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12192000"/>
  <p:embeddedFontLst>
    <p:embeddedFont>
      <p:font typeface="Inter" panose="020B0604020202020204" charset="0"/>
      <p:regular r:id="rId41"/>
      <p:bold r:id="rId4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424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7.png"/><Relationship Id="rId7" Type="http://schemas.openxmlformats.org/officeDocument/2006/relationships/image" Target="../media/image15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2.png"/><Relationship Id="rId5" Type="http://schemas.openxmlformats.org/officeDocument/2006/relationships/image" Target="../media/image151.png"/><Relationship Id="rId10" Type="http://schemas.openxmlformats.org/officeDocument/2006/relationships/image" Target="../media/image156.png"/><Relationship Id="rId4" Type="http://schemas.openxmlformats.org/officeDocument/2006/relationships/image" Target="../media/image8.png"/><Relationship Id="rId9" Type="http://schemas.openxmlformats.org/officeDocument/2006/relationships/image" Target="../media/image155.png"/></Relationships>
</file>

<file path=ppt/slides/_rels/slide11.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18" Type="http://schemas.openxmlformats.org/officeDocument/2006/relationships/image" Target="../media/image170.png"/><Relationship Id="rId3" Type="http://schemas.openxmlformats.org/officeDocument/2006/relationships/image" Target="../media/image7.png"/><Relationship Id="rId7" Type="http://schemas.openxmlformats.org/officeDocument/2006/relationships/image" Target="../media/image159.png"/><Relationship Id="rId12" Type="http://schemas.openxmlformats.org/officeDocument/2006/relationships/image" Target="../media/image164.png"/><Relationship Id="rId17" Type="http://schemas.openxmlformats.org/officeDocument/2006/relationships/image" Target="../media/image169.png"/><Relationship Id="rId2" Type="http://schemas.openxmlformats.org/officeDocument/2006/relationships/notesSlide" Target="../notesSlides/notesSlide11.xml"/><Relationship Id="rId16" Type="http://schemas.openxmlformats.org/officeDocument/2006/relationships/image" Target="../media/image168.png"/><Relationship Id="rId20" Type="http://schemas.openxmlformats.org/officeDocument/2006/relationships/image" Target="../media/image172.png"/><Relationship Id="rId1" Type="http://schemas.openxmlformats.org/officeDocument/2006/relationships/slideLayout" Target="../slideLayouts/slideLayout1.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67.png"/><Relationship Id="rId10" Type="http://schemas.openxmlformats.org/officeDocument/2006/relationships/image" Target="../media/image162.png"/><Relationship Id="rId19" Type="http://schemas.openxmlformats.org/officeDocument/2006/relationships/image" Target="../media/image171.png"/><Relationship Id="rId4" Type="http://schemas.openxmlformats.org/officeDocument/2006/relationships/image" Target="../media/image24.png"/><Relationship Id="rId9" Type="http://schemas.openxmlformats.org/officeDocument/2006/relationships/image" Target="../media/image161.png"/><Relationship Id="rId14" Type="http://schemas.openxmlformats.org/officeDocument/2006/relationships/image" Target="../media/image166.png"/></Relationships>
</file>

<file path=ppt/slides/_rels/slide12.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1.png"/><Relationship Id="rId18" Type="http://schemas.openxmlformats.org/officeDocument/2006/relationships/image" Target="../media/image186.png"/><Relationship Id="rId3" Type="http://schemas.openxmlformats.org/officeDocument/2006/relationships/image" Target="../media/image7.png"/><Relationship Id="rId7" Type="http://schemas.openxmlformats.org/officeDocument/2006/relationships/image" Target="../media/image175.png"/><Relationship Id="rId12" Type="http://schemas.openxmlformats.org/officeDocument/2006/relationships/image" Target="../media/image180.png"/><Relationship Id="rId17" Type="http://schemas.openxmlformats.org/officeDocument/2006/relationships/image" Target="../media/image185.png"/><Relationship Id="rId2" Type="http://schemas.openxmlformats.org/officeDocument/2006/relationships/notesSlide" Target="../notesSlides/notesSlide12.xml"/><Relationship Id="rId16" Type="http://schemas.openxmlformats.org/officeDocument/2006/relationships/image" Target="../media/image184.png"/><Relationship Id="rId20" Type="http://schemas.openxmlformats.org/officeDocument/2006/relationships/image" Target="../media/image188.png"/><Relationship Id="rId1" Type="http://schemas.openxmlformats.org/officeDocument/2006/relationships/slideLayout" Target="../slideLayouts/slideLayout1.xml"/><Relationship Id="rId6" Type="http://schemas.openxmlformats.org/officeDocument/2006/relationships/image" Target="../media/image174.png"/><Relationship Id="rId11" Type="http://schemas.openxmlformats.org/officeDocument/2006/relationships/image" Target="../media/image179.png"/><Relationship Id="rId5" Type="http://schemas.openxmlformats.org/officeDocument/2006/relationships/image" Target="../media/image173.png"/><Relationship Id="rId15" Type="http://schemas.openxmlformats.org/officeDocument/2006/relationships/image" Target="../media/image183.png"/><Relationship Id="rId10" Type="http://schemas.openxmlformats.org/officeDocument/2006/relationships/image" Target="../media/image178.png"/><Relationship Id="rId19" Type="http://schemas.openxmlformats.org/officeDocument/2006/relationships/image" Target="../media/image187.png"/><Relationship Id="rId4" Type="http://schemas.openxmlformats.org/officeDocument/2006/relationships/image" Target="../media/image93.png"/><Relationship Id="rId9" Type="http://schemas.openxmlformats.org/officeDocument/2006/relationships/image" Target="../media/image177.png"/><Relationship Id="rId14" Type="http://schemas.openxmlformats.org/officeDocument/2006/relationships/image" Target="../media/image182.png"/></Relationships>
</file>

<file path=ppt/slides/_rels/slide13.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18" Type="http://schemas.openxmlformats.org/officeDocument/2006/relationships/image" Target="../media/image202.png"/><Relationship Id="rId3" Type="http://schemas.openxmlformats.org/officeDocument/2006/relationships/image" Target="../media/image7.png"/><Relationship Id="rId7" Type="http://schemas.openxmlformats.org/officeDocument/2006/relationships/image" Target="../media/image191.png"/><Relationship Id="rId12" Type="http://schemas.openxmlformats.org/officeDocument/2006/relationships/image" Target="../media/image196.png"/><Relationship Id="rId17" Type="http://schemas.openxmlformats.org/officeDocument/2006/relationships/image" Target="../media/image201.png"/><Relationship Id="rId2" Type="http://schemas.openxmlformats.org/officeDocument/2006/relationships/notesSlide" Target="../notesSlides/notesSlide13.xml"/><Relationship Id="rId16" Type="http://schemas.openxmlformats.org/officeDocument/2006/relationships/image" Target="../media/image200.png"/><Relationship Id="rId20" Type="http://schemas.openxmlformats.org/officeDocument/2006/relationships/image" Target="../media/image204.png"/><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image" Target="../media/image195.png"/><Relationship Id="rId5" Type="http://schemas.openxmlformats.org/officeDocument/2006/relationships/image" Target="../media/image189.png"/><Relationship Id="rId15" Type="http://schemas.openxmlformats.org/officeDocument/2006/relationships/image" Target="../media/image199.png"/><Relationship Id="rId10" Type="http://schemas.openxmlformats.org/officeDocument/2006/relationships/image" Target="../media/image194.png"/><Relationship Id="rId19" Type="http://schemas.openxmlformats.org/officeDocument/2006/relationships/image" Target="../media/image203.png"/><Relationship Id="rId4" Type="http://schemas.openxmlformats.org/officeDocument/2006/relationships/image" Target="../media/image8.png"/><Relationship Id="rId9" Type="http://schemas.openxmlformats.org/officeDocument/2006/relationships/image" Target="../media/image193.png"/><Relationship Id="rId14" Type="http://schemas.openxmlformats.org/officeDocument/2006/relationships/image" Target="../media/image198.png"/></Relationships>
</file>

<file path=ppt/slides/_rels/slide14.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openxmlformats.org/officeDocument/2006/relationships/image" Target="../media/image7.png"/><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5" Type="http://schemas.openxmlformats.org/officeDocument/2006/relationships/image" Target="../media/image215.png"/><Relationship Id="rId10" Type="http://schemas.openxmlformats.org/officeDocument/2006/relationships/image" Target="../media/image210.png"/><Relationship Id="rId4" Type="http://schemas.openxmlformats.org/officeDocument/2006/relationships/image" Target="../media/image8.png"/><Relationship Id="rId9" Type="http://schemas.openxmlformats.org/officeDocument/2006/relationships/image" Target="../media/image209.png"/><Relationship Id="rId14" Type="http://schemas.openxmlformats.org/officeDocument/2006/relationships/image" Target="../media/image214.png"/></Relationships>
</file>

<file path=ppt/slides/_rels/slide15.xml.rels><?xml version="1.0" encoding="UTF-8" standalone="yes"?>
<Relationships xmlns="http://schemas.openxmlformats.org/package/2006/relationships"><Relationship Id="rId8" Type="http://schemas.openxmlformats.org/officeDocument/2006/relationships/image" Target="../media/image219.png"/><Relationship Id="rId13" Type="http://schemas.openxmlformats.org/officeDocument/2006/relationships/image" Target="../media/image224.png"/><Relationship Id="rId18" Type="http://schemas.openxmlformats.org/officeDocument/2006/relationships/image" Target="../media/image229.png"/><Relationship Id="rId3" Type="http://schemas.openxmlformats.org/officeDocument/2006/relationships/image" Target="../media/image7.png"/><Relationship Id="rId21" Type="http://schemas.openxmlformats.org/officeDocument/2006/relationships/image" Target="../media/image232.png"/><Relationship Id="rId7" Type="http://schemas.openxmlformats.org/officeDocument/2006/relationships/image" Target="../media/image218.png"/><Relationship Id="rId12" Type="http://schemas.openxmlformats.org/officeDocument/2006/relationships/image" Target="../media/image223.png"/><Relationship Id="rId17" Type="http://schemas.openxmlformats.org/officeDocument/2006/relationships/image" Target="../media/image228.png"/><Relationship Id="rId2" Type="http://schemas.openxmlformats.org/officeDocument/2006/relationships/notesSlide" Target="../notesSlides/notesSlide15.xml"/><Relationship Id="rId16" Type="http://schemas.openxmlformats.org/officeDocument/2006/relationships/image" Target="../media/image227.png"/><Relationship Id="rId20" Type="http://schemas.openxmlformats.org/officeDocument/2006/relationships/image" Target="../media/image231.png"/><Relationship Id="rId1" Type="http://schemas.openxmlformats.org/officeDocument/2006/relationships/slideLayout" Target="../slideLayouts/slideLayout1.xml"/><Relationship Id="rId6" Type="http://schemas.openxmlformats.org/officeDocument/2006/relationships/image" Target="../media/image217.png"/><Relationship Id="rId11" Type="http://schemas.openxmlformats.org/officeDocument/2006/relationships/image" Target="../media/image222.png"/><Relationship Id="rId5" Type="http://schemas.openxmlformats.org/officeDocument/2006/relationships/image" Target="../media/image216.png"/><Relationship Id="rId15" Type="http://schemas.openxmlformats.org/officeDocument/2006/relationships/image" Target="../media/image226.png"/><Relationship Id="rId10" Type="http://schemas.openxmlformats.org/officeDocument/2006/relationships/image" Target="../media/image221.png"/><Relationship Id="rId19" Type="http://schemas.openxmlformats.org/officeDocument/2006/relationships/image" Target="../media/image230.png"/><Relationship Id="rId4" Type="http://schemas.openxmlformats.org/officeDocument/2006/relationships/image" Target="../media/image24.png"/><Relationship Id="rId9" Type="http://schemas.openxmlformats.org/officeDocument/2006/relationships/image" Target="../media/image220.png"/><Relationship Id="rId14" Type="http://schemas.openxmlformats.org/officeDocument/2006/relationships/image" Target="../media/image225.png"/><Relationship Id="rId22" Type="http://schemas.openxmlformats.org/officeDocument/2006/relationships/image" Target="../media/image233.png"/></Relationships>
</file>

<file path=ppt/slides/_rels/slide16.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7.png"/><Relationship Id="rId7" Type="http://schemas.openxmlformats.org/officeDocument/2006/relationships/image" Target="../media/image23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35.png"/><Relationship Id="rId5" Type="http://schemas.openxmlformats.org/officeDocument/2006/relationships/image" Target="../media/image234.png"/><Relationship Id="rId4" Type="http://schemas.openxmlformats.org/officeDocument/2006/relationships/image" Target="../media/image24.png"/><Relationship Id="rId9" Type="http://schemas.openxmlformats.org/officeDocument/2006/relationships/image" Target="../media/image238.png"/></Relationships>
</file>

<file path=ppt/slides/_rels/slide17.xml.rels><?xml version="1.0" encoding="UTF-8" standalone="yes"?>
<Relationships xmlns="http://schemas.openxmlformats.org/package/2006/relationships"><Relationship Id="rId13" Type="http://schemas.openxmlformats.org/officeDocument/2006/relationships/image" Target="../media/image247.png"/><Relationship Id="rId18" Type="http://schemas.openxmlformats.org/officeDocument/2006/relationships/image" Target="../media/image252.png"/><Relationship Id="rId26" Type="http://schemas.openxmlformats.org/officeDocument/2006/relationships/image" Target="../media/image260.png"/><Relationship Id="rId3" Type="http://schemas.openxmlformats.org/officeDocument/2006/relationships/image" Target="../media/image7.png"/><Relationship Id="rId21" Type="http://schemas.openxmlformats.org/officeDocument/2006/relationships/image" Target="../media/image255.png"/><Relationship Id="rId7" Type="http://schemas.openxmlformats.org/officeDocument/2006/relationships/image" Target="../media/image241.png"/><Relationship Id="rId12" Type="http://schemas.openxmlformats.org/officeDocument/2006/relationships/image" Target="../media/image246.png"/><Relationship Id="rId17" Type="http://schemas.openxmlformats.org/officeDocument/2006/relationships/image" Target="../media/image251.png"/><Relationship Id="rId25" Type="http://schemas.openxmlformats.org/officeDocument/2006/relationships/image" Target="../media/image259.png"/><Relationship Id="rId33" Type="http://schemas.openxmlformats.org/officeDocument/2006/relationships/image" Target="../media/image267.png"/><Relationship Id="rId2" Type="http://schemas.openxmlformats.org/officeDocument/2006/relationships/notesSlide" Target="../notesSlides/notesSlide17.xml"/><Relationship Id="rId16" Type="http://schemas.openxmlformats.org/officeDocument/2006/relationships/image" Target="../media/image250.png"/><Relationship Id="rId20" Type="http://schemas.openxmlformats.org/officeDocument/2006/relationships/image" Target="../media/image254.png"/><Relationship Id="rId29" Type="http://schemas.openxmlformats.org/officeDocument/2006/relationships/image" Target="../media/image263.png"/><Relationship Id="rId1" Type="http://schemas.openxmlformats.org/officeDocument/2006/relationships/slideLayout" Target="../slideLayouts/slideLayout1.xml"/><Relationship Id="rId6" Type="http://schemas.openxmlformats.org/officeDocument/2006/relationships/image" Target="../media/image240.png"/><Relationship Id="rId11" Type="http://schemas.openxmlformats.org/officeDocument/2006/relationships/image" Target="../media/image245.png"/><Relationship Id="rId24" Type="http://schemas.openxmlformats.org/officeDocument/2006/relationships/image" Target="../media/image258.png"/><Relationship Id="rId32" Type="http://schemas.openxmlformats.org/officeDocument/2006/relationships/image" Target="../media/image266.png"/><Relationship Id="rId5" Type="http://schemas.openxmlformats.org/officeDocument/2006/relationships/image" Target="../media/image239.png"/><Relationship Id="rId15" Type="http://schemas.openxmlformats.org/officeDocument/2006/relationships/image" Target="../media/image249.png"/><Relationship Id="rId23" Type="http://schemas.openxmlformats.org/officeDocument/2006/relationships/image" Target="../media/image257.png"/><Relationship Id="rId28" Type="http://schemas.openxmlformats.org/officeDocument/2006/relationships/image" Target="../media/image262.png"/><Relationship Id="rId10" Type="http://schemas.openxmlformats.org/officeDocument/2006/relationships/image" Target="../media/image244.png"/><Relationship Id="rId19" Type="http://schemas.openxmlformats.org/officeDocument/2006/relationships/image" Target="../media/image253.png"/><Relationship Id="rId31" Type="http://schemas.openxmlformats.org/officeDocument/2006/relationships/image" Target="../media/image265.png"/><Relationship Id="rId4" Type="http://schemas.openxmlformats.org/officeDocument/2006/relationships/image" Target="../media/image8.png"/><Relationship Id="rId9" Type="http://schemas.openxmlformats.org/officeDocument/2006/relationships/image" Target="../media/image243.png"/><Relationship Id="rId14" Type="http://schemas.openxmlformats.org/officeDocument/2006/relationships/image" Target="../media/image248.png"/><Relationship Id="rId22" Type="http://schemas.openxmlformats.org/officeDocument/2006/relationships/image" Target="../media/image256.png"/><Relationship Id="rId27" Type="http://schemas.openxmlformats.org/officeDocument/2006/relationships/image" Target="../media/image261.png"/><Relationship Id="rId30" Type="http://schemas.openxmlformats.org/officeDocument/2006/relationships/image" Target="../media/image264.png"/><Relationship Id="rId8" Type="http://schemas.openxmlformats.org/officeDocument/2006/relationships/image" Target="../media/image242.png"/></Relationships>
</file>

<file path=ppt/slides/_rels/slide18.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276.png"/><Relationship Id="rId18" Type="http://schemas.openxmlformats.org/officeDocument/2006/relationships/image" Target="../media/image281.png"/><Relationship Id="rId3" Type="http://schemas.openxmlformats.org/officeDocument/2006/relationships/image" Target="../media/image7.png"/><Relationship Id="rId21" Type="http://schemas.openxmlformats.org/officeDocument/2006/relationships/image" Target="../media/image284.png"/><Relationship Id="rId7" Type="http://schemas.openxmlformats.org/officeDocument/2006/relationships/image" Target="../media/image270.png"/><Relationship Id="rId12" Type="http://schemas.openxmlformats.org/officeDocument/2006/relationships/image" Target="../media/image275.png"/><Relationship Id="rId17" Type="http://schemas.openxmlformats.org/officeDocument/2006/relationships/image" Target="../media/image280.png"/><Relationship Id="rId2" Type="http://schemas.openxmlformats.org/officeDocument/2006/relationships/notesSlide" Target="../notesSlides/notesSlide18.xml"/><Relationship Id="rId16" Type="http://schemas.openxmlformats.org/officeDocument/2006/relationships/image" Target="../media/image279.png"/><Relationship Id="rId20" Type="http://schemas.openxmlformats.org/officeDocument/2006/relationships/image" Target="../media/image283.png"/><Relationship Id="rId1" Type="http://schemas.openxmlformats.org/officeDocument/2006/relationships/slideLayout" Target="../slideLayouts/slideLayout1.xml"/><Relationship Id="rId6" Type="http://schemas.openxmlformats.org/officeDocument/2006/relationships/image" Target="../media/image269.png"/><Relationship Id="rId11" Type="http://schemas.openxmlformats.org/officeDocument/2006/relationships/image" Target="../media/image274.png"/><Relationship Id="rId5" Type="http://schemas.openxmlformats.org/officeDocument/2006/relationships/image" Target="../media/image93.png"/><Relationship Id="rId15" Type="http://schemas.openxmlformats.org/officeDocument/2006/relationships/image" Target="../media/image278.png"/><Relationship Id="rId10" Type="http://schemas.openxmlformats.org/officeDocument/2006/relationships/image" Target="../media/image273.png"/><Relationship Id="rId19" Type="http://schemas.openxmlformats.org/officeDocument/2006/relationships/image" Target="../media/image282.png"/><Relationship Id="rId4" Type="http://schemas.openxmlformats.org/officeDocument/2006/relationships/image" Target="../media/image268.png"/><Relationship Id="rId9" Type="http://schemas.openxmlformats.org/officeDocument/2006/relationships/image" Target="../media/image272.png"/><Relationship Id="rId14" Type="http://schemas.openxmlformats.org/officeDocument/2006/relationships/image" Target="../media/image277.png"/><Relationship Id="rId22" Type="http://schemas.openxmlformats.org/officeDocument/2006/relationships/image" Target="../media/image285.png"/></Relationships>
</file>

<file path=ppt/slides/_rels/slide19.xml.rels><?xml version="1.0" encoding="UTF-8" standalone="yes"?>
<Relationships xmlns="http://schemas.openxmlformats.org/package/2006/relationships"><Relationship Id="rId8" Type="http://schemas.openxmlformats.org/officeDocument/2006/relationships/image" Target="../media/image289.png"/><Relationship Id="rId13" Type="http://schemas.openxmlformats.org/officeDocument/2006/relationships/image" Target="../media/image294.png"/><Relationship Id="rId3" Type="http://schemas.openxmlformats.org/officeDocument/2006/relationships/image" Target="../media/image7.png"/><Relationship Id="rId7" Type="http://schemas.openxmlformats.org/officeDocument/2006/relationships/image" Target="../media/image288.png"/><Relationship Id="rId12" Type="http://schemas.openxmlformats.org/officeDocument/2006/relationships/image" Target="../media/image29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87.png"/><Relationship Id="rId11" Type="http://schemas.openxmlformats.org/officeDocument/2006/relationships/image" Target="../media/image292.png"/><Relationship Id="rId5" Type="http://schemas.openxmlformats.org/officeDocument/2006/relationships/image" Target="../media/image286.png"/><Relationship Id="rId15" Type="http://schemas.openxmlformats.org/officeDocument/2006/relationships/image" Target="../media/image296.png"/><Relationship Id="rId10" Type="http://schemas.openxmlformats.org/officeDocument/2006/relationships/image" Target="../media/image291.png"/><Relationship Id="rId4" Type="http://schemas.openxmlformats.org/officeDocument/2006/relationships/image" Target="../media/image24.png"/><Relationship Id="rId9" Type="http://schemas.openxmlformats.org/officeDocument/2006/relationships/image" Target="../media/image290.png"/><Relationship Id="rId14" Type="http://schemas.openxmlformats.org/officeDocument/2006/relationships/image" Target="../media/image295.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2.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300.png"/><Relationship Id="rId13" Type="http://schemas.openxmlformats.org/officeDocument/2006/relationships/image" Target="../media/image305.png"/><Relationship Id="rId18" Type="http://schemas.openxmlformats.org/officeDocument/2006/relationships/image" Target="../media/image310.png"/><Relationship Id="rId3" Type="http://schemas.openxmlformats.org/officeDocument/2006/relationships/image" Target="../media/image7.png"/><Relationship Id="rId21" Type="http://schemas.openxmlformats.org/officeDocument/2006/relationships/image" Target="../media/image313.png"/><Relationship Id="rId7" Type="http://schemas.openxmlformats.org/officeDocument/2006/relationships/image" Target="../media/image299.png"/><Relationship Id="rId12" Type="http://schemas.openxmlformats.org/officeDocument/2006/relationships/image" Target="../media/image304.png"/><Relationship Id="rId17" Type="http://schemas.openxmlformats.org/officeDocument/2006/relationships/image" Target="../media/image309.png"/><Relationship Id="rId2" Type="http://schemas.openxmlformats.org/officeDocument/2006/relationships/notesSlide" Target="../notesSlides/notesSlide20.xml"/><Relationship Id="rId16" Type="http://schemas.openxmlformats.org/officeDocument/2006/relationships/image" Target="../media/image308.png"/><Relationship Id="rId20" Type="http://schemas.openxmlformats.org/officeDocument/2006/relationships/image" Target="../media/image312.png"/><Relationship Id="rId1" Type="http://schemas.openxmlformats.org/officeDocument/2006/relationships/slideLayout" Target="../slideLayouts/slideLayout1.xml"/><Relationship Id="rId6" Type="http://schemas.openxmlformats.org/officeDocument/2006/relationships/image" Target="../media/image298.png"/><Relationship Id="rId11" Type="http://schemas.openxmlformats.org/officeDocument/2006/relationships/image" Target="../media/image303.png"/><Relationship Id="rId5" Type="http://schemas.openxmlformats.org/officeDocument/2006/relationships/image" Target="../media/image297.png"/><Relationship Id="rId15" Type="http://schemas.openxmlformats.org/officeDocument/2006/relationships/image" Target="../media/image307.png"/><Relationship Id="rId23" Type="http://schemas.openxmlformats.org/officeDocument/2006/relationships/image" Target="../media/image315.png"/><Relationship Id="rId10" Type="http://schemas.openxmlformats.org/officeDocument/2006/relationships/image" Target="../media/image302.png"/><Relationship Id="rId19" Type="http://schemas.openxmlformats.org/officeDocument/2006/relationships/image" Target="../media/image311.png"/><Relationship Id="rId4" Type="http://schemas.openxmlformats.org/officeDocument/2006/relationships/image" Target="../media/image24.png"/><Relationship Id="rId9" Type="http://schemas.openxmlformats.org/officeDocument/2006/relationships/image" Target="../media/image301.png"/><Relationship Id="rId14" Type="http://schemas.openxmlformats.org/officeDocument/2006/relationships/image" Target="../media/image306.png"/><Relationship Id="rId22" Type="http://schemas.openxmlformats.org/officeDocument/2006/relationships/image" Target="../media/image314.png"/></Relationships>
</file>

<file path=ppt/slides/_rels/slide21.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7.png"/><Relationship Id="rId7" Type="http://schemas.openxmlformats.org/officeDocument/2006/relationships/image" Target="../media/image31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17.png"/><Relationship Id="rId5" Type="http://schemas.openxmlformats.org/officeDocument/2006/relationships/image" Target="../media/image316.png"/><Relationship Id="rId10" Type="http://schemas.openxmlformats.org/officeDocument/2006/relationships/image" Target="../media/image321.png"/><Relationship Id="rId4" Type="http://schemas.openxmlformats.org/officeDocument/2006/relationships/image" Target="../media/image24.png"/><Relationship Id="rId9" Type="http://schemas.openxmlformats.org/officeDocument/2006/relationships/image" Target="../media/image320.png"/></Relationships>
</file>

<file path=ppt/slides/_rels/slide22.xml.rels><?xml version="1.0" encoding="UTF-8" standalone="yes"?>
<Relationships xmlns="http://schemas.openxmlformats.org/package/2006/relationships"><Relationship Id="rId8" Type="http://schemas.openxmlformats.org/officeDocument/2006/relationships/image" Target="../media/image326.png"/><Relationship Id="rId13" Type="http://schemas.openxmlformats.org/officeDocument/2006/relationships/image" Target="../media/image331.png"/><Relationship Id="rId18" Type="http://schemas.openxmlformats.org/officeDocument/2006/relationships/image" Target="../media/image336.png"/><Relationship Id="rId3" Type="http://schemas.openxmlformats.org/officeDocument/2006/relationships/image" Target="../media/image7.png"/><Relationship Id="rId21" Type="http://schemas.openxmlformats.org/officeDocument/2006/relationships/image" Target="../media/image339.png"/><Relationship Id="rId7" Type="http://schemas.openxmlformats.org/officeDocument/2006/relationships/image" Target="../media/image325.png"/><Relationship Id="rId12" Type="http://schemas.openxmlformats.org/officeDocument/2006/relationships/image" Target="../media/image330.png"/><Relationship Id="rId17" Type="http://schemas.openxmlformats.org/officeDocument/2006/relationships/image" Target="../media/image335.png"/><Relationship Id="rId2" Type="http://schemas.openxmlformats.org/officeDocument/2006/relationships/notesSlide" Target="../notesSlides/notesSlide22.xml"/><Relationship Id="rId16" Type="http://schemas.openxmlformats.org/officeDocument/2006/relationships/image" Target="../media/image334.png"/><Relationship Id="rId20" Type="http://schemas.openxmlformats.org/officeDocument/2006/relationships/image" Target="../media/image338.png"/><Relationship Id="rId1" Type="http://schemas.openxmlformats.org/officeDocument/2006/relationships/slideLayout" Target="../slideLayouts/slideLayout1.xml"/><Relationship Id="rId6" Type="http://schemas.openxmlformats.org/officeDocument/2006/relationships/image" Target="../media/image324.png"/><Relationship Id="rId11" Type="http://schemas.openxmlformats.org/officeDocument/2006/relationships/image" Target="../media/image329.png"/><Relationship Id="rId5" Type="http://schemas.openxmlformats.org/officeDocument/2006/relationships/image" Target="../media/image323.png"/><Relationship Id="rId15" Type="http://schemas.openxmlformats.org/officeDocument/2006/relationships/image" Target="../media/image333.png"/><Relationship Id="rId10" Type="http://schemas.openxmlformats.org/officeDocument/2006/relationships/image" Target="../media/image328.png"/><Relationship Id="rId19" Type="http://schemas.openxmlformats.org/officeDocument/2006/relationships/image" Target="../media/image337.png"/><Relationship Id="rId4" Type="http://schemas.openxmlformats.org/officeDocument/2006/relationships/image" Target="../media/image322.png"/><Relationship Id="rId9" Type="http://schemas.openxmlformats.org/officeDocument/2006/relationships/image" Target="../media/image327.png"/><Relationship Id="rId14" Type="http://schemas.openxmlformats.org/officeDocument/2006/relationships/image" Target="../media/image332.png"/><Relationship Id="rId22" Type="http://schemas.openxmlformats.org/officeDocument/2006/relationships/image" Target="../media/image340.png"/></Relationships>
</file>

<file path=ppt/slides/_rels/slide23.xml.rels><?xml version="1.0" encoding="UTF-8" standalone="yes"?>
<Relationships xmlns="http://schemas.openxmlformats.org/package/2006/relationships"><Relationship Id="rId8" Type="http://schemas.openxmlformats.org/officeDocument/2006/relationships/image" Target="../media/image344.png"/><Relationship Id="rId13" Type="http://schemas.openxmlformats.org/officeDocument/2006/relationships/image" Target="../media/image349.png"/><Relationship Id="rId18" Type="http://schemas.openxmlformats.org/officeDocument/2006/relationships/image" Target="../media/image354.png"/><Relationship Id="rId3" Type="http://schemas.openxmlformats.org/officeDocument/2006/relationships/image" Target="../media/image7.png"/><Relationship Id="rId7" Type="http://schemas.openxmlformats.org/officeDocument/2006/relationships/image" Target="../media/image343.png"/><Relationship Id="rId12" Type="http://schemas.openxmlformats.org/officeDocument/2006/relationships/image" Target="../media/image348.png"/><Relationship Id="rId17" Type="http://schemas.openxmlformats.org/officeDocument/2006/relationships/image" Target="../media/image353.png"/><Relationship Id="rId2" Type="http://schemas.openxmlformats.org/officeDocument/2006/relationships/notesSlide" Target="../notesSlides/notesSlide23.xml"/><Relationship Id="rId16" Type="http://schemas.openxmlformats.org/officeDocument/2006/relationships/image" Target="../media/image352.png"/><Relationship Id="rId1" Type="http://schemas.openxmlformats.org/officeDocument/2006/relationships/slideLayout" Target="../slideLayouts/slideLayout1.xml"/><Relationship Id="rId6" Type="http://schemas.openxmlformats.org/officeDocument/2006/relationships/image" Target="../media/image342.png"/><Relationship Id="rId11" Type="http://schemas.openxmlformats.org/officeDocument/2006/relationships/image" Target="../media/image347.png"/><Relationship Id="rId5" Type="http://schemas.openxmlformats.org/officeDocument/2006/relationships/image" Target="../media/image341.png"/><Relationship Id="rId15" Type="http://schemas.openxmlformats.org/officeDocument/2006/relationships/image" Target="../media/image351.png"/><Relationship Id="rId10" Type="http://schemas.openxmlformats.org/officeDocument/2006/relationships/image" Target="../media/image346.png"/><Relationship Id="rId4" Type="http://schemas.openxmlformats.org/officeDocument/2006/relationships/image" Target="../media/image24.png"/><Relationship Id="rId9" Type="http://schemas.openxmlformats.org/officeDocument/2006/relationships/image" Target="../media/image345.png"/><Relationship Id="rId14" Type="http://schemas.openxmlformats.org/officeDocument/2006/relationships/image" Target="../media/image350.png"/></Relationships>
</file>

<file path=ppt/slides/_rels/slide24.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3.png"/><Relationship Id="rId3" Type="http://schemas.openxmlformats.org/officeDocument/2006/relationships/image" Target="../media/image355.png"/><Relationship Id="rId7" Type="http://schemas.openxmlformats.org/officeDocument/2006/relationships/image" Target="../media/image357.png"/><Relationship Id="rId12" Type="http://schemas.openxmlformats.org/officeDocument/2006/relationships/image" Target="../media/image36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56.png"/><Relationship Id="rId11" Type="http://schemas.openxmlformats.org/officeDocument/2006/relationships/image" Target="../media/image361.png"/><Relationship Id="rId5" Type="http://schemas.openxmlformats.org/officeDocument/2006/relationships/image" Target="../media/image8.png"/><Relationship Id="rId15" Type="http://schemas.openxmlformats.org/officeDocument/2006/relationships/image" Target="../media/image365.png"/><Relationship Id="rId10" Type="http://schemas.openxmlformats.org/officeDocument/2006/relationships/image" Target="../media/image360.png"/><Relationship Id="rId4" Type="http://schemas.openxmlformats.org/officeDocument/2006/relationships/image" Target="../media/image7.png"/><Relationship Id="rId9" Type="http://schemas.openxmlformats.org/officeDocument/2006/relationships/image" Target="../media/image359.png"/><Relationship Id="rId14" Type="http://schemas.openxmlformats.org/officeDocument/2006/relationships/image" Target="../media/image364.png"/></Relationships>
</file>

<file path=ppt/slides/_rels/slide25.xml.rels><?xml version="1.0" encoding="UTF-8" standalone="yes"?>
<Relationships xmlns="http://schemas.openxmlformats.org/package/2006/relationships"><Relationship Id="rId8" Type="http://schemas.openxmlformats.org/officeDocument/2006/relationships/image" Target="../media/image369.png"/><Relationship Id="rId13" Type="http://schemas.openxmlformats.org/officeDocument/2006/relationships/image" Target="../media/image374.png"/><Relationship Id="rId18" Type="http://schemas.openxmlformats.org/officeDocument/2006/relationships/image" Target="../media/image379.png"/><Relationship Id="rId3" Type="http://schemas.openxmlformats.org/officeDocument/2006/relationships/image" Target="../media/image7.png"/><Relationship Id="rId7" Type="http://schemas.openxmlformats.org/officeDocument/2006/relationships/image" Target="../media/image368.png"/><Relationship Id="rId12" Type="http://schemas.openxmlformats.org/officeDocument/2006/relationships/image" Target="../media/image373.png"/><Relationship Id="rId17" Type="http://schemas.openxmlformats.org/officeDocument/2006/relationships/image" Target="../media/image378.png"/><Relationship Id="rId2" Type="http://schemas.openxmlformats.org/officeDocument/2006/relationships/notesSlide" Target="../notesSlides/notesSlide25.xml"/><Relationship Id="rId16" Type="http://schemas.openxmlformats.org/officeDocument/2006/relationships/image" Target="../media/image377.png"/><Relationship Id="rId1" Type="http://schemas.openxmlformats.org/officeDocument/2006/relationships/slideLayout" Target="../slideLayouts/slideLayout1.xml"/><Relationship Id="rId6" Type="http://schemas.openxmlformats.org/officeDocument/2006/relationships/image" Target="../media/image367.png"/><Relationship Id="rId11" Type="http://schemas.openxmlformats.org/officeDocument/2006/relationships/image" Target="../media/image372.png"/><Relationship Id="rId5" Type="http://schemas.openxmlformats.org/officeDocument/2006/relationships/image" Target="../media/image366.png"/><Relationship Id="rId15" Type="http://schemas.openxmlformats.org/officeDocument/2006/relationships/image" Target="../media/image376.png"/><Relationship Id="rId10" Type="http://schemas.openxmlformats.org/officeDocument/2006/relationships/image" Target="../media/image371.png"/><Relationship Id="rId4" Type="http://schemas.openxmlformats.org/officeDocument/2006/relationships/image" Target="../media/image8.png"/><Relationship Id="rId9" Type="http://schemas.openxmlformats.org/officeDocument/2006/relationships/image" Target="../media/image370.png"/><Relationship Id="rId14" Type="http://schemas.openxmlformats.org/officeDocument/2006/relationships/image" Target="../media/image375.png"/></Relationships>
</file>

<file path=ppt/slides/_rels/slide26.xml.rels><?xml version="1.0" encoding="UTF-8" standalone="yes"?>
<Relationships xmlns="http://schemas.openxmlformats.org/package/2006/relationships"><Relationship Id="rId8" Type="http://schemas.openxmlformats.org/officeDocument/2006/relationships/image" Target="../media/image383.png"/><Relationship Id="rId13" Type="http://schemas.openxmlformats.org/officeDocument/2006/relationships/image" Target="../media/image388.png"/><Relationship Id="rId18" Type="http://schemas.openxmlformats.org/officeDocument/2006/relationships/image" Target="../media/image393.png"/><Relationship Id="rId3" Type="http://schemas.openxmlformats.org/officeDocument/2006/relationships/image" Target="../media/image7.png"/><Relationship Id="rId7" Type="http://schemas.openxmlformats.org/officeDocument/2006/relationships/image" Target="../media/image382.png"/><Relationship Id="rId12" Type="http://schemas.openxmlformats.org/officeDocument/2006/relationships/image" Target="../media/image387.png"/><Relationship Id="rId17" Type="http://schemas.openxmlformats.org/officeDocument/2006/relationships/image" Target="../media/image392.png"/><Relationship Id="rId2" Type="http://schemas.openxmlformats.org/officeDocument/2006/relationships/notesSlide" Target="../notesSlides/notesSlide26.xml"/><Relationship Id="rId16" Type="http://schemas.openxmlformats.org/officeDocument/2006/relationships/image" Target="../media/image391.png"/><Relationship Id="rId20" Type="http://schemas.openxmlformats.org/officeDocument/2006/relationships/image" Target="../media/image285.png"/><Relationship Id="rId1" Type="http://schemas.openxmlformats.org/officeDocument/2006/relationships/slideLayout" Target="../slideLayouts/slideLayout1.xml"/><Relationship Id="rId6" Type="http://schemas.openxmlformats.org/officeDocument/2006/relationships/image" Target="../media/image381.png"/><Relationship Id="rId11" Type="http://schemas.openxmlformats.org/officeDocument/2006/relationships/image" Target="../media/image386.png"/><Relationship Id="rId5" Type="http://schemas.openxmlformats.org/officeDocument/2006/relationships/image" Target="../media/image380.png"/><Relationship Id="rId15" Type="http://schemas.openxmlformats.org/officeDocument/2006/relationships/image" Target="../media/image390.png"/><Relationship Id="rId10" Type="http://schemas.openxmlformats.org/officeDocument/2006/relationships/image" Target="../media/image385.png"/><Relationship Id="rId19" Type="http://schemas.openxmlformats.org/officeDocument/2006/relationships/image" Target="../media/image394.png"/><Relationship Id="rId4" Type="http://schemas.openxmlformats.org/officeDocument/2006/relationships/image" Target="../media/image93.png"/><Relationship Id="rId9" Type="http://schemas.openxmlformats.org/officeDocument/2006/relationships/image" Target="../media/image384.png"/><Relationship Id="rId14" Type="http://schemas.openxmlformats.org/officeDocument/2006/relationships/image" Target="../media/image389.png"/></Relationships>
</file>

<file path=ppt/slides/_rels/slide27.xml.rels><?xml version="1.0" encoding="UTF-8" standalone="yes"?>
<Relationships xmlns="http://schemas.openxmlformats.org/package/2006/relationships"><Relationship Id="rId8" Type="http://schemas.openxmlformats.org/officeDocument/2006/relationships/image" Target="../media/image398.png"/><Relationship Id="rId13" Type="http://schemas.openxmlformats.org/officeDocument/2006/relationships/image" Target="../media/image403.png"/><Relationship Id="rId18" Type="http://schemas.openxmlformats.org/officeDocument/2006/relationships/image" Target="../media/image408.png"/><Relationship Id="rId3" Type="http://schemas.openxmlformats.org/officeDocument/2006/relationships/image" Target="../media/image7.png"/><Relationship Id="rId7" Type="http://schemas.openxmlformats.org/officeDocument/2006/relationships/image" Target="../media/image397.png"/><Relationship Id="rId12" Type="http://schemas.openxmlformats.org/officeDocument/2006/relationships/image" Target="../media/image402.png"/><Relationship Id="rId17" Type="http://schemas.openxmlformats.org/officeDocument/2006/relationships/image" Target="../media/image407.png"/><Relationship Id="rId2" Type="http://schemas.openxmlformats.org/officeDocument/2006/relationships/notesSlide" Target="../notesSlides/notesSlide27.xml"/><Relationship Id="rId16" Type="http://schemas.openxmlformats.org/officeDocument/2006/relationships/image" Target="../media/image406.png"/><Relationship Id="rId1" Type="http://schemas.openxmlformats.org/officeDocument/2006/relationships/slideLayout" Target="../slideLayouts/slideLayout1.xml"/><Relationship Id="rId6" Type="http://schemas.openxmlformats.org/officeDocument/2006/relationships/image" Target="../media/image396.png"/><Relationship Id="rId11" Type="http://schemas.openxmlformats.org/officeDocument/2006/relationships/image" Target="../media/image401.png"/><Relationship Id="rId5" Type="http://schemas.openxmlformats.org/officeDocument/2006/relationships/image" Target="../media/image395.png"/><Relationship Id="rId15" Type="http://schemas.openxmlformats.org/officeDocument/2006/relationships/image" Target="../media/image405.png"/><Relationship Id="rId10" Type="http://schemas.openxmlformats.org/officeDocument/2006/relationships/image" Target="../media/image400.png"/><Relationship Id="rId4" Type="http://schemas.openxmlformats.org/officeDocument/2006/relationships/image" Target="../media/image93.png"/><Relationship Id="rId9" Type="http://schemas.openxmlformats.org/officeDocument/2006/relationships/image" Target="../media/image399.png"/><Relationship Id="rId14" Type="http://schemas.openxmlformats.org/officeDocument/2006/relationships/image" Target="../media/image404.png"/></Relationships>
</file>

<file path=ppt/slides/_rels/slide28.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7.png"/><Relationship Id="rId7" Type="http://schemas.openxmlformats.org/officeDocument/2006/relationships/image" Target="../media/image41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10.png"/><Relationship Id="rId5" Type="http://schemas.openxmlformats.org/officeDocument/2006/relationships/image" Target="../media/image409.png"/><Relationship Id="rId10" Type="http://schemas.openxmlformats.org/officeDocument/2006/relationships/image" Target="../media/image414.png"/><Relationship Id="rId4" Type="http://schemas.openxmlformats.org/officeDocument/2006/relationships/image" Target="../media/image93.png"/><Relationship Id="rId9" Type="http://schemas.openxmlformats.org/officeDocument/2006/relationships/image" Target="../media/image413.png"/></Relationships>
</file>

<file path=ppt/slides/_rels/slide29.xml.rels><?xml version="1.0" encoding="UTF-8" standalone="yes"?>
<Relationships xmlns="http://schemas.openxmlformats.org/package/2006/relationships"><Relationship Id="rId8" Type="http://schemas.openxmlformats.org/officeDocument/2006/relationships/image" Target="../media/image418.png"/><Relationship Id="rId13" Type="http://schemas.openxmlformats.org/officeDocument/2006/relationships/image" Target="../media/image423.png"/><Relationship Id="rId3" Type="http://schemas.openxmlformats.org/officeDocument/2006/relationships/image" Target="../media/image7.png"/><Relationship Id="rId7" Type="http://schemas.openxmlformats.org/officeDocument/2006/relationships/image" Target="../media/image417.png"/><Relationship Id="rId12" Type="http://schemas.openxmlformats.org/officeDocument/2006/relationships/image" Target="../media/image42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16.png"/><Relationship Id="rId11" Type="http://schemas.openxmlformats.org/officeDocument/2006/relationships/image" Target="../media/image421.png"/><Relationship Id="rId5" Type="http://schemas.openxmlformats.org/officeDocument/2006/relationships/image" Target="../media/image415.png"/><Relationship Id="rId10" Type="http://schemas.openxmlformats.org/officeDocument/2006/relationships/image" Target="../media/image420.png"/><Relationship Id="rId4" Type="http://schemas.openxmlformats.org/officeDocument/2006/relationships/image" Target="../media/image8.png"/><Relationship Id="rId9" Type="http://schemas.openxmlformats.org/officeDocument/2006/relationships/image" Target="../media/image419.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7.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notesSlide" Target="../notesSlides/notesSlide3.xml"/><Relationship Id="rId16"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30.xml.rels><?xml version="1.0" encoding="UTF-8" standalone="yes"?>
<Relationships xmlns="http://schemas.openxmlformats.org/package/2006/relationships"><Relationship Id="rId8" Type="http://schemas.openxmlformats.org/officeDocument/2006/relationships/image" Target="../media/image427.png"/><Relationship Id="rId13" Type="http://schemas.openxmlformats.org/officeDocument/2006/relationships/image" Target="../media/image432.png"/><Relationship Id="rId3" Type="http://schemas.openxmlformats.org/officeDocument/2006/relationships/image" Target="../media/image7.png"/><Relationship Id="rId7" Type="http://schemas.openxmlformats.org/officeDocument/2006/relationships/image" Target="../media/image426.png"/><Relationship Id="rId12" Type="http://schemas.openxmlformats.org/officeDocument/2006/relationships/image" Target="../media/image431.png"/><Relationship Id="rId17" Type="http://schemas.openxmlformats.org/officeDocument/2006/relationships/image" Target="../media/image436.png"/><Relationship Id="rId2" Type="http://schemas.openxmlformats.org/officeDocument/2006/relationships/notesSlide" Target="../notesSlides/notesSlide30.xml"/><Relationship Id="rId16" Type="http://schemas.openxmlformats.org/officeDocument/2006/relationships/image" Target="../media/image435.png"/><Relationship Id="rId1" Type="http://schemas.openxmlformats.org/officeDocument/2006/relationships/slideLayout" Target="../slideLayouts/slideLayout1.xml"/><Relationship Id="rId6" Type="http://schemas.openxmlformats.org/officeDocument/2006/relationships/image" Target="../media/image425.png"/><Relationship Id="rId11" Type="http://schemas.openxmlformats.org/officeDocument/2006/relationships/image" Target="../media/image430.png"/><Relationship Id="rId5" Type="http://schemas.openxmlformats.org/officeDocument/2006/relationships/image" Target="../media/image424.png"/><Relationship Id="rId15" Type="http://schemas.openxmlformats.org/officeDocument/2006/relationships/image" Target="../media/image434.png"/><Relationship Id="rId10" Type="http://schemas.openxmlformats.org/officeDocument/2006/relationships/image" Target="../media/image429.png"/><Relationship Id="rId4" Type="http://schemas.openxmlformats.org/officeDocument/2006/relationships/image" Target="../media/image8.png"/><Relationship Id="rId9" Type="http://schemas.openxmlformats.org/officeDocument/2006/relationships/image" Target="../media/image428.png"/><Relationship Id="rId14" Type="http://schemas.openxmlformats.org/officeDocument/2006/relationships/image" Target="../media/image433.png"/></Relationships>
</file>

<file path=ppt/slides/_rels/slide31.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5.png"/><Relationship Id="rId3" Type="http://schemas.openxmlformats.org/officeDocument/2006/relationships/image" Target="../media/image7.png"/><Relationship Id="rId7" Type="http://schemas.openxmlformats.org/officeDocument/2006/relationships/image" Target="../media/image439.png"/><Relationship Id="rId12" Type="http://schemas.openxmlformats.org/officeDocument/2006/relationships/image" Target="../media/image444.png"/><Relationship Id="rId17" Type="http://schemas.openxmlformats.org/officeDocument/2006/relationships/image" Target="../media/image449.png"/><Relationship Id="rId2" Type="http://schemas.openxmlformats.org/officeDocument/2006/relationships/notesSlide" Target="../notesSlides/notesSlide31.xml"/><Relationship Id="rId16" Type="http://schemas.openxmlformats.org/officeDocument/2006/relationships/image" Target="../media/image448.png"/><Relationship Id="rId1" Type="http://schemas.openxmlformats.org/officeDocument/2006/relationships/slideLayout" Target="../slideLayouts/slideLayout1.xml"/><Relationship Id="rId6" Type="http://schemas.openxmlformats.org/officeDocument/2006/relationships/image" Target="../media/image438.png"/><Relationship Id="rId11" Type="http://schemas.openxmlformats.org/officeDocument/2006/relationships/image" Target="../media/image443.png"/><Relationship Id="rId5" Type="http://schemas.openxmlformats.org/officeDocument/2006/relationships/image" Target="../media/image437.png"/><Relationship Id="rId15" Type="http://schemas.openxmlformats.org/officeDocument/2006/relationships/image" Target="../media/image447.png"/><Relationship Id="rId10" Type="http://schemas.openxmlformats.org/officeDocument/2006/relationships/image" Target="../media/image442.png"/><Relationship Id="rId4" Type="http://schemas.openxmlformats.org/officeDocument/2006/relationships/image" Target="../media/image24.png"/><Relationship Id="rId9" Type="http://schemas.openxmlformats.org/officeDocument/2006/relationships/image" Target="../media/image441.png"/><Relationship Id="rId14" Type="http://schemas.openxmlformats.org/officeDocument/2006/relationships/image" Target="../media/image446.png"/></Relationships>
</file>

<file path=ppt/slides/_rels/slide32.xml.rels><?xml version="1.0" encoding="UTF-8" standalone="yes"?>
<Relationships xmlns="http://schemas.openxmlformats.org/package/2006/relationships"><Relationship Id="rId8" Type="http://schemas.openxmlformats.org/officeDocument/2006/relationships/image" Target="../media/image453.png"/><Relationship Id="rId13" Type="http://schemas.openxmlformats.org/officeDocument/2006/relationships/image" Target="../media/image458.png"/><Relationship Id="rId18" Type="http://schemas.openxmlformats.org/officeDocument/2006/relationships/image" Target="../media/image463.png"/><Relationship Id="rId3" Type="http://schemas.openxmlformats.org/officeDocument/2006/relationships/image" Target="../media/image355.png"/><Relationship Id="rId7" Type="http://schemas.openxmlformats.org/officeDocument/2006/relationships/image" Target="../media/image452.png"/><Relationship Id="rId12" Type="http://schemas.openxmlformats.org/officeDocument/2006/relationships/image" Target="../media/image457.png"/><Relationship Id="rId17" Type="http://schemas.openxmlformats.org/officeDocument/2006/relationships/image" Target="../media/image462.png"/><Relationship Id="rId2" Type="http://schemas.openxmlformats.org/officeDocument/2006/relationships/notesSlide" Target="../notesSlides/notesSlide32.xml"/><Relationship Id="rId16" Type="http://schemas.openxmlformats.org/officeDocument/2006/relationships/image" Target="../media/image461.png"/><Relationship Id="rId20" Type="http://schemas.openxmlformats.org/officeDocument/2006/relationships/image" Target="../media/image465.png"/><Relationship Id="rId1" Type="http://schemas.openxmlformats.org/officeDocument/2006/relationships/slideLayout" Target="../slideLayouts/slideLayout1.xml"/><Relationship Id="rId6" Type="http://schemas.openxmlformats.org/officeDocument/2006/relationships/image" Target="../media/image451.png"/><Relationship Id="rId11" Type="http://schemas.openxmlformats.org/officeDocument/2006/relationships/image" Target="../media/image456.png"/><Relationship Id="rId5" Type="http://schemas.openxmlformats.org/officeDocument/2006/relationships/image" Target="../media/image450.png"/><Relationship Id="rId15" Type="http://schemas.openxmlformats.org/officeDocument/2006/relationships/image" Target="../media/image460.png"/><Relationship Id="rId10" Type="http://schemas.openxmlformats.org/officeDocument/2006/relationships/image" Target="../media/image455.png"/><Relationship Id="rId19" Type="http://schemas.openxmlformats.org/officeDocument/2006/relationships/image" Target="../media/image464.png"/><Relationship Id="rId4" Type="http://schemas.openxmlformats.org/officeDocument/2006/relationships/image" Target="../media/image7.png"/><Relationship Id="rId9" Type="http://schemas.openxmlformats.org/officeDocument/2006/relationships/image" Target="../media/image454.png"/><Relationship Id="rId14" Type="http://schemas.openxmlformats.org/officeDocument/2006/relationships/image" Target="../media/image459.png"/></Relationships>
</file>

<file path=ppt/slides/_rels/slide33.xml.rels><?xml version="1.0" encoding="UTF-8" standalone="yes"?>
<Relationships xmlns="http://schemas.openxmlformats.org/package/2006/relationships"><Relationship Id="rId8" Type="http://schemas.openxmlformats.org/officeDocument/2006/relationships/image" Target="../media/image469.png"/><Relationship Id="rId13" Type="http://schemas.openxmlformats.org/officeDocument/2006/relationships/image" Target="../media/image474.png"/><Relationship Id="rId3" Type="http://schemas.openxmlformats.org/officeDocument/2006/relationships/image" Target="../media/image7.png"/><Relationship Id="rId7" Type="http://schemas.openxmlformats.org/officeDocument/2006/relationships/image" Target="../media/image468.png"/><Relationship Id="rId12" Type="http://schemas.openxmlformats.org/officeDocument/2006/relationships/image" Target="../media/image473.png"/><Relationship Id="rId17" Type="http://schemas.openxmlformats.org/officeDocument/2006/relationships/image" Target="../media/image478.png"/><Relationship Id="rId2" Type="http://schemas.openxmlformats.org/officeDocument/2006/relationships/notesSlide" Target="../notesSlides/notesSlide33.xml"/><Relationship Id="rId16" Type="http://schemas.openxmlformats.org/officeDocument/2006/relationships/image" Target="../media/image477.png"/><Relationship Id="rId1" Type="http://schemas.openxmlformats.org/officeDocument/2006/relationships/slideLayout" Target="../slideLayouts/slideLayout1.xml"/><Relationship Id="rId6" Type="http://schemas.openxmlformats.org/officeDocument/2006/relationships/image" Target="../media/image467.png"/><Relationship Id="rId11" Type="http://schemas.openxmlformats.org/officeDocument/2006/relationships/image" Target="../media/image472.png"/><Relationship Id="rId5" Type="http://schemas.openxmlformats.org/officeDocument/2006/relationships/image" Target="../media/image466.png"/><Relationship Id="rId15" Type="http://schemas.openxmlformats.org/officeDocument/2006/relationships/image" Target="../media/image476.png"/><Relationship Id="rId10" Type="http://schemas.openxmlformats.org/officeDocument/2006/relationships/image" Target="../media/image471.png"/><Relationship Id="rId4" Type="http://schemas.openxmlformats.org/officeDocument/2006/relationships/image" Target="../media/image8.png"/><Relationship Id="rId9" Type="http://schemas.openxmlformats.org/officeDocument/2006/relationships/image" Target="../media/image470.png"/><Relationship Id="rId14" Type="http://schemas.openxmlformats.org/officeDocument/2006/relationships/image" Target="../media/image475.png"/></Relationships>
</file>

<file path=ppt/slides/_rels/slide34.xml.rels><?xml version="1.0" encoding="UTF-8" standalone="yes"?>
<Relationships xmlns="http://schemas.openxmlformats.org/package/2006/relationships"><Relationship Id="rId8" Type="http://schemas.openxmlformats.org/officeDocument/2006/relationships/image" Target="../media/image482.png"/><Relationship Id="rId13" Type="http://schemas.openxmlformats.org/officeDocument/2006/relationships/image" Target="../media/image487.png"/><Relationship Id="rId18" Type="http://schemas.openxmlformats.org/officeDocument/2006/relationships/image" Target="../media/image492.png"/><Relationship Id="rId3" Type="http://schemas.openxmlformats.org/officeDocument/2006/relationships/image" Target="../media/image7.png"/><Relationship Id="rId7" Type="http://schemas.openxmlformats.org/officeDocument/2006/relationships/image" Target="../media/image481.png"/><Relationship Id="rId12" Type="http://schemas.openxmlformats.org/officeDocument/2006/relationships/image" Target="../media/image486.png"/><Relationship Id="rId17" Type="http://schemas.openxmlformats.org/officeDocument/2006/relationships/image" Target="../media/image491.png"/><Relationship Id="rId2" Type="http://schemas.openxmlformats.org/officeDocument/2006/relationships/notesSlide" Target="../notesSlides/notesSlide34.xml"/><Relationship Id="rId16" Type="http://schemas.openxmlformats.org/officeDocument/2006/relationships/image" Target="../media/image490.png"/><Relationship Id="rId1" Type="http://schemas.openxmlformats.org/officeDocument/2006/relationships/slideLayout" Target="../slideLayouts/slideLayout1.xml"/><Relationship Id="rId6" Type="http://schemas.openxmlformats.org/officeDocument/2006/relationships/image" Target="../media/image480.png"/><Relationship Id="rId11" Type="http://schemas.openxmlformats.org/officeDocument/2006/relationships/image" Target="../media/image485.png"/><Relationship Id="rId5" Type="http://schemas.openxmlformats.org/officeDocument/2006/relationships/image" Target="../media/image479.png"/><Relationship Id="rId15" Type="http://schemas.openxmlformats.org/officeDocument/2006/relationships/image" Target="../media/image489.png"/><Relationship Id="rId10" Type="http://schemas.openxmlformats.org/officeDocument/2006/relationships/image" Target="../media/image484.png"/><Relationship Id="rId4" Type="http://schemas.openxmlformats.org/officeDocument/2006/relationships/image" Target="../media/image24.png"/><Relationship Id="rId9" Type="http://schemas.openxmlformats.org/officeDocument/2006/relationships/image" Target="../media/image483.png"/><Relationship Id="rId14" Type="http://schemas.openxmlformats.org/officeDocument/2006/relationships/image" Target="../media/image488.png"/></Relationships>
</file>

<file path=ppt/slides/_rels/slide35.xml.rels><?xml version="1.0" encoding="UTF-8" standalone="yes"?>
<Relationships xmlns="http://schemas.openxmlformats.org/package/2006/relationships"><Relationship Id="rId8" Type="http://schemas.openxmlformats.org/officeDocument/2006/relationships/image" Target="../media/image496.png"/><Relationship Id="rId13" Type="http://schemas.openxmlformats.org/officeDocument/2006/relationships/image" Target="../media/image501.png"/><Relationship Id="rId18" Type="http://schemas.openxmlformats.org/officeDocument/2006/relationships/image" Target="../media/image506.png"/><Relationship Id="rId26" Type="http://schemas.openxmlformats.org/officeDocument/2006/relationships/image" Target="../media/image514.png"/><Relationship Id="rId3" Type="http://schemas.openxmlformats.org/officeDocument/2006/relationships/image" Target="../media/image7.png"/><Relationship Id="rId21" Type="http://schemas.openxmlformats.org/officeDocument/2006/relationships/image" Target="../media/image509.png"/><Relationship Id="rId7" Type="http://schemas.openxmlformats.org/officeDocument/2006/relationships/image" Target="../media/image495.png"/><Relationship Id="rId12" Type="http://schemas.openxmlformats.org/officeDocument/2006/relationships/image" Target="../media/image500.png"/><Relationship Id="rId17" Type="http://schemas.openxmlformats.org/officeDocument/2006/relationships/image" Target="../media/image505.png"/><Relationship Id="rId25" Type="http://schemas.openxmlformats.org/officeDocument/2006/relationships/image" Target="../media/image513.png"/><Relationship Id="rId2" Type="http://schemas.openxmlformats.org/officeDocument/2006/relationships/notesSlide" Target="../notesSlides/notesSlide35.xml"/><Relationship Id="rId16" Type="http://schemas.openxmlformats.org/officeDocument/2006/relationships/image" Target="../media/image504.png"/><Relationship Id="rId20" Type="http://schemas.openxmlformats.org/officeDocument/2006/relationships/image" Target="../media/image508.png"/><Relationship Id="rId1" Type="http://schemas.openxmlformats.org/officeDocument/2006/relationships/slideLayout" Target="../slideLayouts/slideLayout1.xml"/><Relationship Id="rId6" Type="http://schemas.openxmlformats.org/officeDocument/2006/relationships/image" Target="../media/image494.png"/><Relationship Id="rId11" Type="http://schemas.openxmlformats.org/officeDocument/2006/relationships/image" Target="../media/image499.png"/><Relationship Id="rId24" Type="http://schemas.openxmlformats.org/officeDocument/2006/relationships/image" Target="../media/image512.png"/><Relationship Id="rId5" Type="http://schemas.openxmlformats.org/officeDocument/2006/relationships/image" Target="../media/image493.png"/><Relationship Id="rId15" Type="http://schemas.openxmlformats.org/officeDocument/2006/relationships/image" Target="../media/image503.png"/><Relationship Id="rId23" Type="http://schemas.openxmlformats.org/officeDocument/2006/relationships/image" Target="../media/image511.png"/><Relationship Id="rId10" Type="http://schemas.openxmlformats.org/officeDocument/2006/relationships/image" Target="../media/image498.png"/><Relationship Id="rId19" Type="http://schemas.openxmlformats.org/officeDocument/2006/relationships/image" Target="../media/image507.png"/><Relationship Id="rId4" Type="http://schemas.openxmlformats.org/officeDocument/2006/relationships/image" Target="../media/image24.png"/><Relationship Id="rId9" Type="http://schemas.openxmlformats.org/officeDocument/2006/relationships/image" Target="../media/image497.png"/><Relationship Id="rId14" Type="http://schemas.openxmlformats.org/officeDocument/2006/relationships/image" Target="../media/image502.png"/><Relationship Id="rId22" Type="http://schemas.openxmlformats.org/officeDocument/2006/relationships/image" Target="../media/image510.png"/></Relationships>
</file>

<file path=ppt/slides/_rels/slide36.xml.rels><?xml version="1.0" encoding="UTF-8" standalone="yes"?>
<Relationships xmlns="http://schemas.openxmlformats.org/package/2006/relationships"><Relationship Id="rId8" Type="http://schemas.openxmlformats.org/officeDocument/2006/relationships/image" Target="../media/image519.png"/><Relationship Id="rId13" Type="http://schemas.openxmlformats.org/officeDocument/2006/relationships/image" Target="../media/image524.png"/><Relationship Id="rId18" Type="http://schemas.openxmlformats.org/officeDocument/2006/relationships/image" Target="../media/image529.png"/><Relationship Id="rId26" Type="http://schemas.openxmlformats.org/officeDocument/2006/relationships/image" Target="../media/image537.png"/><Relationship Id="rId3" Type="http://schemas.openxmlformats.org/officeDocument/2006/relationships/image" Target="../media/image7.png"/><Relationship Id="rId21" Type="http://schemas.openxmlformats.org/officeDocument/2006/relationships/image" Target="../media/image532.png"/><Relationship Id="rId7" Type="http://schemas.openxmlformats.org/officeDocument/2006/relationships/image" Target="../media/image518.png"/><Relationship Id="rId12" Type="http://schemas.openxmlformats.org/officeDocument/2006/relationships/image" Target="../media/image523.png"/><Relationship Id="rId17" Type="http://schemas.openxmlformats.org/officeDocument/2006/relationships/image" Target="../media/image528.png"/><Relationship Id="rId25" Type="http://schemas.openxmlformats.org/officeDocument/2006/relationships/image" Target="../media/image536.png"/><Relationship Id="rId2" Type="http://schemas.openxmlformats.org/officeDocument/2006/relationships/notesSlide" Target="../notesSlides/notesSlide36.xml"/><Relationship Id="rId16" Type="http://schemas.openxmlformats.org/officeDocument/2006/relationships/image" Target="../media/image527.png"/><Relationship Id="rId20" Type="http://schemas.openxmlformats.org/officeDocument/2006/relationships/image" Target="../media/image531.png"/><Relationship Id="rId29" Type="http://schemas.openxmlformats.org/officeDocument/2006/relationships/image" Target="../media/image540.png"/><Relationship Id="rId1" Type="http://schemas.openxmlformats.org/officeDocument/2006/relationships/slideLayout" Target="../slideLayouts/slideLayout1.xml"/><Relationship Id="rId6" Type="http://schemas.openxmlformats.org/officeDocument/2006/relationships/image" Target="../media/image517.png"/><Relationship Id="rId11" Type="http://schemas.openxmlformats.org/officeDocument/2006/relationships/image" Target="../media/image522.png"/><Relationship Id="rId24" Type="http://schemas.openxmlformats.org/officeDocument/2006/relationships/image" Target="../media/image535.png"/><Relationship Id="rId32" Type="http://schemas.openxmlformats.org/officeDocument/2006/relationships/image" Target="../media/image543.png"/><Relationship Id="rId5" Type="http://schemas.openxmlformats.org/officeDocument/2006/relationships/image" Target="../media/image516.png"/><Relationship Id="rId15" Type="http://schemas.openxmlformats.org/officeDocument/2006/relationships/image" Target="../media/image526.png"/><Relationship Id="rId23" Type="http://schemas.openxmlformats.org/officeDocument/2006/relationships/image" Target="../media/image534.png"/><Relationship Id="rId28" Type="http://schemas.openxmlformats.org/officeDocument/2006/relationships/image" Target="../media/image539.png"/><Relationship Id="rId10" Type="http://schemas.openxmlformats.org/officeDocument/2006/relationships/image" Target="../media/image521.png"/><Relationship Id="rId19" Type="http://schemas.openxmlformats.org/officeDocument/2006/relationships/image" Target="../media/image530.png"/><Relationship Id="rId31" Type="http://schemas.openxmlformats.org/officeDocument/2006/relationships/image" Target="../media/image542.png"/><Relationship Id="rId4" Type="http://schemas.openxmlformats.org/officeDocument/2006/relationships/image" Target="../media/image515.png"/><Relationship Id="rId9" Type="http://schemas.openxmlformats.org/officeDocument/2006/relationships/image" Target="../media/image520.png"/><Relationship Id="rId14" Type="http://schemas.openxmlformats.org/officeDocument/2006/relationships/image" Target="../media/image525.png"/><Relationship Id="rId22" Type="http://schemas.openxmlformats.org/officeDocument/2006/relationships/image" Target="../media/image533.png"/><Relationship Id="rId27" Type="http://schemas.openxmlformats.org/officeDocument/2006/relationships/image" Target="../media/image538.png"/><Relationship Id="rId30" Type="http://schemas.openxmlformats.org/officeDocument/2006/relationships/image" Target="../media/image541.png"/></Relationships>
</file>

<file path=ppt/slides/_rels/slide37.xml.rels><?xml version="1.0" encoding="UTF-8" standalone="yes"?>
<Relationships xmlns="http://schemas.openxmlformats.org/package/2006/relationships"><Relationship Id="rId8" Type="http://schemas.openxmlformats.org/officeDocument/2006/relationships/image" Target="../media/image548.png"/><Relationship Id="rId13" Type="http://schemas.openxmlformats.org/officeDocument/2006/relationships/image" Target="../media/image553.png"/><Relationship Id="rId18" Type="http://schemas.openxmlformats.org/officeDocument/2006/relationships/image" Target="../media/image558.png"/><Relationship Id="rId3" Type="http://schemas.openxmlformats.org/officeDocument/2006/relationships/image" Target="../media/image7.png"/><Relationship Id="rId21" Type="http://schemas.openxmlformats.org/officeDocument/2006/relationships/image" Target="../media/image561.png"/><Relationship Id="rId7" Type="http://schemas.openxmlformats.org/officeDocument/2006/relationships/image" Target="../media/image547.png"/><Relationship Id="rId12" Type="http://schemas.openxmlformats.org/officeDocument/2006/relationships/image" Target="../media/image552.png"/><Relationship Id="rId17" Type="http://schemas.openxmlformats.org/officeDocument/2006/relationships/image" Target="../media/image557.png"/><Relationship Id="rId2" Type="http://schemas.openxmlformats.org/officeDocument/2006/relationships/notesSlide" Target="../notesSlides/notesSlide37.xml"/><Relationship Id="rId16" Type="http://schemas.openxmlformats.org/officeDocument/2006/relationships/image" Target="../media/image556.png"/><Relationship Id="rId20" Type="http://schemas.openxmlformats.org/officeDocument/2006/relationships/image" Target="../media/image560.png"/><Relationship Id="rId1" Type="http://schemas.openxmlformats.org/officeDocument/2006/relationships/slideLayout" Target="../slideLayouts/slideLayout1.xml"/><Relationship Id="rId6" Type="http://schemas.openxmlformats.org/officeDocument/2006/relationships/image" Target="../media/image546.png"/><Relationship Id="rId11" Type="http://schemas.openxmlformats.org/officeDocument/2006/relationships/image" Target="../media/image551.png"/><Relationship Id="rId24" Type="http://schemas.openxmlformats.org/officeDocument/2006/relationships/image" Target="../media/image564.png"/><Relationship Id="rId5" Type="http://schemas.openxmlformats.org/officeDocument/2006/relationships/image" Target="../media/image545.png"/><Relationship Id="rId15" Type="http://schemas.openxmlformats.org/officeDocument/2006/relationships/image" Target="../media/image555.png"/><Relationship Id="rId23" Type="http://schemas.openxmlformats.org/officeDocument/2006/relationships/image" Target="../media/image563.png"/><Relationship Id="rId10" Type="http://schemas.openxmlformats.org/officeDocument/2006/relationships/image" Target="../media/image550.png"/><Relationship Id="rId19" Type="http://schemas.openxmlformats.org/officeDocument/2006/relationships/image" Target="../media/image559.png"/><Relationship Id="rId4" Type="http://schemas.openxmlformats.org/officeDocument/2006/relationships/image" Target="../media/image544.png"/><Relationship Id="rId9" Type="http://schemas.openxmlformats.org/officeDocument/2006/relationships/image" Target="../media/image549.png"/><Relationship Id="rId14" Type="http://schemas.openxmlformats.org/officeDocument/2006/relationships/image" Target="../media/image554.png"/><Relationship Id="rId22" Type="http://schemas.openxmlformats.org/officeDocument/2006/relationships/image" Target="../media/image562.png"/></Relationships>
</file>

<file path=ppt/slides/_rels/slide38.xml.rels><?xml version="1.0" encoding="UTF-8" standalone="yes"?>
<Relationships xmlns="http://schemas.openxmlformats.org/package/2006/relationships"><Relationship Id="rId8" Type="http://schemas.openxmlformats.org/officeDocument/2006/relationships/image" Target="../media/image568.png"/><Relationship Id="rId13" Type="http://schemas.openxmlformats.org/officeDocument/2006/relationships/image" Target="../media/image573.png"/><Relationship Id="rId18" Type="http://schemas.openxmlformats.org/officeDocument/2006/relationships/image" Target="../media/image578.png"/><Relationship Id="rId3" Type="http://schemas.openxmlformats.org/officeDocument/2006/relationships/image" Target="../media/image7.png"/><Relationship Id="rId21" Type="http://schemas.openxmlformats.org/officeDocument/2006/relationships/image" Target="../media/image581.png"/><Relationship Id="rId7" Type="http://schemas.openxmlformats.org/officeDocument/2006/relationships/image" Target="../media/image567.png"/><Relationship Id="rId12" Type="http://schemas.openxmlformats.org/officeDocument/2006/relationships/image" Target="../media/image572.png"/><Relationship Id="rId17" Type="http://schemas.openxmlformats.org/officeDocument/2006/relationships/image" Target="../media/image577.png"/><Relationship Id="rId2" Type="http://schemas.openxmlformats.org/officeDocument/2006/relationships/notesSlide" Target="../notesSlides/notesSlide38.xml"/><Relationship Id="rId16" Type="http://schemas.openxmlformats.org/officeDocument/2006/relationships/image" Target="../media/image576.png"/><Relationship Id="rId20" Type="http://schemas.openxmlformats.org/officeDocument/2006/relationships/image" Target="../media/image580.png"/><Relationship Id="rId1" Type="http://schemas.openxmlformats.org/officeDocument/2006/relationships/slideLayout" Target="../slideLayouts/slideLayout1.xml"/><Relationship Id="rId6" Type="http://schemas.openxmlformats.org/officeDocument/2006/relationships/image" Target="../media/image566.png"/><Relationship Id="rId11" Type="http://schemas.openxmlformats.org/officeDocument/2006/relationships/image" Target="../media/image571.png"/><Relationship Id="rId24" Type="http://schemas.openxmlformats.org/officeDocument/2006/relationships/image" Target="../media/image368.png"/><Relationship Id="rId5" Type="http://schemas.openxmlformats.org/officeDocument/2006/relationships/image" Target="../media/image565.png"/><Relationship Id="rId15" Type="http://schemas.openxmlformats.org/officeDocument/2006/relationships/image" Target="../media/image575.png"/><Relationship Id="rId23" Type="http://schemas.openxmlformats.org/officeDocument/2006/relationships/image" Target="../media/image583.png"/><Relationship Id="rId10" Type="http://schemas.openxmlformats.org/officeDocument/2006/relationships/image" Target="../media/image570.png"/><Relationship Id="rId19" Type="http://schemas.openxmlformats.org/officeDocument/2006/relationships/image" Target="../media/image579.png"/><Relationship Id="rId4" Type="http://schemas.openxmlformats.org/officeDocument/2006/relationships/image" Target="../media/image93.png"/><Relationship Id="rId9" Type="http://schemas.openxmlformats.org/officeDocument/2006/relationships/image" Target="../media/image569.png"/><Relationship Id="rId14" Type="http://schemas.openxmlformats.org/officeDocument/2006/relationships/image" Target="../media/image574.png"/><Relationship Id="rId22" Type="http://schemas.openxmlformats.org/officeDocument/2006/relationships/image" Target="../media/image582.png"/></Relationships>
</file>

<file path=ppt/slides/_rels/slide4.xml.rels><?xml version="1.0" encoding="UTF-8" standalone="yes"?>
<Relationships xmlns="http://schemas.openxmlformats.org/package/2006/relationships"><Relationship Id="rId13" Type="http://schemas.openxmlformats.org/officeDocument/2006/relationships/image" Target="../media/image46.png"/><Relationship Id="rId18" Type="http://schemas.openxmlformats.org/officeDocument/2006/relationships/image" Target="../media/image51.png"/><Relationship Id="rId26" Type="http://schemas.openxmlformats.org/officeDocument/2006/relationships/image" Target="../media/image59.png"/><Relationship Id="rId21" Type="http://schemas.openxmlformats.org/officeDocument/2006/relationships/image" Target="../media/image54.png"/><Relationship Id="rId34" Type="http://schemas.openxmlformats.org/officeDocument/2006/relationships/image" Target="../media/image67.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5" Type="http://schemas.openxmlformats.org/officeDocument/2006/relationships/image" Target="../media/image58.png"/><Relationship Id="rId33" Type="http://schemas.openxmlformats.org/officeDocument/2006/relationships/image" Target="../media/image66.png"/><Relationship Id="rId38" Type="http://schemas.openxmlformats.org/officeDocument/2006/relationships/image" Target="../media/image71.png"/><Relationship Id="rId2" Type="http://schemas.openxmlformats.org/officeDocument/2006/relationships/notesSlide" Target="../notesSlides/notesSlide4.xml"/><Relationship Id="rId16" Type="http://schemas.openxmlformats.org/officeDocument/2006/relationships/image" Target="../media/image49.png"/><Relationship Id="rId20" Type="http://schemas.openxmlformats.org/officeDocument/2006/relationships/image" Target="../media/image53.png"/><Relationship Id="rId29"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24" Type="http://schemas.openxmlformats.org/officeDocument/2006/relationships/image" Target="../media/image57.png"/><Relationship Id="rId32" Type="http://schemas.openxmlformats.org/officeDocument/2006/relationships/image" Target="../media/image65.png"/><Relationship Id="rId37" Type="http://schemas.openxmlformats.org/officeDocument/2006/relationships/image" Target="../media/image70.png"/><Relationship Id="rId5" Type="http://schemas.openxmlformats.org/officeDocument/2006/relationships/image" Target="../media/image38.png"/><Relationship Id="rId15" Type="http://schemas.openxmlformats.org/officeDocument/2006/relationships/image" Target="../media/image48.png"/><Relationship Id="rId23" Type="http://schemas.openxmlformats.org/officeDocument/2006/relationships/image" Target="../media/image56.png"/><Relationship Id="rId28" Type="http://schemas.openxmlformats.org/officeDocument/2006/relationships/image" Target="../media/image61.png"/><Relationship Id="rId36" Type="http://schemas.openxmlformats.org/officeDocument/2006/relationships/image" Target="../media/image69.png"/><Relationship Id="rId10" Type="http://schemas.openxmlformats.org/officeDocument/2006/relationships/image" Target="../media/image43.png"/><Relationship Id="rId19" Type="http://schemas.openxmlformats.org/officeDocument/2006/relationships/image" Target="../media/image52.png"/><Relationship Id="rId31" Type="http://schemas.openxmlformats.org/officeDocument/2006/relationships/image" Target="../media/image64.png"/><Relationship Id="rId4" Type="http://schemas.openxmlformats.org/officeDocument/2006/relationships/image" Target="../media/image24.png"/><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55.png"/><Relationship Id="rId27" Type="http://schemas.openxmlformats.org/officeDocument/2006/relationships/image" Target="../media/image60.png"/><Relationship Id="rId30" Type="http://schemas.openxmlformats.org/officeDocument/2006/relationships/image" Target="../media/image63.png"/><Relationship Id="rId35" Type="http://schemas.openxmlformats.org/officeDocument/2006/relationships/image" Target="../media/image68.png"/><Relationship Id="rId8" Type="http://schemas.openxmlformats.org/officeDocument/2006/relationships/image" Target="../media/image41.png"/><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7.png"/><Relationship Id="rId21" Type="http://schemas.openxmlformats.org/officeDocument/2006/relationships/image" Target="../media/image88.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png"/><Relationship Id="rId25" Type="http://schemas.openxmlformats.org/officeDocument/2006/relationships/image" Target="../media/image92.png"/><Relationship Id="rId2" Type="http://schemas.openxmlformats.org/officeDocument/2006/relationships/notesSlide" Target="../notesSlides/notesSlide5.xml"/><Relationship Id="rId16" Type="http://schemas.openxmlformats.org/officeDocument/2006/relationships/image" Target="../media/image83.png"/><Relationship Id="rId20"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image" Target="../media/image73.png"/><Relationship Id="rId11" Type="http://schemas.openxmlformats.org/officeDocument/2006/relationships/image" Target="../media/image78.png"/><Relationship Id="rId24" Type="http://schemas.openxmlformats.org/officeDocument/2006/relationships/image" Target="../media/image91.png"/><Relationship Id="rId5" Type="http://schemas.openxmlformats.org/officeDocument/2006/relationships/image" Target="../media/image72.png"/><Relationship Id="rId15" Type="http://schemas.openxmlformats.org/officeDocument/2006/relationships/image" Target="../media/image82.png"/><Relationship Id="rId23" Type="http://schemas.openxmlformats.org/officeDocument/2006/relationships/image" Target="../media/image90.png"/><Relationship Id="rId10" Type="http://schemas.openxmlformats.org/officeDocument/2006/relationships/image" Target="../media/image77.png"/><Relationship Id="rId19" Type="http://schemas.openxmlformats.org/officeDocument/2006/relationships/image" Target="../media/image86.png"/><Relationship Id="rId4" Type="http://schemas.openxmlformats.org/officeDocument/2006/relationships/image" Target="../media/image24.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89.png"/></Relationships>
</file>

<file path=ppt/slides/_rels/slide6.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18" Type="http://schemas.openxmlformats.org/officeDocument/2006/relationships/image" Target="../media/image107.png"/><Relationship Id="rId3" Type="http://schemas.openxmlformats.org/officeDocument/2006/relationships/image" Target="../media/image7.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 Type="http://schemas.openxmlformats.org/officeDocument/2006/relationships/notesSlide" Target="../notesSlides/notesSlide6.xml"/><Relationship Id="rId16"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5" Type="http://schemas.openxmlformats.org/officeDocument/2006/relationships/image" Target="../media/image104.png"/><Relationship Id="rId10" Type="http://schemas.openxmlformats.org/officeDocument/2006/relationships/image" Target="../media/image99.png"/><Relationship Id="rId19" Type="http://schemas.openxmlformats.org/officeDocument/2006/relationships/image" Target="../media/image108.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103.png"/></Relationships>
</file>

<file path=ppt/slides/_rels/slide7.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3" Type="http://schemas.openxmlformats.org/officeDocument/2006/relationships/image" Target="../media/image7.png"/><Relationship Id="rId7" Type="http://schemas.openxmlformats.org/officeDocument/2006/relationships/image" Target="../media/image111.png"/><Relationship Id="rId12" Type="http://schemas.openxmlformats.org/officeDocument/2006/relationships/image" Target="../media/image1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png"/><Relationship Id="rId4" Type="http://schemas.openxmlformats.org/officeDocument/2006/relationships/image" Target="../media/image24.png"/><Relationship Id="rId9" Type="http://schemas.openxmlformats.org/officeDocument/2006/relationships/image" Target="../media/image113.png"/><Relationship Id="rId14" Type="http://schemas.openxmlformats.org/officeDocument/2006/relationships/image" Target="../media/image118.png"/></Relationships>
</file>

<file path=ppt/slides/_rels/slide8.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8.png"/><Relationship Id="rId3" Type="http://schemas.openxmlformats.org/officeDocument/2006/relationships/image" Target="../media/image7.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5" Type="http://schemas.openxmlformats.org/officeDocument/2006/relationships/image" Target="../media/image130.png"/><Relationship Id="rId10" Type="http://schemas.openxmlformats.org/officeDocument/2006/relationships/image" Target="../media/image125.png"/><Relationship Id="rId4" Type="http://schemas.openxmlformats.org/officeDocument/2006/relationships/image" Target="../media/image24.png"/><Relationship Id="rId9" Type="http://schemas.openxmlformats.org/officeDocument/2006/relationships/image" Target="../media/image124.png"/><Relationship Id="rId14" Type="http://schemas.openxmlformats.org/officeDocument/2006/relationships/image" Target="../media/image129.png"/></Relationships>
</file>

<file path=ppt/slides/_rels/slide9.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image" Target="../media/image7.png"/><Relationship Id="rId21" Type="http://schemas.openxmlformats.org/officeDocument/2006/relationships/image" Target="../media/image147.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notesSlide" Target="../notesSlides/notesSlide9.xml"/><Relationship Id="rId16" Type="http://schemas.openxmlformats.org/officeDocument/2006/relationships/image" Target="../media/image142.png"/><Relationship Id="rId20" Type="http://schemas.openxmlformats.org/officeDocument/2006/relationships/image" Target="../media/image146.png"/><Relationship Id="rId1" Type="http://schemas.openxmlformats.org/officeDocument/2006/relationships/slideLayout" Target="../slideLayouts/slideLayout1.xml"/><Relationship Id="rId6" Type="http://schemas.openxmlformats.org/officeDocument/2006/relationships/image" Target="../media/image132.png"/><Relationship Id="rId11" Type="http://schemas.openxmlformats.org/officeDocument/2006/relationships/image" Target="../media/image137.png"/><Relationship Id="rId24" Type="http://schemas.openxmlformats.org/officeDocument/2006/relationships/image" Target="../media/image150.png"/><Relationship Id="rId5" Type="http://schemas.openxmlformats.org/officeDocument/2006/relationships/image" Target="../media/image131.png"/><Relationship Id="rId15" Type="http://schemas.openxmlformats.org/officeDocument/2006/relationships/image" Target="../media/image141.png"/><Relationship Id="rId23" Type="http://schemas.openxmlformats.org/officeDocument/2006/relationships/image" Target="../media/image149.png"/><Relationship Id="rId10" Type="http://schemas.openxmlformats.org/officeDocument/2006/relationships/image" Target="../media/image136.png"/><Relationship Id="rId19" Type="http://schemas.openxmlformats.org/officeDocument/2006/relationships/image" Target="../media/image145.png"/><Relationship Id="rId4" Type="http://schemas.openxmlformats.org/officeDocument/2006/relationships/image" Target="../media/image8.png"/><Relationship Id="rId9" Type="http://schemas.openxmlformats.org/officeDocument/2006/relationships/image" Target="../media/image135.png"/><Relationship Id="rId14" Type="http://schemas.openxmlformats.org/officeDocument/2006/relationships/image" Target="../media/image140.png"/><Relationship Id="rId22" Type="http://schemas.openxmlformats.org/officeDocument/2006/relationships/image" Target="../media/image14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1219200" y="222052"/>
            <a:ext cx="9753600" cy="6413897"/>
          </a:xfrm>
          <a:prstGeom prst="rect">
            <a:avLst/>
          </a:prstGeom>
        </p:spPr>
      </p:pic>
      <p:pic>
        <p:nvPicPr>
          <p:cNvPr id="5" name="Image 3" descr="preencoded.png"/>
          <p:cNvPicPr>
            <a:picLocks noChangeAspect="1"/>
          </p:cNvPicPr>
          <p:nvPr/>
        </p:nvPicPr>
        <p:blipFill>
          <a:blip r:embed="rId6"/>
          <a:stretch>
            <a:fillRect/>
          </a:stretch>
        </p:blipFill>
        <p:spPr>
          <a:xfrm>
            <a:off x="2286000" y="4435673"/>
            <a:ext cx="2412950" cy="485775"/>
          </a:xfrm>
          <a:prstGeom prst="rect">
            <a:avLst/>
          </a:prstGeom>
        </p:spPr>
      </p:pic>
      <p:pic>
        <p:nvPicPr>
          <p:cNvPr id="6" name="Image 4" descr="preencoded.png"/>
          <p:cNvPicPr>
            <a:picLocks noChangeAspect="1"/>
          </p:cNvPicPr>
          <p:nvPr/>
        </p:nvPicPr>
        <p:blipFill>
          <a:blip r:embed="rId7"/>
          <a:stretch>
            <a:fillRect/>
          </a:stretch>
        </p:blipFill>
        <p:spPr>
          <a:xfrm>
            <a:off x="4889450" y="4435673"/>
            <a:ext cx="2412950" cy="485775"/>
          </a:xfrm>
          <a:prstGeom prst="rect">
            <a:avLst/>
          </a:prstGeom>
        </p:spPr>
      </p:pic>
      <p:pic>
        <p:nvPicPr>
          <p:cNvPr id="7" name="Image 5" descr="preencoded.png"/>
          <p:cNvPicPr>
            <a:picLocks noChangeAspect="1"/>
          </p:cNvPicPr>
          <p:nvPr/>
        </p:nvPicPr>
        <p:blipFill>
          <a:blip r:embed="rId8"/>
          <a:stretch>
            <a:fillRect/>
          </a:stretch>
        </p:blipFill>
        <p:spPr>
          <a:xfrm>
            <a:off x="7492901" y="4435673"/>
            <a:ext cx="2412950" cy="485775"/>
          </a:xfrm>
          <a:prstGeom prst="rect">
            <a:avLst/>
          </a:prstGeom>
        </p:spPr>
      </p:pic>
      <p:sp>
        <p:nvSpPr>
          <p:cNvPr id="8" name="Text 0"/>
          <p:cNvSpPr/>
          <p:nvPr/>
        </p:nvSpPr>
        <p:spPr>
          <a:xfrm>
            <a:off x="4395788" y="870857"/>
            <a:ext cx="3400425" cy="341795"/>
          </a:xfrm>
          <a:prstGeom prst="rect">
            <a:avLst/>
          </a:prstGeom>
          <a:solidFill>
            <a:schemeClr val="accent2"/>
          </a:solidFill>
          <a:ln/>
        </p:spPr>
        <p:txBody>
          <a:bodyPr vert="horz" wrap="square" lIns="0" tIns="0" rIns="0" bIns="0" rtlCol="0" anchor="ctr"/>
          <a:lstStyle/>
          <a:p>
            <a:pPr marL="0" indent="0" algn="ctr">
              <a:lnSpc>
                <a:spcPts val="1800"/>
              </a:lnSpc>
              <a:buNone/>
            </a:pPr>
            <a:r>
              <a:rPr lang="en-US" sz="1200" b="1" dirty="0">
                <a:solidFill>
                  <a:schemeClr val="bg1"/>
                </a:solidFill>
                <a:latin typeface="Inter" pitchFamily="34" charset="0"/>
                <a:ea typeface="Inter" pitchFamily="34" charset="-122"/>
                <a:cs typeface="Inter" pitchFamily="34" charset="-120"/>
              </a:rPr>
              <a:t>BRADFORD VTS TEACHING DECK</a:t>
            </a:r>
            <a:endParaRPr lang="en-US" sz="1200" b="1" dirty="0">
              <a:solidFill>
                <a:schemeClr val="bg1"/>
              </a:solidFill>
            </a:endParaRPr>
          </a:p>
        </p:txBody>
      </p:sp>
      <p:sp>
        <p:nvSpPr>
          <p:cNvPr id="9" name="Text 1"/>
          <p:cNvSpPr/>
          <p:nvPr/>
        </p:nvSpPr>
        <p:spPr>
          <a:xfrm>
            <a:off x="2350294" y="1517452"/>
            <a:ext cx="7491413" cy="1508522"/>
          </a:xfrm>
          <a:prstGeom prst="rect">
            <a:avLst/>
          </a:prstGeom>
          <a:noFill/>
          <a:ln/>
        </p:spPr>
        <p:txBody>
          <a:bodyPr vert="horz" wrap="square" lIns="0" tIns="0" rIns="0" bIns="0" rtlCol="0" anchor="ctr"/>
          <a:lstStyle/>
          <a:p>
            <a:pPr marL="0" indent="0" algn="ctr">
              <a:lnSpc>
                <a:spcPts val="5940"/>
              </a:lnSpc>
              <a:buNone/>
            </a:pPr>
            <a:r>
              <a:rPr lang="en-US" sz="5400" b="1" kern="0" spc="-90" dirty="0">
                <a:solidFill>
                  <a:srgbClr val="FFFFFF"/>
                </a:solidFill>
              </a:rPr>
              <a:t>VAGINAL DISCHARGE
AND STIs</a:t>
            </a:r>
            <a:endParaRPr lang="en-US" sz="5400" dirty="0"/>
          </a:p>
        </p:txBody>
      </p:sp>
      <p:sp>
        <p:nvSpPr>
          <p:cNvPr id="10" name="Text 2"/>
          <p:cNvSpPr/>
          <p:nvPr/>
        </p:nvSpPr>
        <p:spPr>
          <a:xfrm>
            <a:off x="1809750" y="3330773"/>
            <a:ext cx="8572500" cy="800100"/>
          </a:xfrm>
          <a:prstGeom prst="rect">
            <a:avLst/>
          </a:prstGeom>
          <a:noFill/>
          <a:ln/>
        </p:spPr>
        <p:txBody>
          <a:bodyPr vert="horz" wrap="square" lIns="0" tIns="0" rIns="0" bIns="0" rtlCol="0" anchor="ctr"/>
          <a:lstStyle/>
          <a:p>
            <a:pPr marL="0" indent="0" algn="ctr">
              <a:lnSpc>
                <a:spcPts val="3150"/>
              </a:lnSpc>
              <a:buNone/>
            </a:pPr>
            <a:r>
              <a:rPr lang="en-US" sz="2100" kern="0" spc="30" dirty="0">
                <a:solidFill>
                  <a:srgbClr val="E8EAF6"/>
                </a:solidFill>
                <a:latin typeface="Inter" pitchFamily="34" charset="0"/>
                <a:ea typeface="Inter" pitchFamily="34" charset="-122"/>
                <a:cs typeface="Inter" pitchFamily="34" charset="-120"/>
              </a:rPr>
              <a:t>A comprehensive guide to differential diagnosis, evidence-based management, and practical primary care applications.</a:t>
            </a:r>
            <a:endParaRPr lang="en-US" sz="2100" dirty="0"/>
          </a:p>
        </p:txBody>
      </p:sp>
      <p:sp>
        <p:nvSpPr>
          <p:cNvPr id="11" name="Text 3"/>
          <p:cNvSpPr/>
          <p:nvPr/>
        </p:nvSpPr>
        <p:spPr>
          <a:xfrm>
            <a:off x="2286000" y="4435673"/>
            <a:ext cx="1955750" cy="485775"/>
          </a:xfrm>
          <a:prstGeom prst="rect">
            <a:avLst/>
          </a:prstGeom>
          <a:noFill/>
          <a:ln/>
        </p:spPr>
        <p:txBody>
          <a:bodyPr vert="horz" wrap="square" lIns="0" tIns="0" rIns="0" bIns="0" rtlCol="0" anchor="ctr"/>
          <a:lstStyle/>
          <a:p>
            <a:pPr marL="0" indent="0" algn="ctr">
              <a:lnSpc>
                <a:spcPts val="2025"/>
              </a:lnSpc>
              <a:buNone/>
            </a:pPr>
            <a:r>
              <a:rPr lang="en-US" sz="1350" b="1" kern="0" spc="60" dirty="0">
                <a:solidFill>
                  <a:srgbClr val="FFD54F"/>
                </a:solidFill>
                <a:latin typeface="Inter" pitchFamily="34" charset="0"/>
                <a:ea typeface="Inter" pitchFamily="34" charset="-122"/>
                <a:cs typeface="Inter" pitchFamily="34" charset="-120"/>
              </a:rPr>
              <a:t>AKT HIGH-YIELD</a:t>
            </a:r>
            <a:endParaRPr lang="en-US" sz="1350" dirty="0"/>
          </a:p>
        </p:txBody>
      </p:sp>
      <p:sp>
        <p:nvSpPr>
          <p:cNvPr id="12" name="Text 4"/>
          <p:cNvSpPr/>
          <p:nvPr/>
        </p:nvSpPr>
        <p:spPr>
          <a:xfrm>
            <a:off x="4889450" y="4435673"/>
            <a:ext cx="1955750" cy="485775"/>
          </a:xfrm>
          <a:prstGeom prst="rect">
            <a:avLst/>
          </a:prstGeom>
          <a:noFill/>
          <a:ln/>
        </p:spPr>
        <p:txBody>
          <a:bodyPr vert="horz" wrap="square" lIns="0" tIns="0" rIns="0" bIns="0" rtlCol="0" anchor="ctr"/>
          <a:lstStyle/>
          <a:p>
            <a:pPr marL="0" indent="0" algn="ctr">
              <a:lnSpc>
                <a:spcPts val="2025"/>
              </a:lnSpc>
              <a:buNone/>
            </a:pPr>
            <a:r>
              <a:rPr lang="en-US" sz="1350" b="1" kern="0" spc="60" dirty="0">
                <a:solidFill>
                  <a:srgbClr val="F8BBD0"/>
                </a:solidFill>
                <a:latin typeface="Inter" pitchFamily="34" charset="0"/>
                <a:ea typeface="Inter" pitchFamily="34" charset="-122"/>
                <a:cs typeface="Inter" pitchFamily="34" charset="-120"/>
              </a:rPr>
              <a:t>SCA CONSULTATION</a:t>
            </a:r>
            <a:endParaRPr lang="en-US" sz="1350" dirty="0"/>
          </a:p>
        </p:txBody>
      </p:sp>
      <p:sp>
        <p:nvSpPr>
          <p:cNvPr id="13" name="Text 5"/>
          <p:cNvSpPr/>
          <p:nvPr/>
        </p:nvSpPr>
        <p:spPr>
          <a:xfrm>
            <a:off x="7492901" y="4435673"/>
            <a:ext cx="1955750" cy="485775"/>
          </a:xfrm>
          <a:prstGeom prst="rect">
            <a:avLst/>
          </a:prstGeom>
          <a:noFill/>
          <a:ln/>
        </p:spPr>
        <p:txBody>
          <a:bodyPr vert="horz" wrap="square" lIns="0" tIns="0" rIns="0" bIns="0" rtlCol="0" anchor="ctr"/>
          <a:lstStyle/>
          <a:p>
            <a:pPr marL="0" indent="0" algn="ctr">
              <a:lnSpc>
                <a:spcPts val="2025"/>
              </a:lnSpc>
              <a:buNone/>
            </a:pPr>
            <a:r>
              <a:rPr lang="en-US" sz="1350" b="1" kern="0" spc="60" dirty="0">
                <a:solidFill>
                  <a:srgbClr val="FFF8E1"/>
                </a:solidFill>
                <a:latin typeface="Inter" pitchFamily="34" charset="0"/>
                <a:ea typeface="Inter" pitchFamily="34" charset="-122"/>
                <a:cs typeface="Inter" pitchFamily="34" charset="-120"/>
              </a:rPr>
              <a:t>BASHH GUIDELINES</a:t>
            </a:r>
            <a:endParaRPr lang="en-US" sz="1350" dirty="0"/>
          </a:p>
        </p:txBody>
      </p:sp>
      <p:sp>
        <p:nvSpPr>
          <p:cNvPr id="14" name="Text 6"/>
          <p:cNvSpPr/>
          <p:nvPr/>
        </p:nvSpPr>
        <p:spPr>
          <a:xfrm>
            <a:off x="5014913" y="5416748"/>
            <a:ext cx="2162175" cy="3429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FFFFFF"/>
                </a:solidFill>
                <a:latin typeface="Inter" pitchFamily="34" charset="0"/>
                <a:ea typeface="Inter" pitchFamily="34" charset="-122"/>
                <a:cs typeface="Inter" pitchFamily="34" charset="-120"/>
              </a:rPr>
              <a:t>BRADFORD VTS</a:t>
            </a:r>
            <a:endParaRPr lang="en-US" sz="1800" dirty="0"/>
          </a:p>
        </p:txBody>
      </p:sp>
      <p:sp>
        <p:nvSpPr>
          <p:cNvPr id="15" name="Text 7"/>
          <p:cNvSpPr/>
          <p:nvPr/>
        </p:nvSpPr>
        <p:spPr>
          <a:xfrm>
            <a:off x="5014913" y="5835848"/>
            <a:ext cx="2162175" cy="228600"/>
          </a:xfrm>
          <a:prstGeom prst="rect">
            <a:avLst/>
          </a:prstGeom>
          <a:noFill/>
          <a:ln/>
        </p:spPr>
        <p:txBody>
          <a:bodyPr vert="horz" wrap="square" lIns="0" tIns="0" rIns="0" bIns="0" rtlCol="0" anchor="ctr"/>
          <a:lstStyle/>
          <a:p>
            <a:pPr marL="0" indent="0" algn="ctr">
              <a:lnSpc>
                <a:spcPts val="1800"/>
              </a:lnSpc>
              <a:buNone/>
            </a:pPr>
            <a:r>
              <a:rPr lang="en-US" sz="1200" dirty="0">
                <a:solidFill>
                  <a:srgbClr val="B0BEC5"/>
                </a:solidFill>
                <a:latin typeface="Inter" pitchFamily="34" charset="0"/>
                <a:ea typeface="Inter" pitchFamily="34" charset="-122"/>
                <a:cs typeface="Inter" pitchFamily="34" charset="-120"/>
              </a:rPr>
              <a:t>TEACHING DECK | MAY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343025"/>
            <a:ext cx="5572125" cy="4143375"/>
          </a:xfrm>
          <a:prstGeom prst="rect">
            <a:avLst/>
          </a:prstGeom>
        </p:spPr>
      </p:pic>
      <p:pic>
        <p:nvPicPr>
          <p:cNvPr id="6" name="Image 4" descr="preencoded.png"/>
          <p:cNvPicPr>
            <a:picLocks noChangeAspect="1"/>
          </p:cNvPicPr>
          <p:nvPr/>
        </p:nvPicPr>
        <p:blipFill>
          <a:blip r:embed="rId6"/>
          <a:stretch>
            <a:fillRect/>
          </a:stretch>
        </p:blipFill>
        <p:spPr>
          <a:xfrm>
            <a:off x="666750" y="1679228"/>
            <a:ext cx="261937" cy="213420"/>
          </a:xfrm>
          <a:prstGeom prst="rect">
            <a:avLst/>
          </a:prstGeom>
        </p:spPr>
      </p:pic>
      <p:pic>
        <p:nvPicPr>
          <p:cNvPr id="7" name="Image 5" descr="preencoded.png"/>
          <p:cNvPicPr>
            <a:picLocks noChangeAspect="1"/>
          </p:cNvPicPr>
          <p:nvPr/>
        </p:nvPicPr>
        <p:blipFill>
          <a:blip r:embed="rId7"/>
          <a:stretch>
            <a:fillRect/>
          </a:stretch>
        </p:blipFill>
        <p:spPr>
          <a:xfrm>
            <a:off x="6238875" y="1343025"/>
            <a:ext cx="5572125" cy="4143375"/>
          </a:xfrm>
          <a:prstGeom prst="rect">
            <a:avLst/>
          </a:prstGeom>
        </p:spPr>
      </p:pic>
      <p:pic>
        <p:nvPicPr>
          <p:cNvPr id="8" name="Image 6" descr="preencoded.png"/>
          <p:cNvPicPr>
            <a:picLocks noChangeAspect="1"/>
          </p:cNvPicPr>
          <p:nvPr/>
        </p:nvPicPr>
        <p:blipFill>
          <a:blip r:embed="rId8"/>
          <a:stretch>
            <a:fillRect/>
          </a:stretch>
        </p:blipFill>
        <p:spPr>
          <a:xfrm>
            <a:off x="6524625" y="1679228"/>
            <a:ext cx="261937" cy="213420"/>
          </a:xfrm>
          <a:prstGeom prst="rect">
            <a:avLst/>
          </a:prstGeom>
        </p:spPr>
      </p:pic>
      <p:pic>
        <p:nvPicPr>
          <p:cNvPr id="9" name="Image 7" descr="preencoded.png"/>
          <p:cNvPicPr>
            <a:picLocks noChangeAspect="1"/>
          </p:cNvPicPr>
          <p:nvPr/>
        </p:nvPicPr>
        <p:blipFill>
          <a:blip r:embed="rId9"/>
          <a:stretch>
            <a:fillRect/>
          </a:stretch>
        </p:blipFill>
        <p:spPr>
          <a:xfrm>
            <a:off x="381000" y="5676900"/>
            <a:ext cx="11430000" cy="895350"/>
          </a:xfrm>
          <a:prstGeom prst="rect">
            <a:avLst/>
          </a:prstGeom>
        </p:spPr>
      </p:pic>
      <p:pic>
        <p:nvPicPr>
          <p:cNvPr id="10" name="Image 8" descr="preencoded.png"/>
          <p:cNvPicPr>
            <a:picLocks noChangeAspect="1"/>
          </p:cNvPicPr>
          <p:nvPr/>
        </p:nvPicPr>
        <p:blipFill>
          <a:blip r:embed="rId10"/>
          <a:stretch>
            <a:fillRect/>
          </a:stretch>
        </p:blipFill>
        <p:spPr>
          <a:xfrm>
            <a:off x="571500" y="6040487"/>
            <a:ext cx="248692" cy="198834"/>
          </a:xfrm>
          <a:prstGeom prst="rect">
            <a:avLst/>
          </a:prstGeom>
        </p:spPr>
      </p:pic>
      <p:sp>
        <p:nvSpPr>
          <p:cNvPr id="11"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CANDIDIASIS IN PREGNANCY</a:t>
            </a:r>
            <a:endParaRPr lang="en-US" sz="1800" dirty="0"/>
          </a:p>
        </p:txBody>
      </p:sp>
      <p:sp>
        <p:nvSpPr>
          <p:cNvPr id="12" name="Text 1"/>
          <p:cNvSpPr/>
          <p:nvPr/>
        </p:nvSpPr>
        <p:spPr>
          <a:xfrm>
            <a:off x="666750" y="714375"/>
            <a:ext cx="1152525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Specific safety warnings regarding oral fluconazole and the requirement for 7-day topical imidazole courses during pregnancy.</a:t>
            </a:r>
            <a:endParaRPr lang="en-US" sz="1050" dirty="0"/>
          </a:p>
        </p:txBody>
      </p:sp>
      <p:sp>
        <p:nvSpPr>
          <p:cNvPr id="13" name="Text 2"/>
          <p:cNvSpPr/>
          <p:nvPr/>
        </p:nvSpPr>
        <p:spPr>
          <a:xfrm>
            <a:off x="1042988" y="1628775"/>
            <a:ext cx="50006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Treatment Protocol</a:t>
            </a:r>
            <a:endParaRPr lang="en-US" sz="1650" dirty="0"/>
          </a:p>
        </p:txBody>
      </p:sp>
      <p:sp>
        <p:nvSpPr>
          <p:cNvPr id="14" name="Text 3"/>
          <p:cNvSpPr/>
          <p:nvPr/>
        </p:nvSpPr>
        <p:spPr>
          <a:xfrm>
            <a:off x="952500" y="2133600"/>
            <a:ext cx="47148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First-line:</a:t>
            </a:r>
            <a:r>
              <a:rPr lang="en-US" sz="1350" dirty="0">
                <a:solidFill>
                  <a:srgbClr val="2C3E50"/>
                </a:solidFill>
              </a:rPr>
              <a:t> Use topical imidazoles only (e.g., Clotrimazole pessaries or cream).</a:t>
            </a:r>
            <a:endParaRPr lang="en-US" sz="1350" dirty="0"/>
          </a:p>
        </p:txBody>
      </p:sp>
      <p:sp>
        <p:nvSpPr>
          <p:cNvPr id="15" name="Text 4"/>
          <p:cNvSpPr/>
          <p:nvPr/>
        </p:nvSpPr>
        <p:spPr>
          <a:xfrm>
            <a:off x="952500" y="2825055"/>
            <a:ext cx="47148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Course Length:</a:t>
            </a:r>
            <a:r>
              <a:rPr lang="en-US" sz="1350" dirty="0">
                <a:solidFill>
                  <a:srgbClr val="2C3E50"/>
                </a:solidFill>
              </a:rPr>
              <a:t> Must prescribe for </a:t>
            </a:r>
            <a:r>
              <a:rPr lang="en-US" sz="1350" b="1" dirty="0">
                <a:solidFill>
                  <a:srgbClr val="2C3E50"/>
                </a:solidFill>
              </a:rPr>
              <a:t>7 days</a:t>
            </a:r>
            <a:r>
              <a:rPr lang="en-US" sz="1350" dirty="0">
                <a:solidFill>
                  <a:srgbClr val="2C3E50"/>
                </a:solidFill>
              </a:rPr>
              <a:t>; shorter courses are significantly less effective in pregnancy.</a:t>
            </a:r>
            <a:endParaRPr lang="en-US" sz="1350" dirty="0"/>
          </a:p>
        </p:txBody>
      </p:sp>
      <p:sp>
        <p:nvSpPr>
          <p:cNvPr id="16" name="Text 5"/>
          <p:cNvSpPr/>
          <p:nvPr/>
        </p:nvSpPr>
        <p:spPr>
          <a:xfrm>
            <a:off x="952500" y="3516511"/>
            <a:ext cx="47148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Safety Profile:</a:t>
            </a:r>
            <a:r>
              <a:rPr lang="en-US" sz="1350" dirty="0">
                <a:solidFill>
                  <a:srgbClr val="2C3E50"/>
                </a:solidFill>
              </a:rPr>
              <a:t> Topical imidazoles are well-tolerated with no known risk of birth defects.</a:t>
            </a:r>
            <a:endParaRPr lang="en-US" sz="1350" dirty="0"/>
          </a:p>
        </p:txBody>
      </p:sp>
      <p:sp>
        <p:nvSpPr>
          <p:cNvPr id="17" name="Text 6"/>
          <p:cNvSpPr/>
          <p:nvPr/>
        </p:nvSpPr>
        <p:spPr>
          <a:xfrm>
            <a:off x="6900863" y="1628775"/>
            <a:ext cx="50006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Safety Warnings</a:t>
            </a:r>
            <a:endParaRPr lang="en-US" sz="1650" dirty="0"/>
          </a:p>
        </p:txBody>
      </p:sp>
      <p:sp>
        <p:nvSpPr>
          <p:cNvPr id="18" name="Text 7"/>
          <p:cNvSpPr/>
          <p:nvPr/>
        </p:nvSpPr>
        <p:spPr>
          <a:xfrm>
            <a:off x="6810375" y="2133600"/>
            <a:ext cx="47148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B71C1C"/>
                </a:solidFill>
              </a:rPr>
              <a:t>ORAL FLUCONAZOLE IS CONTRAINDICATED</a:t>
            </a:r>
            <a:r>
              <a:rPr lang="en-US" sz="1350" dirty="0">
                <a:solidFill>
                  <a:srgbClr val="2C3E50"/>
                </a:solidFill>
              </a:rPr>
              <a:t> throughout all trimesters of pregnancy.</a:t>
            </a:r>
            <a:endParaRPr lang="en-US" sz="1350" dirty="0"/>
          </a:p>
        </p:txBody>
      </p:sp>
      <p:sp>
        <p:nvSpPr>
          <p:cNvPr id="19" name="Text 8"/>
          <p:cNvSpPr/>
          <p:nvPr/>
        </p:nvSpPr>
        <p:spPr>
          <a:xfrm>
            <a:off x="6810375" y="2825055"/>
            <a:ext cx="471487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Teratogenicity Risk:</a:t>
            </a:r>
            <a:r>
              <a:rPr lang="en-US" sz="1350" dirty="0">
                <a:solidFill>
                  <a:srgbClr val="2C3E50"/>
                </a:solidFill>
              </a:rPr>
              <a:t> High or repeated doses are linked to a risk of fetal abnormalities.</a:t>
            </a:r>
            <a:endParaRPr lang="en-US" sz="1350" dirty="0"/>
          </a:p>
        </p:txBody>
      </p:sp>
      <p:sp>
        <p:nvSpPr>
          <p:cNvPr id="20" name="Text 9"/>
          <p:cNvSpPr/>
          <p:nvPr/>
        </p:nvSpPr>
        <p:spPr>
          <a:xfrm>
            <a:off x="6810375" y="3516511"/>
            <a:ext cx="4714875" cy="822871"/>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Advice:</a:t>
            </a:r>
            <a:r>
              <a:rPr lang="en-US" sz="1350" dirty="0">
                <a:solidFill>
                  <a:srgbClr val="2C3E50"/>
                </a:solidFill>
              </a:rPr>
              <a:t> If a patient has already taken it before knowing they were pregnant, provide reassurance but switch to topical treatment immediately.</a:t>
            </a:r>
            <a:endParaRPr lang="en-US" sz="1350" dirty="0"/>
          </a:p>
        </p:txBody>
      </p:sp>
      <p:sp>
        <p:nvSpPr>
          <p:cNvPr id="21" name="Text 10"/>
          <p:cNvSpPr/>
          <p:nvPr/>
        </p:nvSpPr>
        <p:spPr>
          <a:xfrm>
            <a:off x="1010692" y="5867400"/>
            <a:ext cx="10609808" cy="514350"/>
          </a:xfrm>
          <a:prstGeom prst="rect">
            <a:avLst/>
          </a:prstGeom>
          <a:noFill/>
          <a:ln/>
        </p:spPr>
        <p:txBody>
          <a:bodyPr vert="horz" wrap="square" lIns="0" tIns="0" rIns="0" bIns="0" rtlCol="0" anchor="ctr"/>
          <a:lstStyle/>
          <a:p>
            <a:pPr marL="0" indent="0">
              <a:lnSpc>
                <a:spcPts val="2025"/>
              </a:lnSpc>
              <a:buNone/>
            </a:pPr>
            <a:r>
              <a:rPr lang="en-US" sz="1350" b="1" i="1" dirty="0">
                <a:solidFill>
                  <a:srgbClr val="5D4037"/>
                </a:solidFill>
              </a:rPr>
              <a:t>Rhetorical Question:</a:t>
            </a:r>
            <a:r>
              <a:rPr lang="en-US" sz="1350" i="1" dirty="0">
                <a:solidFill>
                  <a:srgbClr val="5D4037"/>
                </a:solidFill>
              </a:rPr>
              <a:t> A patient is 12 weeks pregnant and requests the "one-day pill" for thrush because the cream is messy. How do you explain the clinical risk while maintaining rapport?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381000" y="1990725"/>
            <a:ext cx="5572125" cy="2147888"/>
          </a:xfrm>
          <a:prstGeom prst="rect">
            <a:avLst/>
          </a:prstGeom>
        </p:spPr>
      </p:pic>
      <p:pic>
        <p:nvPicPr>
          <p:cNvPr id="5" name="Image 3" descr="preencoded.png"/>
          <p:cNvPicPr>
            <a:picLocks noChangeAspect="1"/>
          </p:cNvPicPr>
          <p:nvPr/>
        </p:nvPicPr>
        <p:blipFill>
          <a:blip r:embed="rId6"/>
          <a:stretch>
            <a:fillRect/>
          </a:stretch>
        </p:blipFill>
        <p:spPr>
          <a:xfrm>
            <a:off x="609600" y="2266950"/>
            <a:ext cx="238125" cy="190500"/>
          </a:xfrm>
          <a:prstGeom prst="rect">
            <a:avLst/>
          </a:prstGeom>
        </p:spPr>
      </p:pic>
      <p:pic>
        <p:nvPicPr>
          <p:cNvPr id="6" name="Image 4" descr="preencoded.png"/>
          <p:cNvPicPr>
            <a:picLocks noChangeAspect="1"/>
          </p:cNvPicPr>
          <p:nvPr/>
        </p:nvPicPr>
        <p:blipFill>
          <a:blip r:embed="rId7"/>
          <a:stretch>
            <a:fillRect/>
          </a:stretch>
        </p:blipFill>
        <p:spPr>
          <a:xfrm>
            <a:off x="609600" y="2647950"/>
            <a:ext cx="214313" cy="176361"/>
          </a:xfrm>
          <a:prstGeom prst="rect">
            <a:avLst/>
          </a:prstGeom>
        </p:spPr>
      </p:pic>
      <p:pic>
        <p:nvPicPr>
          <p:cNvPr id="7" name="Image 5" descr="preencoded.png"/>
          <p:cNvPicPr>
            <a:picLocks noChangeAspect="1"/>
          </p:cNvPicPr>
          <p:nvPr/>
        </p:nvPicPr>
        <p:blipFill>
          <a:blip r:embed="rId8"/>
          <a:stretch>
            <a:fillRect/>
          </a:stretch>
        </p:blipFill>
        <p:spPr>
          <a:xfrm>
            <a:off x="609600" y="3000375"/>
            <a:ext cx="214313" cy="176361"/>
          </a:xfrm>
          <a:prstGeom prst="rect">
            <a:avLst/>
          </a:prstGeom>
        </p:spPr>
      </p:pic>
      <p:pic>
        <p:nvPicPr>
          <p:cNvPr id="8" name="Image 6" descr="preencoded.png"/>
          <p:cNvPicPr>
            <a:picLocks noChangeAspect="1"/>
          </p:cNvPicPr>
          <p:nvPr/>
        </p:nvPicPr>
        <p:blipFill>
          <a:blip r:embed="rId9"/>
          <a:stretch>
            <a:fillRect/>
          </a:stretch>
        </p:blipFill>
        <p:spPr>
          <a:xfrm>
            <a:off x="381000" y="4329113"/>
            <a:ext cx="5572125" cy="2147888"/>
          </a:xfrm>
          <a:prstGeom prst="rect">
            <a:avLst/>
          </a:prstGeom>
        </p:spPr>
      </p:pic>
      <p:pic>
        <p:nvPicPr>
          <p:cNvPr id="9" name="Image 7" descr="preencoded.png"/>
          <p:cNvPicPr>
            <a:picLocks noChangeAspect="1"/>
          </p:cNvPicPr>
          <p:nvPr/>
        </p:nvPicPr>
        <p:blipFill>
          <a:blip r:embed="rId10"/>
          <a:stretch>
            <a:fillRect/>
          </a:stretch>
        </p:blipFill>
        <p:spPr>
          <a:xfrm>
            <a:off x="609600" y="4605338"/>
            <a:ext cx="238125" cy="190500"/>
          </a:xfrm>
          <a:prstGeom prst="rect">
            <a:avLst/>
          </a:prstGeom>
        </p:spPr>
      </p:pic>
      <p:pic>
        <p:nvPicPr>
          <p:cNvPr id="10" name="Image 8" descr="preencoded.png"/>
          <p:cNvPicPr>
            <a:picLocks noChangeAspect="1"/>
          </p:cNvPicPr>
          <p:nvPr/>
        </p:nvPicPr>
        <p:blipFill>
          <a:blip r:embed="rId11"/>
          <a:stretch>
            <a:fillRect/>
          </a:stretch>
        </p:blipFill>
        <p:spPr>
          <a:xfrm>
            <a:off x="609600" y="4986338"/>
            <a:ext cx="214313" cy="176361"/>
          </a:xfrm>
          <a:prstGeom prst="rect">
            <a:avLst/>
          </a:prstGeom>
        </p:spPr>
      </p:pic>
      <p:pic>
        <p:nvPicPr>
          <p:cNvPr id="11" name="Image 9" descr="preencoded.png"/>
          <p:cNvPicPr>
            <a:picLocks noChangeAspect="1"/>
          </p:cNvPicPr>
          <p:nvPr/>
        </p:nvPicPr>
        <p:blipFill>
          <a:blip r:embed="rId12"/>
          <a:stretch>
            <a:fillRect/>
          </a:stretch>
        </p:blipFill>
        <p:spPr>
          <a:xfrm>
            <a:off x="609600" y="5338763"/>
            <a:ext cx="214313" cy="176361"/>
          </a:xfrm>
          <a:prstGeom prst="rect">
            <a:avLst/>
          </a:prstGeom>
        </p:spPr>
      </p:pic>
      <p:pic>
        <p:nvPicPr>
          <p:cNvPr id="12" name="Image 10" descr="preencoded.png"/>
          <p:cNvPicPr>
            <a:picLocks noChangeAspect="1"/>
          </p:cNvPicPr>
          <p:nvPr/>
        </p:nvPicPr>
        <p:blipFill>
          <a:blip r:embed="rId13"/>
          <a:stretch>
            <a:fillRect/>
          </a:stretch>
        </p:blipFill>
        <p:spPr>
          <a:xfrm>
            <a:off x="609600" y="5691188"/>
            <a:ext cx="214313" cy="176361"/>
          </a:xfrm>
          <a:prstGeom prst="rect">
            <a:avLst/>
          </a:prstGeom>
        </p:spPr>
      </p:pic>
      <p:pic>
        <p:nvPicPr>
          <p:cNvPr id="13" name="Image 11" descr="preencoded.png"/>
          <p:cNvPicPr>
            <a:picLocks noChangeAspect="1"/>
          </p:cNvPicPr>
          <p:nvPr/>
        </p:nvPicPr>
        <p:blipFill>
          <a:blip r:embed="rId14"/>
          <a:stretch>
            <a:fillRect/>
          </a:stretch>
        </p:blipFill>
        <p:spPr>
          <a:xfrm>
            <a:off x="6238875" y="1990725"/>
            <a:ext cx="5572125" cy="2185988"/>
          </a:xfrm>
          <a:prstGeom prst="rect">
            <a:avLst/>
          </a:prstGeom>
        </p:spPr>
      </p:pic>
      <p:pic>
        <p:nvPicPr>
          <p:cNvPr id="14" name="Image 12" descr="preencoded.png"/>
          <p:cNvPicPr>
            <a:picLocks noChangeAspect="1"/>
          </p:cNvPicPr>
          <p:nvPr/>
        </p:nvPicPr>
        <p:blipFill>
          <a:blip r:embed="rId15"/>
          <a:stretch>
            <a:fillRect/>
          </a:stretch>
        </p:blipFill>
        <p:spPr>
          <a:xfrm>
            <a:off x="6467475" y="2266950"/>
            <a:ext cx="238125" cy="190500"/>
          </a:xfrm>
          <a:prstGeom prst="rect">
            <a:avLst/>
          </a:prstGeom>
        </p:spPr>
      </p:pic>
      <p:pic>
        <p:nvPicPr>
          <p:cNvPr id="15" name="Image 13" descr="preencoded.png"/>
          <p:cNvPicPr>
            <a:picLocks noChangeAspect="1"/>
          </p:cNvPicPr>
          <p:nvPr/>
        </p:nvPicPr>
        <p:blipFill>
          <a:blip r:embed="rId16"/>
          <a:stretch>
            <a:fillRect/>
          </a:stretch>
        </p:blipFill>
        <p:spPr>
          <a:xfrm>
            <a:off x="6467475" y="2647950"/>
            <a:ext cx="214313" cy="176361"/>
          </a:xfrm>
          <a:prstGeom prst="rect">
            <a:avLst/>
          </a:prstGeom>
        </p:spPr>
      </p:pic>
      <p:pic>
        <p:nvPicPr>
          <p:cNvPr id="16" name="Image 14" descr="preencoded.png"/>
          <p:cNvPicPr>
            <a:picLocks noChangeAspect="1"/>
          </p:cNvPicPr>
          <p:nvPr/>
        </p:nvPicPr>
        <p:blipFill>
          <a:blip r:embed="rId17"/>
          <a:stretch>
            <a:fillRect/>
          </a:stretch>
        </p:blipFill>
        <p:spPr>
          <a:xfrm>
            <a:off x="6467475" y="3000375"/>
            <a:ext cx="214313" cy="176361"/>
          </a:xfrm>
          <a:prstGeom prst="rect">
            <a:avLst/>
          </a:prstGeom>
        </p:spPr>
      </p:pic>
      <p:pic>
        <p:nvPicPr>
          <p:cNvPr id="17" name="Image 15" descr="preencoded.png"/>
          <p:cNvPicPr>
            <a:picLocks noChangeAspect="1"/>
          </p:cNvPicPr>
          <p:nvPr/>
        </p:nvPicPr>
        <p:blipFill>
          <a:blip r:embed="rId18"/>
          <a:stretch>
            <a:fillRect/>
          </a:stretch>
        </p:blipFill>
        <p:spPr>
          <a:xfrm>
            <a:off x="6467475" y="3352800"/>
            <a:ext cx="214313" cy="176361"/>
          </a:xfrm>
          <a:prstGeom prst="rect">
            <a:avLst/>
          </a:prstGeom>
        </p:spPr>
      </p:pic>
      <p:pic>
        <p:nvPicPr>
          <p:cNvPr id="18" name="Image 16" descr="preencoded.png"/>
          <p:cNvPicPr>
            <a:picLocks noChangeAspect="1"/>
          </p:cNvPicPr>
          <p:nvPr/>
        </p:nvPicPr>
        <p:blipFill>
          <a:blip r:embed="rId19"/>
          <a:stretch>
            <a:fillRect/>
          </a:stretch>
        </p:blipFill>
        <p:spPr>
          <a:xfrm>
            <a:off x="6238875" y="4367213"/>
            <a:ext cx="5572125" cy="2109788"/>
          </a:xfrm>
          <a:prstGeom prst="rect">
            <a:avLst/>
          </a:prstGeom>
        </p:spPr>
      </p:pic>
      <p:pic>
        <p:nvPicPr>
          <p:cNvPr id="19" name="Image 17" descr="preencoded.png"/>
          <p:cNvPicPr>
            <a:picLocks noChangeAspect="1"/>
          </p:cNvPicPr>
          <p:nvPr/>
        </p:nvPicPr>
        <p:blipFill>
          <a:blip r:embed="rId20"/>
          <a:stretch>
            <a:fillRect/>
          </a:stretch>
        </p:blipFill>
        <p:spPr>
          <a:xfrm>
            <a:off x="6429375" y="4598640"/>
            <a:ext cx="214313" cy="175320"/>
          </a:xfrm>
          <a:prstGeom prst="rect">
            <a:avLst/>
          </a:prstGeom>
        </p:spPr>
      </p:pic>
      <p:sp>
        <p:nvSpPr>
          <p:cNvPr id="20"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1"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2" name="Text 2"/>
          <p:cNvSpPr/>
          <p:nvPr/>
        </p:nvSpPr>
        <p:spPr>
          <a:xfrm>
            <a:off x="381000" y="1247775"/>
            <a:ext cx="118110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AD1457"/>
                </a:solidFill>
              </a:rPr>
              <a:t>Recurrent Vulvovaginal Candidiasis (RVVC)</a:t>
            </a:r>
            <a:endParaRPr lang="en-US" sz="2400" dirty="0"/>
          </a:p>
        </p:txBody>
      </p:sp>
      <p:sp>
        <p:nvSpPr>
          <p:cNvPr id="23" name="Text 3"/>
          <p:cNvSpPr/>
          <p:nvPr/>
        </p:nvSpPr>
        <p:spPr>
          <a:xfrm>
            <a:off x="962025" y="2219325"/>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80E4F"/>
                </a:solidFill>
              </a:rPr>
              <a:t>Definition &amp; Scope</a:t>
            </a:r>
            <a:endParaRPr lang="en-US" sz="1500" dirty="0"/>
          </a:p>
        </p:txBody>
      </p:sp>
      <p:sp>
        <p:nvSpPr>
          <p:cNvPr id="24" name="Text 4"/>
          <p:cNvSpPr/>
          <p:nvPr/>
        </p:nvSpPr>
        <p:spPr>
          <a:xfrm>
            <a:off x="919162" y="2647950"/>
            <a:ext cx="11272838"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AD1457"/>
                </a:solidFill>
              </a:rPr>
              <a:t>≥4 episodes in 12 months</a:t>
            </a:r>
            <a:r>
              <a:rPr lang="en-US" sz="1350" dirty="0">
                <a:solidFill>
                  <a:srgbClr val="2C3E50"/>
                </a:solidFill>
              </a:rPr>
              <a:t> not associated with antibiotic use.</a:t>
            </a:r>
            <a:endParaRPr lang="en-US" sz="1350" dirty="0"/>
          </a:p>
        </p:txBody>
      </p:sp>
      <p:sp>
        <p:nvSpPr>
          <p:cNvPr id="25" name="Text 5"/>
          <p:cNvSpPr/>
          <p:nvPr/>
        </p:nvSpPr>
        <p:spPr>
          <a:xfrm>
            <a:off x="919162" y="3000375"/>
            <a:ext cx="11272838"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Affects only about </a:t>
            </a:r>
            <a:r>
              <a:rPr lang="en-US" sz="1350" b="1" dirty="0">
                <a:solidFill>
                  <a:srgbClr val="AD1457"/>
                </a:solidFill>
              </a:rPr>
              <a:t>5% of women</a:t>
            </a:r>
            <a:r>
              <a:rPr lang="en-US" sz="1350" dirty="0">
                <a:solidFill>
                  <a:srgbClr val="2C3E50"/>
                </a:solidFill>
              </a:rPr>
              <a:t> who experience candidiasis.</a:t>
            </a:r>
            <a:endParaRPr lang="en-US" sz="1350" dirty="0"/>
          </a:p>
        </p:txBody>
      </p:sp>
      <p:sp>
        <p:nvSpPr>
          <p:cNvPr id="26" name="Text 6"/>
          <p:cNvSpPr/>
          <p:nvPr/>
        </p:nvSpPr>
        <p:spPr>
          <a:xfrm>
            <a:off x="962025" y="4557713"/>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80E4F"/>
                </a:solidFill>
              </a:rPr>
              <a:t>Diagnostic Exclusions</a:t>
            </a:r>
            <a:endParaRPr lang="en-US" sz="1500" dirty="0"/>
          </a:p>
        </p:txBody>
      </p:sp>
      <p:sp>
        <p:nvSpPr>
          <p:cNvPr id="27" name="Text 7"/>
          <p:cNvSpPr/>
          <p:nvPr/>
        </p:nvSpPr>
        <p:spPr>
          <a:xfrm>
            <a:off x="919162" y="4986338"/>
            <a:ext cx="555498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Rule out </a:t>
            </a:r>
            <a:r>
              <a:rPr lang="en-US" sz="1350" b="1" dirty="0">
                <a:solidFill>
                  <a:srgbClr val="AD1457"/>
                </a:solidFill>
              </a:rPr>
              <a:t>BV and TV</a:t>
            </a:r>
            <a:r>
              <a:rPr lang="en-US" sz="1350" dirty="0">
                <a:solidFill>
                  <a:srgbClr val="2C3E50"/>
                </a:solidFill>
              </a:rPr>
              <a:t> via HVS.</a:t>
            </a:r>
            <a:endParaRPr lang="en-US" sz="1350" dirty="0"/>
          </a:p>
        </p:txBody>
      </p:sp>
      <p:sp>
        <p:nvSpPr>
          <p:cNvPr id="28" name="Text 8"/>
          <p:cNvSpPr/>
          <p:nvPr/>
        </p:nvSpPr>
        <p:spPr>
          <a:xfrm>
            <a:off x="919162" y="5338763"/>
            <a:ext cx="802386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Exclude </a:t>
            </a:r>
            <a:r>
              <a:rPr lang="en-US" sz="1350" b="1" dirty="0">
                <a:solidFill>
                  <a:srgbClr val="AD1457"/>
                </a:solidFill>
              </a:rPr>
              <a:t>Contact Dermatitis</a:t>
            </a:r>
            <a:r>
              <a:rPr lang="en-US" sz="1350" dirty="0">
                <a:solidFill>
                  <a:srgbClr val="2C3E50"/>
                </a:solidFill>
              </a:rPr>
              <a:t> (irritants).</a:t>
            </a:r>
            <a:endParaRPr lang="en-US" sz="1350" dirty="0"/>
          </a:p>
        </p:txBody>
      </p:sp>
      <p:sp>
        <p:nvSpPr>
          <p:cNvPr id="29" name="Text 9"/>
          <p:cNvSpPr/>
          <p:nvPr/>
        </p:nvSpPr>
        <p:spPr>
          <a:xfrm>
            <a:off x="919162" y="5691188"/>
            <a:ext cx="740664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Exclude </a:t>
            </a:r>
            <a:r>
              <a:rPr lang="en-US" sz="1350" b="1" dirty="0">
                <a:solidFill>
                  <a:srgbClr val="AD1457"/>
                </a:solidFill>
              </a:rPr>
              <a:t>Lichen Sclerosus</a:t>
            </a:r>
            <a:r>
              <a:rPr lang="en-US" sz="1350" dirty="0">
                <a:solidFill>
                  <a:srgbClr val="2C3E50"/>
                </a:solidFill>
              </a:rPr>
              <a:t> (examine!).</a:t>
            </a:r>
            <a:endParaRPr lang="en-US" sz="1350" dirty="0"/>
          </a:p>
        </p:txBody>
      </p:sp>
      <p:sp>
        <p:nvSpPr>
          <p:cNvPr id="30" name="Text 10"/>
          <p:cNvSpPr/>
          <p:nvPr/>
        </p:nvSpPr>
        <p:spPr>
          <a:xfrm>
            <a:off x="6819900" y="221932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80E4F"/>
                </a:solidFill>
              </a:rPr>
              <a:t>Maintenance Prophylaxis</a:t>
            </a:r>
            <a:endParaRPr lang="en-US" sz="1500" dirty="0"/>
          </a:p>
        </p:txBody>
      </p:sp>
      <p:sp>
        <p:nvSpPr>
          <p:cNvPr id="31" name="Text 11"/>
          <p:cNvSpPr/>
          <p:nvPr/>
        </p:nvSpPr>
        <p:spPr>
          <a:xfrm>
            <a:off x="6777038" y="2647950"/>
            <a:ext cx="54149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AD1457"/>
                </a:solidFill>
              </a:rPr>
              <a:t>Fluconazole 150mg weekly</a:t>
            </a:r>
            <a:r>
              <a:rPr lang="en-US" sz="1350" dirty="0">
                <a:solidFill>
                  <a:srgbClr val="2C3E50"/>
                </a:solidFill>
              </a:rPr>
              <a:t> for 6 months.</a:t>
            </a:r>
            <a:endParaRPr lang="en-US" sz="1350" dirty="0"/>
          </a:p>
        </p:txBody>
      </p:sp>
      <p:sp>
        <p:nvSpPr>
          <p:cNvPr id="32" name="Text 12"/>
          <p:cNvSpPr/>
          <p:nvPr/>
        </p:nvSpPr>
        <p:spPr>
          <a:xfrm>
            <a:off x="6777038" y="3000375"/>
            <a:ext cx="54149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AD1457"/>
                </a:solidFill>
              </a:rPr>
              <a:t>90% attack-free</a:t>
            </a:r>
            <a:r>
              <a:rPr lang="en-US" sz="1350" dirty="0">
                <a:solidFill>
                  <a:srgbClr val="2C3E50"/>
                </a:solidFill>
              </a:rPr>
              <a:t> at 6 months; 50% remain clear at 1 year.</a:t>
            </a:r>
            <a:endParaRPr lang="en-US" sz="1350" dirty="0"/>
          </a:p>
        </p:txBody>
      </p:sp>
      <p:sp>
        <p:nvSpPr>
          <p:cNvPr id="33" name="Text 13"/>
          <p:cNvSpPr/>
          <p:nvPr/>
        </p:nvSpPr>
        <p:spPr>
          <a:xfrm>
            <a:off x="6777038" y="3352800"/>
            <a:ext cx="5414963"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No benefit in treating the sexual partner routinely.</a:t>
            </a:r>
            <a:endParaRPr lang="en-US" sz="1350" dirty="0"/>
          </a:p>
        </p:txBody>
      </p:sp>
      <p:sp>
        <p:nvSpPr>
          <p:cNvPr id="34" name="Text 14"/>
          <p:cNvSpPr/>
          <p:nvPr/>
        </p:nvSpPr>
        <p:spPr>
          <a:xfrm>
            <a:off x="6738938" y="455771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795548"/>
                </a:solidFill>
              </a:rPr>
              <a:t>AKT UPDATE: Safety Warning</a:t>
            </a:r>
            <a:endParaRPr lang="en-US" sz="1350" dirty="0"/>
          </a:p>
        </p:txBody>
      </p:sp>
      <p:sp>
        <p:nvSpPr>
          <p:cNvPr id="35" name="Text 15"/>
          <p:cNvSpPr/>
          <p:nvPr/>
        </p:nvSpPr>
        <p:spPr>
          <a:xfrm>
            <a:off x="6429375" y="4910138"/>
            <a:ext cx="5191125"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AD1457"/>
                </a:solidFill>
              </a:rPr>
              <a:t>Ketoconazole systemic</a:t>
            </a:r>
            <a:r>
              <a:rPr lang="en-US" sz="1200" dirty="0">
                <a:solidFill>
                  <a:srgbClr val="5D4037"/>
                </a:solidFill>
              </a:rPr>
              <a:t> has been </a:t>
            </a:r>
            <a:r>
              <a:rPr lang="en-US" sz="1200" b="1" dirty="0">
                <a:solidFill>
                  <a:srgbClr val="AD1457"/>
                </a:solidFill>
              </a:rPr>
              <a:t>withdrawn from the UK market</a:t>
            </a:r>
            <a:r>
              <a:rPr lang="en-US" sz="1200" dirty="0">
                <a:solidFill>
                  <a:srgbClr val="5D4037"/>
                </a:solidFill>
              </a:rPr>
              <a:t> due to hepatotoxicity risk. Historical references in old teaching docs are out of date. Always use fluconazole for maintenance.</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381000" y="1104900"/>
            <a:ext cx="5572125" cy="5448300"/>
          </a:xfrm>
          <a:prstGeom prst="rect">
            <a:avLst/>
          </a:prstGeom>
        </p:spPr>
      </p:pic>
      <p:pic>
        <p:nvPicPr>
          <p:cNvPr id="6" name="Image 4" descr="preencoded.png"/>
          <p:cNvPicPr>
            <a:picLocks noChangeAspect="1"/>
          </p:cNvPicPr>
          <p:nvPr/>
        </p:nvPicPr>
        <p:blipFill>
          <a:blip r:embed="rId6"/>
          <a:stretch>
            <a:fillRect/>
          </a:stretch>
        </p:blipFill>
        <p:spPr>
          <a:xfrm>
            <a:off x="666750" y="1390650"/>
            <a:ext cx="5000625" cy="409575"/>
          </a:xfrm>
          <a:prstGeom prst="rect">
            <a:avLst/>
          </a:prstGeom>
        </p:spPr>
      </p:pic>
      <p:pic>
        <p:nvPicPr>
          <p:cNvPr id="7" name="Image 5" descr="preencoded.png"/>
          <p:cNvPicPr>
            <a:picLocks noChangeAspect="1"/>
          </p:cNvPicPr>
          <p:nvPr/>
        </p:nvPicPr>
        <p:blipFill>
          <a:blip r:embed="rId7"/>
          <a:stretch>
            <a:fillRect/>
          </a:stretch>
        </p:blipFill>
        <p:spPr>
          <a:xfrm>
            <a:off x="666750" y="1471613"/>
            <a:ext cx="190500" cy="152400"/>
          </a:xfrm>
          <a:prstGeom prst="rect">
            <a:avLst/>
          </a:prstGeom>
        </p:spPr>
      </p:pic>
      <p:pic>
        <p:nvPicPr>
          <p:cNvPr id="8" name="Image 6" descr="preencoded.png"/>
          <p:cNvPicPr>
            <a:picLocks noChangeAspect="1"/>
          </p:cNvPicPr>
          <p:nvPr/>
        </p:nvPicPr>
        <p:blipFill>
          <a:blip r:embed="rId8"/>
          <a:stretch>
            <a:fillRect/>
          </a:stretch>
        </p:blipFill>
        <p:spPr>
          <a:xfrm>
            <a:off x="666750" y="1990725"/>
            <a:ext cx="214313" cy="171450"/>
          </a:xfrm>
          <a:prstGeom prst="rect">
            <a:avLst/>
          </a:prstGeom>
        </p:spPr>
      </p:pic>
      <p:pic>
        <p:nvPicPr>
          <p:cNvPr id="9" name="Image 7" descr="preencoded.png"/>
          <p:cNvPicPr>
            <a:picLocks noChangeAspect="1"/>
          </p:cNvPicPr>
          <p:nvPr/>
        </p:nvPicPr>
        <p:blipFill>
          <a:blip r:embed="rId9"/>
          <a:stretch>
            <a:fillRect/>
          </a:stretch>
        </p:blipFill>
        <p:spPr>
          <a:xfrm>
            <a:off x="666750" y="2402086"/>
            <a:ext cx="214313" cy="214313"/>
          </a:xfrm>
          <a:prstGeom prst="rect">
            <a:avLst/>
          </a:prstGeom>
        </p:spPr>
      </p:pic>
      <p:pic>
        <p:nvPicPr>
          <p:cNvPr id="10" name="Image 8" descr="preencoded.png"/>
          <p:cNvPicPr>
            <a:picLocks noChangeAspect="1"/>
          </p:cNvPicPr>
          <p:nvPr/>
        </p:nvPicPr>
        <p:blipFill>
          <a:blip r:embed="rId10"/>
          <a:stretch>
            <a:fillRect/>
          </a:stretch>
        </p:blipFill>
        <p:spPr>
          <a:xfrm>
            <a:off x="666750" y="3053358"/>
            <a:ext cx="214313" cy="190500"/>
          </a:xfrm>
          <a:prstGeom prst="rect">
            <a:avLst/>
          </a:prstGeom>
        </p:spPr>
      </p:pic>
      <p:pic>
        <p:nvPicPr>
          <p:cNvPr id="11" name="Image 9" descr="preencoded.png"/>
          <p:cNvPicPr>
            <a:picLocks noChangeAspect="1"/>
          </p:cNvPicPr>
          <p:nvPr/>
        </p:nvPicPr>
        <p:blipFill>
          <a:blip r:embed="rId11"/>
          <a:stretch>
            <a:fillRect/>
          </a:stretch>
        </p:blipFill>
        <p:spPr>
          <a:xfrm>
            <a:off x="666750" y="3897064"/>
            <a:ext cx="5000625" cy="1019175"/>
          </a:xfrm>
          <a:prstGeom prst="rect">
            <a:avLst/>
          </a:prstGeom>
        </p:spPr>
      </p:pic>
      <p:pic>
        <p:nvPicPr>
          <p:cNvPr id="12" name="Image 10" descr="preencoded.png"/>
          <p:cNvPicPr>
            <a:picLocks noChangeAspect="1"/>
          </p:cNvPicPr>
          <p:nvPr/>
        </p:nvPicPr>
        <p:blipFill>
          <a:blip r:embed="rId12"/>
          <a:stretch>
            <a:fillRect/>
          </a:stretch>
        </p:blipFill>
        <p:spPr>
          <a:xfrm>
            <a:off x="666750" y="5319713"/>
            <a:ext cx="5000625" cy="947737"/>
          </a:xfrm>
          <a:prstGeom prst="rect">
            <a:avLst/>
          </a:prstGeom>
        </p:spPr>
      </p:pic>
      <p:pic>
        <p:nvPicPr>
          <p:cNvPr id="13" name="Image 11" descr="preencoded.png"/>
          <p:cNvPicPr>
            <a:picLocks noChangeAspect="1"/>
          </p:cNvPicPr>
          <p:nvPr/>
        </p:nvPicPr>
        <p:blipFill>
          <a:blip r:embed="rId13"/>
          <a:stretch>
            <a:fillRect/>
          </a:stretch>
        </p:blipFill>
        <p:spPr>
          <a:xfrm>
            <a:off x="809625" y="5495330"/>
            <a:ext cx="178594" cy="148828"/>
          </a:xfrm>
          <a:prstGeom prst="rect">
            <a:avLst/>
          </a:prstGeom>
        </p:spPr>
      </p:pic>
      <p:pic>
        <p:nvPicPr>
          <p:cNvPr id="14" name="Image 12" descr="preencoded.png"/>
          <p:cNvPicPr>
            <a:picLocks noChangeAspect="1"/>
          </p:cNvPicPr>
          <p:nvPr/>
        </p:nvPicPr>
        <p:blipFill>
          <a:blip r:embed="rId5"/>
          <a:stretch>
            <a:fillRect/>
          </a:stretch>
        </p:blipFill>
        <p:spPr>
          <a:xfrm>
            <a:off x="6238875" y="1104900"/>
            <a:ext cx="5572125" cy="5448300"/>
          </a:xfrm>
          <a:prstGeom prst="rect">
            <a:avLst/>
          </a:prstGeom>
        </p:spPr>
      </p:pic>
      <p:pic>
        <p:nvPicPr>
          <p:cNvPr id="15" name="Image 13" descr="preencoded.png"/>
          <p:cNvPicPr>
            <a:picLocks noChangeAspect="1"/>
          </p:cNvPicPr>
          <p:nvPr/>
        </p:nvPicPr>
        <p:blipFill>
          <a:blip r:embed="rId6"/>
          <a:stretch>
            <a:fillRect/>
          </a:stretch>
        </p:blipFill>
        <p:spPr>
          <a:xfrm>
            <a:off x="6524625" y="1390650"/>
            <a:ext cx="5000625" cy="409575"/>
          </a:xfrm>
          <a:prstGeom prst="rect">
            <a:avLst/>
          </a:prstGeom>
        </p:spPr>
      </p:pic>
      <p:pic>
        <p:nvPicPr>
          <p:cNvPr id="16" name="Image 14" descr="preencoded.png"/>
          <p:cNvPicPr>
            <a:picLocks noChangeAspect="1"/>
          </p:cNvPicPr>
          <p:nvPr/>
        </p:nvPicPr>
        <p:blipFill>
          <a:blip r:embed="rId14"/>
          <a:stretch>
            <a:fillRect/>
          </a:stretch>
        </p:blipFill>
        <p:spPr>
          <a:xfrm>
            <a:off x="6524625" y="1471613"/>
            <a:ext cx="190500" cy="152400"/>
          </a:xfrm>
          <a:prstGeom prst="rect">
            <a:avLst/>
          </a:prstGeom>
        </p:spPr>
      </p:pic>
      <p:pic>
        <p:nvPicPr>
          <p:cNvPr id="17" name="Image 15" descr="preencoded.png"/>
          <p:cNvPicPr>
            <a:picLocks noChangeAspect="1"/>
          </p:cNvPicPr>
          <p:nvPr/>
        </p:nvPicPr>
        <p:blipFill>
          <a:blip r:embed="rId15"/>
          <a:stretch>
            <a:fillRect/>
          </a:stretch>
        </p:blipFill>
        <p:spPr>
          <a:xfrm>
            <a:off x="6524625" y="1990725"/>
            <a:ext cx="5000625" cy="257175"/>
          </a:xfrm>
          <a:prstGeom prst="rect">
            <a:avLst/>
          </a:prstGeom>
        </p:spPr>
      </p:pic>
      <p:pic>
        <p:nvPicPr>
          <p:cNvPr id="18" name="Image 16" descr="preencoded.png"/>
          <p:cNvPicPr>
            <a:picLocks noChangeAspect="1"/>
          </p:cNvPicPr>
          <p:nvPr/>
        </p:nvPicPr>
        <p:blipFill>
          <a:blip r:embed="rId16"/>
          <a:stretch>
            <a:fillRect/>
          </a:stretch>
        </p:blipFill>
        <p:spPr>
          <a:xfrm>
            <a:off x="6524625" y="2324100"/>
            <a:ext cx="214313" cy="285750"/>
          </a:xfrm>
          <a:prstGeom prst="rect">
            <a:avLst/>
          </a:prstGeom>
        </p:spPr>
      </p:pic>
      <p:pic>
        <p:nvPicPr>
          <p:cNvPr id="19" name="Image 17" descr="preencoded.png"/>
          <p:cNvPicPr>
            <a:picLocks noChangeAspect="1"/>
          </p:cNvPicPr>
          <p:nvPr/>
        </p:nvPicPr>
        <p:blipFill>
          <a:blip r:embed="rId17"/>
          <a:stretch>
            <a:fillRect/>
          </a:stretch>
        </p:blipFill>
        <p:spPr>
          <a:xfrm>
            <a:off x="6524625" y="2975372"/>
            <a:ext cx="214313" cy="214313"/>
          </a:xfrm>
          <a:prstGeom prst="rect">
            <a:avLst/>
          </a:prstGeom>
        </p:spPr>
      </p:pic>
      <p:pic>
        <p:nvPicPr>
          <p:cNvPr id="20" name="Image 18" descr="preencoded.png"/>
          <p:cNvPicPr>
            <a:picLocks noChangeAspect="1"/>
          </p:cNvPicPr>
          <p:nvPr/>
        </p:nvPicPr>
        <p:blipFill>
          <a:blip r:embed="rId18"/>
          <a:stretch>
            <a:fillRect/>
          </a:stretch>
        </p:blipFill>
        <p:spPr>
          <a:xfrm>
            <a:off x="6524625" y="3817144"/>
            <a:ext cx="5000625" cy="1019175"/>
          </a:xfrm>
          <a:prstGeom prst="rect">
            <a:avLst/>
          </a:prstGeom>
        </p:spPr>
      </p:pic>
      <p:pic>
        <p:nvPicPr>
          <p:cNvPr id="21" name="Image 19" descr="preencoded.png"/>
          <p:cNvPicPr>
            <a:picLocks noChangeAspect="1"/>
          </p:cNvPicPr>
          <p:nvPr/>
        </p:nvPicPr>
        <p:blipFill>
          <a:blip r:embed="rId19"/>
          <a:stretch>
            <a:fillRect/>
          </a:stretch>
        </p:blipFill>
        <p:spPr>
          <a:xfrm>
            <a:off x="6524625" y="5319713"/>
            <a:ext cx="5000625" cy="947737"/>
          </a:xfrm>
          <a:prstGeom prst="rect">
            <a:avLst/>
          </a:prstGeom>
        </p:spPr>
      </p:pic>
      <p:pic>
        <p:nvPicPr>
          <p:cNvPr id="22" name="Image 20" descr="preencoded.png"/>
          <p:cNvPicPr>
            <a:picLocks noChangeAspect="1"/>
          </p:cNvPicPr>
          <p:nvPr/>
        </p:nvPicPr>
        <p:blipFill>
          <a:blip r:embed="rId20"/>
          <a:stretch>
            <a:fillRect/>
          </a:stretch>
        </p:blipFill>
        <p:spPr>
          <a:xfrm>
            <a:off x="6667500" y="5495330"/>
            <a:ext cx="178594" cy="148828"/>
          </a:xfrm>
          <a:prstGeom prst="rect">
            <a:avLst/>
          </a:prstGeom>
        </p:spPr>
      </p:pic>
      <p:sp>
        <p:nvSpPr>
          <p:cNvPr id="23"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CHLAMYDIA: EPIDEMIOLOGY AND SYMPTOMS</a:t>
            </a:r>
            <a:endParaRPr lang="en-US" sz="1800" dirty="0"/>
          </a:p>
        </p:txBody>
      </p:sp>
      <p:sp>
        <p:nvSpPr>
          <p:cNvPr id="24"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5" name="Text 2"/>
          <p:cNvSpPr/>
          <p:nvPr/>
        </p:nvSpPr>
        <p:spPr>
          <a:xfrm>
            <a:off x="857250" y="1390650"/>
            <a:ext cx="30175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B5E20"/>
                </a:solidFill>
              </a:rPr>
              <a:t>Epidemiology</a:t>
            </a:r>
            <a:endParaRPr lang="en-US" sz="1650" dirty="0"/>
          </a:p>
        </p:txBody>
      </p:sp>
      <p:sp>
        <p:nvSpPr>
          <p:cNvPr id="26" name="Text 3"/>
          <p:cNvSpPr/>
          <p:nvPr/>
        </p:nvSpPr>
        <p:spPr>
          <a:xfrm>
            <a:off x="881063" y="1990725"/>
            <a:ext cx="11310938"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C3E50"/>
                </a:solidFill>
              </a:rPr>
              <a:t>Most common STI in the UK; incidence is rapidly increasing.</a:t>
            </a:r>
            <a:endParaRPr lang="en-US" sz="1350" dirty="0"/>
          </a:p>
        </p:txBody>
      </p:sp>
      <p:sp>
        <p:nvSpPr>
          <p:cNvPr id="27" name="Text 4"/>
          <p:cNvSpPr/>
          <p:nvPr/>
        </p:nvSpPr>
        <p:spPr>
          <a:xfrm>
            <a:off x="881063" y="2402086"/>
            <a:ext cx="4786313"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C3E50"/>
                </a:solidFill>
              </a:rPr>
              <a:t>High prevalence: ~10% of sexually active women aged 16–25 are infected.</a:t>
            </a:r>
            <a:endParaRPr lang="en-US" sz="1350" dirty="0"/>
          </a:p>
        </p:txBody>
      </p:sp>
      <p:sp>
        <p:nvSpPr>
          <p:cNvPr id="28" name="Text 5"/>
          <p:cNvSpPr/>
          <p:nvPr/>
        </p:nvSpPr>
        <p:spPr>
          <a:xfrm>
            <a:off x="881063" y="3053358"/>
            <a:ext cx="4786313" cy="481757"/>
          </a:xfrm>
          <a:prstGeom prst="rect">
            <a:avLst/>
          </a:prstGeom>
          <a:noFill/>
          <a:ln/>
        </p:spPr>
        <p:txBody>
          <a:bodyPr vert="horz" wrap="square" lIns="0" tIns="0" rIns="0" bIns="0" rtlCol="0" anchor="ctr"/>
          <a:lstStyle/>
          <a:p>
            <a:pPr marL="0" indent="0" algn="l">
              <a:lnSpc>
                <a:spcPts val="1890"/>
              </a:lnSpc>
              <a:buNone/>
            </a:pPr>
            <a:r>
              <a:rPr lang="en-US" sz="1350" dirty="0">
                <a:solidFill>
                  <a:srgbClr val="2C3E50"/>
                </a:solidFill>
              </a:rPr>
              <a:t>Caused by </a:t>
            </a:r>
            <a:r>
              <a:rPr lang="en-US" sz="1200" i="1" dirty="0">
                <a:solidFill>
                  <a:srgbClr val="43A047"/>
                </a:solidFill>
              </a:rPr>
              <a:t>Chlamydia trachomatis</a:t>
            </a:r>
            <a:r>
              <a:rPr lang="en-US" sz="1350" dirty="0">
                <a:solidFill>
                  <a:srgbClr val="2C3E50"/>
                </a:solidFill>
              </a:rPr>
              <a:t> (obligate intracellular bacterium).</a:t>
            </a:r>
            <a:endParaRPr lang="en-US" sz="1350" dirty="0"/>
          </a:p>
        </p:txBody>
      </p:sp>
      <p:sp>
        <p:nvSpPr>
          <p:cNvPr id="29" name="Text 6"/>
          <p:cNvSpPr/>
          <p:nvPr/>
        </p:nvSpPr>
        <p:spPr>
          <a:xfrm>
            <a:off x="809625" y="4039939"/>
            <a:ext cx="4714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B5E20"/>
                </a:solidFill>
              </a:rPr>
              <a:t>THE "SILENT" INFECTION</a:t>
            </a:r>
            <a:endParaRPr lang="en-US" sz="1200" dirty="0"/>
          </a:p>
        </p:txBody>
      </p:sp>
      <p:sp>
        <p:nvSpPr>
          <p:cNvPr id="30" name="Text 7"/>
          <p:cNvSpPr/>
          <p:nvPr/>
        </p:nvSpPr>
        <p:spPr>
          <a:xfrm>
            <a:off x="809625" y="4316164"/>
            <a:ext cx="4714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The vast majority of cases go undetected without screening due to a lack of overt clinical signs.</a:t>
            </a:r>
            <a:endParaRPr lang="en-US" sz="1200" dirty="0"/>
          </a:p>
        </p:txBody>
      </p:sp>
      <p:sp>
        <p:nvSpPr>
          <p:cNvPr id="31" name="Text 8"/>
          <p:cNvSpPr/>
          <p:nvPr/>
        </p:nvSpPr>
        <p:spPr>
          <a:xfrm>
            <a:off x="988219" y="5462588"/>
            <a:ext cx="47148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F8F00"/>
                </a:solidFill>
              </a:rPr>
              <a:t>AKT Focus</a:t>
            </a:r>
            <a:endParaRPr lang="en-US" sz="1125" dirty="0"/>
          </a:p>
        </p:txBody>
      </p:sp>
      <p:sp>
        <p:nvSpPr>
          <p:cNvPr id="32" name="Text 9"/>
          <p:cNvSpPr/>
          <p:nvPr/>
        </p:nvSpPr>
        <p:spPr>
          <a:xfrm>
            <a:off x="809625" y="5724525"/>
            <a:ext cx="4714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Chlamydia is the most common STI and a leading cause of preventable infertility in the UK.</a:t>
            </a:r>
            <a:endParaRPr lang="en-US" sz="1050" dirty="0"/>
          </a:p>
        </p:txBody>
      </p:sp>
      <p:sp>
        <p:nvSpPr>
          <p:cNvPr id="33" name="Text 10"/>
          <p:cNvSpPr/>
          <p:nvPr/>
        </p:nvSpPr>
        <p:spPr>
          <a:xfrm>
            <a:off x="6715125" y="1390650"/>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B5E20"/>
                </a:solidFill>
              </a:rPr>
              <a:t>Clinical Presentation</a:t>
            </a:r>
            <a:endParaRPr lang="en-US" sz="1650" dirty="0"/>
          </a:p>
        </p:txBody>
      </p:sp>
      <p:sp>
        <p:nvSpPr>
          <p:cNvPr id="34" name="Text 11"/>
          <p:cNvSpPr/>
          <p:nvPr/>
        </p:nvSpPr>
        <p:spPr>
          <a:xfrm>
            <a:off x="6619875" y="1990725"/>
            <a:ext cx="4810125"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80% of Women: NO SYMPTOMS</a:t>
            </a:r>
            <a:endParaRPr lang="en-US" sz="1050" dirty="0"/>
          </a:p>
        </p:txBody>
      </p:sp>
      <p:sp>
        <p:nvSpPr>
          <p:cNvPr id="35" name="Text 12"/>
          <p:cNvSpPr/>
          <p:nvPr/>
        </p:nvSpPr>
        <p:spPr>
          <a:xfrm>
            <a:off x="6738938" y="2324100"/>
            <a:ext cx="4786313"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Female Symptoms:</a:t>
            </a:r>
            <a:r>
              <a:rPr lang="en-US" sz="1350" dirty="0">
                <a:solidFill>
                  <a:srgbClr val="2C3E50"/>
                </a:solidFill>
              </a:rPr>
              <a:t> Change in vaginal discharge, IMB (including BTB on COCP), dysuria, pelvic pain, or dyspareunia.</a:t>
            </a:r>
            <a:endParaRPr lang="en-US" sz="1350" dirty="0"/>
          </a:p>
        </p:txBody>
      </p:sp>
      <p:sp>
        <p:nvSpPr>
          <p:cNvPr id="36" name="Text 13"/>
          <p:cNvSpPr/>
          <p:nvPr/>
        </p:nvSpPr>
        <p:spPr>
          <a:xfrm>
            <a:off x="6738938" y="2975372"/>
            <a:ext cx="4786313"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Male Symptoms:</a:t>
            </a:r>
            <a:r>
              <a:rPr lang="en-US" sz="1350" dirty="0">
                <a:solidFill>
                  <a:srgbClr val="2C3E50"/>
                </a:solidFill>
              </a:rPr>
              <a:t> More often symptomatic than women; typically presents as urethritis.</a:t>
            </a:r>
            <a:endParaRPr lang="en-US" sz="1350" dirty="0"/>
          </a:p>
        </p:txBody>
      </p:sp>
      <p:sp>
        <p:nvSpPr>
          <p:cNvPr id="37" name="Text 14"/>
          <p:cNvSpPr/>
          <p:nvPr/>
        </p:nvSpPr>
        <p:spPr>
          <a:xfrm>
            <a:off x="6667500" y="3960019"/>
            <a:ext cx="4714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62828"/>
                </a:solidFill>
              </a:rPr>
              <a:t>SCA RED FLAG</a:t>
            </a:r>
            <a:endParaRPr lang="en-US" sz="1200" dirty="0"/>
          </a:p>
        </p:txBody>
      </p:sp>
      <p:sp>
        <p:nvSpPr>
          <p:cNvPr id="38" name="Text 15"/>
          <p:cNvSpPr/>
          <p:nvPr/>
        </p:nvSpPr>
        <p:spPr>
          <a:xfrm>
            <a:off x="6667500" y="4236244"/>
            <a:ext cx="4714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Always consider Chlamydia in women under 25 presenting with Intermenstrual Bleeding (IMB) or Post-Coital Bleeding (PCB).</a:t>
            </a:r>
            <a:endParaRPr lang="en-US" sz="1200" dirty="0"/>
          </a:p>
        </p:txBody>
      </p:sp>
      <p:sp>
        <p:nvSpPr>
          <p:cNvPr id="39" name="Text 16"/>
          <p:cNvSpPr/>
          <p:nvPr/>
        </p:nvSpPr>
        <p:spPr>
          <a:xfrm>
            <a:off x="6846094" y="5462588"/>
            <a:ext cx="47148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3F51B5"/>
                </a:solidFill>
              </a:rPr>
              <a:t>SCA Tip</a:t>
            </a:r>
            <a:endParaRPr lang="en-US" sz="1125" dirty="0"/>
          </a:p>
        </p:txBody>
      </p:sp>
      <p:sp>
        <p:nvSpPr>
          <p:cNvPr id="40" name="Text 17"/>
          <p:cNvSpPr/>
          <p:nvPr/>
        </p:nvSpPr>
        <p:spPr>
          <a:xfrm>
            <a:off x="6667500" y="5724525"/>
            <a:ext cx="4714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Normalize the screening: "As this is a common infection in young people, I'd like to include a test for Chlamydia today."</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6686550" cy="5324475"/>
          </a:xfrm>
          <a:prstGeom prst="rect">
            <a:avLst/>
          </a:prstGeom>
        </p:spPr>
      </p:pic>
      <p:pic>
        <p:nvPicPr>
          <p:cNvPr id="6" name="Image 4" descr="preencoded.png"/>
          <p:cNvPicPr>
            <a:picLocks noChangeAspect="1"/>
          </p:cNvPicPr>
          <p:nvPr/>
        </p:nvPicPr>
        <p:blipFill>
          <a:blip r:embed="rId6"/>
          <a:stretch>
            <a:fillRect/>
          </a:stretch>
        </p:blipFill>
        <p:spPr>
          <a:xfrm>
            <a:off x="571500" y="1438275"/>
            <a:ext cx="6305550" cy="333375"/>
          </a:xfrm>
          <a:prstGeom prst="rect">
            <a:avLst/>
          </a:prstGeom>
        </p:spPr>
      </p:pic>
      <p:pic>
        <p:nvPicPr>
          <p:cNvPr id="7" name="Image 5" descr="preencoded.png"/>
          <p:cNvPicPr>
            <a:picLocks noChangeAspect="1"/>
          </p:cNvPicPr>
          <p:nvPr/>
        </p:nvPicPr>
        <p:blipFill>
          <a:blip r:embed="rId7"/>
          <a:stretch>
            <a:fillRect/>
          </a:stretch>
        </p:blipFill>
        <p:spPr>
          <a:xfrm>
            <a:off x="571500" y="1471613"/>
            <a:ext cx="238125" cy="190500"/>
          </a:xfrm>
          <a:prstGeom prst="rect">
            <a:avLst/>
          </a:prstGeom>
        </p:spPr>
      </p:pic>
      <p:pic>
        <p:nvPicPr>
          <p:cNvPr id="8" name="Image 6" descr="preencoded.png"/>
          <p:cNvPicPr>
            <a:picLocks noChangeAspect="1"/>
          </p:cNvPicPr>
          <p:nvPr/>
        </p:nvPicPr>
        <p:blipFill>
          <a:blip r:embed="rId8"/>
          <a:stretch>
            <a:fillRect/>
          </a:stretch>
        </p:blipFill>
        <p:spPr>
          <a:xfrm>
            <a:off x="571500" y="1952625"/>
            <a:ext cx="142875" cy="114300"/>
          </a:xfrm>
          <a:prstGeom prst="rect">
            <a:avLst/>
          </a:prstGeom>
        </p:spPr>
      </p:pic>
      <p:pic>
        <p:nvPicPr>
          <p:cNvPr id="9" name="Image 7" descr="preencoded.png"/>
          <p:cNvPicPr>
            <a:picLocks noChangeAspect="1"/>
          </p:cNvPicPr>
          <p:nvPr/>
        </p:nvPicPr>
        <p:blipFill>
          <a:blip r:embed="rId8"/>
          <a:stretch>
            <a:fillRect/>
          </a:stretch>
        </p:blipFill>
        <p:spPr>
          <a:xfrm>
            <a:off x="571500" y="2343150"/>
            <a:ext cx="142875" cy="114300"/>
          </a:xfrm>
          <a:prstGeom prst="rect">
            <a:avLst/>
          </a:prstGeom>
        </p:spPr>
      </p:pic>
      <p:pic>
        <p:nvPicPr>
          <p:cNvPr id="10" name="Image 8" descr="preencoded.png"/>
          <p:cNvPicPr>
            <a:picLocks noChangeAspect="1"/>
          </p:cNvPicPr>
          <p:nvPr/>
        </p:nvPicPr>
        <p:blipFill>
          <a:blip r:embed="rId8"/>
          <a:stretch>
            <a:fillRect/>
          </a:stretch>
        </p:blipFill>
        <p:spPr>
          <a:xfrm>
            <a:off x="571500" y="2733675"/>
            <a:ext cx="142875" cy="114300"/>
          </a:xfrm>
          <a:prstGeom prst="rect">
            <a:avLst/>
          </a:prstGeom>
        </p:spPr>
      </p:pic>
      <p:pic>
        <p:nvPicPr>
          <p:cNvPr id="11" name="Image 9" descr="preencoded.png"/>
          <p:cNvPicPr>
            <a:picLocks noChangeAspect="1"/>
          </p:cNvPicPr>
          <p:nvPr/>
        </p:nvPicPr>
        <p:blipFill>
          <a:blip r:embed="rId9"/>
          <a:stretch>
            <a:fillRect/>
          </a:stretch>
        </p:blipFill>
        <p:spPr>
          <a:xfrm>
            <a:off x="809625" y="2762548"/>
            <a:ext cx="142875" cy="114300"/>
          </a:xfrm>
          <a:prstGeom prst="rect">
            <a:avLst/>
          </a:prstGeom>
        </p:spPr>
      </p:pic>
      <p:pic>
        <p:nvPicPr>
          <p:cNvPr id="12" name="Image 10" descr="preencoded.png"/>
          <p:cNvPicPr>
            <a:picLocks noChangeAspect="1"/>
          </p:cNvPicPr>
          <p:nvPr/>
        </p:nvPicPr>
        <p:blipFill>
          <a:blip r:embed="rId8"/>
          <a:stretch>
            <a:fillRect/>
          </a:stretch>
        </p:blipFill>
        <p:spPr>
          <a:xfrm>
            <a:off x="571500" y="3048000"/>
            <a:ext cx="142875" cy="114300"/>
          </a:xfrm>
          <a:prstGeom prst="rect">
            <a:avLst/>
          </a:prstGeom>
        </p:spPr>
      </p:pic>
      <p:pic>
        <p:nvPicPr>
          <p:cNvPr id="13" name="Image 11" descr="preencoded.png"/>
          <p:cNvPicPr>
            <a:picLocks noChangeAspect="1"/>
          </p:cNvPicPr>
          <p:nvPr/>
        </p:nvPicPr>
        <p:blipFill>
          <a:blip r:embed="rId9"/>
          <a:stretch>
            <a:fillRect/>
          </a:stretch>
        </p:blipFill>
        <p:spPr>
          <a:xfrm>
            <a:off x="809625" y="3076873"/>
            <a:ext cx="142875" cy="114300"/>
          </a:xfrm>
          <a:prstGeom prst="rect">
            <a:avLst/>
          </a:prstGeom>
        </p:spPr>
      </p:pic>
      <p:pic>
        <p:nvPicPr>
          <p:cNvPr id="14" name="Image 12" descr="preencoded.png"/>
          <p:cNvPicPr>
            <a:picLocks noChangeAspect="1"/>
          </p:cNvPicPr>
          <p:nvPr/>
        </p:nvPicPr>
        <p:blipFill>
          <a:blip r:embed="rId10"/>
          <a:stretch>
            <a:fillRect/>
          </a:stretch>
        </p:blipFill>
        <p:spPr>
          <a:xfrm>
            <a:off x="571500" y="3324225"/>
            <a:ext cx="3081338" cy="3057525"/>
          </a:xfrm>
          <a:prstGeom prst="rect">
            <a:avLst/>
          </a:prstGeom>
        </p:spPr>
      </p:pic>
      <p:pic>
        <p:nvPicPr>
          <p:cNvPr id="15" name="Image 13" descr="preencoded.png"/>
          <p:cNvPicPr>
            <a:picLocks noChangeAspect="1"/>
          </p:cNvPicPr>
          <p:nvPr/>
        </p:nvPicPr>
        <p:blipFill>
          <a:blip r:embed="rId11"/>
          <a:stretch>
            <a:fillRect/>
          </a:stretch>
        </p:blipFill>
        <p:spPr>
          <a:xfrm>
            <a:off x="685800" y="3477518"/>
            <a:ext cx="166688" cy="137220"/>
          </a:xfrm>
          <a:prstGeom prst="rect">
            <a:avLst/>
          </a:prstGeom>
        </p:spPr>
      </p:pic>
      <p:pic>
        <p:nvPicPr>
          <p:cNvPr id="16" name="Image 14" descr="preencoded.png"/>
          <p:cNvPicPr>
            <a:picLocks noChangeAspect="1"/>
          </p:cNvPicPr>
          <p:nvPr/>
        </p:nvPicPr>
        <p:blipFill>
          <a:blip r:embed="rId12"/>
          <a:stretch>
            <a:fillRect/>
          </a:stretch>
        </p:blipFill>
        <p:spPr>
          <a:xfrm>
            <a:off x="3795713" y="3324225"/>
            <a:ext cx="3081338" cy="3057525"/>
          </a:xfrm>
          <a:prstGeom prst="rect">
            <a:avLst/>
          </a:prstGeom>
        </p:spPr>
      </p:pic>
      <p:pic>
        <p:nvPicPr>
          <p:cNvPr id="17" name="Image 15" descr="preencoded.png"/>
          <p:cNvPicPr>
            <a:picLocks noChangeAspect="1"/>
          </p:cNvPicPr>
          <p:nvPr/>
        </p:nvPicPr>
        <p:blipFill>
          <a:blip r:embed="rId13"/>
          <a:stretch>
            <a:fillRect/>
          </a:stretch>
        </p:blipFill>
        <p:spPr>
          <a:xfrm>
            <a:off x="3910013" y="3477518"/>
            <a:ext cx="166688" cy="137220"/>
          </a:xfrm>
          <a:prstGeom prst="rect">
            <a:avLst/>
          </a:prstGeom>
        </p:spPr>
      </p:pic>
      <p:pic>
        <p:nvPicPr>
          <p:cNvPr id="18" name="Image 16" descr="preencoded.png"/>
          <p:cNvPicPr>
            <a:picLocks noChangeAspect="1"/>
          </p:cNvPicPr>
          <p:nvPr/>
        </p:nvPicPr>
        <p:blipFill>
          <a:blip r:embed="rId14"/>
          <a:stretch>
            <a:fillRect/>
          </a:stretch>
        </p:blipFill>
        <p:spPr>
          <a:xfrm>
            <a:off x="7353300" y="1247775"/>
            <a:ext cx="4457700" cy="5324475"/>
          </a:xfrm>
          <a:prstGeom prst="rect">
            <a:avLst/>
          </a:prstGeom>
        </p:spPr>
      </p:pic>
      <p:pic>
        <p:nvPicPr>
          <p:cNvPr id="19" name="Image 17" descr="preencoded.png"/>
          <p:cNvPicPr>
            <a:picLocks noChangeAspect="1"/>
          </p:cNvPicPr>
          <p:nvPr/>
        </p:nvPicPr>
        <p:blipFill>
          <a:blip r:embed="rId15"/>
          <a:stretch>
            <a:fillRect/>
          </a:stretch>
        </p:blipFill>
        <p:spPr>
          <a:xfrm>
            <a:off x="7543800" y="1438275"/>
            <a:ext cx="4076700" cy="333375"/>
          </a:xfrm>
          <a:prstGeom prst="rect">
            <a:avLst/>
          </a:prstGeom>
        </p:spPr>
      </p:pic>
      <p:pic>
        <p:nvPicPr>
          <p:cNvPr id="20" name="Image 18" descr="preencoded.png"/>
          <p:cNvPicPr>
            <a:picLocks noChangeAspect="1"/>
          </p:cNvPicPr>
          <p:nvPr/>
        </p:nvPicPr>
        <p:blipFill>
          <a:blip r:embed="rId16"/>
          <a:stretch>
            <a:fillRect/>
          </a:stretch>
        </p:blipFill>
        <p:spPr>
          <a:xfrm>
            <a:off x="7543800" y="1471613"/>
            <a:ext cx="238125" cy="190500"/>
          </a:xfrm>
          <a:prstGeom prst="rect">
            <a:avLst/>
          </a:prstGeom>
        </p:spPr>
      </p:pic>
      <p:pic>
        <p:nvPicPr>
          <p:cNvPr id="21" name="Image 19" descr="preencoded.png"/>
          <p:cNvPicPr>
            <a:picLocks noChangeAspect="1"/>
          </p:cNvPicPr>
          <p:nvPr/>
        </p:nvPicPr>
        <p:blipFill>
          <a:blip r:embed="rId17"/>
          <a:stretch>
            <a:fillRect/>
          </a:stretch>
        </p:blipFill>
        <p:spPr>
          <a:xfrm>
            <a:off x="7543800" y="1952625"/>
            <a:ext cx="142875" cy="114300"/>
          </a:xfrm>
          <a:prstGeom prst="rect">
            <a:avLst/>
          </a:prstGeom>
        </p:spPr>
      </p:pic>
      <p:pic>
        <p:nvPicPr>
          <p:cNvPr id="22" name="Image 20" descr="preencoded.png"/>
          <p:cNvPicPr>
            <a:picLocks noChangeAspect="1"/>
          </p:cNvPicPr>
          <p:nvPr/>
        </p:nvPicPr>
        <p:blipFill>
          <a:blip r:embed="rId17"/>
          <a:stretch>
            <a:fillRect/>
          </a:stretch>
        </p:blipFill>
        <p:spPr>
          <a:xfrm>
            <a:off x="7543800" y="2266950"/>
            <a:ext cx="142875" cy="114300"/>
          </a:xfrm>
          <a:prstGeom prst="rect">
            <a:avLst/>
          </a:prstGeom>
        </p:spPr>
      </p:pic>
      <p:pic>
        <p:nvPicPr>
          <p:cNvPr id="23" name="Image 21" descr="preencoded.png"/>
          <p:cNvPicPr>
            <a:picLocks noChangeAspect="1"/>
          </p:cNvPicPr>
          <p:nvPr/>
        </p:nvPicPr>
        <p:blipFill>
          <a:blip r:embed="rId18"/>
          <a:stretch>
            <a:fillRect/>
          </a:stretch>
        </p:blipFill>
        <p:spPr>
          <a:xfrm>
            <a:off x="7543800" y="2581275"/>
            <a:ext cx="142875" cy="155823"/>
          </a:xfrm>
          <a:prstGeom prst="rect">
            <a:avLst/>
          </a:prstGeom>
        </p:spPr>
      </p:pic>
      <p:pic>
        <p:nvPicPr>
          <p:cNvPr id="24" name="Image 22" descr="preencoded.png"/>
          <p:cNvPicPr>
            <a:picLocks noChangeAspect="1"/>
          </p:cNvPicPr>
          <p:nvPr/>
        </p:nvPicPr>
        <p:blipFill>
          <a:blip r:embed="rId17"/>
          <a:stretch>
            <a:fillRect/>
          </a:stretch>
        </p:blipFill>
        <p:spPr>
          <a:xfrm>
            <a:off x="7543800" y="3095625"/>
            <a:ext cx="142875" cy="114300"/>
          </a:xfrm>
          <a:prstGeom prst="rect">
            <a:avLst/>
          </a:prstGeom>
        </p:spPr>
      </p:pic>
      <p:pic>
        <p:nvPicPr>
          <p:cNvPr id="25" name="Image 23" descr="preencoded.png"/>
          <p:cNvPicPr>
            <a:picLocks noChangeAspect="1"/>
          </p:cNvPicPr>
          <p:nvPr/>
        </p:nvPicPr>
        <p:blipFill>
          <a:blip r:embed="rId17"/>
          <a:stretch>
            <a:fillRect/>
          </a:stretch>
        </p:blipFill>
        <p:spPr>
          <a:xfrm>
            <a:off x="7543800" y="3409950"/>
            <a:ext cx="142875" cy="114300"/>
          </a:xfrm>
          <a:prstGeom prst="rect">
            <a:avLst/>
          </a:prstGeom>
        </p:spPr>
      </p:pic>
      <p:pic>
        <p:nvPicPr>
          <p:cNvPr id="26" name="Image 24" descr="preencoded.png"/>
          <p:cNvPicPr>
            <a:picLocks noChangeAspect="1"/>
          </p:cNvPicPr>
          <p:nvPr/>
        </p:nvPicPr>
        <p:blipFill>
          <a:blip r:embed="rId19"/>
          <a:stretch>
            <a:fillRect/>
          </a:stretch>
        </p:blipFill>
        <p:spPr>
          <a:xfrm>
            <a:off x="7543800" y="3733800"/>
            <a:ext cx="4076700" cy="1090613"/>
          </a:xfrm>
          <a:prstGeom prst="rect">
            <a:avLst/>
          </a:prstGeom>
        </p:spPr>
      </p:pic>
      <p:pic>
        <p:nvPicPr>
          <p:cNvPr id="27" name="Image 25" descr="preencoded.png"/>
          <p:cNvPicPr>
            <a:picLocks noChangeAspect="1"/>
          </p:cNvPicPr>
          <p:nvPr/>
        </p:nvPicPr>
        <p:blipFill>
          <a:blip r:embed="rId20"/>
          <a:stretch>
            <a:fillRect/>
          </a:stretch>
        </p:blipFill>
        <p:spPr>
          <a:xfrm>
            <a:off x="7686675" y="3915668"/>
            <a:ext cx="166688" cy="137220"/>
          </a:xfrm>
          <a:prstGeom prst="rect">
            <a:avLst/>
          </a:prstGeom>
        </p:spPr>
      </p:pic>
      <p:sp>
        <p:nvSpPr>
          <p:cNvPr id="28"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CHLAMYDIA: COMPLICATIONS &amp; RISK FACTORS</a:t>
            </a:r>
            <a:endParaRPr lang="en-US" sz="1800" dirty="0"/>
          </a:p>
        </p:txBody>
      </p:sp>
      <p:sp>
        <p:nvSpPr>
          <p:cNvPr id="29"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0" name="Text 2"/>
          <p:cNvSpPr/>
          <p:nvPr/>
        </p:nvSpPr>
        <p:spPr>
          <a:xfrm>
            <a:off x="923925" y="143827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B5E20"/>
                </a:solidFill>
              </a:rPr>
              <a:t>Long-term Sequelae (Women)</a:t>
            </a:r>
            <a:endParaRPr lang="en-US" sz="1350" dirty="0"/>
          </a:p>
        </p:txBody>
      </p:sp>
      <p:sp>
        <p:nvSpPr>
          <p:cNvPr id="31" name="Text 3"/>
          <p:cNvSpPr/>
          <p:nvPr/>
        </p:nvSpPr>
        <p:spPr>
          <a:xfrm>
            <a:off x="885825" y="1914525"/>
            <a:ext cx="11382375" cy="276225"/>
          </a:xfrm>
          <a:prstGeom prst="rect">
            <a:avLst/>
          </a:prstGeom>
          <a:noFill/>
          <a:ln/>
        </p:spPr>
        <p:txBody>
          <a:bodyPr vert="horz" wrap="square" lIns="0" tIns="0" rIns="0" bIns="0" rtlCol="0" anchor="ctr"/>
          <a:lstStyle/>
          <a:p>
            <a:pPr marL="0" indent="0" algn="l">
              <a:lnSpc>
                <a:spcPts val="1575"/>
              </a:lnSpc>
              <a:buNone/>
            </a:pPr>
            <a:r>
              <a:rPr lang="en-US" sz="1125" b="1" dirty="0">
                <a:solidFill>
                  <a:srgbClr val="C62828"/>
                </a:solidFill>
                <a:highlight>
                  <a:srgbClr val="FFFFFF"/>
                </a:highlight>
              </a:rPr>
              <a:t>50%</a:t>
            </a:r>
            <a:r>
              <a:rPr lang="en-US" sz="1125" dirty="0">
                <a:solidFill>
                  <a:srgbClr val="2C3E50"/>
                </a:solidFill>
              </a:rPr>
              <a:t> </a:t>
            </a:r>
            <a:r>
              <a:rPr lang="en-US" sz="1125" b="1" dirty="0">
                <a:solidFill>
                  <a:srgbClr val="2C3E50"/>
                </a:solidFill>
              </a:rPr>
              <a:t>Pelvic Inflammatory Disease (PID):</a:t>
            </a:r>
            <a:r>
              <a:rPr lang="en-US" sz="1125" dirty="0">
                <a:solidFill>
                  <a:srgbClr val="2C3E50"/>
                </a:solidFill>
              </a:rPr>
              <a:t> Chlamydia is the leading cause.</a:t>
            </a:r>
            <a:endParaRPr lang="en-US" sz="1125" dirty="0"/>
          </a:p>
        </p:txBody>
      </p:sp>
      <p:sp>
        <p:nvSpPr>
          <p:cNvPr id="32" name="Text 4"/>
          <p:cNvSpPr/>
          <p:nvPr/>
        </p:nvSpPr>
        <p:spPr>
          <a:xfrm>
            <a:off x="885825" y="2305050"/>
            <a:ext cx="9658350" cy="276225"/>
          </a:xfrm>
          <a:prstGeom prst="rect">
            <a:avLst/>
          </a:prstGeom>
          <a:noFill/>
          <a:ln/>
        </p:spPr>
        <p:txBody>
          <a:bodyPr vert="horz" wrap="square" lIns="0" tIns="0" rIns="0" bIns="0" rtlCol="0" anchor="ctr"/>
          <a:lstStyle/>
          <a:p>
            <a:pPr marL="0" indent="0" algn="l">
              <a:lnSpc>
                <a:spcPts val="1575"/>
              </a:lnSpc>
              <a:buNone/>
            </a:pPr>
            <a:r>
              <a:rPr lang="en-US" sz="1125" b="1" dirty="0">
                <a:solidFill>
                  <a:srgbClr val="C62828"/>
                </a:solidFill>
                <a:highlight>
                  <a:srgbClr val="FFFFFF"/>
                </a:highlight>
              </a:rPr>
              <a:t>43%</a:t>
            </a:r>
            <a:r>
              <a:rPr lang="en-US" sz="1125" dirty="0">
                <a:solidFill>
                  <a:srgbClr val="2C3E50"/>
                </a:solidFill>
              </a:rPr>
              <a:t> </a:t>
            </a:r>
            <a:r>
              <a:rPr lang="en-US" sz="1125" b="1" dirty="0">
                <a:solidFill>
                  <a:srgbClr val="2C3E50"/>
                </a:solidFill>
              </a:rPr>
              <a:t>Ectopic Pregnancy:</a:t>
            </a:r>
            <a:r>
              <a:rPr lang="en-US" sz="1125" dirty="0">
                <a:solidFill>
                  <a:srgbClr val="2C3E50"/>
                </a:solidFill>
              </a:rPr>
              <a:t> Directly linked to tubal damage.</a:t>
            </a:r>
            <a:endParaRPr lang="en-US" sz="1125" dirty="0"/>
          </a:p>
        </p:txBody>
      </p:sp>
      <p:sp>
        <p:nvSpPr>
          <p:cNvPr id="33" name="Text 5"/>
          <p:cNvSpPr/>
          <p:nvPr/>
        </p:nvSpPr>
        <p:spPr>
          <a:xfrm>
            <a:off x="1087487" y="2695575"/>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 </a:t>
            </a:r>
            <a:r>
              <a:rPr lang="en-US" sz="1125" b="1" dirty="0">
                <a:solidFill>
                  <a:srgbClr val="2C3E50"/>
                </a:solidFill>
              </a:rPr>
              <a:t>Infertility:</a:t>
            </a:r>
            <a:r>
              <a:rPr lang="en-US" sz="1125" dirty="0">
                <a:solidFill>
                  <a:srgbClr val="2C3E50"/>
                </a:solidFill>
              </a:rPr>
              <a:t> Often "silent" tubal occlusion.</a:t>
            </a:r>
            <a:endParaRPr lang="en-US" sz="1125" dirty="0"/>
          </a:p>
        </p:txBody>
      </p:sp>
      <p:sp>
        <p:nvSpPr>
          <p:cNvPr id="34" name="Text 6"/>
          <p:cNvSpPr/>
          <p:nvPr/>
        </p:nvSpPr>
        <p:spPr>
          <a:xfrm>
            <a:off x="1087487" y="3009900"/>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 </a:t>
            </a:r>
            <a:r>
              <a:rPr lang="en-US" sz="1125" b="1" dirty="0">
                <a:solidFill>
                  <a:srgbClr val="2C3E50"/>
                </a:solidFill>
              </a:rPr>
              <a:t>Chronic Pelvic Pain:</a:t>
            </a:r>
            <a:r>
              <a:rPr lang="en-US" sz="1125" dirty="0">
                <a:solidFill>
                  <a:srgbClr val="2C3E50"/>
                </a:solidFill>
              </a:rPr>
              <a:t> Secondary to adhesions.</a:t>
            </a:r>
            <a:endParaRPr lang="en-US" sz="1125" dirty="0"/>
          </a:p>
        </p:txBody>
      </p:sp>
      <p:sp>
        <p:nvSpPr>
          <p:cNvPr id="35" name="Text 7"/>
          <p:cNvSpPr/>
          <p:nvPr/>
        </p:nvSpPr>
        <p:spPr>
          <a:xfrm>
            <a:off x="852488" y="3438525"/>
            <a:ext cx="28527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In Men</a:t>
            </a:r>
            <a:endParaRPr lang="en-US" sz="1050" dirty="0"/>
          </a:p>
        </p:txBody>
      </p:sp>
      <p:sp>
        <p:nvSpPr>
          <p:cNvPr id="36" name="Text 8"/>
          <p:cNvSpPr/>
          <p:nvPr/>
        </p:nvSpPr>
        <p:spPr>
          <a:xfrm>
            <a:off x="685800" y="3714750"/>
            <a:ext cx="7875270"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Reiter's Syndrome (Reactive Arthritis), Epididymitis.</a:t>
            </a:r>
            <a:endParaRPr lang="en-US" sz="975" dirty="0"/>
          </a:p>
        </p:txBody>
      </p:sp>
      <p:sp>
        <p:nvSpPr>
          <p:cNvPr id="37" name="Text 9"/>
          <p:cNvSpPr/>
          <p:nvPr/>
        </p:nvSpPr>
        <p:spPr>
          <a:xfrm>
            <a:off x="4076700" y="3438525"/>
            <a:ext cx="28527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In Pregnancy</a:t>
            </a:r>
            <a:endParaRPr lang="en-US" sz="1050" dirty="0"/>
          </a:p>
        </p:txBody>
      </p:sp>
      <p:sp>
        <p:nvSpPr>
          <p:cNvPr id="38" name="Text 10"/>
          <p:cNvSpPr/>
          <p:nvPr/>
        </p:nvSpPr>
        <p:spPr>
          <a:xfrm>
            <a:off x="3910013" y="3714750"/>
            <a:ext cx="2852738" cy="371475"/>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Preterm labour, Neonatal conjunctivitis &amp; Pneumonitis.</a:t>
            </a:r>
            <a:endParaRPr lang="en-US" sz="975" dirty="0"/>
          </a:p>
        </p:txBody>
      </p:sp>
      <p:sp>
        <p:nvSpPr>
          <p:cNvPr id="39" name="Text 11"/>
          <p:cNvSpPr/>
          <p:nvPr/>
        </p:nvSpPr>
        <p:spPr>
          <a:xfrm>
            <a:off x="7896225" y="143827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B5E20"/>
                </a:solidFill>
              </a:rPr>
              <a:t>Who is at Risk?</a:t>
            </a:r>
            <a:endParaRPr lang="en-US" sz="1350" dirty="0"/>
          </a:p>
        </p:txBody>
      </p:sp>
      <p:sp>
        <p:nvSpPr>
          <p:cNvPr id="40" name="Text 12"/>
          <p:cNvSpPr/>
          <p:nvPr/>
        </p:nvSpPr>
        <p:spPr>
          <a:xfrm>
            <a:off x="7781925" y="1914525"/>
            <a:ext cx="44100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Age &lt;25:</a:t>
            </a:r>
            <a:r>
              <a:rPr lang="en-US" sz="1125" dirty="0">
                <a:solidFill>
                  <a:srgbClr val="2C3E50"/>
                </a:solidFill>
              </a:rPr>
              <a:t> Especially those aged &lt;20.</a:t>
            </a:r>
            <a:endParaRPr lang="en-US" sz="1125" dirty="0"/>
          </a:p>
        </p:txBody>
      </p:sp>
      <p:sp>
        <p:nvSpPr>
          <p:cNvPr id="41" name="Text 13"/>
          <p:cNvSpPr/>
          <p:nvPr/>
        </p:nvSpPr>
        <p:spPr>
          <a:xfrm>
            <a:off x="7781925" y="2228850"/>
            <a:ext cx="44100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Sexual Behaviour:</a:t>
            </a:r>
            <a:r>
              <a:rPr lang="en-US" sz="1125" dirty="0">
                <a:solidFill>
                  <a:srgbClr val="2C3E50"/>
                </a:solidFill>
              </a:rPr>
              <a:t> New partner or &gt;1 partner in 12 months.</a:t>
            </a:r>
            <a:endParaRPr lang="en-US" sz="1125" dirty="0"/>
          </a:p>
        </p:txBody>
      </p:sp>
      <p:sp>
        <p:nvSpPr>
          <p:cNvPr id="42" name="Text 14"/>
          <p:cNvSpPr/>
          <p:nvPr/>
        </p:nvSpPr>
        <p:spPr>
          <a:xfrm>
            <a:off x="7781925" y="2543175"/>
            <a:ext cx="38385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Contraception:</a:t>
            </a:r>
            <a:r>
              <a:rPr lang="en-US" sz="1125" dirty="0">
                <a:solidFill>
                  <a:srgbClr val="2C3E50"/>
                </a:solidFill>
              </a:rPr>
              <a:t> No barrier methods; COCP use (increases cervical ectropion).</a:t>
            </a:r>
            <a:endParaRPr lang="en-US" sz="1125" dirty="0"/>
          </a:p>
        </p:txBody>
      </p:sp>
      <p:sp>
        <p:nvSpPr>
          <p:cNvPr id="43" name="Text 15"/>
          <p:cNvSpPr/>
          <p:nvPr/>
        </p:nvSpPr>
        <p:spPr>
          <a:xfrm>
            <a:off x="7781925" y="3057525"/>
            <a:ext cx="44100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Co-infection:</a:t>
            </a:r>
            <a:r>
              <a:rPr lang="en-US" sz="1125" dirty="0">
                <a:solidFill>
                  <a:srgbClr val="2C3E50"/>
                </a:solidFill>
              </a:rPr>
              <a:t> Presence of other STIs.</a:t>
            </a:r>
            <a:endParaRPr lang="en-US" sz="1125" dirty="0"/>
          </a:p>
        </p:txBody>
      </p:sp>
      <p:sp>
        <p:nvSpPr>
          <p:cNvPr id="44" name="Text 16"/>
          <p:cNvSpPr/>
          <p:nvPr/>
        </p:nvSpPr>
        <p:spPr>
          <a:xfrm>
            <a:off x="7781925" y="3371850"/>
            <a:ext cx="44100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Nulliparity:</a:t>
            </a:r>
            <a:r>
              <a:rPr lang="en-US" sz="1125" dirty="0">
                <a:solidFill>
                  <a:srgbClr val="2C3E50"/>
                </a:solidFill>
              </a:rPr>
              <a:t> Higher clinical prevalence.</a:t>
            </a:r>
            <a:endParaRPr lang="en-US" sz="1125" dirty="0"/>
          </a:p>
        </p:txBody>
      </p:sp>
      <p:sp>
        <p:nvSpPr>
          <p:cNvPr id="45" name="Text 17"/>
          <p:cNvSpPr/>
          <p:nvPr/>
        </p:nvSpPr>
        <p:spPr>
          <a:xfrm>
            <a:off x="7853362" y="3876675"/>
            <a:ext cx="37909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F00"/>
                </a:solidFill>
              </a:rPr>
              <a:t> AKT PEARL</a:t>
            </a:r>
            <a:endParaRPr lang="en-US" sz="1050" dirty="0"/>
          </a:p>
        </p:txBody>
      </p:sp>
      <p:sp>
        <p:nvSpPr>
          <p:cNvPr id="46" name="Text 18"/>
          <p:cNvSpPr/>
          <p:nvPr/>
        </p:nvSpPr>
        <p:spPr>
          <a:xfrm>
            <a:off x="7686675" y="4124325"/>
            <a:ext cx="3790950" cy="557213"/>
          </a:xfrm>
          <a:prstGeom prst="rect">
            <a:avLst/>
          </a:prstGeom>
          <a:noFill/>
          <a:ln/>
        </p:spPr>
        <p:txBody>
          <a:bodyPr vert="horz" wrap="square" lIns="0" tIns="0" rIns="0" bIns="0" rtlCol="0" anchor="ctr"/>
          <a:lstStyle/>
          <a:p>
            <a:pPr marL="0" indent="0">
              <a:lnSpc>
                <a:spcPts val="1463"/>
              </a:lnSpc>
              <a:buNone/>
            </a:pPr>
            <a:r>
              <a:rPr lang="en-US" sz="975" i="1" dirty="0">
                <a:solidFill>
                  <a:srgbClr val="5D4037"/>
                </a:solidFill>
              </a:rPr>
              <a:t>National Screening: All sexually active &lt;25s should be offered opportunistic screening. COCP users have more vulnerable epithelium due to ectropion.</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343025"/>
            <a:ext cx="5572125" cy="3863578"/>
          </a:xfrm>
          <a:prstGeom prst="rect">
            <a:avLst/>
          </a:prstGeom>
        </p:spPr>
      </p:pic>
      <p:pic>
        <p:nvPicPr>
          <p:cNvPr id="6" name="Image 4" descr="preencoded.png"/>
          <p:cNvPicPr>
            <a:picLocks noChangeAspect="1"/>
          </p:cNvPicPr>
          <p:nvPr/>
        </p:nvPicPr>
        <p:blipFill>
          <a:blip r:embed="rId6"/>
          <a:stretch>
            <a:fillRect/>
          </a:stretch>
        </p:blipFill>
        <p:spPr>
          <a:xfrm>
            <a:off x="666750" y="1709738"/>
            <a:ext cx="190500" cy="152400"/>
          </a:xfrm>
          <a:prstGeom prst="rect">
            <a:avLst/>
          </a:prstGeom>
        </p:spPr>
      </p:pic>
      <p:pic>
        <p:nvPicPr>
          <p:cNvPr id="7" name="Image 5" descr="preencoded.png"/>
          <p:cNvPicPr>
            <a:picLocks noChangeAspect="1"/>
          </p:cNvPicPr>
          <p:nvPr/>
        </p:nvPicPr>
        <p:blipFill>
          <a:blip r:embed="rId7"/>
          <a:stretch>
            <a:fillRect/>
          </a:stretch>
        </p:blipFill>
        <p:spPr>
          <a:xfrm>
            <a:off x="666750" y="2251621"/>
            <a:ext cx="113407" cy="93315"/>
          </a:xfrm>
          <a:prstGeom prst="rect">
            <a:avLst/>
          </a:prstGeom>
        </p:spPr>
      </p:pic>
      <p:pic>
        <p:nvPicPr>
          <p:cNvPr id="8" name="Image 6" descr="preencoded.png"/>
          <p:cNvPicPr>
            <a:picLocks noChangeAspect="1"/>
          </p:cNvPicPr>
          <p:nvPr/>
        </p:nvPicPr>
        <p:blipFill>
          <a:blip r:embed="rId8"/>
          <a:stretch>
            <a:fillRect/>
          </a:stretch>
        </p:blipFill>
        <p:spPr>
          <a:xfrm>
            <a:off x="666750" y="2938909"/>
            <a:ext cx="123676" cy="101798"/>
          </a:xfrm>
          <a:prstGeom prst="rect">
            <a:avLst/>
          </a:prstGeom>
        </p:spPr>
      </p:pic>
      <p:pic>
        <p:nvPicPr>
          <p:cNvPr id="9" name="Image 7" descr="preencoded.png"/>
          <p:cNvPicPr>
            <a:picLocks noChangeAspect="1"/>
          </p:cNvPicPr>
          <p:nvPr/>
        </p:nvPicPr>
        <p:blipFill>
          <a:blip r:embed="rId9"/>
          <a:stretch>
            <a:fillRect/>
          </a:stretch>
        </p:blipFill>
        <p:spPr>
          <a:xfrm>
            <a:off x="666750" y="3634085"/>
            <a:ext cx="114598" cy="94357"/>
          </a:xfrm>
          <a:prstGeom prst="rect">
            <a:avLst/>
          </a:prstGeom>
        </p:spPr>
      </p:pic>
      <p:pic>
        <p:nvPicPr>
          <p:cNvPr id="10" name="Image 8" descr="preencoded.png"/>
          <p:cNvPicPr>
            <a:picLocks noChangeAspect="1"/>
          </p:cNvPicPr>
          <p:nvPr/>
        </p:nvPicPr>
        <p:blipFill>
          <a:blip r:embed="rId5"/>
          <a:stretch>
            <a:fillRect/>
          </a:stretch>
        </p:blipFill>
        <p:spPr>
          <a:xfrm>
            <a:off x="6238875" y="1343025"/>
            <a:ext cx="5572125" cy="3863578"/>
          </a:xfrm>
          <a:prstGeom prst="rect">
            <a:avLst/>
          </a:prstGeom>
        </p:spPr>
      </p:pic>
      <p:pic>
        <p:nvPicPr>
          <p:cNvPr id="11" name="Image 9" descr="preencoded.png"/>
          <p:cNvPicPr>
            <a:picLocks noChangeAspect="1"/>
          </p:cNvPicPr>
          <p:nvPr/>
        </p:nvPicPr>
        <p:blipFill>
          <a:blip r:embed="rId10"/>
          <a:stretch>
            <a:fillRect/>
          </a:stretch>
        </p:blipFill>
        <p:spPr>
          <a:xfrm>
            <a:off x="6524625" y="1709738"/>
            <a:ext cx="190500" cy="152400"/>
          </a:xfrm>
          <a:prstGeom prst="rect">
            <a:avLst/>
          </a:prstGeom>
        </p:spPr>
      </p:pic>
      <p:pic>
        <p:nvPicPr>
          <p:cNvPr id="12" name="Image 10" descr="preencoded.png"/>
          <p:cNvPicPr>
            <a:picLocks noChangeAspect="1"/>
          </p:cNvPicPr>
          <p:nvPr/>
        </p:nvPicPr>
        <p:blipFill>
          <a:blip r:embed="rId11"/>
          <a:stretch>
            <a:fillRect/>
          </a:stretch>
        </p:blipFill>
        <p:spPr>
          <a:xfrm>
            <a:off x="6524625" y="2257425"/>
            <a:ext cx="99268" cy="81707"/>
          </a:xfrm>
          <a:prstGeom prst="rect">
            <a:avLst/>
          </a:prstGeom>
        </p:spPr>
      </p:pic>
      <p:pic>
        <p:nvPicPr>
          <p:cNvPr id="13" name="Image 11" descr="preencoded.png"/>
          <p:cNvPicPr>
            <a:picLocks noChangeAspect="1"/>
          </p:cNvPicPr>
          <p:nvPr/>
        </p:nvPicPr>
        <p:blipFill>
          <a:blip r:embed="rId12"/>
          <a:stretch>
            <a:fillRect/>
          </a:stretch>
        </p:blipFill>
        <p:spPr>
          <a:xfrm>
            <a:off x="6524625" y="2937123"/>
            <a:ext cx="127843" cy="105221"/>
          </a:xfrm>
          <a:prstGeom prst="rect">
            <a:avLst/>
          </a:prstGeom>
        </p:spPr>
      </p:pic>
      <p:pic>
        <p:nvPicPr>
          <p:cNvPr id="14" name="Image 12" descr="preencoded.png"/>
          <p:cNvPicPr>
            <a:picLocks noChangeAspect="1"/>
          </p:cNvPicPr>
          <p:nvPr/>
        </p:nvPicPr>
        <p:blipFill>
          <a:blip r:embed="rId13"/>
          <a:stretch>
            <a:fillRect/>
          </a:stretch>
        </p:blipFill>
        <p:spPr>
          <a:xfrm>
            <a:off x="6524625" y="3638848"/>
            <a:ext cx="102840" cy="84683"/>
          </a:xfrm>
          <a:prstGeom prst="rect">
            <a:avLst/>
          </a:prstGeom>
        </p:spPr>
      </p:pic>
      <p:pic>
        <p:nvPicPr>
          <p:cNvPr id="15" name="Image 13" descr="preencoded.png"/>
          <p:cNvPicPr>
            <a:picLocks noChangeAspect="1"/>
          </p:cNvPicPr>
          <p:nvPr/>
        </p:nvPicPr>
        <p:blipFill>
          <a:blip r:embed="rId14"/>
          <a:stretch>
            <a:fillRect/>
          </a:stretch>
        </p:blipFill>
        <p:spPr>
          <a:xfrm>
            <a:off x="381000" y="5397103"/>
            <a:ext cx="11430000" cy="1079897"/>
          </a:xfrm>
          <a:prstGeom prst="rect">
            <a:avLst/>
          </a:prstGeom>
        </p:spPr>
      </p:pic>
      <p:pic>
        <p:nvPicPr>
          <p:cNvPr id="16" name="Image 14" descr="preencoded.png"/>
          <p:cNvPicPr>
            <a:picLocks noChangeAspect="1"/>
          </p:cNvPicPr>
          <p:nvPr/>
        </p:nvPicPr>
        <p:blipFill>
          <a:blip r:embed="rId15"/>
          <a:stretch>
            <a:fillRect/>
          </a:stretch>
        </p:blipFill>
        <p:spPr>
          <a:xfrm>
            <a:off x="666750" y="5849094"/>
            <a:ext cx="190500" cy="175766"/>
          </a:xfrm>
          <a:prstGeom prst="rect">
            <a:avLst/>
          </a:prstGeom>
        </p:spPr>
      </p:pic>
      <p:sp>
        <p:nvSpPr>
          <p:cNvPr id="17"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CHLAMYDIA: DIAGNOSTIC TESTING</a:t>
            </a:r>
            <a:endParaRPr lang="en-US" sz="1800" dirty="0"/>
          </a:p>
        </p:txBody>
      </p:sp>
      <p:sp>
        <p:nvSpPr>
          <p:cNvPr id="18"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9" name="Text 2"/>
          <p:cNvSpPr/>
          <p:nvPr/>
        </p:nvSpPr>
        <p:spPr>
          <a:xfrm>
            <a:off x="1000125" y="1628775"/>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B5E20"/>
                </a:solidFill>
              </a:rPr>
              <a:t>The Gold Standard: NAAT</a:t>
            </a:r>
            <a:endParaRPr lang="en-US" sz="1650" dirty="0"/>
          </a:p>
        </p:txBody>
      </p:sp>
      <p:sp>
        <p:nvSpPr>
          <p:cNvPr id="20" name="Text 3"/>
          <p:cNvSpPr/>
          <p:nvPr/>
        </p:nvSpPr>
        <p:spPr>
          <a:xfrm>
            <a:off x="894457" y="2133600"/>
            <a:ext cx="477291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NAAT (Nucleic Acid Amplification Test)</a:t>
            </a:r>
            <a:r>
              <a:rPr lang="en-US" sz="1350" dirty="0">
                <a:solidFill>
                  <a:srgbClr val="2C3E50"/>
                </a:solidFill>
              </a:rPr>
              <a:t> is the modern standard with near 100% sensitivity.</a:t>
            </a:r>
            <a:endParaRPr lang="en-US" sz="1350" dirty="0"/>
          </a:p>
        </p:txBody>
      </p:sp>
      <p:sp>
        <p:nvSpPr>
          <p:cNvPr id="21" name="Text 4"/>
          <p:cNvSpPr/>
          <p:nvPr/>
        </p:nvSpPr>
        <p:spPr>
          <a:xfrm>
            <a:off x="904726" y="2825055"/>
            <a:ext cx="4762649"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C62828"/>
                </a:solidFill>
              </a:rPr>
              <a:t>Do NOT use ELISA:</a:t>
            </a:r>
            <a:r>
              <a:rPr lang="en-US" sz="1350" dirty="0">
                <a:solidFill>
                  <a:srgbClr val="2C3E50"/>
                </a:solidFill>
              </a:rPr>
              <a:t> Sensitivity is only 60–80%, leading to high false-negative rates.</a:t>
            </a:r>
            <a:endParaRPr lang="en-US" sz="1350" dirty="0"/>
          </a:p>
        </p:txBody>
      </p:sp>
      <p:sp>
        <p:nvSpPr>
          <p:cNvPr id="22" name="Text 5"/>
          <p:cNvSpPr/>
          <p:nvPr/>
        </p:nvSpPr>
        <p:spPr>
          <a:xfrm>
            <a:off x="895648" y="3516511"/>
            <a:ext cx="4771727"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C3E50"/>
                </a:solidFill>
              </a:rPr>
              <a:t>Detects specific DNA/RNA sequences of </a:t>
            </a:r>
            <a:r>
              <a:rPr lang="en-US" sz="1350" i="1" dirty="0">
                <a:solidFill>
                  <a:srgbClr val="2C3E50"/>
                </a:solidFill>
              </a:rPr>
              <a:t>C. trachomatis</a:t>
            </a:r>
            <a:r>
              <a:rPr lang="en-US" sz="1350" dirty="0">
                <a:solidFill>
                  <a:srgbClr val="2C3E50"/>
                </a:solidFill>
              </a:rPr>
              <a:t>, an obligate intracellular bacterium.</a:t>
            </a:r>
            <a:endParaRPr lang="en-US" sz="1350" dirty="0"/>
          </a:p>
        </p:txBody>
      </p:sp>
      <p:sp>
        <p:nvSpPr>
          <p:cNvPr id="23" name="Text 6"/>
          <p:cNvSpPr/>
          <p:nvPr/>
        </p:nvSpPr>
        <p:spPr>
          <a:xfrm>
            <a:off x="6858000" y="1628775"/>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B5E20"/>
                </a:solidFill>
              </a:rPr>
              <a:t>Sampling Requirements</a:t>
            </a:r>
            <a:endParaRPr lang="en-US" sz="1650" dirty="0"/>
          </a:p>
        </p:txBody>
      </p:sp>
      <p:sp>
        <p:nvSpPr>
          <p:cNvPr id="24" name="Text 7"/>
          <p:cNvSpPr/>
          <p:nvPr/>
        </p:nvSpPr>
        <p:spPr>
          <a:xfrm>
            <a:off x="6738193" y="2133600"/>
            <a:ext cx="4787057"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In Women:</a:t>
            </a:r>
            <a:r>
              <a:rPr lang="en-US" sz="1350" dirty="0">
                <a:solidFill>
                  <a:srgbClr val="2C3E50"/>
                </a:solidFill>
              </a:rPr>
              <a:t> Vulvovaginal swab (self-taken or clinician) or endocervical swab; must obtain cellular material.</a:t>
            </a:r>
            <a:endParaRPr lang="en-US" sz="1350" dirty="0"/>
          </a:p>
        </p:txBody>
      </p:sp>
      <p:sp>
        <p:nvSpPr>
          <p:cNvPr id="25" name="Text 8"/>
          <p:cNvSpPr/>
          <p:nvPr/>
        </p:nvSpPr>
        <p:spPr>
          <a:xfrm>
            <a:off x="6766768" y="2825055"/>
            <a:ext cx="4758482"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In Men:</a:t>
            </a:r>
            <a:r>
              <a:rPr lang="en-US" sz="1350" dirty="0">
                <a:solidFill>
                  <a:srgbClr val="2C3E50"/>
                </a:solidFill>
              </a:rPr>
              <a:t> First-void urine (FVU) is preferred; the first 20ml of the stream (not MSU).</a:t>
            </a:r>
            <a:endParaRPr lang="en-US" sz="1350" dirty="0"/>
          </a:p>
        </p:txBody>
      </p:sp>
      <p:sp>
        <p:nvSpPr>
          <p:cNvPr id="26" name="Text 9"/>
          <p:cNvSpPr/>
          <p:nvPr/>
        </p:nvSpPr>
        <p:spPr>
          <a:xfrm>
            <a:off x="6741765" y="3516511"/>
            <a:ext cx="4783485"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Window Period:</a:t>
            </a:r>
            <a:r>
              <a:rPr lang="en-US" sz="1350" dirty="0">
                <a:solidFill>
                  <a:srgbClr val="2C3E50"/>
                </a:solidFill>
              </a:rPr>
              <a:t> Testing too early can be negative; repeat if recent exposure occurred &lt; 2 weeks ago.</a:t>
            </a:r>
            <a:endParaRPr lang="en-US" sz="1350" dirty="0"/>
          </a:p>
        </p:txBody>
      </p:sp>
      <p:sp>
        <p:nvSpPr>
          <p:cNvPr id="27" name="Text 10"/>
          <p:cNvSpPr/>
          <p:nvPr/>
        </p:nvSpPr>
        <p:spPr>
          <a:xfrm>
            <a:off x="1047750" y="5587603"/>
            <a:ext cx="10477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7F17"/>
                </a:solidFill>
              </a:rPr>
              <a:t>AKT PEARL &amp; SCA TIP</a:t>
            </a:r>
            <a:endParaRPr lang="en-US" sz="1050" dirty="0"/>
          </a:p>
        </p:txBody>
      </p:sp>
      <p:sp>
        <p:nvSpPr>
          <p:cNvPr id="28" name="Text 11"/>
          <p:cNvSpPr/>
          <p:nvPr/>
        </p:nvSpPr>
        <p:spPr>
          <a:xfrm>
            <a:off x="1047750" y="5806678"/>
            <a:ext cx="10477500" cy="47982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Always obtain </a:t>
            </a:r>
            <a:r>
              <a:rPr lang="en-US" sz="1350" b="1" dirty="0">
                <a:solidFill>
                  <a:srgbClr val="2C3E50"/>
                </a:solidFill>
              </a:rPr>
              <a:t>informed consent</a:t>
            </a:r>
            <a:r>
              <a:rPr lang="en-US" sz="1350" dirty="0">
                <a:solidFill>
                  <a:srgbClr val="2C3E50"/>
                </a:solidFill>
              </a:rPr>
              <a:t> before testing. Explain what you are looking for, the implications of a positive result, and the necessity of partner notification.</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72125" cy="2781300"/>
          </a:xfrm>
          <a:prstGeom prst="rect">
            <a:avLst/>
          </a:prstGeom>
        </p:spPr>
      </p:pic>
      <p:pic>
        <p:nvPicPr>
          <p:cNvPr id="6" name="Image 4" descr="preencoded.png"/>
          <p:cNvPicPr>
            <a:picLocks noChangeAspect="1"/>
          </p:cNvPicPr>
          <p:nvPr/>
        </p:nvPicPr>
        <p:blipFill>
          <a:blip r:embed="rId6"/>
          <a:stretch>
            <a:fillRect/>
          </a:stretch>
        </p:blipFill>
        <p:spPr>
          <a:xfrm>
            <a:off x="609600" y="1476375"/>
            <a:ext cx="5114925" cy="381000"/>
          </a:xfrm>
          <a:prstGeom prst="rect">
            <a:avLst/>
          </a:prstGeom>
        </p:spPr>
      </p:pic>
      <p:pic>
        <p:nvPicPr>
          <p:cNvPr id="7" name="Image 5" descr="preencoded.png"/>
          <p:cNvPicPr>
            <a:picLocks noChangeAspect="1"/>
          </p:cNvPicPr>
          <p:nvPr/>
        </p:nvPicPr>
        <p:blipFill>
          <a:blip r:embed="rId7"/>
          <a:stretch>
            <a:fillRect/>
          </a:stretch>
        </p:blipFill>
        <p:spPr>
          <a:xfrm>
            <a:off x="609600" y="1504950"/>
            <a:ext cx="285750" cy="228600"/>
          </a:xfrm>
          <a:prstGeom prst="rect">
            <a:avLst/>
          </a:prstGeom>
        </p:spPr>
      </p:pic>
      <p:pic>
        <p:nvPicPr>
          <p:cNvPr id="8" name="Image 6" descr="preencoded.png"/>
          <p:cNvPicPr>
            <a:picLocks noChangeAspect="1"/>
          </p:cNvPicPr>
          <p:nvPr/>
        </p:nvPicPr>
        <p:blipFill>
          <a:blip r:embed="rId8"/>
          <a:stretch>
            <a:fillRect/>
          </a:stretch>
        </p:blipFill>
        <p:spPr>
          <a:xfrm>
            <a:off x="609600" y="2047875"/>
            <a:ext cx="142875" cy="131862"/>
          </a:xfrm>
          <a:prstGeom prst="rect">
            <a:avLst/>
          </a:prstGeom>
        </p:spPr>
      </p:pic>
      <p:pic>
        <p:nvPicPr>
          <p:cNvPr id="9" name="Image 7" descr="preencoded.png"/>
          <p:cNvPicPr>
            <a:picLocks noChangeAspect="1"/>
          </p:cNvPicPr>
          <p:nvPr/>
        </p:nvPicPr>
        <p:blipFill>
          <a:blip r:embed="rId9"/>
          <a:stretch>
            <a:fillRect/>
          </a:stretch>
        </p:blipFill>
        <p:spPr>
          <a:xfrm>
            <a:off x="609600" y="2647950"/>
            <a:ext cx="142875" cy="142875"/>
          </a:xfrm>
          <a:prstGeom prst="rect">
            <a:avLst/>
          </a:prstGeom>
        </p:spPr>
      </p:pic>
      <p:pic>
        <p:nvPicPr>
          <p:cNvPr id="10" name="Image 8" descr="preencoded.png"/>
          <p:cNvPicPr>
            <a:picLocks noChangeAspect="1"/>
          </p:cNvPicPr>
          <p:nvPr/>
        </p:nvPicPr>
        <p:blipFill>
          <a:blip r:embed="rId10"/>
          <a:stretch>
            <a:fillRect/>
          </a:stretch>
        </p:blipFill>
        <p:spPr>
          <a:xfrm>
            <a:off x="609600" y="3248025"/>
            <a:ext cx="142875" cy="122337"/>
          </a:xfrm>
          <a:prstGeom prst="rect">
            <a:avLst/>
          </a:prstGeom>
        </p:spPr>
      </p:pic>
      <p:pic>
        <p:nvPicPr>
          <p:cNvPr id="11" name="Image 9" descr="preencoded.png"/>
          <p:cNvPicPr>
            <a:picLocks noChangeAspect="1"/>
          </p:cNvPicPr>
          <p:nvPr/>
        </p:nvPicPr>
        <p:blipFill>
          <a:blip r:embed="rId11"/>
          <a:stretch>
            <a:fillRect/>
          </a:stretch>
        </p:blipFill>
        <p:spPr>
          <a:xfrm>
            <a:off x="381000" y="4219575"/>
            <a:ext cx="5572125" cy="2257425"/>
          </a:xfrm>
          <a:prstGeom prst="rect">
            <a:avLst/>
          </a:prstGeom>
        </p:spPr>
      </p:pic>
      <p:pic>
        <p:nvPicPr>
          <p:cNvPr id="12" name="Image 10" descr="preencoded.png"/>
          <p:cNvPicPr>
            <a:picLocks noChangeAspect="1"/>
          </p:cNvPicPr>
          <p:nvPr/>
        </p:nvPicPr>
        <p:blipFill>
          <a:blip r:embed="rId12"/>
          <a:stretch>
            <a:fillRect/>
          </a:stretch>
        </p:blipFill>
        <p:spPr>
          <a:xfrm>
            <a:off x="609600" y="4448175"/>
            <a:ext cx="5114925" cy="209550"/>
          </a:xfrm>
          <a:prstGeom prst="rect">
            <a:avLst/>
          </a:prstGeom>
        </p:spPr>
      </p:pic>
      <p:pic>
        <p:nvPicPr>
          <p:cNvPr id="13" name="Image 11" descr="preencoded.png"/>
          <p:cNvPicPr>
            <a:picLocks noChangeAspect="1"/>
          </p:cNvPicPr>
          <p:nvPr/>
        </p:nvPicPr>
        <p:blipFill>
          <a:blip r:embed="rId6"/>
          <a:stretch>
            <a:fillRect/>
          </a:stretch>
        </p:blipFill>
        <p:spPr>
          <a:xfrm>
            <a:off x="609600" y="4733925"/>
            <a:ext cx="5114925" cy="381000"/>
          </a:xfrm>
          <a:prstGeom prst="rect">
            <a:avLst/>
          </a:prstGeom>
        </p:spPr>
      </p:pic>
      <p:pic>
        <p:nvPicPr>
          <p:cNvPr id="14" name="Image 12" descr="preencoded.png"/>
          <p:cNvPicPr>
            <a:picLocks noChangeAspect="1"/>
          </p:cNvPicPr>
          <p:nvPr/>
        </p:nvPicPr>
        <p:blipFill>
          <a:blip r:embed="rId13"/>
          <a:stretch>
            <a:fillRect/>
          </a:stretch>
        </p:blipFill>
        <p:spPr>
          <a:xfrm>
            <a:off x="609600" y="4762500"/>
            <a:ext cx="285750" cy="228600"/>
          </a:xfrm>
          <a:prstGeom prst="rect">
            <a:avLst/>
          </a:prstGeom>
        </p:spPr>
      </p:pic>
      <p:pic>
        <p:nvPicPr>
          <p:cNvPr id="15" name="Image 13" descr="preencoded.png"/>
          <p:cNvPicPr>
            <a:picLocks noChangeAspect="1"/>
          </p:cNvPicPr>
          <p:nvPr/>
        </p:nvPicPr>
        <p:blipFill>
          <a:blip r:embed="rId14"/>
          <a:stretch>
            <a:fillRect/>
          </a:stretch>
        </p:blipFill>
        <p:spPr>
          <a:xfrm>
            <a:off x="609600" y="5305425"/>
            <a:ext cx="142875" cy="114300"/>
          </a:xfrm>
          <a:prstGeom prst="rect">
            <a:avLst/>
          </a:prstGeom>
        </p:spPr>
      </p:pic>
      <p:pic>
        <p:nvPicPr>
          <p:cNvPr id="16" name="Image 14" descr="preencoded.png"/>
          <p:cNvPicPr>
            <a:picLocks noChangeAspect="1"/>
          </p:cNvPicPr>
          <p:nvPr/>
        </p:nvPicPr>
        <p:blipFill>
          <a:blip r:embed="rId15"/>
          <a:stretch>
            <a:fillRect/>
          </a:stretch>
        </p:blipFill>
        <p:spPr>
          <a:xfrm>
            <a:off x="609600" y="5662613"/>
            <a:ext cx="142875" cy="142875"/>
          </a:xfrm>
          <a:prstGeom prst="rect">
            <a:avLst/>
          </a:prstGeom>
        </p:spPr>
      </p:pic>
      <p:pic>
        <p:nvPicPr>
          <p:cNvPr id="17" name="Image 15" descr="preencoded.png"/>
          <p:cNvPicPr>
            <a:picLocks noChangeAspect="1"/>
          </p:cNvPicPr>
          <p:nvPr/>
        </p:nvPicPr>
        <p:blipFill>
          <a:blip r:embed="rId16"/>
          <a:stretch>
            <a:fillRect/>
          </a:stretch>
        </p:blipFill>
        <p:spPr>
          <a:xfrm>
            <a:off x="6238875" y="1247775"/>
            <a:ext cx="5572125" cy="2519363"/>
          </a:xfrm>
          <a:prstGeom prst="rect">
            <a:avLst/>
          </a:prstGeom>
        </p:spPr>
      </p:pic>
      <p:pic>
        <p:nvPicPr>
          <p:cNvPr id="18" name="Image 16" descr="preencoded.png"/>
          <p:cNvPicPr>
            <a:picLocks noChangeAspect="1"/>
          </p:cNvPicPr>
          <p:nvPr/>
        </p:nvPicPr>
        <p:blipFill>
          <a:blip r:embed="rId6"/>
          <a:stretch>
            <a:fillRect/>
          </a:stretch>
        </p:blipFill>
        <p:spPr>
          <a:xfrm>
            <a:off x="6467475" y="1476375"/>
            <a:ext cx="5114925" cy="381000"/>
          </a:xfrm>
          <a:prstGeom prst="rect">
            <a:avLst/>
          </a:prstGeom>
        </p:spPr>
      </p:pic>
      <p:pic>
        <p:nvPicPr>
          <p:cNvPr id="19" name="Image 17" descr="preencoded.png"/>
          <p:cNvPicPr>
            <a:picLocks noChangeAspect="1"/>
          </p:cNvPicPr>
          <p:nvPr/>
        </p:nvPicPr>
        <p:blipFill>
          <a:blip r:embed="rId17"/>
          <a:stretch>
            <a:fillRect/>
          </a:stretch>
        </p:blipFill>
        <p:spPr>
          <a:xfrm>
            <a:off x="6467475" y="1504950"/>
            <a:ext cx="285750" cy="228600"/>
          </a:xfrm>
          <a:prstGeom prst="rect">
            <a:avLst/>
          </a:prstGeom>
        </p:spPr>
      </p:pic>
      <p:pic>
        <p:nvPicPr>
          <p:cNvPr id="20" name="Image 18" descr="preencoded.png"/>
          <p:cNvPicPr>
            <a:picLocks noChangeAspect="1"/>
          </p:cNvPicPr>
          <p:nvPr/>
        </p:nvPicPr>
        <p:blipFill>
          <a:blip r:embed="rId18"/>
          <a:stretch>
            <a:fillRect/>
          </a:stretch>
        </p:blipFill>
        <p:spPr>
          <a:xfrm>
            <a:off x="6467475" y="2047875"/>
            <a:ext cx="142875" cy="122337"/>
          </a:xfrm>
          <a:prstGeom prst="rect">
            <a:avLst/>
          </a:prstGeom>
        </p:spPr>
      </p:pic>
      <p:pic>
        <p:nvPicPr>
          <p:cNvPr id="21" name="Image 19" descr="preencoded.png"/>
          <p:cNvPicPr>
            <a:picLocks noChangeAspect="1"/>
          </p:cNvPicPr>
          <p:nvPr/>
        </p:nvPicPr>
        <p:blipFill>
          <a:blip r:embed="rId14"/>
          <a:stretch>
            <a:fillRect/>
          </a:stretch>
        </p:blipFill>
        <p:spPr>
          <a:xfrm>
            <a:off x="6467475" y="2647950"/>
            <a:ext cx="142875" cy="114300"/>
          </a:xfrm>
          <a:prstGeom prst="rect">
            <a:avLst/>
          </a:prstGeom>
        </p:spPr>
      </p:pic>
      <p:pic>
        <p:nvPicPr>
          <p:cNvPr id="22" name="Image 20" descr="preencoded.png"/>
          <p:cNvPicPr>
            <a:picLocks noChangeAspect="1"/>
          </p:cNvPicPr>
          <p:nvPr/>
        </p:nvPicPr>
        <p:blipFill>
          <a:blip r:embed="rId19"/>
          <a:stretch>
            <a:fillRect/>
          </a:stretch>
        </p:blipFill>
        <p:spPr>
          <a:xfrm>
            <a:off x="6467475" y="3005138"/>
            <a:ext cx="142875" cy="114300"/>
          </a:xfrm>
          <a:prstGeom prst="rect">
            <a:avLst/>
          </a:prstGeom>
        </p:spPr>
      </p:pic>
      <p:pic>
        <p:nvPicPr>
          <p:cNvPr id="23" name="Image 21" descr="preencoded.png"/>
          <p:cNvPicPr>
            <a:picLocks noChangeAspect="1"/>
          </p:cNvPicPr>
          <p:nvPr/>
        </p:nvPicPr>
        <p:blipFill>
          <a:blip r:embed="rId20"/>
          <a:stretch>
            <a:fillRect/>
          </a:stretch>
        </p:blipFill>
        <p:spPr>
          <a:xfrm>
            <a:off x="6238875" y="3957638"/>
            <a:ext cx="5572125" cy="2519363"/>
          </a:xfrm>
          <a:prstGeom prst="rect">
            <a:avLst/>
          </a:prstGeom>
        </p:spPr>
      </p:pic>
      <p:pic>
        <p:nvPicPr>
          <p:cNvPr id="24" name="Image 22" descr="preencoded.png"/>
          <p:cNvPicPr>
            <a:picLocks noChangeAspect="1"/>
          </p:cNvPicPr>
          <p:nvPr/>
        </p:nvPicPr>
        <p:blipFill>
          <a:blip r:embed="rId21"/>
          <a:stretch>
            <a:fillRect/>
          </a:stretch>
        </p:blipFill>
        <p:spPr>
          <a:xfrm>
            <a:off x="6467475" y="4186238"/>
            <a:ext cx="5114925" cy="381000"/>
          </a:xfrm>
          <a:prstGeom prst="rect">
            <a:avLst/>
          </a:prstGeom>
        </p:spPr>
      </p:pic>
      <p:pic>
        <p:nvPicPr>
          <p:cNvPr id="25" name="Image 23" descr="preencoded.png"/>
          <p:cNvPicPr>
            <a:picLocks noChangeAspect="1"/>
          </p:cNvPicPr>
          <p:nvPr/>
        </p:nvPicPr>
        <p:blipFill>
          <a:blip r:embed="rId22"/>
          <a:stretch>
            <a:fillRect/>
          </a:stretch>
        </p:blipFill>
        <p:spPr>
          <a:xfrm>
            <a:off x="6467475" y="4214813"/>
            <a:ext cx="285750" cy="228600"/>
          </a:xfrm>
          <a:prstGeom prst="rect">
            <a:avLst/>
          </a:prstGeom>
        </p:spPr>
      </p:pic>
      <p:pic>
        <p:nvPicPr>
          <p:cNvPr id="26" name="Image 24" descr="preencoded.png"/>
          <p:cNvPicPr>
            <a:picLocks noChangeAspect="1"/>
          </p:cNvPicPr>
          <p:nvPr/>
        </p:nvPicPr>
        <p:blipFill>
          <a:blip r:embed="rId19"/>
          <a:stretch>
            <a:fillRect/>
          </a:stretch>
        </p:blipFill>
        <p:spPr>
          <a:xfrm>
            <a:off x="6467475" y="4757738"/>
            <a:ext cx="142875" cy="114300"/>
          </a:xfrm>
          <a:prstGeom prst="rect">
            <a:avLst/>
          </a:prstGeom>
        </p:spPr>
      </p:pic>
      <p:pic>
        <p:nvPicPr>
          <p:cNvPr id="27" name="Image 25" descr="preencoded.png"/>
          <p:cNvPicPr>
            <a:picLocks noChangeAspect="1"/>
          </p:cNvPicPr>
          <p:nvPr/>
        </p:nvPicPr>
        <p:blipFill>
          <a:blip r:embed="rId9"/>
          <a:stretch>
            <a:fillRect/>
          </a:stretch>
        </p:blipFill>
        <p:spPr>
          <a:xfrm>
            <a:off x="6467475" y="5114925"/>
            <a:ext cx="142875" cy="142875"/>
          </a:xfrm>
          <a:prstGeom prst="rect">
            <a:avLst/>
          </a:prstGeom>
        </p:spPr>
      </p:pic>
      <p:sp>
        <p:nvSpPr>
          <p:cNvPr id="28"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CHLAMYDIA: UPDATED TREATMENT GUIDANCE</a:t>
            </a:r>
            <a:endParaRPr lang="en-US" sz="1800" dirty="0"/>
          </a:p>
        </p:txBody>
      </p:sp>
      <p:sp>
        <p:nvSpPr>
          <p:cNvPr id="29"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0" name="Text 2"/>
          <p:cNvSpPr/>
          <p:nvPr/>
        </p:nvSpPr>
        <p:spPr>
          <a:xfrm>
            <a:off x="1038225" y="1476375"/>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B5E20"/>
                </a:solidFill>
              </a:rPr>
              <a:t>First-Line Management</a:t>
            </a:r>
            <a:endParaRPr lang="en-US" sz="1500" dirty="0"/>
          </a:p>
        </p:txBody>
      </p:sp>
      <p:sp>
        <p:nvSpPr>
          <p:cNvPr id="31" name="Text 3"/>
          <p:cNvSpPr/>
          <p:nvPr/>
        </p:nvSpPr>
        <p:spPr>
          <a:xfrm>
            <a:off x="847725" y="2000250"/>
            <a:ext cx="48768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D32F2F"/>
                </a:solidFill>
              </a:rPr>
              <a:t>Doxycycline 100mg BD for 7 days</a:t>
            </a:r>
            <a:r>
              <a:rPr lang="en-US" sz="1275" dirty="0">
                <a:solidFill>
                  <a:srgbClr val="2C3E50"/>
                </a:solidFill>
              </a:rPr>
              <a:t> (Standard first-line per BASHH 2023).</a:t>
            </a:r>
            <a:endParaRPr lang="en-US" sz="1275" dirty="0"/>
          </a:p>
        </p:txBody>
      </p:sp>
      <p:sp>
        <p:nvSpPr>
          <p:cNvPr id="32" name="Text 4"/>
          <p:cNvSpPr/>
          <p:nvPr/>
        </p:nvSpPr>
        <p:spPr>
          <a:xfrm>
            <a:off x="847725" y="2600325"/>
            <a:ext cx="48768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In pregnancy/breastfeeding: Erythromycin 500mg QDS for 7 days or Azithromycin (specialist guidance).</a:t>
            </a:r>
            <a:endParaRPr lang="en-US" sz="1275" dirty="0"/>
          </a:p>
        </p:txBody>
      </p:sp>
      <p:sp>
        <p:nvSpPr>
          <p:cNvPr id="33" name="Text 5"/>
          <p:cNvSpPr/>
          <p:nvPr/>
        </p:nvSpPr>
        <p:spPr>
          <a:xfrm>
            <a:off x="847725" y="3200400"/>
            <a:ext cx="48768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Advise no sexual contact (even with condoms) until treatment completed.</a:t>
            </a:r>
            <a:endParaRPr lang="en-US" sz="1275" dirty="0"/>
          </a:p>
        </p:txBody>
      </p:sp>
      <p:sp>
        <p:nvSpPr>
          <p:cNvPr id="34" name="Text 6"/>
          <p:cNvSpPr/>
          <p:nvPr/>
        </p:nvSpPr>
        <p:spPr>
          <a:xfrm>
            <a:off x="685800" y="4448175"/>
            <a:ext cx="496252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8F00"/>
                </a:solidFill>
              </a:rPr>
              <a:t>AKT HIGH YIELD</a:t>
            </a:r>
            <a:endParaRPr lang="en-US" sz="900" dirty="0"/>
          </a:p>
        </p:txBody>
      </p:sp>
      <p:sp>
        <p:nvSpPr>
          <p:cNvPr id="35" name="Text 7"/>
          <p:cNvSpPr/>
          <p:nvPr/>
        </p:nvSpPr>
        <p:spPr>
          <a:xfrm>
            <a:off x="1038225" y="4733925"/>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B5E20"/>
                </a:solidFill>
              </a:rPr>
              <a:t>Why the Change?</a:t>
            </a:r>
            <a:endParaRPr lang="en-US" sz="1500" dirty="0"/>
          </a:p>
        </p:txBody>
      </p:sp>
      <p:sp>
        <p:nvSpPr>
          <p:cNvPr id="36" name="Text 8"/>
          <p:cNvSpPr/>
          <p:nvPr/>
        </p:nvSpPr>
        <p:spPr>
          <a:xfrm>
            <a:off x="847725" y="5257800"/>
            <a:ext cx="1023366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Azithromycin 1g single dose is </a:t>
            </a:r>
            <a:r>
              <a:rPr lang="en-US" sz="1275" b="1" dirty="0">
                <a:solidFill>
                  <a:srgbClr val="D32F2F"/>
                </a:solidFill>
              </a:rPr>
              <a:t>no longer</a:t>
            </a:r>
            <a:r>
              <a:rPr lang="en-US" sz="1275" dirty="0">
                <a:solidFill>
                  <a:srgbClr val="2C3E50"/>
                </a:solidFill>
              </a:rPr>
              <a:t> first-line.</a:t>
            </a:r>
            <a:endParaRPr lang="en-US" sz="1275" dirty="0"/>
          </a:p>
        </p:txBody>
      </p:sp>
      <p:sp>
        <p:nvSpPr>
          <p:cNvPr id="37" name="Text 9"/>
          <p:cNvSpPr/>
          <p:nvPr/>
        </p:nvSpPr>
        <p:spPr>
          <a:xfrm>
            <a:off x="847725" y="5614988"/>
            <a:ext cx="48768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Concerns regarding emerging resistance and lower efficacy for rectal/asymptomatic infections.</a:t>
            </a:r>
            <a:endParaRPr lang="en-US" sz="1275" dirty="0"/>
          </a:p>
        </p:txBody>
      </p:sp>
      <p:sp>
        <p:nvSpPr>
          <p:cNvPr id="38" name="Text 10"/>
          <p:cNvSpPr/>
          <p:nvPr/>
        </p:nvSpPr>
        <p:spPr>
          <a:xfrm>
            <a:off x="6896100" y="1476375"/>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B5E20"/>
                </a:solidFill>
              </a:rPr>
              <a:t>Suspected PID Protocol</a:t>
            </a:r>
            <a:endParaRPr lang="en-US" sz="1500" dirty="0"/>
          </a:p>
        </p:txBody>
      </p:sp>
      <p:sp>
        <p:nvSpPr>
          <p:cNvPr id="39" name="Text 11"/>
          <p:cNvSpPr/>
          <p:nvPr/>
        </p:nvSpPr>
        <p:spPr>
          <a:xfrm>
            <a:off x="6705600" y="2000250"/>
            <a:ext cx="48768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If pelvic pain/cervical excitation: use empirical multi-pathogen regimen.</a:t>
            </a:r>
            <a:endParaRPr lang="en-US" sz="1275" dirty="0"/>
          </a:p>
        </p:txBody>
      </p:sp>
      <p:sp>
        <p:nvSpPr>
          <p:cNvPr id="40" name="Text 12"/>
          <p:cNvSpPr/>
          <p:nvPr/>
        </p:nvSpPr>
        <p:spPr>
          <a:xfrm>
            <a:off x="6705600" y="2600325"/>
            <a:ext cx="54864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D32F2F"/>
                </a:solidFill>
              </a:rPr>
              <a:t>Ofloxacin 400mg BD + Metronidazole 400mg BD</a:t>
            </a:r>
            <a:r>
              <a:rPr lang="en-US" sz="1275" dirty="0">
                <a:solidFill>
                  <a:srgbClr val="2C3E50"/>
                </a:solidFill>
              </a:rPr>
              <a:t> for 14 days.</a:t>
            </a:r>
            <a:endParaRPr lang="en-US" sz="1275" dirty="0"/>
          </a:p>
        </p:txBody>
      </p:sp>
      <p:sp>
        <p:nvSpPr>
          <p:cNvPr id="41" name="Text 13"/>
          <p:cNvSpPr/>
          <p:nvPr/>
        </p:nvSpPr>
        <p:spPr>
          <a:xfrm>
            <a:off x="6705600" y="2957513"/>
            <a:ext cx="54864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Covers Chlamydia, Gonorrhoea, and anaerobes.</a:t>
            </a:r>
            <a:endParaRPr lang="en-US" sz="1275" dirty="0"/>
          </a:p>
        </p:txBody>
      </p:sp>
      <p:sp>
        <p:nvSpPr>
          <p:cNvPr id="42" name="Text 14"/>
          <p:cNvSpPr/>
          <p:nvPr/>
        </p:nvSpPr>
        <p:spPr>
          <a:xfrm>
            <a:off x="6896100" y="4186238"/>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B5E20"/>
                </a:solidFill>
              </a:rPr>
              <a:t>Partner Management</a:t>
            </a:r>
            <a:endParaRPr lang="en-US" sz="1500" dirty="0"/>
          </a:p>
        </p:txBody>
      </p:sp>
      <p:sp>
        <p:nvSpPr>
          <p:cNvPr id="43" name="Text 15"/>
          <p:cNvSpPr/>
          <p:nvPr/>
        </p:nvSpPr>
        <p:spPr>
          <a:xfrm>
            <a:off x="6705600" y="4710113"/>
            <a:ext cx="54864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Contact tracing is essential for all partners in the </a:t>
            </a:r>
            <a:r>
              <a:rPr lang="en-US" sz="1275" b="1" dirty="0">
                <a:solidFill>
                  <a:srgbClr val="D32F2F"/>
                </a:solidFill>
              </a:rPr>
              <a:t>past 6 months</a:t>
            </a:r>
            <a:r>
              <a:rPr lang="en-US" sz="1275" dirty="0">
                <a:solidFill>
                  <a:srgbClr val="2C3E50"/>
                </a:solidFill>
              </a:rPr>
              <a:t>.</a:t>
            </a:r>
            <a:endParaRPr lang="en-US" sz="1275" dirty="0"/>
          </a:p>
        </p:txBody>
      </p:sp>
      <p:sp>
        <p:nvSpPr>
          <p:cNvPr id="44" name="Text 16"/>
          <p:cNvSpPr/>
          <p:nvPr/>
        </p:nvSpPr>
        <p:spPr>
          <a:xfrm>
            <a:off x="6705600" y="5067300"/>
            <a:ext cx="48768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Referral to GUM clinic is highly recommended for tracing and holistic STI screening.</a:t>
            </a:r>
            <a:endParaRPr lang="en-US" sz="1275" dirty="0"/>
          </a:p>
        </p:txBody>
      </p:sp>
      <p:sp>
        <p:nvSpPr>
          <p:cNvPr id="45" name="Text 17"/>
          <p:cNvSpPr/>
          <p:nvPr/>
        </p:nvSpPr>
        <p:spPr>
          <a:xfrm>
            <a:off x="6467475" y="6076950"/>
            <a:ext cx="5114925" cy="171450"/>
          </a:xfrm>
          <a:prstGeom prst="rect">
            <a:avLst/>
          </a:prstGeom>
          <a:noFill/>
          <a:ln/>
        </p:spPr>
        <p:txBody>
          <a:bodyPr vert="horz" wrap="square" lIns="0" tIns="0" rIns="0" bIns="0" rtlCol="0" anchor="ctr"/>
          <a:lstStyle/>
          <a:p>
            <a:pPr marL="0" indent="0" algn="r">
              <a:lnSpc>
                <a:spcPts val="1350"/>
              </a:lnSpc>
              <a:buNone/>
            </a:pPr>
            <a:r>
              <a:rPr lang="en-US" sz="900" i="1" dirty="0">
                <a:solidFill>
                  <a:srgbClr val="78909C"/>
                </a:solidFill>
              </a:rPr>
              <a:t>Source: BASHH 2023 Guidelines</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152525"/>
            <a:ext cx="5572125" cy="4286250"/>
          </a:xfrm>
          <a:prstGeom prst="rect">
            <a:avLst/>
          </a:prstGeom>
        </p:spPr>
      </p:pic>
      <p:pic>
        <p:nvPicPr>
          <p:cNvPr id="6" name="Image 4" descr="preencoded.png"/>
          <p:cNvPicPr>
            <a:picLocks noChangeAspect="1"/>
          </p:cNvPicPr>
          <p:nvPr/>
        </p:nvPicPr>
        <p:blipFill>
          <a:blip r:embed="rId6"/>
          <a:stretch>
            <a:fillRect/>
          </a:stretch>
        </p:blipFill>
        <p:spPr>
          <a:xfrm>
            <a:off x="619125" y="1457325"/>
            <a:ext cx="190500" cy="152400"/>
          </a:xfrm>
          <a:prstGeom prst="rect">
            <a:avLst/>
          </a:prstGeom>
        </p:spPr>
      </p:pic>
      <p:pic>
        <p:nvPicPr>
          <p:cNvPr id="7" name="Image 5" descr="preencoded.png"/>
          <p:cNvPicPr>
            <a:picLocks noChangeAspect="1"/>
          </p:cNvPicPr>
          <p:nvPr/>
        </p:nvPicPr>
        <p:blipFill>
          <a:blip r:embed="rId5"/>
          <a:stretch>
            <a:fillRect/>
          </a:stretch>
        </p:blipFill>
        <p:spPr>
          <a:xfrm>
            <a:off x="6238875" y="1152525"/>
            <a:ext cx="5572125" cy="4286250"/>
          </a:xfrm>
          <a:prstGeom prst="rect">
            <a:avLst/>
          </a:prstGeom>
        </p:spPr>
      </p:pic>
      <p:pic>
        <p:nvPicPr>
          <p:cNvPr id="8" name="Image 6" descr="preencoded.png"/>
          <p:cNvPicPr>
            <a:picLocks noChangeAspect="1"/>
          </p:cNvPicPr>
          <p:nvPr/>
        </p:nvPicPr>
        <p:blipFill>
          <a:blip r:embed="rId7"/>
          <a:stretch>
            <a:fillRect/>
          </a:stretch>
        </p:blipFill>
        <p:spPr>
          <a:xfrm>
            <a:off x="6477000" y="1457325"/>
            <a:ext cx="190500" cy="152400"/>
          </a:xfrm>
          <a:prstGeom prst="rect">
            <a:avLst/>
          </a:prstGeom>
        </p:spPr>
      </p:pic>
      <p:pic>
        <p:nvPicPr>
          <p:cNvPr id="9" name="Image 7" descr="preencoded.png"/>
          <p:cNvPicPr>
            <a:picLocks noChangeAspect="1"/>
          </p:cNvPicPr>
          <p:nvPr/>
        </p:nvPicPr>
        <p:blipFill>
          <a:blip r:embed="rId8"/>
          <a:stretch>
            <a:fillRect/>
          </a:stretch>
        </p:blipFill>
        <p:spPr>
          <a:xfrm>
            <a:off x="381000" y="5676900"/>
            <a:ext cx="11430000" cy="895350"/>
          </a:xfrm>
          <a:prstGeom prst="rect">
            <a:avLst/>
          </a:prstGeom>
        </p:spPr>
      </p:pic>
      <p:pic>
        <p:nvPicPr>
          <p:cNvPr id="10" name="Image 8" descr="preencoded.png"/>
          <p:cNvPicPr>
            <a:picLocks noChangeAspect="1"/>
          </p:cNvPicPr>
          <p:nvPr/>
        </p:nvPicPr>
        <p:blipFill>
          <a:blip r:embed="rId9"/>
          <a:stretch>
            <a:fillRect/>
          </a:stretch>
        </p:blipFill>
        <p:spPr>
          <a:xfrm>
            <a:off x="571500" y="6053286"/>
            <a:ext cx="216396" cy="173087"/>
          </a:xfrm>
          <a:prstGeom prst="rect">
            <a:avLst/>
          </a:prstGeom>
        </p:spPr>
      </p:pic>
      <p:sp>
        <p:nvSpPr>
          <p:cNvPr id="11"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CHLAMYDIA: PREGNANCY AND FOLLOW-UP</a:t>
            </a:r>
            <a:endParaRPr lang="en-US" sz="1800" dirty="0"/>
          </a:p>
        </p:txBody>
      </p:sp>
      <p:sp>
        <p:nvSpPr>
          <p:cNvPr id="12" name="Text 1"/>
          <p:cNvSpPr/>
          <p:nvPr/>
        </p:nvSpPr>
        <p:spPr>
          <a:xfrm>
            <a:off x="476250" y="619125"/>
            <a:ext cx="1171575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Management of chlamydia in pregnant or breastfeeding women and the protocol for follow-up testing and re-infection screening.</a:t>
            </a:r>
            <a:endParaRPr lang="en-US" sz="1050" dirty="0"/>
          </a:p>
        </p:txBody>
      </p:sp>
      <p:sp>
        <p:nvSpPr>
          <p:cNvPr id="13" name="Text 2"/>
          <p:cNvSpPr/>
          <p:nvPr/>
        </p:nvSpPr>
        <p:spPr>
          <a:xfrm>
            <a:off x="923925" y="139065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Pregnancy &amp; Breastfeeding</a:t>
            </a:r>
            <a:endParaRPr lang="en-US" sz="1500" dirty="0"/>
          </a:p>
        </p:txBody>
      </p:sp>
      <p:sp>
        <p:nvSpPr>
          <p:cNvPr id="14" name="Text 3"/>
          <p:cNvSpPr/>
          <p:nvPr/>
        </p:nvSpPr>
        <p:spPr>
          <a:xfrm>
            <a:off x="666750" y="1895475"/>
            <a:ext cx="1001268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First-line: Erythromycin 500mg QDS for 7 days.</a:t>
            </a:r>
            <a:endParaRPr lang="en-US" sz="1350" dirty="0"/>
          </a:p>
        </p:txBody>
      </p:sp>
      <p:sp>
        <p:nvSpPr>
          <p:cNvPr id="15" name="Text 4"/>
          <p:cNvSpPr/>
          <p:nvPr/>
        </p:nvSpPr>
        <p:spPr>
          <a:xfrm>
            <a:off x="666750" y="2162175"/>
            <a:ext cx="969264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Safest option with established evidence in pregnancy.</a:t>
            </a:r>
            <a:endParaRPr lang="en-US" sz="1200" dirty="0"/>
          </a:p>
        </p:txBody>
      </p:sp>
      <p:sp>
        <p:nvSpPr>
          <p:cNvPr id="16" name="Text 5"/>
          <p:cNvSpPr/>
          <p:nvPr/>
        </p:nvSpPr>
        <p:spPr>
          <a:xfrm>
            <a:off x="666750" y="2533650"/>
            <a:ext cx="829818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Alternative: Azithromycin 1g × 2 doses.</a:t>
            </a:r>
            <a:endParaRPr lang="en-US" sz="1350" dirty="0"/>
          </a:p>
        </p:txBody>
      </p:sp>
      <p:sp>
        <p:nvSpPr>
          <p:cNvPr id="17" name="Text 6"/>
          <p:cNvSpPr/>
          <p:nvPr/>
        </p:nvSpPr>
        <p:spPr>
          <a:xfrm>
            <a:off x="666750" y="2800350"/>
            <a:ext cx="102412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Only at specialist direction or per local GUM protocols.</a:t>
            </a:r>
            <a:endParaRPr lang="en-US" sz="1200" dirty="0"/>
          </a:p>
        </p:txBody>
      </p:sp>
      <p:sp>
        <p:nvSpPr>
          <p:cNvPr id="18" name="Text 7"/>
          <p:cNvSpPr/>
          <p:nvPr/>
        </p:nvSpPr>
        <p:spPr>
          <a:xfrm>
            <a:off x="666750" y="3171825"/>
            <a:ext cx="761238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Strict Contraindication: Doxycycline.</a:t>
            </a:r>
            <a:endParaRPr lang="en-US" sz="1350" dirty="0"/>
          </a:p>
        </p:txBody>
      </p:sp>
      <p:sp>
        <p:nvSpPr>
          <p:cNvPr id="19" name="Text 8"/>
          <p:cNvSpPr/>
          <p:nvPr/>
        </p:nvSpPr>
        <p:spPr>
          <a:xfrm>
            <a:off x="666750" y="3438525"/>
            <a:ext cx="50482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Must be avoided due to risk of dental discoloration and skeletal growth restriction in the fetus.</a:t>
            </a:r>
            <a:endParaRPr lang="en-US" sz="1200" dirty="0"/>
          </a:p>
        </p:txBody>
      </p:sp>
      <p:sp>
        <p:nvSpPr>
          <p:cNvPr id="20" name="Text 9"/>
          <p:cNvSpPr/>
          <p:nvPr/>
        </p:nvSpPr>
        <p:spPr>
          <a:xfrm>
            <a:off x="6781800" y="1390650"/>
            <a:ext cx="541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Follow-up &amp; Re-infection</a:t>
            </a:r>
            <a:endParaRPr lang="en-US" sz="1500" dirty="0"/>
          </a:p>
        </p:txBody>
      </p:sp>
      <p:sp>
        <p:nvSpPr>
          <p:cNvPr id="21" name="Text 10"/>
          <p:cNvSpPr/>
          <p:nvPr/>
        </p:nvSpPr>
        <p:spPr>
          <a:xfrm>
            <a:off x="6524625" y="1895475"/>
            <a:ext cx="5667375"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Clinical Follow-up at 3 weeks.</a:t>
            </a:r>
            <a:endParaRPr lang="en-US" sz="1350" dirty="0"/>
          </a:p>
        </p:txBody>
      </p:sp>
      <p:sp>
        <p:nvSpPr>
          <p:cNvPr id="22" name="Text 11"/>
          <p:cNvSpPr/>
          <p:nvPr/>
        </p:nvSpPr>
        <p:spPr>
          <a:xfrm>
            <a:off x="6524625" y="2162175"/>
            <a:ext cx="56673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Recommended to ensure symptom resolution and check compliance.</a:t>
            </a:r>
            <a:endParaRPr lang="en-US" sz="1200" dirty="0"/>
          </a:p>
        </p:txBody>
      </p:sp>
      <p:sp>
        <p:nvSpPr>
          <p:cNvPr id="23" name="Text 12"/>
          <p:cNvSpPr/>
          <p:nvPr/>
        </p:nvSpPr>
        <p:spPr>
          <a:xfrm>
            <a:off x="6524625" y="2533650"/>
            <a:ext cx="555498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Repeat NAAT is NOT routine.</a:t>
            </a:r>
            <a:endParaRPr lang="en-US" sz="1350" dirty="0"/>
          </a:p>
        </p:txBody>
      </p:sp>
      <p:sp>
        <p:nvSpPr>
          <p:cNvPr id="24" name="Text 13"/>
          <p:cNvSpPr/>
          <p:nvPr/>
        </p:nvSpPr>
        <p:spPr>
          <a:xfrm>
            <a:off x="6524625" y="2800350"/>
            <a:ext cx="50482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Do not repeat test if compliance is confirmed; NAAT can give false positives if performed &lt;3 weeks after treatment.</a:t>
            </a:r>
            <a:endParaRPr lang="en-US" sz="1200" dirty="0"/>
          </a:p>
        </p:txBody>
      </p:sp>
      <p:sp>
        <p:nvSpPr>
          <p:cNvPr id="25" name="Text 14"/>
          <p:cNvSpPr/>
          <p:nvPr/>
        </p:nvSpPr>
        <p:spPr>
          <a:xfrm>
            <a:off x="6524625" y="3400425"/>
            <a:ext cx="473202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55A64"/>
                </a:solidFill>
              </a:rPr>
              <a:t>Re-infection Screening.</a:t>
            </a:r>
            <a:endParaRPr lang="en-US" sz="1350" dirty="0"/>
          </a:p>
        </p:txBody>
      </p:sp>
      <p:sp>
        <p:nvSpPr>
          <p:cNvPr id="26" name="Text 15"/>
          <p:cNvSpPr/>
          <p:nvPr/>
        </p:nvSpPr>
        <p:spPr>
          <a:xfrm>
            <a:off x="6524625" y="3667125"/>
            <a:ext cx="50482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55A64"/>
                </a:solidFill>
              </a:rPr>
              <a:t>Common issue (approx. 10-15%). Re-screen if there is re-exposure or if symptoms persist/recur.</a:t>
            </a:r>
            <a:endParaRPr lang="en-US" sz="1200" dirty="0"/>
          </a:p>
        </p:txBody>
      </p:sp>
      <p:sp>
        <p:nvSpPr>
          <p:cNvPr id="27" name="Text 16"/>
          <p:cNvSpPr/>
          <p:nvPr/>
        </p:nvSpPr>
        <p:spPr>
          <a:xfrm>
            <a:off x="978396" y="5867400"/>
            <a:ext cx="10642104"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AKT PEARL:</a:t>
            </a:r>
            <a:r>
              <a:rPr lang="en-US" sz="1350" b="1" dirty="0">
                <a:solidFill>
                  <a:srgbClr val="5D4037"/>
                </a:solidFill>
              </a:rPr>
              <a:t> Erythromycin 500mg QDS for 7 days remains the high-yield answer for Chlamydia treatment in pregnancy for the AKT exam, despite changing outpatient guidelines for non-pregnant adults.</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95938" cy="3186113"/>
          </a:xfrm>
          <a:prstGeom prst="rect">
            <a:avLst/>
          </a:prstGeom>
        </p:spPr>
      </p:pic>
      <p:pic>
        <p:nvPicPr>
          <p:cNvPr id="6" name="Image 4" descr="preencoded.png"/>
          <p:cNvPicPr>
            <a:picLocks noChangeAspect="1"/>
          </p:cNvPicPr>
          <p:nvPr/>
        </p:nvPicPr>
        <p:blipFill>
          <a:blip r:embed="rId6"/>
          <a:stretch>
            <a:fillRect/>
          </a:stretch>
        </p:blipFill>
        <p:spPr>
          <a:xfrm>
            <a:off x="619125" y="1485900"/>
            <a:ext cx="5119688" cy="352425"/>
          </a:xfrm>
          <a:prstGeom prst="rect">
            <a:avLst/>
          </a:prstGeom>
        </p:spPr>
      </p:pic>
      <p:pic>
        <p:nvPicPr>
          <p:cNvPr id="7" name="Image 5" descr="preencoded.png"/>
          <p:cNvPicPr>
            <a:picLocks noChangeAspect="1"/>
          </p:cNvPicPr>
          <p:nvPr/>
        </p:nvPicPr>
        <p:blipFill>
          <a:blip r:embed="rId7"/>
          <a:stretch>
            <a:fillRect/>
          </a:stretch>
        </p:blipFill>
        <p:spPr>
          <a:xfrm>
            <a:off x="619125" y="1500188"/>
            <a:ext cx="285750" cy="228600"/>
          </a:xfrm>
          <a:prstGeom prst="rect">
            <a:avLst/>
          </a:prstGeom>
        </p:spPr>
      </p:pic>
      <p:pic>
        <p:nvPicPr>
          <p:cNvPr id="8" name="Image 6" descr="preencoded.png"/>
          <p:cNvPicPr>
            <a:picLocks noChangeAspect="1"/>
          </p:cNvPicPr>
          <p:nvPr/>
        </p:nvPicPr>
        <p:blipFill>
          <a:blip r:embed="rId8"/>
          <a:stretch>
            <a:fillRect/>
          </a:stretch>
        </p:blipFill>
        <p:spPr>
          <a:xfrm>
            <a:off x="619125" y="1981200"/>
            <a:ext cx="5119688" cy="228600"/>
          </a:xfrm>
          <a:prstGeom prst="rect">
            <a:avLst/>
          </a:prstGeom>
        </p:spPr>
      </p:pic>
      <p:pic>
        <p:nvPicPr>
          <p:cNvPr id="9" name="Image 7" descr="preencoded.png"/>
          <p:cNvPicPr>
            <a:picLocks noChangeAspect="1"/>
          </p:cNvPicPr>
          <p:nvPr/>
        </p:nvPicPr>
        <p:blipFill>
          <a:blip r:embed="rId9"/>
          <a:stretch>
            <a:fillRect/>
          </a:stretch>
        </p:blipFill>
        <p:spPr>
          <a:xfrm>
            <a:off x="619125" y="2324100"/>
            <a:ext cx="171450" cy="133350"/>
          </a:xfrm>
          <a:prstGeom prst="rect">
            <a:avLst/>
          </a:prstGeom>
        </p:spPr>
      </p:pic>
      <p:pic>
        <p:nvPicPr>
          <p:cNvPr id="10" name="Image 8" descr="preencoded.png"/>
          <p:cNvPicPr>
            <a:picLocks noChangeAspect="1"/>
          </p:cNvPicPr>
          <p:nvPr/>
        </p:nvPicPr>
        <p:blipFill>
          <a:blip r:embed="rId10"/>
          <a:stretch>
            <a:fillRect/>
          </a:stretch>
        </p:blipFill>
        <p:spPr>
          <a:xfrm>
            <a:off x="619125" y="2667000"/>
            <a:ext cx="171450" cy="133350"/>
          </a:xfrm>
          <a:prstGeom prst="rect">
            <a:avLst/>
          </a:prstGeom>
        </p:spPr>
      </p:pic>
      <p:pic>
        <p:nvPicPr>
          <p:cNvPr id="11" name="Image 9" descr="preencoded.png"/>
          <p:cNvPicPr>
            <a:picLocks noChangeAspect="1"/>
          </p:cNvPicPr>
          <p:nvPr/>
        </p:nvPicPr>
        <p:blipFill>
          <a:blip r:embed="rId11"/>
          <a:stretch>
            <a:fillRect/>
          </a:stretch>
        </p:blipFill>
        <p:spPr>
          <a:xfrm>
            <a:off x="619125" y="3009900"/>
            <a:ext cx="171450" cy="133350"/>
          </a:xfrm>
          <a:prstGeom prst="rect">
            <a:avLst/>
          </a:prstGeom>
        </p:spPr>
      </p:pic>
      <p:pic>
        <p:nvPicPr>
          <p:cNvPr id="12" name="Image 10" descr="preencoded.png"/>
          <p:cNvPicPr>
            <a:picLocks noChangeAspect="1"/>
          </p:cNvPicPr>
          <p:nvPr/>
        </p:nvPicPr>
        <p:blipFill>
          <a:blip r:embed="rId12"/>
          <a:stretch>
            <a:fillRect/>
          </a:stretch>
        </p:blipFill>
        <p:spPr>
          <a:xfrm>
            <a:off x="619125" y="3352800"/>
            <a:ext cx="171450" cy="133350"/>
          </a:xfrm>
          <a:prstGeom prst="rect">
            <a:avLst/>
          </a:prstGeom>
        </p:spPr>
      </p:pic>
      <p:pic>
        <p:nvPicPr>
          <p:cNvPr id="13" name="Image 11" descr="preencoded.png"/>
          <p:cNvPicPr>
            <a:picLocks noChangeAspect="1"/>
          </p:cNvPicPr>
          <p:nvPr/>
        </p:nvPicPr>
        <p:blipFill>
          <a:blip r:embed="rId13"/>
          <a:stretch>
            <a:fillRect/>
          </a:stretch>
        </p:blipFill>
        <p:spPr>
          <a:xfrm>
            <a:off x="619125" y="3752850"/>
            <a:ext cx="5119688" cy="442913"/>
          </a:xfrm>
          <a:prstGeom prst="rect">
            <a:avLst/>
          </a:prstGeom>
        </p:spPr>
      </p:pic>
      <p:pic>
        <p:nvPicPr>
          <p:cNvPr id="14" name="Image 12" descr="preencoded.png"/>
          <p:cNvPicPr>
            <a:picLocks noChangeAspect="1"/>
          </p:cNvPicPr>
          <p:nvPr/>
        </p:nvPicPr>
        <p:blipFill>
          <a:blip r:embed="rId14"/>
          <a:stretch>
            <a:fillRect/>
          </a:stretch>
        </p:blipFill>
        <p:spPr>
          <a:xfrm>
            <a:off x="733425" y="3897809"/>
            <a:ext cx="178594" cy="148828"/>
          </a:xfrm>
          <a:prstGeom prst="rect">
            <a:avLst/>
          </a:prstGeom>
        </p:spPr>
      </p:pic>
      <p:pic>
        <p:nvPicPr>
          <p:cNvPr id="15" name="Image 13" descr="preencoded.png"/>
          <p:cNvPicPr>
            <a:picLocks noChangeAspect="1"/>
          </p:cNvPicPr>
          <p:nvPr/>
        </p:nvPicPr>
        <p:blipFill>
          <a:blip r:embed="rId15"/>
          <a:stretch>
            <a:fillRect/>
          </a:stretch>
        </p:blipFill>
        <p:spPr>
          <a:xfrm>
            <a:off x="381000" y="4624388"/>
            <a:ext cx="5595938" cy="1947863"/>
          </a:xfrm>
          <a:prstGeom prst="rect">
            <a:avLst/>
          </a:prstGeom>
        </p:spPr>
      </p:pic>
      <p:pic>
        <p:nvPicPr>
          <p:cNvPr id="16" name="Image 14" descr="preencoded.png"/>
          <p:cNvPicPr>
            <a:picLocks noChangeAspect="1"/>
          </p:cNvPicPr>
          <p:nvPr/>
        </p:nvPicPr>
        <p:blipFill>
          <a:blip r:embed="rId16"/>
          <a:stretch>
            <a:fillRect/>
          </a:stretch>
        </p:blipFill>
        <p:spPr>
          <a:xfrm>
            <a:off x="619125" y="4862513"/>
            <a:ext cx="5119688" cy="352425"/>
          </a:xfrm>
          <a:prstGeom prst="rect">
            <a:avLst/>
          </a:prstGeom>
        </p:spPr>
      </p:pic>
      <p:pic>
        <p:nvPicPr>
          <p:cNvPr id="17" name="Image 15" descr="preencoded.png"/>
          <p:cNvPicPr>
            <a:picLocks noChangeAspect="1"/>
          </p:cNvPicPr>
          <p:nvPr/>
        </p:nvPicPr>
        <p:blipFill>
          <a:blip r:embed="rId17"/>
          <a:stretch>
            <a:fillRect/>
          </a:stretch>
        </p:blipFill>
        <p:spPr>
          <a:xfrm>
            <a:off x="619125" y="4876800"/>
            <a:ext cx="285750" cy="228600"/>
          </a:xfrm>
          <a:prstGeom prst="rect">
            <a:avLst/>
          </a:prstGeom>
        </p:spPr>
      </p:pic>
      <p:pic>
        <p:nvPicPr>
          <p:cNvPr id="18" name="Image 16" descr="preencoded.png"/>
          <p:cNvPicPr>
            <a:picLocks noChangeAspect="1"/>
          </p:cNvPicPr>
          <p:nvPr/>
        </p:nvPicPr>
        <p:blipFill>
          <a:blip r:embed="rId18"/>
          <a:stretch>
            <a:fillRect/>
          </a:stretch>
        </p:blipFill>
        <p:spPr>
          <a:xfrm>
            <a:off x="619125" y="5395913"/>
            <a:ext cx="171450" cy="133350"/>
          </a:xfrm>
          <a:prstGeom prst="rect">
            <a:avLst/>
          </a:prstGeom>
        </p:spPr>
      </p:pic>
      <p:pic>
        <p:nvPicPr>
          <p:cNvPr id="19" name="Image 17" descr="preencoded.png"/>
          <p:cNvPicPr>
            <a:picLocks noChangeAspect="1"/>
          </p:cNvPicPr>
          <p:nvPr/>
        </p:nvPicPr>
        <p:blipFill>
          <a:blip r:embed="rId19"/>
          <a:stretch>
            <a:fillRect/>
          </a:stretch>
        </p:blipFill>
        <p:spPr>
          <a:xfrm>
            <a:off x="619125" y="5738813"/>
            <a:ext cx="171450" cy="150019"/>
          </a:xfrm>
          <a:prstGeom prst="rect">
            <a:avLst/>
          </a:prstGeom>
        </p:spPr>
      </p:pic>
      <p:pic>
        <p:nvPicPr>
          <p:cNvPr id="20" name="Image 18" descr="preencoded.png"/>
          <p:cNvPicPr>
            <a:picLocks noChangeAspect="1"/>
          </p:cNvPicPr>
          <p:nvPr/>
        </p:nvPicPr>
        <p:blipFill>
          <a:blip r:embed="rId20"/>
          <a:stretch>
            <a:fillRect/>
          </a:stretch>
        </p:blipFill>
        <p:spPr>
          <a:xfrm>
            <a:off x="6215063" y="1247775"/>
            <a:ext cx="5595938" cy="2566988"/>
          </a:xfrm>
          <a:prstGeom prst="rect">
            <a:avLst/>
          </a:prstGeom>
        </p:spPr>
      </p:pic>
      <p:pic>
        <p:nvPicPr>
          <p:cNvPr id="21" name="Image 19" descr="preencoded.png"/>
          <p:cNvPicPr>
            <a:picLocks noChangeAspect="1"/>
          </p:cNvPicPr>
          <p:nvPr/>
        </p:nvPicPr>
        <p:blipFill>
          <a:blip r:embed="rId21"/>
          <a:stretch>
            <a:fillRect/>
          </a:stretch>
        </p:blipFill>
        <p:spPr>
          <a:xfrm>
            <a:off x="6453188" y="1485900"/>
            <a:ext cx="5119688" cy="352425"/>
          </a:xfrm>
          <a:prstGeom prst="rect">
            <a:avLst/>
          </a:prstGeom>
        </p:spPr>
      </p:pic>
      <p:pic>
        <p:nvPicPr>
          <p:cNvPr id="22" name="Image 20" descr="preencoded.png"/>
          <p:cNvPicPr>
            <a:picLocks noChangeAspect="1"/>
          </p:cNvPicPr>
          <p:nvPr/>
        </p:nvPicPr>
        <p:blipFill>
          <a:blip r:embed="rId22"/>
          <a:stretch>
            <a:fillRect/>
          </a:stretch>
        </p:blipFill>
        <p:spPr>
          <a:xfrm>
            <a:off x="6453188" y="1500188"/>
            <a:ext cx="285750" cy="228600"/>
          </a:xfrm>
          <a:prstGeom prst="rect">
            <a:avLst/>
          </a:prstGeom>
        </p:spPr>
      </p:pic>
      <p:pic>
        <p:nvPicPr>
          <p:cNvPr id="23" name="Image 21" descr="preencoded.png"/>
          <p:cNvPicPr>
            <a:picLocks noChangeAspect="1"/>
          </p:cNvPicPr>
          <p:nvPr/>
        </p:nvPicPr>
        <p:blipFill>
          <a:blip r:embed="rId23"/>
          <a:stretch>
            <a:fillRect/>
          </a:stretch>
        </p:blipFill>
        <p:spPr>
          <a:xfrm>
            <a:off x="6453188" y="1981200"/>
            <a:ext cx="5119688" cy="228600"/>
          </a:xfrm>
          <a:prstGeom prst="rect">
            <a:avLst/>
          </a:prstGeom>
        </p:spPr>
      </p:pic>
      <p:pic>
        <p:nvPicPr>
          <p:cNvPr id="24" name="Image 22" descr="preencoded.png"/>
          <p:cNvPicPr>
            <a:picLocks noChangeAspect="1"/>
          </p:cNvPicPr>
          <p:nvPr/>
        </p:nvPicPr>
        <p:blipFill>
          <a:blip r:embed="rId24"/>
          <a:stretch>
            <a:fillRect/>
          </a:stretch>
        </p:blipFill>
        <p:spPr>
          <a:xfrm>
            <a:off x="6453188" y="2324100"/>
            <a:ext cx="171450" cy="133350"/>
          </a:xfrm>
          <a:prstGeom prst="rect">
            <a:avLst/>
          </a:prstGeom>
        </p:spPr>
      </p:pic>
      <p:pic>
        <p:nvPicPr>
          <p:cNvPr id="25" name="Image 23" descr="preencoded.png"/>
          <p:cNvPicPr>
            <a:picLocks noChangeAspect="1"/>
          </p:cNvPicPr>
          <p:nvPr/>
        </p:nvPicPr>
        <p:blipFill>
          <a:blip r:embed="rId25"/>
          <a:stretch>
            <a:fillRect/>
          </a:stretch>
        </p:blipFill>
        <p:spPr>
          <a:xfrm>
            <a:off x="6453188" y="2667000"/>
            <a:ext cx="171450" cy="133350"/>
          </a:xfrm>
          <a:prstGeom prst="rect">
            <a:avLst/>
          </a:prstGeom>
        </p:spPr>
      </p:pic>
      <p:pic>
        <p:nvPicPr>
          <p:cNvPr id="26" name="Image 24" descr="preencoded.png"/>
          <p:cNvPicPr>
            <a:picLocks noChangeAspect="1"/>
          </p:cNvPicPr>
          <p:nvPr/>
        </p:nvPicPr>
        <p:blipFill>
          <a:blip r:embed="rId26"/>
          <a:stretch>
            <a:fillRect/>
          </a:stretch>
        </p:blipFill>
        <p:spPr>
          <a:xfrm>
            <a:off x="6453188" y="3067050"/>
            <a:ext cx="5119688" cy="442913"/>
          </a:xfrm>
          <a:prstGeom prst="rect">
            <a:avLst/>
          </a:prstGeom>
        </p:spPr>
      </p:pic>
      <p:pic>
        <p:nvPicPr>
          <p:cNvPr id="27" name="Image 25" descr="preencoded.png"/>
          <p:cNvPicPr>
            <a:picLocks noChangeAspect="1"/>
          </p:cNvPicPr>
          <p:nvPr/>
        </p:nvPicPr>
        <p:blipFill>
          <a:blip r:embed="rId27"/>
          <a:stretch>
            <a:fillRect/>
          </a:stretch>
        </p:blipFill>
        <p:spPr>
          <a:xfrm>
            <a:off x="6567488" y="3212009"/>
            <a:ext cx="178594" cy="148828"/>
          </a:xfrm>
          <a:prstGeom prst="rect">
            <a:avLst/>
          </a:prstGeom>
        </p:spPr>
      </p:pic>
      <p:pic>
        <p:nvPicPr>
          <p:cNvPr id="28" name="Image 26" descr="preencoded.png"/>
          <p:cNvPicPr>
            <a:picLocks noChangeAspect="1"/>
          </p:cNvPicPr>
          <p:nvPr/>
        </p:nvPicPr>
        <p:blipFill>
          <a:blip r:embed="rId28"/>
          <a:stretch>
            <a:fillRect/>
          </a:stretch>
        </p:blipFill>
        <p:spPr>
          <a:xfrm>
            <a:off x="6215063" y="4005262"/>
            <a:ext cx="5595938" cy="2566988"/>
          </a:xfrm>
          <a:prstGeom prst="rect">
            <a:avLst/>
          </a:prstGeom>
        </p:spPr>
      </p:pic>
      <p:pic>
        <p:nvPicPr>
          <p:cNvPr id="29" name="Image 27" descr="preencoded.png"/>
          <p:cNvPicPr>
            <a:picLocks noChangeAspect="1"/>
          </p:cNvPicPr>
          <p:nvPr/>
        </p:nvPicPr>
        <p:blipFill>
          <a:blip r:embed="rId29"/>
          <a:stretch>
            <a:fillRect/>
          </a:stretch>
        </p:blipFill>
        <p:spPr>
          <a:xfrm>
            <a:off x="6453188" y="4243388"/>
            <a:ext cx="5119688" cy="352425"/>
          </a:xfrm>
          <a:prstGeom prst="rect">
            <a:avLst/>
          </a:prstGeom>
        </p:spPr>
      </p:pic>
      <p:pic>
        <p:nvPicPr>
          <p:cNvPr id="30" name="Image 28" descr="preencoded.png"/>
          <p:cNvPicPr>
            <a:picLocks noChangeAspect="1"/>
          </p:cNvPicPr>
          <p:nvPr/>
        </p:nvPicPr>
        <p:blipFill>
          <a:blip r:embed="rId30"/>
          <a:stretch>
            <a:fillRect/>
          </a:stretch>
        </p:blipFill>
        <p:spPr>
          <a:xfrm>
            <a:off x="6453188" y="4257675"/>
            <a:ext cx="285750" cy="228600"/>
          </a:xfrm>
          <a:prstGeom prst="rect">
            <a:avLst/>
          </a:prstGeom>
        </p:spPr>
      </p:pic>
      <p:pic>
        <p:nvPicPr>
          <p:cNvPr id="31" name="Image 29" descr="preencoded.png"/>
          <p:cNvPicPr>
            <a:picLocks noChangeAspect="1"/>
          </p:cNvPicPr>
          <p:nvPr/>
        </p:nvPicPr>
        <p:blipFill>
          <a:blip r:embed="rId31"/>
          <a:stretch>
            <a:fillRect/>
          </a:stretch>
        </p:blipFill>
        <p:spPr>
          <a:xfrm>
            <a:off x="6453188" y="4776788"/>
            <a:ext cx="171450" cy="133350"/>
          </a:xfrm>
          <a:prstGeom prst="rect">
            <a:avLst/>
          </a:prstGeom>
        </p:spPr>
      </p:pic>
      <p:pic>
        <p:nvPicPr>
          <p:cNvPr id="32" name="Image 30" descr="preencoded.png"/>
          <p:cNvPicPr>
            <a:picLocks noChangeAspect="1"/>
          </p:cNvPicPr>
          <p:nvPr/>
        </p:nvPicPr>
        <p:blipFill>
          <a:blip r:embed="rId32"/>
          <a:stretch>
            <a:fillRect/>
          </a:stretch>
        </p:blipFill>
        <p:spPr>
          <a:xfrm>
            <a:off x="6453188" y="5348288"/>
            <a:ext cx="171450" cy="133350"/>
          </a:xfrm>
          <a:prstGeom prst="rect">
            <a:avLst/>
          </a:prstGeom>
        </p:spPr>
      </p:pic>
      <p:pic>
        <p:nvPicPr>
          <p:cNvPr id="33" name="Image 31" descr="preencoded.png"/>
          <p:cNvPicPr>
            <a:picLocks noChangeAspect="1"/>
          </p:cNvPicPr>
          <p:nvPr/>
        </p:nvPicPr>
        <p:blipFill>
          <a:blip r:embed="rId33"/>
          <a:stretch>
            <a:fillRect/>
          </a:stretch>
        </p:blipFill>
        <p:spPr>
          <a:xfrm>
            <a:off x="6453188" y="5691188"/>
            <a:ext cx="171450" cy="133350"/>
          </a:xfrm>
          <a:prstGeom prst="rect">
            <a:avLst/>
          </a:prstGeom>
        </p:spPr>
      </p:pic>
      <p:sp>
        <p:nvSpPr>
          <p:cNvPr id="34"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TRICHOMONAS VAGINALIS (TV)</a:t>
            </a:r>
            <a:endParaRPr lang="en-US" sz="1800" dirty="0"/>
          </a:p>
        </p:txBody>
      </p:sp>
      <p:sp>
        <p:nvSpPr>
          <p:cNvPr id="35"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6" name="Text 2"/>
          <p:cNvSpPr/>
          <p:nvPr/>
        </p:nvSpPr>
        <p:spPr>
          <a:xfrm>
            <a:off x="1047750" y="1485900"/>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C3E50"/>
                </a:solidFill>
              </a:rPr>
              <a:t>CLINICAL FEATURES</a:t>
            </a:r>
            <a:endParaRPr lang="en-US" sz="1350" dirty="0"/>
          </a:p>
        </p:txBody>
      </p:sp>
      <p:sp>
        <p:nvSpPr>
          <p:cNvPr id="37" name="Text 3"/>
          <p:cNvSpPr/>
          <p:nvPr/>
        </p:nvSpPr>
        <p:spPr>
          <a:xfrm>
            <a:off x="714375" y="1981200"/>
            <a:ext cx="4929188" cy="228600"/>
          </a:xfrm>
          <a:prstGeom prst="rect">
            <a:avLst/>
          </a:prstGeom>
          <a:noFill/>
          <a:ln/>
        </p:spPr>
        <p:txBody>
          <a:bodyPr vert="horz" wrap="square" lIns="0" tIns="0" rIns="0" bIns="0" rtlCol="0" anchor="ctr"/>
          <a:lstStyle/>
          <a:p>
            <a:pPr marL="0" indent="0">
              <a:lnSpc>
                <a:spcPts val="1350"/>
              </a:lnSpc>
              <a:buNone/>
            </a:pPr>
            <a:r>
              <a:rPr lang="en-US" sz="900" b="1" dirty="0">
                <a:solidFill>
                  <a:srgbClr val="795548"/>
                </a:solidFill>
              </a:rPr>
              <a:t>AKT: KEY PRESENTATION</a:t>
            </a:r>
            <a:endParaRPr lang="en-US" sz="900" dirty="0"/>
          </a:p>
        </p:txBody>
      </p:sp>
      <p:sp>
        <p:nvSpPr>
          <p:cNvPr id="38" name="Text 4"/>
          <p:cNvSpPr/>
          <p:nvPr/>
        </p:nvSpPr>
        <p:spPr>
          <a:xfrm>
            <a:off x="904875" y="2286000"/>
            <a:ext cx="69494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Discharge:</a:t>
            </a:r>
            <a:r>
              <a:rPr lang="en-US" sz="1200" dirty="0">
                <a:solidFill>
                  <a:srgbClr val="2C3E50"/>
                </a:solidFill>
              </a:rPr>
              <a:t> Thin, frothy, yellow-green.</a:t>
            </a:r>
            <a:endParaRPr lang="en-US" sz="1200" dirty="0"/>
          </a:p>
        </p:txBody>
      </p:sp>
      <p:sp>
        <p:nvSpPr>
          <p:cNvPr id="39" name="Text 5"/>
          <p:cNvSpPr/>
          <p:nvPr/>
        </p:nvSpPr>
        <p:spPr>
          <a:xfrm>
            <a:off x="904875" y="2628900"/>
            <a:ext cx="60350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Odour:</a:t>
            </a:r>
            <a:r>
              <a:rPr lang="en-US" sz="1200" dirty="0">
                <a:solidFill>
                  <a:srgbClr val="2C3E50"/>
                </a:solidFill>
              </a:rPr>
              <a:t> Fishy (often distinctive).</a:t>
            </a:r>
            <a:endParaRPr lang="en-US" sz="1200" dirty="0"/>
          </a:p>
        </p:txBody>
      </p:sp>
      <p:sp>
        <p:nvSpPr>
          <p:cNvPr id="40" name="Text 6"/>
          <p:cNvSpPr/>
          <p:nvPr/>
        </p:nvSpPr>
        <p:spPr>
          <a:xfrm>
            <a:off x="904875" y="2971800"/>
            <a:ext cx="57302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pH:</a:t>
            </a:r>
            <a:r>
              <a:rPr lang="en-US" sz="1200" dirty="0">
                <a:solidFill>
                  <a:srgbClr val="2C3E50"/>
                </a:solidFill>
              </a:rPr>
              <a:t> &gt; 5.0 (Raised vaginal pH).</a:t>
            </a:r>
            <a:endParaRPr lang="en-US" sz="1200" dirty="0"/>
          </a:p>
        </p:txBody>
      </p:sp>
      <p:sp>
        <p:nvSpPr>
          <p:cNvPr id="41" name="Text 7"/>
          <p:cNvSpPr/>
          <p:nvPr/>
        </p:nvSpPr>
        <p:spPr>
          <a:xfrm>
            <a:off x="904875" y="3314700"/>
            <a:ext cx="67665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Symptoms:</a:t>
            </a:r>
            <a:r>
              <a:rPr lang="en-US" sz="1200" dirty="0">
                <a:solidFill>
                  <a:srgbClr val="2C3E50"/>
                </a:solidFill>
              </a:rPr>
              <a:t> Itching, soreness, dysuria.</a:t>
            </a:r>
            <a:endParaRPr lang="en-US" sz="1200" dirty="0"/>
          </a:p>
        </p:txBody>
      </p:sp>
      <p:sp>
        <p:nvSpPr>
          <p:cNvPr id="42" name="Text 8"/>
          <p:cNvSpPr/>
          <p:nvPr/>
        </p:nvSpPr>
        <p:spPr>
          <a:xfrm>
            <a:off x="988219" y="3752850"/>
            <a:ext cx="6278791" cy="4429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 Up to 50% of women are asymptomatic.</a:t>
            </a:r>
            <a:endParaRPr lang="en-US" sz="1125" dirty="0"/>
          </a:p>
        </p:txBody>
      </p:sp>
      <p:sp>
        <p:nvSpPr>
          <p:cNvPr id="43" name="Text 9"/>
          <p:cNvSpPr/>
          <p:nvPr/>
        </p:nvSpPr>
        <p:spPr>
          <a:xfrm>
            <a:off x="1047750" y="4862513"/>
            <a:ext cx="53492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C3E50"/>
                </a:solidFill>
              </a:rPr>
              <a:t>CLASSIFICATION &amp; DIAGNOSIS</a:t>
            </a:r>
            <a:endParaRPr lang="en-US" sz="1350" dirty="0"/>
          </a:p>
        </p:txBody>
      </p:sp>
      <p:sp>
        <p:nvSpPr>
          <p:cNvPr id="44" name="Text 10"/>
          <p:cNvSpPr/>
          <p:nvPr/>
        </p:nvSpPr>
        <p:spPr>
          <a:xfrm>
            <a:off x="904875" y="5357813"/>
            <a:ext cx="112871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Strictly an STI:</a:t>
            </a:r>
            <a:r>
              <a:rPr lang="en-US" sz="1200" dirty="0">
                <a:solidFill>
                  <a:srgbClr val="2C3E50"/>
                </a:solidFill>
              </a:rPr>
              <a:t> Caused by the flagellated protozoan </a:t>
            </a:r>
            <a:r>
              <a:rPr lang="en-US" sz="1200" i="1" dirty="0">
                <a:solidFill>
                  <a:srgbClr val="2C3E50"/>
                </a:solidFill>
              </a:rPr>
              <a:t>T. vaginalis</a:t>
            </a:r>
            <a:r>
              <a:rPr lang="en-US" sz="1200" dirty="0">
                <a:solidFill>
                  <a:srgbClr val="2C3E50"/>
                </a:solidFill>
              </a:rPr>
              <a:t>.</a:t>
            </a:r>
            <a:endParaRPr lang="en-US" sz="1200" dirty="0"/>
          </a:p>
        </p:txBody>
      </p:sp>
      <p:sp>
        <p:nvSpPr>
          <p:cNvPr id="45" name="Text 11"/>
          <p:cNvSpPr/>
          <p:nvPr/>
        </p:nvSpPr>
        <p:spPr>
          <a:xfrm>
            <a:off x="904875" y="5700713"/>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Diagnosis:</a:t>
            </a:r>
            <a:r>
              <a:rPr lang="en-US" sz="1200" dirty="0">
                <a:solidFill>
                  <a:srgbClr val="2C3E50"/>
                </a:solidFill>
              </a:rPr>
              <a:t> Confirmed via High Vaginal Swab (HVS) for microscopy or NAAT.</a:t>
            </a:r>
            <a:endParaRPr lang="en-US" sz="1200" dirty="0"/>
          </a:p>
        </p:txBody>
      </p:sp>
      <p:sp>
        <p:nvSpPr>
          <p:cNvPr id="46" name="Text 12"/>
          <p:cNvSpPr/>
          <p:nvPr/>
        </p:nvSpPr>
        <p:spPr>
          <a:xfrm>
            <a:off x="6881813" y="1485900"/>
            <a:ext cx="30861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C3E50"/>
                </a:solidFill>
              </a:rPr>
              <a:t>MANAGEMENT PLAN</a:t>
            </a:r>
            <a:endParaRPr lang="en-US" sz="1350" dirty="0"/>
          </a:p>
        </p:txBody>
      </p:sp>
      <p:sp>
        <p:nvSpPr>
          <p:cNvPr id="47" name="Text 13"/>
          <p:cNvSpPr/>
          <p:nvPr/>
        </p:nvSpPr>
        <p:spPr>
          <a:xfrm>
            <a:off x="6548438" y="1981200"/>
            <a:ext cx="4929188" cy="228600"/>
          </a:xfrm>
          <a:prstGeom prst="rect">
            <a:avLst/>
          </a:prstGeom>
          <a:noFill/>
          <a:ln/>
        </p:spPr>
        <p:txBody>
          <a:bodyPr vert="horz" wrap="square" lIns="0" tIns="0" rIns="0" bIns="0" rtlCol="0" anchor="ctr"/>
          <a:lstStyle/>
          <a:p>
            <a:pPr marL="0" indent="0">
              <a:lnSpc>
                <a:spcPts val="1350"/>
              </a:lnSpc>
              <a:buNone/>
            </a:pPr>
            <a:r>
              <a:rPr lang="en-US" sz="900" b="1" dirty="0">
                <a:solidFill>
                  <a:srgbClr val="795548"/>
                </a:solidFill>
              </a:rPr>
              <a:t>AKT: TREATMENT OPTIONS</a:t>
            </a:r>
            <a:endParaRPr lang="en-US" sz="900" dirty="0"/>
          </a:p>
        </p:txBody>
      </p:sp>
      <p:sp>
        <p:nvSpPr>
          <p:cNvPr id="48" name="Text 14"/>
          <p:cNvSpPr/>
          <p:nvPr/>
        </p:nvSpPr>
        <p:spPr>
          <a:xfrm>
            <a:off x="6738938" y="2286000"/>
            <a:ext cx="545306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First-line:</a:t>
            </a:r>
            <a:r>
              <a:rPr lang="en-US" sz="1200" dirty="0">
                <a:solidFill>
                  <a:srgbClr val="2C3E50"/>
                </a:solidFill>
              </a:rPr>
              <a:t> Metronidazole 400mg BD for 5–7 days.</a:t>
            </a:r>
            <a:endParaRPr lang="en-US" sz="1200" dirty="0"/>
          </a:p>
        </p:txBody>
      </p:sp>
      <p:sp>
        <p:nvSpPr>
          <p:cNvPr id="49" name="Text 15"/>
          <p:cNvSpPr/>
          <p:nvPr/>
        </p:nvSpPr>
        <p:spPr>
          <a:xfrm>
            <a:off x="6738938" y="2628900"/>
            <a:ext cx="545306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Alternative:</a:t>
            </a:r>
            <a:r>
              <a:rPr lang="en-US" sz="1200" dirty="0">
                <a:solidFill>
                  <a:srgbClr val="2C3E50"/>
                </a:solidFill>
              </a:rPr>
              <a:t> Metronidazole 2g as a single oral dose.</a:t>
            </a:r>
            <a:endParaRPr lang="en-US" sz="1200" dirty="0"/>
          </a:p>
        </p:txBody>
      </p:sp>
      <p:sp>
        <p:nvSpPr>
          <p:cNvPr id="50" name="Text 16"/>
          <p:cNvSpPr/>
          <p:nvPr/>
        </p:nvSpPr>
        <p:spPr>
          <a:xfrm>
            <a:off x="6822281" y="3067050"/>
            <a:ext cx="5369719" cy="4429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 Avoid alcohol during and 48h after Metronidazole.</a:t>
            </a:r>
            <a:endParaRPr lang="en-US" sz="1125" dirty="0"/>
          </a:p>
        </p:txBody>
      </p:sp>
      <p:sp>
        <p:nvSpPr>
          <p:cNvPr id="51" name="Text 17"/>
          <p:cNvSpPr/>
          <p:nvPr/>
        </p:nvSpPr>
        <p:spPr>
          <a:xfrm>
            <a:off x="6881813" y="4243388"/>
            <a:ext cx="39090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C3E50"/>
                </a:solidFill>
              </a:rPr>
              <a:t>PARTNERS &amp; REFERRAL</a:t>
            </a:r>
            <a:endParaRPr lang="en-US" sz="1350" dirty="0"/>
          </a:p>
        </p:txBody>
      </p:sp>
      <p:sp>
        <p:nvSpPr>
          <p:cNvPr id="52" name="Text 18"/>
          <p:cNvSpPr/>
          <p:nvPr/>
        </p:nvSpPr>
        <p:spPr>
          <a:xfrm>
            <a:off x="6738938" y="4738688"/>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Partner Treatment:</a:t>
            </a:r>
            <a:r>
              <a:rPr lang="en-US" sz="1200" dirty="0">
                <a:solidFill>
                  <a:srgbClr val="2C3E50"/>
                </a:solidFill>
              </a:rPr>
              <a:t> Mandatory. Unlike BV, TV partners  be treated.</a:t>
            </a:r>
            <a:endParaRPr lang="en-US" sz="1200" dirty="0"/>
          </a:p>
        </p:txBody>
      </p:sp>
      <p:sp>
        <p:nvSpPr>
          <p:cNvPr id="53" name="Text 19"/>
          <p:cNvSpPr/>
          <p:nvPr/>
        </p:nvSpPr>
        <p:spPr>
          <a:xfrm>
            <a:off x="6738938" y="5310188"/>
            <a:ext cx="545306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GUM Referral:</a:t>
            </a:r>
            <a:r>
              <a:rPr lang="en-US" sz="1200" dirty="0">
                <a:solidFill>
                  <a:srgbClr val="2C3E50"/>
                </a:solidFill>
              </a:rPr>
              <a:t> Recommended for all cases to facilitate contact tracing.</a:t>
            </a:r>
            <a:endParaRPr lang="en-US" sz="1200" dirty="0"/>
          </a:p>
        </p:txBody>
      </p:sp>
      <p:sp>
        <p:nvSpPr>
          <p:cNvPr id="54" name="Text 20"/>
          <p:cNvSpPr/>
          <p:nvPr/>
        </p:nvSpPr>
        <p:spPr>
          <a:xfrm>
            <a:off x="6738938" y="5653088"/>
            <a:ext cx="545306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Screening:</a:t>
            </a:r>
            <a:r>
              <a:rPr lang="en-US" sz="1200" dirty="0">
                <a:solidFill>
                  <a:srgbClr val="2C3E50"/>
                </a:solidFill>
              </a:rPr>
              <a:t> Offer full STI screen (Chlamydia, GC, HIV, Syphilis).</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6"/>
          <a:stretch>
            <a:fillRect/>
          </a:stretch>
        </p:blipFill>
        <p:spPr>
          <a:xfrm>
            <a:off x="285750" y="1600200"/>
            <a:ext cx="5715000" cy="3619500"/>
          </a:xfrm>
          <a:prstGeom prst="rect">
            <a:avLst/>
          </a:prstGeom>
        </p:spPr>
      </p:pic>
      <p:pic>
        <p:nvPicPr>
          <p:cNvPr id="6" name="Image 4" descr="preencoded.png"/>
          <p:cNvPicPr>
            <a:picLocks noChangeAspect="1"/>
          </p:cNvPicPr>
          <p:nvPr/>
        </p:nvPicPr>
        <p:blipFill>
          <a:blip r:embed="rId7"/>
          <a:stretch>
            <a:fillRect/>
          </a:stretch>
        </p:blipFill>
        <p:spPr>
          <a:xfrm>
            <a:off x="523875" y="1885950"/>
            <a:ext cx="238125" cy="190500"/>
          </a:xfrm>
          <a:prstGeom prst="rect">
            <a:avLst/>
          </a:prstGeom>
        </p:spPr>
      </p:pic>
      <p:pic>
        <p:nvPicPr>
          <p:cNvPr id="7" name="Image 5" descr="preencoded.png"/>
          <p:cNvPicPr>
            <a:picLocks noChangeAspect="1"/>
          </p:cNvPicPr>
          <p:nvPr/>
        </p:nvPicPr>
        <p:blipFill>
          <a:blip r:embed="rId8"/>
          <a:stretch>
            <a:fillRect/>
          </a:stretch>
        </p:blipFill>
        <p:spPr>
          <a:xfrm>
            <a:off x="523875" y="2266950"/>
            <a:ext cx="214313" cy="190500"/>
          </a:xfrm>
          <a:prstGeom prst="rect">
            <a:avLst/>
          </a:prstGeom>
        </p:spPr>
      </p:pic>
      <p:pic>
        <p:nvPicPr>
          <p:cNvPr id="8" name="Image 6" descr="preencoded.png"/>
          <p:cNvPicPr>
            <a:picLocks noChangeAspect="1"/>
          </p:cNvPicPr>
          <p:nvPr/>
        </p:nvPicPr>
        <p:blipFill>
          <a:blip r:embed="rId9"/>
          <a:stretch>
            <a:fillRect/>
          </a:stretch>
        </p:blipFill>
        <p:spPr>
          <a:xfrm>
            <a:off x="523875" y="2929830"/>
            <a:ext cx="214313" cy="171450"/>
          </a:xfrm>
          <a:prstGeom prst="rect">
            <a:avLst/>
          </a:prstGeom>
        </p:spPr>
      </p:pic>
      <p:pic>
        <p:nvPicPr>
          <p:cNvPr id="9" name="Image 7" descr="preencoded.png"/>
          <p:cNvPicPr>
            <a:picLocks noChangeAspect="1"/>
          </p:cNvPicPr>
          <p:nvPr/>
        </p:nvPicPr>
        <p:blipFill>
          <a:blip r:embed="rId10"/>
          <a:stretch>
            <a:fillRect/>
          </a:stretch>
        </p:blipFill>
        <p:spPr>
          <a:xfrm>
            <a:off x="523875" y="3318421"/>
            <a:ext cx="214313" cy="190500"/>
          </a:xfrm>
          <a:prstGeom prst="rect">
            <a:avLst/>
          </a:prstGeom>
        </p:spPr>
      </p:pic>
      <p:pic>
        <p:nvPicPr>
          <p:cNvPr id="10" name="Image 8" descr="preencoded.png"/>
          <p:cNvPicPr>
            <a:picLocks noChangeAspect="1"/>
          </p:cNvPicPr>
          <p:nvPr/>
        </p:nvPicPr>
        <p:blipFill>
          <a:blip r:embed="rId11"/>
          <a:stretch>
            <a:fillRect/>
          </a:stretch>
        </p:blipFill>
        <p:spPr>
          <a:xfrm>
            <a:off x="523875" y="3981301"/>
            <a:ext cx="214313" cy="171450"/>
          </a:xfrm>
          <a:prstGeom prst="rect">
            <a:avLst/>
          </a:prstGeom>
        </p:spPr>
      </p:pic>
      <p:pic>
        <p:nvPicPr>
          <p:cNvPr id="11" name="Image 9" descr="preencoded.png"/>
          <p:cNvPicPr>
            <a:picLocks noChangeAspect="1"/>
          </p:cNvPicPr>
          <p:nvPr/>
        </p:nvPicPr>
        <p:blipFill>
          <a:blip r:embed="rId12"/>
          <a:stretch>
            <a:fillRect/>
          </a:stretch>
        </p:blipFill>
        <p:spPr>
          <a:xfrm>
            <a:off x="285750" y="5505450"/>
            <a:ext cx="5715000" cy="1200150"/>
          </a:xfrm>
          <a:prstGeom prst="rect">
            <a:avLst/>
          </a:prstGeom>
        </p:spPr>
      </p:pic>
      <p:pic>
        <p:nvPicPr>
          <p:cNvPr id="12" name="Image 10" descr="preencoded.png"/>
          <p:cNvPicPr>
            <a:picLocks noChangeAspect="1"/>
          </p:cNvPicPr>
          <p:nvPr/>
        </p:nvPicPr>
        <p:blipFill>
          <a:blip r:embed="rId13"/>
          <a:stretch>
            <a:fillRect/>
          </a:stretch>
        </p:blipFill>
        <p:spPr>
          <a:xfrm>
            <a:off x="476250" y="5736878"/>
            <a:ext cx="214313" cy="175320"/>
          </a:xfrm>
          <a:prstGeom prst="rect">
            <a:avLst/>
          </a:prstGeom>
        </p:spPr>
      </p:pic>
      <p:pic>
        <p:nvPicPr>
          <p:cNvPr id="13" name="Image 11" descr="preencoded.png"/>
          <p:cNvPicPr>
            <a:picLocks noChangeAspect="1"/>
          </p:cNvPicPr>
          <p:nvPr/>
        </p:nvPicPr>
        <p:blipFill>
          <a:blip r:embed="rId14"/>
          <a:stretch>
            <a:fillRect/>
          </a:stretch>
        </p:blipFill>
        <p:spPr>
          <a:xfrm>
            <a:off x="6191250" y="1600200"/>
            <a:ext cx="5715000" cy="2524125"/>
          </a:xfrm>
          <a:prstGeom prst="rect">
            <a:avLst/>
          </a:prstGeom>
        </p:spPr>
      </p:pic>
      <p:pic>
        <p:nvPicPr>
          <p:cNvPr id="14" name="Image 12" descr="preencoded.png"/>
          <p:cNvPicPr>
            <a:picLocks noChangeAspect="1"/>
          </p:cNvPicPr>
          <p:nvPr/>
        </p:nvPicPr>
        <p:blipFill>
          <a:blip r:embed="rId15"/>
          <a:stretch>
            <a:fillRect/>
          </a:stretch>
        </p:blipFill>
        <p:spPr>
          <a:xfrm>
            <a:off x="6429375" y="1885950"/>
            <a:ext cx="238125" cy="190500"/>
          </a:xfrm>
          <a:prstGeom prst="rect">
            <a:avLst/>
          </a:prstGeom>
        </p:spPr>
      </p:pic>
      <p:pic>
        <p:nvPicPr>
          <p:cNvPr id="15" name="Image 13" descr="preencoded.png"/>
          <p:cNvPicPr>
            <a:picLocks noChangeAspect="1"/>
          </p:cNvPicPr>
          <p:nvPr/>
        </p:nvPicPr>
        <p:blipFill>
          <a:blip r:embed="rId16"/>
          <a:stretch>
            <a:fillRect/>
          </a:stretch>
        </p:blipFill>
        <p:spPr>
          <a:xfrm>
            <a:off x="6429375" y="2266950"/>
            <a:ext cx="214313" cy="171450"/>
          </a:xfrm>
          <a:prstGeom prst="rect">
            <a:avLst/>
          </a:prstGeom>
        </p:spPr>
      </p:pic>
      <p:pic>
        <p:nvPicPr>
          <p:cNvPr id="16" name="Image 14" descr="preencoded.png"/>
          <p:cNvPicPr>
            <a:picLocks noChangeAspect="1"/>
          </p:cNvPicPr>
          <p:nvPr/>
        </p:nvPicPr>
        <p:blipFill>
          <a:blip r:embed="rId17"/>
          <a:stretch>
            <a:fillRect/>
          </a:stretch>
        </p:blipFill>
        <p:spPr>
          <a:xfrm>
            <a:off x="6429375" y="2655540"/>
            <a:ext cx="214313" cy="171450"/>
          </a:xfrm>
          <a:prstGeom prst="rect">
            <a:avLst/>
          </a:prstGeom>
        </p:spPr>
      </p:pic>
      <p:pic>
        <p:nvPicPr>
          <p:cNvPr id="17" name="Image 15" descr="preencoded.png"/>
          <p:cNvPicPr>
            <a:picLocks noChangeAspect="1"/>
          </p:cNvPicPr>
          <p:nvPr/>
        </p:nvPicPr>
        <p:blipFill>
          <a:blip r:embed="rId18"/>
          <a:stretch>
            <a:fillRect/>
          </a:stretch>
        </p:blipFill>
        <p:spPr>
          <a:xfrm>
            <a:off x="6429375" y="3044130"/>
            <a:ext cx="214313" cy="214313"/>
          </a:xfrm>
          <a:prstGeom prst="rect">
            <a:avLst/>
          </a:prstGeom>
        </p:spPr>
      </p:pic>
      <p:pic>
        <p:nvPicPr>
          <p:cNvPr id="18" name="Image 16" descr="preencoded.png"/>
          <p:cNvPicPr>
            <a:picLocks noChangeAspect="1"/>
          </p:cNvPicPr>
          <p:nvPr/>
        </p:nvPicPr>
        <p:blipFill>
          <a:blip r:embed="rId19"/>
          <a:stretch>
            <a:fillRect/>
          </a:stretch>
        </p:blipFill>
        <p:spPr>
          <a:xfrm>
            <a:off x="6191250" y="4276725"/>
            <a:ext cx="5715000" cy="2428875"/>
          </a:xfrm>
          <a:prstGeom prst="rect">
            <a:avLst/>
          </a:prstGeom>
        </p:spPr>
      </p:pic>
      <p:pic>
        <p:nvPicPr>
          <p:cNvPr id="19" name="Image 17" descr="preencoded.png"/>
          <p:cNvPicPr>
            <a:picLocks noChangeAspect="1"/>
          </p:cNvPicPr>
          <p:nvPr/>
        </p:nvPicPr>
        <p:blipFill>
          <a:blip r:embed="rId20"/>
          <a:stretch>
            <a:fillRect/>
          </a:stretch>
        </p:blipFill>
        <p:spPr>
          <a:xfrm>
            <a:off x="6429375" y="4514850"/>
            <a:ext cx="238125" cy="190500"/>
          </a:xfrm>
          <a:prstGeom prst="rect">
            <a:avLst/>
          </a:prstGeom>
        </p:spPr>
      </p:pic>
      <p:pic>
        <p:nvPicPr>
          <p:cNvPr id="20" name="Image 18" descr="preencoded.png"/>
          <p:cNvPicPr>
            <a:picLocks noChangeAspect="1"/>
          </p:cNvPicPr>
          <p:nvPr/>
        </p:nvPicPr>
        <p:blipFill>
          <a:blip r:embed="rId21"/>
          <a:stretch>
            <a:fillRect/>
          </a:stretch>
        </p:blipFill>
        <p:spPr>
          <a:xfrm>
            <a:off x="6619875" y="5351115"/>
            <a:ext cx="95250" cy="76200"/>
          </a:xfrm>
          <a:prstGeom prst="rect">
            <a:avLst/>
          </a:prstGeom>
        </p:spPr>
      </p:pic>
      <p:pic>
        <p:nvPicPr>
          <p:cNvPr id="21" name="Image 19" descr="preencoded.png"/>
          <p:cNvPicPr>
            <a:picLocks noChangeAspect="1"/>
          </p:cNvPicPr>
          <p:nvPr/>
        </p:nvPicPr>
        <p:blipFill>
          <a:blip r:embed="rId21"/>
          <a:stretch>
            <a:fillRect/>
          </a:stretch>
        </p:blipFill>
        <p:spPr>
          <a:xfrm>
            <a:off x="6619875" y="5739705"/>
            <a:ext cx="95250" cy="76200"/>
          </a:xfrm>
          <a:prstGeom prst="rect">
            <a:avLst/>
          </a:prstGeom>
        </p:spPr>
      </p:pic>
      <p:pic>
        <p:nvPicPr>
          <p:cNvPr id="22" name="Image 20" descr="preencoded.png"/>
          <p:cNvPicPr>
            <a:picLocks noChangeAspect="1"/>
          </p:cNvPicPr>
          <p:nvPr/>
        </p:nvPicPr>
        <p:blipFill>
          <a:blip r:embed="rId22"/>
          <a:stretch>
            <a:fillRect/>
          </a:stretch>
        </p:blipFill>
        <p:spPr>
          <a:xfrm>
            <a:off x="6619875" y="6128296"/>
            <a:ext cx="95250" cy="76200"/>
          </a:xfrm>
          <a:prstGeom prst="rect">
            <a:avLst/>
          </a:prstGeom>
        </p:spPr>
      </p:pic>
      <p:sp>
        <p:nvSpPr>
          <p:cNvPr id="23"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4"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5" name="Text 2"/>
          <p:cNvSpPr/>
          <p:nvPr/>
        </p:nvSpPr>
        <p:spPr>
          <a:xfrm>
            <a:off x="285750" y="1028700"/>
            <a:ext cx="1190625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Gonorrhoea: Clinical Presentation</a:t>
            </a:r>
            <a:endParaRPr lang="en-US" sz="2400" dirty="0"/>
          </a:p>
        </p:txBody>
      </p:sp>
      <p:sp>
        <p:nvSpPr>
          <p:cNvPr id="26" name="Text 3"/>
          <p:cNvSpPr/>
          <p:nvPr/>
        </p:nvSpPr>
        <p:spPr>
          <a:xfrm>
            <a:off x="857250" y="1838325"/>
            <a:ext cx="5238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Key Symptoms</a:t>
            </a:r>
            <a:endParaRPr lang="en-US" sz="1500" dirty="0"/>
          </a:p>
        </p:txBody>
      </p:sp>
      <p:sp>
        <p:nvSpPr>
          <p:cNvPr id="27" name="Text 4"/>
          <p:cNvSpPr/>
          <p:nvPr/>
        </p:nvSpPr>
        <p:spPr>
          <a:xfrm>
            <a:off x="833438" y="2266950"/>
            <a:ext cx="49291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Purulent discharge:</a:t>
            </a:r>
            <a:r>
              <a:rPr lang="en-US" sz="1350" dirty="0">
                <a:solidFill>
                  <a:srgbClr val="2C3E50"/>
                </a:solidFill>
              </a:rPr>
              <a:t> Typically thick, yellow, or green vaginal discharge.</a:t>
            </a:r>
            <a:endParaRPr lang="en-US" sz="1350" dirty="0"/>
          </a:p>
        </p:txBody>
      </p:sp>
      <p:sp>
        <p:nvSpPr>
          <p:cNvPr id="28" name="Text 5"/>
          <p:cNvSpPr/>
          <p:nvPr/>
        </p:nvSpPr>
        <p:spPr>
          <a:xfrm>
            <a:off x="833438" y="2929830"/>
            <a:ext cx="11358563"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Dysuria:</a:t>
            </a:r>
            <a:r>
              <a:rPr lang="en-US" sz="1350" dirty="0">
                <a:solidFill>
                  <a:srgbClr val="2C3E50"/>
                </a:solidFill>
              </a:rPr>
              <a:t> Burning sensation during urination (urethritis).</a:t>
            </a:r>
            <a:endParaRPr lang="en-US" sz="1350" dirty="0"/>
          </a:p>
        </p:txBody>
      </p:sp>
      <p:sp>
        <p:nvSpPr>
          <p:cNvPr id="29" name="Text 6"/>
          <p:cNvSpPr/>
          <p:nvPr/>
        </p:nvSpPr>
        <p:spPr>
          <a:xfrm>
            <a:off x="833438" y="3318421"/>
            <a:ext cx="49291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Abnormal Bleeding:</a:t>
            </a:r>
            <a:r>
              <a:rPr lang="en-US" sz="1350" dirty="0">
                <a:solidFill>
                  <a:srgbClr val="2C3E50"/>
                </a:solidFill>
              </a:rPr>
              <a:t> Intermenstrual bleeding (IMB) or post-coital bleeding (PCB).</a:t>
            </a:r>
            <a:endParaRPr lang="en-US" sz="1350" dirty="0"/>
          </a:p>
        </p:txBody>
      </p:sp>
      <p:sp>
        <p:nvSpPr>
          <p:cNvPr id="30" name="Text 7"/>
          <p:cNvSpPr/>
          <p:nvPr/>
        </p:nvSpPr>
        <p:spPr>
          <a:xfrm>
            <a:off x="833438" y="3981301"/>
            <a:ext cx="11358563"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Asymptomatic:</a:t>
            </a:r>
            <a:r>
              <a:rPr lang="en-US" sz="1350" dirty="0">
                <a:solidFill>
                  <a:srgbClr val="2C3E50"/>
                </a:solidFill>
              </a:rPr>
              <a:t> Up to </a:t>
            </a:r>
            <a:r>
              <a:rPr lang="en-US" sz="1350" b="1" dirty="0">
                <a:solidFill>
                  <a:srgbClr val="1B5E20"/>
                </a:solidFill>
              </a:rPr>
              <a:t>50% of women</a:t>
            </a:r>
            <a:r>
              <a:rPr lang="en-US" sz="1350" dirty="0">
                <a:solidFill>
                  <a:srgbClr val="2C3E50"/>
                </a:solidFill>
              </a:rPr>
              <a:t> show no symptoms at all.</a:t>
            </a:r>
            <a:endParaRPr lang="en-US" sz="1350" dirty="0"/>
          </a:p>
        </p:txBody>
      </p:sp>
      <p:sp>
        <p:nvSpPr>
          <p:cNvPr id="31" name="Text 8"/>
          <p:cNvSpPr/>
          <p:nvPr/>
        </p:nvSpPr>
        <p:spPr>
          <a:xfrm>
            <a:off x="785813" y="5695950"/>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AKT Exam Pearl</a:t>
            </a:r>
            <a:endParaRPr lang="en-US" sz="1350" dirty="0"/>
          </a:p>
        </p:txBody>
      </p:sp>
      <p:sp>
        <p:nvSpPr>
          <p:cNvPr id="32" name="Text 9"/>
          <p:cNvSpPr/>
          <p:nvPr/>
        </p:nvSpPr>
        <p:spPr>
          <a:xfrm>
            <a:off x="476250" y="6029325"/>
            <a:ext cx="5334000" cy="485775"/>
          </a:xfrm>
          <a:prstGeom prst="rect">
            <a:avLst/>
          </a:prstGeom>
          <a:noFill/>
          <a:ln/>
        </p:spPr>
        <p:txBody>
          <a:bodyPr vert="horz" wrap="square" lIns="0" tIns="0" rIns="0" bIns="0" rtlCol="0" anchor="ctr"/>
          <a:lstStyle/>
          <a:p>
            <a:pPr marL="0" indent="0">
              <a:lnSpc>
                <a:spcPts val="1913"/>
              </a:lnSpc>
              <a:buNone/>
            </a:pPr>
            <a:r>
              <a:rPr lang="en-US" sz="1275" i="1" dirty="0">
                <a:solidFill>
                  <a:srgbClr val="5D4037"/>
                </a:solidFill>
              </a:rPr>
              <a:t>Neisseria gonorrhoeae is a Gram-negative diplococcus. Unlike Chlamydia, it often presents with more overt inflammation and purulence.</a:t>
            </a:r>
            <a:endParaRPr lang="en-US" sz="1275" dirty="0"/>
          </a:p>
        </p:txBody>
      </p:sp>
      <p:sp>
        <p:nvSpPr>
          <p:cNvPr id="33" name="Text 10"/>
          <p:cNvSpPr/>
          <p:nvPr/>
        </p:nvSpPr>
        <p:spPr>
          <a:xfrm>
            <a:off x="6762750" y="183832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Local &amp; Ascending Risks</a:t>
            </a:r>
            <a:endParaRPr lang="en-US" sz="1500" dirty="0"/>
          </a:p>
        </p:txBody>
      </p:sp>
      <p:sp>
        <p:nvSpPr>
          <p:cNvPr id="34" name="Text 11"/>
          <p:cNvSpPr/>
          <p:nvPr/>
        </p:nvSpPr>
        <p:spPr>
          <a:xfrm>
            <a:off x="6738938" y="2266950"/>
            <a:ext cx="5453063"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PID:</a:t>
            </a:r>
            <a:r>
              <a:rPr lang="en-US" sz="1350" dirty="0">
                <a:solidFill>
                  <a:srgbClr val="2C3E50"/>
                </a:solidFill>
              </a:rPr>
              <a:t> Pelvic Inflammatory Disease in 10-20% of cases.</a:t>
            </a:r>
            <a:endParaRPr lang="en-US" sz="1350" dirty="0"/>
          </a:p>
        </p:txBody>
      </p:sp>
      <p:sp>
        <p:nvSpPr>
          <p:cNvPr id="35" name="Text 12"/>
          <p:cNvSpPr/>
          <p:nvPr/>
        </p:nvSpPr>
        <p:spPr>
          <a:xfrm>
            <a:off x="6738938" y="2655540"/>
            <a:ext cx="5453063"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Infertility:</a:t>
            </a:r>
            <a:r>
              <a:rPr lang="en-US" sz="1350" dirty="0">
                <a:solidFill>
                  <a:srgbClr val="2C3E50"/>
                </a:solidFill>
              </a:rPr>
              <a:t> Secondary to tubal damage/scarring.</a:t>
            </a:r>
            <a:endParaRPr lang="en-US" sz="1350" dirty="0"/>
          </a:p>
        </p:txBody>
      </p:sp>
      <p:sp>
        <p:nvSpPr>
          <p:cNvPr id="36" name="Text 13"/>
          <p:cNvSpPr/>
          <p:nvPr/>
        </p:nvSpPr>
        <p:spPr>
          <a:xfrm>
            <a:off x="6738938" y="3044130"/>
            <a:ext cx="49291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1B5E20"/>
                </a:solidFill>
              </a:rPr>
              <a:t>Neonatal:</a:t>
            </a:r>
            <a:r>
              <a:rPr lang="en-US" sz="1350" dirty="0">
                <a:solidFill>
                  <a:srgbClr val="2C3E50"/>
                </a:solidFill>
              </a:rPr>
              <a:t> Ophthalmia neonatorum (severe conjunctivitis) acquired during birth.</a:t>
            </a:r>
            <a:endParaRPr lang="en-US" sz="1350" dirty="0"/>
          </a:p>
        </p:txBody>
      </p:sp>
      <p:sp>
        <p:nvSpPr>
          <p:cNvPr id="37" name="Text 14"/>
          <p:cNvSpPr/>
          <p:nvPr/>
        </p:nvSpPr>
        <p:spPr>
          <a:xfrm>
            <a:off x="6762750" y="4467225"/>
            <a:ext cx="542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Disseminated Infection (DGI)</a:t>
            </a:r>
            <a:endParaRPr lang="en-US" sz="1500" dirty="0"/>
          </a:p>
        </p:txBody>
      </p:sp>
      <p:sp>
        <p:nvSpPr>
          <p:cNvPr id="38" name="Text 15"/>
          <p:cNvSpPr/>
          <p:nvPr/>
        </p:nvSpPr>
        <p:spPr>
          <a:xfrm>
            <a:off x="6429375" y="4895850"/>
            <a:ext cx="5762625" cy="274290"/>
          </a:xfrm>
          <a:prstGeom prst="rect">
            <a:avLst/>
          </a:prstGeom>
          <a:noFill/>
          <a:ln/>
        </p:spPr>
        <p:txBody>
          <a:bodyPr vert="horz" wrap="square" lIns="0" tIns="0" rIns="0" bIns="0" rtlCol="0" anchor="ctr"/>
          <a:lstStyle/>
          <a:p>
            <a:pPr marL="0" indent="0">
              <a:lnSpc>
                <a:spcPts val="2160"/>
              </a:lnSpc>
              <a:buNone/>
            </a:pPr>
            <a:r>
              <a:rPr lang="en-US" sz="1350" dirty="0">
                <a:solidFill>
                  <a:srgbClr val="2C3E50"/>
                </a:solidFill>
              </a:rPr>
              <a:t>Systemic spread occurs in ~1% of cases. </a:t>
            </a:r>
            <a:r>
              <a:rPr lang="en-US" sz="1350" b="1" dirty="0">
                <a:solidFill>
                  <a:srgbClr val="B71C1C"/>
                </a:solidFill>
              </a:rPr>
              <a:t>Look for the Triad:</a:t>
            </a:r>
            <a:endParaRPr lang="en-US" sz="1350" dirty="0"/>
          </a:p>
        </p:txBody>
      </p:sp>
      <p:sp>
        <p:nvSpPr>
          <p:cNvPr id="39" name="Text 16"/>
          <p:cNvSpPr/>
          <p:nvPr/>
        </p:nvSpPr>
        <p:spPr>
          <a:xfrm>
            <a:off x="6810375" y="5284440"/>
            <a:ext cx="5381625"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B71C1C"/>
                </a:solidFill>
              </a:rPr>
              <a:t>Tenosynovitis:</a:t>
            </a:r>
            <a:r>
              <a:rPr lang="en-US" sz="1350" dirty="0">
                <a:solidFill>
                  <a:srgbClr val="2C3E50"/>
                </a:solidFill>
              </a:rPr>
              <a:t> Inflammation of tendon sheaths.</a:t>
            </a:r>
            <a:endParaRPr lang="en-US" sz="1350" dirty="0"/>
          </a:p>
        </p:txBody>
      </p:sp>
      <p:sp>
        <p:nvSpPr>
          <p:cNvPr id="40" name="Text 17"/>
          <p:cNvSpPr/>
          <p:nvPr/>
        </p:nvSpPr>
        <p:spPr>
          <a:xfrm>
            <a:off x="6810375" y="5673030"/>
            <a:ext cx="5381625"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B71C1C"/>
                </a:solidFill>
              </a:rPr>
              <a:t>Polyarthralgia:</a:t>
            </a:r>
            <a:r>
              <a:rPr lang="en-US" sz="1350" dirty="0">
                <a:solidFill>
                  <a:srgbClr val="2C3E50"/>
                </a:solidFill>
              </a:rPr>
              <a:t> Migratory joint pains.</a:t>
            </a:r>
            <a:endParaRPr lang="en-US" sz="1350" dirty="0"/>
          </a:p>
        </p:txBody>
      </p:sp>
      <p:sp>
        <p:nvSpPr>
          <p:cNvPr id="41" name="Text 18"/>
          <p:cNvSpPr/>
          <p:nvPr/>
        </p:nvSpPr>
        <p:spPr>
          <a:xfrm>
            <a:off x="6810375" y="6061621"/>
            <a:ext cx="5381625"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B71C1C"/>
                </a:solidFill>
              </a:rPr>
              <a:t>Dermatitis:</a:t>
            </a:r>
            <a:r>
              <a:rPr lang="en-US" sz="1350" dirty="0">
                <a:solidFill>
                  <a:srgbClr val="2C3E50"/>
                </a:solidFill>
              </a:rPr>
              <a:t> Sparse maculopapular or pustular rash.</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381000" y="1847850"/>
            <a:ext cx="5572125" cy="3638550"/>
          </a:xfrm>
          <a:prstGeom prst="rect">
            <a:avLst/>
          </a:prstGeom>
        </p:spPr>
      </p:pic>
      <p:pic>
        <p:nvPicPr>
          <p:cNvPr id="5" name="Image 3" descr="preencoded.png"/>
          <p:cNvPicPr>
            <a:picLocks noChangeAspect="1"/>
          </p:cNvPicPr>
          <p:nvPr/>
        </p:nvPicPr>
        <p:blipFill>
          <a:blip r:embed="rId6"/>
          <a:stretch>
            <a:fillRect/>
          </a:stretch>
        </p:blipFill>
        <p:spPr>
          <a:xfrm>
            <a:off x="609600" y="2126903"/>
            <a:ext cx="261937" cy="213420"/>
          </a:xfrm>
          <a:prstGeom prst="rect">
            <a:avLst/>
          </a:prstGeom>
        </p:spPr>
      </p:pic>
      <p:pic>
        <p:nvPicPr>
          <p:cNvPr id="6" name="Image 4" descr="preencoded.png"/>
          <p:cNvPicPr>
            <a:picLocks noChangeAspect="1"/>
          </p:cNvPicPr>
          <p:nvPr/>
        </p:nvPicPr>
        <p:blipFill>
          <a:blip r:embed="rId7"/>
          <a:stretch>
            <a:fillRect/>
          </a:stretch>
        </p:blipFill>
        <p:spPr>
          <a:xfrm>
            <a:off x="609600" y="2533650"/>
            <a:ext cx="214313" cy="200025"/>
          </a:xfrm>
          <a:prstGeom prst="rect">
            <a:avLst/>
          </a:prstGeom>
        </p:spPr>
      </p:pic>
      <p:pic>
        <p:nvPicPr>
          <p:cNvPr id="7" name="Image 5" descr="preencoded.png"/>
          <p:cNvPicPr>
            <a:picLocks noChangeAspect="1"/>
          </p:cNvPicPr>
          <p:nvPr/>
        </p:nvPicPr>
        <p:blipFill>
          <a:blip r:embed="rId8"/>
          <a:stretch>
            <a:fillRect/>
          </a:stretch>
        </p:blipFill>
        <p:spPr>
          <a:xfrm>
            <a:off x="609600" y="3162300"/>
            <a:ext cx="214313" cy="214313"/>
          </a:xfrm>
          <a:prstGeom prst="rect">
            <a:avLst/>
          </a:prstGeom>
        </p:spPr>
      </p:pic>
      <p:pic>
        <p:nvPicPr>
          <p:cNvPr id="8" name="Image 6" descr="preencoded.png"/>
          <p:cNvPicPr>
            <a:picLocks noChangeAspect="1"/>
          </p:cNvPicPr>
          <p:nvPr/>
        </p:nvPicPr>
        <p:blipFill>
          <a:blip r:embed="rId9"/>
          <a:stretch>
            <a:fillRect/>
          </a:stretch>
        </p:blipFill>
        <p:spPr>
          <a:xfrm>
            <a:off x="609600" y="3790950"/>
            <a:ext cx="214313" cy="187523"/>
          </a:xfrm>
          <a:prstGeom prst="rect">
            <a:avLst/>
          </a:prstGeom>
        </p:spPr>
      </p:pic>
      <p:pic>
        <p:nvPicPr>
          <p:cNvPr id="9" name="Image 7" descr="preencoded.png"/>
          <p:cNvPicPr>
            <a:picLocks noChangeAspect="1"/>
          </p:cNvPicPr>
          <p:nvPr/>
        </p:nvPicPr>
        <p:blipFill>
          <a:blip r:embed="rId5"/>
          <a:stretch>
            <a:fillRect/>
          </a:stretch>
        </p:blipFill>
        <p:spPr>
          <a:xfrm>
            <a:off x="6238875" y="1847850"/>
            <a:ext cx="5572125" cy="3638550"/>
          </a:xfrm>
          <a:prstGeom prst="rect">
            <a:avLst/>
          </a:prstGeom>
        </p:spPr>
      </p:pic>
      <p:pic>
        <p:nvPicPr>
          <p:cNvPr id="10" name="Image 8" descr="preencoded.png"/>
          <p:cNvPicPr>
            <a:picLocks noChangeAspect="1"/>
          </p:cNvPicPr>
          <p:nvPr/>
        </p:nvPicPr>
        <p:blipFill>
          <a:blip r:embed="rId10"/>
          <a:stretch>
            <a:fillRect/>
          </a:stretch>
        </p:blipFill>
        <p:spPr>
          <a:xfrm>
            <a:off x="6467475" y="2126903"/>
            <a:ext cx="261937" cy="213420"/>
          </a:xfrm>
          <a:prstGeom prst="rect">
            <a:avLst/>
          </a:prstGeom>
        </p:spPr>
      </p:pic>
      <p:pic>
        <p:nvPicPr>
          <p:cNvPr id="11" name="Image 9" descr="preencoded.png"/>
          <p:cNvPicPr>
            <a:picLocks noChangeAspect="1"/>
          </p:cNvPicPr>
          <p:nvPr/>
        </p:nvPicPr>
        <p:blipFill>
          <a:blip r:embed="rId11"/>
          <a:stretch>
            <a:fillRect/>
          </a:stretch>
        </p:blipFill>
        <p:spPr>
          <a:xfrm>
            <a:off x="6467475" y="2533650"/>
            <a:ext cx="214313" cy="176361"/>
          </a:xfrm>
          <a:prstGeom prst="rect">
            <a:avLst/>
          </a:prstGeom>
        </p:spPr>
      </p:pic>
      <p:pic>
        <p:nvPicPr>
          <p:cNvPr id="12" name="Image 10" descr="preencoded.png"/>
          <p:cNvPicPr>
            <a:picLocks noChangeAspect="1"/>
          </p:cNvPicPr>
          <p:nvPr/>
        </p:nvPicPr>
        <p:blipFill>
          <a:blip r:embed="rId12"/>
          <a:stretch>
            <a:fillRect/>
          </a:stretch>
        </p:blipFill>
        <p:spPr>
          <a:xfrm>
            <a:off x="6467475" y="2905125"/>
            <a:ext cx="214313" cy="200025"/>
          </a:xfrm>
          <a:prstGeom prst="rect">
            <a:avLst/>
          </a:prstGeom>
        </p:spPr>
      </p:pic>
      <p:pic>
        <p:nvPicPr>
          <p:cNvPr id="13" name="Image 11" descr="preencoded.png"/>
          <p:cNvPicPr>
            <a:picLocks noChangeAspect="1"/>
          </p:cNvPicPr>
          <p:nvPr/>
        </p:nvPicPr>
        <p:blipFill>
          <a:blip r:embed="rId13"/>
          <a:stretch>
            <a:fillRect/>
          </a:stretch>
        </p:blipFill>
        <p:spPr>
          <a:xfrm>
            <a:off x="6467475" y="3533775"/>
            <a:ext cx="214313" cy="176361"/>
          </a:xfrm>
          <a:prstGeom prst="rect">
            <a:avLst/>
          </a:prstGeom>
        </p:spPr>
      </p:pic>
      <p:pic>
        <p:nvPicPr>
          <p:cNvPr id="14" name="Image 12" descr="preencoded.png"/>
          <p:cNvPicPr>
            <a:picLocks noChangeAspect="1"/>
          </p:cNvPicPr>
          <p:nvPr/>
        </p:nvPicPr>
        <p:blipFill>
          <a:blip r:embed="rId14"/>
          <a:stretch>
            <a:fillRect/>
          </a:stretch>
        </p:blipFill>
        <p:spPr>
          <a:xfrm>
            <a:off x="381000" y="5772150"/>
            <a:ext cx="11430000" cy="800100"/>
          </a:xfrm>
          <a:prstGeom prst="rect">
            <a:avLst/>
          </a:prstGeom>
        </p:spPr>
      </p:pic>
      <p:pic>
        <p:nvPicPr>
          <p:cNvPr id="15" name="Image 13" descr="preencoded.png"/>
          <p:cNvPicPr>
            <a:picLocks noChangeAspect="1"/>
          </p:cNvPicPr>
          <p:nvPr/>
        </p:nvPicPr>
        <p:blipFill>
          <a:blip r:embed="rId15"/>
          <a:stretch>
            <a:fillRect/>
          </a:stretch>
        </p:blipFill>
        <p:spPr>
          <a:xfrm>
            <a:off x="619125" y="6029325"/>
            <a:ext cx="285750" cy="285750"/>
          </a:xfrm>
          <a:prstGeom prst="rect">
            <a:avLst/>
          </a:prstGeom>
        </p:spPr>
      </p:pic>
      <p:sp>
        <p:nvSpPr>
          <p:cNvPr id="16"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17"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8" name="Text 2"/>
          <p:cNvSpPr/>
          <p:nvPr/>
        </p:nvSpPr>
        <p:spPr>
          <a:xfrm>
            <a:off x="381000" y="1152525"/>
            <a:ext cx="118110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1B5E20"/>
                </a:solidFill>
              </a:rPr>
              <a:t>Gonorrhoea: Diagnosis and Management</a:t>
            </a:r>
            <a:endParaRPr lang="en-US" sz="2400" dirty="0"/>
          </a:p>
        </p:txBody>
      </p:sp>
      <p:sp>
        <p:nvSpPr>
          <p:cNvPr id="19" name="Text 3"/>
          <p:cNvSpPr/>
          <p:nvPr/>
        </p:nvSpPr>
        <p:spPr>
          <a:xfrm>
            <a:off x="985838" y="2076450"/>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E7D32"/>
                </a:solidFill>
              </a:rPr>
              <a:t>Diagnostic Requirements</a:t>
            </a:r>
            <a:endParaRPr lang="en-US" sz="1650" dirty="0"/>
          </a:p>
        </p:txBody>
      </p:sp>
      <p:sp>
        <p:nvSpPr>
          <p:cNvPr id="20" name="Text 4"/>
          <p:cNvSpPr/>
          <p:nvPr/>
        </p:nvSpPr>
        <p:spPr>
          <a:xfrm>
            <a:off x="919162" y="2533650"/>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NAAT Swab:</a:t>
            </a:r>
            <a:r>
              <a:rPr lang="en-US" sz="1350" dirty="0">
                <a:solidFill>
                  <a:srgbClr val="2C3E50"/>
                </a:solidFill>
              </a:rPr>
              <a:t> Vulvovaginal (self-taken) or endocervical for rapid detection.</a:t>
            </a:r>
            <a:endParaRPr lang="en-US" sz="1350" dirty="0"/>
          </a:p>
        </p:txBody>
      </p:sp>
      <p:sp>
        <p:nvSpPr>
          <p:cNvPr id="21" name="Text 5"/>
          <p:cNvSpPr/>
          <p:nvPr/>
        </p:nvSpPr>
        <p:spPr>
          <a:xfrm>
            <a:off x="919162" y="3162300"/>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Endocervical Culture:</a:t>
            </a:r>
            <a:r>
              <a:rPr lang="en-US" sz="1350" dirty="0">
                <a:solidFill>
                  <a:srgbClr val="2C3E50"/>
                </a:solidFill>
              </a:rPr>
              <a:t> Essential to guide treatment due to high resistance.</a:t>
            </a:r>
            <a:endParaRPr lang="en-US" sz="1350" dirty="0"/>
          </a:p>
        </p:txBody>
      </p:sp>
      <p:sp>
        <p:nvSpPr>
          <p:cNvPr id="22" name="Text 6"/>
          <p:cNvSpPr/>
          <p:nvPr/>
        </p:nvSpPr>
        <p:spPr>
          <a:xfrm>
            <a:off x="919162" y="3790950"/>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Timing:</a:t>
            </a:r>
            <a:r>
              <a:rPr lang="en-US" sz="1350" dirty="0">
                <a:solidFill>
                  <a:srgbClr val="2C3E50"/>
                </a:solidFill>
              </a:rPr>
              <a:t> Culture must be taken before starting empirical antibiotics.</a:t>
            </a:r>
            <a:endParaRPr lang="en-US" sz="1350" dirty="0"/>
          </a:p>
        </p:txBody>
      </p:sp>
      <p:sp>
        <p:nvSpPr>
          <p:cNvPr id="23" name="Text 7"/>
          <p:cNvSpPr/>
          <p:nvPr/>
        </p:nvSpPr>
        <p:spPr>
          <a:xfrm>
            <a:off x="6843713" y="2076450"/>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E7D32"/>
                </a:solidFill>
              </a:rPr>
              <a:t>Management &amp; Referral</a:t>
            </a:r>
            <a:endParaRPr lang="en-US" sz="1650" dirty="0"/>
          </a:p>
        </p:txBody>
      </p:sp>
      <p:sp>
        <p:nvSpPr>
          <p:cNvPr id="24" name="Text 8"/>
          <p:cNvSpPr/>
          <p:nvPr/>
        </p:nvSpPr>
        <p:spPr>
          <a:xfrm>
            <a:off x="6777038" y="2533650"/>
            <a:ext cx="54149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First-line (BASHH):</a:t>
            </a:r>
            <a:r>
              <a:rPr lang="en-US" sz="1350" dirty="0">
                <a:solidFill>
                  <a:srgbClr val="2C3E50"/>
                </a:solidFill>
              </a:rPr>
              <a:t> </a:t>
            </a:r>
            <a:r>
              <a:rPr lang="en-US" sz="1350" b="1" dirty="0">
                <a:solidFill>
                  <a:srgbClr val="2C3E50"/>
                </a:solidFill>
                <a:highlight>
                  <a:srgbClr val="C8E6C9"/>
                </a:highlight>
              </a:rPr>
              <a:t>Ceftriaxone 1g IM</a:t>
            </a:r>
            <a:r>
              <a:rPr lang="en-US" sz="1350" dirty="0">
                <a:solidFill>
                  <a:srgbClr val="2C3E50"/>
                </a:solidFill>
              </a:rPr>
              <a:t> single dose.</a:t>
            </a:r>
            <a:endParaRPr lang="en-US" sz="1350" dirty="0"/>
          </a:p>
        </p:txBody>
      </p:sp>
      <p:sp>
        <p:nvSpPr>
          <p:cNvPr id="25" name="Text 9"/>
          <p:cNvSpPr/>
          <p:nvPr/>
        </p:nvSpPr>
        <p:spPr>
          <a:xfrm>
            <a:off x="6777038" y="290512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GUM Referral:</a:t>
            </a:r>
            <a:r>
              <a:rPr lang="en-US" sz="1350" dirty="0">
                <a:solidFill>
                  <a:srgbClr val="2C3E50"/>
                </a:solidFill>
              </a:rPr>
              <a:t> Always refer for treatment, test of cure, and contact tracing.</a:t>
            </a:r>
            <a:endParaRPr lang="en-US" sz="1350" dirty="0"/>
          </a:p>
        </p:txBody>
      </p:sp>
      <p:sp>
        <p:nvSpPr>
          <p:cNvPr id="26" name="Text 10"/>
          <p:cNvSpPr/>
          <p:nvPr/>
        </p:nvSpPr>
        <p:spPr>
          <a:xfrm>
            <a:off x="6777038" y="353377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Partner Notification:</a:t>
            </a:r>
            <a:r>
              <a:rPr lang="en-US" sz="1350" dirty="0">
                <a:solidFill>
                  <a:srgbClr val="2C3E50"/>
                </a:solidFill>
              </a:rPr>
              <a:t> Essential to identify and treat all sexual contacts.</a:t>
            </a:r>
            <a:endParaRPr lang="en-US" sz="1350" dirty="0"/>
          </a:p>
        </p:txBody>
      </p:sp>
      <p:sp>
        <p:nvSpPr>
          <p:cNvPr id="27" name="Text 11"/>
          <p:cNvSpPr/>
          <p:nvPr/>
        </p:nvSpPr>
        <p:spPr>
          <a:xfrm>
            <a:off x="1047750" y="5915025"/>
            <a:ext cx="105251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D84315"/>
                </a:solidFill>
              </a:rPr>
              <a:t>AKT Pearl:</a:t>
            </a:r>
            <a:r>
              <a:rPr lang="en-US" sz="1350" dirty="0">
                <a:solidFill>
                  <a:srgbClr val="795548"/>
                </a:solidFill>
              </a:rPr>
              <a:t> Resistance to azithromycin and ciprofloxacin is widespread. </a:t>
            </a:r>
            <a:r>
              <a:rPr lang="en-US" sz="1350" b="1" dirty="0">
                <a:solidFill>
                  <a:srgbClr val="D84315"/>
                </a:solidFill>
              </a:rPr>
              <a:t>Do not treat empirically</a:t>
            </a:r>
            <a:r>
              <a:rPr lang="en-US" sz="1350" dirty="0">
                <a:solidFill>
                  <a:srgbClr val="795548"/>
                </a:solidFill>
              </a:rPr>
              <a:t> without specialist advice or culture results unless part of a PID protocol.</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343025"/>
            <a:ext cx="11430000" cy="504825"/>
          </a:xfrm>
          <a:prstGeom prst="rect">
            <a:avLst/>
          </a:prstGeom>
        </p:spPr>
      </p:pic>
      <p:pic>
        <p:nvPicPr>
          <p:cNvPr id="6" name="Image 4" descr="preencoded.png"/>
          <p:cNvPicPr>
            <a:picLocks noChangeAspect="1"/>
          </p:cNvPicPr>
          <p:nvPr/>
        </p:nvPicPr>
        <p:blipFill>
          <a:blip r:embed="rId6"/>
          <a:stretch>
            <a:fillRect/>
          </a:stretch>
        </p:blipFill>
        <p:spPr>
          <a:xfrm>
            <a:off x="381000" y="2133600"/>
            <a:ext cx="5572125" cy="4533900"/>
          </a:xfrm>
          <a:prstGeom prst="rect">
            <a:avLst/>
          </a:prstGeom>
        </p:spPr>
      </p:pic>
      <p:pic>
        <p:nvPicPr>
          <p:cNvPr id="7" name="Image 5" descr="preencoded.png"/>
          <p:cNvPicPr>
            <a:picLocks noChangeAspect="1"/>
          </p:cNvPicPr>
          <p:nvPr/>
        </p:nvPicPr>
        <p:blipFill>
          <a:blip r:embed="rId7"/>
          <a:stretch>
            <a:fillRect/>
          </a:stretch>
        </p:blipFill>
        <p:spPr>
          <a:xfrm>
            <a:off x="619125" y="2543175"/>
            <a:ext cx="261937" cy="213420"/>
          </a:xfrm>
          <a:prstGeom prst="rect">
            <a:avLst/>
          </a:prstGeom>
        </p:spPr>
      </p:pic>
      <p:pic>
        <p:nvPicPr>
          <p:cNvPr id="8" name="Image 6" descr="preencoded.png"/>
          <p:cNvPicPr>
            <a:picLocks noChangeAspect="1"/>
          </p:cNvPicPr>
          <p:nvPr/>
        </p:nvPicPr>
        <p:blipFill>
          <a:blip r:embed="rId8"/>
          <a:stretch>
            <a:fillRect/>
          </a:stretch>
        </p:blipFill>
        <p:spPr>
          <a:xfrm>
            <a:off x="619125" y="2949922"/>
            <a:ext cx="214313" cy="214313"/>
          </a:xfrm>
          <a:prstGeom prst="rect">
            <a:avLst/>
          </a:prstGeom>
        </p:spPr>
      </p:pic>
      <p:pic>
        <p:nvPicPr>
          <p:cNvPr id="9" name="Image 7" descr="preencoded.png"/>
          <p:cNvPicPr>
            <a:picLocks noChangeAspect="1"/>
          </p:cNvPicPr>
          <p:nvPr/>
        </p:nvPicPr>
        <p:blipFill>
          <a:blip r:embed="rId9"/>
          <a:stretch>
            <a:fillRect/>
          </a:stretch>
        </p:blipFill>
        <p:spPr>
          <a:xfrm>
            <a:off x="619125" y="3765203"/>
            <a:ext cx="214313" cy="176361"/>
          </a:xfrm>
          <a:prstGeom prst="rect">
            <a:avLst/>
          </a:prstGeom>
        </p:spPr>
      </p:pic>
      <p:pic>
        <p:nvPicPr>
          <p:cNvPr id="10" name="Image 8" descr="preencoded.png"/>
          <p:cNvPicPr>
            <a:picLocks noChangeAspect="1"/>
          </p:cNvPicPr>
          <p:nvPr/>
        </p:nvPicPr>
        <p:blipFill>
          <a:blip r:embed="rId10"/>
          <a:stretch>
            <a:fillRect/>
          </a:stretch>
        </p:blipFill>
        <p:spPr>
          <a:xfrm>
            <a:off x="619125" y="4153793"/>
            <a:ext cx="214313" cy="200025"/>
          </a:xfrm>
          <a:prstGeom prst="rect">
            <a:avLst/>
          </a:prstGeom>
        </p:spPr>
      </p:pic>
      <p:pic>
        <p:nvPicPr>
          <p:cNvPr id="11" name="Image 9" descr="preencoded.png"/>
          <p:cNvPicPr>
            <a:picLocks noChangeAspect="1"/>
          </p:cNvPicPr>
          <p:nvPr/>
        </p:nvPicPr>
        <p:blipFill>
          <a:blip r:embed="rId11"/>
          <a:stretch>
            <a:fillRect/>
          </a:stretch>
        </p:blipFill>
        <p:spPr>
          <a:xfrm>
            <a:off x="619125" y="4816673"/>
            <a:ext cx="214313" cy="214313"/>
          </a:xfrm>
          <a:prstGeom prst="rect">
            <a:avLst/>
          </a:prstGeom>
        </p:spPr>
      </p:pic>
      <p:pic>
        <p:nvPicPr>
          <p:cNvPr id="12" name="Image 10" descr="preencoded.png"/>
          <p:cNvPicPr>
            <a:picLocks noChangeAspect="1"/>
          </p:cNvPicPr>
          <p:nvPr/>
        </p:nvPicPr>
        <p:blipFill>
          <a:blip r:embed="rId12"/>
          <a:stretch>
            <a:fillRect/>
          </a:stretch>
        </p:blipFill>
        <p:spPr>
          <a:xfrm>
            <a:off x="619125" y="5622429"/>
            <a:ext cx="5095875" cy="685800"/>
          </a:xfrm>
          <a:prstGeom prst="rect">
            <a:avLst/>
          </a:prstGeom>
        </p:spPr>
      </p:pic>
      <p:pic>
        <p:nvPicPr>
          <p:cNvPr id="13" name="Image 11" descr="preencoded.png"/>
          <p:cNvPicPr>
            <a:picLocks noChangeAspect="1"/>
          </p:cNvPicPr>
          <p:nvPr/>
        </p:nvPicPr>
        <p:blipFill>
          <a:blip r:embed="rId13"/>
          <a:stretch>
            <a:fillRect/>
          </a:stretch>
        </p:blipFill>
        <p:spPr>
          <a:xfrm>
            <a:off x="762000" y="5772596"/>
            <a:ext cx="190500" cy="152400"/>
          </a:xfrm>
          <a:prstGeom prst="rect">
            <a:avLst/>
          </a:prstGeom>
        </p:spPr>
      </p:pic>
      <p:pic>
        <p:nvPicPr>
          <p:cNvPr id="14" name="Image 12" descr="preencoded.png"/>
          <p:cNvPicPr>
            <a:picLocks noChangeAspect="1"/>
          </p:cNvPicPr>
          <p:nvPr/>
        </p:nvPicPr>
        <p:blipFill>
          <a:blip r:embed="rId14"/>
          <a:stretch>
            <a:fillRect/>
          </a:stretch>
        </p:blipFill>
        <p:spPr>
          <a:xfrm>
            <a:off x="6238875" y="2133600"/>
            <a:ext cx="5572125" cy="4533900"/>
          </a:xfrm>
          <a:prstGeom prst="rect">
            <a:avLst/>
          </a:prstGeom>
        </p:spPr>
      </p:pic>
      <p:pic>
        <p:nvPicPr>
          <p:cNvPr id="15" name="Image 13" descr="preencoded.png"/>
          <p:cNvPicPr>
            <a:picLocks noChangeAspect="1"/>
          </p:cNvPicPr>
          <p:nvPr/>
        </p:nvPicPr>
        <p:blipFill>
          <a:blip r:embed="rId15"/>
          <a:stretch>
            <a:fillRect/>
          </a:stretch>
        </p:blipFill>
        <p:spPr>
          <a:xfrm>
            <a:off x="6477000" y="2650778"/>
            <a:ext cx="261937" cy="213420"/>
          </a:xfrm>
          <a:prstGeom prst="rect">
            <a:avLst/>
          </a:prstGeom>
        </p:spPr>
      </p:pic>
      <p:pic>
        <p:nvPicPr>
          <p:cNvPr id="16" name="Image 14" descr="preencoded.png"/>
          <p:cNvPicPr>
            <a:picLocks noChangeAspect="1"/>
          </p:cNvPicPr>
          <p:nvPr/>
        </p:nvPicPr>
        <p:blipFill>
          <a:blip r:embed="rId16"/>
          <a:stretch>
            <a:fillRect/>
          </a:stretch>
        </p:blipFill>
        <p:spPr>
          <a:xfrm>
            <a:off x="6477000" y="3505200"/>
            <a:ext cx="5095875" cy="1019175"/>
          </a:xfrm>
          <a:prstGeom prst="rect">
            <a:avLst/>
          </a:prstGeom>
        </p:spPr>
      </p:pic>
      <p:pic>
        <p:nvPicPr>
          <p:cNvPr id="17" name="Image 15" descr="preencoded.png"/>
          <p:cNvPicPr>
            <a:picLocks noChangeAspect="1"/>
          </p:cNvPicPr>
          <p:nvPr/>
        </p:nvPicPr>
        <p:blipFill>
          <a:blip r:embed="rId17"/>
          <a:stretch>
            <a:fillRect/>
          </a:stretch>
        </p:blipFill>
        <p:spPr>
          <a:xfrm>
            <a:off x="6477000" y="4667250"/>
            <a:ext cx="5095875" cy="1019175"/>
          </a:xfrm>
          <a:prstGeom prst="rect">
            <a:avLst/>
          </a:prstGeom>
        </p:spPr>
      </p:pic>
      <p:pic>
        <p:nvPicPr>
          <p:cNvPr id="18" name="Image 16" descr="preencoded.png"/>
          <p:cNvPicPr>
            <a:picLocks noChangeAspect="1"/>
          </p:cNvPicPr>
          <p:nvPr/>
        </p:nvPicPr>
        <p:blipFill>
          <a:blip r:embed="rId18"/>
          <a:stretch>
            <a:fillRect/>
          </a:stretch>
        </p:blipFill>
        <p:spPr>
          <a:xfrm>
            <a:off x="6477000" y="5876925"/>
            <a:ext cx="5095875" cy="323850"/>
          </a:xfrm>
          <a:prstGeom prst="rect">
            <a:avLst/>
          </a:prstGeom>
        </p:spPr>
      </p:pic>
      <p:pic>
        <p:nvPicPr>
          <p:cNvPr id="19" name="Image 17" descr="preencoded.png"/>
          <p:cNvPicPr>
            <a:picLocks noChangeAspect="1"/>
          </p:cNvPicPr>
          <p:nvPr/>
        </p:nvPicPr>
        <p:blipFill>
          <a:blip r:embed="rId19"/>
          <a:stretch>
            <a:fillRect/>
          </a:stretch>
        </p:blipFill>
        <p:spPr>
          <a:xfrm>
            <a:off x="6477000" y="6008043"/>
            <a:ext cx="190500" cy="152400"/>
          </a:xfrm>
          <a:prstGeom prst="rect">
            <a:avLst/>
          </a:prstGeom>
        </p:spPr>
      </p:pic>
      <p:sp>
        <p:nvSpPr>
          <p:cNvPr id="20"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1"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2" name="Text 2"/>
          <p:cNvSpPr/>
          <p:nvPr/>
        </p:nvSpPr>
        <p:spPr>
          <a:xfrm>
            <a:off x="381000" y="1343025"/>
            <a:ext cx="11811000" cy="504825"/>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Introduction and Clinical Significance</a:t>
            </a:r>
            <a:endParaRPr lang="en-US" sz="2400" dirty="0"/>
          </a:p>
        </p:txBody>
      </p:sp>
      <p:sp>
        <p:nvSpPr>
          <p:cNvPr id="23" name="Text 3"/>
          <p:cNvSpPr/>
          <p:nvPr/>
        </p:nvSpPr>
        <p:spPr>
          <a:xfrm>
            <a:off x="995363" y="2492722"/>
            <a:ext cx="60350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237E"/>
                </a:solidFill>
              </a:rPr>
              <a:t>The Scale of the Problem</a:t>
            </a:r>
            <a:endParaRPr lang="en-US" sz="1650" dirty="0"/>
          </a:p>
        </p:txBody>
      </p:sp>
      <p:sp>
        <p:nvSpPr>
          <p:cNvPr id="24" name="Text 4"/>
          <p:cNvSpPr/>
          <p:nvPr/>
        </p:nvSpPr>
        <p:spPr>
          <a:xfrm>
            <a:off x="928688" y="2949922"/>
            <a:ext cx="4786313" cy="700980"/>
          </a:xfrm>
          <a:prstGeom prst="rect">
            <a:avLst/>
          </a:prstGeom>
          <a:noFill/>
          <a:ln/>
        </p:spPr>
        <p:txBody>
          <a:bodyPr vert="horz" wrap="square" lIns="0" tIns="0" rIns="0" bIns="0" rtlCol="0" anchor="ctr"/>
          <a:lstStyle/>
          <a:p>
            <a:pPr marL="0" indent="0" algn="l">
              <a:lnSpc>
                <a:spcPts val="2160"/>
              </a:lnSpc>
              <a:buNone/>
            </a:pPr>
            <a:r>
              <a:rPr lang="en-US" sz="1350" dirty="0">
                <a:solidFill>
                  <a:srgbClr val="2C3E50"/>
                </a:solidFill>
              </a:rPr>
              <a:t>Vaginal discharge accounts for approximately </a:t>
            </a:r>
            <a:r>
              <a:rPr lang="en-US" sz="2100" b="1" dirty="0">
                <a:solidFill>
                  <a:srgbClr val="C62828"/>
                </a:solidFill>
              </a:rPr>
              <a:t>7%</a:t>
            </a:r>
            <a:r>
              <a:rPr lang="en-US" sz="1350" dirty="0">
                <a:solidFill>
                  <a:srgbClr val="2C3E50"/>
                </a:solidFill>
              </a:rPr>
              <a:t> of all GP consultations.</a:t>
            </a:r>
            <a:endParaRPr lang="en-US" sz="1350" dirty="0"/>
          </a:p>
        </p:txBody>
      </p:sp>
      <p:sp>
        <p:nvSpPr>
          <p:cNvPr id="25" name="Text 5"/>
          <p:cNvSpPr/>
          <p:nvPr/>
        </p:nvSpPr>
        <p:spPr>
          <a:xfrm>
            <a:off x="928688" y="3765203"/>
            <a:ext cx="1126331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2C3E50"/>
                </a:solidFill>
              </a:rPr>
              <a:t>One of the most frequent presentations in female health.</a:t>
            </a:r>
            <a:endParaRPr lang="en-US" sz="1350" dirty="0"/>
          </a:p>
        </p:txBody>
      </p:sp>
      <p:sp>
        <p:nvSpPr>
          <p:cNvPr id="26" name="Text 6"/>
          <p:cNvSpPr/>
          <p:nvPr/>
        </p:nvSpPr>
        <p:spPr>
          <a:xfrm>
            <a:off x="928688" y="4153793"/>
            <a:ext cx="4786313"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C3E50"/>
                </a:solidFill>
              </a:rPr>
              <a:t>Impacts patient quality of life, sexual health, and psychological well-being.</a:t>
            </a:r>
            <a:endParaRPr lang="en-US" sz="1350" dirty="0"/>
          </a:p>
        </p:txBody>
      </p:sp>
      <p:sp>
        <p:nvSpPr>
          <p:cNvPr id="27" name="Text 7"/>
          <p:cNvSpPr/>
          <p:nvPr/>
        </p:nvSpPr>
        <p:spPr>
          <a:xfrm>
            <a:off x="928688" y="4816673"/>
            <a:ext cx="4786313"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C3E50"/>
                </a:solidFill>
              </a:rPr>
              <a:t>Requires a structured approach to distinguish between normal variation and disease.</a:t>
            </a:r>
            <a:endParaRPr lang="en-US" sz="1350" dirty="0"/>
          </a:p>
        </p:txBody>
      </p:sp>
      <p:sp>
        <p:nvSpPr>
          <p:cNvPr id="28" name="Text 8"/>
          <p:cNvSpPr/>
          <p:nvPr/>
        </p:nvSpPr>
        <p:spPr>
          <a:xfrm>
            <a:off x="952500" y="5622429"/>
            <a:ext cx="4810125"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 AKT Focus: Recognize that discharge is a symptom, not a diagnosis in itself.</a:t>
            </a:r>
            <a:endParaRPr lang="en-US" sz="1200" dirty="0"/>
          </a:p>
        </p:txBody>
      </p:sp>
      <p:sp>
        <p:nvSpPr>
          <p:cNvPr id="29" name="Text 9"/>
          <p:cNvSpPr/>
          <p:nvPr/>
        </p:nvSpPr>
        <p:spPr>
          <a:xfrm>
            <a:off x="6853238" y="2600325"/>
            <a:ext cx="533876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63238"/>
                </a:solidFill>
              </a:rPr>
              <a:t>Primary Clinical Objective</a:t>
            </a:r>
            <a:endParaRPr lang="en-US" sz="1650" dirty="0"/>
          </a:p>
        </p:txBody>
      </p:sp>
      <p:sp>
        <p:nvSpPr>
          <p:cNvPr id="30" name="Text 10"/>
          <p:cNvSpPr/>
          <p:nvPr/>
        </p:nvSpPr>
        <p:spPr>
          <a:xfrm>
            <a:off x="6477000" y="3057525"/>
            <a:ext cx="5715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Your first task is to determine the nature of the discharge:</a:t>
            </a:r>
            <a:endParaRPr lang="en-US" sz="1350" dirty="0"/>
          </a:p>
        </p:txBody>
      </p:sp>
      <p:sp>
        <p:nvSpPr>
          <p:cNvPr id="31" name="Text 11"/>
          <p:cNvSpPr/>
          <p:nvPr/>
        </p:nvSpPr>
        <p:spPr>
          <a:xfrm>
            <a:off x="6619875" y="3505200"/>
            <a:ext cx="4810125" cy="1019175"/>
          </a:xfrm>
          <a:prstGeom prst="rect">
            <a:avLst/>
          </a:prstGeom>
          <a:noFill/>
          <a:ln/>
        </p:spPr>
        <p:txBody>
          <a:bodyPr vert="horz" wrap="square" lIns="0" tIns="0" rIns="0" bIns="0" rtlCol="0" anchor="ctr"/>
          <a:lstStyle/>
          <a:p>
            <a:pPr marL="0" indent="0">
              <a:lnSpc>
                <a:spcPts val="1800"/>
              </a:lnSpc>
              <a:buNone/>
            </a:pPr>
            <a:r>
              <a:rPr lang="en-US" sz="1200" b="1" dirty="0">
                <a:solidFill>
                  <a:srgbClr val="2E7D32"/>
                </a:solidFill>
              </a:rPr>
              <a:t>1. Physiological Discharge</a:t>
            </a:r>
            <a:r>
              <a:rPr lang="en-US" sz="1200" dirty="0">
                <a:solidFill>
                  <a:srgbClr val="2C3E50"/>
                </a:solidFill>
              </a:rPr>
              <a:t>Normal secretions from Bartholin's glands, endocervix, and vaginal cells. Influenced by hormones and the menstrual cycle.</a:t>
            </a:r>
            <a:endParaRPr lang="en-US" sz="1200" dirty="0"/>
          </a:p>
        </p:txBody>
      </p:sp>
      <p:sp>
        <p:nvSpPr>
          <p:cNvPr id="32" name="Text 12"/>
          <p:cNvSpPr/>
          <p:nvPr/>
        </p:nvSpPr>
        <p:spPr>
          <a:xfrm>
            <a:off x="6619875" y="4667250"/>
            <a:ext cx="4810125" cy="1019175"/>
          </a:xfrm>
          <a:prstGeom prst="rect">
            <a:avLst/>
          </a:prstGeom>
          <a:noFill/>
          <a:ln/>
        </p:spPr>
        <p:txBody>
          <a:bodyPr vert="horz" wrap="square" lIns="0" tIns="0" rIns="0" bIns="0" rtlCol="0" anchor="ctr"/>
          <a:lstStyle/>
          <a:p>
            <a:pPr marL="0" indent="0">
              <a:lnSpc>
                <a:spcPts val="1800"/>
              </a:lnSpc>
              <a:buNone/>
            </a:pPr>
            <a:r>
              <a:rPr lang="en-US" sz="1200" b="1" dirty="0">
                <a:solidFill>
                  <a:srgbClr val="C62828"/>
                </a:solidFill>
              </a:rPr>
              <a:t>2. Pathological Discharge</a:t>
            </a:r>
            <a:r>
              <a:rPr lang="en-US" sz="1200" dirty="0">
                <a:solidFill>
                  <a:srgbClr val="2C3E50"/>
                </a:solidFill>
              </a:rPr>
              <a:t>In reproductive-age women, this is usually infectious (BV, Candida, Chlamydia, TV). May also be related to foreign bodies or malignancy.</a:t>
            </a:r>
            <a:endParaRPr lang="en-US" sz="1200" dirty="0"/>
          </a:p>
        </p:txBody>
      </p:sp>
      <p:sp>
        <p:nvSpPr>
          <p:cNvPr id="33" name="Text 13"/>
          <p:cNvSpPr/>
          <p:nvPr/>
        </p:nvSpPr>
        <p:spPr>
          <a:xfrm>
            <a:off x="6667500" y="5876925"/>
            <a:ext cx="5524500" cy="323850"/>
          </a:xfrm>
          <a:prstGeom prst="rect">
            <a:avLst/>
          </a:prstGeom>
          <a:noFill/>
          <a:ln/>
        </p:spPr>
        <p:txBody>
          <a:bodyPr vert="horz" wrap="square" lIns="0" tIns="0" rIns="0" bIns="0" rtlCol="0" anchor="ctr"/>
          <a:lstStyle/>
          <a:p>
            <a:pPr marL="0" indent="0">
              <a:lnSpc>
                <a:spcPts val="1800"/>
              </a:lnSpc>
              <a:buNone/>
            </a:pPr>
            <a:r>
              <a:rPr lang="en-US" sz="1200" i="1" dirty="0">
                <a:solidFill>
                  <a:srgbClr val="546E7A"/>
                </a:solidFill>
              </a:rPr>
              <a:t> Assessment must consider age, sexual history, and cycle phase.</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200150"/>
            <a:ext cx="5595938" cy="5372100"/>
          </a:xfrm>
          <a:prstGeom prst="rect">
            <a:avLst/>
          </a:prstGeom>
        </p:spPr>
      </p:pic>
      <p:pic>
        <p:nvPicPr>
          <p:cNvPr id="6" name="Image 4" descr="preencoded.png"/>
          <p:cNvPicPr>
            <a:picLocks noChangeAspect="1"/>
          </p:cNvPicPr>
          <p:nvPr/>
        </p:nvPicPr>
        <p:blipFill>
          <a:blip r:embed="rId6"/>
          <a:stretch>
            <a:fillRect/>
          </a:stretch>
        </p:blipFill>
        <p:spPr>
          <a:xfrm>
            <a:off x="619125" y="1485900"/>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1905000"/>
            <a:ext cx="166688" cy="166688"/>
          </a:xfrm>
          <a:prstGeom prst="rect">
            <a:avLst/>
          </a:prstGeom>
        </p:spPr>
      </p:pic>
      <p:pic>
        <p:nvPicPr>
          <p:cNvPr id="8" name="Image 6" descr="preencoded.png"/>
          <p:cNvPicPr>
            <a:picLocks noChangeAspect="1"/>
          </p:cNvPicPr>
          <p:nvPr/>
        </p:nvPicPr>
        <p:blipFill>
          <a:blip r:embed="rId8"/>
          <a:stretch>
            <a:fillRect/>
          </a:stretch>
        </p:blipFill>
        <p:spPr>
          <a:xfrm>
            <a:off x="619125" y="2445841"/>
            <a:ext cx="166688" cy="166688"/>
          </a:xfrm>
          <a:prstGeom prst="rect">
            <a:avLst/>
          </a:prstGeom>
        </p:spPr>
      </p:pic>
      <p:pic>
        <p:nvPicPr>
          <p:cNvPr id="9" name="Image 7" descr="preencoded.png"/>
          <p:cNvPicPr>
            <a:picLocks noChangeAspect="1"/>
          </p:cNvPicPr>
          <p:nvPr/>
        </p:nvPicPr>
        <p:blipFill>
          <a:blip r:embed="rId9"/>
          <a:stretch>
            <a:fillRect/>
          </a:stretch>
        </p:blipFill>
        <p:spPr>
          <a:xfrm>
            <a:off x="619125" y="2986683"/>
            <a:ext cx="166688" cy="145852"/>
          </a:xfrm>
          <a:prstGeom prst="rect">
            <a:avLst/>
          </a:prstGeom>
        </p:spPr>
      </p:pic>
      <p:pic>
        <p:nvPicPr>
          <p:cNvPr id="10" name="Image 8" descr="preencoded.png"/>
          <p:cNvPicPr>
            <a:picLocks noChangeAspect="1"/>
          </p:cNvPicPr>
          <p:nvPr/>
        </p:nvPicPr>
        <p:blipFill>
          <a:blip r:embed="rId10"/>
          <a:stretch>
            <a:fillRect/>
          </a:stretch>
        </p:blipFill>
        <p:spPr>
          <a:xfrm>
            <a:off x="619125" y="3527524"/>
            <a:ext cx="166688" cy="145852"/>
          </a:xfrm>
          <a:prstGeom prst="rect">
            <a:avLst/>
          </a:prstGeom>
        </p:spPr>
      </p:pic>
      <p:pic>
        <p:nvPicPr>
          <p:cNvPr id="11" name="Image 9" descr="preencoded.png"/>
          <p:cNvPicPr>
            <a:picLocks noChangeAspect="1"/>
          </p:cNvPicPr>
          <p:nvPr/>
        </p:nvPicPr>
        <p:blipFill>
          <a:blip r:embed="rId11"/>
          <a:stretch>
            <a:fillRect/>
          </a:stretch>
        </p:blipFill>
        <p:spPr>
          <a:xfrm>
            <a:off x="619125" y="4068366"/>
            <a:ext cx="166688" cy="155525"/>
          </a:xfrm>
          <a:prstGeom prst="rect">
            <a:avLst/>
          </a:prstGeom>
        </p:spPr>
      </p:pic>
      <p:pic>
        <p:nvPicPr>
          <p:cNvPr id="12" name="Image 10" descr="preencoded.png"/>
          <p:cNvPicPr>
            <a:picLocks noChangeAspect="1"/>
          </p:cNvPicPr>
          <p:nvPr/>
        </p:nvPicPr>
        <p:blipFill>
          <a:blip r:embed="rId12"/>
          <a:stretch>
            <a:fillRect/>
          </a:stretch>
        </p:blipFill>
        <p:spPr>
          <a:xfrm>
            <a:off x="619125" y="4694932"/>
            <a:ext cx="5119688" cy="542925"/>
          </a:xfrm>
          <a:prstGeom prst="rect">
            <a:avLst/>
          </a:prstGeom>
        </p:spPr>
      </p:pic>
      <p:pic>
        <p:nvPicPr>
          <p:cNvPr id="13" name="Image 11" descr="preencoded.png"/>
          <p:cNvPicPr>
            <a:picLocks noChangeAspect="1"/>
          </p:cNvPicPr>
          <p:nvPr/>
        </p:nvPicPr>
        <p:blipFill>
          <a:blip r:embed="rId13"/>
          <a:stretch>
            <a:fillRect/>
          </a:stretch>
        </p:blipFill>
        <p:spPr>
          <a:xfrm>
            <a:off x="6215063" y="1535757"/>
            <a:ext cx="5595938" cy="1700808"/>
          </a:xfrm>
          <a:prstGeom prst="rect">
            <a:avLst/>
          </a:prstGeom>
        </p:spPr>
      </p:pic>
      <p:pic>
        <p:nvPicPr>
          <p:cNvPr id="14" name="Image 12" descr="preencoded.png"/>
          <p:cNvPicPr>
            <a:picLocks noChangeAspect="1"/>
          </p:cNvPicPr>
          <p:nvPr/>
        </p:nvPicPr>
        <p:blipFill>
          <a:blip r:embed="rId14"/>
          <a:stretch>
            <a:fillRect/>
          </a:stretch>
        </p:blipFill>
        <p:spPr>
          <a:xfrm>
            <a:off x="6405563" y="1767185"/>
            <a:ext cx="214313" cy="175320"/>
          </a:xfrm>
          <a:prstGeom prst="rect">
            <a:avLst/>
          </a:prstGeom>
        </p:spPr>
      </p:pic>
      <p:pic>
        <p:nvPicPr>
          <p:cNvPr id="15" name="Image 13" descr="preencoded.png"/>
          <p:cNvPicPr>
            <a:picLocks noChangeAspect="1"/>
          </p:cNvPicPr>
          <p:nvPr/>
        </p:nvPicPr>
        <p:blipFill>
          <a:blip r:embed="rId15"/>
          <a:stretch>
            <a:fillRect/>
          </a:stretch>
        </p:blipFill>
        <p:spPr>
          <a:xfrm>
            <a:off x="6405563" y="2116782"/>
            <a:ext cx="166688" cy="166688"/>
          </a:xfrm>
          <a:prstGeom prst="rect">
            <a:avLst/>
          </a:prstGeom>
        </p:spPr>
      </p:pic>
      <p:pic>
        <p:nvPicPr>
          <p:cNvPr id="16" name="Image 14" descr="preencoded.png"/>
          <p:cNvPicPr>
            <a:picLocks noChangeAspect="1"/>
          </p:cNvPicPr>
          <p:nvPr/>
        </p:nvPicPr>
        <p:blipFill>
          <a:blip r:embed="rId16"/>
          <a:stretch>
            <a:fillRect/>
          </a:stretch>
        </p:blipFill>
        <p:spPr>
          <a:xfrm>
            <a:off x="6405563" y="2657624"/>
            <a:ext cx="166688" cy="137220"/>
          </a:xfrm>
          <a:prstGeom prst="rect">
            <a:avLst/>
          </a:prstGeom>
        </p:spPr>
      </p:pic>
      <p:pic>
        <p:nvPicPr>
          <p:cNvPr id="17" name="Image 15" descr="preencoded.png"/>
          <p:cNvPicPr>
            <a:picLocks noChangeAspect="1"/>
          </p:cNvPicPr>
          <p:nvPr/>
        </p:nvPicPr>
        <p:blipFill>
          <a:blip r:embed="rId17"/>
          <a:stretch>
            <a:fillRect/>
          </a:stretch>
        </p:blipFill>
        <p:spPr>
          <a:xfrm>
            <a:off x="6215063" y="3427065"/>
            <a:ext cx="5595938" cy="2028379"/>
          </a:xfrm>
          <a:prstGeom prst="rect">
            <a:avLst/>
          </a:prstGeom>
        </p:spPr>
      </p:pic>
      <p:pic>
        <p:nvPicPr>
          <p:cNvPr id="18" name="Image 16" descr="preencoded.png"/>
          <p:cNvPicPr>
            <a:picLocks noChangeAspect="1"/>
          </p:cNvPicPr>
          <p:nvPr/>
        </p:nvPicPr>
        <p:blipFill>
          <a:blip r:embed="rId18"/>
          <a:stretch>
            <a:fillRect/>
          </a:stretch>
        </p:blipFill>
        <p:spPr>
          <a:xfrm>
            <a:off x="6405563" y="3658493"/>
            <a:ext cx="214313" cy="175320"/>
          </a:xfrm>
          <a:prstGeom prst="rect">
            <a:avLst/>
          </a:prstGeom>
        </p:spPr>
      </p:pic>
      <p:pic>
        <p:nvPicPr>
          <p:cNvPr id="19" name="Image 17" descr="preencoded.png"/>
          <p:cNvPicPr>
            <a:picLocks noChangeAspect="1"/>
          </p:cNvPicPr>
          <p:nvPr/>
        </p:nvPicPr>
        <p:blipFill>
          <a:blip r:embed="rId19"/>
          <a:stretch>
            <a:fillRect/>
          </a:stretch>
        </p:blipFill>
        <p:spPr>
          <a:xfrm>
            <a:off x="6405563" y="4008090"/>
            <a:ext cx="166688" cy="137220"/>
          </a:xfrm>
          <a:prstGeom prst="rect">
            <a:avLst/>
          </a:prstGeom>
        </p:spPr>
      </p:pic>
      <p:pic>
        <p:nvPicPr>
          <p:cNvPr id="20" name="Image 18" descr="preencoded.png"/>
          <p:cNvPicPr>
            <a:picLocks noChangeAspect="1"/>
          </p:cNvPicPr>
          <p:nvPr/>
        </p:nvPicPr>
        <p:blipFill>
          <a:blip r:embed="rId20"/>
          <a:stretch>
            <a:fillRect/>
          </a:stretch>
        </p:blipFill>
        <p:spPr>
          <a:xfrm>
            <a:off x="6405563" y="4548932"/>
            <a:ext cx="166688" cy="166688"/>
          </a:xfrm>
          <a:prstGeom prst="rect">
            <a:avLst/>
          </a:prstGeom>
        </p:spPr>
      </p:pic>
      <p:pic>
        <p:nvPicPr>
          <p:cNvPr id="21" name="Image 19" descr="preencoded.png"/>
          <p:cNvPicPr>
            <a:picLocks noChangeAspect="1"/>
          </p:cNvPicPr>
          <p:nvPr/>
        </p:nvPicPr>
        <p:blipFill>
          <a:blip r:embed="rId21"/>
          <a:stretch>
            <a:fillRect/>
          </a:stretch>
        </p:blipFill>
        <p:spPr>
          <a:xfrm>
            <a:off x="6405563" y="5089773"/>
            <a:ext cx="166688" cy="137220"/>
          </a:xfrm>
          <a:prstGeom prst="rect">
            <a:avLst/>
          </a:prstGeom>
        </p:spPr>
      </p:pic>
      <p:pic>
        <p:nvPicPr>
          <p:cNvPr id="22" name="Image 20" descr="preencoded.png"/>
          <p:cNvPicPr>
            <a:picLocks noChangeAspect="1"/>
          </p:cNvPicPr>
          <p:nvPr/>
        </p:nvPicPr>
        <p:blipFill>
          <a:blip r:embed="rId22"/>
          <a:stretch>
            <a:fillRect/>
          </a:stretch>
        </p:blipFill>
        <p:spPr>
          <a:xfrm>
            <a:off x="6215063" y="5645944"/>
            <a:ext cx="5595938" cy="590550"/>
          </a:xfrm>
          <a:prstGeom prst="rect">
            <a:avLst/>
          </a:prstGeom>
        </p:spPr>
      </p:pic>
      <p:pic>
        <p:nvPicPr>
          <p:cNvPr id="23" name="Image 21" descr="preencoded.png"/>
          <p:cNvPicPr>
            <a:picLocks noChangeAspect="1"/>
          </p:cNvPicPr>
          <p:nvPr/>
        </p:nvPicPr>
        <p:blipFill>
          <a:blip r:embed="rId23"/>
          <a:stretch>
            <a:fillRect/>
          </a:stretch>
        </p:blipFill>
        <p:spPr>
          <a:xfrm>
            <a:off x="6310313" y="5780187"/>
            <a:ext cx="166688" cy="137220"/>
          </a:xfrm>
          <a:prstGeom prst="rect">
            <a:avLst/>
          </a:prstGeom>
        </p:spPr>
      </p:pic>
      <p:sp>
        <p:nvSpPr>
          <p:cNvPr id="24"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WHEN TO EXAMINE: CLINICAL INDICATIONS</a:t>
            </a:r>
            <a:endParaRPr lang="en-US" sz="1800" dirty="0"/>
          </a:p>
        </p:txBody>
      </p:sp>
      <p:sp>
        <p:nvSpPr>
          <p:cNvPr id="25"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6" name="Text 2"/>
          <p:cNvSpPr/>
          <p:nvPr/>
        </p:nvSpPr>
        <p:spPr>
          <a:xfrm>
            <a:off x="952500" y="1438275"/>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237E"/>
                </a:solidFill>
              </a:rPr>
              <a:t>Mandatory Examination Required</a:t>
            </a:r>
            <a:endParaRPr lang="en-US" sz="1500" dirty="0"/>
          </a:p>
        </p:txBody>
      </p:sp>
      <p:sp>
        <p:nvSpPr>
          <p:cNvPr id="27" name="Text 3"/>
          <p:cNvSpPr/>
          <p:nvPr/>
        </p:nvSpPr>
        <p:spPr>
          <a:xfrm>
            <a:off x="900113" y="1866900"/>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First presentation</a:t>
            </a:r>
            <a:r>
              <a:rPr lang="en-US" sz="1200" dirty="0">
                <a:solidFill>
                  <a:srgbClr val="2C3E50"/>
                </a:solidFill>
              </a:rPr>
              <a:t> of discharge symptoms (essential to confirm diagnosis and exclude other pathology).</a:t>
            </a:r>
            <a:endParaRPr lang="en-US" sz="1200" dirty="0"/>
          </a:p>
        </p:txBody>
      </p:sp>
      <p:sp>
        <p:nvSpPr>
          <p:cNvPr id="28" name="Text 4"/>
          <p:cNvSpPr/>
          <p:nvPr/>
        </p:nvSpPr>
        <p:spPr>
          <a:xfrm>
            <a:off x="900113" y="2407741"/>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Systemic features</a:t>
            </a:r>
            <a:r>
              <a:rPr lang="en-US" sz="1200" dirty="0">
                <a:solidFill>
                  <a:srgbClr val="2C3E50"/>
                </a:solidFill>
              </a:rPr>
              <a:t> present (e.g., fever, malaise, or significant pelvic/abdominal pain).</a:t>
            </a:r>
            <a:endParaRPr lang="en-US" sz="1200" dirty="0"/>
          </a:p>
        </p:txBody>
      </p:sp>
      <p:sp>
        <p:nvSpPr>
          <p:cNvPr id="29" name="Text 5"/>
          <p:cNvSpPr/>
          <p:nvPr/>
        </p:nvSpPr>
        <p:spPr>
          <a:xfrm>
            <a:off x="900113" y="2948583"/>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Postmenopausal or Perimenopausal</a:t>
            </a:r>
            <a:r>
              <a:rPr lang="en-US" sz="1200" dirty="0">
                <a:solidFill>
                  <a:srgbClr val="2C3E50"/>
                </a:solidFill>
              </a:rPr>
              <a:t> women (increased risk of atrophic changes or malignancy).</a:t>
            </a:r>
            <a:endParaRPr lang="en-US" sz="1200" dirty="0"/>
          </a:p>
        </p:txBody>
      </p:sp>
      <p:sp>
        <p:nvSpPr>
          <p:cNvPr id="30" name="Text 6"/>
          <p:cNvSpPr/>
          <p:nvPr/>
        </p:nvSpPr>
        <p:spPr>
          <a:xfrm>
            <a:off x="900113" y="3489424"/>
            <a:ext cx="48387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Presence of </a:t>
            </a:r>
            <a:r>
              <a:rPr lang="en-US" sz="1200" b="1" dirty="0">
                <a:solidFill>
                  <a:srgbClr val="2C3E50"/>
                </a:solidFill>
              </a:rPr>
              <a:t>PCB (Post-coital bleeding)</a:t>
            </a:r>
            <a:r>
              <a:rPr lang="en-US" sz="1200" dirty="0">
                <a:solidFill>
                  <a:srgbClr val="2C3E50"/>
                </a:solidFill>
              </a:rPr>
              <a:t> or </a:t>
            </a:r>
            <a:r>
              <a:rPr lang="en-US" sz="1200" b="1" dirty="0">
                <a:solidFill>
                  <a:srgbClr val="2C3E50"/>
                </a:solidFill>
              </a:rPr>
              <a:t>IMB (Inter-menstrual bleeding)</a:t>
            </a:r>
            <a:r>
              <a:rPr lang="en-US" sz="1200" dirty="0">
                <a:solidFill>
                  <a:srgbClr val="2C3E50"/>
                </a:solidFill>
              </a:rPr>
              <a:t>.</a:t>
            </a:r>
            <a:endParaRPr lang="en-US" sz="1200" dirty="0"/>
          </a:p>
        </p:txBody>
      </p:sp>
      <p:sp>
        <p:nvSpPr>
          <p:cNvPr id="31" name="Text 7"/>
          <p:cNvSpPr/>
          <p:nvPr/>
        </p:nvSpPr>
        <p:spPr>
          <a:xfrm>
            <a:off x="900113" y="4030266"/>
            <a:ext cx="48387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Any discharge symptoms in </a:t>
            </a:r>
            <a:r>
              <a:rPr lang="en-US" sz="1200" b="1" dirty="0">
                <a:solidFill>
                  <a:srgbClr val="2C3E50"/>
                </a:solidFill>
              </a:rPr>
              <a:t>pregnant women</a:t>
            </a:r>
            <a:r>
              <a:rPr lang="en-US" sz="1200" dirty="0">
                <a:solidFill>
                  <a:srgbClr val="2C3E50"/>
                </a:solidFill>
              </a:rPr>
              <a:t> (risk of preterm labor/complications).</a:t>
            </a:r>
            <a:endParaRPr lang="en-US" sz="1200" dirty="0"/>
          </a:p>
        </p:txBody>
      </p:sp>
      <p:sp>
        <p:nvSpPr>
          <p:cNvPr id="32" name="Text 8"/>
          <p:cNvSpPr/>
          <p:nvPr/>
        </p:nvSpPr>
        <p:spPr>
          <a:xfrm>
            <a:off x="619125" y="4694932"/>
            <a:ext cx="5119688" cy="542925"/>
          </a:xfrm>
          <a:prstGeom prst="rect">
            <a:avLst/>
          </a:prstGeom>
          <a:noFill/>
          <a:ln/>
        </p:spPr>
        <p:txBody>
          <a:bodyPr vert="horz" wrap="square" lIns="0" tIns="0" rIns="0" bIns="0" rtlCol="0" anchor="ctr"/>
          <a:lstStyle/>
          <a:p>
            <a:pPr marL="0" indent="0">
              <a:lnSpc>
                <a:spcPts val="1575"/>
              </a:lnSpc>
              <a:buNone/>
            </a:pPr>
            <a:r>
              <a:rPr lang="en-US" sz="1050" b="1" i="1" dirty="0">
                <a:solidFill>
                  <a:srgbClr val="455A64"/>
                </a:solidFill>
              </a:rPr>
              <a:t>AKT Tip:</a:t>
            </a:r>
            <a:r>
              <a:rPr lang="en-US" sz="1050" i="1" dirty="0">
                <a:solidFill>
                  <a:srgbClr val="455A64"/>
                </a:solidFill>
              </a:rPr>
              <a:t> High Vaginal Swabs (HVS) are taken from the posterior fornix; Cervical swabs must be taken before vaginal swabs.</a:t>
            </a:r>
            <a:endParaRPr lang="en-US" sz="1050" dirty="0"/>
          </a:p>
        </p:txBody>
      </p:sp>
      <p:sp>
        <p:nvSpPr>
          <p:cNvPr id="33" name="Text 9"/>
          <p:cNvSpPr/>
          <p:nvPr/>
        </p:nvSpPr>
        <p:spPr>
          <a:xfrm>
            <a:off x="6715125" y="1726257"/>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Empirical Treatment</a:t>
            </a:r>
            <a:endParaRPr lang="en-US" sz="1350" dirty="0"/>
          </a:p>
        </p:txBody>
      </p:sp>
      <p:sp>
        <p:nvSpPr>
          <p:cNvPr id="34" name="Text 10"/>
          <p:cNvSpPr/>
          <p:nvPr/>
        </p:nvSpPr>
        <p:spPr>
          <a:xfrm>
            <a:off x="6686550" y="2078682"/>
            <a:ext cx="49339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Only for </a:t>
            </a:r>
            <a:r>
              <a:rPr lang="en-US" sz="1200" b="1" dirty="0">
                <a:solidFill>
                  <a:srgbClr val="2C3E50"/>
                </a:solidFill>
              </a:rPr>
              <a:t>clearly recurrent candida</a:t>
            </a:r>
            <a:r>
              <a:rPr lang="en-US" sz="1200" dirty="0">
                <a:solidFill>
                  <a:srgbClr val="2C3E50"/>
                </a:solidFill>
              </a:rPr>
              <a:t> where symptoms are identical to previously confirmed episodes.</a:t>
            </a:r>
            <a:endParaRPr lang="en-US" sz="1200" dirty="0"/>
          </a:p>
        </p:txBody>
      </p:sp>
      <p:sp>
        <p:nvSpPr>
          <p:cNvPr id="35" name="Text 11"/>
          <p:cNvSpPr/>
          <p:nvPr/>
        </p:nvSpPr>
        <p:spPr>
          <a:xfrm>
            <a:off x="6686550" y="2619524"/>
            <a:ext cx="49339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Patient must have been </a:t>
            </a:r>
            <a:r>
              <a:rPr lang="en-US" sz="1200" b="1" dirty="0">
                <a:solidFill>
                  <a:srgbClr val="2C3E50"/>
                </a:solidFill>
              </a:rPr>
              <a:t>previously examined</a:t>
            </a:r>
            <a:r>
              <a:rPr lang="en-US" sz="1200" dirty="0">
                <a:solidFill>
                  <a:srgbClr val="2C3E50"/>
                </a:solidFill>
              </a:rPr>
              <a:t> by a clinician for these symptoms.</a:t>
            </a:r>
            <a:endParaRPr lang="en-US" sz="1200" dirty="0"/>
          </a:p>
        </p:txBody>
      </p:sp>
      <p:sp>
        <p:nvSpPr>
          <p:cNvPr id="36" name="Text 12"/>
          <p:cNvSpPr/>
          <p:nvPr/>
        </p:nvSpPr>
        <p:spPr>
          <a:xfrm>
            <a:off x="6715125" y="3617565"/>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7F17"/>
                </a:solidFill>
              </a:rPr>
              <a:t>Clinical Governance (SCA Focus)</a:t>
            </a:r>
            <a:endParaRPr lang="en-US" sz="1350" dirty="0"/>
          </a:p>
        </p:txBody>
      </p:sp>
      <p:sp>
        <p:nvSpPr>
          <p:cNvPr id="37" name="Text 13"/>
          <p:cNvSpPr/>
          <p:nvPr/>
        </p:nvSpPr>
        <p:spPr>
          <a:xfrm>
            <a:off x="6686550" y="3969990"/>
            <a:ext cx="49339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Always offer a chaperone</a:t>
            </a:r>
            <a:r>
              <a:rPr lang="en-US" sz="1200" dirty="0">
                <a:solidFill>
                  <a:srgbClr val="2C3E50"/>
                </a:solidFill>
              </a:rPr>
              <a:t> regardless of the clinician's or patient's gender.</a:t>
            </a:r>
            <a:endParaRPr lang="en-US" sz="1200" dirty="0"/>
          </a:p>
        </p:txBody>
      </p:sp>
      <p:sp>
        <p:nvSpPr>
          <p:cNvPr id="38" name="Text 14"/>
          <p:cNvSpPr/>
          <p:nvPr/>
        </p:nvSpPr>
        <p:spPr>
          <a:xfrm>
            <a:off x="6686550" y="4510832"/>
            <a:ext cx="49339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Document clearly</a:t>
            </a:r>
            <a:r>
              <a:rPr lang="en-US" sz="1200" dirty="0">
                <a:solidFill>
                  <a:srgbClr val="2C3E50"/>
                </a:solidFill>
              </a:rPr>
              <a:t> in the notes: whether a chaperone was offered, and if they were accepted or declined.</a:t>
            </a:r>
            <a:endParaRPr lang="en-US" sz="1200" dirty="0"/>
          </a:p>
        </p:txBody>
      </p:sp>
      <p:sp>
        <p:nvSpPr>
          <p:cNvPr id="39" name="Text 15"/>
          <p:cNvSpPr/>
          <p:nvPr/>
        </p:nvSpPr>
        <p:spPr>
          <a:xfrm>
            <a:off x="6686550" y="5051673"/>
            <a:ext cx="55054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If a chaperone is used, </a:t>
            </a:r>
            <a:r>
              <a:rPr lang="en-US" sz="1200" b="1" dirty="0">
                <a:solidFill>
                  <a:srgbClr val="2C3E50"/>
                </a:solidFill>
              </a:rPr>
              <a:t>record their name/role</a:t>
            </a:r>
            <a:r>
              <a:rPr lang="en-US" sz="1200" dirty="0">
                <a:solidFill>
                  <a:srgbClr val="2C3E50"/>
                </a:solidFill>
              </a:rPr>
              <a:t> in the medical record.</a:t>
            </a:r>
            <a:endParaRPr lang="en-US" sz="1200" dirty="0"/>
          </a:p>
        </p:txBody>
      </p:sp>
      <p:sp>
        <p:nvSpPr>
          <p:cNvPr id="40" name="Text 16"/>
          <p:cNvSpPr/>
          <p:nvPr/>
        </p:nvSpPr>
        <p:spPr>
          <a:xfrm>
            <a:off x="6561683" y="5645944"/>
            <a:ext cx="5405438" cy="590550"/>
          </a:xfrm>
          <a:prstGeom prst="rect">
            <a:avLst/>
          </a:prstGeom>
          <a:noFill/>
          <a:ln/>
        </p:spPr>
        <p:txBody>
          <a:bodyPr vert="horz" wrap="square" lIns="0" tIns="0" rIns="0" bIns="0" rtlCol="0" anchor="ctr"/>
          <a:lstStyle/>
          <a:p>
            <a:pPr marL="0" indent="0">
              <a:lnSpc>
                <a:spcPts val="1575"/>
              </a:lnSpc>
              <a:buNone/>
            </a:pPr>
            <a:r>
              <a:rPr lang="en-US" sz="1050" dirty="0">
                <a:solidFill>
                  <a:srgbClr val="37474F"/>
                </a:solidFill>
              </a:rPr>
              <a:t> </a:t>
            </a:r>
            <a:r>
              <a:rPr lang="en-US" sz="1050" b="1" dirty="0">
                <a:solidFill>
                  <a:srgbClr val="37474F"/>
                </a:solidFill>
              </a:rPr>
              <a:t>Clinical Tip:</a:t>
            </a:r>
            <a:r>
              <a:rPr lang="en-US" sz="1050" dirty="0">
                <a:solidFill>
                  <a:srgbClr val="37474F"/>
                </a:solidFill>
              </a:rPr>
              <a:t> If symptoms do not resolve after empirical treatment, examination becomes .</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72125" cy="2854970"/>
          </a:xfrm>
          <a:prstGeom prst="rect">
            <a:avLst/>
          </a:prstGeom>
        </p:spPr>
      </p:pic>
      <p:pic>
        <p:nvPicPr>
          <p:cNvPr id="6" name="Image 4" descr="preencoded.png"/>
          <p:cNvPicPr>
            <a:picLocks noChangeAspect="1"/>
          </p:cNvPicPr>
          <p:nvPr/>
        </p:nvPicPr>
        <p:blipFill>
          <a:blip r:embed="rId6"/>
          <a:stretch>
            <a:fillRect/>
          </a:stretch>
        </p:blipFill>
        <p:spPr>
          <a:xfrm>
            <a:off x="619125" y="1552575"/>
            <a:ext cx="190500" cy="152400"/>
          </a:xfrm>
          <a:prstGeom prst="rect">
            <a:avLst/>
          </a:prstGeom>
        </p:spPr>
      </p:pic>
      <p:pic>
        <p:nvPicPr>
          <p:cNvPr id="7" name="Image 5" descr="preencoded.png"/>
          <p:cNvPicPr>
            <a:picLocks noChangeAspect="1"/>
          </p:cNvPicPr>
          <p:nvPr/>
        </p:nvPicPr>
        <p:blipFill>
          <a:blip r:embed="rId7"/>
          <a:stretch>
            <a:fillRect/>
          </a:stretch>
        </p:blipFill>
        <p:spPr>
          <a:xfrm>
            <a:off x="6238875" y="1247775"/>
            <a:ext cx="5572125" cy="2854970"/>
          </a:xfrm>
          <a:prstGeom prst="rect">
            <a:avLst/>
          </a:prstGeom>
        </p:spPr>
      </p:pic>
      <p:pic>
        <p:nvPicPr>
          <p:cNvPr id="8" name="Image 6" descr="preencoded.png"/>
          <p:cNvPicPr>
            <a:picLocks noChangeAspect="1"/>
          </p:cNvPicPr>
          <p:nvPr/>
        </p:nvPicPr>
        <p:blipFill>
          <a:blip r:embed="rId8"/>
          <a:stretch>
            <a:fillRect/>
          </a:stretch>
        </p:blipFill>
        <p:spPr>
          <a:xfrm>
            <a:off x="6477000" y="1552575"/>
            <a:ext cx="190500" cy="152400"/>
          </a:xfrm>
          <a:prstGeom prst="rect">
            <a:avLst/>
          </a:prstGeom>
        </p:spPr>
      </p:pic>
      <p:pic>
        <p:nvPicPr>
          <p:cNvPr id="9" name="Image 7" descr="preencoded.png"/>
          <p:cNvPicPr>
            <a:picLocks noChangeAspect="1"/>
          </p:cNvPicPr>
          <p:nvPr/>
        </p:nvPicPr>
        <p:blipFill>
          <a:blip r:embed="rId9"/>
          <a:stretch>
            <a:fillRect/>
          </a:stretch>
        </p:blipFill>
        <p:spPr>
          <a:xfrm>
            <a:off x="381000" y="4340870"/>
            <a:ext cx="11430000" cy="1143000"/>
          </a:xfrm>
          <a:prstGeom prst="rect">
            <a:avLst/>
          </a:prstGeom>
        </p:spPr>
      </p:pic>
      <p:pic>
        <p:nvPicPr>
          <p:cNvPr id="10" name="Image 8" descr="preencoded.png"/>
          <p:cNvPicPr>
            <a:picLocks noChangeAspect="1"/>
          </p:cNvPicPr>
          <p:nvPr/>
        </p:nvPicPr>
        <p:blipFill>
          <a:blip r:embed="rId10"/>
          <a:stretch>
            <a:fillRect/>
          </a:stretch>
        </p:blipFill>
        <p:spPr>
          <a:xfrm>
            <a:off x="571500" y="4827984"/>
            <a:ext cx="249287" cy="199430"/>
          </a:xfrm>
          <a:prstGeom prst="rect">
            <a:avLst/>
          </a:prstGeom>
        </p:spPr>
      </p:pic>
      <p:sp>
        <p:nvSpPr>
          <p:cNvPr id="11"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12"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3" name="Text 2"/>
          <p:cNvSpPr/>
          <p:nvPr/>
        </p:nvSpPr>
        <p:spPr>
          <a:xfrm>
            <a:off x="923925" y="14859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High Vaginal Swab (HVS)</a:t>
            </a:r>
            <a:endParaRPr lang="en-US" sz="1500" dirty="0"/>
          </a:p>
        </p:txBody>
      </p:sp>
      <p:sp>
        <p:nvSpPr>
          <p:cNvPr id="14" name="Text 3"/>
          <p:cNvSpPr/>
          <p:nvPr/>
        </p:nvSpPr>
        <p:spPr>
          <a:xfrm>
            <a:off x="885825" y="1914525"/>
            <a:ext cx="831881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Target Area:</a:t>
            </a:r>
            <a:r>
              <a:rPr lang="en-US" sz="1200" dirty="0">
                <a:solidFill>
                  <a:srgbClr val="2C3E50"/>
                </a:solidFill>
              </a:rPr>
              <a:t> Posterior fornix and vaginal walls.</a:t>
            </a:r>
            <a:endParaRPr lang="en-US" sz="1200" dirty="0"/>
          </a:p>
        </p:txBody>
      </p:sp>
      <p:sp>
        <p:nvSpPr>
          <p:cNvPr id="15" name="Text 4"/>
          <p:cNvSpPr/>
          <p:nvPr/>
        </p:nvSpPr>
        <p:spPr>
          <a:xfrm>
            <a:off x="885825" y="2242096"/>
            <a:ext cx="48291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Detects:</a:t>
            </a:r>
            <a:r>
              <a:rPr lang="en-US" sz="1200" dirty="0">
                <a:solidFill>
                  <a:srgbClr val="2C3E50"/>
                </a:solidFill>
              </a:rPr>
              <a:t> Candida (Thrush), Bacterial Vaginosis (BV), and Trichomonas Vaginalis (TV).</a:t>
            </a:r>
            <a:endParaRPr lang="en-US" sz="1200" dirty="0"/>
          </a:p>
        </p:txBody>
      </p:sp>
      <p:sp>
        <p:nvSpPr>
          <p:cNvPr id="16" name="Text 5"/>
          <p:cNvSpPr/>
          <p:nvPr/>
        </p:nvSpPr>
        <p:spPr>
          <a:xfrm>
            <a:off x="885825" y="2782937"/>
            <a:ext cx="48291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Clinical Tip:</a:t>
            </a:r>
            <a:r>
              <a:rPr lang="en-US" sz="1200" dirty="0">
                <a:solidFill>
                  <a:srgbClr val="2C3E50"/>
                </a:solidFill>
              </a:rPr>
              <a:t> Can be used for pH testing (use pH paper directly on the swab or vaginal wall).</a:t>
            </a:r>
            <a:endParaRPr lang="en-US" sz="1200" dirty="0"/>
          </a:p>
        </p:txBody>
      </p:sp>
      <p:sp>
        <p:nvSpPr>
          <p:cNvPr id="17" name="Text 6"/>
          <p:cNvSpPr/>
          <p:nvPr/>
        </p:nvSpPr>
        <p:spPr>
          <a:xfrm>
            <a:off x="885825" y="3323779"/>
            <a:ext cx="8665436"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AKT Note:</a:t>
            </a:r>
            <a:r>
              <a:rPr lang="en-US" sz="1200" dirty="0">
                <a:solidFill>
                  <a:srgbClr val="2C3E50"/>
                </a:solidFill>
              </a:rPr>
              <a:t> Does NOT detect Chlamydia or Gonorrhoea.</a:t>
            </a:r>
            <a:endParaRPr lang="en-US" sz="1200" dirty="0"/>
          </a:p>
        </p:txBody>
      </p:sp>
      <p:sp>
        <p:nvSpPr>
          <p:cNvPr id="18" name="Text 7"/>
          <p:cNvSpPr/>
          <p:nvPr/>
        </p:nvSpPr>
        <p:spPr>
          <a:xfrm>
            <a:off x="6781800" y="1485900"/>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Endocervical &amp; NAAT</a:t>
            </a:r>
            <a:endParaRPr lang="en-US" sz="1500" dirty="0"/>
          </a:p>
        </p:txBody>
      </p:sp>
      <p:sp>
        <p:nvSpPr>
          <p:cNvPr id="19" name="Text 8"/>
          <p:cNvSpPr/>
          <p:nvPr/>
        </p:nvSpPr>
        <p:spPr>
          <a:xfrm>
            <a:off x="6743700" y="1914525"/>
            <a:ext cx="48291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NAAT (Nucleic Acid Amplification Test):</a:t>
            </a:r>
            <a:r>
              <a:rPr lang="en-US" sz="1200" dirty="0">
                <a:solidFill>
                  <a:srgbClr val="2C3E50"/>
                </a:solidFill>
              </a:rPr>
              <a:t> The gold standard for Chlamydia and Gonorrhoea.</a:t>
            </a:r>
            <a:endParaRPr lang="en-US" sz="1200" dirty="0"/>
          </a:p>
        </p:txBody>
      </p:sp>
      <p:sp>
        <p:nvSpPr>
          <p:cNvPr id="20" name="Text 9"/>
          <p:cNvSpPr/>
          <p:nvPr/>
        </p:nvSpPr>
        <p:spPr>
          <a:xfrm>
            <a:off x="6743700" y="2455366"/>
            <a:ext cx="54483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Target Area:</a:t>
            </a:r>
            <a:r>
              <a:rPr lang="en-US" sz="1200" dirty="0">
                <a:solidFill>
                  <a:srgbClr val="2C3E50"/>
                </a:solidFill>
              </a:rPr>
              <a:t> Must obtain cellular material from the endocervical canal.</a:t>
            </a:r>
            <a:endParaRPr lang="en-US" sz="1200" dirty="0"/>
          </a:p>
        </p:txBody>
      </p:sp>
      <p:sp>
        <p:nvSpPr>
          <p:cNvPr id="21" name="Text 10"/>
          <p:cNvSpPr/>
          <p:nvPr/>
        </p:nvSpPr>
        <p:spPr>
          <a:xfrm>
            <a:off x="6743700" y="2782937"/>
            <a:ext cx="48291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Culture (Charcoal Swab):</a:t>
            </a:r>
            <a:r>
              <a:rPr lang="en-US" sz="1200" dirty="0">
                <a:solidFill>
                  <a:srgbClr val="2C3E50"/>
                </a:solidFill>
              </a:rPr>
              <a:t> Specifically for N. gonorrhoeae to determine sensitivities.</a:t>
            </a:r>
            <a:endParaRPr lang="en-US" sz="1200" dirty="0"/>
          </a:p>
        </p:txBody>
      </p:sp>
      <p:sp>
        <p:nvSpPr>
          <p:cNvPr id="22" name="Text 11"/>
          <p:cNvSpPr/>
          <p:nvPr/>
        </p:nvSpPr>
        <p:spPr>
          <a:xfrm>
            <a:off x="6743700" y="3323779"/>
            <a:ext cx="48291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SCA Tip:</a:t>
            </a:r>
            <a:r>
              <a:rPr lang="en-US" sz="1200" dirty="0">
                <a:solidFill>
                  <a:srgbClr val="2C3E50"/>
                </a:solidFill>
              </a:rPr>
              <a:t> Cervical swabs are more sensitive than first-void urine in women.</a:t>
            </a:r>
            <a:endParaRPr lang="en-US" sz="1200" dirty="0"/>
          </a:p>
        </p:txBody>
      </p:sp>
      <p:sp>
        <p:nvSpPr>
          <p:cNvPr id="23" name="Text 12"/>
          <p:cNvSpPr/>
          <p:nvPr/>
        </p:nvSpPr>
        <p:spPr>
          <a:xfrm>
            <a:off x="1087487" y="4531370"/>
            <a:ext cx="10609213" cy="257175"/>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2C3E50"/>
                </a:highlight>
              </a:rPr>
              <a:t>THE ORDER OF PLAY</a:t>
            </a:r>
            <a:r>
              <a:rPr lang="en-US" sz="1350" b="1" dirty="0">
                <a:solidFill>
                  <a:srgbClr val="795548"/>
                </a:solidFill>
              </a:rPr>
              <a:t> Correct Swabbing Sequence</a:t>
            </a:r>
            <a:endParaRPr lang="en-US" sz="1350" dirty="0"/>
          </a:p>
        </p:txBody>
      </p:sp>
      <p:sp>
        <p:nvSpPr>
          <p:cNvPr id="24" name="Text 13"/>
          <p:cNvSpPr/>
          <p:nvPr/>
        </p:nvSpPr>
        <p:spPr>
          <a:xfrm>
            <a:off x="1011287" y="4836170"/>
            <a:ext cx="10609213" cy="457200"/>
          </a:xfrm>
          <a:prstGeom prst="rect">
            <a:avLst/>
          </a:prstGeom>
          <a:noFill/>
          <a:ln/>
        </p:spPr>
        <p:txBody>
          <a:bodyPr vert="horz" wrap="square" lIns="0" tIns="0" rIns="0" bIns="0" rtlCol="0" anchor="ctr"/>
          <a:lstStyle/>
          <a:p>
            <a:pPr marL="0" indent="0">
              <a:lnSpc>
                <a:spcPts val="1800"/>
              </a:lnSpc>
              <a:buNone/>
            </a:pPr>
            <a:r>
              <a:rPr lang="en-US" sz="1200" dirty="0">
                <a:solidFill>
                  <a:srgbClr val="5D4037"/>
                </a:solidFill>
              </a:rPr>
              <a:t>Always take the </a:t>
            </a:r>
            <a:r>
              <a:rPr lang="en-US" sz="1200" b="1" dirty="0">
                <a:solidFill>
                  <a:srgbClr val="5D4037"/>
                </a:solidFill>
              </a:rPr>
              <a:t>Cervical NAAT sample FIRST</a:t>
            </a:r>
            <a:r>
              <a:rPr lang="en-US" sz="1200" dirty="0">
                <a:solidFill>
                  <a:srgbClr val="5D4037"/>
                </a:solidFill>
              </a:rPr>
              <a:t>, followed by the Cervical Culture, and finally the High Vaginal Swabs. This prevents contamination of the cervix with vaginal secretions/blood during the procedure.</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57150"/>
            <a:ext cx="11811000" cy="752475"/>
          </a:xfrm>
          <a:prstGeom prst="rect">
            <a:avLst/>
          </a:prstGeom>
        </p:spPr>
      </p:pic>
      <p:pic>
        <p:nvPicPr>
          <p:cNvPr id="4" name="Image 2" descr="preencoded.png"/>
          <p:cNvPicPr>
            <a:picLocks noChangeAspect="1"/>
          </p:cNvPicPr>
          <p:nvPr/>
        </p:nvPicPr>
        <p:blipFill>
          <a:blip r:embed="rId5"/>
          <a:stretch>
            <a:fillRect/>
          </a:stretch>
        </p:blipFill>
        <p:spPr>
          <a:xfrm>
            <a:off x="381000" y="990600"/>
            <a:ext cx="5572125" cy="2714625"/>
          </a:xfrm>
          <a:prstGeom prst="rect">
            <a:avLst/>
          </a:prstGeom>
        </p:spPr>
      </p:pic>
      <p:pic>
        <p:nvPicPr>
          <p:cNvPr id="5" name="Image 3" descr="preencoded.png"/>
          <p:cNvPicPr>
            <a:picLocks noChangeAspect="1"/>
          </p:cNvPicPr>
          <p:nvPr/>
        </p:nvPicPr>
        <p:blipFill>
          <a:blip r:embed="rId6"/>
          <a:stretch>
            <a:fillRect/>
          </a:stretch>
        </p:blipFill>
        <p:spPr>
          <a:xfrm>
            <a:off x="619125" y="1211461"/>
            <a:ext cx="273844" cy="224879"/>
          </a:xfrm>
          <a:prstGeom prst="rect">
            <a:avLst/>
          </a:prstGeom>
        </p:spPr>
      </p:pic>
      <p:pic>
        <p:nvPicPr>
          <p:cNvPr id="6" name="Image 4" descr="preencoded.png"/>
          <p:cNvPicPr>
            <a:picLocks noChangeAspect="1"/>
          </p:cNvPicPr>
          <p:nvPr/>
        </p:nvPicPr>
        <p:blipFill>
          <a:blip r:embed="rId7"/>
          <a:stretch>
            <a:fillRect/>
          </a:stretch>
        </p:blipFill>
        <p:spPr>
          <a:xfrm>
            <a:off x="619125" y="1947863"/>
            <a:ext cx="154781" cy="125760"/>
          </a:xfrm>
          <a:prstGeom prst="rect">
            <a:avLst/>
          </a:prstGeom>
        </p:spPr>
      </p:pic>
      <p:pic>
        <p:nvPicPr>
          <p:cNvPr id="7" name="Image 5" descr="preencoded.png"/>
          <p:cNvPicPr>
            <a:picLocks noChangeAspect="1"/>
          </p:cNvPicPr>
          <p:nvPr/>
        </p:nvPicPr>
        <p:blipFill>
          <a:blip r:embed="rId8"/>
          <a:stretch>
            <a:fillRect/>
          </a:stretch>
        </p:blipFill>
        <p:spPr>
          <a:xfrm>
            <a:off x="619125" y="2286000"/>
            <a:ext cx="154781" cy="125760"/>
          </a:xfrm>
          <a:prstGeom prst="rect">
            <a:avLst/>
          </a:prstGeom>
        </p:spPr>
      </p:pic>
      <p:pic>
        <p:nvPicPr>
          <p:cNvPr id="8" name="Image 6" descr="preencoded.png"/>
          <p:cNvPicPr>
            <a:picLocks noChangeAspect="1"/>
          </p:cNvPicPr>
          <p:nvPr/>
        </p:nvPicPr>
        <p:blipFill>
          <a:blip r:embed="rId7"/>
          <a:stretch>
            <a:fillRect/>
          </a:stretch>
        </p:blipFill>
        <p:spPr>
          <a:xfrm>
            <a:off x="619125" y="2624138"/>
            <a:ext cx="154781" cy="125760"/>
          </a:xfrm>
          <a:prstGeom prst="rect">
            <a:avLst/>
          </a:prstGeom>
        </p:spPr>
      </p:pic>
      <p:pic>
        <p:nvPicPr>
          <p:cNvPr id="9" name="Image 7" descr="preencoded.png"/>
          <p:cNvPicPr>
            <a:picLocks noChangeAspect="1"/>
          </p:cNvPicPr>
          <p:nvPr/>
        </p:nvPicPr>
        <p:blipFill>
          <a:blip r:embed="rId9"/>
          <a:stretch>
            <a:fillRect/>
          </a:stretch>
        </p:blipFill>
        <p:spPr>
          <a:xfrm>
            <a:off x="381000" y="3895725"/>
            <a:ext cx="5572125" cy="2714625"/>
          </a:xfrm>
          <a:prstGeom prst="rect">
            <a:avLst/>
          </a:prstGeom>
        </p:spPr>
      </p:pic>
      <p:pic>
        <p:nvPicPr>
          <p:cNvPr id="10" name="Image 8" descr="preencoded.png"/>
          <p:cNvPicPr>
            <a:picLocks noChangeAspect="1"/>
          </p:cNvPicPr>
          <p:nvPr/>
        </p:nvPicPr>
        <p:blipFill>
          <a:blip r:embed="rId10"/>
          <a:stretch>
            <a:fillRect/>
          </a:stretch>
        </p:blipFill>
        <p:spPr>
          <a:xfrm>
            <a:off x="619125" y="4116586"/>
            <a:ext cx="273844" cy="224879"/>
          </a:xfrm>
          <a:prstGeom prst="rect">
            <a:avLst/>
          </a:prstGeom>
        </p:spPr>
      </p:pic>
      <p:pic>
        <p:nvPicPr>
          <p:cNvPr id="11" name="Image 9" descr="preencoded.png"/>
          <p:cNvPicPr>
            <a:picLocks noChangeAspect="1"/>
          </p:cNvPicPr>
          <p:nvPr/>
        </p:nvPicPr>
        <p:blipFill>
          <a:blip r:embed="rId11"/>
          <a:stretch>
            <a:fillRect/>
          </a:stretch>
        </p:blipFill>
        <p:spPr>
          <a:xfrm>
            <a:off x="619125" y="4610100"/>
            <a:ext cx="154781" cy="125760"/>
          </a:xfrm>
          <a:prstGeom prst="rect">
            <a:avLst/>
          </a:prstGeom>
        </p:spPr>
      </p:pic>
      <p:pic>
        <p:nvPicPr>
          <p:cNvPr id="12" name="Image 10" descr="preencoded.png"/>
          <p:cNvPicPr>
            <a:picLocks noChangeAspect="1"/>
          </p:cNvPicPr>
          <p:nvPr/>
        </p:nvPicPr>
        <p:blipFill>
          <a:blip r:embed="rId12"/>
          <a:stretch>
            <a:fillRect/>
          </a:stretch>
        </p:blipFill>
        <p:spPr>
          <a:xfrm>
            <a:off x="619125" y="4948238"/>
            <a:ext cx="154781" cy="125760"/>
          </a:xfrm>
          <a:prstGeom prst="rect">
            <a:avLst/>
          </a:prstGeom>
        </p:spPr>
      </p:pic>
      <p:pic>
        <p:nvPicPr>
          <p:cNvPr id="13" name="Image 11" descr="preencoded.png"/>
          <p:cNvPicPr>
            <a:picLocks noChangeAspect="1"/>
          </p:cNvPicPr>
          <p:nvPr/>
        </p:nvPicPr>
        <p:blipFill>
          <a:blip r:embed="rId11"/>
          <a:stretch>
            <a:fillRect/>
          </a:stretch>
        </p:blipFill>
        <p:spPr>
          <a:xfrm>
            <a:off x="619125" y="5286375"/>
            <a:ext cx="154781" cy="125760"/>
          </a:xfrm>
          <a:prstGeom prst="rect">
            <a:avLst/>
          </a:prstGeom>
        </p:spPr>
      </p:pic>
      <p:pic>
        <p:nvPicPr>
          <p:cNvPr id="14" name="Image 12" descr="preencoded.png"/>
          <p:cNvPicPr>
            <a:picLocks noChangeAspect="1"/>
          </p:cNvPicPr>
          <p:nvPr/>
        </p:nvPicPr>
        <p:blipFill>
          <a:blip r:embed="rId13"/>
          <a:stretch>
            <a:fillRect/>
          </a:stretch>
        </p:blipFill>
        <p:spPr>
          <a:xfrm>
            <a:off x="6238875" y="990600"/>
            <a:ext cx="5572125" cy="3219450"/>
          </a:xfrm>
          <a:prstGeom prst="rect">
            <a:avLst/>
          </a:prstGeom>
        </p:spPr>
      </p:pic>
      <p:pic>
        <p:nvPicPr>
          <p:cNvPr id="15" name="Image 13" descr="preencoded.png"/>
          <p:cNvPicPr>
            <a:picLocks noChangeAspect="1"/>
          </p:cNvPicPr>
          <p:nvPr/>
        </p:nvPicPr>
        <p:blipFill>
          <a:blip r:embed="rId14"/>
          <a:stretch>
            <a:fillRect/>
          </a:stretch>
        </p:blipFill>
        <p:spPr>
          <a:xfrm>
            <a:off x="6477000" y="1211461"/>
            <a:ext cx="273844" cy="224879"/>
          </a:xfrm>
          <a:prstGeom prst="rect">
            <a:avLst/>
          </a:prstGeom>
        </p:spPr>
      </p:pic>
      <p:pic>
        <p:nvPicPr>
          <p:cNvPr id="16" name="Image 14" descr="preencoded.png"/>
          <p:cNvPicPr>
            <a:picLocks noChangeAspect="1"/>
          </p:cNvPicPr>
          <p:nvPr/>
        </p:nvPicPr>
        <p:blipFill>
          <a:blip r:embed="rId15"/>
          <a:stretch>
            <a:fillRect/>
          </a:stretch>
        </p:blipFill>
        <p:spPr>
          <a:xfrm>
            <a:off x="6477000" y="2190750"/>
            <a:ext cx="154781" cy="143619"/>
          </a:xfrm>
          <a:prstGeom prst="rect">
            <a:avLst/>
          </a:prstGeom>
        </p:spPr>
      </p:pic>
      <p:pic>
        <p:nvPicPr>
          <p:cNvPr id="17" name="Image 15" descr="preencoded.png"/>
          <p:cNvPicPr>
            <a:picLocks noChangeAspect="1"/>
          </p:cNvPicPr>
          <p:nvPr/>
        </p:nvPicPr>
        <p:blipFill>
          <a:blip r:embed="rId16"/>
          <a:stretch>
            <a:fillRect/>
          </a:stretch>
        </p:blipFill>
        <p:spPr>
          <a:xfrm>
            <a:off x="6477000" y="2771775"/>
            <a:ext cx="154781" cy="125760"/>
          </a:xfrm>
          <a:prstGeom prst="rect">
            <a:avLst/>
          </a:prstGeom>
        </p:spPr>
      </p:pic>
      <p:pic>
        <p:nvPicPr>
          <p:cNvPr id="18" name="Image 16" descr="preencoded.png"/>
          <p:cNvPicPr>
            <a:picLocks noChangeAspect="1"/>
          </p:cNvPicPr>
          <p:nvPr/>
        </p:nvPicPr>
        <p:blipFill>
          <a:blip r:embed="rId17"/>
          <a:stretch>
            <a:fillRect/>
          </a:stretch>
        </p:blipFill>
        <p:spPr>
          <a:xfrm>
            <a:off x="6477000" y="3081338"/>
            <a:ext cx="5095875" cy="938213"/>
          </a:xfrm>
          <a:prstGeom prst="rect">
            <a:avLst/>
          </a:prstGeom>
        </p:spPr>
      </p:pic>
      <p:pic>
        <p:nvPicPr>
          <p:cNvPr id="19" name="Image 17" descr="preencoded.png"/>
          <p:cNvPicPr>
            <a:picLocks noChangeAspect="1"/>
          </p:cNvPicPr>
          <p:nvPr/>
        </p:nvPicPr>
        <p:blipFill>
          <a:blip r:embed="rId18"/>
          <a:stretch>
            <a:fillRect/>
          </a:stretch>
        </p:blipFill>
        <p:spPr>
          <a:xfrm>
            <a:off x="6238875" y="4362450"/>
            <a:ext cx="5572125" cy="2247900"/>
          </a:xfrm>
          <a:prstGeom prst="rect">
            <a:avLst/>
          </a:prstGeom>
        </p:spPr>
      </p:pic>
      <p:pic>
        <p:nvPicPr>
          <p:cNvPr id="20" name="Image 18" descr="preencoded.png"/>
          <p:cNvPicPr>
            <a:picLocks noChangeAspect="1"/>
          </p:cNvPicPr>
          <p:nvPr/>
        </p:nvPicPr>
        <p:blipFill>
          <a:blip r:embed="rId19"/>
          <a:stretch>
            <a:fillRect/>
          </a:stretch>
        </p:blipFill>
        <p:spPr>
          <a:xfrm>
            <a:off x="6477000" y="4583311"/>
            <a:ext cx="273844" cy="224879"/>
          </a:xfrm>
          <a:prstGeom prst="rect">
            <a:avLst/>
          </a:prstGeom>
        </p:spPr>
      </p:pic>
      <p:pic>
        <p:nvPicPr>
          <p:cNvPr id="21" name="Image 19" descr="preencoded.png"/>
          <p:cNvPicPr>
            <a:picLocks noChangeAspect="1"/>
          </p:cNvPicPr>
          <p:nvPr/>
        </p:nvPicPr>
        <p:blipFill>
          <a:blip r:embed="rId20"/>
          <a:stretch>
            <a:fillRect/>
          </a:stretch>
        </p:blipFill>
        <p:spPr>
          <a:xfrm>
            <a:off x="6477000" y="5076825"/>
            <a:ext cx="154781" cy="125760"/>
          </a:xfrm>
          <a:prstGeom prst="rect">
            <a:avLst/>
          </a:prstGeom>
        </p:spPr>
      </p:pic>
      <p:pic>
        <p:nvPicPr>
          <p:cNvPr id="22" name="Image 20" descr="preencoded.png"/>
          <p:cNvPicPr>
            <a:picLocks noChangeAspect="1"/>
          </p:cNvPicPr>
          <p:nvPr/>
        </p:nvPicPr>
        <p:blipFill>
          <a:blip r:embed="rId21"/>
          <a:stretch>
            <a:fillRect/>
          </a:stretch>
        </p:blipFill>
        <p:spPr>
          <a:xfrm>
            <a:off x="6477000" y="5414963"/>
            <a:ext cx="154781" cy="125760"/>
          </a:xfrm>
          <a:prstGeom prst="rect">
            <a:avLst/>
          </a:prstGeom>
        </p:spPr>
      </p:pic>
      <p:pic>
        <p:nvPicPr>
          <p:cNvPr id="23" name="Image 21" descr="preencoded.png"/>
          <p:cNvPicPr>
            <a:picLocks noChangeAspect="1"/>
          </p:cNvPicPr>
          <p:nvPr/>
        </p:nvPicPr>
        <p:blipFill>
          <a:blip r:embed="rId22"/>
          <a:stretch>
            <a:fillRect/>
          </a:stretch>
        </p:blipFill>
        <p:spPr>
          <a:xfrm>
            <a:off x="6477000" y="5753100"/>
            <a:ext cx="154781" cy="125760"/>
          </a:xfrm>
          <a:prstGeom prst="rect">
            <a:avLst/>
          </a:prstGeom>
        </p:spPr>
      </p:pic>
      <p:sp>
        <p:nvSpPr>
          <p:cNvPr id="24" name="Text 0"/>
          <p:cNvSpPr/>
          <p:nvPr/>
        </p:nvSpPr>
        <p:spPr>
          <a:xfrm>
            <a:off x="476250" y="1524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PELVIC INFLAMMATORY DISEASE (PID)</a:t>
            </a:r>
            <a:endParaRPr lang="en-US" sz="1800" dirty="0"/>
          </a:p>
        </p:txBody>
      </p:sp>
      <p:sp>
        <p:nvSpPr>
          <p:cNvPr id="25" name="Text 1"/>
          <p:cNvSpPr/>
          <p:nvPr/>
        </p:nvSpPr>
        <p:spPr>
          <a:xfrm>
            <a:off x="476250" y="514350"/>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6" name="Text 2"/>
          <p:cNvSpPr/>
          <p:nvPr/>
        </p:nvSpPr>
        <p:spPr>
          <a:xfrm>
            <a:off x="1007269" y="1181100"/>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The Clinical Triad</a:t>
            </a:r>
            <a:endParaRPr lang="en-US" sz="1500" dirty="0"/>
          </a:p>
        </p:txBody>
      </p:sp>
      <p:sp>
        <p:nvSpPr>
          <p:cNvPr id="27" name="Text 3"/>
          <p:cNvSpPr/>
          <p:nvPr/>
        </p:nvSpPr>
        <p:spPr>
          <a:xfrm>
            <a:off x="619125" y="1581150"/>
            <a:ext cx="11075670"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Suspect PID in any sexually active woman presenting with:</a:t>
            </a:r>
            <a:endParaRPr lang="en-US" sz="1275" dirty="0"/>
          </a:p>
        </p:txBody>
      </p:sp>
      <p:sp>
        <p:nvSpPr>
          <p:cNvPr id="28" name="Text 4"/>
          <p:cNvSpPr/>
          <p:nvPr/>
        </p:nvSpPr>
        <p:spPr>
          <a:xfrm>
            <a:off x="869156" y="1919288"/>
            <a:ext cx="952119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B71C1C"/>
                </a:solidFill>
              </a:rPr>
              <a:t>Pelvic Pain:</a:t>
            </a:r>
            <a:r>
              <a:rPr lang="en-US" sz="1275" dirty="0">
                <a:solidFill>
                  <a:srgbClr val="2C3E50"/>
                </a:solidFill>
              </a:rPr>
              <a:t> Lower abdominal or deep dyspareunia.</a:t>
            </a:r>
            <a:endParaRPr lang="en-US" sz="1275" dirty="0"/>
          </a:p>
        </p:txBody>
      </p:sp>
      <p:sp>
        <p:nvSpPr>
          <p:cNvPr id="29" name="Text 5"/>
          <p:cNvSpPr/>
          <p:nvPr/>
        </p:nvSpPr>
        <p:spPr>
          <a:xfrm>
            <a:off x="869156" y="2257425"/>
            <a:ext cx="893826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B71C1C"/>
                </a:solidFill>
              </a:rPr>
              <a:t>Vaginal Discharge:</a:t>
            </a:r>
            <a:r>
              <a:rPr lang="en-US" sz="1275" dirty="0">
                <a:solidFill>
                  <a:srgbClr val="2C3E50"/>
                </a:solidFill>
              </a:rPr>
              <a:t> Often purulent or abnormal.</a:t>
            </a:r>
            <a:endParaRPr lang="en-US" sz="1275" dirty="0"/>
          </a:p>
        </p:txBody>
      </p:sp>
      <p:sp>
        <p:nvSpPr>
          <p:cNvPr id="30" name="Text 6"/>
          <p:cNvSpPr/>
          <p:nvPr/>
        </p:nvSpPr>
        <p:spPr>
          <a:xfrm>
            <a:off x="869156" y="2595563"/>
            <a:ext cx="900303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B71C1C"/>
                </a:solidFill>
              </a:rPr>
              <a:t>Fever:</a:t>
            </a:r>
            <a:r>
              <a:rPr lang="en-US" sz="1275" dirty="0">
                <a:solidFill>
                  <a:srgbClr val="2C3E50"/>
                </a:solidFill>
              </a:rPr>
              <a:t> Systemic malaise or temperature &gt;38°C.</a:t>
            </a:r>
            <a:endParaRPr lang="en-US" sz="1275" dirty="0"/>
          </a:p>
        </p:txBody>
      </p:sp>
      <p:sp>
        <p:nvSpPr>
          <p:cNvPr id="31" name="Text 7"/>
          <p:cNvSpPr/>
          <p:nvPr/>
        </p:nvSpPr>
        <p:spPr>
          <a:xfrm>
            <a:off x="1007269" y="4086225"/>
            <a:ext cx="3657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Clinical Context</a:t>
            </a:r>
            <a:endParaRPr lang="en-US" sz="1500" dirty="0"/>
          </a:p>
        </p:txBody>
      </p:sp>
      <p:sp>
        <p:nvSpPr>
          <p:cNvPr id="32" name="Text 8"/>
          <p:cNvSpPr/>
          <p:nvPr/>
        </p:nvSpPr>
        <p:spPr>
          <a:xfrm>
            <a:off x="869156" y="4581525"/>
            <a:ext cx="11322844"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Infection of the upper genital tract (uterus, tubes, ovaries).</a:t>
            </a:r>
            <a:endParaRPr lang="en-US" sz="1275" dirty="0"/>
          </a:p>
        </p:txBody>
      </p:sp>
      <p:sp>
        <p:nvSpPr>
          <p:cNvPr id="33" name="Text 9"/>
          <p:cNvSpPr/>
          <p:nvPr/>
        </p:nvSpPr>
        <p:spPr>
          <a:xfrm>
            <a:off x="869156" y="4919663"/>
            <a:ext cx="8549640"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Usually ascending infection from the cervix.</a:t>
            </a:r>
            <a:endParaRPr lang="en-US" sz="1275" dirty="0"/>
          </a:p>
        </p:txBody>
      </p:sp>
      <p:sp>
        <p:nvSpPr>
          <p:cNvPr id="34" name="Text 10"/>
          <p:cNvSpPr/>
          <p:nvPr/>
        </p:nvSpPr>
        <p:spPr>
          <a:xfrm>
            <a:off x="869156" y="5257800"/>
            <a:ext cx="10104120"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Key pathogens: Chlamydia, Gonorrhoea, and Anaerobes.</a:t>
            </a:r>
            <a:endParaRPr lang="en-US" sz="1275" dirty="0"/>
          </a:p>
        </p:txBody>
      </p:sp>
      <p:sp>
        <p:nvSpPr>
          <p:cNvPr id="35" name="Text 11"/>
          <p:cNvSpPr/>
          <p:nvPr/>
        </p:nvSpPr>
        <p:spPr>
          <a:xfrm>
            <a:off x="6865144" y="1181100"/>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The "Chandelier Sign"</a:t>
            </a:r>
            <a:endParaRPr lang="en-US" sz="1500" dirty="0"/>
          </a:p>
        </p:txBody>
      </p:sp>
      <p:sp>
        <p:nvSpPr>
          <p:cNvPr id="36" name="Text 12"/>
          <p:cNvSpPr/>
          <p:nvPr/>
        </p:nvSpPr>
        <p:spPr>
          <a:xfrm>
            <a:off x="6477000" y="1581150"/>
            <a:ext cx="509587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B71C1C"/>
                </a:solidFill>
              </a:rPr>
              <a:t>Cervical Motion Tenderness (CMT):</a:t>
            </a:r>
            <a:r>
              <a:rPr lang="en-US" sz="1275" dirty="0">
                <a:solidFill>
                  <a:srgbClr val="2C3E50"/>
                </a:solidFill>
              </a:rPr>
              <a:t> Also known as cervical excitation.</a:t>
            </a:r>
            <a:endParaRPr lang="en-US" sz="1275" dirty="0"/>
          </a:p>
        </p:txBody>
      </p:sp>
      <p:sp>
        <p:nvSpPr>
          <p:cNvPr id="37" name="Text 13"/>
          <p:cNvSpPr/>
          <p:nvPr/>
        </p:nvSpPr>
        <p:spPr>
          <a:xfrm>
            <a:off x="6727031" y="2162175"/>
            <a:ext cx="4845844" cy="485775"/>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Pain so severe on bimanual exam that the patient "leaps to the chandelier."</a:t>
            </a:r>
            <a:endParaRPr lang="en-US" sz="1275" dirty="0"/>
          </a:p>
        </p:txBody>
      </p:sp>
      <p:sp>
        <p:nvSpPr>
          <p:cNvPr id="38" name="Text 14"/>
          <p:cNvSpPr/>
          <p:nvPr/>
        </p:nvSpPr>
        <p:spPr>
          <a:xfrm>
            <a:off x="6727031" y="2743200"/>
            <a:ext cx="5464969"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Indicates significant adnexal inflammation.</a:t>
            </a:r>
            <a:endParaRPr lang="en-US" sz="1275" dirty="0"/>
          </a:p>
        </p:txBody>
      </p:sp>
      <p:sp>
        <p:nvSpPr>
          <p:cNvPr id="39" name="Text 15"/>
          <p:cNvSpPr/>
          <p:nvPr/>
        </p:nvSpPr>
        <p:spPr>
          <a:xfrm>
            <a:off x="6667500" y="3205163"/>
            <a:ext cx="471487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F8F00"/>
                </a:solidFill>
              </a:rPr>
              <a:t>AKT HIGH YIELD</a:t>
            </a:r>
            <a:endParaRPr lang="en-US" sz="975" dirty="0"/>
          </a:p>
        </p:txBody>
      </p:sp>
      <p:sp>
        <p:nvSpPr>
          <p:cNvPr id="40" name="Text 16"/>
          <p:cNvSpPr/>
          <p:nvPr/>
        </p:nvSpPr>
        <p:spPr>
          <a:xfrm>
            <a:off x="6667500" y="3438525"/>
            <a:ext cx="4714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D4037"/>
                </a:solidFill>
              </a:rPr>
              <a:t>CMT is a highly sensitive sign for PID. If present with pelvic pain, initiate </a:t>
            </a:r>
            <a:r>
              <a:rPr lang="en-US" sz="1200" b="1" dirty="0">
                <a:solidFill>
                  <a:srgbClr val="5D4037"/>
                </a:solidFill>
              </a:rPr>
              <a:t>empirical treatment</a:t>
            </a:r>
            <a:r>
              <a:rPr lang="en-US" sz="1200" dirty="0">
                <a:solidFill>
                  <a:srgbClr val="5D4037"/>
                </a:solidFill>
              </a:rPr>
              <a:t> immediately to protect fertility.</a:t>
            </a:r>
            <a:endParaRPr lang="en-US" sz="1200" dirty="0"/>
          </a:p>
        </p:txBody>
      </p:sp>
      <p:sp>
        <p:nvSpPr>
          <p:cNvPr id="41" name="Text 17"/>
          <p:cNvSpPr/>
          <p:nvPr/>
        </p:nvSpPr>
        <p:spPr>
          <a:xfrm>
            <a:off x="6865144" y="4552950"/>
            <a:ext cx="3657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Examination Rule</a:t>
            </a:r>
            <a:endParaRPr lang="en-US" sz="1500" dirty="0"/>
          </a:p>
        </p:txBody>
      </p:sp>
      <p:sp>
        <p:nvSpPr>
          <p:cNvPr id="42" name="Text 18"/>
          <p:cNvSpPr/>
          <p:nvPr/>
        </p:nvSpPr>
        <p:spPr>
          <a:xfrm>
            <a:off x="6727031" y="5048250"/>
            <a:ext cx="5464969"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Always examine</a:t>
            </a:r>
            <a:r>
              <a:rPr lang="en-US" sz="1275" dirty="0">
                <a:solidFill>
                  <a:srgbClr val="2C3E50"/>
                </a:solidFill>
              </a:rPr>
              <a:t> if pelvic pain is present with discharge.</a:t>
            </a:r>
            <a:endParaRPr lang="en-US" sz="1275" dirty="0"/>
          </a:p>
        </p:txBody>
      </p:sp>
      <p:sp>
        <p:nvSpPr>
          <p:cNvPr id="43" name="Text 19"/>
          <p:cNvSpPr/>
          <p:nvPr/>
        </p:nvSpPr>
        <p:spPr>
          <a:xfrm>
            <a:off x="6727031" y="5386388"/>
            <a:ext cx="5464969"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Check for adnexal masses or tenderness.</a:t>
            </a:r>
            <a:endParaRPr lang="en-US" sz="1275" dirty="0"/>
          </a:p>
        </p:txBody>
      </p:sp>
      <p:sp>
        <p:nvSpPr>
          <p:cNvPr id="44" name="Text 20"/>
          <p:cNvSpPr/>
          <p:nvPr/>
        </p:nvSpPr>
        <p:spPr>
          <a:xfrm>
            <a:off x="6727031" y="5724525"/>
            <a:ext cx="5464969"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Document "Cervical Excitation" presence/absence clearly.</a:t>
            </a:r>
            <a:endParaRPr lang="en-US" sz="12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72125" cy="4619625"/>
          </a:xfrm>
          <a:prstGeom prst="rect">
            <a:avLst/>
          </a:prstGeom>
        </p:spPr>
      </p:pic>
      <p:pic>
        <p:nvPicPr>
          <p:cNvPr id="6" name="Image 4" descr="preencoded.png"/>
          <p:cNvPicPr>
            <a:picLocks noChangeAspect="1"/>
          </p:cNvPicPr>
          <p:nvPr/>
        </p:nvPicPr>
        <p:blipFill>
          <a:blip r:embed="rId6"/>
          <a:stretch>
            <a:fillRect/>
          </a:stretch>
        </p:blipFill>
        <p:spPr>
          <a:xfrm>
            <a:off x="619125" y="1485900"/>
            <a:ext cx="5095875" cy="381000"/>
          </a:xfrm>
          <a:prstGeom prst="rect">
            <a:avLst/>
          </a:prstGeom>
        </p:spPr>
      </p:pic>
      <p:pic>
        <p:nvPicPr>
          <p:cNvPr id="7" name="Image 5" descr="preencoded.png"/>
          <p:cNvPicPr>
            <a:picLocks noChangeAspect="1"/>
          </p:cNvPicPr>
          <p:nvPr/>
        </p:nvPicPr>
        <p:blipFill>
          <a:blip r:embed="rId7"/>
          <a:stretch>
            <a:fillRect/>
          </a:stretch>
        </p:blipFill>
        <p:spPr>
          <a:xfrm>
            <a:off x="619125" y="1552575"/>
            <a:ext cx="190500" cy="152400"/>
          </a:xfrm>
          <a:prstGeom prst="rect">
            <a:avLst/>
          </a:prstGeom>
        </p:spPr>
      </p:pic>
      <p:pic>
        <p:nvPicPr>
          <p:cNvPr id="8" name="Image 6" descr="preencoded.png"/>
          <p:cNvPicPr>
            <a:picLocks noChangeAspect="1"/>
          </p:cNvPicPr>
          <p:nvPr/>
        </p:nvPicPr>
        <p:blipFill>
          <a:blip r:embed="rId8"/>
          <a:stretch>
            <a:fillRect/>
          </a:stretch>
        </p:blipFill>
        <p:spPr>
          <a:xfrm>
            <a:off x="619125" y="2057400"/>
            <a:ext cx="214313" cy="214313"/>
          </a:xfrm>
          <a:prstGeom prst="rect">
            <a:avLst/>
          </a:prstGeom>
        </p:spPr>
      </p:pic>
      <p:pic>
        <p:nvPicPr>
          <p:cNvPr id="9" name="Image 7" descr="preencoded.png"/>
          <p:cNvPicPr>
            <a:picLocks noChangeAspect="1"/>
          </p:cNvPicPr>
          <p:nvPr/>
        </p:nvPicPr>
        <p:blipFill>
          <a:blip r:embed="rId9"/>
          <a:stretch>
            <a:fillRect/>
          </a:stretch>
        </p:blipFill>
        <p:spPr>
          <a:xfrm>
            <a:off x="619125" y="2714625"/>
            <a:ext cx="5095875" cy="1181100"/>
          </a:xfrm>
          <a:prstGeom prst="rect">
            <a:avLst/>
          </a:prstGeom>
        </p:spPr>
      </p:pic>
      <p:pic>
        <p:nvPicPr>
          <p:cNvPr id="10" name="Image 8" descr="preencoded.png"/>
          <p:cNvPicPr>
            <a:picLocks noChangeAspect="1"/>
          </p:cNvPicPr>
          <p:nvPr/>
        </p:nvPicPr>
        <p:blipFill>
          <a:blip r:embed="rId10"/>
          <a:stretch>
            <a:fillRect/>
          </a:stretch>
        </p:blipFill>
        <p:spPr>
          <a:xfrm>
            <a:off x="619125" y="3990975"/>
            <a:ext cx="214313" cy="176361"/>
          </a:xfrm>
          <a:prstGeom prst="rect">
            <a:avLst/>
          </a:prstGeom>
        </p:spPr>
      </p:pic>
      <p:pic>
        <p:nvPicPr>
          <p:cNvPr id="11" name="Image 9" descr="preencoded.png"/>
          <p:cNvPicPr>
            <a:picLocks noChangeAspect="1"/>
          </p:cNvPicPr>
          <p:nvPr/>
        </p:nvPicPr>
        <p:blipFill>
          <a:blip r:embed="rId11"/>
          <a:stretch>
            <a:fillRect/>
          </a:stretch>
        </p:blipFill>
        <p:spPr>
          <a:xfrm>
            <a:off x="619125" y="4391025"/>
            <a:ext cx="214313" cy="176361"/>
          </a:xfrm>
          <a:prstGeom prst="rect">
            <a:avLst/>
          </a:prstGeom>
        </p:spPr>
      </p:pic>
      <p:pic>
        <p:nvPicPr>
          <p:cNvPr id="12" name="Image 10" descr="preencoded.png"/>
          <p:cNvPicPr>
            <a:picLocks noChangeAspect="1"/>
          </p:cNvPicPr>
          <p:nvPr/>
        </p:nvPicPr>
        <p:blipFill>
          <a:blip r:embed="rId5"/>
          <a:stretch>
            <a:fillRect/>
          </a:stretch>
        </p:blipFill>
        <p:spPr>
          <a:xfrm>
            <a:off x="6238875" y="1247775"/>
            <a:ext cx="5572125" cy="4619625"/>
          </a:xfrm>
          <a:prstGeom prst="rect">
            <a:avLst/>
          </a:prstGeom>
        </p:spPr>
      </p:pic>
      <p:pic>
        <p:nvPicPr>
          <p:cNvPr id="13" name="Image 11" descr="preencoded.png"/>
          <p:cNvPicPr>
            <a:picLocks noChangeAspect="1"/>
          </p:cNvPicPr>
          <p:nvPr/>
        </p:nvPicPr>
        <p:blipFill>
          <a:blip r:embed="rId6"/>
          <a:stretch>
            <a:fillRect/>
          </a:stretch>
        </p:blipFill>
        <p:spPr>
          <a:xfrm>
            <a:off x="6477000" y="1485900"/>
            <a:ext cx="5095875" cy="381000"/>
          </a:xfrm>
          <a:prstGeom prst="rect">
            <a:avLst/>
          </a:prstGeom>
        </p:spPr>
      </p:pic>
      <p:pic>
        <p:nvPicPr>
          <p:cNvPr id="14" name="Image 12" descr="preencoded.png"/>
          <p:cNvPicPr>
            <a:picLocks noChangeAspect="1"/>
          </p:cNvPicPr>
          <p:nvPr/>
        </p:nvPicPr>
        <p:blipFill>
          <a:blip r:embed="rId12"/>
          <a:stretch>
            <a:fillRect/>
          </a:stretch>
        </p:blipFill>
        <p:spPr>
          <a:xfrm>
            <a:off x="6477000" y="1552575"/>
            <a:ext cx="190500" cy="152400"/>
          </a:xfrm>
          <a:prstGeom prst="rect">
            <a:avLst/>
          </a:prstGeom>
        </p:spPr>
      </p:pic>
      <p:pic>
        <p:nvPicPr>
          <p:cNvPr id="15" name="Image 13" descr="preencoded.png"/>
          <p:cNvPicPr>
            <a:picLocks noChangeAspect="1"/>
          </p:cNvPicPr>
          <p:nvPr/>
        </p:nvPicPr>
        <p:blipFill>
          <a:blip r:embed="rId13"/>
          <a:stretch>
            <a:fillRect/>
          </a:stretch>
        </p:blipFill>
        <p:spPr>
          <a:xfrm>
            <a:off x="6477000" y="2057400"/>
            <a:ext cx="214313" cy="176361"/>
          </a:xfrm>
          <a:prstGeom prst="rect">
            <a:avLst/>
          </a:prstGeom>
        </p:spPr>
      </p:pic>
      <p:pic>
        <p:nvPicPr>
          <p:cNvPr id="16" name="Image 14" descr="preencoded.png"/>
          <p:cNvPicPr>
            <a:picLocks noChangeAspect="1"/>
          </p:cNvPicPr>
          <p:nvPr/>
        </p:nvPicPr>
        <p:blipFill>
          <a:blip r:embed="rId14"/>
          <a:stretch>
            <a:fillRect/>
          </a:stretch>
        </p:blipFill>
        <p:spPr>
          <a:xfrm>
            <a:off x="6477000" y="2714625"/>
            <a:ext cx="214313" cy="214313"/>
          </a:xfrm>
          <a:prstGeom prst="rect">
            <a:avLst/>
          </a:prstGeom>
        </p:spPr>
      </p:pic>
      <p:pic>
        <p:nvPicPr>
          <p:cNvPr id="17" name="Image 15" descr="preencoded.png"/>
          <p:cNvPicPr>
            <a:picLocks noChangeAspect="1"/>
          </p:cNvPicPr>
          <p:nvPr/>
        </p:nvPicPr>
        <p:blipFill>
          <a:blip r:embed="rId15"/>
          <a:stretch>
            <a:fillRect/>
          </a:stretch>
        </p:blipFill>
        <p:spPr>
          <a:xfrm>
            <a:off x="6477000" y="3371850"/>
            <a:ext cx="214313" cy="200025"/>
          </a:xfrm>
          <a:prstGeom prst="rect">
            <a:avLst/>
          </a:prstGeom>
        </p:spPr>
      </p:pic>
      <p:pic>
        <p:nvPicPr>
          <p:cNvPr id="18" name="Image 16" descr="preencoded.png"/>
          <p:cNvPicPr>
            <a:picLocks noChangeAspect="1"/>
          </p:cNvPicPr>
          <p:nvPr/>
        </p:nvPicPr>
        <p:blipFill>
          <a:blip r:embed="rId16"/>
          <a:stretch>
            <a:fillRect/>
          </a:stretch>
        </p:blipFill>
        <p:spPr>
          <a:xfrm>
            <a:off x="6477000" y="4029075"/>
            <a:ext cx="214313" cy="214313"/>
          </a:xfrm>
          <a:prstGeom prst="rect">
            <a:avLst/>
          </a:prstGeom>
        </p:spPr>
      </p:pic>
      <p:pic>
        <p:nvPicPr>
          <p:cNvPr id="19" name="Image 17" descr="preencoded.png"/>
          <p:cNvPicPr>
            <a:picLocks noChangeAspect="1"/>
          </p:cNvPicPr>
          <p:nvPr/>
        </p:nvPicPr>
        <p:blipFill>
          <a:blip r:embed="rId17"/>
          <a:stretch>
            <a:fillRect/>
          </a:stretch>
        </p:blipFill>
        <p:spPr>
          <a:xfrm>
            <a:off x="381000" y="6057900"/>
            <a:ext cx="11430000" cy="514350"/>
          </a:xfrm>
          <a:prstGeom prst="rect">
            <a:avLst/>
          </a:prstGeom>
        </p:spPr>
      </p:pic>
      <p:pic>
        <p:nvPicPr>
          <p:cNvPr id="20" name="Image 18" descr="preencoded.png"/>
          <p:cNvPicPr>
            <a:picLocks noChangeAspect="1"/>
          </p:cNvPicPr>
          <p:nvPr/>
        </p:nvPicPr>
        <p:blipFill>
          <a:blip r:embed="rId18"/>
          <a:stretch>
            <a:fillRect/>
          </a:stretch>
        </p:blipFill>
        <p:spPr>
          <a:xfrm>
            <a:off x="619125" y="6238875"/>
            <a:ext cx="190500" cy="152400"/>
          </a:xfrm>
          <a:prstGeom prst="rect">
            <a:avLst/>
          </a:prstGeom>
        </p:spPr>
      </p:pic>
      <p:sp>
        <p:nvSpPr>
          <p:cNvPr id="21"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2"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3" name="Text 2"/>
          <p:cNvSpPr/>
          <p:nvPr/>
        </p:nvSpPr>
        <p:spPr>
          <a:xfrm>
            <a:off x="923925" y="1485900"/>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Empirical Outpatient Treatment</a:t>
            </a:r>
            <a:endParaRPr lang="en-US" sz="1500" dirty="0"/>
          </a:p>
        </p:txBody>
      </p:sp>
      <p:sp>
        <p:nvSpPr>
          <p:cNvPr id="24" name="Text 3"/>
          <p:cNvSpPr/>
          <p:nvPr/>
        </p:nvSpPr>
        <p:spPr>
          <a:xfrm>
            <a:off x="947737" y="2057400"/>
            <a:ext cx="4767263"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Start treatment </a:t>
            </a:r>
            <a:r>
              <a:rPr lang="en-US" sz="1350" b="1" dirty="0">
                <a:solidFill>
                  <a:srgbClr val="2C3E50"/>
                </a:solidFill>
              </a:rPr>
              <a:t>immediately</a:t>
            </a:r>
            <a:r>
              <a:rPr lang="en-US" sz="1350" dirty="0">
                <a:solidFill>
                  <a:srgbClr val="2C3E50"/>
                </a:solidFill>
              </a:rPr>
              <a:t> based on clinical suspicion (cervical excitation/chandelier sign).</a:t>
            </a:r>
            <a:endParaRPr lang="en-US" sz="1350" dirty="0"/>
          </a:p>
        </p:txBody>
      </p:sp>
      <p:sp>
        <p:nvSpPr>
          <p:cNvPr id="25" name="Text 4"/>
          <p:cNvSpPr/>
          <p:nvPr/>
        </p:nvSpPr>
        <p:spPr>
          <a:xfrm>
            <a:off x="762000" y="2857500"/>
            <a:ext cx="48101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Ofloxacin 400mg BD</a:t>
            </a:r>
            <a:endParaRPr lang="en-US" sz="1500" dirty="0"/>
          </a:p>
        </p:txBody>
      </p:sp>
      <p:sp>
        <p:nvSpPr>
          <p:cNvPr id="26" name="Text 5"/>
          <p:cNvSpPr/>
          <p:nvPr/>
        </p:nvSpPr>
        <p:spPr>
          <a:xfrm>
            <a:off x="762000" y="3190875"/>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 Metronidazole 400mg BD</a:t>
            </a:r>
            <a:endParaRPr lang="en-US" sz="1500" dirty="0"/>
          </a:p>
        </p:txBody>
      </p:sp>
      <p:sp>
        <p:nvSpPr>
          <p:cNvPr id="27" name="Text 6"/>
          <p:cNvSpPr/>
          <p:nvPr/>
        </p:nvSpPr>
        <p:spPr>
          <a:xfrm>
            <a:off x="762000" y="3552825"/>
            <a:ext cx="3352800" cy="161925"/>
          </a:xfrm>
          <a:prstGeom prst="rect">
            <a:avLst/>
          </a:prstGeom>
          <a:noFill/>
          <a:ln/>
        </p:spPr>
        <p:txBody>
          <a:bodyPr vert="horz" wrap="square" lIns="0" tIns="0" rIns="0" bIns="0" rtlCol="0" anchor="ctr"/>
          <a:lstStyle/>
          <a:p>
            <a:pPr marL="0" indent="0">
              <a:lnSpc>
                <a:spcPts val="1800"/>
              </a:lnSpc>
              <a:buNone/>
            </a:pPr>
            <a:r>
              <a:rPr lang="en-US" sz="1200" dirty="0">
                <a:solidFill>
                  <a:srgbClr val="546E7A"/>
                </a:solidFill>
              </a:rPr>
              <a:t>Duration: 14 Days</a:t>
            </a:r>
            <a:endParaRPr lang="en-US" sz="1200" dirty="0"/>
          </a:p>
        </p:txBody>
      </p:sp>
      <p:sp>
        <p:nvSpPr>
          <p:cNvPr id="28" name="Text 7"/>
          <p:cNvSpPr/>
          <p:nvPr/>
        </p:nvSpPr>
        <p:spPr>
          <a:xfrm>
            <a:off x="947737" y="3990975"/>
            <a:ext cx="92583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Covers: </a:t>
            </a:r>
            <a:r>
              <a:rPr lang="en-US" sz="1350" b="1" dirty="0">
                <a:solidFill>
                  <a:srgbClr val="2C3E50"/>
                </a:solidFill>
              </a:rPr>
              <a:t>Chlamydia</a:t>
            </a:r>
            <a:r>
              <a:rPr lang="en-US" sz="1350" dirty="0">
                <a:solidFill>
                  <a:srgbClr val="2C3E50"/>
                </a:solidFill>
              </a:rPr>
              <a:t>, </a:t>
            </a:r>
            <a:r>
              <a:rPr lang="en-US" sz="1350" b="1" dirty="0">
                <a:solidFill>
                  <a:srgbClr val="2C3E50"/>
                </a:solidFill>
              </a:rPr>
              <a:t>Gonorrhoea</a:t>
            </a:r>
            <a:r>
              <a:rPr lang="en-US" sz="1350" dirty="0">
                <a:solidFill>
                  <a:srgbClr val="2C3E50"/>
                </a:solidFill>
              </a:rPr>
              <a:t>, and </a:t>
            </a:r>
            <a:r>
              <a:rPr lang="en-US" sz="1350" b="1" dirty="0">
                <a:solidFill>
                  <a:srgbClr val="2C3E50"/>
                </a:solidFill>
              </a:rPr>
              <a:t>Anaerobes</a:t>
            </a:r>
            <a:r>
              <a:rPr lang="en-US" sz="1350" dirty="0">
                <a:solidFill>
                  <a:srgbClr val="2C3E50"/>
                </a:solidFill>
              </a:rPr>
              <a:t>.</a:t>
            </a:r>
            <a:endParaRPr lang="en-US" sz="1350" dirty="0"/>
          </a:p>
        </p:txBody>
      </p:sp>
      <p:sp>
        <p:nvSpPr>
          <p:cNvPr id="29" name="Text 8"/>
          <p:cNvSpPr/>
          <p:nvPr/>
        </p:nvSpPr>
        <p:spPr>
          <a:xfrm>
            <a:off x="947737" y="4391025"/>
            <a:ext cx="4767263"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Advise </a:t>
            </a:r>
            <a:r>
              <a:rPr lang="en-US" sz="1350" b="1" dirty="0">
                <a:solidFill>
                  <a:srgbClr val="2C3E50"/>
                </a:solidFill>
              </a:rPr>
              <a:t>no alcohol</a:t>
            </a:r>
            <a:r>
              <a:rPr lang="en-US" sz="1350" dirty="0">
                <a:solidFill>
                  <a:srgbClr val="2C3E50"/>
                </a:solidFill>
              </a:rPr>
              <a:t> during and for 48 hours after metronidazole.</a:t>
            </a:r>
            <a:endParaRPr lang="en-US" sz="1350" dirty="0"/>
          </a:p>
        </p:txBody>
      </p:sp>
      <p:sp>
        <p:nvSpPr>
          <p:cNvPr id="30" name="Text 9"/>
          <p:cNvSpPr/>
          <p:nvPr/>
        </p:nvSpPr>
        <p:spPr>
          <a:xfrm>
            <a:off x="6781800" y="14859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1C1C"/>
                </a:solidFill>
              </a:rPr>
              <a:t>Long-term Risks &amp; Risks</a:t>
            </a:r>
            <a:endParaRPr lang="en-US" sz="1500" dirty="0"/>
          </a:p>
        </p:txBody>
      </p:sp>
      <p:sp>
        <p:nvSpPr>
          <p:cNvPr id="31" name="Text 10"/>
          <p:cNvSpPr/>
          <p:nvPr/>
        </p:nvSpPr>
        <p:spPr>
          <a:xfrm>
            <a:off x="6805613" y="2057400"/>
            <a:ext cx="4767263"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Infertility:</a:t>
            </a:r>
            <a:r>
              <a:rPr lang="en-US" sz="1350" dirty="0">
                <a:solidFill>
                  <a:srgbClr val="2C3E50"/>
                </a:solidFill>
              </a:rPr>
              <a:t> 1 in 10 risk after a single episode; 1 in 4 after three episodes.</a:t>
            </a:r>
            <a:endParaRPr lang="en-US" sz="1350" dirty="0"/>
          </a:p>
        </p:txBody>
      </p:sp>
      <p:sp>
        <p:nvSpPr>
          <p:cNvPr id="32" name="Text 11"/>
          <p:cNvSpPr/>
          <p:nvPr/>
        </p:nvSpPr>
        <p:spPr>
          <a:xfrm>
            <a:off x="6805613" y="2714625"/>
            <a:ext cx="4767263"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Ectopic Pregnancy:</a:t>
            </a:r>
            <a:r>
              <a:rPr lang="en-US" sz="1350" dirty="0">
                <a:solidFill>
                  <a:srgbClr val="2C3E50"/>
                </a:solidFill>
              </a:rPr>
              <a:t> PID increases risk significantly (43% of ectopics linked to Chlamydia/PID).</a:t>
            </a:r>
            <a:endParaRPr lang="en-US" sz="1350" dirty="0"/>
          </a:p>
        </p:txBody>
      </p:sp>
      <p:sp>
        <p:nvSpPr>
          <p:cNvPr id="33" name="Text 12"/>
          <p:cNvSpPr/>
          <p:nvPr/>
        </p:nvSpPr>
        <p:spPr>
          <a:xfrm>
            <a:off x="6805613" y="3371850"/>
            <a:ext cx="4767263"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Chronic Pelvic Pain:</a:t>
            </a:r>
            <a:r>
              <a:rPr lang="en-US" sz="1350" dirty="0">
                <a:solidFill>
                  <a:srgbClr val="2C3E50"/>
                </a:solidFill>
              </a:rPr>
              <a:t> Affects roughly 20% of women following acute PID.</a:t>
            </a:r>
            <a:endParaRPr lang="en-US" sz="1350" dirty="0"/>
          </a:p>
        </p:txBody>
      </p:sp>
      <p:sp>
        <p:nvSpPr>
          <p:cNvPr id="34" name="Text 13"/>
          <p:cNvSpPr/>
          <p:nvPr/>
        </p:nvSpPr>
        <p:spPr>
          <a:xfrm>
            <a:off x="6805613" y="4029075"/>
            <a:ext cx="4767263"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Delayed Intervention:</a:t>
            </a:r>
            <a:r>
              <a:rPr lang="en-US" sz="1350" dirty="0">
                <a:solidFill>
                  <a:srgbClr val="2C3E50"/>
                </a:solidFill>
              </a:rPr>
              <a:t> Every day of delay increases the risk of permanent scarring and tubal damage.</a:t>
            </a:r>
            <a:endParaRPr lang="en-US" sz="1350" dirty="0"/>
          </a:p>
        </p:txBody>
      </p:sp>
      <p:sp>
        <p:nvSpPr>
          <p:cNvPr id="35" name="Text 14"/>
          <p:cNvSpPr/>
          <p:nvPr/>
        </p:nvSpPr>
        <p:spPr>
          <a:xfrm>
            <a:off x="1000125" y="6200775"/>
            <a:ext cx="11191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SCA Tip:</a:t>
            </a:r>
            <a:r>
              <a:rPr lang="en-US" sz="1200" dirty="0">
                <a:solidFill>
                  <a:srgbClr val="FFFFFF"/>
                </a:solidFill>
              </a:rPr>
              <a:t> Admit urgently if the patient is pregnant, severely unwell (fever &gt;38°C), or fails to respond to oral treatment within 48-72 hours.</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6"/>
          <a:stretch>
            <a:fillRect/>
          </a:stretch>
        </p:blipFill>
        <p:spPr>
          <a:xfrm>
            <a:off x="381000" y="1247775"/>
            <a:ext cx="5619750" cy="3038475"/>
          </a:xfrm>
          <a:prstGeom prst="rect">
            <a:avLst/>
          </a:prstGeom>
        </p:spPr>
      </p:pic>
      <p:pic>
        <p:nvPicPr>
          <p:cNvPr id="6" name="Image 4" descr="preencoded.png"/>
          <p:cNvPicPr>
            <a:picLocks noChangeAspect="1"/>
          </p:cNvPicPr>
          <p:nvPr/>
        </p:nvPicPr>
        <p:blipFill>
          <a:blip r:embed="rId7"/>
          <a:stretch>
            <a:fillRect/>
          </a:stretch>
        </p:blipFill>
        <p:spPr>
          <a:xfrm>
            <a:off x="619125" y="1522065"/>
            <a:ext cx="261937" cy="213420"/>
          </a:xfrm>
          <a:prstGeom prst="rect">
            <a:avLst/>
          </a:prstGeom>
        </p:spPr>
      </p:pic>
      <p:pic>
        <p:nvPicPr>
          <p:cNvPr id="7" name="Image 5" descr="preencoded.png"/>
          <p:cNvPicPr>
            <a:picLocks noChangeAspect="1"/>
          </p:cNvPicPr>
          <p:nvPr/>
        </p:nvPicPr>
        <p:blipFill>
          <a:blip r:embed="rId8"/>
          <a:stretch>
            <a:fillRect/>
          </a:stretch>
        </p:blipFill>
        <p:spPr>
          <a:xfrm>
            <a:off x="6191250" y="1247775"/>
            <a:ext cx="5619750" cy="3038475"/>
          </a:xfrm>
          <a:prstGeom prst="rect">
            <a:avLst/>
          </a:prstGeom>
        </p:spPr>
      </p:pic>
      <p:pic>
        <p:nvPicPr>
          <p:cNvPr id="8" name="Image 6" descr="preencoded.png"/>
          <p:cNvPicPr>
            <a:picLocks noChangeAspect="1"/>
          </p:cNvPicPr>
          <p:nvPr/>
        </p:nvPicPr>
        <p:blipFill>
          <a:blip r:embed="rId9"/>
          <a:stretch>
            <a:fillRect/>
          </a:stretch>
        </p:blipFill>
        <p:spPr>
          <a:xfrm>
            <a:off x="6429375" y="1485900"/>
            <a:ext cx="5143500" cy="209550"/>
          </a:xfrm>
          <a:prstGeom prst="rect">
            <a:avLst/>
          </a:prstGeom>
        </p:spPr>
      </p:pic>
      <p:pic>
        <p:nvPicPr>
          <p:cNvPr id="9" name="Image 7" descr="preencoded.png"/>
          <p:cNvPicPr>
            <a:picLocks noChangeAspect="1"/>
          </p:cNvPicPr>
          <p:nvPr/>
        </p:nvPicPr>
        <p:blipFill>
          <a:blip r:embed="rId10"/>
          <a:stretch>
            <a:fillRect/>
          </a:stretch>
        </p:blipFill>
        <p:spPr>
          <a:xfrm>
            <a:off x="6429375" y="1826865"/>
            <a:ext cx="261937" cy="213420"/>
          </a:xfrm>
          <a:prstGeom prst="rect">
            <a:avLst/>
          </a:prstGeom>
        </p:spPr>
      </p:pic>
      <p:pic>
        <p:nvPicPr>
          <p:cNvPr id="10" name="Image 8" descr="preencoded.png"/>
          <p:cNvPicPr>
            <a:picLocks noChangeAspect="1"/>
          </p:cNvPicPr>
          <p:nvPr/>
        </p:nvPicPr>
        <p:blipFill>
          <a:blip r:embed="rId11"/>
          <a:stretch>
            <a:fillRect/>
          </a:stretch>
        </p:blipFill>
        <p:spPr>
          <a:xfrm>
            <a:off x="6667500" y="2586038"/>
            <a:ext cx="4905375" cy="457200"/>
          </a:xfrm>
          <a:prstGeom prst="rect">
            <a:avLst/>
          </a:prstGeom>
        </p:spPr>
      </p:pic>
      <p:pic>
        <p:nvPicPr>
          <p:cNvPr id="11" name="Image 9" descr="preencoded.png"/>
          <p:cNvPicPr>
            <a:picLocks noChangeAspect="1"/>
          </p:cNvPicPr>
          <p:nvPr/>
        </p:nvPicPr>
        <p:blipFill>
          <a:blip r:embed="rId12"/>
          <a:stretch>
            <a:fillRect/>
          </a:stretch>
        </p:blipFill>
        <p:spPr>
          <a:xfrm>
            <a:off x="6667500" y="3476625"/>
            <a:ext cx="4905375" cy="457200"/>
          </a:xfrm>
          <a:prstGeom prst="rect">
            <a:avLst/>
          </a:prstGeom>
        </p:spPr>
      </p:pic>
      <p:pic>
        <p:nvPicPr>
          <p:cNvPr id="12" name="Image 10" descr="preencoded.png"/>
          <p:cNvPicPr>
            <a:picLocks noChangeAspect="1"/>
          </p:cNvPicPr>
          <p:nvPr/>
        </p:nvPicPr>
        <p:blipFill>
          <a:blip r:embed="rId13"/>
          <a:stretch>
            <a:fillRect/>
          </a:stretch>
        </p:blipFill>
        <p:spPr>
          <a:xfrm>
            <a:off x="381000" y="4476750"/>
            <a:ext cx="11430000" cy="1727746"/>
          </a:xfrm>
          <a:prstGeom prst="rect">
            <a:avLst/>
          </a:prstGeom>
        </p:spPr>
      </p:pic>
      <p:pic>
        <p:nvPicPr>
          <p:cNvPr id="13" name="Image 11" descr="preencoded.png"/>
          <p:cNvPicPr>
            <a:picLocks noChangeAspect="1"/>
          </p:cNvPicPr>
          <p:nvPr/>
        </p:nvPicPr>
        <p:blipFill>
          <a:blip r:embed="rId14"/>
          <a:stretch>
            <a:fillRect/>
          </a:stretch>
        </p:blipFill>
        <p:spPr>
          <a:xfrm>
            <a:off x="619125" y="4751040"/>
            <a:ext cx="261937" cy="213420"/>
          </a:xfrm>
          <a:prstGeom prst="rect">
            <a:avLst/>
          </a:prstGeom>
        </p:spPr>
      </p:pic>
      <p:pic>
        <p:nvPicPr>
          <p:cNvPr id="14" name="Image 12" descr="preencoded.png"/>
          <p:cNvPicPr>
            <a:picLocks noChangeAspect="1"/>
          </p:cNvPicPr>
          <p:nvPr/>
        </p:nvPicPr>
        <p:blipFill>
          <a:blip r:embed="rId15"/>
          <a:stretch>
            <a:fillRect/>
          </a:stretch>
        </p:blipFill>
        <p:spPr>
          <a:xfrm>
            <a:off x="619125" y="5201096"/>
            <a:ext cx="214313" cy="175320"/>
          </a:xfrm>
          <a:prstGeom prst="rect">
            <a:avLst/>
          </a:prstGeom>
        </p:spPr>
      </p:pic>
      <p:sp>
        <p:nvSpPr>
          <p:cNvPr id="15"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SEXUAL HISTORY TAKING (SCA FOCUS)</a:t>
            </a:r>
            <a:endParaRPr lang="en-US" sz="1800" dirty="0"/>
          </a:p>
        </p:txBody>
      </p:sp>
      <p:sp>
        <p:nvSpPr>
          <p:cNvPr id="16"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7" name="Text 2"/>
          <p:cNvSpPr/>
          <p:nvPr/>
        </p:nvSpPr>
        <p:spPr>
          <a:xfrm>
            <a:off x="995363" y="14859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Core History Components</a:t>
            </a:r>
            <a:endParaRPr lang="en-US" sz="1500" dirty="0"/>
          </a:p>
        </p:txBody>
      </p:sp>
      <p:sp>
        <p:nvSpPr>
          <p:cNvPr id="18" name="Text 3"/>
          <p:cNvSpPr/>
          <p:nvPr/>
        </p:nvSpPr>
        <p:spPr>
          <a:xfrm>
            <a:off x="857250" y="1962150"/>
            <a:ext cx="1133475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Partners:</a:t>
            </a:r>
            <a:r>
              <a:rPr lang="en-US" sz="1275" dirty="0">
                <a:solidFill>
                  <a:srgbClr val="2C3E50"/>
                </a:solidFill>
              </a:rPr>
              <a:t> Number and gender of partners in the last 3–6 months.</a:t>
            </a:r>
            <a:endParaRPr lang="en-US" sz="1275" dirty="0"/>
          </a:p>
        </p:txBody>
      </p:sp>
      <p:sp>
        <p:nvSpPr>
          <p:cNvPr id="19" name="Text 4"/>
          <p:cNvSpPr/>
          <p:nvPr/>
        </p:nvSpPr>
        <p:spPr>
          <a:xfrm>
            <a:off x="857250" y="2319338"/>
            <a:ext cx="490537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Practices:</a:t>
            </a:r>
            <a:r>
              <a:rPr lang="en-US" sz="1275" dirty="0">
                <a:solidFill>
                  <a:srgbClr val="2C3E50"/>
                </a:solidFill>
              </a:rPr>
              <a:t> Specific types of sex (vaginal/oral/anal) to guide swab sites.</a:t>
            </a:r>
            <a:endParaRPr lang="en-US" sz="1275" dirty="0"/>
          </a:p>
        </p:txBody>
      </p:sp>
      <p:sp>
        <p:nvSpPr>
          <p:cNvPr id="20" name="Text 5"/>
          <p:cNvSpPr/>
          <p:nvPr/>
        </p:nvSpPr>
        <p:spPr>
          <a:xfrm>
            <a:off x="857250" y="2919413"/>
            <a:ext cx="490537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Protection:</a:t>
            </a:r>
            <a:r>
              <a:rPr lang="en-US" sz="1275" dirty="0">
                <a:solidFill>
                  <a:srgbClr val="2C3E50"/>
                </a:solidFill>
              </a:rPr>
              <a:t> Consistent use of barrier methods vs. long-acting contraception.</a:t>
            </a:r>
            <a:endParaRPr lang="en-US" sz="1275" dirty="0"/>
          </a:p>
        </p:txBody>
      </p:sp>
      <p:sp>
        <p:nvSpPr>
          <p:cNvPr id="21" name="Text 6"/>
          <p:cNvSpPr/>
          <p:nvPr/>
        </p:nvSpPr>
        <p:spPr>
          <a:xfrm>
            <a:off x="857250" y="3519488"/>
            <a:ext cx="1133475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Previous STIs:</a:t>
            </a:r>
            <a:r>
              <a:rPr lang="en-US" sz="1275" dirty="0">
                <a:solidFill>
                  <a:srgbClr val="2C3E50"/>
                </a:solidFill>
              </a:rPr>
              <a:t> History of infections or contact tracing notifications.</a:t>
            </a:r>
            <a:endParaRPr lang="en-US" sz="1275" dirty="0"/>
          </a:p>
        </p:txBody>
      </p:sp>
      <p:sp>
        <p:nvSpPr>
          <p:cNvPr id="22" name="Text 7"/>
          <p:cNvSpPr/>
          <p:nvPr/>
        </p:nvSpPr>
        <p:spPr>
          <a:xfrm>
            <a:off x="6505575" y="1485900"/>
            <a:ext cx="499110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COMMUNICATION TIP</a:t>
            </a:r>
            <a:endParaRPr lang="en-US" sz="900" dirty="0"/>
          </a:p>
        </p:txBody>
      </p:sp>
      <p:sp>
        <p:nvSpPr>
          <p:cNvPr id="23" name="Text 8"/>
          <p:cNvSpPr/>
          <p:nvPr/>
        </p:nvSpPr>
        <p:spPr>
          <a:xfrm>
            <a:off x="6805613" y="1790700"/>
            <a:ext cx="53863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Normalizing &amp; Signposting</a:t>
            </a:r>
            <a:endParaRPr lang="en-US" sz="1500" dirty="0"/>
          </a:p>
        </p:txBody>
      </p:sp>
      <p:sp>
        <p:nvSpPr>
          <p:cNvPr id="24" name="Text 9"/>
          <p:cNvSpPr/>
          <p:nvPr/>
        </p:nvSpPr>
        <p:spPr>
          <a:xfrm>
            <a:off x="6667500" y="2266950"/>
            <a:ext cx="4905375" cy="7762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Permission Seeking:</a:t>
            </a:r>
            <a:r>
              <a:rPr lang="en-US" sz="1275" dirty="0">
                <a:solidFill>
                  <a:srgbClr val="2C3E50"/>
                </a:solidFill>
              </a:rPr>
              <a:t> Always ask before diving into sensitive topics.</a:t>
            </a:r>
            <a:r>
              <a:rPr lang="en-US" sz="1200" i="1" dirty="0">
                <a:solidFill>
                  <a:srgbClr val="455A64"/>
                </a:solidFill>
              </a:rPr>
              <a:t>"To help me understand what's happening, would it be okay if I asked a few personal questions about your sexual health?"</a:t>
            </a:r>
            <a:endParaRPr lang="en-US" sz="1275" dirty="0"/>
          </a:p>
        </p:txBody>
      </p:sp>
      <p:sp>
        <p:nvSpPr>
          <p:cNvPr id="25" name="Text 10"/>
          <p:cNvSpPr/>
          <p:nvPr/>
        </p:nvSpPr>
        <p:spPr>
          <a:xfrm>
            <a:off x="6667500" y="3157538"/>
            <a:ext cx="4905375" cy="7762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Non-Judgmental Tone:</a:t>
            </a:r>
            <a:r>
              <a:rPr lang="en-US" sz="1275" dirty="0">
                <a:solidFill>
                  <a:srgbClr val="2C3E50"/>
                </a:solidFill>
              </a:rPr>
              <a:t> Frame questions as routine clinical data.</a:t>
            </a:r>
            <a:r>
              <a:rPr lang="en-US" sz="1200" i="1" dirty="0">
                <a:solidFill>
                  <a:srgbClr val="455A64"/>
                </a:solidFill>
              </a:rPr>
              <a:t>"I ask these questions to everyone with similar symptoms so I can offer the right tests."</a:t>
            </a:r>
            <a:endParaRPr lang="en-US" sz="1275" dirty="0"/>
          </a:p>
        </p:txBody>
      </p:sp>
      <p:sp>
        <p:nvSpPr>
          <p:cNvPr id="26" name="Text 11"/>
          <p:cNvSpPr/>
          <p:nvPr/>
        </p:nvSpPr>
        <p:spPr>
          <a:xfrm>
            <a:off x="995363" y="4714875"/>
            <a:ext cx="769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SCA Roleplay Exercise (2 Minutes)</a:t>
            </a:r>
            <a:endParaRPr lang="en-US" sz="1500" dirty="0"/>
          </a:p>
        </p:txBody>
      </p:sp>
      <p:sp>
        <p:nvSpPr>
          <p:cNvPr id="27" name="Text 12"/>
          <p:cNvSpPr/>
          <p:nvPr/>
        </p:nvSpPr>
        <p:spPr>
          <a:xfrm>
            <a:off x="909638" y="5143500"/>
            <a:ext cx="10953750" cy="822871"/>
          </a:xfrm>
          <a:prstGeom prst="rect">
            <a:avLst/>
          </a:prstGeom>
          <a:noFill/>
          <a:ln/>
        </p:spPr>
        <p:txBody>
          <a:bodyPr vert="horz" wrap="square" lIns="0" tIns="0" rIns="0" bIns="0" rtlCol="0" anchor="ctr"/>
          <a:lstStyle/>
          <a:p>
            <a:pPr marL="0" indent="0">
              <a:lnSpc>
                <a:spcPts val="2160"/>
              </a:lnSpc>
              <a:buNone/>
            </a:pPr>
            <a:r>
              <a:rPr lang="en-US" sz="1350" dirty="0">
                <a:solidFill>
                  <a:srgbClr val="2E7D32"/>
                </a:solidFill>
              </a:rPr>
              <a:t> </a:t>
            </a:r>
            <a:r>
              <a:rPr lang="en-US" sz="1350" b="1" dirty="0">
                <a:solidFill>
                  <a:srgbClr val="2E7D32"/>
                </a:solidFill>
              </a:rPr>
              <a:t>Task:</a:t>
            </a:r>
            <a:r>
              <a:rPr lang="en-US" sz="1350" dirty="0">
                <a:solidFill>
                  <a:srgbClr val="2E7D32"/>
                </a:solidFill>
              </a:rPr>
              <a:t> In pairs, practice taking a sexual history from a patient presenting with an IMB (Intermenstrual Bleeding). Focus on transitioning from the clinical symptom to the sexual history without making the patient feel "interrogated."
</a:t>
            </a:r>
            <a:r>
              <a:rPr lang="en-US" sz="1350" b="1" dirty="0">
                <a:solidFill>
                  <a:srgbClr val="2E7D32"/>
                </a:solidFill>
              </a:rPr>
              <a:t>Key Check:</a:t>
            </a:r>
            <a:r>
              <a:rPr lang="en-US" sz="1350" dirty="0">
                <a:solidFill>
                  <a:srgbClr val="2E7D32"/>
                </a:solidFill>
              </a:rPr>
              <a:t> Did you offer a chaperone? Did you confirm informed consent for testing?</a:t>
            </a:r>
            <a:endParaRPr lang="en-US" sz="13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95938" cy="3305175"/>
          </a:xfrm>
          <a:prstGeom prst="rect">
            <a:avLst/>
          </a:prstGeom>
        </p:spPr>
      </p:pic>
      <p:pic>
        <p:nvPicPr>
          <p:cNvPr id="6" name="Image 4" descr="preencoded.png"/>
          <p:cNvPicPr>
            <a:picLocks noChangeAspect="1"/>
          </p:cNvPicPr>
          <p:nvPr/>
        </p:nvPicPr>
        <p:blipFill>
          <a:blip r:embed="rId6"/>
          <a:stretch>
            <a:fillRect/>
          </a:stretch>
        </p:blipFill>
        <p:spPr>
          <a:xfrm>
            <a:off x="619125" y="1533525"/>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1914525"/>
            <a:ext cx="202406" cy="202406"/>
          </a:xfrm>
          <a:prstGeom prst="rect">
            <a:avLst/>
          </a:prstGeom>
        </p:spPr>
      </p:pic>
      <p:pic>
        <p:nvPicPr>
          <p:cNvPr id="8" name="Image 6" descr="preencoded.png"/>
          <p:cNvPicPr>
            <a:picLocks noChangeAspect="1"/>
          </p:cNvPicPr>
          <p:nvPr/>
        </p:nvPicPr>
        <p:blipFill>
          <a:blip r:embed="rId8"/>
          <a:stretch>
            <a:fillRect/>
          </a:stretch>
        </p:blipFill>
        <p:spPr>
          <a:xfrm>
            <a:off x="619125" y="2514600"/>
            <a:ext cx="202406" cy="177105"/>
          </a:xfrm>
          <a:prstGeom prst="rect">
            <a:avLst/>
          </a:prstGeom>
        </p:spPr>
      </p:pic>
      <p:pic>
        <p:nvPicPr>
          <p:cNvPr id="9" name="Image 7" descr="preencoded.png"/>
          <p:cNvPicPr>
            <a:picLocks noChangeAspect="1"/>
          </p:cNvPicPr>
          <p:nvPr/>
        </p:nvPicPr>
        <p:blipFill>
          <a:blip r:embed="rId9"/>
          <a:stretch>
            <a:fillRect/>
          </a:stretch>
        </p:blipFill>
        <p:spPr>
          <a:xfrm>
            <a:off x="619125" y="3114675"/>
            <a:ext cx="202406" cy="202406"/>
          </a:xfrm>
          <a:prstGeom prst="rect">
            <a:avLst/>
          </a:prstGeom>
        </p:spPr>
      </p:pic>
      <p:pic>
        <p:nvPicPr>
          <p:cNvPr id="10" name="Image 8" descr="preencoded.png"/>
          <p:cNvPicPr>
            <a:picLocks noChangeAspect="1"/>
          </p:cNvPicPr>
          <p:nvPr/>
        </p:nvPicPr>
        <p:blipFill>
          <a:blip r:embed="rId8"/>
          <a:stretch>
            <a:fillRect/>
          </a:stretch>
        </p:blipFill>
        <p:spPr>
          <a:xfrm>
            <a:off x="619125" y="3714750"/>
            <a:ext cx="202406" cy="177105"/>
          </a:xfrm>
          <a:prstGeom prst="rect">
            <a:avLst/>
          </a:prstGeom>
        </p:spPr>
      </p:pic>
      <p:pic>
        <p:nvPicPr>
          <p:cNvPr id="11" name="Image 9" descr="preencoded.png"/>
          <p:cNvPicPr>
            <a:picLocks noChangeAspect="1"/>
          </p:cNvPicPr>
          <p:nvPr/>
        </p:nvPicPr>
        <p:blipFill>
          <a:blip r:embed="rId10"/>
          <a:stretch>
            <a:fillRect/>
          </a:stretch>
        </p:blipFill>
        <p:spPr>
          <a:xfrm>
            <a:off x="6215063" y="1247775"/>
            <a:ext cx="5595938" cy="3305175"/>
          </a:xfrm>
          <a:prstGeom prst="rect">
            <a:avLst/>
          </a:prstGeom>
        </p:spPr>
      </p:pic>
      <p:pic>
        <p:nvPicPr>
          <p:cNvPr id="12" name="Image 10" descr="preencoded.png"/>
          <p:cNvPicPr>
            <a:picLocks noChangeAspect="1"/>
          </p:cNvPicPr>
          <p:nvPr/>
        </p:nvPicPr>
        <p:blipFill>
          <a:blip r:embed="rId11"/>
          <a:stretch>
            <a:fillRect/>
          </a:stretch>
        </p:blipFill>
        <p:spPr>
          <a:xfrm>
            <a:off x="6453188" y="1533525"/>
            <a:ext cx="238125" cy="190500"/>
          </a:xfrm>
          <a:prstGeom prst="rect">
            <a:avLst/>
          </a:prstGeom>
        </p:spPr>
      </p:pic>
      <p:pic>
        <p:nvPicPr>
          <p:cNvPr id="13" name="Image 11" descr="preencoded.png"/>
          <p:cNvPicPr>
            <a:picLocks noChangeAspect="1"/>
          </p:cNvPicPr>
          <p:nvPr/>
        </p:nvPicPr>
        <p:blipFill>
          <a:blip r:embed="rId12"/>
          <a:stretch>
            <a:fillRect/>
          </a:stretch>
        </p:blipFill>
        <p:spPr>
          <a:xfrm>
            <a:off x="6453188" y="1914525"/>
            <a:ext cx="202406" cy="202406"/>
          </a:xfrm>
          <a:prstGeom prst="rect">
            <a:avLst/>
          </a:prstGeom>
        </p:spPr>
      </p:pic>
      <p:pic>
        <p:nvPicPr>
          <p:cNvPr id="14" name="Image 12" descr="preencoded.png"/>
          <p:cNvPicPr>
            <a:picLocks noChangeAspect="1"/>
          </p:cNvPicPr>
          <p:nvPr/>
        </p:nvPicPr>
        <p:blipFill>
          <a:blip r:embed="rId13"/>
          <a:stretch>
            <a:fillRect/>
          </a:stretch>
        </p:blipFill>
        <p:spPr>
          <a:xfrm>
            <a:off x="6453188" y="2514600"/>
            <a:ext cx="202406" cy="166688"/>
          </a:xfrm>
          <a:prstGeom prst="rect">
            <a:avLst/>
          </a:prstGeom>
        </p:spPr>
      </p:pic>
      <p:pic>
        <p:nvPicPr>
          <p:cNvPr id="15" name="Image 13" descr="preencoded.png"/>
          <p:cNvPicPr>
            <a:picLocks noChangeAspect="1"/>
          </p:cNvPicPr>
          <p:nvPr/>
        </p:nvPicPr>
        <p:blipFill>
          <a:blip r:embed="rId14"/>
          <a:stretch>
            <a:fillRect/>
          </a:stretch>
        </p:blipFill>
        <p:spPr>
          <a:xfrm>
            <a:off x="6453188" y="3114675"/>
            <a:ext cx="202406" cy="202406"/>
          </a:xfrm>
          <a:prstGeom prst="rect">
            <a:avLst/>
          </a:prstGeom>
        </p:spPr>
      </p:pic>
      <p:pic>
        <p:nvPicPr>
          <p:cNvPr id="16" name="Image 14" descr="preencoded.png"/>
          <p:cNvPicPr>
            <a:picLocks noChangeAspect="1"/>
          </p:cNvPicPr>
          <p:nvPr/>
        </p:nvPicPr>
        <p:blipFill>
          <a:blip r:embed="rId15"/>
          <a:stretch>
            <a:fillRect/>
          </a:stretch>
        </p:blipFill>
        <p:spPr>
          <a:xfrm>
            <a:off x="6453188" y="3714750"/>
            <a:ext cx="202406" cy="177105"/>
          </a:xfrm>
          <a:prstGeom prst="rect">
            <a:avLst/>
          </a:prstGeom>
        </p:spPr>
      </p:pic>
      <p:pic>
        <p:nvPicPr>
          <p:cNvPr id="17" name="Image 15" descr="preencoded.png"/>
          <p:cNvPicPr>
            <a:picLocks noChangeAspect="1"/>
          </p:cNvPicPr>
          <p:nvPr/>
        </p:nvPicPr>
        <p:blipFill>
          <a:blip r:embed="rId16"/>
          <a:stretch>
            <a:fillRect/>
          </a:stretch>
        </p:blipFill>
        <p:spPr>
          <a:xfrm>
            <a:off x="381000" y="4743450"/>
            <a:ext cx="11430000" cy="1728788"/>
          </a:xfrm>
          <a:prstGeom prst="rect">
            <a:avLst/>
          </a:prstGeom>
        </p:spPr>
      </p:pic>
      <p:pic>
        <p:nvPicPr>
          <p:cNvPr id="18" name="Image 16" descr="preencoded.png"/>
          <p:cNvPicPr>
            <a:picLocks noChangeAspect="1"/>
          </p:cNvPicPr>
          <p:nvPr/>
        </p:nvPicPr>
        <p:blipFill>
          <a:blip r:embed="rId17"/>
          <a:stretch>
            <a:fillRect/>
          </a:stretch>
        </p:blipFill>
        <p:spPr>
          <a:xfrm>
            <a:off x="571500" y="5229671"/>
            <a:ext cx="214313" cy="175320"/>
          </a:xfrm>
          <a:prstGeom prst="rect">
            <a:avLst/>
          </a:prstGeom>
        </p:spPr>
      </p:pic>
      <p:pic>
        <p:nvPicPr>
          <p:cNvPr id="19" name="Image 17" descr="preencoded.png"/>
          <p:cNvPicPr>
            <a:picLocks noChangeAspect="1"/>
          </p:cNvPicPr>
          <p:nvPr/>
        </p:nvPicPr>
        <p:blipFill>
          <a:blip r:embed="rId18"/>
          <a:stretch>
            <a:fillRect/>
          </a:stretch>
        </p:blipFill>
        <p:spPr>
          <a:xfrm>
            <a:off x="571500" y="6098084"/>
            <a:ext cx="178594" cy="148828"/>
          </a:xfrm>
          <a:prstGeom prst="rect">
            <a:avLst/>
          </a:prstGeom>
        </p:spPr>
      </p:pic>
      <p:sp>
        <p:nvSpPr>
          <p:cNvPr id="20"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1"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2" name="Text 2"/>
          <p:cNvSpPr/>
          <p:nvPr/>
        </p:nvSpPr>
        <p:spPr>
          <a:xfrm>
            <a:off x="952500" y="1485900"/>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Obtaining Informed Consent</a:t>
            </a:r>
            <a:endParaRPr lang="en-US" sz="1500" dirty="0"/>
          </a:p>
        </p:txBody>
      </p:sp>
      <p:sp>
        <p:nvSpPr>
          <p:cNvPr id="23" name="Text 3"/>
          <p:cNvSpPr/>
          <p:nvPr/>
        </p:nvSpPr>
        <p:spPr>
          <a:xfrm>
            <a:off x="916781" y="1914525"/>
            <a:ext cx="4822031"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Explain </a:t>
            </a:r>
            <a:r>
              <a:rPr lang="en-US" sz="1275" b="1" dirty="0">
                <a:solidFill>
                  <a:srgbClr val="2C3E50"/>
                </a:solidFill>
              </a:rPr>
              <a:t>exactly what</a:t>
            </a:r>
            <a:r>
              <a:rPr lang="en-US" sz="1275" dirty="0">
                <a:solidFill>
                  <a:srgbClr val="2C3E50"/>
                </a:solidFill>
              </a:rPr>
              <a:t> is being tested (e.g., Chlamydia, Gonorrhoea, BV, Thrush).</a:t>
            </a:r>
            <a:endParaRPr lang="en-US" sz="1275" dirty="0"/>
          </a:p>
        </p:txBody>
      </p:sp>
      <p:sp>
        <p:nvSpPr>
          <p:cNvPr id="24" name="Text 4"/>
          <p:cNvSpPr/>
          <p:nvPr/>
        </p:nvSpPr>
        <p:spPr>
          <a:xfrm>
            <a:off x="916781" y="2514600"/>
            <a:ext cx="4822031"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Clarify </a:t>
            </a:r>
            <a:r>
              <a:rPr lang="en-US" sz="1275" b="1" dirty="0">
                <a:solidFill>
                  <a:srgbClr val="2C3E50"/>
                </a:solidFill>
              </a:rPr>
              <a:t>how</a:t>
            </a:r>
            <a:r>
              <a:rPr lang="en-US" sz="1275" dirty="0">
                <a:solidFill>
                  <a:srgbClr val="2C3E50"/>
                </a:solidFill>
              </a:rPr>
              <a:t> the test is performed (self-swab vs. clinician-led examination).</a:t>
            </a:r>
            <a:endParaRPr lang="en-US" sz="1275" dirty="0"/>
          </a:p>
        </p:txBody>
      </p:sp>
      <p:sp>
        <p:nvSpPr>
          <p:cNvPr id="25" name="Text 5"/>
          <p:cNvSpPr/>
          <p:nvPr/>
        </p:nvSpPr>
        <p:spPr>
          <a:xfrm>
            <a:off x="916781" y="3114675"/>
            <a:ext cx="4822031"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Discuss </a:t>
            </a:r>
            <a:r>
              <a:rPr lang="en-US" sz="1275" b="1" dirty="0">
                <a:solidFill>
                  <a:srgbClr val="2C3E50"/>
                </a:solidFill>
              </a:rPr>
              <a:t>confidentiality</a:t>
            </a:r>
            <a:r>
              <a:rPr lang="en-US" sz="1275" dirty="0">
                <a:solidFill>
                  <a:srgbClr val="2C3E50"/>
                </a:solidFill>
              </a:rPr>
              <a:t> and how results will be communicated (SMS, phone, or letter).</a:t>
            </a:r>
            <a:endParaRPr lang="en-US" sz="1275" dirty="0"/>
          </a:p>
        </p:txBody>
      </p:sp>
      <p:sp>
        <p:nvSpPr>
          <p:cNvPr id="26" name="Text 6"/>
          <p:cNvSpPr/>
          <p:nvPr/>
        </p:nvSpPr>
        <p:spPr>
          <a:xfrm>
            <a:off x="916781" y="3714750"/>
            <a:ext cx="4822031"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Ensure the patient understands the </a:t>
            </a:r>
            <a:r>
              <a:rPr lang="en-US" sz="1275" b="1" dirty="0">
                <a:solidFill>
                  <a:srgbClr val="2C3E50"/>
                </a:solidFill>
              </a:rPr>
              <a:t>window period</a:t>
            </a:r>
            <a:r>
              <a:rPr lang="en-US" sz="1275" dirty="0">
                <a:solidFill>
                  <a:srgbClr val="2C3E50"/>
                </a:solidFill>
              </a:rPr>
              <a:t> for certain infections.</a:t>
            </a:r>
            <a:endParaRPr lang="en-US" sz="1275" dirty="0"/>
          </a:p>
        </p:txBody>
      </p:sp>
      <p:sp>
        <p:nvSpPr>
          <p:cNvPr id="27" name="Text 7"/>
          <p:cNvSpPr/>
          <p:nvPr/>
        </p:nvSpPr>
        <p:spPr>
          <a:xfrm>
            <a:off x="6786563" y="14859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Explaining Implications</a:t>
            </a:r>
            <a:endParaRPr lang="en-US" sz="1500" dirty="0"/>
          </a:p>
        </p:txBody>
      </p:sp>
      <p:sp>
        <p:nvSpPr>
          <p:cNvPr id="28" name="Text 8"/>
          <p:cNvSpPr/>
          <p:nvPr/>
        </p:nvSpPr>
        <p:spPr>
          <a:xfrm>
            <a:off x="6750844" y="1914525"/>
            <a:ext cx="4822031"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Treatment:</a:t>
            </a:r>
            <a:r>
              <a:rPr lang="en-US" sz="1275" dirty="0">
                <a:solidFill>
                  <a:srgbClr val="2C3E50"/>
                </a:solidFill>
              </a:rPr>
              <a:t> A positive result means a course of antibiotics or antifungals is mandatory.</a:t>
            </a:r>
            <a:endParaRPr lang="en-US" sz="1275" dirty="0"/>
          </a:p>
        </p:txBody>
      </p:sp>
      <p:sp>
        <p:nvSpPr>
          <p:cNvPr id="29" name="Text 9"/>
          <p:cNvSpPr/>
          <p:nvPr/>
        </p:nvSpPr>
        <p:spPr>
          <a:xfrm>
            <a:off x="6750844" y="2514600"/>
            <a:ext cx="4822031"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Partner Notification:</a:t>
            </a:r>
            <a:r>
              <a:rPr lang="en-US" sz="1275" dirty="0">
                <a:solidFill>
                  <a:srgbClr val="2C3E50"/>
                </a:solidFill>
              </a:rPr>
              <a:t> Recent partners will need testing and treatment to prevent re-infection.</a:t>
            </a:r>
            <a:endParaRPr lang="en-US" sz="1275" dirty="0"/>
          </a:p>
        </p:txBody>
      </p:sp>
      <p:sp>
        <p:nvSpPr>
          <p:cNvPr id="30" name="Text 10"/>
          <p:cNvSpPr/>
          <p:nvPr/>
        </p:nvSpPr>
        <p:spPr>
          <a:xfrm>
            <a:off x="6750844" y="3114675"/>
            <a:ext cx="4822031"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Abstinence:</a:t>
            </a:r>
            <a:r>
              <a:rPr lang="en-US" sz="1275" dirty="0">
                <a:solidFill>
                  <a:srgbClr val="2C3E50"/>
                </a:solidFill>
              </a:rPr>
              <a:t> No sexual contact (even with condoms) until treatment is fully completed.</a:t>
            </a:r>
            <a:endParaRPr lang="en-US" sz="1275" dirty="0"/>
          </a:p>
        </p:txBody>
      </p:sp>
      <p:sp>
        <p:nvSpPr>
          <p:cNvPr id="31" name="Text 11"/>
          <p:cNvSpPr/>
          <p:nvPr/>
        </p:nvSpPr>
        <p:spPr>
          <a:xfrm>
            <a:off x="6750844" y="3714750"/>
            <a:ext cx="4822031"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GUM Referral:</a:t>
            </a:r>
            <a:r>
              <a:rPr lang="en-US" sz="1275" dirty="0">
                <a:solidFill>
                  <a:srgbClr val="2C3E50"/>
                </a:solidFill>
              </a:rPr>
              <a:t> Specialist clinics offer expert contact tracing and wider STI screening.</a:t>
            </a:r>
            <a:endParaRPr lang="en-US" sz="1275" dirty="0"/>
          </a:p>
        </p:txBody>
      </p:sp>
      <p:sp>
        <p:nvSpPr>
          <p:cNvPr id="32" name="Text 12"/>
          <p:cNvSpPr/>
          <p:nvPr/>
        </p:nvSpPr>
        <p:spPr>
          <a:xfrm>
            <a:off x="571500" y="4933950"/>
            <a:ext cx="11049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26A00"/>
                </a:solidFill>
              </a:rPr>
              <a:t>SCA CONSULTATION PEARL: PHRASING AND RAPPORT</a:t>
            </a:r>
            <a:endParaRPr lang="en-US" sz="1050" dirty="0"/>
          </a:p>
        </p:txBody>
      </p:sp>
      <p:sp>
        <p:nvSpPr>
          <p:cNvPr id="33" name="Text 13"/>
          <p:cNvSpPr/>
          <p:nvPr/>
        </p:nvSpPr>
        <p:spPr>
          <a:xfrm>
            <a:off x="881063" y="5181600"/>
            <a:ext cx="11049000" cy="771525"/>
          </a:xfrm>
          <a:prstGeom prst="rect">
            <a:avLst/>
          </a:prstGeom>
          <a:noFill/>
          <a:ln/>
        </p:spPr>
        <p:txBody>
          <a:bodyPr vert="horz" wrap="square" lIns="0" tIns="0" rIns="0" bIns="0" rtlCol="0" anchor="ctr"/>
          <a:lstStyle/>
          <a:p>
            <a:pPr marL="0" indent="0">
              <a:lnSpc>
                <a:spcPts val="2025"/>
              </a:lnSpc>
              <a:buNone/>
            </a:pPr>
            <a:r>
              <a:rPr lang="en-US" sz="1350" i="1" dirty="0">
                <a:solidFill>
                  <a:srgbClr val="455A64"/>
                </a:solidFill>
              </a:rPr>
              <a:t> "I’d like to take some swabs today to help us find out what’s causing the discharge. I'll be looking for common infections like Chlamydia or thrush. Is that okay with you? If anything comes back positive, we can easily treat it, but we would also need to discuss letting your recent partners know so they can stay healthy too."</a:t>
            </a:r>
            <a:endParaRPr lang="en-US" sz="1350" dirty="0"/>
          </a:p>
        </p:txBody>
      </p:sp>
      <p:sp>
        <p:nvSpPr>
          <p:cNvPr id="34" name="Text 14"/>
          <p:cNvSpPr/>
          <p:nvPr/>
        </p:nvSpPr>
        <p:spPr>
          <a:xfrm>
            <a:off x="837456" y="6067425"/>
            <a:ext cx="11354544" cy="214313"/>
          </a:xfrm>
          <a:prstGeom prst="rect">
            <a:avLst/>
          </a:prstGeom>
          <a:noFill/>
          <a:ln/>
        </p:spPr>
        <p:txBody>
          <a:bodyPr vert="horz" wrap="square" lIns="0" tIns="0" rIns="0" bIns="0" rtlCol="0" anchor="ctr"/>
          <a:lstStyle/>
          <a:p>
            <a:pPr marL="0" indent="0">
              <a:lnSpc>
                <a:spcPts val="1688"/>
              </a:lnSpc>
              <a:buNone/>
            </a:pPr>
            <a:r>
              <a:rPr lang="en-US" sz="1125" dirty="0">
                <a:solidFill>
                  <a:srgbClr val="5D4037"/>
                </a:solidFill>
              </a:rPr>
              <a:t> </a:t>
            </a:r>
            <a:r>
              <a:rPr lang="en-US" sz="1125" b="1" dirty="0">
                <a:solidFill>
                  <a:srgbClr val="5D4037"/>
                </a:solidFill>
              </a:rPr>
              <a:t>Always</a:t>
            </a:r>
            <a:r>
              <a:rPr lang="en-US" sz="1125" dirty="0">
                <a:solidFill>
                  <a:srgbClr val="5D4037"/>
                </a:solidFill>
              </a:rPr>
              <a:t> document that consent was obtained and whether a chaperone was offered/accepted.</a:t>
            </a:r>
            <a:endParaRPr lang="en-US" sz="11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190500" y="1028700"/>
            <a:ext cx="5810250" cy="3214688"/>
          </a:xfrm>
          <a:prstGeom prst="rect">
            <a:avLst/>
          </a:prstGeom>
        </p:spPr>
      </p:pic>
      <p:pic>
        <p:nvPicPr>
          <p:cNvPr id="6" name="Image 4" descr="preencoded.png"/>
          <p:cNvPicPr>
            <a:picLocks noChangeAspect="1"/>
          </p:cNvPicPr>
          <p:nvPr/>
        </p:nvPicPr>
        <p:blipFill>
          <a:blip r:embed="rId6"/>
          <a:stretch>
            <a:fillRect/>
          </a:stretch>
        </p:blipFill>
        <p:spPr>
          <a:xfrm>
            <a:off x="419100" y="1238250"/>
            <a:ext cx="285750" cy="228600"/>
          </a:xfrm>
          <a:prstGeom prst="rect">
            <a:avLst/>
          </a:prstGeom>
        </p:spPr>
      </p:pic>
      <p:pic>
        <p:nvPicPr>
          <p:cNvPr id="7" name="Image 5" descr="preencoded.png"/>
          <p:cNvPicPr>
            <a:picLocks noChangeAspect="1"/>
          </p:cNvPicPr>
          <p:nvPr/>
        </p:nvPicPr>
        <p:blipFill>
          <a:blip r:embed="rId7"/>
          <a:stretch>
            <a:fillRect/>
          </a:stretch>
        </p:blipFill>
        <p:spPr>
          <a:xfrm>
            <a:off x="419100" y="1657350"/>
            <a:ext cx="95250" cy="95250"/>
          </a:xfrm>
          <a:prstGeom prst="rect">
            <a:avLst/>
          </a:prstGeom>
        </p:spPr>
      </p:pic>
      <p:pic>
        <p:nvPicPr>
          <p:cNvPr id="8" name="Image 6" descr="preencoded.png"/>
          <p:cNvPicPr>
            <a:picLocks noChangeAspect="1"/>
          </p:cNvPicPr>
          <p:nvPr/>
        </p:nvPicPr>
        <p:blipFill>
          <a:blip r:embed="rId8"/>
          <a:stretch>
            <a:fillRect/>
          </a:stretch>
        </p:blipFill>
        <p:spPr>
          <a:xfrm>
            <a:off x="419100" y="2270522"/>
            <a:ext cx="95250" cy="95250"/>
          </a:xfrm>
          <a:prstGeom prst="rect">
            <a:avLst/>
          </a:prstGeom>
        </p:spPr>
      </p:pic>
      <p:pic>
        <p:nvPicPr>
          <p:cNvPr id="9" name="Image 7" descr="preencoded.png"/>
          <p:cNvPicPr>
            <a:picLocks noChangeAspect="1"/>
          </p:cNvPicPr>
          <p:nvPr/>
        </p:nvPicPr>
        <p:blipFill>
          <a:blip r:embed="rId9"/>
          <a:stretch>
            <a:fillRect/>
          </a:stretch>
        </p:blipFill>
        <p:spPr>
          <a:xfrm>
            <a:off x="419100" y="2883694"/>
            <a:ext cx="95250" cy="95250"/>
          </a:xfrm>
          <a:prstGeom prst="rect">
            <a:avLst/>
          </a:prstGeom>
        </p:spPr>
      </p:pic>
      <p:pic>
        <p:nvPicPr>
          <p:cNvPr id="10" name="Image 8" descr="preencoded.png"/>
          <p:cNvPicPr>
            <a:picLocks noChangeAspect="1"/>
          </p:cNvPicPr>
          <p:nvPr/>
        </p:nvPicPr>
        <p:blipFill>
          <a:blip r:embed="rId7"/>
          <a:stretch>
            <a:fillRect/>
          </a:stretch>
        </p:blipFill>
        <p:spPr>
          <a:xfrm>
            <a:off x="419100" y="3496866"/>
            <a:ext cx="95250" cy="95250"/>
          </a:xfrm>
          <a:prstGeom prst="rect">
            <a:avLst/>
          </a:prstGeom>
        </p:spPr>
      </p:pic>
      <p:pic>
        <p:nvPicPr>
          <p:cNvPr id="11" name="Image 9" descr="preencoded.png"/>
          <p:cNvPicPr>
            <a:picLocks noChangeAspect="1"/>
          </p:cNvPicPr>
          <p:nvPr/>
        </p:nvPicPr>
        <p:blipFill>
          <a:blip r:embed="rId10"/>
          <a:stretch>
            <a:fillRect/>
          </a:stretch>
        </p:blipFill>
        <p:spPr>
          <a:xfrm>
            <a:off x="190500" y="4395788"/>
            <a:ext cx="5810250" cy="2309813"/>
          </a:xfrm>
          <a:prstGeom prst="rect">
            <a:avLst/>
          </a:prstGeom>
        </p:spPr>
      </p:pic>
      <p:pic>
        <p:nvPicPr>
          <p:cNvPr id="12" name="Image 10" descr="preencoded.png"/>
          <p:cNvPicPr>
            <a:picLocks noChangeAspect="1"/>
          </p:cNvPicPr>
          <p:nvPr/>
        </p:nvPicPr>
        <p:blipFill>
          <a:blip r:embed="rId11"/>
          <a:stretch>
            <a:fillRect/>
          </a:stretch>
        </p:blipFill>
        <p:spPr>
          <a:xfrm>
            <a:off x="419100" y="4605338"/>
            <a:ext cx="285750" cy="228600"/>
          </a:xfrm>
          <a:prstGeom prst="rect">
            <a:avLst/>
          </a:prstGeom>
        </p:spPr>
      </p:pic>
      <p:pic>
        <p:nvPicPr>
          <p:cNvPr id="13" name="Image 11" descr="preencoded.png"/>
          <p:cNvPicPr>
            <a:picLocks noChangeAspect="1"/>
          </p:cNvPicPr>
          <p:nvPr/>
        </p:nvPicPr>
        <p:blipFill>
          <a:blip r:embed="rId12"/>
          <a:stretch>
            <a:fillRect/>
          </a:stretch>
        </p:blipFill>
        <p:spPr>
          <a:xfrm>
            <a:off x="419100" y="5024438"/>
            <a:ext cx="95250" cy="84534"/>
          </a:xfrm>
          <a:prstGeom prst="rect">
            <a:avLst/>
          </a:prstGeom>
        </p:spPr>
      </p:pic>
      <p:pic>
        <p:nvPicPr>
          <p:cNvPr id="14" name="Image 12" descr="preencoded.png"/>
          <p:cNvPicPr>
            <a:picLocks noChangeAspect="1"/>
          </p:cNvPicPr>
          <p:nvPr/>
        </p:nvPicPr>
        <p:blipFill>
          <a:blip r:embed="rId7"/>
          <a:stretch>
            <a:fillRect/>
          </a:stretch>
        </p:blipFill>
        <p:spPr>
          <a:xfrm>
            <a:off x="419100" y="5637609"/>
            <a:ext cx="95250" cy="95250"/>
          </a:xfrm>
          <a:prstGeom prst="rect">
            <a:avLst/>
          </a:prstGeom>
        </p:spPr>
      </p:pic>
      <p:pic>
        <p:nvPicPr>
          <p:cNvPr id="15" name="Image 13" descr="preencoded.png"/>
          <p:cNvPicPr>
            <a:picLocks noChangeAspect="1"/>
          </p:cNvPicPr>
          <p:nvPr/>
        </p:nvPicPr>
        <p:blipFill>
          <a:blip r:embed="rId13"/>
          <a:stretch>
            <a:fillRect/>
          </a:stretch>
        </p:blipFill>
        <p:spPr>
          <a:xfrm>
            <a:off x="6191250" y="1028700"/>
            <a:ext cx="5810250" cy="2762250"/>
          </a:xfrm>
          <a:prstGeom prst="rect">
            <a:avLst/>
          </a:prstGeom>
        </p:spPr>
      </p:pic>
      <p:pic>
        <p:nvPicPr>
          <p:cNvPr id="16" name="Image 14" descr="preencoded.png"/>
          <p:cNvPicPr>
            <a:picLocks noChangeAspect="1"/>
          </p:cNvPicPr>
          <p:nvPr/>
        </p:nvPicPr>
        <p:blipFill>
          <a:blip r:embed="rId14"/>
          <a:stretch>
            <a:fillRect/>
          </a:stretch>
        </p:blipFill>
        <p:spPr>
          <a:xfrm>
            <a:off x="6419850" y="1238250"/>
            <a:ext cx="285750" cy="228600"/>
          </a:xfrm>
          <a:prstGeom prst="rect">
            <a:avLst/>
          </a:prstGeom>
        </p:spPr>
      </p:pic>
      <p:pic>
        <p:nvPicPr>
          <p:cNvPr id="17" name="Image 15" descr="preencoded.png"/>
          <p:cNvPicPr>
            <a:picLocks noChangeAspect="1"/>
          </p:cNvPicPr>
          <p:nvPr/>
        </p:nvPicPr>
        <p:blipFill>
          <a:blip r:embed="rId7"/>
          <a:stretch>
            <a:fillRect/>
          </a:stretch>
        </p:blipFill>
        <p:spPr>
          <a:xfrm>
            <a:off x="6419850" y="1657350"/>
            <a:ext cx="95250" cy="95250"/>
          </a:xfrm>
          <a:prstGeom prst="rect">
            <a:avLst/>
          </a:prstGeom>
        </p:spPr>
      </p:pic>
      <p:pic>
        <p:nvPicPr>
          <p:cNvPr id="18" name="Image 16" descr="preencoded.png"/>
          <p:cNvPicPr>
            <a:picLocks noChangeAspect="1"/>
          </p:cNvPicPr>
          <p:nvPr/>
        </p:nvPicPr>
        <p:blipFill>
          <a:blip r:embed="rId8"/>
          <a:stretch>
            <a:fillRect/>
          </a:stretch>
        </p:blipFill>
        <p:spPr>
          <a:xfrm>
            <a:off x="6419850" y="2270522"/>
            <a:ext cx="95250" cy="95250"/>
          </a:xfrm>
          <a:prstGeom prst="rect">
            <a:avLst/>
          </a:prstGeom>
        </p:spPr>
      </p:pic>
      <p:pic>
        <p:nvPicPr>
          <p:cNvPr id="19" name="Image 17" descr="preencoded.png"/>
          <p:cNvPicPr>
            <a:picLocks noChangeAspect="1"/>
          </p:cNvPicPr>
          <p:nvPr/>
        </p:nvPicPr>
        <p:blipFill>
          <a:blip r:embed="rId15"/>
          <a:stretch>
            <a:fillRect/>
          </a:stretch>
        </p:blipFill>
        <p:spPr>
          <a:xfrm>
            <a:off x="6419850" y="2883694"/>
            <a:ext cx="95250" cy="95250"/>
          </a:xfrm>
          <a:prstGeom prst="rect">
            <a:avLst/>
          </a:prstGeom>
        </p:spPr>
      </p:pic>
      <p:pic>
        <p:nvPicPr>
          <p:cNvPr id="20" name="Image 18" descr="preencoded.png"/>
          <p:cNvPicPr>
            <a:picLocks noChangeAspect="1"/>
          </p:cNvPicPr>
          <p:nvPr/>
        </p:nvPicPr>
        <p:blipFill>
          <a:blip r:embed="rId16"/>
          <a:stretch>
            <a:fillRect/>
          </a:stretch>
        </p:blipFill>
        <p:spPr>
          <a:xfrm>
            <a:off x="6191250" y="3943350"/>
            <a:ext cx="5810250" cy="2762250"/>
          </a:xfrm>
          <a:prstGeom prst="rect">
            <a:avLst/>
          </a:prstGeom>
        </p:spPr>
      </p:pic>
      <p:pic>
        <p:nvPicPr>
          <p:cNvPr id="21" name="Image 19" descr="preencoded.png"/>
          <p:cNvPicPr>
            <a:picLocks noChangeAspect="1"/>
          </p:cNvPicPr>
          <p:nvPr/>
        </p:nvPicPr>
        <p:blipFill>
          <a:blip r:embed="rId17"/>
          <a:stretch>
            <a:fillRect/>
          </a:stretch>
        </p:blipFill>
        <p:spPr>
          <a:xfrm>
            <a:off x="6419850" y="4152900"/>
            <a:ext cx="285750" cy="228600"/>
          </a:xfrm>
          <a:prstGeom prst="rect">
            <a:avLst/>
          </a:prstGeom>
        </p:spPr>
      </p:pic>
      <p:pic>
        <p:nvPicPr>
          <p:cNvPr id="22" name="Image 20" descr="preencoded.png"/>
          <p:cNvPicPr>
            <a:picLocks noChangeAspect="1"/>
          </p:cNvPicPr>
          <p:nvPr/>
        </p:nvPicPr>
        <p:blipFill>
          <a:blip r:embed="rId18"/>
          <a:stretch>
            <a:fillRect/>
          </a:stretch>
        </p:blipFill>
        <p:spPr>
          <a:xfrm>
            <a:off x="6419850" y="4572000"/>
            <a:ext cx="95250" cy="95250"/>
          </a:xfrm>
          <a:prstGeom prst="rect">
            <a:avLst/>
          </a:prstGeom>
        </p:spPr>
      </p:pic>
      <p:pic>
        <p:nvPicPr>
          <p:cNvPr id="23" name="Image 21" descr="preencoded.png"/>
          <p:cNvPicPr>
            <a:picLocks noChangeAspect="1"/>
          </p:cNvPicPr>
          <p:nvPr/>
        </p:nvPicPr>
        <p:blipFill>
          <a:blip r:embed="rId19"/>
          <a:stretch>
            <a:fillRect/>
          </a:stretch>
        </p:blipFill>
        <p:spPr>
          <a:xfrm>
            <a:off x="6419850" y="5213747"/>
            <a:ext cx="5353050" cy="771525"/>
          </a:xfrm>
          <a:prstGeom prst="rect">
            <a:avLst/>
          </a:prstGeom>
        </p:spPr>
      </p:pic>
      <p:pic>
        <p:nvPicPr>
          <p:cNvPr id="24" name="Image 22" descr="preencoded.png"/>
          <p:cNvPicPr>
            <a:picLocks noChangeAspect="1"/>
          </p:cNvPicPr>
          <p:nvPr/>
        </p:nvPicPr>
        <p:blipFill>
          <a:blip r:embed="rId20"/>
          <a:stretch>
            <a:fillRect/>
          </a:stretch>
        </p:blipFill>
        <p:spPr>
          <a:xfrm>
            <a:off x="6419850" y="6147197"/>
            <a:ext cx="95250" cy="76200"/>
          </a:xfrm>
          <a:prstGeom prst="rect">
            <a:avLst/>
          </a:prstGeom>
        </p:spPr>
      </p:pic>
      <p:sp>
        <p:nvSpPr>
          <p:cNvPr id="25"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CONTACT TRACING AND PARTNER NOTIFICATION</a:t>
            </a:r>
            <a:endParaRPr lang="en-US" sz="1800" dirty="0"/>
          </a:p>
        </p:txBody>
      </p:sp>
      <p:sp>
        <p:nvSpPr>
          <p:cNvPr id="26"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7" name="Text 2"/>
          <p:cNvSpPr/>
          <p:nvPr/>
        </p:nvSpPr>
        <p:spPr>
          <a:xfrm>
            <a:off x="819150" y="1209675"/>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The "Golden Rule" &amp; Rationale</a:t>
            </a:r>
            <a:endParaRPr lang="en-US" sz="1500" dirty="0"/>
          </a:p>
        </p:txBody>
      </p:sp>
      <p:sp>
        <p:nvSpPr>
          <p:cNvPr id="28" name="Text 3"/>
          <p:cNvSpPr/>
          <p:nvPr/>
        </p:nvSpPr>
        <p:spPr>
          <a:xfrm>
            <a:off x="609600" y="1609725"/>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Standard Look-back:</a:t>
            </a:r>
            <a:r>
              <a:rPr lang="en-US" sz="1275" dirty="0">
                <a:solidFill>
                  <a:srgbClr val="2C3E50"/>
                </a:solidFill>
              </a:rPr>
              <a:t> Tracing essential for all sexual partners from the </a:t>
            </a:r>
            <a:r>
              <a:rPr lang="en-US" sz="1275" b="1" dirty="0">
                <a:solidFill>
                  <a:srgbClr val="2C3E50"/>
                </a:solidFill>
              </a:rPr>
              <a:t>past 6 months</a:t>
            </a:r>
            <a:r>
              <a:rPr lang="en-US" sz="1275" dirty="0">
                <a:solidFill>
                  <a:srgbClr val="2C3E50"/>
                </a:solidFill>
              </a:rPr>
              <a:t>.</a:t>
            </a:r>
            <a:endParaRPr lang="en-US" sz="1275" dirty="0"/>
          </a:p>
        </p:txBody>
      </p:sp>
      <p:sp>
        <p:nvSpPr>
          <p:cNvPr id="29" name="Text 4"/>
          <p:cNvSpPr/>
          <p:nvPr/>
        </p:nvSpPr>
        <p:spPr>
          <a:xfrm>
            <a:off x="609600" y="2222897"/>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Break the Chain:</a:t>
            </a:r>
            <a:r>
              <a:rPr lang="en-US" sz="1275" dirty="0">
                <a:solidFill>
                  <a:srgbClr val="2C3E50"/>
                </a:solidFill>
              </a:rPr>
              <a:t> Interrupts transmission in the community and prevents asymptomatic spread.</a:t>
            </a:r>
            <a:endParaRPr lang="en-US" sz="1275" dirty="0"/>
          </a:p>
        </p:txBody>
      </p:sp>
      <p:sp>
        <p:nvSpPr>
          <p:cNvPr id="30" name="Text 5"/>
          <p:cNvSpPr/>
          <p:nvPr/>
        </p:nvSpPr>
        <p:spPr>
          <a:xfrm>
            <a:off x="609600" y="2836069"/>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Prevent Re-infection:</a:t>
            </a:r>
            <a:r>
              <a:rPr lang="en-US" sz="1275" dirty="0">
                <a:solidFill>
                  <a:srgbClr val="2C3E50"/>
                </a:solidFill>
              </a:rPr>
              <a:t> Treating the current partner prevents "ping-pong" infections back to the patient.</a:t>
            </a:r>
            <a:endParaRPr lang="en-US" sz="1275" dirty="0"/>
          </a:p>
        </p:txBody>
      </p:sp>
      <p:sp>
        <p:nvSpPr>
          <p:cNvPr id="31" name="Text 6"/>
          <p:cNvSpPr/>
          <p:nvPr/>
        </p:nvSpPr>
        <p:spPr>
          <a:xfrm>
            <a:off x="609600" y="3449241"/>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Clinical Priority:</a:t>
            </a:r>
            <a:r>
              <a:rPr lang="en-US" sz="1275" dirty="0">
                <a:solidFill>
                  <a:srgbClr val="2C3E50"/>
                </a:solidFill>
              </a:rPr>
              <a:t> Essential for Chlamydia, Gonorrhoea, and Trichomonas Vaginalis (TV).</a:t>
            </a:r>
            <a:endParaRPr lang="en-US" sz="1275" dirty="0"/>
          </a:p>
        </p:txBody>
      </p:sp>
      <p:sp>
        <p:nvSpPr>
          <p:cNvPr id="32" name="Text 7"/>
          <p:cNvSpPr/>
          <p:nvPr/>
        </p:nvSpPr>
        <p:spPr>
          <a:xfrm>
            <a:off x="819150" y="4576763"/>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Patient vs Provider Led</a:t>
            </a:r>
            <a:endParaRPr lang="en-US" sz="1500" dirty="0"/>
          </a:p>
        </p:txBody>
      </p:sp>
      <p:sp>
        <p:nvSpPr>
          <p:cNvPr id="33" name="Text 8"/>
          <p:cNvSpPr/>
          <p:nvPr/>
        </p:nvSpPr>
        <p:spPr>
          <a:xfrm>
            <a:off x="609600" y="4976813"/>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Patient-Led:</a:t>
            </a:r>
            <a:r>
              <a:rPr lang="en-US" sz="1275" dirty="0">
                <a:solidFill>
                  <a:srgbClr val="2C3E50"/>
                </a:solidFill>
              </a:rPr>
              <a:t> Patient informs partners personally (provide "contact slips").</a:t>
            </a:r>
            <a:endParaRPr lang="en-US" sz="1275" dirty="0"/>
          </a:p>
        </p:txBody>
      </p:sp>
      <p:sp>
        <p:nvSpPr>
          <p:cNvPr id="34" name="Text 9"/>
          <p:cNvSpPr/>
          <p:nvPr/>
        </p:nvSpPr>
        <p:spPr>
          <a:xfrm>
            <a:off x="609600" y="5589984"/>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Provider-Led:</a:t>
            </a:r>
            <a:r>
              <a:rPr lang="en-US" sz="1275" dirty="0">
                <a:solidFill>
                  <a:srgbClr val="2C3E50"/>
                </a:solidFill>
              </a:rPr>
              <a:t> GUM Health Advisers notify partners anonymously without revealing the patient's identity.</a:t>
            </a:r>
            <a:endParaRPr lang="en-US" sz="1275" dirty="0"/>
          </a:p>
        </p:txBody>
      </p:sp>
      <p:sp>
        <p:nvSpPr>
          <p:cNvPr id="35" name="Text 10"/>
          <p:cNvSpPr/>
          <p:nvPr/>
        </p:nvSpPr>
        <p:spPr>
          <a:xfrm>
            <a:off x="6819900" y="120967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The Role of GUM Clinics</a:t>
            </a:r>
            <a:endParaRPr lang="en-US" sz="1500" dirty="0"/>
          </a:p>
        </p:txBody>
      </p:sp>
      <p:sp>
        <p:nvSpPr>
          <p:cNvPr id="36" name="Text 11"/>
          <p:cNvSpPr/>
          <p:nvPr/>
        </p:nvSpPr>
        <p:spPr>
          <a:xfrm>
            <a:off x="6610350" y="1609725"/>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Expertise:</a:t>
            </a:r>
            <a:r>
              <a:rPr lang="en-US" sz="1275" dirty="0">
                <a:solidFill>
                  <a:srgbClr val="2C3E50"/>
                </a:solidFill>
              </a:rPr>
              <a:t> Specialist staff trained in sensitive contact tracing and complex sexual histories.</a:t>
            </a:r>
            <a:endParaRPr lang="en-US" sz="1275" dirty="0"/>
          </a:p>
        </p:txBody>
      </p:sp>
      <p:sp>
        <p:nvSpPr>
          <p:cNvPr id="37" name="Text 12"/>
          <p:cNvSpPr/>
          <p:nvPr/>
        </p:nvSpPr>
        <p:spPr>
          <a:xfrm>
            <a:off x="6610350" y="2222897"/>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Comprehensive Care:</a:t>
            </a:r>
            <a:r>
              <a:rPr lang="en-US" sz="1275" dirty="0">
                <a:solidFill>
                  <a:srgbClr val="2C3E50"/>
                </a:solidFill>
              </a:rPr>
              <a:t> Integrated testing for HIV, Syphilis, and Hepatitis alongside the primary diagnosis.</a:t>
            </a:r>
            <a:endParaRPr lang="en-US" sz="1275" dirty="0"/>
          </a:p>
        </p:txBody>
      </p:sp>
      <p:sp>
        <p:nvSpPr>
          <p:cNvPr id="38" name="Text 13"/>
          <p:cNvSpPr/>
          <p:nvPr/>
        </p:nvSpPr>
        <p:spPr>
          <a:xfrm>
            <a:off x="6610350" y="2836069"/>
            <a:ext cx="5162550"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Mandatory Referral:</a:t>
            </a:r>
            <a:r>
              <a:rPr lang="en-US" sz="1275" dirty="0">
                <a:solidFill>
                  <a:srgbClr val="2C3E50"/>
                </a:solidFill>
              </a:rPr>
              <a:t> Always refer </a:t>
            </a:r>
            <a:r>
              <a:rPr lang="en-US" sz="1275" b="1" dirty="0">
                <a:solidFill>
                  <a:srgbClr val="2C3E50"/>
                </a:solidFill>
              </a:rPr>
              <a:t>Gonorrhoea</a:t>
            </a:r>
            <a:r>
              <a:rPr lang="en-US" sz="1275" dirty="0">
                <a:solidFill>
                  <a:srgbClr val="2C3E50"/>
                </a:solidFill>
              </a:rPr>
              <a:t> and </a:t>
            </a:r>
            <a:r>
              <a:rPr lang="en-US" sz="1275" b="1" dirty="0">
                <a:solidFill>
                  <a:srgbClr val="2C3E50"/>
                </a:solidFill>
              </a:rPr>
              <a:t>TV</a:t>
            </a:r>
            <a:r>
              <a:rPr lang="en-US" sz="1275" dirty="0">
                <a:solidFill>
                  <a:srgbClr val="2C3E50"/>
                </a:solidFill>
              </a:rPr>
              <a:t> for management and tracing.</a:t>
            </a:r>
            <a:endParaRPr lang="en-US" sz="1275" dirty="0"/>
          </a:p>
        </p:txBody>
      </p:sp>
      <p:sp>
        <p:nvSpPr>
          <p:cNvPr id="39" name="Text 14"/>
          <p:cNvSpPr/>
          <p:nvPr/>
        </p:nvSpPr>
        <p:spPr>
          <a:xfrm>
            <a:off x="6819900" y="4124325"/>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SCA Consultation Pearl</a:t>
            </a:r>
            <a:endParaRPr lang="en-US" sz="1500" dirty="0"/>
          </a:p>
        </p:txBody>
      </p:sp>
      <p:sp>
        <p:nvSpPr>
          <p:cNvPr id="40" name="Text 15"/>
          <p:cNvSpPr/>
          <p:nvPr/>
        </p:nvSpPr>
        <p:spPr>
          <a:xfrm>
            <a:off x="6610350" y="4524375"/>
            <a:ext cx="5162550"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2C3E50"/>
                </a:solidFill>
              </a:rPr>
              <a:t>Use non-judgmental language to introduce the topic early in the management phase:</a:t>
            </a:r>
            <a:endParaRPr lang="en-US" sz="1275" dirty="0"/>
          </a:p>
        </p:txBody>
      </p:sp>
      <p:sp>
        <p:nvSpPr>
          <p:cNvPr id="41" name="Text 16"/>
          <p:cNvSpPr/>
          <p:nvPr/>
        </p:nvSpPr>
        <p:spPr>
          <a:xfrm>
            <a:off x="6562725" y="5213747"/>
            <a:ext cx="5210175" cy="771525"/>
          </a:xfrm>
          <a:prstGeom prst="rect">
            <a:avLst/>
          </a:prstGeom>
          <a:noFill/>
          <a:ln/>
        </p:spPr>
        <p:txBody>
          <a:bodyPr vert="horz" wrap="square" lIns="0" tIns="0" rIns="0" bIns="0" rtlCol="0" anchor="ctr"/>
          <a:lstStyle/>
          <a:p>
            <a:pPr marL="0" indent="0">
              <a:lnSpc>
                <a:spcPts val="2025"/>
              </a:lnSpc>
              <a:buNone/>
            </a:pPr>
            <a:r>
              <a:rPr lang="en-US" sz="1350" i="1" dirty="0">
                <a:solidFill>
                  <a:srgbClr val="455A64"/>
                </a:solidFill>
              </a:rPr>
              <a:t>"If this result comes back positive, we would recommend letting any recent partners know so they can get tested too. We can help you with that anonymously through the specialist clinic if you prefer."</a:t>
            </a:r>
            <a:endParaRPr lang="en-US" sz="1350" dirty="0"/>
          </a:p>
        </p:txBody>
      </p:sp>
      <p:sp>
        <p:nvSpPr>
          <p:cNvPr id="42" name="Text 17"/>
          <p:cNvSpPr/>
          <p:nvPr/>
        </p:nvSpPr>
        <p:spPr>
          <a:xfrm>
            <a:off x="6610350" y="6099572"/>
            <a:ext cx="5581650" cy="258961"/>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Tip:</a:t>
            </a:r>
            <a:r>
              <a:rPr lang="en-US" sz="1275" dirty="0">
                <a:solidFill>
                  <a:srgbClr val="2C3E50"/>
                </a:solidFill>
              </a:rPr>
              <a:t> Ensure you document that partner notification was discussed.</a:t>
            </a:r>
            <a:endParaRPr lang="en-US" sz="127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381000" y="1181100"/>
            <a:ext cx="381000" cy="304800"/>
          </a:xfrm>
          <a:prstGeom prst="rect">
            <a:avLst/>
          </a:prstGeom>
        </p:spPr>
      </p:pic>
      <p:pic>
        <p:nvPicPr>
          <p:cNvPr id="6" name="Image 4" descr="preencoded.png"/>
          <p:cNvPicPr>
            <a:picLocks noChangeAspect="1"/>
          </p:cNvPicPr>
          <p:nvPr/>
        </p:nvPicPr>
        <p:blipFill>
          <a:blip r:embed="rId6"/>
          <a:stretch>
            <a:fillRect/>
          </a:stretch>
        </p:blipFill>
        <p:spPr>
          <a:xfrm>
            <a:off x="381000" y="1752600"/>
            <a:ext cx="5595938" cy="1966912"/>
          </a:xfrm>
          <a:prstGeom prst="rect">
            <a:avLst/>
          </a:prstGeom>
        </p:spPr>
      </p:pic>
      <p:pic>
        <p:nvPicPr>
          <p:cNvPr id="7" name="Image 5" descr="preencoded.png"/>
          <p:cNvPicPr>
            <a:picLocks noChangeAspect="1"/>
          </p:cNvPicPr>
          <p:nvPr/>
        </p:nvPicPr>
        <p:blipFill>
          <a:blip r:embed="rId7"/>
          <a:stretch>
            <a:fillRect/>
          </a:stretch>
        </p:blipFill>
        <p:spPr>
          <a:xfrm>
            <a:off x="663178" y="2141786"/>
            <a:ext cx="273844" cy="224879"/>
          </a:xfrm>
          <a:prstGeom prst="rect">
            <a:avLst/>
          </a:prstGeom>
        </p:spPr>
      </p:pic>
      <p:pic>
        <p:nvPicPr>
          <p:cNvPr id="8" name="Image 6" descr="preencoded.png"/>
          <p:cNvPicPr>
            <a:picLocks noChangeAspect="1"/>
          </p:cNvPicPr>
          <p:nvPr/>
        </p:nvPicPr>
        <p:blipFill>
          <a:blip r:embed="rId8"/>
          <a:stretch>
            <a:fillRect/>
          </a:stretch>
        </p:blipFill>
        <p:spPr>
          <a:xfrm>
            <a:off x="609600" y="2497931"/>
            <a:ext cx="202406" cy="165497"/>
          </a:xfrm>
          <a:prstGeom prst="rect">
            <a:avLst/>
          </a:prstGeom>
        </p:spPr>
      </p:pic>
      <p:pic>
        <p:nvPicPr>
          <p:cNvPr id="9" name="Image 7" descr="preencoded.png"/>
          <p:cNvPicPr>
            <a:picLocks noChangeAspect="1"/>
          </p:cNvPicPr>
          <p:nvPr/>
        </p:nvPicPr>
        <p:blipFill>
          <a:blip r:embed="rId9"/>
          <a:stretch>
            <a:fillRect/>
          </a:stretch>
        </p:blipFill>
        <p:spPr>
          <a:xfrm>
            <a:off x="609600" y="2797969"/>
            <a:ext cx="202406" cy="165497"/>
          </a:xfrm>
          <a:prstGeom prst="rect">
            <a:avLst/>
          </a:prstGeom>
        </p:spPr>
      </p:pic>
      <p:pic>
        <p:nvPicPr>
          <p:cNvPr id="10" name="Image 8" descr="preencoded.png"/>
          <p:cNvPicPr>
            <a:picLocks noChangeAspect="1"/>
          </p:cNvPicPr>
          <p:nvPr/>
        </p:nvPicPr>
        <p:blipFill>
          <a:blip r:embed="rId8"/>
          <a:stretch>
            <a:fillRect/>
          </a:stretch>
        </p:blipFill>
        <p:spPr>
          <a:xfrm>
            <a:off x="609600" y="3098006"/>
            <a:ext cx="202406" cy="165497"/>
          </a:xfrm>
          <a:prstGeom prst="rect">
            <a:avLst/>
          </a:prstGeom>
        </p:spPr>
      </p:pic>
      <p:pic>
        <p:nvPicPr>
          <p:cNvPr id="11" name="Image 9" descr="preencoded.png"/>
          <p:cNvPicPr>
            <a:picLocks noChangeAspect="1"/>
          </p:cNvPicPr>
          <p:nvPr/>
        </p:nvPicPr>
        <p:blipFill>
          <a:blip r:embed="rId10"/>
          <a:stretch>
            <a:fillRect/>
          </a:stretch>
        </p:blipFill>
        <p:spPr>
          <a:xfrm>
            <a:off x="6215063" y="1752600"/>
            <a:ext cx="5595938" cy="1966912"/>
          </a:xfrm>
          <a:prstGeom prst="rect">
            <a:avLst/>
          </a:prstGeom>
        </p:spPr>
      </p:pic>
      <p:pic>
        <p:nvPicPr>
          <p:cNvPr id="12" name="Image 10" descr="preencoded.png"/>
          <p:cNvPicPr>
            <a:picLocks noChangeAspect="1"/>
          </p:cNvPicPr>
          <p:nvPr/>
        </p:nvPicPr>
        <p:blipFill>
          <a:blip r:embed="rId11"/>
          <a:stretch>
            <a:fillRect/>
          </a:stretch>
        </p:blipFill>
        <p:spPr>
          <a:xfrm>
            <a:off x="6497241" y="2141786"/>
            <a:ext cx="273844" cy="224879"/>
          </a:xfrm>
          <a:prstGeom prst="rect">
            <a:avLst/>
          </a:prstGeom>
        </p:spPr>
      </p:pic>
      <p:pic>
        <p:nvPicPr>
          <p:cNvPr id="13" name="Image 11" descr="preencoded.png"/>
          <p:cNvPicPr>
            <a:picLocks noChangeAspect="1"/>
          </p:cNvPicPr>
          <p:nvPr/>
        </p:nvPicPr>
        <p:blipFill>
          <a:blip r:embed="rId8"/>
          <a:stretch>
            <a:fillRect/>
          </a:stretch>
        </p:blipFill>
        <p:spPr>
          <a:xfrm>
            <a:off x="6443663" y="2497931"/>
            <a:ext cx="202406" cy="165497"/>
          </a:xfrm>
          <a:prstGeom prst="rect">
            <a:avLst/>
          </a:prstGeom>
        </p:spPr>
      </p:pic>
      <p:pic>
        <p:nvPicPr>
          <p:cNvPr id="14" name="Image 12" descr="preencoded.png"/>
          <p:cNvPicPr>
            <a:picLocks noChangeAspect="1"/>
          </p:cNvPicPr>
          <p:nvPr/>
        </p:nvPicPr>
        <p:blipFill>
          <a:blip r:embed="rId9"/>
          <a:stretch>
            <a:fillRect/>
          </a:stretch>
        </p:blipFill>
        <p:spPr>
          <a:xfrm>
            <a:off x="6443663" y="2797969"/>
            <a:ext cx="202406" cy="165497"/>
          </a:xfrm>
          <a:prstGeom prst="rect">
            <a:avLst/>
          </a:prstGeom>
        </p:spPr>
      </p:pic>
      <p:pic>
        <p:nvPicPr>
          <p:cNvPr id="15" name="Image 13" descr="preencoded.png"/>
          <p:cNvPicPr>
            <a:picLocks noChangeAspect="1"/>
          </p:cNvPicPr>
          <p:nvPr/>
        </p:nvPicPr>
        <p:blipFill>
          <a:blip r:embed="rId8"/>
          <a:stretch>
            <a:fillRect/>
          </a:stretch>
        </p:blipFill>
        <p:spPr>
          <a:xfrm>
            <a:off x="6443663" y="3098006"/>
            <a:ext cx="202406" cy="165497"/>
          </a:xfrm>
          <a:prstGeom prst="rect">
            <a:avLst/>
          </a:prstGeom>
        </p:spPr>
      </p:pic>
      <p:pic>
        <p:nvPicPr>
          <p:cNvPr id="16" name="Image 14" descr="preencoded.png"/>
          <p:cNvPicPr>
            <a:picLocks noChangeAspect="1"/>
          </p:cNvPicPr>
          <p:nvPr/>
        </p:nvPicPr>
        <p:blipFill>
          <a:blip r:embed="rId12"/>
          <a:stretch>
            <a:fillRect/>
          </a:stretch>
        </p:blipFill>
        <p:spPr>
          <a:xfrm>
            <a:off x="381000" y="3910013"/>
            <a:ext cx="5595938" cy="1966912"/>
          </a:xfrm>
          <a:prstGeom prst="rect">
            <a:avLst/>
          </a:prstGeom>
        </p:spPr>
      </p:pic>
      <p:pic>
        <p:nvPicPr>
          <p:cNvPr id="17" name="Image 15" descr="preencoded.png"/>
          <p:cNvPicPr>
            <a:picLocks noChangeAspect="1"/>
          </p:cNvPicPr>
          <p:nvPr/>
        </p:nvPicPr>
        <p:blipFill>
          <a:blip r:embed="rId13"/>
          <a:stretch>
            <a:fillRect/>
          </a:stretch>
        </p:blipFill>
        <p:spPr>
          <a:xfrm>
            <a:off x="663178" y="4299198"/>
            <a:ext cx="273844" cy="224879"/>
          </a:xfrm>
          <a:prstGeom prst="rect">
            <a:avLst/>
          </a:prstGeom>
        </p:spPr>
      </p:pic>
      <p:pic>
        <p:nvPicPr>
          <p:cNvPr id="18" name="Image 16" descr="preencoded.png"/>
          <p:cNvPicPr>
            <a:picLocks noChangeAspect="1"/>
          </p:cNvPicPr>
          <p:nvPr/>
        </p:nvPicPr>
        <p:blipFill>
          <a:blip r:embed="rId9"/>
          <a:stretch>
            <a:fillRect/>
          </a:stretch>
        </p:blipFill>
        <p:spPr>
          <a:xfrm>
            <a:off x="609600" y="4655344"/>
            <a:ext cx="202406" cy="165497"/>
          </a:xfrm>
          <a:prstGeom prst="rect">
            <a:avLst/>
          </a:prstGeom>
        </p:spPr>
      </p:pic>
      <p:pic>
        <p:nvPicPr>
          <p:cNvPr id="19" name="Image 17" descr="preencoded.png"/>
          <p:cNvPicPr>
            <a:picLocks noChangeAspect="1"/>
          </p:cNvPicPr>
          <p:nvPr/>
        </p:nvPicPr>
        <p:blipFill>
          <a:blip r:embed="rId8"/>
          <a:stretch>
            <a:fillRect/>
          </a:stretch>
        </p:blipFill>
        <p:spPr>
          <a:xfrm>
            <a:off x="609600" y="4955381"/>
            <a:ext cx="202406" cy="165497"/>
          </a:xfrm>
          <a:prstGeom prst="rect">
            <a:avLst/>
          </a:prstGeom>
        </p:spPr>
      </p:pic>
      <p:pic>
        <p:nvPicPr>
          <p:cNvPr id="20" name="Image 18" descr="preencoded.png"/>
          <p:cNvPicPr>
            <a:picLocks noChangeAspect="1"/>
          </p:cNvPicPr>
          <p:nvPr/>
        </p:nvPicPr>
        <p:blipFill>
          <a:blip r:embed="rId9"/>
          <a:stretch>
            <a:fillRect/>
          </a:stretch>
        </p:blipFill>
        <p:spPr>
          <a:xfrm>
            <a:off x="609600" y="5255419"/>
            <a:ext cx="202406" cy="165497"/>
          </a:xfrm>
          <a:prstGeom prst="rect">
            <a:avLst/>
          </a:prstGeom>
        </p:spPr>
      </p:pic>
      <p:pic>
        <p:nvPicPr>
          <p:cNvPr id="21" name="Image 19" descr="preencoded.png"/>
          <p:cNvPicPr>
            <a:picLocks noChangeAspect="1"/>
          </p:cNvPicPr>
          <p:nvPr/>
        </p:nvPicPr>
        <p:blipFill>
          <a:blip r:embed="rId14"/>
          <a:stretch>
            <a:fillRect/>
          </a:stretch>
        </p:blipFill>
        <p:spPr>
          <a:xfrm>
            <a:off x="6215063" y="3910013"/>
            <a:ext cx="5595938" cy="1966912"/>
          </a:xfrm>
          <a:prstGeom prst="rect">
            <a:avLst/>
          </a:prstGeom>
        </p:spPr>
      </p:pic>
      <p:pic>
        <p:nvPicPr>
          <p:cNvPr id="22" name="Image 20" descr="preencoded.png"/>
          <p:cNvPicPr>
            <a:picLocks noChangeAspect="1"/>
          </p:cNvPicPr>
          <p:nvPr/>
        </p:nvPicPr>
        <p:blipFill>
          <a:blip r:embed="rId15"/>
          <a:stretch>
            <a:fillRect/>
          </a:stretch>
        </p:blipFill>
        <p:spPr>
          <a:xfrm>
            <a:off x="6497241" y="4177754"/>
            <a:ext cx="273844" cy="224879"/>
          </a:xfrm>
          <a:prstGeom prst="rect">
            <a:avLst/>
          </a:prstGeom>
        </p:spPr>
      </p:pic>
      <p:pic>
        <p:nvPicPr>
          <p:cNvPr id="23" name="Image 21" descr="preencoded.png"/>
          <p:cNvPicPr>
            <a:picLocks noChangeAspect="1"/>
          </p:cNvPicPr>
          <p:nvPr/>
        </p:nvPicPr>
        <p:blipFill>
          <a:blip r:embed="rId16"/>
          <a:stretch>
            <a:fillRect/>
          </a:stretch>
        </p:blipFill>
        <p:spPr>
          <a:xfrm>
            <a:off x="6443663" y="4533900"/>
            <a:ext cx="202406" cy="165497"/>
          </a:xfrm>
          <a:prstGeom prst="rect">
            <a:avLst/>
          </a:prstGeom>
        </p:spPr>
      </p:pic>
      <p:pic>
        <p:nvPicPr>
          <p:cNvPr id="24" name="Image 22" descr="preencoded.png"/>
          <p:cNvPicPr>
            <a:picLocks noChangeAspect="1"/>
          </p:cNvPicPr>
          <p:nvPr/>
        </p:nvPicPr>
        <p:blipFill>
          <a:blip r:embed="rId9"/>
          <a:stretch>
            <a:fillRect/>
          </a:stretch>
        </p:blipFill>
        <p:spPr>
          <a:xfrm>
            <a:off x="6443663" y="4833938"/>
            <a:ext cx="202406" cy="165497"/>
          </a:xfrm>
          <a:prstGeom prst="rect">
            <a:avLst/>
          </a:prstGeom>
        </p:spPr>
      </p:pic>
      <p:pic>
        <p:nvPicPr>
          <p:cNvPr id="25" name="Image 23" descr="preencoded.png"/>
          <p:cNvPicPr>
            <a:picLocks noChangeAspect="1"/>
          </p:cNvPicPr>
          <p:nvPr/>
        </p:nvPicPr>
        <p:blipFill>
          <a:blip r:embed="rId16"/>
          <a:stretch>
            <a:fillRect/>
          </a:stretch>
        </p:blipFill>
        <p:spPr>
          <a:xfrm>
            <a:off x="6443663" y="5133975"/>
            <a:ext cx="202406" cy="165497"/>
          </a:xfrm>
          <a:prstGeom prst="rect">
            <a:avLst/>
          </a:prstGeom>
        </p:spPr>
      </p:pic>
      <p:pic>
        <p:nvPicPr>
          <p:cNvPr id="26" name="Image 24" descr="preencoded.png"/>
          <p:cNvPicPr>
            <a:picLocks noChangeAspect="1"/>
          </p:cNvPicPr>
          <p:nvPr/>
        </p:nvPicPr>
        <p:blipFill>
          <a:blip r:embed="rId17"/>
          <a:stretch>
            <a:fillRect/>
          </a:stretch>
        </p:blipFill>
        <p:spPr>
          <a:xfrm>
            <a:off x="381000" y="6105525"/>
            <a:ext cx="11430000" cy="447675"/>
          </a:xfrm>
          <a:prstGeom prst="rect">
            <a:avLst/>
          </a:prstGeom>
        </p:spPr>
      </p:pic>
      <p:pic>
        <p:nvPicPr>
          <p:cNvPr id="27" name="Image 25" descr="preencoded.png"/>
          <p:cNvPicPr>
            <a:picLocks noChangeAspect="1"/>
          </p:cNvPicPr>
          <p:nvPr/>
        </p:nvPicPr>
        <p:blipFill>
          <a:blip r:embed="rId18"/>
          <a:stretch>
            <a:fillRect/>
          </a:stretch>
        </p:blipFill>
        <p:spPr>
          <a:xfrm>
            <a:off x="2298353" y="6248846"/>
            <a:ext cx="214313" cy="175320"/>
          </a:xfrm>
          <a:prstGeom prst="rect">
            <a:avLst/>
          </a:prstGeom>
        </p:spPr>
      </p:pic>
      <p:sp>
        <p:nvSpPr>
          <p:cNvPr id="28"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9"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0" name="Text 2"/>
          <p:cNvSpPr/>
          <p:nvPr/>
        </p:nvSpPr>
        <p:spPr>
          <a:xfrm>
            <a:off x="904875" y="1104900"/>
            <a:ext cx="11287125"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B71C1C"/>
                </a:solidFill>
              </a:rPr>
              <a:t>RED FLAGS: URGENT ACTION REQUIRED</a:t>
            </a:r>
            <a:endParaRPr lang="en-US" sz="2400" dirty="0"/>
          </a:p>
        </p:txBody>
      </p:sp>
      <p:sp>
        <p:nvSpPr>
          <p:cNvPr id="31" name="Text 3"/>
          <p:cNvSpPr/>
          <p:nvPr/>
        </p:nvSpPr>
        <p:spPr>
          <a:xfrm>
            <a:off x="1104900" y="2081212"/>
            <a:ext cx="82981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B71C1C"/>
                </a:solidFill>
              </a:rPr>
              <a:t>Pelvic Inflammatory Disease (PID)</a:t>
            </a:r>
            <a:endParaRPr lang="en-US" sz="1650" dirty="0"/>
          </a:p>
        </p:txBody>
      </p:sp>
      <p:sp>
        <p:nvSpPr>
          <p:cNvPr id="32" name="Text 4"/>
          <p:cNvSpPr/>
          <p:nvPr/>
        </p:nvSpPr>
        <p:spPr>
          <a:xfrm>
            <a:off x="907256" y="2497931"/>
            <a:ext cx="1049274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Discharge + Pelvic Pain + Fever + </a:t>
            </a:r>
            <a:r>
              <a:rPr lang="en-US" sz="1275" b="1" u="sng" dirty="0">
                <a:solidFill>
                  <a:srgbClr val="2C3E50"/>
                </a:solidFill>
              </a:rPr>
              <a:t>Cervical Excitation</a:t>
            </a:r>
            <a:r>
              <a:rPr lang="en-US" sz="1275" dirty="0">
                <a:solidFill>
                  <a:srgbClr val="2C3E50"/>
                </a:solidFill>
              </a:rPr>
              <a:t>.</a:t>
            </a:r>
            <a:endParaRPr lang="en-US" sz="1275" dirty="0"/>
          </a:p>
        </p:txBody>
      </p:sp>
      <p:sp>
        <p:nvSpPr>
          <p:cNvPr id="33" name="Text 5"/>
          <p:cNvSpPr/>
          <p:nvPr/>
        </p:nvSpPr>
        <p:spPr>
          <a:xfrm>
            <a:off x="907256" y="2797969"/>
            <a:ext cx="1029843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"Chandelier Sign": Significant pain on bimanual exam.</a:t>
            </a:r>
            <a:endParaRPr lang="en-US" sz="1275" dirty="0"/>
          </a:p>
        </p:txBody>
      </p:sp>
      <p:sp>
        <p:nvSpPr>
          <p:cNvPr id="34" name="Text 6"/>
          <p:cNvSpPr/>
          <p:nvPr/>
        </p:nvSpPr>
        <p:spPr>
          <a:xfrm>
            <a:off x="907256" y="3098006"/>
            <a:ext cx="11284744"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High risk of infertility and ectopic pregnancy if untreated.</a:t>
            </a:r>
            <a:endParaRPr lang="en-US" sz="1275" dirty="0"/>
          </a:p>
        </p:txBody>
      </p:sp>
      <p:sp>
        <p:nvSpPr>
          <p:cNvPr id="35" name="Text 7"/>
          <p:cNvSpPr/>
          <p:nvPr/>
        </p:nvSpPr>
        <p:spPr>
          <a:xfrm>
            <a:off x="6938963" y="2081212"/>
            <a:ext cx="42748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B71C1C"/>
                </a:solidFill>
              </a:rPr>
              <a:t>Ectopic Pregnancy</a:t>
            </a:r>
            <a:endParaRPr lang="en-US" sz="1650" dirty="0"/>
          </a:p>
        </p:txBody>
      </p:sp>
      <p:sp>
        <p:nvSpPr>
          <p:cNvPr id="36" name="Text 8"/>
          <p:cNvSpPr/>
          <p:nvPr/>
        </p:nvSpPr>
        <p:spPr>
          <a:xfrm>
            <a:off x="6741319" y="2497931"/>
            <a:ext cx="5450681"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Unilateral pelvic pain + abnormal bleeding + discharge.</a:t>
            </a:r>
            <a:endParaRPr lang="en-US" sz="1275" dirty="0"/>
          </a:p>
        </p:txBody>
      </p:sp>
      <p:sp>
        <p:nvSpPr>
          <p:cNvPr id="37" name="Text 9"/>
          <p:cNvSpPr/>
          <p:nvPr/>
        </p:nvSpPr>
        <p:spPr>
          <a:xfrm>
            <a:off x="6741319" y="2797969"/>
            <a:ext cx="5450681"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Patient may not volunteer possible pregnancy status.</a:t>
            </a:r>
            <a:endParaRPr lang="en-US" sz="1275" dirty="0"/>
          </a:p>
        </p:txBody>
      </p:sp>
      <p:sp>
        <p:nvSpPr>
          <p:cNvPr id="38" name="Text 10"/>
          <p:cNvSpPr/>
          <p:nvPr/>
        </p:nvSpPr>
        <p:spPr>
          <a:xfrm>
            <a:off x="6741319" y="3098006"/>
            <a:ext cx="5450681" cy="242888"/>
          </a:xfrm>
          <a:prstGeom prst="rect">
            <a:avLst/>
          </a:prstGeom>
          <a:noFill/>
          <a:ln/>
        </p:spPr>
        <p:txBody>
          <a:bodyPr vert="horz" wrap="square" lIns="0" tIns="0" rIns="0" bIns="0" rtlCol="0" anchor="ctr"/>
          <a:lstStyle/>
          <a:p>
            <a:pPr marL="0" indent="0" algn="l">
              <a:lnSpc>
                <a:spcPts val="1913"/>
              </a:lnSpc>
              <a:buNone/>
            </a:pPr>
            <a:r>
              <a:rPr lang="en-US" sz="1275" b="1" u="sng" dirty="0">
                <a:solidFill>
                  <a:srgbClr val="2C3E50"/>
                </a:solidFill>
              </a:rPr>
              <a:t>Exclude immediately</a:t>
            </a:r>
            <a:r>
              <a:rPr lang="en-US" sz="1275" dirty="0">
                <a:solidFill>
                  <a:srgbClr val="2C3E50"/>
                </a:solidFill>
              </a:rPr>
              <a:t> with urine hCG in all of childbearing age.</a:t>
            </a:r>
            <a:endParaRPr lang="en-US" sz="1275" dirty="0"/>
          </a:p>
        </p:txBody>
      </p:sp>
      <p:sp>
        <p:nvSpPr>
          <p:cNvPr id="39" name="Text 11"/>
          <p:cNvSpPr/>
          <p:nvPr/>
        </p:nvSpPr>
        <p:spPr>
          <a:xfrm>
            <a:off x="1104900" y="4238625"/>
            <a:ext cx="60350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B71C1C"/>
                </a:solidFill>
              </a:rPr>
              <a:t>Postmenopausal Pathology</a:t>
            </a:r>
            <a:endParaRPr lang="en-US" sz="1650" dirty="0"/>
          </a:p>
        </p:txBody>
      </p:sp>
      <p:sp>
        <p:nvSpPr>
          <p:cNvPr id="40" name="Text 12"/>
          <p:cNvSpPr/>
          <p:nvPr/>
        </p:nvSpPr>
        <p:spPr>
          <a:xfrm>
            <a:off x="907256" y="4655344"/>
            <a:ext cx="1029843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New discharge in postmenopausal/perimenopausal women.</a:t>
            </a:r>
            <a:endParaRPr lang="en-US" sz="1275" dirty="0"/>
          </a:p>
        </p:txBody>
      </p:sp>
      <p:sp>
        <p:nvSpPr>
          <p:cNvPr id="41" name="Text 13"/>
          <p:cNvSpPr/>
          <p:nvPr/>
        </p:nvSpPr>
        <p:spPr>
          <a:xfrm>
            <a:off x="907256" y="4955381"/>
            <a:ext cx="952119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Low threshold for examination to exclude lesions.</a:t>
            </a:r>
            <a:endParaRPr lang="en-US" sz="1275" dirty="0"/>
          </a:p>
        </p:txBody>
      </p:sp>
      <p:sp>
        <p:nvSpPr>
          <p:cNvPr id="42" name="Text 14"/>
          <p:cNvSpPr/>
          <p:nvPr/>
        </p:nvSpPr>
        <p:spPr>
          <a:xfrm>
            <a:off x="907256" y="5255419"/>
            <a:ext cx="10687050" cy="242888"/>
          </a:xfrm>
          <a:prstGeom prst="rect">
            <a:avLst/>
          </a:prstGeom>
          <a:noFill/>
          <a:ln/>
        </p:spPr>
        <p:txBody>
          <a:bodyPr vert="horz" wrap="square" lIns="0" tIns="0" rIns="0" bIns="0" rtlCol="0" anchor="ctr"/>
          <a:lstStyle/>
          <a:p>
            <a:pPr marL="0" indent="0" algn="l">
              <a:lnSpc>
                <a:spcPts val="1913"/>
              </a:lnSpc>
              <a:buNone/>
            </a:pPr>
            <a:r>
              <a:rPr lang="en-US" sz="1275" b="1" u="sng" dirty="0">
                <a:solidFill>
                  <a:srgbClr val="2C3E50"/>
                </a:solidFill>
              </a:rPr>
              <a:t>Exclude endometrial pathology</a:t>
            </a:r>
            <a:r>
              <a:rPr lang="en-US" sz="1275" dirty="0">
                <a:solidFill>
                  <a:srgbClr val="2C3E50"/>
                </a:solidFill>
              </a:rPr>
              <a:t> if IMB or PMB is present.</a:t>
            </a:r>
            <a:endParaRPr lang="en-US" sz="1275" dirty="0"/>
          </a:p>
        </p:txBody>
      </p:sp>
      <p:sp>
        <p:nvSpPr>
          <p:cNvPr id="43" name="Text 15"/>
          <p:cNvSpPr/>
          <p:nvPr/>
        </p:nvSpPr>
        <p:spPr>
          <a:xfrm>
            <a:off x="6938963" y="4117181"/>
            <a:ext cx="47777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B71C1C"/>
                </a:solidFill>
              </a:rPr>
              <a:t>Safeguarding Alerts</a:t>
            </a:r>
            <a:endParaRPr lang="en-US" sz="1650" dirty="0"/>
          </a:p>
        </p:txBody>
      </p:sp>
      <p:sp>
        <p:nvSpPr>
          <p:cNvPr id="44" name="Text 16"/>
          <p:cNvSpPr/>
          <p:nvPr/>
        </p:nvSpPr>
        <p:spPr>
          <a:xfrm>
            <a:off x="6741319" y="4533900"/>
            <a:ext cx="5450681"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Abnormal discharge in a </a:t>
            </a:r>
            <a:r>
              <a:rPr lang="en-US" sz="1275" b="1" u="sng" dirty="0">
                <a:solidFill>
                  <a:srgbClr val="2C3E50"/>
                </a:solidFill>
              </a:rPr>
              <a:t>pre-pubertal girl</a:t>
            </a:r>
            <a:r>
              <a:rPr lang="en-US" sz="1275" dirty="0">
                <a:solidFill>
                  <a:srgbClr val="2C3E50"/>
                </a:solidFill>
              </a:rPr>
              <a:t>.</a:t>
            </a:r>
            <a:endParaRPr lang="en-US" sz="1275" dirty="0"/>
          </a:p>
        </p:txBody>
      </p:sp>
      <p:sp>
        <p:nvSpPr>
          <p:cNvPr id="45" name="Text 17"/>
          <p:cNvSpPr/>
          <p:nvPr/>
        </p:nvSpPr>
        <p:spPr>
          <a:xfrm>
            <a:off x="6741319" y="4833938"/>
            <a:ext cx="5450681"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Mandatory referral to the safeguarding team.</a:t>
            </a:r>
            <a:endParaRPr lang="en-US" sz="1275" dirty="0"/>
          </a:p>
        </p:txBody>
      </p:sp>
      <p:sp>
        <p:nvSpPr>
          <p:cNvPr id="46" name="Text 18"/>
          <p:cNvSpPr/>
          <p:nvPr/>
        </p:nvSpPr>
        <p:spPr>
          <a:xfrm>
            <a:off x="6741319" y="5133975"/>
            <a:ext cx="4841081"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Must exclude sexual abuse; STIs in children are safeguarding matters.</a:t>
            </a:r>
            <a:endParaRPr lang="en-US" sz="1275" dirty="0"/>
          </a:p>
        </p:txBody>
      </p:sp>
      <p:sp>
        <p:nvSpPr>
          <p:cNvPr id="47" name="Text 19"/>
          <p:cNvSpPr/>
          <p:nvPr/>
        </p:nvSpPr>
        <p:spPr>
          <a:xfrm>
            <a:off x="2512665" y="6105525"/>
            <a:ext cx="8822085" cy="4476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 CLINICAL TIP: If systemic features or severe pain are present, consider urgent admission.</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381000" y="952500"/>
            <a:ext cx="5572125" cy="5676900"/>
          </a:xfrm>
          <a:prstGeom prst="rect">
            <a:avLst/>
          </a:prstGeom>
        </p:spPr>
      </p:pic>
      <p:pic>
        <p:nvPicPr>
          <p:cNvPr id="6" name="Image 4" descr="preencoded.png"/>
          <p:cNvPicPr>
            <a:picLocks noChangeAspect="1"/>
          </p:cNvPicPr>
          <p:nvPr/>
        </p:nvPicPr>
        <p:blipFill>
          <a:blip r:embed="rId6"/>
          <a:stretch>
            <a:fillRect/>
          </a:stretch>
        </p:blipFill>
        <p:spPr>
          <a:xfrm>
            <a:off x="619125" y="1190625"/>
            <a:ext cx="238125" cy="190500"/>
          </a:xfrm>
          <a:prstGeom prst="rect">
            <a:avLst/>
          </a:prstGeom>
        </p:spPr>
      </p:pic>
      <p:pic>
        <p:nvPicPr>
          <p:cNvPr id="7" name="Image 5" descr="preencoded.png"/>
          <p:cNvPicPr>
            <a:picLocks noChangeAspect="1"/>
          </p:cNvPicPr>
          <p:nvPr/>
        </p:nvPicPr>
        <p:blipFill>
          <a:blip r:embed="rId7"/>
          <a:stretch>
            <a:fillRect/>
          </a:stretch>
        </p:blipFill>
        <p:spPr>
          <a:xfrm>
            <a:off x="6238875" y="952500"/>
            <a:ext cx="5572125" cy="2990850"/>
          </a:xfrm>
          <a:prstGeom prst="rect">
            <a:avLst/>
          </a:prstGeom>
        </p:spPr>
      </p:pic>
      <p:pic>
        <p:nvPicPr>
          <p:cNvPr id="8" name="Image 6" descr="preencoded.png"/>
          <p:cNvPicPr>
            <a:picLocks noChangeAspect="1"/>
          </p:cNvPicPr>
          <p:nvPr/>
        </p:nvPicPr>
        <p:blipFill>
          <a:blip r:embed="rId8"/>
          <a:stretch>
            <a:fillRect/>
          </a:stretch>
        </p:blipFill>
        <p:spPr>
          <a:xfrm>
            <a:off x="6477000" y="1190625"/>
            <a:ext cx="238125" cy="190500"/>
          </a:xfrm>
          <a:prstGeom prst="rect">
            <a:avLst/>
          </a:prstGeom>
        </p:spPr>
      </p:pic>
      <p:pic>
        <p:nvPicPr>
          <p:cNvPr id="9" name="Image 7" descr="preencoded.png"/>
          <p:cNvPicPr>
            <a:picLocks noChangeAspect="1"/>
          </p:cNvPicPr>
          <p:nvPr/>
        </p:nvPicPr>
        <p:blipFill>
          <a:blip r:embed="rId9"/>
          <a:stretch>
            <a:fillRect/>
          </a:stretch>
        </p:blipFill>
        <p:spPr>
          <a:xfrm>
            <a:off x="6238875" y="4095750"/>
            <a:ext cx="5572125" cy="2533650"/>
          </a:xfrm>
          <a:prstGeom prst="rect">
            <a:avLst/>
          </a:prstGeom>
        </p:spPr>
      </p:pic>
      <p:pic>
        <p:nvPicPr>
          <p:cNvPr id="10" name="Image 8" descr="preencoded.png"/>
          <p:cNvPicPr>
            <a:picLocks noChangeAspect="1"/>
          </p:cNvPicPr>
          <p:nvPr/>
        </p:nvPicPr>
        <p:blipFill>
          <a:blip r:embed="rId10"/>
          <a:stretch>
            <a:fillRect/>
          </a:stretch>
        </p:blipFill>
        <p:spPr>
          <a:xfrm>
            <a:off x="6477000" y="4333875"/>
            <a:ext cx="238125" cy="190500"/>
          </a:xfrm>
          <a:prstGeom prst="rect">
            <a:avLst/>
          </a:prstGeom>
        </p:spPr>
      </p:pic>
      <p:sp>
        <p:nvSpPr>
          <p:cNvPr id="11"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12"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3" name="Text 2"/>
          <p:cNvSpPr/>
          <p:nvPr/>
        </p:nvSpPr>
        <p:spPr>
          <a:xfrm>
            <a:off x="952500" y="1143000"/>
            <a:ext cx="731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RED FLAG: Pre-pubertal Discharge</a:t>
            </a:r>
            <a:endParaRPr lang="en-US" sz="1500" dirty="0"/>
          </a:p>
        </p:txBody>
      </p:sp>
      <p:sp>
        <p:nvSpPr>
          <p:cNvPr id="14" name="Text 3"/>
          <p:cNvSpPr/>
          <p:nvPr/>
        </p:nvSpPr>
        <p:spPr>
          <a:xfrm>
            <a:off x="857250" y="15430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Safeguarding Alert:</a:t>
            </a:r>
            <a:r>
              <a:rPr lang="en-US" sz="1200" dirty="0">
                <a:solidFill>
                  <a:srgbClr val="2C3E50"/>
                </a:solidFill>
              </a:rPr>
              <a:t> Any abnormal discharge in a pre-pubertal girl is a high-priority safeguarding concern.</a:t>
            </a:r>
            <a:endParaRPr lang="en-US" sz="1200" dirty="0"/>
          </a:p>
        </p:txBody>
      </p:sp>
      <p:sp>
        <p:nvSpPr>
          <p:cNvPr id="15" name="Text 4"/>
          <p:cNvSpPr/>
          <p:nvPr/>
        </p:nvSpPr>
        <p:spPr>
          <a:xfrm>
            <a:off x="857250" y="20955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Mandatory Exclusion:</a:t>
            </a:r>
            <a:r>
              <a:rPr lang="en-US" sz="1200" dirty="0">
                <a:solidFill>
                  <a:srgbClr val="2C3E50"/>
                </a:solidFill>
              </a:rPr>
              <a:t> Must actively exclude sexual abuse as a primary cause.</a:t>
            </a:r>
            <a:endParaRPr lang="en-US" sz="1200" dirty="0"/>
          </a:p>
        </p:txBody>
      </p:sp>
      <p:sp>
        <p:nvSpPr>
          <p:cNvPr id="16" name="Text 5"/>
          <p:cNvSpPr/>
          <p:nvPr/>
        </p:nvSpPr>
        <p:spPr>
          <a:xfrm>
            <a:off x="857250" y="26479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The "Gold" Rule:</a:t>
            </a:r>
            <a:r>
              <a:rPr lang="en-US" sz="1200" dirty="0">
                <a:solidFill>
                  <a:srgbClr val="2C3E50"/>
                </a:solidFill>
              </a:rPr>
              <a:t> An STI in a child is a safeguarding matter until proven otherwise.</a:t>
            </a:r>
            <a:endParaRPr lang="en-US" sz="1200" dirty="0"/>
          </a:p>
        </p:txBody>
      </p:sp>
      <p:sp>
        <p:nvSpPr>
          <p:cNvPr id="17" name="Text 6"/>
          <p:cNvSpPr/>
          <p:nvPr/>
        </p:nvSpPr>
        <p:spPr>
          <a:xfrm>
            <a:off x="857250" y="32004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Differential Diagnosis:</a:t>
            </a:r>
            <a:r>
              <a:rPr lang="en-US" sz="1200" dirty="0">
                <a:solidFill>
                  <a:srgbClr val="2C3E50"/>
                </a:solidFill>
              </a:rPr>
              <a:t> While threadworm (common) or foreign bodies (common) occur, abuse remains the clinical priority for exclusion.</a:t>
            </a:r>
            <a:endParaRPr lang="en-US" sz="1200" dirty="0"/>
          </a:p>
        </p:txBody>
      </p:sp>
      <p:sp>
        <p:nvSpPr>
          <p:cNvPr id="18" name="Text 7"/>
          <p:cNvSpPr/>
          <p:nvPr/>
        </p:nvSpPr>
        <p:spPr>
          <a:xfrm>
            <a:off x="857250" y="37528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Vulnerability:</a:t>
            </a:r>
            <a:r>
              <a:rPr lang="en-US" sz="1200" dirty="0">
                <a:solidFill>
                  <a:srgbClr val="2C3E50"/>
                </a:solidFill>
              </a:rPr>
              <a:t> Lack of estrogen results in thin, susceptible epithelium, making even minor infections significant.</a:t>
            </a:r>
            <a:endParaRPr lang="en-US" sz="1200" dirty="0"/>
          </a:p>
        </p:txBody>
      </p:sp>
      <p:sp>
        <p:nvSpPr>
          <p:cNvPr id="19" name="Text 8"/>
          <p:cNvSpPr/>
          <p:nvPr/>
        </p:nvSpPr>
        <p:spPr>
          <a:xfrm>
            <a:off x="6810375" y="1143000"/>
            <a:ext cx="5381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Mandatory Referral Process</a:t>
            </a:r>
            <a:endParaRPr lang="en-US" sz="1500" dirty="0"/>
          </a:p>
        </p:txBody>
      </p:sp>
      <p:sp>
        <p:nvSpPr>
          <p:cNvPr id="20" name="Text 9"/>
          <p:cNvSpPr/>
          <p:nvPr/>
        </p:nvSpPr>
        <p:spPr>
          <a:xfrm>
            <a:off x="6715125" y="15430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Immediate Action:</a:t>
            </a:r>
            <a:r>
              <a:rPr lang="en-US" sz="1200" dirty="0">
                <a:solidFill>
                  <a:srgbClr val="2C3E50"/>
                </a:solidFill>
              </a:rPr>
              <a:t> Refer directly to the Safeguarding Team and/or Pediatric Consultant.</a:t>
            </a:r>
            <a:endParaRPr lang="en-US" sz="1200" dirty="0"/>
          </a:p>
        </p:txBody>
      </p:sp>
      <p:sp>
        <p:nvSpPr>
          <p:cNvPr id="21" name="Text 10"/>
          <p:cNvSpPr/>
          <p:nvPr/>
        </p:nvSpPr>
        <p:spPr>
          <a:xfrm>
            <a:off x="6715125" y="20955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Consultation:</a:t>
            </a:r>
            <a:r>
              <a:rPr lang="en-US" sz="1200" dirty="0">
                <a:solidFill>
                  <a:srgbClr val="2C3E50"/>
                </a:solidFill>
              </a:rPr>
              <a:t> Discuss with your Practice Safeguarding Lead GP immediately after the patient leaves.</a:t>
            </a:r>
            <a:endParaRPr lang="en-US" sz="1200" dirty="0"/>
          </a:p>
        </p:txBody>
      </p:sp>
      <p:sp>
        <p:nvSpPr>
          <p:cNvPr id="22" name="Text 11"/>
          <p:cNvSpPr/>
          <p:nvPr/>
        </p:nvSpPr>
        <p:spPr>
          <a:xfrm>
            <a:off x="6715125" y="26479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Social Care:</a:t>
            </a:r>
            <a:r>
              <a:rPr lang="en-US" sz="1200" dirty="0">
                <a:solidFill>
                  <a:srgbClr val="2C3E50"/>
                </a:solidFill>
              </a:rPr>
              <a:t> Contact Children's Social Care (MASH) for a multi-agency risk assessment.</a:t>
            </a:r>
            <a:endParaRPr lang="en-US" sz="1200" dirty="0"/>
          </a:p>
        </p:txBody>
      </p:sp>
      <p:sp>
        <p:nvSpPr>
          <p:cNvPr id="23" name="Text 12"/>
          <p:cNvSpPr/>
          <p:nvPr/>
        </p:nvSpPr>
        <p:spPr>
          <a:xfrm>
            <a:off x="6715125" y="32004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Documentation:</a:t>
            </a:r>
            <a:r>
              <a:rPr lang="en-US" sz="1200" dirty="0">
                <a:solidFill>
                  <a:srgbClr val="2C3E50"/>
                </a:solidFill>
              </a:rPr>
              <a:t> Record verbatim accounts and detailed physical findings (avoid diagrams if not specialist-trained).</a:t>
            </a:r>
            <a:endParaRPr lang="en-US" sz="1200" dirty="0"/>
          </a:p>
        </p:txBody>
      </p:sp>
      <p:sp>
        <p:nvSpPr>
          <p:cNvPr id="24" name="Text 13"/>
          <p:cNvSpPr/>
          <p:nvPr/>
        </p:nvSpPr>
        <p:spPr>
          <a:xfrm>
            <a:off x="6810375" y="4286250"/>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AKT/SCA Exam Pearls</a:t>
            </a:r>
            <a:endParaRPr lang="en-US" sz="1500" dirty="0"/>
          </a:p>
        </p:txBody>
      </p:sp>
      <p:sp>
        <p:nvSpPr>
          <p:cNvPr id="25" name="Text 14"/>
          <p:cNvSpPr/>
          <p:nvPr/>
        </p:nvSpPr>
        <p:spPr>
          <a:xfrm>
            <a:off x="6715125" y="46863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AKT Tip:</a:t>
            </a:r>
            <a:r>
              <a:rPr lang="en-US" sz="1200" dirty="0">
                <a:solidFill>
                  <a:srgbClr val="2C3E50"/>
                </a:solidFill>
              </a:rPr>
              <a:t> Identifying "threadworm" as a common non-abuse cause (perianal itching + discharge).</a:t>
            </a:r>
            <a:endParaRPr lang="en-US" sz="1200" dirty="0"/>
          </a:p>
        </p:txBody>
      </p:sp>
      <p:sp>
        <p:nvSpPr>
          <p:cNvPr id="26" name="Text 15"/>
          <p:cNvSpPr/>
          <p:nvPr/>
        </p:nvSpPr>
        <p:spPr>
          <a:xfrm>
            <a:off x="6715125" y="523875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SCA Tip:</a:t>
            </a:r>
            <a:r>
              <a:rPr lang="en-US" sz="1200" dirty="0">
                <a:solidFill>
                  <a:srgbClr val="2C3E50"/>
                </a:solidFill>
              </a:rPr>
              <a:t> Use sensitive, non-leading questions with the parent/guardian while ensuring the child feels safe.</a:t>
            </a:r>
            <a:endParaRPr lang="en-US" sz="1200" dirty="0"/>
          </a:p>
        </p:txBody>
      </p:sp>
      <p:sp>
        <p:nvSpPr>
          <p:cNvPr id="27" name="Text 16"/>
          <p:cNvSpPr/>
          <p:nvPr/>
        </p:nvSpPr>
        <p:spPr>
          <a:xfrm>
            <a:off x="6715125" y="5791200"/>
            <a:ext cx="4857750" cy="457200"/>
          </a:xfrm>
          <a:prstGeom prst="rect">
            <a:avLst/>
          </a:prstGeom>
          <a:noFill/>
          <a:ln/>
        </p:spPr>
        <p:txBody>
          <a:bodyPr vert="horz" wrap="square" lIns="0" tIns="0" rIns="0" bIns="0" rtlCol="0" anchor="ctr"/>
          <a:lstStyle/>
          <a:p>
            <a:pPr marL="0" indent="0" algn="l">
              <a:lnSpc>
                <a:spcPts val="1800"/>
              </a:lnSpc>
              <a:buNone/>
            </a:pPr>
            <a:r>
              <a:rPr lang="en-US" sz="1200" b="1" u="sng" dirty="0">
                <a:solidFill>
                  <a:srgbClr val="2C3E50"/>
                </a:solidFill>
              </a:rPr>
              <a:t>Clinical Fact:</a:t>
            </a:r>
            <a:r>
              <a:rPr lang="en-US" sz="1200" dirty="0">
                <a:solidFill>
                  <a:srgbClr val="2C3E50"/>
                </a:solidFill>
              </a:rPr>
              <a:t> Discharge in girls is never "physiological" in the same way it is for reproductive-age women.</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4" name="Image 2" descr="preencoded.png"/>
          <p:cNvPicPr>
            <a:picLocks noChangeAspect="1"/>
          </p:cNvPicPr>
          <p:nvPr/>
        </p:nvPicPr>
        <p:blipFill>
          <a:blip r:embed="rId5"/>
          <a:stretch>
            <a:fillRect/>
          </a:stretch>
        </p:blipFill>
        <p:spPr>
          <a:xfrm>
            <a:off x="381000" y="1343025"/>
            <a:ext cx="5572125" cy="5133975"/>
          </a:xfrm>
          <a:prstGeom prst="rect">
            <a:avLst/>
          </a:prstGeom>
        </p:spPr>
      </p:pic>
      <p:pic>
        <p:nvPicPr>
          <p:cNvPr id="5" name="Image 3" descr="preencoded.png"/>
          <p:cNvPicPr>
            <a:picLocks noChangeAspect="1"/>
          </p:cNvPicPr>
          <p:nvPr/>
        </p:nvPicPr>
        <p:blipFill>
          <a:blip r:embed="rId6"/>
          <a:stretch>
            <a:fillRect/>
          </a:stretch>
        </p:blipFill>
        <p:spPr>
          <a:xfrm>
            <a:off x="714375" y="2366963"/>
            <a:ext cx="4905375" cy="295275"/>
          </a:xfrm>
          <a:prstGeom prst="rect">
            <a:avLst/>
          </a:prstGeom>
        </p:spPr>
      </p:pic>
      <p:pic>
        <p:nvPicPr>
          <p:cNvPr id="6" name="Image 4" descr="preencoded.png"/>
          <p:cNvPicPr>
            <a:picLocks noChangeAspect="1"/>
          </p:cNvPicPr>
          <p:nvPr/>
        </p:nvPicPr>
        <p:blipFill>
          <a:blip r:embed="rId7"/>
          <a:stretch>
            <a:fillRect/>
          </a:stretch>
        </p:blipFill>
        <p:spPr>
          <a:xfrm>
            <a:off x="714375" y="2757488"/>
            <a:ext cx="476250" cy="476250"/>
          </a:xfrm>
          <a:prstGeom prst="rect">
            <a:avLst/>
          </a:prstGeom>
        </p:spPr>
      </p:pic>
      <p:pic>
        <p:nvPicPr>
          <p:cNvPr id="7" name="Image 5" descr="preencoded.png"/>
          <p:cNvPicPr>
            <a:picLocks noChangeAspect="1"/>
          </p:cNvPicPr>
          <p:nvPr/>
        </p:nvPicPr>
        <p:blipFill>
          <a:blip r:embed="rId8"/>
          <a:stretch>
            <a:fillRect/>
          </a:stretch>
        </p:blipFill>
        <p:spPr>
          <a:xfrm>
            <a:off x="809625" y="2881313"/>
            <a:ext cx="285750" cy="228600"/>
          </a:xfrm>
          <a:prstGeom prst="rect">
            <a:avLst/>
          </a:prstGeom>
        </p:spPr>
      </p:pic>
      <p:pic>
        <p:nvPicPr>
          <p:cNvPr id="8" name="Image 6" descr="preencoded.png"/>
          <p:cNvPicPr>
            <a:picLocks noChangeAspect="1"/>
          </p:cNvPicPr>
          <p:nvPr/>
        </p:nvPicPr>
        <p:blipFill>
          <a:blip r:embed="rId9"/>
          <a:stretch>
            <a:fillRect/>
          </a:stretch>
        </p:blipFill>
        <p:spPr>
          <a:xfrm>
            <a:off x="714375" y="4624388"/>
            <a:ext cx="4905375" cy="828675"/>
          </a:xfrm>
          <a:prstGeom prst="rect">
            <a:avLst/>
          </a:prstGeom>
        </p:spPr>
      </p:pic>
      <p:pic>
        <p:nvPicPr>
          <p:cNvPr id="9" name="Image 7" descr="preencoded.png"/>
          <p:cNvPicPr>
            <a:picLocks noChangeAspect="1"/>
          </p:cNvPicPr>
          <p:nvPr/>
        </p:nvPicPr>
        <p:blipFill>
          <a:blip r:embed="rId10"/>
          <a:stretch>
            <a:fillRect/>
          </a:stretch>
        </p:blipFill>
        <p:spPr>
          <a:xfrm>
            <a:off x="6238875" y="1343025"/>
            <a:ext cx="5572125" cy="5133975"/>
          </a:xfrm>
          <a:prstGeom prst="rect">
            <a:avLst/>
          </a:prstGeom>
        </p:spPr>
      </p:pic>
      <p:pic>
        <p:nvPicPr>
          <p:cNvPr id="10" name="Image 8" descr="preencoded.png"/>
          <p:cNvPicPr>
            <a:picLocks noChangeAspect="1"/>
          </p:cNvPicPr>
          <p:nvPr/>
        </p:nvPicPr>
        <p:blipFill>
          <a:blip r:embed="rId6"/>
          <a:stretch>
            <a:fillRect/>
          </a:stretch>
        </p:blipFill>
        <p:spPr>
          <a:xfrm>
            <a:off x="6572250" y="2366963"/>
            <a:ext cx="4905375" cy="295275"/>
          </a:xfrm>
          <a:prstGeom prst="rect">
            <a:avLst/>
          </a:prstGeom>
        </p:spPr>
      </p:pic>
      <p:pic>
        <p:nvPicPr>
          <p:cNvPr id="11" name="Image 9" descr="preencoded.png"/>
          <p:cNvPicPr>
            <a:picLocks noChangeAspect="1"/>
          </p:cNvPicPr>
          <p:nvPr/>
        </p:nvPicPr>
        <p:blipFill>
          <a:blip r:embed="rId11"/>
          <a:stretch>
            <a:fillRect/>
          </a:stretch>
        </p:blipFill>
        <p:spPr>
          <a:xfrm>
            <a:off x="6572250" y="2757488"/>
            <a:ext cx="476250" cy="476250"/>
          </a:xfrm>
          <a:prstGeom prst="rect">
            <a:avLst/>
          </a:prstGeom>
        </p:spPr>
      </p:pic>
      <p:pic>
        <p:nvPicPr>
          <p:cNvPr id="12" name="Image 10" descr="preencoded.png"/>
          <p:cNvPicPr>
            <a:picLocks noChangeAspect="1"/>
          </p:cNvPicPr>
          <p:nvPr/>
        </p:nvPicPr>
        <p:blipFill>
          <a:blip r:embed="rId12"/>
          <a:stretch>
            <a:fillRect/>
          </a:stretch>
        </p:blipFill>
        <p:spPr>
          <a:xfrm>
            <a:off x="6667500" y="2881313"/>
            <a:ext cx="285750" cy="228600"/>
          </a:xfrm>
          <a:prstGeom prst="rect">
            <a:avLst/>
          </a:prstGeom>
        </p:spPr>
      </p:pic>
      <p:pic>
        <p:nvPicPr>
          <p:cNvPr id="13" name="Image 11" descr="preencoded.png"/>
          <p:cNvPicPr>
            <a:picLocks noChangeAspect="1"/>
          </p:cNvPicPr>
          <p:nvPr/>
        </p:nvPicPr>
        <p:blipFill>
          <a:blip r:embed="rId13"/>
          <a:stretch>
            <a:fillRect/>
          </a:stretch>
        </p:blipFill>
        <p:spPr>
          <a:xfrm>
            <a:off x="6572250" y="4624388"/>
            <a:ext cx="4905375" cy="828675"/>
          </a:xfrm>
          <a:prstGeom prst="rect">
            <a:avLst/>
          </a:prstGeom>
        </p:spPr>
      </p:pic>
      <p:sp>
        <p:nvSpPr>
          <p:cNvPr id="14"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TOP TIPS FOR PRIMARY CARE (PART 1)</a:t>
            </a:r>
            <a:endParaRPr lang="en-US" sz="1800" dirty="0"/>
          </a:p>
        </p:txBody>
      </p:sp>
      <p:sp>
        <p:nvSpPr>
          <p:cNvPr id="15"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6" name="Text 2"/>
          <p:cNvSpPr/>
          <p:nvPr/>
        </p:nvSpPr>
        <p:spPr>
          <a:xfrm>
            <a:off x="828675" y="2366963"/>
            <a:ext cx="467677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57F17"/>
                </a:solidFill>
              </a:rPr>
              <a:t>COMMON PITFALL AVOIDANCE</a:t>
            </a:r>
            <a:endParaRPr lang="en-US" sz="1050" dirty="0"/>
          </a:p>
        </p:txBody>
      </p:sp>
      <p:sp>
        <p:nvSpPr>
          <p:cNvPr id="17" name="Text 3"/>
          <p:cNvSpPr/>
          <p:nvPr/>
        </p:nvSpPr>
        <p:spPr>
          <a:xfrm>
            <a:off x="1333500" y="2809875"/>
            <a:ext cx="861822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C3E50"/>
                </a:solidFill>
              </a:rPr>
              <a:t>Distinguishing BV from Thrush</a:t>
            </a:r>
            <a:endParaRPr lang="en-US" sz="1950" dirty="0"/>
          </a:p>
        </p:txBody>
      </p:sp>
      <p:sp>
        <p:nvSpPr>
          <p:cNvPr id="18" name="Text 4"/>
          <p:cNvSpPr/>
          <p:nvPr/>
        </p:nvSpPr>
        <p:spPr>
          <a:xfrm>
            <a:off x="714375" y="3471863"/>
            <a:ext cx="4905375" cy="914400"/>
          </a:xfrm>
          <a:prstGeom prst="rect">
            <a:avLst/>
          </a:prstGeom>
          <a:noFill/>
          <a:ln/>
        </p:spPr>
        <p:txBody>
          <a:bodyPr vert="horz" wrap="square" lIns="0" tIns="0" rIns="0" bIns="0" rtlCol="0" anchor="ctr"/>
          <a:lstStyle/>
          <a:p>
            <a:pPr marL="0" indent="0">
              <a:lnSpc>
                <a:spcPts val="2400"/>
              </a:lnSpc>
              <a:buNone/>
            </a:pPr>
            <a:r>
              <a:rPr lang="en-US" sz="1500" b="1" dirty="0">
                <a:solidFill>
                  <a:srgbClr val="34495E"/>
                </a:solidFill>
              </a:rPr>
              <a:t>The fishy, watery discharge is Bacterial Vaginosis (BV)</a:t>
            </a:r>
            <a:r>
              <a:rPr lang="en-US" sz="1500" dirty="0">
                <a:solidFill>
                  <a:srgbClr val="34495E"/>
                </a:solidFill>
              </a:rPr>
              <a:t>. Most women presenting with a fishy odour do </a:t>
            </a:r>
            <a:r>
              <a:rPr lang="en-US" sz="1500" i="1" dirty="0">
                <a:solidFill>
                  <a:srgbClr val="34495E"/>
                </a:solidFill>
              </a:rPr>
              <a:t>not</a:t>
            </a:r>
            <a:r>
              <a:rPr lang="en-US" sz="1500" dirty="0">
                <a:solidFill>
                  <a:srgbClr val="34495E"/>
                </a:solidFill>
              </a:rPr>
              <a:t> have thrush.</a:t>
            </a:r>
            <a:endParaRPr lang="en-US" sz="1500" dirty="0"/>
          </a:p>
        </p:txBody>
      </p:sp>
      <p:sp>
        <p:nvSpPr>
          <p:cNvPr id="19" name="Text 5"/>
          <p:cNvSpPr/>
          <p:nvPr/>
        </p:nvSpPr>
        <p:spPr>
          <a:xfrm>
            <a:off x="857250" y="4624388"/>
            <a:ext cx="4619625" cy="828675"/>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rPr>
              <a:t>BV is the most common cause of abnormal discharge. Treat with Metronidazole, not antifungals.</a:t>
            </a:r>
            <a:endParaRPr lang="en-US" sz="1425" dirty="0"/>
          </a:p>
        </p:txBody>
      </p:sp>
      <p:sp>
        <p:nvSpPr>
          <p:cNvPr id="20" name="Text 6"/>
          <p:cNvSpPr/>
          <p:nvPr/>
        </p:nvSpPr>
        <p:spPr>
          <a:xfrm>
            <a:off x="6686550" y="2366963"/>
            <a:ext cx="467677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57F17"/>
                </a:solidFill>
              </a:rPr>
              <a:t>HIGH-YIELD SCREENING</a:t>
            </a:r>
            <a:endParaRPr lang="en-US" sz="1050" dirty="0"/>
          </a:p>
        </p:txBody>
      </p:sp>
      <p:sp>
        <p:nvSpPr>
          <p:cNvPr id="21" name="Text 7"/>
          <p:cNvSpPr/>
          <p:nvPr/>
        </p:nvSpPr>
        <p:spPr>
          <a:xfrm>
            <a:off x="7191375" y="2809875"/>
            <a:ext cx="500062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C3E50"/>
                </a:solidFill>
              </a:rPr>
              <a:t>Screening Young Women</a:t>
            </a:r>
            <a:endParaRPr lang="en-US" sz="1950" dirty="0"/>
          </a:p>
        </p:txBody>
      </p:sp>
      <p:sp>
        <p:nvSpPr>
          <p:cNvPr id="22" name="Text 8"/>
          <p:cNvSpPr/>
          <p:nvPr/>
        </p:nvSpPr>
        <p:spPr>
          <a:xfrm>
            <a:off x="6572250" y="3471863"/>
            <a:ext cx="4905375" cy="914400"/>
          </a:xfrm>
          <a:prstGeom prst="rect">
            <a:avLst/>
          </a:prstGeom>
          <a:noFill/>
          <a:ln/>
        </p:spPr>
        <p:txBody>
          <a:bodyPr vert="horz" wrap="square" lIns="0" tIns="0" rIns="0" bIns="0" rtlCol="0" anchor="ctr"/>
          <a:lstStyle/>
          <a:p>
            <a:pPr marL="0" indent="0">
              <a:lnSpc>
                <a:spcPts val="2400"/>
              </a:lnSpc>
              <a:buNone/>
            </a:pPr>
            <a:r>
              <a:rPr lang="en-US" sz="1500" dirty="0">
                <a:solidFill>
                  <a:srgbClr val="34495E"/>
                </a:solidFill>
              </a:rPr>
              <a:t>Always consider Chlamydia in women </a:t>
            </a:r>
            <a:r>
              <a:rPr lang="en-US" sz="1500" b="1" dirty="0">
                <a:solidFill>
                  <a:srgbClr val="34495E"/>
                </a:solidFill>
              </a:rPr>
              <a:t>under 25</a:t>
            </a:r>
            <a:r>
              <a:rPr lang="en-US" sz="1500" dirty="0">
                <a:solidFill>
                  <a:srgbClr val="34495E"/>
                </a:solidFill>
              </a:rPr>
              <a:t> with any new discharge or IMB. Remember: </a:t>
            </a:r>
            <a:r>
              <a:rPr lang="en-US" sz="1500" b="1" dirty="0">
                <a:solidFill>
                  <a:srgbClr val="34495E"/>
                </a:solidFill>
              </a:rPr>
              <a:t>80% are asymptomatic</a:t>
            </a:r>
            <a:r>
              <a:rPr lang="en-US" sz="1500" dirty="0">
                <a:solidFill>
                  <a:srgbClr val="34495E"/>
                </a:solidFill>
              </a:rPr>
              <a:t>.</a:t>
            </a:r>
            <a:endParaRPr lang="en-US" sz="1500" dirty="0"/>
          </a:p>
        </p:txBody>
      </p:sp>
      <p:sp>
        <p:nvSpPr>
          <p:cNvPr id="23" name="Text 9"/>
          <p:cNvSpPr/>
          <p:nvPr/>
        </p:nvSpPr>
        <p:spPr>
          <a:xfrm>
            <a:off x="6715125" y="4624388"/>
            <a:ext cx="4619625" cy="828675"/>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rPr>
              <a:t>If in doubt, swab. Always obtain informed consent before testing for any STI.</a:t>
            </a:r>
            <a:endParaRPr lang="en-US" sz="14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381000" y="1247775"/>
            <a:ext cx="5572125" cy="4429125"/>
          </a:xfrm>
          <a:prstGeom prst="rect">
            <a:avLst/>
          </a:prstGeom>
        </p:spPr>
      </p:pic>
      <p:pic>
        <p:nvPicPr>
          <p:cNvPr id="5" name="Image 3" descr="preencoded.png"/>
          <p:cNvPicPr>
            <a:picLocks noChangeAspect="1"/>
          </p:cNvPicPr>
          <p:nvPr/>
        </p:nvPicPr>
        <p:blipFill>
          <a:blip r:embed="rId6"/>
          <a:stretch>
            <a:fillRect/>
          </a:stretch>
        </p:blipFill>
        <p:spPr>
          <a:xfrm>
            <a:off x="666750" y="1596926"/>
            <a:ext cx="285750" cy="228600"/>
          </a:xfrm>
          <a:prstGeom prst="rect">
            <a:avLst/>
          </a:prstGeom>
        </p:spPr>
      </p:pic>
      <p:pic>
        <p:nvPicPr>
          <p:cNvPr id="6" name="Image 4" descr="preencoded.png"/>
          <p:cNvPicPr>
            <a:picLocks noChangeAspect="1"/>
          </p:cNvPicPr>
          <p:nvPr/>
        </p:nvPicPr>
        <p:blipFill>
          <a:blip r:embed="rId7"/>
          <a:stretch>
            <a:fillRect/>
          </a:stretch>
        </p:blipFill>
        <p:spPr>
          <a:xfrm>
            <a:off x="666750" y="2124075"/>
            <a:ext cx="119063" cy="119063"/>
          </a:xfrm>
          <a:prstGeom prst="rect">
            <a:avLst/>
          </a:prstGeom>
        </p:spPr>
      </p:pic>
      <p:pic>
        <p:nvPicPr>
          <p:cNvPr id="7" name="Image 5" descr="preencoded.png"/>
          <p:cNvPicPr>
            <a:picLocks noChangeAspect="1"/>
          </p:cNvPicPr>
          <p:nvPr/>
        </p:nvPicPr>
        <p:blipFill>
          <a:blip r:embed="rId8"/>
          <a:stretch>
            <a:fillRect/>
          </a:stretch>
        </p:blipFill>
        <p:spPr>
          <a:xfrm>
            <a:off x="666750" y="2724150"/>
            <a:ext cx="119063" cy="99120"/>
          </a:xfrm>
          <a:prstGeom prst="rect">
            <a:avLst/>
          </a:prstGeom>
        </p:spPr>
      </p:pic>
      <p:pic>
        <p:nvPicPr>
          <p:cNvPr id="8" name="Image 6" descr="preencoded.png"/>
          <p:cNvPicPr>
            <a:picLocks noChangeAspect="1"/>
          </p:cNvPicPr>
          <p:nvPr/>
        </p:nvPicPr>
        <p:blipFill>
          <a:blip r:embed="rId9"/>
          <a:stretch>
            <a:fillRect/>
          </a:stretch>
        </p:blipFill>
        <p:spPr>
          <a:xfrm>
            <a:off x="666750" y="3081338"/>
            <a:ext cx="119063" cy="119063"/>
          </a:xfrm>
          <a:prstGeom prst="rect">
            <a:avLst/>
          </a:prstGeom>
        </p:spPr>
      </p:pic>
      <p:pic>
        <p:nvPicPr>
          <p:cNvPr id="9" name="Image 7" descr="preencoded.png"/>
          <p:cNvPicPr>
            <a:picLocks noChangeAspect="1"/>
          </p:cNvPicPr>
          <p:nvPr/>
        </p:nvPicPr>
        <p:blipFill>
          <a:blip r:embed="rId9"/>
          <a:stretch>
            <a:fillRect/>
          </a:stretch>
        </p:blipFill>
        <p:spPr>
          <a:xfrm>
            <a:off x="666750" y="3681413"/>
            <a:ext cx="119063" cy="119063"/>
          </a:xfrm>
          <a:prstGeom prst="rect">
            <a:avLst/>
          </a:prstGeom>
        </p:spPr>
      </p:pic>
      <p:pic>
        <p:nvPicPr>
          <p:cNvPr id="10" name="Image 8" descr="preencoded.png"/>
          <p:cNvPicPr>
            <a:picLocks noChangeAspect="1"/>
          </p:cNvPicPr>
          <p:nvPr/>
        </p:nvPicPr>
        <p:blipFill>
          <a:blip r:embed="rId10"/>
          <a:stretch>
            <a:fillRect/>
          </a:stretch>
        </p:blipFill>
        <p:spPr>
          <a:xfrm>
            <a:off x="666750" y="4891088"/>
            <a:ext cx="5000625" cy="500063"/>
          </a:xfrm>
          <a:prstGeom prst="rect">
            <a:avLst/>
          </a:prstGeom>
        </p:spPr>
      </p:pic>
      <p:pic>
        <p:nvPicPr>
          <p:cNvPr id="11" name="Image 9" descr="preencoded.png"/>
          <p:cNvPicPr>
            <a:picLocks noChangeAspect="1"/>
          </p:cNvPicPr>
          <p:nvPr/>
        </p:nvPicPr>
        <p:blipFill>
          <a:blip r:embed="rId11"/>
          <a:stretch>
            <a:fillRect/>
          </a:stretch>
        </p:blipFill>
        <p:spPr>
          <a:xfrm>
            <a:off x="809625" y="5064621"/>
            <a:ext cx="178594" cy="148828"/>
          </a:xfrm>
          <a:prstGeom prst="rect">
            <a:avLst/>
          </a:prstGeom>
        </p:spPr>
      </p:pic>
      <p:pic>
        <p:nvPicPr>
          <p:cNvPr id="12" name="Image 10" descr="preencoded.png"/>
          <p:cNvPicPr>
            <a:picLocks noChangeAspect="1"/>
          </p:cNvPicPr>
          <p:nvPr/>
        </p:nvPicPr>
        <p:blipFill>
          <a:blip r:embed="rId12"/>
          <a:stretch>
            <a:fillRect/>
          </a:stretch>
        </p:blipFill>
        <p:spPr>
          <a:xfrm>
            <a:off x="6238875" y="1247775"/>
            <a:ext cx="5572125" cy="4429125"/>
          </a:xfrm>
          <a:prstGeom prst="rect">
            <a:avLst/>
          </a:prstGeom>
        </p:spPr>
      </p:pic>
      <p:pic>
        <p:nvPicPr>
          <p:cNvPr id="13" name="Image 11" descr="preencoded.png"/>
          <p:cNvPicPr>
            <a:picLocks noChangeAspect="1"/>
          </p:cNvPicPr>
          <p:nvPr/>
        </p:nvPicPr>
        <p:blipFill>
          <a:blip r:embed="rId13"/>
          <a:stretch>
            <a:fillRect/>
          </a:stretch>
        </p:blipFill>
        <p:spPr>
          <a:xfrm>
            <a:off x="6524625" y="1596926"/>
            <a:ext cx="285750" cy="228600"/>
          </a:xfrm>
          <a:prstGeom prst="rect">
            <a:avLst/>
          </a:prstGeom>
        </p:spPr>
      </p:pic>
      <p:pic>
        <p:nvPicPr>
          <p:cNvPr id="14" name="Image 12" descr="preencoded.png"/>
          <p:cNvPicPr>
            <a:picLocks noChangeAspect="1"/>
          </p:cNvPicPr>
          <p:nvPr/>
        </p:nvPicPr>
        <p:blipFill>
          <a:blip r:embed="rId7"/>
          <a:stretch>
            <a:fillRect/>
          </a:stretch>
        </p:blipFill>
        <p:spPr>
          <a:xfrm>
            <a:off x="6524625" y="2124075"/>
            <a:ext cx="119063" cy="119063"/>
          </a:xfrm>
          <a:prstGeom prst="rect">
            <a:avLst/>
          </a:prstGeom>
        </p:spPr>
      </p:pic>
      <p:pic>
        <p:nvPicPr>
          <p:cNvPr id="15" name="Image 13" descr="preencoded.png"/>
          <p:cNvPicPr>
            <a:picLocks noChangeAspect="1"/>
          </p:cNvPicPr>
          <p:nvPr/>
        </p:nvPicPr>
        <p:blipFill>
          <a:blip r:embed="rId7"/>
          <a:stretch>
            <a:fillRect/>
          </a:stretch>
        </p:blipFill>
        <p:spPr>
          <a:xfrm>
            <a:off x="6524625" y="2724150"/>
            <a:ext cx="119063" cy="119063"/>
          </a:xfrm>
          <a:prstGeom prst="rect">
            <a:avLst/>
          </a:prstGeom>
        </p:spPr>
      </p:pic>
      <p:pic>
        <p:nvPicPr>
          <p:cNvPr id="16" name="Image 14" descr="preencoded.png"/>
          <p:cNvPicPr>
            <a:picLocks noChangeAspect="1"/>
          </p:cNvPicPr>
          <p:nvPr/>
        </p:nvPicPr>
        <p:blipFill>
          <a:blip r:embed="rId7"/>
          <a:stretch>
            <a:fillRect/>
          </a:stretch>
        </p:blipFill>
        <p:spPr>
          <a:xfrm>
            <a:off x="6524625" y="3324225"/>
            <a:ext cx="119063" cy="119063"/>
          </a:xfrm>
          <a:prstGeom prst="rect">
            <a:avLst/>
          </a:prstGeom>
        </p:spPr>
      </p:pic>
      <p:pic>
        <p:nvPicPr>
          <p:cNvPr id="17" name="Image 15" descr="preencoded.png"/>
          <p:cNvPicPr>
            <a:picLocks noChangeAspect="1"/>
          </p:cNvPicPr>
          <p:nvPr/>
        </p:nvPicPr>
        <p:blipFill>
          <a:blip r:embed="rId7"/>
          <a:stretch>
            <a:fillRect/>
          </a:stretch>
        </p:blipFill>
        <p:spPr>
          <a:xfrm>
            <a:off x="6524625" y="3924300"/>
            <a:ext cx="119063" cy="119063"/>
          </a:xfrm>
          <a:prstGeom prst="rect">
            <a:avLst/>
          </a:prstGeom>
        </p:spPr>
      </p:pic>
      <p:pic>
        <p:nvPicPr>
          <p:cNvPr id="18" name="Image 16" descr="preencoded.png"/>
          <p:cNvPicPr>
            <a:picLocks noChangeAspect="1"/>
          </p:cNvPicPr>
          <p:nvPr/>
        </p:nvPicPr>
        <p:blipFill>
          <a:blip r:embed="rId14"/>
          <a:stretch>
            <a:fillRect/>
          </a:stretch>
        </p:blipFill>
        <p:spPr>
          <a:xfrm>
            <a:off x="6524625" y="4676775"/>
            <a:ext cx="5000625" cy="714375"/>
          </a:xfrm>
          <a:prstGeom prst="rect">
            <a:avLst/>
          </a:prstGeom>
        </p:spPr>
      </p:pic>
      <p:pic>
        <p:nvPicPr>
          <p:cNvPr id="19" name="Image 17" descr="preencoded.png"/>
          <p:cNvPicPr>
            <a:picLocks noChangeAspect="1"/>
          </p:cNvPicPr>
          <p:nvPr/>
        </p:nvPicPr>
        <p:blipFill>
          <a:blip r:embed="rId15"/>
          <a:stretch>
            <a:fillRect/>
          </a:stretch>
        </p:blipFill>
        <p:spPr>
          <a:xfrm>
            <a:off x="6667500" y="4850309"/>
            <a:ext cx="178594" cy="148828"/>
          </a:xfrm>
          <a:prstGeom prst="rect">
            <a:avLst/>
          </a:prstGeom>
        </p:spPr>
      </p:pic>
      <p:pic>
        <p:nvPicPr>
          <p:cNvPr id="20" name="Image 18" descr="preencoded.png"/>
          <p:cNvPicPr>
            <a:picLocks noChangeAspect="1"/>
          </p:cNvPicPr>
          <p:nvPr/>
        </p:nvPicPr>
        <p:blipFill>
          <a:blip r:embed="rId16"/>
          <a:stretch>
            <a:fillRect/>
          </a:stretch>
        </p:blipFill>
        <p:spPr>
          <a:xfrm>
            <a:off x="381000" y="6057900"/>
            <a:ext cx="11430000" cy="514350"/>
          </a:xfrm>
          <a:prstGeom prst="rect">
            <a:avLst/>
          </a:prstGeom>
        </p:spPr>
      </p:pic>
      <p:pic>
        <p:nvPicPr>
          <p:cNvPr id="21" name="Image 19" descr="preencoded.png"/>
          <p:cNvPicPr>
            <a:picLocks noChangeAspect="1"/>
          </p:cNvPicPr>
          <p:nvPr/>
        </p:nvPicPr>
        <p:blipFill>
          <a:blip r:embed="rId17"/>
          <a:stretch>
            <a:fillRect/>
          </a:stretch>
        </p:blipFill>
        <p:spPr>
          <a:xfrm>
            <a:off x="523875" y="6219825"/>
            <a:ext cx="238125" cy="190500"/>
          </a:xfrm>
          <a:prstGeom prst="rect">
            <a:avLst/>
          </a:prstGeom>
        </p:spPr>
      </p:pic>
      <p:sp>
        <p:nvSpPr>
          <p:cNvPr id="22"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PHYSIOLOGICAL VS PATHOLOGICAL DISCHARGE</a:t>
            </a:r>
            <a:endParaRPr lang="en-US" sz="1800" dirty="0"/>
          </a:p>
        </p:txBody>
      </p:sp>
      <p:sp>
        <p:nvSpPr>
          <p:cNvPr id="23"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4" name="Text 2"/>
          <p:cNvSpPr/>
          <p:nvPr/>
        </p:nvSpPr>
        <p:spPr>
          <a:xfrm>
            <a:off x="1095375" y="1547813"/>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Physiological Discharge</a:t>
            </a:r>
            <a:endParaRPr lang="en-US" sz="1650" dirty="0"/>
          </a:p>
        </p:txBody>
      </p:sp>
      <p:sp>
        <p:nvSpPr>
          <p:cNvPr id="25" name="Text 3"/>
          <p:cNvSpPr/>
          <p:nvPr/>
        </p:nvSpPr>
        <p:spPr>
          <a:xfrm>
            <a:off x="900113" y="2066925"/>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Composition:</a:t>
            </a:r>
            <a:r>
              <a:rPr lang="en-US" sz="1275" dirty="0">
                <a:solidFill>
                  <a:srgbClr val="2C3E50"/>
                </a:solidFill>
              </a:rPr>
              <a:t> Secretions from Bartholin's glands, endocervix, and shed vaginal cells.</a:t>
            </a:r>
            <a:endParaRPr lang="en-US" sz="1275" dirty="0"/>
          </a:p>
        </p:txBody>
      </p:sp>
      <p:sp>
        <p:nvSpPr>
          <p:cNvPr id="26" name="Text 4"/>
          <p:cNvSpPr/>
          <p:nvPr/>
        </p:nvSpPr>
        <p:spPr>
          <a:xfrm>
            <a:off x="900113" y="2667000"/>
            <a:ext cx="1107567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Appearance:</a:t>
            </a:r>
            <a:r>
              <a:rPr lang="en-US" sz="1275" dirty="0">
                <a:solidFill>
                  <a:srgbClr val="2C3E50"/>
                </a:solidFill>
              </a:rPr>
              <a:t> Clear or white, odorless, and non-irritating.</a:t>
            </a:r>
            <a:endParaRPr lang="en-US" sz="1275" dirty="0"/>
          </a:p>
        </p:txBody>
      </p:sp>
      <p:sp>
        <p:nvSpPr>
          <p:cNvPr id="27" name="Text 5"/>
          <p:cNvSpPr/>
          <p:nvPr/>
        </p:nvSpPr>
        <p:spPr>
          <a:xfrm>
            <a:off x="900113" y="3024188"/>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Cyclical Variation:</a:t>
            </a:r>
            <a:r>
              <a:rPr lang="en-US" sz="1275" dirty="0">
                <a:solidFill>
                  <a:srgbClr val="2C3E50"/>
                </a:solidFill>
              </a:rPr>
              <a:t> Increases around ovulation (thinner/stretchier) and during pregnancy.</a:t>
            </a:r>
            <a:endParaRPr lang="en-US" sz="1275" dirty="0"/>
          </a:p>
        </p:txBody>
      </p:sp>
      <p:sp>
        <p:nvSpPr>
          <p:cNvPr id="28" name="Text 6"/>
          <p:cNvSpPr/>
          <p:nvPr/>
        </p:nvSpPr>
        <p:spPr>
          <a:xfrm>
            <a:off x="900113" y="3624263"/>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Iatrogenic Factors:</a:t>
            </a:r>
            <a:r>
              <a:rPr lang="en-US" sz="1275" dirty="0">
                <a:solidFill>
                  <a:srgbClr val="2C3E50"/>
                </a:solidFill>
              </a:rPr>
              <a:t> Can be increased by COCP, IUCD/IUS, or cervical ectropion.</a:t>
            </a:r>
            <a:endParaRPr lang="en-US" sz="1275" dirty="0"/>
          </a:p>
        </p:txBody>
      </p:sp>
      <p:sp>
        <p:nvSpPr>
          <p:cNvPr id="29" name="Text 7"/>
          <p:cNvSpPr/>
          <p:nvPr/>
        </p:nvSpPr>
        <p:spPr>
          <a:xfrm>
            <a:off x="1064419" y="4891088"/>
            <a:ext cx="10884626" cy="500063"/>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 Normal flora (Lactobacilli) maintain a healthy acidic pH (≤ 4.5).</a:t>
            </a:r>
            <a:endParaRPr lang="en-US" sz="1125" dirty="0"/>
          </a:p>
        </p:txBody>
      </p:sp>
      <p:sp>
        <p:nvSpPr>
          <p:cNvPr id="30" name="Text 8"/>
          <p:cNvSpPr/>
          <p:nvPr/>
        </p:nvSpPr>
        <p:spPr>
          <a:xfrm>
            <a:off x="6953250" y="1547813"/>
            <a:ext cx="52387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Pathological Discharge</a:t>
            </a:r>
            <a:endParaRPr lang="en-US" sz="1650" dirty="0"/>
          </a:p>
        </p:txBody>
      </p:sp>
      <p:sp>
        <p:nvSpPr>
          <p:cNvPr id="31" name="Text 9"/>
          <p:cNvSpPr/>
          <p:nvPr/>
        </p:nvSpPr>
        <p:spPr>
          <a:xfrm>
            <a:off x="6757988" y="2066925"/>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Common Causes:</a:t>
            </a:r>
            <a:r>
              <a:rPr lang="en-US" sz="1275" dirty="0">
                <a:solidFill>
                  <a:srgbClr val="2C3E50"/>
                </a:solidFill>
              </a:rPr>
              <a:t> Bacterial Vaginosis (BV), Candida, Chlamydia, and Trichomonas.</a:t>
            </a:r>
            <a:endParaRPr lang="en-US" sz="1275" dirty="0"/>
          </a:p>
        </p:txBody>
      </p:sp>
      <p:sp>
        <p:nvSpPr>
          <p:cNvPr id="32" name="Text 10"/>
          <p:cNvSpPr/>
          <p:nvPr/>
        </p:nvSpPr>
        <p:spPr>
          <a:xfrm>
            <a:off x="6757988" y="2667000"/>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Pre-menarcheal:</a:t>
            </a:r>
            <a:r>
              <a:rPr lang="en-US" sz="1275" dirty="0">
                <a:solidFill>
                  <a:srgbClr val="2C3E50"/>
                </a:solidFill>
              </a:rPr>
              <a:t> Consider threadworm, foreign body, or STI (Safeguarding alert).</a:t>
            </a:r>
            <a:endParaRPr lang="en-US" sz="1275" dirty="0"/>
          </a:p>
        </p:txBody>
      </p:sp>
      <p:sp>
        <p:nvSpPr>
          <p:cNvPr id="33" name="Text 11"/>
          <p:cNvSpPr/>
          <p:nvPr/>
        </p:nvSpPr>
        <p:spPr>
          <a:xfrm>
            <a:off x="6757988" y="3267075"/>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Postmenopausal:</a:t>
            </a:r>
            <a:r>
              <a:rPr lang="en-US" sz="1275" dirty="0">
                <a:solidFill>
                  <a:srgbClr val="2C3E50"/>
                </a:solidFill>
              </a:rPr>
              <a:t> Atrophic vaginitis predisposes to BV and Trichomonas due to low estrogen.</a:t>
            </a:r>
            <a:endParaRPr lang="en-US" sz="1275" dirty="0"/>
          </a:p>
        </p:txBody>
      </p:sp>
      <p:sp>
        <p:nvSpPr>
          <p:cNvPr id="34" name="Text 12"/>
          <p:cNvSpPr/>
          <p:nvPr/>
        </p:nvSpPr>
        <p:spPr>
          <a:xfrm>
            <a:off x="6757988" y="3867150"/>
            <a:ext cx="47672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Estrogen Link:</a:t>
            </a:r>
            <a:r>
              <a:rPr lang="en-US" sz="1275" dirty="0">
                <a:solidFill>
                  <a:srgbClr val="2C3E50"/>
                </a:solidFill>
              </a:rPr>
              <a:t> Non-oestrogenised epithelium is thinner and more prone to infection.</a:t>
            </a:r>
            <a:endParaRPr lang="en-US" sz="1275" dirty="0"/>
          </a:p>
        </p:txBody>
      </p:sp>
      <p:sp>
        <p:nvSpPr>
          <p:cNvPr id="35" name="Text 13"/>
          <p:cNvSpPr/>
          <p:nvPr/>
        </p:nvSpPr>
        <p:spPr>
          <a:xfrm>
            <a:off x="6962031" y="4676775"/>
            <a:ext cx="4714875" cy="714375"/>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 </a:t>
            </a:r>
            <a:r>
              <a:rPr lang="en-US" sz="1125" b="1" i="1" dirty="0">
                <a:solidFill>
                  <a:srgbClr val="2C3E50"/>
                </a:solidFill>
              </a:rPr>
              <a:t>SCA Tip:</a:t>
            </a:r>
            <a:r>
              <a:rPr lang="en-US" sz="1125" i="1" dirty="0">
                <a:solidFill>
                  <a:srgbClr val="2C3E50"/>
                </a:solidFill>
              </a:rPr>
              <a:t> Always screen for "irritation" or "smell" to distinguish from normal variation.</a:t>
            </a:r>
            <a:endParaRPr lang="en-US" sz="1125" dirty="0"/>
          </a:p>
        </p:txBody>
      </p:sp>
      <p:sp>
        <p:nvSpPr>
          <p:cNvPr id="36" name="Text 14"/>
          <p:cNvSpPr/>
          <p:nvPr/>
        </p:nvSpPr>
        <p:spPr>
          <a:xfrm>
            <a:off x="904875" y="6200775"/>
            <a:ext cx="11287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795548"/>
                </a:solidFill>
              </a:rPr>
              <a:t>1-Minute Framing: "My discharge is watery and smells slightly fishy after sex." — Is this physiological or pathological?</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5572125" cy="2566988"/>
          </a:xfrm>
          <a:prstGeom prst="rect">
            <a:avLst/>
          </a:prstGeom>
        </p:spPr>
      </p:pic>
      <p:pic>
        <p:nvPicPr>
          <p:cNvPr id="6" name="Image 4" descr="preencoded.png"/>
          <p:cNvPicPr>
            <a:picLocks noChangeAspect="1"/>
          </p:cNvPicPr>
          <p:nvPr/>
        </p:nvPicPr>
        <p:blipFill>
          <a:blip r:embed="rId6"/>
          <a:stretch>
            <a:fillRect/>
          </a:stretch>
        </p:blipFill>
        <p:spPr>
          <a:xfrm>
            <a:off x="609600" y="1539776"/>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1933575"/>
            <a:ext cx="119063" cy="247650"/>
          </a:xfrm>
          <a:prstGeom prst="rect">
            <a:avLst/>
          </a:prstGeom>
        </p:spPr>
      </p:pic>
      <p:pic>
        <p:nvPicPr>
          <p:cNvPr id="8" name="Image 6" descr="preencoded.png"/>
          <p:cNvPicPr>
            <a:picLocks noChangeAspect="1"/>
          </p:cNvPicPr>
          <p:nvPr/>
        </p:nvPicPr>
        <p:blipFill>
          <a:blip r:embed="rId8"/>
          <a:stretch>
            <a:fillRect/>
          </a:stretch>
        </p:blipFill>
        <p:spPr>
          <a:xfrm>
            <a:off x="609600" y="2463105"/>
            <a:ext cx="119063" cy="247650"/>
          </a:xfrm>
          <a:prstGeom prst="rect">
            <a:avLst/>
          </a:prstGeom>
        </p:spPr>
      </p:pic>
      <p:pic>
        <p:nvPicPr>
          <p:cNvPr id="9" name="Image 7" descr="preencoded.png"/>
          <p:cNvPicPr>
            <a:picLocks noChangeAspect="1"/>
          </p:cNvPicPr>
          <p:nvPr/>
        </p:nvPicPr>
        <p:blipFill>
          <a:blip r:embed="rId9"/>
          <a:stretch>
            <a:fillRect/>
          </a:stretch>
        </p:blipFill>
        <p:spPr>
          <a:xfrm>
            <a:off x="609600" y="2992636"/>
            <a:ext cx="119063" cy="247650"/>
          </a:xfrm>
          <a:prstGeom prst="rect">
            <a:avLst/>
          </a:prstGeom>
        </p:spPr>
      </p:pic>
      <p:pic>
        <p:nvPicPr>
          <p:cNvPr id="10" name="Image 8" descr="preencoded.png"/>
          <p:cNvPicPr>
            <a:picLocks noChangeAspect="1"/>
          </p:cNvPicPr>
          <p:nvPr/>
        </p:nvPicPr>
        <p:blipFill>
          <a:blip r:embed="rId10"/>
          <a:stretch>
            <a:fillRect/>
          </a:stretch>
        </p:blipFill>
        <p:spPr>
          <a:xfrm>
            <a:off x="381000" y="4005262"/>
            <a:ext cx="5572125" cy="2566988"/>
          </a:xfrm>
          <a:prstGeom prst="rect">
            <a:avLst/>
          </a:prstGeom>
        </p:spPr>
      </p:pic>
      <p:pic>
        <p:nvPicPr>
          <p:cNvPr id="11" name="Image 9" descr="preencoded.png"/>
          <p:cNvPicPr>
            <a:picLocks noChangeAspect="1"/>
          </p:cNvPicPr>
          <p:nvPr/>
        </p:nvPicPr>
        <p:blipFill>
          <a:blip r:embed="rId11"/>
          <a:stretch>
            <a:fillRect/>
          </a:stretch>
        </p:blipFill>
        <p:spPr>
          <a:xfrm>
            <a:off x="609600" y="4297263"/>
            <a:ext cx="285750" cy="228600"/>
          </a:xfrm>
          <a:prstGeom prst="rect">
            <a:avLst/>
          </a:prstGeom>
        </p:spPr>
      </p:pic>
      <p:pic>
        <p:nvPicPr>
          <p:cNvPr id="12" name="Image 10" descr="preencoded.png"/>
          <p:cNvPicPr>
            <a:picLocks noChangeAspect="1"/>
          </p:cNvPicPr>
          <p:nvPr/>
        </p:nvPicPr>
        <p:blipFill>
          <a:blip r:embed="rId12"/>
          <a:stretch>
            <a:fillRect/>
          </a:stretch>
        </p:blipFill>
        <p:spPr>
          <a:xfrm>
            <a:off x="609600" y="4691063"/>
            <a:ext cx="119063" cy="247650"/>
          </a:xfrm>
          <a:prstGeom prst="rect">
            <a:avLst/>
          </a:prstGeom>
        </p:spPr>
      </p:pic>
      <p:pic>
        <p:nvPicPr>
          <p:cNvPr id="13" name="Image 11" descr="preencoded.png"/>
          <p:cNvPicPr>
            <a:picLocks noChangeAspect="1"/>
          </p:cNvPicPr>
          <p:nvPr/>
        </p:nvPicPr>
        <p:blipFill>
          <a:blip r:embed="rId7"/>
          <a:stretch>
            <a:fillRect/>
          </a:stretch>
        </p:blipFill>
        <p:spPr>
          <a:xfrm>
            <a:off x="609600" y="5220593"/>
            <a:ext cx="119063" cy="247650"/>
          </a:xfrm>
          <a:prstGeom prst="rect">
            <a:avLst/>
          </a:prstGeom>
        </p:spPr>
      </p:pic>
      <p:pic>
        <p:nvPicPr>
          <p:cNvPr id="14" name="Image 12" descr="preencoded.png"/>
          <p:cNvPicPr>
            <a:picLocks noChangeAspect="1"/>
          </p:cNvPicPr>
          <p:nvPr/>
        </p:nvPicPr>
        <p:blipFill>
          <a:blip r:embed="rId13"/>
          <a:stretch>
            <a:fillRect/>
          </a:stretch>
        </p:blipFill>
        <p:spPr>
          <a:xfrm>
            <a:off x="6238875" y="1247775"/>
            <a:ext cx="5572125" cy="2566988"/>
          </a:xfrm>
          <a:prstGeom prst="rect">
            <a:avLst/>
          </a:prstGeom>
        </p:spPr>
      </p:pic>
      <p:pic>
        <p:nvPicPr>
          <p:cNvPr id="15" name="Image 13" descr="preencoded.png"/>
          <p:cNvPicPr>
            <a:picLocks noChangeAspect="1"/>
          </p:cNvPicPr>
          <p:nvPr/>
        </p:nvPicPr>
        <p:blipFill>
          <a:blip r:embed="rId14"/>
          <a:stretch>
            <a:fillRect/>
          </a:stretch>
        </p:blipFill>
        <p:spPr>
          <a:xfrm>
            <a:off x="6467475" y="1539776"/>
            <a:ext cx="285750" cy="228600"/>
          </a:xfrm>
          <a:prstGeom prst="rect">
            <a:avLst/>
          </a:prstGeom>
        </p:spPr>
      </p:pic>
      <p:pic>
        <p:nvPicPr>
          <p:cNvPr id="16" name="Image 14" descr="preencoded.png"/>
          <p:cNvPicPr>
            <a:picLocks noChangeAspect="1"/>
          </p:cNvPicPr>
          <p:nvPr/>
        </p:nvPicPr>
        <p:blipFill>
          <a:blip r:embed="rId15"/>
          <a:stretch>
            <a:fillRect/>
          </a:stretch>
        </p:blipFill>
        <p:spPr>
          <a:xfrm>
            <a:off x="6467475" y="1933575"/>
            <a:ext cx="119063" cy="247650"/>
          </a:xfrm>
          <a:prstGeom prst="rect">
            <a:avLst/>
          </a:prstGeom>
        </p:spPr>
      </p:pic>
      <p:pic>
        <p:nvPicPr>
          <p:cNvPr id="17" name="Image 15" descr="preencoded.png"/>
          <p:cNvPicPr>
            <a:picLocks noChangeAspect="1"/>
          </p:cNvPicPr>
          <p:nvPr/>
        </p:nvPicPr>
        <p:blipFill>
          <a:blip r:embed="rId8"/>
          <a:stretch>
            <a:fillRect/>
          </a:stretch>
        </p:blipFill>
        <p:spPr>
          <a:xfrm>
            <a:off x="6467475" y="2463105"/>
            <a:ext cx="119063" cy="247650"/>
          </a:xfrm>
          <a:prstGeom prst="rect">
            <a:avLst/>
          </a:prstGeom>
        </p:spPr>
      </p:pic>
      <p:pic>
        <p:nvPicPr>
          <p:cNvPr id="18" name="Image 16" descr="preencoded.png"/>
          <p:cNvPicPr>
            <a:picLocks noChangeAspect="1"/>
          </p:cNvPicPr>
          <p:nvPr/>
        </p:nvPicPr>
        <p:blipFill>
          <a:blip r:embed="rId16"/>
          <a:stretch>
            <a:fillRect/>
          </a:stretch>
        </p:blipFill>
        <p:spPr>
          <a:xfrm>
            <a:off x="6238875" y="4005262"/>
            <a:ext cx="5572125" cy="2566988"/>
          </a:xfrm>
          <a:prstGeom prst="rect">
            <a:avLst/>
          </a:prstGeom>
        </p:spPr>
      </p:pic>
      <p:pic>
        <p:nvPicPr>
          <p:cNvPr id="19" name="Image 17" descr="preencoded.png"/>
          <p:cNvPicPr>
            <a:picLocks noChangeAspect="1"/>
          </p:cNvPicPr>
          <p:nvPr/>
        </p:nvPicPr>
        <p:blipFill>
          <a:blip r:embed="rId17"/>
          <a:stretch>
            <a:fillRect/>
          </a:stretch>
        </p:blipFill>
        <p:spPr>
          <a:xfrm>
            <a:off x="6467475" y="4297263"/>
            <a:ext cx="285750" cy="228600"/>
          </a:xfrm>
          <a:prstGeom prst="rect">
            <a:avLst/>
          </a:prstGeom>
        </p:spPr>
      </p:pic>
      <p:pic>
        <p:nvPicPr>
          <p:cNvPr id="20" name="Image 18" descr="preencoded.png"/>
          <p:cNvPicPr>
            <a:picLocks noChangeAspect="1"/>
          </p:cNvPicPr>
          <p:nvPr/>
        </p:nvPicPr>
        <p:blipFill>
          <a:blip r:embed="rId8"/>
          <a:stretch>
            <a:fillRect/>
          </a:stretch>
        </p:blipFill>
        <p:spPr>
          <a:xfrm>
            <a:off x="6467475" y="4691063"/>
            <a:ext cx="119063" cy="247650"/>
          </a:xfrm>
          <a:prstGeom prst="rect">
            <a:avLst/>
          </a:prstGeom>
        </p:spPr>
      </p:pic>
      <p:pic>
        <p:nvPicPr>
          <p:cNvPr id="21" name="Image 19" descr="preencoded.png"/>
          <p:cNvPicPr>
            <a:picLocks noChangeAspect="1"/>
          </p:cNvPicPr>
          <p:nvPr/>
        </p:nvPicPr>
        <p:blipFill>
          <a:blip r:embed="rId15"/>
          <a:stretch>
            <a:fillRect/>
          </a:stretch>
        </p:blipFill>
        <p:spPr>
          <a:xfrm>
            <a:off x="6467475" y="5220593"/>
            <a:ext cx="119063" cy="247650"/>
          </a:xfrm>
          <a:prstGeom prst="rect">
            <a:avLst/>
          </a:prstGeom>
        </p:spPr>
      </p:pic>
      <p:sp>
        <p:nvSpPr>
          <p:cNvPr id="22"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TOP TIPS FOR PRIMARY CARE (PART 2)</a:t>
            </a:r>
            <a:endParaRPr lang="en-US" sz="1800" dirty="0"/>
          </a:p>
        </p:txBody>
      </p:sp>
      <p:sp>
        <p:nvSpPr>
          <p:cNvPr id="23"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4" name="Text 2"/>
          <p:cNvSpPr/>
          <p:nvPr/>
        </p:nvSpPr>
        <p:spPr>
          <a:xfrm>
            <a:off x="1009650" y="1504950"/>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Avoid Routine Oral Antifungals</a:t>
            </a:r>
            <a:endParaRPr lang="en-US" sz="1500" dirty="0"/>
          </a:p>
        </p:txBody>
      </p:sp>
      <p:sp>
        <p:nvSpPr>
          <p:cNvPr id="25" name="Text 3"/>
          <p:cNvSpPr/>
          <p:nvPr/>
        </p:nvSpPr>
        <p:spPr>
          <a:xfrm>
            <a:off x="804863" y="1933575"/>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Start with </a:t>
            </a:r>
            <a:r>
              <a:rPr lang="en-US" sz="1275" b="1" dirty="0">
                <a:solidFill>
                  <a:srgbClr val="1565C0"/>
                </a:solidFill>
              </a:rPr>
              <a:t>topical clotrimazole</a:t>
            </a:r>
            <a:r>
              <a:rPr lang="en-US" sz="1275" dirty="0">
                <a:solidFill>
                  <a:srgbClr val="34495E"/>
                </a:solidFill>
              </a:rPr>
              <a:t> (pessary/cream) — it is effective, cheap, and safe.</a:t>
            </a:r>
            <a:endParaRPr lang="en-US" sz="1275" dirty="0"/>
          </a:p>
        </p:txBody>
      </p:sp>
      <p:sp>
        <p:nvSpPr>
          <p:cNvPr id="26" name="Text 4"/>
          <p:cNvSpPr/>
          <p:nvPr/>
        </p:nvSpPr>
        <p:spPr>
          <a:xfrm>
            <a:off x="804863" y="2463105"/>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Reserve oral fluconazole for genuine compliance barriers or patient preference.</a:t>
            </a:r>
            <a:endParaRPr lang="en-US" sz="1275" dirty="0"/>
          </a:p>
        </p:txBody>
      </p:sp>
      <p:sp>
        <p:nvSpPr>
          <p:cNvPr id="27" name="Text 5"/>
          <p:cNvSpPr/>
          <p:nvPr/>
        </p:nvSpPr>
        <p:spPr>
          <a:xfrm>
            <a:off x="804863" y="2992636"/>
            <a:ext cx="4919663"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C62828"/>
                </a:solidFill>
              </a:rPr>
              <a:t>Contraindication:</a:t>
            </a:r>
            <a:r>
              <a:rPr lang="en-US" sz="1275" dirty="0">
                <a:solidFill>
                  <a:srgbClr val="34495E"/>
                </a:solidFill>
              </a:rPr>
              <a:t> Oral fluconazole is NOT safe in pregnancy (teratogenicity risk).</a:t>
            </a:r>
            <a:endParaRPr lang="en-US" sz="1275" dirty="0"/>
          </a:p>
        </p:txBody>
      </p:sp>
      <p:sp>
        <p:nvSpPr>
          <p:cNvPr id="28" name="Text 6"/>
          <p:cNvSpPr/>
          <p:nvPr/>
        </p:nvSpPr>
        <p:spPr>
          <a:xfrm>
            <a:off x="1009650" y="4262438"/>
            <a:ext cx="731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Recurrent Thrush? Check Diabetes</a:t>
            </a:r>
            <a:endParaRPr lang="en-US" sz="1500" dirty="0"/>
          </a:p>
        </p:txBody>
      </p:sp>
      <p:sp>
        <p:nvSpPr>
          <p:cNvPr id="29" name="Text 7"/>
          <p:cNvSpPr/>
          <p:nvPr/>
        </p:nvSpPr>
        <p:spPr>
          <a:xfrm>
            <a:off x="804863" y="4691063"/>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Undiagnosed Type 2 Diabetes is a common underlying cause of recurrent vulvovaginal candidiasis.</a:t>
            </a:r>
            <a:endParaRPr lang="en-US" sz="1275" dirty="0"/>
          </a:p>
        </p:txBody>
      </p:sp>
      <p:sp>
        <p:nvSpPr>
          <p:cNvPr id="30" name="Text 8"/>
          <p:cNvSpPr/>
          <p:nvPr/>
        </p:nvSpPr>
        <p:spPr>
          <a:xfrm>
            <a:off x="804863" y="5220593"/>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Perform an </a:t>
            </a:r>
            <a:r>
              <a:rPr lang="en-US" sz="1275" b="1" dirty="0">
                <a:solidFill>
                  <a:srgbClr val="1565C0"/>
                </a:solidFill>
              </a:rPr>
              <a:t>HbA1c test</a:t>
            </a:r>
            <a:r>
              <a:rPr lang="en-US" sz="1275" dirty="0">
                <a:solidFill>
                  <a:srgbClr val="34495E"/>
                </a:solidFill>
              </a:rPr>
              <a:t> for any woman experiencing ≥4 episodes in 12 months.</a:t>
            </a:r>
            <a:endParaRPr lang="en-US" sz="1275" dirty="0"/>
          </a:p>
        </p:txBody>
      </p:sp>
      <p:sp>
        <p:nvSpPr>
          <p:cNvPr id="31" name="Text 9"/>
          <p:cNvSpPr/>
          <p:nvPr/>
        </p:nvSpPr>
        <p:spPr>
          <a:xfrm>
            <a:off x="6867525" y="150495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Metronidazole &amp; Alcohol</a:t>
            </a:r>
            <a:endParaRPr lang="en-US" sz="1500" dirty="0"/>
          </a:p>
        </p:txBody>
      </p:sp>
      <p:sp>
        <p:nvSpPr>
          <p:cNvPr id="32" name="Text 10"/>
          <p:cNvSpPr/>
          <p:nvPr/>
        </p:nvSpPr>
        <p:spPr>
          <a:xfrm>
            <a:off x="6662738" y="1933575"/>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Warn every patient to avoid alcohol during treatment and for </a:t>
            </a:r>
            <a:r>
              <a:rPr lang="en-US" sz="1275" b="1" dirty="0">
                <a:solidFill>
                  <a:srgbClr val="C62828"/>
                </a:solidFill>
              </a:rPr>
              <a:t>48 hours after</a:t>
            </a:r>
            <a:r>
              <a:rPr lang="en-US" sz="1275" dirty="0">
                <a:solidFill>
                  <a:srgbClr val="34495E"/>
                </a:solidFill>
              </a:rPr>
              <a:t> the last dose.</a:t>
            </a:r>
            <a:endParaRPr lang="en-US" sz="1275" dirty="0"/>
          </a:p>
        </p:txBody>
      </p:sp>
      <p:sp>
        <p:nvSpPr>
          <p:cNvPr id="33" name="Text 11"/>
          <p:cNvSpPr/>
          <p:nvPr/>
        </p:nvSpPr>
        <p:spPr>
          <a:xfrm>
            <a:off x="6662738" y="2463105"/>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Prevents a </a:t>
            </a:r>
            <a:r>
              <a:rPr lang="en-US" sz="1275" b="1" dirty="0">
                <a:solidFill>
                  <a:srgbClr val="C62828"/>
                </a:solidFill>
              </a:rPr>
              <a:t>disulfiram-like reaction</a:t>
            </a:r>
            <a:r>
              <a:rPr lang="en-US" sz="1275" dirty="0">
                <a:solidFill>
                  <a:srgbClr val="34495E"/>
                </a:solidFill>
              </a:rPr>
              <a:t> (severe vomiting, flushing, and tachycardia).</a:t>
            </a:r>
            <a:endParaRPr lang="en-US" sz="1275" dirty="0"/>
          </a:p>
        </p:txBody>
      </p:sp>
      <p:sp>
        <p:nvSpPr>
          <p:cNvPr id="34" name="Text 12"/>
          <p:cNvSpPr/>
          <p:nvPr/>
        </p:nvSpPr>
        <p:spPr>
          <a:xfrm>
            <a:off x="6867525" y="4262438"/>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BV in Pregnancy</a:t>
            </a:r>
            <a:endParaRPr lang="en-US" sz="1500" dirty="0"/>
          </a:p>
        </p:txBody>
      </p:sp>
      <p:sp>
        <p:nvSpPr>
          <p:cNvPr id="35" name="Text 13"/>
          <p:cNvSpPr/>
          <p:nvPr/>
        </p:nvSpPr>
        <p:spPr>
          <a:xfrm>
            <a:off x="6662738" y="4691063"/>
            <a:ext cx="4919663"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1565C0"/>
                </a:solidFill>
              </a:rPr>
              <a:t>Always treat</a:t>
            </a:r>
            <a:r>
              <a:rPr lang="en-US" sz="1275" dirty="0">
                <a:solidFill>
                  <a:srgbClr val="34495E"/>
                </a:solidFill>
              </a:rPr>
              <a:t> Bacterial Vaginosis in pregnancy, even if the patient is asymptomatic.</a:t>
            </a:r>
            <a:endParaRPr lang="en-US" sz="1275" dirty="0"/>
          </a:p>
        </p:txBody>
      </p:sp>
      <p:sp>
        <p:nvSpPr>
          <p:cNvPr id="36" name="Text 14"/>
          <p:cNvSpPr/>
          <p:nvPr/>
        </p:nvSpPr>
        <p:spPr>
          <a:xfrm>
            <a:off x="6662738" y="5220593"/>
            <a:ext cx="4919663" cy="453330"/>
          </a:xfrm>
          <a:prstGeom prst="rect">
            <a:avLst/>
          </a:prstGeom>
          <a:noFill/>
          <a:ln/>
        </p:spPr>
        <p:txBody>
          <a:bodyPr vert="horz" wrap="square" lIns="0" tIns="0" rIns="0" bIns="0" rtlCol="0" anchor="ctr"/>
          <a:lstStyle/>
          <a:p>
            <a:pPr marL="0" indent="0">
              <a:lnSpc>
                <a:spcPts val="1785"/>
              </a:lnSpc>
              <a:buNone/>
            </a:pPr>
            <a:r>
              <a:rPr lang="en-US" sz="1275" dirty="0">
                <a:solidFill>
                  <a:srgbClr val="34495E"/>
                </a:solidFill>
              </a:rPr>
              <a:t>BV is strongly associated with </a:t>
            </a:r>
            <a:r>
              <a:rPr lang="en-US" sz="1275" b="1" dirty="0">
                <a:solidFill>
                  <a:srgbClr val="C62828"/>
                </a:solidFill>
              </a:rPr>
              <a:t>preterm labor</a:t>
            </a:r>
            <a:r>
              <a:rPr lang="en-US" sz="1275" dirty="0">
                <a:solidFill>
                  <a:srgbClr val="34495E"/>
                </a:solidFill>
              </a:rPr>
              <a:t> and late miscarriage. Oral metronidazole is acceptable.</a:t>
            </a:r>
            <a:endParaRPr lang="en-US" sz="127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381000" y="1800225"/>
            <a:ext cx="5572125" cy="4676775"/>
          </a:xfrm>
          <a:prstGeom prst="rect">
            <a:avLst/>
          </a:prstGeom>
        </p:spPr>
      </p:pic>
      <p:pic>
        <p:nvPicPr>
          <p:cNvPr id="5" name="Image 3" descr="preencoded.png"/>
          <p:cNvPicPr>
            <a:picLocks noChangeAspect="1"/>
          </p:cNvPicPr>
          <p:nvPr/>
        </p:nvPicPr>
        <p:blipFill>
          <a:blip r:embed="rId6"/>
          <a:stretch>
            <a:fillRect/>
          </a:stretch>
        </p:blipFill>
        <p:spPr>
          <a:xfrm>
            <a:off x="666750" y="2085975"/>
            <a:ext cx="476250" cy="476250"/>
          </a:xfrm>
          <a:prstGeom prst="rect">
            <a:avLst/>
          </a:prstGeom>
        </p:spPr>
      </p:pic>
      <p:pic>
        <p:nvPicPr>
          <p:cNvPr id="6" name="Image 4" descr="preencoded.png"/>
          <p:cNvPicPr>
            <a:picLocks noChangeAspect="1"/>
          </p:cNvPicPr>
          <p:nvPr/>
        </p:nvPicPr>
        <p:blipFill>
          <a:blip r:embed="rId7"/>
          <a:stretch>
            <a:fillRect/>
          </a:stretch>
        </p:blipFill>
        <p:spPr>
          <a:xfrm>
            <a:off x="762000" y="2209800"/>
            <a:ext cx="285750" cy="228600"/>
          </a:xfrm>
          <a:prstGeom prst="rect">
            <a:avLst/>
          </a:prstGeom>
        </p:spPr>
      </p:pic>
      <p:pic>
        <p:nvPicPr>
          <p:cNvPr id="7" name="Image 5" descr="preencoded.png"/>
          <p:cNvPicPr>
            <a:picLocks noChangeAspect="1"/>
          </p:cNvPicPr>
          <p:nvPr/>
        </p:nvPicPr>
        <p:blipFill>
          <a:blip r:embed="rId8"/>
          <a:stretch>
            <a:fillRect/>
          </a:stretch>
        </p:blipFill>
        <p:spPr>
          <a:xfrm>
            <a:off x="666750" y="2809875"/>
            <a:ext cx="166688" cy="194370"/>
          </a:xfrm>
          <a:prstGeom prst="rect">
            <a:avLst/>
          </a:prstGeom>
        </p:spPr>
      </p:pic>
      <p:pic>
        <p:nvPicPr>
          <p:cNvPr id="8" name="Image 6" descr="preencoded.png"/>
          <p:cNvPicPr>
            <a:picLocks noChangeAspect="1"/>
          </p:cNvPicPr>
          <p:nvPr/>
        </p:nvPicPr>
        <p:blipFill>
          <a:blip r:embed="rId9"/>
          <a:stretch>
            <a:fillRect/>
          </a:stretch>
        </p:blipFill>
        <p:spPr>
          <a:xfrm>
            <a:off x="666750" y="3501330"/>
            <a:ext cx="166688" cy="166688"/>
          </a:xfrm>
          <a:prstGeom prst="rect">
            <a:avLst/>
          </a:prstGeom>
        </p:spPr>
      </p:pic>
      <p:pic>
        <p:nvPicPr>
          <p:cNvPr id="9" name="Image 7" descr="preencoded.png"/>
          <p:cNvPicPr>
            <a:picLocks noChangeAspect="1"/>
          </p:cNvPicPr>
          <p:nvPr/>
        </p:nvPicPr>
        <p:blipFill>
          <a:blip r:embed="rId10"/>
          <a:stretch>
            <a:fillRect/>
          </a:stretch>
        </p:blipFill>
        <p:spPr>
          <a:xfrm>
            <a:off x="666750" y="4192786"/>
            <a:ext cx="166688" cy="194370"/>
          </a:xfrm>
          <a:prstGeom prst="rect">
            <a:avLst/>
          </a:prstGeom>
        </p:spPr>
      </p:pic>
      <p:pic>
        <p:nvPicPr>
          <p:cNvPr id="10" name="Image 8" descr="preencoded.png"/>
          <p:cNvPicPr>
            <a:picLocks noChangeAspect="1"/>
          </p:cNvPicPr>
          <p:nvPr/>
        </p:nvPicPr>
        <p:blipFill>
          <a:blip r:embed="rId11"/>
          <a:stretch>
            <a:fillRect/>
          </a:stretch>
        </p:blipFill>
        <p:spPr>
          <a:xfrm>
            <a:off x="666750" y="5505450"/>
            <a:ext cx="5000625" cy="685800"/>
          </a:xfrm>
          <a:prstGeom prst="rect">
            <a:avLst/>
          </a:prstGeom>
        </p:spPr>
      </p:pic>
      <p:pic>
        <p:nvPicPr>
          <p:cNvPr id="11" name="Image 9" descr="preencoded.png"/>
          <p:cNvPicPr>
            <a:picLocks noChangeAspect="1"/>
          </p:cNvPicPr>
          <p:nvPr/>
        </p:nvPicPr>
        <p:blipFill>
          <a:blip r:embed="rId12"/>
          <a:stretch>
            <a:fillRect/>
          </a:stretch>
        </p:blipFill>
        <p:spPr>
          <a:xfrm>
            <a:off x="809625" y="5763667"/>
            <a:ext cx="190500" cy="169218"/>
          </a:xfrm>
          <a:prstGeom prst="rect">
            <a:avLst/>
          </a:prstGeom>
        </p:spPr>
      </p:pic>
      <p:pic>
        <p:nvPicPr>
          <p:cNvPr id="12" name="Image 10" descr="preencoded.png"/>
          <p:cNvPicPr>
            <a:picLocks noChangeAspect="1"/>
          </p:cNvPicPr>
          <p:nvPr/>
        </p:nvPicPr>
        <p:blipFill>
          <a:blip r:embed="rId5"/>
          <a:stretch>
            <a:fillRect/>
          </a:stretch>
        </p:blipFill>
        <p:spPr>
          <a:xfrm>
            <a:off x="6238875" y="1800225"/>
            <a:ext cx="5572125" cy="4676775"/>
          </a:xfrm>
          <a:prstGeom prst="rect">
            <a:avLst/>
          </a:prstGeom>
        </p:spPr>
      </p:pic>
      <p:pic>
        <p:nvPicPr>
          <p:cNvPr id="13" name="Image 11" descr="preencoded.png"/>
          <p:cNvPicPr>
            <a:picLocks noChangeAspect="1"/>
          </p:cNvPicPr>
          <p:nvPr/>
        </p:nvPicPr>
        <p:blipFill>
          <a:blip r:embed="rId13"/>
          <a:stretch>
            <a:fillRect/>
          </a:stretch>
        </p:blipFill>
        <p:spPr>
          <a:xfrm>
            <a:off x="6524625" y="2085975"/>
            <a:ext cx="476250" cy="476250"/>
          </a:xfrm>
          <a:prstGeom prst="rect">
            <a:avLst/>
          </a:prstGeom>
        </p:spPr>
      </p:pic>
      <p:pic>
        <p:nvPicPr>
          <p:cNvPr id="14" name="Image 12" descr="preencoded.png"/>
          <p:cNvPicPr>
            <a:picLocks noChangeAspect="1"/>
          </p:cNvPicPr>
          <p:nvPr/>
        </p:nvPicPr>
        <p:blipFill>
          <a:blip r:embed="rId14"/>
          <a:stretch>
            <a:fillRect/>
          </a:stretch>
        </p:blipFill>
        <p:spPr>
          <a:xfrm>
            <a:off x="6619875" y="2209800"/>
            <a:ext cx="285750" cy="228600"/>
          </a:xfrm>
          <a:prstGeom prst="rect">
            <a:avLst/>
          </a:prstGeom>
        </p:spPr>
      </p:pic>
      <p:pic>
        <p:nvPicPr>
          <p:cNvPr id="15" name="Image 13" descr="preencoded.png"/>
          <p:cNvPicPr>
            <a:picLocks noChangeAspect="1"/>
          </p:cNvPicPr>
          <p:nvPr/>
        </p:nvPicPr>
        <p:blipFill>
          <a:blip r:embed="rId15"/>
          <a:stretch>
            <a:fillRect/>
          </a:stretch>
        </p:blipFill>
        <p:spPr>
          <a:xfrm>
            <a:off x="6524625" y="2809875"/>
            <a:ext cx="166688" cy="212080"/>
          </a:xfrm>
          <a:prstGeom prst="rect">
            <a:avLst/>
          </a:prstGeom>
        </p:spPr>
      </p:pic>
      <p:pic>
        <p:nvPicPr>
          <p:cNvPr id="16" name="Image 14" descr="preencoded.png"/>
          <p:cNvPicPr>
            <a:picLocks noChangeAspect="1"/>
          </p:cNvPicPr>
          <p:nvPr/>
        </p:nvPicPr>
        <p:blipFill>
          <a:blip r:embed="rId9"/>
          <a:stretch>
            <a:fillRect/>
          </a:stretch>
        </p:blipFill>
        <p:spPr>
          <a:xfrm>
            <a:off x="6524625" y="3501330"/>
            <a:ext cx="166688" cy="166688"/>
          </a:xfrm>
          <a:prstGeom prst="rect">
            <a:avLst/>
          </a:prstGeom>
        </p:spPr>
      </p:pic>
      <p:pic>
        <p:nvPicPr>
          <p:cNvPr id="17" name="Image 15" descr="preencoded.png"/>
          <p:cNvPicPr>
            <a:picLocks noChangeAspect="1"/>
          </p:cNvPicPr>
          <p:nvPr/>
        </p:nvPicPr>
        <p:blipFill>
          <a:blip r:embed="rId10"/>
          <a:stretch>
            <a:fillRect/>
          </a:stretch>
        </p:blipFill>
        <p:spPr>
          <a:xfrm>
            <a:off x="6524625" y="4192786"/>
            <a:ext cx="166688" cy="194370"/>
          </a:xfrm>
          <a:prstGeom prst="rect">
            <a:avLst/>
          </a:prstGeom>
        </p:spPr>
      </p:pic>
      <p:pic>
        <p:nvPicPr>
          <p:cNvPr id="18" name="Image 16" descr="preencoded.png"/>
          <p:cNvPicPr>
            <a:picLocks noChangeAspect="1"/>
          </p:cNvPicPr>
          <p:nvPr/>
        </p:nvPicPr>
        <p:blipFill>
          <a:blip r:embed="rId16"/>
          <a:stretch>
            <a:fillRect/>
          </a:stretch>
        </p:blipFill>
        <p:spPr>
          <a:xfrm>
            <a:off x="6524625" y="5276850"/>
            <a:ext cx="5000625" cy="914400"/>
          </a:xfrm>
          <a:prstGeom prst="rect">
            <a:avLst/>
          </a:prstGeom>
        </p:spPr>
      </p:pic>
      <p:pic>
        <p:nvPicPr>
          <p:cNvPr id="19" name="Image 17" descr="preencoded.png"/>
          <p:cNvPicPr>
            <a:picLocks noChangeAspect="1"/>
          </p:cNvPicPr>
          <p:nvPr/>
        </p:nvPicPr>
        <p:blipFill>
          <a:blip r:embed="rId17"/>
          <a:stretch>
            <a:fillRect/>
          </a:stretch>
        </p:blipFill>
        <p:spPr>
          <a:xfrm>
            <a:off x="6667500" y="5607100"/>
            <a:ext cx="190500" cy="253901"/>
          </a:xfrm>
          <a:prstGeom prst="rect">
            <a:avLst/>
          </a:prstGeom>
        </p:spPr>
      </p:pic>
      <p:sp>
        <p:nvSpPr>
          <p:cNvPr id="20"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1"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2" name="Text 2"/>
          <p:cNvSpPr/>
          <p:nvPr/>
        </p:nvSpPr>
        <p:spPr>
          <a:xfrm>
            <a:off x="381000" y="1152525"/>
            <a:ext cx="118110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C62828"/>
                </a:solidFill>
              </a:rPr>
              <a:t>Common Pitfalls in Management (Part 1)</a:t>
            </a:r>
            <a:endParaRPr lang="en-US" sz="2400" dirty="0"/>
          </a:p>
        </p:txBody>
      </p:sp>
      <p:sp>
        <p:nvSpPr>
          <p:cNvPr id="23" name="Text 3"/>
          <p:cNvSpPr/>
          <p:nvPr/>
        </p:nvSpPr>
        <p:spPr>
          <a:xfrm>
            <a:off x="1285875" y="2152650"/>
            <a:ext cx="76809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B71C1C"/>
                </a:solidFill>
              </a:rPr>
              <a:t>Treating Without Examination</a:t>
            </a:r>
            <a:endParaRPr lang="en-US" sz="1800" dirty="0"/>
          </a:p>
        </p:txBody>
      </p:sp>
      <p:sp>
        <p:nvSpPr>
          <p:cNvPr id="24" name="Text 4"/>
          <p:cNvSpPr/>
          <p:nvPr/>
        </p:nvSpPr>
        <p:spPr>
          <a:xfrm>
            <a:off x="947737" y="2752725"/>
            <a:ext cx="47196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The Pitfall:</a:t>
            </a:r>
            <a:r>
              <a:rPr lang="en-US" sz="1350" dirty="0">
                <a:solidFill>
                  <a:srgbClr val="2C3E50"/>
                </a:solidFill>
              </a:rPr>
              <a:t> Treating recurrent vaginal symptoms multiple times without physical inspection.</a:t>
            </a:r>
            <a:endParaRPr lang="en-US" sz="1350" dirty="0"/>
          </a:p>
        </p:txBody>
      </p:sp>
      <p:sp>
        <p:nvSpPr>
          <p:cNvPr id="25" name="Text 5"/>
          <p:cNvSpPr/>
          <p:nvPr/>
        </p:nvSpPr>
        <p:spPr>
          <a:xfrm>
            <a:off x="947737" y="3444180"/>
            <a:ext cx="47196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The Risk:</a:t>
            </a:r>
            <a:r>
              <a:rPr lang="en-US" sz="1350" dirty="0">
                <a:solidFill>
                  <a:srgbClr val="2C3E50"/>
                </a:solidFill>
              </a:rPr>
              <a:t> Missing non-infective pathology like Lichen Sclerosus, vulval dermatosis, or early malignancy.</a:t>
            </a:r>
            <a:endParaRPr lang="en-US" sz="1350" dirty="0"/>
          </a:p>
        </p:txBody>
      </p:sp>
      <p:sp>
        <p:nvSpPr>
          <p:cNvPr id="26" name="Text 6"/>
          <p:cNvSpPr/>
          <p:nvPr/>
        </p:nvSpPr>
        <p:spPr>
          <a:xfrm>
            <a:off x="947737" y="4135636"/>
            <a:ext cx="47196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Best Practice:</a:t>
            </a:r>
            <a:r>
              <a:rPr lang="en-US" sz="1350" dirty="0">
                <a:solidFill>
                  <a:srgbClr val="2C3E50"/>
                </a:solidFill>
              </a:rPr>
              <a:t> If symptoms fail to resolve after first-line therapy, examination is mandatory to confirm the diagnosis.</a:t>
            </a:r>
            <a:endParaRPr lang="en-US" sz="1350" dirty="0"/>
          </a:p>
        </p:txBody>
      </p:sp>
      <p:sp>
        <p:nvSpPr>
          <p:cNvPr id="27" name="Text 7"/>
          <p:cNvSpPr/>
          <p:nvPr/>
        </p:nvSpPr>
        <p:spPr>
          <a:xfrm>
            <a:off x="1095375" y="5619750"/>
            <a:ext cx="4429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0D47A1"/>
                </a:solidFill>
              </a:rPr>
              <a:t>SCA Tip: Always document the offer of a chaperone and patient consent before starting an intimate examination.</a:t>
            </a:r>
            <a:endParaRPr lang="en-US" sz="1200" dirty="0"/>
          </a:p>
        </p:txBody>
      </p:sp>
      <p:sp>
        <p:nvSpPr>
          <p:cNvPr id="28" name="Text 8"/>
          <p:cNvSpPr/>
          <p:nvPr/>
        </p:nvSpPr>
        <p:spPr>
          <a:xfrm>
            <a:off x="7143750" y="2152650"/>
            <a:ext cx="5048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B71C1C"/>
                </a:solidFill>
              </a:rPr>
              <a:t>Misusing the Cervical Smear</a:t>
            </a:r>
            <a:endParaRPr lang="en-US" sz="1800" dirty="0"/>
          </a:p>
        </p:txBody>
      </p:sp>
      <p:sp>
        <p:nvSpPr>
          <p:cNvPr id="29" name="Text 9"/>
          <p:cNvSpPr/>
          <p:nvPr/>
        </p:nvSpPr>
        <p:spPr>
          <a:xfrm>
            <a:off x="6805613" y="2752725"/>
            <a:ext cx="47196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The Pitfall:</a:t>
            </a:r>
            <a:r>
              <a:rPr lang="en-US" sz="1350" dirty="0">
                <a:solidFill>
                  <a:srgbClr val="2C3E50"/>
                </a:solidFill>
              </a:rPr>
              <a:t> Relying on a cervical smear result to diagnose the cause of vaginal discharge or STIs.</a:t>
            </a:r>
            <a:endParaRPr lang="en-US" sz="1350" dirty="0"/>
          </a:p>
        </p:txBody>
      </p:sp>
      <p:sp>
        <p:nvSpPr>
          <p:cNvPr id="30" name="Text 10"/>
          <p:cNvSpPr/>
          <p:nvPr/>
        </p:nvSpPr>
        <p:spPr>
          <a:xfrm>
            <a:off x="6805613" y="3444180"/>
            <a:ext cx="47196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The Fact:</a:t>
            </a:r>
            <a:r>
              <a:rPr lang="en-US" sz="1350" dirty="0">
                <a:solidFill>
                  <a:srgbClr val="2C3E50"/>
                </a:solidFill>
              </a:rPr>
              <a:t> Smears are screening tests for CIN (dysplasia); they are NOT diagnostic for infections.</a:t>
            </a:r>
            <a:endParaRPr lang="en-US" sz="1350" dirty="0"/>
          </a:p>
        </p:txBody>
      </p:sp>
      <p:sp>
        <p:nvSpPr>
          <p:cNvPr id="31" name="Text 11"/>
          <p:cNvSpPr/>
          <p:nvPr/>
        </p:nvSpPr>
        <p:spPr>
          <a:xfrm>
            <a:off x="6805613" y="4135636"/>
            <a:ext cx="4719638" cy="822871"/>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Action:</a:t>
            </a:r>
            <a:r>
              <a:rPr lang="en-US" sz="1350" dirty="0">
                <a:solidFill>
                  <a:srgbClr val="2C3E50"/>
                </a:solidFill>
              </a:rPr>
              <a:t> Use HVS for BV/TV/Thrush and NAAT for Chlamydia/Gonorrhoea. Do not delay swabs for a smear result.</a:t>
            </a:r>
            <a:endParaRPr lang="en-US" sz="1350" dirty="0"/>
          </a:p>
        </p:txBody>
      </p:sp>
      <p:sp>
        <p:nvSpPr>
          <p:cNvPr id="32" name="Text 12"/>
          <p:cNvSpPr/>
          <p:nvPr/>
        </p:nvSpPr>
        <p:spPr>
          <a:xfrm>
            <a:off x="6953250" y="5391150"/>
            <a:ext cx="4429125"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856404"/>
                </a:solidFill>
              </a:rPr>
              <a:t>AKT Pearl: Smears may incidentally report BV or Actinomyces, but standard swabs remain the gold-standard diagnostic tool.</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38125"/>
            <a:ext cx="11430000" cy="1066800"/>
          </a:xfrm>
          <a:prstGeom prst="rect">
            <a:avLst/>
          </a:prstGeom>
        </p:spPr>
      </p:pic>
      <p:pic>
        <p:nvPicPr>
          <p:cNvPr id="5" name="Image 3" descr="preencoded.png"/>
          <p:cNvPicPr>
            <a:picLocks noChangeAspect="1"/>
          </p:cNvPicPr>
          <p:nvPr/>
        </p:nvPicPr>
        <p:blipFill>
          <a:blip r:embed="rId6"/>
          <a:stretch>
            <a:fillRect/>
          </a:stretch>
        </p:blipFill>
        <p:spPr>
          <a:xfrm>
            <a:off x="476250" y="1552575"/>
            <a:ext cx="285750" cy="228600"/>
          </a:xfrm>
          <a:prstGeom prst="rect">
            <a:avLst/>
          </a:prstGeom>
        </p:spPr>
      </p:pic>
      <p:pic>
        <p:nvPicPr>
          <p:cNvPr id="6" name="Image 4" descr="preencoded.png"/>
          <p:cNvPicPr>
            <a:picLocks noChangeAspect="1"/>
          </p:cNvPicPr>
          <p:nvPr/>
        </p:nvPicPr>
        <p:blipFill>
          <a:blip r:embed="rId7"/>
          <a:stretch>
            <a:fillRect/>
          </a:stretch>
        </p:blipFill>
        <p:spPr>
          <a:xfrm>
            <a:off x="476250" y="2028825"/>
            <a:ext cx="5476875" cy="3638550"/>
          </a:xfrm>
          <a:prstGeom prst="rect">
            <a:avLst/>
          </a:prstGeom>
        </p:spPr>
      </p:pic>
      <p:pic>
        <p:nvPicPr>
          <p:cNvPr id="7" name="Image 5" descr="preencoded.png"/>
          <p:cNvPicPr>
            <a:picLocks noChangeAspect="1"/>
          </p:cNvPicPr>
          <p:nvPr/>
        </p:nvPicPr>
        <p:blipFill>
          <a:blip r:embed="rId8"/>
          <a:stretch>
            <a:fillRect/>
          </a:stretch>
        </p:blipFill>
        <p:spPr>
          <a:xfrm>
            <a:off x="714375" y="2266950"/>
            <a:ext cx="428625" cy="428625"/>
          </a:xfrm>
          <a:prstGeom prst="rect">
            <a:avLst/>
          </a:prstGeom>
        </p:spPr>
      </p:pic>
      <p:pic>
        <p:nvPicPr>
          <p:cNvPr id="8" name="Image 6" descr="preencoded.png"/>
          <p:cNvPicPr>
            <a:picLocks noChangeAspect="1"/>
          </p:cNvPicPr>
          <p:nvPr/>
        </p:nvPicPr>
        <p:blipFill>
          <a:blip r:embed="rId9"/>
          <a:stretch>
            <a:fillRect/>
          </a:stretch>
        </p:blipFill>
        <p:spPr>
          <a:xfrm>
            <a:off x="785813" y="2366963"/>
            <a:ext cx="285750" cy="228600"/>
          </a:xfrm>
          <a:prstGeom prst="rect">
            <a:avLst/>
          </a:prstGeom>
        </p:spPr>
      </p:pic>
      <p:pic>
        <p:nvPicPr>
          <p:cNvPr id="9" name="Image 7" descr="preencoded.png"/>
          <p:cNvPicPr>
            <a:picLocks noChangeAspect="1"/>
          </p:cNvPicPr>
          <p:nvPr/>
        </p:nvPicPr>
        <p:blipFill>
          <a:blip r:embed="rId10"/>
          <a:stretch>
            <a:fillRect/>
          </a:stretch>
        </p:blipFill>
        <p:spPr>
          <a:xfrm>
            <a:off x="714375" y="3543300"/>
            <a:ext cx="214313" cy="200025"/>
          </a:xfrm>
          <a:prstGeom prst="rect">
            <a:avLst/>
          </a:prstGeom>
        </p:spPr>
      </p:pic>
      <p:pic>
        <p:nvPicPr>
          <p:cNvPr id="10" name="Image 8" descr="preencoded.png"/>
          <p:cNvPicPr>
            <a:picLocks noChangeAspect="1"/>
          </p:cNvPicPr>
          <p:nvPr/>
        </p:nvPicPr>
        <p:blipFill>
          <a:blip r:embed="rId11"/>
          <a:stretch>
            <a:fillRect/>
          </a:stretch>
        </p:blipFill>
        <p:spPr>
          <a:xfrm>
            <a:off x="714375" y="4171950"/>
            <a:ext cx="214313" cy="214313"/>
          </a:xfrm>
          <a:prstGeom prst="rect">
            <a:avLst/>
          </a:prstGeom>
        </p:spPr>
      </p:pic>
      <p:pic>
        <p:nvPicPr>
          <p:cNvPr id="11" name="Image 9" descr="preencoded.png"/>
          <p:cNvPicPr>
            <a:picLocks noChangeAspect="1"/>
          </p:cNvPicPr>
          <p:nvPr/>
        </p:nvPicPr>
        <p:blipFill>
          <a:blip r:embed="rId12"/>
          <a:stretch>
            <a:fillRect/>
          </a:stretch>
        </p:blipFill>
        <p:spPr>
          <a:xfrm>
            <a:off x="714375" y="4800600"/>
            <a:ext cx="214313" cy="214313"/>
          </a:xfrm>
          <a:prstGeom prst="rect">
            <a:avLst/>
          </a:prstGeom>
        </p:spPr>
      </p:pic>
      <p:pic>
        <p:nvPicPr>
          <p:cNvPr id="12" name="Image 10" descr="preencoded.png"/>
          <p:cNvPicPr>
            <a:picLocks noChangeAspect="1"/>
          </p:cNvPicPr>
          <p:nvPr/>
        </p:nvPicPr>
        <p:blipFill>
          <a:blip r:embed="rId13"/>
          <a:stretch>
            <a:fillRect/>
          </a:stretch>
        </p:blipFill>
        <p:spPr>
          <a:xfrm>
            <a:off x="6238875" y="2028825"/>
            <a:ext cx="5476875" cy="3638550"/>
          </a:xfrm>
          <a:prstGeom prst="rect">
            <a:avLst/>
          </a:prstGeom>
        </p:spPr>
      </p:pic>
      <p:pic>
        <p:nvPicPr>
          <p:cNvPr id="13" name="Image 11" descr="preencoded.png"/>
          <p:cNvPicPr>
            <a:picLocks noChangeAspect="1"/>
          </p:cNvPicPr>
          <p:nvPr/>
        </p:nvPicPr>
        <p:blipFill>
          <a:blip r:embed="rId14"/>
          <a:stretch>
            <a:fillRect/>
          </a:stretch>
        </p:blipFill>
        <p:spPr>
          <a:xfrm>
            <a:off x="6477000" y="2266950"/>
            <a:ext cx="428625" cy="428625"/>
          </a:xfrm>
          <a:prstGeom prst="rect">
            <a:avLst/>
          </a:prstGeom>
        </p:spPr>
      </p:pic>
      <p:pic>
        <p:nvPicPr>
          <p:cNvPr id="14" name="Image 12" descr="preencoded.png"/>
          <p:cNvPicPr>
            <a:picLocks noChangeAspect="1"/>
          </p:cNvPicPr>
          <p:nvPr/>
        </p:nvPicPr>
        <p:blipFill>
          <a:blip r:embed="rId15"/>
          <a:stretch>
            <a:fillRect/>
          </a:stretch>
        </p:blipFill>
        <p:spPr>
          <a:xfrm>
            <a:off x="6548438" y="2366963"/>
            <a:ext cx="285750" cy="228600"/>
          </a:xfrm>
          <a:prstGeom prst="rect">
            <a:avLst/>
          </a:prstGeom>
        </p:spPr>
      </p:pic>
      <p:pic>
        <p:nvPicPr>
          <p:cNvPr id="15" name="Image 13" descr="preencoded.png"/>
          <p:cNvPicPr>
            <a:picLocks noChangeAspect="1"/>
          </p:cNvPicPr>
          <p:nvPr/>
        </p:nvPicPr>
        <p:blipFill>
          <a:blip r:embed="rId16"/>
          <a:stretch>
            <a:fillRect/>
          </a:stretch>
        </p:blipFill>
        <p:spPr>
          <a:xfrm>
            <a:off x="6477000" y="3543300"/>
            <a:ext cx="214313" cy="214313"/>
          </a:xfrm>
          <a:prstGeom prst="rect">
            <a:avLst/>
          </a:prstGeom>
        </p:spPr>
      </p:pic>
      <p:pic>
        <p:nvPicPr>
          <p:cNvPr id="16" name="Image 14" descr="preencoded.png"/>
          <p:cNvPicPr>
            <a:picLocks noChangeAspect="1"/>
          </p:cNvPicPr>
          <p:nvPr/>
        </p:nvPicPr>
        <p:blipFill>
          <a:blip r:embed="rId17"/>
          <a:stretch>
            <a:fillRect/>
          </a:stretch>
        </p:blipFill>
        <p:spPr>
          <a:xfrm>
            <a:off x="6477000" y="4171950"/>
            <a:ext cx="214313" cy="250031"/>
          </a:xfrm>
          <a:prstGeom prst="rect">
            <a:avLst/>
          </a:prstGeom>
        </p:spPr>
      </p:pic>
      <p:pic>
        <p:nvPicPr>
          <p:cNvPr id="17" name="Image 15" descr="preencoded.png"/>
          <p:cNvPicPr>
            <a:picLocks noChangeAspect="1"/>
          </p:cNvPicPr>
          <p:nvPr/>
        </p:nvPicPr>
        <p:blipFill>
          <a:blip r:embed="rId18"/>
          <a:stretch>
            <a:fillRect/>
          </a:stretch>
        </p:blipFill>
        <p:spPr>
          <a:xfrm>
            <a:off x="6477000" y="4800600"/>
            <a:ext cx="214313" cy="200025"/>
          </a:xfrm>
          <a:prstGeom prst="rect">
            <a:avLst/>
          </a:prstGeom>
        </p:spPr>
      </p:pic>
      <p:pic>
        <p:nvPicPr>
          <p:cNvPr id="18" name="Image 16" descr="preencoded.png"/>
          <p:cNvPicPr>
            <a:picLocks noChangeAspect="1"/>
          </p:cNvPicPr>
          <p:nvPr/>
        </p:nvPicPr>
        <p:blipFill>
          <a:blip r:embed="rId19"/>
          <a:stretch>
            <a:fillRect/>
          </a:stretch>
        </p:blipFill>
        <p:spPr>
          <a:xfrm>
            <a:off x="476250" y="5953125"/>
            <a:ext cx="11239500" cy="742950"/>
          </a:xfrm>
          <a:prstGeom prst="rect">
            <a:avLst/>
          </a:prstGeom>
        </p:spPr>
      </p:pic>
      <p:pic>
        <p:nvPicPr>
          <p:cNvPr id="19" name="Image 17" descr="preencoded.png"/>
          <p:cNvPicPr>
            <a:picLocks noChangeAspect="1"/>
          </p:cNvPicPr>
          <p:nvPr/>
        </p:nvPicPr>
        <p:blipFill>
          <a:blip r:embed="rId20"/>
          <a:stretch>
            <a:fillRect/>
          </a:stretch>
        </p:blipFill>
        <p:spPr>
          <a:xfrm>
            <a:off x="714375" y="6273403"/>
            <a:ext cx="165050" cy="134392"/>
          </a:xfrm>
          <a:prstGeom prst="rect">
            <a:avLst/>
          </a:prstGeom>
        </p:spPr>
      </p:pic>
      <p:sp>
        <p:nvSpPr>
          <p:cNvPr id="20" name="Text 0"/>
          <p:cNvSpPr/>
          <p:nvPr/>
        </p:nvSpPr>
        <p:spPr>
          <a:xfrm>
            <a:off x="762000" y="428625"/>
            <a:ext cx="10668000" cy="400050"/>
          </a:xfrm>
          <a:prstGeom prst="rect">
            <a:avLst/>
          </a:prstGeom>
          <a:noFill/>
          <a:ln/>
        </p:spPr>
        <p:txBody>
          <a:bodyPr vert="horz" wrap="square" lIns="0" tIns="0" rIns="0" bIns="0" rtlCol="0" anchor="ctr"/>
          <a:lstStyle/>
          <a:p>
            <a:pPr marL="0" indent="0">
              <a:lnSpc>
                <a:spcPts val="3150"/>
              </a:lnSpc>
              <a:buNone/>
            </a:pPr>
            <a:r>
              <a:rPr lang="en-US" sz="2100" b="1" kern="0" spc="48" dirty="0">
                <a:solidFill>
                  <a:srgbClr val="2C3E50"/>
                </a:solidFill>
              </a:rPr>
              <a:t>VAGINAL DISCHARGE &amp; STIS</a:t>
            </a:r>
            <a:endParaRPr lang="en-US" sz="2100" dirty="0"/>
          </a:p>
        </p:txBody>
      </p:sp>
      <p:sp>
        <p:nvSpPr>
          <p:cNvPr id="21" name="Text 1"/>
          <p:cNvSpPr/>
          <p:nvPr/>
        </p:nvSpPr>
        <p:spPr>
          <a:xfrm>
            <a:off x="762000" y="885825"/>
            <a:ext cx="11430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546E7A"/>
                </a:solidFill>
              </a:rPr>
              <a:t>Bradford VTS | Clinical Management &amp; Exam Preparation (AKT/SCA)</a:t>
            </a:r>
            <a:endParaRPr lang="en-US" sz="1200" dirty="0"/>
          </a:p>
        </p:txBody>
      </p:sp>
      <p:sp>
        <p:nvSpPr>
          <p:cNvPr id="22" name="Text 2"/>
          <p:cNvSpPr/>
          <p:nvPr/>
        </p:nvSpPr>
        <p:spPr>
          <a:xfrm>
            <a:off x="876300" y="1495425"/>
            <a:ext cx="11239500" cy="342900"/>
          </a:xfrm>
          <a:prstGeom prst="rect">
            <a:avLst/>
          </a:prstGeom>
          <a:noFill/>
          <a:ln/>
        </p:spPr>
        <p:txBody>
          <a:bodyPr vert="horz" wrap="square" lIns="0" tIns="0" rIns="0" bIns="0" rtlCol="0" anchor="ctr"/>
          <a:lstStyle/>
          <a:p>
            <a:pPr marL="0" indent="0">
              <a:lnSpc>
                <a:spcPts val="2700"/>
              </a:lnSpc>
              <a:buNone/>
            </a:pPr>
            <a:r>
              <a:rPr lang="en-US" sz="1800" dirty="0">
                <a:solidFill>
                  <a:srgbClr val="D32F2F"/>
                </a:solidFill>
              </a:rPr>
              <a:t>Common Pitfalls in Management (Part 2)</a:t>
            </a:r>
            <a:endParaRPr lang="en-US" sz="1800" dirty="0"/>
          </a:p>
        </p:txBody>
      </p:sp>
      <p:sp>
        <p:nvSpPr>
          <p:cNvPr id="23" name="Text 3"/>
          <p:cNvSpPr/>
          <p:nvPr/>
        </p:nvSpPr>
        <p:spPr>
          <a:xfrm>
            <a:off x="1285875" y="2338388"/>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237E"/>
                </a:solidFill>
              </a:rPr>
              <a:t>The "Outdated Chlamydia" Trap</a:t>
            </a:r>
            <a:endParaRPr lang="en-US" sz="1500" dirty="0"/>
          </a:p>
        </p:txBody>
      </p:sp>
      <p:sp>
        <p:nvSpPr>
          <p:cNvPr id="24" name="Text 4"/>
          <p:cNvSpPr/>
          <p:nvPr/>
        </p:nvSpPr>
        <p:spPr>
          <a:xfrm>
            <a:off x="714375" y="2886075"/>
            <a:ext cx="50006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Clinical guidelines have shifted significantly due to emerging antibiotic resistance. Using old regimens is a common AKT error.</a:t>
            </a:r>
            <a:endParaRPr lang="en-US" sz="1350" dirty="0"/>
          </a:p>
        </p:txBody>
      </p:sp>
      <p:sp>
        <p:nvSpPr>
          <p:cNvPr id="25" name="Text 5"/>
          <p:cNvSpPr/>
          <p:nvPr/>
        </p:nvSpPr>
        <p:spPr>
          <a:xfrm>
            <a:off x="1023938" y="3543300"/>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Pitfall:</a:t>
            </a:r>
            <a:r>
              <a:rPr lang="en-US" sz="1350" dirty="0">
                <a:solidFill>
                  <a:srgbClr val="2C3E50"/>
                </a:solidFill>
              </a:rPr>
              <a:t> Prescribing Azithromycin 1g single dose as first-line treatment.</a:t>
            </a:r>
            <a:endParaRPr lang="en-US" sz="1350" dirty="0"/>
          </a:p>
        </p:txBody>
      </p:sp>
      <p:sp>
        <p:nvSpPr>
          <p:cNvPr id="26" name="Text 6"/>
          <p:cNvSpPr/>
          <p:nvPr/>
        </p:nvSpPr>
        <p:spPr>
          <a:xfrm>
            <a:off x="1081088" y="4171950"/>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E7D32"/>
                </a:solidFill>
                <a:highlight>
                  <a:srgbClr val="FFFFFF"/>
                </a:highlight>
              </a:rPr>
              <a:t>Correct Action:</a:t>
            </a:r>
            <a:r>
              <a:rPr lang="en-US" sz="1350" dirty="0">
                <a:solidFill>
                  <a:srgbClr val="2C3E50"/>
                </a:solidFill>
              </a:rPr>
              <a:t> Use </a:t>
            </a:r>
            <a:r>
              <a:rPr lang="en-US" sz="1350" b="1" dirty="0">
                <a:solidFill>
                  <a:srgbClr val="2C3E50"/>
                </a:solidFill>
              </a:rPr>
              <a:t>Doxycycline 100mg BD for 7 days</a:t>
            </a:r>
            <a:r>
              <a:rPr lang="en-US" sz="1350" dirty="0">
                <a:solidFill>
                  <a:srgbClr val="2C3E50"/>
                </a:solidFill>
              </a:rPr>
              <a:t> (BASHH 2018/2023).</a:t>
            </a:r>
            <a:endParaRPr lang="en-US" sz="1350" dirty="0"/>
          </a:p>
        </p:txBody>
      </p:sp>
      <p:sp>
        <p:nvSpPr>
          <p:cNvPr id="27" name="Text 7"/>
          <p:cNvSpPr/>
          <p:nvPr/>
        </p:nvSpPr>
        <p:spPr>
          <a:xfrm>
            <a:off x="1023938" y="4800600"/>
            <a:ext cx="469106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Azithromycin is now reserved for pregnancy/breastfeeding or specific specialist direction.</a:t>
            </a:r>
            <a:endParaRPr lang="en-US" sz="1350" dirty="0"/>
          </a:p>
        </p:txBody>
      </p:sp>
      <p:sp>
        <p:nvSpPr>
          <p:cNvPr id="28" name="Text 8"/>
          <p:cNvSpPr/>
          <p:nvPr/>
        </p:nvSpPr>
        <p:spPr>
          <a:xfrm>
            <a:off x="7048500" y="2338388"/>
            <a:ext cx="5143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237E"/>
                </a:solidFill>
              </a:rPr>
              <a:t>The TV Partner Oversight</a:t>
            </a:r>
            <a:endParaRPr lang="en-US" sz="1500" dirty="0"/>
          </a:p>
        </p:txBody>
      </p:sp>
      <p:sp>
        <p:nvSpPr>
          <p:cNvPr id="29" name="Text 9"/>
          <p:cNvSpPr/>
          <p:nvPr/>
        </p:nvSpPr>
        <p:spPr>
          <a:xfrm>
            <a:off x="6477000" y="2886075"/>
            <a:ext cx="50006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Trichomonas Vaginalis (TV) is often misidentified as Bacterial Vaginosis (BV) due to overlapping symptoms (fishy odor/pH &gt;5).</a:t>
            </a:r>
            <a:endParaRPr lang="en-US" sz="1350" dirty="0"/>
          </a:p>
        </p:txBody>
      </p:sp>
      <p:sp>
        <p:nvSpPr>
          <p:cNvPr id="30" name="Text 10"/>
          <p:cNvSpPr/>
          <p:nvPr/>
        </p:nvSpPr>
        <p:spPr>
          <a:xfrm>
            <a:off x="6786563" y="3543300"/>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Pitfall:</a:t>
            </a:r>
            <a:r>
              <a:rPr lang="en-US" sz="1350" dirty="0">
                <a:solidFill>
                  <a:srgbClr val="2C3E50"/>
                </a:solidFill>
              </a:rPr>
              <a:t> Treating the woman for TV but failing to treat her sexual partner(s).</a:t>
            </a:r>
            <a:endParaRPr lang="en-US" sz="1350" dirty="0"/>
          </a:p>
        </p:txBody>
      </p:sp>
      <p:sp>
        <p:nvSpPr>
          <p:cNvPr id="31" name="Text 11"/>
          <p:cNvSpPr/>
          <p:nvPr/>
        </p:nvSpPr>
        <p:spPr>
          <a:xfrm>
            <a:off x="6843713" y="4171950"/>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E7D32"/>
                </a:solidFill>
                <a:highlight>
                  <a:srgbClr val="FFFFFF"/>
                </a:highlight>
              </a:rPr>
              <a:t>Correct Action:</a:t>
            </a:r>
            <a:r>
              <a:rPr lang="en-US" sz="1350" dirty="0">
                <a:solidFill>
                  <a:srgbClr val="2C3E50"/>
                </a:solidFill>
              </a:rPr>
              <a:t> Unlike BV, </a:t>
            </a:r>
            <a:r>
              <a:rPr lang="en-US" sz="1350" b="1" dirty="0">
                <a:solidFill>
                  <a:srgbClr val="2C3E50"/>
                </a:solidFill>
              </a:rPr>
              <a:t>TV is an STI</a:t>
            </a:r>
            <a:r>
              <a:rPr lang="en-US" sz="1350" dirty="0">
                <a:solidFill>
                  <a:srgbClr val="2C3E50"/>
                </a:solidFill>
              </a:rPr>
              <a:t>. Partners must be treated to prevent re-infection.</a:t>
            </a:r>
            <a:endParaRPr lang="en-US" sz="1350" dirty="0"/>
          </a:p>
        </p:txBody>
      </p:sp>
      <p:sp>
        <p:nvSpPr>
          <p:cNvPr id="32" name="Text 12"/>
          <p:cNvSpPr/>
          <p:nvPr/>
        </p:nvSpPr>
        <p:spPr>
          <a:xfrm>
            <a:off x="6786563" y="4800600"/>
            <a:ext cx="469106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Refer to GUM for formal contact tracing and screening for co-infections.</a:t>
            </a:r>
            <a:endParaRPr lang="en-US" sz="1350" dirty="0"/>
          </a:p>
        </p:txBody>
      </p:sp>
      <p:sp>
        <p:nvSpPr>
          <p:cNvPr id="33" name="Text 13"/>
          <p:cNvSpPr/>
          <p:nvPr/>
        </p:nvSpPr>
        <p:spPr>
          <a:xfrm>
            <a:off x="1069925" y="6096000"/>
            <a:ext cx="104077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AKT High-Yield Reminder:</a:t>
            </a:r>
            <a:r>
              <a:rPr lang="en-US" sz="1200" dirty="0">
                <a:solidFill>
                  <a:srgbClr val="5D4037"/>
                </a:solidFill>
              </a:rPr>
              <a:t> If a patient has persistent symptoms after Chlamydia treatment, always check </a:t>
            </a:r>
            <a:r>
              <a:rPr lang="en-US" sz="1200" b="1" dirty="0">
                <a:solidFill>
                  <a:srgbClr val="2C3E50"/>
                </a:solidFill>
              </a:rPr>
              <a:t>compliance</a:t>
            </a:r>
            <a:r>
              <a:rPr lang="en-US" sz="1200" dirty="0">
                <a:solidFill>
                  <a:srgbClr val="5D4037"/>
                </a:solidFill>
              </a:rPr>
              <a:t> and </a:t>
            </a:r>
            <a:r>
              <a:rPr lang="en-US" sz="1200" b="1" dirty="0">
                <a:solidFill>
                  <a:srgbClr val="2C3E50"/>
                </a:solidFill>
              </a:rPr>
              <a:t>partner notification</a:t>
            </a:r>
            <a:r>
              <a:rPr lang="en-US" sz="1200" dirty="0">
                <a:solidFill>
                  <a:srgbClr val="5D4037"/>
                </a:solidFill>
              </a:rPr>
              <a:t>. Repeat NAAT is only recommended at 3 weeks if compliance is uncertain or re-exposure occurred.</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66775"/>
          </a:xfrm>
          <a:prstGeom prst="rect">
            <a:avLst/>
          </a:prstGeom>
        </p:spPr>
      </p:pic>
      <p:pic>
        <p:nvPicPr>
          <p:cNvPr id="5" name="Image 3" descr="preencoded.png"/>
          <p:cNvPicPr>
            <a:picLocks noChangeAspect="1"/>
          </p:cNvPicPr>
          <p:nvPr/>
        </p:nvPicPr>
        <p:blipFill>
          <a:blip r:embed="rId5"/>
          <a:stretch>
            <a:fillRect/>
          </a:stretch>
        </p:blipFill>
        <p:spPr>
          <a:xfrm>
            <a:off x="381000" y="1152525"/>
            <a:ext cx="3683050" cy="2805113"/>
          </a:xfrm>
          <a:prstGeom prst="rect">
            <a:avLst/>
          </a:prstGeom>
        </p:spPr>
      </p:pic>
      <p:pic>
        <p:nvPicPr>
          <p:cNvPr id="6" name="Image 4" descr="preencoded.png"/>
          <p:cNvPicPr>
            <a:picLocks noChangeAspect="1"/>
          </p:cNvPicPr>
          <p:nvPr/>
        </p:nvPicPr>
        <p:blipFill>
          <a:blip r:embed="rId6"/>
          <a:stretch>
            <a:fillRect/>
          </a:stretch>
        </p:blipFill>
        <p:spPr>
          <a:xfrm>
            <a:off x="571500" y="1379190"/>
            <a:ext cx="261937" cy="213420"/>
          </a:xfrm>
          <a:prstGeom prst="rect">
            <a:avLst/>
          </a:prstGeom>
        </p:spPr>
      </p:pic>
      <p:pic>
        <p:nvPicPr>
          <p:cNvPr id="7" name="Image 5" descr="preencoded.png"/>
          <p:cNvPicPr>
            <a:picLocks noChangeAspect="1"/>
          </p:cNvPicPr>
          <p:nvPr/>
        </p:nvPicPr>
        <p:blipFill>
          <a:blip r:embed="rId7"/>
          <a:stretch>
            <a:fillRect/>
          </a:stretch>
        </p:blipFill>
        <p:spPr>
          <a:xfrm>
            <a:off x="571500" y="1771650"/>
            <a:ext cx="3302050" cy="304800"/>
          </a:xfrm>
          <a:prstGeom prst="rect">
            <a:avLst/>
          </a:prstGeom>
        </p:spPr>
      </p:pic>
      <p:pic>
        <p:nvPicPr>
          <p:cNvPr id="8" name="Image 6" descr="preencoded.png"/>
          <p:cNvPicPr>
            <a:picLocks noChangeAspect="1"/>
          </p:cNvPicPr>
          <p:nvPr/>
        </p:nvPicPr>
        <p:blipFill>
          <a:blip r:embed="rId8"/>
          <a:stretch>
            <a:fillRect/>
          </a:stretch>
        </p:blipFill>
        <p:spPr>
          <a:xfrm>
            <a:off x="571500" y="2252960"/>
            <a:ext cx="178594" cy="142875"/>
          </a:xfrm>
          <a:prstGeom prst="rect">
            <a:avLst/>
          </a:prstGeom>
        </p:spPr>
      </p:pic>
      <p:pic>
        <p:nvPicPr>
          <p:cNvPr id="9" name="Image 7" descr="preencoded.png"/>
          <p:cNvPicPr>
            <a:picLocks noChangeAspect="1"/>
          </p:cNvPicPr>
          <p:nvPr/>
        </p:nvPicPr>
        <p:blipFill>
          <a:blip r:embed="rId9"/>
          <a:stretch>
            <a:fillRect/>
          </a:stretch>
        </p:blipFill>
        <p:spPr>
          <a:xfrm>
            <a:off x="571500" y="2562523"/>
            <a:ext cx="178594" cy="142875"/>
          </a:xfrm>
          <a:prstGeom prst="rect">
            <a:avLst/>
          </a:prstGeom>
        </p:spPr>
      </p:pic>
      <p:pic>
        <p:nvPicPr>
          <p:cNvPr id="10" name="Image 8" descr="preencoded.png"/>
          <p:cNvPicPr>
            <a:picLocks noChangeAspect="1"/>
          </p:cNvPicPr>
          <p:nvPr/>
        </p:nvPicPr>
        <p:blipFill>
          <a:blip r:embed="rId8"/>
          <a:stretch>
            <a:fillRect/>
          </a:stretch>
        </p:blipFill>
        <p:spPr>
          <a:xfrm>
            <a:off x="571500" y="2872085"/>
            <a:ext cx="178594" cy="142875"/>
          </a:xfrm>
          <a:prstGeom prst="rect">
            <a:avLst/>
          </a:prstGeom>
        </p:spPr>
      </p:pic>
      <p:pic>
        <p:nvPicPr>
          <p:cNvPr id="11" name="Image 9" descr="preencoded.png"/>
          <p:cNvPicPr>
            <a:picLocks noChangeAspect="1"/>
          </p:cNvPicPr>
          <p:nvPr/>
        </p:nvPicPr>
        <p:blipFill>
          <a:blip r:embed="rId9"/>
          <a:stretch>
            <a:fillRect/>
          </a:stretch>
        </p:blipFill>
        <p:spPr>
          <a:xfrm>
            <a:off x="571500" y="3181648"/>
            <a:ext cx="178594" cy="142875"/>
          </a:xfrm>
          <a:prstGeom prst="rect">
            <a:avLst/>
          </a:prstGeom>
        </p:spPr>
      </p:pic>
      <p:pic>
        <p:nvPicPr>
          <p:cNvPr id="12" name="Image 10" descr="preencoded.png"/>
          <p:cNvPicPr>
            <a:picLocks noChangeAspect="1"/>
          </p:cNvPicPr>
          <p:nvPr/>
        </p:nvPicPr>
        <p:blipFill>
          <a:blip r:embed="rId8"/>
          <a:stretch>
            <a:fillRect/>
          </a:stretch>
        </p:blipFill>
        <p:spPr>
          <a:xfrm>
            <a:off x="571500" y="3491210"/>
            <a:ext cx="178594" cy="142875"/>
          </a:xfrm>
          <a:prstGeom prst="rect">
            <a:avLst/>
          </a:prstGeom>
        </p:spPr>
      </p:pic>
      <p:pic>
        <p:nvPicPr>
          <p:cNvPr id="13" name="Image 11" descr="preencoded.png"/>
          <p:cNvPicPr>
            <a:picLocks noChangeAspect="1"/>
          </p:cNvPicPr>
          <p:nvPr/>
        </p:nvPicPr>
        <p:blipFill>
          <a:blip r:embed="rId10"/>
          <a:stretch>
            <a:fillRect/>
          </a:stretch>
        </p:blipFill>
        <p:spPr>
          <a:xfrm>
            <a:off x="4254550" y="1152525"/>
            <a:ext cx="3683050" cy="2805113"/>
          </a:xfrm>
          <a:prstGeom prst="rect">
            <a:avLst/>
          </a:prstGeom>
        </p:spPr>
      </p:pic>
      <p:pic>
        <p:nvPicPr>
          <p:cNvPr id="14" name="Image 12" descr="preencoded.png"/>
          <p:cNvPicPr>
            <a:picLocks noChangeAspect="1"/>
          </p:cNvPicPr>
          <p:nvPr/>
        </p:nvPicPr>
        <p:blipFill>
          <a:blip r:embed="rId11"/>
          <a:stretch>
            <a:fillRect/>
          </a:stretch>
        </p:blipFill>
        <p:spPr>
          <a:xfrm>
            <a:off x="4445050" y="1379190"/>
            <a:ext cx="261937" cy="213420"/>
          </a:xfrm>
          <a:prstGeom prst="rect">
            <a:avLst/>
          </a:prstGeom>
        </p:spPr>
      </p:pic>
      <p:pic>
        <p:nvPicPr>
          <p:cNvPr id="15" name="Image 13" descr="preencoded.png"/>
          <p:cNvPicPr>
            <a:picLocks noChangeAspect="1"/>
          </p:cNvPicPr>
          <p:nvPr/>
        </p:nvPicPr>
        <p:blipFill>
          <a:blip r:embed="rId12"/>
          <a:stretch>
            <a:fillRect/>
          </a:stretch>
        </p:blipFill>
        <p:spPr>
          <a:xfrm>
            <a:off x="4445050" y="1771650"/>
            <a:ext cx="3302050" cy="304800"/>
          </a:xfrm>
          <a:prstGeom prst="rect">
            <a:avLst/>
          </a:prstGeom>
        </p:spPr>
      </p:pic>
      <p:pic>
        <p:nvPicPr>
          <p:cNvPr id="16" name="Image 14" descr="preencoded.png"/>
          <p:cNvPicPr>
            <a:picLocks noChangeAspect="1"/>
          </p:cNvPicPr>
          <p:nvPr/>
        </p:nvPicPr>
        <p:blipFill>
          <a:blip r:embed="rId8"/>
          <a:stretch>
            <a:fillRect/>
          </a:stretch>
        </p:blipFill>
        <p:spPr>
          <a:xfrm>
            <a:off x="4445050" y="2252960"/>
            <a:ext cx="178594" cy="142875"/>
          </a:xfrm>
          <a:prstGeom prst="rect">
            <a:avLst/>
          </a:prstGeom>
        </p:spPr>
      </p:pic>
      <p:pic>
        <p:nvPicPr>
          <p:cNvPr id="17" name="Image 15" descr="preencoded.png"/>
          <p:cNvPicPr>
            <a:picLocks noChangeAspect="1"/>
          </p:cNvPicPr>
          <p:nvPr/>
        </p:nvPicPr>
        <p:blipFill>
          <a:blip r:embed="rId9"/>
          <a:stretch>
            <a:fillRect/>
          </a:stretch>
        </p:blipFill>
        <p:spPr>
          <a:xfrm>
            <a:off x="4445050" y="2562523"/>
            <a:ext cx="178594" cy="142875"/>
          </a:xfrm>
          <a:prstGeom prst="rect">
            <a:avLst/>
          </a:prstGeom>
        </p:spPr>
      </p:pic>
      <p:pic>
        <p:nvPicPr>
          <p:cNvPr id="18" name="Image 16" descr="preencoded.png"/>
          <p:cNvPicPr>
            <a:picLocks noChangeAspect="1"/>
          </p:cNvPicPr>
          <p:nvPr/>
        </p:nvPicPr>
        <p:blipFill>
          <a:blip r:embed="rId8"/>
          <a:stretch>
            <a:fillRect/>
          </a:stretch>
        </p:blipFill>
        <p:spPr>
          <a:xfrm>
            <a:off x="4445050" y="2872085"/>
            <a:ext cx="178594" cy="142875"/>
          </a:xfrm>
          <a:prstGeom prst="rect">
            <a:avLst/>
          </a:prstGeom>
        </p:spPr>
      </p:pic>
      <p:pic>
        <p:nvPicPr>
          <p:cNvPr id="19" name="Image 17" descr="preencoded.png"/>
          <p:cNvPicPr>
            <a:picLocks noChangeAspect="1"/>
          </p:cNvPicPr>
          <p:nvPr/>
        </p:nvPicPr>
        <p:blipFill>
          <a:blip r:embed="rId9"/>
          <a:stretch>
            <a:fillRect/>
          </a:stretch>
        </p:blipFill>
        <p:spPr>
          <a:xfrm>
            <a:off x="4445050" y="3181648"/>
            <a:ext cx="178594" cy="142875"/>
          </a:xfrm>
          <a:prstGeom prst="rect">
            <a:avLst/>
          </a:prstGeom>
        </p:spPr>
      </p:pic>
      <p:pic>
        <p:nvPicPr>
          <p:cNvPr id="20" name="Image 18" descr="preencoded.png"/>
          <p:cNvPicPr>
            <a:picLocks noChangeAspect="1"/>
          </p:cNvPicPr>
          <p:nvPr/>
        </p:nvPicPr>
        <p:blipFill>
          <a:blip r:embed="rId8"/>
          <a:stretch>
            <a:fillRect/>
          </a:stretch>
        </p:blipFill>
        <p:spPr>
          <a:xfrm>
            <a:off x="4445050" y="3491210"/>
            <a:ext cx="178594" cy="142875"/>
          </a:xfrm>
          <a:prstGeom prst="rect">
            <a:avLst/>
          </a:prstGeom>
        </p:spPr>
      </p:pic>
      <p:pic>
        <p:nvPicPr>
          <p:cNvPr id="21" name="Image 19" descr="preencoded.png"/>
          <p:cNvPicPr>
            <a:picLocks noChangeAspect="1"/>
          </p:cNvPicPr>
          <p:nvPr/>
        </p:nvPicPr>
        <p:blipFill>
          <a:blip r:embed="rId13"/>
          <a:stretch>
            <a:fillRect/>
          </a:stretch>
        </p:blipFill>
        <p:spPr>
          <a:xfrm>
            <a:off x="8128099" y="1152525"/>
            <a:ext cx="3683050" cy="2805113"/>
          </a:xfrm>
          <a:prstGeom prst="rect">
            <a:avLst/>
          </a:prstGeom>
        </p:spPr>
      </p:pic>
      <p:pic>
        <p:nvPicPr>
          <p:cNvPr id="22" name="Image 20" descr="preencoded.png"/>
          <p:cNvPicPr>
            <a:picLocks noChangeAspect="1"/>
          </p:cNvPicPr>
          <p:nvPr/>
        </p:nvPicPr>
        <p:blipFill>
          <a:blip r:embed="rId14"/>
          <a:stretch>
            <a:fillRect/>
          </a:stretch>
        </p:blipFill>
        <p:spPr>
          <a:xfrm>
            <a:off x="8318599" y="1379190"/>
            <a:ext cx="261937" cy="213420"/>
          </a:xfrm>
          <a:prstGeom prst="rect">
            <a:avLst/>
          </a:prstGeom>
        </p:spPr>
      </p:pic>
      <p:pic>
        <p:nvPicPr>
          <p:cNvPr id="23" name="Image 21" descr="preencoded.png"/>
          <p:cNvPicPr>
            <a:picLocks noChangeAspect="1"/>
          </p:cNvPicPr>
          <p:nvPr/>
        </p:nvPicPr>
        <p:blipFill>
          <a:blip r:embed="rId15"/>
          <a:stretch>
            <a:fillRect/>
          </a:stretch>
        </p:blipFill>
        <p:spPr>
          <a:xfrm>
            <a:off x="8318599" y="1771650"/>
            <a:ext cx="3302050" cy="304800"/>
          </a:xfrm>
          <a:prstGeom prst="rect">
            <a:avLst/>
          </a:prstGeom>
        </p:spPr>
      </p:pic>
      <p:pic>
        <p:nvPicPr>
          <p:cNvPr id="24" name="Image 22" descr="preencoded.png"/>
          <p:cNvPicPr>
            <a:picLocks noChangeAspect="1"/>
          </p:cNvPicPr>
          <p:nvPr/>
        </p:nvPicPr>
        <p:blipFill>
          <a:blip r:embed="rId8"/>
          <a:stretch>
            <a:fillRect/>
          </a:stretch>
        </p:blipFill>
        <p:spPr>
          <a:xfrm>
            <a:off x="8318599" y="2252960"/>
            <a:ext cx="178594" cy="142875"/>
          </a:xfrm>
          <a:prstGeom prst="rect">
            <a:avLst/>
          </a:prstGeom>
        </p:spPr>
      </p:pic>
      <p:pic>
        <p:nvPicPr>
          <p:cNvPr id="25" name="Image 23" descr="preencoded.png"/>
          <p:cNvPicPr>
            <a:picLocks noChangeAspect="1"/>
          </p:cNvPicPr>
          <p:nvPr/>
        </p:nvPicPr>
        <p:blipFill>
          <a:blip r:embed="rId9"/>
          <a:stretch>
            <a:fillRect/>
          </a:stretch>
        </p:blipFill>
        <p:spPr>
          <a:xfrm>
            <a:off x="8318599" y="2562523"/>
            <a:ext cx="178594" cy="142875"/>
          </a:xfrm>
          <a:prstGeom prst="rect">
            <a:avLst/>
          </a:prstGeom>
        </p:spPr>
      </p:pic>
      <p:pic>
        <p:nvPicPr>
          <p:cNvPr id="26" name="Image 24" descr="preencoded.png"/>
          <p:cNvPicPr>
            <a:picLocks noChangeAspect="1"/>
          </p:cNvPicPr>
          <p:nvPr/>
        </p:nvPicPr>
        <p:blipFill>
          <a:blip r:embed="rId8"/>
          <a:stretch>
            <a:fillRect/>
          </a:stretch>
        </p:blipFill>
        <p:spPr>
          <a:xfrm>
            <a:off x="8318599" y="2872085"/>
            <a:ext cx="178594" cy="142875"/>
          </a:xfrm>
          <a:prstGeom prst="rect">
            <a:avLst/>
          </a:prstGeom>
        </p:spPr>
      </p:pic>
      <p:pic>
        <p:nvPicPr>
          <p:cNvPr id="27" name="Image 25" descr="preencoded.png"/>
          <p:cNvPicPr>
            <a:picLocks noChangeAspect="1"/>
          </p:cNvPicPr>
          <p:nvPr/>
        </p:nvPicPr>
        <p:blipFill>
          <a:blip r:embed="rId9"/>
          <a:stretch>
            <a:fillRect/>
          </a:stretch>
        </p:blipFill>
        <p:spPr>
          <a:xfrm>
            <a:off x="8318599" y="3181648"/>
            <a:ext cx="178594" cy="142875"/>
          </a:xfrm>
          <a:prstGeom prst="rect">
            <a:avLst/>
          </a:prstGeom>
        </p:spPr>
      </p:pic>
      <p:pic>
        <p:nvPicPr>
          <p:cNvPr id="28" name="Image 26" descr="preencoded.png"/>
          <p:cNvPicPr>
            <a:picLocks noChangeAspect="1"/>
          </p:cNvPicPr>
          <p:nvPr/>
        </p:nvPicPr>
        <p:blipFill>
          <a:blip r:embed="rId8"/>
          <a:stretch>
            <a:fillRect/>
          </a:stretch>
        </p:blipFill>
        <p:spPr>
          <a:xfrm>
            <a:off x="8318599" y="3491210"/>
            <a:ext cx="178594" cy="142875"/>
          </a:xfrm>
          <a:prstGeom prst="rect">
            <a:avLst/>
          </a:prstGeom>
        </p:spPr>
      </p:pic>
      <p:pic>
        <p:nvPicPr>
          <p:cNvPr id="29" name="Image 27" descr="preencoded.png"/>
          <p:cNvPicPr>
            <a:picLocks noChangeAspect="1"/>
          </p:cNvPicPr>
          <p:nvPr/>
        </p:nvPicPr>
        <p:blipFill>
          <a:blip r:embed="rId16"/>
          <a:stretch>
            <a:fillRect/>
          </a:stretch>
        </p:blipFill>
        <p:spPr>
          <a:xfrm>
            <a:off x="381000" y="4148137"/>
            <a:ext cx="11430000" cy="819150"/>
          </a:xfrm>
          <a:prstGeom prst="rect">
            <a:avLst/>
          </a:prstGeom>
        </p:spPr>
      </p:pic>
      <p:pic>
        <p:nvPicPr>
          <p:cNvPr id="30" name="Image 28" descr="preencoded.png"/>
          <p:cNvPicPr>
            <a:picLocks noChangeAspect="1"/>
          </p:cNvPicPr>
          <p:nvPr/>
        </p:nvPicPr>
        <p:blipFill>
          <a:blip r:embed="rId17"/>
          <a:stretch>
            <a:fillRect/>
          </a:stretch>
        </p:blipFill>
        <p:spPr>
          <a:xfrm>
            <a:off x="619125" y="4326880"/>
            <a:ext cx="190500" cy="152400"/>
          </a:xfrm>
          <a:prstGeom prst="rect">
            <a:avLst/>
          </a:prstGeom>
        </p:spPr>
      </p:pic>
      <p:sp>
        <p:nvSpPr>
          <p:cNvPr id="31" name="Text 0"/>
          <p:cNvSpPr/>
          <p:nvPr/>
        </p:nvSpPr>
        <p:spPr>
          <a:xfrm>
            <a:off x="666750" y="33337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AKT EXAM PEARLS: HIGH-YIELD FACTS</a:t>
            </a:r>
            <a:endParaRPr lang="en-US" sz="1800" dirty="0"/>
          </a:p>
        </p:txBody>
      </p:sp>
      <p:sp>
        <p:nvSpPr>
          <p:cNvPr id="32" name="Text 1"/>
          <p:cNvSpPr/>
          <p:nvPr/>
        </p:nvSpPr>
        <p:spPr>
          <a:xfrm>
            <a:off x="666750" y="7143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3" name="Text 2"/>
          <p:cNvSpPr/>
          <p:nvPr/>
        </p:nvSpPr>
        <p:spPr>
          <a:xfrm>
            <a:off x="947737" y="1343025"/>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Bacterial Vaginosis</a:t>
            </a:r>
            <a:endParaRPr lang="en-US" sz="1500" dirty="0"/>
          </a:p>
        </p:txBody>
      </p:sp>
      <p:sp>
        <p:nvSpPr>
          <p:cNvPr id="34" name="Text 3"/>
          <p:cNvSpPr/>
          <p:nvPr/>
        </p:nvSpPr>
        <p:spPr>
          <a:xfrm>
            <a:off x="685800" y="1771650"/>
            <a:ext cx="307345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Vaginal pH &gt; 4.5</a:t>
            </a:r>
            <a:endParaRPr lang="en-US" sz="1200" dirty="0"/>
          </a:p>
        </p:txBody>
      </p:sp>
      <p:sp>
        <p:nvSpPr>
          <p:cNvPr id="35" name="Text 4"/>
          <p:cNvSpPr/>
          <p:nvPr/>
        </p:nvSpPr>
        <p:spPr>
          <a:xfrm>
            <a:off x="789831" y="2219325"/>
            <a:ext cx="702945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Most common</a:t>
            </a:r>
            <a:r>
              <a:rPr lang="en-US" sz="1125" dirty="0">
                <a:solidFill>
                  <a:srgbClr val="34495E"/>
                </a:solidFill>
              </a:rPr>
              <a:t> cause of abnormal discharge.</a:t>
            </a:r>
            <a:endParaRPr lang="en-US" sz="1125" dirty="0"/>
          </a:p>
        </p:txBody>
      </p:sp>
      <p:sp>
        <p:nvSpPr>
          <p:cNvPr id="36" name="Text 5"/>
          <p:cNvSpPr/>
          <p:nvPr/>
        </p:nvSpPr>
        <p:spPr>
          <a:xfrm>
            <a:off x="789831" y="2528888"/>
            <a:ext cx="514350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Thin, grey, watery</a:t>
            </a:r>
            <a:r>
              <a:rPr lang="en-US" sz="1125" dirty="0">
                <a:solidFill>
                  <a:srgbClr val="34495E"/>
                </a:solidFill>
              </a:rPr>
              <a:t> discharge.</a:t>
            </a:r>
            <a:endParaRPr lang="en-US" sz="1125" dirty="0"/>
          </a:p>
        </p:txBody>
      </p:sp>
      <p:sp>
        <p:nvSpPr>
          <p:cNvPr id="37" name="Text 6"/>
          <p:cNvSpPr/>
          <p:nvPr/>
        </p:nvSpPr>
        <p:spPr>
          <a:xfrm>
            <a:off x="750094" y="2838450"/>
            <a:ext cx="480060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Characteristic </a:t>
            </a:r>
            <a:r>
              <a:rPr lang="en-US" sz="1125" b="1" dirty="0">
                <a:solidFill>
                  <a:srgbClr val="34495E"/>
                </a:solidFill>
              </a:rPr>
              <a:t>fishy odour</a:t>
            </a:r>
            <a:r>
              <a:rPr lang="en-US" sz="1125" dirty="0">
                <a:solidFill>
                  <a:srgbClr val="34495E"/>
                </a:solidFill>
              </a:rPr>
              <a:t>.</a:t>
            </a:r>
            <a:endParaRPr lang="en-US" sz="1125" dirty="0"/>
          </a:p>
        </p:txBody>
      </p:sp>
      <p:sp>
        <p:nvSpPr>
          <p:cNvPr id="38" name="Text 7"/>
          <p:cNvSpPr/>
          <p:nvPr/>
        </p:nvSpPr>
        <p:spPr>
          <a:xfrm>
            <a:off x="750094" y="3148013"/>
            <a:ext cx="588645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Amsel's Criteria: 3 of 4 needed.</a:t>
            </a:r>
            <a:endParaRPr lang="en-US" sz="1125" dirty="0"/>
          </a:p>
        </p:txBody>
      </p:sp>
      <p:sp>
        <p:nvSpPr>
          <p:cNvPr id="39" name="Text 8"/>
          <p:cNvSpPr/>
          <p:nvPr/>
        </p:nvSpPr>
        <p:spPr>
          <a:xfrm>
            <a:off x="750094" y="3457575"/>
            <a:ext cx="445770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Treat with </a:t>
            </a:r>
            <a:r>
              <a:rPr lang="en-US" sz="1125" b="1" dirty="0">
                <a:solidFill>
                  <a:srgbClr val="34495E"/>
                </a:solidFill>
              </a:rPr>
              <a:t>Metronidazole</a:t>
            </a:r>
            <a:r>
              <a:rPr lang="en-US" sz="1125" dirty="0">
                <a:solidFill>
                  <a:srgbClr val="34495E"/>
                </a:solidFill>
              </a:rPr>
              <a:t>.</a:t>
            </a:r>
            <a:endParaRPr lang="en-US" sz="1125" dirty="0"/>
          </a:p>
        </p:txBody>
      </p:sp>
      <p:sp>
        <p:nvSpPr>
          <p:cNvPr id="40" name="Text 9"/>
          <p:cNvSpPr/>
          <p:nvPr/>
        </p:nvSpPr>
        <p:spPr>
          <a:xfrm>
            <a:off x="4821287" y="1343025"/>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Candidiasis</a:t>
            </a:r>
            <a:endParaRPr lang="en-US" sz="1500" dirty="0"/>
          </a:p>
        </p:txBody>
      </p:sp>
      <p:sp>
        <p:nvSpPr>
          <p:cNvPr id="41" name="Text 10"/>
          <p:cNvSpPr/>
          <p:nvPr/>
        </p:nvSpPr>
        <p:spPr>
          <a:xfrm>
            <a:off x="4559350" y="1771650"/>
            <a:ext cx="307345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Vaginal pH ≤ 4.5</a:t>
            </a:r>
            <a:endParaRPr lang="en-US" sz="1200" dirty="0"/>
          </a:p>
        </p:txBody>
      </p:sp>
      <p:sp>
        <p:nvSpPr>
          <p:cNvPr id="42" name="Text 11"/>
          <p:cNvSpPr/>
          <p:nvPr/>
        </p:nvSpPr>
        <p:spPr>
          <a:xfrm>
            <a:off x="4663380" y="2219325"/>
            <a:ext cx="651510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Thick, white, curdy</a:t>
            </a:r>
            <a:r>
              <a:rPr lang="en-US" sz="1125" dirty="0">
                <a:solidFill>
                  <a:srgbClr val="34495E"/>
                </a:solidFill>
              </a:rPr>
              <a:t> (cottage-cheese).</a:t>
            </a:r>
            <a:endParaRPr lang="en-US" sz="1125" dirty="0"/>
          </a:p>
        </p:txBody>
      </p:sp>
      <p:sp>
        <p:nvSpPr>
          <p:cNvPr id="43" name="Text 12"/>
          <p:cNvSpPr/>
          <p:nvPr/>
        </p:nvSpPr>
        <p:spPr>
          <a:xfrm>
            <a:off x="4663380" y="2528888"/>
            <a:ext cx="360045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Not offensive</a:t>
            </a:r>
            <a:r>
              <a:rPr lang="en-US" sz="1125" dirty="0">
                <a:solidFill>
                  <a:srgbClr val="34495E"/>
                </a:solidFill>
              </a:rPr>
              <a:t> odour.</a:t>
            </a:r>
            <a:endParaRPr lang="en-US" sz="1125" dirty="0"/>
          </a:p>
        </p:txBody>
      </p:sp>
      <p:sp>
        <p:nvSpPr>
          <p:cNvPr id="44" name="Text 13"/>
          <p:cNvSpPr/>
          <p:nvPr/>
        </p:nvSpPr>
        <p:spPr>
          <a:xfrm>
            <a:off x="4623643" y="2838450"/>
            <a:ext cx="634365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Intense </a:t>
            </a:r>
            <a:r>
              <a:rPr lang="en-US" sz="1125" b="1" dirty="0">
                <a:solidFill>
                  <a:srgbClr val="34495E"/>
                </a:solidFill>
              </a:rPr>
              <a:t>vulval itching</a:t>
            </a:r>
            <a:r>
              <a:rPr lang="en-US" sz="1125" dirty="0">
                <a:solidFill>
                  <a:srgbClr val="34495E"/>
                </a:solidFill>
              </a:rPr>
              <a:t> and soreness.</a:t>
            </a:r>
            <a:endParaRPr lang="en-US" sz="1125" dirty="0"/>
          </a:p>
        </p:txBody>
      </p:sp>
      <p:sp>
        <p:nvSpPr>
          <p:cNvPr id="45" name="Text 14"/>
          <p:cNvSpPr/>
          <p:nvPr/>
        </p:nvSpPr>
        <p:spPr>
          <a:xfrm>
            <a:off x="4623643" y="3148013"/>
            <a:ext cx="582930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First-line: </a:t>
            </a:r>
            <a:r>
              <a:rPr lang="en-US" sz="1125" b="1" dirty="0">
                <a:solidFill>
                  <a:srgbClr val="34495E"/>
                </a:solidFill>
              </a:rPr>
              <a:t>Topical clotrimazole</a:t>
            </a:r>
            <a:r>
              <a:rPr lang="en-US" sz="1125" dirty="0">
                <a:solidFill>
                  <a:srgbClr val="34495E"/>
                </a:solidFill>
              </a:rPr>
              <a:t>.</a:t>
            </a:r>
            <a:endParaRPr lang="en-US" sz="1125" dirty="0"/>
          </a:p>
        </p:txBody>
      </p:sp>
      <p:sp>
        <p:nvSpPr>
          <p:cNvPr id="46" name="Text 15"/>
          <p:cNvSpPr/>
          <p:nvPr/>
        </p:nvSpPr>
        <p:spPr>
          <a:xfrm>
            <a:off x="4623643" y="3457575"/>
            <a:ext cx="600075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Normal pH is a key differentiator.</a:t>
            </a:r>
            <a:endParaRPr lang="en-US" sz="1125" dirty="0"/>
          </a:p>
        </p:txBody>
      </p:sp>
      <p:sp>
        <p:nvSpPr>
          <p:cNvPr id="47" name="Text 16"/>
          <p:cNvSpPr/>
          <p:nvPr/>
        </p:nvSpPr>
        <p:spPr>
          <a:xfrm>
            <a:off x="8694837" y="1343025"/>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Trichomonas</a:t>
            </a:r>
            <a:endParaRPr lang="en-US" sz="1500" dirty="0"/>
          </a:p>
        </p:txBody>
      </p:sp>
      <p:sp>
        <p:nvSpPr>
          <p:cNvPr id="48" name="Text 17"/>
          <p:cNvSpPr/>
          <p:nvPr/>
        </p:nvSpPr>
        <p:spPr>
          <a:xfrm>
            <a:off x="8432899" y="1771650"/>
            <a:ext cx="307345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Vaginal pH &gt; 4.5</a:t>
            </a:r>
            <a:endParaRPr lang="en-US" sz="1200" dirty="0"/>
          </a:p>
        </p:txBody>
      </p:sp>
      <p:sp>
        <p:nvSpPr>
          <p:cNvPr id="49" name="Text 18"/>
          <p:cNvSpPr/>
          <p:nvPr/>
        </p:nvSpPr>
        <p:spPr>
          <a:xfrm>
            <a:off x="8536930" y="2219325"/>
            <a:ext cx="365507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Thin, frothy</a:t>
            </a:r>
            <a:r>
              <a:rPr lang="en-US" sz="1125" dirty="0">
                <a:solidFill>
                  <a:srgbClr val="34495E"/>
                </a:solidFill>
              </a:rPr>
              <a:t>, yellow-green.</a:t>
            </a:r>
            <a:endParaRPr lang="en-US" sz="1125" dirty="0"/>
          </a:p>
        </p:txBody>
      </p:sp>
      <p:sp>
        <p:nvSpPr>
          <p:cNvPr id="50" name="Text 19"/>
          <p:cNvSpPr/>
          <p:nvPr/>
        </p:nvSpPr>
        <p:spPr>
          <a:xfrm>
            <a:off x="8536930" y="2528888"/>
            <a:ext cx="365507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Fishy odour</a:t>
            </a:r>
            <a:r>
              <a:rPr lang="en-US" sz="1125" dirty="0">
                <a:solidFill>
                  <a:srgbClr val="34495E"/>
                </a:solidFill>
              </a:rPr>
              <a:t> and dysuria.</a:t>
            </a:r>
            <a:endParaRPr lang="en-US" sz="1125" dirty="0"/>
          </a:p>
        </p:txBody>
      </p:sp>
      <p:sp>
        <p:nvSpPr>
          <p:cNvPr id="51" name="Text 20"/>
          <p:cNvSpPr/>
          <p:nvPr/>
        </p:nvSpPr>
        <p:spPr>
          <a:xfrm>
            <a:off x="8497193" y="2838450"/>
            <a:ext cx="3694807"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Classified as an </a:t>
            </a:r>
            <a:r>
              <a:rPr lang="en-US" sz="1125" b="1" dirty="0">
                <a:solidFill>
                  <a:srgbClr val="34495E"/>
                </a:solidFill>
              </a:rPr>
              <a:t>STI</a:t>
            </a:r>
            <a:r>
              <a:rPr lang="en-US" sz="1125" dirty="0">
                <a:solidFill>
                  <a:srgbClr val="34495E"/>
                </a:solidFill>
              </a:rPr>
              <a:t>.</a:t>
            </a:r>
            <a:endParaRPr lang="en-US" sz="1125" dirty="0"/>
          </a:p>
        </p:txBody>
      </p:sp>
      <p:sp>
        <p:nvSpPr>
          <p:cNvPr id="52" name="Text 21"/>
          <p:cNvSpPr/>
          <p:nvPr/>
        </p:nvSpPr>
        <p:spPr>
          <a:xfrm>
            <a:off x="8536930" y="3148013"/>
            <a:ext cx="3655070"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a:t>
            </a:r>
            <a:r>
              <a:rPr lang="en-US" sz="1125" b="1" dirty="0">
                <a:solidFill>
                  <a:srgbClr val="34495E"/>
                </a:solidFill>
              </a:rPr>
              <a:t>Both partners</a:t>
            </a:r>
            <a:r>
              <a:rPr lang="en-US" sz="1125" dirty="0">
                <a:solidFill>
                  <a:srgbClr val="34495E"/>
                </a:solidFill>
              </a:rPr>
              <a:t> must be treated.</a:t>
            </a:r>
            <a:endParaRPr lang="en-US" sz="1125" dirty="0"/>
          </a:p>
        </p:txBody>
      </p:sp>
      <p:sp>
        <p:nvSpPr>
          <p:cNvPr id="53" name="Text 22"/>
          <p:cNvSpPr/>
          <p:nvPr/>
        </p:nvSpPr>
        <p:spPr>
          <a:xfrm>
            <a:off x="8497193" y="3457575"/>
            <a:ext cx="3694807" cy="214313"/>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 Refer to GUM for contact tracing.</a:t>
            </a:r>
            <a:endParaRPr lang="en-US" sz="1125" dirty="0"/>
          </a:p>
        </p:txBody>
      </p:sp>
      <p:sp>
        <p:nvSpPr>
          <p:cNvPr id="54" name="Text 23"/>
          <p:cNvSpPr/>
          <p:nvPr/>
        </p:nvSpPr>
        <p:spPr>
          <a:xfrm>
            <a:off x="809625" y="4291013"/>
            <a:ext cx="10953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795548"/>
                </a:solidFill>
              </a:rPr>
              <a:t> EXAM MNEMONIC: THE FISHY BV RULE</a:t>
            </a:r>
            <a:endParaRPr lang="en-US" sz="1200" dirty="0"/>
          </a:p>
        </p:txBody>
      </p:sp>
      <p:sp>
        <p:nvSpPr>
          <p:cNvPr id="55" name="Text 24"/>
          <p:cNvSpPr/>
          <p:nvPr/>
        </p:nvSpPr>
        <p:spPr>
          <a:xfrm>
            <a:off x="619125" y="4567238"/>
            <a:ext cx="11572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3E2723"/>
                </a:solidFill>
              </a:rPr>
              <a:t>BV</a:t>
            </a:r>
            <a:r>
              <a:rPr lang="en-US" sz="1350" dirty="0">
                <a:solidFill>
                  <a:srgbClr val="3E2723"/>
                </a:solidFill>
              </a:rPr>
              <a:t> and </a:t>
            </a:r>
            <a:r>
              <a:rPr lang="en-US" sz="1350" b="1" dirty="0">
                <a:solidFill>
                  <a:srgbClr val="3E2723"/>
                </a:solidFill>
              </a:rPr>
              <a:t>TV</a:t>
            </a:r>
            <a:r>
              <a:rPr lang="en-US" sz="1350" dirty="0">
                <a:solidFill>
                  <a:srgbClr val="3E2723"/>
                </a:solidFill>
              </a:rPr>
              <a:t> are both </a:t>
            </a:r>
            <a:r>
              <a:rPr lang="en-US" sz="1350" b="1" dirty="0">
                <a:solidFill>
                  <a:srgbClr val="3E2723"/>
                </a:solidFill>
              </a:rPr>
              <a:t>Fishy</a:t>
            </a:r>
            <a:r>
              <a:rPr lang="en-US" sz="1350" dirty="0">
                <a:solidFill>
                  <a:srgbClr val="3E2723"/>
                </a:solidFill>
              </a:rPr>
              <a:t>; Candida is never fishy (It's the Itchy, Curdy one).</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285750" y="1152525"/>
            <a:ext cx="5691188" cy="2614613"/>
          </a:xfrm>
          <a:prstGeom prst="rect">
            <a:avLst/>
          </a:prstGeom>
        </p:spPr>
      </p:pic>
      <p:pic>
        <p:nvPicPr>
          <p:cNvPr id="5" name="Image 3" descr="preencoded.png"/>
          <p:cNvPicPr>
            <a:picLocks noChangeAspect="1"/>
          </p:cNvPicPr>
          <p:nvPr/>
        </p:nvPicPr>
        <p:blipFill>
          <a:blip r:embed="rId6"/>
          <a:stretch>
            <a:fillRect/>
          </a:stretch>
        </p:blipFill>
        <p:spPr>
          <a:xfrm>
            <a:off x="476250" y="1343025"/>
            <a:ext cx="5310188" cy="333375"/>
          </a:xfrm>
          <a:prstGeom prst="rect">
            <a:avLst/>
          </a:prstGeom>
        </p:spPr>
      </p:pic>
      <p:pic>
        <p:nvPicPr>
          <p:cNvPr id="6" name="Image 4" descr="preencoded.png"/>
          <p:cNvPicPr>
            <a:picLocks noChangeAspect="1"/>
          </p:cNvPicPr>
          <p:nvPr/>
        </p:nvPicPr>
        <p:blipFill>
          <a:blip r:embed="rId7"/>
          <a:stretch>
            <a:fillRect/>
          </a:stretch>
        </p:blipFill>
        <p:spPr>
          <a:xfrm>
            <a:off x="476250" y="1376363"/>
            <a:ext cx="238125" cy="190500"/>
          </a:xfrm>
          <a:prstGeom prst="rect">
            <a:avLst/>
          </a:prstGeom>
        </p:spPr>
      </p:pic>
      <p:pic>
        <p:nvPicPr>
          <p:cNvPr id="7" name="Image 5" descr="preencoded.png"/>
          <p:cNvPicPr>
            <a:picLocks noChangeAspect="1"/>
          </p:cNvPicPr>
          <p:nvPr/>
        </p:nvPicPr>
        <p:blipFill>
          <a:blip r:embed="rId8"/>
          <a:stretch>
            <a:fillRect/>
          </a:stretch>
        </p:blipFill>
        <p:spPr>
          <a:xfrm>
            <a:off x="285750" y="3957638"/>
            <a:ext cx="5691188" cy="2614613"/>
          </a:xfrm>
          <a:prstGeom prst="rect">
            <a:avLst/>
          </a:prstGeom>
        </p:spPr>
      </p:pic>
      <p:pic>
        <p:nvPicPr>
          <p:cNvPr id="8" name="Image 6" descr="preencoded.png"/>
          <p:cNvPicPr>
            <a:picLocks noChangeAspect="1"/>
          </p:cNvPicPr>
          <p:nvPr/>
        </p:nvPicPr>
        <p:blipFill>
          <a:blip r:embed="rId9"/>
          <a:stretch>
            <a:fillRect/>
          </a:stretch>
        </p:blipFill>
        <p:spPr>
          <a:xfrm>
            <a:off x="476250" y="4148137"/>
            <a:ext cx="5310188" cy="333375"/>
          </a:xfrm>
          <a:prstGeom prst="rect">
            <a:avLst/>
          </a:prstGeom>
        </p:spPr>
      </p:pic>
      <p:pic>
        <p:nvPicPr>
          <p:cNvPr id="9" name="Image 7" descr="preencoded.png"/>
          <p:cNvPicPr>
            <a:picLocks noChangeAspect="1"/>
          </p:cNvPicPr>
          <p:nvPr/>
        </p:nvPicPr>
        <p:blipFill>
          <a:blip r:embed="rId10"/>
          <a:stretch>
            <a:fillRect/>
          </a:stretch>
        </p:blipFill>
        <p:spPr>
          <a:xfrm>
            <a:off x="476250" y="4181475"/>
            <a:ext cx="238125" cy="190500"/>
          </a:xfrm>
          <a:prstGeom prst="rect">
            <a:avLst/>
          </a:prstGeom>
        </p:spPr>
      </p:pic>
      <p:pic>
        <p:nvPicPr>
          <p:cNvPr id="10" name="Image 8" descr="preencoded.png"/>
          <p:cNvPicPr>
            <a:picLocks noChangeAspect="1"/>
          </p:cNvPicPr>
          <p:nvPr/>
        </p:nvPicPr>
        <p:blipFill>
          <a:blip r:embed="rId11"/>
          <a:stretch>
            <a:fillRect/>
          </a:stretch>
        </p:blipFill>
        <p:spPr>
          <a:xfrm>
            <a:off x="6215063" y="1152525"/>
            <a:ext cx="5691188" cy="2614613"/>
          </a:xfrm>
          <a:prstGeom prst="rect">
            <a:avLst/>
          </a:prstGeom>
        </p:spPr>
      </p:pic>
      <p:pic>
        <p:nvPicPr>
          <p:cNvPr id="11" name="Image 9" descr="preencoded.png"/>
          <p:cNvPicPr>
            <a:picLocks noChangeAspect="1"/>
          </p:cNvPicPr>
          <p:nvPr/>
        </p:nvPicPr>
        <p:blipFill>
          <a:blip r:embed="rId12"/>
          <a:stretch>
            <a:fillRect/>
          </a:stretch>
        </p:blipFill>
        <p:spPr>
          <a:xfrm>
            <a:off x="6405563" y="1343025"/>
            <a:ext cx="5310188" cy="333375"/>
          </a:xfrm>
          <a:prstGeom prst="rect">
            <a:avLst/>
          </a:prstGeom>
        </p:spPr>
      </p:pic>
      <p:pic>
        <p:nvPicPr>
          <p:cNvPr id="12" name="Image 10" descr="preencoded.png"/>
          <p:cNvPicPr>
            <a:picLocks noChangeAspect="1"/>
          </p:cNvPicPr>
          <p:nvPr/>
        </p:nvPicPr>
        <p:blipFill>
          <a:blip r:embed="rId13"/>
          <a:stretch>
            <a:fillRect/>
          </a:stretch>
        </p:blipFill>
        <p:spPr>
          <a:xfrm>
            <a:off x="6405563" y="1376363"/>
            <a:ext cx="238125" cy="190500"/>
          </a:xfrm>
          <a:prstGeom prst="rect">
            <a:avLst/>
          </a:prstGeom>
        </p:spPr>
      </p:pic>
      <p:pic>
        <p:nvPicPr>
          <p:cNvPr id="13" name="Image 11" descr="preencoded.png"/>
          <p:cNvPicPr>
            <a:picLocks noChangeAspect="1"/>
          </p:cNvPicPr>
          <p:nvPr/>
        </p:nvPicPr>
        <p:blipFill>
          <a:blip r:embed="rId14"/>
          <a:stretch>
            <a:fillRect/>
          </a:stretch>
        </p:blipFill>
        <p:spPr>
          <a:xfrm>
            <a:off x="6215063" y="3957638"/>
            <a:ext cx="5691188" cy="2614613"/>
          </a:xfrm>
          <a:prstGeom prst="rect">
            <a:avLst/>
          </a:prstGeom>
        </p:spPr>
      </p:pic>
      <p:pic>
        <p:nvPicPr>
          <p:cNvPr id="14" name="Image 12" descr="preencoded.png"/>
          <p:cNvPicPr>
            <a:picLocks noChangeAspect="1"/>
          </p:cNvPicPr>
          <p:nvPr/>
        </p:nvPicPr>
        <p:blipFill>
          <a:blip r:embed="rId15"/>
          <a:stretch>
            <a:fillRect/>
          </a:stretch>
        </p:blipFill>
        <p:spPr>
          <a:xfrm>
            <a:off x="6405563" y="4148137"/>
            <a:ext cx="5310188" cy="333375"/>
          </a:xfrm>
          <a:prstGeom prst="rect">
            <a:avLst/>
          </a:prstGeom>
        </p:spPr>
      </p:pic>
      <p:pic>
        <p:nvPicPr>
          <p:cNvPr id="15" name="Image 13" descr="preencoded.png"/>
          <p:cNvPicPr>
            <a:picLocks noChangeAspect="1"/>
          </p:cNvPicPr>
          <p:nvPr/>
        </p:nvPicPr>
        <p:blipFill>
          <a:blip r:embed="rId16"/>
          <a:stretch>
            <a:fillRect/>
          </a:stretch>
        </p:blipFill>
        <p:spPr>
          <a:xfrm>
            <a:off x="6405563" y="4181475"/>
            <a:ext cx="238125" cy="190500"/>
          </a:xfrm>
          <a:prstGeom prst="rect">
            <a:avLst/>
          </a:prstGeom>
        </p:spPr>
      </p:pic>
      <p:pic>
        <p:nvPicPr>
          <p:cNvPr id="16" name="Image 14" descr="preencoded.png"/>
          <p:cNvPicPr>
            <a:picLocks noChangeAspect="1"/>
          </p:cNvPicPr>
          <p:nvPr/>
        </p:nvPicPr>
        <p:blipFill>
          <a:blip r:embed="rId17"/>
          <a:stretch>
            <a:fillRect/>
          </a:stretch>
        </p:blipFill>
        <p:spPr>
          <a:xfrm>
            <a:off x="6405563" y="5753993"/>
            <a:ext cx="5310188" cy="590550"/>
          </a:xfrm>
          <a:prstGeom prst="rect">
            <a:avLst/>
          </a:prstGeom>
        </p:spPr>
      </p:pic>
      <p:pic>
        <p:nvPicPr>
          <p:cNvPr id="17" name="Image 15" descr="preencoded.png"/>
          <p:cNvPicPr>
            <a:picLocks noChangeAspect="1"/>
          </p:cNvPicPr>
          <p:nvPr/>
        </p:nvPicPr>
        <p:blipFill>
          <a:blip r:embed="rId18"/>
          <a:stretch>
            <a:fillRect/>
          </a:stretch>
        </p:blipFill>
        <p:spPr>
          <a:xfrm>
            <a:off x="6500813" y="5888236"/>
            <a:ext cx="166688" cy="137220"/>
          </a:xfrm>
          <a:prstGeom prst="rect">
            <a:avLst/>
          </a:prstGeom>
        </p:spPr>
      </p:pic>
      <p:sp>
        <p:nvSpPr>
          <p:cNvPr id="18" name="Text 0"/>
          <p:cNvSpPr/>
          <p:nvPr/>
        </p:nvSpPr>
        <p:spPr>
          <a:xfrm>
            <a:off x="476250" y="238125"/>
            <a:ext cx="1171575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AKT EXAM PEARLS: TREATMENTS &amp; CONTRAINDICATIONS</a:t>
            </a:r>
            <a:endParaRPr lang="en-US" sz="1800" dirty="0"/>
          </a:p>
        </p:txBody>
      </p:sp>
      <p:sp>
        <p:nvSpPr>
          <p:cNvPr id="19"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0" name="Text 2"/>
          <p:cNvSpPr/>
          <p:nvPr/>
        </p:nvSpPr>
        <p:spPr>
          <a:xfrm>
            <a:off x="828675" y="13430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FIRST-LINE: BV &amp; CANDIDA</a:t>
            </a:r>
            <a:endParaRPr lang="en-US" sz="1350" dirty="0"/>
          </a:p>
        </p:txBody>
      </p:sp>
      <p:sp>
        <p:nvSpPr>
          <p:cNvPr id="21" name="Text 3"/>
          <p:cNvSpPr/>
          <p:nvPr/>
        </p:nvSpPr>
        <p:spPr>
          <a:xfrm>
            <a:off x="828675" y="1790700"/>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3F51B5"/>
                </a:solidFill>
                <a:highlight>
                  <a:srgbClr val="E8EAF6"/>
                </a:highlight>
              </a:rPr>
              <a:t>BV</a:t>
            </a:r>
            <a:r>
              <a:rPr lang="en-US" sz="1125" dirty="0">
                <a:solidFill>
                  <a:srgbClr val="2C3E50"/>
                </a:solidFill>
              </a:rPr>
              <a:t> </a:t>
            </a:r>
            <a:r>
              <a:rPr lang="en-US" sz="1125" b="1" dirty="0">
                <a:solidFill>
                  <a:srgbClr val="2C3E50"/>
                </a:solidFill>
              </a:rPr>
              <a:t>Metronidazole 400mg BD</a:t>
            </a:r>
            <a:r>
              <a:rPr lang="en-US" sz="1125" dirty="0">
                <a:solidFill>
                  <a:srgbClr val="2C3E50"/>
                </a:solidFill>
              </a:rPr>
              <a:t> for 5–7 days. (Alternatively: 2g single dose, but higher recurrence).</a:t>
            </a:r>
            <a:endParaRPr lang="en-US" sz="1125" dirty="0"/>
          </a:p>
        </p:txBody>
      </p:sp>
      <p:sp>
        <p:nvSpPr>
          <p:cNvPr id="22" name="Text 4"/>
          <p:cNvSpPr/>
          <p:nvPr/>
        </p:nvSpPr>
        <p:spPr>
          <a:xfrm>
            <a:off x="828675" y="2322165"/>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C2185B"/>
                </a:solidFill>
                <a:highlight>
                  <a:srgbClr val="FCE4EC"/>
                </a:highlight>
              </a:rPr>
              <a:t>CANDIDA</a:t>
            </a:r>
            <a:r>
              <a:rPr lang="en-US" sz="1125" dirty="0">
                <a:solidFill>
                  <a:srgbClr val="2C3E50"/>
                </a:solidFill>
              </a:rPr>
              <a:t> </a:t>
            </a:r>
            <a:r>
              <a:rPr lang="en-US" sz="1125" b="1" dirty="0">
                <a:solidFill>
                  <a:srgbClr val="2C3E50"/>
                </a:solidFill>
              </a:rPr>
              <a:t>Topical Imidazoles</a:t>
            </a:r>
            <a:r>
              <a:rPr lang="en-US" sz="1125" dirty="0">
                <a:solidFill>
                  <a:srgbClr val="2C3E50"/>
                </a:solidFill>
              </a:rPr>
              <a:t> (Clotrimazole pessary 500mg OD). Equal to oral fluconazole for acute episodes.</a:t>
            </a:r>
            <a:endParaRPr lang="en-US" sz="1125" dirty="0"/>
          </a:p>
        </p:txBody>
      </p:sp>
      <p:sp>
        <p:nvSpPr>
          <p:cNvPr id="23" name="Text 5"/>
          <p:cNvSpPr/>
          <p:nvPr/>
        </p:nvSpPr>
        <p:spPr>
          <a:xfrm>
            <a:off x="828675" y="2853630"/>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C2185B"/>
                </a:solidFill>
                <a:highlight>
                  <a:srgbClr val="FCE4EC"/>
                </a:highlight>
              </a:rPr>
              <a:t>RVVC</a:t>
            </a:r>
            <a:r>
              <a:rPr lang="en-US" sz="1125" dirty="0">
                <a:solidFill>
                  <a:srgbClr val="2C3E50"/>
                </a:solidFill>
              </a:rPr>
              <a:t> Recurrent Vulvovaginal Candidiasis: </a:t>
            </a:r>
            <a:r>
              <a:rPr lang="en-US" sz="1125" b="1" dirty="0">
                <a:solidFill>
                  <a:srgbClr val="2C3E50"/>
                </a:solidFill>
              </a:rPr>
              <a:t>Fluconazole 150mg weekly</a:t>
            </a:r>
            <a:r>
              <a:rPr lang="en-US" sz="1125" dirty="0">
                <a:solidFill>
                  <a:srgbClr val="2C3E50"/>
                </a:solidFill>
              </a:rPr>
              <a:t> for 6 months maintenance.</a:t>
            </a:r>
            <a:endParaRPr lang="en-US" sz="1125" dirty="0"/>
          </a:p>
        </p:txBody>
      </p:sp>
      <p:sp>
        <p:nvSpPr>
          <p:cNvPr id="24" name="Text 6"/>
          <p:cNvSpPr/>
          <p:nvPr/>
        </p:nvSpPr>
        <p:spPr>
          <a:xfrm>
            <a:off x="828675" y="4148137"/>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FIRST-LINE: CHLAMYDIA &amp; TV</a:t>
            </a:r>
            <a:endParaRPr lang="en-US" sz="1350" dirty="0"/>
          </a:p>
        </p:txBody>
      </p:sp>
      <p:sp>
        <p:nvSpPr>
          <p:cNvPr id="25" name="Text 7"/>
          <p:cNvSpPr/>
          <p:nvPr/>
        </p:nvSpPr>
        <p:spPr>
          <a:xfrm>
            <a:off x="828675" y="4595813"/>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2E7D32"/>
                </a:solidFill>
                <a:highlight>
                  <a:srgbClr val="E8F5E9"/>
                </a:highlight>
              </a:rPr>
              <a:t>CHLAMYDIA</a:t>
            </a:r>
            <a:r>
              <a:rPr lang="en-US" sz="1125" dirty="0">
                <a:solidFill>
                  <a:srgbClr val="2C3E50"/>
                </a:solidFill>
              </a:rPr>
              <a:t> </a:t>
            </a:r>
            <a:r>
              <a:rPr lang="en-US" sz="1125" b="1" dirty="0">
                <a:solidFill>
                  <a:srgbClr val="D32F2F"/>
                </a:solidFill>
              </a:rPr>
              <a:t>Doxycycline 100mg BD for 7 days</a:t>
            </a:r>
            <a:r>
              <a:rPr lang="en-US" sz="1125" dirty="0">
                <a:solidFill>
                  <a:srgbClr val="2C3E50"/>
                </a:solidFill>
              </a:rPr>
              <a:t>. (AKT: Azithromycin 1g is NO LONGER 1st line).</a:t>
            </a:r>
            <a:endParaRPr lang="en-US" sz="1125" dirty="0"/>
          </a:p>
        </p:txBody>
      </p:sp>
      <p:sp>
        <p:nvSpPr>
          <p:cNvPr id="26" name="Text 8"/>
          <p:cNvSpPr/>
          <p:nvPr/>
        </p:nvSpPr>
        <p:spPr>
          <a:xfrm>
            <a:off x="828675" y="5127278"/>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00796B"/>
                </a:solidFill>
                <a:highlight>
                  <a:srgbClr val="E0F2F1"/>
                </a:highlight>
              </a:rPr>
              <a:t>TV</a:t>
            </a:r>
            <a:r>
              <a:rPr lang="en-US" sz="1125" dirty="0">
                <a:solidFill>
                  <a:srgbClr val="2C3E50"/>
                </a:solidFill>
              </a:rPr>
              <a:t> </a:t>
            </a:r>
            <a:r>
              <a:rPr lang="en-US" sz="1125" b="1" dirty="0">
                <a:solidFill>
                  <a:srgbClr val="2C3E50"/>
                </a:solidFill>
              </a:rPr>
              <a:t>Metronidazole 400mg BD</a:t>
            </a:r>
            <a:r>
              <a:rPr lang="en-US" sz="1125" dirty="0">
                <a:solidFill>
                  <a:srgbClr val="2C3E50"/>
                </a:solidFill>
              </a:rPr>
              <a:t> for 5–7 days. Unlike BV, you </a:t>
            </a:r>
            <a:r>
              <a:rPr lang="en-US" sz="1125" b="1" dirty="0">
                <a:solidFill>
                  <a:srgbClr val="D32F2F"/>
                </a:solidFill>
              </a:rPr>
              <a:t>must treat partners</a:t>
            </a:r>
            <a:r>
              <a:rPr lang="en-US" sz="1125" dirty="0">
                <a:solidFill>
                  <a:srgbClr val="2C3E50"/>
                </a:solidFill>
              </a:rPr>
              <a:t>.</a:t>
            </a:r>
            <a:endParaRPr lang="en-US" sz="1125" dirty="0"/>
          </a:p>
        </p:txBody>
      </p:sp>
      <p:sp>
        <p:nvSpPr>
          <p:cNvPr id="27" name="Text 9"/>
          <p:cNvSpPr/>
          <p:nvPr/>
        </p:nvSpPr>
        <p:spPr>
          <a:xfrm>
            <a:off x="828675" y="5658743"/>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D32F2F"/>
                </a:solidFill>
                <a:highlight>
                  <a:srgbClr val="FFEBEE"/>
                </a:highlight>
              </a:rPr>
              <a:t>PID</a:t>
            </a:r>
            <a:r>
              <a:rPr lang="en-US" sz="1125" dirty="0">
                <a:solidFill>
                  <a:srgbClr val="2C3E50"/>
                </a:solidFill>
              </a:rPr>
              <a:t> </a:t>
            </a:r>
            <a:r>
              <a:rPr lang="en-US" sz="1125" b="1" dirty="0">
                <a:solidFill>
                  <a:srgbClr val="2C3E50"/>
                </a:solidFill>
              </a:rPr>
              <a:t>Ofloxacin 400mg BD + Metronidazole 400mg BD</a:t>
            </a:r>
            <a:r>
              <a:rPr lang="en-US" sz="1125" dirty="0">
                <a:solidFill>
                  <a:srgbClr val="2C3E50"/>
                </a:solidFill>
              </a:rPr>
              <a:t> for 14 days (outpatient regimen).</a:t>
            </a:r>
            <a:endParaRPr lang="en-US" sz="1125" dirty="0"/>
          </a:p>
        </p:txBody>
      </p:sp>
      <p:sp>
        <p:nvSpPr>
          <p:cNvPr id="28" name="Text 10"/>
          <p:cNvSpPr/>
          <p:nvPr/>
        </p:nvSpPr>
        <p:spPr>
          <a:xfrm>
            <a:off x="6757988" y="1343025"/>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PREGNANCY SAFETY (HIGH YIELD)</a:t>
            </a:r>
            <a:endParaRPr lang="en-US" sz="1350" dirty="0"/>
          </a:p>
        </p:txBody>
      </p:sp>
      <p:sp>
        <p:nvSpPr>
          <p:cNvPr id="29" name="Text 11"/>
          <p:cNvSpPr/>
          <p:nvPr/>
        </p:nvSpPr>
        <p:spPr>
          <a:xfrm>
            <a:off x="6757988" y="1790700"/>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D32F2F"/>
                </a:solidFill>
                <a:highlight>
                  <a:srgbClr val="FFEBEE"/>
                </a:highlight>
              </a:rPr>
              <a:t>CONTRAINDICATED</a:t>
            </a:r>
            <a:r>
              <a:rPr lang="en-US" sz="1125" dirty="0">
                <a:solidFill>
                  <a:srgbClr val="2C3E50"/>
                </a:solidFill>
              </a:rPr>
              <a:t> </a:t>
            </a:r>
            <a:r>
              <a:rPr lang="en-US" sz="1125" b="1" dirty="0">
                <a:solidFill>
                  <a:srgbClr val="2C3E50"/>
                </a:solidFill>
              </a:rPr>
              <a:t>Oral Fluconazole</a:t>
            </a:r>
            <a:r>
              <a:rPr lang="en-US" sz="1125" dirty="0">
                <a:solidFill>
                  <a:srgbClr val="2C3E50"/>
                </a:solidFill>
              </a:rPr>
              <a:t> is NOT safe in pregnancy (teratogenic risk).</a:t>
            </a:r>
            <a:endParaRPr lang="en-US" sz="1125" dirty="0"/>
          </a:p>
        </p:txBody>
      </p:sp>
      <p:sp>
        <p:nvSpPr>
          <p:cNvPr id="30" name="Text 12"/>
          <p:cNvSpPr/>
          <p:nvPr/>
        </p:nvSpPr>
        <p:spPr>
          <a:xfrm>
            <a:off x="6757988" y="2322165"/>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C2185B"/>
                </a:solidFill>
                <a:highlight>
                  <a:srgbClr val="FCE4EC"/>
                </a:highlight>
              </a:rPr>
              <a:t>THRUSH</a:t>
            </a:r>
            <a:r>
              <a:rPr lang="en-US" sz="1125" dirty="0">
                <a:solidFill>
                  <a:srgbClr val="2C3E50"/>
                </a:solidFill>
              </a:rPr>
              <a:t> Use </a:t>
            </a:r>
            <a:r>
              <a:rPr lang="en-US" sz="1125" b="1" dirty="0">
                <a:solidFill>
                  <a:srgbClr val="2C3E50"/>
                </a:solidFill>
              </a:rPr>
              <a:t>Topical Imidazoles ONLY</a:t>
            </a:r>
            <a:r>
              <a:rPr lang="en-US" sz="1125" dirty="0">
                <a:solidFill>
                  <a:srgbClr val="2C3E50"/>
                </a:solidFill>
              </a:rPr>
              <a:t>. Extend course to 7 days (standard 1-3 day courses are less effective).</a:t>
            </a:r>
            <a:endParaRPr lang="en-US" sz="1125" dirty="0"/>
          </a:p>
        </p:txBody>
      </p:sp>
      <p:sp>
        <p:nvSpPr>
          <p:cNvPr id="31" name="Text 13"/>
          <p:cNvSpPr/>
          <p:nvPr/>
        </p:nvSpPr>
        <p:spPr>
          <a:xfrm>
            <a:off x="6757988" y="2853630"/>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2E7D32"/>
                </a:solidFill>
                <a:highlight>
                  <a:srgbClr val="E8F5E9"/>
                </a:highlight>
              </a:rPr>
              <a:t>CHLAMYDIA</a:t>
            </a:r>
            <a:r>
              <a:rPr lang="en-US" sz="1125" dirty="0">
                <a:solidFill>
                  <a:srgbClr val="2C3E50"/>
                </a:solidFill>
              </a:rPr>
              <a:t> Use </a:t>
            </a:r>
            <a:r>
              <a:rPr lang="en-US" sz="1125" b="1" dirty="0">
                <a:solidFill>
                  <a:srgbClr val="2C3E50"/>
                </a:solidFill>
              </a:rPr>
              <a:t>Erythromycin 500mg QDS</a:t>
            </a:r>
            <a:r>
              <a:rPr lang="en-US" sz="1125" dirty="0">
                <a:solidFill>
                  <a:srgbClr val="2C3E50"/>
                </a:solidFill>
              </a:rPr>
              <a:t> for 7 days (Doxycycline is contraindicated).</a:t>
            </a:r>
            <a:endParaRPr lang="en-US" sz="1125" dirty="0"/>
          </a:p>
        </p:txBody>
      </p:sp>
      <p:sp>
        <p:nvSpPr>
          <p:cNvPr id="32" name="Text 14"/>
          <p:cNvSpPr/>
          <p:nvPr/>
        </p:nvSpPr>
        <p:spPr>
          <a:xfrm>
            <a:off x="6757988" y="4148137"/>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CRITICAL SAFETY ALERTS</a:t>
            </a:r>
            <a:endParaRPr lang="en-US" sz="1350" dirty="0"/>
          </a:p>
        </p:txBody>
      </p:sp>
      <p:sp>
        <p:nvSpPr>
          <p:cNvPr id="33" name="Text 15"/>
          <p:cNvSpPr/>
          <p:nvPr/>
        </p:nvSpPr>
        <p:spPr>
          <a:xfrm>
            <a:off x="6757988" y="4595813"/>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D32F2F"/>
                </a:solidFill>
                <a:highlight>
                  <a:srgbClr val="FFEBEE"/>
                </a:highlight>
              </a:rPr>
              <a:t>MHRA ALERT</a:t>
            </a:r>
            <a:r>
              <a:rPr lang="en-US" sz="1125" dirty="0">
                <a:solidFill>
                  <a:srgbClr val="2C3E50"/>
                </a:solidFill>
              </a:rPr>
              <a:t> </a:t>
            </a:r>
            <a:r>
              <a:rPr lang="en-US" sz="1125" b="1" dirty="0">
                <a:solidFill>
                  <a:srgbClr val="2C3E50"/>
                </a:solidFill>
              </a:rPr>
              <a:t>Systemic Ketoconazole</a:t>
            </a:r>
            <a:r>
              <a:rPr lang="en-US" sz="1125" dirty="0">
                <a:solidFill>
                  <a:srgbClr val="2C3E50"/>
                </a:solidFill>
              </a:rPr>
              <a:t> has been </a:t>
            </a:r>
            <a:r>
              <a:rPr lang="en-US" sz="1125" b="1" dirty="0">
                <a:solidFill>
                  <a:srgbClr val="D32F2F"/>
                </a:solidFill>
              </a:rPr>
              <a:t>withdrawn from UK market</a:t>
            </a:r>
            <a:r>
              <a:rPr lang="en-US" sz="1125" dirty="0">
                <a:solidFill>
                  <a:srgbClr val="2C3E50"/>
                </a:solidFill>
              </a:rPr>
              <a:t> due to hepatotoxicity.</a:t>
            </a:r>
            <a:endParaRPr lang="en-US" sz="1125" dirty="0"/>
          </a:p>
        </p:txBody>
      </p:sp>
      <p:sp>
        <p:nvSpPr>
          <p:cNvPr id="34" name="Text 16"/>
          <p:cNvSpPr/>
          <p:nvPr/>
        </p:nvSpPr>
        <p:spPr>
          <a:xfrm>
            <a:off x="6757988" y="5127278"/>
            <a:ext cx="5043488" cy="417165"/>
          </a:xfrm>
          <a:prstGeom prst="rect">
            <a:avLst/>
          </a:prstGeom>
          <a:noFill/>
          <a:ln/>
        </p:spPr>
        <p:txBody>
          <a:bodyPr vert="horz" wrap="square" lIns="0" tIns="0" rIns="0" bIns="0" rtlCol="0" anchor="ctr"/>
          <a:lstStyle/>
          <a:p>
            <a:pPr marL="0" indent="0">
              <a:lnSpc>
                <a:spcPts val="1260"/>
              </a:lnSpc>
              <a:buNone/>
            </a:pPr>
            <a:r>
              <a:rPr lang="en-US" sz="900" b="1" dirty="0">
                <a:solidFill>
                  <a:srgbClr val="D32F2F"/>
                </a:solidFill>
                <a:highlight>
                  <a:srgbClr val="FFEBEE"/>
                </a:highlight>
              </a:rPr>
              <a:t>INTERACTION</a:t>
            </a:r>
            <a:r>
              <a:rPr lang="en-US" sz="1125" dirty="0">
                <a:solidFill>
                  <a:srgbClr val="2C3E50"/>
                </a:solidFill>
              </a:rPr>
              <a:t> </a:t>
            </a:r>
            <a:r>
              <a:rPr lang="en-US" sz="1125" b="1" dirty="0">
                <a:solidFill>
                  <a:srgbClr val="2C3E50"/>
                </a:solidFill>
              </a:rPr>
              <a:t>Metronidazole + Alcohol</a:t>
            </a:r>
            <a:r>
              <a:rPr lang="en-US" sz="1125" dirty="0">
                <a:solidFill>
                  <a:srgbClr val="2C3E50"/>
                </a:solidFill>
              </a:rPr>
              <a:t>: Warn patients to avoid during and 48h after (disulfiram-like reaction).</a:t>
            </a:r>
            <a:endParaRPr lang="en-US" sz="1125" dirty="0"/>
          </a:p>
        </p:txBody>
      </p:sp>
      <p:sp>
        <p:nvSpPr>
          <p:cNvPr id="35" name="Text 17"/>
          <p:cNvSpPr/>
          <p:nvPr/>
        </p:nvSpPr>
        <p:spPr>
          <a:xfrm>
            <a:off x="6752183" y="5753993"/>
            <a:ext cx="5119688"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2C3E50"/>
                </a:solidFill>
              </a:rPr>
              <a:t> </a:t>
            </a:r>
            <a:r>
              <a:rPr lang="en-US" sz="1050" b="1" i="1" dirty="0">
                <a:solidFill>
                  <a:srgbClr val="2C3E50"/>
                </a:solidFill>
              </a:rPr>
              <a:t>SCA Tip:</a:t>
            </a:r>
            <a:r>
              <a:rPr lang="en-US" sz="1050" i="1" dirty="0">
                <a:solidFill>
                  <a:srgbClr val="2C3E50"/>
                </a:solidFill>
              </a:rPr>
              <a:t> Always document that you advised on alcohol when prescribing Metronidazole for BV or TV.</a:t>
            </a:r>
            <a:endParaRPr lang="en-US" sz="10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152525"/>
            <a:ext cx="5572125" cy="2400300"/>
          </a:xfrm>
          <a:prstGeom prst="rect">
            <a:avLst/>
          </a:prstGeom>
        </p:spPr>
      </p:pic>
      <p:pic>
        <p:nvPicPr>
          <p:cNvPr id="6" name="Image 4" descr="preencoded.png"/>
          <p:cNvPicPr>
            <a:picLocks noChangeAspect="1"/>
          </p:cNvPicPr>
          <p:nvPr/>
        </p:nvPicPr>
        <p:blipFill>
          <a:blip r:embed="rId6"/>
          <a:stretch>
            <a:fillRect/>
          </a:stretch>
        </p:blipFill>
        <p:spPr>
          <a:xfrm>
            <a:off x="571500" y="1343025"/>
            <a:ext cx="304800" cy="304800"/>
          </a:xfrm>
          <a:prstGeom prst="rect">
            <a:avLst/>
          </a:prstGeom>
        </p:spPr>
      </p:pic>
      <p:pic>
        <p:nvPicPr>
          <p:cNvPr id="7" name="Image 5" descr="preencoded.png"/>
          <p:cNvPicPr>
            <a:picLocks noChangeAspect="1"/>
          </p:cNvPicPr>
          <p:nvPr/>
        </p:nvPicPr>
        <p:blipFill>
          <a:blip r:embed="rId7"/>
          <a:stretch>
            <a:fillRect/>
          </a:stretch>
        </p:blipFill>
        <p:spPr>
          <a:xfrm>
            <a:off x="628650" y="1419225"/>
            <a:ext cx="190500" cy="152400"/>
          </a:xfrm>
          <a:prstGeom prst="rect">
            <a:avLst/>
          </a:prstGeom>
        </p:spPr>
      </p:pic>
      <p:pic>
        <p:nvPicPr>
          <p:cNvPr id="8" name="Image 6" descr="preencoded.png"/>
          <p:cNvPicPr>
            <a:picLocks noChangeAspect="1"/>
          </p:cNvPicPr>
          <p:nvPr/>
        </p:nvPicPr>
        <p:blipFill>
          <a:blip r:embed="rId8"/>
          <a:stretch>
            <a:fillRect/>
          </a:stretch>
        </p:blipFill>
        <p:spPr>
          <a:xfrm>
            <a:off x="571500" y="1762125"/>
            <a:ext cx="190500" cy="190500"/>
          </a:xfrm>
          <a:prstGeom prst="rect">
            <a:avLst/>
          </a:prstGeom>
        </p:spPr>
      </p:pic>
      <p:pic>
        <p:nvPicPr>
          <p:cNvPr id="9" name="Image 7" descr="preencoded.png"/>
          <p:cNvPicPr>
            <a:picLocks noChangeAspect="1"/>
          </p:cNvPicPr>
          <p:nvPr/>
        </p:nvPicPr>
        <p:blipFill>
          <a:blip r:embed="rId9"/>
          <a:stretch>
            <a:fillRect/>
          </a:stretch>
        </p:blipFill>
        <p:spPr>
          <a:xfrm>
            <a:off x="571500" y="2295525"/>
            <a:ext cx="190500" cy="190500"/>
          </a:xfrm>
          <a:prstGeom prst="rect">
            <a:avLst/>
          </a:prstGeom>
        </p:spPr>
      </p:pic>
      <p:pic>
        <p:nvPicPr>
          <p:cNvPr id="10" name="Image 8" descr="preencoded.png"/>
          <p:cNvPicPr>
            <a:picLocks noChangeAspect="1"/>
          </p:cNvPicPr>
          <p:nvPr/>
        </p:nvPicPr>
        <p:blipFill>
          <a:blip r:embed="rId10"/>
          <a:stretch>
            <a:fillRect/>
          </a:stretch>
        </p:blipFill>
        <p:spPr>
          <a:xfrm>
            <a:off x="571500" y="2828925"/>
            <a:ext cx="190500" cy="163264"/>
          </a:xfrm>
          <a:prstGeom prst="rect">
            <a:avLst/>
          </a:prstGeom>
        </p:spPr>
      </p:pic>
      <p:pic>
        <p:nvPicPr>
          <p:cNvPr id="11" name="Image 9" descr="preencoded.png"/>
          <p:cNvPicPr>
            <a:picLocks noChangeAspect="1"/>
          </p:cNvPicPr>
          <p:nvPr/>
        </p:nvPicPr>
        <p:blipFill>
          <a:blip r:embed="rId11"/>
          <a:stretch>
            <a:fillRect/>
          </a:stretch>
        </p:blipFill>
        <p:spPr>
          <a:xfrm>
            <a:off x="381000" y="3743325"/>
            <a:ext cx="5572125" cy="1895475"/>
          </a:xfrm>
          <a:prstGeom prst="rect">
            <a:avLst/>
          </a:prstGeom>
        </p:spPr>
      </p:pic>
      <p:pic>
        <p:nvPicPr>
          <p:cNvPr id="12" name="Image 10" descr="preencoded.png"/>
          <p:cNvPicPr>
            <a:picLocks noChangeAspect="1"/>
          </p:cNvPicPr>
          <p:nvPr/>
        </p:nvPicPr>
        <p:blipFill>
          <a:blip r:embed="rId12"/>
          <a:stretch>
            <a:fillRect/>
          </a:stretch>
        </p:blipFill>
        <p:spPr>
          <a:xfrm>
            <a:off x="571500" y="3933825"/>
            <a:ext cx="304800" cy="304800"/>
          </a:xfrm>
          <a:prstGeom prst="rect">
            <a:avLst/>
          </a:prstGeom>
        </p:spPr>
      </p:pic>
      <p:pic>
        <p:nvPicPr>
          <p:cNvPr id="13" name="Image 11" descr="preencoded.png"/>
          <p:cNvPicPr>
            <a:picLocks noChangeAspect="1"/>
          </p:cNvPicPr>
          <p:nvPr/>
        </p:nvPicPr>
        <p:blipFill>
          <a:blip r:embed="rId13"/>
          <a:stretch>
            <a:fillRect/>
          </a:stretch>
        </p:blipFill>
        <p:spPr>
          <a:xfrm>
            <a:off x="628650" y="4010025"/>
            <a:ext cx="190500" cy="152400"/>
          </a:xfrm>
          <a:prstGeom prst="rect">
            <a:avLst/>
          </a:prstGeom>
        </p:spPr>
      </p:pic>
      <p:pic>
        <p:nvPicPr>
          <p:cNvPr id="14" name="Image 12" descr="preencoded.png"/>
          <p:cNvPicPr>
            <a:picLocks noChangeAspect="1"/>
          </p:cNvPicPr>
          <p:nvPr/>
        </p:nvPicPr>
        <p:blipFill>
          <a:blip r:embed="rId14"/>
          <a:stretch>
            <a:fillRect/>
          </a:stretch>
        </p:blipFill>
        <p:spPr>
          <a:xfrm>
            <a:off x="571500" y="4352925"/>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571500" y="4657725"/>
            <a:ext cx="190500" cy="175766"/>
          </a:xfrm>
          <a:prstGeom prst="rect">
            <a:avLst/>
          </a:prstGeom>
        </p:spPr>
      </p:pic>
      <p:pic>
        <p:nvPicPr>
          <p:cNvPr id="16" name="Image 14" descr="preencoded.png"/>
          <p:cNvPicPr>
            <a:picLocks noChangeAspect="1"/>
          </p:cNvPicPr>
          <p:nvPr/>
        </p:nvPicPr>
        <p:blipFill>
          <a:blip r:embed="rId16"/>
          <a:stretch>
            <a:fillRect/>
          </a:stretch>
        </p:blipFill>
        <p:spPr>
          <a:xfrm>
            <a:off x="6238875" y="1152525"/>
            <a:ext cx="5572125" cy="2147888"/>
          </a:xfrm>
          <a:prstGeom prst="rect">
            <a:avLst/>
          </a:prstGeom>
        </p:spPr>
      </p:pic>
      <p:pic>
        <p:nvPicPr>
          <p:cNvPr id="17" name="Image 15" descr="preencoded.png"/>
          <p:cNvPicPr>
            <a:picLocks noChangeAspect="1"/>
          </p:cNvPicPr>
          <p:nvPr/>
        </p:nvPicPr>
        <p:blipFill>
          <a:blip r:embed="rId17"/>
          <a:stretch>
            <a:fillRect/>
          </a:stretch>
        </p:blipFill>
        <p:spPr>
          <a:xfrm>
            <a:off x="6429375" y="1343025"/>
            <a:ext cx="304800" cy="304800"/>
          </a:xfrm>
          <a:prstGeom prst="rect">
            <a:avLst/>
          </a:prstGeom>
        </p:spPr>
      </p:pic>
      <p:pic>
        <p:nvPicPr>
          <p:cNvPr id="18" name="Image 16" descr="preencoded.png"/>
          <p:cNvPicPr>
            <a:picLocks noChangeAspect="1"/>
          </p:cNvPicPr>
          <p:nvPr/>
        </p:nvPicPr>
        <p:blipFill>
          <a:blip r:embed="rId18"/>
          <a:stretch>
            <a:fillRect/>
          </a:stretch>
        </p:blipFill>
        <p:spPr>
          <a:xfrm>
            <a:off x="6486525" y="1419225"/>
            <a:ext cx="190500" cy="152400"/>
          </a:xfrm>
          <a:prstGeom prst="rect">
            <a:avLst/>
          </a:prstGeom>
        </p:spPr>
      </p:pic>
      <p:pic>
        <p:nvPicPr>
          <p:cNvPr id="19" name="Image 17" descr="preencoded.png"/>
          <p:cNvPicPr>
            <a:picLocks noChangeAspect="1"/>
          </p:cNvPicPr>
          <p:nvPr/>
        </p:nvPicPr>
        <p:blipFill>
          <a:blip r:embed="rId8"/>
          <a:stretch>
            <a:fillRect/>
          </a:stretch>
        </p:blipFill>
        <p:spPr>
          <a:xfrm>
            <a:off x="6429375" y="1762125"/>
            <a:ext cx="190500" cy="190500"/>
          </a:xfrm>
          <a:prstGeom prst="rect">
            <a:avLst/>
          </a:prstGeom>
        </p:spPr>
      </p:pic>
      <p:pic>
        <p:nvPicPr>
          <p:cNvPr id="20" name="Image 18" descr="preencoded.png"/>
          <p:cNvPicPr>
            <a:picLocks noChangeAspect="1"/>
          </p:cNvPicPr>
          <p:nvPr/>
        </p:nvPicPr>
        <p:blipFill>
          <a:blip r:embed="rId19"/>
          <a:stretch>
            <a:fillRect/>
          </a:stretch>
        </p:blipFill>
        <p:spPr>
          <a:xfrm>
            <a:off x="6429375" y="2295525"/>
            <a:ext cx="190500" cy="207764"/>
          </a:xfrm>
          <a:prstGeom prst="rect">
            <a:avLst/>
          </a:prstGeom>
        </p:spPr>
      </p:pic>
      <p:pic>
        <p:nvPicPr>
          <p:cNvPr id="21" name="Image 19" descr="preencoded.png"/>
          <p:cNvPicPr>
            <a:picLocks noChangeAspect="1"/>
          </p:cNvPicPr>
          <p:nvPr/>
        </p:nvPicPr>
        <p:blipFill>
          <a:blip r:embed="rId20"/>
          <a:stretch>
            <a:fillRect/>
          </a:stretch>
        </p:blipFill>
        <p:spPr>
          <a:xfrm>
            <a:off x="6238875" y="3490913"/>
            <a:ext cx="5572125" cy="2147888"/>
          </a:xfrm>
          <a:prstGeom prst="rect">
            <a:avLst/>
          </a:prstGeom>
        </p:spPr>
      </p:pic>
      <p:pic>
        <p:nvPicPr>
          <p:cNvPr id="22" name="Image 20" descr="preencoded.png"/>
          <p:cNvPicPr>
            <a:picLocks noChangeAspect="1"/>
          </p:cNvPicPr>
          <p:nvPr/>
        </p:nvPicPr>
        <p:blipFill>
          <a:blip r:embed="rId21"/>
          <a:stretch>
            <a:fillRect/>
          </a:stretch>
        </p:blipFill>
        <p:spPr>
          <a:xfrm>
            <a:off x="6429375" y="3681413"/>
            <a:ext cx="304800" cy="304800"/>
          </a:xfrm>
          <a:prstGeom prst="rect">
            <a:avLst/>
          </a:prstGeom>
        </p:spPr>
      </p:pic>
      <p:pic>
        <p:nvPicPr>
          <p:cNvPr id="23" name="Image 21" descr="preencoded.png"/>
          <p:cNvPicPr>
            <a:picLocks noChangeAspect="1"/>
          </p:cNvPicPr>
          <p:nvPr/>
        </p:nvPicPr>
        <p:blipFill>
          <a:blip r:embed="rId22"/>
          <a:stretch>
            <a:fillRect/>
          </a:stretch>
        </p:blipFill>
        <p:spPr>
          <a:xfrm>
            <a:off x="6486525" y="3757613"/>
            <a:ext cx="190500" cy="152400"/>
          </a:xfrm>
          <a:prstGeom prst="rect">
            <a:avLst/>
          </a:prstGeom>
        </p:spPr>
      </p:pic>
      <p:pic>
        <p:nvPicPr>
          <p:cNvPr id="24" name="Image 22" descr="preencoded.png"/>
          <p:cNvPicPr>
            <a:picLocks noChangeAspect="1"/>
          </p:cNvPicPr>
          <p:nvPr/>
        </p:nvPicPr>
        <p:blipFill>
          <a:blip r:embed="rId23"/>
          <a:stretch>
            <a:fillRect/>
          </a:stretch>
        </p:blipFill>
        <p:spPr>
          <a:xfrm>
            <a:off x="6429375" y="4100513"/>
            <a:ext cx="190500" cy="190500"/>
          </a:xfrm>
          <a:prstGeom prst="rect">
            <a:avLst/>
          </a:prstGeom>
        </p:spPr>
      </p:pic>
      <p:pic>
        <p:nvPicPr>
          <p:cNvPr id="25" name="Image 23" descr="preencoded.png"/>
          <p:cNvPicPr>
            <a:picLocks noChangeAspect="1"/>
          </p:cNvPicPr>
          <p:nvPr/>
        </p:nvPicPr>
        <p:blipFill>
          <a:blip r:embed="rId24"/>
          <a:stretch>
            <a:fillRect/>
          </a:stretch>
        </p:blipFill>
        <p:spPr>
          <a:xfrm>
            <a:off x="6429375" y="4633913"/>
            <a:ext cx="190500" cy="175766"/>
          </a:xfrm>
          <a:prstGeom prst="rect">
            <a:avLst/>
          </a:prstGeom>
        </p:spPr>
      </p:pic>
      <p:pic>
        <p:nvPicPr>
          <p:cNvPr id="26" name="Image 24" descr="preencoded.png"/>
          <p:cNvPicPr>
            <a:picLocks noChangeAspect="1"/>
          </p:cNvPicPr>
          <p:nvPr/>
        </p:nvPicPr>
        <p:blipFill>
          <a:blip r:embed="rId25"/>
          <a:stretch>
            <a:fillRect/>
          </a:stretch>
        </p:blipFill>
        <p:spPr>
          <a:xfrm>
            <a:off x="381000" y="5829300"/>
            <a:ext cx="11430000" cy="742950"/>
          </a:xfrm>
          <a:prstGeom prst="rect">
            <a:avLst/>
          </a:prstGeom>
        </p:spPr>
      </p:pic>
      <p:pic>
        <p:nvPicPr>
          <p:cNvPr id="27" name="Image 25" descr="preencoded.png"/>
          <p:cNvPicPr>
            <a:picLocks noChangeAspect="1"/>
          </p:cNvPicPr>
          <p:nvPr/>
        </p:nvPicPr>
        <p:blipFill>
          <a:blip r:embed="rId26"/>
          <a:stretch>
            <a:fillRect/>
          </a:stretch>
        </p:blipFill>
        <p:spPr>
          <a:xfrm>
            <a:off x="619125" y="6116687"/>
            <a:ext cx="225921" cy="180677"/>
          </a:xfrm>
          <a:prstGeom prst="rect">
            <a:avLst/>
          </a:prstGeom>
        </p:spPr>
      </p:pic>
      <p:sp>
        <p:nvSpPr>
          <p:cNvPr id="28"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SCA CONSULTATION PEARLS</a:t>
            </a:r>
            <a:endParaRPr lang="en-US" sz="1800" dirty="0"/>
          </a:p>
        </p:txBody>
      </p:sp>
      <p:sp>
        <p:nvSpPr>
          <p:cNvPr id="29" name="Text 1"/>
          <p:cNvSpPr/>
          <p:nvPr/>
        </p:nvSpPr>
        <p:spPr>
          <a:xfrm>
            <a:off x="476250" y="619125"/>
            <a:ext cx="1171575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Communication strategies for the SCA, including chaperone documentation, safety-netting, and non-judgmental sexual history taking.</a:t>
            </a:r>
            <a:endParaRPr lang="en-US" sz="1050" dirty="0"/>
          </a:p>
        </p:txBody>
      </p:sp>
      <p:sp>
        <p:nvSpPr>
          <p:cNvPr id="30" name="Text 2"/>
          <p:cNvSpPr/>
          <p:nvPr/>
        </p:nvSpPr>
        <p:spPr>
          <a:xfrm>
            <a:off x="990600" y="136683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Non-Judgmental Language</a:t>
            </a:r>
            <a:endParaRPr lang="en-US" sz="1350" dirty="0"/>
          </a:p>
        </p:txBody>
      </p:sp>
      <p:sp>
        <p:nvSpPr>
          <p:cNvPr id="31" name="Text 3"/>
          <p:cNvSpPr/>
          <p:nvPr/>
        </p:nvSpPr>
        <p:spPr>
          <a:xfrm>
            <a:off x="762000" y="17621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Normalize the history: "I ask all patients with these symptoms about their sexual health..."</a:t>
            </a:r>
            <a:endParaRPr lang="en-US" sz="1200" dirty="0"/>
          </a:p>
        </p:txBody>
      </p:sp>
      <p:sp>
        <p:nvSpPr>
          <p:cNvPr id="32" name="Text 4"/>
          <p:cNvSpPr/>
          <p:nvPr/>
        </p:nvSpPr>
        <p:spPr>
          <a:xfrm>
            <a:off x="762000" y="22955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Address sensitivity: "I know it's personal, but it helps me work out the best way to help you."</a:t>
            </a:r>
            <a:endParaRPr lang="en-US" sz="1200" dirty="0"/>
          </a:p>
        </p:txBody>
      </p:sp>
      <p:sp>
        <p:nvSpPr>
          <p:cNvPr id="33" name="Text 5"/>
          <p:cNvSpPr/>
          <p:nvPr/>
        </p:nvSpPr>
        <p:spPr>
          <a:xfrm>
            <a:off x="762000" y="28289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Use open questions: "Could you tell me about any recent sexual partners?"</a:t>
            </a:r>
            <a:endParaRPr lang="en-US" sz="1200" dirty="0"/>
          </a:p>
        </p:txBody>
      </p:sp>
      <p:sp>
        <p:nvSpPr>
          <p:cNvPr id="34" name="Text 6"/>
          <p:cNvSpPr/>
          <p:nvPr/>
        </p:nvSpPr>
        <p:spPr>
          <a:xfrm>
            <a:off x="990600" y="3957638"/>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Chaperone &amp; Exams</a:t>
            </a:r>
            <a:endParaRPr lang="en-US" sz="1350" dirty="0"/>
          </a:p>
        </p:txBody>
      </p:sp>
      <p:sp>
        <p:nvSpPr>
          <p:cNvPr id="35" name="Text 7"/>
          <p:cNvSpPr/>
          <p:nvPr/>
        </p:nvSpPr>
        <p:spPr>
          <a:xfrm>
            <a:off x="762000" y="4352925"/>
            <a:ext cx="98755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Always offer a chaperone for any intimate examination.</a:t>
            </a:r>
            <a:endParaRPr lang="en-US" sz="1200" dirty="0"/>
          </a:p>
        </p:txBody>
      </p:sp>
      <p:sp>
        <p:nvSpPr>
          <p:cNvPr id="36" name="Text 8"/>
          <p:cNvSpPr/>
          <p:nvPr/>
        </p:nvSpPr>
        <p:spPr>
          <a:xfrm>
            <a:off x="762000" y="46577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MUST document: "Chaperone offered and [Accepted/Declined]. [Name] present."</a:t>
            </a:r>
            <a:endParaRPr lang="en-US" sz="1200" dirty="0"/>
          </a:p>
        </p:txBody>
      </p:sp>
      <p:sp>
        <p:nvSpPr>
          <p:cNvPr id="37" name="Text 9"/>
          <p:cNvSpPr/>
          <p:nvPr/>
        </p:nvSpPr>
        <p:spPr>
          <a:xfrm>
            <a:off x="6848475" y="1366838"/>
            <a:ext cx="53435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Consent &amp; Partner Notification</a:t>
            </a:r>
            <a:endParaRPr lang="en-US" sz="1350" dirty="0"/>
          </a:p>
        </p:txBody>
      </p:sp>
      <p:sp>
        <p:nvSpPr>
          <p:cNvPr id="38" name="Text 10"/>
          <p:cNvSpPr/>
          <p:nvPr/>
        </p:nvSpPr>
        <p:spPr>
          <a:xfrm>
            <a:off x="6619875" y="17621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Obtain informed consent before taking swabs; explain exactly what you are testing for.</a:t>
            </a:r>
            <a:endParaRPr lang="en-US" sz="1200" dirty="0"/>
          </a:p>
        </p:txBody>
      </p:sp>
      <p:sp>
        <p:nvSpPr>
          <p:cNvPr id="39" name="Text 11"/>
          <p:cNvSpPr/>
          <p:nvPr/>
        </p:nvSpPr>
        <p:spPr>
          <a:xfrm>
            <a:off x="6619875" y="2295525"/>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Plant the seed for contact tracing early: "If results are positive, we can help you inform partners."</a:t>
            </a:r>
            <a:endParaRPr lang="en-US" sz="1200" dirty="0"/>
          </a:p>
        </p:txBody>
      </p:sp>
      <p:sp>
        <p:nvSpPr>
          <p:cNvPr id="40" name="Text 12"/>
          <p:cNvSpPr/>
          <p:nvPr/>
        </p:nvSpPr>
        <p:spPr>
          <a:xfrm>
            <a:off x="6848475" y="37052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Safety-Netting</a:t>
            </a:r>
            <a:endParaRPr lang="en-US" sz="1350" dirty="0"/>
          </a:p>
        </p:txBody>
      </p:sp>
      <p:sp>
        <p:nvSpPr>
          <p:cNvPr id="41" name="Text 13"/>
          <p:cNvSpPr/>
          <p:nvPr/>
        </p:nvSpPr>
        <p:spPr>
          <a:xfrm>
            <a:off x="6619875" y="4100513"/>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Define red flags: "Return immediately if you develop a fever or significant pelvic pain."</a:t>
            </a:r>
            <a:endParaRPr lang="en-US" sz="1200" dirty="0"/>
          </a:p>
        </p:txBody>
      </p:sp>
      <p:sp>
        <p:nvSpPr>
          <p:cNvPr id="42" name="Text 14"/>
          <p:cNvSpPr/>
          <p:nvPr/>
        </p:nvSpPr>
        <p:spPr>
          <a:xfrm>
            <a:off x="6619875" y="4633913"/>
            <a:ext cx="5000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74F"/>
                </a:solidFill>
              </a:rPr>
              <a:t>Follow-up: "If symptoms haven't improved in 7 days, we need to review you again."</a:t>
            </a:r>
            <a:endParaRPr lang="en-US" sz="1200" dirty="0"/>
          </a:p>
        </p:txBody>
      </p:sp>
      <p:sp>
        <p:nvSpPr>
          <p:cNvPr id="43" name="Text 15"/>
          <p:cNvSpPr/>
          <p:nvPr/>
        </p:nvSpPr>
        <p:spPr>
          <a:xfrm>
            <a:off x="1035546" y="5972175"/>
            <a:ext cx="10537329" cy="457200"/>
          </a:xfrm>
          <a:prstGeom prst="rect">
            <a:avLst/>
          </a:prstGeom>
          <a:noFill/>
          <a:ln/>
        </p:spPr>
        <p:txBody>
          <a:bodyPr vert="horz" wrap="square" lIns="0" tIns="0" rIns="0" bIns="0" rtlCol="0" anchor="ctr"/>
          <a:lstStyle/>
          <a:p>
            <a:pPr marL="0" indent="0">
              <a:lnSpc>
                <a:spcPts val="1800"/>
              </a:lnSpc>
              <a:buNone/>
            </a:pPr>
            <a:r>
              <a:rPr lang="en-US" sz="1200" b="1" i="1" dirty="0">
                <a:solidFill>
                  <a:srgbClr val="3F51B5"/>
                </a:solidFill>
              </a:rPr>
              <a:t>SCA ROLEPLAY EXERCISE:</a:t>
            </a:r>
            <a:r>
              <a:rPr lang="en-US" sz="1200" i="1" dirty="0">
                <a:solidFill>
                  <a:srgbClr val="2C3E50"/>
                </a:solidFill>
              </a:rPr>
              <a:t> Practice a 2-minute "Sexual History" consultation with a peer. Focus on transition phrases and maintaining rapport when moving from symptoms to sensitive questions.</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57150"/>
            <a:ext cx="11811000" cy="733425"/>
          </a:xfrm>
          <a:prstGeom prst="rect">
            <a:avLst/>
          </a:prstGeom>
        </p:spPr>
      </p:pic>
      <p:pic>
        <p:nvPicPr>
          <p:cNvPr id="5" name="Image 3" descr="preencoded.png"/>
          <p:cNvPicPr>
            <a:picLocks noChangeAspect="1"/>
          </p:cNvPicPr>
          <p:nvPr/>
        </p:nvPicPr>
        <p:blipFill>
          <a:blip r:embed="rId5"/>
          <a:stretch>
            <a:fillRect/>
          </a:stretch>
        </p:blipFill>
        <p:spPr>
          <a:xfrm>
            <a:off x="381000" y="962025"/>
            <a:ext cx="11430000" cy="428625"/>
          </a:xfrm>
          <a:prstGeom prst="rect">
            <a:avLst/>
          </a:prstGeom>
        </p:spPr>
      </p:pic>
      <p:pic>
        <p:nvPicPr>
          <p:cNvPr id="6" name="Image 4" descr="preencoded.png"/>
          <p:cNvPicPr>
            <a:picLocks noChangeAspect="1"/>
          </p:cNvPicPr>
          <p:nvPr/>
        </p:nvPicPr>
        <p:blipFill>
          <a:blip r:embed="rId6"/>
          <a:stretch>
            <a:fillRect/>
          </a:stretch>
        </p:blipFill>
        <p:spPr>
          <a:xfrm>
            <a:off x="523875" y="1063823"/>
            <a:ext cx="273844" cy="224879"/>
          </a:xfrm>
          <a:prstGeom prst="rect">
            <a:avLst/>
          </a:prstGeom>
        </p:spPr>
      </p:pic>
      <p:pic>
        <p:nvPicPr>
          <p:cNvPr id="7" name="Image 5" descr="preencoded.png"/>
          <p:cNvPicPr>
            <a:picLocks noChangeAspect="1"/>
          </p:cNvPicPr>
          <p:nvPr/>
        </p:nvPicPr>
        <p:blipFill>
          <a:blip r:embed="rId7"/>
          <a:stretch>
            <a:fillRect/>
          </a:stretch>
        </p:blipFill>
        <p:spPr>
          <a:xfrm>
            <a:off x="381000" y="1533525"/>
            <a:ext cx="5595938" cy="2212181"/>
          </a:xfrm>
          <a:prstGeom prst="rect">
            <a:avLst/>
          </a:prstGeom>
        </p:spPr>
      </p:pic>
      <p:pic>
        <p:nvPicPr>
          <p:cNvPr id="8" name="Image 6" descr="preencoded.png"/>
          <p:cNvPicPr>
            <a:picLocks noChangeAspect="1"/>
          </p:cNvPicPr>
          <p:nvPr/>
        </p:nvPicPr>
        <p:blipFill>
          <a:blip r:embed="rId8"/>
          <a:stretch>
            <a:fillRect/>
          </a:stretch>
        </p:blipFill>
        <p:spPr>
          <a:xfrm>
            <a:off x="571500" y="1700213"/>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2024360"/>
            <a:ext cx="190500" cy="142875"/>
          </a:xfrm>
          <a:prstGeom prst="rect">
            <a:avLst/>
          </a:prstGeom>
        </p:spPr>
      </p:pic>
      <p:pic>
        <p:nvPicPr>
          <p:cNvPr id="10" name="Image 8" descr="preencoded.png"/>
          <p:cNvPicPr>
            <a:picLocks noChangeAspect="1"/>
          </p:cNvPicPr>
          <p:nvPr/>
        </p:nvPicPr>
        <p:blipFill>
          <a:blip r:embed="rId10"/>
          <a:stretch>
            <a:fillRect/>
          </a:stretch>
        </p:blipFill>
        <p:spPr>
          <a:xfrm>
            <a:off x="571500" y="2272010"/>
            <a:ext cx="190500" cy="142875"/>
          </a:xfrm>
          <a:prstGeom prst="rect">
            <a:avLst/>
          </a:prstGeom>
        </p:spPr>
      </p:pic>
      <p:pic>
        <p:nvPicPr>
          <p:cNvPr id="11" name="Image 9" descr="preencoded.png"/>
          <p:cNvPicPr>
            <a:picLocks noChangeAspect="1"/>
          </p:cNvPicPr>
          <p:nvPr/>
        </p:nvPicPr>
        <p:blipFill>
          <a:blip r:embed="rId11"/>
          <a:stretch>
            <a:fillRect/>
          </a:stretch>
        </p:blipFill>
        <p:spPr>
          <a:xfrm>
            <a:off x="571500" y="2519660"/>
            <a:ext cx="190500" cy="142875"/>
          </a:xfrm>
          <a:prstGeom prst="rect">
            <a:avLst/>
          </a:prstGeom>
        </p:spPr>
      </p:pic>
      <p:pic>
        <p:nvPicPr>
          <p:cNvPr id="12" name="Image 10" descr="preencoded.png"/>
          <p:cNvPicPr>
            <a:picLocks noChangeAspect="1"/>
          </p:cNvPicPr>
          <p:nvPr/>
        </p:nvPicPr>
        <p:blipFill>
          <a:blip r:embed="rId12"/>
          <a:stretch>
            <a:fillRect/>
          </a:stretch>
        </p:blipFill>
        <p:spPr>
          <a:xfrm>
            <a:off x="571500" y="3036094"/>
            <a:ext cx="5214938" cy="595313"/>
          </a:xfrm>
          <a:prstGeom prst="rect">
            <a:avLst/>
          </a:prstGeom>
        </p:spPr>
      </p:pic>
      <p:pic>
        <p:nvPicPr>
          <p:cNvPr id="13" name="Image 11" descr="preencoded.png"/>
          <p:cNvPicPr>
            <a:picLocks noChangeAspect="1"/>
          </p:cNvPicPr>
          <p:nvPr/>
        </p:nvPicPr>
        <p:blipFill>
          <a:blip r:embed="rId13"/>
          <a:stretch>
            <a:fillRect/>
          </a:stretch>
        </p:blipFill>
        <p:spPr>
          <a:xfrm>
            <a:off x="6215063" y="1533525"/>
            <a:ext cx="5595938" cy="2212181"/>
          </a:xfrm>
          <a:prstGeom prst="rect">
            <a:avLst/>
          </a:prstGeom>
        </p:spPr>
      </p:pic>
      <p:pic>
        <p:nvPicPr>
          <p:cNvPr id="14" name="Image 12" descr="preencoded.png"/>
          <p:cNvPicPr>
            <a:picLocks noChangeAspect="1"/>
          </p:cNvPicPr>
          <p:nvPr/>
        </p:nvPicPr>
        <p:blipFill>
          <a:blip r:embed="rId14"/>
          <a:stretch>
            <a:fillRect/>
          </a:stretch>
        </p:blipFill>
        <p:spPr>
          <a:xfrm>
            <a:off x="6405563" y="1700213"/>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6405563" y="2024360"/>
            <a:ext cx="190500" cy="142875"/>
          </a:xfrm>
          <a:prstGeom prst="rect">
            <a:avLst/>
          </a:prstGeom>
        </p:spPr>
      </p:pic>
      <p:pic>
        <p:nvPicPr>
          <p:cNvPr id="16" name="Image 14" descr="preencoded.png"/>
          <p:cNvPicPr>
            <a:picLocks noChangeAspect="1"/>
          </p:cNvPicPr>
          <p:nvPr/>
        </p:nvPicPr>
        <p:blipFill>
          <a:blip r:embed="rId16"/>
          <a:stretch>
            <a:fillRect/>
          </a:stretch>
        </p:blipFill>
        <p:spPr>
          <a:xfrm>
            <a:off x="6405563" y="2272010"/>
            <a:ext cx="190500" cy="142875"/>
          </a:xfrm>
          <a:prstGeom prst="rect">
            <a:avLst/>
          </a:prstGeom>
        </p:spPr>
      </p:pic>
      <p:pic>
        <p:nvPicPr>
          <p:cNvPr id="17" name="Image 15" descr="preencoded.png"/>
          <p:cNvPicPr>
            <a:picLocks noChangeAspect="1"/>
          </p:cNvPicPr>
          <p:nvPr/>
        </p:nvPicPr>
        <p:blipFill>
          <a:blip r:embed="rId17"/>
          <a:stretch>
            <a:fillRect/>
          </a:stretch>
        </p:blipFill>
        <p:spPr>
          <a:xfrm>
            <a:off x="6405563" y="2519660"/>
            <a:ext cx="190500" cy="142875"/>
          </a:xfrm>
          <a:prstGeom prst="rect">
            <a:avLst/>
          </a:prstGeom>
        </p:spPr>
      </p:pic>
      <p:pic>
        <p:nvPicPr>
          <p:cNvPr id="18" name="Image 16" descr="preencoded.png"/>
          <p:cNvPicPr>
            <a:picLocks noChangeAspect="1"/>
          </p:cNvPicPr>
          <p:nvPr/>
        </p:nvPicPr>
        <p:blipFill>
          <a:blip r:embed="rId18"/>
          <a:stretch>
            <a:fillRect/>
          </a:stretch>
        </p:blipFill>
        <p:spPr>
          <a:xfrm>
            <a:off x="6405563" y="3036094"/>
            <a:ext cx="5214938" cy="595313"/>
          </a:xfrm>
          <a:prstGeom prst="rect">
            <a:avLst/>
          </a:prstGeom>
        </p:spPr>
      </p:pic>
      <p:pic>
        <p:nvPicPr>
          <p:cNvPr id="19" name="Image 17" descr="preencoded.png"/>
          <p:cNvPicPr>
            <a:picLocks noChangeAspect="1"/>
          </p:cNvPicPr>
          <p:nvPr/>
        </p:nvPicPr>
        <p:blipFill>
          <a:blip r:embed="rId19"/>
          <a:stretch>
            <a:fillRect/>
          </a:stretch>
        </p:blipFill>
        <p:spPr>
          <a:xfrm>
            <a:off x="381000" y="3888581"/>
            <a:ext cx="5595938" cy="2212181"/>
          </a:xfrm>
          <a:prstGeom prst="rect">
            <a:avLst/>
          </a:prstGeom>
        </p:spPr>
      </p:pic>
      <p:pic>
        <p:nvPicPr>
          <p:cNvPr id="20" name="Image 18" descr="preencoded.png"/>
          <p:cNvPicPr>
            <a:picLocks noChangeAspect="1"/>
          </p:cNvPicPr>
          <p:nvPr/>
        </p:nvPicPr>
        <p:blipFill>
          <a:blip r:embed="rId20"/>
          <a:stretch>
            <a:fillRect/>
          </a:stretch>
        </p:blipFill>
        <p:spPr>
          <a:xfrm>
            <a:off x="571500" y="4055269"/>
            <a:ext cx="190500" cy="152400"/>
          </a:xfrm>
          <a:prstGeom prst="rect">
            <a:avLst/>
          </a:prstGeom>
        </p:spPr>
      </p:pic>
      <p:pic>
        <p:nvPicPr>
          <p:cNvPr id="21" name="Image 19" descr="preencoded.png"/>
          <p:cNvPicPr>
            <a:picLocks noChangeAspect="1"/>
          </p:cNvPicPr>
          <p:nvPr/>
        </p:nvPicPr>
        <p:blipFill>
          <a:blip r:embed="rId21"/>
          <a:stretch>
            <a:fillRect/>
          </a:stretch>
        </p:blipFill>
        <p:spPr>
          <a:xfrm>
            <a:off x="571500" y="4379416"/>
            <a:ext cx="190500" cy="142875"/>
          </a:xfrm>
          <a:prstGeom prst="rect">
            <a:avLst/>
          </a:prstGeom>
        </p:spPr>
      </p:pic>
      <p:pic>
        <p:nvPicPr>
          <p:cNvPr id="22" name="Image 20" descr="preencoded.png"/>
          <p:cNvPicPr>
            <a:picLocks noChangeAspect="1"/>
          </p:cNvPicPr>
          <p:nvPr/>
        </p:nvPicPr>
        <p:blipFill>
          <a:blip r:embed="rId22"/>
          <a:stretch>
            <a:fillRect/>
          </a:stretch>
        </p:blipFill>
        <p:spPr>
          <a:xfrm>
            <a:off x="571500" y="4627066"/>
            <a:ext cx="190500" cy="142875"/>
          </a:xfrm>
          <a:prstGeom prst="rect">
            <a:avLst/>
          </a:prstGeom>
        </p:spPr>
      </p:pic>
      <p:pic>
        <p:nvPicPr>
          <p:cNvPr id="23" name="Image 21" descr="preencoded.png"/>
          <p:cNvPicPr>
            <a:picLocks noChangeAspect="1"/>
          </p:cNvPicPr>
          <p:nvPr/>
        </p:nvPicPr>
        <p:blipFill>
          <a:blip r:embed="rId23"/>
          <a:stretch>
            <a:fillRect/>
          </a:stretch>
        </p:blipFill>
        <p:spPr>
          <a:xfrm>
            <a:off x="571500" y="4874716"/>
            <a:ext cx="190500" cy="142875"/>
          </a:xfrm>
          <a:prstGeom prst="rect">
            <a:avLst/>
          </a:prstGeom>
        </p:spPr>
      </p:pic>
      <p:pic>
        <p:nvPicPr>
          <p:cNvPr id="24" name="Image 22" descr="preencoded.png"/>
          <p:cNvPicPr>
            <a:picLocks noChangeAspect="1"/>
          </p:cNvPicPr>
          <p:nvPr/>
        </p:nvPicPr>
        <p:blipFill>
          <a:blip r:embed="rId24"/>
          <a:stretch>
            <a:fillRect/>
          </a:stretch>
        </p:blipFill>
        <p:spPr>
          <a:xfrm>
            <a:off x="571500" y="5391150"/>
            <a:ext cx="5214938" cy="595313"/>
          </a:xfrm>
          <a:prstGeom prst="rect">
            <a:avLst/>
          </a:prstGeom>
        </p:spPr>
      </p:pic>
      <p:pic>
        <p:nvPicPr>
          <p:cNvPr id="25" name="Image 23" descr="preencoded.png"/>
          <p:cNvPicPr>
            <a:picLocks noChangeAspect="1"/>
          </p:cNvPicPr>
          <p:nvPr/>
        </p:nvPicPr>
        <p:blipFill>
          <a:blip r:embed="rId25"/>
          <a:stretch>
            <a:fillRect/>
          </a:stretch>
        </p:blipFill>
        <p:spPr>
          <a:xfrm>
            <a:off x="6215063" y="3888581"/>
            <a:ext cx="5595938" cy="2212181"/>
          </a:xfrm>
          <a:prstGeom prst="rect">
            <a:avLst/>
          </a:prstGeom>
        </p:spPr>
      </p:pic>
      <p:pic>
        <p:nvPicPr>
          <p:cNvPr id="26" name="Image 24" descr="preencoded.png"/>
          <p:cNvPicPr>
            <a:picLocks noChangeAspect="1"/>
          </p:cNvPicPr>
          <p:nvPr/>
        </p:nvPicPr>
        <p:blipFill>
          <a:blip r:embed="rId26"/>
          <a:stretch>
            <a:fillRect/>
          </a:stretch>
        </p:blipFill>
        <p:spPr>
          <a:xfrm>
            <a:off x="6405563" y="4055269"/>
            <a:ext cx="190500" cy="152400"/>
          </a:xfrm>
          <a:prstGeom prst="rect">
            <a:avLst/>
          </a:prstGeom>
        </p:spPr>
      </p:pic>
      <p:pic>
        <p:nvPicPr>
          <p:cNvPr id="27" name="Image 25" descr="preencoded.png"/>
          <p:cNvPicPr>
            <a:picLocks noChangeAspect="1"/>
          </p:cNvPicPr>
          <p:nvPr/>
        </p:nvPicPr>
        <p:blipFill>
          <a:blip r:embed="rId27"/>
          <a:stretch>
            <a:fillRect/>
          </a:stretch>
        </p:blipFill>
        <p:spPr>
          <a:xfrm>
            <a:off x="6405563" y="4379416"/>
            <a:ext cx="190500" cy="142875"/>
          </a:xfrm>
          <a:prstGeom prst="rect">
            <a:avLst/>
          </a:prstGeom>
        </p:spPr>
      </p:pic>
      <p:pic>
        <p:nvPicPr>
          <p:cNvPr id="28" name="Image 26" descr="preencoded.png"/>
          <p:cNvPicPr>
            <a:picLocks noChangeAspect="1"/>
          </p:cNvPicPr>
          <p:nvPr/>
        </p:nvPicPr>
        <p:blipFill>
          <a:blip r:embed="rId28"/>
          <a:stretch>
            <a:fillRect/>
          </a:stretch>
        </p:blipFill>
        <p:spPr>
          <a:xfrm>
            <a:off x="6405563" y="4627066"/>
            <a:ext cx="190500" cy="142875"/>
          </a:xfrm>
          <a:prstGeom prst="rect">
            <a:avLst/>
          </a:prstGeom>
        </p:spPr>
      </p:pic>
      <p:pic>
        <p:nvPicPr>
          <p:cNvPr id="29" name="Image 27" descr="preencoded.png"/>
          <p:cNvPicPr>
            <a:picLocks noChangeAspect="1"/>
          </p:cNvPicPr>
          <p:nvPr/>
        </p:nvPicPr>
        <p:blipFill>
          <a:blip r:embed="rId29"/>
          <a:stretch>
            <a:fillRect/>
          </a:stretch>
        </p:blipFill>
        <p:spPr>
          <a:xfrm>
            <a:off x="6405563" y="4874716"/>
            <a:ext cx="190500" cy="142875"/>
          </a:xfrm>
          <a:prstGeom prst="rect">
            <a:avLst/>
          </a:prstGeom>
        </p:spPr>
      </p:pic>
      <p:pic>
        <p:nvPicPr>
          <p:cNvPr id="30" name="Image 28" descr="preencoded.png"/>
          <p:cNvPicPr>
            <a:picLocks noChangeAspect="1"/>
          </p:cNvPicPr>
          <p:nvPr/>
        </p:nvPicPr>
        <p:blipFill>
          <a:blip r:embed="rId30"/>
          <a:stretch>
            <a:fillRect/>
          </a:stretch>
        </p:blipFill>
        <p:spPr>
          <a:xfrm>
            <a:off x="6405563" y="5391150"/>
            <a:ext cx="5214938" cy="595313"/>
          </a:xfrm>
          <a:prstGeom prst="rect">
            <a:avLst/>
          </a:prstGeom>
        </p:spPr>
      </p:pic>
      <p:pic>
        <p:nvPicPr>
          <p:cNvPr id="31" name="Image 29" descr="preencoded.png"/>
          <p:cNvPicPr>
            <a:picLocks noChangeAspect="1"/>
          </p:cNvPicPr>
          <p:nvPr/>
        </p:nvPicPr>
        <p:blipFill>
          <a:blip r:embed="rId31"/>
          <a:stretch>
            <a:fillRect/>
          </a:stretch>
        </p:blipFill>
        <p:spPr>
          <a:xfrm>
            <a:off x="381000" y="6243638"/>
            <a:ext cx="11430000" cy="385763"/>
          </a:xfrm>
          <a:prstGeom prst="rect">
            <a:avLst/>
          </a:prstGeom>
        </p:spPr>
      </p:pic>
      <p:pic>
        <p:nvPicPr>
          <p:cNvPr id="32" name="Image 30" descr="preencoded.png"/>
          <p:cNvPicPr>
            <a:picLocks noChangeAspect="1"/>
          </p:cNvPicPr>
          <p:nvPr/>
        </p:nvPicPr>
        <p:blipFill>
          <a:blip r:embed="rId32"/>
          <a:stretch>
            <a:fillRect/>
          </a:stretch>
        </p:blipFill>
        <p:spPr>
          <a:xfrm>
            <a:off x="523875" y="6343055"/>
            <a:ext cx="226219" cy="186779"/>
          </a:xfrm>
          <a:prstGeom prst="rect">
            <a:avLst/>
          </a:prstGeom>
        </p:spPr>
      </p:pic>
      <p:sp>
        <p:nvSpPr>
          <p:cNvPr id="33" name="Text 0"/>
          <p:cNvSpPr/>
          <p:nvPr/>
        </p:nvSpPr>
        <p:spPr>
          <a:xfrm>
            <a:off x="476250" y="14287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34" name="Text 1"/>
          <p:cNvSpPr/>
          <p:nvPr/>
        </p:nvSpPr>
        <p:spPr>
          <a:xfrm>
            <a:off x="476250" y="5048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35" name="Text 2"/>
          <p:cNvSpPr/>
          <p:nvPr/>
        </p:nvSpPr>
        <p:spPr>
          <a:xfrm>
            <a:off x="940594" y="1047750"/>
            <a:ext cx="1125140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795548"/>
                </a:solidFill>
              </a:rPr>
              <a:t>Quick Recall: Can you identify the causative organism based on these clinical features?</a:t>
            </a:r>
            <a:endParaRPr lang="en-US" sz="1350" dirty="0"/>
          </a:p>
        </p:txBody>
      </p:sp>
      <p:sp>
        <p:nvSpPr>
          <p:cNvPr id="36" name="Text 3"/>
          <p:cNvSpPr/>
          <p:nvPr/>
        </p:nvSpPr>
        <p:spPr>
          <a:xfrm>
            <a:off x="876300" y="16478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Patient Case A</a:t>
            </a:r>
            <a:endParaRPr lang="en-US" sz="1350" dirty="0"/>
          </a:p>
        </p:txBody>
      </p:sp>
      <p:sp>
        <p:nvSpPr>
          <p:cNvPr id="37" name="Text 4"/>
          <p:cNvSpPr/>
          <p:nvPr/>
        </p:nvSpPr>
        <p:spPr>
          <a:xfrm>
            <a:off x="838200" y="1990725"/>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Thin, grey, watery discharge</a:t>
            </a:r>
            <a:endParaRPr lang="en-US" sz="1125" dirty="0"/>
          </a:p>
        </p:txBody>
      </p:sp>
      <p:sp>
        <p:nvSpPr>
          <p:cNvPr id="38" name="Text 5"/>
          <p:cNvSpPr/>
          <p:nvPr/>
        </p:nvSpPr>
        <p:spPr>
          <a:xfrm>
            <a:off x="838200" y="2238375"/>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Characteristic "fishy" odour</a:t>
            </a:r>
            <a:endParaRPr lang="en-US" sz="1125" dirty="0"/>
          </a:p>
        </p:txBody>
      </p:sp>
      <p:sp>
        <p:nvSpPr>
          <p:cNvPr id="39" name="Text 6"/>
          <p:cNvSpPr/>
          <p:nvPr/>
        </p:nvSpPr>
        <p:spPr>
          <a:xfrm>
            <a:off x="838200" y="2486025"/>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Vaginal pH &gt; 5.0</a:t>
            </a:r>
            <a:endParaRPr lang="en-US" sz="1125" dirty="0"/>
          </a:p>
        </p:txBody>
      </p:sp>
      <p:sp>
        <p:nvSpPr>
          <p:cNvPr id="40" name="Text 7"/>
          <p:cNvSpPr/>
          <p:nvPr/>
        </p:nvSpPr>
        <p:spPr>
          <a:xfrm>
            <a:off x="685800" y="3102769"/>
            <a:ext cx="4986338"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78909C"/>
                </a:solidFill>
              </a:rPr>
              <a:t>DIAGNOSIS</a:t>
            </a:r>
            <a:endParaRPr lang="en-US" sz="900" dirty="0"/>
          </a:p>
        </p:txBody>
      </p:sp>
      <p:sp>
        <p:nvSpPr>
          <p:cNvPr id="41" name="Text 8"/>
          <p:cNvSpPr/>
          <p:nvPr/>
        </p:nvSpPr>
        <p:spPr>
          <a:xfrm>
            <a:off x="2137916" y="3321844"/>
            <a:ext cx="2081957" cy="200025"/>
          </a:xfrm>
          <a:prstGeom prst="rect">
            <a:avLst/>
          </a:prstGeom>
          <a:noFill/>
          <a:ln/>
        </p:spPr>
        <p:txBody>
          <a:bodyPr vert="horz" wrap="square" lIns="0" tIns="0" rIns="0" bIns="0" rtlCol="0" anchor="ctr"/>
          <a:lstStyle/>
          <a:p>
            <a:pPr marL="0" indent="0" algn="ctr">
              <a:lnSpc>
                <a:spcPts val="2138"/>
              </a:lnSpc>
              <a:buNone/>
            </a:pPr>
            <a:r>
              <a:rPr lang="en-US" sz="1425" b="1" dirty="0">
                <a:solidFill>
                  <a:srgbClr val="2C3E50"/>
                </a:solidFill>
              </a:rPr>
              <a:t>Bacterial Vaginosis (BV)</a:t>
            </a:r>
            <a:endParaRPr lang="en-US" sz="1425" dirty="0"/>
          </a:p>
        </p:txBody>
      </p:sp>
      <p:sp>
        <p:nvSpPr>
          <p:cNvPr id="42" name="Text 9"/>
          <p:cNvSpPr/>
          <p:nvPr/>
        </p:nvSpPr>
        <p:spPr>
          <a:xfrm>
            <a:off x="6710363" y="16478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Patient Case B</a:t>
            </a:r>
            <a:endParaRPr lang="en-US" sz="1350" dirty="0"/>
          </a:p>
        </p:txBody>
      </p:sp>
      <p:sp>
        <p:nvSpPr>
          <p:cNvPr id="43" name="Text 10"/>
          <p:cNvSpPr/>
          <p:nvPr/>
        </p:nvSpPr>
        <p:spPr>
          <a:xfrm>
            <a:off x="6672263" y="1990725"/>
            <a:ext cx="5314950"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Thick, white, "curdy" discharge</a:t>
            </a:r>
            <a:endParaRPr lang="en-US" sz="1125" dirty="0"/>
          </a:p>
        </p:txBody>
      </p:sp>
      <p:sp>
        <p:nvSpPr>
          <p:cNvPr id="44" name="Text 11"/>
          <p:cNvSpPr/>
          <p:nvPr/>
        </p:nvSpPr>
        <p:spPr>
          <a:xfrm>
            <a:off x="6672263" y="2238375"/>
            <a:ext cx="55197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Intense vulval itching &amp; soreness</a:t>
            </a:r>
            <a:endParaRPr lang="en-US" sz="1125" dirty="0"/>
          </a:p>
        </p:txBody>
      </p:sp>
      <p:sp>
        <p:nvSpPr>
          <p:cNvPr id="45" name="Text 12"/>
          <p:cNvSpPr/>
          <p:nvPr/>
        </p:nvSpPr>
        <p:spPr>
          <a:xfrm>
            <a:off x="6672263" y="2486025"/>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Vaginal pH ≤ 4.5 (Normal)</a:t>
            </a:r>
            <a:endParaRPr lang="en-US" sz="1125" dirty="0"/>
          </a:p>
        </p:txBody>
      </p:sp>
      <p:sp>
        <p:nvSpPr>
          <p:cNvPr id="46" name="Text 13"/>
          <p:cNvSpPr/>
          <p:nvPr/>
        </p:nvSpPr>
        <p:spPr>
          <a:xfrm>
            <a:off x="6519863" y="3102769"/>
            <a:ext cx="4986338"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78909C"/>
                </a:solidFill>
              </a:rPr>
              <a:t>DIAGNOSIS</a:t>
            </a:r>
            <a:endParaRPr lang="en-US" sz="900" dirty="0"/>
          </a:p>
        </p:txBody>
      </p:sp>
      <p:sp>
        <p:nvSpPr>
          <p:cNvPr id="47" name="Text 14"/>
          <p:cNvSpPr/>
          <p:nvPr/>
        </p:nvSpPr>
        <p:spPr>
          <a:xfrm>
            <a:off x="8113068" y="3321844"/>
            <a:ext cx="1799927" cy="200025"/>
          </a:xfrm>
          <a:prstGeom prst="rect">
            <a:avLst/>
          </a:prstGeom>
          <a:noFill/>
          <a:ln/>
        </p:spPr>
        <p:txBody>
          <a:bodyPr vert="horz" wrap="square" lIns="0" tIns="0" rIns="0" bIns="0" rtlCol="0" anchor="ctr"/>
          <a:lstStyle/>
          <a:p>
            <a:pPr marL="0" indent="0" algn="ctr">
              <a:lnSpc>
                <a:spcPts val="2138"/>
              </a:lnSpc>
              <a:buNone/>
            </a:pPr>
            <a:r>
              <a:rPr lang="en-US" sz="1425" b="1" dirty="0">
                <a:solidFill>
                  <a:srgbClr val="2C3E50"/>
                </a:solidFill>
              </a:rPr>
              <a:t>Candidiasis (Thrush)</a:t>
            </a:r>
            <a:endParaRPr lang="en-US" sz="1425" dirty="0"/>
          </a:p>
        </p:txBody>
      </p:sp>
      <p:sp>
        <p:nvSpPr>
          <p:cNvPr id="48" name="Text 15"/>
          <p:cNvSpPr/>
          <p:nvPr/>
        </p:nvSpPr>
        <p:spPr>
          <a:xfrm>
            <a:off x="876300" y="4002881"/>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Patient Case C</a:t>
            </a:r>
            <a:endParaRPr lang="en-US" sz="1350" dirty="0"/>
          </a:p>
        </p:txBody>
      </p:sp>
      <p:sp>
        <p:nvSpPr>
          <p:cNvPr id="49" name="Text 16"/>
          <p:cNvSpPr/>
          <p:nvPr/>
        </p:nvSpPr>
        <p:spPr>
          <a:xfrm>
            <a:off x="838200" y="4345781"/>
            <a:ext cx="61722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Thin, frothy, yellow-green discharge</a:t>
            </a:r>
            <a:endParaRPr lang="en-US" sz="1125" dirty="0"/>
          </a:p>
        </p:txBody>
      </p:sp>
      <p:sp>
        <p:nvSpPr>
          <p:cNvPr id="50" name="Text 17"/>
          <p:cNvSpPr/>
          <p:nvPr/>
        </p:nvSpPr>
        <p:spPr>
          <a:xfrm>
            <a:off x="838200" y="4593431"/>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Often associated with dysuria</a:t>
            </a:r>
            <a:endParaRPr lang="en-US" sz="1125" dirty="0"/>
          </a:p>
        </p:txBody>
      </p:sp>
      <p:sp>
        <p:nvSpPr>
          <p:cNvPr id="51" name="Text 18"/>
          <p:cNvSpPr/>
          <p:nvPr/>
        </p:nvSpPr>
        <p:spPr>
          <a:xfrm>
            <a:off x="838200" y="4841081"/>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Vaginal pH &gt; 5.0</a:t>
            </a:r>
            <a:endParaRPr lang="en-US" sz="1125" dirty="0"/>
          </a:p>
        </p:txBody>
      </p:sp>
      <p:sp>
        <p:nvSpPr>
          <p:cNvPr id="52" name="Text 19"/>
          <p:cNvSpPr/>
          <p:nvPr/>
        </p:nvSpPr>
        <p:spPr>
          <a:xfrm>
            <a:off x="685800" y="5457825"/>
            <a:ext cx="4986338"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78909C"/>
                </a:solidFill>
              </a:rPr>
              <a:t>DIAGNOSIS</a:t>
            </a:r>
            <a:endParaRPr lang="en-US" sz="900" dirty="0"/>
          </a:p>
        </p:txBody>
      </p:sp>
      <p:sp>
        <p:nvSpPr>
          <p:cNvPr id="53" name="Text 20"/>
          <p:cNvSpPr/>
          <p:nvPr/>
        </p:nvSpPr>
        <p:spPr>
          <a:xfrm>
            <a:off x="1997273" y="5676900"/>
            <a:ext cx="2363391" cy="200025"/>
          </a:xfrm>
          <a:prstGeom prst="rect">
            <a:avLst/>
          </a:prstGeom>
          <a:noFill/>
          <a:ln/>
        </p:spPr>
        <p:txBody>
          <a:bodyPr vert="horz" wrap="square" lIns="0" tIns="0" rIns="0" bIns="0" rtlCol="0" anchor="ctr"/>
          <a:lstStyle/>
          <a:p>
            <a:pPr marL="0" indent="0" algn="ctr">
              <a:lnSpc>
                <a:spcPts val="2138"/>
              </a:lnSpc>
              <a:buNone/>
            </a:pPr>
            <a:r>
              <a:rPr lang="en-US" sz="1425" b="1" dirty="0">
                <a:solidFill>
                  <a:srgbClr val="2C3E50"/>
                </a:solidFill>
              </a:rPr>
              <a:t>Trichomonas Vaginalis (TV)</a:t>
            </a:r>
            <a:endParaRPr lang="en-US" sz="1425" dirty="0"/>
          </a:p>
        </p:txBody>
      </p:sp>
      <p:sp>
        <p:nvSpPr>
          <p:cNvPr id="54" name="Text 21"/>
          <p:cNvSpPr/>
          <p:nvPr/>
        </p:nvSpPr>
        <p:spPr>
          <a:xfrm>
            <a:off x="6710363" y="4002881"/>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Patient Case D</a:t>
            </a:r>
            <a:endParaRPr lang="en-US" sz="1350" dirty="0"/>
          </a:p>
        </p:txBody>
      </p:sp>
      <p:sp>
        <p:nvSpPr>
          <p:cNvPr id="55" name="Text 22"/>
          <p:cNvSpPr/>
          <p:nvPr/>
        </p:nvSpPr>
        <p:spPr>
          <a:xfrm>
            <a:off x="6672263" y="4345781"/>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Clear or white, non-offensive</a:t>
            </a:r>
            <a:endParaRPr lang="en-US" sz="1125" dirty="0"/>
          </a:p>
        </p:txBody>
      </p:sp>
      <p:sp>
        <p:nvSpPr>
          <p:cNvPr id="56" name="Text 23"/>
          <p:cNvSpPr/>
          <p:nvPr/>
        </p:nvSpPr>
        <p:spPr>
          <a:xfrm>
            <a:off x="6672263" y="4593431"/>
            <a:ext cx="5314950"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Fluctuates with menstrual cycle</a:t>
            </a:r>
            <a:endParaRPr lang="en-US" sz="1125" dirty="0"/>
          </a:p>
        </p:txBody>
      </p:sp>
      <p:sp>
        <p:nvSpPr>
          <p:cNvPr id="57" name="Text 24"/>
          <p:cNvSpPr/>
          <p:nvPr/>
        </p:nvSpPr>
        <p:spPr>
          <a:xfrm>
            <a:off x="6672263" y="4841081"/>
            <a:ext cx="5214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455A64"/>
                </a:solidFill>
              </a:rPr>
              <a:t>No irritation or vulval signs</a:t>
            </a:r>
            <a:endParaRPr lang="en-US" sz="1125" dirty="0"/>
          </a:p>
        </p:txBody>
      </p:sp>
      <p:sp>
        <p:nvSpPr>
          <p:cNvPr id="58" name="Text 25"/>
          <p:cNvSpPr/>
          <p:nvPr/>
        </p:nvSpPr>
        <p:spPr>
          <a:xfrm>
            <a:off x="6519863" y="5457825"/>
            <a:ext cx="4986338"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78909C"/>
                </a:solidFill>
              </a:rPr>
              <a:t>DIAGNOSIS</a:t>
            </a:r>
            <a:endParaRPr lang="en-US" sz="900" dirty="0"/>
          </a:p>
        </p:txBody>
      </p:sp>
      <p:sp>
        <p:nvSpPr>
          <p:cNvPr id="59" name="Text 26"/>
          <p:cNvSpPr/>
          <p:nvPr/>
        </p:nvSpPr>
        <p:spPr>
          <a:xfrm>
            <a:off x="7966918" y="5676900"/>
            <a:ext cx="2092077" cy="200025"/>
          </a:xfrm>
          <a:prstGeom prst="rect">
            <a:avLst/>
          </a:prstGeom>
          <a:noFill/>
          <a:ln/>
        </p:spPr>
        <p:txBody>
          <a:bodyPr vert="horz" wrap="square" lIns="0" tIns="0" rIns="0" bIns="0" rtlCol="0" anchor="ctr"/>
          <a:lstStyle/>
          <a:p>
            <a:pPr marL="0" indent="0" algn="ctr">
              <a:lnSpc>
                <a:spcPts val="2138"/>
              </a:lnSpc>
              <a:buNone/>
            </a:pPr>
            <a:r>
              <a:rPr lang="en-US" sz="1425" b="1" dirty="0">
                <a:solidFill>
                  <a:srgbClr val="2C3E50"/>
                </a:solidFill>
              </a:rPr>
              <a:t>Physiological Discharge</a:t>
            </a:r>
            <a:endParaRPr lang="en-US" sz="1425" dirty="0"/>
          </a:p>
        </p:txBody>
      </p:sp>
      <p:sp>
        <p:nvSpPr>
          <p:cNvPr id="60" name="Text 27"/>
          <p:cNvSpPr/>
          <p:nvPr/>
        </p:nvSpPr>
        <p:spPr>
          <a:xfrm>
            <a:off x="892969" y="6329363"/>
            <a:ext cx="11299031" cy="214313"/>
          </a:xfrm>
          <a:prstGeom prst="rect">
            <a:avLst/>
          </a:prstGeom>
          <a:noFill/>
          <a:ln/>
        </p:spPr>
        <p:txBody>
          <a:bodyPr vert="horz" wrap="square" lIns="0" tIns="0" rIns="0" bIns="0" rtlCol="0" anchor="ctr"/>
          <a:lstStyle/>
          <a:p>
            <a:pPr marL="0" indent="0">
              <a:lnSpc>
                <a:spcPts val="1688"/>
              </a:lnSpc>
              <a:buNone/>
            </a:pPr>
            <a:r>
              <a:rPr lang="en-US" sz="1125" b="1" i="1" dirty="0">
                <a:solidFill>
                  <a:srgbClr val="00695C"/>
                </a:solidFill>
              </a:rPr>
              <a:t>AKT Pearl:</a:t>
            </a:r>
            <a:r>
              <a:rPr lang="en-US" sz="1125" i="1" dirty="0">
                <a:solidFill>
                  <a:srgbClr val="00695C"/>
                </a:solidFill>
              </a:rPr>
              <a:t> Remember the "Fishy BV Rule" — BV and TV are both fishy and have a raised pH; Candida is itchy and has a normal pH.</a:t>
            </a:r>
            <a:endParaRPr lang="en-US" sz="1125"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52400"/>
            <a:ext cx="11430000" cy="800100"/>
          </a:xfrm>
          <a:prstGeom prst="rect">
            <a:avLst/>
          </a:prstGeom>
        </p:spPr>
      </p:pic>
      <p:pic>
        <p:nvPicPr>
          <p:cNvPr id="4" name="Image 2" descr="preencoded.png"/>
          <p:cNvPicPr>
            <a:picLocks noChangeAspect="1"/>
          </p:cNvPicPr>
          <p:nvPr/>
        </p:nvPicPr>
        <p:blipFill>
          <a:blip r:embed="rId5"/>
          <a:stretch>
            <a:fillRect/>
          </a:stretch>
        </p:blipFill>
        <p:spPr>
          <a:xfrm>
            <a:off x="381000" y="1028700"/>
            <a:ext cx="11430000" cy="352425"/>
          </a:xfrm>
          <a:prstGeom prst="rect">
            <a:avLst/>
          </a:prstGeom>
        </p:spPr>
      </p:pic>
      <p:pic>
        <p:nvPicPr>
          <p:cNvPr id="5" name="Image 3" descr="preencoded.png"/>
          <p:cNvPicPr>
            <a:picLocks noChangeAspect="1"/>
          </p:cNvPicPr>
          <p:nvPr/>
        </p:nvPicPr>
        <p:blipFill>
          <a:blip r:embed="rId6"/>
          <a:stretch>
            <a:fillRect/>
          </a:stretch>
        </p:blipFill>
        <p:spPr>
          <a:xfrm>
            <a:off x="523875" y="1143893"/>
            <a:ext cx="166688" cy="137220"/>
          </a:xfrm>
          <a:prstGeom prst="rect">
            <a:avLst/>
          </a:prstGeom>
        </p:spPr>
      </p:pic>
      <p:pic>
        <p:nvPicPr>
          <p:cNvPr id="6" name="Image 4" descr="preencoded.png"/>
          <p:cNvPicPr>
            <a:picLocks noChangeAspect="1"/>
          </p:cNvPicPr>
          <p:nvPr/>
        </p:nvPicPr>
        <p:blipFill>
          <a:blip r:embed="rId7"/>
          <a:stretch>
            <a:fillRect/>
          </a:stretch>
        </p:blipFill>
        <p:spPr>
          <a:xfrm>
            <a:off x="381000" y="1609725"/>
            <a:ext cx="3682901" cy="2395538"/>
          </a:xfrm>
          <a:prstGeom prst="rect">
            <a:avLst/>
          </a:prstGeom>
        </p:spPr>
      </p:pic>
      <p:pic>
        <p:nvPicPr>
          <p:cNvPr id="7" name="Image 5" descr="preencoded.png"/>
          <p:cNvPicPr>
            <a:picLocks noChangeAspect="1"/>
          </p:cNvPicPr>
          <p:nvPr/>
        </p:nvPicPr>
        <p:blipFill>
          <a:blip r:embed="rId8"/>
          <a:stretch>
            <a:fillRect/>
          </a:stretch>
        </p:blipFill>
        <p:spPr>
          <a:xfrm>
            <a:off x="571500" y="2082701"/>
            <a:ext cx="238125" cy="190500"/>
          </a:xfrm>
          <a:prstGeom prst="rect">
            <a:avLst/>
          </a:prstGeom>
        </p:spPr>
      </p:pic>
      <p:pic>
        <p:nvPicPr>
          <p:cNvPr id="8" name="Image 6" descr="preencoded.png"/>
          <p:cNvPicPr>
            <a:picLocks noChangeAspect="1"/>
          </p:cNvPicPr>
          <p:nvPr/>
        </p:nvPicPr>
        <p:blipFill>
          <a:blip r:embed="rId9"/>
          <a:stretch>
            <a:fillRect/>
          </a:stretch>
        </p:blipFill>
        <p:spPr>
          <a:xfrm>
            <a:off x="571500" y="2975967"/>
            <a:ext cx="3301901" cy="603796"/>
          </a:xfrm>
          <a:prstGeom prst="rect">
            <a:avLst/>
          </a:prstGeom>
        </p:spPr>
      </p:pic>
      <p:pic>
        <p:nvPicPr>
          <p:cNvPr id="9" name="Image 7" descr="preencoded.png"/>
          <p:cNvPicPr>
            <a:picLocks noChangeAspect="1"/>
          </p:cNvPicPr>
          <p:nvPr/>
        </p:nvPicPr>
        <p:blipFill>
          <a:blip r:embed="rId10"/>
          <a:stretch>
            <a:fillRect/>
          </a:stretch>
        </p:blipFill>
        <p:spPr>
          <a:xfrm>
            <a:off x="4254401" y="1609725"/>
            <a:ext cx="3683050" cy="2395538"/>
          </a:xfrm>
          <a:prstGeom prst="rect">
            <a:avLst/>
          </a:prstGeom>
        </p:spPr>
      </p:pic>
      <p:pic>
        <p:nvPicPr>
          <p:cNvPr id="10" name="Image 8" descr="preencoded.png"/>
          <p:cNvPicPr>
            <a:picLocks noChangeAspect="1"/>
          </p:cNvPicPr>
          <p:nvPr/>
        </p:nvPicPr>
        <p:blipFill>
          <a:blip r:embed="rId11"/>
          <a:stretch>
            <a:fillRect/>
          </a:stretch>
        </p:blipFill>
        <p:spPr>
          <a:xfrm>
            <a:off x="4444901" y="1976140"/>
            <a:ext cx="238125" cy="190500"/>
          </a:xfrm>
          <a:prstGeom prst="rect">
            <a:avLst/>
          </a:prstGeom>
        </p:spPr>
      </p:pic>
      <p:pic>
        <p:nvPicPr>
          <p:cNvPr id="11" name="Image 9" descr="preencoded.png"/>
          <p:cNvPicPr>
            <a:picLocks noChangeAspect="1"/>
          </p:cNvPicPr>
          <p:nvPr/>
        </p:nvPicPr>
        <p:blipFill>
          <a:blip r:embed="rId12"/>
          <a:stretch>
            <a:fillRect/>
          </a:stretch>
        </p:blipFill>
        <p:spPr>
          <a:xfrm>
            <a:off x="4444901" y="2869406"/>
            <a:ext cx="3302050" cy="817066"/>
          </a:xfrm>
          <a:prstGeom prst="rect">
            <a:avLst/>
          </a:prstGeom>
        </p:spPr>
      </p:pic>
      <p:pic>
        <p:nvPicPr>
          <p:cNvPr id="12" name="Image 10" descr="preencoded.png"/>
          <p:cNvPicPr>
            <a:picLocks noChangeAspect="1"/>
          </p:cNvPicPr>
          <p:nvPr/>
        </p:nvPicPr>
        <p:blipFill>
          <a:blip r:embed="rId13"/>
          <a:stretch>
            <a:fillRect/>
          </a:stretch>
        </p:blipFill>
        <p:spPr>
          <a:xfrm>
            <a:off x="8127950" y="1609725"/>
            <a:ext cx="3682901" cy="2395538"/>
          </a:xfrm>
          <a:prstGeom prst="rect">
            <a:avLst/>
          </a:prstGeom>
        </p:spPr>
      </p:pic>
      <p:pic>
        <p:nvPicPr>
          <p:cNvPr id="13" name="Image 11" descr="preencoded.png"/>
          <p:cNvPicPr>
            <a:picLocks noChangeAspect="1"/>
          </p:cNvPicPr>
          <p:nvPr/>
        </p:nvPicPr>
        <p:blipFill>
          <a:blip r:embed="rId14"/>
          <a:stretch>
            <a:fillRect/>
          </a:stretch>
        </p:blipFill>
        <p:spPr>
          <a:xfrm>
            <a:off x="8318450" y="1976140"/>
            <a:ext cx="238125" cy="190500"/>
          </a:xfrm>
          <a:prstGeom prst="rect">
            <a:avLst/>
          </a:prstGeom>
        </p:spPr>
      </p:pic>
      <p:pic>
        <p:nvPicPr>
          <p:cNvPr id="14" name="Image 12" descr="preencoded.png"/>
          <p:cNvPicPr>
            <a:picLocks noChangeAspect="1"/>
          </p:cNvPicPr>
          <p:nvPr/>
        </p:nvPicPr>
        <p:blipFill>
          <a:blip r:embed="rId15"/>
          <a:stretch>
            <a:fillRect/>
          </a:stretch>
        </p:blipFill>
        <p:spPr>
          <a:xfrm>
            <a:off x="8318450" y="2869406"/>
            <a:ext cx="3301901" cy="817066"/>
          </a:xfrm>
          <a:prstGeom prst="rect">
            <a:avLst/>
          </a:prstGeom>
        </p:spPr>
      </p:pic>
      <p:pic>
        <p:nvPicPr>
          <p:cNvPr id="15" name="Image 13" descr="preencoded.png"/>
          <p:cNvPicPr>
            <a:picLocks noChangeAspect="1"/>
          </p:cNvPicPr>
          <p:nvPr/>
        </p:nvPicPr>
        <p:blipFill>
          <a:blip r:embed="rId16"/>
          <a:stretch>
            <a:fillRect/>
          </a:stretch>
        </p:blipFill>
        <p:spPr>
          <a:xfrm>
            <a:off x="381000" y="4157663"/>
            <a:ext cx="3682901" cy="2395538"/>
          </a:xfrm>
          <a:prstGeom prst="rect">
            <a:avLst/>
          </a:prstGeom>
        </p:spPr>
      </p:pic>
      <p:pic>
        <p:nvPicPr>
          <p:cNvPr id="16" name="Image 14" descr="preencoded.png"/>
          <p:cNvPicPr>
            <a:picLocks noChangeAspect="1"/>
          </p:cNvPicPr>
          <p:nvPr/>
        </p:nvPicPr>
        <p:blipFill>
          <a:blip r:embed="rId17"/>
          <a:stretch>
            <a:fillRect/>
          </a:stretch>
        </p:blipFill>
        <p:spPr>
          <a:xfrm>
            <a:off x="571500" y="4524077"/>
            <a:ext cx="238125" cy="190500"/>
          </a:xfrm>
          <a:prstGeom prst="rect">
            <a:avLst/>
          </a:prstGeom>
        </p:spPr>
      </p:pic>
      <p:pic>
        <p:nvPicPr>
          <p:cNvPr id="17" name="Image 15" descr="preencoded.png"/>
          <p:cNvPicPr>
            <a:picLocks noChangeAspect="1"/>
          </p:cNvPicPr>
          <p:nvPr/>
        </p:nvPicPr>
        <p:blipFill>
          <a:blip r:embed="rId18"/>
          <a:stretch>
            <a:fillRect/>
          </a:stretch>
        </p:blipFill>
        <p:spPr>
          <a:xfrm>
            <a:off x="571500" y="5417344"/>
            <a:ext cx="3301901" cy="817066"/>
          </a:xfrm>
          <a:prstGeom prst="rect">
            <a:avLst/>
          </a:prstGeom>
        </p:spPr>
      </p:pic>
      <p:pic>
        <p:nvPicPr>
          <p:cNvPr id="18" name="Image 16" descr="preencoded.png"/>
          <p:cNvPicPr>
            <a:picLocks noChangeAspect="1"/>
          </p:cNvPicPr>
          <p:nvPr/>
        </p:nvPicPr>
        <p:blipFill>
          <a:blip r:embed="rId19"/>
          <a:stretch>
            <a:fillRect/>
          </a:stretch>
        </p:blipFill>
        <p:spPr>
          <a:xfrm>
            <a:off x="4254401" y="4157663"/>
            <a:ext cx="3683050" cy="2395538"/>
          </a:xfrm>
          <a:prstGeom prst="rect">
            <a:avLst/>
          </a:prstGeom>
        </p:spPr>
      </p:pic>
      <p:pic>
        <p:nvPicPr>
          <p:cNvPr id="19" name="Image 17" descr="preencoded.png"/>
          <p:cNvPicPr>
            <a:picLocks noChangeAspect="1"/>
          </p:cNvPicPr>
          <p:nvPr/>
        </p:nvPicPr>
        <p:blipFill>
          <a:blip r:embed="rId20"/>
          <a:stretch>
            <a:fillRect/>
          </a:stretch>
        </p:blipFill>
        <p:spPr>
          <a:xfrm>
            <a:off x="4444901" y="4524077"/>
            <a:ext cx="238125" cy="190500"/>
          </a:xfrm>
          <a:prstGeom prst="rect">
            <a:avLst/>
          </a:prstGeom>
        </p:spPr>
      </p:pic>
      <p:pic>
        <p:nvPicPr>
          <p:cNvPr id="20" name="Image 18" descr="preencoded.png"/>
          <p:cNvPicPr>
            <a:picLocks noChangeAspect="1"/>
          </p:cNvPicPr>
          <p:nvPr/>
        </p:nvPicPr>
        <p:blipFill>
          <a:blip r:embed="rId21"/>
          <a:stretch>
            <a:fillRect/>
          </a:stretch>
        </p:blipFill>
        <p:spPr>
          <a:xfrm>
            <a:off x="4444901" y="5417344"/>
            <a:ext cx="3302050" cy="817066"/>
          </a:xfrm>
          <a:prstGeom prst="rect">
            <a:avLst/>
          </a:prstGeom>
        </p:spPr>
      </p:pic>
      <p:pic>
        <p:nvPicPr>
          <p:cNvPr id="21" name="Image 19" descr="preencoded.png"/>
          <p:cNvPicPr>
            <a:picLocks noChangeAspect="1"/>
          </p:cNvPicPr>
          <p:nvPr/>
        </p:nvPicPr>
        <p:blipFill>
          <a:blip r:embed="rId22"/>
          <a:stretch>
            <a:fillRect/>
          </a:stretch>
        </p:blipFill>
        <p:spPr>
          <a:xfrm>
            <a:off x="8127950" y="4157663"/>
            <a:ext cx="3682901" cy="2395538"/>
          </a:xfrm>
          <a:prstGeom prst="rect">
            <a:avLst/>
          </a:prstGeom>
        </p:spPr>
      </p:pic>
      <p:pic>
        <p:nvPicPr>
          <p:cNvPr id="22" name="Image 20" descr="preencoded.png"/>
          <p:cNvPicPr>
            <a:picLocks noChangeAspect="1"/>
          </p:cNvPicPr>
          <p:nvPr/>
        </p:nvPicPr>
        <p:blipFill>
          <a:blip r:embed="rId23"/>
          <a:stretch>
            <a:fillRect/>
          </a:stretch>
        </p:blipFill>
        <p:spPr>
          <a:xfrm>
            <a:off x="8318450" y="4524077"/>
            <a:ext cx="238125" cy="190500"/>
          </a:xfrm>
          <a:prstGeom prst="rect">
            <a:avLst/>
          </a:prstGeom>
        </p:spPr>
      </p:pic>
      <p:pic>
        <p:nvPicPr>
          <p:cNvPr id="23" name="Image 21" descr="preencoded.png"/>
          <p:cNvPicPr>
            <a:picLocks noChangeAspect="1"/>
          </p:cNvPicPr>
          <p:nvPr/>
        </p:nvPicPr>
        <p:blipFill>
          <a:blip r:embed="rId24"/>
          <a:stretch>
            <a:fillRect/>
          </a:stretch>
        </p:blipFill>
        <p:spPr>
          <a:xfrm>
            <a:off x="8318450" y="5417344"/>
            <a:ext cx="3301901" cy="817066"/>
          </a:xfrm>
          <a:prstGeom prst="rect">
            <a:avLst/>
          </a:prstGeom>
        </p:spPr>
      </p:pic>
      <p:sp>
        <p:nvSpPr>
          <p:cNvPr id="24" name="Text 0"/>
          <p:cNvSpPr/>
          <p:nvPr/>
        </p:nvSpPr>
        <p:spPr>
          <a:xfrm>
            <a:off x="666750" y="266700"/>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QUICK RECALL: TREATMENT CHOICES</a:t>
            </a:r>
            <a:endParaRPr lang="en-US" sz="1800" dirty="0"/>
          </a:p>
        </p:txBody>
      </p:sp>
      <p:sp>
        <p:nvSpPr>
          <p:cNvPr id="25" name="Text 1"/>
          <p:cNvSpPr/>
          <p:nvPr/>
        </p:nvSpPr>
        <p:spPr>
          <a:xfrm>
            <a:off x="666750" y="63817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6" name="Text 2"/>
          <p:cNvSpPr/>
          <p:nvPr/>
        </p:nvSpPr>
        <p:spPr>
          <a:xfrm>
            <a:off x="690563" y="1028700"/>
            <a:ext cx="11501438" cy="352425"/>
          </a:xfrm>
          <a:prstGeom prst="rect">
            <a:avLst/>
          </a:prstGeom>
          <a:noFill/>
          <a:ln/>
        </p:spPr>
        <p:txBody>
          <a:bodyPr vert="horz" wrap="square" lIns="0" tIns="0" rIns="0" bIns="0" rtlCol="0" anchor="ctr"/>
          <a:lstStyle/>
          <a:p>
            <a:pPr marL="0" indent="0">
              <a:lnSpc>
                <a:spcPts val="1575"/>
              </a:lnSpc>
              <a:buNone/>
            </a:pPr>
            <a:r>
              <a:rPr lang="en-US" sz="1050" i="1" dirty="0">
                <a:solidFill>
                  <a:srgbClr val="455A64"/>
                </a:solidFill>
              </a:rPr>
              <a:t> Rapid-fire review: Recall the first-line management before looking at the answer.</a:t>
            </a:r>
            <a:endParaRPr lang="en-US" sz="1050" dirty="0"/>
          </a:p>
        </p:txBody>
      </p:sp>
      <p:sp>
        <p:nvSpPr>
          <p:cNvPr id="27" name="Text 3"/>
          <p:cNvSpPr/>
          <p:nvPr/>
        </p:nvSpPr>
        <p:spPr>
          <a:xfrm>
            <a:off x="904875" y="2035076"/>
            <a:ext cx="5486400"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Chlamydia (Non-Pregnant)</a:t>
            </a:r>
            <a:endParaRPr lang="en-US" sz="1500" dirty="0"/>
          </a:p>
        </p:txBody>
      </p:sp>
      <p:sp>
        <p:nvSpPr>
          <p:cNvPr id="28" name="Text 4"/>
          <p:cNvSpPr/>
          <p:nvPr/>
        </p:nvSpPr>
        <p:spPr>
          <a:xfrm>
            <a:off x="571500" y="2416076"/>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What is the updated 2023 first-line antibiotic regimen?</a:t>
            </a:r>
            <a:endParaRPr lang="en-US" sz="1350" dirty="0"/>
          </a:p>
        </p:txBody>
      </p:sp>
      <p:sp>
        <p:nvSpPr>
          <p:cNvPr id="29" name="Text 5"/>
          <p:cNvSpPr/>
          <p:nvPr/>
        </p:nvSpPr>
        <p:spPr>
          <a:xfrm>
            <a:off x="685800" y="3071217"/>
            <a:ext cx="307330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AKT CORRECT ANSWER</a:t>
            </a:r>
            <a:endParaRPr lang="en-US" sz="900" dirty="0"/>
          </a:p>
        </p:txBody>
      </p:sp>
      <p:sp>
        <p:nvSpPr>
          <p:cNvPr id="30" name="Text 6"/>
          <p:cNvSpPr/>
          <p:nvPr/>
        </p:nvSpPr>
        <p:spPr>
          <a:xfrm>
            <a:off x="685800" y="3271242"/>
            <a:ext cx="798576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Doxycycline 100mg twice daily for 7 days.</a:t>
            </a:r>
            <a:endParaRPr lang="en-US" sz="1200" dirty="0"/>
          </a:p>
        </p:txBody>
      </p:sp>
      <p:sp>
        <p:nvSpPr>
          <p:cNvPr id="31" name="Text 7"/>
          <p:cNvSpPr/>
          <p:nvPr/>
        </p:nvSpPr>
        <p:spPr>
          <a:xfrm>
            <a:off x="4778276" y="1928515"/>
            <a:ext cx="4343400"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Bacterial Vaginosis</a:t>
            </a:r>
            <a:endParaRPr lang="en-US" sz="1500" dirty="0"/>
          </a:p>
        </p:txBody>
      </p:sp>
      <p:sp>
        <p:nvSpPr>
          <p:cNvPr id="32" name="Text 8"/>
          <p:cNvSpPr/>
          <p:nvPr/>
        </p:nvSpPr>
        <p:spPr>
          <a:xfrm>
            <a:off x="4444901" y="2309515"/>
            <a:ext cx="3302050"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Standard first-line treatment for a non-pregnant symptomatic woman?</a:t>
            </a:r>
            <a:endParaRPr lang="en-US" sz="1350" dirty="0"/>
          </a:p>
        </p:txBody>
      </p:sp>
      <p:sp>
        <p:nvSpPr>
          <p:cNvPr id="33" name="Text 9"/>
          <p:cNvSpPr/>
          <p:nvPr/>
        </p:nvSpPr>
        <p:spPr>
          <a:xfrm>
            <a:off x="4559201" y="2964656"/>
            <a:ext cx="30734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AKT CORRECT ANSWER</a:t>
            </a:r>
            <a:endParaRPr lang="en-US" sz="900" dirty="0"/>
          </a:p>
        </p:txBody>
      </p:sp>
      <p:sp>
        <p:nvSpPr>
          <p:cNvPr id="34" name="Text 10"/>
          <p:cNvSpPr/>
          <p:nvPr/>
        </p:nvSpPr>
        <p:spPr>
          <a:xfrm>
            <a:off x="4559201" y="3164681"/>
            <a:ext cx="30734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Metronidazole 400mg twice daily for 5–7 days.</a:t>
            </a:r>
            <a:endParaRPr lang="en-US" sz="1200" dirty="0"/>
          </a:p>
        </p:txBody>
      </p:sp>
      <p:sp>
        <p:nvSpPr>
          <p:cNvPr id="35" name="Text 11"/>
          <p:cNvSpPr/>
          <p:nvPr/>
        </p:nvSpPr>
        <p:spPr>
          <a:xfrm>
            <a:off x="8651825" y="1928515"/>
            <a:ext cx="3540175"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Acute Candidiasis</a:t>
            </a:r>
            <a:endParaRPr lang="en-US" sz="1500" dirty="0"/>
          </a:p>
        </p:txBody>
      </p:sp>
      <p:sp>
        <p:nvSpPr>
          <p:cNvPr id="36" name="Text 12"/>
          <p:cNvSpPr/>
          <p:nvPr/>
        </p:nvSpPr>
        <p:spPr>
          <a:xfrm>
            <a:off x="8318450" y="2309515"/>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Preferred first-line choice (Topical vs. Oral)?</a:t>
            </a:r>
            <a:endParaRPr lang="en-US" sz="1350" dirty="0"/>
          </a:p>
        </p:txBody>
      </p:sp>
      <p:sp>
        <p:nvSpPr>
          <p:cNvPr id="37" name="Text 13"/>
          <p:cNvSpPr/>
          <p:nvPr/>
        </p:nvSpPr>
        <p:spPr>
          <a:xfrm>
            <a:off x="8432750" y="2964656"/>
            <a:ext cx="307330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AKT CORRECT ANSWER</a:t>
            </a:r>
            <a:endParaRPr lang="en-US" sz="900" dirty="0"/>
          </a:p>
        </p:txBody>
      </p:sp>
      <p:sp>
        <p:nvSpPr>
          <p:cNvPr id="38" name="Text 14"/>
          <p:cNvSpPr/>
          <p:nvPr/>
        </p:nvSpPr>
        <p:spPr>
          <a:xfrm>
            <a:off x="8432750" y="3164681"/>
            <a:ext cx="3073301"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Topical imidazoles (e.g., Clotrimazole 500mg pessary).</a:t>
            </a:r>
            <a:endParaRPr lang="en-US" sz="1200" dirty="0"/>
          </a:p>
        </p:txBody>
      </p:sp>
      <p:sp>
        <p:nvSpPr>
          <p:cNvPr id="39" name="Text 15"/>
          <p:cNvSpPr/>
          <p:nvPr/>
        </p:nvSpPr>
        <p:spPr>
          <a:xfrm>
            <a:off x="904875" y="4476452"/>
            <a:ext cx="4343400"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Thrush in Pregnancy</a:t>
            </a:r>
            <a:endParaRPr lang="en-US" sz="1500" dirty="0"/>
          </a:p>
        </p:txBody>
      </p:sp>
      <p:sp>
        <p:nvSpPr>
          <p:cNvPr id="40" name="Text 16"/>
          <p:cNvSpPr/>
          <p:nvPr/>
        </p:nvSpPr>
        <p:spPr>
          <a:xfrm>
            <a:off x="571500" y="4857452"/>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Which common antifungal is strictly contraindicated?</a:t>
            </a:r>
            <a:endParaRPr lang="en-US" sz="1350" dirty="0"/>
          </a:p>
        </p:txBody>
      </p:sp>
      <p:sp>
        <p:nvSpPr>
          <p:cNvPr id="41" name="Text 17"/>
          <p:cNvSpPr/>
          <p:nvPr/>
        </p:nvSpPr>
        <p:spPr>
          <a:xfrm>
            <a:off x="685800" y="5512594"/>
            <a:ext cx="307330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SAFETY ALERT</a:t>
            </a:r>
            <a:endParaRPr lang="en-US" sz="900" dirty="0"/>
          </a:p>
        </p:txBody>
      </p:sp>
      <p:sp>
        <p:nvSpPr>
          <p:cNvPr id="42" name="Text 18"/>
          <p:cNvSpPr/>
          <p:nvPr/>
        </p:nvSpPr>
        <p:spPr>
          <a:xfrm>
            <a:off x="685800" y="5712619"/>
            <a:ext cx="3073301"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Oral Fluconazole. (Use topical imidazoles only for 7 days).</a:t>
            </a:r>
            <a:endParaRPr lang="en-US" sz="1200" dirty="0"/>
          </a:p>
        </p:txBody>
      </p:sp>
      <p:sp>
        <p:nvSpPr>
          <p:cNvPr id="43" name="Text 19"/>
          <p:cNvSpPr/>
          <p:nvPr/>
        </p:nvSpPr>
        <p:spPr>
          <a:xfrm>
            <a:off x="4778276" y="4476452"/>
            <a:ext cx="6172200"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Pelvic Inflammatory Disease</a:t>
            </a:r>
            <a:endParaRPr lang="en-US" sz="1500" dirty="0"/>
          </a:p>
        </p:txBody>
      </p:sp>
      <p:sp>
        <p:nvSpPr>
          <p:cNvPr id="44" name="Text 20"/>
          <p:cNvSpPr/>
          <p:nvPr/>
        </p:nvSpPr>
        <p:spPr>
          <a:xfrm>
            <a:off x="4444901" y="4857452"/>
            <a:ext cx="3302050"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Standard outpatient oral triple-therapy regimen?</a:t>
            </a:r>
            <a:endParaRPr lang="en-US" sz="1350" dirty="0"/>
          </a:p>
        </p:txBody>
      </p:sp>
      <p:sp>
        <p:nvSpPr>
          <p:cNvPr id="45" name="Text 21"/>
          <p:cNvSpPr/>
          <p:nvPr/>
        </p:nvSpPr>
        <p:spPr>
          <a:xfrm>
            <a:off x="4559201" y="5512594"/>
            <a:ext cx="30734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MANAGEMENT PROTOCOL</a:t>
            </a:r>
            <a:endParaRPr lang="en-US" sz="900" dirty="0"/>
          </a:p>
        </p:txBody>
      </p:sp>
      <p:sp>
        <p:nvSpPr>
          <p:cNvPr id="46" name="Text 22"/>
          <p:cNvSpPr/>
          <p:nvPr/>
        </p:nvSpPr>
        <p:spPr>
          <a:xfrm>
            <a:off x="4559201" y="5712619"/>
            <a:ext cx="30734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Ofloxacin 400mg BD + Metronidazole 400mg BD for 14 days.</a:t>
            </a:r>
            <a:endParaRPr lang="en-US" sz="1200" dirty="0"/>
          </a:p>
        </p:txBody>
      </p:sp>
      <p:sp>
        <p:nvSpPr>
          <p:cNvPr id="47" name="Text 23"/>
          <p:cNvSpPr/>
          <p:nvPr/>
        </p:nvSpPr>
        <p:spPr>
          <a:xfrm>
            <a:off x="8651825" y="4476452"/>
            <a:ext cx="3540175" cy="28575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Trichomonas Vaginalis</a:t>
            </a:r>
            <a:endParaRPr lang="en-US" sz="1500" dirty="0"/>
          </a:p>
        </p:txBody>
      </p:sp>
      <p:sp>
        <p:nvSpPr>
          <p:cNvPr id="48" name="Text 24"/>
          <p:cNvSpPr/>
          <p:nvPr/>
        </p:nvSpPr>
        <p:spPr>
          <a:xfrm>
            <a:off x="8318450" y="4857452"/>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34495E"/>
                </a:solidFill>
              </a:rPr>
              <a:t>Critical management step beyond prescribing Metronidazole?</a:t>
            </a:r>
            <a:endParaRPr lang="en-US" sz="1350" dirty="0"/>
          </a:p>
        </p:txBody>
      </p:sp>
      <p:sp>
        <p:nvSpPr>
          <p:cNvPr id="49" name="Text 25"/>
          <p:cNvSpPr/>
          <p:nvPr/>
        </p:nvSpPr>
        <p:spPr>
          <a:xfrm>
            <a:off x="8432750" y="5512594"/>
            <a:ext cx="307330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46E7A"/>
                </a:solidFill>
              </a:rPr>
              <a:t>STI REQUIREMENT</a:t>
            </a:r>
            <a:endParaRPr lang="en-US" sz="900" dirty="0"/>
          </a:p>
        </p:txBody>
      </p:sp>
      <p:sp>
        <p:nvSpPr>
          <p:cNvPr id="50" name="Text 26"/>
          <p:cNvSpPr/>
          <p:nvPr/>
        </p:nvSpPr>
        <p:spPr>
          <a:xfrm>
            <a:off x="8432750" y="5712619"/>
            <a:ext cx="3073301"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Treat the sexual partner(s) and refer to GUM for tracing.</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381000" y="1638300"/>
            <a:ext cx="5572125" cy="2419350"/>
          </a:xfrm>
          <a:prstGeom prst="rect">
            <a:avLst/>
          </a:prstGeom>
        </p:spPr>
      </p:pic>
      <p:pic>
        <p:nvPicPr>
          <p:cNvPr id="6" name="Image 4" descr="preencoded.png"/>
          <p:cNvPicPr>
            <a:picLocks noChangeAspect="1"/>
          </p:cNvPicPr>
          <p:nvPr/>
        </p:nvPicPr>
        <p:blipFill>
          <a:blip r:embed="rId6"/>
          <a:stretch>
            <a:fillRect/>
          </a:stretch>
        </p:blipFill>
        <p:spPr>
          <a:xfrm>
            <a:off x="571500" y="1831628"/>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2162175"/>
            <a:ext cx="178594" cy="156270"/>
          </a:xfrm>
          <a:prstGeom prst="rect">
            <a:avLst/>
          </a:prstGeom>
        </p:spPr>
      </p:pic>
      <p:pic>
        <p:nvPicPr>
          <p:cNvPr id="8" name="Image 6" descr="preencoded.png"/>
          <p:cNvPicPr>
            <a:picLocks noChangeAspect="1"/>
          </p:cNvPicPr>
          <p:nvPr/>
        </p:nvPicPr>
        <p:blipFill>
          <a:blip r:embed="rId8"/>
          <a:stretch>
            <a:fillRect/>
          </a:stretch>
        </p:blipFill>
        <p:spPr>
          <a:xfrm>
            <a:off x="571500" y="2686050"/>
            <a:ext cx="178594" cy="208359"/>
          </a:xfrm>
          <a:prstGeom prst="rect">
            <a:avLst/>
          </a:prstGeom>
        </p:spPr>
      </p:pic>
      <p:pic>
        <p:nvPicPr>
          <p:cNvPr id="9" name="Image 7" descr="preencoded.png"/>
          <p:cNvPicPr>
            <a:picLocks noChangeAspect="1"/>
          </p:cNvPicPr>
          <p:nvPr/>
        </p:nvPicPr>
        <p:blipFill>
          <a:blip r:embed="rId9"/>
          <a:stretch>
            <a:fillRect/>
          </a:stretch>
        </p:blipFill>
        <p:spPr>
          <a:xfrm>
            <a:off x="571500" y="3209925"/>
            <a:ext cx="178594" cy="156270"/>
          </a:xfrm>
          <a:prstGeom prst="rect">
            <a:avLst/>
          </a:prstGeom>
        </p:spPr>
      </p:pic>
      <p:pic>
        <p:nvPicPr>
          <p:cNvPr id="10" name="Image 8" descr="preencoded.png"/>
          <p:cNvPicPr>
            <a:picLocks noChangeAspect="1"/>
          </p:cNvPicPr>
          <p:nvPr/>
        </p:nvPicPr>
        <p:blipFill>
          <a:blip r:embed="rId10"/>
          <a:stretch>
            <a:fillRect/>
          </a:stretch>
        </p:blipFill>
        <p:spPr>
          <a:xfrm>
            <a:off x="381000" y="4210050"/>
            <a:ext cx="5572125" cy="2419350"/>
          </a:xfrm>
          <a:prstGeom prst="rect">
            <a:avLst/>
          </a:prstGeom>
        </p:spPr>
      </p:pic>
      <p:pic>
        <p:nvPicPr>
          <p:cNvPr id="11" name="Image 9" descr="preencoded.png"/>
          <p:cNvPicPr>
            <a:picLocks noChangeAspect="1"/>
          </p:cNvPicPr>
          <p:nvPr/>
        </p:nvPicPr>
        <p:blipFill>
          <a:blip r:embed="rId11"/>
          <a:stretch>
            <a:fillRect/>
          </a:stretch>
        </p:blipFill>
        <p:spPr>
          <a:xfrm>
            <a:off x="571500" y="4403378"/>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571500" y="4733925"/>
            <a:ext cx="178594" cy="147042"/>
          </a:xfrm>
          <a:prstGeom prst="rect">
            <a:avLst/>
          </a:prstGeom>
        </p:spPr>
      </p:pic>
      <p:pic>
        <p:nvPicPr>
          <p:cNvPr id="13" name="Image 11" descr="preencoded.png"/>
          <p:cNvPicPr>
            <a:picLocks noChangeAspect="1"/>
          </p:cNvPicPr>
          <p:nvPr/>
        </p:nvPicPr>
        <p:blipFill>
          <a:blip r:embed="rId13"/>
          <a:stretch>
            <a:fillRect/>
          </a:stretch>
        </p:blipFill>
        <p:spPr>
          <a:xfrm>
            <a:off x="571500" y="5257800"/>
            <a:ext cx="178594" cy="178594"/>
          </a:xfrm>
          <a:prstGeom prst="rect">
            <a:avLst/>
          </a:prstGeom>
        </p:spPr>
      </p:pic>
      <p:pic>
        <p:nvPicPr>
          <p:cNvPr id="14" name="Image 12" descr="preencoded.png"/>
          <p:cNvPicPr>
            <a:picLocks noChangeAspect="1"/>
          </p:cNvPicPr>
          <p:nvPr/>
        </p:nvPicPr>
        <p:blipFill>
          <a:blip r:embed="rId14"/>
          <a:stretch>
            <a:fillRect/>
          </a:stretch>
        </p:blipFill>
        <p:spPr>
          <a:xfrm>
            <a:off x="571500" y="5781675"/>
            <a:ext cx="178594" cy="166688"/>
          </a:xfrm>
          <a:prstGeom prst="rect">
            <a:avLst/>
          </a:prstGeom>
        </p:spPr>
      </p:pic>
      <p:pic>
        <p:nvPicPr>
          <p:cNvPr id="15" name="Image 13" descr="preencoded.png"/>
          <p:cNvPicPr>
            <a:picLocks noChangeAspect="1"/>
          </p:cNvPicPr>
          <p:nvPr/>
        </p:nvPicPr>
        <p:blipFill>
          <a:blip r:embed="rId15"/>
          <a:stretch>
            <a:fillRect/>
          </a:stretch>
        </p:blipFill>
        <p:spPr>
          <a:xfrm>
            <a:off x="6238875" y="1638300"/>
            <a:ext cx="5572125" cy="2419350"/>
          </a:xfrm>
          <a:prstGeom prst="rect">
            <a:avLst/>
          </a:prstGeom>
        </p:spPr>
      </p:pic>
      <p:pic>
        <p:nvPicPr>
          <p:cNvPr id="16" name="Image 14" descr="preencoded.png"/>
          <p:cNvPicPr>
            <a:picLocks noChangeAspect="1"/>
          </p:cNvPicPr>
          <p:nvPr/>
        </p:nvPicPr>
        <p:blipFill>
          <a:blip r:embed="rId16"/>
          <a:stretch>
            <a:fillRect/>
          </a:stretch>
        </p:blipFill>
        <p:spPr>
          <a:xfrm>
            <a:off x="6429375" y="1831628"/>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429375" y="2162175"/>
            <a:ext cx="178594" cy="208359"/>
          </a:xfrm>
          <a:prstGeom prst="rect">
            <a:avLst/>
          </a:prstGeom>
        </p:spPr>
      </p:pic>
      <p:pic>
        <p:nvPicPr>
          <p:cNvPr id="18" name="Image 16" descr="preencoded.png"/>
          <p:cNvPicPr>
            <a:picLocks noChangeAspect="1"/>
          </p:cNvPicPr>
          <p:nvPr/>
        </p:nvPicPr>
        <p:blipFill>
          <a:blip r:embed="rId18"/>
          <a:stretch>
            <a:fillRect/>
          </a:stretch>
        </p:blipFill>
        <p:spPr>
          <a:xfrm>
            <a:off x="6429375" y="2686050"/>
            <a:ext cx="178594" cy="178594"/>
          </a:xfrm>
          <a:prstGeom prst="rect">
            <a:avLst/>
          </a:prstGeom>
        </p:spPr>
      </p:pic>
      <p:pic>
        <p:nvPicPr>
          <p:cNvPr id="19" name="Image 17" descr="preencoded.png"/>
          <p:cNvPicPr>
            <a:picLocks noChangeAspect="1"/>
          </p:cNvPicPr>
          <p:nvPr/>
        </p:nvPicPr>
        <p:blipFill>
          <a:blip r:embed="rId19"/>
          <a:stretch>
            <a:fillRect/>
          </a:stretch>
        </p:blipFill>
        <p:spPr>
          <a:xfrm>
            <a:off x="6429375" y="3209925"/>
            <a:ext cx="178594" cy="156270"/>
          </a:xfrm>
          <a:prstGeom prst="rect">
            <a:avLst/>
          </a:prstGeom>
        </p:spPr>
      </p:pic>
      <p:pic>
        <p:nvPicPr>
          <p:cNvPr id="20" name="Image 18" descr="preencoded.png"/>
          <p:cNvPicPr>
            <a:picLocks noChangeAspect="1"/>
          </p:cNvPicPr>
          <p:nvPr/>
        </p:nvPicPr>
        <p:blipFill>
          <a:blip r:embed="rId20"/>
          <a:stretch>
            <a:fillRect/>
          </a:stretch>
        </p:blipFill>
        <p:spPr>
          <a:xfrm>
            <a:off x="6238875" y="4210050"/>
            <a:ext cx="5572125" cy="2419350"/>
          </a:xfrm>
          <a:prstGeom prst="rect">
            <a:avLst/>
          </a:prstGeom>
        </p:spPr>
      </p:pic>
      <p:pic>
        <p:nvPicPr>
          <p:cNvPr id="21" name="Image 19" descr="preencoded.png"/>
          <p:cNvPicPr>
            <a:picLocks noChangeAspect="1"/>
          </p:cNvPicPr>
          <p:nvPr/>
        </p:nvPicPr>
        <p:blipFill>
          <a:blip r:embed="rId21"/>
          <a:stretch>
            <a:fillRect/>
          </a:stretch>
        </p:blipFill>
        <p:spPr>
          <a:xfrm>
            <a:off x="6429375" y="4403378"/>
            <a:ext cx="214313" cy="175320"/>
          </a:xfrm>
          <a:prstGeom prst="rect">
            <a:avLst/>
          </a:prstGeom>
        </p:spPr>
      </p:pic>
      <p:pic>
        <p:nvPicPr>
          <p:cNvPr id="22" name="Image 20" descr="preencoded.png"/>
          <p:cNvPicPr>
            <a:picLocks noChangeAspect="1"/>
          </p:cNvPicPr>
          <p:nvPr/>
        </p:nvPicPr>
        <p:blipFill>
          <a:blip r:embed="rId22"/>
          <a:stretch>
            <a:fillRect/>
          </a:stretch>
        </p:blipFill>
        <p:spPr>
          <a:xfrm>
            <a:off x="6429375" y="4733925"/>
            <a:ext cx="178594" cy="156270"/>
          </a:xfrm>
          <a:prstGeom prst="rect">
            <a:avLst/>
          </a:prstGeom>
        </p:spPr>
      </p:pic>
      <p:pic>
        <p:nvPicPr>
          <p:cNvPr id="23" name="Image 21" descr="preencoded.png"/>
          <p:cNvPicPr>
            <a:picLocks noChangeAspect="1"/>
          </p:cNvPicPr>
          <p:nvPr/>
        </p:nvPicPr>
        <p:blipFill>
          <a:blip r:embed="rId23"/>
          <a:stretch>
            <a:fillRect/>
          </a:stretch>
        </p:blipFill>
        <p:spPr>
          <a:xfrm>
            <a:off x="6429375" y="5257800"/>
            <a:ext cx="178594" cy="156270"/>
          </a:xfrm>
          <a:prstGeom prst="rect">
            <a:avLst/>
          </a:prstGeom>
        </p:spPr>
      </p:pic>
      <p:pic>
        <p:nvPicPr>
          <p:cNvPr id="24" name="Image 22" descr="preencoded.png"/>
          <p:cNvPicPr>
            <a:picLocks noChangeAspect="1"/>
          </p:cNvPicPr>
          <p:nvPr/>
        </p:nvPicPr>
        <p:blipFill>
          <a:blip r:embed="rId24"/>
          <a:stretch>
            <a:fillRect/>
          </a:stretch>
        </p:blipFill>
        <p:spPr>
          <a:xfrm>
            <a:off x="6429375" y="5781675"/>
            <a:ext cx="178594" cy="178594"/>
          </a:xfrm>
          <a:prstGeom prst="rect">
            <a:avLst/>
          </a:prstGeom>
        </p:spPr>
      </p:pic>
      <p:sp>
        <p:nvSpPr>
          <p:cNvPr id="25"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6"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7" name="Text 2"/>
          <p:cNvSpPr/>
          <p:nvPr/>
        </p:nvSpPr>
        <p:spPr>
          <a:xfrm>
            <a:off x="381000" y="1028700"/>
            <a:ext cx="114300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Summary and Final Takeaways</a:t>
            </a:r>
            <a:endParaRPr lang="en-US" sz="2400" dirty="0"/>
          </a:p>
        </p:txBody>
      </p:sp>
      <p:sp>
        <p:nvSpPr>
          <p:cNvPr id="28" name="Text 3"/>
          <p:cNvSpPr/>
          <p:nvPr/>
        </p:nvSpPr>
        <p:spPr>
          <a:xfrm>
            <a:off x="881063" y="179070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Diagnostic Essentials</a:t>
            </a:r>
            <a:endParaRPr lang="en-US" sz="1350" dirty="0"/>
          </a:p>
        </p:txBody>
      </p:sp>
      <p:sp>
        <p:nvSpPr>
          <p:cNvPr id="29" name="Text 4"/>
          <p:cNvSpPr/>
          <p:nvPr/>
        </p:nvSpPr>
        <p:spPr>
          <a:xfrm>
            <a:off x="845344" y="216217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The Fishy BV Rule:</a:t>
            </a:r>
            <a:r>
              <a:rPr lang="en-US" sz="1125" dirty="0">
                <a:solidFill>
                  <a:srgbClr val="2C3E50"/>
                </a:solidFill>
              </a:rPr>
              <a:t> Fishy/Watery = BV (pH &gt; 4.5); Thick/Itchy = Thrush (pH ≤ 4.5).</a:t>
            </a:r>
            <a:endParaRPr lang="en-US" sz="1125" dirty="0"/>
          </a:p>
        </p:txBody>
      </p:sp>
      <p:sp>
        <p:nvSpPr>
          <p:cNvPr id="30" name="Text 5"/>
          <p:cNvSpPr/>
          <p:nvPr/>
        </p:nvSpPr>
        <p:spPr>
          <a:xfrm>
            <a:off x="845344" y="2686050"/>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Swabbing:</a:t>
            </a:r>
            <a:r>
              <a:rPr lang="en-US" sz="1125" dirty="0">
                <a:solidFill>
                  <a:srgbClr val="2C3E50"/>
                </a:solidFill>
              </a:rPr>
              <a:t> HVS for BV/TV/Candida. NAAT (swab/urine) for Chlamydia. Endocervical for Gonorrhoea culture.</a:t>
            </a:r>
            <a:endParaRPr lang="en-US" sz="1125" dirty="0"/>
          </a:p>
        </p:txBody>
      </p:sp>
      <p:sp>
        <p:nvSpPr>
          <p:cNvPr id="31" name="Text 6"/>
          <p:cNvSpPr/>
          <p:nvPr/>
        </p:nvSpPr>
        <p:spPr>
          <a:xfrm>
            <a:off x="845344" y="320992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Red Flags:</a:t>
            </a:r>
            <a:r>
              <a:rPr lang="en-US" sz="1125" dirty="0">
                <a:solidFill>
                  <a:srgbClr val="2C3E50"/>
                </a:solidFill>
              </a:rPr>
              <a:t> Fever, pelvic pain, or cervical excitation indicates PID—treat urgently.</a:t>
            </a:r>
            <a:endParaRPr lang="en-US" sz="1125" dirty="0"/>
          </a:p>
        </p:txBody>
      </p:sp>
      <p:sp>
        <p:nvSpPr>
          <p:cNvPr id="32" name="Text 7"/>
          <p:cNvSpPr/>
          <p:nvPr/>
        </p:nvSpPr>
        <p:spPr>
          <a:xfrm>
            <a:off x="881063" y="436245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STI Management &amp; Partners</a:t>
            </a:r>
            <a:endParaRPr lang="en-US" sz="1350" dirty="0"/>
          </a:p>
        </p:txBody>
      </p:sp>
      <p:sp>
        <p:nvSpPr>
          <p:cNvPr id="33" name="Text 8"/>
          <p:cNvSpPr/>
          <p:nvPr/>
        </p:nvSpPr>
        <p:spPr>
          <a:xfrm>
            <a:off x="845344" y="473392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Chlamydia:</a:t>
            </a:r>
            <a:r>
              <a:rPr lang="en-US" sz="1125" dirty="0">
                <a:solidFill>
                  <a:srgbClr val="2C3E50"/>
                </a:solidFill>
              </a:rPr>
              <a:t> Doxycycline 100mg BD for 7 days is now first-line (BASHH 2023).</a:t>
            </a:r>
            <a:endParaRPr lang="en-US" sz="1125" dirty="0"/>
          </a:p>
        </p:txBody>
      </p:sp>
      <p:sp>
        <p:nvSpPr>
          <p:cNvPr id="34" name="Text 9"/>
          <p:cNvSpPr/>
          <p:nvPr/>
        </p:nvSpPr>
        <p:spPr>
          <a:xfrm>
            <a:off x="845344" y="5257800"/>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Partner Treatment:</a:t>
            </a:r>
            <a:r>
              <a:rPr lang="en-US" sz="1125" dirty="0">
                <a:solidFill>
                  <a:srgbClr val="2C3E50"/>
                </a:solidFill>
              </a:rPr>
              <a:t> Essential for TV, Chlamydia, and Gonorrhoea. Not required for BV or Thrush.</a:t>
            </a:r>
            <a:endParaRPr lang="en-US" sz="1125" dirty="0"/>
          </a:p>
        </p:txBody>
      </p:sp>
      <p:sp>
        <p:nvSpPr>
          <p:cNvPr id="35" name="Text 10"/>
          <p:cNvSpPr/>
          <p:nvPr/>
        </p:nvSpPr>
        <p:spPr>
          <a:xfrm>
            <a:off x="845344" y="578167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GUM Referral:</a:t>
            </a:r>
            <a:r>
              <a:rPr lang="en-US" sz="1125" dirty="0">
                <a:solidFill>
                  <a:srgbClr val="2C3E50"/>
                </a:solidFill>
              </a:rPr>
              <a:t> Always refer all Gonorrhoea and TV cases for management and tracing.</a:t>
            </a:r>
            <a:endParaRPr lang="en-US" sz="1125" dirty="0"/>
          </a:p>
        </p:txBody>
      </p:sp>
      <p:sp>
        <p:nvSpPr>
          <p:cNvPr id="36" name="Text 11"/>
          <p:cNvSpPr/>
          <p:nvPr/>
        </p:nvSpPr>
        <p:spPr>
          <a:xfrm>
            <a:off x="6738938" y="179070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Pregnancy &amp; Safety</a:t>
            </a:r>
            <a:endParaRPr lang="en-US" sz="1350" dirty="0"/>
          </a:p>
        </p:txBody>
      </p:sp>
      <p:sp>
        <p:nvSpPr>
          <p:cNvPr id="37" name="Text 12"/>
          <p:cNvSpPr/>
          <p:nvPr/>
        </p:nvSpPr>
        <p:spPr>
          <a:xfrm>
            <a:off x="6703219" y="216217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Pregnancy Warning:</a:t>
            </a:r>
            <a:r>
              <a:rPr lang="en-US" sz="1125" dirty="0">
                <a:solidFill>
                  <a:srgbClr val="2C3E50"/>
                </a:solidFill>
              </a:rPr>
              <a:t> Oral fluconazole is contraindicated. Use topical imidazoles (clotrimazole) for 7 days.</a:t>
            </a:r>
            <a:endParaRPr lang="en-US" sz="1125" dirty="0"/>
          </a:p>
        </p:txBody>
      </p:sp>
      <p:sp>
        <p:nvSpPr>
          <p:cNvPr id="38" name="Text 13"/>
          <p:cNvSpPr/>
          <p:nvPr/>
        </p:nvSpPr>
        <p:spPr>
          <a:xfrm>
            <a:off x="6703219" y="2686050"/>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Metronidazole:</a:t>
            </a:r>
            <a:r>
              <a:rPr lang="en-US" sz="1125" dirty="0">
                <a:solidFill>
                  <a:srgbClr val="2C3E50"/>
                </a:solidFill>
              </a:rPr>
              <a:t> Avoid alcohol during and for 48 hours after treatment (Disulfiram-like reaction).</a:t>
            </a:r>
            <a:endParaRPr lang="en-US" sz="1125" dirty="0"/>
          </a:p>
        </p:txBody>
      </p:sp>
      <p:sp>
        <p:nvSpPr>
          <p:cNvPr id="39" name="Text 14"/>
          <p:cNvSpPr/>
          <p:nvPr/>
        </p:nvSpPr>
        <p:spPr>
          <a:xfrm>
            <a:off x="6703219" y="320992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Safeguarding:</a:t>
            </a:r>
            <a:r>
              <a:rPr lang="en-US" sz="1125" dirty="0">
                <a:solidFill>
                  <a:srgbClr val="2C3E50"/>
                </a:solidFill>
              </a:rPr>
              <a:t> Any STI or discharge in a pre-pubertal girl must be referred to safeguarding.</a:t>
            </a:r>
            <a:endParaRPr lang="en-US" sz="1125" dirty="0"/>
          </a:p>
        </p:txBody>
      </p:sp>
      <p:sp>
        <p:nvSpPr>
          <p:cNvPr id="40" name="Text 15"/>
          <p:cNvSpPr/>
          <p:nvPr/>
        </p:nvSpPr>
        <p:spPr>
          <a:xfrm>
            <a:off x="6738938" y="436245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Exam Pearls (AKT/SCA)</a:t>
            </a:r>
            <a:endParaRPr lang="en-US" sz="1350" dirty="0"/>
          </a:p>
        </p:txBody>
      </p:sp>
      <p:sp>
        <p:nvSpPr>
          <p:cNvPr id="41" name="Text 16"/>
          <p:cNvSpPr/>
          <p:nvPr/>
        </p:nvSpPr>
        <p:spPr>
          <a:xfrm>
            <a:off x="6703219" y="473392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AKT:</a:t>
            </a:r>
            <a:r>
              <a:rPr lang="en-US" sz="1125" dirty="0">
                <a:solidFill>
                  <a:srgbClr val="2C3E50"/>
                </a:solidFill>
              </a:rPr>
              <a:t> Know pH thresholds (BV &gt; 4.5, Thrush ≤ 4.5). Check HbA1c in recurrent thrush.</a:t>
            </a:r>
            <a:endParaRPr lang="en-US" sz="1125" dirty="0"/>
          </a:p>
        </p:txBody>
      </p:sp>
      <p:sp>
        <p:nvSpPr>
          <p:cNvPr id="42" name="Text 17"/>
          <p:cNvSpPr/>
          <p:nvPr/>
        </p:nvSpPr>
        <p:spPr>
          <a:xfrm>
            <a:off x="6703219" y="5257800"/>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SCA:</a:t>
            </a:r>
            <a:r>
              <a:rPr lang="en-US" sz="1125" dirty="0">
                <a:solidFill>
                  <a:srgbClr val="2C3E50"/>
                </a:solidFill>
              </a:rPr>
              <a:t> Use non-judgmental sexual history language. Always offer and document a chaperone.</a:t>
            </a:r>
            <a:endParaRPr lang="en-US" sz="1125" dirty="0"/>
          </a:p>
        </p:txBody>
      </p:sp>
      <p:sp>
        <p:nvSpPr>
          <p:cNvPr id="43" name="Text 18"/>
          <p:cNvSpPr/>
          <p:nvPr/>
        </p:nvSpPr>
        <p:spPr>
          <a:xfrm>
            <a:off x="6703219" y="5781675"/>
            <a:ext cx="49172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Smear Myth:</a:t>
            </a:r>
            <a:r>
              <a:rPr lang="en-US" sz="1125" dirty="0">
                <a:solidFill>
                  <a:srgbClr val="2C3E50"/>
                </a:solidFill>
              </a:rPr>
              <a:t> Smears are for CIN screening, not infection diagnosis. Use swabs for symptoms.</a:t>
            </a:r>
            <a:endParaRPr lang="en-US" sz="11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419100" y="1143000"/>
            <a:ext cx="1714500" cy="542925"/>
          </a:xfrm>
          <a:prstGeom prst="rect">
            <a:avLst/>
          </a:prstGeom>
        </p:spPr>
      </p:pic>
      <p:pic>
        <p:nvPicPr>
          <p:cNvPr id="6" name="Image 4" descr="preencoded.png"/>
          <p:cNvPicPr>
            <a:picLocks noChangeAspect="1"/>
          </p:cNvPicPr>
          <p:nvPr/>
        </p:nvPicPr>
        <p:blipFill>
          <a:blip r:embed="rId6"/>
          <a:stretch>
            <a:fillRect/>
          </a:stretch>
        </p:blipFill>
        <p:spPr>
          <a:xfrm>
            <a:off x="2171700" y="1143000"/>
            <a:ext cx="2371725" cy="542925"/>
          </a:xfrm>
          <a:prstGeom prst="rect">
            <a:avLst/>
          </a:prstGeom>
        </p:spPr>
      </p:pic>
      <p:pic>
        <p:nvPicPr>
          <p:cNvPr id="7" name="Image 5" descr="preencoded.png"/>
          <p:cNvPicPr>
            <a:picLocks noChangeAspect="1"/>
          </p:cNvPicPr>
          <p:nvPr/>
        </p:nvPicPr>
        <p:blipFill>
          <a:blip r:embed="rId7"/>
          <a:stretch>
            <a:fillRect/>
          </a:stretch>
        </p:blipFill>
        <p:spPr>
          <a:xfrm>
            <a:off x="4581525" y="1143000"/>
            <a:ext cx="2371725" cy="542925"/>
          </a:xfrm>
          <a:prstGeom prst="rect">
            <a:avLst/>
          </a:prstGeom>
        </p:spPr>
      </p:pic>
      <p:pic>
        <p:nvPicPr>
          <p:cNvPr id="8" name="Image 6" descr="preencoded.png"/>
          <p:cNvPicPr>
            <a:picLocks noChangeAspect="1"/>
          </p:cNvPicPr>
          <p:nvPr/>
        </p:nvPicPr>
        <p:blipFill>
          <a:blip r:embed="rId8"/>
          <a:stretch>
            <a:fillRect/>
          </a:stretch>
        </p:blipFill>
        <p:spPr>
          <a:xfrm>
            <a:off x="6991350" y="1143000"/>
            <a:ext cx="2371725" cy="542925"/>
          </a:xfrm>
          <a:prstGeom prst="rect">
            <a:avLst/>
          </a:prstGeom>
        </p:spPr>
      </p:pic>
      <p:pic>
        <p:nvPicPr>
          <p:cNvPr id="9" name="Image 7" descr="preencoded.png"/>
          <p:cNvPicPr>
            <a:picLocks noChangeAspect="1"/>
          </p:cNvPicPr>
          <p:nvPr/>
        </p:nvPicPr>
        <p:blipFill>
          <a:blip r:embed="rId9"/>
          <a:stretch>
            <a:fillRect/>
          </a:stretch>
        </p:blipFill>
        <p:spPr>
          <a:xfrm>
            <a:off x="9401175" y="1143000"/>
            <a:ext cx="2371725" cy="542925"/>
          </a:xfrm>
          <a:prstGeom prst="rect">
            <a:avLst/>
          </a:prstGeom>
        </p:spPr>
      </p:pic>
      <p:pic>
        <p:nvPicPr>
          <p:cNvPr id="10" name="Image 8" descr="preencoded.png"/>
          <p:cNvPicPr>
            <a:picLocks noChangeAspect="1"/>
          </p:cNvPicPr>
          <p:nvPr/>
        </p:nvPicPr>
        <p:blipFill>
          <a:blip r:embed="rId10"/>
          <a:stretch>
            <a:fillRect/>
          </a:stretch>
        </p:blipFill>
        <p:spPr>
          <a:xfrm>
            <a:off x="419100" y="1724025"/>
            <a:ext cx="1714500" cy="739080"/>
          </a:xfrm>
          <a:prstGeom prst="rect">
            <a:avLst/>
          </a:prstGeom>
        </p:spPr>
      </p:pic>
      <p:pic>
        <p:nvPicPr>
          <p:cNvPr id="11" name="Image 9" descr="preencoded.png"/>
          <p:cNvPicPr>
            <a:picLocks noChangeAspect="1"/>
          </p:cNvPicPr>
          <p:nvPr/>
        </p:nvPicPr>
        <p:blipFill>
          <a:blip r:embed="rId11"/>
          <a:stretch>
            <a:fillRect/>
          </a:stretch>
        </p:blipFill>
        <p:spPr>
          <a:xfrm>
            <a:off x="561975" y="2012454"/>
            <a:ext cx="190500" cy="161925"/>
          </a:xfrm>
          <a:prstGeom prst="rect">
            <a:avLst/>
          </a:prstGeom>
        </p:spPr>
      </p:pic>
      <p:pic>
        <p:nvPicPr>
          <p:cNvPr id="12" name="Image 10" descr="preencoded.png"/>
          <p:cNvPicPr>
            <a:picLocks noChangeAspect="1"/>
          </p:cNvPicPr>
          <p:nvPr/>
        </p:nvPicPr>
        <p:blipFill>
          <a:blip r:embed="rId12"/>
          <a:stretch>
            <a:fillRect/>
          </a:stretch>
        </p:blipFill>
        <p:spPr>
          <a:xfrm>
            <a:off x="2171700" y="1724025"/>
            <a:ext cx="2371725" cy="739080"/>
          </a:xfrm>
          <a:prstGeom prst="rect">
            <a:avLst/>
          </a:prstGeom>
        </p:spPr>
      </p:pic>
      <p:pic>
        <p:nvPicPr>
          <p:cNvPr id="13" name="Image 11" descr="preencoded.png"/>
          <p:cNvPicPr>
            <a:picLocks noChangeAspect="1"/>
          </p:cNvPicPr>
          <p:nvPr/>
        </p:nvPicPr>
        <p:blipFill>
          <a:blip r:embed="rId13"/>
          <a:stretch>
            <a:fillRect/>
          </a:stretch>
        </p:blipFill>
        <p:spPr>
          <a:xfrm>
            <a:off x="4581525" y="1724025"/>
            <a:ext cx="2371725" cy="739080"/>
          </a:xfrm>
          <a:prstGeom prst="rect">
            <a:avLst/>
          </a:prstGeom>
        </p:spPr>
      </p:pic>
      <p:pic>
        <p:nvPicPr>
          <p:cNvPr id="14" name="Image 12" descr="preencoded.png"/>
          <p:cNvPicPr>
            <a:picLocks noChangeAspect="1"/>
          </p:cNvPicPr>
          <p:nvPr/>
        </p:nvPicPr>
        <p:blipFill>
          <a:blip r:embed="rId14"/>
          <a:stretch>
            <a:fillRect/>
          </a:stretch>
        </p:blipFill>
        <p:spPr>
          <a:xfrm>
            <a:off x="6991350" y="1724025"/>
            <a:ext cx="2371725" cy="739080"/>
          </a:xfrm>
          <a:prstGeom prst="rect">
            <a:avLst/>
          </a:prstGeom>
        </p:spPr>
      </p:pic>
      <p:pic>
        <p:nvPicPr>
          <p:cNvPr id="15" name="Image 13" descr="preencoded.png"/>
          <p:cNvPicPr>
            <a:picLocks noChangeAspect="1"/>
          </p:cNvPicPr>
          <p:nvPr/>
        </p:nvPicPr>
        <p:blipFill>
          <a:blip r:embed="rId15"/>
          <a:stretch>
            <a:fillRect/>
          </a:stretch>
        </p:blipFill>
        <p:spPr>
          <a:xfrm>
            <a:off x="9401175" y="1724025"/>
            <a:ext cx="2371725" cy="739080"/>
          </a:xfrm>
          <a:prstGeom prst="rect">
            <a:avLst/>
          </a:prstGeom>
        </p:spPr>
      </p:pic>
      <p:pic>
        <p:nvPicPr>
          <p:cNvPr id="16" name="Image 14" descr="preencoded.png"/>
          <p:cNvPicPr>
            <a:picLocks noChangeAspect="1"/>
          </p:cNvPicPr>
          <p:nvPr/>
        </p:nvPicPr>
        <p:blipFill>
          <a:blip r:embed="rId16"/>
          <a:stretch>
            <a:fillRect/>
          </a:stretch>
        </p:blipFill>
        <p:spPr>
          <a:xfrm>
            <a:off x="419100" y="2501205"/>
            <a:ext cx="1714500" cy="512415"/>
          </a:xfrm>
          <a:prstGeom prst="rect">
            <a:avLst/>
          </a:prstGeom>
        </p:spPr>
      </p:pic>
      <p:pic>
        <p:nvPicPr>
          <p:cNvPr id="17" name="Image 15" descr="preencoded.png"/>
          <p:cNvPicPr>
            <a:picLocks noChangeAspect="1"/>
          </p:cNvPicPr>
          <p:nvPr/>
        </p:nvPicPr>
        <p:blipFill>
          <a:blip r:embed="rId17"/>
          <a:stretch>
            <a:fillRect/>
          </a:stretch>
        </p:blipFill>
        <p:spPr>
          <a:xfrm>
            <a:off x="561975" y="2676376"/>
            <a:ext cx="190500" cy="161925"/>
          </a:xfrm>
          <a:prstGeom prst="rect">
            <a:avLst/>
          </a:prstGeom>
        </p:spPr>
      </p:pic>
      <p:pic>
        <p:nvPicPr>
          <p:cNvPr id="18" name="Image 16" descr="preencoded.png"/>
          <p:cNvPicPr>
            <a:picLocks noChangeAspect="1"/>
          </p:cNvPicPr>
          <p:nvPr/>
        </p:nvPicPr>
        <p:blipFill>
          <a:blip r:embed="rId18"/>
          <a:stretch>
            <a:fillRect/>
          </a:stretch>
        </p:blipFill>
        <p:spPr>
          <a:xfrm>
            <a:off x="2171700" y="2501205"/>
            <a:ext cx="2371725" cy="512415"/>
          </a:xfrm>
          <a:prstGeom prst="rect">
            <a:avLst/>
          </a:prstGeom>
        </p:spPr>
      </p:pic>
      <p:pic>
        <p:nvPicPr>
          <p:cNvPr id="19" name="Image 17" descr="preencoded.png"/>
          <p:cNvPicPr>
            <a:picLocks noChangeAspect="1"/>
          </p:cNvPicPr>
          <p:nvPr/>
        </p:nvPicPr>
        <p:blipFill>
          <a:blip r:embed="rId19"/>
          <a:stretch>
            <a:fillRect/>
          </a:stretch>
        </p:blipFill>
        <p:spPr>
          <a:xfrm>
            <a:off x="4581525" y="2501205"/>
            <a:ext cx="2371725" cy="512415"/>
          </a:xfrm>
          <a:prstGeom prst="rect">
            <a:avLst/>
          </a:prstGeom>
        </p:spPr>
      </p:pic>
      <p:pic>
        <p:nvPicPr>
          <p:cNvPr id="20" name="Image 18" descr="preencoded.png"/>
          <p:cNvPicPr>
            <a:picLocks noChangeAspect="1"/>
          </p:cNvPicPr>
          <p:nvPr/>
        </p:nvPicPr>
        <p:blipFill>
          <a:blip r:embed="rId20"/>
          <a:stretch>
            <a:fillRect/>
          </a:stretch>
        </p:blipFill>
        <p:spPr>
          <a:xfrm>
            <a:off x="6991350" y="2501205"/>
            <a:ext cx="2371725" cy="512415"/>
          </a:xfrm>
          <a:prstGeom prst="rect">
            <a:avLst/>
          </a:prstGeom>
        </p:spPr>
      </p:pic>
      <p:pic>
        <p:nvPicPr>
          <p:cNvPr id="21" name="Image 19" descr="preencoded.png"/>
          <p:cNvPicPr>
            <a:picLocks noChangeAspect="1"/>
          </p:cNvPicPr>
          <p:nvPr/>
        </p:nvPicPr>
        <p:blipFill>
          <a:blip r:embed="rId21"/>
          <a:stretch>
            <a:fillRect/>
          </a:stretch>
        </p:blipFill>
        <p:spPr>
          <a:xfrm>
            <a:off x="9401175" y="2501205"/>
            <a:ext cx="2371725" cy="512415"/>
          </a:xfrm>
          <a:prstGeom prst="rect">
            <a:avLst/>
          </a:prstGeom>
        </p:spPr>
      </p:pic>
      <p:pic>
        <p:nvPicPr>
          <p:cNvPr id="22" name="Image 20" descr="preencoded.png"/>
          <p:cNvPicPr>
            <a:picLocks noChangeAspect="1"/>
          </p:cNvPicPr>
          <p:nvPr/>
        </p:nvPicPr>
        <p:blipFill>
          <a:blip r:embed="rId22"/>
          <a:stretch>
            <a:fillRect/>
          </a:stretch>
        </p:blipFill>
        <p:spPr>
          <a:xfrm>
            <a:off x="419100" y="3051721"/>
            <a:ext cx="1714500" cy="739080"/>
          </a:xfrm>
          <a:prstGeom prst="rect">
            <a:avLst/>
          </a:prstGeom>
        </p:spPr>
      </p:pic>
      <p:pic>
        <p:nvPicPr>
          <p:cNvPr id="23" name="Image 21" descr="preencoded.png"/>
          <p:cNvPicPr>
            <a:picLocks noChangeAspect="1"/>
          </p:cNvPicPr>
          <p:nvPr/>
        </p:nvPicPr>
        <p:blipFill>
          <a:blip r:embed="rId23"/>
          <a:stretch>
            <a:fillRect/>
          </a:stretch>
        </p:blipFill>
        <p:spPr>
          <a:xfrm>
            <a:off x="561975" y="3340150"/>
            <a:ext cx="190500" cy="161925"/>
          </a:xfrm>
          <a:prstGeom prst="rect">
            <a:avLst/>
          </a:prstGeom>
        </p:spPr>
      </p:pic>
      <p:pic>
        <p:nvPicPr>
          <p:cNvPr id="24" name="Image 22" descr="preencoded.png"/>
          <p:cNvPicPr>
            <a:picLocks noChangeAspect="1"/>
          </p:cNvPicPr>
          <p:nvPr/>
        </p:nvPicPr>
        <p:blipFill>
          <a:blip r:embed="rId24"/>
          <a:stretch>
            <a:fillRect/>
          </a:stretch>
        </p:blipFill>
        <p:spPr>
          <a:xfrm>
            <a:off x="2171700" y="3051721"/>
            <a:ext cx="2371725" cy="739080"/>
          </a:xfrm>
          <a:prstGeom prst="rect">
            <a:avLst/>
          </a:prstGeom>
        </p:spPr>
      </p:pic>
      <p:pic>
        <p:nvPicPr>
          <p:cNvPr id="25" name="Image 23" descr="preencoded.png"/>
          <p:cNvPicPr>
            <a:picLocks noChangeAspect="1"/>
          </p:cNvPicPr>
          <p:nvPr/>
        </p:nvPicPr>
        <p:blipFill>
          <a:blip r:embed="rId25"/>
          <a:stretch>
            <a:fillRect/>
          </a:stretch>
        </p:blipFill>
        <p:spPr>
          <a:xfrm>
            <a:off x="4581525" y="3051721"/>
            <a:ext cx="2371725" cy="739080"/>
          </a:xfrm>
          <a:prstGeom prst="rect">
            <a:avLst/>
          </a:prstGeom>
        </p:spPr>
      </p:pic>
      <p:pic>
        <p:nvPicPr>
          <p:cNvPr id="26" name="Image 24" descr="preencoded.png"/>
          <p:cNvPicPr>
            <a:picLocks noChangeAspect="1"/>
          </p:cNvPicPr>
          <p:nvPr/>
        </p:nvPicPr>
        <p:blipFill>
          <a:blip r:embed="rId26"/>
          <a:stretch>
            <a:fillRect/>
          </a:stretch>
        </p:blipFill>
        <p:spPr>
          <a:xfrm>
            <a:off x="6991350" y="3051721"/>
            <a:ext cx="2371725" cy="739080"/>
          </a:xfrm>
          <a:prstGeom prst="rect">
            <a:avLst/>
          </a:prstGeom>
        </p:spPr>
      </p:pic>
      <p:pic>
        <p:nvPicPr>
          <p:cNvPr id="27" name="Image 25" descr="preencoded.png"/>
          <p:cNvPicPr>
            <a:picLocks noChangeAspect="1"/>
          </p:cNvPicPr>
          <p:nvPr/>
        </p:nvPicPr>
        <p:blipFill>
          <a:blip r:embed="rId27"/>
          <a:stretch>
            <a:fillRect/>
          </a:stretch>
        </p:blipFill>
        <p:spPr>
          <a:xfrm>
            <a:off x="9401175" y="3051721"/>
            <a:ext cx="2371725" cy="739080"/>
          </a:xfrm>
          <a:prstGeom prst="rect">
            <a:avLst/>
          </a:prstGeom>
        </p:spPr>
      </p:pic>
      <p:pic>
        <p:nvPicPr>
          <p:cNvPr id="28" name="Image 26" descr="preencoded.png"/>
          <p:cNvPicPr>
            <a:picLocks noChangeAspect="1"/>
          </p:cNvPicPr>
          <p:nvPr/>
        </p:nvPicPr>
        <p:blipFill>
          <a:blip r:embed="rId28"/>
          <a:stretch>
            <a:fillRect/>
          </a:stretch>
        </p:blipFill>
        <p:spPr>
          <a:xfrm>
            <a:off x="419100" y="3828901"/>
            <a:ext cx="1714500" cy="512415"/>
          </a:xfrm>
          <a:prstGeom prst="rect">
            <a:avLst/>
          </a:prstGeom>
        </p:spPr>
      </p:pic>
      <p:pic>
        <p:nvPicPr>
          <p:cNvPr id="29" name="Image 27" descr="preencoded.png"/>
          <p:cNvPicPr>
            <a:picLocks noChangeAspect="1"/>
          </p:cNvPicPr>
          <p:nvPr/>
        </p:nvPicPr>
        <p:blipFill>
          <a:blip r:embed="rId29"/>
          <a:stretch>
            <a:fillRect/>
          </a:stretch>
        </p:blipFill>
        <p:spPr>
          <a:xfrm>
            <a:off x="561975" y="4004072"/>
            <a:ext cx="190500" cy="161925"/>
          </a:xfrm>
          <a:prstGeom prst="rect">
            <a:avLst/>
          </a:prstGeom>
        </p:spPr>
      </p:pic>
      <p:pic>
        <p:nvPicPr>
          <p:cNvPr id="30" name="Image 28" descr="preencoded.png"/>
          <p:cNvPicPr>
            <a:picLocks noChangeAspect="1"/>
          </p:cNvPicPr>
          <p:nvPr/>
        </p:nvPicPr>
        <p:blipFill>
          <a:blip r:embed="rId30"/>
          <a:stretch>
            <a:fillRect/>
          </a:stretch>
        </p:blipFill>
        <p:spPr>
          <a:xfrm>
            <a:off x="2171700" y="3828901"/>
            <a:ext cx="2371725" cy="512415"/>
          </a:xfrm>
          <a:prstGeom prst="rect">
            <a:avLst/>
          </a:prstGeom>
        </p:spPr>
      </p:pic>
      <p:pic>
        <p:nvPicPr>
          <p:cNvPr id="31" name="Image 29" descr="preencoded.png"/>
          <p:cNvPicPr>
            <a:picLocks noChangeAspect="1"/>
          </p:cNvPicPr>
          <p:nvPr/>
        </p:nvPicPr>
        <p:blipFill>
          <a:blip r:embed="rId31"/>
          <a:stretch>
            <a:fillRect/>
          </a:stretch>
        </p:blipFill>
        <p:spPr>
          <a:xfrm>
            <a:off x="4581525" y="3828901"/>
            <a:ext cx="2371725" cy="512415"/>
          </a:xfrm>
          <a:prstGeom prst="rect">
            <a:avLst/>
          </a:prstGeom>
        </p:spPr>
      </p:pic>
      <p:pic>
        <p:nvPicPr>
          <p:cNvPr id="32" name="Image 30" descr="preencoded.png"/>
          <p:cNvPicPr>
            <a:picLocks noChangeAspect="1"/>
          </p:cNvPicPr>
          <p:nvPr/>
        </p:nvPicPr>
        <p:blipFill>
          <a:blip r:embed="rId32"/>
          <a:stretch>
            <a:fillRect/>
          </a:stretch>
        </p:blipFill>
        <p:spPr>
          <a:xfrm>
            <a:off x="6991350" y="3828901"/>
            <a:ext cx="2371725" cy="512415"/>
          </a:xfrm>
          <a:prstGeom prst="rect">
            <a:avLst/>
          </a:prstGeom>
        </p:spPr>
      </p:pic>
      <p:pic>
        <p:nvPicPr>
          <p:cNvPr id="33" name="Image 31" descr="preencoded.png"/>
          <p:cNvPicPr>
            <a:picLocks noChangeAspect="1"/>
          </p:cNvPicPr>
          <p:nvPr/>
        </p:nvPicPr>
        <p:blipFill>
          <a:blip r:embed="rId33"/>
          <a:stretch>
            <a:fillRect/>
          </a:stretch>
        </p:blipFill>
        <p:spPr>
          <a:xfrm>
            <a:off x="9401175" y="3828901"/>
            <a:ext cx="2371725" cy="512415"/>
          </a:xfrm>
          <a:prstGeom prst="rect">
            <a:avLst/>
          </a:prstGeom>
        </p:spPr>
      </p:pic>
      <p:pic>
        <p:nvPicPr>
          <p:cNvPr id="34" name="Image 32" descr="preencoded.png"/>
          <p:cNvPicPr>
            <a:picLocks noChangeAspect="1"/>
          </p:cNvPicPr>
          <p:nvPr/>
        </p:nvPicPr>
        <p:blipFill>
          <a:blip r:embed="rId34"/>
          <a:stretch>
            <a:fillRect/>
          </a:stretch>
        </p:blipFill>
        <p:spPr>
          <a:xfrm>
            <a:off x="381000" y="4569916"/>
            <a:ext cx="11430000" cy="1000125"/>
          </a:xfrm>
          <a:prstGeom prst="rect">
            <a:avLst/>
          </a:prstGeom>
        </p:spPr>
      </p:pic>
      <p:pic>
        <p:nvPicPr>
          <p:cNvPr id="35" name="Image 33" descr="preencoded.png"/>
          <p:cNvPicPr>
            <a:picLocks noChangeAspect="1"/>
          </p:cNvPicPr>
          <p:nvPr/>
        </p:nvPicPr>
        <p:blipFill>
          <a:blip r:embed="rId35"/>
          <a:stretch>
            <a:fillRect/>
          </a:stretch>
        </p:blipFill>
        <p:spPr>
          <a:xfrm>
            <a:off x="571500" y="4784229"/>
            <a:ext cx="571500" cy="571500"/>
          </a:xfrm>
          <a:prstGeom prst="rect">
            <a:avLst/>
          </a:prstGeom>
        </p:spPr>
      </p:pic>
      <p:pic>
        <p:nvPicPr>
          <p:cNvPr id="36" name="Image 34" descr="preencoded.png"/>
          <p:cNvPicPr>
            <a:picLocks noChangeAspect="1"/>
          </p:cNvPicPr>
          <p:nvPr/>
        </p:nvPicPr>
        <p:blipFill>
          <a:blip r:embed="rId36"/>
          <a:stretch>
            <a:fillRect/>
          </a:stretch>
        </p:blipFill>
        <p:spPr>
          <a:xfrm>
            <a:off x="690563" y="4936629"/>
            <a:ext cx="333375" cy="266700"/>
          </a:xfrm>
          <a:prstGeom prst="rect">
            <a:avLst/>
          </a:prstGeom>
        </p:spPr>
      </p:pic>
      <p:pic>
        <p:nvPicPr>
          <p:cNvPr id="37" name="Image 35" descr="preencoded.png"/>
          <p:cNvPicPr>
            <a:picLocks noChangeAspect="1"/>
          </p:cNvPicPr>
          <p:nvPr/>
        </p:nvPicPr>
        <p:blipFill>
          <a:blip r:embed="rId37"/>
          <a:stretch>
            <a:fillRect/>
          </a:stretch>
        </p:blipFill>
        <p:spPr>
          <a:xfrm>
            <a:off x="381000" y="5855791"/>
            <a:ext cx="11430000" cy="295275"/>
          </a:xfrm>
          <a:prstGeom prst="rect">
            <a:avLst/>
          </a:prstGeom>
        </p:spPr>
      </p:pic>
      <p:pic>
        <p:nvPicPr>
          <p:cNvPr id="38" name="Image 36" descr="preencoded.png"/>
          <p:cNvPicPr>
            <a:picLocks noChangeAspect="1"/>
          </p:cNvPicPr>
          <p:nvPr/>
        </p:nvPicPr>
        <p:blipFill>
          <a:blip r:embed="rId38"/>
          <a:stretch>
            <a:fillRect/>
          </a:stretch>
        </p:blipFill>
        <p:spPr>
          <a:xfrm>
            <a:off x="381000" y="5990034"/>
            <a:ext cx="166688" cy="137220"/>
          </a:xfrm>
          <a:prstGeom prst="rect">
            <a:avLst/>
          </a:prstGeom>
        </p:spPr>
      </p:pic>
      <p:sp>
        <p:nvSpPr>
          <p:cNvPr id="39" name="Text 0"/>
          <p:cNvSpPr/>
          <p:nvPr/>
        </p:nvSpPr>
        <p:spPr>
          <a:xfrm>
            <a:off x="476250" y="238125"/>
            <a:ext cx="1171575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DIFFERENTIAL DIAGNOSIS TABLE: CLINICAL FEATURES</a:t>
            </a:r>
            <a:endParaRPr lang="en-US" sz="1800" dirty="0"/>
          </a:p>
        </p:txBody>
      </p:sp>
      <p:sp>
        <p:nvSpPr>
          <p:cNvPr id="40"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41" name="Text 2"/>
          <p:cNvSpPr/>
          <p:nvPr/>
        </p:nvSpPr>
        <p:spPr>
          <a:xfrm>
            <a:off x="419100" y="1143000"/>
            <a:ext cx="1524000"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C3E50"/>
                </a:solidFill>
                <a:highlight>
                  <a:srgbClr val="F4F4F4"/>
                </a:highlight>
              </a:rPr>
              <a:t>Feature</a:t>
            </a:r>
            <a:endParaRPr lang="en-US" sz="1350" dirty="0"/>
          </a:p>
        </p:txBody>
      </p:sp>
      <p:sp>
        <p:nvSpPr>
          <p:cNvPr id="42" name="Text 3"/>
          <p:cNvSpPr/>
          <p:nvPr/>
        </p:nvSpPr>
        <p:spPr>
          <a:xfrm>
            <a:off x="2171700" y="1143000"/>
            <a:ext cx="2181225"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Candida</a:t>
            </a:r>
            <a:endParaRPr lang="en-US" sz="1350" dirty="0"/>
          </a:p>
        </p:txBody>
      </p:sp>
      <p:sp>
        <p:nvSpPr>
          <p:cNvPr id="43" name="Text 4"/>
          <p:cNvSpPr/>
          <p:nvPr/>
        </p:nvSpPr>
        <p:spPr>
          <a:xfrm>
            <a:off x="4581525" y="1143000"/>
            <a:ext cx="2181225"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Bacterial Vaginosis</a:t>
            </a:r>
            <a:endParaRPr lang="en-US" sz="1350" dirty="0"/>
          </a:p>
        </p:txBody>
      </p:sp>
      <p:sp>
        <p:nvSpPr>
          <p:cNvPr id="44" name="Text 5"/>
          <p:cNvSpPr/>
          <p:nvPr/>
        </p:nvSpPr>
        <p:spPr>
          <a:xfrm>
            <a:off x="6991350" y="1143000"/>
            <a:ext cx="2181225"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Trichomonas (TV)</a:t>
            </a:r>
            <a:endParaRPr lang="en-US" sz="1350" dirty="0"/>
          </a:p>
        </p:txBody>
      </p:sp>
      <p:sp>
        <p:nvSpPr>
          <p:cNvPr id="45" name="Text 6"/>
          <p:cNvSpPr/>
          <p:nvPr/>
        </p:nvSpPr>
        <p:spPr>
          <a:xfrm>
            <a:off x="9401175" y="1143000"/>
            <a:ext cx="2181225" cy="5429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Physiological</a:t>
            </a:r>
            <a:endParaRPr lang="en-US" sz="1350" dirty="0"/>
          </a:p>
        </p:txBody>
      </p:sp>
      <p:sp>
        <p:nvSpPr>
          <p:cNvPr id="46" name="Text 7"/>
          <p:cNvSpPr/>
          <p:nvPr/>
        </p:nvSpPr>
        <p:spPr>
          <a:xfrm>
            <a:off x="847725" y="1980158"/>
            <a:ext cx="19431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Appearance</a:t>
            </a:r>
            <a:endParaRPr lang="en-US" sz="1275" dirty="0"/>
          </a:p>
        </p:txBody>
      </p:sp>
      <p:sp>
        <p:nvSpPr>
          <p:cNvPr id="47" name="Text 8"/>
          <p:cNvSpPr/>
          <p:nvPr/>
        </p:nvSpPr>
        <p:spPr>
          <a:xfrm>
            <a:off x="2314575" y="1724025"/>
            <a:ext cx="208597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Thick, white, curdy
(Cottage-cheese)</a:t>
            </a:r>
            <a:endParaRPr lang="en-US" sz="1275" dirty="0"/>
          </a:p>
        </p:txBody>
      </p:sp>
      <p:sp>
        <p:nvSpPr>
          <p:cNvPr id="48" name="Text 9"/>
          <p:cNvSpPr/>
          <p:nvPr/>
        </p:nvSpPr>
        <p:spPr>
          <a:xfrm>
            <a:off x="4724400" y="1724025"/>
            <a:ext cx="307618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Thin, grey, watery</a:t>
            </a:r>
            <a:endParaRPr lang="en-US" sz="1275" dirty="0"/>
          </a:p>
        </p:txBody>
      </p:sp>
      <p:sp>
        <p:nvSpPr>
          <p:cNvPr id="49" name="Text 10"/>
          <p:cNvSpPr/>
          <p:nvPr/>
        </p:nvSpPr>
        <p:spPr>
          <a:xfrm>
            <a:off x="7134225" y="1724025"/>
            <a:ext cx="208597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Thin, frothy,
yellow-green</a:t>
            </a:r>
            <a:endParaRPr lang="en-US" sz="1275" dirty="0"/>
          </a:p>
        </p:txBody>
      </p:sp>
      <p:sp>
        <p:nvSpPr>
          <p:cNvPr id="50" name="Text 11"/>
          <p:cNvSpPr/>
          <p:nvPr/>
        </p:nvSpPr>
        <p:spPr>
          <a:xfrm>
            <a:off x="9544050" y="1724025"/>
            <a:ext cx="2392588"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Clear or white</a:t>
            </a:r>
            <a:endParaRPr lang="en-US" sz="1275" dirty="0"/>
          </a:p>
        </p:txBody>
      </p:sp>
      <p:sp>
        <p:nvSpPr>
          <p:cNvPr id="51" name="Text 12"/>
          <p:cNvSpPr/>
          <p:nvPr/>
        </p:nvSpPr>
        <p:spPr>
          <a:xfrm>
            <a:off x="847725" y="2644080"/>
            <a:ext cx="142875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Smell</a:t>
            </a:r>
            <a:endParaRPr lang="en-US" sz="1275" dirty="0"/>
          </a:p>
        </p:txBody>
      </p:sp>
      <p:sp>
        <p:nvSpPr>
          <p:cNvPr id="52" name="Text 13"/>
          <p:cNvSpPr/>
          <p:nvPr/>
        </p:nvSpPr>
        <p:spPr>
          <a:xfrm>
            <a:off x="2314575" y="2501205"/>
            <a:ext cx="2221689"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Not offensive</a:t>
            </a:r>
            <a:endParaRPr lang="en-US" sz="1275" dirty="0"/>
          </a:p>
        </p:txBody>
      </p:sp>
      <p:sp>
        <p:nvSpPr>
          <p:cNvPr id="53" name="Text 14"/>
          <p:cNvSpPr/>
          <p:nvPr/>
        </p:nvSpPr>
        <p:spPr>
          <a:xfrm>
            <a:off x="4724400" y="2501205"/>
            <a:ext cx="3759781" cy="512415"/>
          </a:xfrm>
          <a:prstGeom prst="rect">
            <a:avLst/>
          </a:prstGeom>
          <a:noFill/>
          <a:ln/>
        </p:spPr>
        <p:txBody>
          <a:bodyPr vert="horz" wrap="square" lIns="0" tIns="0" rIns="0" bIns="0" rtlCol="0" anchor="ctr"/>
          <a:lstStyle/>
          <a:p>
            <a:pPr marL="0" indent="0">
              <a:lnSpc>
                <a:spcPts val="1785"/>
              </a:lnSpc>
              <a:buNone/>
            </a:pPr>
            <a:r>
              <a:rPr lang="en-US" sz="1275" b="1" dirty="0">
                <a:solidFill>
                  <a:srgbClr val="D32F2F"/>
                </a:solidFill>
              </a:rPr>
              <a:t>Fishy</a:t>
            </a:r>
            <a:r>
              <a:rPr lang="en-US" sz="1275" dirty="0">
                <a:solidFill>
                  <a:srgbClr val="2C3E50"/>
                </a:solidFill>
              </a:rPr>
              <a:t> (Characteristic)</a:t>
            </a:r>
            <a:endParaRPr lang="en-US" sz="1275" dirty="0"/>
          </a:p>
        </p:txBody>
      </p:sp>
      <p:sp>
        <p:nvSpPr>
          <p:cNvPr id="54" name="Text 15"/>
          <p:cNvSpPr/>
          <p:nvPr/>
        </p:nvSpPr>
        <p:spPr>
          <a:xfrm>
            <a:off x="7134225" y="2663130"/>
            <a:ext cx="97155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D32F2F"/>
                </a:solidFill>
              </a:rPr>
              <a:t>Fishy</a:t>
            </a:r>
            <a:endParaRPr lang="en-US" sz="1275" dirty="0"/>
          </a:p>
        </p:txBody>
      </p:sp>
      <p:sp>
        <p:nvSpPr>
          <p:cNvPr id="55" name="Text 16"/>
          <p:cNvSpPr/>
          <p:nvPr/>
        </p:nvSpPr>
        <p:spPr>
          <a:xfrm>
            <a:off x="9544050" y="2501205"/>
            <a:ext cx="2085975"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Odourless</a:t>
            </a:r>
            <a:endParaRPr lang="en-US" sz="1275" dirty="0"/>
          </a:p>
        </p:txBody>
      </p:sp>
      <p:sp>
        <p:nvSpPr>
          <p:cNvPr id="56" name="Text 17"/>
          <p:cNvSpPr/>
          <p:nvPr/>
        </p:nvSpPr>
        <p:spPr>
          <a:xfrm>
            <a:off x="847725" y="3307854"/>
            <a:ext cx="19431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Irritation</a:t>
            </a:r>
            <a:endParaRPr lang="en-US" sz="1275" dirty="0"/>
          </a:p>
        </p:txBody>
      </p:sp>
      <p:sp>
        <p:nvSpPr>
          <p:cNvPr id="57" name="Text 18"/>
          <p:cNvSpPr/>
          <p:nvPr/>
        </p:nvSpPr>
        <p:spPr>
          <a:xfrm>
            <a:off x="2314575" y="3051721"/>
            <a:ext cx="208597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Itchy, sore,
vulval oedema</a:t>
            </a:r>
            <a:endParaRPr lang="en-US" sz="1275" dirty="0"/>
          </a:p>
        </p:txBody>
      </p:sp>
      <p:sp>
        <p:nvSpPr>
          <p:cNvPr id="58" name="Text 19"/>
          <p:cNvSpPr/>
          <p:nvPr/>
        </p:nvSpPr>
        <p:spPr>
          <a:xfrm>
            <a:off x="4724400" y="3051721"/>
            <a:ext cx="208597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Usually none
(maybe burning)</a:t>
            </a:r>
            <a:endParaRPr lang="en-US" sz="1275" dirty="0"/>
          </a:p>
        </p:txBody>
      </p:sp>
      <p:sp>
        <p:nvSpPr>
          <p:cNvPr id="59" name="Text 20"/>
          <p:cNvSpPr/>
          <p:nvPr/>
        </p:nvSpPr>
        <p:spPr>
          <a:xfrm>
            <a:off x="7134225" y="3051721"/>
            <a:ext cx="3417983"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Itchy, sore, dysuria</a:t>
            </a:r>
            <a:endParaRPr lang="en-US" sz="1275" dirty="0"/>
          </a:p>
        </p:txBody>
      </p:sp>
      <p:sp>
        <p:nvSpPr>
          <p:cNvPr id="60" name="Text 21"/>
          <p:cNvSpPr/>
          <p:nvPr/>
        </p:nvSpPr>
        <p:spPr>
          <a:xfrm>
            <a:off x="9544050" y="3051721"/>
            <a:ext cx="2085975" cy="73908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None</a:t>
            </a:r>
            <a:endParaRPr lang="en-US" sz="1275" dirty="0"/>
          </a:p>
        </p:txBody>
      </p:sp>
      <p:sp>
        <p:nvSpPr>
          <p:cNvPr id="61" name="Text 22"/>
          <p:cNvSpPr/>
          <p:nvPr/>
        </p:nvSpPr>
        <p:spPr>
          <a:xfrm>
            <a:off x="847725" y="3971776"/>
            <a:ext cx="23317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Asymptomatic</a:t>
            </a:r>
            <a:endParaRPr lang="en-US" sz="1275" dirty="0"/>
          </a:p>
        </p:txBody>
      </p:sp>
      <p:sp>
        <p:nvSpPr>
          <p:cNvPr id="62" name="Text 23"/>
          <p:cNvSpPr/>
          <p:nvPr/>
        </p:nvSpPr>
        <p:spPr>
          <a:xfrm>
            <a:off x="2314575" y="3828901"/>
            <a:ext cx="2085975"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10 – 20%</a:t>
            </a:r>
            <a:endParaRPr lang="en-US" sz="1275" dirty="0"/>
          </a:p>
        </p:txBody>
      </p:sp>
      <p:sp>
        <p:nvSpPr>
          <p:cNvPr id="63" name="Text 24"/>
          <p:cNvSpPr/>
          <p:nvPr/>
        </p:nvSpPr>
        <p:spPr>
          <a:xfrm>
            <a:off x="4724400" y="3828901"/>
            <a:ext cx="2085975"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 50%</a:t>
            </a:r>
            <a:endParaRPr lang="en-US" sz="1275" dirty="0"/>
          </a:p>
        </p:txBody>
      </p:sp>
      <p:sp>
        <p:nvSpPr>
          <p:cNvPr id="64" name="Text 25"/>
          <p:cNvSpPr/>
          <p:nvPr/>
        </p:nvSpPr>
        <p:spPr>
          <a:xfrm>
            <a:off x="7134225" y="3828901"/>
            <a:ext cx="2085975"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10 – 50%</a:t>
            </a:r>
            <a:endParaRPr lang="en-US" sz="1275" dirty="0"/>
          </a:p>
        </p:txBody>
      </p:sp>
      <p:sp>
        <p:nvSpPr>
          <p:cNvPr id="65" name="Text 26"/>
          <p:cNvSpPr/>
          <p:nvPr/>
        </p:nvSpPr>
        <p:spPr>
          <a:xfrm>
            <a:off x="9544050" y="3828901"/>
            <a:ext cx="2085975" cy="51241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N/A</a:t>
            </a:r>
            <a:endParaRPr lang="en-US" sz="1275" dirty="0"/>
          </a:p>
        </p:txBody>
      </p:sp>
      <p:sp>
        <p:nvSpPr>
          <p:cNvPr id="66" name="Text 27"/>
          <p:cNvSpPr/>
          <p:nvPr/>
        </p:nvSpPr>
        <p:spPr>
          <a:xfrm>
            <a:off x="1333500" y="4760416"/>
            <a:ext cx="10287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795548"/>
                </a:solidFill>
              </a:rPr>
              <a:t>EXAM PEARL: THE FISHY BV RULE</a:t>
            </a:r>
            <a:endParaRPr lang="en-US" sz="1350" dirty="0"/>
          </a:p>
        </p:txBody>
      </p:sp>
      <p:sp>
        <p:nvSpPr>
          <p:cNvPr id="67" name="Text 28"/>
          <p:cNvSpPr/>
          <p:nvPr/>
        </p:nvSpPr>
        <p:spPr>
          <a:xfrm>
            <a:off x="1333500" y="5065216"/>
            <a:ext cx="108585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32F2F"/>
                </a:solidFill>
              </a:rPr>
              <a:t>BV</a:t>
            </a:r>
            <a:r>
              <a:rPr lang="en-US" sz="1650" dirty="0">
                <a:solidFill>
                  <a:srgbClr val="2C3E50"/>
                </a:solidFill>
              </a:rPr>
              <a:t> and </a:t>
            </a:r>
            <a:r>
              <a:rPr lang="en-US" sz="1650" b="1" dirty="0">
                <a:solidFill>
                  <a:srgbClr val="D32F2F"/>
                </a:solidFill>
              </a:rPr>
              <a:t>TV</a:t>
            </a:r>
            <a:r>
              <a:rPr lang="en-US" sz="1650" dirty="0">
                <a:solidFill>
                  <a:srgbClr val="2C3E50"/>
                </a:solidFill>
              </a:rPr>
              <a:t> are both </a:t>
            </a:r>
            <a:r>
              <a:rPr lang="en-US" sz="1650" b="1" dirty="0">
                <a:solidFill>
                  <a:srgbClr val="D32F2F"/>
                </a:solidFill>
              </a:rPr>
              <a:t>Fishy</a:t>
            </a:r>
            <a:r>
              <a:rPr lang="en-US" sz="1650" dirty="0">
                <a:solidFill>
                  <a:srgbClr val="2C3E50"/>
                </a:solidFill>
              </a:rPr>
              <a:t>; </a:t>
            </a:r>
            <a:r>
              <a:rPr lang="en-US" sz="1650" b="1" dirty="0">
                <a:solidFill>
                  <a:srgbClr val="D81B60"/>
                </a:solidFill>
              </a:rPr>
              <a:t>Candida</a:t>
            </a:r>
            <a:r>
              <a:rPr lang="en-US" sz="1650" dirty="0">
                <a:solidFill>
                  <a:srgbClr val="2C3E50"/>
                </a:solidFill>
              </a:rPr>
              <a:t> is never fishy (it's the itchy, white one).</a:t>
            </a:r>
            <a:endParaRPr lang="en-US" sz="1650" dirty="0"/>
          </a:p>
        </p:txBody>
      </p:sp>
      <p:sp>
        <p:nvSpPr>
          <p:cNvPr id="68" name="Text 29"/>
          <p:cNvSpPr/>
          <p:nvPr/>
        </p:nvSpPr>
        <p:spPr>
          <a:xfrm>
            <a:off x="584746" y="5855791"/>
            <a:ext cx="11607254" cy="295275"/>
          </a:xfrm>
          <a:prstGeom prst="rect">
            <a:avLst/>
          </a:prstGeom>
          <a:noFill/>
          <a:ln/>
        </p:spPr>
        <p:txBody>
          <a:bodyPr vert="horz" wrap="square" lIns="0" tIns="0" rIns="0" bIns="0" rtlCol="0" anchor="ctr"/>
          <a:lstStyle/>
          <a:p>
            <a:pPr marL="0" indent="0">
              <a:lnSpc>
                <a:spcPts val="1575"/>
              </a:lnSpc>
              <a:buNone/>
            </a:pPr>
            <a:r>
              <a:rPr lang="en-US" sz="1050" dirty="0">
                <a:solidFill>
                  <a:srgbClr val="78909C"/>
                </a:solidFill>
              </a:rPr>
              <a:t> </a:t>
            </a:r>
            <a:r>
              <a:rPr lang="en-US" sz="1050" b="1" dirty="0">
                <a:solidFill>
                  <a:srgbClr val="78909C"/>
                </a:solidFill>
              </a:rPr>
              <a:t>Note:</a:t>
            </a:r>
            <a:r>
              <a:rPr lang="en-US" sz="1050" dirty="0">
                <a:solidFill>
                  <a:srgbClr val="78909C"/>
                </a:solidFill>
              </a:rPr>
              <a:t> Chlamydia and Gonorrhoea can cause discharge but are </a:t>
            </a:r>
            <a:r>
              <a:rPr lang="en-US" sz="1050" b="1" dirty="0">
                <a:solidFill>
                  <a:srgbClr val="78909C"/>
                </a:solidFill>
              </a:rPr>
              <a:t>not</a:t>
            </a:r>
            <a:r>
              <a:rPr lang="en-US" sz="1050" dirty="0">
                <a:solidFill>
                  <a:srgbClr val="78909C"/>
                </a:solidFill>
              </a:rPr>
              <a:t> detected by HVS alone. Always consider NAAT or endocervical swabs in sexually active patients.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866775"/>
          </a:xfrm>
          <a:prstGeom prst="rect">
            <a:avLst/>
          </a:prstGeom>
        </p:spPr>
      </p:pic>
      <p:pic>
        <p:nvPicPr>
          <p:cNvPr id="4" name="Image 2" descr="preencoded.png"/>
          <p:cNvPicPr>
            <a:picLocks noChangeAspect="1"/>
          </p:cNvPicPr>
          <p:nvPr/>
        </p:nvPicPr>
        <p:blipFill>
          <a:blip r:embed="rId5"/>
          <a:stretch>
            <a:fillRect/>
          </a:stretch>
        </p:blipFill>
        <p:spPr>
          <a:xfrm>
            <a:off x="381000" y="1577578"/>
            <a:ext cx="11430000" cy="542925"/>
          </a:xfrm>
          <a:prstGeom prst="rect">
            <a:avLst/>
          </a:prstGeom>
        </p:spPr>
      </p:pic>
      <p:pic>
        <p:nvPicPr>
          <p:cNvPr id="5" name="Image 3" descr="preencoded.png"/>
          <p:cNvPicPr>
            <a:picLocks noChangeAspect="1"/>
          </p:cNvPicPr>
          <p:nvPr/>
        </p:nvPicPr>
        <p:blipFill>
          <a:blip r:embed="rId6"/>
          <a:stretch>
            <a:fillRect/>
          </a:stretch>
        </p:blipFill>
        <p:spPr>
          <a:xfrm>
            <a:off x="381000" y="2358628"/>
            <a:ext cx="11430000" cy="3788420"/>
          </a:xfrm>
          <a:prstGeom prst="rect">
            <a:avLst/>
          </a:prstGeom>
        </p:spPr>
      </p:pic>
      <p:pic>
        <p:nvPicPr>
          <p:cNvPr id="6" name="Image 4" descr="preencoded.png"/>
          <p:cNvPicPr>
            <a:picLocks noChangeAspect="1"/>
          </p:cNvPicPr>
          <p:nvPr/>
        </p:nvPicPr>
        <p:blipFill>
          <a:blip r:embed="rId7"/>
          <a:stretch>
            <a:fillRect/>
          </a:stretch>
        </p:blipFill>
        <p:spPr>
          <a:xfrm>
            <a:off x="381000" y="2358628"/>
            <a:ext cx="2286000" cy="666750"/>
          </a:xfrm>
          <a:prstGeom prst="rect">
            <a:avLst/>
          </a:prstGeom>
        </p:spPr>
      </p:pic>
      <p:pic>
        <p:nvPicPr>
          <p:cNvPr id="7" name="Image 5" descr="preencoded.png"/>
          <p:cNvPicPr>
            <a:picLocks noChangeAspect="1"/>
          </p:cNvPicPr>
          <p:nvPr/>
        </p:nvPicPr>
        <p:blipFill>
          <a:blip r:embed="rId8"/>
          <a:stretch>
            <a:fillRect/>
          </a:stretch>
        </p:blipFill>
        <p:spPr>
          <a:xfrm>
            <a:off x="2667000" y="2358628"/>
            <a:ext cx="2286000" cy="666750"/>
          </a:xfrm>
          <a:prstGeom prst="rect">
            <a:avLst/>
          </a:prstGeom>
        </p:spPr>
      </p:pic>
      <p:pic>
        <p:nvPicPr>
          <p:cNvPr id="8" name="Image 6" descr="preencoded.png"/>
          <p:cNvPicPr>
            <a:picLocks noChangeAspect="1"/>
          </p:cNvPicPr>
          <p:nvPr/>
        </p:nvPicPr>
        <p:blipFill>
          <a:blip r:embed="rId9"/>
          <a:stretch>
            <a:fillRect/>
          </a:stretch>
        </p:blipFill>
        <p:spPr>
          <a:xfrm>
            <a:off x="4953000" y="2358628"/>
            <a:ext cx="2286000" cy="666750"/>
          </a:xfrm>
          <a:prstGeom prst="rect">
            <a:avLst/>
          </a:prstGeom>
        </p:spPr>
      </p:pic>
      <p:pic>
        <p:nvPicPr>
          <p:cNvPr id="9" name="Image 7" descr="preencoded.png"/>
          <p:cNvPicPr>
            <a:picLocks noChangeAspect="1"/>
          </p:cNvPicPr>
          <p:nvPr/>
        </p:nvPicPr>
        <p:blipFill>
          <a:blip r:embed="rId10"/>
          <a:stretch>
            <a:fillRect/>
          </a:stretch>
        </p:blipFill>
        <p:spPr>
          <a:xfrm>
            <a:off x="7239000" y="2358628"/>
            <a:ext cx="2286000" cy="666750"/>
          </a:xfrm>
          <a:prstGeom prst="rect">
            <a:avLst/>
          </a:prstGeom>
        </p:spPr>
      </p:pic>
      <p:pic>
        <p:nvPicPr>
          <p:cNvPr id="10" name="Image 8" descr="preencoded.png"/>
          <p:cNvPicPr>
            <a:picLocks noChangeAspect="1"/>
          </p:cNvPicPr>
          <p:nvPr/>
        </p:nvPicPr>
        <p:blipFill>
          <a:blip r:embed="rId11"/>
          <a:stretch>
            <a:fillRect/>
          </a:stretch>
        </p:blipFill>
        <p:spPr>
          <a:xfrm>
            <a:off x="9525000" y="2358628"/>
            <a:ext cx="2286000" cy="666750"/>
          </a:xfrm>
          <a:prstGeom prst="rect">
            <a:avLst/>
          </a:prstGeom>
        </p:spPr>
      </p:pic>
      <p:pic>
        <p:nvPicPr>
          <p:cNvPr id="11" name="Image 9" descr="preencoded.png"/>
          <p:cNvPicPr>
            <a:picLocks noChangeAspect="1"/>
          </p:cNvPicPr>
          <p:nvPr/>
        </p:nvPicPr>
        <p:blipFill>
          <a:blip r:embed="rId12"/>
          <a:stretch>
            <a:fillRect/>
          </a:stretch>
        </p:blipFill>
        <p:spPr>
          <a:xfrm>
            <a:off x="381000" y="3025378"/>
            <a:ext cx="2286000" cy="1047601"/>
          </a:xfrm>
          <a:prstGeom prst="rect">
            <a:avLst/>
          </a:prstGeom>
        </p:spPr>
      </p:pic>
      <p:pic>
        <p:nvPicPr>
          <p:cNvPr id="12" name="Image 10" descr="preencoded.png"/>
          <p:cNvPicPr>
            <a:picLocks noChangeAspect="1"/>
          </p:cNvPicPr>
          <p:nvPr/>
        </p:nvPicPr>
        <p:blipFill>
          <a:blip r:embed="rId13"/>
          <a:stretch>
            <a:fillRect/>
          </a:stretch>
        </p:blipFill>
        <p:spPr>
          <a:xfrm>
            <a:off x="571500" y="3474988"/>
            <a:ext cx="214313" cy="160734"/>
          </a:xfrm>
          <a:prstGeom prst="rect">
            <a:avLst/>
          </a:prstGeom>
        </p:spPr>
      </p:pic>
      <p:pic>
        <p:nvPicPr>
          <p:cNvPr id="13" name="Image 11" descr="preencoded.png"/>
          <p:cNvPicPr>
            <a:picLocks noChangeAspect="1"/>
          </p:cNvPicPr>
          <p:nvPr/>
        </p:nvPicPr>
        <p:blipFill>
          <a:blip r:embed="rId14"/>
          <a:stretch>
            <a:fillRect/>
          </a:stretch>
        </p:blipFill>
        <p:spPr>
          <a:xfrm>
            <a:off x="2667000" y="3025378"/>
            <a:ext cx="2286000" cy="1047601"/>
          </a:xfrm>
          <a:prstGeom prst="rect">
            <a:avLst/>
          </a:prstGeom>
        </p:spPr>
      </p:pic>
      <p:pic>
        <p:nvPicPr>
          <p:cNvPr id="14" name="Image 12" descr="preencoded.png"/>
          <p:cNvPicPr>
            <a:picLocks noChangeAspect="1"/>
          </p:cNvPicPr>
          <p:nvPr/>
        </p:nvPicPr>
        <p:blipFill>
          <a:blip r:embed="rId15"/>
          <a:stretch>
            <a:fillRect/>
          </a:stretch>
        </p:blipFill>
        <p:spPr>
          <a:xfrm>
            <a:off x="4953000" y="3025378"/>
            <a:ext cx="2286000" cy="1047601"/>
          </a:xfrm>
          <a:prstGeom prst="rect">
            <a:avLst/>
          </a:prstGeom>
        </p:spPr>
      </p:pic>
      <p:pic>
        <p:nvPicPr>
          <p:cNvPr id="15" name="Image 13" descr="preencoded.png"/>
          <p:cNvPicPr>
            <a:picLocks noChangeAspect="1"/>
          </p:cNvPicPr>
          <p:nvPr/>
        </p:nvPicPr>
        <p:blipFill>
          <a:blip r:embed="rId16"/>
          <a:stretch>
            <a:fillRect/>
          </a:stretch>
        </p:blipFill>
        <p:spPr>
          <a:xfrm>
            <a:off x="7239000" y="3025378"/>
            <a:ext cx="2286000" cy="1047601"/>
          </a:xfrm>
          <a:prstGeom prst="rect">
            <a:avLst/>
          </a:prstGeom>
        </p:spPr>
      </p:pic>
      <p:pic>
        <p:nvPicPr>
          <p:cNvPr id="16" name="Image 14" descr="preencoded.png"/>
          <p:cNvPicPr>
            <a:picLocks noChangeAspect="1"/>
          </p:cNvPicPr>
          <p:nvPr/>
        </p:nvPicPr>
        <p:blipFill>
          <a:blip r:embed="rId17"/>
          <a:stretch>
            <a:fillRect/>
          </a:stretch>
        </p:blipFill>
        <p:spPr>
          <a:xfrm>
            <a:off x="9525000" y="3025378"/>
            <a:ext cx="2286000" cy="1047601"/>
          </a:xfrm>
          <a:prstGeom prst="rect">
            <a:avLst/>
          </a:prstGeom>
        </p:spPr>
      </p:pic>
      <p:pic>
        <p:nvPicPr>
          <p:cNvPr id="17" name="Image 15" descr="preencoded.png"/>
          <p:cNvPicPr>
            <a:picLocks noChangeAspect="1"/>
          </p:cNvPicPr>
          <p:nvPr/>
        </p:nvPicPr>
        <p:blipFill>
          <a:blip r:embed="rId18"/>
          <a:stretch>
            <a:fillRect/>
          </a:stretch>
        </p:blipFill>
        <p:spPr>
          <a:xfrm>
            <a:off x="381000" y="4072979"/>
            <a:ext cx="2286000" cy="1117997"/>
          </a:xfrm>
          <a:prstGeom prst="rect">
            <a:avLst/>
          </a:prstGeom>
        </p:spPr>
      </p:pic>
      <p:pic>
        <p:nvPicPr>
          <p:cNvPr id="18" name="Image 16" descr="preencoded.png"/>
          <p:cNvPicPr>
            <a:picLocks noChangeAspect="1"/>
          </p:cNvPicPr>
          <p:nvPr/>
        </p:nvPicPr>
        <p:blipFill>
          <a:blip r:embed="rId19"/>
          <a:stretch>
            <a:fillRect/>
          </a:stretch>
        </p:blipFill>
        <p:spPr>
          <a:xfrm>
            <a:off x="571500" y="4437906"/>
            <a:ext cx="214313" cy="160734"/>
          </a:xfrm>
          <a:prstGeom prst="rect">
            <a:avLst/>
          </a:prstGeom>
        </p:spPr>
      </p:pic>
      <p:pic>
        <p:nvPicPr>
          <p:cNvPr id="19" name="Image 17" descr="preencoded.png"/>
          <p:cNvPicPr>
            <a:picLocks noChangeAspect="1"/>
          </p:cNvPicPr>
          <p:nvPr/>
        </p:nvPicPr>
        <p:blipFill>
          <a:blip r:embed="rId20"/>
          <a:stretch>
            <a:fillRect/>
          </a:stretch>
        </p:blipFill>
        <p:spPr>
          <a:xfrm>
            <a:off x="2667000" y="4072979"/>
            <a:ext cx="2286000" cy="1117997"/>
          </a:xfrm>
          <a:prstGeom prst="rect">
            <a:avLst/>
          </a:prstGeom>
        </p:spPr>
      </p:pic>
      <p:pic>
        <p:nvPicPr>
          <p:cNvPr id="20" name="Image 18" descr="preencoded.png"/>
          <p:cNvPicPr>
            <a:picLocks noChangeAspect="1"/>
          </p:cNvPicPr>
          <p:nvPr/>
        </p:nvPicPr>
        <p:blipFill>
          <a:blip r:embed="rId21"/>
          <a:stretch>
            <a:fillRect/>
          </a:stretch>
        </p:blipFill>
        <p:spPr>
          <a:xfrm>
            <a:off x="4953000" y="4072979"/>
            <a:ext cx="2286000" cy="1117997"/>
          </a:xfrm>
          <a:prstGeom prst="rect">
            <a:avLst/>
          </a:prstGeom>
        </p:spPr>
      </p:pic>
      <p:pic>
        <p:nvPicPr>
          <p:cNvPr id="21" name="Image 19" descr="preencoded.png"/>
          <p:cNvPicPr>
            <a:picLocks noChangeAspect="1"/>
          </p:cNvPicPr>
          <p:nvPr/>
        </p:nvPicPr>
        <p:blipFill>
          <a:blip r:embed="rId22"/>
          <a:stretch>
            <a:fillRect/>
          </a:stretch>
        </p:blipFill>
        <p:spPr>
          <a:xfrm>
            <a:off x="7239000" y="4072979"/>
            <a:ext cx="2286000" cy="1117997"/>
          </a:xfrm>
          <a:prstGeom prst="rect">
            <a:avLst/>
          </a:prstGeom>
        </p:spPr>
      </p:pic>
      <p:pic>
        <p:nvPicPr>
          <p:cNvPr id="22" name="Image 20" descr="preencoded.png"/>
          <p:cNvPicPr>
            <a:picLocks noChangeAspect="1"/>
          </p:cNvPicPr>
          <p:nvPr/>
        </p:nvPicPr>
        <p:blipFill>
          <a:blip r:embed="rId23"/>
          <a:stretch>
            <a:fillRect/>
          </a:stretch>
        </p:blipFill>
        <p:spPr>
          <a:xfrm>
            <a:off x="9525000" y="4072979"/>
            <a:ext cx="2286000" cy="1117997"/>
          </a:xfrm>
          <a:prstGeom prst="rect">
            <a:avLst/>
          </a:prstGeom>
        </p:spPr>
      </p:pic>
      <p:pic>
        <p:nvPicPr>
          <p:cNvPr id="23" name="Image 21" descr="preencoded.png"/>
          <p:cNvPicPr>
            <a:picLocks noChangeAspect="1"/>
          </p:cNvPicPr>
          <p:nvPr/>
        </p:nvPicPr>
        <p:blipFill>
          <a:blip r:embed="rId24"/>
          <a:stretch>
            <a:fillRect/>
          </a:stretch>
        </p:blipFill>
        <p:spPr>
          <a:xfrm>
            <a:off x="381000" y="5190976"/>
            <a:ext cx="11430000" cy="956072"/>
          </a:xfrm>
          <a:prstGeom prst="rect">
            <a:avLst/>
          </a:prstGeom>
        </p:spPr>
      </p:pic>
      <p:pic>
        <p:nvPicPr>
          <p:cNvPr id="24" name="Image 22" descr="preencoded.png"/>
          <p:cNvPicPr>
            <a:picLocks noChangeAspect="1"/>
          </p:cNvPicPr>
          <p:nvPr/>
        </p:nvPicPr>
        <p:blipFill>
          <a:blip r:embed="rId25"/>
          <a:stretch>
            <a:fillRect/>
          </a:stretch>
        </p:blipFill>
        <p:spPr>
          <a:xfrm>
            <a:off x="571500" y="5469582"/>
            <a:ext cx="214313" cy="171450"/>
          </a:xfrm>
          <a:prstGeom prst="rect">
            <a:avLst/>
          </a:prstGeom>
        </p:spPr>
      </p:pic>
      <p:sp>
        <p:nvSpPr>
          <p:cNvPr id="25"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6"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7" name="Text 2"/>
          <p:cNvSpPr/>
          <p:nvPr/>
        </p:nvSpPr>
        <p:spPr>
          <a:xfrm>
            <a:off x="381000" y="1577578"/>
            <a:ext cx="11811000" cy="542925"/>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Differential Diagnosis: pH and Swab Requirements</a:t>
            </a:r>
            <a:endParaRPr lang="en-US" sz="2100" dirty="0"/>
          </a:p>
        </p:txBody>
      </p:sp>
      <p:sp>
        <p:nvSpPr>
          <p:cNvPr id="28" name="Text 3"/>
          <p:cNvSpPr/>
          <p:nvPr/>
        </p:nvSpPr>
        <p:spPr>
          <a:xfrm>
            <a:off x="381000" y="2358628"/>
            <a:ext cx="1905000" cy="666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Feature</a:t>
            </a:r>
            <a:endParaRPr lang="en-US" sz="1500" dirty="0"/>
          </a:p>
        </p:txBody>
      </p:sp>
      <p:sp>
        <p:nvSpPr>
          <p:cNvPr id="29" name="Text 4"/>
          <p:cNvSpPr/>
          <p:nvPr/>
        </p:nvSpPr>
        <p:spPr>
          <a:xfrm>
            <a:off x="2667000" y="2358628"/>
            <a:ext cx="1905000" cy="666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Candida</a:t>
            </a:r>
            <a:endParaRPr lang="en-US" sz="1500" dirty="0"/>
          </a:p>
        </p:txBody>
      </p:sp>
      <p:sp>
        <p:nvSpPr>
          <p:cNvPr id="30" name="Text 5"/>
          <p:cNvSpPr/>
          <p:nvPr/>
        </p:nvSpPr>
        <p:spPr>
          <a:xfrm>
            <a:off x="4953000" y="2358628"/>
            <a:ext cx="1905000" cy="666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Bacterial Vaginosis</a:t>
            </a:r>
            <a:endParaRPr lang="en-US" sz="1500" dirty="0"/>
          </a:p>
        </p:txBody>
      </p:sp>
      <p:sp>
        <p:nvSpPr>
          <p:cNvPr id="31" name="Text 6"/>
          <p:cNvSpPr/>
          <p:nvPr/>
        </p:nvSpPr>
        <p:spPr>
          <a:xfrm>
            <a:off x="7239000" y="2358628"/>
            <a:ext cx="1905000" cy="666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Trichomonas (TV)</a:t>
            </a:r>
            <a:endParaRPr lang="en-US" sz="1500" dirty="0"/>
          </a:p>
        </p:txBody>
      </p:sp>
      <p:sp>
        <p:nvSpPr>
          <p:cNvPr id="32" name="Text 7"/>
          <p:cNvSpPr/>
          <p:nvPr/>
        </p:nvSpPr>
        <p:spPr>
          <a:xfrm>
            <a:off x="9525000" y="2358628"/>
            <a:ext cx="1905000" cy="666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Physiological</a:t>
            </a:r>
            <a:endParaRPr lang="en-US" sz="1500" dirty="0"/>
          </a:p>
        </p:txBody>
      </p:sp>
      <p:sp>
        <p:nvSpPr>
          <p:cNvPr id="33" name="Text 8"/>
          <p:cNvSpPr/>
          <p:nvPr/>
        </p:nvSpPr>
        <p:spPr>
          <a:xfrm>
            <a:off x="785813" y="3025378"/>
            <a:ext cx="1905000" cy="104760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 Vaginal pH</a:t>
            </a:r>
            <a:endParaRPr lang="en-US" sz="1350" dirty="0"/>
          </a:p>
        </p:txBody>
      </p:sp>
      <p:sp>
        <p:nvSpPr>
          <p:cNvPr id="34" name="Text 9"/>
          <p:cNvSpPr/>
          <p:nvPr/>
        </p:nvSpPr>
        <p:spPr>
          <a:xfrm>
            <a:off x="2667000" y="3025378"/>
            <a:ext cx="1905000" cy="1047601"/>
          </a:xfrm>
          <a:prstGeom prst="rect">
            <a:avLst/>
          </a:prstGeom>
          <a:noFill/>
          <a:ln/>
        </p:spPr>
        <p:txBody>
          <a:bodyPr vert="horz" wrap="square" lIns="0" tIns="0" rIns="0" bIns="0" rtlCol="0" anchor="ctr"/>
          <a:lstStyle/>
          <a:p>
            <a:pPr marL="0" indent="0" algn="ctr">
              <a:lnSpc>
                <a:spcPts val="2310"/>
              </a:lnSpc>
              <a:buNone/>
            </a:pPr>
            <a:r>
              <a:rPr lang="en-US" sz="1650" b="1" dirty="0">
                <a:solidFill>
                  <a:srgbClr val="2C3E50"/>
                </a:solidFill>
              </a:rPr>
              <a:t>≤ 4.5</a:t>
            </a:r>
            <a:r>
              <a:rPr lang="en-US" sz="1350" dirty="0">
                <a:solidFill>
                  <a:srgbClr val="2C3E50"/>
                </a:solidFill>
              </a:rPr>
              <a:t>(Normal pH)</a:t>
            </a:r>
            <a:endParaRPr lang="en-US" sz="1350" dirty="0"/>
          </a:p>
        </p:txBody>
      </p:sp>
      <p:sp>
        <p:nvSpPr>
          <p:cNvPr id="35" name="Text 10"/>
          <p:cNvSpPr/>
          <p:nvPr/>
        </p:nvSpPr>
        <p:spPr>
          <a:xfrm>
            <a:off x="4953000" y="3025378"/>
            <a:ext cx="1905000" cy="1047601"/>
          </a:xfrm>
          <a:prstGeom prst="rect">
            <a:avLst/>
          </a:prstGeom>
          <a:noFill/>
          <a:ln/>
        </p:spPr>
        <p:txBody>
          <a:bodyPr vert="horz" wrap="square" lIns="0" tIns="0" rIns="0" bIns="0" rtlCol="0" anchor="ctr"/>
          <a:lstStyle/>
          <a:p>
            <a:pPr marL="0" indent="0" algn="ctr">
              <a:lnSpc>
                <a:spcPts val="2310"/>
              </a:lnSpc>
              <a:buNone/>
            </a:pPr>
            <a:r>
              <a:rPr lang="en-US" sz="1650" b="1" dirty="0">
                <a:solidFill>
                  <a:srgbClr val="2C3E50"/>
                </a:solidFill>
              </a:rPr>
              <a:t>&gt; 5.0</a:t>
            </a:r>
            <a:r>
              <a:rPr lang="en-US" sz="1350" dirty="0">
                <a:solidFill>
                  <a:srgbClr val="2C3E50"/>
                </a:solidFill>
              </a:rPr>
              <a:t>(Raised pH)</a:t>
            </a:r>
            <a:endParaRPr lang="en-US" sz="1350" dirty="0"/>
          </a:p>
        </p:txBody>
      </p:sp>
      <p:sp>
        <p:nvSpPr>
          <p:cNvPr id="36" name="Text 11"/>
          <p:cNvSpPr/>
          <p:nvPr/>
        </p:nvSpPr>
        <p:spPr>
          <a:xfrm>
            <a:off x="7239000" y="3025378"/>
            <a:ext cx="1905000" cy="1047601"/>
          </a:xfrm>
          <a:prstGeom prst="rect">
            <a:avLst/>
          </a:prstGeom>
          <a:noFill/>
          <a:ln/>
        </p:spPr>
        <p:txBody>
          <a:bodyPr vert="horz" wrap="square" lIns="0" tIns="0" rIns="0" bIns="0" rtlCol="0" anchor="ctr"/>
          <a:lstStyle/>
          <a:p>
            <a:pPr marL="0" indent="0" algn="ctr">
              <a:lnSpc>
                <a:spcPts val="2310"/>
              </a:lnSpc>
              <a:buNone/>
            </a:pPr>
            <a:r>
              <a:rPr lang="en-US" sz="1650" b="1" dirty="0">
                <a:solidFill>
                  <a:srgbClr val="2C3E50"/>
                </a:solidFill>
              </a:rPr>
              <a:t>&gt; 5.0</a:t>
            </a:r>
            <a:r>
              <a:rPr lang="en-US" sz="1350" dirty="0">
                <a:solidFill>
                  <a:srgbClr val="2C3E50"/>
                </a:solidFill>
              </a:rPr>
              <a:t>(Raised pH)</a:t>
            </a:r>
            <a:endParaRPr lang="en-US" sz="1350" dirty="0"/>
          </a:p>
        </p:txBody>
      </p:sp>
      <p:sp>
        <p:nvSpPr>
          <p:cNvPr id="37" name="Text 12"/>
          <p:cNvSpPr/>
          <p:nvPr/>
        </p:nvSpPr>
        <p:spPr>
          <a:xfrm>
            <a:off x="9525000" y="3025378"/>
            <a:ext cx="1905000" cy="1047601"/>
          </a:xfrm>
          <a:prstGeom prst="rect">
            <a:avLst/>
          </a:prstGeom>
          <a:noFill/>
          <a:ln/>
        </p:spPr>
        <p:txBody>
          <a:bodyPr vert="horz" wrap="square" lIns="0" tIns="0" rIns="0" bIns="0" rtlCol="0" anchor="ctr"/>
          <a:lstStyle/>
          <a:p>
            <a:pPr marL="0" indent="0" algn="ctr">
              <a:lnSpc>
                <a:spcPts val="2310"/>
              </a:lnSpc>
              <a:buNone/>
            </a:pPr>
            <a:r>
              <a:rPr lang="en-US" sz="1650" b="1" dirty="0">
                <a:solidFill>
                  <a:srgbClr val="2C3E50"/>
                </a:solidFill>
              </a:rPr>
              <a:t>≤ 4.5</a:t>
            </a:r>
            <a:r>
              <a:rPr lang="en-US" sz="1350" dirty="0">
                <a:solidFill>
                  <a:srgbClr val="2C3E50"/>
                </a:solidFill>
              </a:rPr>
              <a:t>(Normal pH)</a:t>
            </a:r>
            <a:endParaRPr lang="en-US" sz="1350" dirty="0"/>
          </a:p>
        </p:txBody>
      </p:sp>
      <p:sp>
        <p:nvSpPr>
          <p:cNvPr id="38" name="Text 13"/>
          <p:cNvSpPr/>
          <p:nvPr/>
        </p:nvSpPr>
        <p:spPr>
          <a:xfrm>
            <a:off x="785813" y="4072979"/>
            <a:ext cx="1905000" cy="1117997"/>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 Recommended Swab</a:t>
            </a:r>
            <a:endParaRPr lang="en-US" sz="1350" dirty="0"/>
          </a:p>
        </p:txBody>
      </p:sp>
      <p:sp>
        <p:nvSpPr>
          <p:cNvPr id="39" name="Text 14"/>
          <p:cNvSpPr/>
          <p:nvPr/>
        </p:nvSpPr>
        <p:spPr>
          <a:xfrm>
            <a:off x="2933551" y="4358729"/>
            <a:ext cx="1524298" cy="354211"/>
          </a:xfrm>
          <a:prstGeom prst="rect">
            <a:avLst/>
          </a:prstGeom>
          <a:noFill/>
          <a:ln/>
        </p:spPr>
        <p:txBody>
          <a:bodyPr vert="horz" wrap="square" lIns="0" tIns="0" rIns="0" bIns="0" rtlCol="0" anchor="ctr"/>
          <a:lstStyle/>
          <a:p>
            <a:pPr marL="0" indent="0" algn="ctr">
              <a:lnSpc>
                <a:spcPts val="1890"/>
              </a:lnSpc>
              <a:buNone/>
            </a:pPr>
            <a:r>
              <a:rPr lang="en-US" sz="1350" b="1" dirty="0">
                <a:solidFill>
                  <a:schemeClr val="bg1"/>
                </a:solidFill>
                <a:highlight>
                  <a:srgbClr val="000000"/>
                </a:highlight>
              </a:rPr>
              <a:t>High Vaginal Swab</a:t>
            </a:r>
            <a:endParaRPr lang="en-US" sz="1350" dirty="0">
              <a:solidFill>
                <a:schemeClr val="bg1"/>
              </a:solidFill>
            </a:endParaRPr>
          </a:p>
        </p:txBody>
      </p:sp>
      <p:sp>
        <p:nvSpPr>
          <p:cNvPr id="40" name="Text 15"/>
          <p:cNvSpPr/>
          <p:nvPr/>
        </p:nvSpPr>
        <p:spPr>
          <a:xfrm>
            <a:off x="4686449" y="4434929"/>
            <a:ext cx="0" cy="190500"/>
          </a:xfrm>
          <a:prstGeom prst="rect">
            <a:avLst/>
          </a:prstGeom>
          <a:noFill/>
          <a:ln/>
        </p:spPr>
        <p:txBody>
          <a:bodyPr vert="horz" wrap="square" lIns="0" tIns="0" rIns="0" bIns="0" rtlCol="0" anchor="t"/>
          <a:lstStyle/>
          <a:p>
            <a:pPr marL="0" indent="0" algn="ctr">
              <a:lnSpc>
                <a:spcPts val="1890"/>
              </a:lnSpc>
              <a:buNone/>
            </a:pPr>
            <a:r>
              <a:rPr lang="en-US" sz="1350" dirty="0">
                <a:solidFill>
                  <a:srgbClr val="2C3E50"/>
                </a:solidFill>
              </a:rPr>
              <a:t>
</a:t>
            </a:r>
            <a:endParaRPr lang="en-US" sz="1350" dirty="0"/>
          </a:p>
        </p:txBody>
      </p:sp>
      <p:sp>
        <p:nvSpPr>
          <p:cNvPr id="41" name="Text 16"/>
          <p:cNvSpPr/>
          <p:nvPr/>
        </p:nvSpPr>
        <p:spPr>
          <a:xfrm>
            <a:off x="3623370" y="4770090"/>
            <a:ext cx="373261" cy="152400"/>
          </a:xfrm>
          <a:prstGeom prst="rect">
            <a:avLst/>
          </a:prstGeom>
          <a:noFill/>
          <a:ln/>
        </p:spPr>
        <p:txBody>
          <a:bodyPr vert="horz" wrap="square" lIns="0" tIns="0" rIns="0" bIns="0" rtlCol="0" anchor="t"/>
          <a:lstStyle/>
          <a:p>
            <a:pPr marL="0" indent="0" algn="ctr">
              <a:lnSpc>
                <a:spcPts val="1512"/>
              </a:lnSpc>
              <a:buNone/>
            </a:pPr>
            <a:r>
              <a:rPr lang="en-US" sz="1080" dirty="0">
                <a:solidFill>
                  <a:srgbClr val="2C3E50"/>
                </a:solidFill>
              </a:rPr>
              <a:t>(HVS)</a:t>
            </a:r>
            <a:endParaRPr lang="en-US" sz="1080" dirty="0"/>
          </a:p>
        </p:txBody>
      </p:sp>
      <p:sp>
        <p:nvSpPr>
          <p:cNvPr id="42" name="Text 17"/>
          <p:cNvSpPr/>
          <p:nvPr/>
        </p:nvSpPr>
        <p:spPr>
          <a:xfrm>
            <a:off x="5219551" y="4358729"/>
            <a:ext cx="1524298" cy="354211"/>
          </a:xfrm>
          <a:prstGeom prst="rect">
            <a:avLst/>
          </a:prstGeom>
          <a:noFill/>
          <a:ln/>
        </p:spPr>
        <p:txBody>
          <a:bodyPr vert="horz" wrap="square" lIns="0" tIns="0" rIns="0" bIns="0" rtlCol="0" anchor="ctr"/>
          <a:lstStyle/>
          <a:p>
            <a:pPr marL="0" indent="0" algn="ctr">
              <a:lnSpc>
                <a:spcPts val="1890"/>
              </a:lnSpc>
              <a:buNone/>
            </a:pPr>
            <a:r>
              <a:rPr lang="en-US" sz="1350" b="1" dirty="0">
                <a:solidFill>
                  <a:schemeClr val="bg1"/>
                </a:solidFill>
                <a:highlight>
                  <a:srgbClr val="000000"/>
                </a:highlight>
              </a:rPr>
              <a:t>High Vaginal Swab</a:t>
            </a:r>
            <a:endParaRPr lang="en-US" sz="1350" dirty="0">
              <a:solidFill>
                <a:schemeClr val="bg1"/>
              </a:solidFill>
            </a:endParaRPr>
          </a:p>
        </p:txBody>
      </p:sp>
      <p:sp>
        <p:nvSpPr>
          <p:cNvPr id="43" name="Text 18"/>
          <p:cNvSpPr/>
          <p:nvPr/>
        </p:nvSpPr>
        <p:spPr>
          <a:xfrm>
            <a:off x="6972449" y="4434929"/>
            <a:ext cx="0" cy="190500"/>
          </a:xfrm>
          <a:prstGeom prst="rect">
            <a:avLst/>
          </a:prstGeom>
          <a:noFill/>
          <a:ln/>
        </p:spPr>
        <p:txBody>
          <a:bodyPr vert="horz" wrap="square" lIns="0" tIns="0" rIns="0" bIns="0" rtlCol="0" anchor="t"/>
          <a:lstStyle/>
          <a:p>
            <a:pPr marL="0" indent="0" algn="ctr">
              <a:lnSpc>
                <a:spcPts val="1890"/>
              </a:lnSpc>
              <a:buNone/>
            </a:pPr>
            <a:r>
              <a:rPr lang="en-US" sz="1350" dirty="0">
                <a:solidFill>
                  <a:srgbClr val="2C3E50"/>
                </a:solidFill>
              </a:rPr>
              <a:t>
</a:t>
            </a:r>
            <a:endParaRPr lang="en-US" sz="1350" dirty="0"/>
          </a:p>
        </p:txBody>
      </p:sp>
      <p:sp>
        <p:nvSpPr>
          <p:cNvPr id="44" name="Text 19"/>
          <p:cNvSpPr/>
          <p:nvPr/>
        </p:nvSpPr>
        <p:spPr>
          <a:xfrm>
            <a:off x="5909370" y="4770090"/>
            <a:ext cx="373261" cy="152400"/>
          </a:xfrm>
          <a:prstGeom prst="rect">
            <a:avLst/>
          </a:prstGeom>
          <a:noFill/>
          <a:ln/>
        </p:spPr>
        <p:txBody>
          <a:bodyPr vert="horz" wrap="square" lIns="0" tIns="0" rIns="0" bIns="0" rtlCol="0" anchor="t"/>
          <a:lstStyle/>
          <a:p>
            <a:pPr marL="0" indent="0" algn="ctr">
              <a:lnSpc>
                <a:spcPts val="1512"/>
              </a:lnSpc>
              <a:buNone/>
            </a:pPr>
            <a:r>
              <a:rPr lang="en-US" sz="1080" dirty="0">
                <a:solidFill>
                  <a:srgbClr val="2C3E50"/>
                </a:solidFill>
              </a:rPr>
              <a:t>(HVS)</a:t>
            </a:r>
            <a:endParaRPr lang="en-US" sz="1080" dirty="0"/>
          </a:p>
        </p:txBody>
      </p:sp>
      <p:sp>
        <p:nvSpPr>
          <p:cNvPr id="45" name="Text 20"/>
          <p:cNvSpPr/>
          <p:nvPr/>
        </p:nvSpPr>
        <p:spPr>
          <a:xfrm>
            <a:off x="7505551" y="4358729"/>
            <a:ext cx="1524298" cy="354211"/>
          </a:xfrm>
          <a:prstGeom prst="rect">
            <a:avLst/>
          </a:prstGeom>
          <a:noFill/>
          <a:ln/>
        </p:spPr>
        <p:txBody>
          <a:bodyPr vert="horz" wrap="square" lIns="0" tIns="0" rIns="0" bIns="0" rtlCol="0" anchor="ctr"/>
          <a:lstStyle/>
          <a:p>
            <a:pPr marL="0" indent="0" algn="ctr">
              <a:lnSpc>
                <a:spcPts val="1890"/>
              </a:lnSpc>
              <a:buNone/>
            </a:pPr>
            <a:r>
              <a:rPr lang="en-US" sz="1350" b="1" dirty="0">
                <a:solidFill>
                  <a:schemeClr val="bg1"/>
                </a:solidFill>
                <a:highlight>
                  <a:srgbClr val="000000"/>
                </a:highlight>
              </a:rPr>
              <a:t>High Vaginal Swab</a:t>
            </a:r>
            <a:endParaRPr lang="en-US" sz="1350" dirty="0">
              <a:solidFill>
                <a:schemeClr val="bg1"/>
              </a:solidFill>
            </a:endParaRPr>
          </a:p>
        </p:txBody>
      </p:sp>
      <p:sp>
        <p:nvSpPr>
          <p:cNvPr id="46" name="Text 21"/>
          <p:cNvSpPr/>
          <p:nvPr/>
        </p:nvSpPr>
        <p:spPr>
          <a:xfrm>
            <a:off x="9258449" y="4434929"/>
            <a:ext cx="0" cy="190500"/>
          </a:xfrm>
          <a:prstGeom prst="rect">
            <a:avLst/>
          </a:prstGeom>
          <a:noFill/>
          <a:ln/>
        </p:spPr>
        <p:txBody>
          <a:bodyPr vert="horz" wrap="square" lIns="0" tIns="0" rIns="0" bIns="0" rtlCol="0" anchor="t"/>
          <a:lstStyle/>
          <a:p>
            <a:pPr marL="0" indent="0" algn="ctr">
              <a:lnSpc>
                <a:spcPts val="1890"/>
              </a:lnSpc>
              <a:buNone/>
            </a:pPr>
            <a:r>
              <a:rPr lang="en-US" sz="1350" dirty="0">
                <a:solidFill>
                  <a:srgbClr val="2C3E50"/>
                </a:solidFill>
              </a:rPr>
              <a:t>
</a:t>
            </a:r>
            <a:endParaRPr lang="en-US" sz="1350" dirty="0"/>
          </a:p>
        </p:txBody>
      </p:sp>
      <p:sp>
        <p:nvSpPr>
          <p:cNvPr id="47" name="Text 22"/>
          <p:cNvSpPr/>
          <p:nvPr/>
        </p:nvSpPr>
        <p:spPr>
          <a:xfrm>
            <a:off x="8195370" y="4770090"/>
            <a:ext cx="373261" cy="152400"/>
          </a:xfrm>
          <a:prstGeom prst="rect">
            <a:avLst/>
          </a:prstGeom>
          <a:noFill/>
          <a:ln/>
        </p:spPr>
        <p:txBody>
          <a:bodyPr vert="horz" wrap="square" lIns="0" tIns="0" rIns="0" bIns="0" rtlCol="0" anchor="t"/>
          <a:lstStyle/>
          <a:p>
            <a:pPr marL="0" indent="0" algn="ctr">
              <a:lnSpc>
                <a:spcPts val="1512"/>
              </a:lnSpc>
              <a:buNone/>
            </a:pPr>
            <a:r>
              <a:rPr lang="en-US" sz="1080" dirty="0">
                <a:solidFill>
                  <a:srgbClr val="2C3E50"/>
                </a:solidFill>
              </a:rPr>
              <a:t>(HVS)</a:t>
            </a:r>
            <a:endParaRPr lang="en-US" sz="1080" dirty="0"/>
          </a:p>
        </p:txBody>
      </p:sp>
      <p:sp>
        <p:nvSpPr>
          <p:cNvPr id="48" name="Text 23"/>
          <p:cNvSpPr/>
          <p:nvPr/>
        </p:nvSpPr>
        <p:spPr>
          <a:xfrm>
            <a:off x="9848404" y="4531072"/>
            <a:ext cx="1639193" cy="190500"/>
          </a:xfrm>
          <a:prstGeom prst="rect">
            <a:avLst/>
          </a:prstGeom>
          <a:noFill/>
          <a:ln/>
        </p:spPr>
        <p:txBody>
          <a:bodyPr vert="horz" wrap="square" lIns="0" tIns="0" rIns="0" bIns="0" rtlCol="0" anchor="ctr"/>
          <a:lstStyle/>
          <a:p>
            <a:pPr marL="0" indent="0" algn="ctr">
              <a:lnSpc>
                <a:spcPts val="1890"/>
              </a:lnSpc>
              <a:buNone/>
            </a:pPr>
            <a:r>
              <a:rPr lang="en-US" sz="1350" i="1" dirty="0">
                <a:solidFill>
                  <a:srgbClr val="90A4AE"/>
                </a:solidFill>
              </a:rPr>
              <a:t>Not routinely required</a:t>
            </a:r>
            <a:endParaRPr lang="en-US" sz="1350" dirty="0"/>
          </a:p>
        </p:txBody>
      </p:sp>
      <p:sp>
        <p:nvSpPr>
          <p:cNvPr id="49" name="Text 24"/>
          <p:cNvSpPr/>
          <p:nvPr/>
        </p:nvSpPr>
        <p:spPr>
          <a:xfrm>
            <a:off x="833586" y="5190976"/>
            <a:ext cx="11049000" cy="956072"/>
          </a:xfrm>
          <a:prstGeom prst="rect">
            <a:avLst/>
          </a:prstGeom>
          <a:noFill/>
          <a:ln/>
        </p:spPr>
        <p:txBody>
          <a:bodyPr vert="horz" wrap="square" lIns="0" tIns="0" rIns="0" bIns="0" rtlCol="0" anchor="ctr"/>
          <a:lstStyle/>
          <a:p>
            <a:pPr marL="0" indent="0" algn="l">
              <a:lnSpc>
                <a:spcPts val="1890"/>
              </a:lnSpc>
              <a:buNone/>
            </a:pPr>
            <a:r>
              <a:rPr lang="en-US" sz="1350" dirty="0">
                <a:solidFill>
                  <a:srgbClr val="795548"/>
                </a:solidFill>
              </a:rPr>
              <a:t> </a:t>
            </a:r>
            <a:r>
              <a:rPr lang="en-US" sz="1350" b="1" dirty="0">
                <a:solidFill>
                  <a:srgbClr val="795548"/>
                </a:solidFill>
              </a:rPr>
              <a:t>AKT Pearl:</a:t>
            </a:r>
            <a:r>
              <a:rPr lang="en-US" sz="1350" dirty="0">
                <a:solidFill>
                  <a:srgbClr val="795548"/>
                </a:solidFill>
              </a:rPr>
              <a:t> Chlamydia and Gonorrhoea are </a:t>
            </a:r>
            <a:r>
              <a:rPr lang="en-US" sz="1350" b="1" dirty="0">
                <a:solidFill>
                  <a:srgbClr val="795548"/>
                </a:solidFill>
              </a:rPr>
              <a:t>NOT</a:t>
            </a:r>
            <a:r>
              <a:rPr lang="en-US" sz="1350" dirty="0">
                <a:solidFill>
                  <a:srgbClr val="795548"/>
                </a:solidFill>
              </a:rPr>
              <a:t> detected by High Vaginal Swabs (HVS). Diagnosis requires </a:t>
            </a:r>
            <a:r>
              <a:rPr lang="en-US" sz="1350" b="1" dirty="0">
                <a:solidFill>
                  <a:srgbClr val="795548"/>
                </a:solidFill>
              </a:rPr>
              <a:t>Nucleic Acid Amplification Testing (NAAT)</a:t>
            </a:r>
            <a:r>
              <a:rPr lang="en-US" sz="1350" dirty="0">
                <a:solidFill>
                  <a:srgbClr val="795548"/>
                </a:solidFill>
              </a:rPr>
              <a:t> via an endocervical swab or first-void urine sample. Always consider NAAT in sexually active patients regardless of pH.</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800100"/>
          </a:xfrm>
          <a:prstGeom prst="rect">
            <a:avLst/>
          </a:prstGeom>
        </p:spPr>
      </p:pic>
      <p:pic>
        <p:nvPicPr>
          <p:cNvPr id="5" name="Image 3" descr="preencoded.png"/>
          <p:cNvPicPr>
            <a:picLocks noChangeAspect="1"/>
          </p:cNvPicPr>
          <p:nvPr/>
        </p:nvPicPr>
        <p:blipFill>
          <a:blip r:embed="rId5"/>
          <a:stretch>
            <a:fillRect/>
          </a:stretch>
        </p:blipFill>
        <p:spPr>
          <a:xfrm>
            <a:off x="381000" y="1028700"/>
            <a:ext cx="11430000" cy="514350"/>
          </a:xfrm>
          <a:prstGeom prst="rect">
            <a:avLst/>
          </a:prstGeom>
        </p:spPr>
      </p:pic>
      <p:pic>
        <p:nvPicPr>
          <p:cNvPr id="6" name="Image 4" descr="preencoded.png"/>
          <p:cNvPicPr>
            <a:picLocks noChangeAspect="1"/>
          </p:cNvPicPr>
          <p:nvPr/>
        </p:nvPicPr>
        <p:blipFill>
          <a:blip r:embed="rId6"/>
          <a:stretch>
            <a:fillRect/>
          </a:stretch>
        </p:blipFill>
        <p:spPr>
          <a:xfrm>
            <a:off x="381000" y="1771650"/>
            <a:ext cx="5572125" cy="4781550"/>
          </a:xfrm>
          <a:prstGeom prst="rect">
            <a:avLst/>
          </a:prstGeom>
        </p:spPr>
      </p:pic>
      <p:pic>
        <p:nvPicPr>
          <p:cNvPr id="7" name="Image 5" descr="preencoded.png"/>
          <p:cNvPicPr>
            <a:picLocks noChangeAspect="1"/>
          </p:cNvPicPr>
          <p:nvPr/>
        </p:nvPicPr>
        <p:blipFill>
          <a:blip r:embed="rId7"/>
          <a:stretch>
            <a:fillRect/>
          </a:stretch>
        </p:blipFill>
        <p:spPr>
          <a:xfrm>
            <a:off x="619125" y="2033588"/>
            <a:ext cx="333375" cy="266700"/>
          </a:xfrm>
          <a:prstGeom prst="rect">
            <a:avLst/>
          </a:prstGeom>
        </p:spPr>
      </p:pic>
      <p:pic>
        <p:nvPicPr>
          <p:cNvPr id="8" name="Image 6" descr="preencoded.png"/>
          <p:cNvPicPr>
            <a:picLocks noChangeAspect="1"/>
          </p:cNvPicPr>
          <p:nvPr/>
        </p:nvPicPr>
        <p:blipFill>
          <a:blip r:embed="rId8"/>
          <a:stretch>
            <a:fillRect/>
          </a:stretch>
        </p:blipFill>
        <p:spPr>
          <a:xfrm>
            <a:off x="619125" y="2552700"/>
            <a:ext cx="190500" cy="190500"/>
          </a:xfrm>
          <a:prstGeom prst="rect">
            <a:avLst/>
          </a:prstGeom>
        </p:spPr>
      </p:pic>
      <p:pic>
        <p:nvPicPr>
          <p:cNvPr id="9" name="Image 7" descr="preencoded.png"/>
          <p:cNvPicPr>
            <a:picLocks noChangeAspect="1"/>
          </p:cNvPicPr>
          <p:nvPr/>
        </p:nvPicPr>
        <p:blipFill>
          <a:blip r:embed="rId9"/>
          <a:stretch>
            <a:fillRect/>
          </a:stretch>
        </p:blipFill>
        <p:spPr>
          <a:xfrm>
            <a:off x="619125" y="3209925"/>
            <a:ext cx="190500" cy="179189"/>
          </a:xfrm>
          <a:prstGeom prst="rect">
            <a:avLst/>
          </a:prstGeom>
        </p:spPr>
      </p:pic>
      <p:pic>
        <p:nvPicPr>
          <p:cNvPr id="10" name="Image 8" descr="preencoded.png"/>
          <p:cNvPicPr>
            <a:picLocks noChangeAspect="1"/>
          </p:cNvPicPr>
          <p:nvPr/>
        </p:nvPicPr>
        <p:blipFill>
          <a:blip r:embed="rId10"/>
          <a:stretch>
            <a:fillRect/>
          </a:stretch>
        </p:blipFill>
        <p:spPr>
          <a:xfrm>
            <a:off x="619125" y="3867150"/>
            <a:ext cx="190500" cy="190500"/>
          </a:xfrm>
          <a:prstGeom prst="rect">
            <a:avLst/>
          </a:prstGeom>
        </p:spPr>
      </p:pic>
      <p:pic>
        <p:nvPicPr>
          <p:cNvPr id="11" name="Image 9" descr="preencoded.png"/>
          <p:cNvPicPr>
            <a:picLocks noChangeAspect="1"/>
          </p:cNvPicPr>
          <p:nvPr/>
        </p:nvPicPr>
        <p:blipFill>
          <a:blip r:embed="rId10"/>
          <a:stretch>
            <a:fillRect/>
          </a:stretch>
        </p:blipFill>
        <p:spPr>
          <a:xfrm>
            <a:off x="619125" y="4524375"/>
            <a:ext cx="190500" cy="190500"/>
          </a:xfrm>
          <a:prstGeom prst="rect">
            <a:avLst/>
          </a:prstGeom>
        </p:spPr>
      </p:pic>
      <p:pic>
        <p:nvPicPr>
          <p:cNvPr id="12" name="Image 10" descr="preencoded.png"/>
          <p:cNvPicPr>
            <a:picLocks noChangeAspect="1"/>
          </p:cNvPicPr>
          <p:nvPr/>
        </p:nvPicPr>
        <p:blipFill>
          <a:blip r:embed="rId11"/>
          <a:stretch>
            <a:fillRect/>
          </a:stretch>
        </p:blipFill>
        <p:spPr>
          <a:xfrm>
            <a:off x="619125" y="5181600"/>
            <a:ext cx="190500" cy="160288"/>
          </a:xfrm>
          <a:prstGeom prst="rect">
            <a:avLst/>
          </a:prstGeom>
        </p:spPr>
      </p:pic>
      <p:pic>
        <p:nvPicPr>
          <p:cNvPr id="13" name="Image 11" descr="preencoded.png"/>
          <p:cNvPicPr>
            <a:picLocks noChangeAspect="1"/>
          </p:cNvPicPr>
          <p:nvPr/>
        </p:nvPicPr>
        <p:blipFill>
          <a:blip r:embed="rId6"/>
          <a:stretch>
            <a:fillRect/>
          </a:stretch>
        </p:blipFill>
        <p:spPr>
          <a:xfrm>
            <a:off x="6238875" y="1771650"/>
            <a:ext cx="5572125" cy="4781550"/>
          </a:xfrm>
          <a:prstGeom prst="rect">
            <a:avLst/>
          </a:prstGeom>
        </p:spPr>
      </p:pic>
      <p:pic>
        <p:nvPicPr>
          <p:cNvPr id="14" name="Image 12" descr="preencoded.png"/>
          <p:cNvPicPr>
            <a:picLocks noChangeAspect="1"/>
          </p:cNvPicPr>
          <p:nvPr/>
        </p:nvPicPr>
        <p:blipFill>
          <a:blip r:embed="rId12"/>
          <a:stretch>
            <a:fillRect/>
          </a:stretch>
        </p:blipFill>
        <p:spPr>
          <a:xfrm>
            <a:off x="6477000" y="2033588"/>
            <a:ext cx="333375" cy="266700"/>
          </a:xfrm>
          <a:prstGeom prst="rect">
            <a:avLst/>
          </a:prstGeom>
        </p:spPr>
      </p:pic>
      <p:pic>
        <p:nvPicPr>
          <p:cNvPr id="15" name="Image 13" descr="preencoded.png"/>
          <p:cNvPicPr>
            <a:picLocks noChangeAspect="1"/>
          </p:cNvPicPr>
          <p:nvPr/>
        </p:nvPicPr>
        <p:blipFill>
          <a:blip r:embed="rId13"/>
          <a:stretch>
            <a:fillRect/>
          </a:stretch>
        </p:blipFill>
        <p:spPr>
          <a:xfrm>
            <a:off x="6477000" y="2514600"/>
            <a:ext cx="5095875" cy="257175"/>
          </a:xfrm>
          <a:prstGeom prst="rect">
            <a:avLst/>
          </a:prstGeom>
        </p:spPr>
      </p:pic>
      <p:pic>
        <p:nvPicPr>
          <p:cNvPr id="16" name="Image 14" descr="preencoded.png"/>
          <p:cNvPicPr>
            <a:picLocks noChangeAspect="1"/>
          </p:cNvPicPr>
          <p:nvPr/>
        </p:nvPicPr>
        <p:blipFill>
          <a:blip r:embed="rId14"/>
          <a:stretch>
            <a:fillRect/>
          </a:stretch>
        </p:blipFill>
        <p:spPr>
          <a:xfrm>
            <a:off x="6477000" y="2924175"/>
            <a:ext cx="190500" cy="203150"/>
          </a:xfrm>
          <a:prstGeom prst="rect">
            <a:avLst/>
          </a:prstGeom>
        </p:spPr>
      </p:pic>
      <p:pic>
        <p:nvPicPr>
          <p:cNvPr id="17" name="Image 15" descr="preencoded.png"/>
          <p:cNvPicPr>
            <a:picLocks noChangeAspect="1"/>
          </p:cNvPicPr>
          <p:nvPr/>
        </p:nvPicPr>
        <p:blipFill>
          <a:blip r:embed="rId15"/>
          <a:stretch>
            <a:fillRect/>
          </a:stretch>
        </p:blipFill>
        <p:spPr>
          <a:xfrm>
            <a:off x="6477000" y="3581400"/>
            <a:ext cx="190500" cy="152400"/>
          </a:xfrm>
          <a:prstGeom prst="rect">
            <a:avLst/>
          </a:prstGeom>
        </p:spPr>
      </p:pic>
      <p:pic>
        <p:nvPicPr>
          <p:cNvPr id="18" name="Image 16" descr="preencoded.png"/>
          <p:cNvPicPr>
            <a:picLocks noChangeAspect="1"/>
          </p:cNvPicPr>
          <p:nvPr/>
        </p:nvPicPr>
        <p:blipFill>
          <a:blip r:embed="rId16"/>
          <a:stretch>
            <a:fillRect/>
          </a:stretch>
        </p:blipFill>
        <p:spPr>
          <a:xfrm>
            <a:off x="6477000" y="3981450"/>
            <a:ext cx="190500" cy="203150"/>
          </a:xfrm>
          <a:prstGeom prst="rect">
            <a:avLst/>
          </a:prstGeom>
        </p:spPr>
      </p:pic>
      <p:pic>
        <p:nvPicPr>
          <p:cNvPr id="19" name="Image 17" descr="preencoded.png"/>
          <p:cNvPicPr>
            <a:picLocks noChangeAspect="1"/>
          </p:cNvPicPr>
          <p:nvPr/>
        </p:nvPicPr>
        <p:blipFill>
          <a:blip r:embed="rId17"/>
          <a:stretch>
            <a:fillRect/>
          </a:stretch>
        </p:blipFill>
        <p:spPr>
          <a:xfrm>
            <a:off x="6477000" y="4638675"/>
            <a:ext cx="190500" cy="179189"/>
          </a:xfrm>
          <a:prstGeom prst="rect">
            <a:avLst/>
          </a:prstGeom>
        </p:spPr>
      </p:pic>
      <p:pic>
        <p:nvPicPr>
          <p:cNvPr id="20" name="Image 18" descr="preencoded.png"/>
          <p:cNvPicPr>
            <a:picLocks noChangeAspect="1"/>
          </p:cNvPicPr>
          <p:nvPr/>
        </p:nvPicPr>
        <p:blipFill>
          <a:blip r:embed="rId18"/>
          <a:stretch>
            <a:fillRect/>
          </a:stretch>
        </p:blipFill>
        <p:spPr>
          <a:xfrm>
            <a:off x="6477000" y="5267325"/>
            <a:ext cx="5095875" cy="685800"/>
          </a:xfrm>
          <a:prstGeom prst="rect">
            <a:avLst/>
          </a:prstGeom>
        </p:spPr>
      </p:pic>
      <p:pic>
        <p:nvPicPr>
          <p:cNvPr id="21" name="Image 19" descr="preencoded.png"/>
          <p:cNvPicPr>
            <a:picLocks noChangeAspect="1"/>
          </p:cNvPicPr>
          <p:nvPr/>
        </p:nvPicPr>
        <p:blipFill>
          <a:blip r:embed="rId19"/>
          <a:stretch>
            <a:fillRect/>
          </a:stretch>
        </p:blipFill>
        <p:spPr>
          <a:xfrm>
            <a:off x="6619875" y="5417493"/>
            <a:ext cx="190500" cy="152400"/>
          </a:xfrm>
          <a:prstGeom prst="rect">
            <a:avLst/>
          </a:prstGeom>
        </p:spPr>
      </p:pic>
      <p:sp>
        <p:nvSpPr>
          <p:cNvPr id="22" name="Text 0"/>
          <p:cNvSpPr/>
          <p:nvPr/>
        </p:nvSpPr>
        <p:spPr>
          <a:xfrm>
            <a:off x="476250" y="190500"/>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23" name="Text 1"/>
          <p:cNvSpPr/>
          <p:nvPr/>
        </p:nvSpPr>
        <p:spPr>
          <a:xfrm>
            <a:off x="476250" y="56197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4" name="Text 2"/>
          <p:cNvSpPr/>
          <p:nvPr/>
        </p:nvSpPr>
        <p:spPr>
          <a:xfrm>
            <a:off x="381000" y="1028700"/>
            <a:ext cx="11811000" cy="514350"/>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Bacterial Vaginosis (BV): Pathophysiology &amp; Diagnosis</a:t>
            </a:r>
            <a:endParaRPr lang="en-US" sz="2400" dirty="0"/>
          </a:p>
        </p:txBody>
      </p:sp>
      <p:sp>
        <p:nvSpPr>
          <p:cNvPr id="25" name="Text 3"/>
          <p:cNvSpPr/>
          <p:nvPr/>
        </p:nvSpPr>
        <p:spPr>
          <a:xfrm>
            <a:off x="1095375" y="2009775"/>
            <a:ext cx="72923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237E"/>
                </a:solidFill>
              </a:rPr>
              <a:t>Core Concept: Flora Imbalance</a:t>
            </a:r>
            <a:endParaRPr lang="en-US" sz="1650" dirty="0"/>
          </a:p>
        </p:txBody>
      </p:sp>
      <p:sp>
        <p:nvSpPr>
          <p:cNvPr id="26" name="Text 4"/>
          <p:cNvSpPr/>
          <p:nvPr/>
        </p:nvSpPr>
        <p:spPr>
          <a:xfrm>
            <a:off x="923925" y="251460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NOT an STI:</a:t>
            </a:r>
            <a:r>
              <a:rPr lang="en-US" sz="1350" dirty="0">
                <a:solidFill>
                  <a:srgbClr val="2C3E50"/>
                </a:solidFill>
              </a:rPr>
              <a:t> It is a dysbiosis (imbalance) of the normal vaginal ecosystem.</a:t>
            </a:r>
            <a:endParaRPr lang="en-US" sz="1350" dirty="0"/>
          </a:p>
        </p:txBody>
      </p:sp>
      <p:sp>
        <p:nvSpPr>
          <p:cNvPr id="27" name="Text 5"/>
          <p:cNvSpPr/>
          <p:nvPr/>
        </p:nvSpPr>
        <p:spPr>
          <a:xfrm>
            <a:off x="923925" y="317182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Mechanism:</a:t>
            </a:r>
            <a:r>
              <a:rPr lang="en-US" sz="1350" dirty="0">
                <a:solidFill>
                  <a:srgbClr val="2C3E50"/>
                </a:solidFill>
              </a:rPr>
              <a:t> Overgrowth of anaerobes (notably </a:t>
            </a:r>
            <a:r>
              <a:rPr lang="en-US" sz="1350" i="1" dirty="0">
                <a:solidFill>
                  <a:srgbClr val="2C3E50"/>
                </a:solidFill>
              </a:rPr>
              <a:t>Gardnerella vaginalis</a:t>
            </a:r>
            <a:r>
              <a:rPr lang="en-US" sz="1350" dirty="0">
                <a:solidFill>
                  <a:srgbClr val="2C3E50"/>
                </a:solidFill>
              </a:rPr>
              <a:t>).</a:t>
            </a:r>
            <a:endParaRPr lang="en-US" sz="1350" dirty="0"/>
          </a:p>
        </p:txBody>
      </p:sp>
      <p:sp>
        <p:nvSpPr>
          <p:cNvPr id="28" name="Text 6"/>
          <p:cNvSpPr/>
          <p:nvPr/>
        </p:nvSpPr>
        <p:spPr>
          <a:xfrm>
            <a:off x="923925" y="382905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Lactobacillus Loss:</a:t>
            </a:r>
            <a:r>
              <a:rPr lang="en-US" sz="1350" dirty="0">
                <a:solidFill>
                  <a:srgbClr val="2C3E50"/>
                </a:solidFill>
              </a:rPr>
              <a:t> Depletion of hydrogen peroxide-producing bacteria that maintain acidity.</a:t>
            </a:r>
            <a:endParaRPr lang="en-US" sz="1350" dirty="0"/>
          </a:p>
        </p:txBody>
      </p:sp>
      <p:sp>
        <p:nvSpPr>
          <p:cNvPr id="29" name="Text 7"/>
          <p:cNvSpPr/>
          <p:nvPr/>
        </p:nvSpPr>
        <p:spPr>
          <a:xfrm>
            <a:off x="923925" y="448627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Prevalence:</a:t>
            </a:r>
            <a:r>
              <a:rPr lang="en-US" sz="1350" dirty="0">
                <a:solidFill>
                  <a:srgbClr val="2C3E50"/>
                </a:solidFill>
              </a:rPr>
              <a:t> The commonest cause of abnormal vaginal discharge in reproductive age.</a:t>
            </a:r>
            <a:endParaRPr lang="en-US" sz="1350" dirty="0"/>
          </a:p>
        </p:txBody>
      </p:sp>
      <p:sp>
        <p:nvSpPr>
          <p:cNvPr id="30" name="Text 8"/>
          <p:cNvSpPr/>
          <p:nvPr/>
        </p:nvSpPr>
        <p:spPr>
          <a:xfrm>
            <a:off x="923925" y="514350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Partner Management:</a:t>
            </a:r>
            <a:r>
              <a:rPr lang="en-US" sz="1350" dirty="0">
                <a:solidFill>
                  <a:srgbClr val="2C3E50"/>
                </a:solidFill>
              </a:rPr>
              <a:t> No treatment required for male partners.</a:t>
            </a:r>
            <a:endParaRPr lang="en-US" sz="1350" dirty="0"/>
          </a:p>
        </p:txBody>
      </p:sp>
      <p:sp>
        <p:nvSpPr>
          <p:cNvPr id="31" name="Text 9"/>
          <p:cNvSpPr/>
          <p:nvPr/>
        </p:nvSpPr>
        <p:spPr>
          <a:xfrm>
            <a:off x="6953250" y="2009775"/>
            <a:ext cx="45262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237E"/>
                </a:solidFill>
              </a:rPr>
              <a:t>Clinical Diagnosis</a:t>
            </a:r>
            <a:endParaRPr lang="en-US" sz="1650" dirty="0"/>
          </a:p>
        </p:txBody>
      </p:sp>
      <p:sp>
        <p:nvSpPr>
          <p:cNvPr id="32" name="Text 10"/>
          <p:cNvSpPr/>
          <p:nvPr/>
        </p:nvSpPr>
        <p:spPr>
          <a:xfrm>
            <a:off x="6591300" y="2514600"/>
            <a:ext cx="5247559"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Amsel’s Criteria: 3 of 4 Required</a:t>
            </a:r>
            <a:endParaRPr lang="en-US" sz="1050" dirty="0"/>
          </a:p>
        </p:txBody>
      </p:sp>
      <p:sp>
        <p:nvSpPr>
          <p:cNvPr id="33" name="Text 11"/>
          <p:cNvSpPr/>
          <p:nvPr/>
        </p:nvSpPr>
        <p:spPr>
          <a:xfrm>
            <a:off x="6781800" y="288607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Discharge:</a:t>
            </a:r>
            <a:r>
              <a:rPr lang="en-US" sz="1350" dirty="0">
                <a:solidFill>
                  <a:srgbClr val="2C3E50"/>
                </a:solidFill>
              </a:rPr>
              <a:t> Thin, white or grey, homogeneous discharge coating the vaginal walls.</a:t>
            </a:r>
            <a:endParaRPr lang="en-US" sz="1350" dirty="0"/>
          </a:p>
        </p:txBody>
      </p:sp>
      <p:sp>
        <p:nvSpPr>
          <p:cNvPr id="34" name="Text 12"/>
          <p:cNvSpPr/>
          <p:nvPr/>
        </p:nvSpPr>
        <p:spPr>
          <a:xfrm>
            <a:off x="6781800" y="3543300"/>
            <a:ext cx="54102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Vaginal pH:</a:t>
            </a:r>
            <a:r>
              <a:rPr lang="en-US" sz="1350" dirty="0">
                <a:solidFill>
                  <a:srgbClr val="2C3E50"/>
                </a:solidFill>
              </a:rPr>
              <a:t> Elevated pH level </a:t>
            </a:r>
            <a:r>
              <a:rPr lang="en-US" sz="1350" b="1" dirty="0">
                <a:solidFill>
                  <a:srgbClr val="1A237E"/>
                </a:solidFill>
              </a:rPr>
              <a:t>&gt; 4.5</a:t>
            </a:r>
            <a:r>
              <a:rPr lang="en-US" sz="1350" dirty="0">
                <a:solidFill>
                  <a:srgbClr val="2C3E50"/>
                </a:solidFill>
              </a:rPr>
              <a:t>.</a:t>
            </a:r>
            <a:endParaRPr lang="en-US" sz="1350" dirty="0"/>
          </a:p>
        </p:txBody>
      </p:sp>
      <p:sp>
        <p:nvSpPr>
          <p:cNvPr id="35" name="Text 13"/>
          <p:cNvSpPr/>
          <p:nvPr/>
        </p:nvSpPr>
        <p:spPr>
          <a:xfrm>
            <a:off x="6781800" y="394335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Whiff Test:</a:t>
            </a:r>
            <a:r>
              <a:rPr lang="en-US" sz="1350" dirty="0">
                <a:solidFill>
                  <a:srgbClr val="2C3E50"/>
                </a:solidFill>
              </a:rPr>
              <a:t> Characteristic fishy odour when 10% KOH is added to the discharge.</a:t>
            </a:r>
            <a:endParaRPr lang="en-US" sz="1350" dirty="0"/>
          </a:p>
        </p:txBody>
      </p:sp>
      <p:sp>
        <p:nvSpPr>
          <p:cNvPr id="36" name="Text 14"/>
          <p:cNvSpPr/>
          <p:nvPr/>
        </p:nvSpPr>
        <p:spPr>
          <a:xfrm>
            <a:off x="6781800" y="460057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A237E"/>
                </a:solidFill>
              </a:rPr>
              <a:t>Clue Cells:</a:t>
            </a:r>
            <a:r>
              <a:rPr lang="en-US" sz="1350" dirty="0">
                <a:solidFill>
                  <a:srgbClr val="2C3E50"/>
                </a:solidFill>
              </a:rPr>
              <a:t> Microscopy shows ≥20% of epithelial cells covered in bacteria.</a:t>
            </a:r>
            <a:endParaRPr lang="en-US" sz="1350" dirty="0"/>
          </a:p>
        </p:txBody>
      </p:sp>
      <p:sp>
        <p:nvSpPr>
          <p:cNvPr id="37" name="Text 15"/>
          <p:cNvSpPr/>
          <p:nvPr/>
        </p:nvSpPr>
        <p:spPr>
          <a:xfrm>
            <a:off x="6886575" y="5381625"/>
            <a:ext cx="4810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795548"/>
                </a:solidFill>
              </a:rPr>
              <a:t> AKT Pearl: BV and TV both raise vaginal pH (&gt;4.5), whereas Candida typically maintains a normal pH (≤4.5).</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285750" y="1152525"/>
            <a:ext cx="5691188" cy="4776788"/>
          </a:xfrm>
          <a:prstGeom prst="rect">
            <a:avLst/>
          </a:prstGeom>
        </p:spPr>
      </p:pic>
      <p:pic>
        <p:nvPicPr>
          <p:cNvPr id="6" name="Image 4" descr="preencoded.png"/>
          <p:cNvPicPr>
            <a:picLocks noChangeAspect="1"/>
          </p:cNvPicPr>
          <p:nvPr/>
        </p:nvPicPr>
        <p:blipFill>
          <a:blip r:embed="rId6"/>
          <a:stretch>
            <a:fillRect/>
          </a:stretch>
        </p:blipFill>
        <p:spPr>
          <a:xfrm>
            <a:off x="523875" y="1426815"/>
            <a:ext cx="261937" cy="213420"/>
          </a:xfrm>
          <a:prstGeom prst="rect">
            <a:avLst/>
          </a:prstGeom>
        </p:spPr>
      </p:pic>
      <p:pic>
        <p:nvPicPr>
          <p:cNvPr id="7" name="Image 5" descr="preencoded.png"/>
          <p:cNvPicPr>
            <a:picLocks noChangeAspect="1"/>
          </p:cNvPicPr>
          <p:nvPr/>
        </p:nvPicPr>
        <p:blipFill>
          <a:blip r:embed="rId7"/>
          <a:stretch>
            <a:fillRect/>
          </a:stretch>
        </p:blipFill>
        <p:spPr>
          <a:xfrm>
            <a:off x="523875" y="3134469"/>
            <a:ext cx="214313" cy="175320"/>
          </a:xfrm>
          <a:prstGeom prst="rect">
            <a:avLst/>
          </a:prstGeom>
        </p:spPr>
      </p:pic>
      <p:pic>
        <p:nvPicPr>
          <p:cNvPr id="8" name="Image 6" descr="preencoded.png"/>
          <p:cNvPicPr>
            <a:picLocks noChangeAspect="1"/>
          </p:cNvPicPr>
          <p:nvPr/>
        </p:nvPicPr>
        <p:blipFill>
          <a:blip r:embed="rId8"/>
          <a:stretch>
            <a:fillRect/>
          </a:stretch>
        </p:blipFill>
        <p:spPr>
          <a:xfrm>
            <a:off x="523875" y="3541216"/>
            <a:ext cx="2536031" cy="590550"/>
          </a:xfrm>
          <a:prstGeom prst="rect">
            <a:avLst/>
          </a:prstGeom>
        </p:spPr>
      </p:pic>
      <p:pic>
        <p:nvPicPr>
          <p:cNvPr id="9" name="Image 7" descr="preencoded.png"/>
          <p:cNvPicPr>
            <a:picLocks noChangeAspect="1"/>
          </p:cNvPicPr>
          <p:nvPr/>
        </p:nvPicPr>
        <p:blipFill>
          <a:blip r:embed="rId9"/>
          <a:stretch>
            <a:fillRect/>
          </a:stretch>
        </p:blipFill>
        <p:spPr>
          <a:xfrm>
            <a:off x="3202781" y="3541216"/>
            <a:ext cx="2536031" cy="590550"/>
          </a:xfrm>
          <a:prstGeom prst="rect">
            <a:avLst/>
          </a:prstGeom>
        </p:spPr>
      </p:pic>
      <p:pic>
        <p:nvPicPr>
          <p:cNvPr id="10" name="Image 8" descr="preencoded.png"/>
          <p:cNvPicPr>
            <a:picLocks noChangeAspect="1"/>
          </p:cNvPicPr>
          <p:nvPr/>
        </p:nvPicPr>
        <p:blipFill>
          <a:blip r:embed="rId10"/>
          <a:stretch>
            <a:fillRect/>
          </a:stretch>
        </p:blipFill>
        <p:spPr>
          <a:xfrm>
            <a:off x="6215063" y="1152525"/>
            <a:ext cx="5691188" cy="2293144"/>
          </a:xfrm>
          <a:prstGeom prst="rect">
            <a:avLst/>
          </a:prstGeom>
        </p:spPr>
      </p:pic>
      <p:pic>
        <p:nvPicPr>
          <p:cNvPr id="11" name="Image 9" descr="preencoded.png"/>
          <p:cNvPicPr>
            <a:picLocks noChangeAspect="1"/>
          </p:cNvPicPr>
          <p:nvPr/>
        </p:nvPicPr>
        <p:blipFill>
          <a:blip r:embed="rId11"/>
          <a:stretch>
            <a:fillRect/>
          </a:stretch>
        </p:blipFill>
        <p:spPr>
          <a:xfrm>
            <a:off x="6453188" y="1426815"/>
            <a:ext cx="261937" cy="213420"/>
          </a:xfrm>
          <a:prstGeom prst="rect">
            <a:avLst/>
          </a:prstGeom>
        </p:spPr>
      </p:pic>
      <p:pic>
        <p:nvPicPr>
          <p:cNvPr id="12" name="Image 10" descr="preencoded.png"/>
          <p:cNvPicPr>
            <a:picLocks noChangeAspect="1"/>
          </p:cNvPicPr>
          <p:nvPr/>
        </p:nvPicPr>
        <p:blipFill>
          <a:blip r:embed="rId12"/>
          <a:stretch>
            <a:fillRect/>
          </a:stretch>
        </p:blipFill>
        <p:spPr>
          <a:xfrm>
            <a:off x="6215063" y="3636169"/>
            <a:ext cx="5691188" cy="2293144"/>
          </a:xfrm>
          <a:prstGeom prst="rect">
            <a:avLst/>
          </a:prstGeom>
        </p:spPr>
      </p:pic>
      <p:pic>
        <p:nvPicPr>
          <p:cNvPr id="13" name="Image 11" descr="preencoded.png"/>
          <p:cNvPicPr>
            <a:picLocks noChangeAspect="1"/>
          </p:cNvPicPr>
          <p:nvPr/>
        </p:nvPicPr>
        <p:blipFill>
          <a:blip r:embed="rId13"/>
          <a:stretch>
            <a:fillRect/>
          </a:stretch>
        </p:blipFill>
        <p:spPr>
          <a:xfrm>
            <a:off x="6453188" y="3910459"/>
            <a:ext cx="261937" cy="213420"/>
          </a:xfrm>
          <a:prstGeom prst="rect">
            <a:avLst/>
          </a:prstGeom>
        </p:spPr>
      </p:pic>
      <p:pic>
        <p:nvPicPr>
          <p:cNvPr id="14" name="Image 12" descr="preencoded.png"/>
          <p:cNvPicPr>
            <a:picLocks noChangeAspect="1"/>
          </p:cNvPicPr>
          <p:nvPr/>
        </p:nvPicPr>
        <p:blipFill>
          <a:blip r:embed="rId14"/>
          <a:stretch>
            <a:fillRect/>
          </a:stretch>
        </p:blipFill>
        <p:spPr>
          <a:xfrm>
            <a:off x="285750" y="6119813"/>
            <a:ext cx="11620500" cy="500063"/>
          </a:xfrm>
          <a:prstGeom prst="rect">
            <a:avLst/>
          </a:prstGeom>
        </p:spPr>
      </p:pic>
      <p:pic>
        <p:nvPicPr>
          <p:cNvPr id="15" name="Image 13" descr="preencoded.png"/>
          <p:cNvPicPr>
            <a:picLocks noChangeAspect="1"/>
          </p:cNvPicPr>
          <p:nvPr/>
        </p:nvPicPr>
        <p:blipFill>
          <a:blip r:embed="rId15"/>
          <a:stretch>
            <a:fillRect/>
          </a:stretch>
        </p:blipFill>
        <p:spPr>
          <a:xfrm>
            <a:off x="476250" y="6274594"/>
            <a:ext cx="238125" cy="190500"/>
          </a:xfrm>
          <a:prstGeom prst="rect">
            <a:avLst/>
          </a:prstGeom>
        </p:spPr>
      </p:pic>
      <p:sp>
        <p:nvSpPr>
          <p:cNvPr id="16" name="Text 0"/>
          <p:cNvSpPr/>
          <p:nvPr/>
        </p:nvSpPr>
        <p:spPr>
          <a:xfrm>
            <a:off x="476250" y="238125"/>
            <a:ext cx="1171575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BACTERIAL VAGINOSIS: TREATMENT AND PREGNANCY</a:t>
            </a:r>
            <a:endParaRPr lang="en-US" sz="1800" dirty="0"/>
          </a:p>
        </p:txBody>
      </p:sp>
      <p:sp>
        <p:nvSpPr>
          <p:cNvPr id="17"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8" name="Text 2"/>
          <p:cNvSpPr/>
          <p:nvPr/>
        </p:nvSpPr>
        <p:spPr>
          <a:xfrm>
            <a:off x="900113" y="1390650"/>
            <a:ext cx="617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NICE CKS First-Line Regimen</a:t>
            </a:r>
            <a:endParaRPr lang="en-US" sz="1500" dirty="0"/>
          </a:p>
        </p:txBody>
      </p:sp>
      <p:sp>
        <p:nvSpPr>
          <p:cNvPr id="19" name="Text 3"/>
          <p:cNvSpPr/>
          <p:nvPr/>
        </p:nvSpPr>
        <p:spPr>
          <a:xfrm>
            <a:off x="752475" y="1838325"/>
            <a:ext cx="7448550" cy="18097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Metronidazole 400mg BD for 5–7 days</a:t>
            </a:r>
            <a:endParaRPr lang="en-US" sz="1275" dirty="0"/>
          </a:p>
        </p:txBody>
      </p:sp>
      <p:sp>
        <p:nvSpPr>
          <p:cNvPr id="20" name="Text 4"/>
          <p:cNvSpPr/>
          <p:nvPr/>
        </p:nvSpPr>
        <p:spPr>
          <a:xfrm>
            <a:off x="752475" y="2084040"/>
            <a:ext cx="99212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55A64"/>
                </a:solidFill>
              </a:rPr>
              <a:t>Standard oral course; highly effective for anaerobe clearance.</a:t>
            </a:r>
            <a:endParaRPr lang="en-US" sz="1050" dirty="0"/>
          </a:p>
        </p:txBody>
      </p:sp>
      <p:sp>
        <p:nvSpPr>
          <p:cNvPr id="21" name="Text 5"/>
          <p:cNvSpPr/>
          <p:nvPr/>
        </p:nvSpPr>
        <p:spPr>
          <a:xfrm>
            <a:off x="752475" y="2404021"/>
            <a:ext cx="5570220" cy="18097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Metronidazole 2g Single Dose</a:t>
            </a:r>
            <a:endParaRPr lang="en-US" sz="1275" dirty="0"/>
          </a:p>
        </p:txBody>
      </p:sp>
      <p:sp>
        <p:nvSpPr>
          <p:cNvPr id="22" name="Text 6"/>
          <p:cNvSpPr/>
          <p:nvPr/>
        </p:nvSpPr>
        <p:spPr>
          <a:xfrm>
            <a:off x="752475" y="2649736"/>
            <a:ext cx="100812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55A64"/>
                </a:solidFill>
              </a:rPr>
              <a:t>Convenient but associated with higher relapse/lower cure rates.</a:t>
            </a:r>
            <a:endParaRPr lang="en-US" sz="1050" dirty="0"/>
          </a:p>
        </p:txBody>
      </p:sp>
      <p:sp>
        <p:nvSpPr>
          <p:cNvPr id="23" name="Text 7"/>
          <p:cNvSpPr/>
          <p:nvPr/>
        </p:nvSpPr>
        <p:spPr>
          <a:xfrm>
            <a:off x="852488" y="3093541"/>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Alternative Topical Options</a:t>
            </a:r>
            <a:endParaRPr lang="en-US" sz="1350" dirty="0"/>
          </a:p>
        </p:txBody>
      </p:sp>
      <p:sp>
        <p:nvSpPr>
          <p:cNvPr id="24" name="Text 8"/>
          <p:cNvSpPr/>
          <p:nvPr/>
        </p:nvSpPr>
        <p:spPr>
          <a:xfrm>
            <a:off x="619125" y="3541216"/>
            <a:ext cx="2345531"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Metronidazole 0.75% Gel</a:t>
            </a:r>
            <a:r>
              <a:rPr lang="en-US" sz="1050" dirty="0">
                <a:solidFill>
                  <a:srgbClr val="2C3E50"/>
                </a:solidFill>
              </a:rPr>
              <a:t>
Once daily for 5 days.</a:t>
            </a:r>
            <a:endParaRPr lang="en-US" sz="1050" dirty="0"/>
          </a:p>
        </p:txBody>
      </p:sp>
      <p:sp>
        <p:nvSpPr>
          <p:cNvPr id="25" name="Text 9"/>
          <p:cNvSpPr/>
          <p:nvPr/>
        </p:nvSpPr>
        <p:spPr>
          <a:xfrm>
            <a:off x="3298031" y="3541216"/>
            <a:ext cx="2345531"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Clindamycin 2% Cream</a:t>
            </a:r>
            <a:r>
              <a:rPr lang="en-US" sz="1050" dirty="0">
                <a:solidFill>
                  <a:srgbClr val="2C3E50"/>
                </a:solidFill>
              </a:rPr>
              <a:t>
Once nightly for 7 days.</a:t>
            </a:r>
            <a:endParaRPr lang="en-US" sz="1050" dirty="0"/>
          </a:p>
        </p:txBody>
      </p:sp>
      <p:sp>
        <p:nvSpPr>
          <p:cNvPr id="26" name="Text 10"/>
          <p:cNvSpPr/>
          <p:nvPr/>
        </p:nvSpPr>
        <p:spPr>
          <a:xfrm>
            <a:off x="6829425" y="139065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Management in Pregnancy</a:t>
            </a:r>
            <a:endParaRPr lang="en-US" sz="1500" dirty="0"/>
          </a:p>
        </p:txBody>
      </p:sp>
      <p:sp>
        <p:nvSpPr>
          <p:cNvPr id="27" name="Text 11"/>
          <p:cNvSpPr/>
          <p:nvPr/>
        </p:nvSpPr>
        <p:spPr>
          <a:xfrm>
            <a:off x="6681788" y="1819275"/>
            <a:ext cx="49863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Treat Always:</a:t>
            </a:r>
            <a:r>
              <a:rPr lang="en-US" sz="1275" dirty="0">
                <a:solidFill>
                  <a:srgbClr val="2C3E50"/>
                </a:solidFill>
              </a:rPr>
              <a:t> Even if asymptomatic, due to risk of </a:t>
            </a:r>
            <a:r>
              <a:rPr lang="en-US" sz="1275" b="1" dirty="0">
                <a:solidFill>
                  <a:srgbClr val="2C3E50"/>
                </a:solidFill>
              </a:rPr>
              <a:t>preterm labor</a:t>
            </a:r>
            <a:r>
              <a:rPr lang="en-US" sz="1275" dirty="0">
                <a:solidFill>
                  <a:srgbClr val="2C3E50"/>
                </a:solidFill>
              </a:rPr>
              <a:t> and late miscarriage.</a:t>
            </a:r>
            <a:endParaRPr lang="en-US" sz="1275" dirty="0"/>
          </a:p>
        </p:txBody>
      </p:sp>
      <p:sp>
        <p:nvSpPr>
          <p:cNvPr id="28" name="Text 12"/>
          <p:cNvSpPr/>
          <p:nvPr/>
        </p:nvSpPr>
        <p:spPr>
          <a:xfrm>
            <a:off x="6681788" y="2386905"/>
            <a:ext cx="49863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Oral Metronidazole 400mg BD</a:t>
            </a:r>
            <a:r>
              <a:rPr lang="en-US" sz="1275" dirty="0">
                <a:solidFill>
                  <a:srgbClr val="2C3E50"/>
                </a:solidFill>
              </a:rPr>
              <a:t> for 7 days is acceptable (especially 2nd/3rd trimester).</a:t>
            </a:r>
            <a:endParaRPr lang="en-US" sz="1275" dirty="0"/>
          </a:p>
        </p:txBody>
      </p:sp>
      <p:sp>
        <p:nvSpPr>
          <p:cNvPr id="29" name="Text 13"/>
          <p:cNvSpPr/>
          <p:nvPr/>
        </p:nvSpPr>
        <p:spPr>
          <a:xfrm>
            <a:off x="6829425" y="3874294"/>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Recurrence &amp; Partner Info</a:t>
            </a:r>
            <a:endParaRPr lang="en-US" sz="1500" dirty="0"/>
          </a:p>
        </p:txBody>
      </p:sp>
      <p:sp>
        <p:nvSpPr>
          <p:cNvPr id="30" name="Text 14"/>
          <p:cNvSpPr/>
          <p:nvPr/>
        </p:nvSpPr>
        <p:spPr>
          <a:xfrm>
            <a:off x="6681788" y="4302919"/>
            <a:ext cx="4986338"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High Recurrence:</a:t>
            </a:r>
            <a:r>
              <a:rPr lang="en-US" sz="1275" dirty="0">
                <a:solidFill>
                  <a:srgbClr val="2C3E50"/>
                </a:solidFill>
              </a:rPr>
              <a:t> 50% within 12 months; re-treat with standard regimens.</a:t>
            </a:r>
            <a:endParaRPr lang="en-US" sz="1275" dirty="0"/>
          </a:p>
        </p:txBody>
      </p:sp>
      <p:sp>
        <p:nvSpPr>
          <p:cNvPr id="31" name="Text 15"/>
          <p:cNvSpPr/>
          <p:nvPr/>
        </p:nvSpPr>
        <p:spPr>
          <a:xfrm>
            <a:off x="6681788" y="4870549"/>
            <a:ext cx="5510213"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Partner Notification:</a:t>
            </a:r>
            <a:r>
              <a:rPr lang="en-US" sz="1275" dirty="0">
                <a:solidFill>
                  <a:srgbClr val="2C3E50"/>
                </a:solidFill>
              </a:rPr>
              <a:t> Not an STI; partner treatment is </a:t>
            </a:r>
            <a:r>
              <a:rPr lang="en-US" sz="1275" b="1" dirty="0">
                <a:solidFill>
                  <a:srgbClr val="2C3E50"/>
                </a:solidFill>
              </a:rPr>
              <a:t>NOT</a:t>
            </a:r>
            <a:r>
              <a:rPr lang="en-US" sz="1275" dirty="0">
                <a:solidFill>
                  <a:srgbClr val="2C3E50"/>
                </a:solidFill>
              </a:rPr>
              <a:t> required.</a:t>
            </a:r>
            <a:endParaRPr lang="en-US" sz="1275" dirty="0"/>
          </a:p>
        </p:txBody>
      </p:sp>
      <p:sp>
        <p:nvSpPr>
          <p:cNvPr id="32" name="Text 16"/>
          <p:cNvSpPr/>
          <p:nvPr/>
        </p:nvSpPr>
        <p:spPr>
          <a:xfrm>
            <a:off x="857250" y="6262688"/>
            <a:ext cx="113347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5D4037"/>
                </a:solidFill>
              </a:rPr>
              <a:t>AKT ALERT: Warn all patients to avoid alcohol during and for 48 hours after Metronidazole treatment to avoid a disulfiram-like reaction.</a:t>
            </a:r>
            <a:endParaRPr lang="en-US" sz="11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866775"/>
          </a:xfrm>
          <a:prstGeom prst="rect">
            <a:avLst/>
          </a:prstGeom>
        </p:spPr>
      </p:pic>
      <p:pic>
        <p:nvPicPr>
          <p:cNvPr id="5" name="Image 3" descr="preencoded.png"/>
          <p:cNvPicPr>
            <a:picLocks noChangeAspect="1"/>
          </p:cNvPicPr>
          <p:nvPr/>
        </p:nvPicPr>
        <p:blipFill>
          <a:blip r:embed="rId5"/>
          <a:stretch>
            <a:fillRect/>
          </a:stretch>
        </p:blipFill>
        <p:spPr>
          <a:xfrm>
            <a:off x="381000" y="1247775"/>
            <a:ext cx="11430000" cy="552450"/>
          </a:xfrm>
          <a:prstGeom prst="rect">
            <a:avLst/>
          </a:prstGeom>
        </p:spPr>
      </p:pic>
      <p:pic>
        <p:nvPicPr>
          <p:cNvPr id="6" name="Image 4" descr="preencoded.png"/>
          <p:cNvPicPr>
            <a:picLocks noChangeAspect="1"/>
          </p:cNvPicPr>
          <p:nvPr/>
        </p:nvPicPr>
        <p:blipFill>
          <a:blip r:embed="rId6"/>
          <a:stretch>
            <a:fillRect/>
          </a:stretch>
        </p:blipFill>
        <p:spPr>
          <a:xfrm>
            <a:off x="381000" y="2505075"/>
            <a:ext cx="5572125" cy="2819400"/>
          </a:xfrm>
          <a:prstGeom prst="rect">
            <a:avLst/>
          </a:prstGeom>
        </p:spPr>
      </p:pic>
      <p:pic>
        <p:nvPicPr>
          <p:cNvPr id="7" name="Image 5" descr="preencoded.png"/>
          <p:cNvPicPr>
            <a:picLocks noChangeAspect="1"/>
          </p:cNvPicPr>
          <p:nvPr/>
        </p:nvPicPr>
        <p:blipFill>
          <a:blip r:embed="rId7"/>
          <a:stretch>
            <a:fillRect/>
          </a:stretch>
        </p:blipFill>
        <p:spPr>
          <a:xfrm>
            <a:off x="381000" y="5610225"/>
            <a:ext cx="5572125" cy="590550"/>
          </a:xfrm>
          <a:prstGeom prst="rect">
            <a:avLst/>
          </a:prstGeom>
        </p:spPr>
      </p:pic>
      <p:pic>
        <p:nvPicPr>
          <p:cNvPr id="8" name="Image 6" descr="preencoded.png"/>
          <p:cNvPicPr>
            <a:picLocks noChangeAspect="1"/>
          </p:cNvPicPr>
          <p:nvPr/>
        </p:nvPicPr>
        <p:blipFill>
          <a:blip r:embed="rId8"/>
          <a:stretch>
            <a:fillRect/>
          </a:stretch>
        </p:blipFill>
        <p:spPr>
          <a:xfrm>
            <a:off x="476250" y="5744468"/>
            <a:ext cx="166688" cy="137220"/>
          </a:xfrm>
          <a:prstGeom prst="rect">
            <a:avLst/>
          </a:prstGeom>
        </p:spPr>
      </p:pic>
      <p:pic>
        <p:nvPicPr>
          <p:cNvPr id="9" name="Image 7" descr="preencoded.png"/>
          <p:cNvPicPr>
            <a:picLocks noChangeAspect="1"/>
          </p:cNvPicPr>
          <p:nvPr/>
        </p:nvPicPr>
        <p:blipFill>
          <a:blip r:embed="rId9"/>
          <a:stretch>
            <a:fillRect/>
          </a:stretch>
        </p:blipFill>
        <p:spPr>
          <a:xfrm>
            <a:off x="6238875" y="2219325"/>
            <a:ext cx="5572125" cy="4267200"/>
          </a:xfrm>
          <a:prstGeom prst="rect">
            <a:avLst/>
          </a:prstGeom>
        </p:spPr>
      </p:pic>
      <p:pic>
        <p:nvPicPr>
          <p:cNvPr id="10" name="Image 8" descr="preencoded.png"/>
          <p:cNvPicPr>
            <a:picLocks noChangeAspect="1"/>
          </p:cNvPicPr>
          <p:nvPr/>
        </p:nvPicPr>
        <p:blipFill>
          <a:blip r:embed="rId10"/>
          <a:stretch>
            <a:fillRect/>
          </a:stretch>
        </p:blipFill>
        <p:spPr>
          <a:xfrm>
            <a:off x="6477000" y="2507903"/>
            <a:ext cx="261937" cy="213420"/>
          </a:xfrm>
          <a:prstGeom prst="rect">
            <a:avLst/>
          </a:prstGeom>
        </p:spPr>
      </p:pic>
      <p:pic>
        <p:nvPicPr>
          <p:cNvPr id="11" name="Image 9" descr="preencoded.png"/>
          <p:cNvPicPr>
            <a:picLocks noChangeAspect="1"/>
          </p:cNvPicPr>
          <p:nvPr/>
        </p:nvPicPr>
        <p:blipFill>
          <a:blip r:embed="rId11"/>
          <a:stretch>
            <a:fillRect/>
          </a:stretch>
        </p:blipFill>
        <p:spPr>
          <a:xfrm>
            <a:off x="6477000" y="3000375"/>
            <a:ext cx="190500" cy="169218"/>
          </a:xfrm>
          <a:prstGeom prst="rect">
            <a:avLst/>
          </a:prstGeom>
        </p:spPr>
      </p:pic>
      <p:pic>
        <p:nvPicPr>
          <p:cNvPr id="12" name="Image 10" descr="preencoded.png"/>
          <p:cNvPicPr>
            <a:picLocks noChangeAspect="1"/>
          </p:cNvPicPr>
          <p:nvPr/>
        </p:nvPicPr>
        <p:blipFill>
          <a:blip r:embed="rId12"/>
          <a:stretch>
            <a:fillRect/>
          </a:stretch>
        </p:blipFill>
        <p:spPr>
          <a:xfrm>
            <a:off x="6477000" y="3657600"/>
            <a:ext cx="190500" cy="190500"/>
          </a:xfrm>
          <a:prstGeom prst="rect">
            <a:avLst/>
          </a:prstGeom>
        </p:spPr>
      </p:pic>
      <p:pic>
        <p:nvPicPr>
          <p:cNvPr id="13" name="Image 11" descr="preencoded.png"/>
          <p:cNvPicPr>
            <a:picLocks noChangeAspect="1"/>
          </p:cNvPicPr>
          <p:nvPr/>
        </p:nvPicPr>
        <p:blipFill>
          <a:blip r:embed="rId13"/>
          <a:stretch>
            <a:fillRect/>
          </a:stretch>
        </p:blipFill>
        <p:spPr>
          <a:xfrm>
            <a:off x="6477000" y="4314825"/>
            <a:ext cx="190500" cy="203150"/>
          </a:xfrm>
          <a:prstGeom prst="rect">
            <a:avLst/>
          </a:prstGeom>
        </p:spPr>
      </p:pic>
      <p:pic>
        <p:nvPicPr>
          <p:cNvPr id="14" name="Image 12" descr="preencoded.png"/>
          <p:cNvPicPr>
            <a:picLocks noChangeAspect="1"/>
          </p:cNvPicPr>
          <p:nvPr/>
        </p:nvPicPr>
        <p:blipFill>
          <a:blip r:embed="rId14"/>
          <a:stretch>
            <a:fillRect/>
          </a:stretch>
        </p:blipFill>
        <p:spPr>
          <a:xfrm>
            <a:off x="6477000" y="4972050"/>
            <a:ext cx="190500" cy="179189"/>
          </a:xfrm>
          <a:prstGeom prst="rect">
            <a:avLst/>
          </a:prstGeom>
        </p:spPr>
      </p:pic>
      <p:pic>
        <p:nvPicPr>
          <p:cNvPr id="15" name="Image 13" descr="preencoded.png"/>
          <p:cNvPicPr>
            <a:picLocks noChangeAspect="1"/>
          </p:cNvPicPr>
          <p:nvPr/>
        </p:nvPicPr>
        <p:blipFill>
          <a:blip r:embed="rId15"/>
          <a:stretch>
            <a:fillRect/>
          </a:stretch>
        </p:blipFill>
        <p:spPr>
          <a:xfrm>
            <a:off x="6477000" y="5629275"/>
            <a:ext cx="190500" cy="190500"/>
          </a:xfrm>
          <a:prstGeom prst="rect">
            <a:avLst/>
          </a:prstGeom>
        </p:spPr>
      </p:pic>
      <p:sp>
        <p:nvSpPr>
          <p:cNvPr id="16" name="Text 0"/>
          <p:cNvSpPr/>
          <p:nvPr/>
        </p:nvSpPr>
        <p:spPr>
          <a:xfrm>
            <a:off x="476250" y="238125"/>
            <a:ext cx="11239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VAGINAL DISCHARGE &amp; STIS</a:t>
            </a:r>
            <a:endParaRPr lang="en-US" sz="1800" dirty="0"/>
          </a:p>
        </p:txBody>
      </p:sp>
      <p:sp>
        <p:nvSpPr>
          <p:cNvPr id="17" name="Text 1"/>
          <p:cNvSpPr/>
          <p:nvPr/>
        </p:nvSpPr>
        <p:spPr>
          <a:xfrm>
            <a:off x="476250" y="619125"/>
            <a:ext cx="11239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18" name="Text 2"/>
          <p:cNvSpPr/>
          <p:nvPr/>
        </p:nvSpPr>
        <p:spPr>
          <a:xfrm>
            <a:off x="381000" y="1247775"/>
            <a:ext cx="11811000" cy="552450"/>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Vulvovaginal Candidiasis (Thrush): Epidemiology</a:t>
            </a:r>
            <a:endParaRPr lang="en-US" sz="2400" dirty="0"/>
          </a:p>
        </p:txBody>
      </p:sp>
      <p:sp>
        <p:nvSpPr>
          <p:cNvPr id="19" name="Text 3"/>
          <p:cNvSpPr/>
          <p:nvPr/>
        </p:nvSpPr>
        <p:spPr>
          <a:xfrm>
            <a:off x="619125" y="2743200"/>
            <a:ext cx="1143000" cy="685800"/>
          </a:xfrm>
          <a:prstGeom prst="rect">
            <a:avLst/>
          </a:prstGeom>
          <a:noFill/>
          <a:ln/>
        </p:spPr>
        <p:txBody>
          <a:bodyPr vert="horz" wrap="square" lIns="0" tIns="0" rIns="0" bIns="0" rtlCol="0" anchor="ctr"/>
          <a:lstStyle/>
          <a:p>
            <a:pPr marL="0" indent="0" algn="ctr">
              <a:lnSpc>
                <a:spcPts val="5400"/>
              </a:lnSpc>
              <a:buNone/>
            </a:pPr>
            <a:r>
              <a:rPr lang="en-US" sz="3600" b="1" dirty="0">
                <a:solidFill>
                  <a:srgbClr val="D81B60"/>
                </a:solidFill>
              </a:rPr>
              <a:t>75%</a:t>
            </a:r>
            <a:endParaRPr lang="en-US" sz="3600" dirty="0"/>
          </a:p>
        </p:txBody>
      </p:sp>
      <p:sp>
        <p:nvSpPr>
          <p:cNvPr id="20" name="Text 4"/>
          <p:cNvSpPr/>
          <p:nvPr/>
        </p:nvSpPr>
        <p:spPr>
          <a:xfrm>
            <a:off x="1952625" y="2846189"/>
            <a:ext cx="3762375" cy="47982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Percentage of women who will have at least </a:t>
            </a:r>
            <a:r>
              <a:rPr lang="en-US" sz="1350" b="1" dirty="0">
                <a:solidFill>
                  <a:srgbClr val="D81B60"/>
                </a:solidFill>
              </a:rPr>
              <a:t>one episode</a:t>
            </a:r>
            <a:r>
              <a:rPr lang="en-US" sz="1350" dirty="0">
                <a:solidFill>
                  <a:srgbClr val="2C3E50"/>
                </a:solidFill>
              </a:rPr>
              <a:t> in their lifetime.</a:t>
            </a:r>
            <a:endParaRPr lang="en-US" sz="1350" dirty="0"/>
          </a:p>
        </p:txBody>
      </p:sp>
      <p:sp>
        <p:nvSpPr>
          <p:cNvPr id="21" name="Text 5"/>
          <p:cNvSpPr/>
          <p:nvPr/>
        </p:nvSpPr>
        <p:spPr>
          <a:xfrm>
            <a:off x="619125" y="3571875"/>
            <a:ext cx="1143000" cy="685800"/>
          </a:xfrm>
          <a:prstGeom prst="rect">
            <a:avLst/>
          </a:prstGeom>
          <a:noFill/>
          <a:ln/>
        </p:spPr>
        <p:txBody>
          <a:bodyPr vert="horz" wrap="square" lIns="0" tIns="0" rIns="0" bIns="0" rtlCol="0" anchor="ctr"/>
          <a:lstStyle/>
          <a:p>
            <a:pPr marL="0" indent="0" algn="ctr">
              <a:lnSpc>
                <a:spcPts val="5400"/>
              </a:lnSpc>
              <a:buNone/>
            </a:pPr>
            <a:r>
              <a:rPr lang="en-US" sz="3600" b="1" dirty="0">
                <a:solidFill>
                  <a:srgbClr val="D81B60"/>
                </a:solidFill>
              </a:rPr>
              <a:t>50%</a:t>
            </a:r>
            <a:endParaRPr lang="en-US" sz="3600" dirty="0"/>
          </a:p>
        </p:txBody>
      </p:sp>
      <p:sp>
        <p:nvSpPr>
          <p:cNvPr id="22" name="Text 6"/>
          <p:cNvSpPr/>
          <p:nvPr/>
        </p:nvSpPr>
        <p:spPr>
          <a:xfrm>
            <a:off x="1952625" y="3674864"/>
            <a:ext cx="3762375" cy="47982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Percentage of women who will experience at least </a:t>
            </a:r>
            <a:r>
              <a:rPr lang="en-US" sz="1350" b="1" dirty="0">
                <a:solidFill>
                  <a:srgbClr val="D81B60"/>
                </a:solidFill>
              </a:rPr>
              <a:t>one recurrence</a:t>
            </a:r>
            <a:r>
              <a:rPr lang="en-US" sz="1350" dirty="0">
                <a:solidFill>
                  <a:srgbClr val="2C3E50"/>
                </a:solidFill>
              </a:rPr>
              <a:t>.</a:t>
            </a:r>
            <a:endParaRPr lang="en-US" sz="1350" dirty="0"/>
          </a:p>
        </p:txBody>
      </p:sp>
      <p:sp>
        <p:nvSpPr>
          <p:cNvPr id="23" name="Text 7"/>
          <p:cNvSpPr/>
          <p:nvPr/>
        </p:nvSpPr>
        <p:spPr>
          <a:xfrm>
            <a:off x="619125" y="4400550"/>
            <a:ext cx="1143000" cy="685800"/>
          </a:xfrm>
          <a:prstGeom prst="rect">
            <a:avLst/>
          </a:prstGeom>
          <a:noFill/>
          <a:ln/>
        </p:spPr>
        <p:txBody>
          <a:bodyPr vert="horz" wrap="square" lIns="0" tIns="0" rIns="0" bIns="0" rtlCol="0" anchor="ctr"/>
          <a:lstStyle/>
          <a:p>
            <a:pPr marL="0" indent="0" algn="ctr">
              <a:lnSpc>
                <a:spcPts val="5400"/>
              </a:lnSpc>
              <a:buNone/>
            </a:pPr>
            <a:r>
              <a:rPr lang="en-US" sz="3600" b="1" dirty="0">
                <a:solidFill>
                  <a:srgbClr val="D81B60"/>
                </a:solidFill>
              </a:rPr>
              <a:t>25%</a:t>
            </a:r>
            <a:endParaRPr lang="en-US" sz="3600" dirty="0"/>
          </a:p>
        </p:txBody>
      </p:sp>
      <p:sp>
        <p:nvSpPr>
          <p:cNvPr id="24" name="Text 8"/>
          <p:cNvSpPr/>
          <p:nvPr/>
        </p:nvSpPr>
        <p:spPr>
          <a:xfrm>
            <a:off x="1952625" y="4503539"/>
            <a:ext cx="3762375" cy="47982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Proportion of all </a:t>
            </a:r>
            <a:r>
              <a:rPr lang="en-US" sz="1350" b="1" dirty="0">
                <a:solidFill>
                  <a:srgbClr val="D81B60"/>
                </a:solidFill>
              </a:rPr>
              <a:t>GP surgery visits</a:t>
            </a:r>
            <a:r>
              <a:rPr lang="en-US" sz="1350" dirty="0">
                <a:solidFill>
                  <a:srgbClr val="2C3E50"/>
                </a:solidFill>
              </a:rPr>
              <a:t> for vaginitis attributed to thrush.</a:t>
            </a:r>
            <a:endParaRPr lang="en-US" sz="1350" dirty="0"/>
          </a:p>
        </p:txBody>
      </p:sp>
      <p:sp>
        <p:nvSpPr>
          <p:cNvPr id="25" name="Text 9"/>
          <p:cNvSpPr/>
          <p:nvPr/>
        </p:nvSpPr>
        <p:spPr>
          <a:xfrm>
            <a:off x="679996" y="5610225"/>
            <a:ext cx="5381625"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2C3E50"/>
                </a:solidFill>
              </a:rPr>
              <a:t> </a:t>
            </a:r>
            <a:r>
              <a:rPr lang="en-US" sz="1050" b="1" i="1" dirty="0">
                <a:solidFill>
                  <a:srgbClr val="2C3E50"/>
                </a:solidFill>
              </a:rPr>
              <a:t>AKT Tip:</a:t>
            </a:r>
            <a:r>
              <a:rPr lang="en-US" sz="1050" i="1" dirty="0">
                <a:solidFill>
                  <a:srgbClr val="2C3E50"/>
                </a:solidFill>
              </a:rPr>
              <a:t> Thrush is extremely common but often self-diagnosed. Always confirm with examination on first presentation.</a:t>
            </a:r>
            <a:endParaRPr lang="en-US" sz="1050" dirty="0"/>
          </a:p>
        </p:txBody>
      </p:sp>
      <p:sp>
        <p:nvSpPr>
          <p:cNvPr id="26" name="Text 10"/>
          <p:cNvSpPr/>
          <p:nvPr/>
        </p:nvSpPr>
        <p:spPr>
          <a:xfrm>
            <a:off x="6834188" y="2457450"/>
            <a:ext cx="50958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81B60"/>
                </a:solidFill>
              </a:rPr>
              <a:t>Predisposing Factors</a:t>
            </a:r>
            <a:endParaRPr lang="en-US" sz="1650" dirty="0"/>
          </a:p>
        </p:txBody>
      </p:sp>
      <p:sp>
        <p:nvSpPr>
          <p:cNvPr id="27" name="Text 11"/>
          <p:cNvSpPr/>
          <p:nvPr/>
        </p:nvSpPr>
        <p:spPr>
          <a:xfrm>
            <a:off x="6781800" y="296227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Antibiotic use:</a:t>
            </a:r>
            <a:r>
              <a:rPr lang="en-US" sz="1350" dirty="0">
                <a:solidFill>
                  <a:srgbClr val="34495E"/>
                </a:solidFill>
              </a:rPr>
              <a:t> The most common trigger due to disruption of normal vaginal flora.</a:t>
            </a:r>
            <a:endParaRPr lang="en-US" sz="1350" dirty="0"/>
          </a:p>
        </p:txBody>
      </p:sp>
      <p:sp>
        <p:nvSpPr>
          <p:cNvPr id="28" name="Text 12"/>
          <p:cNvSpPr/>
          <p:nvPr/>
        </p:nvSpPr>
        <p:spPr>
          <a:xfrm>
            <a:off x="6781800" y="361950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High-oestrogen:</a:t>
            </a:r>
            <a:r>
              <a:rPr lang="en-US" sz="1350" dirty="0">
                <a:solidFill>
                  <a:srgbClr val="34495E"/>
                </a:solidFill>
              </a:rPr>
              <a:t> Oral contraceptives or pregnancy increase glycogen in vaginal cells.</a:t>
            </a:r>
            <a:endParaRPr lang="en-US" sz="1350" dirty="0"/>
          </a:p>
        </p:txBody>
      </p:sp>
      <p:sp>
        <p:nvSpPr>
          <p:cNvPr id="29" name="Text 13"/>
          <p:cNvSpPr/>
          <p:nvPr/>
        </p:nvSpPr>
        <p:spPr>
          <a:xfrm>
            <a:off x="6781800" y="427672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Diabetes Mellitus:</a:t>
            </a:r>
            <a:r>
              <a:rPr lang="en-US" sz="1350" dirty="0">
                <a:solidFill>
                  <a:srgbClr val="34495E"/>
                </a:solidFill>
              </a:rPr>
              <a:t> Poorly controlled glucose levels promote fungal overgrowth.</a:t>
            </a:r>
            <a:endParaRPr lang="en-US" sz="1350" dirty="0"/>
          </a:p>
        </p:txBody>
      </p:sp>
      <p:sp>
        <p:nvSpPr>
          <p:cNvPr id="30" name="Text 14"/>
          <p:cNvSpPr/>
          <p:nvPr/>
        </p:nvSpPr>
        <p:spPr>
          <a:xfrm>
            <a:off x="6781800" y="4933950"/>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Immunosuppression:</a:t>
            </a:r>
            <a:r>
              <a:rPr lang="en-US" sz="1350" dirty="0">
                <a:solidFill>
                  <a:srgbClr val="34495E"/>
                </a:solidFill>
              </a:rPr>
              <a:t> Including HIV or use of systemic corticosteroids.</a:t>
            </a:r>
            <a:endParaRPr lang="en-US" sz="1350" dirty="0"/>
          </a:p>
        </p:txBody>
      </p:sp>
      <p:sp>
        <p:nvSpPr>
          <p:cNvPr id="31" name="Text 15"/>
          <p:cNvSpPr/>
          <p:nvPr/>
        </p:nvSpPr>
        <p:spPr>
          <a:xfrm>
            <a:off x="6781800" y="5591175"/>
            <a:ext cx="47910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Mechanical:</a:t>
            </a:r>
            <a:r>
              <a:rPr lang="en-US" sz="1350" dirty="0">
                <a:solidFill>
                  <a:srgbClr val="34495E"/>
                </a:solidFill>
              </a:rPr>
              <a:t> IUCD use can sometimes be associated with recurrent episodes.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95250"/>
            <a:ext cx="11430000" cy="866775"/>
          </a:xfrm>
          <a:prstGeom prst="rect">
            <a:avLst/>
          </a:prstGeom>
        </p:spPr>
      </p:pic>
      <p:pic>
        <p:nvPicPr>
          <p:cNvPr id="4" name="Image 2" descr="preencoded.png"/>
          <p:cNvPicPr>
            <a:picLocks noChangeAspect="1"/>
          </p:cNvPicPr>
          <p:nvPr/>
        </p:nvPicPr>
        <p:blipFill>
          <a:blip r:embed="rId5"/>
          <a:stretch>
            <a:fillRect/>
          </a:stretch>
        </p:blipFill>
        <p:spPr>
          <a:xfrm>
            <a:off x="381000" y="1152525"/>
            <a:ext cx="5595938" cy="2614613"/>
          </a:xfrm>
          <a:prstGeom prst="rect">
            <a:avLst/>
          </a:prstGeom>
        </p:spPr>
      </p:pic>
      <p:pic>
        <p:nvPicPr>
          <p:cNvPr id="5" name="Image 3" descr="preencoded.png"/>
          <p:cNvPicPr>
            <a:picLocks noChangeAspect="1"/>
          </p:cNvPicPr>
          <p:nvPr/>
        </p:nvPicPr>
        <p:blipFill>
          <a:blip r:embed="rId6"/>
          <a:stretch>
            <a:fillRect/>
          </a:stretch>
        </p:blipFill>
        <p:spPr>
          <a:xfrm>
            <a:off x="609600" y="1381125"/>
            <a:ext cx="5138738" cy="352425"/>
          </a:xfrm>
          <a:prstGeom prst="rect">
            <a:avLst/>
          </a:prstGeom>
        </p:spPr>
      </p:pic>
      <p:pic>
        <p:nvPicPr>
          <p:cNvPr id="6" name="Image 4" descr="preencoded.png"/>
          <p:cNvPicPr>
            <a:picLocks noChangeAspect="1"/>
          </p:cNvPicPr>
          <p:nvPr/>
        </p:nvPicPr>
        <p:blipFill>
          <a:blip r:embed="rId7"/>
          <a:stretch>
            <a:fillRect/>
          </a:stretch>
        </p:blipFill>
        <p:spPr>
          <a:xfrm>
            <a:off x="609600" y="1414463"/>
            <a:ext cx="238125" cy="190500"/>
          </a:xfrm>
          <a:prstGeom prst="rect">
            <a:avLst/>
          </a:prstGeom>
        </p:spPr>
      </p:pic>
      <p:pic>
        <p:nvPicPr>
          <p:cNvPr id="7" name="Image 5" descr="preencoded.png"/>
          <p:cNvPicPr>
            <a:picLocks noChangeAspect="1"/>
          </p:cNvPicPr>
          <p:nvPr/>
        </p:nvPicPr>
        <p:blipFill>
          <a:blip r:embed="rId8"/>
          <a:stretch>
            <a:fillRect/>
          </a:stretch>
        </p:blipFill>
        <p:spPr>
          <a:xfrm>
            <a:off x="609600" y="1916609"/>
            <a:ext cx="178594" cy="148828"/>
          </a:xfrm>
          <a:prstGeom prst="rect">
            <a:avLst/>
          </a:prstGeom>
        </p:spPr>
      </p:pic>
      <p:pic>
        <p:nvPicPr>
          <p:cNvPr id="8" name="Image 6" descr="preencoded.png"/>
          <p:cNvPicPr>
            <a:picLocks noChangeAspect="1"/>
          </p:cNvPicPr>
          <p:nvPr/>
        </p:nvPicPr>
        <p:blipFill>
          <a:blip r:embed="rId9"/>
          <a:stretch>
            <a:fillRect/>
          </a:stretch>
        </p:blipFill>
        <p:spPr>
          <a:xfrm>
            <a:off x="609600" y="2240459"/>
            <a:ext cx="178594" cy="148828"/>
          </a:xfrm>
          <a:prstGeom prst="rect">
            <a:avLst/>
          </a:prstGeom>
        </p:spPr>
      </p:pic>
      <p:pic>
        <p:nvPicPr>
          <p:cNvPr id="9" name="Image 7" descr="preencoded.png"/>
          <p:cNvPicPr>
            <a:picLocks noChangeAspect="1"/>
          </p:cNvPicPr>
          <p:nvPr/>
        </p:nvPicPr>
        <p:blipFill>
          <a:blip r:embed="rId10"/>
          <a:stretch>
            <a:fillRect/>
          </a:stretch>
        </p:blipFill>
        <p:spPr>
          <a:xfrm>
            <a:off x="609600" y="2564309"/>
            <a:ext cx="178594" cy="148828"/>
          </a:xfrm>
          <a:prstGeom prst="rect">
            <a:avLst/>
          </a:prstGeom>
        </p:spPr>
      </p:pic>
      <p:pic>
        <p:nvPicPr>
          <p:cNvPr id="10" name="Image 8" descr="preencoded.png"/>
          <p:cNvPicPr>
            <a:picLocks noChangeAspect="1"/>
          </p:cNvPicPr>
          <p:nvPr/>
        </p:nvPicPr>
        <p:blipFill>
          <a:blip r:embed="rId11"/>
          <a:stretch>
            <a:fillRect/>
          </a:stretch>
        </p:blipFill>
        <p:spPr>
          <a:xfrm>
            <a:off x="381000" y="3957638"/>
            <a:ext cx="5595938" cy="2614613"/>
          </a:xfrm>
          <a:prstGeom prst="rect">
            <a:avLst/>
          </a:prstGeom>
        </p:spPr>
      </p:pic>
      <p:pic>
        <p:nvPicPr>
          <p:cNvPr id="11" name="Image 9" descr="preencoded.png"/>
          <p:cNvPicPr>
            <a:picLocks noChangeAspect="1"/>
          </p:cNvPicPr>
          <p:nvPr/>
        </p:nvPicPr>
        <p:blipFill>
          <a:blip r:embed="rId12"/>
          <a:stretch>
            <a:fillRect/>
          </a:stretch>
        </p:blipFill>
        <p:spPr>
          <a:xfrm>
            <a:off x="609600" y="4186238"/>
            <a:ext cx="5138738" cy="352425"/>
          </a:xfrm>
          <a:prstGeom prst="rect">
            <a:avLst/>
          </a:prstGeom>
        </p:spPr>
      </p:pic>
      <p:pic>
        <p:nvPicPr>
          <p:cNvPr id="12" name="Image 10" descr="preencoded.png"/>
          <p:cNvPicPr>
            <a:picLocks noChangeAspect="1"/>
          </p:cNvPicPr>
          <p:nvPr/>
        </p:nvPicPr>
        <p:blipFill>
          <a:blip r:embed="rId13"/>
          <a:stretch>
            <a:fillRect/>
          </a:stretch>
        </p:blipFill>
        <p:spPr>
          <a:xfrm>
            <a:off x="609600" y="4219575"/>
            <a:ext cx="238125" cy="190500"/>
          </a:xfrm>
          <a:prstGeom prst="rect">
            <a:avLst/>
          </a:prstGeom>
        </p:spPr>
      </p:pic>
      <p:pic>
        <p:nvPicPr>
          <p:cNvPr id="13" name="Image 11" descr="preencoded.png"/>
          <p:cNvPicPr>
            <a:picLocks noChangeAspect="1"/>
          </p:cNvPicPr>
          <p:nvPr/>
        </p:nvPicPr>
        <p:blipFill>
          <a:blip r:embed="rId14"/>
          <a:stretch>
            <a:fillRect/>
          </a:stretch>
        </p:blipFill>
        <p:spPr>
          <a:xfrm>
            <a:off x="609600" y="4721721"/>
            <a:ext cx="178594" cy="148828"/>
          </a:xfrm>
          <a:prstGeom prst="rect">
            <a:avLst/>
          </a:prstGeom>
        </p:spPr>
      </p:pic>
      <p:pic>
        <p:nvPicPr>
          <p:cNvPr id="14" name="Image 12" descr="preencoded.png"/>
          <p:cNvPicPr>
            <a:picLocks noChangeAspect="1"/>
          </p:cNvPicPr>
          <p:nvPr/>
        </p:nvPicPr>
        <p:blipFill>
          <a:blip r:embed="rId15"/>
          <a:stretch>
            <a:fillRect/>
          </a:stretch>
        </p:blipFill>
        <p:spPr>
          <a:xfrm>
            <a:off x="609600" y="5045571"/>
            <a:ext cx="178594" cy="148828"/>
          </a:xfrm>
          <a:prstGeom prst="rect">
            <a:avLst/>
          </a:prstGeom>
        </p:spPr>
      </p:pic>
      <p:pic>
        <p:nvPicPr>
          <p:cNvPr id="15" name="Image 13" descr="preencoded.png"/>
          <p:cNvPicPr>
            <a:picLocks noChangeAspect="1"/>
          </p:cNvPicPr>
          <p:nvPr/>
        </p:nvPicPr>
        <p:blipFill>
          <a:blip r:embed="rId16"/>
          <a:stretch>
            <a:fillRect/>
          </a:stretch>
        </p:blipFill>
        <p:spPr>
          <a:xfrm>
            <a:off x="6215063" y="1152525"/>
            <a:ext cx="5595938" cy="2614613"/>
          </a:xfrm>
          <a:prstGeom prst="rect">
            <a:avLst/>
          </a:prstGeom>
        </p:spPr>
      </p:pic>
      <p:pic>
        <p:nvPicPr>
          <p:cNvPr id="16" name="Image 14" descr="preencoded.png"/>
          <p:cNvPicPr>
            <a:picLocks noChangeAspect="1"/>
          </p:cNvPicPr>
          <p:nvPr/>
        </p:nvPicPr>
        <p:blipFill>
          <a:blip r:embed="rId17"/>
          <a:stretch>
            <a:fillRect/>
          </a:stretch>
        </p:blipFill>
        <p:spPr>
          <a:xfrm>
            <a:off x="6443663" y="1381125"/>
            <a:ext cx="5138738" cy="352425"/>
          </a:xfrm>
          <a:prstGeom prst="rect">
            <a:avLst/>
          </a:prstGeom>
        </p:spPr>
      </p:pic>
      <p:pic>
        <p:nvPicPr>
          <p:cNvPr id="17" name="Image 15" descr="preencoded.png"/>
          <p:cNvPicPr>
            <a:picLocks noChangeAspect="1"/>
          </p:cNvPicPr>
          <p:nvPr/>
        </p:nvPicPr>
        <p:blipFill>
          <a:blip r:embed="rId18"/>
          <a:stretch>
            <a:fillRect/>
          </a:stretch>
        </p:blipFill>
        <p:spPr>
          <a:xfrm>
            <a:off x="6443663" y="1414463"/>
            <a:ext cx="238125" cy="190500"/>
          </a:xfrm>
          <a:prstGeom prst="rect">
            <a:avLst/>
          </a:prstGeom>
        </p:spPr>
      </p:pic>
      <p:pic>
        <p:nvPicPr>
          <p:cNvPr id="18" name="Image 16" descr="preencoded.png"/>
          <p:cNvPicPr>
            <a:picLocks noChangeAspect="1"/>
          </p:cNvPicPr>
          <p:nvPr/>
        </p:nvPicPr>
        <p:blipFill>
          <a:blip r:embed="rId19"/>
          <a:stretch>
            <a:fillRect/>
          </a:stretch>
        </p:blipFill>
        <p:spPr>
          <a:xfrm>
            <a:off x="6443663" y="1916609"/>
            <a:ext cx="178594" cy="148828"/>
          </a:xfrm>
          <a:prstGeom prst="rect">
            <a:avLst/>
          </a:prstGeom>
        </p:spPr>
      </p:pic>
      <p:pic>
        <p:nvPicPr>
          <p:cNvPr id="19" name="Image 17" descr="preencoded.png"/>
          <p:cNvPicPr>
            <a:picLocks noChangeAspect="1"/>
          </p:cNvPicPr>
          <p:nvPr/>
        </p:nvPicPr>
        <p:blipFill>
          <a:blip r:embed="rId19"/>
          <a:stretch>
            <a:fillRect/>
          </a:stretch>
        </p:blipFill>
        <p:spPr>
          <a:xfrm>
            <a:off x="6443663" y="2240459"/>
            <a:ext cx="178594" cy="148828"/>
          </a:xfrm>
          <a:prstGeom prst="rect">
            <a:avLst/>
          </a:prstGeom>
        </p:spPr>
      </p:pic>
      <p:pic>
        <p:nvPicPr>
          <p:cNvPr id="20" name="Image 18" descr="preencoded.png"/>
          <p:cNvPicPr>
            <a:picLocks noChangeAspect="1"/>
          </p:cNvPicPr>
          <p:nvPr/>
        </p:nvPicPr>
        <p:blipFill>
          <a:blip r:embed="rId20"/>
          <a:stretch>
            <a:fillRect/>
          </a:stretch>
        </p:blipFill>
        <p:spPr>
          <a:xfrm>
            <a:off x="6443663" y="2564309"/>
            <a:ext cx="178594" cy="148828"/>
          </a:xfrm>
          <a:prstGeom prst="rect">
            <a:avLst/>
          </a:prstGeom>
        </p:spPr>
      </p:pic>
      <p:pic>
        <p:nvPicPr>
          <p:cNvPr id="21" name="Image 19" descr="preencoded.png"/>
          <p:cNvPicPr>
            <a:picLocks noChangeAspect="1"/>
          </p:cNvPicPr>
          <p:nvPr/>
        </p:nvPicPr>
        <p:blipFill>
          <a:blip r:embed="rId21"/>
          <a:stretch>
            <a:fillRect/>
          </a:stretch>
        </p:blipFill>
        <p:spPr>
          <a:xfrm>
            <a:off x="6215063" y="3957638"/>
            <a:ext cx="5595938" cy="2614613"/>
          </a:xfrm>
          <a:prstGeom prst="rect">
            <a:avLst/>
          </a:prstGeom>
        </p:spPr>
      </p:pic>
      <p:pic>
        <p:nvPicPr>
          <p:cNvPr id="22" name="Image 20" descr="preencoded.png"/>
          <p:cNvPicPr>
            <a:picLocks noChangeAspect="1"/>
          </p:cNvPicPr>
          <p:nvPr/>
        </p:nvPicPr>
        <p:blipFill>
          <a:blip r:embed="rId22"/>
          <a:stretch>
            <a:fillRect/>
          </a:stretch>
        </p:blipFill>
        <p:spPr>
          <a:xfrm>
            <a:off x="6443663" y="4186238"/>
            <a:ext cx="5138738" cy="352425"/>
          </a:xfrm>
          <a:prstGeom prst="rect">
            <a:avLst/>
          </a:prstGeom>
        </p:spPr>
      </p:pic>
      <p:pic>
        <p:nvPicPr>
          <p:cNvPr id="23" name="Image 21" descr="preencoded.png"/>
          <p:cNvPicPr>
            <a:picLocks noChangeAspect="1"/>
          </p:cNvPicPr>
          <p:nvPr/>
        </p:nvPicPr>
        <p:blipFill>
          <a:blip r:embed="rId23"/>
          <a:stretch>
            <a:fillRect/>
          </a:stretch>
        </p:blipFill>
        <p:spPr>
          <a:xfrm>
            <a:off x="6443663" y="4219575"/>
            <a:ext cx="238125" cy="190500"/>
          </a:xfrm>
          <a:prstGeom prst="rect">
            <a:avLst/>
          </a:prstGeom>
        </p:spPr>
      </p:pic>
      <p:pic>
        <p:nvPicPr>
          <p:cNvPr id="24" name="Image 22" descr="preencoded.png"/>
          <p:cNvPicPr>
            <a:picLocks noChangeAspect="1"/>
          </p:cNvPicPr>
          <p:nvPr/>
        </p:nvPicPr>
        <p:blipFill>
          <a:blip r:embed="rId24"/>
          <a:stretch>
            <a:fillRect/>
          </a:stretch>
        </p:blipFill>
        <p:spPr>
          <a:xfrm>
            <a:off x="6443663" y="5053013"/>
            <a:ext cx="5138738" cy="990600"/>
          </a:xfrm>
          <a:prstGeom prst="rect">
            <a:avLst/>
          </a:prstGeom>
        </p:spPr>
      </p:pic>
      <p:sp>
        <p:nvSpPr>
          <p:cNvPr id="25" name="Text 0"/>
          <p:cNvSpPr/>
          <p:nvPr/>
        </p:nvSpPr>
        <p:spPr>
          <a:xfrm>
            <a:off x="666750" y="238125"/>
            <a:ext cx="10858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rPr>
              <a:t>ACUTE CANDIDIASIS: MANAGEMENT OPTIONS</a:t>
            </a:r>
            <a:endParaRPr lang="en-US" sz="1800" dirty="0"/>
          </a:p>
        </p:txBody>
      </p:sp>
      <p:sp>
        <p:nvSpPr>
          <p:cNvPr id="26" name="Text 1"/>
          <p:cNvSpPr/>
          <p:nvPr/>
        </p:nvSpPr>
        <p:spPr>
          <a:xfrm>
            <a:off x="666750" y="619125"/>
            <a:ext cx="10858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46E7A"/>
                </a:solidFill>
              </a:rPr>
              <a:t>Bradford VTS | Clinical Management &amp; Exam Preparation (AKT/SCA)</a:t>
            </a:r>
            <a:endParaRPr lang="en-US" sz="1050" dirty="0"/>
          </a:p>
        </p:txBody>
      </p:sp>
      <p:sp>
        <p:nvSpPr>
          <p:cNvPr id="27" name="Text 2"/>
          <p:cNvSpPr/>
          <p:nvPr/>
        </p:nvSpPr>
        <p:spPr>
          <a:xfrm>
            <a:off x="962025" y="1381125"/>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First-Line: Topical Imidazoles</a:t>
            </a:r>
            <a:endParaRPr lang="en-US" sz="1350" dirty="0"/>
          </a:p>
        </p:txBody>
      </p:sp>
      <p:sp>
        <p:nvSpPr>
          <p:cNvPr id="28" name="Text 3"/>
          <p:cNvSpPr/>
          <p:nvPr/>
        </p:nvSpPr>
        <p:spPr>
          <a:xfrm>
            <a:off x="904131" y="1876425"/>
            <a:ext cx="7886700"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a:t>
            </a:r>
            <a:r>
              <a:rPr lang="en-US" sz="1125" b="1" dirty="0">
                <a:solidFill>
                  <a:srgbClr val="C2185B"/>
                </a:solidFill>
              </a:rPr>
              <a:t>Clotrimazole</a:t>
            </a:r>
            <a:r>
              <a:rPr lang="en-US" sz="1125" dirty="0">
                <a:solidFill>
                  <a:srgbClr val="34495E"/>
                </a:solidFill>
              </a:rPr>
              <a:t> pessary or cream, or miconazole.</a:t>
            </a:r>
            <a:endParaRPr lang="en-US" sz="1125" dirty="0"/>
          </a:p>
        </p:txBody>
      </p:sp>
      <p:sp>
        <p:nvSpPr>
          <p:cNvPr id="29" name="Text 4"/>
          <p:cNvSpPr/>
          <p:nvPr/>
        </p:nvSpPr>
        <p:spPr>
          <a:xfrm>
            <a:off x="864394" y="2200275"/>
            <a:ext cx="6800850"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High efficacy with </a:t>
            </a:r>
            <a:r>
              <a:rPr lang="en-US" sz="1125" b="1" dirty="0">
                <a:solidFill>
                  <a:srgbClr val="C2185B"/>
                </a:solidFill>
              </a:rPr>
              <a:t>80–90% cure rate</a:t>
            </a:r>
            <a:r>
              <a:rPr lang="en-US" sz="1125" dirty="0">
                <a:solidFill>
                  <a:srgbClr val="34495E"/>
                </a:solidFill>
              </a:rPr>
              <a:t>.</a:t>
            </a:r>
            <a:endParaRPr lang="en-US" sz="1125" dirty="0"/>
          </a:p>
        </p:txBody>
      </p:sp>
      <p:sp>
        <p:nvSpPr>
          <p:cNvPr id="30" name="Text 5"/>
          <p:cNvSpPr/>
          <p:nvPr/>
        </p:nvSpPr>
        <p:spPr>
          <a:xfrm>
            <a:off x="864394" y="2524125"/>
            <a:ext cx="10115550"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Preferred choice for safety and lower systemic absorption.</a:t>
            </a:r>
            <a:endParaRPr lang="en-US" sz="1125" dirty="0"/>
          </a:p>
        </p:txBody>
      </p:sp>
      <p:sp>
        <p:nvSpPr>
          <p:cNvPr id="31" name="Text 6"/>
          <p:cNvSpPr/>
          <p:nvPr/>
        </p:nvSpPr>
        <p:spPr>
          <a:xfrm>
            <a:off x="962025" y="4186238"/>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Alternative: Oral Fluconazole</a:t>
            </a:r>
            <a:endParaRPr lang="en-US" sz="1350" dirty="0"/>
          </a:p>
        </p:txBody>
      </p:sp>
      <p:sp>
        <p:nvSpPr>
          <p:cNvPr id="32" name="Text 7"/>
          <p:cNvSpPr/>
          <p:nvPr/>
        </p:nvSpPr>
        <p:spPr>
          <a:xfrm>
            <a:off x="904131" y="4681538"/>
            <a:ext cx="10629900"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a:t>
            </a:r>
            <a:r>
              <a:rPr lang="en-US" sz="1125" b="1" dirty="0">
                <a:solidFill>
                  <a:srgbClr val="C2185B"/>
                </a:solidFill>
              </a:rPr>
              <a:t>150mg single dose</a:t>
            </a:r>
            <a:r>
              <a:rPr lang="en-US" sz="1125" dirty="0">
                <a:solidFill>
                  <a:srgbClr val="34495E"/>
                </a:solidFill>
              </a:rPr>
              <a:t>; equally effective in non-pregnant women.</a:t>
            </a:r>
            <a:endParaRPr lang="en-US" sz="1125" dirty="0"/>
          </a:p>
        </p:txBody>
      </p:sp>
      <p:sp>
        <p:nvSpPr>
          <p:cNvPr id="33" name="Text 8"/>
          <p:cNvSpPr/>
          <p:nvPr/>
        </p:nvSpPr>
        <p:spPr>
          <a:xfrm>
            <a:off x="864394" y="5005388"/>
            <a:ext cx="9601200"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Side effects: GI upset and potential drug interactions.</a:t>
            </a:r>
            <a:endParaRPr lang="en-US" sz="1125" dirty="0"/>
          </a:p>
        </p:txBody>
      </p:sp>
      <p:sp>
        <p:nvSpPr>
          <p:cNvPr id="34" name="Text 9"/>
          <p:cNvSpPr/>
          <p:nvPr/>
        </p:nvSpPr>
        <p:spPr>
          <a:xfrm>
            <a:off x="609600" y="5329238"/>
            <a:ext cx="653796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F8C8D"/>
                </a:solidFill>
              </a:rPr>
              <a:t>Caution: Terfenadine, Rifampicin, Phenytoin.</a:t>
            </a:r>
            <a:endParaRPr lang="en-US" sz="975" dirty="0"/>
          </a:p>
        </p:txBody>
      </p:sp>
      <p:sp>
        <p:nvSpPr>
          <p:cNvPr id="35" name="Text 10"/>
          <p:cNvSpPr/>
          <p:nvPr/>
        </p:nvSpPr>
        <p:spPr>
          <a:xfrm>
            <a:off x="6796088" y="1381125"/>
            <a:ext cx="53959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Preference &amp; Logic</a:t>
            </a:r>
            <a:endParaRPr lang="en-US" sz="1350" dirty="0"/>
          </a:p>
        </p:txBody>
      </p:sp>
      <p:sp>
        <p:nvSpPr>
          <p:cNvPr id="36" name="Text 11"/>
          <p:cNvSpPr/>
          <p:nvPr/>
        </p:nvSpPr>
        <p:spPr>
          <a:xfrm>
            <a:off x="6698456" y="1876425"/>
            <a:ext cx="5493544"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Always start with </a:t>
            </a:r>
            <a:r>
              <a:rPr lang="en-US" sz="1125" b="1" dirty="0">
                <a:solidFill>
                  <a:srgbClr val="C2185B"/>
                </a:solidFill>
              </a:rPr>
              <a:t>Topical Imidazoles</a:t>
            </a:r>
            <a:r>
              <a:rPr lang="en-US" sz="1125" dirty="0">
                <a:solidFill>
                  <a:srgbClr val="34495E"/>
                </a:solidFill>
              </a:rPr>
              <a:t> first.</a:t>
            </a:r>
            <a:endParaRPr lang="en-US" sz="1125" dirty="0"/>
          </a:p>
        </p:txBody>
      </p:sp>
      <p:sp>
        <p:nvSpPr>
          <p:cNvPr id="37" name="Text 12"/>
          <p:cNvSpPr/>
          <p:nvPr/>
        </p:nvSpPr>
        <p:spPr>
          <a:xfrm>
            <a:off x="6698456" y="2200275"/>
            <a:ext cx="5493544"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Reserve oral only for compliance issues or patient preference.</a:t>
            </a:r>
            <a:endParaRPr lang="en-US" sz="1125" dirty="0"/>
          </a:p>
        </p:txBody>
      </p:sp>
      <p:sp>
        <p:nvSpPr>
          <p:cNvPr id="38" name="Text 13"/>
          <p:cNvSpPr/>
          <p:nvPr/>
        </p:nvSpPr>
        <p:spPr>
          <a:xfrm>
            <a:off x="6698456" y="2524125"/>
            <a:ext cx="5493544"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 Advice: Avoid tight clothing, synthetic fabrics, and local irritants.</a:t>
            </a:r>
            <a:endParaRPr lang="en-US" sz="1125" dirty="0"/>
          </a:p>
        </p:txBody>
      </p:sp>
      <p:sp>
        <p:nvSpPr>
          <p:cNvPr id="39" name="Text 14"/>
          <p:cNvSpPr/>
          <p:nvPr/>
        </p:nvSpPr>
        <p:spPr>
          <a:xfrm>
            <a:off x="6796088" y="4186238"/>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Gynae Quick Tips</a:t>
            </a:r>
            <a:endParaRPr lang="en-US" sz="1350" dirty="0"/>
          </a:p>
        </p:txBody>
      </p:sp>
      <p:sp>
        <p:nvSpPr>
          <p:cNvPr id="40" name="Text 15"/>
          <p:cNvSpPr/>
          <p:nvPr/>
        </p:nvSpPr>
        <p:spPr>
          <a:xfrm>
            <a:off x="6443663" y="4681538"/>
            <a:ext cx="5748338" cy="228600"/>
          </a:xfrm>
          <a:prstGeom prst="rect">
            <a:avLst/>
          </a:prstGeom>
          <a:noFill/>
          <a:ln/>
        </p:spPr>
        <p:txBody>
          <a:bodyPr vert="horz" wrap="square" lIns="0" tIns="0" rIns="0" bIns="0" rtlCol="0" anchor="ctr"/>
          <a:lstStyle/>
          <a:p>
            <a:pPr marL="0" indent="0">
              <a:lnSpc>
                <a:spcPts val="1800"/>
              </a:lnSpc>
              <a:buNone/>
            </a:pPr>
            <a:r>
              <a:rPr lang="en-US" sz="1125" dirty="0">
                <a:solidFill>
                  <a:srgbClr val="34495E"/>
                </a:solidFill>
              </a:rPr>
              <a:t>Do NOT use Diflucan (fluconazole) as a routine first choice.</a:t>
            </a:r>
            <a:endParaRPr lang="en-US" sz="1125" dirty="0"/>
          </a:p>
        </p:txBody>
      </p:sp>
      <p:sp>
        <p:nvSpPr>
          <p:cNvPr id="41" name="Text 16"/>
          <p:cNvSpPr/>
          <p:nvPr/>
        </p:nvSpPr>
        <p:spPr>
          <a:xfrm>
            <a:off x="6586538" y="5195888"/>
            <a:ext cx="48529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95548"/>
                </a:solidFill>
              </a:rPr>
              <a:t>WHY AVOID ROUTINE ORAL?</a:t>
            </a:r>
            <a:endParaRPr lang="en-US" sz="1050" dirty="0"/>
          </a:p>
        </p:txBody>
      </p:sp>
      <p:sp>
        <p:nvSpPr>
          <p:cNvPr id="42" name="Text 17"/>
          <p:cNvSpPr/>
          <p:nvPr/>
        </p:nvSpPr>
        <p:spPr>
          <a:xfrm>
            <a:off x="6586538" y="5472113"/>
            <a:ext cx="4787057" cy="381000"/>
          </a:xfrm>
          <a:prstGeom prst="rect">
            <a:avLst/>
          </a:prstGeom>
          <a:noFill/>
          <a:ln/>
        </p:spPr>
        <p:txBody>
          <a:bodyPr vert="horz" wrap="square" lIns="0" tIns="0" rIns="0" bIns="0" rtlCol="0" anchor="ctr"/>
          <a:lstStyle/>
          <a:p>
            <a:pPr marL="0" indent="0">
              <a:lnSpc>
                <a:spcPts val="1470"/>
              </a:lnSpc>
              <a:buNone/>
            </a:pPr>
            <a:r>
              <a:rPr lang="en-US" sz="1050" dirty="0">
                <a:solidFill>
                  <a:srgbClr val="5D4037"/>
                </a:solidFill>
              </a:rPr>
              <a:t>It is significantly more expensive and can encourage "psychological dependency" on oral meds for mild symptoms. Reserve for genuine barriers to topical use.</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6728</Words>
  <Application>Microsoft Office PowerPoint</Application>
  <PresentationFormat>Widescreen</PresentationFormat>
  <Paragraphs>695</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2026-05-04T13:13:14Z</dcterms:created>
  <dcterms:modified xsi:type="dcterms:W3CDTF">2026-05-04T13:28:10Z</dcterms:modified>
</cp:coreProperties>
</file>