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4"/>
  </p:notesMasterIdLst>
  <p:sldIdLst>
    <p:sldId id="256" r:id="rId2"/>
    <p:sldId id="294" r:id="rId3"/>
    <p:sldId id="257" r:id="rId4"/>
    <p:sldId id="283" r:id="rId5"/>
    <p:sldId id="292" r:id="rId6"/>
    <p:sldId id="291" r:id="rId7"/>
    <p:sldId id="293" r:id="rId8"/>
    <p:sldId id="297" r:id="rId9"/>
    <p:sldId id="284" r:id="rId10"/>
    <p:sldId id="285" r:id="rId11"/>
    <p:sldId id="298" r:id="rId12"/>
    <p:sldId id="258" r:id="rId13"/>
    <p:sldId id="259" r:id="rId14"/>
    <p:sldId id="260" r:id="rId15"/>
    <p:sldId id="261" r:id="rId16"/>
    <p:sldId id="262" r:id="rId17"/>
    <p:sldId id="263" r:id="rId18"/>
    <p:sldId id="286" r:id="rId19"/>
    <p:sldId id="264" r:id="rId20"/>
    <p:sldId id="299" r:id="rId21"/>
    <p:sldId id="265" r:id="rId22"/>
    <p:sldId id="287" r:id="rId23"/>
    <p:sldId id="288" r:id="rId24"/>
    <p:sldId id="300" r:id="rId25"/>
    <p:sldId id="289" r:id="rId26"/>
    <p:sldId id="268" r:id="rId27"/>
    <p:sldId id="270" r:id="rId28"/>
    <p:sldId id="301" r:id="rId29"/>
    <p:sldId id="269" r:id="rId30"/>
    <p:sldId id="271" r:id="rId31"/>
    <p:sldId id="273" r:id="rId32"/>
    <p:sldId id="302" r:id="rId33"/>
    <p:sldId id="296" r:id="rId34"/>
    <p:sldId id="274" r:id="rId35"/>
    <p:sldId id="290" r:id="rId36"/>
    <p:sldId id="275" r:id="rId37"/>
    <p:sldId id="276" r:id="rId38"/>
    <p:sldId id="277" r:id="rId39"/>
    <p:sldId id="266" r:id="rId40"/>
    <p:sldId id="281" r:id="rId41"/>
    <p:sldId id="295" r:id="rId42"/>
    <p:sldId id="282" r:id="rId43"/>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0" autoAdjust="0"/>
    <p:restoredTop sz="94660"/>
  </p:normalViewPr>
  <p:slideViewPr>
    <p:cSldViewPr>
      <p:cViewPr varScale="1">
        <p:scale>
          <a:sx n="82" d="100"/>
          <a:sy n="82" d="100"/>
        </p:scale>
        <p:origin x="-498"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1"/>
                </a:solidFill>
                <a:latin typeface="+mn-lt"/>
                <a:ea typeface="+mn-ea"/>
                <a:cs typeface="+mn-cs"/>
              </a:defRPr>
            </a:pPr>
            <a:r>
              <a:rPr lang="en-US">
                <a:solidFill>
                  <a:schemeClr val="bg1"/>
                </a:solidFill>
              </a:rPr>
              <a:t>Primary reason for referral</a:t>
            </a:r>
          </a:p>
        </c:rich>
      </c:tx>
      <c:layout/>
      <c:overlay val="0"/>
      <c:spPr>
        <a:noFill/>
        <a:ln>
          <a:noFill/>
        </a:ln>
        <a:effectLst/>
      </c:spPr>
    </c:title>
    <c:autoTitleDeleted val="0"/>
    <c:plotArea>
      <c:layout/>
      <c:barChart>
        <c:barDir val="col"/>
        <c:grouping val="clustered"/>
        <c:varyColors val="0"/>
        <c:ser>
          <c:idx val="0"/>
          <c:order val="0"/>
          <c:tx>
            <c:strRef>
              <c:f>Sheet1!$B$1</c:f>
              <c:strCache>
                <c:ptCount val="1"/>
                <c:pt idx="0">
                  <c:v>Total</c:v>
                </c:pt>
              </c:strCache>
            </c:strRef>
          </c:tx>
          <c:spPr>
            <a:solidFill>
              <a:schemeClr val="accent2"/>
            </a:solidFill>
            <a:ln>
              <a:noFill/>
            </a:ln>
            <a:effectLst/>
          </c:spPr>
          <c:invertIfNegative val="0"/>
          <c:cat>
            <c:strRef>
              <c:f>Sheet1!$A$2:$A$14</c:f>
              <c:strCache>
                <c:ptCount val="13"/>
                <c:pt idx="0">
                  <c:v>Pelvic pain</c:v>
                </c:pt>
                <c:pt idx="1">
                  <c:v>PCB/IMB</c:v>
                </c:pt>
                <c:pt idx="2">
                  <c:v>PCOS</c:v>
                </c:pt>
                <c:pt idx="3">
                  <c:v>Vulval cysts</c:v>
                </c:pt>
                <c:pt idx="4">
                  <c:v>Menorrhagia</c:v>
                </c:pt>
                <c:pt idx="5">
                  <c:v>Hymenal concerns</c:v>
                </c:pt>
                <c:pt idx="6">
                  <c:v>Discharge </c:v>
                </c:pt>
                <c:pt idx="7">
                  <c:v>Labial appearance</c:v>
                </c:pt>
                <c:pt idx="8">
                  <c:v>Ovarian cysts</c:v>
                </c:pt>
                <c:pt idx="9">
                  <c:v>Vaginisimus/sexual dysfunction</c:v>
                </c:pt>
                <c:pt idx="10">
                  <c:v>Secondary amenorrhoea</c:v>
                </c:pt>
                <c:pt idx="11">
                  <c:v>Primary amenorrhoea</c:v>
                </c:pt>
                <c:pt idx="12">
                  <c:v>Others</c:v>
                </c:pt>
              </c:strCache>
            </c:strRef>
          </c:cat>
          <c:val>
            <c:numRef>
              <c:f>Sheet1!$B$2:$B$14</c:f>
              <c:numCache>
                <c:formatCode>General</c:formatCode>
                <c:ptCount val="13"/>
                <c:pt idx="0">
                  <c:v>41</c:v>
                </c:pt>
                <c:pt idx="1">
                  <c:v>19</c:v>
                </c:pt>
                <c:pt idx="2">
                  <c:v>17</c:v>
                </c:pt>
                <c:pt idx="3">
                  <c:v>12</c:v>
                </c:pt>
                <c:pt idx="4">
                  <c:v>9</c:v>
                </c:pt>
                <c:pt idx="5">
                  <c:v>8</c:v>
                </c:pt>
                <c:pt idx="6">
                  <c:v>8</c:v>
                </c:pt>
                <c:pt idx="7">
                  <c:v>7</c:v>
                </c:pt>
                <c:pt idx="8">
                  <c:v>6</c:v>
                </c:pt>
                <c:pt idx="9">
                  <c:v>5</c:v>
                </c:pt>
                <c:pt idx="10">
                  <c:v>3</c:v>
                </c:pt>
                <c:pt idx="11">
                  <c:v>2</c:v>
                </c:pt>
                <c:pt idx="12">
                  <c:v>3</c:v>
                </c:pt>
              </c:numCache>
            </c:numRef>
          </c:val>
        </c:ser>
        <c:ser>
          <c:idx val="1"/>
          <c:order val="1"/>
          <c:tx>
            <c:strRef>
              <c:f>Sheet1!$C$1</c:f>
              <c:strCache>
                <c:ptCount val="1"/>
                <c:pt idx="0">
                  <c:v>referred back to GP</c:v>
                </c:pt>
              </c:strCache>
            </c:strRef>
          </c:tx>
          <c:spPr>
            <a:solidFill>
              <a:schemeClr val="accent4"/>
            </a:solidFill>
            <a:ln>
              <a:noFill/>
            </a:ln>
            <a:effectLst/>
          </c:spPr>
          <c:invertIfNegative val="0"/>
          <c:cat>
            <c:strRef>
              <c:f>Sheet1!$A$2:$A$14</c:f>
              <c:strCache>
                <c:ptCount val="13"/>
                <c:pt idx="0">
                  <c:v>Pelvic pain</c:v>
                </c:pt>
                <c:pt idx="1">
                  <c:v>PCB/IMB</c:v>
                </c:pt>
                <c:pt idx="2">
                  <c:v>PCOS</c:v>
                </c:pt>
                <c:pt idx="3">
                  <c:v>Vulval cysts</c:v>
                </c:pt>
                <c:pt idx="4">
                  <c:v>Menorrhagia</c:v>
                </c:pt>
                <c:pt idx="5">
                  <c:v>Hymenal concerns</c:v>
                </c:pt>
                <c:pt idx="6">
                  <c:v>Discharge </c:v>
                </c:pt>
                <c:pt idx="7">
                  <c:v>Labial appearance</c:v>
                </c:pt>
                <c:pt idx="8">
                  <c:v>Ovarian cysts</c:v>
                </c:pt>
                <c:pt idx="9">
                  <c:v>Vaginisimus/sexual dysfunction</c:v>
                </c:pt>
                <c:pt idx="10">
                  <c:v>Secondary amenorrhoea</c:v>
                </c:pt>
                <c:pt idx="11">
                  <c:v>Primary amenorrhoea</c:v>
                </c:pt>
                <c:pt idx="12">
                  <c:v>Others</c:v>
                </c:pt>
              </c:strCache>
            </c:strRef>
          </c:cat>
          <c:val>
            <c:numRef>
              <c:f>Sheet1!$C$2:$C$14</c:f>
              <c:numCache>
                <c:formatCode>General</c:formatCode>
                <c:ptCount val="13"/>
                <c:pt idx="0">
                  <c:v>11</c:v>
                </c:pt>
                <c:pt idx="1">
                  <c:v>5</c:v>
                </c:pt>
                <c:pt idx="2">
                  <c:v>12</c:v>
                </c:pt>
                <c:pt idx="4">
                  <c:v>2</c:v>
                </c:pt>
                <c:pt idx="6">
                  <c:v>3</c:v>
                </c:pt>
                <c:pt idx="7">
                  <c:v>6</c:v>
                </c:pt>
              </c:numCache>
            </c:numRef>
          </c:val>
        </c:ser>
        <c:dLbls>
          <c:showLegendKey val="0"/>
          <c:showVal val="0"/>
          <c:showCatName val="0"/>
          <c:showSerName val="0"/>
          <c:showPercent val="0"/>
          <c:showBubbleSize val="0"/>
        </c:dLbls>
        <c:gapWidth val="219"/>
        <c:overlap val="-27"/>
        <c:axId val="24809472"/>
        <c:axId val="24811008"/>
      </c:barChart>
      <c:catAx>
        <c:axId val="24809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4811008"/>
        <c:crosses val="autoZero"/>
        <c:auto val="1"/>
        <c:lblAlgn val="ctr"/>
        <c:lblOffset val="100"/>
        <c:noMultiLvlLbl val="0"/>
      </c:catAx>
      <c:valAx>
        <c:axId val="24811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480947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8" name="Shape 108"/>
          <p:cNvSpPr>
            <a:spLocks noGrp="1" noRot="1" noChangeAspect="1"/>
          </p:cNvSpPr>
          <p:nvPr>
            <p:ph type="sldImg"/>
          </p:nvPr>
        </p:nvSpPr>
        <p:spPr>
          <a:xfrm>
            <a:off x="1143000" y="685800"/>
            <a:ext cx="4572000" cy="3429000"/>
          </a:xfrm>
          <a:prstGeom prst="rect">
            <a:avLst/>
          </a:prstGeom>
        </p:spPr>
        <p:txBody>
          <a:bodyPr/>
          <a:lstStyle/>
          <a:p>
            <a:endParaRPr/>
          </a:p>
        </p:txBody>
      </p:sp>
      <p:sp>
        <p:nvSpPr>
          <p:cNvPr id="109" name="Shape 109"/>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804733805"/>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lvl1pPr>
              <a:defRPr sz="1000">
                <a:solidFill>
                  <a:srgbClr val="FFFFFF"/>
                </a:solidFill>
              </a:defRPr>
            </a:lvl1pPr>
          </a:lstStyle>
          <a:p>
            <a:r>
              <a:t>Worringly, as the hospital figures are only the tip of the iceberg, the true figure of how many children and young people are self-harming is likely to be far higher, and this is especially so for particular at-risk groups including lesbian and gay, transgender and bisexual young people, looked-after children, and young people in the criminal justice system.</a:t>
            </a:r>
            <a:endParaRPr>
              <a:latin typeface="Lubalin Graph"/>
              <a:ea typeface="Lubalin Graph"/>
              <a:cs typeface="Lubalin Graph"/>
              <a:sym typeface="Lubalin Graph"/>
            </a:endParaRPr>
          </a:p>
        </p:txBody>
      </p:sp>
    </p:spTree>
    <p:extLst>
      <p:ext uri="{BB962C8B-B14F-4D97-AF65-F5344CB8AC3E}">
        <p14:creationId xmlns:p14="http://schemas.microsoft.com/office/powerpoint/2010/main" val="944124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lvl1pPr>
              <a:defRPr sz="1000">
                <a:solidFill>
                  <a:srgbClr val="FFFFFF"/>
                </a:solidFill>
              </a:defRPr>
            </a:lvl1pPr>
          </a:lstStyle>
          <a:p>
            <a:r>
              <a:t>Worringly, as the hospital figures are only the tip of the iceberg, the true figure of how many children and young people are self-harming is likely to be far higher, and this is especially so for particular at-risk groups including lesbian and gay, transgender and bisexual young people, looked-after children, and young people in the criminal justice system.</a:t>
            </a:r>
            <a:endParaRPr>
              <a:latin typeface="Lubalin Graph"/>
              <a:ea typeface="Lubalin Graph"/>
              <a:cs typeface="Lubalin Graph"/>
              <a:sym typeface="Lubalin Graph"/>
            </a:endParaRPr>
          </a:p>
        </p:txBody>
      </p:sp>
    </p:spTree>
    <p:extLst>
      <p:ext uri="{BB962C8B-B14F-4D97-AF65-F5344CB8AC3E}">
        <p14:creationId xmlns:p14="http://schemas.microsoft.com/office/powerpoint/2010/main" val="416544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lvl1pPr>
              <a:defRPr sz="1000">
                <a:solidFill>
                  <a:srgbClr val="FFFFFF"/>
                </a:solidFill>
              </a:defRPr>
            </a:lvl1pPr>
          </a:lstStyle>
          <a:p>
            <a:r>
              <a:t>Worringly, as the hospital figures are only the tip of the iceberg, the true figure of how many children and young people are self-harming is likely to be far higher, and this is especially so for particular at-risk groups including lesbian and gay, transgender and bisexual young people, looked-after children, and young people in the criminal justice system.</a:t>
            </a:r>
            <a:endParaRPr>
              <a:latin typeface="Lubalin Graph"/>
              <a:ea typeface="Lubalin Graph"/>
              <a:cs typeface="Lubalin Graph"/>
              <a:sym typeface="Lubalin Graph"/>
            </a:endParaRPr>
          </a:p>
        </p:txBody>
      </p:sp>
    </p:spTree>
    <p:extLst>
      <p:ext uri="{BB962C8B-B14F-4D97-AF65-F5344CB8AC3E}">
        <p14:creationId xmlns:p14="http://schemas.microsoft.com/office/powerpoint/2010/main" val="1331810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lvl1pPr>
              <a:defRPr sz="1000">
                <a:solidFill>
                  <a:srgbClr val="FFFFFF"/>
                </a:solidFill>
              </a:defRPr>
            </a:lvl1pPr>
          </a:lstStyle>
          <a:p>
            <a:r>
              <a:t>Worringly, as the hospital figures are only the tip of the iceberg, the true figure of how many children and young people are self-harming is likely to be far higher, and this is especially so for particular at-risk groups including lesbian and gay, transgender and bisexual young people, looked-after children, and young people in the criminal justice system.</a:t>
            </a:r>
            <a:endParaRPr>
              <a:latin typeface="Lubalin Graph"/>
              <a:ea typeface="Lubalin Graph"/>
              <a:cs typeface="Lubalin Graph"/>
              <a:sym typeface="Lubalin Graph"/>
            </a:endParaRPr>
          </a:p>
        </p:txBody>
      </p:sp>
    </p:spTree>
    <p:extLst>
      <p:ext uri="{BB962C8B-B14F-4D97-AF65-F5344CB8AC3E}">
        <p14:creationId xmlns:p14="http://schemas.microsoft.com/office/powerpoint/2010/main" val="4228692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lvl1pPr>
              <a:defRPr sz="1000">
                <a:solidFill>
                  <a:srgbClr val="FFFFFF"/>
                </a:solidFill>
              </a:defRPr>
            </a:lvl1pPr>
          </a:lstStyle>
          <a:p>
            <a:r>
              <a:t>Worringly, as the hospital figures are only the tip of the iceberg, the true figure of how many children and young people are self-harming is likely to be far higher, and this is especially so for particular at-risk groups including lesbian and gay, transgender and bisexual young people, looked-after children, and young people in the criminal justice system.</a:t>
            </a:r>
            <a:endParaRPr>
              <a:latin typeface="Lubalin Graph"/>
              <a:ea typeface="Lubalin Graph"/>
              <a:cs typeface="Lubalin Graph"/>
              <a:sym typeface="Lubalin Graph"/>
            </a:endParaRPr>
          </a:p>
        </p:txBody>
      </p:sp>
    </p:spTree>
    <p:extLst>
      <p:ext uri="{BB962C8B-B14F-4D97-AF65-F5344CB8AC3E}">
        <p14:creationId xmlns:p14="http://schemas.microsoft.com/office/powerpoint/2010/main" val="1757651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prstGeom prst="rect">
            <a:avLst/>
          </a:prstGeom>
        </p:spPr>
        <p:txBody>
          <a:bodyPr/>
          <a:lstStyle/>
          <a:p>
            <a:endParaRPr/>
          </a:p>
        </p:txBody>
      </p:sp>
      <p:sp>
        <p:nvSpPr>
          <p:cNvPr id="126" name="Shape 126"/>
          <p:cNvSpPr>
            <a:spLocks noGrp="1"/>
          </p:cNvSpPr>
          <p:nvPr>
            <p:ph type="body" sz="quarter" idx="1"/>
          </p:nvPr>
        </p:nvSpPr>
        <p:spPr>
          <a:prstGeom prst="rect">
            <a:avLst/>
          </a:prstGeom>
        </p:spPr>
        <p:txBody>
          <a:bodyPr/>
          <a:lstStyle/>
          <a:p>
            <a:pPr marL="457200" lvl="1" indent="-16329" defTabSz="365759">
              <a:spcBef>
                <a:spcPts val="600"/>
              </a:spcBef>
              <a:defRPr sz="2800">
                <a:solidFill>
                  <a:srgbClr val="FFFFFF"/>
                </a:solidFill>
              </a:defRPr>
            </a:pPr>
            <a:r>
              <a:t>Young people today are growing up in a harsh environment with increasing stress to perform at school, low job prospects and the constant pressure to keep up with the latest consumer trends. And social networking, although creating ever greater circles of ‘friends’, often leaves young people feeling even more isolated and alone</a:t>
            </a:r>
          </a:p>
        </p:txBody>
      </p:sp>
    </p:spTree>
    <p:extLst>
      <p:ext uri="{BB962C8B-B14F-4D97-AF65-F5344CB8AC3E}">
        <p14:creationId xmlns:p14="http://schemas.microsoft.com/office/powerpoint/2010/main" val="473585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prstGeom prst="rect">
            <a:avLst/>
          </a:prstGeom>
        </p:spPr>
        <p:txBody>
          <a:bodyPr/>
          <a:lstStyle/>
          <a:p>
            <a:endParaRPr/>
          </a:p>
        </p:txBody>
      </p:sp>
      <p:sp>
        <p:nvSpPr>
          <p:cNvPr id="131" name="Shape 131"/>
          <p:cNvSpPr>
            <a:spLocks noGrp="1"/>
          </p:cNvSpPr>
          <p:nvPr>
            <p:ph type="body" sz="quarter" idx="1"/>
          </p:nvPr>
        </p:nvSpPr>
        <p:spPr>
          <a:prstGeom prst="rect">
            <a:avLst/>
          </a:prstGeom>
        </p:spPr>
        <p:txBody>
          <a:bodyPr/>
          <a:lstStyle/>
          <a:p>
            <a:pPr marL="457200" lvl="1" indent="-16329" defTabSz="365759">
              <a:spcBef>
                <a:spcPts val="600"/>
              </a:spcBef>
              <a:defRPr sz="2800">
                <a:solidFill>
                  <a:srgbClr val="FFFFFF"/>
                </a:solidFill>
              </a:defRPr>
            </a:pPr>
            <a:r>
              <a:t>Young people today are growing up in a harsh environment with increasing stress to perform at school, low job prospects and the constant pressure to keep up with the latest consumer trends. And social networking, although creating ever greater circles of ‘friends’, often leaves young people feeling even more isolated and alone</a:t>
            </a:r>
          </a:p>
        </p:txBody>
      </p:sp>
    </p:spTree>
    <p:extLst>
      <p:ext uri="{BB962C8B-B14F-4D97-AF65-F5344CB8AC3E}">
        <p14:creationId xmlns:p14="http://schemas.microsoft.com/office/powerpoint/2010/main" val="1488569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Shape 136"/>
          <p:cNvSpPr>
            <a:spLocks noGrp="1" noRot="1" noChangeAspect="1"/>
          </p:cNvSpPr>
          <p:nvPr>
            <p:ph type="sldImg"/>
          </p:nvPr>
        </p:nvSpPr>
        <p:spPr>
          <a:prstGeom prst="rect">
            <a:avLst/>
          </a:prstGeom>
        </p:spPr>
        <p:txBody>
          <a:bodyPr/>
          <a:lstStyle/>
          <a:p>
            <a:endParaRPr/>
          </a:p>
        </p:txBody>
      </p:sp>
      <p:sp>
        <p:nvSpPr>
          <p:cNvPr id="137" name="Shape 137"/>
          <p:cNvSpPr>
            <a:spLocks noGrp="1"/>
          </p:cNvSpPr>
          <p:nvPr>
            <p:ph type="body" sz="quarter" idx="1"/>
          </p:nvPr>
        </p:nvSpPr>
        <p:spPr>
          <a:prstGeom prst="rect">
            <a:avLst/>
          </a:prstGeom>
        </p:spPr>
        <p:txBody>
          <a:bodyPr/>
          <a:lstStyle/>
          <a:p>
            <a:r>
              <a:t>The majority of people who self-harm (usually through deliberate cutting or scratching) are aged between 11 and 25 (Mental Health Foundation, 2006; Association for Young People’s Health, 2013). However, self-harm is a very private behaviour and a very sensitive topic, which means that there is a shortage of reliable information unless young people present at accident and emergency services. A Scottish self-report survey in schools found 14% of pupils aged 15-16 years claimed to have self-harmed. It was over three times more common in girls than boys (O’Connor et al, 2009). Recent estimates from the Health Behaviour of School Aged Children survey (Brooks et al, 2015) were higher, suggesting that overall 22% of the 15 year olds in the study had self-harmed. Again, these rates were three times as high for girls (32% of girls compared to 11% of boys). The majority of those self-harming said they were doing so once a month or more. </a:t>
            </a:r>
          </a:p>
        </p:txBody>
      </p:sp>
    </p:spTree>
    <p:extLst>
      <p:ext uri="{BB962C8B-B14F-4D97-AF65-F5344CB8AC3E}">
        <p14:creationId xmlns:p14="http://schemas.microsoft.com/office/powerpoint/2010/main" val="32681610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lvl1pPr>
              <a:defRPr sz="1000">
                <a:solidFill>
                  <a:srgbClr val="FFFFFF"/>
                </a:solidFill>
              </a:defRPr>
            </a:lvl1pPr>
          </a:lstStyle>
          <a:p>
            <a:r>
              <a:t>Worringly, as the hospital figures are only the tip of the iceberg, the true figure of how many children and young people are self-harming is likely to be far higher, and this is especially so for particular at-risk groups including lesbian and gay, transgender and bisexual young people, looked-after children, and young people in the criminal justice system.</a:t>
            </a:r>
            <a:endParaRPr>
              <a:latin typeface="Lubalin Graph"/>
              <a:ea typeface="Lubalin Graph"/>
              <a:cs typeface="Lubalin Graph"/>
              <a:sym typeface="Lubalin Graph"/>
            </a:endParaRPr>
          </a:p>
        </p:txBody>
      </p:sp>
    </p:spTree>
    <p:extLst>
      <p:ext uri="{BB962C8B-B14F-4D97-AF65-F5344CB8AC3E}">
        <p14:creationId xmlns:p14="http://schemas.microsoft.com/office/powerpoint/2010/main" val="12012966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Shape 146"/>
          <p:cNvSpPr>
            <a:spLocks noGrp="1" noRot="1" noChangeAspect="1"/>
          </p:cNvSpPr>
          <p:nvPr>
            <p:ph type="sldImg"/>
          </p:nvPr>
        </p:nvSpPr>
        <p:spPr>
          <a:prstGeom prst="rect">
            <a:avLst/>
          </a:prstGeom>
        </p:spPr>
        <p:txBody>
          <a:bodyPr/>
          <a:lstStyle/>
          <a:p>
            <a:endParaRPr/>
          </a:p>
        </p:txBody>
      </p:sp>
      <p:sp>
        <p:nvSpPr>
          <p:cNvPr id="147" name="Shape 147"/>
          <p:cNvSpPr>
            <a:spLocks noGrp="1"/>
          </p:cNvSpPr>
          <p:nvPr>
            <p:ph type="body" sz="quarter" idx="1"/>
          </p:nvPr>
        </p:nvSpPr>
        <p:spPr>
          <a:prstGeom prst="rect">
            <a:avLst/>
          </a:prstGeom>
        </p:spPr>
        <p:txBody>
          <a:bodyPr/>
          <a:lstStyle>
            <a:lvl1pPr>
              <a:defRPr sz="1000">
                <a:solidFill>
                  <a:srgbClr val="FFFFFF"/>
                </a:solidFill>
              </a:defRPr>
            </a:lvl1pPr>
          </a:lstStyle>
          <a:p>
            <a:r>
              <a:t>Worringly, as the hospital figures are only the tip of the iceberg, the true figure of how many children and young people are self-harming is likely to be far higher, and this is especially so for particular at-risk groups including lesbian and gay, transgender and bisexual young people, looked-after children, and young people in the criminal justice system.</a:t>
            </a:r>
            <a:endParaRPr>
              <a:latin typeface="Lubalin Graph"/>
              <a:ea typeface="Lubalin Graph"/>
              <a:cs typeface="Lubalin Graph"/>
              <a:sym typeface="Lubalin Graph"/>
            </a:endParaRPr>
          </a:p>
        </p:txBody>
      </p:sp>
    </p:spTree>
    <p:extLst>
      <p:ext uri="{BB962C8B-B14F-4D97-AF65-F5344CB8AC3E}">
        <p14:creationId xmlns:p14="http://schemas.microsoft.com/office/powerpoint/2010/main" val="28217607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Shape 146"/>
          <p:cNvSpPr>
            <a:spLocks noGrp="1" noRot="1" noChangeAspect="1"/>
          </p:cNvSpPr>
          <p:nvPr>
            <p:ph type="sldImg"/>
          </p:nvPr>
        </p:nvSpPr>
        <p:spPr>
          <a:prstGeom prst="rect">
            <a:avLst/>
          </a:prstGeom>
        </p:spPr>
        <p:txBody>
          <a:bodyPr/>
          <a:lstStyle/>
          <a:p>
            <a:endParaRPr/>
          </a:p>
        </p:txBody>
      </p:sp>
      <p:sp>
        <p:nvSpPr>
          <p:cNvPr id="147" name="Shape 147"/>
          <p:cNvSpPr>
            <a:spLocks noGrp="1"/>
          </p:cNvSpPr>
          <p:nvPr>
            <p:ph type="body" sz="quarter" idx="1"/>
          </p:nvPr>
        </p:nvSpPr>
        <p:spPr>
          <a:prstGeom prst="rect">
            <a:avLst/>
          </a:prstGeom>
        </p:spPr>
        <p:txBody>
          <a:bodyPr/>
          <a:lstStyle>
            <a:lvl1pPr>
              <a:defRPr sz="1000">
                <a:solidFill>
                  <a:srgbClr val="FFFFFF"/>
                </a:solidFill>
              </a:defRPr>
            </a:lvl1pPr>
          </a:lstStyle>
          <a:p>
            <a:r>
              <a:t>Worringly, as the hospital figures are only the tip of the iceberg, the true figure of how many children and young people are self-harming is likely to be far higher, and this is especially so for particular at-risk groups including lesbian and gay, transgender and bisexual young people, looked-after children, and young people in the criminal justice system.</a:t>
            </a:r>
            <a:endParaRPr>
              <a:latin typeface="Lubalin Graph"/>
              <a:ea typeface="Lubalin Graph"/>
              <a:cs typeface="Lubalin Graph"/>
              <a:sym typeface="Lubalin Graph"/>
            </a:endParaRPr>
          </a:p>
        </p:txBody>
      </p:sp>
    </p:spTree>
    <p:extLst>
      <p:ext uri="{BB962C8B-B14F-4D97-AF65-F5344CB8AC3E}">
        <p14:creationId xmlns:p14="http://schemas.microsoft.com/office/powerpoint/2010/main" val="3218014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noRot="1" noChangeAspect="1"/>
          </p:cNvSpPr>
          <p:nvPr>
            <p:ph type="sldImg"/>
          </p:nvPr>
        </p:nvSpPr>
        <p:spPr>
          <a:prstGeom prst="rect">
            <a:avLst/>
          </a:prstGeom>
        </p:spPr>
        <p:txBody>
          <a:bodyPr/>
          <a:lstStyle/>
          <a:p>
            <a:endParaRPr/>
          </a:p>
        </p:txBody>
      </p:sp>
      <p:sp>
        <p:nvSpPr>
          <p:cNvPr id="156" name="Shape 156"/>
          <p:cNvSpPr>
            <a:spLocks noGrp="1"/>
          </p:cNvSpPr>
          <p:nvPr>
            <p:ph type="body" sz="quarter" idx="1"/>
          </p:nvPr>
        </p:nvSpPr>
        <p:spPr>
          <a:prstGeom prst="rect">
            <a:avLst/>
          </a:prstGeom>
        </p:spPr>
        <p:txBody>
          <a:bodyPr/>
          <a:lstStyle/>
          <a:p>
            <a:r>
              <a:t>The majority of people who self-harm (usually through deliberate cutting or scratching) are aged between 11 and 25 (Mental Health Foundation, 2006; Association for Young People’s Health, 2013). However, self-harm is a very private behaviour and a very sensitive topic, which means that there is a shortage of reliable information unless young people present at accident and emergency services. A Scottish self-report survey in schools found 14% of pupils aged 15-16 years claimed to have self-harmed. It was over three times more common in girls than boys (O’Connor et al, 2009). Recent estimates from the Health Behaviour of School Aged Children survey (Brooks et al, 2015) were higher, suggesting that overall 22% of the 15 year olds in the study had self-harmed. Again, these rates were three times as high for girls (32% of girls compared to 11% of boys). The majority of those self-harming said they were doing so once a month or more. </a:t>
            </a:r>
          </a:p>
        </p:txBody>
      </p:sp>
    </p:spTree>
    <p:extLst>
      <p:ext uri="{BB962C8B-B14F-4D97-AF65-F5344CB8AC3E}">
        <p14:creationId xmlns:p14="http://schemas.microsoft.com/office/powerpoint/2010/main" val="2590513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hape 187"/>
          <p:cNvSpPr>
            <a:spLocks noGrp="1" noRot="1" noChangeAspect="1"/>
          </p:cNvSpPr>
          <p:nvPr>
            <p:ph type="sldImg"/>
          </p:nvPr>
        </p:nvSpPr>
        <p:spPr>
          <a:prstGeom prst="rect">
            <a:avLst/>
          </a:prstGeom>
        </p:spPr>
        <p:txBody>
          <a:bodyPr/>
          <a:lstStyle/>
          <a:p>
            <a:endParaRPr/>
          </a:p>
        </p:txBody>
      </p:sp>
      <p:sp>
        <p:nvSpPr>
          <p:cNvPr id="188" name="Shape 188"/>
          <p:cNvSpPr>
            <a:spLocks noGrp="1"/>
          </p:cNvSpPr>
          <p:nvPr>
            <p:ph type="body" sz="quarter" idx="1"/>
          </p:nvPr>
        </p:nvSpPr>
        <p:spPr>
          <a:prstGeom prst="rect">
            <a:avLst/>
          </a:prstGeom>
        </p:spPr>
        <p:txBody>
          <a:bodyPr/>
          <a:lstStyle>
            <a:lvl1pPr>
              <a:defRPr sz="1000"/>
            </a:lvl1pPr>
          </a:lstStyle>
          <a:p>
            <a:r>
              <a:t>http://www.rcgp.org.uk/clinical-and-research/toolkits/the-rcgp-nspcc-safeguarding-children-toolkit-for-general-practice.aspx</a:t>
            </a:r>
          </a:p>
        </p:txBody>
      </p:sp>
    </p:spTree>
    <p:extLst>
      <p:ext uri="{BB962C8B-B14F-4D97-AF65-F5344CB8AC3E}">
        <p14:creationId xmlns:p14="http://schemas.microsoft.com/office/powerpoint/2010/main" val="10419060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hape 187"/>
          <p:cNvSpPr>
            <a:spLocks noGrp="1" noRot="1" noChangeAspect="1"/>
          </p:cNvSpPr>
          <p:nvPr>
            <p:ph type="sldImg"/>
          </p:nvPr>
        </p:nvSpPr>
        <p:spPr>
          <a:prstGeom prst="rect">
            <a:avLst/>
          </a:prstGeom>
        </p:spPr>
        <p:txBody>
          <a:bodyPr/>
          <a:lstStyle/>
          <a:p>
            <a:endParaRPr/>
          </a:p>
        </p:txBody>
      </p:sp>
      <p:sp>
        <p:nvSpPr>
          <p:cNvPr id="188" name="Shape 188"/>
          <p:cNvSpPr>
            <a:spLocks noGrp="1"/>
          </p:cNvSpPr>
          <p:nvPr>
            <p:ph type="body" sz="quarter" idx="1"/>
          </p:nvPr>
        </p:nvSpPr>
        <p:spPr>
          <a:prstGeom prst="rect">
            <a:avLst/>
          </a:prstGeom>
        </p:spPr>
        <p:txBody>
          <a:bodyPr/>
          <a:lstStyle>
            <a:lvl1pPr>
              <a:defRPr sz="1000"/>
            </a:lvl1pPr>
          </a:lstStyle>
          <a:p>
            <a:r>
              <a:t>http://www.rcgp.org.uk/clinical-and-research/toolkits/the-rcgp-nspcc-safeguarding-children-toolkit-for-general-practice.aspx</a:t>
            </a:r>
          </a:p>
        </p:txBody>
      </p:sp>
    </p:spTree>
    <p:extLst>
      <p:ext uri="{BB962C8B-B14F-4D97-AF65-F5344CB8AC3E}">
        <p14:creationId xmlns:p14="http://schemas.microsoft.com/office/powerpoint/2010/main" val="36860036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hape 187"/>
          <p:cNvSpPr>
            <a:spLocks noGrp="1" noRot="1" noChangeAspect="1"/>
          </p:cNvSpPr>
          <p:nvPr>
            <p:ph type="sldImg"/>
          </p:nvPr>
        </p:nvSpPr>
        <p:spPr>
          <a:prstGeom prst="rect">
            <a:avLst/>
          </a:prstGeom>
        </p:spPr>
        <p:txBody>
          <a:bodyPr/>
          <a:lstStyle/>
          <a:p>
            <a:endParaRPr/>
          </a:p>
        </p:txBody>
      </p:sp>
      <p:sp>
        <p:nvSpPr>
          <p:cNvPr id="188" name="Shape 188"/>
          <p:cNvSpPr>
            <a:spLocks noGrp="1"/>
          </p:cNvSpPr>
          <p:nvPr>
            <p:ph type="body" sz="quarter" idx="1"/>
          </p:nvPr>
        </p:nvSpPr>
        <p:spPr>
          <a:prstGeom prst="rect">
            <a:avLst/>
          </a:prstGeom>
        </p:spPr>
        <p:txBody>
          <a:bodyPr/>
          <a:lstStyle>
            <a:lvl1pPr>
              <a:defRPr sz="1000"/>
            </a:lvl1pPr>
          </a:lstStyle>
          <a:p>
            <a:r>
              <a:t>http://www.rcgp.org.uk/clinical-and-research/toolkits/the-rcgp-nspcc-safeguarding-children-toolkit-for-general-practice.aspx</a:t>
            </a:r>
          </a:p>
        </p:txBody>
      </p:sp>
    </p:spTree>
    <p:extLst>
      <p:ext uri="{BB962C8B-B14F-4D97-AF65-F5344CB8AC3E}">
        <p14:creationId xmlns:p14="http://schemas.microsoft.com/office/powerpoint/2010/main" val="14945225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hape 192"/>
          <p:cNvSpPr>
            <a:spLocks noGrp="1" noRot="1" noChangeAspect="1"/>
          </p:cNvSpPr>
          <p:nvPr>
            <p:ph type="sldImg"/>
          </p:nvPr>
        </p:nvSpPr>
        <p:spPr>
          <a:prstGeom prst="rect">
            <a:avLst/>
          </a:prstGeom>
        </p:spPr>
        <p:txBody>
          <a:bodyPr/>
          <a:lstStyle/>
          <a:p>
            <a:endParaRPr/>
          </a:p>
        </p:txBody>
      </p:sp>
      <p:sp>
        <p:nvSpPr>
          <p:cNvPr id="193" name="Shape 193"/>
          <p:cNvSpPr>
            <a:spLocks noGrp="1"/>
          </p:cNvSpPr>
          <p:nvPr>
            <p:ph type="body" sz="quarter" idx="1"/>
          </p:nvPr>
        </p:nvSpPr>
        <p:spPr>
          <a:prstGeom prst="rect">
            <a:avLst/>
          </a:prstGeom>
        </p:spPr>
        <p:txBody>
          <a:bodyPr/>
          <a:lstStyle>
            <a:lvl1pPr>
              <a:defRPr sz="1000"/>
            </a:lvl1pPr>
          </a:lstStyle>
          <a:p>
            <a:r>
              <a:t>http://www.rcgp.org.uk/clinical-and-research/toolkits/the-rcgp-nspcc-safeguarding-children-toolkit-for-general-practice.aspx</a:t>
            </a:r>
          </a:p>
        </p:txBody>
      </p:sp>
    </p:spTree>
    <p:extLst>
      <p:ext uri="{BB962C8B-B14F-4D97-AF65-F5344CB8AC3E}">
        <p14:creationId xmlns:p14="http://schemas.microsoft.com/office/powerpoint/2010/main" val="20690886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Shape 197"/>
          <p:cNvSpPr>
            <a:spLocks noGrp="1" noRot="1" noChangeAspect="1"/>
          </p:cNvSpPr>
          <p:nvPr>
            <p:ph type="sldImg"/>
          </p:nvPr>
        </p:nvSpPr>
        <p:spPr>
          <a:prstGeom prst="rect">
            <a:avLst/>
          </a:prstGeom>
        </p:spPr>
        <p:txBody>
          <a:bodyPr/>
          <a:lstStyle/>
          <a:p>
            <a:endParaRPr/>
          </a:p>
        </p:txBody>
      </p:sp>
      <p:sp>
        <p:nvSpPr>
          <p:cNvPr id="198" name="Shape 198"/>
          <p:cNvSpPr>
            <a:spLocks noGrp="1"/>
          </p:cNvSpPr>
          <p:nvPr>
            <p:ph type="body" sz="quarter" idx="1"/>
          </p:nvPr>
        </p:nvSpPr>
        <p:spPr>
          <a:prstGeom prst="rect">
            <a:avLst/>
          </a:prstGeom>
        </p:spPr>
        <p:txBody>
          <a:bodyPr/>
          <a:lstStyle>
            <a:lvl1pPr>
              <a:defRPr sz="1000"/>
            </a:lvl1pPr>
          </a:lstStyle>
          <a:p>
            <a:r>
              <a:t>http://www.rcgp.org.uk/clinical-and-research/toolkits/the-rcgp-nspcc-safeguarding-children-toolkit-for-general-practice.aspx</a:t>
            </a:r>
          </a:p>
        </p:txBody>
      </p:sp>
    </p:spTree>
    <p:extLst>
      <p:ext uri="{BB962C8B-B14F-4D97-AF65-F5344CB8AC3E}">
        <p14:creationId xmlns:p14="http://schemas.microsoft.com/office/powerpoint/2010/main" val="33305294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hape 206"/>
          <p:cNvSpPr>
            <a:spLocks noGrp="1" noRot="1" noChangeAspect="1"/>
          </p:cNvSpPr>
          <p:nvPr>
            <p:ph type="sldImg"/>
          </p:nvPr>
        </p:nvSpPr>
        <p:spPr>
          <a:prstGeom prst="rect">
            <a:avLst/>
          </a:prstGeom>
        </p:spPr>
        <p:txBody>
          <a:bodyPr/>
          <a:lstStyle/>
          <a:p>
            <a:endParaRPr/>
          </a:p>
        </p:txBody>
      </p:sp>
      <p:sp>
        <p:nvSpPr>
          <p:cNvPr id="207" name="Shape 207"/>
          <p:cNvSpPr>
            <a:spLocks noGrp="1"/>
          </p:cNvSpPr>
          <p:nvPr>
            <p:ph type="body" sz="quarter" idx="1"/>
          </p:nvPr>
        </p:nvSpPr>
        <p:spPr>
          <a:prstGeom prst="rect">
            <a:avLst/>
          </a:prstGeom>
        </p:spPr>
        <p:txBody>
          <a:bodyPr/>
          <a:lstStyle/>
          <a:p>
            <a:pPr>
              <a:defRPr sz="1000"/>
            </a:pPr>
            <a:r>
              <a:t>Appointment times</a:t>
            </a:r>
          </a:p>
          <a:p>
            <a:pPr>
              <a:defRPr sz="1000"/>
            </a:pPr>
            <a:r>
              <a:t>	outside school hours, lunchtimes</a:t>
            </a:r>
          </a:p>
          <a:p>
            <a:pPr>
              <a:defRPr sz="1000"/>
            </a:pPr>
            <a:r>
              <a:t>	flexibility re booking…..all telephone triage isn’t practical if at school / college and a lot of young people don’t like talking on the phone</a:t>
            </a:r>
          </a:p>
          <a:p>
            <a:pPr>
              <a:defRPr sz="1000"/>
            </a:pPr>
            <a:endParaRPr/>
          </a:p>
          <a:p>
            <a:pPr>
              <a:defRPr sz="1000"/>
            </a:pPr>
            <a:r>
              <a:t>How can YP get to the surgery</a:t>
            </a:r>
          </a:p>
          <a:p>
            <a:pPr>
              <a:defRPr sz="1000"/>
            </a:pPr>
            <a:r>
              <a:t>	advertise bus routes, bus stops, other public transport (we have a metro line near us)</a:t>
            </a:r>
          </a:p>
          <a:p>
            <a:pPr>
              <a:defRPr sz="1000"/>
            </a:pPr>
            <a:endParaRPr/>
          </a:p>
          <a:p>
            <a:pPr>
              <a:defRPr sz="1000"/>
            </a:pPr>
            <a:r>
              <a:t>Arrange appointments for f/up.. Consider, if you can, doing it yourself rather than sending YP back to the desk……follow up if they don’t come back (telephone / txt.. Ensure right mobile number)</a:t>
            </a:r>
          </a:p>
          <a:p>
            <a:pPr>
              <a:defRPr sz="1000"/>
            </a:pPr>
            <a:endParaRPr/>
          </a:p>
          <a:p>
            <a:pPr>
              <a:defRPr sz="1000"/>
            </a:pPr>
            <a:r>
              <a:t>Text reminders……who’s contact details are on their records…. Often a parent…….who do they want to be contacted ?themselves ?parent / guardian</a:t>
            </a:r>
          </a:p>
          <a:p>
            <a:pPr>
              <a:defRPr sz="1000"/>
            </a:pPr>
            <a:r>
              <a:t>	think about mobile / texting / ?email</a:t>
            </a:r>
          </a:p>
          <a:p>
            <a:pPr>
              <a:defRPr sz="1000"/>
            </a:pPr>
            <a:endParaRPr/>
          </a:p>
          <a:p>
            <a:pPr>
              <a:defRPr sz="1000"/>
            </a:pPr>
            <a:r>
              <a:t>Ensure YP can register easily</a:t>
            </a:r>
          </a:p>
          <a:p>
            <a:pPr>
              <a:defRPr sz="1000"/>
            </a:pPr>
            <a:r>
              <a:t>	Work with your reception team to make young people's registration easier. </a:t>
            </a:r>
          </a:p>
          <a:p>
            <a:pPr>
              <a:defRPr sz="1000"/>
            </a:pPr>
            <a:r>
              <a:t>	Vulnerable young people such as those leaving care or the criminal justice system, refugees and the homeless are sometimes denied registration as they lack the correct documentation and proof of address</a:t>
            </a:r>
          </a:p>
          <a:p>
            <a:pPr>
              <a:defRPr sz="1000"/>
            </a:pPr>
            <a:endParaRPr/>
          </a:p>
          <a:p>
            <a:pPr>
              <a:defRPr sz="1000"/>
            </a:pPr>
            <a:r>
              <a:t>	</a:t>
            </a:r>
          </a:p>
          <a:p>
            <a:pPr>
              <a:defRPr sz="1000"/>
            </a:pPr>
            <a:r>
              <a:t>	</a:t>
            </a:r>
          </a:p>
        </p:txBody>
      </p:sp>
    </p:spTree>
    <p:extLst>
      <p:ext uri="{BB962C8B-B14F-4D97-AF65-F5344CB8AC3E}">
        <p14:creationId xmlns:p14="http://schemas.microsoft.com/office/powerpoint/2010/main" val="2967410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Shape 160"/>
          <p:cNvSpPr>
            <a:spLocks noGrp="1" noRot="1" noChangeAspect="1"/>
          </p:cNvSpPr>
          <p:nvPr>
            <p:ph type="sldImg"/>
          </p:nvPr>
        </p:nvSpPr>
        <p:spPr>
          <a:prstGeom prst="rect">
            <a:avLst/>
          </a:prstGeom>
        </p:spPr>
        <p:txBody>
          <a:bodyPr/>
          <a:lstStyle/>
          <a:p>
            <a:endParaRPr/>
          </a:p>
        </p:txBody>
      </p:sp>
      <p:sp>
        <p:nvSpPr>
          <p:cNvPr id="161" name="Shape 161"/>
          <p:cNvSpPr>
            <a:spLocks noGrp="1"/>
          </p:cNvSpPr>
          <p:nvPr>
            <p:ph type="body" sz="quarter" idx="1"/>
          </p:nvPr>
        </p:nvSpPr>
        <p:spPr>
          <a:prstGeom prst="rect">
            <a:avLst/>
          </a:prstGeom>
        </p:spPr>
        <p:txBody>
          <a:bodyPr/>
          <a:lstStyle/>
          <a:p>
            <a:pPr>
              <a:defRPr sz="1000"/>
            </a:pPr>
            <a:r>
              <a:t>DoH 2011………</a:t>
            </a:r>
            <a:r>
              <a:rPr>
                <a:solidFill>
                  <a:srgbClr val="FFFFFF"/>
                </a:solidFill>
              </a:rPr>
              <a:t>https://www.gov.uk/government/publications/quality-criteria-for-young-people-friendly-health-services</a:t>
            </a:r>
          </a:p>
          <a:p>
            <a:pPr>
              <a:defRPr sz="1000"/>
            </a:pPr>
            <a:endParaRPr>
              <a:solidFill>
                <a:srgbClr val="FFFFFF"/>
              </a:solidFill>
            </a:endParaRPr>
          </a:p>
          <a:p>
            <a:pPr>
              <a:defRPr sz="1000"/>
            </a:pPr>
            <a:endParaRPr>
              <a:solidFill>
                <a:srgbClr val="FFFFFF"/>
              </a:solidFill>
            </a:endParaRPr>
          </a:p>
          <a:p>
            <a:pPr>
              <a:defRPr sz="1000"/>
            </a:pPr>
            <a:r>
              <a:t>pilot 2017… pilot criteria  </a:t>
            </a:r>
            <a:r>
              <a:rPr>
                <a:solidFill>
                  <a:srgbClr val="FFFFFF"/>
                </a:solidFill>
              </a:rPr>
              <a:t>http://www.youngpeopleshealth.org.uk/yourewelcome/</a:t>
            </a:r>
          </a:p>
          <a:p>
            <a:pPr>
              <a:defRPr sz="1000"/>
            </a:pPr>
            <a:endParaRPr>
              <a:solidFill>
                <a:srgbClr val="FFFFFF"/>
              </a:solidFill>
            </a:endParaRPr>
          </a:p>
          <a:p>
            <a:pPr>
              <a:defRPr sz="1000"/>
            </a:pPr>
            <a:endParaRPr>
              <a:solidFill>
                <a:srgbClr val="FFFFFF"/>
              </a:solidFill>
            </a:endParaRPr>
          </a:p>
          <a:p>
            <a:pPr>
              <a:defRPr sz="1000"/>
            </a:pPr>
            <a:r>
              <a:t>RCN leaflet being reviewed in 2017 </a:t>
            </a:r>
            <a:r>
              <a:rPr>
                <a:solidFill>
                  <a:srgbClr val="FFFFFF"/>
                </a:solidFill>
              </a:rPr>
              <a:t>https://www.rcn.org.uk/professional-	development/publications/pub-004509</a:t>
            </a:r>
          </a:p>
          <a:p>
            <a:pPr>
              <a:defRPr sz="1000"/>
            </a:pPr>
            <a:endParaRPr>
              <a:solidFill>
                <a:srgbClr val="FFFFFF"/>
              </a:solidFill>
            </a:endParaRPr>
          </a:p>
          <a:p>
            <a:pPr>
              <a:defRPr sz="1000"/>
            </a:pPr>
            <a:r>
              <a:t>Local quality criteria……eg South Tyneside…change for life </a:t>
            </a:r>
          </a:p>
          <a:p>
            <a:pPr>
              <a:defRPr sz="1000"/>
            </a:pPr>
            <a:endParaRPr/>
          </a:p>
          <a:p>
            <a:pPr>
              <a:defRPr sz="1000"/>
            </a:pPr>
            <a:r>
              <a:t>	RCGP bright ideas   http://www.rcgp.org.uk/bright-ideas......ideas of what practices have done PACE setter, south east coast</a:t>
            </a:r>
          </a:p>
          <a:p>
            <a:pPr>
              <a:defRPr sz="1000"/>
            </a:pPr>
            <a:endParaRPr/>
          </a:p>
        </p:txBody>
      </p:sp>
    </p:spTree>
    <p:extLst>
      <p:ext uri="{BB962C8B-B14F-4D97-AF65-F5344CB8AC3E}">
        <p14:creationId xmlns:p14="http://schemas.microsoft.com/office/powerpoint/2010/main" val="7313012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Shape 226"/>
          <p:cNvSpPr>
            <a:spLocks noGrp="1" noRot="1" noChangeAspect="1"/>
          </p:cNvSpPr>
          <p:nvPr>
            <p:ph type="sldImg"/>
          </p:nvPr>
        </p:nvSpPr>
        <p:spPr>
          <a:prstGeom prst="rect">
            <a:avLst/>
          </a:prstGeom>
        </p:spPr>
        <p:txBody>
          <a:bodyPr/>
          <a:lstStyle/>
          <a:p>
            <a:endParaRPr/>
          </a:p>
        </p:txBody>
      </p:sp>
      <p:sp>
        <p:nvSpPr>
          <p:cNvPr id="227" name="Shape 227"/>
          <p:cNvSpPr>
            <a:spLocks noGrp="1"/>
          </p:cNvSpPr>
          <p:nvPr>
            <p:ph type="body" sz="quarter" idx="1"/>
          </p:nvPr>
        </p:nvSpPr>
        <p:spPr>
          <a:prstGeom prst="rect">
            <a:avLst/>
          </a:prstGeom>
        </p:spPr>
        <p:txBody>
          <a:bodyPr/>
          <a:lstStyle/>
          <a:p>
            <a:pPr>
              <a:defRPr sz="1000"/>
            </a:pPr>
            <a:r>
              <a:t>Appointment times</a:t>
            </a:r>
          </a:p>
          <a:p>
            <a:pPr>
              <a:defRPr sz="1000"/>
            </a:pPr>
            <a:r>
              <a:t>	outside school hours, lunchtimes</a:t>
            </a:r>
          </a:p>
          <a:p>
            <a:pPr>
              <a:defRPr sz="1000"/>
            </a:pPr>
            <a:r>
              <a:t>	flexibility re booking…..all telephone triage isn’t practical if at school / college and a lot of young people don’t like talking on the phone</a:t>
            </a:r>
          </a:p>
          <a:p>
            <a:pPr>
              <a:defRPr sz="1000"/>
            </a:pPr>
            <a:endParaRPr/>
          </a:p>
          <a:p>
            <a:pPr>
              <a:defRPr sz="1000"/>
            </a:pPr>
            <a:r>
              <a:t>How can YP get to the surgery</a:t>
            </a:r>
          </a:p>
          <a:p>
            <a:pPr>
              <a:defRPr sz="1000"/>
            </a:pPr>
            <a:r>
              <a:t>	advertise bus routes, bus stops, other public transport (we have a metro line near us)</a:t>
            </a:r>
          </a:p>
          <a:p>
            <a:pPr>
              <a:defRPr sz="1000"/>
            </a:pPr>
            <a:endParaRPr/>
          </a:p>
          <a:p>
            <a:pPr>
              <a:defRPr sz="1000"/>
            </a:pPr>
            <a:r>
              <a:t>Arrange appointments for f/up.. Consider, if you can, doing it yourself rather than sending YP back to the desk……follow up if they don’t come back (telephone / txt.. Ensure right mobile number)</a:t>
            </a:r>
          </a:p>
          <a:p>
            <a:pPr>
              <a:defRPr sz="1000"/>
            </a:pPr>
            <a:endParaRPr/>
          </a:p>
          <a:p>
            <a:pPr>
              <a:defRPr sz="1000"/>
            </a:pPr>
            <a:r>
              <a:t>Text reminders……who’s contact details are on their records…. Often a parent…….who do they want to be contacted ?themselves ?parent / guardian</a:t>
            </a:r>
          </a:p>
          <a:p>
            <a:pPr>
              <a:defRPr sz="1000"/>
            </a:pPr>
            <a:r>
              <a:t>	think about mobile / texting / ?email</a:t>
            </a:r>
          </a:p>
          <a:p>
            <a:pPr>
              <a:defRPr sz="1000"/>
            </a:pPr>
            <a:endParaRPr/>
          </a:p>
          <a:p>
            <a:pPr>
              <a:defRPr sz="1000"/>
            </a:pPr>
            <a:r>
              <a:t>Ensure YP can register easily</a:t>
            </a:r>
          </a:p>
          <a:p>
            <a:pPr>
              <a:defRPr sz="1000"/>
            </a:pPr>
            <a:r>
              <a:t>	Work with your reception team to make young people's registration easier. </a:t>
            </a:r>
          </a:p>
          <a:p>
            <a:pPr>
              <a:defRPr sz="1000"/>
            </a:pPr>
            <a:r>
              <a:t>	Vulnerable young people such as those leaving care or the criminal justice system, refugees and the homeless are sometimes denied registration as they lack the correct documentation and proof of address</a:t>
            </a:r>
          </a:p>
          <a:p>
            <a:pPr>
              <a:defRPr sz="1000"/>
            </a:pPr>
            <a:endParaRPr/>
          </a:p>
          <a:p>
            <a:pPr>
              <a:defRPr sz="1000"/>
            </a:pPr>
            <a:r>
              <a:t>	</a:t>
            </a:r>
          </a:p>
          <a:p>
            <a:pPr>
              <a:defRPr sz="1000"/>
            </a:pPr>
            <a:r>
              <a:t>	</a:t>
            </a:r>
          </a:p>
        </p:txBody>
      </p:sp>
    </p:spTree>
    <p:extLst>
      <p:ext uri="{BB962C8B-B14F-4D97-AF65-F5344CB8AC3E}">
        <p14:creationId xmlns:p14="http://schemas.microsoft.com/office/powerpoint/2010/main" val="1640104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685800" y="1844675"/>
            <a:ext cx="7772400" cy="2041525"/>
          </a:xfrm>
          <a:prstGeom prst="rect">
            <a:avLst/>
          </a:prstGeom>
        </p:spPr>
        <p:txBody>
          <a:bodyPr/>
          <a:lstStyle/>
          <a:p>
            <a:r>
              <a:t>Title Text</a:t>
            </a:r>
          </a:p>
        </p:txBody>
      </p:sp>
      <p:sp>
        <p:nvSpPr>
          <p:cNvPr id="12" name="Body Level One…"/>
          <p:cNvSpPr txBox="1">
            <a:spLocks noGrp="1"/>
          </p:cNvSpPr>
          <p:nvPr>
            <p:ph type="body" sz="half" idx="1"/>
          </p:nvPr>
        </p:nvSpPr>
        <p:spPr>
          <a:xfrm>
            <a:off x="1371600" y="3886200"/>
            <a:ext cx="6400800" cy="2971800"/>
          </a:xfrm>
          <a:prstGeom prst="rect">
            <a:avLst/>
          </a:prstGeom>
        </p:spPr>
        <p:txBody>
          <a:bodyPr/>
          <a:lstStyle>
            <a:lvl1pPr marL="0" indent="0" algn="ctr">
              <a:buSzTx/>
              <a:buFontTx/>
              <a:buNone/>
              <a:defRPr>
                <a:solidFill>
                  <a:srgbClr val="888888"/>
                </a:solidFill>
              </a:defRPr>
            </a:lvl1pPr>
            <a:lvl2pPr marL="0" indent="0" algn="ctr">
              <a:buSzTx/>
              <a:buFontTx/>
              <a:buNone/>
              <a:defRPr>
                <a:solidFill>
                  <a:srgbClr val="888888"/>
                </a:solidFill>
              </a:defRPr>
            </a:lvl2pPr>
            <a:lvl3pPr marL="0" indent="0" algn="ctr">
              <a:buSzTx/>
              <a:buFontTx/>
              <a:buNone/>
              <a:defRPr>
                <a:solidFill>
                  <a:srgbClr val="888888"/>
                </a:solidFill>
              </a:defRPr>
            </a:lvl3pPr>
            <a:lvl4pPr marL="0" indent="0" algn="ctr">
              <a:buSzTx/>
              <a:buFontTx/>
              <a:buNone/>
              <a:defRPr>
                <a:solidFill>
                  <a:srgbClr val="888888"/>
                </a:solidFill>
              </a:defRPr>
            </a:lvl4pPr>
            <a:lvl5pPr marL="0" indent="0" algn="ctr">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Content 0">
    <p:bg>
      <p:bgPr>
        <a:solidFill>
          <a:schemeClr val="accent6"/>
        </a:solidFill>
        <a:effectLst/>
      </p:bgPr>
    </p:bg>
    <p:spTree>
      <p:nvGrpSpPr>
        <p:cNvPr id="1" name=""/>
        <p:cNvGrpSpPr/>
        <p:nvPr/>
      </p:nvGrpSpPr>
      <p:grpSpPr>
        <a:xfrm>
          <a:off x="0" y="0"/>
          <a:ext cx="0" cy="0"/>
          <a:chOff x="0" y="0"/>
          <a:chExt cx="0" cy="0"/>
        </a:xfrm>
      </p:grpSpPr>
      <p:sp>
        <p:nvSpPr>
          <p:cNvPr id="29" name="Title Text"/>
          <p:cNvSpPr txBox="1">
            <a:spLocks noGrp="1"/>
          </p:cNvSpPr>
          <p:nvPr>
            <p:ph type="title"/>
          </p:nvPr>
        </p:nvSpPr>
        <p:spPr>
          <a:prstGeom prst="rect">
            <a:avLst/>
          </a:prstGeom>
        </p:spPr>
        <p:txBody>
          <a:bodyPr/>
          <a:lstStyle/>
          <a:p>
            <a:r>
              <a:t>Title Text</a:t>
            </a:r>
          </a:p>
        </p:txBody>
      </p:sp>
      <p:sp>
        <p:nvSpPr>
          <p:cNvPr id="30"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8" name="Title Text"/>
          <p:cNvSpPr txBox="1">
            <a:spLocks noGrp="1"/>
          </p:cNvSpPr>
          <p:nvPr>
            <p:ph type="title"/>
          </p:nvPr>
        </p:nvSpPr>
        <p:spPr>
          <a:xfrm>
            <a:off x="722312" y="4406900"/>
            <a:ext cx="7772401" cy="1362075"/>
          </a:xfrm>
          <a:prstGeom prst="rect">
            <a:avLst/>
          </a:prstGeom>
        </p:spPr>
        <p:txBody>
          <a:bodyPr anchor="t"/>
          <a:lstStyle>
            <a:lvl1pPr algn="l">
              <a:defRPr sz="4000" b="1" cap="all"/>
            </a:lvl1pPr>
          </a:lstStyle>
          <a:p>
            <a:r>
              <a:t>Title Text</a:t>
            </a:r>
          </a:p>
        </p:txBody>
      </p:sp>
      <p:sp>
        <p:nvSpPr>
          <p:cNvPr id="39" name="Body Level One…"/>
          <p:cNvSpPr txBox="1">
            <a:spLocks noGrp="1"/>
          </p:cNvSpPr>
          <p:nvPr>
            <p:ph type="body" sz="quarter" idx="1"/>
          </p:nvPr>
        </p:nvSpPr>
        <p:spPr>
          <a:xfrm>
            <a:off x="722312" y="2906713"/>
            <a:ext cx="7772401" cy="1500189"/>
          </a:xfrm>
          <a:prstGeom prst="rect">
            <a:avLst/>
          </a:prstGeom>
        </p:spPr>
        <p:txBody>
          <a:bodyPr anchor="b"/>
          <a:lstStyle>
            <a:lvl1pPr marL="0" indent="0">
              <a:spcBef>
                <a:spcPts val="400"/>
              </a:spcBef>
              <a:buSzTx/>
              <a:buFontTx/>
              <a:buNone/>
              <a:defRPr sz="2000">
                <a:solidFill>
                  <a:srgbClr val="888888"/>
                </a:solidFill>
              </a:defRPr>
            </a:lvl1pPr>
            <a:lvl2pPr marL="0" indent="0">
              <a:spcBef>
                <a:spcPts val="400"/>
              </a:spcBef>
              <a:buSzTx/>
              <a:buFontTx/>
              <a:buNone/>
              <a:defRPr sz="2000">
                <a:solidFill>
                  <a:srgbClr val="888888"/>
                </a:solidFill>
              </a:defRPr>
            </a:lvl2pPr>
            <a:lvl3pPr marL="0" indent="0">
              <a:spcBef>
                <a:spcPts val="400"/>
              </a:spcBef>
              <a:buSzTx/>
              <a:buFontTx/>
              <a:buNone/>
              <a:defRPr sz="2000">
                <a:solidFill>
                  <a:srgbClr val="888888"/>
                </a:solidFill>
              </a:defRPr>
            </a:lvl3pPr>
            <a:lvl4pPr marL="0" indent="0">
              <a:spcBef>
                <a:spcPts val="400"/>
              </a:spcBef>
              <a:buSzTx/>
              <a:buFontTx/>
              <a:buNone/>
              <a:defRPr sz="2000">
                <a:solidFill>
                  <a:srgbClr val="888888"/>
                </a:solidFill>
              </a:defRPr>
            </a:lvl4pPr>
            <a:lvl5pPr marL="0" indent="0">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7" name="Title Text"/>
          <p:cNvSpPr txBox="1">
            <a:spLocks noGrp="1"/>
          </p:cNvSpPr>
          <p:nvPr>
            <p:ph type="title"/>
          </p:nvPr>
        </p:nvSpPr>
        <p:spPr>
          <a:prstGeom prst="rect">
            <a:avLst/>
          </a:prstGeom>
        </p:spPr>
        <p:txBody>
          <a:bodyPr/>
          <a:lstStyle/>
          <a:p>
            <a:r>
              <a:t>Title Text</a:t>
            </a:r>
          </a:p>
        </p:txBody>
      </p:sp>
      <p:sp>
        <p:nvSpPr>
          <p:cNvPr id="48" name="Body Level One…"/>
          <p:cNvSpPr txBox="1">
            <a:spLocks noGrp="1"/>
          </p:cNvSpPr>
          <p:nvPr>
            <p:ph type="body" sz="half" idx="1"/>
          </p:nvPr>
        </p:nvSpPr>
        <p:spPr>
          <a:xfrm>
            <a:off x="457200" y="1600200"/>
            <a:ext cx="4038600" cy="5257800"/>
          </a:xfrm>
          <a:prstGeom prst="rect">
            <a:avLst/>
          </a:prstGeom>
        </p:spPr>
        <p:txBody>
          <a:bodyPr/>
          <a:lstStyle>
            <a:lvl1pPr>
              <a:spcBef>
                <a:spcPts val="600"/>
              </a:spcBef>
              <a:defRPr sz="2800"/>
            </a:lvl1pPr>
            <a:lvl2pPr marL="790575" indent="-333375">
              <a:spcBef>
                <a:spcPts val="600"/>
              </a:spcBef>
              <a:defRPr sz="2800"/>
            </a:lvl2pPr>
            <a:lvl3pPr marL="1234438" indent="-320038">
              <a:spcBef>
                <a:spcPts val="600"/>
              </a:spcBef>
              <a:defRPr sz="2800"/>
            </a:lvl3pPr>
            <a:lvl4pPr marL="1727200" indent="-355600">
              <a:spcBef>
                <a:spcPts val="600"/>
              </a:spcBef>
              <a:defRPr sz="2800"/>
            </a:lvl4pPr>
            <a:lvl5pPr marL="2184400" indent="-355600">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6" name="Title Text"/>
          <p:cNvSpPr txBox="1">
            <a:spLocks noGrp="1"/>
          </p:cNvSpPr>
          <p:nvPr>
            <p:ph type="title"/>
          </p:nvPr>
        </p:nvSpPr>
        <p:spPr>
          <a:xfrm>
            <a:off x="457200" y="256810"/>
            <a:ext cx="8229600" cy="1178656"/>
          </a:xfrm>
          <a:prstGeom prst="rect">
            <a:avLst/>
          </a:prstGeom>
        </p:spPr>
        <p:txBody>
          <a:bodyPr/>
          <a:lstStyle/>
          <a:p>
            <a:r>
              <a:t>Title Text</a:t>
            </a:r>
          </a:p>
        </p:txBody>
      </p:sp>
      <p:sp>
        <p:nvSpPr>
          <p:cNvPr id="57" name="Body Level One…"/>
          <p:cNvSpPr txBox="1">
            <a:spLocks noGrp="1"/>
          </p:cNvSpPr>
          <p:nvPr>
            <p:ph type="body" sz="quarter" idx="1"/>
          </p:nvPr>
        </p:nvSpPr>
        <p:spPr>
          <a:xfrm>
            <a:off x="457200" y="1435464"/>
            <a:ext cx="4040188" cy="739413"/>
          </a:xfrm>
          <a:prstGeom prst="rect">
            <a:avLst/>
          </a:prstGeom>
        </p:spPr>
        <p:txBody>
          <a:bodyPr anchor="b"/>
          <a:lstStyle>
            <a:lvl1pPr marL="0" indent="0">
              <a:spcBef>
                <a:spcPts val="500"/>
              </a:spcBef>
              <a:buSzTx/>
              <a:buFontTx/>
              <a:buNone/>
              <a:defRPr sz="2400" b="1"/>
            </a:lvl1pPr>
            <a:lvl2pPr marL="0" indent="0">
              <a:spcBef>
                <a:spcPts val="500"/>
              </a:spcBef>
              <a:buSzTx/>
              <a:buFontTx/>
              <a:buNone/>
              <a:defRPr sz="2400" b="1"/>
            </a:lvl2pPr>
            <a:lvl3pPr marL="0" indent="0">
              <a:spcBef>
                <a:spcPts val="500"/>
              </a:spcBef>
              <a:buSzTx/>
              <a:buFontTx/>
              <a:buNone/>
              <a:defRPr sz="2400" b="1"/>
            </a:lvl3pPr>
            <a:lvl4pPr marL="0" indent="0">
              <a:spcBef>
                <a:spcPts val="500"/>
              </a:spcBef>
              <a:buSzTx/>
              <a:buFontTx/>
              <a:buNone/>
              <a:defRPr sz="2400" b="1"/>
            </a:lvl4pPr>
            <a:lvl5pPr marL="0" indent="0">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5" name="Title Text"/>
          <p:cNvSpPr txBox="1">
            <a:spLocks noGrp="1"/>
          </p:cNvSpPr>
          <p:nvPr>
            <p:ph type="title"/>
          </p:nvPr>
        </p:nvSpPr>
        <p:spPr>
          <a:prstGeom prst="rect">
            <a:avLst/>
          </a:prstGeom>
        </p:spPr>
        <p:txBody>
          <a:bodyPr/>
          <a:lstStyle/>
          <a:p>
            <a:r>
              <a:t>Title Text</a:t>
            </a:r>
          </a:p>
        </p:txBody>
      </p:sp>
      <p:sp>
        <p:nvSpPr>
          <p:cNvPr id="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3" name="Title Text"/>
          <p:cNvSpPr txBox="1">
            <a:spLocks noGrp="1"/>
          </p:cNvSpPr>
          <p:nvPr>
            <p:ph type="title"/>
          </p:nvPr>
        </p:nvSpPr>
        <p:spPr>
          <a:xfrm>
            <a:off x="457200" y="0"/>
            <a:ext cx="3008315" cy="1435100"/>
          </a:xfrm>
          <a:prstGeom prst="rect">
            <a:avLst/>
          </a:prstGeom>
        </p:spPr>
        <p:txBody>
          <a:bodyPr anchor="b"/>
          <a:lstStyle>
            <a:lvl1pPr algn="l">
              <a:defRPr sz="2000" b="1"/>
            </a:lvl1pPr>
          </a:lstStyle>
          <a:p>
            <a:r>
              <a:t>Title Text</a:t>
            </a:r>
          </a:p>
        </p:txBody>
      </p:sp>
      <p:sp>
        <p:nvSpPr>
          <p:cNvPr id="74" name="Body Level One…"/>
          <p:cNvSpPr txBox="1">
            <a:spLocks noGrp="1"/>
          </p:cNvSpPr>
          <p:nvPr>
            <p:ph type="body" idx="1"/>
          </p:nvPr>
        </p:nvSpPr>
        <p:spPr>
          <a:xfrm>
            <a:off x="3575050" y="273050"/>
            <a:ext cx="5111750" cy="658495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1792288" y="4800600"/>
            <a:ext cx="5486402" cy="566738"/>
          </a:xfrm>
          <a:prstGeom prst="rect">
            <a:avLst/>
          </a:prstGeom>
        </p:spPr>
        <p:txBody>
          <a:bodyPr anchor="b"/>
          <a:lstStyle>
            <a:lvl1pPr algn="l">
              <a:defRPr sz="2000" b="1"/>
            </a:lvl1pPr>
          </a:lstStyle>
          <a:p>
            <a:r>
              <a:t>Title Text</a:t>
            </a:r>
          </a:p>
        </p:txBody>
      </p:sp>
      <p:sp>
        <p:nvSpPr>
          <p:cNvPr id="83" name="Body Level One…"/>
          <p:cNvSpPr txBox="1">
            <a:spLocks noGrp="1"/>
          </p:cNvSpPr>
          <p:nvPr>
            <p:ph type="body" sz="quarter" idx="1"/>
          </p:nvPr>
        </p:nvSpPr>
        <p:spPr>
          <a:xfrm>
            <a:off x="1792288" y="5367337"/>
            <a:ext cx="5486402" cy="804864"/>
          </a:xfrm>
          <a:prstGeom prst="rect">
            <a:avLst/>
          </a:prstGeom>
        </p:spPr>
        <p:txBody>
          <a:bodyPr/>
          <a:lstStyle>
            <a:lvl1pPr marL="0" indent="0">
              <a:spcBef>
                <a:spcPts val="300"/>
              </a:spcBef>
              <a:buSzTx/>
              <a:buFontTx/>
              <a:buNone/>
              <a:defRPr sz="1400"/>
            </a:lvl1pPr>
            <a:lvl2pPr marL="0" indent="0">
              <a:spcBef>
                <a:spcPts val="300"/>
              </a:spcBef>
              <a:buSzTx/>
              <a:buFontTx/>
              <a:buNone/>
              <a:defRPr sz="1400"/>
            </a:lvl2pPr>
            <a:lvl3pPr marL="0" indent="0">
              <a:spcBef>
                <a:spcPts val="300"/>
              </a:spcBef>
              <a:buSzTx/>
              <a:buFontTx/>
              <a:buNone/>
              <a:defRPr sz="1400"/>
            </a:lvl3pPr>
            <a:lvl4pPr marL="0" indent="0">
              <a:spcBef>
                <a:spcPts val="300"/>
              </a:spcBef>
              <a:buSzTx/>
              <a:buFontTx/>
              <a:buNone/>
              <a:defRPr sz="1400"/>
            </a:lvl4pPr>
            <a:lvl5pPr marL="0" indent="0">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91" name="Title Text"/>
          <p:cNvSpPr txBox="1">
            <a:spLocks noGrp="1"/>
          </p:cNvSpPr>
          <p:nvPr>
            <p:ph type="title"/>
          </p:nvPr>
        </p:nvSpPr>
        <p:spPr>
          <a:prstGeom prst="rect">
            <a:avLst/>
          </a:prstGeom>
        </p:spPr>
        <p:txBody>
          <a:bodyPr/>
          <a:lstStyle/>
          <a:p>
            <a:r>
              <a:t>Title Text</a:t>
            </a:r>
          </a:p>
        </p:txBody>
      </p:sp>
      <p:sp>
        <p:nvSpPr>
          <p:cNvPr id="9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00" name="Title Text"/>
          <p:cNvSpPr txBox="1">
            <a:spLocks noGrp="1"/>
          </p:cNvSpPr>
          <p:nvPr>
            <p:ph type="title"/>
          </p:nvPr>
        </p:nvSpPr>
        <p:spPr>
          <a:xfrm>
            <a:off x="6629400" y="0"/>
            <a:ext cx="2057400" cy="6400802"/>
          </a:xfrm>
          <a:prstGeom prst="rect">
            <a:avLst/>
          </a:prstGeom>
        </p:spPr>
        <p:txBody>
          <a:bodyPr/>
          <a:lstStyle/>
          <a:p>
            <a:r>
              <a:t>Title Text</a:t>
            </a:r>
          </a:p>
        </p:txBody>
      </p:sp>
      <p:sp>
        <p:nvSpPr>
          <p:cNvPr id="101" name="Body Level One…"/>
          <p:cNvSpPr txBox="1">
            <a:spLocks noGrp="1"/>
          </p:cNvSpPr>
          <p:nvPr>
            <p:ph type="body" idx="1"/>
          </p:nvPr>
        </p:nvSpPr>
        <p:spPr>
          <a:xfrm>
            <a:off x="457200" y="274638"/>
            <a:ext cx="6019800" cy="6583364"/>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57200" y="92075"/>
            <a:ext cx="8229600" cy="150812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normAutofit/>
          </a:bodyPr>
          <a:lstStyle/>
          <a:p>
            <a:r>
              <a:rPr dirty="0"/>
              <a:t>Title Text</a:t>
            </a:r>
          </a:p>
        </p:txBody>
      </p:sp>
      <p:sp>
        <p:nvSpPr>
          <p:cNvPr id="3" name="Body Level One…"/>
          <p:cNvSpPr txBox="1">
            <a:spLocks noGrp="1"/>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4" name="Slide Number"/>
          <p:cNvSpPr txBox="1">
            <a:spLocks noGrp="1"/>
          </p:cNvSpPr>
          <p:nvPr>
            <p:ph type="sldNum" sz="quarter" idx="2"/>
          </p:nvPr>
        </p:nvSpPr>
        <p:spPr>
          <a:xfrm>
            <a:off x="8406919" y="6400415"/>
            <a:ext cx="279881" cy="276995"/>
          </a:xfrm>
          <a:prstGeom prst="rect">
            <a:avLst/>
          </a:prstGeom>
          <a:ln w="12700">
            <a:miter lim="400000"/>
          </a:ln>
        </p:spPr>
        <p:txBody>
          <a:bodyPr wrap="none" lIns="45718" tIns="45718" rIns="45718" bIns="45718" anchor="ctr">
            <a:spAutoFit/>
          </a:bodyPr>
          <a:lstStyle>
            <a:lvl1pPr algn="r">
              <a:defRPr sz="1200">
                <a:solidFill>
                  <a:srgbClr val="888888"/>
                </a:solidFill>
                <a:latin typeface="Arial" panose="020B0604020202020204" pitchFamily="34" charset="0"/>
                <a:ea typeface="Arial" panose="020B0604020202020204" pitchFamily="34" charset="0"/>
                <a:cs typeface="Arial" panose="020B0604020202020204" pitchFamily="34" charset="0"/>
                <a:sym typeface="Calibri"/>
              </a:defRPr>
            </a:lvl1pPr>
          </a:lstStyle>
          <a:p>
            <a:fld id="{86CB4B4D-7CA3-9044-876B-883B54F8677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timing>
    <p:tnLst>
      <p:par>
        <p:cTn id="1" dur="indefinite" restart="never" nodeType="tmRoot"/>
      </p:par>
    </p:tnLst>
  </p:timing>
  <p:txStyles>
    <p:titleStyle>
      <a:lvl1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Arial" panose="020B0604020202020204" pitchFamily="34" charset="0"/>
          <a:ea typeface="Arial" panose="020B0604020202020204" pitchFamily="34" charset="0"/>
          <a:cs typeface="Arial" panose="020B0604020202020204" pitchFamily="34" charset="0"/>
          <a:sym typeface="Calibri"/>
        </a:defRPr>
      </a:lvl1pPr>
      <a:lvl2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2pPr>
      <a:lvl3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3pPr>
      <a:lvl4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4pPr>
      <a:lvl5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5pPr>
      <a:lvl6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6pPr>
      <a:lvl7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7pPr>
      <a:lvl8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8pPr>
      <a:lvl9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9pPr>
    </p:titleStyle>
    <p:bodyStyle>
      <a:lvl1pPr marL="342900" marR="0" indent="-34290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Arial" panose="020B0604020202020204" pitchFamily="34" charset="0"/>
          <a:ea typeface="Arial" panose="020B0604020202020204" pitchFamily="34" charset="0"/>
          <a:cs typeface="Arial" panose="020B0604020202020204" pitchFamily="34" charset="0"/>
          <a:sym typeface="Calibri"/>
        </a:defRPr>
      </a:lvl1pPr>
      <a:lvl2pPr marL="783771" marR="0" indent="-326571"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Arial" panose="020B0604020202020204" pitchFamily="34" charset="0"/>
          <a:ea typeface="Arial" panose="020B0604020202020204" pitchFamily="34" charset="0"/>
          <a:cs typeface="Arial" panose="020B0604020202020204" pitchFamily="34" charset="0"/>
          <a:sym typeface="Calibri"/>
        </a:defRPr>
      </a:lvl2pPr>
      <a:lvl3pPr marL="1219200" marR="0" indent="-30480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Arial" panose="020B0604020202020204" pitchFamily="34" charset="0"/>
          <a:ea typeface="Arial" panose="020B0604020202020204" pitchFamily="34" charset="0"/>
          <a:cs typeface="Arial" panose="020B0604020202020204" pitchFamily="34" charset="0"/>
          <a:sym typeface="Calibri"/>
        </a:defRPr>
      </a:lvl3pPr>
      <a:lvl4pPr marL="17373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Arial" panose="020B0604020202020204" pitchFamily="34" charset="0"/>
          <a:ea typeface="Arial" panose="020B0604020202020204" pitchFamily="34" charset="0"/>
          <a:cs typeface="Arial" panose="020B0604020202020204" pitchFamily="34" charset="0"/>
          <a:sym typeface="Calibri"/>
        </a:defRPr>
      </a:lvl4pPr>
      <a:lvl5pPr marL="21945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Arial" panose="020B0604020202020204" pitchFamily="34" charset="0"/>
          <a:ea typeface="Arial" panose="020B0604020202020204" pitchFamily="34" charset="0"/>
          <a:cs typeface="Arial" panose="020B0604020202020204" pitchFamily="34" charset="0"/>
          <a:sym typeface="Calibri"/>
        </a:defRPr>
      </a:lvl5pPr>
      <a:lvl6pPr marL="26517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6pPr>
      <a:lvl7pPr marL="31089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7pPr>
      <a:lvl8pPr marL="3566159" marR="0" indent="-365759"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8pPr>
      <a:lvl9pPr marL="4023359" marR="0" indent="-365759"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Calibri"/>
          <a:ea typeface="Calibri"/>
          <a:cs typeface="Calibri"/>
          <a:sym typeface="Calibri"/>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3" Type="http://schemas.openxmlformats.org/officeDocument/2006/relationships/hyperlink" Target="https://www.minded.org.uk/"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Rainbow tip background.png" descr="Rainbow tip background.png"/>
          <p:cNvPicPr>
            <a:picLocks noChangeAspect="1"/>
          </p:cNvPicPr>
          <p:nvPr/>
        </p:nvPicPr>
        <p:blipFill>
          <a:blip r:embed="rId2">
            <a:extLst/>
          </a:blip>
          <a:stretch>
            <a:fillRect/>
          </a:stretch>
        </p:blipFill>
        <p:spPr>
          <a:xfrm>
            <a:off x="0" y="-16223"/>
            <a:ext cx="9144000" cy="6858001"/>
          </a:xfrm>
          <a:prstGeom prst="rect">
            <a:avLst/>
          </a:prstGeom>
          <a:ln w="12700">
            <a:miter lim="400000"/>
          </a:ln>
        </p:spPr>
      </p:pic>
      <p:sp>
        <p:nvSpPr>
          <p:cNvPr id="112" name="Shape 53"/>
          <p:cNvSpPr txBox="1">
            <a:spLocks noGrp="1"/>
          </p:cNvSpPr>
          <p:nvPr>
            <p:ph type="title"/>
          </p:nvPr>
        </p:nvSpPr>
        <p:spPr>
          <a:xfrm>
            <a:off x="4860032" y="1412775"/>
            <a:ext cx="3960440" cy="3667921"/>
          </a:xfrm>
          <a:prstGeom prst="rect">
            <a:avLst/>
          </a:prstGeom>
        </p:spPr>
        <p:txBody>
          <a:bodyPr>
            <a:noAutofit/>
          </a:bodyPr>
          <a:lstStyle/>
          <a:p>
            <a:pPr algn="l">
              <a:defRPr sz="3000">
                <a:solidFill>
                  <a:srgbClr val="FFFFFF"/>
                </a:solidFill>
                <a:latin typeface="Arial"/>
                <a:ea typeface="Arial"/>
                <a:cs typeface="Arial"/>
                <a:sym typeface="Arial"/>
              </a:defRPr>
            </a:pPr>
            <a:r>
              <a:rPr sz="4800" dirty="0">
                <a:solidFill>
                  <a:schemeClr val="accent4"/>
                </a:solidFill>
                <a:latin typeface="Arial" panose="020B0604020202020204" pitchFamily="34" charset="0"/>
                <a:cs typeface="Arial" panose="020B0604020202020204" pitchFamily="34" charset="0"/>
              </a:rPr>
              <a:t>Adolescent </a:t>
            </a:r>
            <a:r>
              <a:rPr sz="4800" dirty="0" err="1">
                <a:solidFill>
                  <a:schemeClr val="accent4"/>
                </a:solidFill>
                <a:latin typeface="Arial" panose="020B0604020202020204" pitchFamily="34" charset="0"/>
                <a:cs typeface="Arial" panose="020B0604020202020204" pitchFamily="34" charset="0"/>
              </a:rPr>
              <a:t>Gynaecology</a:t>
            </a:r>
            <a:r>
              <a:rPr sz="4800" dirty="0">
                <a:solidFill>
                  <a:schemeClr val="accent4"/>
                </a:solidFill>
                <a:latin typeface="Arial" panose="020B0604020202020204" pitchFamily="34" charset="0"/>
                <a:cs typeface="Arial" panose="020B0604020202020204" pitchFamily="34" charset="0"/>
              </a:rPr>
              <a:t> </a:t>
            </a:r>
            <a:r>
              <a:rPr sz="4800" dirty="0" smtClean="0">
                <a:solidFill>
                  <a:schemeClr val="accent4"/>
                </a:solidFill>
                <a:latin typeface="Arial" panose="020B0604020202020204" pitchFamily="34" charset="0"/>
                <a:cs typeface="Arial" panose="020B0604020202020204" pitchFamily="34" charset="0"/>
              </a:rPr>
              <a:t> </a:t>
            </a:r>
            <a:r>
              <a:rPr lang="en-GB" sz="4800" dirty="0" smtClean="0">
                <a:solidFill>
                  <a:schemeClr val="accent4"/>
                </a:solidFill>
                <a:latin typeface="Arial" panose="020B0604020202020204" pitchFamily="34" charset="0"/>
                <a:cs typeface="Arial" panose="020B0604020202020204" pitchFamily="34" charset="0"/>
              </a:rPr>
              <a:t/>
            </a:r>
            <a:br>
              <a:rPr lang="en-GB" sz="4800" dirty="0" smtClean="0">
                <a:solidFill>
                  <a:schemeClr val="accent4"/>
                </a:solidFill>
                <a:latin typeface="Arial" panose="020B0604020202020204" pitchFamily="34" charset="0"/>
                <a:cs typeface="Arial" panose="020B0604020202020204" pitchFamily="34" charset="0"/>
              </a:rPr>
            </a:br>
            <a:r>
              <a:rPr lang="en-GB" sz="4800" dirty="0" smtClean="0">
                <a:solidFill>
                  <a:schemeClr val="accent4"/>
                </a:solidFill>
                <a:latin typeface="Arial" panose="020B0604020202020204" pitchFamily="34" charset="0"/>
                <a:cs typeface="Arial" panose="020B0604020202020204" pitchFamily="34" charset="0"/>
              </a:rPr>
              <a:t>‘</a:t>
            </a:r>
            <a:r>
              <a:rPr sz="4800" dirty="0" smtClean="0">
                <a:solidFill>
                  <a:schemeClr val="accent4"/>
                </a:solidFill>
                <a:latin typeface="Arial" panose="020B0604020202020204" pitchFamily="34" charset="0"/>
                <a:cs typeface="Arial" panose="020B0604020202020204" pitchFamily="34" charset="0"/>
              </a:rPr>
              <a:t>What </a:t>
            </a:r>
            <a:r>
              <a:rPr sz="4800" dirty="0">
                <a:solidFill>
                  <a:schemeClr val="accent4"/>
                </a:solidFill>
                <a:latin typeface="Arial" panose="020B0604020202020204" pitchFamily="34" charset="0"/>
                <a:cs typeface="Arial" panose="020B0604020202020204" pitchFamily="34" charset="0"/>
              </a:rPr>
              <a:t>You Need to Know in Primary Care</a:t>
            </a:r>
            <a:r>
              <a:rPr sz="4800" dirty="0" smtClean="0">
                <a:solidFill>
                  <a:schemeClr val="accent4"/>
                </a:solidFill>
                <a:latin typeface="Arial" panose="020B0604020202020204" pitchFamily="34" charset="0"/>
                <a:cs typeface="Arial" panose="020B0604020202020204" pitchFamily="34" charset="0"/>
              </a:rPr>
              <a:t>'.</a:t>
            </a:r>
            <a:endParaRPr sz="4800" dirty="0">
              <a:solidFill>
                <a:schemeClr val="accent4"/>
              </a:solidFill>
              <a:latin typeface="Arial" panose="020B0604020202020204" pitchFamily="34" charset="0"/>
              <a:ea typeface="Times New Roman"/>
              <a:cs typeface="Arial" panose="020B0604020202020204" pitchFamily="34" charset="0"/>
              <a:sym typeface="Times New Roman"/>
            </a:endParaRPr>
          </a:p>
        </p:txBody>
      </p:sp>
      <p:sp>
        <p:nvSpPr>
          <p:cNvPr id="113" name="Shape 54"/>
          <p:cNvSpPr txBox="1">
            <a:spLocks noGrp="1"/>
          </p:cNvSpPr>
          <p:nvPr>
            <p:ph type="body" sz="half" idx="1"/>
          </p:nvPr>
        </p:nvSpPr>
        <p:spPr>
          <a:xfrm>
            <a:off x="646106" y="1875513"/>
            <a:ext cx="3309693" cy="2742446"/>
          </a:xfrm>
          <a:prstGeom prst="rect">
            <a:avLst/>
          </a:prstGeom>
        </p:spPr>
        <p:txBody>
          <a:bodyPr>
            <a:normAutofit fontScale="92500" lnSpcReduction="10000"/>
          </a:bodyPr>
          <a:lstStyle/>
          <a:p>
            <a:pPr defTabSz="361188">
              <a:spcBef>
                <a:spcPts val="500"/>
              </a:spcBef>
              <a:defRPr sz="2212">
                <a:solidFill>
                  <a:srgbClr val="000000"/>
                </a:solidFill>
                <a:latin typeface="Lubalin Graph"/>
                <a:ea typeface="Lubalin Graph"/>
                <a:cs typeface="Lubalin Graph"/>
                <a:sym typeface="Lubalin Graph"/>
              </a:defRPr>
            </a:pPr>
            <a:r>
              <a:rPr sz="3600" dirty="0" err="1">
                <a:solidFill>
                  <a:schemeClr val="bg1"/>
                </a:solidFill>
                <a:latin typeface="Arial" panose="020B0604020202020204" pitchFamily="34" charset="0"/>
                <a:cs typeface="Arial" panose="020B0604020202020204" pitchFamily="34" charset="0"/>
              </a:rPr>
              <a:t>Dr</a:t>
            </a:r>
            <a:r>
              <a:rPr sz="3600" dirty="0">
                <a:solidFill>
                  <a:schemeClr val="bg1"/>
                </a:solidFill>
                <a:latin typeface="Arial" panose="020B0604020202020204" pitchFamily="34" charset="0"/>
                <a:cs typeface="Arial" panose="020B0604020202020204" pitchFamily="34" charset="0"/>
              </a:rPr>
              <a:t> Emma Park</a:t>
            </a:r>
          </a:p>
          <a:p>
            <a:pPr defTabSz="361188">
              <a:spcBef>
                <a:spcPts val="500"/>
              </a:spcBef>
              <a:defRPr sz="2212">
                <a:solidFill>
                  <a:srgbClr val="000000"/>
                </a:solidFill>
                <a:latin typeface="Lubalin Graph"/>
                <a:ea typeface="Lubalin Graph"/>
                <a:cs typeface="Lubalin Graph"/>
                <a:sym typeface="Lubalin Graph"/>
              </a:defRPr>
            </a:pPr>
            <a:endParaRPr sz="3600" dirty="0">
              <a:solidFill>
                <a:schemeClr val="bg1"/>
              </a:solidFill>
              <a:latin typeface="Arial" panose="020B0604020202020204" pitchFamily="34" charset="0"/>
              <a:cs typeface="Arial" panose="020B0604020202020204" pitchFamily="34" charset="0"/>
            </a:endParaRPr>
          </a:p>
          <a:p>
            <a:pPr defTabSz="361188">
              <a:spcBef>
                <a:spcPts val="500"/>
              </a:spcBef>
              <a:defRPr sz="2212">
                <a:solidFill>
                  <a:srgbClr val="000000"/>
                </a:solidFill>
                <a:latin typeface="Lubalin Graph"/>
                <a:ea typeface="Lubalin Graph"/>
                <a:cs typeface="Lubalin Graph"/>
                <a:sym typeface="Lubalin Graph"/>
              </a:defRPr>
            </a:pPr>
            <a:r>
              <a:rPr lang="en-GB" sz="1600" dirty="0" smtClean="0">
                <a:solidFill>
                  <a:schemeClr val="bg1"/>
                </a:solidFill>
                <a:latin typeface="Arial" panose="020B0604020202020204" pitchFamily="34" charset="0"/>
                <a:cs typeface="Arial" panose="020B0604020202020204" pitchFamily="34" charset="0"/>
              </a:rPr>
              <a:t>GP trainer </a:t>
            </a:r>
            <a:endParaRPr sz="1600" dirty="0">
              <a:solidFill>
                <a:schemeClr val="bg1"/>
              </a:solidFill>
              <a:latin typeface="Arial" panose="020B0604020202020204" pitchFamily="34" charset="0"/>
              <a:cs typeface="Arial" panose="020B0604020202020204" pitchFamily="34" charset="0"/>
            </a:endParaRPr>
          </a:p>
          <a:p>
            <a:pPr defTabSz="361188">
              <a:spcBef>
                <a:spcPts val="500"/>
              </a:spcBef>
              <a:defRPr sz="2212">
                <a:solidFill>
                  <a:srgbClr val="000000"/>
                </a:solidFill>
                <a:latin typeface="Lubalin Graph"/>
                <a:ea typeface="Lubalin Graph"/>
                <a:cs typeface="Lubalin Graph"/>
                <a:sym typeface="Lubalin Graph"/>
              </a:defRPr>
            </a:pPr>
            <a:r>
              <a:rPr sz="1600" dirty="0">
                <a:solidFill>
                  <a:schemeClr val="bg1"/>
                </a:solidFill>
                <a:latin typeface="Arial" panose="020B0604020202020204" pitchFamily="34" charset="0"/>
                <a:cs typeface="Arial" panose="020B0604020202020204" pitchFamily="34" charset="0"/>
              </a:rPr>
              <a:t>Lead GP CASES </a:t>
            </a:r>
            <a:r>
              <a:rPr sz="1600" dirty="0" smtClean="0">
                <a:solidFill>
                  <a:schemeClr val="bg1"/>
                </a:solidFill>
                <a:latin typeface="Arial" panose="020B0604020202020204" pitchFamily="34" charset="0"/>
                <a:cs typeface="Arial" panose="020B0604020202020204" pitchFamily="34" charset="0"/>
              </a:rPr>
              <a:t>project</a:t>
            </a:r>
            <a:endParaRPr lang="en-GB" sz="1600" dirty="0" smtClean="0">
              <a:solidFill>
                <a:schemeClr val="bg1"/>
              </a:solidFill>
              <a:latin typeface="Arial" panose="020B0604020202020204" pitchFamily="34" charset="0"/>
              <a:cs typeface="Arial" panose="020B0604020202020204" pitchFamily="34" charset="0"/>
            </a:endParaRPr>
          </a:p>
          <a:p>
            <a:pPr defTabSz="361188">
              <a:spcBef>
                <a:spcPts val="500"/>
              </a:spcBef>
              <a:defRPr sz="2212">
                <a:solidFill>
                  <a:srgbClr val="000000"/>
                </a:solidFill>
                <a:latin typeface="Lubalin Graph"/>
                <a:ea typeface="Lubalin Graph"/>
                <a:cs typeface="Lubalin Graph"/>
                <a:sym typeface="Lubalin Graph"/>
              </a:defRPr>
            </a:pPr>
            <a:r>
              <a:rPr lang="en-GB" sz="1600" dirty="0" smtClean="0">
                <a:solidFill>
                  <a:schemeClr val="bg1"/>
                </a:solidFill>
                <a:latin typeface="Arial" panose="020B0604020202020204" pitchFamily="34" charset="0"/>
                <a:cs typeface="Arial" panose="020B0604020202020204" pitchFamily="34" charset="0"/>
              </a:rPr>
              <a:t>Primary Care Sheffield</a:t>
            </a:r>
            <a:r>
              <a:rPr sz="1600" dirty="0" smtClean="0">
                <a:solidFill>
                  <a:schemeClr val="bg1"/>
                </a:solidFill>
                <a:latin typeface="Arial" panose="020B0604020202020204" pitchFamily="34" charset="0"/>
                <a:cs typeface="Arial" panose="020B0604020202020204" pitchFamily="34" charset="0"/>
              </a:rPr>
              <a:t> </a:t>
            </a:r>
            <a:endParaRPr sz="1600" dirty="0">
              <a:solidFill>
                <a:schemeClr val="bg1"/>
              </a:solidFill>
              <a:latin typeface="Arial" panose="020B0604020202020204" pitchFamily="34" charset="0"/>
              <a:cs typeface="Arial" panose="020B0604020202020204" pitchFamily="34" charset="0"/>
            </a:endParaRPr>
          </a:p>
          <a:p>
            <a:pPr defTabSz="361188">
              <a:spcBef>
                <a:spcPts val="500"/>
              </a:spcBef>
              <a:defRPr sz="2212">
                <a:solidFill>
                  <a:srgbClr val="000000"/>
                </a:solidFill>
                <a:latin typeface="Lubalin Graph"/>
                <a:ea typeface="Lubalin Graph"/>
                <a:cs typeface="Lubalin Graph"/>
                <a:sym typeface="Lubalin Graph"/>
              </a:defRPr>
            </a:pPr>
            <a:r>
              <a:rPr sz="1600" dirty="0">
                <a:solidFill>
                  <a:schemeClr val="bg1"/>
                </a:solidFill>
                <a:latin typeface="Arial" panose="020B0604020202020204" pitchFamily="34" charset="0"/>
                <a:cs typeface="Arial" panose="020B0604020202020204" pitchFamily="34" charset="0"/>
              </a:rPr>
              <a:t>RCGP Adolescent Health Group</a:t>
            </a:r>
          </a:p>
          <a:p>
            <a:pPr defTabSz="361188">
              <a:spcBef>
                <a:spcPts val="500"/>
              </a:spcBef>
              <a:defRPr sz="2212">
                <a:solidFill>
                  <a:srgbClr val="FF9300"/>
                </a:solidFill>
                <a:latin typeface="Lubalin Graph"/>
                <a:ea typeface="Lubalin Graph"/>
                <a:cs typeface="Lubalin Graph"/>
                <a:sym typeface="Lubalin Graph"/>
              </a:defRPr>
            </a:pPr>
            <a:endParaRPr sz="1422" dirty="0">
              <a:solidFill>
                <a:schemeClr val="bg1"/>
              </a:solidFill>
              <a:latin typeface="Arial" panose="020B0604020202020204" pitchFamily="34" charset="0"/>
              <a:cs typeface="Arial" panose="020B0604020202020204" pitchFamily="34" charset="0"/>
            </a:endParaRPr>
          </a:p>
          <a:p>
            <a:pPr defTabSz="361188">
              <a:spcBef>
                <a:spcPts val="500"/>
              </a:spcBef>
              <a:defRPr sz="1896">
                <a:solidFill>
                  <a:srgbClr val="000000"/>
                </a:solidFill>
                <a:latin typeface="Lubalin Graph"/>
                <a:ea typeface="Lubalin Graph"/>
                <a:cs typeface="Lubalin Graph"/>
                <a:sym typeface="Lubalin Graph"/>
              </a:defRPr>
            </a:pPr>
            <a:r>
              <a:rPr dirty="0">
                <a:solidFill>
                  <a:schemeClr val="bg1"/>
                </a:solidFill>
                <a:latin typeface="Arial" panose="020B0604020202020204" pitchFamily="34" charset="0"/>
                <a:cs typeface="Arial" panose="020B0604020202020204" pitchFamily="34" charset="0"/>
              </a:rPr>
              <a:t>epark1@nhs.net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216" y="260648"/>
            <a:ext cx="2448272" cy="704806"/>
          </a:xfrm>
          <a:prstGeom prst="rect">
            <a:avLst/>
          </a:prstGeom>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latin typeface="Arial" panose="020B0604020202020204" pitchFamily="34" charset="0"/>
                <a:cs typeface="Arial" panose="020B0604020202020204" pitchFamily="34" charset="0"/>
              </a:rPr>
              <a:t>Outline of session</a:t>
            </a:r>
            <a:endParaRPr lang="en-US" dirty="0">
              <a:solidFill>
                <a:schemeClr val="bg1"/>
              </a:solidFill>
              <a:latin typeface="Arial" panose="020B0604020202020204" pitchFamily="34" charset="0"/>
              <a:cs typeface="Arial" panose="020B0604020202020204" pitchFamily="34" charset="0"/>
            </a:endParaRPr>
          </a:p>
        </p:txBody>
      </p:sp>
      <p:sp>
        <p:nvSpPr>
          <p:cNvPr id="3" name="Text Placeholder 2"/>
          <p:cNvSpPr>
            <a:spLocks noGrp="1"/>
          </p:cNvSpPr>
          <p:nvPr>
            <p:ph type="body" idx="1"/>
          </p:nvPr>
        </p:nvSpPr>
        <p:spPr>
          <a:xfrm>
            <a:off x="457200" y="1600200"/>
            <a:ext cx="8229600" cy="4637112"/>
          </a:xfrm>
        </p:spPr>
        <p:txBody>
          <a:bodyPr>
            <a:noAutofit/>
          </a:bodyPr>
          <a:lstStyle/>
          <a:p>
            <a:r>
              <a:rPr lang="en-GB" sz="4000" dirty="0" smtClean="0">
                <a:solidFill>
                  <a:schemeClr val="bg1"/>
                </a:solidFill>
                <a:latin typeface="Arial" panose="020B0604020202020204" pitchFamily="34" charset="0"/>
                <a:cs typeface="Arial" panose="020B0604020202020204" pitchFamily="34" charset="0"/>
              </a:rPr>
              <a:t>Why a different approach?</a:t>
            </a:r>
          </a:p>
          <a:p>
            <a:r>
              <a:rPr lang="en-GB" sz="4000" dirty="0" smtClean="0">
                <a:solidFill>
                  <a:schemeClr val="bg1"/>
                </a:solidFill>
                <a:latin typeface="Arial" panose="020B0604020202020204" pitchFamily="34" charset="0"/>
                <a:cs typeface="Arial" panose="020B0604020202020204" pitchFamily="34" charset="0"/>
              </a:rPr>
              <a:t>What do we see?</a:t>
            </a:r>
          </a:p>
          <a:p>
            <a:r>
              <a:rPr lang="en-GB" sz="4000" dirty="0" smtClean="0">
                <a:solidFill>
                  <a:schemeClr val="bg1"/>
                </a:solidFill>
                <a:latin typeface="Arial" panose="020B0604020202020204" pitchFamily="34" charset="0"/>
                <a:cs typeface="Arial" panose="020B0604020202020204" pitchFamily="34" charset="0"/>
              </a:rPr>
              <a:t>Overview of common problems</a:t>
            </a:r>
          </a:p>
          <a:p>
            <a:r>
              <a:rPr lang="en-GB" sz="4000" dirty="0" smtClean="0">
                <a:solidFill>
                  <a:schemeClr val="bg1"/>
                </a:solidFill>
                <a:latin typeface="Arial" panose="020B0604020202020204" pitchFamily="34" charset="0"/>
                <a:cs typeface="Arial" panose="020B0604020202020204" pitchFamily="34" charset="0"/>
              </a:rPr>
              <a:t>Summary and resource slide</a:t>
            </a:r>
          </a:p>
          <a:p>
            <a:r>
              <a:rPr lang="en-GB" sz="4000" dirty="0" smtClean="0">
                <a:solidFill>
                  <a:schemeClr val="bg1"/>
                </a:solidFill>
                <a:latin typeface="Arial" panose="020B0604020202020204" pitchFamily="34" charset="0"/>
                <a:cs typeface="Arial" panose="020B0604020202020204" pitchFamily="34" charset="0"/>
              </a:rPr>
              <a:t>Questions?</a:t>
            </a:r>
            <a:endParaRPr lang="en-US" sz="4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6564855"/>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 name="Rainbow tip background.png" descr="Rainbow tip background.png"/>
          <p:cNvPicPr>
            <a:picLocks noChangeAspect="1"/>
          </p:cNvPicPr>
          <p:nvPr/>
        </p:nvPicPr>
        <p:blipFill>
          <a:blip r:embed="rId2">
            <a:extLst/>
          </a:blip>
          <a:stretch>
            <a:fillRect/>
          </a:stretch>
        </p:blipFill>
        <p:spPr>
          <a:xfrm>
            <a:off x="0" y="0"/>
            <a:ext cx="9211274" cy="7308448"/>
          </a:xfrm>
          <a:prstGeom prst="rect">
            <a:avLst/>
          </a:prstGeom>
          <a:ln w="12700">
            <a:miter lim="400000"/>
          </a:ln>
        </p:spPr>
      </p:pic>
      <p:sp>
        <p:nvSpPr>
          <p:cNvPr id="116" name="Shape 53"/>
          <p:cNvSpPr txBox="1">
            <a:spLocks noGrp="1"/>
          </p:cNvSpPr>
          <p:nvPr>
            <p:ph type="title"/>
          </p:nvPr>
        </p:nvSpPr>
        <p:spPr>
          <a:xfrm>
            <a:off x="611560" y="1988840"/>
            <a:ext cx="3474289" cy="2260640"/>
          </a:xfrm>
          <a:prstGeom prst="rect">
            <a:avLst/>
          </a:prstGeom>
        </p:spPr>
        <p:txBody>
          <a:bodyPr>
            <a:noAutofit/>
          </a:bodyPr>
          <a:lstStyle>
            <a:lvl1pPr defTabSz="208483">
              <a:defRPr sz="1994">
                <a:solidFill>
                  <a:srgbClr val="FFFFFF"/>
                </a:solidFill>
                <a:latin typeface="Lubalin Graph"/>
                <a:ea typeface="Lubalin Graph"/>
                <a:cs typeface="Lubalin Graph"/>
                <a:sym typeface="Lubalin Graph"/>
              </a:defRPr>
            </a:lvl1pPr>
          </a:lstStyle>
          <a:p>
            <a:r>
              <a:rPr lang="en-GB" sz="4000" dirty="0" smtClean="0"/>
              <a:t>Why a different approach?</a:t>
            </a:r>
            <a:endParaRPr sz="4000" dirty="0"/>
          </a:p>
        </p:txBody>
      </p:sp>
      <p:pic>
        <p:nvPicPr>
          <p:cNvPr id="2" name="Picture 1"/>
          <p:cNvPicPr>
            <a:picLocks noChangeAspect="1"/>
          </p:cNvPicPr>
          <p:nvPr/>
        </p:nvPicPr>
        <p:blipFill>
          <a:blip r:embed="rId3"/>
          <a:stretch>
            <a:fillRect/>
          </a:stretch>
        </p:blipFill>
        <p:spPr>
          <a:xfrm>
            <a:off x="5075779" y="1340768"/>
            <a:ext cx="3019425" cy="41719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39" name="Shape 70"/>
          <p:cNvSpPr txBox="1">
            <a:spLocks noGrp="1"/>
          </p:cNvSpPr>
          <p:nvPr>
            <p:ph type="title"/>
          </p:nvPr>
        </p:nvSpPr>
        <p:spPr>
          <a:xfrm>
            <a:off x="457200" y="274638"/>
            <a:ext cx="8229600" cy="1143002"/>
          </a:xfrm>
          <a:prstGeom prst="rect">
            <a:avLst/>
          </a:prstGeom>
        </p:spPr>
        <p:txBody>
          <a:bodyPr/>
          <a:lstStyle>
            <a:lvl1pPr>
              <a:defRPr>
                <a:solidFill>
                  <a:srgbClr val="FFFFFF"/>
                </a:solidFill>
                <a:latin typeface="Lubalin Graph"/>
                <a:ea typeface="Lubalin Graph"/>
                <a:cs typeface="Lubalin Graph"/>
                <a:sym typeface="Lubalin Graph"/>
              </a:defRPr>
            </a:lvl1pPr>
          </a:lstStyle>
          <a:p>
            <a:r>
              <a:rPr lang="en-GB" dirty="0" smtClean="0"/>
              <a:t>Adolescent </a:t>
            </a:r>
            <a:r>
              <a:rPr lang="en-GB" dirty="0" err="1" smtClean="0"/>
              <a:t>Gynae</a:t>
            </a:r>
            <a:endParaRPr dirty="0"/>
          </a:p>
        </p:txBody>
      </p:sp>
      <p:sp>
        <p:nvSpPr>
          <p:cNvPr id="140" name="Shape 71"/>
          <p:cNvSpPr txBox="1">
            <a:spLocks noGrp="1"/>
          </p:cNvSpPr>
          <p:nvPr>
            <p:ph type="body" idx="1"/>
          </p:nvPr>
        </p:nvSpPr>
        <p:spPr>
          <a:xfrm>
            <a:off x="457200" y="1268760"/>
            <a:ext cx="8229600" cy="4525963"/>
          </a:xfrm>
          <a:prstGeom prst="rect">
            <a:avLst/>
          </a:prstGeom>
        </p:spPr>
        <p:txBody>
          <a:bodyPr>
            <a:noAutofit/>
          </a:bodyPr>
          <a:lstStyle/>
          <a:p>
            <a:pPr>
              <a:defRPr sz="1600">
                <a:solidFill>
                  <a:srgbClr val="FFFFFF"/>
                </a:solidFill>
                <a:latin typeface="Lubalin Graph"/>
                <a:ea typeface="Lubalin Graph"/>
                <a:cs typeface="Lubalin Graph"/>
                <a:sym typeface="Lubalin Graph"/>
              </a:defRPr>
            </a:pPr>
            <a:r>
              <a:rPr lang="en-US" sz="2800" dirty="0">
                <a:sym typeface="Lubalin Graph"/>
              </a:rPr>
              <a:t>F</a:t>
            </a:r>
            <a:r>
              <a:rPr lang="en-US" sz="2800" dirty="0" smtClean="0">
                <a:sym typeface="Lubalin Graph"/>
              </a:rPr>
              <a:t>irst </a:t>
            </a:r>
            <a:r>
              <a:rPr lang="en-US" sz="2800" dirty="0">
                <a:sym typeface="Lubalin Graph"/>
              </a:rPr>
              <a:t>signs of many serious </a:t>
            </a:r>
            <a:r>
              <a:rPr lang="en-US" sz="2800" dirty="0" err="1">
                <a:sym typeface="Lubalin Graph"/>
              </a:rPr>
              <a:t>longterm</a:t>
            </a:r>
            <a:r>
              <a:rPr lang="en-US" sz="2800" dirty="0">
                <a:sym typeface="Lubalin Graph"/>
              </a:rPr>
              <a:t> conditions emerge at this age</a:t>
            </a:r>
            <a:r>
              <a:rPr lang="en-US" sz="2800" dirty="0" smtClean="0">
                <a:sym typeface="Lubalin Graph"/>
              </a:rPr>
              <a:t>.</a:t>
            </a:r>
          </a:p>
          <a:p>
            <a:pPr>
              <a:defRPr sz="1600">
                <a:solidFill>
                  <a:srgbClr val="FFFFFF"/>
                </a:solidFill>
                <a:latin typeface="Lubalin Graph"/>
                <a:ea typeface="Lubalin Graph"/>
                <a:cs typeface="Lubalin Graph"/>
                <a:sym typeface="Lubalin Graph"/>
              </a:defRPr>
            </a:pPr>
            <a:r>
              <a:rPr lang="en-US" sz="2800" dirty="0">
                <a:sym typeface="Lubalin Graph"/>
              </a:rPr>
              <a:t>R</a:t>
            </a:r>
            <a:r>
              <a:rPr lang="en-US" sz="2800" dirty="0" smtClean="0">
                <a:sym typeface="Lubalin Graph"/>
              </a:rPr>
              <a:t>isk-taking </a:t>
            </a:r>
            <a:r>
              <a:rPr lang="en-US" sz="2800" dirty="0" err="1">
                <a:sym typeface="Lubalin Graph"/>
              </a:rPr>
              <a:t>behaviours</a:t>
            </a:r>
            <a:r>
              <a:rPr lang="en-US" sz="2800" dirty="0">
                <a:sym typeface="Lubalin Graph"/>
              </a:rPr>
              <a:t> begin, including sexual </a:t>
            </a:r>
            <a:r>
              <a:rPr lang="en-US" sz="2800" dirty="0" smtClean="0">
                <a:sym typeface="Lubalin Graph"/>
              </a:rPr>
              <a:t>activity</a:t>
            </a:r>
          </a:p>
          <a:p>
            <a:pPr>
              <a:defRPr sz="1600">
                <a:solidFill>
                  <a:srgbClr val="FFFFFF"/>
                </a:solidFill>
                <a:latin typeface="Lubalin Graph"/>
                <a:ea typeface="Lubalin Graph"/>
                <a:cs typeface="Lubalin Graph"/>
                <a:sym typeface="Lubalin Graph"/>
              </a:defRPr>
            </a:pPr>
            <a:r>
              <a:rPr lang="en-US" sz="2800" dirty="0" smtClean="0">
                <a:sym typeface="Lubalin Graph"/>
              </a:rPr>
              <a:t>Life-long </a:t>
            </a:r>
            <a:r>
              <a:rPr lang="en-US" sz="2800" dirty="0">
                <a:sym typeface="Lubalin Graph"/>
              </a:rPr>
              <a:t>health </a:t>
            </a:r>
            <a:r>
              <a:rPr lang="en-US" sz="2800" dirty="0" err="1">
                <a:sym typeface="Lubalin Graph"/>
              </a:rPr>
              <a:t>behaviours</a:t>
            </a:r>
            <a:r>
              <a:rPr lang="en-US" sz="2800" dirty="0">
                <a:sym typeface="Lubalin Graph"/>
              </a:rPr>
              <a:t> are set in </a:t>
            </a:r>
            <a:r>
              <a:rPr lang="en-US" sz="2800" dirty="0" smtClean="0">
                <a:sym typeface="Lubalin Graph"/>
              </a:rPr>
              <a:t>place</a:t>
            </a:r>
          </a:p>
          <a:p>
            <a:pPr marL="0" indent="0">
              <a:buNone/>
              <a:defRPr sz="1600">
                <a:solidFill>
                  <a:srgbClr val="FFFFFF"/>
                </a:solidFill>
                <a:latin typeface="Lubalin Graph"/>
                <a:ea typeface="Lubalin Graph"/>
                <a:cs typeface="Lubalin Graph"/>
                <a:sym typeface="Lubalin Graph"/>
              </a:defRPr>
            </a:pPr>
            <a:endParaRPr lang="en-US" sz="2800" dirty="0" smtClean="0"/>
          </a:p>
          <a:p>
            <a:pPr>
              <a:defRPr sz="1600">
                <a:solidFill>
                  <a:srgbClr val="FFFFFF"/>
                </a:solidFill>
                <a:latin typeface="Lubalin Graph"/>
                <a:ea typeface="Lubalin Graph"/>
                <a:cs typeface="Lubalin Graph"/>
                <a:sym typeface="Lubalin Graph"/>
              </a:defRPr>
            </a:pPr>
            <a:r>
              <a:rPr lang="en-US" sz="2800" dirty="0" err="1" smtClean="0"/>
              <a:t>Gynae</a:t>
            </a:r>
            <a:r>
              <a:rPr lang="en-US" sz="2800" dirty="0" smtClean="0"/>
              <a:t> problems are common but serious pathology is rare …</a:t>
            </a:r>
          </a:p>
          <a:p>
            <a:pPr marL="0" indent="0">
              <a:buNone/>
              <a:defRPr sz="1600">
                <a:solidFill>
                  <a:srgbClr val="FFFFFF"/>
                </a:solidFill>
                <a:latin typeface="Lubalin Graph"/>
                <a:ea typeface="Lubalin Graph"/>
                <a:cs typeface="Lubalin Graph"/>
                <a:sym typeface="Lubalin Graph"/>
              </a:defRPr>
            </a:pPr>
            <a:r>
              <a:rPr lang="en-US" sz="2800" dirty="0" smtClean="0"/>
              <a:t> distress and discomfort can be significant. </a:t>
            </a:r>
          </a:p>
          <a:p>
            <a:pPr marL="0" indent="0">
              <a:buNone/>
              <a:defRPr sz="1600">
                <a:solidFill>
                  <a:srgbClr val="FFFFFF"/>
                </a:solidFill>
                <a:latin typeface="Lubalin Graph"/>
                <a:ea typeface="Lubalin Graph"/>
                <a:cs typeface="Lubalin Graph"/>
                <a:sym typeface="Lubalin Graph"/>
              </a:defRPr>
            </a:pPr>
            <a:endParaRPr lang="en-US" sz="2800" dirty="0" smtClean="0"/>
          </a:p>
        </p:txBody>
      </p:sp>
    </p:spTree>
    <p:extLst>
      <p:ext uri="{BB962C8B-B14F-4D97-AF65-F5344CB8AC3E}">
        <p14:creationId xmlns:p14="http://schemas.microsoft.com/office/powerpoint/2010/main" val="2154885310"/>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It’s all about them</a:t>
            </a:r>
            <a:endParaRPr lang="en-US" dirty="0">
              <a:solidFill>
                <a:schemeClr val="bg1"/>
              </a:solidFill>
            </a:endParaRPr>
          </a:p>
        </p:txBody>
      </p:sp>
      <p:sp>
        <p:nvSpPr>
          <p:cNvPr id="3" name="Text Placeholder 2"/>
          <p:cNvSpPr>
            <a:spLocks noGrp="1"/>
          </p:cNvSpPr>
          <p:nvPr>
            <p:ph type="body" idx="1"/>
          </p:nvPr>
        </p:nvSpPr>
        <p:spPr/>
        <p:txBody>
          <a:bodyPr/>
          <a:lstStyle/>
          <a:p>
            <a:r>
              <a:rPr lang="en-US" dirty="0">
                <a:solidFill>
                  <a:schemeClr val="bg1"/>
                </a:solidFill>
              </a:rPr>
              <a:t>Care needs to be personalized to the young person in front of </a:t>
            </a:r>
            <a:r>
              <a:rPr lang="en-US" dirty="0" smtClean="0">
                <a:solidFill>
                  <a:schemeClr val="bg1"/>
                </a:solidFill>
              </a:rPr>
              <a:t>you</a:t>
            </a:r>
          </a:p>
          <a:p>
            <a:r>
              <a:rPr lang="en-GB" dirty="0" smtClean="0">
                <a:solidFill>
                  <a:schemeClr val="bg1"/>
                </a:solidFill>
              </a:rPr>
              <a:t>Contraception may be more important than diagnosis</a:t>
            </a:r>
          </a:p>
          <a:p>
            <a:r>
              <a:rPr lang="en-GB" dirty="0" smtClean="0">
                <a:solidFill>
                  <a:schemeClr val="bg1"/>
                </a:solidFill>
              </a:rPr>
              <a:t>VE/invasive investigations may be inappropriate</a:t>
            </a:r>
          </a:p>
          <a:p>
            <a:r>
              <a:rPr lang="en-GB" dirty="0" smtClean="0">
                <a:solidFill>
                  <a:schemeClr val="bg1"/>
                </a:solidFill>
              </a:rPr>
              <a:t>Fertility concerns may be an issue depending on your </a:t>
            </a:r>
            <a:r>
              <a:rPr lang="en-GB" dirty="0" err="1" smtClean="0">
                <a:solidFill>
                  <a:schemeClr val="bg1"/>
                </a:solidFill>
              </a:rPr>
              <a:t>pt’s</a:t>
            </a:r>
            <a:r>
              <a:rPr lang="en-GB" dirty="0" smtClean="0">
                <a:solidFill>
                  <a:schemeClr val="bg1"/>
                </a:solidFill>
              </a:rPr>
              <a:t> background</a:t>
            </a:r>
            <a:endParaRPr lang="en-US" dirty="0">
              <a:solidFill>
                <a:schemeClr val="bg1"/>
              </a:solidFill>
            </a:endParaRPr>
          </a:p>
          <a:p>
            <a:endParaRPr lang="en-US" dirty="0"/>
          </a:p>
        </p:txBody>
      </p:sp>
    </p:spTree>
    <p:extLst>
      <p:ext uri="{BB962C8B-B14F-4D97-AF65-F5344CB8AC3E}">
        <p14:creationId xmlns:p14="http://schemas.microsoft.com/office/powerpoint/2010/main" val="3411827042"/>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Top Tips</a:t>
            </a:r>
            <a:endParaRPr lang="en-US" dirty="0">
              <a:solidFill>
                <a:schemeClr val="bg1"/>
              </a:solidFill>
            </a:endParaRPr>
          </a:p>
        </p:txBody>
      </p:sp>
      <p:sp>
        <p:nvSpPr>
          <p:cNvPr id="3" name="Text Placeholder 2"/>
          <p:cNvSpPr>
            <a:spLocks noGrp="1"/>
          </p:cNvSpPr>
          <p:nvPr>
            <p:ph type="body" idx="1"/>
          </p:nvPr>
        </p:nvSpPr>
        <p:spPr>
          <a:xfrm>
            <a:off x="457200" y="1600200"/>
            <a:ext cx="8229600" cy="5069160"/>
          </a:xfrm>
        </p:spPr>
        <p:txBody>
          <a:bodyPr>
            <a:normAutofit lnSpcReduction="10000"/>
          </a:bodyPr>
          <a:lstStyle/>
          <a:p>
            <a:pPr marL="0" indent="0">
              <a:buNone/>
            </a:pPr>
            <a:r>
              <a:rPr lang="en-GB" dirty="0" smtClean="0">
                <a:solidFill>
                  <a:schemeClr val="bg1"/>
                </a:solidFill>
              </a:rPr>
              <a:t>Always try to see the young person by themselves</a:t>
            </a:r>
          </a:p>
          <a:p>
            <a:pPr marL="457200" lvl="1" indent="0">
              <a:buNone/>
            </a:pPr>
            <a:r>
              <a:rPr lang="en-GB" dirty="0" smtClean="0">
                <a:solidFill>
                  <a:schemeClr val="bg1"/>
                </a:solidFill>
              </a:rPr>
              <a:t>	</a:t>
            </a:r>
          </a:p>
          <a:p>
            <a:pPr marL="457200" lvl="1" indent="0">
              <a:buNone/>
            </a:pPr>
            <a:r>
              <a:rPr lang="en-GB" dirty="0" smtClean="0">
                <a:solidFill>
                  <a:schemeClr val="bg1"/>
                </a:solidFill>
              </a:rPr>
              <a:t>“Jenny will soon be a grown up and seeing me by herself so why don’t we practice today…”</a:t>
            </a:r>
          </a:p>
          <a:p>
            <a:pPr marL="16329" indent="0">
              <a:buNone/>
            </a:pPr>
            <a:endParaRPr lang="en-GB" dirty="0">
              <a:solidFill>
                <a:schemeClr val="bg1"/>
              </a:solidFill>
            </a:endParaRPr>
          </a:p>
          <a:p>
            <a:pPr marL="16329" indent="0">
              <a:buNone/>
            </a:pPr>
            <a:r>
              <a:rPr lang="en-GB" dirty="0" smtClean="0">
                <a:solidFill>
                  <a:schemeClr val="bg1"/>
                </a:solidFill>
              </a:rPr>
              <a:t>Frame requests for STI screens or pregnancy tests as “something we do for all young people”</a:t>
            </a:r>
          </a:p>
          <a:p>
            <a:pPr marL="457200" lvl="1" indent="0">
              <a:buNone/>
            </a:pPr>
            <a:endParaRPr lang="en-GB" dirty="0" smtClean="0">
              <a:solidFill>
                <a:schemeClr val="bg1"/>
              </a:solidFill>
            </a:endParaRPr>
          </a:p>
          <a:p>
            <a:pPr marL="457200" lvl="1" indent="0">
              <a:buNone/>
            </a:pPr>
            <a:endParaRPr lang="en-US" dirty="0">
              <a:solidFill>
                <a:schemeClr val="bg1"/>
              </a:solidFill>
            </a:endParaRPr>
          </a:p>
        </p:txBody>
      </p:sp>
    </p:spTree>
    <p:extLst>
      <p:ext uri="{BB962C8B-B14F-4D97-AF65-F5344CB8AC3E}">
        <p14:creationId xmlns:p14="http://schemas.microsoft.com/office/powerpoint/2010/main" val="1413490506"/>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Rainbow tip background.png" descr="Rainbow tip background.png"/>
          <p:cNvPicPr>
            <a:picLocks noChangeAspect="1"/>
          </p:cNvPicPr>
          <p:nvPr/>
        </p:nvPicPr>
        <p:blipFill>
          <a:blip r:embed="rId2">
            <a:extLst/>
          </a:blip>
          <a:stretch>
            <a:fillRect/>
          </a:stretch>
        </p:blipFill>
        <p:spPr>
          <a:xfrm>
            <a:off x="0" y="0"/>
            <a:ext cx="9144000" cy="6858001"/>
          </a:xfrm>
          <a:prstGeom prst="rect">
            <a:avLst/>
          </a:prstGeom>
          <a:ln w="12700">
            <a:miter lim="400000"/>
          </a:ln>
        </p:spPr>
      </p:pic>
      <p:sp>
        <p:nvSpPr>
          <p:cNvPr id="112" name="Shape 53"/>
          <p:cNvSpPr txBox="1">
            <a:spLocks noGrp="1"/>
          </p:cNvSpPr>
          <p:nvPr>
            <p:ph type="title"/>
          </p:nvPr>
        </p:nvSpPr>
        <p:spPr>
          <a:xfrm>
            <a:off x="755576" y="1636691"/>
            <a:ext cx="3384375" cy="3584617"/>
          </a:xfrm>
          <a:prstGeom prst="rect">
            <a:avLst/>
          </a:prstGeom>
        </p:spPr>
        <p:txBody>
          <a:bodyPr>
            <a:noAutofit/>
          </a:bodyPr>
          <a:lstStyle/>
          <a:p>
            <a:pPr algn="l">
              <a:defRPr sz="3000">
                <a:solidFill>
                  <a:srgbClr val="FFFFFF"/>
                </a:solidFill>
                <a:latin typeface="Arial"/>
                <a:ea typeface="Arial"/>
                <a:cs typeface="Arial"/>
                <a:sym typeface="Arial"/>
              </a:defRPr>
            </a:pPr>
            <a:r>
              <a:rPr lang="en-GB" sz="4800" dirty="0" smtClean="0">
                <a:solidFill>
                  <a:schemeClr val="bg1"/>
                </a:solidFill>
                <a:latin typeface="+mj-lt"/>
              </a:rPr>
              <a:t>So, what do   we see ?</a:t>
            </a:r>
            <a:endParaRPr sz="4800" dirty="0">
              <a:solidFill>
                <a:schemeClr val="bg1"/>
              </a:solidFill>
              <a:latin typeface="+mj-lt"/>
              <a:ea typeface="Times New Roman"/>
              <a:cs typeface="Times New Roman"/>
              <a:sym typeface="Times New Roman"/>
            </a:endParaRPr>
          </a:p>
          <a:p>
            <a:pPr algn="l">
              <a:defRPr sz="3000">
                <a:solidFill>
                  <a:srgbClr val="FFFFFF"/>
                </a:solidFill>
                <a:latin typeface="Arial"/>
                <a:ea typeface="Arial"/>
                <a:cs typeface="Arial"/>
                <a:sym typeface="Arial"/>
              </a:defRPr>
            </a:pPr>
            <a:r>
              <a:rPr sz="4800" dirty="0"/>
              <a:t>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216" y="260648"/>
            <a:ext cx="2448272" cy="704806"/>
          </a:xfrm>
          <a:prstGeom prst="rect">
            <a:avLst/>
          </a:prstGeom>
        </p:spPr>
      </p:pic>
    </p:spTree>
    <p:extLst>
      <p:ext uri="{BB962C8B-B14F-4D97-AF65-F5344CB8AC3E}">
        <p14:creationId xmlns:p14="http://schemas.microsoft.com/office/powerpoint/2010/main" val="2100703192"/>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39" name="Shape 70"/>
          <p:cNvSpPr txBox="1">
            <a:spLocks noGrp="1"/>
          </p:cNvSpPr>
          <p:nvPr>
            <p:ph type="title"/>
          </p:nvPr>
        </p:nvSpPr>
        <p:spPr>
          <a:xfrm>
            <a:off x="457200" y="274638"/>
            <a:ext cx="8229600" cy="1143002"/>
          </a:xfrm>
          <a:prstGeom prst="rect">
            <a:avLst/>
          </a:prstGeom>
        </p:spPr>
        <p:txBody>
          <a:bodyPr>
            <a:normAutofit fontScale="90000"/>
          </a:bodyPr>
          <a:lstStyle>
            <a:lvl1pPr>
              <a:defRPr>
                <a:solidFill>
                  <a:srgbClr val="FFFFFF"/>
                </a:solidFill>
                <a:latin typeface="Lubalin Graph"/>
                <a:ea typeface="Lubalin Graph"/>
                <a:cs typeface="Lubalin Graph"/>
                <a:sym typeface="Lubalin Graph"/>
              </a:defRPr>
            </a:lvl1pPr>
          </a:lstStyle>
          <a:p>
            <a:r>
              <a:rPr lang="en-GB" dirty="0" smtClean="0"/>
              <a:t>CASES audit- what do we see in Primary care?</a:t>
            </a:r>
            <a:endParaRPr dirty="0"/>
          </a:p>
        </p:txBody>
      </p:sp>
      <p:sp>
        <p:nvSpPr>
          <p:cNvPr id="140" name="Shape 71"/>
          <p:cNvSpPr txBox="1">
            <a:spLocks noGrp="1"/>
          </p:cNvSpPr>
          <p:nvPr>
            <p:ph type="body" idx="1"/>
          </p:nvPr>
        </p:nvSpPr>
        <p:spPr>
          <a:xfrm>
            <a:off x="457200" y="1600200"/>
            <a:ext cx="8229600" cy="4525963"/>
          </a:xfrm>
          <a:prstGeom prst="rect">
            <a:avLst/>
          </a:prstGeom>
        </p:spPr>
        <p:txBody>
          <a:bodyPr>
            <a:normAutofit lnSpcReduction="10000"/>
          </a:bodyPr>
          <a:lstStyle/>
          <a:p>
            <a:pPr>
              <a:defRPr sz="1600">
                <a:solidFill>
                  <a:srgbClr val="FFFFFF"/>
                </a:solidFill>
                <a:latin typeface="Lubalin Graph"/>
                <a:ea typeface="Lubalin Graph"/>
                <a:cs typeface="Lubalin Graph"/>
                <a:sym typeface="Lubalin Graph"/>
              </a:defRPr>
            </a:pPr>
            <a:r>
              <a:rPr lang="en-US" sz="2800" dirty="0">
                <a:latin typeface="+mj-lt"/>
              </a:rPr>
              <a:t>Clinical Assessments, Services, Education and Support-CASES</a:t>
            </a:r>
          </a:p>
          <a:p>
            <a:pPr>
              <a:defRPr sz="1600">
                <a:solidFill>
                  <a:srgbClr val="FFFFFF"/>
                </a:solidFill>
                <a:latin typeface="Lubalin Graph"/>
                <a:ea typeface="Lubalin Graph"/>
                <a:cs typeface="Lubalin Graph"/>
                <a:sym typeface="Lubalin Graph"/>
              </a:defRPr>
            </a:pPr>
            <a:endParaRPr lang="en-US" sz="2800" dirty="0">
              <a:latin typeface="+mj-lt"/>
            </a:endParaRPr>
          </a:p>
          <a:p>
            <a:pPr>
              <a:defRPr sz="1600">
                <a:solidFill>
                  <a:srgbClr val="FFFFFF"/>
                </a:solidFill>
                <a:latin typeface="Lubalin Graph"/>
                <a:ea typeface="Lubalin Graph"/>
                <a:cs typeface="Lubalin Graph"/>
                <a:sym typeface="Lubalin Graph"/>
              </a:defRPr>
            </a:pPr>
            <a:r>
              <a:rPr lang="en-US" sz="2800" dirty="0">
                <a:latin typeface="+mj-lt"/>
              </a:rPr>
              <a:t>Innovative peer reviewing system in Sheffield</a:t>
            </a:r>
          </a:p>
          <a:p>
            <a:pPr>
              <a:defRPr sz="1600">
                <a:solidFill>
                  <a:srgbClr val="FFFFFF"/>
                </a:solidFill>
                <a:latin typeface="Lubalin Graph"/>
                <a:ea typeface="Lubalin Graph"/>
                <a:cs typeface="Lubalin Graph"/>
                <a:sym typeface="Lubalin Graph"/>
              </a:defRPr>
            </a:pPr>
            <a:endParaRPr lang="en-US" sz="2800" dirty="0">
              <a:latin typeface="+mj-lt"/>
            </a:endParaRPr>
          </a:p>
          <a:p>
            <a:pPr>
              <a:defRPr sz="1600">
                <a:solidFill>
                  <a:srgbClr val="FFFFFF"/>
                </a:solidFill>
                <a:latin typeface="Lubalin Graph"/>
                <a:ea typeface="Lubalin Graph"/>
                <a:cs typeface="Lubalin Graph"/>
                <a:sym typeface="Lubalin Graph"/>
              </a:defRPr>
            </a:pPr>
            <a:r>
              <a:rPr lang="en-US" sz="2800" dirty="0">
                <a:latin typeface="+mj-lt"/>
              </a:rPr>
              <a:t>GPSI </a:t>
            </a:r>
            <a:r>
              <a:rPr lang="en-US" sz="2800" dirty="0" smtClean="0">
                <a:latin typeface="+mj-lt"/>
              </a:rPr>
              <a:t> reviews referrals </a:t>
            </a:r>
            <a:r>
              <a:rPr lang="en-US" sz="2800" dirty="0">
                <a:latin typeface="+mj-lt"/>
              </a:rPr>
              <a:t>to ensure the </a:t>
            </a:r>
            <a:r>
              <a:rPr lang="en-US" sz="2800" dirty="0" err="1">
                <a:latin typeface="+mj-lt"/>
              </a:rPr>
              <a:t>pt</a:t>
            </a:r>
            <a:r>
              <a:rPr lang="en-US" sz="2800" dirty="0">
                <a:latin typeface="+mj-lt"/>
              </a:rPr>
              <a:t> gets the most appropriate </a:t>
            </a:r>
            <a:r>
              <a:rPr lang="en-US" sz="2800" dirty="0" smtClean="0">
                <a:latin typeface="+mj-lt"/>
              </a:rPr>
              <a:t>care</a:t>
            </a:r>
          </a:p>
          <a:p>
            <a:pPr>
              <a:defRPr sz="1600">
                <a:solidFill>
                  <a:srgbClr val="FFFFFF"/>
                </a:solidFill>
                <a:latin typeface="Lubalin Graph"/>
                <a:ea typeface="Lubalin Graph"/>
                <a:cs typeface="Lubalin Graph"/>
                <a:sym typeface="Lubalin Graph"/>
              </a:defRPr>
            </a:pPr>
            <a:endParaRPr lang="en-US" sz="2800" dirty="0">
              <a:latin typeface="+mj-lt"/>
            </a:endParaRPr>
          </a:p>
          <a:p>
            <a:pPr>
              <a:defRPr sz="1600">
                <a:solidFill>
                  <a:srgbClr val="FFFFFF"/>
                </a:solidFill>
                <a:latin typeface="Lubalin Graph"/>
                <a:ea typeface="Lubalin Graph"/>
                <a:cs typeface="Lubalin Graph"/>
                <a:sym typeface="Lubalin Graph"/>
              </a:defRPr>
            </a:pPr>
            <a:r>
              <a:rPr lang="en-GB" sz="2800" dirty="0" smtClean="0">
                <a:latin typeface="+mj-lt"/>
              </a:rPr>
              <a:t>Audit of all </a:t>
            </a:r>
            <a:r>
              <a:rPr lang="en-GB" sz="2800" dirty="0" err="1" smtClean="0">
                <a:latin typeface="+mj-lt"/>
              </a:rPr>
              <a:t>gynae</a:t>
            </a:r>
            <a:r>
              <a:rPr lang="en-GB" sz="2800" dirty="0" smtClean="0">
                <a:latin typeface="+mj-lt"/>
              </a:rPr>
              <a:t> referrals aged 16-25 since July 2016 in Sheffield</a:t>
            </a:r>
          </a:p>
          <a:p>
            <a:pPr>
              <a:defRPr sz="1600">
                <a:solidFill>
                  <a:srgbClr val="FFFFFF"/>
                </a:solidFill>
                <a:latin typeface="Lubalin Graph"/>
                <a:ea typeface="Lubalin Graph"/>
                <a:cs typeface="Lubalin Graph"/>
                <a:sym typeface="Lubalin Graph"/>
              </a:defRPr>
            </a:pPr>
            <a:endParaRPr dirty="0"/>
          </a:p>
        </p:txBody>
      </p:sp>
    </p:spTree>
    <p:extLst>
      <p:ext uri="{BB962C8B-B14F-4D97-AF65-F5344CB8AC3E}">
        <p14:creationId xmlns:p14="http://schemas.microsoft.com/office/powerpoint/2010/main" val="855942474"/>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1035225494"/>
              </p:ext>
            </p:extLst>
          </p:nvPr>
        </p:nvGraphicFramePr>
        <p:xfrm>
          <a:off x="251520" y="260648"/>
          <a:ext cx="8712968" cy="61926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62938212"/>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39" name="Shape 70"/>
          <p:cNvSpPr txBox="1">
            <a:spLocks noGrp="1"/>
          </p:cNvSpPr>
          <p:nvPr>
            <p:ph type="title"/>
          </p:nvPr>
        </p:nvSpPr>
        <p:spPr>
          <a:xfrm>
            <a:off x="457200" y="274638"/>
            <a:ext cx="8229600" cy="1143002"/>
          </a:xfrm>
          <a:prstGeom prst="rect">
            <a:avLst/>
          </a:prstGeom>
        </p:spPr>
        <p:txBody>
          <a:bodyPr>
            <a:normAutofit/>
          </a:bodyPr>
          <a:lstStyle>
            <a:lvl1pPr>
              <a:defRPr>
                <a:solidFill>
                  <a:srgbClr val="FFFFFF"/>
                </a:solidFill>
                <a:latin typeface="Lubalin Graph"/>
                <a:ea typeface="Lubalin Graph"/>
                <a:cs typeface="Lubalin Graph"/>
                <a:sym typeface="Lubalin Graph"/>
              </a:defRPr>
            </a:lvl1pPr>
          </a:lstStyle>
          <a:p>
            <a:r>
              <a:rPr lang="en-GB" dirty="0" smtClean="0">
                <a:latin typeface="+mj-lt"/>
              </a:rPr>
              <a:t>CASES Audit</a:t>
            </a:r>
            <a:endParaRPr dirty="0">
              <a:latin typeface="+mj-lt"/>
            </a:endParaRPr>
          </a:p>
        </p:txBody>
      </p:sp>
      <p:sp>
        <p:nvSpPr>
          <p:cNvPr id="140" name="Shape 71"/>
          <p:cNvSpPr txBox="1">
            <a:spLocks noGrp="1"/>
          </p:cNvSpPr>
          <p:nvPr>
            <p:ph type="body" idx="1"/>
          </p:nvPr>
        </p:nvSpPr>
        <p:spPr>
          <a:xfrm>
            <a:off x="457200" y="1600200"/>
            <a:ext cx="8229600" cy="4525963"/>
          </a:xfrm>
          <a:prstGeom prst="rect">
            <a:avLst/>
          </a:prstGeom>
        </p:spPr>
        <p:txBody>
          <a:bodyPr>
            <a:normAutofit/>
          </a:bodyPr>
          <a:lstStyle/>
          <a:p>
            <a:pPr marL="0" indent="0">
              <a:buNone/>
              <a:defRPr sz="1600">
                <a:solidFill>
                  <a:srgbClr val="FFFFFF"/>
                </a:solidFill>
                <a:latin typeface="Lubalin Graph"/>
                <a:ea typeface="Lubalin Graph"/>
                <a:cs typeface="Lubalin Graph"/>
                <a:sym typeface="Lubalin Graph"/>
              </a:defRPr>
            </a:pPr>
            <a:r>
              <a:rPr lang="en-GB" sz="3600" b="1" dirty="0" smtClean="0">
                <a:latin typeface="+mn-lt"/>
              </a:rPr>
              <a:t>Why were referrals passed on?</a:t>
            </a:r>
          </a:p>
          <a:p>
            <a:pPr>
              <a:defRPr sz="1600">
                <a:solidFill>
                  <a:srgbClr val="FFFFFF"/>
                </a:solidFill>
                <a:latin typeface="Lubalin Graph"/>
                <a:ea typeface="Lubalin Graph"/>
                <a:cs typeface="Lubalin Graph"/>
                <a:sym typeface="Lubalin Graph"/>
              </a:defRPr>
            </a:pPr>
            <a:r>
              <a:rPr lang="en-GB" sz="3600" dirty="0" smtClean="0">
                <a:latin typeface="+mn-lt"/>
              </a:rPr>
              <a:t>Complex problems</a:t>
            </a:r>
          </a:p>
          <a:p>
            <a:pPr>
              <a:defRPr sz="1600">
                <a:solidFill>
                  <a:srgbClr val="FFFFFF"/>
                </a:solidFill>
                <a:latin typeface="Lubalin Graph"/>
                <a:ea typeface="Lubalin Graph"/>
                <a:cs typeface="Lubalin Graph"/>
                <a:sym typeface="Lubalin Graph"/>
              </a:defRPr>
            </a:pPr>
            <a:r>
              <a:rPr lang="en-GB" sz="3600" dirty="0" smtClean="0">
                <a:latin typeface="+mn-lt"/>
              </a:rPr>
              <a:t>Problems which need secondary care input!</a:t>
            </a:r>
          </a:p>
          <a:p>
            <a:pPr>
              <a:defRPr sz="1600">
                <a:solidFill>
                  <a:srgbClr val="FFFFFF"/>
                </a:solidFill>
                <a:latin typeface="Lubalin Graph"/>
                <a:ea typeface="Lubalin Graph"/>
                <a:cs typeface="Lubalin Graph"/>
                <a:sym typeface="Lubalin Graph"/>
              </a:defRPr>
            </a:pPr>
            <a:r>
              <a:rPr lang="en-GB" sz="3600" dirty="0" smtClean="0">
                <a:latin typeface="+mn-lt"/>
              </a:rPr>
              <a:t>Patient/parent/GP concerns and unwillingness to pragmatically manage in the absence of a diagnosis</a:t>
            </a:r>
            <a:endParaRPr lang="en-US" sz="3600" dirty="0" smtClean="0">
              <a:latin typeface="+mn-lt"/>
            </a:endParaRPr>
          </a:p>
          <a:p>
            <a:pPr marL="0" indent="0">
              <a:buNone/>
              <a:defRPr sz="1600">
                <a:solidFill>
                  <a:srgbClr val="FFFFFF"/>
                </a:solidFill>
                <a:latin typeface="Lubalin Graph"/>
                <a:ea typeface="Lubalin Graph"/>
                <a:cs typeface="Lubalin Graph"/>
                <a:sym typeface="Lubalin Graph"/>
              </a:defRPr>
            </a:pPr>
            <a:endParaRPr lang="en-US" sz="3600" dirty="0">
              <a:latin typeface="+mn-lt"/>
            </a:endParaRPr>
          </a:p>
        </p:txBody>
      </p:sp>
    </p:spTree>
    <p:extLst>
      <p:ext uri="{BB962C8B-B14F-4D97-AF65-F5344CB8AC3E}">
        <p14:creationId xmlns:p14="http://schemas.microsoft.com/office/powerpoint/2010/main" val="441878155"/>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39" name="Shape 70"/>
          <p:cNvSpPr txBox="1">
            <a:spLocks noGrp="1"/>
          </p:cNvSpPr>
          <p:nvPr>
            <p:ph type="title"/>
          </p:nvPr>
        </p:nvSpPr>
        <p:spPr>
          <a:xfrm>
            <a:off x="457200" y="274638"/>
            <a:ext cx="8229600" cy="1143002"/>
          </a:xfrm>
          <a:prstGeom prst="rect">
            <a:avLst/>
          </a:prstGeom>
        </p:spPr>
        <p:txBody>
          <a:bodyPr>
            <a:normAutofit/>
          </a:bodyPr>
          <a:lstStyle>
            <a:lvl1pPr>
              <a:defRPr>
                <a:solidFill>
                  <a:srgbClr val="FFFFFF"/>
                </a:solidFill>
                <a:latin typeface="Lubalin Graph"/>
                <a:ea typeface="Lubalin Graph"/>
                <a:cs typeface="Lubalin Graph"/>
                <a:sym typeface="Lubalin Graph"/>
              </a:defRPr>
            </a:lvl1pPr>
          </a:lstStyle>
          <a:p>
            <a:r>
              <a:rPr lang="en-GB" dirty="0" smtClean="0">
                <a:latin typeface="+mj-lt"/>
              </a:rPr>
              <a:t>CASES Audit</a:t>
            </a:r>
            <a:endParaRPr dirty="0">
              <a:latin typeface="+mj-lt"/>
            </a:endParaRPr>
          </a:p>
        </p:txBody>
      </p:sp>
      <p:sp>
        <p:nvSpPr>
          <p:cNvPr id="140" name="Shape 71"/>
          <p:cNvSpPr txBox="1">
            <a:spLocks noGrp="1"/>
          </p:cNvSpPr>
          <p:nvPr>
            <p:ph type="body" idx="1"/>
          </p:nvPr>
        </p:nvSpPr>
        <p:spPr>
          <a:xfrm>
            <a:off x="457200" y="1600200"/>
            <a:ext cx="8229600" cy="4525963"/>
          </a:xfrm>
          <a:prstGeom prst="rect">
            <a:avLst/>
          </a:prstGeom>
        </p:spPr>
        <p:txBody>
          <a:bodyPr>
            <a:normAutofit lnSpcReduction="10000"/>
          </a:bodyPr>
          <a:lstStyle/>
          <a:p>
            <a:pPr marL="0" indent="0">
              <a:buNone/>
              <a:defRPr sz="1600">
                <a:solidFill>
                  <a:srgbClr val="FFFFFF"/>
                </a:solidFill>
                <a:latin typeface="Lubalin Graph"/>
                <a:ea typeface="Lubalin Graph"/>
                <a:cs typeface="Lubalin Graph"/>
                <a:sym typeface="Lubalin Graph"/>
              </a:defRPr>
            </a:pPr>
            <a:r>
              <a:rPr lang="en-US" dirty="0"/>
              <a:t> </a:t>
            </a:r>
            <a:r>
              <a:rPr lang="en-GB" sz="4000" b="1" dirty="0">
                <a:latin typeface="+mn-lt"/>
              </a:rPr>
              <a:t>Why were referrals passed back</a:t>
            </a:r>
            <a:r>
              <a:rPr lang="en-GB" sz="4000" b="1" dirty="0" smtClean="0">
                <a:latin typeface="+mn-lt"/>
              </a:rPr>
              <a:t>?</a:t>
            </a:r>
          </a:p>
          <a:p>
            <a:pPr>
              <a:defRPr sz="1600">
                <a:solidFill>
                  <a:srgbClr val="FFFFFF"/>
                </a:solidFill>
                <a:latin typeface="Lubalin Graph"/>
                <a:ea typeface="Lubalin Graph"/>
                <a:cs typeface="Lubalin Graph"/>
                <a:sym typeface="Lubalin Graph"/>
              </a:defRPr>
            </a:pPr>
            <a:r>
              <a:rPr lang="en-US" sz="4000" dirty="0" smtClean="0">
                <a:latin typeface="+mn-lt"/>
              </a:rPr>
              <a:t>Conditions which can be easily managed in primary care</a:t>
            </a:r>
            <a:endParaRPr lang="en-US" sz="4000" dirty="0">
              <a:latin typeface="+mn-lt"/>
            </a:endParaRPr>
          </a:p>
          <a:p>
            <a:pPr>
              <a:defRPr sz="1600">
                <a:solidFill>
                  <a:srgbClr val="FFFFFF"/>
                </a:solidFill>
                <a:latin typeface="Lubalin Graph"/>
                <a:ea typeface="Lubalin Graph"/>
                <a:cs typeface="Lubalin Graph"/>
                <a:sym typeface="Lubalin Graph"/>
              </a:defRPr>
            </a:pPr>
            <a:r>
              <a:rPr lang="en-US" sz="4000" dirty="0" smtClean="0">
                <a:latin typeface="+mn-lt"/>
              </a:rPr>
              <a:t>No STI screen done</a:t>
            </a:r>
          </a:p>
          <a:p>
            <a:pPr>
              <a:defRPr sz="1600">
                <a:solidFill>
                  <a:srgbClr val="FFFFFF"/>
                </a:solidFill>
                <a:latin typeface="Lubalin Graph"/>
                <a:ea typeface="Lubalin Graph"/>
                <a:cs typeface="Lubalin Graph"/>
                <a:sym typeface="Lubalin Graph"/>
              </a:defRPr>
            </a:pPr>
            <a:r>
              <a:rPr lang="en-GB" sz="4000" dirty="0" smtClean="0">
                <a:latin typeface="+mn-lt"/>
              </a:rPr>
              <a:t>Cosmetic concerns</a:t>
            </a:r>
          </a:p>
          <a:p>
            <a:pPr>
              <a:defRPr sz="1600">
                <a:solidFill>
                  <a:srgbClr val="FFFFFF"/>
                </a:solidFill>
                <a:latin typeface="Lubalin Graph"/>
                <a:ea typeface="Lubalin Graph"/>
                <a:cs typeface="Lubalin Graph"/>
                <a:sym typeface="Lubalin Graph"/>
              </a:defRPr>
            </a:pPr>
            <a:r>
              <a:rPr lang="en-GB" sz="4000" dirty="0" smtClean="0">
                <a:latin typeface="+mn-lt"/>
              </a:rPr>
              <a:t>First line management not attempted</a:t>
            </a:r>
          </a:p>
          <a:p>
            <a:pPr marL="0" indent="0">
              <a:buNone/>
              <a:defRPr sz="1600">
                <a:solidFill>
                  <a:srgbClr val="FFFFFF"/>
                </a:solidFill>
                <a:latin typeface="Lubalin Graph"/>
                <a:ea typeface="Lubalin Graph"/>
                <a:cs typeface="Lubalin Graph"/>
                <a:sym typeface="Lubalin Graph"/>
              </a:defRPr>
            </a:pPr>
            <a:endParaRPr lang="en-GB" sz="2400" dirty="0">
              <a:latin typeface="+mn-lt"/>
            </a:endParaRPr>
          </a:p>
          <a:p>
            <a:pPr>
              <a:defRPr sz="1600">
                <a:solidFill>
                  <a:srgbClr val="FFFFFF"/>
                </a:solidFill>
                <a:latin typeface="Lubalin Graph"/>
                <a:ea typeface="Lubalin Graph"/>
                <a:cs typeface="Lubalin Graph"/>
                <a:sym typeface="Lubalin Graph"/>
              </a:defRPr>
            </a:pPr>
            <a:endParaRPr lang="en-US" dirty="0"/>
          </a:p>
          <a:p>
            <a:pPr>
              <a:defRPr sz="1600">
                <a:solidFill>
                  <a:srgbClr val="FFFFFF"/>
                </a:solidFill>
                <a:latin typeface="Lubalin Graph"/>
                <a:ea typeface="Lubalin Graph"/>
                <a:cs typeface="Lubalin Graph"/>
                <a:sym typeface="Lubalin Graph"/>
              </a:defRPr>
            </a:pPr>
            <a:endParaRPr dirty="0"/>
          </a:p>
        </p:txBody>
      </p:sp>
    </p:spTree>
    <p:extLst>
      <p:ext uri="{BB962C8B-B14F-4D97-AF65-F5344CB8AC3E}">
        <p14:creationId xmlns:p14="http://schemas.microsoft.com/office/powerpoint/2010/main" val="1030964754"/>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Rainbow tip background.png" descr="Rainbow tip background.png"/>
          <p:cNvPicPr>
            <a:picLocks noChangeAspect="1"/>
          </p:cNvPicPr>
          <p:nvPr/>
        </p:nvPicPr>
        <p:blipFill>
          <a:blip r:embed="rId2">
            <a:extLst/>
          </a:blip>
          <a:stretch>
            <a:fillRect/>
          </a:stretch>
        </p:blipFill>
        <p:spPr>
          <a:xfrm>
            <a:off x="4680" y="429"/>
            <a:ext cx="8643548" cy="6858000"/>
          </a:xfrm>
          <a:prstGeom prst="rect">
            <a:avLst/>
          </a:prstGeom>
          <a:ln w="12700">
            <a:miter lim="400000"/>
          </a:ln>
        </p:spPr>
      </p:pic>
      <p:sp>
        <p:nvSpPr>
          <p:cNvPr id="120" name="Shape 53"/>
          <p:cNvSpPr txBox="1">
            <a:spLocks noGrp="1"/>
          </p:cNvSpPr>
          <p:nvPr>
            <p:ph type="title"/>
          </p:nvPr>
        </p:nvSpPr>
        <p:spPr>
          <a:xfrm>
            <a:off x="1187624" y="2276872"/>
            <a:ext cx="2808312" cy="1664822"/>
          </a:xfrm>
          <a:prstGeom prst="rect">
            <a:avLst/>
          </a:prstGeom>
        </p:spPr>
        <p:txBody>
          <a:bodyPr/>
          <a:lstStyle>
            <a:lvl1pPr defTabSz="365759">
              <a:defRPr sz="3100">
                <a:solidFill>
                  <a:srgbClr val="FFFFFF"/>
                </a:solidFill>
                <a:latin typeface="Lubalin Graph"/>
                <a:ea typeface="Lubalin Graph"/>
                <a:cs typeface="Lubalin Graph"/>
                <a:sym typeface="Lubalin Graph"/>
              </a:defRPr>
            </a:lvl1pPr>
          </a:lstStyle>
          <a:p>
            <a:r>
              <a:rPr dirty="0" smtClean="0">
                <a:latin typeface="+mj-lt"/>
              </a:rPr>
              <a:t>Menorrhagia</a:t>
            </a:r>
            <a:endParaRPr dirty="0">
              <a:latin typeface="+mj-lt"/>
            </a:endParaRPr>
          </a:p>
        </p:txBody>
      </p:sp>
      <p:sp>
        <p:nvSpPr>
          <p:cNvPr id="121" name="Shape 54"/>
          <p:cNvSpPr txBox="1">
            <a:spLocks noGrp="1"/>
          </p:cNvSpPr>
          <p:nvPr>
            <p:ph type="body" sz="half" idx="1"/>
          </p:nvPr>
        </p:nvSpPr>
        <p:spPr>
          <a:xfrm>
            <a:off x="4945958" y="1056067"/>
            <a:ext cx="3630315" cy="4212949"/>
          </a:xfrm>
          <a:prstGeom prst="rect">
            <a:avLst/>
          </a:prstGeom>
        </p:spPr>
        <p:txBody>
          <a:bodyPr/>
          <a:lstStyle/>
          <a:p>
            <a:pPr marL="342900" indent="-342900" algn="l">
              <a:buFont typeface="Arial" panose="020B0604020202020204" pitchFamily="34" charset="0"/>
              <a:buChar char="•"/>
              <a:defRPr sz="2400">
                <a:solidFill>
                  <a:schemeClr val="accent6"/>
                </a:solidFill>
                <a:latin typeface="Lubalin Graph"/>
                <a:ea typeface="Lubalin Graph"/>
                <a:cs typeface="Lubalin Graph"/>
                <a:sym typeface="Lubalin Graph"/>
              </a:defRPr>
            </a:pPr>
            <a:r>
              <a:rPr lang="en-US" dirty="0">
                <a:latin typeface="+mn-lt"/>
              </a:rPr>
              <a:t>E</a:t>
            </a:r>
            <a:r>
              <a:rPr lang="en-US" dirty="0" smtClean="0">
                <a:latin typeface="+mn-lt"/>
              </a:rPr>
              <a:t>xcessive </a:t>
            </a:r>
            <a:r>
              <a:rPr lang="en-US" dirty="0">
                <a:latin typeface="+mn-lt"/>
              </a:rPr>
              <a:t>menstrual flow in its duration (&gt;7 days) or its volume (equates to needing to change a super pad/tampon more frequently than every two hours)</a:t>
            </a:r>
          </a:p>
          <a:p>
            <a:pPr marL="342900" indent="-342900" algn="l">
              <a:buFont typeface="Arial" panose="020B0604020202020204" pitchFamily="34" charset="0"/>
              <a:buChar char="•"/>
              <a:defRPr sz="2400">
                <a:solidFill>
                  <a:schemeClr val="accent6"/>
                </a:solidFill>
                <a:latin typeface="Lubalin Graph"/>
                <a:ea typeface="Lubalin Graph"/>
                <a:cs typeface="Lubalin Graph"/>
                <a:sym typeface="Lubalin Graph"/>
              </a:defRPr>
            </a:pPr>
            <a:r>
              <a:rPr lang="en-US" dirty="0">
                <a:latin typeface="+mn-lt"/>
              </a:rPr>
              <a:t>B</a:t>
            </a:r>
            <a:r>
              <a:rPr lang="en-US" dirty="0" smtClean="0">
                <a:latin typeface="+mn-lt"/>
              </a:rPr>
              <a:t>leeding </a:t>
            </a:r>
            <a:r>
              <a:rPr lang="en-US" dirty="0">
                <a:latin typeface="+mn-lt"/>
              </a:rPr>
              <a:t>causing symptomatic </a:t>
            </a:r>
            <a:r>
              <a:rPr lang="en-US" dirty="0" err="1">
                <a:latin typeface="+mn-lt"/>
              </a:rPr>
              <a:t>anaemia</a:t>
            </a:r>
            <a:r>
              <a:rPr lang="en-US" dirty="0">
                <a:latin typeface="+mn-lt"/>
              </a:rPr>
              <a:t> or lifestyle disturbance</a:t>
            </a:r>
          </a:p>
          <a:p>
            <a:pPr algn="l">
              <a:defRPr sz="2400">
                <a:solidFill>
                  <a:schemeClr val="accent6"/>
                </a:solidFill>
                <a:latin typeface="Lubalin Graph"/>
                <a:ea typeface="Lubalin Graph"/>
                <a:cs typeface="Lubalin Graph"/>
                <a:sym typeface="Lubalin Graph"/>
              </a:defRPr>
            </a:pPr>
            <a:endParaRPr dirty="0"/>
          </a:p>
        </p:txBody>
      </p:sp>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Title 1"/>
          <p:cNvSpPr txBox="1">
            <a:spLocks noGrp="1"/>
          </p:cNvSpPr>
          <p:nvPr>
            <p:ph type="title"/>
          </p:nvPr>
        </p:nvSpPr>
        <p:spPr>
          <a:prstGeom prst="rect">
            <a:avLst/>
          </a:prstGeom>
        </p:spPr>
        <p:txBody>
          <a:bodyPr/>
          <a:lstStyle>
            <a:lvl1pPr>
              <a:defRPr>
                <a:solidFill>
                  <a:srgbClr val="FFFFFF"/>
                </a:solidFill>
                <a:latin typeface="Lubalin Graph"/>
                <a:ea typeface="Lubalin Graph"/>
                <a:cs typeface="Lubalin Graph"/>
                <a:sym typeface="Lubalin Graph"/>
              </a:defRPr>
            </a:lvl1pPr>
          </a:lstStyle>
          <a:p>
            <a:r>
              <a:rPr lang="en-GB" dirty="0" smtClean="0">
                <a:latin typeface="+mj-lt"/>
              </a:rPr>
              <a:t>Menorrhagia- causes</a:t>
            </a:r>
            <a:endParaRPr dirty="0">
              <a:latin typeface="+mj-lt"/>
            </a:endParaRPr>
          </a:p>
        </p:txBody>
      </p:sp>
      <p:sp>
        <p:nvSpPr>
          <p:cNvPr id="124" name="Text Placeholder 3"/>
          <p:cNvSpPr txBox="1">
            <a:spLocks noGrp="1"/>
          </p:cNvSpPr>
          <p:nvPr>
            <p:ph type="body" idx="1"/>
          </p:nvPr>
        </p:nvSpPr>
        <p:spPr>
          <a:xfrm>
            <a:off x="457200" y="1422779"/>
            <a:ext cx="8229600" cy="5257801"/>
          </a:xfrm>
          <a:prstGeom prst="rect">
            <a:avLst/>
          </a:prstGeom>
        </p:spPr>
        <p:txBody>
          <a:bodyPr/>
          <a:lstStyle/>
          <a:p>
            <a:pPr marL="0" indent="0">
              <a:spcBef>
                <a:spcPts val="0"/>
              </a:spcBef>
              <a:buSzTx/>
              <a:buFontTx/>
              <a:buNone/>
              <a:defRPr sz="2000">
                <a:solidFill>
                  <a:srgbClr val="A30C33"/>
                </a:solidFill>
                <a:latin typeface="+mn-lt"/>
                <a:ea typeface="+mn-ea"/>
                <a:cs typeface="+mn-cs"/>
                <a:sym typeface="Helvetica"/>
              </a:defRPr>
            </a:pPr>
            <a:endParaRPr dirty="0"/>
          </a:p>
          <a:p>
            <a:pPr>
              <a:spcBef>
                <a:spcPts val="0"/>
              </a:spcBef>
              <a:buSzTx/>
              <a:defRPr sz="1300">
                <a:solidFill>
                  <a:srgbClr val="3D5567"/>
                </a:solidFill>
                <a:latin typeface="Arial"/>
                <a:ea typeface="Arial"/>
                <a:cs typeface="Arial"/>
                <a:sym typeface="Arial"/>
              </a:defRPr>
            </a:pPr>
            <a:r>
              <a:rPr sz="1800" dirty="0">
                <a:solidFill>
                  <a:schemeClr val="bg1"/>
                </a:solidFill>
              </a:rPr>
              <a:t>Menstrual </a:t>
            </a:r>
            <a:r>
              <a:rPr sz="1800" dirty="0" smtClean="0">
                <a:solidFill>
                  <a:schemeClr val="bg1"/>
                </a:solidFill>
              </a:rPr>
              <a:t>cycles </a:t>
            </a:r>
            <a:r>
              <a:rPr sz="1800" dirty="0">
                <a:solidFill>
                  <a:schemeClr val="bg1"/>
                </a:solidFill>
              </a:rPr>
              <a:t>often irregular in the first years after </a:t>
            </a:r>
            <a:r>
              <a:rPr sz="1800" dirty="0" smtClean="0">
                <a:solidFill>
                  <a:schemeClr val="bg1"/>
                </a:solidFill>
              </a:rPr>
              <a:t>menarche</a:t>
            </a:r>
            <a:endParaRPr lang="en-GB" sz="1800" dirty="0" smtClean="0">
              <a:solidFill>
                <a:schemeClr val="bg1"/>
              </a:solidFill>
            </a:endParaRPr>
          </a:p>
          <a:p>
            <a:pPr marL="0" indent="0">
              <a:spcBef>
                <a:spcPts val="0"/>
              </a:spcBef>
              <a:buSzTx/>
              <a:buNone/>
              <a:defRPr sz="1300">
                <a:solidFill>
                  <a:srgbClr val="3D5567"/>
                </a:solidFill>
                <a:latin typeface="Arial"/>
                <a:ea typeface="Arial"/>
                <a:cs typeface="Arial"/>
                <a:sym typeface="Arial"/>
              </a:defRPr>
            </a:pPr>
            <a:endParaRPr sz="1800" dirty="0">
              <a:solidFill>
                <a:schemeClr val="bg1"/>
              </a:solidFill>
            </a:endParaRPr>
          </a:p>
          <a:p>
            <a:pPr>
              <a:spcBef>
                <a:spcPts val="0"/>
              </a:spcBef>
              <a:buSzTx/>
              <a:defRPr sz="1300">
                <a:solidFill>
                  <a:srgbClr val="3D5567"/>
                </a:solidFill>
                <a:latin typeface="Arial"/>
                <a:ea typeface="Arial"/>
                <a:cs typeface="Arial"/>
                <a:sym typeface="Arial"/>
              </a:defRPr>
            </a:pPr>
            <a:r>
              <a:rPr sz="1800" dirty="0" smtClean="0">
                <a:solidFill>
                  <a:schemeClr val="bg1"/>
                </a:solidFill>
              </a:rPr>
              <a:t>Most </a:t>
            </a:r>
            <a:r>
              <a:rPr lang="en-GB" sz="1800" dirty="0" smtClean="0">
                <a:solidFill>
                  <a:schemeClr val="bg1"/>
                </a:solidFill>
              </a:rPr>
              <a:t>are </a:t>
            </a:r>
            <a:r>
              <a:rPr sz="1800" dirty="0" smtClean="0">
                <a:solidFill>
                  <a:schemeClr val="bg1"/>
                </a:solidFill>
              </a:rPr>
              <a:t>caused </a:t>
            </a:r>
            <a:r>
              <a:rPr sz="1800" dirty="0">
                <a:solidFill>
                  <a:schemeClr val="bg1"/>
                </a:solidFill>
              </a:rPr>
              <a:t>by </a:t>
            </a:r>
            <a:r>
              <a:rPr sz="1800" dirty="0" err="1">
                <a:solidFill>
                  <a:schemeClr val="bg1"/>
                </a:solidFill>
              </a:rPr>
              <a:t>anovulatory</a:t>
            </a:r>
            <a:r>
              <a:rPr sz="1800" dirty="0">
                <a:solidFill>
                  <a:schemeClr val="bg1"/>
                </a:solidFill>
              </a:rPr>
              <a:t> </a:t>
            </a:r>
            <a:r>
              <a:rPr sz="1800" dirty="0" smtClean="0">
                <a:solidFill>
                  <a:schemeClr val="bg1"/>
                </a:solidFill>
              </a:rPr>
              <a:t>cycles</a:t>
            </a:r>
            <a:r>
              <a:rPr lang="en-GB" sz="1800" dirty="0" smtClean="0">
                <a:solidFill>
                  <a:schemeClr val="bg1"/>
                </a:solidFill>
              </a:rPr>
              <a:t> </a:t>
            </a:r>
            <a:r>
              <a:rPr sz="1800" dirty="0" smtClean="0">
                <a:solidFill>
                  <a:schemeClr val="bg1"/>
                </a:solidFill>
              </a:rPr>
              <a:t>related </a:t>
            </a:r>
            <a:r>
              <a:rPr sz="1800" dirty="0">
                <a:solidFill>
                  <a:schemeClr val="bg1"/>
                </a:solidFill>
              </a:rPr>
              <a:t>to immaturity of the hypothalamic-pituitary-ovarian axis. </a:t>
            </a:r>
            <a:endParaRPr lang="en-GB" sz="1800" dirty="0" smtClean="0">
              <a:solidFill>
                <a:schemeClr val="bg1"/>
              </a:solidFill>
            </a:endParaRPr>
          </a:p>
          <a:p>
            <a:pPr>
              <a:spcBef>
                <a:spcPts val="0"/>
              </a:spcBef>
              <a:buSzTx/>
              <a:defRPr sz="1300">
                <a:solidFill>
                  <a:srgbClr val="3D5567"/>
                </a:solidFill>
                <a:latin typeface="Arial"/>
                <a:ea typeface="Arial"/>
                <a:cs typeface="Arial"/>
                <a:sym typeface="Arial"/>
              </a:defRPr>
            </a:pPr>
            <a:endParaRPr lang="en-GB" sz="1800" dirty="0">
              <a:solidFill>
                <a:schemeClr val="bg1"/>
              </a:solidFill>
            </a:endParaRPr>
          </a:p>
          <a:p>
            <a:pPr>
              <a:spcBef>
                <a:spcPts val="0"/>
              </a:spcBef>
              <a:buSzTx/>
              <a:defRPr sz="1300">
                <a:solidFill>
                  <a:srgbClr val="3D5567"/>
                </a:solidFill>
                <a:latin typeface="Arial"/>
                <a:ea typeface="Arial"/>
                <a:cs typeface="Arial"/>
                <a:sym typeface="Arial"/>
              </a:defRPr>
            </a:pPr>
            <a:r>
              <a:rPr sz="1800" dirty="0" smtClean="0">
                <a:solidFill>
                  <a:schemeClr val="bg1"/>
                </a:solidFill>
              </a:rPr>
              <a:t>Other </a:t>
            </a:r>
            <a:r>
              <a:rPr sz="1800" dirty="0">
                <a:solidFill>
                  <a:schemeClr val="bg1"/>
                </a:solidFill>
              </a:rPr>
              <a:t>causes include </a:t>
            </a:r>
            <a:endParaRPr lang="en-GB" sz="1800" dirty="0" smtClean="0">
              <a:solidFill>
                <a:schemeClr val="bg1"/>
              </a:solidFill>
            </a:endParaRPr>
          </a:p>
          <a:p>
            <a:pPr lvl="1">
              <a:spcBef>
                <a:spcPts val="0"/>
              </a:spcBef>
              <a:buSzTx/>
              <a:defRPr sz="1300">
                <a:solidFill>
                  <a:srgbClr val="3D5567"/>
                </a:solidFill>
                <a:latin typeface="Arial"/>
                <a:ea typeface="Arial"/>
                <a:cs typeface="Arial"/>
                <a:sym typeface="Arial"/>
              </a:defRPr>
            </a:pPr>
            <a:r>
              <a:rPr sz="1800" dirty="0" smtClean="0">
                <a:solidFill>
                  <a:schemeClr val="bg1"/>
                </a:solidFill>
              </a:rPr>
              <a:t>pregnancy</a:t>
            </a:r>
            <a:r>
              <a:rPr sz="1800" dirty="0">
                <a:solidFill>
                  <a:schemeClr val="bg1"/>
                </a:solidFill>
              </a:rPr>
              <a:t>, infection, the use of hormonal contraceptives, stress (psychogenic or exercise induced), under- and over-weight or weight </a:t>
            </a:r>
            <a:r>
              <a:rPr sz="1800" dirty="0" smtClean="0">
                <a:solidFill>
                  <a:schemeClr val="bg1"/>
                </a:solidFill>
              </a:rPr>
              <a:t>changes</a:t>
            </a:r>
            <a:endParaRPr lang="en-GB" sz="1800" dirty="0" smtClean="0">
              <a:solidFill>
                <a:schemeClr val="bg1"/>
              </a:solidFill>
            </a:endParaRPr>
          </a:p>
          <a:p>
            <a:pPr>
              <a:spcBef>
                <a:spcPts val="0"/>
              </a:spcBef>
              <a:buSzTx/>
              <a:defRPr sz="1300">
                <a:solidFill>
                  <a:srgbClr val="3D5567"/>
                </a:solidFill>
                <a:latin typeface="Arial"/>
                <a:ea typeface="Arial"/>
                <a:cs typeface="Arial"/>
                <a:sym typeface="Arial"/>
              </a:defRPr>
            </a:pPr>
            <a:endParaRPr lang="en-GB" sz="1800" dirty="0">
              <a:solidFill>
                <a:schemeClr val="bg1"/>
              </a:solidFill>
            </a:endParaRPr>
          </a:p>
          <a:p>
            <a:pPr>
              <a:spcBef>
                <a:spcPts val="0"/>
              </a:spcBef>
              <a:buSzTx/>
              <a:defRPr sz="1300">
                <a:solidFill>
                  <a:srgbClr val="3D5567"/>
                </a:solidFill>
                <a:latin typeface="Arial"/>
                <a:ea typeface="Arial"/>
                <a:cs typeface="Arial"/>
                <a:sym typeface="Arial"/>
              </a:defRPr>
            </a:pPr>
            <a:r>
              <a:rPr lang="en-GB" sz="1800" dirty="0">
                <a:solidFill>
                  <a:schemeClr val="bg1"/>
                </a:solidFill>
              </a:rPr>
              <a:t>B</a:t>
            </a:r>
            <a:r>
              <a:rPr sz="1800" dirty="0" err="1" smtClean="0">
                <a:solidFill>
                  <a:schemeClr val="bg1"/>
                </a:solidFill>
              </a:rPr>
              <a:t>leeding</a:t>
            </a:r>
            <a:r>
              <a:rPr sz="1800" dirty="0" smtClean="0">
                <a:solidFill>
                  <a:schemeClr val="bg1"/>
                </a:solidFill>
              </a:rPr>
              <a:t> disorders</a:t>
            </a:r>
            <a:r>
              <a:rPr lang="en-GB" sz="1800" dirty="0" smtClean="0">
                <a:solidFill>
                  <a:schemeClr val="bg1"/>
                </a:solidFill>
              </a:rPr>
              <a:t> are more common</a:t>
            </a:r>
            <a:r>
              <a:rPr sz="1800" dirty="0" smtClean="0">
                <a:solidFill>
                  <a:schemeClr val="bg1"/>
                </a:solidFill>
              </a:rPr>
              <a:t>.</a:t>
            </a:r>
            <a:endParaRPr lang="en-GB" sz="1800" dirty="0" smtClean="0">
              <a:solidFill>
                <a:schemeClr val="bg1"/>
              </a:solidFill>
            </a:endParaRPr>
          </a:p>
          <a:p>
            <a:pPr>
              <a:spcBef>
                <a:spcPts val="0"/>
              </a:spcBef>
              <a:buSzTx/>
              <a:defRPr sz="1300">
                <a:solidFill>
                  <a:srgbClr val="3D5567"/>
                </a:solidFill>
                <a:latin typeface="Arial"/>
                <a:ea typeface="Arial"/>
                <a:cs typeface="Arial"/>
                <a:sym typeface="Arial"/>
              </a:defRPr>
            </a:pPr>
            <a:endParaRPr sz="1800" dirty="0">
              <a:solidFill>
                <a:schemeClr val="bg1"/>
              </a:solidFill>
            </a:endParaRPr>
          </a:p>
          <a:p>
            <a:pPr>
              <a:spcBef>
                <a:spcPts val="0"/>
              </a:spcBef>
              <a:buSzTx/>
              <a:defRPr sz="1300">
                <a:solidFill>
                  <a:srgbClr val="3D5567"/>
                </a:solidFill>
                <a:latin typeface="Arial"/>
                <a:ea typeface="Arial"/>
                <a:cs typeface="Arial"/>
                <a:sym typeface="Arial"/>
              </a:defRPr>
            </a:pPr>
            <a:r>
              <a:rPr sz="1800" dirty="0">
                <a:solidFill>
                  <a:schemeClr val="bg1"/>
                </a:solidFill>
              </a:rPr>
              <a:t>Less common causes </a:t>
            </a:r>
            <a:endParaRPr lang="en-GB" sz="1800" dirty="0" smtClean="0">
              <a:solidFill>
                <a:schemeClr val="bg1"/>
              </a:solidFill>
            </a:endParaRPr>
          </a:p>
          <a:p>
            <a:pPr lvl="1">
              <a:spcBef>
                <a:spcPts val="0"/>
              </a:spcBef>
              <a:buSzTx/>
              <a:defRPr sz="1300">
                <a:solidFill>
                  <a:srgbClr val="3D5567"/>
                </a:solidFill>
                <a:latin typeface="Arial"/>
                <a:ea typeface="Arial"/>
                <a:cs typeface="Arial"/>
                <a:sym typeface="Arial"/>
              </a:defRPr>
            </a:pPr>
            <a:r>
              <a:rPr sz="1800" dirty="0" smtClean="0">
                <a:solidFill>
                  <a:schemeClr val="bg1"/>
                </a:solidFill>
              </a:rPr>
              <a:t>systemic </a:t>
            </a:r>
            <a:r>
              <a:rPr sz="1800" dirty="0">
                <a:solidFill>
                  <a:schemeClr val="bg1"/>
                </a:solidFill>
              </a:rPr>
              <a:t>illness and endocrine disorders. </a:t>
            </a:r>
            <a:endParaRPr lang="en-GB" sz="1800" dirty="0" smtClean="0">
              <a:solidFill>
                <a:schemeClr val="bg1"/>
              </a:solidFill>
            </a:endParaRPr>
          </a:p>
          <a:p>
            <a:pPr>
              <a:spcBef>
                <a:spcPts val="0"/>
              </a:spcBef>
              <a:buSzTx/>
              <a:defRPr sz="1300">
                <a:solidFill>
                  <a:srgbClr val="3D5567"/>
                </a:solidFill>
                <a:latin typeface="Arial"/>
                <a:ea typeface="Arial"/>
                <a:cs typeface="Arial"/>
                <a:sym typeface="Arial"/>
              </a:defRPr>
            </a:pPr>
            <a:endParaRPr lang="en-GB" sz="1800" dirty="0" smtClean="0">
              <a:solidFill>
                <a:schemeClr val="bg1"/>
              </a:solidFill>
            </a:endParaRPr>
          </a:p>
          <a:p>
            <a:pPr>
              <a:spcBef>
                <a:spcPts val="0"/>
              </a:spcBef>
              <a:buSzTx/>
              <a:defRPr sz="1300">
                <a:solidFill>
                  <a:srgbClr val="3D5567"/>
                </a:solidFill>
                <a:latin typeface="Arial"/>
                <a:ea typeface="Arial"/>
                <a:cs typeface="Arial"/>
                <a:sym typeface="Arial"/>
              </a:defRPr>
            </a:pPr>
            <a:r>
              <a:rPr sz="1800" dirty="0" smtClean="0">
                <a:solidFill>
                  <a:schemeClr val="bg1"/>
                </a:solidFill>
              </a:rPr>
              <a:t>Structural </a:t>
            </a:r>
            <a:r>
              <a:rPr sz="1800" dirty="0">
                <a:solidFill>
                  <a:schemeClr val="bg1"/>
                </a:solidFill>
              </a:rPr>
              <a:t>lesions </a:t>
            </a:r>
            <a:r>
              <a:rPr sz="1800" dirty="0" smtClean="0">
                <a:solidFill>
                  <a:schemeClr val="bg1"/>
                </a:solidFill>
              </a:rPr>
              <a:t>are incredibly </a:t>
            </a:r>
            <a:r>
              <a:rPr sz="1800" dirty="0">
                <a:solidFill>
                  <a:schemeClr val="bg1"/>
                </a:solidFill>
              </a:rPr>
              <a:t>rare (cervical polyps and uterine leiomyomas such as fibroids).</a:t>
            </a:r>
          </a:p>
        </p:txBody>
      </p:sp>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Title 1"/>
          <p:cNvSpPr txBox="1">
            <a:spLocks noGrp="1"/>
          </p:cNvSpPr>
          <p:nvPr>
            <p:ph type="title"/>
          </p:nvPr>
        </p:nvSpPr>
        <p:spPr>
          <a:prstGeom prst="rect">
            <a:avLst/>
          </a:prstGeom>
        </p:spPr>
        <p:txBody>
          <a:bodyPr/>
          <a:lstStyle>
            <a:lvl1pPr>
              <a:defRPr>
                <a:solidFill>
                  <a:srgbClr val="FFFFFF"/>
                </a:solidFill>
                <a:latin typeface="Lubalin Graph"/>
                <a:ea typeface="Lubalin Graph"/>
                <a:cs typeface="Lubalin Graph"/>
                <a:sym typeface="Lubalin Graph"/>
              </a:defRPr>
            </a:lvl1pPr>
          </a:lstStyle>
          <a:p>
            <a:r>
              <a:rPr lang="en-GB" dirty="0" smtClean="0"/>
              <a:t>Management</a:t>
            </a:r>
            <a:endParaRPr dirty="0"/>
          </a:p>
        </p:txBody>
      </p:sp>
      <p:sp>
        <p:nvSpPr>
          <p:cNvPr id="129" name="Text Placeholder 3"/>
          <p:cNvSpPr txBox="1">
            <a:spLocks noGrp="1"/>
          </p:cNvSpPr>
          <p:nvPr>
            <p:ph type="body" idx="1"/>
          </p:nvPr>
        </p:nvSpPr>
        <p:spPr>
          <a:xfrm>
            <a:off x="457200" y="1422779"/>
            <a:ext cx="8229600" cy="5257801"/>
          </a:xfrm>
          <a:prstGeom prst="rect">
            <a:avLst/>
          </a:prstGeom>
        </p:spPr>
        <p:txBody>
          <a:bodyPr/>
          <a:lstStyle/>
          <a:p>
            <a:pPr marL="457200" lvl="1" indent="-457200">
              <a:buSzTx/>
              <a:buFont typeface="Arial" panose="020B0604020202020204" pitchFamily="34" charset="0"/>
              <a:buChar char="•"/>
              <a:defRPr>
                <a:solidFill>
                  <a:srgbClr val="FFFFFF"/>
                </a:solidFill>
              </a:defRPr>
            </a:pPr>
            <a:r>
              <a:rPr lang="en-GB" dirty="0" smtClean="0"/>
              <a:t>FBC/clotting screen</a:t>
            </a:r>
          </a:p>
          <a:p>
            <a:pPr marL="457200" lvl="1" indent="-457200">
              <a:buSzTx/>
              <a:buFont typeface="Arial" panose="020B0604020202020204" pitchFamily="34" charset="0"/>
              <a:buChar char="•"/>
              <a:defRPr>
                <a:solidFill>
                  <a:srgbClr val="FFFFFF"/>
                </a:solidFill>
              </a:defRPr>
            </a:pPr>
            <a:r>
              <a:rPr lang="en-GB" dirty="0" smtClean="0"/>
              <a:t>If no contraception required </a:t>
            </a:r>
          </a:p>
          <a:p>
            <a:pPr marL="892629" lvl="2" indent="-457200">
              <a:buSzTx/>
              <a:buFont typeface="Arial" panose="020B0604020202020204" pitchFamily="34" charset="0"/>
              <a:buChar char="•"/>
              <a:defRPr>
                <a:solidFill>
                  <a:srgbClr val="FFFFFF"/>
                </a:solidFill>
              </a:defRPr>
            </a:pPr>
            <a:r>
              <a:rPr lang="en-GB" dirty="0" smtClean="0"/>
              <a:t>Tranexamic acid/NSAIDS 1</a:t>
            </a:r>
            <a:r>
              <a:rPr lang="en-GB" baseline="30000" dirty="0" smtClean="0"/>
              <a:t>st</a:t>
            </a:r>
            <a:r>
              <a:rPr lang="en-GB" dirty="0" smtClean="0"/>
              <a:t> line</a:t>
            </a:r>
          </a:p>
          <a:p>
            <a:pPr marL="892629" lvl="2" indent="-457200">
              <a:buSzTx/>
              <a:defRPr>
                <a:solidFill>
                  <a:srgbClr val="FFFFFF"/>
                </a:solidFill>
              </a:defRPr>
            </a:pPr>
            <a:r>
              <a:rPr lang="en-GB" dirty="0" smtClean="0"/>
              <a:t>COC</a:t>
            </a:r>
          </a:p>
          <a:p>
            <a:pPr marL="892629" lvl="2" indent="-457200">
              <a:buSzTx/>
              <a:defRPr>
                <a:solidFill>
                  <a:srgbClr val="FFFFFF"/>
                </a:solidFill>
              </a:defRPr>
            </a:pPr>
            <a:r>
              <a:rPr lang="en-GB" dirty="0" err="1" smtClean="0"/>
              <a:t>Depo-provera</a:t>
            </a:r>
            <a:endParaRPr lang="en-GB" dirty="0" smtClean="0"/>
          </a:p>
          <a:p>
            <a:pPr marL="892629" lvl="2" indent="-457200">
              <a:buSzTx/>
              <a:defRPr>
                <a:solidFill>
                  <a:srgbClr val="FFFFFF"/>
                </a:solidFill>
              </a:defRPr>
            </a:pPr>
            <a:r>
              <a:rPr lang="en-GB" dirty="0" smtClean="0"/>
              <a:t>Use for 3-6mths before trying another method/referring</a:t>
            </a:r>
            <a:endParaRPr lang="en-GB" dirty="0"/>
          </a:p>
          <a:p>
            <a:pPr marL="435429" lvl="2" indent="0">
              <a:buSzTx/>
              <a:buNone/>
              <a:defRPr>
                <a:solidFill>
                  <a:srgbClr val="FFFFFF"/>
                </a:solidFill>
              </a:defRPr>
            </a:pPr>
            <a:endParaRPr lang="en-GB" dirty="0" smtClean="0"/>
          </a:p>
        </p:txBody>
      </p:sp>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 name="Rainbow tip background.png" descr="Rainbow tip background.png"/>
          <p:cNvPicPr>
            <a:picLocks noChangeAspect="1"/>
          </p:cNvPicPr>
          <p:nvPr/>
        </p:nvPicPr>
        <p:blipFill>
          <a:blip r:embed="rId3">
            <a:extLst/>
          </a:blip>
          <a:stretch>
            <a:fillRect/>
          </a:stretch>
        </p:blipFill>
        <p:spPr>
          <a:xfrm>
            <a:off x="-67275" y="-16863"/>
            <a:ext cx="8643548" cy="6858000"/>
          </a:xfrm>
          <a:prstGeom prst="rect">
            <a:avLst/>
          </a:prstGeom>
          <a:ln w="12700">
            <a:miter lim="400000"/>
          </a:ln>
        </p:spPr>
      </p:pic>
      <p:sp>
        <p:nvSpPr>
          <p:cNvPr id="134" name="Shape 53"/>
          <p:cNvSpPr txBox="1">
            <a:spLocks noGrp="1"/>
          </p:cNvSpPr>
          <p:nvPr>
            <p:ph type="title"/>
          </p:nvPr>
        </p:nvSpPr>
        <p:spPr>
          <a:xfrm>
            <a:off x="1187624" y="2240245"/>
            <a:ext cx="2106811" cy="1844591"/>
          </a:xfrm>
          <a:prstGeom prst="rect">
            <a:avLst/>
          </a:prstGeom>
        </p:spPr>
        <p:txBody>
          <a:bodyPr/>
          <a:lstStyle>
            <a:lvl1pPr defTabSz="358444">
              <a:defRPr sz="3430">
                <a:solidFill>
                  <a:srgbClr val="FFFFFF"/>
                </a:solidFill>
                <a:latin typeface="Lubalin Graph"/>
                <a:ea typeface="Lubalin Graph"/>
                <a:cs typeface="Lubalin Graph"/>
                <a:sym typeface="Lubalin Graph"/>
              </a:defRPr>
            </a:lvl1pPr>
          </a:lstStyle>
          <a:p>
            <a:r>
              <a:rPr dirty="0">
                <a:latin typeface="+mj-lt"/>
              </a:rPr>
              <a:t>Polycystic ovarian syndrome </a:t>
            </a:r>
          </a:p>
        </p:txBody>
      </p:sp>
      <p:sp>
        <p:nvSpPr>
          <p:cNvPr id="135" name="Shape 54"/>
          <p:cNvSpPr txBox="1">
            <a:spLocks noGrp="1"/>
          </p:cNvSpPr>
          <p:nvPr>
            <p:ph type="body" sz="half" idx="1"/>
          </p:nvPr>
        </p:nvSpPr>
        <p:spPr>
          <a:xfrm>
            <a:off x="4945958" y="1056067"/>
            <a:ext cx="3630315" cy="4212949"/>
          </a:xfrm>
          <a:prstGeom prst="rect">
            <a:avLst/>
          </a:prstGeom>
        </p:spPr>
        <p:txBody>
          <a:bodyPr>
            <a:normAutofit/>
          </a:bodyPr>
          <a:lstStyle/>
          <a:p>
            <a:pPr marL="457200" indent="-457200" algn="l">
              <a:buFont typeface="Arial" panose="020B0604020202020204" pitchFamily="34" charset="0"/>
              <a:buChar char="•"/>
              <a:defRPr sz="2800">
                <a:solidFill>
                  <a:srgbClr val="00B050"/>
                </a:solidFill>
                <a:latin typeface="Lubalin Graph"/>
                <a:ea typeface="Lubalin Graph"/>
                <a:cs typeface="Lubalin Graph"/>
                <a:sym typeface="Lubalin Graph"/>
              </a:defRPr>
            </a:pPr>
            <a:r>
              <a:rPr lang="en-US" sz="2800" dirty="0" smtClean="0">
                <a:latin typeface="+mn-lt"/>
                <a:sym typeface="Lubalin Graph"/>
              </a:rPr>
              <a:t>PCOS </a:t>
            </a:r>
            <a:r>
              <a:rPr lang="en-US" sz="2800" dirty="0">
                <a:latin typeface="+mn-lt"/>
                <a:sym typeface="Lubalin Graph"/>
              </a:rPr>
              <a:t>affects 6%-7% of </a:t>
            </a:r>
            <a:r>
              <a:rPr lang="en-US" sz="2800" dirty="0" smtClean="0">
                <a:latin typeface="+mn-lt"/>
                <a:sym typeface="Lubalin Graph"/>
              </a:rPr>
              <a:t>women</a:t>
            </a:r>
          </a:p>
          <a:p>
            <a:pPr marL="457200" indent="-457200" algn="l">
              <a:buFont typeface="Arial" panose="020B0604020202020204" pitchFamily="34" charset="0"/>
              <a:buChar char="•"/>
              <a:defRPr sz="2800">
                <a:solidFill>
                  <a:srgbClr val="00B050"/>
                </a:solidFill>
                <a:latin typeface="Lubalin Graph"/>
                <a:ea typeface="Lubalin Graph"/>
                <a:cs typeface="Lubalin Graph"/>
                <a:sym typeface="Lubalin Graph"/>
              </a:defRPr>
            </a:pPr>
            <a:r>
              <a:rPr lang="en-US" sz="2800" dirty="0">
                <a:latin typeface="+mn-lt"/>
                <a:sym typeface="Lubalin Graph"/>
              </a:rPr>
              <a:t>P</a:t>
            </a:r>
            <a:r>
              <a:rPr lang="en-US" sz="2800" dirty="0" smtClean="0">
                <a:latin typeface="+mn-lt"/>
                <a:sym typeface="Lubalin Graph"/>
              </a:rPr>
              <a:t>revalence </a:t>
            </a:r>
            <a:r>
              <a:rPr lang="en-US" sz="2800" dirty="0">
                <a:latin typeface="+mn-lt"/>
                <a:sym typeface="Lubalin Graph"/>
              </a:rPr>
              <a:t>is higher in women of South Asian origin, who have more severe symptoms and present at a younger age </a:t>
            </a:r>
            <a:endParaRPr dirty="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D10A"/>
        </a:solidFill>
        <a:effectLst/>
      </p:bgPr>
    </p:bg>
    <p:spTree>
      <p:nvGrpSpPr>
        <p:cNvPr id="1" name=""/>
        <p:cNvGrpSpPr/>
        <p:nvPr/>
      </p:nvGrpSpPr>
      <p:grpSpPr>
        <a:xfrm>
          <a:off x="0" y="0"/>
          <a:ext cx="0" cy="0"/>
          <a:chOff x="0" y="0"/>
          <a:chExt cx="0" cy="0"/>
        </a:xfrm>
      </p:grpSpPr>
      <p:sp>
        <p:nvSpPr>
          <p:cNvPr id="139" name="Shape 70"/>
          <p:cNvSpPr txBox="1">
            <a:spLocks noGrp="1"/>
          </p:cNvSpPr>
          <p:nvPr>
            <p:ph type="title"/>
          </p:nvPr>
        </p:nvSpPr>
        <p:spPr>
          <a:xfrm>
            <a:off x="457200" y="274638"/>
            <a:ext cx="8229600" cy="1143002"/>
          </a:xfrm>
          <a:prstGeom prst="rect">
            <a:avLst/>
          </a:prstGeom>
        </p:spPr>
        <p:txBody>
          <a:bodyPr/>
          <a:lstStyle>
            <a:lvl1pPr>
              <a:defRPr>
                <a:solidFill>
                  <a:srgbClr val="FFFFFF"/>
                </a:solidFill>
                <a:latin typeface="Lubalin Graph"/>
                <a:ea typeface="Lubalin Graph"/>
                <a:cs typeface="Lubalin Graph"/>
                <a:sym typeface="Lubalin Graph"/>
              </a:defRPr>
            </a:lvl1pPr>
          </a:lstStyle>
          <a:p>
            <a:r>
              <a:rPr lang="en-GB" dirty="0" smtClean="0"/>
              <a:t>What is PCOS ?</a:t>
            </a:r>
            <a:endParaRPr dirty="0"/>
          </a:p>
        </p:txBody>
      </p:sp>
      <p:sp>
        <p:nvSpPr>
          <p:cNvPr id="140" name="Shape 71"/>
          <p:cNvSpPr txBox="1">
            <a:spLocks noGrp="1"/>
          </p:cNvSpPr>
          <p:nvPr>
            <p:ph type="body" idx="1"/>
          </p:nvPr>
        </p:nvSpPr>
        <p:spPr>
          <a:xfrm>
            <a:off x="457200" y="1600200"/>
            <a:ext cx="8229600" cy="4525963"/>
          </a:xfrm>
          <a:prstGeom prst="rect">
            <a:avLst/>
          </a:prstGeom>
        </p:spPr>
        <p:txBody>
          <a:bodyPr>
            <a:normAutofit/>
          </a:bodyPr>
          <a:lstStyle/>
          <a:p>
            <a:pPr marL="0" indent="0" fontAlgn="base">
              <a:buNone/>
            </a:pPr>
            <a:r>
              <a:rPr lang="en-US" dirty="0">
                <a:solidFill>
                  <a:schemeClr val="bg1"/>
                </a:solidFill>
              </a:rPr>
              <a:t>C</a:t>
            </a:r>
            <a:r>
              <a:rPr lang="en-US" dirty="0" smtClean="0">
                <a:solidFill>
                  <a:schemeClr val="bg1"/>
                </a:solidFill>
              </a:rPr>
              <a:t>omplex </a:t>
            </a:r>
            <a:r>
              <a:rPr lang="en-US" dirty="0">
                <a:solidFill>
                  <a:schemeClr val="bg1"/>
                </a:solidFill>
              </a:rPr>
              <a:t>endocrine disorder </a:t>
            </a:r>
            <a:endParaRPr lang="en-US" dirty="0" smtClean="0">
              <a:solidFill>
                <a:schemeClr val="bg1"/>
              </a:solidFill>
            </a:endParaRPr>
          </a:p>
          <a:p>
            <a:pPr fontAlgn="base"/>
            <a:r>
              <a:rPr lang="en-US" dirty="0" smtClean="0">
                <a:solidFill>
                  <a:schemeClr val="bg1"/>
                </a:solidFill>
              </a:rPr>
              <a:t>Linked with insulin resistance and metabolic syndrome</a:t>
            </a:r>
          </a:p>
          <a:p>
            <a:pPr marL="0" indent="0" fontAlgn="base">
              <a:buNone/>
            </a:pPr>
            <a:endParaRPr lang="en-US" dirty="0" smtClean="0">
              <a:solidFill>
                <a:schemeClr val="bg1"/>
              </a:solidFill>
            </a:endParaRPr>
          </a:p>
          <a:p>
            <a:pPr marL="0" indent="0" fontAlgn="base">
              <a:buNone/>
            </a:pPr>
            <a:r>
              <a:rPr lang="en-US" dirty="0">
                <a:solidFill>
                  <a:schemeClr val="bg1"/>
                </a:solidFill>
              </a:rPr>
              <a:t>C</a:t>
            </a:r>
            <a:r>
              <a:rPr lang="en-US" dirty="0" smtClean="0">
                <a:solidFill>
                  <a:schemeClr val="bg1"/>
                </a:solidFill>
              </a:rPr>
              <a:t>ause </a:t>
            </a:r>
            <a:r>
              <a:rPr lang="en-US" dirty="0">
                <a:solidFill>
                  <a:schemeClr val="bg1"/>
                </a:solidFill>
              </a:rPr>
              <a:t>of </a:t>
            </a:r>
            <a:r>
              <a:rPr lang="en-US" dirty="0" smtClean="0">
                <a:solidFill>
                  <a:schemeClr val="bg1"/>
                </a:solidFill>
              </a:rPr>
              <a:t>PCOS </a:t>
            </a:r>
            <a:r>
              <a:rPr lang="en-US" dirty="0">
                <a:solidFill>
                  <a:schemeClr val="bg1"/>
                </a:solidFill>
              </a:rPr>
              <a:t>is </a:t>
            </a:r>
            <a:r>
              <a:rPr lang="en-US" dirty="0" smtClean="0">
                <a:solidFill>
                  <a:schemeClr val="bg1"/>
                </a:solidFill>
              </a:rPr>
              <a:t>unknown</a:t>
            </a:r>
          </a:p>
          <a:p>
            <a:pPr fontAlgn="base"/>
            <a:r>
              <a:rPr lang="en-US" dirty="0">
                <a:solidFill>
                  <a:schemeClr val="bg1"/>
                </a:solidFill>
              </a:rPr>
              <a:t>L</a:t>
            </a:r>
            <a:r>
              <a:rPr lang="en-US" dirty="0" smtClean="0">
                <a:solidFill>
                  <a:schemeClr val="bg1"/>
                </a:solidFill>
              </a:rPr>
              <a:t>ikely </a:t>
            </a:r>
            <a:r>
              <a:rPr lang="en-US" dirty="0">
                <a:solidFill>
                  <a:schemeClr val="bg1"/>
                </a:solidFill>
              </a:rPr>
              <a:t>to be multifactorial, with both genetic and environmental factors playing a part.</a:t>
            </a:r>
          </a:p>
          <a:p>
            <a:pPr marL="0" indent="0" fontAlgn="base">
              <a:buNone/>
            </a:pPr>
            <a:endParaRPr lang="en-US" dirty="0">
              <a:solidFill>
                <a:schemeClr val="bg1"/>
              </a:solidFill>
            </a:endParaRPr>
          </a:p>
        </p:txBody>
      </p:sp>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D10A"/>
        </a:solidFill>
        <a:effectLst/>
      </p:bgPr>
    </p:bg>
    <p:spTree>
      <p:nvGrpSpPr>
        <p:cNvPr id="1" name=""/>
        <p:cNvGrpSpPr/>
        <p:nvPr/>
      </p:nvGrpSpPr>
      <p:grpSpPr>
        <a:xfrm>
          <a:off x="0" y="0"/>
          <a:ext cx="0" cy="0"/>
          <a:chOff x="0" y="0"/>
          <a:chExt cx="0" cy="0"/>
        </a:xfrm>
      </p:grpSpPr>
      <p:sp>
        <p:nvSpPr>
          <p:cNvPr id="144" name="Shape 70"/>
          <p:cNvSpPr txBox="1">
            <a:spLocks noGrp="1"/>
          </p:cNvSpPr>
          <p:nvPr>
            <p:ph type="title"/>
          </p:nvPr>
        </p:nvSpPr>
        <p:spPr>
          <a:xfrm>
            <a:off x="457200" y="274638"/>
            <a:ext cx="8229600" cy="1143002"/>
          </a:xfrm>
          <a:prstGeom prst="rect">
            <a:avLst/>
          </a:prstGeom>
        </p:spPr>
        <p:txBody>
          <a:bodyPr/>
          <a:lstStyle>
            <a:lvl1pPr>
              <a:defRPr>
                <a:solidFill>
                  <a:srgbClr val="FFFFFF"/>
                </a:solidFill>
                <a:latin typeface="Lubalin Graph"/>
                <a:ea typeface="Lubalin Graph"/>
                <a:cs typeface="Lubalin Graph"/>
                <a:sym typeface="Lubalin Graph"/>
              </a:defRPr>
            </a:lvl1pPr>
          </a:lstStyle>
          <a:p>
            <a:r>
              <a:rPr lang="en-GB" dirty="0" smtClean="0"/>
              <a:t>Rotterdam Criteria</a:t>
            </a:r>
            <a:endParaRPr dirty="0"/>
          </a:p>
        </p:txBody>
      </p:sp>
      <p:sp>
        <p:nvSpPr>
          <p:cNvPr id="145" name="Shape 71"/>
          <p:cNvSpPr txBox="1">
            <a:spLocks noGrp="1"/>
          </p:cNvSpPr>
          <p:nvPr>
            <p:ph type="body" idx="1"/>
          </p:nvPr>
        </p:nvSpPr>
        <p:spPr>
          <a:xfrm>
            <a:off x="457200" y="1600200"/>
            <a:ext cx="8229600" cy="4525963"/>
          </a:xfrm>
          <a:prstGeom prst="rect">
            <a:avLst/>
          </a:prstGeom>
        </p:spPr>
        <p:txBody>
          <a:bodyPr>
            <a:normAutofit fontScale="77500" lnSpcReduction="20000"/>
          </a:bodyPr>
          <a:lstStyle/>
          <a:p>
            <a:pPr marL="0" indent="0">
              <a:buNone/>
            </a:pPr>
            <a:r>
              <a:rPr lang="en-US" dirty="0" smtClean="0">
                <a:solidFill>
                  <a:schemeClr val="bg1"/>
                </a:solidFill>
              </a:rPr>
              <a:t>PCOS </a:t>
            </a:r>
            <a:r>
              <a:rPr lang="en-US" dirty="0">
                <a:solidFill>
                  <a:schemeClr val="bg1"/>
                </a:solidFill>
              </a:rPr>
              <a:t>should be diagnosed if </a:t>
            </a:r>
            <a:r>
              <a:rPr lang="en-US" dirty="0" smtClean="0">
                <a:solidFill>
                  <a:schemeClr val="bg1"/>
                </a:solidFill>
              </a:rPr>
              <a:t>2/3</a:t>
            </a:r>
          </a:p>
          <a:p>
            <a:pPr marL="971550" lvl="1" indent="-514350">
              <a:buFont typeface="+mj-lt"/>
              <a:buAutoNum type="arabicPeriod"/>
            </a:pPr>
            <a:r>
              <a:rPr lang="en-US" dirty="0" smtClean="0">
                <a:solidFill>
                  <a:schemeClr val="bg1"/>
                </a:solidFill>
              </a:rPr>
              <a:t>Infrequent </a:t>
            </a:r>
            <a:r>
              <a:rPr lang="en-US" dirty="0">
                <a:solidFill>
                  <a:schemeClr val="bg1"/>
                </a:solidFill>
              </a:rPr>
              <a:t>or no ovulation (usually manifested as infrequent or no menstruation).</a:t>
            </a:r>
          </a:p>
          <a:p>
            <a:pPr marL="971550" lvl="1" indent="-514350">
              <a:buFont typeface="+mj-lt"/>
              <a:buAutoNum type="arabicPeriod"/>
            </a:pPr>
            <a:r>
              <a:rPr lang="en-US" dirty="0">
                <a:solidFill>
                  <a:schemeClr val="bg1"/>
                </a:solidFill>
              </a:rPr>
              <a:t>Clinical or biochemical signs of </a:t>
            </a:r>
            <a:r>
              <a:rPr lang="en-US" dirty="0" err="1">
                <a:solidFill>
                  <a:schemeClr val="bg1"/>
                </a:solidFill>
              </a:rPr>
              <a:t>hyperandrogenism</a:t>
            </a:r>
            <a:r>
              <a:rPr lang="en-US" dirty="0">
                <a:solidFill>
                  <a:schemeClr val="bg1"/>
                </a:solidFill>
              </a:rPr>
              <a:t> </a:t>
            </a:r>
            <a:r>
              <a:rPr lang="en-US" dirty="0" smtClean="0">
                <a:solidFill>
                  <a:schemeClr val="bg1"/>
                </a:solidFill>
              </a:rPr>
              <a:t>(</a:t>
            </a:r>
            <a:r>
              <a:rPr lang="en-US" dirty="0" err="1" smtClean="0">
                <a:solidFill>
                  <a:schemeClr val="bg1"/>
                </a:solidFill>
              </a:rPr>
              <a:t>ie</a:t>
            </a:r>
            <a:r>
              <a:rPr lang="en-US" dirty="0" smtClean="0">
                <a:solidFill>
                  <a:schemeClr val="bg1"/>
                </a:solidFill>
              </a:rPr>
              <a:t> hirsutism</a:t>
            </a:r>
            <a:r>
              <a:rPr lang="en-US" dirty="0">
                <a:solidFill>
                  <a:schemeClr val="bg1"/>
                </a:solidFill>
              </a:rPr>
              <a:t>, acne, or male pattern alopecia), or elevated levels of total or free testosterone.</a:t>
            </a:r>
          </a:p>
          <a:p>
            <a:pPr marL="971550" lvl="1" indent="-514350">
              <a:buFont typeface="+mj-lt"/>
              <a:buAutoNum type="arabicPeriod"/>
            </a:pPr>
            <a:r>
              <a:rPr lang="en-US" dirty="0">
                <a:solidFill>
                  <a:schemeClr val="bg1"/>
                </a:solidFill>
              </a:rPr>
              <a:t>Polycystic ovaries on ultrasonography, defined as the presence of 12 or more follicles in at least one ovary, measuring 2–9 mm diameter, or increased ovarian volume (greater than 10 mL).</a:t>
            </a:r>
          </a:p>
          <a:p>
            <a:pPr marL="0" indent="0">
              <a:buNone/>
            </a:pPr>
            <a:r>
              <a:rPr lang="en-US" dirty="0">
                <a:solidFill>
                  <a:schemeClr val="bg1"/>
                </a:solidFill>
              </a:rPr>
              <a:t>Polycystic ovaries do not have to be present to make the diagnosis, and the finding of polycystic ovaries does not alone establish the diagnosis</a:t>
            </a:r>
            <a:r>
              <a:rPr lang="en-US" dirty="0" smtClean="0">
                <a:solidFill>
                  <a:schemeClr val="bg1"/>
                </a:solidFill>
              </a:rPr>
              <a:t>.</a:t>
            </a:r>
            <a:endParaRPr lang="en-US" dirty="0">
              <a:solidFill>
                <a:schemeClr val="bg1"/>
              </a:solidFill>
            </a:endParaRPr>
          </a:p>
        </p:txBody>
      </p:sp>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D10A"/>
        </a:solidFill>
        <a:effectLst/>
      </p:bgPr>
    </p:bg>
    <p:spTree>
      <p:nvGrpSpPr>
        <p:cNvPr id="1" name=""/>
        <p:cNvGrpSpPr/>
        <p:nvPr/>
      </p:nvGrpSpPr>
      <p:grpSpPr>
        <a:xfrm>
          <a:off x="0" y="0"/>
          <a:ext cx="0" cy="0"/>
          <a:chOff x="0" y="0"/>
          <a:chExt cx="0" cy="0"/>
        </a:xfrm>
      </p:grpSpPr>
      <p:sp>
        <p:nvSpPr>
          <p:cNvPr id="144" name="Shape 70"/>
          <p:cNvSpPr txBox="1">
            <a:spLocks noGrp="1"/>
          </p:cNvSpPr>
          <p:nvPr>
            <p:ph type="title"/>
          </p:nvPr>
        </p:nvSpPr>
        <p:spPr>
          <a:xfrm>
            <a:off x="457200" y="274638"/>
            <a:ext cx="8229600" cy="1143002"/>
          </a:xfrm>
          <a:prstGeom prst="rect">
            <a:avLst/>
          </a:prstGeom>
        </p:spPr>
        <p:txBody>
          <a:bodyPr/>
          <a:lstStyle>
            <a:lvl1pPr>
              <a:defRPr>
                <a:solidFill>
                  <a:srgbClr val="FFFFFF"/>
                </a:solidFill>
                <a:latin typeface="Lubalin Graph"/>
                <a:ea typeface="Lubalin Graph"/>
                <a:cs typeface="Lubalin Graph"/>
                <a:sym typeface="Lubalin Graph"/>
              </a:defRPr>
            </a:lvl1pPr>
          </a:lstStyle>
          <a:p>
            <a:r>
              <a:rPr lang="en-GB" dirty="0" smtClean="0"/>
              <a:t>Potential Pitfalls in Adolescence</a:t>
            </a:r>
            <a:endParaRPr dirty="0"/>
          </a:p>
        </p:txBody>
      </p:sp>
      <p:sp>
        <p:nvSpPr>
          <p:cNvPr id="145" name="Shape 71"/>
          <p:cNvSpPr txBox="1">
            <a:spLocks noGrp="1"/>
          </p:cNvSpPr>
          <p:nvPr>
            <p:ph type="body" idx="1"/>
          </p:nvPr>
        </p:nvSpPr>
        <p:spPr>
          <a:xfrm>
            <a:off x="457200" y="1600200"/>
            <a:ext cx="8229600" cy="4525963"/>
          </a:xfrm>
          <a:prstGeom prst="rect">
            <a:avLst/>
          </a:prstGeom>
        </p:spPr>
        <p:txBody>
          <a:bodyPr>
            <a:normAutofit fontScale="70000" lnSpcReduction="20000"/>
          </a:bodyPr>
          <a:lstStyle/>
          <a:p>
            <a:pPr lvl="1"/>
            <a:r>
              <a:rPr lang="en-US" dirty="0">
                <a:solidFill>
                  <a:schemeClr val="bg1"/>
                </a:solidFill>
              </a:rPr>
              <a:t>F</a:t>
            </a:r>
            <a:r>
              <a:rPr lang="en-US" dirty="0" smtClean="0">
                <a:solidFill>
                  <a:schemeClr val="bg1"/>
                </a:solidFill>
              </a:rPr>
              <a:t>ollicle </a:t>
            </a:r>
            <a:r>
              <a:rPr lang="en-US" dirty="0">
                <a:solidFill>
                  <a:schemeClr val="bg1"/>
                </a:solidFill>
              </a:rPr>
              <a:t>counts are </a:t>
            </a:r>
            <a:r>
              <a:rPr lang="en-US" dirty="0" smtClean="0">
                <a:solidFill>
                  <a:schemeClr val="bg1"/>
                </a:solidFill>
              </a:rPr>
              <a:t>normally high </a:t>
            </a:r>
            <a:r>
              <a:rPr lang="en-US" dirty="0">
                <a:solidFill>
                  <a:schemeClr val="bg1"/>
                </a:solidFill>
              </a:rPr>
              <a:t>after the menarche </a:t>
            </a:r>
            <a:endParaRPr lang="en-US" dirty="0" smtClean="0">
              <a:solidFill>
                <a:schemeClr val="bg1"/>
              </a:solidFill>
            </a:endParaRPr>
          </a:p>
          <a:p>
            <a:pPr lvl="1"/>
            <a:r>
              <a:rPr lang="en-US" dirty="0" err="1" smtClean="0">
                <a:solidFill>
                  <a:schemeClr val="bg1"/>
                </a:solidFill>
              </a:rPr>
              <a:t>Anovulatory</a:t>
            </a:r>
            <a:r>
              <a:rPr lang="en-US" dirty="0" smtClean="0">
                <a:solidFill>
                  <a:schemeClr val="bg1"/>
                </a:solidFill>
              </a:rPr>
              <a:t> </a:t>
            </a:r>
            <a:r>
              <a:rPr lang="en-US" dirty="0">
                <a:solidFill>
                  <a:schemeClr val="bg1"/>
                </a:solidFill>
              </a:rPr>
              <a:t>cycles soon after menarche may mimic </a:t>
            </a:r>
            <a:r>
              <a:rPr lang="en-US" dirty="0" err="1">
                <a:solidFill>
                  <a:schemeClr val="bg1"/>
                </a:solidFill>
              </a:rPr>
              <a:t>o</a:t>
            </a:r>
            <a:r>
              <a:rPr lang="en-US" dirty="0" err="1" smtClean="0">
                <a:solidFill>
                  <a:schemeClr val="bg1"/>
                </a:solidFill>
              </a:rPr>
              <a:t>ligomenorrhea</a:t>
            </a:r>
            <a:r>
              <a:rPr lang="en-US" dirty="0" smtClean="0">
                <a:solidFill>
                  <a:schemeClr val="bg1"/>
                </a:solidFill>
              </a:rPr>
              <a:t> </a:t>
            </a:r>
            <a:r>
              <a:rPr lang="en-US" dirty="0">
                <a:solidFill>
                  <a:schemeClr val="bg1"/>
                </a:solidFill>
              </a:rPr>
              <a:t>(cycles of longer than 6 to 8 </a:t>
            </a:r>
            <a:r>
              <a:rPr lang="en-US" dirty="0" err="1">
                <a:solidFill>
                  <a:schemeClr val="bg1"/>
                </a:solidFill>
              </a:rPr>
              <a:t>wks</a:t>
            </a:r>
            <a:r>
              <a:rPr lang="en-US" dirty="0">
                <a:solidFill>
                  <a:schemeClr val="bg1"/>
                </a:solidFill>
              </a:rPr>
              <a:t>)</a:t>
            </a:r>
          </a:p>
          <a:p>
            <a:pPr lvl="1"/>
            <a:r>
              <a:rPr lang="en-US" dirty="0" smtClean="0">
                <a:solidFill>
                  <a:schemeClr val="bg1"/>
                </a:solidFill>
              </a:rPr>
              <a:t>1 </a:t>
            </a:r>
            <a:r>
              <a:rPr lang="en-US" dirty="0">
                <a:solidFill>
                  <a:schemeClr val="bg1"/>
                </a:solidFill>
              </a:rPr>
              <a:t>year after menarche, most girls will have regular monthly menses, although girls who begin to menstruate after age 13 may take longer to establish a regular cycle</a:t>
            </a:r>
            <a:r>
              <a:rPr lang="en-US" dirty="0" smtClean="0">
                <a:solidFill>
                  <a:schemeClr val="bg1"/>
                </a:solidFill>
              </a:rPr>
              <a:t>.</a:t>
            </a:r>
          </a:p>
          <a:p>
            <a:pPr lvl="1"/>
            <a:endParaRPr lang="en-US" b="1" dirty="0">
              <a:solidFill>
                <a:schemeClr val="bg1"/>
              </a:solidFill>
            </a:endParaRPr>
          </a:p>
          <a:p>
            <a:pPr marL="457200" lvl="1" indent="0">
              <a:buNone/>
            </a:pPr>
            <a:r>
              <a:rPr lang="en-US" b="1" dirty="0" err="1" smtClean="0">
                <a:solidFill>
                  <a:schemeClr val="bg1"/>
                </a:solidFill>
              </a:rPr>
              <a:t>Oligomenorrhea</a:t>
            </a:r>
            <a:r>
              <a:rPr lang="en-US" b="1" dirty="0" smtClean="0">
                <a:solidFill>
                  <a:schemeClr val="bg1"/>
                </a:solidFill>
              </a:rPr>
              <a:t> </a:t>
            </a:r>
            <a:r>
              <a:rPr lang="en-US" b="1" dirty="0">
                <a:solidFill>
                  <a:schemeClr val="bg1"/>
                </a:solidFill>
              </a:rPr>
              <a:t>at age 15 or </a:t>
            </a:r>
            <a:r>
              <a:rPr lang="en-US" b="1" dirty="0" smtClean="0">
                <a:solidFill>
                  <a:schemeClr val="bg1"/>
                </a:solidFill>
              </a:rPr>
              <a:t>older may be a sign of a underlying problem</a:t>
            </a:r>
          </a:p>
          <a:p>
            <a:pPr marL="457200" lvl="1" indent="0">
              <a:buNone/>
            </a:pPr>
            <a:endParaRPr lang="en-US" b="1" dirty="0" smtClean="0">
              <a:solidFill>
                <a:schemeClr val="bg1"/>
              </a:solidFill>
            </a:endParaRPr>
          </a:p>
          <a:p>
            <a:pPr lvl="1"/>
            <a:r>
              <a:rPr lang="en-US" dirty="0" smtClean="0">
                <a:solidFill>
                  <a:schemeClr val="bg1"/>
                </a:solidFill>
              </a:rPr>
              <a:t>Remember 80</a:t>
            </a:r>
            <a:r>
              <a:rPr lang="en-US" dirty="0">
                <a:solidFill>
                  <a:schemeClr val="bg1"/>
                </a:solidFill>
              </a:rPr>
              <a:t>% to 90% of adolescents have acne and 25% require pharmacological treatment</a:t>
            </a:r>
            <a:endParaRPr lang="en-US" dirty="0" smtClean="0">
              <a:solidFill>
                <a:schemeClr val="bg1"/>
              </a:solidFill>
            </a:endParaRPr>
          </a:p>
          <a:p>
            <a:pPr lvl="1"/>
            <a:endParaRPr lang="en-US" dirty="0">
              <a:solidFill>
                <a:schemeClr val="bg1"/>
              </a:solidFill>
            </a:endParaRPr>
          </a:p>
          <a:p>
            <a:pPr>
              <a:defRPr sz="1800">
                <a:solidFill>
                  <a:srgbClr val="FFFFFF"/>
                </a:solidFill>
                <a:latin typeface="Lubalin Graph"/>
                <a:ea typeface="Lubalin Graph"/>
                <a:cs typeface="Lubalin Graph"/>
                <a:sym typeface="Lubalin Graph"/>
              </a:defRPr>
            </a:pPr>
            <a:endParaRPr dirty="0">
              <a:solidFill>
                <a:schemeClr val="bg1"/>
              </a:solidFill>
            </a:endParaRPr>
          </a:p>
        </p:txBody>
      </p:sp>
    </p:spTree>
    <p:extLst>
      <p:ext uri="{BB962C8B-B14F-4D97-AF65-F5344CB8AC3E}">
        <p14:creationId xmlns:p14="http://schemas.microsoft.com/office/powerpoint/2010/main" val="218143996"/>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D10A"/>
        </a:solidFill>
        <a:effectLst/>
      </p:bgPr>
    </p:bg>
    <p:spTree>
      <p:nvGrpSpPr>
        <p:cNvPr id="1" name=""/>
        <p:cNvGrpSpPr/>
        <p:nvPr/>
      </p:nvGrpSpPr>
      <p:grpSpPr>
        <a:xfrm>
          <a:off x="0" y="0"/>
          <a:ext cx="0" cy="0"/>
          <a:chOff x="0" y="0"/>
          <a:chExt cx="0" cy="0"/>
        </a:xfrm>
      </p:grpSpPr>
      <p:sp>
        <p:nvSpPr>
          <p:cNvPr id="149" name="Shape 70"/>
          <p:cNvSpPr txBox="1">
            <a:spLocks noGrp="1"/>
          </p:cNvSpPr>
          <p:nvPr>
            <p:ph type="title"/>
          </p:nvPr>
        </p:nvSpPr>
        <p:spPr>
          <a:xfrm>
            <a:off x="457200" y="274638"/>
            <a:ext cx="8229600" cy="1143002"/>
          </a:xfrm>
          <a:prstGeom prst="rect">
            <a:avLst/>
          </a:prstGeom>
        </p:spPr>
        <p:txBody>
          <a:bodyPr/>
          <a:lstStyle>
            <a:lvl1pPr>
              <a:defRPr>
                <a:solidFill>
                  <a:srgbClr val="FFFFFF"/>
                </a:solidFill>
                <a:latin typeface="Lubalin Graph"/>
                <a:ea typeface="Lubalin Graph"/>
                <a:cs typeface="Lubalin Graph"/>
                <a:sym typeface="Lubalin Graph"/>
              </a:defRPr>
            </a:lvl1pPr>
          </a:lstStyle>
          <a:p>
            <a:r>
              <a:rPr lang="en-GB" dirty="0" smtClean="0"/>
              <a:t>What do I do? </a:t>
            </a:r>
            <a:endParaRPr dirty="0"/>
          </a:p>
        </p:txBody>
      </p:sp>
      <p:sp>
        <p:nvSpPr>
          <p:cNvPr id="150" name="Shape 71"/>
          <p:cNvSpPr txBox="1">
            <a:spLocks noGrp="1"/>
          </p:cNvSpPr>
          <p:nvPr>
            <p:ph type="body" idx="1"/>
          </p:nvPr>
        </p:nvSpPr>
        <p:spPr>
          <a:xfrm>
            <a:off x="457200" y="1600200"/>
            <a:ext cx="8229600" cy="4525963"/>
          </a:xfrm>
          <a:prstGeom prst="rect">
            <a:avLst/>
          </a:prstGeom>
        </p:spPr>
        <p:txBody>
          <a:bodyPr>
            <a:normAutofit/>
          </a:bodyPr>
          <a:lstStyle/>
          <a:p>
            <a:pPr marL="0" indent="0" defTabSz="443484">
              <a:spcBef>
                <a:spcPts val="600"/>
              </a:spcBef>
              <a:buNone/>
              <a:defRPr sz="1746">
                <a:solidFill>
                  <a:srgbClr val="FFFFFF"/>
                </a:solidFill>
              </a:defRPr>
            </a:pPr>
            <a:r>
              <a:rPr lang="en-US" sz="2800" dirty="0"/>
              <a:t>Encourage a healthy lifestyle to reduce possible long-term risks to health (type 2 diabetes and cardiovascular disease). </a:t>
            </a:r>
            <a:endParaRPr lang="en-US" sz="2800" dirty="0" smtClean="0"/>
          </a:p>
          <a:p>
            <a:pPr marL="332613" indent="-332613" defTabSz="443484">
              <a:spcBef>
                <a:spcPts val="600"/>
              </a:spcBef>
              <a:defRPr sz="1746">
                <a:solidFill>
                  <a:srgbClr val="FFFFFF"/>
                </a:solidFill>
              </a:defRPr>
            </a:pPr>
            <a:r>
              <a:rPr lang="en-US" sz="2800" dirty="0" smtClean="0"/>
              <a:t>Emphasize </a:t>
            </a:r>
            <a:r>
              <a:rPr lang="en-US" sz="2800" dirty="0"/>
              <a:t>that becoming overweight makes the condition worse.</a:t>
            </a:r>
          </a:p>
          <a:p>
            <a:pPr marL="332613" indent="-332613" defTabSz="443484">
              <a:spcBef>
                <a:spcPts val="600"/>
              </a:spcBef>
              <a:defRPr sz="1746">
                <a:solidFill>
                  <a:srgbClr val="FFFFFF"/>
                </a:solidFill>
              </a:defRPr>
            </a:pPr>
            <a:r>
              <a:rPr lang="en-US" sz="2800" dirty="0"/>
              <a:t>Offer regular screening for impaired glucose tolerance and type 2 diabetes.</a:t>
            </a:r>
          </a:p>
          <a:p>
            <a:pPr marL="332613" indent="-332613" defTabSz="443484">
              <a:spcBef>
                <a:spcPts val="600"/>
              </a:spcBef>
              <a:defRPr sz="1746">
                <a:solidFill>
                  <a:srgbClr val="FFFFFF"/>
                </a:solidFill>
              </a:defRPr>
            </a:pPr>
            <a:r>
              <a:rPr lang="en-US" sz="2800" dirty="0"/>
              <a:t>Do not initiate treatment with insulin-sensitizing drugs in primary care</a:t>
            </a:r>
            <a:r>
              <a:rPr lang="en-US" sz="2800" dirty="0" smtClean="0"/>
              <a:t>.</a:t>
            </a:r>
          </a:p>
          <a:p>
            <a:pPr marL="0" indent="0" defTabSz="443484">
              <a:spcBef>
                <a:spcPts val="600"/>
              </a:spcBef>
              <a:buNone/>
              <a:defRPr sz="1746">
                <a:solidFill>
                  <a:srgbClr val="FFFFFF"/>
                </a:solidFill>
              </a:defRPr>
            </a:pPr>
            <a:endParaRPr sz="2800" dirty="0"/>
          </a:p>
        </p:txBody>
      </p:sp>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D10A"/>
        </a:solidFill>
        <a:effectLst/>
      </p:bgPr>
    </p:bg>
    <p:spTree>
      <p:nvGrpSpPr>
        <p:cNvPr id="1" name=""/>
        <p:cNvGrpSpPr/>
        <p:nvPr/>
      </p:nvGrpSpPr>
      <p:grpSpPr>
        <a:xfrm>
          <a:off x="0" y="0"/>
          <a:ext cx="0" cy="0"/>
          <a:chOff x="0" y="0"/>
          <a:chExt cx="0" cy="0"/>
        </a:xfrm>
      </p:grpSpPr>
      <p:sp>
        <p:nvSpPr>
          <p:cNvPr id="149" name="Shape 70"/>
          <p:cNvSpPr txBox="1">
            <a:spLocks noGrp="1"/>
          </p:cNvSpPr>
          <p:nvPr>
            <p:ph type="title"/>
          </p:nvPr>
        </p:nvSpPr>
        <p:spPr>
          <a:xfrm>
            <a:off x="457200" y="274638"/>
            <a:ext cx="8229600" cy="1143002"/>
          </a:xfrm>
          <a:prstGeom prst="rect">
            <a:avLst/>
          </a:prstGeom>
        </p:spPr>
        <p:txBody>
          <a:bodyPr/>
          <a:lstStyle>
            <a:lvl1pPr>
              <a:defRPr>
                <a:solidFill>
                  <a:srgbClr val="FFFFFF"/>
                </a:solidFill>
                <a:latin typeface="Lubalin Graph"/>
                <a:ea typeface="Lubalin Graph"/>
                <a:cs typeface="Lubalin Graph"/>
                <a:sym typeface="Lubalin Graph"/>
              </a:defRPr>
            </a:lvl1pPr>
          </a:lstStyle>
          <a:p>
            <a:r>
              <a:rPr lang="en-GB" dirty="0" smtClean="0"/>
              <a:t>What do I do? </a:t>
            </a:r>
            <a:endParaRPr dirty="0"/>
          </a:p>
        </p:txBody>
      </p:sp>
      <p:sp>
        <p:nvSpPr>
          <p:cNvPr id="150" name="Shape 71"/>
          <p:cNvSpPr txBox="1">
            <a:spLocks noGrp="1"/>
          </p:cNvSpPr>
          <p:nvPr>
            <p:ph type="body" idx="1"/>
          </p:nvPr>
        </p:nvSpPr>
        <p:spPr>
          <a:xfrm>
            <a:off x="457200" y="1600200"/>
            <a:ext cx="8229600" cy="4525963"/>
          </a:xfrm>
          <a:prstGeom prst="rect">
            <a:avLst/>
          </a:prstGeom>
        </p:spPr>
        <p:txBody>
          <a:bodyPr>
            <a:noAutofit/>
          </a:bodyPr>
          <a:lstStyle/>
          <a:p>
            <a:pPr marL="0" indent="0" defTabSz="443484">
              <a:spcBef>
                <a:spcPts val="600"/>
              </a:spcBef>
              <a:buNone/>
              <a:defRPr sz="1746">
                <a:solidFill>
                  <a:srgbClr val="FFFFFF"/>
                </a:solidFill>
              </a:defRPr>
            </a:pPr>
            <a:r>
              <a:rPr lang="en-US" sz="2800" dirty="0" smtClean="0"/>
              <a:t>For those </a:t>
            </a:r>
            <a:r>
              <a:rPr lang="en-US" sz="2800" dirty="0"/>
              <a:t>with </a:t>
            </a:r>
            <a:r>
              <a:rPr lang="en-US" sz="2800" dirty="0" err="1"/>
              <a:t>oligomenorrhoea</a:t>
            </a:r>
            <a:r>
              <a:rPr lang="en-US" sz="2800" dirty="0"/>
              <a:t> or </a:t>
            </a:r>
            <a:r>
              <a:rPr lang="en-US" sz="2800" dirty="0" err="1"/>
              <a:t>amenorrhoea</a:t>
            </a:r>
            <a:r>
              <a:rPr lang="en-US" sz="2800" dirty="0" smtClean="0"/>
              <a:t>:</a:t>
            </a:r>
          </a:p>
          <a:p>
            <a:pPr marL="332613" indent="-332613" defTabSz="443484">
              <a:spcBef>
                <a:spcPts val="600"/>
              </a:spcBef>
              <a:defRPr sz="1746">
                <a:solidFill>
                  <a:srgbClr val="FFFFFF"/>
                </a:solidFill>
              </a:defRPr>
            </a:pPr>
            <a:r>
              <a:rPr lang="en-GB" sz="2800" dirty="0" smtClean="0"/>
              <a:t>Exclude pregnancy</a:t>
            </a:r>
            <a:endParaRPr lang="en-US" sz="2800" dirty="0"/>
          </a:p>
          <a:p>
            <a:pPr marL="332613" indent="-332613" defTabSz="443484">
              <a:spcBef>
                <a:spcPts val="600"/>
              </a:spcBef>
              <a:defRPr sz="1746">
                <a:solidFill>
                  <a:srgbClr val="FFFFFF"/>
                </a:solidFill>
              </a:defRPr>
            </a:pPr>
            <a:r>
              <a:rPr lang="en-US" sz="2800" dirty="0"/>
              <a:t>Induce a withdrawal bleed </a:t>
            </a:r>
            <a:r>
              <a:rPr lang="en-US" sz="2800" dirty="0" smtClean="0"/>
              <a:t>with a 12day course of medroxyprogesterone </a:t>
            </a:r>
          </a:p>
          <a:p>
            <a:pPr marL="332613" indent="-332613" defTabSz="443484">
              <a:spcBef>
                <a:spcPts val="600"/>
              </a:spcBef>
              <a:defRPr sz="1746">
                <a:solidFill>
                  <a:srgbClr val="FFFFFF"/>
                </a:solidFill>
              </a:defRPr>
            </a:pPr>
            <a:r>
              <a:rPr lang="en-US" sz="2800" dirty="0" smtClean="0"/>
              <a:t>Get u/s to assess </a:t>
            </a:r>
            <a:r>
              <a:rPr lang="en-US" sz="2800" dirty="0"/>
              <a:t>endometrial thickness</a:t>
            </a:r>
            <a:r>
              <a:rPr lang="en-US" sz="2800" dirty="0" smtClean="0"/>
              <a:t>..</a:t>
            </a:r>
            <a:endParaRPr lang="en-US" sz="2800" dirty="0"/>
          </a:p>
          <a:p>
            <a:pPr marL="332613" indent="-332613" defTabSz="443484">
              <a:spcBef>
                <a:spcPts val="600"/>
              </a:spcBef>
              <a:defRPr sz="1746">
                <a:solidFill>
                  <a:srgbClr val="FFFFFF"/>
                </a:solidFill>
              </a:defRPr>
            </a:pPr>
            <a:r>
              <a:rPr lang="en-US" sz="2800" dirty="0" smtClean="0"/>
              <a:t>If the ET is less than 10mm, </a:t>
            </a:r>
            <a:r>
              <a:rPr lang="en-US" sz="2800" dirty="0"/>
              <a:t>advise treatment to prevent endometrial hyperplasia. </a:t>
            </a:r>
            <a:endParaRPr lang="en-US" sz="2800" dirty="0" smtClean="0"/>
          </a:p>
          <a:p>
            <a:pPr marL="332613" indent="-332613" defTabSz="443484">
              <a:spcBef>
                <a:spcPts val="600"/>
              </a:spcBef>
              <a:defRPr sz="1746">
                <a:solidFill>
                  <a:srgbClr val="FFFFFF"/>
                </a:solidFill>
              </a:defRPr>
            </a:pPr>
            <a:r>
              <a:rPr lang="en-US" sz="2800" dirty="0" smtClean="0"/>
              <a:t>Offer either </a:t>
            </a:r>
            <a:r>
              <a:rPr lang="en-US" sz="2800" dirty="0"/>
              <a:t>regular withdrawal bleeding at least once every 3 months (using </a:t>
            </a:r>
            <a:r>
              <a:rPr lang="en-US" sz="2800" dirty="0" smtClean="0"/>
              <a:t>COC or </a:t>
            </a:r>
            <a:r>
              <a:rPr lang="en-US" sz="2800" dirty="0"/>
              <a:t>cyclical progestogen) or the </a:t>
            </a:r>
            <a:r>
              <a:rPr lang="en-US" sz="2800" dirty="0" err="1" smtClean="0"/>
              <a:t>mirena</a:t>
            </a:r>
            <a:endParaRPr lang="en-US" sz="2800" dirty="0" smtClean="0"/>
          </a:p>
        </p:txBody>
      </p:sp>
    </p:spTree>
    <p:extLst>
      <p:ext uri="{BB962C8B-B14F-4D97-AF65-F5344CB8AC3E}">
        <p14:creationId xmlns:p14="http://schemas.microsoft.com/office/powerpoint/2010/main" val="2186515280"/>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 name="Rainbow tip background.png" descr="Rainbow tip background.png"/>
          <p:cNvPicPr>
            <a:picLocks noChangeAspect="1"/>
          </p:cNvPicPr>
          <p:nvPr/>
        </p:nvPicPr>
        <p:blipFill>
          <a:blip r:embed="rId3">
            <a:extLst/>
          </a:blip>
          <a:stretch>
            <a:fillRect/>
          </a:stretch>
        </p:blipFill>
        <p:spPr>
          <a:xfrm>
            <a:off x="-98464" y="-5162"/>
            <a:ext cx="8643548" cy="6858000"/>
          </a:xfrm>
          <a:prstGeom prst="rect">
            <a:avLst/>
          </a:prstGeom>
          <a:ln w="12700">
            <a:miter lim="400000"/>
          </a:ln>
        </p:spPr>
      </p:pic>
      <p:sp>
        <p:nvSpPr>
          <p:cNvPr id="153" name="Shape 53"/>
          <p:cNvSpPr txBox="1">
            <a:spLocks noGrp="1"/>
          </p:cNvSpPr>
          <p:nvPr>
            <p:ph type="title"/>
          </p:nvPr>
        </p:nvSpPr>
        <p:spPr>
          <a:xfrm>
            <a:off x="827584" y="2330130"/>
            <a:ext cx="2736304" cy="1664822"/>
          </a:xfrm>
          <a:prstGeom prst="rect">
            <a:avLst/>
          </a:prstGeom>
        </p:spPr>
        <p:txBody>
          <a:bodyPr/>
          <a:lstStyle>
            <a:lvl1pPr defTabSz="365759">
              <a:defRPr sz="3100">
                <a:solidFill>
                  <a:srgbClr val="FFFFFF"/>
                </a:solidFill>
                <a:latin typeface="Lubalin Graph"/>
                <a:ea typeface="Lubalin Graph"/>
                <a:cs typeface="Lubalin Graph"/>
                <a:sym typeface="Lubalin Graph"/>
              </a:defRPr>
            </a:lvl1pPr>
          </a:lstStyle>
          <a:p>
            <a:r>
              <a:rPr lang="en-GB" dirty="0" smtClean="0"/>
              <a:t>Amenorrhoea</a:t>
            </a:r>
            <a:endParaRPr dirty="0"/>
          </a:p>
        </p:txBody>
      </p:sp>
      <p:sp>
        <p:nvSpPr>
          <p:cNvPr id="154" name="Shape 54"/>
          <p:cNvSpPr txBox="1">
            <a:spLocks noGrp="1"/>
          </p:cNvSpPr>
          <p:nvPr>
            <p:ph type="body" sz="half" idx="1"/>
          </p:nvPr>
        </p:nvSpPr>
        <p:spPr>
          <a:xfrm>
            <a:off x="4945958" y="1056067"/>
            <a:ext cx="3630315" cy="4212949"/>
          </a:xfrm>
          <a:prstGeom prst="rect">
            <a:avLst/>
          </a:prstGeom>
        </p:spPr>
        <p:txBody>
          <a:bodyPr>
            <a:normAutofit fontScale="55000" lnSpcReduction="20000"/>
          </a:bodyPr>
          <a:lstStyle>
            <a:lvl1pPr algn="l">
              <a:defRPr sz="3600">
                <a:solidFill>
                  <a:schemeClr val="accent2"/>
                </a:solidFill>
                <a:latin typeface="Lubalin Graph"/>
                <a:ea typeface="Lubalin Graph"/>
                <a:cs typeface="Lubalin Graph"/>
                <a:sym typeface="Lubalin Graph"/>
              </a:defRPr>
            </a:lvl1pPr>
          </a:lstStyle>
          <a:p>
            <a:r>
              <a:rPr lang="en-US" b="1" dirty="0">
                <a:solidFill>
                  <a:schemeClr val="accent4"/>
                </a:solidFill>
              </a:rPr>
              <a:t>Primary </a:t>
            </a:r>
            <a:r>
              <a:rPr lang="en-US" b="1" dirty="0" err="1">
                <a:solidFill>
                  <a:schemeClr val="accent4"/>
                </a:solidFill>
              </a:rPr>
              <a:t>amenorrhoea</a:t>
            </a:r>
            <a:r>
              <a:rPr lang="en-US" dirty="0">
                <a:solidFill>
                  <a:schemeClr val="accent4"/>
                </a:solidFill>
              </a:rPr>
              <a:t> </a:t>
            </a:r>
            <a:r>
              <a:rPr lang="en-US" dirty="0" smtClean="0">
                <a:solidFill>
                  <a:schemeClr val="accent4"/>
                </a:solidFill>
              </a:rPr>
              <a:t>- failure </a:t>
            </a:r>
            <a:r>
              <a:rPr lang="en-US" dirty="0">
                <a:solidFill>
                  <a:schemeClr val="accent4"/>
                </a:solidFill>
              </a:rPr>
              <a:t>to establish menstruation by 16 years of </a:t>
            </a:r>
            <a:r>
              <a:rPr lang="en-US" dirty="0" smtClean="0">
                <a:solidFill>
                  <a:schemeClr val="accent4"/>
                </a:solidFill>
              </a:rPr>
              <a:t>age in women with </a:t>
            </a:r>
            <a:r>
              <a:rPr lang="en-US" dirty="0">
                <a:solidFill>
                  <a:schemeClr val="accent4"/>
                </a:solidFill>
              </a:rPr>
              <a:t>normal secondary sexual characteristics, or by 14 years of age in </a:t>
            </a:r>
            <a:r>
              <a:rPr lang="en-US" dirty="0" smtClean="0">
                <a:solidFill>
                  <a:schemeClr val="accent4"/>
                </a:solidFill>
              </a:rPr>
              <a:t>women with </a:t>
            </a:r>
            <a:r>
              <a:rPr lang="en-US" dirty="0">
                <a:solidFill>
                  <a:schemeClr val="accent4"/>
                </a:solidFill>
              </a:rPr>
              <a:t>no secondary sexual characteristics </a:t>
            </a:r>
            <a:endParaRPr lang="en-US" dirty="0" smtClean="0">
              <a:solidFill>
                <a:schemeClr val="accent4"/>
              </a:solidFill>
            </a:endParaRPr>
          </a:p>
          <a:p>
            <a:r>
              <a:rPr lang="en-US" b="1" dirty="0" smtClean="0">
                <a:solidFill>
                  <a:schemeClr val="accent4"/>
                </a:solidFill>
              </a:rPr>
              <a:t>Secondary </a:t>
            </a:r>
            <a:r>
              <a:rPr lang="en-US" b="1" dirty="0" err="1">
                <a:solidFill>
                  <a:schemeClr val="accent4"/>
                </a:solidFill>
              </a:rPr>
              <a:t>amenorrhoea</a:t>
            </a:r>
            <a:r>
              <a:rPr lang="en-US" dirty="0">
                <a:solidFill>
                  <a:schemeClr val="accent4"/>
                </a:solidFill>
              </a:rPr>
              <a:t> </a:t>
            </a:r>
            <a:r>
              <a:rPr lang="en-US" dirty="0" smtClean="0">
                <a:solidFill>
                  <a:schemeClr val="accent4"/>
                </a:solidFill>
              </a:rPr>
              <a:t>- </a:t>
            </a:r>
            <a:r>
              <a:rPr lang="en-US" dirty="0">
                <a:solidFill>
                  <a:schemeClr val="accent4"/>
                </a:solidFill>
              </a:rPr>
              <a:t>the absence of menstruation for at least 6 months in women with previously normal and regular menses, or for 12 months in women with previous </a:t>
            </a:r>
            <a:r>
              <a:rPr lang="en-US" dirty="0" err="1">
                <a:solidFill>
                  <a:schemeClr val="accent4"/>
                </a:solidFill>
              </a:rPr>
              <a:t>oligomenorrhoea</a:t>
            </a:r>
            <a:r>
              <a:rPr lang="en-US" dirty="0">
                <a:solidFill>
                  <a:schemeClr val="accent4"/>
                </a:solidFill>
              </a:rPr>
              <a:t> </a:t>
            </a:r>
          </a:p>
          <a:p>
            <a:endParaRPr dirty="0">
              <a:solidFill>
                <a:schemeClr val="accent5"/>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149" name="Shape 70"/>
          <p:cNvSpPr txBox="1">
            <a:spLocks noGrp="1"/>
          </p:cNvSpPr>
          <p:nvPr>
            <p:ph type="title"/>
          </p:nvPr>
        </p:nvSpPr>
        <p:spPr>
          <a:xfrm>
            <a:off x="457200" y="274638"/>
            <a:ext cx="8229600" cy="1143002"/>
          </a:xfrm>
          <a:prstGeom prst="rect">
            <a:avLst/>
          </a:prstGeom>
        </p:spPr>
        <p:txBody>
          <a:bodyPr/>
          <a:lstStyle>
            <a:lvl1pPr>
              <a:defRPr>
                <a:solidFill>
                  <a:srgbClr val="FFFFFF"/>
                </a:solidFill>
                <a:latin typeface="Lubalin Graph"/>
                <a:ea typeface="Lubalin Graph"/>
                <a:cs typeface="Lubalin Graph"/>
                <a:sym typeface="Lubalin Graph"/>
              </a:defRPr>
            </a:lvl1pPr>
          </a:lstStyle>
          <a:p>
            <a:r>
              <a:rPr lang="en-GB" dirty="0" smtClean="0"/>
              <a:t>Primary Amenorrhoea </a:t>
            </a:r>
            <a:endParaRPr dirty="0"/>
          </a:p>
        </p:txBody>
      </p:sp>
      <p:sp>
        <p:nvSpPr>
          <p:cNvPr id="150" name="Shape 71"/>
          <p:cNvSpPr txBox="1">
            <a:spLocks noGrp="1"/>
          </p:cNvSpPr>
          <p:nvPr>
            <p:ph type="body" idx="1"/>
          </p:nvPr>
        </p:nvSpPr>
        <p:spPr>
          <a:xfrm>
            <a:off x="457200" y="1600200"/>
            <a:ext cx="8229600" cy="4525963"/>
          </a:xfrm>
          <a:prstGeom prst="rect">
            <a:avLst/>
          </a:prstGeom>
        </p:spPr>
        <p:txBody>
          <a:bodyPr>
            <a:normAutofit/>
          </a:bodyPr>
          <a:lstStyle/>
          <a:p>
            <a:pPr marL="0" indent="0" defTabSz="443484">
              <a:spcBef>
                <a:spcPts val="600"/>
              </a:spcBef>
              <a:buNone/>
              <a:defRPr sz="1746">
                <a:solidFill>
                  <a:srgbClr val="FFFFFF"/>
                </a:solidFill>
              </a:defRPr>
            </a:pPr>
            <a:r>
              <a:rPr lang="en-US" dirty="0"/>
              <a:t>R</a:t>
            </a:r>
            <a:r>
              <a:rPr lang="en-US" dirty="0" smtClean="0"/>
              <a:t>efer </a:t>
            </a:r>
            <a:r>
              <a:rPr lang="en-US" dirty="0"/>
              <a:t>for specialist investigation </a:t>
            </a:r>
            <a:r>
              <a:rPr lang="en-US" dirty="0" smtClean="0"/>
              <a:t>&amp; management </a:t>
            </a:r>
          </a:p>
          <a:p>
            <a:pPr defTabSz="443484">
              <a:spcBef>
                <a:spcPts val="600"/>
              </a:spcBef>
              <a:defRPr sz="1746">
                <a:solidFill>
                  <a:srgbClr val="FFFFFF"/>
                </a:solidFill>
              </a:defRPr>
            </a:pPr>
            <a:r>
              <a:rPr lang="en-US" dirty="0" smtClean="0"/>
              <a:t>those </a:t>
            </a:r>
            <a:r>
              <a:rPr lang="en-US" dirty="0"/>
              <a:t>who have no secondary sexual characteristics </a:t>
            </a:r>
            <a:r>
              <a:rPr lang="en-US" dirty="0" smtClean="0"/>
              <a:t>&amp; who </a:t>
            </a:r>
            <a:r>
              <a:rPr lang="en-US" dirty="0"/>
              <a:t>have not started menstruating by 14 years of age.</a:t>
            </a:r>
          </a:p>
          <a:p>
            <a:pPr marL="332613" indent="-332613" defTabSz="443484">
              <a:spcBef>
                <a:spcPts val="600"/>
              </a:spcBef>
              <a:defRPr sz="1746">
                <a:solidFill>
                  <a:srgbClr val="FFFFFF"/>
                </a:solidFill>
              </a:defRPr>
            </a:pPr>
            <a:r>
              <a:rPr lang="en-US" dirty="0" smtClean="0"/>
              <a:t>those </a:t>
            </a:r>
            <a:r>
              <a:rPr lang="en-US" dirty="0"/>
              <a:t>with normal secondary sexual characteristics </a:t>
            </a:r>
            <a:r>
              <a:rPr lang="en-US" dirty="0" smtClean="0"/>
              <a:t>&amp; who </a:t>
            </a:r>
            <a:r>
              <a:rPr lang="en-US" dirty="0"/>
              <a:t>have not started menstruating by 16 years of age.</a:t>
            </a:r>
          </a:p>
          <a:p>
            <a:pPr marL="332613" indent="-332613" defTabSz="443484">
              <a:spcBef>
                <a:spcPts val="600"/>
              </a:spcBef>
              <a:defRPr sz="1746">
                <a:solidFill>
                  <a:srgbClr val="FFFFFF"/>
                </a:solidFill>
              </a:defRPr>
            </a:pPr>
            <a:r>
              <a:rPr lang="en-US" dirty="0" smtClean="0"/>
              <a:t>Growth </a:t>
            </a:r>
            <a:r>
              <a:rPr lang="en-US" dirty="0"/>
              <a:t>retardation.</a:t>
            </a:r>
          </a:p>
          <a:p>
            <a:pPr marL="332613" indent="-332613" defTabSz="443484">
              <a:spcBef>
                <a:spcPts val="600"/>
              </a:spcBef>
              <a:defRPr sz="1746">
                <a:solidFill>
                  <a:srgbClr val="FFFFFF"/>
                </a:solidFill>
              </a:defRPr>
            </a:pPr>
            <a:r>
              <a:rPr lang="en-US" dirty="0"/>
              <a:t>Symptoms and signs of androgen excess (such as hirsutism) or thyroid </a:t>
            </a:r>
            <a:r>
              <a:rPr lang="en-US" dirty="0" smtClean="0"/>
              <a:t>disease &amp; </a:t>
            </a:r>
            <a:r>
              <a:rPr lang="en-US" dirty="0" err="1" smtClean="0"/>
              <a:t>amenorrhoea</a:t>
            </a:r>
            <a:r>
              <a:rPr lang="en-US" dirty="0" smtClean="0"/>
              <a:t>.</a:t>
            </a:r>
            <a:endParaRPr lang="en-US" dirty="0"/>
          </a:p>
          <a:p>
            <a:pPr marL="332613" indent="-332613" defTabSz="443484">
              <a:spcBef>
                <a:spcPts val="600"/>
              </a:spcBef>
              <a:defRPr sz="1746">
                <a:solidFill>
                  <a:srgbClr val="FFFFFF"/>
                </a:solidFill>
              </a:defRPr>
            </a:pPr>
            <a:r>
              <a:rPr lang="en-US" dirty="0" err="1"/>
              <a:t>Galactorrhoea</a:t>
            </a:r>
            <a:r>
              <a:rPr lang="en-US" dirty="0"/>
              <a:t>.</a:t>
            </a:r>
          </a:p>
          <a:p>
            <a:pPr marL="332613" indent="-332613" defTabSz="443484">
              <a:spcBef>
                <a:spcPts val="600"/>
              </a:spcBef>
              <a:defRPr sz="1746">
                <a:solidFill>
                  <a:srgbClr val="FFFFFF"/>
                </a:solidFill>
              </a:defRPr>
            </a:pPr>
            <a:r>
              <a:rPr lang="en-US" dirty="0"/>
              <a:t>Suspected genital tract malformation, intracranial </a:t>
            </a:r>
            <a:r>
              <a:rPr lang="en-US" dirty="0" err="1"/>
              <a:t>tumour</a:t>
            </a:r>
            <a:r>
              <a:rPr lang="en-US" dirty="0"/>
              <a:t> (for example </a:t>
            </a:r>
            <a:r>
              <a:rPr lang="en-US" dirty="0" err="1"/>
              <a:t>prolactinoma</a:t>
            </a:r>
            <a:r>
              <a:rPr lang="en-US" dirty="0"/>
              <a:t>), chromosomal anomaly </a:t>
            </a:r>
            <a:r>
              <a:rPr lang="en-US" dirty="0" smtClean="0"/>
              <a:t>(</a:t>
            </a:r>
            <a:r>
              <a:rPr lang="en-US" dirty="0" err="1" smtClean="0"/>
              <a:t>eg</a:t>
            </a:r>
            <a:r>
              <a:rPr lang="en-US" dirty="0" smtClean="0"/>
              <a:t> Turner's </a:t>
            </a:r>
            <a:r>
              <a:rPr lang="en-US" dirty="0"/>
              <a:t>syndrome or androgen insensitivity), or anorexia nervosa.</a:t>
            </a:r>
          </a:p>
          <a:p>
            <a:pPr marL="332613" indent="-332613" defTabSz="443484">
              <a:spcBef>
                <a:spcPts val="600"/>
              </a:spcBef>
              <a:defRPr sz="1746">
                <a:solidFill>
                  <a:srgbClr val="FFFFFF"/>
                </a:solidFill>
              </a:defRPr>
            </a:pPr>
            <a:r>
              <a:rPr lang="en-US" dirty="0"/>
              <a:t>Puberty lasting 5 years without menarche </a:t>
            </a:r>
            <a:r>
              <a:rPr lang="en-US" dirty="0" smtClean="0"/>
              <a:t>(</a:t>
            </a:r>
            <a:r>
              <a:rPr lang="en-US" dirty="0" err="1" smtClean="0"/>
              <a:t>eg</a:t>
            </a:r>
            <a:r>
              <a:rPr lang="en-US" dirty="0" smtClean="0"/>
              <a:t> </a:t>
            </a:r>
            <a:r>
              <a:rPr lang="en-US" dirty="0"/>
              <a:t>example presenting at 15 years of age when pubic hair and breast development started at 10 years of age).</a:t>
            </a:r>
            <a:endParaRPr dirty="0"/>
          </a:p>
        </p:txBody>
      </p:sp>
    </p:spTree>
    <p:extLst>
      <p:ext uri="{BB962C8B-B14F-4D97-AF65-F5344CB8AC3E}">
        <p14:creationId xmlns:p14="http://schemas.microsoft.com/office/powerpoint/2010/main" val="1524668319"/>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149" name="Shape 70"/>
          <p:cNvSpPr txBox="1">
            <a:spLocks noGrp="1"/>
          </p:cNvSpPr>
          <p:nvPr>
            <p:ph type="title"/>
          </p:nvPr>
        </p:nvSpPr>
        <p:spPr>
          <a:xfrm>
            <a:off x="457200" y="274638"/>
            <a:ext cx="8229600" cy="1143002"/>
          </a:xfrm>
          <a:prstGeom prst="rect">
            <a:avLst/>
          </a:prstGeom>
        </p:spPr>
        <p:txBody>
          <a:bodyPr/>
          <a:lstStyle>
            <a:lvl1pPr>
              <a:defRPr>
                <a:solidFill>
                  <a:srgbClr val="FFFFFF"/>
                </a:solidFill>
                <a:latin typeface="Lubalin Graph"/>
                <a:ea typeface="Lubalin Graph"/>
                <a:cs typeface="Lubalin Graph"/>
                <a:sym typeface="Lubalin Graph"/>
              </a:defRPr>
            </a:lvl1pPr>
          </a:lstStyle>
          <a:p>
            <a:r>
              <a:rPr lang="en-GB" dirty="0" smtClean="0"/>
              <a:t>Secondary Amenorrhoea </a:t>
            </a:r>
            <a:endParaRPr dirty="0"/>
          </a:p>
        </p:txBody>
      </p:sp>
      <p:sp>
        <p:nvSpPr>
          <p:cNvPr id="150" name="Shape 71"/>
          <p:cNvSpPr txBox="1">
            <a:spLocks noGrp="1"/>
          </p:cNvSpPr>
          <p:nvPr>
            <p:ph type="body" idx="1"/>
          </p:nvPr>
        </p:nvSpPr>
        <p:spPr>
          <a:xfrm>
            <a:off x="457200" y="1556792"/>
            <a:ext cx="8229600" cy="4525963"/>
          </a:xfrm>
          <a:prstGeom prst="rect">
            <a:avLst/>
          </a:prstGeom>
        </p:spPr>
        <p:txBody>
          <a:bodyPr>
            <a:normAutofit fontScale="85000" lnSpcReduction="10000"/>
          </a:bodyPr>
          <a:lstStyle/>
          <a:p>
            <a:pPr marL="0" indent="0" defTabSz="443484">
              <a:spcBef>
                <a:spcPts val="600"/>
              </a:spcBef>
              <a:buNone/>
              <a:defRPr sz="1746">
                <a:solidFill>
                  <a:srgbClr val="FFFFFF"/>
                </a:solidFill>
              </a:defRPr>
            </a:pPr>
            <a:r>
              <a:rPr lang="en-US" sz="2900" dirty="0"/>
              <a:t>Manage </a:t>
            </a:r>
            <a:r>
              <a:rPr lang="en-US" sz="2900" dirty="0" smtClean="0"/>
              <a:t> in </a:t>
            </a:r>
            <a:r>
              <a:rPr lang="en-US" sz="2900" dirty="0"/>
              <a:t>primary care:</a:t>
            </a:r>
          </a:p>
          <a:p>
            <a:pPr marL="332613" indent="-332613" defTabSz="443484">
              <a:spcBef>
                <a:spcPts val="600"/>
              </a:spcBef>
              <a:defRPr sz="1746">
                <a:solidFill>
                  <a:srgbClr val="FFFFFF"/>
                </a:solidFill>
              </a:defRPr>
            </a:pPr>
            <a:r>
              <a:rPr lang="en-US" sz="2900" dirty="0"/>
              <a:t>Polycystic ovary syndrome </a:t>
            </a:r>
            <a:endParaRPr lang="en-US" sz="2900" dirty="0" smtClean="0"/>
          </a:p>
          <a:p>
            <a:pPr marL="332613" indent="-332613" defTabSz="443484">
              <a:spcBef>
                <a:spcPts val="600"/>
              </a:spcBef>
              <a:defRPr sz="1746">
                <a:solidFill>
                  <a:srgbClr val="FFFFFF"/>
                </a:solidFill>
              </a:defRPr>
            </a:pPr>
            <a:r>
              <a:rPr lang="en-US" sz="2900" dirty="0" smtClean="0"/>
              <a:t>Hypothyroidism </a:t>
            </a:r>
            <a:r>
              <a:rPr lang="en-US" sz="2900" dirty="0"/>
              <a:t>— menses may take several months to resume with </a:t>
            </a:r>
            <a:r>
              <a:rPr lang="en-US" sz="2900" dirty="0" smtClean="0"/>
              <a:t>treatment.</a:t>
            </a:r>
            <a:endParaRPr lang="en-US" sz="2900" dirty="0"/>
          </a:p>
          <a:p>
            <a:pPr marL="332613" indent="-332613" defTabSz="443484">
              <a:spcBef>
                <a:spcPts val="600"/>
              </a:spcBef>
              <a:defRPr sz="1746">
                <a:solidFill>
                  <a:srgbClr val="FFFFFF"/>
                </a:solidFill>
              </a:defRPr>
            </a:pPr>
            <a:r>
              <a:rPr lang="en-US" sz="2900" dirty="0" smtClean="0"/>
              <a:t>Pregnancy</a:t>
            </a:r>
          </a:p>
          <a:p>
            <a:pPr marL="332613" indent="-332613" defTabSz="443484">
              <a:spcBef>
                <a:spcPts val="600"/>
              </a:spcBef>
              <a:defRPr sz="1746">
                <a:solidFill>
                  <a:srgbClr val="FFFFFF"/>
                </a:solidFill>
              </a:defRPr>
            </a:pPr>
            <a:endParaRPr lang="en-US" sz="2900" dirty="0" smtClean="0"/>
          </a:p>
          <a:p>
            <a:pPr marL="0" indent="0" defTabSz="443484">
              <a:spcBef>
                <a:spcPts val="600"/>
              </a:spcBef>
              <a:buNone/>
              <a:defRPr sz="1746">
                <a:solidFill>
                  <a:srgbClr val="FFFFFF"/>
                </a:solidFill>
              </a:defRPr>
            </a:pPr>
            <a:r>
              <a:rPr lang="en-US" sz="2900" dirty="0"/>
              <a:t>Refer to a </a:t>
            </a:r>
            <a:r>
              <a:rPr lang="en-US" sz="2900" dirty="0" err="1"/>
              <a:t>gynaecologist</a:t>
            </a:r>
            <a:r>
              <a:rPr lang="en-US" sz="2900" dirty="0"/>
              <a:t> </a:t>
            </a:r>
            <a:endParaRPr lang="en-US" sz="2900" dirty="0" smtClean="0"/>
          </a:p>
          <a:p>
            <a:pPr defTabSz="443484">
              <a:spcBef>
                <a:spcPts val="600"/>
              </a:spcBef>
              <a:defRPr sz="1746">
                <a:solidFill>
                  <a:srgbClr val="FFFFFF"/>
                </a:solidFill>
              </a:defRPr>
            </a:pPr>
            <a:r>
              <a:rPr lang="en-US" sz="2900" dirty="0"/>
              <a:t>E</a:t>
            </a:r>
            <a:r>
              <a:rPr lang="en-US" sz="2900" dirty="0" smtClean="0"/>
              <a:t>levated FSH/LH x2— </a:t>
            </a:r>
            <a:r>
              <a:rPr lang="en-US" sz="2900" dirty="0"/>
              <a:t>which suggests premature ovarian failure in women younger than 40 years of age.</a:t>
            </a:r>
          </a:p>
          <a:p>
            <a:pPr marL="332613" indent="-332613" defTabSz="443484">
              <a:spcBef>
                <a:spcPts val="600"/>
              </a:spcBef>
              <a:defRPr sz="1746">
                <a:solidFill>
                  <a:srgbClr val="FFFFFF"/>
                </a:solidFill>
              </a:defRPr>
            </a:pPr>
            <a:r>
              <a:rPr lang="en-US" sz="2900" dirty="0"/>
              <a:t>Recent history of </a:t>
            </a:r>
            <a:r>
              <a:rPr lang="en-US" sz="2900" dirty="0" smtClean="0"/>
              <a:t>uterine/cervical surgery/pelvic infection- </a:t>
            </a:r>
            <a:r>
              <a:rPr lang="en-US" sz="2900" dirty="0" err="1" smtClean="0"/>
              <a:t>Asherman's</a:t>
            </a:r>
            <a:r>
              <a:rPr lang="en-US" sz="2900" dirty="0" smtClean="0"/>
              <a:t> </a:t>
            </a:r>
            <a:r>
              <a:rPr lang="en-US" sz="2900" dirty="0"/>
              <a:t>syndrome or cervical stenosis</a:t>
            </a:r>
            <a:r>
              <a:rPr lang="en-US" sz="2900" dirty="0" smtClean="0"/>
              <a:t>.</a:t>
            </a:r>
            <a:endParaRPr dirty="0"/>
          </a:p>
        </p:txBody>
      </p:sp>
    </p:spTree>
    <p:extLst>
      <p:ext uri="{BB962C8B-B14F-4D97-AF65-F5344CB8AC3E}">
        <p14:creationId xmlns:p14="http://schemas.microsoft.com/office/powerpoint/2010/main" val="3019015642"/>
      </p:ext>
    </p:extLst>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149" name="Shape 70"/>
          <p:cNvSpPr txBox="1">
            <a:spLocks noGrp="1"/>
          </p:cNvSpPr>
          <p:nvPr>
            <p:ph type="title"/>
          </p:nvPr>
        </p:nvSpPr>
        <p:spPr>
          <a:xfrm>
            <a:off x="457200" y="274638"/>
            <a:ext cx="8229600" cy="1143002"/>
          </a:xfrm>
          <a:prstGeom prst="rect">
            <a:avLst/>
          </a:prstGeom>
        </p:spPr>
        <p:txBody>
          <a:bodyPr/>
          <a:lstStyle>
            <a:lvl1pPr>
              <a:defRPr>
                <a:solidFill>
                  <a:srgbClr val="FFFFFF"/>
                </a:solidFill>
                <a:latin typeface="Lubalin Graph"/>
                <a:ea typeface="Lubalin Graph"/>
                <a:cs typeface="Lubalin Graph"/>
                <a:sym typeface="Lubalin Graph"/>
              </a:defRPr>
            </a:lvl1pPr>
          </a:lstStyle>
          <a:p>
            <a:r>
              <a:rPr lang="en-GB" dirty="0" smtClean="0"/>
              <a:t>Secondary Amenorrhoea </a:t>
            </a:r>
            <a:endParaRPr dirty="0"/>
          </a:p>
        </p:txBody>
      </p:sp>
      <p:sp>
        <p:nvSpPr>
          <p:cNvPr id="150" name="Shape 71"/>
          <p:cNvSpPr txBox="1">
            <a:spLocks noGrp="1"/>
          </p:cNvSpPr>
          <p:nvPr>
            <p:ph type="body" idx="1"/>
          </p:nvPr>
        </p:nvSpPr>
        <p:spPr>
          <a:xfrm>
            <a:off x="457200" y="1556792"/>
            <a:ext cx="8229600" cy="4525963"/>
          </a:xfrm>
          <a:prstGeom prst="rect">
            <a:avLst/>
          </a:prstGeom>
        </p:spPr>
        <p:txBody>
          <a:bodyPr>
            <a:normAutofit fontScale="77500" lnSpcReduction="20000"/>
          </a:bodyPr>
          <a:lstStyle/>
          <a:p>
            <a:pPr marL="0" indent="0" defTabSz="443484">
              <a:spcBef>
                <a:spcPts val="600"/>
              </a:spcBef>
              <a:buNone/>
              <a:defRPr sz="1746">
                <a:solidFill>
                  <a:srgbClr val="FFFFFF"/>
                </a:solidFill>
              </a:defRPr>
            </a:pPr>
            <a:r>
              <a:rPr lang="en-US" sz="2900" dirty="0" smtClean="0"/>
              <a:t>Refer </a:t>
            </a:r>
            <a:r>
              <a:rPr lang="en-US" sz="2900" dirty="0"/>
              <a:t>to an endocrinologist </a:t>
            </a:r>
            <a:endParaRPr lang="en-US" sz="2900" dirty="0" smtClean="0"/>
          </a:p>
          <a:p>
            <a:pPr marL="0" indent="0" defTabSz="443484">
              <a:spcBef>
                <a:spcPts val="600"/>
              </a:spcBef>
              <a:buNone/>
              <a:defRPr sz="1746">
                <a:solidFill>
                  <a:srgbClr val="FFFFFF"/>
                </a:solidFill>
              </a:defRPr>
            </a:pPr>
            <a:endParaRPr lang="en-US" sz="2900" dirty="0" smtClean="0"/>
          </a:p>
          <a:p>
            <a:pPr marL="332613" indent="-332613" defTabSz="443484">
              <a:spcBef>
                <a:spcPts val="600"/>
              </a:spcBef>
              <a:defRPr sz="1746">
                <a:solidFill>
                  <a:srgbClr val="FFFFFF"/>
                </a:solidFill>
              </a:defRPr>
            </a:pPr>
            <a:r>
              <a:rPr lang="en-US" sz="2900" dirty="0" err="1" smtClean="0"/>
              <a:t>Hyperprolactinaemia</a:t>
            </a:r>
            <a:r>
              <a:rPr lang="en-US" sz="2900" dirty="0"/>
              <a:t>: serum prolactin level greater than 1000 </a:t>
            </a:r>
            <a:r>
              <a:rPr lang="en-US" sz="2900" dirty="0" err="1"/>
              <a:t>mIU</a:t>
            </a:r>
            <a:r>
              <a:rPr lang="en-US" sz="2900" dirty="0"/>
              <a:t>/L, or 500–1000 </a:t>
            </a:r>
            <a:r>
              <a:rPr lang="en-US" sz="2900" dirty="0" err="1"/>
              <a:t>mIU</a:t>
            </a:r>
            <a:r>
              <a:rPr lang="en-US" sz="2900" dirty="0"/>
              <a:t>/L </a:t>
            </a:r>
            <a:r>
              <a:rPr lang="en-US" sz="2900" dirty="0" smtClean="0"/>
              <a:t>x2  even if on drugs known to raise PL.</a:t>
            </a:r>
            <a:endParaRPr lang="en-US" sz="2900" dirty="0"/>
          </a:p>
          <a:p>
            <a:pPr marL="332613" indent="-332613" defTabSz="443484">
              <a:spcBef>
                <a:spcPts val="600"/>
              </a:spcBef>
              <a:defRPr sz="1746">
                <a:solidFill>
                  <a:srgbClr val="FFFFFF"/>
                </a:solidFill>
              </a:defRPr>
            </a:pPr>
            <a:r>
              <a:rPr lang="en-US" sz="2900" dirty="0"/>
              <a:t>Low </a:t>
            </a:r>
            <a:r>
              <a:rPr lang="en-US" sz="2900" dirty="0" smtClean="0"/>
              <a:t>FSH/LH </a:t>
            </a:r>
            <a:r>
              <a:rPr lang="en-US" sz="2900" dirty="0"/>
              <a:t>levels (to exclude hypopituitarism or a pituitary </a:t>
            </a:r>
            <a:r>
              <a:rPr lang="en-US" sz="2900" dirty="0" err="1"/>
              <a:t>tumour</a:t>
            </a:r>
            <a:r>
              <a:rPr lang="en-US" sz="2900" dirty="0"/>
              <a:t>, although stress, excessive exercise, or weight loss are more likely causes).</a:t>
            </a:r>
          </a:p>
          <a:p>
            <a:pPr marL="332613" indent="-332613" defTabSz="443484">
              <a:spcBef>
                <a:spcPts val="600"/>
              </a:spcBef>
              <a:defRPr sz="1746">
                <a:solidFill>
                  <a:srgbClr val="FFFFFF"/>
                </a:solidFill>
              </a:defRPr>
            </a:pPr>
            <a:r>
              <a:rPr lang="en-US" sz="2900" dirty="0"/>
              <a:t>I</a:t>
            </a:r>
            <a:r>
              <a:rPr lang="en-US" sz="2900" dirty="0" smtClean="0"/>
              <a:t>ncreased </a:t>
            </a:r>
            <a:r>
              <a:rPr lang="en-US" sz="2900" dirty="0"/>
              <a:t>testosterone level that is not explained </a:t>
            </a:r>
            <a:r>
              <a:rPr lang="en-US" sz="2900" dirty="0" smtClean="0"/>
              <a:t> by PCOS(suggesting </a:t>
            </a:r>
            <a:r>
              <a:rPr lang="en-US" sz="2900" dirty="0"/>
              <a:t>an androgen-secreting </a:t>
            </a:r>
            <a:r>
              <a:rPr lang="en-US" sz="2900" dirty="0" err="1"/>
              <a:t>tumour</a:t>
            </a:r>
            <a:r>
              <a:rPr lang="en-US" sz="2900" dirty="0"/>
              <a:t>, late-onset congenital adrenal hyperplasia, or Cushing's syndrome).</a:t>
            </a:r>
          </a:p>
          <a:p>
            <a:pPr marL="332613" indent="-332613" defTabSz="443484">
              <a:spcBef>
                <a:spcPts val="600"/>
              </a:spcBef>
              <a:defRPr sz="1746">
                <a:solidFill>
                  <a:srgbClr val="FFFFFF"/>
                </a:solidFill>
              </a:defRPr>
            </a:pPr>
            <a:r>
              <a:rPr lang="en-US" sz="2900" dirty="0"/>
              <a:t>Other features of Cushing's syndrome or late-onset congenital adrenal hyperplasia (besides an increased testosterone level).</a:t>
            </a:r>
          </a:p>
          <a:p>
            <a:pPr marL="332613" indent="-332613" defTabSz="443484">
              <a:spcBef>
                <a:spcPts val="600"/>
              </a:spcBef>
              <a:defRPr sz="1746">
                <a:solidFill>
                  <a:srgbClr val="FFFFFF"/>
                </a:solidFill>
              </a:defRPr>
            </a:pPr>
            <a:endParaRPr dirty="0"/>
          </a:p>
        </p:txBody>
      </p:sp>
    </p:spTree>
    <p:extLst>
      <p:ext uri="{BB962C8B-B14F-4D97-AF65-F5344CB8AC3E}">
        <p14:creationId xmlns:p14="http://schemas.microsoft.com/office/powerpoint/2010/main" val="1115586077"/>
      </p:ext>
    </p:extLst>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149" name="Shape 70"/>
          <p:cNvSpPr txBox="1">
            <a:spLocks noGrp="1"/>
          </p:cNvSpPr>
          <p:nvPr>
            <p:ph type="title"/>
          </p:nvPr>
        </p:nvSpPr>
        <p:spPr>
          <a:xfrm>
            <a:off x="457200" y="274638"/>
            <a:ext cx="8229600" cy="1143002"/>
          </a:xfrm>
          <a:prstGeom prst="rect">
            <a:avLst/>
          </a:prstGeom>
        </p:spPr>
        <p:txBody>
          <a:bodyPr/>
          <a:lstStyle>
            <a:lvl1pPr>
              <a:defRPr>
                <a:solidFill>
                  <a:srgbClr val="FFFFFF"/>
                </a:solidFill>
                <a:latin typeface="Lubalin Graph"/>
                <a:ea typeface="Lubalin Graph"/>
                <a:cs typeface="Lubalin Graph"/>
                <a:sym typeface="Lubalin Graph"/>
              </a:defRPr>
            </a:lvl1pPr>
          </a:lstStyle>
          <a:p>
            <a:r>
              <a:rPr lang="en-GB" dirty="0" smtClean="0"/>
              <a:t>Osteoporosis Risk</a:t>
            </a:r>
            <a:endParaRPr dirty="0"/>
          </a:p>
        </p:txBody>
      </p:sp>
      <p:sp>
        <p:nvSpPr>
          <p:cNvPr id="150" name="Shape 71"/>
          <p:cNvSpPr txBox="1">
            <a:spLocks noGrp="1"/>
          </p:cNvSpPr>
          <p:nvPr>
            <p:ph type="body" idx="1"/>
          </p:nvPr>
        </p:nvSpPr>
        <p:spPr>
          <a:xfrm>
            <a:off x="457200" y="1600200"/>
            <a:ext cx="8229600" cy="4525963"/>
          </a:xfrm>
          <a:prstGeom prst="rect">
            <a:avLst/>
          </a:prstGeom>
        </p:spPr>
        <p:txBody>
          <a:bodyPr>
            <a:normAutofit/>
          </a:bodyPr>
          <a:lstStyle/>
          <a:p>
            <a:pPr marL="332613" indent="-332613" defTabSz="443484">
              <a:spcBef>
                <a:spcPts val="600"/>
              </a:spcBef>
              <a:defRPr sz="1746">
                <a:solidFill>
                  <a:srgbClr val="FFFFFF"/>
                </a:solidFill>
              </a:defRPr>
            </a:pPr>
            <a:r>
              <a:rPr lang="en-US" dirty="0" smtClean="0"/>
              <a:t>At risk</a:t>
            </a:r>
          </a:p>
          <a:p>
            <a:pPr marL="773484" lvl="1" indent="-332613" defTabSz="443484">
              <a:spcBef>
                <a:spcPts val="600"/>
              </a:spcBef>
              <a:defRPr sz="1746">
                <a:solidFill>
                  <a:srgbClr val="FFFFFF"/>
                </a:solidFill>
              </a:defRPr>
            </a:pPr>
            <a:r>
              <a:rPr lang="en-US" dirty="0" smtClean="0"/>
              <a:t>premature ovarian failure</a:t>
            </a:r>
          </a:p>
          <a:p>
            <a:pPr marL="773484" lvl="1" indent="-332613" defTabSz="443484">
              <a:spcBef>
                <a:spcPts val="600"/>
              </a:spcBef>
              <a:defRPr sz="1746">
                <a:solidFill>
                  <a:srgbClr val="FFFFFF"/>
                </a:solidFill>
              </a:defRPr>
            </a:pPr>
            <a:r>
              <a:rPr lang="en-US" dirty="0" smtClean="0"/>
              <a:t>hypothalamic </a:t>
            </a:r>
            <a:r>
              <a:rPr lang="en-US" dirty="0" err="1" smtClean="0"/>
              <a:t>amenorrhoea</a:t>
            </a:r>
            <a:r>
              <a:rPr lang="en-US" dirty="0" smtClean="0"/>
              <a:t> (</a:t>
            </a:r>
            <a:r>
              <a:rPr lang="en-US" dirty="0" err="1" smtClean="0"/>
              <a:t>eg</a:t>
            </a:r>
            <a:r>
              <a:rPr lang="en-US" dirty="0" smtClean="0"/>
              <a:t> </a:t>
            </a:r>
            <a:r>
              <a:rPr lang="en-US" dirty="0" err="1" smtClean="0"/>
              <a:t>wt</a:t>
            </a:r>
            <a:r>
              <a:rPr lang="en-US" dirty="0" smtClean="0"/>
              <a:t> loss or excessive exercise),</a:t>
            </a:r>
          </a:p>
          <a:p>
            <a:pPr marL="773484" lvl="1" indent="-332613" defTabSz="443484">
              <a:spcBef>
                <a:spcPts val="600"/>
              </a:spcBef>
              <a:defRPr sz="1746">
                <a:solidFill>
                  <a:srgbClr val="FFFFFF"/>
                </a:solidFill>
              </a:defRPr>
            </a:pPr>
            <a:r>
              <a:rPr lang="en-US" dirty="0" err="1" smtClean="0"/>
              <a:t>hyperprolactinaemia</a:t>
            </a:r>
            <a:r>
              <a:rPr lang="en-US" dirty="0" smtClean="0"/>
              <a:t> </a:t>
            </a:r>
          </a:p>
          <a:p>
            <a:pPr marL="440871" lvl="1" indent="0" defTabSz="443484">
              <a:spcBef>
                <a:spcPts val="600"/>
              </a:spcBef>
              <a:buNone/>
              <a:defRPr sz="1746">
                <a:solidFill>
                  <a:srgbClr val="FFFFFF"/>
                </a:solidFill>
              </a:defRPr>
            </a:pPr>
            <a:endParaRPr lang="en-US" dirty="0" smtClean="0"/>
          </a:p>
          <a:p>
            <a:pPr marL="0" indent="0" defTabSz="443484">
              <a:spcBef>
                <a:spcPts val="600"/>
              </a:spcBef>
              <a:buNone/>
              <a:defRPr sz="1746">
                <a:solidFill>
                  <a:srgbClr val="FFFFFF"/>
                </a:solidFill>
              </a:defRPr>
            </a:pPr>
            <a:r>
              <a:rPr lang="en-US" dirty="0" smtClean="0"/>
              <a:t>Treat </a:t>
            </a:r>
            <a:r>
              <a:rPr lang="en-US" dirty="0"/>
              <a:t>the underlying cause, if possible.</a:t>
            </a:r>
          </a:p>
          <a:p>
            <a:pPr marL="332613" indent="-332613" defTabSz="443484">
              <a:spcBef>
                <a:spcPts val="600"/>
              </a:spcBef>
              <a:defRPr sz="1746">
                <a:solidFill>
                  <a:srgbClr val="FFFFFF"/>
                </a:solidFill>
              </a:defRPr>
            </a:pPr>
            <a:r>
              <a:rPr lang="en-US" dirty="0"/>
              <a:t>Assess f</a:t>
            </a:r>
            <a:r>
              <a:rPr lang="en-US" dirty="0" smtClean="0"/>
              <a:t>racture risk</a:t>
            </a:r>
          </a:p>
          <a:p>
            <a:pPr marL="332613" indent="-332613" defTabSz="443484">
              <a:spcBef>
                <a:spcPts val="600"/>
              </a:spcBef>
              <a:defRPr sz="1746">
                <a:solidFill>
                  <a:srgbClr val="FFFFFF"/>
                </a:solidFill>
              </a:defRPr>
            </a:pPr>
            <a:r>
              <a:rPr lang="en-US" dirty="0" smtClean="0"/>
              <a:t>Correct vitamin d </a:t>
            </a:r>
            <a:r>
              <a:rPr lang="en-US" dirty="0"/>
              <a:t>deficiency and ensure an adequate calcium </a:t>
            </a:r>
            <a:r>
              <a:rPr lang="en-US" dirty="0" smtClean="0"/>
              <a:t>intake (vegans!)</a:t>
            </a:r>
          </a:p>
          <a:p>
            <a:pPr defTabSz="443484">
              <a:spcBef>
                <a:spcPts val="600"/>
              </a:spcBef>
              <a:defRPr sz="1746">
                <a:solidFill>
                  <a:srgbClr val="FFFFFF"/>
                </a:solidFill>
              </a:defRPr>
            </a:pPr>
            <a:r>
              <a:rPr lang="en-US" dirty="0" smtClean="0"/>
              <a:t>Offer HRT/COC if </a:t>
            </a:r>
            <a:r>
              <a:rPr lang="en-US" dirty="0" err="1"/>
              <a:t>amenorrhoea</a:t>
            </a:r>
            <a:r>
              <a:rPr lang="en-US" dirty="0"/>
              <a:t> persists for more than 12 months.</a:t>
            </a:r>
          </a:p>
          <a:p>
            <a:pPr marL="332613" indent="-332613" defTabSz="443484">
              <a:spcBef>
                <a:spcPts val="600"/>
              </a:spcBef>
              <a:defRPr sz="1746">
                <a:solidFill>
                  <a:srgbClr val="FFFFFF"/>
                </a:solidFill>
              </a:defRPr>
            </a:pPr>
            <a:r>
              <a:rPr lang="en-US" dirty="0" smtClean="0"/>
              <a:t>Review </a:t>
            </a:r>
            <a:r>
              <a:rPr lang="en-US" dirty="0"/>
              <a:t>treatment at least annually. </a:t>
            </a:r>
            <a:endParaRPr lang="en-US" dirty="0" smtClean="0"/>
          </a:p>
          <a:p>
            <a:pPr marL="332613" indent="-332613" defTabSz="443484">
              <a:spcBef>
                <a:spcPts val="600"/>
              </a:spcBef>
              <a:defRPr sz="1746">
                <a:solidFill>
                  <a:srgbClr val="FFFFFF"/>
                </a:solidFill>
              </a:defRPr>
            </a:pPr>
            <a:r>
              <a:rPr lang="en-US" dirty="0" smtClean="0"/>
              <a:t>Those with </a:t>
            </a:r>
            <a:r>
              <a:rPr lang="en-US" dirty="0" err="1" smtClean="0"/>
              <a:t>amenorrhoea</a:t>
            </a:r>
            <a:r>
              <a:rPr lang="en-US" dirty="0" smtClean="0"/>
              <a:t> </a:t>
            </a:r>
            <a:r>
              <a:rPr lang="en-US" dirty="0"/>
              <a:t>due to reversible causes (such as weight loss or excessive exercise), </a:t>
            </a:r>
            <a:r>
              <a:rPr lang="en-US" dirty="0" smtClean="0"/>
              <a:t>stop HRT/COC  (</a:t>
            </a:r>
            <a:r>
              <a:rPr lang="en-US" dirty="0" err="1" smtClean="0"/>
              <a:t>eg</a:t>
            </a:r>
            <a:r>
              <a:rPr lang="en-US" dirty="0" smtClean="0"/>
              <a:t> </a:t>
            </a:r>
            <a:r>
              <a:rPr lang="en-US" dirty="0"/>
              <a:t>after </a:t>
            </a:r>
            <a:r>
              <a:rPr lang="en-US" dirty="0" smtClean="0"/>
              <a:t>6-12mths) </a:t>
            </a:r>
            <a:r>
              <a:rPr lang="en-US" dirty="0"/>
              <a:t>to see </a:t>
            </a:r>
            <a:r>
              <a:rPr lang="en-US" dirty="0" smtClean="0"/>
              <a:t>if </a:t>
            </a:r>
            <a:r>
              <a:rPr lang="en-US" dirty="0"/>
              <a:t>menses </a:t>
            </a:r>
            <a:r>
              <a:rPr lang="en-US" dirty="0" smtClean="0"/>
              <a:t>return</a:t>
            </a:r>
            <a:endParaRPr lang="en-US" dirty="0"/>
          </a:p>
          <a:p>
            <a:pPr marL="332613" indent="-332613" defTabSz="443484">
              <a:spcBef>
                <a:spcPts val="600"/>
              </a:spcBef>
              <a:defRPr sz="1746">
                <a:solidFill>
                  <a:srgbClr val="FFFFFF"/>
                </a:solidFill>
              </a:defRPr>
            </a:pPr>
            <a:endParaRPr dirty="0"/>
          </a:p>
        </p:txBody>
      </p:sp>
    </p:spTree>
    <p:extLst>
      <p:ext uri="{BB962C8B-B14F-4D97-AF65-F5344CB8AC3E}">
        <p14:creationId xmlns:p14="http://schemas.microsoft.com/office/powerpoint/2010/main" val="1743633502"/>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 name="Rainbow tip background.png" descr="Rainbow tip background.png"/>
          <p:cNvPicPr>
            <a:picLocks noChangeAspect="1"/>
          </p:cNvPicPr>
          <p:nvPr/>
        </p:nvPicPr>
        <p:blipFill>
          <a:blip r:embed="rId2">
            <a:extLst/>
          </a:blip>
          <a:stretch>
            <a:fillRect/>
          </a:stretch>
        </p:blipFill>
        <p:spPr>
          <a:xfrm>
            <a:off x="0" y="0"/>
            <a:ext cx="8643548" cy="6858000"/>
          </a:xfrm>
          <a:prstGeom prst="rect">
            <a:avLst/>
          </a:prstGeom>
          <a:ln w="12700">
            <a:miter lim="400000"/>
          </a:ln>
        </p:spPr>
      </p:pic>
      <p:sp>
        <p:nvSpPr>
          <p:cNvPr id="170" name="Shape 68"/>
          <p:cNvSpPr txBox="1">
            <a:spLocks noGrp="1"/>
          </p:cNvSpPr>
          <p:nvPr>
            <p:ph type="title"/>
          </p:nvPr>
        </p:nvSpPr>
        <p:spPr>
          <a:xfrm>
            <a:off x="586854" y="955341"/>
            <a:ext cx="2662958" cy="4595454"/>
          </a:xfrm>
          <a:prstGeom prst="rect">
            <a:avLst/>
          </a:prstGeom>
        </p:spPr>
        <p:txBody>
          <a:bodyPr lIns="0" tIns="0" rIns="0" bIns="0"/>
          <a:lstStyle>
            <a:lvl1pPr defTabSz="365759">
              <a:defRPr sz="3500">
                <a:solidFill>
                  <a:srgbClr val="FFFFFF"/>
                </a:solidFill>
                <a:latin typeface="Lubalin Graph"/>
                <a:ea typeface="Lubalin Graph"/>
                <a:cs typeface="Lubalin Graph"/>
                <a:sym typeface="Lubalin Graph"/>
              </a:defRPr>
            </a:lvl1pPr>
          </a:lstStyle>
          <a:p>
            <a:r>
              <a:rPr dirty="0" err="1"/>
              <a:t>Vulval</a:t>
            </a:r>
            <a:r>
              <a:rPr dirty="0"/>
              <a:t> concerns </a:t>
            </a:r>
          </a:p>
        </p:txBody>
      </p:sp>
      <p:sp>
        <p:nvSpPr>
          <p:cNvPr id="169" name="Shape 67"/>
          <p:cNvSpPr txBox="1">
            <a:spLocks noGrp="1"/>
          </p:cNvSpPr>
          <p:nvPr>
            <p:ph type="body" sz="half" idx="1"/>
          </p:nvPr>
        </p:nvSpPr>
        <p:spPr>
          <a:xfrm>
            <a:off x="5045851" y="1767662"/>
            <a:ext cx="3630315" cy="3322676"/>
          </a:xfrm>
          <a:prstGeom prst="rect">
            <a:avLst/>
          </a:prstGeom>
        </p:spPr>
        <p:txBody>
          <a:bodyPr lIns="0" tIns="0" rIns="0" bIns="0"/>
          <a:lstStyle/>
          <a:p>
            <a:pPr algn="l">
              <a:defRPr sz="2800">
                <a:solidFill>
                  <a:schemeClr val="accent4"/>
                </a:solidFill>
                <a:latin typeface="Lubalin Graph"/>
                <a:ea typeface="Lubalin Graph"/>
                <a:cs typeface="Lubalin Graph"/>
                <a:sym typeface="Lubalin Graph"/>
              </a:defRPr>
            </a:pPr>
            <a:r>
              <a:rPr lang="en-US" sz="2800" dirty="0">
                <a:solidFill>
                  <a:schemeClr val="accent6"/>
                </a:solidFill>
                <a:sym typeface="Lubalin Graph"/>
              </a:rPr>
              <a:t>Labial growth and development is part of pubertal development and may not be completed until early adulthood</a:t>
            </a:r>
            <a:endParaRPr dirty="0">
              <a:solidFill>
                <a:schemeClr val="accent6"/>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174" name="Shape 77"/>
          <p:cNvSpPr txBox="1">
            <a:spLocks noGrp="1"/>
          </p:cNvSpPr>
          <p:nvPr>
            <p:ph type="title"/>
          </p:nvPr>
        </p:nvSpPr>
        <p:spPr>
          <a:xfrm>
            <a:off x="457200" y="274638"/>
            <a:ext cx="8229600" cy="1143002"/>
          </a:xfrm>
          <a:prstGeom prst="rect">
            <a:avLst/>
          </a:prstGeom>
        </p:spPr>
        <p:txBody>
          <a:bodyPr/>
          <a:lstStyle>
            <a:lvl1pPr>
              <a:defRPr>
                <a:solidFill>
                  <a:srgbClr val="FFFFFF"/>
                </a:solidFill>
                <a:latin typeface="Lubalin Graph"/>
                <a:ea typeface="Lubalin Graph"/>
                <a:cs typeface="Lubalin Graph"/>
                <a:sym typeface="Lubalin Graph"/>
              </a:defRPr>
            </a:lvl1pPr>
          </a:lstStyle>
          <a:p>
            <a:r>
              <a:rPr lang="en-GB" dirty="0" err="1" smtClean="0"/>
              <a:t>Labiaplasty</a:t>
            </a:r>
            <a:r>
              <a:rPr lang="en-GB" dirty="0" smtClean="0"/>
              <a:t>-a growing problem</a:t>
            </a:r>
            <a:endParaRPr dirty="0"/>
          </a:p>
        </p:txBody>
      </p:sp>
      <p:sp>
        <p:nvSpPr>
          <p:cNvPr id="175" name="Shape 78"/>
          <p:cNvSpPr txBox="1">
            <a:spLocks noGrp="1"/>
          </p:cNvSpPr>
          <p:nvPr>
            <p:ph type="body" idx="1"/>
          </p:nvPr>
        </p:nvSpPr>
        <p:spPr>
          <a:xfrm>
            <a:off x="457199" y="1412629"/>
            <a:ext cx="8229601" cy="4525964"/>
          </a:xfrm>
          <a:prstGeom prst="rect">
            <a:avLst/>
          </a:prstGeom>
        </p:spPr>
        <p:txBody>
          <a:bodyPr>
            <a:noAutofit/>
          </a:bodyPr>
          <a:lstStyle/>
          <a:p>
            <a:pPr marL="0" indent="0">
              <a:spcBef>
                <a:spcPts val="0"/>
              </a:spcBef>
              <a:buSzTx/>
              <a:buNone/>
              <a:defRPr sz="1400">
                <a:solidFill>
                  <a:srgbClr val="333333"/>
                </a:solidFill>
                <a:latin typeface="+mn-lt"/>
                <a:ea typeface="+mn-ea"/>
                <a:cs typeface="+mn-cs"/>
                <a:sym typeface="Helvetica"/>
              </a:defRPr>
            </a:pPr>
            <a:r>
              <a:rPr lang="en-US" sz="2400" dirty="0" smtClean="0">
                <a:solidFill>
                  <a:schemeClr val="bg1"/>
                </a:solidFill>
              </a:rPr>
              <a:t>5x increase in NHS operations in last 10yrs</a:t>
            </a:r>
          </a:p>
          <a:p>
            <a:pPr marL="0" indent="0">
              <a:spcBef>
                <a:spcPts val="0"/>
              </a:spcBef>
              <a:buSzTx/>
              <a:buNone/>
              <a:defRPr sz="1400">
                <a:solidFill>
                  <a:srgbClr val="333333"/>
                </a:solidFill>
                <a:latin typeface="+mn-lt"/>
                <a:ea typeface="+mn-ea"/>
                <a:cs typeface="+mn-cs"/>
                <a:sym typeface="Helvetica"/>
              </a:defRPr>
            </a:pPr>
            <a:endParaRPr lang="en-US" sz="2400" dirty="0" smtClean="0">
              <a:solidFill>
                <a:schemeClr val="bg1"/>
              </a:solidFill>
            </a:endParaRPr>
          </a:p>
          <a:p>
            <a:pPr lvl="1">
              <a:spcBef>
                <a:spcPts val="0"/>
              </a:spcBef>
              <a:buSzTx/>
              <a:defRPr sz="1400">
                <a:solidFill>
                  <a:srgbClr val="333333"/>
                </a:solidFill>
                <a:latin typeface="+mn-lt"/>
                <a:ea typeface="+mn-ea"/>
                <a:cs typeface="+mn-cs"/>
                <a:sym typeface="Helvetica"/>
              </a:defRPr>
            </a:pPr>
            <a:r>
              <a:rPr sz="2400" dirty="0" smtClean="0">
                <a:solidFill>
                  <a:schemeClr val="bg1"/>
                </a:solidFill>
              </a:rPr>
              <a:t>2015-16 </a:t>
            </a:r>
            <a:r>
              <a:rPr lang="en-GB" sz="2400" dirty="0" smtClean="0">
                <a:solidFill>
                  <a:schemeClr val="bg1"/>
                </a:solidFill>
              </a:rPr>
              <a:t>over </a:t>
            </a:r>
            <a:r>
              <a:rPr sz="2400" dirty="0" smtClean="0">
                <a:solidFill>
                  <a:schemeClr val="bg1"/>
                </a:solidFill>
              </a:rPr>
              <a:t>200 </a:t>
            </a:r>
            <a:r>
              <a:rPr sz="2400" dirty="0">
                <a:solidFill>
                  <a:schemeClr val="bg1"/>
                </a:solidFill>
              </a:rPr>
              <a:t>girls under 18 had </a:t>
            </a:r>
            <a:r>
              <a:rPr sz="2400" dirty="0" err="1" smtClean="0">
                <a:solidFill>
                  <a:schemeClr val="bg1"/>
                </a:solidFill>
              </a:rPr>
              <a:t>labiaplasty</a:t>
            </a:r>
            <a:r>
              <a:rPr lang="en-GB" sz="2400" dirty="0" smtClean="0">
                <a:solidFill>
                  <a:schemeClr val="bg1"/>
                </a:solidFill>
              </a:rPr>
              <a:t>, </a:t>
            </a:r>
            <a:r>
              <a:rPr sz="2400" dirty="0" smtClean="0">
                <a:solidFill>
                  <a:schemeClr val="bg1"/>
                </a:solidFill>
              </a:rPr>
              <a:t>150 </a:t>
            </a:r>
            <a:r>
              <a:rPr sz="2400" dirty="0">
                <a:solidFill>
                  <a:schemeClr val="bg1"/>
                </a:solidFill>
              </a:rPr>
              <a:t>under 15. </a:t>
            </a:r>
            <a:r>
              <a:rPr lang="en-GB" sz="2400" dirty="0" smtClean="0">
                <a:solidFill>
                  <a:schemeClr val="bg1"/>
                </a:solidFill>
              </a:rPr>
              <a:t> </a:t>
            </a:r>
          </a:p>
          <a:p>
            <a:pPr>
              <a:spcBef>
                <a:spcPts val="0"/>
              </a:spcBef>
              <a:buSzTx/>
              <a:defRPr sz="1400">
                <a:solidFill>
                  <a:srgbClr val="333333"/>
                </a:solidFill>
                <a:latin typeface="+mn-lt"/>
                <a:ea typeface="+mn-ea"/>
                <a:cs typeface="+mn-cs"/>
                <a:sym typeface="Helvetica"/>
              </a:defRPr>
            </a:pPr>
            <a:endParaRPr sz="2400" dirty="0">
              <a:solidFill>
                <a:schemeClr val="bg1"/>
              </a:solidFill>
            </a:endParaRPr>
          </a:p>
          <a:p>
            <a:pPr marL="0" indent="0">
              <a:spcBef>
                <a:spcPts val="0"/>
              </a:spcBef>
              <a:buSzTx/>
              <a:buNone/>
              <a:defRPr sz="1400">
                <a:solidFill>
                  <a:srgbClr val="333333"/>
                </a:solidFill>
                <a:latin typeface="+mn-lt"/>
                <a:ea typeface="+mn-ea"/>
                <a:cs typeface="+mn-cs"/>
                <a:sym typeface="Helvetica"/>
              </a:defRPr>
            </a:pPr>
            <a:r>
              <a:rPr sz="2400" dirty="0">
                <a:solidFill>
                  <a:schemeClr val="bg1"/>
                </a:solidFill>
              </a:rPr>
              <a:t>Female genital cosmetic </a:t>
            </a:r>
            <a:r>
              <a:rPr sz="2400" dirty="0" smtClean="0">
                <a:solidFill>
                  <a:schemeClr val="bg1"/>
                </a:solidFill>
              </a:rPr>
              <a:t>surgery</a:t>
            </a:r>
            <a:r>
              <a:rPr lang="en-GB" sz="2400" dirty="0" smtClean="0">
                <a:solidFill>
                  <a:schemeClr val="bg1"/>
                </a:solidFill>
              </a:rPr>
              <a:t>(FGCS)</a:t>
            </a:r>
            <a:r>
              <a:rPr sz="2400" dirty="0" smtClean="0">
                <a:solidFill>
                  <a:schemeClr val="bg1"/>
                </a:solidFill>
              </a:rPr>
              <a:t> </a:t>
            </a:r>
            <a:endParaRPr lang="en-GB" sz="2400" dirty="0" smtClean="0">
              <a:solidFill>
                <a:schemeClr val="bg1"/>
              </a:solidFill>
            </a:endParaRPr>
          </a:p>
          <a:p>
            <a:pPr>
              <a:spcBef>
                <a:spcPts val="0"/>
              </a:spcBef>
              <a:buSzTx/>
              <a:defRPr sz="1400">
                <a:solidFill>
                  <a:srgbClr val="333333"/>
                </a:solidFill>
                <a:latin typeface="+mn-lt"/>
                <a:ea typeface="+mn-ea"/>
                <a:cs typeface="+mn-cs"/>
                <a:sym typeface="Helvetica"/>
              </a:defRPr>
            </a:pPr>
            <a:r>
              <a:rPr sz="2400" dirty="0" smtClean="0">
                <a:solidFill>
                  <a:schemeClr val="bg1"/>
                </a:solidFill>
              </a:rPr>
              <a:t>cosmetic </a:t>
            </a:r>
            <a:r>
              <a:rPr sz="2400" dirty="0">
                <a:solidFill>
                  <a:schemeClr val="bg1"/>
                </a:solidFill>
              </a:rPr>
              <a:t>surgical procedures which change the structure and appearance of the healthy external genitalia of women. </a:t>
            </a:r>
            <a:endParaRPr lang="en-GB" sz="2400" dirty="0" smtClean="0">
              <a:solidFill>
                <a:schemeClr val="bg1"/>
              </a:solidFill>
            </a:endParaRPr>
          </a:p>
          <a:p>
            <a:pPr>
              <a:spcBef>
                <a:spcPts val="0"/>
              </a:spcBef>
              <a:buSzTx/>
              <a:defRPr sz="1400">
                <a:solidFill>
                  <a:srgbClr val="333333"/>
                </a:solidFill>
                <a:latin typeface="+mn-lt"/>
                <a:ea typeface="+mn-ea"/>
                <a:cs typeface="+mn-cs"/>
                <a:sym typeface="Helvetica"/>
              </a:defRPr>
            </a:pPr>
            <a:r>
              <a:rPr sz="2400" dirty="0" smtClean="0">
                <a:solidFill>
                  <a:schemeClr val="bg1"/>
                </a:solidFill>
              </a:rPr>
              <a:t>Includes </a:t>
            </a:r>
            <a:r>
              <a:rPr sz="2400" dirty="0" err="1" smtClean="0">
                <a:solidFill>
                  <a:schemeClr val="bg1"/>
                </a:solidFill>
              </a:rPr>
              <a:t>labiaplasty</a:t>
            </a:r>
            <a:r>
              <a:rPr sz="2400" dirty="0" smtClean="0">
                <a:solidFill>
                  <a:schemeClr val="bg1"/>
                </a:solidFill>
              </a:rPr>
              <a:t> which </a:t>
            </a:r>
            <a:r>
              <a:rPr sz="2400" dirty="0">
                <a:solidFill>
                  <a:schemeClr val="bg1"/>
                </a:solidFill>
              </a:rPr>
              <a:t>involves the lips of the vagina being shortened or reshaped</a:t>
            </a:r>
            <a:r>
              <a:rPr sz="2400" dirty="0" smtClean="0">
                <a:solidFill>
                  <a:schemeClr val="bg1"/>
                </a:solidFill>
              </a:rPr>
              <a:t>.</a:t>
            </a:r>
            <a:endParaRPr lang="en-GB" sz="2400" dirty="0" smtClean="0">
              <a:solidFill>
                <a:schemeClr val="bg1"/>
              </a:solidFill>
            </a:endParaRPr>
          </a:p>
          <a:p>
            <a:pPr>
              <a:spcBef>
                <a:spcPts val="0"/>
              </a:spcBef>
              <a:buSzTx/>
              <a:defRPr sz="1400">
                <a:solidFill>
                  <a:srgbClr val="333333"/>
                </a:solidFill>
                <a:latin typeface="+mn-lt"/>
                <a:ea typeface="+mn-ea"/>
                <a:cs typeface="+mn-cs"/>
                <a:sym typeface="Helvetica"/>
              </a:defRPr>
            </a:pPr>
            <a:endParaRPr lang="en-GB" sz="2400" dirty="0" smtClean="0">
              <a:solidFill>
                <a:schemeClr val="bg1"/>
              </a:solidFill>
            </a:endParaRPr>
          </a:p>
          <a:p>
            <a:pPr marL="0" indent="0">
              <a:spcBef>
                <a:spcPts val="0"/>
              </a:spcBef>
              <a:buSzTx/>
              <a:buNone/>
              <a:defRPr sz="1400">
                <a:solidFill>
                  <a:srgbClr val="333333"/>
                </a:solidFill>
                <a:latin typeface="+mn-lt"/>
                <a:ea typeface="+mn-ea"/>
                <a:cs typeface="+mn-cs"/>
                <a:sym typeface="Helvetica"/>
              </a:defRPr>
            </a:pPr>
            <a:r>
              <a:rPr lang="en-US" sz="2400" dirty="0">
                <a:solidFill>
                  <a:schemeClr val="bg1"/>
                </a:solidFill>
              </a:rPr>
              <a:t>Increase </a:t>
            </a:r>
            <a:r>
              <a:rPr lang="en-US" sz="2400" dirty="0" smtClean="0">
                <a:solidFill>
                  <a:schemeClr val="bg1"/>
                </a:solidFill>
              </a:rPr>
              <a:t>linked with the rise in the use of porn</a:t>
            </a:r>
            <a:endParaRPr lang="en-US" sz="2400" dirty="0">
              <a:solidFill>
                <a:schemeClr val="bg1"/>
              </a:solidFill>
            </a:endParaRPr>
          </a:p>
        </p:txBody>
      </p:sp>
    </p:spTree>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174" name="Shape 77"/>
          <p:cNvSpPr txBox="1">
            <a:spLocks noGrp="1"/>
          </p:cNvSpPr>
          <p:nvPr>
            <p:ph type="title"/>
          </p:nvPr>
        </p:nvSpPr>
        <p:spPr>
          <a:xfrm>
            <a:off x="457200" y="274638"/>
            <a:ext cx="8229600" cy="1143002"/>
          </a:xfrm>
          <a:prstGeom prst="rect">
            <a:avLst/>
          </a:prstGeom>
        </p:spPr>
        <p:txBody>
          <a:bodyPr/>
          <a:lstStyle>
            <a:lvl1pPr>
              <a:defRPr>
                <a:solidFill>
                  <a:srgbClr val="FFFFFF"/>
                </a:solidFill>
                <a:latin typeface="Lubalin Graph"/>
                <a:ea typeface="Lubalin Graph"/>
                <a:cs typeface="Lubalin Graph"/>
                <a:sym typeface="Lubalin Graph"/>
              </a:defRPr>
            </a:lvl1pPr>
          </a:lstStyle>
          <a:p>
            <a:r>
              <a:rPr lang="en-GB" dirty="0" err="1" smtClean="0"/>
              <a:t>Labiaplasty</a:t>
            </a:r>
            <a:r>
              <a:rPr lang="en-GB" dirty="0" smtClean="0"/>
              <a:t>-a growing problem</a:t>
            </a:r>
            <a:endParaRPr dirty="0"/>
          </a:p>
        </p:txBody>
      </p:sp>
      <p:sp>
        <p:nvSpPr>
          <p:cNvPr id="175" name="Shape 78"/>
          <p:cNvSpPr txBox="1">
            <a:spLocks noGrp="1"/>
          </p:cNvSpPr>
          <p:nvPr>
            <p:ph type="body" idx="1"/>
          </p:nvPr>
        </p:nvSpPr>
        <p:spPr>
          <a:xfrm>
            <a:off x="457199" y="1412629"/>
            <a:ext cx="8229601" cy="4525964"/>
          </a:xfrm>
          <a:prstGeom prst="rect">
            <a:avLst/>
          </a:prstGeom>
        </p:spPr>
        <p:txBody>
          <a:bodyPr>
            <a:noAutofit/>
          </a:bodyPr>
          <a:lstStyle/>
          <a:p>
            <a:pPr marL="0" indent="0">
              <a:spcBef>
                <a:spcPts val="0"/>
              </a:spcBef>
              <a:buSzTx/>
              <a:buNone/>
              <a:defRPr sz="1400">
                <a:solidFill>
                  <a:srgbClr val="333333"/>
                </a:solidFill>
                <a:latin typeface="+mn-lt"/>
                <a:ea typeface="+mn-ea"/>
                <a:cs typeface="+mn-cs"/>
                <a:sym typeface="Helvetica"/>
              </a:defRPr>
            </a:pPr>
            <a:r>
              <a:rPr lang="en-US" sz="2400" dirty="0" smtClean="0">
                <a:solidFill>
                  <a:schemeClr val="bg1"/>
                </a:solidFill>
              </a:rPr>
              <a:t>RCOG position </a:t>
            </a:r>
            <a:r>
              <a:rPr lang="en-US" sz="2400" dirty="0">
                <a:solidFill>
                  <a:schemeClr val="bg1"/>
                </a:solidFill>
              </a:rPr>
              <a:t>statement  </a:t>
            </a:r>
            <a:endParaRPr lang="en-US" sz="2400" dirty="0" smtClean="0">
              <a:solidFill>
                <a:schemeClr val="bg1"/>
              </a:solidFill>
            </a:endParaRPr>
          </a:p>
          <a:p>
            <a:pPr>
              <a:spcBef>
                <a:spcPts val="0"/>
              </a:spcBef>
              <a:buSzTx/>
              <a:defRPr sz="1400">
                <a:solidFill>
                  <a:srgbClr val="333333"/>
                </a:solidFill>
                <a:latin typeface="+mn-lt"/>
                <a:ea typeface="+mn-ea"/>
                <a:cs typeface="+mn-cs"/>
                <a:sym typeface="Helvetica"/>
              </a:defRPr>
            </a:pPr>
            <a:endParaRPr lang="en-US" sz="2400" dirty="0">
              <a:solidFill>
                <a:schemeClr val="bg1"/>
              </a:solidFill>
            </a:endParaRPr>
          </a:p>
          <a:p>
            <a:pPr>
              <a:spcBef>
                <a:spcPts val="0"/>
              </a:spcBef>
              <a:buSzTx/>
              <a:defRPr sz="1400">
                <a:solidFill>
                  <a:srgbClr val="333333"/>
                </a:solidFill>
                <a:latin typeface="+mn-lt"/>
                <a:ea typeface="+mn-ea"/>
                <a:cs typeface="+mn-cs"/>
                <a:sym typeface="Helvetica"/>
              </a:defRPr>
            </a:pPr>
            <a:r>
              <a:rPr lang="en-US" sz="2400" dirty="0" smtClean="0">
                <a:solidFill>
                  <a:schemeClr val="bg1"/>
                </a:solidFill>
              </a:rPr>
              <a:t>“Owing </a:t>
            </a:r>
            <a:r>
              <a:rPr lang="en-US" sz="2400" dirty="0">
                <a:solidFill>
                  <a:schemeClr val="bg1"/>
                </a:solidFill>
              </a:rPr>
              <a:t>to anatomical development during puberty, FGCS should not normally be offered </a:t>
            </a:r>
            <a:r>
              <a:rPr lang="en-US" sz="2400" dirty="0" smtClean="0">
                <a:solidFill>
                  <a:schemeClr val="bg1"/>
                </a:solidFill>
              </a:rPr>
              <a:t>to individuals </a:t>
            </a:r>
            <a:r>
              <a:rPr lang="en-US" sz="2400" dirty="0">
                <a:solidFill>
                  <a:schemeClr val="bg1"/>
                </a:solidFill>
              </a:rPr>
              <a:t>below 18 years of age</a:t>
            </a:r>
            <a:r>
              <a:rPr lang="en-US" sz="2400" dirty="0" smtClean="0">
                <a:solidFill>
                  <a:schemeClr val="bg1"/>
                </a:solidFill>
              </a:rPr>
              <a:t>.”</a:t>
            </a:r>
          </a:p>
          <a:p>
            <a:pPr marL="0" indent="0">
              <a:spcBef>
                <a:spcPts val="0"/>
              </a:spcBef>
              <a:buSzTx/>
              <a:buNone/>
              <a:defRPr sz="1400">
                <a:solidFill>
                  <a:srgbClr val="333333"/>
                </a:solidFill>
                <a:latin typeface="+mn-lt"/>
                <a:ea typeface="+mn-ea"/>
                <a:cs typeface="+mn-cs"/>
                <a:sym typeface="Helvetica"/>
              </a:defRPr>
            </a:pPr>
            <a:r>
              <a:rPr lang="en-US" sz="2400" dirty="0" smtClean="0">
                <a:solidFill>
                  <a:schemeClr val="bg1"/>
                </a:solidFill>
              </a:rPr>
              <a:t> </a:t>
            </a:r>
          </a:p>
          <a:p>
            <a:pPr>
              <a:spcBef>
                <a:spcPts val="0"/>
              </a:spcBef>
              <a:buSzTx/>
              <a:defRPr sz="1400">
                <a:solidFill>
                  <a:srgbClr val="333333"/>
                </a:solidFill>
                <a:latin typeface="+mn-lt"/>
                <a:ea typeface="+mn-ea"/>
                <a:cs typeface="+mn-cs"/>
                <a:sym typeface="Helvetica"/>
              </a:defRPr>
            </a:pPr>
            <a:endParaRPr lang="en-US" sz="2400" dirty="0">
              <a:solidFill>
                <a:schemeClr val="bg1"/>
              </a:solidFill>
            </a:endParaRPr>
          </a:p>
          <a:p>
            <a:pPr marL="0" indent="0">
              <a:spcBef>
                <a:spcPts val="0"/>
              </a:spcBef>
              <a:buSzTx/>
              <a:buNone/>
              <a:defRPr sz="1400">
                <a:solidFill>
                  <a:srgbClr val="333333"/>
                </a:solidFill>
                <a:latin typeface="+mn-lt"/>
                <a:ea typeface="+mn-ea"/>
                <a:cs typeface="+mn-cs"/>
                <a:sym typeface="Helvetica"/>
              </a:defRPr>
            </a:pPr>
            <a:r>
              <a:rPr lang="en-US" sz="2400" dirty="0" smtClean="0">
                <a:solidFill>
                  <a:schemeClr val="bg1"/>
                </a:solidFill>
              </a:rPr>
              <a:t>WHO describes </a:t>
            </a:r>
            <a:r>
              <a:rPr lang="en-US" sz="2400" dirty="0">
                <a:solidFill>
                  <a:schemeClr val="bg1"/>
                </a:solidFill>
              </a:rPr>
              <a:t>Female Genital </a:t>
            </a:r>
            <a:r>
              <a:rPr lang="en-US" sz="2400" dirty="0" smtClean="0">
                <a:solidFill>
                  <a:schemeClr val="bg1"/>
                </a:solidFill>
              </a:rPr>
              <a:t>Mutilation (FGM</a:t>
            </a:r>
            <a:r>
              <a:rPr lang="en-US" sz="2400" dirty="0">
                <a:solidFill>
                  <a:schemeClr val="bg1"/>
                </a:solidFill>
              </a:rPr>
              <a:t>) as comprising </a:t>
            </a:r>
            <a:endParaRPr lang="en-US" sz="2400" dirty="0" smtClean="0">
              <a:solidFill>
                <a:schemeClr val="bg1"/>
              </a:solidFill>
            </a:endParaRPr>
          </a:p>
          <a:p>
            <a:pPr>
              <a:spcBef>
                <a:spcPts val="0"/>
              </a:spcBef>
              <a:buSzTx/>
              <a:defRPr sz="1400">
                <a:solidFill>
                  <a:srgbClr val="333333"/>
                </a:solidFill>
                <a:latin typeface="+mn-lt"/>
                <a:ea typeface="+mn-ea"/>
                <a:cs typeface="+mn-cs"/>
                <a:sym typeface="Helvetica"/>
              </a:defRPr>
            </a:pPr>
            <a:endParaRPr lang="en-US" sz="2400" dirty="0">
              <a:solidFill>
                <a:schemeClr val="bg1"/>
              </a:solidFill>
            </a:endParaRPr>
          </a:p>
          <a:p>
            <a:pPr marL="0" indent="0">
              <a:spcBef>
                <a:spcPts val="0"/>
              </a:spcBef>
              <a:buSzTx/>
              <a:buNone/>
              <a:defRPr sz="1400">
                <a:solidFill>
                  <a:srgbClr val="333333"/>
                </a:solidFill>
                <a:latin typeface="+mn-lt"/>
                <a:ea typeface="+mn-ea"/>
                <a:cs typeface="+mn-cs"/>
                <a:sym typeface="Helvetica"/>
              </a:defRPr>
            </a:pPr>
            <a:r>
              <a:rPr lang="en-US" sz="2400" dirty="0" smtClean="0">
                <a:solidFill>
                  <a:schemeClr val="bg1"/>
                </a:solidFill>
              </a:rPr>
              <a:t>	“all </a:t>
            </a:r>
            <a:r>
              <a:rPr lang="en-US" sz="2400" dirty="0">
                <a:solidFill>
                  <a:schemeClr val="bg1"/>
                </a:solidFill>
              </a:rPr>
              <a:t>procedures that involve partial or total removal of the </a:t>
            </a:r>
            <a:r>
              <a:rPr lang="en-US" sz="2400" dirty="0" smtClean="0">
                <a:solidFill>
                  <a:schemeClr val="bg1"/>
                </a:solidFill>
              </a:rPr>
              <a:t>external female </a:t>
            </a:r>
            <a:r>
              <a:rPr lang="en-US" sz="2400" dirty="0">
                <a:solidFill>
                  <a:schemeClr val="bg1"/>
                </a:solidFill>
              </a:rPr>
              <a:t>genitalia, or other injury to the female genital organs, for non-medical reasons</a:t>
            </a:r>
            <a:r>
              <a:rPr lang="en-US" sz="2400" dirty="0" smtClean="0">
                <a:solidFill>
                  <a:schemeClr val="bg1"/>
                </a:solidFill>
              </a:rPr>
              <a:t>.”</a:t>
            </a:r>
          </a:p>
          <a:p>
            <a:pPr marL="0" indent="0">
              <a:spcBef>
                <a:spcPts val="0"/>
              </a:spcBef>
              <a:buSzTx/>
              <a:buFontTx/>
              <a:buNone/>
              <a:defRPr sz="1400">
                <a:solidFill>
                  <a:srgbClr val="333333"/>
                </a:solidFill>
                <a:latin typeface="+mn-lt"/>
                <a:ea typeface="+mn-ea"/>
                <a:cs typeface="+mn-cs"/>
                <a:sym typeface="Helvetica"/>
              </a:defRPr>
            </a:pPr>
            <a:endParaRPr lang="en-US" sz="2400" dirty="0" smtClean="0">
              <a:solidFill>
                <a:schemeClr val="bg1"/>
              </a:solidFill>
            </a:endParaRPr>
          </a:p>
        </p:txBody>
      </p:sp>
    </p:spTree>
    <p:extLst>
      <p:ext uri="{BB962C8B-B14F-4D97-AF65-F5344CB8AC3E}">
        <p14:creationId xmlns:p14="http://schemas.microsoft.com/office/powerpoint/2010/main" val="1545818599"/>
      </p:ext>
    </p:extLst>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172" name="pasted-image.png" descr="pasted-image.png"/>
          <p:cNvPicPr>
            <a:picLocks noChangeAspect="1"/>
          </p:cNvPicPr>
          <p:nvPr/>
        </p:nvPicPr>
        <p:blipFill>
          <a:blip r:embed="rId2">
            <a:extLst/>
          </a:blip>
          <a:stretch>
            <a:fillRect/>
          </a:stretch>
        </p:blipFill>
        <p:spPr>
          <a:xfrm>
            <a:off x="1043608" y="2204864"/>
            <a:ext cx="7316575" cy="3712793"/>
          </a:xfrm>
          <a:prstGeom prst="rect">
            <a:avLst/>
          </a:prstGeom>
          <a:ln w="12700">
            <a:miter lim="400000"/>
          </a:ln>
        </p:spPr>
      </p:pic>
      <p:sp>
        <p:nvSpPr>
          <p:cNvPr id="2" name="Title 1"/>
          <p:cNvSpPr>
            <a:spLocks noGrp="1"/>
          </p:cNvSpPr>
          <p:nvPr>
            <p:ph type="title"/>
          </p:nvPr>
        </p:nvSpPr>
        <p:spPr/>
        <p:txBody>
          <a:bodyPr/>
          <a:lstStyle/>
          <a:p>
            <a:r>
              <a:rPr lang="en-GB" dirty="0" smtClean="0">
                <a:solidFill>
                  <a:schemeClr val="bg1"/>
                </a:solidFill>
              </a:rPr>
              <a:t>Brook and </a:t>
            </a:r>
            <a:r>
              <a:rPr lang="en-GB" dirty="0" err="1" smtClean="0">
                <a:solidFill>
                  <a:schemeClr val="bg1"/>
                </a:solidFill>
              </a:rPr>
              <a:t>BritSPAG</a:t>
            </a:r>
            <a:r>
              <a:rPr lang="en-GB" dirty="0" smtClean="0">
                <a:solidFill>
                  <a:schemeClr val="bg1"/>
                </a:solidFill>
              </a:rPr>
              <a:t> leaflet</a:t>
            </a:r>
            <a:endParaRPr lang="en-US" dirty="0">
              <a:solidFill>
                <a:schemeClr val="bg1"/>
              </a:solidFill>
            </a:endParaRPr>
          </a:p>
        </p:txBody>
      </p:sp>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 name="Rainbow tip background.png" descr="Rainbow tip background.png"/>
          <p:cNvPicPr>
            <a:picLocks noChangeAspect="1"/>
          </p:cNvPicPr>
          <p:nvPr/>
        </p:nvPicPr>
        <p:blipFill>
          <a:blip r:embed="rId2">
            <a:extLst/>
          </a:blip>
          <a:stretch>
            <a:fillRect/>
          </a:stretch>
        </p:blipFill>
        <p:spPr>
          <a:xfrm>
            <a:off x="-67274" y="0"/>
            <a:ext cx="8643548" cy="6858000"/>
          </a:xfrm>
          <a:prstGeom prst="rect">
            <a:avLst/>
          </a:prstGeom>
          <a:ln w="12700">
            <a:miter lim="400000"/>
          </a:ln>
        </p:spPr>
      </p:pic>
      <p:sp>
        <p:nvSpPr>
          <p:cNvPr id="179" name="Shape 75"/>
          <p:cNvSpPr txBox="1">
            <a:spLocks noGrp="1"/>
          </p:cNvSpPr>
          <p:nvPr>
            <p:ph type="title"/>
          </p:nvPr>
        </p:nvSpPr>
        <p:spPr>
          <a:xfrm>
            <a:off x="1043608" y="1988840"/>
            <a:ext cx="2106811" cy="1664822"/>
          </a:xfrm>
          <a:prstGeom prst="rect">
            <a:avLst/>
          </a:prstGeom>
        </p:spPr>
        <p:txBody>
          <a:bodyPr lIns="0" tIns="0" rIns="0" bIns="0"/>
          <a:lstStyle>
            <a:lvl1pPr defTabSz="351129">
              <a:defRPr sz="3455">
                <a:solidFill>
                  <a:srgbClr val="FFFFFF"/>
                </a:solidFill>
              </a:defRPr>
            </a:lvl1pPr>
          </a:lstStyle>
          <a:p>
            <a:r>
              <a:rPr lang="en-GB" dirty="0" smtClean="0"/>
              <a:t>Pelvic Pain</a:t>
            </a:r>
            <a:endParaRPr dirty="0"/>
          </a:p>
        </p:txBody>
      </p:sp>
      <p:sp>
        <p:nvSpPr>
          <p:cNvPr id="178" name="Shape 74"/>
          <p:cNvSpPr txBox="1">
            <a:spLocks noGrp="1"/>
          </p:cNvSpPr>
          <p:nvPr>
            <p:ph type="body" sz="half" idx="1"/>
          </p:nvPr>
        </p:nvSpPr>
        <p:spPr>
          <a:xfrm>
            <a:off x="5080000" y="1023582"/>
            <a:ext cx="3630315" cy="4840187"/>
          </a:xfrm>
          <a:prstGeom prst="rect">
            <a:avLst/>
          </a:prstGeom>
        </p:spPr>
        <p:txBody>
          <a:bodyPr lIns="0" tIns="0" rIns="0" bIns="0"/>
          <a:lstStyle/>
          <a:p>
            <a:pPr algn="l">
              <a:defRPr sz="3000">
                <a:solidFill>
                  <a:schemeClr val="accent5"/>
                </a:solidFill>
                <a:latin typeface="Lubalin Graph"/>
                <a:ea typeface="Lubalin Graph"/>
                <a:cs typeface="Lubalin Graph"/>
                <a:sym typeface="Lubalin Graph"/>
              </a:defRPr>
            </a:pPr>
            <a:r>
              <a:rPr lang="en-GB" dirty="0" smtClean="0">
                <a:solidFill>
                  <a:schemeClr val="accent2"/>
                </a:solidFill>
                <a:latin typeface="+mj-lt"/>
              </a:rPr>
              <a:t>“Every woman of child bearing age is pregnant until proven otherwise.</a:t>
            </a:r>
          </a:p>
          <a:p>
            <a:pPr algn="l">
              <a:defRPr sz="3000">
                <a:solidFill>
                  <a:schemeClr val="accent5"/>
                </a:solidFill>
                <a:latin typeface="Lubalin Graph"/>
                <a:ea typeface="Lubalin Graph"/>
                <a:cs typeface="Lubalin Graph"/>
                <a:sym typeface="Lubalin Graph"/>
              </a:defRPr>
            </a:pPr>
            <a:r>
              <a:rPr lang="en-GB" dirty="0" smtClean="0">
                <a:solidFill>
                  <a:schemeClr val="accent2"/>
                </a:solidFill>
                <a:latin typeface="+mj-lt"/>
              </a:rPr>
              <a:t>Every woman who is pregnant is an ectopic until proven otherwise”</a:t>
            </a:r>
            <a:endParaRPr dirty="0">
              <a:solidFill>
                <a:schemeClr val="accent2"/>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85" name="Shape 84"/>
          <p:cNvSpPr txBox="1">
            <a:spLocks noGrp="1"/>
          </p:cNvSpPr>
          <p:nvPr>
            <p:ph type="title"/>
          </p:nvPr>
        </p:nvSpPr>
        <p:spPr>
          <a:xfrm>
            <a:off x="457200" y="274638"/>
            <a:ext cx="8229600" cy="1143002"/>
          </a:xfrm>
          <a:prstGeom prst="rect">
            <a:avLst/>
          </a:prstGeom>
        </p:spPr>
        <p:txBody>
          <a:bodyPr>
            <a:normAutofit/>
          </a:bodyPr>
          <a:lstStyle>
            <a:lvl1pPr>
              <a:defRPr>
                <a:solidFill>
                  <a:srgbClr val="FFFFFF"/>
                </a:solidFill>
                <a:latin typeface="Lubalin Graph"/>
                <a:ea typeface="Lubalin Graph"/>
                <a:cs typeface="Lubalin Graph"/>
                <a:sym typeface="Lubalin Graph"/>
              </a:defRPr>
            </a:lvl1pPr>
          </a:lstStyle>
          <a:p>
            <a:r>
              <a:rPr lang="en-GB" dirty="0" smtClean="0"/>
              <a:t> Dysmenorrhoea</a:t>
            </a:r>
            <a:endParaRPr dirty="0"/>
          </a:p>
        </p:txBody>
      </p:sp>
      <p:sp>
        <p:nvSpPr>
          <p:cNvPr id="186" name="Shape 85"/>
          <p:cNvSpPr txBox="1">
            <a:spLocks noGrp="1"/>
          </p:cNvSpPr>
          <p:nvPr>
            <p:ph type="body" idx="1"/>
          </p:nvPr>
        </p:nvSpPr>
        <p:spPr>
          <a:xfrm>
            <a:off x="457200" y="1600200"/>
            <a:ext cx="8229600" cy="4525963"/>
          </a:xfrm>
          <a:prstGeom prst="rect">
            <a:avLst/>
          </a:prstGeom>
        </p:spPr>
        <p:txBody>
          <a:bodyPr>
            <a:normAutofit/>
          </a:bodyPr>
          <a:lstStyle/>
          <a:p>
            <a:pPr marL="0" indent="0">
              <a:buNone/>
              <a:defRPr sz="2000">
                <a:solidFill>
                  <a:srgbClr val="FFFFFF"/>
                </a:solidFill>
              </a:defRPr>
            </a:pPr>
            <a:r>
              <a:rPr lang="en-GB" sz="2800" dirty="0" smtClean="0"/>
              <a:t>Primary Dysmenorrhoea (pain from 6mths post menarche)</a:t>
            </a:r>
          </a:p>
          <a:p>
            <a:pPr lvl="1">
              <a:defRPr sz="2000">
                <a:solidFill>
                  <a:srgbClr val="FFFFFF"/>
                </a:solidFill>
              </a:defRPr>
            </a:pPr>
            <a:r>
              <a:rPr lang="en-US" sz="2800" dirty="0" smtClean="0"/>
              <a:t>Pain starts just before period, </a:t>
            </a:r>
            <a:r>
              <a:rPr lang="en-US" sz="2800" dirty="0"/>
              <a:t>and lasts for up to 72 hours, improving as the menses progresses</a:t>
            </a:r>
            <a:r>
              <a:rPr lang="en-US" sz="2800" dirty="0" smtClean="0"/>
              <a:t>.</a:t>
            </a:r>
          </a:p>
          <a:p>
            <a:pPr lvl="1">
              <a:defRPr sz="2000">
                <a:solidFill>
                  <a:srgbClr val="FFFFFF"/>
                </a:solidFill>
              </a:defRPr>
            </a:pPr>
            <a:endParaRPr lang="en-US" sz="2800" dirty="0"/>
          </a:p>
          <a:p>
            <a:pPr lvl="1">
              <a:defRPr sz="2000">
                <a:solidFill>
                  <a:srgbClr val="FFFFFF"/>
                </a:solidFill>
              </a:defRPr>
            </a:pPr>
            <a:r>
              <a:rPr lang="en-US" sz="2800" dirty="0"/>
              <a:t>Non-</a:t>
            </a:r>
            <a:r>
              <a:rPr lang="en-US" sz="2800" dirty="0" err="1"/>
              <a:t>gynaecological</a:t>
            </a:r>
            <a:r>
              <a:rPr lang="en-US" sz="2800" dirty="0"/>
              <a:t> symptoms such as nausea, vomiting, migraine, bloating, and emotional symptoms are present.</a:t>
            </a:r>
            <a:r>
              <a:rPr lang="en-GB" sz="2800" dirty="0" smtClean="0"/>
              <a:t> </a:t>
            </a:r>
          </a:p>
        </p:txBody>
      </p:sp>
    </p:spTree>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85" name="Shape 84"/>
          <p:cNvSpPr txBox="1">
            <a:spLocks noGrp="1"/>
          </p:cNvSpPr>
          <p:nvPr>
            <p:ph type="title"/>
          </p:nvPr>
        </p:nvSpPr>
        <p:spPr>
          <a:xfrm>
            <a:off x="457200" y="274638"/>
            <a:ext cx="8229600" cy="1143002"/>
          </a:xfrm>
          <a:prstGeom prst="rect">
            <a:avLst/>
          </a:prstGeom>
        </p:spPr>
        <p:txBody>
          <a:bodyPr>
            <a:normAutofit/>
          </a:bodyPr>
          <a:lstStyle>
            <a:lvl1pPr>
              <a:defRPr>
                <a:solidFill>
                  <a:srgbClr val="FFFFFF"/>
                </a:solidFill>
                <a:latin typeface="Lubalin Graph"/>
                <a:ea typeface="Lubalin Graph"/>
                <a:cs typeface="Lubalin Graph"/>
                <a:sym typeface="Lubalin Graph"/>
              </a:defRPr>
            </a:lvl1pPr>
          </a:lstStyle>
          <a:p>
            <a:r>
              <a:rPr lang="en-GB" dirty="0" smtClean="0"/>
              <a:t> Dysmenorrhoea</a:t>
            </a:r>
            <a:endParaRPr dirty="0"/>
          </a:p>
        </p:txBody>
      </p:sp>
      <p:sp>
        <p:nvSpPr>
          <p:cNvPr id="186" name="Shape 85"/>
          <p:cNvSpPr txBox="1">
            <a:spLocks noGrp="1"/>
          </p:cNvSpPr>
          <p:nvPr>
            <p:ph type="body" idx="1"/>
          </p:nvPr>
        </p:nvSpPr>
        <p:spPr>
          <a:xfrm>
            <a:off x="457200" y="1600200"/>
            <a:ext cx="8229600" cy="4525963"/>
          </a:xfrm>
          <a:prstGeom prst="rect">
            <a:avLst/>
          </a:prstGeom>
        </p:spPr>
        <p:txBody>
          <a:bodyPr>
            <a:noAutofit/>
          </a:bodyPr>
          <a:lstStyle/>
          <a:p>
            <a:pPr marL="16329" indent="0">
              <a:buNone/>
              <a:defRPr sz="2000">
                <a:solidFill>
                  <a:srgbClr val="FFFFFF"/>
                </a:solidFill>
              </a:defRPr>
            </a:pPr>
            <a:r>
              <a:rPr lang="en-GB" sz="2400" dirty="0" smtClean="0"/>
              <a:t>Secondary dysmenorrhoea </a:t>
            </a:r>
          </a:p>
          <a:p>
            <a:pPr lvl="1">
              <a:defRPr sz="2000">
                <a:solidFill>
                  <a:srgbClr val="FFFFFF"/>
                </a:solidFill>
              </a:defRPr>
            </a:pPr>
            <a:r>
              <a:rPr lang="en-GB" sz="2400" dirty="0"/>
              <a:t>symptoms started after several years of painless periods.</a:t>
            </a:r>
          </a:p>
          <a:p>
            <a:pPr lvl="1">
              <a:defRPr sz="2000">
                <a:solidFill>
                  <a:srgbClr val="FFFFFF"/>
                </a:solidFill>
              </a:defRPr>
            </a:pPr>
            <a:r>
              <a:rPr lang="en-GB" sz="2400" dirty="0"/>
              <a:t>Other gynaecological symptoms </a:t>
            </a:r>
            <a:endParaRPr lang="en-GB" sz="2400" dirty="0" smtClean="0"/>
          </a:p>
          <a:p>
            <a:pPr lvl="2">
              <a:defRPr sz="2000">
                <a:solidFill>
                  <a:srgbClr val="FFFFFF"/>
                </a:solidFill>
              </a:defRPr>
            </a:pPr>
            <a:r>
              <a:rPr lang="en-GB" sz="2400" dirty="0" smtClean="0"/>
              <a:t>dyspareunia</a:t>
            </a:r>
            <a:r>
              <a:rPr lang="en-GB" sz="2400" dirty="0"/>
              <a:t>, vaginal discharge, menorrhagia, intermenstrual bleeding, </a:t>
            </a:r>
            <a:r>
              <a:rPr lang="en-GB" sz="2400" dirty="0" smtClean="0"/>
              <a:t>&amp; </a:t>
            </a:r>
            <a:r>
              <a:rPr lang="en-GB" sz="2400" dirty="0" err="1"/>
              <a:t>postcoital</a:t>
            </a:r>
            <a:r>
              <a:rPr lang="en-GB" sz="2400" dirty="0"/>
              <a:t> bleeding.</a:t>
            </a:r>
          </a:p>
          <a:p>
            <a:pPr lvl="1">
              <a:defRPr sz="2000">
                <a:solidFill>
                  <a:srgbClr val="FFFFFF"/>
                </a:solidFill>
              </a:defRPr>
            </a:pPr>
            <a:r>
              <a:rPr lang="en-GB" sz="2400" dirty="0"/>
              <a:t>Other non-gynaecological symptoms that suggest a secondary cause, for example rectal pain and bleeding which may be associated with endometriosis.</a:t>
            </a:r>
          </a:p>
          <a:p>
            <a:pPr marL="0" indent="0">
              <a:buNone/>
              <a:defRPr sz="2000">
                <a:solidFill>
                  <a:srgbClr val="FFFFFF"/>
                </a:solidFill>
              </a:defRPr>
            </a:pPr>
            <a:endParaRPr sz="2400" dirty="0"/>
          </a:p>
        </p:txBody>
      </p:sp>
    </p:spTree>
    <p:extLst>
      <p:ext uri="{BB962C8B-B14F-4D97-AF65-F5344CB8AC3E}">
        <p14:creationId xmlns:p14="http://schemas.microsoft.com/office/powerpoint/2010/main" val="1264030640"/>
      </p:ext>
    </p:extLst>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85" name="Shape 84"/>
          <p:cNvSpPr txBox="1">
            <a:spLocks noGrp="1"/>
          </p:cNvSpPr>
          <p:nvPr>
            <p:ph type="title"/>
          </p:nvPr>
        </p:nvSpPr>
        <p:spPr>
          <a:prstGeom prst="rect">
            <a:avLst/>
          </a:prstGeom>
        </p:spPr>
        <p:txBody>
          <a:bodyPr>
            <a:normAutofit/>
          </a:bodyPr>
          <a:lstStyle>
            <a:lvl1pPr>
              <a:defRPr>
                <a:solidFill>
                  <a:srgbClr val="FFFFFF"/>
                </a:solidFill>
                <a:latin typeface="Lubalin Graph"/>
                <a:ea typeface="Lubalin Graph"/>
                <a:cs typeface="Lubalin Graph"/>
                <a:sym typeface="Lubalin Graph"/>
              </a:defRPr>
            </a:lvl1pPr>
          </a:lstStyle>
          <a:p>
            <a:r>
              <a:rPr lang="en-GB" dirty="0" smtClean="0"/>
              <a:t> </a:t>
            </a:r>
            <a:endParaRPr dirty="0"/>
          </a:p>
        </p:txBody>
      </p:sp>
      <p:sp>
        <p:nvSpPr>
          <p:cNvPr id="3" name="Text Placeholder 2"/>
          <p:cNvSpPr>
            <a:spLocks noGrp="1"/>
          </p:cNvSpPr>
          <p:nvPr>
            <p:ph type="body" sz="quarter" idx="1"/>
          </p:nvPr>
        </p:nvSpPr>
        <p:spPr>
          <a:xfrm>
            <a:off x="539045" y="5093097"/>
            <a:ext cx="7992888" cy="1368152"/>
          </a:xfrm>
        </p:spPr>
        <p:txBody>
          <a:bodyPr>
            <a:normAutofit/>
          </a:bodyPr>
          <a:lstStyle/>
          <a:p>
            <a:r>
              <a:rPr lang="en-US" sz="2000" dirty="0"/>
              <a:t> </a:t>
            </a:r>
            <a:r>
              <a:rPr lang="en-US" sz="2000" dirty="0" smtClean="0">
                <a:solidFill>
                  <a:schemeClr val="bg1"/>
                </a:solidFill>
              </a:rPr>
              <a:t>“3 </a:t>
            </a:r>
            <a:r>
              <a:rPr lang="en-US" sz="2000" dirty="0">
                <a:solidFill>
                  <a:schemeClr val="bg1"/>
                </a:solidFill>
              </a:rPr>
              <a:t>in 4 women or young women experience strong period pains. Your period pain should not be so bad that you cannot get up, go to school or college and carry on with your normal life. </a:t>
            </a:r>
            <a:r>
              <a:rPr lang="en-US" sz="2000" dirty="0" smtClean="0">
                <a:solidFill>
                  <a:schemeClr val="bg1"/>
                </a:solidFill>
              </a:rPr>
              <a:t>“</a:t>
            </a:r>
          </a:p>
          <a:p>
            <a:r>
              <a:rPr lang="en-GB" sz="2000" dirty="0" smtClean="0">
                <a:solidFill>
                  <a:schemeClr val="bg1"/>
                </a:solidFill>
              </a:rPr>
              <a:t>Endometriosis UK</a:t>
            </a:r>
            <a:endParaRPr lang="en-US" sz="2000" dirty="0">
              <a:solidFill>
                <a:schemeClr val="bg1"/>
              </a:solidFill>
            </a:endParaRPr>
          </a:p>
        </p:txBody>
      </p:sp>
      <p:pic>
        <p:nvPicPr>
          <p:cNvPr id="2" name="Picture 1"/>
          <p:cNvPicPr>
            <a:picLocks noChangeAspect="1"/>
          </p:cNvPicPr>
          <p:nvPr/>
        </p:nvPicPr>
        <p:blipFill>
          <a:blip r:embed="rId3"/>
          <a:stretch>
            <a:fillRect/>
          </a:stretch>
        </p:blipFill>
        <p:spPr>
          <a:xfrm>
            <a:off x="1475656" y="836712"/>
            <a:ext cx="6410710" cy="3694555"/>
          </a:xfrm>
          <a:prstGeom prst="rect">
            <a:avLst/>
          </a:prstGeom>
        </p:spPr>
      </p:pic>
    </p:spTree>
    <p:extLst>
      <p:ext uri="{BB962C8B-B14F-4D97-AF65-F5344CB8AC3E}">
        <p14:creationId xmlns:p14="http://schemas.microsoft.com/office/powerpoint/2010/main" val="941522539"/>
      </p:ext>
    </p:extLst>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90" name="Shape 84"/>
          <p:cNvSpPr txBox="1">
            <a:spLocks noGrp="1"/>
          </p:cNvSpPr>
          <p:nvPr>
            <p:ph type="title"/>
          </p:nvPr>
        </p:nvSpPr>
        <p:spPr>
          <a:xfrm>
            <a:off x="457200" y="274638"/>
            <a:ext cx="8229600" cy="1143002"/>
          </a:xfrm>
          <a:prstGeom prst="rect">
            <a:avLst/>
          </a:prstGeom>
        </p:spPr>
        <p:txBody>
          <a:bodyPr/>
          <a:lstStyle>
            <a:lvl1pPr>
              <a:defRPr>
                <a:solidFill>
                  <a:srgbClr val="FFFFFF"/>
                </a:solidFill>
                <a:latin typeface="Lubalin Graph"/>
                <a:ea typeface="Lubalin Graph"/>
                <a:cs typeface="Lubalin Graph"/>
                <a:sym typeface="Lubalin Graph"/>
              </a:defRPr>
            </a:lvl1pPr>
          </a:lstStyle>
          <a:p>
            <a:r>
              <a:rPr lang="en-GB" dirty="0" smtClean="0"/>
              <a:t>Management</a:t>
            </a:r>
            <a:endParaRPr dirty="0"/>
          </a:p>
        </p:txBody>
      </p:sp>
      <p:sp>
        <p:nvSpPr>
          <p:cNvPr id="191" name="Shape 85"/>
          <p:cNvSpPr txBox="1">
            <a:spLocks noGrp="1"/>
          </p:cNvSpPr>
          <p:nvPr>
            <p:ph type="body" idx="1"/>
          </p:nvPr>
        </p:nvSpPr>
        <p:spPr>
          <a:xfrm>
            <a:off x="457200" y="1600200"/>
            <a:ext cx="8229600" cy="4525963"/>
          </a:xfrm>
          <a:prstGeom prst="rect">
            <a:avLst/>
          </a:prstGeom>
        </p:spPr>
        <p:txBody>
          <a:bodyPr>
            <a:noAutofit/>
          </a:bodyPr>
          <a:lstStyle/>
          <a:p>
            <a:pPr>
              <a:defRPr sz="2000">
                <a:solidFill>
                  <a:srgbClr val="FFFFFF"/>
                </a:solidFill>
              </a:defRPr>
            </a:pPr>
            <a:r>
              <a:rPr lang="en-GB" sz="2800" dirty="0" smtClean="0"/>
              <a:t>Empirical treatment with NSAIDs/COC/</a:t>
            </a:r>
            <a:r>
              <a:rPr lang="en-GB" sz="2800" dirty="0" err="1" smtClean="0"/>
              <a:t>Progesterones</a:t>
            </a:r>
            <a:r>
              <a:rPr lang="en-GB" sz="2800" dirty="0" smtClean="0"/>
              <a:t> for at least 6mths</a:t>
            </a:r>
          </a:p>
          <a:p>
            <a:pPr>
              <a:defRPr sz="2000">
                <a:solidFill>
                  <a:srgbClr val="FFFFFF"/>
                </a:solidFill>
              </a:defRPr>
            </a:pPr>
            <a:r>
              <a:rPr lang="en-GB" sz="2800" dirty="0" smtClean="0"/>
              <a:t>Consider endometriosis in those who don’t respond to initial management and refer</a:t>
            </a:r>
          </a:p>
          <a:p>
            <a:pPr marL="0" indent="0">
              <a:buNone/>
              <a:defRPr sz="2000">
                <a:solidFill>
                  <a:srgbClr val="FFFFFF"/>
                </a:solidFill>
              </a:defRPr>
            </a:pPr>
            <a:r>
              <a:rPr lang="en-GB" sz="2800" dirty="0" smtClean="0"/>
              <a:t>BUT</a:t>
            </a:r>
          </a:p>
          <a:p>
            <a:pPr>
              <a:defRPr sz="2000">
                <a:solidFill>
                  <a:srgbClr val="FFFFFF"/>
                </a:solidFill>
              </a:defRPr>
            </a:pPr>
            <a:r>
              <a:rPr lang="en-GB" sz="2800" dirty="0" smtClean="0"/>
              <a:t>Bear in mind that gold standard for diagnosis is laparoscopy</a:t>
            </a:r>
          </a:p>
          <a:p>
            <a:pPr>
              <a:defRPr sz="2000">
                <a:solidFill>
                  <a:srgbClr val="FFFFFF"/>
                </a:solidFill>
              </a:defRPr>
            </a:pPr>
            <a:r>
              <a:rPr lang="en-GB" sz="2800" dirty="0" smtClean="0"/>
              <a:t>Only large deposits will show on u/s</a:t>
            </a:r>
          </a:p>
        </p:txBody>
      </p:sp>
    </p:spTree>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 name="Rainbow tip background.png" descr="Rainbow tip background.png"/>
          <p:cNvPicPr>
            <a:picLocks noChangeAspect="1"/>
          </p:cNvPicPr>
          <p:nvPr/>
        </p:nvPicPr>
        <p:blipFill>
          <a:blip r:embed="rId2">
            <a:extLst/>
          </a:blip>
          <a:stretch>
            <a:fillRect/>
          </a:stretch>
        </p:blipFill>
        <p:spPr>
          <a:xfrm>
            <a:off x="-67274" y="0"/>
            <a:ext cx="8643548" cy="6858000"/>
          </a:xfrm>
          <a:prstGeom prst="rect">
            <a:avLst/>
          </a:prstGeom>
          <a:ln w="12700">
            <a:miter lim="400000"/>
          </a:ln>
        </p:spPr>
      </p:pic>
      <p:sp>
        <p:nvSpPr>
          <p:cNvPr id="202" name="Shape 61"/>
          <p:cNvSpPr txBox="1">
            <a:spLocks noGrp="1"/>
          </p:cNvSpPr>
          <p:nvPr>
            <p:ph type="title"/>
          </p:nvPr>
        </p:nvSpPr>
        <p:spPr>
          <a:xfrm>
            <a:off x="584939" y="2780928"/>
            <a:ext cx="3008315" cy="886420"/>
          </a:xfrm>
          <a:prstGeom prst="rect">
            <a:avLst/>
          </a:prstGeom>
        </p:spPr>
        <p:txBody>
          <a:bodyPr lIns="0" tIns="0" rIns="0" bIns="0">
            <a:normAutofit/>
          </a:bodyPr>
          <a:lstStyle>
            <a:lvl1pPr defTabSz="365759">
              <a:defRPr sz="3500">
                <a:solidFill>
                  <a:srgbClr val="FFFFFF"/>
                </a:solidFill>
                <a:latin typeface="Lubalin Graph"/>
                <a:ea typeface="Lubalin Graph"/>
                <a:cs typeface="Lubalin Graph"/>
                <a:sym typeface="Lubalin Graph"/>
              </a:defRPr>
            </a:lvl1pPr>
          </a:lstStyle>
          <a:p>
            <a:r>
              <a:rPr lang="en-GB" dirty="0" smtClean="0"/>
              <a:t>Ovarian Cysts</a:t>
            </a:r>
            <a:endParaRPr dirty="0"/>
          </a:p>
        </p:txBody>
      </p:sp>
      <p:sp>
        <p:nvSpPr>
          <p:cNvPr id="2" name="Text Placeholder 1"/>
          <p:cNvSpPr>
            <a:spLocks noGrp="1"/>
          </p:cNvSpPr>
          <p:nvPr>
            <p:ph type="body" idx="1"/>
          </p:nvPr>
        </p:nvSpPr>
        <p:spPr>
          <a:xfrm>
            <a:off x="4508453" y="1970199"/>
            <a:ext cx="4093294" cy="3394298"/>
          </a:xfrm>
        </p:spPr>
        <p:txBody>
          <a:bodyPr/>
          <a:lstStyle/>
          <a:p>
            <a:pPr marL="0" indent="0">
              <a:buNone/>
            </a:pPr>
            <a:r>
              <a:rPr lang="en-GB" dirty="0" smtClean="0">
                <a:solidFill>
                  <a:srgbClr val="0070C0"/>
                </a:solidFill>
              </a:rPr>
              <a:t>Usually found on a routine scan for another cause in this age group</a:t>
            </a:r>
            <a:endParaRPr lang="en-US" dirty="0">
              <a:solidFill>
                <a:srgbClr val="0070C0"/>
              </a:solidFill>
            </a:endParaRPr>
          </a:p>
        </p:txBody>
      </p:sp>
    </p:spTree>
    <p:extLst>
      <p:ext uri="{BB962C8B-B14F-4D97-AF65-F5344CB8AC3E}">
        <p14:creationId xmlns:p14="http://schemas.microsoft.com/office/powerpoint/2010/main" val="2215582022"/>
      </p:ext>
    </p:extLst>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97B7"/>
        </a:solidFill>
        <a:effectLst/>
      </p:bgPr>
    </p:bg>
    <p:spTree>
      <p:nvGrpSpPr>
        <p:cNvPr id="1" name=""/>
        <p:cNvGrpSpPr/>
        <p:nvPr/>
      </p:nvGrpSpPr>
      <p:grpSpPr>
        <a:xfrm>
          <a:off x="0" y="0"/>
          <a:ext cx="0" cy="0"/>
          <a:chOff x="0" y="0"/>
          <a:chExt cx="0" cy="0"/>
        </a:xfrm>
      </p:grpSpPr>
      <p:sp>
        <p:nvSpPr>
          <p:cNvPr id="195" name="Shape 84"/>
          <p:cNvSpPr txBox="1">
            <a:spLocks noGrp="1"/>
          </p:cNvSpPr>
          <p:nvPr>
            <p:ph type="title"/>
          </p:nvPr>
        </p:nvSpPr>
        <p:spPr>
          <a:xfrm>
            <a:off x="457200" y="274638"/>
            <a:ext cx="8229600" cy="1143002"/>
          </a:xfrm>
          <a:prstGeom prst="rect">
            <a:avLst/>
          </a:prstGeom>
        </p:spPr>
        <p:txBody>
          <a:bodyPr>
            <a:normAutofit fontScale="90000"/>
          </a:bodyPr>
          <a:lstStyle>
            <a:lvl1pPr>
              <a:defRPr>
                <a:solidFill>
                  <a:srgbClr val="FFFFFF"/>
                </a:solidFill>
                <a:latin typeface="Lubalin Graph"/>
                <a:ea typeface="Lubalin Graph"/>
                <a:cs typeface="Lubalin Graph"/>
                <a:sym typeface="Lubalin Graph"/>
              </a:defRPr>
            </a:lvl1pPr>
          </a:lstStyle>
          <a:p>
            <a:r>
              <a:rPr lang="en-GB" dirty="0" smtClean="0"/>
              <a:t>Ovarian Cysts-</a:t>
            </a:r>
            <a:r>
              <a:rPr lang="en-GB" dirty="0" err="1" smtClean="0"/>
              <a:t>BritSPAG</a:t>
            </a:r>
            <a:r>
              <a:rPr lang="en-GB" dirty="0" smtClean="0"/>
              <a:t> guideline</a:t>
            </a:r>
            <a:endParaRPr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1700808"/>
            <a:ext cx="5991225" cy="4219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 name="Rainbow tip background.png" descr="Rainbow tip background.png"/>
          <p:cNvPicPr>
            <a:picLocks noChangeAspect="1"/>
          </p:cNvPicPr>
          <p:nvPr/>
        </p:nvPicPr>
        <p:blipFill>
          <a:blip r:embed="rId2">
            <a:extLst/>
          </a:blip>
          <a:stretch>
            <a:fillRect/>
          </a:stretch>
        </p:blipFill>
        <p:spPr>
          <a:xfrm>
            <a:off x="-67274" y="0"/>
            <a:ext cx="8643548" cy="6858000"/>
          </a:xfrm>
          <a:prstGeom prst="rect">
            <a:avLst/>
          </a:prstGeom>
          <a:ln w="12700">
            <a:miter lim="400000"/>
          </a:ln>
        </p:spPr>
      </p:pic>
      <p:sp>
        <p:nvSpPr>
          <p:cNvPr id="202" name="Shape 61"/>
          <p:cNvSpPr txBox="1">
            <a:spLocks noGrp="1"/>
          </p:cNvSpPr>
          <p:nvPr>
            <p:ph type="title"/>
          </p:nvPr>
        </p:nvSpPr>
        <p:spPr>
          <a:xfrm>
            <a:off x="1143000" y="1412776"/>
            <a:ext cx="2852936" cy="3140735"/>
          </a:xfrm>
          <a:prstGeom prst="rect">
            <a:avLst/>
          </a:prstGeom>
        </p:spPr>
        <p:txBody>
          <a:bodyPr lIns="0" tIns="0" rIns="0" bIns="0">
            <a:normAutofit/>
          </a:bodyPr>
          <a:lstStyle>
            <a:lvl1pPr defTabSz="365759">
              <a:defRPr sz="3500">
                <a:solidFill>
                  <a:srgbClr val="FFFFFF"/>
                </a:solidFill>
                <a:latin typeface="Lubalin Graph"/>
                <a:ea typeface="Lubalin Graph"/>
                <a:cs typeface="Lubalin Graph"/>
                <a:sym typeface="Lubalin Graph"/>
              </a:defRPr>
            </a:lvl1pPr>
          </a:lstStyle>
          <a:p>
            <a:r>
              <a:rPr lang="en-GB" dirty="0" err="1" smtClean="0"/>
              <a:t>Ectropions</a:t>
            </a:r>
            <a:r>
              <a:rPr lang="en-GB" dirty="0" smtClean="0"/>
              <a:t/>
            </a:r>
            <a:br>
              <a:rPr lang="en-GB" dirty="0" smtClean="0"/>
            </a:br>
            <a:r>
              <a:rPr lang="en-GB" dirty="0" smtClean="0"/>
              <a:t>and unscheduled bleeding</a:t>
            </a:r>
            <a:endParaRPr dirty="0"/>
          </a:p>
        </p:txBody>
      </p:sp>
      <p:pic>
        <p:nvPicPr>
          <p:cNvPr id="5" name="Picture 4"/>
          <p:cNvPicPr>
            <a:picLocks noChangeAspect="1"/>
          </p:cNvPicPr>
          <p:nvPr/>
        </p:nvPicPr>
        <p:blipFill>
          <a:blip r:embed="rId3"/>
          <a:stretch>
            <a:fillRect/>
          </a:stretch>
        </p:blipFill>
        <p:spPr>
          <a:xfrm>
            <a:off x="5508104" y="1772816"/>
            <a:ext cx="2085975" cy="29813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04" name="Shape 63"/>
          <p:cNvSpPr txBox="1">
            <a:spLocks noGrp="1"/>
          </p:cNvSpPr>
          <p:nvPr>
            <p:ph type="title"/>
          </p:nvPr>
        </p:nvSpPr>
        <p:spPr>
          <a:xfrm>
            <a:off x="457200" y="274638"/>
            <a:ext cx="8229600" cy="1143002"/>
          </a:xfrm>
          <a:prstGeom prst="rect">
            <a:avLst/>
          </a:prstGeom>
        </p:spPr>
        <p:txBody>
          <a:bodyPr/>
          <a:lstStyle>
            <a:lvl1pPr>
              <a:defRPr>
                <a:solidFill>
                  <a:srgbClr val="FFFFFF"/>
                </a:solidFill>
                <a:latin typeface="Lubalin Graph"/>
                <a:ea typeface="Lubalin Graph"/>
                <a:cs typeface="Lubalin Graph"/>
                <a:sym typeface="Lubalin Graph"/>
              </a:defRPr>
            </a:lvl1pPr>
          </a:lstStyle>
          <a:p>
            <a:r>
              <a:rPr lang="en-GB" dirty="0" smtClean="0"/>
              <a:t>Cervical Ectropion</a:t>
            </a:r>
            <a:endParaRPr dirty="0"/>
          </a:p>
        </p:txBody>
      </p:sp>
      <p:sp>
        <p:nvSpPr>
          <p:cNvPr id="205" name="Shape 64"/>
          <p:cNvSpPr txBox="1">
            <a:spLocks noGrp="1"/>
          </p:cNvSpPr>
          <p:nvPr>
            <p:ph type="body" idx="1"/>
          </p:nvPr>
        </p:nvSpPr>
        <p:spPr>
          <a:xfrm>
            <a:off x="457200" y="1600200"/>
            <a:ext cx="8229600" cy="4525963"/>
          </a:xfrm>
          <a:prstGeom prst="rect">
            <a:avLst/>
          </a:prstGeom>
        </p:spPr>
        <p:txBody>
          <a:bodyPr>
            <a:normAutofit/>
          </a:bodyPr>
          <a:lstStyle/>
          <a:p>
            <a:pPr>
              <a:defRPr sz="1800">
                <a:solidFill>
                  <a:srgbClr val="FFFFFF"/>
                </a:solidFill>
              </a:defRPr>
            </a:pPr>
            <a:r>
              <a:rPr lang="en-US" sz="2800" dirty="0" smtClean="0"/>
              <a:t>Always </a:t>
            </a:r>
            <a:r>
              <a:rPr lang="en-US" sz="2800" dirty="0" smtClean="0">
                <a:latin typeface="Arial" panose="020B0604020202020204" pitchFamily="34" charset="0"/>
                <a:cs typeface="Arial" panose="020B0604020202020204" pitchFamily="34" charset="0"/>
              </a:rPr>
              <a:t>remember</a:t>
            </a:r>
            <a:r>
              <a:rPr lang="en-US" sz="2800" dirty="0" smtClean="0"/>
              <a:t> STI!!</a:t>
            </a:r>
          </a:p>
          <a:p>
            <a:pPr>
              <a:defRPr sz="1800">
                <a:solidFill>
                  <a:srgbClr val="FFFFFF"/>
                </a:solidFill>
              </a:defRPr>
            </a:pPr>
            <a:r>
              <a:rPr lang="en-US" sz="2800" dirty="0" smtClean="0"/>
              <a:t>Can self swab</a:t>
            </a:r>
          </a:p>
          <a:p>
            <a:pPr>
              <a:defRPr sz="1800">
                <a:solidFill>
                  <a:srgbClr val="FFFFFF"/>
                </a:solidFill>
              </a:defRPr>
            </a:pPr>
            <a:r>
              <a:rPr lang="en-GB" sz="2800" dirty="0" smtClean="0"/>
              <a:t>Check HPV vaccine history</a:t>
            </a:r>
            <a:endParaRPr lang="en-US" sz="2800" dirty="0" smtClean="0"/>
          </a:p>
          <a:p>
            <a:pPr lvl="1">
              <a:defRPr sz="1800">
                <a:solidFill>
                  <a:srgbClr val="FFFFFF"/>
                </a:solidFill>
              </a:defRPr>
            </a:pPr>
            <a:r>
              <a:rPr lang="en-US" sz="2800" dirty="0" smtClean="0"/>
              <a:t>ectropion can be a </a:t>
            </a:r>
            <a:r>
              <a:rPr lang="en-US" sz="2800" dirty="0"/>
              <a:t>normal variant if </a:t>
            </a:r>
            <a:r>
              <a:rPr lang="en-US" sz="2800" dirty="0" err="1"/>
              <a:t>hyperoestrogenised</a:t>
            </a:r>
            <a:r>
              <a:rPr lang="en-US" sz="2800" dirty="0"/>
              <a:t> </a:t>
            </a:r>
            <a:r>
              <a:rPr lang="en-US" sz="2800" dirty="0" err="1"/>
              <a:t>ie</a:t>
            </a:r>
            <a:r>
              <a:rPr lang="en-US" sz="2800" dirty="0"/>
              <a:t> </a:t>
            </a:r>
            <a:r>
              <a:rPr lang="en-US" sz="2800" dirty="0" smtClean="0"/>
              <a:t>menarche/OCP </a:t>
            </a:r>
          </a:p>
          <a:p>
            <a:pPr lvl="1">
              <a:defRPr sz="1800">
                <a:solidFill>
                  <a:srgbClr val="FFFFFF"/>
                </a:solidFill>
              </a:defRPr>
            </a:pPr>
            <a:r>
              <a:rPr lang="en-US" sz="2800" dirty="0" smtClean="0"/>
              <a:t>refer only if bleeding persistent </a:t>
            </a:r>
          </a:p>
          <a:p>
            <a:pPr lvl="1">
              <a:defRPr sz="1800">
                <a:solidFill>
                  <a:srgbClr val="FFFFFF"/>
                </a:solidFill>
              </a:defRPr>
            </a:pPr>
            <a:endParaRPr lang="en-US" sz="2800" dirty="0"/>
          </a:p>
          <a:p>
            <a:pPr>
              <a:defRPr sz="1800">
                <a:solidFill>
                  <a:srgbClr val="FFFFFF"/>
                </a:solidFill>
              </a:defRPr>
            </a:pPr>
            <a:r>
              <a:rPr lang="en-US" sz="2800" dirty="0"/>
              <a:t>But 2ww criteria different in different areas so be aware of local guidance</a:t>
            </a:r>
          </a:p>
          <a:p>
            <a:pPr>
              <a:defRPr sz="1800">
                <a:solidFill>
                  <a:srgbClr val="FFFFFF"/>
                </a:solidFill>
              </a:defRPr>
            </a:pPr>
            <a:endParaRPr sz="2800" dirty="0"/>
          </a:p>
        </p:txBody>
      </p:sp>
    </p:spTree>
  </p:cSld>
  <p:clrMapOvr>
    <a:masterClrMapping/>
  </p:clrMapOvr>
  <p:transition spd="med"/>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158" name="Title 1"/>
          <p:cNvSpPr txBox="1">
            <a:spLocks noGrp="1"/>
          </p:cNvSpPr>
          <p:nvPr>
            <p:ph type="title"/>
          </p:nvPr>
        </p:nvSpPr>
        <p:spPr>
          <a:prstGeom prst="rect">
            <a:avLst/>
          </a:prstGeom>
        </p:spPr>
        <p:txBody>
          <a:bodyPr/>
          <a:lstStyle>
            <a:lvl1pPr>
              <a:defRPr>
                <a:solidFill>
                  <a:srgbClr val="FFFFFF"/>
                </a:solidFill>
              </a:defRPr>
            </a:lvl1pPr>
          </a:lstStyle>
          <a:p>
            <a:r>
              <a:rPr lang="en-GB" dirty="0" smtClean="0"/>
              <a:t>STI</a:t>
            </a:r>
            <a:endParaRPr dirty="0"/>
          </a:p>
        </p:txBody>
      </p:sp>
      <p:sp>
        <p:nvSpPr>
          <p:cNvPr id="159" name="Text Placeholder 2"/>
          <p:cNvSpPr txBox="1">
            <a:spLocks noGrp="1"/>
          </p:cNvSpPr>
          <p:nvPr>
            <p:ph type="body" idx="1"/>
          </p:nvPr>
        </p:nvSpPr>
        <p:spPr>
          <a:xfrm>
            <a:off x="457200" y="1600200"/>
            <a:ext cx="8229600" cy="4401355"/>
          </a:xfrm>
          <a:prstGeom prst="rect">
            <a:avLst/>
          </a:prstGeom>
        </p:spPr>
        <p:txBody>
          <a:bodyPr/>
          <a:lstStyle/>
          <a:p>
            <a:pPr>
              <a:defRPr sz="2800">
                <a:solidFill>
                  <a:srgbClr val="FFFFFF"/>
                </a:solidFill>
              </a:defRPr>
            </a:pPr>
            <a:endParaRPr lang="en-GB" dirty="0" smtClean="0"/>
          </a:p>
          <a:p>
            <a:pPr>
              <a:defRPr sz="2800">
                <a:solidFill>
                  <a:srgbClr val="FFFFFF"/>
                </a:solidFill>
              </a:defRPr>
            </a:pPr>
            <a:endParaRPr lang="en-GB" dirty="0"/>
          </a:p>
          <a:p>
            <a:pPr>
              <a:defRPr sz="2800">
                <a:solidFill>
                  <a:srgbClr val="FFFFFF"/>
                </a:solidFill>
              </a:defRPr>
            </a:pPr>
            <a:endParaRPr lang="en-GB" dirty="0" smtClean="0"/>
          </a:p>
          <a:p>
            <a:pPr>
              <a:defRPr sz="2800">
                <a:solidFill>
                  <a:srgbClr val="FFFFFF"/>
                </a:solidFill>
              </a:defRPr>
            </a:pPr>
            <a:endParaRPr lang="en-GB" dirty="0"/>
          </a:p>
          <a:p>
            <a:pPr>
              <a:defRPr sz="2800">
                <a:solidFill>
                  <a:srgbClr val="FFFFFF"/>
                </a:solidFill>
              </a:defRPr>
            </a:pPr>
            <a:endParaRPr dirty="0"/>
          </a:p>
        </p:txBody>
      </p:sp>
      <p:pic>
        <p:nvPicPr>
          <p:cNvPr id="2" name="Picture 1"/>
          <p:cNvPicPr>
            <a:picLocks noChangeAspect="1"/>
          </p:cNvPicPr>
          <p:nvPr/>
        </p:nvPicPr>
        <p:blipFill>
          <a:blip r:embed="rId3"/>
          <a:stretch>
            <a:fillRect/>
          </a:stretch>
        </p:blipFill>
        <p:spPr>
          <a:xfrm>
            <a:off x="971600" y="1844824"/>
            <a:ext cx="1676400" cy="942975"/>
          </a:xfrm>
          <a:prstGeom prst="rect">
            <a:avLst/>
          </a:prstGeom>
        </p:spPr>
      </p:pic>
      <p:pic>
        <p:nvPicPr>
          <p:cNvPr id="3" name="Picture 2"/>
          <p:cNvPicPr>
            <a:picLocks noChangeAspect="1"/>
          </p:cNvPicPr>
          <p:nvPr/>
        </p:nvPicPr>
        <p:blipFill>
          <a:blip r:embed="rId4"/>
          <a:stretch>
            <a:fillRect/>
          </a:stretch>
        </p:blipFill>
        <p:spPr>
          <a:xfrm>
            <a:off x="2774508" y="1620646"/>
            <a:ext cx="5734050" cy="1495425"/>
          </a:xfrm>
          <a:prstGeom prst="rect">
            <a:avLst/>
          </a:prstGeom>
        </p:spPr>
      </p:pic>
      <p:pic>
        <p:nvPicPr>
          <p:cNvPr id="4" name="Picture 3"/>
          <p:cNvPicPr>
            <a:picLocks noChangeAspect="1"/>
          </p:cNvPicPr>
          <p:nvPr/>
        </p:nvPicPr>
        <p:blipFill>
          <a:blip r:embed="rId5"/>
          <a:stretch>
            <a:fillRect/>
          </a:stretch>
        </p:blipFill>
        <p:spPr>
          <a:xfrm>
            <a:off x="1619672" y="3360694"/>
            <a:ext cx="6229350" cy="3276600"/>
          </a:xfrm>
          <a:prstGeom prst="rect">
            <a:avLst/>
          </a:prstGeom>
        </p:spPr>
      </p:pic>
    </p:spTree>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24" name="Shape 63"/>
          <p:cNvSpPr txBox="1">
            <a:spLocks noGrp="1"/>
          </p:cNvSpPr>
          <p:nvPr>
            <p:ph type="title"/>
          </p:nvPr>
        </p:nvSpPr>
        <p:spPr>
          <a:xfrm>
            <a:off x="457200" y="274638"/>
            <a:ext cx="8229600" cy="1143002"/>
          </a:xfrm>
          <a:prstGeom prst="rect">
            <a:avLst/>
          </a:prstGeom>
        </p:spPr>
        <p:txBody>
          <a:bodyPr/>
          <a:lstStyle>
            <a:lvl1pPr defTabSz="411479">
              <a:defRPr sz="3509">
                <a:solidFill>
                  <a:srgbClr val="FFFFFF"/>
                </a:solidFill>
                <a:latin typeface="Lubalin Graph"/>
                <a:ea typeface="Lubalin Graph"/>
                <a:cs typeface="Lubalin Graph"/>
                <a:sym typeface="Lubalin Graph"/>
              </a:defRPr>
            </a:lvl1pPr>
          </a:lstStyle>
          <a:p>
            <a:r>
              <a:rPr dirty="0" smtClean="0"/>
              <a:t>Resources</a:t>
            </a:r>
            <a:r>
              <a:rPr lang="en-GB" dirty="0" smtClean="0"/>
              <a:t>/References</a:t>
            </a:r>
            <a:endParaRPr dirty="0"/>
          </a:p>
        </p:txBody>
      </p:sp>
      <p:sp>
        <p:nvSpPr>
          <p:cNvPr id="225" name="Shape 64"/>
          <p:cNvSpPr txBox="1">
            <a:spLocks noGrp="1"/>
          </p:cNvSpPr>
          <p:nvPr>
            <p:ph type="body" idx="1"/>
          </p:nvPr>
        </p:nvSpPr>
        <p:spPr>
          <a:xfrm>
            <a:off x="457200" y="1196752"/>
            <a:ext cx="8229600" cy="5400600"/>
          </a:xfrm>
          <a:prstGeom prst="rect">
            <a:avLst/>
          </a:prstGeom>
          <a:noFill/>
        </p:spPr>
        <p:txBody>
          <a:bodyPr>
            <a:noAutofit/>
          </a:bodyPr>
          <a:lstStyle/>
          <a:p>
            <a:pPr marL="0" indent="0">
              <a:lnSpc>
                <a:spcPct val="80000"/>
              </a:lnSpc>
              <a:buNone/>
              <a:defRPr sz="1500" b="1">
                <a:solidFill>
                  <a:srgbClr val="FFFFFF"/>
                </a:solidFill>
              </a:defRPr>
            </a:pPr>
            <a:r>
              <a:rPr lang="en-GB" sz="1400" dirty="0" smtClean="0">
                <a:solidFill>
                  <a:schemeClr val="bg1"/>
                </a:solidFill>
                <a:uFill>
                  <a:solidFill>
                    <a:srgbClr val="0000FF"/>
                  </a:solidFill>
                </a:uFill>
              </a:rPr>
              <a:t>British Society for Paediatric and Adolescent Gynaecology </a:t>
            </a:r>
          </a:p>
          <a:p>
            <a:pPr>
              <a:lnSpc>
                <a:spcPct val="80000"/>
              </a:lnSpc>
              <a:defRPr sz="1500" b="1">
                <a:solidFill>
                  <a:srgbClr val="FFFFFF"/>
                </a:solidFill>
              </a:defRPr>
            </a:pPr>
            <a:r>
              <a:rPr lang="en-US" sz="1400" dirty="0" smtClean="0">
                <a:solidFill>
                  <a:schemeClr val="bg1"/>
                </a:solidFill>
                <a:uFill>
                  <a:solidFill>
                    <a:srgbClr val="0000FF"/>
                  </a:solidFill>
                </a:uFill>
              </a:rPr>
              <a:t>http</a:t>
            </a:r>
            <a:r>
              <a:rPr lang="en-US" sz="1400" dirty="0">
                <a:solidFill>
                  <a:schemeClr val="bg1"/>
                </a:solidFill>
                <a:uFill>
                  <a:solidFill>
                    <a:srgbClr val="0000FF"/>
                  </a:solidFill>
                </a:uFill>
              </a:rPr>
              <a:t>://www.britspag.org/?</a:t>
            </a:r>
            <a:r>
              <a:rPr lang="en-US" sz="1400" dirty="0" smtClean="0">
                <a:solidFill>
                  <a:schemeClr val="bg1"/>
                </a:solidFill>
                <a:uFill>
                  <a:solidFill>
                    <a:srgbClr val="0000FF"/>
                  </a:solidFill>
                </a:uFill>
              </a:rPr>
              <a:t>q=content/leaflets</a:t>
            </a:r>
          </a:p>
          <a:p>
            <a:pPr marL="0" indent="0">
              <a:lnSpc>
                <a:spcPct val="80000"/>
              </a:lnSpc>
              <a:buNone/>
              <a:defRPr sz="1500" b="1">
                <a:solidFill>
                  <a:srgbClr val="FFFFFF"/>
                </a:solidFill>
              </a:defRPr>
            </a:pPr>
            <a:r>
              <a:rPr lang="en-US" sz="1400" dirty="0" smtClean="0">
                <a:solidFill>
                  <a:schemeClr val="bg1"/>
                </a:solidFill>
                <a:uFill>
                  <a:solidFill>
                    <a:srgbClr val="0000FF"/>
                  </a:solidFill>
                </a:uFill>
              </a:rPr>
              <a:t>Brook and </a:t>
            </a:r>
            <a:r>
              <a:rPr lang="en-US" sz="1400" dirty="0" err="1" smtClean="0">
                <a:solidFill>
                  <a:schemeClr val="bg1"/>
                </a:solidFill>
                <a:uFill>
                  <a:solidFill>
                    <a:srgbClr val="0000FF"/>
                  </a:solidFill>
                </a:uFill>
              </a:rPr>
              <a:t>BritSPAG</a:t>
            </a:r>
            <a:r>
              <a:rPr lang="en-US" sz="1400" dirty="0" smtClean="0">
                <a:solidFill>
                  <a:schemeClr val="bg1"/>
                </a:solidFill>
                <a:uFill>
                  <a:solidFill>
                    <a:srgbClr val="0000FF"/>
                  </a:solidFill>
                </a:uFill>
              </a:rPr>
              <a:t> leaflet</a:t>
            </a:r>
          </a:p>
          <a:p>
            <a:pPr>
              <a:lnSpc>
                <a:spcPct val="80000"/>
              </a:lnSpc>
              <a:defRPr sz="1500" b="1">
                <a:solidFill>
                  <a:srgbClr val="FFFFFF"/>
                </a:solidFill>
              </a:defRPr>
            </a:pPr>
            <a:r>
              <a:rPr lang="en-US" sz="1400" dirty="0" smtClean="0">
                <a:solidFill>
                  <a:schemeClr val="bg1"/>
                </a:solidFill>
                <a:uFill>
                  <a:solidFill>
                    <a:srgbClr val="0000FF"/>
                  </a:solidFill>
                </a:uFill>
              </a:rPr>
              <a:t>https</a:t>
            </a:r>
            <a:r>
              <a:rPr lang="en-US" sz="1400" dirty="0">
                <a:solidFill>
                  <a:schemeClr val="bg1"/>
                </a:solidFill>
                <a:uFill>
                  <a:solidFill>
                    <a:srgbClr val="0000FF"/>
                  </a:solidFill>
                </a:uFill>
              </a:rPr>
              <a:t>://</a:t>
            </a:r>
            <a:r>
              <a:rPr lang="en-US" sz="1400" dirty="0" smtClean="0">
                <a:solidFill>
                  <a:schemeClr val="bg1"/>
                </a:solidFill>
                <a:uFill>
                  <a:solidFill>
                    <a:srgbClr val="0000FF"/>
                  </a:solidFill>
                </a:uFill>
              </a:rPr>
              <a:t>www.brook.org.uk/shop/product/so-what-is-a-vulva-anyway</a:t>
            </a:r>
          </a:p>
          <a:p>
            <a:pPr marL="0" indent="0">
              <a:lnSpc>
                <a:spcPct val="80000"/>
              </a:lnSpc>
              <a:buNone/>
              <a:defRPr sz="1500" b="1">
                <a:solidFill>
                  <a:srgbClr val="FFFFFF"/>
                </a:solidFill>
              </a:defRPr>
            </a:pPr>
            <a:r>
              <a:rPr lang="en-US" sz="1400" dirty="0" smtClean="0">
                <a:solidFill>
                  <a:schemeClr val="bg1"/>
                </a:solidFill>
                <a:uFill>
                  <a:solidFill>
                    <a:srgbClr val="0000FF"/>
                  </a:solidFill>
                </a:uFill>
              </a:rPr>
              <a:t>NICE/CKS</a:t>
            </a:r>
            <a:endParaRPr lang="en-US" sz="1400" dirty="0" smtClean="0">
              <a:solidFill>
                <a:schemeClr val="bg1"/>
              </a:solidFill>
              <a:uFill>
                <a:solidFill>
                  <a:srgbClr val="0000FF"/>
                </a:solidFill>
              </a:uFill>
              <a:hlinkClick r:id="rId3"/>
            </a:endParaRPr>
          </a:p>
          <a:p>
            <a:pPr>
              <a:lnSpc>
                <a:spcPct val="80000"/>
              </a:lnSpc>
              <a:defRPr sz="1500" b="1">
                <a:solidFill>
                  <a:srgbClr val="FFFFFF"/>
                </a:solidFill>
              </a:defRPr>
            </a:pPr>
            <a:r>
              <a:rPr lang="en-US" sz="1400" dirty="0" smtClean="0">
                <a:solidFill>
                  <a:schemeClr val="bg1"/>
                </a:solidFill>
                <a:uFill>
                  <a:solidFill>
                    <a:srgbClr val="0000FF"/>
                  </a:solidFill>
                </a:uFill>
              </a:rPr>
              <a:t>https</a:t>
            </a:r>
            <a:r>
              <a:rPr lang="en-US" sz="1400" dirty="0">
                <a:solidFill>
                  <a:schemeClr val="bg1"/>
                </a:solidFill>
                <a:uFill>
                  <a:solidFill>
                    <a:srgbClr val="0000FF"/>
                  </a:solidFill>
                </a:uFill>
              </a:rPr>
              <a:t>://cks.nice.org.uk/amenorrhoea#!</a:t>
            </a:r>
            <a:r>
              <a:rPr lang="en-US" sz="1400" dirty="0" smtClean="0">
                <a:solidFill>
                  <a:schemeClr val="bg1"/>
                </a:solidFill>
                <a:uFill>
                  <a:solidFill>
                    <a:srgbClr val="0000FF"/>
                  </a:solidFill>
                </a:uFill>
              </a:rPr>
              <a:t>topicsummary</a:t>
            </a:r>
          </a:p>
          <a:p>
            <a:pPr>
              <a:lnSpc>
                <a:spcPct val="80000"/>
              </a:lnSpc>
              <a:defRPr sz="1500" b="1">
                <a:solidFill>
                  <a:srgbClr val="FFFFFF"/>
                </a:solidFill>
              </a:defRPr>
            </a:pPr>
            <a:r>
              <a:rPr lang="en-US" sz="1400" dirty="0">
                <a:solidFill>
                  <a:schemeClr val="bg1"/>
                </a:solidFill>
                <a:uFill>
                  <a:solidFill>
                    <a:srgbClr val="0000FF"/>
                  </a:solidFill>
                </a:uFill>
              </a:rPr>
              <a:t>https://cks.nice.org.uk/polycystic-ovary-syndrome#!</a:t>
            </a:r>
            <a:r>
              <a:rPr lang="en-US" sz="1400" dirty="0" smtClean="0">
                <a:solidFill>
                  <a:schemeClr val="bg1"/>
                </a:solidFill>
                <a:uFill>
                  <a:solidFill>
                    <a:srgbClr val="0000FF"/>
                  </a:solidFill>
                </a:uFill>
              </a:rPr>
              <a:t>topicsummary</a:t>
            </a:r>
          </a:p>
          <a:p>
            <a:pPr>
              <a:lnSpc>
                <a:spcPct val="80000"/>
              </a:lnSpc>
              <a:defRPr sz="1500" b="1">
                <a:solidFill>
                  <a:srgbClr val="FFFFFF"/>
                </a:solidFill>
              </a:defRPr>
            </a:pPr>
            <a:r>
              <a:rPr lang="en-US" sz="1400" dirty="0" smtClean="0">
                <a:solidFill>
                  <a:schemeClr val="bg1"/>
                </a:solidFill>
                <a:uFill>
                  <a:solidFill>
                    <a:srgbClr val="0000FF"/>
                  </a:solidFill>
                </a:uFill>
              </a:rPr>
              <a:t>https</a:t>
            </a:r>
            <a:r>
              <a:rPr lang="en-US" sz="1400" dirty="0">
                <a:solidFill>
                  <a:schemeClr val="bg1"/>
                </a:solidFill>
                <a:uFill>
                  <a:solidFill>
                    <a:srgbClr val="0000FF"/>
                  </a:solidFill>
                </a:uFill>
              </a:rPr>
              <a:t>://cks.nice.org.uk/endometriosis#!</a:t>
            </a:r>
            <a:r>
              <a:rPr lang="en-US" sz="1400" dirty="0" smtClean="0">
                <a:solidFill>
                  <a:schemeClr val="bg1"/>
                </a:solidFill>
                <a:uFill>
                  <a:solidFill>
                    <a:srgbClr val="0000FF"/>
                  </a:solidFill>
                </a:uFill>
              </a:rPr>
              <a:t>background</a:t>
            </a:r>
          </a:p>
          <a:p>
            <a:pPr>
              <a:lnSpc>
                <a:spcPct val="80000"/>
              </a:lnSpc>
              <a:defRPr sz="1500" b="1">
                <a:solidFill>
                  <a:srgbClr val="FFFFFF"/>
                </a:solidFill>
              </a:defRPr>
            </a:pPr>
            <a:r>
              <a:rPr lang="en-US" sz="1400" dirty="0">
                <a:solidFill>
                  <a:schemeClr val="bg1"/>
                </a:solidFill>
                <a:uFill>
                  <a:solidFill>
                    <a:srgbClr val="0000FF"/>
                  </a:solidFill>
                </a:uFill>
              </a:rPr>
              <a:t>https://cks.nice.org.uk/menorrhagia#!</a:t>
            </a:r>
            <a:r>
              <a:rPr lang="en-US" sz="1400" dirty="0" smtClean="0">
                <a:solidFill>
                  <a:schemeClr val="bg1"/>
                </a:solidFill>
                <a:uFill>
                  <a:solidFill>
                    <a:srgbClr val="0000FF"/>
                  </a:solidFill>
                </a:uFill>
              </a:rPr>
              <a:t>scenario</a:t>
            </a:r>
          </a:p>
          <a:p>
            <a:pPr>
              <a:lnSpc>
                <a:spcPct val="80000"/>
              </a:lnSpc>
              <a:defRPr sz="1500" b="1">
                <a:solidFill>
                  <a:srgbClr val="FFFFFF"/>
                </a:solidFill>
              </a:defRPr>
            </a:pPr>
            <a:r>
              <a:rPr lang="en-US" sz="1400" dirty="0">
                <a:solidFill>
                  <a:schemeClr val="bg1"/>
                </a:solidFill>
                <a:uFill>
                  <a:solidFill>
                    <a:srgbClr val="0000FF"/>
                  </a:solidFill>
                </a:uFill>
              </a:rPr>
              <a:t>https://cks.nice.org.uk/dysmenorrhoea#!</a:t>
            </a:r>
            <a:r>
              <a:rPr lang="en-US" sz="1400" dirty="0" smtClean="0">
                <a:solidFill>
                  <a:schemeClr val="bg1"/>
                </a:solidFill>
                <a:uFill>
                  <a:solidFill>
                    <a:srgbClr val="0000FF"/>
                  </a:solidFill>
                </a:uFill>
              </a:rPr>
              <a:t>scenariorecommendation</a:t>
            </a:r>
          </a:p>
          <a:p>
            <a:pPr marL="0" indent="0">
              <a:lnSpc>
                <a:spcPct val="80000"/>
              </a:lnSpc>
              <a:buNone/>
              <a:defRPr sz="1500" b="1">
                <a:solidFill>
                  <a:srgbClr val="FFFFFF"/>
                </a:solidFill>
              </a:defRPr>
            </a:pPr>
            <a:r>
              <a:rPr lang="en-US" sz="1400" dirty="0" smtClean="0">
                <a:solidFill>
                  <a:schemeClr val="bg1"/>
                </a:solidFill>
                <a:uFill>
                  <a:solidFill>
                    <a:srgbClr val="0000FF"/>
                  </a:solidFill>
                </a:uFill>
              </a:rPr>
              <a:t>RCOG/</a:t>
            </a:r>
            <a:r>
              <a:rPr lang="en-US" sz="1400" dirty="0" err="1" smtClean="0">
                <a:solidFill>
                  <a:schemeClr val="bg1"/>
                </a:solidFill>
                <a:uFill>
                  <a:solidFill>
                    <a:srgbClr val="0000FF"/>
                  </a:solidFill>
                </a:uFill>
              </a:rPr>
              <a:t>BritSPAG</a:t>
            </a:r>
            <a:r>
              <a:rPr lang="en-US" sz="1400" dirty="0" smtClean="0">
                <a:solidFill>
                  <a:schemeClr val="bg1"/>
                </a:solidFill>
                <a:uFill>
                  <a:solidFill>
                    <a:srgbClr val="0000FF"/>
                  </a:solidFill>
                </a:uFill>
              </a:rPr>
              <a:t> position statement</a:t>
            </a:r>
            <a:endParaRPr lang="en-US" sz="1400" dirty="0" smtClean="0">
              <a:solidFill>
                <a:schemeClr val="bg1"/>
              </a:solidFill>
              <a:uFill>
                <a:solidFill>
                  <a:srgbClr val="0000FF"/>
                </a:solidFill>
              </a:uFill>
              <a:hlinkClick r:id="rId3"/>
            </a:endParaRPr>
          </a:p>
          <a:p>
            <a:pPr>
              <a:lnSpc>
                <a:spcPct val="80000"/>
              </a:lnSpc>
              <a:defRPr sz="1500" b="1">
                <a:solidFill>
                  <a:srgbClr val="FFFFFF"/>
                </a:solidFill>
              </a:defRPr>
            </a:pPr>
            <a:r>
              <a:rPr lang="en-US" sz="1400" dirty="0" smtClean="0">
                <a:solidFill>
                  <a:schemeClr val="bg1"/>
                </a:solidFill>
                <a:uFill>
                  <a:solidFill>
                    <a:srgbClr val="0000FF"/>
                  </a:solidFill>
                </a:uFill>
              </a:rPr>
              <a:t>https</a:t>
            </a:r>
            <a:r>
              <a:rPr lang="en-US" sz="1400" dirty="0">
                <a:solidFill>
                  <a:schemeClr val="bg1"/>
                </a:solidFill>
                <a:uFill>
                  <a:solidFill>
                    <a:srgbClr val="0000FF"/>
                  </a:solidFill>
                </a:uFill>
              </a:rPr>
              <a:t>://www.rcog.org.uk/globalassets/documents/guidelines/ethics-issues-and-resources/rcog-fgcs-ethical-opinion-paper.pdf</a:t>
            </a:r>
          </a:p>
          <a:p>
            <a:pPr>
              <a:lnSpc>
                <a:spcPct val="80000"/>
              </a:lnSpc>
              <a:defRPr sz="1500" b="1">
                <a:solidFill>
                  <a:srgbClr val="FFFFFF"/>
                </a:solidFill>
              </a:defRPr>
            </a:pPr>
            <a:r>
              <a:rPr lang="en-US" sz="1400" dirty="0">
                <a:solidFill>
                  <a:schemeClr val="bg1"/>
                </a:solidFill>
                <a:uFill>
                  <a:solidFill>
                    <a:srgbClr val="0000FF"/>
                  </a:solidFill>
                </a:uFill>
              </a:rPr>
              <a:t>http://</a:t>
            </a:r>
            <a:r>
              <a:rPr lang="en-US" sz="1400" dirty="0" smtClean="0">
                <a:solidFill>
                  <a:schemeClr val="bg1"/>
                </a:solidFill>
                <a:uFill>
                  <a:solidFill>
                    <a:srgbClr val="0000FF"/>
                  </a:solidFill>
                </a:uFill>
              </a:rPr>
              <a:t>www.britspag.org/sites/default/files/downloads/Labiaplasty%20%20final%20Position%20Statement.pdf</a:t>
            </a:r>
          </a:p>
          <a:p>
            <a:pPr marL="0" indent="0">
              <a:lnSpc>
                <a:spcPct val="80000"/>
              </a:lnSpc>
              <a:buNone/>
              <a:defRPr sz="1500" b="1">
                <a:solidFill>
                  <a:srgbClr val="FFFFFF"/>
                </a:solidFill>
              </a:defRPr>
            </a:pPr>
            <a:r>
              <a:rPr lang="en-GB" sz="1400" dirty="0" smtClean="0">
                <a:solidFill>
                  <a:schemeClr val="bg1"/>
                </a:solidFill>
                <a:uFill>
                  <a:solidFill>
                    <a:srgbClr val="0000FF"/>
                  </a:solidFill>
                </a:uFill>
              </a:rPr>
              <a:t>AYPH</a:t>
            </a:r>
          </a:p>
          <a:p>
            <a:pPr>
              <a:lnSpc>
                <a:spcPct val="80000"/>
              </a:lnSpc>
              <a:defRPr sz="1500" b="1">
                <a:solidFill>
                  <a:srgbClr val="FFFFFF"/>
                </a:solidFill>
              </a:defRPr>
            </a:pPr>
            <a:r>
              <a:rPr lang="en-GB" sz="1400" dirty="0">
                <a:solidFill>
                  <a:schemeClr val="bg1"/>
                </a:solidFill>
                <a:uFill>
                  <a:solidFill>
                    <a:srgbClr val="0000FF"/>
                  </a:solidFill>
                </a:uFill>
              </a:rPr>
              <a:t>http://www.youngpeopleshealth.org.uk</a:t>
            </a:r>
            <a:r>
              <a:rPr lang="en-GB" sz="1400" dirty="0" smtClean="0">
                <a:solidFill>
                  <a:schemeClr val="bg1"/>
                </a:solidFill>
                <a:uFill>
                  <a:solidFill>
                    <a:srgbClr val="0000FF"/>
                  </a:solidFill>
                </a:uFill>
              </a:rPr>
              <a:t>/</a:t>
            </a:r>
          </a:p>
          <a:p>
            <a:pPr marL="0" indent="0">
              <a:lnSpc>
                <a:spcPct val="80000"/>
              </a:lnSpc>
              <a:buNone/>
              <a:defRPr sz="1500" b="1">
                <a:solidFill>
                  <a:srgbClr val="FFFFFF"/>
                </a:solidFill>
              </a:defRPr>
            </a:pPr>
            <a:r>
              <a:rPr lang="en-GB" sz="1400" dirty="0" smtClean="0">
                <a:solidFill>
                  <a:schemeClr val="bg1"/>
                </a:solidFill>
                <a:uFill>
                  <a:solidFill>
                    <a:srgbClr val="0000FF"/>
                  </a:solidFill>
                </a:uFill>
              </a:rPr>
              <a:t>Youth health Talk</a:t>
            </a:r>
          </a:p>
          <a:p>
            <a:pPr>
              <a:lnSpc>
                <a:spcPct val="80000"/>
              </a:lnSpc>
              <a:defRPr sz="1500" b="1">
                <a:solidFill>
                  <a:srgbClr val="FFFFFF"/>
                </a:solidFill>
              </a:defRPr>
            </a:pPr>
            <a:r>
              <a:rPr lang="en-GB" sz="1400" dirty="0">
                <a:solidFill>
                  <a:schemeClr val="bg1"/>
                </a:solidFill>
                <a:uFill>
                  <a:solidFill>
                    <a:srgbClr val="0000FF"/>
                  </a:solidFill>
                </a:uFill>
              </a:rPr>
              <a:t>http://</a:t>
            </a:r>
            <a:r>
              <a:rPr lang="en-GB" sz="1400" dirty="0" smtClean="0">
                <a:solidFill>
                  <a:schemeClr val="bg1"/>
                </a:solidFill>
                <a:uFill>
                  <a:solidFill>
                    <a:srgbClr val="0000FF"/>
                  </a:solidFill>
                </a:uFill>
              </a:rPr>
              <a:t>www.healthtalk.org/young-peoples-experiences/sexual-health/topics</a:t>
            </a:r>
          </a:p>
          <a:p>
            <a:pPr marL="0" indent="0">
              <a:lnSpc>
                <a:spcPct val="80000"/>
              </a:lnSpc>
              <a:buNone/>
              <a:defRPr sz="1500" b="1">
                <a:solidFill>
                  <a:srgbClr val="FFFFFF"/>
                </a:solidFill>
              </a:defRPr>
            </a:pPr>
            <a:r>
              <a:rPr lang="en-GB" sz="1400" dirty="0" smtClean="0">
                <a:solidFill>
                  <a:schemeClr val="bg1"/>
                </a:solidFill>
                <a:uFill>
                  <a:solidFill>
                    <a:srgbClr val="0000FF"/>
                  </a:solidFill>
                </a:uFill>
              </a:rPr>
              <a:t>Endometriosis UK</a:t>
            </a:r>
          </a:p>
          <a:p>
            <a:pPr>
              <a:lnSpc>
                <a:spcPct val="80000"/>
              </a:lnSpc>
              <a:defRPr sz="1500" b="1">
                <a:solidFill>
                  <a:srgbClr val="FFFFFF"/>
                </a:solidFill>
              </a:defRPr>
            </a:pPr>
            <a:r>
              <a:rPr lang="en-GB" sz="1400" dirty="0" smtClean="0">
                <a:solidFill>
                  <a:schemeClr val="bg1"/>
                </a:solidFill>
                <a:uFill>
                  <a:solidFill>
                    <a:srgbClr val="0000FF"/>
                  </a:solidFill>
                </a:uFill>
              </a:rPr>
              <a:t>https</a:t>
            </a:r>
            <a:r>
              <a:rPr lang="en-GB" sz="1400" dirty="0">
                <a:solidFill>
                  <a:schemeClr val="bg1"/>
                </a:solidFill>
                <a:uFill>
                  <a:solidFill>
                    <a:srgbClr val="0000FF"/>
                  </a:solidFill>
                </a:uFill>
              </a:rPr>
              <a:t>://www.endometriosis-uk.org/sites/default/files/files/campaign%20materials/is-this-normal-leaflet-period-Feb2014-read.pdf</a:t>
            </a:r>
            <a:endParaRPr lang="en-GB" sz="1400" dirty="0" smtClean="0">
              <a:solidFill>
                <a:schemeClr val="bg1"/>
              </a:solidFill>
              <a:uFill>
                <a:solidFill>
                  <a:srgbClr val="0000FF"/>
                </a:solidFill>
              </a:uFill>
            </a:endParaRPr>
          </a:p>
        </p:txBody>
      </p:sp>
    </p:spTree>
  </p:cSld>
  <p:clrMapOvr>
    <a:masterClrMapping/>
  </p:clrMapOvr>
  <p:transition spd="med"/>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Outline of session</a:t>
            </a:r>
            <a:endParaRPr lang="en-US" dirty="0">
              <a:solidFill>
                <a:schemeClr val="bg1"/>
              </a:solidFill>
            </a:endParaRPr>
          </a:p>
        </p:txBody>
      </p:sp>
      <p:sp>
        <p:nvSpPr>
          <p:cNvPr id="3" name="Text Placeholder 2"/>
          <p:cNvSpPr>
            <a:spLocks noGrp="1"/>
          </p:cNvSpPr>
          <p:nvPr>
            <p:ph type="body" idx="1"/>
          </p:nvPr>
        </p:nvSpPr>
        <p:spPr>
          <a:xfrm>
            <a:off x="457200" y="1600200"/>
            <a:ext cx="8229600" cy="4637112"/>
          </a:xfrm>
        </p:spPr>
        <p:txBody>
          <a:bodyPr/>
          <a:lstStyle/>
          <a:p>
            <a:r>
              <a:rPr lang="en-GB" dirty="0" smtClean="0">
                <a:solidFill>
                  <a:schemeClr val="bg1"/>
                </a:solidFill>
              </a:rPr>
              <a:t>Why a different approach?</a:t>
            </a:r>
          </a:p>
          <a:p>
            <a:r>
              <a:rPr lang="en-GB" dirty="0" smtClean="0">
                <a:solidFill>
                  <a:schemeClr val="bg1"/>
                </a:solidFill>
              </a:rPr>
              <a:t>What do we see?</a:t>
            </a:r>
          </a:p>
          <a:p>
            <a:r>
              <a:rPr lang="en-GB" dirty="0" smtClean="0">
                <a:solidFill>
                  <a:schemeClr val="bg1"/>
                </a:solidFill>
              </a:rPr>
              <a:t>Overview of common problems</a:t>
            </a:r>
          </a:p>
          <a:p>
            <a:r>
              <a:rPr lang="en-GB" dirty="0" smtClean="0">
                <a:solidFill>
                  <a:schemeClr val="bg1"/>
                </a:solidFill>
              </a:rPr>
              <a:t>Summary and resource slide</a:t>
            </a:r>
          </a:p>
          <a:p>
            <a:r>
              <a:rPr lang="en-GB" dirty="0" smtClean="0">
                <a:solidFill>
                  <a:schemeClr val="bg1"/>
                </a:solidFill>
              </a:rPr>
              <a:t>Questions?</a:t>
            </a:r>
            <a:endParaRPr lang="en-US" dirty="0">
              <a:solidFill>
                <a:schemeClr val="bg1"/>
              </a:solidFill>
            </a:endParaRPr>
          </a:p>
        </p:txBody>
      </p:sp>
    </p:spTree>
    <p:extLst>
      <p:ext uri="{BB962C8B-B14F-4D97-AF65-F5344CB8AC3E}">
        <p14:creationId xmlns:p14="http://schemas.microsoft.com/office/powerpoint/2010/main" val="493290505"/>
      </p:ext>
    </p:extLst>
  </p:cSld>
  <p:clrMapOvr>
    <a:masterClrMapping/>
  </p:clrMapOvr>
  <p:transition spd="med"/>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 name="Rainbow tip background.png" descr="Rainbow tip background.png"/>
          <p:cNvPicPr>
            <a:picLocks noChangeAspect="1"/>
          </p:cNvPicPr>
          <p:nvPr/>
        </p:nvPicPr>
        <p:blipFill>
          <a:blip r:embed="rId2">
            <a:extLst/>
          </a:blip>
          <a:stretch>
            <a:fillRect/>
          </a:stretch>
        </p:blipFill>
        <p:spPr>
          <a:xfrm>
            <a:off x="-67274" y="0"/>
            <a:ext cx="8643548" cy="6858000"/>
          </a:xfrm>
          <a:prstGeom prst="rect">
            <a:avLst/>
          </a:prstGeom>
          <a:ln w="12700">
            <a:miter lim="400000"/>
          </a:ln>
        </p:spPr>
      </p:pic>
      <p:sp>
        <p:nvSpPr>
          <p:cNvPr id="231" name="Shape 82"/>
          <p:cNvSpPr txBox="1">
            <a:spLocks noGrp="1"/>
          </p:cNvSpPr>
          <p:nvPr>
            <p:ph type="title"/>
          </p:nvPr>
        </p:nvSpPr>
        <p:spPr>
          <a:xfrm>
            <a:off x="1143000" y="2888689"/>
            <a:ext cx="2106811" cy="1664822"/>
          </a:xfrm>
          <a:prstGeom prst="rect">
            <a:avLst/>
          </a:prstGeom>
        </p:spPr>
        <p:txBody>
          <a:bodyPr lIns="0" tIns="0" rIns="0" bIns="0"/>
          <a:lstStyle>
            <a:lvl1pPr defTabSz="365759">
              <a:defRPr sz="3500">
                <a:solidFill>
                  <a:srgbClr val="FFFFFF"/>
                </a:solidFill>
                <a:latin typeface="Lubalin Graph"/>
                <a:ea typeface="Lubalin Graph"/>
                <a:cs typeface="Lubalin Graph"/>
                <a:sym typeface="Lubalin Graph"/>
              </a:defRPr>
            </a:lvl1pPr>
          </a:lstStyle>
          <a:p>
            <a:r>
              <a:rPr dirty="0">
                <a:latin typeface="Arial" panose="020B0604020202020204" pitchFamily="34" charset="0"/>
                <a:cs typeface="Arial" panose="020B0604020202020204" pitchFamily="34" charset="0"/>
              </a:rPr>
              <a:t>Thank you</a:t>
            </a:r>
          </a:p>
        </p:txBody>
      </p:sp>
      <p:sp>
        <p:nvSpPr>
          <p:cNvPr id="230" name="Shape 81"/>
          <p:cNvSpPr txBox="1">
            <a:spLocks noGrp="1"/>
          </p:cNvSpPr>
          <p:nvPr>
            <p:ph type="body" sz="half" idx="1"/>
          </p:nvPr>
        </p:nvSpPr>
        <p:spPr>
          <a:xfrm>
            <a:off x="5080000" y="3077032"/>
            <a:ext cx="3630315" cy="2786736"/>
          </a:xfrm>
          <a:prstGeom prst="rect">
            <a:avLst/>
          </a:prstGeom>
        </p:spPr>
        <p:txBody>
          <a:bodyPr lIns="0" tIns="0" rIns="0" bIns="0">
            <a:normAutofit/>
          </a:bodyPr>
          <a:lstStyle/>
          <a:p>
            <a:pPr algn="l">
              <a:defRPr sz="3000">
                <a:solidFill>
                  <a:srgbClr val="000000"/>
                </a:solidFill>
                <a:latin typeface="Lubalin Graph"/>
                <a:ea typeface="Lubalin Graph"/>
                <a:cs typeface="Lubalin Graph"/>
                <a:sym typeface="Lubalin Graph"/>
              </a:defRPr>
            </a:pPr>
            <a:r>
              <a:rPr lang="en-GB" dirty="0" smtClean="0">
                <a:solidFill>
                  <a:schemeClr val="accent4"/>
                </a:solidFill>
              </a:rPr>
              <a:t>Contact details</a:t>
            </a:r>
          </a:p>
          <a:p>
            <a:pPr algn="l">
              <a:defRPr sz="1800">
                <a:solidFill>
                  <a:srgbClr val="000000"/>
                </a:solidFill>
                <a:latin typeface="Lubalin Graph"/>
                <a:ea typeface="Lubalin Graph"/>
                <a:cs typeface="Lubalin Graph"/>
                <a:sym typeface="Lubalin Graph"/>
              </a:defRPr>
            </a:pPr>
            <a:r>
              <a:rPr lang="en-GB" sz="2800" dirty="0" smtClean="0">
                <a:solidFill>
                  <a:schemeClr val="accent4"/>
                </a:solidFill>
              </a:rPr>
              <a:t>Dr Emma Park</a:t>
            </a:r>
            <a:endParaRPr lang="en-GB" sz="2400" dirty="0" smtClean="0">
              <a:solidFill>
                <a:schemeClr val="accent4"/>
              </a:solidFill>
            </a:endParaRPr>
          </a:p>
          <a:p>
            <a:pPr algn="l">
              <a:defRPr sz="1800">
                <a:solidFill>
                  <a:srgbClr val="000000"/>
                </a:solidFill>
                <a:latin typeface="Lubalin Graph"/>
                <a:ea typeface="Lubalin Graph"/>
                <a:cs typeface="Lubalin Graph"/>
                <a:sym typeface="Lubalin Graph"/>
              </a:defRPr>
            </a:pPr>
            <a:r>
              <a:rPr lang="en-GB" sz="2800" dirty="0" smtClean="0">
                <a:solidFill>
                  <a:schemeClr val="accent4"/>
                </a:solidFill>
              </a:rPr>
              <a:t>epark1@nhs.net</a:t>
            </a:r>
            <a:endParaRPr lang="en-GB" sz="2800" dirty="0">
              <a:solidFill>
                <a:schemeClr val="accent4"/>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216" y="260648"/>
            <a:ext cx="2448272" cy="70480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3063</TotalTime>
  <Words>2663</Words>
  <Application>Microsoft Office PowerPoint</Application>
  <PresentationFormat>On-screen Show (4:3)</PresentationFormat>
  <Paragraphs>312</Paragraphs>
  <Slides>42</Slides>
  <Notes>20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Default</vt:lpstr>
      <vt:lpstr>Adolescent Gynaecology   ‘What You Need to Know in Primary Care'.</vt:lpstr>
      <vt:lpstr>Outline of session</vt:lpstr>
      <vt:lpstr>Why a different approach?</vt:lpstr>
      <vt:lpstr>Adolescent Gynae</vt:lpstr>
      <vt:lpstr>It’s all about them</vt:lpstr>
      <vt:lpstr>Top Tips</vt:lpstr>
      <vt:lpstr>So, what do   we see ?  </vt:lpstr>
      <vt:lpstr>CASES audit- what do we see in Primary care?</vt:lpstr>
      <vt:lpstr>PowerPoint Presentation</vt:lpstr>
      <vt:lpstr>CASES Audit</vt:lpstr>
      <vt:lpstr>CASES Audit</vt:lpstr>
      <vt:lpstr>Menorrhagia</vt:lpstr>
      <vt:lpstr>Menorrhagia- causes</vt:lpstr>
      <vt:lpstr>Management</vt:lpstr>
      <vt:lpstr>Polycystic ovarian syndrome </vt:lpstr>
      <vt:lpstr>What is PCOS ?</vt:lpstr>
      <vt:lpstr>Rotterdam Criteria</vt:lpstr>
      <vt:lpstr>Potential Pitfalls in Adolescence</vt:lpstr>
      <vt:lpstr>What do I do? </vt:lpstr>
      <vt:lpstr>What do I do? </vt:lpstr>
      <vt:lpstr>Amenorrhoea</vt:lpstr>
      <vt:lpstr>Primary Amenorrhoea </vt:lpstr>
      <vt:lpstr>Secondary Amenorrhoea </vt:lpstr>
      <vt:lpstr>Secondary Amenorrhoea </vt:lpstr>
      <vt:lpstr>Osteoporosis Risk</vt:lpstr>
      <vt:lpstr>Vulval concerns </vt:lpstr>
      <vt:lpstr>Labiaplasty-a growing problem</vt:lpstr>
      <vt:lpstr>Labiaplasty-a growing problem</vt:lpstr>
      <vt:lpstr>Brook and BritSPAG leaflet</vt:lpstr>
      <vt:lpstr>Pelvic Pain</vt:lpstr>
      <vt:lpstr> Dysmenorrhoea</vt:lpstr>
      <vt:lpstr> Dysmenorrhoea</vt:lpstr>
      <vt:lpstr> </vt:lpstr>
      <vt:lpstr>Management</vt:lpstr>
      <vt:lpstr>Ovarian Cysts</vt:lpstr>
      <vt:lpstr>Ovarian Cysts-BritSPAG guideline</vt:lpstr>
      <vt:lpstr>Ectropions and unscheduled bleeding</vt:lpstr>
      <vt:lpstr>Cervical Ectropion</vt:lpstr>
      <vt:lpstr>STI</vt:lpstr>
      <vt:lpstr>Resources/References</vt:lpstr>
      <vt:lpstr>Outline of session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Adolescent Gynaecology - What You Need to Know in Primary Care'.</dc:title>
  <dc:creator>Ross Graham</dc:creator>
  <cp:lastModifiedBy>Emma Park</cp:lastModifiedBy>
  <cp:revision>68</cp:revision>
  <dcterms:modified xsi:type="dcterms:W3CDTF">2018-05-23T13:04:07Z</dcterms:modified>
</cp:coreProperties>
</file>