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6" autoAdjust="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35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5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1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6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0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2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65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5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49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4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272" y="220265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Patient presents with irregular pulse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272" y="959805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Haemodynamic</a:t>
            </a:r>
            <a:r>
              <a:rPr lang="en-US" sz="1000" dirty="0"/>
              <a:t> compromise or chest pain?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1702" y="957085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Arrange Emergency admission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272" y="1803270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Clear onset within last 72 hours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61702" y="1803270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Discuss with on call cardiology</a:t>
            </a:r>
          </a:p>
          <a:p>
            <a:pPr algn="ctr"/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213272" y="2537370"/>
            <a:ext cx="2265724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Take history and examination</a:t>
            </a:r>
          </a:p>
          <a:p>
            <a:pPr algn="ctr"/>
            <a:r>
              <a:rPr lang="en-US" sz="1000" dirty="0"/>
              <a:t>Bloods and ECG</a:t>
            </a:r>
          </a:p>
          <a:p>
            <a:pPr algn="ctr"/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213272" y="3327132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Stroke risk assessment</a:t>
            </a:r>
          </a:p>
          <a:p>
            <a:pPr algn="ctr"/>
            <a:r>
              <a:rPr lang="en-US" sz="1000" dirty="0"/>
              <a:t>(see note)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3272" y="4150121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the patient symptomatic of AF?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272" y="4960147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the resting apical heart rate &gt;100bpm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6088" y="4168311"/>
            <a:ext cx="226956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Refer for consideration of rhythm management.</a:t>
            </a:r>
          </a:p>
          <a:p>
            <a:pPr algn="ctr"/>
            <a:r>
              <a:rPr lang="en-US" sz="1000" dirty="0"/>
              <a:t>NB-Consider ablation therapy specialist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64761" y="4150782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Optimize Apical Heart Rate</a:t>
            </a:r>
          </a:p>
          <a:p>
            <a:pPr algn="ctr"/>
            <a:r>
              <a:rPr lang="en-US" sz="1000" dirty="0"/>
              <a:t>(See note 3)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3272" y="5638328"/>
            <a:ext cx="2265724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Patient</a:t>
            </a:r>
          </a:p>
          <a:p>
            <a:pPr marL="228600" indent="-228600">
              <a:buAutoNum type="arabicParenR"/>
            </a:pPr>
            <a:r>
              <a:rPr lang="en-US" sz="1000" dirty="0"/>
              <a:t>Asymptomatic</a:t>
            </a:r>
          </a:p>
          <a:p>
            <a:pPr marL="228600" indent="-228600">
              <a:buAutoNum type="arabicParenR"/>
            </a:pPr>
            <a:r>
              <a:rPr lang="en-US" sz="1000" dirty="0"/>
              <a:t>Stroke risk assessed (not on ASA)</a:t>
            </a:r>
          </a:p>
          <a:p>
            <a:pPr marL="228600" indent="-228600">
              <a:buAutoNum type="arabicParenR"/>
            </a:pPr>
            <a:r>
              <a:rPr lang="en-US" sz="1000" dirty="0"/>
              <a:t>Heart rate&lt;100bpm</a:t>
            </a:r>
          </a:p>
          <a:p>
            <a:pPr marL="228600" indent="-228600">
              <a:buAutoNum type="arabicParenR"/>
            </a:pPr>
            <a:r>
              <a:rPr lang="en-US" sz="1000" dirty="0"/>
              <a:t>PATHWAY COMPLETE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15118" y="4161138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the patient now asymptomatic?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15118" y="4960147"/>
            <a:ext cx="105666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the resting apical heart </a:t>
            </a:r>
            <a:r>
              <a:rPr lang="en-US" sz="1000"/>
              <a:t>rate &lt;100bpm</a:t>
            </a:r>
            <a:endParaRPr lang="en-US" sz="1000" dirty="0"/>
          </a:p>
        </p:txBody>
      </p:sp>
      <p:cxnSp>
        <p:nvCxnSpPr>
          <p:cNvPr id="24" name="Straight Arrow Connector 23"/>
          <p:cNvCxnSpPr>
            <a:stCxn id="4" idx="2"/>
            <a:endCxn id="5" idx="0"/>
          </p:cNvCxnSpPr>
          <p:nvPr/>
        </p:nvCxnSpPr>
        <p:spPr>
          <a:xfrm>
            <a:off x="741603" y="774263"/>
            <a:ext cx="0" cy="1855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" idx="2"/>
            <a:endCxn id="7" idx="0"/>
          </p:cNvCxnSpPr>
          <p:nvPr/>
        </p:nvCxnSpPr>
        <p:spPr>
          <a:xfrm>
            <a:off x="741603" y="1513803"/>
            <a:ext cx="0" cy="2894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" idx="3"/>
            <a:endCxn id="6" idx="1"/>
          </p:cNvCxnSpPr>
          <p:nvPr/>
        </p:nvCxnSpPr>
        <p:spPr>
          <a:xfrm flipV="1">
            <a:off x="1269934" y="1234084"/>
            <a:ext cx="1491768" cy="2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7" idx="3"/>
            <a:endCxn id="8" idx="1"/>
          </p:cNvCxnSpPr>
          <p:nvPr/>
        </p:nvCxnSpPr>
        <p:spPr>
          <a:xfrm>
            <a:off x="1269934" y="2080269"/>
            <a:ext cx="149176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7" idx="2"/>
          </p:cNvCxnSpPr>
          <p:nvPr/>
        </p:nvCxnSpPr>
        <p:spPr>
          <a:xfrm>
            <a:off x="741603" y="2357268"/>
            <a:ext cx="0" cy="1801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endCxn id="11" idx="0"/>
          </p:cNvCxnSpPr>
          <p:nvPr/>
        </p:nvCxnSpPr>
        <p:spPr>
          <a:xfrm>
            <a:off x="741603" y="3091368"/>
            <a:ext cx="0" cy="2357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1" idx="2"/>
            <a:endCxn id="12" idx="0"/>
          </p:cNvCxnSpPr>
          <p:nvPr/>
        </p:nvCxnSpPr>
        <p:spPr>
          <a:xfrm>
            <a:off x="741603" y="3881130"/>
            <a:ext cx="0" cy="268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2" idx="2"/>
            <a:endCxn id="13" idx="0"/>
          </p:cNvCxnSpPr>
          <p:nvPr/>
        </p:nvCxnSpPr>
        <p:spPr>
          <a:xfrm>
            <a:off x="741603" y="4704119"/>
            <a:ext cx="0" cy="2560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3" idx="2"/>
          </p:cNvCxnSpPr>
          <p:nvPr/>
        </p:nvCxnSpPr>
        <p:spPr>
          <a:xfrm>
            <a:off x="741603" y="5514145"/>
            <a:ext cx="0" cy="124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>
            <a:stCxn id="13" idx="3"/>
            <a:endCxn id="15" idx="2"/>
          </p:cNvCxnSpPr>
          <p:nvPr/>
        </p:nvCxnSpPr>
        <p:spPr>
          <a:xfrm flipV="1">
            <a:off x="1269934" y="4704780"/>
            <a:ext cx="1923158" cy="53236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15" idx="3"/>
            <a:endCxn id="21" idx="1"/>
          </p:cNvCxnSpPr>
          <p:nvPr/>
        </p:nvCxnSpPr>
        <p:spPr>
          <a:xfrm>
            <a:off x="3721423" y="4427781"/>
            <a:ext cx="693695" cy="103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2" idx="3"/>
            <a:endCxn id="15" idx="1"/>
          </p:cNvCxnSpPr>
          <p:nvPr/>
        </p:nvCxnSpPr>
        <p:spPr>
          <a:xfrm>
            <a:off x="1269934" y="4427120"/>
            <a:ext cx="1394827" cy="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21" idx="2"/>
            <a:endCxn id="22" idx="0"/>
          </p:cNvCxnSpPr>
          <p:nvPr/>
        </p:nvCxnSpPr>
        <p:spPr>
          <a:xfrm>
            <a:off x="4943449" y="4715136"/>
            <a:ext cx="0" cy="2450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22" idx="2"/>
            <a:endCxn id="18" idx="3"/>
          </p:cNvCxnSpPr>
          <p:nvPr/>
        </p:nvCxnSpPr>
        <p:spPr>
          <a:xfrm rot="5400000">
            <a:off x="3433688" y="4559454"/>
            <a:ext cx="555070" cy="2464453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21" idx="3"/>
            <a:endCxn id="14" idx="1"/>
          </p:cNvCxnSpPr>
          <p:nvPr/>
        </p:nvCxnSpPr>
        <p:spPr>
          <a:xfrm>
            <a:off x="5471780" y="4438137"/>
            <a:ext cx="674308" cy="71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3665868" y="5853772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146088" y="5021702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826780" y="1001763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826780" y="1871234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826780" y="4196541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826780" y="5021702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cxnSp>
        <p:nvCxnSpPr>
          <p:cNvPr id="88" name="Elbow Connector 87"/>
          <p:cNvCxnSpPr>
            <a:stCxn id="22" idx="3"/>
            <a:endCxn id="14" idx="2"/>
          </p:cNvCxnSpPr>
          <p:nvPr/>
        </p:nvCxnSpPr>
        <p:spPr>
          <a:xfrm flipV="1">
            <a:off x="5471780" y="4722309"/>
            <a:ext cx="1809088" cy="514837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5643757" y="4236841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92" name="Title 1"/>
          <p:cNvSpPr txBox="1">
            <a:spLocks/>
          </p:cNvSpPr>
          <p:nvPr/>
        </p:nvSpPr>
        <p:spPr>
          <a:xfrm>
            <a:off x="4230374" y="220266"/>
            <a:ext cx="4456426" cy="2317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AF Pathway</a:t>
            </a:r>
            <a:endParaRPr lang="en-US" sz="4000" dirty="0"/>
          </a:p>
        </p:txBody>
      </p:sp>
      <p:sp>
        <p:nvSpPr>
          <p:cNvPr id="93" name="TextBox 92"/>
          <p:cNvSpPr txBox="1"/>
          <p:nvPr/>
        </p:nvSpPr>
        <p:spPr>
          <a:xfrm>
            <a:off x="7752974" y="6396335"/>
            <a:ext cx="1391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err="1"/>
              <a:t>Dr</a:t>
            </a:r>
            <a:r>
              <a:rPr lang="en-US" sz="800" dirty="0"/>
              <a:t> Matthew Fay</a:t>
            </a:r>
          </a:p>
          <a:p>
            <a:r>
              <a:rPr lang="en-US" sz="800" dirty="0"/>
              <a:t>Westcliffe Cardiology Service</a:t>
            </a:r>
          </a:p>
          <a:p>
            <a:r>
              <a:rPr lang="en-US" sz="800" dirty="0"/>
              <a:t>July 2013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58738" y="2357268"/>
            <a:ext cx="4528061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Stroke Risk Assessment</a:t>
            </a:r>
          </a:p>
          <a:p>
            <a:pPr lvl="0"/>
            <a:r>
              <a:rPr lang="en-GB" sz="1000" dirty="0"/>
              <a:t>If any risk factors (female&gt;65, Male&gt;75, any cardiovascular disease) </a:t>
            </a:r>
            <a:r>
              <a:rPr lang="en-GB" sz="1000" dirty="0" err="1"/>
              <a:t>anticoagulate</a:t>
            </a:r>
            <a:endParaRPr lang="en-GB" sz="1000" dirty="0"/>
          </a:p>
          <a:p>
            <a:pPr lvl="0"/>
            <a:r>
              <a:rPr lang="en-GB" sz="1000" dirty="0"/>
              <a:t>No known risk factors-Look for risk factors then see above</a:t>
            </a:r>
          </a:p>
          <a:p>
            <a:pPr algn="ctr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56564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146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Westcliffe Medical Practice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11</cp:revision>
  <dcterms:created xsi:type="dcterms:W3CDTF">2015-07-28T08:46:52Z</dcterms:created>
  <dcterms:modified xsi:type="dcterms:W3CDTF">2016-04-30T00:59:58Z</dcterms:modified>
</cp:coreProperties>
</file>