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embeddedFontLst>
    <p:embeddedFont>
      <p:font typeface="Inter" panose="020B0604020202020204" charset="0"/>
      <p:regular r:id="rId18"/>
      <p:bold r:id="rId1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678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png"/><Relationship Id="rId13" Type="http://schemas.openxmlformats.org/officeDocument/2006/relationships/image" Target="../media/image163.png"/><Relationship Id="rId18" Type="http://schemas.openxmlformats.org/officeDocument/2006/relationships/image" Target="../media/image168.png"/><Relationship Id="rId3" Type="http://schemas.openxmlformats.org/officeDocument/2006/relationships/image" Target="../media/image2.png"/><Relationship Id="rId21" Type="http://schemas.openxmlformats.org/officeDocument/2006/relationships/image" Target="../media/image171.png"/><Relationship Id="rId7" Type="http://schemas.openxmlformats.org/officeDocument/2006/relationships/image" Target="../media/image157.png"/><Relationship Id="rId12" Type="http://schemas.openxmlformats.org/officeDocument/2006/relationships/image" Target="../media/image162.png"/><Relationship Id="rId17" Type="http://schemas.openxmlformats.org/officeDocument/2006/relationships/image" Target="../media/image167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66.png"/><Relationship Id="rId20" Type="http://schemas.openxmlformats.org/officeDocument/2006/relationships/image" Target="../media/image17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6.png"/><Relationship Id="rId11" Type="http://schemas.openxmlformats.org/officeDocument/2006/relationships/image" Target="../media/image161.png"/><Relationship Id="rId24" Type="http://schemas.openxmlformats.org/officeDocument/2006/relationships/image" Target="../media/image174.png"/><Relationship Id="rId5" Type="http://schemas.openxmlformats.org/officeDocument/2006/relationships/image" Target="../media/image155.png"/><Relationship Id="rId15" Type="http://schemas.openxmlformats.org/officeDocument/2006/relationships/image" Target="../media/image165.png"/><Relationship Id="rId23" Type="http://schemas.openxmlformats.org/officeDocument/2006/relationships/image" Target="../media/image173.png"/><Relationship Id="rId10" Type="http://schemas.openxmlformats.org/officeDocument/2006/relationships/image" Target="../media/image160.png"/><Relationship Id="rId19" Type="http://schemas.openxmlformats.org/officeDocument/2006/relationships/image" Target="../media/image169.png"/><Relationship Id="rId4" Type="http://schemas.openxmlformats.org/officeDocument/2006/relationships/image" Target="../media/image7.png"/><Relationship Id="rId9" Type="http://schemas.openxmlformats.org/officeDocument/2006/relationships/image" Target="../media/image159.png"/><Relationship Id="rId14" Type="http://schemas.openxmlformats.org/officeDocument/2006/relationships/image" Target="../media/image164.png"/><Relationship Id="rId22" Type="http://schemas.openxmlformats.org/officeDocument/2006/relationships/image" Target="../media/image17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8.png"/><Relationship Id="rId13" Type="http://schemas.openxmlformats.org/officeDocument/2006/relationships/image" Target="../media/image183.png"/><Relationship Id="rId18" Type="http://schemas.openxmlformats.org/officeDocument/2006/relationships/image" Target="../media/image188.png"/><Relationship Id="rId26" Type="http://schemas.openxmlformats.org/officeDocument/2006/relationships/image" Target="../media/image196.png"/><Relationship Id="rId3" Type="http://schemas.openxmlformats.org/officeDocument/2006/relationships/image" Target="../media/image2.png"/><Relationship Id="rId21" Type="http://schemas.openxmlformats.org/officeDocument/2006/relationships/image" Target="../media/image191.png"/><Relationship Id="rId7" Type="http://schemas.openxmlformats.org/officeDocument/2006/relationships/image" Target="../media/image177.png"/><Relationship Id="rId12" Type="http://schemas.openxmlformats.org/officeDocument/2006/relationships/image" Target="../media/image182.png"/><Relationship Id="rId17" Type="http://schemas.openxmlformats.org/officeDocument/2006/relationships/image" Target="../media/image187.png"/><Relationship Id="rId25" Type="http://schemas.openxmlformats.org/officeDocument/2006/relationships/image" Target="../media/image195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86.png"/><Relationship Id="rId20" Type="http://schemas.openxmlformats.org/officeDocument/2006/relationships/image" Target="../media/image19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6.png"/><Relationship Id="rId11" Type="http://schemas.openxmlformats.org/officeDocument/2006/relationships/image" Target="../media/image181.png"/><Relationship Id="rId24" Type="http://schemas.openxmlformats.org/officeDocument/2006/relationships/image" Target="../media/image194.png"/><Relationship Id="rId5" Type="http://schemas.openxmlformats.org/officeDocument/2006/relationships/image" Target="../media/image175.png"/><Relationship Id="rId15" Type="http://schemas.openxmlformats.org/officeDocument/2006/relationships/image" Target="../media/image185.png"/><Relationship Id="rId23" Type="http://schemas.openxmlformats.org/officeDocument/2006/relationships/image" Target="../media/image193.png"/><Relationship Id="rId10" Type="http://schemas.openxmlformats.org/officeDocument/2006/relationships/image" Target="../media/image180.png"/><Relationship Id="rId19" Type="http://schemas.openxmlformats.org/officeDocument/2006/relationships/image" Target="../media/image189.png"/><Relationship Id="rId4" Type="http://schemas.openxmlformats.org/officeDocument/2006/relationships/image" Target="../media/image7.png"/><Relationship Id="rId9" Type="http://schemas.openxmlformats.org/officeDocument/2006/relationships/image" Target="../media/image179.png"/><Relationship Id="rId14" Type="http://schemas.openxmlformats.org/officeDocument/2006/relationships/image" Target="../media/image184.png"/><Relationship Id="rId22" Type="http://schemas.openxmlformats.org/officeDocument/2006/relationships/image" Target="../media/image192.png"/><Relationship Id="rId27" Type="http://schemas.openxmlformats.org/officeDocument/2006/relationships/image" Target="../media/image19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1.png"/><Relationship Id="rId13" Type="http://schemas.openxmlformats.org/officeDocument/2006/relationships/image" Target="../media/image206.png"/><Relationship Id="rId18" Type="http://schemas.openxmlformats.org/officeDocument/2006/relationships/image" Target="../media/image211.png"/><Relationship Id="rId3" Type="http://schemas.openxmlformats.org/officeDocument/2006/relationships/image" Target="../media/image2.png"/><Relationship Id="rId21" Type="http://schemas.openxmlformats.org/officeDocument/2006/relationships/image" Target="../media/image214.png"/><Relationship Id="rId7" Type="http://schemas.openxmlformats.org/officeDocument/2006/relationships/image" Target="../media/image200.png"/><Relationship Id="rId12" Type="http://schemas.openxmlformats.org/officeDocument/2006/relationships/image" Target="../media/image205.png"/><Relationship Id="rId17" Type="http://schemas.openxmlformats.org/officeDocument/2006/relationships/image" Target="../media/image210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209.png"/><Relationship Id="rId20" Type="http://schemas.openxmlformats.org/officeDocument/2006/relationships/image" Target="../media/image2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9.png"/><Relationship Id="rId11" Type="http://schemas.openxmlformats.org/officeDocument/2006/relationships/image" Target="../media/image204.png"/><Relationship Id="rId5" Type="http://schemas.openxmlformats.org/officeDocument/2006/relationships/image" Target="../media/image198.png"/><Relationship Id="rId15" Type="http://schemas.openxmlformats.org/officeDocument/2006/relationships/image" Target="../media/image208.png"/><Relationship Id="rId10" Type="http://schemas.openxmlformats.org/officeDocument/2006/relationships/image" Target="../media/image203.png"/><Relationship Id="rId19" Type="http://schemas.openxmlformats.org/officeDocument/2006/relationships/image" Target="../media/image212.png"/><Relationship Id="rId4" Type="http://schemas.openxmlformats.org/officeDocument/2006/relationships/image" Target="../media/image7.png"/><Relationship Id="rId9" Type="http://schemas.openxmlformats.org/officeDocument/2006/relationships/image" Target="../media/image202.png"/><Relationship Id="rId14" Type="http://schemas.openxmlformats.org/officeDocument/2006/relationships/image" Target="../media/image20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8.png"/><Relationship Id="rId13" Type="http://schemas.openxmlformats.org/officeDocument/2006/relationships/image" Target="../media/image223.png"/><Relationship Id="rId18" Type="http://schemas.openxmlformats.org/officeDocument/2006/relationships/image" Target="../media/image228.png"/><Relationship Id="rId26" Type="http://schemas.openxmlformats.org/officeDocument/2006/relationships/image" Target="../media/image236.png"/><Relationship Id="rId3" Type="http://schemas.openxmlformats.org/officeDocument/2006/relationships/image" Target="../media/image2.png"/><Relationship Id="rId21" Type="http://schemas.openxmlformats.org/officeDocument/2006/relationships/image" Target="../media/image231.png"/><Relationship Id="rId7" Type="http://schemas.openxmlformats.org/officeDocument/2006/relationships/image" Target="../media/image217.png"/><Relationship Id="rId12" Type="http://schemas.openxmlformats.org/officeDocument/2006/relationships/image" Target="../media/image222.png"/><Relationship Id="rId17" Type="http://schemas.openxmlformats.org/officeDocument/2006/relationships/image" Target="../media/image227.png"/><Relationship Id="rId25" Type="http://schemas.openxmlformats.org/officeDocument/2006/relationships/image" Target="../media/image235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226.png"/><Relationship Id="rId20" Type="http://schemas.openxmlformats.org/officeDocument/2006/relationships/image" Target="../media/image230.png"/><Relationship Id="rId29" Type="http://schemas.openxmlformats.org/officeDocument/2006/relationships/image" Target="../media/image2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6.png"/><Relationship Id="rId11" Type="http://schemas.openxmlformats.org/officeDocument/2006/relationships/image" Target="../media/image221.png"/><Relationship Id="rId24" Type="http://schemas.openxmlformats.org/officeDocument/2006/relationships/image" Target="../media/image234.png"/><Relationship Id="rId5" Type="http://schemas.openxmlformats.org/officeDocument/2006/relationships/image" Target="../media/image215.png"/><Relationship Id="rId15" Type="http://schemas.openxmlformats.org/officeDocument/2006/relationships/image" Target="../media/image225.png"/><Relationship Id="rId23" Type="http://schemas.openxmlformats.org/officeDocument/2006/relationships/image" Target="../media/image233.png"/><Relationship Id="rId28" Type="http://schemas.openxmlformats.org/officeDocument/2006/relationships/image" Target="../media/image238.png"/><Relationship Id="rId10" Type="http://schemas.openxmlformats.org/officeDocument/2006/relationships/image" Target="../media/image220.png"/><Relationship Id="rId19" Type="http://schemas.openxmlformats.org/officeDocument/2006/relationships/image" Target="../media/image229.png"/><Relationship Id="rId4" Type="http://schemas.openxmlformats.org/officeDocument/2006/relationships/image" Target="../media/image7.png"/><Relationship Id="rId9" Type="http://schemas.openxmlformats.org/officeDocument/2006/relationships/image" Target="../media/image219.png"/><Relationship Id="rId14" Type="http://schemas.openxmlformats.org/officeDocument/2006/relationships/image" Target="../media/image224.png"/><Relationship Id="rId22" Type="http://schemas.openxmlformats.org/officeDocument/2006/relationships/image" Target="../media/image232.png"/><Relationship Id="rId27" Type="http://schemas.openxmlformats.org/officeDocument/2006/relationships/image" Target="../media/image237.png"/><Relationship Id="rId30" Type="http://schemas.openxmlformats.org/officeDocument/2006/relationships/image" Target="../media/image24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4.png"/><Relationship Id="rId13" Type="http://schemas.openxmlformats.org/officeDocument/2006/relationships/image" Target="../media/image249.png"/><Relationship Id="rId3" Type="http://schemas.openxmlformats.org/officeDocument/2006/relationships/image" Target="../media/image2.png"/><Relationship Id="rId7" Type="http://schemas.openxmlformats.org/officeDocument/2006/relationships/image" Target="../media/image243.png"/><Relationship Id="rId12" Type="http://schemas.openxmlformats.org/officeDocument/2006/relationships/image" Target="../media/image248.png"/><Relationship Id="rId17" Type="http://schemas.openxmlformats.org/officeDocument/2006/relationships/image" Target="../media/image253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2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2.png"/><Relationship Id="rId11" Type="http://schemas.openxmlformats.org/officeDocument/2006/relationships/image" Target="../media/image247.png"/><Relationship Id="rId5" Type="http://schemas.openxmlformats.org/officeDocument/2006/relationships/image" Target="../media/image241.png"/><Relationship Id="rId15" Type="http://schemas.openxmlformats.org/officeDocument/2006/relationships/image" Target="../media/image251.png"/><Relationship Id="rId10" Type="http://schemas.openxmlformats.org/officeDocument/2006/relationships/image" Target="../media/image246.png"/><Relationship Id="rId4" Type="http://schemas.openxmlformats.org/officeDocument/2006/relationships/image" Target="../media/image7.png"/><Relationship Id="rId9" Type="http://schemas.openxmlformats.org/officeDocument/2006/relationships/image" Target="../media/image245.png"/><Relationship Id="rId14" Type="http://schemas.openxmlformats.org/officeDocument/2006/relationships/image" Target="../media/image25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8.png"/><Relationship Id="rId13" Type="http://schemas.openxmlformats.org/officeDocument/2006/relationships/image" Target="../media/image263.png"/><Relationship Id="rId18" Type="http://schemas.openxmlformats.org/officeDocument/2006/relationships/image" Target="../media/image268.png"/><Relationship Id="rId3" Type="http://schemas.openxmlformats.org/officeDocument/2006/relationships/image" Target="../media/image2.png"/><Relationship Id="rId21" Type="http://schemas.openxmlformats.org/officeDocument/2006/relationships/image" Target="../media/image271.png"/><Relationship Id="rId7" Type="http://schemas.openxmlformats.org/officeDocument/2006/relationships/image" Target="../media/image257.png"/><Relationship Id="rId12" Type="http://schemas.openxmlformats.org/officeDocument/2006/relationships/image" Target="../media/image262.png"/><Relationship Id="rId17" Type="http://schemas.openxmlformats.org/officeDocument/2006/relationships/image" Target="../media/image267.png"/><Relationship Id="rId25" Type="http://schemas.openxmlformats.org/officeDocument/2006/relationships/image" Target="../media/image275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66.png"/><Relationship Id="rId20" Type="http://schemas.openxmlformats.org/officeDocument/2006/relationships/image" Target="../media/image27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6.png"/><Relationship Id="rId11" Type="http://schemas.openxmlformats.org/officeDocument/2006/relationships/image" Target="../media/image261.png"/><Relationship Id="rId24" Type="http://schemas.openxmlformats.org/officeDocument/2006/relationships/image" Target="../media/image274.png"/><Relationship Id="rId5" Type="http://schemas.openxmlformats.org/officeDocument/2006/relationships/image" Target="../media/image255.png"/><Relationship Id="rId15" Type="http://schemas.openxmlformats.org/officeDocument/2006/relationships/image" Target="../media/image265.png"/><Relationship Id="rId23" Type="http://schemas.openxmlformats.org/officeDocument/2006/relationships/image" Target="../media/image273.png"/><Relationship Id="rId10" Type="http://schemas.openxmlformats.org/officeDocument/2006/relationships/image" Target="../media/image260.png"/><Relationship Id="rId19" Type="http://schemas.openxmlformats.org/officeDocument/2006/relationships/image" Target="../media/image269.png"/><Relationship Id="rId4" Type="http://schemas.openxmlformats.org/officeDocument/2006/relationships/image" Target="../media/image254.png"/><Relationship Id="rId9" Type="http://schemas.openxmlformats.org/officeDocument/2006/relationships/image" Target="../media/image259.png"/><Relationship Id="rId14" Type="http://schemas.openxmlformats.org/officeDocument/2006/relationships/image" Target="../media/image264.png"/><Relationship Id="rId22" Type="http://schemas.openxmlformats.org/officeDocument/2006/relationships/image" Target="../media/image27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" Type="http://schemas.openxmlformats.org/officeDocument/2006/relationships/image" Target="../media/image2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4" Type="http://schemas.openxmlformats.org/officeDocument/2006/relationships/image" Target="../media/image7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18" Type="http://schemas.openxmlformats.org/officeDocument/2006/relationships/image" Target="../media/image48.png"/><Relationship Id="rId3" Type="http://schemas.openxmlformats.org/officeDocument/2006/relationships/image" Target="../media/image2.png"/><Relationship Id="rId21" Type="http://schemas.openxmlformats.org/officeDocument/2006/relationships/image" Target="../media/image51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17" Type="http://schemas.openxmlformats.org/officeDocument/2006/relationships/image" Target="../media/image47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6.png"/><Relationship Id="rId20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10" Type="http://schemas.openxmlformats.org/officeDocument/2006/relationships/image" Target="../media/image40.png"/><Relationship Id="rId19" Type="http://schemas.openxmlformats.org/officeDocument/2006/relationships/image" Target="../media/image49.png"/><Relationship Id="rId4" Type="http://schemas.openxmlformats.org/officeDocument/2006/relationships/image" Target="../media/image7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18" Type="http://schemas.openxmlformats.org/officeDocument/2006/relationships/image" Target="../media/image65.png"/><Relationship Id="rId3" Type="http://schemas.openxmlformats.org/officeDocument/2006/relationships/image" Target="../media/image2.pn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17" Type="http://schemas.openxmlformats.org/officeDocument/2006/relationships/image" Target="../media/image64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5" Type="http://schemas.openxmlformats.org/officeDocument/2006/relationships/image" Target="../media/image62.png"/><Relationship Id="rId10" Type="http://schemas.openxmlformats.org/officeDocument/2006/relationships/image" Target="../media/image57.png"/><Relationship Id="rId19" Type="http://schemas.openxmlformats.org/officeDocument/2006/relationships/image" Target="../media/image66.png"/><Relationship Id="rId4" Type="http://schemas.openxmlformats.org/officeDocument/2006/relationships/image" Target="../media/image7.png"/><Relationship Id="rId9" Type="http://schemas.openxmlformats.org/officeDocument/2006/relationships/image" Target="../media/image56.png"/><Relationship Id="rId14" Type="http://schemas.openxmlformats.org/officeDocument/2006/relationships/image" Target="../media/image6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76.png"/><Relationship Id="rId18" Type="http://schemas.openxmlformats.org/officeDocument/2006/relationships/image" Target="../media/image81.png"/><Relationship Id="rId3" Type="http://schemas.openxmlformats.org/officeDocument/2006/relationships/image" Target="../media/image2.png"/><Relationship Id="rId21" Type="http://schemas.openxmlformats.org/officeDocument/2006/relationships/image" Target="../media/image84.png"/><Relationship Id="rId7" Type="http://schemas.openxmlformats.org/officeDocument/2006/relationships/image" Target="../media/image70.png"/><Relationship Id="rId12" Type="http://schemas.openxmlformats.org/officeDocument/2006/relationships/image" Target="../media/image75.png"/><Relationship Id="rId17" Type="http://schemas.openxmlformats.org/officeDocument/2006/relationships/image" Target="../media/image80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79.png"/><Relationship Id="rId20" Type="http://schemas.openxmlformats.org/officeDocument/2006/relationships/image" Target="../media/image8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png"/><Relationship Id="rId11" Type="http://schemas.openxmlformats.org/officeDocument/2006/relationships/image" Target="../media/image74.png"/><Relationship Id="rId5" Type="http://schemas.openxmlformats.org/officeDocument/2006/relationships/image" Target="../media/image68.png"/><Relationship Id="rId15" Type="http://schemas.openxmlformats.org/officeDocument/2006/relationships/image" Target="../media/image78.png"/><Relationship Id="rId10" Type="http://schemas.openxmlformats.org/officeDocument/2006/relationships/image" Target="../media/image73.png"/><Relationship Id="rId19" Type="http://schemas.openxmlformats.org/officeDocument/2006/relationships/image" Target="../media/image82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Relationship Id="rId14" Type="http://schemas.openxmlformats.org/officeDocument/2006/relationships/image" Target="../media/image7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93.png"/><Relationship Id="rId18" Type="http://schemas.openxmlformats.org/officeDocument/2006/relationships/image" Target="../media/image98.png"/><Relationship Id="rId3" Type="http://schemas.openxmlformats.org/officeDocument/2006/relationships/image" Target="../media/image2.png"/><Relationship Id="rId21" Type="http://schemas.openxmlformats.org/officeDocument/2006/relationships/image" Target="../media/image101.png"/><Relationship Id="rId7" Type="http://schemas.openxmlformats.org/officeDocument/2006/relationships/image" Target="../media/image87.png"/><Relationship Id="rId12" Type="http://schemas.openxmlformats.org/officeDocument/2006/relationships/image" Target="../media/image92.png"/><Relationship Id="rId17" Type="http://schemas.openxmlformats.org/officeDocument/2006/relationships/image" Target="../media/image97.png"/><Relationship Id="rId25" Type="http://schemas.openxmlformats.org/officeDocument/2006/relationships/image" Target="../media/image105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96.png"/><Relationship Id="rId20" Type="http://schemas.openxmlformats.org/officeDocument/2006/relationships/image" Target="../media/image10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png"/><Relationship Id="rId11" Type="http://schemas.openxmlformats.org/officeDocument/2006/relationships/image" Target="../media/image91.png"/><Relationship Id="rId24" Type="http://schemas.openxmlformats.org/officeDocument/2006/relationships/image" Target="../media/image104.png"/><Relationship Id="rId5" Type="http://schemas.openxmlformats.org/officeDocument/2006/relationships/image" Target="../media/image85.png"/><Relationship Id="rId15" Type="http://schemas.openxmlformats.org/officeDocument/2006/relationships/image" Target="../media/image95.png"/><Relationship Id="rId23" Type="http://schemas.openxmlformats.org/officeDocument/2006/relationships/image" Target="../media/image103.png"/><Relationship Id="rId10" Type="http://schemas.openxmlformats.org/officeDocument/2006/relationships/image" Target="../media/image90.png"/><Relationship Id="rId19" Type="http://schemas.openxmlformats.org/officeDocument/2006/relationships/image" Target="../media/image99.png"/><Relationship Id="rId4" Type="http://schemas.openxmlformats.org/officeDocument/2006/relationships/image" Target="../media/image7.png"/><Relationship Id="rId9" Type="http://schemas.openxmlformats.org/officeDocument/2006/relationships/image" Target="../media/image89.png"/><Relationship Id="rId14" Type="http://schemas.openxmlformats.org/officeDocument/2006/relationships/image" Target="../media/image94.png"/><Relationship Id="rId22" Type="http://schemas.openxmlformats.org/officeDocument/2006/relationships/image" Target="../media/image102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4.png"/><Relationship Id="rId18" Type="http://schemas.openxmlformats.org/officeDocument/2006/relationships/image" Target="../media/image119.png"/><Relationship Id="rId26" Type="http://schemas.openxmlformats.org/officeDocument/2006/relationships/image" Target="../media/image127.png"/><Relationship Id="rId3" Type="http://schemas.openxmlformats.org/officeDocument/2006/relationships/image" Target="../media/image2.png"/><Relationship Id="rId21" Type="http://schemas.openxmlformats.org/officeDocument/2006/relationships/image" Target="../media/image122.png"/><Relationship Id="rId34" Type="http://schemas.openxmlformats.org/officeDocument/2006/relationships/image" Target="../media/image135.png"/><Relationship Id="rId7" Type="http://schemas.openxmlformats.org/officeDocument/2006/relationships/image" Target="../media/image108.png"/><Relationship Id="rId12" Type="http://schemas.openxmlformats.org/officeDocument/2006/relationships/image" Target="../media/image113.png"/><Relationship Id="rId17" Type="http://schemas.openxmlformats.org/officeDocument/2006/relationships/image" Target="../media/image118.png"/><Relationship Id="rId25" Type="http://schemas.openxmlformats.org/officeDocument/2006/relationships/image" Target="../media/image126.png"/><Relationship Id="rId33" Type="http://schemas.openxmlformats.org/officeDocument/2006/relationships/image" Target="../media/image134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17.png"/><Relationship Id="rId20" Type="http://schemas.openxmlformats.org/officeDocument/2006/relationships/image" Target="../media/image121.png"/><Relationship Id="rId29" Type="http://schemas.openxmlformats.org/officeDocument/2006/relationships/image" Target="../media/image1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7.png"/><Relationship Id="rId11" Type="http://schemas.openxmlformats.org/officeDocument/2006/relationships/image" Target="../media/image112.png"/><Relationship Id="rId24" Type="http://schemas.openxmlformats.org/officeDocument/2006/relationships/image" Target="../media/image125.png"/><Relationship Id="rId32" Type="http://schemas.openxmlformats.org/officeDocument/2006/relationships/image" Target="../media/image133.png"/><Relationship Id="rId5" Type="http://schemas.openxmlformats.org/officeDocument/2006/relationships/image" Target="../media/image106.png"/><Relationship Id="rId15" Type="http://schemas.openxmlformats.org/officeDocument/2006/relationships/image" Target="../media/image116.png"/><Relationship Id="rId23" Type="http://schemas.openxmlformats.org/officeDocument/2006/relationships/image" Target="../media/image124.png"/><Relationship Id="rId28" Type="http://schemas.openxmlformats.org/officeDocument/2006/relationships/image" Target="../media/image129.png"/><Relationship Id="rId10" Type="http://schemas.openxmlformats.org/officeDocument/2006/relationships/image" Target="../media/image111.png"/><Relationship Id="rId19" Type="http://schemas.openxmlformats.org/officeDocument/2006/relationships/image" Target="../media/image120.png"/><Relationship Id="rId31" Type="http://schemas.openxmlformats.org/officeDocument/2006/relationships/image" Target="../media/image132.png"/><Relationship Id="rId4" Type="http://schemas.openxmlformats.org/officeDocument/2006/relationships/image" Target="../media/image7.png"/><Relationship Id="rId9" Type="http://schemas.openxmlformats.org/officeDocument/2006/relationships/image" Target="../media/image110.png"/><Relationship Id="rId14" Type="http://schemas.openxmlformats.org/officeDocument/2006/relationships/image" Target="../media/image115.png"/><Relationship Id="rId22" Type="http://schemas.openxmlformats.org/officeDocument/2006/relationships/image" Target="../media/image123.png"/><Relationship Id="rId27" Type="http://schemas.openxmlformats.org/officeDocument/2006/relationships/image" Target="../media/image128.png"/><Relationship Id="rId30" Type="http://schemas.openxmlformats.org/officeDocument/2006/relationships/image" Target="../media/image131.png"/><Relationship Id="rId35" Type="http://schemas.openxmlformats.org/officeDocument/2006/relationships/image" Target="../media/image136.png"/><Relationship Id="rId8" Type="http://schemas.openxmlformats.org/officeDocument/2006/relationships/image" Target="../media/image10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13" Type="http://schemas.openxmlformats.org/officeDocument/2006/relationships/image" Target="../media/image145.png"/><Relationship Id="rId18" Type="http://schemas.openxmlformats.org/officeDocument/2006/relationships/image" Target="../media/image150.png"/><Relationship Id="rId3" Type="http://schemas.openxmlformats.org/officeDocument/2006/relationships/image" Target="../media/image2.png"/><Relationship Id="rId21" Type="http://schemas.openxmlformats.org/officeDocument/2006/relationships/image" Target="../media/image153.png"/><Relationship Id="rId7" Type="http://schemas.openxmlformats.org/officeDocument/2006/relationships/image" Target="../media/image139.png"/><Relationship Id="rId12" Type="http://schemas.openxmlformats.org/officeDocument/2006/relationships/image" Target="../media/image144.png"/><Relationship Id="rId17" Type="http://schemas.openxmlformats.org/officeDocument/2006/relationships/image" Target="../media/image149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48.png"/><Relationship Id="rId20" Type="http://schemas.openxmlformats.org/officeDocument/2006/relationships/image" Target="../media/image1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8.png"/><Relationship Id="rId11" Type="http://schemas.openxmlformats.org/officeDocument/2006/relationships/image" Target="../media/image143.png"/><Relationship Id="rId5" Type="http://schemas.openxmlformats.org/officeDocument/2006/relationships/image" Target="../media/image137.png"/><Relationship Id="rId15" Type="http://schemas.openxmlformats.org/officeDocument/2006/relationships/image" Target="../media/image147.png"/><Relationship Id="rId10" Type="http://schemas.openxmlformats.org/officeDocument/2006/relationships/image" Target="../media/image142.png"/><Relationship Id="rId19" Type="http://schemas.openxmlformats.org/officeDocument/2006/relationships/image" Target="../media/image151.png"/><Relationship Id="rId4" Type="http://schemas.openxmlformats.org/officeDocument/2006/relationships/image" Target="../media/image7.png"/><Relationship Id="rId9" Type="http://schemas.openxmlformats.org/officeDocument/2006/relationships/image" Target="../media/image141.png"/><Relationship Id="rId14" Type="http://schemas.openxmlformats.org/officeDocument/2006/relationships/image" Target="../media/image146.png"/><Relationship Id="rId22" Type="http://schemas.openxmlformats.org/officeDocument/2006/relationships/image" Target="../media/image1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5486400" cy="6858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5486400" cy="6858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6400" y="0"/>
            <a:ext cx="6705600" cy="6858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05400" y="1428750"/>
            <a:ext cx="6515100" cy="2459087"/>
          </a:xfrm>
          <a:prstGeom prst="rect">
            <a:avLst/>
          </a:prstGeom>
        </p:spPr>
      </p:pic>
      <p:sp>
        <p:nvSpPr>
          <p:cNvPr id="8" name="Text 0"/>
          <p:cNvSpPr/>
          <p:nvPr/>
        </p:nvSpPr>
        <p:spPr>
          <a:xfrm>
            <a:off x="6057900" y="762000"/>
            <a:ext cx="5562600" cy="285750"/>
          </a:xfrm>
          <a:prstGeom prst="rect">
            <a:avLst/>
          </a:prstGeom>
          <a:solidFill>
            <a:schemeClr val="accent2"/>
          </a:solidFill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kern="0" spc="120" dirty="0">
                <a:solidFill>
                  <a:schemeClr val="bg1"/>
                </a:solidFill>
              </a:rPr>
              <a:t>BRADFORD VTS TEACHING DECK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9" name="Text 1"/>
          <p:cNvSpPr/>
          <p:nvPr/>
        </p:nvSpPr>
        <p:spPr>
          <a:xfrm>
            <a:off x="5486400" y="1809750"/>
            <a:ext cx="5753100" cy="169708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455"/>
              </a:lnSpc>
              <a:buNone/>
            </a:pPr>
            <a:r>
              <a:rPr lang="en-US" sz="4050" b="1" dirty="0">
                <a:solidFill>
                  <a:srgbClr val="FFFFFF"/>
                </a:solidFill>
              </a:rPr>
              <a:t>ATRIAL
FIBRILLATION
IN PRIMARY CARE</a:t>
            </a:r>
            <a:endParaRPr lang="en-US" sz="4050" dirty="0"/>
          </a:p>
        </p:txBody>
      </p:sp>
      <p:sp>
        <p:nvSpPr>
          <p:cNvPr id="10" name="Text 2"/>
          <p:cNvSpPr/>
          <p:nvPr/>
        </p:nvSpPr>
        <p:spPr>
          <a:xfrm>
            <a:off x="6057900" y="4364087"/>
            <a:ext cx="61341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Clinical Authority: NICE NG196</a:t>
            </a:r>
            <a:endParaRPr lang="en-US" sz="1800" dirty="0"/>
          </a:p>
        </p:txBody>
      </p:sp>
      <p:sp>
        <p:nvSpPr>
          <p:cNvPr id="11" name="Text 3"/>
          <p:cNvSpPr/>
          <p:nvPr/>
        </p:nvSpPr>
        <p:spPr>
          <a:xfrm>
            <a:off x="6057900" y="4783187"/>
            <a:ext cx="61341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kern="0" spc="60" dirty="0">
                <a:solidFill>
                  <a:srgbClr val="7F8C8D"/>
                </a:solidFill>
              </a:rPr>
              <a:t>DIAGNOSIS AND MANAGEMENT • FROM NICE APRIL 2021</a:t>
            </a:r>
            <a:endParaRPr lang="en-US" sz="1200" dirty="0"/>
          </a:p>
        </p:txBody>
      </p:sp>
      <p:sp>
        <p:nvSpPr>
          <p:cNvPr id="12" name="Text 4"/>
          <p:cNvSpPr/>
          <p:nvPr/>
        </p:nvSpPr>
        <p:spPr>
          <a:xfrm>
            <a:off x="6057900" y="5240387"/>
            <a:ext cx="5006280" cy="8228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34495E"/>
                </a:solidFill>
              </a:rPr>
              <a:t>Comprehensive GP Specialty Training module covering diagnostic pathways, risk stratification, rate vs. rhythm control, and high-yield AKT/SCA exam pearls.</a:t>
            </a:r>
            <a:endParaRPr lang="en-US" sz="1350" dirty="0"/>
          </a:p>
        </p:txBody>
      </p:sp>
      <p:sp>
        <p:nvSpPr>
          <p:cNvPr id="13" name="Text 5"/>
          <p:cNvSpPr/>
          <p:nvPr/>
        </p:nvSpPr>
        <p:spPr>
          <a:xfrm>
            <a:off x="6057900" y="6148983"/>
            <a:ext cx="5760720" cy="200025"/>
          </a:xfrm>
          <a:prstGeom prst="rect">
            <a:avLst/>
          </a:prstGeom>
          <a:solidFill>
            <a:schemeClr val="accent4"/>
          </a:solidFill>
          <a:ln/>
        </p:spPr>
        <p:txBody>
          <a:bodyPr vert="horz" wrap="square" lIns="0" tIns="0" rIns="0" bIns="0" rtlCol="0" anchor="ctr"/>
          <a:lstStyle/>
          <a:p>
            <a:pPr>
              <a:lnSpc>
                <a:spcPts val="1575"/>
              </a:lnSpc>
            </a:pPr>
            <a:r>
              <a:rPr lang="en-US" sz="1000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DISCLAIMER: Slides </a:t>
            </a:r>
            <a:r>
              <a:rPr lang="en-US" sz="800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provided</a:t>
            </a:r>
            <a:r>
              <a:rPr lang="en-US" sz="1000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for educational purposes.  Check against latest NICE guidance &amp; BNF</a:t>
            </a:r>
            <a:endParaRPr lang="en-US" sz="1000" dirty="0"/>
          </a:p>
        </p:txBody>
      </p:sp>
      <p:sp>
        <p:nvSpPr>
          <p:cNvPr id="14" name="Text 6"/>
          <p:cNvSpPr/>
          <p:nvPr/>
        </p:nvSpPr>
        <p:spPr>
          <a:xfrm>
            <a:off x="6065490" y="5066257"/>
            <a:ext cx="55626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95A5A6"/>
                </a:solidFill>
              </a:rPr>
              <a:t>MAY 2026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38125"/>
            <a:ext cx="11334750" cy="6572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038225"/>
            <a:ext cx="5524500" cy="273367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228725"/>
            <a:ext cx="5143500" cy="4381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228725"/>
            <a:ext cx="342900" cy="3429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419" y="1312515"/>
            <a:ext cx="214313" cy="17532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2990850"/>
            <a:ext cx="5143500" cy="5905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0" y="3125093"/>
            <a:ext cx="166688" cy="13722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8625" y="3962400"/>
            <a:ext cx="5524500" cy="26098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4152900"/>
            <a:ext cx="5143500" cy="43815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4152900"/>
            <a:ext cx="342900" cy="3429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3419" y="4236690"/>
            <a:ext cx="214313" cy="17532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1038225"/>
            <a:ext cx="5524500" cy="553402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9375" y="1228725"/>
            <a:ext cx="5143500" cy="43815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29375" y="1228725"/>
            <a:ext cx="342900" cy="3429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93669" y="1312515"/>
            <a:ext cx="214313" cy="17532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29375" y="1857375"/>
            <a:ext cx="5143500" cy="376238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29375" y="1857375"/>
            <a:ext cx="1543050" cy="376238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972425" y="1857375"/>
            <a:ext cx="3600450" cy="376238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29375" y="2233613"/>
            <a:ext cx="1543050" cy="747713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972425" y="2233613"/>
            <a:ext cx="3600450" cy="747713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29375" y="2981325"/>
            <a:ext cx="1543050" cy="376238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972425" y="2981325"/>
            <a:ext cx="3600450" cy="376238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29375" y="3357563"/>
            <a:ext cx="1543050" cy="376238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972425" y="3357563"/>
            <a:ext cx="3600450" cy="376238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29375" y="3876675"/>
            <a:ext cx="5143500" cy="590550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572250" y="4010918"/>
            <a:ext cx="166688" cy="137220"/>
          </a:xfrm>
          <a:prstGeom prst="rect">
            <a:avLst/>
          </a:prstGeom>
        </p:spPr>
      </p:pic>
      <p:sp>
        <p:nvSpPr>
          <p:cNvPr id="30" name="Text 0"/>
          <p:cNvSpPr/>
          <p:nvPr/>
        </p:nvSpPr>
        <p:spPr>
          <a:xfrm>
            <a:off x="428625" y="238125"/>
            <a:ext cx="8229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E67E22"/>
                </a:solidFill>
              </a:rPr>
              <a:t>AF:</a:t>
            </a:r>
            <a:endParaRPr lang="en-US" sz="1800" dirty="0"/>
          </a:p>
        </p:txBody>
      </p:sp>
      <p:sp>
        <p:nvSpPr>
          <p:cNvPr id="31" name="Text 1"/>
          <p:cNvSpPr/>
          <p:nvPr/>
        </p:nvSpPr>
        <p:spPr>
          <a:xfrm>
            <a:off x="923776" y="238125"/>
            <a:ext cx="11268224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Rhythm Control, Cardioversion, and Ablation</a:t>
            </a:r>
            <a:endParaRPr lang="en-US" sz="1800" dirty="0"/>
          </a:p>
        </p:txBody>
      </p:sp>
      <p:sp>
        <p:nvSpPr>
          <p:cNvPr id="32" name="Text 2"/>
          <p:cNvSpPr/>
          <p:nvPr/>
        </p:nvSpPr>
        <p:spPr>
          <a:xfrm>
            <a:off x="428625" y="619125"/>
            <a:ext cx="113347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NICE NG196 Guideline Reference / Bradford VTS Teaching</a:t>
            </a:r>
            <a:endParaRPr lang="en-US" sz="1050" dirty="0"/>
          </a:p>
        </p:txBody>
      </p:sp>
      <p:sp>
        <p:nvSpPr>
          <p:cNvPr id="33" name="Text 3"/>
          <p:cNvSpPr/>
          <p:nvPr/>
        </p:nvSpPr>
        <p:spPr>
          <a:xfrm>
            <a:off x="1076325" y="1271588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Cardioversion Strategies</a:t>
            </a:r>
            <a:endParaRPr lang="en-US" sz="1350" dirty="0"/>
          </a:p>
        </p:txBody>
      </p:sp>
      <p:sp>
        <p:nvSpPr>
          <p:cNvPr id="34" name="Text 4"/>
          <p:cNvSpPr/>
          <p:nvPr/>
        </p:nvSpPr>
        <p:spPr>
          <a:xfrm>
            <a:off x="619125" y="1809750"/>
            <a:ext cx="51435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3498DB"/>
                </a:solidFill>
              </a:rPr>
              <a:t>Pharmacological:</a:t>
            </a:r>
            <a:r>
              <a:rPr lang="en-US" sz="1125" dirty="0">
                <a:solidFill>
                  <a:srgbClr val="2C3E50"/>
                </a:solidFill>
              </a:rPr>
              <a:t> Flecainide (if no structural heart disease) or Amiodarone (if structural heart disease present).</a:t>
            </a:r>
            <a:endParaRPr lang="en-US" sz="1125" dirty="0"/>
          </a:p>
        </p:txBody>
      </p:sp>
      <p:sp>
        <p:nvSpPr>
          <p:cNvPr id="35" name="Text 5"/>
          <p:cNvSpPr/>
          <p:nvPr/>
        </p:nvSpPr>
        <p:spPr>
          <a:xfrm>
            <a:off x="619125" y="2352675"/>
            <a:ext cx="51435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3498DB"/>
                </a:solidFill>
              </a:rPr>
              <a:t>DC Cardioversion:</a:t>
            </a:r>
            <a:r>
              <a:rPr lang="en-US" sz="1125" dirty="0">
                <a:solidFill>
                  <a:srgbClr val="2C3E50"/>
                </a:solidFill>
              </a:rPr>
              <a:t> If AF &gt;48h, requires anticoagulation for ≥3 weeks before (or TOE) and ≥4 weeks after.</a:t>
            </a:r>
            <a:endParaRPr lang="en-US" sz="1125" dirty="0"/>
          </a:p>
        </p:txBody>
      </p:sp>
      <p:sp>
        <p:nvSpPr>
          <p:cNvPr id="36" name="Text 6"/>
          <p:cNvSpPr/>
          <p:nvPr/>
        </p:nvSpPr>
        <p:spPr>
          <a:xfrm>
            <a:off x="1022896" y="2990850"/>
            <a:ext cx="4857750" cy="590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 </a:t>
            </a:r>
            <a:r>
              <a:rPr lang="en-US" sz="1050" b="1" dirty="0">
                <a:solidFill>
                  <a:srgbClr val="2C3E50"/>
                </a:solidFill>
              </a:rPr>
              <a:t>Long-term Strategy:</a:t>
            </a:r>
            <a:r>
              <a:rPr lang="en-US" sz="1050" dirty="0">
                <a:solidFill>
                  <a:srgbClr val="2C3E50"/>
                </a:solidFill>
              </a:rPr>
              <a:t> Continue anticoagulation based on CHA₂DS₂-VASc regardless of cardioversion success.</a:t>
            </a:r>
            <a:endParaRPr lang="en-US" sz="1050" dirty="0"/>
          </a:p>
        </p:txBody>
      </p:sp>
      <p:sp>
        <p:nvSpPr>
          <p:cNvPr id="37" name="Text 7"/>
          <p:cNvSpPr/>
          <p:nvPr/>
        </p:nvSpPr>
        <p:spPr>
          <a:xfrm>
            <a:off x="1076325" y="4195763"/>
            <a:ext cx="47320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Catheter Ablation (PVI)</a:t>
            </a:r>
            <a:endParaRPr lang="en-US" sz="1350" dirty="0"/>
          </a:p>
        </p:txBody>
      </p:sp>
      <p:sp>
        <p:nvSpPr>
          <p:cNvPr id="38" name="Text 8"/>
          <p:cNvSpPr/>
          <p:nvPr/>
        </p:nvSpPr>
        <p:spPr>
          <a:xfrm>
            <a:off x="676275" y="4733925"/>
            <a:ext cx="5143500" cy="6905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FFFFFF"/>
                </a:solidFill>
                <a:highlight>
                  <a:srgbClr val="E74C3C"/>
                </a:highlight>
              </a:rPr>
              <a:t>NICE RECOMMENDATION</a:t>
            </a:r>
            <a:r>
              <a:rPr lang="en-US" sz="1125" dirty="0">
                <a:solidFill>
                  <a:srgbClr val="2C3E50"/>
                </a:solidFill>
              </a:rPr>
              <a:t>
Offer to patients with paroxysmal or persistent AF in whom antiarrhythmic drugs have failed or are not suitable.</a:t>
            </a:r>
            <a:endParaRPr lang="en-US" sz="1125" dirty="0"/>
          </a:p>
        </p:txBody>
      </p:sp>
      <p:sp>
        <p:nvSpPr>
          <p:cNvPr id="39" name="Text 9"/>
          <p:cNvSpPr/>
          <p:nvPr/>
        </p:nvSpPr>
        <p:spPr>
          <a:xfrm>
            <a:off x="619125" y="5538788"/>
            <a:ext cx="1157287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3498DB"/>
                </a:solidFill>
              </a:rPr>
              <a:t>Success Rates:</a:t>
            </a:r>
            <a:r>
              <a:rPr lang="en-US" sz="1125" dirty="0">
                <a:solidFill>
                  <a:srgbClr val="2C3E50"/>
                </a:solidFill>
              </a:rPr>
              <a:t> ~70% for paroxysmal AF; 50–60% for persistent AF at 1 year.</a:t>
            </a:r>
            <a:endParaRPr lang="en-US" sz="1125" dirty="0"/>
          </a:p>
        </p:txBody>
      </p:sp>
      <p:sp>
        <p:nvSpPr>
          <p:cNvPr id="40" name="Text 10"/>
          <p:cNvSpPr/>
          <p:nvPr/>
        </p:nvSpPr>
        <p:spPr>
          <a:xfrm>
            <a:off x="6886575" y="1271588"/>
            <a:ext cx="53054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Anti-arrhythmic Monitoring (GP Duties)</a:t>
            </a:r>
            <a:endParaRPr lang="en-US" sz="1350" dirty="0"/>
          </a:p>
        </p:txBody>
      </p:sp>
      <p:sp>
        <p:nvSpPr>
          <p:cNvPr id="41" name="Text 11"/>
          <p:cNvSpPr/>
          <p:nvPr/>
        </p:nvSpPr>
        <p:spPr>
          <a:xfrm>
            <a:off x="6543675" y="1857375"/>
            <a:ext cx="1314450" cy="3762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FFFF"/>
                </a:solidFill>
              </a:rPr>
              <a:t>Drug</a:t>
            </a:r>
            <a:endParaRPr lang="en-US" sz="975" dirty="0"/>
          </a:p>
        </p:txBody>
      </p:sp>
      <p:sp>
        <p:nvSpPr>
          <p:cNvPr id="42" name="Text 12"/>
          <p:cNvSpPr/>
          <p:nvPr/>
        </p:nvSpPr>
        <p:spPr>
          <a:xfrm>
            <a:off x="8086725" y="1857375"/>
            <a:ext cx="3371850" cy="3762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FFFF"/>
                </a:solidFill>
              </a:rPr>
              <a:t>Mandatory Monitoring</a:t>
            </a:r>
            <a:endParaRPr lang="en-US" sz="975" dirty="0"/>
          </a:p>
        </p:txBody>
      </p:sp>
      <p:sp>
        <p:nvSpPr>
          <p:cNvPr id="43" name="Text 13"/>
          <p:cNvSpPr/>
          <p:nvPr/>
        </p:nvSpPr>
        <p:spPr>
          <a:xfrm>
            <a:off x="6543675" y="2347913"/>
            <a:ext cx="1485900" cy="142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2C3E50"/>
                </a:solidFill>
              </a:rPr>
              <a:t>Amiodarone</a:t>
            </a:r>
            <a:endParaRPr lang="en-US" sz="975" dirty="0"/>
          </a:p>
        </p:txBody>
      </p:sp>
      <p:sp>
        <p:nvSpPr>
          <p:cNvPr id="44" name="Text 14"/>
          <p:cNvSpPr/>
          <p:nvPr/>
        </p:nvSpPr>
        <p:spPr>
          <a:xfrm>
            <a:off x="8086725" y="2233613"/>
            <a:ext cx="3371850" cy="7477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2C3E50"/>
                </a:solidFill>
              </a:rPr>
              <a:t>• 6-monthly: </a:t>
            </a:r>
            <a:r>
              <a:rPr lang="en-US" sz="975" b="1" dirty="0">
                <a:solidFill>
                  <a:srgbClr val="2C3E50"/>
                </a:solidFill>
              </a:rPr>
              <a:t>TFTs</a:t>
            </a:r>
            <a:r>
              <a:rPr lang="en-US" sz="975" dirty="0">
                <a:solidFill>
                  <a:srgbClr val="2C3E50"/>
                </a:solidFill>
              </a:rPr>
              <a:t>
• 12-monthly: </a:t>
            </a:r>
            <a:r>
              <a:rPr lang="en-US" sz="975" b="1" dirty="0">
                <a:solidFill>
                  <a:srgbClr val="2C3E50"/>
                </a:solidFill>
              </a:rPr>
              <a:t>LFTs</a:t>
            </a:r>
            <a:r>
              <a:rPr lang="en-US" sz="975" dirty="0">
                <a:solidFill>
                  <a:srgbClr val="2C3E50"/>
                </a:solidFill>
              </a:rPr>
              <a:t>
• Annual: 12-lead ECG</a:t>
            </a:r>
            <a:endParaRPr lang="en-US" sz="975" dirty="0"/>
          </a:p>
        </p:txBody>
      </p:sp>
      <p:sp>
        <p:nvSpPr>
          <p:cNvPr id="45" name="Text 15"/>
          <p:cNvSpPr/>
          <p:nvPr/>
        </p:nvSpPr>
        <p:spPr>
          <a:xfrm>
            <a:off x="6543675" y="3095625"/>
            <a:ext cx="1485900" cy="142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2C3E50"/>
                </a:solidFill>
              </a:rPr>
              <a:t>Flecainide</a:t>
            </a:r>
            <a:endParaRPr lang="en-US" sz="975" dirty="0"/>
          </a:p>
        </p:txBody>
      </p:sp>
      <p:sp>
        <p:nvSpPr>
          <p:cNvPr id="46" name="Text 16"/>
          <p:cNvSpPr/>
          <p:nvPr/>
        </p:nvSpPr>
        <p:spPr>
          <a:xfrm>
            <a:off x="8086725" y="2981325"/>
            <a:ext cx="4105275" cy="3762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2C3E50"/>
                </a:solidFill>
              </a:rPr>
              <a:t>• Annual: 12-lead ECG (Check </a:t>
            </a:r>
            <a:r>
              <a:rPr lang="en-US" sz="975" b="1" dirty="0">
                <a:solidFill>
                  <a:srgbClr val="2C3E50"/>
                </a:solidFill>
              </a:rPr>
              <a:t>QTc</a:t>
            </a:r>
            <a:r>
              <a:rPr lang="en-US" sz="975" dirty="0">
                <a:solidFill>
                  <a:srgbClr val="2C3E50"/>
                </a:solidFill>
              </a:rPr>
              <a:t> and QRS duration)</a:t>
            </a:r>
            <a:endParaRPr lang="en-US" sz="975" dirty="0"/>
          </a:p>
        </p:txBody>
      </p:sp>
      <p:sp>
        <p:nvSpPr>
          <p:cNvPr id="47" name="Text 17"/>
          <p:cNvSpPr/>
          <p:nvPr/>
        </p:nvSpPr>
        <p:spPr>
          <a:xfrm>
            <a:off x="6543675" y="3471863"/>
            <a:ext cx="1634490" cy="142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2C3E50"/>
                </a:solidFill>
              </a:rPr>
              <a:t>Dronedarone</a:t>
            </a:r>
            <a:endParaRPr lang="en-US" sz="975" dirty="0"/>
          </a:p>
        </p:txBody>
      </p:sp>
      <p:sp>
        <p:nvSpPr>
          <p:cNvPr id="48" name="Text 18"/>
          <p:cNvSpPr/>
          <p:nvPr/>
        </p:nvSpPr>
        <p:spPr>
          <a:xfrm>
            <a:off x="8086725" y="3357563"/>
            <a:ext cx="4105275" cy="3762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2C3E50"/>
                </a:solidFill>
              </a:rPr>
              <a:t>• LFTs: Monthly (first 6m), then 9 &amp; 12m, then annually.</a:t>
            </a:r>
            <a:endParaRPr lang="en-US" sz="975" dirty="0"/>
          </a:p>
        </p:txBody>
      </p:sp>
      <p:sp>
        <p:nvSpPr>
          <p:cNvPr id="49" name="Text 19"/>
          <p:cNvSpPr/>
          <p:nvPr/>
        </p:nvSpPr>
        <p:spPr>
          <a:xfrm>
            <a:off x="6833146" y="3876675"/>
            <a:ext cx="4857750" cy="590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 </a:t>
            </a:r>
            <a:r>
              <a:rPr lang="en-US" sz="1050" b="1" dirty="0">
                <a:solidFill>
                  <a:srgbClr val="2C3E50"/>
                </a:solidFill>
              </a:rPr>
              <a:t>AKT Exam Pearl:</a:t>
            </a:r>
            <a:r>
              <a:rPr lang="en-US" sz="1050" dirty="0">
                <a:solidFill>
                  <a:srgbClr val="2C3E50"/>
                </a:solidFill>
              </a:rPr>
              <a:t> Flecainide is strictly contraindicated in patients with structural heart disease or LV dysfunction.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38125"/>
            <a:ext cx="11334750" cy="6572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133475"/>
            <a:ext cx="6657975" cy="54864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357313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724025"/>
            <a:ext cx="3081338" cy="96842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4763" y="1724025"/>
            <a:ext cx="3081338" cy="96842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2806750"/>
            <a:ext cx="3081338" cy="819894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4763" y="2806750"/>
            <a:ext cx="3081338" cy="819894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3740944"/>
            <a:ext cx="3081338" cy="819894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4763" y="3740944"/>
            <a:ext cx="3081338" cy="819894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4675138"/>
            <a:ext cx="3081338" cy="819894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4763" y="4675138"/>
            <a:ext cx="3081338" cy="819894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125" y="5609332"/>
            <a:ext cx="3081338" cy="820043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4763" y="5609332"/>
            <a:ext cx="3081338" cy="820043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24725" y="1133475"/>
            <a:ext cx="4438650" cy="2771775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15225" y="1376363"/>
            <a:ext cx="190500" cy="1524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515225" y="1726853"/>
            <a:ext cx="166688" cy="13722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15225" y="2003078"/>
            <a:ext cx="166688" cy="13722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515225" y="2279303"/>
            <a:ext cx="166688" cy="13722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515225" y="2555528"/>
            <a:ext cx="166688" cy="13722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515225" y="2831753"/>
            <a:ext cx="166688" cy="13722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515225" y="3219450"/>
            <a:ext cx="4057650" cy="4953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324725" y="4095750"/>
            <a:ext cx="4438650" cy="2524125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515225" y="4533900"/>
            <a:ext cx="190500" cy="152400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515225" y="4884390"/>
            <a:ext cx="166688" cy="137220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515225" y="5160615"/>
            <a:ext cx="166688" cy="137220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515225" y="5436840"/>
            <a:ext cx="166688" cy="137220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515225" y="5713065"/>
            <a:ext cx="166688" cy="137220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515225" y="5989290"/>
            <a:ext cx="166688" cy="137220"/>
          </a:xfrm>
          <a:prstGeom prst="rect">
            <a:avLst/>
          </a:prstGeom>
        </p:spPr>
      </p:pic>
      <p:sp>
        <p:nvSpPr>
          <p:cNvPr id="32" name="Text 0"/>
          <p:cNvSpPr/>
          <p:nvPr/>
        </p:nvSpPr>
        <p:spPr>
          <a:xfrm>
            <a:off x="428625" y="238125"/>
            <a:ext cx="8229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E67E22"/>
                </a:solidFill>
              </a:rPr>
              <a:t>AF:</a:t>
            </a:r>
            <a:endParaRPr lang="en-US" sz="1800" dirty="0"/>
          </a:p>
        </p:txBody>
      </p:sp>
      <p:sp>
        <p:nvSpPr>
          <p:cNvPr id="33" name="Text 1"/>
          <p:cNvSpPr/>
          <p:nvPr/>
        </p:nvSpPr>
        <p:spPr>
          <a:xfrm>
            <a:off x="923776" y="238125"/>
            <a:ext cx="1014984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Palpitations Assessment and Red Flags</a:t>
            </a:r>
            <a:endParaRPr lang="en-US" sz="1800" dirty="0"/>
          </a:p>
        </p:txBody>
      </p:sp>
      <p:sp>
        <p:nvSpPr>
          <p:cNvPr id="34" name="Text 2"/>
          <p:cNvSpPr/>
          <p:nvPr/>
        </p:nvSpPr>
        <p:spPr>
          <a:xfrm>
            <a:off x="428625" y="619125"/>
            <a:ext cx="113347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NICE NG196 Guideline Reference / Bradford VTS Teaching</a:t>
            </a:r>
            <a:endParaRPr lang="en-US" sz="1050" dirty="0"/>
          </a:p>
        </p:txBody>
      </p:sp>
      <p:sp>
        <p:nvSpPr>
          <p:cNvPr id="35" name="Text 3"/>
          <p:cNvSpPr/>
          <p:nvPr/>
        </p:nvSpPr>
        <p:spPr>
          <a:xfrm>
            <a:off x="952500" y="1323975"/>
            <a:ext cx="72694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3498DB"/>
                </a:solidFill>
              </a:rPr>
              <a:t>10-STEP ASSESSMENT (WOLFF &amp; COWAN)</a:t>
            </a:r>
            <a:endParaRPr lang="en-US" sz="1350" dirty="0"/>
          </a:p>
        </p:txBody>
      </p:sp>
      <p:sp>
        <p:nvSpPr>
          <p:cNvPr id="36" name="Text 4"/>
          <p:cNvSpPr/>
          <p:nvPr/>
        </p:nvSpPr>
        <p:spPr>
          <a:xfrm>
            <a:off x="714375" y="1819275"/>
            <a:ext cx="533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3498DB"/>
                </a:solidFill>
              </a:rPr>
              <a:t>01</a:t>
            </a:r>
            <a:endParaRPr lang="en-US" sz="1050" dirty="0"/>
          </a:p>
        </p:txBody>
      </p:sp>
      <p:sp>
        <p:nvSpPr>
          <p:cNvPr id="37" name="Text 5"/>
          <p:cNvSpPr/>
          <p:nvPr/>
        </p:nvSpPr>
        <p:spPr>
          <a:xfrm>
            <a:off x="1038225" y="1819275"/>
            <a:ext cx="24208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Clarify Nature</a:t>
            </a:r>
            <a:endParaRPr lang="en-US" sz="1050" dirty="0"/>
          </a:p>
        </p:txBody>
      </p:sp>
      <p:sp>
        <p:nvSpPr>
          <p:cNvPr id="38" name="Text 6"/>
          <p:cNvSpPr/>
          <p:nvPr/>
        </p:nvSpPr>
        <p:spPr>
          <a:xfrm>
            <a:off x="1038225" y="2038350"/>
            <a:ext cx="6583680" cy="1485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70"/>
              </a:lnSpc>
              <a:buNone/>
            </a:pPr>
            <a:r>
              <a:rPr lang="en-US" sz="900" dirty="0">
                <a:solidFill>
                  <a:srgbClr val="7F8C8D"/>
                </a:solidFill>
              </a:rPr>
              <a:t>Fast, slow, regular, pounding, or skipped beats?</a:t>
            </a:r>
            <a:endParaRPr lang="en-US" sz="900" dirty="0"/>
          </a:p>
        </p:txBody>
      </p:sp>
      <p:sp>
        <p:nvSpPr>
          <p:cNvPr id="39" name="Text 7"/>
          <p:cNvSpPr/>
          <p:nvPr/>
        </p:nvSpPr>
        <p:spPr>
          <a:xfrm>
            <a:off x="3910013" y="1819275"/>
            <a:ext cx="533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3498DB"/>
                </a:solidFill>
              </a:rPr>
              <a:t>02</a:t>
            </a:r>
            <a:endParaRPr lang="en-US" sz="1050" dirty="0"/>
          </a:p>
        </p:txBody>
      </p:sp>
      <p:sp>
        <p:nvSpPr>
          <p:cNvPr id="40" name="Text 8"/>
          <p:cNvSpPr/>
          <p:nvPr/>
        </p:nvSpPr>
        <p:spPr>
          <a:xfrm>
            <a:off x="4233863" y="1819275"/>
            <a:ext cx="30403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Associated Symptoms</a:t>
            </a:r>
            <a:endParaRPr lang="en-US" sz="1050" dirty="0"/>
          </a:p>
        </p:txBody>
      </p:sp>
      <p:sp>
        <p:nvSpPr>
          <p:cNvPr id="41" name="Text 9"/>
          <p:cNvSpPr/>
          <p:nvPr/>
        </p:nvSpPr>
        <p:spPr>
          <a:xfrm>
            <a:off x="4233863" y="2038350"/>
            <a:ext cx="2566988" cy="2970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70"/>
              </a:lnSpc>
              <a:buNone/>
            </a:pPr>
            <a:r>
              <a:rPr lang="en-US" sz="900" dirty="0">
                <a:solidFill>
                  <a:srgbClr val="7F8C8D"/>
                </a:solidFill>
              </a:rPr>
              <a:t>Syncope, dizziness, chest pain, or breathlessness?</a:t>
            </a:r>
            <a:endParaRPr lang="en-US" sz="900" dirty="0"/>
          </a:p>
        </p:txBody>
      </p:sp>
      <p:sp>
        <p:nvSpPr>
          <p:cNvPr id="42" name="Text 10"/>
          <p:cNvSpPr/>
          <p:nvPr/>
        </p:nvSpPr>
        <p:spPr>
          <a:xfrm>
            <a:off x="714375" y="2902000"/>
            <a:ext cx="533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3498DB"/>
                </a:solidFill>
              </a:rPr>
              <a:t>03</a:t>
            </a:r>
            <a:endParaRPr lang="en-US" sz="1050" dirty="0"/>
          </a:p>
        </p:txBody>
      </p:sp>
      <p:sp>
        <p:nvSpPr>
          <p:cNvPr id="43" name="Text 11"/>
          <p:cNvSpPr/>
          <p:nvPr/>
        </p:nvSpPr>
        <p:spPr>
          <a:xfrm>
            <a:off x="1038225" y="2902000"/>
            <a:ext cx="3200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Contributing Factors</a:t>
            </a:r>
            <a:endParaRPr lang="en-US" sz="1050" dirty="0"/>
          </a:p>
        </p:txBody>
      </p:sp>
      <p:sp>
        <p:nvSpPr>
          <p:cNvPr id="44" name="Text 12"/>
          <p:cNvSpPr/>
          <p:nvPr/>
        </p:nvSpPr>
        <p:spPr>
          <a:xfrm>
            <a:off x="1038225" y="3121075"/>
            <a:ext cx="7132320" cy="1485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70"/>
              </a:lnSpc>
              <a:buNone/>
            </a:pPr>
            <a:r>
              <a:rPr lang="en-US" sz="900" dirty="0">
                <a:solidFill>
                  <a:srgbClr val="7F8C8D"/>
                </a:solidFill>
              </a:rPr>
              <a:t>Caffeine, alcohol, anxiety, or specific medications.</a:t>
            </a:r>
            <a:endParaRPr lang="en-US" sz="900" dirty="0"/>
          </a:p>
        </p:txBody>
      </p:sp>
      <p:sp>
        <p:nvSpPr>
          <p:cNvPr id="45" name="Text 13"/>
          <p:cNvSpPr/>
          <p:nvPr/>
        </p:nvSpPr>
        <p:spPr>
          <a:xfrm>
            <a:off x="3910013" y="2902000"/>
            <a:ext cx="533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3498DB"/>
                </a:solidFill>
              </a:rPr>
              <a:t>04</a:t>
            </a:r>
            <a:endParaRPr lang="en-US" sz="1050" dirty="0"/>
          </a:p>
        </p:txBody>
      </p:sp>
      <p:sp>
        <p:nvSpPr>
          <p:cNvPr id="46" name="Text 14"/>
          <p:cNvSpPr/>
          <p:nvPr/>
        </p:nvSpPr>
        <p:spPr>
          <a:xfrm>
            <a:off x="4233863" y="2902000"/>
            <a:ext cx="229388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Family History</a:t>
            </a:r>
            <a:endParaRPr lang="en-US" sz="1050" dirty="0"/>
          </a:p>
        </p:txBody>
      </p:sp>
      <p:sp>
        <p:nvSpPr>
          <p:cNvPr id="47" name="Text 15"/>
          <p:cNvSpPr/>
          <p:nvPr/>
        </p:nvSpPr>
        <p:spPr>
          <a:xfrm>
            <a:off x="4233863" y="3121075"/>
            <a:ext cx="6172200" cy="1485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70"/>
              </a:lnSpc>
              <a:buNone/>
            </a:pPr>
            <a:r>
              <a:rPr lang="en-US" sz="900" dirty="0">
                <a:solidFill>
                  <a:srgbClr val="7F8C8D"/>
                </a:solidFill>
              </a:rPr>
              <a:t>Sudden cardiac death or inherited conditions.</a:t>
            </a:r>
            <a:endParaRPr lang="en-US" sz="900" dirty="0"/>
          </a:p>
        </p:txBody>
      </p:sp>
      <p:sp>
        <p:nvSpPr>
          <p:cNvPr id="48" name="Text 16"/>
          <p:cNvSpPr/>
          <p:nvPr/>
        </p:nvSpPr>
        <p:spPr>
          <a:xfrm>
            <a:off x="714375" y="3836194"/>
            <a:ext cx="533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3498DB"/>
                </a:solidFill>
              </a:rPr>
              <a:t>05</a:t>
            </a:r>
            <a:endParaRPr lang="en-US" sz="1050" dirty="0"/>
          </a:p>
        </p:txBody>
      </p:sp>
      <p:sp>
        <p:nvSpPr>
          <p:cNvPr id="49" name="Text 17"/>
          <p:cNvSpPr/>
          <p:nvPr/>
        </p:nvSpPr>
        <p:spPr>
          <a:xfrm>
            <a:off x="1038225" y="3836194"/>
            <a:ext cx="30937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Exam + 12-Lead ECG</a:t>
            </a:r>
            <a:endParaRPr lang="en-US" sz="1050" dirty="0"/>
          </a:p>
        </p:txBody>
      </p:sp>
      <p:sp>
        <p:nvSpPr>
          <p:cNvPr id="50" name="Text 18"/>
          <p:cNvSpPr/>
          <p:nvPr/>
        </p:nvSpPr>
        <p:spPr>
          <a:xfrm>
            <a:off x="1038225" y="4055269"/>
            <a:ext cx="6309360" cy="1485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70"/>
              </a:lnSpc>
              <a:buNone/>
            </a:pPr>
            <a:r>
              <a:rPr lang="en-US" sz="900" dirty="0">
                <a:solidFill>
                  <a:srgbClr val="7F8C8D"/>
                </a:solidFill>
              </a:rPr>
              <a:t>Mandatory check; capture symptoms if possible.</a:t>
            </a:r>
            <a:endParaRPr lang="en-US" sz="900" dirty="0"/>
          </a:p>
        </p:txBody>
      </p:sp>
      <p:sp>
        <p:nvSpPr>
          <p:cNvPr id="51" name="Text 19"/>
          <p:cNvSpPr/>
          <p:nvPr/>
        </p:nvSpPr>
        <p:spPr>
          <a:xfrm>
            <a:off x="3910013" y="3836194"/>
            <a:ext cx="533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3498DB"/>
                </a:solidFill>
              </a:rPr>
              <a:t>06</a:t>
            </a:r>
            <a:endParaRPr lang="en-US" sz="1050" dirty="0"/>
          </a:p>
        </p:txBody>
      </p:sp>
      <p:sp>
        <p:nvSpPr>
          <p:cNvPr id="52" name="Text 20"/>
          <p:cNvSpPr/>
          <p:nvPr/>
        </p:nvSpPr>
        <p:spPr>
          <a:xfrm>
            <a:off x="4233863" y="3836194"/>
            <a:ext cx="30403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Risk Stratification</a:t>
            </a:r>
            <a:endParaRPr lang="en-US" sz="1050" dirty="0"/>
          </a:p>
        </p:txBody>
      </p:sp>
      <p:sp>
        <p:nvSpPr>
          <p:cNvPr id="53" name="Text 21"/>
          <p:cNvSpPr/>
          <p:nvPr/>
        </p:nvSpPr>
        <p:spPr>
          <a:xfrm>
            <a:off x="4233863" y="4055269"/>
            <a:ext cx="6309360" cy="1485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70"/>
              </a:lnSpc>
              <a:buNone/>
            </a:pPr>
            <a:r>
              <a:rPr lang="en-US" sz="900" dirty="0">
                <a:solidFill>
                  <a:srgbClr val="7F8C8D"/>
                </a:solidFill>
              </a:rPr>
              <a:t>Traffic light: Green (Benign) to Red (Urgent).</a:t>
            </a:r>
            <a:endParaRPr lang="en-US" sz="900" dirty="0"/>
          </a:p>
        </p:txBody>
      </p:sp>
      <p:sp>
        <p:nvSpPr>
          <p:cNvPr id="54" name="Text 22"/>
          <p:cNvSpPr/>
          <p:nvPr/>
        </p:nvSpPr>
        <p:spPr>
          <a:xfrm>
            <a:off x="714375" y="4770388"/>
            <a:ext cx="533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3498DB"/>
                </a:solidFill>
              </a:rPr>
              <a:t>07</a:t>
            </a:r>
            <a:endParaRPr lang="en-US" sz="1050" dirty="0"/>
          </a:p>
        </p:txBody>
      </p:sp>
      <p:sp>
        <p:nvSpPr>
          <p:cNvPr id="55" name="Text 23"/>
          <p:cNvSpPr/>
          <p:nvPr/>
        </p:nvSpPr>
        <p:spPr>
          <a:xfrm>
            <a:off x="1038225" y="4770388"/>
            <a:ext cx="33604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Ambulatory Monitoring</a:t>
            </a:r>
            <a:endParaRPr lang="en-US" sz="1050" dirty="0"/>
          </a:p>
        </p:txBody>
      </p:sp>
      <p:sp>
        <p:nvSpPr>
          <p:cNvPr id="56" name="Text 24"/>
          <p:cNvSpPr/>
          <p:nvPr/>
        </p:nvSpPr>
        <p:spPr>
          <a:xfrm>
            <a:off x="1038225" y="4989463"/>
            <a:ext cx="6583680" cy="1485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70"/>
              </a:lnSpc>
              <a:buNone/>
            </a:pPr>
            <a:r>
              <a:rPr lang="en-US" sz="900" dirty="0">
                <a:solidFill>
                  <a:srgbClr val="7F8C8D"/>
                </a:solidFill>
              </a:rPr>
              <a:t>24h if daily; 7-day if less frequent episodes.</a:t>
            </a:r>
            <a:endParaRPr lang="en-US" sz="900" dirty="0"/>
          </a:p>
        </p:txBody>
      </p:sp>
      <p:sp>
        <p:nvSpPr>
          <p:cNvPr id="57" name="Text 25"/>
          <p:cNvSpPr/>
          <p:nvPr/>
        </p:nvSpPr>
        <p:spPr>
          <a:xfrm>
            <a:off x="3910013" y="4770388"/>
            <a:ext cx="533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3498DB"/>
                </a:solidFill>
              </a:rPr>
              <a:t>08</a:t>
            </a:r>
            <a:endParaRPr lang="en-US" sz="1050" dirty="0"/>
          </a:p>
        </p:txBody>
      </p:sp>
      <p:sp>
        <p:nvSpPr>
          <p:cNvPr id="58" name="Text 26"/>
          <p:cNvSpPr/>
          <p:nvPr/>
        </p:nvSpPr>
        <p:spPr>
          <a:xfrm>
            <a:off x="4233863" y="4770388"/>
            <a:ext cx="27203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Clinical Referral</a:t>
            </a:r>
            <a:endParaRPr lang="en-US" sz="1050" dirty="0"/>
          </a:p>
        </p:txBody>
      </p:sp>
      <p:sp>
        <p:nvSpPr>
          <p:cNvPr id="59" name="Text 27"/>
          <p:cNvSpPr/>
          <p:nvPr/>
        </p:nvSpPr>
        <p:spPr>
          <a:xfrm>
            <a:off x="4233863" y="4989463"/>
            <a:ext cx="6309360" cy="1485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70"/>
              </a:lnSpc>
              <a:buNone/>
            </a:pPr>
            <a:r>
              <a:rPr lang="en-US" sz="900" dirty="0">
                <a:solidFill>
                  <a:srgbClr val="7F8C8D"/>
                </a:solidFill>
              </a:rPr>
              <a:t>Electrophysiology for WPW or flutter ablation.</a:t>
            </a:r>
            <a:endParaRPr lang="en-US" sz="900" dirty="0"/>
          </a:p>
        </p:txBody>
      </p:sp>
      <p:sp>
        <p:nvSpPr>
          <p:cNvPr id="60" name="Text 28"/>
          <p:cNvSpPr/>
          <p:nvPr/>
        </p:nvSpPr>
        <p:spPr>
          <a:xfrm>
            <a:off x="714375" y="5704582"/>
            <a:ext cx="533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3498DB"/>
                </a:solidFill>
              </a:rPr>
              <a:t>09</a:t>
            </a:r>
            <a:endParaRPr lang="en-US" sz="1050" dirty="0"/>
          </a:p>
        </p:txBody>
      </p:sp>
      <p:sp>
        <p:nvSpPr>
          <p:cNvPr id="61" name="Text 29"/>
          <p:cNvSpPr/>
          <p:nvPr/>
        </p:nvSpPr>
        <p:spPr>
          <a:xfrm>
            <a:off x="1038225" y="5704582"/>
            <a:ext cx="24003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Patient Support</a:t>
            </a:r>
            <a:endParaRPr lang="en-US" sz="1050" dirty="0"/>
          </a:p>
        </p:txBody>
      </p:sp>
      <p:sp>
        <p:nvSpPr>
          <p:cNvPr id="62" name="Text 30"/>
          <p:cNvSpPr/>
          <p:nvPr/>
        </p:nvSpPr>
        <p:spPr>
          <a:xfrm>
            <a:off x="1038225" y="5923657"/>
            <a:ext cx="6309360" cy="1485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70"/>
              </a:lnSpc>
              <a:buNone/>
            </a:pPr>
            <a:r>
              <a:rPr lang="en-US" sz="900" dirty="0">
                <a:solidFill>
                  <a:srgbClr val="7F8C8D"/>
                </a:solidFill>
              </a:rPr>
              <a:t>Arrhythmia Alliance &amp; AF Association guidance.</a:t>
            </a:r>
            <a:endParaRPr lang="en-US" sz="900" dirty="0"/>
          </a:p>
        </p:txBody>
      </p:sp>
      <p:sp>
        <p:nvSpPr>
          <p:cNvPr id="63" name="Text 31"/>
          <p:cNvSpPr/>
          <p:nvPr/>
        </p:nvSpPr>
        <p:spPr>
          <a:xfrm>
            <a:off x="3910013" y="5704582"/>
            <a:ext cx="533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3498DB"/>
                </a:solidFill>
              </a:rPr>
              <a:t>10</a:t>
            </a:r>
            <a:endParaRPr lang="en-US" sz="1050" dirty="0"/>
          </a:p>
        </p:txBody>
      </p:sp>
      <p:sp>
        <p:nvSpPr>
          <p:cNvPr id="64" name="Text 32"/>
          <p:cNvSpPr/>
          <p:nvPr/>
        </p:nvSpPr>
        <p:spPr>
          <a:xfrm>
            <a:off x="4233863" y="5704582"/>
            <a:ext cx="248185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DVLA Advice</a:t>
            </a:r>
            <a:endParaRPr lang="en-US" sz="1050" dirty="0"/>
          </a:p>
        </p:txBody>
      </p:sp>
      <p:sp>
        <p:nvSpPr>
          <p:cNvPr id="65" name="Text 33"/>
          <p:cNvSpPr/>
          <p:nvPr/>
        </p:nvSpPr>
        <p:spPr>
          <a:xfrm>
            <a:off x="4233863" y="5923657"/>
            <a:ext cx="6858000" cy="1485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70"/>
              </a:lnSpc>
              <a:buNone/>
            </a:pPr>
            <a:r>
              <a:rPr lang="en-US" sz="900" dirty="0">
                <a:solidFill>
                  <a:srgbClr val="7F8C8D"/>
                </a:solidFill>
              </a:rPr>
              <a:t>Must stop driving if arrhythmia causes incapacity.</a:t>
            </a:r>
            <a:endParaRPr lang="en-US" sz="900" dirty="0"/>
          </a:p>
        </p:txBody>
      </p:sp>
      <p:sp>
        <p:nvSpPr>
          <p:cNvPr id="66" name="Text 34"/>
          <p:cNvSpPr/>
          <p:nvPr/>
        </p:nvSpPr>
        <p:spPr>
          <a:xfrm>
            <a:off x="7800975" y="1323975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E67E22"/>
                </a:solidFill>
              </a:rPr>
              <a:t>URGENT REFERRAL FLAGS</a:t>
            </a:r>
            <a:endParaRPr lang="en-US" sz="1350" dirty="0"/>
          </a:p>
        </p:txBody>
      </p:sp>
      <p:sp>
        <p:nvSpPr>
          <p:cNvPr id="67" name="Text 35"/>
          <p:cNvSpPr/>
          <p:nvPr/>
        </p:nvSpPr>
        <p:spPr>
          <a:xfrm>
            <a:off x="7681912" y="1695450"/>
            <a:ext cx="44805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Palpitations during exercise</a:t>
            </a:r>
            <a:endParaRPr lang="en-US" sz="1050" dirty="0"/>
          </a:p>
        </p:txBody>
      </p:sp>
      <p:sp>
        <p:nvSpPr>
          <p:cNvPr id="68" name="Text 36"/>
          <p:cNvSpPr/>
          <p:nvPr/>
        </p:nvSpPr>
        <p:spPr>
          <a:xfrm>
            <a:off x="7681912" y="1971675"/>
            <a:ext cx="451008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History of syncope / near-syncope</a:t>
            </a:r>
            <a:endParaRPr lang="en-US" sz="1050" dirty="0"/>
          </a:p>
        </p:txBody>
      </p:sp>
      <p:sp>
        <p:nvSpPr>
          <p:cNvPr id="69" name="Text 37"/>
          <p:cNvSpPr/>
          <p:nvPr/>
        </p:nvSpPr>
        <p:spPr>
          <a:xfrm>
            <a:off x="7681912" y="2247900"/>
            <a:ext cx="451008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High-risk structural heart disease</a:t>
            </a:r>
            <a:endParaRPr lang="en-US" sz="1050" dirty="0"/>
          </a:p>
        </p:txBody>
      </p:sp>
      <p:sp>
        <p:nvSpPr>
          <p:cNvPr id="70" name="Text 38"/>
          <p:cNvSpPr/>
          <p:nvPr/>
        </p:nvSpPr>
        <p:spPr>
          <a:xfrm>
            <a:off x="7681912" y="2524125"/>
            <a:ext cx="451008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Family Hx of SADS / SCD under 40</a:t>
            </a:r>
            <a:endParaRPr lang="en-US" sz="1050" dirty="0"/>
          </a:p>
        </p:txBody>
      </p:sp>
      <p:sp>
        <p:nvSpPr>
          <p:cNvPr id="71" name="Text 39"/>
          <p:cNvSpPr/>
          <p:nvPr/>
        </p:nvSpPr>
        <p:spPr>
          <a:xfrm>
            <a:off x="7681912" y="2800350"/>
            <a:ext cx="43205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High-degree AV block on ECG</a:t>
            </a:r>
            <a:endParaRPr lang="en-US" sz="1050" dirty="0"/>
          </a:p>
        </p:txBody>
      </p:sp>
      <p:sp>
        <p:nvSpPr>
          <p:cNvPr id="72" name="Text 40"/>
          <p:cNvSpPr/>
          <p:nvPr/>
        </p:nvSpPr>
        <p:spPr>
          <a:xfrm>
            <a:off x="7629525" y="3219450"/>
            <a:ext cx="3829050" cy="495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D35400"/>
                </a:solidFill>
              </a:rPr>
              <a:t>SCA TIP: Always safety-net for "unusual bleeding" and "blackouts" when discussing palpitations.</a:t>
            </a:r>
            <a:endParaRPr lang="en-US" sz="900" dirty="0"/>
          </a:p>
        </p:txBody>
      </p:sp>
      <p:sp>
        <p:nvSpPr>
          <p:cNvPr id="73" name="Text 41"/>
          <p:cNvSpPr/>
          <p:nvPr/>
        </p:nvSpPr>
        <p:spPr>
          <a:xfrm>
            <a:off x="7800975" y="4481513"/>
            <a:ext cx="43910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0392B"/>
                </a:solidFill>
              </a:rPr>
              <a:t>EMERGENCY (999) CRITERIA</a:t>
            </a:r>
            <a:endParaRPr lang="en-US" sz="1350" dirty="0"/>
          </a:p>
        </p:txBody>
      </p:sp>
      <p:sp>
        <p:nvSpPr>
          <p:cNvPr id="74" name="Text 42"/>
          <p:cNvSpPr/>
          <p:nvPr/>
        </p:nvSpPr>
        <p:spPr>
          <a:xfrm>
            <a:off x="7681912" y="4852988"/>
            <a:ext cx="451008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Haemodynamic compromise (BP &lt;90)</a:t>
            </a:r>
            <a:endParaRPr lang="en-US" sz="1050" dirty="0"/>
          </a:p>
        </p:txBody>
      </p:sp>
      <p:sp>
        <p:nvSpPr>
          <p:cNvPr id="75" name="Text 43"/>
          <p:cNvSpPr/>
          <p:nvPr/>
        </p:nvSpPr>
        <p:spPr>
          <a:xfrm>
            <a:off x="7681912" y="5129213"/>
            <a:ext cx="451008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VR &gt;150 bpm + pulmonary oedema</a:t>
            </a:r>
            <a:endParaRPr lang="en-US" sz="1050" dirty="0"/>
          </a:p>
        </p:txBody>
      </p:sp>
      <p:sp>
        <p:nvSpPr>
          <p:cNvPr id="76" name="Text 44"/>
          <p:cNvSpPr/>
          <p:nvPr/>
        </p:nvSpPr>
        <p:spPr>
          <a:xfrm>
            <a:off x="7681912" y="5405438"/>
            <a:ext cx="40576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Pre-excited AF (WPW + AF)</a:t>
            </a:r>
            <a:endParaRPr lang="en-US" sz="1050" dirty="0"/>
          </a:p>
        </p:txBody>
      </p:sp>
      <p:sp>
        <p:nvSpPr>
          <p:cNvPr id="77" name="Text 45"/>
          <p:cNvSpPr/>
          <p:nvPr/>
        </p:nvSpPr>
        <p:spPr>
          <a:xfrm>
            <a:off x="7681912" y="5681663"/>
            <a:ext cx="40576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New-onset Stroke or TIA</a:t>
            </a:r>
            <a:endParaRPr lang="en-US" sz="1050" dirty="0"/>
          </a:p>
        </p:txBody>
      </p:sp>
      <p:sp>
        <p:nvSpPr>
          <p:cNvPr id="78" name="Text 46"/>
          <p:cNvSpPr/>
          <p:nvPr/>
        </p:nvSpPr>
        <p:spPr>
          <a:xfrm>
            <a:off x="7681912" y="5957888"/>
            <a:ext cx="451008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AF + acute onset chest pain (ACS/PE)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38125"/>
            <a:ext cx="11334750" cy="6572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133475"/>
            <a:ext cx="5548313" cy="2624138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323975"/>
            <a:ext cx="381000" cy="381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2469" y="1426815"/>
            <a:ext cx="214313" cy="17532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1885950"/>
            <a:ext cx="142875" cy="1143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2400300"/>
            <a:ext cx="142875" cy="1143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8625" y="3948112"/>
            <a:ext cx="5548313" cy="2624138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4138613"/>
            <a:ext cx="381000" cy="3810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2469" y="4241453"/>
            <a:ext cx="214313" cy="17532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125" y="4700588"/>
            <a:ext cx="142875" cy="1143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125" y="5214938"/>
            <a:ext cx="142875" cy="1143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125" y="5529263"/>
            <a:ext cx="142875" cy="1143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15063" y="1133475"/>
            <a:ext cx="5548313" cy="2624138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05563" y="1323975"/>
            <a:ext cx="381000" cy="3810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88906" y="1426815"/>
            <a:ext cx="214313" cy="17532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5563" y="1885950"/>
            <a:ext cx="142875" cy="1143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5563" y="2400300"/>
            <a:ext cx="142875" cy="1143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43688" y="2609850"/>
            <a:ext cx="4929188" cy="750391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15063" y="3948112"/>
            <a:ext cx="5548313" cy="2624138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05563" y="4138613"/>
            <a:ext cx="381000" cy="3810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88906" y="4241453"/>
            <a:ext cx="214313" cy="17532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05563" y="4700588"/>
            <a:ext cx="142875" cy="11430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05563" y="5214938"/>
            <a:ext cx="142875" cy="114300"/>
          </a:xfrm>
          <a:prstGeom prst="rect">
            <a:avLst/>
          </a:prstGeom>
        </p:spPr>
      </p:pic>
      <p:sp>
        <p:nvSpPr>
          <p:cNvPr id="27" name="Text 0"/>
          <p:cNvSpPr/>
          <p:nvPr/>
        </p:nvSpPr>
        <p:spPr>
          <a:xfrm>
            <a:off x="428625" y="238125"/>
            <a:ext cx="8229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E67E22"/>
                </a:solidFill>
              </a:rPr>
              <a:t>AF:</a:t>
            </a:r>
            <a:endParaRPr lang="en-US" sz="1800" dirty="0"/>
          </a:p>
        </p:txBody>
      </p:sp>
      <p:sp>
        <p:nvSpPr>
          <p:cNvPr id="28" name="Text 1"/>
          <p:cNvSpPr/>
          <p:nvPr/>
        </p:nvSpPr>
        <p:spPr>
          <a:xfrm>
            <a:off x="923776" y="238125"/>
            <a:ext cx="90525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Management in Special Populations</a:t>
            </a:r>
            <a:endParaRPr lang="en-US" sz="1800" dirty="0"/>
          </a:p>
        </p:txBody>
      </p:sp>
      <p:sp>
        <p:nvSpPr>
          <p:cNvPr id="29" name="Text 2"/>
          <p:cNvSpPr/>
          <p:nvPr/>
        </p:nvSpPr>
        <p:spPr>
          <a:xfrm>
            <a:off x="428625" y="619125"/>
            <a:ext cx="113347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NICE NG196 Guideline Reference / Bradford VTS Teaching</a:t>
            </a:r>
            <a:endParaRPr lang="en-US" sz="1050" dirty="0"/>
          </a:p>
        </p:txBody>
      </p:sp>
      <p:sp>
        <p:nvSpPr>
          <p:cNvPr id="30" name="Text 3"/>
          <p:cNvSpPr/>
          <p:nvPr/>
        </p:nvSpPr>
        <p:spPr>
          <a:xfrm>
            <a:off x="1143000" y="1378744"/>
            <a:ext cx="4560570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2C3E50"/>
                </a:solidFill>
              </a:rPr>
              <a:t>Heart Failure (HFrEF)</a:t>
            </a:r>
            <a:endParaRPr lang="en-US" sz="1425" dirty="0"/>
          </a:p>
        </p:txBody>
      </p:sp>
      <p:sp>
        <p:nvSpPr>
          <p:cNvPr id="31" name="Text 4"/>
          <p:cNvSpPr/>
          <p:nvPr/>
        </p:nvSpPr>
        <p:spPr>
          <a:xfrm>
            <a:off x="857250" y="1847850"/>
            <a:ext cx="492918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E67E22"/>
                </a:solidFill>
              </a:rPr>
              <a:t>Beta-blockers</a:t>
            </a:r>
            <a:r>
              <a:rPr lang="en-US" sz="1125" dirty="0">
                <a:solidFill>
                  <a:srgbClr val="2C3E50"/>
                </a:solidFill>
              </a:rPr>
              <a:t> are preferred first-line for rate control; add Digoxin if monotherapy is insufficient.</a:t>
            </a:r>
            <a:endParaRPr lang="en-US" sz="1125" dirty="0"/>
          </a:p>
        </p:txBody>
      </p:sp>
      <p:sp>
        <p:nvSpPr>
          <p:cNvPr id="32" name="Text 5"/>
          <p:cNvSpPr/>
          <p:nvPr/>
        </p:nvSpPr>
        <p:spPr>
          <a:xfrm>
            <a:off x="857250" y="2362200"/>
            <a:ext cx="113347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E67E22"/>
                </a:solidFill>
              </a:rPr>
              <a:t>Avoid CCBs:</a:t>
            </a:r>
            <a:r>
              <a:rPr lang="en-US" sz="1125" dirty="0">
                <a:solidFill>
                  <a:srgbClr val="2C3E50"/>
                </a:solidFill>
              </a:rPr>
              <a:t> Do not use Verapamil or Diltiazem if ejection fraction is &lt;40%.</a:t>
            </a:r>
            <a:endParaRPr lang="en-US" sz="1125" dirty="0"/>
          </a:p>
        </p:txBody>
      </p:sp>
      <p:sp>
        <p:nvSpPr>
          <p:cNvPr id="33" name="Text 6"/>
          <p:cNvSpPr/>
          <p:nvPr/>
        </p:nvSpPr>
        <p:spPr>
          <a:xfrm>
            <a:off x="1143000" y="4193381"/>
            <a:ext cx="6080760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2C3E50"/>
                </a:solidFill>
              </a:rPr>
              <a:t>Chronic Kidney Disease (CKD)</a:t>
            </a:r>
            <a:endParaRPr lang="en-US" sz="1425" dirty="0"/>
          </a:p>
        </p:txBody>
      </p:sp>
      <p:sp>
        <p:nvSpPr>
          <p:cNvPr id="34" name="Text 7"/>
          <p:cNvSpPr/>
          <p:nvPr/>
        </p:nvSpPr>
        <p:spPr>
          <a:xfrm>
            <a:off x="857250" y="4662488"/>
            <a:ext cx="492918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DOACs require dose adjustment based on </a:t>
            </a:r>
            <a:r>
              <a:rPr lang="en-US" sz="1125" b="1" dirty="0">
                <a:solidFill>
                  <a:srgbClr val="E67E22"/>
                </a:solidFill>
              </a:rPr>
              <a:t>Cockcroft-Gault CrCl</a:t>
            </a:r>
            <a:r>
              <a:rPr lang="en-US" sz="1125" dirty="0">
                <a:solidFill>
                  <a:srgbClr val="2C3E50"/>
                </a:solidFill>
              </a:rPr>
              <a:t> (not eGFR).</a:t>
            </a:r>
            <a:endParaRPr lang="en-US" sz="1125" dirty="0"/>
          </a:p>
        </p:txBody>
      </p:sp>
      <p:sp>
        <p:nvSpPr>
          <p:cNvPr id="35" name="Text 8"/>
          <p:cNvSpPr/>
          <p:nvPr/>
        </p:nvSpPr>
        <p:spPr>
          <a:xfrm>
            <a:off x="857250" y="5176838"/>
            <a:ext cx="109156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E67E22"/>
                </a:solidFill>
              </a:rPr>
              <a:t>Apixaban</a:t>
            </a:r>
            <a:r>
              <a:rPr lang="en-US" sz="1125" dirty="0">
                <a:solidFill>
                  <a:srgbClr val="2C3E50"/>
                </a:solidFill>
              </a:rPr>
              <a:t> is generally preferred in advanced CKD (eGFR 25–50).</a:t>
            </a:r>
            <a:endParaRPr lang="en-US" sz="1125" dirty="0"/>
          </a:p>
        </p:txBody>
      </p:sp>
      <p:sp>
        <p:nvSpPr>
          <p:cNvPr id="36" name="Text 9"/>
          <p:cNvSpPr/>
          <p:nvPr/>
        </p:nvSpPr>
        <p:spPr>
          <a:xfrm>
            <a:off x="857250" y="5491163"/>
            <a:ext cx="492918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If </a:t>
            </a:r>
            <a:r>
              <a:rPr lang="en-US" sz="1125" b="1" dirty="0">
                <a:solidFill>
                  <a:srgbClr val="E67E22"/>
                </a:solidFill>
              </a:rPr>
              <a:t>CrCl &lt;15 ml/min:</a:t>
            </a:r>
            <a:r>
              <a:rPr lang="en-US" sz="1125" dirty="0">
                <a:solidFill>
                  <a:srgbClr val="2C3E50"/>
                </a:solidFill>
              </a:rPr>
              <a:t> Avoid DOACs; use Warfarin only under specialist guidance.</a:t>
            </a:r>
            <a:endParaRPr lang="en-US" sz="1125" dirty="0"/>
          </a:p>
        </p:txBody>
      </p:sp>
      <p:sp>
        <p:nvSpPr>
          <p:cNvPr id="37" name="Text 10"/>
          <p:cNvSpPr/>
          <p:nvPr/>
        </p:nvSpPr>
        <p:spPr>
          <a:xfrm>
            <a:off x="6929438" y="1378744"/>
            <a:ext cx="3909060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2C3E50"/>
                </a:solidFill>
              </a:rPr>
              <a:t>Acute Stroke / TIA</a:t>
            </a:r>
            <a:endParaRPr lang="en-US" sz="1425" dirty="0"/>
          </a:p>
        </p:txBody>
      </p:sp>
      <p:sp>
        <p:nvSpPr>
          <p:cNvPr id="38" name="Text 11"/>
          <p:cNvSpPr/>
          <p:nvPr/>
        </p:nvSpPr>
        <p:spPr>
          <a:xfrm>
            <a:off x="6643688" y="1847850"/>
            <a:ext cx="492918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E67E22"/>
                </a:solidFill>
              </a:rPr>
              <a:t>Do NOT start immediately</a:t>
            </a:r>
            <a:r>
              <a:rPr lang="en-US" sz="1125" dirty="0">
                <a:solidFill>
                  <a:srgbClr val="2C3E50"/>
                </a:solidFill>
              </a:rPr>
              <a:t> after major ischaemic stroke (risk of haemorrhagic transformation).</a:t>
            </a:r>
            <a:endParaRPr lang="en-US" sz="1125" dirty="0"/>
          </a:p>
        </p:txBody>
      </p:sp>
      <p:sp>
        <p:nvSpPr>
          <p:cNvPr id="39" name="Text 12"/>
          <p:cNvSpPr/>
          <p:nvPr/>
        </p:nvSpPr>
        <p:spPr>
          <a:xfrm>
            <a:off x="6643688" y="2362200"/>
            <a:ext cx="4929188" cy="9980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Anticoagulation timing guided by severity:</a:t>
            </a:r>
            <a:r>
              <a:rPr lang="en-US" sz="1050" dirty="0">
                <a:solidFill>
                  <a:srgbClr val="2C3E50"/>
                </a:solidFill>
              </a:rPr>
              <a:t>• TIA: Day 4</a:t>
            </a:r>
            <a:endParaRPr lang="en-US" sz="1125" dirty="0"/>
          </a:p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• Minor Stroke: 3–12 days</a:t>
            </a:r>
            <a:endParaRPr lang="en-US" sz="1125" dirty="0"/>
          </a:p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• Major Stroke: 12+ days</a:t>
            </a:r>
            <a:endParaRPr lang="en-US" sz="1125" dirty="0"/>
          </a:p>
        </p:txBody>
      </p:sp>
      <p:sp>
        <p:nvSpPr>
          <p:cNvPr id="40" name="Text 13"/>
          <p:cNvSpPr/>
          <p:nvPr/>
        </p:nvSpPr>
        <p:spPr>
          <a:xfrm>
            <a:off x="6929438" y="4193381"/>
            <a:ext cx="5262563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2C3E50"/>
                </a:solidFill>
              </a:rPr>
              <a:t>Thyrotoxicosis-Related AF</a:t>
            </a:r>
            <a:endParaRPr lang="en-US" sz="1425" dirty="0"/>
          </a:p>
        </p:txBody>
      </p:sp>
      <p:sp>
        <p:nvSpPr>
          <p:cNvPr id="41" name="Text 14"/>
          <p:cNvSpPr/>
          <p:nvPr/>
        </p:nvSpPr>
        <p:spPr>
          <a:xfrm>
            <a:off x="6643688" y="4662488"/>
            <a:ext cx="492918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Treat thyrotoxicosis first; ~50% of patients will revert to sinus rhythm spontaneously.</a:t>
            </a:r>
            <a:endParaRPr lang="en-US" sz="1125" dirty="0"/>
          </a:p>
        </p:txBody>
      </p:sp>
      <p:sp>
        <p:nvSpPr>
          <p:cNvPr id="42" name="Text 15"/>
          <p:cNvSpPr/>
          <p:nvPr/>
        </p:nvSpPr>
        <p:spPr>
          <a:xfrm>
            <a:off x="6643688" y="5176838"/>
            <a:ext cx="554831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E67E22"/>
                </a:solidFill>
              </a:rPr>
              <a:t>Anticoagulate</a:t>
            </a:r>
            <a:r>
              <a:rPr lang="en-US" sz="1125" dirty="0">
                <a:solidFill>
                  <a:srgbClr val="2C3E50"/>
                </a:solidFill>
              </a:rPr>
              <a:t> during the thyrotoxic phase due to high thromboembolic risk.</a:t>
            </a:r>
            <a:endParaRPr lang="en-US" sz="112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38125"/>
            <a:ext cx="11334750" cy="6572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133475"/>
            <a:ext cx="285750" cy="2857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2438" y="1181100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625" y="1562100"/>
            <a:ext cx="2690813" cy="1256109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753046"/>
            <a:ext cx="214313" cy="17532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62313" y="1562100"/>
            <a:ext cx="2690813" cy="1256109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05188" y="1753046"/>
            <a:ext cx="214313" cy="17532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8625" y="2961084"/>
            <a:ext cx="2690813" cy="1256109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3152031"/>
            <a:ext cx="214313" cy="17532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62313" y="2961084"/>
            <a:ext cx="2690813" cy="1256109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405188" y="3152031"/>
            <a:ext cx="214313" cy="17532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28625" y="4360069"/>
            <a:ext cx="2690813" cy="1256109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1500" y="4551015"/>
            <a:ext cx="214313" cy="17532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262313" y="4360069"/>
            <a:ext cx="2690813" cy="1256109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405188" y="4551015"/>
            <a:ext cx="214313" cy="17532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28625" y="5806678"/>
            <a:ext cx="5524500" cy="62865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238875" y="1133475"/>
            <a:ext cx="285750" cy="28575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262688" y="1181100"/>
            <a:ext cx="238125" cy="1905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238875" y="1562100"/>
            <a:ext cx="2667000" cy="1907381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334250" y="1752600"/>
            <a:ext cx="476250" cy="47625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096375" y="1562100"/>
            <a:ext cx="2667000" cy="1907381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191750" y="1752600"/>
            <a:ext cx="476250" cy="47625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238875" y="3659981"/>
            <a:ext cx="2667000" cy="2093119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334250" y="3850481"/>
            <a:ext cx="476250" cy="476250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096375" y="3659981"/>
            <a:ext cx="2667000" cy="2093119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191750" y="3850481"/>
            <a:ext cx="476250" cy="476250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238875" y="5943600"/>
            <a:ext cx="5524500" cy="628650"/>
          </a:xfrm>
          <a:prstGeom prst="rect">
            <a:avLst/>
          </a:prstGeom>
        </p:spPr>
      </p:pic>
      <p:sp>
        <p:nvSpPr>
          <p:cNvPr id="31" name="Text 0"/>
          <p:cNvSpPr/>
          <p:nvPr/>
        </p:nvSpPr>
        <p:spPr>
          <a:xfrm>
            <a:off x="428625" y="238125"/>
            <a:ext cx="8229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E67E22"/>
                </a:solidFill>
              </a:rPr>
              <a:t>AF:</a:t>
            </a:r>
            <a:endParaRPr lang="en-US" sz="1800" dirty="0"/>
          </a:p>
        </p:txBody>
      </p:sp>
      <p:sp>
        <p:nvSpPr>
          <p:cNvPr id="32" name="Text 1"/>
          <p:cNvSpPr/>
          <p:nvPr/>
        </p:nvSpPr>
        <p:spPr>
          <a:xfrm>
            <a:off x="923776" y="238125"/>
            <a:ext cx="11268224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Lifestyle Modification and the SAFE Framework</a:t>
            </a:r>
            <a:endParaRPr lang="en-US" sz="1800" dirty="0"/>
          </a:p>
        </p:txBody>
      </p:sp>
      <p:sp>
        <p:nvSpPr>
          <p:cNvPr id="33" name="Text 2"/>
          <p:cNvSpPr/>
          <p:nvPr/>
        </p:nvSpPr>
        <p:spPr>
          <a:xfrm>
            <a:off x="428625" y="619125"/>
            <a:ext cx="113347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NICE NG196 Guideline Reference / Bradford VTS Teaching</a:t>
            </a:r>
            <a:endParaRPr lang="en-US" sz="1050" dirty="0"/>
          </a:p>
        </p:txBody>
      </p:sp>
      <p:sp>
        <p:nvSpPr>
          <p:cNvPr id="34" name="Text 3"/>
          <p:cNvSpPr/>
          <p:nvPr/>
        </p:nvSpPr>
        <p:spPr>
          <a:xfrm>
            <a:off x="809625" y="1133475"/>
            <a:ext cx="55245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3498DB"/>
                </a:solidFill>
              </a:rPr>
              <a:t>Modifiable Risk Factors</a:t>
            </a:r>
            <a:endParaRPr lang="en-US" sz="1500" dirty="0"/>
          </a:p>
        </p:txBody>
      </p:sp>
      <p:sp>
        <p:nvSpPr>
          <p:cNvPr id="35" name="Text 4"/>
          <p:cNvSpPr/>
          <p:nvPr/>
        </p:nvSpPr>
        <p:spPr>
          <a:xfrm>
            <a:off x="571500" y="2038350"/>
            <a:ext cx="2405063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Weight Loss</a:t>
            </a:r>
            <a:endParaRPr lang="en-US" sz="1125" dirty="0"/>
          </a:p>
        </p:txBody>
      </p:sp>
      <p:sp>
        <p:nvSpPr>
          <p:cNvPr id="36" name="Text 5"/>
          <p:cNvSpPr/>
          <p:nvPr/>
        </p:nvSpPr>
        <p:spPr>
          <a:xfrm>
            <a:off x="571500" y="2328863"/>
            <a:ext cx="2405063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dirty="0">
                <a:solidFill>
                  <a:srgbClr val="5D6D7E"/>
                </a:solidFill>
              </a:rPr>
              <a:t>Every 10% weight loss significantly reduces AF burden and symptom severity.</a:t>
            </a:r>
            <a:endParaRPr lang="en-US" sz="975" dirty="0"/>
          </a:p>
        </p:txBody>
      </p:sp>
      <p:sp>
        <p:nvSpPr>
          <p:cNvPr id="37" name="Text 6"/>
          <p:cNvSpPr/>
          <p:nvPr/>
        </p:nvSpPr>
        <p:spPr>
          <a:xfrm>
            <a:off x="3405188" y="2038350"/>
            <a:ext cx="29146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Alcohol Reduction</a:t>
            </a:r>
            <a:endParaRPr lang="en-US" sz="1125" dirty="0"/>
          </a:p>
        </p:txBody>
      </p:sp>
      <p:sp>
        <p:nvSpPr>
          <p:cNvPr id="38" name="Text 7"/>
          <p:cNvSpPr/>
          <p:nvPr/>
        </p:nvSpPr>
        <p:spPr>
          <a:xfrm>
            <a:off x="3405188" y="2328863"/>
            <a:ext cx="2405063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dirty="0">
                <a:solidFill>
                  <a:srgbClr val="5D6D7E"/>
                </a:solidFill>
              </a:rPr>
              <a:t>Alcohol is a direct trigger. Binge drinking ('holiday heart') increases risk.</a:t>
            </a:r>
            <a:endParaRPr lang="en-US" sz="975" dirty="0"/>
          </a:p>
        </p:txBody>
      </p:sp>
      <p:sp>
        <p:nvSpPr>
          <p:cNvPr id="39" name="Text 8"/>
          <p:cNvSpPr/>
          <p:nvPr/>
        </p:nvSpPr>
        <p:spPr>
          <a:xfrm>
            <a:off x="571500" y="3437334"/>
            <a:ext cx="25717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Exercise Habits</a:t>
            </a:r>
            <a:endParaRPr lang="en-US" sz="1125" dirty="0"/>
          </a:p>
        </p:txBody>
      </p:sp>
      <p:sp>
        <p:nvSpPr>
          <p:cNvPr id="40" name="Text 9"/>
          <p:cNvSpPr/>
          <p:nvPr/>
        </p:nvSpPr>
        <p:spPr>
          <a:xfrm>
            <a:off x="571500" y="3727847"/>
            <a:ext cx="2405063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dirty="0">
                <a:solidFill>
                  <a:srgbClr val="5D6D7E"/>
                </a:solidFill>
              </a:rPr>
              <a:t>Moderate activity is protective; extreme endurance athletics can increase risk.</a:t>
            </a:r>
            <a:endParaRPr lang="en-US" sz="975" dirty="0"/>
          </a:p>
        </p:txBody>
      </p:sp>
      <p:sp>
        <p:nvSpPr>
          <p:cNvPr id="41" name="Text 10"/>
          <p:cNvSpPr/>
          <p:nvPr/>
        </p:nvSpPr>
        <p:spPr>
          <a:xfrm>
            <a:off x="3405188" y="3437334"/>
            <a:ext cx="2405063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BP Control</a:t>
            </a:r>
            <a:endParaRPr lang="en-US" sz="1125" dirty="0"/>
          </a:p>
        </p:txBody>
      </p:sp>
      <p:sp>
        <p:nvSpPr>
          <p:cNvPr id="42" name="Text 11"/>
          <p:cNvSpPr/>
          <p:nvPr/>
        </p:nvSpPr>
        <p:spPr>
          <a:xfrm>
            <a:off x="3405188" y="3727847"/>
            <a:ext cx="2405063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dirty="0">
                <a:solidFill>
                  <a:srgbClr val="5D6D7E"/>
                </a:solidFill>
              </a:rPr>
              <a:t>Hypertension is the most common modifiable risk factor for AF.</a:t>
            </a:r>
            <a:endParaRPr lang="en-US" sz="975" dirty="0"/>
          </a:p>
        </p:txBody>
      </p:sp>
      <p:sp>
        <p:nvSpPr>
          <p:cNvPr id="43" name="Text 12"/>
          <p:cNvSpPr/>
          <p:nvPr/>
        </p:nvSpPr>
        <p:spPr>
          <a:xfrm>
            <a:off x="571500" y="4836319"/>
            <a:ext cx="2405063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Sleep Apnoea</a:t>
            </a:r>
            <a:endParaRPr lang="en-US" sz="1125" dirty="0"/>
          </a:p>
        </p:txBody>
      </p:sp>
      <p:sp>
        <p:nvSpPr>
          <p:cNvPr id="44" name="Text 13"/>
          <p:cNvSpPr/>
          <p:nvPr/>
        </p:nvSpPr>
        <p:spPr>
          <a:xfrm>
            <a:off x="571500" y="5126831"/>
            <a:ext cx="2405063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dirty="0">
                <a:solidFill>
                  <a:srgbClr val="5D6D7E"/>
                </a:solidFill>
              </a:rPr>
              <a:t>CPAP therapy reduces AF recurrence post-cardioversion or ablation.</a:t>
            </a:r>
            <a:endParaRPr lang="en-US" sz="975" dirty="0"/>
          </a:p>
        </p:txBody>
      </p:sp>
      <p:sp>
        <p:nvSpPr>
          <p:cNvPr id="45" name="Text 14"/>
          <p:cNvSpPr/>
          <p:nvPr/>
        </p:nvSpPr>
        <p:spPr>
          <a:xfrm>
            <a:off x="3405188" y="4836319"/>
            <a:ext cx="27432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CVD Optimization</a:t>
            </a:r>
            <a:endParaRPr lang="en-US" sz="1125" dirty="0"/>
          </a:p>
        </p:txBody>
      </p:sp>
      <p:sp>
        <p:nvSpPr>
          <p:cNvPr id="46" name="Text 15"/>
          <p:cNvSpPr/>
          <p:nvPr/>
        </p:nvSpPr>
        <p:spPr>
          <a:xfrm>
            <a:off x="3405188" y="5126831"/>
            <a:ext cx="2405063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dirty="0">
                <a:solidFill>
                  <a:srgbClr val="5D6D7E"/>
                </a:solidFill>
              </a:rPr>
              <a:t>Smoking cessation, diabetes management, and lipid control are essential.</a:t>
            </a:r>
            <a:endParaRPr lang="en-US" sz="975" dirty="0"/>
          </a:p>
        </p:txBody>
      </p:sp>
      <p:sp>
        <p:nvSpPr>
          <p:cNvPr id="47" name="Text 16"/>
          <p:cNvSpPr/>
          <p:nvPr/>
        </p:nvSpPr>
        <p:spPr>
          <a:xfrm>
            <a:off x="571500" y="5806678"/>
            <a:ext cx="5238750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i="1" dirty="0">
                <a:solidFill>
                  <a:srgbClr val="2980B9"/>
                </a:solidFill>
              </a:rPr>
              <a:t>NICE NG196 Focus:</a:t>
            </a:r>
            <a:r>
              <a:rPr lang="en-US" sz="1050" i="1" dirty="0">
                <a:solidFill>
                  <a:srgbClr val="2980B9"/>
                </a:solidFill>
              </a:rPr>
              <a:t> Upstream management of cardiovascular risk factors is as critical as rhythm/rate control for long-term outcomes.</a:t>
            </a:r>
            <a:endParaRPr lang="en-US" sz="1050" dirty="0"/>
          </a:p>
        </p:txBody>
      </p:sp>
      <p:sp>
        <p:nvSpPr>
          <p:cNvPr id="48" name="Text 17"/>
          <p:cNvSpPr/>
          <p:nvPr/>
        </p:nvSpPr>
        <p:spPr>
          <a:xfrm>
            <a:off x="6619875" y="1133475"/>
            <a:ext cx="557212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3498DB"/>
                </a:solidFill>
              </a:rPr>
              <a:t>The SAFE Management Framework</a:t>
            </a:r>
            <a:endParaRPr lang="en-US" sz="1500" dirty="0"/>
          </a:p>
        </p:txBody>
      </p:sp>
      <p:sp>
        <p:nvSpPr>
          <p:cNvPr id="49" name="Text 18"/>
          <p:cNvSpPr/>
          <p:nvPr/>
        </p:nvSpPr>
        <p:spPr>
          <a:xfrm>
            <a:off x="7334250" y="1752600"/>
            <a:ext cx="476250" cy="4762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FFFFFF"/>
                </a:solidFill>
              </a:rPr>
              <a:t>S</a:t>
            </a:r>
            <a:endParaRPr lang="en-US" sz="2100" dirty="0"/>
          </a:p>
        </p:txBody>
      </p:sp>
      <p:sp>
        <p:nvSpPr>
          <p:cNvPr id="50" name="Text 19"/>
          <p:cNvSpPr/>
          <p:nvPr/>
        </p:nvSpPr>
        <p:spPr>
          <a:xfrm>
            <a:off x="7182743" y="2343150"/>
            <a:ext cx="77911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Symptoms</a:t>
            </a:r>
            <a:endParaRPr lang="en-US" sz="1200" dirty="0"/>
          </a:p>
        </p:txBody>
      </p:sp>
      <p:sp>
        <p:nvSpPr>
          <p:cNvPr id="51" name="Text 20"/>
          <p:cNvSpPr/>
          <p:nvPr/>
        </p:nvSpPr>
        <p:spPr>
          <a:xfrm>
            <a:off x="6429375" y="2647950"/>
            <a:ext cx="228600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dirty="0">
                <a:solidFill>
                  <a:srgbClr val="7F8C8D"/>
                </a:solidFill>
              </a:rPr>
              <a:t>Manage symptoms via rate control (target &lt;110 bpm) or rhythm control strategies.</a:t>
            </a:r>
            <a:endParaRPr lang="en-US" sz="975" dirty="0"/>
          </a:p>
        </p:txBody>
      </p:sp>
      <p:sp>
        <p:nvSpPr>
          <p:cNvPr id="52" name="Text 21"/>
          <p:cNvSpPr/>
          <p:nvPr/>
        </p:nvSpPr>
        <p:spPr>
          <a:xfrm>
            <a:off x="10191750" y="1752600"/>
            <a:ext cx="476250" cy="4762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FFFFFF"/>
                </a:solidFill>
              </a:rPr>
              <a:t>A</a:t>
            </a:r>
            <a:endParaRPr lang="en-US" sz="2100" dirty="0"/>
          </a:p>
        </p:txBody>
      </p:sp>
      <p:sp>
        <p:nvSpPr>
          <p:cNvPr id="53" name="Text 22"/>
          <p:cNvSpPr/>
          <p:nvPr/>
        </p:nvSpPr>
        <p:spPr>
          <a:xfrm>
            <a:off x="9854059" y="2343150"/>
            <a:ext cx="115148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Anticoagulation</a:t>
            </a:r>
            <a:endParaRPr lang="en-US" sz="1200" dirty="0"/>
          </a:p>
        </p:txBody>
      </p:sp>
      <p:sp>
        <p:nvSpPr>
          <p:cNvPr id="54" name="Text 23"/>
          <p:cNvSpPr/>
          <p:nvPr/>
        </p:nvSpPr>
        <p:spPr>
          <a:xfrm>
            <a:off x="9286875" y="2647950"/>
            <a:ext cx="228600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dirty="0">
                <a:solidFill>
                  <a:srgbClr val="7F8C8D"/>
                </a:solidFill>
              </a:rPr>
              <a:t>Stroke prevention based on CHA₂DS₂-VASc. DOACs preferred over warfarin.</a:t>
            </a:r>
            <a:endParaRPr lang="en-US" sz="975" dirty="0"/>
          </a:p>
        </p:txBody>
      </p:sp>
      <p:sp>
        <p:nvSpPr>
          <p:cNvPr id="55" name="Text 24"/>
          <p:cNvSpPr/>
          <p:nvPr/>
        </p:nvSpPr>
        <p:spPr>
          <a:xfrm>
            <a:off x="7334250" y="3850481"/>
            <a:ext cx="476250" cy="4762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FFFFFF"/>
                </a:solidFill>
              </a:rPr>
              <a:t>F</a:t>
            </a:r>
            <a:endParaRPr lang="en-US" sz="2100" dirty="0"/>
          </a:p>
        </p:txBody>
      </p:sp>
      <p:sp>
        <p:nvSpPr>
          <p:cNvPr id="56" name="Text 25"/>
          <p:cNvSpPr/>
          <p:nvPr/>
        </p:nvSpPr>
        <p:spPr>
          <a:xfrm>
            <a:off x="7297043" y="4441031"/>
            <a:ext cx="55051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Factors</a:t>
            </a:r>
            <a:endParaRPr lang="en-US" sz="1200" dirty="0"/>
          </a:p>
        </p:txBody>
      </p:sp>
      <p:sp>
        <p:nvSpPr>
          <p:cNvPr id="57" name="Text 26"/>
          <p:cNvSpPr/>
          <p:nvPr/>
        </p:nvSpPr>
        <p:spPr>
          <a:xfrm>
            <a:off x="6429375" y="4745831"/>
            <a:ext cx="2286000" cy="5572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dirty="0">
                <a:solidFill>
                  <a:srgbClr val="7F8C8D"/>
                </a:solidFill>
              </a:rPr>
              <a:t>Address reversible causes (TFTs, electrolytes) and modifiable CV risk factors.</a:t>
            </a:r>
            <a:endParaRPr lang="en-US" sz="975" dirty="0"/>
          </a:p>
        </p:txBody>
      </p:sp>
      <p:sp>
        <p:nvSpPr>
          <p:cNvPr id="58" name="Text 27"/>
          <p:cNvSpPr/>
          <p:nvPr/>
        </p:nvSpPr>
        <p:spPr>
          <a:xfrm>
            <a:off x="10191750" y="3850481"/>
            <a:ext cx="476250" cy="4762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FFFFFF"/>
                </a:solidFill>
              </a:rPr>
              <a:t>E</a:t>
            </a:r>
            <a:endParaRPr lang="en-US" sz="2100" dirty="0"/>
          </a:p>
        </p:txBody>
      </p:sp>
      <p:sp>
        <p:nvSpPr>
          <p:cNvPr id="59" name="Text 28"/>
          <p:cNvSpPr/>
          <p:nvPr/>
        </p:nvSpPr>
        <p:spPr>
          <a:xfrm>
            <a:off x="9861054" y="4441031"/>
            <a:ext cx="113749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End Arrhythmia</a:t>
            </a:r>
            <a:endParaRPr lang="en-US" sz="1200" dirty="0"/>
          </a:p>
        </p:txBody>
      </p:sp>
      <p:sp>
        <p:nvSpPr>
          <p:cNvPr id="60" name="Text 29"/>
          <p:cNvSpPr/>
          <p:nvPr/>
        </p:nvSpPr>
        <p:spPr>
          <a:xfrm>
            <a:off x="9286875" y="4745831"/>
            <a:ext cx="2286000" cy="5572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dirty="0">
                <a:solidFill>
                  <a:srgbClr val="7F8C8D"/>
                </a:solidFill>
              </a:rPr>
              <a:t>Restore sinus rhythm if symptomatic despite rate control (cardioversion/ablation).</a:t>
            </a:r>
            <a:endParaRPr lang="en-US" sz="975" dirty="0"/>
          </a:p>
        </p:txBody>
      </p:sp>
      <p:sp>
        <p:nvSpPr>
          <p:cNvPr id="61" name="Text 30"/>
          <p:cNvSpPr/>
          <p:nvPr/>
        </p:nvSpPr>
        <p:spPr>
          <a:xfrm>
            <a:off x="6381750" y="5943600"/>
            <a:ext cx="5238750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A04000"/>
                </a:solidFill>
              </a:rPr>
              <a:t>Practical Application:</a:t>
            </a:r>
            <a:r>
              <a:rPr lang="en-US" sz="1050" dirty="0">
                <a:solidFill>
                  <a:srgbClr val="A04000"/>
                </a:solidFill>
              </a:rPr>
              <a:t> Use the SAFE acronym during consultations to ensure all facets of NICE-compliant AF care are covered in 10 minutes.</a:t>
            </a:r>
            <a:endParaRPr lang="en-US" sz="10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38125"/>
            <a:ext cx="11334750" cy="6572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228725"/>
            <a:ext cx="5524500" cy="524827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" y="1466850"/>
            <a:ext cx="5048250" cy="4000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1495425"/>
            <a:ext cx="285750" cy="2286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2105025"/>
            <a:ext cx="166688" cy="13722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750" y="2938463"/>
            <a:ext cx="166688" cy="13722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750" y="3571875"/>
            <a:ext cx="166688" cy="145852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6750" y="4405313"/>
            <a:ext cx="166688" cy="13722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6750" y="5334000"/>
            <a:ext cx="5048250" cy="42862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1228725"/>
            <a:ext cx="5524500" cy="524827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7000" y="1466850"/>
            <a:ext cx="5048250" cy="40005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7000" y="1495425"/>
            <a:ext cx="285750" cy="2286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77000" y="2105025"/>
            <a:ext cx="166688" cy="13722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2738438"/>
            <a:ext cx="166688" cy="13722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77000" y="3571875"/>
            <a:ext cx="166688" cy="13722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77000" y="4405313"/>
            <a:ext cx="166688" cy="145852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77000" y="5334000"/>
            <a:ext cx="5048250" cy="628650"/>
          </a:xfrm>
          <a:prstGeom prst="rect">
            <a:avLst/>
          </a:prstGeom>
        </p:spPr>
      </p:pic>
      <p:sp>
        <p:nvSpPr>
          <p:cNvPr id="21" name="Text 0"/>
          <p:cNvSpPr/>
          <p:nvPr/>
        </p:nvSpPr>
        <p:spPr>
          <a:xfrm>
            <a:off x="428625" y="238125"/>
            <a:ext cx="8229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E67E22"/>
                </a:solidFill>
              </a:rPr>
              <a:t>AF:</a:t>
            </a:r>
            <a:endParaRPr lang="en-US" sz="1800" dirty="0"/>
          </a:p>
        </p:txBody>
      </p:sp>
      <p:sp>
        <p:nvSpPr>
          <p:cNvPr id="22" name="Text 1"/>
          <p:cNvSpPr/>
          <p:nvPr/>
        </p:nvSpPr>
        <p:spPr>
          <a:xfrm>
            <a:off x="923776" y="238125"/>
            <a:ext cx="98755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Top Tips and Common Pitfalls for GPs</a:t>
            </a:r>
            <a:endParaRPr lang="en-US" sz="1800" dirty="0"/>
          </a:p>
        </p:txBody>
      </p:sp>
      <p:sp>
        <p:nvSpPr>
          <p:cNvPr id="23" name="Text 2"/>
          <p:cNvSpPr/>
          <p:nvPr/>
        </p:nvSpPr>
        <p:spPr>
          <a:xfrm>
            <a:off x="428625" y="619125"/>
            <a:ext cx="113347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NICE NG196 Guideline Reference / Bradford VTS Teaching</a:t>
            </a:r>
            <a:endParaRPr lang="en-US" sz="1050" dirty="0"/>
          </a:p>
        </p:txBody>
      </p:sp>
      <p:sp>
        <p:nvSpPr>
          <p:cNvPr id="24" name="Text 3"/>
          <p:cNvSpPr/>
          <p:nvPr/>
        </p:nvSpPr>
        <p:spPr>
          <a:xfrm>
            <a:off x="1095375" y="1466850"/>
            <a:ext cx="5715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Essential Clinical Pearls</a:t>
            </a:r>
            <a:endParaRPr lang="en-US" sz="1500" dirty="0"/>
          </a:p>
        </p:txBody>
      </p:sp>
      <p:sp>
        <p:nvSpPr>
          <p:cNvPr id="25" name="Text 4"/>
          <p:cNvSpPr/>
          <p:nvPr/>
        </p:nvSpPr>
        <p:spPr>
          <a:xfrm>
            <a:off x="947737" y="2057400"/>
            <a:ext cx="4767263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Always Check TFTs</a:t>
            </a:r>
            <a:endParaRPr lang="en-US" sz="1275" dirty="0"/>
          </a:p>
        </p:txBody>
      </p:sp>
      <p:sp>
        <p:nvSpPr>
          <p:cNvPr id="26" name="Text 5"/>
          <p:cNvSpPr/>
          <p:nvPr/>
        </p:nvSpPr>
        <p:spPr>
          <a:xfrm>
            <a:off x="947737" y="2319338"/>
            <a:ext cx="47672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5D6D7E"/>
                </a:solidFill>
              </a:rPr>
              <a:t>Thyrotoxicosis is a key reversible cause and easily missed in elderly patients.</a:t>
            </a:r>
            <a:endParaRPr lang="en-US" sz="1125" dirty="0"/>
          </a:p>
        </p:txBody>
      </p:sp>
      <p:sp>
        <p:nvSpPr>
          <p:cNvPr id="27" name="Text 6"/>
          <p:cNvSpPr/>
          <p:nvPr/>
        </p:nvSpPr>
        <p:spPr>
          <a:xfrm>
            <a:off x="947737" y="2890838"/>
            <a:ext cx="4730502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Echo All New AF</a:t>
            </a:r>
            <a:endParaRPr lang="en-US" sz="1275" dirty="0"/>
          </a:p>
        </p:txBody>
      </p:sp>
      <p:sp>
        <p:nvSpPr>
          <p:cNvPr id="28" name="Text 7"/>
          <p:cNvSpPr/>
          <p:nvPr/>
        </p:nvSpPr>
        <p:spPr>
          <a:xfrm>
            <a:off x="947737" y="3152775"/>
            <a:ext cx="1124426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5D6D7E"/>
                </a:solidFill>
              </a:rPr>
              <a:t>Crucial to exclude structural heart disease, valve issues, or LV dysfunction.</a:t>
            </a:r>
            <a:endParaRPr lang="en-US" sz="1125" dirty="0"/>
          </a:p>
        </p:txBody>
      </p:sp>
      <p:sp>
        <p:nvSpPr>
          <p:cNvPr id="29" name="Text 8"/>
          <p:cNvSpPr/>
          <p:nvPr/>
        </p:nvSpPr>
        <p:spPr>
          <a:xfrm>
            <a:off x="947737" y="3524250"/>
            <a:ext cx="4767263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Cockcroft-Gault CrCl</a:t>
            </a:r>
            <a:endParaRPr lang="en-US" sz="1275" dirty="0"/>
          </a:p>
        </p:txBody>
      </p:sp>
      <p:sp>
        <p:nvSpPr>
          <p:cNvPr id="30" name="Text 9"/>
          <p:cNvSpPr/>
          <p:nvPr/>
        </p:nvSpPr>
        <p:spPr>
          <a:xfrm>
            <a:off x="947737" y="3786188"/>
            <a:ext cx="47672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5D6D7E"/>
                </a:solidFill>
              </a:rPr>
              <a:t>Mandatory for DOAC dosing; do NOT rely on eGFR in the elderly or at extremes of weight.</a:t>
            </a:r>
            <a:endParaRPr lang="en-US" sz="1125" dirty="0"/>
          </a:p>
        </p:txBody>
      </p:sp>
      <p:sp>
        <p:nvSpPr>
          <p:cNvPr id="31" name="Text 10"/>
          <p:cNvSpPr/>
          <p:nvPr/>
        </p:nvSpPr>
        <p:spPr>
          <a:xfrm>
            <a:off x="947737" y="4357688"/>
            <a:ext cx="4767263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ORBIT Over HAS-BLED</a:t>
            </a:r>
            <a:endParaRPr lang="en-US" sz="1275" dirty="0"/>
          </a:p>
        </p:txBody>
      </p:sp>
      <p:sp>
        <p:nvSpPr>
          <p:cNvPr id="32" name="Text 11"/>
          <p:cNvSpPr/>
          <p:nvPr/>
        </p:nvSpPr>
        <p:spPr>
          <a:xfrm>
            <a:off x="947737" y="4619625"/>
            <a:ext cx="47672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5D6D7E"/>
                </a:solidFill>
              </a:rPr>
              <a:t>NICE NG196 now prefers ORBIT for assessing bleeding risk in primary care.</a:t>
            </a:r>
            <a:endParaRPr lang="en-US" sz="1125" dirty="0"/>
          </a:p>
        </p:txBody>
      </p:sp>
      <p:sp>
        <p:nvSpPr>
          <p:cNvPr id="33" name="Text 12"/>
          <p:cNvSpPr/>
          <p:nvPr/>
        </p:nvSpPr>
        <p:spPr>
          <a:xfrm>
            <a:off x="857250" y="5448300"/>
            <a:ext cx="111480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A04000"/>
                </a:solidFill>
              </a:rPr>
              <a:t>Pro-Tip: Female sex alone (score 1) does NOT trigger anticoagulation.</a:t>
            </a:r>
            <a:endParaRPr lang="en-US" sz="1050" dirty="0"/>
          </a:p>
        </p:txBody>
      </p:sp>
      <p:sp>
        <p:nvSpPr>
          <p:cNvPr id="34" name="Text 13"/>
          <p:cNvSpPr/>
          <p:nvPr/>
        </p:nvSpPr>
        <p:spPr>
          <a:xfrm>
            <a:off x="6905625" y="1466850"/>
            <a:ext cx="528637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Common Pitfalls to Avoid</a:t>
            </a:r>
            <a:endParaRPr lang="en-US" sz="1500" dirty="0"/>
          </a:p>
        </p:txBody>
      </p:sp>
      <p:sp>
        <p:nvSpPr>
          <p:cNvPr id="35" name="Text 14"/>
          <p:cNvSpPr/>
          <p:nvPr/>
        </p:nvSpPr>
        <p:spPr>
          <a:xfrm>
            <a:off x="6757988" y="2057400"/>
            <a:ext cx="5434013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Aspirin for Stroke Prevention</a:t>
            </a:r>
            <a:endParaRPr lang="en-US" sz="1275" dirty="0"/>
          </a:p>
        </p:txBody>
      </p:sp>
      <p:sp>
        <p:nvSpPr>
          <p:cNvPr id="36" name="Text 15"/>
          <p:cNvSpPr/>
          <p:nvPr/>
        </p:nvSpPr>
        <p:spPr>
          <a:xfrm>
            <a:off x="6757988" y="2319338"/>
            <a:ext cx="543401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5D6D7E"/>
                </a:solidFill>
              </a:rPr>
              <a:t>Aspirin has NO role in AF stroke prevention. Switch to DOAC if indicated.</a:t>
            </a:r>
            <a:endParaRPr lang="en-US" sz="1125" dirty="0"/>
          </a:p>
        </p:txBody>
      </p:sp>
      <p:sp>
        <p:nvSpPr>
          <p:cNvPr id="37" name="Text 16"/>
          <p:cNvSpPr/>
          <p:nvPr/>
        </p:nvSpPr>
        <p:spPr>
          <a:xfrm>
            <a:off x="6757988" y="2690813"/>
            <a:ext cx="4767263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BB + Verapamil Combo</a:t>
            </a:r>
            <a:endParaRPr lang="en-US" sz="1275" dirty="0"/>
          </a:p>
        </p:txBody>
      </p:sp>
      <p:sp>
        <p:nvSpPr>
          <p:cNvPr id="38" name="Text 17"/>
          <p:cNvSpPr/>
          <p:nvPr/>
        </p:nvSpPr>
        <p:spPr>
          <a:xfrm>
            <a:off x="6757988" y="2952750"/>
            <a:ext cx="47672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5D6D7E"/>
                </a:solidFill>
              </a:rPr>
              <a:t>Never combine these for rate control due to the risk of complete heart block.</a:t>
            </a:r>
            <a:endParaRPr lang="en-US" sz="1125" dirty="0"/>
          </a:p>
        </p:txBody>
      </p:sp>
      <p:sp>
        <p:nvSpPr>
          <p:cNvPr id="39" name="Text 18"/>
          <p:cNvSpPr/>
          <p:nvPr/>
        </p:nvSpPr>
        <p:spPr>
          <a:xfrm>
            <a:off x="6757988" y="3524250"/>
            <a:ext cx="4767263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Inadequate Monitoring</a:t>
            </a:r>
            <a:endParaRPr lang="en-US" sz="1275" dirty="0"/>
          </a:p>
        </p:txBody>
      </p:sp>
      <p:sp>
        <p:nvSpPr>
          <p:cNvPr id="40" name="Text 19"/>
          <p:cNvSpPr/>
          <p:nvPr/>
        </p:nvSpPr>
        <p:spPr>
          <a:xfrm>
            <a:off x="6757988" y="3786188"/>
            <a:ext cx="47672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5D6D7E"/>
                </a:solidFill>
              </a:rPr>
              <a:t>Amiodarone requires 6-monthly TFTs and annual LFTs/ECG in primary care.</a:t>
            </a:r>
            <a:endParaRPr lang="en-US" sz="1125" dirty="0"/>
          </a:p>
        </p:txBody>
      </p:sp>
      <p:sp>
        <p:nvSpPr>
          <p:cNvPr id="41" name="Text 20"/>
          <p:cNvSpPr/>
          <p:nvPr/>
        </p:nvSpPr>
        <p:spPr>
          <a:xfrm>
            <a:off x="6757988" y="4357688"/>
            <a:ext cx="5434013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Early Post-Stroke Anticoagulation</a:t>
            </a:r>
            <a:endParaRPr lang="en-US" sz="1275" dirty="0"/>
          </a:p>
        </p:txBody>
      </p:sp>
      <p:sp>
        <p:nvSpPr>
          <p:cNvPr id="42" name="Text 21"/>
          <p:cNvSpPr/>
          <p:nvPr/>
        </p:nvSpPr>
        <p:spPr>
          <a:xfrm>
            <a:off x="6757988" y="4619625"/>
            <a:ext cx="47672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5D6D7E"/>
                </a:solidFill>
              </a:rPr>
              <a:t>Wait 3–12+ days after ischaemic stroke to avoid haemorrhagic transformation.</a:t>
            </a:r>
            <a:endParaRPr lang="en-US" sz="1125" dirty="0"/>
          </a:p>
        </p:txBody>
      </p:sp>
      <p:sp>
        <p:nvSpPr>
          <p:cNvPr id="43" name="Text 22"/>
          <p:cNvSpPr/>
          <p:nvPr/>
        </p:nvSpPr>
        <p:spPr>
          <a:xfrm>
            <a:off x="6667500" y="5448300"/>
            <a:ext cx="46672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1618C"/>
                </a:solidFill>
              </a:rPr>
              <a:t>Note: Lenient rate control (&lt; 110 bpm) is safe if the patient is asymptomatic.</a:t>
            </a:r>
            <a:endParaRPr lang="en-US" sz="10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190500"/>
            <a:ext cx="11334750" cy="6286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933450"/>
            <a:ext cx="5548313" cy="275272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225" y="1085850"/>
            <a:ext cx="5091113" cy="31432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225" y="1126778"/>
            <a:ext cx="214313" cy="17532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7225" y="1495425"/>
            <a:ext cx="166688" cy="166688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7225" y="1971675"/>
            <a:ext cx="166688" cy="166688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7225" y="2447925"/>
            <a:ext cx="166688" cy="166688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7225" y="2924175"/>
            <a:ext cx="166688" cy="166688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3838575"/>
            <a:ext cx="5548313" cy="275272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225" y="3990975"/>
            <a:ext cx="5091113" cy="31432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7225" y="4031903"/>
            <a:ext cx="214313" cy="17532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7225" y="4400550"/>
            <a:ext cx="166688" cy="181719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7225" y="4876800"/>
            <a:ext cx="166688" cy="181719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7225" y="5353050"/>
            <a:ext cx="166688" cy="166688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7225" y="5905500"/>
            <a:ext cx="5091113" cy="52387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15063" y="933450"/>
            <a:ext cx="5548313" cy="28956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43663" y="1085850"/>
            <a:ext cx="5091113" cy="314325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43663" y="1126778"/>
            <a:ext cx="214313" cy="17532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43663" y="1495425"/>
            <a:ext cx="166688" cy="13335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43663" y="1771650"/>
            <a:ext cx="166688" cy="142875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43663" y="2247900"/>
            <a:ext cx="166688" cy="142875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43663" y="2724150"/>
            <a:ext cx="166688" cy="153739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43663" y="3200400"/>
            <a:ext cx="166688" cy="166688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215063" y="3981450"/>
            <a:ext cx="5548313" cy="2609850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43663" y="4133850"/>
            <a:ext cx="5091113" cy="314325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43663" y="4174778"/>
            <a:ext cx="214313" cy="175320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43663" y="4581525"/>
            <a:ext cx="1201341" cy="614363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740253" y="4581525"/>
            <a:ext cx="1201341" cy="614363"/>
          </a:xfrm>
          <a:prstGeom prst="rect">
            <a:avLst/>
          </a:prstGeom>
        </p:spPr>
      </p:pic>
      <p:pic>
        <p:nvPicPr>
          <p:cNvPr id="32" name="Image 30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036844" y="4581525"/>
            <a:ext cx="1201341" cy="614363"/>
          </a:xfrm>
          <a:prstGeom prst="rect">
            <a:avLst/>
          </a:prstGeom>
        </p:spPr>
      </p:pic>
      <p:pic>
        <p:nvPicPr>
          <p:cNvPr id="33" name="Image 31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333434" y="4581525"/>
            <a:ext cx="1201341" cy="614363"/>
          </a:xfrm>
          <a:prstGeom prst="rect">
            <a:avLst/>
          </a:prstGeom>
        </p:spPr>
      </p:pic>
      <p:sp>
        <p:nvSpPr>
          <p:cNvPr id="34" name="Text 0"/>
          <p:cNvSpPr/>
          <p:nvPr/>
        </p:nvSpPr>
        <p:spPr>
          <a:xfrm>
            <a:off x="428625" y="190500"/>
            <a:ext cx="8229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E67E22"/>
                </a:solidFill>
              </a:rPr>
              <a:t>AF:</a:t>
            </a:r>
            <a:endParaRPr lang="en-US" sz="1800" dirty="0"/>
          </a:p>
        </p:txBody>
      </p:sp>
      <p:sp>
        <p:nvSpPr>
          <p:cNvPr id="35" name="Text 1"/>
          <p:cNvSpPr/>
          <p:nvPr/>
        </p:nvSpPr>
        <p:spPr>
          <a:xfrm>
            <a:off x="923776" y="190500"/>
            <a:ext cx="98755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Exam Pearls and Quick Recall Summary</a:t>
            </a:r>
            <a:endParaRPr lang="en-US" sz="1800" dirty="0"/>
          </a:p>
        </p:txBody>
      </p:sp>
      <p:sp>
        <p:nvSpPr>
          <p:cNvPr id="36" name="Text 2"/>
          <p:cNvSpPr/>
          <p:nvPr/>
        </p:nvSpPr>
        <p:spPr>
          <a:xfrm>
            <a:off x="428625" y="561975"/>
            <a:ext cx="113347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NICE NG196 Guideline Reference / Bradford VTS Teaching</a:t>
            </a:r>
            <a:endParaRPr lang="en-US" sz="1050" dirty="0"/>
          </a:p>
        </p:txBody>
      </p:sp>
      <p:sp>
        <p:nvSpPr>
          <p:cNvPr id="37" name="Text 3"/>
          <p:cNvSpPr/>
          <p:nvPr/>
        </p:nvSpPr>
        <p:spPr>
          <a:xfrm>
            <a:off x="966788" y="1085850"/>
            <a:ext cx="28803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3498DB"/>
                </a:solidFill>
              </a:rPr>
              <a:t>AKT EXAM FOCUS</a:t>
            </a:r>
            <a:endParaRPr lang="en-US" sz="1350" dirty="0"/>
          </a:p>
        </p:txBody>
      </p:sp>
      <p:sp>
        <p:nvSpPr>
          <p:cNvPr id="38" name="Text 4"/>
          <p:cNvSpPr/>
          <p:nvPr/>
        </p:nvSpPr>
        <p:spPr>
          <a:xfrm>
            <a:off x="823913" y="1495425"/>
            <a:ext cx="49244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NG196 Updates:</a:t>
            </a:r>
            <a:r>
              <a:rPr lang="en-US" sz="1050" dirty="0">
                <a:solidFill>
                  <a:srgbClr val="2C3E50"/>
                </a:solidFill>
              </a:rPr>
              <a:t> ORBIT score replaces HAS-BLED; DOACs are preferred over warfarin for non-valvular AF.</a:t>
            </a:r>
            <a:endParaRPr lang="en-US" sz="1050" dirty="0"/>
          </a:p>
        </p:txBody>
      </p:sp>
      <p:sp>
        <p:nvSpPr>
          <p:cNvPr id="39" name="Text 5"/>
          <p:cNvSpPr/>
          <p:nvPr/>
        </p:nvSpPr>
        <p:spPr>
          <a:xfrm>
            <a:off x="823913" y="1971675"/>
            <a:ext cx="49244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Thresholds:</a:t>
            </a:r>
            <a:r>
              <a:rPr lang="en-US" sz="1050" dirty="0">
                <a:solidFill>
                  <a:srgbClr val="2C3E50"/>
                </a:solidFill>
              </a:rPr>
              <a:t> Female sex alone (Score 1) does NOT trigger anticoagulation. Score ≥2 in men / ≥3 in women.</a:t>
            </a:r>
            <a:endParaRPr lang="en-US" sz="1050" dirty="0"/>
          </a:p>
        </p:txBody>
      </p:sp>
      <p:sp>
        <p:nvSpPr>
          <p:cNvPr id="40" name="Text 6"/>
          <p:cNvSpPr/>
          <p:nvPr/>
        </p:nvSpPr>
        <p:spPr>
          <a:xfrm>
            <a:off x="823913" y="2447925"/>
            <a:ext cx="49244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Contraindications:</a:t>
            </a:r>
            <a:r>
              <a:rPr lang="en-US" sz="1050" dirty="0">
                <a:solidFill>
                  <a:srgbClr val="2C3E50"/>
                </a:solidFill>
              </a:rPr>
              <a:t> Flecainide is strictly contraindicated in structural heart disease or LV dysfunction.</a:t>
            </a:r>
            <a:endParaRPr lang="en-US" sz="1050" dirty="0"/>
          </a:p>
        </p:txBody>
      </p:sp>
      <p:sp>
        <p:nvSpPr>
          <p:cNvPr id="41" name="Text 7"/>
          <p:cNvSpPr/>
          <p:nvPr/>
        </p:nvSpPr>
        <p:spPr>
          <a:xfrm>
            <a:off x="823913" y="2924175"/>
            <a:ext cx="49244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Dosing:</a:t>
            </a:r>
            <a:r>
              <a:rPr lang="en-US" sz="1050" dirty="0">
                <a:solidFill>
                  <a:srgbClr val="2C3E50"/>
                </a:solidFill>
              </a:rPr>
              <a:t> Use Cockcroft-Gault CrCl, not eGFR, for DOAC dosing in elderly; always check renal function before starting.</a:t>
            </a:r>
            <a:endParaRPr lang="en-US" sz="1050" dirty="0"/>
          </a:p>
        </p:txBody>
      </p:sp>
      <p:sp>
        <p:nvSpPr>
          <p:cNvPr id="42" name="Text 8"/>
          <p:cNvSpPr/>
          <p:nvPr/>
        </p:nvSpPr>
        <p:spPr>
          <a:xfrm>
            <a:off x="966788" y="3990975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3498DB"/>
                </a:solidFill>
              </a:rPr>
              <a:t>SCA CONSULTATION TIPS</a:t>
            </a:r>
            <a:endParaRPr lang="en-US" sz="1350" dirty="0"/>
          </a:p>
        </p:txBody>
      </p:sp>
      <p:sp>
        <p:nvSpPr>
          <p:cNvPr id="43" name="Text 9"/>
          <p:cNvSpPr/>
          <p:nvPr/>
        </p:nvSpPr>
        <p:spPr>
          <a:xfrm>
            <a:off x="823913" y="4400550"/>
            <a:ext cx="49244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Patient Education:</a:t>
            </a:r>
            <a:r>
              <a:rPr lang="en-US" sz="1050" dirty="0">
                <a:solidFill>
                  <a:srgbClr val="2C3E50"/>
                </a:solidFill>
              </a:rPr>
              <a:t> Explain stroke risk using NNT (e.g., "1 stroke prevented for every 25 people treated").</a:t>
            </a:r>
            <a:endParaRPr lang="en-US" sz="1050" dirty="0"/>
          </a:p>
        </p:txBody>
      </p:sp>
      <p:sp>
        <p:nvSpPr>
          <p:cNvPr id="44" name="Text 10"/>
          <p:cNvSpPr/>
          <p:nvPr/>
        </p:nvSpPr>
        <p:spPr>
          <a:xfrm>
            <a:off x="823913" y="4876800"/>
            <a:ext cx="49244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Safety-Netting:</a:t>
            </a:r>
            <a:r>
              <a:rPr lang="en-US" sz="1050" dirty="0">
                <a:solidFill>
                  <a:srgbClr val="2C3E50"/>
                </a:solidFill>
              </a:rPr>
              <a:t> Advise immediate contact if unusual bleeding, persistent bruising, or dark/tarry stools occur.</a:t>
            </a:r>
            <a:endParaRPr lang="en-US" sz="1050" dirty="0"/>
          </a:p>
        </p:txBody>
      </p:sp>
      <p:sp>
        <p:nvSpPr>
          <p:cNvPr id="45" name="Text 11"/>
          <p:cNvSpPr/>
          <p:nvPr/>
        </p:nvSpPr>
        <p:spPr>
          <a:xfrm>
            <a:off x="823913" y="5353050"/>
            <a:ext cx="49244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DVLA Advice:</a:t>
            </a:r>
            <a:r>
              <a:rPr lang="en-US" sz="1050" dirty="0">
                <a:solidFill>
                  <a:srgbClr val="2C3E50"/>
                </a:solidFill>
              </a:rPr>
              <a:t> If an arrhythmia causes incapacity, the patient must stop driving and notify the DVLA.</a:t>
            </a:r>
            <a:endParaRPr lang="en-US" sz="1050" dirty="0"/>
          </a:p>
        </p:txBody>
      </p:sp>
      <p:sp>
        <p:nvSpPr>
          <p:cNvPr id="46" name="Text 12"/>
          <p:cNvSpPr/>
          <p:nvPr/>
        </p:nvSpPr>
        <p:spPr>
          <a:xfrm>
            <a:off x="800100" y="5905500"/>
            <a:ext cx="4805363" cy="523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2C3E50"/>
                </a:solidFill>
              </a:rPr>
              <a:t>"I understand your concerns about bleeding. Let's weigh that against the risk of a major stroke, which can be life-changing."</a:t>
            </a:r>
            <a:endParaRPr lang="en-US" sz="975" dirty="0"/>
          </a:p>
        </p:txBody>
      </p:sp>
      <p:sp>
        <p:nvSpPr>
          <p:cNvPr id="47" name="Text 13"/>
          <p:cNvSpPr/>
          <p:nvPr/>
        </p:nvSpPr>
        <p:spPr>
          <a:xfrm>
            <a:off x="6753225" y="1085850"/>
            <a:ext cx="47320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E67E22"/>
                </a:solidFill>
              </a:rPr>
              <a:t>QUICK RECALL ESSENTIALS</a:t>
            </a:r>
            <a:endParaRPr lang="en-US" sz="1350" dirty="0"/>
          </a:p>
        </p:txBody>
      </p:sp>
      <p:sp>
        <p:nvSpPr>
          <p:cNvPr id="48" name="Text 14"/>
          <p:cNvSpPr/>
          <p:nvPr/>
        </p:nvSpPr>
        <p:spPr>
          <a:xfrm>
            <a:off x="6610350" y="1495425"/>
            <a:ext cx="55816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ECG:</a:t>
            </a:r>
            <a:r>
              <a:rPr lang="en-US" sz="1050" dirty="0">
                <a:solidFill>
                  <a:srgbClr val="2C3E50"/>
                </a:solidFill>
              </a:rPr>
              <a:t> Absent P waves + irregularly irregular QRS complexes = AF diagnosis.</a:t>
            </a:r>
            <a:endParaRPr lang="en-US" sz="1050" dirty="0"/>
          </a:p>
        </p:txBody>
      </p:sp>
      <p:sp>
        <p:nvSpPr>
          <p:cNvPr id="49" name="Text 15"/>
          <p:cNvSpPr/>
          <p:nvPr/>
        </p:nvSpPr>
        <p:spPr>
          <a:xfrm>
            <a:off x="6610350" y="1771650"/>
            <a:ext cx="49244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Aspirin:</a:t>
            </a:r>
            <a:r>
              <a:rPr lang="en-US" sz="1050" dirty="0">
                <a:solidFill>
                  <a:srgbClr val="2C3E50"/>
                </a:solidFill>
              </a:rPr>
              <a:t> Has NO role in AF stroke prevention; replace with anticoagulation if indicated.</a:t>
            </a:r>
            <a:endParaRPr lang="en-US" sz="1050" dirty="0"/>
          </a:p>
        </p:txBody>
      </p:sp>
      <p:sp>
        <p:nvSpPr>
          <p:cNvPr id="50" name="Text 16"/>
          <p:cNvSpPr/>
          <p:nvPr/>
        </p:nvSpPr>
        <p:spPr>
          <a:xfrm>
            <a:off x="6610350" y="2247900"/>
            <a:ext cx="49244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Rate Target:</a:t>
            </a:r>
            <a:r>
              <a:rPr lang="en-US" sz="1050" dirty="0">
                <a:solidFill>
                  <a:srgbClr val="2C3E50"/>
                </a:solidFill>
              </a:rPr>
              <a:t> Resting heart rate &lt;110 bpm is acceptable if the patient is asymptomatic.</a:t>
            </a:r>
            <a:endParaRPr lang="en-US" sz="1050" dirty="0"/>
          </a:p>
        </p:txBody>
      </p:sp>
      <p:sp>
        <p:nvSpPr>
          <p:cNvPr id="51" name="Text 17"/>
          <p:cNvSpPr/>
          <p:nvPr/>
        </p:nvSpPr>
        <p:spPr>
          <a:xfrm>
            <a:off x="6610350" y="2724150"/>
            <a:ext cx="49244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Echo:</a:t>
            </a:r>
            <a:r>
              <a:rPr lang="en-US" sz="1050" dirty="0">
                <a:solidFill>
                  <a:srgbClr val="2C3E50"/>
                </a:solidFill>
              </a:rPr>
              <a:t> Arrange for all newly diagnosed AF patients to exclude structural/valve heart disease.</a:t>
            </a:r>
            <a:endParaRPr lang="en-US" sz="1050" dirty="0"/>
          </a:p>
        </p:txBody>
      </p:sp>
      <p:sp>
        <p:nvSpPr>
          <p:cNvPr id="52" name="Text 18"/>
          <p:cNvSpPr/>
          <p:nvPr/>
        </p:nvSpPr>
        <p:spPr>
          <a:xfrm>
            <a:off x="6610350" y="3200400"/>
            <a:ext cx="49244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Amiodarone:</a:t>
            </a:r>
            <a:r>
              <a:rPr lang="en-US" sz="1050" dirty="0">
                <a:solidFill>
                  <a:srgbClr val="2C3E50"/>
                </a:solidFill>
              </a:rPr>
              <a:t> Requires 6-monthly TFTs, annual LFTs, and annual ECG monitoring in primary care.</a:t>
            </a:r>
            <a:endParaRPr lang="en-US" sz="1050" dirty="0"/>
          </a:p>
        </p:txBody>
      </p:sp>
      <p:sp>
        <p:nvSpPr>
          <p:cNvPr id="53" name="Text 19"/>
          <p:cNvSpPr/>
          <p:nvPr/>
        </p:nvSpPr>
        <p:spPr>
          <a:xfrm>
            <a:off x="6753225" y="4133850"/>
            <a:ext cx="45262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E67E22"/>
                </a:solidFill>
              </a:rPr>
              <a:t>SAFE FRAMEWORK SUMMARY</a:t>
            </a:r>
            <a:endParaRPr lang="en-US" sz="1350" dirty="0"/>
          </a:p>
        </p:txBody>
      </p:sp>
      <p:sp>
        <p:nvSpPr>
          <p:cNvPr id="54" name="Text 20"/>
          <p:cNvSpPr/>
          <p:nvPr/>
        </p:nvSpPr>
        <p:spPr>
          <a:xfrm>
            <a:off x="6538913" y="4657725"/>
            <a:ext cx="1010841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67E22"/>
                </a:solidFill>
              </a:rPr>
              <a:t>S</a:t>
            </a:r>
            <a:endParaRPr lang="en-US" sz="1500" dirty="0"/>
          </a:p>
        </p:txBody>
      </p:sp>
      <p:sp>
        <p:nvSpPr>
          <p:cNvPr id="55" name="Text 21"/>
          <p:cNvSpPr/>
          <p:nvPr/>
        </p:nvSpPr>
        <p:spPr>
          <a:xfrm>
            <a:off x="6538913" y="4962525"/>
            <a:ext cx="1010841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7F8C8D"/>
                </a:solidFill>
              </a:rPr>
              <a:t>Symptoms</a:t>
            </a:r>
            <a:endParaRPr lang="en-US" sz="825" dirty="0"/>
          </a:p>
        </p:txBody>
      </p:sp>
      <p:sp>
        <p:nvSpPr>
          <p:cNvPr id="56" name="Text 22"/>
          <p:cNvSpPr/>
          <p:nvPr/>
        </p:nvSpPr>
        <p:spPr>
          <a:xfrm>
            <a:off x="7835503" y="4657725"/>
            <a:ext cx="1010841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67E22"/>
                </a:solidFill>
              </a:rPr>
              <a:t>A</a:t>
            </a:r>
            <a:endParaRPr lang="en-US" sz="1500" dirty="0"/>
          </a:p>
        </p:txBody>
      </p:sp>
      <p:sp>
        <p:nvSpPr>
          <p:cNvPr id="57" name="Text 23"/>
          <p:cNvSpPr/>
          <p:nvPr/>
        </p:nvSpPr>
        <p:spPr>
          <a:xfrm>
            <a:off x="7835503" y="4962525"/>
            <a:ext cx="1010841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7F8C8D"/>
                </a:solidFill>
              </a:rPr>
              <a:t>Anticoag.</a:t>
            </a:r>
            <a:endParaRPr lang="en-US" sz="825" dirty="0"/>
          </a:p>
        </p:txBody>
      </p:sp>
      <p:sp>
        <p:nvSpPr>
          <p:cNvPr id="58" name="Text 24"/>
          <p:cNvSpPr/>
          <p:nvPr/>
        </p:nvSpPr>
        <p:spPr>
          <a:xfrm>
            <a:off x="9132094" y="4657725"/>
            <a:ext cx="1010841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67E22"/>
                </a:solidFill>
              </a:rPr>
              <a:t>F</a:t>
            </a:r>
            <a:endParaRPr lang="en-US" sz="1500" dirty="0"/>
          </a:p>
        </p:txBody>
      </p:sp>
      <p:sp>
        <p:nvSpPr>
          <p:cNvPr id="59" name="Text 25"/>
          <p:cNvSpPr/>
          <p:nvPr/>
        </p:nvSpPr>
        <p:spPr>
          <a:xfrm>
            <a:off x="9132094" y="4962525"/>
            <a:ext cx="1010841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7F8C8D"/>
                </a:solidFill>
              </a:rPr>
              <a:t>Factors</a:t>
            </a:r>
            <a:endParaRPr lang="en-US" sz="825" dirty="0"/>
          </a:p>
        </p:txBody>
      </p:sp>
      <p:sp>
        <p:nvSpPr>
          <p:cNvPr id="60" name="Text 26"/>
          <p:cNvSpPr/>
          <p:nvPr/>
        </p:nvSpPr>
        <p:spPr>
          <a:xfrm>
            <a:off x="10428684" y="4657725"/>
            <a:ext cx="1010841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67E22"/>
                </a:solidFill>
              </a:rPr>
              <a:t>E</a:t>
            </a:r>
            <a:endParaRPr lang="en-US" sz="1500" dirty="0"/>
          </a:p>
        </p:txBody>
      </p:sp>
      <p:sp>
        <p:nvSpPr>
          <p:cNvPr id="61" name="Text 27"/>
          <p:cNvSpPr/>
          <p:nvPr/>
        </p:nvSpPr>
        <p:spPr>
          <a:xfrm>
            <a:off x="10428684" y="4962525"/>
            <a:ext cx="1010841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7F8C8D"/>
                </a:solidFill>
              </a:rPr>
              <a:t>End AF</a:t>
            </a:r>
            <a:endParaRPr lang="en-US" sz="825" dirty="0"/>
          </a:p>
        </p:txBody>
      </p:sp>
      <p:sp>
        <p:nvSpPr>
          <p:cNvPr id="62" name="Text 28"/>
          <p:cNvSpPr/>
          <p:nvPr/>
        </p:nvSpPr>
        <p:spPr>
          <a:xfrm>
            <a:off x="6443663" y="5310188"/>
            <a:ext cx="5091113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dirty="0">
                <a:solidFill>
                  <a:srgbClr val="7F8C8D"/>
                </a:solidFill>
              </a:rPr>
              <a:t>Comprehensive AF management requires treating symptoms, preventing strokes, addressing modifiable risk factors (BP, weight, alcohol), and considering rhythm restoration.</a:t>
            </a:r>
            <a:endParaRPr lang="en-US" sz="97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38125"/>
            <a:ext cx="11334750" cy="657225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303139"/>
            <a:ext cx="4783187" cy="2594372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225" y="1586210"/>
            <a:ext cx="238125" cy="190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225" y="3078361"/>
            <a:ext cx="4325987" cy="5905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3288953"/>
            <a:ext cx="190500" cy="169218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8625" y="4088011"/>
            <a:ext cx="4783187" cy="231457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7225" y="4371082"/>
            <a:ext cx="238125" cy="190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45187" y="1152525"/>
            <a:ext cx="6218188" cy="311467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45187" y="1152525"/>
            <a:ext cx="1714500" cy="60007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59687" y="1152525"/>
            <a:ext cx="4503688" cy="60007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545187" y="1752600"/>
            <a:ext cx="1714500" cy="62865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259687" y="1752600"/>
            <a:ext cx="4503688" cy="62865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545187" y="2381250"/>
            <a:ext cx="1714500" cy="62865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259687" y="2381250"/>
            <a:ext cx="4503688" cy="62865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545187" y="3009900"/>
            <a:ext cx="1714500" cy="62865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259687" y="3009900"/>
            <a:ext cx="4503688" cy="62865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545187" y="3638550"/>
            <a:ext cx="1714500" cy="62865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259687" y="3638550"/>
            <a:ext cx="4503688" cy="62865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545187" y="4457700"/>
            <a:ext cx="6218188" cy="20955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82544" y="4476750"/>
            <a:ext cx="3743325" cy="1809750"/>
          </a:xfrm>
          <a:prstGeom prst="rect">
            <a:avLst/>
          </a:prstGeom>
        </p:spPr>
      </p:pic>
      <p:sp>
        <p:nvSpPr>
          <p:cNvPr id="23" name="Text 0"/>
          <p:cNvSpPr/>
          <p:nvPr/>
        </p:nvSpPr>
        <p:spPr>
          <a:xfrm>
            <a:off x="428625" y="238125"/>
            <a:ext cx="8229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E67E22"/>
                </a:solidFill>
              </a:rPr>
              <a:t>AF:</a:t>
            </a:r>
            <a:endParaRPr lang="en-US" sz="1800" dirty="0"/>
          </a:p>
        </p:txBody>
      </p:sp>
      <p:sp>
        <p:nvSpPr>
          <p:cNvPr id="24" name="Text 1"/>
          <p:cNvSpPr/>
          <p:nvPr/>
        </p:nvSpPr>
        <p:spPr>
          <a:xfrm>
            <a:off x="923776" y="238125"/>
            <a:ext cx="79552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Definition and Classification</a:t>
            </a:r>
            <a:endParaRPr lang="en-US" sz="1800" dirty="0"/>
          </a:p>
        </p:txBody>
      </p:sp>
      <p:sp>
        <p:nvSpPr>
          <p:cNvPr id="25" name="Text 2"/>
          <p:cNvSpPr/>
          <p:nvPr/>
        </p:nvSpPr>
        <p:spPr>
          <a:xfrm>
            <a:off x="428625" y="619125"/>
            <a:ext cx="113347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NICE NG196 Guideline Reference / Bradford VTS Teaching</a:t>
            </a:r>
            <a:endParaRPr lang="en-US" sz="1050" dirty="0"/>
          </a:p>
        </p:txBody>
      </p:sp>
      <p:sp>
        <p:nvSpPr>
          <p:cNvPr id="26" name="Text 3"/>
          <p:cNvSpPr/>
          <p:nvPr/>
        </p:nvSpPr>
        <p:spPr>
          <a:xfrm>
            <a:off x="1009650" y="1546027"/>
            <a:ext cx="57607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What is Atrial Fibrillation?</a:t>
            </a:r>
            <a:endParaRPr lang="en-US" sz="1350" dirty="0"/>
          </a:p>
        </p:txBody>
      </p:sp>
      <p:sp>
        <p:nvSpPr>
          <p:cNvPr id="27" name="Text 4"/>
          <p:cNvSpPr/>
          <p:nvPr/>
        </p:nvSpPr>
        <p:spPr>
          <a:xfrm>
            <a:off x="657225" y="1960364"/>
            <a:ext cx="4325987" cy="9751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2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The commonest sustained cardiac arrhythmia. Characterized by </a:t>
            </a:r>
            <a:r>
              <a:rPr lang="en-US" sz="1200" b="1" dirty="0">
                <a:solidFill>
                  <a:srgbClr val="2C3E50"/>
                </a:solidFill>
              </a:rPr>
              <a:t>chaotic atrial firing</a:t>
            </a:r>
            <a:r>
              <a:rPr lang="en-US" sz="1200" dirty="0">
                <a:solidFill>
                  <a:srgbClr val="2C3E50"/>
                </a:solidFill>
              </a:rPr>
              <a:t> (300–600 bpm) with irregular AV conduction, resulting in an </a:t>
            </a:r>
            <a:r>
              <a:rPr lang="en-US" sz="1200" b="1" dirty="0">
                <a:solidFill>
                  <a:srgbClr val="2C3E50"/>
                </a:solidFill>
              </a:rPr>
              <a:t>irregularly irregular pulse</a:t>
            </a:r>
            <a:r>
              <a:rPr lang="en-US" sz="1200" dirty="0">
                <a:solidFill>
                  <a:srgbClr val="2C3E50"/>
                </a:solidFill>
              </a:rPr>
              <a:t> and </a:t>
            </a:r>
            <a:r>
              <a:rPr lang="en-US" sz="1200" b="1" dirty="0">
                <a:solidFill>
                  <a:srgbClr val="2C3E50"/>
                </a:solidFill>
              </a:rPr>
              <a:t>absent P waves</a:t>
            </a:r>
            <a:r>
              <a:rPr lang="en-US" sz="1200" dirty="0">
                <a:solidFill>
                  <a:srgbClr val="2C3E50"/>
                </a:solidFill>
              </a:rPr>
              <a:t> on ECG.</a:t>
            </a:r>
            <a:endParaRPr lang="en-US" sz="1200" dirty="0"/>
          </a:p>
        </p:txBody>
      </p:sp>
      <p:sp>
        <p:nvSpPr>
          <p:cNvPr id="28" name="Text 5"/>
          <p:cNvSpPr/>
          <p:nvPr/>
        </p:nvSpPr>
        <p:spPr>
          <a:xfrm>
            <a:off x="1085850" y="3173611"/>
            <a:ext cx="3754487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35400"/>
                </a:solidFill>
              </a:rPr>
              <a:t>Causes 5× increased stroke risk; strokes are often severe or fatal.</a:t>
            </a:r>
            <a:endParaRPr lang="en-US" sz="1050" dirty="0"/>
          </a:p>
        </p:txBody>
      </p:sp>
      <p:sp>
        <p:nvSpPr>
          <p:cNvPr id="29" name="Text 6"/>
          <p:cNvSpPr/>
          <p:nvPr/>
        </p:nvSpPr>
        <p:spPr>
          <a:xfrm>
            <a:off x="1009650" y="4330898"/>
            <a:ext cx="45262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UK Prevalence &amp; Trends</a:t>
            </a:r>
            <a:endParaRPr lang="en-US" sz="1350" dirty="0"/>
          </a:p>
        </p:txBody>
      </p:sp>
      <p:sp>
        <p:nvSpPr>
          <p:cNvPr id="30" name="Text 7"/>
          <p:cNvSpPr/>
          <p:nvPr/>
        </p:nvSpPr>
        <p:spPr>
          <a:xfrm>
            <a:off x="657225" y="4759523"/>
            <a:ext cx="17145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34495E"/>
                </a:solidFill>
              </a:rPr>
              <a:t>Diagnosed:</a:t>
            </a:r>
            <a:endParaRPr lang="en-US" sz="1125" dirty="0"/>
          </a:p>
        </p:txBody>
      </p:sp>
      <p:sp>
        <p:nvSpPr>
          <p:cNvPr id="31" name="Text 8"/>
          <p:cNvSpPr/>
          <p:nvPr/>
        </p:nvSpPr>
        <p:spPr>
          <a:xfrm>
            <a:off x="1943100" y="4745236"/>
            <a:ext cx="25908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E67E22"/>
                </a:solidFill>
              </a:rPr>
              <a:t>~1.4 Million</a:t>
            </a:r>
            <a:endParaRPr lang="en-US" sz="1275" dirty="0"/>
          </a:p>
        </p:txBody>
      </p:sp>
      <p:sp>
        <p:nvSpPr>
          <p:cNvPr id="32" name="Text 9"/>
          <p:cNvSpPr/>
          <p:nvPr/>
        </p:nvSpPr>
        <p:spPr>
          <a:xfrm>
            <a:off x="3010942" y="4766667"/>
            <a:ext cx="16002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in England</a:t>
            </a:r>
            <a:endParaRPr lang="en-US" sz="1050" dirty="0"/>
          </a:p>
        </p:txBody>
      </p:sp>
      <p:sp>
        <p:nvSpPr>
          <p:cNvPr id="33" name="Text 10"/>
          <p:cNvSpPr/>
          <p:nvPr/>
        </p:nvSpPr>
        <p:spPr>
          <a:xfrm>
            <a:off x="657225" y="5116711"/>
            <a:ext cx="20574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34495E"/>
                </a:solidFill>
              </a:rPr>
              <a:t>Undiagnosed:</a:t>
            </a:r>
            <a:endParaRPr lang="en-US" sz="1125" dirty="0"/>
          </a:p>
        </p:txBody>
      </p:sp>
      <p:sp>
        <p:nvSpPr>
          <p:cNvPr id="34" name="Text 11"/>
          <p:cNvSpPr/>
          <p:nvPr/>
        </p:nvSpPr>
        <p:spPr>
          <a:xfrm>
            <a:off x="1943100" y="5102423"/>
            <a:ext cx="233172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E67E22"/>
                </a:solidFill>
              </a:rPr>
              <a:t>~500,000</a:t>
            </a:r>
            <a:endParaRPr lang="en-US" sz="1275" dirty="0"/>
          </a:p>
        </p:txBody>
      </p:sp>
      <p:sp>
        <p:nvSpPr>
          <p:cNvPr id="35" name="Text 12"/>
          <p:cNvSpPr/>
          <p:nvPr/>
        </p:nvSpPr>
        <p:spPr>
          <a:xfrm>
            <a:off x="2813596" y="5123855"/>
            <a:ext cx="24003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estimated cases</a:t>
            </a:r>
            <a:endParaRPr lang="en-US" sz="1050" dirty="0"/>
          </a:p>
        </p:txBody>
      </p:sp>
      <p:sp>
        <p:nvSpPr>
          <p:cNvPr id="36" name="Text 13"/>
          <p:cNvSpPr/>
          <p:nvPr/>
        </p:nvSpPr>
        <p:spPr>
          <a:xfrm>
            <a:off x="657225" y="5473898"/>
            <a:ext cx="23431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34495E"/>
                </a:solidFill>
              </a:rPr>
              <a:t>Aged 65–74:</a:t>
            </a:r>
            <a:endParaRPr lang="en-US" sz="1125" dirty="0"/>
          </a:p>
        </p:txBody>
      </p:sp>
      <p:sp>
        <p:nvSpPr>
          <p:cNvPr id="37" name="Text 14"/>
          <p:cNvSpPr/>
          <p:nvPr/>
        </p:nvSpPr>
        <p:spPr>
          <a:xfrm>
            <a:off x="1943100" y="5459611"/>
            <a:ext cx="71247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E67E22"/>
                </a:solidFill>
              </a:rPr>
              <a:t>~5%</a:t>
            </a:r>
            <a:endParaRPr lang="en-US" sz="1275" dirty="0"/>
          </a:p>
        </p:txBody>
      </p:sp>
      <p:sp>
        <p:nvSpPr>
          <p:cNvPr id="38" name="Text 15"/>
          <p:cNvSpPr/>
          <p:nvPr/>
        </p:nvSpPr>
        <p:spPr>
          <a:xfrm>
            <a:off x="2462213" y="5481042"/>
            <a:ext cx="16002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prevalence</a:t>
            </a:r>
            <a:endParaRPr lang="en-US" sz="1050" dirty="0"/>
          </a:p>
        </p:txBody>
      </p:sp>
      <p:sp>
        <p:nvSpPr>
          <p:cNvPr id="39" name="Text 16"/>
          <p:cNvSpPr/>
          <p:nvPr/>
        </p:nvSpPr>
        <p:spPr>
          <a:xfrm>
            <a:off x="657225" y="5831086"/>
            <a:ext cx="17716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34495E"/>
                </a:solidFill>
              </a:rPr>
              <a:t>Aged 75+:</a:t>
            </a:r>
            <a:endParaRPr lang="en-US" sz="1125" dirty="0"/>
          </a:p>
        </p:txBody>
      </p:sp>
      <p:sp>
        <p:nvSpPr>
          <p:cNvPr id="40" name="Text 17"/>
          <p:cNvSpPr/>
          <p:nvPr/>
        </p:nvSpPr>
        <p:spPr>
          <a:xfrm>
            <a:off x="1943100" y="5816798"/>
            <a:ext cx="103632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E67E22"/>
                </a:solidFill>
              </a:rPr>
              <a:t>&gt;10%</a:t>
            </a:r>
            <a:endParaRPr lang="en-US" sz="1275" dirty="0"/>
          </a:p>
        </p:txBody>
      </p:sp>
      <p:sp>
        <p:nvSpPr>
          <p:cNvPr id="41" name="Text 18"/>
          <p:cNvSpPr/>
          <p:nvPr/>
        </p:nvSpPr>
        <p:spPr>
          <a:xfrm>
            <a:off x="2552254" y="5838230"/>
            <a:ext cx="16002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prevalence</a:t>
            </a:r>
            <a:endParaRPr lang="en-US" sz="1050" dirty="0"/>
          </a:p>
        </p:txBody>
      </p:sp>
      <p:sp>
        <p:nvSpPr>
          <p:cNvPr id="42" name="Text 19"/>
          <p:cNvSpPr/>
          <p:nvPr/>
        </p:nvSpPr>
        <p:spPr>
          <a:xfrm>
            <a:off x="5688062" y="1152525"/>
            <a:ext cx="142875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975" b="1" kern="0" spc="30" dirty="0">
                <a:solidFill>
                  <a:srgbClr val="FFFFFF"/>
                </a:solidFill>
              </a:rPr>
              <a:t>CLASSIFICATION TYPE</a:t>
            </a:r>
            <a:endParaRPr lang="en-US" sz="975" dirty="0"/>
          </a:p>
        </p:txBody>
      </p:sp>
      <p:sp>
        <p:nvSpPr>
          <p:cNvPr id="43" name="Text 20"/>
          <p:cNvSpPr/>
          <p:nvPr/>
        </p:nvSpPr>
        <p:spPr>
          <a:xfrm>
            <a:off x="7402562" y="1152525"/>
            <a:ext cx="4217938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975" b="1" kern="0" spc="30" dirty="0">
                <a:solidFill>
                  <a:srgbClr val="FFFFFF"/>
                </a:solidFill>
              </a:rPr>
              <a:t>DEFINITION (NICE NG196)</a:t>
            </a:r>
            <a:endParaRPr lang="en-US" sz="975" dirty="0"/>
          </a:p>
        </p:txBody>
      </p:sp>
      <p:sp>
        <p:nvSpPr>
          <p:cNvPr id="44" name="Text 21"/>
          <p:cNvSpPr/>
          <p:nvPr/>
        </p:nvSpPr>
        <p:spPr>
          <a:xfrm>
            <a:off x="5688062" y="1752600"/>
            <a:ext cx="1857375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E67E22"/>
                </a:solidFill>
              </a:rPr>
              <a:t>Paroxysmal AF</a:t>
            </a:r>
            <a:endParaRPr lang="en-US" sz="1125" dirty="0"/>
          </a:p>
        </p:txBody>
      </p:sp>
      <p:sp>
        <p:nvSpPr>
          <p:cNvPr id="45" name="Text 22"/>
          <p:cNvSpPr/>
          <p:nvPr/>
        </p:nvSpPr>
        <p:spPr>
          <a:xfrm>
            <a:off x="7402562" y="1752600"/>
            <a:ext cx="4217938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Self-terminating episodes, usually &lt;48 hours; always reverts spontaneously within 7 days.</a:t>
            </a:r>
            <a:endParaRPr lang="en-US" sz="1125" dirty="0"/>
          </a:p>
        </p:txBody>
      </p:sp>
      <p:sp>
        <p:nvSpPr>
          <p:cNvPr id="46" name="Text 23"/>
          <p:cNvSpPr/>
          <p:nvPr/>
        </p:nvSpPr>
        <p:spPr>
          <a:xfrm>
            <a:off x="5688062" y="2381250"/>
            <a:ext cx="1857375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E67E22"/>
                </a:solidFill>
              </a:rPr>
              <a:t>Persistent AF</a:t>
            </a:r>
            <a:endParaRPr lang="en-US" sz="1125" dirty="0"/>
          </a:p>
        </p:txBody>
      </p:sp>
      <p:sp>
        <p:nvSpPr>
          <p:cNvPr id="47" name="Text 24"/>
          <p:cNvSpPr/>
          <p:nvPr/>
        </p:nvSpPr>
        <p:spPr>
          <a:xfrm>
            <a:off x="7402562" y="2381250"/>
            <a:ext cx="4217938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Episode lasting &gt;7 days OR requiring cardioversion to restore Sinus Rhythm.</a:t>
            </a:r>
            <a:endParaRPr lang="en-US" sz="1125" dirty="0"/>
          </a:p>
        </p:txBody>
      </p:sp>
      <p:sp>
        <p:nvSpPr>
          <p:cNvPr id="48" name="Text 25"/>
          <p:cNvSpPr/>
          <p:nvPr/>
        </p:nvSpPr>
        <p:spPr>
          <a:xfrm>
            <a:off x="5688062" y="3009900"/>
            <a:ext cx="1428750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E67E22"/>
                </a:solidFill>
              </a:rPr>
              <a:t>Long-standing Persistent</a:t>
            </a:r>
            <a:endParaRPr lang="en-US" sz="1125" dirty="0"/>
          </a:p>
        </p:txBody>
      </p:sp>
      <p:sp>
        <p:nvSpPr>
          <p:cNvPr id="49" name="Text 26"/>
          <p:cNvSpPr/>
          <p:nvPr/>
        </p:nvSpPr>
        <p:spPr>
          <a:xfrm>
            <a:off x="7402562" y="3009900"/>
            <a:ext cx="4217938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Continuous AF &gt;12 months, where a rhythm control strategy is being pursued.</a:t>
            </a:r>
            <a:endParaRPr lang="en-US" sz="1125" dirty="0"/>
          </a:p>
        </p:txBody>
      </p:sp>
      <p:sp>
        <p:nvSpPr>
          <p:cNvPr id="50" name="Text 27"/>
          <p:cNvSpPr/>
          <p:nvPr/>
        </p:nvSpPr>
        <p:spPr>
          <a:xfrm>
            <a:off x="5688062" y="3638550"/>
            <a:ext cx="1714500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E67E22"/>
                </a:solidFill>
              </a:rPr>
              <a:t>Permanent AF</a:t>
            </a:r>
            <a:endParaRPr lang="en-US" sz="1125" dirty="0"/>
          </a:p>
        </p:txBody>
      </p:sp>
      <p:sp>
        <p:nvSpPr>
          <p:cNvPr id="51" name="Text 28"/>
          <p:cNvSpPr/>
          <p:nvPr/>
        </p:nvSpPr>
        <p:spPr>
          <a:xfrm>
            <a:off x="7402562" y="3638550"/>
            <a:ext cx="4217938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Patient and clinician accept AF; no rhythm control strategy attempted.</a:t>
            </a:r>
            <a:endParaRPr lang="en-US" sz="1125" dirty="0"/>
          </a:p>
        </p:txBody>
      </p:sp>
      <p:sp>
        <p:nvSpPr>
          <p:cNvPr id="52" name="Text 29"/>
          <p:cNvSpPr/>
          <p:nvPr/>
        </p:nvSpPr>
        <p:spPr>
          <a:xfrm>
            <a:off x="6938814" y="6362700"/>
            <a:ext cx="3430786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900" dirty="0">
                <a:solidFill>
                  <a:srgbClr val="95A5A6"/>
                </a:solidFill>
              </a:rPr>
              <a:t>Pathways of AF progression from first diagnosis to permanent stage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38125"/>
            <a:ext cx="11334750" cy="6572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371600"/>
            <a:ext cx="3619500" cy="4572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225" y="1636365"/>
            <a:ext cx="261937" cy="21342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225" y="2095500"/>
            <a:ext cx="142875" cy="1143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7225" y="2697361"/>
            <a:ext cx="142875" cy="1143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7225" y="3055441"/>
            <a:ext cx="142875" cy="1143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7225" y="3413522"/>
            <a:ext cx="142875" cy="1143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86250" y="1371600"/>
            <a:ext cx="3619500" cy="45720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14850" y="1636365"/>
            <a:ext cx="261937" cy="21342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14850" y="2095500"/>
            <a:ext cx="142875" cy="1143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14850" y="2697361"/>
            <a:ext cx="142875" cy="1143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14850" y="3299222"/>
            <a:ext cx="142875" cy="1143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14850" y="3901083"/>
            <a:ext cx="142875" cy="1143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43875" y="1371600"/>
            <a:ext cx="3619500" cy="45720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72475" y="1636365"/>
            <a:ext cx="261937" cy="21342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72475" y="2057400"/>
            <a:ext cx="3162300" cy="4572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86775" y="2133600"/>
            <a:ext cx="304800" cy="3048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72475" y="2590800"/>
            <a:ext cx="3162300" cy="4572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86775" y="2667000"/>
            <a:ext cx="304800" cy="3048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72475" y="3124200"/>
            <a:ext cx="3162300" cy="4572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486775" y="3200400"/>
            <a:ext cx="304800" cy="3048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72475" y="3657600"/>
            <a:ext cx="3162300" cy="45720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486775" y="3733800"/>
            <a:ext cx="304800" cy="304800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72475" y="4191000"/>
            <a:ext cx="3162300" cy="457200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86775" y="4267200"/>
            <a:ext cx="304800" cy="304800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72475" y="4724400"/>
            <a:ext cx="3162300" cy="457200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86775" y="4800600"/>
            <a:ext cx="304800" cy="304800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72475" y="5257800"/>
            <a:ext cx="3162300" cy="457200"/>
          </a:xfrm>
          <a:prstGeom prst="rect">
            <a:avLst/>
          </a:prstGeom>
        </p:spPr>
      </p:pic>
      <p:pic>
        <p:nvPicPr>
          <p:cNvPr id="32" name="Image 3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86775" y="5334000"/>
            <a:ext cx="304800" cy="304800"/>
          </a:xfrm>
          <a:prstGeom prst="rect">
            <a:avLst/>
          </a:prstGeom>
        </p:spPr>
      </p:pic>
      <p:sp>
        <p:nvSpPr>
          <p:cNvPr id="33" name="Text 0"/>
          <p:cNvSpPr/>
          <p:nvPr/>
        </p:nvSpPr>
        <p:spPr>
          <a:xfrm>
            <a:off x="428625" y="238125"/>
            <a:ext cx="8229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E67E22"/>
                </a:solidFill>
              </a:rPr>
              <a:t>AF:</a:t>
            </a:r>
            <a:endParaRPr lang="en-US" sz="1800" dirty="0"/>
          </a:p>
        </p:txBody>
      </p:sp>
      <p:sp>
        <p:nvSpPr>
          <p:cNvPr id="34" name="Text 1"/>
          <p:cNvSpPr/>
          <p:nvPr/>
        </p:nvSpPr>
        <p:spPr>
          <a:xfrm>
            <a:off x="923776" y="238125"/>
            <a:ext cx="85039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Aetiology and Reversible Causes</a:t>
            </a:r>
            <a:endParaRPr lang="en-US" sz="1800" dirty="0"/>
          </a:p>
        </p:txBody>
      </p:sp>
      <p:sp>
        <p:nvSpPr>
          <p:cNvPr id="35" name="Text 2"/>
          <p:cNvSpPr/>
          <p:nvPr/>
        </p:nvSpPr>
        <p:spPr>
          <a:xfrm>
            <a:off x="428625" y="619125"/>
            <a:ext cx="113347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NICE NG196 Guideline Reference / Bradford VTS Teaching</a:t>
            </a:r>
            <a:endParaRPr lang="en-US" sz="1050" dirty="0"/>
          </a:p>
        </p:txBody>
      </p:sp>
      <p:sp>
        <p:nvSpPr>
          <p:cNvPr id="36" name="Text 3"/>
          <p:cNvSpPr/>
          <p:nvPr/>
        </p:nvSpPr>
        <p:spPr>
          <a:xfrm>
            <a:off x="1033462" y="1600200"/>
            <a:ext cx="3886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Cardiac Aetiology</a:t>
            </a:r>
            <a:endParaRPr lang="en-US" sz="1500" dirty="0"/>
          </a:p>
        </p:txBody>
      </p:sp>
      <p:sp>
        <p:nvSpPr>
          <p:cNvPr id="37" name="Text 4"/>
          <p:cNvSpPr/>
          <p:nvPr/>
        </p:nvSpPr>
        <p:spPr>
          <a:xfrm>
            <a:off x="895350" y="2095500"/>
            <a:ext cx="219456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Hypertension</a:t>
            </a:r>
            <a:endParaRPr lang="en-US" sz="1200" dirty="0"/>
          </a:p>
        </p:txBody>
      </p:sp>
      <p:sp>
        <p:nvSpPr>
          <p:cNvPr id="38" name="Text 5"/>
          <p:cNvSpPr/>
          <p:nvPr/>
        </p:nvSpPr>
        <p:spPr>
          <a:xfrm>
            <a:off x="1869281" y="2095500"/>
            <a:ext cx="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
</a:t>
            </a:r>
            <a:endParaRPr lang="en-US" sz="1200" dirty="0"/>
          </a:p>
        </p:txBody>
      </p:sp>
      <p:sp>
        <p:nvSpPr>
          <p:cNvPr id="39" name="Text 6"/>
          <p:cNvSpPr/>
          <p:nvPr/>
        </p:nvSpPr>
        <p:spPr>
          <a:xfrm>
            <a:off x="895350" y="2339280"/>
            <a:ext cx="512064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E67E22"/>
                </a:solidFill>
              </a:rPr>
              <a:t>Most common reversible cause</a:t>
            </a:r>
            <a:endParaRPr lang="en-US" sz="1200" dirty="0"/>
          </a:p>
        </p:txBody>
      </p:sp>
      <p:sp>
        <p:nvSpPr>
          <p:cNvPr id="40" name="Text 7"/>
          <p:cNvSpPr/>
          <p:nvPr/>
        </p:nvSpPr>
        <p:spPr>
          <a:xfrm>
            <a:off x="895350" y="2659261"/>
            <a:ext cx="5120640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Ischaemic Heart Disease</a:t>
            </a:r>
            <a:r>
              <a:rPr lang="en-US" sz="1200" dirty="0">
                <a:solidFill>
                  <a:srgbClr val="2C3E50"/>
                </a:solidFill>
              </a:rPr>
              <a:t> &amp; MI</a:t>
            </a:r>
            <a:endParaRPr lang="en-US" sz="1200" dirty="0"/>
          </a:p>
        </p:txBody>
      </p:sp>
      <p:sp>
        <p:nvSpPr>
          <p:cNvPr id="41" name="Text 8"/>
          <p:cNvSpPr/>
          <p:nvPr/>
        </p:nvSpPr>
        <p:spPr>
          <a:xfrm>
            <a:off x="895350" y="3017341"/>
            <a:ext cx="5486400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Heart Failure</a:t>
            </a:r>
            <a:r>
              <a:rPr lang="en-US" sz="1200" dirty="0">
                <a:solidFill>
                  <a:srgbClr val="2C3E50"/>
                </a:solidFill>
              </a:rPr>
              <a:t> &amp; Cardiomyopathy</a:t>
            </a:r>
            <a:endParaRPr lang="en-US" sz="1200" dirty="0"/>
          </a:p>
        </p:txBody>
      </p:sp>
      <p:sp>
        <p:nvSpPr>
          <p:cNvPr id="42" name="Text 9"/>
          <p:cNvSpPr/>
          <p:nvPr/>
        </p:nvSpPr>
        <p:spPr>
          <a:xfrm>
            <a:off x="895350" y="3375422"/>
            <a:ext cx="5486400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Valvular Disease</a:t>
            </a:r>
            <a:r>
              <a:rPr lang="en-US" sz="1200" dirty="0">
                <a:solidFill>
                  <a:srgbClr val="2C3E50"/>
                </a:solidFill>
              </a:rPr>
              <a:t> (esp. Mitral)</a:t>
            </a:r>
            <a:endParaRPr lang="en-US" sz="1200" dirty="0"/>
          </a:p>
        </p:txBody>
      </p:sp>
      <p:sp>
        <p:nvSpPr>
          <p:cNvPr id="43" name="Text 10"/>
          <p:cNvSpPr/>
          <p:nvPr/>
        </p:nvSpPr>
        <p:spPr>
          <a:xfrm>
            <a:off x="4891088" y="1600200"/>
            <a:ext cx="4572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Systemic &amp; Lifestyle</a:t>
            </a:r>
            <a:endParaRPr lang="en-US" sz="1500" dirty="0"/>
          </a:p>
        </p:txBody>
      </p:sp>
      <p:sp>
        <p:nvSpPr>
          <p:cNvPr id="44" name="Text 11"/>
          <p:cNvSpPr/>
          <p:nvPr/>
        </p:nvSpPr>
        <p:spPr>
          <a:xfrm>
            <a:off x="4752975" y="2057400"/>
            <a:ext cx="2924175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Thyrotoxicosis</a:t>
            </a:r>
            <a:r>
              <a:rPr lang="en-US" sz="1200" dirty="0">
                <a:solidFill>
                  <a:srgbClr val="2C3E50"/>
                </a:solidFill>
              </a:rPr>
              <a:t>
Always check TFTs in new AF</a:t>
            </a:r>
            <a:endParaRPr lang="en-US" sz="1200" dirty="0"/>
          </a:p>
        </p:txBody>
      </p:sp>
      <p:sp>
        <p:nvSpPr>
          <p:cNvPr id="45" name="Text 12"/>
          <p:cNvSpPr/>
          <p:nvPr/>
        </p:nvSpPr>
        <p:spPr>
          <a:xfrm>
            <a:off x="4752975" y="2659261"/>
            <a:ext cx="2924175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Lifestyle:</a:t>
            </a:r>
            <a:r>
              <a:rPr lang="en-US" sz="1200" dirty="0">
                <a:solidFill>
                  <a:srgbClr val="2C3E50"/>
                </a:solidFill>
              </a:rPr>
              <a:t> Alcohol, Obesity, Caffeine, Endurance athletics</a:t>
            </a:r>
            <a:endParaRPr lang="en-US" sz="1200" dirty="0"/>
          </a:p>
        </p:txBody>
      </p:sp>
      <p:sp>
        <p:nvSpPr>
          <p:cNvPr id="46" name="Text 13"/>
          <p:cNvSpPr/>
          <p:nvPr/>
        </p:nvSpPr>
        <p:spPr>
          <a:xfrm>
            <a:off x="4752975" y="3261122"/>
            <a:ext cx="2924175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Respiratory:</a:t>
            </a:r>
            <a:r>
              <a:rPr lang="en-US" sz="1200" dirty="0">
                <a:solidFill>
                  <a:srgbClr val="2C3E50"/>
                </a:solidFill>
              </a:rPr>
              <a:t> PE, Pneumonia, OSA, Lung Carcinoma</a:t>
            </a:r>
            <a:endParaRPr lang="en-US" sz="1200" dirty="0"/>
          </a:p>
        </p:txBody>
      </p:sp>
      <p:sp>
        <p:nvSpPr>
          <p:cNvPr id="47" name="Text 14"/>
          <p:cNvSpPr/>
          <p:nvPr/>
        </p:nvSpPr>
        <p:spPr>
          <a:xfrm>
            <a:off x="4752975" y="3862983"/>
            <a:ext cx="5120640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Electrolytes:</a:t>
            </a:r>
            <a:r>
              <a:rPr lang="en-US" sz="1200" dirty="0">
                <a:solidFill>
                  <a:srgbClr val="2C3E50"/>
                </a:solidFill>
              </a:rPr>
              <a:t> Low K⁺ or Mg²⁺</a:t>
            </a:r>
            <a:endParaRPr lang="en-US" sz="1200" dirty="0"/>
          </a:p>
        </p:txBody>
      </p:sp>
      <p:sp>
        <p:nvSpPr>
          <p:cNvPr id="48" name="Text 15"/>
          <p:cNvSpPr/>
          <p:nvPr/>
        </p:nvSpPr>
        <p:spPr>
          <a:xfrm>
            <a:off x="8748713" y="1600200"/>
            <a:ext cx="3443288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PIRATES Mnemonic</a:t>
            </a:r>
            <a:endParaRPr lang="en-US" sz="1500" dirty="0"/>
          </a:p>
        </p:txBody>
      </p:sp>
      <p:sp>
        <p:nvSpPr>
          <p:cNvPr id="49" name="Text 16"/>
          <p:cNvSpPr/>
          <p:nvPr/>
        </p:nvSpPr>
        <p:spPr>
          <a:xfrm>
            <a:off x="8581876" y="2133600"/>
            <a:ext cx="3048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P</a:t>
            </a:r>
            <a:endParaRPr lang="en-US" sz="1350" dirty="0"/>
          </a:p>
        </p:txBody>
      </p:sp>
      <p:sp>
        <p:nvSpPr>
          <p:cNvPr id="50" name="Text 17"/>
          <p:cNvSpPr/>
          <p:nvPr/>
        </p:nvSpPr>
        <p:spPr>
          <a:xfrm>
            <a:off x="8905875" y="2178844"/>
            <a:ext cx="32861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Pulmonary (PE, Pneumonia)</a:t>
            </a:r>
            <a:endParaRPr lang="en-US" sz="1125" dirty="0"/>
          </a:p>
        </p:txBody>
      </p:sp>
      <p:sp>
        <p:nvSpPr>
          <p:cNvPr id="51" name="Text 18"/>
          <p:cNvSpPr/>
          <p:nvPr/>
        </p:nvSpPr>
        <p:spPr>
          <a:xfrm>
            <a:off x="8615214" y="2667000"/>
            <a:ext cx="3048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I</a:t>
            </a:r>
            <a:endParaRPr lang="en-US" sz="1350" dirty="0"/>
          </a:p>
        </p:txBody>
      </p:sp>
      <p:sp>
        <p:nvSpPr>
          <p:cNvPr id="52" name="Text 19"/>
          <p:cNvSpPr/>
          <p:nvPr/>
        </p:nvSpPr>
        <p:spPr>
          <a:xfrm>
            <a:off x="8905875" y="2712244"/>
            <a:ext cx="30861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Infection / Sepsis</a:t>
            </a:r>
            <a:endParaRPr lang="en-US" sz="1125" dirty="0"/>
          </a:p>
        </p:txBody>
      </p:sp>
      <p:sp>
        <p:nvSpPr>
          <p:cNvPr id="53" name="Text 20"/>
          <p:cNvSpPr/>
          <p:nvPr/>
        </p:nvSpPr>
        <p:spPr>
          <a:xfrm>
            <a:off x="8577263" y="3200400"/>
            <a:ext cx="3048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R</a:t>
            </a:r>
            <a:endParaRPr lang="en-US" sz="1350" dirty="0"/>
          </a:p>
        </p:txBody>
      </p:sp>
      <p:sp>
        <p:nvSpPr>
          <p:cNvPr id="54" name="Text 21"/>
          <p:cNvSpPr/>
          <p:nvPr/>
        </p:nvSpPr>
        <p:spPr>
          <a:xfrm>
            <a:off x="8905875" y="3245644"/>
            <a:ext cx="32861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Rheumatic / Valvular</a:t>
            </a:r>
            <a:endParaRPr lang="en-US" sz="1125" dirty="0"/>
          </a:p>
        </p:txBody>
      </p:sp>
      <p:sp>
        <p:nvSpPr>
          <p:cNvPr id="55" name="Text 22"/>
          <p:cNvSpPr/>
          <p:nvPr/>
        </p:nvSpPr>
        <p:spPr>
          <a:xfrm>
            <a:off x="8577263" y="3733800"/>
            <a:ext cx="3048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A</a:t>
            </a:r>
            <a:endParaRPr lang="en-US" sz="1350" dirty="0"/>
          </a:p>
        </p:txBody>
      </p:sp>
      <p:sp>
        <p:nvSpPr>
          <p:cNvPr id="56" name="Text 23"/>
          <p:cNvSpPr/>
          <p:nvPr/>
        </p:nvSpPr>
        <p:spPr>
          <a:xfrm>
            <a:off x="8905875" y="3779044"/>
            <a:ext cx="29146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Anaemia / Alcohol</a:t>
            </a:r>
            <a:endParaRPr lang="en-US" sz="1125" dirty="0"/>
          </a:p>
        </p:txBody>
      </p:sp>
      <p:sp>
        <p:nvSpPr>
          <p:cNvPr id="57" name="Text 24"/>
          <p:cNvSpPr/>
          <p:nvPr/>
        </p:nvSpPr>
        <p:spPr>
          <a:xfrm>
            <a:off x="8586788" y="4267200"/>
            <a:ext cx="3048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T</a:t>
            </a:r>
            <a:endParaRPr lang="en-US" sz="1350" dirty="0"/>
          </a:p>
        </p:txBody>
      </p:sp>
      <p:sp>
        <p:nvSpPr>
          <p:cNvPr id="58" name="Text 25"/>
          <p:cNvSpPr/>
          <p:nvPr/>
        </p:nvSpPr>
        <p:spPr>
          <a:xfrm>
            <a:off x="8905875" y="4312444"/>
            <a:ext cx="24003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Thyrotoxicosis</a:t>
            </a:r>
            <a:endParaRPr lang="en-US" sz="1125" dirty="0"/>
          </a:p>
        </p:txBody>
      </p:sp>
      <p:sp>
        <p:nvSpPr>
          <p:cNvPr id="59" name="Text 26"/>
          <p:cNvSpPr/>
          <p:nvPr/>
        </p:nvSpPr>
        <p:spPr>
          <a:xfrm>
            <a:off x="8581876" y="4800600"/>
            <a:ext cx="3048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E</a:t>
            </a:r>
            <a:endParaRPr lang="en-US" sz="1350" dirty="0"/>
          </a:p>
        </p:txBody>
      </p:sp>
      <p:sp>
        <p:nvSpPr>
          <p:cNvPr id="60" name="Text 27"/>
          <p:cNvSpPr/>
          <p:nvPr/>
        </p:nvSpPr>
        <p:spPr>
          <a:xfrm>
            <a:off x="8905875" y="4845844"/>
            <a:ext cx="32861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Electrolytes (K+, Mg2+)</a:t>
            </a:r>
            <a:endParaRPr lang="en-US" sz="1125" dirty="0"/>
          </a:p>
        </p:txBody>
      </p:sp>
      <p:sp>
        <p:nvSpPr>
          <p:cNvPr id="61" name="Text 28"/>
          <p:cNvSpPr/>
          <p:nvPr/>
        </p:nvSpPr>
        <p:spPr>
          <a:xfrm>
            <a:off x="8581876" y="5334000"/>
            <a:ext cx="3048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S</a:t>
            </a:r>
            <a:endParaRPr lang="en-US" sz="1350" dirty="0"/>
          </a:p>
        </p:txBody>
      </p:sp>
      <p:sp>
        <p:nvSpPr>
          <p:cNvPr id="62" name="Text 29"/>
          <p:cNvSpPr/>
          <p:nvPr/>
        </p:nvSpPr>
        <p:spPr>
          <a:xfrm>
            <a:off x="8905875" y="5379244"/>
            <a:ext cx="32861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Structural (HF, IHD)</a:t>
            </a:r>
            <a:endParaRPr lang="en-US" sz="1125" dirty="0"/>
          </a:p>
        </p:txBody>
      </p:sp>
      <p:sp>
        <p:nvSpPr>
          <p:cNvPr id="63" name="Text 30"/>
          <p:cNvSpPr/>
          <p:nvPr/>
        </p:nvSpPr>
        <p:spPr>
          <a:xfrm>
            <a:off x="428625" y="6086475"/>
            <a:ext cx="113347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7F8C8D"/>
                </a:solidFill>
              </a:rPr>
              <a:t>Focus on modifiable and reversible triggers to improve long-term rhythm stability.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38125"/>
            <a:ext cx="11334750" cy="6572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038225"/>
            <a:ext cx="5524500" cy="269557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228725"/>
            <a:ext cx="5143500" cy="25717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3425" y="1262063"/>
            <a:ext cx="238125" cy="190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1666875"/>
            <a:ext cx="142875" cy="14287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2245816"/>
            <a:ext cx="5143500" cy="42862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3425" y="2372469"/>
            <a:ext cx="214313" cy="17532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8625" y="3924300"/>
            <a:ext cx="5524500" cy="269557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4114800"/>
            <a:ext cx="5143500" cy="25717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3425" y="4148137"/>
            <a:ext cx="238125" cy="1905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9125" y="4552950"/>
            <a:ext cx="142875" cy="122337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9125" y="5074741"/>
            <a:ext cx="142875" cy="131862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9125" y="5596533"/>
            <a:ext cx="142875" cy="131862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8875" y="1038225"/>
            <a:ext cx="5524500" cy="20955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38875" y="1038225"/>
            <a:ext cx="5524500" cy="20955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38875" y="3324225"/>
            <a:ext cx="5524500" cy="329565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9375" y="3514725"/>
            <a:ext cx="5143500" cy="257175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543675" y="3548063"/>
            <a:ext cx="238125" cy="1905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29375" y="3952875"/>
            <a:ext cx="142875" cy="142875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29375" y="4474666"/>
            <a:ext cx="142875" cy="142875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29375" y="4996458"/>
            <a:ext cx="142875" cy="142875"/>
          </a:xfrm>
          <a:prstGeom prst="rect">
            <a:avLst/>
          </a:prstGeom>
        </p:spPr>
      </p:pic>
      <p:sp>
        <p:nvSpPr>
          <p:cNvPr id="25" name="Text 0"/>
          <p:cNvSpPr/>
          <p:nvPr/>
        </p:nvSpPr>
        <p:spPr>
          <a:xfrm>
            <a:off x="428625" y="238125"/>
            <a:ext cx="8229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E67E22"/>
                </a:solidFill>
              </a:rPr>
              <a:t>AF:</a:t>
            </a:r>
            <a:endParaRPr lang="en-US" sz="1800" dirty="0"/>
          </a:p>
        </p:txBody>
      </p:sp>
      <p:sp>
        <p:nvSpPr>
          <p:cNvPr id="26" name="Text 1"/>
          <p:cNvSpPr/>
          <p:nvPr/>
        </p:nvSpPr>
        <p:spPr>
          <a:xfrm>
            <a:off x="923776" y="238125"/>
            <a:ext cx="109728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Detection, Diagnosis, and New Technology</a:t>
            </a:r>
            <a:endParaRPr lang="en-US" sz="1800" dirty="0"/>
          </a:p>
        </p:txBody>
      </p:sp>
      <p:sp>
        <p:nvSpPr>
          <p:cNvPr id="27" name="Text 2"/>
          <p:cNvSpPr/>
          <p:nvPr/>
        </p:nvSpPr>
        <p:spPr>
          <a:xfrm>
            <a:off x="428625" y="619125"/>
            <a:ext cx="113347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NICE NG196 Guideline Reference / Bradford VTS Teaching</a:t>
            </a:r>
            <a:endParaRPr lang="en-US" sz="1050" dirty="0"/>
          </a:p>
        </p:txBody>
      </p:sp>
      <p:sp>
        <p:nvSpPr>
          <p:cNvPr id="28" name="Text 3"/>
          <p:cNvSpPr/>
          <p:nvPr/>
        </p:nvSpPr>
        <p:spPr>
          <a:xfrm>
            <a:off x="1066800" y="1228725"/>
            <a:ext cx="5143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Suspicion and Pulse Check</a:t>
            </a:r>
            <a:endParaRPr lang="en-US" sz="1350" dirty="0"/>
          </a:p>
        </p:txBody>
      </p:sp>
      <p:sp>
        <p:nvSpPr>
          <p:cNvPr id="29" name="Text 4"/>
          <p:cNvSpPr/>
          <p:nvPr/>
        </p:nvSpPr>
        <p:spPr>
          <a:xfrm>
            <a:off x="857250" y="1628775"/>
            <a:ext cx="49053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Perform </a:t>
            </a:r>
            <a:r>
              <a:rPr lang="en-US" sz="1200" b="1" dirty="0">
                <a:solidFill>
                  <a:srgbClr val="2C3E50"/>
                </a:solidFill>
              </a:rPr>
              <a:t>manual pulse palpation</a:t>
            </a:r>
            <a:r>
              <a:rPr lang="en-US" sz="1200" dirty="0">
                <a:solidFill>
                  <a:srgbClr val="2C3E50"/>
                </a:solidFill>
              </a:rPr>
              <a:t> in anyone with: breathlessness, palpitations, dizziness, chest discomfort, or history of TIA/stroke.</a:t>
            </a:r>
            <a:endParaRPr lang="en-US" sz="1200" dirty="0"/>
          </a:p>
        </p:txBody>
      </p:sp>
      <p:sp>
        <p:nvSpPr>
          <p:cNvPr id="30" name="Text 5"/>
          <p:cNvSpPr/>
          <p:nvPr/>
        </p:nvSpPr>
        <p:spPr>
          <a:xfrm>
            <a:off x="1062038" y="2360116"/>
            <a:ext cx="91744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35400"/>
                </a:solidFill>
              </a:rPr>
              <a:t>Irregular pulse detected? Arrange immediate 12-lead ECG.</a:t>
            </a:r>
            <a:endParaRPr lang="en-US" sz="1050" dirty="0"/>
          </a:p>
        </p:txBody>
      </p:sp>
      <p:sp>
        <p:nvSpPr>
          <p:cNvPr id="31" name="Text 6"/>
          <p:cNvSpPr/>
          <p:nvPr/>
        </p:nvSpPr>
        <p:spPr>
          <a:xfrm>
            <a:off x="1066800" y="4114800"/>
            <a:ext cx="47320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ECG Diagnostic Criteria</a:t>
            </a:r>
            <a:endParaRPr lang="en-US" sz="1350" dirty="0"/>
          </a:p>
        </p:txBody>
      </p:sp>
      <p:sp>
        <p:nvSpPr>
          <p:cNvPr id="32" name="Text 7"/>
          <p:cNvSpPr/>
          <p:nvPr/>
        </p:nvSpPr>
        <p:spPr>
          <a:xfrm>
            <a:off x="857250" y="4514850"/>
            <a:ext cx="49053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Atrial Fibrillation:</a:t>
            </a:r>
            <a:r>
              <a:rPr lang="en-US" sz="1200" dirty="0">
                <a:solidFill>
                  <a:srgbClr val="2C3E50"/>
                </a:solidFill>
              </a:rPr>
              <a:t> Absent P waves + irregularly irregular QRS complexes.</a:t>
            </a:r>
            <a:endParaRPr lang="en-US" sz="1200" dirty="0"/>
          </a:p>
        </p:txBody>
      </p:sp>
      <p:sp>
        <p:nvSpPr>
          <p:cNvPr id="33" name="Text 8"/>
          <p:cNvSpPr/>
          <p:nvPr/>
        </p:nvSpPr>
        <p:spPr>
          <a:xfrm>
            <a:off x="857250" y="5036641"/>
            <a:ext cx="49053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Atrial Flutter:</a:t>
            </a:r>
            <a:r>
              <a:rPr lang="en-US" sz="1200" dirty="0">
                <a:solidFill>
                  <a:srgbClr val="2C3E50"/>
                </a:solidFill>
              </a:rPr>
              <a:t> Saw-tooth flutter waves (300 bpm), typically 2:1 or 3:1 regular block.</a:t>
            </a:r>
            <a:endParaRPr lang="en-US" sz="1200" dirty="0"/>
          </a:p>
        </p:txBody>
      </p:sp>
      <p:sp>
        <p:nvSpPr>
          <p:cNvPr id="34" name="Text 9"/>
          <p:cNvSpPr/>
          <p:nvPr/>
        </p:nvSpPr>
        <p:spPr>
          <a:xfrm>
            <a:off x="857250" y="5558433"/>
            <a:ext cx="49053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Uncertainty:</a:t>
            </a:r>
            <a:r>
              <a:rPr lang="en-US" sz="1200" dirty="0">
                <a:solidFill>
                  <a:srgbClr val="2C3E50"/>
                </a:solidFill>
              </a:rPr>
              <a:t> Use ambulatory monitoring (24–48h Holter; 7-day if paroxysmal).</a:t>
            </a:r>
            <a:endParaRPr lang="en-US" sz="1200" dirty="0"/>
          </a:p>
        </p:txBody>
      </p:sp>
      <p:sp>
        <p:nvSpPr>
          <p:cNvPr id="35" name="Text 10"/>
          <p:cNvSpPr/>
          <p:nvPr/>
        </p:nvSpPr>
        <p:spPr>
          <a:xfrm>
            <a:off x="6877050" y="3514725"/>
            <a:ext cx="53149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New Devices &amp; Remote Tools</a:t>
            </a:r>
            <a:endParaRPr lang="en-US" sz="1350" dirty="0"/>
          </a:p>
        </p:txBody>
      </p:sp>
      <p:sp>
        <p:nvSpPr>
          <p:cNvPr id="36" name="Text 11"/>
          <p:cNvSpPr/>
          <p:nvPr/>
        </p:nvSpPr>
        <p:spPr>
          <a:xfrm>
            <a:off x="6667500" y="3914775"/>
            <a:ext cx="49053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AliveCor/KardiaMobile:</a:t>
            </a:r>
            <a:r>
              <a:rPr lang="en-US" sz="1200" dirty="0">
                <a:solidFill>
                  <a:srgbClr val="2C3E50"/>
                </a:solidFill>
              </a:rPr>
              <a:t> NICE validated single-lead ECG devices for detection in primary care settings.</a:t>
            </a:r>
            <a:endParaRPr lang="en-US" sz="1200" dirty="0"/>
          </a:p>
        </p:txBody>
      </p:sp>
      <p:sp>
        <p:nvSpPr>
          <p:cNvPr id="37" name="Text 12"/>
          <p:cNvSpPr/>
          <p:nvPr/>
        </p:nvSpPr>
        <p:spPr>
          <a:xfrm>
            <a:off x="6667500" y="4436566"/>
            <a:ext cx="49053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Smartwatches:</a:t>
            </a:r>
            <a:r>
              <a:rPr lang="en-US" sz="1200" dirty="0">
                <a:solidFill>
                  <a:srgbClr val="2C3E50"/>
                </a:solidFill>
              </a:rPr>
              <a:t> Useful for detection but </a:t>
            </a:r>
            <a:r>
              <a:rPr lang="en-US" sz="1200" b="1" dirty="0">
                <a:solidFill>
                  <a:srgbClr val="2C3E50"/>
                </a:solidFill>
              </a:rPr>
              <a:t>MUST</a:t>
            </a:r>
            <a:r>
              <a:rPr lang="en-US" sz="1200" dirty="0">
                <a:solidFill>
                  <a:srgbClr val="2C3E50"/>
                </a:solidFill>
              </a:rPr>
              <a:t> be confirmed with a clinical 12-lead ECG before initiating treatment.</a:t>
            </a:r>
            <a:endParaRPr lang="en-US" sz="1200" dirty="0"/>
          </a:p>
        </p:txBody>
      </p:sp>
      <p:sp>
        <p:nvSpPr>
          <p:cNvPr id="38" name="Text 13"/>
          <p:cNvSpPr/>
          <p:nvPr/>
        </p:nvSpPr>
        <p:spPr>
          <a:xfrm>
            <a:off x="6667500" y="4958358"/>
            <a:ext cx="49053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Validation:</a:t>
            </a:r>
            <a:r>
              <a:rPr lang="en-US" sz="1200" dirty="0">
                <a:solidFill>
                  <a:srgbClr val="2C3E50"/>
                </a:solidFill>
              </a:rPr>
              <a:t> Ensure devices meet NICE medical-grade standards for diagnostic accuracy.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38125"/>
            <a:ext cx="11334750" cy="6572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133475"/>
            <a:ext cx="6657975" cy="2624138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338263"/>
            <a:ext cx="285750" cy="228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762125"/>
            <a:ext cx="142875" cy="14287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8625" y="3948112"/>
            <a:ext cx="6657975" cy="2624138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4152900"/>
            <a:ext cx="285750" cy="2286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4576763"/>
            <a:ext cx="142875" cy="1143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5064323"/>
            <a:ext cx="142875" cy="1143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125" y="5551884"/>
            <a:ext cx="142875" cy="1143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29050" y="4576763"/>
            <a:ext cx="142875" cy="1143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29050" y="5064323"/>
            <a:ext cx="142875" cy="1143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29050" y="5551884"/>
            <a:ext cx="142875" cy="1143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24725" y="1133475"/>
            <a:ext cx="4438650" cy="1934617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15225" y="1338263"/>
            <a:ext cx="285750" cy="2286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15225" y="1762125"/>
            <a:ext cx="142875" cy="1143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515225" y="2057400"/>
            <a:ext cx="142875" cy="14287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24725" y="3258592"/>
            <a:ext cx="4438650" cy="1934617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15225" y="3463379"/>
            <a:ext cx="285750" cy="2286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515225" y="3887242"/>
            <a:ext cx="142875" cy="142875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515225" y="4382542"/>
            <a:ext cx="142875" cy="131862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324725" y="5478959"/>
            <a:ext cx="4438650" cy="1093291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467600" y="5660827"/>
            <a:ext cx="166688" cy="137220"/>
          </a:xfrm>
          <a:prstGeom prst="rect">
            <a:avLst/>
          </a:prstGeom>
        </p:spPr>
      </p:pic>
      <p:sp>
        <p:nvSpPr>
          <p:cNvPr id="26" name="Text 0"/>
          <p:cNvSpPr/>
          <p:nvPr/>
        </p:nvSpPr>
        <p:spPr>
          <a:xfrm>
            <a:off x="428625" y="238125"/>
            <a:ext cx="8229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E67E22"/>
                </a:solidFill>
              </a:rPr>
              <a:t>AF:</a:t>
            </a:r>
            <a:endParaRPr lang="en-US" sz="1800" dirty="0"/>
          </a:p>
        </p:txBody>
      </p:sp>
      <p:sp>
        <p:nvSpPr>
          <p:cNvPr id="27" name="Text 1"/>
          <p:cNvSpPr/>
          <p:nvPr/>
        </p:nvSpPr>
        <p:spPr>
          <a:xfrm>
            <a:off x="923776" y="238125"/>
            <a:ext cx="11268224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Mandatory Initial Investigations for New AF</a:t>
            </a:r>
            <a:endParaRPr lang="en-US" sz="1800" dirty="0"/>
          </a:p>
        </p:txBody>
      </p:sp>
      <p:sp>
        <p:nvSpPr>
          <p:cNvPr id="28" name="Text 2"/>
          <p:cNvSpPr/>
          <p:nvPr/>
        </p:nvSpPr>
        <p:spPr>
          <a:xfrm>
            <a:off x="428625" y="619125"/>
            <a:ext cx="113347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NICE NG196 Guideline Reference / Bradford VTS Teaching</a:t>
            </a:r>
            <a:endParaRPr lang="en-US" sz="1050" dirty="0"/>
          </a:p>
        </p:txBody>
      </p:sp>
      <p:sp>
        <p:nvSpPr>
          <p:cNvPr id="29" name="Text 3"/>
          <p:cNvSpPr/>
          <p:nvPr/>
        </p:nvSpPr>
        <p:spPr>
          <a:xfrm>
            <a:off x="1047750" y="1323975"/>
            <a:ext cx="54178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2C3E50"/>
                </a:solidFill>
              </a:rPr>
              <a:t>12-LEAD ELECTROCARDIOGRAM</a:t>
            </a:r>
            <a:endParaRPr lang="en-US" sz="1350" dirty="0"/>
          </a:p>
        </p:txBody>
      </p:sp>
      <p:sp>
        <p:nvSpPr>
          <p:cNvPr id="30" name="Text 4"/>
          <p:cNvSpPr/>
          <p:nvPr/>
        </p:nvSpPr>
        <p:spPr>
          <a:xfrm>
            <a:off x="857250" y="1724025"/>
            <a:ext cx="60388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Mandatory Confirmation:</a:t>
            </a:r>
            <a:r>
              <a:rPr lang="en-US" sz="1125" dirty="0">
                <a:solidFill>
                  <a:srgbClr val="2C3E50"/>
                </a:solidFill>
              </a:rPr>
              <a:t> Must be performed to confirm diagnosis (absent P waves, irregularly irregular QRS).</a:t>
            </a:r>
            <a:endParaRPr lang="en-US" sz="1125" dirty="0"/>
          </a:p>
        </p:txBody>
      </p:sp>
      <p:sp>
        <p:nvSpPr>
          <p:cNvPr id="31" name="Text 5"/>
          <p:cNvSpPr/>
          <p:nvPr/>
        </p:nvSpPr>
        <p:spPr>
          <a:xfrm>
            <a:off x="1047750" y="4138613"/>
            <a:ext cx="5143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2C3E50"/>
                </a:solidFill>
              </a:rPr>
              <a:t>COMPREHENSIVE BLOOD PANEL</a:t>
            </a:r>
            <a:endParaRPr lang="en-US" sz="1350" dirty="0"/>
          </a:p>
        </p:txBody>
      </p:sp>
      <p:sp>
        <p:nvSpPr>
          <p:cNvPr id="32" name="Text 6"/>
          <p:cNvSpPr/>
          <p:nvPr/>
        </p:nvSpPr>
        <p:spPr>
          <a:xfrm>
            <a:off x="857250" y="4557713"/>
            <a:ext cx="68580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FBC:</a:t>
            </a:r>
            <a:endParaRPr lang="en-US" sz="1125" dirty="0"/>
          </a:p>
        </p:txBody>
      </p:sp>
      <p:sp>
        <p:nvSpPr>
          <p:cNvPr id="33" name="Text 7"/>
          <p:cNvSpPr/>
          <p:nvPr/>
        </p:nvSpPr>
        <p:spPr>
          <a:xfrm>
            <a:off x="857250" y="4757738"/>
            <a:ext cx="5943600" cy="1732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975" dirty="0">
                <a:solidFill>
                  <a:srgbClr val="7F8C8D"/>
                </a:solidFill>
              </a:rPr>
              <a:t>Exclude anaemia (bleeding risk/trigger).</a:t>
            </a:r>
            <a:endParaRPr lang="en-US" sz="975" dirty="0"/>
          </a:p>
        </p:txBody>
      </p:sp>
      <p:sp>
        <p:nvSpPr>
          <p:cNvPr id="34" name="Text 8"/>
          <p:cNvSpPr/>
          <p:nvPr/>
        </p:nvSpPr>
        <p:spPr>
          <a:xfrm>
            <a:off x="857250" y="5045273"/>
            <a:ext cx="291465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U&amp;E / Creatinine:</a:t>
            </a:r>
            <a:endParaRPr lang="en-US" sz="1125" dirty="0"/>
          </a:p>
        </p:txBody>
      </p:sp>
      <p:sp>
        <p:nvSpPr>
          <p:cNvPr id="35" name="Text 9"/>
          <p:cNvSpPr/>
          <p:nvPr/>
        </p:nvSpPr>
        <p:spPr>
          <a:xfrm>
            <a:off x="857250" y="5245298"/>
            <a:ext cx="4903470" cy="1732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975" dirty="0">
                <a:solidFill>
                  <a:srgbClr val="7F8C8D"/>
                </a:solidFill>
              </a:rPr>
              <a:t>Essential for DOAC dosing (CrCl).</a:t>
            </a:r>
            <a:endParaRPr lang="en-US" sz="975" dirty="0"/>
          </a:p>
        </p:txBody>
      </p:sp>
      <p:sp>
        <p:nvSpPr>
          <p:cNvPr id="36" name="Text 10"/>
          <p:cNvSpPr/>
          <p:nvPr/>
        </p:nvSpPr>
        <p:spPr>
          <a:xfrm>
            <a:off x="857250" y="5532834"/>
            <a:ext cx="85725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LFTs:</a:t>
            </a:r>
            <a:endParaRPr lang="en-US" sz="1125" dirty="0"/>
          </a:p>
        </p:txBody>
      </p:sp>
      <p:sp>
        <p:nvSpPr>
          <p:cNvPr id="37" name="Text 11"/>
          <p:cNvSpPr/>
          <p:nvPr/>
        </p:nvSpPr>
        <p:spPr>
          <a:xfrm>
            <a:off x="857250" y="5732859"/>
            <a:ext cx="5795010" cy="1732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975" dirty="0">
                <a:solidFill>
                  <a:srgbClr val="7F8C8D"/>
                </a:solidFill>
              </a:rPr>
              <a:t>Baseline for amiodarone/alcohol screen.</a:t>
            </a:r>
            <a:endParaRPr lang="en-US" sz="975" dirty="0"/>
          </a:p>
        </p:txBody>
      </p:sp>
      <p:sp>
        <p:nvSpPr>
          <p:cNvPr id="38" name="Text 12"/>
          <p:cNvSpPr/>
          <p:nvPr/>
        </p:nvSpPr>
        <p:spPr>
          <a:xfrm>
            <a:off x="4067175" y="4557713"/>
            <a:ext cx="85725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TFTs:</a:t>
            </a:r>
            <a:endParaRPr lang="en-US" sz="1125" dirty="0"/>
          </a:p>
        </p:txBody>
      </p:sp>
      <p:sp>
        <p:nvSpPr>
          <p:cNvPr id="39" name="Text 13"/>
          <p:cNvSpPr/>
          <p:nvPr/>
        </p:nvSpPr>
        <p:spPr>
          <a:xfrm>
            <a:off x="4067175" y="4757738"/>
            <a:ext cx="5497830" cy="1732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975" dirty="0">
                <a:solidFill>
                  <a:srgbClr val="7F8C8D"/>
                </a:solidFill>
              </a:rPr>
              <a:t>Rule out thyrotoxicosis (reversible).</a:t>
            </a:r>
            <a:endParaRPr lang="en-US" sz="975" dirty="0"/>
          </a:p>
        </p:txBody>
      </p:sp>
      <p:sp>
        <p:nvSpPr>
          <p:cNvPr id="40" name="Text 14"/>
          <p:cNvSpPr/>
          <p:nvPr/>
        </p:nvSpPr>
        <p:spPr>
          <a:xfrm>
            <a:off x="4067175" y="5045273"/>
            <a:ext cx="285750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HbA1c / Glucose:</a:t>
            </a:r>
            <a:endParaRPr lang="en-US" sz="1125" dirty="0"/>
          </a:p>
        </p:txBody>
      </p:sp>
      <p:sp>
        <p:nvSpPr>
          <p:cNvPr id="41" name="Text 15"/>
          <p:cNvSpPr/>
          <p:nvPr/>
        </p:nvSpPr>
        <p:spPr>
          <a:xfrm>
            <a:off x="4067175" y="5245298"/>
            <a:ext cx="5200650" cy="1732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975" dirty="0">
                <a:solidFill>
                  <a:srgbClr val="7F8C8D"/>
                </a:solidFill>
              </a:rPr>
              <a:t>Screen for Diabetes (CHA₂DS₂-VASc).</a:t>
            </a:r>
            <a:endParaRPr lang="en-US" sz="975" dirty="0"/>
          </a:p>
        </p:txBody>
      </p:sp>
      <p:sp>
        <p:nvSpPr>
          <p:cNvPr id="42" name="Text 16"/>
          <p:cNvSpPr/>
          <p:nvPr/>
        </p:nvSpPr>
        <p:spPr>
          <a:xfrm>
            <a:off x="4067175" y="5532834"/>
            <a:ext cx="240030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Lipid Profile:</a:t>
            </a:r>
            <a:endParaRPr lang="en-US" sz="1125" dirty="0"/>
          </a:p>
        </p:txBody>
      </p:sp>
      <p:sp>
        <p:nvSpPr>
          <p:cNvPr id="43" name="Text 17"/>
          <p:cNvSpPr/>
          <p:nvPr/>
        </p:nvSpPr>
        <p:spPr>
          <a:xfrm>
            <a:off x="4067175" y="5732859"/>
            <a:ext cx="3566160" cy="1732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975" dirty="0">
                <a:solidFill>
                  <a:srgbClr val="7F8C8D"/>
                </a:solidFill>
              </a:rPr>
              <a:t>Assess overall CVD risk.</a:t>
            </a:r>
            <a:endParaRPr lang="en-US" sz="975" dirty="0"/>
          </a:p>
        </p:txBody>
      </p:sp>
      <p:sp>
        <p:nvSpPr>
          <p:cNvPr id="44" name="Text 18"/>
          <p:cNvSpPr/>
          <p:nvPr/>
        </p:nvSpPr>
        <p:spPr>
          <a:xfrm>
            <a:off x="7943850" y="1323975"/>
            <a:ext cx="4114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2C3E50"/>
                </a:solidFill>
              </a:rPr>
              <a:t>ECHOCARDIOGRAM (TTE)</a:t>
            </a:r>
            <a:endParaRPr lang="en-US" sz="1350" dirty="0"/>
          </a:p>
        </p:txBody>
      </p:sp>
      <p:sp>
        <p:nvSpPr>
          <p:cNvPr id="45" name="Text 19"/>
          <p:cNvSpPr/>
          <p:nvPr/>
        </p:nvSpPr>
        <p:spPr>
          <a:xfrm>
            <a:off x="7753350" y="1724025"/>
            <a:ext cx="44386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Indication:</a:t>
            </a:r>
            <a:r>
              <a:rPr lang="en-US" sz="1125" dirty="0">
                <a:solidFill>
                  <a:srgbClr val="2C3E50"/>
                </a:solidFill>
              </a:rPr>
              <a:t> All newly diagnosed AF.</a:t>
            </a:r>
            <a:endParaRPr lang="en-US" sz="1125" dirty="0"/>
          </a:p>
        </p:txBody>
      </p:sp>
      <p:sp>
        <p:nvSpPr>
          <p:cNvPr id="46" name="Text 20"/>
          <p:cNvSpPr/>
          <p:nvPr/>
        </p:nvSpPr>
        <p:spPr>
          <a:xfrm>
            <a:off x="7753350" y="2019300"/>
            <a:ext cx="38195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Purpose:</a:t>
            </a:r>
            <a:r>
              <a:rPr lang="en-US" sz="1125" dirty="0">
                <a:solidFill>
                  <a:srgbClr val="2C3E50"/>
                </a:solidFill>
              </a:rPr>
              <a:t> Exclude valve disease, LV dysfunction, or structural heart disease.</a:t>
            </a:r>
            <a:endParaRPr lang="en-US" sz="1125" dirty="0"/>
          </a:p>
        </p:txBody>
      </p:sp>
      <p:sp>
        <p:nvSpPr>
          <p:cNvPr id="47" name="Text 21"/>
          <p:cNvSpPr/>
          <p:nvPr/>
        </p:nvSpPr>
        <p:spPr>
          <a:xfrm>
            <a:off x="7943850" y="3449092"/>
            <a:ext cx="34975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2C3E50"/>
                </a:solidFill>
              </a:rPr>
              <a:t>CHEST X-RAY (CXR)</a:t>
            </a:r>
            <a:endParaRPr lang="en-US" sz="1350" dirty="0"/>
          </a:p>
        </p:txBody>
      </p:sp>
      <p:sp>
        <p:nvSpPr>
          <p:cNvPr id="48" name="Text 22"/>
          <p:cNvSpPr/>
          <p:nvPr/>
        </p:nvSpPr>
        <p:spPr>
          <a:xfrm>
            <a:off x="7753350" y="3849142"/>
            <a:ext cx="38195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Target Groups:</a:t>
            </a:r>
            <a:r>
              <a:rPr lang="en-US" sz="1125" dirty="0">
                <a:solidFill>
                  <a:srgbClr val="2C3E50"/>
                </a:solidFill>
              </a:rPr>
              <a:t> Smoker/ex-smokers or patients with suspected Heart Failure.</a:t>
            </a:r>
            <a:endParaRPr lang="en-US" sz="1125" dirty="0"/>
          </a:p>
        </p:txBody>
      </p:sp>
      <p:sp>
        <p:nvSpPr>
          <p:cNvPr id="49" name="Text 23"/>
          <p:cNvSpPr/>
          <p:nvPr/>
        </p:nvSpPr>
        <p:spPr>
          <a:xfrm>
            <a:off x="7753350" y="4344442"/>
            <a:ext cx="38195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Rationale:</a:t>
            </a:r>
            <a:r>
              <a:rPr lang="en-US" sz="1125" dirty="0">
                <a:solidFill>
                  <a:srgbClr val="2C3E50"/>
                </a:solidFill>
              </a:rPr>
              <a:t> Exclude bronchial carcinoma or pulmonary congestion.</a:t>
            </a:r>
            <a:endParaRPr lang="en-US" sz="1125" dirty="0"/>
          </a:p>
        </p:txBody>
      </p:sp>
      <p:sp>
        <p:nvSpPr>
          <p:cNvPr id="50" name="Text 24"/>
          <p:cNvSpPr/>
          <p:nvPr/>
        </p:nvSpPr>
        <p:spPr>
          <a:xfrm>
            <a:off x="7634288" y="5621834"/>
            <a:ext cx="41529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3498DB"/>
                </a:solidFill>
              </a:rPr>
              <a:t> EXAM PEARL (AKT)</a:t>
            </a:r>
            <a:endParaRPr lang="en-US" sz="1050" dirty="0"/>
          </a:p>
        </p:txBody>
      </p:sp>
      <p:sp>
        <p:nvSpPr>
          <p:cNvPr id="51" name="Text 25"/>
          <p:cNvSpPr/>
          <p:nvPr/>
        </p:nvSpPr>
        <p:spPr>
          <a:xfrm>
            <a:off x="7467600" y="5869484"/>
            <a:ext cx="4152900" cy="5598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i="1" dirty="0">
                <a:solidFill>
                  <a:srgbClr val="2C3E50"/>
                </a:solidFill>
              </a:rPr>
              <a:t>Always check TFTs in new AF. Thyrotoxicosis is a classic "easy to miss" reversible cause frequently tested in the AKT. Ensure U&amp;Es are checked to calculate Cockcroft-Gault CrCl for DOAC dosing!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142875"/>
            <a:ext cx="11334750" cy="6096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293019"/>
            <a:ext cx="4972050" cy="4938713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8625" y="1293019"/>
            <a:ext cx="3993356" cy="4953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21981" y="1293019"/>
            <a:ext cx="978694" cy="4953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8625" y="1788319"/>
            <a:ext cx="3993356" cy="500063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21981" y="1788319"/>
            <a:ext cx="978694" cy="500063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8625" y="2288381"/>
            <a:ext cx="3993356" cy="500063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21981" y="2288381"/>
            <a:ext cx="978694" cy="500063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8625" y="2788444"/>
            <a:ext cx="3993356" cy="500063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21981" y="2788444"/>
            <a:ext cx="978694" cy="500063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8625" y="3288506"/>
            <a:ext cx="3993356" cy="500063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21981" y="3288506"/>
            <a:ext cx="978694" cy="500063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8625" y="3788569"/>
            <a:ext cx="3993356" cy="500063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21981" y="3788569"/>
            <a:ext cx="978694" cy="500063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8625" y="4288631"/>
            <a:ext cx="3993356" cy="500063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21981" y="4288631"/>
            <a:ext cx="978694" cy="500063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8625" y="4788694"/>
            <a:ext cx="3993356" cy="500063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21981" y="4788694"/>
            <a:ext cx="978694" cy="500063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8625" y="5288756"/>
            <a:ext cx="3993356" cy="500063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21981" y="5288756"/>
            <a:ext cx="978694" cy="500063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8625" y="5788819"/>
            <a:ext cx="4972050" cy="442913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686425" y="3288507"/>
            <a:ext cx="6076950" cy="3387944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876925" y="4017615"/>
            <a:ext cx="226219" cy="186779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876925" y="4457551"/>
            <a:ext cx="226219" cy="186779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876925" y="4730055"/>
            <a:ext cx="226219" cy="186779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876925" y="5002560"/>
            <a:ext cx="5695950" cy="319088"/>
          </a:xfrm>
          <a:prstGeom prst="rect">
            <a:avLst/>
          </a:prstGeom>
        </p:spPr>
      </p:pic>
      <p:pic>
        <p:nvPicPr>
          <p:cNvPr id="32" name="Image 3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019800" y="5085011"/>
            <a:ext cx="190500" cy="154186"/>
          </a:xfrm>
          <a:prstGeom prst="rect">
            <a:avLst/>
          </a:prstGeom>
        </p:spPr>
      </p:pic>
      <p:pic>
        <p:nvPicPr>
          <p:cNvPr id="33" name="Image 3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876925" y="5407372"/>
            <a:ext cx="5695950" cy="823913"/>
          </a:xfrm>
          <a:prstGeom prst="rect">
            <a:avLst/>
          </a:prstGeom>
        </p:spPr>
      </p:pic>
      <p:pic>
        <p:nvPicPr>
          <p:cNvPr id="34" name="Image 3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019800" y="5523012"/>
            <a:ext cx="154781" cy="125760"/>
          </a:xfrm>
          <a:prstGeom prst="rect">
            <a:avLst/>
          </a:prstGeom>
        </p:spPr>
      </p:pic>
      <p:sp>
        <p:nvSpPr>
          <p:cNvPr id="35" name="Text 0"/>
          <p:cNvSpPr/>
          <p:nvPr/>
        </p:nvSpPr>
        <p:spPr>
          <a:xfrm>
            <a:off x="428625" y="142875"/>
            <a:ext cx="8229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E67E22"/>
                </a:solidFill>
              </a:rPr>
              <a:t>AF:</a:t>
            </a:r>
            <a:endParaRPr lang="en-US" sz="1800" dirty="0"/>
          </a:p>
        </p:txBody>
      </p:sp>
      <p:sp>
        <p:nvSpPr>
          <p:cNvPr id="36" name="Text 1"/>
          <p:cNvSpPr/>
          <p:nvPr/>
        </p:nvSpPr>
        <p:spPr>
          <a:xfrm>
            <a:off x="923776" y="142875"/>
            <a:ext cx="112471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Stroke Risk Assessment using CHA₂DS₂-VASc</a:t>
            </a:r>
            <a:endParaRPr lang="en-US" sz="1800" dirty="0"/>
          </a:p>
        </p:txBody>
      </p:sp>
      <p:sp>
        <p:nvSpPr>
          <p:cNvPr id="37" name="Text 2"/>
          <p:cNvSpPr/>
          <p:nvPr/>
        </p:nvSpPr>
        <p:spPr>
          <a:xfrm>
            <a:off x="428625" y="504825"/>
            <a:ext cx="113347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NICE NG196 Guideline Reference / Bradford VTS Teaching</a:t>
            </a:r>
            <a:endParaRPr lang="en-US" sz="1050" dirty="0"/>
          </a:p>
        </p:txBody>
      </p:sp>
      <p:sp>
        <p:nvSpPr>
          <p:cNvPr id="38" name="Text 3"/>
          <p:cNvSpPr/>
          <p:nvPr/>
        </p:nvSpPr>
        <p:spPr>
          <a:xfrm>
            <a:off x="600075" y="1293019"/>
            <a:ext cx="4346590" cy="495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Risk Factor (CHA₂DS₂-VASc)</a:t>
            </a:r>
            <a:endParaRPr lang="en-US" sz="1200" dirty="0"/>
          </a:p>
        </p:txBody>
      </p:sp>
      <p:sp>
        <p:nvSpPr>
          <p:cNvPr id="39" name="Text 4"/>
          <p:cNvSpPr/>
          <p:nvPr/>
        </p:nvSpPr>
        <p:spPr>
          <a:xfrm>
            <a:off x="4421981" y="1293019"/>
            <a:ext cx="635794" cy="495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Points</a:t>
            </a:r>
            <a:endParaRPr lang="en-US" sz="1200" dirty="0"/>
          </a:p>
        </p:txBody>
      </p:sp>
      <p:sp>
        <p:nvSpPr>
          <p:cNvPr id="40" name="Text 5"/>
          <p:cNvSpPr/>
          <p:nvPr/>
        </p:nvSpPr>
        <p:spPr>
          <a:xfrm>
            <a:off x="600075" y="1788319"/>
            <a:ext cx="4388384" cy="5000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34495E"/>
                </a:solidFill>
              </a:rPr>
              <a:t>C</a:t>
            </a:r>
            <a:r>
              <a:rPr lang="en-US" sz="1125" dirty="0">
                <a:solidFill>
                  <a:srgbClr val="34495E"/>
                </a:solidFill>
              </a:rPr>
              <a:t> — Congestive heart failure</a:t>
            </a:r>
            <a:endParaRPr lang="en-US" sz="1125" dirty="0"/>
          </a:p>
        </p:txBody>
      </p:sp>
      <p:sp>
        <p:nvSpPr>
          <p:cNvPr id="41" name="Text 6"/>
          <p:cNvSpPr/>
          <p:nvPr/>
        </p:nvSpPr>
        <p:spPr>
          <a:xfrm>
            <a:off x="4785866" y="1902619"/>
            <a:ext cx="98524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  <a:highlight>
                  <a:srgbClr val="F8F9F9"/>
                </a:highlight>
              </a:rPr>
              <a:t>1</a:t>
            </a:r>
            <a:endParaRPr lang="en-US" sz="1125" dirty="0"/>
          </a:p>
        </p:txBody>
      </p:sp>
      <p:sp>
        <p:nvSpPr>
          <p:cNvPr id="42" name="Text 7"/>
          <p:cNvSpPr/>
          <p:nvPr/>
        </p:nvSpPr>
        <p:spPr>
          <a:xfrm>
            <a:off x="600075" y="2288381"/>
            <a:ext cx="5172024" cy="5000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34495E"/>
                </a:solidFill>
              </a:rPr>
              <a:t>H</a:t>
            </a:r>
            <a:r>
              <a:rPr lang="en-US" sz="1125" dirty="0">
                <a:solidFill>
                  <a:srgbClr val="34495E"/>
                </a:solidFill>
              </a:rPr>
              <a:t> — Hypertension (or treated HTN)</a:t>
            </a:r>
            <a:endParaRPr lang="en-US" sz="1125" dirty="0"/>
          </a:p>
        </p:txBody>
      </p:sp>
      <p:sp>
        <p:nvSpPr>
          <p:cNvPr id="43" name="Text 8"/>
          <p:cNvSpPr/>
          <p:nvPr/>
        </p:nvSpPr>
        <p:spPr>
          <a:xfrm>
            <a:off x="4785866" y="2402681"/>
            <a:ext cx="98524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  <a:highlight>
                  <a:srgbClr val="F8F9F9"/>
                </a:highlight>
              </a:rPr>
              <a:t>1</a:t>
            </a:r>
            <a:endParaRPr lang="en-US" sz="1125" dirty="0"/>
          </a:p>
        </p:txBody>
      </p:sp>
      <p:sp>
        <p:nvSpPr>
          <p:cNvPr id="44" name="Text 9"/>
          <p:cNvSpPr/>
          <p:nvPr/>
        </p:nvSpPr>
        <p:spPr>
          <a:xfrm>
            <a:off x="600075" y="2788444"/>
            <a:ext cx="3650456" cy="5000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34495E"/>
                </a:solidFill>
              </a:rPr>
              <a:t>A₂</a:t>
            </a:r>
            <a:r>
              <a:rPr lang="en-US" sz="1125" dirty="0">
                <a:solidFill>
                  <a:srgbClr val="34495E"/>
                </a:solidFill>
              </a:rPr>
              <a:t> — Age ≥75 years</a:t>
            </a:r>
            <a:endParaRPr lang="en-US" sz="1125" dirty="0"/>
          </a:p>
        </p:txBody>
      </p:sp>
      <p:sp>
        <p:nvSpPr>
          <p:cNvPr id="45" name="Text 10"/>
          <p:cNvSpPr/>
          <p:nvPr/>
        </p:nvSpPr>
        <p:spPr>
          <a:xfrm>
            <a:off x="4785866" y="2902744"/>
            <a:ext cx="98524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E67E22"/>
                </a:solidFill>
                <a:highlight>
                  <a:srgbClr val="F8F9F9"/>
                </a:highlight>
              </a:rPr>
              <a:t>2</a:t>
            </a:r>
            <a:endParaRPr lang="en-US" sz="1125" dirty="0"/>
          </a:p>
        </p:txBody>
      </p:sp>
      <p:sp>
        <p:nvSpPr>
          <p:cNvPr id="46" name="Text 11"/>
          <p:cNvSpPr/>
          <p:nvPr/>
        </p:nvSpPr>
        <p:spPr>
          <a:xfrm>
            <a:off x="600075" y="3288506"/>
            <a:ext cx="3650456" cy="5000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34495E"/>
                </a:solidFill>
              </a:rPr>
              <a:t>D</a:t>
            </a:r>
            <a:r>
              <a:rPr lang="en-US" sz="1125" dirty="0">
                <a:solidFill>
                  <a:srgbClr val="34495E"/>
                </a:solidFill>
              </a:rPr>
              <a:t> — Diabetes mellitus</a:t>
            </a:r>
            <a:endParaRPr lang="en-US" sz="1125" dirty="0"/>
          </a:p>
        </p:txBody>
      </p:sp>
      <p:sp>
        <p:nvSpPr>
          <p:cNvPr id="47" name="Text 12"/>
          <p:cNvSpPr/>
          <p:nvPr/>
        </p:nvSpPr>
        <p:spPr>
          <a:xfrm>
            <a:off x="4785866" y="3402806"/>
            <a:ext cx="98524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  <a:highlight>
                  <a:srgbClr val="F8F9F9"/>
                </a:highlight>
              </a:rPr>
              <a:t>1</a:t>
            </a:r>
            <a:endParaRPr lang="en-US" sz="1125" dirty="0"/>
          </a:p>
        </p:txBody>
      </p:sp>
      <p:sp>
        <p:nvSpPr>
          <p:cNvPr id="48" name="Text 13"/>
          <p:cNvSpPr/>
          <p:nvPr/>
        </p:nvSpPr>
        <p:spPr>
          <a:xfrm>
            <a:off x="600075" y="3788569"/>
            <a:ext cx="5485480" cy="5000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34495E"/>
                </a:solidFill>
              </a:rPr>
              <a:t>S₂</a:t>
            </a:r>
            <a:r>
              <a:rPr lang="en-US" sz="1125" dirty="0">
                <a:solidFill>
                  <a:srgbClr val="34495E"/>
                </a:solidFill>
              </a:rPr>
              <a:t> — Stroke / TIA / Thromboembolism</a:t>
            </a:r>
            <a:endParaRPr lang="en-US" sz="1125" dirty="0"/>
          </a:p>
        </p:txBody>
      </p:sp>
      <p:sp>
        <p:nvSpPr>
          <p:cNvPr id="49" name="Text 14"/>
          <p:cNvSpPr/>
          <p:nvPr/>
        </p:nvSpPr>
        <p:spPr>
          <a:xfrm>
            <a:off x="4785866" y="3902869"/>
            <a:ext cx="98524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E67E22"/>
                </a:solidFill>
                <a:highlight>
                  <a:srgbClr val="F8F9F9"/>
                </a:highlight>
              </a:rPr>
              <a:t>2</a:t>
            </a:r>
            <a:endParaRPr lang="en-US" sz="1125" dirty="0"/>
          </a:p>
        </p:txBody>
      </p:sp>
      <p:sp>
        <p:nvSpPr>
          <p:cNvPr id="50" name="Text 15"/>
          <p:cNvSpPr/>
          <p:nvPr/>
        </p:nvSpPr>
        <p:spPr>
          <a:xfrm>
            <a:off x="600075" y="4288631"/>
            <a:ext cx="7052760" cy="5000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34495E"/>
                </a:solidFill>
              </a:rPr>
              <a:t>V</a:t>
            </a:r>
            <a:r>
              <a:rPr lang="en-US" sz="1125" dirty="0">
                <a:solidFill>
                  <a:srgbClr val="34495E"/>
                </a:solidFill>
              </a:rPr>
              <a:t> — Vascular disease (MI, PAD, Aortic plaque)</a:t>
            </a:r>
            <a:endParaRPr lang="en-US" sz="1125" dirty="0"/>
          </a:p>
        </p:txBody>
      </p:sp>
      <p:sp>
        <p:nvSpPr>
          <p:cNvPr id="51" name="Text 16"/>
          <p:cNvSpPr/>
          <p:nvPr/>
        </p:nvSpPr>
        <p:spPr>
          <a:xfrm>
            <a:off x="4785866" y="4402931"/>
            <a:ext cx="98524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  <a:highlight>
                  <a:srgbClr val="F8F9F9"/>
                </a:highlight>
              </a:rPr>
              <a:t>1</a:t>
            </a:r>
            <a:endParaRPr lang="en-US" sz="1125" dirty="0"/>
          </a:p>
        </p:txBody>
      </p:sp>
      <p:sp>
        <p:nvSpPr>
          <p:cNvPr id="52" name="Text 17"/>
          <p:cNvSpPr/>
          <p:nvPr/>
        </p:nvSpPr>
        <p:spPr>
          <a:xfrm>
            <a:off x="600075" y="4788694"/>
            <a:ext cx="3650456" cy="5000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34495E"/>
                </a:solidFill>
              </a:rPr>
              <a:t>A</a:t>
            </a:r>
            <a:r>
              <a:rPr lang="en-US" sz="1125" dirty="0">
                <a:solidFill>
                  <a:srgbClr val="34495E"/>
                </a:solidFill>
              </a:rPr>
              <a:t> — Age 65–74 years</a:t>
            </a:r>
            <a:endParaRPr lang="en-US" sz="1125" dirty="0"/>
          </a:p>
        </p:txBody>
      </p:sp>
      <p:sp>
        <p:nvSpPr>
          <p:cNvPr id="53" name="Text 18"/>
          <p:cNvSpPr/>
          <p:nvPr/>
        </p:nvSpPr>
        <p:spPr>
          <a:xfrm>
            <a:off x="4785866" y="4902994"/>
            <a:ext cx="98524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  <a:highlight>
                  <a:srgbClr val="F8F9F9"/>
                </a:highlight>
              </a:rPr>
              <a:t>1</a:t>
            </a:r>
            <a:endParaRPr lang="en-US" sz="1125" dirty="0"/>
          </a:p>
        </p:txBody>
      </p:sp>
      <p:sp>
        <p:nvSpPr>
          <p:cNvPr id="54" name="Text 19"/>
          <p:cNvSpPr/>
          <p:nvPr/>
        </p:nvSpPr>
        <p:spPr>
          <a:xfrm>
            <a:off x="600075" y="5288756"/>
            <a:ext cx="4074928" cy="5000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34495E"/>
                </a:solidFill>
              </a:rPr>
              <a:t>Sc</a:t>
            </a:r>
            <a:r>
              <a:rPr lang="en-US" sz="1125" dirty="0">
                <a:solidFill>
                  <a:srgbClr val="34495E"/>
                </a:solidFill>
              </a:rPr>
              <a:t> — Sex category (Female)</a:t>
            </a:r>
            <a:endParaRPr lang="en-US" sz="1125" dirty="0"/>
          </a:p>
        </p:txBody>
      </p:sp>
      <p:sp>
        <p:nvSpPr>
          <p:cNvPr id="55" name="Text 20"/>
          <p:cNvSpPr/>
          <p:nvPr/>
        </p:nvSpPr>
        <p:spPr>
          <a:xfrm>
            <a:off x="4785866" y="5403056"/>
            <a:ext cx="98524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  <a:highlight>
                  <a:srgbClr val="F8F9F9"/>
                </a:highlight>
              </a:rPr>
              <a:t>1</a:t>
            </a:r>
            <a:endParaRPr lang="en-US" sz="1125" dirty="0"/>
          </a:p>
        </p:txBody>
      </p:sp>
      <p:sp>
        <p:nvSpPr>
          <p:cNvPr id="56" name="Text 21"/>
          <p:cNvSpPr/>
          <p:nvPr/>
        </p:nvSpPr>
        <p:spPr>
          <a:xfrm>
            <a:off x="600075" y="5788819"/>
            <a:ext cx="3650456" cy="4429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E67E22"/>
                </a:solidFill>
              </a:rPr>
              <a:t>Maximum Possible Score</a:t>
            </a:r>
            <a:endParaRPr lang="en-US" sz="1125" dirty="0"/>
          </a:p>
        </p:txBody>
      </p:sp>
      <p:sp>
        <p:nvSpPr>
          <p:cNvPr id="57" name="Text 22"/>
          <p:cNvSpPr/>
          <p:nvPr/>
        </p:nvSpPr>
        <p:spPr>
          <a:xfrm>
            <a:off x="4421981" y="5788819"/>
            <a:ext cx="635794" cy="4429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E67E22"/>
                </a:solidFill>
              </a:rPr>
              <a:t>9</a:t>
            </a:r>
            <a:endParaRPr lang="en-US" sz="1125" dirty="0"/>
          </a:p>
        </p:txBody>
      </p:sp>
      <p:sp>
        <p:nvSpPr>
          <p:cNvPr id="58" name="Text 23"/>
          <p:cNvSpPr/>
          <p:nvPr/>
        </p:nvSpPr>
        <p:spPr>
          <a:xfrm>
            <a:off x="6246019" y="3998565"/>
            <a:ext cx="5326856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E67E22"/>
                </a:solidFill>
              </a:rPr>
              <a:t>OFFER Anticoagulation:</a:t>
            </a:r>
            <a:r>
              <a:rPr lang="en-US" sz="1050" dirty="0">
                <a:solidFill>
                  <a:srgbClr val="2C3E50"/>
                </a:solidFill>
              </a:rPr>
              <a:t> Score </a:t>
            </a:r>
            <a:r>
              <a:rPr lang="en-US" sz="1050" b="1" dirty="0">
                <a:solidFill>
                  <a:srgbClr val="E67E22"/>
                </a:solidFill>
              </a:rPr>
              <a:t>≥2</a:t>
            </a:r>
            <a:r>
              <a:rPr lang="en-US" sz="1050" dirty="0">
                <a:solidFill>
                  <a:srgbClr val="2C3E50"/>
                </a:solidFill>
              </a:rPr>
              <a:t> in Men / </a:t>
            </a:r>
            <a:r>
              <a:rPr lang="en-US" sz="1050" b="1" dirty="0">
                <a:solidFill>
                  <a:srgbClr val="E67E22"/>
                </a:solidFill>
              </a:rPr>
              <a:t>≥3</a:t>
            </a:r>
            <a:r>
              <a:rPr lang="en-US" sz="1050" dirty="0">
                <a:solidFill>
                  <a:srgbClr val="2C3E50"/>
                </a:solidFill>
              </a:rPr>
              <a:t> in Women. (DOAC preferred over Warfarin).</a:t>
            </a:r>
            <a:endParaRPr lang="en-US" sz="1050" dirty="0"/>
          </a:p>
        </p:txBody>
      </p:sp>
      <p:sp>
        <p:nvSpPr>
          <p:cNvPr id="59" name="Text 24"/>
          <p:cNvSpPr/>
          <p:nvPr/>
        </p:nvSpPr>
        <p:spPr>
          <a:xfrm>
            <a:off x="6246019" y="4438501"/>
            <a:ext cx="5945981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E67E22"/>
                </a:solidFill>
              </a:rPr>
              <a:t>CONSIDER Anticoagulation:</a:t>
            </a:r>
            <a:r>
              <a:rPr lang="en-US" sz="1050" dirty="0">
                <a:solidFill>
                  <a:srgbClr val="2C3E50"/>
                </a:solidFill>
              </a:rPr>
              <a:t> Score </a:t>
            </a:r>
            <a:r>
              <a:rPr lang="en-US" sz="1050" b="1" dirty="0">
                <a:solidFill>
                  <a:srgbClr val="E67E22"/>
                </a:solidFill>
              </a:rPr>
              <a:t>1</a:t>
            </a:r>
            <a:r>
              <a:rPr lang="en-US" sz="1050" dirty="0">
                <a:solidFill>
                  <a:srgbClr val="2C3E50"/>
                </a:solidFill>
              </a:rPr>
              <a:t> in Men / </a:t>
            </a:r>
            <a:r>
              <a:rPr lang="en-US" sz="1050" b="1" dirty="0">
                <a:solidFill>
                  <a:srgbClr val="E67E22"/>
                </a:solidFill>
              </a:rPr>
              <a:t>2</a:t>
            </a:r>
            <a:r>
              <a:rPr lang="en-US" sz="1050" dirty="0">
                <a:solidFill>
                  <a:srgbClr val="2C3E50"/>
                </a:solidFill>
              </a:rPr>
              <a:t> in Women. Discuss risks vs. benefits.</a:t>
            </a:r>
            <a:endParaRPr lang="en-US" sz="1050" dirty="0"/>
          </a:p>
        </p:txBody>
      </p:sp>
      <p:sp>
        <p:nvSpPr>
          <p:cNvPr id="60" name="Text 25"/>
          <p:cNvSpPr/>
          <p:nvPr/>
        </p:nvSpPr>
        <p:spPr>
          <a:xfrm>
            <a:off x="6246019" y="4711005"/>
            <a:ext cx="5945981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E67E22"/>
                </a:solidFill>
              </a:rPr>
              <a:t>DO NOT OFFER:</a:t>
            </a:r>
            <a:r>
              <a:rPr lang="en-US" sz="1050" dirty="0">
                <a:solidFill>
                  <a:srgbClr val="2C3E50"/>
                </a:solidFill>
              </a:rPr>
              <a:t> Score </a:t>
            </a:r>
            <a:r>
              <a:rPr lang="en-US" sz="1050" b="1" dirty="0">
                <a:solidFill>
                  <a:srgbClr val="E67E22"/>
                </a:solidFill>
              </a:rPr>
              <a:t>0</a:t>
            </a:r>
            <a:r>
              <a:rPr lang="en-US" sz="1050" dirty="0">
                <a:solidFill>
                  <a:srgbClr val="2C3E50"/>
                </a:solidFill>
              </a:rPr>
              <a:t> in Men / </a:t>
            </a:r>
            <a:r>
              <a:rPr lang="en-US" sz="1050" b="1" dirty="0">
                <a:solidFill>
                  <a:srgbClr val="E67E22"/>
                </a:solidFill>
              </a:rPr>
              <a:t>1</a:t>
            </a:r>
            <a:r>
              <a:rPr lang="en-US" sz="1050" dirty="0">
                <a:solidFill>
                  <a:srgbClr val="2C3E50"/>
                </a:solidFill>
              </a:rPr>
              <a:t> in Women (where female sex is the only risk factor).</a:t>
            </a:r>
            <a:endParaRPr lang="en-US" sz="1050" dirty="0"/>
          </a:p>
        </p:txBody>
      </p:sp>
      <p:sp>
        <p:nvSpPr>
          <p:cNvPr id="61" name="Text 26"/>
          <p:cNvSpPr/>
          <p:nvPr/>
        </p:nvSpPr>
        <p:spPr>
          <a:xfrm>
            <a:off x="6324600" y="5069235"/>
            <a:ext cx="586740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943126"/>
                </a:solidFill>
              </a:rPr>
              <a:t>ASPIRIN IS NOT RECOMMENDED FOR STROKE PREVENTION IN AF</a:t>
            </a:r>
            <a:endParaRPr lang="en-US" sz="975" dirty="0"/>
          </a:p>
        </p:txBody>
      </p:sp>
      <p:sp>
        <p:nvSpPr>
          <p:cNvPr id="62" name="Text 27"/>
          <p:cNvSpPr/>
          <p:nvPr/>
        </p:nvSpPr>
        <p:spPr>
          <a:xfrm>
            <a:off x="6231731" y="5493097"/>
            <a:ext cx="541020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D35400"/>
                </a:solidFill>
              </a:rPr>
              <a:t>LIVE CALCULATION CHALLENGE</a:t>
            </a:r>
            <a:endParaRPr lang="en-US" sz="975" dirty="0"/>
          </a:p>
        </p:txBody>
      </p:sp>
      <p:sp>
        <p:nvSpPr>
          <p:cNvPr id="63" name="Text 28"/>
          <p:cNvSpPr/>
          <p:nvPr/>
        </p:nvSpPr>
        <p:spPr>
          <a:xfrm>
            <a:off x="6019800" y="5726460"/>
            <a:ext cx="617220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5D6D7E"/>
                </a:solidFill>
              </a:rPr>
              <a:t>72yo Female, Hypertension, Type 2 Diabetes.</a:t>
            </a:r>
            <a:endParaRPr lang="en-US" sz="975" dirty="0"/>
          </a:p>
        </p:txBody>
      </p:sp>
      <p:sp>
        <p:nvSpPr>
          <p:cNvPr id="64" name="Text 29"/>
          <p:cNvSpPr/>
          <p:nvPr/>
        </p:nvSpPr>
        <p:spPr>
          <a:xfrm>
            <a:off x="6019800" y="5959822"/>
            <a:ext cx="617220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E67E22"/>
                </a:solidFill>
              </a:rPr>
              <a:t>Score: 4</a:t>
            </a:r>
            <a:r>
              <a:rPr lang="en-US" sz="975" b="1" dirty="0">
                <a:solidFill>
                  <a:srgbClr val="2C3E50"/>
                </a:solidFill>
              </a:rPr>
              <a:t> (Age 1 + Female 1 + HTN 1 + T2DM 1) → </a:t>
            </a:r>
            <a:r>
              <a:rPr lang="en-US" sz="975" b="1" u="sng" dirty="0">
                <a:solidFill>
                  <a:srgbClr val="2C3E50"/>
                </a:solidFill>
              </a:rPr>
              <a:t>Offer Anticoagulation</a:t>
            </a:r>
            <a:endParaRPr lang="en-US" sz="97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38125"/>
            <a:ext cx="11334750" cy="6572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2083594"/>
            <a:ext cx="6629400" cy="35242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2198787"/>
            <a:ext cx="166688" cy="13722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625" y="2531269"/>
            <a:ext cx="6629400" cy="3090863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8625" y="2531269"/>
            <a:ext cx="5676900" cy="54292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05525" y="2531269"/>
            <a:ext cx="952500" cy="54292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8625" y="3074194"/>
            <a:ext cx="5676900" cy="509587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125" y="3250257"/>
            <a:ext cx="202406" cy="17204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05525" y="3074194"/>
            <a:ext cx="952500" cy="509587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8625" y="3583781"/>
            <a:ext cx="5676900" cy="509587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9125" y="3759845"/>
            <a:ext cx="202406" cy="17204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05525" y="3583781"/>
            <a:ext cx="952500" cy="509587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8625" y="4093369"/>
            <a:ext cx="5676900" cy="509587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19125" y="4269432"/>
            <a:ext cx="202406" cy="172045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05525" y="4093369"/>
            <a:ext cx="952500" cy="509587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8625" y="4602956"/>
            <a:ext cx="5676900" cy="509587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19125" y="4779020"/>
            <a:ext cx="202406" cy="172045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05525" y="4602956"/>
            <a:ext cx="952500" cy="509587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19125" y="5288607"/>
            <a:ext cx="202406" cy="172045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343775" y="1133475"/>
            <a:ext cx="4419600" cy="2624138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534275" y="1364903"/>
            <a:ext cx="214313" cy="17532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534275" y="1724025"/>
            <a:ext cx="762000" cy="276225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534275" y="2114550"/>
            <a:ext cx="762000" cy="276225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534275" y="2505075"/>
            <a:ext cx="762000" cy="276225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343775" y="3948112"/>
            <a:ext cx="4419600" cy="2624138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534275" y="4179540"/>
            <a:ext cx="214313" cy="175320"/>
          </a:xfrm>
          <a:prstGeom prst="rect">
            <a:avLst/>
          </a:prstGeom>
        </p:spPr>
      </p:pic>
      <p:sp>
        <p:nvSpPr>
          <p:cNvPr id="30" name="Text 0"/>
          <p:cNvSpPr/>
          <p:nvPr/>
        </p:nvSpPr>
        <p:spPr>
          <a:xfrm>
            <a:off x="428625" y="238125"/>
            <a:ext cx="8229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E67E22"/>
                </a:solidFill>
              </a:rPr>
              <a:t>AF:</a:t>
            </a:r>
            <a:endParaRPr lang="en-US" sz="1800" dirty="0"/>
          </a:p>
        </p:txBody>
      </p:sp>
      <p:sp>
        <p:nvSpPr>
          <p:cNvPr id="31" name="Text 1"/>
          <p:cNvSpPr/>
          <p:nvPr/>
        </p:nvSpPr>
        <p:spPr>
          <a:xfrm>
            <a:off x="923776" y="238125"/>
            <a:ext cx="98755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Bleeding Risk Assessment using ORBIT</a:t>
            </a:r>
            <a:endParaRPr lang="en-US" sz="1800" dirty="0"/>
          </a:p>
        </p:txBody>
      </p:sp>
      <p:sp>
        <p:nvSpPr>
          <p:cNvPr id="32" name="Text 2"/>
          <p:cNvSpPr/>
          <p:nvPr/>
        </p:nvSpPr>
        <p:spPr>
          <a:xfrm>
            <a:off x="428625" y="619125"/>
            <a:ext cx="113347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NICE NG196 Guideline Reference / Bradford VTS Teaching</a:t>
            </a:r>
            <a:endParaRPr lang="en-US" sz="1050" dirty="0"/>
          </a:p>
        </p:txBody>
      </p:sp>
      <p:sp>
        <p:nvSpPr>
          <p:cNvPr id="33" name="Text 3"/>
          <p:cNvSpPr/>
          <p:nvPr/>
        </p:nvSpPr>
        <p:spPr>
          <a:xfrm>
            <a:off x="738188" y="2083594"/>
            <a:ext cx="634365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 REPLACES HAS-BLED IN NICE NG196</a:t>
            </a:r>
            <a:endParaRPr lang="en-US" sz="1050" dirty="0"/>
          </a:p>
        </p:txBody>
      </p:sp>
      <p:sp>
        <p:nvSpPr>
          <p:cNvPr id="34" name="Text 4"/>
          <p:cNvSpPr/>
          <p:nvPr/>
        </p:nvSpPr>
        <p:spPr>
          <a:xfrm>
            <a:off x="619125" y="2531269"/>
            <a:ext cx="5295900" cy="542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ORBIT Risk Factor</a:t>
            </a:r>
            <a:endParaRPr lang="en-US" sz="1350" dirty="0"/>
          </a:p>
        </p:txBody>
      </p:sp>
      <p:sp>
        <p:nvSpPr>
          <p:cNvPr id="35" name="Text 5"/>
          <p:cNvSpPr/>
          <p:nvPr/>
        </p:nvSpPr>
        <p:spPr>
          <a:xfrm>
            <a:off x="6105525" y="2531269"/>
            <a:ext cx="571500" cy="542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E67E22"/>
                </a:solidFill>
              </a:rPr>
              <a:t>Points</a:t>
            </a:r>
            <a:endParaRPr lang="en-US" sz="1350" dirty="0"/>
          </a:p>
        </p:txBody>
      </p:sp>
      <p:sp>
        <p:nvSpPr>
          <p:cNvPr id="36" name="Text 6"/>
          <p:cNvSpPr/>
          <p:nvPr/>
        </p:nvSpPr>
        <p:spPr>
          <a:xfrm>
            <a:off x="821531" y="3074194"/>
            <a:ext cx="5295900" cy="50958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 Older age (≥75 years)</a:t>
            </a:r>
            <a:endParaRPr lang="en-US" sz="1275" dirty="0"/>
          </a:p>
        </p:txBody>
      </p:sp>
      <p:sp>
        <p:nvSpPr>
          <p:cNvPr id="37" name="Text 7"/>
          <p:cNvSpPr/>
          <p:nvPr/>
        </p:nvSpPr>
        <p:spPr>
          <a:xfrm>
            <a:off x="6105525" y="3074194"/>
            <a:ext cx="571500" cy="50958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E67E22"/>
                </a:solidFill>
              </a:rPr>
              <a:t>1</a:t>
            </a:r>
            <a:endParaRPr lang="en-US" sz="1275" dirty="0"/>
          </a:p>
        </p:txBody>
      </p:sp>
      <p:sp>
        <p:nvSpPr>
          <p:cNvPr id="38" name="Text 8"/>
          <p:cNvSpPr/>
          <p:nvPr/>
        </p:nvSpPr>
        <p:spPr>
          <a:xfrm>
            <a:off x="821531" y="3583781"/>
            <a:ext cx="5438072" cy="50958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 Reduced haemoglobin / Anaemia</a:t>
            </a:r>
            <a:endParaRPr lang="en-US" sz="1275" dirty="0"/>
          </a:p>
        </p:txBody>
      </p:sp>
      <p:sp>
        <p:nvSpPr>
          <p:cNvPr id="39" name="Text 9"/>
          <p:cNvSpPr/>
          <p:nvPr/>
        </p:nvSpPr>
        <p:spPr>
          <a:xfrm>
            <a:off x="6105525" y="3583781"/>
            <a:ext cx="571500" cy="50958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E67E22"/>
                </a:solidFill>
              </a:rPr>
              <a:t>2</a:t>
            </a:r>
            <a:endParaRPr lang="en-US" sz="1275" dirty="0"/>
          </a:p>
        </p:txBody>
      </p:sp>
      <p:sp>
        <p:nvSpPr>
          <p:cNvPr id="40" name="Text 10"/>
          <p:cNvSpPr/>
          <p:nvPr/>
        </p:nvSpPr>
        <p:spPr>
          <a:xfrm>
            <a:off x="821531" y="4093369"/>
            <a:ext cx="5295900" cy="50958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 Bleeding history</a:t>
            </a:r>
            <a:endParaRPr lang="en-US" sz="1275" dirty="0"/>
          </a:p>
        </p:txBody>
      </p:sp>
      <p:sp>
        <p:nvSpPr>
          <p:cNvPr id="41" name="Text 11"/>
          <p:cNvSpPr/>
          <p:nvPr/>
        </p:nvSpPr>
        <p:spPr>
          <a:xfrm>
            <a:off x="6105525" y="4093369"/>
            <a:ext cx="571500" cy="50958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E67E22"/>
                </a:solidFill>
              </a:rPr>
              <a:t>2</a:t>
            </a:r>
            <a:endParaRPr lang="en-US" sz="1275" dirty="0"/>
          </a:p>
        </p:txBody>
      </p:sp>
      <p:sp>
        <p:nvSpPr>
          <p:cNvPr id="42" name="Text 12"/>
          <p:cNvSpPr/>
          <p:nvPr/>
        </p:nvSpPr>
        <p:spPr>
          <a:xfrm>
            <a:off x="821531" y="4602956"/>
            <a:ext cx="5981879" cy="50958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 INR lability (if using Warfarin)</a:t>
            </a:r>
            <a:endParaRPr lang="en-US" sz="1275" dirty="0"/>
          </a:p>
        </p:txBody>
      </p:sp>
      <p:sp>
        <p:nvSpPr>
          <p:cNvPr id="43" name="Text 13"/>
          <p:cNvSpPr/>
          <p:nvPr/>
        </p:nvSpPr>
        <p:spPr>
          <a:xfrm>
            <a:off x="6105525" y="4602956"/>
            <a:ext cx="571500" cy="50958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E67E22"/>
                </a:solidFill>
              </a:rPr>
              <a:t>1</a:t>
            </a:r>
            <a:endParaRPr lang="en-US" sz="1275" dirty="0"/>
          </a:p>
        </p:txBody>
      </p:sp>
      <p:sp>
        <p:nvSpPr>
          <p:cNvPr id="44" name="Text 14"/>
          <p:cNvSpPr/>
          <p:nvPr/>
        </p:nvSpPr>
        <p:spPr>
          <a:xfrm>
            <a:off x="821531" y="5112544"/>
            <a:ext cx="5438072" cy="50958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 Antiplatelet agents or NSAIDs</a:t>
            </a:r>
            <a:endParaRPr lang="en-US" sz="1275" dirty="0"/>
          </a:p>
        </p:txBody>
      </p:sp>
      <p:sp>
        <p:nvSpPr>
          <p:cNvPr id="45" name="Text 15"/>
          <p:cNvSpPr/>
          <p:nvPr/>
        </p:nvSpPr>
        <p:spPr>
          <a:xfrm>
            <a:off x="6105525" y="5112544"/>
            <a:ext cx="571500" cy="50958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E67E22"/>
                </a:solidFill>
              </a:rPr>
              <a:t>1</a:t>
            </a:r>
            <a:endParaRPr lang="en-US" sz="1275" dirty="0"/>
          </a:p>
        </p:txBody>
      </p:sp>
      <p:sp>
        <p:nvSpPr>
          <p:cNvPr id="46" name="Text 16"/>
          <p:cNvSpPr/>
          <p:nvPr/>
        </p:nvSpPr>
        <p:spPr>
          <a:xfrm>
            <a:off x="7843838" y="1323975"/>
            <a:ext cx="40386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Risk Interpretation</a:t>
            </a:r>
            <a:endParaRPr lang="en-US" sz="1350" dirty="0"/>
          </a:p>
        </p:txBody>
      </p:sp>
      <p:sp>
        <p:nvSpPr>
          <p:cNvPr id="47" name="Text 17"/>
          <p:cNvSpPr/>
          <p:nvPr/>
        </p:nvSpPr>
        <p:spPr>
          <a:xfrm>
            <a:off x="7534275" y="1724025"/>
            <a:ext cx="60960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0 – 2</a:t>
            </a:r>
            <a:endParaRPr lang="en-US" sz="1050" dirty="0"/>
          </a:p>
        </p:txBody>
      </p:sp>
      <p:sp>
        <p:nvSpPr>
          <p:cNvPr id="48" name="Text 18"/>
          <p:cNvSpPr/>
          <p:nvPr/>
        </p:nvSpPr>
        <p:spPr>
          <a:xfrm>
            <a:off x="8439150" y="1747838"/>
            <a:ext cx="31089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Low bleeding risk</a:t>
            </a:r>
            <a:endParaRPr lang="en-US" sz="1200" dirty="0"/>
          </a:p>
        </p:txBody>
      </p:sp>
      <p:sp>
        <p:nvSpPr>
          <p:cNvPr id="49" name="Text 19"/>
          <p:cNvSpPr/>
          <p:nvPr/>
        </p:nvSpPr>
        <p:spPr>
          <a:xfrm>
            <a:off x="7534275" y="2114550"/>
            <a:ext cx="60960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3</a:t>
            </a:r>
            <a:endParaRPr lang="en-US" sz="1050" dirty="0"/>
          </a:p>
        </p:txBody>
      </p:sp>
      <p:sp>
        <p:nvSpPr>
          <p:cNvPr id="50" name="Text 20"/>
          <p:cNvSpPr/>
          <p:nvPr/>
        </p:nvSpPr>
        <p:spPr>
          <a:xfrm>
            <a:off x="8439150" y="2138363"/>
            <a:ext cx="36576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Medium bleeding risk</a:t>
            </a:r>
            <a:endParaRPr lang="en-US" sz="1200" dirty="0"/>
          </a:p>
        </p:txBody>
      </p:sp>
      <p:sp>
        <p:nvSpPr>
          <p:cNvPr id="51" name="Text 21"/>
          <p:cNvSpPr/>
          <p:nvPr/>
        </p:nvSpPr>
        <p:spPr>
          <a:xfrm>
            <a:off x="7534275" y="2505075"/>
            <a:ext cx="60960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≥ 4</a:t>
            </a:r>
            <a:endParaRPr lang="en-US" sz="1050" dirty="0"/>
          </a:p>
        </p:txBody>
      </p:sp>
      <p:sp>
        <p:nvSpPr>
          <p:cNvPr id="52" name="Text 22"/>
          <p:cNvSpPr/>
          <p:nvPr/>
        </p:nvSpPr>
        <p:spPr>
          <a:xfrm>
            <a:off x="8439150" y="2528888"/>
            <a:ext cx="32918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High bleeding risk</a:t>
            </a:r>
            <a:endParaRPr lang="en-US" sz="1200" dirty="0"/>
          </a:p>
        </p:txBody>
      </p:sp>
      <p:sp>
        <p:nvSpPr>
          <p:cNvPr id="53" name="Text 23"/>
          <p:cNvSpPr/>
          <p:nvPr/>
        </p:nvSpPr>
        <p:spPr>
          <a:xfrm>
            <a:off x="7843838" y="4138613"/>
            <a:ext cx="434816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Clinical Decision Tool</a:t>
            </a:r>
            <a:endParaRPr lang="en-US" sz="1350" dirty="0"/>
          </a:p>
        </p:txBody>
      </p:sp>
      <p:sp>
        <p:nvSpPr>
          <p:cNvPr id="54" name="Text 24"/>
          <p:cNvSpPr/>
          <p:nvPr/>
        </p:nvSpPr>
        <p:spPr>
          <a:xfrm>
            <a:off x="7534275" y="4538663"/>
            <a:ext cx="4038600" cy="1285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34495E"/>
                </a:solidFill>
              </a:rPr>
              <a:t>Important:</a:t>
            </a:r>
            <a:r>
              <a:rPr lang="en-US" sz="1125" dirty="0">
                <a:solidFill>
                  <a:srgbClr val="34495E"/>
                </a:solidFill>
              </a:rPr>
              <a:t> A high bleeding risk score should </a:t>
            </a:r>
            <a:r>
              <a:rPr lang="en-US" sz="1125" b="1" dirty="0">
                <a:solidFill>
                  <a:srgbClr val="34495E"/>
                </a:solidFill>
              </a:rPr>
              <a:t>NOT</a:t>
            </a:r>
            <a:r>
              <a:rPr lang="en-US" sz="1125" dirty="0">
                <a:solidFill>
                  <a:srgbClr val="34495E"/>
                </a:solidFill>
              </a:rPr>
              <a:t> automatically exclude anticoagulation.
Use the score to identify and manage </a:t>
            </a:r>
            <a:r>
              <a:rPr lang="en-US" sz="1125" b="1" dirty="0">
                <a:solidFill>
                  <a:srgbClr val="34495E"/>
                </a:solidFill>
              </a:rPr>
              <a:t>modifiable</a:t>
            </a:r>
            <a:r>
              <a:rPr lang="en-US" sz="1125" dirty="0">
                <a:solidFill>
                  <a:srgbClr val="34495E"/>
                </a:solidFill>
              </a:rPr>
              <a:t> bleeding factors and to inform the shared decision-making discussion regarding stroke prevention benefits vs. bleeding risks.</a:t>
            </a:r>
            <a:endParaRPr lang="en-US" sz="112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38125"/>
            <a:ext cx="11334750" cy="657225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038225"/>
            <a:ext cx="6880027" cy="55340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8625" y="1038225"/>
            <a:ext cx="1238399" cy="46672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67024" y="1038225"/>
            <a:ext cx="1375916" cy="46672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42940" y="1038225"/>
            <a:ext cx="1513582" cy="46672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56522" y="1038225"/>
            <a:ext cx="2752130" cy="46672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8625" y="1504950"/>
            <a:ext cx="1238399" cy="93910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67024" y="1504950"/>
            <a:ext cx="1375916" cy="93910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42940" y="1504950"/>
            <a:ext cx="1513582" cy="93910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56522" y="1504950"/>
            <a:ext cx="2752130" cy="93910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8625" y="2444055"/>
            <a:ext cx="1238399" cy="984052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667024" y="2444055"/>
            <a:ext cx="1375916" cy="984052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042940" y="2444055"/>
            <a:ext cx="1513582" cy="984052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556522" y="2444055"/>
            <a:ext cx="2752130" cy="984052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28625" y="3428107"/>
            <a:ext cx="1238399" cy="982861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667024" y="3428107"/>
            <a:ext cx="1375916" cy="982861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042940" y="3428107"/>
            <a:ext cx="1513582" cy="982861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556522" y="3428107"/>
            <a:ext cx="2752130" cy="982861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28625" y="4410968"/>
            <a:ext cx="1238399" cy="939105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667024" y="4410968"/>
            <a:ext cx="1375916" cy="939105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042940" y="4410968"/>
            <a:ext cx="1513582" cy="939105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556522" y="4410968"/>
            <a:ext cx="2752130" cy="939105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28625" y="5350073"/>
            <a:ext cx="6880027" cy="1222177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556522" y="5350073"/>
            <a:ext cx="2752130" cy="1222177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546777" y="1038225"/>
            <a:ext cx="4216598" cy="3057525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7737277" y="1228725"/>
            <a:ext cx="3835598" cy="285750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737277" y="1266825"/>
            <a:ext cx="190500" cy="152400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7737277" y="1628775"/>
            <a:ext cx="154781" cy="154781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7737277" y="2051447"/>
            <a:ext cx="154781" cy="154781"/>
          </a:xfrm>
          <a:prstGeom prst="rect">
            <a:avLst/>
          </a:prstGeom>
        </p:spPr>
      </p:pic>
      <p:pic>
        <p:nvPicPr>
          <p:cNvPr id="32" name="Image 30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7737277" y="2474119"/>
            <a:ext cx="154781" cy="154781"/>
          </a:xfrm>
          <a:prstGeom prst="rect">
            <a:avLst/>
          </a:prstGeom>
        </p:spPr>
      </p:pic>
      <p:pic>
        <p:nvPicPr>
          <p:cNvPr id="33" name="Image 31" descr="preencoded.png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7737277" y="2915841"/>
            <a:ext cx="3835598" cy="523875"/>
          </a:xfrm>
          <a:prstGeom prst="rect">
            <a:avLst/>
          </a:prstGeom>
        </p:spPr>
      </p:pic>
      <p:pic>
        <p:nvPicPr>
          <p:cNvPr id="34" name="Image 32" descr="preencoded.png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7813477" y="3029694"/>
            <a:ext cx="154781" cy="125760"/>
          </a:xfrm>
          <a:prstGeom prst="rect">
            <a:avLst/>
          </a:prstGeom>
        </p:spPr>
      </p:pic>
      <p:pic>
        <p:nvPicPr>
          <p:cNvPr id="35" name="Image 33" descr="preencoded.png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7546777" y="4286250"/>
            <a:ext cx="4216598" cy="2286000"/>
          </a:xfrm>
          <a:prstGeom prst="rect">
            <a:avLst/>
          </a:prstGeom>
        </p:spPr>
      </p:pic>
      <p:sp>
        <p:nvSpPr>
          <p:cNvPr id="37" name="Text 0"/>
          <p:cNvSpPr/>
          <p:nvPr/>
        </p:nvSpPr>
        <p:spPr>
          <a:xfrm>
            <a:off x="428625" y="238125"/>
            <a:ext cx="8229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E67E22"/>
                </a:solidFill>
              </a:rPr>
              <a:t>AF:</a:t>
            </a:r>
            <a:endParaRPr lang="en-US" sz="1800" dirty="0"/>
          </a:p>
        </p:txBody>
      </p:sp>
      <p:sp>
        <p:nvSpPr>
          <p:cNvPr id="38" name="Text 1"/>
          <p:cNvSpPr/>
          <p:nvPr/>
        </p:nvSpPr>
        <p:spPr>
          <a:xfrm>
            <a:off x="923776" y="238125"/>
            <a:ext cx="11268224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Anticoagulation Management: DOACs vs Warfarin</a:t>
            </a:r>
            <a:endParaRPr lang="en-US" sz="1800" dirty="0"/>
          </a:p>
        </p:txBody>
      </p:sp>
      <p:sp>
        <p:nvSpPr>
          <p:cNvPr id="39" name="Text 2"/>
          <p:cNvSpPr/>
          <p:nvPr/>
        </p:nvSpPr>
        <p:spPr>
          <a:xfrm>
            <a:off x="428625" y="619125"/>
            <a:ext cx="113347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NICE NG196 Guideline Reference / Bradford VTS Teaching</a:t>
            </a:r>
            <a:endParaRPr lang="en-US" sz="1050" dirty="0"/>
          </a:p>
        </p:txBody>
      </p:sp>
      <p:sp>
        <p:nvSpPr>
          <p:cNvPr id="40" name="Text 3"/>
          <p:cNvSpPr/>
          <p:nvPr/>
        </p:nvSpPr>
        <p:spPr>
          <a:xfrm>
            <a:off x="561975" y="1038225"/>
            <a:ext cx="971699" cy="4667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DOAC</a:t>
            </a:r>
            <a:endParaRPr lang="en-US" sz="1050" dirty="0"/>
          </a:p>
        </p:txBody>
      </p:sp>
      <p:sp>
        <p:nvSpPr>
          <p:cNvPr id="41" name="Text 4"/>
          <p:cNvSpPr/>
          <p:nvPr/>
        </p:nvSpPr>
        <p:spPr>
          <a:xfrm>
            <a:off x="1800374" y="1038225"/>
            <a:ext cx="1161023" cy="4667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Mechanism</a:t>
            </a:r>
            <a:endParaRPr lang="en-US" sz="1050" dirty="0"/>
          </a:p>
        </p:txBody>
      </p:sp>
      <p:sp>
        <p:nvSpPr>
          <p:cNvPr id="42" name="Text 5"/>
          <p:cNvSpPr/>
          <p:nvPr/>
        </p:nvSpPr>
        <p:spPr>
          <a:xfrm>
            <a:off x="3176290" y="1038225"/>
            <a:ext cx="1713709" cy="4667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Standard Dose</a:t>
            </a:r>
            <a:endParaRPr lang="en-US" sz="1050" dirty="0"/>
          </a:p>
        </p:txBody>
      </p:sp>
      <p:sp>
        <p:nvSpPr>
          <p:cNvPr id="43" name="Text 6"/>
          <p:cNvSpPr/>
          <p:nvPr/>
        </p:nvSpPr>
        <p:spPr>
          <a:xfrm>
            <a:off x="4689872" y="1038225"/>
            <a:ext cx="3323799" cy="4667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Dose Reduction Criteria</a:t>
            </a:r>
            <a:endParaRPr lang="en-US" sz="1050" dirty="0"/>
          </a:p>
        </p:txBody>
      </p:sp>
      <p:sp>
        <p:nvSpPr>
          <p:cNvPr id="44" name="Text 7"/>
          <p:cNvSpPr/>
          <p:nvPr/>
        </p:nvSpPr>
        <p:spPr>
          <a:xfrm>
            <a:off x="561975" y="1504950"/>
            <a:ext cx="1004466" cy="9391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E67E22"/>
                </a:solidFill>
              </a:rPr>
              <a:t>Apixaban</a:t>
            </a:r>
            <a:endParaRPr lang="en-US" sz="1050" dirty="0"/>
          </a:p>
        </p:txBody>
      </p:sp>
      <p:sp>
        <p:nvSpPr>
          <p:cNvPr id="45" name="Text 8"/>
          <p:cNvSpPr/>
          <p:nvPr/>
        </p:nvSpPr>
        <p:spPr>
          <a:xfrm>
            <a:off x="1800374" y="1504950"/>
            <a:ext cx="2451049" cy="9391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34495E"/>
                </a:solidFill>
              </a:rPr>
              <a:t>Factor Xa Inhibitor</a:t>
            </a:r>
            <a:endParaRPr lang="en-US" sz="1050" dirty="0"/>
          </a:p>
        </p:txBody>
      </p:sp>
      <p:sp>
        <p:nvSpPr>
          <p:cNvPr id="46" name="Text 9"/>
          <p:cNvSpPr/>
          <p:nvPr/>
        </p:nvSpPr>
        <p:spPr>
          <a:xfrm>
            <a:off x="3176290" y="1504950"/>
            <a:ext cx="1246882" cy="9391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5 mg BD</a:t>
            </a:r>
            <a:endParaRPr lang="en-US" sz="1050" dirty="0"/>
          </a:p>
        </p:txBody>
      </p:sp>
      <p:sp>
        <p:nvSpPr>
          <p:cNvPr id="47" name="Text 10"/>
          <p:cNvSpPr/>
          <p:nvPr/>
        </p:nvSpPr>
        <p:spPr>
          <a:xfrm>
            <a:off x="4689872" y="1504950"/>
            <a:ext cx="2485430" cy="9391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b="1" dirty="0">
                <a:solidFill>
                  <a:srgbClr val="2C3E50"/>
                </a:solidFill>
              </a:rPr>
              <a:t>2.5 mg BD</a:t>
            </a:r>
            <a:r>
              <a:rPr lang="en-US" sz="975" dirty="0">
                <a:solidFill>
                  <a:srgbClr val="2C3E50"/>
                </a:solidFill>
              </a:rPr>
              <a:t> if ≥2 of: Age ≥80, Weight ≤60 kg, Creatinine ≥133 µmol/L</a:t>
            </a:r>
            <a:endParaRPr lang="en-US" sz="975" dirty="0"/>
          </a:p>
        </p:txBody>
      </p:sp>
      <p:sp>
        <p:nvSpPr>
          <p:cNvPr id="48" name="Text 11"/>
          <p:cNvSpPr/>
          <p:nvPr/>
        </p:nvSpPr>
        <p:spPr>
          <a:xfrm>
            <a:off x="561975" y="2444055"/>
            <a:ext cx="1381141" cy="98405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E67E22"/>
                </a:solidFill>
              </a:rPr>
              <a:t>Rivaroxaban</a:t>
            </a:r>
            <a:endParaRPr lang="en-US" sz="1050" dirty="0"/>
          </a:p>
        </p:txBody>
      </p:sp>
      <p:sp>
        <p:nvSpPr>
          <p:cNvPr id="49" name="Text 12"/>
          <p:cNvSpPr/>
          <p:nvPr/>
        </p:nvSpPr>
        <p:spPr>
          <a:xfrm>
            <a:off x="1800374" y="2444055"/>
            <a:ext cx="2451049" cy="98405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34495E"/>
                </a:solidFill>
              </a:rPr>
              <a:t>Factor Xa Inhibitor</a:t>
            </a:r>
            <a:endParaRPr lang="en-US" sz="1050" dirty="0"/>
          </a:p>
        </p:txBody>
      </p:sp>
      <p:sp>
        <p:nvSpPr>
          <p:cNvPr id="50" name="Text 13"/>
          <p:cNvSpPr/>
          <p:nvPr/>
        </p:nvSpPr>
        <p:spPr>
          <a:xfrm>
            <a:off x="3176290" y="2444055"/>
            <a:ext cx="1246882" cy="98405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20 mg OD
</a:t>
            </a:r>
            <a:endParaRPr lang="en-US" sz="1050" dirty="0"/>
          </a:p>
        </p:txBody>
      </p:sp>
      <p:sp>
        <p:nvSpPr>
          <p:cNvPr id="51" name="Text 14"/>
          <p:cNvSpPr/>
          <p:nvPr/>
        </p:nvSpPr>
        <p:spPr>
          <a:xfrm>
            <a:off x="4689872" y="2444055"/>
            <a:ext cx="4428291" cy="98405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b="1" dirty="0">
                <a:solidFill>
                  <a:srgbClr val="2C3E50"/>
                </a:solidFill>
              </a:rPr>
              <a:t>15 mg OD</a:t>
            </a:r>
            <a:r>
              <a:rPr lang="en-US" sz="975" dirty="0">
                <a:solidFill>
                  <a:srgbClr val="2C3E50"/>
                </a:solidFill>
              </a:rPr>
              <a:t> if CrCl 15–49 ml/min</a:t>
            </a:r>
            <a:endParaRPr lang="en-US" sz="975" dirty="0"/>
          </a:p>
        </p:txBody>
      </p:sp>
      <p:sp>
        <p:nvSpPr>
          <p:cNvPr id="52" name="Text 15"/>
          <p:cNvSpPr/>
          <p:nvPr/>
        </p:nvSpPr>
        <p:spPr>
          <a:xfrm>
            <a:off x="561975" y="3428107"/>
            <a:ext cx="1255583" cy="9828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E67E22"/>
                </a:solidFill>
              </a:rPr>
              <a:t>Dabigatran</a:t>
            </a:r>
            <a:endParaRPr lang="en-US" sz="1050" dirty="0"/>
          </a:p>
        </p:txBody>
      </p:sp>
      <p:sp>
        <p:nvSpPr>
          <p:cNvPr id="53" name="Text 16"/>
          <p:cNvSpPr/>
          <p:nvPr/>
        </p:nvSpPr>
        <p:spPr>
          <a:xfrm>
            <a:off x="1800374" y="3428107"/>
            <a:ext cx="1109216" cy="9828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34495E"/>
                </a:solidFill>
              </a:rPr>
              <a:t>Direct Thrombin Inhibitor</a:t>
            </a:r>
            <a:endParaRPr lang="en-US" sz="1050" dirty="0"/>
          </a:p>
        </p:txBody>
      </p:sp>
      <p:sp>
        <p:nvSpPr>
          <p:cNvPr id="54" name="Text 17"/>
          <p:cNvSpPr/>
          <p:nvPr/>
        </p:nvSpPr>
        <p:spPr>
          <a:xfrm>
            <a:off x="3176290" y="3428107"/>
            <a:ext cx="1450061" cy="9828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150 mg BD</a:t>
            </a:r>
            <a:endParaRPr lang="en-US" sz="1050" dirty="0"/>
          </a:p>
        </p:txBody>
      </p:sp>
      <p:sp>
        <p:nvSpPr>
          <p:cNvPr id="55" name="Text 18"/>
          <p:cNvSpPr/>
          <p:nvPr/>
        </p:nvSpPr>
        <p:spPr>
          <a:xfrm>
            <a:off x="4689872" y="3428107"/>
            <a:ext cx="2485430" cy="9828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b="1" dirty="0">
                <a:solidFill>
                  <a:srgbClr val="2C3E50"/>
                </a:solidFill>
              </a:rPr>
              <a:t>110 mg BD</a:t>
            </a:r>
            <a:r>
              <a:rPr lang="en-US" sz="975" dirty="0">
                <a:solidFill>
                  <a:srgbClr val="2C3E50"/>
                </a:solidFill>
              </a:rPr>
              <a:t> if ≥80 years, high bleeding risk, or concomitant verapamil</a:t>
            </a:r>
            <a:endParaRPr lang="en-US" sz="975" dirty="0"/>
          </a:p>
        </p:txBody>
      </p:sp>
      <p:sp>
        <p:nvSpPr>
          <p:cNvPr id="56" name="Text 19"/>
          <p:cNvSpPr/>
          <p:nvPr/>
        </p:nvSpPr>
        <p:spPr>
          <a:xfrm>
            <a:off x="561975" y="4410968"/>
            <a:ext cx="1004466" cy="9391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E67E22"/>
                </a:solidFill>
              </a:rPr>
              <a:t>Edoxaban</a:t>
            </a:r>
            <a:endParaRPr lang="en-US" sz="1050" dirty="0"/>
          </a:p>
        </p:txBody>
      </p:sp>
      <p:sp>
        <p:nvSpPr>
          <p:cNvPr id="57" name="Text 20"/>
          <p:cNvSpPr/>
          <p:nvPr/>
        </p:nvSpPr>
        <p:spPr>
          <a:xfrm>
            <a:off x="1800374" y="4410968"/>
            <a:ext cx="2451049" cy="9391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34495E"/>
                </a:solidFill>
              </a:rPr>
              <a:t>Factor Xa Inhibitor</a:t>
            </a:r>
            <a:endParaRPr lang="en-US" sz="1050" dirty="0"/>
          </a:p>
        </p:txBody>
      </p:sp>
      <p:sp>
        <p:nvSpPr>
          <p:cNvPr id="58" name="Text 21"/>
          <p:cNvSpPr/>
          <p:nvPr/>
        </p:nvSpPr>
        <p:spPr>
          <a:xfrm>
            <a:off x="3176290" y="4410968"/>
            <a:ext cx="1246882" cy="9391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60 mg OD</a:t>
            </a:r>
            <a:endParaRPr lang="en-US" sz="1050" dirty="0"/>
          </a:p>
        </p:txBody>
      </p:sp>
      <p:sp>
        <p:nvSpPr>
          <p:cNvPr id="59" name="Text 22"/>
          <p:cNvSpPr/>
          <p:nvPr/>
        </p:nvSpPr>
        <p:spPr>
          <a:xfrm>
            <a:off x="4689872" y="4410968"/>
            <a:ext cx="2485430" cy="9391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b="1" dirty="0">
                <a:solidFill>
                  <a:srgbClr val="2C3E50"/>
                </a:solidFill>
              </a:rPr>
              <a:t>30 mg OD</a:t>
            </a:r>
            <a:r>
              <a:rPr lang="en-US" sz="975" dirty="0">
                <a:solidFill>
                  <a:srgbClr val="2C3E50"/>
                </a:solidFill>
              </a:rPr>
              <a:t> if CrCl 15–50 ml/min, Weight ≤60 kg, or P-gp inhibitors</a:t>
            </a:r>
            <a:endParaRPr lang="en-US" sz="975" dirty="0"/>
          </a:p>
        </p:txBody>
      </p:sp>
      <p:sp>
        <p:nvSpPr>
          <p:cNvPr id="60" name="Text 23"/>
          <p:cNvSpPr/>
          <p:nvPr/>
        </p:nvSpPr>
        <p:spPr>
          <a:xfrm>
            <a:off x="561975" y="5350073"/>
            <a:ext cx="1004466" cy="122217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E67E22"/>
                </a:solidFill>
              </a:rPr>
              <a:t>Warfarin</a:t>
            </a:r>
            <a:endParaRPr lang="en-US" sz="1050" dirty="0"/>
          </a:p>
        </p:txBody>
      </p:sp>
      <p:sp>
        <p:nvSpPr>
          <p:cNvPr id="61" name="Text 24"/>
          <p:cNvSpPr/>
          <p:nvPr/>
        </p:nvSpPr>
        <p:spPr>
          <a:xfrm>
            <a:off x="1800374" y="5350073"/>
            <a:ext cx="1109216" cy="122217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34495E"/>
                </a:solidFill>
              </a:rPr>
              <a:t>Vitamin K Antagonist</a:t>
            </a:r>
            <a:endParaRPr lang="en-US" sz="1050" dirty="0"/>
          </a:p>
        </p:txBody>
      </p:sp>
      <p:sp>
        <p:nvSpPr>
          <p:cNvPr id="62" name="Text 25"/>
          <p:cNvSpPr/>
          <p:nvPr/>
        </p:nvSpPr>
        <p:spPr>
          <a:xfrm>
            <a:off x="3176290" y="5350073"/>
            <a:ext cx="1246882" cy="122217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Variable
Target INR 2–3</a:t>
            </a:r>
            <a:endParaRPr lang="en-US" sz="1050" dirty="0"/>
          </a:p>
        </p:txBody>
      </p:sp>
      <p:sp>
        <p:nvSpPr>
          <p:cNvPr id="63" name="Text 26"/>
          <p:cNvSpPr/>
          <p:nvPr/>
        </p:nvSpPr>
        <p:spPr>
          <a:xfrm>
            <a:off x="4689872" y="5350073"/>
            <a:ext cx="2485430" cy="122217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dirty="0">
                <a:solidFill>
                  <a:srgbClr val="2C3E50"/>
                </a:solidFill>
              </a:rPr>
              <a:t>Switch to DOAC if TTR &lt;65%. Preferred for mechanical valves or moderate-severe mitral stenosis.</a:t>
            </a:r>
            <a:endParaRPr lang="en-US" sz="975" dirty="0"/>
          </a:p>
        </p:txBody>
      </p:sp>
      <p:sp>
        <p:nvSpPr>
          <p:cNvPr id="64" name="Text 27"/>
          <p:cNvSpPr/>
          <p:nvPr/>
        </p:nvSpPr>
        <p:spPr>
          <a:xfrm>
            <a:off x="7927777" y="1228725"/>
            <a:ext cx="384048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Key Clinical Guidance</a:t>
            </a:r>
            <a:endParaRPr lang="en-US" sz="1200" dirty="0"/>
          </a:p>
        </p:txBody>
      </p:sp>
      <p:sp>
        <p:nvSpPr>
          <p:cNvPr id="65" name="Text 28"/>
          <p:cNvSpPr/>
          <p:nvPr/>
        </p:nvSpPr>
        <p:spPr>
          <a:xfrm>
            <a:off x="7892058" y="1628775"/>
            <a:ext cx="3680817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b="1" dirty="0">
                <a:solidFill>
                  <a:srgbClr val="2C3E50"/>
                </a:solidFill>
              </a:rPr>
              <a:t>Contraindications:</a:t>
            </a:r>
            <a:r>
              <a:rPr lang="en-US" sz="975" dirty="0">
                <a:solidFill>
                  <a:srgbClr val="2C3E50"/>
                </a:solidFill>
              </a:rPr>
              <a:t> CrCl &lt;15 ml/min, mechanical heart valves, or mod-severe mitral stenosis.</a:t>
            </a:r>
            <a:endParaRPr lang="en-US" sz="975" dirty="0"/>
          </a:p>
        </p:txBody>
      </p:sp>
      <p:sp>
        <p:nvSpPr>
          <p:cNvPr id="66" name="Text 29"/>
          <p:cNvSpPr/>
          <p:nvPr/>
        </p:nvSpPr>
        <p:spPr>
          <a:xfrm>
            <a:off x="7892058" y="2051447"/>
            <a:ext cx="3680817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b="1" dirty="0">
                <a:solidFill>
                  <a:srgbClr val="2C3E50"/>
                </a:solidFill>
              </a:rPr>
              <a:t>Monitoring:</a:t>
            </a:r>
            <a:r>
              <a:rPr lang="en-US" sz="975" dirty="0">
                <a:solidFill>
                  <a:srgbClr val="2C3E50"/>
                </a:solidFill>
              </a:rPr>
              <a:t> Check renal function (CG) before start, then annually (more if CrCl &lt;60).</a:t>
            </a:r>
            <a:endParaRPr lang="en-US" sz="975" dirty="0"/>
          </a:p>
        </p:txBody>
      </p:sp>
      <p:sp>
        <p:nvSpPr>
          <p:cNvPr id="67" name="Text 30"/>
          <p:cNvSpPr/>
          <p:nvPr/>
        </p:nvSpPr>
        <p:spPr>
          <a:xfrm>
            <a:off x="7892058" y="2474119"/>
            <a:ext cx="3680817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b="1" dirty="0">
                <a:solidFill>
                  <a:srgbClr val="2C3E50"/>
                </a:solidFill>
              </a:rPr>
              <a:t>Reversal:</a:t>
            </a:r>
            <a:r>
              <a:rPr lang="en-US" sz="975" dirty="0">
                <a:solidFill>
                  <a:srgbClr val="2C3E50"/>
                </a:solidFill>
              </a:rPr>
              <a:t> Idarucizumab (Dabigatran); Andexanet alfa (Factor Xa inhibitors).</a:t>
            </a:r>
            <a:endParaRPr lang="en-US" sz="975" dirty="0"/>
          </a:p>
        </p:txBody>
      </p:sp>
      <p:sp>
        <p:nvSpPr>
          <p:cNvPr id="68" name="Text 31"/>
          <p:cNvSpPr/>
          <p:nvPr/>
        </p:nvSpPr>
        <p:spPr>
          <a:xfrm>
            <a:off x="8002786" y="2915841"/>
            <a:ext cx="3683198" cy="523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844B15"/>
                </a:solidFill>
              </a:rPr>
              <a:t> </a:t>
            </a:r>
            <a:r>
              <a:rPr lang="en-US" sz="975" b="1" dirty="0">
                <a:solidFill>
                  <a:srgbClr val="E67E22"/>
                </a:solidFill>
              </a:rPr>
              <a:t>AKT TIP:</a:t>
            </a:r>
            <a:r>
              <a:rPr lang="en-US" sz="975" dirty="0">
                <a:solidFill>
                  <a:srgbClr val="844B15"/>
                </a:solidFill>
              </a:rPr>
              <a:t> Always use </a:t>
            </a:r>
            <a:r>
              <a:rPr lang="en-US" sz="975" b="1" dirty="0">
                <a:solidFill>
                  <a:srgbClr val="E67E22"/>
                </a:solidFill>
              </a:rPr>
              <a:t>Cockcroft-Gault</a:t>
            </a:r>
            <a:r>
              <a:rPr lang="en-US" sz="975" dirty="0">
                <a:solidFill>
                  <a:srgbClr val="844B15"/>
                </a:solidFill>
              </a:rPr>
              <a:t> for dosing, NOT eGFR—especially in the elderly.</a:t>
            </a:r>
            <a:endParaRPr lang="en-US" sz="97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38125"/>
            <a:ext cx="11334750" cy="6572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038225"/>
            <a:ext cx="6657975" cy="2671763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228725"/>
            <a:ext cx="6276975" cy="25717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3425" y="1269653"/>
            <a:ext cx="214313" cy="17532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1659434"/>
            <a:ext cx="178594" cy="148828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1988046"/>
            <a:ext cx="178594" cy="148828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2530971"/>
            <a:ext cx="178594" cy="148828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8625" y="3900488"/>
            <a:ext cx="6657975" cy="2671763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125" y="4090987"/>
            <a:ext cx="6276975" cy="25717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3425" y="4131915"/>
            <a:ext cx="214313" cy="17532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9125" y="4781550"/>
            <a:ext cx="802779" cy="261937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98104" y="4781550"/>
            <a:ext cx="685800" cy="261937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60104" y="4781550"/>
            <a:ext cx="823317" cy="261937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19125" y="5448300"/>
            <a:ext cx="734169" cy="261937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429494" y="5448300"/>
            <a:ext cx="775692" cy="261937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324725" y="1138386"/>
            <a:ext cx="4438650" cy="36195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324725" y="1138386"/>
            <a:ext cx="4438650" cy="36195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324725" y="4948386"/>
            <a:ext cx="4438650" cy="1523702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467600" y="5129361"/>
            <a:ext cx="190500" cy="152400"/>
          </a:xfrm>
          <a:prstGeom prst="rect">
            <a:avLst/>
          </a:prstGeom>
        </p:spPr>
      </p:pic>
      <p:sp>
        <p:nvSpPr>
          <p:cNvPr id="23" name="Text 0"/>
          <p:cNvSpPr/>
          <p:nvPr/>
        </p:nvSpPr>
        <p:spPr>
          <a:xfrm>
            <a:off x="428625" y="238125"/>
            <a:ext cx="8229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E67E22"/>
                </a:solidFill>
              </a:rPr>
              <a:t>AF:</a:t>
            </a:r>
            <a:endParaRPr lang="en-US" sz="1800" dirty="0"/>
          </a:p>
        </p:txBody>
      </p:sp>
      <p:sp>
        <p:nvSpPr>
          <p:cNvPr id="24" name="Text 1"/>
          <p:cNvSpPr/>
          <p:nvPr/>
        </p:nvSpPr>
        <p:spPr>
          <a:xfrm>
            <a:off x="923776" y="238125"/>
            <a:ext cx="112471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Rate Control Strategies &amp; Pharmacotherapy</a:t>
            </a:r>
            <a:endParaRPr lang="en-US" sz="1800" dirty="0"/>
          </a:p>
        </p:txBody>
      </p:sp>
      <p:sp>
        <p:nvSpPr>
          <p:cNvPr id="25" name="Text 2"/>
          <p:cNvSpPr/>
          <p:nvPr/>
        </p:nvSpPr>
        <p:spPr>
          <a:xfrm>
            <a:off x="428625" y="619125"/>
            <a:ext cx="113347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NICE NG196 Guideline Reference / Bradford VTS Teaching</a:t>
            </a:r>
            <a:endParaRPr lang="en-US" sz="1050" dirty="0"/>
          </a:p>
        </p:txBody>
      </p:sp>
      <p:sp>
        <p:nvSpPr>
          <p:cNvPr id="26" name="Text 3"/>
          <p:cNvSpPr/>
          <p:nvPr/>
        </p:nvSpPr>
        <p:spPr>
          <a:xfrm>
            <a:off x="1042988" y="1228725"/>
            <a:ext cx="76123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Heart Rate Targets (RACE-II Evidence)</a:t>
            </a:r>
            <a:endParaRPr lang="en-US" sz="1350" dirty="0"/>
          </a:p>
        </p:txBody>
      </p:sp>
      <p:sp>
        <p:nvSpPr>
          <p:cNvPr id="27" name="Text 4"/>
          <p:cNvSpPr/>
          <p:nvPr/>
        </p:nvSpPr>
        <p:spPr>
          <a:xfrm>
            <a:off x="913656" y="1628775"/>
            <a:ext cx="11278344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 </a:t>
            </a:r>
            <a:r>
              <a:rPr lang="en-US" sz="1125" b="1" dirty="0">
                <a:solidFill>
                  <a:srgbClr val="E67E22"/>
                </a:solidFill>
              </a:rPr>
              <a:t>Lenient Rate Control:</a:t>
            </a:r>
            <a:r>
              <a:rPr lang="en-US" sz="1125" dirty="0">
                <a:solidFill>
                  <a:srgbClr val="2C3E50"/>
                </a:solidFill>
              </a:rPr>
              <a:t> Resting HR </a:t>
            </a:r>
            <a:r>
              <a:rPr lang="en-US" sz="1125" b="1" dirty="0">
                <a:solidFill>
                  <a:srgbClr val="E67E22"/>
                </a:solidFill>
              </a:rPr>
              <a:t>&lt; 110 bpm</a:t>
            </a:r>
            <a:r>
              <a:rPr lang="en-US" sz="1125" dirty="0">
                <a:solidFill>
                  <a:srgbClr val="2C3E50"/>
                </a:solidFill>
              </a:rPr>
              <a:t> is acceptable if the patient is asymptomatic.</a:t>
            </a:r>
            <a:endParaRPr lang="en-US" sz="1125" dirty="0"/>
          </a:p>
        </p:txBody>
      </p:sp>
      <p:sp>
        <p:nvSpPr>
          <p:cNvPr id="28" name="Text 5"/>
          <p:cNvSpPr/>
          <p:nvPr/>
        </p:nvSpPr>
        <p:spPr>
          <a:xfrm>
            <a:off x="913656" y="1957388"/>
            <a:ext cx="627697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 </a:t>
            </a:r>
            <a:r>
              <a:rPr lang="en-US" sz="1125" b="1" dirty="0">
                <a:solidFill>
                  <a:srgbClr val="E67E22"/>
                </a:solidFill>
              </a:rPr>
              <a:t>Strict Rate Control:</a:t>
            </a:r>
            <a:r>
              <a:rPr lang="en-US" sz="1125" dirty="0">
                <a:solidFill>
                  <a:srgbClr val="2C3E50"/>
                </a:solidFill>
              </a:rPr>
              <a:t> Aim for </a:t>
            </a:r>
            <a:r>
              <a:rPr lang="en-US" sz="1125" b="1" dirty="0">
                <a:solidFill>
                  <a:srgbClr val="E67E22"/>
                </a:solidFill>
              </a:rPr>
              <a:t>&lt; 80 bpm</a:t>
            </a:r>
            <a:r>
              <a:rPr lang="en-US" sz="1125" dirty="0">
                <a:solidFill>
                  <a:srgbClr val="2C3E50"/>
                </a:solidFill>
              </a:rPr>
              <a:t> if symptomatic or if the lenient target fails to improve clinical status.</a:t>
            </a:r>
            <a:endParaRPr lang="en-US" sz="1125" dirty="0"/>
          </a:p>
        </p:txBody>
      </p:sp>
      <p:sp>
        <p:nvSpPr>
          <p:cNvPr id="29" name="Text 6"/>
          <p:cNvSpPr/>
          <p:nvPr/>
        </p:nvSpPr>
        <p:spPr>
          <a:xfrm>
            <a:off x="913656" y="2500313"/>
            <a:ext cx="627697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 </a:t>
            </a:r>
            <a:r>
              <a:rPr lang="en-US" sz="1125" b="1" dirty="0">
                <a:solidFill>
                  <a:srgbClr val="E67E22"/>
                </a:solidFill>
              </a:rPr>
              <a:t>Combination Therapy:</a:t>
            </a:r>
            <a:r>
              <a:rPr lang="en-US" sz="1125" dirty="0">
                <a:solidFill>
                  <a:srgbClr val="2C3E50"/>
                </a:solidFill>
              </a:rPr>
              <a:t> Use a beta-blocker + digoxin if monotherapy is insufficient for rate control.</a:t>
            </a:r>
            <a:endParaRPr lang="en-US" sz="1125" dirty="0"/>
          </a:p>
        </p:txBody>
      </p:sp>
      <p:sp>
        <p:nvSpPr>
          <p:cNvPr id="30" name="Text 7"/>
          <p:cNvSpPr/>
          <p:nvPr/>
        </p:nvSpPr>
        <p:spPr>
          <a:xfrm>
            <a:off x="1042988" y="4090987"/>
            <a:ext cx="53492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First-line Agent Selection</a:t>
            </a:r>
            <a:endParaRPr lang="en-US" sz="1350" dirty="0"/>
          </a:p>
        </p:txBody>
      </p:sp>
      <p:sp>
        <p:nvSpPr>
          <p:cNvPr id="31" name="Text 8"/>
          <p:cNvSpPr/>
          <p:nvPr/>
        </p:nvSpPr>
        <p:spPr>
          <a:xfrm>
            <a:off x="619125" y="4491038"/>
            <a:ext cx="6276975" cy="552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E67E22"/>
                </a:solidFill>
              </a:rPr>
              <a:t>1. Beta-Blockers:</a:t>
            </a:r>
            <a:r>
              <a:rPr lang="en-US" sz="1125" dirty="0">
                <a:solidFill>
                  <a:srgbClr val="2C3E50"/>
                </a:solidFill>
              </a:rPr>
              <a:t> Standard first choice, especially for patients with IHD or Heart Failure.</a:t>
            </a:r>
            <a:endParaRPr lang="en-US" sz="1125" dirty="0"/>
          </a:p>
        </p:txBody>
      </p:sp>
      <p:sp>
        <p:nvSpPr>
          <p:cNvPr id="32" name="Text 9"/>
          <p:cNvSpPr/>
          <p:nvPr/>
        </p:nvSpPr>
        <p:spPr>
          <a:xfrm>
            <a:off x="619125" y="5157788"/>
            <a:ext cx="6276975" cy="552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E67E22"/>
                </a:solidFill>
              </a:rPr>
              <a:t>2. Rate-limiting CCBs:</a:t>
            </a:r>
            <a:r>
              <a:rPr lang="en-US" sz="1125" dirty="0">
                <a:solidFill>
                  <a:srgbClr val="2C3E50"/>
                </a:solidFill>
              </a:rPr>
              <a:t> Preferred if beta-blockers are contraindicated (e.g., severe asthma).</a:t>
            </a:r>
            <a:endParaRPr lang="en-US" sz="1125" dirty="0"/>
          </a:p>
        </p:txBody>
      </p:sp>
      <p:sp>
        <p:nvSpPr>
          <p:cNvPr id="33" name="Text 10"/>
          <p:cNvSpPr/>
          <p:nvPr/>
        </p:nvSpPr>
        <p:spPr>
          <a:xfrm>
            <a:off x="619125" y="5824538"/>
            <a:ext cx="627697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E67E22"/>
                </a:solidFill>
              </a:rPr>
              <a:t>3. Digoxin:</a:t>
            </a:r>
            <a:r>
              <a:rPr lang="en-US" sz="1125" dirty="0">
                <a:solidFill>
                  <a:srgbClr val="2C3E50"/>
                </a:solidFill>
              </a:rPr>
              <a:t> Consider for sedentary patients or as an add-on. Monitor levels (target 0.6–1.2 nmol/L).</a:t>
            </a:r>
            <a:endParaRPr lang="en-US" sz="1125" dirty="0"/>
          </a:p>
        </p:txBody>
      </p:sp>
      <p:sp>
        <p:nvSpPr>
          <p:cNvPr id="34" name="Text 11"/>
          <p:cNvSpPr/>
          <p:nvPr/>
        </p:nvSpPr>
        <p:spPr>
          <a:xfrm>
            <a:off x="7734300" y="5091261"/>
            <a:ext cx="43891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C0392B"/>
                </a:solidFill>
              </a:rPr>
              <a:t>Critical Safety Warnings</a:t>
            </a:r>
            <a:endParaRPr lang="en-US" sz="1200" dirty="0"/>
          </a:p>
        </p:txBody>
      </p:sp>
      <p:sp>
        <p:nvSpPr>
          <p:cNvPr id="35" name="Text 12"/>
          <p:cNvSpPr/>
          <p:nvPr/>
        </p:nvSpPr>
        <p:spPr>
          <a:xfrm>
            <a:off x="7467600" y="5396061"/>
            <a:ext cx="4152900" cy="93315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922B21"/>
                </a:solidFill>
              </a:rPr>
              <a:t>• </a:t>
            </a:r>
            <a:r>
              <a:rPr lang="en-US" sz="1050" b="1" dirty="0">
                <a:solidFill>
                  <a:srgbClr val="922B21"/>
                </a:solidFill>
              </a:rPr>
              <a:t>NEVER</a:t>
            </a:r>
            <a:r>
              <a:rPr lang="en-US" sz="1050" dirty="0">
                <a:solidFill>
                  <a:srgbClr val="922B21"/>
                </a:solidFill>
              </a:rPr>
              <a:t> combine a Beta-blocker with Verapamil due to the high risk of complete heart block.
• </a:t>
            </a:r>
            <a:r>
              <a:rPr lang="en-US" sz="1050" b="1" dirty="0">
                <a:solidFill>
                  <a:srgbClr val="922B21"/>
                </a:solidFill>
              </a:rPr>
              <a:t>AVOID</a:t>
            </a:r>
            <a:r>
              <a:rPr lang="en-US" sz="1050" dirty="0">
                <a:solidFill>
                  <a:srgbClr val="922B21"/>
                </a:solidFill>
              </a:rPr>
              <a:t> Diltiazem/Verapamil in HFrEF (EF &lt; 40%).
• </a:t>
            </a:r>
            <a:r>
              <a:rPr lang="en-US" sz="1050" b="1" dirty="0">
                <a:solidFill>
                  <a:srgbClr val="922B21"/>
                </a:solidFill>
              </a:rPr>
              <a:t>Amiodarone</a:t>
            </a:r>
            <a:r>
              <a:rPr lang="en-US" sz="1050" dirty="0">
                <a:solidFill>
                  <a:srgbClr val="922B21"/>
                </a:solidFill>
              </a:rPr>
              <a:t> is not recommended for long-term rate control in primary care.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2776</Words>
  <Application>Microsoft Office PowerPoint</Application>
  <PresentationFormat>Widescreen</PresentationFormat>
  <Paragraphs>391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Inter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2026-05-06T16:42:10Z</dcterms:created>
  <dcterms:modified xsi:type="dcterms:W3CDTF">2026-05-06T16:48:53Z</dcterms:modified>
</cp:coreProperties>
</file>