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12192000"/>
  <p:embeddedFontLst>
    <p:embeddedFont>
      <p:font typeface="Inter" panose="020B0604020202020204" charset="0"/>
      <p:regular r:id="rId38"/>
      <p:bold r:id="rId3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43768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31.png"/><Relationship Id="rId13" Type="http://schemas.openxmlformats.org/officeDocument/2006/relationships/image" Target="../media/image136.png"/><Relationship Id="rId3" Type="http://schemas.openxmlformats.org/officeDocument/2006/relationships/image" Target="../media/image1.png"/><Relationship Id="rId7" Type="http://schemas.openxmlformats.org/officeDocument/2006/relationships/image" Target="../media/image130.png"/><Relationship Id="rId12" Type="http://schemas.openxmlformats.org/officeDocument/2006/relationships/image" Target="../media/image135.png"/><Relationship Id="rId2" Type="http://schemas.openxmlformats.org/officeDocument/2006/relationships/notesSlide" Target="../notesSlides/notesSlide10.xml"/><Relationship Id="rId16" Type="http://schemas.openxmlformats.org/officeDocument/2006/relationships/image" Target="../media/image139.png"/><Relationship Id="rId1" Type="http://schemas.openxmlformats.org/officeDocument/2006/relationships/slideLayout" Target="../slideLayouts/slideLayout1.xml"/><Relationship Id="rId6" Type="http://schemas.openxmlformats.org/officeDocument/2006/relationships/image" Target="../media/image129.png"/><Relationship Id="rId11" Type="http://schemas.openxmlformats.org/officeDocument/2006/relationships/image" Target="../media/image134.png"/><Relationship Id="rId5" Type="http://schemas.openxmlformats.org/officeDocument/2006/relationships/image" Target="../media/image128.png"/><Relationship Id="rId15" Type="http://schemas.openxmlformats.org/officeDocument/2006/relationships/image" Target="../media/image138.png"/><Relationship Id="rId10" Type="http://schemas.openxmlformats.org/officeDocument/2006/relationships/image" Target="../media/image133.png"/><Relationship Id="rId4" Type="http://schemas.openxmlformats.org/officeDocument/2006/relationships/image" Target="../media/image7.png"/><Relationship Id="rId9" Type="http://schemas.openxmlformats.org/officeDocument/2006/relationships/image" Target="../media/image132.png"/><Relationship Id="rId14" Type="http://schemas.openxmlformats.org/officeDocument/2006/relationships/image" Target="../media/image137.png"/></Relationships>
</file>

<file path=ppt/slides/_rels/slide11.xml.rels><?xml version="1.0" encoding="UTF-8" standalone="yes"?>
<Relationships xmlns="http://schemas.openxmlformats.org/package/2006/relationships"><Relationship Id="rId8" Type="http://schemas.openxmlformats.org/officeDocument/2006/relationships/image" Target="../media/image143.png"/><Relationship Id="rId13" Type="http://schemas.openxmlformats.org/officeDocument/2006/relationships/image" Target="../media/image146.png"/><Relationship Id="rId3" Type="http://schemas.openxmlformats.org/officeDocument/2006/relationships/image" Target="../media/image1.png"/><Relationship Id="rId7" Type="http://schemas.openxmlformats.org/officeDocument/2006/relationships/image" Target="../media/image142.png"/><Relationship Id="rId12" Type="http://schemas.openxmlformats.org/officeDocument/2006/relationships/image" Target="../media/image85.png"/><Relationship Id="rId17" Type="http://schemas.openxmlformats.org/officeDocument/2006/relationships/image" Target="../media/image150.png"/><Relationship Id="rId2" Type="http://schemas.openxmlformats.org/officeDocument/2006/relationships/notesSlide" Target="../notesSlides/notesSlide11.xml"/><Relationship Id="rId16" Type="http://schemas.openxmlformats.org/officeDocument/2006/relationships/image" Target="../media/image149.png"/><Relationship Id="rId1" Type="http://schemas.openxmlformats.org/officeDocument/2006/relationships/slideLayout" Target="../slideLayouts/slideLayout1.xml"/><Relationship Id="rId6" Type="http://schemas.openxmlformats.org/officeDocument/2006/relationships/image" Target="../media/image141.png"/><Relationship Id="rId11" Type="http://schemas.openxmlformats.org/officeDocument/2006/relationships/image" Target="../media/image145.png"/><Relationship Id="rId5" Type="http://schemas.openxmlformats.org/officeDocument/2006/relationships/image" Target="../media/image140.png"/><Relationship Id="rId15" Type="http://schemas.openxmlformats.org/officeDocument/2006/relationships/image" Target="../media/image148.png"/><Relationship Id="rId10" Type="http://schemas.openxmlformats.org/officeDocument/2006/relationships/image" Target="../media/image131.png"/><Relationship Id="rId4" Type="http://schemas.openxmlformats.org/officeDocument/2006/relationships/image" Target="../media/image7.png"/><Relationship Id="rId9" Type="http://schemas.openxmlformats.org/officeDocument/2006/relationships/image" Target="../media/image144.png"/><Relationship Id="rId14" Type="http://schemas.openxmlformats.org/officeDocument/2006/relationships/image" Target="../media/image147.png"/></Relationships>
</file>

<file path=ppt/slides/_rels/slide12.xml.rels><?xml version="1.0" encoding="UTF-8" standalone="yes"?>
<Relationships xmlns="http://schemas.openxmlformats.org/package/2006/relationships"><Relationship Id="rId8" Type="http://schemas.openxmlformats.org/officeDocument/2006/relationships/image" Target="../media/image154.png"/><Relationship Id="rId13" Type="http://schemas.openxmlformats.org/officeDocument/2006/relationships/image" Target="../media/image159.png"/><Relationship Id="rId3" Type="http://schemas.openxmlformats.org/officeDocument/2006/relationships/image" Target="../media/image1.png"/><Relationship Id="rId7" Type="http://schemas.openxmlformats.org/officeDocument/2006/relationships/image" Target="../media/image153.png"/><Relationship Id="rId12" Type="http://schemas.openxmlformats.org/officeDocument/2006/relationships/image" Target="../media/image158.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2.png"/><Relationship Id="rId11" Type="http://schemas.openxmlformats.org/officeDocument/2006/relationships/image" Target="../media/image157.png"/><Relationship Id="rId5" Type="http://schemas.openxmlformats.org/officeDocument/2006/relationships/image" Target="../media/image151.png"/><Relationship Id="rId10" Type="http://schemas.openxmlformats.org/officeDocument/2006/relationships/image" Target="../media/image156.png"/><Relationship Id="rId4" Type="http://schemas.openxmlformats.org/officeDocument/2006/relationships/image" Target="../media/image7.png"/><Relationship Id="rId9" Type="http://schemas.openxmlformats.org/officeDocument/2006/relationships/image" Target="../media/image155.png"/></Relationships>
</file>

<file path=ppt/slides/_rels/slide13.xml.rels><?xml version="1.0" encoding="UTF-8" standalone="yes"?>
<Relationships xmlns="http://schemas.openxmlformats.org/package/2006/relationships"><Relationship Id="rId8" Type="http://schemas.openxmlformats.org/officeDocument/2006/relationships/image" Target="../media/image163.png"/><Relationship Id="rId13" Type="http://schemas.openxmlformats.org/officeDocument/2006/relationships/image" Target="../media/image168.png"/><Relationship Id="rId18" Type="http://schemas.openxmlformats.org/officeDocument/2006/relationships/image" Target="../media/image173.png"/><Relationship Id="rId26" Type="http://schemas.openxmlformats.org/officeDocument/2006/relationships/image" Target="../media/image181.png"/><Relationship Id="rId3" Type="http://schemas.openxmlformats.org/officeDocument/2006/relationships/image" Target="../media/image160.png"/><Relationship Id="rId21" Type="http://schemas.openxmlformats.org/officeDocument/2006/relationships/image" Target="../media/image176.png"/><Relationship Id="rId7" Type="http://schemas.openxmlformats.org/officeDocument/2006/relationships/image" Target="../media/image162.png"/><Relationship Id="rId12" Type="http://schemas.openxmlformats.org/officeDocument/2006/relationships/image" Target="../media/image167.png"/><Relationship Id="rId17" Type="http://schemas.openxmlformats.org/officeDocument/2006/relationships/image" Target="../media/image172.png"/><Relationship Id="rId25" Type="http://schemas.openxmlformats.org/officeDocument/2006/relationships/image" Target="../media/image180.png"/><Relationship Id="rId2" Type="http://schemas.openxmlformats.org/officeDocument/2006/relationships/notesSlide" Target="../notesSlides/notesSlide13.xml"/><Relationship Id="rId16" Type="http://schemas.openxmlformats.org/officeDocument/2006/relationships/image" Target="../media/image171.png"/><Relationship Id="rId20" Type="http://schemas.openxmlformats.org/officeDocument/2006/relationships/image" Target="../media/image175.png"/><Relationship Id="rId1" Type="http://schemas.openxmlformats.org/officeDocument/2006/relationships/slideLayout" Target="../slideLayouts/slideLayout1.xml"/><Relationship Id="rId6" Type="http://schemas.openxmlformats.org/officeDocument/2006/relationships/image" Target="../media/image161.png"/><Relationship Id="rId11" Type="http://schemas.openxmlformats.org/officeDocument/2006/relationships/image" Target="../media/image166.png"/><Relationship Id="rId24" Type="http://schemas.openxmlformats.org/officeDocument/2006/relationships/image" Target="../media/image179.png"/><Relationship Id="rId5" Type="http://schemas.openxmlformats.org/officeDocument/2006/relationships/image" Target="../media/image7.png"/><Relationship Id="rId15" Type="http://schemas.openxmlformats.org/officeDocument/2006/relationships/image" Target="../media/image170.png"/><Relationship Id="rId23" Type="http://schemas.openxmlformats.org/officeDocument/2006/relationships/image" Target="../media/image178.png"/><Relationship Id="rId28" Type="http://schemas.openxmlformats.org/officeDocument/2006/relationships/image" Target="../media/image183.png"/><Relationship Id="rId10" Type="http://schemas.openxmlformats.org/officeDocument/2006/relationships/image" Target="../media/image165.png"/><Relationship Id="rId19" Type="http://schemas.openxmlformats.org/officeDocument/2006/relationships/image" Target="../media/image174.png"/><Relationship Id="rId4" Type="http://schemas.openxmlformats.org/officeDocument/2006/relationships/image" Target="../media/image1.png"/><Relationship Id="rId9" Type="http://schemas.openxmlformats.org/officeDocument/2006/relationships/image" Target="../media/image164.png"/><Relationship Id="rId14" Type="http://schemas.openxmlformats.org/officeDocument/2006/relationships/image" Target="../media/image169.png"/><Relationship Id="rId22" Type="http://schemas.openxmlformats.org/officeDocument/2006/relationships/image" Target="../media/image177.png"/><Relationship Id="rId27" Type="http://schemas.openxmlformats.org/officeDocument/2006/relationships/image" Target="../media/image182.png"/></Relationships>
</file>

<file path=ppt/slides/_rels/slide14.xml.rels><?xml version="1.0" encoding="UTF-8" standalone="yes"?>
<Relationships xmlns="http://schemas.openxmlformats.org/package/2006/relationships"><Relationship Id="rId8" Type="http://schemas.openxmlformats.org/officeDocument/2006/relationships/image" Target="../media/image188.png"/><Relationship Id="rId13" Type="http://schemas.openxmlformats.org/officeDocument/2006/relationships/image" Target="../media/image193.png"/><Relationship Id="rId18" Type="http://schemas.openxmlformats.org/officeDocument/2006/relationships/image" Target="../media/image198.png"/><Relationship Id="rId3" Type="http://schemas.openxmlformats.org/officeDocument/2006/relationships/image" Target="../media/image184.png"/><Relationship Id="rId21" Type="http://schemas.openxmlformats.org/officeDocument/2006/relationships/image" Target="../media/image201.png"/><Relationship Id="rId7" Type="http://schemas.openxmlformats.org/officeDocument/2006/relationships/image" Target="../media/image187.png"/><Relationship Id="rId12" Type="http://schemas.openxmlformats.org/officeDocument/2006/relationships/image" Target="../media/image192.png"/><Relationship Id="rId17" Type="http://schemas.openxmlformats.org/officeDocument/2006/relationships/image" Target="../media/image197.png"/><Relationship Id="rId2" Type="http://schemas.openxmlformats.org/officeDocument/2006/relationships/notesSlide" Target="../notesSlides/notesSlide14.xml"/><Relationship Id="rId16" Type="http://schemas.openxmlformats.org/officeDocument/2006/relationships/image" Target="../media/image196.png"/><Relationship Id="rId20" Type="http://schemas.openxmlformats.org/officeDocument/2006/relationships/image" Target="../media/image200.png"/><Relationship Id="rId1" Type="http://schemas.openxmlformats.org/officeDocument/2006/relationships/slideLayout" Target="../slideLayouts/slideLayout1.xml"/><Relationship Id="rId6" Type="http://schemas.openxmlformats.org/officeDocument/2006/relationships/image" Target="../media/image186.png"/><Relationship Id="rId11" Type="http://schemas.openxmlformats.org/officeDocument/2006/relationships/image" Target="../media/image191.png"/><Relationship Id="rId5" Type="http://schemas.openxmlformats.org/officeDocument/2006/relationships/image" Target="../media/image185.png"/><Relationship Id="rId15" Type="http://schemas.openxmlformats.org/officeDocument/2006/relationships/image" Target="../media/image195.png"/><Relationship Id="rId10" Type="http://schemas.openxmlformats.org/officeDocument/2006/relationships/image" Target="../media/image190.png"/><Relationship Id="rId19" Type="http://schemas.openxmlformats.org/officeDocument/2006/relationships/image" Target="../media/image199.png"/><Relationship Id="rId4" Type="http://schemas.openxmlformats.org/officeDocument/2006/relationships/image" Target="../media/image1.png"/><Relationship Id="rId9" Type="http://schemas.openxmlformats.org/officeDocument/2006/relationships/image" Target="../media/image189.png"/><Relationship Id="rId14" Type="http://schemas.openxmlformats.org/officeDocument/2006/relationships/image" Target="../media/image194.png"/><Relationship Id="rId22" Type="http://schemas.openxmlformats.org/officeDocument/2006/relationships/image" Target="../media/image202.png"/></Relationships>
</file>

<file path=ppt/slides/_rels/slide15.xml.rels><?xml version="1.0" encoding="UTF-8" standalone="yes"?>
<Relationships xmlns="http://schemas.openxmlformats.org/package/2006/relationships"><Relationship Id="rId8" Type="http://schemas.openxmlformats.org/officeDocument/2006/relationships/image" Target="../media/image206.png"/><Relationship Id="rId13" Type="http://schemas.openxmlformats.org/officeDocument/2006/relationships/image" Target="../media/image211.png"/><Relationship Id="rId3" Type="http://schemas.openxmlformats.org/officeDocument/2006/relationships/image" Target="../media/image1.png"/><Relationship Id="rId7" Type="http://schemas.openxmlformats.org/officeDocument/2006/relationships/image" Target="../media/image205.png"/><Relationship Id="rId12" Type="http://schemas.openxmlformats.org/officeDocument/2006/relationships/image" Target="../media/image210.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4.png"/><Relationship Id="rId11" Type="http://schemas.openxmlformats.org/officeDocument/2006/relationships/image" Target="../media/image209.png"/><Relationship Id="rId5" Type="http://schemas.openxmlformats.org/officeDocument/2006/relationships/image" Target="../media/image203.png"/><Relationship Id="rId15" Type="http://schemas.openxmlformats.org/officeDocument/2006/relationships/image" Target="../media/image213.png"/><Relationship Id="rId10" Type="http://schemas.openxmlformats.org/officeDocument/2006/relationships/image" Target="../media/image208.png"/><Relationship Id="rId4" Type="http://schemas.openxmlformats.org/officeDocument/2006/relationships/image" Target="../media/image7.png"/><Relationship Id="rId9" Type="http://schemas.openxmlformats.org/officeDocument/2006/relationships/image" Target="../media/image207.png"/><Relationship Id="rId14" Type="http://schemas.openxmlformats.org/officeDocument/2006/relationships/image" Target="../media/image212.png"/></Relationships>
</file>

<file path=ppt/slides/_rels/slide16.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222.png"/><Relationship Id="rId18" Type="http://schemas.openxmlformats.org/officeDocument/2006/relationships/image" Target="../media/image227.png"/><Relationship Id="rId26" Type="http://schemas.openxmlformats.org/officeDocument/2006/relationships/image" Target="../media/image235.png"/><Relationship Id="rId3" Type="http://schemas.openxmlformats.org/officeDocument/2006/relationships/image" Target="../media/image1.png"/><Relationship Id="rId21" Type="http://schemas.openxmlformats.org/officeDocument/2006/relationships/image" Target="../media/image230.png"/><Relationship Id="rId7" Type="http://schemas.openxmlformats.org/officeDocument/2006/relationships/image" Target="../media/image216.png"/><Relationship Id="rId12" Type="http://schemas.openxmlformats.org/officeDocument/2006/relationships/image" Target="../media/image221.png"/><Relationship Id="rId17" Type="http://schemas.openxmlformats.org/officeDocument/2006/relationships/image" Target="../media/image226.png"/><Relationship Id="rId25" Type="http://schemas.openxmlformats.org/officeDocument/2006/relationships/image" Target="../media/image234.png"/><Relationship Id="rId2" Type="http://schemas.openxmlformats.org/officeDocument/2006/relationships/notesSlide" Target="../notesSlides/notesSlide16.xml"/><Relationship Id="rId16" Type="http://schemas.openxmlformats.org/officeDocument/2006/relationships/image" Target="../media/image225.png"/><Relationship Id="rId20" Type="http://schemas.openxmlformats.org/officeDocument/2006/relationships/image" Target="../media/image229.png"/><Relationship Id="rId1" Type="http://schemas.openxmlformats.org/officeDocument/2006/relationships/slideLayout" Target="../slideLayouts/slideLayout1.xml"/><Relationship Id="rId6" Type="http://schemas.openxmlformats.org/officeDocument/2006/relationships/image" Target="../media/image215.png"/><Relationship Id="rId11" Type="http://schemas.openxmlformats.org/officeDocument/2006/relationships/image" Target="../media/image220.png"/><Relationship Id="rId24" Type="http://schemas.openxmlformats.org/officeDocument/2006/relationships/image" Target="../media/image233.png"/><Relationship Id="rId5" Type="http://schemas.openxmlformats.org/officeDocument/2006/relationships/image" Target="../media/image214.png"/><Relationship Id="rId15" Type="http://schemas.openxmlformats.org/officeDocument/2006/relationships/image" Target="../media/image224.png"/><Relationship Id="rId23" Type="http://schemas.openxmlformats.org/officeDocument/2006/relationships/image" Target="../media/image232.png"/><Relationship Id="rId10" Type="http://schemas.openxmlformats.org/officeDocument/2006/relationships/image" Target="../media/image219.png"/><Relationship Id="rId19" Type="http://schemas.openxmlformats.org/officeDocument/2006/relationships/image" Target="../media/image228.png"/><Relationship Id="rId4" Type="http://schemas.openxmlformats.org/officeDocument/2006/relationships/image" Target="../media/image110.png"/><Relationship Id="rId9" Type="http://schemas.openxmlformats.org/officeDocument/2006/relationships/image" Target="../media/image218.png"/><Relationship Id="rId14" Type="http://schemas.openxmlformats.org/officeDocument/2006/relationships/image" Target="../media/image223.png"/><Relationship Id="rId22" Type="http://schemas.openxmlformats.org/officeDocument/2006/relationships/image" Target="../media/image231.png"/><Relationship Id="rId27" Type="http://schemas.openxmlformats.org/officeDocument/2006/relationships/image" Target="../media/image236.png"/></Relationships>
</file>

<file path=ppt/slides/_rels/slide17.xml.rels><?xml version="1.0" encoding="UTF-8" standalone="yes"?>
<Relationships xmlns="http://schemas.openxmlformats.org/package/2006/relationships"><Relationship Id="rId8" Type="http://schemas.openxmlformats.org/officeDocument/2006/relationships/image" Target="../media/image240.png"/><Relationship Id="rId13" Type="http://schemas.openxmlformats.org/officeDocument/2006/relationships/image" Target="../media/image245.png"/><Relationship Id="rId18" Type="http://schemas.openxmlformats.org/officeDocument/2006/relationships/image" Target="../media/image250.png"/><Relationship Id="rId3" Type="http://schemas.openxmlformats.org/officeDocument/2006/relationships/image" Target="../media/image1.png"/><Relationship Id="rId7" Type="http://schemas.openxmlformats.org/officeDocument/2006/relationships/image" Target="../media/image239.png"/><Relationship Id="rId12" Type="http://schemas.openxmlformats.org/officeDocument/2006/relationships/image" Target="../media/image244.png"/><Relationship Id="rId17" Type="http://schemas.openxmlformats.org/officeDocument/2006/relationships/image" Target="../media/image249.png"/><Relationship Id="rId2" Type="http://schemas.openxmlformats.org/officeDocument/2006/relationships/notesSlide" Target="../notesSlides/notesSlide17.xml"/><Relationship Id="rId16" Type="http://schemas.openxmlformats.org/officeDocument/2006/relationships/image" Target="../media/image248.png"/><Relationship Id="rId1" Type="http://schemas.openxmlformats.org/officeDocument/2006/relationships/slideLayout" Target="../slideLayouts/slideLayout1.xml"/><Relationship Id="rId6" Type="http://schemas.openxmlformats.org/officeDocument/2006/relationships/image" Target="../media/image238.png"/><Relationship Id="rId11" Type="http://schemas.openxmlformats.org/officeDocument/2006/relationships/image" Target="../media/image243.png"/><Relationship Id="rId5" Type="http://schemas.openxmlformats.org/officeDocument/2006/relationships/image" Target="../media/image237.png"/><Relationship Id="rId15" Type="http://schemas.openxmlformats.org/officeDocument/2006/relationships/image" Target="../media/image247.png"/><Relationship Id="rId10" Type="http://schemas.openxmlformats.org/officeDocument/2006/relationships/image" Target="../media/image242.png"/><Relationship Id="rId19" Type="http://schemas.openxmlformats.org/officeDocument/2006/relationships/image" Target="../media/image251.png"/><Relationship Id="rId4" Type="http://schemas.openxmlformats.org/officeDocument/2006/relationships/image" Target="../media/image7.png"/><Relationship Id="rId9" Type="http://schemas.openxmlformats.org/officeDocument/2006/relationships/image" Target="../media/image241.png"/><Relationship Id="rId14" Type="http://schemas.openxmlformats.org/officeDocument/2006/relationships/image" Target="../media/image246.png"/></Relationships>
</file>

<file path=ppt/slides/_rels/slide18.xml.rels><?xml version="1.0" encoding="UTF-8" standalone="yes"?>
<Relationships xmlns="http://schemas.openxmlformats.org/package/2006/relationships"><Relationship Id="rId8" Type="http://schemas.openxmlformats.org/officeDocument/2006/relationships/image" Target="../media/image255.png"/><Relationship Id="rId13" Type="http://schemas.openxmlformats.org/officeDocument/2006/relationships/image" Target="../media/image260.png"/><Relationship Id="rId18" Type="http://schemas.openxmlformats.org/officeDocument/2006/relationships/image" Target="../media/image265.png"/><Relationship Id="rId3" Type="http://schemas.openxmlformats.org/officeDocument/2006/relationships/image" Target="../media/image252.png"/><Relationship Id="rId21" Type="http://schemas.openxmlformats.org/officeDocument/2006/relationships/image" Target="../media/image268.png"/><Relationship Id="rId7" Type="http://schemas.openxmlformats.org/officeDocument/2006/relationships/image" Target="../media/image254.png"/><Relationship Id="rId12" Type="http://schemas.openxmlformats.org/officeDocument/2006/relationships/image" Target="../media/image259.png"/><Relationship Id="rId17" Type="http://schemas.openxmlformats.org/officeDocument/2006/relationships/image" Target="../media/image264.png"/><Relationship Id="rId2" Type="http://schemas.openxmlformats.org/officeDocument/2006/relationships/notesSlide" Target="../notesSlides/notesSlide18.xml"/><Relationship Id="rId16" Type="http://schemas.openxmlformats.org/officeDocument/2006/relationships/image" Target="../media/image263.png"/><Relationship Id="rId20" Type="http://schemas.openxmlformats.org/officeDocument/2006/relationships/image" Target="../media/image267.png"/><Relationship Id="rId1" Type="http://schemas.openxmlformats.org/officeDocument/2006/relationships/slideLayout" Target="../slideLayouts/slideLayout1.xml"/><Relationship Id="rId6" Type="http://schemas.openxmlformats.org/officeDocument/2006/relationships/image" Target="../media/image253.png"/><Relationship Id="rId11" Type="http://schemas.openxmlformats.org/officeDocument/2006/relationships/image" Target="../media/image258.png"/><Relationship Id="rId5" Type="http://schemas.openxmlformats.org/officeDocument/2006/relationships/image" Target="../media/image110.png"/><Relationship Id="rId15" Type="http://schemas.openxmlformats.org/officeDocument/2006/relationships/image" Target="../media/image262.png"/><Relationship Id="rId10" Type="http://schemas.openxmlformats.org/officeDocument/2006/relationships/image" Target="../media/image257.png"/><Relationship Id="rId19" Type="http://schemas.openxmlformats.org/officeDocument/2006/relationships/image" Target="../media/image266.png"/><Relationship Id="rId4" Type="http://schemas.openxmlformats.org/officeDocument/2006/relationships/image" Target="../media/image1.png"/><Relationship Id="rId9" Type="http://schemas.openxmlformats.org/officeDocument/2006/relationships/image" Target="../media/image256.png"/><Relationship Id="rId14" Type="http://schemas.openxmlformats.org/officeDocument/2006/relationships/image" Target="../media/image261.png"/><Relationship Id="rId22" Type="http://schemas.openxmlformats.org/officeDocument/2006/relationships/image" Target="../media/image269.png"/></Relationships>
</file>

<file path=ppt/slides/_rels/slide19.xml.rels><?xml version="1.0" encoding="UTF-8" standalone="yes"?>
<Relationships xmlns="http://schemas.openxmlformats.org/package/2006/relationships"><Relationship Id="rId8" Type="http://schemas.openxmlformats.org/officeDocument/2006/relationships/image" Target="../media/image273.png"/><Relationship Id="rId13" Type="http://schemas.openxmlformats.org/officeDocument/2006/relationships/image" Target="../media/image278.png"/><Relationship Id="rId18" Type="http://schemas.openxmlformats.org/officeDocument/2006/relationships/image" Target="../media/image283.png"/><Relationship Id="rId3" Type="http://schemas.openxmlformats.org/officeDocument/2006/relationships/image" Target="../media/image1.png"/><Relationship Id="rId21" Type="http://schemas.openxmlformats.org/officeDocument/2006/relationships/image" Target="../media/image286.png"/><Relationship Id="rId7" Type="http://schemas.openxmlformats.org/officeDocument/2006/relationships/image" Target="../media/image272.png"/><Relationship Id="rId12" Type="http://schemas.openxmlformats.org/officeDocument/2006/relationships/image" Target="../media/image277.png"/><Relationship Id="rId17" Type="http://schemas.openxmlformats.org/officeDocument/2006/relationships/image" Target="../media/image282.png"/><Relationship Id="rId25" Type="http://schemas.openxmlformats.org/officeDocument/2006/relationships/image" Target="../media/image290.png"/><Relationship Id="rId2" Type="http://schemas.openxmlformats.org/officeDocument/2006/relationships/notesSlide" Target="../notesSlides/notesSlide19.xml"/><Relationship Id="rId16" Type="http://schemas.openxmlformats.org/officeDocument/2006/relationships/image" Target="../media/image281.png"/><Relationship Id="rId20" Type="http://schemas.openxmlformats.org/officeDocument/2006/relationships/image" Target="../media/image285.png"/><Relationship Id="rId1" Type="http://schemas.openxmlformats.org/officeDocument/2006/relationships/slideLayout" Target="../slideLayouts/slideLayout1.xml"/><Relationship Id="rId6" Type="http://schemas.openxmlformats.org/officeDocument/2006/relationships/image" Target="../media/image271.png"/><Relationship Id="rId11" Type="http://schemas.openxmlformats.org/officeDocument/2006/relationships/image" Target="../media/image276.png"/><Relationship Id="rId24" Type="http://schemas.openxmlformats.org/officeDocument/2006/relationships/image" Target="../media/image289.png"/><Relationship Id="rId5" Type="http://schemas.openxmlformats.org/officeDocument/2006/relationships/image" Target="../media/image270.png"/><Relationship Id="rId15" Type="http://schemas.openxmlformats.org/officeDocument/2006/relationships/image" Target="../media/image280.png"/><Relationship Id="rId23" Type="http://schemas.openxmlformats.org/officeDocument/2006/relationships/image" Target="../media/image288.png"/><Relationship Id="rId10" Type="http://schemas.openxmlformats.org/officeDocument/2006/relationships/image" Target="../media/image275.png"/><Relationship Id="rId19" Type="http://schemas.openxmlformats.org/officeDocument/2006/relationships/image" Target="../media/image284.png"/><Relationship Id="rId4" Type="http://schemas.openxmlformats.org/officeDocument/2006/relationships/image" Target="../media/image110.png"/><Relationship Id="rId9" Type="http://schemas.openxmlformats.org/officeDocument/2006/relationships/image" Target="../media/image274.png"/><Relationship Id="rId14" Type="http://schemas.openxmlformats.org/officeDocument/2006/relationships/image" Target="../media/image279.png"/><Relationship Id="rId22" Type="http://schemas.openxmlformats.org/officeDocument/2006/relationships/image" Target="../media/image287.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1.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2.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image" Target="../media/image294.png"/><Relationship Id="rId13" Type="http://schemas.openxmlformats.org/officeDocument/2006/relationships/image" Target="../media/image299.png"/><Relationship Id="rId18" Type="http://schemas.openxmlformats.org/officeDocument/2006/relationships/image" Target="../media/image304.png"/><Relationship Id="rId3" Type="http://schemas.openxmlformats.org/officeDocument/2006/relationships/image" Target="../media/image1.png"/><Relationship Id="rId7" Type="http://schemas.openxmlformats.org/officeDocument/2006/relationships/image" Target="../media/image293.png"/><Relationship Id="rId12" Type="http://schemas.openxmlformats.org/officeDocument/2006/relationships/image" Target="../media/image298.png"/><Relationship Id="rId17" Type="http://schemas.openxmlformats.org/officeDocument/2006/relationships/image" Target="../media/image303.png"/><Relationship Id="rId2" Type="http://schemas.openxmlformats.org/officeDocument/2006/relationships/notesSlide" Target="../notesSlides/notesSlide20.xml"/><Relationship Id="rId16" Type="http://schemas.openxmlformats.org/officeDocument/2006/relationships/image" Target="../media/image302.png"/><Relationship Id="rId1" Type="http://schemas.openxmlformats.org/officeDocument/2006/relationships/slideLayout" Target="../slideLayouts/slideLayout1.xml"/><Relationship Id="rId6" Type="http://schemas.openxmlformats.org/officeDocument/2006/relationships/image" Target="../media/image292.png"/><Relationship Id="rId11" Type="http://schemas.openxmlformats.org/officeDocument/2006/relationships/image" Target="../media/image297.png"/><Relationship Id="rId5" Type="http://schemas.openxmlformats.org/officeDocument/2006/relationships/image" Target="../media/image291.png"/><Relationship Id="rId15" Type="http://schemas.openxmlformats.org/officeDocument/2006/relationships/image" Target="../media/image301.png"/><Relationship Id="rId10" Type="http://schemas.openxmlformats.org/officeDocument/2006/relationships/image" Target="../media/image296.png"/><Relationship Id="rId19" Type="http://schemas.openxmlformats.org/officeDocument/2006/relationships/image" Target="../media/image305.png"/><Relationship Id="rId4" Type="http://schemas.openxmlformats.org/officeDocument/2006/relationships/image" Target="../media/image7.png"/><Relationship Id="rId9" Type="http://schemas.openxmlformats.org/officeDocument/2006/relationships/image" Target="../media/image295.png"/><Relationship Id="rId14" Type="http://schemas.openxmlformats.org/officeDocument/2006/relationships/image" Target="../media/image300.png"/></Relationships>
</file>

<file path=ppt/slides/_rels/slide21.xml.rels><?xml version="1.0" encoding="UTF-8" standalone="yes"?>
<Relationships xmlns="http://schemas.openxmlformats.org/package/2006/relationships"><Relationship Id="rId8" Type="http://schemas.openxmlformats.org/officeDocument/2006/relationships/image" Target="../media/image309.png"/><Relationship Id="rId13" Type="http://schemas.openxmlformats.org/officeDocument/2006/relationships/image" Target="../media/image314.png"/><Relationship Id="rId3" Type="http://schemas.openxmlformats.org/officeDocument/2006/relationships/image" Target="../media/image1.png"/><Relationship Id="rId7" Type="http://schemas.openxmlformats.org/officeDocument/2006/relationships/image" Target="../media/image308.png"/><Relationship Id="rId12" Type="http://schemas.openxmlformats.org/officeDocument/2006/relationships/image" Target="../media/image313.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07.png"/><Relationship Id="rId11" Type="http://schemas.openxmlformats.org/officeDocument/2006/relationships/image" Target="../media/image312.png"/><Relationship Id="rId5" Type="http://schemas.openxmlformats.org/officeDocument/2006/relationships/image" Target="../media/image306.png"/><Relationship Id="rId15" Type="http://schemas.openxmlformats.org/officeDocument/2006/relationships/image" Target="../media/image316.png"/><Relationship Id="rId10" Type="http://schemas.openxmlformats.org/officeDocument/2006/relationships/image" Target="../media/image311.png"/><Relationship Id="rId4" Type="http://schemas.openxmlformats.org/officeDocument/2006/relationships/image" Target="../media/image110.png"/><Relationship Id="rId9" Type="http://schemas.openxmlformats.org/officeDocument/2006/relationships/image" Target="../media/image310.png"/><Relationship Id="rId14" Type="http://schemas.openxmlformats.org/officeDocument/2006/relationships/image" Target="../media/image315.png"/></Relationships>
</file>

<file path=ppt/slides/_rels/slide22.xml.rels><?xml version="1.0" encoding="UTF-8" standalone="yes"?>
<Relationships xmlns="http://schemas.openxmlformats.org/package/2006/relationships"><Relationship Id="rId8" Type="http://schemas.openxmlformats.org/officeDocument/2006/relationships/image" Target="../media/image320.png"/><Relationship Id="rId13" Type="http://schemas.openxmlformats.org/officeDocument/2006/relationships/image" Target="../media/image325.png"/><Relationship Id="rId18" Type="http://schemas.openxmlformats.org/officeDocument/2006/relationships/image" Target="../media/image330.png"/><Relationship Id="rId3" Type="http://schemas.openxmlformats.org/officeDocument/2006/relationships/image" Target="../media/image1.png"/><Relationship Id="rId7" Type="http://schemas.openxmlformats.org/officeDocument/2006/relationships/image" Target="../media/image319.png"/><Relationship Id="rId12" Type="http://schemas.openxmlformats.org/officeDocument/2006/relationships/image" Target="../media/image324.png"/><Relationship Id="rId17" Type="http://schemas.openxmlformats.org/officeDocument/2006/relationships/image" Target="../media/image329.png"/><Relationship Id="rId2" Type="http://schemas.openxmlformats.org/officeDocument/2006/relationships/notesSlide" Target="../notesSlides/notesSlide22.xml"/><Relationship Id="rId16" Type="http://schemas.openxmlformats.org/officeDocument/2006/relationships/image" Target="../media/image328.png"/><Relationship Id="rId1" Type="http://schemas.openxmlformats.org/officeDocument/2006/relationships/slideLayout" Target="../slideLayouts/slideLayout1.xml"/><Relationship Id="rId6" Type="http://schemas.openxmlformats.org/officeDocument/2006/relationships/image" Target="../media/image318.png"/><Relationship Id="rId11" Type="http://schemas.openxmlformats.org/officeDocument/2006/relationships/image" Target="../media/image323.png"/><Relationship Id="rId5" Type="http://schemas.openxmlformats.org/officeDocument/2006/relationships/image" Target="../media/image317.png"/><Relationship Id="rId15" Type="http://schemas.openxmlformats.org/officeDocument/2006/relationships/image" Target="../media/image327.png"/><Relationship Id="rId10" Type="http://schemas.openxmlformats.org/officeDocument/2006/relationships/image" Target="../media/image322.png"/><Relationship Id="rId4" Type="http://schemas.openxmlformats.org/officeDocument/2006/relationships/image" Target="../media/image7.png"/><Relationship Id="rId9" Type="http://schemas.openxmlformats.org/officeDocument/2006/relationships/image" Target="../media/image321.png"/><Relationship Id="rId14" Type="http://schemas.openxmlformats.org/officeDocument/2006/relationships/image" Target="../media/image326.png"/></Relationships>
</file>

<file path=ppt/slides/_rels/slide23.xml.rels><?xml version="1.0" encoding="UTF-8" standalone="yes"?>
<Relationships xmlns="http://schemas.openxmlformats.org/package/2006/relationships"><Relationship Id="rId8" Type="http://schemas.openxmlformats.org/officeDocument/2006/relationships/image" Target="../media/image334.png"/><Relationship Id="rId13" Type="http://schemas.openxmlformats.org/officeDocument/2006/relationships/image" Target="../media/image339.png"/><Relationship Id="rId18" Type="http://schemas.openxmlformats.org/officeDocument/2006/relationships/image" Target="../media/image344.png"/><Relationship Id="rId3" Type="http://schemas.openxmlformats.org/officeDocument/2006/relationships/image" Target="../media/image1.png"/><Relationship Id="rId21" Type="http://schemas.openxmlformats.org/officeDocument/2006/relationships/image" Target="../media/image347.png"/><Relationship Id="rId7" Type="http://schemas.openxmlformats.org/officeDocument/2006/relationships/image" Target="../media/image333.png"/><Relationship Id="rId12" Type="http://schemas.openxmlformats.org/officeDocument/2006/relationships/image" Target="../media/image338.png"/><Relationship Id="rId17" Type="http://schemas.openxmlformats.org/officeDocument/2006/relationships/image" Target="../media/image343.png"/><Relationship Id="rId2" Type="http://schemas.openxmlformats.org/officeDocument/2006/relationships/notesSlide" Target="../notesSlides/notesSlide23.xml"/><Relationship Id="rId16" Type="http://schemas.openxmlformats.org/officeDocument/2006/relationships/image" Target="../media/image342.png"/><Relationship Id="rId20" Type="http://schemas.openxmlformats.org/officeDocument/2006/relationships/image" Target="../media/image346.png"/><Relationship Id="rId1" Type="http://schemas.openxmlformats.org/officeDocument/2006/relationships/slideLayout" Target="../slideLayouts/slideLayout1.xml"/><Relationship Id="rId6" Type="http://schemas.openxmlformats.org/officeDocument/2006/relationships/image" Target="../media/image332.png"/><Relationship Id="rId11" Type="http://schemas.openxmlformats.org/officeDocument/2006/relationships/image" Target="../media/image337.png"/><Relationship Id="rId5" Type="http://schemas.openxmlformats.org/officeDocument/2006/relationships/image" Target="../media/image331.png"/><Relationship Id="rId15" Type="http://schemas.openxmlformats.org/officeDocument/2006/relationships/image" Target="../media/image341.png"/><Relationship Id="rId10" Type="http://schemas.openxmlformats.org/officeDocument/2006/relationships/image" Target="../media/image336.png"/><Relationship Id="rId19" Type="http://schemas.openxmlformats.org/officeDocument/2006/relationships/image" Target="../media/image345.png"/><Relationship Id="rId4" Type="http://schemas.openxmlformats.org/officeDocument/2006/relationships/image" Target="../media/image7.png"/><Relationship Id="rId9" Type="http://schemas.openxmlformats.org/officeDocument/2006/relationships/image" Target="../media/image335.png"/><Relationship Id="rId14" Type="http://schemas.openxmlformats.org/officeDocument/2006/relationships/image" Target="../media/image340.png"/></Relationships>
</file>

<file path=ppt/slides/_rels/slide24.xml.rels><?xml version="1.0" encoding="UTF-8" standalone="yes"?>
<Relationships xmlns="http://schemas.openxmlformats.org/package/2006/relationships"><Relationship Id="rId8" Type="http://schemas.openxmlformats.org/officeDocument/2006/relationships/image" Target="../media/image351.png"/><Relationship Id="rId13" Type="http://schemas.openxmlformats.org/officeDocument/2006/relationships/image" Target="../media/image168.png"/><Relationship Id="rId3" Type="http://schemas.openxmlformats.org/officeDocument/2006/relationships/image" Target="../media/image1.png"/><Relationship Id="rId7" Type="http://schemas.openxmlformats.org/officeDocument/2006/relationships/image" Target="../media/image350.png"/><Relationship Id="rId12" Type="http://schemas.openxmlformats.org/officeDocument/2006/relationships/image" Target="../media/image35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49.png"/><Relationship Id="rId11" Type="http://schemas.openxmlformats.org/officeDocument/2006/relationships/image" Target="../media/image354.png"/><Relationship Id="rId5" Type="http://schemas.openxmlformats.org/officeDocument/2006/relationships/image" Target="../media/image348.png"/><Relationship Id="rId10" Type="http://schemas.openxmlformats.org/officeDocument/2006/relationships/image" Target="../media/image353.png"/><Relationship Id="rId4" Type="http://schemas.openxmlformats.org/officeDocument/2006/relationships/image" Target="../media/image110.png"/><Relationship Id="rId9" Type="http://schemas.openxmlformats.org/officeDocument/2006/relationships/image" Target="../media/image352.png"/></Relationships>
</file>

<file path=ppt/slides/_rels/slide25.xml.rels><?xml version="1.0" encoding="UTF-8" standalone="yes"?>
<Relationships xmlns="http://schemas.openxmlformats.org/package/2006/relationships"><Relationship Id="rId8" Type="http://schemas.openxmlformats.org/officeDocument/2006/relationships/image" Target="../media/image360.png"/><Relationship Id="rId13" Type="http://schemas.openxmlformats.org/officeDocument/2006/relationships/image" Target="../media/image365.png"/><Relationship Id="rId18" Type="http://schemas.openxmlformats.org/officeDocument/2006/relationships/image" Target="../media/image370.png"/><Relationship Id="rId3" Type="http://schemas.openxmlformats.org/officeDocument/2006/relationships/image" Target="../media/image356.png"/><Relationship Id="rId21" Type="http://schemas.openxmlformats.org/officeDocument/2006/relationships/image" Target="../media/image373.png"/><Relationship Id="rId7" Type="http://schemas.openxmlformats.org/officeDocument/2006/relationships/image" Target="../media/image359.png"/><Relationship Id="rId12" Type="http://schemas.openxmlformats.org/officeDocument/2006/relationships/image" Target="../media/image364.png"/><Relationship Id="rId17" Type="http://schemas.openxmlformats.org/officeDocument/2006/relationships/image" Target="../media/image369.png"/><Relationship Id="rId2" Type="http://schemas.openxmlformats.org/officeDocument/2006/relationships/notesSlide" Target="../notesSlides/notesSlide25.xml"/><Relationship Id="rId16" Type="http://schemas.openxmlformats.org/officeDocument/2006/relationships/image" Target="../media/image368.png"/><Relationship Id="rId20" Type="http://schemas.openxmlformats.org/officeDocument/2006/relationships/image" Target="../media/image372.png"/><Relationship Id="rId1" Type="http://schemas.openxmlformats.org/officeDocument/2006/relationships/slideLayout" Target="../slideLayouts/slideLayout1.xml"/><Relationship Id="rId6" Type="http://schemas.openxmlformats.org/officeDocument/2006/relationships/image" Target="../media/image358.png"/><Relationship Id="rId11" Type="http://schemas.openxmlformats.org/officeDocument/2006/relationships/image" Target="../media/image363.png"/><Relationship Id="rId5" Type="http://schemas.openxmlformats.org/officeDocument/2006/relationships/image" Target="../media/image357.png"/><Relationship Id="rId15" Type="http://schemas.openxmlformats.org/officeDocument/2006/relationships/image" Target="../media/image367.png"/><Relationship Id="rId10" Type="http://schemas.openxmlformats.org/officeDocument/2006/relationships/image" Target="../media/image362.png"/><Relationship Id="rId19" Type="http://schemas.openxmlformats.org/officeDocument/2006/relationships/image" Target="../media/image371.png"/><Relationship Id="rId4" Type="http://schemas.openxmlformats.org/officeDocument/2006/relationships/image" Target="../media/image1.png"/><Relationship Id="rId9" Type="http://schemas.openxmlformats.org/officeDocument/2006/relationships/image" Target="../media/image361.png"/><Relationship Id="rId14" Type="http://schemas.openxmlformats.org/officeDocument/2006/relationships/image" Target="../media/image366.png"/><Relationship Id="rId22" Type="http://schemas.openxmlformats.org/officeDocument/2006/relationships/image" Target="../media/image374.png"/></Relationships>
</file>

<file path=ppt/slides/_rels/slide26.xml.rels><?xml version="1.0" encoding="UTF-8" standalone="yes"?>
<Relationships xmlns="http://schemas.openxmlformats.org/package/2006/relationships"><Relationship Id="rId8" Type="http://schemas.openxmlformats.org/officeDocument/2006/relationships/image" Target="../media/image378.png"/><Relationship Id="rId13" Type="http://schemas.openxmlformats.org/officeDocument/2006/relationships/image" Target="../media/image383.png"/><Relationship Id="rId18" Type="http://schemas.openxmlformats.org/officeDocument/2006/relationships/image" Target="../media/image388.png"/><Relationship Id="rId26" Type="http://schemas.openxmlformats.org/officeDocument/2006/relationships/image" Target="../media/image396.png"/><Relationship Id="rId3" Type="http://schemas.openxmlformats.org/officeDocument/2006/relationships/image" Target="../media/image1.png"/><Relationship Id="rId21" Type="http://schemas.openxmlformats.org/officeDocument/2006/relationships/image" Target="../media/image391.png"/><Relationship Id="rId7" Type="http://schemas.openxmlformats.org/officeDocument/2006/relationships/image" Target="../media/image377.png"/><Relationship Id="rId12" Type="http://schemas.openxmlformats.org/officeDocument/2006/relationships/image" Target="../media/image382.png"/><Relationship Id="rId17" Type="http://schemas.openxmlformats.org/officeDocument/2006/relationships/image" Target="../media/image387.png"/><Relationship Id="rId25" Type="http://schemas.openxmlformats.org/officeDocument/2006/relationships/image" Target="../media/image395.png"/><Relationship Id="rId2" Type="http://schemas.openxmlformats.org/officeDocument/2006/relationships/notesSlide" Target="../notesSlides/notesSlide26.xml"/><Relationship Id="rId16" Type="http://schemas.openxmlformats.org/officeDocument/2006/relationships/image" Target="../media/image386.png"/><Relationship Id="rId20" Type="http://schemas.openxmlformats.org/officeDocument/2006/relationships/image" Target="../media/image390.png"/><Relationship Id="rId29" Type="http://schemas.openxmlformats.org/officeDocument/2006/relationships/image" Target="../media/image399.png"/><Relationship Id="rId1" Type="http://schemas.openxmlformats.org/officeDocument/2006/relationships/slideLayout" Target="../slideLayouts/slideLayout1.xml"/><Relationship Id="rId6" Type="http://schemas.openxmlformats.org/officeDocument/2006/relationships/image" Target="../media/image376.png"/><Relationship Id="rId11" Type="http://schemas.openxmlformats.org/officeDocument/2006/relationships/image" Target="../media/image381.png"/><Relationship Id="rId24" Type="http://schemas.openxmlformats.org/officeDocument/2006/relationships/image" Target="../media/image394.png"/><Relationship Id="rId32" Type="http://schemas.openxmlformats.org/officeDocument/2006/relationships/image" Target="../media/image402.png"/><Relationship Id="rId5" Type="http://schemas.openxmlformats.org/officeDocument/2006/relationships/image" Target="../media/image375.png"/><Relationship Id="rId15" Type="http://schemas.openxmlformats.org/officeDocument/2006/relationships/image" Target="../media/image385.png"/><Relationship Id="rId23" Type="http://schemas.openxmlformats.org/officeDocument/2006/relationships/image" Target="../media/image393.png"/><Relationship Id="rId28" Type="http://schemas.openxmlformats.org/officeDocument/2006/relationships/image" Target="../media/image398.png"/><Relationship Id="rId10" Type="http://schemas.openxmlformats.org/officeDocument/2006/relationships/image" Target="../media/image380.png"/><Relationship Id="rId19" Type="http://schemas.openxmlformats.org/officeDocument/2006/relationships/image" Target="../media/image389.png"/><Relationship Id="rId31" Type="http://schemas.openxmlformats.org/officeDocument/2006/relationships/image" Target="../media/image401.png"/><Relationship Id="rId4" Type="http://schemas.openxmlformats.org/officeDocument/2006/relationships/image" Target="../media/image110.png"/><Relationship Id="rId9" Type="http://schemas.openxmlformats.org/officeDocument/2006/relationships/image" Target="../media/image379.png"/><Relationship Id="rId14" Type="http://schemas.openxmlformats.org/officeDocument/2006/relationships/image" Target="../media/image384.png"/><Relationship Id="rId22" Type="http://schemas.openxmlformats.org/officeDocument/2006/relationships/image" Target="../media/image392.png"/><Relationship Id="rId27" Type="http://schemas.openxmlformats.org/officeDocument/2006/relationships/image" Target="../media/image397.png"/><Relationship Id="rId30" Type="http://schemas.openxmlformats.org/officeDocument/2006/relationships/image" Target="../media/image400.png"/></Relationships>
</file>

<file path=ppt/slides/_rels/slide27.xml.rels><?xml version="1.0" encoding="UTF-8" standalone="yes"?>
<Relationships xmlns="http://schemas.openxmlformats.org/package/2006/relationships"><Relationship Id="rId8" Type="http://schemas.openxmlformats.org/officeDocument/2006/relationships/image" Target="../media/image406.png"/><Relationship Id="rId13" Type="http://schemas.openxmlformats.org/officeDocument/2006/relationships/image" Target="../media/image411.png"/><Relationship Id="rId18" Type="http://schemas.openxmlformats.org/officeDocument/2006/relationships/image" Target="../media/image416.png"/><Relationship Id="rId3" Type="http://schemas.openxmlformats.org/officeDocument/2006/relationships/image" Target="../media/image1.png"/><Relationship Id="rId21" Type="http://schemas.openxmlformats.org/officeDocument/2006/relationships/image" Target="../media/image419.png"/><Relationship Id="rId7" Type="http://schemas.openxmlformats.org/officeDocument/2006/relationships/image" Target="../media/image405.png"/><Relationship Id="rId12" Type="http://schemas.openxmlformats.org/officeDocument/2006/relationships/image" Target="../media/image410.png"/><Relationship Id="rId17" Type="http://schemas.openxmlformats.org/officeDocument/2006/relationships/image" Target="../media/image415.png"/><Relationship Id="rId2" Type="http://schemas.openxmlformats.org/officeDocument/2006/relationships/notesSlide" Target="../notesSlides/notesSlide27.xml"/><Relationship Id="rId16" Type="http://schemas.openxmlformats.org/officeDocument/2006/relationships/image" Target="../media/image414.png"/><Relationship Id="rId20" Type="http://schemas.openxmlformats.org/officeDocument/2006/relationships/image" Target="../media/image418.png"/><Relationship Id="rId1" Type="http://schemas.openxmlformats.org/officeDocument/2006/relationships/slideLayout" Target="../slideLayouts/slideLayout1.xml"/><Relationship Id="rId6" Type="http://schemas.openxmlformats.org/officeDocument/2006/relationships/image" Target="../media/image404.png"/><Relationship Id="rId11" Type="http://schemas.openxmlformats.org/officeDocument/2006/relationships/image" Target="../media/image409.png"/><Relationship Id="rId5" Type="http://schemas.openxmlformats.org/officeDocument/2006/relationships/image" Target="../media/image403.png"/><Relationship Id="rId15" Type="http://schemas.openxmlformats.org/officeDocument/2006/relationships/image" Target="../media/image413.png"/><Relationship Id="rId10" Type="http://schemas.openxmlformats.org/officeDocument/2006/relationships/image" Target="../media/image408.png"/><Relationship Id="rId19" Type="http://schemas.openxmlformats.org/officeDocument/2006/relationships/image" Target="../media/image417.png"/><Relationship Id="rId4" Type="http://schemas.openxmlformats.org/officeDocument/2006/relationships/image" Target="../media/image110.png"/><Relationship Id="rId9" Type="http://schemas.openxmlformats.org/officeDocument/2006/relationships/image" Target="../media/image407.png"/><Relationship Id="rId14" Type="http://schemas.openxmlformats.org/officeDocument/2006/relationships/image" Target="../media/image412.png"/></Relationships>
</file>

<file path=ppt/slides/_rels/slide28.xml.rels><?xml version="1.0" encoding="UTF-8" standalone="yes"?>
<Relationships xmlns="http://schemas.openxmlformats.org/package/2006/relationships"><Relationship Id="rId8" Type="http://schemas.openxmlformats.org/officeDocument/2006/relationships/image" Target="../media/image423.png"/><Relationship Id="rId13" Type="http://schemas.openxmlformats.org/officeDocument/2006/relationships/image" Target="../media/image428.png"/><Relationship Id="rId3" Type="http://schemas.openxmlformats.org/officeDocument/2006/relationships/image" Target="../media/image1.png"/><Relationship Id="rId7" Type="http://schemas.openxmlformats.org/officeDocument/2006/relationships/image" Target="../media/image422.png"/><Relationship Id="rId12" Type="http://schemas.openxmlformats.org/officeDocument/2006/relationships/image" Target="../media/image427.png"/><Relationship Id="rId17" Type="http://schemas.openxmlformats.org/officeDocument/2006/relationships/image" Target="../media/image432.png"/><Relationship Id="rId2" Type="http://schemas.openxmlformats.org/officeDocument/2006/relationships/notesSlide" Target="../notesSlides/notesSlide28.xml"/><Relationship Id="rId16" Type="http://schemas.openxmlformats.org/officeDocument/2006/relationships/image" Target="../media/image431.png"/><Relationship Id="rId1" Type="http://schemas.openxmlformats.org/officeDocument/2006/relationships/slideLayout" Target="../slideLayouts/slideLayout1.xml"/><Relationship Id="rId6" Type="http://schemas.openxmlformats.org/officeDocument/2006/relationships/image" Target="../media/image421.png"/><Relationship Id="rId11" Type="http://schemas.openxmlformats.org/officeDocument/2006/relationships/image" Target="../media/image426.png"/><Relationship Id="rId5" Type="http://schemas.openxmlformats.org/officeDocument/2006/relationships/image" Target="../media/image420.png"/><Relationship Id="rId15" Type="http://schemas.openxmlformats.org/officeDocument/2006/relationships/image" Target="../media/image430.png"/><Relationship Id="rId10" Type="http://schemas.openxmlformats.org/officeDocument/2006/relationships/image" Target="../media/image425.png"/><Relationship Id="rId4" Type="http://schemas.openxmlformats.org/officeDocument/2006/relationships/image" Target="../media/image110.png"/><Relationship Id="rId9" Type="http://schemas.openxmlformats.org/officeDocument/2006/relationships/image" Target="../media/image424.png"/><Relationship Id="rId14" Type="http://schemas.openxmlformats.org/officeDocument/2006/relationships/image" Target="../media/image429.png"/></Relationships>
</file>

<file path=ppt/slides/_rels/slide29.xml.rels><?xml version="1.0" encoding="UTF-8" standalone="yes"?>
<Relationships xmlns="http://schemas.openxmlformats.org/package/2006/relationships"><Relationship Id="rId8" Type="http://schemas.openxmlformats.org/officeDocument/2006/relationships/image" Target="../media/image436.png"/><Relationship Id="rId13" Type="http://schemas.openxmlformats.org/officeDocument/2006/relationships/image" Target="../media/image441.png"/><Relationship Id="rId18" Type="http://schemas.openxmlformats.org/officeDocument/2006/relationships/image" Target="../media/image446.png"/><Relationship Id="rId3" Type="http://schemas.openxmlformats.org/officeDocument/2006/relationships/image" Target="../media/image1.png"/><Relationship Id="rId21" Type="http://schemas.openxmlformats.org/officeDocument/2006/relationships/image" Target="../media/image449.png"/><Relationship Id="rId7" Type="http://schemas.openxmlformats.org/officeDocument/2006/relationships/image" Target="../media/image435.png"/><Relationship Id="rId12" Type="http://schemas.openxmlformats.org/officeDocument/2006/relationships/image" Target="../media/image440.png"/><Relationship Id="rId17" Type="http://schemas.openxmlformats.org/officeDocument/2006/relationships/image" Target="../media/image445.png"/><Relationship Id="rId2" Type="http://schemas.openxmlformats.org/officeDocument/2006/relationships/notesSlide" Target="../notesSlides/notesSlide29.xml"/><Relationship Id="rId16" Type="http://schemas.openxmlformats.org/officeDocument/2006/relationships/image" Target="../media/image444.png"/><Relationship Id="rId20" Type="http://schemas.openxmlformats.org/officeDocument/2006/relationships/image" Target="../media/image448.png"/><Relationship Id="rId1" Type="http://schemas.openxmlformats.org/officeDocument/2006/relationships/slideLayout" Target="../slideLayouts/slideLayout1.xml"/><Relationship Id="rId6" Type="http://schemas.openxmlformats.org/officeDocument/2006/relationships/image" Target="../media/image434.png"/><Relationship Id="rId11" Type="http://schemas.openxmlformats.org/officeDocument/2006/relationships/image" Target="../media/image439.png"/><Relationship Id="rId24" Type="http://schemas.openxmlformats.org/officeDocument/2006/relationships/image" Target="../media/image452.png"/><Relationship Id="rId5" Type="http://schemas.openxmlformats.org/officeDocument/2006/relationships/image" Target="../media/image433.png"/><Relationship Id="rId15" Type="http://schemas.openxmlformats.org/officeDocument/2006/relationships/image" Target="../media/image443.png"/><Relationship Id="rId23" Type="http://schemas.openxmlformats.org/officeDocument/2006/relationships/image" Target="../media/image451.png"/><Relationship Id="rId10" Type="http://schemas.openxmlformats.org/officeDocument/2006/relationships/image" Target="../media/image438.png"/><Relationship Id="rId19" Type="http://schemas.openxmlformats.org/officeDocument/2006/relationships/image" Target="../media/image447.png"/><Relationship Id="rId4" Type="http://schemas.openxmlformats.org/officeDocument/2006/relationships/image" Target="../media/image7.png"/><Relationship Id="rId9" Type="http://schemas.openxmlformats.org/officeDocument/2006/relationships/image" Target="../media/image437.png"/><Relationship Id="rId14" Type="http://schemas.openxmlformats.org/officeDocument/2006/relationships/image" Target="../media/image442.png"/><Relationship Id="rId22" Type="http://schemas.openxmlformats.org/officeDocument/2006/relationships/image" Target="../media/image450.png"/></Relationships>
</file>

<file path=ppt/slides/_rels/slide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pn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7.png"/><Relationship Id="rId9" Type="http://schemas.openxmlformats.org/officeDocument/2006/relationships/image" Target="../media/image26.png"/><Relationship Id="rId14" Type="http://schemas.openxmlformats.org/officeDocument/2006/relationships/image" Target="../media/image31.png"/></Relationships>
</file>

<file path=ppt/slides/_rels/slide30.xml.rels><?xml version="1.0" encoding="UTF-8" standalone="yes"?>
<Relationships xmlns="http://schemas.openxmlformats.org/package/2006/relationships"><Relationship Id="rId8" Type="http://schemas.openxmlformats.org/officeDocument/2006/relationships/image" Target="../media/image456.png"/><Relationship Id="rId3" Type="http://schemas.openxmlformats.org/officeDocument/2006/relationships/image" Target="../media/image1.png"/><Relationship Id="rId7" Type="http://schemas.openxmlformats.org/officeDocument/2006/relationships/image" Target="../media/image455.png"/><Relationship Id="rId12" Type="http://schemas.openxmlformats.org/officeDocument/2006/relationships/image" Target="../media/image460.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454.png"/><Relationship Id="rId11" Type="http://schemas.openxmlformats.org/officeDocument/2006/relationships/image" Target="../media/image459.png"/><Relationship Id="rId5" Type="http://schemas.openxmlformats.org/officeDocument/2006/relationships/image" Target="../media/image453.png"/><Relationship Id="rId10" Type="http://schemas.openxmlformats.org/officeDocument/2006/relationships/image" Target="../media/image458.png"/><Relationship Id="rId4" Type="http://schemas.openxmlformats.org/officeDocument/2006/relationships/image" Target="../media/image7.png"/><Relationship Id="rId9" Type="http://schemas.openxmlformats.org/officeDocument/2006/relationships/image" Target="../media/image457.png"/></Relationships>
</file>

<file path=ppt/slides/_rels/slide31.xml.rels><?xml version="1.0" encoding="UTF-8" standalone="yes"?>
<Relationships xmlns="http://schemas.openxmlformats.org/package/2006/relationships"><Relationship Id="rId8" Type="http://schemas.openxmlformats.org/officeDocument/2006/relationships/image" Target="../media/image463.png"/><Relationship Id="rId13" Type="http://schemas.openxmlformats.org/officeDocument/2006/relationships/image" Target="../media/image467.png"/><Relationship Id="rId18" Type="http://schemas.openxmlformats.org/officeDocument/2006/relationships/image" Target="../media/image472.png"/><Relationship Id="rId3" Type="http://schemas.openxmlformats.org/officeDocument/2006/relationships/image" Target="../media/image1.png"/><Relationship Id="rId21" Type="http://schemas.openxmlformats.org/officeDocument/2006/relationships/image" Target="../media/image475.png"/><Relationship Id="rId7" Type="http://schemas.openxmlformats.org/officeDocument/2006/relationships/image" Target="../media/image256.png"/><Relationship Id="rId12" Type="http://schemas.openxmlformats.org/officeDocument/2006/relationships/image" Target="../media/image406.png"/><Relationship Id="rId17" Type="http://schemas.openxmlformats.org/officeDocument/2006/relationships/image" Target="../media/image471.png"/><Relationship Id="rId2" Type="http://schemas.openxmlformats.org/officeDocument/2006/relationships/notesSlide" Target="../notesSlides/notesSlide31.xml"/><Relationship Id="rId16" Type="http://schemas.openxmlformats.org/officeDocument/2006/relationships/image" Target="../media/image470.png"/><Relationship Id="rId20" Type="http://schemas.openxmlformats.org/officeDocument/2006/relationships/image" Target="../media/image474.png"/><Relationship Id="rId1" Type="http://schemas.openxmlformats.org/officeDocument/2006/relationships/slideLayout" Target="../slideLayouts/slideLayout1.xml"/><Relationship Id="rId6" Type="http://schemas.openxmlformats.org/officeDocument/2006/relationships/image" Target="../media/image462.png"/><Relationship Id="rId11" Type="http://schemas.openxmlformats.org/officeDocument/2006/relationships/image" Target="../media/image466.png"/><Relationship Id="rId5" Type="http://schemas.openxmlformats.org/officeDocument/2006/relationships/image" Target="../media/image461.png"/><Relationship Id="rId15" Type="http://schemas.openxmlformats.org/officeDocument/2006/relationships/image" Target="../media/image469.png"/><Relationship Id="rId23" Type="http://schemas.openxmlformats.org/officeDocument/2006/relationships/image" Target="../media/image477.png"/><Relationship Id="rId10" Type="http://schemas.openxmlformats.org/officeDocument/2006/relationships/image" Target="../media/image465.png"/><Relationship Id="rId19" Type="http://schemas.openxmlformats.org/officeDocument/2006/relationships/image" Target="../media/image473.png"/><Relationship Id="rId4" Type="http://schemas.openxmlformats.org/officeDocument/2006/relationships/image" Target="../media/image110.png"/><Relationship Id="rId9" Type="http://schemas.openxmlformats.org/officeDocument/2006/relationships/image" Target="../media/image464.png"/><Relationship Id="rId14" Type="http://schemas.openxmlformats.org/officeDocument/2006/relationships/image" Target="../media/image468.png"/><Relationship Id="rId22" Type="http://schemas.openxmlformats.org/officeDocument/2006/relationships/image" Target="../media/image476.png"/></Relationships>
</file>

<file path=ppt/slides/_rels/slide32.xml.rels><?xml version="1.0" encoding="UTF-8" standalone="yes"?>
<Relationships xmlns="http://schemas.openxmlformats.org/package/2006/relationships"><Relationship Id="rId8" Type="http://schemas.openxmlformats.org/officeDocument/2006/relationships/image" Target="../media/image480.png"/><Relationship Id="rId13" Type="http://schemas.openxmlformats.org/officeDocument/2006/relationships/image" Target="../media/image485.png"/><Relationship Id="rId18" Type="http://schemas.openxmlformats.org/officeDocument/2006/relationships/image" Target="../media/image489.png"/><Relationship Id="rId3" Type="http://schemas.openxmlformats.org/officeDocument/2006/relationships/image" Target="../media/image1.png"/><Relationship Id="rId21" Type="http://schemas.openxmlformats.org/officeDocument/2006/relationships/image" Target="../media/image492.png"/><Relationship Id="rId7" Type="http://schemas.openxmlformats.org/officeDocument/2006/relationships/image" Target="../media/image113.png"/><Relationship Id="rId12" Type="http://schemas.openxmlformats.org/officeDocument/2006/relationships/image" Target="../media/image484.png"/><Relationship Id="rId17" Type="http://schemas.openxmlformats.org/officeDocument/2006/relationships/image" Target="../media/image488.png"/><Relationship Id="rId2" Type="http://schemas.openxmlformats.org/officeDocument/2006/relationships/notesSlide" Target="../notesSlides/notesSlide32.xml"/><Relationship Id="rId16" Type="http://schemas.openxmlformats.org/officeDocument/2006/relationships/image" Target="../media/image487.png"/><Relationship Id="rId20" Type="http://schemas.openxmlformats.org/officeDocument/2006/relationships/image" Target="../media/image491.png"/><Relationship Id="rId1" Type="http://schemas.openxmlformats.org/officeDocument/2006/relationships/slideLayout" Target="../slideLayouts/slideLayout1.xml"/><Relationship Id="rId6" Type="http://schemas.openxmlformats.org/officeDocument/2006/relationships/image" Target="../media/image479.png"/><Relationship Id="rId11" Type="http://schemas.openxmlformats.org/officeDocument/2006/relationships/image" Target="../media/image483.png"/><Relationship Id="rId5" Type="http://schemas.openxmlformats.org/officeDocument/2006/relationships/image" Target="../media/image478.png"/><Relationship Id="rId15" Type="http://schemas.openxmlformats.org/officeDocument/2006/relationships/image" Target="../media/image486.png"/><Relationship Id="rId23" Type="http://schemas.openxmlformats.org/officeDocument/2006/relationships/image" Target="../media/image494.png"/><Relationship Id="rId10" Type="http://schemas.openxmlformats.org/officeDocument/2006/relationships/image" Target="../media/image482.png"/><Relationship Id="rId19" Type="http://schemas.openxmlformats.org/officeDocument/2006/relationships/image" Target="../media/image490.png"/><Relationship Id="rId4" Type="http://schemas.openxmlformats.org/officeDocument/2006/relationships/image" Target="../media/image7.png"/><Relationship Id="rId9" Type="http://schemas.openxmlformats.org/officeDocument/2006/relationships/image" Target="../media/image481.png"/><Relationship Id="rId14" Type="http://schemas.openxmlformats.org/officeDocument/2006/relationships/image" Target="../media/image445.png"/><Relationship Id="rId22" Type="http://schemas.openxmlformats.org/officeDocument/2006/relationships/image" Target="../media/image493.png"/></Relationships>
</file>

<file path=ppt/slides/_rels/slide33.xml.rels><?xml version="1.0" encoding="UTF-8" standalone="yes"?>
<Relationships xmlns="http://schemas.openxmlformats.org/package/2006/relationships"><Relationship Id="rId8" Type="http://schemas.openxmlformats.org/officeDocument/2006/relationships/image" Target="../media/image498.png"/><Relationship Id="rId13" Type="http://schemas.openxmlformats.org/officeDocument/2006/relationships/image" Target="../media/image503.png"/><Relationship Id="rId18" Type="http://schemas.openxmlformats.org/officeDocument/2006/relationships/image" Target="../media/image508.png"/><Relationship Id="rId3" Type="http://schemas.openxmlformats.org/officeDocument/2006/relationships/image" Target="../media/image1.png"/><Relationship Id="rId21" Type="http://schemas.openxmlformats.org/officeDocument/2006/relationships/image" Target="../media/image511.png"/><Relationship Id="rId7" Type="http://schemas.openxmlformats.org/officeDocument/2006/relationships/image" Target="../media/image497.png"/><Relationship Id="rId12" Type="http://schemas.openxmlformats.org/officeDocument/2006/relationships/image" Target="../media/image502.png"/><Relationship Id="rId17" Type="http://schemas.openxmlformats.org/officeDocument/2006/relationships/image" Target="../media/image507.png"/><Relationship Id="rId2" Type="http://schemas.openxmlformats.org/officeDocument/2006/relationships/notesSlide" Target="../notesSlides/notesSlide33.xml"/><Relationship Id="rId16" Type="http://schemas.openxmlformats.org/officeDocument/2006/relationships/image" Target="../media/image506.png"/><Relationship Id="rId20" Type="http://schemas.openxmlformats.org/officeDocument/2006/relationships/image" Target="../media/image510.png"/><Relationship Id="rId1" Type="http://schemas.openxmlformats.org/officeDocument/2006/relationships/slideLayout" Target="../slideLayouts/slideLayout1.xml"/><Relationship Id="rId6" Type="http://schemas.openxmlformats.org/officeDocument/2006/relationships/image" Target="../media/image496.png"/><Relationship Id="rId11" Type="http://schemas.openxmlformats.org/officeDocument/2006/relationships/image" Target="../media/image501.png"/><Relationship Id="rId5" Type="http://schemas.openxmlformats.org/officeDocument/2006/relationships/image" Target="../media/image495.png"/><Relationship Id="rId15" Type="http://schemas.openxmlformats.org/officeDocument/2006/relationships/image" Target="../media/image505.png"/><Relationship Id="rId10" Type="http://schemas.openxmlformats.org/officeDocument/2006/relationships/image" Target="../media/image500.png"/><Relationship Id="rId19" Type="http://schemas.openxmlformats.org/officeDocument/2006/relationships/image" Target="../media/image509.png"/><Relationship Id="rId4" Type="http://schemas.openxmlformats.org/officeDocument/2006/relationships/image" Target="../media/image110.png"/><Relationship Id="rId9" Type="http://schemas.openxmlformats.org/officeDocument/2006/relationships/image" Target="../media/image499.png"/><Relationship Id="rId14" Type="http://schemas.openxmlformats.org/officeDocument/2006/relationships/image" Target="../media/image504.png"/><Relationship Id="rId22" Type="http://schemas.openxmlformats.org/officeDocument/2006/relationships/image" Target="../media/image512.png"/></Relationships>
</file>

<file path=ppt/slides/_rels/slide34.xml.rels><?xml version="1.0" encoding="UTF-8" standalone="yes"?>
<Relationships xmlns="http://schemas.openxmlformats.org/package/2006/relationships"><Relationship Id="rId8" Type="http://schemas.openxmlformats.org/officeDocument/2006/relationships/image" Target="../media/image516.png"/><Relationship Id="rId13" Type="http://schemas.openxmlformats.org/officeDocument/2006/relationships/image" Target="../media/image521.png"/><Relationship Id="rId18" Type="http://schemas.openxmlformats.org/officeDocument/2006/relationships/image" Target="../media/image526.png"/><Relationship Id="rId3" Type="http://schemas.openxmlformats.org/officeDocument/2006/relationships/image" Target="../media/image1.png"/><Relationship Id="rId7" Type="http://schemas.openxmlformats.org/officeDocument/2006/relationships/image" Target="../media/image515.png"/><Relationship Id="rId12" Type="http://schemas.openxmlformats.org/officeDocument/2006/relationships/image" Target="../media/image520.png"/><Relationship Id="rId17" Type="http://schemas.openxmlformats.org/officeDocument/2006/relationships/image" Target="../media/image525.png"/><Relationship Id="rId2" Type="http://schemas.openxmlformats.org/officeDocument/2006/relationships/notesSlide" Target="../notesSlides/notesSlide34.xml"/><Relationship Id="rId16" Type="http://schemas.openxmlformats.org/officeDocument/2006/relationships/image" Target="../media/image524.png"/><Relationship Id="rId1" Type="http://schemas.openxmlformats.org/officeDocument/2006/relationships/slideLayout" Target="../slideLayouts/slideLayout1.xml"/><Relationship Id="rId6" Type="http://schemas.openxmlformats.org/officeDocument/2006/relationships/image" Target="../media/image514.png"/><Relationship Id="rId11" Type="http://schemas.openxmlformats.org/officeDocument/2006/relationships/image" Target="../media/image519.png"/><Relationship Id="rId5" Type="http://schemas.openxmlformats.org/officeDocument/2006/relationships/image" Target="../media/image513.png"/><Relationship Id="rId15" Type="http://schemas.openxmlformats.org/officeDocument/2006/relationships/image" Target="../media/image523.png"/><Relationship Id="rId10" Type="http://schemas.openxmlformats.org/officeDocument/2006/relationships/image" Target="../media/image518.png"/><Relationship Id="rId19" Type="http://schemas.openxmlformats.org/officeDocument/2006/relationships/image" Target="../media/image527.png"/><Relationship Id="rId4" Type="http://schemas.openxmlformats.org/officeDocument/2006/relationships/image" Target="../media/image7.png"/><Relationship Id="rId9" Type="http://schemas.openxmlformats.org/officeDocument/2006/relationships/image" Target="../media/image517.png"/><Relationship Id="rId14" Type="http://schemas.openxmlformats.org/officeDocument/2006/relationships/image" Target="../media/image522.png"/></Relationships>
</file>

<file path=ppt/slides/_rels/slide35.xml.rels><?xml version="1.0" encoding="UTF-8" standalone="yes"?>
<Relationships xmlns="http://schemas.openxmlformats.org/package/2006/relationships"><Relationship Id="rId8" Type="http://schemas.openxmlformats.org/officeDocument/2006/relationships/image" Target="../media/image531.png"/><Relationship Id="rId13" Type="http://schemas.openxmlformats.org/officeDocument/2006/relationships/image" Target="../media/image53.png"/><Relationship Id="rId18" Type="http://schemas.openxmlformats.org/officeDocument/2006/relationships/image" Target="../media/image539.png"/><Relationship Id="rId26" Type="http://schemas.openxmlformats.org/officeDocument/2006/relationships/image" Target="../media/image547.png"/><Relationship Id="rId3" Type="http://schemas.openxmlformats.org/officeDocument/2006/relationships/image" Target="../media/image1.png"/><Relationship Id="rId21" Type="http://schemas.openxmlformats.org/officeDocument/2006/relationships/image" Target="../media/image542.png"/><Relationship Id="rId7" Type="http://schemas.openxmlformats.org/officeDocument/2006/relationships/image" Target="../media/image530.png"/><Relationship Id="rId12" Type="http://schemas.openxmlformats.org/officeDocument/2006/relationships/image" Target="../media/image534.png"/><Relationship Id="rId17" Type="http://schemas.openxmlformats.org/officeDocument/2006/relationships/image" Target="../media/image538.png"/><Relationship Id="rId25" Type="http://schemas.openxmlformats.org/officeDocument/2006/relationships/image" Target="../media/image546.png"/><Relationship Id="rId2" Type="http://schemas.openxmlformats.org/officeDocument/2006/relationships/notesSlide" Target="../notesSlides/notesSlide35.xml"/><Relationship Id="rId16" Type="http://schemas.openxmlformats.org/officeDocument/2006/relationships/image" Target="../media/image537.png"/><Relationship Id="rId20" Type="http://schemas.openxmlformats.org/officeDocument/2006/relationships/image" Target="../media/image541.png"/><Relationship Id="rId1" Type="http://schemas.openxmlformats.org/officeDocument/2006/relationships/slideLayout" Target="../slideLayouts/slideLayout1.xml"/><Relationship Id="rId6" Type="http://schemas.openxmlformats.org/officeDocument/2006/relationships/image" Target="../media/image529.png"/><Relationship Id="rId11" Type="http://schemas.openxmlformats.org/officeDocument/2006/relationships/image" Target="../media/image533.png"/><Relationship Id="rId24" Type="http://schemas.openxmlformats.org/officeDocument/2006/relationships/image" Target="../media/image545.png"/><Relationship Id="rId5" Type="http://schemas.openxmlformats.org/officeDocument/2006/relationships/image" Target="../media/image528.png"/><Relationship Id="rId15" Type="http://schemas.openxmlformats.org/officeDocument/2006/relationships/image" Target="../media/image536.png"/><Relationship Id="rId23" Type="http://schemas.openxmlformats.org/officeDocument/2006/relationships/image" Target="../media/image544.png"/><Relationship Id="rId10" Type="http://schemas.openxmlformats.org/officeDocument/2006/relationships/image" Target="../media/image52.png"/><Relationship Id="rId19" Type="http://schemas.openxmlformats.org/officeDocument/2006/relationships/image" Target="../media/image540.png"/><Relationship Id="rId4" Type="http://schemas.openxmlformats.org/officeDocument/2006/relationships/image" Target="../media/image110.png"/><Relationship Id="rId9" Type="http://schemas.openxmlformats.org/officeDocument/2006/relationships/image" Target="../media/image532.png"/><Relationship Id="rId14" Type="http://schemas.openxmlformats.org/officeDocument/2006/relationships/image" Target="../media/image535.png"/><Relationship Id="rId22" Type="http://schemas.openxmlformats.org/officeDocument/2006/relationships/image" Target="../media/image543.png"/><Relationship Id="rId27" Type="http://schemas.openxmlformats.org/officeDocument/2006/relationships/image" Target="../media/image548.pn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7.png"/><Relationship Id="rId9" Type="http://schemas.openxmlformats.org/officeDocument/2006/relationships/image" Target="../media/image37.png"/><Relationship Id="rId14"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3" Type="http://schemas.openxmlformats.org/officeDocument/2006/relationships/image" Target="../media/image43.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 Type="http://schemas.openxmlformats.org/officeDocument/2006/relationships/notesSlide" Target="../notesSlides/notesSlide5.xml"/><Relationship Id="rId16" Type="http://schemas.openxmlformats.org/officeDocument/2006/relationships/image" Target="../media/image54.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5" Type="http://schemas.openxmlformats.org/officeDocument/2006/relationships/image" Target="../media/image7.png"/><Relationship Id="rId15" Type="http://schemas.openxmlformats.org/officeDocument/2006/relationships/image" Target="../media/image53.png"/><Relationship Id="rId10" Type="http://schemas.openxmlformats.org/officeDocument/2006/relationships/image" Target="../media/image48.png"/><Relationship Id="rId4" Type="http://schemas.openxmlformats.org/officeDocument/2006/relationships/image" Target="../media/image1.png"/><Relationship Id="rId9" Type="http://schemas.openxmlformats.org/officeDocument/2006/relationships/image" Target="../media/image47.png"/><Relationship Id="rId14" Type="http://schemas.openxmlformats.org/officeDocument/2006/relationships/image" Target="../media/image52.png"/></Relationships>
</file>

<file path=ppt/slides/_rels/slide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1.png"/><Relationship Id="rId7" Type="http://schemas.openxmlformats.org/officeDocument/2006/relationships/image" Target="../media/image59.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6.xml"/><Relationship Id="rId16" Type="http://schemas.openxmlformats.org/officeDocument/2006/relationships/image" Target="../media/image68.png"/><Relationship Id="rId20"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5" Type="http://schemas.openxmlformats.org/officeDocument/2006/relationships/image" Target="../media/image67.png"/><Relationship Id="rId10" Type="http://schemas.openxmlformats.org/officeDocument/2006/relationships/image" Target="../media/image62.png"/><Relationship Id="rId19" Type="http://schemas.openxmlformats.org/officeDocument/2006/relationships/image" Target="../media/image71.png"/><Relationship Id="rId4" Type="http://schemas.openxmlformats.org/officeDocument/2006/relationships/image" Target="../media/image7.png"/><Relationship Id="rId9" Type="http://schemas.openxmlformats.org/officeDocument/2006/relationships/image" Target="../media/image61.png"/><Relationship Id="rId14" Type="http://schemas.openxmlformats.org/officeDocument/2006/relationships/image" Target="../media/image66.png"/></Relationships>
</file>

<file path=ppt/slides/_rels/slide7.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18" Type="http://schemas.openxmlformats.org/officeDocument/2006/relationships/image" Target="../media/image86.png"/><Relationship Id="rId3" Type="http://schemas.openxmlformats.org/officeDocument/2006/relationships/image" Target="../media/image73.png"/><Relationship Id="rId21" Type="http://schemas.openxmlformats.org/officeDocument/2006/relationships/image" Target="../media/image89.png"/><Relationship Id="rId7" Type="http://schemas.openxmlformats.org/officeDocument/2006/relationships/image" Target="../media/image75.png"/><Relationship Id="rId12" Type="http://schemas.openxmlformats.org/officeDocument/2006/relationships/image" Target="../media/image80.png"/><Relationship Id="rId17" Type="http://schemas.openxmlformats.org/officeDocument/2006/relationships/image" Target="../media/image85.png"/><Relationship Id="rId2" Type="http://schemas.openxmlformats.org/officeDocument/2006/relationships/notesSlide" Target="../notesSlides/notesSlide7.xml"/><Relationship Id="rId16" Type="http://schemas.openxmlformats.org/officeDocument/2006/relationships/image" Target="../media/image84.png"/><Relationship Id="rId20"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png"/><Relationship Id="rId15" Type="http://schemas.openxmlformats.org/officeDocument/2006/relationships/image" Target="../media/image83.png"/><Relationship Id="rId23" Type="http://schemas.openxmlformats.org/officeDocument/2006/relationships/image" Target="../media/image91.png"/><Relationship Id="rId10" Type="http://schemas.openxmlformats.org/officeDocument/2006/relationships/image" Target="../media/image78.png"/><Relationship Id="rId19" Type="http://schemas.openxmlformats.org/officeDocument/2006/relationships/image" Target="../media/image87.png"/><Relationship Id="rId4" Type="http://schemas.openxmlformats.org/officeDocument/2006/relationships/image" Target="../media/image1.png"/><Relationship Id="rId9" Type="http://schemas.openxmlformats.org/officeDocument/2006/relationships/image" Target="../media/image77.png"/><Relationship Id="rId14" Type="http://schemas.openxmlformats.org/officeDocument/2006/relationships/image" Target="../media/image82.png"/><Relationship Id="rId22" Type="http://schemas.openxmlformats.org/officeDocument/2006/relationships/image" Target="../media/image90.png"/></Relationships>
</file>

<file path=ppt/slides/_rels/slide8.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media/image100.png"/><Relationship Id="rId18" Type="http://schemas.openxmlformats.org/officeDocument/2006/relationships/image" Target="../media/image105.png"/><Relationship Id="rId3" Type="http://schemas.openxmlformats.org/officeDocument/2006/relationships/image" Target="../media/image1.png"/><Relationship Id="rId21" Type="http://schemas.openxmlformats.org/officeDocument/2006/relationships/image" Target="../media/image108.png"/><Relationship Id="rId7" Type="http://schemas.openxmlformats.org/officeDocument/2006/relationships/image" Target="../media/image94.png"/><Relationship Id="rId12" Type="http://schemas.openxmlformats.org/officeDocument/2006/relationships/image" Target="../media/image99.png"/><Relationship Id="rId17" Type="http://schemas.openxmlformats.org/officeDocument/2006/relationships/image" Target="../media/image104.png"/><Relationship Id="rId2" Type="http://schemas.openxmlformats.org/officeDocument/2006/relationships/notesSlide" Target="../notesSlides/notesSlide8.xml"/><Relationship Id="rId16" Type="http://schemas.openxmlformats.org/officeDocument/2006/relationships/image" Target="../media/image103.png"/><Relationship Id="rId20" Type="http://schemas.openxmlformats.org/officeDocument/2006/relationships/image" Target="../media/image107.png"/><Relationship Id="rId1" Type="http://schemas.openxmlformats.org/officeDocument/2006/relationships/slideLayout" Target="../slideLayouts/slideLayout1.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png"/><Relationship Id="rId15" Type="http://schemas.openxmlformats.org/officeDocument/2006/relationships/image" Target="../media/image102.png"/><Relationship Id="rId10" Type="http://schemas.openxmlformats.org/officeDocument/2006/relationships/image" Target="../media/image97.png"/><Relationship Id="rId19" Type="http://schemas.openxmlformats.org/officeDocument/2006/relationships/image" Target="../media/image106.png"/><Relationship Id="rId4" Type="http://schemas.openxmlformats.org/officeDocument/2006/relationships/image" Target="../media/image7.png"/><Relationship Id="rId9" Type="http://schemas.openxmlformats.org/officeDocument/2006/relationships/image" Target="../media/image96.png"/><Relationship Id="rId14" Type="http://schemas.openxmlformats.org/officeDocument/2006/relationships/image" Target="../media/image101.png"/><Relationship Id="rId22" Type="http://schemas.openxmlformats.org/officeDocument/2006/relationships/image" Target="../media/image109.png"/></Relationships>
</file>

<file path=ppt/slides/_rels/slide9.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media/image119.png"/><Relationship Id="rId18" Type="http://schemas.openxmlformats.org/officeDocument/2006/relationships/image" Target="../media/image124.png"/><Relationship Id="rId3" Type="http://schemas.openxmlformats.org/officeDocument/2006/relationships/image" Target="../media/image1.png"/><Relationship Id="rId21" Type="http://schemas.openxmlformats.org/officeDocument/2006/relationships/image" Target="../media/image127.png"/><Relationship Id="rId7" Type="http://schemas.openxmlformats.org/officeDocument/2006/relationships/image" Target="../media/image113.png"/><Relationship Id="rId12" Type="http://schemas.openxmlformats.org/officeDocument/2006/relationships/image" Target="../media/image118.png"/><Relationship Id="rId17" Type="http://schemas.openxmlformats.org/officeDocument/2006/relationships/image" Target="../media/image123.png"/><Relationship Id="rId2" Type="http://schemas.openxmlformats.org/officeDocument/2006/relationships/notesSlide" Target="../notesSlides/notesSlide9.xml"/><Relationship Id="rId16" Type="http://schemas.openxmlformats.org/officeDocument/2006/relationships/image" Target="../media/image122.png"/><Relationship Id="rId20" Type="http://schemas.openxmlformats.org/officeDocument/2006/relationships/image" Target="../media/image126.png"/><Relationship Id="rId1" Type="http://schemas.openxmlformats.org/officeDocument/2006/relationships/slideLayout" Target="../slideLayouts/slideLayout1.xml"/><Relationship Id="rId6" Type="http://schemas.openxmlformats.org/officeDocument/2006/relationships/image" Target="../media/image112.png"/><Relationship Id="rId11" Type="http://schemas.openxmlformats.org/officeDocument/2006/relationships/image" Target="../media/image117.png"/><Relationship Id="rId5" Type="http://schemas.openxmlformats.org/officeDocument/2006/relationships/image" Target="../media/image111.png"/><Relationship Id="rId15" Type="http://schemas.openxmlformats.org/officeDocument/2006/relationships/image" Target="../media/image121.png"/><Relationship Id="rId10" Type="http://schemas.openxmlformats.org/officeDocument/2006/relationships/image" Target="../media/image116.png"/><Relationship Id="rId19" Type="http://schemas.openxmlformats.org/officeDocument/2006/relationships/image" Target="../media/image125.png"/><Relationship Id="rId4" Type="http://schemas.openxmlformats.org/officeDocument/2006/relationships/image" Target="../media/image110.png"/><Relationship Id="rId9" Type="http://schemas.openxmlformats.org/officeDocument/2006/relationships/image" Target="../media/image115.png"/><Relationship Id="rId14" Type="http://schemas.openxmlformats.org/officeDocument/2006/relationships/image" Target="../media/image120.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7924800" cy="6858000"/>
          </a:xfrm>
          <a:prstGeom prst="rect">
            <a:avLst/>
          </a:prstGeom>
        </p:spPr>
      </p:pic>
      <p:pic>
        <p:nvPicPr>
          <p:cNvPr id="5" name="Image 3" descr="preencoded.png"/>
          <p:cNvPicPr>
            <a:picLocks noChangeAspect="1"/>
          </p:cNvPicPr>
          <p:nvPr/>
        </p:nvPicPr>
        <p:blipFill>
          <a:blip r:embed="rId5"/>
          <a:stretch>
            <a:fillRect/>
          </a:stretch>
        </p:blipFill>
        <p:spPr>
          <a:xfrm>
            <a:off x="762000" y="4505027"/>
            <a:ext cx="1524000" cy="314325"/>
          </a:xfrm>
          <a:prstGeom prst="rect">
            <a:avLst/>
          </a:prstGeom>
        </p:spPr>
      </p:pic>
      <p:pic>
        <p:nvPicPr>
          <p:cNvPr id="6" name="Image 4" descr="preencoded.png"/>
          <p:cNvPicPr>
            <a:picLocks noChangeAspect="1"/>
          </p:cNvPicPr>
          <p:nvPr/>
        </p:nvPicPr>
        <p:blipFill>
          <a:blip r:embed="rId6"/>
          <a:stretch>
            <a:fillRect/>
          </a:stretch>
        </p:blipFill>
        <p:spPr>
          <a:xfrm>
            <a:off x="2400300" y="4505027"/>
            <a:ext cx="1752600" cy="314325"/>
          </a:xfrm>
          <a:prstGeom prst="rect">
            <a:avLst/>
          </a:prstGeom>
        </p:spPr>
      </p:pic>
      <p:pic>
        <p:nvPicPr>
          <p:cNvPr id="7" name="Image 5" descr="preencoded.png"/>
          <p:cNvPicPr>
            <a:picLocks noChangeAspect="1"/>
          </p:cNvPicPr>
          <p:nvPr/>
        </p:nvPicPr>
        <p:blipFill>
          <a:blip r:embed="rId7"/>
          <a:stretch>
            <a:fillRect/>
          </a:stretch>
        </p:blipFill>
        <p:spPr>
          <a:xfrm>
            <a:off x="7924800" y="0"/>
            <a:ext cx="4267200" cy="6858000"/>
          </a:xfrm>
          <a:prstGeom prst="rect">
            <a:avLst/>
          </a:prstGeom>
        </p:spPr>
      </p:pic>
      <p:pic>
        <p:nvPicPr>
          <p:cNvPr id="8" name="Image 6" descr="preencoded.png"/>
          <p:cNvPicPr>
            <a:picLocks noChangeAspect="1"/>
          </p:cNvPicPr>
          <p:nvPr/>
        </p:nvPicPr>
        <p:blipFill>
          <a:blip r:embed="rId8"/>
          <a:stretch>
            <a:fillRect/>
          </a:stretch>
        </p:blipFill>
        <p:spPr>
          <a:xfrm>
            <a:off x="8305800" y="381000"/>
            <a:ext cx="3505200" cy="6096000"/>
          </a:xfrm>
          <a:prstGeom prst="rect">
            <a:avLst/>
          </a:prstGeom>
        </p:spPr>
      </p:pic>
      <p:sp>
        <p:nvSpPr>
          <p:cNvPr id="9" name="Text 0"/>
          <p:cNvSpPr/>
          <p:nvPr/>
        </p:nvSpPr>
        <p:spPr>
          <a:xfrm>
            <a:off x="762000" y="1047750"/>
            <a:ext cx="6591300" cy="257175"/>
          </a:xfrm>
          <a:prstGeom prst="rect">
            <a:avLst/>
          </a:prstGeom>
          <a:solidFill>
            <a:schemeClr val="accent2"/>
          </a:solidFill>
          <a:ln/>
        </p:spPr>
        <p:txBody>
          <a:bodyPr vert="horz" wrap="square" lIns="0" tIns="0" rIns="0" bIns="0" rtlCol="0" anchor="ctr"/>
          <a:lstStyle/>
          <a:p>
            <a:pPr marL="0" indent="0">
              <a:lnSpc>
                <a:spcPts val="2025"/>
              </a:lnSpc>
              <a:buNone/>
            </a:pPr>
            <a:r>
              <a:rPr lang="en-US" sz="1350" b="1" kern="0" spc="120" dirty="0">
                <a:solidFill>
                  <a:schemeClr val="bg1"/>
                </a:solidFill>
                <a:latin typeface="Inter" pitchFamily="34" charset="0"/>
                <a:ea typeface="Inter" pitchFamily="34" charset="-122"/>
                <a:cs typeface="Inter" pitchFamily="34" charset="-120"/>
              </a:rPr>
              <a:t>BRADFORD VTS TEACHING DECK</a:t>
            </a:r>
            <a:endParaRPr lang="en-US" sz="1350" dirty="0">
              <a:solidFill>
                <a:schemeClr val="bg1"/>
              </a:solidFill>
            </a:endParaRPr>
          </a:p>
        </p:txBody>
      </p:sp>
      <p:sp>
        <p:nvSpPr>
          <p:cNvPr id="10" name="Text 1"/>
          <p:cNvSpPr/>
          <p:nvPr/>
        </p:nvSpPr>
        <p:spPr>
          <a:xfrm>
            <a:off x="762000" y="1533525"/>
            <a:ext cx="6591300" cy="1760041"/>
          </a:xfrm>
          <a:prstGeom prst="rect">
            <a:avLst/>
          </a:prstGeom>
          <a:noFill/>
          <a:ln/>
        </p:spPr>
        <p:txBody>
          <a:bodyPr vert="horz" wrap="square" lIns="0" tIns="0" rIns="0" bIns="0" rtlCol="0" anchor="ctr"/>
          <a:lstStyle/>
          <a:p>
            <a:pPr marL="0" indent="0">
              <a:lnSpc>
                <a:spcPts val="4620"/>
              </a:lnSpc>
              <a:buNone/>
            </a:pPr>
            <a:r>
              <a:rPr lang="en-US" sz="4200" b="1" dirty="0">
                <a:solidFill>
                  <a:srgbClr val="2C3E50"/>
                </a:solidFill>
                <a:latin typeface="Inter" pitchFamily="34" charset="0"/>
                <a:ea typeface="Inter" pitchFamily="34" charset="-122"/>
                <a:cs typeface="Inter" pitchFamily="34" charset="-120"/>
              </a:rPr>
              <a:t>CHD Registers, Protocols and Service Setup</a:t>
            </a:r>
            <a:endParaRPr lang="en-US" sz="4200" dirty="0"/>
          </a:p>
        </p:txBody>
      </p:sp>
      <p:sp>
        <p:nvSpPr>
          <p:cNvPr id="11" name="Text 2"/>
          <p:cNvSpPr/>
          <p:nvPr/>
        </p:nvSpPr>
        <p:spPr>
          <a:xfrm>
            <a:off x="762000" y="3484066"/>
            <a:ext cx="6591300" cy="639961"/>
          </a:xfrm>
          <a:prstGeom prst="rect">
            <a:avLst/>
          </a:prstGeom>
          <a:noFill/>
          <a:ln/>
        </p:spPr>
        <p:txBody>
          <a:bodyPr vert="horz" wrap="square" lIns="0" tIns="0" rIns="0" bIns="0" rtlCol="0" anchor="ctr"/>
          <a:lstStyle/>
          <a:p>
            <a:pPr marL="0" indent="0">
              <a:lnSpc>
                <a:spcPts val="2520"/>
              </a:lnSpc>
              <a:buNone/>
            </a:pPr>
            <a:r>
              <a:rPr lang="en-US" sz="1800" dirty="0">
                <a:solidFill>
                  <a:srgbClr val="475569"/>
                </a:solidFill>
                <a:latin typeface="Inter" pitchFamily="34" charset="0"/>
                <a:ea typeface="Inter" pitchFamily="34" charset="-122"/>
                <a:cs typeface="Inter" pitchFamily="34" charset="-120"/>
              </a:rPr>
              <a:t>Operational and Clinical Roadmap for Primary Care Management</a:t>
            </a:r>
            <a:endParaRPr lang="en-US" sz="1800" dirty="0"/>
          </a:p>
        </p:txBody>
      </p:sp>
      <p:sp>
        <p:nvSpPr>
          <p:cNvPr id="12" name="Text 3"/>
          <p:cNvSpPr/>
          <p:nvPr/>
        </p:nvSpPr>
        <p:spPr>
          <a:xfrm>
            <a:off x="914400" y="4505027"/>
            <a:ext cx="2218944" cy="314325"/>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ST1–ST3 TRAINING</a:t>
            </a:r>
            <a:endParaRPr lang="en-US" sz="1050" dirty="0"/>
          </a:p>
        </p:txBody>
      </p:sp>
      <p:sp>
        <p:nvSpPr>
          <p:cNvPr id="13" name="Text 4"/>
          <p:cNvSpPr/>
          <p:nvPr/>
        </p:nvSpPr>
        <p:spPr>
          <a:xfrm>
            <a:off x="2552700" y="4505027"/>
            <a:ext cx="2511618" cy="314325"/>
          </a:xfrm>
          <a:prstGeom prst="rect">
            <a:avLst/>
          </a:prstGeom>
          <a:noFill/>
          <a:ln/>
        </p:spPr>
        <p:txBody>
          <a:bodyPr vert="horz" wrap="square" lIns="0" tIns="0" rIns="0" bIns="0" rtlCol="0" anchor="ctr"/>
          <a:lstStyle/>
          <a:p>
            <a:pPr marL="0" indent="0">
              <a:lnSpc>
                <a:spcPts val="1575"/>
              </a:lnSpc>
              <a:buNone/>
            </a:pPr>
            <a:r>
              <a:rPr lang="en-US" sz="1050" dirty="0">
                <a:solidFill>
                  <a:srgbClr val="16A085"/>
                </a:solidFill>
              </a:rPr>
              <a:t>CLINICAL GOVERNANCE</a:t>
            </a:r>
            <a:endParaRPr lang="en-US" sz="1050" dirty="0"/>
          </a:p>
        </p:txBody>
      </p:sp>
      <p:sp>
        <p:nvSpPr>
          <p:cNvPr id="14" name="Text 5"/>
          <p:cNvSpPr/>
          <p:nvPr/>
        </p:nvSpPr>
        <p:spPr>
          <a:xfrm>
            <a:off x="762000" y="5200352"/>
            <a:ext cx="5932140" cy="1097161"/>
          </a:xfrm>
          <a:prstGeom prst="rect">
            <a:avLst/>
          </a:prstGeom>
          <a:noFill/>
          <a:ln/>
        </p:spPr>
        <p:txBody>
          <a:bodyPr vert="horz" wrap="square" lIns="0" tIns="0" rIns="0" bIns="0" rtlCol="0" anchor="ctr"/>
          <a:lstStyle/>
          <a:p>
            <a:pPr marL="0" indent="0">
              <a:lnSpc>
                <a:spcPts val="2160"/>
              </a:lnSpc>
              <a:buNone/>
            </a:pPr>
            <a:r>
              <a:rPr lang="en-US" sz="1350" dirty="0">
                <a:solidFill>
                  <a:srgbClr val="2C3E50"/>
                </a:solidFill>
                <a:latin typeface="Inter" pitchFamily="34" charset="0"/>
                <a:ea typeface="Inter" pitchFamily="34" charset="-122"/>
                <a:cs typeface="Inter" pitchFamily="34" charset="-120"/>
              </a:rPr>
              <a:t>A comprehensive guide for GP trainees covering register construction, Read code validation, PDSA service improvement cycles, QOF attainment, and multidisciplinary workflows for secondary prevention of Coronary Heart Disease.</a:t>
            </a:r>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4" name="Image 2" descr="preencoded.png"/>
          <p:cNvPicPr>
            <a:picLocks noChangeAspect="1"/>
          </p:cNvPicPr>
          <p:nvPr/>
        </p:nvPicPr>
        <p:blipFill>
          <a:blip r:embed="rId5"/>
          <a:stretch>
            <a:fillRect/>
          </a:stretch>
        </p:blipFill>
        <p:spPr>
          <a:xfrm>
            <a:off x="381000" y="1171575"/>
            <a:ext cx="5619750" cy="2933700"/>
          </a:xfrm>
          <a:prstGeom prst="rect">
            <a:avLst/>
          </a:prstGeom>
        </p:spPr>
      </p:pic>
      <p:pic>
        <p:nvPicPr>
          <p:cNvPr id="5" name="Image 3" descr="preencoded.png"/>
          <p:cNvPicPr>
            <a:picLocks noChangeAspect="1"/>
          </p:cNvPicPr>
          <p:nvPr/>
        </p:nvPicPr>
        <p:blipFill>
          <a:blip r:embed="rId6"/>
          <a:stretch>
            <a:fillRect/>
          </a:stretch>
        </p:blipFill>
        <p:spPr>
          <a:xfrm>
            <a:off x="609600" y="1400175"/>
            <a:ext cx="5162550" cy="400050"/>
          </a:xfrm>
          <a:prstGeom prst="rect">
            <a:avLst/>
          </a:prstGeom>
        </p:spPr>
      </p:pic>
      <p:pic>
        <p:nvPicPr>
          <p:cNvPr id="6" name="Image 4" descr="preencoded.png"/>
          <p:cNvPicPr>
            <a:picLocks noChangeAspect="1"/>
          </p:cNvPicPr>
          <p:nvPr/>
        </p:nvPicPr>
        <p:blipFill>
          <a:blip r:embed="rId7"/>
          <a:stretch>
            <a:fillRect/>
          </a:stretch>
        </p:blipFill>
        <p:spPr>
          <a:xfrm>
            <a:off x="609600" y="1409700"/>
            <a:ext cx="333375" cy="266700"/>
          </a:xfrm>
          <a:prstGeom prst="rect">
            <a:avLst/>
          </a:prstGeom>
        </p:spPr>
      </p:pic>
      <p:pic>
        <p:nvPicPr>
          <p:cNvPr id="7" name="Image 5" descr="preencoded.png"/>
          <p:cNvPicPr>
            <a:picLocks noChangeAspect="1"/>
          </p:cNvPicPr>
          <p:nvPr/>
        </p:nvPicPr>
        <p:blipFill>
          <a:blip r:embed="rId8"/>
          <a:stretch>
            <a:fillRect/>
          </a:stretch>
        </p:blipFill>
        <p:spPr>
          <a:xfrm>
            <a:off x="609600" y="2038350"/>
            <a:ext cx="166688" cy="166688"/>
          </a:xfrm>
          <a:prstGeom prst="rect">
            <a:avLst/>
          </a:prstGeom>
        </p:spPr>
      </p:pic>
      <p:pic>
        <p:nvPicPr>
          <p:cNvPr id="8" name="Image 6" descr="preencoded.png"/>
          <p:cNvPicPr>
            <a:picLocks noChangeAspect="1"/>
          </p:cNvPicPr>
          <p:nvPr/>
        </p:nvPicPr>
        <p:blipFill>
          <a:blip r:embed="rId9"/>
          <a:stretch>
            <a:fillRect/>
          </a:stretch>
        </p:blipFill>
        <p:spPr>
          <a:xfrm>
            <a:off x="609600" y="2667000"/>
            <a:ext cx="166688" cy="155525"/>
          </a:xfrm>
          <a:prstGeom prst="rect">
            <a:avLst/>
          </a:prstGeom>
        </p:spPr>
      </p:pic>
      <p:pic>
        <p:nvPicPr>
          <p:cNvPr id="9" name="Image 7" descr="preencoded.png"/>
          <p:cNvPicPr>
            <a:picLocks noChangeAspect="1"/>
          </p:cNvPicPr>
          <p:nvPr/>
        </p:nvPicPr>
        <p:blipFill>
          <a:blip r:embed="rId10"/>
          <a:stretch>
            <a:fillRect/>
          </a:stretch>
        </p:blipFill>
        <p:spPr>
          <a:xfrm>
            <a:off x="609600" y="3295650"/>
            <a:ext cx="166688" cy="137220"/>
          </a:xfrm>
          <a:prstGeom prst="rect">
            <a:avLst/>
          </a:prstGeom>
        </p:spPr>
      </p:pic>
      <p:pic>
        <p:nvPicPr>
          <p:cNvPr id="10" name="Image 8" descr="preencoded.png"/>
          <p:cNvPicPr>
            <a:picLocks noChangeAspect="1"/>
          </p:cNvPicPr>
          <p:nvPr/>
        </p:nvPicPr>
        <p:blipFill>
          <a:blip r:embed="rId5"/>
          <a:stretch>
            <a:fillRect/>
          </a:stretch>
        </p:blipFill>
        <p:spPr>
          <a:xfrm>
            <a:off x="6191250" y="1171575"/>
            <a:ext cx="5619750" cy="2933700"/>
          </a:xfrm>
          <a:prstGeom prst="rect">
            <a:avLst/>
          </a:prstGeom>
        </p:spPr>
      </p:pic>
      <p:pic>
        <p:nvPicPr>
          <p:cNvPr id="11" name="Image 9" descr="preencoded.png"/>
          <p:cNvPicPr>
            <a:picLocks noChangeAspect="1"/>
          </p:cNvPicPr>
          <p:nvPr/>
        </p:nvPicPr>
        <p:blipFill>
          <a:blip r:embed="rId6"/>
          <a:stretch>
            <a:fillRect/>
          </a:stretch>
        </p:blipFill>
        <p:spPr>
          <a:xfrm>
            <a:off x="6419850" y="1400175"/>
            <a:ext cx="5162550" cy="400050"/>
          </a:xfrm>
          <a:prstGeom prst="rect">
            <a:avLst/>
          </a:prstGeom>
        </p:spPr>
      </p:pic>
      <p:pic>
        <p:nvPicPr>
          <p:cNvPr id="12" name="Image 10" descr="preencoded.png"/>
          <p:cNvPicPr>
            <a:picLocks noChangeAspect="1"/>
          </p:cNvPicPr>
          <p:nvPr/>
        </p:nvPicPr>
        <p:blipFill>
          <a:blip r:embed="rId11"/>
          <a:stretch>
            <a:fillRect/>
          </a:stretch>
        </p:blipFill>
        <p:spPr>
          <a:xfrm>
            <a:off x="6419850" y="1409700"/>
            <a:ext cx="333375" cy="266700"/>
          </a:xfrm>
          <a:prstGeom prst="rect">
            <a:avLst/>
          </a:prstGeom>
        </p:spPr>
      </p:pic>
      <p:pic>
        <p:nvPicPr>
          <p:cNvPr id="13" name="Image 11" descr="preencoded.png"/>
          <p:cNvPicPr>
            <a:picLocks noChangeAspect="1"/>
          </p:cNvPicPr>
          <p:nvPr/>
        </p:nvPicPr>
        <p:blipFill>
          <a:blip r:embed="rId12"/>
          <a:stretch>
            <a:fillRect/>
          </a:stretch>
        </p:blipFill>
        <p:spPr>
          <a:xfrm>
            <a:off x="6419850" y="2038350"/>
            <a:ext cx="166688" cy="166688"/>
          </a:xfrm>
          <a:prstGeom prst="rect">
            <a:avLst/>
          </a:prstGeom>
        </p:spPr>
      </p:pic>
      <p:pic>
        <p:nvPicPr>
          <p:cNvPr id="14" name="Image 12" descr="preencoded.png"/>
          <p:cNvPicPr>
            <a:picLocks noChangeAspect="1"/>
          </p:cNvPicPr>
          <p:nvPr/>
        </p:nvPicPr>
        <p:blipFill>
          <a:blip r:embed="rId13"/>
          <a:stretch>
            <a:fillRect/>
          </a:stretch>
        </p:blipFill>
        <p:spPr>
          <a:xfrm>
            <a:off x="6419850" y="2667000"/>
            <a:ext cx="166688" cy="166688"/>
          </a:xfrm>
          <a:prstGeom prst="rect">
            <a:avLst/>
          </a:prstGeom>
        </p:spPr>
      </p:pic>
      <p:pic>
        <p:nvPicPr>
          <p:cNvPr id="15" name="Image 13" descr="preencoded.png"/>
          <p:cNvPicPr>
            <a:picLocks noChangeAspect="1"/>
          </p:cNvPicPr>
          <p:nvPr/>
        </p:nvPicPr>
        <p:blipFill>
          <a:blip r:embed="rId14"/>
          <a:stretch>
            <a:fillRect/>
          </a:stretch>
        </p:blipFill>
        <p:spPr>
          <a:xfrm>
            <a:off x="6419850" y="3295650"/>
            <a:ext cx="166688" cy="194370"/>
          </a:xfrm>
          <a:prstGeom prst="rect">
            <a:avLst/>
          </a:prstGeom>
        </p:spPr>
      </p:pic>
      <p:pic>
        <p:nvPicPr>
          <p:cNvPr id="16" name="Image 14" descr="preencoded.png"/>
          <p:cNvPicPr>
            <a:picLocks noChangeAspect="1"/>
          </p:cNvPicPr>
          <p:nvPr/>
        </p:nvPicPr>
        <p:blipFill>
          <a:blip r:embed="rId15"/>
          <a:stretch>
            <a:fillRect/>
          </a:stretch>
        </p:blipFill>
        <p:spPr>
          <a:xfrm>
            <a:off x="381000" y="4391025"/>
            <a:ext cx="11430000" cy="990600"/>
          </a:xfrm>
          <a:prstGeom prst="rect">
            <a:avLst/>
          </a:prstGeom>
        </p:spPr>
      </p:pic>
      <p:pic>
        <p:nvPicPr>
          <p:cNvPr id="17" name="Image 15" descr="preencoded.png"/>
          <p:cNvPicPr>
            <a:picLocks noChangeAspect="1"/>
          </p:cNvPicPr>
          <p:nvPr/>
        </p:nvPicPr>
        <p:blipFill>
          <a:blip r:embed="rId16"/>
          <a:stretch>
            <a:fillRect/>
          </a:stretch>
        </p:blipFill>
        <p:spPr>
          <a:xfrm>
            <a:off x="619125" y="4572000"/>
            <a:ext cx="190500" cy="152400"/>
          </a:xfrm>
          <a:prstGeom prst="rect">
            <a:avLst/>
          </a:prstGeom>
        </p:spPr>
      </p:pic>
      <p:sp>
        <p:nvSpPr>
          <p:cNvPr id="18"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BUILDING THE REGISTER: NITRATE PRESCRIPTION SEARCHES</a:t>
            </a:r>
            <a:endParaRPr lang="en-US" sz="1800" dirty="0"/>
          </a:p>
        </p:txBody>
      </p:sp>
      <p:sp>
        <p:nvSpPr>
          <p:cNvPr id="19"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0" name="Text 2"/>
          <p:cNvSpPr/>
          <p:nvPr/>
        </p:nvSpPr>
        <p:spPr>
          <a:xfrm>
            <a:off x="1085850" y="1400175"/>
            <a:ext cx="678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Step 3: Finding Uncoded Cases</a:t>
            </a:r>
            <a:endParaRPr lang="en-US" sz="1500" dirty="0"/>
          </a:p>
        </p:txBody>
      </p:sp>
      <p:sp>
        <p:nvSpPr>
          <p:cNvPr id="21" name="Text 3"/>
          <p:cNvSpPr/>
          <p:nvPr/>
        </p:nvSpPr>
        <p:spPr>
          <a:xfrm>
            <a:off x="890588" y="1990725"/>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The Nitrate Search:</a:t>
            </a:r>
            <a:r>
              <a:rPr lang="en-US" sz="1200" dirty="0">
                <a:solidFill>
                  <a:srgbClr val="2C3E50"/>
                </a:solidFill>
                <a:latin typeface="Inter" pitchFamily="34" charset="0"/>
                <a:ea typeface="Inter" pitchFamily="34" charset="-122"/>
                <a:cs typeface="Inter" pitchFamily="34" charset="-120"/>
              </a:rPr>
              <a:t> Identify all patients prescribed a nitrate (GTN, ISMN, etc.) in the </a:t>
            </a:r>
            <a:r>
              <a:rPr lang="en-US" sz="1200" b="1" dirty="0">
                <a:solidFill>
                  <a:srgbClr val="2C3E50"/>
                </a:solidFill>
                <a:latin typeface="Inter" pitchFamily="34" charset="0"/>
                <a:ea typeface="Inter" pitchFamily="34" charset="-122"/>
                <a:cs typeface="Inter" pitchFamily="34" charset="-120"/>
              </a:rPr>
              <a:t>last 12 months</a:t>
            </a:r>
            <a:r>
              <a:rPr lang="en-US" sz="1200" dirty="0">
                <a:solidFill>
                  <a:srgbClr val="2C3E50"/>
                </a:solidFill>
                <a:latin typeface="Inter" pitchFamily="34" charset="0"/>
                <a:ea typeface="Inter" pitchFamily="34" charset="-122"/>
                <a:cs typeface="Inter" pitchFamily="34" charset="-120"/>
              </a:rPr>
              <a:t>.</a:t>
            </a:r>
            <a:endParaRPr lang="en-US" sz="1200" dirty="0"/>
          </a:p>
        </p:txBody>
      </p:sp>
      <p:sp>
        <p:nvSpPr>
          <p:cNvPr id="22" name="Text 4"/>
          <p:cNvSpPr/>
          <p:nvPr/>
        </p:nvSpPr>
        <p:spPr>
          <a:xfrm>
            <a:off x="890588" y="2619375"/>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Exclude Logic:</a:t>
            </a:r>
            <a:r>
              <a:rPr lang="en-US" sz="1200" dirty="0">
                <a:solidFill>
                  <a:srgbClr val="2C3E50"/>
                </a:solidFill>
                <a:latin typeface="Inter" pitchFamily="34" charset="0"/>
                <a:ea typeface="Inter" pitchFamily="34" charset="-122"/>
                <a:cs typeface="Inter" pitchFamily="34" charset="-120"/>
              </a:rPr>
              <a:t> Remove patients already coded with </a:t>
            </a:r>
            <a:r>
              <a:rPr lang="en-US" sz="1050" dirty="0">
                <a:solidFill>
                  <a:srgbClr val="E67E22"/>
                </a:solidFill>
                <a:highlight>
                  <a:srgbClr val="F8F9FA"/>
                </a:highlight>
              </a:rPr>
              <a:t>G3</a:t>
            </a:r>
            <a:r>
              <a:rPr lang="en-US" sz="1200" dirty="0">
                <a:solidFill>
                  <a:srgbClr val="2C3E50"/>
                </a:solidFill>
                <a:latin typeface="Inter" pitchFamily="34" charset="0"/>
                <a:ea typeface="Inter" pitchFamily="34" charset="-122"/>
                <a:cs typeface="Inter" pitchFamily="34" charset="-120"/>
              </a:rPr>
              <a:t> or </a:t>
            </a:r>
            <a:r>
              <a:rPr lang="en-US" sz="1050" dirty="0">
                <a:solidFill>
                  <a:srgbClr val="E67E22"/>
                </a:solidFill>
                <a:highlight>
                  <a:srgbClr val="F8F9FA"/>
                </a:highlight>
              </a:rPr>
              <a:t>G4</a:t>
            </a:r>
            <a:r>
              <a:rPr lang="en-US" sz="1200" dirty="0">
                <a:solidFill>
                  <a:srgbClr val="2C3E50"/>
                </a:solidFill>
                <a:latin typeface="Inter" pitchFamily="34" charset="0"/>
                <a:ea typeface="Inter" pitchFamily="34" charset="-122"/>
                <a:cs typeface="Inter" pitchFamily="34" charset="-120"/>
              </a:rPr>
              <a:t> hierarchies.</a:t>
            </a:r>
            <a:endParaRPr lang="en-US" sz="1200" dirty="0"/>
          </a:p>
        </p:txBody>
      </p:sp>
      <p:sp>
        <p:nvSpPr>
          <p:cNvPr id="23" name="Text 5"/>
          <p:cNvSpPr/>
          <p:nvPr/>
        </p:nvSpPr>
        <p:spPr>
          <a:xfrm>
            <a:off x="890588" y="3248025"/>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Sensitive Proxy:</a:t>
            </a:r>
            <a:r>
              <a:rPr lang="en-US" sz="1200" dirty="0">
                <a:solidFill>
                  <a:srgbClr val="2C3E50"/>
                </a:solidFill>
                <a:latin typeface="Inter" pitchFamily="34" charset="0"/>
                <a:ea typeface="Inter" pitchFamily="34" charset="-122"/>
                <a:cs typeface="Inter" pitchFamily="34" charset="-120"/>
              </a:rPr>
              <a:t> Nitrates are a powerful surrogate indicator for </a:t>
            </a:r>
            <a:r>
              <a:rPr lang="en-US" sz="1200" b="1" dirty="0">
                <a:solidFill>
                  <a:srgbClr val="2C3E50"/>
                </a:solidFill>
                <a:latin typeface="Inter" pitchFamily="34" charset="0"/>
                <a:ea typeface="Inter" pitchFamily="34" charset="-122"/>
                <a:cs typeface="Inter" pitchFamily="34" charset="-120"/>
              </a:rPr>
              <a:t>active Angina</a:t>
            </a:r>
            <a:r>
              <a:rPr lang="en-US" sz="1200" dirty="0">
                <a:solidFill>
                  <a:srgbClr val="2C3E50"/>
                </a:solidFill>
                <a:latin typeface="Inter" pitchFamily="34" charset="0"/>
                <a:ea typeface="Inter" pitchFamily="34" charset="-122"/>
                <a:cs typeface="Inter" pitchFamily="34" charset="-120"/>
              </a:rPr>
              <a:t> that may have been missed during coding.</a:t>
            </a:r>
            <a:endParaRPr lang="en-US" sz="1200" dirty="0"/>
          </a:p>
        </p:txBody>
      </p:sp>
      <p:sp>
        <p:nvSpPr>
          <p:cNvPr id="24" name="Text 6"/>
          <p:cNvSpPr/>
          <p:nvPr/>
        </p:nvSpPr>
        <p:spPr>
          <a:xfrm>
            <a:off x="6896100" y="1400175"/>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Validation &amp; Action</a:t>
            </a:r>
            <a:endParaRPr lang="en-US" sz="1500" dirty="0"/>
          </a:p>
        </p:txBody>
      </p:sp>
      <p:sp>
        <p:nvSpPr>
          <p:cNvPr id="25" name="Text 7"/>
          <p:cNvSpPr/>
          <p:nvPr/>
        </p:nvSpPr>
        <p:spPr>
          <a:xfrm>
            <a:off x="6700838" y="1990725"/>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Clinical Review:</a:t>
            </a:r>
            <a:r>
              <a:rPr lang="en-US" sz="1200" dirty="0">
                <a:solidFill>
                  <a:srgbClr val="2C3E50"/>
                </a:solidFill>
                <a:latin typeface="Inter" pitchFamily="34" charset="0"/>
                <a:ea typeface="Inter" pitchFamily="34" charset="-122"/>
                <a:cs typeface="Inter" pitchFamily="34" charset="-120"/>
              </a:rPr>
              <a:t> Why is the patient on a nitrate? Check cardiology letters and consultation notes.</a:t>
            </a:r>
            <a:endParaRPr lang="en-US" sz="1200" dirty="0"/>
          </a:p>
        </p:txBody>
      </p:sp>
      <p:sp>
        <p:nvSpPr>
          <p:cNvPr id="26" name="Text 8"/>
          <p:cNvSpPr/>
          <p:nvPr/>
        </p:nvSpPr>
        <p:spPr>
          <a:xfrm>
            <a:off x="6700838" y="2619375"/>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Differential Diagnosis:</a:t>
            </a:r>
            <a:r>
              <a:rPr lang="en-US" sz="1200" dirty="0">
                <a:solidFill>
                  <a:srgbClr val="2C3E50"/>
                </a:solidFill>
                <a:latin typeface="Inter" pitchFamily="34" charset="0"/>
                <a:ea typeface="Inter" pitchFamily="34" charset="-122"/>
                <a:cs typeface="Inter" pitchFamily="34" charset="-120"/>
              </a:rPr>
              <a:t> Ensure it isn't for an alternative use (e.g., esophageal spasm or anal fissure).</a:t>
            </a:r>
            <a:endParaRPr lang="en-US" sz="1200" dirty="0"/>
          </a:p>
        </p:txBody>
      </p:sp>
      <p:sp>
        <p:nvSpPr>
          <p:cNvPr id="27" name="Text 9"/>
          <p:cNvSpPr/>
          <p:nvPr/>
        </p:nvSpPr>
        <p:spPr>
          <a:xfrm>
            <a:off x="6700838" y="3248025"/>
            <a:ext cx="4881563"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Final Step:</a:t>
            </a:r>
            <a:r>
              <a:rPr lang="en-US" sz="1200" dirty="0">
                <a:solidFill>
                  <a:srgbClr val="2C3E50"/>
                </a:solidFill>
                <a:latin typeface="Inter" pitchFamily="34" charset="0"/>
                <a:ea typeface="Inter" pitchFamily="34" charset="-122"/>
                <a:cs typeface="Inter" pitchFamily="34" charset="-120"/>
              </a:rPr>
              <a:t> If CHD is confirmed, add the correct diagnostic code to bring the patient onto the </a:t>
            </a:r>
            <a:r>
              <a:rPr lang="en-US" sz="1200" b="1" dirty="0">
                <a:solidFill>
                  <a:srgbClr val="2C3E50"/>
                </a:solidFill>
                <a:latin typeface="Inter" pitchFamily="34" charset="0"/>
                <a:ea typeface="Inter" pitchFamily="34" charset="-122"/>
                <a:cs typeface="Inter" pitchFamily="34" charset="-120"/>
              </a:rPr>
              <a:t>QOF Register</a:t>
            </a:r>
            <a:r>
              <a:rPr lang="en-US" sz="1200" dirty="0">
                <a:solidFill>
                  <a:srgbClr val="2C3E50"/>
                </a:solidFill>
                <a:latin typeface="Inter" pitchFamily="34" charset="0"/>
                <a:ea typeface="Inter" pitchFamily="34" charset="-122"/>
                <a:cs typeface="Inter" pitchFamily="34" charset="-120"/>
              </a:rPr>
              <a:t>.</a:t>
            </a:r>
            <a:endParaRPr lang="en-US" sz="1200" dirty="0"/>
          </a:p>
        </p:txBody>
      </p:sp>
      <p:sp>
        <p:nvSpPr>
          <p:cNvPr id="28" name="Text 10"/>
          <p:cNvSpPr/>
          <p:nvPr/>
        </p:nvSpPr>
        <p:spPr>
          <a:xfrm>
            <a:off x="904875" y="4533900"/>
            <a:ext cx="109537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35400"/>
                </a:solidFill>
                <a:latin typeface="Inter" pitchFamily="34" charset="0"/>
                <a:ea typeface="Inter" pitchFamily="34" charset="-122"/>
                <a:cs typeface="Inter" pitchFamily="34" charset="-120"/>
              </a:rPr>
              <a:t>AKT / Audit Tip: The "Missing" Population</a:t>
            </a:r>
            <a:endParaRPr lang="en-US" sz="1200" dirty="0"/>
          </a:p>
        </p:txBody>
      </p:sp>
      <p:sp>
        <p:nvSpPr>
          <p:cNvPr id="29" name="Text 11"/>
          <p:cNvSpPr/>
          <p:nvPr/>
        </p:nvSpPr>
        <p:spPr>
          <a:xfrm>
            <a:off x="619125" y="4810125"/>
            <a:ext cx="10953750"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Nitrate searches often reveal patients who buy </a:t>
            </a:r>
            <a:r>
              <a:rPr lang="en-US" sz="1125" b="1" dirty="0">
                <a:solidFill>
                  <a:srgbClr val="2C3E50"/>
                </a:solidFill>
                <a:latin typeface="Inter" pitchFamily="34" charset="0"/>
                <a:ea typeface="Inter" pitchFamily="34" charset="-122"/>
                <a:cs typeface="Inter" pitchFamily="34" charset="-120"/>
              </a:rPr>
              <a:t>OTC Aspirin</a:t>
            </a:r>
            <a:r>
              <a:rPr lang="en-US" sz="1125" dirty="0">
                <a:solidFill>
                  <a:srgbClr val="2C3E50"/>
                </a:solidFill>
                <a:latin typeface="Inter" pitchFamily="34" charset="0"/>
                <a:ea typeface="Inter" pitchFamily="34" charset="-122"/>
                <a:cs typeface="Inter" pitchFamily="34" charset="-120"/>
              </a:rPr>
              <a:t> or were diagnosed in private clinics/A&amp;E without a formal GP summary update. Identifying these patients is critical for </a:t>
            </a:r>
            <a:r>
              <a:rPr lang="en-US" sz="1125" b="1" dirty="0">
                <a:solidFill>
                  <a:srgbClr val="800000"/>
                </a:solidFill>
                <a:latin typeface="Inter" pitchFamily="34" charset="0"/>
                <a:ea typeface="Inter" pitchFamily="34" charset="-122"/>
                <a:cs typeface="Inter" pitchFamily="34" charset="-120"/>
              </a:rPr>
              <a:t>Secondary Prevention</a:t>
            </a:r>
            <a:r>
              <a:rPr lang="en-US" sz="1125" dirty="0">
                <a:solidFill>
                  <a:srgbClr val="2C3E50"/>
                </a:solidFill>
                <a:latin typeface="Inter" pitchFamily="34" charset="0"/>
                <a:ea typeface="Inter" pitchFamily="34" charset="-122"/>
                <a:cs typeface="Inter" pitchFamily="34" charset="-120"/>
              </a:rPr>
              <a:t> and practice </a:t>
            </a:r>
            <a:r>
              <a:rPr lang="en-US" sz="1125" b="1" dirty="0">
                <a:solidFill>
                  <a:srgbClr val="800000"/>
                </a:solidFill>
                <a:latin typeface="Inter" pitchFamily="34" charset="0"/>
                <a:ea typeface="Inter" pitchFamily="34" charset="-122"/>
                <a:cs typeface="Inter" pitchFamily="34" charset="-120"/>
              </a:rPr>
              <a:t>QOF performance</a:t>
            </a:r>
            <a:r>
              <a:rPr lang="en-US" sz="1125" dirty="0">
                <a:solidFill>
                  <a:srgbClr val="2C3E50"/>
                </a:solidFill>
                <a:latin typeface="Inter" pitchFamily="34" charset="0"/>
                <a:ea typeface="Inter" pitchFamily="34" charset="-122"/>
                <a:cs typeface="Inter" pitchFamily="34" charset="-120"/>
              </a:rPr>
              <a:t>.</a:t>
            </a:r>
            <a:endParaRPr lang="en-US" sz="11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171575"/>
            <a:ext cx="5572125" cy="5305425"/>
          </a:xfrm>
          <a:prstGeom prst="rect">
            <a:avLst/>
          </a:prstGeom>
        </p:spPr>
      </p:pic>
      <p:pic>
        <p:nvPicPr>
          <p:cNvPr id="6" name="Image 4" descr="preencoded.png"/>
          <p:cNvPicPr>
            <a:picLocks noChangeAspect="1"/>
          </p:cNvPicPr>
          <p:nvPr/>
        </p:nvPicPr>
        <p:blipFill>
          <a:blip r:embed="rId6"/>
          <a:stretch>
            <a:fillRect/>
          </a:stretch>
        </p:blipFill>
        <p:spPr>
          <a:xfrm>
            <a:off x="609600" y="1400175"/>
            <a:ext cx="381000" cy="381000"/>
          </a:xfrm>
          <a:prstGeom prst="rect">
            <a:avLst/>
          </a:prstGeom>
        </p:spPr>
      </p:pic>
      <p:pic>
        <p:nvPicPr>
          <p:cNvPr id="7" name="Image 5" descr="preencoded.png"/>
          <p:cNvPicPr>
            <a:picLocks noChangeAspect="1"/>
          </p:cNvPicPr>
          <p:nvPr/>
        </p:nvPicPr>
        <p:blipFill>
          <a:blip r:embed="rId7"/>
          <a:stretch>
            <a:fillRect/>
          </a:stretch>
        </p:blipFill>
        <p:spPr>
          <a:xfrm>
            <a:off x="692944" y="1503015"/>
            <a:ext cx="214313" cy="175320"/>
          </a:xfrm>
          <a:prstGeom prst="rect">
            <a:avLst/>
          </a:prstGeom>
        </p:spPr>
      </p:pic>
      <p:pic>
        <p:nvPicPr>
          <p:cNvPr id="8" name="Image 6" descr="preencoded.png"/>
          <p:cNvPicPr>
            <a:picLocks noChangeAspect="1"/>
          </p:cNvPicPr>
          <p:nvPr/>
        </p:nvPicPr>
        <p:blipFill>
          <a:blip r:embed="rId8"/>
          <a:stretch>
            <a:fillRect/>
          </a:stretch>
        </p:blipFill>
        <p:spPr>
          <a:xfrm>
            <a:off x="609600" y="2009775"/>
            <a:ext cx="166688" cy="166688"/>
          </a:xfrm>
          <a:prstGeom prst="rect">
            <a:avLst/>
          </a:prstGeom>
        </p:spPr>
      </p:pic>
      <p:pic>
        <p:nvPicPr>
          <p:cNvPr id="9" name="Image 7" descr="preencoded.png"/>
          <p:cNvPicPr>
            <a:picLocks noChangeAspect="1"/>
          </p:cNvPicPr>
          <p:nvPr/>
        </p:nvPicPr>
        <p:blipFill>
          <a:blip r:embed="rId9"/>
          <a:stretch>
            <a:fillRect/>
          </a:stretch>
        </p:blipFill>
        <p:spPr>
          <a:xfrm>
            <a:off x="609600" y="2619375"/>
            <a:ext cx="166688" cy="166688"/>
          </a:xfrm>
          <a:prstGeom prst="rect">
            <a:avLst/>
          </a:prstGeom>
        </p:spPr>
      </p:pic>
      <p:pic>
        <p:nvPicPr>
          <p:cNvPr id="10" name="Image 8" descr="preencoded.png"/>
          <p:cNvPicPr>
            <a:picLocks noChangeAspect="1"/>
          </p:cNvPicPr>
          <p:nvPr/>
        </p:nvPicPr>
        <p:blipFill>
          <a:blip r:embed="rId10"/>
          <a:stretch>
            <a:fillRect/>
          </a:stretch>
        </p:blipFill>
        <p:spPr>
          <a:xfrm>
            <a:off x="609600" y="3228975"/>
            <a:ext cx="166688" cy="166688"/>
          </a:xfrm>
          <a:prstGeom prst="rect">
            <a:avLst/>
          </a:prstGeom>
        </p:spPr>
      </p:pic>
      <p:pic>
        <p:nvPicPr>
          <p:cNvPr id="11" name="Image 9" descr="preencoded.png"/>
          <p:cNvPicPr>
            <a:picLocks noChangeAspect="1"/>
          </p:cNvPicPr>
          <p:nvPr/>
        </p:nvPicPr>
        <p:blipFill>
          <a:blip r:embed="rId11"/>
          <a:stretch>
            <a:fillRect/>
          </a:stretch>
        </p:blipFill>
        <p:spPr>
          <a:xfrm>
            <a:off x="609600" y="3838575"/>
            <a:ext cx="166688" cy="137220"/>
          </a:xfrm>
          <a:prstGeom prst="rect">
            <a:avLst/>
          </a:prstGeom>
        </p:spPr>
      </p:pic>
      <p:pic>
        <p:nvPicPr>
          <p:cNvPr id="12" name="Image 10" descr="preencoded.png"/>
          <p:cNvPicPr>
            <a:picLocks noChangeAspect="1"/>
          </p:cNvPicPr>
          <p:nvPr/>
        </p:nvPicPr>
        <p:blipFill>
          <a:blip r:embed="rId12"/>
          <a:stretch>
            <a:fillRect/>
          </a:stretch>
        </p:blipFill>
        <p:spPr>
          <a:xfrm>
            <a:off x="6238875" y="1171575"/>
            <a:ext cx="5572125" cy="5305425"/>
          </a:xfrm>
          <a:prstGeom prst="rect">
            <a:avLst/>
          </a:prstGeom>
        </p:spPr>
      </p:pic>
      <p:pic>
        <p:nvPicPr>
          <p:cNvPr id="13" name="Image 11" descr="preencoded.png"/>
          <p:cNvPicPr>
            <a:picLocks noChangeAspect="1"/>
          </p:cNvPicPr>
          <p:nvPr/>
        </p:nvPicPr>
        <p:blipFill>
          <a:blip r:embed="rId13"/>
          <a:stretch>
            <a:fillRect/>
          </a:stretch>
        </p:blipFill>
        <p:spPr>
          <a:xfrm>
            <a:off x="6467475" y="1400175"/>
            <a:ext cx="381000" cy="381000"/>
          </a:xfrm>
          <a:prstGeom prst="rect">
            <a:avLst/>
          </a:prstGeom>
        </p:spPr>
      </p:pic>
      <p:pic>
        <p:nvPicPr>
          <p:cNvPr id="14" name="Image 12" descr="preencoded.png"/>
          <p:cNvPicPr>
            <a:picLocks noChangeAspect="1"/>
          </p:cNvPicPr>
          <p:nvPr/>
        </p:nvPicPr>
        <p:blipFill>
          <a:blip r:embed="rId14"/>
          <a:stretch>
            <a:fillRect/>
          </a:stretch>
        </p:blipFill>
        <p:spPr>
          <a:xfrm>
            <a:off x="6550819" y="1503015"/>
            <a:ext cx="214313" cy="175320"/>
          </a:xfrm>
          <a:prstGeom prst="rect">
            <a:avLst/>
          </a:prstGeom>
        </p:spPr>
      </p:pic>
      <p:pic>
        <p:nvPicPr>
          <p:cNvPr id="15" name="Image 13" descr="preencoded.png"/>
          <p:cNvPicPr>
            <a:picLocks noChangeAspect="1"/>
          </p:cNvPicPr>
          <p:nvPr/>
        </p:nvPicPr>
        <p:blipFill>
          <a:blip r:embed="rId15"/>
          <a:stretch>
            <a:fillRect/>
          </a:stretch>
        </p:blipFill>
        <p:spPr>
          <a:xfrm>
            <a:off x="6467475" y="1971675"/>
            <a:ext cx="2486025" cy="1038225"/>
          </a:xfrm>
          <a:prstGeom prst="rect">
            <a:avLst/>
          </a:prstGeom>
        </p:spPr>
      </p:pic>
      <p:pic>
        <p:nvPicPr>
          <p:cNvPr id="16" name="Image 14" descr="preencoded.png"/>
          <p:cNvPicPr>
            <a:picLocks noChangeAspect="1"/>
          </p:cNvPicPr>
          <p:nvPr/>
        </p:nvPicPr>
        <p:blipFill>
          <a:blip r:embed="rId15"/>
          <a:stretch>
            <a:fillRect/>
          </a:stretch>
        </p:blipFill>
        <p:spPr>
          <a:xfrm>
            <a:off x="9096375" y="1971675"/>
            <a:ext cx="2486025" cy="1038225"/>
          </a:xfrm>
          <a:prstGeom prst="rect">
            <a:avLst/>
          </a:prstGeom>
        </p:spPr>
      </p:pic>
      <p:pic>
        <p:nvPicPr>
          <p:cNvPr id="17" name="Image 15" descr="preencoded.png"/>
          <p:cNvPicPr>
            <a:picLocks noChangeAspect="1"/>
          </p:cNvPicPr>
          <p:nvPr/>
        </p:nvPicPr>
        <p:blipFill>
          <a:blip r:embed="rId15"/>
          <a:stretch>
            <a:fillRect/>
          </a:stretch>
        </p:blipFill>
        <p:spPr>
          <a:xfrm>
            <a:off x="6467475" y="3152775"/>
            <a:ext cx="2486025" cy="1038225"/>
          </a:xfrm>
          <a:prstGeom prst="rect">
            <a:avLst/>
          </a:prstGeom>
        </p:spPr>
      </p:pic>
      <p:pic>
        <p:nvPicPr>
          <p:cNvPr id="18" name="Image 16" descr="preencoded.png"/>
          <p:cNvPicPr>
            <a:picLocks noChangeAspect="1"/>
          </p:cNvPicPr>
          <p:nvPr/>
        </p:nvPicPr>
        <p:blipFill>
          <a:blip r:embed="rId15"/>
          <a:stretch>
            <a:fillRect/>
          </a:stretch>
        </p:blipFill>
        <p:spPr>
          <a:xfrm>
            <a:off x="9096375" y="3152775"/>
            <a:ext cx="2486025" cy="1038225"/>
          </a:xfrm>
          <a:prstGeom prst="rect">
            <a:avLst/>
          </a:prstGeom>
        </p:spPr>
      </p:pic>
      <p:pic>
        <p:nvPicPr>
          <p:cNvPr id="19" name="Image 17" descr="preencoded.png"/>
          <p:cNvPicPr>
            <a:picLocks noChangeAspect="1"/>
          </p:cNvPicPr>
          <p:nvPr/>
        </p:nvPicPr>
        <p:blipFill>
          <a:blip r:embed="rId16"/>
          <a:stretch>
            <a:fillRect/>
          </a:stretch>
        </p:blipFill>
        <p:spPr>
          <a:xfrm>
            <a:off x="6467475" y="4286250"/>
            <a:ext cx="5114925" cy="885825"/>
          </a:xfrm>
          <a:prstGeom prst="rect">
            <a:avLst/>
          </a:prstGeom>
        </p:spPr>
      </p:pic>
      <p:pic>
        <p:nvPicPr>
          <p:cNvPr id="20" name="Image 18" descr="preencoded.png"/>
          <p:cNvPicPr>
            <a:picLocks noChangeAspect="1"/>
          </p:cNvPicPr>
          <p:nvPr/>
        </p:nvPicPr>
        <p:blipFill>
          <a:blip r:embed="rId17"/>
          <a:stretch>
            <a:fillRect/>
          </a:stretch>
        </p:blipFill>
        <p:spPr>
          <a:xfrm>
            <a:off x="6610350" y="4700736"/>
            <a:ext cx="107752" cy="86171"/>
          </a:xfrm>
          <a:prstGeom prst="rect">
            <a:avLst/>
          </a:prstGeom>
        </p:spPr>
      </p:pic>
      <p:sp>
        <p:nvSpPr>
          <p:cNvPr id="21" name="Text 0"/>
          <p:cNvSpPr/>
          <p:nvPr/>
        </p:nvSpPr>
        <p:spPr>
          <a:xfrm>
            <a:off x="571500" y="352425"/>
            <a:ext cx="1152144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VALIDATING THE REGISTER: QUALITY ASSURANCE</a:t>
            </a:r>
            <a:endParaRPr lang="en-US" sz="1800" dirty="0"/>
          </a:p>
        </p:txBody>
      </p:sp>
      <p:sp>
        <p:nvSpPr>
          <p:cNvPr id="22"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3" name="Text 2"/>
          <p:cNvSpPr/>
          <p:nvPr/>
        </p:nvSpPr>
        <p:spPr>
          <a:xfrm>
            <a:off x="1104900" y="1447800"/>
            <a:ext cx="4343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Validation Strategy</a:t>
            </a:r>
            <a:endParaRPr lang="en-US" sz="1500" dirty="0"/>
          </a:p>
        </p:txBody>
      </p:sp>
      <p:sp>
        <p:nvSpPr>
          <p:cNvPr id="24" name="Text 3"/>
          <p:cNvSpPr/>
          <p:nvPr/>
        </p:nvSpPr>
        <p:spPr>
          <a:xfrm>
            <a:off x="890588" y="1971675"/>
            <a:ext cx="48339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6-Month Review Cycle:</a:t>
            </a:r>
            <a:r>
              <a:rPr lang="en-US" sz="1200" dirty="0">
                <a:solidFill>
                  <a:srgbClr val="2C3E50"/>
                </a:solidFill>
                <a:latin typeface="Inter" pitchFamily="34" charset="0"/>
                <a:ea typeface="Inter" pitchFamily="34" charset="-122"/>
                <a:cs typeface="Inter" pitchFamily="34" charset="-120"/>
              </a:rPr>
              <a:t> Consistency is key. Schedule dedicated time every six months to audit the register's integrity.</a:t>
            </a:r>
            <a:endParaRPr lang="en-US" sz="1200" dirty="0"/>
          </a:p>
        </p:txBody>
      </p:sp>
      <p:sp>
        <p:nvSpPr>
          <p:cNvPr id="25" name="Text 4"/>
          <p:cNvSpPr/>
          <p:nvPr/>
        </p:nvSpPr>
        <p:spPr>
          <a:xfrm>
            <a:off x="890588" y="2581275"/>
            <a:ext cx="48339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Random Sampling:</a:t>
            </a:r>
            <a:r>
              <a:rPr lang="en-US" sz="1200" dirty="0">
                <a:solidFill>
                  <a:srgbClr val="2C3E50"/>
                </a:solidFill>
                <a:latin typeface="Inter" pitchFamily="34" charset="0"/>
                <a:ea typeface="Inter" pitchFamily="34" charset="-122"/>
                <a:cs typeface="Inter" pitchFamily="34" charset="-120"/>
              </a:rPr>
              <a:t> Audit 5–10% of the register. Cross-reference clinical letters and ECGs against the recorded Read codes.</a:t>
            </a:r>
            <a:endParaRPr lang="en-US" sz="1200" dirty="0"/>
          </a:p>
        </p:txBody>
      </p:sp>
      <p:sp>
        <p:nvSpPr>
          <p:cNvPr id="26" name="Text 5"/>
          <p:cNvSpPr/>
          <p:nvPr/>
        </p:nvSpPr>
        <p:spPr>
          <a:xfrm>
            <a:off x="890588" y="3190875"/>
            <a:ext cx="48339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Diagnostic Verification:</a:t>
            </a:r>
            <a:r>
              <a:rPr lang="en-US" sz="1200" dirty="0">
                <a:solidFill>
                  <a:srgbClr val="2C3E50"/>
                </a:solidFill>
                <a:latin typeface="Inter" pitchFamily="34" charset="0"/>
                <a:ea typeface="Inter" pitchFamily="34" charset="-122"/>
                <a:cs typeface="Inter" pitchFamily="34" charset="-120"/>
              </a:rPr>
              <a:t> Ensure patients on </a:t>
            </a:r>
            <a:r>
              <a:rPr lang="en-US" sz="1050" dirty="0">
                <a:solidFill>
                  <a:srgbClr val="C0392B"/>
                </a:solidFill>
                <a:highlight>
                  <a:srgbClr val="F1F1F1"/>
                </a:highlight>
              </a:rPr>
              <a:t>G3</a:t>
            </a:r>
            <a:r>
              <a:rPr lang="en-US" sz="1200" dirty="0">
                <a:solidFill>
                  <a:srgbClr val="2C3E50"/>
                </a:solidFill>
                <a:latin typeface="Inter" pitchFamily="34" charset="0"/>
                <a:ea typeface="Inter" pitchFamily="34" charset="-122"/>
                <a:cs typeface="Inter" pitchFamily="34" charset="-120"/>
              </a:rPr>
              <a:t> or </a:t>
            </a:r>
            <a:r>
              <a:rPr lang="en-US" sz="1050" dirty="0">
                <a:solidFill>
                  <a:srgbClr val="C0392B"/>
                </a:solidFill>
                <a:highlight>
                  <a:srgbClr val="F1F1F1"/>
                </a:highlight>
              </a:rPr>
              <a:t>G4</a:t>
            </a:r>
            <a:r>
              <a:rPr lang="en-US" sz="1200" dirty="0">
                <a:solidFill>
                  <a:srgbClr val="2C3E50"/>
                </a:solidFill>
                <a:latin typeface="Inter" pitchFamily="34" charset="0"/>
                <a:ea typeface="Inter" pitchFamily="34" charset="-122"/>
                <a:cs typeface="Inter" pitchFamily="34" charset="-120"/>
              </a:rPr>
              <a:t> hierarchies have a confirmed clinical diagnosis in their notes.</a:t>
            </a:r>
            <a:endParaRPr lang="en-US" sz="1200" dirty="0"/>
          </a:p>
        </p:txBody>
      </p:sp>
      <p:sp>
        <p:nvSpPr>
          <p:cNvPr id="27" name="Text 6"/>
          <p:cNvSpPr/>
          <p:nvPr/>
        </p:nvSpPr>
        <p:spPr>
          <a:xfrm>
            <a:off x="890588" y="3800475"/>
            <a:ext cx="483393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Inter-Rater Reliability:</a:t>
            </a:r>
            <a:r>
              <a:rPr lang="en-US" sz="1200" dirty="0">
                <a:solidFill>
                  <a:srgbClr val="2C3E50"/>
                </a:solidFill>
                <a:latin typeface="Inter" pitchFamily="34" charset="0"/>
                <a:ea typeface="Inter" pitchFamily="34" charset="-122"/>
                <a:cs typeface="Inter" pitchFamily="34" charset="-120"/>
              </a:rPr>
              <a:t> Ensure different staff members code the same scenario identically to maintain practice-wide consistency.</a:t>
            </a:r>
            <a:endParaRPr lang="en-US" sz="1200" dirty="0"/>
          </a:p>
        </p:txBody>
      </p:sp>
      <p:sp>
        <p:nvSpPr>
          <p:cNvPr id="28" name="Text 7"/>
          <p:cNvSpPr/>
          <p:nvPr/>
        </p:nvSpPr>
        <p:spPr>
          <a:xfrm>
            <a:off x="6962775" y="1447800"/>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PDSA Improvement Cycle</a:t>
            </a:r>
            <a:endParaRPr lang="en-US" sz="1500" dirty="0"/>
          </a:p>
        </p:txBody>
      </p:sp>
      <p:sp>
        <p:nvSpPr>
          <p:cNvPr id="29" name="Text 8"/>
          <p:cNvSpPr/>
          <p:nvPr/>
        </p:nvSpPr>
        <p:spPr>
          <a:xfrm>
            <a:off x="6581775" y="2085975"/>
            <a:ext cx="225742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16A085"/>
                </a:solidFill>
                <a:latin typeface="Inter" pitchFamily="34" charset="0"/>
                <a:ea typeface="Inter" pitchFamily="34" charset="-122"/>
                <a:cs typeface="Inter" pitchFamily="34" charset="-120"/>
              </a:rPr>
              <a:t>PLAN</a:t>
            </a:r>
            <a:endParaRPr lang="en-US" sz="900" dirty="0"/>
          </a:p>
        </p:txBody>
      </p:sp>
      <p:sp>
        <p:nvSpPr>
          <p:cNvPr id="30" name="Text 9"/>
          <p:cNvSpPr/>
          <p:nvPr/>
        </p:nvSpPr>
        <p:spPr>
          <a:xfrm>
            <a:off x="6581775" y="2295525"/>
            <a:ext cx="2257425" cy="400050"/>
          </a:xfrm>
          <a:prstGeom prst="rect">
            <a:avLst/>
          </a:prstGeom>
          <a:noFill/>
          <a:ln/>
        </p:spPr>
        <p:txBody>
          <a:bodyPr vert="horz" wrap="square" lIns="0" tIns="0" rIns="0" bIns="0" rtlCol="0" anchor="ctr"/>
          <a:lstStyle/>
          <a:p>
            <a:pPr marL="0" indent="0">
              <a:lnSpc>
                <a:spcPts val="1575"/>
              </a:lnSpc>
              <a:buNone/>
            </a:pPr>
            <a:r>
              <a:rPr lang="en-US" sz="1050" dirty="0">
                <a:solidFill>
                  <a:srgbClr val="34495E"/>
                </a:solidFill>
                <a:latin typeface="Inter" pitchFamily="34" charset="0"/>
                <a:ea typeface="Inter" pitchFamily="34" charset="-122"/>
                <a:cs typeface="Inter" pitchFamily="34" charset="-120"/>
              </a:rPr>
              <a:t>Identify nitrate users not on the register. Target: Review 30 records.</a:t>
            </a:r>
            <a:endParaRPr lang="en-US" sz="1050" dirty="0"/>
          </a:p>
        </p:txBody>
      </p:sp>
      <p:sp>
        <p:nvSpPr>
          <p:cNvPr id="31" name="Text 10"/>
          <p:cNvSpPr/>
          <p:nvPr/>
        </p:nvSpPr>
        <p:spPr>
          <a:xfrm>
            <a:off x="9210675" y="2085975"/>
            <a:ext cx="225742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16A085"/>
                </a:solidFill>
                <a:latin typeface="Inter" pitchFamily="34" charset="0"/>
                <a:ea typeface="Inter" pitchFamily="34" charset="-122"/>
                <a:cs typeface="Inter" pitchFamily="34" charset="-120"/>
              </a:rPr>
              <a:t>DO</a:t>
            </a:r>
            <a:endParaRPr lang="en-US" sz="900" dirty="0"/>
          </a:p>
        </p:txBody>
      </p:sp>
      <p:sp>
        <p:nvSpPr>
          <p:cNvPr id="32" name="Text 11"/>
          <p:cNvSpPr/>
          <p:nvPr/>
        </p:nvSpPr>
        <p:spPr>
          <a:xfrm>
            <a:off x="9210675" y="2295525"/>
            <a:ext cx="2257425" cy="600075"/>
          </a:xfrm>
          <a:prstGeom prst="rect">
            <a:avLst/>
          </a:prstGeom>
          <a:noFill/>
          <a:ln/>
        </p:spPr>
        <p:txBody>
          <a:bodyPr vert="horz" wrap="square" lIns="0" tIns="0" rIns="0" bIns="0" rtlCol="0" anchor="ctr"/>
          <a:lstStyle/>
          <a:p>
            <a:pPr marL="0" indent="0">
              <a:lnSpc>
                <a:spcPts val="1575"/>
              </a:lnSpc>
              <a:buNone/>
            </a:pPr>
            <a:r>
              <a:rPr lang="en-US" sz="1050" dirty="0">
                <a:solidFill>
                  <a:srgbClr val="34495E"/>
                </a:solidFill>
                <a:latin typeface="Inter" pitchFamily="34" charset="0"/>
                <a:ea typeface="Inter" pitchFamily="34" charset="-122"/>
                <a:cs typeface="Inter" pitchFamily="34" charset="-120"/>
              </a:rPr>
              <a:t>Run a search for GTN spray/nitrate scripts and compare to CHD register.</a:t>
            </a:r>
            <a:endParaRPr lang="en-US" sz="1050" dirty="0"/>
          </a:p>
        </p:txBody>
      </p:sp>
      <p:sp>
        <p:nvSpPr>
          <p:cNvPr id="33" name="Text 12"/>
          <p:cNvSpPr/>
          <p:nvPr/>
        </p:nvSpPr>
        <p:spPr>
          <a:xfrm>
            <a:off x="6581775" y="3267075"/>
            <a:ext cx="225742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16A085"/>
                </a:solidFill>
                <a:latin typeface="Inter" pitchFamily="34" charset="0"/>
                <a:ea typeface="Inter" pitchFamily="34" charset="-122"/>
                <a:cs typeface="Inter" pitchFamily="34" charset="-120"/>
              </a:rPr>
              <a:t>STUDY</a:t>
            </a:r>
            <a:endParaRPr lang="en-US" sz="900" dirty="0"/>
          </a:p>
        </p:txBody>
      </p:sp>
      <p:sp>
        <p:nvSpPr>
          <p:cNvPr id="34" name="Text 13"/>
          <p:cNvSpPr/>
          <p:nvPr/>
        </p:nvSpPr>
        <p:spPr>
          <a:xfrm>
            <a:off x="6581775" y="3476625"/>
            <a:ext cx="2257425" cy="600075"/>
          </a:xfrm>
          <a:prstGeom prst="rect">
            <a:avLst/>
          </a:prstGeom>
          <a:noFill/>
          <a:ln/>
        </p:spPr>
        <p:txBody>
          <a:bodyPr vert="horz" wrap="square" lIns="0" tIns="0" rIns="0" bIns="0" rtlCol="0" anchor="ctr"/>
          <a:lstStyle/>
          <a:p>
            <a:pPr marL="0" indent="0">
              <a:lnSpc>
                <a:spcPts val="1575"/>
              </a:lnSpc>
              <a:buNone/>
            </a:pPr>
            <a:r>
              <a:rPr lang="en-US" sz="1050" dirty="0">
                <a:solidFill>
                  <a:srgbClr val="34495E"/>
                </a:solidFill>
                <a:latin typeface="Inter" pitchFamily="34" charset="0"/>
                <a:ea typeface="Inter" pitchFamily="34" charset="-122"/>
                <a:cs typeface="Inter" pitchFamily="34" charset="-120"/>
              </a:rPr>
              <a:t>Analyze findings: Why were they missed? (e.g., OTC purchase, old coding).</a:t>
            </a:r>
            <a:endParaRPr lang="en-US" sz="1050" dirty="0"/>
          </a:p>
        </p:txBody>
      </p:sp>
      <p:sp>
        <p:nvSpPr>
          <p:cNvPr id="35" name="Text 14"/>
          <p:cNvSpPr/>
          <p:nvPr/>
        </p:nvSpPr>
        <p:spPr>
          <a:xfrm>
            <a:off x="9210675" y="3267075"/>
            <a:ext cx="225742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16A085"/>
                </a:solidFill>
                <a:latin typeface="Inter" pitchFamily="34" charset="0"/>
                <a:ea typeface="Inter" pitchFamily="34" charset="-122"/>
                <a:cs typeface="Inter" pitchFamily="34" charset="-120"/>
              </a:rPr>
              <a:t>ACT</a:t>
            </a:r>
            <a:endParaRPr lang="en-US" sz="900" dirty="0"/>
          </a:p>
        </p:txBody>
      </p:sp>
      <p:sp>
        <p:nvSpPr>
          <p:cNvPr id="36" name="Text 15"/>
          <p:cNvSpPr/>
          <p:nvPr/>
        </p:nvSpPr>
        <p:spPr>
          <a:xfrm>
            <a:off x="9210675" y="3476625"/>
            <a:ext cx="2257425" cy="600075"/>
          </a:xfrm>
          <a:prstGeom prst="rect">
            <a:avLst/>
          </a:prstGeom>
          <a:noFill/>
          <a:ln/>
        </p:spPr>
        <p:txBody>
          <a:bodyPr vert="horz" wrap="square" lIns="0" tIns="0" rIns="0" bIns="0" rtlCol="0" anchor="ctr"/>
          <a:lstStyle/>
          <a:p>
            <a:pPr marL="0" indent="0">
              <a:lnSpc>
                <a:spcPts val="1575"/>
              </a:lnSpc>
              <a:buNone/>
            </a:pPr>
            <a:r>
              <a:rPr lang="en-US" sz="1050" dirty="0">
                <a:solidFill>
                  <a:srgbClr val="34495E"/>
                </a:solidFill>
                <a:latin typeface="Inter" pitchFamily="34" charset="0"/>
                <a:ea typeface="Inter" pitchFamily="34" charset="-122"/>
                <a:cs typeface="Inter" pitchFamily="34" charset="-120"/>
              </a:rPr>
              <a:t>Update coding protocol. Train admin team on hospital letter intake.</a:t>
            </a:r>
            <a:endParaRPr lang="en-US" sz="1050" dirty="0"/>
          </a:p>
        </p:txBody>
      </p:sp>
      <p:sp>
        <p:nvSpPr>
          <p:cNvPr id="37" name="Text 16"/>
          <p:cNvSpPr/>
          <p:nvPr/>
        </p:nvSpPr>
        <p:spPr>
          <a:xfrm>
            <a:off x="6860977" y="4429125"/>
            <a:ext cx="4578548" cy="600075"/>
          </a:xfrm>
          <a:prstGeom prst="rect">
            <a:avLst/>
          </a:prstGeom>
          <a:noFill/>
          <a:ln/>
        </p:spPr>
        <p:txBody>
          <a:bodyPr vert="horz" wrap="square" lIns="0" tIns="0" rIns="0" bIns="0" rtlCol="0" anchor="ctr"/>
          <a:lstStyle/>
          <a:p>
            <a:pPr marL="0" indent="0">
              <a:lnSpc>
                <a:spcPts val="1575"/>
              </a:lnSpc>
              <a:buNone/>
            </a:pPr>
            <a:r>
              <a:rPr lang="en-US" sz="1050" b="1" dirty="0">
                <a:solidFill>
                  <a:srgbClr val="935116"/>
                </a:solidFill>
                <a:latin typeface="Inter" pitchFamily="34" charset="0"/>
                <a:ea typeface="Inter" pitchFamily="34" charset="-122"/>
                <a:cs typeface="Inter" pitchFamily="34" charset="-120"/>
              </a:rPr>
              <a:t>GP Trainee Tip:</a:t>
            </a:r>
            <a:r>
              <a:rPr lang="en-US" sz="1050" dirty="0">
                <a:solidFill>
                  <a:srgbClr val="935116"/>
                </a:solidFill>
                <a:latin typeface="Inter" pitchFamily="34" charset="0"/>
                <a:ea typeface="Inter" pitchFamily="34" charset="-122"/>
                <a:cs typeface="Inter" pitchFamily="34" charset="-120"/>
              </a:rPr>
              <a:t> Use validation as a QIP (Quality Improvement Project). Identifying just 5 missed CHD patients can significantly impact QOF and patient safety.</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712119"/>
            <a:ext cx="3657600" cy="3533775"/>
          </a:xfrm>
          <a:prstGeom prst="rect">
            <a:avLst/>
          </a:prstGeom>
        </p:spPr>
      </p:pic>
      <p:pic>
        <p:nvPicPr>
          <p:cNvPr id="6" name="Image 4" descr="preencoded.png"/>
          <p:cNvPicPr>
            <a:picLocks noChangeAspect="1"/>
          </p:cNvPicPr>
          <p:nvPr/>
        </p:nvPicPr>
        <p:blipFill>
          <a:blip r:embed="rId6"/>
          <a:stretch>
            <a:fillRect/>
          </a:stretch>
        </p:blipFill>
        <p:spPr>
          <a:xfrm>
            <a:off x="1876425" y="1997869"/>
            <a:ext cx="666750" cy="666750"/>
          </a:xfrm>
          <a:prstGeom prst="rect">
            <a:avLst/>
          </a:prstGeom>
        </p:spPr>
      </p:pic>
      <p:pic>
        <p:nvPicPr>
          <p:cNvPr id="7" name="Image 5" descr="preencoded.png"/>
          <p:cNvPicPr>
            <a:picLocks noChangeAspect="1"/>
          </p:cNvPicPr>
          <p:nvPr/>
        </p:nvPicPr>
        <p:blipFill>
          <a:blip r:embed="rId7"/>
          <a:stretch>
            <a:fillRect/>
          </a:stretch>
        </p:blipFill>
        <p:spPr>
          <a:xfrm>
            <a:off x="2114550" y="2255044"/>
            <a:ext cx="190500" cy="152400"/>
          </a:xfrm>
          <a:prstGeom prst="rect">
            <a:avLst/>
          </a:prstGeom>
        </p:spPr>
      </p:pic>
      <p:pic>
        <p:nvPicPr>
          <p:cNvPr id="8" name="Image 6" descr="preencoded.png"/>
          <p:cNvPicPr>
            <a:picLocks noChangeAspect="1"/>
          </p:cNvPicPr>
          <p:nvPr/>
        </p:nvPicPr>
        <p:blipFill>
          <a:blip r:embed="rId5"/>
          <a:stretch>
            <a:fillRect/>
          </a:stretch>
        </p:blipFill>
        <p:spPr>
          <a:xfrm>
            <a:off x="4267200" y="1712119"/>
            <a:ext cx="3657600" cy="3533775"/>
          </a:xfrm>
          <a:prstGeom prst="rect">
            <a:avLst/>
          </a:prstGeom>
        </p:spPr>
      </p:pic>
      <p:pic>
        <p:nvPicPr>
          <p:cNvPr id="9" name="Image 7" descr="preencoded.png"/>
          <p:cNvPicPr>
            <a:picLocks noChangeAspect="1"/>
          </p:cNvPicPr>
          <p:nvPr/>
        </p:nvPicPr>
        <p:blipFill>
          <a:blip r:embed="rId8"/>
          <a:stretch>
            <a:fillRect/>
          </a:stretch>
        </p:blipFill>
        <p:spPr>
          <a:xfrm>
            <a:off x="5762625" y="1997869"/>
            <a:ext cx="666750" cy="666750"/>
          </a:xfrm>
          <a:prstGeom prst="rect">
            <a:avLst/>
          </a:prstGeom>
        </p:spPr>
      </p:pic>
      <p:pic>
        <p:nvPicPr>
          <p:cNvPr id="10" name="Image 8" descr="preencoded.png"/>
          <p:cNvPicPr>
            <a:picLocks noChangeAspect="1"/>
          </p:cNvPicPr>
          <p:nvPr/>
        </p:nvPicPr>
        <p:blipFill>
          <a:blip r:embed="rId9"/>
          <a:stretch>
            <a:fillRect/>
          </a:stretch>
        </p:blipFill>
        <p:spPr>
          <a:xfrm>
            <a:off x="6000750" y="2255044"/>
            <a:ext cx="190500" cy="152400"/>
          </a:xfrm>
          <a:prstGeom prst="rect">
            <a:avLst/>
          </a:prstGeom>
        </p:spPr>
      </p:pic>
      <p:pic>
        <p:nvPicPr>
          <p:cNvPr id="11" name="Image 9" descr="preencoded.png"/>
          <p:cNvPicPr>
            <a:picLocks noChangeAspect="1"/>
          </p:cNvPicPr>
          <p:nvPr/>
        </p:nvPicPr>
        <p:blipFill>
          <a:blip r:embed="rId5"/>
          <a:stretch>
            <a:fillRect/>
          </a:stretch>
        </p:blipFill>
        <p:spPr>
          <a:xfrm>
            <a:off x="8153400" y="1712119"/>
            <a:ext cx="3657600" cy="3533775"/>
          </a:xfrm>
          <a:prstGeom prst="rect">
            <a:avLst/>
          </a:prstGeom>
        </p:spPr>
      </p:pic>
      <p:pic>
        <p:nvPicPr>
          <p:cNvPr id="12" name="Image 10" descr="preencoded.png"/>
          <p:cNvPicPr>
            <a:picLocks noChangeAspect="1"/>
          </p:cNvPicPr>
          <p:nvPr/>
        </p:nvPicPr>
        <p:blipFill>
          <a:blip r:embed="rId10"/>
          <a:stretch>
            <a:fillRect/>
          </a:stretch>
        </p:blipFill>
        <p:spPr>
          <a:xfrm>
            <a:off x="9648825" y="1997869"/>
            <a:ext cx="666750" cy="666750"/>
          </a:xfrm>
          <a:prstGeom prst="rect">
            <a:avLst/>
          </a:prstGeom>
        </p:spPr>
      </p:pic>
      <p:pic>
        <p:nvPicPr>
          <p:cNvPr id="13" name="Image 11" descr="preencoded.png"/>
          <p:cNvPicPr>
            <a:picLocks noChangeAspect="1"/>
          </p:cNvPicPr>
          <p:nvPr/>
        </p:nvPicPr>
        <p:blipFill>
          <a:blip r:embed="rId11"/>
          <a:stretch>
            <a:fillRect/>
          </a:stretch>
        </p:blipFill>
        <p:spPr>
          <a:xfrm>
            <a:off x="9886950" y="2255044"/>
            <a:ext cx="190500" cy="152400"/>
          </a:xfrm>
          <a:prstGeom prst="rect">
            <a:avLst/>
          </a:prstGeom>
        </p:spPr>
      </p:pic>
      <p:pic>
        <p:nvPicPr>
          <p:cNvPr id="14" name="Image 12" descr="preencoded.png"/>
          <p:cNvPicPr>
            <a:picLocks noChangeAspect="1"/>
          </p:cNvPicPr>
          <p:nvPr/>
        </p:nvPicPr>
        <p:blipFill>
          <a:blip r:embed="rId12"/>
          <a:stretch>
            <a:fillRect/>
          </a:stretch>
        </p:blipFill>
        <p:spPr>
          <a:xfrm>
            <a:off x="381000" y="5531644"/>
            <a:ext cx="11430000" cy="500063"/>
          </a:xfrm>
          <a:prstGeom prst="rect">
            <a:avLst/>
          </a:prstGeom>
        </p:spPr>
      </p:pic>
      <p:pic>
        <p:nvPicPr>
          <p:cNvPr id="15" name="Image 13" descr="preencoded.png"/>
          <p:cNvPicPr>
            <a:picLocks noChangeAspect="1"/>
          </p:cNvPicPr>
          <p:nvPr/>
        </p:nvPicPr>
        <p:blipFill>
          <a:blip r:embed="rId13"/>
          <a:stretch>
            <a:fillRect/>
          </a:stretch>
        </p:blipFill>
        <p:spPr>
          <a:xfrm>
            <a:off x="985838" y="5705475"/>
            <a:ext cx="190500" cy="152400"/>
          </a:xfrm>
          <a:prstGeom prst="rect">
            <a:avLst/>
          </a:prstGeom>
        </p:spPr>
      </p:pic>
      <p:sp>
        <p:nvSpPr>
          <p:cNvPr id="16"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MAINTAINING THE REGISTER: THREE CORE DATA FLOWS</a:t>
            </a:r>
            <a:endParaRPr lang="en-US" sz="1800" dirty="0"/>
          </a:p>
        </p:txBody>
      </p:sp>
      <p:sp>
        <p:nvSpPr>
          <p:cNvPr id="17"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18" name="Text 2"/>
          <p:cNvSpPr/>
          <p:nvPr/>
        </p:nvSpPr>
        <p:spPr>
          <a:xfrm>
            <a:off x="1376363" y="2855119"/>
            <a:ext cx="1666875" cy="247650"/>
          </a:xfrm>
          <a:prstGeom prst="rect">
            <a:avLst/>
          </a:prstGeom>
          <a:noFill/>
          <a:ln/>
        </p:spPr>
        <p:txBody>
          <a:bodyPr vert="horz" wrap="square" lIns="0" tIns="0" rIns="0" bIns="0" rtlCol="0" anchor="ctr"/>
          <a:lstStyle/>
          <a:p>
            <a:pPr marL="0" indent="0" algn="ctr">
              <a:lnSpc>
                <a:spcPts val="1950"/>
              </a:lnSpc>
              <a:buNone/>
            </a:pPr>
            <a:r>
              <a:rPr lang="en-US" sz="1500" b="1" dirty="0">
                <a:solidFill>
                  <a:srgbClr val="800000"/>
                </a:solidFill>
                <a:latin typeface="Inter" pitchFamily="34" charset="0"/>
                <a:ea typeface="Inter" pitchFamily="34" charset="-122"/>
                <a:cs typeface="Inter" pitchFamily="34" charset="-120"/>
              </a:rPr>
              <a:t>Outpatient Letters</a:t>
            </a:r>
            <a:endParaRPr lang="en-US" sz="1500" dirty="0"/>
          </a:p>
        </p:txBody>
      </p:sp>
      <p:sp>
        <p:nvSpPr>
          <p:cNvPr id="19" name="Text 3"/>
          <p:cNvSpPr/>
          <p:nvPr/>
        </p:nvSpPr>
        <p:spPr>
          <a:xfrm>
            <a:off x="809625" y="32456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Review cardiology clinic correspondence for new diagnoses.</a:t>
            </a:r>
            <a:endParaRPr lang="en-US" sz="1200" dirty="0"/>
          </a:p>
        </p:txBody>
      </p:sp>
      <p:sp>
        <p:nvSpPr>
          <p:cNvPr id="20" name="Text 4"/>
          <p:cNvSpPr/>
          <p:nvPr/>
        </p:nvSpPr>
        <p:spPr>
          <a:xfrm>
            <a:off x="809625" y="38171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Identify "stable angina" or "ischaemic heart disease" mentions.</a:t>
            </a:r>
            <a:endParaRPr lang="en-US" sz="1200" dirty="0"/>
          </a:p>
        </p:txBody>
      </p:sp>
      <p:sp>
        <p:nvSpPr>
          <p:cNvPr id="21" name="Text 5"/>
          <p:cNvSpPr/>
          <p:nvPr/>
        </p:nvSpPr>
        <p:spPr>
          <a:xfrm>
            <a:off x="809625" y="43886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Ensure Read coding occurs when specialist letters arrive.</a:t>
            </a:r>
            <a:endParaRPr lang="en-US" sz="1200" dirty="0"/>
          </a:p>
        </p:txBody>
      </p:sp>
      <p:sp>
        <p:nvSpPr>
          <p:cNvPr id="22" name="Text 6"/>
          <p:cNvSpPr/>
          <p:nvPr/>
        </p:nvSpPr>
        <p:spPr>
          <a:xfrm>
            <a:off x="5276850" y="2855119"/>
            <a:ext cx="1638300" cy="247650"/>
          </a:xfrm>
          <a:prstGeom prst="rect">
            <a:avLst/>
          </a:prstGeom>
          <a:noFill/>
          <a:ln/>
        </p:spPr>
        <p:txBody>
          <a:bodyPr vert="horz" wrap="square" lIns="0" tIns="0" rIns="0" bIns="0" rtlCol="0" anchor="ctr"/>
          <a:lstStyle/>
          <a:p>
            <a:pPr marL="0" indent="0" algn="ctr">
              <a:lnSpc>
                <a:spcPts val="1950"/>
              </a:lnSpc>
              <a:buNone/>
            </a:pPr>
            <a:r>
              <a:rPr lang="en-US" sz="1500" b="1" dirty="0">
                <a:solidFill>
                  <a:srgbClr val="800000"/>
                </a:solidFill>
                <a:latin typeface="Inter" pitchFamily="34" charset="0"/>
                <a:ea typeface="Inter" pitchFamily="34" charset="-122"/>
                <a:cs typeface="Inter" pitchFamily="34" charset="-120"/>
              </a:rPr>
              <a:t>Discharge Letters</a:t>
            </a:r>
            <a:endParaRPr lang="en-US" sz="1500" dirty="0"/>
          </a:p>
        </p:txBody>
      </p:sp>
      <p:sp>
        <p:nvSpPr>
          <p:cNvPr id="23" name="Text 7"/>
          <p:cNvSpPr/>
          <p:nvPr/>
        </p:nvSpPr>
        <p:spPr>
          <a:xfrm>
            <a:off x="4695825" y="32456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Add patients immediately following MI, CABG, or PCI procedures.</a:t>
            </a:r>
            <a:endParaRPr lang="en-US" sz="1200" dirty="0"/>
          </a:p>
        </p:txBody>
      </p:sp>
      <p:sp>
        <p:nvSpPr>
          <p:cNvPr id="24" name="Text 8"/>
          <p:cNvSpPr/>
          <p:nvPr/>
        </p:nvSpPr>
        <p:spPr>
          <a:xfrm>
            <a:off x="4695825" y="38171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Update medication lists (Antiplatelets, Statins, Beta-blockers).</a:t>
            </a:r>
            <a:endParaRPr lang="en-US" sz="1200" dirty="0"/>
          </a:p>
        </p:txBody>
      </p:sp>
      <p:sp>
        <p:nvSpPr>
          <p:cNvPr id="25" name="Text 9"/>
          <p:cNvSpPr/>
          <p:nvPr/>
        </p:nvSpPr>
        <p:spPr>
          <a:xfrm>
            <a:off x="4695825" y="43886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High-priority coding to ensure inclusion in active call/recall.</a:t>
            </a:r>
            <a:endParaRPr lang="en-US" sz="1200" dirty="0"/>
          </a:p>
        </p:txBody>
      </p:sp>
      <p:sp>
        <p:nvSpPr>
          <p:cNvPr id="26" name="Text 10"/>
          <p:cNvSpPr/>
          <p:nvPr/>
        </p:nvSpPr>
        <p:spPr>
          <a:xfrm>
            <a:off x="8996363" y="2855119"/>
            <a:ext cx="1971675" cy="247650"/>
          </a:xfrm>
          <a:prstGeom prst="rect">
            <a:avLst/>
          </a:prstGeom>
          <a:noFill/>
          <a:ln/>
        </p:spPr>
        <p:txBody>
          <a:bodyPr vert="horz" wrap="square" lIns="0" tIns="0" rIns="0" bIns="0" rtlCol="0" anchor="ctr"/>
          <a:lstStyle/>
          <a:p>
            <a:pPr marL="0" indent="0" algn="ctr">
              <a:lnSpc>
                <a:spcPts val="1950"/>
              </a:lnSpc>
              <a:buNone/>
            </a:pPr>
            <a:r>
              <a:rPr lang="en-US" sz="1500" b="1" dirty="0">
                <a:solidFill>
                  <a:srgbClr val="800000"/>
                </a:solidFill>
                <a:latin typeface="Inter" pitchFamily="34" charset="0"/>
                <a:ea typeface="Inter" pitchFamily="34" charset="-122"/>
                <a:cs typeface="Inter" pitchFamily="34" charset="-120"/>
              </a:rPr>
              <a:t>Opportunistic Coding</a:t>
            </a:r>
            <a:endParaRPr lang="en-US" sz="1500" dirty="0"/>
          </a:p>
        </p:txBody>
      </p:sp>
      <p:sp>
        <p:nvSpPr>
          <p:cNvPr id="27" name="Text 11"/>
          <p:cNvSpPr/>
          <p:nvPr/>
        </p:nvSpPr>
        <p:spPr>
          <a:xfrm>
            <a:off x="8582025" y="32456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Identify history during routine consultations for other issues.</a:t>
            </a:r>
            <a:endParaRPr lang="en-US" sz="1200" dirty="0"/>
          </a:p>
        </p:txBody>
      </p:sp>
      <p:sp>
        <p:nvSpPr>
          <p:cNvPr id="28" name="Text 12"/>
          <p:cNvSpPr/>
          <p:nvPr/>
        </p:nvSpPr>
        <p:spPr>
          <a:xfrm>
            <a:off x="8582025" y="38171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Check "Summary" vs "Patient Story" for missing diagnostic codes.</a:t>
            </a:r>
            <a:endParaRPr lang="en-US" sz="1200" dirty="0"/>
          </a:p>
        </p:txBody>
      </p:sp>
      <p:sp>
        <p:nvSpPr>
          <p:cNvPr id="29" name="Text 13"/>
          <p:cNvSpPr/>
          <p:nvPr/>
        </p:nvSpPr>
        <p:spPr>
          <a:xfrm>
            <a:off x="8582025" y="4388644"/>
            <a:ext cx="2990850"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A5568"/>
                </a:solidFill>
                <a:latin typeface="Inter" pitchFamily="34" charset="0"/>
                <a:ea typeface="Inter" pitchFamily="34" charset="-122"/>
                <a:cs typeface="Inter" pitchFamily="34" charset="-120"/>
              </a:rPr>
              <a:t>Utilize clinical templates to prompt coding if IHD is discussed.</a:t>
            </a:r>
            <a:endParaRPr lang="en-US" sz="1200" dirty="0"/>
          </a:p>
        </p:txBody>
      </p:sp>
      <p:sp>
        <p:nvSpPr>
          <p:cNvPr id="30" name="Text 14"/>
          <p:cNvSpPr/>
          <p:nvPr/>
        </p:nvSpPr>
        <p:spPr>
          <a:xfrm>
            <a:off x="1319213" y="5674519"/>
            <a:ext cx="1087278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E67E22"/>
                </a:solidFill>
                <a:latin typeface="Inter" pitchFamily="34" charset="0"/>
                <a:ea typeface="Inter" pitchFamily="34" charset="-122"/>
                <a:cs typeface="Inter" pitchFamily="34" charset="-120"/>
              </a:rPr>
              <a:t>Key Action:</a:t>
            </a:r>
            <a:r>
              <a:rPr lang="en-US" sz="1125" dirty="0">
                <a:solidFill>
                  <a:srgbClr val="FFFFFF"/>
                </a:solidFill>
                <a:latin typeface="Inter" pitchFamily="34" charset="0"/>
                <a:ea typeface="Inter" pitchFamily="34" charset="-122"/>
                <a:cs typeface="Inter" pitchFamily="34" charset="-120"/>
              </a:rPr>
              <a:t> Establish a robust administrative workflow so clinical coding happens </a:t>
            </a:r>
            <a:r>
              <a:rPr lang="en-US" sz="1125" b="1" dirty="0">
                <a:solidFill>
                  <a:srgbClr val="E67E22"/>
                </a:solidFill>
                <a:latin typeface="Inter" pitchFamily="34" charset="0"/>
                <a:ea typeface="Inter" pitchFamily="34" charset="-122"/>
                <a:cs typeface="Inter" pitchFamily="34" charset="-120"/>
              </a:rPr>
              <a:t>at the point of data entry</a:t>
            </a:r>
            <a:r>
              <a:rPr lang="en-US" sz="1125" dirty="0">
                <a:solidFill>
                  <a:srgbClr val="FFFFFF"/>
                </a:solidFill>
                <a:latin typeface="Inter" pitchFamily="34" charset="0"/>
                <a:ea typeface="Inter" pitchFamily="34" charset="-122"/>
                <a:cs typeface="Inter" pitchFamily="34" charset="-120"/>
              </a:rPr>
              <a:t> for all incoming clinical documents.</a:t>
            </a:r>
            <a:endParaRPr lang="en-US" sz="1125"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6"/>
          <a:stretch>
            <a:fillRect/>
          </a:stretch>
        </p:blipFill>
        <p:spPr>
          <a:xfrm>
            <a:off x="381000" y="1266825"/>
            <a:ext cx="3682901" cy="2509838"/>
          </a:xfrm>
          <a:prstGeom prst="rect">
            <a:avLst/>
          </a:prstGeom>
        </p:spPr>
      </p:pic>
      <p:pic>
        <p:nvPicPr>
          <p:cNvPr id="6" name="Image 4" descr="preencoded.png"/>
          <p:cNvPicPr>
            <a:picLocks noChangeAspect="1"/>
          </p:cNvPicPr>
          <p:nvPr/>
        </p:nvPicPr>
        <p:blipFill>
          <a:blip r:embed="rId7"/>
          <a:stretch>
            <a:fillRect/>
          </a:stretch>
        </p:blipFill>
        <p:spPr>
          <a:xfrm>
            <a:off x="609600" y="1495425"/>
            <a:ext cx="419100" cy="419100"/>
          </a:xfrm>
          <a:prstGeom prst="rect">
            <a:avLst/>
          </a:prstGeom>
        </p:spPr>
      </p:pic>
      <p:pic>
        <p:nvPicPr>
          <p:cNvPr id="7" name="Image 5" descr="preencoded.png"/>
          <p:cNvPicPr>
            <a:picLocks noChangeAspect="1"/>
          </p:cNvPicPr>
          <p:nvPr/>
        </p:nvPicPr>
        <p:blipFill>
          <a:blip r:embed="rId8"/>
          <a:stretch>
            <a:fillRect/>
          </a:stretch>
        </p:blipFill>
        <p:spPr>
          <a:xfrm>
            <a:off x="700088" y="1609725"/>
            <a:ext cx="238125" cy="190500"/>
          </a:xfrm>
          <a:prstGeom prst="rect">
            <a:avLst/>
          </a:prstGeom>
        </p:spPr>
      </p:pic>
      <p:pic>
        <p:nvPicPr>
          <p:cNvPr id="8" name="Image 6" descr="preencoded.png"/>
          <p:cNvPicPr>
            <a:picLocks noChangeAspect="1"/>
          </p:cNvPicPr>
          <p:nvPr/>
        </p:nvPicPr>
        <p:blipFill>
          <a:blip r:embed="rId9"/>
          <a:stretch>
            <a:fillRect/>
          </a:stretch>
        </p:blipFill>
        <p:spPr>
          <a:xfrm>
            <a:off x="609600" y="2609850"/>
            <a:ext cx="3225701" cy="342900"/>
          </a:xfrm>
          <a:prstGeom prst="rect">
            <a:avLst/>
          </a:prstGeom>
        </p:spPr>
      </p:pic>
      <p:pic>
        <p:nvPicPr>
          <p:cNvPr id="9" name="Image 7" descr="preencoded.png"/>
          <p:cNvPicPr>
            <a:picLocks noChangeAspect="1"/>
          </p:cNvPicPr>
          <p:nvPr/>
        </p:nvPicPr>
        <p:blipFill>
          <a:blip r:embed="rId10"/>
          <a:stretch>
            <a:fillRect/>
          </a:stretch>
        </p:blipFill>
        <p:spPr>
          <a:xfrm>
            <a:off x="685800" y="2723852"/>
            <a:ext cx="166688" cy="137220"/>
          </a:xfrm>
          <a:prstGeom prst="rect">
            <a:avLst/>
          </a:prstGeom>
        </p:spPr>
      </p:pic>
      <p:pic>
        <p:nvPicPr>
          <p:cNvPr id="10" name="Image 8" descr="preencoded.png"/>
          <p:cNvPicPr>
            <a:picLocks noChangeAspect="1"/>
          </p:cNvPicPr>
          <p:nvPr/>
        </p:nvPicPr>
        <p:blipFill>
          <a:blip r:embed="rId11"/>
          <a:stretch>
            <a:fillRect/>
          </a:stretch>
        </p:blipFill>
        <p:spPr>
          <a:xfrm>
            <a:off x="4254401" y="1266825"/>
            <a:ext cx="3683050" cy="2509838"/>
          </a:xfrm>
          <a:prstGeom prst="rect">
            <a:avLst/>
          </a:prstGeom>
        </p:spPr>
      </p:pic>
      <p:pic>
        <p:nvPicPr>
          <p:cNvPr id="11" name="Image 9" descr="preencoded.png"/>
          <p:cNvPicPr>
            <a:picLocks noChangeAspect="1"/>
          </p:cNvPicPr>
          <p:nvPr/>
        </p:nvPicPr>
        <p:blipFill>
          <a:blip r:embed="rId12"/>
          <a:stretch>
            <a:fillRect/>
          </a:stretch>
        </p:blipFill>
        <p:spPr>
          <a:xfrm>
            <a:off x="4483001" y="1495425"/>
            <a:ext cx="419100" cy="419100"/>
          </a:xfrm>
          <a:prstGeom prst="rect">
            <a:avLst/>
          </a:prstGeom>
        </p:spPr>
      </p:pic>
      <p:pic>
        <p:nvPicPr>
          <p:cNvPr id="12" name="Image 10" descr="preencoded.png"/>
          <p:cNvPicPr>
            <a:picLocks noChangeAspect="1"/>
          </p:cNvPicPr>
          <p:nvPr/>
        </p:nvPicPr>
        <p:blipFill>
          <a:blip r:embed="rId13"/>
          <a:stretch>
            <a:fillRect/>
          </a:stretch>
        </p:blipFill>
        <p:spPr>
          <a:xfrm>
            <a:off x="4573488" y="1609725"/>
            <a:ext cx="238125" cy="190500"/>
          </a:xfrm>
          <a:prstGeom prst="rect">
            <a:avLst/>
          </a:prstGeom>
        </p:spPr>
      </p:pic>
      <p:pic>
        <p:nvPicPr>
          <p:cNvPr id="13" name="Image 11" descr="preencoded.png"/>
          <p:cNvPicPr>
            <a:picLocks noChangeAspect="1"/>
          </p:cNvPicPr>
          <p:nvPr/>
        </p:nvPicPr>
        <p:blipFill>
          <a:blip r:embed="rId14"/>
          <a:stretch>
            <a:fillRect/>
          </a:stretch>
        </p:blipFill>
        <p:spPr>
          <a:xfrm>
            <a:off x="4483001" y="2628900"/>
            <a:ext cx="119063" cy="99120"/>
          </a:xfrm>
          <a:prstGeom prst="rect">
            <a:avLst/>
          </a:prstGeom>
        </p:spPr>
      </p:pic>
      <p:pic>
        <p:nvPicPr>
          <p:cNvPr id="14" name="Image 12" descr="preencoded.png"/>
          <p:cNvPicPr>
            <a:picLocks noChangeAspect="1"/>
          </p:cNvPicPr>
          <p:nvPr/>
        </p:nvPicPr>
        <p:blipFill>
          <a:blip r:embed="rId15"/>
          <a:stretch>
            <a:fillRect/>
          </a:stretch>
        </p:blipFill>
        <p:spPr>
          <a:xfrm>
            <a:off x="4483001" y="2909888"/>
            <a:ext cx="119063" cy="99120"/>
          </a:xfrm>
          <a:prstGeom prst="rect">
            <a:avLst/>
          </a:prstGeom>
        </p:spPr>
      </p:pic>
      <p:pic>
        <p:nvPicPr>
          <p:cNvPr id="15" name="Image 13" descr="preencoded.png"/>
          <p:cNvPicPr>
            <a:picLocks noChangeAspect="1"/>
          </p:cNvPicPr>
          <p:nvPr/>
        </p:nvPicPr>
        <p:blipFill>
          <a:blip r:embed="rId15"/>
          <a:stretch>
            <a:fillRect/>
          </a:stretch>
        </p:blipFill>
        <p:spPr>
          <a:xfrm>
            <a:off x="4483001" y="3186113"/>
            <a:ext cx="119063" cy="99120"/>
          </a:xfrm>
          <a:prstGeom prst="rect">
            <a:avLst/>
          </a:prstGeom>
        </p:spPr>
      </p:pic>
      <p:pic>
        <p:nvPicPr>
          <p:cNvPr id="16" name="Image 14" descr="preencoded.png"/>
          <p:cNvPicPr>
            <a:picLocks noChangeAspect="1"/>
          </p:cNvPicPr>
          <p:nvPr/>
        </p:nvPicPr>
        <p:blipFill>
          <a:blip r:embed="rId16"/>
          <a:stretch>
            <a:fillRect/>
          </a:stretch>
        </p:blipFill>
        <p:spPr>
          <a:xfrm>
            <a:off x="8127950" y="1266825"/>
            <a:ext cx="3682901" cy="2509838"/>
          </a:xfrm>
          <a:prstGeom prst="rect">
            <a:avLst/>
          </a:prstGeom>
        </p:spPr>
      </p:pic>
      <p:pic>
        <p:nvPicPr>
          <p:cNvPr id="17" name="Image 15" descr="preencoded.png"/>
          <p:cNvPicPr>
            <a:picLocks noChangeAspect="1"/>
          </p:cNvPicPr>
          <p:nvPr/>
        </p:nvPicPr>
        <p:blipFill>
          <a:blip r:embed="rId17"/>
          <a:stretch>
            <a:fillRect/>
          </a:stretch>
        </p:blipFill>
        <p:spPr>
          <a:xfrm>
            <a:off x="8356550" y="1495425"/>
            <a:ext cx="419100" cy="419100"/>
          </a:xfrm>
          <a:prstGeom prst="rect">
            <a:avLst/>
          </a:prstGeom>
        </p:spPr>
      </p:pic>
      <p:pic>
        <p:nvPicPr>
          <p:cNvPr id="18" name="Image 16" descr="preencoded.png"/>
          <p:cNvPicPr>
            <a:picLocks noChangeAspect="1"/>
          </p:cNvPicPr>
          <p:nvPr/>
        </p:nvPicPr>
        <p:blipFill>
          <a:blip r:embed="rId18"/>
          <a:stretch>
            <a:fillRect/>
          </a:stretch>
        </p:blipFill>
        <p:spPr>
          <a:xfrm>
            <a:off x="8447038" y="1609725"/>
            <a:ext cx="238125" cy="190500"/>
          </a:xfrm>
          <a:prstGeom prst="rect">
            <a:avLst/>
          </a:prstGeom>
        </p:spPr>
      </p:pic>
      <p:pic>
        <p:nvPicPr>
          <p:cNvPr id="19" name="Image 17" descr="preencoded.png"/>
          <p:cNvPicPr>
            <a:picLocks noChangeAspect="1"/>
          </p:cNvPicPr>
          <p:nvPr/>
        </p:nvPicPr>
        <p:blipFill>
          <a:blip r:embed="rId19"/>
          <a:stretch>
            <a:fillRect/>
          </a:stretch>
        </p:blipFill>
        <p:spPr>
          <a:xfrm>
            <a:off x="8356550" y="2628900"/>
            <a:ext cx="119063" cy="99120"/>
          </a:xfrm>
          <a:prstGeom prst="rect">
            <a:avLst/>
          </a:prstGeom>
        </p:spPr>
      </p:pic>
      <p:pic>
        <p:nvPicPr>
          <p:cNvPr id="20" name="Image 18" descr="preencoded.png"/>
          <p:cNvPicPr>
            <a:picLocks noChangeAspect="1"/>
          </p:cNvPicPr>
          <p:nvPr/>
        </p:nvPicPr>
        <p:blipFill>
          <a:blip r:embed="rId19"/>
          <a:stretch>
            <a:fillRect/>
          </a:stretch>
        </p:blipFill>
        <p:spPr>
          <a:xfrm>
            <a:off x="8356550" y="2905125"/>
            <a:ext cx="119063" cy="99120"/>
          </a:xfrm>
          <a:prstGeom prst="rect">
            <a:avLst/>
          </a:prstGeom>
        </p:spPr>
      </p:pic>
      <p:pic>
        <p:nvPicPr>
          <p:cNvPr id="21" name="Image 19" descr="preencoded.png"/>
          <p:cNvPicPr>
            <a:picLocks noChangeAspect="1"/>
          </p:cNvPicPr>
          <p:nvPr/>
        </p:nvPicPr>
        <p:blipFill>
          <a:blip r:embed="rId19"/>
          <a:stretch>
            <a:fillRect/>
          </a:stretch>
        </p:blipFill>
        <p:spPr>
          <a:xfrm>
            <a:off x="8356550" y="3181350"/>
            <a:ext cx="119063" cy="99120"/>
          </a:xfrm>
          <a:prstGeom prst="rect">
            <a:avLst/>
          </a:prstGeom>
        </p:spPr>
      </p:pic>
      <p:pic>
        <p:nvPicPr>
          <p:cNvPr id="22" name="Image 20" descr="preencoded.png"/>
          <p:cNvPicPr>
            <a:picLocks noChangeAspect="1"/>
          </p:cNvPicPr>
          <p:nvPr/>
        </p:nvPicPr>
        <p:blipFill>
          <a:blip r:embed="rId20"/>
          <a:stretch>
            <a:fillRect/>
          </a:stretch>
        </p:blipFill>
        <p:spPr>
          <a:xfrm>
            <a:off x="381000" y="3967163"/>
            <a:ext cx="3682901" cy="2509838"/>
          </a:xfrm>
          <a:prstGeom prst="rect">
            <a:avLst/>
          </a:prstGeom>
        </p:spPr>
      </p:pic>
      <p:pic>
        <p:nvPicPr>
          <p:cNvPr id="23" name="Image 21" descr="preencoded.png"/>
          <p:cNvPicPr>
            <a:picLocks noChangeAspect="1"/>
          </p:cNvPicPr>
          <p:nvPr/>
        </p:nvPicPr>
        <p:blipFill>
          <a:blip r:embed="rId21"/>
          <a:stretch>
            <a:fillRect/>
          </a:stretch>
        </p:blipFill>
        <p:spPr>
          <a:xfrm>
            <a:off x="609600" y="4195763"/>
            <a:ext cx="419100" cy="419100"/>
          </a:xfrm>
          <a:prstGeom prst="rect">
            <a:avLst/>
          </a:prstGeom>
        </p:spPr>
      </p:pic>
      <p:pic>
        <p:nvPicPr>
          <p:cNvPr id="24" name="Image 22" descr="preencoded.png"/>
          <p:cNvPicPr>
            <a:picLocks noChangeAspect="1"/>
          </p:cNvPicPr>
          <p:nvPr/>
        </p:nvPicPr>
        <p:blipFill>
          <a:blip r:embed="rId22"/>
          <a:stretch>
            <a:fillRect/>
          </a:stretch>
        </p:blipFill>
        <p:spPr>
          <a:xfrm>
            <a:off x="700088" y="4310063"/>
            <a:ext cx="238125" cy="190500"/>
          </a:xfrm>
          <a:prstGeom prst="rect">
            <a:avLst/>
          </a:prstGeom>
        </p:spPr>
      </p:pic>
      <p:pic>
        <p:nvPicPr>
          <p:cNvPr id="25" name="Image 23" descr="preencoded.png"/>
          <p:cNvPicPr>
            <a:picLocks noChangeAspect="1"/>
          </p:cNvPicPr>
          <p:nvPr/>
        </p:nvPicPr>
        <p:blipFill>
          <a:blip r:embed="rId23"/>
          <a:stretch>
            <a:fillRect/>
          </a:stretch>
        </p:blipFill>
        <p:spPr>
          <a:xfrm>
            <a:off x="609600" y="5114925"/>
            <a:ext cx="119063" cy="99120"/>
          </a:xfrm>
          <a:prstGeom prst="rect">
            <a:avLst/>
          </a:prstGeom>
        </p:spPr>
      </p:pic>
      <p:pic>
        <p:nvPicPr>
          <p:cNvPr id="26" name="Image 24" descr="preencoded.png"/>
          <p:cNvPicPr>
            <a:picLocks noChangeAspect="1"/>
          </p:cNvPicPr>
          <p:nvPr/>
        </p:nvPicPr>
        <p:blipFill>
          <a:blip r:embed="rId23"/>
          <a:stretch>
            <a:fillRect/>
          </a:stretch>
        </p:blipFill>
        <p:spPr>
          <a:xfrm>
            <a:off x="609600" y="5391150"/>
            <a:ext cx="119063" cy="99120"/>
          </a:xfrm>
          <a:prstGeom prst="rect">
            <a:avLst/>
          </a:prstGeom>
        </p:spPr>
      </p:pic>
      <p:pic>
        <p:nvPicPr>
          <p:cNvPr id="27" name="Image 25" descr="preencoded.png"/>
          <p:cNvPicPr>
            <a:picLocks noChangeAspect="1"/>
          </p:cNvPicPr>
          <p:nvPr/>
        </p:nvPicPr>
        <p:blipFill>
          <a:blip r:embed="rId23"/>
          <a:stretch>
            <a:fillRect/>
          </a:stretch>
        </p:blipFill>
        <p:spPr>
          <a:xfrm>
            <a:off x="609600" y="5667375"/>
            <a:ext cx="119063" cy="99120"/>
          </a:xfrm>
          <a:prstGeom prst="rect">
            <a:avLst/>
          </a:prstGeom>
        </p:spPr>
      </p:pic>
      <p:pic>
        <p:nvPicPr>
          <p:cNvPr id="28" name="Image 26" descr="preencoded.png"/>
          <p:cNvPicPr>
            <a:picLocks noChangeAspect="1"/>
          </p:cNvPicPr>
          <p:nvPr/>
        </p:nvPicPr>
        <p:blipFill>
          <a:blip r:embed="rId24"/>
          <a:stretch>
            <a:fillRect/>
          </a:stretch>
        </p:blipFill>
        <p:spPr>
          <a:xfrm>
            <a:off x="4254401" y="3967163"/>
            <a:ext cx="3683050" cy="2509838"/>
          </a:xfrm>
          <a:prstGeom prst="rect">
            <a:avLst/>
          </a:prstGeom>
        </p:spPr>
      </p:pic>
      <p:pic>
        <p:nvPicPr>
          <p:cNvPr id="29" name="Image 27" descr="preencoded.png"/>
          <p:cNvPicPr>
            <a:picLocks noChangeAspect="1"/>
          </p:cNvPicPr>
          <p:nvPr/>
        </p:nvPicPr>
        <p:blipFill>
          <a:blip r:embed="rId25"/>
          <a:stretch>
            <a:fillRect/>
          </a:stretch>
        </p:blipFill>
        <p:spPr>
          <a:xfrm>
            <a:off x="4483001" y="4195763"/>
            <a:ext cx="419100" cy="419100"/>
          </a:xfrm>
          <a:prstGeom prst="rect">
            <a:avLst/>
          </a:prstGeom>
        </p:spPr>
      </p:pic>
      <p:pic>
        <p:nvPicPr>
          <p:cNvPr id="30" name="Image 28" descr="preencoded.png"/>
          <p:cNvPicPr>
            <a:picLocks noChangeAspect="1"/>
          </p:cNvPicPr>
          <p:nvPr/>
        </p:nvPicPr>
        <p:blipFill>
          <a:blip r:embed="rId26"/>
          <a:stretch>
            <a:fillRect/>
          </a:stretch>
        </p:blipFill>
        <p:spPr>
          <a:xfrm>
            <a:off x="4573488" y="4310063"/>
            <a:ext cx="238125" cy="190500"/>
          </a:xfrm>
          <a:prstGeom prst="rect">
            <a:avLst/>
          </a:prstGeom>
        </p:spPr>
      </p:pic>
      <p:pic>
        <p:nvPicPr>
          <p:cNvPr id="31" name="Image 29" descr="preencoded.png"/>
          <p:cNvPicPr>
            <a:picLocks noChangeAspect="1"/>
          </p:cNvPicPr>
          <p:nvPr/>
        </p:nvPicPr>
        <p:blipFill>
          <a:blip r:embed="rId27"/>
          <a:stretch>
            <a:fillRect/>
          </a:stretch>
        </p:blipFill>
        <p:spPr>
          <a:xfrm>
            <a:off x="8127950" y="3967163"/>
            <a:ext cx="3682901" cy="2509838"/>
          </a:xfrm>
          <a:prstGeom prst="rect">
            <a:avLst/>
          </a:prstGeom>
        </p:spPr>
      </p:pic>
      <p:pic>
        <p:nvPicPr>
          <p:cNvPr id="32" name="Image 30" descr="preencoded.png"/>
          <p:cNvPicPr>
            <a:picLocks noChangeAspect="1"/>
          </p:cNvPicPr>
          <p:nvPr/>
        </p:nvPicPr>
        <p:blipFill>
          <a:blip r:embed="rId28"/>
          <a:stretch>
            <a:fillRect/>
          </a:stretch>
        </p:blipFill>
        <p:spPr>
          <a:xfrm>
            <a:off x="9683651" y="4526756"/>
            <a:ext cx="571500" cy="457200"/>
          </a:xfrm>
          <a:prstGeom prst="rect">
            <a:avLst/>
          </a:prstGeom>
        </p:spPr>
      </p:pic>
      <p:sp>
        <p:nvSpPr>
          <p:cNvPr id="33"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PRACTICAL REQUIREMENTS FOR REGISTER MAINTENANCE</a:t>
            </a:r>
            <a:endParaRPr lang="en-US" sz="1800" dirty="0"/>
          </a:p>
        </p:txBody>
      </p:sp>
      <p:sp>
        <p:nvSpPr>
          <p:cNvPr id="34"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5" name="Text 2"/>
          <p:cNvSpPr/>
          <p:nvPr/>
        </p:nvSpPr>
        <p:spPr>
          <a:xfrm>
            <a:off x="1171575" y="1576388"/>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Named Staff Lead</a:t>
            </a:r>
            <a:endParaRPr lang="en-US" sz="1350" dirty="0"/>
          </a:p>
        </p:txBody>
      </p:sp>
      <p:sp>
        <p:nvSpPr>
          <p:cNvPr id="36" name="Text 3"/>
          <p:cNvSpPr/>
          <p:nvPr/>
        </p:nvSpPr>
        <p:spPr>
          <a:xfrm>
            <a:off x="609600" y="2066925"/>
            <a:ext cx="3225701" cy="8858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Assign a specific administrative member of staff to own the register.</a:t>
            </a:r>
            <a:r>
              <a:rPr lang="en-US" sz="1050" b="1" dirty="0">
                <a:solidFill>
                  <a:srgbClr val="991B1B"/>
                </a:solidFill>
                <a:latin typeface="Inter" pitchFamily="34" charset="0"/>
                <a:ea typeface="Inter" pitchFamily="34" charset="-122"/>
                <a:cs typeface="Inter" pitchFamily="34" charset="-120"/>
              </a:rPr>
              <a:t> Diffuse responsibility = nothing gets done.</a:t>
            </a:r>
            <a:endParaRPr lang="en-US" sz="1125" dirty="0"/>
          </a:p>
        </p:txBody>
      </p:sp>
      <p:sp>
        <p:nvSpPr>
          <p:cNvPr id="37" name="Text 4"/>
          <p:cNvSpPr/>
          <p:nvPr/>
        </p:nvSpPr>
        <p:spPr>
          <a:xfrm>
            <a:off x="5044976" y="1576388"/>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Clinical Briefing</a:t>
            </a:r>
            <a:endParaRPr lang="en-US" sz="1350" dirty="0"/>
          </a:p>
        </p:txBody>
      </p:sp>
      <p:sp>
        <p:nvSpPr>
          <p:cNvPr id="38" name="Text 5"/>
          <p:cNvSpPr/>
          <p:nvPr/>
        </p:nvSpPr>
        <p:spPr>
          <a:xfrm>
            <a:off x="4483001" y="2066925"/>
            <a:ext cx="3225850" cy="1357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All clinical staff must be trained to identify and code cases using:</a:t>
            </a:r>
            <a:endParaRPr lang="en-US" sz="1125" dirty="0"/>
          </a:p>
        </p:txBody>
      </p:sp>
      <p:sp>
        <p:nvSpPr>
          <p:cNvPr id="39" name="Text 6"/>
          <p:cNvSpPr/>
          <p:nvPr/>
        </p:nvSpPr>
        <p:spPr>
          <a:xfrm>
            <a:off x="8918525" y="1576388"/>
            <a:ext cx="32734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Data Flow System</a:t>
            </a:r>
            <a:endParaRPr lang="en-US" sz="1350" dirty="0"/>
          </a:p>
        </p:txBody>
      </p:sp>
      <p:sp>
        <p:nvSpPr>
          <p:cNvPr id="40" name="Text 7"/>
          <p:cNvSpPr/>
          <p:nvPr/>
        </p:nvSpPr>
        <p:spPr>
          <a:xfrm>
            <a:off x="8356550" y="2066925"/>
            <a:ext cx="3225701" cy="1352550"/>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Establish a reliable pathway so information reaches the Register Manager from:</a:t>
            </a:r>
            <a:endParaRPr lang="en-US" sz="1125" dirty="0"/>
          </a:p>
        </p:txBody>
      </p:sp>
      <p:sp>
        <p:nvSpPr>
          <p:cNvPr id="41" name="Text 8"/>
          <p:cNvSpPr/>
          <p:nvPr/>
        </p:nvSpPr>
        <p:spPr>
          <a:xfrm>
            <a:off x="1171575" y="4276725"/>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Regular QA Audits</a:t>
            </a:r>
            <a:endParaRPr lang="en-US" sz="1350" dirty="0"/>
          </a:p>
        </p:txBody>
      </p:sp>
      <p:sp>
        <p:nvSpPr>
          <p:cNvPr id="42" name="Text 9"/>
          <p:cNvSpPr/>
          <p:nvPr/>
        </p:nvSpPr>
        <p:spPr>
          <a:xfrm>
            <a:off x="609600" y="4767263"/>
            <a:ext cx="3225701" cy="1138238"/>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Maintain accuracy through scheduled checks:</a:t>
            </a:r>
            <a:endParaRPr lang="en-US" sz="1125" dirty="0"/>
          </a:p>
        </p:txBody>
      </p:sp>
      <p:sp>
        <p:nvSpPr>
          <p:cNvPr id="43" name="Text 10"/>
          <p:cNvSpPr/>
          <p:nvPr/>
        </p:nvSpPr>
        <p:spPr>
          <a:xfrm>
            <a:off x="5044976" y="427672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Written Protocol</a:t>
            </a:r>
            <a:endParaRPr lang="en-US" sz="1350" dirty="0"/>
          </a:p>
        </p:txBody>
      </p:sp>
      <p:sp>
        <p:nvSpPr>
          <p:cNvPr id="44" name="Text 11"/>
          <p:cNvSpPr/>
          <p:nvPr/>
        </p:nvSpPr>
        <p:spPr>
          <a:xfrm>
            <a:off x="4483001" y="4767263"/>
            <a:ext cx="3225850" cy="642938"/>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Formalize the system in a practice document. This ensures consistency when the nominated person is absent or during staff turnover.</a:t>
            </a:r>
            <a:endParaRPr lang="en-US" sz="1125" dirty="0"/>
          </a:p>
        </p:txBody>
      </p:sp>
      <p:sp>
        <p:nvSpPr>
          <p:cNvPr id="45" name="Text 12"/>
          <p:cNvSpPr/>
          <p:nvPr/>
        </p:nvSpPr>
        <p:spPr>
          <a:xfrm>
            <a:off x="8959751" y="5136356"/>
            <a:ext cx="201930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FFFFFF"/>
                </a:solidFill>
                <a:latin typeface="Inter" pitchFamily="34" charset="0"/>
                <a:ea typeface="Inter" pitchFamily="34" charset="-122"/>
                <a:cs typeface="Inter" pitchFamily="34" charset="-120"/>
              </a:rPr>
              <a:t>Systematic Governance</a:t>
            </a:r>
            <a:endParaRPr lang="en-US" sz="1350" dirty="0"/>
          </a:p>
        </p:txBody>
      </p:sp>
      <p:sp>
        <p:nvSpPr>
          <p:cNvPr id="46" name="Text 13"/>
          <p:cNvSpPr/>
          <p:nvPr/>
        </p:nvSpPr>
        <p:spPr>
          <a:xfrm>
            <a:off x="8356550" y="5488781"/>
            <a:ext cx="3225701" cy="428625"/>
          </a:xfrm>
          <a:prstGeom prst="rect">
            <a:avLst/>
          </a:prstGeom>
          <a:noFill/>
          <a:ln/>
        </p:spPr>
        <p:txBody>
          <a:bodyPr vert="horz" wrap="square" lIns="0" tIns="0" rIns="0" bIns="0" rtlCol="0" anchor="ctr"/>
          <a:lstStyle/>
          <a:p>
            <a:pPr marL="0" indent="0" algn="ctr">
              <a:lnSpc>
                <a:spcPts val="1688"/>
              </a:lnSpc>
              <a:buNone/>
            </a:pPr>
            <a:r>
              <a:rPr lang="en-US" sz="1125" i="1" dirty="0">
                <a:solidFill>
                  <a:srgbClr val="FFFFFF">
                    <a:alpha val="90000"/>
                  </a:srgbClr>
                </a:solidFill>
                <a:latin typeface="Inter" pitchFamily="34" charset="0"/>
                <a:ea typeface="Inter" pitchFamily="34" charset="-122"/>
                <a:cs typeface="Inter" pitchFamily="34" charset="-120"/>
              </a:rPr>
              <a:t>"A register is only as good as the systems that feed it."</a:t>
            </a:r>
            <a:endParaRPr lang="en-US" sz="11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152400"/>
            <a:ext cx="11430000" cy="714375"/>
          </a:xfrm>
          <a:prstGeom prst="rect">
            <a:avLst/>
          </a:prstGeom>
        </p:spPr>
      </p:pic>
      <p:pic>
        <p:nvPicPr>
          <p:cNvPr id="5" name="Image 3" descr="preencoded.png"/>
          <p:cNvPicPr>
            <a:picLocks noChangeAspect="1"/>
          </p:cNvPicPr>
          <p:nvPr/>
        </p:nvPicPr>
        <p:blipFill>
          <a:blip r:embed="rId6"/>
          <a:stretch>
            <a:fillRect/>
          </a:stretch>
        </p:blipFill>
        <p:spPr>
          <a:xfrm>
            <a:off x="381000" y="962025"/>
            <a:ext cx="11430000" cy="647700"/>
          </a:xfrm>
          <a:prstGeom prst="rect">
            <a:avLst/>
          </a:prstGeom>
        </p:spPr>
      </p:pic>
      <p:pic>
        <p:nvPicPr>
          <p:cNvPr id="6" name="Image 4" descr="preencoded.png"/>
          <p:cNvPicPr>
            <a:picLocks noChangeAspect="1"/>
          </p:cNvPicPr>
          <p:nvPr/>
        </p:nvPicPr>
        <p:blipFill>
          <a:blip r:embed="rId7"/>
          <a:stretch>
            <a:fillRect/>
          </a:stretch>
        </p:blipFill>
        <p:spPr>
          <a:xfrm>
            <a:off x="381000" y="1733550"/>
            <a:ext cx="5619750" cy="2212181"/>
          </a:xfrm>
          <a:prstGeom prst="rect">
            <a:avLst/>
          </a:prstGeom>
        </p:spPr>
      </p:pic>
      <p:pic>
        <p:nvPicPr>
          <p:cNvPr id="7" name="Image 5" descr="preencoded.png"/>
          <p:cNvPicPr>
            <a:picLocks noChangeAspect="1"/>
          </p:cNvPicPr>
          <p:nvPr/>
        </p:nvPicPr>
        <p:blipFill>
          <a:blip r:embed="rId8"/>
          <a:stretch>
            <a:fillRect/>
          </a:stretch>
        </p:blipFill>
        <p:spPr>
          <a:xfrm>
            <a:off x="571500" y="1857375"/>
            <a:ext cx="5238750" cy="304800"/>
          </a:xfrm>
          <a:prstGeom prst="rect">
            <a:avLst/>
          </a:prstGeom>
        </p:spPr>
      </p:pic>
      <p:pic>
        <p:nvPicPr>
          <p:cNvPr id="8" name="Image 6" descr="preencoded.png"/>
          <p:cNvPicPr>
            <a:picLocks noChangeAspect="1"/>
          </p:cNvPicPr>
          <p:nvPr/>
        </p:nvPicPr>
        <p:blipFill>
          <a:blip r:embed="rId9"/>
          <a:stretch>
            <a:fillRect/>
          </a:stretch>
        </p:blipFill>
        <p:spPr>
          <a:xfrm>
            <a:off x="571500" y="1895475"/>
            <a:ext cx="228600" cy="180975"/>
          </a:xfrm>
          <a:prstGeom prst="rect">
            <a:avLst/>
          </a:prstGeom>
        </p:spPr>
      </p:pic>
      <p:pic>
        <p:nvPicPr>
          <p:cNvPr id="9" name="Image 7" descr="preencoded.png"/>
          <p:cNvPicPr>
            <a:picLocks noChangeAspect="1"/>
          </p:cNvPicPr>
          <p:nvPr/>
        </p:nvPicPr>
        <p:blipFill>
          <a:blip r:embed="rId10"/>
          <a:stretch>
            <a:fillRect/>
          </a:stretch>
        </p:blipFill>
        <p:spPr>
          <a:xfrm>
            <a:off x="571500" y="2257425"/>
            <a:ext cx="107156" cy="87660"/>
          </a:xfrm>
          <a:prstGeom prst="rect">
            <a:avLst/>
          </a:prstGeom>
        </p:spPr>
      </p:pic>
      <p:pic>
        <p:nvPicPr>
          <p:cNvPr id="10" name="Image 8" descr="preencoded.png"/>
          <p:cNvPicPr>
            <a:picLocks noChangeAspect="1"/>
          </p:cNvPicPr>
          <p:nvPr/>
        </p:nvPicPr>
        <p:blipFill>
          <a:blip r:embed="rId11"/>
          <a:stretch>
            <a:fillRect/>
          </a:stretch>
        </p:blipFill>
        <p:spPr>
          <a:xfrm>
            <a:off x="571500" y="2501205"/>
            <a:ext cx="107156" cy="87660"/>
          </a:xfrm>
          <a:prstGeom prst="rect">
            <a:avLst/>
          </a:prstGeom>
        </p:spPr>
      </p:pic>
      <p:pic>
        <p:nvPicPr>
          <p:cNvPr id="11" name="Image 9" descr="preencoded.png"/>
          <p:cNvPicPr>
            <a:picLocks noChangeAspect="1"/>
          </p:cNvPicPr>
          <p:nvPr/>
        </p:nvPicPr>
        <p:blipFill>
          <a:blip r:embed="rId12"/>
          <a:stretch>
            <a:fillRect/>
          </a:stretch>
        </p:blipFill>
        <p:spPr>
          <a:xfrm>
            <a:off x="571500" y="2744986"/>
            <a:ext cx="107156" cy="87660"/>
          </a:xfrm>
          <a:prstGeom prst="rect">
            <a:avLst/>
          </a:prstGeom>
        </p:spPr>
      </p:pic>
      <p:pic>
        <p:nvPicPr>
          <p:cNvPr id="12" name="Image 10" descr="preencoded.png"/>
          <p:cNvPicPr>
            <a:picLocks noChangeAspect="1"/>
          </p:cNvPicPr>
          <p:nvPr/>
        </p:nvPicPr>
        <p:blipFill>
          <a:blip r:embed="rId7"/>
          <a:stretch>
            <a:fillRect/>
          </a:stretch>
        </p:blipFill>
        <p:spPr>
          <a:xfrm>
            <a:off x="6191250" y="1733550"/>
            <a:ext cx="5619750" cy="2212181"/>
          </a:xfrm>
          <a:prstGeom prst="rect">
            <a:avLst/>
          </a:prstGeom>
        </p:spPr>
      </p:pic>
      <p:pic>
        <p:nvPicPr>
          <p:cNvPr id="13" name="Image 11" descr="preencoded.png"/>
          <p:cNvPicPr>
            <a:picLocks noChangeAspect="1"/>
          </p:cNvPicPr>
          <p:nvPr/>
        </p:nvPicPr>
        <p:blipFill>
          <a:blip r:embed="rId8"/>
          <a:stretch>
            <a:fillRect/>
          </a:stretch>
        </p:blipFill>
        <p:spPr>
          <a:xfrm>
            <a:off x="6381750" y="1857375"/>
            <a:ext cx="5238750" cy="304800"/>
          </a:xfrm>
          <a:prstGeom prst="rect">
            <a:avLst/>
          </a:prstGeom>
        </p:spPr>
      </p:pic>
      <p:pic>
        <p:nvPicPr>
          <p:cNvPr id="14" name="Image 12" descr="preencoded.png"/>
          <p:cNvPicPr>
            <a:picLocks noChangeAspect="1"/>
          </p:cNvPicPr>
          <p:nvPr/>
        </p:nvPicPr>
        <p:blipFill>
          <a:blip r:embed="rId13"/>
          <a:stretch>
            <a:fillRect/>
          </a:stretch>
        </p:blipFill>
        <p:spPr>
          <a:xfrm>
            <a:off x="6381750" y="1895475"/>
            <a:ext cx="228600" cy="180975"/>
          </a:xfrm>
          <a:prstGeom prst="rect">
            <a:avLst/>
          </a:prstGeom>
        </p:spPr>
      </p:pic>
      <p:pic>
        <p:nvPicPr>
          <p:cNvPr id="15" name="Image 13" descr="preencoded.png"/>
          <p:cNvPicPr>
            <a:picLocks noChangeAspect="1"/>
          </p:cNvPicPr>
          <p:nvPr/>
        </p:nvPicPr>
        <p:blipFill>
          <a:blip r:embed="rId10"/>
          <a:stretch>
            <a:fillRect/>
          </a:stretch>
        </p:blipFill>
        <p:spPr>
          <a:xfrm>
            <a:off x="6381750" y="2257425"/>
            <a:ext cx="107156" cy="87660"/>
          </a:xfrm>
          <a:prstGeom prst="rect">
            <a:avLst/>
          </a:prstGeom>
        </p:spPr>
      </p:pic>
      <p:pic>
        <p:nvPicPr>
          <p:cNvPr id="16" name="Image 14" descr="preencoded.png"/>
          <p:cNvPicPr>
            <a:picLocks noChangeAspect="1"/>
          </p:cNvPicPr>
          <p:nvPr/>
        </p:nvPicPr>
        <p:blipFill>
          <a:blip r:embed="rId11"/>
          <a:stretch>
            <a:fillRect/>
          </a:stretch>
        </p:blipFill>
        <p:spPr>
          <a:xfrm>
            <a:off x="6381750" y="2539305"/>
            <a:ext cx="107156" cy="87660"/>
          </a:xfrm>
          <a:prstGeom prst="rect">
            <a:avLst/>
          </a:prstGeom>
        </p:spPr>
      </p:pic>
      <p:pic>
        <p:nvPicPr>
          <p:cNvPr id="17" name="Image 15" descr="preencoded.png"/>
          <p:cNvPicPr>
            <a:picLocks noChangeAspect="1"/>
          </p:cNvPicPr>
          <p:nvPr/>
        </p:nvPicPr>
        <p:blipFill>
          <a:blip r:embed="rId12"/>
          <a:stretch>
            <a:fillRect/>
          </a:stretch>
        </p:blipFill>
        <p:spPr>
          <a:xfrm>
            <a:off x="6381750" y="2783086"/>
            <a:ext cx="107156" cy="87660"/>
          </a:xfrm>
          <a:prstGeom prst="rect">
            <a:avLst/>
          </a:prstGeom>
        </p:spPr>
      </p:pic>
      <p:pic>
        <p:nvPicPr>
          <p:cNvPr id="18" name="Image 16" descr="preencoded.png"/>
          <p:cNvPicPr>
            <a:picLocks noChangeAspect="1"/>
          </p:cNvPicPr>
          <p:nvPr/>
        </p:nvPicPr>
        <p:blipFill>
          <a:blip r:embed="rId14"/>
          <a:stretch>
            <a:fillRect/>
          </a:stretch>
        </p:blipFill>
        <p:spPr>
          <a:xfrm>
            <a:off x="381000" y="4069556"/>
            <a:ext cx="5619750" cy="2212181"/>
          </a:xfrm>
          <a:prstGeom prst="rect">
            <a:avLst/>
          </a:prstGeom>
        </p:spPr>
      </p:pic>
      <p:pic>
        <p:nvPicPr>
          <p:cNvPr id="19" name="Image 17" descr="preencoded.png"/>
          <p:cNvPicPr>
            <a:picLocks noChangeAspect="1"/>
          </p:cNvPicPr>
          <p:nvPr/>
        </p:nvPicPr>
        <p:blipFill>
          <a:blip r:embed="rId15"/>
          <a:stretch>
            <a:fillRect/>
          </a:stretch>
        </p:blipFill>
        <p:spPr>
          <a:xfrm>
            <a:off x="571500" y="4193381"/>
            <a:ext cx="5238750" cy="304800"/>
          </a:xfrm>
          <a:prstGeom prst="rect">
            <a:avLst/>
          </a:prstGeom>
        </p:spPr>
      </p:pic>
      <p:pic>
        <p:nvPicPr>
          <p:cNvPr id="20" name="Image 18" descr="preencoded.png"/>
          <p:cNvPicPr>
            <a:picLocks noChangeAspect="1"/>
          </p:cNvPicPr>
          <p:nvPr/>
        </p:nvPicPr>
        <p:blipFill>
          <a:blip r:embed="rId16"/>
          <a:stretch>
            <a:fillRect/>
          </a:stretch>
        </p:blipFill>
        <p:spPr>
          <a:xfrm>
            <a:off x="571500" y="4231481"/>
            <a:ext cx="228600" cy="180975"/>
          </a:xfrm>
          <a:prstGeom prst="rect">
            <a:avLst/>
          </a:prstGeom>
        </p:spPr>
      </p:pic>
      <p:pic>
        <p:nvPicPr>
          <p:cNvPr id="21" name="Image 19" descr="preencoded.png"/>
          <p:cNvPicPr>
            <a:picLocks noChangeAspect="1"/>
          </p:cNvPicPr>
          <p:nvPr/>
        </p:nvPicPr>
        <p:blipFill>
          <a:blip r:embed="rId17"/>
          <a:stretch>
            <a:fillRect/>
          </a:stretch>
        </p:blipFill>
        <p:spPr>
          <a:xfrm>
            <a:off x="571500" y="4593431"/>
            <a:ext cx="107156" cy="96441"/>
          </a:xfrm>
          <a:prstGeom prst="rect">
            <a:avLst/>
          </a:prstGeom>
        </p:spPr>
      </p:pic>
      <p:pic>
        <p:nvPicPr>
          <p:cNvPr id="22" name="Image 20" descr="preencoded.png"/>
          <p:cNvPicPr>
            <a:picLocks noChangeAspect="1"/>
          </p:cNvPicPr>
          <p:nvPr/>
        </p:nvPicPr>
        <p:blipFill>
          <a:blip r:embed="rId12"/>
          <a:stretch>
            <a:fillRect/>
          </a:stretch>
        </p:blipFill>
        <p:spPr>
          <a:xfrm>
            <a:off x="571500" y="5023842"/>
            <a:ext cx="107156" cy="87660"/>
          </a:xfrm>
          <a:prstGeom prst="rect">
            <a:avLst/>
          </a:prstGeom>
        </p:spPr>
      </p:pic>
      <p:pic>
        <p:nvPicPr>
          <p:cNvPr id="23" name="Image 21" descr="preencoded.png"/>
          <p:cNvPicPr>
            <a:picLocks noChangeAspect="1"/>
          </p:cNvPicPr>
          <p:nvPr/>
        </p:nvPicPr>
        <p:blipFill>
          <a:blip r:embed="rId10"/>
          <a:stretch>
            <a:fillRect/>
          </a:stretch>
        </p:blipFill>
        <p:spPr>
          <a:xfrm>
            <a:off x="571500" y="5267623"/>
            <a:ext cx="107156" cy="87660"/>
          </a:xfrm>
          <a:prstGeom prst="rect">
            <a:avLst/>
          </a:prstGeom>
        </p:spPr>
      </p:pic>
      <p:pic>
        <p:nvPicPr>
          <p:cNvPr id="24" name="Image 22" descr="preencoded.png"/>
          <p:cNvPicPr>
            <a:picLocks noChangeAspect="1"/>
          </p:cNvPicPr>
          <p:nvPr/>
        </p:nvPicPr>
        <p:blipFill>
          <a:blip r:embed="rId14"/>
          <a:stretch>
            <a:fillRect/>
          </a:stretch>
        </p:blipFill>
        <p:spPr>
          <a:xfrm>
            <a:off x="6191250" y="4069556"/>
            <a:ext cx="5619750" cy="2212181"/>
          </a:xfrm>
          <a:prstGeom prst="rect">
            <a:avLst/>
          </a:prstGeom>
        </p:spPr>
      </p:pic>
      <p:pic>
        <p:nvPicPr>
          <p:cNvPr id="25" name="Image 23" descr="preencoded.png"/>
          <p:cNvPicPr>
            <a:picLocks noChangeAspect="1"/>
          </p:cNvPicPr>
          <p:nvPr/>
        </p:nvPicPr>
        <p:blipFill>
          <a:blip r:embed="rId15"/>
          <a:stretch>
            <a:fillRect/>
          </a:stretch>
        </p:blipFill>
        <p:spPr>
          <a:xfrm>
            <a:off x="6381750" y="4193381"/>
            <a:ext cx="5238750" cy="304800"/>
          </a:xfrm>
          <a:prstGeom prst="rect">
            <a:avLst/>
          </a:prstGeom>
        </p:spPr>
      </p:pic>
      <p:pic>
        <p:nvPicPr>
          <p:cNvPr id="26" name="Image 24" descr="preencoded.png"/>
          <p:cNvPicPr>
            <a:picLocks noChangeAspect="1"/>
          </p:cNvPicPr>
          <p:nvPr/>
        </p:nvPicPr>
        <p:blipFill>
          <a:blip r:embed="rId18"/>
          <a:stretch>
            <a:fillRect/>
          </a:stretch>
        </p:blipFill>
        <p:spPr>
          <a:xfrm>
            <a:off x="6381750" y="4231481"/>
            <a:ext cx="228600" cy="180975"/>
          </a:xfrm>
          <a:prstGeom prst="rect">
            <a:avLst/>
          </a:prstGeom>
        </p:spPr>
      </p:pic>
      <p:pic>
        <p:nvPicPr>
          <p:cNvPr id="27" name="Image 25" descr="preencoded.png"/>
          <p:cNvPicPr>
            <a:picLocks noChangeAspect="1"/>
          </p:cNvPicPr>
          <p:nvPr/>
        </p:nvPicPr>
        <p:blipFill>
          <a:blip r:embed="rId19"/>
          <a:stretch>
            <a:fillRect/>
          </a:stretch>
        </p:blipFill>
        <p:spPr>
          <a:xfrm>
            <a:off x="6381750" y="4593431"/>
            <a:ext cx="107156" cy="107156"/>
          </a:xfrm>
          <a:prstGeom prst="rect">
            <a:avLst/>
          </a:prstGeom>
        </p:spPr>
      </p:pic>
      <p:pic>
        <p:nvPicPr>
          <p:cNvPr id="28" name="Image 26" descr="preencoded.png"/>
          <p:cNvPicPr>
            <a:picLocks noChangeAspect="1"/>
          </p:cNvPicPr>
          <p:nvPr/>
        </p:nvPicPr>
        <p:blipFill>
          <a:blip r:embed="rId17"/>
          <a:stretch>
            <a:fillRect/>
          </a:stretch>
        </p:blipFill>
        <p:spPr>
          <a:xfrm>
            <a:off x="6381750" y="5023842"/>
            <a:ext cx="107156" cy="96441"/>
          </a:xfrm>
          <a:prstGeom prst="rect">
            <a:avLst/>
          </a:prstGeom>
        </p:spPr>
      </p:pic>
      <p:pic>
        <p:nvPicPr>
          <p:cNvPr id="29" name="Image 27" descr="preencoded.png"/>
          <p:cNvPicPr>
            <a:picLocks noChangeAspect="1"/>
          </p:cNvPicPr>
          <p:nvPr/>
        </p:nvPicPr>
        <p:blipFill>
          <a:blip r:embed="rId20"/>
          <a:stretch>
            <a:fillRect/>
          </a:stretch>
        </p:blipFill>
        <p:spPr>
          <a:xfrm>
            <a:off x="6381750" y="5454253"/>
            <a:ext cx="107156" cy="96441"/>
          </a:xfrm>
          <a:prstGeom prst="rect">
            <a:avLst/>
          </a:prstGeom>
        </p:spPr>
      </p:pic>
      <p:pic>
        <p:nvPicPr>
          <p:cNvPr id="30" name="Image 28" descr="preencoded.png"/>
          <p:cNvPicPr>
            <a:picLocks noChangeAspect="1"/>
          </p:cNvPicPr>
          <p:nvPr/>
        </p:nvPicPr>
        <p:blipFill>
          <a:blip r:embed="rId21"/>
          <a:stretch>
            <a:fillRect/>
          </a:stretch>
        </p:blipFill>
        <p:spPr>
          <a:xfrm>
            <a:off x="381000" y="6376988"/>
            <a:ext cx="11430000" cy="300038"/>
          </a:xfrm>
          <a:prstGeom prst="rect">
            <a:avLst/>
          </a:prstGeom>
        </p:spPr>
      </p:pic>
      <p:pic>
        <p:nvPicPr>
          <p:cNvPr id="31" name="Image 29" descr="preencoded.png"/>
          <p:cNvPicPr>
            <a:picLocks noChangeAspect="1"/>
          </p:cNvPicPr>
          <p:nvPr/>
        </p:nvPicPr>
        <p:blipFill>
          <a:blip r:embed="rId22"/>
          <a:stretch>
            <a:fillRect/>
          </a:stretch>
        </p:blipFill>
        <p:spPr>
          <a:xfrm>
            <a:off x="523875" y="6464052"/>
            <a:ext cx="154781" cy="125760"/>
          </a:xfrm>
          <a:prstGeom prst="rect">
            <a:avLst/>
          </a:prstGeom>
        </p:spPr>
      </p:pic>
      <p:sp>
        <p:nvSpPr>
          <p:cNvPr id="32" name="Text 0"/>
          <p:cNvSpPr/>
          <p:nvPr/>
        </p:nvSpPr>
        <p:spPr>
          <a:xfrm>
            <a:off x="571500" y="228600"/>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QUALITY AND OUTCOMES FRAMEWORK (QOF) INDICATORS</a:t>
            </a:r>
            <a:endParaRPr lang="en-US" sz="1800" dirty="0"/>
          </a:p>
        </p:txBody>
      </p:sp>
      <p:sp>
        <p:nvSpPr>
          <p:cNvPr id="33" name="Text 1"/>
          <p:cNvSpPr/>
          <p:nvPr/>
        </p:nvSpPr>
        <p:spPr>
          <a:xfrm>
            <a:off x="571500" y="59055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4" name="Text 2"/>
          <p:cNvSpPr/>
          <p:nvPr/>
        </p:nvSpPr>
        <p:spPr>
          <a:xfrm>
            <a:off x="571500" y="1057275"/>
            <a:ext cx="11049000" cy="4572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QOF incentivizes systematic CHD care by rewarding practices for maintaining accurate registers and meeting high-stakes clinical targets for prevention and management.</a:t>
            </a:r>
            <a:endParaRPr lang="en-US" sz="1200" dirty="0"/>
          </a:p>
        </p:txBody>
      </p:sp>
      <p:sp>
        <p:nvSpPr>
          <p:cNvPr id="35" name="Text 3"/>
          <p:cNvSpPr/>
          <p:nvPr/>
        </p:nvSpPr>
        <p:spPr>
          <a:xfrm>
            <a:off x="914400" y="1857375"/>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Register &amp; Lifestyle</a:t>
            </a:r>
            <a:endParaRPr lang="en-US" sz="1350" dirty="0"/>
          </a:p>
        </p:txBody>
      </p:sp>
      <p:sp>
        <p:nvSpPr>
          <p:cNvPr id="36" name="Text 4"/>
          <p:cNvSpPr/>
          <p:nvPr/>
        </p:nvSpPr>
        <p:spPr>
          <a:xfrm>
            <a:off x="773906" y="2238375"/>
            <a:ext cx="11418094"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CHD 001:</a:t>
            </a:r>
            <a:r>
              <a:rPr lang="en-US" sz="1050" dirty="0">
                <a:solidFill>
                  <a:srgbClr val="2C3E50"/>
                </a:solidFill>
                <a:latin typeface="Inter" pitchFamily="34" charset="0"/>
                <a:ea typeface="Inter" pitchFamily="34" charset="-122"/>
                <a:cs typeface="Inter" pitchFamily="34" charset="-120"/>
              </a:rPr>
              <a:t> Practice maintains a register of patients with established CHD.</a:t>
            </a:r>
            <a:endParaRPr lang="en-US" sz="1050" dirty="0"/>
          </a:p>
        </p:txBody>
      </p:sp>
      <p:sp>
        <p:nvSpPr>
          <p:cNvPr id="37" name="Text 5"/>
          <p:cNvSpPr/>
          <p:nvPr/>
        </p:nvSpPr>
        <p:spPr>
          <a:xfrm>
            <a:off x="773906" y="2482155"/>
            <a:ext cx="9974580"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Smoking 002:</a:t>
            </a:r>
            <a:r>
              <a:rPr lang="en-US" sz="1050" dirty="0">
                <a:solidFill>
                  <a:srgbClr val="2C3E50"/>
                </a:solidFill>
                <a:latin typeface="Inter" pitchFamily="34" charset="0"/>
                <a:ea typeface="Inter" pitchFamily="34" charset="-122"/>
                <a:cs typeface="Inter" pitchFamily="34" charset="-120"/>
              </a:rPr>
              <a:t> Smoking status recorded in the last 12 months.</a:t>
            </a:r>
            <a:endParaRPr lang="en-US" sz="1050" dirty="0"/>
          </a:p>
        </p:txBody>
      </p:sp>
      <p:sp>
        <p:nvSpPr>
          <p:cNvPr id="38" name="Text 6"/>
          <p:cNvSpPr/>
          <p:nvPr/>
        </p:nvSpPr>
        <p:spPr>
          <a:xfrm>
            <a:off x="773906" y="2725936"/>
            <a:ext cx="10721340"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Smoking 004:</a:t>
            </a:r>
            <a:r>
              <a:rPr lang="en-US" sz="1050" dirty="0">
                <a:solidFill>
                  <a:srgbClr val="2C3E50"/>
                </a:solidFill>
                <a:latin typeface="Inter" pitchFamily="34" charset="0"/>
                <a:ea typeface="Inter" pitchFamily="34" charset="-122"/>
                <a:cs typeface="Inter" pitchFamily="34" charset="-120"/>
              </a:rPr>
              <a:t> Cessation support/advice offered to current smokers.</a:t>
            </a:r>
            <a:endParaRPr lang="en-US" sz="1050" dirty="0"/>
          </a:p>
        </p:txBody>
      </p:sp>
      <p:sp>
        <p:nvSpPr>
          <p:cNvPr id="39" name="Text 7"/>
          <p:cNvSpPr/>
          <p:nvPr/>
        </p:nvSpPr>
        <p:spPr>
          <a:xfrm>
            <a:off x="6724650" y="185737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Clinical Targets</a:t>
            </a:r>
            <a:endParaRPr lang="en-US" sz="1350" dirty="0"/>
          </a:p>
        </p:txBody>
      </p:sp>
      <p:sp>
        <p:nvSpPr>
          <p:cNvPr id="40" name="Text 8"/>
          <p:cNvSpPr/>
          <p:nvPr/>
        </p:nvSpPr>
        <p:spPr>
          <a:xfrm>
            <a:off x="6584156" y="2238375"/>
            <a:ext cx="5607844" cy="2247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Blood Pressure:</a:t>
            </a:r>
            <a:r>
              <a:rPr lang="en-US" sz="1050" dirty="0">
                <a:solidFill>
                  <a:srgbClr val="2C3E50"/>
                </a:solidFill>
                <a:latin typeface="Inter" pitchFamily="34" charset="0"/>
                <a:ea typeface="Inter" pitchFamily="34" charset="-122"/>
                <a:cs typeface="Inter" pitchFamily="34" charset="-120"/>
              </a:rPr>
              <a:t> Recorded in last 12m. Target: </a:t>
            </a:r>
            <a:r>
              <a:rPr lang="en-US" sz="1050" b="1" dirty="0">
                <a:solidFill>
                  <a:srgbClr val="E67E22"/>
                </a:solidFill>
                <a:highlight>
                  <a:srgbClr val="E67E22"/>
                </a:highlight>
              </a:rPr>
              <a:t>&lt;140/90 mmHg</a:t>
            </a:r>
            <a:endParaRPr lang="en-US" sz="1050" dirty="0"/>
          </a:p>
        </p:txBody>
      </p:sp>
      <p:sp>
        <p:nvSpPr>
          <p:cNvPr id="41" name="Text 9"/>
          <p:cNvSpPr/>
          <p:nvPr/>
        </p:nvSpPr>
        <p:spPr>
          <a:xfrm>
            <a:off x="6584156" y="2520255"/>
            <a:ext cx="5607844"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Lipid Profile:</a:t>
            </a:r>
            <a:r>
              <a:rPr lang="en-US" sz="1050" dirty="0">
                <a:solidFill>
                  <a:srgbClr val="2C3E50"/>
                </a:solidFill>
                <a:latin typeface="Inter" pitchFamily="34" charset="0"/>
                <a:ea typeface="Inter" pitchFamily="34" charset="-122"/>
                <a:cs typeface="Inter" pitchFamily="34" charset="-120"/>
              </a:rPr>
              <a:t> Total cholesterol or LDL recorded within the last 12 months.</a:t>
            </a:r>
            <a:endParaRPr lang="en-US" sz="1050" dirty="0"/>
          </a:p>
        </p:txBody>
      </p:sp>
      <p:sp>
        <p:nvSpPr>
          <p:cNvPr id="42" name="Text 10"/>
          <p:cNvSpPr/>
          <p:nvPr/>
        </p:nvSpPr>
        <p:spPr>
          <a:xfrm>
            <a:off x="6584156" y="2764036"/>
            <a:ext cx="5607844"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Influenza:</a:t>
            </a:r>
            <a:r>
              <a:rPr lang="en-US" sz="1050" dirty="0">
                <a:solidFill>
                  <a:srgbClr val="2C3E50"/>
                </a:solidFill>
                <a:latin typeface="Inter" pitchFamily="34" charset="0"/>
                <a:ea typeface="Inter" pitchFamily="34" charset="-122"/>
                <a:cs typeface="Inter" pitchFamily="34" charset="-120"/>
              </a:rPr>
              <a:t> CHD patients offered seasonal vaccination (Sept–Mar).</a:t>
            </a:r>
            <a:endParaRPr lang="en-US" sz="1050" dirty="0"/>
          </a:p>
        </p:txBody>
      </p:sp>
      <p:sp>
        <p:nvSpPr>
          <p:cNvPr id="43" name="Text 11"/>
          <p:cNvSpPr/>
          <p:nvPr/>
        </p:nvSpPr>
        <p:spPr>
          <a:xfrm>
            <a:off x="914400" y="4193381"/>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Pharmacotherapy</a:t>
            </a:r>
            <a:endParaRPr lang="en-US" sz="1350" dirty="0"/>
          </a:p>
        </p:txBody>
      </p:sp>
      <p:sp>
        <p:nvSpPr>
          <p:cNvPr id="44" name="Text 12"/>
          <p:cNvSpPr/>
          <p:nvPr/>
        </p:nvSpPr>
        <p:spPr>
          <a:xfrm>
            <a:off x="773906" y="4574381"/>
            <a:ext cx="5036344"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Antiplatelets:</a:t>
            </a:r>
            <a:r>
              <a:rPr lang="en-US" sz="1050" dirty="0">
                <a:solidFill>
                  <a:srgbClr val="2C3E50"/>
                </a:solidFill>
                <a:latin typeface="Inter" pitchFamily="34" charset="0"/>
                <a:ea typeface="Inter" pitchFamily="34" charset="-122"/>
                <a:cs typeface="Inter" pitchFamily="34" charset="-120"/>
              </a:rPr>
              <a:t> Aspirin or Clopidogrel (Clopidogrel preferred for secondary prevention).</a:t>
            </a:r>
            <a:endParaRPr lang="en-US" sz="1050" dirty="0"/>
          </a:p>
        </p:txBody>
      </p:sp>
      <p:sp>
        <p:nvSpPr>
          <p:cNvPr id="45" name="Text 13"/>
          <p:cNvSpPr/>
          <p:nvPr/>
        </p:nvSpPr>
        <p:spPr>
          <a:xfrm>
            <a:off x="773906" y="5004792"/>
            <a:ext cx="11418094"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Statins:</a:t>
            </a:r>
            <a:r>
              <a:rPr lang="en-US" sz="1050" dirty="0">
                <a:solidFill>
                  <a:srgbClr val="2C3E50"/>
                </a:solidFill>
                <a:latin typeface="Inter" pitchFamily="34" charset="0"/>
                <a:ea typeface="Inter" pitchFamily="34" charset="-122"/>
                <a:cs typeface="Inter" pitchFamily="34" charset="-120"/>
              </a:rPr>
              <a:t> High-intensity statin therapy (Atorvastatin 80mg) prescribed for all.</a:t>
            </a:r>
            <a:endParaRPr lang="en-US" sz="1050" dirty="0"/>
          </a:p>
        </p:txBody>
      </p:sp>
      <p:sp>
        <p:nvSpPr>
          <p:cNvPr id="46" name="Text 14"/>
          <p:cNvSpPr/>
          <p:nvPr/>
        </p:nvSpPr>
        <p:spPr>
          <a:xfrm>
            <a:off x="773906" y="5248573"/>
            <a:ext cx="11041380"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Anticoagulation:</a:t>
            </a:r>
            <a:r>
              <a:rPr lang="en-US" sz="1050" dirty="0">
                <a:solidFill>
                  <a:srgbClr val="2C3E50"/>
                </a:solidFill>
                <a:latin typeface="Inter" pitchFamily="34" charset="0"/>
                <a:ea typeface="Inter" pitchFamily="34" charset="-122"/>
                <a:cs typeface="Inter" pitchFamily="34" charset="-120"/>
              </a:rPr>
              <a:t> AF patients on appropriate DOAC or Warfarin therapy.</a:t>
            </a:r>
            <a:endParaRPr lang="en-US" sz="1050" dirty="0"/>
          </a:p>
        </p:txBody>
      </p:sp>
      <p:sp>
        <p:nvSpPr>
          <p:cNvPr id="47" name="Text 15"/>
          <p:cNvSpPr/>
          <p:nvPr/>
        </p:nvSpPr>
        <p:spPr>
          <a:xfrm>
            <a:off x="6724650" y="4193381"/>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LVSD &amp; Heart Failure</a:t>
            </a:r>
            <a:endParaRPr lang="en-US" sz="1350" dirty="0"/>
          </a:p>
        </p:txBody>
      </p:sp>
      <p:sp>
        <p:nvSpPr>
          <p:cNvPr id="48" name="Text 16"/>
          <p:cNvSpPr/>
          <p:nvPr/>
        </p:nvSpPr>
        <p:spPr>
          <a:xfrm>
            <a:off x="6584156" y="4574381"/>
            <a:ext cx="5036344"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LVSD Diagnosis:</a:t>
            </a:r>
            <a:r>
              <a:rPr lang="en-US" sz="1050" dirty="0">
                <a:solidFill>
                  <a:srgbClr val="2C3E50"/>
                </a:solidFill>
                <a:latin typeface="Inter" pitchFamily="34" charset="0"/>
                <a:ea typeface="Inter" pitchFamily="34" charset="-122"/>
                <a:cs typeface="Inter" pitchFamily="34" charset="-120"/>
              </a:rPr>
              <a:t> Diagnosis of Left Ventricular Systolic Dysfunction confirmed by Echo/Scan.</a:t>
            </a:r>
            <a:endParaRPr lang="en-US" sz="1050" dirty="0"/>
          </a:p>
        </p:txBody>
      </p:sp>
      <p:sp>
        <p:nvSpPr>
          <p:cNvPr id="49" name="Text 17"/>
          <p:cNvSpPr/>
          <p:nvPr/>
        </p:nvSpPr>
        <p:spPr>
          <a:xfrm>
            <a:off x="6584156" y="5004792"/>
            <a:ext cx="5036344"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ACE-I / ARB:</a:t>
            </a:r>
            <a:r>
              <a:rPr lang="en-US" sz="1050" dirty="0">
                <a:solidFill>
                  <a:srgbClr val="2C3E50"/>
                </a:solidFill>
                <a:latin typeface="Inter" pitchFamily="34" charset="0"/>
                <a:ea typeface="Inter" pitchFamily="34" charset="-122"/>
                <a:cs typeface="Inter" pitchFamily="34" charset="-120"/>
              </a:rPr>
              <a:t> All patients with CHD and LVSD currently treated with ACE inhibitor or ARB.</a:t>
            </a:r>
            <a:endParaRPr lang="en-US" sz="1050" dirty="0"/>
          </a:p>
        </p:txBody>
      </p:sp>
      <p:sp>
        <p:nvSpPr>
          <p:cNvPr id="50" name="Text 18"/>
          <p:cNvSpPr/>
          <p:nvPr/>
        </p:nvSpPr>
        <p:spPr>
          <a:xfrm>
            <a:off x="6584156" y="5435203"/>
            <a:ext cx="5036344"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Beta-Blockers:</a:t>
            </a:r>
            <a:r>
              <a:rPr lang="en-US" sz="1050" dirty="0">
                <a:solidFill>
                  <a:srgbClr val="2C3E50"/>
                </a:solidFill>
                <a:latin typeface="Inter" pitchFamily="34" charset="0"/>
                <a:ea typeface="Inter" pitchFamily="34" charset="-122"/>
                <a:cs typeface="Inter" pitchFamily="34" charset="-120"/>
              </a:rPr>
              <a:t> All patients with CHD and LVSD currently treated with a Beta-blocker.</a:t>
            </a:r>
            <a:endParaRPr lang="en-US" sz="1050" dirty="0"/>
          </a:p>
        </p:txBody>
      </p:sp>
      <p:sp>
        <p:nvSpPr>
          <p:cNvPr id="51" name="Text 19"/>
          <p:cNvSpPr/>
          <p:nvPr/>
        </p:nvSpPr>
        <p:spPr>
          <a:xfrm>
            <a:off x="773906" y="6434138"/>
            <a:ext cx="11418094" cy="185738"/>
          </a:xfrm>
          <a:prstGeom prst="rect">
            <a:avLst/>
          </a:prstGeom>
          <a:noFill/>
          <a:ln/>
        </p:spPr>
        <p:txBody>
          <a:bodyPr vert="horz" wrap="square" lIns="0" tIns="0" rIns="0" bIns="0" rtlCol="0" anchor="ctr"/>
          <a:lstStyle/>
          <a:p>
            <a:pPr marL="0" indent="0">
              <a:lnSpc>
                <a:spcPts val="1463"/>
              </a:lnSpc>
              <a:buNone/>
            </a:pPr>
            <a:r>
              <a:rPr lang="en-US" sz="975" dirty="0">
                <a:solidFill>
                  <a:srgbClr val="555555"/>
                </a:solidFill>
                <a:latin typeface="Inter" pitchFamily="34" charset="0"/>
                <a:ea typeface="Inter" pitchFamily="34" charset="-122"/>
                <a:cs typeface="Inter" pitchFamily="34" charset="-120"/>
              </a:rPr>
              <a:t>Note: Targets updated in alignment with </a:t>
            </a:r>
            <a:r>
              <a:rPr lang="en-US" sz="975" b="1" dirty="0">
                <a:solidFill>
                  <a:srgbClr val="555555"/>
                </a:solidFill>
                <a:latin typeface="Inter" pitchFamily="34" charset="0"/>
                <a:ea typeface="Inter" pitchFamily="34" charset="-122"/>
                <a:cs typeface="Inter" pitchFamily="34" charset="-120"/>
              </a:rPr>
              <a:t>NICE NG136 (BP)</a:t>
            </a:r>
            <a:r>
              <a:rPr lang="en-US" sz="975" dirty="0">
                <a:solidFill>
                  <a:srgbClr val="555555"/>
                </a:solidFill>
                <a:latin typeface="Inter" pitchFamily="34" charset="0"/>
                <a:ea typeface="Inter" pitchFamily="34" charset="-122"/>
                <a:cs typeface="Inter" pitchFamily="34" charset="-120"/>
              </a:rPr>
              <a:t> and </a:t>
            </a:r>
            <a:r>
              <a:rPr lang="en-US" sz="975" b="1" dirty="0">
                <a:solidFill>
                  <a:srgbClr val="555555"/>
                </a:solidFill>
                <a:latin typeface="Inter" pitchFamily="34" charset="0"/>
                <a:ea typeface="Inter" pitchFamily="34" charset="-122"/>
                <a:cs typeface="Inter" pitchFamily="34" charset="-120"/>
              </a:rPr>
              <a:t>NICE NG238 (Lipids)</a:t>
            </a:r>
            <a:r>
              <a:rPr lang="en-US" sz="975" dirty="0">
                <a:solidFill>
                  <a:srgbClr val="555555"/>
                </a:solidFill>
                <a:latin typeface="Inter" pitchFamily="34" charset="0"/>
                <a:ea typeface="Inter" pitchFamily="34" charset="-122"/>
                <a:cs typeface="Inter" pitchFamily="34" charset="-120"/>
              </a:rPr>
              <a:t>. Always check the current year's QOF business rules for specific indicator codes.</a:t>
            </a:r>
            <a:endParaRPr lang="en-US" sz="97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924050"/>
            <a:ext cx="2171700" cy="2722066"/>
          </a:xfrm>
          <a:prstGeom prst="rect">
            <a:avLst/>
          </a:prstGeom>
        </p:spPr>
      </p:pic>
      <p:pic>
        <p:nvPicPr>
          <p:cNvPr id="6" name="Image 4" descr="preencoded.png"/>
          <p:cNvPicPr>
            <a:picLocks noChangeAspect="1"/>
          </p:cNvPicPr>
          <p:nvPr/>
        </p:nvPicPr>
        <p:blipFill>
          <a:blip r:embed="rId6"/>
          <a:stretch>
            <a:fillRect/>
          </a:stretch>
        </p:blipFill>
        <p:spPr>
          <a:xfrm>
            <a:off x="1276350" y="2286000"/>
            <a:ext cx="381000" cy="304800"/>
          </a:xfrm>
          <a:prstGeom prst="rect">
            <a:avLst/>
          </a:prstGeom>
        </p:spPr>
      </p:pic>
      <p:pic>
        <p:nvPicPr>
          <p:cNvPr id="7" name="Image 5" descr="preencoded.png"/>
          <p:cNvPicPr>
            <a:picLocks noChangeAspect="1"/>
          </p:cNvPicPr>
          <p:nvPr/>
        </p:nvPicPr>
        <p:blipFill>
          <a:blip r:embed="rId7"/>
          <a:stretch>
            <a:fillRect/>
          </a:stretch>
        </p:blipFill>
        <p:spPr>
          <a:xfrm>
            <a:off x="2695575" y="1924050"/>
            <a:ext cx="2171700" cy="2722066"/>
          </a:xfrm>
          <a:prstGeom prst="rect">
            <a:avLst/>
          </a:prstGeom>
        </p:spPr>
      </p:pic>
      <p:pic>
        <p:nvPicPr>
          <p:cNvPr id="8" name="Image 6" descr="preencoded.png"/>
          <p:cNvPicPr>
            <a:picLocks noChangeAspect="1"/>
          </p:cNvPicPr>
          <p:nvPr/>
        </p:nvPicPr>
        <p:blipFill>
          <a:blip r:embed="rId8"/>
          <a:stretch>
            <a:fillRect/>
          </a:stretch>
        </p:blipFill>
        <p:spPr>
          <a:xfrm>
            <a:off x="3590925" y="2286000"/>
            <a:ext cx="381000" cy="304800"/>
          </a:xfrm>
          <a:prstGeom prst="rect">
            <a:avLst/>
          </a:prstGeom>
        </p:spPr>
      </p:pic>
      <p:pic>
        <p:nvPicPr>
          <p:cNvPr id="9" name="Image 7" descr="preencoded.png"/>
          <p:cNvPicPr>
            <a:picLocks noChangeAspect="1"/>
          </p:cNvPicPr>
          <p:nvPr/>
        </p:nvPicPr>
        <p:blipFill>
          <a:blip r:embed="rId9"/>
          <a:stretch>
            <a:fillRect/>
          </a:stretch>
        </p:blipFill>
        <p:spPr>
          <a:xfrm>
            <a:off x="5010150" y="1924050"/>
            <a:ext cx="2171700" cy="2722066"/>
          </a:xfrm>
          <a:prstGeom prst="rect">
            <a:avLst/>
          </a:prstGeom>
        </p:spPr>
      </p:pic>
      <p:pic>
        <p:nvPicPr>
          <p:cNvPr id="10" name="Image 8" descr="preencoded.png"/>
          <p:cNvPicPr>
            <a:picLocks noChangeAspect="1"/>
          </p:cNvPicPr>
          <p:nvPr/>
        </p:nvPicPr>
        <p:blipFill>
          <a:blip r:embed="rId10"/>
          <a:stretch>
            <a:fillRect/>
          </a:stretch>
        </p:blipFill>
        <p:spPr>
          <a:xfrm>
            <a:off x="5905500" y="2286000"/>
            <a:ext cx="381000" cy="304800"/>
          </a:xfrm>
          <a:prstGeom prst="rect">
            <a:avLst/>
          </a:prstGeom>
        </p:spPr>
      </p:pic>
      <p:pic>
        <p:nvPicPr>
          <p:cNvPr id="11" name="Image 9" descr="preencoded.png"/>
          <p:cNvPicPr>
            <a:picLocks noChangeAspect="1"/>
          </p:cNvPicPr>
          <p:nvPr/>
        </p:nvPicPr>
        <p:blipFill>
          <a:blip r:embed="rId9"/>
          <a:stretch>
            <a:fillRect/>
          </a:stretch>
        </p:blipFill>
        <p:spPr>
          <a:xfrm>
            <a:off x="7324725" y="1924050"/>
            <a:ext cx="2171700" cy="2722066"/>
          </a:xfrm>
          <a:prstGeom prst="rect">
            <a:avLst/>
          </a:prstGeom>
        </p:spPr>
      </p:pic>
      <p:pic>
        <p:nvPicPr>
          <p:cNvPr id="12" name="Image 10" descr="preencoded.png"/>
          <p:cNvPicPr>
            <a:picLocks noChangeAspect="1"/>
          </p:cNvPicPr>
          <p:nvPr/>
        </p:nvPicPr>
        <p:blipFill>
          <a:blip r:embed="rId11"/>
          <a:stretch>
            <a:fillRect/>
          </a:stretch>
        </p:blipFill>
        <p:spPr>
          <a:xfrm>
            <a:off x="8220075" y="2286000"/>
            <a:ext cx="381000" cy="304800"/>
          </a:xfrm>
          <a:prstGeom prst="rect">
            <a:avLst/>
          </a:prstGeom>
        </p:spPr>
      </p:pic>
      <p:pic>
        <p:nvPicPr>
          <p:cNvPr id="13" name="Image 11" descr="preencoded.png"/>
          <p:cNvPicPr>
            <a:picLocks noChangeAspect="1"/>
          </p:cNvPicPr>
          <p:nvPr/>
        </p:nvPicPr>
        <p:blipFill>
          <a:blip r:embed="rId12"/>
          <a:stretch>
            <a:fillRect/>
          </a:stretch>
        </p:blipFill>
        <p:spPr>
          <a:xfrm>
            <a:off x="9639300" y="1924050"/>
            <a:ext cx="2171700" cy="2722066"/>
          </a:xfrm>
          <a:prstGeom prst="rect">
            <a:avLst/>
          </a:prstGeom>
        </p:spPr>
      </p:pic>
      <p:pic>
        <p:nvPicPr>
          <p:cNvPr id="14" name="Image 12" descr="preencoded.png"/>
          <p:cNvPicPr>
            <a:picLocks noChangeAspect="1"/>
          </p:cNvPicPr>
          <p:nvPr/>
        </p:nvPicPr>
        <p:blipFill>
          <a:blip r:embed="rId13"/>
          <a:stretch>
            <a:fillRect/>
          </a:stretch>
        </p:blipFill>
        <p:spPr>
          <a:xfrm>
            <a:off x="10534650" y="2286000"/>
            <a:ext cx="381000" cy="304800"/>
          </a:xfrm>
          <a:prstGeom prst="rect">
            <a:avLst/>
          </a:prstGeom>
        </p:spPr>
      </p:pic>
      <p:pic>
        <p:nvPicPr>
          <p:cNvPr id="15" name="Image 13" descr="preencoded.png"/>
          <p:cNvPicPr>
            <a:picLocks noChangeAspect="1"/>
          </p:cNvPicPr>
          <p:nvPr/>
        </p:nvPicPr>
        <p:blipFill>
          <a:blip r:embed="rId14"/>
          <a:stretch>
            <a:fillRect/>
          </a:stretch>
        </p:blipFill>
        <p:spPr>
          <a:xfrm>
            <a:off x="381000" y="5562600"/>
            <a:ext cx="11430000" cy="1009650"/>
          </a:xfrm>
          <a:prstGeom prst="rect">
            <a:avLst/>
          </a:prstGeom>
        </p:spPr>
      </p:pic>
      <p:pic>
        <p:nvPicPr>
          <p:cNvPr id="16" name="Image 14" descr="preencoded.png"/>
          <p:cNvPicPr>
            <a:picLocks noChangeAspect="1"/>
          </p:cNvPicPr>
          <p:nvPr/>
        </p:nvPicPr>
        <p:blipFill>
          <a:blip r:embed="rId15"/>
          <a:stretch>
            <a:fillRect/>
          </a:stretch>
        </p:blipFill>
        <p:spPr>
          <a:xfrm>
            <a:off x="619125" y="5962948"/>
            <a:ext cx="317302" cy="253752"/>
          </a:xfrm>
          <a:prstGeom prst="rect">
            <a:avLst/>
          </a:prstGeom>
        </p:spPr>
      </p:pic>
      <p:sp>
        <p:nvSpPr>
          <p:cNvPr id="17"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NPCC CHANGE PRINCIPLES FOR SECONDARY PREVENTION</a:t>
            </a:r>
            <a:endParaRPr lang="en-US" sz="1800" dirty="0"/>
          </a:p>
        </p:txBody>
      </p:sp>
      <p:sp>
        <p:nvSpPr>
          <p:cNvPr id="18"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19" name="Text 2"/>
          <p:cNvSpPr/>
          <p:nvPr/>
        </p:nvSpPr>
        <p:spPr>
          <a:xfrm>
            <a:off x="381000" y="1171575"/>
            <a:ext cx="10287000" cy="514350"/>
          </a:xfrm>
          <a:prstGeom prst="rect">
            <a:avLst/>
          </a:prstGeom>
          <a:noFill/>
          <a:ln/>
        </p:spPr>
        <p:txBody>
          <a:bodyPr vert="horz" wrap="square" lIns="0" tIns="0" rIns="0" bIns="0" rtlCol="0" anchor="ctr"/>
          <a:lstStyle/>
          <a:p>
            <a:pPr marL="0" indent="0">
              <a:lnSpc>
                <a:spcPts val="2025"/>
              </a:lnSpc>
              <a:buNone/>
            </a:pPr>
            <a:r>
              <a:rPr lang="en-US" sz="1350" dirty="0">
                <a:solidFill>
                  <a:srgbClr val="34495E"/>
                </a:solidFill>
                <a:latin typeface="Inter" pitchFamily="34" charset="0"/>
                <a:ea typeface="Inter" pitchFamily="34" charset="-122"/>
                <a:cs typeface="Inter" pitchFamily="34" charset="-120"/>
              </a:rPr>
              <a:t>The National Primary Care Collaborative (NPCC) framework provides five core principles to transform CHD secondary prevention from reactive medicine to a systematic, high-impact service.</a:t>
            </a:r>
            <a:endParaRPr lang="en-US" sz="1350" dirty="0"/>
          </a:p>
        </p:txBody>
      </p:sp>
      <p:sp>
        <p:nvSpPr>
          <p:cNvPr id="20" name="Text 3"/>
          <p:cNvSpPr/>
          <p:nvPr/>
        </p:nvSpPr>
        <p:spPr>
          <a:xfrm>
            <a:off x="552450" y="2876550"/>
            <a:ext cx="1828800" cy="388441"/>
          </a:xfrm>
          <a:prstGeom prst="rect">
            <a:avLst/>
          </a:prstGeom>
          <a:noFill/>
          <a:ln/>
        </p:spPr>
        <p:txBody>
          <a:bodyPr vert="horz" wrap="square" lIns="0" tIns="0" rIns="0" bIns="0" rtlCol="0" anchor="ctr"/>
          <a:lstStyle/>
          <a:p>
            <a:pPr marL="0" indent="0" algn="ctr">
              <a:lnSpc>
                <a:spcPts val="1530"/>
              </a:lnSpc>
              <a:buNone/>
            </a:pPr>
            <a:r>
              <a:rPr lang="en-US" sz="1275" b="1" dirty="0">
                <a:solidFill>
                  <a:srgbClr val="800000"/>
                </a:solidFill>
                <a:latin typeface="Inter" pitchFamily="34" charset="0"/>
                <a:ea typeface="Inter" pitchFamily="34" charset="-122"/>
                <a:cs typeface="Inter" pitchFamily="34" charset="-120"/>
              </a:rPr>
              <a:t>Accurate Identification</a:t>
            </a:r>
            <a:endParaRPr lang="en-US" sz="1275" dirty="0"/>
          </a:p>
        </p:txBody>
      </p:sp>
      <p:sp>
        <p:nvSpPr>
          <p:cNvPr id="21" name="Text 4"/>
          <p:cNvSpPr/>
          <p:nvPr/>
        </p:nvSpPr>
        <p:spPr>
          <a:xfrm>
            <a:off x="552450" y="3417391"/>
            <a:ext cx="1828800" cy="1000125"/>
          </a:xfrm>
          <a:prstGeom prst="rect">
            <a:avLst/>
          </a:prstGeom>
          <a:noFill/>
          <a:ln/>
        </p:spPr>
        <p:txBody>
          <a:bodyPr vert="horz" wrap="square" lIns="0" tIns="0" rIns="0" bIns="0" rtlCol="0" anchor="ctr"/>
          <a:lstStyle/>
          <a:p>
            <a:pPr marL="0" indent="0" algn="ctr">
              <a:lnSpc>
                <a:spcPts val="1575"/>
              </a:lnSpc>
              <a:buNone/>
            </a:pPr>
            <a:r>
              <a:rPr lang="en-US" sz="1050" dirty="0">
                <a:solidFill>
                  <a:srgbClr val="5D6D7E"/>
                </a:solidFill>
                <a:latin typeface="Inter" pitchFamily="34" charset="0"/>
                <a:ea typeface="Inter" pitchFamily="34" charset="-122"/>
                <a:cs typeface="Inter" pitchFamily="34" charset="-120"/>
              </a:rPr>
              <a:t>Maintain a complete, accurate, and current CHD register. If a patient isn't on the register, they don't receive proactive care.</a:t>
            </a:r>
            <a:endParaRPr lang="en-US" sz="1050" dirty="0"/>
          </a:p>
        </p:txBody>
      </p:sp>
      <p:sp>
        <p:nvSpPr>
          <p:cNvPr id="22" name="Text 5"/>
          <p:cNvSpPr/>
          <p:nvPr/>
        </p:nvSpPr>
        <p:spPr>
          <a:xfrm>
            <a:off x="2867025" y="2876550"/>
            <a:ext cx="1828800" cy="388441"/>
          </a:xfrm>
          <a:prstGeom prst="rect">
            <a:avLst/>
          </a:prstGeom>
          <a:noFill/>
          <a:ln/>
        </p:spPr>
        <p:txBody>
          <a:bodyPr vert="horz" wrap="square" lIns="0" tIns="0" rIns="0" bIns="0" rtlCol="0" anchor="ctr"/>
          <a:lstStyle/>
          <a:p>
            <a:pPr marL="0" indent="0" algn="ctr">
              <a:lnSpc>
                <a:spcPts val="1530"/>
              </a:lnSpc>
              <a:buNone/>
            </a:pPr>
            <a:r>
              <a:rPr lang="en-US" sz="1275" b="1" dirty="0">
                <a:solidFill>
                  <a:srgbClr val="800000"/>
                </a:solidFill>
                <a:latin typeface="Inter" pitchFamily="34" charset="0"/>
                <a:ea typeface="Inter" pitchFamily="34" charset="-122"/>
                <a:cs typeface="Inter" pitchFamily="34" charset="-120"/>
              </a:rPr>
              <a:t>Systematic Management</a:t>
            </a:r>
            <a:endParaRPr lang="en-US" sz="1275" dirty="0"/>
          </a:p>
        </p:txBody>
      </p:sp>
      <p:sp>
        <p:nvSpPr>
          <p:cNvPr id="23" name="Text 6"/>
          <p:cNvSpPr/>
          <p:nvPr/>
        </p:nvSpPr>
        <p:spPr>
          <a:xfrm>
            <a:off x="2867025" y="3417391"/>
            <a:ext cx="1828800" cy="1000125"/>
          </a:xfrm>
          <a:prstGeom prst="rect">
            <a:avLst/>
          </a:prstGeom>
          <a:noFill/>
          <a:ln/>
        </p:spPr>
        <p:txBody>
          <a:bodyPr vert="horz" wrap="square" lIns="0" tIns="0" rIns="0" bIns="0" rtlCol="0" anchor="ctr"/>
          <a:lstStyle/>
          <a:p>
            <a:pPr marL="0" indent="0" algn="ctr">
              <a:lnSpc>
                <a:spcPts val="1575"/>
              </a:lnSpc>
              <a:buNone/>
            </a:pPr>
            <a:r>
              <a:rPr lang="en-US" sz="1050" dirty="0">
                <a:solidFill>
                  <a:srgbClr val="5D6D7E"/>
                </a:solidFill>
                <a:latin typeface="Inter" pitchFamily="34" charset="0"/>
                <a:ea typeface="Inter" pitchFamily="34" charset="-122"/>
                <a:cs typeface="Inter" pitchFamily="34" charset="-120"/>
              </a:rPr>
              <a:t>Use proactive call/recall systems, evidence-based protocols, clinical templates, and monthly performance measurement.</a:t>
            </a:r>
            <a:endParaRPr lang="en-US" sz="1050" dirty="0"/>
          </a:p>
        </p:txBody>
      </p:sp>
      <p:sp>
        <p:nvSpPr>
          <p:cNvPr id="24" name="Text 7"/>
          <p:cNvSpPr/>
          <p:nvPr/>
        </p:nvSpPr>
        <p:spPr>
          <a:xfrm>
            <a:off x="5181600" y="2876550"/>
            <a:ext cx="1828800" cy="381000"/>
          </a:xfrm>
          <a:prstGeom prst="rect">
            <a:avLst/>
          </a:prstGeom>
          <a:noFill/>
          <a:ln/>
        </p:spPr>
        <p:txBody>
          <a:bodyPr vert="horz" wrap="square" lIns="0" tIns="0" rIns="0" bIns="0" rtlCol="0" anchor="ctr"/>
          <a:lstStyle/>
          <a:p>
            <a:pPr marL="0" indent="0" algn="ctr">
              <a:lnSpc>
                <a:spcPts val="1530"/>
              </a:lnSpc>
              <a:buNone/>
            </a:pPr>
            <a:r>
              <a:rPr lang="en-US" sz="1275" b="1" dirty="0">
                <a:solidFill>
                  <a:srgbClr val="800000"/>
                </a:solidFill>
                <a:latin typeface="Inter" pitchFamily="34" charset="0"/>
                <a:ea typeface="Inter" pitchFamily="34" charset="-122"/>
                <a:cs typeface="Inter" pitchFamily="34" charset="-120"/>
              </a:rPr>
              <a:t>Interface Working</a:t>
            </a:r>
            <a:endParaRPr lang="en-US" sz="1275" dirty="0"/>
          </a:p>
        </p:txBody>
      </p:sp>
      <p:sp>
        <p:nvSpPr>
          <p:cNvPr id="25" name="Text 8"/>
          <p:cNvSpPr/>
          <p:nvPr/>
        </p:nvSpPr>
        <p:spPr>
          <a:xfrm>
            <a:off x="5181600" y="3409950"/>
            <a:ext cx="1828800" cy="1000125"/>
          </a:xfrm>
          <a:prstGeom prst="rect">
            <a:avLst/>
          </a:prstGeom>
          <a:noFill/>
          <a:ln/>
        </p:spPr>
        <p:txBody>
          <a:bodyPr vert="horz" wrap="square" lIns="0" tIns="0" rIns="0" bIns="0" rtlCol="0" anchor="ctr"/>
          <a:lstStyle/>
          <a:p>
            <a:pPr marL="0" indent="0" algn="ctr">
              <a:lnSpc>
                <a:spcPts val="1575"/>
              </a:lnSpc>
              <a:buNone/>
            </a:pPr>
            <a:r>
              <a:rPr lang="en-US" sz="1050" dirty="0">
                <a:solidFill>
                  <a:srgbClr val="5D6D7E"/>
                </a:solidFill>
                <a:latin typeface="Inter" pitchFamily="34" charset="0"/>
                <a:ea typeface="Inter" pitchFamily="34" charset="-122"/>
                <a:cs typeface="Inter" pitchFamily="34" charset="-120"/>
              </a:rPr>
              <a:t>Ensure timely, high-quality support from secondary care through clear referral pathways and seamless discharge systems.</a:t>
            </a:r>
            <a:endParaRPr lang="en-US" sz="1050" dirty="0"/>
          </a:p>
        </p:txBody>
      </p:sp>
      <p:sp>
        <p:nvSpPr>
          <p:cNvPr id="26" name="Text 9"/>
          <p:cNvSpPr/>
          <p:nvPr/>
        </p:nvSpPr>
        <p:spPr>
          <a:xfrm>
            <a:off x="7496175" y="2876550"/>
            <a:ext cx="1828800" cy="381000"/>
          </a:xfrm>
          <a:prstGeom prst="rect">
            <a:avLst/>
          </a:prstGeom>
          <a:noFill/>
          <a:ln/>
        </p:spPr>
        <p:txBody>
          <a:bodyPr vert="horz" wrap="square" lIns="0" tIns="0" rIns="0" bIns="0" rtlCol="0" anchor="ctr"/>
          <a:lstStyle/>
          <a:p>
            <a:pPr marL="0" indent="0" algn="ctr">
              <a:lnSpc>
                <a:spcPts val="1530"/>
              </a:lnSpc>
              <a:buNone/>
            </a:pPr>
            <a:r>
              <a:rPr lang="en-US" sz="1275" b="1" dirty="0">
                <a:solidFill>
                  <a:srgbClr val="800000"/>
                </a:solidFill>
                <a:latin typeface="Inter" pitchFamily="34" charset="0"/>
                <a:ea typeface="Inter" pitchFamily="34" charset="-122"/>
                <a:cs typeface="Inter" pitchFamily="34" charset="-120"/>
              </a:rPr>
              <a:t>Patient Involvement</a:t>
            </a:r>
            <a:endParaRPr lang="en-US" sz="1275" dirty="0"/>
          </a:p>
        </p:txBody>
      </p:sp>
      <p:sp>
        <p:nvSpPr>
          <p:cNvPr id="27" name="Text 10"/>
          <p:cNvSpPr/>
          <p:nvPr/>
        </p:nvSpPr>
        <p:spPr>
          <a:xfrm>
            <a:off x="7496175" y="3409950"/>
            <a:ext cx="1828800" cy="1000125"/>
          </a:xfrm>
          <a:prstGeom prst="rect">
            <a:avLst/>
          </a:prstGeom>
          <a:noFill/>
          <a:ln/>
        </p:spPr>
        <p:txBody>
          <a:bodyPr vert="horz" wrap="square" lIns="0" tIns="0" rIns="0" bIns="0" rtlCol="0" anchor="ctr"/>
          <a:lstStyle/>
          <a:p>
            <a:pPr marL="0" indent="0" algn="ctr">
              <a:lnSpc>
                <a:spcPts val="1575"/>
              </a:lnSpc>
              <a:buNone/>
            </a:pPr>
            <a:r>
              <a:rPr lang="en-US" sz="1050" dirty="0">
                <a:solidFill>
                  <a:srgbClr val="5D6D7E"/>
                </a:solidFill>
                <a:latin typeface="Inter" pitchFamily="34" charset="0"/>
                <a:ea typeface="Inter" pitchFamily="34" charset="-122"/>
                <a:cs typeface="Inter" pitchFamily="34" charset="-120"/>
              </a:rPr>
              <a:t>Support self-management and involve patients in designing CHD services to improve engagement and attendance.</a:t>
            </a:r>
            <a:endParaRPr lang="en-US" sz="1050" dirty="0"/>
          </a:p>
        </p:txBody>
      </p:sp>
      <p:sp>
        <p:nvSpPr>
          <p:cNvPr id="28" name="Text 11"/>
          <p:cNvSpPr/>
          <p:nvPr/>
        </p:nvSpPr>
        <p:spPr>
          <a:xfrm>
            <a:off x="9810750" y="2876550"/>
            <a:ext cx="1828800" cy="381000"/>
          </a:xfrm>
          <a:prstGeom prst="rect">
            <a:avLst/>
          </a:prstGeom>
          <a:noFill/>
          <a:ln/>
        </p:spPr>
        <p:txBody>
          <a:bodyPr vert="horz" wrap="square" lIns="0" tIns="0" rIns="0" bIns="0" rtlCol="0" anchor="ctr"/>
          <a:lstStyle/>
          <a:p>
            <a:pPr marL="0" indent="0" algn="ctr">
              <a:lnSpc>
                <a:spcPts val="1530"/>
              </a:lnSpc>
              <a:buNone/>
            </a:pPr>
            <a:r>
              <a:rPr lang="en-US" sz="1275" b="1" dirty="0">
                <a:solidFill>
                  <a:srgbClr val="800000"/>
                </a:solidFill>
                <a:latin typeface="Inter" pitchFamily="34" charset="0"/>
                <a:ea typeface="Inter" pitchFamily="34" charset="-122"/>
                <a:cs typeface="Inter" pitchFamily="34" charset="-120"/>
              </a:rPr>
              <a:t>Local Partnerships</a:t>
            </a:r>
            <a:endParaRPr lang="en-US" sz="1275" dirty="0"/>
          </a:p>
        </p:txBody>
      </p:sp>
      <p:sp>
        <p:nvSpPr>
          <p:cNvPr id="29" name="Text 12"/>
          <p:cNvSpPr/>
          <p:nvPr/>
        </p:nvSpPr>
        <p:spPr>
          <a:xfrm>
            <a:off x="9810750" y="3409950"/>
            <a:ext cx="1828800" cy="1000125"/>
          </a:xfrm>
          <a:prstGeom prst="rect">
            <a:avLst/>
          </a:prstGeom>
          <a:noFill/>
          <a:ln/>
        </p:spPr>
        <p:txBody>
          <a:bodyPr vert="horz" wrap="square" lIns="0" tIns="0" rIns="0" bIns="0" rtlCol="0" anchor="ctr"/>
          <a:lstStyle/>
          <a:p>
            <a:pPr marL="0" indent="0" algn="ctr">
              <a:lnSpc>
                <a:spcPts val="1575"/>
              </a:lnSpc>
              <a:buNone/>
            </a:pPr>
            <a:r>
              <a:rPr lang="en-US" sz="1050" dirty="0">
                <a:solidFill>
                  <a:srgbClr val="5D6D7E"/>
                </a:solidFill>
                <a:latin typeface="Inter" pitchFamily="34" charset="0"/>
                <a:ea typeface="Inter" pitchFamily="34" charset="-122"/>
                <a:cs typeface="Inter" pitchFamily="34" charset="-120"/>
              </a:rPr>
              <a:t>Develop effective links with local authorities, exercise referral schemes, and community groups for holistic care.</a:t>
            </a:r>
            <a:endParaRPr lang="en-US" sz="1050" dirty="0"/>
          </a:p>
        </p:txBody>
      </p:sp>
      <p:sp>
        <p:nvSpPr>
          <p:cNvPr id="30" name="Text 13"/>
          <p:cNvSpPr/>
          <p:nvPr/>
        </p:nvSpPr>
        <p:spPr>
          <a:xfrm>
            <a:off x="1126927" y="5734050"/>
            <a:ext cx="10445948" cy="228600"/>
          </a:xfrm>
          <a:prstGeom prst="rect">
            <a:avLst/>
          </a:prstGeom>
          <a:noFill/>
          <a:ln/>
        </p:spPr>
        <p:txBody>
          <a:bodyPr vert="horz" wrap="square" lIns="0" tIns="0" rIns="0" bIns="0" rtlCol="0" anchor="ctr"/>
          <a:lstStyle/>
          <a:p>
            <a:pPr marL="0" indent="0">
              <a:lnSpc>
                <a:spcPts val="1800"/>
              </a:lnSpc>
              <a:buNone/>
            </a:pPr>
            <a:r>
              <a:rPr lang="en-US" sz="1200" b="1" kern="0" spc="30" dirty="0">
                <a:solidFill>
                  <a:srgbClr val="FFFFFF"/>
                </a:solidFill>
                <a:latin typeface="Inter" pitchFamily="34" charset="0"/>
                <a:ea typeface="Inter" pitchFamily="34" charset="-122"/>
                <a:cs typeface="Inter" pitchFamily="34" charset="-120"/>
              </a:rPr>
              <a:t>THE EVIDENCE FOR CHANGE</a:t>
            </a:r>
            <a:endParaRPr lang="en-US" sz="1200" dirty="0"/>
          </a:p>
        </p:txBody>
      </p:sp>
      <p:sp>
        <p:nvSpPr>
          <p:cNvPr id="31" name="Text 14"/>
          <p:cNvSpPr/>
          <p:nvPr/>
        </p:nvSpPr>
        <p:spPr>
          <a:xfrm>
            <a:off x="1126927" y="6000750"/>
            <a:ext cx="10445948" cy="400050"/>
          </a:xfrm>
          <a:prstGeom prst="rect">
            <a:avLst/>
          </a:prstGeom>
          <a:noFill/>
          <a:ln/>
        </p:spPr>
        <p:txBody>
          <a:bodyPr vert="horz" wrap="square" lIns="0" tIns="0" rIns="0" bIns="0" rtlCol="0" anchor="ctr"/>
          <a:lstStyle/>
          <a:p>
            <a:pPr marL="0" indent="0">
              <a:lnSpc>
                <a:spcPts val="1575"/>
              </a:lnSpc>
              <a:buNone/>
            </a:pPr>
            <a:r>
              <a:rPr lang="en-US" sz="1125" dirty="0">
                <a:solidFill>
                  <a:srgbClr val="FFFFFF">
                    <a:alpha val="95000"/>
                  </a:srgbClr>
                </a:solidFill>
                <a:latin typeface="Inter" pitchFamily="34" charset="0"/>
                <a:ea typeface="Inter" pitchFamily="34" charset="-122"/>
                <a:cs typeface="Inter" pitchFamily="34" charset="-120"/>
              </a:rPr>
              <a:t>NPCC Collaborative PCTs achieved a </a:t>
            </a:r>
            <a:r>
              <a:rPr lang="en-US" sz="1125" b="1" dirty="0">
                <a:solidFill>
                  <a:srgbClr val="FFFFFF">
                    <a:alpha val="95000"/>
                  </a:srgbClr>
                </a:solidFill>
                <a:latin typeface="Inter" pitchFamily="34" charset="0"/>
                <a:ea typeface="Inter" pitchFamily="34" charset="-122"/>
                <a:cs typeface="Inter" pitchFamily="34" charset="-120"/>
              </a:rPr>
              <a:t>four-fold greater reduction</a:t>
            </a:r>
            <a:r>
              <a:rPr lang="en-US" sz="1125" dirty="0">
                <a:solidFill>
                  <a:srgbClr val="FFFFFF">
                    <a:alpha val="95000"/>
                  </a:srgbClr>
                </a:solidFill>
                <a:latin typeface="Inter" pitchFamily="34" charset="0"/>
                <a:ea typeface="Inter" pitchFamily="34" charset="-122"/>
                <a:cs typeface="Inter" pitchFamily="34" charset="-120"/>
              </a:rPr>
              <a:t> in CHD mortality compared to the rest of England, saving an estimated 6,000 extra lives annually.</a:t>
            </a:r>
            <a:endParaRPr lang="en-US" sz="112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4" name="Image 2" descr="preencoded.png"/>
          <p:cNvPicPr>
            <a:picLocks noChangeAspect="1"/>
          </p:cNvPicPr>
          <p:nvPr/>
        </p:nvPicPr>
        <p:blipFill>
          <a:blip r:embed="rId5"/>
          <a:stretch>
            <a:fillRect/>
          </a:stretch>
        </p:blipFill>
        <p:spPr>
          <a:xfrm>
            <a:off x="381000" y="1057275"/>
            <a:ext cx="5619750" cy="2709863"/>
          </a:xfrm>
          <a:prstGeom prst="rect">
            <a:avLst/>
          </a:prstGeom>
        </p:spPr>
      </p:pic>
      <p:pic>
        <p:nvPicPr>
          <p:cNvPr id="5" name="Image 3" descr="preencoded.png"/>
          <p:cNvPicPr>
            <a:picLocks noChangeAspect="1"/>
          </p:cNvPicPr>
          <p:nvPr/>
        </p:nvPicPr>
        <p:blipFill>
          <a:blip r:embed="rId6"/>
          <a:stretch>
            <a:fillRect/>
          </a:stretch>
        </p:blipFill>
        <p:spPr>
          <a:xfrm>
            <a:off x="571500" y="1209675"/>
            <a:ext cx="342900" cy="342900"/>
          </a:xfrm>
          <a:prstGeom prst="rect">
            <a:avLst/>
          </a:prstGeom>
        </p:spPr>
      </p:pic>
      <p:pic>
        <p:nvPicPr>
          <p:cNvPr id="6" name="Image 4" descr="preencoded.png"/>
          <p:cNvPicPr>
            <a:picLocks noChangeAspect="1"/>
          </p:cNvPicPr>
          <p:nvPr/>
        </p:nvPicPr>
        <p:blipFill>
          <a:blip r:embed="rId7"/>
          <a:stretch>
            <a:fillRect/>
          </a:stretch>
        </p:blipFill>
        <p:spPr>
          <a:xfrm>
            <a:off x="635794" y="1293465"/>
            <a:ext cx="214313" cy="175320"/>
          </a:xfrm>
          <a:prstGeom prst="rect">
            <a:avLst/>
          </a:prstGeom>
        </p:spPr>
      </p:pic>
      <p:pic>
        <p:nvPicPr>
          <p:cNvPr id="7" name="Image 5" descr="preencoded.png"/>
          <p:cNvPicPr>
            <a:picLocks noChangeAspect="1"/>
          </p:cNvPicPr>
          <p:nvPr/>
        </p:nvPicPr>
        <p:blipFill>
          <a:blip r:embed="rId8"/>
          <a:stretch>
            <a:fillRect/>
          </a:stretch>
        </p:blipFill>
        <p:spPr>
          <a:xfrm>
            <a:off x="571500" y="1666875"/>
            <a:ext cx="5238750" cy="338138"/>
          </a:xfrm>
          <a:prstGeom prst="rect">
            <a:avLst/>
          </a:prstGeom>
        </p:spPr>
      </p:pic>
      <p:pic>
        <p:nvPicPr>
          <p:cNvPr id="8" name="Image 6" descr="preencoded.png"/>
          <p:cNvPicPr>
            <a:picLocks noChangeAspect="1"/>
          </p:cNvPicPr>
          <p:nvPr/>
        </p:nvPicPr>
        <p:blipFill>
          <a:blip r:embed="rId9"/>
          <a:stretch>
            <a:fillRect/>
          </a:stretch>
        </p:blipFill>
        <p:spPr>
          <a:xfrm>
            <a:off x="3305175" y="1724025"/>
            <a:ext cx="685800" cy="223838"/>
          </a:xfrm>
          <a:prstGeom prst="rect">
            <a:avLst/>
          </a:prstGeom>
        </p:spPr>
      </p:pic>
      <p:pic>
        <p:nvPicPr>
          <p:cNvPr id="9" name="Image 7" descr="preencoded.png"/>
          <p:cNvPicPr>
            <a:picLocks noChangeAspect="1"/>
          </p:cNvPicPr>
          <p:nvPr/>
        </p:nvPicPr>
        <p:blipFill>
          <a:blip r:embed="rId10"/>
          <a:stretch>
            <a:fillRect/>
          </a:stretch>
        </p:blipFill>
        <p:spPr>
          <a:xfrm>
            <a:off x="571500" y="2081212"/>
            <a:ext cx="5238750" cy="338138"/>
          </a:xfrm>
          <a:prstGeom prst="rect">
            <a:avLst/>
          </a:prstGeom>
        </p:spPr>
      </p:pic>
      <p:pic>
        <p:nvPicPr>
          <p:cNvPr id="10" name="Image 8" descr="preencoded.png"/>
          <p:cNvPicPr>
            <a:picLocks noChangeAspect="1"/>
          </p:cNvPicPr>
          <p:nvPr/>
        </p:nvPicPr>
        <p:blipFill>
          <a:blip r:embed="rId11"/>
          <a:stretch>
            <a:fillRect/>
          </a:stretch>
        </p:blipFill>
        <p:spPr>
          <a:xfrm>
            <a:off x="3590925" y="2138363"/>
            <a:ext cx="988963" cy="223838"/>
          </a:xfrm>
          <a:prstGeom prst="rect">
            <a:avLst/>
          </a:prstGeom>
        </p:spPr>
      </p:pic>
      <p:pic>
        <p:nvPicPr>
          <p:cNvPr id="11" name="Image 9" descr="preencoded.png"/>
          <p:cNvPicPr>
            <a:picLocks noChangeAspect="1"/>
          </p:cNvPicPr>
          <p:nvPr/>
        </p:nvPicPr>
        <p:blipFill>
          <a:blip r:embed="rId12"/>
          <a:stretch>
            <a:fillRect/>
          </a:stretch>
        </p:blipFill>
        <p:spPr>
          <a:xfrm>
            <a:off x="571500" y="3290888"/>
            <a:ext cx="5238750" cy="323850"/>
          </a:xfrm>
          <a:prstGeom prst="rect">
            <a:avLst/>
          </a:prstGeom>
        </p:spPr>
      </p:pic>
      <p:pic>
        <p:nvPicPr>
          <p:cNvPr id="12" name="Image 10" descr="preencoded.png"/>
          <p:cNvPicPr>
            <a:picLocks noChangeAspect="1"/>
          </p:cNvPicPr>
          <p:nvPr/>
        </p:nvPicPr>
        <p:blipFill>
          <a:blip r:embed="rId13"/>
          <a:stretch>
            <a:fillRect/>
          </a:stretch>
        </p:blipFill>
        <p:spPr>
          <a:xfrm>
            <a:off x="381000" y="3919537"/>
            <a:ext cx="5619750" cy="2709863"/>
          </a:xfrm>
          <a:prstGeom prst="rect">
            <a:avLst/>
          </a:prstGeom>
        </p:spPr>
      </p:pic>
      <p:pic>
        <p:nvPicPr>
          <p:cNvPr id="13" name="Image 11" descr="preencoded.png"/>
          <p:cNvPicPr>
            <a:picLocks noChangeAspect="1"/>
          </p:cNvPicPr>
          <p:nvPr/>
        </p:nvPicPr>
        <p:blipFill>
          <a:blip r:embed="rId14"/>
          <a:stretch>
            <a:fillRect/>
          </a:stretch>
        </p:blipFill>
        <p:spPr>
          <a:xfrm>
            <a:off x="571500" y="4071938"/>
            <a:ext cx="342900" cy="342900"/>
          </a:xfrm>
          <a:prstGeom prst="rect">
            <a:avLst/>
          </a:prstGeom>
        </p:spPr>
      </p:pic>
      <p:pic>
        <p:nvPicPr>
          <p:cNvPr id="14" name="Image 12" descr="preencoded.png"/>
          <p:cNvPicPr>
            <a:picLocks noChangeAspect="1"/>
          </p:cNvPicPr>
          <p:nvPr/>
        </p:nvPicPr>
        <p:blipFill>
          <a:blip r:embed="rId15"/>
          <a:stretch>
            <a:fillRect/>
          </a:stretch>
        </p:blipFill>
        <p:spPr>
          <a:xfrm>
            <a:off x="635794" y="4155728"/>
            <a:ext cx="214313" cy="175320"/>
          </a:xfrm>
          <a:prstGeom prst="rect">
            <a:avLst/>
          </a:prstGeom>
        </p:spPr>
      </p:pic>
      <p:pic>
        <p:nvPicPr>
          <p:cNvPr id="15" name="Image 13" descr="preencoded.png"/>
          <p:cNvPicPr>
            <a:picLocks noChangeAspect="1"/>
          </p:cNvPicPr>
          <p:nvPr/>
        </p:nvPicPr>
        <p:blipFill>
          <a:blip r:embed="rId16"/>
          <a:stretch>
            <a:fillRect/>
          </a:stretch>
        </p:blipFill>
        <p:spPr>
          <a:xfrm>
            <a:off x="571500" y="4529138"/>
            <a:ext cx="5238750" cy="314325"/>
          </a:xfrm>
          <a:prstGeom prst="rect">
            <a:avLst/>
          </a:prstGeom>
        </p:spPr>
      </p:pic>
      <p:pic>
        <p:nvPicPr>
          <p:cNvPr id="16" name="Image 14" descr="preencoded.png"/>
          <p:cNvPicPr>
            <a:picLocks noChangeAspect="1"/>
          </p:cNvPicPr>
          <p:nvPr/>
        </p:nvPicPr>
        <p:blipFill>
          <a:blip r:embed="rId16"/>
          <a:stretch>
            <a:fillRect/>
          </a:stretch>
        </p:blipFill>
        <p:spPr>
          <a:xfrm>
            <a:off x="571500" y="4919663"/>
            <a:ext cx="5238750" cy="314325"/>
          </a:xfrm>
          <a:prstGeom prst="rect">
            <a:avLst/>
          </a:prstGeom>
        </p:spPr>
      </p:pic>
      <p:pic>
        <p:nvPicPr>
          <p:cNvPr id="17" name="Image 15" descr="preencoded.png"/>
          <p:cNvPicPr>
            <a:picLocks noChangeAspect="1"/>
          </p:cNvPicPr>
          <p:nvPr/>
        </p:nvPicPr>
        <p:blipFill>
          <a:blip r:embed="rId17"/>
          <a:stretch>
            <a:fillRect/>
          </a:stretch>
        </p:blipFill>
        <p:spPr>
          <a:xfrm>
            <a:off x="571500" y="5700713"/>
            <a:ext cx="809625" cy="214313"/>
          </a:xfrm>
          <a:prstGeom prst="rect">
            <a:avLst/>
          </a:prstGeom>
        </p:spPr>
      </p:pic>
      <p:pic>
        <p:nvPicPr>
          <p:cNvPr id="18" name="Image 16" descr="preencoded.png"/>
          <p:cNvPicPr>
            <a:picLocks noChangeAspect="1"/>
          </p:cNvPicPr>
          <p:nvPr/>
        </p:nvPicPr>
        <p:blipFill>
          <a:blip r:embed="rId18"/>
          <a:stretch>
            <a:fillRect/>
          </a:stretch>
        </p:blipFill>
        <p:spPr>
          <a:xfrm>
            <a:off x="1457325" y="5700713"/>
            <a:ext cx="1133475" cy="214313"/>
          </a:xfrm>
          <a:prstGeom prst="rect">
            <a:avLst/>
          </a:prstGeom>
        </p:spPr>
      </p:pic>
      <p:pic>
        <p:nvPicPr>
          <p:cNvPr id="19" name="Image 17" descr="preencoded.png"/>
          <p:cNvPicPr>
            <a:picLocks noChangeAspect="1"/>
          </p:cNvPicPr>
          <p:nvPr/>
        </p:nvPicPr>
        <p:blipFill>
          <a:blip r:embed="rId19"/>
          <a:stretch>
            <a:fillRect/>
          </a:stretch>
        </p:blipFill>
        <p:spPr>
          <a:xfrm>
            <a:off x="2667000" y="5700713"/>
            <a:ext cx="914400" cy="214313"/>
          </a:xfrm>
          <a:prstGeom prst="rect">
            <a:avLst/>
          </a:prstGeom>
        </p:spPr>
      </p:pic>
      <p:pic>
        <p:nvPicPr>
          <p:cNvPr id="20" name="Image 18" descr="preencoded.png"/>
          <p:cNvPicPr>
            <a:picLocks noChangeAspect="1"/>
          </p:cNvPicPr>
          <p:nvPr/>
        </p:nvPicPr>
        <p:blipFill>
          <a:blip r:embed="rId20"/>
          <a:stretch>
            <a:fillRect/>
          </a:stretch>
        </p:blipFill>
        <p:spPr>
          <a:xfrm>
            <a:off x="3657600" y="5700713"/>
            <a:ext cx="647700" cy="214313"/>
          </a:xfrm>
          <a:prstGeom prst="rect">
            <a:avLst/>
          </a:prstGeom>
        </p:spPr>
      </p:pic>
      <p:pic>
        <p:nvPicPr>
          <p:cNvPr id="21" name="Image 19" descr="preencoded.png"/>
          <p:cNvPicPr>
            <a:picLocks noChangeAspect="1"/>
          </p:cNvPicPr>
          <p:nvPr/>
        </p:nvPicPr>
        <p:blipFill>
          <a:blip r:embed="rId21"/>
          <a:stretch>
            <a:fillRect/>
          </a:stretch>
        </p:blipFill>
        <p:spPr>
          <a:xfrm>
            <a:off x="6191250" y="1057275"/>
            <a:ext cx="5619750" cy="2709863"/>
          </a:xfrm>
          <a:prstGeom prst="rect">
            <a:avLst/>
          </a:prstGeom>
        </p:spPr>
      </p:pic>
      <p:pic>
        <p:nvPicPr>
          <p:cNvPr id="22" name="Image 20" descr="preencoded.png"/>
          <p:cNvPicPr>
            <a:picLocks noChangeAspect="1"/>
          </p:cNvPicPr>
          <p:nvPr/>
        </p:nvPicPr>
        <p:blipFill>
          <a:blip r:embed="rId6"/>
          <a:stretch>
            <a:fillRect/>
          </a:stretch>
        </p:blipFill>
        <p:spPr>
          <a:xfrm>
            <a:off x="6381750" y="1209675"/>
            <a:ext cx="342900" cy="342900"/>
          </a:xfrm>
          <a:prstGeom prst="rect">
            <a:avLst/>
          </a:prstGeom>
        </p:spPr>
      </p:pic>
      <p:pic>
        <p:nvPicPr>
          <p:cNvPr id="23" name="Image 21" descr="preencoded.png"/>
          <p:cNvPicPr>
            <a:picLocks noChangeAspect="1"/>
          </p:cNvPicPr>
          <p:nvPr/>
        </p:nvPicPr>
        <p:blipFill>
          <a:blip r:embed="rId22"/>
          <a:stretch>
            <a:fillRect/>
          </a:stretch>
        </p:blipFill>
        <p:spPr>
          <a:xfrm>
            <a:off x="6446044" y="1293465"/>
            <a:ext cx="214313" cy="175320"/>
          </a:xfrm>
          <a:prstGeom prst="rect">
            <a:avLst/>
          </a:prstGeom>
        </p:spPr>
      </p:pic>
      <p:pic>
        <p:nvPicPr>
          <p:cNvPr id="24" name="Image 22" descr="preencoded.png"/>
          <p:cNvPicPr>
            <a:picLocks noChangeAspect="1"/>
          </p:cNvPicPr>
          <p:nvPr/>
        </p:nvPicPr>
        <p:blipFill>
          <a:blip r:embed="rId8"/>
          <a:stretch>
            <a:fillRect/>
          </a:stretch>
        </p:blipFill>
        <p:spPr>
          <a:xfrm>
            <a:off x="6381750" y="1666875"/>
            <a:ext cx="5238750" cy="338138"/>
          </a:xfrm>
          <a:prstGeom prst="rect">
            <a:avLst/>
          </a:prstGeom>
        </p:spPr>
      </p:pic>
      <p:pic>
        <p:nvPicPr>
          <p:cNvPr id="25" name="Image 23" descr="preencoded.png"/>
          <p:cNvPicPr>
            <a:picLocks noChangeAspect="1"/>
          </p:cNvPicPr>
          <p:nvPr/>
        </p:nvPicPr>
        <p:blipFill>
          <a:blip r:embed="rId23"/>
          <a:stretch>
            <a:fillRect/>
          </a:stretch>
        </p:blipFill>
        <p:spPr>
          <a:xfrm>
            <a:off x="8591550" y="1724025"/>
            <a:ext cx="1333500" cy="223838"/>
          </a:xfrm>
          <a:prstGeom prst="rect">
            <a:avLst/>
          </a:prstGeom>
        </p:spPr>
      </p:pic>
      <p:pic>
        <p:nvPicPr>
          <p:cNvPr id="26" name="Image 24" descr="preencoded.png"/>
          <p:cNvPicPr>
            <a:picLocks noChangeAspect="1"/>
          </p:cNvPicPr>
          <p:nvPr/>
        </p:nvPicPr>
        <p:blipFill>
          <a:blip r:embed="rId16"/>
          <a:stretch>
            <a:fillRect/>
          </a:stretch>
        </p:blipFill>
        <p:spPr>
          <a:xfrm>
            <a:off x="6381750" y="2081212"/>
            <a:ext cx="5238750" cy="314325"/>
          </a:xfrm>
          <a:prstGeom prst="rect">
            <a:avLst/>
          </a:prstGeom>
        </p:spPr>
      </p:pic>
      <p:pic>
        <p:nvPicPr>
          <p:cNvPr id="27" name="Image 25" descr="preencoded.png"/>
          <p:cNvPicPr>
            <a:picLocks noChangeAspect="1"/>
          </p:cNvPicPr>
          <p:nvPr/>
        </p:nvPicPr>
        <p:blipFill>
          <a:blip r:embed="rId16"/>
          <a:stretch>
            <a:fillRect/>
          </a:stretch>
        </p:blipFill>
        <p:spPr>
          <a:xfrm>
            <a:off x="6381750" y="2471738"/>
            <a:ext cx="5238750" cy="314325"/>
          </a:xfrm>
          <a:prstGeom prst="rect">
            <a:avLst/>
          </a:prstGeom>
        </p:spPr>
      </p:pic>
      <p:pic>
        <p:nvPicPr>
          <p:cNvPr id="28" name="Image 26" descr="preencoded.png"/>
          <p:cNvPicPr>
            <a:picLocks noChangeAspect="1"/>
          </p:cNvPicPr>
          <p:nvPr/>
        </p:nvPicPr>
        <p:blipFill>
          <a:blip r:embed="rId16"/>
          <a:stretch>
            <a:fillRect/>
          </a:stretch>
        </p:blipFill>
        <p:spPr>
          <a:xfrm>
            <a:off x="6381750" y="2862263"/>
            <a:ext cx="5238750" cy="314325"/>
          </a:xfrm>
          <a:prstGeom prst="rect">
            <a:avLst/>
          </a:prstGeom>
        </p:spPr>
      </p:pic>
      <p:pic>
        <p:nvPicPr>
          <p:cNvPr id="29" name="Image 27" descr="preencoded.png"/>
          <p:cNvPicPr>
            <a:picLocks noChangeAspect="1"/>
          </p:cNvPicPr>
          <p:nvPr/>
        </p:nvPicPr>
        <p:blipFill>
          <a:blip r:embed="rId13"/>
          <a:stretch>
            <a:fillRect/>
          </a:stretch>
        </p:blipFill>
        <p:spPr>
          <a:xfrm>
            <a:off x="6191250" y="3919537"/>
            <a:ext cx="5619750" cy="2709863"/>
          </a:xfrm>
          <a:prstGeom prst="rect">
            <a:avLst/>
          </a:prstGeom>
        </p:spPr>
      </p:pic>
      <p:pic>
        <p:nvPicPr>
          <p:cNvPr id="30" name="Image 28" descr="preencoded.png"/>
          <p:cNvPicPr>
            <a:picLocks noChangeAspect="1"/>
          </p:cNvPicPr>
          <p:nvPr/>
        </p:nvPicPr>
        <p:blipFill>
          <a:blip r:embed="rId14"/>
          <a:stretch>
            <a:fillRect/>
          </a:stretch>
        </p:blipFill>
        <p:spPr>
          <a:xfrm>
            <a:off x="6381750" y="4071938"/>
            <a:ext cx="342900" cy="342900"/>
          </a:xfrm>
          <a:prstGeom prst="rect">
            <a:avLst/>
          </a:prstGeom>
        </p:spPr>
      </p:pic>
      <p:pic>
        <p:nvPicPr>
          <p:cNvPr id="31" name="Image 29" descr="preencoded.png"/>
          <p:cNvPicPr>
            <a:picLocks noChangeAspect="1"/>
          </p:cNvPicPr>
          <p:nvPr/>
        </p:nvPicPr>
        <p:blipFill>
          <a:blip r:embed="rId24"/>
          <a:stretch>
            <a:fillRect/>
          </a:stretch>
        </p:blipFill>
        <p:spPr>
          <a:xfrm>
            <a:off x="6446044" y="4155728"/>
            <a:ext cx="214313" cy="175320"/>
          </a:xfrm>
          <a:prstGeom prst="rect">
            <a:avLst/>
          </a:prstGeom>
        </p:spPr>
      </p:pic>
      <p:pic>
        <p:nvPicPr>
          <p:cNvPr id="32" name="Image 30" descr="preencoded.png"/>
          <p:cNvPicPr>
            <a:picLocks noChangeAspect="1"/>
          </p:cNvPicPr>
          <p:nvPr/>
        </p:nvPicPr>
        <p:blipFill>
          <a:blip r:embed="rId10"/>
          <a:stretch>
            <a:fillRect/>
          </a:stretch>
        </p:blipFill>
        <p:spPr>
          <a:xfrm>
            <a:off x="6381750" y="4529138"/>
            <a:ext cx="5238750" cy="338138"/>
          </a:xfrm>
          <a:prstGeom prst="rect">
            <a:avLst/>
          </a:prstGeom>
        </p:spPr>
      </p:pic>
      <p:pic>
        <p:nvPicPr>
          <p:cNvPr id="33" name="Image 31" descr="preencoded.png"/>
          <p:cNvPicPr>
            <a:picLocks noChangeAspect="1"/>
          </p:cNvPicPr>
          <p:nvPr/>
        </p:nvPicPr>
        <p:blipFill>
          <a:blip r:embed="rId25"/>
          <a:stretch>
            <a:fillRect/>
          </a:stretch>
        </p:blipFill>
        <p:spPr>
          <a:xfrm>
            <a:off x="10382250" y="4586288"/>
            <a:ext cx="495300" cy="223838"/>
          </a:xfrm>
          <a:prstGeom prst="rect">
            <a:avLst/>
          </a:prstGeom>
        </p:spPr>
      </p:pic>
      <p:pic>
        <p:nvPicPr>
          <p:cNvPr id="34" name="Image 32" descr="preencoded.png"/>
          <p:cNvPicPr>
            <a:picLocks noChangeAspect="1"/>
          </p:cNvPicPr>
          <p:nvPr/>
        </p:nvPicPr>
        <p:blipFill>
          <a:blip r:embed="rId26"/>
          <a:stretch>
            <a:fillRect/>
          </a:stretch>
        </p:blipFill>
        <p:spPr>
          <a:xfrm>
            <a:off x="6381750" y="4943475"/>
            <a:ext cx="5238750" cy="314325"/>
          </a:xfrm>
          <a:prstGeom prst="rect">
            <a:avLst/>
          </a:prstGeom>
        </p:spPr>
      </p:pic>
      <p:pic>
        <p:nvPicPr>
          <p:cNvPr id="35" name="Image 33" descr="preencoded.png"/>
          <p:cNvPicPr>
            <a:picLocks noChangeAspect="1"/>
          </p:cNvPicPr>
          <p:nvPr/>
        </p:nvPicPr>
        <p:blipFill>
          <a:blip r:embed="rId27"/>
          <a:stretch>
            <a:fillRect/>
          </a:stretch>
        </p:blipFill>
        <p:spPr>
          <a:xfrm>
            <a:off x="6381750" y="6153150"/>
            <a:ext cx="5238750" cy="323850"/>
          </a:xfrm>
          <a:prstGeom prst="rect">
            <a:avLst/>
          </a:prstGeom>
        </p:spPr>
      </p:pic>
      <p:sp>
        <p:nvSpPr>
          <p:cNvPr id="36" name="Text 0"/>
          <p:cNvSpPr/>
          <p:nvPr/>
        </p:nvSpPr>
        <p:spPr>
          <a:xfrm>
            <a:off x="571500" y="285750"/>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SYSTEMATIC MANAGEMENT: THE ANNUAL CHD REVIEW</a:t>
            </a:r>
            <a:endParaRPr lang="en-US" sz="1800" dirty="0"/>
          </a:p>
        </p:txBody>
      </p:sp>
      <p:sp>
        <p:nvSpPr>
          <p:cNvPr id="37"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8" name="Text 2"/>
          <p:cNvSpPr/>
          <p:nvPr/>
        </p:nvSpPr>
        <p:spPr>
          <a:xfrm>
            <a:off x="1028700" y="1252538"/>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Clinical Monitoring &amp; Targets</a:t>
            </a:r>
            <a:endParaRPr lang="en-US" sz="1350" dirty="0"/>
          </a:p>
        </p:txBody>
      </p:sp>
      <p:sp>
        <p:nvSpPr>
          <p:cNvPr id="39" name="Text 3"/>
          <p:cNvSpPr/>
          <p:nvPr/>
        </p:nvSpPr>
        <p:spPr>
          <a:xfrm>
            <a:off x="571500" y="1735931"/>
            <a:ext cx="22402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Blood Pressure</a:t>
            </a:r>
            <a:endParaRPr lang="en-US" sz="1050" dirty="0"/>
          </a:p>
        </p:txBody>
      </p:sp>
      <p:sp>
        <p:nvSpPr>
          <p:cNvPr id="40" name="Text 4"/>
          <p:cNvSpPr/>
          <p:nvPr/>
        </p:nvSpPr>
        <p:spPr>
          <a:xfrm>
            <a:off x="2781300" y="1724025"/>
            <a:ext cx="3028950" cy="223838"/>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Target:</a:t>
            </a:r>
            <a:r>
              <a:rPr lang="en-US" sz="975" b="1" dirty="0">
                <a:solidFill>
                  <a:srgbClr val="E67E22"/>
                </a:solidFill>
              </a:rPr>
              <a:t>&lt;140/90</a:t>
            </a:r>
            <a:r>
              <a:rPr lang="en-US" sz="825" dirty="0">
                <a:solidFill>
                  <a:srgbClr val="95A5A6"/>
                </a:solidFill>
                <a:latin typeface="Inter" pitchFamily="34" charset="0"/>
                <a:ea typeface="Inter" pitchFamily="34" charset="-122"/>
                <a:cs typeface="Inter" pitchFamily="34" charset="-120"/>
              </a:rPr>
              <a:t>(&lt;130/80 if high risk)</a:t>
            </a:r>
            <a:endParaRPr lang="en-US" sz="1050" dirty="0"/>
          </a:p>
        </p:txBody>
      </p:sp>
      <p:sp>
        <p:nvSpPr>
          <p:cNvPr id="41" name="Text 5"/>
          <p:cNvSpPr/>
          <p:nvPr/>
        </p:nvSpPr>
        <p:spPr>
          <a:xfrm>
            <a:off x="571500" y="2150269"/>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Lipid Profile</a:t>
            </a:r>
            <a:endParaRPr lang="en-US" sz="1050" dirty="0"/>
          </a:p>
        </p:txBody>
      </p:sp>
      <p:sp>
        <p:nvSpPr>
          <p:cNvPr id="42" name="Text 6"/>
          <p:cNvSpPr/>
          <p:nvPr/>
        </p:nvSpPr>
        <p:spPr>
          <a:xfrm>
            <a:off x="2781300" y="2138363"/>
            <a:ext cx="3028950" cy="223838"/>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LDL Target:</a:t>
            </a:r>
            <a:r>
              <a:rPr lang="en-US" sz="975" b="1" dirty="0">
                <a:solidFill>
                  <a:srgbClr val="E67E22"/>
                </a:solidFill>
              </a:rPr>
              <a:t>≤2.0 mmol/L</a:t>
            </a:r>
            <a:endParaRPr lang="en-US" sz="1050" dirty="0"/>
          </a:p>
        </p:txBody>
      </p:sp>
      <p:sp>
        <p:nvSpPr>
          <p:cNvPr id="43" name="Text 7"/>
          <p:cNvSpPr/>
          <p:nvPr/>
        </p:nvSpPr>
        <p:spPr>
          <a:xfrm>
            <a:off x="571500" y="2552700"/>
            <a:ext cx="22402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Diabetes Check</a:t>
            </a:r>
            <a:endParaRPr lang="en-US" sz="1050" dirty="0"/>
          </a:p>
        </p:txBody>
      </p:sp>
      <p:sp>
        <p:nvSpPr>
          <p:cNvPr id="44" name="Text 8"/>
          <p:cNvSpPr/>
          <p:nvPr/>
        </p:nvSpPr>
        <p:spPr>
          <a:xfrm>
            <a:off x="2781300" y="2552700"/>
            <a:ext cx="538734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Check HbA1c annually if co-morbid</a:t>
            </a:r>
            <a:endParaRPr lang="en-US" sz="1050" dirty="0"/>
          </a:p>
        </p:txBody>
      </p:sp>
      <p:sp>
        <p:nvSpPr>
          <p:cNvPr id="45" name="Text 9"/>
          <p:cNvSpPr/>
          <p:nvPr/>
        </p:nvSpPr>
        <p:spPr>
          <a:xfrm>
            <a:off x="666750" y="3290888"/>
            <a:ext cx="11525250" cy="323850"/>
          </a:xfrm>
          <a:prstGeom prst="rect">
            <a:avLst/>
          </a:prstGeom>
          <a:noFill/>
          <a:ln/>
        </p:spPr>
        <p:txBody>
          <a:bodyPr vert="horz" wrap="square" lIns="0" tIns="0" rIns="0" bIns="0" rtlCol="0" anchor="ctr"/>
          <a:lstStyle/>
          <a:p>
            <a:pPr marL="0" indent="0">
              <a:lnSpc>
                <a:spcPts val="1350"/>
              </a:lnSpc>
              <a:buNone/>
            </a:pPr>
            <a:r>
              <a:rPr lang="en-US" sz="900" i="1" dirty="0">
                <a:solidFill>
                  <a:srgbClr val="7F8C8D"/>
                </a:solidFill>
                <a:latin typeface="Inter" pitchFamily="34" charset="0"/>
                <a:ea typeface="Inter" pitchFamily="34" charset="-122"/>
                <a:cs typeface="Inter" pitchFamily="34" charset="-120"/>
              </a:rPr>
              <a:t>NICE NG238 (2023) update: Prioritise high-intensity atorvastatin 80mg to reach LDL targets.</a:t>
            </a:r>
            <a:endParaRPr lang="en-US" sz="900" dirty="0"/>
          </a:p>
        </p:txBody>
      </p:sp>
      <p:sp>
        <p:nvSpPr>
          <p:cNvPr id="46" name="Text 10"/>
          <p:cNvSpPr/>
          <p:nvPr/>
        </p:nvSpPr>
        <p:spPr>
          <a:xfrm>
            <a:off x="1028700" y="4114800"/>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Lifestyle &amp; Symptoms</a:t>
            </a:r>
            <a:endParaRPr lang="en-US" sz="1350" dirty="0"/>
          </a:p>
        </p:txBody>
      </p:sp>
      <p:sp>
        <p:nvSpPr>
          <p:cNvPr id="47" name="Text 11"/>
          <p:cNvSpPr/>
          <p:nvPr/>
        </p:nvSpPr>
        <p:spPr>
          <a:xfrm>
            <a:off x="571500" y="4586288"/>
            <a:ext cx="22402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Lifestyle Risk</a:t>
            </a:r>
            <a:endParaRPr lang="en-US" sz="1050" dirty="0"/>
          </a:p>
        </p:txBody>
      </p:sp>
      <p:sp>
        <p:nvSpPr>
          <p:cNvPr id="48" name="Text 12"/>
          <p:cNvSpPr/>
          <p:nvPr/>
        </p:nvSpPr>
        <p:spPr>
          <a:xfrm>
            <a:off x="2781300" y="4586288"/>
            <a:ext cx="656082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BMI/Waist, Alcohol units, Exercise levels</a:t>
            </a:r>
            <a:endParaRPr lang="en-US" sz="1050" dirty="0"/>
          </a:p>
        </p:txBody>
      </p:sp>
      <p:sp>
        <p:nvSpPr>
          <p:cNvPr id="49" name="Text 13"/>
          <p:cNvSpPr/>
          <p:nvPr/>
        </p:nvSpPr>
        <p:spPr>
          <a:xfrm>
            <a:off x="571500" y="4976813"/>
            <a:ext cx="22402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Smoking Status</a:t>
            </a:r>
            <a:endParaRPr lang="en-US" sz="1050" dirty="0"/>
          </a:p>
        </p:txBody>
      </p:sp>
      <p:sp>
        <p:nvSpPr>
          <p:cNvPr id="50" name="Text 14"/>
          <p:cNvSpPr/>
          <p:nvPr/>
        </p:nvSpPr>
        <p:spPr>
          <a:xfrm>
            <a:off x="2781300" y="4976813"/>
            <a:ext cx="624078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Record status + Cessation support offer</a:t>
            </a:r>
            <a:endParaRPr lang="en-US" sz="1050" dirty="0"/>
          </a:p>
        </p:txBody>
      </p:sp>
      <p:sp>
        <p:nvSpPr>
          <p:cNvPr id="51" name="Text 15"/>
          <p:cNvSpPr/>
          <p:nvPr/>
        </p:nvSpPr>
        <p:spPr>
          <a:xfrm>
            <a:off x="571500" y="5367338"/>
            <a:ext cx="52387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Active Symptom Screen:</a:t>
            </a:r>
            <a:endParaRPr lang="en-US" sz="1050" dirty="0"/>
          </a:p>
        </p:txBody>
      </p:sp>
      <p:sp>
        <p:nvSpPr>
          <p:cNvPr id="52" name="Text 16"/>
          <p:cNvSpPr/>
          <p:nvPr/>
        </p:nvSpPr>
        <p:spPr>
          <a:xfrm>
            <a:off x="666750" y="5700713"/>
            <a:ext cx="961465" cy="214313"/>
          </a:xfrm>
          <a:prstGeom prst="rect">
            <a:avLst/>
          </a:prstGeom>
          <a:noFill/>
          <a:ln/>
        </p:spPr>
        <p:txBody>
          <a:bodyPr vert="horz" wrap="square" lIns="0" tIns="0" rIns="0" bIns="0" rtlCol="0" anchor="ctr"/>
          <a:lstStyle/>
          <a:p>
            <a:pPr marL="0" indent="0">
              <a:lnSpc>
                <a:spcPts val="1238"/>
              </a:lnSpc>
              <a:buNone/>
            </a:pPr>
            <a:r>
              <a:rPr lang="en-US" sz="825" b="1" dirty="0">
                <a:solidFill>
                  <a:srgbClr val="2980B9"/>
                </a:solidFill>
                <a:latin typeface="Inter" pitchFamily="34" charset="0"/>
                <a:ea typeface="Inter" pitchFamily="34" charset="-122"/>
                <a:cs typeface="Inter" pitchFamily="34" charset="-120"/>
              </a:rPr>
              <a:t>CHEST PAIN</a:t>
            </a:r>
            <a:endParaRPr lang="en-US" sz="825" dirty="0"/>
          </a:p>
        </p:txBody>
      </p:sp>
      <p:sp>
        <p:nvSpPr>
          <p:cNvPr id="53" name="Text 17"/>
          <p:cNvSpPr/>
          <p:nvPr/>
        </p:nvSpPr>
        <p:spPr>
          <a:xfrm>
            <a:off x="1552575" y="5700713"/>
            <a:ext cx="1464385" cy="214313"/>
          </a:xfrm>
          <a:prstGeom prst="rect">
            <a:avLst/>
          </a:prstGeom>
          <a:noFill/>
          <a:ln/>
        </p:spPr>
        <p:txBody>
          <a:bodyPr vert="horz" wrap="square" lIns="0" tIns="0" rIns="0" bIns="0" rtlCol="0" anchor="ctr"/>
          <a:lstStyle/>
          <a:p>
            <a:pPr marL="0" indent="0">
              <a:lnSpc>
                <a:spcPts val="1238"/>
              </a:lnSpc>
              <a:buNone/>
            </a:pPr>
            <a:r>
              <a:rPr lang="en-US" sz="825" b="1" dirty="0">
                <a:solidFill>
                  <a:srgbClr val="2980B9"/>
                </a:solidFill>
                <a:latin typeface="Inter" pitchFamily="34" charset="0"/>
                <a:ea typeface="Inter" pitchFamily="34" charset="-122"/>
                <a:cs typeface="Inter" pitchFamily="34" charset="-120"/>
              </a:rPr>
              <a:t>BREATHLESSNESS</a:t>
            </a:r>
            <a:endParaRPr lang="en-US" sz="825" dirty="0"/>
          </a:p>
        </p:txBody>
      </p:sp>
      <p:sp>
        <p:nvSpPr>
          <p:cNvPr id="54" name="Text 18"/>
          <p:cNvSpPr/>
          <p:nvPr/>
        </p:nvSpPr>
        <p:spPr>
          <a:xfrm>
            <a:off x="2762250" y="5700713"/>
            <a:ext cx="1194435" cy="214313"/>
          </a:xfrm>
          <a:prstGeom prst="rect">
            <a:avLst/>
          </a:prstGeom>
          <a:noFill/>
          <a:ln/>
        </p:spPr>
        <p:txBody>
          <a:bodyPr vert="horz" wrap="square" lIns="0" tIns="0" rIns="0" bIns="0" rtlCol="0" anchor="ctr"/>
          <a:lstStyle/>
          <a:p>
            <a:pPr marL="0" indent="0">
              <a:lnSpc>
                <a:spcPts val="1238"/>
              </a:lnSpc>
              <a:buNone/>
            </a:pPr>
            <a:r>
              <a:rPr lang="en-US" sz="825" b="1" dirty="0">
                <a:solidFill>
                  <a:srgbClr val="2980B9"/>
                </a:solidFill>
                <a:latin typeface="Inter" pitchFamily="34" charset="0"/>
                <a:ea typeface="Inter" pitchFamily="34" charset="-122"/>
                <a:cs typeface="Inter" pitchFamily="34" charset="-120"/>
              </a:rPr>
              <a:t>PALPITATIONS</a:t>
            </a:r>
            <a:endParaRPr lang="en-US" sz="825" dirty="0"/>
          </a:p>
        </p:txBody>
      </p:sp>
      <p:sp>
        <p:nvSpPr>
          <p:cNvPr id="55" name="Text 19"/>
          <p:cNvSpPr/>
          <p:nvPr/>
        </p:nvSpPr>
        <p:spPr>
          <a:xfrm>
            <a:off x="3752850" y="5700713"/>
            <a:ext cx="532504" cy="214313"/>
          </a:xfrm>
          <a:prstGeom prst="rect">
            <a:avLst/>
          </a:prstGeom>
          <a:noFill/>
          <a:ln/>
        </p:spPr>
        <p:txBody>
          <a:bodyPr vert="horz" wrap="square" lIns="0" tIns="0" rIns="0" bIns="0" rtlCol="0" anchor="ctr"/>
          <a:lstStyle/>
          <a:p>
            <a:pPr marL="0" indent="0">
              <a:lnSpc>
                <a:spcPts val="1238"/>
              </a:lnSpc>
              <a:buNone/>
            </a:pPr>
            <a:r>
              <a:rPr lang="en-US" sz="825" b="1" dirty="0">
                <a:solidFill>
                  <a:srgbClr val="2980B9"/>
                </a:solidFill>
                <a:latin typeface="Inter" pitchFamily="34" charset="0"/>
                <a:ea typeface="Inter" pitchFamily="34" charset="-122"/>
                <a:cs typeface="Inter" pitchFamily="34" charset="-120"/>
              </a:rPr>
              <a:t>OEDEMA</a:t>
            </a:r>
            <a:endParaRPr lang="en-US" sz="825" dirty="0"/>
          </a:p>
        </p:txBody>
      </p:sp>
      <p:sp>
        <p:nvSpPr>
          <p:cNvPr id="56" name="Text 20"/>
          <p:cNvSpPr/>
          <p:nvPr/>
        </p:nvSpPr>
        <p:spPr>
          <a:xfrm>
            <a:off x="6838950" y="125253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Medication Adherence</a:t>
            </a:r>
            <a:endParaRPr lang="en-US" sz="1350" dirty="0"/>
          </a:p>
        </p:txBody>
      </p:sp>
      <p:sp>
        <p:nvSpPr>
          <p:cNvPr id="57" name="Text 21"/>
          <p:cNvSpPr/>
          <p:nvPr/>
        </p:nvSpPr>
        <p:spPr>
          <a:xfrm>
            <a:off x="6381750" y="1735931"/>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Antiplatelet</a:t>
            </a:r>
            <a:endParaRPr lang="en-US" sz="1050" dirty="0"/>
          </a:p>
        </p:txBody>
      </p:sp>
      <p:sp>
        <p:nvSpPr>
          <p:cNvPr id="58" name="Text 22"/>
          <p:cNvSpPr/>
          <p:nvPr/>
        </p:nvSpPr>
        <p:spPr>
          <a:xfrm>
            <a:off x="8648700" y="1724025"/>
            <a:ext cx="3028950" cy="223838"/>
          </a:xfrm>
          <a:prstGeom prst="rect">
            <a:avLst/>
          </a:prstGeom>
          <a:noFill/>
          <a:ln/>
        </p:spPr>
        <p:txBody>
          <a:bodyPr vert="horz" wrap="square" lIns="0" tIns="0" rIns="0" bIns="0" rtlCol="0" anchor="ctr"/>
          <a:lstStyle/>
          <a:p>
            <a:pPr marL="0" indent="0">
              <a:lnSpc>
                <a:spcPts val="1463"/>
              </a:lnSpc>
              <a:buNone/>
            </a:pPr>
            <a:r>
              <a:rPr lang="en-US" sz="975" dirty="0">
                <a:solidFill>
                  <a:srgbClr val="800000"/>
                </a:solidFill>
              </a:rPr>
              <a:t>Clopidogrel 75mg</a:t>
            </a:r>
            <a:r>
              <a:rPr lang="en-US" sz="1050" dirty="0">
                <a:solidFill>
                  <a:srgbClr val="2C3E50"/>
                </a:solidFill>
                <a:latin typeface="Inter" pitchFamily="34" charset="0"/>
                <a:ea typeface="Inter" pitchFamily="34" charset="-122"/>
                <a:cs typeface="Inter" pitchFamily="34" charset="-120"/>
              </a:rPr>
              <a:t>(or Aspirin)</a:t>
            </a:r>
            <a:endParaRPr lang="en-US" sz="1050" dirty="0"/>
          </a:p>
        </p:txBody>
      </p:sp>
      <p:sp>
        <p:nvSpPr>
          <p:cNvPr id="59" name="Text 23"/>
          <p:cNvSpPr/>
          <p:nvPr/>
        </p:nvSpPr>
        <p:spPr>
          <a:xfrm>
            <a:off x="6381750" y="2138363"/>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Statin</a:t>
            </a:r>
            <a:endParaRPr lang="en-US" sz="1050" dirty="0"/>
          </a:p>
        </p:txBody>
      </p:sp>
      <p:sp>
        <p:nvSpPr>
          <p:cNvPr id="60" name="Text 24"/>
          <p:cNvSpPr/>
          <p:nvPr/>
        </p:nvSpPr>
        <p:spPr>
          <a:xfrm>
            <a:off x="8591550" y="2138363"/>
            <a:ext cx="360045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High-intensity (e.g. Atorvastatin 80mg)</a:t>
            </a:r>
            <a:endParaRPr lang="en-US" sz="1050" dirty="0"/>
          </a:p>
        </p:txBody>
      </p:sp>
      <p:sp>
        <p:nvSpPr>
          <p:cNvPr id="61" name="Text 25"/>
          <p:cNvSpPr/>
          <p:nvPr/>
        </p:nvSpPr>
        <p:spPr>
          <a:xfrm>
            <a:off x="6381750" y="2528888"/>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ACEi / ARB</a:t>
            </a:r>
            <a:endParaRPr lang="en-US" sz="1050" dirty="0"/>
          </a:p>
        </p:txBody>
      </p:sp>
      <p:sp>
        <p:nvSpPr>
          <p:cNvPr id="62" name="Text 26"/>
          <p:cNvSpPr/>
          <p:nvPr/>
        </p:nvSpPr>
        <p:spPr>
          <a:xfrm>
            <a:off x="8591550" y="2528888"/>
            <a:ext cx="360045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Specifically for post-MI or Heart Failure</a:t>
            </a:r>
            <a:endParaRPr lang="en-US" sz="1050" dirty="0"/>
          </a:p>
        </p:txBody>
      </p:sp>
      <p:sp>
        <p:nvSpPr>
          <p:cNvPr id="63" name="Text 27"/>
          <p:cNvSpPr/>
          <p:nvPr/>
        </p:nvSpPr>
        <p:spPr>
          <a:xfrm>
            <a:off x="6381750" y="2919413"/>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Beta-blocker</a:t>
            </a:r>
            <a:endParaRPr lang="en-US" sz="1050" dirty="0"/>
          </a:p>
        </p:txBody>
      </p:sp>
      <p:sp>
        <p:nvSpPr>
          <p:cNvPr id="64" name="Text 28"/>
          <p:cNvSpPr/>
          <p:nvPr/>
        </p:nvSpPr>
        <p:spPr>
          <a:xfrm>
            <a:off x="8591550" y="2919413"/>
            <a:ext cx="360045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Indicated post-MI; check contraindications</a:t>
            </a:r>
            <a:endParaRPr lang="en-US" sz="1050" dirty="0"/>
          </a:p>
        </p:txBody>
      </p:sp>
      <p:sp>
        <p:nvSpPr>
          <p:cNvPr id="65" name="Text 29"/>
          <p:cNvSpPr/>
          <p:nvPr/>
        </p:nvSpPr>
        <p:spPr>
          <a:xfrm>
            <a:off x="6381750" y="3309938"/>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GTN Spray</a:t>
            </a:r>
            <a:endParaRPr lang="en-US" sz="1050" dirty="0"/>
          </a:p>
        </p:txBody>
      </p:sp>
      <p:sp>
        <p:nvSpPr>
          <p:cNvPr id="66" name="Text 30"/>
          <p:cNvSpPr/>
          <p:nvPr/>
        </p:nvSpPr>
        <p:spPr>
          <a:xfrm>
            <a:off x="8591550" y="3309938"/>
            <a:ext cx="360045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Check expiry &amp; knowledge of use</a:t>
            </a:r>
            <a:endParaRPr lang="en-US" sz="1050" dirty="0"/>
          </a:p>
        </p:txBody>
      </p:sp>
      <p:sp>
        <p:nvSpPr>
          <p:cNvPr id="67" name="Text 31"/>
          <p:cNvSpPr/>
          <p:nvPr/>
        </p:nvSpPr>
        <p:spPr>
          <a:xfrm>
            <a:off x="6838950" y="4114800"/>
            <a:ext cx="53530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Holistic &amp; Preventative Care</a:t>
            </a:r>
            <a:endParaRPr lang="en-US" sz="1350" dirty="0"/>
          </a:p>
        </p:txBody>
      </p:sp>
      <p:sp>
        <p:nvSpPr>
          <p:cNvPr id="68" name="Text 32"/>
          <p:cNvSpPr/>
          <p:nvPr/>
        </p:nvSpPr>
        <p:spPr>
          <a:xfrm>
            <a:off x="6381750" y="4598194"/>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Mental Health</a:t>
            </a:r>
            <a:endParaRPr lang="en-US" sz="1050" dirty="0"/>
          </a:p>
        </p:txBody>
      </p:sp>
      <p:sp>
        <p:nvSpPr>
          <p:cNvPr id="69" name="Text 33"/>
          <p:cNvSpPr/>
          <p:nvPr/>
        </p:nvSpPr>
        <p:spPr>
          <a:xfrm>
            <a:off x="8591550" y="4586288"/>
            <a:ext cx="3028950" cy="223838"/>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Depression screening using</a:t>
            </a:r>
            <a:r>
              <a:rPr lang="en-US" sz="975" dirty="0">
                <a:solidFill>
                  <a:srgbClr val="800000"/>
                </a:solidFill>
              </a:rPr>
              <a:t>PHQ-2</a:t>
            </a:r>
            <a:endParaRPr lang="en-US" sz="1050" dirty="0"/>
          </a:p>
        </p:txBody>
      </p:sp>
      <p:sp>
        <p:nvSpPr>
          <p:cNvPr id="70" name="Text 34"/>
          <p:cNvSpPr/>
          <p:nvPr/>
        </p:nvSpPr>
        <p:spPr>
          <a:xfrm>
            <a:off x="6381750" y="5000625"/>
            <a:ext cx="20955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Immunisation</a:t>
            </a:r>
            <a:endParaRPr lang="en-US" sz="1050" dirty="0"/>
          </a:p>
        </p:txBody>
      </p:sp>
      <p:sp>
        <p:nvSpPr>
          <p:cNvPr id="71" name="Text 35"/>
          <p:cNvSpPr/>
          <p:nvPr/>
        </p:nvSpPr>
        <p:spPr>
          <a:xfrm>
            <a:off x="8591550" y="5000625"/>
            <a:ext cx="360045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Annual Influenza &amp; one-off Pneumococcal</a:t>
            </a:r>
            <a:endParaRPr lang="en-US" sz="1050" dirty="0"/>
          </a:p>
        </p:txBody>
      </p:sp>
      <p:sp>
        <p:nvSpPr>
          <p:cNvPr id="72" name="Text 36"/>
          <p:cNvSpPr/>
          <p:nvPr/>
        </p:nvSpPr>
        <p:spPr>
          <a:xfrm>
            <a:off x="6381750" y="5391150"/>
            <a:ext cx="28803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5D6D7E"/>
                </a:solidFill>
                <a:latin typeface="Inter" pitchFamily="34" charset="0"/>
                <a:ea typeface="Inter" pitchFamily="34" charset="-122"/>
                <a:cs typeface="Inter" pitchFamily="34" charset="-120"/>
              </a:rPr>
              <a:t>Social Prescribing</a:t>
            </a:r>
            <a:endParaRPr lang="en-US" sz="1050" dirty="0"/>
          </a:p>
        </p:txBody>
      </p:sp>
      <p:sp>
        <p:nvSpPr>
          <p:cNvPr id="73" name="Text 37"/>
          <p:cNvSpPr/>
          <p:nvPr/>
        </p:nvSpPr>
        <p:spPr>
          <a:xfrm>
            <a:off x="8591550" y="5391150"/>
            <a:ext cx="3600450" cy="20002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Link to local exercise/support groups</a:t>
            </a:r>
            <a:endParaRPr lang="en-US" sz="1050" dirty="0"/>
          </a:p>
        </p:txBody>
      </p:sp>
      <p:sp>
        <p:nvSpPr>
          <p:cNvPr id="74" name="Text 38"/>
          <p:cNvSpPr/>
          <p:nvPr/>
        </p:nvSpPr>
        <p:spPr>
          <a:xfrm>
            <a:off x="6477000" y="6153150"/>
            <a:ext cx="5715000" cy="323850"/>
          </a:xfrm>
          <a:prstGeom prst="rect">
            <a:avLst/>
          </a:prstGeom>
          <a:noFill/>
          <a:ln/>
        </p:spPr>
        <p:txBody>
          <a:bodyPr vert="horz" wrap="square" lIns="0" tIns="0" rIns="0" bIns="0" rtlCol="0" anchor="ctr"/>
          <a:lstStyle/>
          <a:p>
            <a:pPr marL="0" indent="0">
              <a:lnSpc>
                <a:spcPts val="1350"/>
              </a:lnSpc>
              <a:buNone/>
            </a:pPr>
            <a:r>
              <a:rPr lang="en-US" sz="900" i="1" dirty="0">
                <a:solidFill>
                  <a:srgbClr val="7F8C8D"/>
                </a:solidFill>
                <a:latin typeface="Inter" pitchFamily="34" charset="0"/>
                <a:ea typeface="Inter" pitchFamily="34" charset="-122"/>
                <a:cs typeface="Inter" pitchFamily="34" charset="-120"/>
              </a:rPr>
              <a:t>Self-Management: Does the patient have the Heart Manual or local Cardiac Rehab contacts?</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4" name="Image 2" descr="preencoded.png"/>
          <p:cNvPicPr>
            <a:picLocks noChangeAspect="1"/>
          </p:cNvPicPr>
          <p:nvPr/>
        </p:nvPicPr>
        <p:blipFill>
          <a:blip r:embed="rId5"/>
          <a:stretch>
            <a:fillRect/>
          </a:stretch>
        </p:blipFill>
        <p:spPr>
          <a:xfrm>
            <a:off x="381000" y="1563291"/>
            <a:ext cx="5572125" cy="1011436"/>
          </a:xfrm>
          <a:prstGeom prst="rect">
            <a:avLst/>
          </a:prstGeom>
        </p:spPr>
      </p:pic>
      <p:pic>
        <p:nvPicPr>
          <p:cNvPr id="5" name="Image 3" descr="preencoded.png"/>
          <p:cNvPicPr>
            <a:picLocks noChangeAspect="1"/>
          </p:cNvPicPr>
          <p:nvPr/>
        </p:nvPicPr>
        <p:blipFill>
          <a:blip r:embed="rId6"/>
          <a:stretch>
            <a:fillRect/>
          </a:stretch>
        </p:blipFill>
        <p:spPr>
          <a:xfrm>
            <a:off x="552450" y="1830884"/>
            <a:ext cx="476250" cy="476250"/>
          </a:xfrm>
          <a:prstGeom prst="rect">
            <a:avLst/>
          </a:prstGeom>
        </p:spPr>
      </p:pic>
      <p:pic>
        <p:nvPicPr>
          <p:cNvPr id="6" name="Image 4" descr="preencoded.png"/>
          <p:cNvPicPr>
            <a:picLocks noChangeAspect="1"/>
          </p:cNvPicPr>
          <p:nvPr/>
        </p:nvPicPr>
        <p:blipFill>
          <a:blip r:embed="rId7"/>
          <a:stretch>
            <a:fillRect/>
          </a:stretch>
        </p:blipFill>
        <p:spPr>
          <a:xfrm>
            <a:off x="671513" y="1973759"/>
            <a:ext cx="238125" cy="190500"/>
          </a:xfrm>
          <a:prstGeom prst="rect">
            <a:avLst/>
          </a:prstGeom>
        </p:spPr>
      </p:pic>
      <p:pic>
        <p:nvPicPr>
          <p:cNvPr id="7" name="Image 5" descr="preencoded.png"/>
          <p:cNvPicPr>
            <a:picLocks noChangeAspect="1"/>
          </p:cNvPicPr>
          <p:nvPr/>
        </p:nvPicPr>
        <p:blipFill>
          <a:blip r:embed="rId8"/>
          <a:stretch>
            <a:fillRect/>
          </a:stretch>
        </p:blipFill>
        <p:spPr>
          <a:xfrm>
            <a:off x="381000" y="2765227"/>
            <a:ext cx="5572125" cy="1011436"/>
          </a:xfrm>
          <a:prstGeom prst="rect">
            <a:avLst/>
          </a:prstGeom>
        </p:spPr>
      </p:pic>
      <p:pic>
        <p:nvPicPr>
          <p:cNvPr id="8" name="Image 6" descr="preencoded.png"/>
          <p:cNvPicPr>
            <a:picLocks noChangeAspect="1"/>
          </p:cNvPicPr>
          <p:nvPr/>
        </p:nvPicPr>
        <p:blipFill>
          <a:blip r:embed="rId6"/>
          <a:stretch>
            <a:fillRect/>
          </a:stretch>
        </p:blipFill>
        <p:spPr>
          <a:xfrm>
            <a:off x="552450" y="3032820"/>
            <a:ext cx="476250" cy="476250"/>
          </a:xfrm>
          <a:prstGeom prst="rect">
            <a:avLst/>
          </a:prstGeom>
        </p:spPr>
      </p:pic>
      <p:pic>
        <p:nvPicPr>
          <p:cNvPr id="9" name="Image 7" descr="preencoded.png"/>
          <p:cNvPicPr>
            <a:picLocks noChangeAspect="1"/>
          </p:cNvPicPr>
          <p:nvPr/>
        </p:nvPicPr>
        <p:blipFill>
          <a:blip r:embed="rId9"/>
          <a:stretch>
            <a:fillRect/>
          </a:stretch>
        </p:blipFill>
        <p:spPr>
          <a:xfrm>
            <a:off x="671513" y="3175695"/>
            <a:ext cx="238125" cy="190500"/>
          </a:xfrm>
          <a:prstGeom prst="rect">
            <a:avLst/>
          </a:prstGeom>
        </p:spPr>
      </p:pic>
      <p:pic>
        <p:nvPicPr>
          <p:cNvPr id="10" name="Image 8" descr="preencoded.png"/>
          <p:cNvPicPr>
            <a:picLocks noChangeAspect="1"/>
          </p:cNvPicPr>
          <p:nvPr/>
        </p:nvPicPr>
        <p:blipFill>
          <a:blip r:embed="rId10"/>
          <a:stretch>
            <a:fillRect/>
          </a:stretch>
        </p:blipFill>
        <p:spPr>
          <a:xfrm>
            <a:off x="381000" y="3967163"/>
            <a:ext cx="5572125" cy="1011436"/>
          </a:xfrm>
          <a:prstGeom prst="rect">
            <a:avLst/>
          </a:prstGeom>
        </p:spPr>
      </p:pic>
      <p:pic>
        <p:nvPicPr>
          <p:cNvPr id="11" name="Image 9" descr="preencoded.png"/>
          <p:cNvPicPr>
            <a:picLocks noChangeAspect="1"/>
          </p:cNvPicPr>
          <p:nvPr/>
        </p:nvPicPr>
        <p:blipFill>
          <a:blip r:embed="rId11"/>
          <a:stretch>
            <a:fillRect/>
          </a:stretch>
        </p:blipFill>
        <p:spPr>
          <a:xfrm>
            <a:off x="552450" y="4234755"/>
            <a:ext cx="476250" cy="476250"/>
          </a:xfrm>
          <a:prstGeom prst="rect">
            <a:avLst/>
          </a:prstGeom>
        </p:spPr>
      </p:pic>
      <p:pic>
        <p:nvPicPr>
          <p:cNvPr id="12" name="Image 10" descr="preencoded.png"/>
          <p:cNvPicPr>
            <a:picLocks noChangeAspect="1"/>
          </p:cNvPicPr>
          <p:nvPr/>
        </p:nvPicPr>
        <p:blipFill>
          <a:blip r:embed="rId12"/>
          <a:stretch>
            <a:fillRect/>
          </a:stretch>
        </p:blipFill>
        <p:spPr>
          <a:xfrm>
            <a:off x="671513" y="4377630"/>
            <a:ext cx="238125" cy="190500"/>
          </a:xfrm>
          <a:prstGeom prst="rect">
            <a:avLst/>
          </a:prstGeom>
        </p:spPr>
      </p:pic>
      <p:pic>
        <p:nvPicPr>
          <p:cNvPr id="13" name="Image 11" descr="preencoded.png"/>
          <p:cNvPicPr>
            <a:picLocks noChangeAspect="1"/>
          </p:cNvPicPr>
          <p:nvPr/>
        </p:nvPicPr>
        <p:blipFill>
          <a:blip r:embed="rId10"/>
          <a:stretch>
            <a:fillRect/>
          </a:stretch>
        </p:blipFill>
        <p:spPr>
          <a:xfrm>
            <a:off x="381000" y="5169098"/>
            <a:ext cx="5572125" cy="1011436"/>
          </a:xfrm>
          <a:prstGeom prst="rect">
            <a:avLst/>
          </a:prstGeom>
        </p:spPr>
      </p:pic>
      <p:pic>
        <p:nvPicPr>
          <p:cNvPr id="14" name="Image 12" descr="preencoded.png"/>
          <p:cNvPicPr>
            <a:picLocks noChangeAspect="1"/>
          </p:cNvPicPr>
          <p:nvPr/>
        </p:nvPicPr>
        <p:blipFill>
          <a:blip r:embed="rId11"/>
          <a:stretch>
            <a:fillRect/>
          </a:stretch>
        </p:blipFill>
        <p:spPr>
          <a:xfrm>
            <a:off x="552450" y="5436691"/>
            <a:ext cx="476250" cy="476250"/>
          </a:xfrm>
          <a:prstGeom prst="rect">
            <a:avLst/>
          </a:prstGeom>
        </p:spPr>
      </p:pic>
      <p:pic>
        <p:nvPicPr>
          <p:cNvPr id="15" name="Image 13" descr="preencoded.png"/>
          <p:cNvPicPr>
            <a:picLocks noChangeAspect="1"/>
          </p:cNvPicPr>
          <p:nvPr/>
        </p:nvPicPr>
        <p:blipFill>
          <a:blip r:embed="rId13"/>
          <a:stretch>
            <a:fillRect/>
          </a:stretch>
        </p:blipFill>
        <p:spPr>
          <a:xfrm>
            <a:off x="671513" y="5579566"/>
            <a:ext cx="238125" cy="190500"/>
          </a:xfrm>
          <a:prstGeom prst="rect">
            <a:avLst/>
          </a:prstGeom>
        </p:spPr>
      </p:pic>
      <p:pic>
        <p:nvPicPr>
          <p:cNvPr id="16" name="Image 14" descr="preencoded.png"/>
          <p:cNvPicPr>
            <a:picLocks noChangeAspect="1"/>
          </p:cNvPicPr>
          <p:nvPr/>
        </p:nvPicPr>
        <p:blipFill>
          <a:blip r:embed="rId14"/>
          <a:stretch>
            <a:fillRect/>
          </a:stretch>
        </p:blipFill>
        <p:spPr>
          <a:xfrm>
            <a:off x="6238875" y="1824038"/>
            <a:ext cx="5572125" cy="4095750"/>
          </a:xfrm>
          <a:prstGeom prst="rect">
            <a:avLst/>
          </a:prstGeom>
        </p:spPr>
      </p:pic>
      <p:pic>
        <p:nvPicPr>
          <p:cNvPr id="17" name="Image 15" descr="preencoded.png"/>
          <p:cNvPicPr>
            <a:picLocks noChangeAspect="1"/>
          </p:cNvPicPr>
          <p:nvPr/>
        </p:nvPicPr>
        <p:blipFill>
          <a:blip r:embed="rId15"/>
          <a:stretch>
            <a:fillRect/>
          </a:stretch>
        </p:blipFill>
        <p:spPr>
          <a:xfrm>
            <a:off x="6467475" y="2117973"/>
            <a:ext cx="190500" cy="155079"/>
          </a:xfrm>
          <a:prstGeom prst="rect">
            <a:avLst/>
          </a:prstGeom>
        </p:spPr>
      </p:pic>
      <p:pic>
        <p:nvPicPr>
          <p:cNvPr id="18" name="Image 16" descr="preencoded.png"/>
          <p:cNvPicPr>
            <a:picLocks noChangeAspect="1"/>
          </p:cNvPicPr>
          <p:nvPr/>
        </p:nvPicPr>
        <p:blipFill>
          <a:blip r:embed="rId16"/>
          <a:stretch>
            <a:fillRect/>
          </a:stretch>
        </p:blipFill>
        <p:spPr>
          <a:xfrm>
            <a:off x="6467475" y="2528888"/>
            <a:ext cx="5114925" cy="742950"/>
          </a:xfrm>
          <a:prstGeom prst="rect">
            <a:avLst/>
          </a:prstGeom>
        </p:spPr>
      </p:pic>
      <p:pic>
        <p:nvPicPr>
          <p:cNvPr id="19" name="Image 17" descr="preencoded.png"/>
          <p:cNvPicPr>
            <a:picLocks noChangeAspect="1"/>
          </p:cNvPicPr>
          <p:nvPr/>
        </p:nvPicPr>
        <p:blipFill>
          <a:blip r:embed="rId17"/>
          <a:stretch>
            <a:fillRect/>
          </a:stretch>
        </p:blipFill>
        <p:spPr>
          <a:xfrm>
            <a:off x="6467475" y="3500438"/>
            <a:ext cx="166688" cy="166688"/>
          </a:xfrm>
          <a:prstGeom prst="rect">
            <a:avLst/>
          </a:prstGeom>
        </p:spPr>
      </p:pic>
      <p:pic>
        <p:nvPicPr>
          <p:cNvPr id="20" name="Image 18" descr="preencoded.png"/>
          <p:cNvPicPr>
            <a:picLocks noChangeAspect="1"/>
          </p:cNvPicPr>
          <p:nvPr/>
        </p:nvPicPr>
        <p:blipFill>
          <a:blip r:embed="rId17"/>
          <a:stretch>
            <a:fillRect/>
          </a:stretch>
        </p:blipFill>
        <p:spPr>
          <a:xfrm>
            <a:off x="6467475" y="4043363"/>
            <a:ext cx="166688" cy="166688"/>
          </a:xfrm>
          <a:prstGeom prst="rect">
            <a:avLst/>
          </a:prstGeom>
        </p:spPr>
      </p:pic>
      <p:pic>
        <p:nvPicPr>
          <p:cNvPr id="21" name="Image 19" descr="preencoded.png"/>
          <p:cNvPicPr>
            <a:picLocks noChangeAspect="1"/>
          </p:cNvPicPr>
          <p:nvPr/>
        </p:nvPicPr>
        <p:blipFill>
          <a:blip r:embed="rId17"/>
          <a:stretch>
            <a:fillRect/>
          </a:stretch>
        </p:blipFill>
        <p:spPr>
          <a:xfrm>
            <a:off x="6467475" y="4586288"/>
            <a:ext cx="166688" cy="166688"/>
          </a:xfrm>
          <a:prstGeom prst="rect">
            <a:avLst/>
          </a:prstGeom>
        </p:spPr>
      </p:pic>
      <p:pic>
        <p:nvPicPr>
          <p:cNvPr id="22" name="Image 20" descr="preencoded.png"/>
          <p:cNvPicPr>
            <a:picLocks noChangeAspect="1"/>
          </p:cNvPicPr>
          <p:nvPr/>
        </p:nvPicPr>
        <p:blipFill>
          <a:blip r:embed="rId18"/>
          <a:stretch>
            <a:fillRect/>
          </a:stretch>
        </p:blipFill>
        <p:spPr>
          <a:xfrm>
            <a:off x="6467475" y="5091113"/>
            <a:ext cx="5114925" cy="600075"/>
          </a:xfrm>
          <a:prstGeom prst="rect">
            <a:avLst/>
          </a:prstGeom>
        </p:spPr>
      </p:pic>
      <p:pic>
        <p:nvPicPr>
          <p:cNvPr id="23" name="Image 21" descr="preencoded.png"/>
          <p:cNvPicPr>
            <a:picLocks noChangeAspect="1"/>
          </p:cNvPicPr>
          <p:nvPr/>
        </p:nvPicPr>
        <p:blipFill>
          <a:blip r:embed="rId19"/>
          <a:stretch>
            <a:fillRect/>
          </a:stretch>
        </p:blipFill>
        <p:spPr>
          <a:xfrm>
            <a:off x="6610350" y="5242024"/>
            <a:ext cx="154781" cy="125760"/>
          </a:xfrm>
          <a:prstGeom prst="rect">
            <a:avLst/>
          </a:prstGeom>
        </p:spPr>
      </p:pic>
      <p:sp>
        <p:nvSpPr>
          <p:cNvPr id="24"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CALL AND RECALL SYSTEM OPTIONS</a:t>
            </a:r>
            <a:endParaRPr lang="en-US" sz="1800" dirty="0"/>
          </a:p>
        </p:txBody>
      </p:sp>
      <p:sp>
        <p:nvSpPr>
          <p:cNvPr id="25"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6" name="Text 2"/>
          <p:cNvSpPr/>
          <p:nvPr/>
        </p:nvSpPr>
        <p:spPr>
          <a:xfrm>
            <a:off x="1219200" y="1734741"/>
            <a:ext cx="45624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Birthday Recall</a:t>
            </a:r>
            <a:endParaRPr lang="en-US" sz="1350" dirty="0"/>
          </a:p>
        </p:txBody>
      </p:sp>
      <p:sp>
        <p:nvSpPr>
          <p:cNvPr id="27" name="Text 3"/>
          <p:cNvSpPr/>
          <p:nvPr/>
        </p:nvSpPr>
        <p:spPr>
          <a:xfrm>
            <a:off x="1219200" y="2030016"/>
            <a:ext cx="4562475"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latin typeface="Inter" pitchFamily="34" charset="0"/>
                <a:ea typeface="Inter" pitchFamily="34" charset="-122"/>
                <a:cs typeface="Inter" pitchFamily="34" charset="-120"/>
              </a:rPr>
              <a:t>Patient invited during their birth month; spreads the workload evenly across the full calendar year.</a:t>
            </a:r>
            <a:endParaRPr lang="en-US" sz="1050" dirty="0"/>
          </a:p>
        </p:txBody>
      </p:sp>
      <p:sp>
        <p:nvSpPr>
          <p:cNvPr id="28" name="Text 4"/>
          <p:cNvSpPr/>
          <p:nvPr/>
        </p:nvSpPr>
        <p:spPr>
          <a:xfrm>
            <a:off x="1219200" y="2936677"/>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Monthly Batch Invitations</a:t>
            </a:r>
            <a:endParaRPr lang="en-US" sz="1350" dirty="0"/>
          </a:p>
        </p:txBody>
      </p:sp>
      <p:sp>
        <p:nvSpPr>
          <p:cNvPr id="29" name="Text 5"/>
          <p:cNvSpPr/>
          <p:nvPr/>
        </p:nvSpPr>
        <p:spPr>
          <a:xfrm>
            <a:off x="1219200" y="3231952"/>
            <a:ext cx="4562475"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latin typeface="Inter" pitchFamily="34" charset="0"/>
                <a:ea typeface="Inter" pitchFamily="34" charset="-122"/>
                <a:cs typeface="Inter" pitchFamily="34" charset="-120"/>
              </a:rPr>
              <a:t>Systematic letters or SMS messages sent to clinical cohorts; allows for specific clinic planning.</a:t>
            </a:r>
            <a:endParaRPr lang="en-US" sz="1050" dirty="0"/>
          </a:p>
        </p:txBody>
      </p:sp>
      <p:sp>
        <p:nvSpPr>
          <p:cNvPr id="30" name="Text 6"/>
          <p:cNvSpPr/>
          <p:nvPr/>
        </p:nvSpPr>
        <p:spPr>
          <a:xfrm>
            <a:off x="1219200" y="4138613"/>
            <a:ext cx="45624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Opportunistic Recall</a:t>
            </a:r>
            <a:endParaRPr lang="en-US" sz="1350" dirty="0"/>
          </a:p>
        </p:txBody>
      </p:sp>
      <p:sp>
        <p:nvSpPr>
          <p:cNvPr id="31" name="Text 7"/>
          <p:cNvSpPr/>
          <p:nvPr/>
        </p:nvSpPr>
        <p:spPr>
          <a:xfrm>
            <a:off x="1219200" y="4433888"/>
            <a:ext cx="4562475"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latin typeface="Inter" pitchFamily="34" charset="0"/>
                <a:ea typeface="Inter" pitchFamily="34" charset="-122"/>
                <a:cs typeface="Inter" pitchFamily="34" charset="-120"/>
              </a:rPr>
              <a:t>System prompts clinicians during any routine appointment to address outstanding CHD indicators.</a:t>
            </a:r>
            <a:endParaRPr lang="en-US" sz="1050" dirty="0"/>
          </a:p>
        </p:txBody>
      </p:sp>
      <p:sp>
        <p:nvSpPr>
          <p:cNvPr id="32" name="Text 8"/>
          <p:cNvSpPr/>
          <p:nvPr/>
        </p:nvSpPr>
        <p:spPr>
          <a:xfrm>
            <a:off x="1219200" y="5340548"/>
            <a:ext cx="45624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Telephone Review</a:t>
            </a:r>
            <a:endParaRPr lang="en-US" sz="1350" dirty="0"/>
          </a:p>
        </p:txBody>
      </p:sp>
      <p:sp>
        <p:nvSpPr>
          <p:cNvPr id="33" name="Text 9"/>
          <p:cNvSpPr/>
          <p:nvPr/>
        </p:nvSpPr>
        <p:spPr>
          <a:xfrm>
            <a:off x="1219200" y="5635823"/>
            <a:ext cx="4562475"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latin typeface="Inter" pitchFamily="34" charset="0"/>
                <a:ea typeface="Inter" pitchFamily="34" charset="-122"/>
                <a:cs typeface="Inter" pitchFamily="34" charset="-120"/>
              </a:rPr>
              <a:t>Targeted outreach for non-attenders, housebound patients, or those requiring medication titration only.</a:t>
            </a:r>
            <a:endParaRPr lang="en-US" sz="1050" dirty="0"/>
          </a:p>
        </p:txBody>
      </p:sp>
      <p:sp>
        <p:nvSpPr>
          <p:cNvPr id="34" name="Text 10"/>
          <p:cNvSpPr/>
          <p:nvPr/>
        </p:nvSpPr>
        <p:spPr>
          <a:xfrm>
            <a:off x="6772275" y="2052637"/>
            <a:ext cx="4343400" cy="285750"/>
          </a:xfrm>
          <a:prstGeom prst="rect">
            <a:avLst/>
          </a:prstGeom>
          <a:noFill/>
          <a:ln/>
        </p:spPr>
        <p:txBody>
          <a:bodyPr vert="horz" wrap="square" lIns="0" tIns="0" rIns="0" bIns="0" rtlCol="0" anchor="ctr"/>
          <a:lstStyle/>
          <a:p>
            <a:pPr marL="0" indent="0">
              <a:lnSpc>
                <a:spcPts val="2250"/>
              </a:lnSpc>
              <a:buNone/>
            </a:pPr>
            <a:r>
              <a:rPr lang="en-US" sz="1500" b="1" kern="0" spc="60" dirty="0">
                <a:solidFill>
                  <a:srgbClr val="2C3E50"/>
                </a:solidFill>
                <a:latin typeface="Inter" pitchFamily="34" charset="0"/>
                <a:ea typeface="Inter" pitchFamily="34" charset="-122"/>
                <a:cs typeface="Inter" pitchFamily="34" charset="-120"/>
              </a:rPr>
              <a:t>WORKLOAD MANAGEMENT</a:t>
            </a:r>
            <a:endParaRPr lang="en-US" sz="1500" dirty="0"/>
          </a:p>
        </p:txBody>
      </p:sp>
      <p:sp>
        <p:nvSpPr>
          <p:cNvPr id="35" name="Text 11"/>
          <p:cNvSpPr/>
          <p:nvPr/>
        </p:nvSpPr>
        <p:spPr>
          <a:xfrm>
            <a:off x="6610350" y="2671763"/>
            <a:ext cx="4829175" cy="4572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16A085"/>
                </a:solidFill>
              </a:rPr>
              <a:t>Total CHD Patients ÷ 12 = Monthly Capacity Required</a:t>
            </a:r>
            <a:endParaRPr lang="en-US" sz="1200" dirty="0"/>
          </a:p>
        </p:txBody>
      </p:sp>
      <p:sp>
        <p:nvSpPr>
          <p:cNvPr id="36" name="Text 12"/>
          <p:cNvSpPr/>
          <p:nvPr/>
        </p:nvSpPr>
        <p:spPr>
          <a:xfrm>
            <a:off x="6748463" y="3462338"/>
            <a:ext cx="483393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Calculate Capacity:</a:t>
            </a:r>
            <a:r>
              <a:rPr lang="en-US" sz="1125" dirty="0">
                <a:solidFill>
                  <a:srgbClr val="2C3E50"/>
                </a:solidFill>
                <a:latin typeface="Inter" pitchFamily="34" charset="0"/>
                <a:ea typeface="Inter" pitchFamily="34" charset="-122"/>
                <a:cs typeface="Inter" pitchFamily="34" charset="-120"/>
              </a:rPr>
              <a:t> Identify how many CHD reviews are required each month and allocate appropriate nurse/GP time.</a:t>
            </a:r>
            <a:endParaRPr lang="en-US" sz="1125" dirty="0"/>
          </a:p>
        </p:txBody>
      </p:sp>
      <p:sp>
        <p:nvSpPr>
          <p:cNvPr id="37" name="Text 13"/>
          <p:cNvSpPr/>
          <p:nvPr/>
        </p:nvSpPr>
        <p:spPr>
          <a:xfrm>
            <a:off x="6748463" y="4005262"/>
            <a:ext cx="483393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Clinical System Tools:</a:t>
            </a:r>
            <a:r>
              <a:rPr lang="en-US" sz="1125" dirty="0">
                <a:solidFill>
                  <a:srgbClr val="2C3E50"/>
                </a:solidFill>
                <a:latin typeface="Inter" pitchFamily="34" charset="0"/>
                <a:ea typeface="Inter" pitchFamily="34" charset="-122"/>
                <a:cs typeface="Inter" pitchFamily="34" charset="-120"/>
              </a:rPr>
              <a:t> Utilize built-in recall modules (SystmOne/EMIS) to automate reminders and track uptake.</a:t>
            </a:r>
            <a:endParaRPr lang="en-US" sz="1125" dirty="0"/>
          </a:p>
        </p:txBody>
      </p:sp>
      <p:sp>
        <p:nvSpPr>
          <p:cNvPr id="38" name="Text 14"/>
          <p:cNvSpPr/>
          <p:nvPr/>
        </p:nvSpPr>
        <p:spPr>
          <a:xfrm>
            <a:off x="6748463" y="4548188"/>
            <a:ext cx="483393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DNA Strategy:</a:t>
            </a:r>
            <a:r>
              <a:rPr lang="en-US" sz="1125" dirty="0">
                <a:solidFill>
                  <a:srgbClr val="2C3E50"/>
                </a:solidFill>
                <a:latin typeface="Inter" pitchFamily="34" charset="0"/>
                <a:ea typeface="Inter" pitchFamily="34" charset="-122"/>
                <a:cs typeface="Inter" pitchFamily="34" charset="-120"/>
              </a:rPr>
              <a:t> Develop a tiered protocol for non-attenders (e.g., 2 letters followed by a telephone call from the 'named person').</a:t>
            </a:r>
            <a:endParaRPr lang="en-US" sz="1125" dirty="0"/>
          </a:p>
        </p:txBody>
      </p:sp>
      <p:sp>
        <p:nvSpPr>
          <p:cNvPr id="39" name="Text 15"/>
          <p:cNvSpPr/>
          <p:nvPr/>
        </p:nvSpPr>
        <p:spPr>
          <a:xfrm>
            <a:off x="6850856" y="5205413"/>
            <a:ext cx="4829175" cy="371475"/>
          </a:xfrm>
          <a:prstGeom prst="rect">
            <a:avLst/>
          </a:prstGeom>
          <a:noFill/>
          <a:ln/>
        </p:spPr>
        <p:txBody>
          <a:bodyPr vert="horz" wrap="square" lIns="0" tIns="0" rIns="0" bIns="0" rtlCol="0" anchor="ctr"/>
          <a:lstStyle/>
          <a:p>
            <a:pPr marL="0" indent="0">
              <a:lnSpc>
                <a:spcPts val="1463"/>
              </a:lnSpc>
              <a:buNone/>
            </a:pPr>
            <a:r>
              <a:rPr lang="en-US" sz="975" i="1" dirty="0">
                <a:solidFill>
                  <a:srgbClr val="A0522D"/>
                </a:solidFill>
                <a:latin typeface="Inter" pitchFamily="34" charset="0"/>
                <a:ea typeface="Inter" pitchFamily="34" charset="-122"/>
                <a:cs typeface="Inter" pitchFamily="34" charset="-120"/>
              </a:rPr>
              <a:t> </a:t>
            </a:r>
            <a:r>
              <a:rPr lang="en-US" sz="975" b="1" i="1" dirty="0">
                <a:solidFill>
                  <a:srgbClr val="A0522D"/>
                </a:solidFill>
                <a:latin typeface="Inter" pitchFamily="34" charset="0"/>
                <a:ea typeface="Inter" pitchFamily="34" charset="-122"/>
                <a:cs typeface="Inter" pitchFamily="34" charset="-120"/>
              </a:rPr>
              <a:t>Pro Tip:</a:t>
            </a:r>
            <a:r>
              <a:rPr lang="en-US" sz="975" i="1" dirty="0">
                <a:solidFill>
                  <a:srgbClr val="A0522D"/>
                </a:solidFill>
                <a:latin typeface="Inter" pitchFamily="34" charset="0"/>
                <a:ea typeface="Inter" pitchFamily="34" charset="-122"/>
                <a:cs typeface="Inter" pitchFamily="34" charset="-120"/>
              </a:rPr>
              <a:t> Link CHD reviews with other chronic conditions (Diabetes/CKD) to reduce the number of patient visits.</a:t>
            </a:r>
            <a:endParaRPr lang="en-US" sz="975"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6"/>
          <a:stretch>
            <a:fillRect/>
          </a:stretch>
        </p:blipFill>
        <p:spPr>
          <a:xfrm>
            <a:off x="381000" y="1057275"/>
            <a:ext cx="5572125" cy="2690813"/>
          </a:xfrm>
          <a:prstGeom prst="rect">
            <a:avLst/>
          </a:prstGeom>
        </p:spPr>
      </p:pic>
      <p:pic>
        <p:nvPicPr>
          <p:cNvPr id="6" name="Image 4" descr="preencoded.png"/>
          <p:cNvPicPr>
            <a:picLocks noChangeAspect="1"/>
          </p:cNvPicPr>
          <p:nvPr/>
        </p:nvPicPr>
        <p:blipFill>
          <a:blip r:embed="rId7"/>
          <a:stretch>
            <a:fillRect/>
          </a:stretch>
        </p:blipFill>
        <p:spPr>
          <a:xfrm>
            <a:off x="571500" y="1247775"/>
            <a:ext cx="381000" cy="381000"/>
          </a:xfrm>
          <a:prstGeom prst="rect">
            <a:avLst/>
          </a:prstGeom>
        </p:spPr>
      </p:pic>
      <p:pic>
        <p:nvPicPr>
          <p:cNvPr id="7" name="Image 5" descr="preencoded.png"/>
          <p:cNvPicPr>
            <a:picLocks noChangeAspect="1"/>
          </p:cNvPicPr>
          <p:nvPr/>
        </p:nvPicPr>
        <p:blipFill>
          <a:blip r:embed="rId8"/>
          <a:stretch>
            <a:fillRect/>
          </a:stretch>
        </p:blipFill>
        <p:spPr>
          <a:xfrm>
            <a:off x="654844" y="1350615"/>
            <a:ext cx="214313" cy="175320"/>
          </a:xfrm>
          <a:prstGeom prst="rect">
            <a:avLst/>
          </a:prstGeom>
        </p:spPr>
      </p:pic>
      <p:pic>
        <p:nvPicPr>
          <p:cNvPr id="8" name="Image 6" descr="preencoded.png"/>
          <p:cNvPicPr>
            <a:picLocks noChangeAspect="1"/>
          </p:cNvPicPr>
          <p:nvPr/>
        </p:nvPicPr>
        <p:blipFill>
          <a:blip r:embed="rId9"/>
          <a:stretch>
            <a:fillRect/>
          </a:stretch>
        </p:blipFill>
        <p:spPr>
          <a:xfrm>
            <a:off x="571500" y="1781175"/>
            <a:ext cx="142875" cy="114300"/>
          </a:xfrm>
          <a:prstGeom prst="rect">
            <a:avLst/>
          </a:prstGeom>
        </p:spPr>
      </p:pic>
      <p:pic>
        <p:nvPicPr>
          <p:cNvPr id="9" name="Image 7" descr="preencoded.png"/>
          <p:cNvPicPr>
            <a:picLocks noChangeAspect="1"/>
          </p:cNvPicPr>
          <p:nvPr/>
        </p:nvPicPr>
        <p:blipFill>
          <a:blip r:embed="rId10"/>
          <a:stretch>
            <a:fillRect/>
          </a:stretch>
        </p:blipFill>
        <p:spPr>
          <a:xfrm>
            <a:off x="571500" y="2085975"/>
            <a:ext cx="142875" cy="114300"/>
          </a:xfrm>
          <a:prstGeom prst="rect">
            <a:avLst/>
          </a:prstGeom>
        </p:spPr>
      </p:pic>
      <p:pic>
        <p:nvPicPr>
          <p:cNvPr id="10" name="Image 8" descr="preencoded.png"/>
          <p:cNvPicPr>
            <a:picLocks noChangeAspect="1"/>
          </p:cNvPicPr>
          <p:nvPr/>
        </p:nvPicPr>
        <p:blipFill>
          <a:blip r:embed="rId11"/>
          <a:stretch>
            <a:fillRect/>
          </a:stretch>
        </p:blipFill>
        <p:spPr>
          <a:xfrm>
            <a:off x="571500" y="2390775"/>
            <a:ext cx="142875" cy="114300"/>
          </a:xfrm>
          <a:prstGeom prst="rect">
            <a:avLst/>
          </a:prstGeom>
        </p:spPr>
      </p:pic>
      <p:pic>
        <p:nvPicPr>
          <p:cNvPr id="11" name="Image 9" descr="preencoded.png"/>
          <p:cNvPicPr>
            <a:picLocks noChangeAspect="1"/>
          </p:cNvPicPr>
          <p:nvPr/>
        </p:nvPicPr>
        <p:blipFill>
          <a:blip r:embed="rId12"/>
          <a:stretch>
            <a:fillRect/>
          </a:stretch>
        </p:blipFill>
        <p:spPr>
          <a:xfrm>
            <a:off x="381000" y="3938588"/>
            <a:ext cx="5572125" cy="2690813"/>
          </a:xfrm>
          <a:prstGeom prst="rect">
            <a:avLst/>
          </a:prstGeom>
        </p:spPr>
      </p:pic>
      <p:pic>
        <p:nvPicPr>
          <p:cNvPr id="12" name="Image 10" descr="preencoded.png"/>
          <p:cNvPicPr>
            <a:picLocks noChangeAspect="1"/>
          </p:cNvPicPr>
          <p:nvPr/>
        </p:nvPicPr>
        <p:blipFill>
          <a:blip r:embed="rId13"/>
          <a:stretch>
            <a:fillRect/>
          </a:stretch>
        </p:blipFill>
        <p:spPr>
          <a:xfrm>
            <a:off x="571500" y="4129088"/>
            <a:ext cx="381000" cy="381000"/>
          </a:xfrm>
          <a:prstGeom prst="rect">
            <a:avLst/>
          </a:prstGeom>
        </p:spPr>
      </p:pic>
      <p:pic>
        <p:nvPicPr>
          <p:cNvPr id="13" name="Image 11" descr="preencoded.png"/>
          <p:cNvPicPr>
            <a:picLocks noChangeAspect="1"/>
          </p:cNvPicPr>
          <p:nvPr/>
        </p:nvPicPr>
        <p:blipFill>
          <a:blip r:embed="rId14"/>
          <a:stretch>
            <a:fillRect/>
          </a:stretch>
        </p:blipFill>
        <p:spPr>
          <a:xfrm>
            <a:off x="654844" y="4231928"/>
            <a:ext cx="214313" cy="175320"/>
          </a:xfrm>
          <a:prstGeom prst="rect">
            <a:avLst/>
          </a:prstGeom>
        </p:spPr>
      </p:pic>
      <p:pic>
        <p:nvPicPr>
          <p:cNvPr id="14" name="Image 12" descr="preencoded.png"/>
          <p:cNvPicPr>
            <a:picLocks noChangeAspect="1"/>
          </p:cNvPicPr>
          <p:nvPr/>
        </p:nvPicPr>
        <p:blipFill>
          <a:blip r:embed="rId15"/>
          <a:stretch>
            <a:fillRect/>
          </a:stretch>
        </p:blipFill>
        <p:spPr>
          <a:xfrm>
            <a:off x="571500" y="4662488"/>
            <a:ext cx="142875" cy="114300"/>
          </a:xfrm>
          <a:prstGeom prst="rect">
            <a:avLst/>
          </a:prstGeom>
        </p:spPr>
      </p:pic>
      <p:pic>
        <p:nvPicPr>
          <p:cNvPr id="15" name="Image 13" descr="preencoded.png"/>
          <p:cNvPicPr>
            <a:picLocks noChangeAspect="1"/>
          </p:cNvPicPr>
          <p:nvPr/>
        </p:nvPicPr>
        <p:blipFill>
          <a:blip r:embed="rId16"/>
          <a:stretch>
            <a:fillRect/>
          </a:stretch>
        </p:blipFill>
        <p:spPr>
          <a:xfrm>
            <a:off x="571500" y="4967288"/>
            <a:ext cx="142875" cy="114300"/>
          </a:xfrm>
          <a:prstGeom prst="rect">
            <a:avLst/>
          </a:prstGeom>
        </p:spPr>
      </p:pic>
      <p:pic>
        <p:nvPicPr>
          <p:cNvPr id="16" name="Image 14" descr="preencoded.png"/>
          <p:cNvPicPr>
            <a:picLocks noChangeAspect="1"/>
          </p:cNvPicPr>
          <p:nvPr/>
        </p:nvPicPr>
        <p:blipFill>
          <a:blip r:embed="rId17"/>
          <a:stretch>
            <a:fillRect/>
          </a:stretch>
        </p:blipFill>
        <p:spPr>
          <a:xfrm>
            <a:off x="571500" y="5272088"/>
            <a:ext cx="142875" cy="114300"/>
          </a:xfrm>
          <a:prstGeom prst="rect">
            <a:avLst/>
          </a:prstGeom>
        </p:spPr>
      </p:pic>
      <p:pic>
        <p:nvPicPr>
          <p:cNvPr id="17" name="Image 15" descr="preencoded.png"/>
          <p:cNvPicPr>
            <a:picLocks noChangeAspect="1"/>
          </p:cNvPicPr>
          <p:nvPr/>
        </p:nvPicPr>
        <p:blipFill>
          <a:blip r:embed="rId18"/>
          <a:stretch>
            <a:fillRect/>
          </a:stretch>
        </p:blipFill>
        <p:spPr>
          <a:xfrm>
            <a:off x="6238875" y="1057275"/>
            <a:ext cx="5572125" cy="2533650"/>
          </a:xfrm>
          <a:prstGeom prst="rect">
            <a:avLst/>
          </a:prstGeom>
        </p:spPr>
      </p:pic>
      <p:pic>
        <p:nvPicPr>
          <p:cNvPr id="18" name="Image 16" descr="preencoded.png"/>
          <p:cNvPicPr>
            <a:picLocks noChangeAspect="1"/>
          </p:cNvPicPr>
          <p:nvPr/>
        </p:nvPicPr>
        <p:blipFill>
          <a:blip r:embed="rId19"/>
          <a:stretch>
            <a:fillRect/>
          </a:stretch>
        </p:blipFill>
        <p:spPr>
          <a:xfrm>
            <a:off x="6238875" y="3743325"/>
            <a:ext cx="5572125" cy="2886075"/>
          </a:xfrm>
          <a:prstGeom prst="rect">
            <a:avLst/>
          </a:prstGeom>
        </p:spPr>
      </p:pic>
      <p:pic>
        <p:nvPicPr>
          <p:cNvPr id="19" name="Image 17" descr="preencoded.png"/>
          <p:cNvPicPr>
            <a:picLocks noChangeAspect="1"/>
          </p:cNvPicPr>
          <p:nvPr/>
        </p:nvPicPr>
        <p:blipFill>
          <a:blip r:embed="rId20"/>
          <a:stretch>
            <a:fillRect/>
          </a:stretch>
        </p:blipFill>
        <p:spPr>
          <a:xfrm>
            <a:off x="6467475" y="4095750"/>
            <a:ext cx="381000" cy="381000"/>
          </a:xfrm>
          <a:prstGeom prst="rect">
            <a:avLst/>
          </a:prstGeom>
        </p:spPr>
      </p:pic>
      <p:pic>
        <p:nvPicPr>
          <p:cNvPr id="20" name="Image 18" descr="preencoded.png"/>
          <p:cNvPicPr>
            <a:picLocks noChangeAspect="1"/>
          </p:cNvPicPr>
          <p:nvPr/>
        </p:nvPicPr>
        <p:blipFill>
          <a:blip r:embed="rId21"/>
          <a:stretch>
            <a:fillRect/>
          </a:stretch>
        </p:blipFill>
        <p:spPr>
          <a:xfrm>
            <a:off x="6550819" y="4198590"/>
            <a:ext cx="214313" cy="175320"/>
          </a:xfrm>
          <a:prstGeom prst="rect">
            <a:avLst/>
          </a:prstGeom>
        </p:spPr>
      </p:pic>
      <p:pic>
        <p:nvPicPr>
          <p:cNvPr id="21" name="Image 19" descr="preencoded.png"/>
          <p:cNvPicPr>
            <a:picLocks noChangeAspect="1"/>
          </p:cNvPicPr>
          <p:nvPr/>
        </p:nvPicPr>
        <p:blipFill>
          <a:blip r:embed="rId22"/>
          <a:stretch>
            <a:fillRect/>
          </a:stretch>
        </p:blipFill>
        <p:spPr>
          <a:xfrm>
            <a:off x="6467475" y="5181600"/>
            <a:ext cx="5114925" cy="1095375"/>
          </a:xfrm>
          <a:prstGeom prst="rect">
            <a:avLst/>
          </a:prstGeom>
        </p:spPr>
      </p:pic>
      <p:sp>
        <p:nvSpPr>
          <p:cNvPr id="22" name="Text 0"/>
          <p:cNvSpPr/>
          <p:nvPr/>
        </p:nvSpPr>
        <p:spPr>
          <a:xfrm>
            <a:off x="571500" y="285750"/>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NURSE-LED CHD CLINICS AND THE MICRO-TEAM MODEL</a:t>
            </a:r>
            <a:endParaRPr lang="en-US" sz="1800" dirty="0"/>
          </a:p>
        </p:txBody>
      </p:sp>
      <p:sp>
        <p:nvSpPr>
          <p:cNvPr id="23"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4" name="Text 2"/>
          <p:cNvSpPr/>
          <p:nvPr/>
        </p:nvSpPr>
        <p:spPr>
          <a:xfrm>
            <a:off x="1066800" y="1309688"/>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The Practice Nurse Role</a:t>
            </a:r>
            <a:endParaRPr lang="en-US" sz="1350" dirty="0"/>
          </a:p>
        </p:txBody>
      </p:sp>
      <p:sp>
        <p:nvSpPr>
          <p:cNvPr id="25" name="Text 3"/>
          <p:cNvSpPr/>
          <p:nvPr/>
        </p:nvSpPr>
        <p:spPr>
          <a:xfrm>
            <a:off x="809625" y="1743075"/>
            <a:ext cx="9601200"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latin typeface="Inter" pitchFamily="34" charset="0"/>
                <a:ea typeface="Inter" pitchFamily="34" charset="-122"/>
                <a:cs typeface="Inter" pitchFamily="34" charset="-120"/>
              </a:rPr>
              <a:t>Conducts systematic annual reviews (BP, BMI, lifestyle).</a:t>
            </a:r>
            <a:endParaRPr lang="en-US" sz="1125" dirty="0"/>
          </a:p>
        </p:txBody>
      </p:sp>
      <p:sp>
        <p:nvSpPr>
          <p:cNvPr id="26" name="Text 4"/>
          <p:cNvSpPr/>
          <p:nvPr/>
        </p:nvSpPr>
        <p:spPr>
          <a:xfrm>
            <a:off x="809625" y="2047875"/>
            <a:ext cx="9944100"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latin typeface="Inter" pitchFamily="34" charset="0"/>
                <a:ea typeface="Inter" pitchFamily="34" charset="-122"/>
                <a:cs typeface="Inter" pitchFamily="34" charset="-120"/>
              </a:rPr>
              <a:t>Executes medication compliance checks &amp; smoking cessation.</a:t>
            </a:r>
            <a:endParaRPr lang="en-US" sz="1125" dirty="0"/>
          </a:p>
        </p:txBody>
      </p:sp>
      <p:sp>
        <p:nvSpPr>
          <p:cNvPr id="27" name="Text 5"/>
          <p:cNvSpPr/>
          <p:nvPr/>
        </p:nvSpPr>
        <p:spPr>
          <a:xfrm>
            <a:off x="809625" y="2352675"/>
            <a:ext cx="9086850"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latin typeface="Inter" pitchFamily="34" charset="0"/>
                <a:ea typeface="Inter" pitchFamily="34" charset="-122"/>
                <a:cs typeface="Inter" pitchFamily="34" charset="-120"/>
              </a:rPr>
              <a:t>Standardizes data capture using structured templates.</a:t>
            </a:r>
            <a:endParaRPr lang="en-US" sz="1125" dirty="0"/>
          </a:p>
        </p:txBody>
      </p:sp>
      <p:sp>
        <p:nvSpPr>
          <p:cNvPr id="28" name="Text 6"/>
          <p:cNvSpPr/>
          <p:nvPr/>
        </p:nvSpPr>
        <p:spPr>
          <a:xfrm>
            <a:off x="1066800" y="4191000"/>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The GP Role (Clinical Lead)</a:t>
            </a:r>
            <a:endParaRPr lang="en-US" sz="1350" dirty="0"/>
          </a:p>
        </p:txBody>
      </p:sp>
      <p:sp>
        <p:nvSpPr>
          <p:cNvPr id="29" name="Text 7"/>
          <p:cNvSpPr/>
          <p:nvPr/>
        </p:nvSpPr>
        <p:spPr>
          <a:xfrm>
            <a:off x="809625" y="4624388"/>
            <a:ext cx="8572500"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latin typeface="Inter" pitchFamily="34" charset="0"/>
                <a:ea typeface="Inter" pitchFamily="34" charset="-122"/>
                <a:cs typeface="Inter" pitchFamily="34" charset="-120"/>
              </a:rPr>
              <a:t>Management of complex cases and multi-morbidities.</a:t>
            </a:r>
            <a:endParaRPr lang="en-US" sz="1125" dirty="0"/>
          </a:p>
        </p:txBody>
      </p:sp>
      <p:sp>
        <p:nvSpPr>
          <p:cNvPr id="30" name="Text 8"/>
          <p:cNvSpPr/>
          <p:nvPr/>
        </p:nvSpPr>
        <p:spPr>
          <a:xfrm>
            <a:off x="809625" y="4929188"/>
            <a:ext cx="9772650"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latin typeface="Inter" pitchFamily="34" charset="0"/>
                <a:ea typeface="Inter" pitchFamily="34" charset="-122"/>
                <a:cs typeface="Inter" pitchFamily="34" charset="-120"/>
              </a:rPr>
              <a:t>Initiation and titration of high-intensity statins/ACE-i.</a:t>
            </a:r>
            <a:endParaRPr lang="en-US" sz="1125" dirty="0"/>
          </a:p>
        </p:txBody>
      </p:sp>
      <p:sp>
        <p:nvSpPr>
          <p:cNvPr id="31" name="Text 9"/>
          <p:cNvSpPr/>
          <p:nvPr/>
        </p:nvSpPr>
        <p:spPr>
          <a:xfrm>
            <a:off x="809625" y="5233988"/>
            <a:ext cx="9086850" cy="2286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latin typeface="Inter" pitchFamily="34" charset="0"/>
                <a:ea typeface="Inter" pitchFamily="34" charset="-122"/>
                <a:cs typeface="Inter" pitchFamily="34" charset="-120"/>
              </a:rPr>
              <a:t>Clinical supervision and mentoring of the nurse team.</a:t>
            </a:r>
            <a:endParaRPr lang="en-US" sz="1125" dirty="0"/>
          </a:p>
        </p:txBody>
      </p:sp>
      <p:sp>
        <p:nvSpPr>
          <p:cNvPr id="32" name="Text 10"/>
          <p:cNvSpPr/>
          <p:nvPr/>
        </p:nvSpPr>
        <p:spPr>
          <a:xfrm>
            <a:off x="6962775" y="4157663"/>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The Micro-Team Dynamics</a:t>
            </a:r>
            <a:endParaRPr lang="en-US" sz="1350" dirty="0"/>
          </a:p>
        </p:txBody>
      </p:sp>
      <p:sp>
        <p:nvSpPr>
          <p:cNvPr id="33" name="Text 11"/>
          <p:cNvSpPr/>
          <p:nvPr/>
        </p:nvSpPr>
        <p:spPr>
          <a:xfrm>
            <a:off x="6467475" y="4591050"/>
            <a:ext cx="5114925" cy="4000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A collaborative triad of </a:t>
            </a:r>
            <a:r>
              <a:rPr lang="en-US" sz="1050" b="1" dirty="0">
                <a:solidFill>
                  <a:srgbClr val="2C3E50"/>
                </a:solidFill>
                <a:latin typeface="Inter" pitchFamily="34" charset="0"/>
                <a:ea typeface="Inter" pitchFamily="34" charset="-122"/>
                <a:cs typeface="Inter" pitchFamily="34" charset="-120"/>
              </a:rPr>
              <a:t>GP + Nurse + Administrator</a:t>
            </a:r>
            <a:r>
              <a:rPr lang="en-US" sz="1050" dirty="0">
                <a:solidFill>
                  <a:srgbClr val="2C3E50"/>
                </a:solidFill>
                <a:latin typeface="Inter" pitchFamily="34" charset="0"/>
                <a:ea typeface="Inter" pitchFamily="34" charset="-122"/>
                <a:cs typeface="Inter" pitchFamily="34" charset="-120"/>
              </a:rPr>
              <a:t> working together to lead the CHD programme.</a:t>
            </a:r>
            <a:endParaRPr lang="en-US" sz="1050" dirty="0"/>
          </a:p>
        </p:txBody>
      </p:sp>
      <p:sp>
        <p:nvSpPr>
          <p:cNvPr id="34" name="Text 12"/>
          <p:cNvSpPr/>
          <p:nvPr/>
        </p:nvSpPr>
        <p:spPr>
          <a:xfrm>
            <a:off x="6610350" y="5295900"/>
            <a:ext cx="48291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latin typeface="Inter" pitchFamily="34" charset="0"/>
                <a:ea typeface="Inter" pitchFamily="34" charset="-122"/>
                <a:cs typeface="Inter" pitchFamily="34" charset="-120"/>
              </a:rPr>
              <a:t>Operational Excellence</a:t>
            </a:r>
            <a:endParaRPr lang="en-US" sz="1200" dirty="0"/>
          </a:p>
        </p:txBody>
      </p:sp>
      <p:sp>
        <p:nvSpPr>
          <p:cNvPr id="35" name="Text 13"/>
          <p:cNvSpPr/>
          <p:nvPr/>
        </p:nvSpPr>
        <p:spPr>
          <a:xfrm>
            <a:off x="6610350" y="5562600"/>
            <a:ext cx="4829175" cy="60007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 </a:t>
            </a:r>
            <a:r>
              <a:rPr lang="en-US" sz="1050" b="1" dirty="0">
                <a:solidFill>
                  <a:srgbClr val="2C3E50"/>
                </a:solidFill>
                <a:latin typeface="Inter" pitchFamily="34" charset="0"/>
                <a:ea typeface="Inter" pitchFamily="34" charset="-122"/>
                <a:cs typeface="Inter" pitchFamily="34" charset="-120"/>
              </a:rPr>
              <a:t>Protected Time:</a:t>
            </a:r>
            <a:r>
              <a:rPr lang="en-US" sz="1050" dirty="0">
                <a:solidFill>
                  <a:srgbClr val="2C3E50"/>
                </a:solidFill>
                <a:latin typeface="Inter" pitchFamily="34" charset="0"/>
                <a:ea typeface="Inter" pitchFamily="34" charset="-122"/>
                <a:cs typeface="Inter" pitchFamily="34" charset="-120"/>
              </a:rPr>
              <a:t> Regular slots for data review and PDSA cycles.
• </a:t>
            </a:r>
            <a:r>
              <a:rPr lang="en-US" sz="1050" b="1" dirty="0">
                <a:solidFill>
                  <a:srgbClr val="2C3E50"/>
                </a:solidFill>
                <a:latin typeface="Inter" pitchFamily="34" charset="0"/>
                <a:ea typeface="Inter" pitchFamily="34" charset="-122"/>
                <a:cs typeface="Inter" pitchFamily="34" charset="-120"/>
              </a:rPr>
              <a:t>Upskilling:</a:t>
            </a:r>
            <a:r>
              <a:rPr lang="en-US" sz="1050" dirty="0">
                <a:solidFill>
                  <a:srgbClr val="2C3E50"/>
                </a:solidFill>
                <a:latin typeface="Inter" pitchFamily="34" charset="0"/>
                <a:ea typeface="Inter" pitchFamily="34" charset="-122"/>
                <a:cs typeface="Inter" pitchFamily="34" charset="-120"/>
              </a:rPr>
              <a:t> Targeted training using NPCC materials.
• </a:t>
            </a:r>
            <a:r>
              <a:rPr lang="en-US" sz="1050" b="1" dirty="0">
                <a:solidFill>
                  <a:srgbClr val="2C3E50"/>
                </a:solidFill>
                <a:latin typeface="Inter" pitchFamily="34" charset="0"/>
                <a:ea typeface="Inter" pitchFamily="34" charset="-122"/>
                <a:cs typeface="Inter" pitchFamily="34" charset="-120"/>
              </a:rPr>
              <a:t>Administrative Lead:</a:t>
            </a:r>
            <a:r>
              <a:rPr lang="en-US" sz="1050" dirty="0">
                <a:solidFill>
                  <a:srgbClr val="2C3E50"/>
                </a:solidFill>
                <a:latin typeface="Inter" pitchFamily="34" charset="0"/>
                <a:ea typeface="Inter" pitchFamily="34" charset="-122"/>
                <a:cs typeface="Inter" pitchFamily="34" charset="-120"/>
              </a:rPr>
              <a:t> Manages call/recall and coding audit.</a:t>
            </a:r>
            <a:endParaRPr lang="en-US" sz="10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133475"/>
            <a:ext cx="5572125" cy="2671763"/>
          </a:xfrm>
          <a:prstGeom prst="rect">
            <a:avLst/>
          </a:prstGeom>
        </p:spPr>
      </p:pic>
      <p:pic>
        <p:nvPicPr>
          <p:cNvPr id="6" name="Image 4" descr="preencoded.png"/>
          <p:cNvPicPr>
            <a:picLocks noChangeAspect="1"/>
          </p:cNvPicPr>
          <p:nvPr/>
        </p:nvPicPr>
        <p:blipFill>
          <a:blip r:embed="rId6"/>
          <a:stretch>
            <a:fillRect/>
          </a:stretch>
        </p:blipFill>
        <p:spPr>
          <a:xfrm>
            <a:off x="609600" y="1314450"/>
            <a:ext cx="5114925" cy="347663"/>
          </a:xfrm>
          <a:prstGeom prst="rect">
            <a:avLst/>
          </a:prstGeom>
        </p:spPr>
      </p:pic>
      <p:pic>
        <p:nvPicPr>
          <p:cNvPr id="7" name="Image 5" descr="preencoded.png"/>
          <p:cNvPicPr>
            <a:picLocks noChangeAspect="1"/>
          </p:cNvPicPr>
          <p:nvPr/>
        </p:nvPicPr>
        <p:blipFill>
          <a:blip r:embed="rId7"/>
          <a:stretch>
            <a:fillRect/>
          </a:stretch>
        </p:blipFill>
        <p:spPr>
          <a:xfrm>
            <a:off x="609600" y="1354931"/>
            <a:ext cx="238125" cy="190500"/>
          </a:xfrm>
          <a:prstGeom prst="rect">
            <a:avLst/>
          </a:prstGeom>
        </p:spPr>
      </p:pic>
      <p:pic>
        <p:nvPicPr>
          <p:cNvPr id="8" name="Image 6" descr="preencoded.png"/>
          <p:cNvPicPr>
            <a:picLocks noChangeAspect="1"/>
          </p:cNvPicPr>
          <p:nvPr/>
        </p:nvPicPr>
        <p:blipFill>
          <a:blip r:embed="rId8"/>
          <a:stretch>
            <a:fillRect/>
          </a:stretch>
        </p:blipFill>
        <p:spPr>
          <a:xfrm>
            <a:off x="609600" y="1804988"/>
            <a:ext cx="166688" cy="166688"/>
          </a:xfrm>
          <a:prstGeom prst="rect">
            <a:avLst/>
          </a:prstGeom>
        </p:spPr>
      </p:pic>
      <p:pic>
        <p:nvPicPr>
          <p:cNvPr id="9" name="Image 7" descr="preencoded.png"/>
          <p:cNvPicPr>
            <a:picLocks noChangeAspect="1"/>
          </p:cNvPicPr>
          <p:nvPr/>
        </p:nvPicPr>
        <p:blipFill>
          <a:blip r:embed="rId9"/>
          <a:stretch>
            <a:fillRect/>
          </a:stretch>
        </p:blipFill>
        <p:spPr>
          <a:xfrm>
            <a:off x="609600" y="2357438"/>
            <a:ext cx="166688" cy="179487"/>
          </a:xfrm>
          <a:prstGeom prst="rect">
            <a:avLst/>
          </a:prstGeom>
        </p:spPr>
      </p:pic>
      <p:pic>
        <p:nvPicPr>
          <p:cNvPr id="10" name="Image 8" descr="preencoded.png"/>
          <p:cNvPicPr>
            <a:picLocks noChangeAspect="1"/>
          </p:cNvPicPr>
          <p:nvPr/>
        </p:nvPicPr>
        <p:blipFill>
          <a:blip r:embed="rId10"/>
          <a:stretch>
            <a:fillRect/>
          </a:stretch>
        </p:blipFill>
        <p:spPr>
          <a:xfrm>
            <a:off x="609600" y="2909888"/>
            <a:ext cx="166688" cy="145852"/>
          </a:xfrm>
          <a:prstGeom prst="rect">
            <a:avLst/>
          </a:prstGeom>
        </p:spPr>
      </p:pic>
      <p:pic>
        <p:nvPicPr>
          <p:cNvPr id="11" name="Image 9" descr="preencoded.png"/>
          <p:cNvPicPr>
            <a:picLocks noChangeAspect="1"/>
          </p:cNvPicPr>
          <p:nvPr/>
        </p:nvPicPr>
        <p:blipFill>
          <a:blip r:embed="rId11"/>
          <a:stretch>
            <a:fillRect/>
          </a:stretch>
        </p:blipFill>
        <p:spPr>
          <a:xfrm>
            <a:off x="381000" y="3995738"/>
            <a:ext cx="5572125" cy="2671763"/>
          </a:xfrm>
          <a:prstGeom prst="rect">
            <a:avLst/>
          </a:prstGeom>
        </p:spPr>
      </p:pic>
      <p:pic>
        <p:nvPicPr>
          <p:cNvPr id="12" name="Image 10" descr="preencoded.png"/>
          <p:cNvPicPr>
            <a:picLocks noChangeAspect="1"/>
          </p:cNvPicPr>
          <p:nvPr/>
        </p:nvPicPr>
        <p:blipFill>
          <a:blip r:embed="rId12"/>
          <a:stretch>
            <a:fillRect/>
          </a:stretch>
        </p:blipFill>
        <p:spPr>
          <a:xfrm>
            <a:off x="609600" y="4176712"/>
            <a:ext cx="5114925" cy="347663"/>
          </a:xfrm>
          <a:prstGeom prst="rect">
            <a:avLst/>
          </a:prstGeom>
        </p:spPr>
      </p:pic>
      <p:pic>
        <p:nvPicPr>
          <p:cNvPr id="13" name="Image 11" descr="preencoded.png"/>
          <p:cNvPicPr>
            <a:picLocks noChangeAspect="1"/>
          </p:cNvPicPr>
          <p:nvPr/>
        </p:nvPicPr>
        <p:blipFill>
          <a:blip r:embed="rId13"/>
          <a:stretch>
            <a:fillRect/>
          </a:stretch>
        </p:blipFill>
        <p:spPr>
          <a:xfrm>
            <a:off x="609600" y="4217194"/>
            <a:ext cx="238125" cy="190500"/>
          </a:xfrm>
          <a:prstGeom prst="rect">
            <a:avLst/>
          </a:prstGeom>
        </p:spPr>
      </p:pic>
      <p:pic>
        <p:nvPicPr>
          <p:cNvPr id="14" name="Image 12" descr="preencoded.png"/>
          <p:cNvPicPr>
            <a:picLocks noChangeAspect="1"/>
          </p:cNvPicPr>
          <p:nvPr/>
        </p:nvPicPr>
        <p:blipFill>
          <a:blip r:embed="rId14"/>
          <a:stretch>
            <a:fillRect/>
          </a:stretch>
        </p:blipFill>
        <p:spPr>
          <a:xfrm>
            <a:off x="609600" y="4667250"/>
            <a:ext cx="166688" cy="194370"/>
          </a:xfrm>
          <a:prstGeom prst="rect">
            <a:avLst/>
          </a:prstGeom>
        </p:spPr>
      </p:pic>
      <p:pic>
        <p:nvPicPr>
          <p:cNvPr id="15" name="Image 13" descr="preencoded.png"/>
          <p:cNvPicPr>
            <a:picLocks noChangeAspect="1"/>
          </p:cNvPicPr>
          <p:nvPr/>
        </p:nvPicPr>
        <p:blipFill>
          <a:blip r:embed="rId15"/>
          <a:stretch>
            <a:fillRect/>
          </a:stretch>
        </p:blipFill>
        <p:spPr>
          <a:xfrm>
            <a:off x="609600" y="5219700"/>
            <a:ext cx="166688" cy="194370"/>
          </a:xfrm>
          <a:prstGeom prst="rect">
            <a:avLst/>
          </a:prstGeom>
        </p:spPr>
      </p:pic>
      <p:pic>
        <p:nvPicPr>
          <p:cNvPr id="16" name="Image 14" descr="preencoded.png"/>
          <p:cNvPicPr>
            <a:picLocks noChangeAspect="1"/>
          </p:cNvPicPr>
          <p:nvPr/>
        </p:nvPicPr>
        <p:blipFill>
          <a:blip r:embed="rId16"/>
          <a:stretch>
            <a:fillRect/>
          </a:stretch>
        </p:blipFill>
        <p:spPr>
          <a:xfrm>
            <a:off x="609600" y="5895975"/>
            <a:ext cx="5114925" cy="590550"/>
          </a:xfrm>
          <a:prstGeom prst="rect">
            <a:avLst/>
          </a:prstGeom>
        </p:spPr>
      </p:pic>
      <p:pic>
        <p:nvPicPr>
          <p:cNvPr id="17" name="Image 15" descr="preencoded.png"/>
          <p:cNvPicPr>
            <a:picLocks noChangeAspect="1"/>
          </p:cNvPicPr>
          <p:nvPr/>
        </p:nvPicPr>
        <p:blipFill>
          <a:blip r:embed="rId17"/>
          <a:stretch>
            <a:fillRect/>
          </a:stretch>
        </p:blipFill>
        <p:spPr>
          <a:xfrm>
            <a:off x="6238875" y="1133475"/>
            <a:ext cx="5572125" cy="2481263"/>
          </a:xfrm>
          <a:prstGeom prst="rect">
            <a:avLst/>
          </a:prstGeom>
        </p:spPr>
      </p:pic>
      <p:pic>
        <p:nvPicPr>
          <p:cNvPr id="18" name="Image 16" descr="preencoded.png"/>
          <p:cNvPicPr>
            <a:picLocks noChangeAspect="1"/>
          </p:cNvPicPr>
          <p:nvPr/>
        </p:nvPicPr>
        <p:blipFill>
          <a:blip r:embed="rId6"/>
          <a:stretch>
            <a:fillRect/>
          </a:stretch>
        </p:blipFill>
        <p:spPr>
          <a:xfrm>
            <a:off x="6467475" y="1314450"/>
            <a:ext cx="5114925" cy="347663"/>
          </a:xfrm>
          <a:prstGeom prst="rect">
            <a:avLst/>
          </a:prstGeom>
        </p:spPr>
      </p:pic>
      <p:pic>
        <p:nvPicPr>
          <p:cNvPr id="19" name="Image 17" descr="preencoded.png"/>
          <p:cNvPicPr>
            <a:picLocks noChangeAspect="1"/>
          </p:cNvPicPr>
          <p:nvPr/>
        </p:nvPicPr>
        <p:blipFill>
          <a:blip r:embed="rId18"/>
          <a:stretch>
            <a:fillRect/>
          </a:stretch>
        </p:blipFill>
        <p:spPr>
          <a:xfrm>
            <a:off x="6467475" y="1354931"/>
            <a:ext cx="238125" cy="190500"/>
          </a:xfrm>
          <a:prstGeom prst="rect">
            <a:avLst/>
          </a:prstGeom>
        </p:spPr>
      </p:pic>
      <p:pic>
        <p:nvPicPr>
          <p:cNvPr id="20" name="Image 18" descr="preencoded.png"/>
          <p:cNvPicPr>
            <a:picLocks noChangeAspect="1"/>
          </p:cNvPicPr>
          <p:nvPr/>
        </p:nvPicPr>
        <p:blipFill>
          <a:blip r:embed="rId19"/>
          <a:stretch>
            <a:fillRect/>
          </a:stretch>
        </p:blipFill>
        <p:spPr>
          <a:xfrm>
            <a:off x="6467475" y="1804988"/>
            <a:ext cx="166688" cy="145852"/>
          </a:xfrm>
          <a:prstGeom prst="rect">
            <a:avLst/>
          </a:prstGeom>
        </p:spPr>
      </p:pic>
      <p:pic>
        <p:nvPicPr>
          <p:cNvPr id="21" name="Image 19" descr="preencoded.png"/>
          <p:cNvPicPr>
            <a:picLocks noChangeAspect="1"/>
          </p:cNvPicPr>
          <p:nvPr/>
        </p:nvPicPr>
        <p:blipFill>
          <a:blip r:embed="rId20"/>
          <a:stretch>
            <a:fillRect/>
          </a:stretch>
        </p:blipFill>
        <p:spPr>
          <a:xfrm>
            <a:off x="6467475" y="2357438"/>
            <a:ext cx="166688" cy="194370"/>
          </a:xfrm>
          <a:prstGeom prst="rect">
            <a:avLst/>
          </a:prstGeom>
        </p:spPr>
      </p:pic>
      <p:pic>
        <p:nvPicPr>
          <p:cNvPr id="22" name="Image 20" descr="preencoded.png"/>
          <p:cNvPicPr>
            <a:picLocks noChangeAspect="1"/>
          </p:cNvPicPr>
          <p:nvPr/>
        </p:nvPicPr>
        <p:blipFill>
          <a:blip r:embed="rId21"/>
          <a:stretch>
            <a:fillRect/>
          </a:stretch>
        </p:blipFill>
        <p:spPr>
          <a:xfrm>
            <a:off x="6467475" y="2909888"/>
            <a:ext cx="166688" cy="166688"/>
          </a:xfrm>
          <a:prstGeom prst="rect">
            <a:avLst/>
          </a:prstGeom>
        </p:spPr>
      </p:pic>
      <p:pic>
        <p:nvPicPr>
          <p:cNvPr id="23" name="Image 21" descr="preencoded.png"/>
          <p:cNvPicPr>
            <a:picLocks noChangeAspect="1"/>
          </p:cNvPicPr>
          <p:nvPr/>
        </p:nvPicPr>
        <p:blipFill>
          <a:blip r:embed="rId22"/>
          <a:stretch>
            <a:fillRect/>
          </a:stretch>
        </p:blipFill>
        <p:spPr>
          <a:xfrm>
            <a:off x="6238875" y="3805237"/>
            <a:ext cx="5572125" cy="2862263"/>
          </a:xfrm>
          <a:prstGeom prst="rect">
            <a:avLst/>
          </a:prstGeom>
        </p:spPr>
      </p:pic>
      <p:pic>
        <p:nvPicPr>
          <p:cNvPr id="24" name="Image 22" descr="preencoded.png"/>
          <p:cNvPicPr>
            <a:picLocks noChangeAspect="1"/>
          </p:cNvPicPr>
          <p:nvPr/>
        </p:nvPicPr>
        <p:blipFill>
          <a:blip r:embed="rId12"/>
          <a:stretch>
            <a:fillRect/>
          </a:stretch>
        </p:blipFill>
        <p:spPr>
          <a:xfrm>
            <a:off x="6467475" y="3986213"/>
            <a:ext cx="5114925" cy="347663"/>
          </a:xfrm>
          <a:prstGeom prst="rect">
            <a:avLst/>
          </a:prstGeom>
        </p:spPr>
      </p:pic>
      <p:pic>
        <p:nvPicPr>
          <p:cNvPr id="25" name="Image 23" descr="preencoded.png"/>
          <p:cNvPicPr>
            <a:picLocks noChangeAspect="1"/>
          </p:cNvPicPr>
          <p:nvPr/>
        </p:nvPicPr>
        <p:blipFill>
          <a:blip r:embed="rId23"/>
          <a:stretch>
            <a:fillRect/>
          </a:stretch>
        </p:blipFill>
        <p:spPr>
          <a:xfrm>
            <a:off x="6467475" y="4026694"/>
            <a:ext cx="238125" cy="190500"/>
          </a:xfrm>
          <a:prstGeom prst="rect">
            <a:avLst/>
          </a:prstGeom>
        </p:spPr>
      </p:pic>
      <p:pic>
        <p:nvPicPr>
          <p:cNvPr id="26" name="Image 24" descr="preencoded.png"/>
          <p:cNvPicPr>
            <a:picLocks noChangeAspect="1"/>
          </p:cNvPicPr>
          <p:nvPr/>
        </p:nvPicPr>
        <p:blipFill>
          <a:blip r:embed="rId24"/>
          <a:stretch>
            <a:fillRect/>
          </a:stretch>
        </p:blipFill>
        <p:spPr>
          <a:xfrm>
            <a:off x="6467475" y="4524375"/>
            <a:ext cx="2486025" cy="619125"/>
          </a:xfrm>
          <a:prstGeom prst="rect">
            <a:avLst/>
          </a:prstGeom>
        </p:spPr>
      </p:pic>
      <p:pic>
        <p:nvPicPr>
          <p:cNvPr id="27" name="Image 25" descr="preencoded.png"/>
          <p:cNvPicPr>
            <a:picLocks noChangeAspect="1"/>
          </p:cNvPicPr>
          <p:nvPr/>
        </p:nvPicPr>
        <p:blipFill>
          <a:blip r:embed="rId24"/>
          <a:stretch>
            <a:fillRect/>
          </a:stretch>
        </p:blipFill>
        <p:spPr>
          <a:xfrm>
            <a:off x="9096375" y="4524375"/>
            <a:ext cx="2486025" cy="619125"/>
          </a:xfrm>
          <a:prstGeom prst="rect">
            <a:avLst/>
          </a:prstGeom>
        </p:spPr>
      </p:pic>
      <p:pic>
        <p:nvPicPr>
          <p:cNvPr id="28" name="Image 26" descr="preencoded.png"/>
          <p:cNvPicPr>
            <a:picLocks noChangeAspect="1"/>
          </p:cNvPicPr>
          <p:nvPr/>
        </p:nvPicPr>
        <p:blipFill>
          <a:blip r:embed="rId24"/>
          <a:stretch>
            <a:fillRect/>
          </a:stretch>
        </p:blipFill>
        <p:spPr>
          <a:xfrm>
            <a:off x="6467475" y="5257800"/>
            <a:ext cx="2486025" cy="619125"/>
          </a:xfrm>
          <a:prstGeom prst="rect">
            <a:avLst/>
          </a:prstGeom>
        </p:spPr>
      </p:pic>
      <p:pic>
        <p:nvPicPr>
          <p:cNvPr id="29" name="Image 27" descr="preencoded.png"/>
          <p:cNvPicPr>
            <a:picLocks noChangeAspect="1"/>
          </p:cNvPicPr>
          <p:nvPr/>
        </p:nvPicPr>
        <p:blipFill>
          <a:blip r:embed="rId24"/>
          <a:stretch>
            <a:fillRect/>
          </a:stretch>
        </p:blipFill>
        <p:spPr>
          <a:xfrm>
            <a:off x="9096375" y="5257800"/>
            <a:ext cx="2486025" cy="619125"/>
          </a:xfrm>
          <a:prstGeom prst="rect">
            <a:avLst/>
          </a:prstGeom>
        </p:spPr>
      </p:pic>
      <p:pic>
        <p:nvPicPr>
          <p:cNvPr id="30" name="Image 28" descr="preencoded.png"/>
          <p:cNvPicPr>
            <a:picLocks noChangeAspect="1"/>
          </p:cNvPicPr>
          <p:nvPr/>
        </p:nvPicPr>
        <p:blipFill>
          <a:blip r:embed="rId25"/>
          <a:stretch>
            <a:fillRect/>
          </a:stretch>
        </p:blipFill>
        <p:spPr>
          <a:xfrm>
            <a:off x="6467475" y="6019800"/>
            <a:ext cx="166688" cy="166688"/>
          </a:xfrm>
          <a:prstGeom prst="rect">
            <a:avLst/>
          </a:prstGeom>
        </p:spPr>
      </p:pic>
      <p:sp>
        <p:nvSpPr>
          <p:cNvPr id="31" name="Text 0"/>
          <p:cNvSpPr/>
          <p:nvPr/>
        </p:nvSpPr>
        <p:spPr>
          <a:xfrm>
            <a:off x="571500" y="285750"/>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USING CLINICAL TEMPLATES FOR SYSTEMATIC CARE</a:t>
            </a:r>
            <a:endParaRPr lang="en-US" sz="1800" dirty="0"/>
          </a:p>
        </p:txBody>
      </p:sp>
      <p:sp>
        <p:nvSpPr>
          <p:cNvPr id="32"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3" name="Text 2"/>
          <p:cNvSpPr/>
          <p:nvPr/>
        </p:nvSpPr>
        <p:spPr>
          <a:xfrm>
            <a:off x="962025" y="1314450"/>
            <a:ext cx="477774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C3E50"/>
                </a:solidFill>
                <a:latin typeface="Inter" pitchFamily="34" charset="0"/>
                <a:ea typeface="Inter" pitchFamily="34" charset="-122"/>
                <a:cs typeface="Inter" pitchFamily="34" charset="-120"/>
              </a:rPr>
              <a:t>The "Why" of Templates</a:t>
            </a:r>
            <a:endParaRPr lang="en-US" sz="1425" dirty="0"/>
          </a:p>
        </p:txBody>
      </p:sp>
      <p:sp>
        <p:nvSpPr>
          <p:cNvPr id="34" name="Text 3"/>
          <p:cNvSpPr/>
          <p:nvPr/>
        </p:nvSpPr>
        <p:spPr>
          <a:xfrm>
            <a:off x="871538" y="1776413"/>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Completeness:</a:t>
            </a:r>
            <a:r>
              <a:rPr lang="en-US" sz="1200" dirty="0">
                <a:solidFill>
                  <a:srgbClr val="2C3E50"/>
                </a:solidFill>
                <a:latin typeface="Inter" pitchFamily="34" charset="0"/>
                <a:ea typeface="Inter" pitchFamily="34" charset="-122"/>
                <a:cs typeface="Inter" pitchFamily="34" charset="-120"/>
              </a:rPr>
              <a:t> Mandatory fields prompt clinicians to cover all 10+ essential CHD review elements.</a:t>
            </a:r>
            <a:endParaRPr lang="en-US" sz="1200" dirty="0"/>
          </a:p>
        </p:txBody>
      </p:sp>
      <p:sp>
        <p:nvSpPr>
          <p:cNvPr id="35" name="Text 4"/>
          <p:cNvSpPr/>
          <p:nvPr/>
        </p:nvSpPr>
        <p:spPr>
          <a:xfrm>
            <a:off x="871538" y="2328863"/>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Standardization:</a:t>
            </a:r>
            <a:r>
              <a:rPr lang="en-US" sz="1200" dirty="0">
                <a:solidFill>
                  <a:srgbClr val="2C3E50"/>
                </a:solidFill>
                <a:latin typeface="Inter" pitchFamily="34" charset="0"/>
                <a:ea typeface="Inter" pitchFamily="34" charset="-122"/>
                <a:cs typeface="Inter" pitchFamily="34" charset="-120"/>
              </a:rPr>
              <a:t> Replaces variable free text with high-quality </a:t>
            </a:r>
            <a:r>
              <a:rPr lang="en-US" sz="1050" dirty="0">
                <a:solidFill>
                  <a:srgbClr val="800000"/>
                </a:solidFill>
                <a:highlight>
                  <a:srgbClr val="F8F1F1"/>
                </a:highlight>
              </a:rPr>
              <a:t>Read/SNOMED</a:t>
            </a:r>
            <a:r>
              <a:rPr lang="en-US" sz="1200" dirty="0">
                <a:solidFill>
                  <a:srgbClr val="2C3E50"/>
                </a:solidFill>
                <a:latin typeface="Inter" pitchFamily="34" charset="0"/>
                <a:ea typeface="Inter" pitchFamily="34" charset="-122"/>
                <a:cs typeface="Inter" pitchFamily="34" charset="-120"/>
              </a:rPr>
              <a:t> coded entries.</a:t>
            </a:r>
            <a:endParaRPr lang="en-US" sz="1200" dirty="0"/>
          </a:p>
        </p:txBody>
      </p:sp>
      <p:sp>
        <p:nvSpPr>
          <p:cNvPr id="36" name="Text 5"/>
          <p:cNvSpPr/>
          <p:nvPr/>
        </p:nvSpPr>
        <p:spPr>
          <a:xfrm>
            <a:off x="871538" y="2881313"/>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Automation:</a:t>
            </a:r>
            <a:r>
              <a:rPr lang="en-US" sz="1200" dirty="0">
                <a:solidFill>
                  <a:srgbClr val="2C3E50"/>
                </a:solidFill>
                <a:latin typeface="Inter" pitchFamily="34" charset="0"/>
                <a:ea typeface="Inter" pitchFamily="34" charset="-122"/>
                <a:cs typeface="Inter" pitchFamily="34" charset="-120"/>
              </a:rPr>
              <a:t> Links directly to call/recall systems, automatically updating "Date of Last Review."</a:t>
            </a:r>
            <a:endParaRPr lang="en-US" sz="1200" dirty="0"/>
          </a:p>
        </p:txBody>
      </p:sp>
      <p:sp>
        <p:nvSpPr>
          <p:cNvPr id="37" name="Text 6"/>
          <p:cNvSpPr/>
          <p:nvPr/>
        </p:nvSpPr>
        <p:spPr>
          <a:xfrm>
            <a:off x="962025" y="4176712"/>
            <a:ext cx="477774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C3E50"/>
                </a:solidFill>
                <a:latin typeface="Inter" pitchFamily="34" charset="0"/>
                <a:ea typeface="Inter" pitchFamily="34" charset="-122"/>
                <a:cs typeface="Inter" pitchFamily="34" charset="-120"/>
              </a:rPr>
              <a:t>Dual Template Strategy</a:t>
            </a:r>
            <a:endParaRPr lang="en-US" sz="1425" dirty="0"/>
          </a:p>
        </p:txBody>
      </p:sp>
      <p:sp>
        <p:nvSpPr>
          <p:cNvPr id="38" name="Text 7"/>
          <p:cNvSpPr/>
          <p:nvPr/>
        </p:nvSpPr>
        <p:spPr>
          <a:xfrm>
            <a:off x="871538" y="4638675"/>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Comprehensive Nurse Template:</a:t>
            </a:r>
            <a:r>
              <a:rPr lang="en-US" sz="1200" dirty="0">
                <a:solidFill>
                  <a:srgbClr val="2C3E50"/>
                </a:solidFill>
                <a:latin typeface="Inter" pitchFamily="34" charset="0"/>
                <a:ea typeface="Inter" pitchFamily="34" charset="-122"/>
                <a:cs typeface="Inter" pitchFamily="34" charset="-120"/>
              </a:rPr>
              <a:t> Full 20-min review including lifestyle, observations, and medication checks.</a:t>
            </a:r>
            <a:endParaRPr lang="en-US" sz="1200" dirty="0"/>
          </a:p>
        </p:txBody>
      </p:sp>
      <p:sp>
        <p:nvSpPr>
          <p:cNvPr id="39" name="Text 8"/>
          <p:cNvSpPr/>
          <p:nvPr/>
        </p:nvSpPr>
        <p:spPr>
          <a:xfrm>
            <a:off x="871538" y="5191125"/>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GP Opportunistic Template:</a:t>
            </a:r>
            <a:r>
              <a:rPr lang="en-US" sz="1200" dirty="0">
                <a:solidFill>
                  <a:srgbClr val="2C3E50"/>
                </a:solidFill>
                <a:latin typeface="Inter" pitchFamily="34" charset="0"/>
                <a:ea typeface="Inter" pitchFamily="34" charset="-122"/>
                <a:cs typeface="Inter" pitchFamily="34" charset="-120"/>
              </a:rPr>
              <a:t> A 2-min "short-form" version for coding CHD checks during routine acute consultations.</a:t>
            </a:r>
            <a:endParaRPr lang="en-US" sz="1200" dirty="0"/>
          </a:p>
        </p:txBody>
      </p:sp>
      <p:sp>
        <p:nvSpPr>
          <p:cNvPr id="40" name="Text 9"/>
          <p:cNvSpPr/>
          <p:nvPr/>
        </p:nvSpPr>
        <p:spPr>
          <a:xfrm>
            <a:off x="723900" y="5895975"/>
            <a:ext cx="4886325" cy="590550"/>
          </a:xfrm>
          <a:prstGeom prst="rect">
            <a:avLst/>
          </a:prstGeom>
          <a:noFill/>
          <a:ln/>
        </p:spPr>
        <p:txBody>
          <a:bodyPr vert="horz" wrap="square" lIns="0" tIns="0" rIns="0" bIns="0" rtlCol="0" anchor="ctr"/>
          <a:lstStyle/>
          <a:p>
            <a:pPr marL="0" indent="0">
              <a:lnSpc>
                <a:spcPts val="1575"/>
              </a:lnSpc>
              <a:buNone/>
            </a:pPr>
            <a:r>
              <a:rPr lang="en-US" sz="1050" i="1" dirty="0">
                <a:solidFill>
                  <a:srgbClr val="2C3E50"/>
                </a:solidFill>
                <a:latin typeface="Inter" pitchFamily="34" charset="0"/>
                <a:ea typeface="Inter" pitchFamily="34" charset="-122"/>
                <a:cs typeface="Inter" pitchFamily="34" charset="-120"/>
              </a:rPr>
              <a:t>Tip: Ensure templates are user-friendly and keep the interface simple to avoid "click fatigue" during busy clinics.</a:t>
            </a:r>
            <a:endParaRPr lang="en-US" sz="1050" dirty="0"/>
          </a:p>
        </p:txBody>
      </p:sp>
      <p:sp>
        <p:nvSpPr>
          <p:cNvPr id="41" name="Text 10"/>
          <p:cNvSpPr/>
          <p:nvPr/>
        </p:nvSpPr>
        <p:spPr>
          <a:xfrm>
            <a:off x="6819900" y="1314450"/>
            <a:ext cx="537210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C3E50"/>
                </a:solidFill>
                <a:latin typeface="Inter" pitchFamily="34" charset="0"/>
                <a:ea typeface="Inter" pitchFamily="34" charset="-122"/>
                <a:cs typeface="Inter" pitchFamily="34" charset="-120"/>
              </a:rPr>
              <a:t>Optimization &amp; Governance</a:t>
            </a:r>
            <a:endParaRPr lang="en-US" sz="1425" dirty="0"/>
          </a:p>
        </p:txBody>
      </p:sp>
      <p:sp>
        <p:nvSpPr>
          <p:cNvPr id="42" name="Text 11"/>
          <p:cNvSpPr/>
          <p:nvPr/>
        </p:nvSpPr>
        <p:spPr>
          <a:xfrm>
            <a:off x="6729413" y="1776413"/>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Training:</a:t>
            </a:r>
            <a:r>
              <a:rPr lang="en-US" sz="1200" dirty="0">
                <a:solidFill>
                  <a:srgbClr val="2C3E50"/>
                </a:solidFill>
                <a:latin typeface="Inter" pitchFamily="34" charset="0"/>
                <a:ea typeface="Inter" pitchFamily="34" charset="-122"/>
                <a:cs typeface="Inter" pitchFamily="34" charset="-120"/>
              </a:rPr>
              <a:t> Provide 1-to-1 training for all staff; don't assume the system is intuitive.</a:t>
            </a:r>
            <a:endParaRPr lang="en-US" sz="1200" dirty="0"/>
          </a:p>
        </p:txBody>
      </p:sp>
      <p:sp>
        <p:nvSpPr>
          <p:cNvPr id="43" name="Text 12"/>
          <p:cNvSpPr/>
          <p:nvPr/>
        </p:nvSpPr>
        <p:spPr>
          <a:xfrm>
            <a:off x="6729413" y="2328863"/>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Regular Review:</a:t>
            </a:r>
            <a:r>
              <a:rPr lang="en-US" sz="1200" dirty="0">
                <a:solidFill>
                  <a:srgbClr val="2C3E50"/>
                </a:solidFill>
                <a:latin typeface="Inter" pitchFamily="34" charset="0"/>
                <a:ea typeface="Inter" pitchFamily="34" charset="-122"/>
                <a:cs typeface="Inter" pitchFamily="34" charset="-120"/>
              </a:rPr>
              <a:t> Update templates annually to reflect changing NICE targets (e.g., </a:t>
            </a:r>
            <a:r>
              <a:rPr lang="en-US" sz="1050" dirty="0">
                <a:solidFill>
                  <a:srgbClr val="800000"/>
                </a:solidFill>
                <a:highlight>
                  <a:srgbClr val="F8F1F1"/>
                </a:highlight>
              </a:rPr>
              <a:t>LDL ≤ 2.0</a:t>
            </a:r>
            <a:r>
              <a:rPr lang="en-US" sz="1200" dirty="0">
                <a:solidFill>
                  <a:srgbClr val="2C3E50"/>
                </a:solidFill>
                <a:latin typeface="Inter" pitchFamily="34" charset="0"/>
                <a:ea typeface="Inter" pitchFamily="34" charset="-122"/>
                <a:cs typeface="Inter" pitchFamily="34" charset="-120"/>
              </a:rPr>
              <a:t>).</a:t>
            </a:r>
            <a:endParaRPr lang="en-US" sz="1200" dirty="0"/>
          </a:p>
        </p:txBody>
      </p:sp>
      <p:sp>
        <p:nvSpPr>
          <p:cNvPr id="44" name="Text 13"/>
          <p:cNvSpPr/>
          <p:nvPr/>
        </p:nvSpPr>
        <p:spPr>
          <a:xfrm>
            <a:off x="6729413" y="2881313"/>
            <a:ext cx="4852988"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2C3E50"/>
                </a:solidFill>
                <a:latin typeface="Inter" pitchFamily="34" charset="0"/>
                <a:ea typeface="Inter" pitchFamily="34" charset="-122"/>
                <a:cs typeface="Inter" pitchFamily="34" charset="-120"/>
              </a:rPr>
              <a:t>Audit Loop:</a:t>
            </a:r>
            <a:r>
              <a:rPr lang="en-US" sz="1200" dirty="0">
                <a:solidFill>
                  <a:srgbClr val="2C3E50"/>
                </a:solidFill>
                <a:latin typeface="Inter" pitchFamily="34" charset="0"/>
                <a:ea typeface="Inter" pitchFamily="34" charset="-122"/>
                <a:cs typeface="Inter" pitchFamily="34" charset="-120"/>
              </a:rPr>
              <a:t> Use data extracted from templates to inform the whole team of practice performance.</a:t>
            </a:r>
            <a:endParaRPr lang="en-US" sz="1200" dirty="0"/>
          </a:p>
        </p:txBody>
      </p:sp>
      <p:sp>
        <p:nvSpPr>
          <p:cNvPr id="45" name="Text 14"/>
          <p:cNvSpPr/>
          <p:nvPr/>
        </p:nvSpPr>
        <p:spPr>
          <a:xfrm>
            <a:off x="6819900" y="3986213"/>
            <a:ext cx="5372100" cy="271463"/>
          </a:xfrm>
          <a:prstGeom prst="rect">
            <a:avLst/>
          </a:prstGeom>
          <a:noFill/>
          <a:ln/>
        </p:spPr>
        <p:txBody>
          <a:bodyPr vert="horz" wrap="square" lIns="0" tIns="0" rIns="0" bIns="0" rtlCol="0" anchor="ctr"/>
          <a:lstStyle/>
          <a:p>
            <a:pPr marL="0" indent="0">
              <a:lnSpc>
                <a:spcPts val="2138"/>
              </a:lnSpc>
              <a:buNone/>
            </a:pPr>
            <a:r>
              <a:rPr lang="en-US" sz="1425" b="1" dirty="0">
                <a:solidFill>
                  <a:srgbClr val="2C3E50"/>
                </a:solidFill>
                <a:latin typeface="Inter" pitchFamily="34" charset="0"/>
                <a:ea typeface="Inter" pitchFamily="34" charset="-122"/>
                <a:cs typeface="Inter" pitchFamily="34" charset="-120"/>
              </a:rPr>
              <a:t>Impact on Population Health</a:t>
            </a:r>
            <a:endParaRPr lang="en-US" sz="1425" dirty="0"/>
          </a:p>
        </p:txBody>
      </p:sp>
      <p:sp>
        <p:nvSpPr>
          <p:cNvPr id="46" name="Text 15"/>
          <p:cNvSpPr/>
          <p:nvPr/>
        </p:nvSpPr>
        <p:spPr>
          <a:xfrm>
            <a:off x="6581775" y="4619625"/>
            <a:ext cx="2257425"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16A085"/>
                </a:solidFill>
                <a:latin typeface="Inter" pitchFamily="34" charset="0"/>
                <a:ea typeface="Inter" pitchFamily="34" charset="-122"/>
                <a:cs typeface="Inter" pitchFamily="34" charset="-120"/>
              </a:rPr>
              <a:t>DATA QUALITY</a:t>
            </a:r>
            <a:endParaRPr lang="en-US" sz="900" dirty="0"/>
          </a:p>
        </p:txBody>
      </p:sp>
      <p:sp>
        <p:nvSpPr>
          <p:cNvPr id="47" name="Text 16"/>
          <p:cNvSpPr/>
          <p:nvPr/>
        </p:nvSpPr>
        <p:spPr>
          <a:xfrm>
            <a:off x="7239000" y="4857750"/>
            <a:ext cx="942975" cy="161925"/>
          </a:xfrm>
          <a:prstGeom prst="rect">
            <a:avLst/>
          </a:prstGeom>
          <a:noFill/>
          <a:ln/>
        </p:spPr>
        <p:txBody>
          <a:bodyPr vert="horz" wrap="square" lIns="0" tIns="0" rIns="0" bIns="0" rtlCol="0" anchor="ctr"/>
          <a:lstStyle/>
          <a:p>
            <a:pPr marL="0" indent="0" algn="ctr">
              <a:lnSpc>
                <a:spcPts val="1575"/>
              </a:lnSpc>
              <a:buNone/>
            </a:pPr>
            <a:r>
              <a:rPr lang="en-US" sz="1050" dirty="0">
                <a:solidFill>
                  <a:srgbClr val="2C3E50"/>
                </a:solidFill>
                <a:latin typeface="Inter" pitchFamily="34" charset="0"/>
                <a:ea typeface="Inter" pitchFamily="34" charset="-122"/>
                <a:cs typeface="Inter" pitchFamily="34" charset="-120"/>
              </a:rPr>
              <a:t>Cleaner Audits</a:t>
            </a:r>
            <a:endParaRPr lang="en-US" sz="1050" dirty="0"/>
          </a:p>
        </p:txBody>
      </p:sp>
      <p:sp>
        <p:nvSpPr>
          <p:cNvPr id="48" name="Text 17"/>
          <p:cNvSpPr/>
          <p:nvPr/>
        </p:nvSpPr>
        <p:spPr>
          <a:xfrm>
            <a:off x="9210675" y="4619625"/>
            <a:ext cx="2257425"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16A085"/>
                </a:solidFill>
                <a:latin typeface="Inter" pitchFamily="34" charset="0"/>
                <a:ea typeface="Inter" pitchFamily="34" charset="-122"/>
                <a:cs typeface="Inter" pitchFamily="34" charset="-120"/>
              </a:rPr>
              <a:t>QOF REVENUE</a:t>
            </a:r>
            <a:endParaRPr lang="en-US" sz="900" dirty="0"/>
          </a:p>
        </p:txBody>
      </p:sp>
      <p:sp>
        <p:nvSpPr>
          <p:cNvPr id="49" name="Text 18"/>
          <p:cNvSpPr/>
          <p:nvPr/>
        </p:nvSpPr>
        <p:spPr>
          <a:xfrm>
            <a:off x="9815513" y="4857750"/>
            <a:ext cx="1047750" cy="161925"/>
          </a:xfrm>
          <a:prstGeom prst="rect">
            <a:avLst/>
          </a:prstGeom>
          <a:noFill/>
          <a:ln/>
        </p:spPr>
        <p:txBody>
          <a:bodyPr vert="horz" wrap="square" lIns="0" tIns="0" rIns="0" bIns="0" rtlCol="0" anchor="ctr"/>
          <a:lstStyle/>
          <a:p>
            <a:pPr marL="0" indent="0" algn="ctr">
              <a:lnSpc>
                <a:spcPts val="1575"/>
              </a:lnSpc>
              <a:buNone/>
            </a:pPr>
            <a:r>
              <a:rPr lang="en-US" sz="1050" dirty="0">
                <a:solidFill>
                  <a:srgbClr val="2C3E50"/>
                </a:solidFill>
                <a:latin typeface="Inter" pitchFamily="34" charset="0"/>
                <a:ea typeface="Inter" pitchFamily="34" charset="-122"/>
                <a:cs typeface="Inter" pitchFamily="34" charset="-120"/>
              </a:rPr>
              <a:t>Target Accuracy</a:t>
            </a:r>
            <a:endParaRPr lang="en-US" sz="1050" dirty="0"/>
          </a:p>
        </p:txBody>
      </p:sp>
      <p:sp>
        <p:nvSpPr>
          <p:cNvPr id="50" name="Text 19"/>
          <p:cNvSpPr/>
          <p:nvPr/>
        </p:nvSpPr>
        <p:spPr>
          <a:xfrm>
            <a:off x="6581775" y="5353050"/>
            <a:ext cx="2257425"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16A085"/>
                </a:solidFill>
                <a:latin typeface="Inter" pitchFamily="34" charset="0"/>
                <a:ea typeface="Inter" pitchFamily="34" charset="-122"/>
                <a:cs typeface="Inter" pitchFamily="34" charset="-120"/>
              </a:rPr>
              <a:t>CLINICAL SAFETY</a:t>
            </a:r>
            <a:endParaRPr lang="en-US" sz="900" dirty="0"/>
          </a:p>
        </p:txBody>
      </p:sp>
      <p:sp>
        <p:nvSpPr>
          <p:cNvPr id="51" name="Text 20"/>
          <p:cNvSpPr/>
          <p:nvPr/>
        </p:nvSpPr>
        <p:spPr>
          <a:xfrm>
            <a:off x="7100888" y="5591175"/>
            <a:ext cx="1219200" cy="161925"/>
          </a:xfrm>
          <a:prstGeom prst="rect">
            <a:avLst/>
          </a:prstGeom>
          <a:noFill/>
          <a:ln/>
        </p:spPr>
        <p:txBody>
          <a:bodyPr vert="horz" wrap="square" lIns="0" tIns="0" rIns="0" bIns="0" rtlCol="0" anchor="ctr"/>
          <a:lstStyle/>
          <a:p>
            <a:pPr marL="0" indent="0" algn="ctr">
              <a:lnSpc>
                <a:spcPts val="1575"/>
              </a:lnSpc>
              <a:buNone/>
            </a:pPr>
            <a:r>
              <a:rPr lang="en-US" sz="1050" dirty="0">
                <a:solidFill>
                  <a:srgbClr val="2C3E50"/>
                </a:solidFill>
                <a:latin typeface="Inter" pitchFamily="34" charset="0"/>
                <a:ea typeface="Inter" pitchFamily="34" charset="-122"/>
                <a:cs typeface="Inter" pitchFamily="34" charset="-120"/>
              </a:rPr>
              <a:t>Missed Med Alerts</a:t>
            </a:r>
            <a:endParaRPr lang="en-US" sz="1050" dirty="0"/>
          </a:p>
        </p:txBody>
      </p:sp>
      <p:sp>
        <p:nvSpPr>
          <p:cNvPr id="52" name="Text 21"/>
          <p:cNvSpPr/>
          <p:nvPr/>
        </p:nvSpPr>
        <p:spPr>
          <a:xfrm>
            <a:off x="9210675" y="5353050"/>
            <a:ext cx="2257425" cy="171450"/>
          </a:xfrm>
          <a:prstGeom prst="rect">
            <a:avLst/>
          </a:prstGeom>
          <a:noFill/>
          <a:ln/>
        </p:spPr>
        <p:txBody>
          <a:bodyPr vert="horz" wrap="square" lIns="0" tIns="0" rIns="0" bIns="0" rtlCol="0" anchor="ctr"/>
          <a:lstStyle/>
          <a:p>
            <a:pPr marL="0" indent="0" algn="ctr">
              <a:lnSpc>
                <a:spcPts val="1350"/>
              </a:lnSpc>
              <a:buNone/>
            </a:pPr>
            <a:r>
              <a:rPr lang="en-US" sz="900" b="1" dirty="0">
                <a:solidFill>
                  <a:srgbClr val="16A085"/>
                </a:solidFill>
                <a:latin typeface="Inter" pitchFamily="34" charset="0"/>
                <a:ea typeface="Inter" pitchFamily="34" charset="-122"/>
                <a:cs typeface="Inter" pitchFamily="34" charset="-120"/>
              </a:rPr>
              <a:t>WORKFLOW</a:t>
            </a:r>
            <a:endParaRPr lang="en-US" sz="900" dirty="0"/>
          </a:p>
        </p:txBody>
      </p:sp>
      <p:sp>
        <p:nvSpPr>
          <p:cNvPr id="53" name="Text 22"/>
          <p:cNvSpPr/>
          <p:nvPr/>
        </p:nvSpPr>
        <p:spPr>
          <a:xfrm>
            <a:off x="9834563" y="5591175"/>
            <a:ext cx="1009650" cy="161925"/>
          </a:xfrm>
          <a:prstGeom prst="rect">
            <a:avLst/>
          </a:prstGeom>
          <a:noFill/>
          <a:ln/>
        </p:spPr>
        <p:txBody>
          <a:bodyPr vert="horz" wrap="square" lIns="0" tIns="0" rIns="0" bIns="0" rtlCol="0" anchor="ctr"/>
          <a:lstStyle/>
          <a:p>
            <a:pPr marL="0" indent="0" algn="ctr">
              <a:lnSpc>
                <a:spcPts val="1575"/>
              </a:lnSpc>
              <a:buNone/>
            </a:pPr>
            <a:r>
              <a:rPr lang="en-US" sz="1050" dirty="0">
                <a:solidFill>
                  <a:srgbClr val="2C3E50"/>
                </a:solidFill>
                <a:latin typeface="Inter" pitchFamily="34" charset="0"/>
                <a:ea typeface="Inter" pitchFamily="34" charset="-122"/>
                <a:cs typeface="Inter" pitchFamily="34" charset="-120"/>
              </a:rPr>
              <a:t>Reduced Admin</a:t>
            </a:r>
            <a:endParaRPr lang="en-US" sz="1050" dirty="0"/>
          </a:p>
        </p:txBody>
      </p:sp>
      <p:sp>
        <p:nvSpPr>
          <p:cNvPr id="54" name="Text 23"/>
          <p:cNvSpPr/>
          <p:nvPr/>
        </p:nvSpPr>
        <p:spPr>
          <a:xfrm>
            <a:off x="6729413" y="5991225"/>
            <a:ext cx="4852988" cy="400050"/>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latin typeface="Inter" pitchFamily="34" charset="0"/>
                <a:ea typeface="Inter" pitchFamily="34" charset="-122"/>
                <a:cs typeface="Inter" pitchFamily="34" charset="-120"/>
              </a:rPr>
              <a:t>Structured templates are the primary tool for translating national guidelines into daily clinical practice.</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171575"/>
            <a:ext cx="5572125" cy="4314825"/>
          </a:xfrm>
          <a:prstGeom prst="rect">
            <a:avLst/>
          </a:prstGeom>
        </p:spPr>
      </p:pic>
      <p:pic>
        <p:nvPicPr>
          <p:cNvPr id="6" name="Image 4" descr="preencoded.png"/>
          <p:cNvPicPr>
            <a:picLocks noChangeAspect="1"/>
          </p:cNvPicPr>
          <p:nvPr/>
        </p:nvPicPr>
        <p:blipFill>
          <a:blip r:embed="rId6"/>
          <a:stretch>
            <a:fillRect/>
          </a:stretch>
        </p:blipFill>
        <p:spPr>
          <a:xfrm>
            <a:off x="619125" y="1409700"/>
            <a:ext cx="5095875" cy="352425"/>
          </a:xfrm>
          <a:prstGeom prst="rect">
            <a:avLst/>
          </a:prstGeom>
        </p:spPr>
      </p:pic>
      <p:pic>
        <p:nvPicPr>
          <p:cNvPr id="7" name="Image 5" descr="preencoded.png"/>
          <p:cNvPicPr>
            <a:picLocks noChangeAspect="1"/>
          </p:cNvPicPr>
          <p:nvPr/>
        </p:nvPicPr>
        <p:blipFill>
          <a:blip r:embed="rId7"/>
          <a:stretch>
            <a:fillRect/>
          </a:stretch>
        </p:blipFill>
        <p:spPr>
          <a:xfrm>
            <a:off x="619125" y="1423988"/>
            <a:ext cx="285750" cy="228600"/>
          </a:xfrm>
          <a:prstGeom prst="rect">
            <a:avLst/>
          </a:prstGeom>
        </p:spPr>
      </p:pic>
      <p:pic>
        <p:nvPicPr>
          <p:cNvPr id="8" name="Image 6" descr="preencoded.png"/>
          <p:cNvPicPr>
            <a:picLocks noChangeAspect="1"/>
          </p:cNvPicPr>
          <p:nvPr/>
        </p:nvPicPr>
        <p:blipFill>
          <a:blip r:embed="rId8"/>
          <a:stretch>
            <a:fillRect/>
          </a:stretch>
        </p:blipFill>
        <p:spPr>
          <a:xfrm>
            <a:off x="619125" y="1905000"/>
            <a:ext cx="5095875" cy="971550"/>
          </a:xfrm>
          <a:prstGeom prst="rect">
            <a:avLst/>
          </a:prstGeom>
        </p:spPr>
      </p:pic>
      <p:pic>
        <p:nvPicPr>
          <p:cNvPr id="9" name="Image 7" descr="preencoded.png"/>
          <p:cNvPicPr>
            <a:picLocks noChangeAspect="1"/>
          </p:cNvPicPr>
          <p:nvPr/>
        </p:nvPicPr>
        <p:blipFill>
          <a:blip r:embed="rId9"/>
          <a:stretch>
            <a:fillRect/>
          </a:stretch>
        </p:blipFill>
        <p:spPr>
          <a:xfrm>
            <a:off x="619125" y="3162300"/>
            <a:ext cx="142875" cy="142875"/>
          </a:xfrm>
          <a:prstGeom prst="rect">
            <a:avLst/>
          </a:prstGeom>
        </p:spPr>
      </p:pic>
      <p:pic>
        <p:nvPicPr>
          <p:cNvPr id="10" name="Image 8" descr="preencoded.png"/>
          <p:cNvPicPr>
            <a:picLocks noChangeAspect="1"/>
          </p:cNvPicPr>
          <p:nvPr/>
        </p:nvPicPr>
        <p:blipFill>
          <a:blip r:embed="rId9"/>
          <a:stretch>
            <a:fillRect/>
          </a:stretch>
        </p:blipFill>
        <p:spPr>
          <a:xfrm>
            <a:off x="619125" y="3705225"/>
            <a:ext cx="142875" cy="142875"/>
          </a:xfrm>
          <a:prstGeom prst="rect">
            <a:avLst/>
          </a:prstGeom>
        </p:spPr>
      </p:pic>
      <p:pic>
        <p:nvPicPr>
          <p:cNvPr id="11" name="Image 9" descr="preencoded.png"/>
          <p:cNvPicPr>
            <a:picLocks noChangeAspect="1"/>
          </p:cNvPicPr>
          <p:nvPr/>
        </p:nvPicPr>
        <p:blipFill>
          <a:blip r:embed="rId10"/>
          <a:stretch>
            <a:fillRect/>
          </a:stretch>
        </p:blipFill>
        <p:spPr>
          <a:xfrm>
            <a:off x="619125" y="4248150"/>
            <a:ext cx="142875" cy="131862"/>
          </a:xfrm>
          <a:prstGeom prst="rect">
            <a:avLst/>
          </a:prstGeom>
        </p:spPr>
      </p:pic>
      <p:pic>
        <p:nvPicPr>
          <p:cNvPr id="12" name="Image 10" descr="preencoded.png"/>
          <p:cNvPicPr>
            <a:picLocks noChangeAspect="1"/>
          </p:cNvPicPr>
          <p:nvPr/>
        </p:nvPicPr>
        <p:blipFill>
          <a:blip r:embed="rId5"/>
          <a:stretch>
            <a:fillRect/>
          </a:stretch>
        </p:blipFill>
        <p:spPr>
          <a:xfrm>
            <a:off x="6238875" y="1171575"/>
            <a:ext cx="5572125" cy="4314825"/>
          </a:xfrm>
          <a:prstGeom prst="rect">
            <a:avLst/>
          </a:prstGeom>
        </p:spPr>
      </p:pic>
      <p:pic>
        <p:nvPicPr>
          <p:cNvPr id="13" name="Image 11" descr="preencoded.png"/>
          <p:cNvPicPr>
            <a:picLocks noChangeAspect="1"/>
          </p:cNvPicPr>
          <p:nvPr/>
        </p:nvPicPr>
        <p:blipFill>
          <a:blip r:embed="rId6"/>
          <a:stretch>
            <a:fillRect/>
          </a:stretch>
        </p:blipFill>
        <p:spPr>
          <a:xfrm>
            <a:off x="6477000" y="1409700"/>
            <a:ext cx="5095875" cy="352425"/>
          </a:xfrm>
          <a:prstGeom prst="rect">
            <a:avLst/>
          </a:prstGeom>
        </p:spPr>
      </p:pic>
      <p:pic>
        <p:nvPicPr>
          <p:cNvPr id="14" name="Image 12" descr="preencoded.png"/>
          <p:cNvPicPr>
            <a:picLocks noChangeAspect="1"/>
          </p:cNvPicPr>
          <p:nvPr/>
        </p:nvPicPr>
        <p:blipFill>
          <a:blip r:embed="rId11"/>
          <a:stretch>
            <a:fillRect/>
          </a:stretch>
        </p:blipFill>
        <p:spPr>
          <a:xfrm>
            <a:off x="6477000" y="1423988"/>
            <a:ext cx="285750" cy="228600"/>
          </a:xfrm>
          <a:prstGeom prst="rect">
            <a:avLst/>
          </a:prstGeom>
        </p:spPr>
      </p:pic>
      <p:pic>
        <p:nvPicPr>
          <p:cNvPr id="15" name="Image 13" descr="preencoded.png"/>
          <p:cNvPicPr>
            <a:picLocks noChangeAspect="1"/>
          </p:cNvPicPr>
          <p:nvPr/>
        </p:nvPicPr>
        <p:blipFill>
          <a:blip r:embed="rId12"/>
          <a:stretch>
            <a:fillRect/>
          </a:stretch>
        </p:blipFill>
        <p:spPr>
          <a:xfrm>
            <a:off x="6477000" y="1905000"/>
            <a:ext cx="5095875" cy="247650"/>
          </a:xfrm>
          <a:prstGeom prst="rect">
            <a:avLst/>
          </a:prstGeom>
        </p:spPr>
      </p:pic>
      <p:pic>
        <p:nvPicPr>
          <p:cNvPr id="16" name="Image 14" descr="preencoded.png"/>
          <p:cNvPicPr>
            <a:picLocks noChangeAspect="1"/>
          </p:cNvPicPr>
          <p:nvPr/>
        </p:nvPicPr>
        <p:blipFill>
          <a:blip r:embed="rId13"/>
          <a:stretch>
            <a:fillRect/>
          </a:stretch>
        </p:blipFill>
        <p:spPr>
          <a:xfrm>
            <a:off x="6477000" y="2390775"/>
            <a:ext cx="142875" cy="122337"/>
          </a:xfrm>
          <a:prstGeom prst="rect">
            <a:avLst/>
          </a:prstGeom>
        </p:spPr>
      </p:pic>
      <p:pic>
        <p:nvPicPr>
          <p:cNvPr id="17" name="Image 15" descr="preencoded.png"/>
          <p:cNvPicPr>
            <a:picLocks noChangeAspect="1"/>
          </p:cNvPicPr>
          <p:nvPr/>
        </p:nvPicPr>
        <p:blipFill>
          <a:blip r:embed="rId14"/>
          <a:stretch>
            <a:fillRect/>
          </a:stretch>
        </p:blipFill>
        <p:spPr>
          <a:xfrm>
            <a:off x="6477000" y="2933700"/>
            <a:ext cx="142875" cy="142875"/>
          </a:xfrm>
          <a:prstGeom prst="rect">
            <a:avLst/>
          </a:prstGeom>
        </p:spPr>
      </p:pic>
      <p:pic>
        <p:nvPicPr>
          <p:cNvPr id="18" name="Image 16" descr="preencoded.png"/>
          <p:cNvPicPr>
            <a:picLocks noChangeAspect="1"/>
          </p:cNvPicPr>
          <p:nvPr/>
        </p:nvPicPr>
        <p:blipFill>
          <a:blip r:embed="rId15"/>
          <a:stretch>
            <a:fillRect/>
          </a:stretch>
        </p:blipFill>
        <p:spPr>
          <a:xfrm>
            <a:off x="6477000" y="3476625"/>
            <a:ext cx="142875" cy="122337"/>
          </a:xfrm>
          <a:prstGeom prst="rect">
            <a:avLst/>
          </a:prstGeom>
        </p:spPr>
      </p:pic>
      <p:pic>
        <p:nvPicPr>
          <p:cNvPr id="19" name="Image 17" descr="preencoded.png"/>
          <p:cNvPicPr>
            <a:picLocks noChangeAspect="1"/>
          </p:cNvPicPr>
          <p:nvPr/>
        </p:nvPicPr>
        <p:blipFill>
          <a:blip r:embed="rId16"/>
          <a:stretch>
            <a:fillRect/>
          </a:stretch>
        </p:blipFill>
        <p:spPr>
          <a:xfrm>
            <a:off x="6477000" y="4019550"/>
            <a:ext cx="142875" cy="142875"/>
          </a:xfrm>
          <a:prstGeom prst="rect">
            <a:avLst/>
          </a:prstGeom>
        </p:spPr>
      </p:pic>
      <p:pic>
        <p:nvPicPr>
          <p:cNvPr id="20" name="Image 18" descr="preencoded.png"/>
          <p:cNvPicPr>
            <a:picLocks noChangeAspect="1"/>
          </p:cNvPicPr>
          <p:nvPr/>
        </p:nvPicPr>
        <p:blipFill>
          <a:blip r:embed="rId17"/>
          <a:stretch>
            <a:fillRect/>
          </a:stretch>
        </p:blipFill>
        <p:spPr>
          <a:xfrm>
            <a:off x="381000" y="5676900"/>
            <a:ext cx="11430000" cy="895350"/>
          </a:xfrm>
          <a:prstGeom prst="rect">
            <a:avLst/>
          </a:prstGeom>
        </p:spPr>
      </p:pic>
      <p:pic>
        <p:nvPicPr>
          <p:cNvPr id="21" name="Image 19" descr="preencoded.png"/>
          <p:cNvPicPr>
            <a:picLocks noChangeAspect="1"/>
          </p:cNvPicPr>
          <p:nvPr/>
        </p:nvPicPr>
        <p:blipFill>
          <a:blip r:embed="rId18"/>
          <a:stretch>
            <a:fillRect/>
          </a:stretch>
        </p:blipFill>
        <p:spPr>
          <a:xfrm>
            <a:off x="571500" y="5983188"/>
            <a:ext cx="333375" cy="282773"/>
          </a:xfrm>
          <a:prstGeom prst="rect">
            <a:avLst/>
          </a:prstGeom>
        </p:spPr>
      </p:pic>
      <p:sp>
        <p:nvSpPr>
          <p:cNvPr id="22"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WHY CHD REGISTERS MATTER</a:t>
            </a:r>
            <a:endParaRPr lang="en-US" sz="1800" dirty="0"/>
          </a:p>
        </p:txBody>
      </p:sp>
      <p:sp>
        <p:nvSpPr>
          <p:cNvPr id="23"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4" name="Text 2"/>
          <p:cNvSpPr/>
          <p:nvPr/>
        </p:nvSpPr>
        <p:spPr>
          <a:xfrm>
            <a:off x="1047750" y="140970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The Clinical Burden</a:t>
            </a:r>
            <a:endParaRPr lang="en-US" sz="1350" dirty="0"/>
          </a:p>
        </p:txBody>
      </p:sp>
      <p:sp>
        <p:nvSpPr>
          <p:cNvPr id="25" name="Text 3"/>
          <p:cNvSpPr/>
          <p:nvPr/>
        </p:nvSpPr>
        <p:spPr>
          <a:xfrm>
            <a:off x="762000" y="2047875"/>
            <a:ext cx="4810125"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800000"/>
                </a:solidFill>
                <a:latin typeface="Inter" pitchFamily="34" charset="0"/>
                <a:ea typeface="Inter" pitchFamily="34" charset="-122"/>
                <a:cs typeface="Inter" pitchFamily="34" charset="-120"/>
              </a:rPr>
              <a:t>25%</a:t>
            </a:r>
            <a:endParaRPr lang="en-US" sz="2400" dirty="0"/>
          </a:p>
        </p:txBody>
      </p:sp>
      <p:sp>
        <p:nvSpPr>
          <p:cNvPr id="26" name="Text 4"/>
          <p:cNvSpPr/>
          <p:nvPr/>
        </p:nvSpPr>
        <p:spPr>
          <a:xfrm>
            <a:off x="762000" y="2543175"/>
            <a:ext cx="11361420" cy="161925"/>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latin typeface="Inter" pitchFamily="34" charset="0"/>
                <a:ea typeface="Inter" pitchFamily="34" charset="-122"/>
                <a:cs typeface="Inter" pitchFamily="34" charset="-120"/>
              </a:rPr>
              <a:t>of all premature deaths in the UK are caused by Coronary Heart Disease.</a:t>
            </a:r>
            <a:endParaRPr lang="en-US" sz="1050" dirty="0"/>
          </a:p>
        </p:txBody>
      </p:sp>
      <p:sp>
        <p:nvSpPr>
          <p:cNvPr id="27" name="Text 5"/>
          <p:cNvSpPr/>
          <p:nvPr/>
        </p:nvSpPr>
        <p:spPr>
          <a:xfrm>
            <a:off x="876300" y="3114675"/>
            <a:ext cx="4838700"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Secondary prevention is evidence-based: systematic use of aspirin, statins, and beta-blockers saves lives.</a:t>
            </a:r>
            <a:endParaRPr lang="en-US" sz="1125" dirty="0"/>
          </a:p>
        </p:txBody>
      </p:sp>
      <p:sp>
        <p:nvSpPr>
          <p:cNvPr id="28" name="Text 6"/>
          <p:cNvSpPr/>
          <p:nvPr/>
        </p:nvSpPr>
        <p:spPr>
          <a:xfrm>
            <a:off x="876300" y="3657600"/>
            <a:ext cx="4838700"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Established CHD patients (MI, Angina) benefit significantly from structured drug therapy (The Lancet, 2000).</a:t>
            </a:r>
            <a:endParaRPr lang="en-US" sz="1125" dirty="0"/>
          </a:p>
        </p:txBody>
      </p:sp>
      <p:sp>
        <p:nvSpPr>
          <p:cNvPr id="29" name="Text 7"/>
          <p:cNvSpPr/>
          <p:nvPr/>
        </p:nvSpPr>
        <p:spPr>
          <a:xfrm>
            <a:off x="876300" y="4200525"/>
            <a:ext cx="4838700"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Blood pressure control is a critical mortality-reducing intervention in primary care.</a:t>
            </a:r>
            <a:endParaRPr lang="en-US" sz="1125" dirty="0"/>
          </a:p>
        </p:txBody>
      </p:sp>
      <p:sp>
        <p:nvSpPr>
          <p:cNvPr id="30" name="Text 8"/>
          <p:cNvSpPr/>
          <p:nvPr/>
        </p:nvSpPr>
        <p:spPr>
          <a:xfrm>
            <a:off x="6905625" y="1409700"/>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Impact of Structured Care</a:t>
            </a:r>
            <a:endParaRPr lang="en-US" sz="1350" dirty="0"/>
          </a:p>
        </p:txBody>
      </p:sp>
      <p:sp>
        <p:nvSpPr>
          <p:cNvPr id="31" name="Text 9"/>
          <p:cNvSpPr/>
          <p:nvPr/>
        </p:nvSpPr>
        <p:spPr>
          <a:xfrm>
            <a:off x="6572250" y="1905000"/>
            <a:ext cx="4905375"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Inter" pitchFamily="34" charset="0"/>
                <a:ea typeface="Inter" pitchFamily="34" charset="-122"/>
                <a:cs typeface="Inter" pitchFamily="34" charset="-120"/>
              </a:rPr>
              <a:t>NPCC COLLABORATIVE DATA</a:t>
            </a:r>
            <a:endParaRPr lang="en-US" sz="900" dirty="0"/>
          </a:p>
        </p:txBody>
      </p:sp>
      <p:sp>
        <p:nvSpPr>
          <p:cNvPr id="32" name="Text 10"/>
          <p:cNvSpPr/>
          <p:nvPr/>
        </p:nvSpPr>
        <p:spPr>
          <a:xfrm>
            <a:off x="6734175" y="2343150"/>
            <a:ext cx="48387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4x Greater Reduction:</a:t>
            </a:r>
            <a:r>
              <a:rPr lang="en-US" sz="1125" dirty="0">
                <a:solidFill>
                  <a:srgbClr val="2C3E50"/>
                </a:solidFill>
                <a:latin typeface="Inter" pitchFamily="34" charset="0"/>
                <a:ea typeface="Inter" pitchFamily="34" charset="-122"/>
                <a:cs typeface="Inter" pitchFamily="34" charset="-120"/>
              </a:rPr>
              <a:t> Collaborative PCTs saw mortality drop significantly faster than the national average.</a:t>
            </a:r>
            <a:endParaRPr lang="en-US" sz="1125" dirty="0"/>
          </a:p>
        </p:txBody>
      </p:sp>
      <p:sp>
        <p:nvSpPr>
          <p:cNvPr id="33" name="Text 11"/>
          <p:cNvSpPr/>
          <p:nvPr/>
        </p:nvSpPr>
        <p:spPr>
          <a:xfrm>
            <a:off x="6734175" y="2886075"/>
            <a:ext cx="48387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30% Reduction:</a:t>
            </a:r>
            <a:r>
              <a:rPr lang="en-US" sz="1125" dirty="0">
                <a:solidFill>
                  <a:srgbClr val="2C3E50"/>
                </a:solidFill>
                <a:latin typeface="Inter" pitchFamily="34" charset="0"/>
                <a:ea typeface="Inter" pitchFamily="34" charset="-122"/>
                <a:cs typeface="Inter" pitchFamily="34" charset="-120"/>
              </a:rPr>
              <a:t> Some PCTs achieved a 30% reduction in CHD deaths within a single year.</a:t>
            </a:r>
            <a:endParaRPr lang="en-US" sz="1125" dirty="0"/>
          </a:p>
        </p:txBody>
      </p:sp>
      <p:sp>
        <p:nvSpPr>
          <p:cNvPr id="34" name="Text 12"/>
          <p:cNvSpPr/>
          <p:nvPr/>
        </p:nvSpPr>
        <p:spPr>
          <a:xfrm>
            <a:off x="6734175" y="3429000"/>
            <a:ext cx="48387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Lives Saved:</a:t>
            </a:r>
            <a:r>
              <a:rPr lang="en-US" sz="1125" dirty="0">
                <a:solidFill>
                  <a:srgbClr val="2C3E50"/>
                </a:solidFill>
                <a:latin typeface="Inter" pitchFamily="34" charset="0"/>
                <a:ea typeface="Inter" pitchFamily="34" charset="-122"/>
                <a:cs typeface="Inter" pitchFamily="34" charset="-120"/>
              </a:rPr>
              <a:t> Over 6,000 deaths could be avoided annually if systematic care was rolled out nationally.</a:t>
            </a:r>
            <a:endParaRPr lang="en-US" sz="1125" dirty="0"/>
          </a:p>
        </p:txBody>
      </p:sp>
      <p:sp>
        <p:nvSpPr>
          <p:cNvPr id="35" name="Text 13"/>
          <p:cNvSpPr/>
          <p:nvPr/>
        </p:nvSpPr>
        <p:spPr>
          <a:xfrm>
            <a:off x="6734175" y="3971925"/>
            <a:ext cx="4838700"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The Risk:</a:t>
            </a:r>
            <a:r>
              <a:rPr lang="en-US" sz="1125" dirty="0">
                <a:solidFill>
                  <a:srgbClr val="2C3E50"/>
                </a:solidFill>
                <a:latin typeface="Inter" pitchFamily="34" charset="0"/>
                <a:ea typeface="Inter" pitchFamily="34" charset="-122"/>
                <a:cs typeface="Inter" pitchFamily="34" charset="-120"/>
              </a:rPr>
              <a:t> Without a register, patients slip through, reviews are missed, and medications are not optimized.</a:t>
            </a:r>
            <a:endParaRPr lang="en-US" sz="1125" dirty="0"/>
          </a:p>
        </p:txBody>
      </p:sp>
      <p:sp>
        <p:nvSpPr>
          <p:cNvPr id="36" name="Text 14"/>
          <p:cNvSpPr/>
          <p:nvPr/>
        </p:nvSpPr>
        <p:spPr>
          <a:xfrm>
            <a:off x="1095375" y="5867400"/>
            <a:ext cx="10525125" cy="514350"/>
          </a:xfrm>
          <a:prstGeom prst="rect">
            <a:avLst/>
          </a:prstGeom>
          <a:noFill/>
          <a:ln/>
        </p:spPr>
        <p:txBody>
          <a:bodyPr vert="horz" wrap="square" lIns="0" tIns="0" rIns="0" bIns="0" rtlCol="0" anchor="ctr"/>
          <a:lstStyle/>
          <a:p>
            <a:pPr marL="0" indent="0">
              <a:lnSpc>
                <a:spcPts val="2025"/>
              </a:lnSpc>
              <a:buNone/>
            </a:pPr>
            <a:r>
              <a:rPr lang="en-US" sz="1350" i="1" dirty="0">
                <a:solidFill>
                  <a:srgbClr val="FFFFFF"/>
                </a:solidFill>
                <a:latin typeface="Inter" pitchFamily="34" charset="0"/>
                <a:ea typeface="Inter" pitchFamily="34" charset="-122"/>
                <a:cs typeface="Inter" pitchFamily="34" charset="-120"/>
              </a:rPr>
              <a:t>"If a patient isn't on your register, do they exist in your population health data? Registers are the foundation of proactive clinical care."</a:t>
            </a:r>
            <a:endParaRPr lang="en-US" sz="13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698873"/>
            <a:ext cx="6686550" cy="2977158"/>
          </a:xfrm>
          <a:prstGeom prst="rect">
            <a:avLst/>
          </a:prstGeom>
        </p:spPr>
      </p:pic>
      <p:pic>
        <p:nvPicPr>
          <p:cNvPr id="6" name="Image 4" descr="preencoded.png"/>
          <p:cNvPicPr>
            <a:picLocks noChangeAspect="1"/>
          </p:cNvPicPr>
          <p:nvPr/>
        </p:nvPicPr>
        <p:blipFill>
          <a:blip r:embed="rId6"/>
          <a:stretch>
            <a:fillRect/>
          </a:stretch>
        </p:blipFill>
        <p:spPr>
          <a:xfrm>
            <a:off x="381000" y="1698873"/>
            <a:ext cx="2005905" cy="485775"/>
          </a:xfrm>
          <a:prstGeom prst="rect">
            <a:avLst/>
          </a:prstGeom>
        </p:spPr>
      </p:pic>
      <p:pic>
        <p:nvPicPr>
          <p:cNvPr id="7" name="Image 5" descr="preencoded.png"/>
          <p:cNvPicPr>
            <a:picLocks noChangeAspect="1"/>
          </p:cNvPicPr>
          <p:nvPr/>
        </p:nvPicPr>
        <p:blipFill>
          <a:blip r:embed="rId7"/>
          <a:stretch>
            <a:fillRect/>
          </a:stretch>
        </p:blipFill>
        <p:spPr>
          <a:xfrm>
            <a:off x="2386905" y="1698873"/>
            <a:ext cx="4680645" cy="485775"/>
          </a:xfrm>
          <a:prstGeom prst="rect">
            <a:avLst/>
          </a:prstGeom>
        </p:spPr>
      </p:pic>
      <p:pic>
        <p:nvPicPr>
          <p:cNvPr id="8" name="Image 6" descr="preencoded.png"/>
          <p:cNvPicPr>
            <a:picLocks noChangeAspect="1"/>
          </p:cNvPicPr>
          <p:nvPr/>
        </p:nvPicPr>
        <p:blipFill>
          <a:blip r:embed="rId8"/>
          <a:stretch>
            <a:fillRect/>
          </a:stretch>
        </p:blipFill>
        <p:spPr>
          <a:xfrm>
            <a:off x="381000" y="2184648"/>
            <a:ext cx="2005905" cy="529530"/>
          </a:xfrm>
          <a:prstGeom prst="rect">
            <a:avLst/>
          </a:prstGeom>
        </p:spPr>
      </p:pic>
      <p:pic>
        <p:nvPicPr>
          <p:cNvPr id="9" name="Image 7" descr="preencoded.png"/>
          <p:cNvPicPr>
            <a:picLocks noChangeAspect="1"/>
          </p:cNvPicPr>
          <p:nvPr/>
        </p:nvPicPr>
        <p:blipFill>
          <a:blip r:embed="rId9"/>
          <a:stretch>
            <a:fillRect/>
          </a:stretch>
        </p:blipFill>
        <p:spPr>
          <a:xfrm>
            <a:off x="2386905" y="2184648"/>
            <a:ext cx="4680645" cy="529530"/>
          </a:xfrm>
          <a:prstGeom prst="rect">
            <a:avLst/>
          </a:prstGeom>
        </p:spPr>
      </p:pic>
      <p:pic>
        <p:nvPicPr>
          <p:cNvPr id="10" name="Image 8" descr="preencoded.png"/>
          <p:cNvPicPr>
            <a:picLocks noChangeAspect="1"/>
          </p:cNvPicPr>
          <p:nvPr/>
        </p:nvPicPr>
        <p:blipFill>
          <a:blip r:embed="rId10"/>
          <a:stretch>
            <a:fillRect/>
          </a:stretch>
        </p:blipFill>
        <p:spPr>
          <a:xfrm>
            <a:off x="381000" y="2714179"/>
            <a:ext cx="2005905" cy="529530"/>
          </a:xfrm>
          <a:prstGeom prst="rect">
            <a:avLst/>
          </a:prstGeom>
        </p:spPr>
      </p:pic>
      <p:pic>
        <p:nvPicPr>
          <p:cNvPr id="11" name="Image 9" descr="preencoded.png"/>
          <p:cNvPicPr>
            <a:picLocks noChangeAspect="1"/>
          </p:cNvPicPr>
          <p:nvPr/>
        </p:nvPicPr>
        <p:blipFill>
          <a:blip r:embed="rId11"/>
          <a:stretch>
            <a:fillRect/>
          </a:stretch>
        </p:blipFill>
        <p:spPr>
          <a:xfrm>
            <a:off x="2386905" y="2714179"/>
            <a:ext cx="4680645" cy="529530"/>
          </a:xfrm>
          <a:prstGeom prst="rect">
            <a:avLst/>
          </a:prstGeom>
        </p:spPr>
      </p:pic>
      <p:pic>
        <p:nvPicPr>
          <p:cNvPr id="12" name="Image 10" descr="preencoded.png"/>
          <p:cNvPicPr>
            <a:picLocks noChangeAspect="1"/>
          </p:cNvPicPr>
          <p:nvPr/>
        </p:nvPicPr>
        <p:blipFill>
          <a:blip r:embed="rId12"/>
          <a:stretch>
            <a:fillRect/>
          </a:stretch>
        </p:blipFill>
        <p:spPr>
          <a:xfrm>
            <a:off x="381000" y="3243709"/>
            <a:ext cx="2005905" cy="716161"/>
          </a:xfrm>
          <a:prstGeom prst="rect">
            <a:avLst/>
          </a:prstGeom>
        </p:spPr>
      </p:pic>
      <p:pic>
        <p:nvPicPr>
          <p:cNvPr id="13" name="Image 11" descr="preencoded.png"/>
          <p:cNvPicPr>
            <a:picLocks noChangeAspect="1"/>
          </p:cNvPicPr>
          <p:nvPr/>
        </p:nvPicPr>
        <p:blipFill>
          <a:blip r:embed="rId13"/>
          <a:stretch>
            <a:fillRect/>
          </a:stretch>
        </p:blipFill>
        <p:spPr>
          <a:xfrm>
            <a:off x="2386905" y="3243709"/>
            <a:ext cx="4680645" cy="716161"/>
          </a:xfrm>
          <a:prstGeom prst="rect">
            <a:avLst/>
          </a:prstGeom>
        </p:spPr>
      </p:pic>
      <p:pic>
        <p:nvPicPr>
          <p:cNvPr id="14" name="Image 12" descr="preencoded.png"/>
          <p:cNvPicPr>
            <a:picLocks noChangeAspect="1"/>
          </p:cNvPicPr>
          <p:nvPr/>
        </p:nvPicPr>
        <p:blipFill>
          <a:blip r:embed="rId14"/>
          <a:stretch>
            <a:fillRect/>
          </a:stretch>
        </p:blipFill>
        <p:spPr>
          <a:xfrm>
            <a:off x="7353300" y="1266825"/>
            <a:ext cx="4457700" cy="2405063"/>
          </a:xfrm>
          <a:prstGeom prst="rect">
            <a:avLst/>
          </a:prstGeom>
        </p:spPr>
      </p:pic>
      <p:pic>
        <p:nvPicPr>
          <p:cNvPr id="15" name="Image 13" descr="preencoded.png"/>
          <p:cNvPicPr>
            <a:picLocks noChangeAspect="1"/>
          </p:cNvPicPr>
          <p:nvPr/>
        </p:nvPicPr>
        <p:blipFill>
          <a:blip r:embed="rId15"/>
          <a:stretch>
            <a:fillRect/>
          </a:stretch>
        </p:blipFill>
        <p:spPr>
          <a:xfrm>
            <a:off x="7543800" y="1495425"/>
            <a:ext cx="190500" cy="152400"/>
          </a:xfrm>
          <a:prstGeom prst="rect">
            <a:avLst/>
          </a:prstGeom>
        </p:spPr>
      </p:pic>
      <p:pic>
        <p:nvPicPr>
          <p:cNvPr id="16" name="Image 14" descr="preencoded.png"/>
          <p:cNvPicPr>
            <a:picLocks noChangeAspect="1"/>
          </p:cNvPicPr>
          <p:nvPr/>
        </p:nvPicPr>
        <p:blipFill>
          <a:blip r:embed="rId16"/>
          <a:stretch>
            <a:fillRect/>
          </a:stretch>
        </p:blipFill>
        <p:spPr>
          <a:xfrm>
            <a:off x="7353300" y="3862387"/>
            <a:ext cx="4457700" cy="1245691"/>
          </a:xfrm>
          <a:prstGeom prst="rect">
            <a:avLst/>
          </a:prstGeom>
        </p:spPr>
      </p:pic>
      <p:pic>
        <p:nvPicPr>
          <p:cNvPr id="17" name="Image 15" descr="preencoded.png"/>
          <p:cNvPicPr>
            <a:picLocks noChangeAspect="1"/>
          </p:cNvPicPr>
          <p:nvPr/>
        </p:nvPicPr>
        <p:blipFill>
          <a:blip r:embed="rId17"/>
          <a:stretch>
            <a:fillRect/>
          </a:stretch>
        </p:blipFill>
        <p:spPr>
          <a:xfrm>
            <a:off x="11334750" y="4052888"/>
            <a:ext cx="285750" cy="228600"/>
          </a:xfrm>
          <a:prstGeom prst="rect">
            <a:avLst/>
          </a:prstGeom>
        </p:spPr>
      </p:pic>
      <p:pic>
        <p:nvPicPr>
          <p:cNvPr id="18" name="Image 16" descr="preencoded.png"/>
          <p:cNvPicPr>
            <a:picLocks noChangeAspect="1"/>
          </p:cNvPicPr>
          <p:nvPr/>
        </p:nvPicPr>
        <p:blipFill>
          <a:blip r:embed="rId18"/>
          <a:stretch>
            <a:fillRect/>
          </a:stretch>
        </p:blipFill>
        <p:spPr>
          <a:xfrm>
            <a:off x="381000" y="5393829"/>
            <a:ext cx="11430000" cy="361950"/>
          </a:xfrm>
          <a:prstGeom prst="rect">
            <a:avLst/>
          </a:prstGeom>
        </p:spPr>
      </p:pic>
      <p:pic>
        <p:nvPicPr>
          <p:cNvPr id="19" name="Image 17" descr="preencoded.png"/>
          <p:cNvPicPr>
            <a:picLocks noChangeAspect="1"/>
          </p:cNvPicPr>
          <p:nvPr/>
        </p:nvPicPr>
        <p:blipFill>
          <a:blip r:embed="rId19"/>
          <a:stretch>
            <a:fillRect/>
          </a:stretch>
        </p:blipFill>
        <p:spPr>
          <a:xfrm>
            <a:off x="523875" y="5524500"/>
            <a:ext cx="142875" cy="114300"/>
          </a:xfrm>
          <a:prstGeom prst="rect">
            <a:avLst/>
          </a:prstGeom>
        </p:spPr>
      </p:pic>
      <p:sp>
        <p:nvSpPr>
          <p:cNvPr id="20"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PRESCRIBING AUDITS: KEY MONTHLY MEASURES</a:t>
            </a:r>
            <a:endParaRPr lang="en-US" sz="1800" dirty="0"/>
          </a:p>
        </p:txBody>
      </p:sp>
      <p:sp>
        <p:nvSpPr>
          <p:cNvPr id="21"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2" name="Text 2"/>
          <p:cNvSpPr/>
          <p:nvPr/>
        </p:nvSpPr>
        <p:spPr>
          <a:xfrm>
            <a:off x="571500" y="1698873"/>
            <a:ext cx="1624905" cy="48577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FFFFFF"/>
                </a:solidFill>
                <a:latin typeface="Inter" pitchFamily="34" charset="0"/>
                <a:ea typeface="Inter" pitchFamily="34" charset="-122"/>
                <a:cs typeface="Inter" pitchFamily="34" charset="-120"/>
              </a:rPr>
              <a:t>MEASURE</a:t>
            </a:r>
            <a:endParaRPr lang="en-US" sz="1050" dirty="0"/>
          </a:p>
        </p:txBody>
      </p:sp>
      <p:sp>
        <p:nvSpPr>
          <p:cNvPr id="23" name="Text 3"/>
          <p:cNvSpPr/>
          <p:nvPr/>
        </p:nvSpPr>
        <p:spPr>
          <a:xfrm>
            <a:off x="2577405" y="1698873"/>
            <a:ext cx="4299645" cy="48577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FFFFFF"/>
                </a:solidFill>
                <a:latin typeface="Inter" pitchFamily="34" charset="0"/>
                <a:ea typeface="Inter" pitchFamily="34" charset="-122"/>
                <a:cs typeface="Inter" pitchFamily="34" charset="-120"/>
              </a:rPr>
              <a:t>NPCC DEFINITION / TARGET</a:t>
            </a:r>
            <a:endParaRPr lang="en-US" sz="1050" dirty="0"/>
          </a:p>
        </p:txBody>
      </p:sp>
      <p:sp>
        <p:nvSpPr>
          <p:cNvPr id="24" name="Text 4"/>
          <p:cNvSpPr/>
          <p:nvPr/>
        </p:nvSpPr>
        <p:spPr>
          <a:xfrm>
            <a:off x="571500" y="2184648"/>
            <a:ext cx="2592519" cy="529530"/>
          </a:xfrm>
          <a:prstGeom prst="rect">
            <a:avLst/>
          </a:prstGeom>
          <a:noFill/>
          <a:ln/>
        </p:spPr>
        <p:txBody>
          <a:bodyPr vert="horz" wrap="square" lIns="0" tIns="0" rIns="0" bIns="0" rtlCol="0" anchor="ctr"/>
          <a:lstStyle/>
          <a:p>
            <a:pPr marL="0" indent="0">
              <a:lnSpc>
                <a:spcPts val="1470"/>
              </a:lnSpc>
              <a:buNone/>
            </a:pPr>
            <a:r>
              <a:rPr lang="en-US" sz="1050" b="1" dirty="0">
                <a:solidFill>
                  <a:srgbClr val="16A085"/>
                </a:solidFill>
                <a:latin typeface="Inter" pitchFamily="34" charset="0"/>
                <a:ea typeface="Inter" pitchFamily="34" charset="-122"/>
                <a:cs typeface="Inter" pitchFamily="34" charset="-120"/>
              </a:rPr>
              <a:t>Antiplatelet Therapy</a:t>
            </a:r>
            <a:endParaRPr lang="en-US" sz="1050" dirty="0"/>
          </a:p>
        </p:txBody>
      </p:sp>
      <p:sp>
        <p:nvSpPr>
          <p:cNvPr id="25" name="Text 5"/>
          <p:cNvSpPr/>
          <p:nvPr/>
        </p:nvSpPr>
        <p:spPr>
          <a:xfrm>
            <a:off x="2577405" y="2184648"/>
            <a:ext cx="6026776" cy="529530"/>
          </a:xfrm>
          <a:prstGeom prst="rect">
            <a:avLst/>
          </a:prstGeom>
          <a:noFill/>
          <a:ln/>
        </p:spPr>
        <p:txBody>
          <a:bodyPr vert="horz" wrap="square" lIns="0" tIns="0" rIns="0" bIns="0" rtlCol="0" anchor="ctr"/>
          <a:lstStyle/>
          <a:p>
            <a:pPr marL="0" indent="0">
              <a:lnSpc>
                <a:spcPts val="1470"/>
              </a:lnSpc>
              <a:buNone/>
            </a:pPr>
            <a:r>
              <a:rPr lang="en-US" sz="1050" dirty="0">
                <a:solidFill>
                  <a:srgbClr val="34495E"/>
                </a:solidFill>
              </a:rPr>
              <a:t>% CHD patients on Aspirin or Clopidogrel.</a:t>
            </a:r>
            <a:endParaRPr lang="en-US" sz="1050" dirty="0"/>
          </a:p>
        </p:txBody>
      </p:sp>
      <p:sp>
        <p:nvSpPr>
          <p:cNvPr id="26" name="Text 6"/>
          <p:cNvSpPr/>
          <p:nvPr/>
        </p:nvSpPr>
        <p:spPr>
          <a:xfrm>
            <a:off x="571500" y="2714179"/>
            <a:ext cx="1814763" cy="529530"/>
          </a:xfrm>
          <a:prstGeom prst="rect">
            <a:avLst/>
          </a:prstGeom>
          <a:noFill/>
          <a:ln/>
        </p:spPr>
        <p:txBody>
          <a:bodyPr vert="horz" wrap="square" lIns="0" tIns="0" rIns="0" bIns="0" rtlCol="0" anchor="ctr"/>
          <a:lstStyle/>
          <a:p>
            <a:pPr marL="0" indent="0">
              <a:lnSpc>
                <a:spcPts val="1470"/>
              </a:lnSpc>
              <a:buNone/>
            </a:pPr>
            <a:r>
              <a:rPr lang="en-US" sz="1050" b="1" dirty="0">
                <a:solidFill>
                  <a:srgbClr val="16A085"/>
                </a:solidFill>
                <a:latin typeface="Inter" pitchFamily="34" charset="0"/>
                <a:ea typeface="Inter" pitchFamily="34" charset="-122"/>
                <a:cs typeface="Inter" pitchFamily="34" charset="-120"/>
              </a:rPr>
              <a:t>Statin Therapy</a:t>
            </a:r>
            <a:endParaRPr lang="en-US" sz="1050" dirty="0"/>
          </a:p>
        </p:txBody>
      </p:sp>
      <p:sp>
        <p:nvSpPr>
          <p:cNvPr id="27" name="Text 7"/>
          <p:cNvSpPr/>
          <p:nvPr/>
        </p:nvSpPr>
        <p:spPr>
          <a:xfrm>
            <a:off x="2577405" y="2714179"/>
            <a:ext cx="7349726" cy="529530"/>
          </a:xfrm>
          <a:prstGeom prst="rect">
            <a:avLst/>
          </a:prstGeom>
          <a:noFill/>
          <a:ln/>
        </p:spPr>
        <p:txBody>
          <a:bodyPr vert="horz" wrap="square" lIns="0" tIns="0" rIns="0" bIns="0" rtlCol="0" anchor="ctr"/>
          <a:lstStyle/>
          <a:p>
            <a:pPr marL="0" indent="0">
              <a:lnSpc>
                <a:spcPts val="1470"/>
              </a:lnSpc>
              <a:buNone/>
            </a:pPr>
            <a:r>
              <a:rPr lang="en-US" sz="1050" dirty="0">
                <a:solidFill>
                  <a:srgbClr val="34495E"/>
                </a:solidFill>
              </a:rPr>
              <a:t>% CHD patients on a statin (Secondary Prevention).</a:t>
            </a:r>
            <a:endParaRPr lang="en-US" sz="1050" dirty="0"/>
          </a:p>
        </p:txBody>
      </p:sp>
      <p:sp>
        <p:nvSpPr>
          <p:cNvPr id="28" name="Text 8"/>
          <p:cNvSpPr/>
          <p:nvPr/>
        </p:nvSpPr>
        <p:spPr>
          <a:xfrm>
            <a:off x="571500" y="3243709"/>
            <a:ext cx="2851771" cy="716161"/>
          </a:xfrm>
          <a:prstGeom prst="rect">
            <a:avLst/>
          </a:prstGeom>
          <a:noFill/>
          <a:ln/>
        </p:spPr>
        <p:txBody>
          <a:bodyPr vert="horz" wrap="square" lIns="0" tIns="0" rIns="0" bIns="0" rtlCol="0" anchor="ctr"/>
          <a:lstStyle/>
          <a:p>
            <a:pPr marL="0" indent="0">
              <a:lnSpc>
                <a:spcPts val="1470"/>
              </a:lnSpc>
              <a:buNone/>
            </a:pPr>
            <a:r>
              <a:rPr lang="en-US" sz="1050" b="1" dirty="0">
                <a:solidFill>
                  <a:srgbClr val="16A085"/>
                </a:solidFill>
                <a:latin typeface="Inter" pitchFamily="34" charset="0"/>
                <a:ea typeface="Inter" pitchFamily="34" charset="-122"/>
                <a:cs typeface="Inter" pitchFamily="34" charset="-120"/>
              </a:rPr>
              <a:t>Beta-Blocker (Post-MI)</a:t>
            </a:r>
            <a:endParaRPr lang="en-US" sz="1050" dirty="0"/>
          </a:p>
        </p:txBody>
      </p:sp>
      <p:sp>
        <p:nvSpPr>
          <p:cNvPr id="29" name="Text 9"/>
          <p:cNvSpPr/>
          <p:nvPr/>
        </p:nvSpPr>
        <p:spPr>
          <a:xfrm>
            <a:off x="2577405" y="3243709"/>
            <a:ext cx="4299645" cy="716161"/>
          </a:xfrm>
          <a:prstGeom prst="rect">
            <a:avLst/>
          </a:prstGeom>
          <a:noFill/>
          <a:ln/>
        </p:spPr>
        <p:txBody>
          <a:bodyPr vert="horz" wrap="square" lIns="0" tIns="0" rIns="0" bIns="0" rtlCol="0" anchor="ctr"/>
          <a:lstStyle/>
          <a:p>
            <a:pPr marL="0" indent="0">
              <a:lnSpc>
                <a:spcPts val="1470"/>
              </a:lnSpc>
              <a:buNone/>
            </a:pPr>
            <a:r>
              <a:rPr lang="en-US" sz="1050" dirty="0">
                <a:solidFill>
                  <a:srgbClr val="34495E"/>
                </a:solidFill>
              </a:rPr>
              <a:t>% patients with MI in the last 12 months on a Beta-Blocker.</a:t>
            </a:r>
            <a:endParaRPr lang="en-US" sz="1050" dirty="0"/>
          </a:p>
        </p:txBody>
      </p:sp>
      <p:sp>
        <p:nvSpPr>
          <p:cNvPr id="30" name="Text 10"/>
          <p:cNvSpPr/>
          <p:nvPr/>
        </p:nvSpPr>
        <p:spPr>
          <a:xfrm>
            <a:off x="571500" y="3959870"/>
            <a:ext cx="2851771" cy="716161"/>
          </a:xfrm>
          <a:prstGeom prst="rect">
            <a:avLst/>
          </a:prstGeom>
          <a:noFill/>
          <a:ln/>
        </p:spPr>
        <p:txBody>
          <a:bodyPr vert="horz" wrap="square" lIns="0" tIns="0" rIns="0" bIns="0" rtlCol="0" anchor="ctr"/>
          <a:lstStyle/>
          <a:p>
            <a:pPr marL="0" indent="0">
              <a:lnSpc>
                <a:spcPts val="1470"/>
              </a:lnSpc>
              <a:buNone/>
            </a:pPr>
            <a:r>
              <a:rPr lang="en-US" sz="1050" b="1" dirty="0">
                <a:solidFill>
                  <a:srgbClr val="16A085"/>
                </a:solidFill>
                <a:latin typeface="Inter" pitchFamily="34" charset="0"/>
                <a:ea typeface="Inter" pitchFamily="34" charset="-122"/>
                <a:cs typeface="Inter" pitchFamily="34" charset="-120"/>
              </a:rPr>
              <a:t>Blood Pressure Control</a:t>
            </a:r>
            <a:endParaRPr lang="en-US" sz="1050" dirty="0"/>
          </a:p>
        </p:txBody>
      </p:sp>
      <p:sp>
        <p:nvSpPr>
          <p:cNvPr id="31" name="Text 11"/>
          <p:cNvSpPr/>
          <p:nvPr/>
        </p:nvSpPr>
        <p:spPr>
          <a:xfrm>
            <a:off x="2577405" y="3959870"/>
            <a:ext cx="4299645" cy="716161"/>
          </a:xfrm>
          <a:prstGeom prst="rect">
            <a:avLst/>
          </a:prstGeom>
          <a:noFill/>
          <a:ln/>
        </p:spPr>
        <p:txBody>
          <a:bodyPr vert="horz" wrap="square" lIns="0" tIns="0" rIns="0" bIns="0" rtlCol="0" anchor="ctr"/>
          <a:lstStyle/>
          <a:p>
            <a:pPr marL="0" indent="0">
              <a:lnSpc>
                <a:spcPts val="1470"/>
              </a:lnSpc>
              <a:buNone/>
            </a:pPr>
            <a:r>
              <a:rPr lang="en-US" sz="1050" dirty="0">
                <a:solidFill>
                  <a:srgbClr val="34495E"/>
                </a:solidFill>
              </a:rPr>
              <a:t>% CHD patients with most recent BP </a:t>
            </a:r>
            <a:r>
              <a:rPr lang="en-US" sz="1050" b="1" dirty="0">
                <a:solidFill>
                  <a:srgbClr val="E67E22"/>
                </a:solidFill>
              </a:rPr>
              <a:t>&lt;140/90 mmHg</a:t>
            </a:r>
            <a:r>
              <a:rPr lang="en-US" sz="1050" dirty="0">
                <a:solidFill>
                  <a:srgbClr val="34495E"/>
                </a:solidFill>
              </a:rPr>
              <a:t> (NICE NG136).</a:t>
            </a:r>
            <a:endParaRPr lang="en-US" sz="1050" dirty="0"/>
          </a:p>
        </p:txBody>
      </p:sp>
      <p:sp>
        <p:nvSpPr>
          <p:cNvPr id="32" name="Text 12"/>
          <p:cNvSpPr/>
          <p:nvPr/>
        </p:nvSpPr>
        <p:spPr>
          <a:xfrm>
            <a:off x="7829550" y="1457325"/>
            <a:ext cx="40767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Denominator Logic</a:t>
            </a:r>
            <a:endParaRPr lang="en-US" sz="1200" dirty="0"/>
          </a:p>
        </p:txBody>
      </p:sp>
      <p:sp>
        <p:nvSpPr>
          <p:cNvPr id="33" name="Text 13"/>
          <p:cNvSpPr/>
          <p:nvPr/>
        </p:nvSpPr>
        <p:spPr>
          <a:xfrm>
            <a:off x="7772400" y="1800225"/>
            <a:ext cx="384810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latin typeface="Inter" pitchFamily="34" charset="0"/>
                <a:ea typeface="Inter" pitchFamily="34" charset="-122"/>
                <a:cs typeface="Inter" pitchFamily="34" charset="-120"/>
              </a:rPr>
              <a:t>Exclude Contraindications:</a:t>
            </a:r>
            <a:r>
              <a:rPr lang="en-US" sz="975" dirty="0">
                <a:solidFill>
                  <a:srgbClr val="2C3E50"/>
                </a:solidFill>
                <a:latin typeface="Inter" pitchFamily="34" charset="0"/>
                <a:ea typeface="Inter" pitchFamily="34" charset="-122"/>
                <a:cs typeface="Inter" pitchFamily="34" charset="-120"/>
              </a:rPr>
              <a:t> Record specific codes (e.g., COPD for Beta-Blockers).</a:t>
            </a:r>
            <a:endParaRPr lang="en-US" sz="975" dirty="0"/>
          </a:p>
        </p:txBody>
      </p:sp>
      <p:sp>
        <p:nvSpPr>
          <p:cNvPr id="34" name="Text 14"/>
          <p:cNvSpPr/>
          <p:nvPr/>
        </p:nvSpPr>
        <p:spPr>
          <a:xfrm>
            <a:off x="7772400" y="2266950"/>
            <a:ext cx="384810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latin typeface="Inter" pitchFamily="34" charset="0"/>
                <a:ea typeface="Inter" pitchFamily="34" charset="-122"/>
                <a:cs typeface="Inter" pitchFamily="34" charset="-120"/>
              </a:rPr>
              <a:t>Side Effects:</a:t>
            </a:r>
            <a:r>
              <a:rPr lang="en-US" sz="975" dirty="0">
                <a:solidFill>
                  <a:srgbClr val="2C3E50"/>
                </a:solidFill>
                <a:latin typeface="Inter" pitchFamily="34" charset="0"/>
                <a:ea typeface="Inter" pitchFamily="34" charset="-122"/>
                <a:cs typeface="Inter" pitchFamily="34" charset="-120"/>
              </a:rPr>
              <a:t> Documented intolerance preventing therapeutic use.</a:t>
            </a:r>
            <a:endParaRPr lang="en-US" sz="975" dirty="0"/>
          </a:p>
        </p:txBody>
      </p:sp>
      <p:sp>
        <p:nvSpPr>
          <p:cNvPr id="35" name="Text 15"/>
          <p:cNvSpPr/>
          <p:nvPr/>
        </p:nvSpPr>
        <p:spPr>
          <a:xfrm>
            <a:off x="7772400" y="2733675"/>
            <a:ext cx="3848100" cy="371475"/>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latin typeface="Inter" pitchFamily="34" charset="0"/>
                <a:ea typeface="Inter" pitchFamily="34" charset="-122"/>
                <a:cs typeface="Inter" pitchFamily="34" charset="-120"/>
              </a:rPr>
              <a:t>Patient Choice:</a:t>
            </a:r>
            <a:r>
              <a:rPr lang="en-US" sz="975" dirty="0">
                <a:solidFill>
                  <a:srgbClr val="2C3E50"/>
                </a:solidFill>
                <a:latin typeface="Inter" pitchFamily="34" charset="0"/>
                <a:ea typeface="Inter" pitchFamily="34" charset="-122"/>
                <a:cs typeface="Inter" pitchFamily="34" charset="-120"/>
              </a:rPr>
              <a:t> Informed refusal must be clearly coded for QOF/Audit.</a:t>
            </a:r>
            <a:endParaRPr lang="en-US" sz="975" dirty="0"/>
          </a:p>
        </p:txBody>
      </p:sp>
      <p:sp>
        <p:nvSpPr>
          <p:cNvPr id="36" name="Text 16"/>
          <p:cNvSpPr/>
          <p:nvPr/>
        </p:nvSpPr>
        <p:spPr>
          <a:xfrm>
            <a:off x="7772400" y="3200400"/>
            <a:ext cx="44196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latin typeface="Inter" pitchFamily="34" charset="0"/>
                <a:ea typeface="Inter" pitchFamily="34" charset="-122"/>
                <a:cs typeface="Inter" pitchFamily="34" charset="-120"/>
              </a:rPr>
              <a:t>Alternatives:</a:t>
            </a:r>
            <a:r>
              <a:rPr lang="en-US" sz="975" dirty="0">
                <a:solidFill>
                  <a:srgbClr val="2C3E50"/>
                </a:solidFill>
                <a:latin typeface="Inter" pitchFamily="34" charset="0"/>
                <a:ea typeface="Inter" pitchFamily="34" charset="-122"/>
                <a:cs typeface="Inter" pitchFamily="34" charset="-120"/>
              </a:rPr>
              <a:t> Patients on Warfarin/DOAC (instead of Aspirin).</a:t>
            </a:r>
            <a:endParaRPr lang="en-US" sz="975" dirty="0"/>
          </a:p>
        </p:txBody>
      </p:sp>
      <p:sp>
        <p:nvSpPr>
          <p:cNvPr id="37" name="Text 17"/>
          <p:cNvSpPr/>
          <p:nvPr/>
        </p:nvSpPr>
        <p:spPr>
          <a:xfrm>
            <a:off x="7543800" y="4052888"/>
            <a:ext cx="4076700" cy="171450"/>
          </a:xfrm>
          <a:prstGeom prst="rect">
            <a:avLst/>
          </a:prstGeom>
          <a:noFill/>
          <a:ln/>
        </p:spPr>
        <p:txBody>
          <a:bodyPr vert="horz" wrap="square" lIns="0" tIns="0" rIns="0" bIns="0" rtlCol="0" anchor="ctr"/>
          <a:lstStyle/>
          <a:p>
            <a:pPr marL="0" indent="0">
              <a:lnSpc>
                <a:spcPts val="1350"/>
              </a:lnSpc>
              <a:buNone/>
            </a:pPr>
            <a:r>
              <a:rPr lang="en-US" sz="900" kern="0" spc="60" dirty="0">
                <a:solidFill>
                  <a:srgbClr val="FFFFFF">
                    <a:alpha val="80000"/>
                  </a:srgbClr>
                </a:solidFill>
                <a:latin typeface="Inter" pitchFamily="34" charset="0"/>
                <a:ea typeface="Inter" pitchFamily="34" charset="-122"/>
                <a:cs typeface="Inter" pitchFamily="34" charset="-120"/>
              </a:rPr>
              <a:t>THE GOLD STANDARD (ANNUAL)</a:t>
            </a:r>
            <a:endParaRPr lang="en-US" sz="900" dirty="0"/>
          </a:p>
        </p:txBody>
      </p:sp>
      <p:sp>
        <p:nvSpPr>
          <p:cNvPr id="38" name="Text 18"/>
          <p:cNvSpPr/>
          <p:nvPr/>
        </p:nvSpPr>
        <p:spPr>
          <a:xfrm>
            <a:off x="7543800" y="4271963"/>
            <a:ext cx="4648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Inter" pitchFamily="34" charset="0"/>
                <a:ea typeface="Inter" pitchFamily="34" charset="-122"/>
                <a:cs typeface="Inter" pitchFamily="34" charset="-120"/>
              </a:rPr>
              <a:t>Total CHD Deaths in Registered Population</a:t>
            </a:r>
            <a:endParaRPr lang="en-US" sz="1350" dirty="0"/>
          </a:p>
        </p:txBody>
      </p:sp>
      <p:sp>
        <p:nvSpPr>
          <p:cNvPr id="39" name="Text 19"/>
          <p:cNvSpPr/>
          <p:nvPr/>
        </p:nvSpPr>
        <p:spPr>
          <a:xfrm>
            <a:off x="7543800" y="4624388"/>
            <a:ext cx="4076700" cy="293191"/>
          </a:xfrm>
          <a:prstGeom prst="rect">
            <a:avLst/>
          </a:prstGeom>
          <a:noFill/>
          <a:ln/>
        </p:spPr>
        <p:txBody>
          <a:bodyPr vert="horz" wrap="square" lIns="0" tIns="0" rIns="0" bIns="0" rtlCol="0" anchor="ctr"/>
          <a:lstStyle/>
          <a:p>
            <a:pPr marL="0" indent="0">
              <a:lnSpc>
                <a:spcPts val="1155"/>
              </a:lnSpc>
              <a:buNone/>
            </a:pPr>
            <a:r>
              <a:rPr lang="en-US" sz="825" dirty="0">
                <a:solidFill>
                  <a:srgbClr val="FFFFFF">
                    <a:alpha val="90000"/>
                  </a:srgbClr>
                </a:solidFill>
                <a:latin typeface="Inter" pitchFamily="34" charset="0"/>
                <a:ea typeface="Inter" pitchFamily="34" charset="-122"/>
                <a:cs typeface="Inter" pitchFamily="34" charset="-120"/>
              </a:rPr>
              <a:t>Systematic secondary prevention in the collaborative achieved a 4-fold greater reduction in mortality vs. standard care.</a:t>
            </a:r>
            <a:endParaRPr lang="en-US" sz="825" dirty="0"/>
          </a:p>
        </p:txBody>
      </p:sp>
      <p:sp>
        <p:nvSpPr>
          <p:cNvPr id="40" name="Text 20"/>
          <p:cNvSpPr/>
          <p:nvPr/>
        </p:nvSpPr>
        <p:spPr>
          <a:xfrm>
            <a:off x="771525" y="5393829"/>
            <a:ext cx="11420475" cy="361950"/>
          </a:xfrm>
          <a:prstGeom prst="rect">
            <a:avLst/>
          </a:prstGeom>
          <a:noFill/>
          <a:ln/>
        </p:spPr>
        <p:txBody>
          <a:bodyPr vert="horz" wrap="square" lIns="0" tIns="0" rIns="0" bIns="0" rtlCol="0" anchor="ctr"/>
          <a:lstStyle/>
          <a:p>
            <a:pPr marL="0" indent="0">
              <a:lnSpc>
                <a:spcPts val="1350"/>
              </a:lnSpc>
              <a:buNone/>
            </a:pPr>
            <a:r>
              <a:rPr lang="en-US" sz="900" dirty="0">
                <a:solidFill>
                  <a:srgbClr val="145A32"/>
                </a:solidFill>
                <a:latin typeface="Inter" pitchFamily="34" charset="0"/>
                <a:ea typeface="Inter" pitchFamily="34" charset="-122"/>
                <a:cs typeface="Inter" pitchFamily="34" charset="-120"/>
              </a:rPr>
              <a:t> </a:t>
            </a:r>
            <a:r>
              <a:rPr lang="en-US" sz="900" b="1" dirty="0">
                <a:solidFill>
                  <a:srgbClr val="145A32"/>
                </a:solidFill>
                <a:latin typeface="Inter" pitchFamily="34" charset="0"/>
                <a:ea typeface="Inter" pitchFamily="34" charset="-122"/>
                <a:cs typeface="Inter" pitchFamily="34" charset="-120"/>
              </a:rPr>
              <a:t>Audit Tip:</a:t>
            </a:r>
            <a:r>
              <a:rPr lang="en-US" sz="900" dirty="0">
                <a:solidFill>
                  <a:srgbClr val="145A32"/>
                </a:solidFill>
                <a:latin typeface="Inter" pitchFamily="34" charset="0"/>
                <a:ea typeface="Inter" pitchFamily="34" charset="-122"/>
                <a:cs typeface="Inter" pitchFamily="34" charset="-120"/>
              </a:rPr>
              <a:t> Use PDSA cycles to investigate "Gaps" (e.g., patients buying OTC Aspirin not coded). Monthly tracking allows for rapid adjustment of protocols.</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057275"/>
            <a:ext cx="5595938" cy="2724150"/>
          </a:xfrm>
          <a:prstGeom prst="rect">
            <a:avLst/>
          </a:prstGeom>
        </p:spPr>
      </p:pic>
      <p:pic>
        <p:nvPicPr>
          <p:cNvPr id="6" name="Image 4" descr="preencoded.png"/>
          <p:cNvPicPr>
            <a:picLocks noChangeAspect="1"/>
          </p:cNvPicPr>
          <p:nvPr/>
        </p:nvPicPr>
        <p:blipFill>
          <a:blip r:embed="rId6"/>
          <a:stretch>
            <a:fillRect/>
          </a:stretch>
        </p:blipFill>
        <p:spPr>
          <a:xfrm>
            <a:off x="1926431" y="1336923"/>
            <a:ext cx="333375" cy="266700"/>
          </a:xfrm>
          <a:prstGeom prst="rect">
            <a:avLst/>
          </a:prstGeom>
        </p:spPr>
      </p:pic>
      <p:pic>
        <p:nvPicPr>
          <p:cNvPr id="7" name="Image 5" descr="preencoded.png"/>
          <p:cNvPicPr>
            <a:picLocks noChangeAspect="1"/>
          </p:cNvPicPr>
          <p:nvPr/>
        </p:nvPicPr>
        <p:blipFill>
          <a:blip r:embed="rId7"/>
          <a:stretch>
            <a:fillRect/>
          </a:stretch>
        </p:blipFill>
        <p:spPr>
          <a:xfrm>
            <a:off x="619125" y="3038475"/>
            <a:ext cx="5119688" cy="552450"/>
          </a:xfrm>
          <a:prstGeom prst="rect">
            <a:avLst/>
          </a:prstGeom>
        </p:spPr>
      </p:pic>
      <p:pic>
        <p:nvPicPr>
          <p:cNvPr id="8" name="Image 6" descr="preencoded.png"/>
          <p:cNvPicPr>
            <a:picLocks noChangeAspect="1"/>
          </p:cNvPicPr>
          <p:nvPr/>
        </p:nvPicPr>
        <p:blipFill>
          <a:blip r:embed="rId8"/>
          <a:stretch>
            <a:fillRect/>
          </a:stretch>
        </p:blipFill>
        <p:spPr>
          <a:xfrm>
            <a:off x="6215063" y="1057275"/>
            <a:ext cx="5595938" cy="2724150"/>
          </a:xfrm>
          <a:prstGeom prst="rect">
            <a:avLst/>
          </a:prstGeom>
        </p:spPr>
      </p:pic>
      <p:pic>
        <p:nvPicPr>
          <p:cNvPr id="9" name="Image 7" descr="preencoded.png"/>
          <p:cNvPicPr>
            <a:picLocks noChangeAspect="1"/>
          </p:cNvPicPr>
          <p:nvPr/>
        </p:nvPicPr>
        <p:blipFill>
          <a:blip r:embed="rId9"/>
          <a:stretch>
            <a:fillRect/>
          </a:stretch>
        </p:blipFill>
        <p:spPr>
          <a:xfrm>
            <a:off x="7598569" y="1336923"/>
            <a:ext cx="333375" cy="266700"/>
          </a:xfrm>
          <a:prstGeom prst="rect">
            <a:avLst/>
          </a:prstGeom>
        </p:spPr>
      </p:pic>
      <p:pic>
        <p:nvPicPr>
          <p:cNvPr id="10" name="Image 8" descr="preencoded.png"/>
          <p:cNvPicPr>
            <a:picLocks noChangeAspect="1"/>
          </p:cNvPicPr>
          <p:nvPr/>
        </p:nvPicPr>
        <p:blipFill>
          <a:blip r:embed="rId10"/>
          <a:stretch>
            <a:fillRect/>
          </a:stretch>
        </p:blipFill>
        <p:spPr>
          <a:xfrm>
            <a:off x="6453188" y="3038475"/>
            <a:ext cx="5119688" cy="552450"/>
          </a:xfrm>
          <a:prstGeom prst="rect">
            <a:avLst/>
          </a:prstGeom>
        </p:spPr>
      </p:pic>
      <p:pic>
        <p:nvPicPr>
          <p:cNvPr id="11" name="Image 9" descr="preencoded.png"/>
          <p:cNvPicPr>
            <a:picLocks noChangeAspect="1"/>
          </p:cNvPicPr>
          <p:nvPr/>
        </p:nvPicPr>
        <p:blipFill>
          <a:blip r:embed="rId11"/>
          <a:stretch>
            <a:fillRect/>
          </a:stretch>
        </p:blipFill>
        <p:spPr>
          <a:xfrm>
            <a:off x="381000" y="3933825"/>
            <a:ext cx="11430000" cy="1543050"/>
          </a:xfrm>
          <a:prstGeom prst="rect">
            <a:avLst/>
          </a:prstGeom>
        </p:spPr>
      </p:pic>
      <p:pic>
        <p:nvPicPr>
          <p:cNvPr id="12" name="Image 10" descr="preencoded.png"/>
          <p:cNvPicPr>
            <a:picLocks noChangeAspect="1"/>
          </p:cNvPicPr>
          <p:nvPr/>
        </p:nvPicPr>
        <p:blipFill>
          <a:blip r:embed="rId12"/>
          <a:stretch>
            <a:fillRect/>
          </a:stretch>
        </p:blipFill>
        <p:spPr>
          <a:xfrm>
            <a:off x="619125" y="4152900"/>
            <a:ext cx="285750" cy="228600"/>
          </a:xfrm>
          <a:prstGeom prst="rect">
            <a:avLst/>
          </a:prstGeom>
        </p:spPr>
      </p:pic>
      <p:pic>
        <p:nvPicPr>
          <p:cNvPr id="13" name="Image 11" descr="preencoded.png"/>
          <p:cNvPicPr>
            <a:picLocks noChangeAspect="1"/>
          </p:cNvPicPr>
          <p:nvPr/>
        </p:nvPicPr>
        <p:blipFill>
          <a:blip r:embed="rId13"/>
          <a:stretch>
            <a:fillRect/>
          </a:stretch>
        </p:blipFill>
        <p:spPr>
          <a:xfrm>
            <a:off x="619125" y="5117753"/>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381000" y="5705475"/>
            <a:ext cx="11430000" cy="428625"/>
          </a:xfrm>
          <a:prstGeom prst="rect">
            <a:avLst/>
          </a:prstGeom>
        </p:spPr>
      </p:pic>
      <p:pic>
        <p:nvPicPr>
          <p:cNvPr id="15" name="Image 13" descr="preencoded.png"/>
          <p:cNvPicPr>
            <a:picLocks noChangeAspect="1"/>
          </p:cNvPicPr>
          <p:nvPr/>
        </p:nvPicPr>
        <p:blipFill>
          <a:blip r:embed="rId15"/>
          <a:stretch>
            <a:fillRect/>
          </a:stretch>
        </p:blipFill>
        <p:spPr>
          <a:xfrm>
            <a:off x="523875" y="5867102"/>
            <a:ext cx="166688" cy="137220"/>
          </a:xfrm>
          <a:prstGeom prst="rect">
            <a:avLst/>
          </a:prstGeom>
        </p:spPr>
      </p:pic>
      <p:sp>
        <p:nvSpPr>
          <p:cNvPr id="16" name="Text 0"/>
          <p:cNvSpPr/>
          <p:nvPr/>
        </p:nvSpPr>
        <p:spPr>
          <a:xfrm>
            <a:off x="571500" y="285750"/>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CURRENT PRESCRIBING TARGETS: NICE GUIDELINES</a:t>
            </a:r>
            <a:endParaRPr lang="en-US" sz="1800" dirty="0"/>
          </a:p>
        </p:txBody>
      </p:sp>
      <p:sp>
        <p:nvSpPr>
          <p:cNvPr id="17"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18" name="Text 2"/>
          <p:cNvSpPr/>
          <p:nvPr/>
        </p:nvSpPr>
        <p:spPr>
          <a:xfrm>
            <a:off x="2374106" y="1304925"/>
            <a:ext cx="205740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C3E50"/>
                </a:solidFill>
                <a:latin typeface="Inter" pitchFamily="34" charset="0"/>
                <a:ea typeface="Inter" pitchFamily="34" charset="-122"/>
                <a:cs typeface="Inter" pitchFamily="34" charset="-120"/>
              </a:rPr>
              <a:t>Blood Pressure Target</a:t>
            </a:r>
            <a:endParaRPr lang="en-US" sz="1500" dirty="0"/>
          </a:p>
        </p:txBody>
      </p:sp>
      <p:sp>
        <p:nvSpPr>
          <p:cNvPr id="19" name="Text 3"/>
          <p:cNvSpPr/>
          <p:nvPr/>
        </p:nvSpPr>
        <p:spPr>
          <a:xfrm>
            <a:off x="2145506" y="1876425"/>
            <a:ext cx="2066925" cy="742950"/>
          </a:xfrm>
          <a:prstGeom prst="rect">
            <a:avLst/>
          </a:prstGeom>
          <a:noFill/>
          <a:ln/>
        </p:spPr>
        <p:txBody>
          <a:bodyPr vert="horz" wrap="square" lIns="0" tIns="0" rIns="0" bIns="0" rtlCol="0" anchor="ctr"/>
          <a:lstStyle/>
          <a:p>
            <a:pPr marL="0" indent="0" algn="ctr">
              <a:lnSpc>
                <a:spcPts val="5850"/>
              </a:lnSpc>
              <a:buNone/>
            </a:pPr>
            <a:r>
              <a:rPr lang="en-US" sz="3900" b="1" dirty="0">
                <a:solidFill>
                  <a:srgbClr val="E67E22"/>
                </a:solidFill>
              </a:rPr>
              <a:t>&lt;140/90</a:t>
            </a:r>
            <a:endParaRPr lang="en-US" sz="3900" dirty="0"/>
          </a:p>
        </p:txBody>
      </p:sp>
      <p:sp>
        <p:nvSpPr>
          <p:cNvPr id="20" name="Text 4"/>
          <p:cNvSpPr/>
          <p:nvPr/>
        </p:nvSpPr>
        <p:spPr>
          <a:xfrm>
            <a:off x="2345531" y="2695575"/>
            <a:ext cx="1666875" cy="228600"/>
          </a:xfrm>
          <a:prstGeom prst="rect">
            <a:avLst/>
          </a:prstGeom>
          <a:noFill/>
          <a:ln/>
        </p:spPr>
        <p:txBody>
          <a:bodyPr vert="horz" wrap="square" lIns="0" tIns="0" rIns="0" bIns="0" rtlCol="0" anchor="ctr"/>
          <a:lstStyle/>
          <a:p>
            <a:pPr marL="0" indent="0" algn="ctr">
              <a:lnSpc>
                <a:spcPts val="1800"/>
              </a:lnSpc>
              <a:buNone/>
            </a:pPr>
            <a:r>
              <a:rPr lang="en-US" sz="1200" dirty="0">
                <a:solidFill>
                  <a:srgbClr val="7F8C8D"/>
                </a:solidFill>
                <a:latin typeface="Inter" pitchFamily="34" charset="0"/>
                <a:ea typeface="Inter" pitchFamily="34" charset="-122"/>
                <a:cs typeface="Inter" pitchFamily="34" charset="-120"/>
              </a:rPr>
              <a:t>mmHg (Clinic Reading)</a:t>
            </a:r>
            <a:endParaRPr lang="en-US" sz="1200" dirty="0"/>
          </a:p>
        </p:txBody>
      </p:sp>
      <p:sp>
        <p:nvSpPr>
          <p:cNvPr id="21" name="Text 5"/>
          <p:cNvSpPr/>
          <p:nvPr/>
        </p:nvSpPr>
        <p:spPr>
          <a:xfrm>
            <a:off x="619125" y="3038475"/>
            <a:ext cx="4833938" cy="552450"/>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C3E50"/>
                </a:solidFill>
                <a:latin typeface="Inter" pitchFamily="34" charset="0"/>
                <a:ea typeface="Inter" pitchFamily="34" charset="-122"/>
                <a:cs typeface="Inter" pitchFamily="34" charset="-120"/>
              </a:rPr>
              <a:t>NICE NG136:</a:t>
            </a:r>
            <a:r>
              <a:rPr lang="en-US" sz="1050" dirty="0">
                <a:solidFill>
                  <a:srgbClr val="2C3E50"/>
                </a:solidFill>
                <a:latin typeface="Inter" pitchFamily="34" charset="0"/>
                <a:ea typeface="Inter" pitchFamily="34" charset="-122"/>
                <a:cs typeface="Inter" pitchFamily="34" charset="-120"/>
              </a:rPr>
              <a:t> General target for secondary prevention. Aim for </a:t>
            </a:r>
            <a:r>
              <a:rPr lang="en-US" sz="1050" b="1" dirty="0">
                <a:solidFill>
                  <a:srgbClr val="2C3E50"/>
                </a:solidFill>
                <a:latin typeface="Inter" pitchFamily="34" charset="0"/>
                <a:ea typeface="Inter" pitchFamily="34" charset="-122"/>
                <a:cs typeface="Inter" pitchFamily="34" charset="-120"/>
              </a:rPr>
              <a:t>&lt;130/80</a:t>
            </a:r>
            <a:r>
              <a:rPr lang="en-US" sz="1050" dirty="0">
                <a:solidFill>
                  <a:srgbClr val="2C3E50"/>
                </a:solidFill>
                <a:latin typeface="Inter" pitchFamily="34" charset="0"/>
                <a:ea typeface="Inter" pitchFamily="34" charset="-122"/>
                <a:cs typeface="Inter" pitchFamily="34" charset="-120"/>
              </a:rPr>
              <a:t> if high CV risk or diabetic.</a:t>
            </a:r>
            <a:endParaRPr lang="en-US" sz="1050" dirty="0"/>
          </a:p>
        </p:txBody>
      </p:sp>
      <p:sp>
        <p:nvSpPr>
          <p:cNvPr id="22" name="Text 6"/>
          <p:cNvSpPr/>
          <p:nvPr/>
        </p:nvSpPr>
        <p:spPr>
          <a:xfrm>
            <a:off x="8046244" y="1304925"/>
            <a:ext cx="2381250" cy="28575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C3E50"/>
                </a:solidFill>
                <a:latin typeface="Inter" pitchFamily="34" charset="0"/>
                <a:ea typeface="Inter" pitchFamily="34" charset="-122"/>
                <a:cs typeface="Inter" pitchFamily="34" charset="-120"/>
              </a:rPr>
              <a:t>Lipid Management Target</a:t>
            </a:r>
            <a:endParaRPr lang="en-US" sz="1500" dirty="0"/>
          </a:p>
        </p:txBody>
      </p:sp>
      <p:sp>
        <p:nvSpPr>
          <p:cNvPr id="23" name="Text 7"/>
          <p:cNvSpPr/>
          <p:nvPr/>
        </p:nvSpPr>
        <p:spPr>
          <a:xfrm>
            <a:off x="8420993" y="1876425"/>
            <a:ext cx="1184077" cy="742950"/>
          </a:xfrm>
          <a:prstGeom prst="rect">
            <a:avLst/>
          </a:prstGeom>
          <a:noFill/>
          <a:ln/>
        </p:spPr>
        <p:txBody>
          <a:bodyPr vert="horz" wrap="square" lIns="0" tIns="0" rIns="0" bIns="0" rtlCol="0" anchor="ctr"/>
          <a:lstStyle/>
          <a:p>
            <a:pPr marL="0" indent="0" algn="ctr">
              <a:lnSpc>
                <a:spcPts val="5850"/>
              </a:lnSpc>
              <a:buNone/>
            </a:pPr>
            <a:r>
              <a:rPr lang="en-US" sz="3900" b="1" dirty="0">
                <a:solidFill>
                  <a:srgbClr val="E67E22"/>
                </a:solidFill>
              </a:rPr>
              <a:t>≤2.0</a:t>
            </a:r>
            <a:endParaRPr lang="en-US" sz="3900" dirty="0"/>
          </a:p>
        </p:txBody>
      </p:sp>
      <p:sp>
        <p:nvSpPr>
          <p:cNvPr id="24" name="Text 8"/>
          <p:cNvSpPr/>
          <p:nvPr/>
        </p:nvSpPr>
        <p:spPr>
          <a:xfrm>
            <a:off x="8084344" y="2695575"/>
            <a:ext cx="1857375" cy="228600"/>
          </a:xfrm>
          <a:prstGeom prst="rect">
            <a:avLst/>
          </a:prstGeom>
          <a:noFill/>
          <a:ln/>
        </p:spPr>
        <p:txBody>
          <a:bodyPr vert="horz" wrap="square" lIns="0" tIns="0" rIns="0" bIns="0" rtlCol="0" anchor="ctr"/>
          <a:lstStyle/>
          <a:p>
            <a:pPr marL="0" indent="0" algn="ctr">
              <a:lnSpc>
                <a:spcPts val="1800"/>
              </a:lnSpc>
              <a:buNone/>
            </a:pPr>
            <a:r>
              <a:rPr lang="en-US" sz="1200" dirty="0">
                <a:solidFill>
                  <a:srgbClr val="7F8C8D"/>
                </a:solidFill>
                <a:latin typeface="Inter" pitchFamily="34" charset="0"/>
                <a:ea typeface="Inter" pitchFamily="34" charset="-122"/>
                <a:cs typeface="Inter" pitchFamily="34" charset="-120"/>
              </a:rPr>
              <a:t>mmol/L (LDL Cholesterol)</a:t>
            </a:r>
            <a:endParaRPr lang="en-US" sz="1200" dirty="0"/>
          </a:p>
        </p:txBody>
      </p:sp>
      <p:sp>
        <p:nvSpPr>
          <p:cNvPr id="25" name="Text 9"/>
          <p:cNvSpPr/>
          <p:nvPr/>
        </p:nvSpPr>
        <p:spPr>
          <a:xfrm>
            <a:off x="6453188" y="3038475"/>
            <a:ext cx="4833938" cy="552450"/>
          </a:xfrm>
          <a:prstGeom prst="rect">
            <a:avLst/>
          </a:prstGeom>
          <a:noFill/>
          <a:ln/>
        </p:spPr>
        <p:txBody>
          <a:bodyPr vert="horz" wrap="square" lIns="0" tIns="0" rIns="0" bIns="0" rtlCol="0" anchor="ctr"/>
          <a:lstStyle/>
          <a:p>
            <a:pPr marL="0" indent="0" algn="ctr">
              <a:lnSpc>
                <a:spcPts val="1575"/>
              </a:lnSpc>
              <a:buNone/>
            </a:pPr>
            <a:r>
              <a:rPr lang="en-US" sz="1050" b="1" dirty="0">
                <a:solidFill>
                  <a:srgbClr val="2C3E50"/>
                </a:solidFill>
                <a:latin typeface="Inter" pitchFamily="34" charset="0"/>
                <a:ea typeface="Inter" pitchFamily="34" charset="-122"/>
                <a:cs typeface="Inter" pitchFamily="34" charset="-120"/>
              </a:rPr>
              <a:t>NICE NG238:</a:t>
            </a:r>
            <a:r>
              <a:rPr lang="en-US" sz="1050" dirty="0">
                <a:solidFill>
                  <a:srgbClr val="2C3E50"/>
                </a:solidFill>
                <a:latin typeface="Inter" pitchFamily="34" charset="0"/>
                <a:ea typeface="Inter" pitchFamily="34" charset="-122"/>
                <a:cs typeface="Inter" pitchFamily="34" charset="-120"/>
              </a:rPr>
              <a:t> Target LDL ≤2.0 mmol/L or a </a:t>
            </a:r>
            <a:r>
              <a:rPr lang="en-US" sz="1050" b="1" dirty="0">
                <a:solidFill>
                  <a:srgbClr val="2C3E50"/>
                </a:solidFill>
                <a:latin typeface="Inter" pitchFamily="34" charset="0"/>
                <a:ea typeface="Inter" pitchFamily="34" charset="-122"/>
                <a:cs typeface="Inter" pitchFamily="34" charset="-120"/>
              </a:rPr>
              <a:t>&gt;40% reduction</a:t>
            </a:r>
            <a:r>
              <a:rPr lang="en-US" sz="1050" dirty="0">
                <a:solidFill>
                  <a:srgbClr val="2C3E50"/>
                </a:solidFill>
                <a:latin typeface="Inter" pitchFamily="34" charset="0"/>
                <a:ea typeface="Inter" pitchFamily="34" charset="-122"/>
                <a:cs typeface="Inter" pitchFamily="34" charset="-120"/>
              </a:rPr>
              <a:t> in non-HDL cholesterol from baseline.</a:t>
            </a:r>
            <a:endParaRPr lang="en-US" sz="1050" dirty="0"/>
          </a:p>
        </p:txBody>
      </p:sp>
      <p:sp>
        <p:nvSpPr>
          <p:cNvPr id="26" name="Text 10"/>
          <p:cNvSpPr/>
          <p:nvPr/>
        </p:nvSpPr>
        <p:spPr>
          <a:xfrm>
            <a:off x="1047750" y="4124325"/>
            <a:ext cx="6858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High-Intensity Statin Protocol</a:t>
            </a:r>
            <a:endParaRPr lang="en-US" sz="1500" dirty="0"/>
          </a:p>
        </p:txBody>
      </p:sp>
      <p:sp>
        <p:nvSpPr>
          <p:cNvPr id="27" name="Text 11"/>
          <p:cNvSpPr/>
          <p:nvPr/>
        </p:nvSpPr>
        <p:spPr>
          <a:xfrm>
            <a:off x="619125" y="4524375"/>
            <a:ext cx="34607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7F8C8D"/>
                </a:solidFill>
                <a:latin typeface="Inter" pitchFamily="34" charset="0"/>
                <a:ea typeface="Inter" pitchFamily="34" charset="-122"/>
                <a:cs typeface="Inter" pitchFamily="34" charset="-120"/>
              </a:rPr>
              <a:t>FIRST-LINE CHOICE</a:t>
            </a:r>
            <a:endParaRPr lang="en-US" sz="900" dirty="0"/>
          </a:p>
        </p:txBody>
      </p:sp>
      <p:sp>
        <p:nvSpPr>
          <p:cNvPr id="28" name="Text 12"/>
          <p:cNvSpPr/>
          <p:nvPr/>
        </p:nvSpPr>
        <p:spPr>
          <a:xfrm>
            <a:off x="619125" y="4752975"/>
            <a:ext cx="43891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Atorvastatin 80mg OD</a:t>
            </a:r>
            <a:endParaRPr lang="en-US" sz="1350" dirty="0"/>
          </a:p>
        </p:txBody>
      </p:sp>
      <p:sp>
        <p:nvSpPr>
          <p:cNvPr id="29" name="Text 13"/>
          <p:cNvSpPr/>
          <p:nvPr/>
        </p:nvSpPr>
        <p:spPr>
          <a:xfrm>
            <a:off x="4365575" y="4524375"/>
            <a:ext cx="34607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7F8C8D"/>
                </a:solidFill>
                <a:latin typeface="Inter" pitchFamily="34" charset="0"/>
                <a:ea typeface="Inter" pitchFamily="34" charset="-122"/>
                <a:cs typeface="Inter" pitchFamily="34" charset="-120"/>
              </a:rPr>
              <a:t>CLASSIFICATION</a:t>
            </a:r>
            <a:endParaRPr lang="en-US" sz="900" dirty="0"/>
          </a:p>
        </p:txBody>
      </p:sp>
      <p:sp>
        <p:nvSpPr>
          <p:cNvPr id="30" name="Text 14"/>
          <p:cNvSpPr/>
          <p:nvPr/>
        </p:nvSpPr>
        <p:spPr>
          <a:xfrm>
            <a:off x="4365575" y="4752975"/>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High-Intensity (NICE NG238)</a:t>
            </a:r>
            <a:endParaRPr lang="en-US" sz="1350" dirty="0"/>
          </a:p>
        </p:txBody>
      </p:sp>
      <p:sp>
        <p:nvSpPr>
          <p:cNvPr id="31" name="Text 15"/>
          <p:cNvSpPr/>
          <p:nvPr/>
        </p:nvSpPr>
        <p:spPr>
          <a:xfrm>
            <a:off x="8112026" y="4524375"/>
            <a:ext cx="3460700"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7F8C8D"/>
                </a:solidFill>
                <a:latin typeface="Inter" pitchFamily="34" charset="0"/>
                <a:ea typeface="Inter" pitchFamily="34" charset="-122"/>
                <a:cs typeface="Inter" pitchFamily="34" charset="-120"/>
              </a:rPr>
              <a:t>PRIMARY OBJECTIVE</a:t>
            </a:r>
            <a:endParaRPr lang="en-US" sz="900" dirty="0"/>
          </a:p>
        </p:txBody>
      </p:sp>
      <p:sp>
        <p:nvSpPr>
          <p:cNvPr id="32" name="Text 16"/>
          <p:cNvSpPr/>
          <p:nvPr/>
        </p:nvSpPr>
        <p:spPr>
          <a:xfrm>
            <a:off x="8112026" y="4752975"/>
            <a:ext cx="4079974"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Secondary Prevention of CVD</a:t>
            </a:r>
            <a:endParaRPr lang="en-US" sz="1350" dirty="0"/>
          </a:p>
        </p:txBody>
      </p:sp>
      <p:sp>
        <p:nvSpPr>
          <p:cNvPr id="33" name="Text 17"/>
          <p:cNvSpPr/>
          <p:nvPr/>
        </p:nvSpPr>
        <p:spPr>
          <a:xfrm>
            <a:off x="881063" y="5086350"/>
            <a:ext cx="11310938" cy="200025"/>
          </a:xfrm>
          <a:prstGeom prst="rect">
            <a:avLst/>
          </a:prstGeom>
          <a:noFill/>
          <a:ln/>
        </p:spPr>
        <p:txBody>
          <a:bodyPr vert="horz" wrap="square" lIns="0" tIns="0" rIns="0" bIns="0" rtlCol="0" anchor="ctr"/>
          <a:lstStyle/>
          <a:p>
            <a:pPr marL="0" indent="0">
              <a:lnSpc>
                <a:spcPts val="1575"/>
              </a:lnSpc>
              <a:buNone/>
            </a:pPr>
            <a:r>
              <a:rPr lang="en-US" sz="1050" i="1" dirty="0">
                <a:solidFill>
                  <a:srgbClr val="7F8C8D"/>
                </a:solidFill>
                <a:latin typeface="Inter" pitchFamily="34" charset="0"/>
                <a:ea typeface="Inter" pitchFamily="34" charset="-122"/>
                <a:cs typeface="Inter" pitchFamily="34" charset="-120"/>
              </a:rPr>
              <a:t>Clinical Pearl: Check LFTs at baseline, 3 months, and 12 months. Do not delay treatment for results in acute settings.</a:t>
            </a:r>
            <a:endParaRPr lang="en-US" sz="1050" dirty="0"/>
          </a:p>
        </p:txBody>
      </p:sp>
      <p:sp>
        <p:nvSpPr>
          <p:cNvPr id="34" name="Text 18"/>
          <p:cNvSpPr/>
          <p:nvPr/>
        </p:nvSpPr>
        <p:spPr>
          <a:xfrm>
            <a:off x="804863" y="5705475"/>
            <a:ext cx="11387138" cy="428625"/>
          </a:xfrm>
          <a:prstGeom prst="rect">
            <a:avLst/>
          </a:prstGeom>
          <a:noFill/>
          <a:ln/>
        </p:spPr>
        <p:txBody>
          <a:bodyPr vert="horz" wrap="square" lIns="0" tIns="0" rIns="0" bIns="0" rtlCol="0" anchor="ctr"/>
          <a:lstStyle/>
          <a:p>
            <a:pPr marL="0" indent="0">
              <a:lnSpc>
                <a:spcPts val="1575"/>
              </a:lnSpc>
              <a:buNone/>
            </a:pPr>
            <a:r>
              <a:rPr lang="en-US" sz="1050" dirty="0">
                <a:solidFill>
                  <a:srgbClr val="D35400"/>
                </a:solidFill>
                <a:latin typeface="Inter" pitchFamily="34" charset="0"/>
                <a:ea typeface="Inter" pitchFamily="34" charset="-122"/>
                <a:cs typeface="Inter" pitchFamily="34" charset="-120"/>
              </a:rPr>
              <a:t> </a:t>
            </a:r>
            <a:r>
              <a:rPr lang="en-US" sz="1050" b="1" dirty="0">
                <a:solidFill>
                  <a:srgbClr val="D35400"/>
                </a:solidFill>
                <a:latin typeface="Inter" pitchFamily="34" charset="0"/>
                <a:ea typeface="Inter" pitchFamily="34" charset="-122"/>
                <a:cs typeface="Inter" pitchFamily="34" charset="-120"/>
              </a:rPr>
              <a:t>Audit Focus:</a:t>
            </a:r>
            <a:r>
              <a:rPr lang="en-US" sz="1050" dirty="0">
                <a:solidFill>
                  <a:srgbClr val="D35400"/>
                </a:solidFill>
                <a:latin typeface="Inter" pitchFamily="34" charset="0"/>
                <a:ea typeface="Inter" pitchFamily="34" charset="-122"/>
                <a:cs typeface="Inter" pitchFamily="34" charset="-120"/>
              </a:rPr>
              <a:t> Are your CHD patients achieving </a:t>
            </a:r>
            <a:r>
              <a:rPr lang="en-US" sz="1050" b="1" dirty="0">
                <a:solidFill>
                  <a:srgbClr val="D35400"/>
                </a:solidFill>
                <a:latin typeface="Inter" pitchFamily="34" charset="0"/>
                <a:ea typeface="Inter" pitchFamily="34" charset="-122"/>
                <a:cs typeface="Inter" pitchFamily="34" charset="-120"/>
              </a:rPr>
              <a:t>&lt;140/90</a:t>
            </a:r>
            <a:r>
              <a:rPr lang="en-US" sz="1050" dirty="0">
                <a:solidFill>
                  <a:srgbClr val="D35400"/>
                </a:solidFill>
                <a:latin typeface="Inter" pitchFamily="34" charset="0"/>
                <a:ea typeface="Inter" pitchFamily="34" charset="-122"/>
                <a:cs typeface="Inter" pitchFamily="34" charset="-120"/>
              </a:rPr>
              <a:t>? If not, is there a documented reason (e.g., frailty or maximum tolerated therapy)?</a:t>
            </a:r>
            <a:endParaRPr lang="en-US" sz="10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171575"/>
            <a:ext cx="5572125" cy="4786313"/>
          </a:xfrm>
          <a:prstGeom prst="rect">
            <a:avLst/>
          </a:prstGeom>
        </p:spPr>
      </p:pic>
      <p:pic>
        <p:nvPicPr>
          <p:cNvPr id="6" name="Image 4" descr="preencoded.png"/>
          <p:cNvPicPr>
            <a:picLocks noChangeAspect="1"/>
          </p:cNvPicPr>
          <p:nvPr/>
        </p:nvPicPr>
        <p:blipFill>
          <a:blip r:embed="rId6"/>
          <a:stretch>
            <a:fillRect/>
          </a:stretch>
        </p:blipFill>
        <p:spPr>
          <a:xfrm>
            <a:off x="609600" y="1400175"/>
            <a:ext cx="457200" cy="457200"/>
          </a:xfrm>
          <a:prstGeom prst="rect">
            <a:avLst/>
          </a:prstGeom>
        </p:spPr>
      </p:pic>
      <p:pic>
        <p:nvPicPr>
          <p:cNvPr id="7" name="Image 5" descr="preencoded.png"/>
          <p:cNvPicPr>
            <a:picLocks noChangeAspect="1"/>
          </p:cNvPicPr>
          <p:nvPr/>
        </p:nvPicPr>
        <p:blipFill>
          <a:blip r:embed="rId7"/>
          <a:stretch>
            <a:fillRect/>
          </a:stretch>
        </p:blipFill>
        <p:spPr>
          <a:xfrm>
            <a:off x="719138" y="1533525"/>
            <a:ext cx="238125" cy="190500"/>
          </a:xfrm>
          <a:prstGeom prst="rect">
            <a:avLst/>
          </a:prstGeom>
        </p:spPr>
      </p:pic>
      <p:pic>
        <p:nvPicPr>
          <p:cNvPr id="8" name="Image 6" descr="preencoded.png"/>
          <p:cNvPicPr>
            <a:picLocks noChangeAspect="1"/>
          </p:cNvPicPr>
          <p:nvPr/>
        </p:nvPicPr>
        <p:blipFill>
          <a:blip r:embed="rId8"/>
          <a:stretch>
            <a:fillRect/>
          </a:stretch>
        </p:blipFill>
        <p:spPr>
          <a:xfrm>
            <a:off x="609600" y="2047875"/>
            <a:ext cx="5114925" cy="752475"/>
          </a:xfrm>
          <a:prstGeom prst="rect">
            <a:avLst/>
          </a:prstGeom>
        </p:spPr>
      </p:pic>
      <p:pic>
        <p:nvPicPr>
          <p:cNvPr id="9" name="Image 7" descr="preencoded.png"/>
          <p:cNvPicPr>
            <a:picLocks noChangeAspect="1"/>
          </p:cNvPicPr>
          <p:nvPr/>
        </p:nvPicPr>
        <p:blipFill>
          <a:blip r:embed="rId9"/>
          <a:stretch>
            <a:fillRect/>
          </a:stretch>
        </p:blipFill>
        <p:spPr>
          <a:xfrm>
            <a:off x="609600" y="2943225"/>
            <a:ext cx="5114925" cy="752475"/>
          </a:xfrm>
          <a:prstGeom prst="rect">
            <a:avLst/>
          </a:prstGeom>
        </p:spPr>
      </p:pic>
      <p:pic>
        <p:nvPicPr>
          <p:cNvPr id="10" name="Image 8" descr="preencoded.png"/>
          <p:cNvPicPr>
            <a:picLocks noChangeAspect="1"/>
          </p:cNvPicPr>
          <p:nvPr/>
        </p:nvPicPr>
        <p:blipFill>
          <a:blip r:embed="rId10"/>
          <a:stretch>
            <a:fillRect/>
          </a:stretch>
        </p:blipFill>
        <p:spPr>
          <a:xfrm>
            <a:off x="609600" y="3876675"/>
            <a:ext cx="142875" cy="142875"/>
          </a:xfrm>
          <a:prstGeom prst="rect">
            <a:avLst/>
          </a:prstGeom>
        </p:spPr>
      </p:pic>
      <p:pic>
        <p:nvPicPr>
          <p:cNvPr id="11" name="Image 9" descr="preencoded.png"/>
          <p:cNvPicPr>
            <a:picLocks noChangeAspect="1"/>
          </p:cNvPicPr>
          <p:nvPr/>
        </p:nvPicPr>
        <p:blipFill>
          <a:blip r:embed="rId10"/>
          <a:stretch>
            <a:fillRect/>
          </a:stretch>
        </p:blipFill>
        <p:spPr>
          <a:xfrm>
            <a:off x="609600" y="4419600"/>
            <a:ext cx="142875" cy="142875"/>
          </a:xfrm>
          <a:prstGeom prst="rect">
            <a:avLst/>
          </a:prstGeom>
        </p:spPr>
      </p:pic>
      <p:pic>
        <p:nvPicPr>
          <p:cNvPr id="12" name="Image 10" descr="preencoded.png"/>
          <p:cNvPicPr>
            <a:picLocks noChangeAspect="1"/>
          </p:cNvPicPr>
          <p:nvPr/>
        </p:nvPicPr>
        <p:blipFill>
          <a:blip r:embed="rId5"/>
          <a:stretch>
            <a:fillRect/>
          </a:stretch>
        </p:blipFill>
        <p:spPr>
          <a:xfrm>
            <a:off x="6238875" y="1171575"/>
            <a:ext cx="5572125" cy="4786313"/>
          </a:xfrm>
          <a:prstGeom prst="rect">
            <a:avLst/>
          </a:prstGeom>
        </p:spPr>
      </p:pic>
      <p:pic>
        <p:nvPicPr>
          <p:cNvPr id="13" name="Image 11" descr="preencoded.png"/>
          <p:cNvPicPr>
            <a:picLocks noChangeAspect="1"/>
          </p:cNvPicPr>
          <p:nvPr/>
        </p:nvPicPr>
        <p:blipFill>
          <a:blip r:embed="rId11"/>
          <a:stretch>
            <a:fillRect/>
          </a:stretch>
        </p:blipFill>
        <p:spPr>
          <a:xfrm>
            <a:off x="6467475" y="1400175"/>
            <a:ext cx="457200" cy="457200"/>
          </a:xfrm>
          <a:prstGeom prst="rect">
            <a:avLst/>
          </a:prstGeom>
        </p:spPr>
      </p:pic>
      <p:pic>
        <p:nvPicPr>
          <p:cNvPr id="14" name="Image 12" descr="preencoded.png"/>
          <p:cNvPicPr>
            <a:picLocks noChangeAspect="1"/>
          </p:cNvPicPr>
          <p:nvPr/>
        </p:nvPicPr>
        <p:blipFill>
          <a:blip r:embed="rId12"/>
          <a:stretch>
            <a:fillRect/>
          </a:stretch>
        </p:blipFill>
        <p:spPr>
          <a:xfrm>
            <a:off x="6577013" y="1533525"/>
            <a:ext cx="238125" cy="190500"/>
          </a:xfrm>
          <a:prstGeom prst="rect">
            <a:avLst/>
          </a:prstGeom>
        </p:spPr>
      </p:pic>
      <p:pic>
        <p:nvPicPr>
          <p:cNvPr id="15" name="Image 13" descr="preencoded.png"/>
          <p:cNvPicPr>
            <a:picLocks noChangeAspect="1"/>
          </p:cNvPicPr>
          <p:nvPr/>
        </p:nvPicPr>
        <p:blipFill>
          <a:blip r:embed="rId8"/>
          <a:stretch>
            <a:fillRect/>
          </a:stretch>
        </p:blipFill>
        <p:spPr>
          <a:xfrm>
            <a:off x="6467475" y="2047875"/>
            <a:ext cx="5114925" cy="752475"/>
          </a:xfrm>
          <a:prstGeom prst="rect">
            <a:avLst/>
          </a:prstGeom>
        </p:spPr>
      </p:pic>
      <p:pic>
        <p:nvPicPr>
          <p:cNvPr id="16" name="Image 14" descr="preencoded.png"/>
          <p:cNvPicPr>
            <a:picLocks noChangeAspect="1"/>
          </p:cNvPicPr>
          <p:nvPr/>
        </p:nvPicPr>
        <p:blipFill>
          <a:blip r:embed="rId13"/>
          <a:stretch>
            <a:fillRect/>
          </a:stretch>
        </p:blipFill>
        <p:spPr>
          <a:xfrm>
            <a:off x="6467475" y="2981325"/>
            <a:ext cx="142875" cy="114300"/>
          </a:xfrm>
          <a:prstGeom prst="rect">
            <a:avLst/>
          </a:prstGeom>
        </p:spPr>
      </p:pic>
      <p:pic>
        <p:nvPicPr>
          <p:cNvPr id="17" name="Image 15" descr="preencoded.png"/>
          <p:cNvPicPr>
            <a:picLocks noChangeAspect="1"/>
          </p:cNvPicPr>
          <p:nvPr/>
        </p:nvPicPr>
        <p:blipFill>
          <a:blip r:embed="rId14"/>
          <a:stretch>
            <a:fillRect/>
          </a:stretch>
        </p:blipFill>
        <p:spPr>
          <a:xfrm>
            <a:off x="6467475" y="3309938"/>
            <a:ext cx="142875" cy="142875"/>
          </a:xfrm>
          <a:prstGeom prst="rect">
            <a:avLst/>
          </a:prstGeom>
        </p:spPr>
      </p:pic>
      <p:pic>
        <p:nvPicPr>
          <p:cNvPr id="18" name="Image 16" descr="preencoded.png"/>
          <p:cNvPicPr>
            <a:picLocks noChangeAspect="1"/>
          </p:cNvPicPr>
          <p:nvPr/>
        </p:nvPicPr>
        <p:blipFill>
          <a:blip r:embed="rId15"/>
          <a:stretch>
            <a:fillRect/>
          </a:stretch>
        </p:blipFill>
        <p:spPr>
          <a:xfrm>
            <a:off x="6467475" y="3852863"/>
            <a:ext cx="142875" cy="155823"/>
          </a:xfrm>
          <a:prstGeom prst="rect">
            <a:avLst/>
          </a:prstGeom>
        </p:spPr>
      </p:pic>
      <p:pic>
        <p:nvPicPr>
          <p:cNvPr id="19" name="Image 17" descr="preencoded.png"/>
          <p:cNvPicPr>
            <a:picLocks noChangeAspect="1"/>
          </p:cNvPicPr>
          <p:nvPr/>
        </p:nvPicPr>
        <p:blipFill>
          <a:blip r:embed="rId16"/>
          <a:stretch>
            <a:fillRect/>
          </a:stretch>
        </p:blipFill>
        <p:spPr>
          <a:xfrm>
            <a:off x="6467475" y="4405313"/>
            <a:ext cx="5114925" cy="685800"/>
          </a:xfrm>
          <a:prstGeom prst="rect">
            <a:avLst/>
          </a:prstGeom>
        </p:spPr>
      </p:pic>
      <p:pic>
        <p:nvPicPr>
          <p:cNvPr id="20" name="Image 18" descr="preencoded.png"/>
          <p:cNvPicPr>
            <a:picLocks noChangeAspect="1"/>
          </p:cNvPicPr>
          <p:nvPr/>
        </p:nvPicPr>
        <p:blipFill>
          <a:blip r:embed="rId17"/>
          <a:stretch>
            <a:fillRect/>
          </a:stretch>
        </p:blipFill>
        <p:spPr>
          <a:xfrm>
            <a:off x="6657975" y="4706094"/>
            <a:ext cx="141982" cy="113556"/>
          </a:xfrm>
          <a:prstGeom prst="rect">
            <a:avLst/>
          </a:prstGeom>
        </p:spPr>
      </p:pic>
      <p:pic>
        <p:nvPicPr>
          <p:cNvPr id="21" name="Image 19" descr="preencoded.png"/>
          <p:cNvPicPr>
            <a:picLocks noChangeAspect="1"/>
          </p:cNvPicPr>
          <p:nvPr/>
        </p:nvPicPr>
        <p:blipFill>
          <a:blip r:embed="rId18"/>
          <a:stretch>
            <a:fillRect/>
          </a:stretch>
        </p:blipFill>
        <p:spPr>
          <a:xfrm>
            <a:off x="381000" y="6196013"/>
            <a:ext cx="11430000" cy="376238"/>
          </a:xfrm>
          <a:prstGeom prst="rect">
            <a:avLst/>
          </a:prstGeom>
        </p:spPr>
      </p:pic>
      <p:sp>
        <p:nvSpPr>
          <p:cNvPr id="22"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ANTIPLATELET &amp; BETA-BLOCKER STANDARDS</a:t>
            </a:r>
            <a:endParaRPr lang="en-US" sz="1800" dirty="0"/>
          </a:p>
        </p:txBody>
      </p:sp>
      <p:sp>
        <p:nvSpPr>
          <p:cNvPr id="23"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4" name="Text 2"/>
          <p:cNvSpPr/>
          <p:nvPr/>
        </p:nvSpPr>
        <p:spPr>
          <a:xfrm>
            <a:off x="1209675" y="148590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Antiplatelet Therapy</a:t>
            </a:r>
            <a:endParaRPr lang="en-US" sz="1500" dirty="0"/>
          </a:p>
        </p:txBody>
      </p:sp>
      <p:sp>
        <p:nvSpPr>
          <p:cNvPr id="25" name="Text 3"/>
          <p:cNvSpPr/>
          <p:nvPr/>
        </p:nvSpPr>
        <p:spPr>
          <a:xfrm>
            <a:off x="752475" y="2190750"/>
            <a:ext cx="4829175" cy="228600"/>
          </a:xfrm>
          <a:prstGeom prst="rect">
            <a:avLst/>
          </a:prstGeom>
          <a:noFill/>
          <a:ln/>
        </p:spPr>
        <p:txBody>
          <a:bodyPr vert="horz" wrap="square" lIns="0" tIns="0" rIns="0" bIns="0" rtlCol="0" anchor="ctr"/>
          <a:lstStyle/>
          <a:p>
            <a:pPr marL="0" indent="0">
              <a:lnSpc>
                <a:spcPts val="1800"/>
              </a:lnSpc>
              <a:buNone/>
            </a:pPr>
            <a:r>
              <a:rPr lang="en-US" sz="1200" dirty="0">
                <a:solidFill>
                  <a:srgbClr val="16A085"/>
                </a:solidFill>
              </a:rPr>
              <a:t>CLOPIDOGREL 75mg OD</a:t>
            </a:r>
            <a:endParaRPr lang="en-US" sz="1200" dirty="0"/>
          </a:p>
        </p:txBody>
      </p:sp>
      <p:sp>
        <p:nvSpPr>
          <p:cNvPr id="26" name="Text 4"/>
          <p:cNvSpPr/>
          <p:nvPr/>
        </p:nvSpPr>
        <p:spPr>
          <a:xfrm>
            <a:off x="752475" y="2457450"/>
            <a:ext cx="9944100"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latin typeface="Inter" pitchFamily="34" charset="0"/>
                <a:ea typeface="Inter" pitchFamily="34" charset="-122"/>
                <a:cs typeface="Inter" pitchFamily="34" charset="-120"/>
              </a:rPr>
              <a:t>First-line</a:t>
            </a:r>
            <a:r>
              <a:rPr lang="en-US" sz="1125" dirty="0">
                <a:solidFill>
                  <a:srgbClr val="2C3E50"/>
                </a:solidFill>
                <a:latin typeface="Inter" pitchFamily="34" charset="0"/>
                <a:ea typeface="Inter" pitchFamily="34" charset="-122"/>
                <a:cs typeface="Inter" pitchFamily="34" charset="-120"/>
              </a:rPr>
              <a:t> for secondary prevention of IHD (NICE NG185).</a:t>
            </a:r>
            <a:endParaRPr lang="en-US" sz="1125" dirty="0"/>
          </a:p>
        </p:txBody>
      </p:sp>
      <p:sp>
        <p:nvSpPr>
          <p:cNvPr id="27" name="Text 5"/>
          <p:cNvSpPr/>
          <p:nvPr/>
        </p:nvSpPr>
        <p:spPr>
          <a:xfrm>
            <a:off x="752475" y="3086100"/>
            <a:ext cx="4829175"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rPr>
              <a:t>ASPIRIN 75mg OD</a:t>
            </a:r>
            <a:endParaRPr lang="en-US" sz="1200" dirty="0"/>
          </a:p>
        </p:txBody>
      </p:sp>
      <p:sp>
        <p:nvSpPr>
          <p:cNvPr id="28" name="Text 6"/>
          <p:cNvSpPr/>
          <p:nvPr/>
        </p:nvSpPr>
        <p:spPr>
          <a:xfrm>
            <a:off x="752475" y="3352800"/>
            <a:ext cx="9601200" cy="200025"/>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latin typeface="Inter" pitchFamily="34" charset="0"/>
                <a:ea typeface="Inter" pitchFamily="34" charset="-122"/>
                <a:cs typeface="Inter" pitchFamily="34" charset="-120"/>
              </a:rPr>
              <a:t>Only if clopidogrel is contraindicated or not tolerated.</a:t>
            </a:r>
            <a:endParaRPr lang="en-US" sz="1125" dirty="0"/>
          </a:p>
        </p:txBody>
      </p:sp>
      <p:sp>
        <p:nvSpPr>
          <p:cNvPr id="29" name="Text 7"/>
          <p:cNvSpPr/>
          <p:nvPr/>
        </p:nvSpPr>
        <p:spPr>
          <a:xfrm>
            <a:off x="866775" y="3838575"/>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Primary Prevention:</a:t>
            </a:r>
            <a:r>
              <a:rPr lang="en-US" sz="1125" dirty="0">
                <a:solidFill>
                  <a:srgbClr val="2C3E50"/>
                </a:solidFill>
                <a:latin typeface="Inter" pitchFamily="34" charset="0"/>
                <a:ea typeface="Inter" pitchFamily="34" charset="-122"/>
                <a:cs typeface="Inter" pitchFamily="34" charset="-120"/>
              </a:rPr>
              <a:t> Aspirin is no longer recommended for primary prevention per NICE NG238 (2023).</a:t>
            </a:r>
            <a:endParaRPr lang="en-US" sz="1125" dirty="0"/>
          </a:p>
        </p:txBody>
      </p:sp>
      <p:sp>
        <p:nvSpPr>
          <p:cNvPr id="30" name="Text 8"/>
          <p:cNvSpPr/>
          <p:nvPr/>
        </p:nvSpPr>
        <p:spPr>
          <a:xfrm>
            <a:off x="866775" y="4381500"/>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Dual Antiplatelet (DAPT):</a:t>
            </a:r>
            <a:r>
              <a:rPr lang="en-US" sz="1125" dirty="0">
                <a:solidFill>
                  <a:srgbClr val="2C3E50"/>
                </a:solidFill>
                <a:latin typeface="Inter" pitchFamily="34" charset="0"/>
                <a:ea typeface="Inter" pitchFamily="34" charset="-122"/>
                <a:cs typeface="Inter" pitchFamily="34" charset="-120"/>
              </a:rPr>
              <a:t> Usually for 12 months post-ACS/PCI; check cardiology discharge for duration.</a:t>
            </a:r>
            <a:endParaRPr lang="en-US" sz="1125" dirty="0"/>
          </a:p>
        </p:txBody>
      </p:sp>
      <p:sp>
        <p:nvSpPr>
          <p:cNvPr id="31" name="Text 9"/>
          <p:cNvSpPr/>
          <p:nvPr/>
        </p:nvSpPr>
        <p:spPr>
          <a:xfrm>
            <a:off x="7067550" y="1485900"/>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Beta-Blocker Therapy</a:t>
            </a:r>
            <a:endParaRPr lang="en-US" sz="1500" dirty="0"/>
          </a:p>
        </p:txBody>
      </p:sp>
      <p:sp>
        <p:nvSpPr>
          <p:cNvPr id="32" name="Text 10"/>
          <p:cNvSpPr/>
          <p:nvPr/>
        </p:nvSpPr>
        <p:spPr>
          <a:xfrm>
            <a:off x="6610350" y="2190750"/>
            <a:ext cx="4829175" cy="228600"/>
          </a:xfrm>
          <a:prstGeom prst="rect">
            <a:avLst/>
          </a:prstGeom>
          <a:noFill/>
          <a:ln/>
        </p:spPr>
        <p:txBody>
          <a:bodyPr vert="horz" wrap="square" lIns="0" tIns="0" rIns="0" bIns="0" rtlCol="0" anchor="ctr"/>
          <a:lstStyle/>
          <a:p>
            <a:pPr marL="0" indent="0">
              <a:lnSpc>
                <a:spcPts val="1800"/>
              </a:lnSpc>
              <a:buNone/>
            </a:pPr>
            <a:r>
              <a:rPr lang="en-US" sz="1200" dirty="0">
                <a:solidFill>
                  <a:srgbClr val="16A085"/>
                </a:solidFill>
              </a:rPr>
              <a:t>BISOPROLOL / CARVEDILOL</a:t>
            </a:r>
            <a:endParaRPr lang="en-US" sz="1200" dirty="0"/>
          </a:p>
        </p:txBody>
      </p:sp>
      <p:sp>
        <p:nvSpPr>
          <p:cNvPr id="33" name="Text 11"/>
          <p:cNvSpPr/>
          <p:nvPr/>
        </p:nvSpPr>
        <p:spPr>
          <a:xfrm>
            <a:off x="6610350" y="2457450"/>
            <a:ext cx="55816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latin typeface="Inter" pitchFamily="34" charset="0"/>
                <a:ea typeface="Inter" pitchFamily="34" charset="-122"/>
                <a:cs typeface="Inter" pitchFamily="34" charset="-120"/>
              </a:rPr>
              <a:t>Strongly indicated for all </a:t>
            </a:r>
            <a:r>
              <a:rPr lang="en-US" sz="1125" b="1" dirty="0">
                <a:solidFill>
                  <a:srgbClr val="2C3E50"/>
                </a:solidFill>
                <a:latin typeface="Inter" pitchFamily="34" charset="0"/>
                <a:ea typeface="Inter" pitchFamily="34" charset="-122"/>
                <a:cs typeface="Inter" pitchFamily="34" charset="-120"/>
              </a:rPr>
              <a:t>post-MI</a:t>
            </a:r>
            <a:r>
              <a:rPr lang="en-US" sz="1125" dirty="0">
                <a:solidFill>
                  <a:srgbClr val="2C3E50"/>
                </a:solidFill>
                <a:latin typeface="Inter" pitchFamily="34" charset="0"/>
                <a:ea typeface="Inter" pitchFamily="34" charset="-122"/>
                <a:cs typeface="Inter" pitchFamily="34" charset="-120"/>
              </a:rPr>
              <a:t> patients, especially with LVSD.</a:t>
            </a:r>
            <a:endParaRPr lang="en-US" sz="1125" dirty="0"/>
          </a:p>
        </p:txBody>
      </p:sp>
      <p:sp>
        <p:nvSpPr>
          <p:cNvPr id="34" name="Text 12"/>
          <p:cNvSpPr/>
          <p:nvPr/>
        </p:nvSpPr>
        <p:spPr>
          <a:xfrm>
            <a:off x="6724650" y="2943225"/>
            <a:ext cx="546735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Duration:</a:t>
            </a:r>
            <a:r>
              <a:rPr lang="en-US" sz="1125" dirty="0">
                <a:solidFill>
                  <a:srgbClr val="2C3E50"/>
                </a:solidFill>
                <a:latin typeface="Inter" pitchFamily="34" charset="0"/>
                <a:ea typeface="Inter" pitchFamily="34" charset="-122"/>
                <a:cs typeface="Inter" pitchFamily="34" charset="-120"/>
              </a:rPr>
              <a:t> Should be continued </a:t>
            </a:r>
            <a:r>
              <a:rPr lang="en-US" sz="1125" b="1" dirty="0">
                <a:solidFill>
                  <a:srgbClr val="2C3E50"/>
                </a:solidFill>
                <a:latin typeface="Inter" pitchFamily="34" charset="0"/>
                <a:ea typeface="Inter" pitchFamily="34" charset="-122"/>
                <a:cs typeface="Inter" pitchFamily="34" charset="-120"/>
              </a:rPr>
              <a:t>indefinitely</a:t>
            </a:r>
            <a:r>
              <a:rPr lang="en-US" sz="1125" dirty="0">
                <a:solidFill>
                  <a:srgbClr val="2C3E50"/>
                </a:solidFill>
                <a:latin typeface="Inter" pitchFamily="34" charset="0"/>
                <a:ea typeface="Inter" pitchFamily="34" charset="-122"/>
                <a:cs typeface="Inter" pitchFamily="34" charset="-120"/>
              </a:rPr>
              <a:t> for clinical benefit (NICE).</a:t>
            </a:r>
            <a:endParaRPr lang="en-US" sz="1125" dirty="0"/>
          </a:p>
        </p:txBody>
      </p:sp>
      <p:sp>
        <p:nvSpPr>
          <p:cNvPr id="35" name="Text 13"/>
          <p:cNvSpPr/>
          <p:nvPr/>
        </p:nvSpPr>
        <p:spPr>
          <a:xfrm>
            <a:off x="6724650" y="3271838"/>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Titration:</a:t>
            </a:r>
            <a:r>
              <a:rPr lang="en-US" sz="1125" dirty="0">
                <a:solidFill>
                  <a:srgbClr val="2C3E50"/>
                </a:solidFill>
                <a:latin typeface="Inter" pitchFamily="34" charset="0"/>
                <a:ea typeface="Inter" pitchFamily="34" charset="-122"/>
                <a:cs typeface="Inter" pitchFamily="34" charset="-120"/>
              </a:rPr>
              <a:t> Start low and titrate upwards to the maximum tolerated dose or target heart rate.</a:t>
            </a:r>
            <a:endParaRPr lang="en-US" sz="1125" dirty="0"/>
          </a:p>
        </p:txBody>
      </p:sp>
      <p:sp>
        <p:nvSpPr>
          <p:cNvPr id="36" name="Text 14"/>
          <p:cNvSpPr/>
          <p:nvPr/>
        </p:nvSpPr>
        <p:spPr>
          <a:xfrm>
            <a:off x="6724650" y="3814763"/>
            <a:ext cx="4857750"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Audit Target:</a:t>
            </a:r>
            <a:r>
              <a:rPr lang="en-US" sz="1125" dirty="0">
                <a:solidFill>
                  <a:srgbClr val="2C3E50"/>
                </a:solidFill>
                <a:latin typeface="Inter" pitchFamily="34" charset="0"/>
                <a:ea typeface="Inter" pitchFamily="34" charset="-122"/>
                <a:cs typeface="Inter" pitchFamily="34" charset="-120"/>
              </a:rPr>
              <a:t> Aim for 100% of post-MI patients (last 12m) to be on therapy unless contraindicated.</a:t>
            </a:r>
            <a:endParaRPr lang="en-US" sz="1125" dirty="0"/>
          </a:p>
        </p:txBody>
      </p:sp>
      <p:sp>
        <p:nvSpPr>
          <p:cNvPr id="37" name="Text 15"/>
          <p:cNvSpPr/>
          <p:nvPr/>
        </p:nvSpPr>
        <p:spPr>
          <a:xfrm>
            <a:off x="6942832" y="4548188"/>
            <a:ext cx="4449068"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latin typeface="Inter" pitchFamily="34" charset="0"/>
                <a:ea typeface="Inter" pitchFamily="34" charset="-122"/>
                <a:cs typeface="Inter" pitchFamily="34" charset="-120"/>
              </a:rPr>
              <a:t>GP AUDIT TIP:</a:t>
            </a:r>
            <a:r>
              <a:rPr lang="en-US" sz="1050" dirty="0">
                <a:solidFill>
                  <a:srgbClr val="2C3E50"/>
                </a:solidFill>
                <a:latin typeface="Inter" pitchFamily="34" charset="0"/>
                <a:ea typeface="Inter" pitchFamily="34" charset="-122"/>
                <a:cs typeface="Inter" pitchFamily="34" charset="-120"/>
              </a:rPr>
              <a:t> Ensure contraindications (e.g., COPD, asthma, bradycardia) are coded to clean your QOF denominator.</a:t>
            </a:r>
            <a:endParaRPr lang="en-US" sz="1050" dirty="0"/>
          </a:p>
        </p:txBody>
      </p:sp>
      <p:sp>
        <p:nvSpPr>
          <p:cNvPr id="38" name="Text 16"/>
          <p:cNvSpPr/>
          <p:nvPr/>
        </p:nvSpPr>
        <p:spPr>
          <a:xfrm>
            <a:off x="571500" y="6291263"/>
            <a:ext cx="5200650" cy="185738"/>
          </a:xfrm>
          <a:prstGeom prst="rect">
            <a:avLst/>
          </a:prstGeom>
          <a:noFill/>
          <a:ln/>
        </p:spPr>
        <p:txBody>
          <a:bodyPr vert="horz" wrap="square" lIns="0" tIns="0" rIns="0" bIns="0" rtlCol="0" anchor="ctr"/>
          <a:lstStyle/>
          <a:p>
            <a:pPr marL="0" indent="0">
              <a:lnSpc>
                <a:spcPts val="1463"/>
              </a:lnSpc>
              <a:buNone/>
            </a:pPr>
            <a:r>
              <a:rPr lang="en-US" sz="975" dirty="0">
                <a:solidFill>
                  <a:srgbClr val="FFFFFF"/>
                </a:solidFill>
              </a:rPr>
              <a:t>REF: NICE NG238, NG185, NG136</a:t>
            </a:r>
            <a:endParaRPr lang="en-US" sz="975" dirty="0"/>
          </a:p>
        </p:txBody>
      </p:sp>
      <p:sp>
        <p:nvSpPr>
          <p:cNvPr id="39" name="Text 17"/>
          <p:cNvSpPr/>
          <p:nvPr/>
        </p:nvSpPr>
        <p:spPr>
          <a:xfrm>
            <a:off x="8572500" y="6291263"/>
            <a:ext cx="3619500" cy="185738"/>
          </a:xfrm>
          <a:prstGeom prst="rect">
            <a:avLst/>
          </a:prstGeom>
          <a:noFill/>
          <a:ln/>
        </p:spPr>
        <p:txBody>
          <a:bodyPr vert="horz" wrap="square" lIns="0" tIns="0" rIns="0" bIns="0" rtlCol="0" anchor="ctr"/>
          <a:lstStyle/>
          <a:p>
            <a:pPr marL="0" indent="0">
              <a:lnSpc>
                <a:spcPts val="1463"/>
              </a:lnSpc>
              <a:buNone/>
            </a:pPr>
            <a:r>
              <a:rPr lang="en-US" sz="975" dirty="0">
                <a:solidFill>
                  <a:srgbClr val="FFFFFF"/>
                </a:solidFill>
              </a:rPr>
              <a:t>SYSTEMATIC SECONDARY PREVENTION PROTOCOL</a:t>
            </a:r>
            <a:endParaRPr lang="en-US" sz="97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4" name="Image 2" descr="preencoded.png"/>
          <p:cNvPicPr>
            <a:picLocks noChangeAspect="1"/>
          </p:cNvPicPr>
          <p:nvPr/>
        </p:nvPicPr>
        <p:blipFill>
          <a:blip r:embed="rId5"/>
          <a:stretch>
            <a:fillRect/>
          </a:stretch>
        </p:blipFill>
        <p:spPr>
          <a:xfrm>
            <a:off x="381000" y="1244054"/>
            <a:ext cx="5065514" cy="4084141"/>
          </a:xfrm>
          <a:prstGeom prst="rect">
            <a:avLst/>
          </a:prstGeom>
        </p:spPr>
      </p:pic>
      <p:pic>
        <p:nvPicPr>
          <p:cNvPr id="5" name="Image 3" descr="preencoded.png"/>
          <p:cNvPicPr>
            <a:picLocks noChangeAspect="1"/>
          </p:cNvPicPr>
          <p:nvPr/>
        </p:nvPicPr>
        <p:blipFill>
          <a:blip r:embed="rId6"/>
          <a:stretch>
            <a:fillRect/>
          </a:stretch>
        </p:blipFill>
        <p:spPr>
          <a:xfrm>
            <a:off x="666750" y="1592163"/>
            <a:ext cx="238125" cy="190500"/>
          </a:xfrm>
          <a:prstGeom prst="rect">
            <a:avLst/>
          </a:prstGeom>
        </p:spPr>
      </p:pic>
      <p:pic>
        <p:nvPicPr>
          <p:cNvPr id="6" name="Image 4" descr="preencoded.png"/>
          <p:cNvPicPr>
            <a:picLocks noChangeAspect="1"/>
          </p:cNvPicPr>
          <p:nvPr/>
        </p:nvPicPr>
        <p:blipFill>
          <a:blip r:embed="rId7"/>
          <a:stretch>
            <a:fillRect/>
          </a:stretch>
        </p:blipFill>
        <p:spPr>
          <a:xfrm>
            <a:off x="666750" y="2006054"/>
            <a:ext cx="4494014" cy="1009650"/>
          </a:xfrm>
          <a:prstGeom prst="rect">
            <a:avLst/>
          </a:prstGeom>
        </p:spPr>
      </p:pic>
      <p:pic>
        <p:nvPicPr>
          <p:cNvPr id="7" name="Image 5" descr="preencoded.png"/>
          <p:cNvPicPr>
            <a:picLocks noChangeAspect="1"/>
          </p:cNvPicPr>
          <p:nvPr/>
        </p:nvPicPr>
        <p:blipFill>
          <a:blip r:embed="rId8"/>
          <a:stretch>
            <a:fillRect/>
          </a:stretch>
        </p:blipFill>
        <p:spPr>
          <a:xfrm>
            <a:off x="666750" y="4089946"/>
            <a:ext cx="178594" cy="157460"/>
          </a:xfrm>
          <a:prstGeom prst="rect">
            <a:avLst/>
          </a:prstGeom>
        </p:spPr>
      </p:pic>
      <p:pic>
        <p:nvPicPr>
          <p:cNvPr id="8" name="Image 6" descr="preencoded.png"/>
          <p:cNvPicPr>
            <a:picLocks noChangeAspect="1"/>
          </p:cNvPicPr>
          <p:nvPr/>
        </p:nvPicPr>
        <p:blipFill>
          <a:blip r:embed="rId9"/>
          <a:stretch>
            <a:fillRect/>
          </a:stretch>
        </p:blipFill>
        <p:spPr>
          <a:xfrm>
            <a:off x="666750" y="4623346"/>
            <a:ext cx="178594" cy="157460"/>
          </a:xfrm>
          <a:prstGeom prst="rect">
            <a:avLst/>
          </a:prstGeom>
        </p:spPr>
      </p:pic>
      <p:pic>
        <p:nvPicPr>
          <p:cNvPr id="9" name="Image 7" descr="preencoded.png"/>
          <p:cNvPicPr>
            <a:picLocks noChangeAspect="1"/>
          </p:cNvPicPr>
          <p:nvPr/>
        </p:nvPicPr>
        <p:blipFill>
          <a:blip r:embed="rId10"/>
          <a:stretch>
            <a:fillRect/>
          </a:stretch>
        </p:blipFill>
        <p:spPr>
          <a:xfrm>
            <a:off x="381000" y="5613946"/>
            <a:ext cx="5065514" cy="885825"/>
          </a:xfrm>
          <a:prstGeom prst="rect">
            <a:avLst/>
          </a:prstGeom>
        </p:spPr>
      </p:pic>
      <p:pic>
        <p:nvPicPr>
          <p:cNvPr id="10" name="Image 8" descr="preencoded.png"/>
          <p:cNvPicPr>
            <a:picLocks noChangeAspect="1"/>
          </p:cNvPicPr>
          <p:nvPr/>
        </p:nvPicPr>
        <p:blipFill>
          <a:blip r:embed="rId11"/>
          <a:stretch>
            <a:fillRect/>
          </a:stretch>
        </p:blipFill>
        <p:spPr>
          <a:xfrm>
            <a:off x="523875" y="5756821"/>
            <a:ext cx="214313" cy="275481"/>
          </a:xfrm>
          <a:prstGeom prst="rect">
            <a:avLst/>
          </a:prstGeom>
        </p:spPr>
      </p:pic>
      <p:pic>
        <p:nvPicPr>
          <p:cNvPr id="11" name="Image 9" descr="preencoded.png"/>
          <p:cNvPicPr>
            <a:picLocks noChangeAspect="1"/>
          </p:cNvPicPr>
          <p:nvPr/>
        </p:nvPicPr>
        <p:blipFill>
          <a:blip r:embed="rId12"/>
          <a:stretch>
            <a:fillRect/>
          </a:stretch>
        </p:blipFill>
        <p:spPr>
          <a:xfrm>
            <a:off x="5732264" y="1171575"/>
            <a:ext cx="6078736" cy="1243013"/>
          </a:xfrm>
          <a:prstGeom prst="rect">
            <a:avLst/>
          </a:prstGeom>
        </p:spPr>
      </p:pic>
      <p:pic>
        <p:nvPicPr>
          <p:cNvPr id="12" name="Image 10" descr="preencoded.png"/>
          <p:cNvPicPr>
            <a:picLocks noChangeAspect="1"/>
          </p:cNvPicPr>
          <p:nvPr/>
        </p:nvPicPr>
        <p:blipFill>
          <a:blip r:embed="rId13"/>
          <a:stretch>
            <a:fillRect/>
          </a:stretch>
        </p:blipFill>
        <p:spPr>
          <a:xfrm>
            <a:off x="5970389" y="1554956"/>
            <a:ext cx="476250" cy="476250"/>
          </a:xfrm>
          <a:prstGeom prst="rect">
            <a:avLst/>
          </a:prstGeom>
        </p:spPr>
      </p:pic>
      <p:pic>
        <p:nvPicPr>
          <p:cNvPr id="13" name="Image 11" descr="preencoded.png"/>
          <p:cNvPicPr>
            <a:picLocks noChangeAspect="1"/>
          </p:cNvPicPr>
          <p:nvPr/>
        </p:nvPicPr>
        <p:blipFill>
          <a:blip r:embed="rId14"/>
          <a:stretch>
            <a:fillRect/>
          </a:stretch>
        </p:blipFill>
        <p:spPr>
          <a:xfrm>
            <a:off x="6089452" y="1697831"/>
            <a:ext cx="238125" cy="190500"/>
          </a:xfrm>
          <a:prstGeom prst="rect">
            <a:avLst/>
          </a:prstGeom>
        </p:spPr>
      </p:pic>
      <p:pic>
        <p:nvPicPr>
          <p:cNvPr id="14" name="Image 12" descr="preencoded.png"/>
          <p:cNvPicPr>
            <a:picLocks noChangeAspect="1"/>
          </p:cNvPicPr>
          <p:nvPr/>
        </p:nvPicPr>
        <p:blipFill>
          <a:blip r:embed="rId15"/>
          <a:stretch>
            <a:fillRect/>
          </a:stretch>
        </p:blipFill>
        <p:spPr>
          <a:xfrm>
            <a:off x="5732264" y="2557463"/>
            <a:ext cx="6078736" cy="1243013"/>
          </a:xfrm>
          <a:prstGeom prst="rect">
            <a:avLst/>
          </a:prstGeom>
        </p:spPr>
      </p:pic>
      <p:pic>
        <p:nvPicPr>
          <p:cNvPr id="15" name="Image 13" descr="preencoded.png"/>
          <p:cNvPicPr>
            <a:picLocks noChangeAspect="1"/>
          </p:cNvPicPr>
          <p:nvPr/>
        </p:nvPicPr>
        <p:blipFill>
          <a:blip r:embed="rId16"/>
          <a:stretch>
            <a:fillRect/>
          </a:stretch>
        </p:blipFill>
        <p:spPr>
          <a:xfrm>
            <a:off x="5970389" y="2940844"/>
            <a:ext cx="476250" cy="476250"/>
          </a:xfrm>
          <a:prstGeom prst="rect">
            <a:avLst/>
          </a:prstGeom>
        </p:spPr>
      </p:pic>
      <p:pic>
        <p:nvPicPr>
          <p:cNvPr id="16" name="Image 14" descr="preencoded.png"/>
          <p:cNvPicPr>
            <a:picLocks noChangeAspect="1"/>
          </p:cNvPicPr>
          <p:nvPr/>
        </p:nvPicPr>
        <p:blipFill>
          <a:blip r:embed="rId17"/>
          <a:stretch>
            <a:fillRect/>
          </a:stretch>
        </p:blipFill>
        <p:spPr>
          <a:xfrm>
            <a:off x="6089452" y="3083719"/>
            <a:ext cx="238125" cy="190500"/>
          </a:xfrm>
          <a:prstGeom prst="rect">
            <a:avLst/>
          </a:prstGeom>
        </p:spPr>
      </p:pic>
      <p:pic>
        <p:nvPicPr>
          <p:cNvPr id="17" name="Image 15" descr="preencoded.png"/>
          <p:cNvPicPr>
            <a:picLocks noChangeAspect="1"/>
          </p:cNvPicPr>
          <p:nvPr/>
        </p:nvPicPr>
        <p:blipFill>
          <a:blip r:embed="rId12"/>
          <a:stretch>
            <a:fillRect/>
          </a:stretch>
        </p:blipFill>
        <p:spPr>
          <a:xfrm>
            <a:off x="5732264" y="3943350"/>
            <a:ext cx="6078736" cy="1243013"/>
          </a:xfrm>
          <a:prstGeom prst="rect">
            <a:avLst/>
          </a:prstGeom>
        </p:spPr>
      </p:pic>
      <p:pic>
        <p:nvPicPr>
          <p:cNvPr id="18" name="Image 16" descr="preencoded.png"/>
          <p:cNvPicPr>
            <a:picLocks noChangeAspect="1"/>
          </p:cNvPicPr>
          <p:nvPr/>
        </p:nvPicPr>
        <p:blipFill>
          <a:blip r:embed="rId18"/>
          <a:stretch>
            <a:fillRect/>
          </a:stretch>
        </p:blipFill>
        <p:spPr>
          <a:xfrm>
            <a:off x="5970389" y="4326731"/>
            <a:ext cx="476250" cy="476250"/>
          </a:xfrm>
          <a:prstGeom prst="rect">
            <a:avLst/>
          </a:prstGeom>
        </p:spPr>
      </p:pic>
      <p:pic>
        <p:nvPicPr>
          <p:cNvPr id="19" name="Image 17" descr="preencoded.png"/>
          <p:cNvPicPr>
            <a:picLocks noChangeAspect="1"/>
          </p:cNvPicPr>
          <p:nvPr/>
        </p:nvPicPr>
        <p:blipFill>
          <a:blip r:embed="rId19"/>
          <a:stretch>
            <a:fillRect/>
          </a:stretch>
        </p:blipFill>
        <p:spPr>
          <a:xfrm>
            <a:off x="6089452" y="4469606"/>
            <a:ext cx="238125" cy="190500"/>
          </a:xfrm>
          <a:prstGeom prst="rect">
            <a:avLst/>
          </a:prstGeom>
        </p:spPr>
      </p:pic>
      <p:pic>
        <p:nvPicPr>
          <p:cNvPr id="20" name="Image 18" descr="preencoded.png"/>
          <p:cNvPicPr>
            <a:picLocks noChangeAspect="1"/>
          </p:cNvPicPr>
          <p:nvPr/>
        </p:nvPicPr>
        <p:blipFill>
          <a:blip r:embed="rId15"/>
          <a:stretch>
            <a:fillRect/>
          </a:stretch>
        </p:blipFill>
        <p:spPr>
          <a:xfrm>
            <a:off x="5732264" y="5329238"/>
            <a:ext cx="6078736" cy="1243013"/>
          </a:xfrm>
          <a:prstGeom prst="rect">
            <a:avLst/>
          </a:prstGeom>
        </p:spPr>
      </p:pic>
      <p:pic>
        <p:nvPicPr>
          <p:cNvPr id="21" name="Image 19" descr="preencoded.png"/>
          <p:cNvPicPr>
            <a:picLocks noChangeAspect="1"/>
          </p:cNvPicPr>
          <p:nvPr/>
        </p:nvPicPr>
        <p:blipFill>
          <a:blip r:embed="rId20"/>
          <a:stretch>
            <a:fillRect/>
          </a:stretch>
        </p:blipFill>
        <p:spPr>
          <a:xfrm>
            <a:off x="5970389" y="5712619"/>
            <a:ext cx="476250" cy="476250"/>
          </a:xfrm>
          <a:prstGeom prst="rect">
            <a:avLst/>
          </a:prstGeom>
        </p:spPr>
      </p:pic>
      <p:pic>
        <p:nvPicPr>
          <p:cNvPr id="22" name="Image 20" descr="preencoded.png"/>
          <p:cNvPicPr>
            <a:picLocks noChangeAspect="1"/>
          </p:cNvPicPr>
          <p:nvPr/>
        </p:nvPicPr>
        <p:blipFill>
          <a:blip r:embed="rId21"/>
          <a:stretch>
            <a:fillRect/>
          </a:stretch>
        </p:blipFill>
        <p:spPr>
          <a:xfrm>
            <a:off x="6089452" y="5855494"/>
            <a:ext cx="238125" cy="190500"/>
          </a:xfrm>
          <a:prstGeom prst="rect">
            <a:avLst/>
          </a:prstGeom>
        </p:spPr>
      </p:pic>
      <p:sp>
        <p:nvSpPr>
          <p:cNvPr id="23"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PRESCRIBING EXCLUSIONS AND DENOMINATOR LOGIC</a:t>
            </a:r>
            <a:endParaRPr lang="en-US" sz="1800" dirty="0"/>
          </a:p>
        </p:txBody>
      </p:sp>
      <p:sp>
        <p:nvSpPr>
          <p:cNvPr id="24"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5" name="Text 2"/>
          <p:cNvSpPr/>
          <p:nvPr/>
        </p:nvSpPr>
        <p:spPr>
          <a:xfrm>
            <a:off x="1000125" y="1529804"/>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00000"/>
                </a:solidFill>
                <a:latin typeface="Inter" pitchFamily="34" charset="0"/>
                <a:ea typeface="Inter" pitchFamily="34" charset="-122"/>
                <a:cs typeface="Inter" pitchFamily="34" charset="-120"/>
              </a:rPr>
              <a:t>Audit Calculation Logic</a:t>
            </a:r>
            <a:endParaRPr lang="en-US" sz="1500" dirty="0"/>
          </a:p>
        </p:txBody>
      </p:sp>
      <p:sp>
        <p:nvSpPr>
          <p:cNvPr id="26" name="Text 3"/>
          <p:cNvSpPr/>
          <p:nvPr/>
        </p:nvSpPr>
        <p:spPr>
          <a:xfrm>
            <a:off x="666750" y="2006054"/>
            <a:ext cx="4113014" cy="1009650"/>
          </a:xfrm>
          <a:prstGeom prst="rect">
            <a:avLst/>
          </a:prstGeom>
          <a:noFill/>
          <a:ln/>
        </p:spPr>
        <p:txBody>
          <a:bodyPr vert="horz" wrap="square" lIns="0" tIns="0" rIns="0" bIns="0" rtlCol="0" anchor="ctr"/>
          <a:lstStyle/>
          <a:p>
            <a:pPr marL="0" indent="0" algn="ctr">
              <a:lnSpc>
                <a:spcPts val="2475"/>
              </a:lnSpc>
              <a:buNone/>
            </a:pPr>
            <a:r>
              <a:rPr lang="en-US" sz="1650" dirty="0">
                <a:solidFill>
                  <a:srgbClr val="D35400"/>
                </a:solidFill>
              </a:rPr>
              <a:t>Denominator = (Total CHD) - (Valid Exclusions)</a:t>
            </a:r>
            <a:endParaRPr lang="en-US" sz="1650" dirty="0"/>
          </a:p>
        </p:txBody>
      </p:sp>
      <p:sp>
        <p:nvSpPr>
          <p:cNvPr id="27" name="Text 4"/>
          <p:cNvSpPr/>
          <p:nvPr/>
        </p:nvSpPr>
        <p:spPr>
          <a:xfrm>
            <a:off x="666750" y="3206204"/>
            <a:ext cx="4494014" cy="731341"/>
          </a:xfrm>
          <a:prstGeom prst="rect">
            <a:avLst/>
          </a:prstGeom>
          <a:noFill/>
          <a:ln/>
        </p:spPr>
        <p:txBody>
          <a:bodyPr vert="horz" wrap="square" lIns="0" tIns="0" rIns="0" bIns="0" rtlCol="0" anchor="ctr"/>
          <a:lstStyle/>
          <a:p>
            <a:pPr marL="0" indent="0">
              <a:lnSpc>
                <a:spcPts val="1920"/>
              </a:lnSpc>
              <a:buNone/>
            </a:pPr>
            <a:r>
              <a:rPr lang="en-US" sz="1200" dirty="0">
                <a:solidFill>
                  <a:srgbClr val="34495E"/>
                </a:solidFill>
                <a:latin typeface="Inter" pitchFamily="34" charset="0"/>
                <a:ea typeface="Inter" pitchFamily="34" charset="-122"/>
                <a:cs typeface="Inter" pitchFamily="34" charset="-120"/>
              </a:rPr>
              <a:t>To ensure fair performance monitoring, the </a:t>
            </a:r>
            <a:r>
              <a:rPr lang="en-US" sz="1200" b="1" dirty="0">
                <a:solidFill>
                  <a:srgbClr val="34495E"/>
                </a:solidFill>
                <a:latin typeface="Inter" pitchFamily="34" charset="0"/>
                <a:ea typeface="Inter" pitchFamily="34" charset="-122"/>
                <a:cs typeface="Inter" pitchFamily="34" charset="-120"/>
              </a:rPr>
              <a:t>Denominator</a:t>
            </a:r>
            <a:r>
              <a:rPr lang="en-US" sz="1200" dirty="0">
                <a:solidFill>
                  <a:srgbClr val="34495E"/>
                </a:solidFill>
                <a:latin typeface="Inter" pitchFamily="34" charset="0"/>
                <a:ea typeface="Inter" pitchFamily="34" charset="-122"/>
                <a:cs typeface="Inter" pitchFamily="34" charset="-120"/>
              </a:rPr>
              <a:t> must reflect only those patients for whom the treatment is clinically appropriate and acceptable.</a:t>
            </a:r>
            <a:endParaRPr lang="en-US" sz="1200" dirty="0"/>
          </a:p>
        </p:txBody>
      </p:sp>
      <p:sp>
        <p:nvSpPr>
          <p:cNvPr id="28" name="Text 5"/>
          <p:cNvSpPr/>
          <p:nvPr/>
        </p:nvSpPr>
        <p:spPr>
          <a:xfrm>
            <a:off x="940594" y="4051846"/>
            <a:ext cx="4220170"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34495E"/>
                </a:solidFill>
                <a:latin typeface="Inter" pitchFamily="34" charset="0"/>
                <a:ea typeface="Inter" pitchFamily="34" charset="-122"/>
                <a:cs typeface="Inter" pitchFamily="34" charset="-120"/>
              </a:rPr>
              <a:t>Exclusions must be supported by specific </a:t>
            </a:r>
            <a:r>
              <a:rPr lang="en-US" sz="1125" b="1" dirty="0">
                <a:solidFill>
                  <a:srgbClr val="34495E"/>
                </a:solidFill>
                <a:latin typeface="Inter" pitchFamily="34" charset="0"/>
                <a:ea typeface="Inter" pitchFamily="34" charset="-122"/>
                <a:cs typeface="Inter" pitchFamily="34" charset="-120"/>
              </a:rPr>
              <a:t>Read/SNOMED codes</a:t>
            </a:r>
            <a:r>
              <a:rPr lang="en-US" sz="1125" dirty="0">
                <a:solidFill>
                  <a:srgbClr val="34495E"/>
                </a:solidFill>
                <a:latin typeface="Inter" pitchFamily="34" charset="0"/>
                <a:ea typeface="Inter" pitchFamily="34" charset="-122"/>
                <a:cs typeface="Inter" pitchFamily="34" charset="-120"/>
              </a:rPr>
              <a:t>.</a:t>
            </a:r>
            <a:endParaRPr lang="en-US" sz="1125" dirty="0"/>
          </a:p>
        </p:txBody>
      </p:sp>
      <p:sp>
        <p:nvSpPr>
          <p:cNvPr id="29" name="Text 6"/>
          <p:cNvSpPr/>
          <p:nvPr/>
        </p:nvSpPr>
        <p:spPr>
          <a:xfrm>
            <a:off x="940594" y="4585246"/>
            <a:ext cx="4220170"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34495E"/>
                </a:solidFill>
                <a:latin typeface="Inter" pitchFamily="34" charset="0"/>
                <a:ea typeface="Inter" pitchFamily="34" charset="-122"/>
                <a:cs typeface="Inter" pitchFamily="34" charset="-120"/>
              </a:rPr>
              <a:t>Prevents clinical teams from being "penalized" for safe prescribing.</a:t>
            </a:r>
            <a:endParaRPr lang="en-US" sz="1125" dirty="0"/>
          </a:p>
        </p:txBody>
      </p:sp>
      <p:sp>
        <p:nvSpPr>
          <p:cNvPr id="30" name="Text 7"/>
          <p:cNvSpPr/>
          <p:nvPr/>
        </p:nvSpPr>
        <p:spPr>
          <a:xfrm>
            <a:off x="852488" y="5756821"/>
            <a:ext cx="4451152" cy="600075"/>
          </a:xfrm>
          <a:prstGeom prst="rect">
            <a:avLst/>
          </a:prstGeom>
          <a:noFill/>
          <a:ln/>
        </p:spPr>
        <p:txBody>
          <a:bodyPr vert="horz" wrap="square" lIns="0" tIns="0" rIns="0" bIns="0" rtlCol="0" anchor="ctr"/>
          <a:lstStyle/>
          <a:p>
            <a:pPr marL="0" indent="0">
              <a:lnSpc>
                <a:spcPts val="1575"/>
              </a:lnSpc>
              <a:buNone/>
            </a:pPr>
            <a:r>
              <a:rPr lang="en-US" sz="1050" b="1" i="1" dirty="0">
                <a:solidFill>
                  <a:srgbClr val="7D6608"/>
                </a:solidFill>
                <a:latin typeface="Inter" pitchFamily="34" charset="0"/>
                <a:ea typeface="Inter" pitchFamily="34" charset="-122"/>
                <a:cs typeface="Inter" pitchFamily="34" charset="-120"/>
              </a:rPr>
              <a:t>GP Trainee Tip:</a:t>
            </a:r>
            <a:r>
              <a:rPr lang="en-US" sz="1050" i="1" dirty="0">
                <a:solidFill>
                  <a:srgbClr val="7D6608"/>
                </a:solidFill>
                <a:latin typeface="Inter" pitchFamily="34" charset="0"/>
                <a:ea typeface="Inter" pitchFamily="34" charset="-122"/>
                <a:cs typeface="Inter" pitchFamily="34" charset="-120"/>
              </a:rPr>
              <a:t> Always check if a "missing" medication is actually a coding error (e.g., patient is buying Aspirin OTC or taking a DOAC instead).</a:t>
            </a:r>
            <a:endParaRPr lang="en-US" sz="1050" dirty="0"/>
          </a:p>
        </p:txBody>
      </p:sp>
      <p:sp>
        <p:nvSpPr>
          <p:cNvPr id="31" name="Text 8"/>
          <p:cNvSpPr/>
          <p:nvPr/>
        </p:nvSpPr>
        <p:spPr>
          <a:xfrm>
            <a:off x="6637139" y="1458813"/>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Clinical Contraindications</a:t>
            </a:r>
            <a:endParaRPr lang="en-US" sz="1350" dirty="0"/>
          </a:p>
        </p:txBody>
      </p:sp>
      <p:sp>
        <p:nvSpPr>
          <p:cNvPr id="32" name="Text 9"/>
          <p:cNvSpPr/>
          <p:nvPr/>
        </p:nvSpPr>
        <p:spPr>
          <a:xfrm>
            <a:off x="6637139" y="1754088"/>
            <a:ext cx="4935736" cy="37326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latin typeface="Inter" pitchFamily="34" charset="0"/>
                <a:ea typeface="Inter" pitchFamily="34" charset="-122"/>
                <a:cs typeface="Inter" pitchFamily="34" charset="-120"/>
              </a:rPr>
              <a:t>Examples: COPD/Asthma for Beta-blockers, Hepatic disease for Statins, or active GI bleed for Antiplatelets.</a:t>
            </a:r>
            <a:endParaRPr lang="en-US" sz="1050" dirty="0"/>
          </a:p>
        </p:txBody>
      </p:sp>
      <p:sp>
        <p:nvSpPr>
          <p:cNvPr id="33" name="Text 10"/>
          <p:cNvSpPr/>
          <p:nvPr/>
        </p:nvSpPr>
        <p:spPr>
          <a:xfrm>
            <a:off x="6637139" y="2844701"/>
            <a:ext cx="5554861"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Adverse Effects &amp; Intolerance</a:t>
            </a:r>
            <a:endParaRPr lang="en-US" sz="1350" dirty="0"/>
          </a:p>
        </p:txBody>
      </p:sp>
      <p:sp>
        <p:nvSpPr>
          <p:cNvPr id="34" name="Text 11"/>
          <p:cNvSpPr/>
          <p:nvPr/>
        </p:nvSpPr>
        <p:spPr>
          <a:xfrm>
            <a:off x="6637139" y="3139976"/>
            <a:ext cx="4935736" cy="37326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latin typeface="Inter" pitchFamily="34" charset="0"/>
                <a:ea typeface="Inter" pitchFamily="34" charset="-122"/>
                <a:cs typeface="Inter" pitchFamily="34" charset="-120"/>
              </a:rPr>
              <a:t>Documented side effects that prevent continued use (e.g., Statin-induced myalgia or ACE-inhibitor cough).</a:t>
            </a:r>
            <a:endParaRPr lang="en-US" sz="1050" dirty="0"/>
          </a:p>
        </p:txBody>
      </p:sp>
      <p:sp>
        <p:nvSpPr>
          <p:cNvPr id="35" name="Text 12"/>
          <p:cNvSpPr/>
          <p:nvPr/>
        </p:nvSpPr>
        <p:spPr>
          <a:xfrm>
            <a:off x="6637139" y="4230588"/>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Appropriate Alternatives</a:t>
            </a:r>
            <a:endParaRPr lang="en-US" sz="1350" dirty="0"/>
          </a:p>
        </p:txBody>
      </p:sp>
      <p:sp>
        <p:nvSpPr>
          <p:cNvPr id="36" name="Text 13"/>
          <p:cNvSpPr/>
          <p:nvPr/>
        </p:nvSpPr>
        <p:spPr>
          <a:xfrm>
            <a:off x="6637139" y="4525863"/>
            <a:ext cx="4935736" cy="37326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latin typeface="Inter" pitchFamily="34" charset="0"/>
                <a:ea typeface="Inter" pitchFamily="34" charset="-122"/>
                <a:cs typeface="Inter" pitchFamily="34" charset="-120"/>
              </a:rPr>
              <a:t>Patient is on a different class for valid reasons (e.g., ARB instead of ACEi, or DOAC/Warfarin for AF instead of Aspirin).</a:t>
            </a:r>
            <a:endParaRPr lang="en-US" sz="1050" dirty="0"/>
          </a:p>
        </p:txBody>
      </p:sp>
      <p:sp>
        <p:nvSpPr>
          <p:cNvPr id="37" name="Text 14"/>
          <p:cNvSpPr/>
          <p:nvPr/>
        </p:nvSpPr>
        <p:spPr>
          <a:xfrm>
            <a:off x="6637139" y="5616476"/>
            <a:ext cx="4935736"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Informed Patient Choice</a:t>
            </a:r>
            <a:endParaRPr lang="en-US" sz="1350" dirty="0"/>
          </a:p>
        </p:txBody>
      </p:sp>
      <p:sp>
        <p:nvSpPr>
          <p:cNvPr id="38" name="Text 15"/>
          <p:cNvSpPr/>
          <p:nvPr/>
        </p:nvSpPr>
        <p:spPr>
          <a:xfrm>
            <a:off x="6637139" y="5911751"/>
            <a:ext cx="4935736" cy="373261"/>
          </a:xfrm>
          <a:prstGeom prst="rect">
            <a:avLst/>
          </a:prstGeom>
          <a:noFill/>
          <a:ln/>
        </p:spPr>
        <p:txBody>
          <a:bodyPr vert="horz" wrap="square" lIns="0" tIns="0" rIns="0" bIns="0" rtlCol="0" anchor="ctr"/>
          <a:lstStyle/>
          <a:p>
            <a:pPr marL="0" indent="0">
              <a:lnSpc>
                <a:spcPts val="1470"/>
              </a:lnSpc>
              <a:buNone/>
            </a:pPr>
            <a:r>
              <a:rPr lang="en-US" sz="1050" dirty="0">
                <a:solidFill>
                  <a:srgbClr val="7F8C8D"/>
                </a:solidFill>
                <a:latin typeface="Inter" pitchFamily="34" charset="0"/>
                <a:ea typeface="Inter" pitchFamily="34" charset="-122"/>
                <a:cs typeface="Inter" pitchFamily="34" charset="-120"/>
              </a:rPr>
              <a:t>Patient has made an informed decision to decline therapy (Dissent). This must be discussed and coded annually.</a:t>
            </a:r>
            <a:endParaRPr lang="en-US" sz="105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057275"/>
            <a:ext cx="5572125" cy="2690813"/>
          </a:xfrm>
          <a:prstGeom prst="rect">
            <a:avLst/>
          </a:prstGeom>
        </p:spPr>
      </p:pic>
      <p:pic>
        <p:nvPicPr>
          <p:cNvPr id="6" name="Image 4" descr="preencoded.png"/>
          <p:cNvPicPr>
            <a:picLocks noChangeAspect="1"/>
          </p:cNvPicPr>
          <p:nvPr/>
        </p:nvPicPr>
        <p:blipFill>
          <a:blip r:embed="rId6"/>
          <a:stretch>
            <a:fillRect/>
          </a:stretch>
        </p:blipFill>
        <p:spPr>
          <a:xfrm>
            <a:off x="609600" y="1348234"/>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714500"/>
            <a:ext cx="178594" cy="178594"/>
          </a:xfrm>
          <a:prstGeom prst="rect">
            <a:avLst/>
          </a:prstGeom>
        </p:spPr>
      </p:pic>
      <p:pic>
        <p:nvPicPr>
          <p:cNvPr id="8" name="Image 6" descr="preencoded.png"/>
          <p:cNvPicPr>
            <a:picLocks noChangeAspect="1"/>
          </p:cNvPicPr>
          <p:nvPr/>
        </p:nvPicPr>
        <p:blipFill>
          <a:blip r:embed="rId7"/>
          <a:stretch>
            <a:fillRect/>
          </a:stretch>
        </p:blipFill>
        <p:spPr>
          <a:xfrm>
            <a:off x="609600" y="2257425"/>
            <a:ext cx="178594" cy="178594"/>
          </a:xfrm>
          <a:prstGeom prst="rect">
            <a:avLst/>
          </a:prstGeom>
        </p:spPr>
      </p:pic>
      <p:pic>
        <p:nvPicPr>
          <p:cNvPr id="9" name="Image 7" descr="preencoded.png"/>
          <p:cNvPicPr>
            <a:picLocks noChangeAspect="1"/>
          </p:cNvPicPr>
          <p:nvPr/>
        </p:nvPicPr>
        <p:blipFill>
          <a:blip r:embed="rId7"/>
          <a:stretch>
            <a:fillRect/>
          </a:stretch>
        </p:blipFill>
        <p:spPr>
          <a:xfrm>
            <a:off x="609600" y="2800350"/>
            <a:ext cx="178594" cy="178594"/>
          </a:xfrm>
          <a:prstGeom prst="rect">
            <a:avLst/>
          </a:prstGeom>
        </p:spPr>
      </p:pic>
      <p:pic>
        <p:nvPicPr>
          <p:cNvPr id="10" name="Image 8" descr="preencoded.png"/>
          <p:cNvPicPr>
            <a:picLocks noChangeAspect="1"/>
          </p:cNvPicPr>
          <p:nvPr/>
        </p:nvPicPr>
        <p:blipFill>
          <a:blip r:embed="rId8"/>
          <a:stretch>
            <a:fillRect/>
          </a:stretch>
        </p:blipFill>
        <p:spPr>
          <a:xfrm>
            <a:off x="381000" y="3938588"/>
            <a:ext cx="5572125" cy="2690813"/>
          </a:xfrm>
          <a:prstGeom prst="rect">
            <a:avLst/>
          </a:prstGeom>
        </p:spPr>
      </p:pic>
      <p:pic>
        <p:nvPicPr>
          <p:cNvPr id="11" name="Image 9" descr="preencoded.png"/>
          <p:cNvPicPr>
            <a:picLocks noChangeAspect="1"/>
          </p:cNvPicPr>
          <p:nvPr/>
        </p:nvPicPr>
        <p:blipFill>
          <a:blip r:embed="rId9"/>
          <a:stretch>
            <a:fillRect/>
          </a:stretch>
        </p:blipFill>
        <p:spPr>
          <a:xfrm>
            <a:off x="609600" y="4229546"/>
            <a:ext cx="238125" cy="190500"/>
          </a:xfrm>
          <a:prstGeom prst="rect">
            <a:avLst/>
          </a:prstGeom>
        </p:spPr>
      </p:pic>
      <p:pic>
        <p:nvPicPr>
          <p:cNvPr id="12" name="Image 10" descr="preencoded.png"/>
          <p:cNvPicPr>
            <a:picLocks noChangeAspect="1"/>
          </p:cNvPicPr>
          <p:nvPr/>
        </p:nvPicPr>
        <p:blipFill>
          <a:blip r:embed="rId10"/>
          <a:stretch>
            <a:fillRect/>
          </a:stretch>
        </p:blipFill>
        <p:spPr>
          <a:xfrm>
            <a:off x="609600" y="4595813"/>
            <a:ext cx="178594" cy="178594"/>
          </a:xfrm>
          <a:prstGeom prst="rect">
            <a:avLst/>
          </a:prstGeom>
        </p:spPr>
      </p:pic>
      <p:pic>
        <p:nvPicPr>
          <p:cNvPr id="13" name="Image 11" descr="preencoded.png"/>
          <p:cNvPicPr>
            <a:picLocks noChangeAspect="1"/>
          </p:cNvPicPr>
          <p:nvPr/>
        </p:nvPicPr>
        <p:blipFill>
          <a:blip r:embed="rId10"/>
          <a:stretch>
            <a:fillRect/>
          </a:stretch>
        </p:blipFill>
        <p:spPr>
          <a:xfrm>
            <a:off x="609600" y="5148263"/>
            <a:ext cx="178594" cy="178594"/>
          </a:xfrm>
          <a:prstGeom prst="rect">
            <a:avLst/>
          </a:prstGeom>
        </p:spPr>
      </p:pic>
      <p:pic>
        <p:nvPicPr>
          <p:cNvPr id="14" name="Image 12" descr="preencoded.png"/>
          <p:cNvPicPr>
            <a:picLocks noChangeAspect="1"/>
          </p:cNvPicPr>
          <p:nvPr/>
        </p:nvPicPr>
        <p:blipFill>
          <a:blip r:embed="rId11"/>
          <a:stretch>
            <a:fillRect/>
          </a:stretch>
        </p:blipFill>
        <p:spPr>
          <a:xfrm>
            <a:off x="6238875" y="1057275"/>
            <a:ext cx="5572125" cy="2714625"/>
          </a:xfrm>
          <a:prstGeom prst="rect">
            <a:avLst/>
          </a:prstGeom>
        </p:spPr>
      </p:pic>
      <p:pic>
        <p:nvPicPr>
          <p:cNvPr id="15" name="Image 13" descr="preencoded.png"/>
          <p:cNvPicPr>
            <a:picLocks noChangeAspect="1"/>
          </p:cNvPicPr>
          <p:nvPr/>
        </p:nvPicPr>
        <p:blipFill>
          <a:blip r:embed="rId12"/>
          <a:stretch>
            <a:fillRect/>
          </a:stretch>
        </p:blipFill>
        <p:spPr>
          <a:xfrm>
            <a:off x="6238875" y="3924300"/>
            <a:ext cx="5572125" cy="2705100"/>
          </a:xfrm>
          <a:prstGeom prst="rect">
            <a:avLst/>
          </a:prstGeom>
        </p:spPr>
      </p:pic>
      <p:pic>
        <p:nvPicPr>
          <p:cNvPr id="16" name="Image 14" descr="preencoded.png"/>
          <p:cNvPicPr>
            <a:picLocks noChangeAspect="1"/>
          </p:cNvPicPr>
          <p:nvPr/>
        </p:nvPicPr>
        <p:blipFill>
          <a:blip r:embed="rId13"/>
          <a:stretch>
            <a:fillRect/>
          </a:stretch>
        </p:blipFill>
        <p:spPr>
          <a:xfrm>
            <a:off x="6467475" y="4215259"/>
            <a:ext cx="238125" cy="190500"/>
          </a:xfrm>
          <a:prstGeom prst="rect">
            <a:avLst/>
          </a:prstGeom>
        </p:spPr>
      </p:pic>
      <p:pic>
        <p:nvPicPr>
          <p:cNvPr id="17" name="Image 15" descr="preencoded.png"/>
          <p:cNvPicPr>
            <a:picLocks noChangeAspect="1"/>
          </p:cNvPicPr>
          <p:nvPr/>
        </p:nvPicPr>
        <p:blipFill>
          <a:blip r:embed="rId7"/>
          <a:stretch>
            <a:fillRect/>
          </a:stretch>
        </p:blipFill>
        <p:spPr>
          <a:xfrm>
            <a:off x="6467475" y="4581525"/>
            <a:ext cx="178594" cy="178594"/>
          </a:xfrm>
          <a:prstGeom prst="rect">
            <a:avLst/>
          </a:prstGeom>
        </p:spPr>
      </p:pic>
      <p:pic>
        <p:nvPicPr>
          <p:cNvPr id="18" name="Image 16" descr="preencoded.png"/>
          <p:cNvPicPr>
            <a:picLocks noChangeAspect="1"/>
          </p:cNvPicPr>
          <p:nvPr/>
        </p:nvPicPr>
        <p:blipFill>
          <a:blip r:embed="rId7"/>
          <a:stretch>
            <a:fillRect/>
          </a:stretch>
        </p:blipFill>
        <p:spPr>
          <a:xfrm>
            <a:off x="6467475" y="5124450"/>
            <a:ext cx="178594" cy="178594"/>
          </a:xfrm>
          <a:prstGeom prst="rect">
            <a:avLst/>
          </a:prstGeom>
        </p:spPr>
      </p:pic>
      <p:pic>
        <p:nvPicPr>
          <p:cNvPr id="19" name="Image 17" descr="preencoded.png"/>
          <p:cNvPicPr>
            <a:picLocks noChangeAspect="1"/>
          </p:cNvPicPr>
          <p:nvPr/>
        </p:nvPicPr>
        <p:blipFill>
          <a:blip r:embed="rId7"/>
          <a:stretch>
            <a:fillRect/>
          </a:stretch>
        </p:blipFill>
        <p:spPr>
          <a:xfrm>
            <a:off x="6467475" y="5667375"/>
            <a:ext cx="178594" cy="178594"/>
          </a:xfrm>
          <a:prstGeom prst="rect">
            <a:avLst/>
          </a:prstGeom>
        </p:spPr>
      </p:pic>
      <p:sp>
        <p:nvSpPr>
          <p:cNvPr id="20" name="Text 0"/>
          <p:cNvSpPr/>
          <p:nvPr/>
        </p:nvSpPr>
        <p:spPr>
          <a:xfrm>
            <a:off x="571500" y="285750"/>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PATIENT INVOLVEMENT AND SELF-MANAGEMENT</a:t>
            </a:r>
            <a:endParaRPr lang="en-US" sz="1800" dirty="0"/>
          </a:p>
        </p:txBody>
      </p:sp>
      <p:sp>
        <p:nvSpPr>
          <p:cNvPr id="21"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2" name="Text 2"/>
          <p:cNvSpPr/>
          <p:nvPr/>
        </p:nvSpPr>
        <p:spPr>
          <a:xfrm>
            <a:off x="962025" y="1300163"/>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SELF-MANAGEMENT FRAMEWORK</a:t>
            </a:r>
            <a:endParaRPr lang="en-US" sz="1350" dirty="0"/>
          </a:p>
        </p:txBody>
      </p:sp>
      <p:sp>
        <p:nvSpPr>
          <p:cNvPr id="23" name="Text 3"/>
          <p:cNvSpPr/>
          <p:nvPr/>
        </p:nvSpPr>
        <p:spPr>
          <a:xfrm>
            <a:off x="788194" y="1714500"/>
            <a:ext cx="49363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Expert Patients Initiative (DoH 2001):</a:t>
            </a:r>
            <a:r>
              <a:rPr lang="en-US" sz="1125" dirty="0">
                <a:solidFill>
                  <a:srgbClr val="2C3E50"/>
                </a:solidFill>
                <a:latin typeface="Inter" pitchFamily="34" charset="0"/>
                <a:ea typeface="Inter" pitchFamily="34" charset="-122"/>
                <a:cs typeface="Inter" pitchFamily="34" charset="-120"/>
              </a:rPr>
              <a:t> Shift to supported self-management where patients are seen as experts in their condition.</a:t>
            </a:r>
            <a:endParaRPr lang="en-US" sz="1125" dirty="0"/>
          </a:p>
        </p:txBody>
      </p:sp>
      <p:sp>
        <p:nvSpPr>
          <p:cNvPr id="24" name="Text 4"/>
          <p:cNvSpPr/>
          <p:nvPr/>
        </p:nvSpPr>
        <p:spPr>
          <a:xfrm>
            <a:off x="788194" y="2257425"/>
            <a:ext cx="49363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The Heart Manual (BHF):</a:t>
            </a:r>
            <a:r>
              <a:rPr lang="en-US" sz="1125" dirty="0">
                <a:solidFill>
                  <a:srgbClr val="2C3E50"/>
                </a:solidFill>
                <a:latin typeface="Inter" pitchFamily="34" charset="0"/>
                <a:ea typeface="Inter" pitchFamily="34" charset="-122"/>
                <a:cs typeface="Inter" pitchFamily="34" charset="-120"/>
              </a:rPr>
              <a:t> Evidence-based programme covering home exercise, stress management, and relaxation.</a:t>
            </a:r>
            <a:endParaRPr lang="en-US" sz="1125" dirty="0"/>
          </a:p>
        </p:txBody>
      </p:sp>
      <p:sp>
        <p:nvSpPr>
          <p:cNvPr id="25" name="Text 5"/>
          <p:cNvSpPr/>
          <p:nvPr/>
        </p:nvSpPr>
        <p:spPr>
          <a:xfrm>
            <a:off x="788194" y="2800350"/>
            <a:ext cx="49363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Cardiac Rehabilitation:</a:t>
            </a:r>
            <a:r>
              <a:rPr lang="en-US" sz="1125" dirty="0">
                <a:solidFill>
                  <a:srgbClr val="2C3E50"/>
                </a:solidFill>
                <a:latin typeface="Inter" pitchFamily="34" charset="0"/>
                <a:ea typeface="Inter" pitchFamily="34" charset="-122"/>
                <a:cs typeface="Inter" pitchFamily="34" charset="-120"/>
              </a:rPr>
              <a:t> Mandatory referral for all post-MI and post-CABG patients to reduce re-infarction risk.</a:t>
            </a:r>
            <a:endParaRPr lang="en-US" sz="1125" dirty="0"/>
          </a:p>
        </p:txBody>
      </p:sp>
      <p:sp>
        <p:nvSpPr>
          <p:cNvPr id="26" name="Text 6"/>
          <p:cNvSpPr/>
          <p:nvPr/>
        </p:nvSpPr>
        <p:spPr>
          <a:xfrm>
            <a:off x="962025" y="4181475"/>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COMMUNICATION STANDARDS</a:t>
            </a:r>
            <a:endParaRPr lang="en-US" sz="1350" dirty="0"/>
          </a:p>
        </p:txBody>
      </p:sp>
      <p:sp>
        <p:nvSpPr>
          <p:cNvPr id="27" name="Text 7"/>
          <p:cNvSpPr/>
          <p:nvPr/>
        </p:nvSpPr>
        <p:spPr>
          <a:xfrm>
            <a:off x="788194" y="4595813"/>
            <a:ext cx="4936331" cy="438150"/>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Plain English Campaign:</a:t>
            </a:r>
            <a:r>
              <a:rPr lang="en-US" sz="1125" dirty="0">
                <a:solidFill>
                  <a:srgbClr val="2C3E50"/>
                </a:solidFill>
                <a:latin typeface="Inter" pitchFamily="34" charset="0"/>
                <a:ea typeface="Inter" pitchFamily="34" charset="-122"/>
                <a:cs typeface="Inter" pitchFamily="34" charset="-120"/>
              </a:rPr>
              <a:t> Ensure written materials are pitched at a reading age of </a:t>
            </a:r>
            <a:r>
              <a:rPr lang="en-US" sz="1125" dirty="0">
                <a:solidFill>
                  <a:srgbClr val="E67E22"/>
                </a:solidFill>
                <a:highlight>
                  <a:srgbClr val="FDF2E9"/>
                </a:highlight>
              </a:rPr>
              <a:t>7</a:t>
            </a:r>
            <a:r>
              <a:rPr lang="en-US" sz="1125" dirty="0">
                <a:solidFill>
                  <a:srgbClr val="2C3E50"/>
                </a:solidFill>
                <a:latin typeface="Inter" pitchFamily="34" charset="0"/>
                <a:ea typeface="Inter" pitchFamily="34" charset="-122"/>
                <a:cs typeface="Inter" pitchFamily="34" charset="-120"/>
              </a:rPr>
              <a:t> for 90% coverage.</a:t>
            </a:r>
            <a:endParaRPr lang="en-US" sz="1125" dirty="0"/>
          </a:p>
        </p:txBody>
      </p:sp>
      <p:sp>
        <p:nvSpPr>
          <p:cNvPr id="28" name="Text 8"/>
          <p:cNvSpPr/>
          <p:nvPr/>
        </p:nvSpPr>
        <p:spPr>
          <a:xfrm>
            <a:off x="788194" y="5148263"/>
            <a:ext cx="49363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Clinical Documentation:</a:t>
            </a:r>
            <a:r>
              <a:rPr lang="en-US" sz="1125" dirty="0">
                <a:solidFill>
                  <a:srgbClr val="2C3E50"/>
                </a:solidFill>
                <a:latin typeface="Inter" pitchFamily="34" charset="0"/>
                <a:ea typeface="Inter" pitchFamily="34" charset="-122"/>
                <a:cs typeface="Inter" pitchFamily="34" charset="-120"/>
              </a:rPr>
              <a:t> Involve patients in developing practice protocols, invitation letters, and leaflets.</a:t>
            </a:r>
            <a:endParaRPr lang="en-US" sz="1125" dirty="0"/>
          </a:p>
        </p:txBody>
      </p:sp>
      <p:sp>
        <p:nvSpPr>
          <p:cNvPr id="29" name="Text 9"/>
          <p:cNvSpPr/>
          <p:nvPr/>
        </p:nvSpPr>
        <p:spPr>
          <a:xfrm>
            <a:off x="6819900" y="4167188"/>
            <a:ext cx="5372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SERVICE DESIGN &amp; INCLUSIVITY</a:t>
            </a:r>
            <a:endParaRPr lang="en-US" sz="1350" dirty="0"/>
          </a:p>
        </p:txBody>
      </p:sp>
      <p:sp>
        <p:nvSpPr>
          <p:cNvPr id="30" name="Text 10"/>
          <p:cNvSpPr/>
          <p:nvPr/>
        </p:nvSpPr>
        <p:spPr>
          <a:xfrm>
            <a:off x="6646069" y="4581525"/>
            <a:ext cx="49363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Patient Participation:</a:t>
            </a:r>
            <a:r>
              <a:rPr lang="en-US" sz="1125" dirty="0">
                <a:solidFill>
                  <a:srgbClr val="2C3E50"/>
                </a:solidFill>
                <a:latin typeface="Inter" pitchFamily="34" charset="0"/>
                <a:ea typeface="Inter" pitchFamily="34" charset="-122"/>
                <a:cs typeface="Inter" pitchFamily="34" charset="-120"/>
              </a:rPr>
              <a:t> Redesign the patient journey by identifying bottlenecks from the patient's perspective.</a:t>
            </a:r>
            <a:endParaRPr lang="en-US" sz="1125" dirty="0"/>
          </a:p>
        </p:txBody>
      </p:sp>
      <p:sp>
        <p:nvSpPr>
          <p:cNvPr id="31" name="Text 11"/>
          <p:cNvSpPr/>
          <p:nvPr/>
        </p:nvSpPr>
        <p:spPr>
          <a:xfrm>
            <a:off x="6646069" y="5124450"/>
            <a:ext cx="49363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Hard-to-Reach Groups:</a:t>
            </a:r>
            <a:r>
              <a:rPr lang="en-US" sz="1125" dirty="0">
                <a:solidFill>
                  <a:srgbClr val="2C3E50"/>
                </a:solidFill>
                <a:latin typeface="Inter" pitchFamily="34" charset="0"/>
                <a:ea typeface="Inter" pitchFamily="34" charset="-122"/>
                <a:cs typeface="Inter" pitchFamily="34" charset="-120"/>
              </a:rPr>
              <a:t> Utilize community outreach, translated materials, and culturally sensitive exercise classes.</a:t>
            </a:r>
            <a:endParaRPr lang="en-US" sz="1125" dirty="0"/>
          </a:p>
        </p:txBody>
      </p:sp>
      <p:sp>
        <p:nvSpPr>
          <p:cNvPr id="32" name="Text 12"/>
          <p:cNvSpPr/>
          <p:nvPr/>
        </p:nvSpPr>
        <p:spPr>
          <a:xfrm>
            <a:off x="6646069" y="5667375"/>
            <a:ext cx="49363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16A085"/>
                </a:solidFill>
                <a:latin typeface="Inter" pitchFamily="34" charset="0"/>
                <a:ea typeface="Inter" pitchFamily="34" charset="-122"/>
                <a:cs typeface="Inter" pitchFamily="34" charset="-120"/>
              </a:rPr>
              <a:t>Multidisciplinary Focus:</a:t>
            </a:r>
            <a:r>
              <a:rPr lang="en-US" sz="1125" dirty="0">
                <a:solidFill>
                  <a:srgbClr val="2C3E50"/>
                </a:solidFill>
                <a:latin typeface="Inter" pitchFamily="34" charset="0"/>
                <a:ea typeface="Inter" pitchFamily="34" charset="-122"/>
                <a:cs typeface="Inter" pitchFamily="34" charset="-120"/>
              </a:rPr>
              <a:t> Involve local voluntary organisations and pharmacists in service improvement.</a:t>
            </a:r>
            <a:endParaRPr lang="en-US" sz="112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142875"/>
            <a:ext cx="11430000" cy="695325"/>
          </a:xfrm>
          <a:prstGeom prst="rect">
            <a:avLst/>
          </a:prstGeom>
        </p:spPr>
      </p:pic>
      <p:pic>
        <p:nvPicPr>
          <p:cNvPr id="5" name="Image 3" descr="preencoded.png"/>
          <p:cNvPicPr>
            <a:picLocks noChangeAspect="1"/>
          </p:cNvPicPr>
          <p:nvPr/>
        </p:nvPicPr>
        <p:blipFill>
          <a:blip r:embed="rId6"/>
          <a:stretch>
            <a:fillRect/>
          </a:stretch>
        </p:blipFill>
        <p:spPr>
          <a:xfrm>
            <a:off x="381000" y="923925"/>
            <a:ext cx="11430000" cy="514350"/>
          </a:xfrm>
          <a:prstGeom prst="rect">
            <a:avLst/>
          </a:prstGeom>
        </p:spPr>
      </p:pic>
      <p:pic>
        <p:nvPicPr>
          <p:cNvPr id="6" name="Image 4" descr="preencoded.png"/>
          <p:cNvPicPr>
            <a:picLocks noChangeAspect="1"/>
          </p:cNvPicPr>
          <p:nvPr/>
        </p:nvPicPr>
        <p:blipFill>
          <a:blip r:embed="rId7"/>
          <a:stretch>
            <a:fillRect/>
          </a:stretch>
        </p:blipFill>
        <p:spPr>
          <a:xfrm>
            <a:off x="381000" y="1552575"/>
            <a:ext cx="5572125" cy="5076825"/>
          </a:xfrm>
          <a:prstGeom prst="rect">
            <a:avLst/>
          </a:prstGeom>
        </p:spPr>
      </p:pic>
      <p:pic>
        <p:nvPicPr>
          <p:cNvPr id="7" name="Image 5" descr="preencoded.png"/>
          <p:cNvPicPr>
            <a:picLocks noChangeAspect="1"/>
          </p:cNvPicPr>
          <p:nvPr/>
        </p:nvPicPr>
        <p:blipFill>
          <a:blip r:embed="rId8"/>
          <a:stretch>
            <a:fillRect/>
          </a:stretch>
        </p:blipFill>
        <p:spPr>
          <a:xfrm>
            <a:off x="619125" y="1695450"/>
            <a:ext cx="428625" cy="428625"/>
          </a:xfrm>
          <a:prstGeom prst="rect">
            <a:avLst/>
          </a:prstGeom>
        </p:spPr>
      </p:pic>
      <p:pic>
        <p:nvPicPr>
          <p:cNvPr id="8" name="Image 6" descr="preencoded.png"/>
          <p:cNvPicPr>
            <a:picLocks noChangeAspect="1"/>
          </p:cNvPicPr>
          <p:nvPr/>
        </p:nvPicPr>
        <p:blipFill>
          <a:blip r:embed="rId9"/>
          <a:stretch>
            <a:fillRect/>
          </a:stretch>
        </p:blipFill>
        <p:spPr>
          <a:xfrm>
            <a:off x="720328" y="1816298"/>
            <a:ext cx="226219" cy="186779"/>
          </a:xfrm>
          <a:prstGeom prst="rect">
            <a:avLst/>
          </a:prstGeom>
        </p:spPr>
      </p:pic>
      <p:pic>
        <p:nvPicPr>
          <p:cNvPr id="9" name="Image 7" descr="preencoded.png"/>
          <p:cNvPicPr>
            <a:picLocks noChangeAspect="1"/>
          </p:cNvPicPr>
          <p:nvPr/>
        </p:nvPicPr>
        <p:blipFill>
          <a:blip r:embed="rId10"/>
          <a:stretch>
            <a:fillRect/>
          </a:stretch>
        </p:blipFill>
        <p:spPr>
          <a:xfrm>
            <a:off x="619125" y="2209800"/>
            <a:ext cx="178594" cy="145107"/>
          </a:xfrm>
          <a:prstGeom prst="rect">
            <a:avLst/>
          </a:prstGeom>
        </p:spPr>
      </p:pic>
      <p:pic>
        <p:nvPicPr>
          <p:cNvPr id="10" name="Image 8" descr="preencoded.png"/>
          <p:cNvPicPr>
            <a:picLocks noChangeAspect="1"/>
          </p:cNvPicPr>
          <p:nvPr/>
        </p:nvPicPr>
        <p:blipFill>
          <a:blip r:embed="rId11"/>
          <a:stretch>
            <a:fillRect/>
          </a:stretch>
        </p:blipFill>
        <p:spPr>
          <a:xfrm>
            <a:off x="619125" y="2490788"/>
            <a:ext cx="178594" cy="145107"/>
          </a:xfrm>
          <a:prstGeom prst="rect">
            <a:avLst/>
          </a:prstGeom>
        </p:spPr>
      </p:pic>
      <p:pic>
        <p:nvPicPr>
          <p:cNvPr id="11" name="Image 9" descr="preencoded.png"/>
          <p:cNvPicPr>
            <a:picLocks noChangeAspect="1"/>
          </p:cNvPicPr>
          <p:nvPr/>
        </p:nvPicPr>
        <p:blipFill>
          <a:blip r:embed="rId12"/>
          <a:stretch>
            <a:fillRect/>
          </a:stretch>
        </p:blipFill>
        <p:spPr>
          <a:xfrm>
            <a:off x="619125" y="2771775"/>
            <a:ext cx="178594" cy="154781"/>
          </a:xfrm>
          <a:prstGeom prst="rect">
            <a:avLst/>
          </a:prstGeom>
        </p:spPr>
      </p:pic>
      <p:pic>
        <p:nvPicPr>
          <p:cNvPr id="12" name="Image 10" descr="preencoded.png"/>
          <p:cNvPicPr>
            <a:picLocks noChangeAspect="1"/>
          </p:cNvPicPr>
          <p:nvPr/>
        </p:nvPicPr>
        <p:blipFill>
          <a:blip r:embed="rId13"/>
          <a:stretch>
            <a:fillRect/>
          </a:stretch>
        </p:blipFill>
        <p:spPr>
          <a:xfrm>
            <a:off x="619125" y="3286125"/>
            <a:ext cx="5095875" cy="571500"/>
          </a:xfrm>
          <a:prstGeom prst="rect">
            <a:avLst/>
          </a:prstGeom>
        </p:spPr>
      </p:pic>
      <p:pic>
        <p:nvPicPr>
          <p:cNvPr id="13" name="Image 11" descr="preencoded.png"/>
          <p:cNvPicPr>
            <a:picLocks noChangeAspect="1"/>
          </p:cNvPicPr>
          <p:nvPr/>
        </p:nvPicPr>
        <p:blipFill>
          <a:blip r:embed="rId14"/>
          <a:stretch>
            <a:fillRect/>
          </a:stretch>
        </p:blipFill>
        <p:spPr>
          <a:xfrm>
            <a:off x="762000" y="3419177"/>
            <a:ext cx="166688" cy="137220"/>
          </a:xfrm>
          <a:prstGeom prst="rect">
            <a:avLst/>
          </a:prstGeom>
        </p:spPr>
      </p:pic>
      <p:pic>
        <p:nvPicPr>
          <p:cNvPr id="14" name="Image 12" descr="preencoded.png"/>
          <p:cNvPicPr>
            <a:picLocks noChangeAspect="1"/>
          </p:cNvPicPr>
          <p:nvPr/>
        </p:nvPicPr>
        <p:blipFill>
          <a:blip r:embed="rId15"/>
          <a:stretch>
            <a:fillRect/>
          </a:stretch>
        </p:blipFill>
        <p:spPr>
          <a:xfrm>
            <a:off x="6238875" y="1552575"/>
            <a:ext cx="5572125" cy="2362200"/>
          </a:xfrm>
          <a:prstGeom prst="rect">
            <a:avLst/>
          </a:prstGeom>
        </p:spPr>
      </p:pic>
      <p:pic>
        <p:nvPicPr>
          <p:cNvPr id="15" name="Image 13" descr="preencoded.png"/>
          <p:cNvPicPr>
            <a:picLocks noChangeAspect="1"/>
          </p:cNvPicPr>
          <p:nvPr/>
        </p:nvPicPr>
        <p:blipFill>
          <a:blip r:embed="rId16"/>
          <a:stretch>
            <a:fillRect/>
          </a:stretch>
        </p:blipFill>
        <p:spPr>
          <a:xfrm>
            <a:off x="6477000" y="1695450"/>
            <a:ext cx="428625" cy="428625"/>
          </a:xfrm>
          <a:prstGeom prst="rect">
            <a:avLst/>
          </a:prstGeom>
        </p:spPr>
      </p:pic>
      <p:pic>
        <p:nvPicPr>
          <p:cNvPr id="16" name="Image 14" descr="preencoded.png"/>
          <p:cNvPicPr>
            <a:picLocks noChangeAspect="1"/>
          </p:cNvPicPr>
          <p:nvPr/>
        </p:nvPicPr>
        <p:blipFill>
          <a:blip r:embed="rId17"/>
          <a:stretch>
            <a:fillRect/>
          </a:stretch>
        </p:blipFill>
        <p:spPr>
          <a:xfrm>
            <a:off x="6578203" y="1816298"/>
            <a:ext cx="226219" cy="186779"/>
          </a:xfrm>
          <a:prstGeom prst="rect">
            <a:avLst/>
          </a:prstGeom>
        </p:spPr>
      </p:pic>
      <p:pic>
        <p:nvPicPr>
          <p:cNvPr id="17" name="Image 15" descr="preencoded.png"/>
          <p:cNvPicPr>
            <a:picLocks noChangeAspect="1"/>
          </p:cNvPicPr>
          <p:nvPr/>
        </p:nvPicPr>
        <p:blipFill>
          <a:blip r:embed="rId18"/>
          <a:stretch>
            <a:fillRect/>
          </a:stretch>
        </p:blipFill>
        <p:spPr>
          <a:xfrm>
            <a:off x="6477000" y="2247900"/>
            <a:ext cx="1562100" cy="195263"/>
          </a:xfrm>
          <a:prstGeom prst="rect">
            <a:avLst/>
          </a:prstGeom>
        </p:spPr>
      </p:pic>
      <p:pic>
        <p:nvPicPr>
          <p:cNvPr id="18" name="Image 16" descr="preencoded.png"/>
          <p:cNvPicPr>
            <a:picLocks noChangeAspect="1"/>
          </p:cNvPicPr>
          <p:nvPr/>
        </p:nvPicPr>
        <p:blipFill>
          <a:blip r:embed="rId19"/>
          <a:stretch>
            <a:fillRect/>
          </a:stretch>
        </p:blipFill>
        <p:spPr>
          <a:xfrm>
            <a:off x="6477000" y="2500313"/>
            <a:ext cx="178594" cy="145107"/>
          </a:xfrm>
          <a:prstGeom prst="rect">
            <a:avLst/>
          </a:prstGeom>
        </p:spPr>
      </p:pic>
      <p:pic>
        <p:nvPicPr>
          <p:cNvPr id="19" name="Image 17" descr="preencoded.png"/>
          <p:cNvPicPr>
            <a:picLocks noChangeAspect="1"/>
          </p:cNvPicPr>
          <p:nvPr/>
        </p:nvPicPr>
        <p:blipFill>
          <a:blip r:embed="rId20"/>
          <a:stretch>
            <a:fillRect/>
          </a:stretch>
        </p:blipFill>
        <p:spPr>
          <a:xfrm>
            <a:off x="6477000" y="2995613"/>
            <a:ext cx="178594" cy="178594"/>
          </a:xfrm>
          <a:prstGeom prst="rect">
            <a:avLst/>
          </a:prstGeom>
        </p:spPr>
      </p:pic>
      <p:pic>
        <p:nvPicPr>
          <p:cNvPr id="20" name="Image 18" descr="preencoded.png"/>
          <p:cNvPicPr>
            <a:picLocks noChangeAspect="1"/>
          </p:cNvPicPr>
          <p:nvPr/>
        </p:nvPicPr>
        <p:blipFill>
          <a:blip r:embed="rId21"/>
          <a:stretch>
            <a:fillRect/>
          </a:stretch>
        </p:blipFill>
        <p:spPr>
          <a:xfrm>
            <a:off x="6477000" y="3490913"/>
            <a:ext cx="178594" cy="145107"/>
          </a:xfrm>
          <a:prstGeom prst="rect">
            <a:avLst/>
          </a:prstGeom>
        </p:spPr>
      </p:pic>
      <p:pic>
        <p:nvPicPr>
          <p:cNvPr id="21" name="Image 19" descr="preencoded.png"/>
          <p:cNvPicPr>
            <a:picLocks noChangeAspect="1"/>
          </p:cNvPicPr>
          <p:nvPr/>
        </p:nvPicPr>
        <p:blipFill>
          <a:blip r:embed="rId22"/>
          <a:stretch>
            <a:fillRect/>
          </a:stretch>
        </p:blipFill>
        <p:spPr>
          <a:xfrm>
            <a:off x="6238875" y="4029075"/>
            <a:ext cx="5572125" cy="2266950"/>
          </a:xfrm>
          <a:prstGeom prst="rect">
            <a:avLst/>
          </a:prstGeom>
        </p:spPr>
      </p:pic>
      <p:sp>
        <p:nvSpPr>
          <p:cNvPr id="22" name="Text 0"/>
          <p:cNvSpPr/>
          <p:nvPr/>
        </p:nvSpPr>
        <p:spPr>
          <a:xfrm>
            <a:off x="571500" y="209550"/>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CHD REGISTERS &amp; SERVICE SETUP</a:t>
            </a:r>
            <a:endParaRPr lang="en-US" sz="1800" dirty="0"/>
          </a:p>
        </p:txBody>
      </p:sp>
      <p:sp>
        <p:nvSpPr>
          <p:cNvPr id="23" name="Text 1"/>
          <p:cNvSpPr/>
          <p:nvPr/>
        </p:nvSpPr>
        <p:spPr>
          <a:xfrm>
            <a:off x="571500" y="5715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4" name="Text 2"/>
          <p:cNvSpPr/>
          <p:nvPr/>
        </p:nvSpPr>
        <p:spPr>
          <a:xfrm>
            <a:off x="381000" y="923925"/>
            <a:ext cx="11811000" cy="514350"/>
          </a:xfrm>
          <a:prstGeom prst="rect">
            <a:avLst/>
          </a:prstGeom>
          <a:noFill/>
          <a:ln/>
        </p:spPr>
        <p:txBody>
          <a:bodyPr vert="horz" wrap="square" lIns="0" tIns="0" rIns="0" bIns="0" rtlCol="0" anchor="ctr"/>
          <a:lstStyle/>
          <a:p>
            <a:pPr marL="0" indent="0">
              <a:lnSpc>
                <a:spcPts val="3600"/>
              </a:lnSpc>
              <a:buNone/>
            </a:pPr>
            <a:r>
              <a:rPr lang="en-US" sz="2400" b="1" dirty="0">
                <a:solidFill>
                  <a:srgbClr val="800000"/>
                </a:solidFill>
                <a:latin typeface="Inter" pitchFamily="34" charset="0"/>
                <a:ea typeface="Inter" pitchFamily="34" charset="-122"/>
                <a:cs typeface="Inter" pitchFamily="34" charset="-120"/>
              </a:rPr>
              <a:t>Cardiac Rehabilitation and Accessibility</a:t>
            </a:r>
            <a:endParaRPr lang="en-US" sz="2400" dirty="0"/>
          </a:p>
        </p:txBody>
      </p:sp>
      <p:sp>
        <p:nvSpPr>
          <p:cNvPr id="25" name="Text 3"/>
          <p:cNvSpPr/>
          <p:nvPr/>
        </p:nvSpPr>
        <p:spPr>
          <a:xfrm>
            <a:off x="1190625" y="1766888"/>
            <a:ext cx="4114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Referral Standards</a:t>
            </a:r>
            <a:endParaRPr lang="en-US" sz="1500" dirty="0"/>
          </a:p>
        </p:txBody>
      </p:sp>
      <p:sp>
        <p:nvSpPr>
          <p:cNvPr id="26" name="Text 4"/>
          <p:cNvSpPr/>
          <p:nvPr/>
        </p:nvSpPr>
        <p:spPr>
          <a:xfrm>
            <a:off x="892969" y="2209800"/>
            <a:ext cx="99441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latin typeface="Inter" pitchFamily="34" charset="0"/>
                <a:ea typeface="Inter" pitchFamily="34" charset="-122"/>
                <a:cs typeface="Inter" pitchFamily="34" charset="-120"/>
              </a:rPr>
              <a:t>Mandatory referral for all </a:t>
            </a:r>
            <a:r>
              <a:rPr lang="en-US" sz="1125" b="1" dirty="0">
                <a:solidFill>
                  <a:srgbClr val="2C3E50"/>
                </a:solidFill>
                <a:latin typeface="Inter" pitchFamily="34" charset="0"/>
                <a:ea typeface="Inter" pitchFamily="34" charset="-122"/>
                <a:cs typeface="Inter" pitchFamily="34" charset="-120"/>
              </a:rPr>
              <a:t>post-MI</a:t>
            </a:r>
            <a:r>
              <a:rPr lang="en-US" sz="1125" dirty="0">
                <a:solidFill>
                  <a:srgbClr val="2C3E50"/>
                </a:solidFill>
                <a:latin typeface="Inter" pitchFamily="34" charset="0"/>
                <a:ea typeface="Inter" pitchFamily="34" charset="-122"/>
                <a:cs typeface="Inter" pitchFamily="34" charset="-120"/>
              </a:rPr>
              <a:t> and </a:t>
            </a:r>
            <a:r>
              <a:rPr lang="en-US" sz="1125" b="1" dirty="0">
                <a:solidFill>
                  <a:srgbClr val="2C3E50"/>
                </a:solidFill>
                <a:latin typeface="Inter" pitchFamily="34" charset="0"/>
                <a:ea typeface="Inter" pitchFamily="34" charset="-122"/>
                <a:cs typeface="Inter" pitchFamily="34" charset="-120"/>
              </a:rPr>
              <a:t>post-CABG</a:t>
            </a:r>
            <a:r>
              <a:rPr lang="en-US" sz="1125" dirty="0">
                <a:solidFill>
                  <a:srgbClr val="2C3E50"/>
                </a:solidFill>
                <a:latin typeface="Inter" pitchFamily="34" charset="0"/>
                <a:ea typeface="Inter" pitchFamily="34" charset="-122"/>
                <a:cs typeface="Inter" pitchFamily="34" charset="-120"/>
              </a:rPr>
              <a:t> patients.</a:t>
            </a:r>
            <a:endParaRPr lang="en-US" sz="1125" dirty="0"/>
          </a:p>
        </p:txBody>
      </p:sp>
      <p:sp>
        <p:nvSpPr>
          <p:cNvPr id="27" name="Text 5"/>
          <p:cNvSpPr/>
          <p:nvPr/>
        </p:nvSpPr>
        <p:spPr>
          <a:xfrm>
            <a:off x="892969" y="2490788"/>
            <a:ext cx="112990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latin typeface="Inter" pitchFamily="34" charset="0"/>
                <a:ea typeface="Inter" pitchFamily="34" charset="-122"/>
                <a:cs typeface="Inter" pitchFamily="34" charset="-120"/>
              </a:rPr>
              <a:t>Reduces re-infarction risk and significantly improves quality of life.</a:t>
            </a:r>
            <a:endParaRPr lang="en-US" sz="1125" dirty="0"/>
          </a:p>
        </p:txBody>
      </p:sp>
      <p:sp>
        <p:nvSpPr>
          <p:cNvPr id="28" name="Text 6"/>
          <p:cNvSpPr/>
          <p:nvPr/>
        </p:nvSpPr>
        <p:spPr>
          <a:xfrm>
            <a:off x="892969" y="2771775"/>
            <a:ext cx="48220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Heart Manual (BHF):</a:t>
            </a:r>
            <a:r>
              <a:rPr lang="en-US" sz="1125" dirty="0">
                <a:solidFill>
                  <a:srgbClr val="2C3E50"/>
                </a:solidFill>
                <a:latin typeface="Inter" pitchFamily="34" charset="0"/>
                <a:ea typeface="Inter" pitchFamily="34" charset="-122"/>
                <a:cs typeface="Inter" pitchFamily="34" charset="-120"/>
              </a:rPr>
              <a:t> Evidence-based home rehabilitation program (exercise, stress management).</a:t>
            </a:r>
            <a:endParaRPr lang="en-US" sz="1125" dirty="0"/>
          </a:p>
        </p:txBody>
      </p:sp>
      <p:sp>
        <p:nvSpPr>
          <p:cNvPr id="29" name="Text 7"/>
          <p:cNvSpPr/>
          <p:nvPr/>
        </p:nvSpPr>
        <p:spPr>
          <a:xfrm>
            <a:off x="1042988" y="3371850"/>
            <a:ext cx="4810125" cy="4000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 </a:t>
            </a:r>
            <a:r>
              <a:rPr lang="en-US" sz="1050" b="1" dirty="0">
                <a:solidFill>
                  <a:srgbClr val="2C3E50"/>
                </a:solidFill>
                <a:latin typeface="Inter" pitchFamily="34" charset="0"/>
                <a:ea typeface="Inter" pitchFamily="34" charset="-122"/>
                <a:cs typeface="Inter" pitchFamily="34" charset="-120"/>
              </a:rPr>
              <a:t>Expert Patients Initiative:</a:t>
            </a:r>
            <a:r>
              <a:rPr lang="en-US" sz="1050" dirty="0">
                <a:solidFill>
                  <a:srgbClr val="2C3E50"/>
                </a:solidFill>
                <a:latin typeface="Inter" pitchFamily="34" charset="0"/>
                <a:ea typeface="Inter" pitchFamily="34" charset="-122"/>
                <a:cs typeface="Inter" pitchFamily="34" charset="-120"/>
              </a:rPr>
              <a:t> Shifting towards supported self-management for 365 days a year care.</a:t>
            </a:r>
            <a:endParaRPr lang="en-US" sz="1050" dirty="0"/>
          </a:p>
        </p:txBody>
      </p:sp>
      <p:sp>
        <p:nvSpPr>
          <p:cNvPr id="30" name="Text 8"/>
          <p:cNvSpPr/>
          <p:nvPr/>
        </p:nvSpPr>
        <p:spPr>
          <a:xfrm>
            <a:off x="7048500" y="1766888"/>
            <a:ext cx="51435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Inclusive Service Design</a:t>
            </a:r>
            <a:endParaRPr lang="en-US" sz="1500" dirty="0"/>
          </a:p>
        </p:txBody>
      </p:sp>
      <p:sp>
        <p:nvSpPr>
          <p:cNvPr id="31" name="Text 9"/>
          <p:cNvSpPr/>
          <p:nvPr/>
        </p:nvSpPr>
        <p:spPr>
          <a:xfrm>
            <a:off x="6572250" y="2247900"/>
            <a:ext cx="2428736"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latin typeface="Inter" pitchFamily="34" charset="0"/>
                <a:ea typeface="Inter" pitchFamily="34" charset="-122"/>
                <a:cs typeface="Inter" pitchFamily="34" charset="-120"/>
              </a:rPr>
              <a:t>PLAIN ENGLISH CAMPAIGN</a:t>
            </a:r>
            <a:endParaRPr lang="en-US" sz="825" dirty="0"/>
          </a:p>
        </p:txBody>
      </p:sp>
      <p:sp>
        <p:nvSpPr>
          <p:cNvPr id="32" name="Text 10"/>
          <p:cNvSpPr/>
          <p:nvPr/>
        </p:nvSpPr>
        <p:spPr>
          <a:xfrm>
            <a:off x="6750844" y="2500313"/>
            <a:ext cx="4822031"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latin typeface="Inter" pitchFamily="34" charset="0"/>
                <a:ea typeface="Inter" pitchFamily="34" charset="-122"/>
                <a:cs typeface="Inter" pitchFamily="34" charset="-120"/>
              </a:rPr>
              <a:t>Pitch written materials at </a:t>
            </a:r>
            <a:r>
              <a:rPr lang="en-US" sz="1125" b="1" dirty="0">
                <a:solidFill>
                  <a:srgbClr val="2C3E50"/>
                </a:solidFill>
                <a:latin typeface="Inter" pitchFamily="34" charset="0"/>
                <a:ea typeface="Inter" pitchFamily="34" charset="-122"/>
                <a:cs typeface="Inter" pitchFamily="34" charset="-120"/>
              </a:rPr>
              <a:t>reading age 7</a:t>
            </a:r>
            <a:r>
              <a:rPr lang="en-US" sz="1125" dirty="0">
                <a:solidFill>
                  <a:srgbClr val="2C3E50"/>
                </a:solidFill>
                <a:latin typeface="Inter" pitchFamily="34" charset="0"/>
                <a:ea typeface="Inter" pitchFamily="34" charset="-122"/>
                <a:cs typeface="Inter" pitchFamily="34" charset="-120"/>
              </a:rPr>
              <a:t> to cover 90% of the population.</a:t>
            </a:r>
            <a:endParaRPr lang="en-US" sz="1125" dirty="0"/>
          </a:p>
        </p:txBody>
      </p:sp>
      <p:sp>
        <p:nvSpPr>
          <p:cNvPr id="33" name="Text 11"/>
          <p:cNvSpPr/>
          <p:nvPr/>
        </p:nvSpPr>
        <p:spPr>
          <a:xfrm>
            <a:off x="6750844" y="2995613"/>
            <a:ext cx="4822031"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latin typeface="Inter" pitchFamily="34" charset="0"/>
                <a:ea typeface="Inter" pitchFamily="34" charset="-122"/>
                <a:cs typeface="Inter" pitchFamily="34" charset="-120"/>
              </a:rPr>
              <a:t>Ensure cultural sensitivity: e.g., outreach or specific exercise classes for Asian women.</a:t>
            </a:r>
            <a:endParaRPr lang="en-US" sz="1125" dirty="0"/>
          </a:p>
        </p:txBody>
      </p:sp>
      <p:sp>
        <p:nvSpPr>
          <p:cNvPr id="34" name="Text 12"/>
          <p:cNvSpPr/>
          <p:nvPr/>
        </p:nvSpPr>
        <p:spPr>
          <a:xfrm>
            <a:off x="6750844" y="3490913"/>
            <a:ext cx="544115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latin typeface="Inter" pitchFamily="34" charset="0"/>
                <a:ea typeface="Inter" pitchFamily="34" charset="-122"/>
                <a:cs typeface="Inter" pitchFamily="34" charset="-120"/>
              </a:rPr>
              <a:t>Involve patients in developing protocols, letters, and clinic flow.</a:t>
            </a:r>
            <a:endParaRPr lang="en-US" sz="1125" dirty="0"/>
          </a:p>
        </p:txBody>
      </p:sp>
      <p:sp>
        <p:nvSpPr>
          <p:cNvPr id="35" name="Text 13"/>
          <p:cNvSpPr/>
          <p:nvPr/>
        </p:nvSpPr>
        <p:spPr>
          <a:xfrm>
            <a:off x="6238875" y="6457950"/>
            <a:ext cx="5572125" cy="171450"/>
          </a:xfrm>
          <a:prstGeom prst="rect">
            <a:avLst/>
          </a:prstGeom>
          <a:noFill/>
          <a:ln/>
        </p:spPr>
        <p:txBody>
          <a:bodyPr vert="horz" wrap="square" lIns="0" tIns="0" rIns="0" bIns="0" rtlCol="0" anchor="ctr"/>
          <a:lstStyle/>
          <a:p>
            <a:pPr marL="0" indent="0" algn="r">
              <a:lnSpc>
                <a:spcPts val="1350"/>
              </a:lnSpc>
              <a:buNone/>
            </a:pPr>
            <a:r>
              <a:rPr lang="en-US" sz="900" i="1" dirty="0">
                <a:solidFill>
                  <a:srgbClr val="7F8C8D"/>
                </a:solidFill>
                <a:latin typeface="Inter" pitchFamily="34" charset="0"/>
                <a:ea typeface="Inter" pitchFamily="34" charset="-122"/>
                <a:cs typeface="Inter" pitchFamily="34" charset="-120"/>
              </a:rPr>
              <a:t>Structured cardiac rehabilitation program in a clinical setting.</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057275"/>
            <a:ext cx="5572125" cy="2977158"/>
          </a:xfrm>
          <a:prstGeom prst="rect">
            <a:avLst/>
          </a:prstGeom>
        </p:spPr>
      </p:pic>
      <p:pic>
        <p:nvPicPr>
          <p:cNvPr id="6" name="Image 4" descr="preencoded.png"/>
          <p:cNvPicPr>
            <a:picLocks noChangeAspect="1"/>
          </p:cNvPicPr>
          <p:nvPr/>
        </p:nvPicPr>
        <p:blipFill>
          <a:blip r:embed="rId6"/>
          <a:stretch>
            <a:fillRect/>
          </a:stretch>
        </p:blipFill>
        <p:spPr>
          <a:xfrm>
            <a:off x="571500" y="1209675"/>
            <a:ext cx="5191125" cy="333375"/>
          </a:xfrm>
          <a:prstGeom prst="rect">
            <a:avLst/>
          </a:prstGeom>
        </p:spPr>
      </p:pic>
      <p:pic>
        <p:nvPicPr>
          <p:cNvPr id="7" name="Image 5" descr="preencoded.png"/>
          <p:cNvPicPr>
            <a:picLocks noChangeAspect="1"/>
          </p:cNvPicPr>
          <p:nvPr/>
        </p:nvPicPr>
        <p:blipFill>
          <a:blip r:embed="rId7"/>
          <a:stretch>
            <a:fillRect/>
          </a:stretch>
        </p:blipFill>
        <p:spPr>
          <a:xfrm>
            <a:off x="571500" y="1247775"/>
            <a:ext cx="285750" cy="180975"/>
          </a:xfrm>
          <a:prstGeom prst="rect">
            <a:avLst/>
          </a:prstGeom>
        </p:spPr>
      </p:pic>
      <p:pic>
        <p:nvPicPr>
          <p:cNvPr id="8" name="Image 6" descr="preencoded.png"/>
          <p:cNvPicPr>
            <a:picLocks noChangeAspect="1"/>
          </p:cNvPicPr>
          <p:nvPr/>
        </p:nvPicPr>
        <p:blipFill>
          <a:blip r:embed="rId8"/>
          <a:stretch>
            <a:fillRect/>
          </a:stretch>
        </p:blipFill>
        <p:spPr>
          <a:xfrm>
            <a:off x="571500" y="2228850"/>
            <a:ext cx="638175" cy="214313"/>
          </a:xfrm>
          <a:prstGeom prst="rect">
            <a:avLst/>
          </a:prstGeom>
        </p:spPr>
      </p:pic>
      <p:pic>
        <p:nvPicPr>
          <p:cNvPr id="9" name="Image 7" descr="preencoded.png"/>
          <p:cNvPicPr>
            <a:picLocks noChangeAspect="1"/>
          </p:cNvPicPr>
          <p:nvPr/>
        </p:nvPicPr>
        <p:blipFill>
          <a:blip r:embed="rId9"/>
          <a:stretch>
            <a:fillRect/>
          </a:stretch>
        </p:blipFill>
        <p:spPr>
          <a:xfrm>
            <a:off x="1285875" y="2228850"/>
            <a:ext cx="962025" cy="214313"/>
          </a:xfrm>
          <a:prstGeom prst="rect">
            <a:avLst/>
          </a:prstGeom>
        </p:spPr>
      </p:pic>
      <p:pic>
        <p:nvPicPr>
          <p:cNvPr id="10" name="Image 8" descr="preencoded.png"/>
          <p:cNvPicPr>
            <a:picLocks noChangeAspect="1"/>
          </p:cNvPicPr>
          <p:nvPr/>
        </p:nvPicPr>
        <p:blipFill>
          <a:blip r:embed="rId10"/>
          <a:stretch>
            <a:fillRect/>
          </a:stretch>
        </p:blipFill>
        <p:spPr>
          <a:xfrm>
            <a:off x="2324100" y="2228850"/>
            <a:ext cx="1171575" cy="214313"/>
          </a:xfrm>
          <a:prstGeom prst="rect">
            <a:avLst/>
          </a:prstGeom>
        </p:spPr>
      </p:pic>
      <p:pic>
        <p:nvPicPr>
          <p:cNvPr id="11" name="Image 9" descr="preencoded.png"/>
          <p:cNvPicPr>
            <a:picLocks noChangeAspect="1"/>
          </p:cNvPicPr>
          <p:nvPr/>
        </p:nvPicPr>
        <p:blipFill>
          <a:blip r:embed="rId11"/>
          <a:stretch>
            <a:fillRect/>
          </a:stretch>
        </p:blipFill>
        <p:spPr>
          <a:xfrm>
            <a:off x="3571875" y="2228850"/>
            <a:ext cx="885825" cy="214313"/>
          </a:xfrm>
          <a:prstGeom prst="rect">
            <a:avLst/>
          </a:prstGeom>
        </p:spPr>
      </p:pic>
      <p:pic>
        <p:nvPicPr>
          <p:cNvPr id="12" name="Image 10" descr="preencoded.png"/>
          <p:cNvPicPr>
            <a:picLocks noChangeAspect="1"/>
          </p:cNvPicPr>
          <p:nvPr/>
        </p:nvPicPr>
        <p:blipFill>
          <a:blip r:embed="rId12"/>
          <a:stretch>
            <a:fillRect/>
          </a:stretch>
        </p:blipFill>
        <p:spPr>
          <a:xfrm>
            <a:off x="4533900" y="2228850"/>
            <a:ext cx="904875" cy="214313"/>
          </a:xfrm>
          <a:prstGeom prst="rect">
            <a:avLst/>
          </a:prstGeom>
        </p:spPr>
      </p:pic>
      <p:pic>
        <p:nvPicPr>
          <p:cNvPr id="13" name="Image 11" descr="preencoded.png"/>
          <p:cNvPicPr>
            <a:picLocks noChangeAspect="1"/>
          </p:cNvPicPr>
          <p:nvPr/>
        </p:nvPicPr>
        <p:blipFill>
          <a:blip r:embed="rId13"/>
          <a:stretch>
            <a:fillRect/>
          </a:stretch>
        </p:blipFill>
        <p:spPr>
          <a:xfrm>
            <a:off x="571500" y="2595563"/>
            <a:ext cx="130969" cy="110728"/>
          </a:xfrm>
          <a:prstGeom prst="rect">
            <a:avLst/>
          </a:prstGeom>
        </p:spPr>
      </p:pic>
      <p:pic>
        <p:nvPicPr>
          <p:cNvPr id="14" name="Image 12" descr="preencoded.png"/>
          <p:cNvPicPr>
            <a:picLocks noChangeAspect="1"/>
          </p:cNvPicPr>
          <p:nvPr/>
        </p:nvPicPr>
        <p:blipFill>
          <a:blip r:embed="rId14"/>
          <a:stretch>
            <a:fillRect/>
          </a:stretch>
        </p:blipFill>
        <p:spPr>
          <a:xfrm>
            <a:off x="571500" y="2877443"/>
            <a:ext cx="130969" cy="110728"/>
          </a:xfrm>
          <a:prstGeom prst="rect">
            <a:avLst/>
          </a:prstGeom>
        </p:spPr>
      </p:pic>
      <p:pic>
        <p:nvPicPr>
          <p:cNvPr id="15" name="Image 13" descr="preencoded.png"/>
          <p:cNvPicPr>
            <a:picLocks noChangeAspect="1"/>
          </p:cNvPicPr>
          <p:nvPr/>
        </p:nvPicPr>
        <p:blipFill>
          <a:blip r:embed="rId15"/>
          <a:stretch>
            <a:fillRect/>
          </a:stretch>
        </p:blipFill>
        <p:spPr>
          <a:xfrm>
            <a:off x="571500" y="3159323"/>
            <a:ext cx="130969" cy="110728"/>
          </a:xfrm>
          <a:prstGeom prst="rect">
            <a:avLst/>
          </a:prstGeom>
        </p:spPr>
      </p:pic>
      <p:pic>
        <p:nvPicPr>
          <p:cNvPr id="16" name="Image 14" descr="preencoded.png"/>
          <p:cNvPicPr>
            <a:picLocks noChangeAspect="1"/>
          </p:cNvPicPr>
          <p:nvPr/>
        </p:nvPicPr>
        <p:blipFill>
          <a:blip r:embed="rId16"/>
          <a:stretch>
            <a:fillRect/>
          </a:stretch>
        </p:blipFill>
        <p:spPr>
          <a:xfrm>
            <a:off x="381000" y="4186833"/>
            <a:ext cx="5572125" cy="2442567"/>
          </a:xfrm>
          <a:prstGeom prst="rect">
            <a:avLst/>
          </a:prstGeom>
        </p:spPr>
      </p:pic>
      <p:pic>
        <p:nvPicPr>
          <p:cNvPr id="17" name="Image 15" descr="preencoded.png"/>
          <p:cNvPicPr>
            <a:picLocks noChangeAspect="1"/>
          </p:cNvPicPr>
          <p:nvPr/>
        </p:nvPicPr>
        <p:blipFill>
          <a:blip r:embed="rId17"/>
          <a:stretch>
            <a:fillRect/>
          </a:stretch>
        </p:blipFill>
        <p:spPr>
          <a:xfrm>
            <a:off x="571500" y="4339233"/>
            <a:ext cx="5191125" cy="333375"/>
          </a:xfrm>
          <a:prstGeom prst="rect">
            <a:avLst/>
          </a:prstGeom>
        </p:spPr>
      </p:pic>
      <p:pic>
        <p:nvPicPr>
          <p:cNvPr id="18" name="Image 16" descr="preencoded.png"/>
          <p:cNvPicPr>
            <a:picLocks noChangeAspect="1"/>
          </p:cNvPicPr>
          <p:nvPr/>
        </p:nvPicPr>
        <p:blipFill>
          <a:blip r:embed="rId18"/>
          <a:stretch>
            <a:fillRect/>
          </a:stretch>
        </p:blipFill>
        <p:spPr>
          <a:xfrm>
            <a:off x="571500" y="4377333"/>
            <a:ext cx="285750" cy="180975"/>
          </a:xfrm>
          <a:prstGeom prst="rect">
            <a:avLst/>
          </a:prstGeom>
        </p:spPr>
      </p:pic>
      <p:pic>
        <p:nvPicPr>
          <p:cNvPr id="19" name="Image 17" descr="preencoded.png"/>
          <p:cNvPicPr>
            <a:picLocks noChangeAspect="1"/>
          </p:cNvPicPr>
          <p:nvPr/>
        </p:nvPicPr>
        <p:blipFill>
          <a:blip r:embed="rId19"/>
          <a:stretch>
            <a:fillRect/>
          </a:stretch>
        </p:blipFill>
        <p:spPr>
          <a:xfrm>
            <a:off x="571500" y="4825008"/>
            <a:ext cx="130969" cy="130969"/>
          </a:xfrm>
          <a:prstGeom prst="rect">
            <a:avLst/>
          </a:prstGeom>
        </p:spPr>
      </p:pic>
      <p:pic>
        <p:nvPicPr>
          <p:cNvPr id="20" name="Image 18" descr="preencoded.png"/>
          <p:cNvPicPr>
            <a:picLocks noChangeAspect="1"/>
          </p:cNvPicPr>
          <p:nvPr/>
        </p:nvPicPr>
        <p:blipFill>
          <a:blip r:embed="rId20"/>
          <a:stretch>
            <a:fillRect/>
          </a:stretch>
        </p:blipFill>
        <p:spPr>
          <a:xfrm>
            <a:off x="571500" y="5293519"/>
            <a:ext cx="130969" cy="119955"/>
          </a:xfrm>
          <a:prstGeom prst="rect">
            <a:avLst/>
          </a:prstGeom>
        </p:spPr>
      </p:pic>
      <p:pic>
        <p:nvPicPr>
          <p:cNvPr id="21" name="Image 19" descr="preencoded.png"/>
          <p:cNvPicPr>
            <a:picLocks noChangeAspect="1"/>
          </p:cNvPicPr>
          <p:nvPr/>
        </p:nvPicPr>
        <p:blipFill>
          <a:blip r:embed="rId21"/>
          <a:stretch>
            <a:fillRect/>
          </a:stretch>
        </p:blipFill>
        <p:spPr>
          <a:xfrm>
            <a:off x="6238875" y="1057275"/>
            <a:ext cx="5572125" cy="2709863"/>
          </a:xfrm>
          <a:prstGeom prst="rect">
            <a:avLst/>
          </a:prstGeom>
        </p:spPr>
      </p:pic>
      <p:pic>
        <p:nvPicPr>
          <p:cNvPr id="22" name="Image 20" descr="preencoded.png"/>
          <p:cNvPicPr>
            <a:picLocks noChangeAspect="1"/>
          </p:cNvPicPr>
          <p:nvPr/>
        </p:nvPicPr>
        <p:blipFill>
          <a:blip r:embed="rId6"/>
          <a:stretch>
            <a:fillRect/>
          </a:stretch>
        </p:blipFill>
        <p:spPr>
          <a:xfrm>
            <a:off x="6429375" y="1209675"/>
            <a:ext cx="5191125" cy="333375"/>
          </a:xfrm>
          <a:prstGeom prst="rect">
            <a:avLst/>
          </a:prstGeom>
        </p:spPr>
      </p:pic>
      <p:pic>
        <p:nvPicPr>
          <p:cNvPr id="23" name="Image 21" descr="preencoded.png"/>
          <p:cNvPicPr>
            <a:picLocks noChangeAspect="1"/>
          </p:cNvPicPr>
          <p:nvPr/>
        </p:nvPicPr>
        <p:blipFill>
          <a:blip r:embed="rId22"/>
          <a:stretch>
            <a:fillRect/>
          </a:stretch>
        </p:blipFill>
        <p:spPr>
          <a:xfrm>
            <a:off x="6429375" y="1247775"/>
            <a:ext cx="285750" cy="180975"/>
          </a:xfrm>
          <a:prstGeom prst="rect">
            <a:avLst/>
          </a:prstGeom>
        </p:spPr>
      </p:pic>
      <p:pic>
        <p:nvPicPr>
          <p:cNvPr id="24" name="Image 22" descr="preencoded.png"/>
          <p:cNvPicPr>
            <a:picLocks noChangeAspect="1"/>
          </p:cNvPicPr>
          <p:nvPr/>
        </p:nvPicPr>
        <p:blipFill>
          <a:blip r:embed="rId23"/>
          <a:stretch>
            <a:fillRect/>
          </a:stretch>
        </p:blipFill>
        <p:spPr>
          <a:xfrm>
            <a:off x="6429375" y="2228850"/>
            <a:ext cx="5191125" cy="1314152"/>
          </a:xfrm>
          <a:prstGeom prst="rect">
            <a:avLst/>
          </a:prstGeom>
        </p:spPr>
      </p:pic>
      <p:pic>
        <p:nvPicPr>
          <p:cNvPr id="25" name="Image 23" descr="preencoded.png"/>
          <p:cNvPicPr>
            <a:picLocks noChangeAspect="1"/>
          </p:cNvPicPr>
          <p:nvPr/>
        </p:nvPicPr>
        <p:blipFill>
          <a:blip r:embed="rId24"/>
          <a:stretch>
            <a:fillRect/>
          </a:stretch>
        </p:blipFill>
        <p:spPr>
          <a:xfrm>
            <a:off x="6543675" y="2362200"/>
            <a:ext cx="130969" cy="110728"/>
          </a:xfrm>
          <a:prstGeom prst="rect">
            <a:avLst/>
          </a:prstGeom>
        </p:spPr>
      </p:pic>
      <p:pic>
        <p:nvPicPr>
          <p:cNvPr id="26" name="Image 24" descr="preencoded.png"/>
          <p:cNvPicPr>
            <a:picLocks noChangeAspect="1"/>
          </p:cNvPicPr>
          <p:nvPr/>
        </p:nvPicPr>
        <p:blipFill>
          <a:blip r:embed="rId25"/>
          <a:stretch>
            <a:fillRect/>
          </a:stretch>
        </p:blipFill>
        <p:spPr>
          <a:xfrm>
            <a:off x="6543675" y="2830711"/>
            <a:ext cx="130969" cy="110728"/>
          </a:xfrm>
          <a:prstGeom prst="rect">
            <a:avLst/>
          </a:prstGeom>
        </p:spPr>
      </p:pic>
      <p:pic>
        <p:nvPicPr>
          <p:cNvPr id="27" name="Image 25" descr="preencoded.png"/>
          <p:cNvPicPr>
            <a:picLocks noChangeAspect="1"/>
          </p:cNvPicPr>
          <p:nvPr/>
        </p:nvPicPr>
        <p:blipFill>
          <a:blip r:embed="rId26"/>
          <a:stretch>
            <a:fillRect/>
          </a:stretch>
        </p:blipFill>
        <p:spPr>
          <a:xfrm>
            <a:off x="6543675" y="3112591"/>
            <a:ext cx="130969" cy="110728"/>
          </a:xfrm>
          <a:prstGeom prst="rect">
            <a:avLst/>
          </a:prstGeom>
        </p:spPr>
      </p:pic>
      <p:pic>
        <p:nvPicPr>
          <p:cNvPr id="28" name="Image 26" descr="preencoded.png"/>
          <p:cNvPicPr>
            <a:picLocks noChangeAspect="1"/>
          </p:cNvPicPr>
          <p:nvPr/>
        </p:nvPicPr>
        <p:blipFill>
          <a:blip r:embed="rId27"/>
          <a:stretch>
            <a:fillRect/>
          </a:stretch>
        </p:blipFill>
        <p:spPr>
          <a:xfrm>
            <a:off x="6238875" y="3919537"/>
            <a:ext cx="5572125" cy="2709863"/>
          </a:xfrm>
          <a:prstGeom prst="rect">
            <a:avLst/>
          </a:prstGeom>
        </p:spPr>
      </p:pic>
      <p:pic>
        <p:nvPicPr>
          <p:cNvPr id="29" name="Image 27" descr="preencoded.png"/>
          <p:cNvPicPr>
            <a:picLocks noChangeAspect="1"/>
          </p:cNvPicPr>
          <p:nvPr/>
        </p:nvPicPr>
        <p:blipFill>
          <a:blip r:embed="rId17"/>
          <a:stretch>
            <a:fillRect/>
          </a:stretch>
        </p:blipFill>
        <p:spPr>
          <a:xfrm>
            <a:off x="6429375" y="4071938"/>
            <a:ext cx="5191125" cy="333375"/>
          </a:xfrm>
          <a:prstGeom prst="rect">
            <a:avLst/>
          </a:prstGeom>
        </p:spPr>
      </p:pic>
      <p:pic>
        <p:nvPicPr>
          <p:cNvPr id="30" name="Image 28" descr="preencoded.png"/>
          <p:cNvPicPr>
            <a:picLocks noChangeAspect="1"/>
          </p:cNvPicPr>
          <p:nvPr/>
        </p:nvPicPr>
        <p:blipFill>
          <a:blip r:embed="rId28"/>
          <a:stretch>
            <a:fillRect/>
          </a:stretch>
        </p:blipFill>
        <p:spPr>
          <a:xfrm>
            <a:off x="6429375" y="4110038"/>
            <a:ext cx="285750" cy="180975"/>
          </a:xfrm>
          <a:prstGeom prst="rect">
            <a:avLst/>
          </a:prstGeom>
        </p:spPr>
      </p:pic>
      <p:pic>
        <p:nvPicPr>
          <p:cNvPr id="31" name="Image 29" descr="preencoded.png"/>
          <p:cNvPicPr>
            <a:picLocks noChangeAspect="1"/>
          </p:cNvPicPr>
          <p:nvPr/>
        </p:nvPicPr>
        <p:blipFill>
          <a:blip r:embed="rId29"/>
          <a:stretch>
            <a:fillRect/>
          </a:stretch>
        </p:blipFill>
        <p:spPr>
          <a:xfrm>
            <a:off x="6429375" y="4557713"/>
            <a:ext cx="130969" cy="110728"/>
          </a:xfrm>
          <a:prstGeom prst="rect">
            <a:avLst/>
          </a:prstGeom>
        </p:spPr>
      </p:pic>
      <p:pic>
        <p:nvPicPr>
          <p:cNvPr id="32" name="Image 30" descr="preencoded.png"/>
          <p:cNvPicPr>
            <a:picLocks noChangeAspect="1"/>
          </p:cNvPicPr>
          <p:nvPr/>
        </p:nvPicPr>
        <p:blipFill>
          <a:blip r:embed="rId30"/>
          <a:stretch>
            <a:fillRect/>
          </a:stretch>
        </p:blipFill>
        <p:spPr>
          <a:xfrm>
            <a:off x="6429375" y="4839593"/>
            <a:ext cx="130969" cy="130969"/>
          </a:xfrm>
          <a:prstGeom prst="rect">
            <a:avLst/>
          </a:prstGeom>
        </p:spPr>
      </p:pic>
      <p:pic>
        <p:nvPicPr>
          <p:cNvPr id="33" name="Image 31" descr="preencoded.png"/>
          <p:cNvPicPr>
            <a:picLocks noChangeAspect="1"/>
          </p:cNvPicPr>
          <p:nvPr/>
        </p:nvPicPr>
        <p:blipFill>
          <a:blip r:embed="rId31"/>
          <a:stretch>
            <a:fillRect/>
          </a:stretch>
        </p:blipFill>
        <p:spPr>
          <a:xfrm>
            <a:off x="6429375" y="5308104"/>
            <a:ext cx="130969" cy="110728"/>
          </a:xfrm>
          <a:prstGeom prst="rect">
            <a:avLst/>
          </a:prstGeom>
        </p:spPr>
      </p:pic>
      <p:pic>
        <p:nvPicPr>
          <p:cNvPr id="34" name="Image 32" descr="preencoded.png"/>
          <p:cNvPicPr>
            <a:picLocks noChangeAspect="1"/>
          </p:cNvPicPr>
          <p:nvPr/>
        </p:nvPicPr>
        <p:blipFill>
          <a:blip r:embed="rId32"/>
          <a:stretch>
            <a:fillRect/>
          </a:stretch>
        </p:blipFill>
        <p:spPr>
          <a:xfrm>
            <a:off x="6429375" y="5757565"/>
            <a:ext cx="5191125" cy="361950"/>
          </a:xfrm>
          <a:prstGeom prst="rect">
            <a:avLst/>
          </a:prstGeom>
        </p:spPr>
      </p:pic>
      <p:sp>
        <p:nvSpPr>
          <p:cNvPr id="35" name="Text 0"/>
          <p:cNvSpPr/>
          <p:nvPr/>
        </p:nvSpPr>
        <p:spPr>
          <a:xfrm>
            <a:off x="571500" y="285750"/>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PRIMARY-SECONDARY CARE INTERFACE COORDINATION</a:t>
            </a:r>
            <a:endParaRPr lang="en-US" sz="1800" dirty="0"/>
          </a:p>
        </p:txBody>
      </p:sp>
      <p:sp>
        <p:nvSpPr>
          <p:cNvPr id="36"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7" name="Text 2"/>
          <p:cNvSpPr/>
          <p:nvPr/>
        </p:nvSpPr>
        <p:spPr>
          <a:xfrm>
            <a:off x="971550" y="1209675"/>
            <a:ext cx="80238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Multi-Disciplinary Implementation Group</a:t>
            </a:r>
            <a:endParaRPr lang="en-US" sz="1350" dirty="0"/>
          </a:p>
        </p:txBody>
      </p:sp>
      <p:sp>
        <p:nvSpPr>
          <p:cNvPr id="38" name="Text 3"/>
          <p:cNvSpPr/>
          <p:nvPr/>
        </p:nvSpPr>
        <p:spPr>
          <a:xfrm>
            <a:off x="571500" y="1657350"/>
            <a:ext cx="5191125"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2C3E50"/>
                </a:solidFill>
                <a:latin typeface="Inter" pitchFamily="34" charset="0"/>
                <a:ea typeface="Inter" pitchFamily="34" charset="-122"/>
                <a:cs typeface="Inter" pitchFamily="34" charset="-120"/>
              </a:rPr>
              <a:t>Essential for bridging the gap between hospital-led intervention and primary care maintenance.</a:t>
            </a:r>
            <a:endParaRPr lang="en-US" sz="1050" dirty="0"/>
          </a:p>
        </p:txBody>
      </p:sp>
      <p:sp>
        <p:nvSpPr>
          <p:cNvPr id="39" name="Text 4"/>
          <p:cNvSpPr/>
          <p:nvPr/>
        </p:nvSpPr>
        <p:spPr>
          <a:xfrm>
            <a:off x="666750" y="2228850"/>
            <a:ext cx="617391" cy="214313"/>
          </a:xfrm>
          <a:prstGeom prst="rect">
            <a:avLst/>
          </a:prstGeom>
          <a:noFill/>
          <a:ln/>
        </p:spPr>
        <p:txBody>
          <a:bodyPr vert="horz" wrap="square" lIns="0" tIns="0" rIns="0" bIns="0" rtlCol="0" anchor="ctr"/>
          <a:lstStyle/>
          <a:p>
            <a:pPr marL="0" indent="0">
              <a:lnSpc>
                <a:spcPts val="1238"/>
              </a:lnSpc>
              <a:buNone/>
            </a:pPr>
            <a:r>
              <a:rPr lang="en-US" sz="825" b="1" dirty="0">
                <a:solidFill>
                  <a:srgbClr val="475569"/>
                </a:solidFill>
                <a:latin typeface="Inter" pitchFamily="34" charset="0"/>
                <a:ea typeface="Inter" pitchFamily="34" charset="-122"/>
                <a:cs typeface="Inter" pitchFamily="34" charset="-120"/>
              </a:rPr>
              <a:t>GP LEAD</a:t>
            </a:r>
            <a:endParaRPr lang="en-US" sz="825" dirty="0"/>
          </a:p>
        </p:txBody>
      </p:sp>
      <p:sp>
        <p:nvSpPr>
          <p:cNvPr id="40" name="Text 5"/>
          <p:cNvSpPr/>
          <p:nvPr/>
        </p:nvSpPr>
        <p:spPr>
          <a:xfrm>
            <a:off x="1381125" y="2228850"/>
            <a:ext cx="1209996" cy="214313"/>
          </a:xfrm>
          <a:prstGeom prst="rect">
            <a:avLst/>
          </a:prstGeom>
          <a:noFill/>
          <a:ln/>
        </p:spPr>
        <p:txBody>
          <a:bodyPr vert="horz" wrap="square" lIns="0" tIns="0" rIns="0" bIns="0" rtlCol="0" anchor="ctr"/>
          <a:lstStyle/>
          <a:p>
            <a:pPr marL="0" indent="0">
              <a:lnSpc>
                <a:spcPts val="1238"/>
              </a:lnSpc>
              <a:buNone/>
            </a:pPr>
            <a:r>
              <a:rPr lang="en-US" sz="825" b="1" dirty="0">
                <a:solidFill>
                  <a:srgbClr val="475569"/>
                </a:solidFill>
                <a:latin typeface="Inter" pitchFamily="34" charset="0"/>
                <a:ea typeface="Inter" pitchFamily="34" charset="-122"/>
                <a:cs typeface="Inter" pitchFamily="34" charset="-120"/>
              </a:rPr>
              <a:t>CARDIOLOGIST</a:t>
            </a:r>
            <a:endParaRPr lang="en-US" sz="825" dirty="0"/>
          </a:p>
        </p:txBody>
      </p:sp>
      <p:sp>
        <p:nvSpPr>
          <p:cNvPr id="41" name="Text 6"/>
          <p:cNvSpPr/>
          <p:nvPr/>
        </p:nvSpPr>
        <p:spPr>
          <a:xfrm>
            <a:off x="2419350" y="2228850"/>
            <a:ext cx="1684578" cy="214313"/>
          </a:xfrm>
          <a:prstGeom prst="rect">
            <a:avLst/>
          </a:prstGeom>
          <a:noFill/>
          <a:ln/>
        </p:spPr>
        <p:txBody>
          <a:bodyPr vert="horz" wrap="square" lIns="0" tIns="0" rIns="0" bIns="0" rtlCol="0" anchor="ctr"/>
          <a:lstStyle/>
          <a:p>
            <a:pPr marL="0" indent="0">
              <a:lnSpc>
                <a:spcPts val="1238"/>
              </a:lnSpc>
              <a:buNone/>
            </a:pPr>
            <a:r>
              <a:rPr lang="en-US" sz="825" b="1" dirty="0">
                <a:solidFill>
                  <a:srgbClr val="475569"/>
                </a:solidFill>
                <a:latin typeface="Inter" pitchFamily="34" charset="0"/>
                <a:ea typeface="Inter" pitchFamily="34" charset="-122"/>
                <a:cs typeface="Inter" pitchFamily="34" charset="-120"/>
              </a:rPr>
              <a:t>SPECIALIST NURSE</a:t>
            </a:r>
            <a:endParaRPr lang="en-US" sz="825" dirty="0"/>
          </a:p>
        </p:txBody>
      </p:sp>
      <p:sp>
        <p:nvSpPr>
          <p:cNvPr id="42" name="Text 7"/>
          <p:cNvSpPr/>
          <p:nvPr/>
        </p:nvSpPr>
        <p:spPr>
          <a:xfrm>
            <a:off x="3667125" y="2228850"/>
            <a:ext cx="986913" cy="214313"/>
          </a:xfrm>
          <a:prstGeom prst="rect">
            <a:avLst/>
          </a:prstGeom>
          <a:noFill/>
          <a:ln/>
        </p:spPr>
        <p:txBody>
          <a:bodyPr vert="horz" wrap="square" lIns="0" tIns="0" rIns="0" bIns="0" rtlCol="0" anchor="ctr"/>
          <a:lstStyle/>
          <a:p>
            <a:pPr marL="0" indent="0">
              <a:lnSpc>
                <a:spcPts val="1238"/>
              </a:lnSpc>
              <a:buNone/>
            </a:pPr>
            <a:r>
              <a:rPr lang="en-US" sz="825" b="1" dirty="0">
                <a:solidFill>
                  <a:srgbClr val="475569"/>
                </a:solidFill>
                <a:latin typeface="Inter" pitchFamily="34" charset="0"/>
                <a:ea typeface="Inter" pitchFamily="34" charset="-122"/>
                <a:cs typeface="Inter" pitchFamily="34" charset="-120"/>
              </a:rPr>
              <a:t>PHARMACIST</a:t>
            </a:r>
            <a:endParaRPr lang="en-US" sz="825" dirty="0"/>
          </a:p>
        </p:txBody>
      </p:sp>
      <p:sp>
        <p:nvSpPr>
          <p:cNvPr id="43" name="Text 8"/>
          <p:cNvSpPr/>
          <p:nvPr/>
        </p:nvSpPr>
        <p:spPr>
          <a:xfrm>
            <a:off x="4629150" y="2228850"/>
            <a:ext cx="1191126" cy="214313"/>
          </a:xfrm>
          <a:prstGeom prst="rect">
            <a:avLst/>
          </a:prstGeom>
          <a:noFill/>
          <a:ln/>
        </p:spPr>
        <p:txBody>
          <a:bodyPr vert="horz" wrap="square" lIns="0" tIns="0" rIns="0" bIns="0" rtlCol="0" anchor="ctr"/>
          <a:lstStyle/>
          <a:p>
            <a:pPr marL="0" indent="0">
              <a:lnSpc>
                <a:spcPts val="1238"/>
              </a:lnSpc>
              <a:buNone/>
            </a:pPr>
            <a:r>
              <a:rPr lang="en-US" sz="825" b="1" dirty="0">
                <a:solidFill>
                  <a:srgbClr val="475569"/>
                </a:solidFill>
                <a:latin typeface="Inter" pitchFamily="34" charset="0"/>
                <a:ea typeface="Inter" pitchFamily="34" charset="-122"/>
                <a:cs typeface="Inter" pitchFamily="34" charset="-120"/>
              </a:rPr>
              <a:t>PCT/ICB LEAD</a:t>
            </a:r>
            <a:endParaRPr lang="en-US" sz="825" dirty="0"/>
          </a:p>
        </p:txBody>
      </p:sp>
      <p:sp>
        <p:nvSpPr>
          <p:cNvPr id="44" name="Text 9"/>
          <p:cNvSpPr/>
          <p:nvPr/>
        </p:nvSpPr>
        <p:spPr>
          <a:xfrm>
            <a:off x="797719" y="2557463"/>
            <a:ext cx="11394281"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latin typeface="Inter" pitchFamily="34" charset="0"/>
                <a:ea typeface="Inter" pitchFamily="34" charset="-122"/>
                <a:cs typeface="Inter" pitchFamily="34" charset="-120"/>
              </a:rPr>
              <a:t>Establish </a:t>
            </a:r>
            <a:r>
              <a:rPr lang="en-US" sz="1050" b="1" dirty="0">
                <a:solidFill>
                  <a:srgbClr val="2C3E50"/>
                </a:solidFill>
                <a:latin typeface="Inter" pitchFamily="34" charset="0"/>
                <a:ea typeface="Inter" pitchFamily="34" charset="-122"/>
                <a:cs typeface="Inter" pitchFamily="34" charset="-120"/>
              </a:rPr>
              <a:t>Standardized Referral Criteria</a:t>
            </a:r>
            <a:r>
              <a:rPr lang="en-US" sz="1050" dirty="0">
                <a:solidFill>
                  <a:srgbClr val="2C3E50"/>
                </a:solidFill>
                <a:latin typeface="Inter" pitchFamily="34" charset="0"/>
                <a:ea typeface="Inter" pitchFamily="34" charset="-122"/>
                <a:cs typeface="Inter" pitchFamily="34" charset="-120"/>
              </a:rPr>
              <a:t> for stable angina and suspected HF.</a:t>
            </a:r>
            <a:endParaRPr lang="en-US" sz="1050" dirty="0"/>
          </a:p>
        </p:txBody>
      </p:sp>
      <p:sp>
        <p:nvSpPr>
          <p:cNvPr id="45" name="Text 10"/>
          <p:cNvSpPr/>
          <p:nvPr/>
        </p:nvSpPr>
        <p:spPr>
          <a:xfrm>
            <a:off x="797719" y="2839343"/>
            <a:ext cx="107213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latin typeface="Inter" pitchFamily="34" charset="0"/>
                <a:ea typeface="Inter" pitchFamily="34" charset="-122"/>
                <a:cs typeface="Inter" pitchFamily="34" charset="-120"/>
              </a:rPr>
              <a:t>Define access pathways for </a:t>
            </a:r>
            <a:r>
              <a:rPr lang="en-US" sz="1050" b="1" dirty="0">
                <a:solidFill>
                  <a:srgbClr val="2C3E50"/>
                </a:solidFill>
                <a:latin typeface="Inter" pitchFamily="34" charset="0"/>
                <a:ea typeface="Inter" pitchFamily="34" charset="-122"/>
                <a:cs typeface="Inter" pitchFamily="34" charset="-120"/>
              </a:rPr>
              <a:t>Rapid Access Chest Pain Clinics (RACPC)</a:t>
            </a:r>
            <a:r>
              <a:rPr lang="en-US" sz="1050" dirty="0">
                <a:solidFill>
                  <a:srgbClr val="2C3E50"/>
                </a:solidFill>
                <a:latin typeface="Inter" pitchFamily="34" charset="0"/>
                <a:ea typeface="Inter" pitchFamily="34" charset="-122"/>
                <a:cs typeface="Inter" pitchFamily="34" charset="-120"/>
              </a:rPr>
              <a:t>.</a:t>
            </a:r>
            <a:endParaRPr lang="en-US" sz="1050" dirty="0"/>
          </a:p>
        </p:txBody>
      </p:sp>
      <p:sp>
        <p:nvSpPr>
          <p:cNvPr id="46" name="Text 11"/>
          <p:cNvSpPr/>
          <p:nvPr/>
        </p:nvSpPr>
        <p:spPr>
          <a:xfrm>
            <a:off x="797719" y="3121223"/>
            <a:ext cx="11394281"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latin typeface="Inter" pitchFamily="34" charset="0"/>
                <a:ea typeface="Inter" pitchFamily="34" charset="-122"/>
                <a:cs typeface="Inter" pitchFamily="34" charset="-120"/>
              </a:rPr>
              <a:t>Agreement on </a:t>
            </a:r>
            <a:r>
              <a:rPr lang="en-US" sz="1050" b="1" dirty="0">
                <a:solidFill>
                  <a:srgbClr val="2C3E50"/>
                </a:solidFill>
                <a:latin typeface="Inter" pitchFamily="34" charset="0"/>
                <a:ea typeface="Inter" pitchFamily="34" charset="-122"/>
                <a:cs typeface="Inter" pitchFamily="34" charset="-120"/>
              </a:rPr>
              <a:t>District-wide Formularies</a:t>
            </a:r>
            <a:r>
              <a:rPr lang="en-US" sz="1050" dirty="0">
                <a:solidFill>
                  <a:srgbClr val="2C3E50"/>
                </a:solidFill>
                <a:latin typeface="Inter" pitchFamily="34" charset="0"/>
                <a:ea typeface="Inter" pitchFamily="34" charset="-122"/>
                <a:cs typeface="Inter" pitchFamily="34" charset="-120"/>
              </a:rPr>
              <a:t> (e.g., choice of high-intensity statin).</a:t>
            </a:r>
            <a:endParaRPr lang="en-US" sz="1050" dirty="0"/>
          </a:p>
        </p:txBody>
      </p:sp>
      <p:sp>
        <p:nvSpPr>
          <p:cNvPr id="47" name="Text 12"/>
          <p:cNvSpPr/>
          <p:nvPr/>
        </p:nvSpPr>
        <p:spPr>
          <a:xfrm>
            <a:off x="971550" y="4339233"/>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Redesigning The Journey</a:t>
            </a:r>
            <a:endParaRPr lang="en-US" sz="1350" dirty="0"/>
          </a:p>
        </p:txBody>
      </p:sp>
      <p:sp>
        <p:nvSpPr>
          <p:cNvPr id="48" name="Text 13"/>
          <p:cNvSpPr/>
          <p:nvPr/>
        </p:nvSpPr>
        <p:spPr>
          <a:xfrm>
            <a:off x="797719" y="4786908"/>
            <a:ext cx="4964906"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Process Mapping:</a:t>
            </a:r>
            <a:r>
              <a:rPr lang="en-US" sz="1050" dirty="0">
                <a:solidFill>
                  <a:srgbClr val="2C3E50"/>
                </a:solidFill>
                <a:latin typeface="Inter" pitchFamily="34" charset="0"/>
                <a:ea typeface="Inter" pitchFamily="34" charset="-122"/>
                <a:cs typeface="Inter" pitchFamily="34" charset="-120"/>
              </a:rPr>
              <a:t> Identify bottlenecks from first symptom to secondary prevention review.</a:t>
            </a:r>
            <a:endParaRPr lang="en-US" sz="1050" dirty="0"/>
          </a:p>
        </p:txBody>
      </p:sp>
      <p:sp>
        <p:nvSpPr>
          <p:cNvPr id="49" name="Text 14"/>
          <p:cNvSpPr/>
          <p:nvPr/>
        </p:nvSpPr>
        <p:spPr>
          <a:xfrm>
            <a:off x="797719" y="5255419"/>
            <a:ext cx="4964906"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Service Location:</a:t>
            </a:r>
            <a:r>
              <a:rPr lang="en-US" sz="1050" dirty="0">
                <a:solidFill>
                  <a:srgbClr val="2C3E50"/>
                </a:solidFill>
                <a:latin typeface="Inter" pitchFamily="34" charset="0"/>
                <a:ea typeface="Inter" pitchFamily="34" charset="-122"/>
                <a:cs typeface="Inter" pitchFamily="34" charset="-120"/>
              </a:rPr>
              <a:t> Move diagnostics like Echocardiography or 24hr ECG into primary care.</a:t>
            </a:r>
            <a:endParaRPr lang="en-US" sz="1050" dirty="0"/>
          </a:p>
        </p:txBody>
      </p:sp>
      <p:sp>
        <p:nvSpPr>
          <p:cNvPr id="50" name="Text 15"/>
          <p:cNvSpPr/>
          <p:nvPr/>
        </p:nvSpPr>
        <p:spPr>
          <a:xfrm>
            <a:off x="6829425" y="1209675"/>
            <a:ext cx="53625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High-Quality Discharge Logic</a:t>
            </a:r>
            <a:endParaRPr lang="en-US" sz="1350" dirty="0"/>
          </a:p>
        </p:txBody>
      </p:sp>
      <p:sp>
        <p:nvSpPr>
          <p:cNvPr id="51" name="Text 16"/>
          <p:cNvSpPr/>
          <p:nvPr/>
        </p:nvSpPr>
        <p:spPr>
          <a:xfrm>
            <a:off x="6429375" y="1657350"/>
            <a:ext cx="5191125" cy="4000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The discharge letter is the primary trigger for register updates and secondary prevention.</a:t>
            </a:r>
            <a:endParaRPr lang="en-US" sz="1050" dirty="0"/>
          </a:p>
        </p:txBody>
      </p:sp>
      <p:sp>
        <p:nvSpPr>
          <p:cNvPr id="52" name="Text 17"/>
          <p:cNvSpPr/>
          <p:nvPr/>
        </p:nvSpPr>
        <p:spPr>
          <a:xfrm>
            <a:off x="6769894" y="2324100"/>
            <a:ext cx="4736306"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Clear Diagnosis:</a:t>
            </a:r>
            <a:r>
              <a:rPr lang="en-US" sz="1050" dirty="0">
                <a:solidFill>
                  <a:srgbClr val="2C3E50"/>
                </a:solidFill>
                <a:latin typeface="Inter" pitchFamily="34" charset="0"/>
                <a:ea typeface="Inter" pitchFamily="34" charset="-122"/>
                <a:cs typeface="Inter" pitchFamily="34" charset="-120"/>
              </a:rPr>
              <a:t> Distinguish between STEMI, NSTEMI, and unstable angina.</a:t>
            </a:r>
            <a:endParaRPr lang="en-US" sz="1050" dirty="0"/>
          </a:p>
        </p:txBody>
      </p:sp>
      <p:sp>
        <p:nvSpPr>
          <p:cNvPr id="53" name="Text 18"/>
          <p:cNvSpPr/>
          <p:nvPr/>
        </p:nvSpPr>
        <p:spPr>
          <a:xfrm>
            <a:off x="6769894" y="2792611"/>
            <a:ext cx="5422106"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Procedures:</a:t>
            </a:r>
            <a:r>
              <a:rPr lang="en-US" sz="1050" dirty="0">
                <a:solidFill>
                  <a:srgbClr val="2C3E50"/>
                </a:solidFill>
                <a:latin typeface="Inter" pitchFamily="34" charset="0"/>
                <a:ea typeface="Inter" pitchFamily="34" charset="-122"/>
                <a:cs typeface="Inter" pitchFamily="34" charset="-120"/>
              </a:rPr>
              <a:t> Note PCI (with stent type) or CABG for register accuracy.</a:t>
            </a:r>
            <a:endParaRPr lang="en-US" sz="1050" dirty="0"/>
          </a:p>
        </p:txBody>
      </p:sp>
      <p:sp>
        <p:nvSpPr>
          <p:cNvPr id="54" name="Text 19"/>
          <p:cNvSpPr/>
          <p:nvPr/>
        </p:nvSpPr>
        <p:spPr>
          <a:xfrm>
            <a:off x="6769894" y="3074491"/>
            <a:ext cx="4736306"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Medication Plan:</a:t>
            </a:r>
            <a:r>
              <a:rPr lang="en-US" sz="1050" dirty="0">
                <a:solidFill>
                  <a:srgbClr val="2C3E50"/>
                </a:solidFill>
                <a:latin typeface="Inter" pitchFamily="34" charset="0"/>
                <a:ea typeface="Inter" pitchFamily="34" charset="-122"/>
                <a:cs typeface="Inter" pitchFamily="34" charset="-120"/>
              </a:rPr>
              <a:t> Duration of DAPT and titration targets (e.g., BP/HR goals).</a:t>
            </a:r>
            <a:endParaRPr lang="en-US" sz="1050" dirty="0"/>
          </a:p>
        </p:txBody>
      </p:sp>
      <p:sp>
        <p:nvSpPr>
          <p:cNvPr id="55" name="Text 20"/>
          <p:cNvSpPr/>
          <p:nvPr/>
        </p:nvSpPr>
        <p:spPr>
          <a:xfrm>
            <a:off x="6829425" y="4071938"/>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The Pharmacist's Interface</a:t>
            </a:r>
            <a:endParaRPr lang="en-US" sz="1350" dirty="0"/>
          </a:p>
        </p:txBody>
      </p:sp>
      <p:sp>
        <p:nvSpPr>
          <p:cNvPr id="56" name="Text 21"/>
          <p:cNvSpPr/>
          <p:nvPr/>
        </p:nvSpPr>
        <p:spPr>
          <a:xfrm>
            <a:off x="6655594" y="4519613"/>
            <a:ext cx="5536406" cy="186630"/>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Medication Reconciliation:</a:t>
            </a:r>
            <a:r>
              <a:rPr lang="en-US" sz="1050" dirty="0">
                <a:solidFill>
                  <a:srgbClr val="2C3E50"/>
                </a:solidFill>
                <a:latin typeface="Inter" pitchFamily="34" charset="0"/>
                <a:ea typeface="Inter" pitchFamily="34" charset="-122"/>
                <a:cs typeface="Inter" pitchFamily="34" charset="-120"/>
              </a:rPr>
              <a:t> Essential post-discharge to prevent errors.</a:t>
            </a:r>
            <a:endParaRPr lang="en-US" sz="1050" dirty="0"/>
          </a:p>
        </p:txBody>
      </p:sp>
      <p:sp>
        <p:nvSpPr>
          <p:cNvPr id="57" name="Text 22"/>
          <p:cNvSpPr/>
          <p:nvPr/>
        </p:nvSpPr>
        <p:spPr>
          <a:xfrm>
            <a:off x="6655594" y="4801493"/>
            <a:ext cx="4964906"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Formulary Management:</a:t>
            </a:r>
            <a:r>
              <a:rPr lang="en-US" sz="1050" dirty="0">
                <a:solidFill>
                  <a:srgbClr val="2C3E50"/>
                </a:solidFill>
                <a:latin typeface="Inter" pitchFamily="34" charset="0"/>
                <a:ea typeface="Inter" pitchFamily="34" charset="-122"/>
                <a:cs typeface="Inter" pitchFamily="34" charset="-120"/>
              </a:rPr>
              <a:t> Ensuring primary care prescribing aligns with hospital recommendations for cost-effectiveness.</a:t>
            </a:r>
            <a:endParaRPr lang="en-US" sz="1050" dirty="0"/>
          </a:p>
        </p:txBody>
      </p:sp>
      <p:sp>
        <p:nvSpPr>
          <p:cNvPr id="58" name="Text 23"/>
          <p:cNvSpPr/>
          <p:nvPr/>
        </p:nvSpPr>
        <p:spPr>
          <a:xfrm>
            <a:off x="6655594" y="5270004"/>
            <a:ext cx="4964906"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latin typeface="Inter" pitchFamily="34" charset="0"/>
                <a:ea typeface="Inter" pitchFamily="34" charset="-122"/>
                <a:cs typeface="Inter" pitchFamily="34" charset="-120"/>
              </a:rPr>
              <a:t>Safety Monitoring:</a:t>
            </a:r>
            <a:r>
              <a:rPr lang="en-US" sz="1050" dirty="0">
                <a:solidFill>
                  <a:srgbClr val="2C3E50"/>
                </a:solidFill>
                <a:latin typeface="Inter" pitchFamily="34" charset="0"/>
                <a:ea typeface="Inter" pitchFamily="34" charset="-122"/>
                <a:cs typeface="Inter" pitchFamily="34" charset="-120"/>
              </a:rPr>
              <a:t> Managing U&amp;Es for ACEi/ARB and LFTs for high-dose statins.</a:t>
            </a:r>
            <a:endParaRPr lang="en-US" sz="1050" dirty="0"/>
          </a:p>
        </p:txBody>
      </p:sp>
      <p:sp>
        <p:nvSpPr>
          <p:cNvPr id="59" name="Text 24"/>
          <p:cNvSpPr/>
          <p:nvPr/>
        </p:nvSpPr>
        <p:spPr>
          <a:xfrm>
            <a:off x="6543675" y="5852815"/>
            <a:ext cx="5648325" cy="171450"/>
          </a:xfrm>
          <a:prstGeom prst="rect">
            <a:avLst/>
          </a:prstGeom>
          <a:noFill/>
          <a:ln/>
        </p:spPr>
        <p:txBody>
          <a:bodyPr vert="horz" wrap="square" lIns="0" tIns="0" rIns="0" bIns="0" rtlCol="0" anchor="ctr"/>
          <a:lstStyle/>
          <a:p>
            <a:pPr marL="0" indent="0">
              <a:lnSpc>
                <a:spcPts val="1350"/>
              </a:lnSpc>
              <a:buNone/>
            </a:pPr>
            <a:r>
              <a:rPr lang="en-US" sz="900" b="1" dirty="0">
                <a:solidFill>
                  <a:srgbClr val="2C3E50"/>
                </a:solidFill>
                <a:latin typeface="Inter" pitchFamily="34" charset="0"/>
                <a:ea typeface="Inter" pitchFamily="34" charset="-122"/>
                <a:cs typeface="Inter" pitchFamily="34" charset="-120"/>
              </a:rPr>
              <a:t>Tip: Pharmacists are key to meeting QOF indicators for antiplatelet and statin coverage.</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057275"/>
            <a:ext cx="5595938" cy="2371725"/>
          </a:xfrm>
          <a:prstGeom prst="rect">
            <a:avLst/>
          </a:prstGeom>
        </p:spPr>
      </p:pic>
      <p:pic>
        <p:nvPicPr>
          <p:cNvPr id="6" name="Image 4" descr="preencoded.png"/>
          <p:cNvPicPr>
            <a:picLocks noChangeAspect="1"/>
          </p:cNvPicPr>
          <p:nvPr/>
        </p:nvPicPr>
        <p:blipFill>
          <a:blip r:embed="rId6"/>
          <a:stretch>
            <a:fillRect/>
          </a:stretch>
        </p:blipFill>
        <p:spPr>
          <a:xfrm>
            <a:off x="609600" y="1348234"/>
            <a:ext cx="238125" cy="190500"/>
          </a:xfrm>
          <a:prstGeom prst="rect">
            <a:avLst/>
          </a:prstGeom>
        </p:spPr>
      </p:pic>
      <p:pic>
        <p:nvPicPr>
          <p:cNvPr id="7" name="Image 5" descr="preencoded.png"/>
          <p:cNvPicPr>
            <a:picLocks noChangeAspect="1"/>
          </p:cNvPicPr>
          <p:nvPr/>
        </p:nvPicPr>
        <p:blipFill>
          <a:blip r:embed="rId7"/>
          <a:stretch>
            <a:fillRect/>
          </a:stretch>
        </p:blipFill>
        <p:spPr>
          <a:xfrm>
            <a:off x="609600" y="1752600"/>
            <a:ext cx="142875" cy="131862"/>
          </a:xfrm>
          <a:prstGeom prst="rect">
            <a:avLst/>
          </a:prstGeom>
        </p:spPr>
      </p:pic>
      <p:pic>
        <p:nvPicPr>
          <p:cNvPr id="8" name="Image 6" descr="preencoded.png"/>
          <p:cNvPicPr>
            <a:picLocks noChangeAspect="1"/>
          </p:cNvPicPr>
          <p:nvPr/>
        </p:nvPicPr>
        <p:blipFill>
          <a:blip r:embed="rId8"/>
          <a:stretch>
            <a:fillRect/>
          </a:stretch>
        </p:blipFill>
        <p:spPr>
          <a:xfrm>
            <a:off x="609600" y="2324100"/>
            <a:ext cx="142875" cy="114300"/>
          </a:xfrm>
          <a:prstGeom prst="rect">
            <a:avLst/>
          </a:prstGeom>
        </p:spPr>
      </p:pic>
      <p:pic>
        <p:nvPicPr>
          <p:cNvPr id="9" name="Image 7" descr="preencoded.png"/>
          <p:cNvPicPr>
            <a:picLocks noChangeAspect="1"/>
          </p:cNvPicPr>
          <p:nvPr/>
        </p:nvPicPr>
        <p:blipFill>
          <a:blip r:embed="rId9"/>
          <a:stretch>
            <a:fillRect/>
          </a:stretch>
        </p:blipFill>
        <p:spPr>
          <a:xfrm>
            <a:off x="609600" y="2667000"/>
            <a:ext cx="142875" cy="142875"/>
          </a:xfrm>
          <a:prstGeom prst="rect">
            <a:avLst/>
          </a:prstGeom>
        </p:spPr>
      </p:pic>
      <p:pic>
        <p:nvPicPr>
          <p:cNvPr id="10" name="Image 8" descr="preencoded.png"/>
          <p:cNvPicPr>
            <a:picLocks noChangeAspect="1"/>
          </p:cNvPicPr>
          <p:nvPr/>
        </p:nvPicPr>
        <p:blipFill>
          <a:blip r:embed="rId10"/>
          <a:stretch>
            <a:fillRect/>
          </a:stretch>
        </p:blipFill>
        <p:spPr>
          <a:xfrm>
            <a:off x="381000" y="3619500"/>
            <a:ext cx="5595938" cy="1800225"/>
          </a:xfrm>
          <a:prstGeom prst="rect">
            <a:avLst/>
          </a:prstGeom>
        </p:spPr>
      </p:pic>
      <p:pic>
        <p:nvPicPr>
          <p:cNvPr id="11" name="Image 9" descr="preencoded.png"/>
          <p:cNvPicPr>
            <a:picLocks noChangeAspect="1"/>
          </p:cNvPicPr>
          <p:nvPr/>
        </p:nvPicPr>
        <p:blipFill>
          <a:blip r:embed="rId11"/>
          <a:stretch>
            <a:fillRect/>
          </a:stretch>
        </p:blipFill>
        <p:spPr>
          <a:xfrm>
            <a:off x="609600" y="3910459"/>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09600" y="4314825"/>
            <a:ext cx="142875" cy="131862"/>
          </a:xfrm>
          <a:prstGeom prst="rect">
            <a:avLst/>
          </a:prstGeom>
        </p:spPr>
      </p:pic>
      <p:pic>
        <p:nvPicPr>
          <p:cNvPr id="13" name="Image 11" descr="preencoded.png"/>
          <p:cNvPicPr>
            <a:picLocks noChangeAspect="1"/>
          </p:cNvPicPr>
          <p:nvPr/>
        </p:nvPicPr>
        <p:blipFill>
          <a:blip r:embed="rId13"/>
          <a:stretch>
            <a:fillRect/>
          </a:stretch>
        </p:blipFill>
        <p:spPr>
          <a:xfrm>
            <a:off x="609600" y="4886325"/>
            <a:ext cx="142875" cy="114300"/>
          </a:xfrm>
          <a:prstGeom prst="rect">
            <a:avLst/>
          </a:prstGeom>
        </p:spPr>
      </p:pic>
      <p:pic>
        <p:nvPicPr>
          <p:cNvPr id="14" name="Image 12" descr="preencoded.png"/>
          <p:cNvPicPr>
            <a:picLocks noChangeAspect="1"/>
          </p:cNvPicPr>
          <p:nvPr/>
        </p:nvPicPr>
        <p:blipFill>
          <a:blip r:embed="rId14"/>
          <a:stretch>
            <a:fillRect/>
          </a:stretch>
        </p:blipFill>
        <p:spPr>
          <a:xfrm>
            <a:off x="6215063" y="1057275"/>
            <a:ext cx="5595938" cy="4362450"/>
          </a:xfrm>
          <a:prstGeom prst="rect">
            <a:avLst/>
          </a:prstGeom>
        </p:spPr>
      </p:pic>
      <p:pic>
        <p:nvPicPr>
          <p:cNvPr id="15" name="Image 13" descr="preencoded.png"/>
          <p:cNvPicPr>
            <a:picLocks noChangeAspect="1"/>
          </p:cNvPicPr>
          <p:nvPr/>
        </p:nvPicPr>
        <p:blipFill>
          <a:blip r:embed="rId15"/>
          <a:stretch>
            <a:fillRect/>
          </a:stretch>
        </p:blipFill>
        <p:spPr>
          <a:xfrm>
            <a:off x="6443663" y="1348234"/>
            <a:ext cx="238125" cy="190500"/>
          </a:xfrm>
          <a:prstGeom prst="rect">
            <a:avLst/>
          </a:prstGeom>
        </p:spPr>
      </p:pic>
      <p:pic>
        <p:nvPicPr>
          <p:cNvPr id="16" name="Image 14" descr="preencoded.png"/>
          <p:cNvPicPr>
            <a:picLocks noChangeAspect="1"/>
          </p:cNvPicPr>
          <p:nvPr/>
        </p:nvPicPr>
        <p:blipFill>
          <a:blip r:embed="rId16"/>
          <a:stretch>
            <a:fillRect/>
          </a:stretch>
        </p:blipFill>
        <p:spPr>
          <a:xfrm>
            <a:off x="6443663" y="1752600"/>
            <a:ext cx="142875" cy="155823"/>
          </a:xfrm>
          <a:prstGeom prst="rect">
            <a:avLst/>
          </a:prstGeom>
        </p:spPr>
      </p:pic>
      <p:pic>
        <p:nvPicPr>
          <p:cNvPr id="17" name="Image 15" descr="preencoded.png"/>
          <p:cNvPicPr>
            <a:picLocks noChangeAspect="1"/>
          </p:cNvPicPr>
          <p:nvPr/>
        </p:nvPicPr>
        <p:blipFill>
          <a:blip r:embed="rId17"/>
          <a:stretch>
            <a:fillRect/>
          </a:stretch>
        </p:blipFill>
        <p:spPr>
          <a:xfrm>
            <a:off x="6443663" y="2324100"/>
            <a:ext cx="142875" cy="142875"/>
          </a:xfrm>
          <a:prstGeom prst="rect">
            <a:avLst/>
          </a:prstGeom>
        </p:spPr>
      </p:pic>
      <p:pic>
        <p:nvPicPr>
          <p:cNvPr id="18" name="Image 16" descr="preencoded.png"/>
          <p:cNvPicPr>
            <a:picLocks noChangeAspect="1"/>
          </p:cNvPicPr>
          <p:nvPr/>
        </p:nvPicPr>
        <p:blipFill>
          <a:blip r:embed="rId18"/>
          <a:stretch>
            <a:fillRect/>
          </a:stretch>
        </p:blipFill>
        <p:spPr>
          <a:xfrm>
            <a:off x="6443663" y="2895600"/>
            <a:ext cx="142875" cy="142875"/>
          </a:xfrm>
          <a:prstGeom prst="rect">
            <a:avLst/>
          </a:prstGeom>
        </p:spPr>
      </p:pic>
      <p:pic>
        <p:nvPicPr>
          <p:cNvPr id="19" name="Image 17" descr="preencoded.png"/>
          <p:cNvPicPr>
            <a:picLocks noChangeAspect="1"/>
          </p:cNvPicPr>
          <p:nvPr/>
        </p:nvPicPr>
        <p:blipFill>
          <a:blip r:embed="rId16"/>
          <a:stretch>
            <a:fillRect/>
          </a:stretch>
        </p:blipFill>
        <p:spPr>
          <a:xfrm>
            <a:off x="6443663" y="3467100"/>
            <a:ext cx="142875" cy="155823"/>
          </a:xfrm>
          <a:prstGeom prst="rect">
            <a:avLst/>
          </a:prstGeom>
        </p:spPr>
      </p:pic>
      <p:pic>
        <p:nvPicPr>
          <p:cNvPr id="20" name="Image 18" descr="preencoded.png"/>
          <p:cNvPicPr>
            <a:picLocks noChangeAspect="1"/>
          </p:cNvPicPr>
          <p:nvPr/>
        </p:nvPicPr>
        <p:blipFill>
          <a:blip r:embed="rId19"/>
          <a:stretch>
            <a:fillRect/>
          </a:stretch>
        </p:blipFill>
        <p:spPr>
          <a:xfrm>
            <a:off x="381000" y="5572125"/>
            <a:ext cx="11430000" cy="957263"/>
          </a:xfrm>
          <a:prstGeom prst="rect">
            <a:avLst/>
          </a:prstGeom>
        </p:spPr>
      </p:pic>
      <p:pic>
        <p:nvPicPr>
          <p:cNvPr id="21" name="Image 19" descr="preencoded.png"/>
          <p:cNvPicPr>
            <a:picLocks noChangeAspect="1"/>
          </p:cNvPicPr>
          <p:nvPr/>
        </p:nvPicPr>
        <p:blipFill>
          <a:blip r:embed="rId20"/>
          <a:stretch>
            <a:fillRect/>
          </a:stretch>
        </p:blipFill>
        <p:spPr>
          <a:xfrm>
            <a:off x="571500" y="5724525"/>
            <a:ext cx="1811238" cy="652463"/>
          </a:xfrm>
          <a:prstGeom prst="rect">
            <a:avLst/>
          </a:prstGeom>
        </p:spPr>
      </p:pic>
      <p:pic>
        <p:nvPicPr>
          <p:cNvPr id="22" name="Image 20" descr="preencoded.png"/>
          <p:cNvPicPr>
            <a:picLocks noChangeAspect="1"/>
          </p:cNvPicPr>
          <p:nvPr/>
        </p:nvPicPr>
        <p:blipFill>
          <a:blip r:embed="rId21"/>
          <a:stretch>
            <a:fillRect/>
          </a:stretch>
        </p:blipFill>
        <p:spPr>
          <a:xfrm>
            <a:off x="11449645" y="5997178"/>
            <a:ext cx="170855" cy="136624"/>
          </a:xfrm>
          <a:prstGeom prst="rect">
            <a:avLst/>
          </a:prstGeom>
        </p:spPr>
      </p:pic>
      <p:sp>
        <p:nvSpPr>
          <p:cNvPr id="23" name="Text 0"/>
          <p:cNvSpPr/>
          <p:nvPr/>
        </p:nvSpPr>
        <p:spPr>
          <a:xfrm>
            <a:off x="571500" y="285750"/>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REDESIGNING THE PATIENT JOURNEY</a:t>
            </a:r>
            <a:endParaRPr lang="en-US" sz="1800" dirty="0"/>
          </a:p>
        </p:txBody>
      </p:sp>
      <p:sp>
        <p:nvSpPr>
          <p:cNvPr id="24"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5" name="Text 2"/>
          <p:cNvSpPr/>
          <p:nvPr/>
        </p:nvSpPr>
        <p:spPr>
          <a:xfrm>
            <a:off x="962025" y="130016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Mapping the Experience</a:t>
            </a:r>
            <a:endParaRPr lang="en-US" sz="1350" dirty="0"/>
          </a:p>
        </p:txBody>
      </p:sp>
      <p:sp>
        <p:nvSpPr>
          <p:cNvPr id="26" name="Text 3"/>
          <p:cNvSpPr/>
          <p:nvPr/>
        </p:nvSpPr>
        <p:spPr>
          <a:xfrm>
            <a:off x="866775" y="1714500"/>
            <a:ext cx="488156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latin typeface="Inter" pitchFamily="34" charset="0"/>
                <a:ea typeface="Inter" pitchFamily="34" charset="-122"/>
                <a:cs typeface="Inter" pitchFamily="34" charset="-120"/>
              </a:rPr>
              <a:t>Map the process from the </a:t>
            </a:r>
            <a:r>
              <a:rPr lang="en-US" sz="1200" b="1" dirty="0">
                <a:solidFill>
                  <a:srgbClr val="34495E"/>
                </a:solidFill>
                <a:latin typeface="Inter" pitchFamily="34" charset="0"/>
                <a:ea typeface="Inter" pitchFamily="34" charset="-122"/>
                <a:cs typeface="Inter" pitchFamily="34" charset="-120"/>
              </a:rPr>
              <a:t>patient's perspective</a:t>
            </a:r>
            <a:r>
              <a:rPr lang="en-US" sz="1200" dirty="0">
                <a:solidFill>
                  <a:srgbClr val="34495E"/>
                </a:solidFill>
                <a:latin typeface="Inter" pitchFamily="34" charset="0"/>
                <a:ea typeface="Inter" pitchFamily="34" charset="-122"/>
                <a:cs typeface="Inter" pitchFamily="34" charset="-120"/>
              </a:rPr>
              <a:t> (symptom to recovery).</a:t>
            </a:r>
            <a:endParaRPr lang="en-US" sz="1200" dirty="0"/>
          </a:p>
        </p:txBody>
      </p:sp>
      <p:sp>
        <p:nvSpPr>
          <p:cNvPr id="27" name="Text 4"/>
          <p:cNvSpPr/>
          <p:nvPr/>
        </p:nvSpPr>
        <p:spPr>
          <a:xfrm>
            <a:off x="866775" y="2286000"/>
            <a:ext cx="11325225" cy="2286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latin typeface="Inter" pitchFamily="34" charset="0"/>
                <a:ea typeface="Inter" pitchFamily="34" charset="-122"/>
                <a:cs typeface="Inter" pitchFamily="34" charset="-120"/>
              </a:rPr>
              <a:t>Identify </a:t>
            </a:r>
            <a:r>
              <a:rPr lang="en-US" sz="1200" b="1" dirty="0">
                <a:solidFill>
                  <a:srgbClr val="34495E"/>
                </a:solidFill>
                <a:latin typeface="Inter" pitchFamily="34" charset="0"/>
                <a:ea typeface="Inter" pitchFamily="34" charset="-122"/>
                <a:cs typeface="Inter" pitchFamily="34" charset="-120"/>
              </a:rPr>
              <a:t>bottlenecks</a:t>
            </a:r>
            <a:r>
              <a:rPr lang="en-US" sz="1200" dirty="0">
                <a:solidFill>
                  <a:srgbClr val="34495E"/>
                </a:solidFill>
                <a:latin typeface="Inter" pitchFamily="34" charset="0"/>
                <a:ea typeface="Inter" pitchFamily="34" charset="-122"/>
                <a:cs typeface="Inter" pitchFamily="34" charset="-120"/>
              </a:rPr>
              <a:t> in referral pathways and hospital discharge.</a:t>
            </a:r>
            <a:endParaRPr lang="en-US" sz="1200" dirty="0"/>
          </a:p>
        </p:txBody>
      </p:sp>
      <p:sp>
        <p:nvSpPr>
          <p:cNvPr id="28" name="Text 5"/>
          <p:cNvSpPr/>
          <p:nvPr/>
        </p:nvSpPr>
        <p:spPr>
          <a:xfrm>
            <a:off x="866775" y="2628900"/>
            <a:ext cx="4881563"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latin typeface="Inter" pitchFamily="34" charset="0"/>
                <a:ea typeface="Inter" pitchFamily="34" charset="-122"/>
                <a:cs typeface="Inter" pitchFamily="34" charset="-120"/>
              </a:rPr>
              <a:t>Reduce unnecessary steps and administrative delays in primary-secondary data flow.</a:t>
            </a:r>
            <a:endParaRPr lang="en-US" sz="1200" dirty="0"/>
          </a:p>
        </p:txBody>
      </p:sp>
      <p:sp>
        <p:nvSpPr>
          <p:cNvPr id="29" name="Text 6"/>
          <p:cNvSpPr/>
          <p:nvPr/>
        </p:nvSpPr>
        <p:spPr>
          <a:xfrm>
            <a:off x="962025" y="3862387"/>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Optimising Interface Points</a:t>
            </a:r>
            <a:endParaRPr lang="en-US" sz="1350" dirty="0"/>
          </a:p>
        </p:txBody>
      </p:sp>
      <p:sp>
        <p:nvSpPr>
          <p:cNvPr id="30" name="Text 7"/>
          <p:cNvSpPr/>
          <p:nvPr/>
        </p:nvSpPr>
        <p:spPr>
          <a:xfrm>
            <a:off x="866775" y="4276725"/>
            <a:ext cx="48815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latin typeface="Inter" pitchFamily="34" charset="0"/>
                <a:ea typeface="Inter" pitchFamily="34" charset="-122"/>
                <a:cs typeface="Inter" pitchFamily="34" charset="-120"/>
              </a:rPr>
              <a:t>Rapid Access:</a:t>
            </a:r>
            <a:r>
              <a:rPr lang="en-US" sz="1200" dirty="0">
                <a:solidFill>
                  <a:srgbClr val="34495E"/>
                </a:solidFill>
                <a:latin typeface="Inter" pitchFamily="34" charset="0"/>
                <a:ea typeface="Inter" pitchFamily="34" charset="-122"/>
                <a:cs typeface="Inter" pitchFamily="34" charset="-120"/>
              </a:rPr>
              <a:t> Streamline chest pain clinic criteria and referral templates.</a:t>
            </a:r>
            <a:endParaRPr lang="en-US" sz="1200" dirty="0"/>
          </a:p>
        </p:txBody>
      </p:sp>
      <p:sp>
        <p:nvSpPr>
          <p:cNvPr id="31" name="Text 8"/>
          <p:cNvSpPr/>
          <p:nvPr/>
        </p:nvSpPr>
        <p:spPr>
          <a:xfrm>
            <a:off x="866775" y="4848225"/>
            <a:ext cx="11325225" cy="2286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latin typeface="Inter" pitchFamily="34" charset="0"/>
                <a:ea typeface="Inter" pitchFamily="34" charset="-122"/>
                <a:cs typeface="Inter" pitchFamily="34" charset="-120"/>
              </a:rPr>
              <a:t>Discharge:</a:t>
            </a:r>
            <a:r>
              <a:rPr lang="en-US" sz="1200" dirty="0">
                <a:solidFill>
                  <a:srgbClr val="34495E"/>
                </a:solidFill>
                <a:latin typeface="Inter" pitchFamily="34" charset="0"/>
                <a:ea typeface="Inter" pitchFamily="34" charset="-122"/>
                <a:cs typeface="Inter" pitchFamily="34" charset="-120"/>
              </a:rPr>
              <a:t> Ensure timely letters with confirmed codes and meds.</a:t>
            </a:r>
            <a:endParaRPr lang="en-US" sz="1200" dirty="0"/>
          </a:p>
        </p:txBody>
      </p:sp>
      <p:sp>
        <p:nvSpPr>
          <p:cNvPr id="32" name="Text 9"/>
          <p:cNvSpPr/>
          <p:nvPr/>
        </p:nvSpPr>
        <p:spPr>
          <a:xfrm>
            <a:off x="6796088" y="1300163"/>
            <a:ext cx="539591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Bringing Services to Primary Care</a:t>
            </a:r>
            <a:endParaRPr lang="en-US" sz="1350" dirty="0"/>
          </a:p>
        </p:txBody>
      </p:sp>
      <p:sp>
        <p:nvSpPr>
          <p:cNvPr id="33" name="Text 10"/>
          <p:cNvSpPr/>
          <p:nvPr/>
        </p:nvSpPr>
        <p:spPr>
          <a:xfrm>
            <a:off x="6700838" y="1714500"/>
            <a:ext cx="48815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latin typeface="Inter" pitchFamily="34" charset="0"/>
                <a:ea typeface="Inter" pitchFamily="34" charset="-122"/>
                <a:cs typeface="Inter" pitchFamily="34" charset="-120"/>
              </a:rPr>
              <a:t>In-house Echocardiography:</a:t>
            </a:r>
            <a:r>
              <a:rPr lang="en-US" sz="1200" dirty="0">
                <a:solidFill>
                  <a:srgbClr val="34495E"/>
                </a:solidFill>
                <a:latin typeface="Inter" pitchFamily="34" charset="0"/>
                <a:ea typeface="Inter" pitchFamily="34" charset="-122"/>
                <a:cs typeface="Inter" pitchFamily="34" charset="-120"/>
              </a:rPr>
              <a:t> Direct access for suspected heart failure or valve disease.</a:t>
            </a:r>
            <a:endParaRPr lang="en-US" sz="1200" dirty="0"/>
          </a:p>
        </p:txBody>
      </p:sp>
      <p:sp>
        <p:nvSpPr>
          <p:cNvPr id="34" name="Text 11"/>
          <p:cNvSpPr/>
          <p:nvPr/>
        </p:nvSpPr>
        <p:spPr>
          <a:xfrm>
            <a:off x="6700838" y="2286000"/>
            <a:ext cx="48815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latin typeface="Inter" pitchFamily="34" charset="0"/>
                <a:ea typeface="Inter" pitchFamily="34" charset="-122"/>
                <a:cs typeface="Inter" pitchFamily="34" charset="-120"/>
              </a:rPr>
              <a:t>24-hour ECG Monitoring:</a:t>
            </a:r>
            <a:r>
              <a:rPr lang="en-US" sz="1200" dirty="0">
                <a:solidFill>
                  <a:srgbClr val="34495E"/>
                </a:solidFill>
                <a:latin typeface="Inter" pitchFamily="34" charset="0"/>
                <a:ea typeface="Inter" pitchFamily="34" charset="-122"/>
                <a:cs typeface="Inter" pitchFamily="34" charset="-120"/>
              </a:rPr>
              <a:t> Diagnostic assessment of palpitations within the practice.</a:t>
            </a:r>
            <a:endParaRPr lang="en-US" sz="1200" dirty="0"/>
          </a:p>
        </p:txBody>
      </p:sp>
      <p:sp>
        <p:nvSpPr>
          <p:cNvPr id="35" name="Text 12"/>
          <p:cNvSpPr/>
          <p:nvPr/>
        </p:nvSpPr>
        <p:spPr>
          <a:xfrm>
            <a:off x="6700838" y="2857500"/>
            <a:ext cx="48815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latin typeface="Inter" pitchFamily="34" charset="0"/>
                <a:ea typeface="Inter" pitchFamily="34" charset="-122"/>
                <a:cs typeface="Inter" pitchFamily="34" charset="-120"/>
              </a:rPr>
              <a:t>Pharmacist-Led Review:</a:t>
            </a:r>
            <a:r>
              <a:rPr lang="en-US" sz="1200" dirty="0">
                <a:solidFill>
                  <a:srgbClr val="34495E"/>
                </a:solidFill>
                <a:latin typeface="Inter" pitchFamily="34" charset="0"/>
                <a:ea typeface="Inter" pitchFamily="34" charset="-122"/>
                <a:cs typeface="Inter" pitchFamily="34" charset="-120"/>
              </a:rPr>
              <a:t> Specialist support for complex cardiac polypharmacy.</a:t>
            </a:r>
            <a:endParaRPr lang="en-US" sz="1200" dirty="0"/>
          </a:p>
        </p:txBody>
      </p:sp>
      <p:sp>
        <p:nvSpPr>
          <p:cNvPr id="36" name="Text 13"/>
          <p:cNvSpPr/>
          <p:nvPr/>
        </p:nvSpPr>
        <p:spPr>
          <a:xfrm>
            <a:off x="6700838" y="3429000"/>
            <a:ext cx="4881563"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34495E"/>
                </a:solidFill>
                <a:latin typeface="Inter" pitchFamily="34" charset="0"/>
                <a:ea typeface="Inter" pitchFamily="34" charset="-122"/>
                <a:cs typeface="Inter" pitchFamily="34" charset="-120"/>
              </a:rPr>
              <a:t>Community Rehab:</a:t>
            </a:r>
            <a:r>
              <a:rPr lang="en-US" sz="1200" dirty="0">
                <a:solidFill>
                  <a:srgbClr val="34495E"/>
                </a:solidFill>
                <a:latin typeface="Inter" pitchFamily="34" charset="0"/>
                <a:ea typeface="Inter" pitchFamily="34" charset="-122"/>
                <a:cs typeface="Inter" pitchFamily="34" charset="-120"/>
              </a:rPr>
              <a:t> Integrating cardiac rehabilitation into local exercise referral schemes.</a:t>
            </a:r>
            <a:endParaRPr lang="en-US" sz="1200" dirty="0"/>
          </a:p>
        </p:txBody>
      </p:sp>
      <p:sp>
        <p:nvSpPr>
          <p:cNvPr id="37" name="Text 14"/>
          <p:cNvSpPr/>
          <p:nvPr/>
        </p:nvSpPr>
        <p:spPr>
          <a:xfrm>
            <a:off x="704850" y="5724525"/>
            <a:ext cx="1544538" cy="652463"/>
          </a:xfrm>
          <a:prstGeom prst="rect">
            <a:avLst/>
          </a:prstGeom>
          <a:noFill/>
          <a:ln/>
        </p:spPr>
        <p:txBody>
          <a:bodyPr vert="horz" wrap="square" lIns="0" tIns="0" rIns="0" bIns="0" rtlCol="0" anchor="ctr"/>
          <a:lstStyle/>
          <a:p>
            <a:pPr marL="0" indent="0">
              <a:lnSpc>
                <a:spcPts val="1463"/>
              </a:lnSpc>
              <a:buNone/>
            </a:pPr>
            <a:r>
              <a:rPr lang="en-US" sz="975" b="1" kern="0" spc="60" dirty="0">
                <a:solidFill>
                  <a:srgbClr val="FFFFFF"/>
                </a:solidFill>
                <a:latin typeface="Inter" pitchFamily="34" charset="0"/>
                <a:ea typeface="Inter" pitchFamily="34" charset="-122"/>
                <a:cs typeface="Inter" pitchFamily="34" charset="-120"/>
              </a:rPr>
              <a:t>MDT IMPLEMENTATION GROUP</a:t>
            </a:r>
            <a:endParaRPr lang="en-US" sz="975" dirty="0"/>
          </a:p>
        </p:txBody>
      </p:sp>
      <p:sp>
        <p:nvSpPr>
          <p:cNvPr id="38" name="Text 15"/>
          <p:cNvSpPr/>
          <p:nvPr/>
        </p:nvSpPr>
        <p:spPr>
          <a:xfrm>
            <a:off x="2573238" y="5836444"/>
            <a:ext cx="8685907" cy="428625"/>
          </a:xfrm>
          <a:prstGeom prst="rect">
            <a:avLst/>
          </a:prstGeom>
          <a:noFill/>
          <a:ln/>
        </p:spPr>
        <p:txBody>
          <a:bodyPr vert="horz" wrap="square" lIns="0" tIns="0" rIns="0" bIns="0" rtlCol="0" anchor="ctr"/>
          <a:lstStyle/>
          <a:p>
            <a:pPr marL="0" indent="0">
              <a:lnSpc>
                <a:spcPts val="1688"/>
              </a:lnSpc>
              <a:buNone/>
            </a:pPr>
            <a:r>
              <a:rPr lang="en-US" sz="1125" dirty="0">
                <a:solidFill>
                  <a:srgbClr val="FFFFFF"/>
                </a:solidFill>
                <a:latin typeface="Inter" pitchFamily="34" charset="0"/>
                <a:ea typeface="Inter" pitchFamily="34" charset="-122"/>
                <a:cs typeface="Inter" pitchFamily="34" charset="-120"/>
              </a:rPr>
              <a:t>Effective redesign requires a collaboration of </a:t>
            </a:r>
            <a:r>
              <a:rPr lang="en-US" sz="1125" b="1" dirty="0">
                <a:solidFill>
                  <a:srgbClr val="16A085"/>
                </a:solidFill>
                <a:latin typeface="Inter" pitchFamily="34" charset="0"/>
                <a:ea typeface="Inter" pitchFamily="34" charset="-122"/>
                <a:cs typeface="Inter" pitchFamily="34" charset="-120"/>
              </a:rPr>
              <a:t>GPs + Cardiologists + Practice Nurses + PCT Leads + Pharmacists</a:t>
            </a:r>
            <a:r>
              <a:rPr lang="en-US" sz="1125" dirty="0">
                <a:solidFill>
                  <a:srgbClr val="FFFFFF"/>
                </a:solidFill>
                <a:latin typeface="Inter" pitchFamily="34" charset="0"/>
                <a:ea typeface="Inter" pitchFamily="34" charset="-122"/>
                <a:cs typeface="Inter" pitchFamily="34" charset="-120"/>
              </a:rPr>
              <a:t> to agree on local formularies and seamless clinical transitions.</a:t>
            </a:r>
            <a:endParaRPr lang="en-US" sz="112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222177"/>
            <a:ext cx="11430000" cy="708422"/>
          </a:xfrm>
          <a:prstGeom prst="rect">
            <a:avLst/>
          </a:prstGeom>
        </p:spPr>
      </p:pic>
      <p:pic>
        <p:nvPicPr>
          <p:cNvPr id="6" name="Image 4" descr="preencoded.png"/>
          <p:cNvPicPr>
            <a:picLocks noChangeAspect="1"/>
          </p:cNvPicPr>
          <p:nvPr/>
        </p:nvPicPr>
        <p:blipFill>
          <a:blip r:embed="rId6"/>
          <a:stretch>
            <a:fillRect/>
          </a:stretch>
        </p:blipFill>
        <p:spPr>
          <a:xfrm>
            <a:off x="619125" y="1490811"/>
            <a:ext cx="267891" cy="214313"/>
          </a:xfrm>
          <a:prstGeom prst="rect">
            <a:avLst/>
          </a:prstGeom>
        </p:spPr>
      </p:pic>
      <p:pic>
        <p:nvPicPr>
          <p:cNvPr id="7" name="Image 5" descr="preencoded.png"/>
          <p:cNvPicPr>
            <a:picLocks noChangeAspect="1"/>
          </p:cNvPicPr>
          <p:nvPr/>
        </p:nvPicPr>
        <p:blipFill>
          <a:blip r:embed="rId7"/>
          <a:stretch>
            <a:fillRect/>
          </a:stretch>
        </p:blipFill>
        <p:spPr>
          <a:xfrm>
            <a:off x="381000" y="2159198"/>
            <a:ext cx="3651200" cy="3448050"/>
          </a:xfrm>
          <a:prstGeom prst="rect">
            <a:avLst/>
          </a:prstGeom>
        </p:spPr>
      </p:pic>
      <p:pic>
        <p:nvPicPr>
          <p:cNvPr id="8" name="Image 6" descr="preencoded.png"/>
          <p:cNvPicPr>
            <a:picLocks noChangeAspect="1"/>
          </p:cNvPicPr>
          <p:nvPr/>
        </p:nvPicPr>
        <p:blipFill>
          <a:blip r:embed="rId8"/>
          <a:stretch>
            <a:fillRect/>
          </a:stretch>
        </p:blipFill>
        <p:spPr>
          <a:xfrm>
            <a:off x="2016026" y="2387798"/>
            <a:ext cx="381000" cy="381000"/>
          </a:xfrm>
          <a:prstGeom prst="rect">
            <a:avLst/>
          </a:prstGeom>
        </p:spPr>
      </p:pic>
      <p:pic>
        <p:nvPicPr>
          <p:cNvPr id="9" name="Image 7" descr="preencoded.png"/>
          <p:cNvPicPr>
            <a:picLocks noChangeAspect="1"/>
          </p:cNvPicPr>
          <p:nvPr/>
        </p:nvPicPr>
        <p:blipFill>
          <a:blip r:embed="rId9"/>
          <a:stretch>
            <a:fillRect/>
          </a:stretch>
        </p:blipFill>
        <p:spPr>
          <a:xfrm>
            <a:off x="1968401" y="3045768"/>
            <a:ext cx="476250" cy="381000"/>
          </a:xfrm>
          <a:prstGeom prst="rect">
            <a:avLst/>
          </a:prstGeom>
        </p:spPr>
      </p:pic>
      <p:pic>
        <p:nvPicPr>
          <p:cNvPr id="10" name="Image 8" descr="preencoded.png"/>
          <p:cNvPicPr>
            <a:picLocks noChangeAspect="1"/>
          </p:cNvPicPr>
          <p:nvPr/>
        </p:nvPicPr>
        <p:blipFill>
          <a:blip r:embed="rId10"/>
          <a:stretch>
            <a:fillRect/>
          </a:stretch>
        </p:blipFill>
        <p:spPr>
          <a:xfrm>
            <a:off x="4270325" y="2159198"/>
            <a:ext cx="3651200" cy="3448050"/>
          </a:xfrm>
          <a:prstGeom prst="rect">
            <a:avLst/>
          </a:prstGeom>
        </p:spPr>
      </p:pic>
      <p:pic>
        <p:nvPicPr>
          <p:cNvPr id="11" name="Image 9" descr="preencoded.png"/>
          <p:cNvPicPr>
            <a:picLocks noChangeAspect="1"/>
          </p:cNvPicPr>
          <p:nvPr/>
        </p:nvPicPr>
        <p:blipFill>
          <a:blip r:embed="rId11"/>
          <a:stretch>
            <a:fillRect/>
          </a:stretch>
        </p:blipFill>
        <p:spPr>
          <a:xfrm>
            <a:off x="5905351" y="2387798"/>
            <a:ext cx="381000" cy="381000"/>
          </a:xfrm>
          <a:prstGeom prst="rect">
            <a:avLst/>
          </a:prstGeom>
        </p:spPr>
      </p:pic>
      <p:pic>
        <p:nvPicPr>
          <p:cNvPr id="12" name="Image 10" descr="preencoded.png"/>
          <p:cNvPicPr>
            <a:picLocks noChangeAspect="1"/>
          </p:cNvPicPr>
          <p:nvPr/>
        </p:nvPicPr>
        <p:blipFill>
          <a:blip r:embed="rId12"/>
          <a:stretch>
            <a:fillRect/>
          </a:stretch>
        </p:blipFill>
        <p:spPr>
          <a:xfrm>
            <a:off x="5857726" y="3045768"/>
            <a:ext cx="476250" cy="381000"/>
          </a:xfrm>
          <a:prstGeom prst="rect">
            <a:avLst/>
          </a:prstGeom>
        </p:spPr>
      </p:pic>
      <p:pic>
        <p:nvPicPr>
          <p:cNvPr id="13" name="Image 11" descr="preencoded.png"/>
          <p:cNvPicPr>
            <a:picLocks noChangeAspect="1"/>
          </p:cNvPicPr>
          <p:nvPr/>
        </p:nvPicPr>
        <p:blipFill>
          <a:blip r:embed="rId13"/>
          <a:stretch>
            <a:fillRect/>
          </a:stretch>
        </p:blipFill>
        <p:spPr>
          <a:xfrm>
            <a:off x="8159651" y="2159198"/>
            <a:ext cx="3651200" cy="3448050"/>
          </a:xfrm>
          <a:prstGeom prst="rect">
            <a:avLst/>
          </a:prstGeom>
        </p:spPr>
      </p:pic>
      <p:pic>
        <p:nvPicPr>
          <p:cNvPr id="14" name="Image 12" descr="preencoded.png"/>
          <p:cNvPicPr>
            <a:picLocks noChangeAspect="1"/>
          </p:cNvPicPr>
          <p:nvPr/>
        </p:nvPicPr>
        <p:blipFill>
          <a:blip r:embed="rId14"/>
          <a:stretch>
            <a:fillRect/>
          </a:stretch>
        </p:blipFill>
        <p:spPr>
          <a:xfrm>
            <a:off x="9794677" y="2387798"/>
            <a:ext cx="381000" cy="381000"/>
          </a:xfrm>
          <a:prstGeom prst="rect">
            <a:avLst/>
          </a:prstGeom>
        </p:spPr>
      </p:pic>
      <p:pic>
        <p:nvPicPr>
          <p:cNvPr id="15" name="Image 13" descr="preencoded.png"/>
          <p:cNvPicPr>
            <a:picLocks noChangeAspect="1"/>
          </p:cNvPicPr>
          <p:nvPr/>
        </p:nvPicPr>
        <p:blipFill>
          <a:blip r:embed="rId15"/>
          <a:stretch>
            <a:fillRect/>
          </a:stretch>
        </p:blipFill>
        <p:spPr>
          <a:xfrm>
            <a:off x="9747052" y="3045768"/>
            <a:ext cx="476250" cy="381000"/>
          </a:xfrm>
          <a:prstGeom prst="rect">
            <a:avLst/>
          </a:prstGeom>
        </p:spPr>
      </p:pic>
      <p:pic>
        <p:nvPicPr>
          <p:cNvPr id="16" name="Image 14" descr="preencoded.png"/>
          <p:cNvPicPr>
            <a:picLocks noChangeAspect="1"/>
          </p:cNvPicPr>
          <p:nvPr/>
        </p:nvPicPr>
        <p:blipFill>
          <a:blip r:embed="rId16"/>
          <a:stretch>
            <a:fillRect/>
          </a:stretch>
        </p:blipFill>
        <p:spPr>
          <a:xfrm>
            <a:off x="381000" y="5835848"/>
            <a:ext cx="11430000" cy="628650"/>
          </a:xfrm>
          <a:prstGeom prst="rect">
            <a:avLst/>
          </a:prstGeom>
        </p:spPr>
      </p:pic>
      <p:pic>
        <p:nvPicPr>
          <p:cNvPr id="17" name="Image 15" descr="preencoded.png"/>
          <p:cNvPicPr>
            <a:picLocks noChangeAspect="1"/>
          </p:cNvPicPr>
          <p:nvPr/>
        </p:nvPicPr>
        <p:blipFill>
          <a:blip r:embed="rId17"/>
          <a:stretch>
            <a:fillRect/>
          </a:stretch>
        </p:blipFill>
        <p:spPr>
          <a:xfrm>
            <a:off x="571500" y="6066086"/>
            <a:ext cx="151954" cy="121444"/>
          </a:xfrm>
          <a:prstGeom prst="rect">
            <a:avLst/>
          </a:prstGeom>
        </p:spPr>
      </p:pic>
      <p:sp>
        <p:nvSpPr>
          <p:cNvPr id="18" name="Text 0"/>
          <p:cNvSpPr/>
          <p:nvPr/>
        </p:nvSpPr>
        <p:spPr>
          <a:xfrm>
            <a:off x="571500" y="285750"/>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SERVICE IMPROVEMENT: THE MODEL FOR IMPROVEMENT</a:t>
            </a:r>
            <a:endParaRPr lang="en-US" sz="1800" dirty="0"/>
          </a:p>
        </p:txBody>
      </p:sp>
      <p:sp>
        <p:nvSpPr>
          <p:cNvPr id="19"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0" name="Text 2"/>
          <p:cNvSpPr/>
          <p:nvPr/>
        </p:nvSpPr>
        <p:spPr>
          <a:xfrm>
            <a:off x="1077516" y="1336477"/>
            <a:ext cx="10495359" cy="479822"/>
          </a:xfrm>
          <a:prstGeom prst="rect">
            <a:avLst/>
          </a:prstGeom>
          <a:noFill/>
          <a:ln/>
        </p:spPr>
        <p:txBody>
          <a:bodyPr vert="horz" wrap="square" lIns="0" tIns="0" rIns="0" bIns="0" rtlCol="0" anchor="ctr"/>
          <a:lstStyle/>
          <a:p>
            <a:pPr marL="0" indent="0">
              <a:lnSpc>
                <a:spcPts val="1890"/>
              </a:lnSpc>
              <a:buNone/>
            </a:pPr>
            <a:r>
              <a:rPr lang="en-US" sz="1350" dirty="0">
                <a:solidFill>
                  <a:srgbClr val="FFFFFF"/>
                </a:solidFill>
                <a:latin typeface="Inter" pitchFamily="34" charset="0"/>
                <a:ea typeface="Inter" pitchFamily="34" charset="-122"/>
                <a:cs typeface="Inter" pitchFamily="34" charset="-120"/>
              </a:rPr>
              <a:t>The Model for Improvement is a powerful tool for accelerating progress. It provides a simple yet effective framework for healthcare teams to plan and execute small, rapid changes.</a:t>
            </a:r>
            <a:endParaRPr lang="en-US" sz="1350" dirty="0"/>
          </a:p>
        </p:txBody>
      </p:sp>
      <p:sp>
        <p:nvSpPr>
          <p:cNvPr id="21" name="Text 3"/>
          <p:cNvSpPr/>
          <p:nvPr/>
        </p:nvSpPr>
        <p:spPr>
          <a:xfrm>
            <a:off x="2016026" y="2387798"/>
            <a:ext cx="381000" cy="3810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latin typeface="Inter" pitchFamily="34" charset="0"/>
                <a:ea typeface="Inter" pitchFamily="34" charset="-122"/>
                <a:cs typeface="Inter" pitchFamily="34" charset="-120"/>
              </a:rPr>
              <a:t>1</a:t>
            </a:r>
            <a:endParaRPr lang="en-US" sz="1500" dirty="0"/>
          </a:p>
        </p:txBody>
      </p:sp>
      <p:sp>
        <p:nvSpPr>
          <p:cNvPr id="22" name="Text 4"/>
          <p:cNvSpPr/>
          <p:nvPr/>
        </p:nvSpPr>
        <p:spPr>
          <a:xfrm>
            <a:off x="753963" y="3606998"/>
            <a:ext cx="2905125" cy="4572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C3E50"/>
                </a:solidFill>
                <a:latin typeface="Inter" pitchFamily="34" charset="0"/>
                <a:ea typeface="Inter" pitchFamily="34" charset="-122"/>
                <a:cs typeface="Inter" pitchFamily="34" charset="-120"/>
              </a:rPr>
              <a:t>What are we trying to improve?</a:t>
            </a:r>
            <a:endParaRPr lang="en-US" sz="1500" dirty="0"/>
          </a:p>
        </p:txBody>
      </p:sp>
      <p:sp>
        <p:nvSpPr>
          <p:cNvPr id="23" name="Text 5"/>
          <p:cNvSpPr/>
          <p:nvPr/>
        </p:nvSpPr>
        <p:spPr>
          <a:xfrm>
            <a:off x="857250" y="4178498"/>
            <a:ext cx="4021117"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Define clear, SMART aims.</a:t>
            </a:r>
            <a:endParaRPr lang="en-US" sz="1125" dirty="0"/>
          </a:p>
        </p:txBody>
      </p:sp>
      <p:sp>
        <p:nvSpPr>
          <p:cNvPr id="24" name="Text 6"/>
          <p:cNvSpPr/>
          <p:nvPr/>
        </p:nvSpPr>
        <p:spPr>
          <a:xfrm>
            <a:off x="857250" y="4469011"/>
            <a:ext cx="4021117"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Set a specific timeframe.</a:t>
            </a:r>
            <a:endParaRPr lang="en-US" sz="1125" dirty="0"/>
          </a:p>
        </p:txBody>
      </p:sp>
      <p:sp>
        <p:nvSpPr>
          <p:cNvPr id="25" name="Text 7"/>
          <p:cNvSpPr/>
          <p:nvPr/>
        </p:nvSpPr>
        <p:spPr>
          <a:xfrm>
            <a:off x="857250" y="4759523"/>
            <a:ext cx="28892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Identify the target population (e.g., CHD patients).</a:t>
            </a:r>
            <a:endParaRPr lang="en-US" sz="1125" dirty="0"/>
          </a:p>
        </p:txBody>
      </p:sp>
      <p:sp>
        <p:nvSpPr>
          <p:cNvPr id="26" name="Text 8"/>
          <p:cNvSpPr/>
          <p:nvPr/>
        </p:nvSpPr>
        <p:spPr>
          <a:xfrm>
            <a:off x="5905351" y="2387798"/>
            <a:ext cx="381000" cy="3810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latin typeface="Inter" pitchFamily="34" charset="0"/>
                <a:ea typeface="Inter" pitchFamily="34" charset="-122"/>
                <a:cs typeface="Inter" pitchFamily="34" charset="-120"/>
              </a:rPr>
              <a:t>2</a:t>
            </a:r>
            <a:endParaRPr lang="en-US" sz="1500" dirty="0"/>
          </a:p>
        </p:txBody>
      </p:sp>
      <p:sp>
        <p:nvSpPr>
          <p:cNvPr id="27" name="Text 9"/>
          <p:cNvSpPr/>
          <p:nvPr/>
        </p:nvSpPr>
        <p:spPr>
          <a:xfrm>
            <a:off x="4556075" y="3606998"/>
            <a:ext cx="3079700" cy="5715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C3E50"/>
                </a:solidFill>
                <a:latin typeface="Inter" pitchFamily="34" charset="0"/>
                <a:ea typeface="Inter" pitchFamily="34" charset="-122"/>
                <a:cs typeface="Inter" pitchFamily="34" charset="-120"/>
              </a:rPr>
              <a:t>How will we know improvement has happened?</a:t>
            </a:r>
            <a:endParaRPr lang="en-US" sz="1500" dirty="0"/>
          </a:p>
        </p:txBody>
      </p:sp>
      <p:sp>
        <p:nvSpPr>
          <p:cNvPr id="28" name="Text 10"/>
          <p:cNvSpPr/>
          <p:nvPr/>
        </p:nvSpPr>
        <p:spPr>
          <a:xfrm>
            <a:off x="4746575" y="4292798"/>
            <a:ext cx="546871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Outcome: Does the patient benefit?</a:t>
            </a:r>
            <a:endParaRPr lang="en-US" sz="1125" dirty="0"/>
          </a:p>
        </p:txBody>
      </p:sp>
      <p:sp>
        <p:nvSpPr>
          <p:cNvPr id="29" name="Text 11"/>
          <p:cNvSpPr/>
          <p:nvPr/>
        </p:nvSpPr>
        <p:spPr>
          <a:xfrm>
            <a:off x="4746575" y="4583311"/>
            <a:ext cx="6112098"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Process: Are we doing what we planned?</a:t>
            </a:r>
            <a:endParaRPr lang="en-US" sz="1125" dirty="0"/>
          </a:p>
        </p:txBody>
      </p:sp>
      <p:sp>
        <p:nvSpPr>
          <p:cNvPr id="30" name="Text 12"/>
          <p:cNvSpPr/>
          <p:nvPr/>
        </p:nvSpPr>
        <p:spPr>
          <a:xfrm>
            <a:off x="4746575" y="4873823"/>
            <a:ext cx="2889200"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Balancing: Any unintended consequences?</a:t>
            </a:r>
            <a:endParaRPr lang="en-US" sz="1125" dirty="0"/>
          </a:p>
        </p:txBody>
      </p:sp>
      <p:sp>
        <p:nvSpPr>
          <p:cNvPr id="31" name="Text 13"/>
          <p:cNvSpPr/>
          <p:nvPr/>
        </p:nvSpPr>
        <p:spPr>
          <a:xfrm>
            <a:off x="9794677" y="2387798"/>
            <a:ext cx="381000" cy="3810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FFFFFF"/>
                </a:solidFill>
                <a:latin typeface="Inter" pitchFamily="34" charset="0"/>
                <a:ea typeface="Inter" pitchFamily="34" charset="-122"/>
                <a:cs typeface="Inter" pitchFamily="34" charset="-120"/>
              </a:rPr>
              <a:t>3</a:t>
            </a:r>
            <a:endParaRPr lang="en-US" sz="1500" dirty="0"/>
          </a:p>
        </p:txBody>
      </p:sp>
      <p:sp>
        <p:nvSpPr>
          <p:cNvPr id="32" name="Text 14"/>
          <p:cNvSpPr/>
          <p:nvPr/>
        </p:nvSpPr>
        <p:spPr>
          <a:xfrm>
            <a:off x="8445401" y="3606998"/>
            <a:ext cx="3079700" cy="571500"/>
          </a:xfrm>
          <a:prstGeom prst="rect">
            <a:avLst/>
          </a:prstGeom>
          <a:noFill/>
          <a:ln/>
        </p:spPr>
        <p:txBody>
          <a:bodyPr vert="horz" wrap="square" lIns="0" tIns="0" rIns="0" bIns="0" rtlCol="0" anchor="ctr"/>
          <a:lstStyle/>
          <a:p>
            <a:pPr marL="0" indent="0" algn="ctr">
              <a:lnSpc>
                <a:spcPts val="2250"/>
              </a:lnSpc>
              <a:buNone/>
            </a:pPr>
            <a:r>
              <a:rPr lang="en-US" sz="1500" b="1" dirty="0">
                <a:solidFill>
                  <a:srgbClr val="2C3E50"/>
                </a:solidFill>
                <a:latin typeface="Inter" pitchFamily="34" charset="0"/>
                <a:ea typeface="Inter" pitchFamily="34" charset="-122"/>
                <a:cs typeface="Inter" pitchFamily="34" charset="-120"/>
              </a:rPr>
              <a:t>What changes can we make that will result in improvement?</a:t>
            </a:r>
            <a:endParaRPr lang="en-US" sz="1500" dirty="0"/>
          </a:p>
        </p:txBody>
      </p:sp>
      <p:sp>
        <p:nvSpPr>
          <p:cNvPr id="33" name="Text 15"/>
          <p:cNvSpPr/>
          <p:nvPr/>
        </p:nvSpPr>
        <p:spPr>
          <a:xfrm>
            <a:off x="8635901" y="4292798"/>
            <a:ext cx="355609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Brainstorm change ideas.</a:t>
            </a:r>
            <a:endParaRPr lang="en-US" sz="1125" dirty="0"/>
          </a:p>
        </p:txBody>
      </p:sp>
      <p:sp>
        <p:nvSpPr>
          <p:cNvPr id="34" name="Text 16"/>
          <p:cNvSpPr/>
          <p:nvPr/>
        </p:nvSpPr>
        <p:spPr>
          <a:xfrm>
            <a:off x="8635901" y="4583311"/>
            <a:ext cx="355609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Review evidence-based guidelines.</a:t>
            </a:r>
            <a:endParaRPr lang="en-US" sz="1125" dirty="0"/>
          </a:p>
        </p:txBody>
      </p:sp>
      <p:sp>
        <p:nvSpPr>
          <p:cNvPr id="35" name="Text 17"/>
          <p:cNvSpPr/>
          <p:nvPr/>
        </p:nvSpPr>
        <p:spPr>
          <a:xfrm>
            <a:off x="8635901" y="4873823"/>
            <a:ext cx="3556099"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5D6D7E"/>
                </a:solidFill>
                <a:latin typeface="Inter" pitchFamily="34" charset="0"/>
                <a:ea typeface="Inter" pitchFamily="34" charset="-122"/>
                <a:cs typeface="Inter" pitchFamily="34" charset="-120"/>
              </a:rPr>
              <a:t>Involve the whole team in ideation.</a:t>
            </a:r>
            <a:endParaRPr lang="en-US" sz="1125" dirty="0"/>
          </a:p>
        </p:txBody>
      </p:sp>
      <p:sp>
        <p:nvSpPr>
          <p:cNvPr id="36" name="Text 18"/>
          <p:cNvSpPr/>
          <p:nvPr/>
        </p:nvSpPr>
        <p:spPr>
          <a:xfrm>
            <a:off x="866329" y="5950148"/>
            <a:ext cx="10754171"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800000"/>
                </a:solidFill>
                <a:latin typeface="Inter" pitchFamily="34" charset="0"/>
                <a:ea typeface="Inter" pitchFamily="34" charset="-122"/>
                <a:cs typeface="Inter" pitchFamily="34" charset="-120"/>
              </a:rPr>
              <a:t>GP Trainee Tip:</a:t>
            </a:r>
            <a:r>
              <a:rPr lang="en-US" sz="1050" dirty="0">
                <a:solidFill>
                  <a:srgbClr val="7E5109"/>
                </a:solidFill>
                <a:latin typeface="Inter" pitchFamily="34" charset="0"/>
                <a:ea typeface="Inter" pitchFamily="34" charset="-122"/>
                <a:cs typeface="Inter" pitchFamily="34" charset="-120"/>
              </a:rPr>
              <a:t> Answering these three questions is the mandatory first step before starting any </a:t>
            </a:r>
            <a:r>
              <a:rPr lang="en-US" sz="1050" b="1" dirty="0">
                <a:solidFill>
                  <a:srgbClr val="800000"/>
                </a:solidFill>
                <a:latin typeface="Inter" pitchFamily="34" charset="0"/>
                <a:ea typeface="Inter" pitchFamily="34" charset="-122"/>
                <a:cs typeface="Inter" pitchFamily="34" charset="-120"/>
              </a:rPr>
              <a:t>PDSA (Plan-Do-Study-Act) cycle</a:t>
            </a:r>
            <a:r>
              <a:rPr lang="en-US" sz="1050" dirty="0">
                <a:solidFill>
                  <a:srgbClr val="7E5109"/>
                </a:solidFill>
                <a:latin typeface="Inter" pitchFamily="34" charset="0"/>
                <a:ea typeface="Inter" pitchFamily="34" charset="-122"/>
                <a:cs typeface="Inter" pitchFamily="34" charset="-120"/>
              </a:rPr>
              <a:t>. Without a clear aim and measurement strategy, a service improvement project is likely to lose focus and fail to demonstrate clinical impact.</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4" name="Image 2" descr="preencoded.png"/>
          <p:cNvPicPr>
            <a:picLocks noChangeAspect="1"/>
          </p:cNvPicPr>
          <p:nvPr/>
        </p:nvPicPr>
        <p:blipFill>
          <a:blip r:embed="rId5"/>
          <a:stretch>
            <a:fillRect/>
          </a:stretch>
        </p:blipFill>
        <p:spPr>
          <a:xfrm>
            <a:off x="381000" y="2357438"/>
            <a:ext cx="4457700" cy="762000"/>
          </a:xfrm>
          <a:prstGeom prst="rect">
            <a:avLst/>
          </a:prstGeom>
        </p:spPr>
      </p:pic>
      <p:pic>
        <p:nvPicPr>
          <p:cNvPr id="5" name="Image 3" descr="preencoded.png"/>
          <p:cNvPicPr>
            <a:picLocks noChangeAspect="1"/>
          </p:cNvPicPr>
          <p:nvPr/>
        </p:nvPicPr>
        <p:blipFill>
          <a:blip r:embed="rId6"/>
          <a:stretch>
            <a:fillRect/>
          </a:stretch>
        </p:blipFill>
        <p:spPr>
          <a:xfrm>
            <a:off x="571500" y="2500313"/>
            <a:ext cx="476250" cy="476250"/>
          </a:xfrm>
          <a:prstGeom prst="rect">
            <a:avLst/>
          </a:prstGeom>
        </p:spPr>
      </p:pic>
      <p:pic>
        <p:nvPicPr>
          <p:cNvPr id="6" name="Image 4" descr="preencoded.png"/>
          <p:cNvPicPr>
            <a:picLocks noChangeAspect="1"/>
          </p:cNvPicPr>
          <p:nvPr/>
        </p:nvPicPr>
        <p:blipFill>
          <a:blip r:embed="rId7"/>
          <a:stretch>
            <a:fillRect/>
          </a:stretch>
        </p:blipFill>
        <p:spPr>
          <a:xfrm>
            <a:off x="690563" y="2643188"/>
            <a:ext cx="238125" cy="190500"/>
          </a:xfrm>
          <a:prstGeom prst="rect">
            <a:avLst/>
          </a:prstGeom>
        </p:spPr>
      </p:pic>
      <p:pic>
        <p:nvPicPr>
          <p:cNvPr id="7" name="Image 5" descr="preencoded.png"/>
          <p:cNvPicPr>
            <a:picLocks noChangeAspect="1"/>
          </p:cNvPicPr>
          <p:nvPr/>
        </p:nvPicPr>
        <p:blipFill>
          <a:blip r:embed="rId5"/>
          <a:stretch>
            <a:fillRect/>
          </a:stretch>
        </p:blipFill>
        <p:spPr>
          <a:xfrm>
            <a:off x="381000" y="3262313"/>
            <a:ext cx="4457700" cy="762000"/>
          </a:xfrm>
          <a:prstGeom prst="rect">
            <a:avLst/>
          </a:prstGeom>
        </p:spPr>
      </p:pic>
      <p:pic>
        <p:nvPicPr>
          <p:cNvPr id="8" name="Image 6" descr="preencoded.png"/>
          <p:cNvPicPr>
            <a:picLocks noChangeAspect="1"/>
          </p:cNvPicPr>
          <p:nvPr/>
        </p:nvPicPr>
        <p:blipFill>
          <a:blip r:embed="rId8"/>
          <a:stretch>
            <a:fillRect/>
          </a:stretch>
        </p:blipFill>
        <p:spPr>
          <a:xfrm>
            <a:off x="571500" y="3405188"/>
            <a:ext cx="476250" cy="476250"/>
          </a:xfrm>
          <a:prstGeom prst="rect">
            <a:avLst/>
          </a:prstGeom>
        </p:spPr>
      </p:pic>
      <p:pic>
        <p:nvPicPr>
          <p:cNvPr id="9" name="Image 7" descr="preencoded.png"/>
          <p:cNvPicPr>
            <a:picLocks noChangeAspect="1"/>
          </p:cNvPicPr>
          <p:nvPr/>
        </p:nvPicPr>
        <p:blipFill>
          <a:blip r:embed="rId9"/>
          <a:stretch>
            <a:fillRect/>
          </a:stretch>
        </p:blipFill>
        <p:spPr>
          <a:xfrm>
            <a:off x="690563" y="3548063"/>
            <a:ext cx="238125" cy="190500"/>
          </a:xfrm>
          <a:prstGeom prst="rect">
            <a:avLst/>
          </a:prstGeom>
        </p:spPr>
      </p:pic>
      <p:pic>
        <p:nvPicPr>
          <p:cNvPr id="10" name="Image 8" descr="preencoded.png"/>
          <p:cNvPicPr>
            <a:picLocks noChangeAspect="1"/>
          </p:cNvPicPr>
          <p:nvPr/>
        </p:nvPicPr>
        <p:blipFill>
          <a:blip r:embed="rId5"/>
          <a:stretch>
            <a:fillRect/>
          </a:stretch>
        </p:blipFill>
        <p:spPr>
          <a:xfrm>
            <a:off x="381000" y="4167188"/>
            <a:ext cx="4457700" cy="762000"/>
          </a:xfrm>
          <a:prstGeom prst="rect">
            <a:avLst/>
          </a:prstGeom>
        </p:spPr>
      </p:pic>
      <p:pic>
        <p:nvPicPr>
          <p:cNvPr id="11" name="Image 9" descr="preencoded.png"/>
          <p:cNvPicPr>
            <a:picLocks noChangeAspect="1"/>
          </p:cNvPicPr>
          <p:nvPr/>
        </p:nvPicPr>
        <p:blipFill>
          <a:blip r:embed="rId10"/>
          <a:stretch>
            <a:fillRect/>
          </a:stretch>
        </p:blipFill>
        <p:spPr>
          <a:xfrm>
            <a:off x="571500" y="4310063"/>
            <a:ext cx="476250" cy="476250"/>
          </a:xfrm>
          <a:prstGeom prst="rect">
            <a:avLst/>
          </a:prstGeom>
        </p:spPr>
      </p:pic>
      <p:pic>
        <p:nvPicPr>
          <p:cNvPr id="12" name="Image 10" descr="preencoded.png"/>
          <p:cNvPicPr>
            <a:picLocks noChangeAspect="1"/>
          </p:cNvPicPr>
          <p:nvPr/>
        </p:nvPicPr>
        <p:blipFill>
          <a:blip r:embed="rId11"/>
          <a:stretch>
            <a:fillRect/>
          </a:stretch>
        </p:blipFill>
        <p:spPr>
          <a:xfrm>
            <a:off x="690563" y="4452938"/>
            <a:ext cx="238125" cy="190500"/>
          </a:xfrm>
          <a:prstGeom prst="rect">
            <a:avLst/>
          </a:prstGeom>
        </p:spPr>
      </p:pic>
      <p:pic>
        <p:nvPicPr>
          <p:cNvPr id="13" name="Image 11" descr="preencoded.png"/>
          <p:cNvPicPr>
            <a:picLocks noChangeAspect="1"/>
          </p:cNvPicPr>
          <p:nvPr/>
        </p:nvPicPr>
        <p:blipFill>
          <a:blip r:embed="rId5"/>
          <a:stretch>
            <a:fillRect/>
          </a:stretch>
        </p:blipFill>
        <p:spPr>
          <a:xfrm>
            <a:off x="381000" y="5072063"/>
            <a:ext cx="4457700" cy="762000"/>
          </a:xfrm>
          <a:prstGeom prst="rect">
            <a:avLst/>
          </a:prstGeom>
        </p:spPr>
      </p:pic>
      <p:pic>
        <p:nvPicPr>
          <p:cNvPr id="14" name="Image 12" descr="preencoded.png"/>
          <p:cNvPicPr>
            <a:picLocks noChangeAspect="1"/>
          </p:cNvPicPr>
          <p:nvPr/>
        </p:nvPicPr>
        <p:blipFill>
          <a:blip r:embed="rId12"/>
          <a:stretch>
            <a:fillRect/>
          </a:stretch>
        </p:blipFill>
        <p:spPr>
          <a:xfrm>
            <a:off x="571500" y="5214938"/>
            <a:ext cx="476250" cy="476250"/>
          </a:xfrm>
          <a:prstGeom prst="rect">
            <a:avLst/>
          </a:prstGeom>
        </p:spPr>
      </p:pic>
      <p:pic>
        <p:nvPicPr>
          <p:cNvPr id="15" name="Image 13" descr="preencoded.png"/>
          <p:cNvPicPr>
            <a:picLocks noChangeAspect="1"/>
          </p:cNvPicPr>
          <p:nvPr/>
        </p:nvPicPr>
        <p:blipFill>
          <a:blip r:embed="rId13"/>
          <a:stretch>
            <a:fillRect/>
          </a:stretch>
        </p:blipFill>
        <p:spPr>
          <a:xfrm>
            <a:off x="690563" y="5357813"/>
            <a:ext cx="238125" cy="190500"/>
          </a:xfrm>
          <a:prstGeom prst="rect">
            <a:avLst/>
          </a:prstGeom>
        </p:spPr>
      </p:pic>
      <p:pic>
        <p:nvPicPr>
          <p:cNvPr id="16" name="Image 14" descr="preencoded.png"/>
          <p:cNvPicPr>
            <a:picLocks noChangeAspect="1"/>
          </p:cNvPicPr>
          <p:nvPr/>
        </p:nvPicPr>
        <p:blipFill>
          <a:blip r:embed="rId14"/>
          <a:stretch>
            <a:fillRect/>
          </a:stretch>
        </p:blipFill>
        <p:spPr>
          <a:xfrm>
            <a:off x="5124450" y="1171575"/>
            <a:ext cx="6686550" cy="1673275"/>
          </a:xfrm>
          <a:prstGeom prst="rect">
            <a:avLst/>
          </a:prstGeom>
        </p:spPr>
      </p:pic>
      <p:pic>
        <p:nvPicPr>
          <p:cNvPr id="17" name="Image 15" descr="preencoded.png"/>
          <p:cNvPicPr>
            <a:picLocks noChangeAspect="1"/>
          </p:cNvPicPr>
          <p:nvPr/>
        </p:nvPicPr>
        <p:blipFill>
          <a:blip r:embed="rId15"/>
          <a:stretch>
            <a:fillRect/>
          </a:stretch>
        </p:blipFill>
        <p:spPr>
          <a:xfrm>
            <a:off x="5314950" y="1376363"/>
            <a:ext cx="866775" cy="200025"/>
          </a:xfrm>
          <a:prstGeom prst="rect">
            <a:avLst/>
          </a:prstGeom>
        </p:spPr>
      </p:pic>
      <p:pic>
        <p:nvPicPr>
          <p:cNvPr id="18" name="Image 16" descr="preencoded.png"/>
          <p:cNvPicPr>
            <a:picLocks noChangeAspect="1"/>
          </p:cNvPicPr>
          <p:nvPr/>
        </p:nvPicPr>
        <p:blipFill>
          <a:blip r:embed="rId16"/>
          <a:stretch>
            <a:fillRect/>
          </a:stretch>
        </p:blipFill>
        <p:spPr>
          <a:xfrm>
            <a:off x="5314950" y="1981200"/>
            <a:ext cx="6305550" cy="276225"/>
          </a:xfrm>
          <a:prstGeom prst="rect">
            <a:avLst/>
          </a:prstGeom>
        </p:spPr>
      </p:pic>
      <p:pic>
        <p:nvPicPr>
          <p:cNvPr id="19" name="Image 17" descr="preencoded.png"/>
          <p:cNvPicPr>
            <a:picLocks noChangeAspect="1"/>
          </p:cNvPicPr>
          <p:nvPr/>
        </p:nvPicPr>
        <p:blipFill>
          <a:blip r:embed="rId17"/>
          <a:stretch>
            <a:fillRect/>
          </a:stretch>
        </p:blipFill>
        <p:spPr>
          <a:xfrm>
            <a:off x="5314950" y="2104727"/>
            <a:ext cx="166688" cy="137220"/>
          </a:xfrm>
          <a:prstGeom prst="rect">
            <a:avLst/>
          </a:prstGeom>
        </p:spPr>
      </p:pic>
      <p:pic>
        <p:nvPicPr>
          <p:cNvPr id="20" name="Image 18" descr="preencoded.png"/>
          <p:cNvPicPr>
            <a:picLocks noChangeAspect="1"/>
          </p:cNvPicPr>
          <p:nvPr/>
        </p:nvPicPr>
        <p:blipFill>
          <a:blip r:embed="rId18"/>
          <a:stretch>
            <a:fillRect/>
          </a:stretch>
        </p:blipFill>
        <p:spPr>
          <a:xfrm>
            <a:off x="5124450" y="3035350"/>
            <a:ext cx="6686550" cy="1673275"/>
          </a:xfrm>
          <a:prstGeom prst="rect">
            <a:avLst/>
          </a:prstGeom>
        </p:spPr>
      </p:pic>
      <p:pic>
        <p:nvPicPr>
          <p:cNvPr id="21" name="Image 19" descr="preencoded.png"/>
          <p:cNvPicPr>
            <a:picLocks noChangeAspect="1"/>
          </p:cNvPicPr>
          <p:nvPr/>
        </p:nvPicPr>
        <p:blipFill>
          <a:blip r:embed="rId19"/>
          <a:stretch>
            <a:fillRect/>
          </a:stretch>
        </p:blipFill>
        <p:spPr>
          <a:xfrm>
            <a:off x="5314950" y="3240137"/>
            <a:ext cx="819150" cy="200025"/>
          </a:xfrm>
          <a:prstGeom prst="rect">
            <a:avLst/>
          </a:prstGeom>
        </p:spPr>
      </p:pic>
      <p:pic>
        <p:nvPicPr>
          <p:cNvPr id="22" name="Image 20" descr="preencoded.png"/>
          <p:cNvPicPr>
            <a:picLocks noChangeAspect="1"/>
          </p:cNvPicPr>
          <p:nvPr/>
        </p:nvPicPr>
        <p:blipFill>
          <a:blip r:embed="rId20"/>
          <a:stretch>
            <a:fillRect/>
          </a:stretch>
        </p:blipFill>
        <p:spPr>
          <a:xfrm>
            <a:off x="5314950" y="3844975"/>
            <a:ext cx="6305550" cy="276225"/>
          </a:xfrm>
          <a:prstGeom prst="rect">
            <a:avLst/>
          </a:prstGeom>
        </p:spPr>
      </p:pic>
      <p:pic>
        <p:nvPicPr>
          <p:cNvPr id="23" name="Image 21" descr="preencoded.png"/>
          <p:cNvPicPr>
            <a:picLocks noChangeAspect="1"/>
          </p:cNvPicPr>
          <p:nvPr/>
        </p:nvPicPr>
        <p:blipFill>
          <a:blip r:embed="rId21"/>
          <a:stretch>
            <a:fillRect/>
          </a:stretch>
        </p:blipFill>
        <p:spPr>
          <a:xfrm>
            <a:off x="5314950" y="3968502"/>
            <a:ext cx="166688" cy="137220"/>
          </a:xfrm>
          <a:prstGeom prst="rect">
            <a:avLst/>
          </a:prstGeom>
        </p:spPr>
      </p:pic>
      <p:pic>
        <p:nvPicPr>
          <p:cNvPr id="24" name="Image 22" descr="preencoded.png"/>
          <p:cNvPicPr>
            <a:picLocks noChangeAspect="1"/>
          </p:cNvPicPr>
          <p:nvPr/>
        </p:nvPicPr>
        <p:blipFill>
          <a:blip r:embed="rId22"/>
          <a:stretch>
            <a:fillRect/>
          </a:stretch>
        </p:blipFill>
        <p:spPr>
          <a:xfrm>
            <a:off x="5124450" y="4899124"/>
            <a:ext cx="6686550" cy="1673275"/>
          </a:xfrm>
          <a:prstGeom prst="rect">
            <a:avLst/>
          </a:prstGeom>
        </p:spPr>
      </p:pic>
      <p:pic>
        <p:nvPicPr>
          <p:cNvPr id="25" name="Image 23" descr="preencoded.png"/>
          <p:cNvPicPr>
            <a:picLocks noChangeAspect="1"/>
          </p:cNvPicPr>
          <p:nvPr/>
        </p:nvPicPr>
        <p:blipFill>
          <a:blip r:embed="rId23"/>
          <a:stretch>
            <a:fillRect/>
          </a:stretch>
        </p:blipFill>
        <p:spPr>
          <a:xfrm>
            <a:off x="5314950" y="5103912"/>
            <a:ext cx="885825" cy="200025"/>
          </a:xfrm>
          <a:prstGeom prst="rect">
            <a:avLst/>
          </a:prstGeom>
        </p:spPr>
      </p:pic>
      <p:pic>
        <p:nvPicPr>
          <p:cNvPr id="26" name="Image 24" descr="preencoded.png"/>
          <p:cNvPicPr>
            <a:picLocks noChangeAspect="1"/>
          </p:cNvPicPr>
          <p:nvPr/>
        </p:nvPicPr>
        <p:blipFill>
          <a:blip r:embed="rId20"/>
          <a:stretch>
            <a:fillRect/>
          </a:stretch>
        </p:blipFill>
        <p:spPr>
          <a:xfrm>
            <a:off x="5314950" y="5908774"/>
            <a:ext cx="6305550" cy="276225"/>
          </a:xfrm>
          <a:prstGeom prst="rect">
            <a:avLst/>
          </a:prstGeom>
        </p:spPr>
      </p:pic>
      <p:pic>
        <p:nvPicPr>
          <p:cNvPr id="27" name="Image 25" descr="preencoded.png"/>
          <p:cNvPicPr>
            <a:picLocks noChangeAspect="1"/>
          </p:cNvPicPr>
          <p:nvPr/>
        </p:nvPicPr>
        <p:blipFill>
          <a:blip r:embed="rId24"/>
          <a:stretch>
            <a:fillRect/>
          </a:stretch>
        </p:blipFill>
        <p:spPr>
          <a:xfrm>
            <a:off x="5314950" y="6032302"/>
            <a:ext cx="166688" cy="137220"/>
          </a:xfrm>
          <a:prstGeom prst="rect">
            <a:avLst/>
          </a:prstGeom>
        </p:spPr>
      </p:pic>
      <p:sp>
        <p:nvSpPr>
          <p:cNvPr id="28"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PDSA CYCLES: SMALL RAPID TESTS OF CHANGE</a:t>
            </a:r>
            <a:endParaRPr lang="en-US" sz="1800" dirty="0"/>
          </a:p>
        </p:txBody>
      </p:sp>
      <p:sp>
        <p:nvSpPr>
          <p:cNvPr id="29"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0" name="Text 2"/>
          <p:cNvSpPr/>
          <p:nvPr/>
        </p:nvSpPr>
        <p:spPr>
          <a:xfrm>
            <a:off x="381000" y="1909762"/>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THE MODEL FOR IMPROVEMENT</a:t>
            </a:r>
            <a:endParaRPr lang="en-US" sz="1350" dirty="0"/>
          </a:p>
        </p:txBody>
      </p:sp>
      <p:sp>
        <p:nvSpPr>
          <p:cNvPr id="31" name="Text 3"/>
          <p:cNvSpPr/>
          <p:nvPr/>
        </p:nvSpPr>
        <p:spPr>
          <a:xfrm>
            <a:off x="1238250" y="2514600"/>
            <a:ext cx="28575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PLAN</a:t>
            </a:r>
            <a:endParaRPr lang="en-US" sz="1200" dirty="0"/>
          </a:p>
        </p:txBody>
      </p:sp>
      <p:sp>
        <p:nvSpPr>
          <p:cNvPr id="32" name="Text 4"/>
          <p:cNvSpPr/>
          <p:nvPr/>
        </p:nvSpPr>
        <p:spPr>
          <a:xfrm>
            <a:off x="1238250" y="2762250"/>
            <a:ext cx="72009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latin typeface="Inter" pitchFamily="34" charset="0"/>
                <a:ea typeface="Inter" pitchFamily="34" charset="-122"/>
                <a:cs typeface="Inter" pitchFamily="34" charset="-120"/>
              </a:rPr>
              <a:t>Define objective, questions, and predictions.</a:t>
            </a:r>
            <a:endParaRPr lang="en-US" sz="1050" dirty="0"/>
          </a:p>
        </p:txBody>
      </p:sp>
      <p:sp>
        <p:nvSpPr>
          <p:cNvPr id="33" name="Text 5"/>
          <p:cNvSpPr/>
          <p:nvPr/>
        </p:nvSpPr>
        <p:spPr>
          <a:xfrm>
            <a:off x="1238250" y="3419475"/>
            <a:ext cx="33432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DO</a:t>
            </a:r>
            <a:endParaRPr lang="en-US" sz="1200" dirty="0"/>
          </a:p>
        </p:txBody>
      </p:sp>
      <p:sp>
        <p:nvSpPr>
          <p:cNvPr id="34" name="Text 6"/>
          <p:cNvSpPr/>
          <p:nvPr/>
        </p:nvSpPr>
        <p:spPr>
          <a:xfrm>
            <a:off x="1238250" y="3667125"/>
            <a:ext cx="8321040" cy="200025"/>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latin typeface="Inter" pitchFamily="34" charset="0"/>
                <a:ea typeface="Inter" pitchFamily="34" charset="-122"/>
                <a:cs typeface="Inter" pitchFamily="34" charset="-120"/>
              </a:rPr>
              <a:t>Carry out the plan; collect data; document problems.</a:t>
            </a:r>
            <a:endParaRPr lang="en-US" sz="1050" dirty="0"/>
          </a:p>
        </p:txBody>
      </p:sp>
      <p:sp>
        <p:nvSpPr>
          <p:cNvPr id="35" name="Text 7"/>
          <p:cNvSpPr/>
          <p:nvPr/>
        </p:nvSpPr>
        <p:spPr>
          <a:xfrm>
            <a:off x="1238250" y="4324350"/>
            <a:ext cx="290512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STUDY</a:t>
            </a:r>
            <a:endParaRPr lang="en-US" sz="1200" dirty="0"/>
          </a:p>
        </p:txBody>
      </p:sp>
      <p:sp>
        <p:nvSpPr>
          <p:cNvPr id="36" name="Text 8"/>
          <p:cNvSpPr/>
          <p:nvPr/>
        </p:nvSpPr>
        <p:spPr>
          <a:xfrm>
            <a:off x="1238250" y="4572000"/>
            <a:ext cx="7200900" cy="200025"/>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latin typeface="Inter" pitchFamily="34" charset="0"/>
                <a:ea typeface="Inter" pitchFamily="34" charset="-122"/>
                <a:cs typeface="Inter" pitchFamily="34" charset="-120"/>
              </a:rPr>
              <a:t>Analyze data; compare results to predictions.</a:t>
            </a:r>
            <a:endParaRPr lang="en-US" sz="1050" dirty="0"/>
          </a:p>
        </p:txBody>
      </p:sp>
      <p:sp>
        <p:nvSpPr>
          <p:cNvPr id="37" name="Text 9"/>
          <p:cNvSpPr/>
          <p:nvPr/>
        </p:nvSpPr>
        <p:spPr>
          <a:xfrm>
            <a:off x="1238250" y="5229225"/>
            <a:ext cx="28479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ACT</a:t>
            </a:r>
            <a:endParaRPr lang="en-US" sz="1200" dirty="0"/>
          </a:p>
        </p:txBody>
      </p:sp>
      <p:sp>
        <p:nvSpPr>
          <p:cNvPr id="38" name="Text 10"/>
          <p:cNvSpPr/>
          <p:nvPr/>
        </p:nvSpPr>
        <p:spPr>
          <a:xfrm>
            <a:off x="1238250" y="5476875"/>
            <a:ext cx="6880860" cy="200025"/>
          </a:xfrm>
          <a:prstGeom prst="rect">
            <a:avLst/>
          </a:prstGeom>
          <a:noFill/>
          <a:ln/>
        </p:spPr>
        <p:txBody>
          <a:bodyPr vert="horz" wrap="square" lIns="0" tIns="0" rIns="0" bIns="0" rtlCol="0" anchor="ctr"/>
          <a:lstStyle/>
          <a:p>
            <a:pPr marL="0" indent="0">
              <a:lnSpc>
                <a:spcPts val="1575"/>
              </a:lnSpc>
              <a:buNone/>
            </a:pPr>
            <a:r>
              <a:rPr lang="en-US" sz="1050" dirty="0">
                <a:solidFill>
                  <a:srgbClr val="5D6D7E"/>
                </a:solidFill>
                <a:latin typeface="Inter" pitchFamily="34" charset="0"/>
                <a:ea typeface="Inter" pitchFamily="34" charset="-122"/>
                <a:cs typeface="Inter" pitchFamily="34" charset="-120"/>
              </a:rPr>
              <a:t>Adopt, adapt, or abandon based on learning.</a:t>
            </a:r>
            <a:endParaRPr lang="en-US" sz="1050" dirty="0"/>
          </a:p>
        </p:txBody>
      </p:sp>
      <p:sp>
        <p:nvSpPr>
          <p:cNvPr id="39" name="Text 11"/>
          <p:cNvSpPr/>
          <p:nvPr/>
        </p:nvSpPr>
        <p:spPr>
          <a:xfrm>
            <a:off x="5391150" y="1376363"/>
            <a:ext cx="1130440" cy="20002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latin typeface="Inter" pitchFamily="34" charset="0"/>
                <a:ea typeface="Inter" pitchFamily="34" charset="-122"/>
                <a:cs typeface="Inter" pitchFamily="34" charset="-120"/>
              </a:rPr>
              <a:t>CODING AUDIT</a:t>
            </a:r>
            <a:endParaRPr lang="en-US" sz="750" dirty="0"/>
          </a:p>
        </p:txBody>
      </p:sp>
      <p:sp>
        <p:nvSpPr>
          <p:cNvPr id="40" name="Text 12"/>
          <p:cNvSpPr/>
          <p:nvPr/>
        </p:nvSpPr>
        <p:spPr>
          <a:xfrm>
            <a:off x="6276975" y="1362075"/>
            <a:ext cx="5486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Register Validation (Bradford)</a:t>
            </a:r>
            <a:endParaRPr lang="en-US" sz="1200" dirty="0"/>
          </a:p>
        </p:txBody>
      </p:sp>
      <p:sp>
        <p:nvSpPr>
          <p:cNvPr id="41" name="Text 13"/>
          <p:cNvSpPr/>
          <p:nvPr/>
        </p:nvSpPr>
        <p:spPr>
          <a:xfrm>
            <a:off x="5314950" y="1704975"/>
            <a:ext cx="6305550" cy="5524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Identified patients on </a:t>
            </a:r>
            <a:r>
              <a:rPr lang="en-US" sz="1050" b="1" dirty="0">
                <a:solidFill>
                  <a:srgbClr val="E67E22"/>
                </a:solidFill>
                <a:highlight>
                  <a:srgbClr val="F1F2F6"/>
                </a:highlight>
              </a:rPr>
              <a:t>G3/G4</a:t>
            </a:r>
            <a:r>
              <a:rPr lang="en-US" sz="1050" dirty="0">
                <a:solidFill>
                  <a:srgbClr val="2C3E50"/>
                </a:solidFill>
                <a:latin typeface="Inter" pitchFamily="34" charset="0"/>
                <a:ea typeface="Inter" pitchFamily="34" charset="-122"/>
                <a:cs typeface="Inter" pitchFamily="34" charset="-120"/>
              </a:rPr>
              <a:t> codes without confirmed CHD diagnosis. Reviewed 38 notes.</a:t>
            </a:r>
            <a:r>
              <a:rPr lang="en-US" sz="1050" b="1" dirty="0">
                <a:solidFill>
                  <a:srgbClr val="16A085"/>
                </a:solidFill>
                <a:latin typeface="Inter" pitchFamily="34" charset="0"/>
                <a:ea typeface="Inter" pitchFamily="34" charset="-122"/>
                <a:cs typeface="Inter" pitchFamily="34" charset="-120"/>
              </a:rPr>
              <a:t> Result: 22 confirmed CHD; 4 doubtful. Register updated.</a:t>
            </a:r>
            <a:endParaRPr lang="en-US" sz="1050" dirty="0"/>
          </a:p>
        </p:txBody>
      </p:sp>
      <p:sp>
        <p:nvSpPr>
          <p:cNvPr id="42" name="Text 14"/>
          <p:cNvSpPr/>
          <p:nvPr/>
        </p:nvSpPr>
        <p:spPr>
          <a:xfrm>
            <a:off x="5391150" y="3240137"/>
            <a:ext cx="1023384" cy="20002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latin typeface="Inter" pitchFamily="34" charset="0"/>
                <a:ea typeface="Inter" pitchFamily="34" charset="-122"/>
                <a:cs typeface="Inter" pitchFamily="34" charset="-120"/>
              </a:rPr>
              <a:t>PRESCRIBING</a:t>
            </a:r>
            <a:endParaRPr lang="en-US" sz="750" dirty="0"/>
          </a:p>
        </p:txBody>
      </p:sp>
      <p:sp>
        <p:nvSpPr>
          <p:cNvPr id="43" name="Text 15"/>
          <p:cNvSpPr/>
          <p:nvPr/>
        </p:nvSpPr>
        <p:spPr>
          <a:xfrm>
            <a:off x="6229350" y="3225850"/>
            <a:ext cx="34747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Aspirin OTC Capture</a:t>
            </a:r>
            <a:endParaRPr lang="en-US" sz="1200" dirty="0"/>
          </a:p>
        </p:txBody>
      </p:sp>
      <p:sp>
        <p:nvSpPr>
          <p:cNvPr id="44" name="Text 16"/>
          <p:cNvSpPr/>
          <p:nvPr/>
        </p:nvSpPr>
        <p:spPr>
          <a:xfrm>
            <a:off x="5314950" y="3568750"/>
            <a:ext cx="6305550" cy="5524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Found many patients buying Aspirin over-the-counter (OTC) with no record in clinical systems.</a:t>
            </a:r>
            <a:r>
              <a:rPr lang="en-US" sz="1050" b="1" dirty="0">
                <a:solidFill>
                  <a:srgbClr val="16A085"/>
                </a:solidFill>
                <a:latin typeface="Inter" pitchFamily="34" charset="0"/>
                <a:ea typeface="Inter" pitchFamily="34" charset="-122"/>
                <a:cs typeface="Inter" pitchFamily="34" charset="-120"/>
              </a:rPr>
              <a:t> Change: Coded as OTC Aspirin (8B3T). Gaps reduced.</a:t>
            </a:r>
            <a:endParaRPr lang="en-US" sz="1050" dirty="0"/>
          </a:p>
        </p:txBody>
      </p:sp>
      <p:sp>
        <p:nvSpPr>
          <p:cNvPr id="45" name="Text 17"/>
          <p:cNvSpPr/>
          <p:nvPr/>
        </p:nvSpPr>
        <p:spPr>
          <a:xfrm>
            <a:off x="5391150" y="5103912"/>
            <a:ext cx="1135626" cy="20002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latin typeface="Inter" pitchFamily="34" charset="0"/>
                <a:ea typeface="Inter" pitchFamily="34" charset="-122"/>
                <a:cs typeface="Inter" pitchFamily="34" charset="-120"/>
              </a:rPr>
              <a:t>OPTIMIZATION</a:t>
            </a:r>
            <a:endParaRPr lang="en-US" sz="750" dirty="0"/>
          </a:p>
        </p:txBody>
      </p:sp>
      <p:sp>
        <p:nvSpPr>
          <p:cNvPr id="46" name="Text 18"/>
          <p:cNvSpPr/>
          <p:nvPr/>
        </p:nvSpPr>
        <p:spPr>
          <a:xfrm>
            <a:off x="6296025" y="5089624"/>
            <a:ext cx="51206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Statin &amp; Beta-Blocker Review</a:t>
            </a:r>
            <a:endParaRPr lang="en-US" sz="1200" dirty="0"/>
          </a:p>
        </p:txBody>
      </p:sp>
      <p:sp>
        <p:nvSpPr>
          <p:cNvPr id="47" name="Text 19"/>
          <p:cNvSpPr/>
          <p:nvPr/>
        </p:nvSpPr>
        <p:spPr>
          <a:xfrm>
            <a:off x="5314950" y="5432524"/>
            <a:ext cx="6305550" cy="752475"/>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latin typeface="Inter" pitchFamily="34" charset="0"/>
                <a:ea typeface="Inter" pitchFamily="34" charset="-122"/>
                <a:cs typeface="Inter" pitchFamily="34" charset="-120"/>
              </a:rPr>
              <a:t>Audited 46 patients not on statins. Discovered 10 erroneous diagnoses and 9 needing immediate treatment.</a:t>
            </a:r>
            <a:r>
              <a:rPr lang="en-US" sz="1050" b="1" dirty="0">
                <a:solidFill>
                  <a:srgbClr val="16A085"/>
                </a:solidFill>
                <a:latin typeface="Inter" pitchFamily="34" charset="0"/>
                <a:ea typeface="Inter" pitchFamily="34" charset="-122"/>
                <a:cs typeface="Inter" pitchFamily="34" charset="-120"/>
              </a:rPr>
              <a:t> Impact: Targeted recall for review and initiation.</a:t>
            </a:r>
            <a:endParaRPr lang="en-US" sz="10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4" name="Image 2" descr="preencoded.png"/>
          <p:cNvPicPr>
            <a:picLocks noChangeAspect="1"/>
          </p:cNvPicPr>
          <p:nvPr/>
        </p:nvPicPr>
        <p:blipFill>
          <a:blip r:embed="rId5"/>
          <a:stretch>
            <a:fillRect/>
          </a:stretch>
        </p:blipFill>
        <p:spPr>
          <a:xfrm>
            <a:off x="381000" y="1171575"/>
            <a:ext cx="5595938" cy="4405313"/>
          </a:xfrm>
          <a:prstGeom prst="rect">
            <a:avLst/>
          </a:prstGeom>
        </p:spPr>
      </p:pic>
      <p:pic>
        <p:nvPicPr>
          <p:cNvPr id="5" name="Image 3" descr="preencoded.png"/>
          <p:cNvPicPr>
            <a:picLocks noChangeAspect="1"/>
          </p:cNvPicPr>
          <p:nvPr/>
        </p:nvPicPr>
        <p:blipFill>
          <a:blip r:embed="rId6"/>
          <a:stretch>
            <a:fillRect/>
          </a:stretch>
        </p:blipFill>
        <p:spPr>
          <a:xfrm>
            <a:off x="666750" y="1457325"/>
            <a:ext cx="476250" cy="476250"/>
          </a:xfrm>
          <a:prstGeom prst="rect">
            <a:avLst/>
          </a:prstGeom>
        </p:spPr>
      </p:pic>
      <p:pic>
        <p:nvPicPr>
          <p:cNvPr id="6" name="Image 4" descr="preencoded.png"/>
          <p:cNvPicPr>
            <a:picLocks noChangeAspect="1"/>
          </p:cNvPicPr>
          <p:nvPr/>
        </p:nvPicPr>
        <p:blipFill>
          <a:blip r:embed="rId7"/>
          <a:stretch>
            <a:fillRect/>
          </a:stretch>
        </p:blipFill>
        <p:spPr>
          <a:xfrm>
            <a:off x="762000" y="1581150"/>
            <a:ext cx="285750" cy="228600"/>
          </a:xfrm>
          <a:prstGeom prst="rect">
            <a:avLst/>
          </a:prstGeom>
        </p:spPr>
      </p:pic>
      <p:pic>
        <p:nvPicPr>
          <p:cNvPr id="7" name="Image 5" descr="preencoded.png"/>
          <p:cNvPicPr>
            <a:picLocks noChangeAspect="1"/>
          </p:cNvPicPr>
          <p:nvPr/>
        </p:nvPicPr>
        <p:blipFill>
          <a:blip r:embed="rId8"/>
          <a:stretch>
            <a:fillRect/>
          </a:stretch>
        </p:blipFill>
        <p:spPr>
          <a:xfrm>
            <a:off x="666750" y="4095750"/>
            <a:ext cx="5024438" cy="914400"/>
          </a:xfrm>
          <a:prstGeom prst="rect">
            <a:avLst/>
          </a:prstGeom>
        </p:spPr>
      </p:pic>
      <p:pic>
        <p:nvPicPr>
          <p:cNvPr id="8" name="Image 6" descr="preencoded.png"/>
          <p:cNvPicPr>
            <a:picLocks noChangeAspect="1"/>
          </p:cNvPicPr>
          <p:nvPr/>
        </p:nvPicPr>
        <p:blipFill>
          <a:blip r:embed="rId9"/>
          <a:stretch>
            <a:fillRect/>
          </a:stretch>
        </p:blipFill>
        <p:spPr>
          <a:xfrm>
            <a:off x="6215063" y="1171575"/>
            <a:ext cx="5595938" cy="4405313"/>
          </a:xfrm>
          <a:prstGeom prst="rect">
            <a:avLst/>
          </a:prstGeom>
        </p:spPr>
      </p:pic>
      <p:pic>
        <p:nvPicPr>
          <p:cNvPr id="9" name="Image 7" descr="preencoded.png"/>
          <p:cNvPicPr>
            <a:picLocks noChangeAspect="1"/>
          </p:cNvPicPr>
          <p:nvPr/>
        </p:nvPicPr>
        <p:blipFill>
          <a:blip r:embed="rId10"/>
          <a:stretch>
            <a:fillRect/>
          </a:stretch>
        </p:blipFill>
        <p:spPr>
          <a:xfrm>
            <a:off x="6500813" y="1457325"/>
            <a:ext cx="476250" cy="476250"/>
          </a:xfrm>
          <a:prstGeom prst="rect">
            <a:avLst/>
          </a:prstGeom>
        </p:spPr>
      </p:pic>
      <p:pic>
        <p:nvPicPr>
          <p:cNvPr id="10" name="Image 8" descr="preencoded.png"/>
          <p:cNvPicPr>
            <a:picLocks noChangeAspect="1"/>
          </p:cNvPicPr>
          <p:nvPr/>
        </p:nvPicPr>
        <p:blipFill>
          <a:blip r:embed="rId11"/>
          <a:stretch>
            <a:fillRect/>
          </a:stretch>
        </p:blipFill>
        <p:spPr>
          <a:xfrm>
            <a:off x="6596063" y="1581150"/>
            <a:ext cx="285750" cy="228600"/>
          </a:xfrm>
          <a:prstGeom prst="rect">
            <a:avLst/>
          </a:prstGeom>
        </p:spPr>
      </p:pic>
      <p:pic>
        <p:nvPicPr>
          <p:cNvPr id="11" name="Image 9" descr="preencoded.png"/>
          <p:cNvPicPr>
            <a:picLocks noChangeAspect="1"/>
          </p:cNvPicPr>
          <p:nvPr/>
        </p:nvPicPr>
        <p:blipFill>
          <a:blip r:embed="rId12"/>
          <a:stretch>
            <a:fillRect/>
          </a:stretch>
        </p:blipFill>
        <p:spPr>
          <a:xfrm>
            <a:off x="6500813" y="4095750"/>
            <a:ext cx="5024438" cy="914400"/>
          </a:xfrm>
          <a:prstGeom prst="rect">
            <a:avLst/>
          </a:prstGeom>
        </p:spPr>
      </p:pic>
      <p:pic>
        <p:nvPicPr>
          <p:cNvPr id="12" name="Image 10" descr="preencoded.png"/>
          <p:cNvPicPr>
            <a:picLocks noChangeAspect="1"/>
          </p:cNvPicPr>
          <p:nvPr/>
        </p:nvPicPr>
        <p:blipFill>
          <a:blip r:embed="rId13"/>
          <a:stretch>
            <a:fillRect/>
          </a:stretch>
        </p:blipFill>
        <p:spPr>
          <a:xfrm>
            <a:off x="381000" y="5957888"/>
            <a:ext cx="11430000" cy="800100"/>
          </a:xfrm>
          <a:prstGeom prst="rect">
            <a:avLst/>
          </a:prstGeom>
        </p:spPr>
      </p:pic>
      <p:pic>
        <p:nvPicPr>
          <p:cNvPr id="13" name="Image 11" descr="preencoded.png"/>
          <p:cNvPicPr>
            <a:picLocks noChangeAspect="1"/>
          </p:cNvPicPr>
          <p:nvPr/>
        </p:nvPicPr>
        <p:blipFill>
          <a:blip r:embed="rId14"/>
          <a:stretch>
            <a:fillRect/>
          </a:stretch>
        </p:blipFill>
        <p:spPr>
          <a:xfrm>
            <a:off x="762000" y="6205538"/>
            <a:ext cx="381000" cy="304800"/>
          </a:xfrm>
          <a:prstGeom prst="rect">
            <a:avLst/>
          </a:prstGeom>
        </p:spPr>
      </p:pic>
      <p:pic>
        <p:nvPicPr>
          <p:cNvPr id="14" name="Image 12" descr="preencoded.png"/>
          <p:cNvPicPr>
            <a:picLocks noChangeAspect="1"/>
          </p:cNvPicPr>
          <p:nvPr/>
        </p:nvPicPr>
        <p:blipFill>
          <a:blip r:embed="rId15"/>
          <a:stretch>
            <a:fillRect/>
          </a:stretch>
        </p:blipFill>
        <p:spPr>
          <a:xfrm>
            <a:off x="8201025" y="6148388"/>
            <a:ext cx="1028700" cy="419100"/>
          </a:xfrm>
          <a:prstGeom prst="rect">
            <a:avLst/>
          </a:prstGeom>
        </p:spPr>
      </p:pic>
      <p:sp>
        <p:nvSpPr>
          <p:cNvPr id="15"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EVIDENCE FOR SYSTEMATIC SECONDARY PREVENTION</a:t>
            </a:r>
            <a:endParaRPr lang="en-US" sz="1800" dirty="0"/>
          </a:p>
        </p:txBody>
      </p:sp>
      <p:sp>
        <p:nvSpPr>
          <p:cNvPr id="16"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17" name="Text 2"/>
          <p:cNvSpPr/>
          <p:nvPr/>
        </p:nvSpPr>
        <p:spPr>
          <a:xfrm>
            <a:off x="1285875" y="1552575"/>
            <a:ext cx="6172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Systematic Therapy Evidence</a:t>
            </a:r>
            <a:endParaRPr lang="en-US" sz="1500" dirty="0"/>
          </a:p>
        </p:txBody>
      </p:sp>
      <p:sp>
        <p:nvSpPr>
          <p:cNvPr id="18" name="Text 3"/>
          <p:cNvSpPr/>
          <p:nvPr/>
        </p:nvSpPr>
        <p:spPr>
          <a:xfrm>
            <a:off x="857250" y="2124075"/>
            <a:ext cx="48339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latin typeface="Inter" pitchFamily="34" charset="0"/>
                <a:ea typeface="Inter" pitchFamily="34" charset="-122"/>
                <a:cs typeface="Inter" pitchFamily="34" charset="-120"/>
              </a:rPr>
              <a:t>Lancet Study (2000):</a:t>
            </a:r>
            <a:r>
              <a:rPr lang="en-US" sz="1275" dirty="0">
                <a:solidFill>
                  <a:srgbClr val="2C3E50"/>
                </a:solidFill>
                <a:latin typeface="Inter" pitchFamily="34" charset="0"/>
                <a:ea typeface="Inter" pitchFamily="34" charset="-122"/>
                <a:cs typeface="Inter" pitchFamily="34" charset="-120"/>
              </a:rPr>
              <a:t> Established CHD mortality is significantly reduced by systematic drug therapy.</a:t>
            </a:r>
            <a:endParaRPr lang="en-US" sz="1275" dirty="0"/>
          </a:p>
        </p:txBody>
      </p:sp>
      <p:sp>
        <p:nvSpPr>
          <p:cNvPr id="19" name="Text 4"/>
          <p:cNvSpPr/>
          <p:nvPr/>
        </p:nvSpPr>
        <p:spPr>
          <a:xfrm>
            <a:off x="857250" y="2781300"/>
            <a:ext cx="48339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latin typeface="Inter" pitchFamily="34" charset="0"/>
                <a:ea typeface="Inter" pitchFamily="34" charset="-122"/>
                <a:cs typeface="Inter" pitchFamily="34" charset="-120"/>
              </a:rPr>
              <a:t>Key Interventions:</a:t>
            </a:r>
            <a:r>
              <a:rPr lang="en-US" sz="1275" dirty="0">
                <a:solidFill>
                  <a:srgbClr val="2C3E50"/>
                </a:solidFill>
                <a:latin typeface="Inter" pitchFamily="34" charset="0"/>
                <a:ea typeface="Inter" pitchFamily="34" charset="-122"/>
                <a:cs typeface="Inter" pitchFamily="34" charset="-120"/>
              </a:rPr>
              <a:t> Combined use of Aspirin, Statins, Beta-Blockers, and ACE Inhibitors.</a:t>
            </a:r>
            <a:endParaRPr lang="en-US" sz="1275" dirty="0"/>
          </a:p>
        </p:txBody>
      </p:sp>
      <p:sp>
        <p:nvSpPr>
          <p:cNvPr id="20" name="Text 5"/>
          <p:cNvSpPr/>
          <p:nvPr/>
        </p:nvSpPr>
        <p:spPr>
          <a:xfrm>
            <a:off x="857250" y="3438525"/>
            <a:ext cx="48339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latin typeface="Inter" pitchFamily="34" charset="0"/>
                <a:ea typeface="Inter" pitchFamily="34" charset="-122"/>
                <a:cs typeface="Inter" pitchFamily="34" charset="-120"/>
              </a:rPr>
              <a:t>Blood Pressure Control:</a:t>
            </a:r>
            <a:r>
              <a:rPr lang="en-US" sz="1275" dirty="0">
                <a:solidFill>
                  <a:srgbClr val="2C3E50"/>
                </a:solidFill>
                <a:latin typeface="Inter" pitchFamily="34" charset="0"/>
                <a:ea typeface="Inter" pitchFamily="34" charset="-122"/>
                <a:cs typeface="Inter" pitchFamily="34" charset="-120"/>
              </a:rPr>
              <a:t> Proactive management is a primary driver of survival in established CVD.</a:t>
            </a:r>
            <a:endParaRPr lang="en-US" sz="1275" dirty="0"/>
          </a:p>
        </p:txBody>
      </p:sp>
      <p:sp>
        <p:nvSpPr>
          <p:cNvPr id="21" name="Text 6"/>
          <p:cNvSpPr/>
          <p:nvPr/>
        </p:nvSpPr>
        <p:spPr>
          <a:xfrm>
            <a:off x="809625" y="4238625"/>
            <a:ext cx="4738688"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16A085"/>
                </a:solidFill>
              </a:rPr>
              <a:t>30% REDUCTION</a:t>
            </a:r>
            <a:endParaRPr lang="en-US" sz="2100" dirty="0"/>
          </a:p>
        </p:txBody>
      </p:sp>
      <p:sp>
        <p:nvSpPr>
          <p:cNvPr id="22" name="Text 7"/>
          <p:cNvSpPr/>
          <p:nvPr/>
        </p:nvSpPr>
        <p:spPr>
          <a:xfrm>
            <a:off x="809625" y="4676775"/>
            <a:ext cx="6560820" cy="1619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2C3E50"/>
                </a:solidFill>
                <a:latin typeface="Inter" pitchFamily="34" charset="0"/>
                <a:ea typeface="Inter" pitchFamily="34" charset="-122"/>
                <a:cs typeface="Inter" pitchFamily="34" charset="-120"/>
              </a:rPr>
              <a:t>IN CHD DEATHS WITHIN ONE YEAR (SOME PCTS)</a:t>
            </a:r>
            <a:endParaRPr lang="en-US" sz="1050" dirty="0"/>
          </a:p>
        </p:txBody>
      </p:sp>
      <p:sp>
        <p:nvSpPr>
          <p:cNvPr id="23" name="Text 8"/>
          <p:cNvSpPr/>
          <p:nvPr/>
        </p:nvSpPr>
        <p:spPr>
          <a:xfrm>
            <a:off x="666750" y="5105400"/>
            <a:ext cx="752856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7F8C8D"/>
                </a:solidFill>
                <a:latin typeface="Inter" pitchFamily="34" charset="0"/>
                <a:ea typeface="Inter" pitchFamily="34" charset="-122"/>
                <a:cs typeface="Inter" pitchFamily="34" charset="-120"/>
              </a:rPr>
              <a:t>Source: Tunstall-Pedoe et al., The Lancet (2000)</a:t>
            </a:r>
            <a:endParaRPr lang="en-US" sz="975" dirty="0"/>
          </a:p>
        </p:txBody>
      </p:sp>
      <p:sp>
        <p:nvSpPr>
          <p:cNvPr id="24" name="Text 9"/>
          <p:cNvSpPr/>
          <p:nvPr/>
        </p:nvSpPr>
        <p:spPr>
          <a:xfrm>
            <a:off x="7119938" y="1552575"/>
            <a:ext cx="5072063"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NPCC Collaborative Results</a:t>
            </a:r>
            <a:endParaRPr lang="en-US" sz="1500" dirty="0"/>
          </a:p>
        </p:txBody>
      </p:sp>
      <p:sp>
        <p:nvSpPr>
          <p:cNvPr id="25" name="Text 10"/>
          <p:cNvSpPr/>
          <p:nvPr/>
        </p:nvSpPr>
        <p:spPr>
          <a:xfrm>
            <a:off x="6691313" y="2124075"/>
            <a:ext cx="48339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latin typeface="Inter" pitchFamily="34" charset="0"/>
                <a:ea typeface="Inter" pitchFamily="34" charset="-122"/>
                <a:cs typeface="Inter" pitchFamily="34" charset="-120"/>
              </a:rPr>
              <a:t>NPCC Waves 1 &amp; 2:</a:t>
            </a:r>
            <a:r>
              <a:rPr lang="en-US" sz="1275" dirty="0">
                <a:solidFill>
                  <a:srgbClr val="2C3E50"/>
                </a:solidFill>
                <a:latin typeface="Inter" pitchFamily="34" charset="0"/>
                <a:ea typeface="Inter" pitchFamily="34" charset="-122"/>
                <a:cs typeface="Inter" pitchFamily="34" charset="-120"/>
              </a:rPr>
              <a:t> Collaborative PCTs implemented structured care protocols and registries.</a:t>
            </a:r>
            <a:endParaRPr lang="en-US" sz="1275" dirty="0"/>
          </a:p>
        </p:txBody>
      </p:sp>
      <p:sp>
        <p:nvSpPr>
          <p:cNvPr id="26" name="Text 11"/>
          <p:cNvSpPr/>
          <p:nvPr/>
        </p:nvSpPr>
        <p:spPr>
          <a:xfrm>
            <a:off x="6691313" y="2781300"/>
            <a:ext cx="48339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latin typeface="Inter" pitchFamily="34" charset="0"/>
                <a:ea typeface="Inter" pitchFamily="34" charset="-122"/>
                <a:cs typeface="Inter" pitchFamily="34" charset="-120"/>
              </a:rPr>
              <a:t>Comparison:</a:t>
            </a:r>
            <a:r>
              <a:rPr lang="en-US" sz="1275" dirty="0">
                <a:solidFill>
                  <a:srgbClr val="2C3E50"/>
                </a:solidFill>
                <a:latin typeface="Inter" pitchFamily="34" charset="0"/>
                <a:ea typeface="Inter" pitchFamily="34" charset="-122"/>
                <a:cs typeface="Inter" pitchFamily="34" charset="-120"/>
              </a:rPr>
              <a:t> Achieved a </a:t>
            </a:r>
            <a:r>
              <a:rPr lang="en-US" sz="1275" b="1" dirty="0">
                <a:solidFill>
                  <a:srgbClr val="2C3E50"/>
                </a:solidFill>
                <a:latin typeface="Inter" pitchFamily="34" charset="0"/>
                <a:ea typeface="Inter" pitchFamily="34" charset="-122"/>
                <a:cs typeface="Inter" pitchFamily="34" charset="-120"/>
              </a:rPr>
              <a:t>four-fold greater reduction</a:t>
            </a:r>
            <a:r>
              <a:rPr lang="en-US" sz="1275" dirty="0">
                <a:solidFill>
                  <a:srgbClr val="2C3E50"/>
                </a:solidFill>
                <a:latin typeface="Inter" pitchFamily="34" charset="0"/>
                <a:ea typeface="Inter" pitchFamily="34" charset="-122"/>
                <a:cs typeface="Inter" pitchFamily="34" charset="-120"/>
              </a:rPr>
              <a:t> in mortality vs. the rest of England.</a:t>
            </a:r>
            <a:endParaRPr lang="en-US" sz="1275" dirty="0"/>
          </a:p>
        </p:txBody>
      </p:sp>
      <p:sp>
        <p:nvSpPr>
          <p:cNvPr id="27" name="Text 12"/>
          <p:cNvSpPr/>
          <p:nvPr/>
        </p:nvSpPr>
        <p:spPr>
          <a:xfrm>
            <a:off x="6691313" y="3438525"/>
            <a:ext cx="4833938" cy="485775"/>
          </a:xfrm>
          <a:prstGeom prst="rect">
            <a:avLst/>
          </a:prstGeom>
          <a:noFill/>
          <a:ln/>
        </p:spPr>
        <p:txBody>
          <a:bodyPr vert="horz" wrap="square" lIns="0" tIns="0" rIns="0" bIns="0" rtlCol="0" anchor="ctr"/>
          <a:lstStyle/>
          <a:p>
            <a:pPr marL="0" indent="0" algn="l">
              <a:lnSpc>
                <a:spcPts val="1913"/>
              </a:lnSpc>
              <a:buNone/>
            </a:pPr>
            <a:r>
              <a:rPr lang="en-US" sz="1275" b="1" dirty="0">
                <a:solidFill>
                  <a:srgbClr val="2C3E50"/>
                </a:solidFill>
                <a:latin typeface="Inter" pitchFamily="34" charset="0"/>
                <a:ea typeface="Inter" pitchFamily="34" charset="-122"/>
                <a:cs typeface="Inter" pitchFamily="34" charset="-120"/>
              </a:rPr>
              <a:t>Proactive Care:</a:t>
            </a:r>
            <a:r>
              <a:rPr lang="en-US" sz="1275" dirty="0">
                <a:solidFill>
                  <a:srgbClr val="2C3E50"/>
                </a:solidFill>
                <a:latin typeface="Inter" pitchFamily="34" charset="0"/>
                <a:ea typeface="Inter" pitchFamily="34" charset="-122"/>
                <a:cs typeface="Inter" pitchFamily="34" charset="-120"/>
              </a:rPr>
              <a:t> Proactive identification prevented patients from "slipping through the net."</a:t>
            </a:r>
            <a:endParaRPr lang="en-US" sz="1275" dirty="0"/>
          </a:p>
        </p:txBody>
      </p:sp>
      <p:sp>
        <p:nvSpPr>
          <p:cNvPr id="28" name="Text 13"/>
          <p:cNvSpPr/>
          <p:nvPr/>
        </p:nvSpPr>
        <p:spPr>
          <a:xfrm>
            <a:off x="6643688" y="4238625"/>
            <a:ext cx="4738688"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800000"/>
                </a:solidFill>
              </a:rPr>
              <a:t>4X GREATER</a:t>
            </a:r>
            <a:endParaRPr lang="en-US" sz="2100" dirty="0"/>
          </a:p>
        </p:txBody>
      </p:sp>
      <p:sp>
        <p:nvSpPr>
          <p:cNvPr id="29" name="Text 14"/>
          <p:cNvSpPr/>
          <p:nvPr/>
        </p:nvSpPr>
        <p:spPr>
          <a:xfrm>
            <a:off x="6643688" y="4676775"/>
            <a:ext cx="5548313" cy="1619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2C3E50"/>
                </a:solidFill>
                <a:latin typeface="Inter" pitchFamily="34" charset="0"/>
                <a:ea typeface="Inter" pitchFamily="34" charset="-122"/>
                <a:cs typeface="Inter" pitchFamily="34" charset="-120"/>
              </a:rPr>
              <a:t>MORTALITY REDUCTION IN SYSTEMATIC PRACTICES</a:t>
            </a:r>
            <a:endParaRPr lang="en-US" sz="1050" dirty="0"/>
          </a:p>
        </p:txBody>
      </p:sp>
      <p:sp>
        <p:nvSpPr>
          <p:cNvPr id="30" name="Text 15"/>
          <p:cNvSpPr/>
          <p:nvPr/>
        </p:nvSpPr>
        <p:spPr>
          <a:xfrm>
            <a:off x="1333500" y="6229350"/>
            <a:ext cx="10858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latin typeface="Inter" pitchFamily="34" charset="0"/>
                <a:ea typeface="Inter" pitchFamily="34" charset="-122"/>
                <a:cs typeface="Inter" pitchFamily="34" charset="-120"/>
              </a:rPr>
              <a:t>Potential National Impact of Systematic CHD Registers:</a:t>
            </a:r>
            <a:endParaRPr lang="en-US" sz="1350" dirty="0"/>
          </a:p>
        </p:txBody>
      </p:sp>
      <p:sp>
        <p:nvSpPr>
          <p:cNvPr id="31" name="Text 16"/>
          <p:cNvSpPr/>
          <p:nvPr/>
        </p:nvSpPr>
        <p:spPr>
          <a:xfrm>
            <a:off x="8315325" y="6148388"/>
            <a:ext cx="1849120" cy="419100"/>
          </a:xfrm>
          <a:prstGeom prst="rect">
            <a:avLst/>
          </a:prstGeom>
          <a:noFill/>
          <a:ln/>
        </p:spPr>
        <p:txBody>
          <a:bodyPr vert="horz" wrap="square" lIns="0" tIns="0" rIns="0" bIns="0" rtlCol="0" anchor="ctr"/>
          <a:lstStyle/>
          <a:p>
            <a:pPr marL="0" indent="0">
              <a:lnSpc>
                <a:spcPts val="2700"/>
              </a:lnSpc>
              <a:buNone/>
            </a:pPr>
            <a:r>
              <a:rPr lang="en-US" sz="1800" dirty="0">
                <a:solidFill>
                  <a:srgbClr val="FFFFFF"/>
                </a:solidFill>
              </a:rPr>
              <a:t>&gt;6,000</a:t>
            </a:r>
            <a:endParaRPr lang="en-US" sz="1800" dirty="0"/>
          </a:p>
        </p:txBody>
      </p:sp>
      <p:sp>
        <p:nvSpPr>
          <p:cNvPr id="32" name="Text 17"/>
          <p:cNvSpPr/>
          <p:nvPr/>
        </p:nvSpPr>
        <p:spPr>
          <a:xfrm>
            <a:off x="9420225" y="6243638"/>
            <a:ext cx="2771775"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FFFFF"/>
                </a:solidFill>
                <a:latin typeface="Inter" pitchFamily="34" charset="0"/>
                <a:ea typeface="Inter" pitchFamily="34" charset="-122"/>
                <a:cs typeface="Inter" pitchFamily="34" charset="-120"/>
              </a:rPr>
              <a:t>FEWER DEATHS PER YEAR</a:t>
            </a:r>
            <a:endParaRPr lang="en-US" sz="1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171575"/>
            <a:ext cx="5572125" cy="2605088"/>
          </a:xfrm>
          <a:prstGeom prst="rect">
            <a:avLst/>
          </a:prstGeom>
        </p:spPr>
      </p:pic>
      <p:pic>
        <p:nvPicPr>
          <p:cNvPr id="6" name="Image 4" descr="preencoded.png"/>
          <p:cNvPicPr>
            <a:picLocks noChangeAspect="1"/>
          </p:cNvPicPr>
          <p:nvPr/>
        </p:nvPicPr>
        <p:blipFill>
          <a:blip r:embed="rId6"/>
          <a:stretch>
            <a:fillRect/>
          </a:stretch>
        </p:blipFill>
        <p:spPr>
          <a:xfrm>
            <a:off x="583406" y="1426815"/>
            <a:ext cx="261937" cy="213420"/>
          </a:xfrm>
          <a:prstGeom prst="rect">
            <a:avLst/>
          </a:prstGeom>
        </p:spPr>
      </p:pic>
      <p:pic>
        <p:nvPicPr>
          <p:cNvPr id="7" name="Image 5" descr="preencoded.png"/>
          <p:cNvPicPr>
            <a:picLocks noChangeAspect="1"/>
          </p:cNvPicPr>
          <p:nvPr/>
        </p:nvPicPr>
        <p:blipFill>
          <a:blip r:embed="rId7"/>
          <a:stretch>
            <a:fillRect/>
          </a:stretch>
        </p:blipFill>
        <p:spPr>
          <a:xfrm>
            <a:off x="381000" y="3967163"/>
            <a:ext cx="5572125" cy="2605088"/>
          </a:xfrm>
          <a:prstGeom prst="rect">
            <a:avLst/>
          </a:prstGeom>
        </p:spPr>
      </p:pic>
      <p:pic>
        <p:nvPicPr>
          <p:cNvPr id="8" name="Image 6" descr="preencoded.png"/>
          <p:cNvPicPr>
            <a:picLocks noChangeAspect="1"/>
          </p:cNvPicPr>
          <p:nvPr/>
        </p:nvPicPr>
        <p:blipFill>
          <a:blip r:embed="rId8"/>
          <a:stretch>
            <a:fillRect/>
          </a:stretch>
        </p:blipFill>
        <p:spPr>
          <a:xfrm>
            <a:off x="583406" y="4222403"/>
            <a:ext cx="261937" cy="213420"/>
          </a:xfrm>
          <a:prstGeom prst="rect">
            <a:avLst/>
          </a:prstGeom>
        </p:spPr>
      </p:pic>
      <p:pic>
        <p:nvPicPr>
          <p:cNvPr id="9" name="Image 7" descr="preencoded.png"/>
          <p:cNvPicPr>
            <a:picLocks noChangeAspect="1"/>
          </p:cNvPicPr>
          <p:nvPr/>
        </p:nvPicPr>
        <p:blipFill>
          <a:blip r:embed="rId9"/>
          <a:stretch>
            <a:fillRect/>
          </a:stretch>
        </p:blipFill>
        <p:spPr>
          <a:xfrm>
            <a:off x="6238875" y="1171575"/>
            <a:ext cx="5572125" cy="2605088"/>
          </a:xfrm>
          <a:prstGeom prst="rect">
            <a:avLst/>
          </a:prstGeom>
        </p:spPr>
      </p:pic>
      <p:pic>
        <p:nvPicPr>
          <p:cNvPr id="10" name="Image 8" descr="preencoded.png"/>
          <p:cNvPicPr>
            <a:picLocks noChangeAspect="1"/>
          </p:cNvPicPr>
          <p:nvPr/>
        </p:nvPicPr>
        <p:blipFill>
          <a:blip r:embed="rId10"/>
          <a:stretch>
            <a:fillRect/>
          </a:stretch>
        </p:blipFill>
        <p:spPr>
          <a:xfrm>
            <a:off x="6441281" y="1426815"/>
            <a:ext cx="261937" cy="213420"/>
          </a:xfrm>
          <a:prstGeom prst="rect">
            <a:avLst/>
          </a:prstGeom>
        </p:spPr>
      </p:pic>
      <p:pic>
        <p:nvPicPr>
          <p:cNvPr id="11" name="Image 9" descr="preencoded.png"/>
          <p:cNvPicPr>
            <a:picLocks noChangeAspect="1"/>
          </p:cNvPicPr>
          <p:nvPr/>
        </p:nvPicPr>
        <p:blipFill>
          <a:blip r:embed="rId11"/>
          <a:stretch>
            <a:fillRect/>
          </a:stretch>
        </p:blipFill>
        <p:spPr>
          <a:xfrm>
            <a:off x="6238875" y="3967163"/>
            <a:ext cx="5572125" cy="2605088"/>
          </a:xfrm>
          <a:prstGeom prst="rect">
            <a:avLst/>
          </a:prstGeom>
        </p:spPr>
      </p:pic>
      <p:pic>
        <p:nvPicPr>
          <p:cNvPr id="12" name="Image 10" descr="preencoded.png"/>
          <p:cNvPicPr>
            <a:picLocks noChangeAspect="1"/>
          </p:cNvPicPr>
          <p:nvPr/>
        </p:nvPicPr>
        <p:blipFill>
          <a:blip r:embed="rId12"/>
          <a:stretch>
            <a:fillRect/>
          </a:stretch>
        </p:blipFill>
        <p:spPr>
          <a:xfrm>
            <a:off x="6441281" y="4222403"/>
            <a:ext cx="261937" cy="213420"/>
          </a:xfrm>
          <a:prstGeom prst="rect">
            <a:avLst/>
          </a:prstGeom>
        </p:spPr>
      </p:pic>
      <p:sp>
        <p:nvSpPr>
          <p:cNvPr id="13"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TOP TIPS FOR GP TRAINEES</a:t>
            </a:r>
            <a:endParaRPr lang="en-US" sz="1800" dirty="0"/>
          </a:p>
        </p:txBody>
      </p:sp>
      <p:sp>
        <p:nvSpPr>
          <p:cNvPr id="14"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15" name="Text 2"/>
          <p:cNvSpPr/>
          <p:nvPr/>
        </p:nvSpPr>
        <p:spPr>
          <a:xfrm>
            <a:off x="971550" y="1390650"/>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Register &amp; Data Management</a:t>
            </a:r>
            <a:endParaRPr lang="en-US" sz="1350" dirty="0"/>
          </a:p>
        </p:txBody>
      </p:sp>
      <p:sp>
        <p:nvSpPr>
          <p:cNvPr id="16" name="Text 3"/>
          <p:cNvSpPr/>
          <p:nvPr/>
        </p:nvSpPr>
        <p:spPr>
          <a:xfrm>
            <a:off x="800100" y="1819275"/>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Assign a </a:t>
            </a:r>
            <a:r>
              <a:rPr lang="en-US" sz="1200" b="1" dirty="0">
                <a:solidFill>
                  <a:srgbClr val="2C3E50"/>
                </a:solidFill>
                <a:latin typeface="Inter" pitchFamily="34" charset="0"/>
                <a:ea typeface="Inter" pitchFamily="34" charset="-122"/>
                <a:cs typeface="Inter" pitchFamily="34" charset="-120"/>
              </a:rPr>
              <a:t>named staff member</a:t>
            </a:r>
            <a:r>
              <a:rPr lang="en-US" sz="1200" dirty="0">
                <a:solidFill>
                  <a:srgbClr val="2C3E50"/>
                </a:solidFill>
                <a:latin typeface="Inter" pitchFamily="34" charset="0"/>
                <a:ea typeface="Inter" pitchFamily="34" charset="-122"/>
                <a:cs typeface="Inter" pitchFamily="34" charset="-120"/>
              </a:rPr>
              <a:t> to maintain the register; shared responsibility often leads to data gaps.</a:t>
            </a:r>
            <a:endParaRPr lang="en-US" sz="1200" dirty="0"/>
          </a:p>
        </p:txBody>
      </p:sp>
      <p:sp>
        <p:nvSpPr>
          <p:cNvPr id="17" name="Text 4"/>
          <p:cNvSpPr/>
          <p:nvPr/>
        </p:nvSpPr>
        <p:spPr>
          <a:xfrm>
            <a:off x="800100" y="2360116"/>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Capture new diagnoses via </a:t>
            </a:r>
            <a:r>
              <a:rPr lang="en-US" sz="1200" b="1" dirty="0">
                <a:solidFill>
                  <a:srgbClr val="2C3E50"/>
                </a:solidFill>
                <a:latin typeface="Inter" pitchFamily="34" charset="0"/>
                <a:ea typeface="Inter" pitchFamily="34" charset="-122"/>
                <a:cs typeface="Inter" pitchFamily="34" charset="-120"/>
              </a:rPr>
              <a:t>three data flows</a:t>
            </a:r>
            <a:r>
              <a:rPr lang="en-US" sz="1200" dirty="0">
                <a:solidFill>
                  <a:srgbClr val="2C3E50"/>
                </a:solidFill>
                <a:latin typeface="Inter" pitchFamily="34" charset="0"/>
                <a:ea typeface="Inter" pitchFamily="34" charset="-122"/>
                <a:cs typeface="Inter" pitchFamily="34" charset="-120"/>
              </a:rPr>
              <a:t>: outpatient letters, discharge notes, and opportunistic coding.</a:t>
            </a:r>
            <a:endParaRPr lang="en-US" sz="1200" dirty="0"/>
          </a:p>
        </p:txBody>
      </p:sp>
      <p:sp>
        <p:nvSpPr>
          <p:cNvPr id="18" name="Text 5"/>
          <p:cNvSpPr/>
          <p:nvPr/>
        </p:nvSpPr>
        <p:spPr>
          <a:xfrm>
            <a:off x="800100" y="2900958"/>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Use </a:t>
            </a:r>
            <a:r>
              <a:rPr lang="en-US" sz="1125" b="1" dirty="0">
                <a:solidFill>
                  <a:srgbClr val="800000"/>
                </a:solidFill>
                <a:highlight>
                  <a:srgbClr val="F8F9FA"/>
                </a:highlight>
              </a:rPr>
              <a:t>G3</a:t>
            </a:r>
            <a:r>
              <a:rPr lang="en-US" sz="1200" dirty="0">
                <a:solidFill>
                  <a:srgbClr val="2C3E50"/>
                </a:solidFill>
                <a:latin typeface="Inter" pitchFamily="34" charset="0"/>
                <a:ea typeface="Inter" pitchFamily="34" charset="-122"/>
                <a:cs typeface="Inter" pitchFamily="34" charset="-120"/>
              </a:rPr>
              <a:t> hierarchy Read codes correctly; the clinical system captures subgroups like angina automatically.</a:t>
            </a:r>
            <a:endParaRPr lang="en-US" sz="1200" dirty="0"/>
          </a:p>
        </p:txBody>
      </p:sp>
      <p:sp>
        <p:nvSpPr>
          <p:cNvPr id="19" name="Text 6"/>
          <p:cNvSpPr/>
          <p:nvPr/>
        </p:nvSpPr>
        <p:spPr>
          <a:xfrm>
            <a:off x="971550" y="4186238"/>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Quality Assurance &amp; Logic</a:t>
            </a:r>
            <a:endParaRPr lang="en-US" sz="1350" dirty="0"/>
          </a:p>
        </p:txBody>
      </p:sp>
      <p:sp>
        <p:nvSpPr>
          <p:cNvPr id="20" name="Text 7"/>
          <p:cNvSpPr/>
          <p:nvPr/>
        </p:nvSpPr>
        <p:spPr>
          <a:xfrm>
            <a:off x="800100" y="4614863"/>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Validate your register </a:t>
            </a:r>
            <a:r>
              <a:rPr lang="en-US" sz="1200" b="1" dirty="0">
                <a:solidFill>
                  <a:srgbClr val="2C3E50"/>
                </a:solidFill>
                <a:latin typeface="Inter" pitchFamily="34" charset="0"/>
                <a:ea typeface="Inter" pitchFamily="34" charset="-122"/>
                <a:cs typeface="Inter" pitchFamily="34" charset="-120"/>
              </a:rPr>
              <a:t>every 6 months</a:t>
            </a:r>
            <a:r>
              <a:rPr lang="en-US" sz="1200" dirty="0">
                <a:solidFill>
                  <a:srgbClr val="2C3E50"/>
                </a:solidFill>
                <a:latin typeface="Inter" pitchFamily="34" charset="0"/>
                <a:ea typeface="Inter" pitchFamily="34" charset="-122"/>
                <a:cs typeface="Inter" pitchFamily="34" charset="-120"/>
              </a:rPr>
              <a:t>; errors and duplicates accumulate without regular clinical audits.</a:t>
            </a:r>
            <a:endParaRPr lang="en-US" sz="1200" dirty="0"/>
          </a:p>
        </p:txBody>
      </p:sp>
      <p:sp>
        <p:nvSpPr>
          <p:cNvPr id="21" name="Text 8"/>
          <p:cNvSpPr/>
          <p:nvPr/>
        </p:nvSpPr>
        <p:spPr>
          <a:xfrm>
            <a:off x="800100" y="5155704"/>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Remember: without an accurate register, you cannot deliver </a:t>
            </a:r>
            <a:r>
              <a:rPr lang="en-US" sz="1200" b="1" dirty="0">
                <a:solidFill>
                  <a:srgbClr val="2C3E50"/>
                </a:solidFill>
                <a:latin typeface="Inter" pitchFamily="34" charset="0"/>
                <a:ea typeface="Inter" pitchFamily="34" charset="-122"/>
                <a:cs typeface="Inter" pitchFamily="34" charset="-120"/>
              </a:rPr>
              <a:t>proactive population health</a:t>
            </a:r>
            <a:r>
              <a:rPr lang="en-US" sz="1200" dirty="0">
                <a:solidFill>
                  <a:srgbClr val="2C3E50"/>
                </a:solidFill>
                <a:latin typeface="Inter" pitchFamily="34" charset="0"/>
                <a:ea typeface="Inter" pitchFamily="34" charset="-122"/>
                <a:cs typeface="Inter" pitchFamily="34" charset="-120"/>
              </a:rPr>
              <a:t> or secondary prevention.</a:t>
            </a:r>
            <a:endParaRPr lang="en-US" sz="1200" dirty="0"/>
          </a:p>
        </p:txBody>
      </p:sp>
      <p:sp>
        <p:nvSpPr>
          <p:cNvPr id="22" name="Text 9"/>
          <p:cNvSpPr/>
          <p:nvPr/>
        </p:nvSpPr>
        <p:spPr>
          <a:xfrm>
            <a:off x="6829425" y="1390650"/>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Effective Service Models</a:t>
            </a:r>
            <a:endParaRPr lang="en-US" sz="1350" dirty="0"/>
          </a:p>
        </p:txBody>
      </p:sp>
      <p:sp>
        <p:nvSpPr>
          <p:cNvPr id="23" name="Text 10"/>
          <p:cNvSpPr/>
          <p:nvPr/>
        </p:nvSpPr>
        <p:spPr>
          <a:xfrm>
            <a:off x="6657975" y="1819275"/>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Utilize </a:t>
            </a:r>
            <a:r>
              <a:rPr lang="en-US" sz="1200" b="1" dirty="0">
                <a:solidFill>
                  <a:srgbClr val="2C3E50"/>
                </a:solidFill>
                <a:latin typeface="Inter" pitchFamily="34" charset="0"/>
                <a:ea typeface="Inter" pitchFamily="34" charset="-122"/>
                <a:cs typeface="Inter" pitchFamily="34" charset="-120"/>
              </a:rPr>
              <a:t>nurse-led CHD clinics</a:t>
            </a:r>
            <a:r>
              <a:rPr lang="en-US" sz="1200" dirty="0">
                <a:solidFill>
                  <a:srgbClr val="2C3E50"/>
                </a:solidFill>
                <a:latin typeface="Inter" pitchFamily="34" charset="0"/>
                <a:ea typeface="Inter" pitchFamily="34" charset="-122"/>
                <a:cs typeface="Inter" pitchFamily="34" charset="-120"/>
              </a:rPr>
              <a:t>; they are highly effective for systematic reviews and free up GP time for complex cases.</a:t>
            </a:r>
            <a:endParaRPr lang="en-US" sz="1200" dirty="0"/>
          </a:p>
        </p:txBody>
      </p:sp>
      <p:sp>
        <p:nvSpPr>
          <p:cNvPr id="24" name="Text 11"/>
          <p:cNvSpPr/>
          <p:nvPr/>
        </p:nvSpPr>
        <p:spPr>
          <a:xfrm>
            <a:off x="6657975" y="2360116"/>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Use </a:t>
            </a:r>
            <a:r>
              <a:rPr lang="en-US" sz="1200" b="1" dirty="0">
                <a:solidFill>
                  <a:srgbClr val="2C3E50"/>
                </a:solidFill>
                <a:latin typeface="Inter" pitchFamily="34" charset="0"/>
                <a:ea typeface="Inter" pitchFamily="34" charset="-122"/>
                <a:cs typeface="Inter" pitchFamily="34" charset="-120"/>
              </a:rPr>
              <a:t>PDSA cycles</a:t>
            </a:r>
            <a:r>
              <a:rPr lang="en-US" sz="1200" dirty="0">
                <a:solidFill>
                  <a:srgbClr val="2C3E50"/>
                </a:solidFill>
                <a:latin typeface="Inter" pitchFamily="34" charset="0"/>
                <a:ea typeface="Inter" pitchFamily="34" charset="-122"/>
                <a:cs typeface="Inter" pitchFamily="34" charset="-120"/>
              </a:rPr>
              <a:t> as small, rapid tests of change before rolling out new protocols practice-wide.</a:t>
            </a:r>
            <a:endParaRPr lang="en-US" sz="1200" dirty="0"/>
          </a:p>
        </p:txBody>
      </p:sp>
      <p:sp>
        <p:nvSpPr>
          <p:cNvPr id="25" name="Text 12"/>
          <p:cNvSpPr/>
          <p:nvPr/>
        </p:nvSpPr>
        <p:spPr>
          <a:xfrm>
            <a:off x="6657975" y="2900958"/>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Involve </a:t>
            </a:r>
            <a:r>
              <a:rPr lang="en-US" sz="1200" b="1" dirty="0">
                <a:solidFill>
                  <a:srgbClr val="2C3E50"/>
                </a:solidFill>
                <a:latin typeface="Inter" pitchFamily="34" charset="0"/>
                <a:ea typeface="Inter" pitchFamily="34" charset="-122"/>
                <a:cs typeface="Inter" pitchFamily="34" charset="-120"/>
              </a:rPr>
              <a:t>patients in service design</a:t>
            </a:r>
            <a:r>
              <a:rPr lang="en-US" sz="1200" dirty="0">
                <a:solidFill>
                  <a:srgbClr val="2C3E50"/>
                </a:solidFill>
                <a:latin typeface="Inter" pitchFamily="34" charset="0"/>
                <a:ea typeface="Inter" pitchFamily="34" charset="-122"/>
                <a:cs typeface="Inter" pitchFamily="34" charset="-120"/>
              </a:rPr>
              <a:t>; their expert insight improves clinic attendance and self-management.</a:t>
            </a:r>
            <a:endParaRPr lang="en-US" sz="1200" dirty="0"/>
          </a:p>
        </p:txBody>
      </p:sp>
      <p:sp>
        <p:nvSpPr>
          <p:cNvPr id="26" name="Text 13"/>
          <p:cNvSpPr/>
          <p:nvPr/>
        </p:nvSpPr>
        <p:spPr>
          <a:xfrm>
            <a:off x="6829425" y="4186238"/>
            <a:ext cx="53625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Clinical Standards (NICE NG238)</a:t>
            </a:r>
            <a:endParaRPr lang="en-US" sz="1350" dirty="0"/>
          </a:p>
        </p:txBody>
      </p:sp>
      <p:sp>
        <p:nvSpPr>
          <p:cNvPr id="27" name="Text 14"/>
          <p:cNvSpPr/>
          <p:nvPr/>
        </p:nvSpPr>
        <p:spPr>
          <a:xfrm>
            <a:off x="6657975" y="4614863"/>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Aim for secondary prevention targets: </a:t>
            </a:r>
            <a:r>
              <a:rPr lang="en-US" sz="1200" b="1" dirty="0">
                <a:solidFill>
                  <a:srgbClr val="E67E22"/>
                </a:solidFill>
                <a:latin typeface="Inter" pitchFamily="34" charset="0"/>
                <a:ea typeface="Inter" pitchFamily="34" charset="-122"/>
                <a:cs typeface="Inter" pitchFamily="34" charset="-120"/>
              </a:rPr>
              <a:t>LDL ≤ 2.0 mmol/L</a:t>
            </a:r>
            <a:r>
              <a:rPr lang="en-US" sz="1200" dirty="0">
                <a:solidFill>
                  <a:srgbClr val="2C3E50"/>
                </a:solidFill>
                <a:latin typeface="Inter" pitchFamily="34" charset="0"/>
                <a:ea typeface="Inter" pitchFamily="34" charset="-122"/>
                <a:cs typeface="Inter" pitchFamily="34" charset="-120"/>
              </a:rPr>
              <a:t> and blood pressure </a:t>
            </a:r>
            <a:r>
              <a:rPr lang="en-US" sz="1200" b="1" dirty="0">
                <a:solidFill>
                  <a:srgbClr val="E67E22"/>
                </a:solidFill>
                <a:latin typeface="Inter" pitchFamily="34" charset="0"/>
                <a:ea typeface="Inter" pitchFamily="34" charset="-122"/>
                <a:cs typeface="Inter" pitchFamily="34" charset="-120"/>
              </a:rPr>
              <a:t>&lt; 140/90</a:t>
            </a:r>
            <a:r>
              <a:rPr lang="en-US" sz="1200" dirty="0">
                <a:solidFill>
                  <a:srgbClr val="2C3E50"/>
                </a:solidFill>
                <a:latin typeface="Inter" pitchFamily="34" charset="0"/>
                <a:ea typeface="Inter" pitchFamily="34" charset="-122"/>
                <a:cs typeface="Inter" pitchFamily="34" charset="-120"/>
              </a:rPr>
              <a:t>.</a:t>
            </a:r>
            <a:endParaRPr lang="en-US" sz="1200" dirty="0"/>
          </a:p>
        </p:txBody>
      </p:sp>
      <p:sp>
        <p:nvSpPr>
          <p:cNvPr id="28" name="Text 15"/>
          <p:cNvSpPr/>
          <p:nvPr/>
        </p:nvSpPr>
        <p:spPr>
          <a:xfrm>
            <a:off x="6657975" y="5155704"/>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Refer </a:t>
            </a:r>
            <a:r>
              <a:rPr lang="en-US" sz="1200" b="1" dirty="0">
                <a:solidFill>
                  <a:srgbClr val="2C3E50"/>
                </a:solidFill>
                <a:latin typeface="Inter" pitchFamily="34" charset="0"/>
                <a:ea typeface="Inter" pitchFamily="34" charset="-122"/>
                <a:cs typeface="Inter" pitchFamily="34" charset="-120"/>
              </a:rPr>
              <a:t>all post-MI and post-CABG</a:t>
            </a:r>
            <a:r>
              <a:rPr lang="en-US" sz="1200" dirty="0">
                <a:solidFill>
                  <a:srgbClr val="2C3E50"/>
                </a:solidFill>
                <a:latin typeface="Inter" pitchFamily="34" charset="0"/>
                <a:ea typeface="Inter" pitchFamily="34" charset="-122"/>
                <a:cs typeface="Inter" pitchFamily="34" charset="-120"/>
              </a:rPr>
              <a:t> patients to cardiac rehabilitation to reduce re-infarction risk.</a:t>
            </a:r>
            <a:endParaRPr lang="en-US" sz="1200" dirty="0"/>
          </a:p>
        </p:txBody>
      </p:sp>
      <p:sp>
        <p:nvSpPr>
          <p:cNvPr id="29" name="Text 16"/>
          <p:cNvSpPr/>
          <p:nvPr/>
        </p:nvSpPr>
        <p:spPr>
          <a:xfrm>
            <a:off x="6657975" y="5696545"/>
            <a:ext cx="4962525"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C3E50"/>
                </a:solidFill>
                <a:latin typeface="Inter" pitchFamily="34" charset="0"/>
                <a:ea typeface="Inter" pitchFamily="34" charset="-122"/>
                <a:cs typeface="Inter" pitchFamily="34" charset="-120"/>
              </a:rPr>
              <a:t>Monitor prescribing monthly for </a:t>
            </a:r>
            <a:r>
              <a:rPr lang="en-US" sz="1200" b="1" dirty="0">
                <a:solidFill>
                  <a:srgbClr val="2C3E50"/>
                </a:solidFill>
                <a:latin typeface="Inter" pitchFamily="34" charset="0"/>
                <a:ea typeface="Inter" pitchFamily="34" charset="-122"/>
                <a:cs typeface="Inter" pitchFamily="34" charset="-120"/>
              </a:rPr>
              <a:t>statins, antiplatelets, and beta-blockers</a:t>
            </a:r>
            <a:r>
              <a:rPr lang="en-US" sz="1200" dirty="0">
                <a:solidFill>
                  <a:srgbClr val="2C3E50"/>
                </a:solidFill>
                <a:latin typeface="Inter" pitchFamily="34" charset="0"/>
                <a:ea typeface="Inter" pitchFamily="34" charset="-122"/>
                <a:cs typeface="Inter" pitchFamily="34" charset="-120"/>
              </a:rPr>
              <a:t> to ensure QOF compliance.</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057275"/>
            <a:ext cx="5595938" cy="2667000"/>
          </a:xfrm>
          <a:prstGeom prst="rect">
            <a:avLst/>
          </a:prstGeom>
        </p:spPr>
      </p:pic>
      <p:pic>
        <p:nvPicPr>
          <p:cNvPr id="6" name="Image 4" descr="preencoded.png"/>
          <p:cNvPicPr>
            <a:picLocks noChangeAspect="1"/>
          </p:cNvPicPr>
          <p:nvPr/>
        </p:nvPicPr>
        <p:blipFill>
          <a:blip r:embed="rId6"/>
          <a:stretch>
            <a:fillRect/>
          </a:stretch>
        </p:blipFill>
        <p:spPr>
          <a:xfrm>
            <a:off x="609600" y="1319213"/>
            <a:ext cx="304800" cy="190500"/>
          </a:xfrm>
          <a:prstGeom prst="rect">
            <a:avLst/>
          </a:prstGeom>
        </p:spPr>
      </p:pic>
      <p:pic>
        <p:nvPicPr>
          <p:cNvPr id="7" name="Image 5" descr="preencoded.png"/>
          <p:cNvPicPr>
            <a:picLocks noChangeAspect="1"/>
          </p:cNvPicPr>
          <p:nvPr/>
        </p:nvPicPr>
        <p:blipFill>
          <a:blip r:embed="rId7"/>
          <a:stretch>
            <a:fillRect/>
          </a:stretch>
        </p:blipFill>
        <p:spPr>
          <a:xfrm>
            <a:off x="609600" y="1752600"/>
            <a:ext cx="142875" cy="114300"/>
          </a:xfrm>
          <a:prstGeom prst="rect">
            <a:avLst/>
          </a:prstGeom>
        </p:spPr>
      </p:pic>
      <p:pic>
        <p:nvPicPr>
          <p:cNvPr id="8" name="Image 6" descr="preencoded.png"/>
          <p:cNvPicPr>
            <a:picLocks noChangeAspect="1"/>
          </p:cNvPicPr>
          <p:nvPr/>
        </p:nvPicPr>
        <p:blipFill>
          <a:blip r:embed="rId8"/>
          <a:stretch>
            <a:fillRect/>
          </a:stretch>
        </p:blipFill>
        <p:spPr>
          <a:xfrm>
            <a:off x="609600" y="2081212"/>
            <a:ext cx="142875" cy="114300"/>
          </a:xfrm>
          <a:prstGeom prst="rect">
            <a:avLst/>
          </a:prstGeom>
        </p:spPr>
      </p:pic>
      <p:pic>
        <p:nvPicPr>
          <p:cNvPr id="9" name="Image 7" descr="preencoded.png"/>
          <p:cNvPicPr>
            <a:picLocks noChangeAspect="1"/>
          </p:cNvPicPr>
          <p:nvPr/>
        </p:nvPicPr>
        <p:blipFill>
          <a:blip r:embed="rId9"/>
          <a:stretch>
            <a:fillRect/>
          </a:stretch>
        </p:blipFill>
        <p:spPr>
          <a:xfrm>
            <a:off x="609600" y="2409825"/>
            <a:ext cx="142875" cy="142875"/>
          </a:xfrm>
          <a:prstGeom prst="rect">
            <a:avLst/>
          </a:prstGeom>
        </p:spPr>
      </p:pic>
      <p:pic>
        <p:nvPicPr>
          <p:cNvPr id="10" name="Image 8" descr="preencoded.png"/>
          <p:cNvPicPr>
            <a:picLocks noChangeAspect="1"/>
          </p:cNvPicPr>
          <p:nvPr/>
        </p:nvPicPr>
        <p:blipFill>
          <a:blip r:embed="rId10"/>
          <a:stretch>
            <a:fillRect/>
          </a:stretch>
        </p:blipFill>
        <p:spPr>
          <a:xfrm>
            <a:off x="381000" y="3962400"/>
            <a:ext cx="5595938" cy="2667000"/>
          </a:xfrm>
          <a:prstGeom prst="rect">
            <a:avLst/>
          </a:prstGeom>
        </p:spPr>
      </p:pic>
      <p:pic>
        <p:nvPicPr>
          <p:cNvPr id="11" name="Image 9" descr="preencoded.png"/>
          <p:cNvPicPr>
            <a:picLocks noChangeAspect="1"/>
          </p:cNvPicPr>
          <p:nvPr/>
        </p:nvPicPr>
        <p:blipFill>
          <a:blip r:embed="rId11"/>
          <a:stretch>
            <a:fillRect/>
          </a:stretch>
        </p:blipFill>
        <p:spPr>
          <a:xfrm>
            <a:off x="609600" y="4224338"/>
            <a:ext cx="304800" cy="190500"/>
          </a:xfrm>
          <a:prstGeom prst="rect">
            <a:avLst/>
          </a:prstGeom>
        </p:spPr>
      </p:pic>
      <p:pic>
        <p:nvPicPr>
          <p:cNvPr id="12" name="Image 10" descr="preencoded.png"/>
          <p:cNvPicPr>
            <a:picLocks noChangeAspect="1"/>
          </p:cNvPicPr>
          <p:nvPr/>
        </p:nvPicPr>
        <p:blipFill>
          <a:blip r:embed="rId12"/>
          <a:stretch>
            <a:fillRect/>
          </a:stretch>
        </p:blipFill>
        <p:spPr>
          <a:xfrm>
            <a:off x="609600" y="4657725"/>
            <a:ext cx="142875" cy="114300"/>
          </a:xfrm>
          <a:prstGeom prst="rect">
            <a:avLst/>
          </a:prstGeom>
        </p:spPr>
      </p:pic>
      <p:pic>
        <p:nvPicPr>
          <p:cNvPr id="13" name="Image 11" descr="preencoded.png"/>
          <p:cNvPicPr>
            <a:picLocks noChangeAspect="1"/>
          </p:cNvPicPr>
          <p:nvPr/>
        </p:nvPicPr>
        <p:blipFill>
          <a:blip r:embed="rId13"/>
          <a:stretch>
            <a:fillRect/>
          </a:stretch>
        </p:blipFill>
        <p:spPr>
          <a:xfrm>
            <a:off x="609600" y="4995863"/>
            <a:ext cx="142875" cy="122337"/>
          </a:xfrm>
          <a:prstGeom prst="rect">
            <a:avLst/>
          </a:prstGeom>
        </p:spPr>
      </p:pic>
      <p:pic>
        <p:nvPicPr>
          <p:cNvPr id="14" name="Image 12" descr="preencoded.png"/>
          <p:cNvPicPr>
            <a:picLocks noChangeAspect="1"/>
          </p:cNvPicPr>
          <p:nvPr/>
        </p:nvPicPr>
        <p:blipFill>
          <a:blip r:embed="rId14"/>
          <a:stretch>
            <a:fillRect/>
          </a:stretch>
        </p:blipFill>
        <p:spPr>
          <a:xfrm>
            <a:off x="609600" y="5548313"/>
            <a:ext cx="142875" cy="131862"/>
          </a:xfrm>
          <a:prstGeom prst="rect">
            <a:avLst/>
          </a:prstGeom>
        </p:spPr>
      </p:pic>
      <p:pic>
        <p:nvPicPr>
          <p:cNvPr id="15" name="Image 13" descr="preencoded.png"/>
          <p:cNvPicPr>
            <a:picLocks noChangeAspect="1"/>
          </p:cNvPicPr>
          <p:nvPr/>
        </p:nvPicPr>
        <p:blipFill>
          <a:blip r:embed="rId15"/>
          <a:stretch>
            <a:fillRect/>
          </a:stretch>
        </p:blipFill>
        <p:spPr>
          <a:xfrm>
            <a:off x="6215063" y="1057275"/>
            <a:ext cx="5595938" cy="2638425"/>
          </a:xfrm>
          <a:prstGeom prst="rect">
            <a:avLst/>
          </a:prstGeom>
        </p:spPr>
      </p:pic>
      <p:pic>
        <p:nvPicPr>
          <p:cNvPr id="16" name="Image 14" descr="preencoded.png"/>
          <p:cNvPicPr>
            <a:picLocks noChangeAspect="1"/>
          </p:cNvPicPr>
          <p:nvPr/>
        </p:nvPicPr>
        <p:blipFill>
          <a:blip r:embed="rId16"/>
          <a:stretch>
            <a:fillRect/>
          </a:stretch>
        </p:blipFill>
        <p:spPr>
          <a:xfrm>
            <a:off x="6443663" y="1319213"/>
            <a:ext cx="304800" cy="190500"/>
          </a:xfrm>
          <a:prstGeom prst="rect">
            <a:avLst/>
          </a:prstGeom>
        </p:spPr>
      </p:pic>
      <p:pic>
        <p:nvPicPr>
          <p:cNvPr id="17" name="Image 15" descr="preencoded.png"/>
          <p:cNvPicPr>
            <a:picLocks noChangeAspect="1"/>
          </p:cNvPicPr>
          <p:nvPr/>
        </p:nvPicPr>
        <p:blipFill>
          <a:blip r:embed="rId17"/>
          <a:stretch>
            <a:fillRect/>
          </a:stretch>
        </p:blipFill>
        <p:spPr>
          <a:xfrm>
            <a:off x="6443663" y="1752600"/>
            <a:ext cx="142875" cy="142875"/>
          </a:xfrm>
          <a:prstGeom prst="rect">
            <a:avLst/>
          </a:prstGeom>
        </p:spPr>
      </p:pic>
      <p:pic>
        <p:nvPicPr>
          <p:cNvPr id="18" name="Image 16" descr="preencoded.png"/>
          <p:cNvPicPr>
            <a:picLocks noChangeAspect="1"/>
          </p:cNvPicPr>
          <p:nvPr/>
        </p:nvPicPr>
        <p:blipFill>
          <a:blip r:embed="rId18"/>
          <a:stretch>
            <a:fillRect/>
          </a:stretch>
        </p:blipFill>
        <p:spPr>
          <a:xfrm>
            <a:off x="6443663" y="2295525"/>
            <a:ext cx="142875" cy="122337"/>
          </a:xfrm>
          <a:prstGeom prst="rect">
            <a:avLst/>
          </a:prstGeom>
        </p:spPr>
      </p:pic>
      <p:pic>
        <p:nvPicPr>
          <p:cNvPr id="19" name="Image 17" descr="preencoded.png"/>
          <p:cNvPicPr>
            <a:picLocks noChangeAspect="1"/>
          </p:cNvPicPr>
          <p:nvPr/>
        </p:nvPicPr>
        <p:blipFill>
          <a:blip r:embed="rId17"/>
          <a:stretch>
            <a:fillRect/>
          </a:stretch>
        </p:blipFill>
        <p:spPr>
          <a:xfrm>
            <a:off x="6443663" y="2838450"/>
            <a:ext cx="142875" cy="142875"/>
          </a:xfrm>
          <a:prstGeom prst="rect">
            <a:avLst/>
          </a:prstGeom>
        </p:spPr>
      </p:pic>
      <p:pic>
        <p:nvPicPr>
          <p:cNvPr id="20" name="Image 18" descr="preencoded.png"/>
          <p:cNvPicPr>
            <a:picLocks noChangeAspect="1"/>
          </p:cNvPicPr>
          <p:nvPr/>
        </p:nvPicPr>
        <p:blipFill>
          <a:blip r:embed="rId19"/>
          <a:stretch>
            <a:fillRect/>
          </a:stretch>
        </p:blipFill>
        <p:spPr>
          <a:xfrm>
            <a:off x="6215063" y="3886200"/>
            <a:ext cx="5595938" cy="2743200"/>
          </a:xfrm>
          <a:prstGeom prst="rect">
            <a:avLst/>
          </a:prstGeom>
        </p:spPr>
      </p:pic>
      <p:pic>
        <p:nvPicPr>
          <p:cNvPr id="21" name="Image 19" descr="preencoded.png"/>
          <p:cNvPicPr>
            <a:picLocks noChangeAspect="1"/>
          </p:cNvPicPr>
          <p:nvPr/>
        </p:nvPicPr>
        <p:blipFill>
          <a:blip r:embed="rId20"/>
          <a:stretch>
            <a:fillRect/>
          </a:stretch>
        </p:blipFill>
        <p:spPr>
          <a:xfrm>
            <a:off x="6443663" y="4148137"/>
            <a:ext cx="304800" cy="190500"/>
          </a:xfrm>
          <a:prstGeom prst="rect">
            <a:avLst/>
          </a:prstGeom>
        </p:spPr>
      </p:pic>
      <p:pic>
        <p:nvPicPr>
          <p:cNvPr id="22" name="Image 20" descr="preencoded.png"/>
          <p:cNvPicPr>
            <a:picLocks noChangeAspect="1"/>
          </p:cNvPicPr>
          <p:nvPr/>
        </p:nvPicPr>
        <p:blipFill>
          <a:blip r:embed="rId21"/>
          <a:stretch>
            <a:fillRect/>
          </a:stretch>
        </p:blipFill>
        <p:spPr>
          <a:xfrm>
            <a:off x="6443663" y="4543425"/>
            <a:ext cx="5138738" cy="180975"/>
          </a:xfrm>
          <a:prstGeom prst="rect">
            <a:avLst/>
          </a:prstGeom>
        </p:spPr>
      </p:pic>
      <p:pic>
        <p:nvPicPr>
          <p:cNvPr id="23" name="Image 21" descr="preencoded.png"/>
          <p:cNvPicPr>
            <a:picLocks noChangeAspect="1"/>
          </p:cNvPicPr>
          <p:nvPr/>
        </p:nvPicPr>
        <p:blipFill>
          <a:blip r:embed="rId22"/>
          <a:stretch>
            <a:fillRect/>
          </a:stretch>
        </p:blipFill>
        <p:spPr>
          <a:xfrm>
            <a:off x="6443663" y="4800600"/>
            <a:ext cx="142875" cy="122337"/>
          </a:xfrm>
          <a:prstGeom prst="rect">
            <a:avLst/>
          </a:prstGeom>
        </p:spPr>
      </p:pic>
      <p:pic>
        <p:nvPicPr>
          <p:cNvPr id="24" name="Image 22" descr="preencoded.png"/>
          <p:cNvPicPr>
            <a:picLocks noChangeAspect="1"/>
          </p:cNvPicPr>
          <p:nvPr/>
        </p:nvPicPr>
        <p:blipFill>
          <a:blip r:embed="rId22"/>
          <a:stretch>
            <a:fillRect/>
          </a:stretch>
        </p:blipFill>
        <p:spPr>
          <a:xfrm>
            <a:off x="6443663" y="5343525"/>
            <a:ext cx="142875" cy="122337"/>
          </a:xfrm>
          <a:prstGeom prst="rect">
            <a:avLst/>
          </a:prstGeom>
        </p:spPr>
      </p:pic>
      <p:pic>
        <p:nvPicPr>
          <p:cNvPr id="25" name="Image 23" descr="preencoded.png"/>
          <p:cNvPicPr>
            <a:picLocks noChangeAspect="1"/>
          </p:cNvPicPr>
          <p:nvPr/>
        </p:nvPicPr>
        <p:blipFill>
          <a:blip r:embed="rId23"/>
          <a:stretch>
            <a:fillRect/>
          </a:stretch>
        </p:blipFill>
        <p:spPr>
          <a:xfrm>
            <a:off x="6443663" y="5848350"/>
            <a:ext cx="5138738" cy="552450"/>
          </a:xfrm>
          <a:prstGeom prst="rect">
            <a:avLst/>
          </a:prstGeom>
        </p:spPr>
      </p:pic>
      <p:sp>
        <p:nvSpPr>
          <p:cNvPr id="26" name="Text 0"/>
          <p:cNvSpPr/>
          <p:nvPr/>
        </p:nvSpPr>
        <p:spPr>
          <a:xfrm>
            <a:off x="571500" y="285750"/>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AKT EXAM FOCUS: REGISTER AND CODING</a:t>
            </a:r>
            <a:endParaRPr lang="en-US" sz="1800" dirty="0"/>
          </a:p>
        </p:txBody>
      </p:sp>
      <p:sp>
        <p:nvSpPr>
          <p:cNvPr id="27"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8" name="Text 2"/>
          <p:cNvSpPr/>
          <p:nvPr/>
        </p:nvSpPr>
        <p:spPr>
          <a:xfrm>
            <a:off x="1028700" y="1285875"/>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REGISTER INCLUSION LOGIC</a:t>
            </a:r>
            <a:endParaRPr lang="en-US" sz="1350" dirty="0"/>
          </a:p>
        </p:txBody>
      </p:sp>
      <p:sp>
        <p:nvSpPr>
          <p:cNvPr id="29" name="Text 3"/>
          <p:cNvSpPr/>
          <p:nvPr/>
        </p:nvSpPr>
        <p:spPr>
          <a:xfrm>
            <a:off x="847725" y="1714500"/>
            <a:ext cx="1134427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Target Population:</a:t>
            </a:r>
            <a:r>
              <a:rPr lang="en-US" sz="1125" dirty="0">
                <a:solidFill>
                  <a:srgbClr val="2C3E50"/>
                </a:solidFill>
                <a:latin typeface="Inter" pitchFamily="34" charset="0"/>
                <a:ea typeface="Inter" pitchFamily="34" charset="-122"/>
                <a:cs typeface="Inter" pitchFamily="34" charset="-120"/>
              </a:rPr>
              <a:t> Established IHD only (MI, Angina, CABG, and PCI).</a:t>
            </a:r>
            <a:endParaRPr lang="en-US" sz="1125" dirty="0"/>
          </a:p>
        </p:txBody>
      </p:sp>
      <p:sp>
        <p:nvSpPr>
          <p:cNvPr id="30" name="Text 4"/>
          <p:cNvSpPr/>
          <p:nvPr/>
        </p:nvSpPr>
        <p:spPr>
          <a:xfrm>
            <a:off x="847725" y="2043113"/>
            <a:ext cx="11344275"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Exclude:</a:t>
            </a:r>
            <a:r>
              <a:rPr lang="en-US" sz="1125" dirty="0">
                <a:solidFill>
                  <a:srgbClr val="2C3E50"/>
                </a:solidFill>
                <a:latin typeface="Inter" pitchFamily="34" charset="0"/>
                <a:ea typeface="Inter" pitchFamily="34" charset="-122"/>
                <a:cs typeface="Inter" pitchFamily="34" charset="-120"/>
              </a:rPr>
              <a:t> PVD alone, Stroke/TIA alone, or Heart Failure without IHD.</a:t>
            </a:r>
            <a:endParaRPr lang="en-US" sz="1125" dirty="0"/>
          </a:p>
        </p:txBody>
      </p:sp>
      <p:sp>
        <p:nvSpPr>
          <p:cNvPr id="31" name="Text 5"/>
          <p:cNvSpPr/>
          <p:nvPr/>
        </p:nvSpPr>
        <p:spPr>
          <a:xfrm>
            <a:off x="847725" y="2371725"/>
            <a:ext cx="49006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Consistency:</a:t>
            </a:r>
            <a:r>
              <a:rPr lang="en-US" sz="1125" dirty="0">
                <a:solidFill>
                  <a:srgbClr val="2C3E50"/>
                </a:solidFill>
                <a:latin typeface="Inter" pitchFamily="34" charset="0"/>
                <a:ea typeface="Inter" pitchFamily="34" charset="-122"/>
                <a:cs typeface="Inter" pitchFamily="34" charset="-120"/>
              </a:rPr>
              <a:t> Shared practice definitions are more vital than the specific code used.</a:t>
            </a:r>
            <a:endParaRPr lang="en-US" sz="1125" dirty="0"/>
          </a:p>
        </p:txBody>
      </p:sp>
      <p:sp>
        <p:nvSpPr>
          <p:cNvPr id="32" name="Text 6"/>
          <p:cNvSpPr/>
          <p:nvPr/>
        </p:nvSpPr>
        <p:spPr>
          <a:xfrm>
            <a:off x="1028700" y="419100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READ CODE HIERARCHY</a:t>
            </a:r>
            <a:endParaRPr lang="en-US" sz="1350" dirty="0"/>
          </a:p>
        </p:txBody>
      </p:sp>
      <p:sp>
        <p:nvSpPr>
          <p:cNvPr id="33" name="Text 7"/>
          <p:cNvSpPr/>
          <p:nvPr/>
        </p:nvSpPr>
        <p:spPr>
          <a:xfrm>
            <a:off x="914400" y="4619625"/>
            <a:ext cx="11029950" cy="223838"/>
          </a:xfrm>
          <a:prstGeom prst="rect">
            <a:avLst/>
          </a:prstGeom>
          <a:noFill/>
          <a:ln/>
        </p:spPr>
        <p:txBody>
          <a:bodyPr vert="horz" wrap="square" lIns="0" tIns="0" rIns="0" bIns="0" rtlCol="0" anchor="ctr"/>
          <a:lstStyle/>
          <a:p>
            <a:pPr marL="0" indent="0" algn="l">
              <a:lnSpc>
                <a:spcPts val="1688"/>
              </a:lnSpc>
              <a:buNone/>
            </a:pPr>
            <a:r>
              <a:rPr lang="en-US" sz="1125" b="1" dirty="0">
                <a:solidFill>
                  <a:srgbClr val="800000"/>
                </a:solidFill>
                <a:highlight>
                  <a:srgbClr val="F8F9FA"/>
                </a:highlight>
              </a:rPr>
              <a:t>G3</a:t>
            </a:r>
            <a:r>
              <a:rPr lang="en-US" sz="1125" dirty="0">
                <a:solidFill>
                  <a:srgbClr val="2C3E50"/>
                </a:solidFill>
                <a:latin typeface="Inter" pitchFamily="34" charset="0"/>
                <a:ea typeface="Inter" pitchFamily="34" charset="-122"/>
                <a:cs typeface="Inter" pitchFamily="34" charset="-120"/>
              </a:rPr>
              <a:t> (5-byte) captures all diagnostic codes in the IHD hierarchy.</a:t>
            </a:r>
            <a:endParaRPr lang="en-US" sz="1125" dirty="0"/>
          </a:p>
        </p:txBody>
      </p:sp>
      <p:sp>
        <p:nvSpPr>
          <p:cNvPr id="34" name="Text 8"/>
          <p:cNvSpPr/>
          <p:nvPr/>
        </p:nvSpPr>
        <p:spPr>
          <a:xfrm>
            <a:off x="847725" y="4957763"/>
            <a:ext cx="4900613" cy="438150"/>
          </a:xfrm>
          <a:prstGeom prst="rect">
            <a:avLst/>
          </a:prstGeom>
          <a:noFill/>
          <a:ln/>
        </p:spPr>
        <p:txBody>
          <a:bodyPr vert="horz" wrap="square" lIns="0" tIns="0" rIns="0" bIns="0" rtlCol="0" anchor="ctr"/>
          <a:lstStyle/>
          <a:p>
            <a:pPr marL="0" indent="0" algn="l">
              <a:lnSpc>
                <a:spcPts val="1688"/>
              </a:lnSpc>
              <a:buNone/>
            </a:pPr>
            <a:r>
              <a:rPr lang="en-US" sz="1125" dirty="0">
                <a:solidFill>
                  <a:srgbClr val="2C3E50"/>
                </a:solidFill>
                <a:latin typeface="Inter" pitchFamily="34" charset="0"/>
                <a:ea typeface="Inter" pitchFamily="34" charset="-122"/>
                <a:cs typeface="Inter" pitchFamily="34" charset="-120"/>
              </a:rPr>
              <a:t>If </a:t>
            </a:r>
            <a:r>
              <a:rPr lang="en-US" sz="1125" b="1" dirty="0">
                <a:solidFill>
                  <a:srgbClr val="800000"/>
                </a:solidFill>
                <a:highlight>
                  <a:srgbClr val="F8F9FA"/>
                </a:highlight>
              </a:rPr>
              <a:t>G33</a:t>
            </a:r>
            <a:r>
              <a:rPr lang="en-US" sz="1125" dirty="0">
                <a:solidFill>
                  <a:srgbClr val="2C3E50"/>
                </a:solidFill>
                <a:latin typeface="Inter" pitchFamily="34" charset="0"/>
                <a:ea typeface="Inter" pitchFamily="34" charset="-122"/>
                <a:cs typeface="Inter" pitchFamily="34" charset="-120"/>
              </a:rPr>
              <a:t> (Angina) is coded, the system automatically links it to the </a:t>
            </a:r>
            <a:r>
              <a:rPr lang="en-US" sz="1125" b="1" dirty="0">
                <a:solidFill>
                  <a:srgbClr val="800000"/>
                </a:solidFill>
                <a:highlight>
                  <a:srgbClr val="F8F9FA"/>
                </a:highlight>
              </a:rPr>
              <a:t>G3</a:t>
            </a:r>
            <a:r>
              <a:rPr lang="en-US" sz="1125" dirty="0">
                <a:solidFill>
                  <a:srgbClr val="2C3E50"/>
                </a:solidFill>
                <a:latin typeface="Inter" pitchFamily="34" charset="0"/>
                <a:ea typeface="Inter" pitchFamily="34" charset="-122"/>
                <a:cs typeface="Inter" pitchFamily="34" charset="-120"/>
              </a:rPr>
              <a:t> parent.</a:t>
            </a:r>
            <a:endParaRPr lang="en-US" sz="1125" dirty="0"/>
          </a:p>
        </p:txBody>
      </p:sp>
      <p:sp>
        <p:nvSpPr>
          <p:cNvPr id="35" name="Text 9"/>
          <p:cNvSpPr/>
          <p:nvPr/>
        </p:nvSpPr>
        <p:spPr>
          <a:xfrm>
            <a:off x="847725" y="5510213"/>
            <a:ext cx="49006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Exam Tip:</a:t>
            </a:r>
            <a:r>
              <a:rPr lang="en-US" sz="1125" dirty="0">
                <a:solidFill>
                  <a:srgbClr val="2C3E50"/>
                </a:solidFill>
                <a:latin typeface="Inter" pitchFamily="34" charset="0"/>
                <a:ea typeface="Inter" pitchFamily="34" charset="-122"/>
                <a:cs typeface="Inter" pitchFamily="34" charset="-120"/>
              </a:rPr>
              <a:t> Do not double-code. Hierarchy ensures visibility without redundancy.</a:t>
            </a:r>
            <a:endParaRPr lang="en-US" sz="1125" dirty="0"/>
          </a:p>
        </p:txBody>
      </p:sp>
      <p:sp>
        <p:nvSpPr>
          <p:cNvPr id="36" name="Text 10"/>
          <p:cNvSpPr/>
          <p:nvPr/>
        </p:nvSpPr>
        <p:spPr>
          <a:xfrm>
            <a:off x="6862763" y="1285875"/>
            <a:ext cx="53292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NITRATE "DETECTIVE" SEARCH</a:t>
            </a:r>
            <a:endParaRPr lang="en-US" sz="1350" dirty="0"/>
          </a:p>
        </p:txBody>
      </p:sp>
      <p:sp>
        <p:nvSpPr>
          <p:cNvPr id="37" name="Text 11"/>
          <p:cNvSpPr/>
          <p:nvPr/>
        </p:nvSpPr>
        <p:spPr>
          <a:xfrm>
            <a:off x="6681788" y="1714500"/>
            <a:ext cx="49006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Method:</a:t>
            </a:r>
            <a:r>
              <a:rPr lang="en-US" sz="1125" dirty="0">
                <a:solidFill>
                  <a:srgbClr val="2C3E50"/>
                </a:solidFill>
                <a:latin typeface="Inter" pitchFamily="34" charset="0"/>
                <a:ea typeface="Inter" pitchFamily="34" charset="-122"/>
                <a:cs typeface="Inter" pitchFamily="34" charset="-120"/>
              </a:rPr>
              <a:t> Search for nitrate prescriptions in the last 12 months for non-registered patients.</a:t>
            </a:r>
            <a:endParaRPr lang="en-US" sz="1125" dirty="0"/>
          </a:p>
        </p:txBody>
      </p:sp>
      <p:sp>
        <p:nvSpPr>
          <p:cNvPr id="38" name="Text 12"/>
          <p:cNvSpPr/>
          <p:nvPr/>
        </p:nvSpPr>
        <p:spPr>
          <a:xfrm>
            <a:off x="6681788" y="2257425"/>
            <a:ext cx="49006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Goal:</a:t>
            </a:r>
            <a:r>
              <a:rPr lang="en-US" sz="1125" dirty="0">
                <a:solidFill>
                  <a:srgbClr val="2C3E50"/>
                </a:solidFill>
                <a:latin typeface="Inter" pitchFamily="34" charset="0"/>
                <a:ea typeface="Inter" pitchFamily="34" charset="-122"/>
                <a:cs typeface="Inter" pitchFamily="34" charset="-120"/>
              </a:rPr>
              <a:t> Identify symptomatic patients who lack a formal diagnostic Read code.</a:t>
            </a:r>
            <a:endParaRPr lang="en-US" sz="1125" dirty="0"/>
          </a:p>
        </p:txBody>
      </p:sp>
      <p:sp>
        <p:nvSpPr>
          <p:cNvPr id="39" name="Text 13"/>
          <p:cNvSpPr/>
          <p:nvPr/>
        </p:nvSpPr>
        <p:spPr>
          <a:xfrm>
            <a:off x="6681788" y="2800350"/>
            <a:ext cx="49006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Validation:</a:t>
            </a:r>
            <a:r>
              <a:rPr lang="en-US" sz="1125" dirty="0">
                <a:solidFill>
                  <a:srgbClr val="2C3E50"/>
                </a:solidFill>
                <a:latin typeface="Inter" pitchFamily="34" charset="0"/>
                <a:ea typeface="Inter" pitchFamily="34" charset="-122"/>
                <a:cs typeface="Inter" pitchFamily="34" charset="-120"/>
              </a:rPr>
              <a:t> Confirm diagnosis before adding to the register (avoid "Read-code inflation").</a:t>
            </a:r>
            <a:endParaRPr lang="en-US" sz="1125" dirty="0"/>
          </a:p>
        </p:txBody>
      </p:sp>
      <p:sp>
        <p:nvSpPr>
          <p:cNvPr id="40" name="Text 14"/>
          <p:cNvSpPr/>
          <p:nvPr/>
        </p:nvSpPr>
        <p:spPr>
          <a:xfrm>
            <a:off x="6862763" y="4114800"/>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EXAM HIGH-YIELD FACTS</a:t>
            </a:r>
            <a:endParaRPr lang="en-US" sz="1350" dirty="0"/>
          </a:p>
        </p:txBody>
      </p:sp>
      <p:sp>
        <p:nvSpPr>
          <p:cNvPr id="41" name="Text 15"/>
          <p:cNvSpPr/>
          <p:nvPr/>
        </p:nvSpPr>
        <p:spPr>
          <a:xfrm>
            <a:off x="6519863" y="4543425"/>
            <a:ext cx="4986338" cy="180975"/>
          </a:xfrm>
          <a:prstGeom prst="rect">
            <a:avLst/>
          </a:prstGeom>
          <a:noFill/>
          <a:ln/>
        </p:spPr>
        <p:txBody>
          <a:bodyPr vert="horz" wrap="square" lIns="0" tIns="0" rIns="0" bIns="0" rtlCol="0" anchor="ctr"/>
          <a:lstStyle/>
          <a:p>
            <a:pPr marL="0" indent="0">
              <a:lnSpc>
                <a:spcPts val="1125"/>
              </a:lnSpc>
              <a:buNone/>
            </a:pPr>
            <a:r>
              <a:rPr lang="en-US" sz="750" b="1" dirty="0">
                <a:solidFill>
                  <a:srgbClr val="FFFFFF"/>
                </a:solidFill>
                <a:latin typeface="Inter" pitchFamily="34" charset="0"/>
                <a:ea typeface="Inter" pitchFamily="34" charset="-122"/>
                <a:cs typeface="Inter" pitchFamily="34" charset="-120"/>
              </a:rPr>
              <a:t>HISTORICAL CONTEXT</a:t>
            </a:r>
            <a:endParaRPr lang="en-US" sz="750" dirty="0"/>
          </a:p>
        </p:txBody>
      </p:sp>
      <p:sp>
        <p:nvSpPr>
          <p:cNvPr id="42" name="Text 16"/>
          <p:cNvSpPr/>
          <p:nvPr/>
        </p:nvSpPr>
        <p:spPr>
          <a:xfrm>
            <a:off x="6681788" y="4762500"/>
            <a:ext cx="49006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NSF Milestone:</a:t>
            </a:r>
            <a:r>
              <a:rPr lang="en-US" sz="1125" dirty="0">
                <a:solidFill>
                  <a:srgbClr val="2C3E50"/>
                </a:solidFill>
                <a:latin typeface="Inter" pitchFamily="34" charset="0"/>
                <a:ea typeface="Inter" pitchFamily="34" charset="-122"/>
                <a:cs typeface="Inter" pitchFamily="34" charset="-120"/>
              </a:rPr>
              <a:t> By April 2001, every practice was required to have an active CHD register.</a:t>
            </a:r>
            <a:endParaRPr lang="en-US" sz="1125" dirty="0"/>
          </a:p>
        </p:txBody>
      </p:sp>
      <p:sp>
        <p:nvSpPr>
          <p:cNvPr id="43" name="Text 17"/>
          <p:cNvSpPr/>
          <p:nvPr/>
        </p:nvSpPr>
        <p:spPr>
          <a:xfrm>
            <a:off x="6681788" y="5305425"/>
            <a:ext cx="4900613"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latin typeface="Inter" pitchFamily="34" charset="0"/>
                <a:ea typeface="Inter" pitchFamily="34" charset="-122"/>
                <a:cs typeface="Inter" pitchFamily="34" charset="-120"/>
              </a:rPr>
              <a:t>Audit Cycle:</a:t>
            </a:r>
            <a:r>
              <a:rPr lang="en-US" sz="1125" dirty="0">
                <a:solidFill>
                  <a:srgbClr val="2C3E50"/>
                </a:solidFill>
                <a:latin typeface="Inter" pitchFamily="34" charset="0"/>
                <a:ea typeface="Inter" pitchFamily="34" charset="-122"/>
                <a:cs typeface="Inter" pitchFamily="34" charset="-120"/>
              </a:rPr>
              <a:t> Registers should be validated/sampled at least every 6 months using PDSA.</a:t>
            </a:r>
            <a:endParaRPr lang="en-US" sz="1125" dirty="0"/>
          </a:p>
        </p:txBody>
      </p:sp>
      <p:sp>
        <p:nvSpPr>
          <p:cNvPr id="44" name="Text 18"/>
          <p:cNvSpPr/>
          <p:nvPr/>
        </p:nvSpPr>
        <p:spPr>
          <a:xfrm>
            <a:off x="6586538" y="5848350"/>
            <a:ext cx="4852988" cy="552450"/>
          </a:xfrm>
          <a:prstGeom prst="rect">
            <a:avLst/>
          </a:prstGeom>
          <a:noFill/>
          <a:ln/>
        </p:spPr>
        <p:txBody>
          <a:bodyPr vert="horz" wrap="square" lIns="0" tIns="0" rIns="0" bIns="0" rtlCol="0" anchor="ctr"/>
          <a:lstStyle/>
          <a:p>
            <a:pPr marL="0" indent="0">
              <a:lnSpc>
                <a:spcPts val="1575"/>
              </a:lnSpc>
              <a:buNone/>
            </a:pPr>
            <a:r>
              <a:rPr lang="en-US" sz="1050" b="1" i="1" dirty="0">
                <a:solidFill>
                  <a:srgbClr val="2C3E50"/>
                </a:solidFill>
                <a:latin typeface="Inter" pitchFamily="34" charset="0"/>
                <a:ea typeface="Inter" pitchFamily="34" charset="-122"/>
                <a:cs typeface="Inter" pitchFamily="34" charset="-120"/>
              </a:rPr>
              <a:t>AKT Note:</a:t>
            </a:r>
            <a:r>
              <a:rPr lang="en-US" sz="1050" i="1" dirty="0">
                <a:solidFill>
                  <a:srgbClr val="2C3E50"/>
                </a:solidFill>
                <a:latin typeface="Inter" pitchFamily="34" charset="0"/>
                <a:ea typeface="Inter" pitchFamily="34" charset="-122"/>
                <a:cs typeface="Inter" pitchFamily="34" charset="-120"/>
              </a:rPr>
              <a:t> Examiners often test the difference between IHD registers and general CVD risk registers.</a:t>
            </a:r>
            <a:endParaRPr lang="en-US" sz="10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4" name="Image 2" descr="preencoded.png"/>
          <p:cNvPicPr>
            <a:picLocks noChangeAspect="1"/>
          </p:cNvPicPr>
          <p:nvPr/>
        </p:nvPicPr>
        <p:blipFill>
          <a:blip r:embed="rId5"/>
          <a:stretch>
            <a:fillRect/>
          </a:stretch>
        </p:blipFill>
        <p:spPr>
          <a:xfrm>
            <a:off x="381000" y="1266825"/>
            <a:ext cx="5572125" cy="4333875"/>
          </a:xfrm>
          <a:prstGeom prst="rect">
            <a:avLst/>
          </a:prstGeom>
        </p:spPr>
      </p:pic>
      <p:pic>
        <p:nvPicPr>
          <p:cNvPr id="5" name="Image 3" descr="preencoded.png"/>
          <p:cNvPicPr>
            <a:picLocks noChangeAspect="1"/>
          </p:cNvPicPr>
          <p:nvPr/>
        </p:nvPicPr>
        <p:blipFill>
          <a:blip r:embed="rId6"/>
          <a:stretch>
            <a:fillRect/>
          </a:stretch>
        </p:blipFill>
        <p:spPr>
          <a:xfrm>
            <a:off x="571500" y="1457325"/>
            <a:ext cx="5191125" cy="476250"/>
          </a:xfrm>
          <a:prstGeom prst="rect">
            <a:avLst/>
          </a:prstGeom>
        </p:spPr>
      </p:pic>
      <p:pic>
        <p:nvPicPr>
          <p:cNvPr id="6" name="Image 4" descr="preencoded.png"/>
          <p:cNvPicPr>
            <a:picLocks noChangeAspect="1"/>
          </p:cNvPicPr>
          <p:nvPr/>
        </p:nvPicPr>
        <p:blipFill>
          <a:blip r:embed="rId7"/>
          <a:stretch>
            <a:fillRect/>
          </a:stretch>
        </p:blipFill>
        <p:spPr>
          <a:xfrm>
            <a:off x="571500" y="1457325"/>
            <a:ext cx="381000" cy="381000"/>
          </a:xfrm>
          <a:prstGeom prst="rect">
            <a:avLst/>
          </a:prstGeom>
        </p:spPr>
      </p:pic>
      <p:pic>
        <p:nvPicPr>
          <p:cNvPr id="7" name="Image 5" descr="preencoded.png"/>
          <p:cNvPicPr>
            <a:picLocks noChangeAspect="1"/>
          </p:cNvPicPr>
          <p:nvPr/>
        </p:nvPicPr>
        <p:blipFill>
          <a:blip r:embed="rId8"/>
          <a:stretch>
            <a:fillRect/>
          </a:stretch>
        </p:blipFill>
        <p:spPr>
          <a:xfrm>
            <a:off x="654844" y="1560165"/>
            <a:ext cx="214313" cy="175320"/>
          </a:xfrm>
          <a:prstGeom prst="rect">
            <a:avLst/>
          </a:prstGeom>
        </p:spPr>
      </p:pic>
      <p:pic>
        <p:nvPicPr>
          <p:cNvPr id="8" name="Image 6" descr="preencoded.png"/>
          <p:cNvPicPr>
            <a:picLocks noChangeAspect="1"/>
          </p:cNvPicPr>
          <p:nvPr/>
        </p:nvPicPr>
        <p:blipFill>
          <a:blip r:embed="rId9"/>
          <a:stretch>
            <a:fillRect/>
          </a:stretch>
        </p:blipFill>
        <p:spPr>
          <a:xfrm>
            <a:off x="571500" y="2076450"/>
            <a:ext cx="5191125" cy="1247775"/>
          </a:xfrm>
          <a:prstGeom prst="rect">
            <a:avLst/>
          </a:prstGeom>
        </p:spPr>
      </p:pic>
      <p:pic>
        <p:nvPicPr>
          <p:cNvPr id="9" name="Image 7" descr="preencoded.png"/>
          <p:cNvPicPr>
            <a:picLocks noChangeAspect="1"/>
          </p:cNvPicPr>
          <p:nvPr/>
        </p:nvPicPr>
        <p:blipFill>
          <a:blip r:embed="rId10"/>
          <a:stretch>
            <a:fillRect/>
          </a:stretch>
        </p:blipFill>
        <p:spPr>
          <a:xfrm>
            <a:off x="714375" y="2962275"/>
            <a:ext cx="1800225" cy="247650"/>
          </a:xfrm>
          <a:prstGeom prst="rect">
            <a:avLst/>
          </a:prstGeom>
        </p:spPr>
      </p:pic>
      <p:pic>
        <p:nvPicPr>
          <p:cNvPr id="10" name="Image 8" descr="preencoded.png"/>
          <p:cNvPicPr>
            <a:picLocks noChangeAspect="1"/>
          </p:cNvPicPr>
          <p:nvPr/>
        </p:nvPicPr>
        <p:blipFill>
          <a:blip r:embed="rId9"/>
          <a:stretch>
            <a:fillRect/>
          </a:stretch>
        </p:blipFill>
        <p:spPr>
          <a:xfrm>
            <a:off x="571500" y="3467100"/>
            <a:ext cx="5191125" cy="1247775"/>
          </a:xfrm>
          <a:prstGeom prst="rect">
            <a:avLst/>
          </a:prstGeom>
        </p:spPr>
      </p:pic>
      <p:pic>
        <p:nvPicPr>
          <p:cNvPr id="11" name="Image 9" descr="preencoded.png"/>
          <p:cNvPicPr>
            <a:picLocks noChangeAspect="1"/>
          </p:cNvPicPr>
          <p:nvPr/>
        </p:nvPicPr>
        <p:blipFill>
          <a:blip r:embed="rId11"/>
          <a:stretch>
            <a:fillRect/>
          </a:stretch>
        </p:blipFill>
        <p:spPr>
          <a:xfrm>
            <a:off x="714375" y="4352925"/>
            <a:ext cx="1866900" cy="247650"/>
          </a:xfrm>
          <a:prstGeom prst="rect">
            <a:avLst/>
          </a:prstGeom>
        </p:spPr>
      </p:pic>
      <p:pic>
        <p:nvPicPr>
          <p:cNvPr id="12" name="Image 10" descr="preencoded.png"/>
          <p:cNvPicPr>
            <a:picLocks noChangeAspect="1"/>
          </p:cNvPicPr>
          <p:nvPr/>
        </p:nvPicPr>
        <p:blipFill>
          <a:blip r:embed="rId5"/>
          <a:stretch>
            <a:fillRect/>
          </a:stretch>
        </p:blipFill>
        <p:spPr>
          <a:xfrm>
            <a:off x="6238875" y="1266825"/>
            <a:ext cx="5572125" cy="4333875"/>
          </a:xfrm>
          <a:prstGeom prst="rect">
            <a:avLst/>
          </a:prstGeom>
        </p:spPr>
      </p:pic>
      <p:pic>
        <p:nvPicPr>
          <p:cNvPr id="13" name="Image 11" descr="preencoded.png"/>
          <p:cNvPicPr>
            <a:picLocks noChangeAspect="1"/>
          </p:cNvPicPr>
          <p:nvPr/>
        </p:nvPicPr>
        <p:blipFill>
          <a:blip r:embed="rId6"/>
          <a:stretch>
            <a:fillRect/>
          </a:stretch>
        </p:blipFill>
        <p:spPr>
          <a:xfrm>
            <a:off x="6429375" y="1457325"/>
            <a:ext cx="5191125" cy="476250"/>
          </a:xfrm>
          <a:prstGeom prst="rect">
            <a:avLst/>
          </a:prstGeom>
        </p:spPr>
      </p:pic>
      <p:pic>
        <p:nvPicPr>
          <p:cNvPr id="14" name="Image 12" descr="preencoded.png"/>
          <p:cNvPicPr>
            <a:picLocks noChangeAspect="1"/>
          </p:cNvPicPr>
          <p:nvPr/>
        </p:nvPicPr>
        <p:blipFill>
          <a:blip r:embed="rId12"/>
          <a:stretch>
            <a:fillRect/>
          </a:stretch>
        </p:blipFill>
        <p:spPr>
          <a:xfrm>
            <a:off x="6429375" y="1457325"/>
            <a:ext cx="381000" cy="381000"/>
          </a:xfrm>
          <a:prstGeom prst="rect">
            <a:avLst/>
          </a:prstGeom>
        </p:spPr>
      </p:pic>
      <p:pic>
        <p:nvPicPr>
          <p:cNvPr id="15" name="Image 13" descr="preencoded.png"/>
          <p:cNvPicPr>
            <a:picLocks noChangeAspect="1"/>
          </p:cNvPicPr>
          <p:nvPr/>
        </p:nvPicPr>
        <p:blipFill>
          <a:blip r:embed="rId13"/>
          <a:stretch>
            <a:fillRect/>
          </a:stretch>
        </p:blipFill>
        <p:spPr>
          <a:xfrm>
            <a:off x="6512719" y="1560165"/>
            <a:ext cx="214313" cy="175320"/>
          </a:xfrm>
          <a:prstGeom prst="rect">
            <a:avLst/>
          </a:prstGeom>
        </p:spPr>
      </p:pic>
      <p:pic>
        <p:nvPicPr>
          <p:cNvPr id="16" name="Image 14" descr="preencoded.png"/>
          <p:cNvPicPr>
            <a:picLocks noChangeAspect="1"/>
          </p:cNvPicPr>
          <p:nvPr/>
        </p:nvPicPr>
        <p:blipFill>
          <a:blip r:embed="rId14"/>
          <a:stretch>
            <a:fillRect/>
          </a:stretch>
        </p:blipFill>
        <p:spPr>
          <a:xfrm>
            <a:off x="6429375" y="2209800"/>
            <a:ext cx="166688" cy="137220"/>
          </a:xfrm>
          <a:prstGeom prst="rect">
            <a:avLst/>
          </a:prstGeom>
        </p:spPr>
      </p:pic>
      <p:pic>
        <p:nvPicPr>
          <p:cNvPr id="17" name="Image 15" descr="preencoded.png"/>
          <p:cNvPicPr>
            <a:picLocks noChangeAspect="1"/>
          </p:cNvPicPr>
          <p:nvPr/>
        </p:nvPicPr>
        <p:blipFill>
          <a:blip r:embed="rId15"/>
          <a:stretch>
            <a:fillRect/>
          </a:stretch>
        </p:blipFill>
        <p:spPr>
          <a:xfrm>
            <a:off x="6429375" y="2724150"/>
            <a:ext cx="166688" cy="137220"/>
          </a:xfrm>
          <a:prstGeom prst="rect">
            <a:avLst/>
          </a:prstGeom>
        </p:spPr>
      </p:pic>
      <p:pic>
        <p:nvPicPr>
          <p:cNvPr id="18" name="Image 16" descr="preencoded.png"/>
          <p:cNvPicPr>
            <a:picLocks noChangeAspect="1"/>
          </p:cNvPicPr>
          <p:nvPr/>
        </p:nvPicPr>
        <p:blipFill>
          <a:blip r:embed="rId16"/>
          <a:stretch>
            <a:fillRect/>
          </a:stretch>
        </p:blipFill>
        <p:spPr>
          <a:xfrm>
            <a:off x="6429375" y="3238500"/>
            <a:ext cx="166688" cy="137220"/>
          </a:xfrm>
          <a:prstGeom prst="rect">
            <a:avLst/>
          </a:prstGeom>
        </p:spPr>
      </p:pic>
      <p:pic>
        <p:nvPicPr>
          <p:cNvPr id="19" name="Image 17" descr="preencoded.png"/>
          <p:cNvPicPr>
            <a:picLocks noChangeAspect="1"/>
          </p:cNvPicPr>
          <p:nvPr/>
        </p:nvPicPr>
        <p:blipFill>
          <a:blip r:embed="rId17"/>
          <a:stretch>
            <a:fillRect/>
          </a:stretch>
        </p:blipFill>
        <p:spPr>
          <a:xfrm>
            <a:off x="6429375" y="4772025"/>
            <a:ext cx="5191125" cy="638175"/>
          </a:xfrm>
          <a:prstGeom prst="rect">
            <a:avLst/>
          </a:prstGeom>
        </p:spPr>
      </p:pic>
      <p:pic>
        <p:nvPicPr>
          <p:cNvPr id="20" name="Image 18" descr="preencoded.png"/>
          <p:cNvPicPr>
            <a:picLocks noChangeAspect="1"/>
          </p:cNvPicPr>
          <p:nvPr/>
        </p:nvPicPr>
        <p:blipFill>
          <a:blip r:embed="rId18"/>
          <a:stretch>
            <a:fillRect/>
          </a:stretch>
        </p:blipFill>
        <p:spPr>
          <a:xfrm>
            <a:off x="6429375" y="5176838"/>
            <a:ext cx="733425" cy="233362"/>
          </a:xfrm>
          <a:prstGeom prst="rect">
            <a:avLst/>
          </a:prstGeom>
        </p:spPr>
      </p:pic>
      <p:pic>
        <p:nvPicPr>
          <p:cNvPr id="21" name="Image 19" descr="preencoded.png"/>
          <p:cNvPicPr>
            <a:picLocks noChangeAspect="1"/>
          </p:cNvPicPr>
          <p:nvPr/>
        </p:nvPicPr>
        <p:blipFill>
          <a:blip r:embed="rId19"/>
          <a:stretch>
            <a:fillRect/>
          </a:stretch>
        </p:blipFill>
        <p:spPr>
          <a:xfrm>
            <a:off x="7239000" y="5176838"/>
            <a:ext cx="447675" cy="233362"/>
          </a:xfrm>
          <a:prstGeom prst="rect">
            <a:avLst/>
          </a:prstGeom>
        </p:spPr>
      </p:pic>
      <p:pic>
        <p:nvPicPr>
          <p:cNvPr id="22" name="Image 20" descr="preencoded.png"/>
          <p:cNvPicPr>
            <a:picLocks noChangeAspect="1"/>
          </p:cNvPicPr>
          <p:nvPr/>
        </p:nvPicPr>
        <p:blipFill>
          <a:blip r:embed="rId20"/>
          <a:stretch>
            <a:fillRect/>
          </a:stretch>
        </p:blipFill>
        <p:spPr>
          <a:xfrm>
            <a:off x="7762875" y="5176838"/>
            <a:ext cx="400050" cy="233362"/>
          </a:xfrm>
          <a:prstGeom prst="rect">
            <a:avLst/>
          </a:prstGeom>
        </p:spPr>
      </p:pic>
      <p:pic>
        <p:nvPicPr>
          <p:cNvPr id="23" name="Image 21" descr="preencoded.png"/>
          <p:cNvPicPr>
            <a:picLocks noChangeAspect="1"/>
          </p:cNvPicPr>
          <p:nvPr/>
        </p:nvPicPr>
        <p:blipFill>
          <a:blip r:embed="rId21"/>
          <a:stretch>
            <a:fillRect/>
          </a:stretch>
        </p:blipFill>
        <p:spPr>
          <a:xfrm>
            <a:off x="8239125" y="5176838"/>
            <a:ext cx="790575" cy="233362"/>
          </a:xfrm>
          <a:prstGeom prst="rect">
            <a:avLst/>
          </a:prstGeom>
        </p:spPr>
      </p:pic>
      <p:pic>
        <p:nvPicPr>
          <p:cNvPr id="24" name="Image 22" descr="preencoded.png"/>
          <p:cNvPicPr>
            <a:picLocks noChangeAspect="1"/>
          </p:cNvPicPr>
          <p:nvPr/>
        </p:nvPicPr>
        <p:blipFill>
          <a:blip r:embed="rId22"/>
          <a:stretch>
            <a:fillRect/>
          </a:stretch>
        </p:blipFill>
        <p:spPr>
          <a:xfrm>
            <a:off x="381000" y="5886450"/>
            <a:ext cx="11430000" cy="685800"/>
          </a:xfrm>
          <a:prstGeom prst="rect">
            <a:avLst/>
          </a:prstGeom>
        </p:spPr>
      </p:pic>
      <p:pic>
        <p:nvPicPr>
          <p:cNvPr id="25" name="Image 23" descr="preencoded.png"/>
          <p:cNvPicPr>
            <a:picLocks noChangeAspect="1"/>
          </p:cNvPicPr>
          <p:nvPr/>
        </p:nvPicPr>
        <p:blipFill>
          <a:blip r:embed="rId23"/>
          <a:stretch>
            <a:fillRect/>
          </a:stretch>
        </p:blipFill>
        <p:spPr>
          <a:xfrm>
            <a:off x="619125" y="6176218"/>
            <a:ext cx="167283" cy="133796"/>
          </a:xfrm>
          <a:prstGeom prst="rect">
            <a:avLst/>
          </a:prstGeom>
        </p:spPr>
      </p:pic>
      <p:sp>
        <p:nvSpPr>
          <p:cNvPr id="26"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AKT EXAM FOCUS: TARGETS &amp; GUIDELINES</a:t>
            </a:r>
            <a:endParaRPr lang="en-US" sz="1800" dirty="0"/>
          </a:p>
        </p:txBody>
      </p:sp>
      <p:sp>
        <p:nvSpPr>
          <p:cNvPr id="27"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8" name="Text 2"/>
          <p:cNvSpPr/>
          <p:nvPr/>
        </p:nvSpPr>
        <p:spPr>
          <a:xfrm>
            <a:off x="1095375" y="1519238"/>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CORE CLINICAL TARGETS</a:t>
            </a:r>
            <a:endParaRPr lang="en-US" sz="1350" dirty="0"/>
          </a:p>
        </p:txBody>
      </p:sp>
      <p:sp>
        <p:nvSpPr>
          <p:cNvPr id="29" name="Text 3"/>
          <p:cNvSpPr/>
          <p:nvPr/>
        </p:nvSpPr>
        <p:spPr>
          <a:xfrm>
            <a:off x="714375" y="2190750"/>
            <a:ext cx="4905375"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7F8C8D"/>
                </a:solidFill>
                <a:latin typeface="Inter" pitchFamily="34" charset="0"/>
                <a:ea typeface="Inter" pitchFamily="34" charset="-122"/>
                <a:cs typeface="Inter" pitchFamily="34" charset="-120"/>
              </a:rPr>
              <a:t>LIPID MANAGEMENT (NICE NG238)</a:t>
            </a:r>
            <a:endParaRPr lang="en-US" sz="900" dirty="0"/>
          </a:p>
        </p:txBody>
      </p:sp>
      <p:sp>
        <p:nvSpPr>
          <p:cNvPr id="30" name="Text 4"/>
          <p:cNvSpPr/>
          <p:nvPr/>
        </p:nvSpPr>
        <p:spPr>
          <a:xfrm>
            <a:off x="714375" y="2409825"/>
            <a:ext cx="633984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E67E22"/>
                </a:solidFill>
              </a:rPr>
              <a:t>LDL ≤ 2.0 mmol/L</a:t>
            </a:r>
            <a:endParaRPr lang="en-US" sz="2400" dirty="0"/>
          </a:p>
        </p:txBody>
      </p:sp>
      <p:sp>
        <p:nvSpPr>
          <p:cNvPr id="31" name="Text 5"/>
          <p:cNvSpPr/>
          <p:nvPr/>
        </p:nvSpPr>
        <p:spPr>
          <a:xfrm>
            <a:off x="809625" y="2962275"/>
            <a:ext cx="3229670" cy="247650"/>
          </a:xfrm>
          <a:prstGeom prst="rect">
            <a:avLst/>
          </a:prstGeom>
          <a:noFill/>
          <a:ln/>
        </p:spPr>
        <p:txBody>
          <a:bodyPr vert="horz" wrap="square" lIns="0" tIns="0" rIns="0" bIns="0" rtlCol="0" anchor="ctr"/>
          <a:lstStyle/>
          <a:p>
            <a:pPr marL="0" indent="0">
              <a:lnSpc>
                <a:spcPts val="1350"/>
              </a:lnSpc>
              <a:buNone/>
            </a:pPr>
            <a:r>
              <a:rPr lang="en-US" sz="900" b="1" dirty="0">
                <a:solidFill>
                  <a:srgbClr val="16A085"/>
                </a:solidFill>
                <a:latin typeface="Inter" pitchFamily="34" charset="0"/>
                <a:ea typeface="Inter" pitchFamily="34" charset="-122"/>
                <a:cs typeface="Inter" pitchFamily="34" charset="-120"/>
              </a:rPr>
              <a:t>OR &gt;40% non-HDL reduction</a:t>
            </a:r>
            <a:endParaRPr lang="en-US" sz="900" dirty="0"/>
          </a:p>
        </p:txBody>
      </p:sp>
      <p:sp>
        <p:nvSpPr>
          <p:cNvPr id="32" name="Text 6"/>
          <p:cNvSpPr/>
          <p:nvPr/>
        </p:nvSpPr>
        <p:spPr>
          <a:xfrm>
            <a:off x="714375" y="3581400"/>
            <a:ext cx="4905375" cy="171450"/>
          </a:xfrm>
          <a:prstGeom prst="rect">
            <a:avLst/>
          </a:prstGeom>
          <a:noFill/>
          <a:ln/>
        </p:spPr>
        <p:txBody>
          <a:bodyPr vert="horz" wrap="square" lIns="0" tIns="0" rIns="0" bIns="0" rtlCol="0" anchor="ctr"/>
          <a:lstStyle/>
          <a:p>
            <a:pPr marL="0" indent="0">
              <a:lnSpc>
                <a:spcPts val="1350"/>
              </a:lnSpc>
              <a:buNone/>
            </a:pPr>
            <a:r>
              <a:rPr lang="en-US" sz="900" b="1" kern="0" spc="60" dirty="0">
                <a:solidFill>
                  <a:srgbClr val="7F8C8D"/>
                </a:solidFill>
                <a:latin typeface="Inter" pitchFamily="34" charset="0"/>
                <a:ea typeface="Inter" pitchFamily="34" charset="-122"/>
                <a:cs typeface="Inter" pitchFamily="34" charset="-120"/>
              </a:rPr>
              <a:t>BLOOD PRESSURE (NICE NG136)</a:t>
            </a:r>
            <a:endParaRPr lang="en-US" sz="900" dirty="0"/>
          </a:p>
        </p:txBody>
      </p:sp>
      <p:sp>
        <p:nvSpPr>
          <p:cNvPr id="33" name="Text 7"/>
          <p:cNvSpPr/>
          <p:nvPr/>
        </p:nvSpPr>
        <p:spPr>
          <a:xfrm>
            <a:off x="714375" y="3800475"/>
            <a:ext cx="5974080" cy="457200"/>
          </a:xfrm>
          <a:prstGeom prst="rect">
            <a:avLst/>
          </a:prstGeom>
          <a:noFill/>
          <a:ln/>
        </p:spPr>
        <p:txBody>
          <a:bodyPr vert="horz" wrap="square" lIns="0" tIns="0" rIns="0" bIns="0" rtlCol="0" anchor="ctr"/>
          <a:lstStyle/>
          <a:p>
            <a:pPr marL="0" indent="0">
              <a:lnSpc>
                <a:spcPts val="3600"/>
              </a:lnSpc>
              <a:buNone/>
            </a:pPr>
            <a:r>
              <a:rPr lang="en-US" sz="2400" b="1" dirty="0">
                <a:solidFill>
                  <a:srgbClr val="E67E22"/>
                </a:solidFill>
              </a:rPr>
              <a:t>&lt; 140/90 mmHg</a:t>
            </a:r>
            <a:endParaRPr lang="en-US" sz="2400" dirty="0"/>
          </a:p>
        </p:txBody>
      </p:sp>
      <p:sp>
        <p:nvSpPr>
          <p:cNvPr id="34" name="Text 8"/>
          <p:cNvSpPr/>
          <p:nvPr/>
        </p:nvSpPr>
        <p:spPr>
          <a:xfrm>
            <a:off x="809625" y="4352925"/>
            <a:ext cx="3448594" cy="247650"/>
          </a:xfrm>
          <a:prstGeom prst="rect">
            <a:avLst/>
          </a:prstGeom>
          <a:noFill/>
          <a:ln/>
        </p:spPr>
        <p:txBody>
          <a:bodyPr vert="horz" wrap="square" lIns="0" tIns="0" rIns="0" bIns="0" rtlCol="0" anchor="ctr"/>
          <a:lstStyle/>
          <a:p>
            <a:pPr marL="0" indent="0">
              <a:lnSpc>
                <a:spcPts val="1350"/>
              </a:lnSpc>
              <a:buNone/>
            </a:pPr>
            <a:r>
              <a:rPr lang="en-US" sz="900" b="1" dirty="0">
                <a:solidFill>
                  <a:srgbClr val="16A085"/>
                </a:solidFill>
                <a:latin typeface="Inter" pitchFamily="34" charset="0"/>
                <a:ea typeface="Inter" pitchFamily="34" charset="-122"/>
                <a:cs typeface="Inter" pitchFamily="34" charset="-120"/>
              </a:rPr>
              <a:t>General Secondary Prevention</a:t>
            </a:r>
            <a:endParaRPr lang="en-US" sz="900" dirty="0"/>
          </a:p>
        </p:txBody>
      </p:sp>
      <p:sp>
        <p:nvSpPr>
          <p:cNvPr id="35" name="Text 9"/>
          <p:cNvSpPr/>
          <p:nvPr/>
        </p:nvSpPr>
        <p:spPr>
          <a:xfrm>
            <a:off x="571500" y="4905375"/>
            <a:ext cx="950976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7F8C8D"/>
                </a:solidFill>
                <a:latin typeface="Inter" pitchFamily="34" charset="0"/>
                <a:ea typeface="Inter" pitchFamily="34" charset="-122"/>
                <a:cs typeface="Inter" pitchFamily="34" charset="-120"/>
              </a:rPr>
              <a:t>*High-risk targets (e.g. CKD/Diabetes) may require &lt; 130/80.</a:t>
            </a:r>
            <a:endParaRPr lang="en-US" sz="975" dirty="0"/>
          </a:p>
        </p:txBody>
      </p:sp>
      <p:sp>
        <p:nvSpPr>
          <p:cNvPr id="36" name="Text 10"/>
          <p:cNvSpPr/>
          <p:nvPr/>
        </p:nvSpPr>
        <p:spPr>
          <a:xfrm>
            <a:off x="6953250" y="151923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FIRST-LINE THERAPIES</a:t>
            </a:r>
            <a:endParaRPr lang="en-US" sz="1350" dirty="0"/>
          </a:p>
        </p:txBody>
      </p:sp>
      <p:sp>
        <p:nvSpPr>
          <p:cNvPr id="37" name="Text 11"/>
          <p:cNvSpPr/>
          <p:nvPr/>
        </p:nvSpPr>
        <p:spPr>
          <a:xfrm>
            <a:off x="6691313" y="2171700"/>
            <a:ext cx="41433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latin typeface="Inter" pitchFamily="34" charset="0"/>
                <a:ea typeface="Inter" pitchFamily="34" charset="-122"/>
                <a:cs typeface="Inter" pitchFamily="34" charset="-120"/>
              </a:rPr>
              <a:t>Lipid Modification:</a:t>
            </a:r>
            <a:r>
              <a:rPr lang="en-US" sz="1125" dirty="0">
                <a:solidFill>
                  <a:srgbClr val="2C3E50"/>
                </a:solidFill>
                <a:latin typeface="Inter" pitchFamily="34" charset="0"/>
                <a:ea typeface="Inter" pitchFamily="34" charset="-122"/>
                <a:cs typeface="Inter" pitchFamily="34" charset="-120"/>
              </a:rPr>
              <a:t> </a:t>
            </a:r>
            <a:r>
              <a:rPr lang="en-US" sz="1050" dirty="0">
                <a:solidFill>
                  <a:srgbClr val="2C3E50"/>
                </a:solidFill>
                <a:highlight>
                  <a:srgbClr val="F8F9FA"/>
                </a:highlight>
              </a:rPr>
              <a:t>Atorvastatin 80mg OD</a:t>
            </a:r>
            <a:r>
              <a:rPr lang="en-US" sz="1125" dirty="0">
                <a:solidFill>
                  <a:srgbClr val="2C3E50"/>
                </a:solidFill>
                <a:latin typeface="Inter" pitchFamily="34" charset="0"/>
                <a:ea typeface="Inter" pitchFamily="34" charset="-122"/>
                <a:cs typeface="Inter" pitchFamily="34" charset="-120"/>
              </a:rPr>
              <a:t>
High-intensity statin is standard for all secondary prevention.</a:t>
            </a:r>
            <a:endParaRPr lang="en-US" sz="1125" dirty="0"/>
          </a:p>
        </p:txBody>
      </p:sp>
      <p:sp>
        <p:nvSpPr>
          <p:cNvPr id="38" name="Text 12"/>
          <p:cNvSpPr/>
          <p:nvPr/>
        </p:nvSpPr>
        <p:spPr>
          <a:xfrm>
            <a:off x="6691313" y="2686050"/>
            <a:ext cx="41243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latin typeface="Inter" pitchFamily="34" charset="0"/>
                <a:ea typeface="Inter" pitchFamily="34" charset="-122"/>
                <a:cs typeface="Inter" pitchFamily="34" charset="-120"/>
              </a:rPr>
              <a:t>Antiplatelet:</a:t>
            </a:r>
            <a:r>
              <a:rPr lang="en-US" sz="1125" dirty="0">
                <a:solidFill>
                  <a:srgbClr val="2C3E50"/>
                </a:solidFill>
                <a:latin typeface="Inter" pitchFamily="34" charset="0"/>
                <a:ea typeface="Inter" pitchFamily="34" charset="-122"/>
                <a:cs typeface="Inter" pitchFamily="34" charset="-120"/>
              </a:rPr>
              <a:t> </a:t>
            </a:r>
            <a:r>
              <a:rPr lang="en-US" sz="1050" dirty="0">
                <a:solidFill>
                  <a:srgbClr val="2C3E50"/>
                </a:solidFill>
                <a:highlight>
                  <a:srgbClr val="F8F9FA"/>
                </a:highlight>
              </a:rPr>
              <a:t>Clopidogrel 75mg OD</a:t>
            </a:r>
            <a:r>
              <a:rPr lang="en-US" sz="1125" dirty="0">
                <a:solidFill>
                  <a:srgbClr val="2C3E50"/>
                </a:solidFill>
                <a:latin typeface="Inter" pitchFamily="34" charset="0"/>
                <a:ea typeface="Inter" pitchFamily="34" charset="-122"/>
                <a:cs typeface="Inter" pitchFamily="34" charset="-120"/>
              </a:rPr>
              <a:t>
Now first-line for secondary prevention in IHD (NICE NG185).</a:t>
            </a:r>
            <a:endParaRPr lang="en-US" sz="1125" dirty="0"/>
          </a:p>
        </p:txBody>
      </p:sp>
      <p:sp>
        <p:nvSpPr>
          <p:cNvPr id="39" name="Text 13"/>
          <p:cNvSpPr/>
          <p:nvPr/>
        </p:nvSpPr>
        <p:spPr>
          <a:xfrm>
            <a:off x="6691313" y="3200400"/>
            <a:ext cx="4048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latin typeface="Inter" pitchFamily="34" charset="0"/>
                <a:ea typeface="Inter" pitchFamily="34" charset="-122"/>
                <a:cs typeface="Inter" pitchFamily="34" charset="-120"/>
              </a:rPr>
              <a:t>Post-MI Bundle:</a:t>
            </a:r>
            <a:r>
              <a:rPr lang="en-US" sz="1125" dirty="0">
                <a:solidFill>
                  <a:srgbClr val="2C3E50"/>
                </a:solidFill>
                <a:latin typeface="Inter" pitchFamily="34" charset="0"/>
                <a:ea typeface="Inter" pitchFamily="34" charset="-122"/>
                <a:cs typeface="Inter" pitchFamily="34" charset="-120"/>
              </a:rPr>
              <a:t> </a:t>
            </a:r>
            <a:r>
              <a:rPr lang="en-US" sz="1050" dirty="0">
                <a:solidFill>
                  <a:srgbClr val="2C3E50"/>
                </a:solidFill>
                <a:highlight>
                  <a:srgbClr val="F8F9FA"/>
                </a:highlight>
              </a:rPr>
              <a:t>Beta-blocker + ACEi</a:t>
            </a:r>
            <a:r>
              <a:rPr lang="en-US" sz="1125" dirty="0">
                <a:solidFill>
                  <a:srgbClr val="2C3E50"/>
                </a:solidFill>
                <a:latin typeface="Inter" pitchFamily="34" charset="0"/>
                <a:ea typeface="Inter" pitchFamily="34" charset="-122"/>
                <a:cs typeface="Inter" pitchFamily="34" charset="-120"/>
              </a:rPr>
              <a:t>
Titrate to max tolerated dose; continue indefinitely post-MI.</a:t>
            </a:r>
            <a:endParaRPr lang="en-US" sz="1125" dirty="0"/>
          </a:p>
        </p:txBody>
      </p:sp>
      <p:sp>
        <p:nvSpPr>
          <p:cNvPr id="40" name="Text 14"/>
          <p:cNvSpPr/>
          <p:nvPr/>
        </p:nvSpPr>
        <p:spPr>
          <a:xfrm>
            <a:off x="6429375" y="4914900"/>
            <a:ext cx="5191125"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C3E50"/>
                </a:solidFill>
                <a:latin typeface="Inter" pitchFamily="34" charset="0"/>
                <a:ea typeface="Inter" pitchFamily="34" charset="-122"/>
                <a:cs typeface="Inter" pitchFamily="34" charset="-120"/>
              </a:rPr>
              <a:t>Secondary Prevention Hierarchy:</a:t>
            </a:r>
            <a:endParaRPr lang="en-US" sz="975" dirty="0"/>
          </a:p>
        </p:txBody>
      </p:sp>
      <p:sp>
        <p:nvSpPr>
          <p:cNvPr id="41" name="Text 15"/>
          <p:cNvSpPr/>
          <p:nvPr/>
        </p:nvSpPr>
        <p:spPr>
          <a:xfrm>
            <a:off x="6505575" y="5176838"/>
            <a:ext cx="1195251" cy="233362"/>
          </a:xfrm>
          <a:prstGeom prst="rect">
            <a:avLst/>
          </a:prstGeom>
          <a:noFill/>
          <a:ln/>
        </p:spPr>
        <p:txBody>
          <a:bodyPr vert="horz" wrap="square" lIns="0" tIns="0" rIns="0" bIns="0" rtlCol="0" anchor="ctr"/>
          <a:lstStyle/>
          <a:p>
            <a:pPr marL="0" indent="0">
              <a:lnSpc>
                <a:spcPts val="1238"/>
              </a:lnSpc>
              <a:buNone/>
            </a:pPr>
            <a:r>
              <a:rPr lang="en-US" sz="825" dirty="0">
                <a:solidFill>
                  <a:srgbClr val="2C3E50"/>
                </a:solidFill>
                <a:latin typeface="Inter" pitchFamily="34" charset="0"/>
                <a:ea typeface="Inter" pitchFamily="34" charset="-122"/>
                <a:cs typeface="Inter" pitchFamily="34" charset="-120"/>
              </a:rPr>
              <a:t>Antiplatelet</a:t>
            </a:r>
            <a:endParaRPr lang="en-US" sz="825" dirty="0"/>
          </a:p>
        </p:txBody>
      </p:sp>
      <p:sp>
        <p:nvSpPr>
          <p:cNvPr id="42" name="Text 16"/>
          <p:cNvSpPr/>
          <p:nvPr/>
        </p:nvSpPr>
        <p:spPr>
          <a:xfrm>
            <a:off x="7315200" y="5176838"/>
            <a:ext cx="497570" cy="233362"/>
          </a:xfrm>
          <a:prstGeom prst="rect">
            <a:avLst/>
          </a:prstGeom>
          <a:noFill/>
          <a:ln/>
        </p:spPr>
        <p:txBody>
          <a:bodyPr vert="horz" wrap="square" lIns="0" tIns="0" rIns="0" bIns="0" rtlCol="0" anchor="ctr"/>
          <a:lstStyle/>
          <a:p>
            <a:pPr marL="0" indent="0">
              <a:lnSpc>
                <a:spcPts val="1238"/>
              </a:lnSpc>
              <a:buNone/>
            </a:pPr>
            <a:r>
              <a:rPr lang="en-US" sz="825" dirty="0">
                <a:solidFill>
                  <a:srgbClr val="2C3E50"/>
                </a:solidFill>
                <a:latin typeface="Inter" pitchFamily="34" charset="0"/>
                <a:ea typeface="Inter" pitchFamily="34" charset="-122"/>
                <a:cs typeface="Inter" pitchFamily="34" charset="-120"/>
              </a:rPr>
              <a:t>Statin</a:t>
            </a:r>
            <a:endParaRPr lang="en-US" sz="825" dirty="0"/>
          </a:p>
        </p:txBody>
      </p:sp>
      <p:sp>
        <p:nvSpPr>
          <p:cNvPr id="43" name="Text 17"/>
          <p:cNvSpPr/>
          <p:nvPr/>
        </p:nvSpPr>
        <p:spPr>
          <a:xfrm>
            <a:off x="7839075" y="5176838"/>
            <a:ext cx="311331" cy="233362"/>
          </a:xfrm>
          <a:prstGeom prst="rect">
            <a:avLst/>
          </a:prstGeom>
          <a:noFill/>
          <a:ln/>
        </p:spPr>
        <p:txBody>
          <a:bodyPr vert="horz" wrap="square" lIns="0" tIns="0" rIns="0" bIns="0" rtlCol="0" anchor="ctr"/>
          <a:lstStyle/>
          <a:p>
            <a:pPr marL="0" indent="0">
              <a:lnSpc>
                <a:spcPts val="1238"/>
              </a:lnSpc>
              <a:buNone/>
            </a:pPr>
            <a:r>
              <a:rPr lang="en-US" sz="825" dirty="0">
                <a:solidFill>
                  <a:srgbClr val="2C3E50"/>
                </a:solidFill>
                <a:latin typeface="Inter" pitchFamily="34" charset="0"/>
                <a:ea typeface="Inter" pitchFamily="34" charset="-122"/>
                <a:cs typeface="Inter" pitchFamily="34" charset="-120"/>
              </a:rPr>
              <a:t>ACEi</a:t>
            </a:r>
            <a:endParaRPr lang="en-US" sz="825" dirty="0"/>
          </a:p>
        </p:txBody>
      </p:sp>
      <p:sp>
        <p:nvSpPr>
          <p:cNvPr id="44" name="Text 18"/>
          <p:cNvSpPr/>
          <p:nvPr/>
        </p:nvSpPr>
        <p:spPr>
          <a:xfrm>
            <a:off x="8315325" y="5176838"/>
            <a:ext cx="1217915" cy="233362"/>
          </a:xfrm>
          <a:prstGeom prst="rect">
            <a:avLst/>
          </a:prstGeom>
          <a:noFill/>
          <a:ln/>
        </p:spPr>
        <p:txBody>
          <a:bodyPr vert="horz" wrap="square" lIns="0" tIns="0" rIns="0" bIns="0" rtlCol="0" anchor="ctr"/>
          <a:lstStyle/>
          <a:p>
            <a:pPr marL="0" indent="0">
              <a:lnSpc>
                <a:spcPts val="1238"/>
              </a:lnSpc>
              <a:buNone/>
            </a:pPr>
            <a:r>
              <a:rPr lang="en-US" sz="825" dirty="0">
                <a:solidFill>
                  <a:srgbClr val="2C3E50"/>
                </a:solidFill>
                <a:latin typeface="Inter" pitchFamily="34" charset="0"/>
                <a:ea typeface="Inter" pitchFamily="34" charset="-122"/>
                <a:cs typeface="Inter" pitchFamily="34" charset="-120"/>
              </a:rPr>
              <a:t>Beta-Blocker</a:t>
            </a:r>
            <a:endParaRPr lang="en-US" sz="825" dirty="0"/>
          </a:p>
        </p:txBody>
      </p:sp>
      <p:sp>
        <p:nvSpPr>
          <p:cNvPr id="45" name="Text 19"/>
          <p:cNvSpPr/>
          <p:nvPr/>
        </p:nvSpPr>
        <p:spPr>
          <a:xfrm>
            <a:off x="976908" y="6029325"/>
            <a:ext cx="10595967"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1C40F"/>
                </a:solidFill>
                <a:latin typeface="Inter" pitchFamily="34" charset="0"/>
                <a:ea typeface="Inter" pitchFamily="34" charset="-122"/>
                <a:cs typeface="Inter" pitchFamily="34" charset="-120"/>
              </a:rPr>
              <a:t>AKT CRITICAL:</a:t>
            </a:r>
            <a:r>
              <a:rPr lang="en-US" sz="1050" dirty="0">
                <a:solidFill>
                  <a:srgbClr val="FFFFFF"/>
                </a:solidFill>
                <a:latin typeface="Inter" pitchFamily="34" charset="0"/>
                <a:ea typeface="Inter" pitchFamily="34" charset="-122"/>
                <a:cs typeface="Inter" pitchFamily="34" charset="-120"/>
              </a:rPr>
              <a:t> The 2023 NICE NG238 update shifted the secondary prevention target to </a:t>
            </a:r>
            <a:r>
              <a:rPr lang="en-US" sz="1050" b="1" dirty="0">
                <a:solidFill>
                  <a:srgbClr val="F1C40F"/>
                </a:solidFill>
                <a:latin typeface="Inter" pitchFamily="34" charset="0"/>
                <a:ea typeface="Inter" pitchFamily="34" charset="-122"/>
                <a:cs typeface="Inter" pitchFamily="34" charset="-120"/>
              </a:rPr>
              <a:t>LDL ≤ 2.0 mmol/L</a:t>
            </a:r>
            <a:r>
              <a:rPr lang="en-US" sz="1050" dirty="0">
                <a:solidFill>
                  <a:srgbClr val="FFFFFF"/>
                </a:solidFill>
                <a:latin typeface="Inter" pitchFamily="34" charset="0"/>
                <a:ea typeface="Inter" pitchFamily="34" charset="-122"/>
                <a:cs typeface="Inter" pitchFamily="34" charset="-120"/>
              </a:rPr>
              <a:t> (previously non-HDL based). Aspirin is no longer recommended for </a:t>
            </a:r>
            <a:r>
              <a:rPr lang="en-US" sz="1050" b="1" dirty="0">
                <a:solidFill>
                  <a:srgbClr val="F1C40F"/>
                </a:solidFill>
                <a:latin typeface="Inter" pitchFamily="34" charset="0"/>
                <a:ea typeface="Inter" pitchFamily="34" charset="-122"/>
                <a:cs typeface="Inter" pitchFamily="34" charset="-120"/>
              </a:rPr>
              <a:t>primary</a:t>
            </a:r>
            <a:r>
              <a:rPr lang="en-US" sz="1050" dirty="0">
                <a:solidFill>
                  <a:srgbClr val="FFFFFF"/>
                </a:solidFill>
                <a:latin typeface="Inter" pitchFamily="34" charset="0"/>
                <a:ea typeface="Inter" pitchFamily="34" charset="-122"/>
                <a:cs typeface="Inter" pitchFamily="34" charset="-120"/>
              </a:rPr>
              <a:t> prevention, but </a:t>
            </a:r>
            <a:r>
              <a:rPr lang="en-US" sz="1050" b="1" dirty="0">
                <a:solidFill>
                  <a:srgbClr val="F1C40F"/>
                </a:solidFill>
                <a:latin typeface="Inter" pitchFamily="34" charset="0"/>
                <a:ea typeface="Inter" pitchFamily="34" charset="-122"/>
                <a:cs typeface="Inter" pitchFamily="34" charset="-120"/>
              </a:rPr>
              <a:t>Clopidogrel</a:t>
            </a:r>
            <a:r>
              <a:rPr lang="en-US" sz="1050" dirty="0">
                <a:solidFill>
                  <a:srgbClr val="FFFFFF"/>
                </a:solidFill>
                <a:latin typeface="Inter" pitchFamily="34" charset="0"/>
                <a:ea typeface="Inter" pitchFamily="34" charset="-122"/>
                <a:cs typeface="Inter" pitchFamily="34" charset="-120"/>
              </a:rPr>
              <a:t> is the exam answer for stable secondary prevention unless contraindicated.</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057275"/>
            <a:ext cx="5572125" cy="2709863"/>
          </a:xfrm>
          <a:prstGeom prst="rect">
            <a:avLst/>
          </a:prstGeom>
        </p:spPr>
      </p:pic>
      <p:pic>
        <p:nvPicPr>
          <p:cNvPr id="6" name="Image 4" descr="preencoded.png"/>
          <p:cNvPicPr>
            <a:picLocks noChangeAspect="1"/>
          </p:cNvPicPr>
          <p:nvPr/>
        </p:nvPicPr>
        <p:blipFill>
          <a:blip r:embed="rId6"/>
          <a:stretch>
            <a:fillRect/>
          </a:stretch>
        </p:blipFill>
        <p:spPr>
          <a:xfrm>
            <a:off x="571500" y="1209675"/>
            <a:ext cx="5191125" cy="300038"/>
          </a:xfrm>
          <a:prstGeom prst="rect">
            <a:avLst/>
          </a:prstGeom>
        </p:spPr>
      </p:pic>
      <p:pic>
        <p:nvPicPr>
          <p:cNvPr id="7" name="Image 5" descr="preencoded.png"/>
          <p:cNvPicPr>
            <a:picLocks noChangeAspect="1"/>
          </p:cNvPicPr>
          <p:nvPr/>
        </p:nvPicPr>
        <p:blipFill>
          <a:blip r:embed="rId7"/>
          <a:stretch>
            <a:fillRect/>
          </a:stretch>
        </p:blipFill>
        <p:spPr>
          <a:xfrm>
            <a:off x="571500" y="1247477"/>
            <a:ext cx="202406" cy="167134"/>
          </a:xfrm>
          <a:prstGeom prst="rect">
            <a:avLst/>
          </a:prstGeom>
        </p:spPr>
      </p:pic>
      <p:pic>
        <p:nvPicPr>
          <p:cNvPr id="8" name="Image 6" descr="preencoded.png"/>
          <p:cNvPicPr>
            <a:picLocks noChangeAspect="1"/>
          </p:cNvPicPr>
          <p:nvPr/>
        </p:nvPicPr>
        <p:blipFill>
          <a:blip r:embed="rId8"/>
          <a:stretch>
            <a:fillRect/>
          </a:stretch>
        </p:blipFill>
        <p:spPr>
          <a:xfrm>
            <a:off x="571500" y="1643063"/>
            <a:ext cx="5191125" cy="833438"/>
          </a:xfrm>
          <a:prstGeom prst="rect">
            <a:avLst/>
          </a:prstGeom>
        </p:spPr>
      </p:pic>
      <p:pic>
        <p:nvPicPr>
          <p:cNvPr id="9" name="Image 7" descr="preencoded.png"/>
          <p:cNvPicPr>
            <a:picLocks noChangeAspect="1"/>
          </p:cNvPicPr>
          <p:nvPr/>
        </p:nvPicPr>
        <p:blipFill>
          <a:blip r:embed="rId9"/>
          <a:stretch>
            <a:fillRect/>
          </a:stretch>
        </p:blipFill>
        <p:spPr>
          <a:xfrm>
            <a:off x="571500" y="3414713"/>
            <a:ext cx="1257300" cy="200025"/>
          </a:xfrm>
          <a:prstGeom prst="rect">
            <a:avLst/>
          </a:prstGeom>
        </p:spPr>
      </p:pic>
      <p:pic>
        <p:nvPicPr>
          <p:cNvPr id="10" name="Image 8" descr="preencoded.png"/>
          <p:cNvPicPr>
            <a:picLocks noChangeAspect="1"/>
          </p:cNvPicPr>
          <p:nvPr/>
        </p:nvPicPr>
        <p:blipFill>
          <a:blip r:embed="rId10"/>
          <a:stretch>
            <a:fillRect/>
          </a:stretch>
        </p:blipFill>
        <p:spPr>
          <a:xfrm>
            <a:off x="1905000" y="3414713"/>
            <a:ext cx="990600" cy="200025"/>
          </a:xfrm>
          <a:prstGeom prst="rect">
            <a:avLst/>
          </a:prstGeom>
        </p:spPr>
      </p:pic>
      <p:pic>
        <p:nvPicPr>
          <p:cNvPr id="11" name="Image 9" descr="preencoded.png"/>
          <p:cNvPicPr>
            <a:picLocks noChangeAspect="1"/>
          </p:cNvPicPr>
          <p:nvPr/>
        </p:nvPicPr>
        <p:blipFill>
          <a:blip r:embed="rId11"/>
          <a:stretch>
            <a:fillRect/>
          </a:stretch>
        </p:blipFill>
        <p:spPr>
          <a:xfrm>
            <a:off x="381000" y="3919537"/>
            <a:ext cx="5572125" cy="2709863"/>
          </a:xfrm>
          <a:prstGeom prst="rect">
            <a:avLst/>
          </a:prstGeom>
        </p:spPr>
      </p:pic>
      <p:pic>
        <p:nvPicPr>
          <p:cNvPr id="12" name="Image 10" descr="preencoded.png"/>
          <p:cNvPicPr>
            <a:picLocks noChangeAspect="1"/>
          </p:cNvPicPr>
          <p:nvPr/>
        </p:nvPicPr>
        <p:blipFill>
          <a:blip r:embed="rId12"/>
          <a:stretch>
            <a:fillRect/>
          </a:stretch>
        </p:blipFill>
        <p:spPr>
          <a:xfrm>
            <a:off x="571500" y="4071938"/>
            <a:ext cx="5191125" cy="300038"/>
          </a:xfrm>
          <a:prstGeom prst="rect">
            <a:avLst/>
          </a:prstGeom>
        </p:spPr>
      </p:pic>
      <p:pic>
        <p:nvPicPr>
          <p:cNvPr id="13" name="Image 11" descr="preencoded.png"/>
          <p:cNvPicPr>
            <a:picLocks noChangeAspect="1"/>
          </p:cNvPicPr>
          <p:nvPr/>
        </p:nvPicPr>
        <p:blipFill>
          <a:blip r:embed="rId13"/>
          <a:stretch>
            <a:fillRect/>
          </a:stretch>
        </p:blipFill>
        <p:spPr>
          <a:xfrm>
            <a:off x="571500" y="4109740"/>
            <a:ext cx="202406" cy="167134"/>
          </a:xfrm>
          <a:prstGeom prst="rect">
            <a:avLst/>
          </a:prstGeom>
        </p:spPr>
      </p:pic>
      <p:pic>
        <p:nvPicPr>
          <p:cNvPr id="14" name="Image 12" descr="preencoded.png"/>
          <p:cNvPicPr>
            <a:picLocks noChangeAspect="1"/>
          </p:cNvPicPr>
          <p:nvPr/>
        </p:nvPicPr>
        <p:blipFill>
          <a:blip r:embed="rId14"/>
          <a:stretch>
            <a:fillRect/>
          </a:stretch>
        </p:blipFill>
        <p:spPr>
          <a:xfrm>
            <a:off x="571500" y="4505325"/>
            <a:ext cx="5191125" cy="833438"/>
          </a:xfrm>
          <a:prstGeom prst="rect">
            <a:avLst/>
          </a:prstGeom>
        </p:spPr>
      </p:pic>
      <p:pic>
        <p:nvPicPr>
          <p:cNvPr id="15" name="Image 13" descr="preencoded.png"/>
          <p:cNvPicPr>
            <a:picLocks noChangeAspect="1"/>
          </p:cNvPicPr>
          <p:nvPr/>
        </p:nvPicPr>
        <p:blipFill>
          <a:blip r:embed="rId15"/>
          <a:stretch>
            <a:fillRect/>
          </a:stretch>
        </p:blipFill>
        <p:spPr>
          <a:xfrm>
            <a:off x="571500" y="6276975"/>
            <a:ext cx="771525" cy="200025"/>
          </a:xfrm>
          <a:prstGeom prst="rect">
            <a:avLst/>
          </a:prstGeom>
        </p:spPr>
      </p:pic>
      <p:pic>
        <p:nvPicPr>
          <p:cNvPr id="16" name="Image 14" descr="preencoded.png"/>
          <p:cNvPicPr>
            <a:picLocks noChangeAspect="1"/>
          </p:cNvPicPr>
          <p:nvPr/>
        </p:nvPicPr>
        <p:blipFill>
          <a:blip r:embed="rId16"/>
          <a:stretch>
            <a:fillRect/>
          </a:stretch>
        </p:blipFill>
        <p:spPr>
          <a:xfrm>
            <a:off x="1419225" y="6276975"/>
            <a:ext cx="638175" cy="200025"/>
          </a:xfrm>
          <a:prstGeom prst="rect">
            <a:avLst/>
          </a:prstGeom>
        </p:spPr>
      </p:pic>
      <p:pic>
        <p:nvPicPr>
          <p:cNvPr id="17" name="Image 15" descr="preencoded.png"/>
          <p:cNvPicPr>
            <a:picLocks noChangeAspect="1"/>
          </p:cNvPicPr>
          <p:nvPr/>
        </p:nvPicPr>
        <p:blipFill>
          <a:blip r:embed="rId5"/>
          <a:stretch>
            <a:fillRect/>
          </a:stretch>
        </p:blipFill>
        <p:spPr>
          <a:xfrm>
            <a:off x="6238875" y="1057275"/>
            <a:ext cx="5572125" cy="2709863"/>
          </a:xfrm>
          <a:prstGeom prst="rect">
            <a:avLst/>
          </a:prstGeom>
        </p:spPr>
      </p:pic>
      <p:pic>
        <p:nvPicPr>
          <p:cNvPr id="18" name="Image 16" descr="preencoded.png"/>
          <p:cNvPicPr>
            <a:picLocks noChangeAspect="1"/>
          </p:cNvPicPr>
          <p:nvPr/>
        </p:nvPicPr>
        <p:blipFill>
          <a:blip r:embed="rId6"/>
          <a:stretch>
            <a:fillRect/>
          </a:stretch>
        </p:blipFill>
        <p:spPr>
          <a:xfrm>
            <a:off x="6429375" y="1209675"/>
            <a:ext cx="5191125" cy="300038"/>
          </a:xfrm>
          <a:prstGeom prst="rect">
            <a:avLst/>
          </a:prstGeom>
        </p:spPr>
      </p:pic>
      <p:pic>
        <p:nvPicPr>
          <p:cNvPr id="19" name="Image 17" descr="preencoded.png"/>
          <p:cNvPicPr>
            <a:picLocks noChangeAspect="1"/>
          </p:cNvPicPr>
          <p:nvPr/>
        </p:nvPicPr>
        <p:blipFill>
          <a:blip r:embed="rId17"/>
          <a:stretch>
            <a:fillRect/>
          </a:stretch>
        </p:blipFill>
        <p:spPr>
          <a:xfrm>
            <a:off x="6429375" y="1247477"/>
            <a:ext cx="202406" cy="167134"/>
          </a:xfrm>
          <a:prstGeom prst="rect">
            <a:avLst/>
          </a:prstGeom>
        </p:spPr>
      </p:pic>
      <p:pic>
        <p:nvPicPr>
          <p:cNvPr id="20" name="Image 18" descr="preencoded.png"/>
          <p:cNvPicPr>
            <a:picLocks noChangeAspect="1"/>
          </p:cNvPicPr>
          <p:nvPr/>
        </p:nvPicPr>
        <p:blipFill>
          <a:blip r:embed="rId8"/>
          <a:stretch>
            <a:fillRect/>
          </a:stretch>
        </p:blipFill>
        <p:spPr>
          <a:xfrm>
            <a:off x="6429375" y="1643063"/>
            <a:ext cx="5191125" cy="833438"/>
          </a:xfrm>
          <a:prstGeom prst="rect">
            <a:avLst/>
          </a:prstGeom>
        </p:spPr>
      </p:pic>
      <p:pic>
        <p:nvPicPr>
          <p:cNvPr id="21" name="Image 19" descr="preencoded.png"/>
          <p:cNvPicPr>
            <a:picLocks noChangeAspect="1"/>
          </p:cNvPicPr>
          <p:nvPr/>
        </p:nvPicPr>
        <p:blipFill>
          <a:blip r:embed="rId18"/>
          <a:stretch>
            <a:fillRect/>
          </a:stretch>
        </p:blipFill>
        <p:spPr>
          <a:xfrm>
            <a:off x="6429375" y="3414713"/>
            <a:ext cx="885825" cy="200025"/>
          </a:xfrm>
          <a:prstGeom prst="rect">
            <a:avLst/>
          </a:prstGeom>
        </p:spPr>
      </p:pic>
      <p:pic>
        <p:nvPicPr>
          <p:cNvPr id="22" name="Image 20" descr="preencoded.png"/>
          <p:cNvPicPr>
            <a:picLocks noChangeAspect="1"/>
          </p:cNvPicPr>
          <p:nvPr/>
        </p:nvPicPr>
        <p:blipFill>
          <a:blip r:embed="rId19"/>
          <a:stretch>
            <a:fillRect/>
          </a:stretch>
        </p:blipFill>
        <p:spPr>
          <a:xfrm>
            <a:off x="7391400" y="3414713"/>
            <a:ext cx="771525" cy="200025"/>
          </a:xfrm>
          <a:prstGeom prst="rect">
            <a:avLst/>
          </a:prstGeom>
        </p:spPr>
      </p:pic>
      <p:pic>
        <p:nvPicPr>
          <p:cNvPr id="23" name="Image 21" descr="preencoded.png"/>
          <p:cNvPicPr>
            <a:picLocks noChangeAspect="1"/>
          </p:cNvPicPr>
          <p:nvPr/>
        </p:nvPicPr>
        <p:blipFill>
          <a:blip r:embed="rId11"/>
          <a:stretch>
            <a:fillRect/>
          </a:stretch>
        </p:blipFill>
        <p:spPr>
          <a:xfrm>
            <a:off x="6238875" y="3919537"/>
            <a:ext cx="5572125" cy="2709863"/>
          </a:xfrm>
          <a:prstGeom prst="rect">
            <a:avLst/>
          </a:prstGeom>
        </p:spPr>
      </p:pic>
      <p:pic>
        <p:nvPicPr>
          <p:cNvPr id="24" name="Image 22" descr="preencoded.png"/>
          <p:cNvPicPr>
            <a:picLocks noChangeAspect="1"/>
          </p:cNvPicPr>
          <p:nvPr/>
        </p:nvPicPr>
        <p:blipFill>
          <a:blip r:embed="rId12"/>
          <a:stretch>
            <a:fillRect/>
          </a:stretch>
        </p:blipFill>
        <p:spPr>
          <a:xfrm>
            <a:off x="6429375" y="4071938"/>
            <a:ext cx="5191125" cy="300038"/>
          </a:xfrm>
          <a:prstGeom prst="rect">
            <a:avLst/>
          </a:prstGeom>
        </p:spPr>
      </p:pic>
      <p:pic>
        <p:nvPicPr>
          <p:cNvPr id="25" name="Image 23" descr="preencoded.png"/>
          <p:cNvPicPr>
            <a:picLocks noChangeAspect="1"/>
          </p:cNvPicPr>
          <p:nvPr/>
        </p:nvPicPr>
        <p:blipFill>
          <a:blip r:embed="rId20"/>
          <a:stretch>
            <a:fillRect/>
          </a:stretch>
        </p:blipFill>
        <p:spPr>
          <a:xfrm>
            <a:off x="6429375" y="4109740"/>
            <a:ext cx="202406" cy="167134"/>
          </a:xfrm>
          <a:prstGeom prst="rect">
            <a:avLst/>
          </a:prstGeom>
        </p:spPr>
      </p:pic>
      <p:pic>
        <p:nvPicPr>
          <p:cNvPr id="26" name="Image 24" descr="preencoded.png"/>
          <p:cNvPicPr>
            <a:picLocks noChangeAspect="1"/>
          </p:cNvPicPr>
          <p:nvPr/>
        </p:nvPicPr>
        <p:blipFill>
          <a:blip r:embed="rId14"/>
          <a:stretch>
            <a:fillRect/>
          </a:stretch>
        </p:blipFill>
        <p:spPr>
          <a:xfrm>
            <a:off x="6429375" y="4505325"/>
            <a:ext cx="5191125" cy="833438"/>
          </a:xfrm>
          <a:prstGeom prst="rect">
            <a:avLst/>
          </a:prstGeom>
        </p:spPr>
      </p:pic>
      <p:pic>
        <p:nvPicPr>
          <p:cNvPr id="27" name="Image 25" descr="preencoded.png"/>
          <p:cNvPicPr>
            <a:picLocks noChangeAspect="1"/>
          </p:cNvPicPr>
          <p:nvPr/>
        </p:nvPicPr>
        <p:blipFill>
          <a:blip r:embed="rId21"/>
          <a:stretch>
            <a:fillRect/>
          </a:stretch>
        </p:blipFill>
        <p:spPr>
          <a:xfrm>
            <a:off x="6429375" y="6276975"/>
            <a:ext cx="609600" cy="200025"/>
          </a:xfrm>
          <a:prstGeom prst="rect">
            <a:avLst/>
          </a:prstGeom>
        </p:spPr>
      </p:pic>
      <p:pic>
        <p:nvPicPr>
          <p:cNvPr id="28" name="Image 26" descr="preencoded.png"/>
          <p:cNvPicPr>
            <a:picLocks noChangeAspect="1"/>
          </p:cNvPicPr>
          <p:nvPr/>
        </p:nvPicPr>
        <p:blipFill>
          <a:blip r:embed="rId22"/>
          <a:stretch>
            <a:fillRect/>
          </a:stretch>
        </p:blipFill>
        <p:spPr>
          <a:xfrm>
            <a:off x="7115175" y="6276975"/>
            <a:ext cx="866775" cy="200025"/>
          </a:xfrm>
          <a:prstGeom prst="rect">
            <a:avLst/>
          </a:prstGeom>
        </p:spPr>
      </p:pic>
      <p:sp>
        <p:nvSpPr>
          <p:cNvPr id="29" name="Text 0"/>
          <p:cNvSpPr/>
          <p:nvPr/>
        </p:nvSpPr>
        <p:spPr>
          <a:xfrm>
            <a:off x="571500" y="285750"/>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SCA EXAM FOCUS: PATIENT COMMUNICATION</a:t>
            </a:r>
            <a:endParaRPr lang="en-US" sz="1800" dirty="0"/>
          </a:p>
        </p:txBody>
      </p:sp>
      <p:sp>
        <p:nvSpPr>
          <p:cNvPr id="30"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1" name="Text 2"/>
          <p:cNvSpPr/>
          <p:nvPr/>
        </p:nvSpPr>
        <p:spPr>
          <a:xfrm>
            <a:off x="888206" y="1209675"/>
            <a:ext cx="5246370" cy="300038"/>
          </a:xfrm>
          <a:prstGeom prst="rect">
            <a:avLst/>
          </a:prstGeom>
          <a:noFill/>
          <a:ln/>
        </p:spPr>
        <p:txBody>
          <a:bodyPr vert="horz" wrap="square" lIns="0" tIns="0" rIns="0" bIns="0" rtlCol="0" anchor="ctr"/>
          <a:lstStyle/>
          <a:p>
            <a:pPr marL="0" indent="0">
              <a:lnSpc>
                <a:spcPts val="1913"/>
              </a:lnSpc>
              <a:buNone/>
            </a:pPr>
            <a:r>
              <a:rPr lang="en-US" sz="1275" b="1" dirty="0">
                <a:solidFill>
                  <a:srgbClr val="800000"/>
                </a:solidFill>
                <a:latin typeface="Inter" pitchFamily="34" charset="0"/>
                <a:ea typeface="Inter" pitchFamily="34" charset="-122"/>
                <a:cs typeface="Inter" pitchFamily="34" charset="-120"/>
              </a:rPr>
              <a:t>Explaining the CHD Register</a:t>
            </a:r>
            <a:endParaRPr lang="en-US" sz="1275" dirty="0"/>
          </a:p>
        </p:txBody>
      </p:sp>
      <p:sp>
        <p:nvSpPr>
          <p:cNvPr id="32" name="Text 3"/>
          <p:cNvSpPr/>
          <p:nvPr/>
        </p:nvSpPr>
        <p:spPr>
          <a:xfrm>
            <a:off x="714375" y="1643063"/>
            <a:ext cx="4905375"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34495E"/>
                </a:solidFill>
                <a:latin typeface="Inter" pitchFamily="34" charset="0"/>
                <a:ea typeface="Inter" pitchFamily="34" charset="-122"/>
                <a:cs typeface="Inter" pitchFamily="34" charset="-120"/>
              </a:rPr>
              <a:t>"Because you've had a heart attack, we keep you on a special list so we can make sure we contact you every year to check everything is going well—your blood pressure, cholesterol, and medications."</a:t>
            </a:r>
            <a:endParaRPr lang="en-US" sz="1125" dirty="0"/>
          </a:p>
        </p:txBody>
      </p:sp>
      <p:sp>
        <p:nvSpPr>
          <p:cNvPr id="33" name="Text 4"/>
          <p:cNvSpPr/>
          <p:nvPr/>
        </p:nvSpPr>
        <p:spPr>
          <a:xfrm>
            <a:off x="571500" y="2571750"/>
            <a:ext cx="5191125" cy="55721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E67E22"/>
                </a:solidFill>
                <a:latin typeface="Inter" pitchFamily="34" charset="0"/>
                <a:ea typeface="Inter" pitchFamily="34" charset="-122"/>
                <a:cs typeface="Inter" pitchFamily="34" charset="-120"/>
              </a:rPr>
              <a:t>CLINICAL RATIONALE</a:t>
            </a:r>
            <a:r>
              <a:rPr lang="en-US" sz="975" dirty="0">
                <a:solidFill>
                  <a:srgbClr val="7F8C8D"/>
                </a:solidFill>
                <a:latin typeface="Inter" pitchFamily="34" charset="0"/>
                <a:ea typeface="Inter" pitchFamily="34" charset="-122"/>
                <a:cs typeface="Inter" pitchFamily="34" charset="-120"/>
              </a:rPr>
              <a:t>Focus on proactive care, patient safety, and structured annual monitoring for established CVD.</a:t>
            </a:r>
            <a:endParaRPr lang="en-US" sz="975" dirty="0"/>
          </a:p>
        </p:txBody>
      </p:sp>
      <p:sp>
        <p:nvSpPr>
          <p:cNvPr id="34" name="Text 5"/>
          <p:cNvSpPr/>
          <p:nvPr/>
        </p:nvSpPr>
        <p:spPr>
          <a:xfrm>
            <a:off x="666750" y="3414713"/>
            <a:ext cx="1745673"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INFORMATION GIVING</a:t>
            </a:r>
            <a:endParaRPr lang="en-US" sz="750" dirty="0"/>
          </a:p>
        </p:txBody>
      </p:sp>
      <p:sp>
        <p:nvSpPr>
          <p:cNvPr id="35" name="Text 6"/>
          <p:cNvSpPr/>
          <p:nvPr/>
        </p:nvSpPr>
        <p:spPr>
          <a:xfrm>
            <a:off x="2000250" y="3414713"/>
            <a:ext cx="1292469"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PATIENT SAFETY</a:t>
            </a:r>
            <a:endParaRPr lang="en-US" sz="750" dirty="0"/>
          </a:p>
        </p:txBody>
      </p:sp>
      <p:sp>
        <p:nvSpPr>
          <p:cNvPr id="36" name="Text 7"/>
          <p:cNvSpPr/>
          <p:nvPr/>
        </p:nvSpPr>
        <p:spPr>
          <a:xfrm>
            <a:off x="888206" y="4071938"/>
            <a:ext cx="5191125" cy="300038"/>
          </a:xfrm>
          <a:prstGeom prst="rect">
            <a:avLst/>
          </a:prstGeom>
          <a:noFill/>
          <a:ln/>
        </p:spPr>
        <p:txBody>
          <a:bodyPr vert="horz" wrap="square" lIns="0" tIns="0" rIns="0" bIns="0" rtlCol="0" anchor="ctr"/>
          <a:lstStyle/>
          <a:p>
            <a:pPr marL="0" indent="0">
              <a:lnSpc>
                <a:spcPts val="1913"/>
              </a:lnSpc>
              <a:buNone/>
            </a:pPr>
            <a:r>
              <a:rPr lang="en-US" sz="1275" b="1" dirty="0">
                <a:solidFill>
                  <a:srgbClr val="800000"/>
                </a:solidFill>
                <a:latin typeface="Inter" pitchFamily="34" charset="0"/>
                <a:ea typeface="Inter" pitchFamily="34" charset="-122"/>
                <a:cs typeface="Inter" pitchFamily="34" charset="-120"/>
              </a:rPr>
              <a:t>Motivational Interviewing</a:t>
            </a:r>
            <a:endParaRPr lang="en-US" sz="1275" dirty="0"/>
          </a:p>
        </p:txBody>
      </p:sp>
      <p:sp>
        <p:nvSpPr>
          <p:cNvPr id="37" name="Text 8"/>
          <p:cNvSpPr/>
          <p:nvPr/>
        </p:nvSpPr>
        <p:spPr>
          <a:xfrm>
            <a:off x="714375" y="4505325"/>
            <a:ext cx="4905375"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34495E"/>
                </a:solidFill>
                <a:latin typeface="Inter" pitchFamily="34" charset="0"/>
                <a:ea typeface="Inter" pitchFamily="34" charset="-122"/>
                <a:cs typeface="Inter" pitchFamily="34" charset="-120"/>
              </a:rPr>
              <a:t>"I know it can feel like a lot of tablets. Can you tell me which ones feel like the biggest burden? Let's talk about what's most important and whether we can simplify things."</a:t>
            </a:r>
            <a:endParaRPr lang="en-US" sz="1125" dirty="0"/>
          </a:p>
        </p:txBody>
      </p:sp>
      <p:sp>
        <p:nvSpPr>
          <p:cNvPr id="38" name="Text 9"/>
          <p:cNvSpPr/>
          <p:nvPr/>
        </p:nvSpPr>
        <p:spPr>
          <a:xfrm>
            <a:off x="571500" y="5434013"/>
            <a:ext cx="5191125" cy="55721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E67E22"/>
                </a:solidFill>
                <a:latin typeface="Inter" pitchFamily="34" charset="0"/>
                <a:ea typeface="Inter" pitchFamily="34" charset="-122"/>
                <a:cs typeface="Inter" pitchFamily="34" charset="-120"/>
              </a:rPr>
              <a:t>CLINICAL RATIONALE</a:t>
            </a:r>
            <a:r>
              <a:rPr lang="en-US" sz="975" dirty="0">
                <a:solidFill>
                  <a:srgbClr val="7F8C8D"/>
                </a:solidFill>
                <a:latin typeface="Inter" pitchFamily="34" charset="0"/>
                <a:ea typeface="Inter" pitchFamily="34" charset="-122"/>
                <a:cs typeface="Inter" pitchFamily="34" charset="-120"/>
              </a:rPr>
              <a:t>Identifies barriers to adherence and addresses pill burden through patient-centered dialogue.</a:t>
            </a:r>
            <a:endParaRPr lang="en-US" sz="975" dirty="0"/>
          </a:p>
        </p:txBody>
      </p:sp>
      <p:sp>
        <p:nvSpPr>
          <p:cNvPr id="39" name="Text 10"/>
          <p:cNvSpPr/>
          <p:nvPr/>
        </p:nvSpPr>
        <p:spPr>
          <a:xfrm>
            <a:off x="666750" y="6276975"/>
            <a:ext cx="774700"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ADHERENCE</a:t>
            </a:r>
            <a:endParaRPr lang="en-US" sz="750" dirty="0"/>
          </a:p>
        </p:txBody>
      </p:sp>
      <p:sp>
        <p:nvSpPr>
          <p:cNvPr id="40" name="Text 11"/>
          <p:cNvSpPr/>
          <p:nvPr/>
        </p:nvSpPr>
        <p:spPr>
          <a:xfrm>
            <a:off x="1514475" y="6276975"/>
            <a:ext cx="561264"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EMPATHY</a:t>
            </a:r>
            <a:endParaRPr lang="en-US" sz="750" dirty="0"/>
          </a:p>
        </p:txBody>
      </p:sp>
      <p:sp>
        <p:nvSpPr>
          <p:cNvPr id="41" name="Text 12"/>
          <p:cNvSpPr/>
          <p:nvPr/>
        </p:nvSpPr>
        <p:spPr>
          <a:xfrm>
            <a:off x="6746081" y="1209675"/>
            <a:ext cx="5191125" cy="300038"/>
          </a:xfrm>
          <a:prstGeom prst="rect">
            <a:avLst/>
          </a:prstGeom>
          <a:noFill/>
          <a:ln/>
        </p:spPr>
        <p:txBody>
          <a:bodyPr vert="horz" wrap="square" lIns="0" tIns="0" rIns="0" bIns="0" rtlCol="0" anchor="ctr"/>
          <a:lstStyle/>
          <a:p>
            <a:pPr marL="0" indent="0">
              <a:lnSpc>
                <a:spcPts val="1913"/>
              </a:lnSpc>
              <a:buNone/>
            </a:pPr>
            <a:r>
              <a:rPr lang="en-US" sz="1275" b="1" dirty="0">
                <a:solidFill>
                  <a:srgbClr val="800000"/>
                </a:solidFill>
                <a:latin typeface="Inter" pitchFamily="34" charset="0"/>
                <a:ea typeface="Inter" pitchFamily="34" charset="-122"/>
                <a:cs typeface="Inter" pitchFamily="34" charset="-120"/>
              </a:rPr>
              <a:t>Addressing Non-Attendance</a:t>
            </a:r>
            <a:endParaRPr lang="en-US" sz="1275" dirty="0"/>
          </a:p>
        </p:txBody>
      </p:sp>
      <p:sp>
        <p:nvSpPr>
          <p:cNvPr id="42" name="Text 13"/>
          <p:cNvSpPr/>
          <p:nvPr/>
        </p:nvSpPr>
        <p:spPr>
          <a:xfrm>
            <a:off x="6572250" y="1643063"/>
            <a:ext cx="4905375"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34495E"/>
                </a:solidFill>
                <a:latin typeface="Inter" pitchFamily="34" charset="0"/>
                <a:ea typeface="Inter" pitchFamily="34" charset="-122"/>
                <a:cs typeface="Inter" pitchFamily="34" charset="-120"/>
              </a:rPr>
              <a:t>"I notice you've missed your last two CHD reviews. Is there anything getting in the way? We can try a different time, or I can arrange a phone review if coming in is difficult."</a:t>
            </a:r>
            <a:endParaRPr lang="en-US" sz="1125" dirty="0"/>
          </a:p>
        </p:txBody>
      </p:sp>
      <p:sp>
        <p:nvSpPr>
          <p:cNvPr id="43" name="Text 14"/>
          <p:cNvSpPr/>
          <p:nvPr/>
        </p:nvSpPr>
        <p:spPr>
          <a:xfrm>
            <a:off x="6429375" y="2571750"/>
            <a:ext cx="5191125" cy="371475"/>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E67E22"/>
                </a:solidFill>
                <a:latin typeface="Inter" pitchFamily="34" charset="0"/>
                <a:ea typeface="Inter" pitchFamily="34" charset="-122"/>
                <a:cs typeface="Inter" pitchFamily="34" charset="-120"/>
              </a:rPr>
              <a:t>CLINICAL RATIONALE</a:t>
            </a:r>
            <a:r>
              <a:rPr lang="en-US" sz="975" dirty="0">
                <a:solidFill>
                  <a:srgbClr val="7F8C8D"/>
                </a:solidFill>
                <a:latin typeface="Inter" pitchFamily="34" charset="0"/>
                <a:ea typeface="Inter" pitchFamily="34" charset="-122"/>
                <a:cs typeface="Inter" pitchFamily="34" charset="-120"/>
              </a:rPr>
              <a:t>Exploring social or practical determinants of health and offering flexible service options.</a:t>
            </a:r>
            <a:endParaRPr lang="en-US" sz="975" dirty="0"/>
          </a:p>
        </p:txBody>
      </p:sp>
      <p:sp>
        <p:nvSpPr>
          <p:cNvPr id="44" name="Text 15"/>
          <p:cNvSpPr/>
          <p:nvPr/>
        </p:nvSpPr>
        <p:spPr>
          <a:xfrm>
            <a:off x="6524625" y="3414713"/>
            <a:ext cx="897194"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ENGAGEMENT</a:t>
            </a:r>
            <a:endParaRPr lang="en-US" sz="750" dirty="0"/>
          </a:p>
        </p:txBody>
      </p:sp>
      <p:sp>
        <p:nvSpPr>
          <p:cNvPr id="45" name="Text 16"/>
          <p:cNvSpPr/>
          <p:nvPr/>
        </p:nvSpPr>
        <p:spPr>
          <a:xfrm>
            <a:off x="7486650" y="3414713"/>
            <a:ext cx="946856"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FLEXIBILITY</a:t>
            </a:r>
            <a:endParaRPr lang="en-US" sz="750" dirty="0"/>
          </a:p>
        </p:txBody>
      </p:sp>
      <p:sp>
        <p:nvSpPr>
          <p:cNvPr id="46" name="Text 17"/>
          <p:cNvSpPr/>
          <p:nvPr/>
        </p:nvSpPr>
        <p:spPr>
          <a:xfrm>
            <a:off x="6746081" y="4071938"/>
            <a:ext cx="5191125" cy="300038"/>
          </a:xfrm>
          <a:prstGeom prst="rect">
            <a:avLst/>
          </a:prstGeom>
          <a:noFill/>
          <a:ln/>
        </p:spPr>
        <p:txBody>
          <a:bodyPr vert="horz" wrap="square" lIns="0" tIns="0" rIns="0" bIns="0" rtlCol="0" anchor="ctr"/>
          <a:lstStyle/>
          <a:p>
            <a:pPr marL="0" indent="0">
              <a:lnSpc>
                <a:spcPts val="1913"/>
              </a:lnSpc>
              <a:buNone/>
            </a:pPr>
            <a:r>
              <a:rPr lang="en-US" sz="1275" b="1" dirty="0">
                <a:solidFill>
                  <a:srgbClr val="800000"/>
                </a:solidFill>
                <a:latin typeface="Inter" pitchFamily="34" charset="0"/>
                <a:ea typeface="Inter" pitchFamily="34" charset="-122"/>
                <a:cs typeface="Inter" pitchFamily="34" charset="-120"/>
              </a:rPr>
              <a:t>Shared Decision-Making</a:t>
            </a:r>
            <a:endParaRPr lang="en-US" sz="1275" dirty="0"/>
          </a:p>
        </p:txBody>
      </p:sp>
      <p:sp>
        <p:nvSpPr>
          <p:cNvPr id="47" name="Text 18"/>
          <p:cNvSpPr/>
          <p:nvPr/>
        </p:nvSpPr>
        <p:spPr>
          <a:xfrm>
            <a:off x="6572250" y="4505325"/>
            <a:ext cx="4905375" cy="833438"/>
          </a:xfrm>
          <a:prstGeom prst="rect">
            <a:avLst/>
          </a:prstGeom>
          <a:noFill/>
          <a:ln/>
        </p:spPr>
        <p:txBody>
          <a:bodyPr vert="horz" wrap="square" lIns="0" tIns="0" rIns="0" bIns="0" rtlCol="0" anchor="ctr"/>
          <a:lstStyle/>
          <a:p>
            <a:pPr marL="0" indent="0">
              <a:lnSpc>
                <a:spcPts val="1688"/>
              </a:lnSpc>
              <a:buNone/>
            </a:pPr>
            <a:r>
              <a:rPr lang="en-US" sz="1125" i="1" dirty="0">
                <a:solidFill>
                  <a:srgbClr val="34495E"/>
                </a:solidFill>
                <a:latin typeface="Inter" pitchFamily="34" charset="0"/>
                <a:ea typeface="Inter" pitchFamily="34" charset="-122"/>
                <a:cs typeface="Inter" pitchFamily="34" charset="-120"/>
              </a:rPr>
              <a:t>"The evidence shows high-dose statins significantly reduce the risk of another heart attack. The main thing to watch out for is muscle aching, but most people tolerate it well. What would you like to do?"</a:t>
            </a:r>
            <a:endParaRPr lang="en-US" sz="1125" dirty="0"/>
          </a:p>
        </p:txBody>
      </p:sp>
      <p:sp>
        <p:nvSpPr>
          <p:cNvPr id="48" name="Text 19"/>
          <p:cNvSpPr/>
          <p:nvPr/>
        </p:nvSpPr>
        <p:spPr>
          <a:xfrm>
            <a:off x="6429375" y="5434013"/>
            <a:ext cx="5191125" cy="557213"/>
          </a:xfrm>
          <a:prstGeom prst="rect">
            <a:avLst/>
          </a:prstGeom>
          <a:noFill/>
          <a:ln/>
        </p:spPr>
        <p:txBody>
          <a:bodyPr vert="horz" wrap="square" lIns="0" tIns="0" rIns="0" bIns="0" rtlCol="0" anchor="ctr"/>
          <a:lstStyle/>
          <a:p>
            <a:pPr marL="0" indent="0">
              <a:lnSpc>
                <a:spcPts val="1238"/>
              </a:lnSpc>
              <a:buNone/>
            </a:pPr>
            <a:r>
              <a:rPr lang="en-US" sz="825" b="1" kern="0" spc="30" dirty="0">
                <a:solidFill>
                  <a:srgbClr val="E67E22"/>
                </a:solidFill>
                <a:latin typeface="Inter" pitchFamily="34" charset="0"/>
                <a:ea typeface="Inter" pitchFamily="34" charset="-122"/>
                <a:cs typeface="Inter" pitchFamily="34" charset="-120"/>
              </a:rPr>
              <a:t>CLINICAL RATIONALE</a:t>
            </a:r>
            <a:r>
              <a:rPr lang="en-US" sz="975" dirty="0">
                <a:solidFill>
                  <a:srgbClr val="7F8C8D"/>
                </a:solidFill>
                <a:latin typeface="Inter" pitchFamily="34" charset="0"/>
                <a:ea typeface="Inter" pitchFamily="34" charset="-122"/>
                <a:cs typeface="Inter" pitchFamily="34" charset="-120"/>
              </a:rPr>
              <a:t>Balance risk reduction (NICE NG238) against potential side effects to reach an informed choice.</a:t>
            </a:r>
            <a:endParaRPr lang="en-US" sz="975" dirty="0"/>
          </a:p>
        </p:txBody>
      </p:sp>
      <p:sp>
        <p:nvSpPr>
          <p:cNvPr id="49" name="Text 20"/>
          <p:cNvSpPr/>
          <p:nvPr/>
        </p:nvSpPr>
        <p:spPr>
          <a:xfrm>
            <a:off x="6524625" y="6276975"/>
            <a:ext cx="550069"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STATINS</a:t>
            </a:r>
            <a:endParaRPr lang="en-US" sz="750" dirty="0"/>
          </a:p>
        </p:txBody>
      </p:sp>
      <p:sp>
        <p:nvSpPr>
          <p:cNvPr id="50" name="Text 21"/>
          <p:cNvSpPr/>
          <p:nvPr/>
        </p:nvSpPr>
        <p:spPr>
          <a:xfrm>
            <a:off x="7210425" y="6276975"/>
            <a:ext cx="1070149" cy="200025"/>
          </a:xfrm>
          <a:prstGeom prst="rect">
            <a:avLst/>
          </a:prstGeom>
          <a:noFill/>
          <a:ln/>
        </p:spPr>
        <p:txBody>
          <a:bodyPr vert="horz" wrap="square" lIns="0" tIns="0" rIns="0" bIns="0" rtlCol="0" anchor="ctr"/>
          <a:lstStyle/>
          <a:p>
            <a:pPr marL="0" indent="0">
              <a:lnSpc>
                <a:spcPts val="1125"/>
              </a:lnSpc>
              <a:buNone/>
            </a:pPr>
            <a:r>
              <a:rPr lang="en-US" sz="750" b="1" dirty="0">
                <a:solidFill>
                  <a:srgbClr val="16A085"/>
                </a:solidFill>
                <a:latin typeface="Inter" pitchFamily="34" charset="0"/>
                <a:ea typeface="Inter" pitchFamily="34" charset="-122"/>
                <a:cs typeface="Inter" pitchFamily="34" charset="-120"/>
              </a:rPr>
              <a:t>RISK/BENEFIT</a:t>
            </a:r>
            <a:endParaRPr lang="en-US" sz="75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171575"/>
            <a:ext cx="11430000" cy="765572"/>
          </a:xfrm>
          <a:prstGeom prst="rect">
            <a:avLst/>
          </a:prstGeom>
        </p:spPr>
      </p:pic>
      <p:pic>
        <p:nvPicPr>
          <p:cNvPr id="6" name="Image 4" descr="preencoded.png"/>
          <p:cNvPicPr>
            <a:picLocks noChangeAspect="1"/>
          </p:cNvPicPr>
          <p:nvPr/>
        </p:nvPicPr>
        <p:blipFill>
          <a:blip r:embed="rId6"/>
          <a:stretch>
            <a:fillRect/>
          </a:stretch>
        </p:blipFill>
        <p:spPr>
          <a:xfrm>
            <a:off x="619125" y="1363861"/>
            <a:ext cx="381000" cy="381000"/>
          </a:xfrm>
          <a:prstGeom prst="rect">
            <a:avLst/>
          </a:prstGeom>
        </p:spPr>
      </p:pic>
      <p:pic>
        <p:nvPicPr>
          <p:cNvPr id="7" name="Image 5" descr="preencoded.png"/>
          <p:cNvPicPr>
            <a:picLocks noChangeAspect="1"/>
          </p:cNvPicPr>
          <p:nvPr/>
        </p:nvPicPr>
        <p:blipFill>
          <a:blip r:embed="rId7"/>
          <a:stretch>
            <a:fillRect/>
          </a:stretch>
        </p:blipFill>
        <p:spPr>
          <a:xfrm>
            <a:off x="690563" y="1459111"/>
            <a:ext cx="238125" cy="190500"/>
          </a:xfrm>
          <a:prstGeom prst="rect">
            <a:avLst/>
          </a:prstGeom>
        </p:spPr>
      </p:pic>
      <p:pic>
        <p:nvPicPr>
          <p:cNvPr id="8" name="Image 6" descr="preencoded.png"/>
          <p:cNvPicPr>
            <a:picLocks noChangeAspect="1"/>
          </p:cNvPicPr>
          <p:nvPr/>
        </p:nvPicPr>
        <p:blipFill>
          <a:blip r:embed="rId8"/>
          <a:stretch>
            <a:fillRect/>
          </a:stretch>
        </p:blipFill>
        <p:spPr>
          <a:xfrm>
            <a:off x="381000" y="2127647"/>
            <a:ext cx="5619750" cy="2024062"/>
          </a:xfrm>
          <a:prstGeom prst="rect">
            <a:avLst/>
          </a:prstGeom>
        </p:spPr>
      </p:pic>
      <p:pic>
        <p:nvPicPr>
          <p:cNvPr id="9" name="Image 7" descr="preencoded.png"/>
          <p:cNvPicPr>
            <a:picLocks noChangeAspect="1"/>
          </p:cNvPicPr>
          <p:nvPr/>
        </p:nvPicPr>
        <p:blipFill>
          <a:blip r:embed="rId9"/>
          <a:stretch>
            <a:fillRect/>
          </a:stretch>
        </p:blipFill>
        <p:spPr>
          <a:xfrm>
            <a:off x="583406" y="2382887"/>
            <a:ext cx="261937" cy="213420"/>
          </a:xfrm>
          <a:prstGeom prst="rect">
            <a:avLst/>
          </a:prstGeom>
        </p:spPr>
      </p:pic>
      <p:pic>
        <p:nvPicPr>
          <p:cNvPr id="10" name="Image 8" descr="preencoded.png"/>
          <p:cNvPicPr>
            <a:picLocks noChangeAspect="1"/>
          </p:cNvPicPr>
          <p:nvPr/>
        </p:nvPicPr>
        <p:blipFill>
          <a:blip r:embed="rId10"/>
          <a:stretch>
            <a:fillRect/>
          </a:stretch>
        </p:blipFill>
        <p:spPr>
          <a:xfrm>
            <a:off x="571500" y="2784872"/>
            <a:ext cx="142875" cy="114300"/>
          </a:xfrm>
          <a:prstGeom prst="rect">
            <a:avLst/>
          </a:prstGeom>
        </p:spPr>
      </p:pic>
      <p:pic>
        <p:nvPicPr>
          <p:cNvPr id="11" name="Image 9" descr="preencoded.png"/>
          <p:cNvPicPr>
            <a:picLocks noChangeAspect="1"/>
          </p:cNvPicPr>
          <p:nvPr/>
        </p:nvPicPr>
        <p:blipFill>
          <a:blip r:embed="rId10"/>
          <a:stretch>
            <a:fillRect/>
          </a:stretch>
        </p:blipFill>
        <p:spPr>
          <a:xfrm>
            <a:off x="571500" y="3089672"/>
            <a:ext cx="142875" cy="114300"/>
          </a:xfrm>
          <a:prstGeom prst="rect">
            <a:avLst/>
          </a:prstGeom>
        </p:spPr>
      </p:pic>
      <p:pic>
        <p:nvPicPr>
          <p:cNvPr id="12" name="Image 10" descr="preencoded.png"/>
          <p:cNvPicPr>
            <a:picLocks noChangeAspect="1"/>
          </p:cNvPicPr>
          <p:nvPr/>
        </p:nvPicPr>
        <p:blipFill>
          <a:blip r:embed="rId10"/>
          <a:stretch>
            <a:fillRect/>
          </a:stretch>
        </p:blipFill>
        <p:spPr>
          <a:xfrm>
            <a:off x="571500" y="3394472"/>
            <a:ext cx="142875" cy="114300"/>
          </a:xfrm>
          <a:prstGeom prst="rect">
            <a:avLst/>
          </a:prstGeom>
        </p:spPr>
      </p:pic>
      <p:pic>
        <p:nvPicPr>
          <p:cNvPr id="13" name="Image 11" descr="preencoded.png"/>
          <p:cNvPicPr>
            <a:picLocks noChangeAspect="1"/>
          </p:cNvPicPr>
          <p:nvPr/>
        </p:nvPicPr>
        <p:blipFill>
          <a:blip r:embed="rId11"/>
          <a:stretch>
            <a:fillRect/>
          </a:stretch>
        </p:blipFill>
        <p:spPr>
          <a:xfrm>
            <a:off x="571500" y="3699272"/>
            <a:ext cx="3105150" cy="261937"/>
          </a:xfrm>
          <a:prstGeom prst="rect">
            <a:avLst/>
          </a:prstGeom>
        </p:spPr>
      </p:pic>
      <p:pic>
        <p:nvPicPr>
          <p:cNvPr id="14" name="Image 12" descr="preencoded.png"/>
          <p:cNvPicPr>
            <a:picLocks noChangeAspect="1"/>
          </p:cNvPicPr>
          <p:nvPr/>
        </p:nvPicPr>
        <p:blipFill>
          <a:blip r:embed="rId8"/>
          <a:stretch>
            <a:fillRect/>
          </a:stretch>
        </p:blipFill>
        <p:spPr>
          <a:xfrm>
            <a:off x="6191250" y="2127647"/>
            <a:ext cx="5619750" cy="2024062"/>
          </a:xfrm>
          <a:prstGeom prst="rect">
            <a:avLst/>
          </a:prstGeom>
        </p:spPr>
      </p:pic>
      <p:pic>
        <p:nvPicPr>
          <p:cNvPr id="15" name="Image 13" descr="preencoded.png"/>
          <p:cNvPicPr>
            <a:picLocks noChangeAspect="1"/>
          </p:cNvPicPr>
          <p:nvPr/>
        </p:nvPicPr>
        <p:blipFill>
          <a:blip r:embed="rId12"/>
          <a:stretch>
            <a:fillRect/>
          </a:stretch>
        </p:blipFill>
        <p:spPr>
          <a:xfrm>
            <a:off x="6393656" y="2382887"/>
            <a:ext cx="261937" cy="213420"/>
          </a:xfrm>
          <a:prstGeom prst="rect">
            <a:avLst/>
          </a:prstGeom>
        </p:spPr>
      </p:pic>
      <p:pic>
        <p:nvPicPr>
          <p:cNvPr id="16" name="Image 14" descr="preencoded.png"/>
          <p:cNvPicPr>
            <a:picLocks noChangeAspect="1"/>
          </p:cNvPicPr>
          <p:nvPr/>
        </p:nvPicPr>
        <p:blipFill>
          <a:blip r:embed="rId10"/>
          <a:stretch>
            <a:fillRect/>
          </a:stretch>
        </p:blipFill>
        <p:spPr>
          <a:xfrm>
            <a:off x="6381750" y="2784872"/>
            <a:ext cx="142875" cy="114300"/>
          </a:xfrm>
          <a:prstGeom prst="rect">
            <a:avLst/>
          </a:prstGeom>
        </p:spPr>
      </p:pic>
      <p:pic>
        <p:nvPicPr>
          <p:cNvPr id="17" name="Image 15" descr="preencoded.png"/>
          <p:cNvPicPr>
            <a:picLocks noChangeAspect="1"/>
          </p:cNvPicPr>
          <p:nvPr/>
        </p:nvPicPr>
        <p:blipFill>
          <a:blip r:embed="rId10"/>
          <a:stretch>
            <a:fillRect/>
          </a:stretch>
        </p:blipFill>
        <p:spPr>
          <a:xfrm>
            <a:off x="6381750" y="3089672"/>
            <a:ext cx="142875" cy="114300"/>
          </a:xfrm>
          <a:prstGeom prst="rect">
            <a:avLst/>
          </a:prstGeom>
        </p:spPr>
      </p:pic>
      <p:pic>
        <p:nvPicPr>
          <p:cNvPr id="18" name="Image 16" descr="preencoded.png"/>
          <p:cNvPicPr>
            <a:picLocks noChangeAspect="1"/>
          </p:cNvPicPr>
          <p:nvPr/>
        </p:nvPicPr>
        <p:blipFill>
          <a:blip r:embed="rId10"/>
          <a:stretch>
            <a:fillRect/>
          </a:stretch>
        </p:blipFill>
        <p:spPr>
          <a:xfrm>
            <a:off x="6381750" y="3394472"/>
            <a:ext cx="142875" cy="114300"/>
          </a:xfrm>
          <a:prstGeom prst="rect">
            <a:avLst/>
          </a:prstGeom>
        </p:spPr>
      </p:pic>
      <p:pic>
        <p:nvPicPr>
          <p:cNvPr id="19" name="Image 17" descr="preencoded.png"/>
          <p:cNvPicPr>
            <a:picLocks noChangeAspect="1"/>
          </p:cNvPicPr>
          <p:nvPr/>
        </p:nvPicPr>
        <p:blipFill>
          <a:blip r:embed="rId13"/>
          <a:stretch>
            <a:fillRect/>
          </a:stretch>
        </p:blipFill>
        <p:spPr>
          <a:xfrm>
            <a:off x="6381750" y="3699272"/>
            <a:ext cx="3067050" cy="261937"/>
          </a:xfrm>
          <a:prstGeom prst="rect">
            <a:avLst/>
          </a:prstGeom>
        </p:spPr>
      </p:pic>
      <p:pic>
        <p:nvPicPr>
          <p:cNvPr id="20" name="Image 18" descr="preencoded.png"/>
          <p:cNvPicPr>
            <a:picLocks noChangeAspect="1"/>
          </p:cNvPicPr>
          <p:nvPr/>
        </p:nvPicPr>
        <p:blipFill>
          <a:blip r:embed="rId14"/>
          <a:stretch>
            <a:fillRect/>
          </a:stretch>
        </p:blipFill>
        <p:spPr>
          <a:xfrm>
            <a:off x="381000" y="4342209"/>
            <a:ext cx="5619750" cy="2024062"/>
          </a:xfrm>
          <a:prstGeom prst="rect">
            <a:avLst/>
          </a:prstGeom>
        </p:spPr>
      </p:pic>
      <p:pic>
        <p:nvPicPr>
          <p:cNvPr id="21" name="Image 19" descr="preencoded.png"/>
          <p:cNvPicPr>
            <a:picLocks noChangeAspect="1"/>
          </p:cNvPicPr>
          <p:nvPr/>
        </p:nvPicPr>
        <p:blipFill>
          <a:blip r:embed="rId15"/>
          <a:stretch>
            <a:fillRect/>
          </a:stretch>
        </p:blipFill>
        <p:spPr>
          <a:xfrm>
            <a:off x="583406" y="4597450"/>
            <a:ext cx="261937" cy="213420"/>
          </a:xfrm>
          <a:prstGeom prst="rect">
            <a:avLst/>
          </a:prstGeom>
        </p:spPr>
      </p:pic>
      <p:pic>
        <p:nvPicPr>
          <p:cNvPr id="22" name="Image 20" descr="preencoded.png"/>
          <p:cNvPicPr>
            <a:picLocks noChangeAspect="1"/>
          </p:cNvPicPr>
          <p:nvPr/>
        </p:nvPicPr>
        <p:blipFill>
          <a:blip r:embed="rId16"/>
          <a:stretch>
            <a:fillRect/>
          </a:stretch>
        </p:blipFill>
        <p:spPr>
          <a:xfrm>
            <a:off x="571500" y="4999434"/>
            <a:ext cx="142875" cy="114300"/>
          </a:xfrm>
          <a:prstGeom prst="rect">
            <a:avLst/>
          </a:prstGeom>
        </p:spPr>
      </p:pic>
      <p:pic>
        <p:nvPicPr>
          <p:cNvPr id="23" name="Image 21" descr="preencoded.png"/>
          <p:cNvPicPr>
            <a:picLocks noChangeAspect="1"/>
          </p:cNvPicPr>
          <p:nvPr/>
        </p:nvPicPr>
        <p:blipFill>
          <a:blip r:embed="rId16"/>
          <a:stretch>
            <a:fillRect/>
          </a:stretch>
        </p:blipFill>
        <p:spPr>
          <a:xfrm>
            <a:off x="571500" y="5304234"/>
            <a:ext cx="142875" cy="114300"/>
          </a:xfrm>
          <a:prstGeom prst="rect">
            <a:avLst/>
          </a:prstGeom>
        </p:spPr>
      </p:pic>
      <p:pic>
        <p:nvPicPr>
          <p:cNvPr id="24" name="Image 22" descr="preencoded.png"/>
          <p:cNvPicPr>
            <a:picLocks noChangeAspect="1"/>
          </p:cNvPicPr>
          <p:nvPr/>
        </p:nvPicPr>
        <p:blipFill>
          <a:blip r:embed="rId16"/>
          <a:stretch>
            <a:fillRect/>
          </a:stretch>
        </p:blipFill>
        <p:spPr>
          <a:xfrm>
            <a:off x="571500" y="5609034"/>
            <a:ext cx="142875" cy="114300"/>
          </a:xfrm>
          <a:prstGeom prst="rect">
            <a:avLst/>
          </a:prstGeom>
        </p:spPr>
      </p:pic>
      <p:pic>
        <p:nvPicPr>
          <p:cNvPr id="25" name="Image 23" descr="preencoded.png"/>
          <p:cNvPicPr>
            <a:picLocks noChangeAspect="1"/>
          </p:cNvPicPr>
          <p:nvPr/>
        </p:nvPicPr>
        <p:blipFill>
          <a:blip r:embed="rId17"/>
          <a:stretch>
            <a:fillRect/>
          </a:stretch>
        </p:blipFill>
        <p:spPr>
          <a:xfrm>
            <a:off x="571500" y="5913834"/>
            <a:ext cx="3076575" cy="261937"/>
          </a:xfrm>
          <a:prstGeom prst="rect">
            <a:avLst/>
          </a:prstGeom>
        </p:spPr>
      </p:pic>
      <p:pic>
        <p:nvPicPr>
          <p:cNvPr id="26" name="Image 24" descr="preencoded.png"/>
          <p:cNvPicPr>
            <a:picLocks noChangeAspect="1"/>
          </p:cNvPicPr>
          <p:nvPr/>
        </p:nvPicPr>
        <p:blipFill>
          <a:blip r:embed="rId14"/>
          <a:stretch>
            <a:fillRect/>
          </a:stretch>
        </p:blipFill>
        <p:spPr>
          <a:xfrm>
            <a:off x="6191250" y="4342209"/>
            <a:ext cx="5619750" cy="2024062"/>
          </a:xfrm>
          <a:prstGeom prst="rect">
            <a:avLst/>
          </a:prstGeom>
        </p:spPr>
      </p:pic>
      <p:pic>
        <p:nvPicPr>
          <p:cNvPr id="27" name="Image 25" descr="preencoded.png"/>
          <p:cNvPicPr>
            <a:picLocks noChangeAspect="1"/>
          </p:cNvPicPr>
          <p:nvPr/>
        </p:nvPicPr>
        <p:blipFill>
          <a:blip r:embed="rId18"/>
          <a:stretch>
            <a:fillRect/>
          </a:stretch>
        </p:blipFill>
        <p:spPr>
          <a:xfrm>
            <a:off x="6393656" y="4597450"/>
            <a:ext cx="261937" cy="213420"/>
          </a:xfrm>
          <a:prstGeom prst="rect">
            <a:avLst/>
          </a:prstGeom>
        </p:spPr>
      </p:pic>
      <p:pic>
        <p:nvPicPr>
          <p:cNvPr id="28" name="Image 26" descr="preencoded.png"/>
          <p:cNvPicPr>
            <a:picLocks noChangeAspect="1"/>
          </p:cNvPicPr>
          <p:nvPr/>
        </p:nvPicPr>
        <p:blipFill>
          <a:blip r:embed="rId16"/>
          <a:stretch>
            <a:fillRect/>
          </a:stretch>
        </p:blipFill>
        <p:spPr>
          <a:xfrm>
            <a:off x="6381750" y="4999434"/>
            <a:ext cx="142875" cy="114300"/>
          </a:xfrm>
          <a:prstGeom prst="rect">
            <a:avLst/>
          </a:prstGeom>
        </p:spPr>
      </p:pic>
      <p:pic>
        <p:nvPicPr>
          <p:cNvPr id="29" name="Image 27" descr="preencoded.png"/>
          <p:cNvPicPr>
            <a:picLocks noChangeAspect="1"/>
          </p:cNvPicPr>
          <p:nvPr/>
        </p:nvPicPr>
        <p:blipFill>
          <a:blip r:embed="rId16"/>
          <a:stretch>
            <a:fillRect/>
          </a:stretch>
        </p:blipFill>
        <p:spPr>
          <a:xfrm>
            <a:off x="6381750" y="5304234"/>
            <a:ext cx="142875" cy="114300"/>
          </a:xfrm>
          <a:prstGeom prst="rect">
            <a:avLst/>
          </a:prstGeom>
        </p:spPr>
      </p:pic>
      <p:pic>
        <p:nvPicPr>
          <p:cNvPr id="30" name="Image 28" descr="preencoded.png"/>
          <p:cNvPicPr>
            <a:picLocks noChangeAspect="1"/>
          </p:cNvPicPr>
          <p:nvPr/>
        </p:nvPicPr>
        <p:blipFill>
          <a:blip r:embed="rId16"/>
          <a:stretch>
            <a:fillRect/>
          </a:stretch>
        </p:blipFill>
        <p:spPr>
          <a:xfrm>
            <a:off x="6381750" y="5609034"/>
            <a:ext cx="142875" cy="114300"/>
          </a:xfrm>
          <a:prstGeom prst="rect">
            <a:avLst/>
          </a:prstGeom>
        </p:spPr>
      </p:pic>
      <p:pic>
        <p:nvPicPr>
          <p:cNvPr id="31" name="Image 29" descr="preencoded.png"/>
          <p:cNvPicPr>
            <a:picLocks noChangeAspect="1"/>
          </p:cNvPicPr>
          <p:nvPr/>
        </p:nvPicPr>
        <p:blipFill>
          <a:blip r:embed="rId19"/>
          <a:stretch>
            <a:fillRect/>
          </a:stretch>
        </p:blipFill>
        <p:spPr>
          <a:xfrm>
            <a:off x="6381750" y="5913834"/>
            <a:ext cx="2914650" cy="261937"/>
          </a:xfrm>
          <a:prstGeom prst="rect">
            <a:avLst/>
          </a:prstGeom>
        </p:spPr>
      </p:pic>
      <p:sp>
        <p:nvSpPr>
          <p:cNvPr id="32"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CLINICAL RED FLAGS IN CHD PATIENTS</a:t>
            </a:r>
            <a:endParaRPr lang="en-US" sz="1800" dirty="0"/>
          </a:p>
        </p:txBody>
      </p:sp>
      <p:sp>
        <p:nvSpPr>
          <p:cNvPr id="33"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4" name="Text 2"/>
          <p:cNvSpPr/>
          <p:nvPr/>
        </p:nvSpPr>
        <p:spPr>
          <a:xfrm>
            <a:off x="1190625" y="1314450"/>
            <a:ext cx="10382250" cy="479822"/>
          </a:xfrm>
          <a:prstGeom prst="rect">
            <a:avLst/>
          </a:prstGeom>
          <a:noFill/>
          <a:ln/>
        </p:spPr>
        <p:txBody>
          <a:bodyPr vert="horz" wrap="square" lIns="0" tIns="0" rIns="0" bIns="0" rtlCol="0" anchor="ctr"/>
          <a:lstStyle/>
          <a:p>
            <a:pPr marL="0" indent="0">
              <a:lnSpc>
                <a:spcPts val="1890"/>
              </a:lnSpc>
              <a:buNone/>
            </a:pPr>
            <a:r>
              <a:rPr lang="en-US" sz="1350" dirty="0">
                <a:solidFill>
                  <a:srgbClr val="2C3E50"/>
                </a:solidFill>
                <a:latin typeface="Inter" pitchFamily="34" charset="0"/>
                <a:ea typeface="Inter" pitchFamily="34" charset="-122"/>
                <a:cs typeface="Inter" pitchFamily="34" charset="-120"/>
              </a:rPr>
              <a:t>Be alert for new exertional chest pain, worsening breathlessness, palpitations, or syncope, which require urgent cardiology referral or clinical assessment.</a:t>
            </a:r>
            <a:endParaRPr lang="en-US" sz="1350" dirty="0"/>
          </a:p>
        </p:txBody>
      </p:sp>
      <p:sp>
        <p:nvSpPr>
          <p:cNvPr id="35" name="Text 3"/>
          <p:cNvSpPr/>
          <p:nvPr/>
        </p:nvSpPr>
        <p:spPr>
          <a:xfrm>
            <a:off x="971550" y="2332434"/>
            <a:ext cx="5029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00000"/>
                </a:solidFill>
                <a:latin typeface="Inter" pitchFamily="34" charset="0"/>
                <a:ea typeface="Inter" pitchFamily="34" charset="-122"/>
                <a:cs typeface="Inter" pitchFamily="34" charset="-120"/>
              </a:rPr>
              <a:t>Chest Pain &amp; Ischaemia</a:t>
            </a:r>
            <a:endParaRPr lang="en-US" sz="1500" dirty="0"/>
          </a:p>
        </p:txBody>
      </p:sp>
      <p:sp>
        <p:nvSpPr>
          <p:cNvPr id="36" name="Text 4"/>
          <p:cNvSpPr/>
          <p:nvPr/>
        </p:nvSpPr>
        <p:spPr>
          <a:xfrm>
            <a:off x="809625" y="2746772"/>
            <a:ext cx="8595360"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New onset exertional chest pain (Stable Angina)</a:t>
            </a:r>
            <a:endParaRPr lang="en-US" sz="1200" dirty="0"/>
          </a:p>
        </p:txBody>
      </p:sp>
      <p:sp>
        <p:nvSpPr>
          <p:cNvPr id="37" name="Text 5"/>
          <p:cNvSpPr/>
          <p:nvPr/>
        </p:nvSpPr>
        <p:spPr>
          <a:xfrm>
            <a:off x="809625" y="3051572"/>
            <a:ext cx="9326880"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Chest pain at rest or increasing frequency/severity</a:t>
            </a:r>
            <a:endParaRPr lang="en-US" sz="1200" dirty="0"/>
          </a:p>
        </p:txBody>
      </p:sp>
      <p:sp>
        <p:nvSpPr>
          <p:cNvPr id="38" name="Text 6"/>
          <p:cNvSpPr/>
          <p:nvPr/>
        </p:nvSpPr>
        <p:spPr>
          <a:xfrm>
            <a:off x="809625" y="3356372"/>
            <a:ext cx="10058400"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Typical </a:t>
            </a:r>
            <a:r>
              <a:rPr lang="en-US" sz="1050" dirty="0">
                <a:solidFill>
                  <a:srgbClr val="2C3E50"/>
                </a:solidFill>
                <a:highlight>
                  <a:srgbClr val="F8F9FA"/>
                </a:highlight>
              </a:rPr>
              <a:t>ACS</a:t>
            </a:r>
            <a:r>
              <a:rPr lang="en-US" sz="1200" dirty="0">
                <a:solidFill>
                  <a:srgbClr val="2C3E50"/>
                </a:solidFill>
                <a:latin typeface="Inter" pitchFamily="34" charset="0"/>
                <a:ea typeface="Inter" pitchFamily="34" charset="-122"/>
                <a:cs typeface="Inter" pitchFamily="34" charset="-120"/>
              </a:rPr>
              <a:t> features: radiation to jaw/arms, sweatiness</a:t>
            </a:r>
            <a:endParaRPr lang="en-US" sz="1200" dirty="0"/>
          </a:p>
        </p:txBody>
      </p:sp>
      <p:sp>
        <p:nvSpPr>
          <p:cNvPr id="39" name="Text 7"/>
          <p:cNvSpPr/>
          <p:nvPr/>
        </p:nvSpPr>
        <p:spPr>
          <a:xfrm>
            <a:off x="666750" y="3699272"/>
            <a:ext cx="5160540" cy="261937"/>
          </a:xfrm>
          <a:prstGeom prst="rect">
            <a:avLst/>
          </a:prstGeom>
          <a:noFill/>
          <a:ln/>
        </p:spPr>
        <p:txBody>
          <a:bodyPr vert="horz" wrap="square" lIns="0" tIns="0" rIns="0" bIns="0" rtlCol="0" anchor="ctr"/>
          <a:lstStyle/>
          <a:p>
            <a:pPr marL="0" indent="0">
              <a:lnSpc>
                <a:spcPts val="1463"/>
              </a:lnSpc>
              <a:buNone/>
            </a:pPr>
            <a:r>
              <a:rPr lang="en-US" sz="975" b="1" dirty="0">
                <a:solidFill>
                  <a:srgbClr val="E67E22"/>
                </a:solidFill>
                <a:latin typeface="Inter" pitchFamily="34" charset="0"/>
                <a:ea typeface="Inter" pitchFamily="34" charset="-122"/>
                <a:cs typeface="Inter" pitchFamily="34" charset="-120"/>
              </a:rPr>
              <a:t>URGENT REFERRAL / SAME-DAY ASSESSMENT</a:t>
            </a:r>
            <a:endParaRPr lang="en-US" sz="975" dirty="0"/>
          </a:p>
        </p:txBody>
      </p:sp>
      <p:sp>
        <p:nvSpPr>
          <p:cNvPr id="40" name="Text 8"/>
          <p:cNvSpPr/>
          <p:nvPr/>
        </p:nvSpPr>
        <p:spPr>
          <a:xfrm>
            <a:off x="6781800" y="2332434"/>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00000"/>
                </a:solidFill>
                <a:latin typeface="Inter" pitchFamily="34" charset="0"/>
                <a:ea typeface="Inter" pitchFamily="34" charset="-122"/>
                <a:cs typeface="Inter" pitchFamily="34" charset="-120"/>
              </a:rPr>
              <a:t>Heart Failure Warning</a:t>
            </a:r>
            <a:endParaRPr lang="en-US" sz="1500" dirty="0"/>
          </a:p>
        </p:txBody>
      </p:sp>
      <p:sp>
        <p:nvSpPr>
          <p:cNvPr id="41" name="Text 9"/>
          <p:cNvSpPr/>
          <p:nvPr/>
        </p:nvSpPr>
        <p:spPr>
          <a:xfrm>
            <a:off x="6619875" y="2746772"/>
            <a:ext cx="5572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Rapidly worsening breathlessness (DOE/SOBOE)</a:t>
            </a:r>
            <a:endParaRPr lang="en-US" sz="1200" dirty="0"/>
          </a:p>
        </p:txBody>
      </p:sp>
      <p:sp>
        <p:nvSpPr>
          <p:cNvPr id="42" name="Text 10"/>
          <p:cNvSpPr/>
          <p:nvPr/>
        </p:nvSpPr>
        <p:spPr>
          <a:xfrm>
            <a:off x="6619875" y="3051572"/>
            <a:ext cx="5572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Paroxysmal Nocturnal Dyspnoea or Orthopnoea</a:t>
            </a:r>
            <a:endParaRPr lang="en-US" sz="1200" dirty="0"/>
          </a:p>
        </p:txBody>
      </p:sp>
      <p:sp>
        <p:nvSpPr>
          <p:cNvPr id="43" name="Text 11"/>
          <p:cNvSpPr/>
          <p:nvPr/>
        </p:nvSpPr>
        <p:spPr>
          <a:xfrm>
            <a:off x="6619875" y="3356372"/>
            <a:ext cx="5572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New or worsening peripheral oedema</a:t>
            </a:r>
            <a:endParaRPr lang="en-US" sz="1200" dirty="0"/>
          </a:p>
        </p:txBody>
      </p:sp>
      <p:sp>
        <p:nvSpPr>
          <p:cNvPr id="44" name="Text 12"/>
          <p:cNvSpPr/>
          <p:nvPr/>
        </p:nvSpPr>
        <p:spPr>
          <a:xfrm>
            <a:off x="6477000" y="3699272"/>
            <a:ext cx="5156350" cy="261937"/>
          </a:xfrm>
          <a:prstGeom prst="rect">
            <a:avLst/>
          </a:prstGeom>
          <a:noFill/>
          <a:ln/>
        </p:spPr>
        <p:txBody>
          <a:bodyPr vert="horz" wrap="square" lIns="0" tIns="0" rIns="0" bIns="0" rtlCol="0" anchor="ctr"/>
          <a:lstStyle/>
          <a:p>
            <a:pPr marL="0" indent="0">
              <a:lnSpc>
                <a:spcPts val="1463"/>
              </a:lnSpc>
              <a:buNone/>
            </a:pPr>
            <a:r>
              <a:rPr lang="en-US" sz="975" b="1" dirty="0">
                <a:solidFill>
                  <a:srgbClr val="E67E22"/>
                </a:solidFill>
                <a:latin typeface="Inter" pitchFamily="34" charset="0"/>
                <a:ea typeface="Inter" pitchFamily="34" charset="-122"/>
                <a:cs typeface="Inter" pitchFamily="34" charset="-120"/>
              </a:rPr>
              <a:t>ASSESS FOR DECOMPENSATION / NT-PROBNP</a:t>
            </a:r>
            <a:endParaRPr lang="en-US" sz="975" dirty="0"/>
          </a:p>
        </p:txBody>
      </p:sp>
      <p:sp>
        <p:nvSpPr>
          <p:cNvPr id="45" name="Text 13"/>
          <p:cNvSpPr/>
          <p:nvPr/>
        </p:nvSpPr>
        <p:spPr>
          <a:xfrm>
            <a:off x="971550" y="4546997"/>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00000"/>
                </a:solidFill>
                <a:latin typeface="Inter" pitchFamily="34" charset="0"/>
                <a:ea typeface="Inter" pitchFamily="34" charset="-122"/>
                <a:cs typeface="Inter" pitchFamily="34" charset="-120"/>
              </a:rPr>
              <a:t>Arrhythmia &amp; Syncope</a:t>
            </a:r>
            <a:endParaRPr lang="en-US" sz="1500" dirty="0"/>
          </a:p>
        </p:txBody>
      </p:sp>
      <p:sp>
        <p:nvSpPr>
          <p:cNvPr id="46" name="Text 14"/>
          <p:cNvSpPr/>
          <p:nvPr/>
        </p:nvSpPr>
        <p:spPr>
          <a:xfrm>
            <a:off x="809625" y="4961334"/>
            <a:ext cx="10424160"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New palpitations, especially if associated with dizziness</a:t>
            </a:r>
            <a:endParaRPr lang="en-US" sz="1200" dirty="0"/>
          </a:p>
        </p:txBody>
      </p:sp>
      <p:sp>
        <p:nvSpPr>
          <p:cNvPr id="47" name="Text 15"/>
          <p:cNvSpPr/>
          <p:nvPr/>
        </p:nvSpPr>
        <p:spPr>
          <a:xfrm>
            <a:off x="809625" y="5266134"/>
            <a:ext cx="9144000"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Unexplained syncope or pre-syncope in CHD patients</a:t>
            </a:r>
            <a:endParaRPr lang="en-US" sz="1200" dirty="0"/>
          </a:p>
        </p:txBody>
      </p:sp>
      <p:sp>
        <p:nvSpPr>
          <p:cNvPr id="48" name="Text 16"/>
          <p:cNvSpPr/>
          <p:nvPr/>
        </p:nvSpPr>
        <p:spPr>
          <a:xfrm>
            <a:off x="809625" y="5570934"/>
            <a:ext cx="7863840"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Pulse irregularity (potential new-onset </a:t>
            </a:r>
            <a:r>
              <a:rPr lang="en-US" sz="1050" dirty="0">
                <a:solidFill>
                  <a:srgbClr val="2C3E50"/>
                </a:solidFill>
                <a:highlight>
                  <a:srgbClr val="F8F9FA"/>
                </a:highlight>
              </a:rPr>
              <a:t>AF</a:t>
            </a:r>
            <a:r>
              <a:rPr lang="en-US" sz="1200" dirty="0">
                <a:solidFill>
                  <a:srgbClr val="2C3E50"/>
                </a:solidFill>
                <a:latin typeface="Inter" pitchFamily="34" charset="0"/>
                <a:ea typeface="Inter" pitchFamily="34" charset="-122"/>
                <a:cs typeface="Inter" pitchFamily="34" charset="-120"/>
              </a:rPr>
              <a:t>)</a:t>
            </a:r>
            <a:endParaRPr lang="en-US" sz="1200" dirty="0"/>
          </a:p>
        </p:txBody>
      </p:sp>
      <p:sp>
        <p:nvSpPr>
          <p:cNvPr id="49" name="Text 17"/>
          <p:cNvSpPr/>
          <p:nvPr/>
        </p:nvSpPr>
        <p:spPr>
          <a:xfrm>
            <a:off x="666750" y="5913834"/>
            <a:ext cx="5761428" cy="261937"/>
          </a:xfrm>
          <a:prstGeom prst="rect">
            <a:avLst/>
          </a:prstGeom>
          <a:noFill/>
          <a:ln/>
        </p:spPr>
        <p:txBody>
          <a:bodyPr vert="horz" wrap="square" lIns="0" tIns="0" rIns="0" bIns="0" rtlCol="0" anchor="ctr"/>
          <a:lstStyle/>
          <a:p>
            <a:pPr marL="0" indent="0">
              <a:lnSpc>
                <a:spcPts val="1463"/>
              </a:lnSpc>
              <a:buNone/>
            </a:pPr>
            <a:r>
              <a:rPr lang="en-US" sz="975" b="1" dirty="0">
                <a:solidFill>
                  <a:srgbClr val="E67E22"/>
                </a:solidFill>
                <a:latin typeface="Inter" pitchFamily="34" charset="0"/>
                <a:ea typeface="Inter" pitchFamily="34" charset="-122"/>
                <a:cs typeface="Inter" pitchFamily="34" charset="-120"/>
              </a:rPr>
              <a:t>12-LEAD ECG / HOLTER / CARDIOLOGY REVIEW</a:t>
            </a:r>
            <a:endParaRPr lang="en-US" sz="975" dirty="0"/>
          </a:p>
        </p:txBody>
      </p:sp>
      <p:sp>
        <p:nvSpPr>
          <p:cNvPr id="50" name="Text 18"/>
          <p:cNvSpPr/>
          <p:nvPr/>
        </p:nvSpPr>
        <p:spPr>
          <a:xfrm>
            <a:off x="6781800" y="4546997"/>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800000"/>
                </a:solidFill>
                <a:latin typeface="Inter" pitchFamily="34" charset="0"/>
                <a:ea typeface="Inter" pitchFamily="34" charset="-122"/>
                <a:cs typeface="Inter" pitchFamily="34" charset="-120"/>
              </a:rPr>
              <a:t>Iatrogenic &amp; Systemic</a:t>
            </a:r>
            <a:endParaRPr lang="en-US" sz="1500" dirty="0"/>
          </a:p>
        </p:txBody>
      </p:sp>
      <p:sp>
        <p:nvSpPr>
          <p:cNvPr id="51" name="Text 19"/>
          <p:cNvSpPr/>
          <p:nvPr/>
        </p:nvSpPr>
        <p:spPr>
          <a:xfrm>
            <a:off x="6619875" y="4961334"/>
            <a:ext cx="5572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Rapidly declining renal function on </a:t>
            </a:r>
            <a:r>
              <a:rPr lang="en-US" sz="1050" dirty="0">
                <a:solidFill>
                  <a:srgbClr val="2C3E50"/>
                </a:solidFill>
                <a:highlight>
                  <a:srgbClr val="F8F9FA"/>
                </a:highlight>
              </a:rPr>
              <a:t>ACEi</a:t>
            </a:r>
            <a:r>
              <a:rPr lang="en-US" sz="1200" dirty="0">
                <a:solidFill>
                  <a:srgbClr val="2C3E50"/>
                </a:solidFill>
                <a:latin typeface="Inter" pitchFamily="34" charset="0"/>
                <a:ea typeface="Inter" pitchFamily="34" charset="-122"/>
                <a:cs typeface="Inter" pitchFamily="34" charset="-120"/>
              </a:rPr>
              <a:t> + Statin</a:t>
            </a:r>
            <a:endParaRPr lang="en-US" sz="1200" dirty="0"/>
          </a:p>
        </p:txBody>
      </p:sp>
      <p:sp>
        <p:nvSpPr>
          <p:cNvPr id="52" name="Text 20"/>
          <p:cNvSpPr/>
          <p:nvPr/>
        </p:nvSpPr>
        <p:spPr>
          <a:xfrm>
            <a:off x="6619875" y="5266134"/>
            <a:ext cx="5572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Post-MI medication intolerance (Beta-blocker/Statin)</a:t>
            </a:r>
            <a:endParaRPr lang="en-US" sz="1200" dirty="0"/>
          </a:p>
        </p:txBody>
      </p:sp>
      <p:sp>
        <p:nvSpPr>
          <p:cNvPr id="53" name="Text 21"/>
          <p:cNvSpPr/>
          <p:nvPr/>
        </p:nvSpPr>
        <p:spPr>
          <a:xfrm>
            <a:off x="6619875" y="5570934"/>
            <a:ext cx="5572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2C3E50"/>
                </a:solidFill>
                <a:latin typeface="Inter" pitchFamily="34" charset="0"/>
                <a:ea typeface="Inter" pitchFamily="34" charset="-122"/>
                <a:cs typeface="Inter" pitchFamily="34" charset="-120"/>
              </a:rPr>
              <a:t>Signs of myopathy or significant statin side effects</a:t>
            </a:r>
            <a:endParaRPr lang="en-US" sz="1200" dirty="0"/>
          </a:p>
        </p:txBody>
      </p:sp>
      <p:sp>
        <p:nvSpPr>
          <p:cNvPr id="54" name="Text 22"/>
          <p:cNvSpPr/>
          <p:nvPr/>
        </p:nvSpPr>
        <p:spPr>
          <a:xfrm>
            <a:off x="6477000" y="5913834"/>
            <a:ext cx="4999616" cy="261937"/>
          </a:xfrm>
          <a:prstGeom prst="rect">
            <a:avLst/>
          </a:prstGeom>
          <a:noFill/>
          <a:ln/>
        </p:spPr>
        <p:txBody>
          <a:bodyPr vert="horz" wrap="square" lIns="0" tIns="0" rIns="0" bIns="0" rtlCol="0" anchor="ctr"/>
          <a:lstStyle/>
          <a:p>
            <a:pPr marL="0" indent="0">
              <a:lnSpc>
                <a:spcPts val="1463"/>
              </a:lnSpc>
              <a:buNone/>
            </a:pPr>
            <a:r>
              <a:rPr lang="en-US" sz="975" b="1" dirty="0">
                <a:solidFill>
                  <a:srgbClr val="E67E22"/>
                </a:solidFill>
                <a:latin typeface="Inter" pitchFamily="34" charset="0"/>
                <a:ea typeface="Inter" pitchFamily="34" charset="-122"/>
                <a:cs typeface="Inter" pitchFamily="34" charset="-120"/>
              </a:rPr>
              <a:t>MEDICATION REVIEW / RENAL MONITORING</a:t>
            </a:r>
            <a:endParaRPr lang="en-US" sz="975"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057275"/>
            <a:ext cx="5600700" cy="2457450"/>
          </a:xfrm>
          <a:prstGeom prst="rect">
            <a:avLst/>
          </a:prstGeom>
        </p:spPr>
      </p:pic>
      <p:pic>
        <p:nvPicPr>
          <p:cNvPr id="6" name="Image 4" descr="preencoded.png"/>
          <p:cNvPicPr>
            <a:picLocks noChangeAspect="1"/>
          </p:cNvPicPr>
          <p:nvPr/>
        </p:nvPicPr>
        <p:blipFill>
          <a:blip r:embed="rId6"/>
          <a:stretch>
            <a:fillRect/>
          </a:stretch>
        </p:blipFill>
        <p:spPr>
          <a:xfrm>
            <a:off x="609600" y="1238250"/>
            <a:ext cx="381000" cy="381000"/>
          </a:xfrm>
          <a:prstGeom prst="rect">
            <a:avLst/>
          </a:prstGeom>
        </p:spPr>
      </p:pic>
      <p:pic>
        <p:nvPicPr>
          <p:cNvPr id="7" name="Image 5" descr="preencoded.png"/>
          <p:cNvPicPr>
            <a:picLocks noChangeAspect="1"/>
          </p:cNvPicPr>
          <p:nvPr/>
        </p:nvPicPr>
        <p:blipFill>
          <a:blip r:embed="rId7"/>
          <a:stretch>
            <a:fillRect/>
          </a:stretch>
        </p:blipFill>
        <p:spPr>
          <a:xfrm>
            <a:off x="692944" y="1341090"/>
            <a:ext cx="214313" cy="175320"/>
          </a:xfrm>
          <a:prstGeom prst="rect">
            <a:avLst/>
          </a:prstGeom>
        </p:spPr>
      </p:pic>
      <p:pic>
        <p:nvPicPr>
          <p:cNvPr id="8" name="Image 6" descr="preencoded.png"/>
          <p:cNvPicPr>
            <a:picLocks noChangeAspect="1"/>
          </p:cNvPicPr>
          <p:nvPr/>
        </p:nvPicPr>
        <p:blipFill>
          <a:blip r:embed="rId8"/>
          <a:stretch>
            <a:fillRect/>
          </a:stretch>
        </p:blipFill>
        <p:spPr>
          <a:xfrm>
            <a:off x="609600" y="1762125"/>
            <a:ext cx="166688" cy="145852"/>
          </a:xfrm>
          <a:prstGeom prst="rect">
            <a:avLst/>
          </a:prstGeom>
        </p:spPr>
      </p:pic>
      <p:pic>
        <p:nvPicPr>
          <p:cNvPr id="9" name="Image 7" descr="preencoded.png"/>
          <p:cNvPicPr>
            <a:picLocks noChangeAspect="1"/>
          </p:cNvPicPr>
          <p:nvPr/>
        </p:nvPicPr>
        <p:blipFill>
          <a:blip r:embed="rId9"/>
          <a:stretch>
            <a:fillRect/>
          </a:stretch>
        </p:blipFill>
        <p:spPr>
          <a:xfrm>
            <a:off x="609600" y="2286000"/>
            <a:ext cx="166688" cy="179487"/>
          </a:xfrm>
          <a:prstGeom prst="rect">
            <a:avLst/>
          </a:prstGeom>
        </p:spPr>
      </p:pic>
      <p:pic>
        <p:nvPicPr>
          <p:cNvPr id="10" name="Image 8" descr="preencoded.png"/>
          <p:cNvPicPr>
            <a:picLocks noChangeAspect="1"/>
          </p:cNvPicPr>
          <p:nvPr/>
        </p:nvPicPr>
        <p:blipFill>
          <a:blip r:embed="rId10"/>
          <a:stretch>
            <a:fillRect/>
          </a:stretch>
        </p:blipFill>
        <p:spPr>
          <a:xfrm>
            <a:off x="609600" y="2809875"/>
            <a:ext cx="166688" cy="145852"/>
          </a:xfrm>
          <a:prstGeom prst="rect">
            <a:avLst/>
          </a:prstGeom>
        </p:spPr>
      </p:pic>
      <p:pic>
        <p:nvPicPr>
          <p:cNvPr id="11" name="Image 9" descr="preencoded.png"/>
          <p:cNvPicPr>
            <a:picLocks noChangeAspect="1"/>
          </p:cNvPicPr>
          <p:nvPr/>
        </p:nvPicPr>
        <p:blipFill>
          <a:blip r:embed="rId5"/>
          <a:stretch>
            <a:fillRect/>
          </a:stretch>
        </p:blipFill>
        <p:spPr>
          <a:xfrm>
            <a:off x="381000" y="3667125"/>
            <a:ext cx="5600700" cy="2457450"/>
          </a:xfrm>
          <a:prstGeom prst="rect">
            <a:avLst/>
          </a:prstGeom>
        </p:spPr>
      </p:pic>
      <p:pic>
        <p:nvPicPr>
          <p:cNvPr id="12" name="Image 10" descr="preencoded.png"/>
          <p:cNvPicPr>
            <a:picLocks noChangeAspect="1"/>
          </p:cNvPicPr>
          <p:nvPr/>
        </p:nvPicPr>
        <p:blipFill>
          <a:blip r:embed="rId11"/>
          <a:stretch>
            <a:fillRect/>
          </a:stretch>
        </p:blipFill>
        <p:spPr>
          <a:xfrm>
            <a:off x="609600" y="3848100"/>
            <a:ext cx="381000" cy="381000"/>
          </a:xfrm>
          <a:prstGeom prst="rect">
            <a:avLst/>
          </a:prstGeom>
        </p:spPr>
      </p:pic>
      <p:pic>
        <p:nvPicPr>
          <p:cNvPr id="13" name="Image 11" descr="preencoded.png"/>
          <p:cNvPicPr>
            <a:picLocks noChangeAspect="1"/>
          </p:cNvPicPr>
          <p:nvPr/>
        </p:nvPicPr>
        <p:blipFill>
          <a:blip r:embed="rId12"/>
          <a:stretch>
            <a:fillRect/>
          </a:stretch>
        </p:blipFill>
        <p:spPr>
          <a:xfrm>
            <a:off x="692944" y="3950940"/>
            <a:ext cx="214313" cy="175320"/>
          </a:xfrm>
          <a:prstGeom prst="rect">
            <a:avLst/>
          </a:prstGeom>
        </p:spPr>
      </p:pic>
      <p:pic>
        <p:nvPicPr>
          <p:cNvPr id="14" name="Image 12" descr="preencoded.png"/>
          <p:cNvPicPr>
            <a:picLocks noChangeAspect="1"/>
          </p:cNvPicPr>
          <p:nvPr/>
        </p:nvPicPr>
        <p:blipFill>
          <a:blip r:embed="rId13"/>
          <a:stretch>
            <a:fillRect/>
          </a:stretch>
        </p:blipFill>
        <p:spPr>
          <a:xfrm>
            <a:off x="609600" y="4371975"/>
            <a:ext cx="166688" cy="137220"/>
          </a:xfrm>
          <a:prstGeom prst="rect">
            <a:avLst/>
          </a:prstGeom>
        </p:spPr>
      </p:pic>
      <p:pic>
        <p:nvPicPr>
          <p:cNvPr id="15" name="Image 13" descr="preencoded.png"/>
          <p:cNvPicPr>
            <a:picLocks noChangeAspect="1"/>
          </p:cNvPicPr>
          <p:nvPr/>
        </p:nvPicPr>
        <p:blipFill>
          <a:blip r:embed="rId14"/>
          <a:stretch>
            <a:fillRect/>
          </a:stretch>
        </p:blipFill>
        <p:spPr>
          <a:xfrm>
            <a:off x="609600" y="4895850"/>
            <a:ext cx="166688" cy="137220"/>
          </a:xfrm>
          <a:prstGeom prst="rect">
            <a:avLst/>
          </a:prstGeom>
        </p:spPr>
      </p:pic>
      <p:pic>
        <p:nvPicPr>
          <p:cNvPr id="16" name="Image 14" descr="preencoded.png"/>
          <p:cNvPicPr>
            <a:picLocks noChangeAspect="1"/>
          </p:cNvPicPr>
          <p:nvPr/>
        </p:nvPicPr>
        <p:blipFill>
          <a:blip r:embed="rId15"/>
          <a:stretch>
            <a:fillRect/>
          </a:stretch>
        </p:blipFill>
        <p:spPr>
          <a:xfrm>
            <a:off x="609600" y="5419725"/>
            <a:ext cx="166688" cy="137220"/>
          </a:xfrm>
          <a:prstGeom prst="rect">
            <a:avLst/>
          </a:prstGeom>
        </p:spPr>
      </p:pic>
      <p:pic>
        <p:nvPicPr>
          <p:cNvPr id="17" name="Image 15" descr="preencoded.png"/>
          <p:cNvPicPr>
            <a:picLocks noChangeAspect="1"/>
          </p:cNvPicPr>
          <p:nvPr/>
        </p:nvPicPr>
        <p:blipFill>
          <a:blip r:embed="rId16"/>
          <a:stretch>
            <a:fillRect/>
          </a:stretch>
        </p:blipFill>
        <p:spPr>
          <a:xfrm>
            <a:off x="6210300" y="1057275"/>
            <a:ext cx="5600700" cy="2457450"/>
          </a:xfrm>
          <a:prstGeom prst="rect">
            <a:avLst/>
          </a:prstGeom>
        </p:spPr>
      </p:pic>
      <p:pic>
        <p:nvPicPr>
          <p:cNvPr id="18" name="Image 16" descr="preencoded.png"/>
          <p:cNvPicPr>
            <a:picLocks noChangeAspect="1"/>
          </p:cNvPicPr>
          <p:nvPr/>
        </p:nvPicPr>
        <p:blipFill>
          <a:blip r:embed="rId17"/>
          <a:stretch>
            <a:fillRect/>
          </a:stretch>
        </p:blipFill>
        <p:spPr>
          <a:xfrm>
            <a:off x="6438900" y="1238250"/>
            <a:ext cx="381000" cy="381000"/>
          </a:xfrm>
          <a:prstGeom prst="rect">
            <a:avLst/>
          </a:prstGeom>
        </p:spPr>
      </p:pic>
      <p:pic>
        <p:nvPicPr>
          <p:cNvPr id="19" name="Image 17" descr="preencoded.png"/>
          <p:cNvPicPr>
            <a:picLocks noChangeAspect="1"/>
          </p:cNvPicPr>
          <p:nvPr/>
        </p:nvPicPr>
        <p:blipFill>
          <a:blip r:embed="rId18"/>
          <a:stretch>
            <a:fillRect/>
          </a:stretch>
        </p:blipFill>
        <p:spPr>
          <a:xfrm>
            <a:off x="6522244" y="1341090"/>
            <a:ext cx="214313" cy="175320"/>
          </a:xfrm>
          <a:prstGeom prst="rect">
            <a:avLst/>
          </a:prstGeom>
        </p:spPr>
      </p:pic>
      <p:pic>
        <p:nvPicPr>
          <p:cNvPr id="20" name="Image 18" descr="preencoded.png"/>
          <p:cNvPicPr>
            <a:picLocks noChangeAspect="1"/>
          </p:cNvPicPr>
          <p:nvPr/>
        </p:nvPicPr>
        <p:blipFill>
          <a:blip r:embed="rId19"/>
          <a:stretch>
            <a:fillRect/>
          </a:stretch>
        </p:blipFill>
        <p:spPr>
          <a:xfrm>
            <a:off x="6438900" y="1762125"/>
            <a:ext cx="166688" cy="137220"/>
          </a:xfrm>
          <a:prstGeom prst="rect">
            <a:avLst/>
          </a:prstGeom>
        </p:spPr>
      </p:pic>
      <p:pic>
        <p:nvPicPr>
          <p:cNvPr id="21" name="Image 19" descr="preencoded.png"/>
          <p:cNvPicPr>
            <a:picLocks noChangeAspect="1"/>
          </p:cNvPicPr>
          <p:nvPr/>
        </p:nvPicPr>
        <p:blipFill>
          <a:blip r:embed="rId20"/>
          <a:stretch>
            <a:fillRect/>
          </a:stretch>
        </p:blipFill>
        <p:spPr>
          <a:xfrm>
            <a:off x="6438900" y="2071688"/>
            <a:ext cx="166688" cy="137220"/>
          </a:xfrm>
          <a:prstGeom prst="rect">
            <a:avLst/>
          </a:prstGeom>
        </p:spPr>
      </p:pic>
      <p:pic>
        <p:nvPicPr>
          <p:cNvPr id="22" name="Image 20" descr="preencoded.png"/>
          <p:cNvPicPr>
            <a:picLocks noChangeAspect="1"/>
          </p:cNvPicPr>
          <p:nvPr/>
        </p:nvPicPr>
        <p:blipFill>
          <a:blip r:embed="rId21"/>
          <a:stretch>
            <a:fillRect/>
          </a:stretch>
        </p:blipFill>
        <p:spPr>
          <a:xfrm>
            <a:off x="6438900" y="2428875"/>
            <a:ext cx="1381125" cy="280988"/>
          </a:xfrm>
          <a:prstGeom prst="rect">
            <a:avLst/>
          </a:prstGeom>
        </p:spPr>
      </p:pic>
      <p:pic>
        <p:nvPicPr>
          <p:cNvPr id="23" name="Image 21" descr="preencoded.png"/>
          <p:cNvPicPr>
            <a:picLocks noChangeAspect="1"/>
          </p:cNvPicPr>
          <p:nvPr/>
        </p:nvPicPr>
        <p:blipFill>
          <a:blip r:embed="rId22"/>
          <a:stretch>
            <a:fillRect/>
          </a:stretch>
        </p:blipFill>
        <p:spPr>
          <a:xfrm>
            <a:off x="7915275" y="2428875"/>
            <a:ext cx="1314450" cy="280988"/>
          </a:xfrm>
          <a:prstGeom prst="rect">
            <a:avLst/>
          </a:prstGeom>
        </p:spPr>
      </p:pic>
      <p:pic>
        <p:nvPicPr>
          <p:cNvPr id="24" name="Image 22" descr="preencoded.png"/>
          <p:cNvPicPr>
            <a:picLocks noChangeAspect="1"/>
          </p:cNvPicPr>
          <p:nvPr/>
        </p:nvPicPr>
        <p:blipFill>
          <a:blip r:embed="rId23"/>
          <a:stretch>
            <a:fillRect/>
          </a:stretch>
        </p:blipFill>
        <p:spPr>
          <a:xfrm>
            <a:off x="9324975" y="2428875"/>
            <a:ext cx="1247775" cy="280988"/>
          </a:xfrm>
          <a:prstGeom prst="rect">
            <a:avLst/>
          </a:prstGeom>
        </p:spPr>
      </p:pic>
      <p:pic>
        <p:nvPicPr>
          <p:cNvPr id="25" name="Image 23" descr="preencoded.png"/>
          <p:cNvPicPr>
            <a:picLocks noChangeAspect="1"/>
          </p:cNvPicPr>
          <p:nvPr/>
        </p:nvPicPr>
        <p:blipFill>
          <a:blip r:embed="rId24"/>
          <a:stretch>
            <a:fillRect/>
          </a:stretch>
        </p:blipFill>
        <p:spPr>
          <a:xfrm>
            <a:off x="6210300" y="3667125"/>
            <a:ext cx="5600700" cy="2457450"/>
          </a:xfrm>
          <a:prstGeom prst="rect">
            <a:avLst/>
          </a:prstGeom>
        </p:spPr>
      </p:pic>
      <p:pic>
        <p:nvPicPr>
          <p:cNvPr id="26" name="Image 24" descr="preencoded.png"/>
          <p:cNvPicPr>
            <a:picLocks noChangeAspect="1"/>
          </p:cNvPicPr>
          <p:nvPr/>
        </p:nvPicPr>
        <p:blipFill>
          <a:blip r:embed="rId25"/>
          <a:stretch>
            <a:fillRect/>
          </a:stretch>
        </p:blipFill>
        <p:spPr>
          <a:xfrm>
            <a:off x="6438900" y="3848100"/>
            <a:ext cx="381000" cy="381000"/>
          </a:xfrm>
          <a:prstGeom prst="rect">
            <a:avLst/>
          </a:prstGeom>
        </p:spPr>
      </p:pic>
      <p:pic>
        <p:nvPicPr>
          <p:cNvPr id="27" name="Image 25" descr="preencoded.png"/>
          <p:cNvPicPr>
            <a:picLocks noChangeAspect="1"/>
          </p:cNvPicPr>
          <p:nvPr/>
        </p:nvPicPr>
        <p:blipFill>
          <a:blip r:embed="rId26"/>
          <a:stretch>
            <a:fillRect/>
          </a:stretch>
        </p:blipFill>
        <p:spPr>
          <a:xfrm>
            <a:off x="6522244" y="3950940"/>
            <a:ext cx="214313" cy="175320"/>
          </a:xfrm>
          <a:prstGeom prst="rect">
            <a:avLst/>
          </a:prstGeom>
        </p:spPr>
      </p:pic>
      <p:pic>
        <p:nvPicPr>
          <p:cNvPr id="28" name="Image 26" descr="preencoded.png"/>
          <p:cNvPicPr>
            <a:picLocks noChangeAspect="1"/>
          </p:cNvPicPr>
          <p:nvPr/>
        </p:nvPicPr>
        <p:blipFill>
          <a:blip r:embed="rId27"/>
          <a:stretch>
            <a:fillRect/>
          </a:stretch>
        </p:blipFill>
        <p:spPr>
          <a:xfrm>
            <a:off x="0" y="6429375"/>
            <a:ext cx="12192000" cy="428625"/>
          </a:xfrm>
          <a:prstGeom prst="rect">
            <a:avLst/>
          </a:prstGeom>
        </p:spPr>
      </p:pic>
      <p:sp>
        <p:nvSpPr>
          <p:cNvPr id="29" name="Text 0"/>
          <p:cNvSpPr/>
          <p:nvPr/>
        </p:nvSpPr>
        <p:spPr>
          <a:xfrm>
            <a:off x="571500" y="285750"/>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QUICK RECALL AND SUMMARY</a:t>
            </a:r>
            <a:endParaRPr lang="en-US" sz="1800" dirty="0"/>
          </a:p>
        </p:txBody>
      </p:sp>
      <p:sp>
        <p:nvSpPr>
          <p:cNvPr id="30"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31" name="Text 2"/>
          <p:cNvSpPr/>
          <p:nvPr/>
        </p:nvSpPr>
        <p:spPr>
          <a:xfrm>
            <a:off x="1104900" y="1300163"/>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Register Foundation</a:t>
            </a:r>
            <a:endParaRPr lang="en-US" sz="1350" dirty="0"/>
          </a:p>
        </p:txBody>
      </p:sp>
      <p:sp>
        <p:nvSpPr>
          <p:cNvPr id="32" name="Text 3"/>
          <p:cNvSpPr/>
          <p:nvPr/>
        </p:nvSpPr>
        <p:spPr>
          <a:xfrm>
            <a:off x="890588" y="1733550"/>
            <a:ext cx="4862513"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Core Population:</a:t>
            </a:r>
            <a:r>
              <a:rPr lang="en-US" sz="1125" dirty="0">
                <a:solidFill>
                  <a:srgbClr val="2C3E50"/>
                </a:solidFill>
                <a:latin typeface="Inter" pitchFamily="34" charset="0"/>
                <a:ea typeface="Inter" pitchFamily="34" charset="-122"/>
                <a:cs typeface="Inter" pitchFamily="34" charset="-120"/>
              </a:rPr>
              <a:t> MI, Angina, CABG, and PCI. Exclude PVD/AF/Stroke alone.</a:t>
            </a:r>
            <a:endParaRPr lang="en-US" sz="1125" dirty="0"/>
          </a:p>
        </p:txBody>
      </p:sp>
      <p:sp>
        <p:nvSpPr>
          <p:cNvPr id="33" name="Text 4"/>
          <p:cNvSpPr/>
          <p:nvPr/>
        </p:nvSpPr>
        <p:spPr>
          <a:xfrm>
            <a:off x="890588" y="2257425"/>
            <a:ext cx="4862513"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Coding Strategy:</a:t>
            </a:r>
            <a:r>
              <a:rPr lang="en-US" sz="1125" dirty="0">
                <a:solidFill>
                  <a:srgbClr val="2C3E50"/>
                </a:solidFill>
                <a:latin typeface="Inter" pitchFamily="34" charset="0"/>
                <a:ea typeface="Inter" pitchFamily="34" charset="-122"/>
                <a:cs typeface="Inter" pitchFamily="34" charset="-120"/>
              </a:rPr>
              <a:t> Use </a:t>
            </a:r>
            <a:r>
              <a:rPr lang="en-US" sz="1050" dirty="0">
                <a:solidFill>
                  <a:srgbClr val="800000"/>
                </a:solidFill>
                <a:highlight>
                  <a:srgbClr val="F1F1F1"/>
                </a:highlight>
              </a:rPr>
              <a:t>G3</a:t>
            </a:r>
            <a:r>
              <a:rPr lang="en-US" sz="1125" dirty="0">
                <a:solidFill>
                  <a:srgbClr val="2C3E50"/>
                </a:solidFill>
                <a:latin typeface="Inter" pitchFamily="34" charset="0"/>
                <a:ea typeface="Inter" pitchFamily="34" charset="-122"/>
                <a:cs typeface="Inter" pitchFamily="34" charset="-120"/>
              </a:rPr>
              <a:t> hierarchy; perform nitrate searches and procedure code audits.</a:t>
            </a:r>
            <a:endParaRPr lang="en-US" sz="1125" dirty="0"/>
          </a:p>
        </p:txBody>
      </p:sp>
      <p:sp>
        <p:nvSpPr>
          <p:cNvPr id="34" name="Text 5"/>
          <p:cNvSpPr/>
          <p:nvPr/>
        </p:nvSpPr>
        <p:spPr>
          <a:xfrm>
            <a:off x="890588" y="2781300"/>
            <a:ext cx="4862513"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Maintenance:</a:t>
            </a:r>
            <a:r>
              <a:rPr lang="en-US" sz="1125" dirty="0">
                <a:solidFill>
                  <a:srgbClr val="2C3E50"/>
                </a:solidFill>
                <a:latin typeface="Inter" pitchFamily="34" charset="0"/>
                <a:ea typeface="Inter" pitchFamily="34" charset="-122"/>
                <a:cs typeface="Inter" pitchFamily="34" charset="-120"/>
              </a:rPr>
              <a:t> Three flows: Outpatient letters, Discharge letters, and Opportunistic coding.</a:t>
            </a:r>
            <a:endParaRPr lang="en-US" sz="1125" dirty="0"/>
          </a:p>
        </p:txBody>
      </p:sp>
      <p:sp>
        <p:nvSpPr>
          <p:cNvPr id="35" name="Text 6"/>
          <p:cNvSpPr/>
          <p:nvPr/>
        </p:nvSpPr>
        <p:spPr>
          <a:xfrm>
            <a:off x="1104900" y="3910013"/>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Service Delivery Model</a:t>
            </a:r>
            <a:endParaRPr lang="en-US" sz="1350" dirty="0"/>
          </a:p>
        </p:txBody>
      </p:sp>
      <p:sp>
        <p:nvSpPr>
          <p:cNvPr id="36" name="Text 7"/>
          <p:cNvSpPr/>
          <p:nvPr/>
        </p:nvSpPr>
        <p:spPr>
          <a:xfrm>
            <a:off x="890588" y="4343400"/>
            <a:ext cx="4862513"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MDT Approach:</a:t>
            </a:r>
            <a:r>
              <a:rPr lang="en-US" sz="1125" dirty="0">
                <a:solidFill>
                  <a:srgbClr val="2C3E50"/>
                </a:solidFill>
                <a:latin typeface="Inter" pitchFamily="34" charset="0"/>
                <a:ea typeface="Inter" pitchFamily="34" charset="-122"/>
                <a:cs typeface="Inter" pitchFamily="34" charset="-120"/>
              </a:rPr>
              <a:t> Nurse-led clinics for routine reviews; GP for complex cases and supervision.</a:t>
            </a:r>
            <a:endParaRPr lang="en-US" sz="1125" dirty="0"/>
          </a:p>
        </p:txBody>
      </p:sp>
      <p:sp>
        <p:nvSpPr>
          <p:cNvPr id="37" name="Text 8"/>
          <p:cNvSpPr/>
          <p:nvPr/>
        </p:nvSpPr>
        <p:spPr>
          <a:xfrm>
            <a:off x="890588" y="4867275"/>
            <a:ext cx="4862513"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Systematic Recall:</a:t>
            </a:r>
            <a:r>
              <a:rPr lang="en-US" sz="1125" dirty="0">
                <a:solidFill>
                  <a:srgbClr val="2C3E50"/>
                </a:solidFill>
                <a:latin typeface="Inter" pitchFamily="34" charset="0"/>
                <a:ea typeface="Inter" pitchFamily="34" charset="-122"/>
                <a:cs typeface="Inter" pitchFamily="34" charset="-120"/>
              </a:rPr>
              <a:t> Automated monthly invites (Birthday recall) using clinical templates.</a:t>
            </a:r>
            <a:endParaRPr lang="en-US" sz="1125" dirty="0"/>
          </a:p>
        </p:txBody>
      </p:sp>
      <p:sp>
        <p:nvSpPr>
          <p:cNvPr id="38" name="Text 9"/>
          <p:cNvSpPr/>
          <p:nvPr/>
        </p:nvSpPr>
        <p:spPr>
          <a:xfrm>
            <a:off x="890588" y="5391150"/>
            <a:ext cx="4862513"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Patient Focus:</a:t>
            </a:r>
            <a:r>
              <a:rPr lang="en-US" sz="1125" dirty="0">
                <a:solidFill>
                  <a:srgbClr val="2C3E50"/>
                </a:solidFill>
                <a:latin typeface="Inter" pitchFamily="34" charset="0"/>
                <a:ea typeface="Inter" pitchFamily="34" charset="-122"/>
                <a:cs typeface="Inter" pitchFamily="34" charset="-120"/>
              </a:rPr>
              <a:t> Refer to Cardiac Rehab; support self-management (Heart Manual).</a:t>
            </a:r>
            <a:endParaRPr lang="en-US" sz="1125" dirty="0"/>
          </a:p>
        </p:txBody>
      </p:sp>
      <p:sp>
        <p:nvSpPr>
          <p:cNvPr id="39" name="Text 10"/>
          <p:cNvSpPr/>
          <p:nvPr/>
        </p:nvSpPr>
        <p:spPr>
          <a:xfrm>
            <a:off x="6934200" y="1300163"/>
            <a:ext cx="5257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latin typeface="Inter" pitchFamily="34" charset="0"/>
                <a:ea typeface="Inter" pitchFamily="34" charset="-122"/>
                <a:cs typeface="Inter" pitchFamily="34" charset="-120"/>
              </a:rPr>
              <a:t>NICE Clinical Targets (NG238)</a:t>
            </a:r>
            <a:endParaRPr lang="en-US" sz="1350" dirty="0"/>
          </a:p>
        </p:txBody>
      </p:sp>
      <p:sp>
        <p:nvSpPr>
          <p:cNvPr id="40" name="Text 11"/>
          <p:cNvSpPr/>
          <p:nvPr/>
        </p:nvSpPr>
        <p:spPr>
          <a:xfrm>
            <a:off x="6719888" y="1733550"/>
            <a:ext cx="5472113"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Blood Pressure:</a:t>
            </a:r>
            <a:r>
              <a:rPr lang="en-US" sz="1125" dirty="0">
                <a:solidFill>
                  <a:srgbClr val="2C3E50"/>
                </a:solidFill>
                <a:latin typeface="Inter" pitchFamily="34" charset="0"/>
                <a:ea typeface="Inter" pitchFamily="34" charset="-122"/>
                <a:cs typeface="Inter" pitchFamily="34" charset="-120"/>
              </a:rPr>
              <a:t> Aim for </a:t>
            </a:r>
            <a:r>
              <a:rPr lang="en-US" sz="1125" b="1" dirty="0">
                <a:solidFill>
                  <a:srgbClr val="2C3E50"/>
                </a:solidFill>
                <a:latin typeface="Inter" pitchFamily="34" charset="0"/>
                <a:ea typeface="Inter" pitchFamily="34" charset="-122"/>
                <a:cs typeface="Inter" pitchFamily="34" charset="-120"/>
              </a:rPr>
              <a:t>&lt;140/90 mmHg</a:t>
            </a:r>
            <a:r>
              <a:rPr lang="en-US" sz="1125" dirty="0">
                <a:solidFill>
                  <a:srgbClr val="2C3E50"/>
                </a:solidFill>
                <a:latin typeface="Inter" pitchFamily="34" charset="0"/>
                <a:ea typeface="Inter" pitchFamily="34" charset="-122"/>
                <a:cs typeface="Inter" pitchFamily="34" charset="-120"/>
              </a:rPr>
              <a:t> (secondary prevention).</a:t>
            </a:r>
            <a:endParaRPr lang="en-US" sz="1125" dirty="0"/>
          </a:p>
        </p:txBody>
      </p:sp>
      <p:sp>
        <p:nvSpPr>
          <p:cNvPr id="41" name="Text 12"/>
          <p:cNvSpPr/>
          <p:nvPr/>
        </p:nvSpPr>
        <p:spPr>
          <a:xfrm>
            <a:off x="6719888" y="2043113"/>
            <a:ext cx="5472113"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Lipid Management:</a:t>
            </a:r>
            <a:r>
              <a:rPr lang="en-US" sz="1125" dirty="0">
                <a:solidFill>
                  <a:srgbClr val="2C3E50"/>
                </a:solidFill>
                <a:latin typeface="Inter" pitchFamily="34" charset="0"/>
                <a:ea typeface="Inter" pitchFamily="34" charset="-122"/>
                <a:cs typeface="Inter" pitchFamily="34" charset="-120"/>
              </a:rPr>
              <a:t> </a:t>
            </a:r>
            <a:r>
              <a:rPr lang="en-US" sz="1125" b="1" dirty="0">
                <a:solidFill>
                  <a:srgbClr val="2C3E50"/>
                </a:solidFill>
                <a:latin typeface="Inter" pitchFamily="34" charset="0"/>
                <a:ea typeface="Inter" pitchFamily="34" charset="-122"/>
                <a:cs typeface="Inter" pitchFamily="34" charset="-120"/>
              </a:rPr>
              <a:t>LDL ≤2.0 mmol/L</a:t>
            </a:r>
            <a:r>
              <a:rPr lang="en-US" sz="1125" dirty="0">
                <a:solidFill>
                  <a:srgbClr val="2C3E50"/>
                </a:solidFill>
                <a:latin typeface="Inter" pitchFamily="34" charset="0"/>
                <a:ea typeface="Inter" pitchFamily="34" charset="-122"/>
                <a:cs typeface="Inter" pitchFamily="34" charset="-120"/>
              </a:rPr>
              <a:t> or &gt;40% non-HDL reduction.</a:t>
            </a:r>
            <a:endParaRPr lang="en-US" sz="1125" dirty="0"/>
          </a:p>
        </p:txBody>
      </p:sp>
      <p:sp>
        <p:nvSpPr>
          <p:cNvPr id="42" name="Text 13"/>
          <p:cNvSpPr/>
          <p:nvPr/>
        </p:nvSpPr>
        <p:spPr>
          <a:xfrm>
            <a:off x="6553200" y="2428875"/>
            <a:ext cx="2273256" cy="28098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latin typeface="Inter" pitchFamily="34" charset="0"/>
                <a:ea typeface="Inter" pitchFamily="34" charset="-122"/>
                <a:cs typeface="Inter" pitchFamily="34" charset="-120"/>
              </a:rPr>
              <a:t>Atorvastatin 80mg</a:t>
            </a:r>
            <a:endParaRPr lang="en-US" sz="975" dirty="0"/>
          </a:p>
        </p:txBody>
      </p:sp>
      <p:sp>
        <p:nvSpPr>
          <p:cNvPr id="43" name="Text 14"/>
          <p:cNvSpPr/>
          <p:nvPr/>
        </p:nvSpPr>
        <p:spPr>
          <a:xfrm>
            <a:off x="8029575" y="2428875"/>
            <a:ext cx="2127637" cy="28098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latin typeface="Inter" pitchFamily="34" charset="0"/>
                <a:ea typeface="Inter" pitchFamily="34" charset="-122"/>
                <a:cs typeface="Inter" pitchFamily="34" charset="-120"/>
              </a:rPr>
              <a:t>Clopidogrel 75mg</a:t>
            </a:r>
            <a:endParaRPr lang="en-US" sz="975" dirty="0"/>
          </a:p>
        </p:txBody>
      </p:sp>
      <p:sp>
        <p:nvSpPr>
          <p:cNvPr id="44" name="Text 15"/>
          <p:cNvSpPr/>
          <p:nvPr/>
        </p:nvSpPr>
        <p:spPr>
          <a:xfrm>
            <a:off x="9439275" y="2428875"/>
            <a:ext cx="1820511" cy="280988"/>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latin typeface="Inter" pitchFamily="34" charset="0"/>
                <a:ea typeface="Inter" pitchFamily="34" charset="-122"/>
                <a:cs typeface="Inter" pitchFamily="34" charset="-120"/>
              </a:rPr>
              <a:t>ACEi/BB Post-MI</a:t>
            </a:r>
            <a:endParaRPr lang="en-US" sz="975" dirty="0"/>
          </a:p>
        </p:txBody>
      </p:sp>
      <p:sp>
        <p:nvSpPr>
          <p:cNvPr id="45" name="Text 16"/>
          <p:cNvSpPr/>
          <p:nvPr/>
        </p:nvSpPr>
        <p:spPr>
          <a:xfrm>
            <a:off x="6934200" y="391001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6A085"/>
                </a:solidFill>
                <a:latin typeface="Inter" pitchFamily="34" charset="0"/>
                <a:ea typeface="Inter" pitchFamily="34" charset="-122"/>
                <a:cs typeface="Inter" pitchFamily="34" charset="-120"/>
              </a:rPr>
              <a:t>Monday Morning Checklist</a:t>
            </a:r>
            <a:endParaRPr lang="en-US" sz="1350" dirty="0"/>
          </a:p>
        </p:txBody>
      </p:sp>
      <p:sp>
        <p:nvSpPr>
          <p:cNvPr id="46" name="Text 17"/>
          <p:cNvSpPr/>
          <p:nvPr/>
        </p:nvSpPr>
        <p:spPr>
          <a:xfrm>
            <a:off x="6438900" y="4343400"/>
            <a:ext cx="487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latin typeface="Inter" pitchFamily="34" charset="0"/>
                <a:ea typeface="Inter" pitchFamily="34" charset="-122"/>
                <a:cs typeface="Inter" pitchFamily="34" charset="-120"/>
              </a:rPr>
              <a:t>1.</a:t>
            </a:r>
            <a:endParaRPr lang="en-US" sz="1200" dirty="0"/>
          </a:p>
        </p:txBody>
      </p:sp>
      <p:sp>
        <p:nvSpPr>
          <p:cNvPr id="47" name="Text 18"/>
          <p:cNvSpPr/>
          <p:nvPr/>
        </p:nvSpPr>
        <p:spPr>
          <a:xfrm>
            <a:off x="6677025" y="4343400"/>
            <a:ext cx="5514975"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Check the practice </a:t>
            </a:r>
            <a:r>
              <a:rPr lang="en-US" sz="1125" b="1" dirty="0">
                <a:solidFill>
                  <a:srgbClr val="2C3E50"/>
                </a:solidFill>
                <a:latin typeface="Inter" pitchFamily="34" charset="0"/>
                <a:ea typeface="Inter" pitchFamily="34" charset="-122"/>
                <a:cs typeface="Inter" pitchFamily="34" charset="-120"/>
              </a:rPr>
              <a:t>"Uncoded" list</a:t>
            </a:r>
            <a:r>
              <a:rPr lang="en-US" sz="1125" dirty="0">
                <a:solidFill>
                  <a:srgbClr val="2C3E50"/>
                </a:solidFill>
                <a:latin typeface="Inter" pitchFamily="34" charset="0"/>
                <a:ea typeface="Inter" pitchFamily="34" charset="-122"/>
                <a:cs typeface="Inter" pitchFamily="34" charset="-120"/>
              </a:rPr>
              <a:t> for recent discharge/clinic letters.</a:t>
            </a:r>
            <a:endParaRPr lang="en-US" sz="1125" dirty="0"/>
          </a:p>
        </p:txBody>
      </p:sp>
      <p:sp>
        <p:nvSpPr>
          <p:cNvPr id="48" name="Text 19"/>
          <p:cNvSpPr/>
          <p:nvPr/>
        </p:nvSpPr>
        <p:spPr>
          <a:xfrm>
            <a:off x="6438900" y="4667250"/>
            <a:ext cx="487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latin typeface="Inter" pitchFamily="34" charset="0"/>
                <a:ea typeface="Inter" pitchFamily="34" charset="-122"/>
                <a:cs typeface="Inter" pitchFamily="34" charset="-120"/>
              </a:rPr>
              <a:t>2.</a:t>
            </a:r>
            <a:endParaRPr lang="en-US" sz="1200" dirty="0"/>
          </a:p>
        </p:txBody>
      </p:sp>
      <p:sp>
        <p:nvSpPr>
          <p:cNvPr id="49" name="Text 20"/>
          <p:cNvSpPr/>
          <p:nvPr/>
        </p:nvSpPr>
        <p:spPr>
          <a:xfrm>
            <a:off x="6705600" y="4667250"/>
            <a:ext cx="4876800"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Review the </a:t>
            </a:r>
            <a:r>
              <a:rPr lang="en-US" sz="1125" b="1" dirty="0">
                <a:solidFill>
                  <a:srgbClr val="2C3E50"/>
                </a:solidFill>
                <a:latin typeface="Inter" pitchFamily="34" charset="0"/>
                <a:ea typeface="Inter" pitchFamily="34" charset="-122"/>
                <a:cs typeface="Inter" pitchFamily="34" charset="-120"/>
              </a:rPr>
              <a:t>CHD Template</a:t>
            </a:r>
            <a:r>
              <a:rPr lang="en-US" sz="1125" dirty="0">
                <a:solidFill>
                  <a:srgbClr val="2C3E50"/>
                </a:solidFill>
                <a:latin typeface="Inter" pitchFamily="34" charset="0"/>
                <a:ea typeface="Inter" pitchFamily="34" charset="-122"/>
                <a:cs typeface="Inter" pitchFamily="34" charset="-120"/>
              </a:rPr>
              <a:t>—is it capturing QOF and NICE requirements?</a:t>
            </a:r>
            <a:endParaRPr lang="en-US" sz="1125" dirty="0"/>
          </a:p>
        </p:txBody>
      </p:sp>
      <p:sp>
        <p:nvSpPr>
          <p:cNvPr id="50" name="Text 21"/>
          <p:cNvSpPr/>
          <p:nvPr/>
        </p:nvSpPr>
        <p:spPr>
          <a:xfrm>
            <a:off x="6438900" y="5191125"/>
            <a:ext cx="487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latin typeface="Inter" pitchFamily="34" charset="0"/>
                <a:ea typeface="Inter" pitchFamily="34" charset="-122"/>
                <a:cs typeface="Inter" pitchFamily="34" charset="-120"/>
              </a:rPr>
              <a:t>3.</a:t>
            </a:r>
            <a:endParaRPr lang="en-US" sz="1200" dirty="0"/>
          </a:p>
        </p:txBody>
      </p:sp>
      <p:sp>
        <p:nvSpPr>
          <p:cNvPr id="51" name="Text 22"/>
          <p:cNvSpPr/>
          <p:nvPr/>
        </p:nvSpPr>
        <p:spPr>
          <a:xfrm>
            <a:off x="6715125" y="5191125"/>
            <a:ext cx="5476875"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Identify the </a:t>
            </a:r>
            <a:r>
              <a:rPr lang="en-US" sz="1125" b="1" dirty="0">
                <a:solidFill>
                  <a:srgbClr val="2C3E50"/>
                </a:solidFill>
                <a:latin typeface="Inter" pitchFamily="34" charset="0"/>
                <a:ea typeface="Inter" pitchFamily="34" charset="-122"/>
                <a:cs typeface="Inter" pitchFamily="34" charset="-120"/>
              </a:rPr>
              <a:t>Named Staff Lead</a:t>
            </a:r>
            <a:r>
              <a:rPr lang="en-US" sz="1125" dirty="0">
                <a:solidFill>
                  <a:srgbClr val="2C3E50"/>
                </a:solidFill>
                <a:latin typeface="Inter" pitchFamily="34" charset="0"/>
                <a:ea typeface="Inter" pitchFamily="34" charset="-122"/>
                <a:cs typeface="Inter" pitchFamily="34" charset="-120"/>
              </a:rPr>
              <a:t> for register validation.</a:t>
            </a:r>
            <a:endParaRPr lang="en-US" sz="1125" dirty="0"/>
          </a:p>
        </p:txBody>
      </p:sp>
      <p:sp>
        <p:nvSpPr>
          <p:cNvPr id="52" name="Text 23"/>
          <p:cNvSpPr/>
          <p:nvPr/>
        </p:nvSpPr>
        <p:spPr>
          <a:xfrm>
            <a:off x="6438900" y="5514975"/>
            <a:ext cx="48768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16A085"/>
                </a:solidFill>
                <a:latin typeface="Inter" pitchFamily="34" charset="0"/>
                <a:ea typeface="Inter" pitchFamily="34" charset="-122"/>
                <a:cs typeface="Inter" pitchFamily="34" charset="-120"/>
              </a:rPr>
              <a:t>4.</a:t>
            </a:r>
            <a:endParaRPr lang="en-US" sz="1200" dirty="0"/>
          </a:p>
        </p:txBody>
      </p:sp>
      <p:sp>
        <p:nvSpPr>
          <p:cNvPr id="53" name="Text 24"/>
          <p:cNvSpPr/>
          <p:nvPr/>
        </p:nvSpPr>
        <p:spPr>
          <a:xfrm>
            <a:off x="6705600" y="5514975"/>
            <a:ext cx="5486400" cy="2143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latin typeface="Inter" pitchFamily="34" charset="0"/>
                <a:ea typeface="Inter" pitchFamily="34" charset="-122"/>
                <a:cs typeface="Inter" pitchFamily="34" charset="-120"/>
              </a:rPr>
              <a:t>Run a </a:t>
            </a:r>
            <a:r>
              <a:rPr lang="en-US" sz="1125" b="1" dirty="0">
                <a:solidFill>
                  <a:srgbClr val="2C3E50"/>
                </a:solidFill>
                <a:latin typeface="Inter" pitchFamily="34" charset="0"/>
                <a:ea typeface="Inter" pitchFamily="34" charset="-122"/>
                <a:cs typeface="Inter" pitchFamily="34" charset="-120"/>
              </a:rPr>
              <a:t>PDSA query</a:t>
            </a:r>
            <a:r>
              <a:rPr lang="en-US" sz="1125" dirty="0">
                <a:solidFill>
                  <a:srgbClr val="2C3E50"/>
                </a:solidFill>
                <a:latin typeface="Inter" pitchFamily="34" charset="0"/>
                <a:ea typeface="Inter" pitchFamily="34" charset="-122"/>
                <a:cs typeface="Inter" pitchFamily="34" charset="-120"/>
              </a:rPr>
              <a:t>: "% of CHD patients with BP &gt;140/90".</a:t>
            </a:r>
            <a:endParaRPr lang="en-US" sz="1125" dirty="0"/>
          </a:p>
        </p:txBody>
      </p:sp>
      <p:sp>
        <p:nvSpPr>
          <p:cNvPr id="54" name="Text 25"/>
          <p:cNvSpPr/>
          <p:nvPr/>
        </p:nvSpPr>
        <p:spPr>
          <a:xfrm>
            <a:off x="381000" y="6543675"/>
            <a:ext cx="3093720"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FFFFF"/>
                </a:solidFill>
                <a:latin typeface="Inter" pitchFamily="34" charset="0"/>
                <a:ea typeface="Inter" pitchFamily="34" charset="-122"/>
                <a:cs typeface="Inter" pitchFamily="34" charset="-120"/>
              </a:rPr>
              <a:t>GP ST1–ST3 TOOLKIT</a:t>
            </a:r>
            <a:endParaRPr lang="en-US" sz="1050" dirty="0"/>
          </a:p>
        </p:txBody>
      </p:sp>
      <p:sp>
        <p:nvSpPr>
          <p:cNvPr id="55" name="Text 26"/>
          <p:cNvSpPr/>
          <p:nvPr/>
        </p:nvSpPr>
        <p:spPr>
          <a:xfrm>
            <a:off x="7924800" y="6550819"/>
            <a:ext cx="4267200" cy="185738"/>
          </a:xfrm>
          <a:prstGeom prst="rect">
            <a:avLst/>
          </a:prstGeom>
          <a:noFill/>
          <a:ln/>
        </p:spPr>
        <p:txBody>
          <a:bodyPr vert="horz" wrap="square" lIns="0" tIns="0" rIns="0" bIns="0" rtlCol="0" anchor="ctr"/>
          <a:lstStyle/>
          <a:p>
            <a:pPr marL="0" indent="0">
              <a:lnSpc>
                <a:spcPts val="1463"/>
              </a:lnSpc>
              <a:buNone/>
            </a:pPr>
            <a:r>
              <a:rPr lang="en-US" sz="975" dirty="0">
                <a:solidFill>
                  <a:srgbClr val="FFFFFF">
                    <a:alpha val="90000"/>
                  </a:srgbClr>
                </a:solidFill>
                <a:latin typeface="Inter" pitchFamily="34" charset="0"/>
                <a:ea typeface="Inter" pitchFamily="34" charset="-122"/>
                <a:cs typeface="Inter" pitchFamily="34" charset="-120"/>
              </a:rPr>
              <a:t>Systematic care saves lives: Aim for 4x reduction in CHD mortality</a:t>
            </a:r>
            <a:endParaRPr lang="en-US" sz="97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171575"/>
            <a:ext cx="5619750" cy="2007691"/>
          </a:xfrm>
          <a:prstGeom prst="rect">
            <a:avLst/>
          </a:prstGeom>
        </p:spPr>
      </p:pic>
      <p:pic>
        <p:nvPicPr>
          <p:cNvPr id="6" name="Image 4" descr="preencoded.png"/>
          <p:cNvPicPr>
            <a:picLocks noChangeAspect="1"/>
          </p:cNvPicPr>
          <p:nvPr/>
        </p:nvPicPr>
        <p:blipFill>
          <a:blip r:embed="rId6"/>
          <a:stretch>
            <a:fillRect/>
          </a:stretch>
        </p:blipFill>
        <p:spPr>
          <a:xfrm>
            <a:off x="609600" y="1647825"/>
            <a:ext cx="419100" cy="419100"/>
          </a:xfrm>
          <a:prstGeom prst="rect">
            <a:avLst/>
          </a:prstGeom>
        </p:spPr>
      </p:pic>
      <p:pic>
        <p:nvPicPr>
          <p:cNvPr id="7" name="Image 5" descr="preencoded.png"/>
          <p:cNvPicPr>
            <a:picLocks noChangeAspect="1"/>
          </p:cNvPicPr>
          <p:nvPr/>
        </p:nvPicPr>
        <p:blipFill>
          <a:blip r:embed="rId7"/>
          <a:stretch>
            <a:fillRect/>
          </a:stretch>
        </p:blipFill>
        <p:spPr>
          <a:xfrm>
            <a:off x="700088" y="1762125"/>
            <a:ext cx="238125" cy="190500"/>
          </a:xfrm>
          <a:prstGeom prst="rect">
            <a:avLst/>
          </a:prstGeom>
        </p:spPr>
      </p:pic>
      <p:pic>
        <p:nvPicPr>
          <p:cNvPr id="8" name="Image 6" descr="preencoded.png"/>
          <p:cNvPicPr>
            <a:picLocks noChangeAspect="1"/>
          </p:cNvPicPr>
          <p:nvPr/>
        </p:nvPicPr>
        <p:blipFill>
          <a:blip r:embed="rId8"/>
          <a:stretch>
            <a:fillRect/>
          </a:stretch>
        </p:blipFill>
        <p:spPr>
          <a:xfrm>
            <a:off x="609600" y="2219325"/>
            <a:ext cx="5162550" cy="731341"/>
          </a:xfrm>
          <a:prstGeom prst="rect">
            <a:avLst/>
          </a:prstGeom>
        </p:spPr>
      </p:pic>
      <p:pic>
        <p:nvPicPr>
          <p:cNvPr id="9" name="Image 7" descr="preencoded.png"/>
          <p:cNvPicPr>
            <a:picLocks noChangeAspect="1"/>
          </p:cNvPicPr>
          <p:nvPr/>
        </p:nvPicPr>
        <p:blipFill>
          <a:blip r:embed="rId9"/>
          <a:stretch>
            <a:fillRect/>
          </a:stretch>
        </p:blipFill>
        <p:spPr>
          <a:xfrm>
            <a:off x="6191250" y="1171575"/>
            <a:ext cx="5619750" cy="2007691"/>
          </a:xfrm>
          <a:prstGeom prst="rect">
            <a:avLst/>
          </a:prstGeom>
        </p:spPr>
      </p:pic>
      <p:pic>
        <p:nvPicPr>
          <p:cNvPr id="10" name="Image 8" descr="preencoded.png"/>
          <p:cNvPicPr>
            <a:picLocks noChangeAspect="1"/>
          </p:cNvPicPr>
          <p:nvPr/>
        </p:nvPicPr>
        <p:blipFill>
          <a:blip r:embed="rId10"/>
          <a:stretch>
            <a:fillRect/>
          </a:stretch>
        </p:blipFill>
        <p:spPr>
          <a:xfrm>
            <a:off x="6419850" y="1647825"/>
            <a:ext cx="419100" cy="419100"/>
          </a:xfrm>
          <a:prstGeom prst="rect">
            <a:avLst/>
          </a:prstGeom>
        </p:spPr>
      </p:pic>
      <p:pic>
        <p:nvPicPr>
          <p:cNvPr id="11" name="Image 9" descr="preencoded.png"/>
          <p:cNvPicPr>
            <a:picLocks noChangeAspect="1"/>
          </p:cNvPicPr>
          <p:nvPr/>
        </p:nvPicPr>
        <p:blipFill>
          <a:blip r:embed="rId11"/>
          <a:stretch>
            <a:fillRect/>
          </a:stretch>
        </p:blipFill>
        <p:spPr>
          <a:xfrm>
            <a:off x="6510338" y="1762125"/>
            <a:ext cx="238125" cy="190500"/>
          </a:xfrm>
          <a:prstGeom prst="rect">
            <a:avLst/>
          </a:prstGeom>
        </p:spPr>
      </p:pic>
      <p:pic>
        <p:nvPicPr>
          <p:cNvPr id="12" name="Image 10" descr="preencoded.png"/>
          <p:cNvPicPr>
            <a:picLocks noChangeAspect="1"/>
          </p:cNvPicPr>
          <p:nvPr/>
        </p:nvPicPr>
        <p:blipFill>
          <a:blip r:embed="rId12"/>
          <a:stretch>
            <a:fillRect/>
          </a:stretch>
        </p:blipFill>
        <p:spPr>
          <a:xfrm>
            <a:off x="6419850" y="2219325"/>
            <a:ext cx="5162550" cy="731341"/>
          </a:xfrm>
          <a:prstGeom prst="rect">
            <a:avLst/>
          </a:prstGeom>
        </p:spPr>
      </p:pic>
      <p:pic>
        <p:nvPicPr>
          <p:cNvPr id="13" name="Image 11" descr="preencoded.png"/>
          <p:cNvPicPr>
            <a:picLocks noChangeAspect="1"/>
          </p:cNvPicPr>
          <p:nvPr/>
        </p:nvPicPr>
        <p:blipFill>
          <a:blip r:embed="rId13"/>
          <a:stretch>
            <a:fillRect/>
          </a:stretch>
        </p:blipFill>
        <p:spPr>
          <a:xfrm>
            <a:off x="381000" y="3417391"/>
            <a:ext cx="5619750" cy="1409700"/>
          </a:xfrm>
          <a:prstGeom prst="rect">
            <a:avLst/>
          </a:prstGeom>
        </p:spPr>
      </p:pic>
      <p:pic>
        <p:nvPicPr>
          <p:cNvPr id="14" name="Image 12" descr="preencoded.png"/>
          <p:cNvPicPr>
            <a:picLocks noChangeAspect="1"/>
          </p:cNvPicPr>
          <p:nvPr/>
        </p:nvPicPr>
        <p:blipFill>
          <a:blip r:embed="rId14"/>
          <a:stretch>
            <a:fillRect/>
          </a:stretch>
        </p:blipFill>
        <p:spPr>
          <a:xfrm>
            <a:off x="571500" y="4160341"/>
            <a:ext cx="166688" cy="138857"/>
          </a:xfrm>
          <a:prstGeom prst="rect">
            <a:avLst/>
          </a:prstGeom>
        </p:spPr>
      </p:pic>
      <p:pic>
        <p:nvPicPr>
          <p:cNvPr id="15" name="Image 13" descr="preencoded.png"/>
          <p:cNvPicPr>
            <a:picLocks noChangeAspect="1"/>
          </p:cNvPicPr>
          <p:nvPr/>
        </p:nvPicPr>
        <p:blipFill>
          <a:blip r:embed="rId14"/>
          <a:stretch>
            <a:fillRect/>
          </a:stretch>
        </p:blipFill>
        <p:spPr>
          <a:xfrm>
            <a:off x="571500" y="4398466"/>
            <a:ext cx="166688" cy="138857"/>
          </a:xfrm>
          <a:prstGeom prst="rect">
            <a:avLst/>
          </a:prstGeom>
        </p:spPr>
      </p:pic>
      <p:pic>
        <p:nvPicPr>
          <p:cNvPr id="16" name="Image 14" descr="preencoded.png"/>
          <p:cNvPicPr>
            <a:picLocks noChangeAspect="1"/>
          </p:cNvPicPr>
          <p:nvPr/>
        </p:nvPicPr>
        <p:blipFill>
          <a:blip r:embed="rId13"/>
          <a:stretch>
            <a:fillRect/>
          </a:stretch>
        </p:blipFill>
        <p:spPr>
          <a:xfrm>
            <a:off x="6191250" y="3417391"/>
            <a:ext cx="5619750" cy="1409700"/>
          </a:xfrm>
          <a:prstGeom prst="rect">
            <a:avLst/>
          </a:prstGeom>
        </p:spPr>
      </p:pic>
      <p:pic>
        <p:nvPicPr>
          <p:cNvPr id="17" name="Image 15" descr="preencoded.png"/>
          <p:cNvPicPr>
            <a:picLocks noChangeAspect="1"/>
          </p:cNvPicPr>
          <p:nvPr/>
        </p:nvPicPr>
        <p:blipFill>
          <a:blip r:embed="rId14"/>
          <a:stretch>
            <a:fillRect/>
          </a:stretch>
        </p:blipFill>
        <p:spPr>
          <a:xfrm>
            <a:off x="6381750" y="4160341"/>
            <a:ext cx="166688" cy="138857"/>
          </a:xfrm>
          <a:prstGeom prst="rect">
            <a:avLst/>
          </a:prstGeom>
        </p:spPr>
      </p:pic>
      <p:pic>
        <p:nvPicPr>
          <p:cNvPr id="18" name="Image 16" descr="preencoded.png"/>
          <p:cNvPicPr>
            <a:picLocks noChangeAspect="1"/>
          </p:cNvPicPr>
          <p:nvPr/>
        </p:nvPicPr>
        <p:blipFill>
          <a:blip r:embed="rId14"/>
          <a:stretch>
            <a:fillRect/>
          </a:stretch>
        </p:blipFill>
        <p:spPr>
          <a:xfrm>
            <a:off x="6381750" y="4398466"/>
            <a:ext cx="166688" cy="138857"/>
          </a:xfrm>
          <a:prstGeom prst="rect">
            <a:avLst/>
          </a:prstGeom>
        </p:spPr>
      </p:pic>
      <p:sp>
        <p:nvSpPr>
          <p:cNvPr id="19"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THE NSF FOR CHD: KEY STANDARDS</a:t>
            </a:r>
            <a:endParaRPr lang="en-US" sz="1800" dirty="0"/>
          </a:p>
        </p:txBody>
      </p:sp>
      <p:sp>
        <p:nvSpPr>
          <p:cNvPr id="20"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1" name="Text 2"/>
          <p:cNvSpPr/>
          <p:nvPr/>
        </p:nvSpPr>
        <p:spPr>
          <a:xfrm>
            <a:off x="609600" y="1400175"/>
            <a:ext cx="5162550" cy="171450"/>
          </a:xfrm>
          <a:prstGeom prst="rect">
            <a:avLst/>
          </a:prstGeom>
          <a:noFill/>
          <a:ln/>
        </p:spPr>
        <p:txBody>
          <a:bodyPr vert="horz" wrap="square" lIns="0" tIns="0" rIns="0" bIns="0" rtlCol="0" anchor="ctr"/>
          <a:lstStyle/>
          <a:p>
            <a:pPr marL="0" indent="0">
              <a:lnSpc>
                <a:spcPts val="1350"/>
              </a:lnSpc>
              <a:buNone/>
            </a:pPr>
            <a:r>
              <a:rPr lang="en-US" sz="900" dirty="0">
                <a:solidFill>
                  <a:srgbClr val="16A085"/>
                </a:solidFill>
              </a:rPr>
              <a:t>STANDARD 3</a:t>
            </a:r>
            <a:endParaRPr lang="en-US" sz="900" dirty="0"/>
          </a:p>
        </p:txBody>
      </p:sp>
      <p:sp>
        <p:nvSpPr>
          <p:cNvPr id="22" name="Text 3"/>
          <p:cNvSpPr/>
          <p:nvPr/>
        </p:nvSpPr>
        <p:spPr>
          <a:xfrm>
            <a:off x="1143000" y="1728788"/>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SECONDARY PREVENTION</a:t>
            </a:r>
            <a:endParaRPr lang="en-US" sz="1350" dirty="0"/>
          </a:p>
        </p:txBody>
      </p:sp>
      <p:sp>
        <p:nvSpPr>
          <p:cNvPr id="23" name="Text 4"/>
          <p:cNvSpPr/>
          <p:nvPr/>
        </p:nvSpPr>
        <p:spPr>
          <a:xfrm>
            <a:off x="752475" y="2219325"/>
            <a:ext cx="5019675" cy="731341"/>
          </a:xfrm>
          <a:prstGeom prst="rect">
            <a:avLst/>
          </a:prstGeom>
          <a:noFill/>
          <a:ln/>
        </p:spPr>
        <p:txBody>
          <a:bodyPr vert="horz" wrap="square" lIns="0" tIns="0" rIns="0" bIns="0" rtlCol="0" anchor="ctr"/>
          <a:lstStyle/>
          <a:p>
            <a:pPr marL="0" indent="0">
              <a:lnSpc>
                <a:spcPts val="1920"/>
              </a:lnSpc>
              <a:buNone/>
            </a:pPr>
            <a:r>
              <a:rPr lang="en-US" sz="1200" i="1" dirty="0">
                <a:solidFill>
                  <a:srgbClr val="2C3E50"/>
                </a:solidFill>
                <a:latin typeface="Inter" pitchFamily="34" charset="0"/>
                <a:ea typeface="Inter" pitchFamily="34" charset="-122"/>
                <a:cs typeface="Inter" pitchFamily="34" charset="-120"/>
              </a:rPr>
              <a:t>"GPs and primary care teams should identify all people with </a:t>
            </a:r>
            <a:r>
              <a:rPr lang="en-US" sz="1200" b="1" i="1" dirty="0">
                <a:solidFill>
                  <a:srgbClr val="2C3E50"/>
                </a:solidFill>
                <a:latin typeface="Inter" pitchFamily="34" charset="0"/>
                <a:ea typeface="Inter" pitchFamily="34" charset="-122"/>
                <a:cs typeface="Inter" pitchFamily="34" charset="-120"/>
              </a:rPr>
              <a:t>established cardiovascular disease</a:t>
            </a:r>
            <a:r>
              <a:rPr lang="en-US" sz="1200" i="1" dirty="0">
                <a:solidFill>
                  <a:srgbClr val="2C3E50"/>
                </a:solidFill>
                <a:latin typeface="Inter" pitchFamily="34" charset="0"/>
                <a:ea typeface="Inter" pitchFamily="34" charset="-122"/>
                <a:cs typeface="Inter" pitchFamily="34" charset="-120"/>
              </a:rPr>
              <a:t> and offer them comprehensive advice and appropriate treatment to reduce their risks."</a:t>
            </a:r>
            <a:endParaRPr lang="en-US" sz="1200" dirty="0"/>
          </a:p>
        </p:txBody>
      </p:sp>
      <p:sp>
        <p:nvSpPr>
          <p:cNvPr id="24" name="Text 5"/>
          <p:cNvSpPr/>
          <p:nvPr/>
        </p:nvSpPr>
        <p:spPr>
          <a:xfrm>
            <a:off x="6419850" y="1400175"/>
            <a:ext cx="5162550" cy="171450"/>
          </a:xfrm>
          <a:prstGeom prst="rect">
            <a:avLst/>
          </a:prstGeom>
          <a:noFill/>
          <a:ln/>
        </p:spPr>
        <p:txBody>
          <a:bodyPr vert="horz" wrap="square" lIns="0" tIns="0" rIns="0" bIns="0" rtlCol="0" anchor="ctr"/>
          <a:lstStyle/>
          <a:p>
            <a:pPr marL="0" indent="0">
              <a:lnSpc>
                <a:spcPts val="1350"/>
              </a:lnSpc>
              <a:buNone/>
            </a:pPr>
            <a:r>
              <a:rPr lang="en-US" sz="900" dirty="0">
                <a:solidFill>
                  <a:srgbClr val="16A085"/>
                </a:solidFill>
              </a:rPr>
              <a:t>STANDARD 4</a:t>
            </a:r>
            <a:endParaRPr lang="en-US" sz="900" dirty="0"/>
          </a:p>
        </p:txBody>
      </p:sp>
      <p:sp>
        <p:nvSpPr>
          <p:cNvPr id="25" name="Text 6"/>
          <p:cNvSpPr/>
          <p:nvPr/>
        </p:nvSpPr>
        <p:spPr>
          <a:xfrm>
            <a:off x="6953250" y="1728788"/>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latin typeface="Inter" pitchFamily="34" charset="0"/>
                <a:ea typeface="Inter" pitchFamily="34" charset="-122"/>
                <a:cs typeface="Inter" pitchFamily="34" charset="-120"/>
              </a:rPr>
              <a:t>PRIMARY PREVENTION</a:t>
            </a:r>
            <a:endParaRPr lang="en-US" sz="1350" dirty="0"/>
          </a:p>
        </p:txBody>
      </p:sp>
      <p:sp>
        <p:nvSpPr>
          <p:cNvPr id="26" name="Text 7"/>
          <p:cNvSpPr/>
          <p:nvPr/>
        </p:nvSpPr>
        <p:spPr>
          <a:xfrm>
            <a:off x="6562725" y="2219325"/>
            <a:ext cx="5019675" cy="731341"/>
          </a:xfrm>
          <a:prstGeom prst="rect">
            <a:avLst/>
          </a:prstGeom>
          <a:noFill/>
          <a:ln/>
        </p:spPr>
        <p:txBody>
          <a:bodyPr vert="horz" wrap="square" lIns="0" tIns="0" rIns="0" bIns="0" rtlCol="0" anchor="ctr"/>
          <a:lstStyle/>
          <a:p>
            <a:pPr marL="0" indent="0">
              <a:lnSpc>
                <a:spcPts val="1920"/>
              </a:lnSpc>
              <a:buNone/>
            </a:pPr>
            <a:r>
              <a:rPr lang="en-US" sz="1200" i="1" dirty="0">
                <a:solidFill>
                  <a:srgbClr val="2C3E50"/>
                </a:solidFill>
                <a:latin typeface="Inter" pitchFamily="34" charset="0"/>
                <a:ea typeface="Inter" pitchFamily="34" charset="-122"/>
                <a:cs typeface="Inter" pitchFamily="34" charset="-120"/>
              </a:rPr>
              <a:t>"GPs and primary health care teams should identify all people at </a:t>
            </a:r>
            <a:r>
              <a:rPr lang="en-US" sz="1200" b="1" i="1" dirty="0">
                <a:solidFill>
                  <a:srgbClr val="2C3E50"/>
                </a:solidFill>
                <a:latin typeface="Inter" pitchFamily="34" charset="0"/>
                <a:ea typeface="Inter" pitchFamily="34" charset="-122"/>
                <a:cs typeface="Inter" pitchFamily="34" charset="-120"/>
              </a:rPr>
              <a:t>significant risk of CVD</a:t>
            </a:r>
            <a:r>
              <a:rPr lang="en-US" sz="1200" i="1" dirty="0">
                <a:solidFill>
                  <a:srgbClr val="2C3E50"/>
                </a:solidFill>
                <a:latin typeface="Inter" pitchFamily="34" charset="0"/>
                <a:ea typeface="Inter" pitchFamily="34" charset="-122"/>
                <a:cs typeface="Inter" pitchFamily="34" charset="-120"/>
              </a:rPr>
              <a:t> but who have not yet developed symptoms and offer them appropriate advice and treatment."</a:t>
            </a:r>
            <a:endParaRPr lang="en-US" sz="1200" dirty="0"/>
          </a:p>
        </p:txBody>
      </p:sp>
      <p:sp>
        <p:nvSpPr>
          <p:cNvPr id="27" name="Text 8"/>
          <p:cNvSpPr/>
          <p:nvPr/>
        </p:nvSpPr>
        <p:spPr>
          <a:xfrm>
            <a:off x="571500" y="3607891"/>
            <a:ext cx="52387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7E22"/>
                </a:solidFill>
              </a:rPr>
              <a:t>By April 2001</a:t>
            </a:r>
            <a:endParaRPr lang="en-US" sz="1200" dirty="0"/>
          </a:p>
        </p:txBody>
      </p:sp>
      <p:sp>
        <p:nvSpPr>
          <p:cNvPr id="28" name="Text 9"/>
          <p:cNvSpPr/>
          <p:nvPr/>
        </p:nvSpPr>
        <p:spPr>
          <a:xfrm>
            <a:off x="571500" y="3912691"/>
            <a:ext cx="53149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latin typeface="Inter" pitchFamily="34" charset="0"/>
                <a:ea typeface="Inter" pitchFamily="34" charset="-122"/>
                <a:cs typeface="Inter" pitchFamily="34" charset="-120"/>
              </a:rPr>
              <a:t>The "Foundational" Requirement:</a:t>
            </a:r>
            <a:endParaRPr lang="en-US" sz="1125" dirty="0"/>
          </a:p>
        </p:txBody>
      </p:sp>
      <p:sp>
        <p:nvSpPr>
          <p:cNvPr id="29" name="Text 10"/>
          <p:cNvSpPr/>
          <p:nvPr/>
        </p:nvSpPr>
        <p:spPr>
          <a:xfrm>
            <a:off x="814388" y="4160341"/>
            <a:ext cx="864108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latin typeface="Inter" pitchFamily="34" charset="0"/>
                <a:ea typeface="Inter" pitchFamily="34" charset="-122"/>
                <a:cs typeface="Inter" pitchFamily="34" charset="-120"/>
              </a:rPr>
              <a:t>Every practice must have a comprehensive CHD register.</a:t>
            </a:r>
            <a:endParaRPr lang="en-US" sz="1050" dirty="0"/>
          </a:p>
        </p:txBody>
      </p:sp>
      <p:sp>
        <p:nvSpPr>
          <p:cNvPr id="30" name="Text 11"/>
          <p:cNvSpPr/>
          <p:nvPr/>
        </p:nvSpPr>
        <p:spPr>
          <a:xfrm>
            <a:off x="814388" y="4398466"/>
            <a:ext cx="928116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latin typeface="Inter" pitchFamily="34" charset="0"/>
                <a:ea typeface="Inter" pitchFamily="34" charset="-122"/>
                <a:cs typeface="Inter" pitchFamily="34" charset="-120"/>
              </a:rPr>
              <a:t>Register must be used actively to provide structured care.</a:t>
            </a:r>
            <a:endParaRPr lang="en-US" sz="1050" dirty="0"/>
          </a:p>
        </p:txBody>
      </p:sp>
      <p:sp>
        <p:nvSpPr>
          <p:cNvPr id="31" name="Text 12"/>
          <p:cNvSpPr/>
          <p:nvPr/>
        </p:nvSpPr>
        <p:spPr>
          <a:xfrm>
            <a:off x="6381750" y="3607891"/>
            <a:ext cx="52387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7E22"/>
                </a:solidFill>
              </a:rPr>
              <a:t>By April 2002</a:t>
            </a:r>
            <a:endParaRPr lang="en-US" sz="1200" dirty="0"/>
          </a:p>
        </p:txBody>
      </p:sp>
      <p:sp>
        <p:nvSpPr>
          <p:cNvPr id="32" name="Text 13"/>
          <p:cNvSpPr/>
          <p:nvPr/>
        </p:nvSpPr>
        <p:spPr>
          <a:xfrm>
            <a:off x="6381750" y="3912691"/>
            <a:ext cx="5238750" cy="200025"/>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latin typeface="Inter" pitchFamily="34" charset="0"/>
                <a:ea typeface="Inter" pitchFamily="34" charset="-122"/>
                <a:cs typeface="Inter" pitchFamily="34" charset="-120"/>
              </a:rPr>
              <a:t>Clinical Protocols &amp; Audits:</a:t>
            </a:r>
            <a:endParaRPr lang="en-US" sz="1125" dirty="0"/>
          </a:p>
        </p:txBody>
      </p:sp>
      <p:sp>
        <p:nvSpPr>
          <p:cNvPr id="33" name="Text 14"/>
          <p:cNvSpPr/>
          <p:nvPr/>
        </p:nvSpPr>
        <p:spPr>
          <a:xfrm>
            <a:off x="6624638" y="4160341"/>
            <a:ext cx="5567363"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latin typeface="Inter" pitchFamily="34" charset="0"/>
                <a:ea typeface="Inter" pitchFamily="34" charset="-122"/>
                <a:cs typeface="Inter" pitchFamily="34" charset="-120"/>
              </a:rPr>
              <a:t>Protocols for assessment, treatment, and follow-up (CHD &amp; HF).</a:t>
            </a:r>
            <a:endParaRPr lang="en-US" sz="1050" dirty="0"/>
          </a:p>
        </p:txBody>
      </p:sp>
      <p:sp>
        <p:nvSpPr>
          <p:cNvPr id="34" name="Text 15"/>
          <p:cNvSpPr/>
          <p:nvPr/>
        </p:nvSpPr>
        <p:spPr>
          <a:xfrm>
            <a:off x="6624638" y="4398466"/>
            <a:ext cx="5567363"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latin typeface="Inter" pitchFamily="34" charset="0"/>
                <a:ea typeface="Inter" pitchFamily="34" charset="-122"/>
                <a:cs typeface="Inter" pitchFamily="34" charset="-120"/>
              </a:rPr>
              <a:t>Mandatory annual audit of heart failure care processes.</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6"/>
          <a:stretch>
            <a:fillRect/>
          </a:stretch>
        </p:blipFill>
        <p:spPr>
          <a:xfrm>
            <a:off x="381000" y="1266825"/>
            <a:ext cx="5595938" cy="3895725"/>
          </a:xfrm>
          <a:prstGeom prst="rect">
            <a:avLst/>
          </a:prstGeom>
        </p:spPr>
      </p:pic>
      <p:pic>
        <p:nvPicPr>
          <p:cNvPr id="6" name="Image 4" descr="preencoded.png"/>
          <p:cNvPicPr>
            <a:picLocks noChangeAspect="1"/>
          </p:cNvPicPr>
          <p:nvPr/>
        </p:nvPicPr>
        <p:blipFill>
          <a:blip r:embed="rId7"/>
          <a:stretch>
            <a:fillRect/>
          </a:stretch>
        </p:blipFill>
        <p:spPr>
          <a:xfrm>
            <a:off x="666750" y="1552575"/>
            <a:ext cx="1666875" cy="409575"/>
          </a:xfrm>
          <a:prstGeom prst="rect">
            <a:avLst/>
          </a:prstGeom>
        </p:spPr>
      </p:pic>
      <p:pic>
        <p:nvPicPr>
          <p:cNvPr id="7" name="Image 5" descr="preencoded.png"/>
          <p:cNvPicPr>
            <a:picLocks noChangeAspect="1"/>
          </p:cNvPicPr>
          <p:nvPr/>
        </p:nvPicPr>
        <p:blipFill>
          <a:blip r:embed="rId8"/>
          <a:stretch>
            <a:fillRect/>
          </a:stretch>
        </p:blipFill>
        <p:spPr>
          <a:xfrm>
            <a:off x="666750" y="2205038"/>
            <a:ext cx="261937" cy="209550"/>
          </a:xfrm>
          <a:prstGeom prst="rect">
            <a:avLst/>
          </a:prstGeom>
        </p:spPr>
      </p:pic>
      <p:pic>
        <p:nvPicPr>
          <p:cNvPr id="8" name="Image 6" descr="preencoded.png"/>
          <p:cNvPicPr>
            <a:picLocks noChangeAspect="1"/>
          </p:cNvPicPr>
          <p:nvPr/>
        </p:nvPicPr>
        <p:blipFill>
          <a:blip r:embed="rId9"/>
          <a:stretch>
            <a:fillRect/>
          </a:stretch>
        </p:blipFill>
        <p:spPr>
          <a:xfrm>
            <a:off x="666750" y="2657475"/>
            <a:ext cx="190500" cy="177701"/>
          </a:xfrm>
          <a:prstGeom prst="rect">
            <a:avLst/>
          </a:prstGeom>
        </p:spPr>
      </p:pic>
      <p:pic>
        <p:nvPicPr>
          <p:cNvPr id="9" name="Image 7" descr="preencoded.png"/>
          <p:cNvPicPr>
            <a:picLocks noChangeAspect="1"/>
          </p:cNvPicPr>
          <p:nvPr/>
        </p:nvPicPr>
        <p:blipFill>
          <a:blip r:embed="rId10"/>
          <a:stretch>
            <a:fillRect/>
          </a:stretch>
        </p:blipFill>
        <p:spPr>
          <a:xfrm>
            <a:off x="666750" y="3257550"/>
            <a:ext cx="190500" cy="166688"/>
          </a:xfrm>
          <a:prstGeom prst="rect">
            <a:avLst/>
          </a:prstGeom>
        </p:spPr>
      </p:pic>
      <p:pic>
        <p:nvPicPr>
          <p:cNvPr id="10" name="Image 8" descr="preencoded.png"/>
          <p:cNvPicPr>
            <a:picLocks noChangeAspect="1"/>
          </p:cNvPicPr>
          <p:nvPr/>
        </p:nvPicPr>
        <p:blipFill>
          <a:blip r:embed="rId11"/>
          <a:stretch>
            <a:fillRect/>
          </a:stretch>
        </p:blipFill>
        <p:spPr>
          <a:xfrm>
            <a:off x="6215063" y="1266825"/>
            <a:ext cx="5595938" cy="3895725"/>
          </a:xfrm>
          <a:prstGeom prst="rect">
            <a:avLst/>
          </a:prstGeom>
        </p:spPr>
      </p:pic>
      <p:pic>
        <p:nvPicPr>
          <p:cNvPr id="11" name="Image 9" descr="preencoded.png"/>
          <p:cNvPicPr>
            <a:picLocks noChangeAspect="1"/>
          </p:cNvPicPr>
          <p:nvPr/>
        </p:nvPicPr>
        <p:blipFill>
          <a:blip r:embed="rId12"/>
          <a:stretch>
            <a:fillRect/>
          </a:stretch>
        </p:blipFill>
        <p:spPr>
          <a:xfrm>
            <a:off x="6500813" y="1552575"/>
            <a:ext cx="1666875" cy="409575"/>
          </a:xfrm>
          <a:prstGeom prst="rect">
            <a:avLst/>
          </a:prstGeom>
        </p:spPr>
      </p:pic>
      <p:pic>
        <p:nvPicPr>
          <p:cNvPr id="12" name="Image 10" descr="preencoded.png"/>
          <p:cNvPicPr>
            <a:picLocks noChangeAspect="1"/>
          </p:cNvPicPr>
          <p:nvPr/>
        </p:nvPicPr>
        <p:blipFill>
          <a:blip r:embed="rId13"/>
          <a:stretch>
            <a:fillRect/>
          </a:stretch>
        </p:blipFill>
        <p:spPr>
          <a:xfrm>
            <a:off x="6500813" y="2205038"/>
            <a:ext cx="261937" cy="209550"/>
          </a:xfrm>
          <a:prstGeom prst="rect">
            <a:avLst/>
          </a:prstGeom>
        </p:spPr>
      </p:pic>
      <p:pic>
        <p:nvPicPr>
          <p:cNvPr id="13" name="Image 11" descr="preencoded.png"/>
          <p:cNvPicPr>
            <a:picLocks noChangeAspect="1"/>
          </p:cNvPicPr>
          <p:nvPr/>
        </p:nvPicPr>
        <p:blipFill>
          <a:blip r:embed="rId14"/>
          <a:stretch>
            <a:fillRect/>
          </a:stretch>
        </p:blipFill>
        <p:spPr>
          <a:xfrm>
            <a:off x="6500813" y="2657475"/>
            <a:ext cx="190500" cy="166688"/>
          </a:xfrm>
          <a:prstGeom prst="rect">
            <a:avLst/>
          </a:prstGeom>
        </p:spPr>
      </p:pic>
      <p:pic>
        <p:nvPicPr>
          <p:cNvPr id="14" name="Image 12" descr="preencoded.png"/>
          <p:cNvPicPr>
            <a:picLocks noChangeAspect="1"/>
          </p:cNvPicPr>
          <p:nvPr/>
        </p:nvPicPr>
        <p:blipFill>
          <a:blip r:embed="rId15"/>
          <a:stretch>
            <a:fillRect/>
          </a:stretch>
        </p:blipFill>
        <p:spPr>
          <a:xfrm>
            <a:off x="6500813" y="3257550"/>
            <a:ext cx="190500" cy="156865"/>
          </a:xfrm>
          <a:prstGeom prst="rect">
            <a:avLst/>
          </a:prstGeom>
        </p:spPr>
      </p:pic>
      <p:pic>
        <p:nvPicPr>
          <p:cNvPr id="15" name="Image 13" descr="preencoded.png"/>
          <p:cNvPicPr>
            <a:picLocks noChangeAspect="1"/>
          </p:cNvPicPr>
          <p:nvPr/>
        </p:nvPicPr>
        <p:blipFill>
          <a:blip r:embed="rId16"/>
          <a:stretch>
            <a:fillRect/>
          </a:stretch>
        </p:blipFill>
        <p:spPr>
          <a:xfrm>
            <a:off x="381000" y="5400675"/>
            <a:ext cx="11430000" cy="1076325"/>
          </a:xfrm>
          <a:prstGeom prst="rect">
            <a:avLst/>
          </a:prstGeom>
        </p:spPr>
      </p:pic>
      <p:pic>
        <p:nvPicPr>
          <p:cNvPr id="16" name="Image 14" descr="preencoded.png"/>
          <p:cNvPicPr>
            <a:picLocks noChangeAspect="1"/>
          </p:cNvPicPr>
          <p:nvPr/>
        </p:nvPicPr>
        <p:blipFill>
          <a:blip r:embed="rId17"/>
          <a:stretch>
            <a:fillRect/>
          </a:stretch>
        </p:blipFill>
        <p:spPr>
          <a:xfrm>
            <a:off x="666750" y="5653088"/>
            <a:ext cx="571500" cy="571500"/>
          </a:xfrm>
          <a:prstGeom prst="rect">
            <a:avLst/>
          </a:prstGeom>
        </p:spPr>
      </p:pic>
      <p:pic>
        <p:nvPicPr>
          <p:cNvPr id="17" name="Image 15" descr="preencoded.png"/>
          <p:cNvPicPr>
            <a:picLocks noChangeAspect="1"/>
          </p:cNvPicPr>
          <p:nvPr/>
        </p:nvPicPr>
        <p:blipFill>
          <a:blip r:embed="rId18"/>
          <a:stretch>
            <a:fillRect/>
          </a:stretch>
        </p:blipFill>
        <p:spPr>
          <a:xfrm>
            <a:off x="857250" y="5862638"/>
            <a:ext cx="190500" cy="152400"/>
          </a:xfrm>
          <a:prstGeom prst="rect">
            <a:avLst/>
          </a:prstGeom>
        </p:spPr>
      </p:pic>
      <p:sp>
        <p:nvSpPr>
          <p:cNvPr id="18" name="Text 0"/>
          <p:cNvSpPr/>
          <p:nvPr/>
        </p:nvSpPr>
        <p:spPr>
          <a:xfrm>
            <a:off x="571500" y="352425"/>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NSF MILESTONES FOR PRIMARY CARE</a:t>
            </a:r>
            <a:endParaRPr lang="en-US" sz="1800" dirty="0"/>
          </a:p>
        </p:txBody>
      </p:sp>
      <p:sp>
        <p:nvSpPr>
          <p:cNvPr id="19"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0" name="Text 2"/>
          <p:cNvSpPr/>
          <p:nvPr/>
        </p:nvSpPr>
        <p:spPr>
          <a:xfrm>
            <a:off x="819150" y="1552575"/>
            <a:ext cx="2633864" cy="4095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rPr>
              <a:t>By April 2001</a:t>
            </a:r>
            <a:endParaRPr lang="en-US" sz="1350" dirty="0"/>
          </a:p>
        </p:txBody>
      </p:sp>
      <p:sp>
        <p:nvSpPr>
          <p:cNvPr id="21" name="Text 3"/>
          <p:cNvSpPr/>
          <p:nvPr/>
        </p:nvSpPr>
        <p:spPr>
          <a:xfrm>
            <a:off x="1042988" y="2152650"/>
            <a:ext cx="502443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latin typeface="Inter" pitchFamily="34" charset="0"/>
                <a:ea typeface="Inter" pitchFamily="34" charset="-122"/>
                <a:cs typeface="Inter" pitchFamily="34" charset="-120"/>
              </a:rPr>
              <a:t>Systematic Setup</a:t>
            </a:r>
            <a:endParaRPr lang="en-US" sz="1650" dirty="0"/>
          </a:p>
        </p:txBody>
      </p:sp>
      <p:sp>
        <p:nvSpPr>
          <p:cNvPr id="22" name="Text 4"/>
          <p:cNvSpPr/>
          <p:nvPr/>
        </p:nvSpPr>
        <p:spPr>
          <a:xfrm>
            <a:off x="971550" y="2657475"/>
            <a:ext cx="47196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latin typeface="Inter" pitchFamily="34" charset="0"/>
                <a:ea typeface="Inter" pitchFamily="34" charset="-122"/>
                <a:cs typeface="Inter" pitchFamily="34" charset="-120"/>
              </a:rPr>
              <a:t>Establish an active </a:t>
            </a:r>
            <a:r>
              <a:rPr lang="en-US" sz="1200" b="1" dirty="0">
                <a:solidFill>
                  <a:srgbClr val="34495E"/>
                </a:solidFill>
                <a:latin typeface="Inter" pitchFamily="34" charset="0"/>
                <a:ea typeface="Inter" pitchFamily="34" charset="-122"/>
                <a:cs typeface="Inter" pitchFamily="34" charset="-120"/>
              </a:rPr>
              <a:t>CHD Register</a:t>
            </a:r>
            <a:r>
              <a:rPr lang="en-US" sz="1200" dirty="0">
                <a:solidFill>
                  <a:srgbClr val="34495E"/>
                </a:solidFill>
                <a:latin typeface="Inter" pitchFamily="34" charset="0"/>
                <a:ea typeface="Inter" pitchFamily="34" charset="-122"/>
                <a:cs typeface="Inter" pitchFamily="34" charset="-120"/>
              </a:rPr>
              <a:t> for all patients with established disease.</a:t>
            </a:r>
            <a:endParaRPr lang="en-US" sz="1200" dirty="0"/>
          </a:p>
        </p:txBody>
      </p:sp>
      <p:sp>
        <p:nvSpPr>
          <p:cNvPr id="23" name="Text 5"/>
          <p:cNvSpPr/>
          <p:nvPr/>
        </p:nvSpPr>
        <p:spPr>
          <a:xfrm>
            <a:off x="971550" y="3257550"/>
            <a:ext cx="47196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latin typeface="Inter" pitchFamily="34" charset="0"/>
                <a:ea typeface="Inter" pitchFamily="34" charset="-122"/>
                <a:cs typeface="Inter" pitchFamily="34" charset="-120"/>
              </a:rPr>
              <a:t>Utilize the register to proactively provide </a:t>
            </a:r>
            <a:r>
              <a:rPr lang="en-US" sz="1200" b="1" dirty="0">
                <a:solidFill>
                  <a:srgbClr val="34495E"/>
                </a:solidFill>
                <a:latin typeface="Inter" pitchFamily="34" charset="0"/>
                <a:ea typeface="Inter" pitchFamily="34" charset="-122"/>
                <a:cs typeface="Inter" pitchFamily="34" charset="-120"/>
              </a:rPr>
              <a:t>structured care</a:t>
            </a:r>
            <a:r>
              <a:rPr lang="en-US" sz="1200" dirty="0">
                <a:solidFill>
                  <a:srgbClr val="34495E"/>
                </a:solidFill>
                <a:latin typeface="Inter" pitchFamily="34" charset="0"/>
                <a:ea typeface="Inter" pitchFamily="34" charset="-122"/>
                <a:cs typeface="Inter" pitchFamily="34" charset="-120"/>
              </a:rPr>
              <a:t> and reviews.</a:t>
            </a:r>
            <a:endParaRPr lang="en-US" sz="1200" dirty="0"/>
          </a:p>
        </p:txBody>
      </p:sp>
      <p:sp>
        <p:nvSpPr>
          <p:cNvPr id="24" name="Text 6"/>
          <p:cNvSpPr/>
          <p:nvPr/>
        </p:nvSpPr>
        <p:spPr>
          <a:xfrm>
            <a:off x="6653213" y="1552575"/>
            <a:ext cx="2633864" cy="409575"/>
          </a:xfrm>
          <a:prstGeom prst="rect">
            <a:avLst/>
          </a:prstGeom>
          <a:noFill/>
          <a:ln/>
        </p:spPr>
        <p:txBody>
          <a:bodyPr vert="horz" wrap="square" lIns="0" tIns="0" rIns="0" bIns="0" rtlCol="0" anchor="ctr"/>
          <a:lstStyle/>
          <a:p>
            <a:pPr marL="0" indent="0">
              <a:lnSpc>
                <a:spcPts val="2025"/>
              </a:lnSpc>
              <a:buNone/>
            </a:pPr>
            <a:r>
              <a:rPr lang="en-US" sz="1350" b="1" dirty="0">
                <a:solidFill>
                  <a:srgbClr val="800000"/>
                </a:solidFill>
              </a:rPr>
              <a:t>By April 2002</a:t>
            </a:r>
            <a:endParaRPr lang="en-US" sz="1350" dirty="0"/>
          </a:p>
        </p:txBody>
      </p:sp>
      <p:sp>
        <p:nvSpPr>
          <p:cNvPr id="25" name="Text 7"/>
          <p:cNvSpPr/>
          <p:nvPr/>
        </p:nvSpPr>
        <p:spPr>
          <a:xfrm>
            <a:off x="6877050" y="2152650"/>
            <a:ext cx="5024438" cy="314325"/>
          </a:xfrm>
          <a:prstGeom prst="rect">
            <a:avLst/>
          </a:prstGeom>
          <a:noFill/>
          <a:ln/>
        </p:spPr>
        <p:txBody>
          <a:bodyPr vert="horz" wrap="square" lIns="0" tIns="0" rIns="0" bIns="0" rtlCol="0" anchor="ctr"/>
          <a:lstStyle/>
          <a:p>
            <a:pPr marL="0" indent="0">
              <a:lnSpc>
                <a:spcPts val="2475"/>
              </a:lnSpc>
              <a:buNone/>
            </a:pPr>
            <a:r>
              <a:rPr lang="en-US" sz="1650" b="1" dirty="0">
                <a:solidFill>
                  <a:srgbClr val="2C3E50"/>
                </a:solidFill>
                <a:latin typeface="Inter" pitchFamily="34" charset="0"/>
                <a:ea typeface="Inter" pitchFamily="34" charset="-122"/>
                <a:cs typeface="Inter" pitchFamily="34" charset="-120"/>
              </a:rPr>
              <a:t>Clinical Protocols</a:t>
            </a:r>
            <a:endParaRPr lang="en-US" sz="1650" dirty="0"/>
          </a:p>
        </p:txBody>
      </p:sp>
      <p:sp>
        <p:nvSpPr>
          <p:cNvPr id="26" name="Text 8"/>
          <p:cNvSpPr/>
          <p:nvPr/>
        </p:nvSpPr>
        <p:spPr>
          <a:xfrm>
            <a:off x="6805613" y="2657475"/>
            <a:ext cx="47196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latin typeface="Inter" pitchFamily="34" charset="0"/>
                <a:ea typeface="Inter" pitchFamily="34" charset="-122"/>
                <a:cs typeface="Inter" pitchFamily="34" charset="-120"/>
              </a:rPr>
              <a:t>Implement formal </a:t>
            </a:r>
            <a:r>
              <a:rPr lang="en-US" sz="1200" b="1" dirty="0">
                <a:solidFill>
                  <a:srgbClr val="34495E"/>
                </a:solidFill>
                <a:latin typeface="Inter" pitchFamily="34" charset="0"/>
                <a:ea typeface="Inter" pitchFamily="34" charset="-122"/>
                <a:cs typeface="Inter" pitchFamily="34" charset="-120"/>
              </a:rPr>
              <a:t>Protocols</a:t>
            </a:r>
            <a:r>
              <a:rPr lang="en-US" sz="1200" dirty="0">
                <a:solidFill>
                  <a:srgbClr val="34495E"/>
                </a:solidFill>
                <a:latin typeface="Inter" pitchFamily="34" charset="0"/>
                <a:ea typeface="Inter" pitchFamily="34" charset="-122"/>
                <a:cs typeface="Inter" pitchFamily="34" charset="-120"/>
              </a:rPr>
              <a:t> for assessment, treatment, and clinical follow-up.</a:t>
            </a:r>
            <a:endParaRPr lang="en-US" sz="1200" dirty="0"/>
          </a:p>
        </p:txBody>
      </p:sp>
      <p:sp>
        <p:nvSpPr>
          <p:cNvPr id="27" name="Text 9"/>
          <p:cNvSpPr/>
          <p:nvPr/>
        </p:nvSpPr>
        <p:spPr>
          <a:xfrm>
            <a:off x="6805613" y="3257550"/>
            <a:ext cx="4719638"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34495E"/>
                </a:solidFill>
                <a:latin typeface="Inter" pitchFamily="34" charset="0"/>
                <a:ea typeface="Inter" pitchFamily="34" charset="-122"/>
                <a:cs typeface="Inter" pitchFamily="34" charset="-120"/>
              </a:rPr>
              <a:t>Expand coverage to include </a:t>
            </a:r>
            <a:r>
              <a:rPr lang="en-US" sz="1200" b="1" dirty="0">
                <a:solidFill>
                  <a:srgbClr val="34495E"/>
                </a:solidFill>
                <a:latin typeface="Inter" pitchFamily="34" charset="0"/>
                <a:ea typeface="Inter" pitchFamily="34" charset="-122"/>
                <a:cs typeface="Inter" pitchFamily="34" charset="-120"/>
              </a:rPr>
              <a:t>Heart Failure</a:t>
            </a:r>
            <a:r>
              <a:rPr lang="en-US" sz="1200" dirty="0">
                <a:solidFill>
                  <a:srgbClr val="34495E"/>
                </a:solidFill>
                <a:latin typeface="Inter" pitchFamily="34" charset="0"/>
                <a:ea typeface="Inter" pitchFamily="34" charset="-122"/>
                <a:cs typeface="Inter" pitchFamily="34" charset="-120"/>
              </a:rPr>
              <a:t> management alongside CHD.</a:t>
            </a:r>
            <a:endParaRPr lang="en-US" sz="1200" dirty="0"/>
          </a:p>
        </p:txBody>
      </p:sp>
      <p:sp>
        <p:nvSpPr>
          <p:cNvPr id="28" name="Text 10"/>
          <p:cNvSpPr/>
          <p:nvPr/>
        </p:nvSpPr>
        <p:spPr>
          <a:xfrm>
            <a:off x="1428750" y="5591175"/>
            <a:ext cx="100965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2C3E50"/>
                </a:solidFill>
                <a:latin typeface="Inter" pitchFamily="34" charset="0"/>
                <a:ea typeface="Inter" pitchFamily="34" charset="-122"/>
                <a:cs typeface="Inter" pitchFamily="34" charset="-120"/>
              </a:rPr>
              <a:t>ANNUAL AUDIT REQUIREMENT</a:t>
            </a:r>
            <a:endParaRPr lang="en-US" sz="1350" dirty="0"/>
          </a:p>
        </p:txBody>
      </p:sp>
      <p:sp>
        <p:nvSpPr>
          <p:cNvPr id="29" name="Text 11"/>
          <p:cNvSpPr/>
          <p:nvPr/>
        </p:nvSpPr>
        <p:spPr>
          <a:xfrm>
            <a:off x="1428750" y="5886450"/>
            <a:ext cx="10096500"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latin typeface="Inter" pitchFamily="34" charset="0"/>
                <a:ea typeface="Inter" pitchFamily="34" charset="-122"/>
                <a:cs typeface="Inter" pitchFamily="34" charset="-120"/>
              </a:rPr>
              <a:t>Practices must conduct an </a:t>
            </a:r>
            <a:r>
              <a:rPr lang="en-US" sz="1125" b="1" dirty="0">
                <a:solidFill>
                  <a:srgbClr val="5D6D7E"/>
                </a:solidFill>
                <a:latin typeface="Inter" pitchFamily="34" charset="0"/>
                <a:ea typeface="Inter" pitchFamily="34" charset="-122"/>
                <a:cs typeface="Inter" pitchFamily="34" charset="-120"/>
              </a:rPr>
              <a:t>annual audit</a:t>
            </a:r>
            <a:r>
              <a:rPr lang="en-US" sz="1125" dirty="0">
                <a:solidFill>
                  <a:srgbClr val="5D6D7E"/>
                </a:solidFill>
                <a:latin typeface="Inter" pitchFamily="34" charset="0"/>
                <a:ea typeface="Inter" pitchFamily="34" charset="-122"/>
                <a:cs typeface="Inter" pitchFamily="34" charset="-120"/>
              </a:rPr>
              <a:t> of heart failure care quality to ensure adherence to NSF standards and drive continuous clinical improvement.</a:t>
            </a:r>
            <a:endParaRPr lang="en-US" sz="11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347788"/>
            <a:ext cx="11430000" cy="800100"/>
          </a:xfrm>
          <a:prstGeom prst="rect">
            <a:avLst/>
          </a:prstGeom>
        </p:spPr>
      </p:pic>
      <p:pic>
        <p:nvPicPr>
          <p:cNvPr id="6" name="Image 4" descr="preencoded.png"/>
          <p:cNvPicPr>
            <a:picLocks noChangeAspect="1"/>
          </p:cNvPicPr>
          <p:nvPr/>
        </p:nvPicPr>
        <p:blipFill>
          <a:blip r:embed="rId6"/>
          <a:stretch>
            <a:fillRect/>
          </a:stretch>
        </p:blipFill>
        <p:spPr>
          <a:xfrm>
            <a:off x="619125" y="1538288"/>
            <a:ext cx="1275308" cy="419100"/>
          </a:xfrm>
          <a:prstGeom prst="rect">
            <a:avLst/>
          </a:prstGeom>
        </p:spPr>
      </p:pic>
      <p:pic>
        <p:nvPicPr>
          <p:cNvPr id="7" name="Image 5" descr="preencoded.png"/>
          <p:cNvPicPr>
            <a:picLocks noChangeAspect="1"/>
          </p:cNvPicPr>
          <p:nvPr/>
        </p:nvPicPr>
        <p:blipFill>
          <a:blip r:embed="rId7"/>
          <a:stretch>
            <a:fillRect/>
          </a:stretch>
        </p:blipFill>
        <p:spPr>
          <a:xfrm>
            <a:off x="381000" y="2433638"/>
            <a:ext cx="5595938" cy="1862138"/>
          </a:xfrm>
          <a:prstGeom prst="rect">
            <a:avLst/>
          </a:prstGeom>
        </p:spPr>
      </p:pic>
      <p:pic>
        <p:nvPicPr>
          <p:cNvPr id="8" name="Image 6" descr="preencoded.png"/>
          <p:cNvPicPr>
            <a:picLocks noChangeAspect="1"/>
          </p:cNvPicPr>
          <p:nvPr/>
        </p:nvPicPr>
        <p:blipFill>
          <a:blip r:embed="rId8"/>
          <a:stretch>
            <a:fillRect/>
          </a:stretch>
        </p:blipFill>
        <p:spPr>
          <a:xfrm>
            <a:off x="619125" y="2671763"/>
            <a:ext cx="428625" cy="428625"/>
          </a:xfrm>
          <a:prstGeom prst="rect">
            <a:avLst/>
          </a:prstGeom>
        </p:spPr>
      </p:pic>
      <p:pic>
        <p:nvPicPr>
          <p:cNvPr id="9" name="Image 7" descr="preencoded.png"/>
          <p:cNvPicPr>
            <a:picLocks noChangeAspect="1"/>
          </p:cNvPicPr>
          <p:nvPr/>
        </p:nvPicPr>
        <p:blipFill>
          <a:blip r:embed="rId9"/>
          <a:stretch>
            <a:fillRect/>
          </a:stretch>
        </p:blipFill>
        <p:spPr>
          <a:xfrm>
            <a:off x="714375" y="2790825"/>
            <a:ext cx="238125" cy="190500"/>
          </a:xfrm>
          <a:prstGeom prst="rect">
            <a:avLst/>
          </a:prstGeom>
        </p:spPr>
      </p:pic>
      <p:pic>
        <p:nvPicPr>
          <p:cNvPr id="10" name="Image 8" descr="preencoded.png"/>
          <p:cNvPicPr>
            <a:picLocks noChangeAspect="1"/>
          </p:cNvPicPr>
          <p:nvPr/>
        </p:nvPicPr>
        <p:blipFill>
          <a:blip r:embed="rId10"/>
          <a:stretch>
            <a:fillRect/>
          </a:stretch>
        </p:blipFill>
        <p:spPr>
          <a:xfrm>
            <a:off x="619125" y="3795713"/>
            <a:ext cx="5119688" cy="261937"/>
          </a:xfrm>
          <a:prstGeom prst="rect">
            <a:avLst/>
          </a:prstGeom>
        </p:spPr>
      </p:pic>
      <p:pic>
        <p:nvPicPr>
          <p:cNvPr id="11" name="Image 9" descr="preencoded.png"/>
          <p:cNvPicPr>
            <a:picLocks noChangeAspect="1"/>
          </p:cNvPicPr>
          <p:nvPr/>
        </p:nvPicPr>
        <p:blipFill>
          <a:blip r:embed="rId11"/>
          <a:stretch>
            <a:fillRect/>
          </a:stretch>
        </p:blipFill>
        <p:spPr>
          <a:xfrm>
            <a:off x="6215063" y="2433638"/>
            <a:ext cx="5595938" cy="1862138"/>
          </a:xfrm>
          <a:prstGeom prst="rect">
            <a:avLst/>
          </a:prstGeom>
        </p:spPr>
      </p:pic>
      <p:pic>
        <p:nvPicPr>
          <p:cNvPr id="12" name="Image 10" descr="preencoded.png"/>
          <p:cNvPicPr>
            <a:picLocks noChangeAspect="1"/>
          </p:cNvPicPr>
          <p:nvPr/>
        </p:nvPicPr>
        <p:blipFill>
          <a:blip r:embed="rId12"/>
          <a:stretch>
            <a:fillRect/>
          </a:stretch>
        </p:blipFill>
        <p:spPr>
          <a:xfrm>
            <a:off x="6453188" y="2671763"/>
            <a:ext cx="428625" cy="428625"/>
          </a:xfrm>
          <a:prstGeom prst="rect">
            <a:avLst/>
          </a:prstGeom>
        </p:spPr>
      </p:pic>
      <p:pic>
        <p:nvPicPr>
          <p:cNvPr id="13" name="Image 11" descr="preencoded.png"/>
          <p:cNvPicPr>
            <a:picLocks noChangeAspect="1"/>
          </p:cNvPicPr>
          <p:nvPr/>
        </p:nvPicPr>
        <p:blipFill>
          <a:blip r:embed="rId13"/>
          <a:stretch>
            <a:fillRect/>
          </a:stretch>
        </p:blipFill>
        <p:spPr>
          <a:xfrm>
            <a:off x="6548438" y="2790825"/>
            <a:ext cx="238125" cy="190500"/>
          </a:xfrm>
          <a:prstGeom prst="rect">
            <a:avLst/>
          </a:prstGeom>
        </p:spPr>
      </p:pic>
      <p:pic>
        <p:nvPicPr>
          <p:cNvPr id="14" name="Image 12" descr="preencoded.png"/>
          <p:cNvPicPr>
            <a:picLocks noChangeAspect="1"/>
          </p:cNvPicPr>
          <p:nvPr/>
        </p:nvPicPr>
        <p:blipFill>
          <a:blip r:embed="rId14"/>
          <a:stretch>
            <a:fillRect/>
          </a:stretch>
        </p:blipFill>
        <p:spPr>
          <a:xfrm>
            <a:off x="6453188" y="3795713"/>
            <a:ext cx="5119688" cy="261937"/>
          </a:xfrm>
          <a:prstGeom prst="rect">
            <a:avLst/>
          </a:prstGeom>
        </p:spPr>
      </p:pic>
      <p:pic>
        <p:nvPicPr>
          <p:cNvPr id="15" name="Image 13" descr="preencoded.png"/>
          <p:cNvPicPr>
            <a:picLocks noChangeAspect="1"/>
          </p:cNvPicPr>
          <p:nvPr/>
        </p:nvPicPr>
        <p:blipFill>
          <a:blip r:embed="rId15"/>
          <a:stretch>
            <a:fillRect/>
          </a:stretch>
        </p:blipFill>
        <p:spPr>
          <a:xfrm>
            <a:off x="381000" y="4533900"/>
            <a:ext cx="5595938" cy="1862138"/>
          </a:xfrm>
          <a:prstGeom prst="rect">
            <a:avLst/>
          </a:prstGeom>
        </p:spPr>
      </p:pic>
      <p:pic>
        <p:nvPicPr>
          <p:cNvPr id="16" name="Image 14" descr="preencoded.png"/>
          <p:cNvPicPr>
            <a:picLocks noChangeAspect="1"/>
          </p:cNvPicPr>
          <p:nvPr/>
        </p:nvPicPr>
        <p:blipFill>
          <a:blip r:embed="rId16"/>
          <a:stretch>
            <a:fillRect/>
          </a:stretch>
        </p:blipFill>
        <p:spPr>
          <a:xfrm>
            <a:off x="619125" y="4772025"/>
            <a:ext cx="428625" cy="428625"/>
          </a:xfrm>
          <a:prstGeom prst="rect">
            <a:avLst/>
          </a:prstGeom>
        </p:spPr>
      </p:pic>
      <p:pic>
        <p:nvPicPr>
          <p:cNvPr id="17" name="Image 15" descr="preencoded.png"/>
          <p:cNvPicPr>
            <a:picLocks noChangeAspect="1"/>
          </p:cNvPicPr>
          <p:nvPr/>
        </p:nvPicPr>
        <p:blipFill>
          <a:blip r:embed="rId17"/>
          <a:stretch>
            <a:fillRect/>
          </a:stretch>
        </p:blipFill>
        <p:spPr>
          <a:xfrm>
            <a:off x="714375" y="4891088"/>
            <a:ext cx="238125" cy="190500"/>
          </a:xfrm>
          <a:prstGeom prst="rect">
            <a:avLst/>
          </a:prstGeom>
        </p:spPr>
      </p:pic>
      <p:pic>
        <p:nvPicPr>
          <p:cNvPr id="18" name="Image 16" descr="preencoded.png"/>
          <p:cNvPicPr>
            <a:picLocks noChangeAspect="1"/>
          </p:cNvPicPr>
          <p:nvPr/>
        </p:nvPicPr>
        <p:blipFill>
          <a:blip r:embed="rId10"/>
          <a:stretch>
            <a:fillRect/>
          </a:stretch>
        </p:blipFill>
        <p:spPr>
          <a:xfrm>
            <a:off x="619125" y="5895975"/>
            <a:ext cx="5119688" cy="261937"/>
          </a:xfrm>
          <a:prstGeom prst="rect">
            <a:avLst/>
          </a:prstGeom>
        </p:spPr>
      </p:pic>
      <p:pic>
        <p:nvPicPr>
          <p:cNvPr id="19" name="Image 17" descr="preencoded.png"/>
          <p:cNvPicPr>
            <a:picLocks noChangeAspect="1"/>
          </p:cNvPicPr>
          <p:nvPr/>
        </p:nvPicPr>
        <p:blipFill>
          <a:blip r:embed="rId18"/>
          <a:stretch>
            <a:fillRect/>
          </a:stretch>
        </p:blipFill>
        <p:spPr>
          <a:xfrm>
            <a:off x="6215063" y="4533900"/>
            <a:ext cx="5595938" cy="1862138"/>
          </a:xfrm>
          <a:prstGeom prst="rect">
            <a:avLst/>
          </a:prstGeom>
        </p:spPr>
      </p:pic>
      <p:pic>
        <p:nvPicPr>
          <p:cNvPr id="20" name="Image 18" descr="preencoded.png"/>
          <p:cNvPicPr>
            <a:picLocks noChangeAspect="1"/>
          </p:cNvPicPr>
          <p:nvPr/>
        </p:nvPicPr>
        <p:blipFill>
          <a:blip r:embed="rId19"/>
          <a:stretch>
            <a:fillRect/>
          </a:stretch>
        </p:blipFill>
        <p:spPr>
          <a:xfrm>
            <a:off x="6453188" y="4772025"/>
            <a:ext cx="428625" cy="428625"/>
          </a:xfrm>
          <a:prstGeom prst="rect">
            <a:avLst/>
          </a:prstGeom>
        </p:spPr>
      </p:pic>
      <p:pic>
        <p:nvPicPr>
          <p:cNvPr id="21" name="Image 19" descr="preencoded.png"/>
          <p:cNvPicPr>
            <a:picLocks noChangeAspect="1"/>
          </p:cNvPicPr>
          <p:nvPr/>
        </p:nvPicPr>
        <p:blipFill>
          <a:blip r:embed="rId20"/>
          <a:stretch>
            <a:fillRect/>
          </a:stretch>
        </p:blipFill>
        <p:spPr>
          <a:xfrm>
            <a:off x="6548438" y="4891088"/>
            <a:ext cx="238125" cy="190500"/>
          </a:xfrm>
          <a:prstGeom prst="rect">
            <a:avLst/>
          </a:prstGeom>
        </p:spPr>
      </p:pic>
      <p:pic>
        <p:nvPicPr>
          <p:cNvPr id="22" name="Image 20" descr="preencoded.png"/>
          <p:cNvPicPr>
            <a:picLocks noChangeAspect="1"/>
          </p:cNvPicPr>
          <p:nvPr/>
        </p:nvPicPr>
        <p:blipFill>
          <a:blip r:embed="rId14"/>
          <a:stretch>
            <a:fillRect/>
          </a:stretch>
        </p:blipFill>
        <p:spPr>
          <a:xfrm>
            <a:off x="6453188" y="5895975"/>
            <a:ext cx="5119688" cy="261937"/>
          </a:xfrm>
          <a:prstGeom prst="rect">
            <a:avLst/>
          </a:prstGeom>
        </p:spPr>
      </p:pic>
      <p:sp>
        <p:nvSpPr>
          <p:cNvPr id="23"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DEFINING THE CHD REGISTER: INCLUSION CRITERIA</a:t>
            </a:r>
            <a:endParaRPr lang="en-US" sz="1800" dirty="0"/>
          </a:p>
        </p:txBody>
      </p:sp>
      <p:sp>
        <p:nvSpPr>
          <p:cNvPr id="24"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5" name="Text 2"/>
          <p:cNvSpPr/>
          <p:nvPr/>
        </p:nvSpPr>
        <p:spPr>
          <a:xfrm>
            <a:off x="714375" y="1538288"/>
            <a:ext cx="1084808" cy="4191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latin typeface="Inter" pitchFamily="34" charset="0"/>
                <a:ea typeface="Inter" pitchFamily="34" charset="-122"/>
                <a:cs typeface="Inter" pitchFamily="34" charset="-120"/>
              </a:rPr>
              <a:t>CORE REQUIREMENT</a:t>
            </a:r>
            <a:endParaRPr lang="en-US" sz="900" dirty="0"/>
          </a:p>
        </p:txBody>
      </p:sp>
      <p:sp>
        <p:nvSpPr>
          <p:cNvPr id="26" name="Text 3"/>
          <p:cNvSpPr/>
          <p:nvPr/>
        </p:nvSpPr>
        <p:spPr>
          <a:xfrm>
            <a:off x="2084933" y="1490663"/>
            <a:ext cx="9487942" cy="514350"/>
          </a:xfrm>
          <a:prstGeom prst="rect">
            <a:avLst/>
          </a:prstGeom>
          <a:noFill/>
          <a:ln/>
        </p:spPr>
        <p:txBody>
          <a:bodyPr vert="horz" wrap="square" lIns="0" tIns="0" rIns="0" bIns="0" rtlCol="0" anchor="ctr"/>
          <a:lstStyle/>
          <a:p>
            <a:pPr marL="0" indent="0">
              <a:lnSpc>
                <a:spcPts val="2025"/>
              </a:lnSpc>
              <a:buNone/>
            </a:pPr>
            <a:r>
              <a:rPr lang="en-US" sz="1350" dirty="0">
                <a:solidFill>
                  <a:srgbClr val="2C3E50"/>
                </a:solidFill>
                <a:latin typeface="Inter" pitchFamily="34" charset="0"/>
                <a:ea typeface="Inter" pitchFamily="34" charset="-122"/>
                <a:cs typeface="Inter" pitchFamily="34" charset="-120"/>
              </a:rPr>
              <a:t>The register must capture all patients with </a:t>
            </a:r>
            <a:r>
              <a:rPr lang="en-US" sz="1350" b="1" dirty="0">
                <a:solidFill>
                  <a:srgbClr val="2C3E50"/>
                </a:solidFill>
                <a:latin typeface="Inter" pitchFamily="34" charset="0"/>
                <a:ea typeface="Inter" pitchFamily="34" charset="-122"/>
                <a:cs typeface="Inter" pitchFamily="34" charset="-120"/>
              </a:rPr>
              <a:t>established coronary heart disease</a:t>
            </a:r>
            <a:r>
              <a:rPr lang="en-US" sz="1350" dirty="0">
                <a:solidFill>
                  <a:srgbClr val="2C3E50"/>
                </a:solidFill>
                <a:latin typeface="Inter" pitchFamily="34" charset="0"/>
                <a:ea typeface="Inter" pitchFamily="34" charset="-122"/>
                <a:cs typeface="Inter" pitchFamily="34" charset="-120"/>
              </a:rPr>
              <a:t> to ensure systematic secondary prevention.</a:t>
            </a:r>
            <a:endParaRPr lang="en-US" sz="1350" dirty="0"/>
          </a:p>
        </p:txBody>
      </p:sp>
      <p:sp>
        <p:nvSpPr>
          <p:cNvPr id="27" name="Text 4"/>
          <p:cNvSpPr/>
          <p:nvPr/>
        </p:nvSpPr>
        <p:spPr>
          <a:xfrm>
            <a:off x="1190625" y="2743200"/>
            <a:ext cx="4800600" cy="285750"/>
          </a:xfrm>
          <a:prstGeom prst="rect">
            <a:avLst/>
          </a:prstGeom>
          <a:noFill/>
          <a:ln/>
        </p:spPr>
        <p:txBody>
          <a:bodyPr vert="horz" wrap="square" lIns="0" tIns="0" rIns="0" bIns="0" rtlCol="0" anchor="ctr"/>
          <a:lstStyle/>
          <a:p>
            <a:pPr marL="0" indent="0">
              <a:lnSpc>
                <a:spcPts val="2250"/>
              </a:lnSpc>
              <a:buNone/>
            </a:pPr>
            <a:r>
              <a:rPr lang="en-US" sz="1500" b="1" kern="0" spc="-24" dirty="0">
                <a:solidFill>
                  <a:srgbClr val="2C3E50"/>
                </a:solidFill>
                <a:latin typeface="Inter" pitchFamily="34" charset="0"/>
                <a:ea typeface="Inter" pitchFamily="34" charset="-122"/>
                <a:cs typeface="Inter" pitchFamily="34" charset="-120"/>
              </a:rPr>
              <a:t>Myocardial Infarction</a:t>
            </a:r>
            <a:endParaRPr lang="en-US" sz="1500" dirty="0"/>
          </a:p>
        </p:txBody>
      </p:sp>
      <p:sp>
        <p:nvSpPr>
          <p:cNvPr id="28" name="Text 5"/>
          <p:cNvSpPr/>
          <p:nvPr/>
        </p:nvSpPr>
        <p:spPr>
          <a:xfrm>
            <a:off x="756196" y="3243263"/>
            <a:ext cx="7315200"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All patients with any past history of MI</a:t>
            </a:r>
            <a:endParaRPr lang="en-US" sz="1200" dirty="0"/>
          </a:p>
        </p:txBody>
      </p:sp>
      <p:sp>
        <p:nvSpPr>
          <p:cNvPr id="29" name="Text 6"/>
          <p:cNvSpPr/>
          <p:nvPr/>
        </p:nvSpPr>
        <p:spPr>
          <a:xfrm>
            <a:off x="756196" y="3471863"/>
            <a:ext cx="5852160"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Includes NSTEMI and STEMI events</a:t>
            </a:r>
            <a:endParaRPr lang="en-US" sz="1200" dirty="0"/>
          </a:p>
        </p:txBody>
      </p:sp>
      <p:sp>
        <p:nvSpPr>
          <p:cNvPr id="30" name="Text 7"/>
          <p:cNvSpPr/>
          <p:nvPr/>
        </p:nvSpPr>
        <p:spPr>
          <a:xfrm>
            <a:off x="695325" y="3795713"/>
            <a:ext cx="4967288" cy="261937"/>
          </a:xfrm>
          <a:prstGeom prst="rect">
            <a:avLst/>
          </a:prstGeom>
          <a:noFill/>
          <a:ln/>
        </p:spPr>
        <p:txBody>
          <a:bodyPr vert="horz" wrap="square" lIns="0" tIns="0" rIns="0" bIns="0" rtlCol="0" anchor="ctr"/>
          <a:lstStyle/>
          <a:p>
            <a:pPr marL="0" indent="0">
              <a:lnSpc>
                <a:spcPts val="1463"/>
              </a:lnSpc>
              <a:buNone/>
            </a:pPr>
            <a:r>
              <a:rPr lang="en-US" sz="975" dirty="0">
                <a:solidFill>
                  <a:srgbClr val="7F8C8D"/>
                </a:solidFill>
              </a:rPr>
              <a:t>Read Hierarchy: G30..</a:t>
            </a:r>
            <a:endParaRPr lang="en-US" sz="975" dirty="0"/>
          </a:p>
        </p:txBody>
      </p:sp>
      <p:sp>
        <p:nvSpPr>
          <p:cNvPr id="31" name="Text 8"/>
          <p:cNvSpPr/>
          <p:nvPr/>
        </p:nvSpPr>
        <p:spPr>
          <a:xfrm>
            <a:off x="7024688" y="2743200"/>
            <a:ext cx="3429000" cy="285750"/>
          </a:xfrm>
          <a:prstGeom prst="rect">
            <a:avLst/>
          </a:prstGeom>
          <a:noFill/>
          <a:ln/>
        </p:spPr>
        <p:txBody>
          <a:bodyPr vert="horz" wrap="square" lIns="0" tIns="0" rIns="0" bIns="0" rtlCol="0" anchor="ctr"/>
          <a:lstStyle/>
          <a:p>
            <a:pPr marL="0" indent="0">
              <a:lnSpc>
                <a:spcPts val="2250"/>
              </a:lnSpc>
              <a:buNone/>
            </a:pPr>
            <a:r>
              <a:rPr lang="en-US" sz="1500" b="1" kern="0" spc="-24" dirty="0">
                <a:solidFill>
                  <a:srgbClr val="2C3E50"/>
                </a:solidFill>
                <a:latin typeface="Inter" pitchFamily="34" charset="0"/>
                <a:ea typeface="Inter" pitchFamily="34" charset="-122"/>
                <a:cs typeface="Inter" pitchFamily="34" charset="-120"/>
              </a:rPr>
              <a:t>Angina Pectoris</a:t>
            </a:r>
            <a:endParaRPr lang="en-US" sz="1500" dirty="0"/>
          </a:p>
        </p:txBody>
      </p:sp>
      <p:sp>
        <p:nvSpPr>
          <p:cNvPr id="32" name="Text 9"/>
          <p:cNvSpPr/>
          <p:nvPr/>
        </p:nvSpPr>
        <p:spPr>
          <a:xfrm>
            <a:off x="6590258" y="3243263"/>
            <a:ext cx="5119688"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Confirmed Stable Angina</a:t>
            </a:r>
            <a:endParaRPr lang="en-US" sz="1200" dirty="0"/>
          </a:p>
        </p:txBody>
      </p:sp>
      <p:sp>
        <p:nvSpPr>
          <p:cNvPr id="33" name="Text 10"/>
          <p:cNvSpPr/>
          <p:nvPr/>
        </p:nvSpPr>
        <p:spPr>
          <a:xfrm>
            <a:off x="6590258" y="3471863"/>
            <a:ext cx="5601742"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History of Unstable Angina (ACS)</a:t>
            </a:r>
            <a:endParaRPr lang="en-US" sz="1200" dirty="0"/>
          </a:p>
        </p:txBody>
      </p:sp>
      <p:sp>
        <p:nvSpPr>
          <p:cNvPr id="34" name="Text 11"/>
          <p:cNvSpPr/>
          <p:nvPr/>
        </p:nvSpPr>
        <p:spPr>
          <a:xfrm>
            <a:off x="6529388" y="3795713"/>
            <a:ext cx="4967288" cy="261937"/>
          </a:xfrm>
          <a:prstGeom prst="rect">
            <a:avLst/>
          </a:prstGeom>
          <a:noFill/>
          <a:ln/>
        </p:spPr>
        <p:txBody>
          <a:bodyPr vert="horz" wrap="square" lIns="0" tIns="0" rIns="0" bIns="0" rtlCol="0" anchor="ctr"/>
          <a:lstStyle/>
          <a:p>
            <a:pPr marL="0" indent="0">
              <a:lnSpc>
                <a:spcPts val="1463"/>
              </a:lnSpc>
              <a:buNone/>
            </a:pPr>
            <a:r>
              <a:rPr lang="en-US" sz="975" dirty="0">
                <a:solidFill>
                  <a:srgbClr val="7F8C8D"/>
                </a:solidFill>
              </a:rPr>
              <a:t>Read Hierarchy: G33..</a:t>
            </a:r>
            <a:endParaRPr lang="en-US" sz="975" dirty="0"/>
          </a:p>
        </p:txBody>
      </p:sp>
      <p:sp>
        <p:nvSpPr>
          <p:cNvPr id="35" name="Text 12"/>
          <p:cNvSpPr/>
          <p:nvPr/>
        </p:nvSpPr>
        <p:spPr>
          <a:xfrm>
            <a:off x="1190625" y="4843463"/>
            <a:ext cx="5029200" cy="285750"/>
          </a:xfrm>
          <a:prstGeom prst="rect">
            <a:avLst/>
          </a:prstGeom>
          <a:noFill/>
          <a:ln/>
        </p:spPr>
        <p:txBody>
          <a:bodyPr vert="horz" wrap="square" lIns="0" tIns="0" rIns="0" bIns="0" rtlCol="0" anchor="ctr"/>
          <a:lstStyle/>
          <a:p>
            <a:pPr marL="0" indent="0">
              <a:lnSpc>
                <a:spcPts val="2250"/>
              </a:lnSpc>
              <a:buNone/>
            </a:pPr>
            <a:r>
              <a:rPr lang="en-US" sz="1500" b="1" kern="0" spc="-24" dirty="0">
                <a:solidFill>
                  <a:srgbClr val="2C3E50"/>
                </a:solidFill>
                <a:latin typeface="Inter" pitchFamily="34" charset="0"/>
                <a:ea typeface="Inter" pitchFamily="34" charset="-122"/>
                <a:cs typeface="Inter" pitchFamily="34" charset="-120"/>
              </a:rPr>
              <a:t>Coronary Bypass (CABG)</a:t>
            </a:r>
            <a:endParaRPr lang="en-US" sz="1500" dirty="0"/>
          </a:p>
        </p:txBody>
      </p:sp>
      <p:sp>
        <p:nvSpPr>
          <p:cNvPr id="36" name="Text 13"/>
          <p:cNvSpPr/>
          <p:nvPr/>
        </p:nvSpPr>
        <p:spPr>
          <a:xfrm>
            <a:off x="756196" y="5343525"/>
            <a:ext cx="6217920"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Surgical revascularisation history</a:t>
            </a:r>
            <a:endParaRPr lang="en-US" sz="1200" dirty="0"/>
          </a:p>
        </p:txBody>
      </p:sp>
      <p:sp>
        <p:nvSpPr>
          <p:cNvPr id="37" name="Text 14"/>
          <p:cNvSpPr/>
          <p:nvPr/>
        </p:nvSpPr>
        <p:spPr>
          <a:xfrm>
            <a:off x="756196" y="5572125"/>
            <a:ext cx="6583680"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Often identified via procedure codes</a:t>
            </a:r>
            <a:endParaRPr lang="en-US" sz="1200" dirty="0"/>
          </a:p>
        </p:txBody>
      </p:sp>
      <p:sp>
        <p:nvSpPr>
          <p:cNvPr id="38" name="Text 15"/>
          <p:cNvSpPr/>
          <p:nvPr/>
        </p:nvSpPr>
        <p:spPr>
          <a:xfrm>
            <a:off x="695325" y="5895975"/>
            <a:ext cx="4967288" cy="261937"/>
          </a:xfrm>
          <a:prstGeom prst="rect">
            <a:avLst/>
          </a:prstGeom>
          <a:noFill/>
          <a:ln/>
        </p:spPr>
        <p:txBody>
          <a:bodyPr vert="horz" wrap="square" lIns="0" tIns="0" rIns="0" bIns="0" rtlCol="0" anchor="ctr"/>
          <a:lstStyle/>
          <a:p>
            <a:pPr marL="0" indent="0">
              <a:lnSpc>
                <a:spcPts val="1463"/>
              </a:lnSpc>
              <a:buNone/>
            </a:pPr>
            <a:r>
              <a:rPr lang="en-US" sz="975" dirty="0">
                <a:solidFill>
                  <a:srgbClr val="7F8C8D"/>
                </a:solidFill>
              </a:rPr>
              <a:t>Proc Code: 792 (5-byte)</a:t>
            </a:r>
            <a:endParaRPr lang="en-US" sz="975" dirty="0"/>
          </a:p>
        </p:txBody>
      </p:sp>
      <p:sp>
        <p:nvSpPr>
          <p:cNvPr id="39" name="Text 16"/>
          <p:cNvSpPr/>
          <p:nvPr/>
        </p:nvSpPr>
        <p:spPr>
          <a:xfrm>
            <a:off x="7024688" y="4843463"/>
            <a:ext cx="3886200" cy="285750"/>
          </a:xfrm>
          <a:prstGeom prst="rect">
            <a:avLst/>
          </a:prstGeom>
          <a:noFill/>
          <a:ln/>
        </p:spPr>
        <p:txBody>
          <a:bodyPr vert="horz" wrap="square" lIns="0" tIns="0" rIns="0" bIns="0" rtlCol="0" anchor="ctr"/>
          <a:lstStyle/>
          <a:p>
            <a:pPr marL="0" indent="0">
              <a:lnSpc>
                <a:spcPts val="2250"/>
              </a:lnSpc>
              <a:buNone/>
            </a:pPr>
            <a:r>
              <a:rPr lang="en-US" sz="1500" b="1" kern="0" spc="-24" dirty="0">
                <a:solidFill>
                  <a:srgbClr val="2C3E50"/>
                </a:solidFill>
                <a:latin typeface="Inter" pitchFamily="34" charset="0"/>
                <a:ea typeface="Inter" pitchFamily="34" charset="-122"/>
                <a:cs typeface="Inter" pitchFamily="34" charset="-120"/>
              </a:rPr>
              <a:t>Angioplasty / PCI</a:t>
            </a:r>
            <a:endParaRPr lang="en-US" sz="1500" dirty="0"/>
          </a:p>
        </p:txBody>
      </p:sp>
      <p:sp>
        <p:nvSpPr>
          <p:cNvPr id="40" name="Text 17"/>
          <p:cNvSpPr/>
          <p:nvPr/>
        </p:nvSpPr>
        <p:spPr>
          <a:xfrm>
            <a:off x="6590258" y="5343525"/>
            <a:ext cx="5601742"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Percutaneous Coronary Intervention</a:t>
            </a:r>
            <a:endParaRPr lang="en-US" sz="1200" dirty="0"/>
          </a:p>
        </p:txBody>
      </p:sp>
      <p:sp>
        <p:nvSpPr>
          <p:cNvPr id="41" name="Text 18"/>
          <p:cNvSpPr/>
          <p:nvPr/>
        </p:nvSpPr>
        <p:spPr>
          <a:xfrm>
            <a:off x="6590258" y="5572125"/>
            <a:ext cx="5601742" cy="2286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latin typeface="Inter" pitchFamily="34" charset="0"/>
                <a:ea typeface="Inter" pitchFamily="34" charset="-122"/>
                <a:cs typeface="Inter" pitchFamily="34" charset="-120"/>
              </a:rPr>
              <a:t>History of stent insertion or balloon</a:t>
            </a:r>
            <a:endParaRPr lang="en-US" sz="1200" dirty="0"/>
          </a:p>
        </p:txBody>
      </p:sp>
      <p:sp>
        <p:nvSpPr>
          <p:cNvPr id="42" name="Text 19"/>
          <p:cNvSpPr/>
          <p:nvPr/>
        </p:nvSpPr>
        <p:spPr>
          <a:xfrm>
            <a:off x="6529388" y="5895975"/>
            <a:ext cx="4967288" cy="261937"/>
          </a:xfrm>
          <a:prstGeom prst="rect">
            <a:avLst/>
          </a:prstGeom>
          <a:noFill/>
          <a:ln/>
        </p:spPr>
        <p:txBody>
          <a:bodyPr vert="horz" wrap="square" lIns="0" tIns="0" rIns="0" bIns="0" rtlCol="0" anchor="ctr"/>
          <a:lstStyle/>
          <a:p>
            <a:pPr marL="0" indent="0">
              <a:lnSpc>
                <a:spcPts val="1463"/>
              </a:lnSpc>
              <a:buNone/>
            </a:pPr>
            <a:r>
              <a:rPr lang="en-US" sz="975" dirty="0">
                <a:solidFill>
                  <a:srgbClr val="7F8C8D"/>
                </a:solidFill>
              </a:rPr>
              <a:t>Proc Code: 773 (4-byte)</a:t>
            </a:r>
            <a:endParaRPr lang="en-US" sz="97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5"/>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6"/>
          <a:stretch>
            <a:fillRect/>
          </a:stretch>
        </p:blipFill>
        <p:spPr>
          <a:xfrm>
            <a:off x="381000" y="1266825"/>
            <a:ext cx="5572125" cy="5305425"/>
          </a:xfrm>
          <a:prstGeom prst="rect">
            <a:avLst/>
          </a:prstGeom>
        </p:spPr>
      </p:pic>
      <p:pic>
        <p:nvPicPr>
          <p:cNvPr id="6" name="Image 4" descr="preencoded.png"/>
          <p:cNvPicPr>
            <a:picLocks noChangeAspect="1"/>
          </p:cNvPicPr>
          <p:nvPr/>
        </p:nvPicPr>
        <p:blipFill>
          <a:blip r:embed="rId7"/>
          <a:stretch>
            <a:fillRect/>
          </a:stretch>
        </p:blipFill>
        <p:spPr>
          <a:xfrm>
            <a:off x="666750" y="1600200"/>
            <a:ext cx="238125" cy="190500"/>
          </a:xfrm>
          <a:prstGeom prst="rect">
            <a:avLst/>
          </a:prstGeom>
        </p:spPr>
      </p:pic>
      <p:pic>
        <p:nvPicPr>
          <p:cNvPr id="7" name="Image 5" descr="preencoded.png"/>
          <p:cNvPicPr>
            <a:picLocks noChangeAspect="1"/>
          </p:cNvPicPr>
          <p:nvPr/>
        </p:nvPicPr>
        <p:blipFill>
          <a:blip r:embed="rId8"/>
          <a:stretch>
            <a:fillRect/>
          </a:stretch>
        </p:blipFill>
        <p:spPr>
          <a:xfrm>
            <a:off x="666750" y="2309813"/>
            <a:ext cx="5000625" cy="571500"/>
          </a:xfrm>
          <a:prstGeom prst="rect">
            <a:avLst/>
          </a:prstGeom>
        </p:spPr>
      </p:pic>
      <p:pic>
        <p:nvPicPr>
          <p:cNvPr id="8" name="Image 6" descr="preencoded.png"/>
          <p:cNvPicPr>
            <a:picLocks noChangeAspect="1"/>
          </p:cNvPicPr>
          <p:nvPr/>
        </p:nvPicPr>
        <p:blipFill>
          <a:blip r:embed="rId9"/>
          <a:stretch>
            <a:fillRect/>
          </a:stretch>
        </p:blipFill>
        <p:spPr>
          <a:xfrm>
            <a:off x="819150" y="2424113"/>
            <a:ext cx="342900" cy="342900"/>
          </a:xfrm>
          <a:prstGeom prst="rect">
            <a:avLst/>
          </a:prstGeom>
        </p:spPr>
      </p:pic>
      <p:pic>
        <p:nvPicPr>
          <p:cNvPr id="9" name="Image 7" descr="preencoded.png"/>
          <p:cNvPicPr>
            <a:picLocks noChangeAspect="1"/>
          </p:cNvPicPr>
          <p:nvPr/>
        </p:nvPicPr>
        <p:blipFill>
          <a:blip r:embed="rId10"/>
          <a:stretch>
            <a:fillRect/>
          </a:stretch>
        </p:blipFill>
        <p:spPr>
          <a:xfrm>
            <a:off x="895350" y="2519363"/>
            <a:ext cx="190500" cy="152400"/>
          </a:xfrm>
          <a:prstGeom prst="rect">
            <a:avLst/>
          </a:prstGeom>
        </p:spPr>
      </p:pic>
      <p:pic>
        <p:nvPicPr>
          <p:cNvPr id="10" name="Image 8" descr="preencoded.png"/>
          <p:cNvPicPr>
            <a:picLocks noChangeAspect="1"/>
          </p:cNvPicPr>
          <p:nvPr/>
        </p:nvPicPr>
        <p:blipFill>
          <a:blip r:embed="rId8"/>
          <a:stretch>
            <a:fillRect/>
          </a:stretch>
        </p:blipFill>
        <p:spPr>
          <a:xfrm>
            <a:off x="666750" y="3024188"/>
            <a:ext cx="5000625" cy="571500"/>
          </a:xfrm>
          <a:prstGeom prst="rect">
            <a:avLst/>
          </a:prstGeom>
        </p:spPr>
      </p:pic>
      <p:pic>
        <p:nvPicPr>
          <p:cNvPr id="11" name="Image 9" descr="preencoded.png"/>
          <p:cNvPicPr>
            <a:picLocks noChangeAspect="1"/>
          </p:cNvPicPr>
          <p:nvPr/>
        </p:nvPicPr>
        <p:blipFill>
          <a:blip r:embed="rId11"/>
          <a:stretch>
            <a:fillRect/>
          </a:stretch>
        </p:blipFill>
        <p:spPr>
          <a:xfrm>
            <a:off x="819150" y="3138488"/>
            <a:ext cx="342900" cy="342900"/>
          </a:xfrm>
          <a:prstGeom prst="rect">
            <a:avLst/>
          </a:prstGeom>
        </p:spPr>
      </p:pic>
      <p:pic>
        <p:nvPicPr>
          <p:cNvPr id="12" name="Image 10" descr="preencoded.png"/>
          <p:cNvPicPr>
            <a:picLocks noChangeAspect="1"/>
          </p:cNvPicPr>
          <p:nvPr/>
        </p:nvPicPr>
        <p:blipFill>
          <a:blip r:embed="rId12"/>
          <a:stretch>
            <a:fillRect/>
          </a:stretch>
        </p:blipFill>
        <p:spPr>
          <a:xfrm>
            <a:off x="895350" y="3233738"/>
            <a:ext cx="190500" cy="152400"/>
          </a:xfrm>
          <a:prstGeom prst="rect">
            <a:avLst/>
          </a:prstGeom>
        </p:spPr>
      </p:pic>
      <p:pic>
        <p:nvPicPr>
          <p:cNvPr id="13" name="Image 11" descr="preencoded.png"/>
          <p:cNvPicPr>
            <a:picLocks noChangeAspect="1"/>
          </p:cNvPicPr>
          <p:nvPr/>
        </p:nvPicPr>
        <p:blipFill>
          <a:blip r:embed="rId8"/>
          <a:stretch>
            <a:fillRect/>
          </a:stretch>
        </p:blipFill>
        <p:spPr>
          <a:xfrm>
            <a:off x="666750" y="3738563"/>
            <a:ext cx="5000625" cy="571500"/>
          </a:xfrm>
          <a:prstGeom prst="rect">
            <a:avLst/>
          </a:prstGeom>
        </p:spPr>
      </p:pic>
      <p:pic>
        <p:nvPicPr>
          <p:cNvPr id="14" name="Image 12" descr="preencoded.png"/>
          <p:cNvPicPr>
            <a:picLocks noChangeAspect="1"/>
          </p:cNvPicPr>
          <p:nvPr/>
        </p:nvPicPr>
        <p:blipFill>
          <a:blip r:embed="rId13"/>
          <a:stretch>
            <a:fillRect/>
          </a:stretch>
        </p:blipFill>
        <p:spPr>
          <a:xfrm>
            <a:off x="819150" y="3852863"/>
            <a:ext cx="342900" cy="342900"/>
          </a:xfrm>
          <a:prstGeom prst="rect">
            <a:avLst/>
          </a:prstGeom>
        </p:spPr>
      </p:pic>
      <p:pic>
        <p:nvPicPr>
          <p:cNvPr id="15" name="Image 13" descr="preencoded.png"/>
          <p:cNvPicPr>
            <a:picLocks noChangeAspect="1"/>
          </p:cNvPicPr>
          <p:nvPr/>
        </p:nvPicPr>
        <p:blipFill>
          <a:blip r:embed="rId14"/>
          <a:stretch>
            <a:fillRect/>
          </a:stretch>
        </p:blipFill>
        <p:spPr>
          <a:xfrm>
            <a:off x="895350" y="3948112"/>
            <a:ext cx="190500" cy="152400"/>
          </a:xfrm>
          <a:prstGeom prst="rect">
            <a:avLst/>
          </a:prstGeom>
        </p:spPr>
      </p:pic>
      <p:pic>
        <p:nvPicPr>
          <p:cNvPr id="16" name="Image 14" descr="preencoded.png"/>
          <p:cNvPicPr>
            <a:picLocks noChangeAspect="1"/>
          </p:cNvPicPr>
          <p:nvPr/>
        </p:nvPicPr>
        <p:blipFill>
          <a:blip r:embed="rId8"/>
          <a:stretch>
            <a:fillRect/>
          </a:stretch>
        </p:blipFill>
        <p:spPr>
          <a:xfrm>
            <a:off x="666750" y="4452938"/>
            <a:ext cx="5000625" cy="571500"/>
          </a:xfrm>
          <a:prstGeom prst="rect">
            <a:avLst/>
          </a:prstGeom>
        </p:spPr>
      </p:pic>
      <p:pic>
        <p:nvPicPr>
          <p:cNvPr id="17" name="Image 15" descr="preencoded.png"/>
          <p:cNvPicPr>
            <a:picLocks noChangeAspect="1"/>
          </p:cNvPicPr>
          <p:nvPr/>
        </p:nvPicPr>
        <p:blipFill>
          <a:blip r:embed="rId15"/>
          <a:stretch>
            <a:fillRect/>
          </a:stretch>
        </p:blipFill>
        <p:spPr>
          <a:xfrm>
            <a:off x="819150" y="4567238"/>
            <a:ext cx="342900" cy="342900"/>
          </a:xfrm>
          <a:prstGeom prst="rect">
            <a:avLst/>
          </a:prstGeom>
        </p:spPr>
      </p:pic>
      <p:pic>
        <p:nvPicPr>
          <p:cNvPr id="18" name="Image 16" descr="preencoded.png"/>
          <p:cNvPicPr>
            <a:picLocks noChangeAspect="1"/>
          </p:cNvPicPr>
          <p:nvPr/>
        </p:nvPicPr>
        <p:blipFill>
          <a:blip r:embed="rId16"/>
          <a:stretch>
            <a:fillRect/>
          </a:stretch>
        </p:blipFill>
        <p:spPr>
          <a:xfrm>
            <a:off x="895350" y="4662488"/>
            <a:ext cx="190500" cy="152400"/>
          </a:xfrm>
          <a:prstGeom prst="rect">
            <a:avLst/>
          </a:prstGeom>
        </p:spPr>
      </p:pic>
      <p:pic>
        <p:nvPicPr>
          <p:cNvPr id="19" name="Image 17" descr="preencoded.png"/>
          <p:cNvPicPr>
            <a:picLocks noChangeAspect="1"/>
          </p:cNvPicPr>
          <p:nvPr/>
        </p:nvPicPr>
        <p:blipFill>
          <a:blip r:embed="rId17"/>
          <a:stretch>
            <a:fillRect/>
          </a:stretch>
        </p:blipFill>
        <p:spPr>
          <a:xfrm>
            <a:off x="6238875" y="1266825"/>
            <a:ext cx="5572125" cy="5305425"/>
          </a:xfrm>
          <a:prstGeom prst="rect">
            <a:avLst/>
          </a:prstGeom>
        </p:spPr>
      </p:pic>
      <p:pic>
        <p:nvPicPr>
          <p:cNvPr id="20" name="Image 18" descr="preencoded.png"/>
          <p:cNvPicPr>
            <a:picLocks noChangeAspect="1"/>
          </p:cNvPicPr>
          <p:nvPr/>
        </p:nvPicPr>
        <p:blipFill>
          <a:blip r:embed="rId18"/>
          <a:stretch>
            <a:fillRect/>
          </a:stretch>
        </p:blipFill>
        <p:spPr>
          <a:xfrm>
            <a:off x="6524625" y="1600200"/>
            <a:ext cx="238125" cy="190500"/>
          </a:xfrm>
          <a:prstGeom prst="rect">
            <a:avLst/>
          </a:prstGeom>
        </p:spPr>
      </p:pic>
      <p:pic>
        <p:nvPicPr>
          <p:cNvPr id="21" name="Image 19" descr="preencoded.png"/>
          <p:cNvPicPr>
            <a:picLocks noChangeAspect="1"/>
          </p:cNvPicPr>
          <p:nvPr/>
        </p:nvPicPr>
        <p:blipFill>
          <a:blip r:embed="rId19"/>
          <a:stretch>
            <a:fillRect/>
          </a:stretch>
        </p:blipFill>
        <p:spPr>
          <a:xfrm>
            <a:off x="6524625" y="2066925"/>
            <a:ext cx="214313" cy="750094"/>
          </a:xfrm>
          <a:prstGeom prst="rect">
            <a:avLst/>
          </a:prstGeom>
        </p:spPr>
      </p:pic>
      <p:pic>
        <p:nvPicPr>
          <p:cNvPr id="22" name="Image 20" descr="preencoded.png"/>
          <p:cNvPicPr>
            <a:picLocks noChangeAspect="1"/>
          </p:cNvPicPr>
          <p:nvPr/>
        </p:nvPicPr>
        <p:blipFill>
          <a:blip r:embed="rId20"/>
          <a:stretch>
            <a:fillRect/>
          </a:stretch>
        </p:blipFill>
        <p:spPr>
          <a:xfrm>
            <a:off x="6524625" y="3045619"/>
            <a:ext cx="214313" cy="750094"/>
          </a:xfrm>
          <a:prstGeom prst="rect">
            <a:avLst/>
          </a:prstGeom>
        </p:spPr>
      </p:pic>
      <p:pic>
        <p:nvPicPr>
          <p:cNvPr id="23" name="Image 21" descr="preencoded.png"/>
          <p:cNvPicPr>
            <a:picLocks noChangeAspect="1"/>
          </p:cNvPicPr>
          <p:nvPr/>
        </p:nvPicPr>
        <p:blipFill>
          <a:blip r:embed="rId21"/>
          <a:stretch>
            <a:fillRect/>
          </a:stretch>
        </p:blipFill>
        <p:spPr>
          <a:xfrm>
            <a:off x="6524625" y="4024313"/>
            <a:ext cx="214313" cy="843855"/>
          </a:xfrm>
          <a:prstGeom prst="rect">
            <a:avLst/>
          </a:prstGeom>
        </p:spPr>
      </p:pic>
      <p:pic>
        <p:nvPicPr>
          <p:cNvPr id="24" name="Image 22" descr="preencoded.png"/>
          <p:cNvPicPr>
            <a:picLocks noChangeAspect="1"/>
          </p:cNvPicPr>
          <p:nvPr/>
        </p:nvPicPr>
        <p:blipFill>
          <a:blip r:embed="rId22"/>
          <a:stretch>
            <a:fillRect/>
          </a:stretch>
        </p:blipFill>
        <p:spPr>
          <a:xfrm>
            <a:off x="6524625" y="5360938"/>
            <a:ext cx="5000625" cy="925562"/>
          </a:xfrm>
          <a:prstGeom prst="rect">
            <a:avLst/>
          </a:prstGeom>
        </p:spPr>
      </p:pic>
      <p:pic>
        <p:nvPicPr>
          <p:cNvPr id="25" name="Image 23" descr="preencoded.png"/>
          <p:cNvPicPr>
            <a:picLocks noChangeAspect="1"/>
          </p:cNvPicPr>
          <p:nvPr/>
        </p:nvPicPr>
        <p:blipFill>
          <a:blip r:embed="rId23"/>
          <a:stretch>
            <a:fillRect/>
          </a:stretch>
        </p:blipFill>
        <p:spPr>
          <a:xfrm>
            <a:off x="6667500" y="5551140"/>
            <a:ext cx="166688" cy="137220"/>
          </a:xfrm>
          <a:prstGeom prst="rect">
            <a:avLst/>
          </a:prstGeom>
        </p:spPr>
      </p:pic>
      <p:sp>
        <p:nvSpPr>
          <p:cNvPr id="26" name="Text 0"/>
          <p:cNvSpPr/>
          <p:nvPr/>
        </p:nvSpPr>
        <p:spPr>
          <a:xfrm>
            <a:off x="571500" y="352425"/>
            <a:ext cx="1152144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DEFINING THE CHD REGISTER: WHAT TO EXCLUDE</a:t>
            </a:r>
            <a:endParaRPr lang="en-US" sz="1800" dirty="0"/>
          </a:p>
        </p:txBody>
      </p:sp>
      <p:sp>
        <p:nvSpPr>
          <p:cNvPr id="27"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8" name="Text 2"/>
          <p:cNvSpPr/>
          <p:nvPr/>
        </p:nvSpPr>
        <p:spPr>
          <a:xfrm>
            <a:off x="1019175" y="1552575"/>
            <a:ext cx="6858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Do NOT include on CHD Register</a:t>
            </a:r>
            <a:endParaRPr lang="en-US" sz="1500" dirty="0"/>
          </a:p>
        </p:txBody>
      </p:sp>
      <p:sp>
        <p:nvSpPr>
          <p:cNvPr id="29" name="Text 3"/>
          <p:cNvSpPr/>
          <p:nvPr/>
        </p:nvSpPr>
        <p:spPr>
          <a:xfrm>
            <a:off x="666750" y="2028825"/>
            <a:ext cx="6389370"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800000"/>
                </a:solidFill>
                <a:latin typeface="Inter" pitchFamily="34" charset="0"/>
                <a:ea typeface="Inter" pitchFamily="34" charset="-122"/>
                <a:cs typeface="Inter" pitchFamily="34" charset="-120"/>
              </a:rPr>
              <a:t>UNLESS PATIENT HAS CONCURRENT IHD DIAGNOSIS</a:t>
            </a:r>
            <a:endParaRPr lang="en-US" sz="975" dirty="0"/>
          </a:p>
        </p:txBody>
      </p:sp>
      <p:sp>
        <p:nvSpPr>
          <p:cNvPr id="30" name="Text 4"/>
          <p:cNvSpPr/>
          <p:nvPr/>
        </p:nvSpPr>
        <p:spPr>
          <a:xfrm>
            <a:off x="1304925" y="2481263"/>
            <a:ext cx="71323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Peripheral Vascular Disease (PVD) alone</a:t>
            </a:r>
            <a:endParaRPr lang="en-US" sz="1200" dirty="0"/>
          </a:p>
        </p:txBody>
      </p:sp>
      <p:sp>
        <p:nvSpPr>
          <p:cNvPr id="31" name="Text 5"/>
          <p:cNvSpPr/>
          <p:nvPr/>
        </p:nvSpPr>
        <p:spPr>
          <a:xfrm>
            <a:off x="1304925" y="3195638"/>
            <a:ext cx="53035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Ischaemic Stroke or TIA alone</a:t>
            </a:r>
            <a:endParaRPr lang="en-US" sz="1200" dirty="0"/>
          </a:p>
        </p:txBody>
      </p:sp>
      <p:sp>
        <p:nvSpPr>
          <p:cNvPr id="32" name="Text 6"/>
          <p:cNvSpPr/>
          <p:nvPr/>
        </p:nvSpPr>
        <p:spPr>
          <a:xfrm>
            <a:off x="1304925" y="3910013"/>
            <a:ext cx="54864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Atrial Fibrillation (AF) alone</a:t>
            </a:r>
            <a:endParaRPr lang="en-US" sz="1200" dirty="0"/>
          </a:p>
        </p:txBody>
      </p:sp>
      <p:sp>
        <p:nvSpPr>
          <p:cNvPr id="33" name="Text 7"/>
          <p:cNvSpPr/>
          <p:nvPr/>
        </p:nvSpPr>
        <p:spPr>
          <a:xfrm>
            <a:off x="1304925" y="4624388"/>
            <a:ext cx="43891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latin typeface="Inter" pitchFamily="34" charset="0"/>
                <a:ea typeface="Inter" pitchFamily="34" charset="-122"/>
                <a:cs typeface="Inter" pitchFamily="34" charset="-120"/>
              </a:rPr>
              <a:t>Heart Failure (HF) alone</a:t>
            </a:r>
            <a:endParaRPr lang="en-US" sz="1200" dirty="0"/>
          </a:p>
        </p:txBody>
      </p:sp>
      <p:sp>
        <p:nvSpPr>
          <p:cNvPr id="34" name="Text 8"/>
          <p:cNvSpPr/>
          <p:nvPr/>
        </p:nvSpPr>
        <p:spPr>
          <a:xfrm>
            <a:off x="6877050" y="1552575"/>
            <a:ext cx="531495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Clinical Rationale &amp; Coding</a:t>
            </a:r>
            <a:endParaRPr lang="en-US" sz="1500" dirty="0"/>
          </a:p>
        </p:txBody>
      </p:sp>
      <p:sp>
        <p:nvSpPr>
          <p:cNvPr id="35" name="Text 9"/>
          <p:cNvSpPr/>
          <p:nvPr/>
        </p:nvSpPr>
        <p:spPr>
          <a:xfrm>
            <a:off x="6881813" y="2028825"/>
            <a:ext cx="4643438" cy="788194"/>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Separate Registers:</a:t>
            </a:r>
            <a:r>
              <a:rPr lang="en-US" sz="1125" dirty="0">
                <a:solidFill>
                  <a:srgbClr val="2C3E50"/>
                </a:solidFill>
                <a:latin typeface="Inter" pitchFamily="34" charset="0"/>
                <a:ea typeface="Inter" pitchFamily="34" charset="-122"/>
                <a:cs typeface="Inter" pitchFamily="34" charset="-120"/>
              </a:rPr>
              <a:t> Most practices maintain distinct registers for these conditions to track specific QOF targets and clinical protocols unique to those diseases.</a:t>
            </a:r>
            <a:endParaRPr lang="en-US" sz="1125" dirty="0"/>
          </a:p>
        </p:txBody>
      </p:sp>
      <p:sp>
        <p:nvSpPr>
          <p:cNvPr id="36" name="Text 10"/>
          <p:cNvSpPr/>
          <p:nvPr/>
        </p:nvSpPr>
        <p:spPr>
          <a:xfrm>
            <a:off x="6881813" y="3007519"/>
            <a:ext cx="4643438" cy="788194"/>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Audit Precision:</a:t>
            </a:r>
            <a:r>
              <a:rPr lang="en-US" sz="1125" dirty="0">
                <a:solidFill>
                  <a:srgbClr val="2C3E50"/>
                </a:solidFill>
                <a:latin typeface="Inter" pitchFamily="34" charset="0"/>
                <a:ea typeface="Inter" pitchFamily="34" charset="-122"/>
                <a:cs typeface="Inter" pitchFamily="34" charset="-120"/>
              </a:rPr>
              <a:t> The CHD register drives secondary prevention (e.g., </a:t>
            </a:r>
            <a:r>
              <a:rPr lang="en-US" sz="975" dirty="0">
                <a:solidFill>
                  <a:srgbClr val="2C3E50"/>
                </a:solidFill>
                <a:highlight>
                  <a:srgbClr val="F1F5F9"/>
                </a:highlight>
              </a:rPr>
              <a:t>atorvastatin 80mg</a:t>
            </a:r>
            <a:r>
              <a:rPr lang="en-US" sz="1125" dirty="0">
                <a:solidFill>
                  <a:srgbClr val="2C3E50"/>
                </a:solidFill>
                <a:latin typeface="Inter" pitchFamily="34" charset="0"/>
                <a:ea typeface="Inter" pitchFamily="34" charset="-122"/>
                <a:cs typeface="Inter" pitchFamily="34" charset="-120"/>
              </a:rPr>
              <a:t>). Including non-CHD patients dilutes your audit data and outcome measures.</a:t>
            </a:r>
            <a:endParaRPr lang="en-US" sz="1125" dirty="0"/>
          </a:p>
        </p:txBody>
      </p:sp>
      <p:sp>
        <p:nvSpPr>
          <p:cNvPr id="37" name="Text 11"/>
          <p:cNvSpPr/>
          <p:nvPr/>
        </p:nvSpPr>
        <p:spPr>
          <a:xfrm>
            <a:off x="6881813" y="3986213"/>
            <a:ext cx="4643438" cy="881955"/>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latin typeface="Inter" pitchFamily="34" charset="0"/>
                <a:ea typeface="Inter" pitchFamily="34" charset="-122"/>
                <a:cs typeface="Inter" pitchFamily="34" charset="-120"/>
              </a:rPr>
              <a:t>Consistency:</a:t>
            </a:r>
            <a:r>
              <a:rPr lang="en-US" sz="1125" dirty="0">
                <a:solidFill>
                  <a:srgbClr val="2C3E50"/>
                </a:solidFill>
                <a:latin typeface="Inter" pitchFamily="34" charset="0"/>
                <a:ea typeface="Inter" pitchFamily="34" charset="-122"/>
                <a:cs typeface="Inter" pitchFamily="34" charset="-120"/>
              </a:rPr>
              <a:t> The most important factor is consistency within the practice. Ensure all staff know which Read codes trigger which register.</a:t>
            </a:r>
            <a:endParaRPr lang="en-US" sz="1125" dirty="0"/>
          </a:p>
        </p:txBody>
      </p:sp>
      <p:sp>
        <p:nvSpPr>
          <p:cNvPr id="38" name="Text 12"/>
          <p:cNvSpPr/>
          <p:nvPr/>
        </p:nvSpPr>
        <p:spPr>
          <a:xfrm>
            <a:off x="6948488" y="5503813"/>
            <a:ext cx="4714875" cy="639812"/>
          </a:xfrm>
          <a:prstGeom prst="rect">
            <a:avLst/>
          </a:prstGeom>
          <a:noFill/>
          <a:ln/>
        </p:spPr>
        <p:txBody>
          <a:bodyPr vert="horz" wrap="square" lIns="0" tIns="0" rIns="0" bIns="0" rtlCol="0" anchor="ctr"/>
          <a:lstStyle/>
          <a:p>
            <a:pPr marL="0" indent="0">
              <a:lnSpc>
                <a:spcPts val="1680"/>
              </a:lnSpc>
              <a:buNone/>
            </a:pPr>
            <a:r>
              <a:rPr lang="en-US" sz="1050" dirty="0">
                <a:solidFill>
                  <a:srgbClr val="2C3E50"/>
                </a:solidFill>
                <a:latin typeface="Inter" pitchFamily="34" charset="0"/>
                <a:ea typeface="Inter" pitchFamily="34" charset="-122"/>
                <a:cs typeface="Inter" pitchFamily="34" charset="-120"/>
              </a:rPr>
              <a:t> </a:t>
            </a:r>
            <a:r>
              <a:rPr lang="en-US" sz="1050" b="1" dirty="0">
                <a:solidFill>
                  <a:srgbClr val="2C3E50"/>
                </a:solidFill>
                <a:latin typeface="Inter" pitchFamily="34" charset="0"/>
                <a:ea typeface="Inter" pitchFamily="34" charset="-122"/>
                <a:cs typeface="Inter" pitchFamily="34" charset="-120"/>
              </a:rPr>
              <a:t>Tip for Trainees:</a:t>
            </a:r>
            <a:r>
              <a:rPr lang="en-US" sz="1050" dirty="0">
                <a:solidFill>
                  <a:srgbClr val="2C3E50"/>
                </a:solidFill>
                <a:latin typeface="Inter" pitchFamily="34" charset="0"/>
                <a:ea typeface="Inter" pitchFamily="34" charset="-122"/>
                <a:cs typeface="Inter" pitchFamily="34" charset="-120"/>
              </a:rPr>
              <a:t> When reviewing a patient with HF, check if the etiology is Ischaemic Heart Disease. If yes, they MUST be on both the HF and CHD registers for optimal care.</a:t>
            </a:r>
            <a:endParaRPr lang="en-US" sz="10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38125"/>
            <a:ext cx="11430000" cy="790575"/>
          </a:xfrm>
          <a:prstGeom prst="rect">
            <a:avLst/>
          </a:prstGeom>
        </p:spPr>
      </p:pic>
      <p:pic>
        <p:nvPicPr>
          <p:cNvPr id="5" name="Image 3" descr="preencoded.png"/>
          <p:cNvPicPr>
            <a:picLocks noChangeAspect="1"/>
          </p:cNvPicPr>
          <p:nvPr/>
        </p:nvPicPr>
        <p:blipFill>
          <a:blip r:embed="rId5"/>
          <a:stretch>
            <a:fillRect/>
          </a:stretch>
        </p:blipFill>
        <p:spPr>
          <a:xfrm>
            <a:off x="381000" y="1266825"/>
            <a:ext cx="5572125" cy="5400675"/>
          </a:xfrm>
          <a:prstGeom prst="rect">
            <a:avLst/>
          </a:prstGeom>
        </p:spPr>
      </p:pic>
      <p:pic>
        <p:nvPicPr>
          <p:cNvPr id="6" name="Image 4" descr="preencoded.png"/>
          <p:cNvPicPr>
            <a:picLocks noChangeAspect="1"/>
          </p:cNvPicPr>
          <p:nvPr/>
        </p:nvPicPr>
        <p:blipFill>
          <a:blip r:embed="rId6"/>
          <a:stretch>
            <a:fillRect/>
          </a:stretch>
        </p:blipFill>
        <p:spPr>
          <a:xfrm>
            <a:off x="666750" y="1552575"/>
            <a:ext cx="457200" cy="457200"/>
          </a:xfrm>
          <a:prstGeom prst="rect">
            <a:avLst/>
          </a:prstGeom>
        </p:spPr>
      </p:pic>
      <p:pic>
        <p:nvPicPr>
          <p:cNvPr id="7" name="Image 5" descr="preencoded.png"/>
          <p:cNvPicPr>
            <a:picLocks noChangeAspect="1"/>
          </p:cNvPicPr>
          <p:nvPr/>
        </p:nvPicPr>
        <p:blipFill>
          <a:blip r:embed="rId7"/>
          <a:stretch>
            <a:fillRect/>
          </a:stretch>
        </p:blipFill>
        <p:spPr>
          <a:xfrm>
            <a:off x="776288" y="1685925"/>
            <a:ext cx="238125" cy="190500"/>
          </a:xfrm>
          <a:prstGeom prst="rect">
            <a:avLst/>
          </a:prstGeom>
        </p:spPr>
      </p:pic>
      <p:pic>
        <p:nvPicPr>
          <p:cNvPr id="8" name="Image 6" descr="preencoded.png"/>
          <p:cNvPicPr>
            <a:picLocks noChangeAspect="1"/>
          </p:cNvPicPr>
          <p:nvPr/>
        </p:nvPicPr>
        <p:blipFill>
          <a:blip r:embed="rId8"/>
          <a:stretch>
            <a:fillRect/>
          </a:stretch>
        </p:blipFill>
        <p:spPr>
          <a:xfrm>
            <a:off x="666750" y="2238375"/>
            <a:ext cx="166688" cy="559594"/>
          </a:xfrm>
          <a:prstGeom prst="rect">
            <a:avLst/>
          </a:prstGeom>
        </p:spPr>
      </p:pic>
      <p:pic>
        <p:nvPicPr>
          <p:cNvPr id="9" name="Image 7" descr="preencoded.png"/>
          <p:cNvPicPr>
            <a:picLocks noChangeAspect="1"/>
          </p:cNvPicPr>
          <p:nvPr/>
        </p:nvPicPr>
        <p:blipFill>
          <a:blip r:embed="rId9"/>
          <a:stretch>
            <a:fillRect/>
          </a:stretch>
        </p:blipFill>
        <p:spPr>
          <a:xfrm>
            <a:off x="666750" y="3026569"/>
            <a:ext cx="166688" cy="652760"/>
          </a:xfrm>
          <a:prstGeom prst="rect">
            <a:avLst/>
          </a:prstGeom>
        </p:spPr>
      </p:pic>
      <p:pic>
        <p:nvPicPr>
          <p:cNvPr id="10" name="Image 8" descr="preencoded.png"/>
          <p:cNvPicPr>
            <a:picLocks noChangeAspect="1"/>
          </p:cNvPicPr>
          <p:nvPr/>
        </p:nvPicPr>
        <p:blipFill>
          <a:blip r:embed="rId10"/>
          <a:stretch>
            <a:fillRect/>
          </a:stretch>
        </p:blipFill>
        <p:spPr>
          <a:xfrm>
            <a:off x="666750" y="3869829"/>
            <a:ext cx="5000625" cy="685800"/>
          </a:xfrm>
          <a:prstGeom prst="rect">
            <a:avLst/>
          </a:prstGeom>
        </p:spPr>
      </p:pic>
      <p:pic>
        <p:nvPicPr>
          <p:cNvPr id="11" name="Image 9" descr="preencoded.png"/>
          <p:cNvPicPr>
            <a:picLocks noChangeAspect="1"/>
          </p:cNvPicPr>
          <p:nvPr/>
        </p:nvPicPr>
        <p:blipFill>
          <a:blip r:embed="rId11"/>
          <a:stretch>
            <a:fillRect/>
          </a:stretch>
        </p:blipFill>
        <p:spPr>
          <a:xfrm>
            <a:off x="809625" y="4060031"/>
            <a:ext cx="166688" cy="137220"/>
          </a:xfrm>
          <a:prstGeom prst="rect">
            <a:avLst/>
          </a:prstGeom>
        </p:spPr>
      </p:pic>
      <p:pic>
        <p:nvPicPr>
          <p:cNvPr id="12" name="Image 10" descr="preencoded.png"/>
          <p:cNvPicPr>
            <a:picLocks noChangeAspect="1"/>
          </p:cNvPicPr>
          <p:nvPr/>
        </p:nvPicPr>
        <p:blipFill>
          <a:blip r:embed="rId12"/>
          <a:stretch>
            <a:fillRect/>
          </a:stretch>
        </p:blipFill>
        <p:spPr>
          <a:xfrm>
            <a:off x="666750" y="4746129"/>
            <a:ext cx="5000625" cy="933450"/>
          </a:xfrm>
          <a:prstGeom prst="rect">
            <a:avLst/>
          </a:prstGeom>
        </p:spPr>
      </p:pic>
      <p:pic>
        <p:nvPicPr>
          <p:cNvPr id="13" name="Image 11" descr="preencoded.png"/>
          <p:cNvPicPr>
            <a:picLocks noChangeAspect="1"/>
          </p:cNvPicPr>
          <p:nvPr/>
        </p:nvPicPr>
        <p:blipFill>
          <a:blip r:embed="rId13"/>
          <a:stretch>
            <a:fillRect/>
          </a:stretch>
        </p:blipFill>
        <p:spPr>
          <a:xfrm>
            <a:off x="857250" y="4920407"/>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6238875" y="1266825"/>
            <a:ext cx="5572125" cy="5400675"/>
          </a:xfrm>
          <a:prstGeom prst="rect">
            <a:avLst/>
          </a:prstGeom>
        </p:spPr>
      </p:pic>
      <p:pic>
        <p:nvPicPr>
          <p:cNvPr id="15" name="Image 13" descr="preencoded.png"/>
          <p:cNvPicPr>
            <a:picLocks noChangeAspect="1"/>
          </p:cNvPicPr>
          <p:nvPr/>
        </p:nvPicPr>
        <p:blipFill>
          <a:blip r:embed="rId15"/>
          <a:stretch>
            <a:fillRect/>
          </a:stretch>
        </p:blipFill>
        <p:spPr>
          <a:xfrm>
            <a:off x="6524625" y="1552575"/>
            <a:ext cx="457200" cy="457200"/>
          </a:xfrm>
          <a:prstGeom prst="rect">
            <a:avLst/>
          </a:prstGeom>
        </p:spPr>
      </p:pic>
      <p:pic>
        <p:nvPicPr>
          <p:cNvPr id="16" name="Image 14" descr="preencoded.png"/>
          <p:cNvPicPr>
            <a:picLocks noChangeAspect="1"/>
          </p:cNvPicPr>
          <p:nvPr/>
        </p:nvPicPr>
        <p:blipFill>
          <a:blip r:embed="rId16"/>
          <a:stretch>
            <a:fillRect/>
          </a:stretch>
        </p:blipFill>
        <p:spPr>
          <a:xfrm>
            <a:off x="6634163" y="1685925"/>
            <a:ext cx="238125" cy="190500"/>
          </a:xfrm>
          <a:prstGeom prst="rect">
            <a:avLst/>
          </a:prstGeom>
        </p:spPr>
      </p:pic>
      <p:pic>
        <p:nvPicPr>
          <p:cNvPr id="17" name="Image 15" descr="preencoded.png"/>
          <p:cNvPicPr>
            <a:picLocks noChangeAspect="1"/>
          </p:cNvPicPr>
          <p:nvPr/>
        </p:nvPicPr>
        <p:blipFill>
          <a:blip r:embed="rId17"/>
          <a:stretch>
            <a:fillRect/>
          </a:stretch>
        </p:blipFill>
        <p:spPr>
          <a:xfrm>
            <a:off x="6524625" y="2238375"/>
            <a:ext cx="166688" cy="869156"/>
          </a:xfrm>
          <a:prstGeom prst="rect">
            <a:avLst/>
          </a:prstGeom>
        </p:spPr>
      </p:pic>
      <p:pic>
        <p:nvPicPr>
          <p:cNvPr id="18" name="Image 16" descr="preencoded.png"/>
          <p:cNvPicPr>
            <a:picLocks noChangeAspect="1"/>
          </p:cNvPicPr>
          <p:nvPr/>
        </p:nvPicPr>
        <p:blipFill>
          <a:blip r:embed="rId18"/>
          <a:stretch>
            <a:fillRect/>
          </a:stretch>
        </p:blipFill>
        <p:spPr>
          <a:xfrm>
            <a:off x="6524625" y="3336131"/>
            <a:ext cx="166688" cy="666750"/>
          </a:xfrm>
          <a:prstGeom prst="rect">
            <a:avLst/>
          </a:prstGeom>
        </p:spPr>
      </p:pic>
      <p:pic>
        <p:nvPicPr>
          <p:cNvPr id="19" name="Image 17" descr="preencoded.png"/>
          <p:cNvPicPr>
            <a:picLocks noChangeAspect="1"/>
          </p:cNvPicPr>
          <p:nvPr/>
        </p:nvPicPr>
        <p:blipFill>
          <a:blip r:embed="rId19"/>
          <a:stretch>
            <a:fillRect/>
          </a:stretch>
        </p:blipFill>
        <p:spPr>
          <a:xfrm>
            <a:off x="6524625" y="4231481"/>
            <a:ext cx="166688" cy="571500"/>
          </a:xfrm>
          <a:prstGeom prst="rect">
            <a:avLst/>
          </a:prstGeom>
        </p:spPr>
      </p:pic>
      <p:pic>
        <p:nvPicPr>
          <p:cNvPr id="20" name="Image 18" descr="preencoded.png"/>
          <p:cNvPicPr>
            <a:picLocks noChangeAspect="1"/>
          </p:cNvPicPr>
          <p:nvPr/>
        </p:nvPicPr>
        <p:blipFill>
          <a:blip r:embed="rId20"/>
          <a:stretch>
            <a:fillRect/>
          </a:stretch>
        </p:blipFill>
        <p:spPr>
          <a:xfrm>
            <a:off x="6524625" y="5031581"/>
            <a:ext cx="166688" cy="489645"/>
          </a:xfrm>
          <a:prstGeom prst="rect">
            <a:avLst/>
          </a:prstGeom>
        </p:spPr>
      </p:pic>
      <p:pic>
        <p:nvPicPr>
          <p:cNvPr id="21" name="Image 19" descr="preencoded.png"/>
          <p:cNvPicPr>
            <a:picLocks noChangeAspect="1"/>
          </p:cNvPicPr>
          <p:nvPr/>
        </p:nvPicPr>
        <p:blipFill>
          <a:blip r:embed="rId21"/>
          <a:stretch>
            <a:fillRect/>
          </a:stretch>
        </p:blipFill>
        <p:spPr>
          <a:xfrm>
            <a:off x="6524625" y="5791200"/>
            <a:ext cx="5000625" cy="590550"/>
          </a:xfrm>
          <a:prstGeom prst="rect">
            <a:avLst/>
          </a:prstGeom>
        </p:spPr>
      </p:pic>
      <p:pic>
        <p:nvPicPr>
          <p:cNvPr id="22" name="Image 20" descr="preencoded.png"/>
          <p:cNvPicPr>
            <a:picLocks noChangeAspect="1"/>
          </p:cNvPicPr>
          <p:nvPr/>
        </p:nvPicPr>
        <p:blipFill>
          <a:blip r:embed="rId22"/>
          <a:stretch>
            <a:fillRect/>
          </a:stretch>
        </p:blipFill>
        <p:spPr>
          <a:xfrm>
            <a:off x="6524625" y="6029027"/>
            <a:ext cx="166688" cy="137220"/>
          </a:xfrm>
          <a:prstGeom prst="rect">
            <a:avLst/>
          </a:prstGeom>
        </p:spPr>
      </p:pic>
      <p:sp>
        <p:nvSpPr>
          <p:cNvPr id="23" name="Text 0"/>
          <p:cNvSpPr/>
          <p:nvPr/>
        </p:nvSpPr>
        <p:spPr>
          <a:xfrm>
            <a:off x="571500" y="352425"/>
            <a:ext cx="116205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BUILDING THE REGISTER: STEP 1 - INITIAL COMPUTER SEARCHES</a:t>
            </a:r>
            <a:endParaRPr lang="en-US" sz="1800" dirty="0"/>
          </a:p>
        </p:txBody>
      </p:sp>
      <p:sp>
        <p:nvSpPr>
          <p:cNvPr id="24" name="Text 1"/>
          <p:cNvSpPr/>
          <p:nvPr/>
        </p:nvSpPr>
        <p:spPr>
          <a:xfrm>
            <a:off x="571500" y="714375"/>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5" name="Text 2"/>
          <p:cNvSpPr/>
          <p:nvPr/>
        </p:nvSpPr>
        <p:spPr>
          <a:xfrm>
            <a:off x="1266825" y="1638300"/>
            <a:ext cx="9982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Understanding Search 1: Read Code Hierarchy</a:t>
            </a:r>
            <a:endParaRPr lang="en-US" sz="1500" dirty="0"/>
          </a:p>
        </p:txBody>
      </p:sp>
      <p:sp>
        <p:nvSpPr>
          <p:cNvPr id="26" name="Text 3"/>
          <p:cNvSpPr/>
          <p:nvPr/>
        </p:nvSpPr>
        <p:spPr>
          <a:xfrm>
            <a:off x="976312" y="2200275"/>
            <a:ext cx="4691063" cy="597694"/>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latin typeface="Inter" pitchFamily="34" charset="0"/>
                <a:ea typeface="Inter" pitchFamily="34" charset="-122"/>
                <a:cs typeface="Inter" pitchFamily="34" charset="-120"/>
              </a:rPr>
              <a:t>Parent Captures Child:</a:t>
            </a:r>
            <a:r>
              <a:rPr lang="en-US" sz="1275" dirty="0">
                <a:solidFill>
                  <a:srgbClr val="2C3E50"/>
                </a:solidFill>
                <a:latin typeface="Inter" pitchFamily="34" charset="0"/>
                <a:ea typeface="Inter" pitchFamily="34" charset="-122"/>
                <a:cs typeface="Inter" pitchFamily="34" charset="-120"/>
              </a:rPr>
              <a:t> Searching for a top-level code automatically captures all diagnoses within that hierarchy.</a:t>
            </a:r>
            <a:endParaRPr lang="en-US" sz="1275" dirty="0"/>
          </a:p>
        </p:txBody>
      </p:sp>
      <p:sp>
        <p:nvSpPr>
          <p:cNvPr id="27" name="Text 4"/>
          <p:cNvSpPr/>
          <p:nvPr/>
        </p:nvSpPr>
        <p:spPr>
          <a:xfrm>
            <a:off x="976312" y="2988469"/>
            <a:ext cx="4691063" cy="690860"/>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latin typeface="Inter" pitchFamily="34" charset="0"/>
                <a:ea typeface="Inter" pitchFamily="34" charset="-122"/>
                <a:cs typeface="Inter" pitchFamily="34" charset="-120"/>
              </a:rPr>
              <a:t>Data Efficiency:</a:t>
            </a:r>
            <a:r>
              <a:rPr lang="en-US" sz="1275" dirty="0">
                <a:solidFill>
                  <a:srgbClr val="2C3E50"/>
                </a:solidFill>
                <a:latin typeface="Inter" pitchFamily="34" charset="0"/>
                <a:ea typeface="Inter" pitchFamily="34" charset="-122"/>
                <a:cs typeface="Inter" pitchFamily="34" charset="-120"/>
              </a:rPr>
              <a:t> Using the hierarchy prevents the need to search for dozens of individual angina or MI sub-codes.</a:t>
            </a:r>
            <a:endParaRPr lang="en-US" sz="1275" dirty="0"/>
          </a:p>
        </p:txBody>
      </p:sp>
      <p:sp>
        <p:nvSpPr>
          <p:cNvPr id="28" name="Text 5"/>
          <p:cNvSpPr/>
          <p:nvPr/>
        </p:nvSpPr>
        <p:spPr>
          <a:xfrm>
            <a:off x="1090613" y="3869829"/>
            <a:ext cx="4714875" cy="685800"/>
          </a:xfrm>
          <a:prstGeom prst="rect">
            <a:avLst/>
          </a:prstGeom>
          <a:noFill/>
          <a:ln/>
        </p:spPr>
        <p:txBody>
          <a:bodyPr vert="horz" wrap="square" lIns="0" tIns="0" rIns="0" bIns="0" rtlCol="0" anchor="ctr"/>
          <a:lstStyle/>
          <a:p>
            <a:pPr marL="0" indent="0">
              <a:lnSpc>
                <a:spcPts val="1575"/>
              </a:lnSpc>
              <a:buNone/>
            </a:pPr>
            <a:r>
              <a:rPr lang="en-US" sz="1050" dirty="0">
                <a:solidFill>
                  <a:srgbClr val="34495E"/>
                </a:solidFill>
                <a:latin typeface="Inter" pitchFamily="34" charset="0"/>
                <a:ea typeface="Inter" pitchFamily="34" charset="-122"/>
                <a:cs typeface="Inter" pitchFamily="34" charset="-120"/>
              </a:rPr>
              <a:t> </a:t>
            </a:r>
            <a:r>
              <a:rPr lang="en-US" sz="1050" b="1" dirty="0">
                <a:solidFill>
                  <a:srgbClr val="34495E"/>
                </a:solidFill>
                <a:latin typeface="Inter" pitchFamily="34" charset="0"/>
                <a:ea typeface="Inter" pitchFamily="34" charset="-122"/>
                <a:cs typeface="Inter" pitchFamily="34" charset="-120"/>
              </a:rPr>
              <a:t>Example Logic:</a:t>
            </a:r>
            <a:r>
              <a:rPr lang="en-US" sz="1050" dirty="0">
                <a:solidFill>
                  <a:srgbClr val="34495E"/>
                </a:solidFill>
                <a:latin typeface="Inter" pitchFamily="34" charset="0"/>
                <a:ea typeface="Inter" pitchFamily="34" charset="-122"/>
                <a:cs typeface="Inter" pitchFamily="34" charset="-120"/>
              </a:rPr>
              <a:t> Searching </a:t>
            </a:r>
            <a:r>
              <a:rPr lang="en-US" sz="1050" dirty="0">
                <a:solidFill>
                  <a:srgbClr val="800000"/>
                </a:solidFill>
                <a:highlight>
                  <a:srgbClr val="F8F9FA"/>
                </a:highlight>
              </a:rPr>
              <a:t>G3</a:t>
            </a:r>
            <a:r>
              <a:rPr lang="en-US" sz="1050" dirty="0">
                <a:solidFill>
                  <a:srgbClr val="34495E"/>
                </a:solidFill>
                <a:latin typeface="Inter" pitchFamily="34" charset="0"/>
                <a:ea typeface="Inter" pitchFamily="34" charset="-122"/>
                <a:cs typeface="Inter" pitchFamily="34" charset="-120"/>
              </a:rPr>
              <a:t> will automatically find </a:t>
            </a:r>
            <a:r>
              <a:rPr lang="en-US" sz="1050" dirty="0">
                <a:solidFill>
                  <a:srgbClr val="800000"/>
                </a:solidFill>
                <a:highlight>
                  <a:srgbClr val="F8F9FA"/>
                </a:highlight>
              </a:rPr>
              <a:t>G33</a:t>
            </a:r>
            <a:r>
              <a:rPr lang="en-US" sz="1050" dirty="0">
                <a:solidFill>
                  <a:srgbClr val="34495E"/>
                </a:solidFill>
                <a:latin typeface="Inter" pitchFamily="34" charset="0"/>
                <a:ea typeface="Inter" pitchFamily="34" charset="-122"/>
                <a:cs typeface="Inter" pitchFamily="34" charset="-120"/>
              </a:rPr>
              <a:t> (Angina pectoris) and </a:t>
            </a:r>
            <a:r>
              <a:rPr lang="en-US" sz="1050" dirty="0">
                <a:solidFill>
                  <a:srgbClr val="800000"/>
                </a:solidFill>
                <a:highlight>
                  <a:srgbClr val="F8F9FA"/>
                </a:highlight>
              </a:rPr>
              <a:t>G30..</a:t>
            </a:r>
            <a:r>
              <a:rPr lang="en-US" sz="1050" dirty="0">
                <a:solidFill>
                  <a:srgbClr val="34495E"/>
                </a:solidFill>
                <a:latin typeface="Inter" pitchFamily="34" charset="0"/>
                <a:ea typeface="Inter" pitchFamily="34" charset="-122"/>
                <a:cs typeface="Inter" pitchFamily="34" charset="-120"/>
              </a:rPr>
              <a:t> (Acute MI).</a:t>
            </a:r>
            <a:endParaRPr lang="en-US" sz="1050" dirty="0"/>
          </a:p>
        </p:txBody>
      </p:sp>
      <p:sp>
        <p:nvSpPr>
          <p:cNvPr id="29" name="Text 6"/>
          <p:cNvSpPr/>
          <p:nvPr/>
        </p:nvSpPr>
        <p:spPr>
          <a:xfrm>
            <a:off x="1100138" y="4889004"/>
            <a:ext cx="46196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7E22"/>
                </a:solidFill>
                <a:latin typeface="Inter" pitchFamily="34" charset="0"/>
                <a:ea typeface="Inter" pitchFamily="34" charset="-122"/>
                <a:cs typeface="Inter" pitchFamily="34" charset="-120"/>
              </a:rPr>
              <a:t>CODING TIP</a:t>
            </a:r>
            <a:endParaRPr lang="en-US" sz="1050" dirty="0"/>
          </a:p>
        </p:txBody>
      </p:sp>
      <p:sp>
        <p:nvSpPr>
          <p:cNvPr id="30" name="Text 7"/>
          <p:cNvSpPr/>
          <p:nvPr/>
        </p:nvSpPr>
        <p:spPr>
          <a:xfrm>
            <a:off x="857250" y="5136654"/>
            <a:ext cx="4619625" cy="400050"/>
          </a:xfrm>
          <a:prstGeom prst="rect">
            <a:avLst/>
          </a:prstGeom>
          <a:noFill/>
          <a:ln/>
        </p:spPr>
        <p:txBody>
          <a:bodyPr vert="horz" wrap="square" lIns="0" tIns="0" rIns="0" bIns="0" rtlCol="0" anchor="ctr"/>
          <a:lstStyle/>
          <a:p>
            <a:pPr marL="0" indent="0">
              <a:lnSpc>
                <a:spcPts val="1575"/>
              </a:lnSpc>
              <a:buNone/>
            </a:pPr>
            <a:r>
              <a:rPr lang="en-US" sz="1125" dirty="0">
                <a:solidFill>
                  <a:srgbClr val="5D6D7E"/>
                </a:solidFill>
                <a:latin typeface="Inter" pitchFamily="34" charset="0"/>
                <a:ea typeface="Inter" pitchFamily="34" charset="-122"/>
                <a:cs typeface="Inter" pitchFamily="34" charset="-120"/>
              </a:rPr>
              <a:t>If a specific diagnosis like Angina (</a:t>
            </a:r>
            <a:r>
              <a:rPr lang="en-US" sz="1125" dirty="0">
                <a:solidFill>
                  <a:srgbClr val="800000"/>
                </a:solidFill>
                <a:highlight>
                  <a:srgbClr val="F8F9FA"/>
                </a:highlight>
              </a:rPr>
              <a:t>G33</a:t>
            </a:r>
            <a:r>
              <a:rPr lang="en-US" sz="1125" dirty="0">
                <a:solidFill>
                  <a:srgbClr val="5D6D7E"/>
                </a:solidFill>
                <a:latin typeface="Inter" pitchFamily="34" charset="0"/>
                <a:ea typeface="Inter" pitchFamily="34" charset="-122"/>
                <a:cs typeface="Inter" pitchFamily="34" charset="-120"/>
              </a:rPr>
              <a:t>) is already coded, there is </a:t>
            </a:r>
            <a:r>
              <a:rPr lang="en-US" sz="1125" b="1" dirty="0">
                <a:solidFill>
                  <a:srgbClr val="5D6D7E"/>
                </a:solidFill>
                <a:latin typeface="Inter" pitchFamily="34" charset="0"/>
                <a:ea typeface="Inter" pitchFamily="34" charset="-122"/>
                <a:cs typeface="Inter" pitchFamily="34" charset="-120"/>
              </a:rPr>
              <a:t>no need</a:t>
            </a:r>
            <a:r>
              <a:rPr lang="en-US" sz="1125" dirty="0">
                <a:solidFill>
                  <a:srgbClr val="5D6D7E"/>
                </a:solidFill>
                <a:latin typeface="Inter" pitchFamily="34" charset="0"/>
                <a:ea typeface="Inter" pitchFamily="34" charset="-122"/>
                <a:cs typeface="Inter" pitchFamily="34" charset="-120"/>
              </a:rPr>
              <a:t> to add the general IHD code (</a:t>
            </a:r>
            <a:r>
              <a:rPr lang="en-US" sz="1125" dirty="0">
                <a:solidFill>
                  <a:srgbClr val="800000"/>
                </a:solidFill>
                <a:highlight>
                  <a:srgbClr val="F8F9FA"/>
                </a:highlight>
              </a:rPr>
              <a:t>G3</a:t>
            </a:r>
            <a:r>
              <a:rPr lang="en-US" sz="1125" dirty="0">
                <a:solidFill>
                  <a:srgbClr val="5D6D7E"/>
                </a:solidFill>
                <a:latin typeface="Inter" pitchFamily="34" charset="0"/>
                <a:ea typeface="Inter" pitchFamily="34" charset="-122"/>
                <a:cs typeface="Inter" pitchFamily="34" charset="-120"/>
              </a:rPr>
              <a:t>).</a:t>
            </a:r>
            <a:endParaRPr lang="en-US" sz="1125" dirty="0"/>
          </a:p>
        </p:txBody>
      </p:sp>
      <p:sp>
        <p:nvSpPr>
          <p:cNvPr id="31" name="Text 8"/>
          <p:cNvSpPr/>
          <p:nvPr/>
        </p:nvSpPr>
        <p:spPr>
          <a:xfrm>
            <a:off x="7124700" y="1638300"/>
            <a:ext cx="50673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latin typeface="Inter" pitchFamily="34" charset="0"/>
                <a:ea typeface="Inter" pitchFamily="34" charset="-122"/>
                <a:cs typeface="Inter" pitchFamily="34" charset="-120"/>
              </a:rPr>
              <a:t>Primary Search Parameters</a:t>
            </a:r>
            <a:endParaRPr lang="en-US" sz="1500" dirty="0"/>
          </a:p>
        </p:txBody>
      </p:sp>
      <p:sp>
        <p:nvSpPr>
          <p:cNvPr id="32" name="Text 9"/>
          <p:cNvSpPr/>
          <p:nvPr/>
        </p:nvSpPr>
        <p:spPr>
          <a:xfrm>
            <a:off x="6834188" y="2200275"/>
            <a:ext cx="4691063" cy="907256"/>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latin typeface="Inter" pitchFamily="34" charset="0"/>
                <a:ea typeface="Inter" pitchFamily="34" charset="-122"/>
                <a:cs typeface="Inter" pitchFamily="34" charset="-120"/>
              </a:rPr>
              <a:t>5-Byte Read Codes:</a:t>
            </a:r>
            <a:r>
              <a:rPr lang="en-US" sz="1275" dirty="0">
                <a:solidFill>
                  <a:srgbClr val="2C3E50"/>
                </a:solidFill>
                <a:latin typeface="Inter" pitchFamily="34" charset="0"/>
                <a:ea typeface="Inter" pitchFamily="34" charset="-122"/>
                <a:cs typeface="Inter" pitchFamily="34" charset="-120"/>
              </a:rPr>
              <a:t> Search for </a:t>
            </a:r>
            <a:r>
              <a:rPr lang="en-US" sz="1275" dirty="0">
                <a:solidFill>
                  <a:srgbClr val="800000"/>
                </a:solidFill>
                <a:highlight>
                  <a:srgbClr val="F8F9FA"/>
                </a:highlight>
              </a:rPr>
              <a:t>G3</a:t>
            </a:r>
            <a:r>
              <a:rPr lang="en-US" sz="1275" dirty="0">
                <a:solidFill>
                  <a:srgbClr val="2C3E50"/>
                </a:solidFill>
                <a:latin typeface="Inter" pitchFamily="34" charset="0"/>
                <a:ea typeface="Inter" pitchFamily="34" charset="-122"/>
                <a:cs typeface="Inter" pitchFamily="34" charset="-120"/>
              </a:rPr>
              <a:t> (Ischaemic Heart Disease). This is the gold standard for most legacy clinical systems.</a:t>
            </a:r>
            <a:endParaRPr lang="en-US" sz="1275" dirty="0"/>
          </a:p>
        </p:txBody>
      </p:sp>
      <p:sp>
        <p:nvSpPr>
          <p:cNvPr id="33" name="Text 10"/>
          <p:cNvSpPr/>
          <p:nvPr/>
        </p:nvSpPr>
        <p:spPr>
          <a:xfrm>
            <a:off x="6834188" y="3298031"/>
            <a:ext cx="4691063" cy="704850"/>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latin typeface="Inter" pitchFamily="34" charset="0"/>
                <a:ea typeface="Inter" pitchFamily="34" charset="-122"/>
                <a:cs typeface="Inter" pitchFamily="34" charset="-120"/>
              </a:rPr>
              <a:t>4-Byte Read Codes:</a:t>
            </a:r>
            <a:r>
              <a:rPr lang="en-US" sz="1275" dirty="0">
                <a:solidFill>
                  <a:srgbClr val="2C3E50"/>
                </a:solidFill>
                <a:latin typeface="Inter" pitchFamily="34" charset="0"/>
                <a:ea typeface="Inter" pitchFamily="34" charset="-122"/>
                <a:cs typeface="Inter" pitchFamily="34" charset="-120"/>
              </a:rPr>
              <a:t> Search for </a:t>
            </a:r>
            <a:r>
              <a:rPr lang="en-US" sz="1275" dirty="0">
                <a:solidFill>
                  <a:srgbClr val="800000"/>
                </a:solidFill>
                <a:highlight>
                  <a:srgbClr val="F8F9FA"/>
                </a:highlight>
              </a:rPr>
              <a:t>G4</a:t>
            </a:r>
            <a:r>
              <a:rPr lang="en-US" sz="1275" dirty="0">
                <a:solidFill>
                  <a:srgbClr val="2C3E50"/>
                </a:solidFill>
                <a:latin typeface="Inter" pitchFamily="34" charset="0"/>
                <a:ea typeface="Inter" pitchFamily="34" charset="-122"/>
                <a:cs typeface="Inter" pitchFamily="34" charset="-120"/>
              </a:rPr>
              <a:t> codes to ensure full capture across different coding versions.</a:t>
            </a:r>
            <a:endParaRPr lang="en-US" sz="1275" dirty="0"/>
          </a:p>
        </p:txBody>
      </p:sp>
      <p:sp>
        <p:nvSpPr>
          <p:cNvPr id="34" name="Text 11"/>
          <p:cNvSpPr/>
          <p:nvPr/>
        </p:nvSpPr>
        <p:spPr>
          <a:xfrm>
            <a:off x="6834188" y="4193381"/>
            <a:ext cx="4691063" cy="609600"/>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latin typeface="Inter" pitchFamily="34" charset="0"/>
                <a:ea typeface="Inter" pitchFamily="34" charset="-122"/>
                <a:cs typeface="Inter" pitchFamily="34" charset="-120"/>
              </a:rPr>
              <a:t>Read Code 3 (CTV3):</a:t>
            </a:r>
            <a:r>
              <a:rPr lang="en-US" sz="1275" dirty="0">
                <a:solidFill>
                  <a:srgbClr val="2C3E50"/>
                </a:solidFill>
                <a:latin typeface="Inter" pitchFamily="34" charset="0"/>
                <a:ea typeface="Inter" pitchFamily="34" charset="-122"/>
                <a:cs typeface="Inter" pitchFamily="34" charset="-120"/>
              </a:rPr>
              <a:t> Search for </a:t>
            </a:r>
            <a:r>
              <a:rPr lang="en-US" sz="1275" dirty="0">
                <a:solidFill>
                  <a:srgbClr val="800000"/>
                </a:solidFill>
                <a:highlight>
                  <a:srgbClr val="F8F9FA"/>
                </a:highlight>
              </a:rPr>
              <a:t>XE2uV</a:t>
            </a:r>
            <a:r>
              <a:rPr lang="en-US" sz="1275" dirty="0">
                <a:solidFill>
                  <a:srgbClr val="2C3E50"/>
                </a:solidFill>
                <a:latin typeface="Inter" pitchFamily="34" charset="0"/>
                <a:ea typeface="Inter" pitchFamily="34" charset="-122"/>
                <a:cs typeface="Inter" pitchFamily="34" charset="-120"/>
              </a:rPr>
              <a:t>. Vital for practices using TPP SystmOne or other 3rd generation systems.</a:t>
            </a:r>
            <a:endParaRPr lang="en-US" sz="1275" dirty="0"/>
          </a:p>
        </p:txBody>
      </p:sp>
      <p:sp>
        <p:nvSpPr>
          <p:cNvPr id="35" name="Text 12"/>
          <p:cNvSpPr/>
          <p:nvPr/>
        </p:nvSpPr>
        <p:spPr>
          <a:xfrm>
            <a:off x="6834188" y="4993481"/>
            <a:ext cx="4691063" cy="527745"/>
          </a:xfrm>
          <a:prstGeom prst="rect">
            <a:avLst/>
          </a:prstGeom>
          <a:noFill/>
          <a:ln/>
        </p:spPr>
        <p:txBody>
          <a:bodyPr vert="horz" wrap="square" lIns="0" tIns="0" rIns="0" bIns="0" rtlCol="0" anchor="ctr"/>
          <a:lstStyle/>
          <a:p>
            <a:pPr marL="0" indent="0">
              <a:lnSpc>
                <a:spcPts val="1913"/>
              </a:lnSpc>
              <a:buNone/>
            </a:pPr>
            <a:r>
              <a:rPr lang="en-US" sz="1275" b="1" dirty="0">
                <a:solidFill>
                  <a:srgbClr val="2C3E50"/>
                </a:solidFill>
                <a:latin typeface="Inter" pitchFamily="34" charset="0"/>
                <a:ea typeface="Inter" pitchFamily="34" charset="-122"/>
                <a:cs typeface="Inter" pitchFamily="34" charset="-120"/>
              </a:rPr>
              <a:t>SNOMED Mapping:</a:t>
            </a:r>
            <a:r>
              <a:rPr lang="en-US" sz="1275" dirty="0">
                <a:solidFill>
                  <a:srgbClr val="2C3E50"/>
                </a:solidFill>
                <a:latin typeface="Inter" pitchFamily="34" charset="0"/>
                <a:ea typeface="Inter" pitchFamily="34" charset="-122"/>
                <a:cs typeface="Inter" pitchFamily="34" charset="-120"/>
              </a:rPr>
              <a:t> Modern systems map these Read codes to SNOMED CT identifiers automatically for QOF reporting.</a:t>
            </a:r>
            <a:endParaRPr lang="en-US" sz="1275" dirty="0"/>
          </a:p>
        </p:txBody>
      </p:sp>
      <p:sp>
        <p:nvSpPr>
          <p:cNvPr id="36" name="Text 13"/>
          <p:cNvSpPr/>
          <p:nvPr/>
        </p:nvSpPr>
        <p:spPr>
          <a:xfrm>
            <a:off x="6691313" y="5791200"/>
            <a:ext cx="5000625" cy="590550"/>
          </a:xfrm>
          <a:prstGeom prst="rect">
            <a:avLst/>
          </a:prstGeom>
          <a:noFill/>
          <a:ln/>
        </p:spPr>
        <p:txBody>
          <a:bodyPr vert="horz" wrap="square" lIns="0" tIns="0" rIns="0" bIns="0" rtlCol="0" anchor="ctr"/>
          <a:lstStyle/>
          <a:p>
            <a:pPr marL="0" indent="0">
              <a:lnSpc>
                <a:spcPts val="1575"/>
              </a:lnSpc>
              <a:buNone/>
            </a:pPr>
            <a:r>
              <a:rPr lang="en-US" sz="1050" i="1" dirty="0">
                <a:solidFill>
                  <a:srgbClr val="7F8C8D"/>
                </a:solidFill>
                <a:latin typeface="Inter" pitchFamily="34" charset="0"/>
                <a:ea typeface="Inter" pitchFamily="34" charset="-122"/>
                <a:cs typeface="Inter" pitchFamily="34" charset="-120"/>
              </a:rPr>
              <a:t> These searches form the baseline "Master List" before validation procedures begin.</a:t>
            </a:r>
            <a:endParaRPr lang="en-US" sz="10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752475"/>
          </a:xfrm>
          <a:prstGeom prst="rect">
            <a:avLst/>
          </a:prstGeom>
        </p:spPr>
      </p:pic>
      <p:pic>
        <p:nvPicPr>
          <p:cNvPr id="5" name="Image 3" descr="preencoded.png"/>
          <p:cNvPicPr>
            <a:picLocks noChangeAspect="1"/>
          </p:cNvPicPr>
          <p:nvPr/>
        </p:nvPicPr>
        <p:blipFill>
          <a:blip r:embed="rId5"/>
          <a:stretch>
            <a:fillRect/>
          </a:stretch>
        </p:blipFill>
        <p:spPr>
          <a:xfrm>
            <a:off x="381000" y="1571625"/>
            <a:ext cx="5595938" cy="2413397"/>
          </a:xfrm>
          <a:prstGeom prst="rect">
            <a:avLst/>
          </a:prstGeom>
        </p:spPr>
      </p:pic>
      <p:pic>
        <p:nvPicPr>
          <p:cNvPr id="6" name="Image 4" descr="preencoded.png"/>
          <p:cNvPicPr>
            <a:picLocks noChangeAspect="1"/>
          </p:cNvPicPr>
          <p:nvPr/>
        </p:nvPicPr>
        <p:blipFill>
          <a:blip r:embed="rId6"/>
          <a:stretch>
            <a:fillRect/>
          </a:stretch>
        </p:blipFill>
        <p:spPr>
          <a:xfrm>
            <a:off x="609600" y="1752600"/>
            <a:ext cx="5138738" cy="457200"/>
          </a:xfrm>
          <a:prstGeom prst="rect">
            <a:avLst/>
          </a:prstGeom>
        </p:spPr>
      </p:pic>
      <p:pic>
        <p:nvPicPr>
          <p:cNvPr id="7" name="Image 5" descr="preencoded.png"/>
          <p:cNvPicPr>
            <a:picLocks noChangeAspect="1"/>
          </p:cNvPicPr>
          <p:nvPr/>
        </p:nvPicPr>
        <p:blipFill>
          <a:blip r:embed="rId7"/>
          <a:stretch>
            <a:fillRect/>
          </a:stretch>
        </p:blipFill>
        <p:spPr>
          <a:xfrm>
            <a:off x="609600" y="1752600"/>
            <a:ext cx="381000" cy="381000"/>
          </a:xfrm>
          <a:prstGeom prst="rect">
            <a:avLst/>
          </a:prstGeom>
        </p:spPr>
      </p:pic>
      <p:pic>
        <p:nvPicPr>
          <p:cNvPr id="8" name="Image 6" descr="preencoded.png"/>
          <p:cNvPicPr>
            <a:picLocks noChangeAspect="1"/>
          </p:cNvPicPr>
          <p:nvPr/>
        </p:nvPicPr>
        <p:blipFill>
          <a:blip r:embed="rId8"/>
          <a:stretch>
            <a:fillRect/>
          </a:stretch>
        </p:blipFill>
        <p:spPr>
          <a:xfrm>
            <a:off x="681038" y="1847850"/>
            <a:ext cx="238125" cy="190500"/>
          </a:xfrm>
          <a:prstGeom prst="rect">
            <a:avLst/>
          </a:prstGeom>
        </p:spPr>
      </p:pic>
      <p:pic>
        <p:nvPicPr>
          <p:cNvPr id="9" name="Image 7" descr="preencoded.png"/>
          <p:cNvPicPr>
            <a:picLocks noChangeAspect="1"/>
          </p:cNvPicPr>
          <p:nvPr/>
        </p:nvPicPr>
        <p:blipFill>
          <a:blip r:embed="rId9"/>
          <a:stretch>
            <a:fillRect/>
          </a:stretch>
        </p:blipFill>
        <p:spPr>
          <a:xfrm>
            <a:off x="381000" y="4137422"/>
            <a:ext cx="5595938" cy="2413397"/>
          </a:xfrm>
          <a:prstGeom prst="rect">
            <a:avLst/>
          </a:prstGeom>
        </p:spPr>
      </p:pic>
      <p:pic>
        <p:nvPicPr>
          <p:cNvPr id="10" name="Image 8" descr="preencoded.png"/>
          <p:cNvPicPr>
            <a:picLocks noChangeAspect="1"/>
          </p:cNvPicPr>
          <p:nvPr/>
        </p:nvPicPr>
        <p:blipFill>
          <a:blip r:embed="rId10"/>
          <a:stretch>
            <a:fillRect/>
          </a:stretch>
        </p:blipFill>
        <p:spPr>
          <a:xfrm>
            <a:off x="609600" y="4318397"/>
            <a:ext cx="5138738" cy="457200"/>
          </a:xfrm>
          <a:prstGeom prst="rect">
            <a:avLst/>
          </a:prstGeom>
        </p:spPr>
      </p:pic>
      <p:pic>
        <p:nvPicPr>
          <p:cNvPr id="11" name="Image 9" descr="preencoded.png"/>
          <p:cNvPicPr>
            <a:picLocks noChangeAspect="1"/>
          </p:cNvPicPr>
          <p:nvPr/>
        </p:nvPicPr>
        <p:blipFill>
          <a:blip r:embed="rId11"/>
          <a:stretch>
            <a:fillRect/>
          </a:stretch>
        </p:blipFill>
        <p:spPr>
          <a:xfrm>
            <a:off x="609600" y="4318397"/>
            <a:ext cx="381000" cy="381000"/>
          </a:xfrm>
          <a:prstGeom prst="rect">
            <a:avLst/>
          </a:prstGeom>
        </p:spPr>
      </p:pic>
      <p:pic>
        <p:nvPicPr>
          <p:cNvPr id="12" name="Image 10" descr="preencoded.png"/>
          <p:cNvPicPr>
            <a:picLocks noChangeAspect="1"/>
          </p:cNvPicPr>
          <p:nvPr/>
        </p:nvPicPr>
        <p:blipFill>
          <a:blip r:embed="rId12"/>
          <a:stretch>
            <a:fillRect/>
          </a:stretch>
        </p:blipFill>
        <p:spPr>
          <a:xfrm>
            <a:off x="681038" y="4413647"/>
            <a:ext cx="238125" cy="190500"/>
          </a:xfrm>
          <a:prstGeom prst="rect">
            <a:avLst/>
          </a:prstGeom>
        </p:spPr>
      </p:pic>
      <p:pic>
        <p:nvPicPr>
          <p:cNvPr id="13" name="Image 11" descr="preencoded.png"/>
          <p:cNvPicPr>
            <a:picLocks noChangeAspect="1"/>
          </p:cNvPicPr>
          <p:nvPr/>
        </p:nvPicPr>
        <p:blipFill>
          <a:blip r:embed="rId13"/>
          <a:stretch>
            <a:fillRect/>
          </a:stretch>
        </p:blipFill>
        <p:spPr>
          <a:xfrm>
            <a:off x="6215063" y="1571625"/>
            <a:ext cx="5595938" cy="2099072"/>
          </a:xfrm>
          <a:prstGeom prst="rect">
            <a:avLst/>
          </a:prstGeom>
        </p:spPr>
      </p:pic>
      <p:pic>
        <p:nvPicPr>
          <p:cNvPr id="14" name="Image 12" descr="preencoded.png"/>
          <p:cNvPicPr>
            <a:picLocks noChangeAspect="1"/>
          </p:cNvPicPr>
          <p:nvPr/>
        </p:nvPicPr>
        <p:blipFill>
          <a:blip r:embed="rId14"/>
          <a:stretch>
            <a:fillRect/>
          </a:stretch>
        </p:blipFill>
        <p:spPr>
          <a:xfrm>
            <a:off x="6443663" y="1752600"/>
            <a:ext cx="5138738" cy="457200"/>
          </a:xfrm>
          <a:prstGeom prst="rect">
            <a:avLst/>
          </a:prstGeom>
        </p:spPr>
      </p:pic>
      <p:pic>
        <p:nvPicPr>
          <p:cNvPr id="15" name="Image 13" descr="preencoded.png"/>
          <p:cNvPicPr>
            <a:picLocks noChangeAspect="1"/>
          </p:cNvPicPr>
          <p:nvPr/>
        </p:nvPicPr>
        <p:blipFill>
          <a:blip r:embed="rId15"/>
          <a:stretch>
            <a:fillRect/>
          </a:stretch>
        </p:blipFill>
        <p:spPr>
          <a:xfrm>
            <a:off x="6443663" y="1752600"/>
            <a:ext cx="381000" cy="381000"/>
          </a:xfrm>
          <a:prstGeom prst="rect">
            <a:avLst/>
          </a:prstGeom>
        </p:spPr>
      </p:pic>
      <p:pic>
        <p:nvPicPr>
          <p:cNvPr id="16" name="Image 14" descr="preencoded.png"/>
          <p:cNvPicPr>
            <a:picLocks noChangeAspect="1"/>
          </p:cNvPicPr>
          <p:nvPr/>
        </p:nvPicPr>
        <p:blipFill>
          <a:blip r:embed="rId16"/>
          <a:stretch>
            <a:fillRect/>
          </a:stretch>
        </p:blipFill>
        <p:spPr>
          <a:xfrm>
            <a:off x="6515100" y="1847850"/>
            <a:ext cx="238125" cy="190500"/>
          </a:xfrm>
          <a:prstGeom prst="rect">
            <a:avLst/>
          </a:prstGeom>
        </p:spPr>
      </p:pic>
      <p:pic>
        <p:nvPicPr>
          <p:cNvPr id="17" name="Image 15" descr="preencoded.png"/>
          <p:cNvPicPr>
            <a:picLocks noChangeAspect="1"/>
          </p:cNvPicPr>
          <p:nvPr/>
        </p:nvPicPr>
        <p:blipFill>
          <a:blip r:embed="rId17"/>
          <a:stretch>
            <a:fillRect/>
          </a:stretch>
        </p:blipFill>
        <p:spPr>
          <a:xfrm>
            <a:off x="6215063" y="3823097"/>
            <a:ext cx="5595938" cy="2727722"/>
          </a:xfrm>
          <a:prstGeom prst="rect">
            <a:avLst/>
          </a:prstGeom>
        </p:spPr>
      </p:pic>
      <p:pic>
        <p:nvPicPr>
          <p:cNvPr id="18" name="Image 16" descr="preencoded.png"/>
          <p:cNvPicPr>
            <a:picLocks noChangeAspect="1"/>
          </p:cNvPicPr>
          <p:nvPr/>
        </p:nvPicPr>
        <p:blipFill>
          <a:blip r:embed="rId18"/>
          <a:stretch>
            <a:fillRect/>
          </a:stretch>
        </p:blipFill>
        <p:spPr>
          <a:xfrm>
            <a:off x="6443663" y="4004072"/>
            <a:ext cx="5138738" cy="457200"/>
          </a:xfrm>
          <a:prstGeom prst="rect">
            <a:avLst/>
          </a:prstGeom>
        </p:spPr>
      </p:pic>
      <p:pic>
        <p:nvPicPr>
          <p:cNvPr id="19" name="Image 17" descr="preencoded.png"/>
          <p:cNvPicPr>
            <a:picLocks noChangeAspect="1"/>
          </p:cNvPicPr>
          <p:nvPr/>
        </p:nvPicPr>
        <p:blipFill>
          <a:blip r:embed="rId19"/>
          <a:stretch>
            <a:fillRect/>
          </a:stretch>
        </p:blipFill>
        <p:spPr>
          <a:xfrm>
            <a:off x="6443663" y="4004072"/>
            <a:ext cx="381000" cy="381000"/>
          </a:xfrm>
          <a:prstGeom prst="rect">
            <a:avLst/>
          </a:prstGeom>
        </p:spPr>
      </p:pic>
      <p:pic>
        <p:nvPicPr>
          <p:cNvPr id="20" name="Image 18" descr="preencoded.png"/>
          <p:cNvPicPr>
            <a:picLocks noChangeAspect="1"/>
          </p:cNvPicPr>
          <p:nvPr/>
        </p:nvPicPr>
        <p:blipFill>
          <a:blip r:embed="rId20"/>
          <a:stretch>
            <a:fillRect/>
          </a:stretch>
        </p:blipFill>
        <p:spPr>
          <a:xfrm>
            <a:off x="6515100" y="4099322"/>
            <a:ext cx="238125" cy="190500"/>
          </a:xfrm>
          <a:prstGeom prst="rect">
            <a:avLst/>
          </a:prstGeom>
        </p:spPr>
      </p:pic>
      <p:pic>
        <p:nvPicPr>
          <p:cNvPr id="21" name="Image 19" descr="preencoded.png"/>
          <p:cNvPicPr>
            <a:picLocks noChangeAspect="1"/>
          </p:cNvPicPr>
          <p:nvPr/>
        </p:nvPicPr>
        <p:blipFill>
          <a:blip r:embed="rId21"/>
          <a:stretch>
            <a:fillRect/>
          </a:stretch>
        </p:blipFill>
        <p:spPr>
          <a:xfrm>
            <a:off x="6443663" y="5750719"/>
            <a:ext cx="5138738" cy="619125"/>
          </a:xfrm>
          <a:prstGeom prst="rect">
            <a:avLst/>
          </a:prstGeom>
        </p:spPr>
      </p:pic>
      <p:sp>
        <p:nvSpPr>
          <p:cNvPr id="22" name="Text 0"/>
          <p:cNvSpPr/>
          <p:nvPr/>
        </p:nvSpPr>
        <p:spPr>
          <a:xfrm>
            <a:off x="571500" y="285750"/>
            <a:ext cx="11049000" cy="342900"/>
          </a:xfrm>
          <a:prstGeom prst="rect">
            <a:avLst/>
          </a:prstGeom>
          <a:noFill/>
          <a:ln/>
        </p:spPr>
        <p:txBody>
          <a:bodyPr vert="horz" wrap="square" lIns="0" tIns="0" rIns="0" bIns="0" rtlCol="0" anchor="ctr"/>
          <a:lstStyle/>
          <a:p>
            <a:pPr marL="0" indent="0">
              <a:lnSpc>
                <a:spcPts val="2700"/>
              </a:lnSpc>
              <a:buNone/>
            </a:pPr>
            <a:r>
              <a:rPr lang="en-US" sz="1800" b="1" kern="0" spc="30" dirty="0">
                <a:solidFill>
                  <a:srgbClr val="2C3E50"/>
                </a:solidFill>
                <a:latin typeface="Inter" pitchFamily="34" charset="0"/>
                <a:ea typeface="Inter" pitchFamily="34" charset="-122"/>
                <a:cs typeface="Inter" pitchFamily="34" charset="-120"/>
              </a:rPr>
              <a:t>CHD REGISTERS &amp; SERVICE SETUP</a:t>
            </a:r>
            <a:endParaRPr lang="en-US" sz="1800" dirty="0"/>
          </a:p>
        </p:txBody>
      </p:sp>
      <p:sp>
        <p:nvSpPr>
          <p:cNvPr id="23" name="Text 1"/>
          <p:cNvSpPr/>
          <p:nvPr/>
        </p:nvSpPr>
        <p:spPr>
          <a:xfrm>
            <a:off x="571500" y="647700"/>
            <a:ext cx="11049000" cy="200025"/>
          </a:xfrm>
          <a:prstGeom prst="rect">
            <a:avLst/>
          </a:prstGeom>
          <a:noFill/>
          <a:ln/>
        </p:spPr>
        <p:txBody>
          <a:bodyPr vert="horz" wrap="square" lIns="0" tIns="0" rIns="0" bIns="0" rtlCol="0" anchor="ctr"/>
          <a:lstStyle/>
          <a:p>
            <a:pPr marL="0" indent="0">
              <a:lnSpc>
                <a:spcPts val="1575"/>
              </a:lnSpc>
              <a:buNone/>
            </a:pPr>
            <a:r>
              <a:rPr lang="en-US" sz="1050" dirty="0">
                <a:solidFill>
                  <a:srgbClr val="800000"/>
                </a:solidFill>
                <a:latin typeface="Inter" pitchFamily="34" charset="0"/>
                <a:ea typeface="Inter" pitchFamily="34" charset="-122"/>
                <a:cs typeface="Inter" pitchFamily="34" charset="-120"/>
              </a:rPr>
              <a:t>Bradford VTS | ST1–ST3 Training Module</a:t>
            </a:r>
            <a:endParaRPr lang="en-US" sz="1050" dirty="0"/>
          </a:p>
        </p:txBody>
      </p:sp>
      <p:sp>
        <p:nvSpPr>
          <p:cNvPr id="24" name="Text 2"/>
          <p:cNvSpPr/>
          <p:nvPr/>
        </p:nvSpPr>
        <p:spPr>
          <a:xfrm>
            <a:off x="571500" y="1019175"/>
            <a:ext cx="112395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2C3E50"/>
                </a:solidFill>
                <a:latin typeface="Inter" pitchFamily="34" charset="0"/>
                <a:ea typeface="Inter" pitchFamily="34" charset="-122"/>
                <a:cs typeface="Inter" pitchFamily="34" charset="-120"/>
              </a:rPr>
              <a:t>Step 2: Procedure Code Searches</a:t>
            </a:r>
            <a:endParaRPr lang="en-US" sz="2100" dirty="0"/>
          </a:p>
        </p:txBody>
      </p:sp>
      <p:sp>
        <p:nvSpPr>
          <p:cNvPr id="25" name="Text 3"/>
          <p:cNvSpPr/>
          <p:nvPr/>
        </p:nvSpPr>
        <p:spPr>
          <a:xfrm>
            <a:off x="1133475" y="1814513"/>
            <a:ext cx="63779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800000"/>
                </a:solidFill>
                <a:latin typeface="Inter" pitchFamily="34" charset="0"/>
                <a:ea typeface="Inter" pitchFamily="34" charset="-122"/>
                <a:cs typeface="Inter" pitchFamily="34" charset="-120"/>
              </a:rPr>
              <a:t>SEARCH CRITERIA: SURGICAL CODES</a:t>
            </a:r>
            <a:endParaRPr lang="en-US" sz="1350" dirty="0"/>
          </a:p>
        </p:txBody>
      </p:sp>
      <p:sp>
        <p:nvSpPr>
          <p:cNvPr id="26" name="Text 4"/>
          <p:cNvSpPr/>
          <p:nvPr/>
        </p:nvSpPr>
        <p:spPr>
          <a:xfrm>
            <a:off x="914400" y="2324100"/>
            <a:ext cx="4900613" cy="497086"/>
          </a:xfrm>
          <a:prstGeom prst="rect">
            <a:avLst/>
          </a:prstGeom>
          <a:noFill/>
          <a:ln/>
        </p:spPr>
        <p:txBody>
          <a:bodyPr vert="horz" wrap="square" lIns="0" tIns="0" rIns="0" bIns="0" rtlCol="0" anchor="ctr"/>
          <a:lstStyle/>
          <a:p>
            <a:pPr marL="0" indent="0">
              <a:lnSpc>
                <a:spcPts val="1920"/>
              </a:lnSpc>
              <a:buNone/>
            </a:pPr>
            <a:r>
              <a:rPr lang="en-US" sz="1200" dirty="0">
                <a:solidFill>
                  <a:srgbClr val="E67E22"/>
                </a:solidFill>
                <a:highlight>
                  <a:srgbClr val="F8F9FA"/>
                </a:highlight>
              </a:rPr>
              <a:t>792</a:t>
            </a:r>
            <a:r>
              <a:rPr lang="en-US" sz="1200" dirty="0">
                <a:solidFill>
                  <a:srgbClr val="2C3E50"/>
                </a:solidFill>
                <a:latin typeface="Inter" pitchFamily="34" charset="0"/>
                <a:ea typeface="Inter" pitchFamily="34" charset="-122"/>
                <a:cs typeface="Inter" pitchFamily="34" charset="-120"/>
              </a:rPr>
              <a:t>: Coronary Artery Bypass Graft (CABG) — 5-byte Read code captures all bypass procedures.</a:t>
            </a:r>
            <a:endParaRPr lang="en-US" sz="1200" dirty="0"/>
          </a:p>
        </p:txBody>
      </p:sp>
      <p:sp>
        <p:nvSpPr>
          <p:cNvPr id="27" name="Text 5"/>
          <p:cNvSpPr/>
          <p:nvPr/>
        </p:nvSpPr>
        <p:spPr>
          <a:xfrm>
            <a:off x="914400" y="2916436"/>
            <a:ext cx="4900613" cy="497086"/>
          </a:xfrm>
          <a:prstGeom prst="rect">
            <a:avLst/>
          </a:prstGeom>
          <a:noFill/>
          <a:ln/>
        </p:spPr>
        <p:txBody>
          <a:bodyPr vert="horz" wrap="square" lIns="0" tIns="0" rIns="0" bIns="0" rtlCol="0" anchor="ctr"/>
          <a:lstStyle/>
          <a:p>
            <a:pPr marL="0" indent="0">
              <a:lnSpc>
                <a:spcPts val="1920"/>
              </a:lnSpc>
              <a:buNone/>
            </a:pPr>
            <a:r>
              <a:rPr lang="en-US" sz="1200" dirty="0">
                <a:solidFill>
                  <a:srgbClr val="E67E22"/>
                </a:solidFill>
                <a:highlight>
                  <a:srgbClr val="F8F9FA"/>
                </a:highlight>
              </a:rPr>
              <a:t>773</a:t>
            </a:r>
            <a:r>
              <a:rPr lang="en-US" sz="1200" dirty="0">
                <a:solidFill>
                  <a:srgbClr val="2C3E50"/>
                </a:solidFill>
                <a:latin typeface="Inter" pitchFamily="34" charset="0"/>
                <a:ea typeface="Inter" pitchFamily="34" charset="-122"/>
                <a:cs typeface="Inter" pitchFamily="34" charset="-120"/>
              </a:rPr>
              <a:t>: Angioplasty / PCI — 4-byte Read code captures percutaneous interventions.</a:t>
            </a:r>
            <a:endParaRPr lang="en-US" sz="1200" dirty="0"/>
          </a:p>
        </p:txBody>
      </p:sp>
      <p:sp>
        <p:nvSpPr>
          <p:cNvPr id="28" name="Text 6"/>
          <p:cNvSpPr/>
          <p:nvPr/>
        </p:nvSpPr>
        <p:spPr>
          <a:xfrm>
            <a:off x="1133475" y="4380309"/>
            <a:ext cx="26746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800000"/>
                </a:solidFill>
                <a:latin typeface="Inter" pitchFamily="34" charset="0"/>
                <a:ea typeface="Inter" pitchFamily="34" charset="-122"/>
                <a:cs typeface="Inter" pitchFamily="34" charset="-120"/>
              </a:rPr>
              <a:t>THE RATIONALE</a:t>
            </a:r>
            <a:endParaRPr lang="en-US" sz="1350" dirty="0"/>
          </a:p>
        </p:txBody>
      </p:sp>
      <p:sp>
        <p:nvSpPr>
          <p:cNvPr id="29" name="Text 7"/>
          <p:cNvSpPr/>
          <p:nvPr/>
        </p:nvSpPr>
        <p:spPr>
          <a:xfrm>
            <a:off x="847725" y="4889897"/>
            <a:ext cx="4900613" cy="487561"/>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latin typeface="Inter" pitchFamily="34" charset="0"/>
                <a:ea typeface="Inter" pitchFamily="34" charset="-122"/>
                <a:cs typeface="Inter" pitchFamily="34" charset="-120"/>
              </a:rPr>
              <a:t>Identifies patients with established CHD who lack a diagnostic Read code (e.g., Angina or MI).</a:t>
            </a:r>
            <a:endParaRPr lang="en-US" sz="1200" dirty="0"/>
          </a:p>
        </p:txBody>
      </p:sp>
      <p:sp>
        <p:nvSpPr>
          <p:cNvPr id="30" name="Text 8"/>
          <p:cNvSpPr/>
          <p:nvPr/>
        </p:nvSpPr>
        <p:spPr>
          <a:xfrm>
            <a:off x="847725" y="5472708"/>
            <a:ext cx="4900613" cy="487561"/>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latin typeface="Inter" pitchFamily="34" charset="0"/>
                <a:ea typeface="Inter" pitchFamily="34" charset="-122"/>
                <a:cs typeface="Inter" pitchFamily="34" charset="-120"/>
              </a:rPr>
              <a:t>Crucial for patients diagnosed in secondary care where letters mention procedures but not generic "G3" codes.</a:t>
            </a:r>
            <a:endParaRPr lang="en-US" sz="1200" dirty="0"/>
          </a:p>
        </p:txBody>
      </p:sp>
      <p:sp>
        <p:nvSpPr>
          <p:cNvPr id="31" name="Text 9"/>
          <p:cNvSpPr/>
          <p:nvPr/>
        </p:nvSpPr>
        <p:spPr>
          <a:xfrm>
            <a:off x="6967538" y="1814513"/>
            <a:ext cx="5224463"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800000"/>
                </a:solidFill>
                <a:latin typeface="Inter" pitchFamily="34" charset="0"/>
                <a:ea typeface="Inter" pitchFamily="34" charset="-122"/>
                <a:cs typeface="Inter" pitchFamily="34" charset="-120"/>
              </a:rPr>
              <a:t>VALIDATION &amp; DE-DUPLICATION</a:t>
            </a:r>
            <a:endParaRPr lang="en-US" sz="1350" dirty="0"/>
          </a:p>
        </p:txBody>
      </p:sp>
      <p:sp>
        <p:nvSpPr>
          <p:cNvPr id="32" name="Text 10"/>
          <p:cNvSpPr/>
          <p:nvPr/>
        </p:nvSpPr>
        <p:spPr>
          <a:xfrm>
            <a:off x="6681788" y="2324100"/>
            <a:ext cx="4900613" cy="487561"/>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latin typeface="Inter" pitchFamily="34" charset="0"/>
                <a:ea typeface="Inter" pitchFamily="34" charset="-122"/>
                <a:cs typeface="Inter" pitchFamily="34" charset="-120"/>
              </a:rPr>
              <a:t>Exclude any patients already captured in Search 1 (Read Code Hierarchy).</a:t>
            </a:r>
            <a:endParaRPr lang="en-US" sz="1200" dirty="0"/>
          </a:p>
        </p:txBody>
      </p:sp>
      <p:sp>
        <p:nvSpPr>
          <p:cNvPr id="33" name="Text 11"/>
          <p:cNvSpPr/>
          <p:nvPr/>
        </p:nvSpPr>
        <p:spPr>
          <a:xfrm>
            <a:off x="6681788" y="2906911"/>
            <a:ext cx="4900613" cy="487561"/>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latin typeface="Inter" pitchFamily="34" charset="0"/>
                <a:ea typeface="Inter" pitchFamily="34" charset="-122"/>
                <a:cs typeface="Inter" pitchFamily="34" charset="-120"/>
              </a:rPr>
              <a:t>Cross-reference with cardiology discharge summaries and outpatient letters to confirm diagnosis.</a:t>
            </a:r>
            <a:endParaRPr lang="en-US" sz="1200" dirty="0"/>
          </a:p>
        </p:txBody>
      </p:sp>
      <p:sp>
        <p:nvSpPr>
          <p:cNvPr id="34" name="Text 12"/>
          <p:cNvSpPr/>
          <p:nvPr/>
        </p:nvSpPr>
        <p:spPr>
          <a:xfrm>
            <a:off x="6967538" y="4065984"/>
            <a:ext cx="51435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800000"/>
                </a:solidFill>
                <a:latin typeface="Inter" pitchFamily="34" charset="0"/>
                <a:ea typeface="Inter" pitchFamily="34" charset="-122"/>
                <a:cs typeface="Inter" pitchFamily="34" charset="-120"/>
              </a:rPr>
              <a:t>MANDATORY CLINICAL ACTION</a:t>
            </a:r>
            <a:endParaRPr lang="en-US" sz="1350" dirty="0"/>
          </a:p>
        </p:txBody>
      </p:sp>
      <p:sp>
        <p:nvSpPr>
          <p:cNvPr id="35" name="Text 13"/>
          <p:cNvSpPr/>
          <p:nvPr/>
        </p:nvSpPr>
        <p:spPr>
          <a:xfrm>
            <a:off x="6681788" y="4575572"/>
            <a:ext cx="4900613" cy="497086"/>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latin typeface="Inter" pitchFamily="34" charset="0"/>
                <a:ea typeface="Inter" pitchFamily="34" charset="-122"/>
                <a:cs typeface="Inter" pitchFamily="34" charset="-120"/>
              </a:rPr>
              <a:t>Patients identified via procedure codes </a:t>
            </a:r>
            <a:r>
              <a:rPr lang="en-US" sz="1200" b="1" dirty="0">
                <a:solidFill>
                  <a:srgbClr val="2C3E50"/>
                </a:solidFill>
                <a:latin typeface="Inter" pitchFamily="34" charset="0"/>
                <a:ea typeface="Inter" pitchFamily="34" charset="-122"/>
                <a:cs typeface="Inter" pitchFamily="34" charset="-120"/>
              </a:rPr>
              <a:t>must</a:t>
            </a:r>
            <a:r>
              <a:rPr lang="en-US" sz="1200" dirty="0">
                <a:solidFill>
                  <a:srgbClr val="2C3E50"/>
                </a:solidFill>
                <a:latin typeface="Inter" pitchFamily="34" charset="0"/>
                <a:ea typeface="Inter" pitchFamily="34" charset="-122"/>
                <a:cs typeface="Inter" pitchFamily="34" charset="-120"/>
              </a:rPr>
              <a:t> be manually coded with a diagnostic </a:t>
            </a:r>
            <a:r>
              <a:rPr lang="en-US" sz="1200" dirty="0">
                <a:solidFill>
                  <a:srgbClr val="E67E22"/>
                </a:solidFill>
                <a:highlight>
                  <a:srgbClr val="F8F9FA"/>
                </a:highlight>
              </a:rPr>
              <a:t>G3</a:t>
            </a:r>
            <a:r>
              <a:rPr lang="en-US" sz="1200" dirty="0">
                <a:solidFill>
                  <a:srgbClr val="2C3E50"/>
                </a:solidFill>
                <a:latin typeface="Inter" pitchFamily="34" charset="0"/>
                <a:ea typeface="Inter" pitchFamily="34" charset="-122"/>
                <a:cs typeface="Inter" pitchFamily="34" charset="-120"/>
              </a:rPr>
              <a:t> hierarchy code.</a:t>
            </a:r>
            <a:endParaRPr lang="en-US" sz="1200" dirty="0"/>
          </a:p>
        </p:txBody>
      </p:sp>
      <p:sp>
        <p:nvSpPr>
          <p:cNvPr id="36" name="Text 14"/>
          <p:cNvSpPr/>
          <p:nvPr/>
        </p:nvSpPr>
        <p:spPr>
          <a:xfrm>
            <a:off x="6681788" y="5167908"/>
            <a:ext cx="4900613" cy="487561"/>
          </a:xfrm>
          <a:prstGeom prst="rect">
            <a:avLst/>
          </a:prstGeom>
          <a:noFill/>
          <a:ln/>
        </p:spPr>
        <p:txBody>
          <a:bodyPr vert="horz" wrap="square" lIns="0" tIns="0" rIns="0" bIns="0" rtlCol="0" anchor="ctr"/>
          <a:lstStyle/>
          <a:p>
            <a:pPr marL="0" indent="0">
              <a:lnSpc>
                <a:spcPts val="1920"/>
              </a:lnSpc>
              <a:buNone/>
            </a:pPr>
            <a:r>
              <a:rPr lang="en-US" sz="1200" dirty="0">
                <a:solidFill>
                  <a:srgbClr val="2C3E50"/>
                </a:solidFill>
                <a:latin typeface="Inter" pitchFamily="34" charset="0"/>
                <a:ea typeface="Inter" pitchFamily="34" charset="-122"/>
                <a:cs typeface="Inter" pitchFamily="34" charset="-120"/>
              </a:rPr>
              <a:t>This action is essential to pull the patient onto the active QOF register for structured recall and audit.</a:t>
            </a:r>
            <a:endParaRPr lang="en-US" sz="1200" dirty="0"/>
          </a:p>
        </p:txBody>
      </p:sp>
      <p:sp>
        <p:nvSpPr>
          <p:cNvPr id="37" name="Text 15"/>
          <p:cNvSpPr/>
          <p:nvPr/>
        </p:nvSpPr>
        <p:spPr>
          <a:xfrm>
            <a:off x="6557963" y="5750719"/>
            <a:ext cx="4910138" cy="619125"/>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latin typeface="Inter" pitchFamily="34" charset="0"/>
                <a:ea typeface="Inter" pitchFamily="34" charset="-122"/>
                <a:cs typeface="Inter" pitchFamily="34" charset="-120"/>
              </a:rPr>
              <a:t>Remember: Procedure codes alone may not trigger the clinical system's CHD register logic.</a:t>
            </a:r>
            <a:endParaRPr lang="en-US" sz="112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6083</Words>
  <Application>Microsoft Office PowerPoint</Application>
  <PresentationFormat>Widescreen</PresentationFormat>
  <Paragraphs>660</Paragraphs>
  <Slides>35</Slides>
  <Notes>35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35</vt:i4>
      </vt:variant>
    </vt:vector>
  </HeadingPairs>
  <TitlesOfParts>
    <vt:vector size="38" baseType="lpstr">
      <vt:lpstr>Inter</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2026-05-06T15:33:32Z</dcterms:created>
  <dcterms:modified xsi:type="dcterms:W3CDTF">2026-05-06T16:08:41Z</dcterms:modified>
</cp:coreProperties>
</file>