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12192000"/>
  <p:embeddedFontLst>
    <p:embeddedFont>
      <p:font typeface="Inter" panose="020B0604020202020204" charset="0"/>
      <p:regular r:id="rId38"/>
      <p:bold r:id="rId3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2372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2.png"/><Relationship Id="rId3" Type="http://schemas.openxmlformats.org/officeDocument/2006/relationships/image" Target="../media/image1.png"/><Relationship Id="rId7" Type="http://schemas.openxmlformats.org/officeDocument/2006/relationships/image" Target="../media/image136.png"/><Relationship Id="rId12" Type="http://schemas.openxmlformats.org/officeDocument/2006/relationships/image" Target="../media/image1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5" Type="http://schemas.openxmlformats.org/officeDocument/2006/relationships/image" Target="../media/image134.png"/><Relationship Id="rId10" Type="http://schemas.openxmlformats.org/officeDocument/2006/relationships/image" Target="../media/image139.png"/><Relationship Id="rId4" Type="http://schemas.openxmlformats.org/officeDocument/2006/relationships/image" Target="../media/image8.png"/><Relationship Id="rId9" Type="http://schemas.openxmlformats.org/officeDocument/2006/relationships/image" Target="../media/image138.png"/><Relationship Id="rId14" Type="http://schemas.openxmlformats.org/officeDocument/2006/relationships/image" Target="../media/image1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image" Target="../media/image152.png"/><Relationship Id="rId18" Type="http://schemas.openxmlformats.org/officeDocument/2006/relationships/image" Target="../media/image157.png"/><Relationship Id="rId3" Type="http://schemas.openxmlformats.org/officeDocument/2006/relationships/image" Target="../media/image1.png"/><Relationship Id="rId7" Type="http://schemas.openxmlformats.org/officeDocument/2006/relationships/image" Target="../media/image146.png"/><Relationship Id="rId12" Type="http://schemas.openxmlformats.org/officeDocument/2006/relationships/image" Target="../media/image151.png"/><Relationship Id="rId17" Type="http://schemas.openxmlformats.org/officeDocument/2006/relationships/image" Target="../media/image156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5.png"/><Relationship Id="rId11" Type="http://schemas.openxmlformats.org/officeDocument/2006/relationships/image" Target="../media/image150.png"/><Relationship Id="rId5" Type="http://schemas.openxmlformats.org/officeDocument/2006/relationships/image" Target="../media/image144.png"/><Relationship Id="rId15" Type="http://schemas.openxmlformats.org/officeDocument/2006/relationships/image" Target="../media/image154.png"/><Relationship Id="rId10" Type="http://schemas.openxmlformats.org/officeDocument/2006/relationships/image" Target="../media/image149.png"/><Relationship Id="rId4" Type="http://schemas.openxmlformats.org/officeDocument/2006/relationships/image" Target="../media/image8.png"/><Relationship Id="rId9" Type="http://schemas.openxmlformats.org/officeDocument/2006/relationships/image" Target="../media/image148.png"/><Relationship Id="rId14" Type="http://schemas.openxmlformats.org/officeDocument/2006/relationships/image" Target="../media/image15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65.png"/><Relationship Id="rId18" Type="http://schemas.openxmlformats.org/officeDocument/2006/relationships/image" Target="../media/image170.png"/><Relationship Id="rId26" Type="http://schemas.openxmlformats.org/officeDocument/2006/relationships/image" Target="../media/image178.png"/><Relationship Id="rId3" Type="http://schemas.openxmlformats.org/officeDocument/2006/relationships/image" Target="../media/image1.png"/><Relationship Id="rId21" Type="http://schemas.openxmlformats.org/officeDocument/2006/relationships/image" Target="../media/image173.png"/><Relationship Id="rId7" Type="http://schemas.openxmlformats.org/officeDocument/2006/relationships/image" Target="../media/image160.png"/><Relationship Id="rId12" Type="http://schemas.openxmlformats.org/officeDocument/2006/relationships/image" Target="../media/image164.png"/><Relationship Id="rId17" Type="http://schemas.openxmlformats.org/officeDocument/2006/relationships/image" Target="../media/image169.png"/><Relationship Id="rId25" Type="http://schemas.openxmlformats.org/officeDocument/2006/relationships/image" Target="../media/image177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68.png"/><Relationship Id="rId20" Type="http://schemas.openxmlformats.org/officeDocument/2006/relationships/image" Target="../media/image1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9.png"/><Relationship Id="rId11" Type="http://schemas.openxmlformats.org/officeDocument/2006/relationships/image" Target="../media/image163.png"/><Relationship Id="rId24" Type="http://schemas.openxmlformats.org/officeDocument/2006/relationships/image" Target="../media/image176.png"/><Relationship Id="rId5" Type="http://schemas.openxmlformats.org/officeDocument/2006/relationships/image" Target="../media/image158.png"/><Relationship Id="rId15" Type="http://schemas.openxmlformats.org/officeDocument/2006/relationships/image" Target="../media/image167.png"/><Relationship Id="rId23" Type="http://schemas.openxmlformats.org/officeDocument/2006/relationships/image" Target="../media/image175.png"/><Relationship Id="rId28" Type="http://schemas.openxmlformats.org/officeDocument/2006/relationships/image" Target="../media/image180.png"/><Relationship Id="rId10" Type="http://schemas.openxmlformats.org/officeDocument/2006/relationships/image" Target="../media/image162.png"/><Relationship Id="rId19" Type="http://schemas.openxmlformats.org/officeDocument/2006/relationships/image" Target="../media/image171.png"/><Relationship Id="rId4" Type="http://schemas.openxmlformats.org/officeDocument/2006/relationships/image" Target="../media/image66.png"/><Relationship Id="rId9" Type="http://schemas.openxmlformats.org/officeDocument/2006/relationships/image" Target="../media/image161.png"/><Relationship Id="rId14" Type="http://schemas.openxmlformats.org/officeDocument/2006/relationships/image" Target="../media/image166.png"/><Relationship Id="rId22" Type="http://schemas.openxmlformats.org/officeDocument/2006/relationships/image" Target="../media/image174.png"/><Relationship Id="rId27" Type="http://schemas.openxmlformats.org/officeDocument/2006/relationships/image" Target="../media/image17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13" Type="http://schemas.openxmlformats.org/officeDocument/2006/relationships/image" Target="../media/image189.png"/><Relationship Id="rId3" Type="http://schemas.openxmlformats.org/officeDocument/2006/relationships/image" Target="../media/image1.png"/><Relationship Id="rId7" Type="http://schemas.openxmlformats.org/officeDocument/2006/relationships/image" Target="../media/image183.png"/><Relationship Id="rId12" Type="http://schemas.openxmlformats.org/officeDocument/2006/relationships/image" Target="../media/image18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2.png"/><Relationship Id="rId11" Type="http://schemas.openxmlformats.org/officeDocument/2006/relationships/image" Target="../media/image187.png"/><Relationship Id="rId5" Type="http://schemas.openxmlformats.org/officeDocument/2006/relationships/image" Target="../media/image181.png"/><Relationship Id="rId10" Type="http://schemas.openxmlformats.org/officeDocument/2006/relationships/image" Target="../media/image186.png"/><Relationship Id="rId4" Type="http://schemas.openxmlformats.org/officeDocument/2006/relationships/image" Target="../media/image8.png"/><Relationship Id="rId9" Type="http://schemas.openxmlformats.org/officeDocument/2006/relationships/image" Target="../media/image185.png"/><Relationship Id="rId14" Type="http://schemas.openxmlformats.org/officeDocument/2006/relationships/image" Target="../media/image19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13" Type="http://schemas.openxmlformats.org/officeDocument/2006/relationships/image" Target="../media/image198.png"/><Relationship Id="rId3" Type="http://schemas.openxmlformats.org/officeDocument/2006/relationships/image" Target="../media/image1.png"/><Relationship Id="rId7" Type="http://schemas.openxmlformats.org/officeDocument/2006/relationships/image" Target="../media/image193.png"/><Relationship Id="rId12" Type="http://schemas.openxmlformats.org/officeDocument/2006/relationships/image" Target="../media/image19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2.png"/><Relationship Id="rId11" Type="http://schemas.openxmlformats.org/officeDocument/2006/relationships/image" Target="../media/image196.png"/><Relationship Id="rId5" Type="http://schemas.openxmlformats.org/officeDocument/2006/relationships/image" Target="../media/image191.png"/><Relationship Id="rId15" Type="http://schemas.openxmlformats.org/officeDocument/2006/relationships/image" Target="../media/image199.png"/><Relationship Id="rId10" Type="http://schemas.openxmlformats.org/officeDocument/2006/relationships/image" Target="../media/image99.png"/><Relationship Id="rId4" Type="http://schemas.openxmlformats.org/officeDocument/2006/relationships/image" Target="../media/image8.png"/><Relationship Id="rId9" Type="http://schemas.openxmlformats.org/officeDocument/2006/relationships/image" Target="../media/image195.png"/><Relationship Id="rId14" Type="http://schemas.openxmlformats.org/officeDocument/2006/relationships/image" Target="../media/image18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png"/><Relationship Id="rId13" Type="http://schemas.openxmlformats.org/officeDocument/2006/relationships/image" Target="../media/image208.png"/><Relationship Id="rId3" Type="http://schemas.openxmlformats.org/officeDocument/2006/relationships/image" Target="../media/image1.png"/><Relationship Id="rId7" Type="http://schemas.openxmlformats.org/officeDocument/2006/relationships/image" Target="../media/image202.png"/><Relationship Id="rId12" Type="http://schemas.openxmlformats.org/officeDocument/2006/relationships/image" Target="../media/image207.png"/><Relationship Id="rId17" Type="http://schemas.openxmlformats.org/officeDocument/2006/relationships/image" Target="../media/image212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1.png"/><Relationship Id="rId11" Type="http://schemas.openxmlformats.org/officeDocument/2006/relationships/image" Target="../media/image206.png"/><Relationship Id="rId5" Type="http://schemas.openxmlformats.org/officeDocument/2006/relationships/image" Target="../media/image200.png"/><Relationship Id="rId15" Type="http://schemas.openxmlformats.org/officeDocument/2006/relationships/image" Target="../media/image210.png"/><Relationship Id="rId10" Type="http://schemas.openxmlformats.org/officeDocument/2006/relationships/image" Target="../media/image205.png"/><Relationship Id="rId4" Type="http://schemas.openxmlformats.org/officeDocument/2006/relationships/image" Target="../media/image8.png"/><Relationship Id="rId9" Type="http://schemas.openxmlformats.org/officeDocument/2006/relationships/image" Target="../media/image204.png"/><Relationship Id="rId14" Type="http://schemas.openxmlformats.org/officeDocument/2006/relationships/image" Target="../media/image20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png"/><Relationship Id="rId13" Type="http://schemas.openxmlformats.org/officeDocument/2006/relationships/image" Target="../media/image221.png"/><Relationship Id="rId3" Type="http://schemas.openxmlformats.org/officeDocument/2006/relationships/image" Target="../media/image1.png"/><Relationship Id="rId7" Type="http://schemas.openxmlformats.org/officeDocument/2006/relationships/image" Target="../media/image215.png"/><Relationship Id="rId12" Type="http://schemas.openxmlformats.org/officeDocument/2006/relationships/image" Target="../media/image220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4.png"/><Relationship Id="rId11" Type="http://schemas.openxmlformats.org/officeDocument/2006/relationships/image" Target="../media/image219.png"/><Relationship Id="rId5" Type="http://schemas.openxmlformats.org/officeDocument/2006/relationships/image" Target="../media/image213.png"/><Relationship Id="rId15" Type="http://schemas.openxmlformats.org/officeDocument/2006/relationships/image" Target="../media/image223.png"/><Relationship Id="rId10" Type="http://schemas.openxmlformats.org/officeDocument/2006/relationships/image" Target="../media/image218.png"/><Relationship Id="rId4" Type="http://schemas.openxmlformats.org/officeDocument/2006/relationships/image" Target="../media/image8.png"/><Relationship Id="rId9" Type="http://schemas.openxmlformats.org/officeDocument/2006/relationships/image" Target="../media/image217.png"/><Relationship Id="rId14" Type="http://schemas.openxmlformats.org/officeDocument/2006/relationships/image" Target="../media/image2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png"/><Relationship Id="rId13" Type="http://schemas.openxmlformats.org/officeDocument/2006/relationships/image" Target="../media/image231.png"/><Relationship Id="rId3" Type="http://schemas.openxmlformats.org/officeDocument/2006/relationships/image" Target="../media/image1.png"/><Relationship Id="rId7" Type="http://schemas.openxmlformats.org/officeDocument/2006/relationships/image" Target="../media/image151.png"/><Relationship Id="rId12" Type="http://schemas.openxmlformats.org/officeDocument/2006/relationships/image" Target="../media/image230.png"/><Relationship Id="rId17" Type="http://schemas.openxmlformats.org/officeDocument/2006/relationships/image" Target="../media/image235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6.png"/><Relationship Id="rId11" Type="http://schemas.openxmlformats.org/officeDocument/2006/relationships/image" Target="../media/image229.png"/><Relationship Id="rId5" Type="http://schemas.openxmlformats.org/officeDocument/2006/relationships/image" Target="../media/image225.png"/><Relationship Id="rId15" Type="http://schemas.openxmlformats.org/officeDocument/2006/relationships/image" Target="../media/image233.png"/><Relationship Id="rId10" Type="http://schemas.openxmlformats.org/officeDocument/2006/relationships/image" Target="../media/image228.png"/><Relationship Id="rId4" Type="http://schemas.openxmlformats.org/officeDocument/2006/relationships/image" Target="../media/image66.png"/><Relationship Id="rId9" Type="http://schemas.openxmlformats.org/officeDocument/2006/relationships/image" Target="../media/image198.png"/><Relationship Id="rId14" Type="http://schemas.openxmlformats.org/officeDocument/2006/relationships/image" Target="../media/image23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8.png"/><Relationship Id="rId13" Type="http://schemas.openxmlformats.org/officeDocument/2006/relationships/image" Target="../media/image243.png"/><Relationship Id="rId3" Type="http://schemas.openxmlformats.org/officeDocument/2006/relationships/image" Target="../media/image1.png"/><Relationship Id="rId7" Type="http://schemas.openxmlformats.org/officeDocument/2006/relationships/image" Target="../media/image237.png"/><Relationship Id="rId12" Type="http://schemas.openxmlformats.org/officeDocument/2006/relationships/image" Target="../media/image242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2.png"/><Relationship Id="rId11" Type="http://schemas.openxmlformats.org/officeDocument/2006/relationships/image" Target="../media/image241.png"/><Relationship Id="rId5" Type="http://schemas.openxmlformats.org/officeDocument/2006/relationships/image" Target="../media/image236.png"/><Relationship Id="rId15" Type="http://schemas.openxmlformats.org/officeDocument/2006/relationships/image" Target="../media/image245.png"/><Relationship Id="rId10" Type="http://schemas.openxmlformats.org/officeDocument/2006/relationships/image" Target="../media/image240.png"/><Relationship Id="rId4" Type="http://schemas.openxmlformats.org/officeDocument/2006/relationships/image" Target="../media/image8.png"/><Relationship Id="rId9" Type="http://schemas.openxmlformats.org/officeDocument/2006/relationships/image" Target="../media/image239.png"/><Relationship Id="rId14" Type="http://schemas.openxmlformats.org/officeDocument/2006/relationships/image" Target="../media/image2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255.png"/><Relationship Id="rId3" Type="http://schemas.openxmlformats.org/officeDocument/2006/relationships/image" Target="../media/image1.png"/><Relationship Id="rId7" Type="http://schemas.openxmlformats.org/officeDocument/2006/relationships/image" Target="../media/image249.png"/><Relationship Id="rId12" Type="http://schemas.openxmlformats.org/officeDocument/2006/relationships/image" Target="../media/image25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8.png"/><Relationship Id="rId11" Type="http://schemas.openxmlformats.org/officeDocument/2006/relationships/image" Target="../media/image253.png"/><Relationship Id="rId5" Type="http://schemas.openxmlformats.org/officeDocument/2006/relationships/image" Target="../media/image247.png"/><Relationship Id="rId10" Type="http://schemas.openxmlformats.org/officeDocument/2006/relationships/image" Target="../media/image252.png"/><Relationship Id="rId4" Type="http://schemas.openxmlformats.org/officeDocument/2006/relationships/image" Target="../media/image8.png"/><Relationship Id="rId9" Type="http://schemas.openxmlformats.org/officeDocument/2006/relationships/image" Target="../media/image2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9.png"/><Relationship Id="rId13" Type="http://schemas.openxmlformats.org/officeDocument/2006/relationships/image" Target="../media/image264.png"/><Relationship Id="rId18" Type="http://schemas.openxmlformats.org/officeDocument/2006/relationships/image" Target="../media/image269.png"/><Relationship Id="rId3" Type="http://schemas.openxmlformats.org/officeDocument/2006/relationships/image" Target="../media/image1.png"/><Relationship Id="rId21" Type="http://schemas.openxmlformats.org/officeDocument/2006/relationships/image" Target="../media/image272.png"/><Relationship Id="rId7" Type="http://schemas.openxmlformats.org/officeDocument/2006/relationships/image" Target="../media/image258.png"/><Relationship Id="rId12" Type="http://schemas.openxmlformats.org/officeDocument/2006/relationships/image" Target="../media/image263.png"/><Relationship Id="rId17" Type="http://schemas.openxmlformats.org/officeDocument/2006/relationships/image" Target="../media/image268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67.png"/><Relationship Id="rId20" Type="http://schemas.openxmlformats.org/officeDocument/2006/relationships/image" Target="../media/image2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7.png"/><Relationship Id="rId11" Type="http://schemas.openxmlformats.org/officeDocument/2006/relationships/image" Target="../media/image262.png"/><Relationship Id="rId5" Type="http://schemas.openxmlformats.org/officeDocument/2006/relationships/image" Target="../media/image256.png"/><Relationship Id="rId15" Type="http://schemas.openxmlformats.org/officeDocument/2006/relationships/image" Target="../media/image266.png"/><Relationship Id="rId10" Type="http://schemas.openxmlformats.org/officeDocument/2006/relationships/image" Target="../media/image261.png"/><Relationship Id="rId19" Type="http://schemas.openxmlformats.org/officeDocument/2006/relationships/image" Target="../media/image270.png"/><Relationship Id="rId4" Type="http://schemas.openxmlformats.org/officeDocument/2006/relationships/image" Target="../media/image8.png"/><Relationship Id="rId9" Type="http://schemas.openxmlformats.org/officeDocument/2006/relationships/image" Target="../media/image260.png"/><Relationship Id="rId14" Type="http://schemas.openxmlformats.org/officeDocument/2006/relationships/image" Target="../media/image26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6.png"/><Relationship Id="rId13" Type="http://schemas.openxmlformats.org/officeDocument/2006/relationships/image" Target="../media/image281.png"/><Relationship Id="rId3" Type="http://schemas.openxmlformats.org/officeDocument/2006/relationships/image" Target="../media/image1.png"/><Relationship Id="rId7" Type="http://schemas.openxmlformats.org/officeDocument/2006/relationships/image" Target="../media/image275.png"/><Relationship Id="rId12" Type="http://schemas.openxmlformats.org/officeDocument/2006/relationships/image" Target="../media/image28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4.png"/><Relationship Id="rId11" Type="http://schemas.openxmlformats.org/officeDocument/2006/relationships/image" Target="../media/image279.png"/><Relationship Id="rId5" Type="http://schemas.openxmlformats.org/officeDocument/2006/relationships/image" Target="../media/image273.png"/><Relationship Id="rId15" Type="http://schemas.openxmlformats.org/officeDocument/2006/relationships/image" Target="../media/image283.png"/><Relationship Id="rId10" Type="http://schemas.openxmlformats.org/officeDocument/2006/relationships/image" Target="../media/image278.png"/><Relationship Id="rId4" Type="http://schemas.openxmlformats.org/officeDocument/2006/relationships/image" Target="../media/image66.png"/><Relationship Id="rId9" Type="http://schemas.openxmlformats.org/officeDocument/2006/relationships/image" Target="../media/image277.png"/><Relationship Id="rId14" Type="http://schemas.openxmlformats.org/officeDocument/2006/relationships/image" Target="../media/image28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7.png"/><Relationship Id="rId13" Type="http://schemas.openxmlformats.org/officeDocument/2006/relationships/image" Target="../media/image292.png"/><Relationship Id="rId18" Type="http://schemas.openxmlformats.org/officeDocument/2006/relationships/image" Target="../media/image297.png"/><Relationship Id="rId3" Type="http://schemas.openxmlformats.org/officeDocument/2006/relationships/image" Target="../media/image1.png"/><Relationship Id="rId21" Type="http://schemas.openxmlformats.org/officeDocument/2006/relationships/image" Target="../media/image300.png"/><Relationship Id="rId7" Type="http://schemas.openxmlformats.org/officeDocument/2006/relationships/image" Target="../media/image286.png"/><Relationship Id="rId12" Type="http://schemas.openxmlformats.org/officeDocument/2006/relationships/image" Target="../media/image291.png"/><Relationship Id="rId17" Type="http://schemas.openxmlformats.org/officeDocument/2006/relationships/image" Target="../media/image296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95.png"/><Relationship Id="rId20" Type="http://schemas.openxmlformats.org/officeDocument/2006/relationships/image" Target="../media/image2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5.png"/><Relationship Id="rId11" Type="http://schemas.openxmlformats.org/officeDocument/2006/relationships/image" Target="../media/image290.png"/><Relationship Id="rId24" Type="http://schemas.openxmlformats.org/officeDocument/2006/relationships/image" Target="../media/image23.png"/><Relationship Id="rId5" Type="http://schemas.openxmlformats.org/officeDocument/2006/relationships/image" Target="../media/image284.png"/><Relationship Id="rId15" Type="http://schemas.openxmlformats.org/officeDocument/2006/relationships/image" Target="../media/image294.png"/><Relationship Id="rId23" Type="http://schemas.openxmlformats.org/officeDocument/2006/relationships/image" Target="../media/image302.png"/><Relationship Id="rId10" Type="http://schemas.openxmlformats.org/officeDocument/2006/relationships/image" Target="../media/image289.png"/><Relationship Id="rId19" Type="http://schemas.openxmlformats.org/officeDocument/2006/relationships/image" Target="../media/image298.png"/><Relationship Id="rId4" Type="http://schemas.openxmlformats.org/officeDocument/2006/relationships/image" Target="../media/image8.png"/><Relationship Id="rId9" Type="http://schemas.openxmlformats.org/officeDocument/2006/relationships/image" Target="../media/image288.png"/><Relationship Id="rId14" Type="http://schemas.openxmlformats.org/officeDocument/2006/relationships/image" Target="../media/image293.png"/><Relationship Id="rId22" Type="http://schemas.openxmlformats.org/officeDocument/2006/relationships/image" Target="../media/image30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8.png"/><Relationship Id="rId13" Type="http://schemas.openxmlformats.org/officeDocument/2006/relationships/image" Target="../media/image310.png"/><Relationship Id="rId18" Type="http://schemas.openxmlformats.org/officeDocument/2006/relationships/image" Target="../media/image315.png"/><Relationship Id="rId3" Type="http://schemas.openxmlformats.org/officeDocument/2006/relationships/image" Target="../media/image1.png"/><Relationship Id="rId21" Type="http://schemas.openxmlformats.org/officeDocument/2006/relationships/image" Target="../media/image317.png"/><Relationship Id="rId7" Type="http://schemas.openxmlformats.org/officeDocument/2006/relationships/image" Target="../media/image305.png"/><Relationship Id="rId12" Type="http://schemas.openxmlformats.org/officeDocument/2006/relationships/image" Target="../media/image309.png"/><Relationship Id="rId17" Type="http://schemas.openxmlformats.org/officeDocument/2006/relationships/image" Target="../media/image314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13.png"/><Relationship Id="rId20" Type="http://schemas.openxmlformats.org/officeDocument/2006/relationships/image" Target="../media/image3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4.png"/><Relationship Id="rId11" Type="http://schemas.openxmlformats.org/officeDocument/2006/relationships/image" Target="../media/image308.png"/><Relationship Id="rId5" Type="http://schemas.openxmlformats.org/officeDocument/2006/relationships/image" Target="../media/image8.png"/><Relationship Id="rId15" Type="http://schemas.openxmlformats.org/officeDocument/2006/relationships/image" Target="../media/image312.png"/><Relationship Id="rId10" Type="http://schemas.openxmlformats.org/officeDocument/2006/relationships/image" Target="../media/image307.png"/><Relationship Id="rId19" Type="http://schemas.openxmlformats.org/officeDocument/2006/relationships/image" Target="../media/image264.png"/><Relationship Id="rId4" Type="http://schemas.openxmlformats.org/officeDocument/2006/relationships/image" Target="../media/image303.png"/><Relationship Id="rId9" Type="http://schemas.openxmlformats.org/officeDocument/2006/relationships/image" Target="../media/image306.png"/><Relationship Id="rId14" Type="http://schemas.openxmlformats.org/officeDocument/2006/relationships/image" Target="../media/image311.png"/><Relationship Id="rId22" Type="http://schemas.openxmlformats.org/officeDocument/2006/relationships/image" Target="../media/image29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1.png"/><Relationship Id="rId13" Type="http://schemas.openxmlformats.org/officeDocument/2006/relationships/image" Target="../media/image326.png"/><Relationship Id="rId18" Type="http://schemas.openxmlformats.org/officeDocument/2006/relationships/image" Target="../media/image331.png"/><Relationship Id="rId3" Type="http://schemas.openxmlformats.org/officeDocument/2006/relationships/image" Target="../media/image1.png"/><Relationship Id="rId21" Type="http://schemas.openxmlformats.org/officeDocument/2006/relationships/image" Target="../media/image334.png"/><Relationship Id="rId7" Type="http://schemas.openxmlformats.org/officeDocument/2006/relationships/image" Target="../media/image320.png"/><Relationship Id="rId12" Type="http://schemas.openxmlformats.org/officeDocument/2006/relationships/image" Target="../media/image325.png"/><Relationship Id="rId17" Type="http://schemas.openxmlformats.org/officeDocument/2006/relationships/image" Target="../media/image330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29.png"/><Relationship Id="rId20" Type="http://schemas.openxmlformats.org/officeDocument/2006/relationships/image" Target="../media/image3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9.png"/><Relationship Id="rId11" Type="http://schemas.openxmlformats.org/officeDocument/2006/relationships/image" Target="../media/image324.png"/><Relationship Id="rId24" Type="http://schemas.openxmlformats.org/officeDocument/2006/relationships/image" Target="../media/image337.png"/><Relationship Id="rId5" Type="http://schemas.openxmlformats.org/officeDocument/2006/relationships/image" Target="../media/image318.png"/><Relationship Id="rId15" Type="http://schemas.openxmlformats.org/officeDocument/2006/relationships/image" Target="../media/image328.png"/><Relationship Id="rId23" Type="http://schemas.openxmlformats.org/officeDocument/2006/relationships/image" Target="../media/image336.png"/><Relationship Id="rId10" Type="http://schemas.openxmlformats.org/officeDocument/2006/relationships/image" Target="../media/image323.png"/><Relationship Id="rId19" Type="http://schemas.openxmlformats.org/officeDocument/2006/relationships/image" Target="../media/image332.png"/><Relationship Id="rId4" Type="http://schemas.openxmlformats.org/officeDocument/2006/relationships/image" Target="../media/image8.png"/><Relationship Id="rId9" Type="http://schemas.openxmlformats.org/officeDocument/2006/relationships/image" Target="../media/image322.png"/><Relationship Id="rId14" Type="http://schemas.openxmlformats.org/officeDocument/2006/relationships/image" Target="../media/image327.png"/><Relationship Id="rId22" Type="http://schemas.openxmlformats.org/officeDocument/2006/relationships/image" Target="../media/image33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1.png"/><Relationship Id="rId13" Type="http://schemas.openxmlformats.org/officeDocument/2006/relationships/image" Target="../media/image346.png"/><Relationship Id="rId18" Type="http://schemas.openxmlformats.org/officeDocument/2006/relationships/image" Target="../media/image351.png"/><Relationship Id="rId26" Type="http://schemas.openxmlformats.org/officeDocument/2006/relationships/image" Target="../media/image359.png"/><Relationship Id="rId3" Type="http://schemas.openxmlformats.org/officeDocument/2006/relationships/image" Target="../media/image1.png"/><Relationship Id="rId21" Type="http://schemas.openxmlformats.org/officeDocument/2006/relationships/image" Target="../media/image354.png"/><Relationship Id="rId7" Type="http://schemas.openxmlformats.org/officeDocument/2006/relationships/image" Target="../media/image340.png"/><Relationship Id="rId12" Type="http://schemas.openxmlformats.org/officeDocument/2006/relationships/image" Target="../media/image345.png"/><Relationship Id="rId17" Type="http://schemas.openxmlformats.org/officeDocument/2006/relationships/image" Target="../media/image350.png"/><Relationship Id="rId25" Type="http://schemas.openxmlformats.org/officeDocument/2006/relationships/image" Target="../media/image358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49.png"/><Relationship Id="rId20" Type="http://schemas.openxmlformats.org/officeDocument/2006/relationships/image" Target="../media/image3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9.png"/><Relationship Id="rId11" Type="http://schemas.openxmlformats.org/officeDocument/2006/relationships/image" Target="../media/image344.png"/><Relationship Id="rId24" Type="http://schemas.openxmlformats.org/officeDocument/2006/relationships/image" Target="../media/image357.png"/><Relationship Id="rId5" Type="http://schemas.openxmlformats.org/officeDocument/2006/relationships/image" Target="../media/image338.png"/><Relationship Id="rId15" Type="http://schemas.openxmlformats.org/officeDocument/2006/relationships/image" Target="../media/image348.png"/><Relationship Id="rId23" Type="http://schemas.openxmlformats.org/officeDocument/2006/relationships/image" Target="../media/image356.png"/><Relationship Id="rId10" Type="http://schemas.openxmlformats.org/officeDocument/2006/relationships/image" Target="../media/image343.png"/><Relationship Id="rId19" Type="http://schemas.openxmlformats.org/officeDocument/2006/relationships/image" Target="../media/image352.png"/><Relationship Id="rId4" Type="http://schemas.openxmlformats.org/officeDocument/2006/relationships/image" Target="../media/image66.png"/><Relationship Id="rId9" Type="http://schemas.openxmlformats.org/officeDocument/2006/relationships/image" Target="../media/image342.png"/><Relationship Id="rId14" Type="http://schemas.openxmlformats.org/officeDocument/2006/relationships/image" Target="../media/image347.png"/><Relationship Id="rId22" Type="http://schemas.openxmlformats.org/officeDocument/2006/relationships/image" Target="../media/image355.png"/><Relationship Id="rId27" Type="http://schemas.openxmlformats.org/officeDocument/2006/relationships/image" Target="../media/image36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5.png"/><Relationship Id="rId13" Type="http://schemas.openxmlformats.org/officeDocument/2006/relationships/image" Target="../media/image369.png"/><Relationship Id="rId18" Type="http://schemas.openxmlformats.org/officeDocument/2006/relationships/image" Target="../media/image374.png"/><Relationship Id="rId3" Type="http://schemas.openxmlformats.org/officeDocument/2006/relationships/image" Target="../media/image1.png"/><Relationship Id="rId21" Type="http://schemas.openxmlformats.org/officeDocument/2006/relationships/image" Target="../media/image376.png"/><Relationship Id="rId7" Type="http://schemas.openxmlformats.org/officeDocument/2006/relationships/image" Target="../media/image364.png"/><Relationship Id="rId12" Type="http://schemas.openxmlformats.org/officeDocument/2006/relationships/image" Target="../media/image368.png"/><Relationship Id="rId17" Type="http://schemas.openxmlformats.org/officeDocument/2006/relationships/image" Target="../media/image373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372.png"/><Relationship Id="rId20" Type="http://schemas.openxmlformats.org/officeDocument/2006/relationships/image" Target="../media/image3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3.png"/><Relationship Id="rId11" Type="http://schemas.openxmlformats.org/officeDocument/2006/relationships/image" Target="../media/image367.png"/><Relationship Id="rId5" Type="http://schemas.openxmlformats.org/officeDocument/2006/relationships/image" Target="../media/image362.png"/><Relationship Id="rId15" Type="http://schemas.openxmlformats.org/officeDocument/2006/relationships/image" Target="../media/image371.png"/><Relationship Id="rId10" Type="http://schemas.openxmlformats.org/officeDocument/2006/relationships/image" Target="../media/image317.png"/><Relationship Id="rId19" Type="http://schemas.openxmlformats.org/officeDocument/2006/relationships/image" Target="../media/image58.png"/><Relationship Id="rId4" Type="http://schemas.openxmlformats.org/officeDocument/2006/relationships/image" Target="../media/image361.png"/><Relationship Id="rId9" Type="http://schemas.openxmlformats.org/officeDocument/2006/relationships/image" Target="../media/image366.png"/><Relationship Id="rId14" Type="http://schemas.openxmlformats.org/officeDocument/2006/relationships/image" Target="../media/image370.png"/><Relationship Id="rId22" Type="http://schemas.openxmlformats.org/officeDocument/2006/relationships/image" Target="../media/image12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png"/><Relationship Id="rId13" Type="http://schemas.openxmlformats.org/officeDocument/2006/relationships/image" Target="../media/image383.png"/><Relationship Id="rId3" Type="http://schemas.openxmlformats.org/officeDocument/2006/relationships/image" Target="../media/image1.png"/><Relationship Id="rId7" Type="http://schemas.openxmlformats.org/officeDocument/2006/relationships/image" Target="../media/image378.png"/><Relationship Id="rId12" Type="http://schemas.openxmlformats.org/officeDocument/2006/relationships/image" Target="../media/image382.png"/><Relationship Id="rId17" Type="http://schemas.openxmlformats.org/officeDocument/2006/relationships/image" Target="../media/image387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3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81.png"/><Relationship Id="rId5" Type="http://schemas.openxmlformats.org/officeDocument/2006/relationships/image" Target="../media/image377.png"/><Relationship Id="rId15" Type="http://schemas.openxmlformats.org/officeDocument/2006/relationships/image" Target="../media/image385.png"/><Relationship Id="rId10" Type="http://schemas.openxmlformats.org/officeDocument/2006/relationships/image" Target="../media/image380.png"/><Relationship Id="rId4" Type="http://schemas.openxmlformats.org/officeDocument/2006/relationships/image" Target="../media/image8.png"/><Relationship Id="rId9" Type="http://schemas.openxmlformats.org/officeDocument/2006/relationships/image" Target="../media/image379.png"/><Relationship Id="rId14" Type="http://schemas.openxmlformats.org/officeDocument/2006/relationships/image" Target="../media/image38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1.png"/><Relationship Id="rId13" Type="http://schemas.openxmlformats.org/officeDocument/2006/relationships/image" Target="../media/image396.png"/><Relationship Id="rId18" Type="http://schemas.openxmlformats.org/officeDocument/2006/relationships/image" Target="../media/image401.png"/><Relationship Id="rId3" Type="http://schemas.openxmlformats.org/officeDocument/2006/relationships/image" Target="../media/image1.png"/><Relationship Id="rId7" Type="http://schemas.openxmlformats.org/officeDocument/2006/relationships/image" Target="../media/image390.png"/><Relationship Id="rId12" Type="http://schemas.openxmlformats.org/officeDocument/2006/relationships/image" Target="../media/image395.png"/><Relationship Id="rId17" Type="http://schemas.openxmlformats.org/officeDocument/2006/relationships/image" Target="../media/image400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3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9.png"/><Relationship Id="rId11" Type="http://schemas.openxmlformats.org/officeDocument/2006/relationships/image" Target="../media/image394.png"/><Relationship Id="rId5" Type="http://schemas.openxmlformats.org/officeDocument/2006/relationships/image" Target="../media/image388.png"/><Relationship Id="rId15" Type="http://schemas.openxmlformats.org/officeDocument/2006/relationships/image" Target="../media/image398.png"/><Relationship Id="rId10" Type="http://schemas.openxmlformats.org/officeDocument/2006/relationships/image" Target="../media/image393.png"/><Relationship Id="rId19" Type="http://schemas.openxmlformats.org/officeDocument/2006/relationships/image" Target="../media/image402.png"/><Relationship Id="rId4" Type="http://schemas.openxmlformats.org/officeDocument/2006/relationships/image" Target="../media/image8.png"/><Relationship Id="rId9" Type="http://schemas.openxmlformats.org/officeDocument/2006/relationships/image" Target="../media/image392.png"/><Relationship Id="rId14" Type="http://schemas.openxmlformats.org/officeDocument/2006/relationships/image" Target="../media/image39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6.png"/><Relationship Id="rId13" Type="http://schemas.openxmlformats.org/officeDocument/2006/relationships/image" Target="../media/image411.png"/><Relationship Id="rId3" Type="http://schemas.openxmlformats.org/officeDocument/2006/relationships/image" Target="../media/image1.png"/><Relationship Id="rId7" Type="http://schemas.openxmlformats.org/officeDocument/2006/relationships/image" Target="../media/image405.png"/><Relationship Id="rId12" Type="http://schemas.openxmlformats.org/officeDocument/2006/relationships/image" Target="../media/image410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4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4.png"/><Relationship Id="rId11" Type="http://schemas.openxmlformats.org/officeDocument/2006/relationships/image" Target="../media/image409.png"/><Relationship Id="rId5" Type="http://schemas.openxmlformats.org/officeDocument/2006/relationships/image" Target="../media/image403.png"/><Relationship Id="rId15" Type="http://schemas.openxmlformats.org/officeDocument/2006/relationships/image" Target="../media/image413.png"/><Relationship Id="rId10" Type="http://schemas.openxmlformats.org/officeDocument/2006/relationships/image" Target="../media/image408.png"/><Relationship Id="rId4" Type="http://schemas.openxmlformats.org/officeDocument/2006/relationships/image" Target="../media/image66.png"/><Relationship Id="rId9" Type="http://schemas.openxmlformats.org/officeDocument/2006/relationships/image" Target="../media/image407.png"/><Relationship Id="rId14" Type="http://schemas.openxmlformats.org/officeDocument/2006/relationships/image" Target="../media/image4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26" Type="http://schemas.openxmlformats.org/officeDocument/2006/relationships/image" Target="../media/image45.png"/><Relationship Id="rId3" Type="http://schemas.openxmlformats.org/officeDocument/2006/relationships/image" Target="../media/image1.png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5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24" Type="http://schemas.openxmlformats.org/officeDocument/2006/relationships/image" Target="../media/image43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28" Type="http://schemas.openxmlformats.org/officeDocument/2006/relationships/image" Target="../media/image47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8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Relationship Id="rId27" Type="http://schemas.openxmlformats.org/officeDocument/2006/relationships/image" Target="../media/image4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8.png"/><Relationship Id="rId13" Type="http://schemas.openxmlformats.org/officeDocument/2006/relationships/image" Target="../media/image423.png"/><Relationship Id="rId18" Type="http://schemas.openxmlformats.org/officeDocument/2006/relationships/image" Target="../media/image428.png"/><Relationship Id="rId3" Type="http://schemas.openxmlformats.org/officeDocument/2006/relationships/image" Target="../media/image1.png"/><Relationship Id="rId21" Type="http://schemas.openxmlformats.org/officeDocument/2006/relationships/image" Target="../media/image431.png"/><Relationship Id="rId7" Type="http://schemas.openxmlformats.org/officeDocument/2006/relationships/image" Target="../media/image417.png"/><Relationship Id="rId12" Type="http://schemas.openxmlformats.org/officeDocument/2006/relationships/image" Target="../media/image422.png"/><Relationship Id="rId17" Type="http://schemas.openxmlformats.org/officeDocument/2006/relationships/image" Target="../media/image427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426.png"/><Relationship Id="rId20" Type="http://schemas.openxmlformats.org/officeDocument/2006/relationships/image" Target="../media/image4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6.png"/><Relationship Id="rId11" Type="http://schemas.openxmlformats.org/officeDocument/2006/relationships/image" Target="../media/image421.png"/><Relationship Id="rId5" Type="http://schemas.openxmlformats.org/officeDocument/2006/relationships/image" Target="../media/image415.png"/><Relationship Id="rId15" Type="http://schemas.openxmlformats.org/officeDocument/2006/relationships/image" Target="../media/image425.png"/><Relationship Id="rId23" Type="http://schemas.openxmlformats.org/officeDocument/2006/relationships/image" Target="../media/image433.png"/><Relationship Id="rId10" Type="http://schemas.openxmlformats.org/officeDocument/2006/relationships/image" Target="../media/image420.png"/><Relationship Id="rId19" Type="http://schemas.openxmlformats.org/officeDocument/2006/relationships/image" Target="../media/image429.png"/><Relationship Id="rId4" Type="http://schemas.openxmlformats.org/officeDocument/2006/relationships/image" Target="../media/image66.png"/><Relationship Id="rId9" Type="http://schemas.openxmlformats.org/officeDocument/2006/relationships/image" Target="../media/image419.png"/><Relationship Id="rId14" Type="http://schemas.openxmlformats.org/officeDocument/2006/relationships/image" Target="../media/image424.png"/><Relationship Id="rId22" Type="http://schemas.openxmlformats.org/officeDocument/2006/relationships/image" Target="../media/image43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6.png"/><Relationship Id="rId13" Type="http://schemas.openxmlformats.org/officeDocument/2006/relationships/image" Target="../media/image440.png"/><Relationship Id="rId18" Type="http://schemas.openxmlformats.org/officeDocument/2006/relationships/image" Target="../media/image444.png"/><Relationship Id="rId3" Type="http://schemas.openxmlformats.org/officeDocument/2006/relationships/image" Target="../media/image1.png"/><Relationship Id="rId21" Type="http://schemas.openxmlformats.org/officeDocument/2006/relationships/image" Target="../media/image447.png"/><Relationship Id="rId7" Type="http://schemas.openxmlformats.org/officeDocument/2006/relationships/image" Target="../media/image137.png"/><Relationship Id="rId12" Type="http://schemas.openxmlformats.org/officeDocument/2006/relationships/image" Target="../media/image439.png"/><Relationship Id="rId17" Type="http://schemas.openxmlformats.org/officeDocument/2006/relationships/image" Target="../media/image443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442.png"/><Relationship Id="rId20" Type="http://schemas.openxmlformats.org/officeDocument/2006/relationships/image" Target="../media/image4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5.png"/><Relationship Id="rId11" Type="http://schemas.openxmlformats.org/officeDocument/2006/relationships/image" Target="../media/image438.png"/><Relationship Id="rId5" Type="http://schemas.openxmlformats.org/officeDocument/2006/relationships/image" Target="../media/image434.png"/><Relationship Id="rId15" Type="http://schemas.openxmlformats.org/officeDocument/2006/relationships/image" Target="../media/image29.png"/><Relationship Id="rId10" Type="http://schemas.openxmlformats.org/officeDocument/2006/relationships/image" Target="../media/image192.png"/><Relationship Id="rId19" Type="http://schemas.openxmlformats.org/officeDocument/2006/relationships/image" Target="../media/image445.png"/><Relationship Id="rId4" Type="http://schemas.openxmlformats.org/officeDocument/2006/relationships/image" Target="../media/image66.png"/><Relationship Id="rId9" Type="http://schemas.openxmlformats.org/officeDocument/2006/relationships/image" Target="../media/image437.png"/><Relationship Id="rId14" Type="http://schemas.openxmlformats.org/officeDocument/2006/relationships/image" Target="../media/image441.png"/><Relationship Id="rId22" Type="http://schemas.openxmlformats.org/officeDocument/2006/relationships/image" Target="../media/image44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2.png"/><Relationship Id="rId13" Type="http://schemas.openxmlformats.org/officeDocument/2006/relationships/image" Target="../media/image457.png"/><Relationship Id="rId3" Type="http://schemas.openxmlformats.org/officeDocument/2006/relationships/image" Target="../media/image1.png"/><Relationship Id="rId7" Type="http://schemas.openxmlformats.org/officeDocument/2006/relationships/image" Target="../media/image451.png"/><Relationship Id="rId12" Type="http://schemas.openxmlformats.org/officeDocument/2006/relationships/image" Target="../media/image456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4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0.png"/><Relationship Id="rId11" Type="http://schemas.openxmlformats.org/officeDocument/2006/relationships/image" Target="../media/image455.png"/><Relationship Id="rId5" Type="http://schemas.openxmlformats.org/officeDocument/2006/relationships/image" Target="../media/image449.png"/><Relationship Id="rId15" Type="http://schemas.openxmlformats.org/officeDocument/2006/relationships/image" Target="../media/image459.png"/><Relationship Id="rId10" Type="http://schemas.openxmlformats.org/officeDocument/2006/relationships/image" Target="../media/image454.png"/><Relationship Id="rId4" Type="http://schemas.openxmlformats.org/officeDocument/2006/relationships/image" Target="../media/image8.png"/><Relationship Id="rId9" Type="http://schemas.openxmlformats.org/officeDocument/2006/relationships/image" Target="../media/image453.png"/><Relationship Id="rId14" Type="http://schemas.openxmlformats.org/officeDocument/2006/relationships/image" Target="../media/image45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4.png"/><Relationship Id="rId13" Type="http://schemas.openxmlformats.org/officeDocument/2006/relationships/image" Target="../media/image469.png"/><Relationship Id="rId18" Type="http://schemas.openxmlformats.org/officeDocument/2006/relationships/image" Target="../media/image474.png"/><Relationship Id="rId3" Type="http://schemas.openxmlformats.org/officeDocument/2006/relationships/image" Target="../media/image1.png"/><Relationship Id="rId21" Type="http://schemas.openxmlformats.org/officeDocument/2006/relationships/image" Target="../media/image477.png"/><Relationship Id="rId7" Type="http://schemas.openxmlformats.org/officeDocument/2006/relationships/image" Target="../media/image463.png"/><Relationship Id="rId12" Type="http://schemas.openxmlformats.org/officeDocument/2006/relationships/image" Target="../media/image468.png"/><Relationship Id="rId17" Type="http://schemas.openxmlformats.org/officeDocument/2006/relationships/image" Target="../media/image473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472.png"/><Relationship Id="rId20" Type="http://schemas.openxmlformats.org/officeDocument/2006/relationships/image" Target="../media/image4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2.png"/><Relationship Id="rId11" Type="http://schemas.openxmlformats.org/officeDocument/2006/relationships/image" Target="../media/image467.png"/><Relationship Id="rId5" Type="http://schemas.openxmlformats.org/officeDocument/2006/relationships/image" Target="../media/image461.png"/><Relationship Id="rId15" Type="http://schemas.openxmlformats.org/officeDocument/2006/relationships/image" Target="../media/image471.png"/><Relationship Id="rId10" Type="http://schemas.openxmlformats.org/officeDocument/2006/relationships/image" Target="../media/image466.png"/><Relationship Id="rId19" Type="http://schemas.openxmlformats.org/officeDocument/2006/relationships/image" Target="../media/image475.png"/><Relationship Id="rId4" Type="http://schemas.openxmlformats.org/officeDocument/2006/relationships/image" Target="../media/image66.png"/><Relationship Id="rId9" Type="http://schemas.openxmlformats.org/officeDocument/2006/relationships/image" Target="../media/image465.png"/><Relationship Id="rId14" Type="http://schemas.openxmlformats.org/officeDocument/2006/relationships/image" Target="../media/image470.png"/><Relationship Id="rId22" Type="http://schemas.openxmlformats.org/officeDocument/2006/relationships/image" Target="../media/image47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2.png"/><Relationship Id="rId13" Type="http://schemas.openxmlformats.org/officeDocument/2006/relationships/image" Target="../media/image487.png"/><Relationship Id="rId3" Type="http://schemas.openxmlformats.org/officeDocument/2006/relationships/image" Target="../media/image1.png"/><Relationship Id="rId7" Type="http://schemas.openxmlformats.org/officeDocument/2006/relationships/image" Target="../media/image481.png"/><Relationship Id="rId12" Type="http://schemas.openxmlformats.org/officeDocument/2006/relationships/image" Target="../media/image48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0.png"/><Relationship Id="rId11" Type="http://schemas.openxmlformats.org/officeDocument/2006/relationships/image" Target="../media/image485.png"/><Relationship Id="rId5" Type="http://schemas.openxmlformats.org/officeDocument/2006/relationships/image" Target="../media/image479.png"/><Relationship Id="rId15" Type="http://schemas.openxmlformats.org/officeDocument/2006/relationships/image" Target="../media/image489.png"/><Relationship Id="rId10" Type="http://schemas.openxmlformats.org/officeDocument/2006/relationships/image" Target="../media/image484.png"/><Relationship Id="rId4" Type="http://schemas.openxmlformats.org/officeDocument/2006/relationships/image" Target="../media/image66.png"/><Relationship Id="rId9" Type="http://schemas.openxmlformats.org/officeDocument/2006/relationships/image" Target="../media/image483.png"/><Relationship Id="rId14" Type="http://schemas.openxmlformats.org/officeDocument/2006/relationships/image" Target="../media/image48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3.png"/><Relationship Id="rId13" Type="http://schemas.openxmlformats.org/officeDocument/2006/relationships/image" Target="../media/image498.png"/><Relationship Id="rId3" Type="http://schemas.openxmlformats.org/officeDocument/2006/relationships/image" Target="../media/image1.png"/><Relationship Id="rId7" Type="http://schemas.openxmlformats.org/officeDocument/2006/relationships/image" Target="../media/image492.png"/><Relationship Id="rId12" Type="http://schemas.openxmlformats.org/officeDocument/2006/relationships/image" Target="../media/image49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1.png"/><Relationship Id="rId11" Type="http://schemas.openxmlformats.org/officeDocument/2006/relationships/image" Target="../media/image496.png"/><Relationship Id="rId5" Type="http://schemas.openxmlformats.org/officeDocument/2006/relationships/image" Target="../media/image490.png"/><Relationship Id="rId10" Type="http://schemas.openxmlformats.org/officeDocument/2006/relationships/image" Target="../media/image495.png"/><Relationship Id="rId4" Type="http://schemas.openxmlformats.org/officeDocument/2006/relationships/image" Target="../media/image8.png"/><Relationship Id="rId9" Type="http://schemas.openxmlformats.org/officeDocument/2006/relationships/image" Target="../media/image494.png"/><Relationship Id="rId14" Type="http://schemas.openxmlformats.org/officeDocument/2006/relationships/image" Target="../media/image49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1.png"/><Relationship Id="rId21" Type="http://schemas.openxmlformats.org/officeDocument/2006/relationships/image" Target="../media/image64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image" Target="../media/image8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Relationship Id="rId22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1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3" Type="http://schemas.openxmlformats.org/officeDocument/2006/relationships/image" Target="../media/image1.png"/><Relationship Id="rId21" Type="http://schemas.openxmlformats.org/officeDocument/2006/relationships/image" Target="../media/image92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7.png"/><Relationship Id="rId20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19" Type="http://schemas.openxmlformats.org/officeDocument/2006/relationships/image" Target="../media/image90.png"/><Relationship Id="rId4" Type="http://schemas.openxmlformats.org/officeDocument/2006/relationships/image" Target="../media/image8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3" Type="http://schemas.openxmlformats.org/officeDocument/2006/relationships/image" Target="../media/image1.png"/><Relationship Id="rId21" Type="http://schemas.openxmlformats.org/officeDocument/2006/relationships/image" Target="../media/image109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4.png"/><Relationship Id="rId20" Type="http://schemas.openxmlformats.org/officeDocument/2006/relationships/image" Target="../media/image1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23" Type="http://schemas.openxmlformats.org/officeDocument/2006/relationships/image" Target="../media/image111.png"/><Relationship Id="rId10" Type="http://schemas.openxmlformats.org/officeDocument/2006/relationships/image" Target="../media/image98.png"/><Relationship Id="rId19" Type="http://schemas.openxmlformats.org/officeDocument/2006/relationships/image" Target="../media/image107.png"/><Relationship Id="rId4" Type="http://schemas.openxmlformats.org/officeDocument/2006/relationships/image" Target="../media/image8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Relationship Id="rId22" Type="http://schemas.openxmlformats.org/officeDocument/2006/relationships/image" Target="../media/image1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0.png"/><Relationship Id="rId3" Type="http://schemas.openxmlformats.org/officeDocument/2006/relationships/image" Target="../media/image1.png"/><Relationship Id="rId7" Type="http://schemas.openxmlformats.org/officeDocument/2006/relationships/image" Target="../media/image114.png"/><Relationship Id="rId12" Type="http://schemas.openxmlformats.org/officeDocument/2006/relationships/image" Target="../media/image1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11" Type="http://schemas.openxmlformats.org/officeDocument/2006/relationships/image" Target="../media/image118.png"/><Relationship Id="rId5" Type="http://schemas.openxmlformats.org/officeDocument/2006/relationships/image" Target="../media/image112.png"/><Relationship Id="rId10" Type="http://schemas.openxmlformats.org/officeDocument/2006/relationships/image" Target="../media/image117.png"/><Relationship Id="rId4" Type="http://schemas.openxmlformats.org/officeDocument/2006/relationships/image" Target="../media/image8.png"/><Relationship Id="rId9" Type="http://schemas.openxmlformats.org/officeDocument/2006/relationships/image" Target="../media/image1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0.png"/><Relationship Id="rId3" Type="http://schemas.openxmlformats.org/officeDocument/2006/relationships/image" Target="../media/image1.pn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5" Type="http://schemas.openxmlformats.org/officeDocument/2006/relationships/image" Target="../media/image13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Relationship Id="rId14" Type="http://schemas.openxmlformats.org/officeDocument/2006/relationships/image" Target="../media/image1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1" y="-132606"/>
            <a:ext cx="67056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639294"/>
            <a:ext cx="2686050" cy="8477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8050" y="3639294"/>
            <a:ext cx="2686050" cy="8477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677519"/>
            <a:ext cx="2686050" cy="8477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8050" y="4677519"/>
            <a:ext cx="2686050" cy="8477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6096744"/>
            <a:ext cx="5562600" cy="6286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5600" y="0"/>
            <a:ext cx="5486400" cy="6858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5600" y="0"/>
            <a:ext cx="5486400" cy="685800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571501" y="285006"/>
            <a:ext cx="5638800" cy="314325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kern="0" spc="60" dirty="0">
                <a:solidFill>
                  <a:schemeClr val="bg1"/>
                </a:solidFill>
              </a:rPr>
              <a:t>BRADFORD VTS TEACHING DECK</a:t>
            </a:r>
            <a:endParaRPr lang="en-US" sz="1650" dirty="0">
              <a:solidFill>
                <a:schemeClr val="bg1"/>
              </a:solidFill>
            </a:endParaRPr>
          </a:p>
        </p:txBody>
      </p:sp>
      <p:sp>
        <p:nvSpPr>
          <p:cNvPr id="12" name="Text 1"/>
          <p:cNvSpPr/>
          <p:nvPr/>
        </p:nvSpPr>
        <p:spPr>
          <a:xfrm>
            <a:off x="571500" y="827931"/>
            <a:ext cx="5562600" cy="13409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003087"/>
                </a:solidFill>
              </a:rPr>
              <a:t>Congenital Heart Disease</a:t>
            </a:r>
            <a:endParaRPr lang="en-US" sz="4800" dirty="0"/>
          </a:p>
        </p:txBody>
      </p:sp>
      <p:sp>
        <p:nvSpPr>
          <p:cNvPr id="13" name="Text 2"/>
          <p:cNvSpPr/>
          <p:nvPr/>
        </p:nvSpPr>
        <p:spPr>
          <a:xfrm>
            <a:off x="571499" y="2753468"/>
            <a:ext cx="5760719" cy="314326"/>
          </a:xfrm>
          <a:prstGeom prst="rect">
            <a:avLst/>
          </a:prstGeom>
          <a:solidFill>
            <a:srgbClr val="FFC000"/>
          </a:solidFill>
          <a:ln/>
        </p:spPr>
        <p:txBody>
          <a:bodyPr vert="horz" wrap="square" lIns="0" tIns="0" rIns="0" bIns="0" rtlCol="0" anchor="ctr"/>
          <a:lstStyle/>
          <a:p>
            <a:pPr>
              <a:lnSpc>
                <a:spcPts val="1575"/>
              </a:lnSpc>
            </a:pPr>
            <a:r>
              <a:rPr lang="en-US" sz="10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 Slides provided for educational purposes.  Check against latest NICE guidance &amp; BNF</a:t>
            </a:r>
            <a:endParaRPr lang="en-US" sz="1000" dirty="0"/>
          </a:p>
        </p:txBody>
      </p:sp>
      <p:sp>
        <p:nvSpPr>
          <p:cNvPr id="14" name="Text 3"/>
          <p:cNvSpPr/>
          <p:nvPr/>
        </p:nvSpPr>
        <p:spPr>
          <a:xfrm>
            <a:off x="762000" y="3829794"/>
            <a:ext cx="2305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3087"/>
                </a:solidFill>
              </a:rPr>
              <a:t>AKT FOCUS</a:t>
            </a:r>
            <a:endParaRPr lang="en-US" sz="1200" dirty="0"/>
          </a:p>
        </p:txBody>
      </p:sp>
      <p:sp>
        <p:nvSpPr>
          <p:cNvPr id="15" name="Text 4"/>
          <p:cNvSpPr/>
          <p:nvPr/>
        </p:nvSpPr>
        <p:spPr>
          <a:xfrm>
            <a:off x="762000" y="4096494"/>
            <a:ext cx="57607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Key Facts, Murmurs &amp; Classic Imaging</a:t>
            </a:r>
            <a:endParaRPr lang="en-US" sz="1050" dirty="0"/>
          </a:p>
        </p:txBody>
      </p:sp>
      <p:sp>
        <p:nvSpPr>
          <p:cNvPr id="16" name="Text 5"/>
          <p:cNvSpPr/>
          <p:nvPr/>
        </p:nvSpPr>
        <p:spPr>
          <a:xfrm>
            <a:off x="3638550" y="3829794"/>
            <a:ext cx="2305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3087"/>
                </a:solidFill>
              </a:rPr>
              <a:t>SCA SKILLS</a:t>
            </a:r>
            <a:endParaRPr lang="en-US" sz="1200" dirty="0"/>
          </a:p>
        </p:txBody>
      </p:sp>
      <p:sp>
        <p:nvSpPr>
          <p:cNvPr id="17" name="Text 6"/>
          <p:cNvSpPr/>
          <p:nvPr/>
        </p:nvSpPr>
        <p:spPr>
          <a:xfrm>
            <a:off x="3638550" y="4096494"/>
            <a:ext cx="5600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Communication, ICE &amp; Safety Netting</a:t>
            </a:r>
            <a:endParaRPr lang="en-US" sz="1050" dirty="0"/>
          </a:p>
        </p:txBody>
      </p:sp>
      <p:sp>
        <p:nvSpPr>
          <p:cNvPr id="18" name="Text 7"/>
          <p:cNvSpPr/>
          <p:nvPr/>
        </p:nvSpPr>
        <p:spPr>
          <a:xfrm>
            <a:off x="762000" y="4868019"/>
            <a:ext cx="2743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3087"/>
                </a:solidFill>
              </a:rPr>
              <a:t>CLINICAL SAFETY</a:t>
            </a:r>
            <a:endParaRPr lang="en-US" sz="1200" dirty="0"/>
          </a:p>
        </p:txBody>
      </p:sp>
      <p:sp>
        <p:nvSpPr>
          <p:cNvPr id="19" name="Text 8"/>
          <p:cNvSpPr/>
          <p:nvPr/>
        </p:nvSpPr>
        <p:spPr>
          <a:xfrm>
            <a:off x="762000" y="5134719"/>
            <a:ext cx="51206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Red Flags &amp; Emergency Management</a:t>
            </a:r>
            <a:endParaRPr lang="en-US" sz="1050" dirty="0"/>
          </a:p>
        </p:txBody>
      </p:sp>
      <p:sp>
        <p:nvSpPr>
          <p:cNvPr id="20" name="Text 9"/>
          <p:cNvSpPr/>
          <p:nvPr/>
        </p:nvSpPr>
        <p:spPr>
          <a:xfrm>
            <a:off x="3638550" y="4868019"/>
            <a:ext cx="2305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3087"/>
                </a:solidFill>
              </a:rPr>
              <a:t>GUCH CARE</a:t>
            </a:r>
            <a:endParaRPr lang="en-US" sz="1200" dirty="0"/>
          </a:p>
        </p:txBody>
      </p:sp>
      <p:sp>
        <p:nvSpPr>
          <p:cNvPr id="21" name="Text 10"/>
          <p:cNvSpPr/>
          <p:nvPr/>
        </p:nvSpPr>
        <p:spPr>
          <a:xfrm>
            <a:off x="3638550" y="5134719"/>
            <a:ext cx="57607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Long-term Monitoring in Primary Care</a:t>
            </a:r>
            <a:endParaRPr lang="en-US" sz="1050" dirty="0"/>
          </a:p>
        </p:txBody>
      </p:sp>
      <p:sp>
        <p:nvSpPr>
          <p:cNvPr id="22" name="Text 11"/>
          <p:cNvSpPr/>
          <p:nvPr/>
        </p:nvSpPr>
        <p:spPr>
          <a:xfrm>
            <a:off x="571500" y="6287244"/>
            <a:ext cx="5562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Primary Care Educational Resource</a:t>
            </a:r>
            <a:endParaRPr lang="en-US" sz="1050" dirty="0"/>
          </a:p>
        </p:txBody>
      </p:sp>
      <p:sp>
        <p:nvSpPr>
          <p:cNvPr id="23" name="Text 12"/>
          <p:cNvSpPr/>
          <p:nvPr/>
        </p:nvSpPr>
        <p:spPr>
          <a:xfrm>
            <a:off x="571500" y="6525369"/>
            <a:ext cx="6400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Current Guidance: NICE NG168 / CG168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89535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71600"/>
            <a:ext cx="5595938" cy="52006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562100"/>
            <a:ext cx="333375" cy="3333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031" y="1641128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038350"/>
            <a:ext cx="202406" cy="20240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638425"/>
            <a:ext cx="202406" cy="20240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238500"/>
            <a:ext cx="202406" cy="202406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838575"/>
            <a:ext cx="5214938" cy="9048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5063" y="1371600"/>
            <a:ext cx="5595938" cy="52006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5563" y="1562100"/>
            <a:ext cx="333375" cy="3333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5094" y="1641128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5563" y="2038350"/>
            <a:ext cx="202406" cy="202406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5563" y="2638425"/>
            <a:ext cx="202406" cy="202406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5563" y="3238500"/>
            <a:ext cx="202406" cy="202406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5563" y="3838575"/>
            <a:ext cx="5214938" cy="904875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666750" y="428625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CONGENITAL HEART DISEASE</a:t>
            </a:r>
            <a:endParaRPr lang="en-US" sz="1800" dirty="0"/>
          </a:p>
        </p:txBody>
      </p:sp>
      <p:sp>
        <p:nvSpPr>
          <p:cNvPr id="19" name="Text 1"/>
          <p:cNvSpPr/>
          <p:nvPr/>
        </p:nvSpPr>
        <p:spPr>
          <a:xfrm>
            <a:off x="666750" y="809625"/>
            <a:ext cx="93268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Atrial Septal Defect (ASD): Types &amp; Pathophysiology</a:t>
            </a:r>
            <a:endParaRPr lang="en-US" sz="1200" dirty="0"/>
          </a:p>
        </p:txBody>
      </p:sp>
      <p:sp>
        <p:nvSpPr>
          <p:cNvPr id="20" name="Text 2"/>
          <p:cNvSpPr/>
          <p:nvPr/>
        </p:nvSpPr>
        <p:spPr>
          <a:xfrm>
            <a:off x="1019175" y="1585913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Anatomical Classification</a:t>
            </a:r>
            <a:endParaRPr lang="en-US" sz="1500" dirty="0"/>
          </a:p>
        </p:txBody>
      </p:sp>
      <p:sp>
        <p:nvSpPr>
          <p:cNvPr id="21" name="Text 3"/>
          <p:cNvSpPr/>
          <p:nvPr/>
        </p:nvSpPr>
        <p:spPr>
          <a:xfrm>
            <a:off x="773906" y="2038350"/>
            <a:ext cx="5012531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Ostium Secundum:</a:t>
            </a:r>
            <a:r>
              <a:rPr lang="en-US" sz="1275" dirty="0">
                <a:solidFill>
                  <a:srgbClr val="202124"/>
                </a:solidFill>
              </a:rPr>
              <a:t> Mid-septum defect at the site of the fossa ovalis. </a:t>
            </a:r>
            <a:r>
              <a:rPr lang="en-US" sz="1275" b="1" dirty="0">
                <a:solidFill>
                  <a:srgbClr val="DA291C"/>
                </a:solidFill>
              </a:rPr>
              <a:t>Commonest type (approx. 75%)</a:t>
            </a:r>
            <a:r>
              <a:rPr lang="en-US" sz="1275" dirty="0">
                <a:solidFill>
                  <a:srgbClr val="202124"/>
                </a:solidFill>
              </a:rPr>
              <a:t>.</a:t>
            </a:r>
            <a:endParaRPr lang="en-US" sz="1275" dirty="0"/>
          </a:p>
        </p:txBody>
      </p:sp>
      <p:sp>
        <p:nvSpPr>
          <p:cNvPr id="22" name="Text 4"/>
          <p:cNvSpPr/>
          <p:nvPr/>
        </p:nvSpPr>
        <p:spPr>
          <a:xfrm>
            <a:off x="773906" y="2638425"/>
            <a:ext cx="5012531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Ostium Primum:</a:t>
            </a:r>
            <a:r>
              <a:rPr lang="en-US" sz="1275" dirty="0">
                <a:solidFill>
                  <a:srgbClr val="202124"/>
                </a:solidFill>
              </a:rPr>
              <a:t> Low in the septum, near AV valves. Associated with Down's syndrome and AV canal defects.</a:t>
            </a:r>
            <a:endParaRPr lang="en-US" sz="1275" dirty="0"/>
          </a:p>
        </p:txBody>
      </p:sp>
      <p:sp>
        <p:nvSpPr>
          <p:cNvPr id="23" name="Text 5"/>
          <p:cNvSpPr/>
          <p:nvPr/>
        </p:nvSpPr>
        <p:spPr>
          <a:xfrm>
            <a:off x="773906" y="3238500"/>
            <a:ext cx="5012531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Sinus Venosus:</a:t>
            </a:r>
            <a:r>
              <a:rPr lang="en-US" sz="1275" dirty="0">
                <a:solidFill>
                  <a:srgbClr val="202124"/>
                </a:solidFill>
              </a:rPr>
              <a:t> High in the septum, near the junction of the Superior Vena Cava (SVC) and RA.</a:t>
            </a:r>
            <a:endParaRPr lang="en-US" sz="1275" dirty="0"/>
          </a:p>
        </p:txBody>
      </p:sp>
      <p:sp>
        <p:nvSpPr>
          <p:cNvPr id="24" name="Text 6"/>
          <p:cNvSpPr/>
          <p:nvPr/>
        </p:nvSpPr>
        <p:spPr>
          <a:xfrm>
            <a:off x="685800" y="3952875"/>
            <a:ext cx="49863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D6E71"/>
                </a:solidFill>
              </a:rPr>
              <a:t>CLINICAL PEARL</a:t>
            </a:r>
            <a:endParaRPr lang="en-US" sz="1050" dirty="0"/>
          </a:p>
        </p:txBody>
      </p:sp>
      <p:sp>
        <p:nvSpPr>
          <p:cNvPr id="25" name="Text 7"/>
          <p:cNvSpPr/>
          <p:nvPr/>
        </p:nvSpPr>
        <p:spPr>
          <a:xfrm>
            <a:off x="685800" y="4200525"/>
            <a:ext cx="498633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Primum defects often involve mitral valve abnormalities (clefts) and conductive system disturbances.</a:t>
            </a:r>
            <a:endParaRPr lang="en-US" sz="1125" dirty="0"/>
          </a:p>
        </p:txBody>
      </p:sp>
      <p:sp>
        <p:nvSpPr>
          <p:cNvPr id="26" name="Text 8"/>
          <p:cNvSpPr/>
          <p:nvPr/>
        </p:nvSpPr>
        <p:spPr>
          <a:xfrm>
            <a:off x="6853238" y="1585913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Pathophysiology</a:t>
            </a:r>
            <a:endParaRPr lang="en-US" sz="1500" dirty="0"/>
          </a:p>
        </p:txBody>
      </p:sp>
      <p:sp>
        <p:nvSpPr>
          <p:cNvPr id="27" name="Text 9"/>
          <p:cNvSpPr/>
          <p:nvPr/>
        </p:nvSpPr>
        <p:spPr>
          <a:xfrm>
            <a:off x="6607969" y="2038350"/>
            <a:ext cx="5012531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Left-to-Right Shunt:</a:t>
            </a:r>
            <a:r>
              <a:rPr lang="en-US" sz="1275" dirty="0">
                <a:solidFill>
                  <a:srgbClr val="202124"/>
                </a:solidFill>
              </a:rPr>
              <a:t> Blood flows from LA to RA because LA pressure is typically higher than RA pressure throughout the cardiac cycle.</a:t>
            </a:r>
            <a:endParaRPr lang="en-US" sz="1275" dirty="0"/>
          </a:p>
        </p:txBody>
      </p:sp>
      <p:sp>
        <p:nvSpPr>
          <p:cNvPr id="28" name="Text 10"/>
          <p:cNvSpPr/>
          <p:nvPr/>
        </p:nvSpPr>
        <p:spPr>
          <a:xfrm>
            <a:off x="6607969" y="2638425"/>
            <a:ext cx="5012531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Volume Overload:</a:t>
            </a:r>
            <a:r>
              <a:rPr lang="en-US" sz="1275" dirty="0">
                <a:solidFill>
                  <a:srgbClr val="202124"/>
                </a:solidFill>
              </a:rPr>
              <a:t> Chronic L→R shunt results in increased blood flow entering the Right Ventricle (RV) and Pulmonary Artery (PA).</a:t>
            </a:r>
            <a:endParaRPr lang="en-US" sz="1275" dirty="0"/>
          </a:p>
        </p:txBody>
      </p:sp>
      <p:sp>
        <p:nvSpPr>
          <p:cNvPr id="29" name="Text 11"/>
          <p:cNvSpPr/>
          <p:nvPr/>
        </p:nvSpPr>
        <p:spPr>
          <a:xfrm>
            <a:off x="6607969" y="3238500"/>
            <a:ext cx="5012531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Chamber Enlargement:</a:t>
            </a:r>
            <a:r>
              <a:rPr lang="en-US" sz="1275" dirty="0">
                <a:solidFill>
                  <a:srgbClr val="202124"/>
                </a:solidFill>
              </a:rPr>
              <a:t> Persistent volume load leads to </a:t>
            </a:r>
            <a:r>
              <a:rPr lang="en-US" sz="1275" b="1" dirty="0">
                <a:solidFill>
                  <a:srgbClr val="DA291C"/>
                </a:solidFill>
              </a:rPr>
              <a:t>Right Ventricular Hypertrophy (RVH)</a:t>
            </a:r>
            <a:r>
              <a:rPr lang="en-US" sz="1275" dirty="0">
                <a:solidFill>
                  <a:srgbClr val="202124"/>
                </a:solidFill>
              </a:rPr>
              <a:t> and Right Atrial dilatation.</a:t>
            </a:r>
            <a:endParaRPr lang="en-US" sz="1275" dirty="0"/>
          </a:p>
        </p:txBody>
      </p:sp>
      <p:sp>
        <p:nvSpPr>
          <p:cNvPr id="30" name="Text 12"/>
          <p:cNvSpPr/>
          <p:nvPr/>
        </p:nvSpPr>
        <p:spPr>
          <a:xfrm>
            <a:off x="6519863" y="3952875"/>
            <a:ext cx="49863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3087"/>
                </a:solidFill>
              </a:rPr>
              <a:t>MECHANISM OF S2 SPLITTING</a:t>
            </a:r>
            <a:endParaRPr lang="en-US" sz="1050" dirty="0"/>
          </a:p>
        </p:txBody>
      </p:sp>
      <p:sp>
        <p:nvSpPr>
          <p:cNvPr id="31" name="Text 13"/>
          <p:cNvSpPr/>
          <p:nvPr/>
        </p:nvSpPr>
        <p:spPr>
          <a:xfrm>
            <a:off x="6519863" y="4200525"/>
            <a:ext cx="498633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Increased RV stroke volume delays pulmonic valve closure, while atrial mixing equalises pressure swings, making the split </a:t>
            </a:r>
            <a:r>
              <a:rPr lang="en-US" sz="1125" b="1" dirty="0">
                <a:solidFill>
                  <a:srgbClr val="202124"/>
                </a:solidFill>
              </a:rPr>
              <a:t>FIXED</a:t>
            </a:r>
            <a:r>
              <a:rPr lang="en-US" sz="1125" dirty="0">
                <a:solidFill>
                  <a:srgbClr val="202124"/>
                </a:solidFill>
              </a:rPr>
              <a:t>.</a:t>
            </a:r>
            <a:endParaRPr lang="en-US" sz="11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42875"/>
            <a:ext cx="11430000" cy="8953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6350"/>
            <a:ext cx="5524500" cy="403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562100"/>
            <a:ext cx="4953000" cy="4095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643063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257425"/>
            <a:ext cx="190500" cy="217587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2962275"/>
            <a:ext cx="190500" cy="16921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3667125"/>
            <a:ext cx="190500" cy="23440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4371975"/>
            <a:ext cx="190500" cy="17918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1276350"/>
            <a:ext cx="5524500" cy="4038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0" y="1562100"/>
            <a:ext cx="4953000" cy="4095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72250" y="1643063"/>
            <a:ext cx="1905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72250" y="2257425"/>
            <a:ext cx="190500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72250" y="2962275"/>
            <a:ext cx="190500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72250" y="3667125"/>
            <a:ext cx="190500" cy="190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72250" y="4371975"/>
            <a:ext cx="190500" cy="1905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5600700"/>
            <a:ext cx="11430000" cy="9334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5915025"/>
            <a:ext cx="381000" cy="30480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666750" y="285750"/>
            <a:ext cx="96012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ASD CLINICAL FEATURES AND DIAGNOSIS</a:t>
            </a:r>
            <a:endParaRPr lang="en-US" sz="1800" dirty="0"/>
          </a:p>
        </p:txBody>
      </p:sp>
      <p:sp>
        <p:nvSpPr>
          <p:cNvPr id="22" name="Text 1"/>
          <p:cNvSpPr/>
          <p:nvPr/>
        </p:nvSpPr>
        <p:spPr>
          <a:xfrm>
            <a:off x="666750" y="666750"/>
            <a:ext cx="11525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Symptoms like exercise intolerance and atrial arrhythmias, alongside the hallmark finding of fixed, wide splitting of the second heart sound.</a:t>
            </a:r>
            <a:endParaRPr lang="en-US" sz="1200" dirty="0"/>
          </a:p>
        </p:txBody>
      </p:sp>
      <p:sp>
        <p:nvSpPr>
          <p:cNvPr id="23" name="Text 2"/>
          <p:cNvSpPr/>
          <p:nvPr/>
        </p:nvSpPr>
        <p:spPr>
          <a:xfrm>
            <a:off x="857250" y="1562100"/>
            <a:ext cx="52806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3087"/>
                </a:solidFill>
              </a:rPr>
              <a:t>Clinical Presentation</a:t>
            </a:r>
            <a:endParaRPr lang="en-US" sz="1650" dirty="0"/>
          </a:p>
        </p:txBody>
      </p:sp>
      <p:sp>
        <p:nvSpPr>
          <p:cNvPr id="24" name="Text 3"/>
          <p:cNvSpPr/>
          <p:nvPr/>
        </p:nvSpPr>
        <p:spPr>
          <a:xfrm>
            <a:off x="1000125" y="2209800"/>
            <a:ext cx="46196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Childhood:</a:t>
            </a:r>
            <a:r>
              <a:rPr lang="en-US" sz="1350" dirty="0">
                <a:solidFill>
                  <a:srgbClr val="202124"/>
                </a:solidFill>
              </a:rPr>
              <a:t> Often asymptomatic; may present with slow weight gain or failure to thrive.</a:t>
            </a:r>
            <a:endParaRPr lang="en-US" sz="1350" dirty="0"/>
          </a:p>
        </p:txBody>
      </p:sp>
      <p:sp>
        <p:nvSpPr>
          <p:cNvPr id="25" name="Text 4"/>
          <p:cNvSpPr/>
          <p:nvPr/>
        </p:nvSpPr>
        <p:spPr>
          <a:xfrm>
            <a:off x="1000125" y="2914650"/>
            <a:ext cx="46196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Respiratory:</a:t>
            </a:r>
            <a:r>
              <a:rPr lang="en-US" sz="1350" dirty="0">
                <a:solidFill>
                  <a:srgbClr val="202124"/>
                </a:solidFill>
              </a:rPr>
              <a:t> Frequent lower respiratory tract infections (LRTIs) due to pulmonary over-circulation.</a:t>
            </a:r>
            <a:endParaRPr lang="en-US" sz="1350" dirty="0"/>
          </a:p>
        </p:txBody>
      </p:sp>
      <p:sp>
        <p:nvSpPr>
          <p:cNvPr id="26" name="Text 5"/>
          <p:cNvSpPr/>
          <p:nvPr/>
        </p:nvSpPr>
        <p:spPr>
          <a:xfrm>
            <a:off x="1000125" y="3619500"/>
            <a:ext cx="46196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Adulthood:</a:t>
            </a:r>
            <a:r>
              <a:rPr lang="en-US" sz="1350" dirty="0">
                <a:solidFill>
                  <a:srgbClr val="202124"/>
                </a:solidFill>
              </a:rPr>
              <a:t> Exercise intolerance, dyspnoea, and palpitations are common presentations.</a:t>
            </a:r>
            <a:endParaRPr lang="en-US" sz="1350" dirty="0"/>
          </a:p>
        </p:txBody>
      </p:sp>
      <p:sp>
        <p:nvSpPr>
          <p:cNvPr id="27" name="Text 6"/>
          <p:cNvSpPr/>
          <p:nvPr/>
        </p:nvSpPr>
        <p:spPr>
          <a:xfrm>
            <a:off x="1000125" y="4324350"/>
            <a:ext cx="46196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Arrhythmias:</a:t>
            </a:r>
            <a:r>
              <a:rPr lang="en-US" sz="1350" dirty="0">
                <a:solidFill>
                  <a:srgbClr val="202124"/>
                </a:solidFill>
              </a:rPr>
              <a:t> Atrial fibrillation (AF) is a classic complication in adult life.</a:t>
            </a:r>
            <a:endParaRPr lang="en-US" sz="1350" dirty="0"/>
          </a:p>
        </p:txBody>
      </p:sp>
      <p:sp>
        <p:nvSpPr>
          <p:cNvPr id="28" name="Text 7"/>
          <p:cNvSpPr/>
          <p:nvPr/>
        </p:nvSpPr>
        <p:spPr>
          <a:xfrm>
            <a:off x="6762750" y="1562100"/>
            <a:ext cx="50292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3087"/>
                </a:solidFill>
              </a:rPr>
              <a:t>Examination Findings</a:t>
            </a:r>
            <a:endParaRPr lang="en-US" sz="1650" dirty="0"/>
          </a:p>
        </p:txBody>
      </p:sp>
      <p:sp>
        <p:nvSpPr>
          <p:cNvPr id="29" name="Text 8"/>
          <p:cNvSpPr/>
          <p:nvPr/>
        </p:nvSpPr>
        <p:spPr>
          <a:xfrm>
            <a:off x="6905625" y="2209800"/>
            <a:ext cx="46196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RV Heave:</a:t>
            </a:r>
            <a:r>
              <a:rPr lang="en-US" sz="1350" dirty="0">
                <a:solidFill>
                  <a:srgbClr val="202124"/>
                </a:solidFill>
              </a:rPr>
              <a:t> Signifies right ventricular enlargement due to volume overload.</a:t>
            </a:r>
            <a:endParaRPr lang="en-US" sz="1350" dirty="0"/>
          </a:p>
        </p:txBody>
      </p:sp>
      <p:sp>
        <p:nvSpPr>
          <p:cNvPr id="30" name="Text 9"/>
          <p:cNvSpPr/>
          <p:nvPr/>
        </p:nvSpPr>
        <p:spPr>
          <a:xfrm>
            <a:off x="6905625" y="2914650"/>
            <a:ext cx="46196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Systolic Murmur:</a:t>
            </a:r>
            <a:r>
              <a:rPr lang="en-US" sz="1350" dirty="0">
                <a:solidFill>
                  <a:srgbClr val="202124"/>
                </a:solidFill>
              </a:rPr>
              <a:t> Soft ejection systolic murmur over the pulmonary area (increased flow).</a:t>
            </a:r>
            <a:endParaRPr lang="en-US" sz="1350" dirty="0"/>
          </a:p>
        </p:txBody>
      </p:sp>
      <p:sp>
        <p:nvSpPr>
          <p:cNvPr id="31" name="Text 10"/>
          <p:cNvSpPr/>
          <p:nvPr/>
        </p:nvSpPr>
        <p:spPr>
          <a:xfrm>
            <a:off x="6905625" y="3619500"/>
            <a:ext cx="46196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S2 Splitting:</a:t>
            </a:r>
            <a:r>
              <a:rPr lang="en-US" sz="1350" dirty="0">
                <a:solidFill>
                  <a:srgbClr val="202124"/>
                </a:solidFill>
              </a:rPr>
              <a:t> The classic </a:t>
            </a:r>
            <a:r>
              <a:rPr lang="en-US" sz="1350" b="1" dirty="0">
                <a:solidFill>
                  <a:srgbClr val="DA291C"/>
                </a:solidFill>
              </a:rPr>
              <a:t>Fixed, Wide Splitting</a:t>
            </a:r>
            <a:r>
              <a:rPr lang="en-US" sz="1350" dirty="0">
                <a:solidFill>
                  <a:srgbClr val="202124"/>
                </a:solidFill>
              </a:rPr>
              <a:t> of the second heart sound (S2).</a:t>
            </a:r>
            <a:endParaRPr lang="en-US" sz="1350" dirty="0"/>
          </a:p>
        </p:txBody>
      </p:sp>
      <p:sp>
        <p:nvSpPr>
          <p:cNvPr id="32" name="Text 11"/>
          <p:cNvSpPr/>
          <p:nvPr/>
        </p:nvSpPr>
        <p:spPr>
          <a:xfrm>
            <a:off x="6905625" y="4324350"/>
            <a:ext cx="46196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Mechanism:</a:t>
            </a:r>
            <a:r>
              <a:rPr lang="en-US" sz="1350" dirty="0">
                <a:solidFill>
                  <a:srgbClr val="202124"/>
                </a:solidFill>
              </a:rPr>
              <a:t> Equalized pressures in both atria prevent respiratory variation in splitting.</a:t>
            </a:r>
            <a:endParaRPr lang="en-US" sz="1350" dirty="0"/>
          </a:p>
        </p:txBody>
      </p:sp>
      <p:sp>
        <p:nvSpPr>
          <p:cNvPr id="33" name="Text 12"/>
          <p:cNvSpPr/>
          <p:nvPr/>
        </p:nvSpPr>
        <p:spPr>
          <a:xfrm>
            <a:off x="1190625" y="5791200"/>
            <a:ext cx="56547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3087"/>
                </a:solidFill>
              </a:rPr>
              <a:t>AKT EXAM HIGH-YIELD POINT</a:t>
            </a:r>
            <a:endParaRPr lang="en-US" sz="1050" dirty="0"/>
          </a:p>
        </p:txBody>
      </p:sp>
      <p:sp>
        <p:nvSpPr>
          <p:cNvPr id="34" name="Text 13"/>
          <p:cNvSpPr/>
          <p:nvPr/>
        </p:nvSpPr>
        <p:spPr>
          <a:xfrm>
            <a:off x="1190625" y="6029325"/>
            <a:ext cx="110013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A291C"/>
                </a:solidFill>
              </a:rPr>
              <a:t>Fixed, Wide Splitting of S2 = ASD until proven otherwise.</a:t>
            </a:r>
            <a:endParaRPr lang="en-US" sz="1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14300"/>
            <a:ext cx="11430000" cy="8286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57275"/>
            <a:ext cx="5572125" cy="270986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38250"/>
            <a:ext cx="342900" cy="342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894" y="1322040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704975"/>
            <a:ext cx="202406" cy="1666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026890"/>
            <a:ext cx="202406" cy="17710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575471"/>
            <a:ext cx="202406" cy="1666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919537"/>
            <a:ext cx="5572125" cy="270986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100513"/>
            <a:ext cx="342900" cy="3429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3894" y="4184303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567238"/>
            <a:ext cx="202406" cy="202406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115818"/>
            <a:ext cx="202406" cy="17710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5664398"/>
            <a:ext cx="202406" cy="1666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1057275"/>
            <a:ext cx="5572125" cy="2679502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1238250"/>
            <a:ext cx="342900" cy="3429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31769" y="1322040"/>
            <a:ext cx="214313" cy="1753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1704975"/>
            <a:ext cx="202406" cy="217884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2253555"/>
            <a:ext cx="202406" cy="202406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2802136"/>
            <a:ext cx="202406" cy="17710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238875" y="3889177"/>
            <a:ext cx="5572125" cy="2740223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7475" y="4070152"/>
            <a:ext cx="342900" cy="3429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31769" y="4153942"/>
            <a:ext cx="214313" cy="17532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67475" y="4536877"/>
            <a:ext cx="202406" cy="188863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5085457"/>
            <a:ext cx="202406" cy="17710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67475" y="5538788"/>
            <a:ext cx="5114925" cy="909638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610350" y="5683746"/>
            <a:ext cx="178594" cy="148828"/>
          </a:xfrm>
          <a:prstGeom prst="rect">
            <a:avLst/>
          </a:prstGeom>
        </p:spPr>
      </p:pic>
      <p:sp>
        <p:nvSpPr>
          <p:cNvPr id="30" name="Text 0"/>
          <p:cNvSpPr/>
          <p:nvPr/>
        </p:nvSpPr>
        <p:spPr>
          <a:xfrm>
            <a:off x="666750" y="228600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CONGENITAL HEART DISEASE</a:t>
            </a:r>
            <a:endParaRPr lang="en-US" sz="1800" dirty="0"/>
          </a:p>
        </p:txBody>
      </p:sp>
      <p:sp>
        <p:nvSpPr>
          <p:cNvPr id="31" name="Text 1"/>
          <p:cNvSpPr/>
          <p:nvPr/>
        </p:nvSpPr>
        <p:spPr>
          <a:xfrm>
            <a:off x="666750" y="600075"/>
            <a:ext cx="60350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ASD Investigations and Management</a:t>
            </a:r>
            <a:endParaRPr lang="en-US" sz="1200" dirty="0"/>
          </a:p>
        </p:txBody>
      </p:sp>
      <p:sp>
        <p:nvSpPr>
          <p:cNvPr id="32" name="Text 2"/>
          <p:cNvSpPr/>
          <p:nvPr/>
        </p:nvSpPr>
        <p:spPr>
          <a:xfrm>
            <a:off x="1066800" y="1266825"/>
            <a:ext cx="2743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ECG Findings</a:t>
            </a:r>
            <a:endParaRPr lang="en-US" sz="1500" dirty="0"/>
          </a:p>
        </p:txBody>
      </p:sp>
      <p:sp>
        <p:nvSpPr>
          <p:cNvPr id="33" name="Text 3"/>
          <p:cNvSpPr/>
          <p:nvPr/>
        </p:nvSpPr>
        <p:spPr>
          <a:xfrm>
            <a:off x="907256" y="1704975"/>
            <a:ext cx="1068705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Secundum (Mid-septum):</a:t>
            </a:r>
            <a:r>
              <a:rPr lang="en-US" sz="1275" dirty="0">
                <a:solidFill>
                  <a:srgbClr val="202124"/>
                </a:solidFill>
              </a:rPr>
              <a:t> Right Axis Deviation is typical.</a:t>
            </a:r>
            <a:endParaRPr lang="en-US" sz="1275" dirty="0"/>
          </a:p>
        </p:txBody>
      </p:sp>
      <p:sp>
        <p:nvSpPr>
          <p:cNvPr id="34" name="Text 4"/>
          <p:cNvSpPr/>
          <p:nvPr/>
        </p:nvSpPr>
        <p:spPr>
          <a:xfrm>
            <a:off x="907256" y="2026890"/>
            <a:ext cx="481726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Primum (Low-septum):</a:t>
            </a:r>
            <a:r>
              <a:rPr lang="en-US" sz="1275" dirty="0">
                <a:solidFill>
                  <a:srgbClr val="202124"/>
                </a:solidFill>
              </a:rPr>
              <a:t> </a:t>
            </a:r>
            <a:r>
              <a:rPr lang="en-US" sz="1275" b="1" dirty="0">
                <a:solidFill>
                  <a:srgbClr val="202124"/>
                </a:solidFill>
                <a:highlight>
                  <a:srgbClr val="FFB81C"/>
                </a:highlight>
              </a:rPr>
              <a:t>Extreme Left Axis Deviation</a:t>
            </a:r>
            <a:r>
              <a:rPr lang="en-US" sz="1275" dirty="0">
                <a:solidFill>
                  <a:srgbClr val="202124"/>
                </a:solidFill>
              </a:rPr>
              <a:t> is the hallmark.</a:t>
            </a:r>
            <a:endParaRPr lang="en-US" sz="1275" dirty="0"/>
          </a:p>
        </p:txBody>
      </p:sp>
      <p:sp>
        <p:nvSpPr>
          <p:cNvPr id="35" name="Text 5"/>
          <p:cNvSpPr/>
          <p:nvPr/>
        </p:nvSpPr>
        <p:spPr>
          <a:xfrm>
            <a:off x="907256" y="2575471"/>
            <a:ext cx="481726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Pattern:</a:t>
            </a:r>
            <a:r>
              <a:rPr lang="en-US" sz="1275" dirty="0">
                <a:solidFill>
                  <a:srgbClr val="202124"/>
                </a:solidFill>
              </a:rPr>
              <a:t> Right Ventricular Hypertrophy (RVH) or RSR' pattern in V1.</a:t>
            </a:r>
            <a:endParaRPr lang="en-US" sz="1275" dirty="0"/>
          </a:p>
        </p:txBody>
      </p:sp>
      <p:sp>
        <p:nvSpPr>
          <p:cNvPr id="36" name="Text 6"/>
          <p:cNvSpPr/>
          <p:nvPr/>
        </p:nvSpPr>
        <p:spPr>
          <a:xfrm>
            <a:off x="1066800" y="4129088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CXR &amp; Echocardiogram</a:t>
            </a:r>
            <a:endParaRPr lang="en-US" sz="1500" dirty="0"/>
          </a:p>
        </p:txBody>
      </p:sp>
      <p:sp>
        <p:nvSpPr>
          <p:cNvPr id="37" name="Text 7"/>
          <p:cNvSpPr/>
          <p:nvPr/>
        </p:nvSpPr>
        <p:spPr>
          <a:xfrm>
            <a:off x="907256" y="4567238"/>
            <a:ext cx="481726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CXR:</a:t>
            </a:r>
            <a:r>
              <a:rPr lang="en-US" sz="1275" dirty="0">
                <a:solidFill>
                  <a:srgbClr val="202124"/>
                </a:solidFill>
              </a:rPr>
              <a:t> Cardiomegaly, enlarged pulmonary artery, and plethora (increased vascularity).</a:t>
            </a:r>
            <a:endParaRPr lang="en-US" sz="1275" dirty="0"/>
          </a:p>
        </p:txBody>
      </p:sp>
      <p:sp>
        <p:nvSpPr>
          <p:cNvPr id="38" name="Text 8"/>
          <p:cNvSpPr/>
          <p:nvPr/>
        </p:nvSpPr>
        <p:spPr>
          <a:xfrm>
            <a:off x="907256" y="5115818"/>
            <a:ext cx="481726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Echo (Gold Standard):</a:t>
            </a:r>
            <a:r>
              <a:rPr lang="en-US" sz="1275" dirty="0">
                <a:solidFill>
                  <a:srgbClr val="202124"/>
                </a:solidFill>
              </a:rPr>
              <a:t> Visualises defect anatomy and RV enlargement.</a:t>
            </a:r>
            <a:endParaRPr lang="en-US" sz="1275" dirty="0"/>
          </a:p>
        </p:txBody>
      </p:sp>
      <p:sp>
        <p:nvSpPr>
          <p:cNvPr id="39" name="Text 9"/>
          <p:cNvSpPr/>
          <p:nvPr/>
        </p:nvSpPr>
        <p:spPr>
          <a:xfrm>
            <a:off x="907256" y="5664398"/>
            <a:ext cx="481726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Doppler Flow:</a:t>
            </a:r>
            <a:r>
              <a:rPr lang="en-US" sz="1275" dirty="0">
                <a:solidFill>
                  <a:srgbClr val="202124"/>
                </a:solidFill>
              </a:rPr>
              <a:t> Confirms direction and volume of Left-to-Right shunt.</a:t>
            </a:r>
            <a:endParaRPr lang="en-US" sz="1275" dirty="0"/>
          </a:p>
        </p:txBody>
      </p:sp>
      <p:sp>
        <p:nvSpPr>
          <p:cNvPr id="40" name="Text 10"/>
          <p:cNvSpPr/>
          <p:nvPr/>
        </p:nvSpPr>
        <p:spPr>
          <a:xfrm>
            <a:off x="6924675" y="1266825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Treatment Options</a:t>
            </a:r>
            <a:endParaRPr lang="en-US" sz="1500" dirty="0"/>
          </a:p>
        </p:txBody>
      </p:sp>
      <p:sp>
        <p:nvSpPr>
          <p:cNvPr id="41" name="Text 11"/>
          <p:cNvSpPr/>
          <p:nvPr/>
        </p:nvSpPr>
        <p:spPr>
          <a:xfrm>
            <a:off x="6765131" y="1704975"/>
            <a:ext cx="481726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Transcatheter Device:</a:t>
            </a:r>
            <a:r>
              <a:rPr lang="en-US" sz="1275" dirty="0">
                <a:solidFill>
                  <a:srgbClr val="202124"/>
                </a:solidFill>
              </a:rPr>
              <a:t> Minimally invasive closure via cardiac catheterisation (secundum).</a:t>
            </a:r>
            <a:endParaRPr lang="en-US" sz="1275" dirty="0"/>
          </a:p>
        </p:txBody>
      </p:sp>
      <p:sp>
        <p:nvSpPr>
          <p:cNvPr id="42" name="Text 12"/>
          <p:cNvSpPr/>
          <p:nvPr/>
        </p:nvSpPr>
        <p:spPr>
          <a:xfrm>
            <a:off x="6765131" y="2253555"/>
            <a:ext cx="481726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Surgical Closure:</a:t>
            </a:r>
            <a:r>
              <a:rPr lang="en-US" sz="1275" dirty="0">
                <a:solidFill>
                  <a:srgbClr val="202124"/>
                </a:solidFill>
              </a:rPr>
              <a:t> Traditional patch repair for Sinus Venosus or Primum defects.</a:t>
            </a:r>
            <a:endParaRPr lang="en-US" sz="1275" dirty="0"/>
          </a:p>
        </p:txBody>
      </p:sp>
      <p:sp>
        <p:nvSpPr>
          <p:cNvPr id="43" name="Text 13"/>
          <p:cNvSpPr/>
          <p:nvPr/>
        </p:nvSpPr>
        <p:spPr>
          <a:xfrm>
            <a:off x="6765131" y="2802136"/>
            <a:ext cx="481726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Indications:</a:t>
            </a:r>
            <a:r>
              <a:rPr lang="en-US" sz="1275" dirty="0">
                <a:solidFill>
                  <a:srgbClr val="202124"/>
                </a:solidFill>
              </a:rPr>
              <a:t> Significant shunt (Qp/Qs &gt; 1.5) or evidence of RV overload.</a:t>
            </a:r>
            <a:endParaRPr lang="en-US" sz="1275" dirty="0"/>
          </a:p>
        </p:txBody>
      </p:sp>
      <p:sp>
        <p:nvSpPr>
          <p:cNvPr id="44" name="Text 14"/>
          <p:cNvSpPr/>
          <p:nvPr/>
        </p:nvSpPr>
        <p:spPr>
          <a:xfrm>
            <a:off x="6924675" y="4098727"/>
            <a:ext cx="52673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GP Management Priorities</a:t>
            </a:r>
            <a:endParaRPr lang="en-US" sz="1500" dirty="0"/>
          </a:p>
        </p:txBody>
      </p:sp>
      <p:sp>
        <p:nvSpPr>
          <p:cNvPr id="45" name="Text 15"/>
          <p:cNvSpPr/>
          <p:nvPr/>
        </p:nvSpPr>
        <p:spPr>
          <a:xfrm>
            <a:off x="6765131" y="4536877"/>
            <a:ext cx="481726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Referral:</a:t>
            </a:r>
            <a:r>
              <a:rPr lang="en-US" sz="1275" dirty="0">
                <a:solidFill>
                  <a:srgbClr val="202124"/>
                </a:solidFill>
              </a:rPr>
              <a:t> Any fixed wide split S2 requires urgent referral for Echocardiography.</a:t>
            </a:r>
            <a:endParaRPr lang="en-US" sz="1275" dirty="0"/>
          </a:p>
        </p:txBody>
      </p:sp>
      <p:sp>
        <p:nvSpPr>
          <p:cNvPr id="46" name="Text 16"/>
          <p:cNvSpPr/>
          <p:nvPr/>
        </p:nvSpPr>
        <p:spPr>
          <a:xfrm>
            <a:off x="6765131" y="5085457"/>
            <a:ext cx="481726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Monitoring:</a:t>
            </a:r>
            <a:r>
              <a:rPr lang="en-US" sz="1275" dirty="0">
                <a:solidFill>
                  <a:srgbClr val="202124"/>
                </a:solidFill>
              </a:rPr>
              <a:t> Repaired ASDs require specialist GUCH follow-up (lifelong).</a:t>
            </a:r>
            <a:endParaRPr lang="en-US" sz="1275" dirty="0"/>
          </a:p>
        </p:txBody>
      </p:sp>
      <p:sp>
        <p:nvSpPr>
          <p:cNvPr id="47" name="Text 17"/>
          <p:cNvSpPr/>
          <p:nvPr/>
        </p:nvSpPr>
        <p:spPr>
          <a:xfrm>
            <a:off x="6788944" y="5653088"/>
            <a:ext cx="48291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A291C"/>
                </a:solidFill>
              </a:rPr>
              <a:t> AKT QUICK RECALL</a:t>
            </a:r>
            <a:endParaRPr lang="en-US" sz="1125" dirty="0"/>
          </a:p>
        </p:txBody>
      </p:sp>
      <p:sp>
        <p:nvSpPr>
          <p:cNvPr id="48" name="Text 18"/>
          <p:cNvSpPr/>
          <p:nvPr/>
        </p:nvSpPr>
        <p:spPr>
          <a:xfrm>
            <a:off x="6610350" y="5905500"/>
            <a:ext cx="48291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Left Axis Deviation + ASD = Primum Defect (often associated with Down's Syndrome).</a:t>
            </a:r>
            <a:endParaRPr lang="en-US" sz="11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42875"/>
            <a:ext cx="11430000" cy="89535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6350"/>
            <a:ext cx="3651200" cy="47148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88728"/>
            <a:ext cx="261937" cy="21342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162425"/>
            <a:ext cx="3270200" cy="9239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70325" y="1276350"/>
            <a:ext cx="3651200" cy="47148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60825" y="1488728"/>
            <a:ext cx="261937" cy="2134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59651" y="1276350"/>
            <a:ext cx="3651200" cy="47148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50151" y="1488728"/>
            <a:ext cx="261937" cy="2134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50151" y="3933825"/>
            <a:ext cx="3270200" cy="113823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6276975"/>
            <a:ext cx="11430000" cy="3905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56284" y="6411218"/>
            <a:ext cx="166688" cy="13722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666750" y="285750"/>
            <a:ext cx="109728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VENTRICULAR SEPTAL DEFECT (VSD) OVERVIEW</a:t>
            </a:r>
            <a:endParaRPr lang="en-US" sz="1800" dirty="0"/>
          </a:p>
        </p:txBody>
      </p:sp>
      <p:sp>
        <p:nvSpPr>
          <p:cNvPr id="15" name="Text 1"/>
          <p:cNvSpPr/>
          <p:nvPr/>
        </p:nvSpPr>
        <p:spPr>
          <a:xfrm>
            <a:off x="666750" y="666750"/>
            <a:ext cx="11525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Analysis of the most common CHD: From small defects to pulmonary hypertension risk.</a:t>
            </a:r>
            <a:endParaRPr lang="en-US" sz="1200" dirty="0"/>
          </a:p>
        </p:txBody>
      </p:sp>
      <p:sp>
        <p:nvSpPr>
          <p:cNvPr id="16" name="Text 2"/>
          <p:cNvSpPr/>
          <p:nvPr/>
        </p:nvSpPr>
        <p:spPr>
          <a:xfrm>
            <a:off x="947737" y="1466850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PREVALENCE &amp; TYPES</a:t>
            </a:r>
            <a:endParaRPr lang="en-US" sz="1350" dirty="0"/>
          </a:p>
        </p:txBody>
      </p:sp>
      <p:sp>
        <p:nvSpPr>
          <p:cNvPr id="17" name="Text 3"/>
          <p:cNvSpPr/>
          <p:nvPr/>
        </p:nvSpPr>
        <p:spPr>
          <a:xfrm>
            <a:off x="762000" y="1885950"/>
            <a:ext cx="30797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Most common CHD:</a:t>
            </a:r>
            <a:r>
              <a:rPr lang="en-US" sz="1200" dirty="0">
                <a:solidFill>
                  <a:srgbClr val="202124"/>
                </a:solidFill>
              </a:rPr>
              <a:t> Accounts for approximately 26% of all congenital cardiac lesions.</a:t>
            </a:r>
            <a:endParaRPr lang="en-US" sz="1200" dirty="0"/>
          </a:p>
        </p:txBody>
      </p:sp>
      <p:sp>
        <p:nvSpPr>
          <p:cNvPr id="18" name="Text 4"/>
          <p:cNvSpPr/>
          <p:nvPr/>
        </p:nvSpPr>
        <p:spPr>
          <a:xfrm>
            <a:off x="762000" y="2667000"/>
            <a:ext cx="3079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Multiplicity:</a:t>
            </a:r>
            <a:r>
              <a:rPr lang="en-US" sz="1200" dirty="0">
                <a:solidFill>
                  <a:srgbClr val="202124"/>
                </a:solidFill>
              </a:rPr>
              <a:t> May occur as a single isolated defect or multiple ("Swiss cheese" septum).</a:t>
            </a:r>
            <a:endParaRPr lang="en-US" sz="1200" dirty="0"/>
          </a:p>
        </p:txBody>
      </p:sp>
      <p:sp>
        <p:nvSpPr>
          <p:cNvPr id="19" name="Text 5"/>
          <p:cNvSpPr/>
          <p:nvPr/>
        </p:nvSpPr>
        <p:spPr>
          <a:xfrm>
            <a:off x="762000" y="3219450"/>
            <a:ext cx="30797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Anatomy:</a:t>
            </a:r>
            <a:r>
              <a:rPr lang="en-US" sz="1200" dirty="0">
                <a:solidFill>
                  <a:srgbClr val="202124"/>
                </a:solidFill>
              </a:rPr>
              <a:t> Primarily classified as </a:t>
            </a:r>
            <a:r>
              <a:rPr lang="en-US" sz="1200" b="1" dirty="0">
                <a:solidFill>
                  <a:srgbClr val="202124"/>
                </a:solidFill>
              </a:rPr>
              <a:t>Membranous</a:t>
            </a:r>
            <a:r>
              <a:rPr lang="en-US" sz="1200" dirty="0">
                <a:solidFill>
                  <a:srgbClr val="202124"/>
                </a:solidFill>
              </a:rPr>
              <a:t> (near the valves) or </a:t>
            </a:r>
            <a:r>
              <a:rPr lang="en-US" sz="1200" b="1" dirty="0">
                <a:solidFill>
                  <a:srgbClr val="202124"/>
                </a:solidFill>
              </a:rPr>
              <a:t>Muscular</a:t>
            </a:r>
            <a:r>
              <a:rPr lang="en-US" sz="1200" dirty="0">
                <a:solidFill>
                  <a:srgbClr val="202124"/>
                </a:solidFill>
              </a:rPr>
              <a:t> (within the lower septum).</a:t>
            </a:r>
            <a:endParaRPr lang="en-US" sz="1200" dirty="0"/>
          </a:p>
        </p:txBody>
      </p:sp>
      <p:sp>
        <p:nvSpPr>
          <p:cNvPr id="20" name="Text 6"/>
          <p:cNvSpPr/>
          <p:nvPr/>
        </p:nvSpPr>
        <p:spPr>
          <a:xfrm>
            <a:off x="762000" y="4286250"/>
            <a:ext cx="164592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202124"/>
                </a:solidFill>
                <a:highlight>
                  <a:srgbClr val="FFB81C"/>
                </a:highlight>
              </a:rPr>
              <a:t>AKT RAPID FIRE</a:t>
            </a:r>
            <a:endParaRPr lang="en-US" sz="900" dirty="0"/>
          </a:p>
        </p:txBody>
      </p:sp>
      <p:sp>
        <p:nvSpPr>
          <p:cNvPr id="21" name="Text 7"/>
          <p:cNvSpPr/>
          <p:nvPr/>
        </p:nvSpPr>
        <p:spPr>
          <a:xfrm>
            <a:off x="685800" y="4543425"/>
            <a:ext cx="30416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3087"/>
                </a:solidFill>
              </a:rPr>
              <a:t>Small muscular VSDs often close spontaneously in early childhood.</a:t>
            </a:r>
            <a:endParaRPr lang="en-US" sz="1125" dirty="0"/>
          </a:p>
        </p:txBody>
      </p:sp>
      <p:sp>
        <p:nvSpPr>
          <p:cNvPr id="22" name="Text 8"/>
          <p:cNvSpPr/>
          <p:nvPr/>
        </p:nvSpPr>
        <p:spPr>
          <a:xfrm>
            <a:off x="4837063" y="1466850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CLINICAL SPECTRUM</a:t>
            </a:r>
            <a:endParaRPr lang="en-US" sz="1350" dirty="0"/>
          </a:p>
        </p:txBody>
      </p:sp>
      <p:sp>
        <p:nvSpPr>
          <p:cNvPr id="23" name="Text 9"/>
          <p:cNvSpPr/>
          <p:nvPr/>
        </p:nvSpPr>
        <p:spPr>
          <a:xfrm>
            <a:off x="4651325" y="1885950"/>
            <a:ext cx="30797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Small (Restrictive):</a:t>
            </a:r>
            <a:r>
              <a:rPr lang="en-US" sz="1200" dirty="0">
                <a:solidFill>
                  <a:srgbClr val="202124"/>
                </a:solidFill>
              </a:rPr>
              <a:t> Minimal hemodynamic impact; high pressure gradient; loud, harsh murmur.</a:t>
            </a:r>
            <a:endParaRPr lang="en-US" sz="1200" dirty="0"/>
          </a:p>
        </p:txBody>
      </p:sp>
      <p:sp>
        <p:nvSpPr>
          <p:cNvPr id="24" name="Text 10"/>
          <p:cNvSpPr/>
          <p:nvPr/>
        </p:nvSpPr>
        <p:spPr>
          <a:xfrm>
            <a:off x="4651325" y="2667000"/>
            <a:ext cx="30797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Moderate:</a:t>
            </a:r>
            <a:r>
              <a:rPr lang="en-US" sz="1200" dirty="0">
                <a:solidFill>
                  <a:srgbClr val="202124"/>
                </a:solidFill>
              </a:rPr>
              <a:t> Increased pulmonary flow; may cause mild symptoms or left heart enlargement.</a:t>
            </a:r>
            <a:endParaRPr lang="en-US" sz="1200" dirty="0"/>
          </a:p>
        </p:txBody>
      </p:sp>
      <p:sp>
        <p:nvSpPr>
          <p:cNvPr id="25" name="Text 11"/>
          <p:cNvSpPr/>
          <p:nvPr/>
        </p:nvSpPr>
        <p:spPr>
          <a:xfrm>
            <a:off x="4651325" y="3448050"/>
            <a:ext cx="30797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Large (Unrestrictive):</a:t>
            </a:r>
            <a:r>
              <a:rPr lang="en-US" sz="1200" dirty="0">
                <a:solidFill>
                  <a:srgbClr val="202124"/>
                </a:solidFill>
              </a:rPr>
              <a:t> Massive left-to-right shunt; results in cardiac failure and failure to thrive in infancy.</a:t>
            </a:r>
            <a:endParaRPr lang="en-US" sz="1200" dirty="0"/>
          </a:p>
        </p:txBody>
      </p:sp>
      <p:sp>
        <p:nvSpPr>
          <p:cNvPr id="26" name="Text 12"/>
          <p:cNvSpPr/>
          <p:nvPr/>
        </p:nvSpPr>
        <p:spPr>
          <a:xfrm>
            <a:off x="8726388" y="1466850"/>
            <a:ext cx="3465612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HEMODYNAMICS &amp; RISK</a:t>
            </a:r>
            <a:endParaRPr lang="en-US" sz="1350" dirty="0"/>
          </a:p>
        </p:txBody>
      </p:sp>
      <p:sp>
        <p:nvSpPr>
          <p:cNvPr id="27" name="Text 13"/>
          <p:cNvSpPr/>
          <p:nvPr/>
        </p:nvSpPr>
        <p:spPr>
          <a:xfrm>
            <a:off x="8540651" y="1885950"/>
            <a:ext cx="3079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Shunt Direction:</a:t>
            </a:r>
            <a:r>
              <a:rPr lang="en-US" sz="1200" dirty="0">
                <a:solidFill>
                  <a:srgbClr val="202124"/>
                </a:solidFill>
              </a:rPr>
              <a:t> Initially Left-to-Right (L→R) due to lower pulmonary resistance.</a:t>
            </a:r>
            <a:endParaRPr lang="en-US" sz="1200" dirty="0"/>
          </a:p>
        </p:txBody>
      </p:sp>
      <p:sp>
        <p:nvSpPr>
          <p:cNvPr id="28" name="Text 14"/>
          <p:cNvSpPr/>
          <p:nvPr/>
        </p:nvSpPr>
        <p:spPr>
          <a:xfrm>
            <a:off x="8540651" y="2438400"/>
            <a:ext cx="3079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Pulmonary Impact:</a:t>
            </a:r>
            <a:r>
              <a:rPr lang="en-US" sz="1200" dirty="0">
                <a:solidFill>
                  <a:srgbClr val="202124"/>
                </a:solidFill>
              </a:rPr>
              <a:t> Excessive flow leads to progressive </a:t>
            </a:r>
            <a:r>
              <a:rPr lang="en-US" sz="1200" b="1" dirty="0">
                <a:solidFill>
                  <a:srgbClr val="202124"/>
                </a:solidFill>
              </a:rPr>
              <a:t>Pulmonary Hypertension</a:t>
            </a:r>
            <a:r>
              <a:rPr lang="en-US" sz="1200" dirty="0">
                <a:solidFill>
                  <a:srgbClr val="202124"/>
                </a:solidFill>
              </a:rPr>
              <a:t>.</a:t>
            </a:r>
            <a:endParaRPr lang="en-US" sz="1200" dirty="0"/>
          </a:p>
        </p:txBody>
      </p:sp>
      <p:sp>
        <p:nvSpPr>
          <p:cNvPr id="29" name="Text 15"/>
          <p:cNvSpPr/>
          <p:nvPr/>
        </p:nvSpPr>
        <p:spPr>
          <a:xfrm>
            <a:off x="8540651" y="2990850"/>
            <a:ext cx="30797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End Stage:</a:t>
            </a:r>
            <a:r>
              <a:rPr lang="en-US" sz="1200" dirty="0">
                <a:solidFill>
                  <a:srgbClr val="202124"/>
                </a:solidFill>
              </a:rPr>
              <a:t> </a:t>
            </a:r>
            <a:r>
              <a:rPr lang="en-US" sz="1200" b="1" dirty="0">
                <a:solidFill>
                  <a:srgbClr val="DA291C"/>
                </a:solidFill>
              </a:rPr>
              <a:t>Eisenmenger Syndrome</a:t>
            </a:r>
            <a:r>
              <a:rPr lang="en-US" sz="1200" dirty="0">
                <a:solidFill>
                  <a:srgbClr val="202124"/>
                </a:solidFill>
              </a:rPr>
              <a:t> occurs when shunt reverses (R→L) due to high pulmonary pressure.</a:t>
            </a:r>
            <a:endParaRPr lang="en-US" sz="1200" dirty="0"/>
          </a:p>
        </p:txBody>
      </p:sp>
      <p:sp>
        <p:nvSpPr>
          <p:cNvPr id="30" name="Text 16"/>
          <p:cNvSpPr/>
          <p:nvPr/>
        </p:nvSpPr>
        <p:spPr>
          <a:xfrm>
            <a:off x="8540651" y="4057650"/>
            <a:ext cx="87028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DA291C"/>
                </a:highlight>
              </a:rPr>
              <a:t>RED FLAG</a:t>
            </a:r>
            <a:endParaRPr lang="en-US" sz="900" dirty="0"/>
          </a:p>
        </p:txBody>
      </p:sp>
      <p:sp>
        <p:nvSpPr>
          <p:cNvPr id="31" name="Text 17"/>
          <p:cNvSpPr/>
          <p:nvPr/>
        </p:nvSpPr>
        <p:spPr>
          <a:xfrm>
            <a:off x="8464451" y="4314825"/>
            <a:ext cx="304160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A291C"/>
                </a:solidFill>
              </a:rPr>
              <a:t>Once Eisenmenger develops, the defect is IRREVERSIBLE and surgery is contraindicated.</a:t>
            </a:r>
            <a:endParaRPr lang="en-US" sz="1125" dirty="0"/>
          </a:p>
        </p:txBody>
      </p:sp>
      <p:sp>
        <p:nvSpPr>
          <p:cNvPr id="32" name="Text 18"/>
          <p:cNvSpPr/>
          <p:nvPr/>
        </p:nvSpPr>
        <p:spPr>
          <a:xfrm>
            <a:off x="2822972" y="6276975"/>
            <a:ext cx="8607028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 Key GP Focus: Identify the murmur early and monitor growth to prevent irreversible pulmonary vascular changes.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8953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466850"/>
            <a:ext cx="5572125" cy="21907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685925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085975"/>
            <a:ext cx="214313" cy="17636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438400"/>
            <a:ext cx="214313" cy="17636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895725"/>
            <a:ext cx="5572125" cy="21907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114800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514850"/>
            <a:ext cx="214313" cy="176361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867275"/>
            <a:ext cx="214313" cy="176361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219700"/>
            <a:ext cx="214313" cy="17636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466850"/>
            <a:ext cx="5572125" cy="21907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9375" y="1685925"/>
            <a:ext cx="285750" cy="228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2085975"/>
            <a:ext cx="214313" cy="17636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2438400"/>
            <a:ext cx="214313" cy="176361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2790825"/>
            <a:ext cx="214313" cy="176361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3895725"/>
            <a:ext cx="5572125" cy="21907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4114800"/>
            <a:ext cx="285750" cy="2286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4514850"/>
            <a:ext cx="214313" cy="176361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4867275"/>
            <a:ext cx="214313" cy="176361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6276975"/>
            <a:ext cx="11430000" cy="39052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86050" y="6411218"/>
            <a:ext cx="166688" cy="137220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666750" y="428625"/>
            <a:ext cx="90525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VSD CLINICAL FEATURES &amp; DIAGNOSIS</a:t>
            </a:r>
            <a:endParaRPr lang="en-US" sz="1800" dirty="0"/>
          </a:p>
        </p:txBody>
      </p:sp>
      <p:sp>
        <p:nvSpPr>
          <p:cNvPr id="26" name="Text 1"/>
          <p:cNvSpPr/>
          <p:nvPr/>
        </p:nvSpPr>
        <p:spPr>
          <a:xfrm>
            <a:off x="666750" y="809625"/>
            <a:ext cx="10789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Presentation of Murmurs, Failure to Thrive &amp; Shunt Reversal</a:t>
            </a:r>
            <a:endParaRPr lang="en-US" sz="1200" dirty="0"/>
          </a:p>
        </p:txBody>
      </p:sp>
      <p:sp>
        <p:nvSpPr>
          <p:cNvPr id="27" name="Text 2"/>
          <p:cNvSpPr/>
          <p:nvPr/>
        </p:nvSpPr>
        <p:spPr>
          <a:xfrm>
            <a:off x="971550" y="1657350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Small (Restrictive) VSD</a:t>
            </a:r>
            <a:endParaRPr lang="en-US" sz="1500" dirty="0"/>
          </a:p>
        </p:txBody>
      </p:sp>
      <p:sp>
        <p:nvSpPr>
          <p:cNvPr id="28" name="Text 3"/>
          <p:cNvSpPr/>
          <p:nvPr/>
        </p:nvSpPr>
        <p:spPr>
          <a:xfrm>
            <a:off x="881063" y="2085975"/>
            <a:ext cx="78181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Often </a:t>
            </a:r>
            <a:r>
              <a:rPr lang="en-US" sz="1350" b="1" dirty="0">
                <a:solidFill>
                  <a:srgbClr val="202124"/>
                </a:solidFill>
              </a:rPr>
              <a:t>asymptomatic</a:t>
            </a:r>
            <a:r>
              <a:rPr lang="en-US" sz="1350" dirty="0">
                <a:solidFill>
                  <a:srgbClr val="202124"/>
                </a:solidFill>
              </a:rPr>
              <a:t> in early childhood.</a:t>
            </a:r>
            <a:endParaRPr lang="en-US" sz="1350" dirty="0"/>
          </a:p>
        </p:txBody>
      </p:sp>
      <p:sp>
        <p:nvSpPr>
          <p:cNvPr id="29" name="Text 4"/>
          <p:cNvSpPr/>
          <p:nvPr/>
        </p:nvSpPr>
        <p:spPr>
          <a:xfrm>
            <a:off x="881063" y="2438400"/>
            <a:ext cx="113109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"Maladie de Roger"</a:t>
            </a:r>
            <a:r>
              <a:rPr lang="en-US" sz="1350" dirty="0">
                <a:solidFill>
                  <a:srgbClr val="202124"/>
                </a:solidFill>
              </a:rPr>
              <a:t>: Loud murmur despite small defect size.</a:t>
            </a:r>
            <a:endParaRPr lang="en-US" sz="1350" dirty="0"/>
          </a:p>
        </p:txBody>
      </p:sp>
      <p:sp>
        <p:nvSpPr>
          <p:cNvPr id="30" name="Text 5"/>
          <p:cNvSpPr/>
          <p:nvPr/>
        </p:nvSpPr>
        <p:spPr>
          <a:xfrm>
            <a:off x="971550" y="4086225"/>
            <a:ext cx="6172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Large (Non-Restrictive) VSD</a:t>
            </a:r>
            <a:endParaRPr lang="en-US" sz="1500" dirty="0"/>
          </a:p>
        </p:txBody>
      </p:sp>
      <p:sp>
        <p:nvSpPr>
          <p:cNvPr id="31" name="Text 6"/>
          <p:cNvSpPr/>
          <p:nvPr/>
        </p:nvSpPr>
        <p:spPr>
          <a:xfrm>
            <a:off x="881063" y="4514850"/>
            <a:ext cx="80238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Failure to thrive</a:t>
            </a:r>
            <a:r>
              <a:rPr lang="en-US" sz="1350" dirty="0">
                <a:solidFill>
                  <a:srgbClr val="202124"/>
                </a:solidFill>
              </a:rPr>
              <a:t> and poor weight gain.</a:t>
            </a:r>
            <a:endParaRPr lang="en-US" sz="1350" dirty="0"/>
          </a:p>
        </p:txBody>
      </p:sp>
      <p:sp>
        <p:nvSpPr>
          <p:cNvPr id="32" name="Text 7"/>
          <p:cNvSpPr/>
          <p:nvPr/>
        </p:nvSpPr>
        <p:spPr>
          <a:xfrm>
            <a:off x="881063" y="4867275"/>
            <a:ext cx="109042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Recurrent lower respiratory tract infections (LRTIs).</a:t>
            </a:r>
            <a:endParaRPr lang="en-US" sz="1350" dirty="0"/>
          </a:p>
        </p:txBody>
      </p:sp>
      <p:sp>
        <p:nvSpPr>
          <p:cNvPr id="33" name="Text 8"/>
          <p:cNvSpPr/>
          <p:nvPr/>
        </p:nvSpPr>
        <p:spPr>
          <a:xfrm>
            <a:off x="881063" y="5219700"/>
            <a:ext cx="113109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Congestive heart failure (SOB, diaphoresis during feeding).</a:t>
            </a:r>
            <a:endParaRPr lang="en-US" sz="1350" dirty="0"/>
          </a:p>
        </p:txBody>
      </p:sp>
      <p:sp>
        <p:nvSpPr>
          <p:cNvPr id="34" name="Text 9"/>
          <p:cNvSpPr/>
          <p:nvPr/>
        </p:nvSpPr>
        <p:spPr>
          <a:xfrm>
            <a:off x="6829425" y="1657350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Clinical Examination</a:t>
            </a:r>
            <a:endParaRPr lang="en-US" sz="1500" dirty="0"/>
          </a:p>
        </p:txBody>
      </p:sp>
      <p:sp>
        <p:nvSpPr>
          <p:cNvPr id="35" name="Text 10"/>
          <p:cNvSpPr/>
          <p:nvPr/>
        </p:nvSpPr>
        <p:spPr>
          <a:xfrm>
            <a:off x="6738938" y="2085975"/>
            <a:ext cx="54530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Pansystolic Murmur</a:t>
            </a:r>
            <a:r>
              <a:rPr lang="en-US" sz="1350" dirty="0">
                <a:solidFill>
                  <a:srgbClr val="202124"/>
                </a:solidFill>
              </a:rPr>
              <a:t> best heard at the left sternal edge.</a:t>
            </a:r>
            <a:endParaRPr lang="en-US" sz="1350" dirty="0"/>
          </a:p>
        </p:txBody>
      </p:sp>
      <p:sp>
        <p:nvSpPr>
          <p:cNvPr id="36" name="Text 11"/>
          <p:cNvSpPr/>
          <p:nvPr/>
        </p:nvSpPr>
        <p:spPr>
          <a:xfrm>
            <a:off x="6738938" y="2438400"/>
            <a:ext cx="54530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Loud P2</a:t>
            </a:r>
            <a:r>
              <a:rPr lang="en-US" sz="1350" dirty="0">
                <a:solidFill>
                  <a:srgbClr val="202124"/>
                </a:solidFill>
              </a:rPr>
              <a:t> indicating pulmonary hypertension.</a:t>
            </a:r>
            <a:endParaRPr lang="en-US" sz="1350" dirty="0"/>
          </a:p>
        </p:txBody>
      </p:sp>
      <p:sp>
        <p:nvSpPr>
          <p:cNvPr id="37" name="Text 12"/>
          <p:cNvSpPr/>
          <p:nvPr/>
        </p:nvSpPr>
        <p:spPr>
          <a:xfrm>
            <a:off x="6738938" y="2790825"/>
            <a:ext cx="54530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Displaced apex beat due to LV volume overload.</a:t>
            </a:r>
            <a:endParaRPr lang="en-US" sz="1350" dirty="0"/>
          </a:p>
        </p:txBody>
      </p:sp>
      <p:sp>
        <p:nvSpPr>
          <p:cNvPr id="38" name="Text 13"/>
          <p:cNvSpPr/>
          <p:nvPr/>
        </p:nvSpPr>
        <p:spPr>
          <a:xfrm>
            <a:off x="6829425" y="4086225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Eisenmenger Syndrome</a:t>
            </a:r>
            <a:endParaRPr lang="en-US" sz="1500" dirty="0"/>
          </a:p>
        </p:txBody>
      </p:sp>
      <p:sp>
        <p:nvSpPr>
          <p:cNvPr id="39" name="Text 14"/>
          <p:cNvSpPr/>
          <p:nvPr/>
        </p:nvSpPr>
        <p:spPr>
          <a:xfrm>
            <a:off x="6738938" y="4514850"/>
            <a:ext cx="54530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Large L→R shunt causes irreversible pulmonary hypertension.</a:t>
            </a:r>
            <a:endParaRPr lang="en-US" sz="1350" dirty="0"/>
          </a:p>
        </p:txBody>
      </p:sp>
      <p:sp>
        <p:nvSpPr>
          <p:cNvPr id="40" name="Text 15"/>
          <p:cNvSpPr/>
          <p:nvPr/>
        </p:nvSpPr>
        <p:spPr>
          <a:xfrm>
            <a:off x="6738938" y="4867275"/>
            <a:ext cx="54530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A291C"/>
                </a:solidFill>
              </a:rPr>
              <a:t>Shunt Reversal (R→L)</a:t>
            </a:r>
            <a:r>
              <a:rPr lang="en-US" sz="1350" dirty="0">
                <a:solidFill>
                  <a:srgbClr val="202124"/>
                </a:solidFill>
              </a:rPr>
              <a:t> leads to systemic cyanosis.</a:t>
            </a:r>
            <a:endParaRPr lang="en-US" sz="1350" dirty="0"/>
          </a:p>
        </p:txBody>
      </p:sp>
      <p:sp>
        <p:nvSpPr>
          <p:cNvPr id="41" name="Text 16"/>
          <p:cNvSpPr/>
          <p:nvPr/>
        </p:nvSpPr>
        <p:spPr>
          <a:xfrm>
            <a:off x="2852738" y="6276975"/>
            <a:ext cx="8577263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 </a:t>
            </a:r>
            <a:r>
              <a:rPr lang="en-US" sz="1050" b="1" dirty="0">
                <a:solidFill>
                  <a:srgbClr val="FFFFFF"/>
                </a:solidFill>
              </a:rPr>
              <a:t>GP AKT Tip:</a:t>
            </a:r>
            <a:r>
              <a:rPr lang="en-US" sz="1050" dirty="0">
                <a:solidFill>
                  <a:srgbClr val="FFFFFF"/>
                </a:solidFill>
              </a:rPr>
              <a:t> A pansystolic murmur that disappears may indicate spontaneous closure of a small muscular VSD.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8953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6350"/>
            <a:ext cx="5572125" cy="5295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66850"/>
            <a:ext cx="5191125" cy="3619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532186"/>
            <a:ext cx="190500" cy="155079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971675"/>
            <a:ext cx="190500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512516"/>
            <a:ext cx="190500" cy="17770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053358"/>
            <a:ext cx="190500" cy="1666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594199"/>
            <a:ext cx="190500" cy="16668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276350"/>
            <a:ext cx="5572125" cy="52959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375" y="1466850"/>
            <a:ext cx="5191125" cy="3619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1532186"/>
            <a:ext cx="190500" cy="155079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1971675"/>
            <a:ext cx="190500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2512516"/>
            <a:ext cx="190500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3053358"/>
            <a:ext cx="190500" cy="2222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5753100"/>
            <a:ext cx="5191125" cy="6286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43675" y="5906393"/>
            <a:ext cx="166688" cy="13722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666750" y="333375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CONGENITAL HEART DISEASE</a:t>
            </a:r>
            <a:endParaRPr lang="en-US" sz="1800" dirty="0"/>
          </a:p>
        </p:txBody>
      </p:sp>
      <p:sp>
        <p:nvSpPr>
          <p:cNvPr id="21" name="Text 1"/>
          <p:cNvSpPr/>
          <p:nvPr/>
        </p:nvSpPr>
        <p:spPr>
          <a:xfrm>
            <a:off x="666750" y="714375"/>
            <a:ext cx="58521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VSD Investigations and Treatment</a:t>
            </a:r>
            <a:endParaRPr lang="en-US" sz="1200" dirty="0"/>
          </a:p>
        </p:txBody>
      </p:sp>
      <p:sp>
        <p:nvSpPr>
          <p:cNvPr id="22" name="Text 2"/>
          <p:cNvSpPr/>
          <p:nvPr/>
        </p:nvSpPr>
        <p:spPr>
          <a:xfrm>
            <a:off x="762000" y="1466850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Diagnostic Investigations</a:t>
            </a:r>
            <a:endParaRPr lang="en-US" sz="1500" dirty="0"/>
          </a:p>
        </p:txBody>
      </p:sp>
      <p:sp>
        <p:nvSpPr>
          <p:cNvPr id="23" name="Text 3"/>
          <p:cNvSpPr/>
          <p:nvPr/>
        </p:nvSpPr>
        <p:spPr>
          <a:xfrm>
            <a:off x="762000" y="1971675"/>
            <a:ext cx="50006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CXR:</a:t>
            </a:r>
            <a:r>
              <a:rPr lang="en-US" sz="1200" dirty="0">
                <a:solidFill>
                  <a:srgbClr val="202124"/>
                </a:solidFill>
              </a:rPr>
              <a:t> Cardiomegaly, enlarged LA and LV (from volume overload), and increased pulmonary vascularity.</a:t>
            </a:r>
            <a:endParaRPr lang="en-US" sz="1200" dirty="0"/>
          </a:p>
        </p:txBody>
      </p:sp>
      <p:sp>
        <p:nvSpPr>
          <p:cNvPr id="24" name="Text 4"/>
          <p:cNvSpPr/>
          <p:nvPr/>
        </p:nvSpPr>
        <p:spPr>
          <a:xfrm>
            <a:off x="762000" y="2512516"/>
            <a:ext cx="50006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ECG:</a:t>
            </a:r>
            <a:r>
              <a:rPr lang="en-US" sz="1200" dirty="0">
                <a:solidFill>
                  <a:srgbClr val="202124"/>
                </a:solidFill>
              </a:rPr>
              <a:t> </a:t>
            </a:r>
            <a:r>
              <a:rPr lang="en-US" sz="1200" b="1" dirty="0">
                <a:solidFill>
                  <a:srgbClr val="202124"/>
                </a:solidFill>
                <a:highlight>
                  <a:srgbClr val="FFB81C"/>
                </a:highlight>
              </a:rPr>
              <a:t>Extreme left axis deviation</a:t>
            </a:r>
            <a:r>
              <a:rPr lang="en-US" sz="1200" dirty="0">
                <a:solidFill>
                  <a:srgbClr val="202124"/>
                </a:solidFill>
              </a:rPr>
              <a:t> is characteristic; biventricular hypertrophy pattern.</a:t>
            </a:r>
            <a:endParaRPr lang="en-US" sz="1200" dirty="0"/>
          </a:p>
        </p:txBody>
      </p:sp>
      <p:sp>
        <p:nvSpPr>
          <p:cNvPr id="25" name="Text 5"/>
          <p:cNvSpPr/>
          <p:nvPr/>
        </p:nvSpPr>
        <p:spPr>
          <a:xfrm>
            <a:off x="762000" y="3053358"/>
            <a:ext cx="50006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Echocardiogram:</a:t>
            </a:r>
            <a:r>
              <a:rPr lang="en-US" sz="1200" dirty="0">
                <a:solidFill>
                  <a:srgbClr val="202124"/>
                </a:solidFill>
              </a:rPr>
              <a:t> Gold standard for assessing chamber sizes, pressures, and Doppler flow direction.</a:t>
            </a:r>
            <a:endParaRPr lang="en-US" sz="1200" dirty="0"/>
          </a:p>
        </p:txBody>
      </p:sp>
      <p:sp>
        <p:nvSpPr>
          <p:cNvPr id="26" name="Text 6"/>
          <p:cNvSpPr/>
          <p:nvPr/>
        </p:nvSpPr>
        <p:spPr>
          <a:xfrm>
            <a:off x="762000" y="3594199"/>
            <a:ext cx="50006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Cardiac Catheterisation:</a:t>
            </a:r>
            <a:r>
              <a:rPr lang="en-US" sz="1200" dirty="0">
                <a:solidFill>
                  <a:srgbClr val="202124"/>
                </a:solidFill>
              </a:rPr>
              <a:t> Measures O</a:t>
            </a:r>
            <a:r>
              <a:rPr lang="en-US" sz="900" dirty="0">
                <a:solidFill>
                  <a:srgbClr val="202124"/>
                </a:solidFill>
              </a:rPr>
              <a:t>2</a:t>
            </a:r>
            <a:r>
              <a:rPr lang="en-US" sz="1200" dirty="0">
                <a:solidFill>
                  <a:srgbClr val="202124"/>
                </a:solidFill>
              </a:rPr>
              <a:t> content step-up, PA pressure, and precise defect size/number.</a:t>
            </a:r>
            <a:endParaRPr lang="en-US" sz="1200" dirty="0"/>
          </a:p>
        </p:txBody>
      </p:sp>
      <p:sp>
        <p:nvSpPr>
          <p:cNvPr id="27" name="Text 7"/>
          <p:cNvSpPr/>
          <p:nvPr/>
        </p:nvSpPr>
        <p:spPr>
          <a:xfrm>
            <a:off x="6619875" y="1466850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Clinical Management</a:t>
            </a:r>
            <a:endParaRPr lang="en-US" sz="1500" dirty="0"/>
          </a:p>
        </p:txBody>
      </p:sp>
      <p:sp>
        <p:nvSpPr>
          <p:cNvPr id="28" name="Text 8"/>
          <p:cNvSpPr/>
          <p:nvPr/>
        </p:nvSpPr>
        <p:spPr>
          <a:xfrm>
            <a:off x="6619875" y="1971675"/>
            <a:ext cx="50006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Medical Therapy:</a:t>
            </a:r>
            <a:r>
              <a:rPr lang="en-US" sz="1200" dirty="0">
                <a:solidFill>
                  <a:srgbClr val="202124"/>
                </a:solidFill>
              </a:rPr>
              <a:t> Use of digoxin and diuretics for congestive heart failure symptoms in larger defects.</a:t>
            </a:r>
            <a:endParaRPr lang="en-US" sz="1200" dirty="0"/>
          </a:p>
        </p:txBody>
      </p:sp>
      <p:sp>
        <p:nvSpPr>
          <p:cNvPr id="29" name="Text 9"/>
          <p:cNvSpPr/>
          <p:nvPr/>
        </p:nvSpPr>
        <p:spPr>
          <a:xfrm>
            <a:off x="6619875" y="2512516"/>
            <a:ext cx="50006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Endocarditis Prophylaxis:</a:t>
            </a:r>
            <a:r>
              <a:rPr lang="en-US" sz="1200" dirty="0">
                <a:solidFill>
                  <a:srgbClr val="202124"/>
                </a:solidFill>
              </a:rPr>
              <a:t> Essential while the defect remains open (follow current BNF/NICE guidance).</a:t>
            </a:r>
            <a:endParaRPr lang="en-US" sz="1200" dirty="0"/>
          </a:p>
        </p:txBody>
      </p:sp>
      <p:sp>
        <p:nvSpPr>
          <p:cNvPr id="30" name="Text 10"/>
          <p:cNvSpPr/>
          <p:nvPr/>
        </p:nvSpPr>
        <p:spPr>
          <a:xfrm>
            <a:off x="6619875" y="3053358"/>
            <a:ext cx="50006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Surgical Closure:</a:t>
            </a:r>
            <a:r>
              <a:rPr lang="en-US" sz="1200" dirty="0">
                <a:solidFill>
                  <a:srgbClr val="202124"/>
                </a:solidFill>
              </a:rPr>
              <a:t> Indicated for large defects before </a:t>
            </a:r>
            <a:r>
              <a:rPr lang="en-US" sz="1200" b="1" dirty="0">
                <a:solidFill>
                  <a:srgbClr val="DA291C"/>
                </a:solidFill>
              </a:rPr>
              <a:t>irreversible pulmonary vascular changes</a:t>
            </a:r>
            <a:r>
              <a:rPr lang="en-US" sz="1200" dirty="0">
                <a:solidFill>
                  <a:srgbClr val="202124"/>
                </a:solidFill>
              </a:rPr>
              <a:t> occur.</a:t>
            </a:r>
            <a:endParaRPr lang="en-US" sz="1200" dirty="0"/>
          </a:p>
        </p:txBody>
      </p:sp>
      <p:sp>
        <p:nvSpPr>
          <p:cNvPr id="31" name="Text 11"/>
          <p:cNvSpPr/>
          <p:nvPr/>
        </p:nvSpPr>
        <p:spPr>
          <a:xfrm>
            <a:off x="6823621" y="5753100"/>
            <a:ext cx="4962525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 </a:t>
            </a:r>
            <a:r>
              <a:rPr lang="en-US" sz="1050" b="1" dirty="0">
                <a:solidFill>
                  <a:srgbClr val="000000"/>
                </a:solidFill>
              </a:rPr>
              <a:t>GP Alert:</a:t>
            </a:r>
            <a:r>
              <a:rPr lang="en-US" sz="1050" dirty="0">
                <a:solidFill>
                  <a:srgbClr val="000000"/>
                </a:solidFill>
              </a:rPr>
              <a:t> Small muscular VSDs often close spontaneously in childhood; large defects require urgent specialist referral to prevent Eisenmenger syndrome.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42875"/>
            <a:ext cx="11430000" cy="8953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81100"/>
            <a:ext cx="5572125" cy="307181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466850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3500438"/>
            <a:ext cx="5095875" cy="5143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625" y="3681413"/>
            <a:ext cx="1905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4443413"/>
            <a:ext cx="5572125" cy="212883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4729163"/>
            <a:ext cx="238125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181100"/>
            <a:ext cx="5572125" cy="250031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1466850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3871913"/>
            <a:ext cx="5572125" cy="270033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4157663"/>
            <a:ext cx="238125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5591175"/>
            <a:ext cx="5095875" cy="7429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19875" y="5867400"/>
            <a:ext cx="190500" cy="19050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666750" y="285750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CONGENITAL HEART DISEASE</a:t>
            </a:r>
            <a:endParaRPr lang="en-US" sz="1800" dirty="0"/>
          </a:p>
        </p:txBody>
      </p:sp>
      <p:sp>
        <p:nvSpPr>
          <p:cNvPr id="18" name="Text 1"/>
          <p:cNvSpPr/>
          <p:nvPr/>
        </p:nvSpPr>
        <p:spPr>
          <a:xfrm>
            <a:off x="666750" y="666750"/>
            <a:ext cx="84124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Patent Ductus Arteriosus (PDA) Pathophysiology</a:t>
            </a:r>
            <a:endParaRPr lang="en-US" sz="1200" dirty="0"/>
          </a:p>
        </p:txBody>
      </p:sp>
      <p:sp>
        <p:nvSpPr>
          <p:cNvPr id="19" name="Text 2"/>
          <p:cNvSpPr/>
          <p:nvPr/>
        </p:nvSpPr>
        <p:spPr>
          <a:xfrm>
            <a:off x="857250" y="1419225"/>
            <a:ext cx="50958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Anatomical Connection</a:t>
            </a:r>
            <a:endParaRPr lang="en-US" sz="1500" dirty="0"/>
          </a:p>
        </p:txBody>
      </p:sp>
      <p:sp>
        <p:nvSpPr>
          <p:cNvPr id="20" name="Text 3"/>
          <p:cNvSpPr/>
          <p:nvPr/>
        </p:nvSpPr>
        <p:spPr>
          <a:xfrm>
            <a:off x="857250" y="1847850"/>
            <a:ext cx="48577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Persistent connection between the </a:t>
            </a:r>
            <a:r>
              <a:rPr lang="en-US" sz="1275" b="1" dirty="0">
                <a:solidFill>
                  <a:srgbClr val="202124"/>
                </a:solidFill>
              </a:rPr>
              <a:t>Pulmonary Artery (PA)</a:t>
            </a:r>
            <a:r>
              <a:rPr lang="en-US" sz="1275" dirty="0">
                <a:solidFill>
                  <a:srgbClr val="202124"/>
                </a:solidFill>
              </a:rPr>
              <a:t> and the </a:t>
            </a:r>
            <a:r>
              <a:rPr lang="en-US" sz="1275" b="1" dirty="0">
                <a:solidFill>
                  <a:srgbClr val="202124"/>
                </a:solidFill>
              </a:rPr>
              <a:t>Descending Aorta</a:t>
            </a:r>
            <a:r>
              <a:rPr lang="en-US" sz="1275" dirty="0">
                <a:solidFill>
                  <a:srgbClr val="202124"/>
                </a:solidFill>
              </a:rPr>
              <a:t>.</a:t>
            </a:r>
            <a:endParaRPr lang="en-US" sz="1275" dirty="0"/>
          </a:p>
        </p:txBody>
      </p:sp>
      <p:sp>
        <p:nvSpPr>
          <p:cNvPr id="21" name="Text 4"/>
          <p:cNvSpPr/>
          <p:nvPr/>
        </p:nvSpPr>
        <p:spPr>
          <a:xfrm>
            <a:off x="857250" y="2447925"/>
            <a:ext cx="48577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Fails to close physiologically after birth (normally closes within 48 hours).</a:t>
            </a:r>
            <a:endParaRPr lang="en-US" sz="1275" dirty="0"/>
          </a:p>
        </p:txBody>
      </p:sp>
      <p:sp>
        <p:nvSpPr>
          <p:cNvPr id="22" name="Text 5"/>
          <p:cNvSpPr/>
          <p:nvPr/>
        </p:nvSpPr>
        <p:spPr>
          <a:xfrm>
            <a:off x="857250" y="3048000"/>
            <a:ext cx="1074334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Highly common in </a:t>
            </a:r>
            <a:r>
              <a:rPr lang="en-US" sz="1275" b="1" dirty="0">
                <a:solidFill>
                  <a:srgbClr val="202124"/>
                </a:solidFill>
              </a:rPr>
              <a:t>premature infants</a:t>
            </a:r>
            <a:r>
              <a:rPr lang="en-US" sz="1275" dirty="0">
                <a:solidFill>
                  <a:srgbClr val="202124"/>
                </a:solidFill>
              </a:rPr>
              <a:t> due to lung immaturity.</a:t>
            </a:r>
            <a:endParaRPr lang="en-US" sz="1275" dirty="0"/>
          </a:p>
        </p:txBody>
      </p:sp>
      <p:sp>
        <p:nvSpPr>
          <p:cNvPr id="23" name="Text 6"/>
          <p:cNvSpPr/>
          <p:nvPr/>
        </p:nvSpPr>
        <p:spPr>
          <a:xfrm>
            <a:off x="1000125" y="3500438"/>
            <a:ext cx="9362772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AKT FACT: PDA represents approx. 10% of all CHD cases.</a:t>
            </a:r>
            <a:endParaRPr lang="en-US" sz="1200" dirty="0"/>
          </a:p>
        </p:txBody>
      </p:sp>
      <p:sp>
        <p:nvSpPr>
          <p:cNvPr id="24" name="Text 7"/>
          <p:cNvSpPr/>
          <p:nvPr/>
        </p:nvSpPr>
        <p:spPr>
          <a:xfrm>
            <a:off x="857250" y="4681538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The Left-to-Right Shunt</a:t>
            </a:r>
            <a:endParaRPr lang="en-US" sz="1500" dirty="0"/>
          </a:p>
        </p:txBody>
      </p:sp>
      <p:sp>
        <p:nvSpPr>
          <p:cNvPr id="25" name="Text 8"/>
          <p:cNvSpPr/>
          <p:nvPr/>
        </p:nvSpPr>
        <p:spPr>
          <a:xfrm>
            <a:off x="857250" y="5110163"/>
            <a:ext cx="1074334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Occurs because Systemic Resistance &gt; Pulmonary Resistance.</a:t>
            </a:r>
            <a:endParaRPr lang="en-US" sz="1275" dirty="0"/>
          </a:p>
        </p:txBody>
      </p:sp>
      <p:sp>
        <p:nvSpPr>
          <p:cNvPr id="26" name="Text 9"/>
          <p:cNvSpPr/>
          <p:nvPr/>
        </p:nvSpPr>
        <p:spPr>
          <a:xfrm>
            <a:off x="857250" y="5467350"/>
            <a:ext cx="48577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Oxygenated blood from the aorta re-enters the pulmonary circulation.</a:t>
            </a:r>
            <a:endParaRPr lang="en-US" sz="1275" dirty="0"/>
          </a:p>
        </p:txBody>
      </p:sp>
      <p:sp>
        <p:nvSpPr>
          <p:cNvPr id="27" name="Text 10"/>
          <p:cNvSpPr/>
          <p:nvPr/>
        </p:nvSpPr>
        <p:spPr>
          <a:xfrm>
            <a:off x="6715125" y="1419225"/>
            <a:ext cx="50958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Hemodynamic Impact</a:t>
            </a:r>
            <a:endParaRPr lang="en-US" sz="1500" dirty="0"/>
          </a:p>
        </p:txBody>
      </p:sp>
      <p:sp>
        <p:nvSpPr>
          <p:cNvPr id="28" name="Text 11"/>
          <p:cNvSpPr/>
          <p:nvPr/>
        </p:nvSpPr>
        <p:spPr>
          <a:xfrm>
            <a:off x="6715125" y="1847850"/>
            <a:ext cx="48577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Volume Overload:</a:t>
            </a:r>
            <a:r>
              <a:rPr lang="en-US" sz="1275" dirty="0">
                <a:solidFill>
                  <a:srgbClr val="202124"/>
                </a:solidFill>
              </a:rPr>
              <a:t> Excessive blood flow returns to the Left Atrium (LA) and Left Ventricle (LV).</a:t>
            </a:r>
            <a:endParaRPr lang="en-US" sz="1275" dirty="0"/>
          </a:p>
        </p:txBody>
      </p:sp>
      <p:sp>
        <p:nvSpPr>
          <p:cNvPr id="29" name="Text 12"/>
          <p:cNvSpPr/>
          <p:nvPr/>
        </p:nvSpPr>
        <p:spPr>
          <a:xfrm>
            <a:off x="6715125" y="2447925"/>
            <a:ext cx="48577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Increased cardiac workload leads to chamber dilation and potential hypertrophy.</a:t>
            </a:r>
            <a:endParaRPr lang="en-US" sz="1275" dirty="0"/>
          </a:p>
        </p:txBody>
      </p:sp>
      <p:sp>
        <p:nvSpPr>
          <p:cNvPr id="30" name="Text 13"/>
          <p:cNvSpPr/>
          <p:nvPr/>
        </p:nvSpPr>
        <p:spPr>
          <a:xfrm>
            <a:off x="6715125" y="3048000"/>
            <a:ext cx="547687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May present as congestive heart failure in large untreated defects.</a:t>
            </a:r>
            <a:endParaRPr lang="en-US" sz="1275" dirty="0"/>
          </a:p>
        </p:txBody>
      </p:sp>
      <p:sp>
        <p:nvSpPr>
          <p:cNvPr id="31" name="Text 14"/>
          <p:cNvSpPr/>
          <p:nvPr/>
        </p:nvSpPr>
        <p:spPr>
          <a:xfrm>
            <a:off x="6715125" y="4110038"/>
            <a:ext cx="54768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Long-term Risk: Eisenmenger</a:t>
            </a:r>
            <a:endParaRPr lang="en-US" sz="1500" dirty="0"/>
          </a:p>
        </p:txBody>
      </p:sp>
      <p:sp>
        <p:nvSpPr>
          <p:cNvPr id="32" name="Text 15"/>
          <p:cNvSpPr/>
          <p:nvPr/>
        </p:nvSpPr>
        <p:spPr>
          <a:xfrm>
            <a:off x="6715125" y="4538663"/>
            <a:ext cx="547687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Chronic high flow leads to pulmonary hypertension (PH).</a:t>
            </a:r>
            <a:endParaRPr lang="en-US" sz="1275" dirty="0"/>
          </a:p>
        </p:txBody>
      </p:sp>
      <p:sp>
        <p:nvSpPr>
          <p:cNvPr id="33" name="Text 16"/>
          <p:cNvSpPr/>
          <p:nvPr/>
        </p:nvSpPr>
        <p:spPr>
          <a:xfrm>
            <a:off x="6715125" y="4895850"/>
            <a:ext cx="48577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If PH exceeds systemic pressure, the shunt </a:t>
            </a:r>
            <a:r>
              <a:rPr lang="en-US" sz="1275" b="1" dirty="0">
                <a:solidFill>
                  <a:srgbClr val="202124"/>
                </a:solidFill>
              </a:rPr>
              <a:t>reverses</a:t>
            </a:r>
            <a:r>
              <a:rPr lang="en-US" sz="1275" dirty="0">
                <a:solidFill>
                  <a:srgbClr val="202124"/>
                </a:solidFill>
              </a:rPr>
              <a:t> (Right-to-Left).</a:t>
            </a:r>
            <a:endParaRPr lang="en-US" sz="1275" dirty="0"/>
          </a:p>
        </p:txBody>
      </p:sp>
      <p:sp>
        <p:nvSpPr>
          <p:cNvPr id="34" name="Text 17"/>
          <p:cNvSpPr/>
          <p:nvPr/>
        </p:nvSpPr>
        <p:spPr>
          <a:xfrm>
            <a:off x="6810375" y="5734050"/>
            <a:ext cx="4810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A291C"/>
                </a:solidFill>
              </a:rPr>
              <a:t>GP RED FLAG: New cyanosis in a child with a known PDA suggests shunt reversal (Eisenmenger Syndrome).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8286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33475"/>
            <a:ext cx="5572125" cy="54959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371600"/>
            <a:ext cx="5095875" cy="4095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452563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971675"/>
            <a:ext cx="190500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924175"/>
            <a:ext cx="190500" cy="15686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4371975"/>
            <a:ext cx="5095875" cy="5143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625" y="4552950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133475"/>
            <a:ext cx="5572125" cy="54959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1371600"/>
            <a:ext cx="5095875" cy="4095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1452563"/>
            <a:ext cx="1905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1971675"/>
            <a:ext cx="190500" cy="20508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2924175"/>
            <a:ext cx="190500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3952875"/>
            <a:ext cx="5095875" cy="123720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5380583"/>
            <a:ext cx="5095875" cy="7429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67500" y="5669161"/>
            <a:ext cx="190500" cy="165646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666750" y="304800"/>
            <a:ext cx="96012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PDA CLINICAL FEATURES AND DIAGNOSIS</a:t>
            </a:r>
            <a:endParaRPr lang="en-US" sz="1800" dirty="0"/>
          </a:p>
        </p:txBody>
      </p:sp>
      <p:sp>
        <p:nvSpPr>
          <p:cNvPr id="21" name="Text 1"/>
          <p:cNvSpPr/>
          <p:nvPr/>
        </p:nvSpPr>
        <p:spPr>
          <a:xfrm>
            <a:off x="666750" y="676275"/>
            <a:ext cx="11525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Identification of the characteristic continuous machinery murmur at the upper left sternal edge and bounding pulses.</a:t>
            </a:r>
            <a:endParaRPr lang="en-US" sz="1200" dirty="0"/>
          </a:p>
        </p:txBody>
      </p:sp>
      <p:sp>
        <p:nvSpPr>
          <p:cNvPr id="22" name="Text 2"/>
          <p:cNvSpPr/>
          <p:nvPr/>
        </p:nvSpPr>
        <p:spPr>
          <a:xfrm>
            <a:off x="809625" y="1371600"/>
            <a:ext cx="52806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3087"/>
                </a:solidFill>
              </a:rPr>
              <a:t>Clinical Presentation</a:t>
            </a:r>
            <a:endParaRPr lang="en-US" sz="1650" dirty="0"/>
          </a:p>
        </p:txBody>
      </p:sp>
      <p:sp>
        <p:nvSpPr>
          <p:cNvPr id="23" name="Text 3"/>
          <p:cNvSpPr/>
          <p:nvPr/>
        </p:nvSpPr>
        <p:spPr>
          <a:xfrm>
            <a:off x="809625" y="1971675"/>
            <a:ext cx="49053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3087"/>
                </a:solidFill>
              </a:rPr>
              <a:t>Small PDA (Often Silent)</a:t>
            </a:r>
            <a:endParaRPr lang="en-US" sz="1200" dirty="0"/>
          </a:p>
        </p:txBody>
      </p:sp>
      <p:sp>
        <p:nvSpPr>
          <p:cNvPr id="24" name="Text 4"/>
          <p:cNvSpPr/>
          <p:nvPr/>
        </p:nvSpPr>
        <p:spPr>
          <a:xfrm>
            <a:off x="809625" y="2266950"/>
            <a:ext cx="4803279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Typically asymptomatic in childhood; often detected incidentally by murmur during routine checks.</a:t>
            </a:r>
            <a:endParaRPr lang="en-US" sz="1350" dirty="0"/>
          </a:p>
        </p:txBody>
      </p:sp>
      <p:sp>
        <p:nvSpPr>
          <p:cNvPr id="25" name="Text 5"/>
          <p:cNvSpPr/>
          <p:nvPr/>
        </p:nvSpPr>
        <p:spPr>
          <a:xfrm>
            <a:off x="809625" y="2924175"/>
            <a:ext cx="49377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3087"/>
                </a:solidFill>
              </a:rPr>
              <a:t>Large PDA (Volume Overload)</a:t>
            </a:r>
            <a:endParaRPr lang="en-US" sz="1200" dirty="0"/>
          </a:p>
        </p:txBody>
      </p:sp>
      <p:sp>
        <p:nvSpPr>
          <p:cNvPr id="26" name="Text 6"/>
          <p:cNvSpPr/>
          <p:nvPr/>
        </p:nvSpPr>
        <p:spPr>
          <a:xfrm>
            <a:off x="809625" y="3190875"/>
            <a:ext cx="67894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• Slow growth / Failure to thrive</a:t>
            </a:r>
            <a:endParaRPr lang="en-US" sz="1350" dirty="0"/>
          </a:p>
        </p:txBody>
      </p:sp>
      <p:sp>
        <p:nvSpPr>
          <p:cNvPr id="27" name="Text 7"/>
          <p:cNvSpPr/>
          <p:nvPr/>
        </p:nvSpPr>
        <p:spPr>
          <a:xfrm>
            <a:off x="809625" y="3495675"/>
            <a:ext cx="80238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• Shortness of breath (SOB) on exertion</a:t>
            </a:r>
            <a:endParaRPr lang="en-US" sz="1350" dirty="0"/>
          </a:p>
        </p:txBody>
      </p:sp>
      <p:sp>
        <p:nvSpPr>
          <p:cNvPr id="28" name="Text 8"/>
          <p:cNvSpPr/>
          <p:nvPr/>
        </p:nvSpPr>
        <p:spPr>
          <a:xfrm>
            <a:off x="809625" y="3800475"/>
            <a:ext cx="111099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• Recurrent Lower Respiratory Tract Infections (LRTIs)</a:t>
            </a:r>
            <a:endParaRPr lang="en-US" sz="1350" dirty="0"/>
          </a:p>
        </p:txBody>
      </p:sp>
      <p:sp>
        <p:nvSpPr>
          <p:cNvPr id="29" name="Text 9"/>
          <p:cNvSpPr/>
          <p:nvPr/>
        </p:nvSpPr>
        <p:spPr>
          <a:xfrm>
            <a:off x="1000125" y="4514850"/>
            <a:ext cx="84734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3087"/>
                </a:solidFill>
              </a:rPr>
              <a:t>Common in premature infants (10% of all CHD).</a:t>
            </a:r>
            <a:endParaRPr lang="en-US" sz="1200" dirty="0"/>
          </a:p>
        </p:txBody>
      </p:sp>
      <p:sp>
        <p:nvSpPr>
          <p:cNvPr id="30" name="Text 10"/>
          <p:cNvSpPr/>
          <p:nvPr/>
        </p:nvSpPr>
        <p:spPr>
          <a:xfrm>
            <a:off x="6667500" y="1371600"/>
            <a:ext cx="50292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3087"/>
                </a:solidFill>
              </a:rPr>
              <a:t>Physical Examination</a:t>
            </a:r>
            <a:endParaRPr lang="en-US" sz="1650" dirty="0"/>
          </a:p>
        </p:txBody>
      </p:sp>
      <p:sp>
        <p:nvSpPr>
          <p:cNvPr id="31" name="Text 11"/>
          <p:cNvSpPr/>
          <p:nvPr/>
        </p:nvSpPr>
        <p:spPr>
          <a:xfrm>
            <a:off x="6667500" y="1971675"/>
            <a:ext cx="49053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3087"/>
                </a:solidFill>
              </a:rPr>
              <a:t>Bounding Pulse</a:t>
            </a:r>
            <a:endParaRPr lang="en-US" sz="1200" dirty="0"/>
          </a:p>
        </p:txBody>
      </p:sp>
      <p:sp>
        <p:nvSpPr>
          <p:cNvPr id="32" name="Text 12"/>
          <p:cNvSpPr/>
          <p:nvPr/>
        </p:nvSpPr>
        <p:spPr>
          <a:xfrm>
            <a:off x="6667500" y="2266950"/>
            <a:ext cx="4704606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Results from a wide pulse pressure due to runoff from aorta to pulmonary artery.</a:t>
            </a:r>
            <a:endParaRPr lang="en-US" sz="1350" dirty="0"/>
          </a:p>
        </p:txBody>
      </p:sp>
      <p:sp>
        <p:nvSpPr>
          <p:cNvPr id="33" name="Text 13"/>
          <p:cNvSpPr/>
          <p:nvPr/>
        </p:nvSpPr>
        <p:spPr>
          <a:xfrm>
            <a:off x="6667500" y="2924175"/>
            <a:ext cx="49053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3087"/>
                </a:solidFill>
              </a:rPr>
              <a:t>Loud S2</a:t>
            </a:r>
            <a:endParaRPr lang="en-US" sz="1200" dirty="0"/>
          </a:p>
        </p:txBody>
      </p:sp>
      <p:sp>
        <p:nvSpPr>
          <p:cNvPr id="34" name="Text 14"/>
          <p:cNvSpPr/>
          <p:nvPr/>
        </p:nvSpPr>
        <p:spPr>
          <a:xfrm>
            <a:off x="6667500" y="3219450"/>
            <a:ext cx="4889153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Often accentuated, particularly if pulmonary hypertension begins to develop.</a:t>
            </a:r>
            <a:endParaRPr lang="en-US" sz="1350" dirty="0"/>
          </a:p>
        </p:txBody>
      </p:sp>
      <p:sp>
        <p:nvSpPr>
          <p:cNvPr id="35" name="Text 15"/>
          <p:cNvSpPr/>
          <p:nvPr/>
        </p:nvSpPr>
        <p:spPr>
          <a:xfrm>
            <a:off x="6619875" y="4067175"/>
            <a:ext cx="4810125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005EB8"/>
                </a:solidFill>
              </a:rPr>
              <a:t>THE "MACHINERY" MURMUR</a:t>
            </a:r>
            <a:endParaRPr lang="en-US" sz="1425" dirty="0"/>
          </a:p>
        </p:txBody>
      </p:sp>
      <p:sp>
        <p:nvSpPr>
          <p:cNvPr id="36" name="Text 16"/>
          <p:cNvSpPr/>
          <p:nvPr/>
        </p:nvSpPr>
        <p:spPr>
          <a:xfrm>
            <a:off x="6619875" y="4395788"/>
            <a:ext cx="4810125" cy="679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Character:</a:t>
            </a:r>
            <a:r>
              <a:rPr lang="en-US" sz="1275" dirty="0">
                <a:solidFill>
                  <a:srgbClr val="202124"/>
                </a:solidFill>
              </a:rPr>
              <a:t> Continuous (Gibson) murmur, heard throughout systole and diastole.
</a:t>
            </a:r>
            <a:r>
              <a:rPr lang="en-US" sz="1275" b="1" dirty="0">
                <a:solidFill>
                  <a:srgbClr val="202124"/>
                </a:solidFill>
              </a:rPr>
              <a:t>Location:</a:t>
            </a:r>
            <a:r>
              <a:rPr lang="en-US" sz="1275" dirty="0">
                <a:solidFill>
                  <a:srgbClr val="202124"/>
                </a:solidFill>
              </a:rPr>
              <a:t> Upper left sternal edge or left infraclavicular area.</a:t>
            </a:r>
            <a:endParaRPr lang="en-US" sz="1275" dirty="0"/>
          </a:p>
        </p:txBody>
      </p:sp>
      <p:sp>
        <p:nvSpPr>
          <p:cNvPr id="37" name="Text 17"/>
          <p:cNvSpPr/>
          <p:nvPr/>
        </p:nvSpPr>
        <p:spPr>
          <a:xfrm>
            <a:off x="6858000" y="5523458"/>
            <a:ext cx="4524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AKT RED FLAG: Cyanosis indicates Eisenmenger shunt reversal.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89535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466850"/>
            <a:ext cx="5572125" cy="4743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724025"/>
            <a:ext cx="285750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209800"/>
            <a:ext cx="166688" cy="1372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750641"/>
            <a:ext cx="166688" cy="1372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291483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832324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466850"/>
            <a:ext cx="5572125" cy="47434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724025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2209800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2750641"/>
            <a:ext cx="166688" cy="1372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3291483"/>
            <a:ext cx="166688" cy="1372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5219700"/>
            <a:ext cx="5114925" cy="7620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57975" y="5362575"/>
            <a:ext cx="550664" cy="47625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666750" y="428625"/>
            <a:ext cx="90525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PDA INVESTIGATIONS AND MANAGEMENT</a:t>
            </a:r>
            <a:endParaRPr lang="en-US" sz="1800" dirty="0"/>
          </a:p>
        </p:txBody>
      </p:sp>
      <p:sp>
        <p:nvSpPr>
          <p:cNvPr id="18" name="Text 1"/>
          <p:cNvSpPr/>
          <p:nvPr/>
        </p:nvSpPr>
        <p:spPr>
          <a:xfrm>
            <a:off x="666750" y="809625"/>
            <a:ext cx="11525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Diagnostic tools and treatment using indomethacin for closure in neonates or surgical ligation and transcatheter devices.</a:t>
            </a:r>
            <a:endParaRPr lang="en-US" sz="1200" dirty="0"/>
          </a:p>
        </p:txBody>
      </p:sp>
      <p:sp>
        <p:nvSpPr>
          <p:cNvPr id="19" name="Text 2"/>
          <p:cNvSpPr/>
          <p:nvPr/>
        </p:nvSpPr>
        <p:spPr>
          <a:xfrm>
            <a:off x="1009650" y="1695450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Diagnostic Investigations</a:t>
            </a:r>
            <a:endParaRPr lang="en-US" sz="1500" dirty="0"/>
          </a:p>
        </p:txBody>
      </p:sp>
      <p:sp>
        <p:nvSpPr>
          <p:cNvPr id="20" name="Text 3"/>
          <p:cNvSpPr/>
          <p:nvPr/>
        </p:nvSpPr>
        <p:spPr>
          <a:xfrm>
            <a:off x="890588" y="2171700"/>
            <a:ext cx="483393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3087"/>
                </a:solidFill>
              </a:rPr>
              <a:t>CXR:</a:t>
            </a:r>
            <a:r>
              <a:rPr lang="en-US" sz="1200" dirty="0">
                <a:solidFill>
                  <a:srgbClr val="202124"/>
                </a:solidFill>
              </a:rPr>
              <a:t> Reveals cardiomegaly and increased pulmonary vascularity due to volume overload.</a:t>
            </a:r>
            <a:endParaRPr lang="en-US" sz="1200" dirty="0"/>
          </a:p>
        </p:txBody>
      </p:sp>
      <p:sp>
        <p:nvSpPr>
          <p:cNvPr id="21" name="Text 4"/>
          <p:cNvSpPr/>
          <p:nvPr/>
        </p:nvSpPr>
        <p:spPr>
          <a:xfrm>
            <a:off x="890588" y="2712541"/>
            <a:ext cx="483393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3087"/>
                </a:solidFill>
              </a:rPr>
              <a:t>ECG:</a:t>
            </a:r>
            <a:r>
              <a:rPr lang="en-US" sz="1200" dirty="0">
                <a:solidFill>
                  <a:srgbClr val="202124"/>
                </a:solidFill>
              </a:rPr>
              <a:t> Typically shows left ventricular hypertrophy or biventricular hypertrophy in larger shunts.</a:t>
            </a:r>
            <a:endParaRPr lang="en-US" sz="1200" dirty="0"/>
          </a:p>
        </p:txBody>
      </p:sp>
      <p:sp>
        <p:nvSpPr>
          <p:cNvPr id="22" name="Text 5"/>
          <p:cNvSpPr/>
          <p:nvPr/>
        </p:nvSpPr>
        <p:spPr>
          <a:xfrm>
            <a:off x="890588" y="3253383"/>
            <a:ext cx="483393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3087"/>
                </a:solidFill>
              </a:rPr>
              <a:t>Echocardiogram:</a:t>
            </a:r>
            <a:r>
              <a:rPr lang="en-US" sz="1200" dirty="0">
                <a:solidFill>
                  <a:srgbClr val="202124"/>
                </a:solidFill>
              </a:rPr>
              <a:t> 2D imaging visualises the PDA itself; Doppler flow confirms turbulence and shunt direction.</a:t>
            </a:r>
            <a:endParaRPr lang="en-US" sz="1200" dirty="0"/>
          </a:p>
        </p:txBody>
      </p:sp>
      <p:sp>
        <p:nvSpPr>
          <p:cNvPr id="23" name="Text 6"/>
          <p:cNvSpPr/>
          <p:nvPr/>
        </p:nvSpPr>
        <p:spPr>
          <a:xfrm>
            <a:off x="890588" y="3794224"/>
            <a:ext cx="483393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3087"/>
                </a:solidFill>
              </a:rPr>
              <a:t>Cardiac Catheterisation:</a:t>
            </a:r>
            <a:r>
              <a:rPr lang="en-US" sz="1200" dirty="0">
                <a:solidFill>
                  <a:srgbClr val="202124"/>
                </a:solidFill>
              </a:rPr>
              <a:t> Used to measure PA pressures and O2 saturations (step-up in PA).</a:t>
            </a:r>
            <a:endParaRPr lang="en-US" sz="1200" dirty="0"/>
          </a:p>
        </p:txBody>
      </p:sp>
      <p:sp>
        <p:nvSpPr>
          <p:cNvPr id="24" name="Text 7"/>
          <p:cNvSpPr/>
          <p:nvPr/>
        </p:nvSpPr>
        <p:spPr>
          <a:xfrm>
            <a:off x="6867525" y="1695450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Management Strategies</a:t>
            </a:r>
            <a:endParaRPr lang="en-US" sz="1500" dirty="0"/>
          </a:p>
        </p:txBody>
      </p:sp>
      <p:sp>
        <p:nvSpPr>
          <p:cNvPr id="25" name="Text 8"/>
          <p:cNvSpPr/>
          <p:nvPr/>
        </p:nvSpPr>
        <p:spPr>
          <a:xfrm>
            <a:off x="6748463" y="2171700"/>
            <a:ext cx="483393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3087"/>
                </a:solidFill>
              </a:rPr>
              <a:t>Medical (Neonates):</a:t>
            </a:r>
            <a:r>
              <a:rPr lang="en-US" sz="1200" dirty="0">
                <a:solidFill>
                  <a:srgbClr val="202124"/>
                </a:solidFill>
              </a:rPr>
              <a:t> </a:t>
            </a:r>
            <a:r>
              <a:rPr lang="en-US" sz="1200" b="1" dirty="0">
                <a:solidFill>
                  <a:srgbClr val="DA291C"/>
                </a:solidFill>
              </a:rPr>
              <a:t>Indomethacin</a:t>
            </a:r>
            <a:r>
              <a:rPr lang="en-US" sz="1200" dirty="0">
                <a:solidFill>
                  <a:srgbClr val="202124"/>
                </a:solidFill>
              </a:rPr>
              <a:t> (prostaglandin inhibitor) promotes ductal closure in premature infants.</a:t>
            </a:r>
            <a:endParaRPr lang="en-US" sz="1200" dirty="0"/>
          </a:p>
        </p:txBody>
      </p:sp>
      <p:sp>
        <p:nvSpPr>
          <p:cNvPr id="26" name="Text 9"/>
          <p:cNvSpPr/>
          <p:nvPr/>
        </p:nvSpPr>
        <p:spPr>
          <a:xfrm>
            <a:off x="6748463" y="2712541"/>
            <a:ext cx="483393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3087"/>
                </a:solidFill>
              </a:rPr>
              <a:t>Transcatheter:</a:t>
            </a:r>
            <a:r>
              <a:rPr lang="en-US" sz="1200" dirty="0">
                <a:solidFill>
                  <a:srgbClr val="202124"/>
                </a:solidFill>
              </a:rPr>
              <a:t> Device closure (e.g., coils/plugs) is now the preferred method for most older infants and children.</a:t>
            </a:r>
            <a:endParaRPr lang="en-US" sz="1200" dirty="0"/>
          </a:p>
        </p:txBody>
      </p:sp>
      <p:sp>
        <p:nvSpPr>
          <p:cNvPr id="27" name="Text 10"/>
          <p:cNvSpPr/>
          <p:nvPr/>
        </p:nvSpPr>
        <p:spPr>
          <a:xfrm>
            <a:off x="6748463" y="3253383"/>
            <a:ext cx="483393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3087"/>
                </a:solidFill>
              </a:rPr>
              <a:t>Surgical:</a:t>
            </a:r>
            <a:r>
              <a:rPr lang="en-US" sz="1200" dirty="0">
                <a:solidFill>
                  <a:srgbClr val="202124"/>
                </a:solidFill>
              </a:rPr>
              <a:t> Ligation is curative and reserved for large PDAs or when catheter intervention is not feasible.</a:t>
            </a:r>
            <a:endParaRPr lang="en-US" sz="1200" dirty="0"/>
          </a:p>
        </p:txBody>
      </p:sp>
      <p:sp>
        <p:nvSpPr>
          <p:cNvPr id="28" name="Text 11"/>
          <p:cNvSpPr/>
          <p:nvPr/>
        </p:nvSpPr>
        <p:spPr>
          <a:xfrm>
            <a:off x="6734175" y="5362575"/>
            <a:ext cx="398264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AKT FACT</a:t>
            </a:r>
            <a:endParaRPr lang="en-US" sz="1050" dirty="0"/>
          </a:p>
        </p:txBody>
      </p:sp>
      <p:sp>
        <p:nvSpPr>
          <p:cNvPr id="29" name="Text 12"/>
          <p:cNvSpPr/>
          <p:nvPr/>
        </p:nvSpPr>
        <p:spPr>
          <a:xfrm>
            <a:off x="7351514" y="5386388"/>
            <a:ext cx="404038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202124"/>
                </a:solidFill>
              </a:rPr>
              <a:t>Indomethacin is a prostaglandin synthetase inhibitor used specifically to close a PDA in premature infants.</a:t>
            </a:r>
            <a:endParaRPr lang="en-US" sz="1125" dirty="0"/>
          </a:p>
        </p:txBody>
      </p:sp>
      <p:sp>
        <p:nvSpPr>
          <p:cNvPr id="30" name="Text 13"/>
          <p:cNvSpPr/>
          <p:nvPr/>
        </p:nvSpPr>
        <p:spPr>
          <a:xfrm>
            <a:off x="381000" y="6496050"/>
            <a:ext cx="6766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606060"/>
                </a:solidFill>
              </a:rPr>
              <a:t>Bradford VTS Teaching Deck — ST1–ST3 GP Training</a:t>
            </a:r>
            <a:endParaRPr lang="en-US" sz="900" dirty="0"/>
          </a:p>
        </p:txBody>
      </p:sp>
      <p:sp>
        <p:nvSpPr>
          <p:cNvPr id="31" name="Text 14"/>
          <p:cNvSpPr/>
          <p:nvPr/>
        </p:nvSpPr>
        <p:spPr>
          <a:xfrm>
            <a:off x="10546705" y="6496050"/>
            <a:ext cx="164529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3087"/>
                </a:solidFill>
              </a:rPr>
              <a:t>Bradford VTS | Page 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38125"/>
            <a:ext cx="11430000" cy="89535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6350"/>
            <a:ext cx="5619750" cy="226218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95425"/>
            <a:ext cx="285750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1250" y="1276350"/>
            <a:ext cx="5619750" cy="226218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1750" y="1495425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729038"/>
            <a:ext cx="5619750" cy="22621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948112"/>
            <a:ext cx="285750" cy="2286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0" y="3729038"/>
            <a:ext cx="5619750" cy="22621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750" y="3948112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6181725"/>
            <a:ext cx="11430000" cy="4857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6305550"/>
            <a:ext cx="930325" cy="2381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44700" y="6348413"/>
            <a:ext cx="190500" cy="152400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666750" y="381000"/>
            <a:ext cx="115252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TETRALOGY OF FALLOT TOF THE FOUR COMPONENTS</a:t>
            </a:r>
            <a:endParaRPr lang="en-US" sz="1800" dirty="0"/>
          </a:p>
        </p:txBody>
      </p:sp>
      <p:sp>
        <p:nvSpPr>
          <p:cNvPr id="16" name="Text 1"/>
          <p:cNvSpPr/>
          <p:nvPr/>
        </p:nvSpPr>
        <p:spPr>
          <a:xfrm>
            <a:off x="666750" y="762000"/>
            <a:ext cx="11525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Detailed breakdown of TOF: VSD, pulmonary stenosis, overriding aorta, and right ventricular hypertrophy.</a:t>
            </a:r>
            <a:endParaRPr lang="en-US" sz="1200" dirty="0"/>
          </a:p>
        </p:txBody>
      </p:sp>
      <p:sp>
        <p:nvSpPr>
          <p:cNvPr id="17" name="Text 2"/>
          <p:cNvSpPr/>
          <p:nvPr/>
        </p:nvSpPr>
        <p:spPr>
          <a:xfrm>
            <a:off x="1000125" y="1466850"/>
            <a:ext cx="6553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1. Ventricular Septal Defect</a:t>
            </a:r>
            <a:endParaRPr lang="en-US" sz="1500" dirty="0"/>
          </a:p>
        </p:txBody>
      </p:sp>
      <p:sp>
        <p:nvSpPr>
          <p:cNvPr id="18" name="Text 3"/>
          <p:cNvSpPr/>
          <p:nvPr/>
        </p:nvSpPr>
        <p:spPr>
          <a:xfrm>
            <a:off x="762000" y="1866900"/>
            <a:ext cx="740165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Large, non-restrictive, malaligned defect.</a:t>
            </a:r>
            <a:endParaRPr lang="en-US" sz="1200" dirty="0"/>
          </a:p>
        </p:txBody>
      </p:sp>
      <p:sp>
        <p:nvSpPr>
          <p:cNvPr id="19" name="Text 4"/>
          <p:cNvSpPr/>
          <p:nvPr/>
        </p:nvSpPr>
        <p:spPr>
          <a:xfrm>
            <a:off x="762000" y="2171700"/>
            <a:ext cx="669673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Located high in the membranous septum.</a:t>
            </a:r>
            <a:endParaRPr lang="en-US" sz="1200" dirty="0"/>
          </a:p>
        </p:txBody>
      </p:sp>
      <p:sp>
        <p:nvSpPr>
          <p:cNvPr id="20" name="Text 5"/>
          <p:cNvSpPr/>
          <p:nvPr/>
        </p:nvSpPr>
        <p:spPr>
          <a:xfrm>
            <a:off x="762000" y="2476500"/>
            <a:ext cx="845903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Allows pressure equalization between ventricles.</a:t>
            </a:r>
            <a:endParaRPr lang="en-US" sz="1200" dirty="0"/>
          </a:p>
        </p:txBody>
      </p:sp>
      <p:sp>
        <p:nvSpPr>
          <p:cNvPr id="21" name="Text 6"/>
          <p:cNvSpPr/>
          <p:nvPr/>
        </p:nvSpPr>
        <p:spPr>
          <a:xfrm>
            <a:off x="6810375" y="1466850"/>
            <a:ext cx="4953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2. Pulmonary Stenosis</a:t>
            </a:r>
            <a:endParaRPr lang="en-US" sz="1500" dirty="0"/>
          </a:p>
        </p:txBody>
      </p:sp>
      <p:sp>
        <p:nvSpPr>
          <p:cNvPr id="22" name="Text 7"/>
          <p:cNvSpPr/>
          <p:nvPr/>
        </p:nvSpPr>
        <p:spPr>
          <a:xfrm>
            <a:off x="6572250" y="1866900"/>
            <a:ext cx="5619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Obstruction to RV outflow (RVOT).</a:t>
            </a:r>
            <a:endParaRPr lang="en-US" sz="1200" dirty="0"/>
          </a:p>
        </p:txBody>
      </p:sp>
      <p:sp>
        <p:nvSpPr>
          <p:cNvPr id="23" name="Text 8"/>
          <p:cNvSpPr/>
          <p:nvPr/>
        </p:nvSpPr>
        <p:spPr>
          <a:xfrm>
            <a:off x="6572250" y="2171700"/>
            <a:ext cx="5619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May be infundibular (muscular) or valvular.</a:t>
            </a:r>
            <a:endParaRPr lang="en-US" sz="1200" dirty="0"/>
          </a:p>
        </p:txBody>
      </p:sp>
      <p:sp>
        <p:nvSpPr>
          <p:cNvPr id="24" name="Text 9"/>
          <p:cNvSpPr/>
          <p:nvPr/>
        </p:nvSpPr>
        <p:spPr>
          <a:xfrm>
            <a:off x="6572250" y="2476500"/>
            <a:ext cx="5619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Degree of stenosis determines degree of cyanosis.</a:t>
            </a:r>
            <a:endParaRPr lang="en-US" sz="1200" dirty="0"/>
          </a:p>
        </p:txBody>
      </p:sp>
      <p:sp>
        <p:nvSpPr>
          <p:cNvPr id="25" name="Text 10"/>
          <p:cNvSpPr/>
          <p:nvPr/>
        </p:nvSpPr>
        <p:spPr>
          <a:xfrm>
            <a:off x="1000125" y="3919537"/>
            <a:ext cx="4495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3. Overriding Aorta</a:t>
            </a:r>
            <a:endParaRPr lang="en-US" sz="1500" dirty="0"/>
          </a:p>
        </p:txBody>
      </p:sp>
      <p:sp>
        <p:nvSpPr>
          <p:cNvPr id="26" name="Text 11"/>
          <p:cNvSpPr/>
          <p:nvPr/>
        </p:nvSpPr>
        <p:spPr>
          <a:xfrm>
            <a:off x="762000" y="4319588"/>
            <a:ext cx="652050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Aorta is displaced to the right side.</a:t>
            </a:r>
            <a:endParaRPr lang="en-US" sz="1200" dirty="0"/>
          </a:p>
        </p:txBody>
      </p:sp>
      <p:sp>
        <p:nvSpPr>
          <p:cNvPr id="27" name="Text 12"/>
          <p:cNvSpPr/>
          <p:nvPr/>
        </p:nvSpPr>
        <p:spPr>
          <a:xfrm>
            <a:off x="762000" y="4624388"/>
            <a:ext cx="881149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Sits directly above the ventricular septal defect.</a:t>
            </a:r>
            <a:endParaRPr lang="en-US" sz="1200" dirty="0"/>
          </a:p>
        </p:txBody>
      </p:sp>
      <p:sp>
        <p:nvSpPr>
          <p:cNvPr id="28" name="Text 13"/>
          <p:cNvSpPr/>
          <p:nvPr/>
        </p:nvSpPr>
        <p:spPr>
          <a:xfrm>
            <a:off x="762000" y="4929188"/>
            <a:ext cx="722542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Receives mixed blood from both RV and LV.</a:t>
            </a:r>
            <a:endParaRPr lang="en-US" sz="1200" dirty="0"/>
          </a:p>
        </p:txBody>
      </p:sp>
      <p:sp>
        <p:nvSpPr>
          <p:cNvPr id="29" name="Text 14"/>
          <p:cNvSpPr/>
          <p:nvPr/>
        </p:nvSpPr>
        <p:spPr>
          <a:xfrm>
            <a:off x="6810375" y="3919537"/>
            <a:ext cx="53816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4. Right Ventricular Hypertrophy</a:t>
            </a:r>
            <a:endParaRPr lang="en-US" sz="1500" dirty="0"/>
          </a:p>
        </p:txBody>
      </p:sp>
      <p:sp>
        <p:nvSpPr>
          <p:cNvPr id="30" name="Text 15"/>
          <p:cNvSpPr/>
          <p:nvPr/>
        </p:nvSpPr>
        <p:spPr>
          <a:xfrm>
            <a:off x="6572250" y="4319588"/>
            <a:ext cx="5619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Secondary to high pressure load on the RV.</a:t>
            </a:r>
            <a:endParaRPr lang="en-US" sz="1200" dirty="0"/>
          </a:p>
        </p:txBody>
      </p:sp>
      <p:sp>
        <p:nvSpPr>
          <p:cNvPr id="31" name="Text 16"/>
          <p:cNvSpPr/>
          <p:nvPr/>
        </p:nvSpPr>
        <p:spPr>
          <a:xfrm>
            <a:off x="6572250" y="4624388"/>
            <a:ext cx="5619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RV pumps against PS and systemic resistance.</a:t>
            </a:r>
            <a:endParaRPr lang="en-US" sz="1200" dirty="0"/>
          </a:p>
        </p:txBody>
      </p:sp>
      <p:sp>
        <p:nvSpPr>
          <p:cNvPr id="32" name="Text 17"/>
          <p:cNvSpPr/>
          <p:nvPr/>
        </p:nvSpPr>
        <p:spPr>
          <a:xfrm>
            <a:off x="6572250" y="4929188"/>
            <a:ext cx="5619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Leads to the classic "boot-shaped" heart on CXR.</a:t>
            </a:r>
            <a:endParaRPr lang="en-US" sz="1200" dirty="0"/>
          </a:p>
        </p:txBody>
      </p:sp>
      <p:sp>
        <p:nvSpPr>
          <p:cNvPr id="33" name="Text 18"/>
          <p:cNvSpPr/>
          <p:nvPr/>
        </p:nvSpPr>
        <p:spPr>
          <a:xfrm>
            <a:off x="647700" y="6181725"/>
            <a:ext cx="110490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AKT FOCUS</a:t>
            </a:r>
            <a:r>
              <a:rPr lang="en-US" sz="1350" b="1" dirty="0">
                <a:solidFill>
                  <a:srgbClr val="202124"/>
                </a:solidFill>
              </a:rPr>
              <a:t>Tetralogy of Fallot is the most common cause of cyanotic congenital heart disease.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89535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71600"/>
            <a:ext cx="11430000" cy="552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2114550"/>
            <a:ext cx="3651200" cy="39719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352675"/>
            <a:ext cx="428625" cy="4286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8188" y="2490788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924175"/>
            <a:ext cx="476250" cy="190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198763"/>
            <a:ext cx="80367" cy="6608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4083844"/>
            <a:ext cx="82153" cy="6756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70325" y="2114550"/>
            <a:ext cx="3651200" cy="39719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08450" y="2352675"/>
            <a:ext cx="428625" cy="4286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27513" y="2490788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08450" y="2924175"/>
            <a:ext cx="476250" cy="190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08450" y="3198019"/>
            <a:ext cx="82153" cy="6756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08450" y="4081463"/>
            <a:ext cx="87809" cy="72182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59651" y="2114550"/>
            <a:ext cx="3651200" cy="397192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97776" y="2352675"/>
            <a:ext cx="428625" cy="42862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16838" y="2490788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97776" y="2924175"/>
            <a:ext cx="476250" cy="190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97776" y="3202632"/>
            <a:ext cx="70842" cy="58341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97776" y="4076849"/>
            <a:ext cx="99120" cy="81558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666750" y="428625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CONGENITAL HEART DISEASE</a:t>
            </a:r>
            <a:endParaRPr lang="en-US" sz="1800" dirty="0"/>
          </a:p>
        </p:txBody>
      </p:sp>
      <p:sp>
        <p:nvSpPr>
          <p:cNvPr id="25" name="Text 1"/>
          <p:cNvSpPr/>
          <p:nvPr/>
        </p:nvSpPr>
        <p:spPr>
          <a:xfrm>
            <a:off x="666750" y="809625"/>
            <a:ext cx="71323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Clinical Classification &amp; GP Essentials</a:t>
            </a:r>
            <a:endParaRPr lang="en-US" sz="1200" dirty="0"/>
          </a:p>
        </p:txBody>
      </p:sp>
      <p:sp>
        <p:nvSpPr>
          <p:cNvPr id="26" name="Text 2"/>
          <p:cNvSpPr/>
          <p:nvPr/>
        </p:nvSpPr>
        <p:spPr>
          <a:xfrm>
            <a:off x="381000" y="1371600"/>
            <a:ext cx="11430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003087"/>
                </a:solidFill>
              </a:rPr>
              <a:t>Guideline Authority &amp; Sources</a:t>
            </a:r>
            <a:endParaRPr lang="en-US" sz="2400" dirty="0"/>
          </a:p>
        </p:txBody>
      </p:sp>
      <p:sp>
        <p:nvSpPr>
          <p:cNvPr id="27" name="Text 3"/>
          <p:cNvSpPr/>
          <p:nvPr/>
        </p:nvSpPr>
        <p:spPr>
          <a:xfrm>
            <a:off x="1190625" y="2424113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Paediatric Standards</a:t>
            </a:r>
            <a:endParaRPr lang="en-US" sz="1500" dirty="0"/>
          </a:p>
        </p:txBody>
      </p:sp>
      <p:sp>
        <p:nvSpPr>
          <p:cNvPr id="28" name="Text 4"/>
          <p:cNvSpPr/>
          <p:nvPr/>
        </p:nvSpPr>
        <p:spPr>
          <a:xfrm>
            <a:off x="794742" y="3086100"/>
            <a:ext cx="2999333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NICE CG168:</a:t>
            </a:r>
            <a:r>
              <a:rPr lang="en-US" sz="1350" dirty="0">
                <a:solidFill>
                  <a:srgbClr val="202124"/>
                </a:solidFill>
              </a:rPr>
              <a:t> Focuses on recognised and suspected CHD in infants and children.</a:t>
            </a:r>
            <a:endParaRPr lang="en-US" sz="1350" dirty="0"/>
          </a:p>
        </p:txBody>
      </p:sp>
      <p:sp>
        <p:nvSpPr>
          <p:cNvPr id="29" name="Text 5"/>
          <p:cNvSpPr/>
          <p:nvPr/>
        </p:nvSpPr>
        <p:spPr>
          <a:xfrm>
            <a:off x="796528" y="3971925"/>
            <a:ext cx="2997547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Provides pathways for initial primary care recognition and urgent referral criteria.</a:t>
            </a:r>
            <a:endParaRPr lang="en-US" sz="1350" dirty="0"/>
          </a:p>
        </p:txBody>
      </p:sp>
      <p:sp>
        <p:nvSpPr>
          <p:cNvPr id="30" name="Text 6"/>
          <p:cNvSpPr/>
          <p:nvPr/>
        </p:nvSpPr>
        <p:spPr>
          <a:xfrm>
            <a:off x="5079950" y="2424113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Adult &amp; Transitions</a:t>
            </a:r>
            <a:endParaRPr lang="en-US" sz="1500" dirty="0"/>
          </a:p>
        </p:txBody>
      </p:sp>
      <p:sp>
        <p:nvSpPr>
          <p:cNvPr id="31" name="Text 7"/>
          <p:cNvSpPr/>
          <p:nvPr/>
        </p:nvSpPr>
        <p:spPr>
          <a:xfrm>
            <a:off x="4685854" y="3086100"/>
            <a:ext cx="2997547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NICE NG168 (2021):</a:t>
            </a:r>
            <a:r>
              <a:rPr lang="en-US" sz="1350" dirty="0">
                <a:solidFill>
                  <a:srgbClr val="202124"/>
                </a:solidFill>
              </a:rPr>
              <a:t> Clinical management of congenital heart disease in adults.</a:t>
            </a:r>
            <a:endParaRPr lang="en-US" sz="1350" dirty="0"/>
          </a:p>
        </p:txBody>
      </p:sp>
      <p:sp>
        <p:nvSpPr>
          <p:cNvPr id="32" name="Text 8"/>
          <p:cNvSpPr/>
          <p:nvPr/>
        </p:nvSpPr>
        <p:spPr>
          <a:xfrm>
            <a:off x="4691509" y="3971925"/>
            <a:ext cx="2991892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Focuses on long-term monitoring, ventricular dysfunction, and arrhythmias.</a:t>
            </a:r>
            <a:endParaRPr lang="en-US" sz="1350" dirty="0"/>
          </a:p>
        </p:txBody>
      </p:sp>
      <p:sp>
        <p:nvSpPr>
          <p:cNvPr id="33" name="Text 9"/>
          <p:cNvSpPr/>
          <p:nvPr/>
        </p:nvSpPr>
        <p:spPr>
          <a:xfrm>
            <a:off x="8969276" y="2424113"/>
            <a:ext cx="3222724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Specialist Societies</a:t>
            </a:r>
            <a:endParaRPr lang="en-US" sz="1500" dirty="0"/>
          </a:p>
        </p:txBody>
      </p:sp>
      <p:sp>
        <p:nvSpPr>
          <p:cNvPr id="34" name="Text 10"/>
          <p:cNvSpPr/>
          <p:nvPr/>
        </p:nvSpPr>
        <p:spPr>
          <a:xfrm>
            <a:off x="8563868" y="3086100"/>
            <a:ext cx="3008858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BCS/BCCA Guidelines:</a:t>
            </a:r>
            <a:r>
              <a:rPr lang="en-US" sz="1350" dirty="0">
                <a:solidFill>
                  <a:srgbClr val="202124"/>
                </a:solidFill>
              </a:rPr>
              <a:t> Detailed guidance on Grown-Up Congenital Heart Disease (GUCH).</a:t>
            </a:r>
            <a:endParaRPr lang="en-US" sz="1350" dirty="0"/>
          </a:p>
        </p:txBody>
      </p:sp>
      <p:sp>
        <p:nvSpPr>
          <p:cNvPr id="35" name="Text 11"/>
          <p:cNvSpPr/>
          <p:nvPr/>
        </p:nvSpPr>
        <p:spPr>
          <a:xfrm>
            <a:off x="8592145" y="3971925"/>
            <a:ext cx="2980581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Bradford VTS:</a:t>
            </a:r>
            <a:r>
              <a:rPr lang="en-US" sz="1350" dirty="0">
                <a:solidFill>
                  <a:srgbClr val="202124"/>
                </a:solidFill>
              </a:rPr>
              <a:t> Teaching materials adapted from Sadath Ali Khan.</a:t>
            </a:r>
            <a:endParaRPr lang="en-US" sz="1350" dirty="0"/>
          </a:p>
        </p:txBody>
      </p:sp>
      <p:sp>
        <p:nvSpPr>
          <p:cNvPr id="36" name="Text 12"/>
          <p:cNvSpPr/>
          <p:nvPr/>
        </p:nvSpPr>
        <p:spPr>
          <a:xfrm>
            <a:off x="381000" y="6562725"/>
            <a:ext cx="62407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Evidence-Based Teaching for GP Trainees</a:t>
            </a:r>
            <a:endParaRPr lang="en-US" sz="1050" dirty="0"/>
          </a:p>
        </p:txBody>
      </p:sp>
      <p:sp>
        <p:nvSpPr>
          <p:cNvPr id="37" name="Text 13"/>
          <p:cNvSpPr/>
          <p:nvPr/>
        </p:nvSpPr>
        <p:spPr>
          <a:xfrm>
            <a:off x="10751493" y="6562725"/>
            <a:ext cx="144050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B81C"/>
                </a:solidFill>
              </a:rPr>
              <a:t>BRADFORD VTS</a:t>
            </a:r>
            <a:endParaRPr lang="en-US" sz="1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38125"/>
            <a:ext cx="11430000" cy="8953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71600"/>
            <a:ext cx="5572125" cy="24574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406" y="1628626"/>
            <a:ext cx="261937" cy="2134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990725"/>
            <a:ext cx="190500" cy="17576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543175"/>
            <a:ext cx="190500" cy="17576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095625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019550"/>
            <a:ext cx="5572125" cy="24574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3406" y="4276576"/>
            <a:ext cx="261937" cy="2134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638675"/>
            <a:ext cx="1905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962525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429250"/>
            <a:ext cx="5191125" cy="40481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2000" y="5555159"/>
            <a:ext cx="178594" cy="14882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371600"/>
            <a:ext cx="5572125" cy="5105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9381" y="1666726"/>
            <a:ext cx="261937" cy="2134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028825"/>
            <a:ext cx="190500" cy="163264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581275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905125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3371850"/>
            <a:ext cx="5114925" cy="191452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3838575"/>
            <a:ext cx="5114925" cy="4191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610350" y="3970139"/>
            <a:ext cx="190500" cy="155823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4352925"/>
            <a:ext cx="5114925" cy="4191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10350" y="4484489"/>
            <a:ext cx="190500" cy="155823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666750" y="381000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CONGENITAL HEART DISEASE</a:t>
            </a:r>
            <a:endParaRPr lang="en-US" sz="1800" dirty="0"/>
          </a:p>
        </p:txBody>
      </p:sp>
      <p:sp>
        <p:nvSpPr>
          <p:cNvPr id="27" name="Text 1"/>
          <p:cNvSpPr/>
          <p:nvPr/>
        </p:nvSpPr>
        <p:spPr>
          <a:xfrm>
            <a:off x="666750" y="762000"/>
            <a:ext cx="6583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TOF Clinical Features and Tet Spells</a:t>
            </a:r>
            <a:endParaRPr lang="en-US" sz="1200" dirty="0"/>
          </a:p>
        </p:txBody>
      </p:sp>
      <p:sp>
        <p:nvSpPr>
          <p:cNvPr id="28" name="Text 2"/>
          <p:cNvSpPr/>
          <p:nvPr/>
        </p:nvSpPr>
        <p:spPr>
          <a:xfrm>
            <a:off x="971550" y="1583531"/>
            <a:ext cx="608076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003087"/>
                </a:solidFill>
              </a:rPr>
              <a:t>Cardiac Examination Findings</a:t>
            </a:r>
            <a:endParaRPr lang="en-US" sz="1425" dirty="0"/>
          </a:p>
        </p:txBody>
      </p:sp>
      <p:sp>
        <p:nvSpPr>
          <p:cNvPr id="29" name="Text 3"/>
          <p:cNvSpPr/>
          <p:nvPr/>
        </p:nvSpPr>
        <p:spPr>
          <a:xfrm>
            <a:off x="857250" y="1990725"/>
            <a:ext cx="4905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Cyanosis:</a:t>
            </a:r>
            <a:r>
              <a:rPr lang="en-US" sz="1200" dirty="0">
                <a:solidFill>
                  <a:srgbClr val="202124"/>
                </a:solidFill>
              </a:rPr>
              <a:t> Varies by degree of Pulmonary Stenosis (PS); may worsen with age.</a:t>
            </a:r>
            <a:endParaRPr lang="en-US" sz="1200" dirty="0"/>
          </a:p>
        </p:txBody>
      </p:sp>
      <p:sp>
        <p:nvSpPr>
          <p:cNvPr id="30" name="Text 4"/>
          <p:cNvSpPr/>
          <p:nvPr/>
        </p:nvSpPr>
        <p:spPr>
          <a:xfrm>
            <a:off x="857250" y="2543175"/>
            <a:ext cx="4905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Murmur:</a:t>
            </a:r>
            <a:r>
              <a:rPr lang="en-US" sz="1200" dirty="0">
                <a:solidFill>
                  <a:srgbClr val="202124"/>
                </a:solidFill>
              </a:rPr>
              <a:t> Ejection Systolic Murmur (ESM) due to right ventricular outflow obstruction.</a:t>
            </a:r>
            <a:endParaRPr lang="en-US" sz="1200" dirty="0"/>
          </a:p>
        </p:txBody>
      </p:sp>
      <p:sp>
        <p:nvSpPr>
          <p:cNvPr id="31" name="Text 5"/>
          <p:cNvSpPr/>
          <p:nvPr/>
        </p:nvSpPr>
        <p:spPr>
          <a:xfrm>
            <a:off x="857250" y="3095625"/>
            <a:ext cx="108508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Heart Sounds:</a:t>
            </a:r>
            <a:r>
              <a:rPr lang="en-US" sz="1200" dirty="0">
                <a:solidFill>
                  <a:srgbClr val="202124"/>
                </a:solidFill>
              </a:rPr>
              <a:t> Single S2 (P2 component is quiet or absent).</a:t>
            </a:r>
            <a:endParaRPr lang="en-US" sz="1200" dirty="0"/>
          </a:p>
        </p:txBody>
      </p:sp>
      <p:sp>
        <p:nvSpPr>
          <p:cNvPr id="32" name="Text 6"/>
          <p:cNvSpPr/>
          <p:nvPr/>
        </p:nvSpPr>
        <p:spPr>
          <a:xfrm>
            <a:off x="971550" y="4231481"/>
            <a:ext cx="564642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003087"/>
                </a:solidFill>
              </a:rPr>
              <a:t>Systemic Signs (Untreated)</a:t>
            </a:r>
            <a:endParaRPr lang="en-US" sz="1425" dirty="0"/>
          </a:p>
        </p:txBody>
      </p:sp>
      <p:sp>
        <p:nvSpPr>
          <p:cNvPr id="33" name="Text 7"/>
          <p:cNvSpPr/>
          <p:nvPr/>
        </p:nvSpPr>
        <p:spPr>
          <a:xfrm>
            <a:off x="857250" y="4638675"/>
            <a:ext cx="11334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Clubbing:</a:t>
            </a:r>
            <a:r>
              <a:rPr lang="en-US" sz="1200" dirty="0">
                <a:solidFill>
                  <a:srgbClr val="202124"/>
                </a:solidFill>
              </a:rPr>
              <a:t> Develops in older infants/children due to chronic hypoxia.</a:t>
            </a:r>
            <a:endParaRPr lang="en-US" sz="1200" dirty="0"/>
          </a:p>
        </p:txBody>
      </p:sp>
      <p:sp>
        <p:nvSpPr>
          <p:cNvPr id="34" name="Text 8"/>
          <p:cNvSpPr/>
          <p:nvPr/>
        </p:nvSpPr>
        <p:spPr>
          <a:xfrm>
            <a:off x="857250" y="4962525"/>
            <a:ext cx="11334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Polycythaemia:</a:t>
            </a:r>
            <a:r>
              <a:rPr lang="en-US" sz="1200" dirty="0">
                <a:solidFill>
                  <a:srgbClr val="202124"/>
                </a:solidFill>
              </a:rPr>
              <a:t> Compensatory response to long-term desaturation.</a:t>
            </a:r>
            <a:endParaRPr lang="en-US" sz="1200" dirty="0"/>
          </a:p>
        </p:txBody>
      </p:sp>
      <p:sp>
        <p:nvSpPr>
          <p:cNvPr id="35" name="Text 9"/>
          <p:cNvSpPr/>
          <p:nvPr/>
        </p:nvSpPr>
        <p:spPr>
          <a:xfrm>
            <a:off x="940594" y="5429250"/>
            <a:ext cx="7466726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 AKT Fact: TOF is the most common cyanotic CHD.</a:t>
            </a:r>
            <a:endParaRPr lang="en-US" sz="1125" dirty="0"/>
          </a:p>
        </p:txBody>
      </p:sp>
      <p:sp>
        <p:nvSpPr>
          <p:cNvPr id="36" name="Text 10"/>
          <p:cNvSpPr/>
          <p:nvPr/>
        </p:nvSpPr>
        <p:spPr>
          <a:xfrm>
            <a:off x="6867525" y="1621631"/>
            <a:ext cx="5324475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DA291C"/>
                </a:solidFill>
              </a:rPr>
              <a:t>Hypercyanotic "Tet Spells"</a:t>
            </a:r>
            <a:endParaRPr lang="en-US" sz="1425" dirty="0"/>
          </a:p>
        </p:txBody>
      </p:sp>
      <p:sp>
        <p:nvSpPr>
          <p:cNvPr id="37" name="Text 11"/>
          <p:cNvSpPr/>
          <p:nvPr/>
        </p:nvSpPr>
        <p:spPr>
          <a:xfrm>
            <a:off x="6753225" y="2028825"/>
            <a:ext cx="48291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Pathophysiology:</a:t>
            </a:r>
            <a:r>
              <a:rPr lang="en-US" sz="1200" dirty="0">
                <a:solidFill>
                  <a:srgbClr val="202124"/>
                </a:solidFill>
              </a:rPr>
              <a:t> Spasm of the RV outflow tract increases R→L shunting.</a:t>
            </a:r>
            <a:endParaRPr lang="en-US" sz="1200" dirty="0"/>
          </a:p>
        </p:txBody>
      </p:sp>
      <p:sp>
        <p:nvSpPr>
          <p:cNvPr id="38" name="Text 12"/>
          <p:cNvSpPr/>
          <p:nvPr/>
        </p:nvSpPr>
        <p:spPr>
          <a:xfrm>
            <a:off x="6753225" y="2581275"/>
            <a:ext cx="54387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Triggers:</a:t>
            </a:r>
            <a:r>
              <a:rPr lang="en-US" sz="1200" dirty="0">
                <a:solidFill>
                  <a:srgbClr val="202124"/>
                </a:solidFill>
              </a:rPr>
              <a:t> Sudden crying, feeding, or defecation.</a:t>
            </a:r>
            <a:endParaRPr lang="en-US" sz="1200" dirty="0"/>
          </a:p>
        </p:txBody>
      </p:sp>
      <p:sp>
        <p:nvSpPr>
          <p:cNvPr id="39" name="Text 13"/>
          <p:cNvSpPr/>
          <p:nvPr/>
        </p:nvSpPr>
        <p:spPr>
          <a:xfrm>
            <a:off x="6753225" y="2905125"/>
            <a:ext cx="54387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Presentation:</a:t>
            </a:r>
            <a:r>
              <a:rPr lang="en-US" sz="1200" dirty="0">
                <a:solidFill>
                  <a:srgbClr val="202124"/>
                </a:solidFill>
              </a:rPr>
              <a:t> Sudden severe cyanosis, irritability, or syncope.</a:t>
            </a:r>
            <a:endParaRPr lang="en-US" sz="1200" dirty="0"/>
          </a:p>
        </p:txBody>
      </p:sp>
      <p:sp>
        <p:nvSpPr>
          <p:cNvPr id="40" name="Text 14"/>
          <p:cNvSpPr/>
          <p:nvPr/>
        </p:nvSpPr>
        <p:spPr>
          <a:xfrm>
            <a:off x="6467475" y="3543300"/>
            <a:ext cx="438912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A291C"/>
                </a:solidFill>
              </a:rPr>
              <a:t>GP EMERGENCY MANAGEMENT:</a:t>
            </a:r>
            <a:endParaRPr lang="en-US" sz="1200" dirty="0"/>
          </a:p>
        </p:txBody>
      </p:sp>
      <p:sp>
        <p:nvSpPr>
          <p:cNvPr id="41" name="Text 15"/>
          <p:cNvSpPr/>
          <p:nvPr/>
        </p:nvSpPr>
        <p:spPr>
          <a:xfrm>
            <a:off x="6896100" y="3933825"/>
            <a:ext cx="5295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Knee-Chest Position (Increases afterload)</a:t>
            </a:r>
            <a:endParaRPr lang="en-US" sz="1200" dirty="0"/>
          </a:p>
        </p:txBody>
      </p:sp>
      <p:sp>
        <p:nvSpPr>
          <p:cNvPr id="42" name="Text 16"/>
          <p:cNvSpPr/>
          <p:nvPr/>
        </p:nvSpPr>
        <p:spPr>
          <a:xfrm>
            <a:off x="6896100" y="4448175"/>
            <a:ext cx="5295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Oxygen + Morphine + 999 Call</a:t>
            </a:r>
            <a:endParaRPr lang="en-US" sz="1200" dirty="0"/>
          </a:p>
        </p:txBody>
      </p:sp>
      <p:sp>
        <p:nvSpPr>
          <p:cNvPr id="43" name="Text 17"/>
          <p:cNvSpPr/>
          <p:nvPr/>
        </p:nvSpPr>
        <p:spPr>
          <a:xfrm>
            <a:off x="6467475" y="4886325"/>
            <a:ext cx="5114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555555"/>
                </a:solidFill>
              </a:rPr>
              <a:t>Note: Knee-chest position increases systemic resistance, forcing more blood into the pulmonary circulation.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14300"/>
            <a:ext cx="11430000" cy="82867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583531"/>
            <a:ext cx="5572125" cy="252888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406" y="1840557"/>
            <a:ext cx="261937" cy="21342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231231"/>
            <a:ext cx="214313" cy="1714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840831"/>
            <a:ext cx="214313" cy="1714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450431"/>
            <a:ext cx="5191125" cy="4714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3604320"/>
            <a:ext cx="202406" cy="16371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302919"/>
            <a:ext cx="5572125" cy="18002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3406" y="4559945"/>
            <a:ext cx="261937" cy="2134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950619"/>
            <a:ext cx="214313" cy="1714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560219"/>
            <a:ext cx="214313" cy="1714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166813"/>
            <a:ext cx="5572125" cy="25336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3852863"/>
            <a:ext cx="5572125" cy="26670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1281" y="4109889"/>
            <a:ext cx="261937" cy="2134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4500563"/>
            <a:ext cx="214313" cy="1714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5110163"/>
            <a:ext cx="214313" cy="1714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5719763"/>
            <a:ext cx="214313" cy="17145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666750" y="228600"/>
            <a:ext cx="87782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TOF INVESTIGATIONS AND TREATMENT</a:t>
            </a:r>
            <a:endParaRPr lang="en-US" sz="1800" dirty="0"/>
          </a:p>
        </p:txBody>
      </p:sp>
      <p:sp>
        <p:nvSpPr>
          <p:cNvPr id="21" name="Text 1"/>
          <p:cNvSpPr/>
          <p:nvPr/>
        </p:nvSpPr>
        <p:spPr>
          <a:xfrm>
            <a:off x="666750" y="600075"/>
            <a:ext cx="11525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Classic boot-shaped heart on CXR and the necessity of surgical repair during infancy.</a:t>
            </a:r>
            <a:endParaRPr lang="en-US" sz="1200" dirty="0"/>
          </a:p>
        </p:txBody>
      </p:sp>
      <p:sp>
        <p:nvSpPr>
          <p:cNvPr id="22" name="Text 2"/>
          <p:cNvSpPr/>
          <p:nvPr/>
        </p:nvSpPr>
        <p:spPr>
          <a:xfrm>
            <a:off x="971550" y="1788319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Chest X-Ray Findings</a:t>
            </a:r>
            <a:endParaRPr lang="en-US" sz="1500" dirty="0"/>
          </a:p>
        </p:txBody>
      </p:sp>
      <p:sp>
        <p:nvSpPr>
          <p:cNvPr id="23" name="Text 3"/>
          <p:cNvSpPr/>
          <p:nvPr/>
        </p:nvSpPr>
        <p:spPr>
          <a:xfrm>
            <a:off x="785813" y="2231231"/>
            <a:ext cx="49768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"Boot-shaped" heart</a:t>
            </a:r>
            <a:r>
              <a:rPr lang="en-US" sz="1350" dirty="0">
                <a:solidFill>
                  <a:srgbClr val="202124"/>
                </a:solidFill>
              </a:rPr>
              <a:t> (Coeur en sabot): Upturned apex due to Right Ventricular Hypertrophy (RVH).</a:t>
            </a:r>
            <a:endParaRPr lang="en-US" sz="1350" dirty="0"/>
          </a:p>
        </p:txBody>
      </p:sp>
      <p:sp>
        <p:nvSpPr>
          <p:cNvPr id="24" name="Text 4"/>
          <p:cNvSpPr/>
          <p:nvPr/>
        </p:nvSpPr>
        <p:spPr>
          <a:xfrm>
            <a:off x="785813" y="2840831"/>
            <a:ext cx="49768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Oligaemic lung fields:</a:t>
            </a:r>
            <a:r>
              <a:rPr lang="en-US" sz="1350" dirty="0">
                <a:solidFill>
                  <a:srgbClr val="202124"/>
                </a:solidFill>
              </a:rPr>
              <a:t> Reduced pulmonary vascular markings due to severe pulmonary stenosis.</a:t>
            </a:r>
            <a:endParaRPr lang="en-US" sz="1350" dirty="0"/>
          </a:p>
        </p:txBody>
      </p:sp>
      <p:sp>
        <p:nvSpPr>
          <p:cNvPr id="25" name="Text 5"/>
          <p:cNvSpPr/>
          <p:nvPr/>
        </p:nvSpPr>
        <p:spPr>
          <a:xfrm>
            <a:off x="1012031" y="3564731"/>
            <a:ext cx="1107567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AKT Fact: Boot-shaped heart = TOF until proven otherwise.</a:t>
            </a:r>
            <a:endParaRPr lang="en-US" sz="1275" dirty="0"/>
          </a:p>
        </p:txBody>
      </p:sp>
      <p:sp>
        <p:nvSpPr>
          <p:cNvPr id="26" name="Text 6"/>
          <p:cNvSpPr/>
          <p:nvPr/>
        </p:nvSpPr>
        <p:spPr>
          <a:xfrm>
            <a:off x="971550" y="4507706"/>
            <a:ext cx="2971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ECG Hallmarks</a:t>
            </a:r>
            <a:endParaRPr lang="en-US" sz="1500" dirty="0"/>
          </a:p>
        </p:txBody>
      </p:sp>
      <p:sp>
        <p:nvSpPr>
          <p:cNvPr id="27" name="Text 7"/>
          <p:cNvSpPr/>
          <p:nvPr/>
        </p:nvSpPr>
        <p:spPr>
          <a:xfrm>
            <a:off x="785813" y="4950619"/>
            <a:ext cx="49768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Right axis deviation:</a:t>
            </a:r>
            <a:r>
              <a:rPr lang="en-US" sz="1350" dirty="0">
                <a:solidFill>
                  <a:srgbClr val="202124"/>
                </a:solidFill>
              </a:rPr>
              <a:t> Characteristic of right heart strain and TOF.</a:t>
            </a:r>
            <a:endParaRPr lang="en-US" sz="1350" dirty="0"/>
          </a:p>
        </p:txBody>
      </p:sp>
      <p:sp>
        <p:nvSpPr>
          <p:cNvPr id="28" name="Text 8"/>
          <p:cNvSpPr/>
          <p:nvPr/>
        </p:nvSpPr>
        <p:spPr>
          <a:xfrm>
            <a:off x="785813" y="5560219"/>
            <a:ext cx="1140618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RVH pattern:</a:t>
            </a:r>
            <a:r>
              <a:rPr lang="en-US" sz="1350" dirty="0">
                <a:solidFill>
                  <a:srgbClr val="202124"/>
                </a:solidFill>
              </a:rPr>
              <a:t> Dominant R-waves in V1 and deep S-waves in V6.</a:t>
            </a:r>
            <a:endParaRPr lang="en-US" sz="1350" dirty="0"/>
          </a:p>
        </p:txBody>
      </p:sp>
      <p:sp>
        <p:nvSpPr>
          <p:cNvPr id="29" name="Text 9"/>
          <p:cNvSpPr/>
          <p:nvPr/>
        </p:nvSpPr>
        <p:spPr>
          <a:xfrm>
            <a:off x="6829425" y="4057650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Surgical Management</a:t>
            </a:r>
            <a:endParaRPr lang="en-US" sz="1500" dirty="0"/>
          </a:p>
        </p:txBody>
      </p:sp>
      <p:sp>
        <p:nvSpPr>
          <p:cNvPr id="30" name="Text 10"/>
          <p:cNvSpPr/>
          <p:nvPr/>
        </p:nvSpPr>
        <p:spPr>
          <a:xfrm>
            <a:off x="6643688" y="4500563"/>
            <a:ext cx="49768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Definitive Repair:</a:t>
            </a:r>
            <a:r>
              <a:rPr lang="en-US" sz="1350" dirty="0">
                <a:solidFill>
                  <a:srgbClr val="202124"/>
                </a:solidFill>
              </a:rPr>
              <a:t> Patching the Ventricular Septal Defect (VSD) and relieving the pulmonary stenosis.</a:t>
            </a:r>
            <a:endParaRPr lang="en-US" sz="1350" dirty="0"/>
          </a:p>
        </p:txBody>
      </p:sp>
      <p:sp>
        <p:nvSpPr>
          <p:cNvPr id="31" name="Text 11"/>
          <p:cNvSpPr/>
          <p:nvPr/>
        </p:nvSpPr>
        <p:spPr>
          <a:xfrm>
            <a:off x="6643688" y="5110163"/>
            <a:ext cx="49768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Timing:</a:t>
            </a:r>
            <a:r>
              <a:rPr lang="en-US" sz="1350" dirty="0">
                <a:solidFill>
                  <a:srgbClr val="202124"/>
                </a:solidFill>
              </a:rPr>
              <a:t> Usually performed in </a:t>
            </a:r>
            <a:r>
              <a:rPr lang="en-US" sz="1350" b="1" dirty="0">
                <a:solidFill>
                  <a:srgbClr val="DA291C"/>
                </a:solidFill>
              </a:rPr>
              <a:t>early infancy</a:t>
            </a:r>
            <a:r>
              <a:rPr lang="en-US" sz="1350" dirty="0">
                <a:solidFill>
                  <a:srgbClr val="202124"/>
                </a:solidFill>
              </a:rPr>
              <a:t> (often before 12 months).</a:t>
            </a:r>
            <a:endParaRPr lang="en-US" sz="1350" dirty="0"/>
          </a:p>
        </p:txBody>
      </p:sp>
      <p:sp>
        <p:nvSpPr>
          <p:cNvPr id="32" name="Text 12"/>
          <p:cNvSpPr/>
          <p:nvPr/>
        </p:nvSpPr>
        <p:spPr>
          <a:xfrm>
            <a:off x="6643688" y="5719763"/>
            <a:ext cx="49768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Follow-up:</a:t>
            </a:r>
            <a:r>
              <a:rPr lang="en-US" sz="1350" dirty="0">
                <a:solidFill>
                  <a:srgbClr val="202124"/>
                </a:solidFill>
              </a:rPr>
              <a:t> Lifelong monitoring by GUCH (Grown-Up Congenital Heart) specialists is essential.</a:t>
            </a:r>
            <a:endParaRPr lang="en-US" sz="13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42875"/>
            <a:ext cx="11430000" cy="8953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71600"/>
            <a:ext cx="3683050" cy="319831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1950" y="1710184"/>
            <a:ext cx="3810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209800"/>
            <a:ext cx="3206800" cy="3619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686050"/>
            <a:ext cx="202406" cy="18677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234630"/>
            <a:ext cx="202406" cy="202406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783211"/>
            <a:ext cx="202406" cy="202406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54550" y="1371600"/>
            <a:ext cx="3683050" cy="319831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05500" y="1710184"/>
            <a:ext cx="381000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92675" y="2209800"/>
            <a:ext cx="3206800" cy="3619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92675" y="2686050"/>
            <a:ext cx="202406" cy="202406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92675" y="3234630"/>
            <a:ext cx="202406" cy="202406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92675" y="3783211"/>
            <a:ext cx="202406" cy="202406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28099" y="1371600"/>
            <a:ext cx="3683050" cy="3198316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79050" y="1710184"/>
            <a:ext cx="381000" cy="3048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66224" y="2209800"/>
            <a:ext cx="3206800" cy="3619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66224" y="2686050"/>
            <a:ext cx="202406" cy="202406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66224" y="3234630"/>
            <a:ext cx="202406" cy="17338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66224" y="3783211"/>
            <a:ext cx="202406" cy="186779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81000" y="4903291"/>
            <a:ext cx="11430000" cy="11334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1500" y="5322243"/>
            <a:ext cx="428625" cy="3429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666750" y="285750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CONGENITAL HEART DISEASE</a:t>
            </a:r>
            <a:endParaRPr lang="en-US" sz="1800" dirty="0"/>
          </a:p>
        </p:txBody>
      </p:sp>
      <p:sp>
        <p:nvSpPr>
          <p:cNvPr id="27" name="Text 1"/>
          <p:cNvSpPr/>
          <p:nvPr/>
        </p:nvSpPr>
        <p:spPr>
          <a:xfrm>
            <a:off x="666750" y="666750"/>
            <a:ext cx="6583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Eisenmenger Syndrome Pathophysiology</a:t>
            </a:r>
            <a:endParaRPr lang="en-US" sz="1200" dirty="0"/>
          </a:p>
        </p:txBody>
      </p:sp>
      <p:sp>
        <p:nvSpPr>
          <p:cNvPr id="28" name="Text 2"/>
          <p:cNvSpPr/>
          <p:nvPr/>
        </p:nvSpPr>
        <p:spPr>
          <a:xfrm>
            <a:off x="619125" y="2209800"/>
            <a:ext cx="320680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1. Large L→R Shunt</a:t>
            </a:r>
            <a:endParaRPr lang="en-US" sz="1500" dirty="0"/>
          </a:p>
        </p:txBody>
      </p:sp>
      <p:sp>
        <p:nvSpPr>
          <p:cNvPr id="29" name="Text 3"/>
          <p:cNvSpPr/>
          <p:nvPr/>
        </p:nvSpPr>
        <p:spPr>
          <a:xfrm>
            <a:off x="821531" y="2686050"/>
            <a:ext cx="300439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Unrepaired defect (VSD, ASD, or large PDA)</a:t>
            </a:r>
            <a:endParaRPr lang="en-US" sz="1275" dirty="0"/>
          </a:p>
        </p:txBody>
      </p:sp>
      <p:sp>
        <p:nvSpPr>
          <p:cNvPr id="30" name="Text 4"/>
          <p:cNvSpPr/>
          <p:nvPr/>
        </p:nvSpPr>
        <p:spPr>
          <a:xfrm>
            <a:off x="821531" y="3234630"/>
            <a:ext cx="300439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Chronic volume and pressure overload to right heart</a:t>
            </a:r>
            <a:endParaRPr lang="en-US" sz="1275" dirty="0"/>
          </a:p>
        </p:txBody>
      </p:sp>
      <p:sp>
        <p:nvSpPr>
          <p:cNvPr id="31" name="Text 5"/>
          <p:cNvSpPr/>
          <p:nvPr/>
        </p:nvSpPr>
        <p:spPr>
          <a:xfrm>
            <a:off x="821531" y="3783211"/>
            <a:ext cx="300439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Excessive pulmonary blood flow (Hyperperfusion)</a:t>
            </a:r>
            <a:endParaRPr lang="en-US" sz="1275" dirty="0"/>
          </a:p>
        </p:txBody>
      </p:sp>
      <p:sp>
        <p:nvSpPr>
          <p:cNvPr id="32" name="Text 6"/>
          <p:cNvSpPr/>
          <p:nvPr/>
        </p:nvSpPr>
        <p:spPr>
          <a:xfrm>
            <a:off x="4492675" y="2209800"/>
            <a:ext cx="320680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2. Vascular Remodelling</a:t>
            </a:r>
            <a:endParaRPr lang="en-US" sz="1500" dirty="0"/>
          </a:p>
        </p:txBody>
      </p:sp>
      <p:sp>
        <p:nvSpPr>
          <p:cNvPr id="33" name="Text 7"/>
          <p:cNvSpPr/>
          <p:nvPr/>
        </p:nvSpPr>
        <p:spPr>
          <a:xfrm>
            <a:off x="4695081" y="2686050"/>
            <a:ext cx="300439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Pulmonary hypertension leads to arterial wall thickening</a:t>
            </a:r>
            <a:endParaRPr lang="en-US" sz="1275" dirty="0"/>
          </a:p>
        </p:txBody>
      </p:sp>
      <p:sp>
        <p:nvSpPr>
          <p:cNvPr id="34" name="Text 8"/>
          <p:cNvSpPr/>
          <p:nvPr/>
        </p:nvSpPr>
        <p:spPr>
          <a:xfrm>
            <a:off x="4695081" y="3234630"/>
            <a:ext cx="300439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Intimal fibrosis and medial hypertrophy of vessels</a:t>
            </a:r>
            <a:endParaRPr lang="en-US" sz="1275" dirty="0"/>
          </a:p>
        </p:txBody>
      </p:sp>
      <p:sp>
        <p:nvSpPr>
          <p:cNvPr id="35" name="Text 9"/>
          <p:cNvSpPr/>
          <p:nvPr/>
        </p:nvSpPr>
        <p:spPr>
          <a:xfrm>
            <a:off x="4695081" y="3783211"/>
            <a:ext cx="300439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Irreversible increase in Pulmonary Vascular Resistance (PVR)</a:t>
            </a:r>
            <a:endParaRPr lang="en-US" sz="1275" dirty="0"/>
          </a:p>
        </p:txBody>
      </p:sp>
      <p:sp>
        <p:nvSpPr>
          <p:cNvPr id="36" name="Text 10"/>
          <p:cNvSpPr/>
          <p:nvPr/>
        </p:nvSpPr>
        <p:spPr>
          <a:xfrm>
            <a:off x="8366224" y="2209800"/>
            <a:ext cx="320680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3. Shunt Reversal</a:t>
            </a:r>
            <a:endParaRPr lang="en-US" sz="1500" dirty="0"/>
          </a:p>
        </p:txBody>
      </p:sp>
      <p:sp>
        <p:nvSpPr>
          <p:cNvPr id="37" name="Text 11"/>
          <p:cNvSpPr/>
          <p:nvPr/>
        </p:nvSpPr>
        <p:spPr>
          <a:xfrm>
            <a:off x="8568630" y="2686050"/>
            <a:ext cx="300439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PVR exceeds Systemic Vascular Resistance (SVR)</a:t>
            </a:r>
            <a:endParaRPr lang="en-US" sz="1275" dirty="0"/>
          </a:p>
        </p:txBody>
      </p:sp>
      <p:sp>
        <p:nvSpPr>
          <p:cNvPr id="38" name="Text 12"/>
          <p:cNvSpPr/>
          <p:nvPr/>
        </p:nvSpPr>
        <p:spPr>
          <a:xfrm>
            <a:off x="8568630" y="3234630"/>
            <a:ext cx="300439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Shunt reverses to Right-to-Left (R→L) flow</a:t>
            </a:r>
            <a:endParaRPr lang="en-US" sz="1275" dirty="0"/>
          </a:p>
        </p:txBody>
      </p:sp>
      <p:sp>
        <p:nvSpPr>
          <p:cNvPr id="39" name="Text 13"/>
          <p:cNvSpPr/>
          <p:nvPr/>
        </p:nvSpPr>
        <p:spPr>
          <a:xfrm>
            <a:off x="8568630" y="3783211"/>
            <a:ext cx="300439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Deoxygenated blood enters systemic circulation</a:t>
            </a:r>
            <a:endParaRPr lang="en-US" sz="1275" dirty="0"/>
          </a:p>
        </p:txBody>
      </p:sp>
      <p:sp>
        <p:nvSpPr>
          <p:cNvPr id="40" name="Text 14"/>
          <p:cNvSpPr/>
          <p:nvPr/>
        </p:nvSpPr>
        <p:spPr>
          <a:xfrm>
            <a:off x="1190625" y="5093791"/>
            <a:ext cx="104298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3087"/>
                </a:solidFill>
              </a:rPr>
              <a:t>AKT HIGH-YIELD &amp; CLINICAL RED FLAG</a:t>
            </a:r>
            <a:endParaRPr lang="en-US" sz="1050" dirty="0"/>
          </a:p>
        </p:txBody>
      </p:sp>
      <p:sp>
        <p:nvSpPr>
          <p:cNvPr id="41" name="Text 15"/>
          <p:cNvSpPr/>
          <p:nvPr/>
        </p:nvSpPr>
        <p:spPr>
          <a:xfrm>
            <a:off x="1190625" y="5331916"/>
            <a:ext cx="104298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Eisenmenger Syndrome is </a:t>
            </a:r>
            <a:r>
              <a:rPr lang="en-US" sz="1350" b="1" u="sng" dirty="0">
                <a:solidFill>
                  <a:srgbClr val="DA291C"/>
                </a:solidFill>
              </a:rPr>
              <a:t>irreversible</a:t>
            </a:r>
            <a:r>
              <a:rPr lang="en-US" sz="1350" b="1" dirty="0">
                <a:solidFill>
                  <a:srgbClr val="202124"/>
                </a:solidFill>
              </a:rPr>
              <a:t>. Once the R→L shunt is established, surgical defect closure is contraindicated as the defect now acts as a "pressure release valve" for the lungs.</a:t>
            </a:r>
            <a:endParaRPr lang="en-US" sz="1350" dirty="0"/>
          </a:p>
        </p:txBody>
      </p:sp>
      <p:sp>
        <p:nvSpPr>
          <p:cNvPr id="42" name="Text 16"/>
          <p:cNvSpPr/>
          <p:nvPr/>
        </p:nvSpPr>
        <p:spPr>
          <a:xfrm>
            <a:off x="381000" y="6562725"/>
            <a:ext cx="78943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Bradford VTS Teaching Deck — ST1–ST3 GP Training</a:t>
            </a:r>
            <a:endParaRPr lang="en-US" sz="1050" dirty="0"/>
          </a:p>
        </p:txBody>
      </p:sp>
      <p:sp>
        <p:nvSpPr>
          <p:cNvPr id="43" name="Text 17"/>
          <p:cNvSpPr/>
          <p:nvPr/>
        </p:nvSpPr>
        <p:spPr>
          <a:xfrm>
            <a:off x="11069538" y="6562725"/>
            <a:ext cx="1122462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Slide 22 / 35</a:t>
            </a:r>
            <a:endParaRPr lang="en-US" sz="10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90500"/>
            <a:ext cx="11430000" cy="8953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81100"/>
            <a:ext cx="5572125" cy="26003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404938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09750"/>
            <a:ext cx="142875" cy="1428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350591"/>
            <a:ext cx="142875" cy="1143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678162"/>
            <a:ext cx="142875" cy="13186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3971925"/>
            <a:ext cx="5572125" cy="26003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195763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600575"/>
            <a:ext cx="142875" cy="1428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141416"/>
            <a:ext cx="142875" cy="131862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5682258"/>
            <a:ext cx="142875" cy="1143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181100"/>
            <a:ext cx="5572125" cy="2847529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1404938"/>
            <a:ext cx="238125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1809750"/>
            <a:ext cx="142875" cy="122337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2350591"/>
            <a:ext cx="142875" cy="122337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2891433"/>
            <a:ext cx="142875" cy="1143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3180904"/>
            <a:ext cx="5191125" cy="6572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43675" y="3435102"/>
            <a:ext cx="178594" cy="14882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38875" y="4219129"/>
            <a:ext cx="5572125" cy="2353121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29375" y="4442966"/>
            <a:ext cx="238125" cy="1905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375" y="4847779"/>
            <a:ext cx="142875" cy="14287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29375" y="5388620"/>
            <a:ext cx="142875" cy="14287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75" y="5929461"/>
            <a:ext cx="142875" cy="114300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666750" y="333375"/>
            <a:ext cx="85039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EISENMENGER SYNDROME MANAGEMENT</a:t>
            </a:r>
            <a:endParaRPr lang="en-US" sz="1800" dirty="0"/>
          </a:p>
        </p:txBody>
      </p:sp>
      <p:sp>
        <p:nvSpPr>
          <p:cNvPr id="28" name="Text 1"/>
          <p:cNvSpPr/>
          <p:nvPr/>
        </p:nvSpPr>
        <p:spPr>
          <a:xfrm>
            <a:off x="666750" y="714375"/>
            <a:ext cx="11525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Specialist GUCH care involving pulmonary vasodilators and the absolute contraindication of pregnancy due to high mortality.</a:t>
            </a:r>
            <a:endParaRPr lang="en-US" sz="1200" dirty="0"/>
          </a:p>
        </p:txBody>
      </p:sp>
      <p:sp>
        <p:nvSpPr>
          <p:cNvPr id="29" name="Text 2"/>
          <p:cNvSpPr/>
          <p:nvPr/>
        </p:nvSpPr>
        <p:spPr>
          <a:xfrm>
            <a:off x="923925" y="1371600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Specialist GUCH Care</a:t>
            </a:r>
            <a:endParaRPr lang="en-US" sz="1350" dirty="0"/>
          </a:p>
        </p:txBody>
      </p:sp>
      <p:sp>
        <p:nvSpPr>
          <p:cNvPr id="30" name="Text 3"/>
          <p:cNvSpPr/>
          <p:nvPr/>
        </p:nvSpPr>
        <p:spPr>
          <a:xfrm>
            <a:off x="809625" y="1771650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Mandatory lifelong management in </a:t>
            </a:r>
            <a:r>
              <a:rPr lang="en-US" sz="1200" b="1" dirty="0">
                <a:solidFill>
                  <a:srgbClr val="202124"/>
                </a:solidFill>
              </a:rPr>
              <a:t>Grown-Up Congenital Heart (GUCH)</a:t>
            </a:r>
            <a:r>
              <a:rPr lang="en-US" sz="1200" dirty="0">
                <a:solidFill>
                  <a:srgbClr val="202124"/>
                </a:solidFill>
              </a:rPr>
              <a:t> specialist centers.</a:t>
            </a:r>
            <a:endParaRPr lang="en-US" sz="1200" dirty="0"/>
          </a:p>
        </p:txBody>
      </p:sp>
      <p:sp>
        <p:nvSpPr>
          <p:cNvPr id="31" name="Text 4"/>
          <p:cNvSpPr/>
          <p:nvPr/>
        </p:nvSpPr>
        <p:spPr>
          <a:xfrm>
            <a:off x="809625" y="2312491"/>
            <a:ext cx="113385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MDT approach: Cardiology, Pulmonology, and specialist nursing.</a:t>
            </a:r>
            <a:endParaRPr lang="en-US" sz="1200" dirty="0"/>
          </a:p>
        </p:txBody>
      </p:sp>
      <p:sp>
        <p:nvSpPr>
          <p:cNvPr id="32" name="Text 5"/>
          <p:cNvSpPr/>
          <p:nvPr/>
        </p:nvSpPr>
        <p:spPr>
          <a:xfrm>
            <a:off x="809625" y="2640062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Regular monitoring of oxygen saturations, Hct (polycythaemia), and RV function.</a:t>
            </a:r>
            <a:endParaRPr lang="en-US" sz="1200" dirty="0"/>
          </a:p>
        </p:txBody>
      </p:sp>
      <p:sp>
        <p:nvSpPr>
          <p:cNvPr id="33" name="Text 6"/>
          <p:cNvSpPr/>
          <p:nvPr/>
        </p:nvSpPr>
        <p:spPr>
          <a:xfrm>
            <a:off x="923925" y="4162425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Medical &amp; Surgical Therapy</a:t>
            </a:r>
            <a:endParaRPr lang="en-US" sz="1350" dirty="0"/>
          </a:p>
        </p:txBody>
      </p:sp>
      <p:sp>
        <p:nvSpPr>
          <p:cNvPr id="34" name="Text 7"/>
          <p:cNvSpPr/>
          <p:nvPr/>
        </p:nvSpPr>
        <p:spPr>
          <a:xfrm>
            <a:off x="809625" y="4562475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Pulmonary Vasodilators:</a:t>
            </a:r>
            <a:r>
              <a:rPr lang="en-US" sz="1200" dirty="0">
                <a:solidFill>
                  <a:srgbClr val="202124"/>
                </a:solidFill>
              </a:rPr>
              <a:t> Targeted therapy with Bosentan (endothelin antagonist) or Sildenafil.</a:t>
            </a:r>
            <a:endParaRPr lang="en-US" sz="1200" dirty="0"/>
          </a:p>
        </p:txBody>
      </p:sp>
      <p:sp>
        <p:nvSpPr>
          <p:cNvPr id="35" name="Text 8"/>
          <p:cNvSpPr/>
          <p:nvPr/>
        </p:nvSpPr>
        <p:spPr>
          <a:xfrm>
            <a:off x="809625" y="5103316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Defect closure is </a:t>
            </a:r>
            <a:r>
              <a:rPr lang="en-US" sz="1200" b="1" dirty="0">
                <a:solidFill>
                  <a:srgbClr val="202124"/>
                </a:solidFill>
              </a:rPr>
              <a:t>Contraindicated</a:t>
            </a:r>
            <a:r>
              <a:rPr lang="en-US" sz="1200" dirty="0">
                <a:solidFill>
                  <a:srgbClr val="202124"/>
                </a:solidFill>
              </a:rPr>
              <a:t> once shunt has reversed (irreversible damage).</a:t>
            </a:r>
            <a:endParaRPr lang="en-US" sz="1200" dirty="0"/>
          </a:p>
        </p:txBody>
      </p:sp>
      <p:sp>
        <p:nvSpPr>
          <p:cNvPr id="36" name="Text 9"/>
          <p:cNvSpPr/>
          <p:nvPr/>
        </p:nvSpPr>
        <p:spPr>
          <a:xfrm>
            <a:off x="809625" y="5644158"/>
            <a:ext cx="100584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Heart-lung or lung transplant in highly selected cases.</a:t>
            </a:r>
            <a:endParaRPr lang="en-US" sz="1200" dirty="0"/>
          </a:p>
        </p:txBody>
      </p:sp>
      <p:sp>
        <p:nvSpPr>
          <p:cNvPr id="37" name="Text 10"/>
          <p:cNvSpPr/>
          <p:nvPr/>
        </p:nvSpPr>
        <p:spPr>
          <a:xfrm>
            <a:off x="6781800" y="1371600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Pregnancy &amp; Mortality</a:t>
            </a:r>
            <a:endParaRPr lang="en-US" sz="1350" dirty="0"/>
          </a:p>
        </p:txBody>
      </p:sp>
      <p:sp>
        <p:nvSpPr>
          <p:cNvPr id="38" name="Text 11"/>
          <p:cNvSpPr/>
          <p:nvPr/>
        </p:nvSpPr>
        <p:spPr>
          <a:xfrm>
            <a:off x="6667500" y="1771650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A291C"/>
                </a:solidFill>
              </a:rPr>
              <a:t>Absolute Contraindication:</a:t>
            </a:r>
            <a:r>
              <a:rPr lang="en-US" sz="1200" dirty="0">
                <a:solidFill>
                  <a:srgbClr val="202124"/>
                </a:solidFill>
              </a:rPr>
              <a:t> High maternal mortality (estimated 30–50%).</a:t>
            </a:r>
            <a:endParaRPr lang="en-US" sz="1200" dirty="0"/>
          </a:p>
        </p:txBody>
      </p:sp>
      <p:sp>
        <p:nvSpPr>
          <p:cNvPr id="39" name="Text 12"/>
          <p:cNvSpPr/>
          <p:nvPr/>
        </p:nvSpPr>
        <p:spPr>
          <a:xfrm>
            <a:off x="6667500" y="2312491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Physiological changes of pregnancy (drop in SVR) exacerbate the R→L shunt.</a:t>
            </a:r>
            <a:endParaRPr lang="en-US" sz="1200" dirty="0"/>
          </a:p>
        </p:txBody>
      </p:sp>
      <p:sp>
        <p:nvSpPr>
          <p:cNvPr id="40" name="Text 13"/>
          <p:cNvSpPr/>
          <p:nvPr/>
        </p:nvSpPr>
        <p:spPr>
          <a:xfrm>
            <a:off x="6667500" y="2853333"/>
            <a:ext cx="55245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Requires urgent pre-conception counseling and robust contraception.</a:t>
            </a:r>
            <a:endParaRPr lang="en-US" sz="1200" dirty="0"/>
          </a:p>
        </p:txBody>
      </p:sp>
      <p:sp>
        <p:nvSpPr>
          <p:cNvPr id="41" name="Text 14"/>
          <p:cNvSpPr/>
          <p:nvPr/>
        </p:nvSpPr>
        <p:spPr>
          <a:xfrm>
            <a:off x="6817519" y="3295204"/>
            <a:ext cx="468868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AKT Focus: Pregnancy is contraindicated in Eisenmenger syndrome.</a:t>
            </a:r>
            <a:endParaRPr lang="en-US" sz="1125" dirty="0"/>
          </a:p>
        </p:txBody>
      </p:sp>
      <p:sp>
        <p:nvSpPr>
          <p:cNvPr id="42" name="Text 15"/>
          <p:cNvSpPr/>
          <p:nvPr/>
        </p:nvSpPr>
        <p:spPr>
          <a:xfrm>
            <a:off x="6781800" y="4409629"/>
            <a:ext cx="5410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GP Surveillance &amp; Red Flags</a:t>
            </a:r>
            <a:endParaRPr lang="en-US" sz="1350" dirty="0"/>
          </a:p>
        </p:txBody>
      </p:sp>
      <p:sp>
        <p:nvSpPr>
          <p:cNvPr id="43" name="Text 16"/>
          <p:cNvSpPr/>
          <p:nvPr/>
        </p:nvSpPr>
        <p:spPr>
          <a:xfrm>
            <a:off x="6667500" y="4809679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Red Flag:</a:t>
            </a:r>
            <a:r>
              <a:rPr lang="en-US" sz="1200" dirty="0">
                <a:solidFill>
                  <a:srgbClr val="202124"/>
                </a:solidFill>
              </a:rPr>
              <a:t> Progressive cyanosis or worsening SOB in an adult with known unrepaired CHD.</a:t>
            </a:r>
            <a:endParaRPr lang="en-US" sz="1200" dirty="0"/>
          </a:p>
        </p:txBody>
      </p:sp>
      <p:sp>
        <p:nvSpPr>
          <p:cNvPr id="44" name="Text 17"/>
          <p:cNvSpPr/>
          <p:nvPr/>
        </p:nvSpPr>
        <p:spPr>
          <a:xfrm>
            <a:off x="6667500" y="5350520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Monitor for complications: Arrhythmias, haemoptysis, or iron deficiency (from venesection).</a:t>
            </a:r>
            <a:endParaRPr lang="en-US" sz="1200" dirty="0"/>
          </a:p>
        </p:txBody>
      </p:sp>
      <p:sp>
        <p:nvSpPr>
          <p:cNvPr id="45" name="Text 18"/>
          <p:cNvSpPr/>
          <p:nvPr/>
        </p:nvSpPr>
        <p:spPr>
          <a:xfrm>
            <a:off x="6667500" y="5891361"/>
            <a:ext cx="55245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Urgent referral to GUCH center if clinical deterioration is suspected.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42875"/>
            <a:ext cx="11430000" cy="89535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6350"/>
            <a:ext cx="5572125" cy="237648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66850"/>
            <a:ext cx="5191125" cy="3333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500188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914525"/>
            <a:ext cx="178594" cy="1428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209800"/>
            <a:ext cx="178594" cy="178594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705100"/>
            <a:ext cx="178594" cy="17859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843338"/>
            <a:ext cx="5572125" cy="23764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033837"/>
            <a:ext cx="5191125" cy="3333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067175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481513"/>
            <a:ext cx="178594" cy="16475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976813"/>
            <a:ext cx="178594" cy="17859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5472113"/>
            <a:ext cx="178594" cy="16475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1276350"/>
            <a:ext cx="5572125" cy="242411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375" y="1466850"/>
            <a:ext cx="5191125" cy="3333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1500188"/>
            <a:ext cx="238125" cy="1905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1914525"/>
            <a:ext cx="178594" cy="178594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2409825"/>
            <a:ext cx="178594" cy="194816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2905125"/>
            <a:ext cx="178594" cy="194816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3890962"/>
            <a:ext cx="5572125" cy="2328863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81750" y="4074765"/>
            <a:ext cx="214313" cy="17532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81750" y="4386263"/>
            <a:ext cx="178594" cy="178594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81750" y="4881563"/>
            <a:ext cx="178594" cy="194816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81750" y="5376863"/>
            <a:ext cx="178594" cy="15299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6505575"/>
            <a:ext cx="12192000" cy="352425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666750" y="285750"/>
            <a:ext cx="109728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GROWN UP CONGENITAL HEART DISEASE (GUCH)</a:t>
            </a:r>
            <a:endParaRPr lang="en-US" sz="1800" dirty="0"/>
          </a:p>
        </p:txBody>
      </p:sp>
      <p:sp>
        <p:nvSpPr>
          <p:cNvPr id="29" name="Text 1"/>
          <p:cNvSpPr/>
          <p:nvPr/>
        </p:nvSpPr>
        <p:spPr>
          <a:xfrm>
            <a:off x="666750" y="666750"/>
            <a:ext cx="11525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The GP's role in managing adults with repaired CHD who require lifelong specialist monitoring for arrhythmias and dysfunction.</a:t>
            </a:r>
            <a:endParaRPr lang="en-US" sz="1200" dirty="0"/>
          </a:p>
        </p:txBody>
      </p:sp>
      <p:sp>
        <p:nvSpPr>
          <p:cNvPr id="30" name="Text 2"/>
          <p:cNvSpPr/>
          <p:nvPr/>
        </p:nvSpPr>
        <p:spPr>
          <a:xfrm>
            <a:off x="923925" y="1466850"/>
            <a:ext cx="69951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The GUCH Reality: Repaired ≠ Cured</a:t>
            </a:r>
            <a:endParaRPr lang="en-US" sz="1350" dirty="0"/>
          </a:p>
        </p:txBody>
      </p:sp>
      <p:sp>
        <p:nvSpPr>
          <p:cNvPr id="31" name="Text 3"/>
          <p:cNvSpPr/>
          <p:nvPr/>
        </p:nvSpPr>
        <p:spPr>
          <a:xfrm>
            <a:off x="845344" y="1914525"/>
            <a:ext cx="1134665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Advances in surgery mean &gt;90% of CHD infants now reach adulthood.</a:t>
            </a:r>
            <a:endParaRPr lang="en-US" sz="1125" dirty="0"/>
          </a:p>
        </p:txBody>
      </p:sp>
      <p:sp>
        <p:nvSpPr>
          <p:cNvPr id="32" name="Text 4"/>
          <p:cNvSpPr/>
          <p:nvPr/>
        </p:nvSpPr>
        <p:spPr>
          <a:xfrm>
            <a:off x="845344" y="2209800"/>
            <a:ext cx="49172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Repaired defects are </a:t>
            </a:r>
            <a:r>
              <a:rPr lang="en-US" sz="1125" b="1" dirty="0">
                <a:solidFill>
                  <a:srgbClr val="202124"/>
                </a:solidFill>
              </a:rPr>
              <a:t>not</a:t>
            </a:r>
            <a:r>
              <a:rPr lang="en-US" sz="1125" dirty="0">
                <a:solidFill>
                  <a:srgbClr val="202124"/>
                </a:solidFill>
              </a:rPr>
              <a:t> cured; they carry lifelong risks of ventricular dysfunction and scar-related arrhythmias.</a:t>
            </a:r>
            <a:endParaRPr lang="en-US" sz="1125" dirty="0"/>
          </a:p>
        </p:txBody>
      </p:sp>
      <p:sp>
        <p:nvSpPr>
          <p:cNvPr id="33" name="Text 5"/>
          <p:cNvSpPr/>
          <p:nvPr/>
        </p:nvSpPr>
        <p:spPr>
          <a:xfrm>
            <a:off x="845344" y="2705100"/>
            <a:ext cx="49172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GP Priority:</a:t>
            </a:r>
            <a:r>
              <a:rPr lang="en-US" sz="1125" dirty="0">
                <a:solidFill>
                  <a:srgbClr val="202124"/>
                </a:solidFill>
              </a:rPr>
              <a:t> Never discharge from specialist GUCH follow-up; ensure transition from paediatric care is robust.</a:t>
            </a:r>
            <a:endParaRPr lang="en-US" sz="1125" dirty="0"/>
          </a:p>
        </p:txBody>
      </p:sp>
      <p:sp>
        <p:nvSpPr>
          <p:cNvPr id="34" name="Text 6"/>
          <p:cNvSpPr/>
          <p:nvPr/>
        </p:nvSpPr>
        <p:spPr>
          <a:xfrm>
            <a:off x="923925" y="4033837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Long-term Clinical Risks</a:t>
            </a:r>
            <a:endParaRPr lang="en-US" sz="1350" dirty="0"/>
          </a:p>
        </p:txBody>
      </p:sp>
      <p:sp>
        <p:nvSpPr>
          <p:cNvPr id="35" name="Text 7"/>
          <p:cNvSpPr/>
          <p:nvPr/>
        </p:nvSpPr>
        <p:spPr>
          <a:xfrm>
            <a:off x="845344" y="4481513"/>
            <a:ext cx="49172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Arrhythmias:</a:t>
            </a:r>
            <a:r>
              <a:rPr lang="en-US" sz="1125" dirty="0">
                <a:solidFill>
                  <a:srgbClr val="202124"/>
                </a:solidFill>
              </a:rPr>
              <a:t> Atrial Fibrillation/Flutter are extremely common in adult life post-repair.</a:t>
            </a:r>
            <a:endParaRPr lang="en-US" sz="1125" dirty="0"/>
          </a:p>
        </p:txBody>
      </p:sp>
      <p:sp>
        <p:nvSpPr>
          <p:cNvPr id="36" name="Text 8"/>
          <p:cNvSpPr/>
          <p:nvPr/>
        </p:nvSpPr>
        <p:spPr>
          <a:xfrm>
            <a:off x="845344" y="4976813"/>
            <a:ext cx="49172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Aortic Issues:</a:t>
            </a:r>
            <a:r>
              <a:rPr lang="en-US" sz="1125" dirty="0">
                <a:solidFill>
                  <a:srgbClr val="202124"/>
                </a:solidFill>
              </a:rPr>
              <a:t> Post-coarctation patients remain at risk of hypertension and aortic dissection.</a:t>
            </a:r>
            <a:endParaRPr lang="en-US" sz="1125" dirty="0"/>
          </a:p>
        </p:txBody>
      </p:sp>
      <p:sp>
        <p:nvSpPr>
          <p:cNvPr id="37" name="Text 9"/>
          <p:cNvSpPr/>
          <p:nvPr/>
        </p:nvSpPr>
        <p:spPr>
          <a:xfrm>
            <a:off x="845344" y="5472113"/>
            <a:ext cx="49172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Endocarditis:</a:t>
            </a:r>
            <a:r>
              <a:rPr lang="en-US" sz="1125" dirty="0">
                <a:solidFill>
                  <a:srgbClr val="202124"/>
                </a:solidFill>
              </a:rPr>
              <a:t> Lifelong increased risk; maintain high suspicion with unexplained fevers.</a:t>
            </a:r>
            <a:endParaRPr lang="en-US" sz="1125" dirty="0"/>
          </a:p>
        </p:txBody>
      </p:sp>
      <p:sp>
        <p:nvSpPr>
          <p:cNvPr id="38" name="Text 10"/>
          <p:cNvSpPr/>
          <p:nvPr/>
        </p:nvSpPr>
        <p:spPr>
          <a:xfrm>
            <a:off x="6781800" y="146685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GP Management Priorities</a:t>
            </a:r>
            <a:endParaRPr lang="en-US" sz="1350" dirty="0"/>
          </a:p>
        </p:txBody>
      </p:sp>
      <p:sp>
        <p:nvSpPr>
          <p:cNvPr id="39" name="Text 11"/>
          <p:cNvSpPr/>
          <p:nvPr/>
        </p:nvSpPr>
        <p:spPr>
          <a:xfrm>
            <a:off x="6703219" y="1914525"/>
            <a:ext cx="49172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Pre-conception:</a:t>
            </a:r>
            <a:r>
              <a:rPr lang="en-US" sz="1125" dirty="0">
                <a:solidFill>
                  <a:srgbClr val="202124"/>
                </a:solidFill>
              </a:rPr>
              <a:t> Refer </a:t>
            </a:r>
            <a:r>
              <a:rPr lang="en-US" sz="1125" b="1" dirty="0">
                <a:solidFill>
                  <a:srgbClr val="202124"/>
                </a:solidFill>
              </a:rPr>
              <a:t>all</a:t>
            </a:r>
            <a:r>
              <a:rPr lang="en-US" sz="1125" dirty="0">
                <a:solidFill>
                  <a:srgbClr val="202124"/>
                </a:solidFill>
              </a:rPr>
              <a:t> GUCH patients to joint GUCH/Obstetric clinics before they conceive.</a:t>
            </a:r>
            <a:endParaRPr lang="en-US" sz="1125" dirty="0"/>
          </a:p>
        </p:txBody>
      </p:sp>
      <p:sp>
        <p:nvSpPr>
          <p:cNvPr id="40" name="Text 12"/>
          <p:cNvSpPr/>
          <p:nvPr/>
        </p:nvSpPr>
        <p:spPr>
          <a:xfrm>
            <a:off x="6703219" y="2409825"/>
            <a:ext cx="49172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Co-morbidities:</a:t>
            </a:r>
            <a:r>
              <a:rPr lang="en-US" sz="1125" dirty="0">
                <a:solidFill>
                  <a:srgbClr val="202124"/>
                </a:solidFill>
              </a:rPr>
              <a:t> Aggressively manage BP, lipids, and DM to avoid adding "acquired" heart disease load.</a:t>
            </a:r>
            <a:endParaRPr lang="en-US" sz="1125" dirty="0"/>
          </a:p>
        </p:txBody>
      </p:sp>
      <p:sp>
        <p:nvSpPr>
          <p:cNvPr id="41" name="Text 13"/>
          <p:cNvSpPr/>
          <p:nvPr/>
        </p:nvSpPr>
        <p:spPr>
          <a:xfrm>
            <a:off x="6703219" y="2905125"/>
            <a:ext cx="49172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Contraception:</a:t>
            </a:r>
            <a:r>
              <a:rPr lang="en-US" sz="1125" dirty="0">
                <a:solidFill>
                  <a:srgbClr val="202124"/>
                </a:solidFill>
              </a:rPr>
              <a:t> Avoid combined pill in those with cyanosis or high-risk lesions; consult GUCH team.</a:t>
            </a:r>
            <a:endParaRPr lang="en-US" sz="1125" dirty="0"/>
          </a:p>
        </p:txBody>
      </p:sp>
      <p:sp>
        <p:nvSpPr>
          <p:cNvPr id="42" name="Text 14"/>
          <p:cNvSpPr/>
          <p:nvPr/>
        </p:nvSpPr>
        <p:spPr>
          <a:xfrm>
            <a:off x="6691313" y="4033837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A291C"/>
                </a:solidFill>
              </a:rPr>
              <a:t>Urgent GUCH Red Flags</a:t>
            </a:r>
            <a:endParaRPr lang="en-US" sz="1350" dirty="0"/>
          </a:p>
        </p:txBody>
      </p:sp>
      <p:sp>
        <p:nvSpPr>
          <p:cNvPr id="43" name="Text 15"/>
          <p:cNvSpPr/>
          <p:nvPr/>
        </p:nvSpPr>
        <p:spPr>
          <a:xfrm>
            <a:off x="6655594" y="4386263"/>
            <a:ext cx="50125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New Palpitations:</a:t>
            </a:r>
            <a:r>
              <a:rPr lang="en-US" sz="1125" dirty="0">
                <a:solidFill>
                  <a:srgbClr val="202124"/>
                </a:solidFill>
              </a:rPr>
              <a:t> Sudden onset AF/Flutter needs urgent cardiology review due to poor tolerance.</a:t>
            </a:r>
            <a:endParaRPr lang="en-US" sz="1125" dirty="0"/>
          </a:p>
        </p:txBody>
      </p:sp>
      <p:sp>
        <p:nvSpPr>
          <p:cNvPr id="44" name="Text 16"/>
          <p:cNvSpPr/>
          <p:nvPr/>
        </p:nvSpPr>
        <p:spPr>
          <a:xfrm>
            <a:off x="6655594" y="4881563"/>
            <a:ext cx="50125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Breathlessness:</a:t>
            </a:r>
            <a:r>
              <a:rPr lang="en-US" sz="1125" dirty="0">
                <a:solidFill>
                  <a:srgbClr val="202124"/>
                </a:solidFill>
              </a:rPr>
              <a:t> Any progressive SOB or reduced exercise tolerance suggests late-onset heart failure.</a:t>
            </a:r>
            <a:endParaRPr lang="en-US" sz="1125" dirty="0"/>
          </a:p>
        </p:txBody>
      </p:sp>
      <p:sp>
        <p:nvSpPr>
          <p:cNvPr id="45" name="Text 17"/>
          <p:cNvSpPr/>
          <p:nvPr/>
        </p:nvSpPr>
        <p:spPr>
          <a:xfrm>
            <a:off x="6655594" y="5376863"/>
            <a:ext cx="50125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Unexplained Fever:</a:t>
            </a:r>
            <a:r>
              <a:rPr lang="en-US" sz="1125" dirty="0">
                <a:solidFill>
                  <a:srgbClr val="202124"/>
                </a:solidFill>
              </a:rPr>
              <a:t> Rule out Infective Endocarditis; take cultures </a:t>
            </a:r>
            <a:r>
              <a:rPr lang="en-US" sz="1125" b="1" dirty="0">
                <a:solidFill>
                  <a:srgbClr val="202124"/>
                </a:solidFill>
              </a:rPr>
              <a:t>before</a:t>
            </a:r>
            <a:r>
              <a:rPr lang="en-US" sz="1125" dirty="0">
                <a:solidFill>
                  <a:srgbClr val="202124"/>
                </a:solidFill>
              </a:rPr>
              <a:t> starting any antibiotics.</a:t>
            </a:r>
            <a:endParaRPr lang="en-US" sz="1125" dirty="0"/>
          </a:p>
        </p:txBody>
      </p:sp>
      <p:sp>
        <p:nvSpPr>
          <p:cNvPr id="46" name="Text 18"/>
          <p:cNvSpPr/>
          <p:nvPr/>
        </p:nvSpPr>
        <p:spPr>
          <a:xfrm>
            <a:off x="381000" y="6581775"/>
            <a:ext cx="4960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Bradford VTS Teaching Deck: CHD</a:t>
            </a:r>
            <a:endParaRPr lang="en-US" sz="1050" dirty="0"/>
          </a:p>
        </p:txBody>
      </p:sp>
      <p:sp>
        <p:nvSpPr>
          <p:cNvPr id="47" name="Text 19"/>
          <p:cNvSpPr/>
          <p:nvPr/>
        </p:nvSpPr>
        <p:spPr>
          <a:xfrm>
            <a:off x="5780782" y="6581775"/>
            <a:ext cx="250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Slide 24 / 35</a:t>
            </a:r>
            <a:endParaRPr lang="en-US" sz="1050" dirty="0"/>
          </a:p>
        </p:txBody>
      </p:sp>
      <p:sp>
        <p:nvSpPr>
          <p:cNvPr id="48" name="Text 20"/>
          <p:cNvSpPr/>
          <p:nvPr/>
        </p:nvSpPr>
        <p:spPr>
          <a:xfrm>
            <a:off x="9841855" y="6581775"/>
            <a:ext cx="23501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GP Specialty Training (ST1–ST3)</a:t>
            </a:r>
            <a:endParaRPr lang="en-US" sz="10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14300"/>
            <a:ext cx="11430000" cy="8286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57275"/>
            <a:ext cx="11430000" cy="4000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609725"/>
            <a:ext cx="5572125" cy="247173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803053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181969"/>
            <a:ext cx="202406" cy="141684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730550"/>
            <a:ext cx="202406" cy="14168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279130"/>
            <a:ext cx="202406" cy="14168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4233863"/>
            <a:ext cx="5572125" cy="247173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427190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806107"/>
            <a:ext cx="202406" cy="141684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5128022"/>
            <a:ext cx="202406" cy="14168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5676602"/>
            <a:ext cx="202406" cy="141684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609725"/>
            <a:ext cx="5572125" cy="2314724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1803053"/>
            <a:ext cx="214313" cy="1753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2181969"/>
            <a:ext cx="202406" cy="141684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2730550"/>
            <a:ext cx="202406" cy="141684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3279130"/>
            <a:ext cx="202406" cy="141684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8875" y="4076849"/>
            <a:ext cx="5572125" cy="2628751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29375" y="4270177"/>
            <a:ext cx="214313" cy="17532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29375" y="4649093"/>
            <a:ext cx="202406" cy="141684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29375" y="5197673"/>
            <a:ext cx="202406" cy="141684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29375" y="5746254"/>
            <a:ext cx="202406" cy="141684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29375" y="6134100"/>
            <a:ext cx="5191125" cy="4191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543800" y="6265218"/>
            <a:ext cx="190500" cy="152400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666750" y="228600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CONGENITAL HEART DISEASE</a:t>
            </a:r>
            <a:endParaRPr lang="en-US" sz="1800" dirty="0"/>
          </a:p>
        </p:txBody>
      </p:sp>
      <p:sp>
        <p:nvSpPr>
          <p:cNvPr id="29" name="Text 1"/>
          <p:cNvSpPr/>
          <p:nvPr/>
        </p:nvSpPr>
        <p:spPr>
          <a:xfrm>
            <a:off x="666750" y="600075"/>
            <a:ext cx="71323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Clinical Classification &amp; GP Essentials</a:t>
            </a:r>
            <a:endParaRPr lang="en-US" sz="1200" dirty="0"/>
          </a:p>
        </p:txBody>
      </p:sp>
      <p:sp>
        <p:nvSpPr>
          <p:cNvPr id="30" name="Text 2"/>
          <p:cNvSpPr/>
          <p:nvPr/>
        </p:nvSpPr>
        <p:spPr>
          <a:xfrm>
            <a:off x="476250" y="1057275"/>
            <a:ext cx="11715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003087"/>
                </a:solidFill>
              </a:rPr>
              <a:t>Infective Endocarditis (IE) Awareness</a:t>
            </a:r>
            <a:endParaRPr lang="en-US" sz="2100" dirty="0"/>
          </a:p>
        </p:txBody>
      </p:sp>
      <p:sp>
        <p:nvSpPr>
          <p:cNvPr id="31" name="Text 3"/>
          <p:cNvSpPr/>
          <p:nvPr/>
        </p:nvSpPr>
        <p:spPr>
          <a:xfrm>
            <a:off x="785813" y="1762125"/>
            <a:ext cx="5966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NICE &amp; BNF Prophylaxis Stance</a:t>
            </a:r>
            <a:endParaRPr lang="en-US" sz="1350" dirty="0"/>
          </a:p>
        </p:txBody>
      </p:sp>
      <p:sp>
        <p:nvSpPr>
          <p:cNvPr id="32" name="Text 4"/>
          <p:cNvSpPr/>
          <p:nvPr/>
        </p:nvSpPr>
        <p:spPr>
          <a:xfrm>
            <a:off x="773906" y="2133600"/>
            <a:ext cx="519112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 Routine antibiotic prophylaxis is </a:t>
            </a:r>
            <a:r>
              <a:rPr lang="en-US" sz="1275" b="1" dirty="0">
                <a:solidFill>
                  <a:srgbClr val="202124"/>
                </a:solidFill>
              </a:rPr>
              <a:t>not recommended</a:t>
            </a:r>
            <a:r>
              <a:rPr lang="en-US" sz="1275" dirty="0">
                <a:solidFill>
                  <a:srgbClr val="202124"/>
                </a:solidFill>
              </a:rPr>
              <a:t> for most dental, GI, or GU procedures.</a:t>
            </a:r>
            <a:endParaRPr lang="en-US" sz="1275" dirty="0"/>
          </a:p>
        </p:txBody>
      </p:sp>
      <p:sp>
        <p:nvSpPr>
          <p:cNvPr id="33" name="Text 5"/>
          <p:cNvSpPr/>
          <p:nvPr/>
        </p:nvSpPr>
        <p:spPr>
          <a:xfrm>
            <a:off x="773906" y="2682180"/>
            <a:ext cx="519112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 Focus on </a:t>
            </a:r>
            <a:r>
              <a:rPr lang="en-US" sz="1275" b="1" dirty="0">
                <a:solidFill>
                  <a:srgbClr val="202124"/>
                </a:solidFill>
              </a:rPr>
              <a:t>excellent oral hygiene</a:t>
            </a:r>
            <a:r>
              <a:rPr lang="en-US" sz="1275" dirty="0">
                <a:solidFill>
                  <a:srgbClr val="202124"/>
                </a:solidFill>
              </a:rPr>
              <a:t> and regular dental check-ups as primary prevention.</a:t>
            </a:r>
            <a:endParaRPr lang="en-US" sz="1275" dirty="0"/>
          </a:p>
        </p:txBody>
      </p:sp>
      <p:sp>
        <p:nvSpPr>
          <p:cNvPr id="34" name="Text 6"/>
          <p:cNvSpPr/>
          <p:nvPr/>
        </p:nvSpPr>
        <p:spPr>
          <a:xfrm>
            <a:off x="773906" y="3230761"/>
            <a:ext cx="519112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 NICE (2008/updated) moved away from universal prophylaxis to risk-based awareness.</a:t>
            </a:r>
            <a:endParaRPr lang="en-US" sz="1275" dirty="0"/>
          </a:p>
        </p:txBody>
      </p:sp>
      <p:sp>
        <p:nvSpPr>
          <p:cNvPr id="35" name="Text 7"/>
          <p:cNvSpPr/>
          <p:nvPr/>
        </p:nvSpPr>
        <p:spPr>
          <a:xfrm>
            <a:off x="785813" y="4386263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High-Risk Structural CHD</a:t>
            </a:r>
            <a:endParaRPr lang="en-US" sz="1350" dirty="0"/>
          </a:p>
        </p:txBody>
      </p:sp>
      <p:sp>
        <p:nvSpPr>
          <p:cNvPr id="36" name="Text 8"/>
          <p:cNvSpPr/>
          <p:nvPr/>
        </p:nvSpPr>
        <p:spPr>
          <a:xfrm>
            <a:off x="773906" y="4757738"/>
            <a:ext cx="874395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 Previous episodes of Infective Endocarditis.</a:t>
            </a:r>
            <a:endParaRPr lang="en-US" sz="1275" dirty="0"/>
          </a:p>
        </p:txBody>
      </p:sp>
      <p:sp>
        <p:nvSpPr>
          <p:cNvPr id="37" name="Text 9"/>
          <p:cNvSpPr/>
          <p:nvPr/>
        </p:nvSpPr>
        <p:spPr>
          <a:xfrm>
            <a:off x="773906" y="5079653"/>
            <a:ext cx="519112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 Prosthetic heart valves or prosthetic material used for heart valve repair.</a:t>
            </a:r>
            <a:endParaRPr lang="en-US" sz="1275" dirty="0"/>
          </a:p>
        </p:txBody>
      </p:sp>
      <p:sp>
        <p:nvSpPr>
          <p:cNvPr id="38" name="Text 10"/>
          <p:cNvSpPr/>
          <p:nvPr/>
        </p:nvSpPr>
        <p:spPr>
          <a:xfrm>
            <a:off x="773906" y="5628233"/>
            <a:ext cx="519112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 Certain cyanotic heart disease repairs (refer to BNF/GUCH specialist).</a:t>
            </a:r>
            <a:endParaRPr lang="en-US" sz="1275" dirty="0"/>
          </a:p>
        </p:txBody>
      </p:sp>
      <p:sp>
        <p:nvSpPr>
          <p:cNvPr id="39" name="Text 11"/>
          <p:cNvSpPr/>
          <p:nvPr/>
        </p:nvSpPr>
        <p:spPr>
          <a:xfrm>
            <a:off x="6643688" y="1762125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The Clinical "Red Flag"</a:t>
            </a:r>
            <a:endParaRPr lang="en-US" sz="1350" dirty="0"/>
          </a:p>
        </p:txBody>
      </p:sp>
      <p:sp>
        <p:nvSpPr>
          <p:cNvPr id="40" name="Text 12"/>
          <p:cNvSpPr/>
          <p:nvPr/>
        </p:nvSpPr>
        <p:spPr>
          <a:xfrm>
            <a:off x="6676876" y="2133600"/>
            <a:ext cx="519112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 </a:t>
            </a:r>
            <a:r>
              <a:rPr lang="en-US" sz="1275" b="1" dirty="0">
                <a:solidFill>
                  <a:srgbClr val="DA291C"/>
                </a:solidFill>
              </a:rPr>
              <a:t>Unexplained fever (&gt;38°C)</a:t>
            </a:r>
            <a:r>
              <a:rPr lang="en-US" sz="1275" dirty="0">
                <a:solidFill>
                  <a:srgbClr val="202124"/>
                </a:solidFill>
              </a:rPr>
              <a:t> in a CHD patient is IE until proven otherwise.</a:t>
            </a:r>
            <a:endParaRPr lang="en-US" sz="1275" dirty="0"/>
          </a:p>
        </p:txBody>
      </p:sp>
      <p:sp>
        <p:nvSpPr>
          <p:cNvPr id="41" name="Text 13"/>
          <p:cNvSpPr/>
          <p:nvPr/>
        </p:nvSpPr>
        <p:spPr>
          <a:xfrm>
            <a:off x="6631781" y="2682180"/>
            <a:ext cx="519112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 Suspect IE if patient presents with malaise, night sweats, or a </a:t>
            </a:r>
            <a:r>
              <a:rPr lang="en-US" sz="1275" b="1" dirty="0">
                <a:solidFill>
                  <a:srgbClr val="202124"/>
                </a:solidFill>
              </a:rPr>
              <a:t>new heart murmur</a:t>
            </a:r>
            <a:r>
              <a:rPr lang="en-US" sz="1275" dirty="0">
                <a:solidFill>
                  <a:srgbClr val="202124"/>
                </a:solidFill>
              </a:rPr>
              <a:t>.</a:t>
            </a:r>
            <a:endParaRPr lang="en-US" sz="1275" dirty="0"/>
          </a:p>
        </p:txBody>
      </p:sp>
      <p:sp>
        <p:nvSpPr>
          <p:cNvPr id="42" name="Text 14"/>
          <p:cNvSpPr/>
          <p:nvPr/>
        </p:nvSpPr>
        <p:spPr>
          <a:xfrm>
            <a:off x="6631781" y="3230761"/>
            <a:ext cx="5560219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 High index of suspicion needed for patients with prosthetic material.</a:t>
            </a:r>
            <a:endParaRPr lang="en-US" sz="1275" dirty="0"/>
          </a:p>
        </p:txBody>
      </p:sp>
      <p:sp>
        <p:nvSpPr>
          <p:cNvPr id="43" name="Text 15"/>
          <p:cNvSpPr/>
          <p:nvPr/>
        </p:nvSpPr>
        <p:spPr>
          <a:xfrm>
            <a:off x="6643688" y="4229249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GP Mandatory Actions</a:t>
            </a:r>
            <a:endParaRPr lang="en-US" sz="1350" dirty="0"/>
          </a:p>
        </p:txBody>
      </p:sp>
      <p:sp>
        <p:nvSpPr>
          <p:cNvPr id="44" name="Text 16"/>
          <p:cNvSpPr/>
          <p:nvPr/>
        </p:nvSpPr>
        <p:spPr>
          <a:xfrm>
            <a:off x="6676876" y="4600724"/>
            <a:ext cx="519112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 </a:t>
            </a:r>
            <a:r>
              <a:rPr lang="en-US" sz="1275" b="1" dirty="0">
                <a:solidFill>
                  <a:srgbClr val="202124"/>
                </a:solidFill>
              </a:rPr>
              <a:t>Do not start blind antibiotics</a:t>
            </a:r>
            <a:r>
              <a:rPr lang="en-US" sz="1275" dirty="0">
                <a:solidFill>
                  <a:srgbClr val="202124"/>
                </a:solidFill>
              </a:rPr>
              <a:t> in primary care as this masks blood cultures.</a:t>
            </a:r>
            <a:endParaRPr lang="en-US" sz="1275" dirty="0"/>
          </a:p>
        </p:txBody>
      </p:sp>
      <p:sp>
        <p:nvSpPr>
          <p:cNvPr id="45" name="Text 17"/>
          <p:cNvSpPr/>
          <p:nvPr/>
        </p:nvSpPr>
        <p:spPr>
          <a:xfrm>
            <a:off x="6631781" y="5149304"/>
            <a:ext cx="519112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 Arrange </a:t>
            </a:r>
            <a:r>
              <a:rPr lang="en-US" sz="1275" b="1" dirty="0">
                <a:solidFill>
                  <a:srgbClr val="202124"/>
                </a:solidFill>
              </a:rPr>
              <a:t>urgent hospital admission</a:t>
            </a:r>
            <a:r>
              <a:rPr lang="en-US" sz="1275" dirty="0">
                <a:solidFill>
                  <a:srgbClr val="202124"/>
                </a:solidFill>
              </a:rPr>
              <a:t> for multiple sets of blood cultures and Echo.</a:t>
            </a:r>
            <a:endParaRPr lang="en-US" sz="1275" dirty="0"/>
          </a:p>
        </p:txBody>
      </p:sp>
      <p:sp>
        <p:nvSpPr>
          <p:cNvPr id="46" name="Text 18"/>
          <p:cNvSpPr/>
          <p:nvPr/>
        </p:nvSpPr>
        <p:spPr>
          <a:xfrm>
            <a:off x="6631781" y="5697885"/>
            <a:ext cx="5560219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 Early communication with the regional GUCH specialist team.</a:t>
            </a:r>
            <a:endParaRPr lang="en-US" sz="1275" dirty="0"/>
          </a:p>
        </p:txBody>
      </p:sp>
      <p:sp>
        <p:nvSpPr>
          <p:cNvPr id="47" name="Text 19"/>
          <p:cNvSpPr/>
          <p:nvPr/>
        </p:nvSpPr>
        <p:spPr>
          <a:xfrm>
            <a:off x="7734300" y="6134100"/>
            <a:ext cx="350520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 FEVER + CHD = URGENT ADMISSION</a:t>
            </a:r>
            <a:endParaRPr lang="en-US" sz="1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10572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95561"/>
            <a:ext cx="5572125" cy="231249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624161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005161"/>
            <a:ext cx="166688" cy="16668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553742"/>
            <a:ext cx="166688" cy="1666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3102322"/>
            <a:ext cx="166688" cy="1666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860453"/>
            <a:ext cx="5572125" cy="1763911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089053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470053"/>
            <a:ext cx="166688" cy="16668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5018633"/>
            <a:ext cx="166688" cy="16668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508820"/>
            <a:ext cx="5572125" cy="2312491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737420"/>
            <a:ext cx="238125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2118420"/>
            <a:ext cx="166688" cy="1666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2667000"/>
            <a:ext cx="166688" cy="16668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3215580"/>
            <a:ext cx="166688" cy="15552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3973711"/>
            <a:ext cx="5572125" cy="1537246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4202311"/>
            <a:ext cx="238125" cy="1905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4583311"/>
            <a:ext cx="166688" cy="13722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905226"/>
            <a:ext cx="166688" cy="15552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1000" y="5886450"/>
            <a:ext cx="11430000" cy="74295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19125" y="6139755"/>
            <a:ext cx="285750" cy="236339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666750" y="266700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CONGENITAL HEART DISEASE</a:t>
            </a:r>
            <a:endParaRPr lang="en-US" sz="1800" dirty="0"/>
          </a:p>
        </p:txBody>
      </p:sp>
      <p:sp>
        <p:nvSpPr>
          <p:cNvPr id="26" name="Text 1"/>
          <p:cNvSpPr/>
          <p:nvPr/>
        </p:nvSpPr>
        <p:spPr>
          <a:xfrm>
            <a:off x="666750" y="638175"/>
            <a:ext cx="10858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Pregnancy in CHD Patients: High-risk management involving joint GUCH and obstetric services, especially for conditions like Eisenmenger or severe pulmonary hypertension.</a:t>
            </a:r>
            <a:endParaRPr lang="en-US" sz="1200" dirty="0"/>
          </a:p>
        </p:txBody>
      </p:sp>
      <p:sp>
        <p:nvSpPr>
          <p:cNvPr id="27" name="Text 2"/>
          <p:cNvSpPr/>
          <p:nvPr/>
        </p:nvSpPr>
        <p:spPr>
          <a:xfrm>
            <a:off x="962025" y="1576536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Management Framework</a:t>
            </a:r>
            <a:endParaRPr lang="en-US" sz="1500" dirty="0"/>
          </a:p>
        </p:txBody>
      </p:sp>
      <p:sp>
        <p:nvSpPr>
          <p:cNvPr id="28" name="Text 3"/>
          <p:cNvSpPr/>
          <p:nvPr/>
        </p:nvSpPr>
        <p:spPr>
          <a:xfrm>
            <a:off x="871538" y="1976586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3087"/>
                </a:solidFill>
              </a:rPr>
              <a:t>Repaired CHD is not "cured":</a:t>
            </a:r>
            <a:r>
              <a:rPr lang="en-US" sz="1275" dirty="0">
                <a:solidFill>
                  <a:srgbClr val="202124"/>
                </a:solidFill>
              </a:rPr>
              <a:t> Pregnancy increases cardiac output by 50%, stressing previous repairs.</a:t>
            </a:r>
            <a:endParaRPr lang="en-US" sz="1275" dirty="0"/>
          </a:p>
        </p:txBody>
      </p:sp>
      <p:sp>
        <p:nvSpPr>
          <p:cNvPr id="29" name="Text 4"/>
          <p:cNvSpPr/>
          <p:nvPr/>
        </p:nvSpPr>
        <p:spPr>
          <a:xfrm>
            <a:off x="871538" y="2525167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3087"/>
                </a:solidFill>
              </a:rPr>
              <a:t>Joint Specialist Care:</a:t>
            </a:r>
            <a:r>
              <a:rPr lang="en-US" sz="1275" dirty="0">
                <a:solidFill>
                  <a:srgbClr val="202124"/>
                </a:solidFill>
              </a:rPr>
              <a:t> Mandatory combined management by GUCH cardiologists and Maternal Medicine.</a:t>
            </a:r>
            <a:endParaRPr lang="en-US" sz="1275" dirty="0"/>
          </a:p>
        </p:txBody>
      </p:sp>
      <p:sp>
        <p:nvSpPr>
          <p:cNvPr id="30" name="Text 5"/>
          <p:cNvSpPr/>
          <p:nvPr/>
        </p:nvSpPr>
        <p:spPr>
          <a:xfrm>
            <a:off x="871538" y="3073747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3087"/>
                </a:solidFill>
              </a:rPr>
              <a:t>Pre-conception Counselling:</a:t>
            </a:r>
            <a:r>
              <a:rPr lang="en-US" sz="1275" dirty="0">
                <a:solidFill>
                  <a:srgbClr val="202124"/>
                </a:solidFill>
              </a:rPr>
              <a:t> GP should refer for risk stratification *before* pregnancy occurs.</a:t>
            </a:r>
            <a:endParaRPr lang="en-US" sz="1275" dirty="0"/>
          </a:p>
        </p:txBody>
      </p:sp>
      <p:sp>
        <p:nvSpPr>
          <p:cNvPr id="31" name="Text 6"/>
          <p:cNvSpPr/>
          <p:nvPr/>
        </p:nvSpPr>
        <p:spPr>
          <a:xfrm>
            <a:off x="962025" y="4041428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GP Referral Priorities</a:t>
            </a:r>
            <a:endParaRPr lang="en-US" sz="1500" dirty="0"/>
          </a:p>
        </p:txBody>
      </p:sp>
      <p:sp>
        <p:nvSpPr>
          <p:cNvPr id="32" name="Text 7"/>
          <p:cNvSpPr/>
          <p:nvPr/>
        </p:nvSpPr>
        <p:spPr>
          <a:xfrm>
            <a:off x="871538" y="4441478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Immediate referral to GUCH if a patient with complex CHD presents already pregnant.</a:t>
            </a:r>
            <a:endParaRPr lang="en-US" sz="1275" dirty="0"/>
          </a:p>
        </p:txBody>
      </p:sp>
      <p:sp>
        <p:nvSpPr>
          <p:cNvPr id="33" name="Text 8"/>
          <p:cNvSpPr/>
          <p:nvPr/>
        </p:nvSpPr>
        <p:spPr>
          <a:xfrm>
            <a:off x="871538" y="4990058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Review all medications for teratogenicity (e.g., ACE inhibitors, certain anticoagulants).</a:t>
            </a:r>
            <a:endParaRPr lang="en-US" sz="1275" dirty="0"/>
          </a:p>
        </p:txBody>
      </p:sp>
      <p:sp>
        <p:nvSpPr>
          <p:cNvPr id="34" name="Text 9"/>
          <p:cNvSpPr/>
          <p:nvPr/>
        </p:nvSpPr>
        <p:spPr>
          <a:xfrm>
            <a:off x="6819900" y="1689795"/>
            <a:ext cx="53721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A291C"/>
                </a:solidFill>
              </a:rPr>
              <a:t>Extremely High Risk Conditions</a:t>
            </a:r>
            <a:endParaRPr lang="en-US" sz="1500" dirty="0"/>
          </a:p>
        </p:txBody>
      </p:sp>
      <p:sp>
        <p:nvSpPr>
          <p:cNvPr id="35" name="Text 10"/>
          <p:cNvSpPr/>
          <p:nvPr/>
        </p:nvSpPr>
        <p:spPr>
          <a:xfrm>
            <a:off x="6729413" y="2089845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A291C"/>
                </a:solidFill>
              </a:rPr>
              <a:t>Eisenmenger Syndrome:</a:t>
            </a:r>
            <a:r>
              <a:rPr lang="en-US" sz="1275" dirty="0">
                <a:solidFill>
                  <a:srgbClr val="202124"/>
                </a:solidFill>
              </a:rPr>
              <a:t> Pregnancy is </a:t>
            </a:r>
            <a:r>
              <a:rPr lang="en-US" sz="1275" b="1" dirty="0">
                <a:solidFill>
                  <a:srgbClr val="DA291C"/>
                </a:solidFill>
              </a:rPr>
              <a:t>CONTRAINDICATED</a:t>
            </a:r>
            <a:r>
              <a:rPr lang="en-US" sz="1275" dirty="0">
                <a:solidFill>
                  <a:srgbClr val="202124"/>
                </a:solidFill>
              </a:rPr>
              <a:t> due to 30–50% maternal mortality risk.</a:t>
            </a:r>
            <a:endParaRPr lang="en-US" sz="1275" dirty="0"/>
          </a:p>
        </p:txBody>
      </p:sp>
      <p:sp>
        <p:nvSpPr>
          <p:cNvPr id="36" name="Text 11"/>
          <p:cNvSpPr/>
          <p:nvPr/>
        </p:nvSpPr>
        <p:spPr>
          <a:xfrm>
            <a:off x="6729413" y="2638425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A291C"/>
                </a:solidFill>
              </a:rPr>
              <a:t>Severe Pulmonary HTN:</a:t>
            </a:r>
            <a:r>
              <a:rPr lang="en-US" sz="1275" dirty="0">
                <a:solidFill>
                  <a:srgbClr val="202124"/>
                </a:solidFill>
              </a:rPr>
              <a:t> Risk of sudden cardiac collapse, especially during labour and postpartum.</a:t>
            </a:r>
            <a:endParaRPr lang="en-US" sz="1275" dirty="0"/>
          </a:p>
        </p:txBody>
      </p:sp>
      <p:sp>
        <p:nvSpPr>
          <p:cNvPr id="37" name="Text 12"/>
          <p:cNvSpPr/>
          <p:nvPr/>
        </p:nvSpPr>
        <p:spPr>
          <a:xfrm>
            <a:off x="6729413" y="3187005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A291C"/>
                </a:solidFill>
              </a:rPr>
              <a:t>Turner's Syndrome:</a:t>
            </a:r>
            <a:r>
              <a:rPr lang="en-US" sz="1275" dirty="0">
                <a:solidFill>
                  <a:srgbClr val="202124"/>
                </a:solidFill>
              </a:rPr>
              <a:t> High risk of aortic dissection during the third trimester.</a:t>
            </a:r>
            <a:endParaRPr lang="en-US" sz="1275" dirty="0"/>
          </a:p>
        </p:txBody>
      </p:sp>
      <p:sp>
        <p:nvSpPr>
          <p:cNvPr id="38" name="Text 13"/>
          <p:cNvSpPr/>
          <p:nvPr/>
        </p:nvSpPr>
        <p:spPr>
          <a:xfrm>
            <a:off x="6819900" y="4154686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Complication Monitoring</a:t>
            </a:r>
            <a:endParaRPr lang="en-US" sz="1500" dirty="0"/>
          </a:p>
        </p:txBody>
      </p:sp>
      <p:sp>
        <p:nvSpPr>
          <p:cNvPr id="39" name="Text 14"/>
          <p:cNvSpPr/>
          <p:nvPr/>
        </p:nvSpPr>
        <p:spPr>
          <a:xfrm>
            <a:off x="6729413" y="4554736"/>
            <a:ext cx="5462588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Increased risk of </a:t>
            </a:r>
            <a:r>
              <a:rPr lang="en-US" sz="1275" b="1" dirty="0">
                <a:solidFill>
                  <a:srgbClr val="003087"/>
                </a:solidFill>
              </a:rPr>
              <a:t>Arrhythmias</a:t>
            </a:r>
            <a:r>
              <a:rPr lang="en-US" sz="1275" dirty="0">
                <a:solidFill>
                  <a:srgbClr val="202124"/>
                </a:solidFill>
              </a:rPr>
              <a:t> (AF/Flutter) and </a:t>
            </a:r>
            <a:r>
              <a:rPr lang="en-US" sz="1275" b="1" dirty="0">
                <a:solidFill>
                  <a:srgbClr val="003087"/>
                </a:solidFill>
              </a:rPr>
              <a:t>Heart Failure</a:t>
            </a:r>
            <a:r>
              <a:rPr lang="en-US" sz="1275" dirty="0">
                <a:solidFill>
                  <a:srgbClr val="202124"/>
                </a:solidFill>
              </a:rPr>
              <a:t>.</a:t>
            </a:r>
            <a:endParaRPr lang="en-US" sz="1275" dirty="0"/>
          </a:p>
        </p:txBody>
      </p:sp>
      <p:sp>
        <p:nvSpPr>
          <p:cNvPr id="40" name="Text 15"/>
          <p:cNvSpPr/>
          <p:nvPr/>
        </p:nvSpPr>
        <p:spPr>
          <a:xfrm>
            <a:off x="6729413" y="4876651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Offspring risk: 3–5% chance of CHD in the baby (vs 1% in general population).</a:t>
            </a:r>
            <a:endParaRPr lang="en-US" sz="1275" dirty="0"/>
          </a:p>
        </p:txBody>
      </p:sp>
      <p:sp>
        <p:nvSpPr>
          <p:cNvPr id="41" name="Text 16"/>
          <p:cNvSpPr/>
          <p:nvPr/>
        </p:nvSpPr>
        <p:spPr>
          <a:xfrm>
            <a:off x="1047750" y="6000750"/>
            <a:ext cx="105251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GP Key Fact: Any woman with complex CHD considering pregnancy needs a specialist GUCH review before stopping contraception.</a:t>
            </a:r>
            <a:endParaRPr lang="en-US" sz="13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42875"/>
            <a:ext cx="11430000" cy="8953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6350"/>
            <a:ext cx="3683050" cy="45434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530251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990975"/>
            <a:ext cx="3302050" cy="6286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4144268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4550" y="1276350"/>
            <a:ext cx="3683050" cy="45434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2675" y="1530251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45050" y="3762375"/>
            <a:ext cx="3302050" cy="6286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59350" y="3915668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28099" y="1276350"/>
            <a:ext cx="3683050" cy="45434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66224" y="1530251"/>
            <a:ext cx="2857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6010275"/>
            <a:ext cx="11430000" cy="56197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9125" y="6153150"/>
            <a:ext cx="1428750" cy="27622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38375" y="6212830"/>
            <a:ext cx="190500" cy="15240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666750" y="285750"/>
            <a:ext cx="90525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CHROMOSOMAL ASSOCIATIONS WITH CHD</a:t>
            </a:r>
            <a:endParaRPr lang="en-US" sz="1800" dirty="0"/>
          </a:p>
        </p:txBody>
      </p:sp>
      <p:sp>
        <p:nvSpPr>
          <p:cNvPr id="19" name="Text 1"/>
          <p:cNvSpPr/>
          <p:nvPr/>
        </p:nvSpPr>
        <p:spPr>
          <a:xfrm>
            <a:off x="666750" y="666750"/>
            <a:ext cx="11525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Key links between Down’s syndrome, Turner’s syndrome, and DiGeorge</a:t>
            </a:r>
            <a:endParaRPr lang="en-US" sz="1200" dirty="0"/>
          </a:p>
        </p:txBody>
      </p:sp>
      <p:sp>
        <p:nvSpPr>
          <p:cNvPr id="20" name="Text 2"/>
          <p:cNvSpPr/>
          <p:nvPr/>
        </p:nvSpPr>
        <p:spPr>
          <a:xfrm>
            <a:off x="1066800" y="1495425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Down's Syndrome</a:t>
            </a:r>
            <a:endParaRPr lang="en-US" sz="1500" dirty="0"/>
          </a:p>
        </p:txBody>
      </p:sp>
      <p:sp>
        <p:nvSpPr>
          <p:cNvPr id="21" name="Text 3"/>
          <p:cNvSpPr/>
          <p:nvPr/>
        </p:nvSpPr>
        <p:spPr>
          <a:xfrm>
            <a:off x="809625" y="1952625"/>
            <a:ext cx="3063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AV Septal Defects (AVSD)</a:t>
            </a:r>
            <a:r>
              <a:rPr lang="en-US" sz="1200" dirty="0">
                <a:solidFill>
                  <a:srgbClr val="202124"/>
                </a:solidFill>
              </a:rPr>
              <a:t> are the most common (Endocardial cushion defects).</a:t>
            </a:r>
            <a:endParaRPr lang="en-US" sz="1200" dirty="0"/>
          </a:p>
        </p:txBody>
      </p:sp>
      <p:sp>
        <p:nvSpPr>
          <p:cNvPr id="22" name="Text 4"/>
          <p:cNvSpPr/>
          <p:nvPr/>
        </p:nvSpPr>
        <p:spPr>
          <a:xfrm>
            <a:off x="809625" y="2524125"/>
            <a:ext cx="3063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40–50% of infants with Down's syndrome have some form of CHD.</a:t>
            </a:r>
            <a:endParaRPr lang="en-US" sz="1200" dirty="0"/>
          </a:p>
        </p:txBody>
      </p:sp>
      <p:sp>
        <p:nvSpPr>
          <p:cNvPr id="23" name="Text 5"/>
          <p:cNvSpPr/>
          <p:nvPr/>
        </p:nvSpPr>
        <p:spPr>
          <a:xfrm>
            <a:off x="809625" y="3095625"/>
            <a:ext cx="30639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Early referral for </a:t>
            </a:r>
            <a:r>
              <a:rPr lang="en-US" sz="1200" b="1" dirty="0">
                <a:solidFill>
                  <a:srgbClr val="202124"/>
                </a:solidFill>
              </a:rPr>
              <a:t>screening Echocardiogram</a:t>
            </a:r>
            <a:r>
              <a:rPr lang="en-US" sz="1200" dirty="0">
                <a:solidFill>
                  <a:srgbClr val="202124"/>
                </a:solidFill>
              </a:rPr>
              <a:t> is mandatory for all neonates.</a:t>
            </a:r>
            <a:endParaRPr lang="en-US" sz="1200" dirty="0"/>
          </a:p>
        </p:txBody>
      </p:sp>
      <p:sp>
        <p:nvSpPr>
          <p:cNvPr id="24" name="Text 6"/>
          <p:cNvSpPr/>
          <p:nvPr/>
        </p:nvSpPr>
        <p:spPr>
          <a:xfrm>
            <a:off x="937171" y="3990975"/>
            <a:ext cx="30734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 </a:t>
            </a:r>
            <a:r>
              <a:rPr lang="en-US" sz="1050" b="1" dirty="0">
                <a:solidFill>
                  <a:srgbClr val="202124"/>
                </a:solidFill>
              </a:rPr>
              <a:t>GP Action:</a:t>
            </a:r>
            <a:r>
              <a:rPr lang="en-US" sz="1050" dirty="0">
                <a:solidFill>
                  <a:srgbClr val="202124"/>
                </a:solidFill>
              </a:rPr>
              <a:t> Ensure every Down's infant has a documented Echo result in their red book.</a:t>
            </a:r>
            <a:endParaRPr lang="en-US" sz="1050" dirty="0"/>
          </a:p>
        </p:txBody>
      </p:sp>
      <p:sp>
        <p:nvSpPr>
          <p:cNvPr id="25" name="Text 7"/>
          <p:cNvSpPr/>
          <p:nvPr/>
        </p:nvSpPr>
        <p:spPr>
          <a:xfrm>
            <a:off x="4940350" y="1495425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Turner's Syndrome</a:t>
            </a:r>
            <a:endParaRPr lang="en-US" sz="1500" dirty="0"/>
          </a:p>
        </p:txBody>
      </p:sp>
      <p:sp>
        <p:nvSpPr>
          <p:cNvPr id="26" name="Text 8"/>
          <p:cNvSpPr/>
          <p:nvPr/>
        </p:nvSpPr>
        <p:spPr>
          <a:xfrm>
            <a:off x="4683175" y="1952625"/>
            <a:ext cx="3063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Coarctation of the Aorta</a:t>
            </a:r>
            <a:r>
              <a:rPr lang="en-US" sz="1200" dirty="0">
                <a:solidFill>
                  <a:srgbClr val="202124"/>
                </a:solidFill>
              </a:rPr>
              <a:t> is the hallmark association.</a:t>
            </a:r>
            <a:endParaRPr lang="en-US" sz="1200" dirty="0"/>
          </a:p>
        </p:txBody>
      </p:sp>
      <p:sp>
        <p:nvSpPr>
          <p:cNvPr id="27" name="Text 9"/>
          <p:cNvSpPr/>
          <p:nvPr/>
        </p:nvSpPr>
        <p:spPr>
          <a:xfrm>
            <a:off x="4683175" y="2524125"/>
            <a:ext cx="3063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Bicuspid Aortic Valve</a:t>
            </a:r>
            <a:r>
              <a:rPr lang="en-US" sz="1200" dirty="0">
                <a:solidFill>
                  <a:srgbClr val="202124"/>
                </a:solidFill>
              </a:rPr>
              <a:t> occurs in up to 30% of cases.</a:t>
            </a:r>
            <a:endParaRPr lang="en-US" sz="1200" dirty="0"/>
          </a:p>
        </p:txBody>
      </p:sp>
      <p:sp>
        <p:nvSpPr>
          <p:cNvPr id="28" name="Text 10"/>
          <p:cNvSpPr/>
          <p:nvPr/>
        </p:nvSpPr>
        <p:spPr>
          <a:xfrm>
            <a:off x="4683175" y="3095625"/>
            <a:ext cx="3063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Increased lifelong risk of </a:t>
            </a:r>
            <a:r>
              <a:rPr lang="en-US" sz="1200" b="1" dirty="0">
                <a:solidFill>
                  <a:srgbClr val="202124"/>
                </a:solidFill>
              </a:rPr>
              <a:t>Aortic Dissection</a:t>
            </a:r>
            <a:r>
              <a:rPr lang="en-US" sz="1200" dirty="0">
                <a:solidFill>
                  <a:srgbClr val="202124"/>
                </a:solidFill>
              </a:rPr>
              <a:t> and hypertension.</a:t>
            </a:r>
            <a:endParaRPr lang="en-US" sz="1200" dirty="0"/>
          </a:p>
        </p:txBody>
      </p:sp>
      <p:sp>
        <p:nvSpPr>
          <p:cNvPr id="29" name="Text 11"/>
          <p:cNvSpPr/>
          <p:nvPr/>
        </p:nvSpPr>
        <p:spPr>
          <a:xfrm>
            <a:off x="4810720" y="3762375"/>
            <a:ext cx="30734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 </a:t>
            </a:r>
            <a:r>
              <a:rPr lang="en-US" sz="1050" b="1" dirty="0">
                <a:solidFill>
                  <a:srgbClr val="202124"/>
                </a:solidFill>
              </a:rPr>
              <a:t>Clinical Sign:</a:t>
            </a:r>
            <a:r>
              <a:rPr lang="en-US" sz="1050" dirty="0">
                <a:solidFill>
                  <a:srgbClr val="202124"/>
                </a:solidFill>
              </a:rPr>
              <a:t> Always check four-limb blood pressures if coarctation is suspected.</a:t>
            </a:r>
            <a:endParaRPr lang="en-US" sz="1050" dirty="0"/>
          </a:p>
        </p:txBody>
      </p:sp>
      <p:sp>
        <p:nvSpPr>
          <p:cNvPr id="30" name="Text 12"/>
          <p:cNvSpPr/>
          <p:nvPr/>
        </p:nvSpPr>
        <p:spPr>
          <a:xfrm>
            <a:off x="8813899" y="1495425"/>
            <a:ext cx="337810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DiGeorge (22q11)</a:t>
            </a:r>
            <a:endParaRPr lang="en-US" sz="1500" dirty="0"/>
          </a:p>
        </p:txBody>
      </p:sp>
      <p:sp>
        <p:nvSpPr>
          <p:cNvPr id="31" name="Text 13"/>
          <p:cNvSpPr/>
          <p:nvPr/>
        </p:nvSpPr>
        <p:spPr>
          <a:xfrm>
            <a:off x="8556724" y="1952625"/>
            <a:ext cx="3063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Associated with </a:t>
            </a:r>
            <a:r>
              <a:rPr lang="en-US" sz="1200" b="1" dirty="0">
                <a:solidFill>
                  <a:srgbClr val="202124"/>
                </a:solidFill>
              </a:rPr>
              <a:t>Conotruncal defects</a:t>
            </a:r>
            <a:r>
              <a:rPr lang="en-US" sz="1200" dirty="0">
                <a:solidFill>
                  <a:srgbClr val="202124"/>
                </a:solidFill>
              </a:rPr>
              <a:t> (outflow tract abnormalities).</a:t>
            </a:r>
            <a:endParaRPr lang="en-US" sz="1200" dirty="0"/>
          </a:p>
        </p:txBody>
      </p:sp>
      <p:sp>
        <p:nvSpPr>
          <p:cNvPr id="32" name="Text 14"/>
          <p:cNvSpPr/>
          <p:nvPr/>
        </p:nvSpPr>
        <p:spPr>
          <a:xfrm>
            <a:off x="8556724" y="2524125"/>
            <a:ext cx="3063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Truncus Arteriosus</a:t>
            </a:r>
            <a:r>
              <a:rPr lang="en-US" sz="1200" dirty="0">
                <a:solidFill>
                  <a:srgbClr val="202124"/>
                </a:solidFill>
              </a:rPr>
              <a:t> and </a:t>
            </a:r>
            <a:r>
              <a:rPr lang="en-US" sz="1200" b="1" dirty="0">
                <a:solidFill>
                  <a:srgbClr val="202124"/>
                </a:solidFill>
              </a:rPr>
              <a:t>Tetralogy of Fallot (TOF)</a:t>
            </a:r>
            <a:r>
              <a:rPr lang="en-US" sz="1200" dirty="0">
                <a:solidFill>
                  <a:srgbClr val="202124"/>
                </a:solidFill>
              </a:rPr>
              <a:t> are common.</a:t>
            </a:r>
            <a:endParaRPr lang="en-US" sz="1200" dirty="0"/>
          </a:p>
        </p:txBody>
      </p:sp>
      <p:sp>
        <p:nvSpPr>
          <p:cNvPr id="33" name="Text 15"/>
          <p:cNvSpPr/>
          <p:nvPr/>
        </p:nvSpPr>
        <p:spPr>
          <a:xfrm>
            <a:off x="8556724" y="3095625"/>
            <a:ext cx="30639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Often presents with systemic features: Hypocalcaemia, cleft palate, and immune deficiency.</a:t>
            </a:r>
            <a:endParaRPr lang="en-US" sz="1200" dirty="0"/>
          </a:p>
        </p:txBody>
      </p:sp>
      <p:sp>
        <p:nvSpPr>
          <p:cNvPr id="34" name="Text 16"/>
          <p:cNvSpPr/>
          <p:nvPr/>
        </p:nvSpPr>
        <p:spPr>
          <a:xfrm>
            <a:off x="733425" y="6153150"/>
            <a:ext cx="1881835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AKT EXAM FOCUS</a:t>
            </a:r>
            <a:endParaRPr lang="en-US" sz="1050" dirty="0"/>
          </a:p>
        </p:txBody>
      </p:sp>
      <p:sp>
        <p:nvSpPr>
          <p:cNvPr id="35" name="Text 17"/>
          <p:cNvSpPr/>
          <p:nvPr/>
        </p:nvSpPr>
        <p:spPr>
          <a:xfrm>
            <a:off x="2524125" y="6176963"/>
            <a:ext cx="9667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 Remember: </a:t>
            </a:r>
            <a:r>
              <a:rPr lang="en-US" sz="1200" b="1" dirty="0">
                <a:solidFill>
                  <a:srgbClr val="FFFFFF"/>
                </a:solidFill>
              </a:rPr>
              <a:t>Down's = AVSD</a:t>
            </a:r>
            <a:r>
              <a:rPr lang="en-US" sz="1200" dirty="0">
                <a:solidFill>
                  <a:srgbClr val="FFFFFF"/>
                </a:solidFill>
              </a:rPr>
              <a:t> | </a:t>
            </a:r>
            <a:r>
              <a:rPr lang="en-US" sz="1200" b="1" dirty="0">
                <a:solidFill>
                  <a:srgbClr val="FFFFFF"/>
                </a:solidFill>
              </a:rPr>
              <a:t>Turner's = Coarctation</a:t>
            </a:r>
            <a:r>
              <a:rPr lang="en-US" sz="1200" dirty="0">
                <a:solidFill>
                  <a:srgbClr val="FFFFFF"/>
                </a:solidFill>
              </a:rPr>
              <a:t> | </a:t>
            </a:r>
            <a:r>
              <a:rPr lang="en-US" sz="1200" b="1" dirty="0">
                <a:solidFill>
                  <a:srgbClr val="FFFFFF"/>
                </a:solidFill>
              </a:rPr>
              <a:t>22q11 = Truncus Arteriosus/TOF</a:t>
            </a:r>
            <a:endParaRPr lang="en-US" sz="1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38125"/>
            <a:ext cx="11430000" cy="8953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419225"/>
            <a:ext cx="3683050" cy="46386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671638"/>
            <a:ext cx="428625" cy="4286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1790700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3687961"/>
            <a:ext cx="3206800" cy="685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4550" y="1419225"/>
            <a:ext cx="3683050" cy="46386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2675" y="1671638"/>
            <a:ext cx="428625" cy="4286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87925" y="1790700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92675" y="3687961"/>
            <a:ext cx="3206800" cy="685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28099" y="1419225"/>
            <a:ext cx="3683050" cy="46386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66224" y="1671638"/>
            <a:ext cx="428625" cy="4286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61474" y="1790700"/>
            <a:ext cx="238125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66224" y="3687961"/>
            <a:ext cx="3206800" cy="6858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438900"/>
            <a:ext cx="12192000" cy="4191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6587430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01784" y="6534150"/>
            <a:ext cx="1109216" cy="22860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666750" y="381000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CONGENITAL HEART DISEASE</a:t>
            </a:r>
            <a:endParaRPr lang="en-US" sz="1800" dirty="0"/>
          </a:p>
        </p:txBody>
      </p:sp>
      <p:sp>
        <p:nvSpPr>
          <p:cNvPr id="21" name="Text 1"/>
          <p:cNvSpPr/>
          <p:nvPr/>
        </p:nvSpPr>
        <p:spPr>
          <a:xfrm>
            <a:off x="666750" y="762000"/>
            <a:ext cx="89001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Top Tips for GP Trainees Part 1: Clinical Pearls</a:t>
            </a:r>
            <a:endParaRPr lang="en-US" sz="1200" dirty="0"/>
          </a:p>
        </p:txBody>
      </p:sp>
      <p:sp>
        <p:nvSpPr>
          <p:cNvPr id="22" name="Text 2"/>
          <p:cNvSpPr/>
          <p:nvPr/>
        </p:nvSpPr>
        <p:spPr>
          <a:xfrm>
            <a:off x="1190625" y="1657350"/>
            <a:ext cx="116443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Atrial Septal
Defect (ASD)</a:t>
            </a:r>
            <a:endParaRPr lang="en-US" sz="1500" dirty="0"/>
          </a:p>
        </p:txBody>
      </p:sp>
      <p:sp>
        <p:nvSpPr>
          <p:cNvPr id="23" name="Text 3"/>
          <p:cNvSpPr/>
          <p:nvPr/>
        </p:nvSpPr>
        <p:spPr>
          <a:xfrm>
            <a:off x="619125" y="2305050"/>
            <a:ext cx="3206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DA291C"/>
                </a:solidFill>
              </a:rPr>
              <a:t>Fixed wide splitting of S2</a:t>
            </a:r>
            <a:r>
              <a:rPr lang="en-US" sz="1350" dirty="0">
                <a:solidFill>
                  <a:srgbClr val="202124"/>
                </a:solidFill>
              </a:rPr>
              <a:t> is the hallmark finding of ASD.</a:t>
            </a:r>
            <a:endParaRPr lang="en-US" sz="1350" dirty="0"/>
          </a:p>
        </p:txBody>
      </p:sp>
      <p:sp>
        <p:nvSpPr>
          <p:cNvPr id="24" name="Text 4"/>
          <p:cNvSpPr/>
          <p:nvPr/>
        </p:nvSpPr>
        <p:spPr>
          <a:xfrm>
            <a:off x="619125" y="2996505"/>
            <a:ext cx="3206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Unlike normal physiology, the split does not vary with respiration.</a:t>
            </a:r>
            <a:endParaRPr lang="en-US" sz="1350" dirty="0"/>
          </a:p>
        </p:txBody>
      </p:sp>
      <p:sp>
        <p:nvSpPr>
          <p:cNvPr id="25" name="Text 5"/>
          <p:cNvSpPr/>
          <p:nvPr/>
        </p:nvSpPr>
        <p:spPr>
          <a:xfrm>
            <a:off x="733425" y="3687961"/>
            <a:ext cx="29782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i="1" dirty="0">
                <a:solidFill>
                  <a:srgbClr val="202124"/>
                </a:solidFill>
              </a:rPr>
              <a:t>GP Action:</a:t>
            </a:r>
            <a:r>
              <a:rPr lang="en-US" sz="1200" i="1" dirty="0">
                <a:solidFill>
                  <a:srgbClr val="202124"/>
                </a:solidFill>
              </a:rPr>
              <a:t> If heard, refer for an Echocardiogram until proven otherwise.</a:t>
            </a:r>
            <a:endParaRPr lang="en-US" sz="1200" dirty="0"/>
          </a:p>
        </p:txBody>
      </p:sp>
      <p:sp>
        <p:nvSpPr>
          <p:cNvPr id="26" name="Text 6"/>
          <p:cNvSpPr/>
          <p:nvPr/>
        </p:nvSpPr>
        <p:spPr>
          <a:xfrm>
            <a:off x="5064175" y="1657350"/>
            <a:ext cx="1609427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Ventricular Septal
Defect (VSD)</a:t>
            </a:r>
            <a:endParaRPr lang="en-US" sz="1500" dirty="0"/>
          </a:p>
        </p:txBody>
      </p:sp>
      <p:sp>
        <p:nvSpPr>
          <p:cNvPr id="27" name="Text 7"/>
          <p:cNvSpPr/>
          <p:nvPr/>
        </p:nvSpPr>
        <p:spPr>
          <a:xfrm>
            <a:off x="4492675" y="2305050"/>
            <a:ext cx="3206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The classic </a:t>
            </a:r>
            <a:r>
              <a:rPr lang="en-US" sz="1350" b="1" dirty="0">
                <a:solidFill>
                  <a:srgbClr val="DA291C"/>
                </a:solidFill>
              </a:rPr>
              <a:t>pansystolic murmur</a:t>
            </a:r>
            <a:r>
              <a:rPr lang="en-US" sz="1350" dirty="0">
                <a:solidFill>
                  <a:srgbClr val="202124"/>
                </a:solidFill>
              </a:rPr>
              <a:t> may spontaneously disappear.</a:t>
            </a:r>
            <a:endParaRPr lang="en-US" sz="1350" dirty="0"/>
          </a:p>
        </p:txBody>
      </p:sp>
      <p:sp>
        <p:nvSpPr>
          <p:cNvPr id="28" name="Text 8"/>
          <p:cNvSpPr/>
          <p:nvPr/>
        </p:nvSpPr>
        <p:spPr>
          <a:xfrm>
            <a:off x="4492675" y="2996505"/>
            <a:ext cx="3206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Small muscular VSDs often close on their own as the child grows.</a:t>
            </a:r>
            <a:endParaRPr lang="en-US" sz="1350" dirty="0"/>
          </a:p>
        </p:txBody>
      </p:sp>
      <p:sp>
        <p:nvSpPr>
          <p:cNvPr id="29" name="Text 9"/>
          <p:cNvSpPr/>
          <p:nvPr/>
        </p:nvSpPr>
        <p:spPr>
          <a:xfrm>
            <a:off x="4606975" y="3687961"/>
            <a:ext cx="29782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i="1" dirty="0">
                <a:solidFill>
                  <a:srgbClr val="202124"/>
                </a:solidFill>
              </a:rPr>
              <a:t>Clinical Note:</a:t>
            </a:r>
            <a:r>
              <a:rPr lang="en-US" sz="1200" i="1" dirty="0">
                <a:solidFill>
                  <a:srgbClr val="202124"/>
                </a:solidFill>
              </a:rPr>
              <a:t> A loud murmur in a well child often indicates a small (restrictive) defect.</a:t>
            </a:r>
            <a:endParaRPr lang="en-US" sz="1200" dirty="0"/>
          </a:p>
        </p:txBody>
      </p:sp>
      <p:sp>
        <p:nvSpPr>
          <p:cNvPr id="30" name="Text 10"/>
          <p:cNvSpPr/>
          <p:nvPr/>
        </p:nvSpPr>
        <p:spPr>
          <a:xfrm>
            <a:off x="8937724" y="1657350"/>
            <a:ext cx="1534864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Patent Ductus
Arteriosus (PDA)</a:t>
            </a:r>
            <a:endParaRPr lang="en-US" sz="1500" dirty="0"/>
          </a:p>
        </p:txBody>
      </p:sp>
      <p:sp>
        <p:nvSpPr>
          <p:cNvPr id="31" name="Text 11"/>
          <p:cNvSpPr/>
          <p:nvPr/>
        </p:nvSpPr>
        <p:spPr>
          <a:xfrm>
            <a:off x="8366224" y="2305050"/>
            <a:ext cx="3206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Look for the </a:t>
            </a:r>
            <a:r>
              <a:rPr lang="en-US" sz="1350" b="1" dirty="0">
                <a:solidFill>
                  <a:srgbClr val="DA291C"/>
                </a:solidFill>
              </a:rPr>
              <a:t>"Machinery" murmur</a:t>
            </a:r>
            <a:r>
              <a:rPr lang="en-US" sz="1350" dirty="0">
                <a:solidFill>
                  <a:srgbClr val="202124"/>
                </a:solidFill>
              </a:rPr>
              <a:t>: continuous through systole and diastole.</a:t>
            </a:r>
            <a:endParaRPr lang="en-US" sz="1350" dirty="0"/>
          </a:p>
        </p:txBody>
      </p:sp>
      <p:sp>
        <p:nvSpPr>
          <p:cNvPr id="32" name="Text 12"/>
          <p:cNvSpPr/>
          <p:nvPr/>
        </p:nvSpPr>
        <p:spPr>
          <a:xfrm>
            <a:off x="8366224" y="2996505"/>
            <a:ext cx="3206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Best heard at the upper left sternal edge or infraclavicular area.</a:t>
            </a:r>
            <a:endParaRPr lang="en-US" sz="1350" dirty="0"/>
          </a:p>
        </p:txBody>
      </p:sp>
      <p:sp>
        <p:nvSpPr>
          <p:cNvPr id="33" name="Text 13"/>
          <p:cNvSpPr/>
          <p:nvPr/>
        </p:nvSpPr>
        <p:spPr>
          <a:xfrm>
            <a:off x="8480524" y="3687961"/>
            <a:ext cx="29782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i="1" dirty="0">
                <a:solidFill>
                  <a:srgbClr val="202124"/>
                </a:solidFill>
              </a:rPr>
              <a:t>Referral:</a:t>
            </a:r>
            <a:r>
              <a:rPr lang="en-US" sz="1200" i="1" dirty="0">
                <a:solidFill>
                  <a:srgbClr val="202124"/>
                </a:solidFill>
              </a:rPr>
              <a:t> All suspected PDAs require specialist paediatric cardiology review.</a:t>
            </a:r>
            <a:endParaRPr lang="en-US" sz="1200" dirty="0"/>
          </a:p>
        </p:txBody>
      </p:sp>
      <p:sp>
        <p:nvSpPr>
          <p:cNvPr id="34" name="Text 14"/>
          <p:cNvSpPr/>
          <p:nvPr/>
        </p:nvSpPr>
        <p:spPr>
          <a:xfrm>
            <a:off x="547688" y="6548438"/>
            <a:ext cx="43205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3087"/>
                </a:solidFill>
              </a:rPr>
              <a:t> Bradford VTS Teaching Deck</a:t>
            </a:r>
            <a:endParaRPr lang="en-US" sz="1050" dirty="0"/>
          </a:p>
        </p:txBody>
      </p:sp>
      <p:sp>
        <p:nvSpPr>
          <p:cNvPr id="35" name="Text 15"/>
          <p:cNvSpPr/>
          <p:nvPr/>
        </p:nvSpPr>
        <p:spPr>
          <a:xfrm>
            <a:off x="10797034" y="6534150"/>
            <a:ext cx="139496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202124"/>
                </a:solidFill>
              </a:rPr>
              <a:t>AKT HIGH YIELD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14300"/>
            <a:ext cx="11430000" cy="8286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095375"/>
            <a:ext cx="11334750" cy="4381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647825"/>
            <a:ext cx="3651200" cy="237648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840706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4176712"/>
            <a:ext cx="3651200" cy="23764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369594"/>
            <a:ext cx="238125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70325" y="1647825"/>
            <a:ext cx="3651200" cy="23764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60825" y="1840706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70325" y="4176712"/>
            <a:ext cx="3651200" cy="237648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60825" y="4369594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59651" y="1647825"/>
            <a:ext cx="3651200" cy="490537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50151" y="1840706"/>
            <a:ext cx="238125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50151" y="5648325"/>
            <a:ext cx="3270200" cy="752475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666750" y="228600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CONGENITAL HEART DISEASE</a:t>
            </a:r>
            <a:endParaRPr lang="en-US" sz="1800" dirty="0"/>
          </a:p>
        </p:txBody>
      </p:sp>
      <p:sp>
        <p:nvSpPr>
          <p:cNvPr id="18" name="Text 1"/>
          <p:cNvSpPr/>
          <p:nvPr/>
        </p:nvSpPr>
        <p:spPr>
          <a:xfrm>
            <a:off x="666750" y="600075"/>
            <a:ext cx="71323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Clinical Classification &amp; GP Essentials</a:t>
            </a:r>
            <a:endParaRPr lang="en-US" sz="1200" dirty="0"/>
          </a:p>
        </p:txBody>
      </p:sp>
      <p:sp>
        <p:nvSpPr>
          <p:cNvPr id="19" name="Text 2"/>
          <p:cNvSpPr/>
          <p:nvPr/>
        </p:nvSpPr>
        <p:spPr>
          <a:xfrm>
            <a:off x="476250" y="1095375"/>
            <a:ext cx="11334750" cy="438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003087"/>
                </a:solidFill>
              </a:rPr>
              <a:t>Top Tips for GP Trainees (Part 2)</a:t>
            </a:r>
            <a:endParaRPr lang="en-US" sz="2100" dirty="0"/>
          </a:p>
        </p:txBody>
      </p:sp>
      <p:sp>
        <p:nvSpPr>
          <p:cNvPr id="20" name="Text 3"/>
          <p:cNvSpPr/>
          <p:nvPr/>
        </p:nvSpPr>
        <p:spPr>
          <a:xfrm>
            <a:off x="923925" y="1800225"/>
            <a:ext cx="477774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02124"/>
                </a:solidFill>
              </a:rPr>
              <a:t>"Tet Spells" Emergency</a:t>
            </a:r>
            <a:endParaRPr lang="en-US" sz="1425" dirty="0"/>
          </a:p>
        </p:txBody>
      </p:sp>
      <p:sp>
        <p:nvSpPr>
          <p:cNvPr id="21" name="Text 4"/>
          <p:cNvSpPr/>
          <p:nvPr/>
        </p:nvSpPr>
        <p:spPr>
          <a:xfrm>
            <a:off x="762000" y="2166938"/>
            <a:ext cx="775019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Sudden severe cyanosis &amp; distress in infants.</a:t>
            </a:r>
            <a:endParaRPr lang="en-US" sz="1200" dirty="0"/>
          </a:p>
        </p:txBody>
      </p:sp>
      <p:sp>
        <p:nvSpPr>
          <p:cNvPr id="22" name="Text 5"/>
          <p:cNvSpPr/>
          <p:nvPr/>
        </p:nvSpPr>
        <p:spPr>
          <a:xfrm>
            <a:off x="762000" y="2452688"/>
            <a:ext cx="3079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A291C"/>
                </a:solidFill>
              </a:rPr>
              <a:t>Knee-chest position</a:t>
            </a:r>
            <a:r>
              <a:rPr lang="en-US" sz="1200" dirty="0">
                <a:solidFill>
                  <a:srgbClr val="3C4043"/>
                </a:solidFill>
              </a:rPr>
              <a:t> is first-line (increases afterload, reduces shunt).</a:t>
            </a:r>
            <a:endParaRPr lang="en-US" sz="1200" dirty="0"/>
          </a:p>
        </p:txBody>
      </p:sp>
      <p:sp>
        <p:nvSpPr>
          <p:cNvPr id="23" name="Text 6"/>
          <p:cNvSpPr/>
          <p:nvPr/>
        </p:nvSpPr>
        <p:spPr>
          <a:xfrm>
            <a:off x="762000" y="2967038"/>
            <a:ext cx="717611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Management: O2, Morphine, &amp; Urgent 999.</a:t>
            </a:r>
            <a:endParaRPr lang="en-US" sz="1200" dirty="0"/>
          </a:p>
        </p:txBody>
      </p:sp>
      <p:sp>
        <p:nvSpPr>
          <p:cNvPr id="24" name="Text 7"/>
          <p:cNvSpPr/>
          <p:nvPr/>
        </p:nvSpPr>
        <p:spPr>
          <a:xfrm>
            <a:off x="923925" y="4329113"/>
            <a:ext cx="499491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02124"/>
                </a:solidFill>
              </a:rPr>
              <a:t>Down's Syndrome Infants</a:t>
            </a:r>
            <a:endParaRPr lang="en-US" sz="1425" dirty="0"/>
          </a:p>
        </p:txBody>
      </p:sp>
      <p:sp>
        <p:nvSpPr>
          <p:cNvPr id="25" name="Text 8"/>
          <p:cNvSpPr/>
          <p:nvPr/>
        </p:nvSpPr>
        <p:spPr>
          <a:xfrm>
            <a:off x="762000" y="4695825"/>
            <a:ext cx="3079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Mandatory </a:t>
            </a:r>
            <a:r>
              <a:rPr lang="en-US" sz="1200" b="1" dirty="0">
                <a:solidFill>
                  <a:srgbClr val="DA291C"/>
                </a:solidFill>
              </a:rPr>
              <a:t>Echo screening</a:t>
            </a:r>
            <a:r>
              <a:rPr lang="en-US" sz="1200" dirty="0">
                <a:solidFill>
                  <a:srgbClr val="3C4043"/>
                </a:solidFill>
              </a:rPr>
              <a:t> for ALL Down's neonates.</a:t>
            </a:r>
            <a:endParaRPr lang="en-US" sz="1200" dirty="0"/>
          </a:p>
        </p:txBody>
      </p:sp>
      <p:sp>
        <p:nvSpPr>
          <p:cNvPr id="26" name="Text 9"/>
          <p:cNvSpPr/>
          <p:nvPr/>
        </p:nvSpPr>
        <p:spPr>
          <a:xfrm>
            <a:off x="762000" y="5210175"/>
            <a:ext cx="3079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High prevalence of Atrioventricular (AV) Septal Defects.</a:t>
            </a:r>
            <a:endParaRPr lang="en-US" sz="1200" dirty="0"/>
          </a:p>
        </p:txBody>
      </p:sp>
      <p:sp>
        <p:nvSpPr>
          <p:cNvPr id="27" name="Text 10"/>
          <p:cNvSpPr/>
          <p:nvPr/>
        </p:nvSpPr>
        <p:spPr>
          <a:xfrm>
            <a:off x="762000" y="5724525"/>
            <a:ext cx="637238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Refer to Paediatric Cardiology early.</a:t>
            </a:r>
            <a:endParaRPr lang="en-US" sz="1200" dirty="0"/>
          </a:p>
        </p:txBody>
      </p:sp>
      <p:sp>
        <p:nvSpPr>
          <p:cNvPr id="28" name="Text 11"/>
          <p:cNvSpPr/>
          <p:nvPr/>
        </p:nvSpPr>
        <p:spPr>
          <a:xfrm>
            <a:off x="4813250" y="1800225"/>
            <a:ext cx="586359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02124"/>
                </a:solidFill>
              </a:rPr>
              <a:t>Infective Endocarditis (IE)</a:t>
            </a:r>
            <a:endParaRPr lang="en-US" sz="1425" dirty="0"/>
          </a:p>
        </p:txBody>
      </p:sp>
      <p:sp>
        <p:nvSpPr>
          <p:cNvPr id="29" name="Text 12"/>
          <p:cNvSpPr/>
          <p:nvPr/>
        </p:nvSpPr>
        <p:spPr>
          <a:xfrm>
            <a:off x="4651325" y="2166938"/>
            <a:ext cx="3079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Suspect IE in any CHD patient with </a:t>
            </a:r>
            <a:r>
              <a:rPr lang="en-US" sz="1200" b="1" dirty="0">
                <a:solidFill>
                  <a:srgbClr val="DA291C"/>
                </a:solidFill>
              </a:rPr>
              <a:t>unexplained fever</a:t>
            </a:r>
            <a:r>
              <a:rPr lang="en-US" sz="1200" dirty="0">
                <a:solidFill>
                  <a:srgbClr val="3C4043"/>
                </a:solidFill>
              </a:rPr>
              <a:t>.</a:t>
            </a:r>
            <a:endParaRPr lang="en-US" sz="1200" dirty="0"/>
          </a:p>
        </p:txBody>
      </p:sp>
      <p:sp>
        <p:nvSpPr>
          <p:cNvPr id="30" name="Text 13"/>
          <p:cNvSpPr/>
          <p:nvPr/>
        </p:nvSpPr>
        <p:spPr>
          <a:xfrm>
            <a:off x="4651325" y="2681288"/>
            <a:ext cx="3079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Always take blood cultures BEFORE starting any antibiotics.</a:t>
            </a:r>
            <a:endParaRPr lang="en-US" sz="1200" dirty="0"/>
          </a:p>
        </p:txBody>
      </p:sp>
      <p:sp>
        <p:nvSpPr>
          <p:cNvPr id="31" name="Text 14"/>
          <p:cNvSpPr/>
          <p:nvPr/>
        </p:nvSpPr>
        <p:spPr>
          <a:xfrm>
            <a:off x="4651325" y="3195638"/>
            <a:ext cx="3079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NICE: Prophylaxis not routine for dentistry, but check current BNF.</a:t>
            </a:r>
            <a:endParaRPr lang="en-US" sz="1200" dirty="0"/>
          </a:p>
        </p:txBody>
      </p:sp>
      <p:sp>
        <p:nvSpPr>
          <p:cNvPr id="32" name="Text 15"/>
          <p:cNvSpPr/>
          <p:nvPr/>
        </p:nvSpPr>
        <p:spPr>
          <a:xfrm>
            <a:off x="4813250" y="4329113"/>
            <a:ext cx="390906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02124"/>
                </a:solidFill>
              </a:rPr>
              <a:t>Pregnancy Planning</a:t>
            </a:r>
            <a:endParaRPr lang="en-US" sz="1425" dirty="0"/>
          </a:p>
        </p:txBody>
      </p:sp>
      <p:sp>
        <p:nvSpPr>
          <p:cNvPr id="33" name="Text 16"/>
          <p:cNvSpPr/>
          <p:nvPr/>
        </p:nvSpPr>
        <p:spPr>
          <a:xfrm>
            <a:off x="4651325" y="4695825"/>
            <a:ext cx="75406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Extremely high risk in complex CHD patients.</a:t>
            </a:r>
            <a:endParaRPr lang="en-US" sz="1200" dirty="0"/>
          </a:p>
        </p:txBody>
      </p:sp>
      <p:sp>
        <p:nvSpPr>
          <p:cNvPr id="34" name="Text 17"/>
          <p:cNvSpPr/>
          <p:nvPr/>
        </p:nvSpPr>
        <p:spPr>
          <a:xfrm>
            <a:off x="4651325" y="4981575"/>
            <a:ext cx="3079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A291C"/>
                </a:solidFill>
              </a:rPr>
              <a:t>Contraindicated</a:t>
            </a:r>
            <a:r>
              <a:rPr lang="en-US" sz="1200" dirty="0">
                <a:solidFill>
                  <a:srgbClr val="3C4043"/>
                </a:solidFill>
              </a:rPr>
              <a:t> in Eisenmenger syndrome or severe PH.</a:t>
            </a:r>
            <a:endParaRPr lang="en-US" sz="1200" dirty="0"/>
          </a:p>
        </p:txBody>
      </p:sp>
      <p:sp>
        <p:nvSpPr>
          <p:cNvPr id="35" name="Text 18"/>
          <p:cNvSpPr/>
          <p:nvPr/>
        </p:nvSpPr>
        <p:spPr>
          <a:xfrm>
            <a:off x="4651325" y="5495925"/>
            <a:ext cx="3079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Refer to GUCH + Maternal Medicine pre-conception.</a:t>
            </a:r>
            <a:endParaRPr lang="en-US" sz="1200" dirty="0"/>
          </a:p>
        </p:txBody>
      </p:sp>
      <p:sp>
        <p:nvSpPr>
          <p:cNvPr id="36" name="Text 19"/>
          <p:cNvSpPr/>
          <p:nvPr/>
        </p:nvSpPr>
        <p:spPr>
          <a:xfrm>
            <a:off x="8702576" y="1800225"/>
            <a:ext cx="3489424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02124"/>
                </a:solidFill>
              </a:rPr>
              <a:t>Lifelong GUCH Monitoring</a:t>
            </a:r>
            <a:endParaRPr lang="en-US" sz="1425" dirty="0"/>
          </a:p>
        </p:txBody>
      </p:sp>
      <p:sp>
        <p:nvSpPr>
          <p:cNvPr id="37" name="Text 20"/>
          <p:cNvSpPr/>
          <p:nvPr/>
        </p:nvSpPr>
        <p:spPr>
          <a:xfrm>
            <a:off x="8540651" y="2166938"/>
            <a:ext cx="365134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Adults with repaired CHD are </a:t>
            </a:r>
            <a:r>
              <a:rPr lang="en-US" sz="1200" b="1" dirty="0">
                <a:solidFill>
                  <a:srgbClr val="DA291C"/>
                </a:solidFill>
              </a:rPr>
              <a:t>NOT "cured"</a:t>
            </a:r>
            <a:r>
              <a:rPr lang="en-US" sz="1200" dirty="0">
                <a:solidFill>
                  <a:srgbClr val="3C4043"/>
                </a:solidFill>
              </a:rPr>
              <a:t>.</a:t>
            </a:r>
            <a:endParaRPr lang="en-US" sz="1200" dirty="0"/>
          </a:p>
        </p:txBody>
      </p:sp>
      <p:sp>
        <p:nvSpPr>
          <p:cNvPr id="38" name="Text 21"/>
          <p:cNvSpPr/>
          <p:nvPr/>
        </p:nvSpPr>
        <p:spPr>
          <a:xfrm>
            <a:off x="8540651" y="2452688"/>
            <a:ext cx="3079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Lifelong specialist GUCH follow-up is mandatory to monitor for late complications.</a:t>
            </a:r>
            <a:endParaRPr lang="en-US" sz="1200" dirty="0"/>
          </a:p>
        </p:txBody>
      </p:sp>
      <p:sp>
        <p:nvSpPr>
          <p:cNvPr id="39" name="Text 22"/>
          <p:cNvSpPr/>
          <p:nvPr/>
        </p:nvSpPr>
        <p:spPr>
          <a:xfrm>
            <a:off x="8540651" y="2967038"/>
            <a:ext cx="3079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Risks include: Atrial arrhythmias (AF/Flutter), heart failure, and valve dysfunction.</a:t>
            </a:r>
            <a:endParaRPr lang="en-US" sz="1200" dirty="0"/>
          </a:p>
        </p:txBody>
      </p:sp>
      <p:sp>
        <p:nvSpPr>
          <p:cNvPr id="40" name="Text 23"/>
          <p:cNvSpPr/>
          <p:nvPr/>
        </p:nvSpPr>
        <p:spPr>
          <a:xfrm>
            <a:off x="8540651" y="3481388"/>
            <a:ext cx="3079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GP Role: Ensure follow-up is not lost during transition or relocation.</a:t>
            </a:r>
            <a:endParaRPr lang="en-US" sz="1200" dirty="0"/>
          </a:p>
        </p:txBody>
      </p:sp>
      <p:sp>
        <p:nvSpPr>
          <p:cNvPr id="41" name="Text 24"/>
          <p:cNvSpPr/>
          <p:nvPr/>
        </p:nvSpPr>
        <p:spPr>
          <a:xfrm>
            <a:off x="8445401" y="5648325"/>
            <a:ext cx="3079700" cy="752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003087"/>
                </a:solidFill>
              </a:rPr>
              <a:t>GP Note:</a:t>
            </a:r>
            <a:r>
              <a:rPr lang="en-US" sz="1050" i="1" dirty="0">
                <a:solidFill>
                  <a:srgbClr val="003087"/>
                </a:solidFill>
              </a:rPr>
              <a:t> Do not stop specialist cardiology review even if the patient is asymptomatic. Late-onset issues are common post-repair.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42875"/>
            <a:ext cx="11430000" cy="89535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81100"/>
            <a:ext cx="5595938" cy="53911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419225"/>
            <a:ext cx="5119688" cy="381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485900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031" y="2076896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1031" y="2800796"/>
            <a:ext cx="214313" cy="1753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3390900"/>
            <a:ext cx="5119688" cy="381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457575"/>
            <a:ext cx="1905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4010025"/>
            <a:ext cx="2488406" cy="7429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50406" y="4010025"/>
            <a:ext cx="2488406" cy="7429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4895850"/>
            <a:ext cx="5119688" cy="952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5063" y="1181100"/>
            <a:ext cx="5595938" cy="53911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53188" y="1419225"/>
            <a:ext cx="5119688" cy="3810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3188" y="1485900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53188" y="2471738"/>
            <a:ext cx="2488406" cy="289083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59266" y="2780705"/>
            <a:ext cx="476250" cy="3810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43688" y="3729038"/>
            <a:ext cx="2107406" cy="328613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643688" y="3818930"/>
            <a:ext cx="178594" cy="14882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43688" y="4057650"/>
            <a:ext cx="2107406" cy="328613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43688" y="4147542"/>
            <a:ext cx="178594" cy="148828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43688" y="4386263"/>
            <a:ext cx="2107406" cy="328613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643688" y="4476155"/>
            <a:ext cx="178594" cy="148828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43688" y="4804767"/>
            <a:ext cx="178594" cy="148828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084469" y="2471738"/>
            <a:ext cx="2488406" cy="2890838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090547" y="2780705"/>
            <a:ext cx="476250" cy="3810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274969" y="3729038"/>
            <a:ext cx="2107406" cy="328613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274969" y="3818930"/>
            <a:ext cx="178594" cy="148828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274969" y="4057650"/>
            <a:ext cx="2107406" cy="328613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274969" y="4147542"/>
            <a:ext cx="178594" cy="148828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53188" y="5648325"/>
            <a:ext cx="5119688" cy="59055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48438" y="5856536"/>
            <a:ext cx="148679" cy="121593"/>
          </a:xfrm>
          <a:prstGeom prst="rect">
            <a:avLst/>
          </a:prstGeom>
        </p:spPr>
      </p:pic>
      <p:sp>
        <p:nvSpPr>
          <p:cNvPr id="34" name="Text 0"/>
          <p:cNvSpPr/>
          <p:nvPr/>
        </p:nvSpPr>
        <p:spPr>
          <a:xfrm>
            <a:off x="666750" y="285750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CONGENITAL HEART DISEASE</a:t>
            </a:r>
            <a:endParaRPr lang="en-US" sz="1800" dirty="0"/>
          </a:p>
        </p:txBody>
      </p:sp>
      <p:sp>
        <p:nvSpPr>
          <p:cNvPr id="35" name="Text 1"/>
          <p:cNvSpPr/>
          <p:nvPr/>
        </p:nvSpPr>
        <p:spPr>
          <a:xfrm>
            <a:off x="666750" y="666750"/>
            <a:ext cx="6583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Epidemiology &amp; Clinical Significance</a:t>
            </a:r>
            <a:endParaRPr lang="en-US" sz="1200" dirty="0"/>
          </a:p>
        </p:txBody>
      </p:sp>
      <p:sp>
        <p:nvSpPr>
          <p:cNvPr id="36" name="Text 2"/>
          <p:cNvSpPr/>
          <p:nvPr/>
        </p:nvSpPr>
        <p:spPr>
          <a:xfrm>
            <a:off x="923925" y="1419225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Prevalence &amp; Impact</a:t>
            </a:r>
            <a:endParaRPr lang="en-US" sz="1500" dirty="0"/>
          </a:p>
        </p:txBody>
      </p:sp>
      <p:sp>
        <p:nvSpPr>
          <p:cNvPr id="37" name="Text 3"/>
          <p:cNvSpPr/>
          <p:nvPr/>
        </p:nvSpPr>
        <p:spPr>
          <a:xfrm>
            <a:off x="1000125" y="1990725"/>
            <a:ext cx="3078212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Occurs in </a:t>
            </a:r>
            <a:r>
              <a:rPr lang="en-US" sz="1275" b="1" dirty="0">
                <a:solidFill>
                  <a:srgbClr val="003087"/>
                </a:solidFill>
              </a:rPr>
              <a:t>0.5–0.8% of live births</a:t>
            </a:r>
            <a:r>
              <a:rPr lang="en-US" sz="1275" dirty="0">
                <a:solidFill>
                  <a:srgbClr val="202124"/>
                </a:solidFill>
              </a:rPr>
              <a:t>
(Approximately 8 in every 1000 newborns).</a:t>
            </a:r>
            <a:endParaRPr lang="en-US" sz="1275" dirty="0"/>
          </a:p>
        </p:txBody>
      </p:sp>
      <p:sp>
        <p:nvSpPr>
          <p:cNvPr id="38" name="Text 4"/>
          <p:cNvSpPr/>
          <p:nvPr/>
        </p:nvSpPr>
        <p:spPr>
          <a:xfrm>
            <a:off x="1000125" y="2714625"/>
            <a:ext cx="1119187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3087"/>
                </a:solidFill>
              </a:rPr>
              <a:t>Leading cause of death</a:t>
            </a:r>
            <a:r>
              <a:rPr lang="en-US" sz="1275" dirty="0">
                <a:solidFill>
                  <a:srgbClr val="202124"/>
                </a:solidFill>
              </a:rPr>
              <a:t> in children from structural causes.</a:t>
            </a:r>
            <a:endParaRPr lang="en-US" sz="1275" dirty="0"/>
          </a:p>
        </p:txBody>
      </p:sp>
      <p:sp>
        <p:nvSpPr>
          <p:cNvPr id="39" name="Text 5"/>
          <p:cNvSpPr/>
          <p:nvPr/>
        </p:nvSpPr>
        <p:spPr>
          <a:xfrm>
            <a:off x="923925" y="3390900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Aetiology Factors</a:t>
            </a:r>
            <a:endParaRPr lang="en-US" sz="1500" dirty="0"/>
          </a:p>
        </p:txBody>
      </p:sp>
      <p:sp>
        <p:nvSpPr>
          <p:cNvPr id="40" name="Text 6"/>
          <p:cNvSpPr/>
          <p:nvPr/>
        </p:nvSpPr>
        <p:spPr>
          <a:xfrm>
            <a:off x="733425" y="4124325"/>
            <a:ext cx="2259806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A291C"/>
                </a:solidFill>
              </a:rPr>
              <a:t>3%</a:t>
            </a:r>
            <a:endParaRPr lang="en-US" sz="1650" dirty="0"/>
          </a:p>
        </p:txBody>
      </p:sp>
      <p:sp>
        <p:nvSpPr>
          <p:cNvPr id="41" name="Text 7"/>
          <p:cNvSpPr/>
          <p:nvPr/>
        </p:nvSpPr>
        <p:spPr>
          <a:xfrm>
            <a:off x="733425" y="4438650"/>
            <a:ext cx="30403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Single Gene Defects</a:t>
            </a:r>
            <a:endParaRPr lang="en-US" sz="1050" dirty="0"/>
          </a:p>
        </p:txBody>
      </p:sp>
      <p:sp>
        <p:nvSpPr>
          <p:cNvPr id="42" name="Text 8"/>
          <p:cNvSpPr/>
          <p:nvPr/>
        </p:nvSpPr>
        <p:spPr>
          <a:xfrm>
            <a:off x="3364706" y="4124325"/>
            <a:ext cx="2259806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A291C"/>
                </a:solidFill>
              </a:rPr>
              <a:t>13%</a:t>
            </a:r>
            <a:endParaRPr lang="en-US" sz="1650" dirty="0"/>
          </a:p>
        </p:txBody>
      </p:sp>
      <p:sp>
        <p:nvSpPr>
          <p:cNvPr id="43" name="Text 9"/>
          <p:cNvSpPr/>
          <p:nvPr/>
        </p:nvSpPr>
        <p:spPr>
          <a:xfrm>
            <a:off x="3364706" y="4438650"/>
            <a:ext cx="4000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Chromosomal Abnormalities</a:t>
            </a:r>
            <a:endParaRPr lang="en-US" sz="1050" dirty="0"/>
          </a:p>
        </p:txBody>
      </p:sp>
      <p:sp>
        <p:nvSpPr>
          <p:cNvPr id="44" name="Text 10"/>
          <p:cNvSpPr/>
          <p:nvPr/>
        </p:nvSpPr>
        <p:spPr>
          <a:xfrm>
            <a:off x="733425" y="5010150"/>
            <a:ext cx="4891088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A291C"/>
                </a:solidFill>
              </a:rPr>
              <a:t>2–4%</a:t>
            </a:r>
            <a:endParaRPr lang="en-US" sz="1650" dirty="0"/>
          </a:p>
        </p:txBody>
      </p:sp>
      <p:sp>
        <p:nvSpPr>
          <p:cNvPr id="45" name="Text 11"/>
          <p:cNvSpPr/>
          <p:nvPr/>
        </p:nvSpPr>
        <p:spPr>
          <a:xfrm>
            <a:off x="733425" y="5324475"/>
            <a:ext cx="5600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Environmental / Maternal Teratogens</a:t>
            </a:r>
            <a:endParaRPr lang="en-US" sz="1050" dirty="0"/>
          </a:p>
        </p:txBody>
      </p:sp>
      <p:sp>
        <p:nvSpPr>
          <p:cNvPr id="46" name="Text 12"/>
          <p:cNvSpPr/>
          <p:nvPr/>
        </p:nvSpPr>
        <p:spPr>
          <a:xfrm>
            <a:off x="733425" y="5562600"/>
            <a:ext cx="71323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666666"/>
                </a:solidFill>
              </a:rPr>
              <a:t>Alcohol, Lithium, Anti-epileptics, Rubella, Diabetes</a:t>
            </a:r>
            <a:endParaRPr lang="en-US" sz="900" dirty="0"/>
          </a:p>
        </p:txBody>
      </p:sp>
      <p:sp>
        <p:nvSpPr>
          <p:cNvPr id="47" name="Text 13"/>
          <p:cNvSpPr/>
          <p:nvPr/>
        </p:nvSpPr>
        <p:spPr>
          <a:xfrm>
            <a:off x="6757988" y="1419225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Gender Distribution</a:t>
            </a:r>
            <a:endParaRPr lang="en-US" sz="1500" dirty="0"/>
          </a:p>
        </p:txBody>
      </p:sp>
      <p:sp>
        <p:nvSpPr>
          <p:cNvPr id="48" name="Text 14"/>
          <p:cNvSpPr/>
          <p:nvPr/>
        </p:nvSpPr>
        <p:spPr>
          <a:xfrm>
            <a:off x="6453188" y="1990725"/>
            <a:ext cx="57388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Notable differences in lesion types between biological sexes:</a:t>
            </a:r>
            <a:endParaRPr lang="en-US" sz="1275" dirty="0"/>
          </a:p>
        </p:txBody>
      </p:sp>
      <p:sp>
        <p:nvSpPr>
          <p:cNvPr id="49" name="Text 15"/>
          <p:cNvSpPr/>
          <p:nvPr/>
        </p:nvSpPr>
        <p:spPr>
          <a:xfrm>
            <a:off x="7016353" y="3328988"/>
            <a:ext cx="22631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91E63"/>
                </a:solidFill>
              </a:rPr>
              <a:t>MORE COMMON</a:t>
            </a:r>
            <a:endParaRPr lang="en-US" sz="1350" dirty="0"/>
          </a:p>
        </p:txBody>
      </p:sp>
      <p:sp>
        <p:nvSpPr>
          <p:cNvPr id="50" name="Text 16"/>
          <p:cNvSpPr/>
          <p:nvPr/>
        </p:nvSpPr>
        <p:spPr>
          <a:xfrm>
            <a:off x="6898481" y="3729038"/>
            <a:ext cx="2107406" cy="3286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ASD</a:t>
            </a:r>
            <a:endParaRPr lang="en-US" sz="1125" dirty="0"/>
          </a:p>
        </p:txBody>
      </p:sp>
      <p:sp>
        <p:nvSpPr>
          <p:cNvPr id="51" name="Text 17"/>
          <p:cNvSpPr/>
          <p:nvPr/>
        </p:nvSpPr>
        <p:spPr>
          <a:xfrm>
            <a:off x="6898481" y="4057650"/>
            <a:ext cx="2107406" cy="3286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VSD</a:t>
            </a:r>
            <a:endParaRPr lang="en-US" sz="1125" dirty="0"/>
          </a:p>
        </p:txBody>
      </p:sp>
      <p:sp>
        <p:nvSpPr>
          <p:cNvPr id="52" name="Text 18"/>
          <p:cNvSpPr/>
          <p:nvPr/>
        </p:nvSpPr>
        <p:spPr>
          <a:xfrm>
            <a:off x="6898481" y="4386263"/>
            <a:ext cx="2107406" cy="3286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PDA</a:t>
            </a:r>
            <a:endParaRPr lang="en-US" sz="1125" dirty="0"/>
          </a:p>
        </p:txBody>
      </p:sp>
      <p:sp>
        <p:nvSpPr>
          <p:cNvPr id="53" name="Text 19"/>
          <p:cNvSpPr/>
          <p:nvPr/>
        </p:nvSpPr>
        <p:spPr>
          <a:xfrm>
            <a:off x="6898481" y="4714875"/>
            <a:ext cx="3086100" cy="3286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Pulmonary Stenosis</a:t>
            </a:r>
            <a:endParaRPr lang="en-US" sz="1125" dirty="0"/>
          </a:p>
        </p:txBody>
      </p:sp>
      <p:sp>
        <p:nvSpPr>
          <p:cNvPr id="54" name="Text 20"/>
          <p:cNvSpPr/>
          <p:nvPr/>
        </p:nvSpPr>
        <p:spPr>
          <a:xfrm>
            <a:off x="9647634" y="3328988"/>
            <a:ext cx="22631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MORE COMMON</a:t>
            </a:r>
            <a:endParaRPr lang="en-US" sz="1350" dirty="0"/>
          </a:p>
        </p:txBody>
      </p:sp>
      <p:sp>
        <p:nvSpPr>
          <p:cNvPr id="55" name="Text 21"/>
          <p:cNvSpPr/>
          <p:nvPr/>
        </p:nvSpPr>
        <p:spPr>
          <a:xfrm>
            <a:off x="9529763" y="3729038"/>
            <a:ext cx="2571750" cy="3286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Aortic Stenosis</a:t>
            </a:r>
            <a:endParaRPr lang="en-US" sz="1125" dirty="0"/>
          </a:p>
        </p:txBody>
      </p:sp>
      <p:sp>
        <p:nvSpPr>
          <p:cNvPr id="56" name="Text 22"/>
          <p:cNvSpPr/>
          <p:nvPr/>
        </p:nvSpPr>
        <p:spPr>
          <a:xfrm>
            <a:off x="9529763" y="4057650"/>
            <a:ext cx="2662238" cy="3286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Aortic Coarctation</a:t>
            </a:r>
            <a:endParaRPr lang="en-US" sz="1125" dirty="0"/>
          </a:p>
        </p:txBody>
      </p:sp>
      <p:sp>
        <p:nvSpPr>
          <p:cNvPr id="57" name="Text 23"/>
          <p:cNvSpPr/>
          <p:nvPr/>
        </p:nvSpPr>
        <p:spPr>
          <a:xfrm>
            <a:off x="9274969" y="4386263"/>
            <a:ext cx="2917031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666666"/>
                </a:solidFill>
              </a:rPr>
              <a:t>(Predominantly Left-Sided Lesions)</a:t>
            </a:r>
            <a:endParaRPr lang="en-US" sz="975" dirty="0"/>
          </a:p>
        </p:txBody>
      </p:sp>
      <p:sp>
        <p:nvSpPr>
          <p:cNvPr id="58" name="Text 24"/>
          <p:cNvSpPr/>
          <p:nvPr/>
        </p:nvSpPr>
        <p:spPr>
          <a:xfrm>
            <a:off x="6839992" y="5743575"/>
            <a:ext cx="463763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GP Note:</a:t>
            </a:r>
            <a:r>
              <a:rPr lang="en-US" sz="1050" dirty="0">
                <a:solidFill>
                  <a:srgbClr val="202124"/>
                </a:solidFill>
              </a:rPr>
              <a:t> Aetiology is </a:t>
            </a:r>
            <a:r>
              <a:rPr lang="en-US" sz="1050" b="1" dirty="0">
                <a:solidFill>
                  <a:srgbClr val="003087"/>
                </a:solidFill>
              </a:rPr>
              <a:t>multifactorial</a:t>
            </a:r>
            <a:r>
              <a:rPr lang="en-US" sz="1050" dirty="0">
                <a:solidFill>
                  <a:srgbClr val="202124"/>
                </a:solidFill>
              </a:rPr>
              <a:t> in the majority of cases, involving both genetic predisposition and environmental triggers.</a:t>
            </a:r>
            <a:endParaRPr lang="en-US" sz="10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14300"/>
            <a:ext cx="11430000" cy="8286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33475"/>
            <a:ext cx="5619750" cy="23526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85875"/>
            <a:ext cx="342900" cy="342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794" y="1369665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788319"/>
            <a:ext cx="143470" cy="11950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257723"/>
            <a:ext cx="159841" cy="13320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727127"/>
            <a:ext cx="176510" cy="147042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1250" y="1133475"/>
            <a:ext cx="5619750" cy="23526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1750" y="1285875"/>
            <a:ext cx="342900" cy="3429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6044" y="1369665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81750" y="1782366"/>
            <a:ext cx="157907" cy="13156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1750" y="2265611"/>
            <a:ext cx="141089" cy="117574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1750" y="2742009"/>
            <a:ext cx="140791" cy="117277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638550"/>
            <a:ext cx="5619750" cy="23526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3790950"/>
            <a:ext cx="342900" cy="3429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5794" y="3874740"/>
            <a:ext cx="214313" cy="1753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4290566"/>
            <a:ext cx="150465" cy="125313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4755059"/>
            <a:ext cx="178594" cy="14882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5051524"/>
            <a:ext cx="175617" cy="146298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1250" y="3638550"/>
            <a:ext cx="5619750" cy="23526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81750" y="3790950"/>
            <a:ext cx="342900" cy="3429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46044" y="3874740"/>
            <a:ext cx="214313" cy="17532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81750" y="4287441"/>
            <a:ext cx="157758" cy="13141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81750" y="4755654"/>
            <a:ext cx="177254" cy="147638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81750" y="5236666"/>
            <a:ext cx="165646" cy="137964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81000" y="6143625"/>
            <a:ext cx="11430000" cy="485775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644402" y="6298853"/>
            <a:ext cx="214313" cy="175320"/>
          </a:xfrm>
          <a:prstGeom prst="rect">
            <a:avLst/>
          </a:prstGeom>
        </p:spPr>
      </p:pic>
      <p:sp>
        <p:nvSpPr>
          <p:cNvPr id="31" name="Text 0"/>
          <p:cNvSpPr/>
          <p:nvPr/>
        </p:nvSpPr>
        <p:spPr>
          <a:xfrm>
            <a:off x="666750" y="228600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CONGENITAL HEART DISEASE</a:t>
            </a:r>
            <a:endParaRPr lang="en-US" sz="1800" dirty="0"/>
          </a:p>
        </p:txBody>
      </p:sp>
      <p:sp>
        <p:nvSpPr>
          <p:cNvPr id="32" name="Text 1"/>
          <p:cNvSpPr/>
          <p:nvPr/>
        </p:nvSpPr>
        <p:spPr>
          <a:xfrm>
            <a:off x="666750" y="600075"/>
            <a:ext cx="49377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Red Flags in CHD Management</a:t>
            </a:r>
            <a:endParaRPr lang="en-US" sz="1200" dirty="0"/>
          </a:p>
        </p:txBody>
      </p:sp>
      <p:sp>
        <p:nvSpPr>
          <p:cNvPr id="33" name="Text 2"/>
          <p:cNvSpPr/>
          <p:nvPr/>
        </p:nvSpPr>
        <p:spPr>
          <a:xfrm>
            <a:off x="1028700" y="1321594"/>
            <a:ext cx="477774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003087"/>
                </a:solidFill>
              </a:rPr>
              <a:t>Paediatric Emergencies</a:t>
            </a:r>
            <a:endParaRPr lang="en-US" sz="1425" dirty="0"/>
          </a:p>
        </p:txBody>
      </p:sp>
      <p:sp>
        <p:nvSpPr>
          <p:cNvPr id="34" name="Text 3"/>
          <p:cNvSpPr/>
          <p:nvPr/>
        </p:nvSpPr>
        <p:spPr>
          <a:xfrm>
            <a:off x="810220" y="1724025"/>
            <a:ext cx="500003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Acute Cyanosis:</a:t>
            </a:r>
            <a:r>
              <a:rPr lang="en-US" sz="1125" dirty="0">
                <a:solidFill>
                  <a:srgbClr val="202124"/>
                </a:solidFill>
              </a:rPr>
              <a:t> Any infant with cyanosis at rest or worsening peripheral cyanosis during feeding.</a:t>
            </a:r>
            <a:endParaRPr lang="en-US" sz="1125" dirty="0"/>
          </a:p>
        </p:txBody>
      </p:sp>
      <p:sp>
        <p:nvSpPr>
          <p:cNvPr id="35" name="Text 4"/>
          <p:cNvSpPr/>
          <p:nvPr/>
        </p:nvSpPr>
        <p:spPr>
          <a:xfrm>
            <a:off x="826591" y="2200275"/>
            <a:ext cx="4983659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Tet Spells:</a:t>
            </a:r>
            <a:r>
              <a:rPr lang="en-US" sz="1125" dirty="0">
                <a:solidFill>
                  <a:srgbClr val="202124"/>
                </a:solidFill>
              </a:rPr>
              <a:t> Sudden severe cyanosis, distress, or loss of consciousness in TOF patients.</a:t>
            </a:r>
            <a:endParaRPr lang="en-US" sz="1125" dirty="0"/>
          </a:p>
        </p:txBody>
      </p:sp>
      <p:sp>
        <p:nvSpPr>
          <p:cNvPr id="36" name="Text 5"/>
          <p:cNvSpPr/>
          <p:nvPr/>
        </p:nvSpPr>
        <p:spPr>
          <a:xfrm>
            <a:off x="843260" y="2676525"/>
            <a:ext cx="496699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Poor Feeding:</a:t>
            </a:r>
            <a:r>
              <a:rPr lang="en-US" sz="1125" dirty="0">
                <a:solidFill>
                  <a:srgbClr val="202124"/>
                </a:solidFill>
              </a:rPr>
              <a:t> Sweating during feeds or failure to thrive in known L→R shunts.</a:t>
            </a:r>
            <a:endParaRPr lang="en-US" sz="1125" dirty="0"/>
          </a:p>
        </p:txBody>
      </p:sp>
      <p:sp>
        <p:nvSpPr>
          <p:cNvPr id="37" name="Text 6"/>
          <p:cNvSpPr/>
          <p:nvPr/>
        </p:nvSpPr>
        <p:spPr>
          <a:xfrm>
            <a:off x="6838950" y="1321594"/>
            <a:ext cx="477774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003087"/>
                </a:solidFill>
              </a:rPr>
              <a:t>Adult &amp; GUCH Red Flags</a:t>
            </a:r>
            <a:endParaRPr lang="en-US" sz="1425" dirty="0"/>
          </a:p>
        </p:txBody>
      </p:sp>
      <p:sp>
        <p:nvSpPr>
          <p:cNvPr id="38" name="Text 7"/>
          <p:cNvSpPr/>
          <p:nvPr/>
        </p:nvSpPr>
        <p:spPr>
          <a:xfrm>
            <a:off x="6634907" y="1724025"/>
            <a:ext cx="498559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New Arrhythmias:</a:t>
            </a:r>
            <a:r>
              <a:rPr lang="en-US" sz="1125" dirty="0">
                <a:solidFill>
                  <a:srgbClr val="202124"/>
                </a:solidFill>
              </a:rPr>
              <a:t> Onset of AF/Flutter in a post-repair patient (high risk of stroke/failure).</a:t>
            </a:r>
            <a:endParaRPr lang="en-US" sz="1125" dirty="0"/>
          </a:p>
        </p:txBody>
      </p:sp>
      <p:sp>
        <p:nvSpPr>
          <p:cNvPr id="39" name="Text 8"/>
          <p:cNvSpPr/>
          <p:nvPr/>
        </p:nvSpPr>
        <p:spPr>
          <a:xfrm>
            <a:off x="6618089" y="2200275"/>
            <a:ext cx="500241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Eisenmenger Progression:</a:t>
            </a:r>
            <a:r>
              <a:rPr lang="en-US" sz="1125" dirty="0">
                <a:solidFill>
                  <a:srgbClr val="202124"/>
                </a:solidFill>
              </a:rPr>
              <a:t> Progressive breathlessness or worsening cyanosis in unrepaired CHD.</a:t>
            </a:r>
            <a:endParaRPr lang="en-US" sz="1125" dirty="0"/>
          </a:p>
        </p:txBody>
      </p:sp>
      <p:sp>
        <p:nvSpPr>
          <p:cNvPr id="40" name="Text 9"/>
          <p:cNvSpPr/>
          <p:nvPr/>
        </p:nvSpPr>
        <p:spPr>
          <a:xfrm>
            <a:off x="6617791" y="2676525"/>
            <a:ext cx="5002709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Pregnancy:</a:t>
            </a:r>
            <a:r>
              <a:rPr lang="en-US" sz="1125" dirty="0">
                <a:solidFill>
                  <a:srgbClr val="202124"/>
                </a:solidFill>
              </a:rPr>
              <a:t> Pregnancy in patients with severe Pulmonary HTN or Eisenmenger (Extreme Mortality).</a:t>
            </a:r>
            <a:endParaRPr lang="en-US" sz="1125" dirty="0"/>
          </a:p>
        </p:txBody>
      </p:sp>
      <p:sp>
        <p:nvSpPr>
          <p:cNvPr id="41" name="Text 10"/>
          <p:cNvSpPr/>
          <p:nvPr/>
        </p:nvSpPr>
        <p:spPr>
          <a:xfrm>
            <a:off x="1028700" y="3826669"/>
            <a:ext cx="477774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003087"/>
                </a:solidFill>
              </a:rPr>
              <a:t>Infective Endocarditis</a:t>
            </a:r>
            <a:endParaRPr lang="en-US" sz="1425" dirty="0"/>
          </a:p>
        </p:txBody>
      </p:sp>
      <p:sp>
        <p:nvSpPr>
          <p:cNvPr id="42" name="Text 11"/>
          <p:cNvSpPr/>
          <p:nvPr/>
        </p:nvSpPr>
        <p:spPr>
          <a:xfrm>
            <a:off x="817215" y="4229100"/>
            <a:ext cx="499303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Unexplained Fever:</a:t>
            </a:r>
            <a:r>
              <a:rPr lang="en-US" sz="1125" dirty="0">
                <a:solidFill>
                  <a:srgbClr val="202124"/>
                </a:solidFill>
              </a:rPr>
              <a:t> Any CHD patient with fever &gt;38°C for &gt;48 hours with no obvious source.</a:t>
            </a:r>
            <a:endParaRPr lang="en-US" sz="1125" dirty="0"/>
          </a:p>
        </p:txBody>
      </p:sp>
      <p:sp>
        <p:nvSpPr>
          <p:cNvPr id="43" name="Text 12"/>
          <p:cNvSpPr/>
          <p:nvPr/>
        </p:nvSpPr>
        <p:spPr>
          <a:xfrm>
            <a:off x="845344" y="4705350"/>
            <a:ext cx="11346656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Prosthetic Material:</a:t>
            </a:r>
            <a:r>
              <a:rPr lang="en-US" sz="1125" dirty="0">
                <a:solidFill>
                  <a:srgbClr val="202124"/>
                </a:solidFill>
              </a:rPr>
              <a:t> Highest risk in those with valves, patches, or conduits.</a:t>
            </a:r>
            <a:endParaRPr lang="en-US" sz="1125" dirty="0"/>
          </a:p>
        </p:txBody>
      </p:sp>
      <p:sp>
        <p:nvSpPr>
          <p:cNvPr id="44" name="Text 13"/>
          <p:cNvSpPr/>
          <p:nvPr/>
        </p:nvSpPr>
        <p:spPr>
          <a:xfrm>
            <a:off x="842367" y="5000625"/>
            <a:ext cx="496788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Action:</a:t>
            </a:r>
            <a:r>
              <a:rPr lang="en-US" sz="1125" dirty="0">
                <a:solidFill>
                  <a:srgbClr val="202124"/>
                </a:solidFill>
              </a:rPr>
              <a:t> Urgent blood cultures before antibiotics. Admission for echocardiogram.</a:t>
            </a:r>
            <a:endParaRPr lang="en-US" sz="1125" dirty="0"/>
          </a:p>
        </p:txBody>
      </p:sp>
      <p:sp>
        <p:nvSpPr>
          <p:cNvPr id="45" name="Text 14"/>
          <p:cNvSpPr/>
          <p:nvPr/>
        </p:nvSpPr>
        <p:spPr>
          <a:xfrm>
            <a:off x="6838950" y="3826669"/>
            <a:ext cx="434340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003087"/>
                </a:solidFill>
              </a:rPr>
              <a:t>GP Clinical Pitfalls</a:t>
            </a:r>
            <a:endParaRPr lang="en-US" sz="1425" dirty="0"/>
          </a:p>
        </p:txBody>
      </p:sp>
      <p:sp>
        <p:nvSpPr>
          <p:cNvPr id="46" name="Text 15"/>
          <p:cNvSpPr/>
          <p:nvPr/>
        </p:nvSpPr>
        <p:spPr>
          <a:xfrm>
            <a:off x="6634758" y="4229100"/>
            <a:ext cx="4985742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Repaired ≠ Cured:</a:t>
            </a:r>
            <a:r>
              <a:rPr lang="en-US" sz="1125" dirty="0">
                <a:solidFill>
                  <a:srgbClr val="202124"/>
                </a:solidFill>
              </a:rPr>
              <a:t> Assuming a patient is "cured" because they had surgery in childhood.</a:t>
            </a:r>
            <a:endParaRPr lang="en-US" sz="1125" dirty="0"/>
          </a:p>
        </p:txBody>
      </p:sp>
      <p:sp>
        <p:nvSpPr>
          <p:cNvPr id="47" name="Text 16"/>
          <p:cNvSpPr/>
          <p:nvPr/>
        </p:nvSpPr>
        <p:spPr>
          <a:xfrm>
            <a:off x="6654254" y="4705350"/>
            <a:ext cx="4966246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Discharge:</a:t>
            </a:r>
            <a:r>
              <a:rPr lang="en-US" sz="1125" dirty="0">
                <a:solidFill>
                  <a:srgbClr val="202124"/>
                </a:solidFill>
              </a:rPr>
              <a:t> Allowing GUCH patients to be discharged from specialist follow-up.</a:t>
            </a:r>
            <a:endParaRPr lang="en-US" sz="1125" dirty="0"/>
          </a:p>
        </p:txBody>
      </p:sp>
      <p:sp>
        <p:nvSpPr>
          <p:cNvPr id="48" name="Text 17"/>
          <p:cNvSpPr/>
          <p:nvPr/>
        </p:nvSpPr>
        <p:spPr>
          <a:xfrm>
            <a:off x="6642646" y="5181600"/>
            <a:ext cx="497785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Dental Work:</a:t>
            </a:r>
            <a:r>
              <a:rPr lang="en-US" sz="1125" dirty="0">
                <a:solidFill>
                  <a:srgbClr val="202124"/>
                </a:solidFill>
              </a:rPr>
              <a:t> Forgetting endocarditis risk in structural CHD despite NICE guidelines.</a:t>
            </a:r>
            <a:endParaRPr lang="en-US" sz="1125" dirty="0"/>
          </a:p>
        </p:txBody>
      </p:sp>
      <p:sp>
        <p:nvSpPr>
          <p:cNvPr id="49" name="Text 18"/>
          <p:cNvSpPr/>
          <p:nvPr/>
        </p:nvSpPr>
        <p:spPr>
          <a:xfrm>
            <a:off x="2001589" y="6257925"/>
            <a:ext cx="1019041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EMERGENCY ACTION: Call 999 / Urgent Paediatric Cardiology Admission for Rest Cyanosis or Tet Spells</a:t>
            </a:r>
            <a:endParaRPr lang="en-US" sz="13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14300"/>
            <a:ext cx="11430000" cy="8286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09675"/>
            <a:ext cx="5572125" cy="228480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476375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962150"/>
            <a:ext cx="166688" cy="16668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584847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732609"/>
            <a:ext cx="5572125" cy="282059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999309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4485084"/>
            <a:ext cx="166688" cy="145852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5107781"/>
            <a:ext cx="166688" cy="16668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5730478"/>
            <a:ext cx="166688" cy="1555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209675"/>
            <a:ext cx="5572125" cy="2269331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1476375"/>
            <a:ext cx="285750" cy="228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1962150"/>
            <a:ext cx="166688" cy="15552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2584847"/>
            <a:ext cx="166688" cy="1372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3669506"/>
            <a:ext cx="5572125" cy="2883694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3936206"/>
            <a:ext cx="285750" cy="2286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4421981"/>
            <a:ext cx="166688" cy="16668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5044678"/>
            <a:ext cx="166688" cy="16668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77000" y="5629275"/>
            <a:ext cx="5095875" cy="6858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715125" y="5823347"/>
            <a:ext cx="238125" cy="297656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666750" y="228600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AKT EXAM FOCUS KEY FACTS</a:t>
            </a:r>
            <a:endParaRPr lang="en-US" sz="1800" dirty="0"/>
          </a:p>
        </p:txBody>
      </p:sp>
      <p:sp>
        <p:nvSpPr>
          <p:cNvPr id="25" name="Text 1"/>
          <p:cNvSpPr/>
          <p:nvPr/>
        </p:nvSpPr>
        <p:spPr>
          <a:xfrm>
            <a:off x="666750" y="600075"/>
            <a:ext cx="11525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High-yield facts on the most common CHD types, hallmark physical signs, and specific syndrome associations for exam preparation.</a:t>
            </a:r>
            <a:endParaRPr lang="en-US" sz="1200" dirty="0"/>
          </a:p>
        </p:txBody>
      </p:sp>
      <p:sp>
        <p:nvSpPr>
          <p:cNvPr id="26" name="Text 2"/>
          <p:cNvSpPr/>
          <p:nvPr/>
        </p:nvSpPr>
        <p:spPr>
          <a:xfrm>
            <a:off x="1047750" y="1447800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THE "MOST COMMONS"</a:t>
            </a:r>
            <a:endParaRPr lang="en-US" sz="1500" dirty="0"/>
          </a:p>
        </p:txBody>
      </p:sp>
      <p:sp>
        <p:nvSpPr>
          <p:cNvPr id="27" name="Text 3"/>
          <p:cNvSpPr/>
          <p:nvPr/>
        </p:nvSpPr>
        <p:spPr>
          <a:xfrm>
            <a:off x="900113" y="1924050"/>
            <a:ext cx="48148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Most Common CHD Overall:</a:t>
            </a:r>
            <a:r>
              <a:rPr lang="en-US" sz="1350" dirty="0">
                <a:solidFill>
                  <a:srgbClr val="202124"/>
                </a:solidFill>
              </a:rPr>
              <a:t> Ventricular Septal Defect (VSD) – accounts for ~26% of cases.</a:t>
            </a:r>
            <a:endParaRPr lang="en-US" sz="1350" dirty="0"/>
          </a:p>
        </p:txBody>
      </p:sp>
      <p:sp>
        <p:nvSpPr>
          <p:cNvPr id="28" name="Text 4"/>
          <p:cNvSpPr/>
          <p:nvPr/>
        </p:nvSpPr>
        <p:spPr>
          <a:xfrm>
            <a:off x="900113" y="2546747"/>
            <a:ext cx="1069848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Most Common Cyanotic CHD:</a:t>
            </a:r>
            <a:r>
              <a:rPr lang="en-US" sz="1350" dirty="0">
                <a:solidFill>
                  <a:srgbClr val="202124"/>
                </a:solidFill>
              </a:rPr>
              <a:t> Tetralogy of Fallot (TOF).</a:t>
            </a:r>
            <a:endParaRPr lang="en-US" sz="1350" dirty="0"/>
          </a:p>
        </p:txBody>
      </p:sp>
      <p:sp>
        <p:nvSpPr>
          <p:cNvPr id="29" name="Text 5"/>
          <p:cNvSpPr/>
          <p:nvPr/>
        </p:nvSpPr>
        <p:spPr>
          <a:xfrm>
            <a:off x="1047750" y="3970734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CLINICAL HALLMARKS</a:t>
            </a:r>
            <a:endParaRPr lang="en-US" sz="1500" dirty="0"/>
          </a:p>
        </p:txBody>
      </p:sp>
      <p:sp>
        <p:nvSpPr>
          <p:cNvPr id="30" name="Text 6"/>
          <p:cNvSpPr/>
          <p:nvPr/>
        </p:nvSpPr>
        <p:spPr>
          <a:xfrm>
            <a:off x="900113" y="4446984"/>
            <a:ext cx="48148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Fixed Wide Split S2:</a:t>
            </a:r>
            <a:r>
              <a:rPr lang="en-US" sz="1350" dirty="0">
                <a:solidFill>
                  <a:srgbClr val="202124"/>
                </a:solidFill>
              </a:rPr>
              <a:t> Pathognomonic for Atrial Septal Defect (ASD).</a:t>
            </a:r>
            <a:endParaRPr lang="en-US" sz="1350" dirty="0"/>
          </a:p>
        </p:txBody>
      </p:sp>
      <p:sp>
        <p:nvSpPr>
          <p:cNvPr id="31" name="Text 7"/>
          <p:cNvSpPr/>
          <p:nvPr/>
        </p:nvSpPr>
        <p:spPr>
          <a:xfrm>
            <a:off x="900113" y="5069681"/>
            <a:ext cx="48148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Continuous Machinery Murmur:</a:t>
            </a:r>
            <a:r>
              <a:rPr lang="en-US" sz="1350" dirty="0">
                <a:solidFill>
                  <a:srgbClr val="202124"/>
                </a:solidFill>
              </a:rPr>
              <a:t> Found in Patent Ductus Arteriosus (PDA).</a:t>
            </a:r>
            <a:endParaRPr lang="en-US" sz="1350" dirty="0"/>
          </a:p>
        </p:txBody>
      </p:sp>
      <p:sp>
        <p:nvSpPr>
          <p:cNvPr id="32" name="Text 8"/>
          <p:cNvSpPr/>
          <p:nvPr/>
        </p:nvSpPr>
        <p:spPr>
          <a:xfrm>
            <a:off x="900113" y="5692378"/>
            <a:ext cx="48148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Pansystolic Murmur (LSE):</a:t>
            </a:r>
            <a:r>
              <a:rPr lang="en-US" sz="1350" dirty="0">
                <a:solidFill>
                  <a:srgbClr val="202124"/>
                </a:solidFill>
              </a:rPr>
              <a:t> Typical of Ventricular Septal Defect (VSD).</a:t>
            </a:r>
            <a:endParaRPr lang="en-US" sz="1350" dirty="0"/>
          </a:p>
        </p:txBody>
      </p:sp>
      <p:sp>
        <p:nvSpPr>
          <p:cNvPr id="33" name="Text 9"/>
          <p:cNvSpPr/>
          <p:nvPr/>
        </p:nvSpPr>
        <p:spPr>
          <a:xfrm>
            <a:off x="6905625" y="1447800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SYNDROMIC LINKS</a:t>
            </a:r>
            <a:endParaRPr lang="en-US" sz="1500" dirty="0"/>
          </a:p>
        </p:txBody>
      </p:sp>
      <p:sp>
        <p:nvSpPr>
          <p:cNvPr id="34" name="Text 10"/>
          <p:cNvSpPr/>
          <p:nvPr/>
        </p:nvSpPr>
        <p:spPr>
          <a:xfrm>
            <a:off x="6757988" y="1924050"/>
            <a:ext cx="48148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Down's Syndrome:</a:t>
            </a:r>
            <a:r>
              <a:rPr lang="en-US" sz="1350" dirty="0">
                <a:solidFill>
                  <a:srgbClr val="202124"/>
                </a:solidFill>
              </a:rPr>
              <a:t> Highly associated with AV Septal Defects (AVSD).</a:t>
            </a:r>
            <a:endParaRPr lang="en-US" sz="1350" dirty="0"/>
          </a:p>
        </p:txBody>
      </p:sp>
      <p:sp>
        <p:nvSpPr>
          <p:cNvPr id="35" name="Text 11"/>
          <p:cNvSpPr/>
          <p:nvPr/>
        </p:nvSpPr>
        <p:spPr>
          <a:xfrm>
            <a:off x="6757988" y="2546747"/>
            <a:ext cx="5434013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Turner's Syndrome:</a:t>
            </a:r>
            <a:r>
              <a:rPr lang="en-US" sz="1350" dirty="0">
                <a:solidFill>
                  <a:srgbClr val="202124"/>
                </a:solidFill>
              </a:rPr>
              <a:t> Highly associated with Aortic Coarctation.</a:t>
            </a:r>
            <a:endParaRPr lang="en-US" sz="1350" dirty="0"/>
          </a:p>
        </p:txBody>
      </p:sp>
      <p:sp>
        <p:nvSpPr>
          <p:cNvPr id="36" name="Text 12"/>
          <p:cNvSpPr/>
          <p:nvPr/>
        </p:nvSpPr>
        <p:spPr>
          <a:xfrm>
            <a:off x="6905625" y="3907631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CRITICAL MANAGEMENT</a:t>
            </a:r>
            <a:endParaRPr lang="en-US" sz="1500" dirty="0"/>
          </a:p>
        </p:txBody>
      </p:sp>
      <p:sp>
        <p:nvSpPr>
          <p:cNvPr id="37" name="Text 13"/>
          <p:cNvSpPr/>
          <p:nvPr/>
        </p:nvSpPr>
        <p:spPr>
          <a:xfrm>
            <a:off x="6757988" y="4383881"/>
            <a:ext cx="48148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Eisenmenger Syndrome:</a:t>
            </a:r>
            <a:r>
              <a:rPr lang="en-US" sz="1350" dirty="0">
                <a:solidFill>
                  <a:srgbClr val="202124"/>
                </a:solidFill>
              </a:rPr>
              <a:t> Irreversible shunt reversal (L→R to R→L); </a:t>
            </a:r>
            <a:r>
              <a:rPr lang="en-US" sz="1350" b="1" dirty="0">
                <a:solidFill>
                  <a:srgbClr val="DA291C"/>
                </a:solidFill>
              </a:rPr>
              <a:t>Pregnancy is contraindicated.</a:t>
            </a:r>
            <a:endParaRPr lang="en-US" sz="1350" dirty="0"/>
          </a:p>
        </p:txBody>
      </p:sp>
      <p:sp>
        <p:nvSpPr>
          <p:cNvPr id="38" name="Text 14"/>
          <p:cNvSpPr/>
          <p:nvPr/>
        </p:nvSpPr>
        <p:spPr>
          <a:xfrm>
            <a:off x="6757988" y="5006578"/>
            <a:ext cx="48148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Indomethacin:</a:t>
            </a:r>
            <a:r>
              <a:rPr lang="en-US" sz="1350" dirty="0">
                <a:solidFill>
                  <a:srgbClr val="202124"/>
                </a:solidFill>
              </a:rPr>
              <a:t> Prostaglandin inhibitor used to close PDA in premature infants.</a:t>
            </a:r>
            <a:endParaRPr lang="en-US" sz="1350" dirty="0"/>
          </a:p>
        </p:txBody>
      </p:sp>
      <p:sp>
        <p:nvSpPr>
          <p:cNvPr id="39" name="Text 15"/>
          <p:cNvSpPr/>
          <p:nvPr/>
        </p:nvSpPr>
        <p:spPr>
          <a:xfrm>
            <a:off x="7096125" y="5743575"/>
            <a:ext cx="42386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3087"/>
                </a:solidFill>
              </a:rPr>
              <a:t>Exam Tip: Remember the "5 Ts" for cyanotic conditions — TOF and TGA are the most tested!</a:t>
            </a:r>
            <a:endParaRPr lang="en-US" sz="1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8953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671638"/>
            <a:ext cx="5572125" cy="34099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903065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262188"/>
            <a:ext cx="5191125" cy="6572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919413"/>
            <a:ext cx="5191125" cy="6572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576638"/>
            <a:ext cx="5191125" cy="6572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5367338"/>
            <a:ext cx="5572125" cy="7143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875" y="5615732"/>
            <a:ext cx="190500" cy="21758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733550"/>
            <a:ext cx="5572125" cy="25527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75" y="1964978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2324100"/>
            <a:ext cx="5191125" cy="4953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2962275"/>
            <a:ext cx="5191125" cy="4953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4476750"/>
            <a:ext cx="5572125" cy="15430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4708178"/>
            <a:ext cx="214313" cy="1753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5067300"/>
            <a:ext cx="5191125" cy="309563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666750" y="333375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CONGENITAL HEART DISEASE</a:t>
            </a:r>
            <a:endParaRPr lang="en-US" sz="1800" dirty="0"/>
          </a:p>
        </p:txBody>
      </p:sp>
      <p:sp>
        <p:nvSpPr>
          <p:cNvPr id="20" name="Text 1"/>
          <p:cNvSpPr/>
          <p:nvPr/>
        </p:nvSpPr>
        <p:spPr>
          <a:xfrm>
            <a:off x="666750" y="714375"/>
            <a:ext cx="7498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AKT Exam Focus: Murmurs &amp; Imaging Summary</a:t>
            </a:r>
            <a:endParaRPr lang="en-US" sz="1200" dirty="0"/>
          </a:p>
        </p:txBody>
      </p:sp>
      <p:sp>
        <p:nvSpPr>
          <p:cNvPr id="21" name="Text 2"/>
          <p:cNvSpPr/>
          <p:nvPr/>
        </p:nvSpPr>
        <p:spPr>
          <a:xfrm>
            <a:off x="785813" y="1862138"/>
            <a:ext cx="76123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Characteristic Murmurs (Rapid Recall)</a:t>
            </a:r>
            <a:endParaRPr lang="en-US" sz="1350" dirty="0"/>
          </a:p>
        </p:txBody>
      </p:sp>
      <p:sp>
        <p:nvSpPr>
          <p:cNvPr id="22" name="Text 3"/>
          <p:cNvSpPr/>
          <p:nvPr/>
        </p:nvSpPr>
        <p:spPr>
          <a:xfrm>
            <a:off x="571500" y="2262188"/>
            <a:ext cx="1816894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ASD</a:t>
            </a:r>
            <a:endParaRPr lang="en-US" sz="1125" dirty="0"/>
          </a:p>
        </p:txBody>
      </p:sp>
      <p:sp>
        <p:nvSpPr>
          <p:cNvPr id="23" name="Text 4"/>
          <p:cNvSpPr/>
          <p:nvPr/>
        </p:nvSpPr>
        <p:spPr>
          <a:xfrm>
            <a:off x="2388394" y="2262188"/>
            <a:ext cx="3374231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A291C"/>
                </a:solidFill>
              </a:rPr>
              <a:t>Fixed, wide splitting of S2</a:t>
            </a:r>
            <a:r>
              <a:rPr lang="en-US" sz="1125" dirty="0">
                <a:solidFill>
                  <a:srgbClr val="202124"/>
                </a:solidFill>
              </a:rPr>
              <a:t>; Soft systolic flow murmur.</a:t>
            </a:r>
            <a:endParaRPr lang="en-US" sz="1125" dirty="0"/>
          </a:p>
        </p:txBody>
      </p:sp>
      <p:sp>
        <p:nvSpPr>
          <p:cNvPr id="24" name="Text 5"/>
          <p:cNvSpPr/>
          <p:nvPr/>
        </p:nvSpPr>
        <p:spPr>
          <a:xfrm>
            <a:off x="571500" y="2919413"/>
            <a:ext cx="1816894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VSD</a:t>
            </a:r>
            <a:endParaRPr lang="en-US" sz="1125" dirty="0"/>
          </a:p>
        </p:txBody>
      </p:sp>
      <p:sp>
        <p:nvSpPr>
          <p:cNvPr id="25" name="Text 6"/>
          <p:cNvSpPr/>
          <p:nvPr/>
        </p:nvSpPr>
        <p:spPr>
          <a:xfrm>
            <a:off x="2388394" y="2919413"/>
            <a:ext cx="3374231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A291C"/>
                </a:solidFill>
              </a:rPr>
              <a:t>Pansystolic murmur</a:t>
            </a:r>
            <a:r>
              <a:rPr lang="en-US" sz="1125" dirty="0">
                <a:solidFill>
                  <a:srgbClr val="202124"/>
                </a:solidFill>
              </a:rPr>
              <a:t> best heard at the lower left sternal edge.</a:t>
            </a:r>
            <a:endParaRPr lang="en-US" sz="1125" dirty="0"/>
          </a:p>
        </p:txBody>
      </p:sp>
      <p:sp>
        <p:nvSpPr>
          <p:cNvPr id="26" name="Text 7"/>
          <p:cNvSpPr/>
          <p:nvPr/>
        </p:nvSpPr>
        <p:spPr>
          <a:xfrm>
            <a:off x="571500" y="3576638"/>
            <a:ext cx="1816894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PDA</a:t>
            </a:r>
            <a:endParaRPr lang="en-US" sz="1125" dirty="0"/>
          </a:p>
        </p:txBody>
      </p:sp>
      <p:sp>
        <p:nvSpPr>
          <p:cNvPr id="27" name="Text 8"/>
          <p:cNvSpPr/>
          <p:nvPr/>
        </p:nvSpPr>
        <p:spPr>
          <a:xfrm>
            <a:off x="2388394" y="3576638"/>
            <a:ext cx="3374231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Continuous </a:t>
            </a:r>
            <a:r>
              <a:rPr lang="en-US" sz="1125" b="1" dirty="0">
                <a:solidFill>
                  <a:srgbClr val="DA291C"/>
                </a:solidFill>
              </a:rPr>
              <a:t>"machinery" murmur</a:t>
            </a:r>
            <a:r>
              <a:rPr lang="en-US" sz="1125" dirty="0">
                <a:solidFill>
                  <a:srgbClr val="202124"/>
                </a:solidFill>
              </a:rPr>
              <a:t> (upper LSE/infraclavicular).</a:t>
            </a:r>
            <a:endParaRPr lang="en-US" sz="1125" dirty="0"/>
          </a:p>
        </p:txBody>
      </p:sp>
      <p:sp>
        <p:nvSpPr>
          <p:cNvPr id="28" name="Text 9"/>
          <p:cNvSpPr/>
          <p:nvPr/>
        </p:nvSpPr>
        <p:spPr>
          <a:xfrm>
            <a:off x="571500" y="4233863"/>
            <a:ext cx="1816894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TOF</a:t>
            </a:r>
            <a:endParaRPr lang="en-US" sz="1125" dirty="0"/>
          </a:p>
        </p:txBody>
      </p:sp>
      <p:sp>
        <p:nvSpPr>
          <p:cNvPr id="29" name="Text 10"/>
          <p:cNvSpPr/>
          <p:nvPr/>
        </p:nvSpPr>
        <p:spPr>
          <a:xfrm>
            <a:off x="2388394" y="4233863"/>
            <a:ext cx="3374231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A291C"/>
                </a:solidFill>
              </a:rPr>
              <a:t>Ejection systolic murmur</a:t>
            </a:r>
            <a:r>
              <a:rPr lang="en-US" sz="1125" dirty="0">
                <a:solidFill>
                  <a:srgbClr val="202124"/>
                </a:solidFill>
              </a:rPr>
              <a:t> (due to pulmonary stenosis); Single S2.</a:t>
            </a:r>
            <a:endParaRPr lang="en-US" sz="1125" dirty="0"/>
          </a:p>
        </p:txBody>
      </p:sp>
      <p:sp>
        <p:nvSpPr>
          <p:cNvPr id="30" name="Text 11"/>
          <p:cNvSpPr/>
          <p:nvPr/>
        </p:nvSpPr>
        <p:spPr>
          <a:xfrm>
            <a:off x="714375" y="5510213"/>
            <a:ext cx="50958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AKT Tip: Small VSDs ("Maladie de Roger") often have louder murmurs than large, dangerous defects.</a:t>
            </a:r>
            <a:endParaRPr lang="en-US" sz="1125" dirty="0"/>
          </a:p>
        </p:txBody>
      </p:sp>
      <p:sp>
        <p:nvSpPr>
          <p:cNvPr id="31" name="Text 12"/>
          <p:cNvSpPr/>
          <p:nvPr/>
        </p:nvSpPr>
        <p:spPr>
          <a:xfrm>
            <a:off x="6643688" y="1924050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Classic CXR Hallmarks</a:t>
            </a:r>
            <a:endParaRPr lang="en-US" sz="1350" dirty="0"/>
          </a:p>
        </p:txBody>
      </p:sp>
      <p:sp>
        <p:nvSpPr>
          <p:cNvPr id="32" name="Text 13"/>
          <p:cNvSpPr/>
          <p:nvPr/>
        </p:nvSpPr>
        <p:spPr>
          <a:xfrm>
            <a:off x="6429375" y="2324100"/>
            <a:ext cx="10477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3087"/>
                </a:solidFill>
              </a:rPr>
              <a:t>TOF:</a:t>
            </a:r>
            <a:endParaRPr lang="en-US" sz="1125" dirty="0"/>
          </a:p>
        </p:txBody>
      </p:sp>
      <p:sp>
        <p:nvSpPr>
          <p:cNvPr id="33" name="Text 14"/>
          <p:cNvSpPr/>
          <p:nvPr/>
        </p:nvSpPr>
        <p:spPr>
          <a:xfrm>
            <a:off x="7553325" y="2324100"/>
            <a:ext cx="4067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"Boot-shaped" heart</a:t>
            </a:r>
            <a:r>
              <a:rPr lang="en-US" sz="1125" dirty="0">
                <a:solidFill>
                  <a:srgbClr val="202124"/>
                </a:solidFill>
              </a:rPr>
              <a:t> (Coeur en sabot) with upturned apex and oligaemic (darker) lung fields.</a:t>
            </a:r>
            <a:endParaRPr lang="en-US" sz="1125" dirty="0"/>
          </a:p>
        </p:txBody>
      </p:sp>
      <p:sp>
        <p:nvSpPr>
          <p:cNvPr id="34" name="Text 15"/>
          <p:cNvSpPr/>
          <p:nvPr/>
        </p:nvSpPr>
        <p:spPr>
          <a:xfrm>
            <a:off x="6429375" y="2962275"/>
            <a:ext cx="18859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3087"/>
                </a:solidFill>
              </a:rPr>
              <a:t>L→R Shunts:</a:t>
            </a:r>
            <a:endParaRPr lang="en-US" sz="1125" dirty="0"/>
          </a:p>
        </p:txBody>
      </p:sp>
      <p:sp>
        <p:nvSpPr>
          <p:cNvPr id="35" name="Text 16"/>
          <p:cNvSpPr/>
          <p:nvPr/>
        </p:nvSpPr>
        <p:spPr>
          <a:xfrm>
            <a:off x="7553325" y="2962275"/>
            <a:ext cx="4067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Increased pulmonary vascularity</a:t>
            </a:r>
            <a:r>
              <a:rPr lang="en-US" sz="1125" dirty="0">
                <a:solidFill>
                  <a:srgbClr val="202124"/>
                </a:solidFill>
              </a:rPr>
              <a:t> (plethora); cardiomegaly (ASD/VSD/PDA).</a:t>
            </a:r>
            <a:endParaRPr lang="en-US" sz="1125" dirty="0"/>
          </a:p>
        </p:txBody>
      </p:sp>
      <p:sp>
        <p:nvSpPr>
          <p:cNvPr id="36" name="Text 17"/>
          <p:cNvSpPr/>
          <p:nvPr/>
        </p:nvSpPr>
        <p:spPr>
          <a:xfrm>
            <a:off x="6429375" y="3600450"/>
            <a:ext cx="10477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3087"/>
                </a:solidFill>
              </a:rPr>
              <a:t>TGA:</a:t>
            </a:r>
            <a:endParaRPr lang="en-US" sz="1125" dirty="0"/>
          </a:p>
        </p:txBody>
      </p:sp>
      <p:sp>
        <p:nvSpPr>
          <p:cNvPr id="37" name="Text 18"/>
          <p:cNvSpPr/>
          <p:nvPr/>
        </p:nvSpPr>
        <p:spPr>
          <a:xfrm>
            <a:off x="7553325" y="3600450"/>
            <a:ext cx="4067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"Egg on a string"</a:t>
            </a:r>
            <a:r>
              <a:rPr lang="en-US" sz="1125" dirty="0">
                <a:solidFill>
                  <a:srgbClr val="202124"/>
                </a:solidFill>
              </a:rPr>
              <a:t> appearance (narrow mediastinum) - emergency neonatal referral.</a:t>
            </a:r>
            <a:endParaRPr lang="en-US" sz="1125" dirty="0"/>
          </a:p>
        </p:txBody>
      </p:sp>
      <p:sp>
        <p:nvSpPr>
          <p:cNvPr id="38" name="Text 19"/>
          <p:cNvSpPr/>
          <p:nvPr/>
        </p:nvSpPr>
        <p:spPr>
          <a:xfrm>
            <a:off x="6643688" y="4667250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ECG Axis Rapid-Fire</a:t>
            </a:r>
            <a:endParaRPr lang="en-US" sz="1350" dirty="0"/>
          </a:p>
        </p:txBody>
      </p:sp>
      <p:sp>
        <p:nvSpPr>
          <p:cNvPr id="39" name="Text 20"/>
          <p:cNvSpPr/>
          <p:nvPr/>
        </p:nvSpPr>
        <p:spPr>
          <a:xfrm>
            <a:off x="6429375" y="5067300"/>
            <a:ext cx="18859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3087"/>
                </a:solidFill>
              </a:rPr>
              <a:t>ASD Primum:</a:t>
            </a:r>
            <a:endParaRPr lang="en-US" sz="1125" dirty="0"/>
          </a:p>
        </p:txBody>
      </p:sp>
      <p:sp>
        <p:nvSpPr>
          <p:cNvPr id="40" name="Text 21"/>
          <p:cNvSpPr/>
          <p:nvPr/>
        </p:nvSpPr>
        <p:spPr>
          <a:xfrm>
            <a:off x="7553325" y="5067300"/>
            <a:ext cx="46386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A291C"/>
                </a:solidFill>
              </a:rPr>
              <a:t>Extreme Left Axis Deviation</a:t>
            </a:r>
            <a:r>
              <a:rPr lang="en-US" sz="1125" dirty="0">
                <a:solidFill>
                  <a:srgbClr val="202124"/>
                </a:solidFill>
              </a:rPr>
              <a:t> (LAD).</a:t>
            </a:r>
            <a:endParaRPr lang="en-US" sz="1125" dirty="0"/>
          </a:p>
        </p:txBody>
      </p:sp>
      <p:sp>
        <p:nvSpPr>
          <p:cNvPr id="41" name="Text 22"/>
          <p:cNvSpPr/>
          <p:nvPr/>
        </p:nvSpPr>
        <p:spPr>
          <a:xfrm>
            <a:off x="6429375" y="5519738"/>
            <a:ext cx="22288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3087"/>
                </a:solidFill>
              </a:rPr>
              <a:t>ASD Secundum:</a:t>
            </a:r>
            <a:endParaRPr lang="en-US" sz="1125" dirty="0"/>
          </a:p>
        </p:txBody>
      </p:sp>
      <p:sp>
        <p:nvSpPr>
          <p:cNvPr id="42" name="Text 23"/>
          <p:cNvSpPr/>
          <p:nvPr/>
        </p:nvSpPr>
        <p:spPr>
          <a:xfrm>
            <a:off x="7624911" y="5519738"/>
            <a:ext cx="456708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Right Axis Deviation (RAD) + RBBB pattern.</a:t>
            </a:r>
            <a:endParaRPr lang="en-US" sz="1125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14300"/>
            <a:ext cx="11430000" cy="8286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57275"/>
            <a:ext cx="5572125" cy="55721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85875"/>
            <a:ext cx="5114925" cy="4095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66838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885950"/>
            <a:ext cx="304800" cy="304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619375"/>
            <a:ext cx="304800" cy="3048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352800"/>
            <a:ext cx="304800" cy="304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886200"/>
            <a:ext cx="304800" cy="3048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619625"/>
            <a:ext cx="304800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5353050"/>
            <a:ext cx="304800" cy="3048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057275"/>
            <a:ext cx="5572125" cy="55721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285875"/>
            <a:ext cx="5114925" cy="40957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1366838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885950"/>
            <a:ext cx="5114925" cy="17907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10350" y="2038350"/>
            <a:ext cx="1905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10350" y="2305050"/>
            <a:ext cx="4829175" cy="3143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10350" y="2305050"/>
            <a:ext cx="1427411" cy="3143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37761" y="2305050"/>
            <a:ext cx="3401764" cy="31432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10350" y="2619375"/>
            <a:ext cx="1427411" cy="31432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37761" y="2619375"/>
            <a:ext cx="3401764" cy="31432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10350" y="2933700"/>
            <a:ext cx="1427411" cy="31432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37761" y="2933700"/>
            <a:ext cx="3401764" cy="31432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10350" y="3248025"/>
            <a:ext cx="1427411" cy="31432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37761" y="3248025"/>
            <a:ext cx="3401764" cy="31432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3790950"/>
            <a:ext cx="5114925" cy="14097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610350" y="3943350"/>
            <a:ext cx="190500" cy="1524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5391150"/>
            <a:ext cx="5114925" cy="59055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67798" y="5525393"/>
            <a:ext cx="166688" cy="137220"/>
          </a:xfrm>
          <a:prstGeom prst="rect">
            <a:avLst/>
          </a:prstGeom>
        </p:spPr>
      </p:pic>
      <p:sp>
        <p:nvSpPr>
          <p:cNvPr id="32" name="Text 0"/>
          <p:cNvSpPr/>
          <p:nvPr/>
        </p:nvSpPr>
        <p:spPr>
          <a:xfrm>
            <a:off x="666750" y="228600"/>
            <a:ext cx="98755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SCA EXAM FOCUS: COMMUNICATION SKILLS</a:t>
            </a:r>
            <a:endParaRPr lang="en-US" sz="1800" dirty="0"/>
          </a:p>
        </p:txBody>
      </p:sp>
      <p:sp>
        <p:nvSpPr>
          <p:cNvPr id="33" name="Text 1"/>
          <p:cNvSpPr/>
          <p:nvPr/>
        </p:nvSpPr>
        <p:spPr>
          <a:xfrm>
            <a:off x="666750" y="600075"/>
            <a:ext cx="7863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Strategies for Breaking CHD News to Parents</a:t>
            </a:r>
            <a:endParaRPr lang="en-US" sz="1200" dirty="0"/>
          </a:p>
        </p:txBody>
      </p:sp>
      <p:sp>
        <p:nvSpPr>
          <p:cNvPr id="34" name="Text 2"/>
          <p:cNvSpPr/>
          <p:nvPr/>
        </p:nvSpPr>
        <p:spPr>
          <a:xfrm>
            <a:off x="942975" y="1285875"/>
            <a:ext cx="678942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3087"/>
                </a:solidFill>
              </a:rPr>
              <a:t>The SPIKES Framework in CHD</a:t>
            </a:r>
            <a:endParaRPr lang="en-US" sz="1650" dirty="0"/>
          </a:p>
        </p:txBody>
      </p:sp>
      <p:sp>
        <p:nvSpPr>
          <p:cNvPr id="35" name="Text 3"/>
          <p:cNvSpPr/>
          <p:nvPr/>
        </p:nvSpPr>
        <p:spPr>
          <a:xfrm>
            <a:off x="711101" y="188595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S</a:t>
            </a:r>
            <a:endParaRPr lang="en-US" sz="1200" dirty="0"/>
          </a:p>
        </p:txBody>
      </p:sp>
      <p:sp>
        <p:nvSpPr>
          <p:cNvPr id="36" name="Text 4"/>
          <p:cNvSpPr/>
          <p:nvPr/>
        </p:nvSpPr>
        <p:spPr>
          <a:xfrm>
            <a:off x="1057275" y="1885950"/>
            <a:ext cx="4667250" cy="61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3087"/>
                </a:solidFill>
              </a:rPr>
              <a:t>Setting</a:t>
            </a:r>
            <a:r>
              <a:rPr lang="en-US" sz="1125" dirty="0">
                <a:solidFill>
                  <a:srgbClr val="202124"/>
                </a:solidFill>
              </a:rPr>
              <a:t>Ensure privacy, no interruptions, sit down, and check if both parents are present.</a:t>
            </a:r>
            <a:endParaRPr lang="en-US" sz="1125" dirty="0"/>
          </a:p>
        </p:txBody>
      </p:sp>
      <p:sp>
        <p:nvSpPr>
          <p:cNvPr id="37" name="Text 5"/>
          <p:cNvSpPr/>
          <p:nvPr/>
        </p:nvSpPr>
        <p:spPr>
          <a:xfrm>
            <a:off x="711101" y="2619375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P</a:t>
            </a:r>
            <a:endParaRPr lang="en-US" sz="1200" dirty="0"/>
          </a:p>
        </p:txBody>
      </p:sp>
      <p:sp>
        <p:nvSpPr>
          <p:cNvPr id="38" name="Text 6"/>
          <p:cNvSpPr/>
          <p:nvPr/>
        </p:nvSpPr>
        <p:spPr>
          <a:xfrm>
            <a:off x="1057275" y="2619375"/>
            <a:ext cx="4667250" cy="61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3087"/>
                </a:solidFill>
              </a:rPr>
              <a:t>Perception</a:t>
            </a:r>
            <a:r>
              <a:rPr lang="en-US" sz="1125" dirty="0">
                <a:solidFill>
                  <a:srgbClr val="202124"/>
                </a:solidFill>
              </a:rPr>
              <a:t>"What have the doctors or nurses told you so far about your baby's heart?"</a:t>
            </a:r>
            <a:endParaRPr lang="en-US" sz="1125" dirty="0"/>
          </a:p>
        </p:txBody>
      </p:sp>
      <p:sp>
        <p:nvSpPr>
          <p:cNvPr id="39" name="Text 7"/>
          <p:cNvSpPr/>
          <p:nvPr/>
        </p:nvSpPr>
        <p:spPr>
          <a:xfrm>
            <a:off x="740718" y="335280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I</a:t>
            </a:r>
            <a:endParaRPr lang="en-US" sz="1200" dirty="0"/>
          </a:p>
        </p:txBody>
      </p:sp>
      <p:sp>
        <p:nvSpPr>
          <p:cNvPr id="40" name="Text 8"/>
          <p:cNvSpPr/>
          <p:nvPr/>
        </p:nvSpPr>
        <p:spPr>
          <a:xfrm>
            <a:off x="1057275" y="3352800"/>
            <a:ext cx="3794373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3087"/>
                </a:solidFill>
              </a:rPr>
              <a:t>Invitation</a:t>
            </a:r>
            <a:r>
              <a:rPr lang="en-US" sz="1125" dirty="0">
                <a:solidFill>
                  <a:srgbClr val="202124"/>
                </a:solidFill>
              </a:rPr>
              <a:t>"How much information would you like me to go into today?"</a:t>
            </a:r>
            <a:endParaRPr lang="en-US" sz="1125" dirty="0"/>
          </a:p>
        </p:txBody>
      </p:sp>
      <p:sp>
        <p:nvSpPr>
          <p:cNvPr id="41" name="Text 9"/>
          <p:cNvSpPr/>
          <p:nvPr/>
        </p:nvSpPr>
        <p:spPr>
          <a:xfrm>
            <a:off x="706934" y="388620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K</a:t>
            </a:r>
            <a:endParaRPr lang="en-US" sz="1200" dirty="0"/>
          </a:p>
        </p:txBody>
      </p:sp>
      <p:sp>
        <p:nvSpPr>
          <p:cNvPr id="42" name="Text 10"/>
          <p:cNvSpPr/>
          <p:nvPr/>
        </p:nvSpPr>
        <p:spPr>
          <a:xfrm>
            <a:off x="1057275" y="3886200"/>
            <a:ext cx="4667250" cy="61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3087"/>
                </a:solidFill>
              </a:rPr>
              <a:t>Knowledge</a:t>
            </a:r>
            <a:r>
              <a:rPr lang="en-US" sz="1125" dirty="0">
                <a:solidFill>
                  <a:srgbClr val="202124"/>
                </a:solidFill>
              </a:rPr>
              <a:t>Use "warning shots." Give information in small chunks. Avoid technical jargon.</a:t>
            </a:r>
            <a:endParaRPr lang="en-US" sz="1125" dirty="0"/>
          </a:p>
        </p:txBody>
      </p:sp>
      <p:sp>
        <p:nvSpPr>
          <p:cNvPr id="43" name="Text 11"/>
          <p:cNvSpPr/>
          <p:nvPr/>
        </p:nvSpPr>
        <p:spPr>
          <a:xfrm>
            <a:off x="711101" y="4619625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E</a:t>
            </a:r>
            <a:endParaRPr lang="en-US" sz="1200" dirty="0"/>
          </a:p>
        </p:txBody>
      </p:sp>
      <p:sp>
        <p:nvSpPr>
          <p:cNvPr id="44" name="Text 12"/>
          <p:cNvSpPr/>
          <p:nvPr/>
        </p:nvSpPr>
        <p:spPr>
          <a:xfrm>
            <a:off x="1057275" y="4619625"/>
            <a:ext cx="4667250" cy="61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3087"/>
                </a:solidFill>
              </a:rPr>
              <a:t>Empathy</a:t>
            </a:r>
            <a:r>
              <a:rPr lang="en-US" sz="1125" dirty="0">
                <a:solidFill>
                  <a:srgbClr val="202124"/>
                </a:solidFill>
              </a:rPr>
              <a:t>"I can see this is a huge shock for you. It's completely normal to feel this way."</a:t>
            </a:r>
            <a:endParaRPr lang="en-US" sz="1125" dirty="0"/>
          </a:p>
        </p:txBody>
      </p:sp>
      <p:sp>
        <p:nvSpPr>
          <p:cNvPr id="45" name="Text 13"/>
          <p:cNvSpPr/>
          <p:nvPr/>
        </p:nvSpPr>
        <p:spPr>
          <a:xfrm>
            <a:off x="711101" y="535305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S</a:t>
            </a:r>
            <a:endParaRPr lang="en-US" sz="1200" dirty="0"/>
          </a:p>
        </p:txBody>
      </p:sp>
      <p:sp>
        <p:nvSpPr>
          <p:cNvPr id="46" name="Text 14"/>
          <p:cNvSpPr/>
          <p:nvPr/>
        </p:nvSpPr>
        <p:spPr>
          <a:xfrm>
            <a:off x="1057275" y="5353050"/>
            <a:ext cx="4238179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3087"/>
                </a:solidFill>
              </a:rPr>
              <a:t>Strategy &amp; Summary</a:t>
            </a:r>
            <a:r>
              <a:rPr lang="en-US" sz="1125" dirty="0">
                <a:solidFill>
                  <a:srgbClr val="202124"/>
                </a:solidFill>
              </a:rPr>
              <a:t>Agree on a plan (referral to cardiology, contact details, written info).</a:t>
            </a:r>
            <a:endParaRPr lang="en-US" sz="1125" dirty="0"/>
          </a:p>
        </p:txBody>
      </p:sp>
      <p:sp>
        <p:nvSpPr>
          <p:cNvPr id="47" name="Text 15"/>
          <p:cNvSpPr/>
          <p:nvPr/>
        </p:nvSpPr>
        <p:spPr>
          <a:xfrm>
            <a:off x="6800850" y="1285875"/>
            <a:ext cx="539115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3087"/>
                </a:solidFill>
              </a:rPr>
              <a:t>GP Communication Strategies</a:t>
            </a:r>
            <a:endParaRPr lang="en-US" sz="1650" dirty="0"/>
          </a:p>
        </p:txBody>
      </p:sp>
      <p:sp>
        <p:nvSpPr>
          <p:cNvPr id="48" name="Text 16"/>
          <p:cNvSpPr/>
          <p:nvPr/>
        </p:nvSpPr>
        <p:spPr>
          <a:xfrm>
            <a:off x="6896100" y="2000250"/>
            <a:ext cx="48291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Avoid Medical Jargon</a:t>
            </a:r>
            <a:endParaRPr lang="en-US" sz="1200" dirty="0"/>
          </a:p>
        </p:txBody>
      </p:sp>
      <p:sp>
        <p:nvSpPr>
          <p:cNvPr id="49" name="Text 17"/>
          <p:cNvSpPr/>
          <p:nvPr/>
        </p:nvSpPr>
        <p:spPr>
          <a:xfrm>
            <a:off x="6686550" y="2305050"/>
            <a:ext cx="2144028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Specialist Term</a:t>
            </a:r>
            <a:endParaRPr lang="en-US" sz="1050" dirty="0"/>
          </a:p>
        </p:txBody>
      </p:sp>
      <p:sp>
        <p:nvSpPr>
          <p:cNvPr id="50" name="Text 18"/>
          <p:cNvSpPr/>
          <p:nvPr/>
        </p:nvSpPr>
        <p:spPr>
          <a:xfrm>
            <a:off x="8113961" y="2305050"/>
            <a:ext cx="3974128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Layman's Terms for Parents</a:t>
            </a:r>
            <a:endParaRPr lang="en-US" sz="1050" dirty="0"/>
          </a:p>
        </p:txBody>
      </p:sp>
      <p:sp>
        <p:nvSpPr>
          <p:cNvPr id="51" name="Text 19"/>
          <p:cNvSpPr/>
          <p:nvPr/>
        </p:nvSpPr>
        <p:spPr>
          <a:xfrm>
            <a:off x="6686550" y="2619375"/>
            <a:ext cx="1286417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VSD / ASD</a:t>
            </a:r>
            <a:endParaRPr lang="en-US" sz="1050" dirty="0"/>
          </a:p>
        </p:txBody>
      </p:sp>
      <p:sp>
        <p:nvSpPr>
          <p:cNvPr id="52" name="Text 20"/>
          <p:cNvSpPr/>
          <p:nvPr/>
        </p:nvSpPr>
        <p:spPr>
          <a:xfrm>
            <a:off x="8113961" y="2619375"/>
            <a:ext cx="4078039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"A small hole in the wall of the heart"</a:t>
            </a:r>
            <a:endParaRPr lang="en-US" sz="1050" dirty="0"/>
          </a:p>
        </p:txBody>
      </p:sp>
      <p:sp>
        <p:nvSpPr>
          <p:cNvPr id="53" name="Text 21"/>
          <p:cNvSpPr/>
          <p:nvPr/>
        </p:nvSpPr>
        <p:spPr>
          <a:xfrm>
            <a:off x="6686550" y="2933700"/>
            <a:ext cx="2715768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Tetralogy of Fallot</a:t>
            </a:r>
            <a:endParaRPr lang="en-US" sz="1050" dirty="0"/>
          </a:p>
        </p:txBody>
      </p:sp>
      <p:sp>
        <p:nvSpPr>
          <p:cNvPr id="54" name="Text 22"/>
          <p:cNvSpPr/>
          <p:nvPr/>
        </p:nvSpPr>
        <p:spPr>
          <a:xfrm>
            <a:off x="8113961" y="2933700"/>
            <a:ext cx="4078039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"A combination of four related heart problems"</a:t>
            </a:r>
            <a:endParaRPr lang="en-US" sz="1050" dirty="0"/>
          </a:p>
        </p:txBody>
      </p:sp>
      <p:sp>
        <p:nvSpPr>
          <p:cNvPr id="55" name="Text 23"/>
          <p:cNvSpPr/>
          <p:nvPr/>
        </p:nvSpPr>
        <p:spPr>
          <a:xfrm>
            <a:off x="6686550" y="3248025"/>
            <a:ext cx="1275011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Cyanosis</a:t>
            </a:r>
            <a:endParaRPr lang="en-US" sz="1050" dirty="0"/>
          </a:p>
        </p:txBody>
      </p:sp>
      <p:sp>
        <p:nvSpPr>
          <p:cNvPr id="56" name="Text 24"/>
          <p:cNvSpPr/>
          <p:nvPr/>
        </p:nvSpPr>
        <p:spPr>
          <a:xfrm>
            <a:off x="8113961" y="3248025"/>
            <a:ext cx="4078039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"A blue tint to the skin due to lower oxygen"</a:t>
            </a:r>
            <a:endParaRPr lang="en-US" sz="1050" dirty="0"/>
          </a:p>
        </p:txBody>
      </p:sp>
      <p:sp>
        <p:nvSpPr>
          <p:cNvPr id="57" name="Text 25"/>
          <p:cNvSpPr/>
          <p:nvPr/>
        </p:nvSpPr>
        <p:spPr>
          <a:xfrm>
            <a:off x="6896100" y="3905250"/>
            <a:ext cx="48291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Explaining Life Impact</a:t>
            </a:r>
            <a:endParaRPr lang="en-US" sz="1200" dirty="0"/>
          </a:p>
        </p:txBody>
      </p:sp>
      <p:sp>
        <p:nvSpPr>
          <p:cNvPr id="58" name="Text 26"/>
          <p:cNvSpPr/>
          <p:nvPr/>
        </p:nvSpPr>
        <p:spPr>
          <a:xfrm>
            <a:off x="6610350" y="4191000"/>
            <a:ext cx="4829175" cy="895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44444"/>
                </a:solidFill>
              </a:rPr>
              <a:t>Focus on what parents care about most:</a:t>
            </a:r>
            <a:endParaRPr lang="en-US" sz="1125" dirty="0"/>
          </a:p>
        </p:txBody>
      </p:sp>
      <p:sp>
        <p:nvSpPr>
          <p:cNvPr id="59" name="Text 27"/>
          <p:cNvSpPr/>
          <p:nvPr/>
        </p:nvSpPr>
        <p:spPr>
          <a:xfrm>
            <a:off x="6834485" y="5486400"/>
            <a:ext cx="463361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3087"/>
                </a:solidFill>
              </a:rPr>
              <a:t> SCA TIP: Always ask ICE (Ideas, Concerns, Expectations) before giving the diagnosis to tailor your explanation.</a:t>
            </a:r>
            <a:endParaRPr lang="en-US" sz="10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14300"/>
            <a:ext cx="11430000" cy="82867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33475"/>
            <a:ext cx="5572125" cy="267176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33500"/>
            <a:ext cx="238125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971800"/>
            <a:ext cx="5191125" cy="5905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957638"/>
            <a:ext cx="5572125" cy="267176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157663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133475"/>
            <a:ext cx="5572125" cy="281463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75" y="1333500"/>
            <a:ext cx="238125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1714500"/>
            <a:ext cx="1192560" cy="19526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2043113"/>
            <a:ext cx="5191125" cy="5905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4100513"/>
            <a:ext cx="5572125" cy="252888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4300538"/>
            <a:ext cx="238125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5538788"/>
            <a:ext cx="5191125" cy="590550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666750" y="228600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CONGENITAL HEART DISEASE</a:t>
            </a:r>
            <a:endParaRPr lang="en-US" sz="1800" dirty="0"/>
          </a:p>
        </p:txBody>
      </p:sp>
      <p:sp>
        <p:nvSpPr>
          <p:cNvPr id="17" name="Text 1"/>
          <p:cNvSpPr/>
          <p:nvPr/>
        </p:nvSpPr>
        <p:spPr>
          <a:xfrm>
            <a:off x="666750" y="600075"/>
            <a:ext cx="6583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SCA Exam Focus: ICE &amp; Safety Netting</a:t>
            </a:r>
            <a:endParaRPr lang="en-US" sz="1200" dirty="0"/>
          </a:p>
        </p:txBody>
      </p:sp>
      <p:sp>
        <p:nvSpPr>
          <p:cNvPr id="18" name="Text 2"/>
          <p:cNvSpPr/>
          <p:nvPr/>
        </p:nvSpPr>
        <p:spPr>
          <a:xfrm>
            <a:off x="904875" y="1285875"/>
            <a:ext cx="10287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Exploring ICE (Ideas, Concerns, Expectations)</a:t>
            </a:r>
            <a:endParaRPr lang="en-US" sz="1500" dirty="0"/>
          </a:p>
        </p:txBody>
      </p:sp>
      <p:sp>
        <p:nvSpPr>
          <p:cNvPr id="19" name="Text 3"/>
          <p:cNvSpPr/>
          <p:nvPr/>
        </p:nvSpPr>
        <p:spPr>
          <a:xfrm>
            <a:off x="809625" y="1685925"/>
            <a:ext cx="113823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3087"/>
                </a:solidFill>
              </a:rPr>
              <a:t>Ideas:</a:t>
            </a:r>
            <a:r>
              <a:rPr lang="en-US" sz="1125" dirty="0">
                <a:solidFill>
                  <a:srgbClr val="202124"/>
                </a:solidFill>
              </a:rPr>
              <a:t> "What did you notice that first worried you about your baby's feeding?"</a:t>
            </a:r>
            <a:endParaRPr lang="en-US" sz="1125" dirty="0"/>
          </a:p>
        </p:txBody>
      </p:sp>
      <p:sp>
        <p:nvSpPr>
          <p:cNvPr id="20" name="Text 4"/>
          <p:cNvSpPr/>
          <p:nvPr/>
        </p:nvSpPr>
        <p:spPr>
          <a:xfrm>
            <a:off x="809625" y="1981200"/>
            <a:ext cx="4953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3087"/>
                </a:solidFill>
              </a:rPr>
              <a:t>Concerns:</a:t>
            </a:r>
            <a:r>
              <a:rPr lang="en-US" sz="1125" dirty="0">
                <a:solidFill>
                  <a:srgbClr val="202124"/>
                </a:solidFill>
              </a:rPr>
              <a:t> "What are you most scared about when we talk about the heart murmur?"</a:t>
            </a:r>
            <a:endParaRPr lang="en-US" sz="1125" dirty="0"/>
          </a:p>
        </p:txBody>
      </p:sp>
      <p:sp>
        <p:nvSpPr>
          <p:cNvPr id="21" name="Text 5"/>
          <p:cNvSpPr/>
          <p:nvPr/>
        </p:nvSpPr>
        <p:spPr>
          <a:xfrm>
            <a:off x="809625" y="2476500"/>
            <a:ext cx="4953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3087"/>
                </a:solidFill>
              </a:rPr>
              <a:t>Expectations:</a:t>
            </a:r>
            <a:r>
              <a:rPr lang="en-US" sz="1125" dirty="0">
                <a:solidFill>
                  <a:srgbClr val="202124"/>
                </a:solidFill>
              </a:rPr>
              <a:t> "What were you hoping we could find out or achieve from our referral today?"</a:t>
            </a:r>
            <a:endParaRPr lang="en-US" sz="1125" dirty="0"/>
          </a:p>
        </p:txBody>
      </p:sp>
      <p:sp>
        <p:nvSpPr>
          <p:cNvPr id="22" name="Text 6"/>
          <p:cNvSpPr/>
          <p:nvPr/>
        </p:nvSpPr>
        <p:spPr>
          <a:xfrm>
            <a:off x="685800" y="2971800"/>
            <a:ext cx="4962525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444444"/>
                </a:solidFill>
              </a:rPr>
              <a:t>Consultation Tip:</a:t>
            </a:r>
            <a:r>
              <a:rPr lang="en-US" sz="1050" i="1" dirty="0">
                <a:solidFill>
                  <a:srgbClr val="444444"/>
                </a:solidFill>
              </a:rPr>
              <a:t> Avoid jargon. Use "hole in the heart" or "narrowing" before technical terms like VSD or Stenosis.</a:t>
            </a:r>
            <a:endParaRPr lang="en-US" sz="1050" dirty="0"/>
          </a:p>
        </p:txBody>
      </p:sp>
      <p:sp>
        <p:nvSpPr>
          <p:cNvPr id="23" name="Text 7"/>
          <p:cNvSpPr/>
          <p:nvPr/>
        </p:nvSpPr>
        <p:spPr>
          <a:xfrm>
            <a:off x="904875" y="4110038"/>
            <a:ext cx="5486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Breaking News to Parents</a:t>
            </a:r>
            <a:endParaRPr lang="en-US" sz="1500" dirty="0"/>
          </a:p>
        </p:txBody>
      </p:sp>
      <p:sp>
        <p:nvSpPr>
          <p:cNvPr id="24" name="Text 8"/>
          <p:cNvSpPr/>
          <p:nvPr/>
        </p:nvSpPr>
        <p:spPr>
          <a:xfrm>
            <a:off x="809625" y="4510088"/>
            <a:ext cx="8670022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Apply the </a:t>
            </a:r>
            <a:r>
              <a:rPr lang="en-US" sz="1125" b="1" dirty="0">
                <a:solidFill>
                  <a:srgbClr val="003087"/>
                </a:solidFill>
              </a:rPr>
              <a:t>SPIKES</a:t>
            </a:r>
            <a:r>
              <a:rPr lang="en-US" sz="1125" dirty="0">
                <a:solidFill>
                  <a:srgbClr val="202124"/>
                </a:solidFill>
              </a:rPr>
              <a:t> framework for significant diagnoses.</a:t>
            </a:r>
            <a:endParaRPr lang="en-US" sz="1125" dirty="0"/>
          </a:p>
        </p:txBody>
      </p:sp>
      <p:sp>
        <p:nvSpPr>
          <p:cNvPr id="25" name="Text 9"/>
          <p:cNvSpPr/>
          <p:nvPr/>
        </p:nvSpPr>
        <p:spPr>
          <a:xfrm>
            <a:off x="809625" y="4805363"/>
            <a:ext cx="1014229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Focus on the </a:t>
            </a:r>
            <a:r>
              <a:rPr lang="en-US" sz="1125" b="1" dirty="0">
                <a:solidFill>
                  <a:srgbClr val="003087"/>
                </a:solidFill>
              </a:rPr>
              <a:t>impact on daily life</a:t>
            </a:r>
            <a:r>
              <a:rPr lang="en-US" sz="1125" dirty="0">
                <a:solidFill>
                  <a:srgbClr val="202124"/>
                </a:solidFill>
              </a:rPr>
              <a:t> (feeding, growth, activity).</a:t>
            </a:r>
            <a:endParaRPr lang="en-US" sz="1125" dirty="0"/>
          </a:p>
        </p:txBody>
      </p:sp>
      <p:sp>
        <p:nvSpPr>
          <p:cNvPr id="26" name="Text 10"/>
          <p:cNvSpPr/>
          <p:nvPr/>
        </p:nvSpPr>
        <p:spPr>
          <a:xfrm>
            <a:off x="809625" y="5100638"/>
            <a:ext cx="4953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Provide written materials or links to reputable British Heart Foundation resources.</a:t>
            </a:r>
            <a:endParaRPr lang="en-US" sz="1125" dirty="0"/>
          </a:p>
        </p:txBody>
      </p:sp>
      <p:sp>
        <p:nvSpPr>
          <p:cNvPr id="27" name="Text 11"/>
          <p:cNvSpPr/>
          <p:nvPr/>
        </p:nvSpPr>
        <p:spPr>
          <a:xfrm>
            <a:off x="6762750" y="1285875"/>
            <a:ext cx="5429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Safety Netting for Repaired CHD</a:t>
            </a:r>
            <a:endParaRPr lang="en-US" sz="1500" dirty="0"/>
          </a:p>
        </p:txBody>
      </p:sp>
      <p:sp>
        <p:nvSpPr>
          <p:cNvPr id="28" name="Text 12"/>
          <p:cNvSpPr/>
          <p:nvPr/>
        </p:nvSpPr>
        <p:spPr>
          <a:xfrm>
            <a:off x="6505575" y="1714500"/>
            <a:ext cx="1754603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</a:rPr>
              <a:t>CRITICAL MESSAGE</a:t>
            </a:r>
            <a:endParaRPr lang="en-US" sz="825" dirty="0"/>
          </a:p>
        </p:txBody>
      </p:sp>
      <p:sp>
        <p:nvSpPr>
          <p:cNvPr id="29" name="Text 13"/>
          <p:cNvSpPr/>
          <p:nvPr/>
        </p:nvSpPr>
        <p:spPr>
          <a:xfrm>
            <a:off x="6543675" y="2043113"/>
            <a:ext cx="4962525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444444"/>
                </a:solidFill>
              </a:rPr>
              <a:t>"Even though the hole has been fixed, you still need to see your heart specialist every year—your heart needs monitoring long-term."</a:t>
            </a:r>
            <a:endParaRPr lang="en-US" sz="1050" dirty="0"/>
          </a:p>
        </p:txBody>
      </p:sp>
      <p:sp>
        <p:nvSpPr>
          <p:cNvPr id="30" name="Text 14"/>
          <p:cNvSpPr/>
          <p:nvPr/>
        </p:nvSpPr>
        <p:spPr>
          <a:xfrm>
            <a:off x="6667500" y="2709863"/>
            <a:ext cx="4953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3087"/>
                </a:solidFill>
              </a:rPr>
              <a:t>Red Flags:</a:t>
            </a:r>
            <a:r>
              <a:rPr lang="en-US" sz="1125" dirty="0">
                <a:solidFill>
                  <a:srgbClr val="202124"/>
                </a:solidFill>
              </a:rPr>
              <a:t> Unexplained fever (IE), new breathlessness, or palpitations (AF/Flutter).</a:t>
            </a:r>
            <a:endParaRPr lang="en-US" sz="1125" dirty="0"/>
          </a:p>
        </p:txBody>
      </p:sp>
      <p:sp>
        <p:nvSpPr>
          <p:cNvPr id="31" name="Text 15"/>
          <p:cNvSpPr/>
          <p:nvPr/>
        </p:nvSpPr>
        <p:spPr>
          <a:xfrm>
            <a:off x="6667500" y="3205163"/>
            <a:ext cx="5524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3087"/>
                </a:solidFill>
              </a:rPr>
              <a:t>Lifestyle:</a:t>
            </a:r>
            <a:r>
              <a:rPr lang="en-US" sz="1125" dirty="0">
                <a:solidFill>
                  <a:srgbClr val="202124"/>
                </a:solidFill>
              </a:rPr>
              <a:t> Discuss dental hygiene and infective endocarditis risks.</a:t>
            </a:r>
            <a:endParaRPr lang="en-US" sz="1125" dirty="0"/>
          </a:p>
        </p:txBody>
      </p:sp>
      <p:sp>
        <p:nvSpPr>
          <p:cNvPr id="32" name="Text 16"/>
          <p:cNvSpPr/>
          <p:nvPr/>
        </p:nvSpPr>
        <p:spPr>
          <a:xfrm>
            <a:off x="6667500" y="3500438"/>
            <a:ext cx="5524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3087"/>
                </a:solidFill>
              </a:rPr>
              <a:t>Follow-up:</a:t>
            </a:r>
            <a:r>
              <a:rPr lang="en-US" sz="1125" dirty="0">
                <a:solidFill>
                  <a:srgbClr val="202124"/>
                </a:solidFill>
              </a:rPr>
              <a:t> GP should never stop or discharge specialist GUCH follow-up.</a:t>
            </a:r>
            <a:endParaRPr lang="en-US" sz="1125" dirty="0"/>
          </a:p>
        </p:txBody>
      </p:sp>
      <p:sp>
        <p:nvSpPr>
          <p:cNvPr id="33" name="Text 17"/>
          <p:cNvSpPr/>
          <p:nvPr/>
        </p:nvSpPr>
        <p:spPr>
          <a:xfrm>
            <a:off x="6762750" y="4252913"/>
            <a:ext cx="5429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Pregnancy &amp; Pre-conception</a:t>
            </a:r>
            <a:endParaRPr lang="en-US" sz="1500" dirty="0"/>
          </a:p>
        </p:txBody>
      </p:sp>
      <p:sp>
        <p:nvSpPr>
          <p:cNvPr id="34" name="Text 18"/>
          <p:cNvSpPr/>
          <p:nvPr/>
        </p:nvSpPr>
        <p:spPr>
          <a:xfrm>
            <a:off x="6667500" y="4652963"/>
            <a:ext cx="5524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Complex CHD is </a:t>
            </a:r>
            <a:r>
              <a:rPr lang="en-US" sz="1125" b="1" dirty="0">
                <a:solidFill>
                  <a:srgbClr val="003087"/>
                </a:solidFill>
              </a:rPr>
              <a:t>extremely high risk</a:t>
            </a:r>
            <a:r>
              <a:rPr lang="en-US" sz="1125" dirty="0">
                <a:solidFill>
                  <a:srgbClr val="202124"/>
                </a:solidFill>
              </a:rPr>
              <a:t> for maternal mortality.</a:t>
            </a:r>
            <a:endParaRPr lang="en-US" sz="1125" dirty="0"/>
          </a:p>
        </p:txBody>
      </p:sp>
      <p:sp>
        <p:nvSpPr>
          <p:cNvPr id="35" name="Text 19"/>
          <p:cNvSpPr/>
          <p:nvPr/>
        </p:nvSpPr>
        <p:spPr>
          <a:xfrm>
            <a:off x="6667500" y="4948238"/>
            <a:ext cx="5524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Refer to specialist </a:t>
            </a:r>
            <a:r>
              <a:rPr lang="en-US" sz="1125" b="1" dirty="0">
                <a:solidFill>
                  <a:srgbClr val="003087"/>
                </a:solidFill>
              </a:rPr>
              <a:t>GUCH + Maternal Medicine</a:t>
            </a:r>
            <a:r>
              <a:rPr lang="en-US" sz="1125" dirty="0">
                <a:solidFill>
                  <a:srgbClr val="202124"/>
                </a:solidFill>
              </a:rPr>
              <a:t> clinics early.</a:t>
            </a:r>
            <a:endParaRPr lang="en-US" sz="1125" dirty="0"/>
          </a:p>
        </p:txBody>
      </p:sp>
      <p:sp>
        <p:nvSpPr>
          <p:cNvPr id="36" name="Text 20"/>
          <p:cNvSpPr/>
          <p:nvPr/>
        </p:nvSpPr>
        <p:spPr>
          <a:xfrm>
            <a:off x="6667500" y="5243513"/>
            <a:ext cx="5524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Contraindicated: Eisenmenger syndrome and severe pulmonary hypertension.</a:t>
            </a:r>
            <a:endParaRPr lang="en-US" sz="1125" dirty="0"/>
          </a:p>
        </p:txBody>
      </p:sp>
      <p:sp>
        <p:nvSpPr>
          <p:cNvPr id="37" name="Text 21"/>
          <p:cNvSpPr/>
          <p:nvPr/>
        </p:nvSpPr>
        <p:spPr>
          <a:xfrm>
            <a:off x="6543675" y="5538788"/>
            <a:ext cx="4962525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444444"/>
                </a:solidFill>
              </a:rPr>
              <a:t>"We need to refer you to a specialist clinic before you get pregnant so we can plan the safest care for you and your baby."</a:t>
            </a:r>
            <a:endParaRPr lang="en-US" sz="10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42875"/>
            <a:ext cx="11430000" cy="8953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81100"/>
            <a:ext cx="3683050" cy="45815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71600"/>
            <a:ext cx="3302050" cy="3524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412528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4550" y="1181100"/>
            <a:ext cx="3683050" cy="45815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5050" y="1371600"/>
            <a:ext cx="3302050" cy="3524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45050" y="1412528"/>
            <a:ext cx="214313" cy="1753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28099" y="1181100"/>
            <a:ext cx="3683050" cy="45815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8599" y="1371600"/>
            <a:ext cx="3302050" cy="3524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18599" y="1412528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5953125"/>
            <a:ext cx="11430000" cy="71437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6221611"/>
            <a:ext cx="237381" cy="189905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666750" y="285750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QUICK RECALL AND SUMMARY</a:t>
            </a:r>
            <a:endParaRPr lang="en-US" sz="1800" dirty="0"/>
          </a:p>
        </p:txBody>
      </p:sp>
      <p:sp>
        <p:nvSpPr>
          <p:cNvPr id="17" name="Text 1"/>
          <p:cNvSpPr/>
          <p:nvPr/>
        </p:nvSpPr>
        <p:spPr>
          <a:xfrm>
            <a:off x="666750" y="666750"/>
            <a:ext cx="11525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Final summary of core CHD concepts, including shunt directions, specific defects, and essential GP management priorities.</a:t>
            </a:r>
            <a:endParaRPr lang="en-US" sz="1200" dirty="0"/>
          </a:p>
        </p:txBody>
      </p:sp>
      <p:sp>
        <p:nvSpPr>
          <p:cNvPr id="18" name="Text 2"/>
          <p:cNvSpPr/>
          <p:nvPr/>
        </p:nvSpPr>
        <p:spPr>
          <a:xfrm>
            <a:off x="881063" y="1371600"/>
            <a:ext cx="330205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Shunt Mechanics</a:t>
            </a:r>
            <a:endParaRPr lang="en-US" sz="1350" dirty="0"/>
          </a:p>
        </p:txBody>
      </p:sp>
      <p:sp>
        <p:nvSpPr>
          <p:cNvPr id="19" name="Text 3"/>
          <p:cNvSpPr/>
          <p:nvPr/>
        </p:nvSpPr>
        <p:spPr>
          <a:xfrm>
            <a:off x="628650" y="1866900"/>
            <a:ext cx="3302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202124"/>
                </a:solidFill>
                <a:highlight>
                  <a:srgbClr val="FFB81C"/>
                </a:highlight>
              </a:rPr>
              <a:t>ACYANOTIC</a:t>
            </a:r>
            <a:r>
              <a:rPr lang="en-US" sz="1050" dirty="0">
                <a:solidFill>
                  <a:srgbClr val="202124"/>
                </a:solidFill>
              </a:rPr>
              <a:t> </a:t>
            </a:r>
            <a:r>
              <a:rPr lang="en-US" sz="1050" b="1" dirty="0">
                <a:solidFill>
                  <a:srgbClr val="003087"/>
                </a:solidFill>
              </a:rPr>
              <a:t>L → R Shunts:</a:t>
            </a:r>
            <a:r>
              <a:rPr lang="en-US" sz="1050" dirty="0">
                <a:solidFill>
                  <a:srgbClr val="202124"/>
                </a:solidFill>
              </a:rPr>
              <a:t> Increased pulmonary flow. Includes </a:t>
            </a:r>
            <a:r>
              <a:rPr lang="en-US" sz="1050" b="1" dirty="0">
                <a:solidFill>
                  <a:srgbClr val="003087"/>
                </a:solidFill>
              </a:rPr>
              <a:t>VSD</a:t>
            </a:r>
            <a:r>
              <a:rPr lang="en-US" sz="1050" dirty="0">
                <a:solidFill>
                  <a:srgbClr val="202124"/>
                </a:solidFill>
              </a:rPr>
              <a:t> (most common), </a:t>
            </a:r>
            <a:r>
              <a:rPr lang="en-US" sz="1050" b="1" dirty="0">
                <a:solidFill>
                  <a:srgbClr val="003087"/>
                </a:solidFill>
              </a:rPr>
              <a:t>ASD</a:t>
            </a:r>
            <a:r>
              <a:rPr lang="en-US" sz="1050" dirty="0">
                <a:solidFill>
                  <a:srgbClr val="202124"/>
                </a:solidFill>
              </a:rPr>
              <a:t>, and </a:t>
            </a:r>
            <a:r>
              <a:rPr lang="en-US" sz="1050" b="1" dirty="0">
                <a:solidFill>
                  <a:srgbClr val="003087"/>
                </a:solidFill>
              </a:rPr>
              <a:t>PDA</a:t>
            </a:r>
            <a:r>
              <a:rPr lang="en-US" sz="1050" dirty="0">
                <a:solidFill>
                  <a:srgbClr val="202124"/>
                </a:solidFill>
              </a:rPr>
              <a:t>.</a:t>
            </a:r>
            <a:endParaRPr lang="en-US" sz="1050" dirty="0"/>
          </a:p>
        </p:txBody>
      </p:sp>
      <p:sp>
        <p:nvSpPr>
          <p:cNvPr id="20" name="Text 4"/>
          <p:cNvSpPr/>
          <p:nvPr/>
        </p:nvSpPr>
        <p:spPr>
          <a:xfrm>
            <a:off x="628650" y="2354461"/>
            <a:ext cx="3302050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202124"/>
                </a:solidFill>
                <a:highlight>
                  <a:srgbClr val="FFB81C"/>
                </a:highlight>
              </a:rPr>
              <a:t>CYANOTIC</a:t>
            </a:r>
            <a:r>
              <a:rPr lang="en-US" sz="1050" dirty="0">
                <a:solidFill>
                  <a:srgbClr val="202124"/>
                </a:solidFill>
              </a:rPr>
              <a:t> </a:t>
            </a:r>
            <a:r>
              <a:rPr lang="en-US" sz="1050" b="1" dirty="0">
                <a:solidFill>
                  <a:srgbClr val="003087"/>
                </a:solidFill>
              </a:rPr>
              <a:t>R → L Shunts:</a:t>
            </a:r>
            <a:r>
              <a:rPr lang="en-US" sz="1050" dirty="0">
                <a:solidFill>
                  <a:srgbClr val="202124"/>
                </a:solidFill>
              </a:rPr>
              <a:t> Decreased pulmonary flow or mixing. Includes </a:t>
            </a:r>
            <a:r>
              <a:rPr lang="en-US" sz="1050" b="1" dirty="0">
                <a:solidFill>
                  <a:srgbClr val="003087"/>
                </a:solidFill>
              </a:rPr>
              <a:t>Tetralogy of Fallot (TOF)</a:t>
            </a:r>
            <a:r>
              <a:rPr lang="en-US" sz="1050" dirty="0">
                <a:solidFill>
                  <a:srgbClr val="202124"/>
                </a:solidFill>
              </a:rPr>
              <a:t> and </a:t>
            </a:r>
            <a:r>
              <a:rPr lang="en-US" sz="1050" b="1" dirty="0">
                <a:solidFill>
                  <a:srgbClr val="003087"/>
                </a:solidFill>
              </a:rPr>
              <a:t>TGA</a:t>
            </a:r>
            <a:r>
              <a:rPr lang="en-US" sz="1050" dirty="0">
                <a:solidFill>
                  <a:srgbClr val="202124"/>
                </a:solidFill>
              </a:rPr>
              <a:t>.</a:t>
            </a:r>
            <a:endParaRPr lang="en-US" sz="1050" dirty="0"/>
          </a:p>
        </p:txBody>
      </p:sp>
      <p:sp>
        <p:nvSpPr>
          <p:cNvPr id="21" name="Text 5"/>
          <p:cNvSpPr/>
          <p:nvPr/>
        </p:nvSpPr>
        <p:spPr>
          <a:xfrm>
            <a:off x="628650" y="3028652"/>
            <a:ext cx="3302050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202124"/>
                </a:solidFill>
                <a:highlight>
                  <a:srgbClr val="FFB81C"/>
                </a:highlight>
              </a:rPr>
              <a:t>WARNING</a:t>
            </a:r>
            <a:r>
              <a:rPr lang="en-US" sz="1050" dirty="0">
                <a:solidFill>
                  <a:srgbClr val="202124"/>
                </a:solidFill>
              </a:rPr>
              <a:t> </a:t>
            </a:r>
            <a:r>
              <a:rPr lang="en-US" sz="1050" b="1" dirty="0">
                <a:solidFill>
                  <a:srgbClr val="003087"/>
                </a:solidFill>
              </a:rPr>
              <a:t>Eisenmenger Syndrome:</a:t>
            </a:r>
            <a:r>
              <a:rPr lang="en-US" sz="1050" dirty="0">
                <a:solidFill>
                  <a:srgbClr val="202124"/>
                </a:solidFill>
              </a:rPr>
              <a:t> Irreversible reversal of shunt (L→R becomes R→L) due to high pulmonary pressure.</a:t>
            </a:r>
            <a:endParaRPr lang="en-US" sz="1050" dirty="0"/>
          </a:p>
        </p:txBody>
      </p:sp>
      <p:sp>
        <p:nvSpPr>
          <p:cNvPr id="22" name="Text 6"/>
          <p:cNvSpPr/>
          <p:nvPr/>
        </p:nvSpPr>
        <p:spPr>
          <a:xfrm>
            <a:off x="4754612" y="1371600"/>
            <a:ext cx="370332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Clinical Hallmarks</a:t>
            </a:r>
            <a:endParaRPr lang="en-US" sz="1350" dirty="0"/>
          </a:p>
        </p:txBody>
      </p:sp>
      <p:sp>
        <p:nvSpPr>
          <p:cNvPr id="23" name="Text 7"/>
          <p:cNvSpPr/>
          <p:nvPr/>
        </p:nvSpPr>
        <p:spPr>
          <a:xfrm>
            <a:off x="4445050" y="1866900"/>
            <a:ext cx="3302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3087"/>
                </a:solidFill>
              </a:rPr>
              <a:t>ASD:</a:t>
            </a:r>
            <a:r>
              <a:rPr lang="en-US" sz="1050" dirty="0">
                <a:solidFill>
                  <a:srgbClr val="202124"/>
                </a:solidFill>
              </a:rPr>
              <a:t> Fixed, wide splitting of S2. ECG often shows Right Axis Deviation.</a:t>
            </a:r>
            <a:endParaRPr lang="en-US" sz="1050" dirty="0"/>
          </a:p>
        </p:txBody>
      </p:sp>
      <p:sp>
        <p:nvSpPr>
          <p:cNvPr id="24" name="Text 8"/>
          <p:cNvSpPr/>
          <p:nvPr/>
        </p:nvSpPr>
        <p:spPr>
          <a:xfrm>
            <a:off x="4445050" y="2354461"/>
            <a:ext cx="3302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3087"/>
                </a:solidFill>
              </a:rPr>
              <a:t>VSD:</a:t>
            </a:r>
            <a:r>
              <a:rPr lang="en-US" sz="1050" dirty="0">
                <a:solidFill>
                  <a:srgbClr val="202124"/>
                </a:solidFill>
              </a:rPr>
              <a:t> Pansystolic murmur at left sternal edge. Risk of failure to thrive if large.</a:t>
            </a:r>
            <a:endParaRPr lang="en-US" sz="1050" dirty="0"/>
          </a:p>
        </p:txBody>
      </p:sp>
      <p:sp>
        <p:nvSpPr>
          <p:cNvPr id="25" name="Text 9"/>
          <p:cNvSpPr/>
          <p:nvPr/>
        </p:nvSpPr>
        <p:spPr>
          <a:xfrm>
            <a:off x="4445050" y="2842022"/>
            <a:ext cx="3302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3087"/>
                </a:solidFill>
              </a:rPr>
              <a:t>PDA:</a:t>
            </a:r>
            <a:r>
              <a:rPr lang="en-US" sz="1050" dirty="0">
                <a:solidFill>
                  <a:srgbClr val="202124"/>
                </a:solidFill>
              </a:rPr>
              <a:t> Continuous "machinery" murmur. Bounding pulses. Treat premature infants with </a:t>
            </a:r>
            <a:r>
              <a:rPr lang="en-US" sz="1050" b="1" dirty="0">
                <a:solidFill>
                  <a:srgbClr val="005EB8"/>
                </a:solidFill>
              </a:rPr>
              <a:t>Indomethacin</a:t>
            </a:r>
            <a:r>
              <a:rPr lang="en-US" sz="1050" dirty="0">
                <a:solidFill>
                  <a:srgbClr val="202124"/>
                </a:solidFill>
              </a:rPr>
              <a:t>.</a:t>
            </a:r>
            <a:endParaRPr lang="en-US" sz="1050" dirty="0"/>
          </a:p>
        </p:txBody>
      </p:sp>
      <p:sp>
        <p:nvSpPr>
          <p:cNvPr id="26" name="Text 10"/>
          <p:cNvSpPr/>
          <p:nvPr/>
        </p:nvSpPr>
        <p:spPr>
          <a:xfrm>
            <a:off x="4445050" y="3329583"/>
            <a:ext cx="3302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3087"/>
                </a:solidFill>
              </a:rPr>
              <a:t>TOF:</a:t>
            </a:r>
            <a:r>
              <a:rPr lang="en-US" sz="1050" dirty="0">
                <a:solidFill>
                  <a:srgbClr val="202124"/>
                </a:solidFill>
              </a:rPr>
              <a:t> Ejection systolic murmur. CXR: </a:t>
            </a:r>
            <a:r>
              <a:rPr lang="en-US" sz="1050" b="1" dirty="0">
                <a:solidFill>
                  <a:srgbClr val="005EB8"/>
                </a:solidFill>
              </a:rPr>
              <a:t>"Boot-shaped"</a:t>
            </a:r>
            <a:r>
              <a:rPr lang="en-US" sz="1050" dirty="0">
                <a:solidFill>
                  <a:srgbClr val="202124"/>
                </a:solidFill>
              </a:rPr>
              <a:t> heart. Manage Tet spells with knee-chest position.</a:t>
            </a:r>
            <a:endParaRPr lang="en-US" sz="1050" dirty="0"/>
          </a:p>
        </p:txBody>
      </p:sp>
      <p:sp>
        <p:nvSpPr>
          <p:cNvPr id="27" name="Text 11"/>
          <p:cNvSpPr/>
          <p:nvPr/>
        </p:nvSpPr>
        <p:spPr>
          <a:xfrm>
            <a:off x="8628162" y="1371600"/>
            <a:ext cx="349758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GP Practice Focus</a:t>
            </a:r>
            <a:endParaRPr lang="en-US" sz="1350" dirty="0"/>
          </a:p>
        </p:txBody>
      </p:sp>
      <p:sp>
        <p:nvSpPr>
          <p:cNvPr id="28" name="Text 12"/>
          <p:cNvSpPr/>
          <p:nvPr/>
        </p:nvSpPr>
        <p:spPr>
          <a:xfrm>
            <a:off x="8318599" y="1866900"/>
            <a:ext cx="3302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3087"/>
                </a:solidFill>
              </a:rPr>
              <a:t>GUCH Care:</a:t>
            </a:r>
            <a:r>
              <a:rPr lang="en-US" sz="1050" dirty="0">
                <a:solidFill>
                  <a:srgbClr val="202124"/>
                </a:solidFill>
              </a:rPr>
              <a:t> Repaired CHD patients are </a:t>
            </a:r>
            <a:r>
              <a:rPr lang="en-US" sz="1050" i="1" dirty="0">
                <a:solidFill>
                  <a:srgbClr val="202124"/>
                </a:solidFill>
              </a:rPr>
              <a:t>not</a:t>
            </a:r>
            <a:r>
              <a:rPr lang="en-US" sz="1050" dirty="0">
                <a:solidFill>
                  <a:srgbClr val="202124"/>
                </a:solidFill>
              </a:rPr>
              <a:t> cured. Ensure lifelong follow-up with specialist GUCH clinics.</a:t>
            </a:r>
            <a:endParaRPr lang="en-US" sz="1050" dirty="0"/>
          </a:p>
        </p:txBody>
      </p:sp>
      <p:sp>
        <p:nvSpPr>
          <p:cNvPr id="29" name="Text 13"/>
          <p:cNvSpPr/>
          <p:nvPr/>
        </p:nvSpPr>
        <p:spPr>
          <a:xfrm>
            <a:off x="8318599" y="2354461"/>
            <a:ext cx="3302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3087"/>
                </a:solidFill>
              </a:rPr>
              <a:t>Endocarditis:</a:t>
            </a:r>
            <a:r>
              <a:rPr lang="en-US" sz="1050" dirty="0">
                <a:solidFill>
                  <a:srgbClr val="202124"/>
                </a:solidFill>
              </a:rPr>
              <a:t> High index of suspicion if unexplained fever. Blood cultures before antibiotics.</a:t>
            </a:r>
            <a:endParaRPr lang="en-US" sz="1050" dirty="0"/>
          </a:p>
        </p:txBody>
      </p:sp>
      <p:sp>
        <p:nvSpPr>
          <p:cNvPr id="30" name="Text 14"/>
          <p:cNvSpPr/>
          <p:nvPr/>
        </p:nvSpPr>
        <p:spPr>
          <a:xfrm>
            <a:off x="8318599" y="2842022"/>
            <a:ext cx="3302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3087"/>
                </a:solidFill>
              </a:rPr>
              <a:t>Syndromes:</a:t>
            </a:r>
            <a:r>
              <a:rPr lang="en-US" sz="1050" dirty="0">
                <a:solidFill>
                  <a:srgbClr val="202124"/>
                </a:solidFill>
              </a:rPr>
              <a:t> Screen all </a:t>
            </a:r>
            <a:r>
              <a:rPr lang="en-US" sz="1050" b="1" dirty="0">
                <a:solidFill>
                  <a:srgbClr val="005EB8"/>
                </a:solidFill>
              </a:rPr>
              <a:t>Down's</a:t>
            </a:r>
            <a:r>
              <a:rPr lang="en-US" sz="1050" dirty="0">
                <a:solidFill>
                  <a:srgbClr val="202124"/>
                </a:solidFill>
              </a:rPr>
              <a:t> infants (AVSD) and </a:t>
            </a:r>
            <a:r>
              <a:rPr lang="en-US" sz="1050" b="1" dirty="0">
                <a:solidFill>
                  <a:srgbClr val="005EB8"/>
                </a:solidFill>
              </a:rPr>
              <a:t>Turner's</a:t>
            </a:r>
            <a:r>
              <a:rPr lang="en-US" sz="1050" dirty="0">
                <a:solidFill>
                  <a:srgbClr val="202124"/>
                </a:solidFill>
              </a:rPr>
              <a:t> (Coarctation).</a:t>
            </a:r>
            <a:endParaRPr lang="en-US" sz="1050" dirty="0"/>
          </a:p>
        </p:txBody>
      </p:sp>
      <p:sp>
        <p:nvSpPr>
          <p:cNvPr id="31" name="Text 15"/>
          <p:cNvSpPr/>
          <p:nvPr/>
        </p:nvSpPr>
        <p:spPr>
          <a:xfrm>
            <a:off x="8318599" y="3329583"/>
            <a:ext cx="3302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3087"/>
                </a:solidFill>
              </a:rPr>
              <a:t>Pregnancy:</a:t>
            </a:r>
            <a:r>
              <a:rPr lang="en-US" sz="1050" dirty="0">
                <a:solidFill>
                  <a:srgbClr val="202124"/>
                </a:solidFill>
              </a:rPr>
              <a:t> High risk in complex CHD. Refer to GUCH + Maternal Medicine pre-conception.</a:t>
            </a:r>
            <a:endParaRPr lang="en-US" sz="1050" dirty="0"/>
          </a:p>
        </p:txBody>
      </p:sp>
      <p:sp>
        <p:nvSpPr>
          <p:cNvPr id="32" name="Text 16"/>
          <p:cNvSpPr/>
          <p:nvPr/>
        </p:nvSpPr>
        <p:spPr>
          <a:xfrm>
            <a:off x="1047006" y="6096000"/>
            <a:ext cx="10525869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</a:rPr>
              <a:t>RED FLAGS: Sudden rest cyanosis, "Tet spells", unexplained fever in CHD patients (Endocarditis), new onset AF/Flutter, and progressive breathlessness in adults with unrepaired shunts.</a:t>
            </a:r>
            <a:endParaRPr lang="en-US" sz="11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42875"/>
            <a:ext cx="11430000" cy="89535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81100"/>
            <a:ext cx="5572125" cy="30960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71600"/>
            <a:ext cx="342900" cy="342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794" y="1455390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66900"/>
            <a:ext cx="166688" cy="16668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388691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443734"/>
            <a:ext cx="5191125" cy="64293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4467671"/>
            <a:ext cx="5572125" cy="210457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658171"/>
            <a:ext cx="342900" cy="3429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5794" y="4741962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5153471"/>
            <a:ext cx="166688" cy="1372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5461992"/>
            <a:ext cx="166688" cy="1372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181100"/>
            <a:ext cx="5572125" cy="26003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1371600"/>
            <a:ext cx="342900" cy="3429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93669" y="1455390"/>
            <a:ext cx="214313" cy="1753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375" y="1866900"/>
            <a:ext cx="166688" cy="16668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75" y="2388691"/>
            <a:ext cx="166688" cy="1372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3971925"/>
            <a:ext cx="5572125" cy="26003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4162425"/>
            <a:ext cx="342900" cy="3429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93669" y="4246215"/>
            <a:ext cx="214313" cy="17532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4657725"/>
            <a:ext cx="166688" cy="13722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4966246"/>
            <a:ext cx="166688" cy="13722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75" y="5274766"/>
            <a:ext cx="166688" cy="13722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29375" y="5738813"/>
            <a:ext cx="5191125" cy="642938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666750" y="285750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CONGENITAL HEART DISEASE</a:t>
            </a:r>
            <a:endParaRPr lang="en-US" sz="1800" dirty="0"/>
          </a:p>
        </p:txBody>
      </p:sp>
      <p:sp>
        <p:nvSpPr>
          <p:cNvPr id="28" name="Text 1"/>
          <p:cNvSpPr/>
          <p:nvPr/>
        </p:nvSpPr>
        <p:spPr>
          <a:xfrm>
            <a:off x="666750" y="666750"/>
            <a:ext cx="9144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Aetiology and Risk Factors: Multifactorial Origins</a:t>
            </a:r>
            <a:endParaRPr lang="en-US" sz="1200" dirty="0"/>
          </a:p>
        </p:txBody>
      </p:sp>
      <p:sp>
        <p:nvSpPr>
          <p:cNvPr id="29" name="Text 2"/>
          <p:cNvSpPr/>
          <p:nvPr/>
        </p:nvSpPr>
        <p:spPr>
          <a:xfrm>
            <a:off x="1028700" y="1400175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Genetic &amp; Chromosomal</a:t>
            </a:r>
            <a:endParaRPr lang="en-US" sz="1500" dirty="0"/>
          </a:p>
        </p:txBody>
      </p:sp>
      <p:sp>
        <p:nvSpPr>
          <p:cNvPr id="30" name="Text 3"/>
          <p:cNvSpPr/>
          <p:nvPr/>
        </p:nvSpPr>
        <p:spPr>
          <a:xfrm>
            <a:off x="833438" y="1828800"/>
            <a:ext cx="49291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A291C"/>
                </a:solidFill>
              </a:rPr>
              <a:t>3% Single Gene Defects:</a:t>
            </a:r>
            <a:r>
              <a:rPr lang="en-US" sz="1200" dirty="0">
                <a:solidFill>
                  <a:srgbClr val="202124"/>
                </a:solidFill>
              </a:rPr>
              <a:t> Primary genetic drivers of specific structural malformations.</a:t>
            </a:r>
            <a:endParaRPr lang="en-US" sz="1200" dirty="0"/>
          </a:p>
        </p:txBody>
      </p:sp>
      <p:sp>
        <p:nvSpPr>
          <p:cNvPr id="31" name="Text 4"/>
          <p:cNvSpPr/>
          <p:nvPr/>
        </p:nvSpPr>
        <p:spPr>
          <a:xfrm>
            <a:off x="833438" y="2369641"/>
            <a:ext cx="573024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A291C"/>
                </a:solidFill>
              </a:rPr>
              <a:t>13% Chromosomal Abnormalities:</a:t>
            </a:r>
            <a:endParaRPr lang="en-US" sz="1200" dirty="0"/>
          </a:p>
        </p:txBody>
      </p:sp>
      <p:sp>
        <p:nvSpPr>
          <p:cNvPr id="32" name="Text 5"/>
          <p:cNvSpPr/>
          <p:nvPr/>
        </p:nvSpPr>
        <p:spPr>
          <a:xfrm>
            <a:off x="1062038" y="2601962"/>
            <a:ext cx="4700588" cy="7465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44444"/>
                </a:solidFill>
              </a:rPr>
              <a:t>• </a:t>
            </a:r>
            <a:r>
              <a:rPr lang="en-US" sz="1050" b="1" dirty="0">
                <a:solidFill>
                  <a:srgbClr val="444444"/>
                </a:solidFill>
              </a:rPr>
              <a:t>Down's Syndrome (Trisomy 21):</a:t>
            </a:r>
            <a:r>
              <a:rPr lang="en-US" sz="1050" dirty="0">
                <a:solidFill>
                  <a:srgbClr val="444444"/>
                </a:solidFill>
              </a:rPr>
              <a:t> Strongly associated with AV Septal Defects.
• </a:t>
            </a:r>
            <a:r>
              <a:rPr lang="en-US" sz="1050" b="1" dirty="0">
                <a:solidFill>
                  <a:srgbClr val="444444"/>
                </a:solidFill>
              </a:rPr>
              <a:t>Turner's Syndrome (45,X):</a:t>
            </a:r>
            <a:r>
              <a:rPr lang="en-US" sz="1050" dirty="0">
                <a:solidFill>
                  <a:srgbClr val="444444"/>
                </a:solidFill>
              </a:rPr>
              <a:t> Risk of Aortic Coarctation &amp; Bicuspid Valve.
• </a:t>
            </a:r>
            <a:r>
              <a:rPr lang="en-US" sz="1050" b="1" dirty="0">
                <a:solidFill>
                  <a:srgbClr val="444444"/>
                </a:solidFill>
              </a:rPr>
              <a:t>DiGeorge (22q11):</a:t>
            </a:r>
            <a:r>
              <a:rPr lang="en-US" sz="1050" dirty="0">
                <a:solidFill>
                  <a:srgbClr val="444444"/>
                </a:solidFill>
              </a:rPr>
              <a:t> Truncus Arteriosus &amp; Tetralogy of Fallot.</a:t>
            </a:r>
            <a:endParaRPr lang="en-US" sz="1050" dirty="0"/>
          </a:p>
        </p:txBody>
      </p:sp>
      <p:sp>
        <p:nvSpPr>
          <p:cNvPr id="33" name="Text 6"/>
          <p:cNvSpPr/>
          <p:nvPr/>
        </p:nvSpPr>
        <p:spPr>
          <a:xfrm>
            <a:off x="714375" y="3538984"/>
            <a:ext cx="49053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3087"/>
                </a:solidFill>
              </a:rPr>
              <a:t>AKT EXAM FOCUS</a:t>
            </a:r>
            <a:endParaRPr lang="en-US" sz="975" dirty="0"/>
          </a:p>
        </p:txBody>
      </p:sp>
      <p:sp>
        <p:nvSpPr>
          <p:cNvPr id="34" name="Text 7"/>
          <p:cNvSpPr/>
          <p:nvPr/>
        </p:nvSpPr>
        <p:spPr>
          <a:xfrm>
            <a:off x="714375" y="3791396"/>
            <a:ext cx="11477625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02124"/>
                </a:solidFill>
              </a:rPr>
              <a:t>Majority of CHD cases are multifactorial (Genetic + Environmental interaction).</a:t>
            </a:r>
            <a:endParaRPr lang="en-US" sz="1050" dirty="0"/>
          </a:p>
        </p:txBody>
      </p:sp>
      <p:sp>
        <p:nvSpPr>
          <p:cNvPr id="35" name="Text 8"/>
          <p:cNvSpPr/>
          <p:nvPr/>
        </p:nvSpPr>
        <p:spPr>
          <a:xfrm>
            <a:off x="1028700" y="4686746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Gender Differences</a:t>
            </a:r>
            <a:endParaRPr lang="en-US" sz="1500" dirty="0"/>
          </a:p>
        </p:txBody>
      </p:sp>
      <p:sp>
        <p:nvSpPr>
          <p:cNvPr id="36" name="Text 9"/>
          <p:cNvSpPr/>
          <p:nvPr/>
        </p:nvSpPr>
        <p:spPr>
          <a:xfrm>
            <a:off x="833438" y="5115371"/>
            <a:ext cx="10972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More common in Girls:</a:t>
            </a:r>
            <a:r>
              <a:rPr lang="en-US" sz="1200" dirty="0">
                <a:solidFill>
                  <a:srgbClr val="202124"/>
                </a:solidFill>
              </a:rPr>
              <a:t> ASD, VSD, PDA, and Pulmonary Stenosis.</a:t>
            </a:r>
            <a:endParaRPr lang="en-US" sz="1200" dirty="0"/>
          </a:p>
        </p:txBody>
      </p:sp>
      <p:sp>
        <p:nvSpPr>
          <p:cNvPr id="37" name="Text 10"/>
          <p:cNvSpPr/>
          <p:nvPr/>
        </p:nvSpPr>
        <p:spPr>
          <a:xfrm>
            <a:off x="833438" y="5423892"/>
            <a:ext cx="49291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More common in Boys:</a:t>
            </a:r>
            <a:r>
              <a:rPr lang="en-US" sz="1200" dirty="0">
                <a:solidFill>
                  <a:srgbClr val="202124"/>
                </a:solidFill>
              </a:rPr>
              <a:t> Left-sided lesions (Aortic Stenosis, Coarctation).</a:t>
            </a:r>
            <a:endParaRPr lang="en-US" sz="1200" dirty="0"/>
          </a:p>
        </p:txBody>
      </p:sp>
      <p:sp>
        <p:nvSpPr>
          <p:cNvPr id="38" name="Text 11"/>
          <p:cNvSpPr/>
          <p:nvPr/>
        </p:nvSpPr>
        <p:spPr>
          <a:xfrm>
            <a:off x="6886575" y="1400175"/>
            <a:ext cx="53054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Maternal &amp; Environmental</a:t>
            </a:r>
            <a:endParaRPr lang="en-US" sz="1500" dirty="0"/>
          </a:p>
        </p:txBody>
      </p:sp>
      <p:sp>
        <p:nvSpPr>
          <p:cNvPr id="39" name="Text 12"/>
          <p:cNvSpPr/>
          <p:nvPr/>
        </p:nvSpPr>
        <p:spPr>
          <a:xfrm>
            <a:off x="6691313" y="1828800"/>
            <a:ext cx="49291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A291C"/>
                </a:solidFill>
              </a:rPr>
              <a:t>2–4% Environmental Factors:</a:t>
            </a:r>
            <a:r>
              <a:rPr lang="en-US" sz="1200" dirty="0">
                <a:solidFill>
                  <a:srgbClr val="202124"/>
                </a:solidFill>
              </a:rPr>
              <a:t> Associated with maternal health and external exposures.</a:t>
            </a:r>
            <a:endParaRPr lang="en-US" sz="1200" dirty="0"/>
          </a:p>
        </p:txBody>
      </p:sp>
      <p:sp>
        <p:nvSpPr>
          <p:cNvPr id="40" name="Text 13"/>
          <p:cNvSpPr/>
          <p:nvPr/>
        </p:nvSpPr>
        <p:spPr>
          <a:xfrm>
            <a:off x="6691313" y="2369641"/>
            <a:ext cx="36576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Maternal Conditions:</a:t>
            </a:r>
            <a:endParaRPr lang="en-US" sz="1200" dirty="0"/>
          </a:p>
        </p:txBody>
      </p:sp>
      <p:sp>
        <p:nvSpPr>
          <p:cNvPr id="41" name="Text 14"/>
          <p:cNvSpPr/>
          <p:nvPr/>
        </p:nvSpPr>
        <p:spPr>
          <a:xfrm>
            <a:off x="6919913" y="2601962"/>
            <a:ext cx="4611886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44444"/>
                </a:solidFill>
              </a:rPr>
              <a:t>• </a:t>
            </a:r>
            <a:r>
              <a:rPr lang="en-US" sz="1050" b="1" dirty="0">
                <a:solidFill>
                  <a:srgbClr val="444444"/>
                </a:solidFill>
              </a:rPr>
              <a:t>Diabetes Mellitus:</a:t>
            </a:r>
            <a:r>
              <a:rPr lang="en-US" sz="1050" dirty="0">
                <a:solidFill>
                  <a:srgbClr val="444444"/>
                </a:solidFill>
              </a:rPr>
              <a:t> Increased risk of complex CHD (not just gestational DM).
• </a:t>
            </a:r>
            <a:r>
              <a:rPr lang="en-US" sz="1050" b="1" dirty="0">
                <a:solidFill>
                  <a:srgbClr val="444444"/>
                </a:solidFill>
              </a:rPr>
              <a:t>Rubella:</a:t>
            </a:r>
            <a:r>
              <a:rPr lang="en-US" sz="1050" dirty="0">
                <a:solidFill>
                  <a:srgbClr val="444444"/>
                </a:solidFill>
              </a:rPr>
              <a:t> Classic association with PDA and peripheral pulmonary stenosis.</a:t>
            </a:r>
            <a:endParaRPr lang="en-US" sz="1050" dirty="0"/>
          </a:p>
        </p:txBody>
      </p:sp>
      <p:sp>
        <p:nvSpPr>
          <p:cNvPr id="42" name="Text 15"/>
          <p:cNvSpPr/>
          <p:nvPr/>
        </p:nvSpPr>
        <p:spPr>
          <a:xfrm>
            <a:off x="6886575" y="4191000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Teratogenic Exposures</a:t>
            </a:r>
            <a:endParaRPr lang="en-US" sz="1500" dirty="0"/>
          </a:p>
        </p:txBody>
      </p:sp>
      <p:sp>
        <p:nvSpPr>
          <p:cNvPr id="43" name="Text 16"/>
          <p:cNvSpPr/>
          <p:nvPr/>
        </p:nvSpPr>
        <p:spPr>
          <a:xfrm>
            <a:off x="6691313" y="4619625"/>
            <a:ext cx="5500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Alcohol:</a:t>
            </a:r>
            <a:r>
              <a:rPr lang="en-US" sz="1200" dirty="0">
                <a:solidFill>
                  <a:srgbClr val="202124"/>
                </a:solidFill>
              </a:rPr>
              <a:t> Fetal Alcohol Syndrome (VSD/ASD common).</a:t>
            </a:r>
            <a:endParaRPr lang="en-US" sz="1200" dirty="0"/>
          </a:p>
        </p:txBody>
      </p:sp>
      <p:sp>
        <p:nvSpPr>
          <p:cNvPr id="44" name="Text 17"/>
          <p:cNvSpPr/>
          <p:nvPr/>
        </p:nvSpPr>
        <p:spPr>
          <a:xfrm>
            <a:off x="6691313" y="4928146"/>
            <a:ext cx="5500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Lithium:</a:t>
            </a:r>
            <a:r>
              <a:rPr lang="en-US" sz="1200" dirty="0">
                <a:solidFill>
                  <a:srgbClr val="202124"/>
                </a:solidFill>
              </a:rPr>
              <a:t> Classically linked to Ebstein's anomaly (tricuspid valve).</a:t>
            </a:r>
            <a:endParaRPr lang="en-US" sz="1200" dirty="0"/>
          </a:p>
        </p:txBody>
      </p:sp>
      <p:sp>
        <p:nvSpPr>
          <p:cNvPr id="45" name="Text 18"/>
          <p:cNvSpPr/>
          <p:nvPr/>
        </p:nvSpPr>
        <p:spPr>
          <a:xfrm>
            <a:off x="6691313" y="5236666"/>
            <a:ext cx="5500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Anti-epileptics:</a:t>
            </a:r>
            <a:r>
              <a:rPr lang="en-US" sz="1200" dirty="0">
                <a:solidFill>
                  <a:srgbClr val="202124"/>
                </a:solidFill>
              </a:rPr>
              <a:t> Increased risk of multiple structural defects.</a:t>
            </a:r>
            <a:endParaRPr lang="en-US" sz="1200" dirty="0"/>
          </a:p>
        </p:txBody>
      </p:sp>
      <p:sp>
        <p:nvSpPr>
          <p:cNvPr id="46" name="Text 19"/>
          <p:cNvSpPr/>
          <p:nvPr/>
        </p:nvSpPr>
        <p:spPr>
          <a:xfrm>
            <a:off x="6572250" y="5834063"/>
            <a:ext cx="49053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3087"/>
                </a:solidFill>
              </a:rPr>
              <a:t>GP CLINICAL PEARL</a:t>
            </a:r>
            <a:endParaRPr lang="en-US" sz="975" dirty="0"/>
          </a:p>
        </p:txBody>
      </p:sp>
      <p:sp>
        <p:nvSpPr>
          <p:cNvPr id="47" name="Text 20"/>
          <p:cNvSpPr/>
          <p:nvPr/>
        </p:nvSpPr>
        <p:spPr>
          <a:xfrm>
            <a:off x="6572250" y="6086475"/>
            <a:ext cx="561975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02124"/>
                </a:solidFill>
              </a:rPr>
              <a:t>Pre-conception counseling is vital for women on these medications.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14300"/>
            <a:ext cx="11430000" cy="8286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33475"/>
            <a:ext cx="11430000" cy="5905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876425"/>
            <a:ext cx="5572125" cy="37433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2181225"/>
            <a:ext cx="666750" cy="6667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4875" y="2362200"/>
            <a:ext cx="381000" cy="304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1876425"/>
            <a:ext cx="5572125" cy="37433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19875" y="2181225"/>
            <a:ext cx="666750" cy="6667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2750" y="2362200"/>
            <a:ext cx="381000" cy="3048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5810250"/>
            <a:ext cx="11430000" cy="7429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6054775"/>
            <a:ext cx="285750" cy="253901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666750" y="228600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CONGENITAL HEART DISEASE</a:t>
            </a:r>
            <a:endParaRPr lang="en-US" sz="1800" dirty="0"/>
          </a:p>
        </p:txBody>
      </p:sp>
      <p:sp>
        <p:nvSpPr>
          <p:cNvPr id="15" name="Text 1"/>
          <p:cNvSpPr/>
          <p:nvPr/>
        </p:nvSpPr>
        <p:spPr>
          <a:xfrm>
            <a:off x="666750" y="600075"/>
            <a:ext cx="71323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Clinical Classification &amp; GP Essentials</a:t>
            </a:r>
            <a:endParaRPr lang="en-US" sz="1200" dirty="0"/>
          </a:p>
        </p:txBody>
      </p:sp>
      <p:sp>
        <p:nvSpPr>
          <p:cNvPr id="16" name="Text 2"/>
          <p:cNvSpPr/>
          <p:nvPr/>
        </p:nvSpPr>
        <p:spPr>
          <a:xfrm>
            <a:off x="381000" y="1133475"/>
            <a:ext cx="1181100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2700" b="1" dirty="0">
                <a:solidFill>
                  <a:srgbClr val="003087"/>
                </a:solidFill>
              </a:rPr>
              <a:t>Gender Differences in CHD Presentation</a:t>
            </a:r>
            <a:endParaRPr lang="en-US" sz="2700" dirty="0"/>
          </a:p>
        </p:txBody>
      </p:sp>
      <p:sp>
        <p:nvSpPr>
          <p:cNvPr id="17" name="Text 3"/>
          <p:cNvSpPr/>
          <p:nvPr/>
        </p:nvSpPr>
        <p:spPr>
          <a:xfrm>
            <a:off x="1619250" y="2328863"/>
            <a:ext cx="59436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02124"/>
                </a:solidFill>
              </a:rPr>
              <a:t>More Common in Girls</a:t>
            </a:r>
            <a:endParaRPr lang="en-US" sz="1950" dirty="0"/>
          </a:p>
        </p:txBody>
      </p:sp>
      <p:sp>
        <p:nvSpPr>
          <p:cNvPr id="18" name="Text 4"/>
          <p:cNvSpPr/>
          <p:nvPr/>
        </p:nvSpPr>
        <p:spPr>
          <a:xfrm>
            <a:off x="1095375" y="3076575"/>
            <a:ext cx="6084834" cy="2933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202124"/>
                </a:solidFill>
              </a:rPr>
              <a:t>Atrial Septal Defect (ASD)</a:t>
            </a:r>
            <a:endParaRPr lang="en-US" sz="1650" dirty="0"/>
          </a:p>
        </p:txBody>
      </p:sp>
      <p:sp>
        <p:nvSpPr>
          <p:cNvPr id="19" name="Text 5"/>
          <p:cNvSpPr/>
          <p:nvPr/>
        </p:nvSpPr>
        <p:spPr>
          <a:xfrm>
            <a:off x="1095375" y="3522315"/>
            <a:ext cx="7254994" cy="2933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202124"/>
                </a:solidFill>
              </a:rPr>
              <a:t>Ventricular Septal Defect (VSD)</a:t>
            </a:r>
            <a:endParaRPr lang="en-US" sz="1650" dirty="0"/>
          </a:p>
        </p:txBody>
      </p:sp>
      <p:sp>
        <p:nvSpPr>
          <p:cNvPr id="20" name="Text 6"/>
          <p:cNvSpPr/>
          <p:nvPr/>
        </p:nvSpPr>
        <p:spPr>
          <a:xfrm>
            <a:off x="1095375" y="3968055"/>
            <a:ext cx="7020962" cy="2933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202124"/>
                </a:solidFill>
              </a:rPr>
              <a:t>Patent Ductus Arteriosus (PDA)</a:t>
            </a:r>
            <a:endParaRPr lang="en-US" sz="1650" dirty="0"/>
          </a:p>
        </p:txBody>
      </p:sp>
      <p:sp>
        <p:nvSpPr>
          <p:cNvPr id="21" name="Text 7"/>
          <p:cNvSpPr/>
          <p:nvPr/>
        </p:nvSpPr>
        <p:spPr>
          <a:xfrm>
            <a:off x="1095375" y="4413796"/>
            <a:ext cx="4476750" cy="2933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202124"/>
                </a:solidFill>
              </a:rPr>
              <a:t>Pulmonary Stenosis</a:t>
            </a:r>
            <a:endParaRPr lang="en-US" sz="1650" dirty="0"/>
          </a:p>
        </p:txBody>
      </p:sp>
      <p:sp>
        <p:nvSpPr>
          <p:cNvPr id="22" name="Text 8"/>
          <p:cNvSpPr/>
          <p:nvPr/>
        </p:nvSpPr>
        <p:spPr>
          <a:xfrm>
            <a:off x="762000" y="4935736"/>
            <a:ext cx="7741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5F6368"/>
                </a:solidFill>
              </a:rPr>
              <a:t>VSD is the most common CHD overall (26%).</a:t>
            </a:r>
            <a:endParaRPr lang="en-US" sz="1200" dirty="0"/>
          </a:p>
        </p:txBody>
      </p:sp>
      <p:sp>
        <p:nvSpPr>
          <p:cNvPr id="23" name="Text 9"/>
          <p:cNvSpPr/>
          <p:nvPr/>
        </p:nvSpPr>
        <p:spPr>
          <a:xfrm>
            <a:off x="7477125" y="2328863"/>
            <a:ext cx="471487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02124"/>
                </a:solidFill>
              </a:rPr>
              <a:t>More Common in Boys</a:t>
            </a:r>
            <a:endParaRPr lang="en-US" sz="1950" dirty="0"/>
          </a:p>
        </p:txBody>
      </p:sp>
      <p:sp>
        <p:nvSpPr>
          <p:cNvPr id="24" name="Text 10"/>
          <p:cNvSpPr/>
          <p:nvPr/>
        </p:nvSpPr>
        <p:spPr>
          <a:xfrm>
            <a:off x="6953250" y="3076575"/>
            <a:ext cx="5238750" cy="2933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202124"/>
                </a:solidFill>
              </a:rPr>
              <a:t>Left-sided Obstructive Lesions</a:t>
            </a:r>
            <a:endParaRPr lang="en-US" sz="1650" dirty="0"/>
          </a:p>
        </p:txBody>
      </p:sp>
      <p:sp>
        <p:nvSpPr>
          <p:cNvPr id="25" name="Text 11"/>
          <p:cNvSpPr/>
          <p:nvPr/>
        </p:nvSpPr>
        <p:spPr>
          <a:xfrm>
            <a:off x="6953250" y="3522315"/>
            <a:ext cx="4476750" cy="2933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202124"/>
                </a:solidFill>
              </a:rPr>
              <a:t>Aortic Stenosis</a:t>
            </a:r>
            <a:endParaRPr lang="en-US" sz="1650" dirty="0"/>
          </a:p>
        </p:txBody>
      </p:sp>
      <p:sp>
        <p:nvSpPr>
          <p:cNvPr id="26" name="Text 12"/>
          <p:cNvSpPr/>
          <p:nvPr/>
        </p:nvSpPr>
        <p:spPr>
          <a:xfrm>
            <a:off x="6953250" y="3968055"/>
            <a:ext cx="5238750" cy="2933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202124"/>
                </a:solidFill>
              </a:rPr>
              <a:t>Coarctation of the Aorta</a:t>
            </a:r>
            <a:endParaRPr lang="en-US" sz="1650" dirty="0"/>
          </a:p>
        </p:txBody>
      </p:sp>
      <p:sp>
        <p:nvSpPr>
          <p:cNvPr id="27" name="Text 13"/>
          <p:cNvSpPr/>
          <p:nvPr/>
        </p:nvSpPr>
        <p:spPr>
          <a:xfrm>
            <a:off x="6953250" y="4413796"/>
            <a:ext cx="5238750" cy="2933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202124"/>
                </a:solidFill>
              </a:rPr>
              <a:t>Transposition of Great Vessels</a:t>
            </a:r>
            <a:endParaRPr lang="en-US" sz="1650" dirty="0"/>
          </a:p>
        </p:txBody>
      </p:sp>
      <p:sp>
        <p:nvSpPr>
          <p:cNvPr id="28" name="Text 14"/>
          <p:cNvSpPr/>
          <p:nvPr/>
        </p:nvSpPr>
        <p:spPr>
          <a:xfrm>
            <a:off x="6619875" y="4935736"/>
            <a:ext cx="55721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5F6368"/>
                </a:solidFill>
              </a:rPr>
              <a:t>Left-sided lesions increase cardiac workload &amp; hypertrophy.</a:t>
            </a:r>
            <a:endParaRPr lang="en-US" sz="1200" dirty="0"/>
          </a:p>
        </p:txBody>
      </p:sp>
      <p:sp>
        <p:nvSpPr>
          <p:cNvPr id="29" name="Text 15"/>
          <p:cNvSpPr/>
          <p:nvPr/>
        </p:nvSpPr>
        <p:spPr>
          <a:xfrm>
            <a:off x="1047750" y="5924550"/>
            <a:ext cx="105251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AKT KEY FACT: Gender distribution is a high-yield exam discriminator. Associate girls with shunts (L→R) and boys with left-sided obstructions.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8953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6350"/>
            <a:ext cx="11430000" cy="10096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543050"/>
            <a:ext cx="476250" cy="4762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1666875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476500"/>
            <a:ext cx="3682901" cy="2819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700338"/>
            <a:ext cx="238125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105150"/>
            <a:ext cx="142875" cy="3571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595688"/>
            <a:ext cx="142875" cy="14853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877568"/>
            <a:ext cx="142875" cy="14853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54401" y="2476500"/>
            <a:ext cx="3683050" cy="2819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44901" y="2700338"/>
            <a:ext cx="238125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44901" y="3105150"/>
            <a:ext cx="142875" cy="14853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44901" y="3387030"/>
            <a:ext cx="142875" cy="3571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44901" y="3877568"/>
            <a:ext cx="142875" cy="35718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27950" y="2476500"/>
            <a:ext cx="3682901" cy="2819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18450" y="2700338"/>
            <a:ext cx="238125" cy="1905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18450" y="3105150"/>
            <a:ext cx="142875" cy="35718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18450" y="3595688"/>
            <a:ext cx="142875" cy="14853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18450" y="3877568"/>
            <a:ext cx="142875" cy="14853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1000" y="5486400"/>
            <a:ext cx="11430000" cy="9906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19125" y="5853559"/>
            <a:ext cx="381000" cy="304800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666750" y="333375"/>
            <a:ext cx="115252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CLASSIFICATION OF ACYANOTIC CHD: VOLUME LOAD</a:t>
            </a:r>
            <a:endParaRPr lang="en-US" sz="1800" dirty="0"/>
          </a:p>
        </p:txBody>
      </p:sp>
      <p:sp>
        <p:nvSpPr>
          <p:cNvPr id="26" name="Text 1"/>
          <p:cNvSpPr/>
          <p:nvPr/>
        </p:nvSpPr>
        <p:spPr>
          <a:xfrm>
            <a:off x="666750" y="714375"/>
            <a:ext cx="7863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Left-to-right shunts &amp; Clinical Progression</a:t>
            </a:r>
            <a:endParaRPr lang="en-US" sz="1200" dirty="0"/>
          </a:p>
        </p:txBody>
      </p:sp>
      <p:sp>
        <p:nvSpPr>
          <p:cNvPr id="27" name="Text 2"/>
          <p:cNvSpPr/>
          <p:nvPr/>
        </p:nvSpPr>
        <p:spPr>
          <a:xfrm>
            <a:off x="1285875" y="1419225"/>
            <a:ext cx="10287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The L→R Shunt Mechanism</a:t>
            </a:r>
            <a:endParaRPr lang="en-US" sz="1350" dirty="0"/>
          </a:p>
        </p:txBody>
      </p:sp>
      <p:sp>
        <p:nvSpPr>
          <p:cNvPr id="28" name="Text 3"/>
          <p:cNvSpPr/>
          <p:nvPr/>
        </p:nvSpPr>
        <p:spPr>
          <a:xfrm>
            <a:off x="1285875" y="1714500"/>
            <a:ext cx="102870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>
                    <a:alpha val="95000"/>
                  </a:srgbClr>
                </a:solidFill>
              </a:rPr>
              <a:t>Occurs when high-pressure systemic blood (Left) flows into low-pressure pulmonary circulation (Right). This leads to increased pulmonary blood flow and volume overload of specific heart chambers.</a:t>
            </a:r>
            <a:endParaRPr lang="en-US" sz="1125" dirty="0"/>
          </a:p>
        </p:txBody>
      </p:sp>
      <p:sp>
        <p:nvSpPr>
          <p:cNvPr id="29" name="Text 4"/>
          <p:cNvSpPr/>
          <p:nvPr/>
        </p:nvSpPr>
        <p:spPr>
          <a:xfrm>
            <a:off x="923925" y="2667000"/>
            <a:ext cx="6172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ASD</a:t>
            </a:r>
            <a:endParaRPr lang="en-US" sz="1350" dirty="0"/>
          </a:p>
        </p:txBody>
      </p:sp>
      <p:sp>
        <p:nvSpPr>
          <p:cNvPr id="30" name="Text 5"/>
          <p:cNvSpPr/>
          <p:nvPr/>
        </p:nvSpPr>
        <p:spPr>
          <a:xfrm>
            <a:off x="809625" y="3067050"/>
            <a:ext cx="3063776" cy="3952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Atrial Septal Defect: Defect in the wall between atria.</a:t>
            </a:r>
            <a:endParaRPr lang="en-US" sz="1050" dirty="0"/>
          </a:p>
        </p:txBody>
      </p:sp>
      <p:sp>
        <p:nvSpPr>
          <p:cNvPr id="31" name="Text 6"/>
          <p:cNvSpPr/>
          <p:nvPr/>
        </p:nvSpPr>
        <p:spPr>
          <a:xfrm>
            <a:off x="809625" y="3557588"/>
            <a:ext cx="68808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LA pressure &gt; RA pressure drives the shunt.</a:t>
            </a:r>
            <a:endParaRPr lang="en-US" sz="1050" dirty="0"/>
          </a:p>
        </p:txBody>
      </p:sp>
      <p:sp>
        <p:nvSpPr>
          <p:cNvPr id="32" name="Text 7"/>
          <p:cNvSpPr/>
          <p:nvPr/>
        </p:nvSpPr>
        <p:spPr>
          <a:xfrm>
            <a:off x="809625" y="3839468"/>
            <a:ext cx="52806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Results in </a:t>
            </a:r>
            <a:r>
              <a:rPr lang="en-US" sz="1050" b="1" dirty="0">
                <a:solidFill>
                  <a:srgbClr val="202124"/>
                </a:solidFill>
              </a:rPr>
              <a:t>RV and PA enlargement</a:t>
            </a:r>
            <a:r>
              <a:rPr lang="en-US" sz="1050" dirty="0">
                <a:solidFill>
                  <a:srgbClr val="202124"/>
                </a:solidFill>
              </a:rPr>
              <a:t>.</a:t>
            </a:r>
            <a:endParaRPr lang="en-US" sz="1050" dirty="0"/>
          </a:p>
        </p:txBody>
      </p:sp>
      <p:sp>
        <p:nvSpPr>
          <p:cNvPr id="33" name="Text 8"/>
          <p:cNvSpPr/>
          <p:nvPr/>
        </p:nvSpPr>
        <p:spPr>
          <a:xfrm>
            <a:off x="4797326" y="2667000"/>
            <a:ext cx="6172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VSD</a:t>
            </a:r>
            <a:endParaRPr lang="en-US" sz="1350" dirty="0"/>
          </a:p>
        </p:txBody>
      </p:sp>
      <p:sp>
        <p:nvSpPr>
          <p:cNvPr id="34" name="Text 9"/>
          <p:cNvSpPr/>
          <p:nvPr/>
        </p:nvSpPr>
        <p:spPr>
          <a:xfrm>
            <a:off x="4683026" y="3067050"/>
            <a:ext cx="37338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Most common CHD (26%)</a:t>
            </a:r>
            <a:r>
              <a:rPr lang="en-US" sz="1050" dirty="0">
                <a:solidFill>
                  <a:srgbClr val="202124"/>
                </a:solidFill>
              </a:rPr>
              <a:t>.</a:t>
            </a:r>
            <a:endParaRPr lang="en-US" sz="1050" dirty="0"/>
          </a:p>
        </p:txBody>
      </p:sp>
      <p:sp>
        <p:nvSpPr>
          <p:cNvPr id="35" name="Text 10"/>
          <p:cNvSpPr/>
          <p:nvPr/>
        </p:nvSpPr>
        <p:spPr>
          <a:xfrm>
            <a:off x="4683026" y="3348930"/>
            <a:ext cx="3063925" cy="3952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Ventricular Septal Defect: Defect between ventricles.</a:t>
            </a:r>
            <a:endParaRPr lang="en-US" sz="1050" dirty="0"/>
          </a:p>
        </p:txBody>
      </p:sp>
      <p:sp>
        <p:nvSpPr>
          <p:cNvPr id="36" name="Text 11"/>
          <p:cNvSpPr/>
          <p:nvPr/>
        </p:nvSpPr>
        <p:spPr>
          <a:xfrm>
            <a:off x="4683026" y="3839468"/>
            <a:ext cx="3063925" cy="3952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Large defects lead to rapid pulmonary hypertension.</a:t>
            </a:r>
            <a:endParaRPr lang="en-US" sz="1050" dirty="0"/>
          </a:p>
        </p:txBody>
      </p:sp>
      <p:sp>
        <p:nvSpPr>
          <p:cNvPr id="37" name="Text 12"/>
          <p:cNvSpPr/>
          <p:nvPr/>
        </p:nvSpPr>
        <p:spPr>
          <a:xfrm>
            <a:off x="8670875" y="2667000"/>
            <a:ext cx="6172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3087"/>
                </a:solidFill>
              </a:rPr>
              <a:t>PDA</a:t>
            </a:r>
            <a:endParaRPr lang="en-US" sz="1350" dirty="0"/>
          </a:p>
        </p:txBody>
      </p:sp>
      <p:sp>
        <p:nvSpPr>
          <p:cNvPr id="38" name="Text 13"/>
          <p:cNvSpPr/>
          <p:nvPr/>
        </p:nvSpPr>
        <p:spPr>
          <a:xfrm>
            <a:off x="8556575" y="3067050"/>
            <a:ext cx="3063776" cy="3952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Patent Ductus Arteriosus: Persistent PA to Aorta link.</a:t>
            </a:r>
            <a:endParaRPr lang="en-US" sz="1050" dirty="0"/>
          </a:p>
        </p:txBody>
      </p:sp>
      <p:sp>
        <p:nvSpPr>
          <p:cNvPr id="39" name="Text 14"/>
          <p:cNvSpPr/>
          <p:nvPr/>
        </p:nvSpPr>
        <p:spPr>
          <a:xfrm>
            <a:off x="8556575" y="3557588"/>
            <a:ext cx="3635425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Common in </a:t>
            </a:r>
            <a:r>
              <a:rPr lang="en-US" sz="1050" b="1" dirty="0">
                <a:solidFill>
                  <a:srgbClr val="202124"/>
                </a:solidFill>
              </a:rPr>
              <a:t>premature infants</a:t>
            </a:r>
            <a:r>
              <a:rPr lang="en-US" sz="1050" dirty="0">
                <a:solidFill>
                  <a:srgbClr val="202124"/>
                </a:solidFill>
              </a:rPr>
              <a:t> (10% of CHD).</a:t>
            </a:r>
            <a:endParaRPr lang="en-US" sz="1050" dirty="0"/>
          </a:p>
        </p:txBody>
      </p:sp>
      <p:sp>
        <p:nvSpPr>
          <p:cNvPr id="40" name="Text 15"/>
          <p:cNvSpPr/>
          <p:nvPr/>
        </p:nvSpPr>
        <p:spPr>
          <a:xfrm>
            <a:off x="8556575" y="3839468"/>
            <a:ext cx="3635425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Causes </a:t>
            </a:r>
            <a:r>
              <a:rPr lang="en-US" sz="1050" b="1" dirty="0">
                <a:solidFill>
                  <a:srgbClr val="202124"/>
                </a:solidFill>
              </a:rPr>
              <a:t>LA and LV volume overload</a:t>
            </a:r>
            <a:r>
              <a:rPr lang="en-US" sz="1050" dirty="0">
                <a:solidFill>
                  <a:srgbClr val="202124"/>
                </a:solidFill>
              </a:rPr>
              <a:t>.</a:t>
            </a:r>
            <a:endParaRPr lang="en-US" sz="1050" dirty="0"/>
          </a:p>
        </p:txBody>
      </p:sp>
      <p:sp>
        <p:nvSpPr>
          <p:cNvPr id="41" name="Text 16"/>
          <p:cNvSpPr/>
          <p:nvPr/>
        </p:nvSpPr>
        <p:spPr>
          <a:xfrm>
            <a:off x="1190625" y="5629275"/>
            <a:ext cx="103822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A291C"/>
                </a:solidFill>
              </a:rPr>
              <a:t>Risk: Eisenmenger Syndrome</a:t>
            </a:r>
            <a:endParaRPr lang="en-US" sz="1350" dirty="0"/>
          </a:p>
        </p:txBody>
      </p:sp>
      <p:sp>
        <p:nvSpPr>
          <p:cNvPr id="42" name="Text 17"/>
          <p:cNvSpPr/>
          <p:nvPr/>
        </p:nvSpPr>
        <p:spPr>
          <a:xfrm>
            <a:off x="1190625" y="5905500"/>
            <a:ext cx="103822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If large L→R shunts remain untreated, prolonged </a:t>
            </a:r>
            <a:r>
              <a:rPr lang="en-US" sz="1125" b="1" dirty="0">
                <a:solidFill>
                  <a:srgbClr val="202124"/>
                </a:solidFill>
              </a:rPr>
              <a:t>Pulmonary Hypertension</a:t>
            </a:r>
            <a:r>
              <a:rPr lang="en-US" sz="1125" dirty="0">
                <a:solidFill>
                  <a:srgbClr val="202124"/>
                </a:solidFill>
              </a:rPr>
              <a:t> causes vascular remodeling. When Pulmonary Resistance exceeds Systemic Resistance, the shunt </a:t>
            </a:r>
            <a:r>
              <a:rPr lang="en-US" sz="1125" b="1" dirty="0">
                <a:solidFill>
                  <a:srgbClr val="202124"/>
                </a:solidFill>
              </a:rPr>
              <a:t>reverses (R→L)</a:t>
            </a:r>
            <a:r>
              <a:rPr lang="en-US" sz="1125" dirty="0">
                <a:solidFill>
                  <a:srgbClr val="202124"/>
                </a:solidFill>
              </a:rPr>
              <a:t>, resulting in cyanosis.</a:t>
            </a:r>
            <a:endParaRPr lang="en-US" sz="11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42875"/>
            <a:ext cx="11430000" cy="8953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6350"/>
            <a:ext cx="3683050" cy="210978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533525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895475"/>
            <a:ext cx="178594" cy="19481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400300"/>
            <a:ext cx="178594" cy="15299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905125"/>
            <a:ext cx="178594" cy="1428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4550" y="1276350"/>
            <a:ext cx="3683050" cy="21097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45050" y="1533525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5050" y="1895475"/>
            <a:ext cx="178594" cy="1428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45050" y="2185988"/>
            <a:ext cx="178594" cy="16475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45050" y="2690813"/>
            <a:ext cx="178594" cy="16475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28099" y="1276350"/>
            <a:ext cx="3683050" cy="210978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18599" y="1747838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18599" y="2109788"/>
            <a:ext cx="178594" cy="1428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18599" y="2400300"/>
            <a:ext cx="178594" cy="1428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18599" y="2690813"/>
            <a:ext cx="178594" cy="14287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3576638"/>
            <a:ext cx="11430000" cy="11811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71092" y="3767138"/>
            <a:ext cx="333375" cy="2667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023866" y="4052888"/>
            <a:ext cx="285750" cy="2286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928866" y="3881438"/>
            <a:ext cx="333375" cy="2667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81640" y="4052888"/>
            <a:ext cx="285750" cy="2286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86640" y="3767138"/>
            <a:ext cx="333375" cy="2667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81000" y="6181725"/>
            <a:ext cx="11430000" cy="39052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1500" y="6308378"/>
            <a:ext cx="166688" cy="137220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666750" y="285750"/>
            <a:ext cx="115252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CLASSIFICATION OF ACYANOTIC CHD PRESSURE LOAD</a:t>
            </a:r>
            <a:endParaRPr lang="en-US" sz="1800" dirty="0"/>
          </a:p>
        </p:txBody>
      </p:sp>
      <p:sp>
        <p:nvSpPr>
          <p:cNvPr id="29" name="Text 1"/>
          <p:cNvSpPr/>
          <p:nvPr/>
        </p:nvSpPr>
        <p:spPr>
          <a:xfrm>
            <a:off x="666750" y="666750"/>
            <a:ext cx="11525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Ventricular outflow obstructions &amp; pathophysiology for GP Trainees</a:t>
            </a:r>
            <a:endParaRPr lang="en-US" sz="1200" dirty="0"/>
          </a:p>
        </p:txBody>
      </p:sp>
      <p:sp>
        <p:nvSpPr>
          <p:cNvPr id="30" name="Text 2"/>
          <p:cNvSpPr/>
          <p:nvPr/>
        </p:nvSpPr>
        <p:spPr>
          <a:xfrm>
            <a:off x="876300" y="1466850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Pulmonary Stenosis</a:t>
            </a:r>
            <a:endParaRPr lang="en-US" sz="1500" dirty="0"/>
          </a:p>
        </p:txBody>
      </p:sp>
      <p:sp>
        <p:nvSpPr>
          <p:cNvPr id="31" name="Text 3"/>
          <p:cNvSpPr/>
          <p:nvPr/>
        </p:nvSpPr>
        <p:spPr>
          <a:xfrm>
            <a:off x="845344" y="1895475"/>
            <a:ext cx="302820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Obstruction of RV outflow tract; increases right-sided workload.</a:t>
            </a:r>
            <a:endParaRPr lang="en-US" sz="1125" dirty="0"/>
          </a:p>
        </p:txBody>
      </p:sp>
      <p:sp>
        <p:nvSpPr>
          <p:cNvPr id="32" name="Text 4"/>
          <p:cNvSpPr/>
          <p:nvPr/>
        </p:nvSpPr>
        <p:spPr>
          <a:xfrm>
            <a:off x="845344" y="2400300"/>
            <a:ext cx="302820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Murmur:</a:t>
            </a:r>
            <a:r>
              <a:rPr lang="en-US" sz="1125" dirty="0">
                <a:solidFill>
                  <a:srgbClr val="202124"/>
                </a:solidFill>
              </a:rPr>
              <a:t> Ejection systolic (left upper sternal edge).</a:t>
            </a:r>
            <a:endParaRPr lang="en-US" sz="1125" dirty="0"/>
          </a:p>
        </p:txBody>
      </p:sp>
      <p:sp>
        <p:nvSpPr>
          <p:cNvPr id="33" name="Text 5"/>
          <p:cNvSpPr/>
          <p:nvPr/>
        </p:nvSpPr>
        <p:spPr>
          <a:xfrm>
            <a:off x="845344" y="2905125"/>
            <a:ext cx="77152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Leads to Right Ventricular Hypertrophy (RVH).</a:t>
            </a:r>
            <a:endParaRPr lang="en-US" sz="1125" dirty="0"/>
          </a:p>
        </p:txBody>
      </p:sp>
      <p:sp>
        <p:nvSpPr>
          <p:cNvPr id="34" name="Text 6"/>
          <p:cNvSpPr/>
          <p:nvPr/>
        </p:nvSpPr>
        <p:spPr>
          <a:xfrm>
            <a:off x="4749850" y="1466850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Aortic Stenosis</a:t>
            </a:r>
            <a:endParaRPr lang="en-US" sz="1500" dirty="0"/>
          </a:p>
        </p:txBody>
      </p:sp>
      <p:sp>
        <p:nvSpPr>
          <p:cNvPr id="35" name="Text 7"/>
          <p:cNvSpPr/>
          <p:nvPr/>
        </p:nvSpPr>
        <p:spPr>
          <a:xfrm>
            <a:off x="4718893" y="1895475"/>
            <a:ext cx="7473107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LV outflow obstruction; more common in boys.</a:t>
            </a:r>
            <a:endParaRPr lang="en-US" sz="1125" dirty="0"/>
          </a:p>
        </p:txBody>
      </p:sp>
      <p:sp>
        <p:nvSpPr>
          <p:cNvPr id="36" name="Text 8"/>
          <p:cNvSpPr/>
          <p:nvPr/>
        </p:nvSpPr>
        <p:spPr>
          <a:xfrm>
            <a:off x="4718893" y="2185988"/>
            <a:ext cx="302820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Murmur:</a:t>
            </a:r>
            <a:r>
              <a:rPr lang="en-US" sz="1125" dirty="0">
                <a:solidFill>
                  <a:srgbClr val="202124"/>
                </a:solidFill>
              </a:rPr>
              <a:t> Ejection systolic (right upper sternal border).</a:t>
            </a:r>
            <a:endParaRPr lang="en-US" sz="1125" dirty="0"/>
          </a:p>
        </p:txBody>
      </p:sp>
      <p:sp>
        <p:nvSpPr>
          <p:cNvPr id="37" name="Text 9"/>
          <p:cNvSpPr/>
          <p:nvPr/>
        </p:nvSpPr>
        <p:spPr>
          <a:xfrm>
            <a:off x="4718893" y="2690813"/>
            <a:ext cx="302820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Clinical triad: Syncope, Angina, Exertional Dyspnoea.</a:t>
            </a:r>
            <a:endParaRPr lang="en-US" sz="1125" dirty="0"/>
          </a:p>
        </p:txBody>
      </p:sp>
      <p:sp>
        <p:nvSpPr>
          <p:cNvPr id="38" name="Text 10"/>
          <p:cNvSpPr/>
          <p:nvPr/>
        </p:nvSpPr>
        <p:spPr>
          <a:xfrm>
            <a:off x="8623399" y="1681163"/>
            <a:ext cx="356860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Aortic Coarctation</a:t>
            </a:r>
            <a:endParaRPr lang="en-US" sz="1500" dirty="0"/>
          </a:p>
        </p:txBody>
      </p:sp>
      <p:sp>
        <p:nvSpPr>
          <p:cNvPr id="39" name="Text 11"/>
          <p:cNvSpPr/>
          <p:nvPr/>
        </p:nvSpPr>
        <p:spPr>
          <a:xfrm>
            <a:off x="8592443" y="2109788"/>
            <a:ext cx="3599557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Congenital narrowing of the descending aorta.</a:t>
            </a:r>
            <a:endParaRPr lang="en-US" sz="1125" dirty="0"/>
          </a:p>
        </p:txBody>
      </p:sp>
      <p:sp>
        <p:nvSpPr>
          <p:cNvPr id="40" name="Text 12"/>
          <p:cNvSpPr/>
          <p:nvPr/>
        </p:nvSpPr>
        <p:spPr>
          <a:xfrm>
            <a:off x="8592443" y="2400300"/>
            <a:ext cx="3599557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Sign:</a:t>
            </a:r>
            <a:r>
              <a:rPr lang="en-US" sz="1125" dirty="0">
                <a:solidFill>
                  <a:srgbClr val="202124"/>
                </a:solidFill>
              </a:rPr>
              <a:t> Radio-femoral delay; high BP in arms.</a:t>
            </a:r>
            <a:endParaRPr lang="en-US" sz="1125" dirty="0"/>
          </a:p>
        </p:txBody>
      </p:sp>
      <p:sp>
        <p:nvSpPr>
          <p:cNvPr id="41" name="Text 13"/>
          <p:cNvSpPr/>
          <p:nvPr/>
        </p:nvSpPr>
        <p:spPr>
          <a:xfrm>
            <a:off x="8592443" y="2690813"/>
            <a:ext cx="3599557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Strongly associated with </a:t>
            </a:r>
            <a:r>
              <a:rPr lang="en-US" sz="1125" b="1" dirty="0">
                <a:solidFill>
                  <a:srgbClr val="202124"/>
                </a:solidFill>
              </a:rPr>
              <a:t>Turner's Syndrome</a:t>
            </a:r>
            <a:r>
              <a:rPr lang="en-US" sz="1125" dirty="0">
                <a:solidFill>
                  <a:srgbClr val="202124"/>
                </a:solidFill>
              </a:rPr>
              <a:t>.</a:t>
            </a:r>
            <a:endParaRPr lang="en-US" sz="1125" dirty="0"/>
          </a:p>
        </p:txBody>
      </p:sp>
      <p:sp>
        <p:nvSpPr>
          <p:cNvPr id="42" name="Text 14"/>
          <p:cNvSpPr/>
          <p:nvPr/>
        </p:nvSpPr>
        <p:spPr>
          <a:xfrm>
            <a:off x="691009" y="4110038"/>
            <a:ext cx="309369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DFDFD"/>
                </a:solidFill>
              </a:rPr>
              <a:t>Increased Outflow Resistance (Pressure Load)</a:t>
            </a:r>
            <a:endParaRPr lang="en-US" sz="1200" dirty="0"/>
          </a:p>
        </p:txBody>
      </p:sp>
      <p:sp>
        <p:nvSpPr>
          <p:cNvPr id="43" name="Text 15"/>
          <p:cNvSpPr/>
          <p:nvPr/>
        </p:nvSpPr>
        <p:spPr>
          <a:xfrm>
            <a:off x="4672757" y="4224338"/>
            <a:ext cx="284559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DFDFD"/>
                </a:solidFill>
              </a:rPr>
              <a:t>Compensatory Ventricular Hypertrophy</a:t>
            </a:r>
            <a:endParaRPr lang="en-US" sz="1200" dirty="0"/>
          </a:p>
        </p:txBody>
      </p:sp>
      <p:sp>
        <p:nvSpPr>
          <p:cNvPr id="44" name="Text 16"/>
          <p:cNvSpPr/>
          <p:nvPr/>
        </p:nvSpPr>
        <p:spPr>
          <a:xfrm>
            <a:off x="8406557" y="4110038"/>
            <a:ext cx="309369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DFDFD"/>
                </a:solidFill>
              </a:rPr>
              <a:t>Diastolic/Systolic Heart Failure if untreated</a:t>
            </a:r>
            <a:endParaRPr lang="en-US" sz="1200" dirty="0"/>
          </a:p>
        </p:txBody>
      </p:sp>
      <p:sp>
        <p:nvSpPr>
          <p:cNvPr id="45" name="Text 17"/>
          <p:cNvSpPr/>
          <p:nvPr/>
        </p:nvSpPr>
        <p:spPr>
          <a:xfrm>
            <a:off x="833438" y="6276975"/>
            <a:ext cx="113585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AKT FOCUS: Pressure load lesions cause hypertrophy WITHOUT initial cyanosis. Left-sided lesions (AS, Coarctation) are statistically more common in boys.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42875"/>
            <a:ext cx="11430000" cy="8953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924050"/>
            <a:ext cx="5572125" cy="35242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2243138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667000"/>
            <a:ext cx="5095875" cy="71229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3569791"/>
            <a:ext cx="202406" cy="1666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4137422"/>
            <a:ext cx="202406" cy="1666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4478387"/>
            <a:ext cx="202406" cy="1666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924050"/>
            <a:ext cx="5572125" cy="35242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0" y="2243138"/>
            <a:ext cx="1905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0" y="2667000"/>
            <a:ext cx="5095875" cy="71229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3569791"/>
            <a:ext cx="202406" cy="202406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4137422"/>
            <a:ext cx="202406" cy="16668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4478387"/>
            <a:ext cx="202406" cy="1666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5829300"/>
            <a:ext cx="11430000" cy="7429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6121896"/>
            <a:ext cx="190500" cy="157609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666750" y="285750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CONGENITAL HEART DISEASE</a:t>
            </a:r>
            <a:endParaRPr lang="en-US" sz="1800" dirty="0"/>
          </a:p>
        </p:txBody>
      </p:sp>
      <p:sp>
        <p:nvSpPr>
          <p:cNvPr id="20" name="Text 1"/>
          <p:cNvSpPr/>
          <p:nvPr/>
        </p:nvSpPr>
        <p:spPr>
          <a:xfrm>
            <a:off x="666750" y="666750"/>
            <a:ext cx="71323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Clinical Classification &amp; GP Essentials</a:t>
            </a:r>
            <a:endParaRPr lang="en-US" sz="1200" dirty="0"/>
          </a:p>
        </p:txBody>
      </p:sp>
      <p:sp>
        <p:nvSpPr>
          <p:cNvPr id="21" name="Text 2"/>
          <p:cNvSpPr/>
          <p:nvPr/>
        </p:nvSpPr>
        <p:spPr>
          <a:xfrm>
            <a:off x="381000" y="1276350"/>
            <a:ext cx="11430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003087"/>
                </a:solidFill>
              </a:rPr>
              <a:t>Classification of Cyanotic CHD</a:t>
            </a:r>
            <a:endParaRPr lang="en-US" sz="2400" dirty="0"/>
          </a:p>
        </p:txBody>
      </p:sp>
      <p:sp>
        <p:nvSpPr>
          <p:cNvPr id="22" name="Text 3"/>
          <p:cNvSpPr/>
          <p:nvPr/>
        </p:nvSpPr>
        <p:spPr>
          <a:xfrm>
            <a:off x="952500" y="2162175"/>
            <a:ext cx="75438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3087"/>
                </a:solidFill>
              </a:rPr>
              <a:t>Decreased Pulmonary Blood Flow</a:t>
            </a:r>
            <a:endParaRPr lang="en-US" sz="1650" dirty="0"/>
          </a:p>
        </p:txBody>
      </p:sp>
      <p:sp>
        <p:nvSpPr>
          <p:cNvPr id="23" name="Text 4"/>
          <p:cNvSpPr/>
          <p:nvPr/>
        </p:nvSpPr>
        <p:spPr>
          <a:xfrm>
            <a:off x="762000" y="2809875"/>
            <a:ext cx="4810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Mechanism: Right-sided obstruction combined with a Right-to-Left (R→L) shunt.</a:t>
            </a:r>
            <a:endParaRPr lang="en-US" sz="1200" dirty="0"/>
          </a:p>
        </p:txBody>
      </p:sp>
      <p:sp>
        <p:nvSpPr>
          <p:cNvPr id="24" name="Text 5"/>
          <p:cNvSpPr/>
          <p:nvPr/>
        </p:nvSpPr>
        <p:spPr>
          <a:xfrm>
            <a:off x="935831" y="3569791"/>
            <a:ext cx="477916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3087"/>
                </a:solidFill>
              </a:rPr>
              <a:t>Tetralogy of Fallot (TOF):</a:t>
            </a:r>
            <a:r>
              <a:rPr lang="en-US" sz="1275" dirty="0">
                <a:solidFill>
                  <a:srgbClr val="202124"/>
                </a:solidFill>
              </a:rPr>
              <a:t> The most common cyanotic CHD overall.</a:t>
            </a:r>
            <a:endParaRPr lang="en-US" sz="1275" dirty="0"/>
          </a:p>
        </p:txBody>
      </p:sp>
      <p:sp>
        <p:nvSpPr>
          <p:cNvPr id="25" name="Text 6"/>
          <p:cNvSpPr/>
          <p:nvPr/>
        </p:nvSpPr>
        <p:spPr>
          <a:xfrm>
            <a:off x="935831" y="4137422"/>
            <a:ext cx="11256169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3087"/>
                </a:solidFill>
              </a:rPr>
              <a:t>Tricuspid Atresia:</a:t>
            </a:r>
            <a:r>
              <a:rPr lang="en-US" sz="1275" dirty="0">
                <a:solidFill>
                  <a:srgbClr val="202124"/>
                </a:solidFill>
              </a:rPr>
              <a:t> Complete absence of the tricuspid valve.</a:t>
            </a:r>
            <a:endParaRPr lang="en-US" sz="1275" dirty="0"/>
          </a:p>
        </p:txBody>
      </p:sp>
      <p:sp>
        <p:nvSpPr>
          <p:cNvPr id="26" name="Text 7"/>
          <p:cNvSpPr/>
          <p:nvPr/>
        </p:nvSpPr>
        <p:spPr>
          <a:xfrm>
            <a:off x="935831" y="4478387"/>
            <a:ext cx="1068705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3087"/>
                </a:solidFill>
              </a:rPr>
              <a:t>Pulmonary Atresia:</a:t>
            </a:r>
            <a:r>
              <a:rPr lang="en-US" sz="1275" dirty="0">
                <a:solidFill>
                  <a:srgbClr val="202124"/>
                </a:solidFill>
              </a:rPr>
              <a:t> No flow from RV to pulmonary artery.</a:t>
            </a:r>
            <a:endParaRPr lang="en-US" sz="1275" dirty="0"/>
          </a:p>
        </p:txBody>
      </p:sp>
      <p:sp>
        <p:nvSpPr>
          <p:cNvPr id="27" name="Text 8"/>
          <p:cNvSpPr/>
          <p:nvPr/>
        </p:nvSpPr>
        <p:spPr>
          <a:xfrm>
            <a:off x="6810375" y="2162175"/>
            <a:ext cx="538162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3087"/>
                </a:solidFill>
              </a:rPr>
              <a:t>Increased Pulmonary Blood Flow</a:t>
            </a:r>
            <a:endParaRPr lang="en-US" sz="1650" dirty="0"/>
          </a:p>
        </p:txBody>
      </p:sp>
      <p:sp>
        <p:nvSpPr>
          <p:cNvPr id="28" name="Text 9"/>
          <p:cNvSpPr/>
          <p:nvPr/>
        </p:nvSpPr>
        <p:spPr>
          <a:xfrm>
            <a:off x="6619875" y="2809875"/>
            <a:ext cx="4810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Mechanism: Abnormal connections or complete mixing of systemic and pulmonary blood.</a:t>
            </a:r>
            <a:endParaRPr lang="en-US" sz="1200" dirty="0"/>
          </a:p>
        </p:txBody>
      </p:sp>
      <p:sp>
        <p:nvSpPr>
          <p:cNvPr id="29" name="Text 10"/>
          <p:cNvSpPr/>
          <p:nvPr/>
        </p:nvSpPr>
        <p:spPr>
          <a:xfrm>
            <a:off x="6793706" y="3569791"/>
            <a:ext cx="477916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3087"/>
                </a:solidFill>
              </a:rPr>
              <a:t>Transposition of Great Arteries (TGA):</a:t>
            </a:r>
            <a:r>
              <a:rPr lang="en-US" sz="1275" dirty="0">
                <a:solidFill>
                  <a:srgbClr val="202124"/>
                </a:solidFill>
              </a:rPr>
              <a:t> Commonest cause of neonatal cyanosis.</a:t>
            </a:r>
            <a:endParaRPr lang="en-US" sz="1275" dirty="0"/>
          </a:p>
        </p:txBody>
      </p:sp>
      <p:sp>
        <p:nvSpPr>
          <p:cNvPr id="30" name="Text 11"/>
          <p:cNvSpPr/>
          <p:nvPr/>
        </p:nvSpPr>
        <p:spPr>
          <a:xfrm>
            <a:off x="6793706" y="4137422"/>
            <a:ext cx="5398294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3087"/>
                </a:solidFill>
              </a:rPr>
              <a:t>Truncus Arteriosus:</a:t>
            </a:r>
            <a:r>
              <a:rPr lang="en-US" sz="1275" dirty="0">
                <a:solidFill>
                  <a:srgbClr val="202124"/>
                </a:solidFill>
              </a:rPr>
              <a:t> Single vessel leaving the heart.</a:t>
            </a:r>
            <a:endParaRPr lang="en-US" sz="1275" dirty="0"/>
          </a:p>
        </p:txBody>
      </p:sp>
      <p:sp>
        <p:nvSpPr>
          <p:cNvPr id="31" name="Text 12"/>
          <p:cNvSpPr/>
          <p:nvPr/>
        </p:nvSpPr>
        <p:spPr>
          <a:xfrm>
            <a:off x="6793706" y="4478387"/>
            <a:ext cx="5398294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3087"/>
                </a:solidFill>
              </a:rPr>
              <a:t>TAPVD:</a:t>
            </a:r>
            <a:r>
              <a:rPr lang="en-US" sz="1275" dirty="0">
                <a:solidFill>
                  <a:srgbClr val="202124"/>
                </a:solidFill>
              </a:rPr>
              <a:t> Total Anomalous Pulmonary Venous Drainage.</a:t>
            </a:r>
            <a:endParaRPr lang="en-US" sz="1275" dirty="0"/>
          </a:p>
        </p:txBody>
      </p:sp>
      <p:sp>
        <p:nvSpPr>
          <p:cNvPr id="32" name="Text 13"/>
          <p:cNvSpPr/>
          <p:nvPr/>
        </p:nvSpPr>
        <p:spPr>
          <a:xfrm>
            <a:off x="952500" y="5972175"/>
            <a:ext cx="10620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AKT High Yield:</a:t>
            </a:r>
            <a:r>
              <a:rPr lang="en-US" sz="1200" dirty="0">
                <a:solidFill>
                  <a:srgbClr val="FFFFFF"/>
                </a:solidFill>
              </a:rPr>
              <a:t> TGA presents with cyanosis in the </a:t>
            </a:r>
            <a:r>
              <a:rPr lang="en-US" sz="1200" i="1" dirty="0">
                <a:solidFill>
                  <a:srgbClr val="FFFFFF"/>
                </a:solidFill>
              </a:rPr>
              <a:t>neonatal period</a:t>
            </a:r>
            <a:r>
              <a:rPr lang="en-US" sz="1200" dirty="0">
                <a:solidFill>
                  <a:srgbClr val="FFFFFF"/>
                </a:solidFill>
              </a:rPr>
              <a:t> (emergency), whereas TOF usually presents </a:t>
            </a:r>
            <a:r>
              <a:rPr lang="en-US" sz="1200" i="1" dirty="0">
                <a:solidFill>
                  <a:srgbClr val="FFFFFF"/>
                </a:solidFill>
              </a:rPr>
              <a:t>later in infancy</a:t>
            </a:r>
            <a:r>
              <a:rPr lang="en-US" sz="1200" dirty="0">
                <a:solidFill>
                  <a:srgbClr val="FFFFFF"/>
                </a:solidFill>
              </a:rPr>
              <a:t> as pulmonary stenosis worsens.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85750"/>
            <a:ext cx="11049000" cy="8953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71600"/>
            <a:ext cx="11049000" cy="3905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38126"/>
            <a:ext cx="261937" cy="2134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905000"/>
            <a:ext cx="5405438" cy="13970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2270075"/>
            <a:ext cx="666750" cy="6667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492550"/>
            <a:ext cx="5405438" cy="13970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3857625"/>
            <a:ext cx="666750" cy="6667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5080099"/>
            <a:ext cx="5405438" cy="13970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5445175"/>
            <a:ext cx="666750" cy="6667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1905000"/>
            <a:ext cx="5405438" cy="13970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5563" y="2270075"/>
            <a:ext cx="666750" cy="6667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5063" y="3492550"/>
            <a:ext cx="5405438" cy="13970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5563" y="3857625"/>
            <a:ext cx="666750" cy="6667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5063" y="5080099"/>
            <a:ext cx="5405438" cy="13970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5445175"/>
            <a:ext cx="666750" cy="6667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88906" y="5576590"/>
            <a:ext cx="500063" cy="403771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857250" y="428625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003087"/>
                </a:solidFill>
              </a:rPr>
              <a:t>CONGENITAL HEART DISEASE</a:t>
            </a:r>
            <a:endParaRPr lang="en-US" sz="1800" dirty="0"/>
          </a:p>
        </p:txBody>
      </p:sp>
      <p:sp>
        <p:nvSpPr>
          <p:cNvPr id="21" name="Text 1"/>
          <p:cNvSpPr/>
          <p:nvPr/>
        </p:nvSpPr>
        <p:spPr>
          <a:xfrm>
            <a:off x="857250" y="809625"/>
            <a:ext cx="71323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A291C"/>
                </a:solidFill>
              </a:rPr>
              <a:t>Clinical Classification &amp; GP Essentials</a:t>
            </a:r>
            <a:endParaRPr lang="en-US" sz="1200" dirty="0"/>
          </a:p>
        </p:txBody>
      </p:sp>
      <p:sp>
        <p:nvSpPr>
          <p:cNvPr id="22" name="Text 2"/>
          <p:cNvSpPr/>
          <p:nvPr/>
        </p:nvSpPr>
        <p:spPr>
          <a:xfrm>
            <a:off x="928688" y="1371600"/>
            <a:ext cx="11263313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003087"/>
                </a:solidFill>
              </a:rPr>
              <a:t> The "5 Ts" of Cyanotic CHD: Clinical Mnemonic</a:t>
            </a:r>
            <a:endParaRPr lang="en-US" sz="1650" dirty="0"/>
          </a:p>
        </p:txBody>
      </p:sp>
      <p:sp>
        <p:nvSpPr>
          <p:cNvPr id="23" name="Text 3"/>
          <p:cNvSpPr/>
          <p:nvPr/>
        </p:nvSpPr>
        <p:spPr>
          <a:xfrm>
            <a:off x="973187" y="2270075"/>
            <a:ext cx="666750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725"/>
              </a:lnSpc>
              <a:buNone/>
            </a:pPr>
            <a:r>
              <a:rPr lang="en-US" sz="3150" b="1" dirty="0">
                <a:solidFill>
                  <a:srgbClr val="FFFFFF"/>
                </a:solidFill>
              </a:rPr>
              <a:t>T</a:t>
            </a:r>
            <a:endParaRPr lang="en-US" sz="3150" dirty="0"/>
          </a:p>
        </p:txBody>
      </p:sp>
      <p:sp>
        <p:nvSpPr>
          <p:cNvPr id="24" name="Text 4"/>
          <p:cNvSpPr/>
          <p:nvPr/>
        </p:nvSpPr>
        <p:spPr>
          <a:xfrm>
            <a:off x="1619250" y="2236738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Tetralogy of Fallot (TOF)</a:t>
            </a:r>
            <a:endParaRPr lang="en-US" sz="1500" dirty="0"/>
          </a:p>
        </p:txBody>
      </p:sp>
      <p:sp>
        <p:nvSpPr>
          <p:cNvPr id="25" name="Text 5"/>
          <p:cNvSpPr/>
          <p:nvPr/>
        </p:nvSpPr>
        <p:spPr>
          <a:xfrm>
            <a:off x="1619250" y="2570113"/>
            <a:ext cx="4167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Most common </a:t>
            </a:r>
            <a:r>
              <a:rPr lang="en-US" sz="1125" b="1" dirty="0">
                <a:solidFill>
                  <a:srgbClr val="DA291C"/>
                </a:solidFill>
              </a:rPr>
              <a:t>cyanotic</a:t>
            </a:r>
            <a:r>
              <a:rPr lang="en-US" sz="1125" dirty="0">
                <a:solidFill>
                  <a:srgbClr val="202124"/>
                </a:solidFill>
              </a:rPr>
              <a:t> defect; includes VSD, PS, Overriding Aorta, and RVH.</a:t>
            </a:r>
            <a:endParaRPr lang="en-US" sz="1125" dirty="0"/>
          </a:p>
        </p:txBody>
      </p:sp>
      <p:sp>
        <p:nvSpPr>
          <p:cNvPr id="26" name="Text 6"/>
          <p:cNvSpPr/>
          <p:nvPr/>
        </p:nvSpPr>
        <p:spPr>
          <a:xfrm>
            <a:off x="973187" y="3857625"/>
            <a:ext cx="666750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725"/>
              </a:lnSpc>
              <a:buNone/>
            </a:pPr>
            <a:r>
              <a:rPr lang="en-US" sz="3150" b="1" dirty="0">
                <a:solidFill>
                  <a:srgbClr val="FFFFFF"/>
                </a:solidFill>
              </a:rPr>
              <a:t>T</a:t>
            </a:r>
            <a:endParaRPr lang="en-US" sz="3150" dirty="0"/>
          </a:p>
        </p:txBody>
      </p:sp>
      <p:sp>
        <p:nvSpPr>
          <p:cNvPr id="27" name="Text 7"/>
          <p:cNvSpPr/>
          <p:nvPr/>
        </p:nvSpPr>
        <p:spPr>
          <a:xfrm>
            <a:off x="1619250" y="3824288"/>
            <a:ext cx="7086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Transposition of Great Arteries</a:t>
            </a:r>
            <a:endParaRPr lang="en-US" sz="1500" dirty="0"/>
          </a:p>
        </p:txBody>
      </p:sp>
      <p:sp>
        <p:nvSpPr>
          <p:cNvPr id="28" name="Text 8"/>
          <p:cNvSpPr/>
          <p:nvPr/>
        </p:nvSpPr>
        <p:spPr>
          <a:xfrm>
            <a:off x="1619250" y="4157663"/>
            <a:ext cx="4167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Commonest cause of cyanosis in the </a:t>
            </a:r>
            <a:r>
              <a:rPr lang="en-US" sz="1125" b="1" dirty="0">
                <a:solidFill>
                  <a:srgbClr val="003087"/>
                </a:solidFill>
              </a:rPr>
              <a:t>neonatal period</a:t>
            </a:r>
            <a:r>
              <a:rPr lang="en-US" sz="1125" dirty="0">
                <a:solidFill>
                  <a:srgbClr val="202124"/>
                </a:solidFill>
              </a:rPr>
              <a:t>; requires urgent intervention.</a:t>
            </a:r>
            <a:endParaRPr lang="en-US" sz="1125" dirty="0"/>
          </a:p>
        </p:txBody>
      </p:sp>
      <p:sp>
        <p:nvSpPr>
          <p:cNvPr id="29" name="Text 9"/>
          <p:cNvSpPr/>
          <p:nvPr/>
        </p:nvSpPr>
        <p:spPr>
          <a:xfrm>
            <a:off x="973187" y="5445175"/>
            <a:ext cx="666750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725"/>
              </a:lnSpc>
              <a:buNone/>
            </a:pPr>
            <a:r>
              <a:rPr lang="en-US" sz="3150" b="1" dirty="0">
                <a:solidFill>
                  <a:srgbClr val="FFFFFF"/>
                </a:solidFill>
              </a:rPr>
              <a:t>T</a:t>
            </a:r>
            <a:endParaRPr lang="en-US" sz="3150" dirty="0"/>
          </a:p>
        </p:txBody>
      </p:sp>
      <p:sp>
        <p:nvSpPr>
          <p:cNvPr id="30" name="Text 10"/>
          <p:cNvSpPr/>
          <p:nvPr/>
        </p:nvSpPr>
        <p:spPr>
          <a:xfrm>
            <a:off x="1619250" y="5411837"/>
            <a:ext cx="416718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Truncus Arteriosus</a:t>
            </a:r>
            <a:endParaRPr lang="en-US" sz="1500" dirty="0"/>
          </a:p>
        </p:txBody>
      </p:sp>
      <p:sp>
        <p:nvSpPr>
          <p:cNvPr id="31" name="Text 11"/>
          <p:cNvSpPr/>
          <p:nvPr/>
        </p:nvSpPr>
        <p:spPr>
          <a:xfrm>
            <a:off x="1619250" y="5745212"/>
            <a:ext cx="4167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A single large blood vessel fails to divide into the aorta and pulmonary artery.</a:t>
            </a:r>
            <a:endParaRPr lang="en-US" sz="1125" dirty="0"/>
          </a:p>
        </p:txBody>
      </p:sp>
      <p:sp>
        <p:nvSpPr>
          <p:cNvPr id="32" name="Text 12"/>
          <p:cNvSpPr/>
          <p:nvPr/>
        </p:nvSpPr>
        <p:spPr>
          <a:xfrm>
            <a:off x="6616750" y="2270075"/>
            <a:ext cx="666750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725"/>
              </a:lnSpc>
              <a:buNone/>
            </a:pPr>
            <a:r>
              <a:rPr lang="en-US" sz="3150" b="1" dirty="0">
                <a:solidFill>
                  <a:srgbClr val="FFFFFF"/>
                </a:solidFill>
              </a:rPr>
              <a:t>T</a:t>
            </a:r>
            <a:endParaRPr lang="en-US" sz="3150" dirty="0"/>
          </a:p>
        </p:txBody>
      </p:sp>
      <p:sp>
        <p:nvSpPr>
          <p:cNvPr id="33" name="Text 13"/>
          <p:cNvSpPr/>
          <p:nvPr/>
        </p:nvSpPr>
        <p:spPr>
          <a:xfrm>
            <a:off x="7262813" y="2236738"/>
            <a:ext cx="416718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Tricuspid Atresia</a:t>
            </a:r>
            <a:endParaRPr lang="en-US" sz="1500" dirty="0"/>
          </a:p>
        </p:txBody>
      </p:sp>
      <p:sp>
        <p:nvSpPr>
          <p:cNvPr id="34" name="Text 14"/>
          <p:cNvSpPr/>
          <p:nvPr/>
        </p:nvSpPr>
        <p:spPr>
          <a:xfrm>
            <a:off x="7262813" y="2570113"/>
            <a:ext cx="4167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Complete absence of the tricuspid valve; requires an ASD/VSD for survival.</a:t>
            </a:r>
            <a:endParaRPr lang="en-US" sz="1125" dirty="0"/>
          </a:p>
        </p:txBody>
      </p:sp>
      <p:sp>
        <p:nvSpPr>
          <p:cNvPr id="35" name="Text 15"/>
          <p:cNvSpPr/>
          <p:nvPr/>
        </p:nvSpPr>
        <p:spPr>
          <a:xfrm>
            <a:off x="6616750" y="3857625"/>
            <a:ext cx="666750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725"/>
              </a:lnSpc>
              <a:buNone/>
            </a:pPr>
            <a:r>
              <a:rPr lang="en-US" sz="3150" b="1" dirty="0">
                <a:solidFill>
                  <a:srgbClr val="FFFFFF"/>
                </a:solidFill>
              </a:rPr>
              <a:t>T</a:t>
            </a:r>
            <a:endParaRPr lang="en-US" sz="3150" dirty="0"/>
          </a:p>
        </p:txBody>
      </p:sp>
      <p:sp>
        <p:nvSpPr>
          <p:cNvPr id="36" name="Text 16"/>
          <p:cNvSpPr/>
          <p:nvPr/>
        </p:nvSpPr>
        <p:spPr>
          <a:xfrm>
            <a:off x="7262813" y="3824288"/>
            <a:ext cx="492918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3087"/>
                </a:solidFill>
              </a:rPr>
              <a:t>Total Anomalous PV Drainage</a:t>
            </a:r>
            <a:endParaRPr lang="en-US" sz="1500" dirty="0"/>
          </a:p>
        </p:txBody>
      </p:sp>
      <p:sp>
        <p:nvSpPr>
          <p:cNvPr id="37" name="Text 17"/>
          <p:cNvSpPr/>
          <p:nvPr/>
        </p:nvSpPr>
        <p:spPr>
          <a:xfrm>
            <a:off x="7262813" y="4157663"/>
            <a:ext cx="4167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Pulmonary veins (TAPVD) drain into the right atrium instead of the left.</a:t>
            </a:r>
            <a:endParaRPr lang="en-US" sz="1125" dirty="0"/>
          </a:p>
        </p:txBody>
      </p:sp>
      <p:sp>
        <p:nvSpPr>
          <p:cNvPr id="38" name="Text 18"/>
          <p:cNvSpPr/>
          <p:nvPr/>
        </p:nvSpPr>
        <p:spPr>
          <a:xfrm>
            <a:off x="7262813" y="5411837"/>
            <a:ext cx="3657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AKT Rapid Recall</a:t>
            </a:r>
            <a:endParaRPr lang="en-US" sz="1500" dirty="0"/>
          </a:p>
        </p:txBody>
      </p:sp>
      <p:sp>
        <p:nvSpPr>
          <p:cNvPr id="39" name="Text 19"/>
          <p:cNvSpPr/>
          <p:nvPr/>
        </p:nvSpPr>
        <p:spPr>
          <a:xfrm>
            <a:off x="7262813" y="5745212"/>
            <a:ext cx="2426196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3087"/>
                </a:solidFill>
              </a:rPr>
              <a:t>TOF</a:t>
            </a:r>
            <a:r>
              <a:rPr lang="en-US" sz="1125" dirty="0">
                <a:solidFill>
                  <a:srgbClr val="202124"/>
                </a:solidFill>
              </a:rPr>
              <a:t> = Commonest overall cyanotic.
</a:t>
            </a:r>
            <a:r>
              <a:rPr lang="en-US" sz="1125" b="1" dirty="0">
                <a:solidFill>
                  <a:srgbClr val="003087"/>
                </a:solidFill>
              </a:rPr>
              <a:t>TGA</a:t>
            </a:r>
            <a:r>
              <a:rPr lang="en-US" sz="1125" dirty="0">
                <a:solidFill>
                  <a:srgbClr val="202124"/>
                </a:solidFill>
              </a:rPr>
              <a:t> = Commonest neonatal cyanotic.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6101</Words>
  <Application>Microsoft Office PowerPoint</Application>
  <PresentationFormat>Widescreen</PresentationFormat>
  <Paragraphs>670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2026-05-06T15:32:55Z</dcterms:created>
  <dcterms:modified xsi:type="dcterms:W3CDTF">2026-05-06T16:13:26Z</dcterms:modified>
</cp:coreProperties>
</file>