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10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7" autoAdjust="0"/>
    <p:restoredTop sz="94673"/>
  </p:normalViewPr>
  <p:slideViewPr>
    <p:cSldViewPr snapToGrid="0" snapToObjects="1">
      <p:cViewPr>
        <p:scale>
          <a:sx n="75" d="100"/>
          <a:sy n="75" d="100"/>
        </p:scale>
        <p:origin x="1296" y="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449CD-8923-BB45-B9A7-B6D9D1ECF53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87F87-346B-534A-BF19-A6BFBC0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8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6C9B-8D4A-AF4E-BBE7-A77F683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D33560-2E80-8A4B-8EB6-E2D118798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BCD52-7775-144C-9A17-F16D809D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959A6-25A1-D545-A9C7-AB945E07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3CCBD-8DE4-F241-AC70-4D297F2F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9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465-EAE3-7041-B46C-ECB18185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9FEF5-8B16-374C-9FBD-70712BFD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8E8E-676B-894D-B45A-217131B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1AB4-1AEF-6A42-8592-368A1AC18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522E-BE3C-6F4C-9006-03F37BF55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03AA-35F5-C340-BD2B-ECFE3692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5A001-ECE1-FE40-93A5-5254923EB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9FE8A-92F8-7E47-B547-1D70047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F91E-937F-4C4E-BE93-B92D0BBD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E0A60-2785-7847-8022-EDD1B45E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4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F9C2-78D7-5941-B453-8BCDC1BA1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BDBB-5F73-3E41-820D-7B08266838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0098-C227-4F4B-8890-3A8DBE380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E438-ED69-D848-8775-862D9FD9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0F140-F1DB-6F42-B48E-3453169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629A4-A3D1-D14B-A3D5-00E06036F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63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EA6-FA73-6644-B456-14B97A9E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EE9A6-357C-1C42-98F8-8E7D51AC8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72794-D619-B841-92C3-CC881B9D0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92C89-D254-E746-84B2-90E67F697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E391D-1671-444A-962C-5B843C10B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AE229-3962-7B4A-ADE2-AB06213B5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CDAE9-7495-9E47-91F9-C9910232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7D912-375C-B74E-A766-13297387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2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BC90-2489-1A46-B13B-BFD0E909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8EFB2E-F7C4-A64C-8CEC-2B5871A6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5B74-0BC3-6B43-85C0-8B036158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6C65CE-9DA8-334F-B68A-6CB8F138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778A89-79A1-454A-94B2-BD22490A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4DF144-6876-2B48-8F3A-38EBD3CE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CEB06-0973-CD49-A15F-77B68618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1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AEA7-F007-2540-A717-C419CF99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1D38F-C04E-7F44-9F4D-DBE033BF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E9BDB-A30C-FD44-A3C4-6CD41F94E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2E3BB-40BA-B345-A08A-D659E20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CC99B-4EEE-3746-89AB-E388F428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CDDAC-7B55-254C-A411-0A35BF3E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74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54BF-117F-0248-B59E-7F284711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49E377-8B5C-2D4F-A4F0-7E80F2D9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8069A-FCD5-7143-94E8-9A3873460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8307A-6AA7-B94A-8A57-8617BB58C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F5ECC-A5B0-ED4F-9796-4C4DDF9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06A51-32AB-0C46-8E2F-4251BC5C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1E4E-08AA-A845-9EDE-D805E862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E2A8D-B94D-894C-8947-7EA415879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36825-9FC9-D642-9213-71CCA876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A1CA-2021-D643-BAC7-B759393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8DEB-C530-E547-874C-26081598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3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E9D1E-8C73-9349-8CD1-85B7AB5F3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2CE64-5ECA-C149-AED2-2381F2EB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14EA-E94D-BD42-87CF-5506B8D8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9D41F-D44B-C447-8E7C-38AC00D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455AD-6EA0-C04C-98BC-211F5867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1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9800-D2D4-BC42-A057-DFD396F8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67A3F-E26F-5D47-8CE2-A9FFB7C7B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4DB01-AB81-0345-800C-2191A915EB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7253-3A81-5B41-84AB-9996EE35AD33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50716-FFD5-744E-A154-10423637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42D9C-2908-9846-96C1-F869C8B6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3DCBD-B905-4C44-B8D2-6686692D9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9658" y="144601"/>
            <a:ext cx="3706565" cy="3828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CT thorax has revealed coronary calcification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21144" y="5512855"/>
            <a:ext cx="1751359" cy="109981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Atorvastatin 40mg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4562" y="3567033"/>
            <a:ext cx="1751359" cy="614628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Blood pressure control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45870" y="3549205"/>
            <a:ext cx="1751359" cy="60755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AF Present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145871" y="5510315"/>
            <a:ext cx="1751359" cy="109981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Oral Anticoagulation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(Left Atrial Appendage Occlusion)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0E5DB8-927E-2A42-909D-A41B8DAFEBE7}"/>
              </a:ext>
            </a:extLst>
          </p:cNvPr>
          <p:cNvSpPr/>
          <p:nvPr/>
        </p:nvSpPr>
        <p:spPr>
          <a:xfrm>
            <a:off x="6176328" y="5510315"/>
            <a:ext cx="1751359" cy="109981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Systolic Blood Pressure Target</a:t>
            </a:r>
          </a:p>
          <a:p>
            <a:pPr algn="ctr"/>
            <a:r>
              <a:rPr lang="en-US" sz="1000">
                <a:solidFill>
                  <a:schemeClr val="bg1"/>
                </a:solidFill>
                <a:latin typeface="Arial"/>
                <a:cs typeface="Arial"/>
              </a:rPr>
              <a:t>140mmHg</a:t>
            </a:r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E301DEE-4E79-8442-9182-51C8773F4D8A}"/>
              </a:ext>
            </a:extLst>
          </p:cNvPr>
          <p:cNvSpPr/>
          <p:nvPr/>
        </p:nvSpPr>
        <p:spPr>
          <a:xfrm>
            <a:off x="6174561" y="4407963"/>
            <a:ext cx="1751359" cy="85200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ACE-I/ARB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DHP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Thiazides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D375AD1-A6B4-354F-A040-7A0B78EF336A}"/>
              </a:ext>
            </a:extLst>
          </p:cNvPr>
          <p:cNvSpPr/>
          <p:nvPr/>
        </p:nvSpPr>
        <p:spPr>
          <a:xfrm>
            <a:off x="10145868" y="4407963"/>
            <a:ext cx="1751359" cy="8520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</a:t>
            </a:r>
            <a:r>
              <a:rPr lang="en-US" sz="1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sz="10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≥1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FA41078-C9FE-0943-90D8-E04B5042A171}"/>
              </a:ext>
            </a:extLst>
          </p:cNvPr>
          <p:cNvSpPr txBox="1"/>
          <p:nvPr/>
        </p:nvSpPr>
        <p:spPr>
          <a:xfrm>
            <a:off x="9939506" y="6642556"/>
            <a:ext cx="224997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Westcliffe Cardiology Service  September 2021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928034E-2DB9-204E-B2A6-97693B3C2A54}"/>
              </a:ext>
            </a:extLst>
          </p:cNvPr>
          <p:cNvSpPr/>
          <p:nvPr/>
        </p:nvSpPr>
        <p:spPr>
          <a:xfrm>
            <a:off x="4239657" y="1284764"/>
            <a:ext cx="3706565" cy="367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Patient Symptomatic of exertional chest pain?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FE85BD-792A-9848-8C79-14C4F8DAF559}"/>
              </a:ext>
            </a:extLst>
          </p:cNvPr>
          <p:cNvSpPr/>
          <p:nvPr/>
        </p:nvSpPr>
        <p:spPr>
          <a:xfrm>
            <a:off x="8156361" y="2026008"/>
            <a:ext cx="1751359" cy="383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Referral to RACPS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61300CF-30E9-4740-8365-73EA40690C19}"/>
              </a:ext>
            </a:extLst>
          </p:cNvPr>
          <p:cNvSpPr/>
          <p:nvPr/>
        </p:nvSpPr>
        <p:spPr>
          <a:xfrm>
            <a:off x="4239657" y="2637750"/>
            <a:ext cx="3706565" cy="367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Patient requires aggressive primary prevention?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C10A00-DE0A-8B42-8496-329544E97218}"/>
              </a:ext>
            </a:extLst>
          </p:cNvPr>
          <p:cNvSpPr/>
          <p:nvPr/>
        </p:nvSpPr>
        <p:spPr>
          <a:xfrm>
            <a:off x="4238399" y="2041463"/>
            <a:ext cx="1751360" cy="367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No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BD85B31-C545-E145-A26E-CF108D212DDB}"/>
              </a:ext>
            </a:extLst>
          </p:cNvPr>
          <p:cNvSpPr/>
          <p:nvPr/>
        </p:nvSpPr>
        <p:spPr>
          <a:xfrm>
            <a:off x="6197380" y="2026008"/>
            <a:ext cx="1751360" cy="3831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Yes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D4C1D41-1A10-C241-BAFA-AB7E3E7BFF89}"/>
              </a:ext>
            </a:extLst>
          </p:cNvPr>
          <p:cNvSpPr/>
          <p:nvPr/>
        </p:nvSpPr>
        <p:spPr>
          <a:xfrm>
            <a:off x="305697" y="3551745"/>
            <a:ext cx="1751359" cy="60755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Smoking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DD23C70-408D-174D-98E4-E79EB6A5A931}"/>
              </a:ext>
            </a:extLst>
          </p:cNvPr>
          <p:cNvSpPr/>
          <p:nvPr/>
        </p:nvSpPr>
        <p:spPr>
          <a:xfrm>
            <a:off x="2263421" y="5512855"/>
            <a:ext cx="1751359" cy="110235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Continue healthy lifestyle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E8A83C7-7D87-1546-8273-F88BBD34848B}"/>
              </a:ext>
            </a:extLst>
          </p:cNvPr>
          <p:cNvSpPr/>
          <p:nvPr/>
        </p:nvSpPr>
        <p:spPr>
          <a:xfrm>
            <a:off x="305697" y="5512855"/>
            <a:ext cx="1751359" cy="109981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Encourage smoking cessation at every contact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55BB2BD-1719-AC42-98AF-E71D6F132B8C}"/>
              </a:ext>
            </a:extLst>
          </p:cNvPr>
          <p:cNvSpPr/>
          <p:nvPr/>
        </p:nvSpPr>
        <p:spPr>
          <a:xfrm>
            <a:off x="305697" y="4374404"/>
            <a:ext cx="1751359" cy="84053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Supporting smoking withdrawal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64288A5-E769-704E-9120-660EC49B34EE}"/>
              </a:ext>
            </a:extLst>
          </p:cNvPr>
          <p:cNvSpPr/>
          <p:nvPr/>
        </p:nvSpPr>
        <p:spPr>
          <a:xfrm>
            <a:off x="2263421" y="3553933"/>
            <a:ext cx="1751359" cy="606353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Lifestyle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6D09CCE-B0A9-C64F-B3EC-9145D94E7454}"/>
              </a:ext>
            </a:extLst>
          </p:cNvPr>
          <p:cNvSpPr/>
          <p:nvPr/>
        </p:nvSpPr>
        <p:spPr>
          <a:xfrm>
            <a:off x="8160211" y="3557304"/>
            <a:ext cx="1751359" cy="61462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Type 2 Diabetes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EAC679D-AF78-D049-AFEE-3F784A77958F}"/>
              </a:ext>
            </a:extLst>
          </p:cNvPr>
          <p:cNvSpPr/>
          <p:nvPr/>
        </p:nvSpPr>
        <p:spPr>
          <a:xfrm>
            <a:off x="8160213" y="5507718"/>
            <a:ext cx="1751359" cy="10998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Hba1c &lt;58mmol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2C3447-63AC-1842-98D9-5C0489A7D604}"/>
              </a:ext>
            </a:extLst>
          </p:cNvPr>
          <p:cNvSpPr/>
          <p:nvPr/>
        </p:nvSpPr>
        <p:spPr>
          <a:xfrm>
            <a:off x="8160211" y="4402826"/>
            <a:ext cx="1751359" cy="85200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Using: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SGLT2 inhibitors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Metformin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Other agents</a:t>
            </a: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0F59BC56-3D50-DA45-BC76-899D798C9B58}"/>
              </a:ext>
            </a:extLst>
          </p:cNvPr>
          <p:cNvCxnSpPr>
            <a:cxnSpLocks/>
            <a:stCxn id="35" idx="2"/>
            <a:endCxn id="46" idx="0"/>
          </p:cNvCxnSpPr>
          <p:nvPr/>
        </p:nvCxnSpPr>
        <p:spPr>
          <a:xfrm rot="5400000">
            <a:off x="5408995" y="1357518"/>
            <a:ext cx="389030" cy="97886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52B9C638-6EFC-4146-BA89-F1599DBA3B12}"/>
              </a:ext>
            </a:extLst>
          </p:cNvPr>
          <p:cNvCxnSpPr>
            <a:cxnSpLocks/>
            <a:stCxn id="35" idx="2"/>
            <a:endCxn id="48" idx="0"/>
          </p:cNvCxnSpPr>
          <p:nvPr/>
        </p:nvCxnSpPr>
        <p:spPr>
          <a:xfrm rot="16200000" flipH="1">
            <a:off x="6396213" y="1349160"/>
            <a:ext cx="373575" cy="980120"/>
          </a:xfrm>
          <a:prstGeom prst="bentConnector3">
            <a:avLst>
              <a:gd name="adj1" fmla="val 52266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FFBBD9D8-ECF1-0640-A1CA-E252EC0CC092}"/>
              </a:ext>
            </a:extLst>
          </p:cNvPr>
          <p:cNvCxnSpPr>
            <a:cxnSpLocks/>
            <a:stCxn id="46" idx="2"/>
            <a:endCxn id="45" idx="0"/>
          </p:cNvCxnSpPr>
          <p:nvPr/>
        </p:nvCxnSpPr>
        <p:spPr>
          <a:xfrm rot="16200000" flipH="1">
            <a:off x="5489200" y="2034010"/>
            <a:ext cx="228618" cy="97886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9C1D74F2-F862-BF46-93EE-8E785FDAF769}"/>
              </a:ext>
            </a:extLst>
          </p:cNvPr>
          <p:cNvCxnSpPr>
            <a:cxnSpLocks/>
            <a:stCxn id="48" idx="2"/>
            <a:endCxn id="45" idx="0"/>
          </p:cNvCxnSpPr>
          <p:nvPr/>
        </p:nvCxnSpPr>
        <p:spPr>
          <a:xfrm rot="5400000">
            <a:off x="6468690" y="2033379"/>
            <a:ext cx="228621" cy="98012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>
            <a:extLst>
              <a:ext uri="{FF2B5EF4-FFF2-40B4-BE49-F238E27FC236}">
                <a16:creationId xmlns:a16="http://schemas.microsoft.com/office/drawing/2014/main" id="{85CEE005-6D1B-1240-8C54-9BCBF4ABE38F}"/>
              </a:ext>
            </a:extLst>
          </p:cNvPr>
          <p:cNvCxnSpPr>
            <a:cxnSpLocks/>
            <a:stCxn id="45" idx="2"/>
            <a:endCxn id="52" idx="0"/>
          </p:cNvCxnSpPr>
          <p:nvPr/>
        </p:nvCxnSpPr>
        <p:spPr>
          <a:xfrm rot="5400000">
            <a:off x="3363996" y="822801"/>
            <a:ext cx="546326" cy="4911563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6D8E9742-2ED2-4A4C-9717-46B9A2D15737}"/>
              </a:ext>
            </a:extLst>
          </p:cNvPr>
          <p:cNvCxnSpPr>
            <a:cxnSpLocks/>
            <a:stCxn id="45" idx="2"/>
            <a:endCxn id="57" idx="0"/>
          </p:cNvCxnSpPr>
          <p:nvPr/>
        </p:nvCxnSpPr>
        <p:spPr>
          <a:xfrm rot="5400000">
            <a:off x="4341764" y="1802757"/>
            <a:ext cx="548514" cy="2953839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3CB55E01-7BC2-8345-AC14-415A0F72A071}"/>
              </a:ext>
            </a:extLst>
          </p:cNvPr>
          <p:cNvCxnSpPr>
            <a:cxnSpLocks/>
            <a:stCxn id="45" idx="2"/>
            <a:endCxn id="14" idx="0"/>
          </p:cNvCxnSpPr>
          <p:nvPr/>
        </p:nvCxnSpPr>
        <p:spPr>
          <a:xfrm rot="5400000">
            <a:off x="4341164" y="3761079"/>
            <a:ext cx="2507436" cy="996116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A997AA79-261F-CC46-8F72-0860BEA51094}"/>
              </a:ext>
            </a:extLst>
          </p:cNvPr>
          <p:cNvCxnSpPr>
            <a:cxnSpLocks/>
            <a:stCxn id="45" idx="2"/>
            <a:endCxn id="15" idx="0"/>
          </p:cNvCxnSpPr>
          <p:nvPr/>
        </p:nvCxnSpPr>
        <p:spPr>
          <a:xfrm rot="16200000" flipH="1">
            <a:off x="6290784" y="2807575"/>
            <a:ext cx="561614" cy="957302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CFFCDF0A-6884-BE4E-9EB7-0F50A2E220BE}"/>
              </a:ext>
            </a:extLst>
          </p:cNvPr>
          <p:cNvCxnSpPr>
            <a:cxnSpLocks/>
            <a:stCxn id="45" idx="2"/>
            <a:endCxn id="62" idx="0"/>
          </p:cNvCxnSpPr>
          <p:nvPr/>
        </p:nvCxnSpPr>
        <p:spPr>
          <a:xfrm rot="16200000" flipH="1">
            <a:off x="7288473" y="1809885"/>
            <a:ext cx="551885" cy="2942951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28791D40-1F2F-3547-B6F6-0152F08B4D78}"/>
              </a:ext>
            </a:extLst>
          </p:cNvPr>
          <p:cNvCxnSpPr>
            <a:cxnSpLocks/>
            <a:stCxn id="45" idx="2"/>
            <a:endCxn id="17" idx="0"/>
          </p:cNvCxnSpPr>
          <p:nvPr/>
        </p:nvCxnSpPr>
        <p:spPr>
          <a:xfrm rot="16200000" flipH="1">
            <a:off x="8285352" y="813007"/>
            <a:ext cx="543786" cy="4928610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6C0B974-C3E3-C646-BC49-1C5B50297593}"/>
              </a:ext>
            </a:extLst>
          </p:cNvPr>
          <p:cNvCxnSpPr>
            <a:stCxn id="52" idx="2"/>
            <a:endCxn id="56" idx="0"/>
          </p:cNvCxnSpPr>
          <p:nvPr/>
        </p:nvCxnSpPr>
        <p:spPr>
          <a:xfrm>
            <a:off x="1181377" y="4159304"/>
            <a:ext cx="0" cy="2151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EC048EB2-115D-3E4A-A885-BA2B9F565B4B}"/>
              </a:ext>
            </a:extLst>
          </p:cNvPr>
          <p:cNvCxnSpPr>
            <a:stCxn id="56" idx="2"/>
            <a:endCxn id="55" idx="0"/>
          </p:cNvCxnSpPr>
          <p:nvPr/>
        </p:nvCxnSpPr>
        <p:spPr>
          <a:xfrm>
            <a:off x="1181377" y="5214937"/>
            <a:ext cx="0" cy="2979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1CAEC3F8-A4BC-5341-A607-3FF5F0F2583F}"/>
              </a:ext>
            </a:extLst>
          </p:cNvPr>
          <p:cNvCxnSpPr>
            <a:stCxn id="57" idx="2"/>
            <a:endCxn id="53" idx="0"/>
          </p:cNvCxnSpPr>
          <p:nvPr/>
        </p:nvCxnSpPr>
        <p:spPr>
          <a:xfrm>
            <a:off x="3139101" y="4160286"/>
            <a:ext cx="0" cy="135256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69414A98-DA6B-2947-8C43-A992132A7BFF}"/>
              </a:ext>
            </a:extLst>
          </p:cNvPr>
          <p:cNvCxnSpPr>
            <a:stCxn id="15" idx="2"/>
            <a:endCxn id="78" idx="0"/>
          </p:cNvCxnSpPr>
          <p:nvPr/>
        </p:nvCxnSpPr>
        <p:spPr>
          <a:xfrm flipH="1">
            <a:off x="7050241" y="4181661"/>
            <a:ext cx="1" cy="2263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9D077D68-9B03-2442-BC03-9496CE37B23E}"/>
              </a:ext>
            </a:extLst>
          </p:cNvPr>
          <p:cNvCxnSpPr>
            <a:stCxn id="78" idx="2"/>
            <a:endCxn id="47" idx="0"/>
          </p:cNvCxnSpPr>
          <p:nvPr/>
        </p:nvCxnSpPr>
        <p:spPr>
          <a:xfrm>
            <a:off x="7050241" y="5259967"/>
            <a:ext cx="1767" cy="2503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DDEA61F8-EDAF-9348-A3D2-26E13E18D44B}"/>
              </a:ext>
            </a:extLst>
          </p:cNvPr>
          <p:cNvCxnSpPr>
            <a:stCxn id="62" idx="2"/>
            <a:endCxn id="64" idx="0"/>
          </p:cNvCxnSpPr>
          <p:nvPr/>
        </p:nvCxnSpPr>
        <p:spPr>
          <a:xfrm>
            <a:off x="9035891" y="4171931"/>
            <a:ext cx="0" cy="2308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6B363412-793A-074F-BC3E-6BB60E8A7B4D}"/>
              </a:ext>
            </a:extLst>
          </p:cNvPr>
          <p:cNvCxnSpPr>
            <a:stCxn id="64" idx="2"/>
            <a:endCxn id="63" idx="0"/>
          </p:cNvCxnSpPr>
          <p:nvPr/>
        </p:nvCxnSpPr>
        <p:spPr>
          <a:xfrm>
            <a:off x="9035891" y="5254830"/>
            <a:ext cx="2" cy="2528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9E712189-89A7-084C-A548-3FF2522E481B}"/>
              </a:ext>
            </a:extLst>
          </p:cNvPr>
          <p:cNvCxnSpPr>
            <a:stCxn id="17" idx="2"/>
            <a:endCxn id="83" idx="0"/>
          </p:cNvCxnSpPr>
          <p:nvPr/>
        </p:nvCxnSpPr>
        <p:spPr>
          <a:xfrm flipH="1">
            <a:off x="11021548" y="4156764"/>
            <a:ext cx="2" cy="2511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15226995-F61E-964A-B240-B861F58BA069}"/>
              </a:ext>
            </a:extLst>
          </p:cNvPr>
          <p:cNvCxnSpPr>
            <a:stCxn id="83" idx="2"/>
            <a:endCxn id="18" idx="0"/>
          </p:cNvCxnSpPr>
          <p:nvPr/>
        </p:nvCxnSpPr>
        <p:spPr>
          <a:xfrm>
            <a:off x="11021548" y="5259967"/>
            <a:ext cx="3" cy="2503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9B58D38D-2961-9844-8BD3-2455B76108B0}"/>
              </a:ext>
            </a:extLst>
          </p:cNvPr>
          <p:cNvSpPr/>
          <p:nvPr/>
        </p:nvSpPr>
        <p:spPr>
          <a:xfrm>
            <a:off x="4236289" y="725206"/>
            <a:ext cx="3706565" cy="3676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Known coronary disease?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2B11810-27D1-C440-8748-ABF684CF642B}"/>
              </a:ext>
            </a:extLst>
          </p:cNvPr>
          <p:cNvCxnSpPr>
            <a:stCxn id="48" idx="3"/>
            <a:endCxn id="39" idx="1"/>
          </p:cNvCxnSpPr>
          <p:nvPr/>
        </p:nvCxnSpPr>
        <p:spPr>
          <a:xfrm flipV="1">
            <a:off x="7948740" y="2217568"/>
            <a:ext cx="207621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4568170-7EB7-8C4F-AF0E-1FFEBAE3601D}"/>
              </a:ext>
            </a:extLst>
          </p:cNvPr>
          <p:cNvCxnSpPr>
            <a:stCxn id="95" idx="2"/>
            <a:endCxn id="35" idx="0"/>
          </p:cNvCxnSpPr>
          <p:nvPr/>
        </p:nvCxnSpPr>
        <p:spPr>
          <a:xfrm>
            <a:off x="6089572" y="1092875"/>
            <a:ext cx="3368" cy="1918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9E1A48E-5F3E-534C-82B3-7F184275D5E7}"/>
              </a:ext>
            </a:extLst>
          </p:cNvPr>
          <p:cNvCxnSpPr>
            <a:stCxn id="5" idx="2"/>
            <a:endCxn id="95" idx="0"/>
          </p:cNvCxnSpPr>
          <p:nvPr/>
        </p:nvCxnSpPr>
        <p:spPr>
          <a:xfrm flipH="1">
            <a:off x="6089572" y="527412"/>
            <a:ext cx="3369" cy="19779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21F0A504-546C-3A4E-8E1E-80292C30F4C2}"/>
              </a:ext>
            </a:extLst>
          </p:cNvPr>
          <p:cNvSpPr txBox="1"/>
          <p:nvPr/>
        </p:nvSpPr>
        <p:spPr>
          <a:xfrm>
            <a:off x="5787997" y="1032317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No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8F3D92B-BC68-8147-ADC7-3A52C23D4022}"/>
              </a:ext>
            </a:extLst>
          </p:cNvPr>
          <p:cNvSpPr txBox="1"/>
          <p:nvPr/>
        </p:nvSpPr>
        <p:spPr>
          <a:xfrm>
            <a:off x="7898460" y="634706"/>
            <a:ext cx="3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Yes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83A1D3-76C9-EB43-AD41-1F7E51A456B7}"/>
              </a:ext>
            </a:extLst>
          </p:cNvPr>
          <p:cNvSpPr txBox="1"/>
          <p:nvPr/>
        </p:nvSpPr>
        <p:spPr>
          <a:xfrm>
            <a:off x="211666" y="263569"/>
            <a:ext cx="3549261" cy="178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Assessment of anginal chest pain, NICE CG 97 states:</a:t>
            </a:r>
          </a:p>
          <a:p>
            <a:endParaRPr lang="en-GB" sz="1000" dirty="0"/>
          </a:p>
          <a:p>
            <a:r>
              <a:rPr lang="en-GB" sz="1000" b="1" dirty="0"/>
              <a:t>Anginal pain is: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Constricting discomfort in the front of the chest, or in the neck, shoulders, jaw or arms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Precipitated by physical exertion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Relieved by rest or GTN within about 5 minutes.</a:t>
            </a:r>
          </a:p>
          <a:p>
            <a:endParaRPr lang="en-GB" sz="1000" dirty="0"/>
          </a:p>
          <a:p>
            <a:r>
              <a:rPr lang="en-GB" sz="1000" dirty="0"/>
              <a:t>All 3 of the features above is defined as typical angina. </a:t>
            </a:r>
          </a:p>
          <a:p>
            <a:r>
              <a:rPr lang="en-GB" sz="1000" dirty="0"/>
              <a:t>2 of 3 of the features above is defined as atypical angina. </a:t>
            </a:r>
          </a:p>
          <a:p>
            <a:r>
              <a:rPr lang="en-GB" sz="1000" dirty="0"/>
              <a:t>1 of 3 of the features above is defined as non-anginal chest pain.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A684274-C8FB-3C49-94ED-F4F190C0C5FF}"/>
              </a:ext>
            </a:extLst>
          </p:cNvPr>
          <p:cNvSpPr/>
          <p:nvPr/>
        </p:nvSpPr>
        <p:spPr>
          <a:xfrm>
            <a:off x="8244429" y="444747"/>
            <a:ext cx="2270646" cy="9272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Ensure there is aggressive secondary prevention.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"/>
                <a:cs typeface="Arial"/>
              </a:rPr>
              <a:t>This should be as below but atorvastatin 80mg and antiplatelet agents as recommended by cardiology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A004E60-AB35-6940-BD3A-2C6411069FAE}"/>
              </a:ext>
            </a:extLst>
          </p:cNvPr>
          <p:cNvCxnSpPr>
            <a:stCxn id="95" idx="3"/>
            <a:endCxn id="54" idx="1"/>
          </p:cNvCxnSpPr>
          <p:nvPr/>
        </p:nvCxnSpPr>
        <p:spPr>
          <a:xfrm flipV="1">
            <a:off x="7942854" y="908360"/>
            <a:ext cx="301575" cy="68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481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201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Fay</dc:creator>
  <cp:lastModifiedBy>Ramesh Mehay</cp:lastModifiedBy>
  <cp:revision>136</cp:revision>
  <cp:lastPrinted>2018-09-20T13:15:43Z</cp:lastPrinted>
  <dcterms:created xsi:type="dcterms:W3CDTF">2018-03-02T10:29:39Z</dcterms:created>
  <dcterms:modified xsi:type="dcterms:W3CDTF">2023-04-24T15:07:36Z</dcterms:modified>
</cp:coreProperties>
</file>