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12192000"/>
  <p:embeddedFontLst>
    <p:embeddedFont>
      <p:font typeface="Inter" panose="020B0604020202020204" charset="0"/>
      <p:regular r:id="rId33"/>
      <p:bold r:id="rId3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564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138.png"/><Relationship Id="rId18" Type="http://schemas.openxmlformats.org/officeDocument/2006/relationships/image" Target="../media/image143.png"/><Relationship Id="rId3" Type="http://schemas.openxmlformats.org/officeDocument/2006/relationships/image" Target="../media/image1.png"/><Relationship Id="rId21" Type="http://schemas.openxmlformats.org/officeDocument/2006/relationships/image" Target="../media/image146.png"/><Relationship Id="rId7" Type="http://schemas.openxmlformats.org/officeDocument/2006/relationships/image" Target="../media/image132.png"/><Relationship Id="rId12" Type="http://schemas.openxmlformats.org/officeDocument/2006/relationships/image" Target="../media/image137.png"/><Relationship Id="rId17" Type="http://schemas.openxmlformats.org/officeDocument/2006/relationships/image" Target="../media/image142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41.png"/><Relationship Id="rId20" Type="http://schemas.openxmlformats.org/officeDocument/2006/relationships/image" Target="../media/image1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1.png"/><Relationship Id="rId11" Type="http://schemas.openxmlformats.org/officeDocument/2006/relationships/image" Target="../media/image136.png"/><Relationship Id="rId24" Type="http://schemas.openxmlformats.org/officeDocument/2006/relationships/image" Target="../media/image149.png"/><Relationship Id="rId5" Type="http://schemas.openxmlformats.org/officeDocument/2006/relationships/image" Target="../media/image130.png"/><Relationship Id="rId15" Type="http://schemas.openxmlformats.org/officeDocument/2006/relationships/image" Target="../media/image140.png"/><Relationship Id="rId23" Type="http://schemas.openxmlformats.org/officeDocument/2006/relationships/image" Target="../media/image148.png"/><Relationship Id="rId10" Type="http://schemas.openxmlformats.org/officeDocument/2006/relationships/image" Target="../media/image135.png"/><Relationship Id="rId19" Type="http://schemas.openxmlformats.org/officeDocument/2006/relationships/image" Target="../media/image144.png"/><Relationship Id="rId4" Type="http://schemas.openxmlformats.org/officeDocument/2006/relationships/image" Target="../media/image5.png"/><Relationship Id="rId9" Type="http://schemas.openxmlformats.org/officeDocument/2006/relationships/image" Target="../media/image134.png"/><Relationship Id="rId14" Type="http://schemas.openxmlformats.org/officeDocument/2006/relationships/image" Target="../media/image139.png"/><Relationship Id="rId22" Type="http://schemas.openxmlformats.org/officeDocument/2006/relationships/image" Target="../media/image14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13" Type="http://schemas.openxmlformats.org/officeDocument/2006/relationships/image" Target="../media/image158.png"/><Relationship Id="rId18" Type="http://schemas.openxmlformats.org/officeDocument/2006/relationships/image" Target="../media/image163.png"/><Relationship Id="rId3" Type="http://schemas.openxmlformats.org/officeDocument/2006/relationships/image" Target="../media/image1.png"/><Relationship Id="rId21" Type="http://schemas.openxmlformats.org/officeDocument/2006/relationships/image" Target="../media/image166.png"/><Relationship Id="rId7" Type="http://schemas.openxmlformats.org/officeDocument/2006/relationships/image" Target="../media/image152.png"/><Relationship Id="rId12" Type="http://schemas.openxmlformats.org/officeDocument/2006/relationships/image" Target="../media/image157.png"/><Relationship Id="rId17" Type="http://schemas.openxmlformats.org/officeDocument/2006/relationships/image" Target="../media/image162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61.png"/><Relationship Id="rId20" Type="http://schemas.openxmlformats.org/officeDocument/2006/relationships/image" Target="../media/image1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1.png"/><Relationship Id="rId11" Type="http://schemas.openxmlformats.org/officeDocument/2006/relationships/image" Target="../media/image156.png"/><Relationship Id="rId24" Type="http://schemas.openxmlformats.org/officeDocument/2006/relationships/image" Target="../media/image169.png"/><Relationship Id="rId5" Type="http://schemas.openxmlformats.org/officeDocument/2006/relationships/image" Target="../media/image150.png"/><Relationship Id="rId15" Type="http://schemas.openxmlformats.org/officeDocument/2006/relationships/image" Target="../media/image160.png"/><Relationship Id="rId23" Type="http://schemas.openxmlformats.org/officeDocument/2006/relationships/image" Target="../media/image168.png"/><Relationship Id="rId10" Type="http://schemas.openxmlformats.org/officeDocument/2006/relationships/image" Target="../media/image155.png"/><Relationship Id="rId19" Type="http://schemas.openxmlformats.org/officeDocument/2006/relationships/image" Target="../media/image164.png"/><Relationship Id="rId4" Type="http://schemas.openxmlformats.org/officeDocument/2006/relationships/image" Target="../media/image5.png"/><Relationship Id="rId9" Type="http://schemas.openxmlformats.org/officeDocument/2006/relationships/image" Target="../media/image154.png"/><Relationship Id="rId14" Type="http://schemas.openxmlformats.org/officeDocument/2006/relationships/image" Target="../media/image159.png"/><Relationship Id="rId22" Type="http://schemas.openxmlformats.org/officeDocument/2006/relationships/image" Target="../media/image167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9.png"/><Relationship Id="rId18" Type="http://schemas.openxmlformats.org/officeDocument/2006/relationships/image" Target="../media/image184.png"/><Relationship Id="rId26" Type="http://schemas.openxmlformats.org/officeDocument/2006/relationships/image" Target="../media/image192.png"/><Relationship Id="rId3" Type="http://schemas.openxmlformats.org/officeDocument/2006/relationships/image" Target="../media/image1.png"/><Relationship Id="rId21" Type="http://schemas.openxmlformats.org/officeDocument/2006/relationships/image" Target="../media/image187.png"/><Relationship Id="rId34" Type="http://schemas.openxmlformats.org/officeDocument/2006/relationships/image" Target="../media/image200.png"/><Relationship Id="rId7" Type="http://schemas.openxmlformats.org/officeDocument/2006/relationships/image" Target="../media/image173.png"/><Relationship Id="rId12" Type="http://schemas.openxmlformats.org/officeDocument/2006/relationships/image" Target="../media/image178.png"/><Relationship Id="rId17" Type="http://schemas.openxmlformats.org/officeDocument/2006/relationships/image" Target="../media/image183.png"/><Relationship Id="rId25" Type="http://schemas.openxmlformats.org/officeDocument/2006/relationships/image" Target="../media/image191.png"/><Relationship Id="rId33" Type="http://schemas.openxmlformats.org/officeDocument/2006/relationships/image" Target="../media/image199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82.png"/><Relationship Id="rId20" Type="http://schemas.openxmlformats.org/officeDocument/2006/relationships/image" Target="../media/image186.png"/><Relationship Id="rId29" Type="http://schemas.openxmlformats.org/officeDocument/2006/relationships/image" Target="../media/image1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2.png"/><Relationship Id="rId11" Type="http://schemas.openxmlformats.org/officeDocument/2006/relationships/image" Target="../media/image177.png"/><Relationship Id="rId24" Type="http://schemas.openxmlformats.org/officeDocument/2006/relationships/image" Target="../media/image190.png"/><Relationship Id="rId32" Type="http://schemas.openxmlformats.org/officeDocument/2006/relationships/image" Target="../media/image198.png"/><Relationship Id="rId5" Type="http://schemas.openxmlformats.org/officeDocument/2006/relationships/image" Target="../media/image171.png"/><Relationship Id="rId15" Type="http://schemas.openxmlformats.org/officeDocument/2006/relationships/image" Target="../media/image181.png"/><Relationship Id="rId23" Type="http://schemas.openxmlformats.org/officeDocument/2006/relationships/image" Target="../media/image189.png"/><Relationship Id="rId28" Type="http://schemas.openxmlformats.org/officeDocument/2006/relationships/image" Target="../media/image194.png"/><Relationship Id="rId36" Type="http://schemas.openxmlformats.org/officeDocument/2006/relationships/image" Target="../media/image202.png"/><Relationship Id="rId10" Type="http://schemas.openxmlformats.org/officeDocument/2006/relationships/image" Target="../media/image176.png"/><Relationship Id="rId19" Type="http://schemas.openxmlformats.org/officeDocument/2006/relationships/image" Target="../media/image185.png"/><Relationship Id="rId31" Type="http://schemas.openxmlformats.org/officeDocument/2006/relationships/image" Target="../media/image197.png"/><Relationship Id="rId4" Type="http://schemas.openxmlformats.org/officeDocument/2006/relationships/image" Target="../media/image170.png"/><Relationship Id="rId9" Type="http://schemas.openxmlformats.org/officeDocument/2006/relationships/image" Target="../media/image175.png"/><Relationship Id="rId14" Type="http://schemas.openxmlformats.org/officeDocument/2006/relationships/image" Target="../media/image180.png"/><Relationship Id="rId22" Type="http://schemas.openxmlformats.org/officeDocument/2006/relationships/image" Target="../media/image188.png"/><Relationship Id="rId27" Type="http://schemas.openxmlformats.org/officeDocument/2006/relationships/image" Target="../media/image193.png"/><Relationship Id="rId30" Type="http://schemas.openxmlformats.org/officeDocument/2006/relationships/image" Target="../media/image196.png"/><Relationship Id="rId35" Type="http://schemas.openxmlformats.org/officeDocument/2006/relationships/image" Target="../media/image201.png"/><Relationship Id="rId8" Type="http://schemas.openxmlformats.org/officeDocument/2006/relationships/image" Target="../media/image17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6.png"/><Relationship Id="rId13" Type="http://schemas.openxmlformats.org/officeDocument/2006/relationships/image" Target="../media/image211.png"/><Relationship Id="rId18" Type="http://schemas.openxmlformats.org/officeDocument/2006/relationships/image" Target="../media/image216.png"/><Relationship Id="rId3" Type="http://schemas.openxmlformats.org/officeDocument/2006/relationships/image" Target="../media/image1.png"/><Relationship Id="rId7" Type="http://schemas.openxmlformats.org/officeDocument/2006/relationships/image" Target="../media/image205.png"/><Relationship Id="rId12" Type="http://schemas.openxmlformats.org/officeDocument/2006/relationships/image" Target="../media/image210.png"/><Relationship Id="rId17" Type="http://schemas.openxmlformats.org/officeDocument/2006/relationships/image" Target="../media/image215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14.png"/><Relationship Id="rId20" Type="http://schemas.openxmlformats.org/officeDocument/2006/relationships/image" Target="../media/image2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4.png"/><Relationship Id="rId11" Type="http://schemas.openxmlformats.org/officeDocument/2006/relationships/image" Target="../media/image209.png"/><Relationship Id="rId5" Type="http://schemas.openxmlformats.org/officeDocument/2006/relationships/image" Target="../media/image203.png"/><Relationship Id="rId15" Type="http://schemas.openxmlformats.org/officeDocument/2006/relationships/image" Target="../media/image213.png"/><Relationship Id="rId10" Type="http://schemas.openxmlformats.org/officeDocument/2006/relationships/image" Target="../media/image208.png"/><Relationship Id="rId19" Type="http://schemas.openxmlformats.org/officeDocument/2006/relationships/image" Target="../media/image217.png"/><Relationship Id="rId4" Type="http://schemas.openxmlformats.org/officeDocument/2006/relationships/image" Target="../media/image5.png"/><Relationship Id="rId9" Type="http://schemas.openxmlformats.org/officeDocument/2006/relationships/image" Target="../media/image207.png"/><Relationship Id="rId14" Type="http://schemas.openxmlformats.org/officeDocument/2006/relationships/image" Target="../media/image2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png"/><Relationship Id="rId13" Type="http://schemas.openxmlformats.org/officeDocument/2006/relationships/image" Target="../media/image227.png"/><Relationship Id="rId18" Type="http://schemas.openxmlformats.org/officeDocument/2006/relationships/image" Target="../media/image232.png"/><Relationship Id="rId3" Type="http://schemas.openxmlformats.org/officeDocument/2006/relationships/image" Target="../media/image1.png"/><Relationship Id="rId21" Type="http://schemas.openxmlformats.org/officeDocument/2006/relationships/image" Target="../media/image235.png"/><Relationship Id="rId7" Type="http://schemas.openxmlformats.org/officeDocument/2006/relationships/image" Target="../media/image221.png"/><Relationship Id="rId12" Type="http://schemas.openxmlformats.org/officeDocument/2006/relationships/image" Target="../media/image226.png"/><Relationship Id="rId17" Type="http://schemas.openxmlformats.org/officeDocument/2006/relationships/image" Target="../media/image231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30.png"/><Relationship Id="rId20" Type="http://schemas.openxmlformats.org/officeDocument/2006/relationships/image" Target="../media/image2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0.png"/><Relationship Id="rId11" Type="http://schemas.openxmlformats.org/officeDocument/2006/relationships/image" Target="../media/image225.png"/><Relationship Id="rId5" Type="http://schemas.openxmlformats.org/officeDocument/2006/relationships/image" Target="../media/image219.png"/><Relationship Id="rId15" Type="http://schemas.openxmlformats.org/officeDocument/2006/relationships/image" Target="../media/image229.png"/><Relationship Id="rId10" Type="http://schemas.openxmlformats.org/officeDocument/2006/relationships/image" Target="../media/image224.png"/><Relationship Id="rId19" Type="http://schemas.openxmlformats.org/officeDocument/2006/relationships/image" Target="../media/image233.png"/><Relationship Id="rId4" Type="http://schemas.openxmlformats.org/officeDocument/2006/relationships/image" Target="../media/image5.png"/><Relationship Id="rId9" Type="http://schemas.openxmlformats.org/officeDocument/2006/relationships/image" Target="../media/image223.png"/><Relationship Id="rId14" Type="http://schemas.openxmlformats.org/officeDocument/2006/relationships/image" Target="../media/image228.png"/><Relationship Id="rId22" Type="http://schemas.openxmlformats.org/officeDocument/2006/relationships/image" Target="../media/image23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png"/><Relationship Id="rId13" Type="http://schemas.openxmlformats.org/officeDocument/2006/relationships/image" Target="../media/image245.png"/><Relationship Id="rId3" Type="http://schemas.openxmlformats.org/officeDocument/2006/relationships/image" Target="../media/image1.png"/><Relationship Id="rId7" Type="http://schemas.openxmlformats.org/officeDocument/2006/relationships/image" Target="../media/image239.png"/><Relationship Id="rId12" Type="http://schemas.openxmlformats.org/officeDocument/2006/relationships/image" Target="../media/image2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8.png"/><Relationship Id="rId11" Type="http://schemas.openxmlformats.org/officeDocument/2006/relationships/image" Target="../media/image243.png"/><Relationship Id="rId5" Type="http://schemas.openxmlformats.org/officeDocument/2006/relationships/image" Target="../media/image237.png"/><Relationship Id="rId15" Type="http://schemas.openxmlformats.org/officeDocument/2006/relationships/image" Target="../media/image247.png"/><Relationship Id="rId10" Type="http://schemas.openxmlformats.org/officeDocument/2006/relationships/image" Target="../media/image242.png"/><Relationship Id="rId4" Type="http://schemas.openxmlformats.org/officeDocument/2006/relationships/image" Target="../media/image5.png"/><Relationship Id="rId9" Type="http://schemas.openxmlformats.org/officeDocument/2006/relationships/image" Target="../media/image241.png"/><Relationship Id="rId14" Type="http://schemas.openxmlformats.org/officeDocument/2006/relationships/image" Target="../media/image24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1.png"/><Relationship Id="rId13" Type="http://schemas.openxmlformats.org/officeDocument/2006/relationships/image" Target="../media/image256.png"/><Relationship Id="rId3" Type="http://schemas.openxmlformats.org/officeDocument/2006/relationships/image" Target="../media/image1.png"/><Relationship Id="rId7" Type="http://schemas.openxmlformats.org/officeDocument/2006/relationships/image" Target="../media/image250.png"/><Relationship Id="rId12" Type="http://schemas.openxmlformats.org/officeDocument/2006/relationships/image" Target="../media/image255.png"/><Relationship Id="rId17" Type="http://schemas.openxmlformats.org/officeDocument/2006/relationships/image" Target="../media/image259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9.png"/><Relationship Id="rId11" Type="http://schemas.openxmlformats.org/officeDocument/2006/relationships/image" Target="../media/image254.png"/><Relationship Id="rId5" Type="http://schemas.openxmlformats.org/officeDocument/2006/relationships/image" Target="../media/image248.png"/><Relationship Id="rId15" Type="http://schemas.openxmlformats.org/officeDocument/2006/relationships/image" Target="../media/image145.png"/><Relationship Id="rId10" Type="http://schemas.openxmlformats.org/officeDocument/2006/relationships/image" Target="../media/image253.png"/><Relationship Id="rId4" Type="http://schemas.openxmlformats.org/officeDocument/2006/relationships/image" Target="../media/image5.png"/><Relationship Id="rId9" Type="http://schemas.openxmlformats.org/officeDocument/2006/relationships/image" Target="../media/image252.png"/><Relationship Id="rId14" Type="http://schemas.openxmlformats.org/officeDocument/2006/relationships/image" Target="../media/image25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3.png"/><Relationship Id="rId13" Type="http://schemas.openxmlformats.org/officeDocument/2006/relationships/image" Target="../media/image268.png"/><Relationship Id="rId18" Type="http://schemas.openxmlformats.org/officeDocument/2006/relationships/image" Target="../media/image273.png"/><Relationship Id="rId3" Type="http://schemas.openxmlformats.org/officeDocument/2006/relationships/image" Target="../media/image1.png"/><Relationship Id="rId21" Type="http://schemas.openxmlformats.org/officeDocument/2006/relationships/image" Target="../media/image276.png"/><Relationship Id="rId7" Type="http://schemas.openxmlformats.org/officeDocument/2006/relationships/image" Target="../media/image262.png"/><Relationship Id="rId12" Type="http://schemas.openxmlformats.org/officeDocument/2006/relationships/image" Target="../media/image267.png"/><Relationship Id="rId17" Type="http://schemas.openxmlformats.org/officeDocument/2006/relationships/image" Target="../media/image272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71.png"/><Relationship Id="rId20" Type="http://schemas.openxmlformats.org/officeDocument/2006/relationships/image" Target="../media/image2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1.png"/><Relationship Id="rId11" Type="http://schemas.openxmlformats.org/officeDocument/2006/relationships/image" Target="../media/image266.png"/><Relationship Id="rId5" Type="http://schemas.openxmlformats.org/officeDocument/2006/relationships/image" Target="../media/image260.png"/><Relationship Id="rId15" Type="http://schemas.openxmlformats.org/officeDocument/2006/relationships/image" Target="../media/image270.png"/><Relationship Id="rId10" Type="http://schemas.openxmlformats.org/officeDocument/2006/relationships/image" Target="../media/image265.png"/><Relationship Id="rId19" Type="http://schemas.openxmlformats.org/officeDocument/2006/relationships/image" Target="../media/image274.png"/><Relationship Id="rId4" Type="http://schemas.openxmlformats.org/officeDocument/2006/relationships/image" Target="../media/image5.png"/><Relationship Id="rId9" Type="http://schemas.openxmlformats.org/officeDocument/2006/relationships/image" Target="../media/image264.png"/><Relationship Id="rId14" Type="http://schemas.openxmlformats.org/officeDocument/2006/relationships/image" Target="../media/image26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png"/><Relationship Id="rId13" Type="http://schemas.openxmlformats.org/officeDocument/2006/relationships/image" Target="../media/image285.png"/><Relationship Id="rId3" Type="http://schemas.openxmlformats.org/officeDocument/2006/relationships/image" Target="../media/image1.png"/><Relationship Id="rId7" Type="http://schemas.openxmlformats.org/officeDocument/2006/relationships/image" Target="../media/image279.png"/><Relationship Id="rId12" Type="http://schemas.openxmlformats.org/officeDocument/2006/relationships/image" Target="../media/image28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8.png"/><Relationship Id="rId11" Type="http://schemas.openxmlformats.org/officeDocument/2006/relationships/image" Target="../media/image283.png"/><Relationship Id="rId5" Type="http://schemas.openxmlformats.org/officeDocument/2006/relationships/image" Target="../media/image277.png"/><Relationship Id="rId10" Type="http://schemas.openxmlformats.org/officeDocument/2006/relationships/image" Target="../media/image282.png"/><Relationship Id="rId4" Type="http://schemas.openxmlformats.org/officeDocument/2006/relationships/image" Target="../media/image5.png"/><Relationship Id="rId9" Type="http://schemas.openxmlformats.org/officeDocument/2006/relationships/image" Target="../media/image28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9.png"/><Relationship Id="rId13" Type="http://schemas.openxmlformats.org/officeDocument/2006/relationships/image" Target="../media/image294.png"/><Relationship Id="rId18" Type="http://schemas.openxmlformats.org/officeDocument/2006/relationships/image" Target="../media/image299.png"/><Relationship Id="rId3" Type="http://schemas.openxmlformats.org/officeDocument/2006/relationships/image" Target="../media/image1.png"/><Relationship Id="rId7" Type="http://schemas.openxmlformats.org/officeDocument/2006/relationships/image" Target="../media/image288.png"/><Relationship Id="rId12" Type="http://schemas.openxmlformats.org/officeDocument/2006/relationships/image" Target="../media/image293.png"/><Relationship Id="rId17" Type="http://schemas.openxmlformats.org/officeDocument/2006/relationships/image" Target="../media/image298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7.png"/><Relationship Id="rId11" Type="http://schemas.openxmlformats.org/officeDocument/2006/relationships/image" Target="../media/image292.png"/><Relationship Id="rId5" Type="http://schemas.openxmlformats.org/officeDocument/2006/relationships/image" Target="../media/image286.png"/><Relationship Id="rId15" Type="http://schemas.openxmlformats.org/officeDocument/2006/relationships/image" Target="../media/image296.png"/><Relationship Id="rId10" Type="http://schemas.openxmlformats.org/officeDocument/2006/relationships/image" Target="../media/image291.png"/><Relationship Id="rId19" Type="http://schemas.openxmlformats.org/officeDocument/2006/relationships/image" Target="../media/image300.png"/><Relationship Id="rId4" Type="http://schemas.openxmlformats.org/officeDocument/2006/relationships/image" Target="../media/image170.png"/><Relationship Id="rId9" Type="http://schemas.openxmlformats.org/officeDocument/2006/relationships/image" Target="../media/image290.png"/><Relationship Id="rId14" Type="http://schemas.openxmlformats.org/officeDocument/2006/relationships/image" Target="../media/image29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4.png"/><Relationship Id="rId13" Type="http://schemas.openxmlformats.org/officeDocument/2006/relationships/image" Target="../media/image93.png"/><Relationship Id="rId18" Type="http://schemas.openxmlformats.org/officeDocument/2006/relationships/image" Target="../media/image313.png"/><Relationship Id="rId3" Type="http://schemas.openxmlformats.org/officeDocument/2006/relationships/image" Target="../media/image1.png"/><Relationship Id="rId21" Type="http://schemas.openxmlformats.org/officeDocument/2006/relationships/image" Target="../media/image316.png"/><Relationship Id="rId7" Type="http://schemas.openxmlformats.org/officeDocument/2006/relationships/image" Target="../media/image303.png"/><Relationship Id="rId12" Type="http://schemas.openxmlformats.org/officeDocument/2006/relationships/image" Target="../media/image308.png"/><Relationship Id="rId17" Type="http://schemas.openxmlformats.org/officeDocument/2006/relationships/image" Target="../media/image312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311.png"/><Relationship Id="rId20" Type="http://schemas.openxmlformats.org/officeDocument/2006/relationships/image" Target="../media/image3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2.png"/><Relationship Id="rId11" Type="http://schemas.openxmlformats.org/officeDocument/2006/relationships/image" Target="../media/image307.png"/><Relationship Id="rId5" Type="http://schemas.openxmlformats.org/officeDocument/2006/relationships/image" Target="../media/image301.png"/><Relationship Id="rId15" Type="http://schemas.openxmlformats.org/officeDocument/2006/relationships/image" Target="../media/image310.png"/><Relationship Id="rId23" Type="http://schemas.openxmlformats.org/officeDocument/2006/relationships/image" Target="../media/image318.png"/><Relationship Id="rId10" Type="http://schemas.openxmlformats.org/officeDocument/2006/relationships/image" Target="../media/image306.png"/><Relationship Id="rId19" Type="http://schemas.openxmlformats.org/officeDocument/2006/relationships/image" Target="../media/image314.png"/><Relationship Id="rId4" Type="http://schemas.openxmlformats.org/officeDocument/2006/relationships/image" Target="../media/image5.png"/><Relationship Id="rId9" Type="http://schemas.openxmlformats.org/officeDocument/2006/relationships/image" Target="../media/image305.png"/><Relationship Id="rId14" Type="http://schemas.openxmlformats.org/officeDocument/2006/relationships/image" Target="../media/image309.png"/><Relationship Id="rId22" Type="http://schemas.openxmlformats.org/officeDocument/2006/relationships/image" Target="../media/image31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2.png"/><Relationship Id="rId13" Type="http://schemas.openxmlformats.org/officeDocument/2006/relationships/image" Target="../media/image327.png"/><Relationship Id="rId3" Type="http://schemas.openxmlformats.org/officeDocument/2006/relationships/image" Target="../media/image1.png"/><Relationship Id="rId7" Type="http://schemas.openxmlformats.org/officeDocument/2006/relationships/image" Target="../media/image321.png"/><Relationship Id="rId12" Type="http://schemas.openxmlformats.org/officeDocument/2006/relationships/image" Target="../media/image3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0.png"/><Relationship Id="rId11" Type="http://schemas.openxmlformats.org/officeDocument/2006/relationships/image" Target="../media/image325.png"/><Relationship Id="rId5" Type="http://schemas.openxmlformats.org/officeDocument/2006/relationships/image" Target="../media/image319.png"/><Relationship Id="rId15" Type="http://schemas.openxmlformats.org/officeDocument/2006/relationships/image" Target="../media/image329.png"/><Relationship Id="rId10" Type="http://schemas.openxmlformats.org/officeDocument/2006/relationships/image" Target="../media/image324.png"/><Relationship Id="rId4" Type="http://schemas.openxmlformats.org/officeDocument/2006/relationships/image" Target="../media/image5.png"/><Relationship Id="rId9" Type="http://schemas.openxmlformats.org/officeDocument/2006/relationships/image" Target="../media/image323.png"/><Relationship Id="rId14" Type="http://schemas.openxmlformats.org/officeDocument/2006/relationships/image" Target="../media/image32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3.png"/><Relationship Id="rId13" Type="http://schemas.openxmlformats.org/officeDocument/2006/relationships/image" Target="../media/image338.png"/><Relationship Id="rId3" Type="http://schemas.openxmlformats.org/officeDocument/2006/relationships/image" Target="../media/image1.png"/><Relationship Id="rId7" Type="http://schemas.openxmlformats.org/officeDocument/2006/relationships/image" Target="../media/image332.png"/><Relationship Id="rId12" Type="http://schemas.openxmlformats.org/officeDocument/2006/relationships/image" Target="../media/image337.png"/><Relationship Id="rId17" Type="http://schemas.openxmlformats.org/officeDocument/2006/relationships/image" Target="../media/image342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3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1.png"/><Relationship Id="rId11" Type="http://schemas.openxmlformats.org/officeDocument/2006/relationships/image" Target="../media/image336.png"/><Relationship Id="rId5" Type="http://schemas.openxmlformats.org/officeDocument/2006/relationships/image" Target="../media/image330.png"/><Relationship Id="rId15" Type="http://schemas.openxmlformats.org/officeDocument/2006/relationships/image" Target="../media/image340.png"/><Relationship Id="rId10" Type="http://schemas.openxmlformats.org/officeDocument/2006/relationships/image" Target="../media/image335.png"/><Relationship Id="rId4" Type="http://schemas.openxmlformats.org/officeDocument/2006/relationships/image" Target="../media/image5.png"/><Relationship Id="rId9" Type="http://schemas.openxmlformats.org/officeDocument/2006/relationships/image" Target="../media/image334.png"/><Relationship Id="rId14" Type="http://schemas.openxmlformats.org/officeDocument/2006/relationships/image" Target="../media/image33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6.png"/><Relationship Id="rId13" Type="http://schemas.openxmlformats.org/officeDocument/2006/relationships/image" Target="../media/image350.png"/><Relationship Id="rId18" Type="http://schemas.openxmlformats.org/officeDocument/2006/relationships/image" Target="../media/image355.png"/><Relationship Id="rId3" Type="http://schemas.openxmlformats.org/officeDocument/2006/relationships/image" Target="../media/image1.png"/><Relationship Id="rId21" Type="http://schemas.openxmlformats.org/officeDocument/2006/relationships/image" Target="../media/image358.png"/><Relationship Id="rId7" Type="http://schemas.openxmlformats.org/officeDocument/2006/relationships/image" Target="../media/image345.png"/><Relationship Id="rId12" Type="http://schemas.openxmlformats.org/officeDocument/2006/relationships/image" Target="../media/image349.png"/><Relationship Id="rId17" Type="http://schemas.openxmlformats.org/officeDocument/2006/relationships/image" Target="../media/image354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353.png"/><Relationship Id="rId20" Type="http://schemas.openxmlformats.org/officeDocument/2006/relationships/image" Target="../media/image3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4.png"/><Relationship Id="rId11" Type="http://schemas.openxmlformats.org/officeDocument/2006/relationships/image" Target="../media/image140.png"/><Relationship Id="rId5" Type="http://schemas.openxmlformats.org/officeDocument/2006/relationships/image" Target="../media/image343.png"/><Relationship Id="rId15" Type="http://schemas.openxmlformats.org/officeDocument/2006/relationships/image" Target="../media/image352.png"/><Relationship Id="rId10" Type="http://schemas.openxmlformats.org/officeDocument/2006/relationships/image" Target="../media/image348.png"/><Relationship Id="rId19" Type="http://schemas.openxmlformats.org/officeDocument/2006/relationships/image" Target="../media/image356.png"/><Relationship Id="rId4" Type="http://schemas.openxmlformats.org/officeDocument/2006/relationships/image" Target="../media/image5.png"/><Relationship Id="rId9" Type="http://schemas.openxmlformats.org/officeDocument/2006/relationships/image" Target="../media/image347.png"/><Relationship Id="rId14" Type="http://schemas.openxmlformats.org/officeDocument/2006/relationships/image" Target="../media/image351.png"/><Relationship Id="rId22" Type="http://schemas.openxmlformats.org/officeDocument/2006/relationships/image" Target="../media/image35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3.png"/><Relationship Id="rId13" Type="http://schemas.openxmlformats.org/officeDocument/2006/relationships/image" Target="../media/image368.png"/><Relationship Id="rId18" Type="http://schemas.openxmlformats.org/officeDocument/2006/relationships/image" Target="../media/image373.png"/><Relationship Id="rId26" Type="http://schemas.openxmlformats.org/officeDocument/2006/relationships/image" Target="../media/image381.png"/><Relationship Id="rId3" Type="http://schemas.openxmlformats.org/officeDocument/2006/relationships/image" Target="../media/image1.png"/><Relationship Id="rId21" Type="http://schemas.openxmlformats.org/officeDocument/2006/relationships/image" Target="../media/image376.png"/><Relationship Id="rId7" Type="http://schemas.openxmlformats.org/officeDocument/2006/relationships/image" Target="../media/image362.png"/><Relationship Id="rId12" Type="http://schemas.openxmlformats.org/officeDocument/2006/relationships/image" Target="../media/image367.png"/><Relationship Id="rId17" Type="http://schemas.openxmlformats.org/officeDocument/2006/relationships/image" Target="../media/image372.png"/><Relationship Id="rId25" Type="http://schemas.openxmlformats.org/officeDocument/2006/relationships/image" Target="../media/image380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371.png"/><Relationship Id="rId20" Type="http://schemas.openxmlformats.org/officeDocument/2006/relationships/image" Target="../media/image375.png"/><Relationship Id="rId29" Type="http://schemas.openxmlformats.org/officeDocument/2006/relationships/image" Target="../media/image3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1.png"/><Relationship Id="rId11" Type="http://schemas.openxmlformats.org/officeDocument/2006/relationships/image" Target="../media/image366.png"/><Relationship Id="rId24" Type="http://schemas.openxmlformats.org/officeDocument/2006/relationships/image" Target="../media/image379.png"/><Relationship Id="rId5" Type="http://schemas.openxmlformats.org/officeDocument/2006/relationships/image" Target="../media/image360.png"/><Relationship Id="rId15" Type="http://schemas.openxmlformats.org/officeDocument/2006/relationships/image" Target="../media/image370.png"/><Relationship Id="rId23" Type="http://schemas.openxmlformats.org/officeDocument/2006/relationships/image" Target="../media/image378.png"/><Relationship Id="rId28" Type="http://schemas.openxmlformats.org/officeDocument/2006/relationships/image" Target="../media/image382.png"/><Relationship Id="rId10" Type="http://schemas.openxmlformats.org/officeDocument/2006/relationships/image" Target="../media/image365.png"/><Relationship Id="rId19" Type="http://schemas.openxmlformats.org/officeDocument/2006/relationships/image" Target="../media/image374.png"/><Relationship Id="rId4" Type="http://schemas.openxmlformats.org/officeDocument/2006/relationships/image" Target="../media/image5.png"/><Relationship Id="rId9" Type="http://schemas.openxmlformats.org/officeDocument/2006/relationships/image" Target="../media/image364.png"/><Relationship Id="rId14" Type="http://schemas.openxmlformats.org/officeDocument/2006/relationships/image" Target="../media/image369.png"/><Relationship Id="rId22" Type="http://schemas.openxmlformats.org/officeDocument/2006/relationships/image" Target="../media/image377.png"/><Relationship Id="rId27" Type="http://schemas.openxmlformats.org/officeDocument/2006/relationships/image" Target="../media/image271.png"/><Relationship Id="rId30" Type="http://schemas.openxmlformats.org/officeDocument/2006/relationships/image" Target="../media/image34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7.png"/><Relationship Id="rId13" Type="http://schemas.openxmlformats.org/officeDocument/2006/relationships/image" Target="../media/image392.png"/><Relationship Id="rId3" Type="http://schemas.openxmlformats.org/officeDocument/2006/relationships/image" Target="../media/image1.png"/><Relationship Id="rId7" Type="http://schemas.openxmlformats.org/officeDocument/2006/relationships/image" Target="../media/image386.png"/><Relationship Id="rId12" Type="http://schemas.openxmlformats.org/officeDocument/2006/relationships/image" Target="../media/image391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3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5.png"/><Relationship Id="rId11" Type="http://schemas.openxmlformats.org/officeDocument/2006/relationships/image" Target="../media/image390.png"/><Relationship Id="rId5" Type="http://schemas.openxmlformats.org/officeDocument/2006/relationships/image" Target="../media/image384.png"/><Relationship Id="rId15" Type="http://schemas.openxmlformats.org/officeDocument/2006/relationships/image" Target="../media/image394.png"/><Relationship Id="rId10" Type="http://schemas.openxmlformats.org/officeDocument/2006/relationships/image" Target="../media/image389.png"/><Relationship Id="rId4" Type="http://schemas.openxmlformats.org/officeDocument/2006/relationships/image" Target="../media/image5.png"/><Relationship Id="rId9" Type="http://schemas.openxmlformats.org/officeDocument/2006/relationships/image" Target="../media/image388.png"/><Relationship Id="rId14" Type="http://schemas.openxmlformats.org/officeDocument/2006/relationships/image" Target="../media/image39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png"/><Relationship Id="rId13" Type="http://schemas.openxmlformats.org/officeDocument/2006/relationships/image" Target="../media/image403.png"/><Relationship Id="rId18" Type="http://schemas.openxmlformats.org/officeDocument/2006/relationships/image" Target="../media/image408.png"/><Relationship Id="rId3" Type="http://schemas.openxmlformats.org/officeDocument/2006/relationships/image" Target="../media/image1.png"/><Relationship Id="rId21" Type="http://schemas.openxmlformats.org/officeDocument/2006/relationships/image" Target="../media/image411.png"/><Relationship Id="rId7" Type="http://schemas.openxmlformats.org/officeDocument/2006/relationships/image" Target="../media/image398.png"/><Relationship Id="rId12" Type="http://schemas.openxmlformats.org/officeDocument/2006/relationships/image" Target="../media/image402.png"/><Relationship Id="rId17" Type="http://schemas.openxmlformats.org/officeDocument/2006/relationships/image" Target="../media/image407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406.png"/><Relationship Id="rId20" Type="http://schemas.openxmlformats.org/officeDocument/2006/relationships/image" Target="../media/image4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7.png"/><Relationship Id="rId11" Type="http://schemas.openxmlformats.org/officeDocument/2006/relationships/image" Target="../media/image401.png"/><Relationship Id="rId5" Type="http://schemas.openxmlformats.org/officeDocument/2006/relationships/image" Target="../media/image396.png"/><Relationship Id="rId15" Type="http://schemas.openxmlformats.org/officeDocument/2006/relationships/image" Target="../media/image405.png"/><Relationship Id="rId10" Type="http://schemas.openxmlformats.org/officeDocument/2006/relationships/image" Target="../media/image400.png"/><Relationship Id="rId19" Type="http://schemas.openxmlformats.org/officeDocument/2006/relationships/image" Target="../media/image409.png"/><Relationship Id="rId4" Type="http://schemas.openxmlformats.org/officeDocument/2006/relationships/image" Target="../media/image5.png"/><Relationship Id="rId9" Type="http://schemas.openxmlformats.org/officeDocument/2006/relationships/image" Target="../media/image399.png"/><Relationship Id="rId14" Type="http://schemas.openxmlformats.org/officeDocument/2006/relationships/image" Target="../media/image40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5.png"/><Relationship Id="rId13" Type="http://schemas.openxmlformats.org/officeDocument/2006/relationships/image" Target="../media/image420.png"/><Relationship Id="rId18" Type="http://schemas.openxmlformats.org/officeDocument/2006/relationships/image" Target="../media/image425.png"/><Relationship Id="rId26" Type="http://schemas.openxmlformats.org/officeDocument/2006/relationships/image" Target="../media/image433.png"/><Relationship Id="rId3" Type="http://schemas.openxmlformats.org/officeDocument/2006/relationships/image" Target="../media/image1.png"/><Relationship Id="rId21" Type="http://schemas.openxmlformats.org/officeDocument/2006/relationships/image" Target="../media/image428.png"/><Relationship Id="rId7" Type="http://schemas.openxmlformats.org/officeDocument/2006/relationships/image" Target="../media/image414.png"/><Relationship Id="rId12" Type="http://schemas.openxmlformats.org/officeDocument/2006/relationships/image" Target="../media/image419.png"/><Relationship Id="rId17" Type="http://schemas.openxmlformats.org/officeDocument/2006/relationships/image" Target="../media/image424.png"/><Relationship Id="rId25" Type="http://schemas.openxmlformats.org/officeDocument/2006/relationships/image" Target="../media/image432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423.png"/><Relationship Id="rId20" Type="http://schemas.openxmlformats.org/officeDocument/2006/relationships/image" Target="../media/image427.png"/><Relationship Id="rId29" Type="http://schemas.openxmlformats.org/officeDocument/2006/relationships/image" Target="../media/image4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3.png"/><Relationship Id="rId11" Type="http://schemas.openxmlformats.org/officeDocument/2006/relationships/image" Target="../media/image418.png"/><Relationship Id="rId24" Type="http://schemas.openxmlformats.org/officeDocument/2006/relationships/image" Target="../media/image431.png"/><Relationship Id="rId5" Type="http://schemas.openxmlformats.org/officeDocument/2006/relationships/image" Target="../media/image412.png"/><Relationship Id="rId15" Type="http://schemas.openxmlformats.org/officeDocument/2006/relationships/image" Target="../media/image422.png"/><Relationship Id="rId23" Type="http://schemas.openxmlformats.org/officeDocument/2006/relationships/image" Target="../media/image430.png"/><Relationship Id="rId28" Type="http://schemas.openxmlformats.org/officeDocument/2006/relationships/image" Target="../media/image435.png"/><Relationship Id="rId10" Type="http://schemas.openxmlformats.org/officeDocument/2006/relationships/image" Target="../media/image417.png"/><Relationship Id="rId19" Type="http://schemas.openxmlformats.org/officeDocument/2006/relationships/image" Target="../media/image426.png"/><Relationship Id="rId31" Type="http://schemas.openxmlformats.org/officeDocument/2006/relationships/image" Target="../media/image438.png"/><Relationship Id="rId4" Type="http://schemas.openxmlformats.org/officeDocument/2006/relationships/image" Target="../media/image5.png"/><Relationship Id="rId9" Type="http://schemas.openxmlformats.org/officeDocument/2006/relationships/image" Target="../media/image416.png"/><Relationship Id="rId14" Type="http://schemas.openxmlformats.org/officeDocument/2006/relationships/image" Target="../media/image421.png"/><Relationship Id="rId22" Type="http://schemas.openxmlformats.org/officeDocument/2006/relationships/image" Target="../media/image429.png"/><Relationship Id="rId27" Type="http://schemas.openxmlformats.org/officeDocument/2006/relationships/image" Target="../media/image434.png"/><Relationship Id="rId30" Type="http://schemas.openxmlformats.org/officeDocument/2006/relationships/image" Target="../media/image43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2.png"/><Relationship Id="rId13" Type="http://schemas.openxmlformats.org/officeDocument/2006/relationships/image" Target="../media/image447.png"/><Relationship Id="rId3" Type="http://schemas.openxmlformats.org/officeDocument/2006/relationships/image" Target="../media/image1.png"/><Relationship Id="rId7" Type="http://schemas.openxmlformats.org/officeDocument/2006/relationships/image" Target="../media/image441.png"/><Relationship Id="rId12" Type="http://schemas.openxmlformats.org/officeDocument/2006/relationships/image" Target="../media/image446.png"/><Relationship Id="rId17" Type="http://schemas.openxmlformats.org/officeDocument/2006/relationships/image" Target="../media/image451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4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0.png"/><Relationship Id="rId11" Type="http://schemas.openxmlformats.org/officeDocument/2006/relationships/image" Target="../media/image445.png"/><Relationship Id="rId5" Type="http://schemas.openxmlformats.org/officeDocument/2006/relationships/image" Target="../media/image439.png"/><Relationship Id="rId15" Type="http://schemas.openxmlformats.org/officeDocument/2006/relationships/image" Target="../media/image449.png"/><Relationship Id="rId10" Type="http://schemas.openxmlformats.org/officeDocument/2006/relationships/image" Target="../media/image444.png"/><Relationship Id="rId4" Type="http://schemas.openxmlformats.org/officeDocument/2006/relationships/image" Target="../media/image5.png"/><Relationship Id="rId9" Type="http://schemas.openxmlformats.org/officeDocument/2006/relationships/image" Target="../media/image443.png"/><Relationship Id="rId14" Type="http://schemas.openxmlformats.org/officeDocument/2006/relationships/image" Target="../media/image44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4.png"/><Relationship Id="rId13" Type="http://schemas.openxmlformats.org/officeDocument/2006/relationships/image" Target="../media/image459.png"/><Relationship Id="rId18" Type="http://schemas.openxmlformats.org/officeDocument/2006/relationships/image" Target="../media/image463.png"/><Relationship Id="rId3" Type="http://schemas.openxmlformats.org/officeDocument/2006/relationships/image" Target="../media/image1.png"/><Relationship Id="rId7" Type="http://schemas.openxmlformats.org/officeDocument/2006/relationships/image" Target="../media/image453.png"/><Relationship Id="rId12" Type="http://schemas.openxmlformats.org/officeDocument/2006/relationships/image" Target="../media/image458.png"/><Relationship Id="rId17" Type="http://schemas.openxmlformats.org/officeDocument/2006/relationships/image" Target="../media/image462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4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0.png"/><Relationship Id="rId11" Type="http://schemas.openxmlformats.org/officeDocument/2006/relationships/image" Target="../media/image457.png"/><Relationship Id="rId5" Type="http://schemas.openxmlformats.org/officeDocument/2006/relationships/image" Target="../media/image452.png"/><Relationship Id="rId15" Type="http://schemas.openxmlformats.org/officeDocument/2006/relationships/image" Target="../media/image460.png"/><Relationship Id="rId10" Type="http://schemas.openxmlformats.org/officeDocument/2006/relationships/image" Target="../media/image456.png"/><Relationship Id="rId4" Type="http://schemas.openxmlformats.org/officeDocument/2006/relationships/image" Target="../media/image5.png"/><Relationship Id="rId9" Type="http://schemas.openxmlformats.org/officeDocument/2006/relationships/image" Target="../media/image455.png"/><Relationship Id="rId14" Type="http://schemas.openxmlformats.org/officeDocument/2006/relationships/image" Target="../media/image1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5.png"/><Relationship Id="rId9" Type="http://schemas.openxmlformats.org/officeDocument/2006/relationships/image" Target="../media/image2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7.png"/><Relationship Id="rId13" Type="http://schemas.openxmlformats.org/officeDocument/2006/relationships/image" Target="../media/image472.png"/><Relationship Id="rId18" Type="http://schemas.openxmlformats.org/officeDocument/2006/relationships/image" Target="../media/image477.png"/><Relationship Id="rId3" Type="http://schemas.openxmlformats.org/officeDocument/2006/relationships/image" Target="../media/image1.png"/><Relationship Id="rId21" Type="http://schemas.openxmlformats.org/officeDocument/2006/relationships/image" Target="../media/image480.png"/><Relationship Id="rId7" Type="http://schemas.openxmlformats.org/officeDocument/2006/relationships/image" Target="../media/image466.png"/><Relationship Id="rId12" Type="http://schemas.openxmlformats.org/officeDocument/2006/relationships/image" Target="../media/image471.png"/><Relationship Id="rId17" Type="http://schemas.openxmlformats.org/officeDocument/2006/relationships/image" Target="../media/image476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475.png"/><Relationship Id="rId20" Type="http://schemas.openxmlformats.org/officeDocument/2006/relationships/image" Target="../media/image4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5.png"/><Relationship Id="rId11" Type="http://schemas.openxmlformats.org/officeDocument/2006/relationships/image" Target="../media/image470.png"/><Relationship Id="rId5" Type="http://schemas.openxmlformats.org/officeDocument/2006/relationships/image" Target="../media/image464.png"/><Relationship Id="rId15" Type="http://schemas.openxmlformats.org/officeDocument/2006/relationships/image" Target="../media/image474.png"/><Relationship Id="rId10" Type="http://schemas.openxmlformats.org/officeDocument/2006/relationships/image" Target="../media/image469.png"/><Relationship Id="rId19" Type="http://schemas.openxmlformats.org/officeDocument/2006/relationships/image" Target="../media/image478.png"/><Relationship Id="rId4" Type="http://schemas.openxmlformats.org/officeDocument/2006/relationships/image" Target="../media/image170.png"/><Relationship Id="rId9" Type="http://schemas.openxmlformats.org/officeDocument/2006/relationships/image" Target="../media/image468.png"/><Relationship Id="rId14" Type="http://schemas.openxmlformats.org/officeDocument/2006/relationships/image" Target="../media/image47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1.png"/><Relationship Id="rId21" Type="http://schemas.openxmlformats.org/officeDocument/2006/relationships/image" Target="../media/image4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24" Type="http://schemas.openxmlformats.org/officeDocument/2006/relationships/image" Target="../media/image47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23" Type="http://schemas.openxmlformats.org/officeDocument/2006/relationships/image" Target="../media/image46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5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Relationship Id="rId22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3" Type="http://schemas.openxmlformats.org/officeDocument/2006/relationships/image" Target="../media/image1.png"/><Relationship Id="rId21" Type="http://schemas.openxmlformats.org/officeDocument/2006/relationships/image" Target="../media/image64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9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19" Type="http://schemas.openxmlformats.org/officeDocument/2006/relationships/image" Target="../media/image62.png"/><Relationship Id="rId4" Type="http://schemas.openxmlformats.org/officeDocument/2006/relationships/image" Target="../media/image5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Relationship Id="rId22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18" Type="http://schemas.openxmlformats.org/officeDocument/2006/relationships/image" Target="../media/image79.png"/><Relationship Id="rId26" Type="http://schemas.openxmlformats.org/officeDocument/2006/relationships/image" Target="../media/image87.png"/><Relationship Id="rId3" Type="http://schemas.openxmlformats.org/officeDocument/2006/relationships/image" Target="../media/image1.png"/><Relationship Id="rId21" Type="http://schemas.openxmlformats.org/officeDocument/2006/relationships/image" Target="../media/image82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17" Type="http://schemas.openxmlformats.org/officeDocument/2006/relationships/image" Target="../media/image78.png"/><Relationship Id="rId25" Type="http://schemas.openxmlformats.org/officeDocument/2006/relationships/image" Target="../media/image86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7.png"/><Relationship Id="rId20" Type="http://schemas.openxmlformats.org/officeDocument/2006/relationships/image" Target="../media/image81.png"/><Relationship Id="rId29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24" Type="http://schemas.openxmlformats.org/officeDocument/2006/relationships/image" Target="../media/image85.png"/><Relationship Id="rId32" Type="http://schemas.openxmlformats.org/officeDocument/2006/relationships/image" Target="../media/image93.png"/><Relationship Id="rId5" Type="http://schemas.openxmlformats.org/officeDocument/2006/relationships/image" Target="../media/image66.png"/><Relationship Id="rId15" Type="http://schemas.openxmlformats.org/officeDocument/2006/relationships/image" Target="../media/image76.png"/><Relationship Id="rId23" Type="http://schemas.openxmlformats.org/officeDocument/2006/relationships/image" Target="../media/image84.png"/><Relationship Id="rId28" Type="http://schemas.openxmlformats.org/officeDocument/2006/relationships/image" Target="../media/image89.png"/><Relationship Id="rId10" Type="http://schemas.openxmlformats.org/officeDocument/2006/relationships/image" Target="../media/image71.png"/><Relationship Id="rId19" Type="http://schemas.openxmlformats.org/officeDocument/2006/relationships/image" Target="../media/image80.png"/><Relationship Id="rId31" Type="http://schemas.openxmlformats.org/officeDocument/2006/relationships/image" Target="../media/image92.png"/><Relationship Id="rId4" Type="http://schemas.openxmlformats.org/officeDocument/2006/relationships/image" Target="../media/image5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Relationship Id="rId22" Type="http://schemas.openxmlformats.org/officeDocument/2006/relationships/image" Target="../media/image83.png"/><Relationship Id="rId27" Type="http://schemas.openxmlformats.org/officeDocument/2006/relationships/image" Target="../media/image88.png"/><Relationship Id="rId30" Type="http://schemas.openxmlformats.org/officeDocument/2006/relationships/image" Target="../media/image9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18" Type="http://schemas.openxmlformats.org/officeDocument/2006/relationships/image" Target="../media/image107.png"/><Relationship Id="rId3" Type="http://schemas.openxmlformats.org/officeDocument/2006/relationships/image" Target="../media/image1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17" Type="http://schemas.openxmlformats.org/officeDocument/2006/relationships/image" Target="../media/image106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5.png"/><Relationship Id="rId20" Type="http://schemas.openxmlformats.org/officeDocument/2006/relationships/image" Target="../media/image10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5" Type="http://schemas.openxmlformats.org/officeDocument/2006/relationships/image" Target="../media/image104.png"/><Relationship Id="rId10" Type="http://schemas.openxmlformats.org/officeDocument/2006/relationships/image" Target="../media/image99.png"/><Relationship Id="rId19" Type="http://schemas.openxmlformats.org/officeDocument/2006/relationships/image" Target="../media/image108.png"/><Relationship Id="rId4" Type="http://schemas.openxmlformats.org/officeDocument/2006/relationships/image" Target="../media/image5.png"/><Relationship Id="rId9" Type="http://schemas.openxmlformats.org/officeDocument/2006/relationships/image" Target="../media/image98.png"/><Relationship Id="rId14" Type="http://schemas.openxmlformats.org/officeDocument/2006/relationships/image" Target="../media/image10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18.png"/><Relationship Id="rId3" Type="http://schemas.openxmlformats.org/officeDocument/2006/relationships/image" Target="../media/image1.png"/><Relationship Id="rId7" Type="http://schemas.openxmlformats.org/officeDocument/2006/relationships/image" Target="../media/image112.png"/><Relationship Id="rId12" Type="http://schemas.openxmlformats.org/officeDocument/2006/relationships/image" Target="../media/image1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1.png"/><Relationship Id="rId11" Type="http://schemas.openxmlformats.org/officeDocument/2006/relationships/image" Target="../media/image116.png"/><Relationship Id="rId5" Type="http://schemas.openxmlformats.org/officeDocument/2006/relationships/image" Target="../media/image110.png"/><Relationship Id="rId10" Type="http://schemas.openxmlformats.org/officeDocument/2006/relationships/image" Target="../media/image115.png"/><Relationship Id="rId4" Type="http://schemas.openxmlformats.org/officeDocument/2006/relationships/image" Target="../media/image5.png"/><Relationship Id="rId9" Type="http://schemas.openxmlformats.org/officeDocument/2006/relationships/image" Target="../media/image1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13" Type="http://schemas.openxmlformats.org/officeDocument/2006/relationships/image" Target="../media/image127.png"/><Relationship Id="rId3" Type="http://schemas.openxmlformats.org/officeDocument/2006/relationships/image" Target="../media/image1.png"/><Relationship Id="rId7" Type="http://schemas.openxmlformats.org/officeDocument/2006/relationships/image" Target="../media/image121.png"/><Relationship Id="rId12" Type="http://schemas.openxmlformats.org/officeDocument/2006/relationships/image" Target="../media/image1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0.png"/><Relationship Id="rId11" Type="http://schemas.openxmlformats.org/officeDocument/2006/relationships/image" Target="../media/image125.png"/><Relationship Id="rId5" Type="http://schemas.openxmlformats.org/officeDocument/2006/relationships/image" Target="../media/image119.png"/><Relationship Id="rId15" Type="http://schemas.openxmlformats.org/officeDocument/2006/relationships/image" Target="../media/image129.png"/><Relationship Id="rId10" Type="http://schemas.openxmlformats.org/officeDocument/2006/relationships/image" Target="../media/image124.png"/><Relationship Id="rId4" Type="http://schemas.openxmlformats.org/officeDocument/2006/relationships/image" Target="../media/image5.png"/><Relationship Id="rId9" Type="http://schemas.openxmlformats.org/officeDocument/2006/relationships/image" Target="../media/image123.png"/><Relationship Id="rId14" Type="http://schemas.openxmlformats.org/officeDocument/2006/relationships/image" Target="../media/image1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796707"/>
            <a:ext cx="4953000" cy="6000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571500" y="485775"/>
            <a:ext cx="4953000" cy="214313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200" b="1" kern="0" spc="120" dirty="0">
                <a:solidFill>
                  <a:schemeClr val="bg1"/>
                </a:solidFill>
              </a:rPr>
              <a:t>BRADFORD VTS TEACHING DECK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Text 1"/>
          <p:cNvSpPr/>
          <p:nvPr/>
        </p:nvSpPr>
        <p:spPr>
          <a:xfrm>
            <a:off x="571500" y="947737"/>
            <a:ext cx="4953000" cy="1822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785"/>
              </a:lnSpc>
              <a:buNone/>
            </a:pPr>
            <a:r>
              <a:rPr lang="en-US" sz="4350" b="1" dirty="0">
                <a:solidFill>
                  <a:srgbClr val="202124"/>
                </a:solidFill>
              </a:rPr>
              <a:t>DVT and Pulmonary Embolism</a:t>
            </a:r>
            <a:endParaRPr lang="en-US" sz="4350" dirty="0"/>
          </a:p>
        </p:txBody>
      </p:sp>
      <p:sp>
        <p:nvSpPr>
          <p:cNvPr id="9" name="Text 2"/>
          <p:cNvSpPr/>
          <p:nvPr/>
        </p:nvSpPr>
        <p:spPr>
          <a:xfrm>
            <a:off x="571500" y="2865983"/>
            <a:ext cx="4953000" cy="792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20"/>
              </a:lnSpc>
              <a:buNone/>
            </a:pPr>
            <a:r>
              <a:rPr lang="en-US" sz="2400" dirty="0">
                <a:solidFill>
                  <a:srgbClr val="5F6368"/>
                </a:solidFill>
              </a:rPr>
              <a:t>Wells Scoring and VTE Management</a:t>
            </a:r>
            <a:endParaRPr lang="en-US" sz="2400" dirty="0"/>
          </a:p>
        </p:txBody>
      </p:sp>
      <p:sp>
        <p:nvSpPr>
          <p:cNvPr id="10" name="Text 3"/>
          <p:cNvSpPr/>
          <p:nvPr/>
        </p:nvSpPr>
        <p:spPr>
          <a:xfrm>
            <a:off x="571500" y="4020294"/>
            <a:ext cx="5323114" cy="271463"/>
          </a:xfrm>
          <a:prstGeom prst="rect">
            <a:avLst/>
          </a:prstGeom>
          <a:solidFill>
            <a:schemeClr val="accent4"/>
          </a:solidFill>
          <a:ln/>
        </p:spPr>
        <p:txBody>
          <a:bodyPr vert="horz" wrap="square" lIns="0" tIns="0" rIns="0" bIns="0" rtlCol="0" anchor="ctr"/>
          <a:lstStyle/>
          <a:p>
            <a:pPr>
              <a:lnSpc>
                <a:spcPts val="1575"/>
              </a:lnSpc>
            </a:pPr>
            <a:r>
              <a:rPr lang="en-US" sz="900" dirty="0">
                <a:solidFill>
                  <a:srgbClr val="1F29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DISCLAIMER: Slides provided for educational purposes.  Check against latest NICE guidance &amp; BNF</a:t>
            </a:r>
            <a:endParaRPr lang="en-US" sz="900" dirty="0"/>
          </a:p>
        </p:txBody>
      </p:sp>
      <p:sp>
        <p:nvSpPr>
          <p:cNvPr id="11" name="Text 4"/>
          <p:cNvSpPr/>
          <p:nvPr/>
        </p:nvSpPr>
        <p:spPr>
          <a:xfrm>
            <a:off x="571500" y="4367957"/>
            <a:ext cx="80581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dirty="0">
                <a:solidFill>
                  <a:srgbClr val="5F6368"/>
                </a:solidFill>
              </a:rPr>
              <a:t>• Epidemiology &amp; Risk Factors (Virchow’s Triad)</a:t>
            </a:r>
            <a:endParaRPr lang="en-US" sz="1125" dirty="0"/>
          </a:p>
        </p:txBody>
      </p:sp>
      <p:sp>
        <p:nvSpPr>
          <p:cNvPr id="12" name="Text 5"/>
          <p:cNvSpPr/>
          <p:nvPr/>
        </p:nvSpPr>
        <p:spPr>
          <a:xfrm>
            <a:off x="571500" y="4634657"/>
            <a:ext cx="68008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dirty="0">
                <a:solidFill>
                  <a:srgbClr val="5F6368"/>
                </a:solidFill>
              </a:rPr>
              <a:t>• 2-Level Wells Clinical Decision Rules</a:t>
            </a:r>
            <a:endParaRPr lang="en-US" sz="1125" dirty="0"/>
          </a:p>
        </p:txBody>
      </p:sp>
      <p:sp>
        <p:nvSpPr>
          <p:cNvPr id="13" name="Text 6"/>
          <p:cNvSpPr/>
          <p:nvPr/>
        </p:nvSpPr>
        <p:spPr>
          <a:xfrm>
            <a:off x="571500" y="4901357"/>
            <a:ext cx="63436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dirty="0">
                <a:solidFill>
                  <a:srgbClr val="5F6368"/>
                </a:solidFill>
              </a:rPr>
              <a:t>• Diagnostics: D-dimer, USS, and CTPA</a:t>
            </a:r>
            <a:endParaRPr lang="en-US" sz="1125" dirty="0"/>
          </a:p>
        </p:txBody>
      </p:sp>
      <p:sp>
        <p:nvSpPr>
          <p:cNvPr id="14" name="Text 7"/>
          <p:cNvSpPr/>
          <p:nvPr/>
        </p:nvSpPr>
        <p:spPr>
          <a:xfrm>
            <a:off x="571500" y="5168057"/>
            <a:ext cx="7543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dirty="0">
                <a:solidFill>
                  <a:srgbClr val="5F6368"/>
                </a:solidFill>
              </a:rPr>
              <a:t>• Anticoagulation: DOACs, LMWH, and Warfarin</a:t>
            </a:r>
            <a:endParaRPr lang="en-US" sz="1125" dirty="0"/>
          </a:p>
        </p:txBody>
      </p:sp>
      <p:sp>
        <p:nvSpPr>
          <p:cNvPr id="15" name="Text 8"/>
          <p:cNvSpPr/>
          <p:nvPr/>
        </p:nvSpPr>
        <p:spPr>
          <a:xfrm>
            <a:off x="571500" y="5977682"/>
            <a:ext cx="71818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5EB8"/>
                </a:solidFill>
              </a:rPr>
              <a:t>NICE GUIDELINE NG158 (2020, UPDATED 2023)</a:t>
            </a:r>
            <a:endParaRPr lang="en-US" sz="975" dirty="0"/>
          </a:p>
        </p:txBody>
      </p:sp>
      <p:sp>
        <p:nvSpPr>
          <p:cNvPr id="16" name="Text 9"/>
          <p:cNvSpPr/>
          <p:nvPr/>
        </p:nvSpPr>
        <p:spPr>
          <a:xfrm>
            <a:off x="571500" y="6211044"/>
            <a:ext cx="772668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02124"/>
                </a:solidFill>
              </a:rPr>
              <a:t>Including AKT Fact-Checks &amp; SCA Communication Skills</a:t>
            </a:r>
            <a:endParaRPr lang="en-US" sz="97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1244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45815"/>
            <a:ext cx="5595938" cy="447868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283940"/>
            <a:ext cx="5119688" cy="4000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331565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1893540"/>
            <a:ext cx="304800" cy="3048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6275" y="1969740"/>
            <a:ext cx="1905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531715"/>
            <a:ext cx="304800" cy="3048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6275" y="2607915"/>
            <a:ext cx="190500" cy="152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3169890"/>
            <a:ext cx="304800" cy="3048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6275" y="3246090"/>
            <a:ext cx="1905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5063" y="1045815"/>
            <a:ext cx="5595938" cy="447868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53188" y="1283940"/>
            <a:ext cx="5119688" cy="4000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53188" y="1331565"/>
            <a:ext cx="238125" cy="190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53188" y="1893540"/>
            <a:ext cx="304800" cy="3048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10338" y="1969740"/>
            <a:ext cx="190500" cy="152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53188" y="2531715"/>
            <a:ext cx="304800" cy="3048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10338" y="2607915"/>
            <a:ext cx="190500" cy="1524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53188" y="3169890"/>
            <a:ext cx="304800" cy="3048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10338" y="3246090"/>
            <a:ext cx="190500" cy="1524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81000" y="5715000"/>
            <a:ext cx="11430000" cy="85725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086398" y="6029325"/>
            <a:ext cx="8486477" cy="2286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853755" y="6055965"/>
            <a:ext cx="214313" cy="17532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147197" y="6055965"/>
            <a:ext cx="214313" cy="17532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288661" y="6055965"/>
            <a:ext cx="214313" cy="175320"/>
          </a:xfrm>
          <a:prstGeom prst="rect">
            <a:avLst/>
          </a:prstGeom>
        </p:spPr>
      </p:pic>
      <p:sp>
        <p:nvSpPr>
          <p:cNvPr id="28" name="Text 0"/>
          <p:cNvSpPr/>
          <p:nvPr/>
        </p:nvSpPr>
        <p:spPr>
          <a:xfrm>
            <a:off x="571500" y="304800"/>
            <a:ext cx="11049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PE Clinical Presentation</a:t>
            </a:r>
            <a:endParaRPr lang="en-US" sz="1800" dirty="0"/>
          </a:p>
        </p:txBody>
      </p:sp>
      <p:sp>
        <p:nvSpPr>
          <p:cNvPr id="29" name="Text 1"/>
          <p:cNvSpPr/>
          <p:nvPr/>
        </p:nvSpPr>
        <p:spPr>
          <a:xfrm>
            <a:off x="571500" y="61719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30" name="Text 2"/>
          <p:cNvSpPr/>
          <p:nvPr/>
        </p:nvSpPr>
        <p:spPr>
          <a:xfrm>
            <a:off x="971550" y="1283940"/>
            <a:ext cx="3429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Common Symptoms</a:t>
            </a:r>
            <a:endParaRPr lang="en-US" sz="1500" dirty="0"/>
          </a:p>
        </p:txBody>
      </p:sp>
      <p:sp>
        <p:nvSpPr>
          <p:cNvPr id="31" name="Text 3"/>
          <p:cNvSpPr/>
          <p:nvPr/>
        </p:nvSpPr>
        <p:spPr>
          <a:xfrm>
            <a:off x="1066800" y="1874490"/>
            <a:ext cx="331172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Sudden Breathlessness</a:t>
            </a:r>
            <a:r>
              <a:rPr lang="en-US" sz="825" b="1" dirty="0">
                <a:solidFill>
                  <a:srgbClr val="FFFFFF"/>
                </a:solidFill>
                <a:highlight>
                  <a:srgbClr val="005EB8"/>
                </a:highlight>
              </a:rPr>
              <a:t>MOST COMMON</a:t>
            </a:r>
            <a:endParaRPr lang="en-US" sz="1350" dirty="0"/>
          </a:p>
        </p:txBody>
      </p:sp>
      <p:sp>
        <p:nvSpPr>
          <p:cNvPr id="32" name="Text 4"/>
          <p:cNvSpPr/>
          <p:nvPr/>
        </p:nvSpPr>
        <p:spPr>
          <a:xfrm>
            <a:off x="1066800" y="2169765"/>
            <a:ext cx="90868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5F6368"/>
                </a:solidFill>
              </a:rPr>
              <a:t>Often abrupt onset; may occur at rest or on exertion.</a:t>
            </a:r>
            <a:endParaRPr lang="en-US" sz="1125" dirty="0"/>
          </a:p>
        </p:txBody>
      </p:sp>
      <p:sp>
        <p:nvSpPr>
          <p:cNvPr id="33" name="Text 5"/>
          <p:cNvSpPr/>
          <p:nvPr/>
        </p:nvSpPr>
        <p:spPr>
          <a:xfrm>
            <a:off x="1066800" y="2512665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Pleuritic Chest Pain</a:t>
            </a:r>
            <a:endParaRPr lang="en-US" sz="1350" dirty="0"/>
          </a:p>
        </p:txBody>
      </p:sp>
      <p:sp>
        <p:nvSpPr>
          <p:cNvPr id="34" name="Text 6"/>
          <p:cNvSpPr/>
          <p:nvPr/>
        </p:nvSpPr>
        <p:spPr>
          <a:xfrm>
            <a:off x="1066800" y="2807940"/>
            <a:ext cx="104584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5F6368"/>
                </a:solidFill>
              </a:rPr>
              <a:t>Sharp pain localized to the chest wall, worse on inspiration.</a:t>
            </a:r>
            <a:endParaRPr lang="en-US" sz="1125" dirty="0"/>
          </a:p>
        </p:txBody>
      </p:sp>
      <p:sp>
        <p:nvSpPr>
          <p:cNvPr id="35" name="Text 7"/>
          <p:cNvSpPr/>
          <p:nvPr/>
        </p:nvSpPr>
        <p:spPr>
          <a:xfrm>
            <a:off x="1066800" y="3150840"/>
            <a:ext cx="39472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Haemoptysis</a:t>
            </a:r>
            <a:endParaRPr lang="en-US" sz="1350" dirty="0"/>
          </a:p>
        </p:txBody>
      </p:sp>
      <p:sp>
        <p:nvSpPr>
          <p:cNvPr id="36" name="Text 8"/>
          <p:cNvSpPr/>
          <p:nvPr/>
        </p:nvSpPr>
        <p:spPr>
          <a:xfrm>
            <a:off x="1066800" y="3446115"/>
            <a:ext cx="10972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5F6368"/>
                </a:solidFill>
              </a:rPr>
              <a:t>Coughing up blood, typically indicative of pulmonary infarction.</a:t>
            </a:r>
            <a:endParaRPr lang="en-US" sz="1125" dirty="0"/>
          </a:p>
        </p:txBody>
      </p:sp>
      <p:sp>
        <p:nvSpPr>
          <p:cNvPr id="37" name="Text 9"/>
          <p:cNvSpPr/>
          <p:nvPr/>
        </p:nvSpPr>
        <p:spPr>
          <a:xfrm>
            <a:off x="6805613" y="1283940"/>
            <a:ext cx="3200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Clinical Signs</a:t>
            </a:r>
            <a:endParaRPr lang="en-US" sz="1500" dirty="0"/>
          </a:p>
        </p:txBody>
      </p:sp>
      <p:sp>
        <p:nvSpPr>
          <p:cNvPr id="38" name="Text 10"/>
          <p:cNvSpPr/>
          <p:nvPr/>
        </p:nvSpPr>
        <p:spPr>
          <a:xfrm>
            <a:off x="6900863" y="1874490"/>
            <a:ext cx="36226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Tachycardia</a:t>
            </a:r>
            <a:r>
              <a:rPr lang="en-US" sz="825" b="1" dirty="0">
                <a:solidFill>
                  <a:srgbClr val="FFFFFF"/>
                </a:solidFill>
                <a:highlight>
                  <a:srgbClr val="005EB8"/>
                </a:highlight>
              </a:rPr>
              <a:t>MOST COMMON SIGN</a:t>
            </a:r>
            <a:endParaRPr lang="en-US" sz="1350" dirty="0"/>
          </a:p>
        </p:txBody>
      </p:sp>
      <p:sp>
        <p:nvSpPr>
          <p:cNvPr id="39" name="Text 11"/>
          <p:cNvSpPr/>
          <p:nvPr/>
        </p:nvSpPr>
        <p:spPr>
          <a:xfrm>
            <a:off x="6900863" y="2169765"/>
            <a:ext cx="52911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5F6368"/>
                </a:solidFill>
              </a:rPr>
              <a:t>Heart rate &gt;100 bpm is a key indicator in the Wells score.</a:t>
            </a:r>
            <a:endParaRPr lang="en-US" sz="1125" dirty="0"/>
          </a:p>
        </p:txBody>
      </p:sp>
      <p:sp>
        <p:nvSpPr>
          <p:cNvPr id="40" name="Text 12"/>
          <p:cNvSpPr/>
          <p:nvPr/>
        </p:nvSpPr>
        <p:spPr>
          <a:xfrm>
            <a:off x="6900863" y="2512665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Tachypnoea &amp; Hypoxia</a:t>
            </a:r>
            <a:endParaRPr lang="en-US" sz="1350" dirty="0"/>
          </a:p>
        </p:txBody>
      </p:sp>
      <p:sp>
        <p:nvSpPr>
          <p:cNvPr id="41" name="Text 13"/>
          <p:cNvSpPr/>
          <p:nvPr/>
        </p:nvSpPr>
        <p:spPr>
          <a:xfrm>
            <a:off x="6900863" y="2807940"/>
            <a:ext cx="52911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5F6368"/>
                </a:solidFill>
              </a:rPr>
              <a:t>Increased respiratory rate and low oxygen saturations (SpO₂).</a:t>
            </a:r>
            <a:endParaRPr lang="en-US" sz="1125" dirty="0"/>
          </a:p>
        </p:txBody>
      </p:sp>
      <p:sp>
        <p:nvSpPr>
          <p:cNvPr id="42" name="Text 14"/>
          <p:cNvSpPr/>
          <p:nvPr/>
        </p:nvSpPr>
        <p:spPr>
          <a:xfrm>
            <a:off x="6900863" y="3150840"/>
            <a:ext cx="4038451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Signs of DVT</a:t>
            </a:r>
            <a:endParaRPr lang="en-US" sz="1350" dirty="0"/>
          </a:p>
        </p:txBody>
      </p:sp>
      <p:sp>
        <p:nvSpPr>
          <p:cNvPr id="43" name="Text 15"/>
          <p:cNvSpPr/>
          <p:nvPr/>
        </p:nvSpPr>
        <p:spPr>
          <a:xfrm>
            <a:off x="6900863" y="3446115"/>
            <a:ext cx="52911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5F6368"/>
                </a:solidFill>
              </a:rPr>
              <a:t>Unilateral leg swelling or calf tenderness (found in ~30% of PE).</a:t>
            </a:r>
            <a:endParaRPr lang="en-US" sz="1125" dirty="0"/>
          </a:p>
        </p:txBody>
      </p:sp>
      <p:sp>
        <p:nvSpPr>
          <p:cNvPr id="44" name="Text 16"/>
          <p:cNvSpPr/>
          <p:nvPr/>
        </p:nvSpPr>
        <p:spPr>
          <a:xfrm>
            <a:off x="619125" y="5905500"/>
            <a:ext cx="30403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D32F2F"/>
                </a:solidFill>
              </a:rPr>
              <a:t>URGENT / MASSIVE PE</a:t>
            </a:r>
            <a:endParaRPr lang="en-US" sz="1050" dirty="0"/>
          </a:p>
        </p:txBody>
      </p:sp>
      <p:sp>
        <p:nvSpPr>
          <p:cNvPr id="45" name="Text 17"/>
          <p:cNvSpPr/>
          <p:nvPr/>
        </p:nvSpPr>
        <p:spPr>
          <a:xfrm>
            <a:off x="619125" y="6124575"/>
            <a:ext cx="5554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Signs of Right Heart Strain</a:t>
            </a:r>
            <a:endParaRPr lang="en-US" sz="1350" dirty="0"/>
          </a:p>
        </p:txBody>
      </p:sp>
      <p:sp>
        <p:nvSpPr>
          <p:cNvPr id="46" name="Text 18"/>
          <p:cNvSpPr/>
          <p:nvPr/>
        </p:nvSpPr>
        <p:spPr>
          <a:xfrm>
            <a:off x="4163318" y="6029325"/>
            <a:ext cx="1828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Raised JVP</a:t>
            </a:r>
            <a:endParaRPr lang="en-US" sz="1200" dirty="0"/>
          </a:p>
        </p:txBody>
      </p:sp>
      <p:sp>
        <p:nvSpPr>
          <p:cNvPr id="47" name="Text 19"/>
          <p:cNvSpPr/>
          <p:nvPr/>
        </p:nvSpPr>
        <p:spPr>
          <a:xfrm>
            <a:off x="6456759" y="6029325"/>
            <a:ext cx="40843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Hypotension (SBP &lt;90)</a:t>
            </a:r>
            <a:endParaRPr lang="en-US" sz="1200" dirty="0"/>
          </a:p>
        </p:txBody>
      </p:sp>
      <p:sp>
        <p:nvSpPr>
          <p:cNvPr id="48" name="Text 20"/>
          <p:cNvSpPr/>
          <p:nvPr/>
        </p:nvSpPr>
        <p:spPr>
          <a:xfrm>
            <a:off x="9598223" y="6029325"/>
            <a:ext cx="259377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Syncope / Collapse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1244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45815"/>
            <a:ext cx="3657600" cy="229180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36315"/>
            <a:ext cx="3276600" cy="4381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236315"/>
            <a:ext cx="342900" cy="3429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5794" y="1320105"/>
            <a:ext cx="214313" cy="1753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1845915"/>
            <a:ext cx="95250" cy="952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322165"/>
            <a:ext cx="95250" cy="952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2798415"/>
            <a:ext cx="95250" cy="84534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528120"/>
            <a:ext cx="3657600" cy="2291804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718620"/>
            <a:ext cx="3276600" cy="4381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3718620"/>
            <a:ext cx="342900" cy="3429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5794" y="3802410"/>
            <a:ext cx="214313" cy="17532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328220"/>
            <a:ext cx="95250" cy="84534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804470"/>
            <a:ext cx="95250" cy="952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5280720"/>
            <a:ext cx="95250" cy="84534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67200" y="1045815"/>
            <a:ext cx="3657600" cy="2291804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7700" y="1236315"/>
            <a:ext cx="3276600" cy="43815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57700" y="1236315"/>
            <a:ext cx="342900" cy="3429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21994" y="1320105"/>
            <a:ext cx="214313" cy="17532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57700" y="1845915"/>
            <a:ext cx="95250" cy="762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57700" y="2122140"/>
            <a:ext cx="95250" cy="762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57700" y="2398365"/>
            <a:ext cx="95250" cy="762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267200" y="3528120"/>
            <a:ext cx="3657600" cy="2291804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7700" y="3718620"/>
            <a:ext cx="3276600" cy="43815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457700" y="3718620"/>
            <a:ext cx="342900" cy="3429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521994" y="3802410"/>
            <a:ext cx="214313" cy="17532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57700" y="4328220"/>
            <a:ext cx="95250" cy="7620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57700" y="4604445"/>
            <a:ext cx="95250" cy="7620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7700" y="4880670"/>
            <a:ext cx="95250" cy="95250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53400" y="1045815"/>
            <a:ext cx="3657600" cy="2291804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3900" y="1236315"/>
            <a:ext cx="3276600" cy="438150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43900" y="1236315"/>
            <a:ext cx="342900" cy="342900"/>
          </a:xfrm>
          <a:prstGeom prst="rect">
            <a:avLst/>
          </a:prstGeom>
        </p:spPr>
      </p:pic>
      <p:pic>
        <p:nvPicPr>
          <p:cNvPr id="36" name="Image 3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08194" y="1320105"/>
            <a:ext cx="214313" cy="175320"/>
          </a:xfrm>
          <a:prstGeom prst="rect">
            <a:avLst/>
          </a:prstGeom>
        </p:spPr>
      </p:pic>
      <p:pic>
        <p:nvPicPr>
          <p:cNvPr id="37" name="Image 3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43900" y="1845915"/>
            <a:ext cx="95250" cy="76200"/>
          </a:xfrm>
          <a:prstGeom prst="rect">
            <a:avLst/>
          </a:prstGeom>
        </p:spPr>
      </p:pic>
      <p:pic>
        <p:nvPicPr>
          <p:cNvPr id="38" name="Image 3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43900" y="2122140"/>
            <a:ext cx="95250" cy="76200"/>
          </a:xfrm>
          <a:prstGeom prst="rect">
            <a:avLst/>
          </a:prstGeom>
        </p:spPr>
      </p:pic>
      <p:pic>
        <p:nvPicPr>
          <p:cNvPr id="39" name="Image 3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43900" y="2398365"/>
            <a:ext cx="95250" cy="76200"/>
          </a:xfrm>
          <a:prstGeom prst="rect">
            <a:avLst/>
          </a:prstGeom>
        </p:spPr>
      </p:pic>
      <p:pic>
        <p:nvPicPr>
          <p:cNvPr id="40" name="Image 3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53400" y="3528120"/>
            <a:ext cx="3657600" cy="2291804"/>
          </a:xfrm>
          <a:prstGeom prst="rect">
            <a:avLst/>
          </a:prstGeom>
        </p:spPr>
      </p:pic>
      <p:pic>
        <p:nvPicPr>
          <p:cNvPr id="41" name="Image 39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3900" y="3718620"/>
            <a:ext cx="3276600" cy="438150"/>
          </a:xfrm>
          <a:prstGeom prst="rect">
            <a:avLst/>
          </a:prstGeom>
        </p:spPr>
      </p:pic>
      <p:pic>
        <p:nvPicPr>
          <p:cNvPr id="42" name="Image 4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43900" y="3718620"/>
            <a:ext cx="342900" cy="342900"/>
          </a:xfrm>
          <a:prstGeom prst="rect">
            <a:avLst/>
          </a:prstGeom>
        </p:spPr>
      </p:pic>
      <p:pic>
        <p:nvPicPr>
          <p:cNvPr id="43" name="Image 4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408194" y="3802410"/>
            <a:ext cx="214313" cy="175320"/>
          </a:xfrm>
          <a:prstGeom prst="rect">
            <a:avLst/>
          </a:prstGeom>
        </p:spPr>
      </p:pic>
      <p:pic>
        <p:nvPicPr>
          <p:cNvPr id="44" name="Image 4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43900" y="4328220"/>
            <a:ext cx="95250" cy="76200"/>
          </a:xfrm>
          <a:prstGeom prst="rect">
            <a:avLst/>
          </a:prstGeom>
        </p:spPr>
      </p:pic>
      <p:pic>
        <p:nvPicPr>
          <p:cNvPr id="45" name="Image 4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43900" y="4604445"/>
            <a:ext cx="95250" cy="76200"/>
          </a:xfrm>
          <a:prstGeom prst="rect">
            <a:avLst/>
          </a:prstGeom>
        </p:spPr>
      </p:pic>
      <p:pic>
        <p:nvPicPr>
          <p:cNvPr id="46" name="Image 4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43900" y="4880670"/>
            <a:ext cx="95250" cy="76200"/>
          </a:xfrm>
          <a:prstGeom prst="rect">
            <a:avLst/>
          </a:prstGeom>
        </p:spPr>
      </p:pic>
      <p:pic>
        <p:nvPicPr>
          <p:cNvPr id="47" name="Image 4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81000" y="6105525"/>
            <a:ext cx="11430000" cy="514350"/>
          </a:xfrm>
          <a:prstGeom prst="rect">
            <a:avLst/>
          </a:prstGeom>
        </p:spPr>
      </p:pic>
      <p:pic>
        <p:nvPicPr>
          <p:cNvPr id="48" name="Image 4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71500" y="6274296"/>
            <a:ext cx="238125" cy="190500"/>
          </a:xfrm>
          <a:prstGeom prst="rect">
            <a:avLst/>
          </a:prstGeom>
        </p:spPr>
      </p:pic>
      <p:sp>
        <p:nvSpPr>
          <p:cNvPr id="49" name="Text 0"/>
          <p:cNvSpPr/>
          <p:nvPr/>
        </p:nvSpPr>
        <p:spPr>
          <a:xfrm>
            <a:off x="571500" y="304800"/>
            <a:ext cx="11049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PE Differential Diagnoses</a:t>
            </a:r>
            <a:endParaRPr lang="en-US" sz="1800" dirty="0"/>
          </a:p>
        </p:txBody>
      </p:sp>
      <p:sp>
        <p:nvSpPr>
          <p:cNvPr id="50" name="Text 1"/>
          <p:cNvSpPr/>
          <p:nvPr/>
        </p:nvSpPr>
        <p:spPr>
          <a:xfrm>
            <a:off x="571500" y="61719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51" name="Text 2"/>
          <p:cNvSpPr/>
          <p:nvPr/>
        </p:nvSpPr>
        <p:spPr>
          <a:xfrm>
            <a:off x="1028700" y="1279178"/>
            <a:ext cx="24688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Pneumothorax</a:t>
            </a:r>
            <a:endParaRPr lang="en-US" sz="1350" dirty="0"/>
          </a:p>
        </p:txBody>
      </p:sp>
      <p:sp>
        <p:nvSpPr>
          <p:cNvPr id="52" name="Text 3"/>
          <p:cNvSpPr/>
          <p:nvPr/>
        </p:nvSpPr>
        <p:spPr>
          <a:xfrm>
            <a:off x="762000" y="1788765"/>
            <a:ext cx="32766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Sudden onset unilateral chest pain and breathlessness.</a:t>
            </a:r>
            <a:endParaRPr lang="en-US" sz="1125" dirty="0"/>
          </a:p>
        </p:txBody>
      </p:sp>
      <p:sp>
        <p:nvSpPr>
          <p:cNvPr id="53" name="Text 4"/>
          <p:cNvSpPr/>
          <p:nvPr/>
        </p:nvSpPr>
        <p:spPr>
          <a:xfrm>
            <a:off x="762000" y="2265015"/>
            <a:ext cx="32766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Reduced breath sounds &amp; hyper-resonance on percussion.</a:t>
            </a:r>
            <a:endParaRPr lang="en-US" sz="1125" dirty="0"/>
          </a:p>
        </p:txBody>
      </p:sp>
      <p:sp>
        <p:nvSpPr>
          <p:cNvPr id="54" name="Text 5"/>
          <p:cNvSpPr/>
          <p:nvPr/>
        </p:nvSpPr>
        <p:spPr>
          <a:xfrm>
            <a:off x="762000" y="2741265"/>
            <a:ext cx="32766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Tracheal deviation if tension (Medical Emergency).</a:t>
            </a:r>
            <a:endParaRPr lang="en-US" sz="1125" dirty="0"/>
          </a:p>
        </p:txBody>
      </p:sp>
      <p:sp>
        <p:nvSpPr>
          <p:cNvPr id="55" name="Text 6"/>
          <p:cNvSpPr/>
          <p:nvPr/>
        </p:nvSpPr>
        <p:spPr>
          <a:xfrm>
            <a:off x="1028700" y="3761482"/>
            <a:ext cx="18516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Pneumonia</a:t>
            </a:r>
            <a:endParaRPr lang="en-US" sz="1350" dirty="0"/>
          </a:p>
        </p:txBody>
      </p:sp>
      <p:sp>
        <p:nvSpPr>
          <p:cNvPr id="56" name="Text 7"/>
          <p:cNvSpPr/>
          <p:nvPr/>
        </p:nvSpPr>
        <p:spPr>
          <a:xfrm>
            <a:off x="762000" y="4271070"/>
            <a:ext cx="32766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Productive cough, high fever, and systemic malaise.</a:t>
            </a:r>
            <a:endParaRPr lang="en-US" sz="1125" dirty="0"/>
          </a:p>
        </p:txBody>
      </p:sp>
      <p:sp>
        <p:nvSpPr>
          <p:cNvPr id="57" name="Text 8"/>
          <p:cNvSpPr/>
          <p:nvPr/>
        </p:nvSpPr>
        <p:spPr>
          <a:xfrm>
            <a:off x="762000" y="4747320"/>
            <a:ext cx="32766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Pleuritic chest pain (mimics PE) but with infective signs.</a:t>
            </a:r>
            <a:endParaRPr lang="en-US" sz="1125" dirty="0"/>
          </a:p>
        </p:txBody>
      </p:sp>
      <p:sp>
        <p:nvSpPr>
          <p:cNvPr id="58" name="Text 9"/>
          <p:cNvSpPr/>
          <p:nvPr/>
        </p:nvSpPr>
        <p:spPr>
          <a:xfrm>
            <a:off x="762000" y="5223570"/>
            <a:ext cx="32766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Focal crackles or bronchial breathing on examination.</a:t>
            </a:r>
            <a:endParaRPr lang="en-US" sz="1125" dirty="0"/>
          </a:p>
        </p:txBody>
      </p:sp>
      <p:sp>
        <p:nvSpPr>
          <p:cNvPr id="59" name="Text 10"/>
          <p:cNvSpPr/>
          <p:nvPr/>
        </p:nvSpPr>
        <p:spPr>
          <a:xfrm>
            <a:off x="4914900" y="1279178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Acute Coronary Syndrome</a:t>
            </a:r>
            <a:endParaRPr lang="en-US" sz="1350" dirty="0"/>
          </a:p>
        </p:txBody>
      </p:sp>
      <p:sp>
        <p:nvSpPr>
          <p:cNvPr id="60" name="Text 11"/>
          <p:cNvSpPr/>
          <p:nvPr/>
        </p:nvSpPr>
        <p:spPr>
          <a:xfrm>
            <a:off x="4648200" y="1788765"/>
            <a:ext cx="7543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Central "heavy" or "crushing" chest pressure.</a:t>
            </a:r>
            <a:endParaRPr lang="en-US" sz="1125" dirty="0"/>
          </a:p>
        </p:txBody>
      </p:sp>
      <p:sp>
        <p:nvSpPr>
          <p:cNvPr id="61" name="Text 12"/>
          <p:cNvSpPr/>
          <p:nvPr/>
        </p:nvSpPr>
        <p:spPr>
          <a:xfrm>
            <a:off x="4648200" y="2064990"/>
            <a:ext cx="7543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Radiation to jaw, neck, or left arm; diaphoresis.</a:t>
            </a:r>
            <a:endParaRPr lang="en-US" sz="1125" dirty="0"/>
          </a:p>
        </p:txBody>
      </p:sp>
      <p:sp>
        <p:nvSpPr>
          <p:cNvPr id="62" name="Text 13"/>
          <p:cNvSpPr/>
          <p:nvPr/>
        </p:nvSpPr>
        <p:spPr>
          <a:xfrm>
            <a:off x="4648200" y="2341215"/>
            <a:ext cx="7543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ECG changes (ST-elevation, T-wave inversion).</a:t>
            </a:r>
            <a:endParaRPr lang="en-US" sz="1125" dirty="0"/>
          </a:p>
        </p:txBody>
      </p:sp>
      <p:sp>
        <p:nvSpPr>
          <p:cNvPr id="63" name="Text 14"/>
          <p:cNvSpPr/>
          <p:nvPr/>
        </p:nvSpPr>
        <p:spPr>
          <a:xfrm>
            <a:off x="4914900" y="3761482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Aortic Dissection</a:t>
            </a:r>
            <a:endParaRPr lang="en-US" sz="1350" dirty="0"/>
          </a:p>
        </p:txBody>
      </p:sp>
      <p:sp>
        <p:nvSpPr>
          <p:cNvPr id="64" name="Text 15"/>
          <p:cNvSpPr/>
          <p:nvPr/>
        </p:nvSpPr>
        <p:spPr>
          <a:xfrm>
            <a:off x="4648200" y="4271070"/>
            <a:ext cx="7543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Sudden onset "tearing" or "ripping" chest pain.</a:t>
            </a:r>
            <a:endParaRPr lang="en-US" sz="1125" dirty="0"/>
          </a:p>
        </p:txBody>
      </p:sp>
      <p:sp>
        <p:nvSpPr>
          <p:cNvPr id="65" name="Text 16"/>
          <p:cNvSpPr/>
          <p:nvPr/>
        </p:nvSpPr>
        <p:spPr>
          <a:xfrm>
            <a:off x="4648200" y="4547295"/>
            <a:ext cx="7543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Radiation to the back (interscapular region).</a:t>
            </a:r>
            <a:endParaRPr lang="en-US" sz="1125" dirty="0"/>
          </a:p>
        </p:txBody>
      </p:sp>
      <p:sp>
        <p:nvSpPr>
          <p:cNvPr id="66" name="Text 17"/>
          <p:cNvSpPr/>
          <p:nvPr/>
        </p:nvSpPr>
        <p:spPr>
          <a:xfrm>
            <a:off x="4648200" y="4823520"/>
            <a:ext cx="32766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Blood pressure discrepancy between arms (&gt;20mmHg).</a:t>
            </a:r>
            <a:endParaRPr lang="en-US" sz="1125" dirty="0"/>
          </a:p>
        </p:txBody>
      </p:sp>
      <p:sp>
        <p:nvSpPr>
          <p:cNvPr id="67" name="Text 18"/>
          <p:cNvSpPr/>
          <p:nvPr/>
        </p:nvSpPr>
        <p:spPr>
          <a:xfrm>
            <a:off x="8801100" y="1279178"/>
            <a:ext cx="33909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Musculoskeletal Pain</a:t>
            </a:r>
            <a:endParaRPr lang="en-US" sz="1350" dirty="0"/>
          </a:p>
        </p:txBody>
      </p:sp>
      <p:sp>
        <p:nvSpPr>
          <p:cNvPr id="68" name="Text 19"/>
          <p:cNvSpPr/>
          <p:nvPr/>
        </p:nvSpPr>
        <p:spPr>
          <a:xfrm>
            <a:off x="8534400" y="1788765"/>
            <a:ext cx="3657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Localized chest wall pain, often following strain.</a:t>
            </a:r>
            <a:endParaRPr lang="en-US" sz="1125" dirty="0"/>
          </a:p>
        </p:txBody>
      </p:sp>
      <p:sp>
        <p:nvSpPr>
          <p:cNvPr id="69" name="Text 20"/>
          <p:cNvSpPr/>
          <p:nvPr/>
        </p:nvSpPr>
        <p:spPr>
          <a:xfrm>
            <a:off x="8534400" y="2064990"/>
            <a:ext cx="3657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Pain is clearly reproducible on palpation.</a:t>
            </a:r>
            <a:endParaRPr lang="en-US" sz="1125" dirty="0"/>
          </a:p>
        </p:txBody>
      </p:sp>
      <p:sp>
        <p:nvSpPr>
          <p:cNvPr id="70" name="Text 21"/>
          <p:cNvSpPr/>
          <p:nvPr/>
        </p:nvSpPr>
        <p:spPr>
          <a:xfrm>
            <a:off x="8534400" y="2341215"/>
            <a:ext cx="3657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No associated tachycardia or hypoxia.</a:t>
            </a:r>
            <a:endParaRPr lang="en-US" sz="1125" dirty="0"/>
          </a:p>
        </p:txBody>
      </p:sp>
      <p:sp>
        <p:nvSpPr>
          <p:cNvPr id="71" name="Text 22"/>
          <p:cNvSpPr/>
          <p:nvPr/>
        </p:nvSpPr>
        <p:spPr>
          <a:xfrm>
            <a:off x="8801100" y="3761482"/>
            <a:ext cx="33909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Pericarditis / Pleuritis</a:t>
            </a:r>
            <a:endParaRPr lang="en-US" sz="1350" dirty="0"/>
          </a:p>
        </p:txBody>
      </p:sp>
      <p:sp>
        <p:nvSpPr>
          <p:cNvPr id="72" name="Text 23"/>
          <p:cNvSpPr/>
          <p:nvPr/>
        </p:nvSpPr>
        <p:spPr>
          <a:xfrm>
            <a:off x="8534400" y="4271070"/>
            <a:ext cx="3657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Sharp pain, worse on inspiration or lying flat.</a:t>
            </a:r>
            <a:endParaRPr lang="en-US" sz="1125" dirty="0"/>
          </a:p>
        </p:txBody>
      </p:sp>
      <p:sp>
        <p:nvSpPr>
          <p:cNvPr id="73" name="Text 24"/>
          <p:cNvSpPr/>
          <p:nvPr/>
        </p:nvSpPr>
        <p:spPr>
          <a:xfrm>
            <a:off x="8534400" y="4547295"/>
            <a:ext cx="3657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Improved by leaning forward (Pericarditis).</a:t>
            </a:r>
            <a:endParaRPr lang="en-US" sz="1125" dirty="0"/>
          </a:p>
        </p:txBody>
      </p:sp>
      <p:sp>
        <p:nvSpPr>
          <p:cNvPr id="74" name="Text 25"/>
          <p:cNvSpPr/>
          <p:nvPr/>
        </p:nvSpPr>
        <p:spPr>
          <a:xfrm>
            <a:off x="8534400" y="4823520"/>
            <a:ext cx="3657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Presence of pericardial or pleural friction rub.</a:t>
            </a:r>
            <a:endParaRPr lang="en-US" sz="1125" dirty="0"/>
          </a:p>
        </p:txBody>
      </p:sp>
      <p:sp>
        <p:nvSpPr>
          <p:cNvPr id="75" name="Text 26"/>
          <p:cNvSpPr/>
          <p:nvPr/>
        </p:nvSpPr>
        <p:spPr>
          <a:xfrm>
            <a:off x="952500" y="6262688"/>
            <a:ext cx="11239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2F2F"/>
                </a:solidFill>
              </a:rPr>
              <a:t>Clinical Pitfall: Never assume musculoskeletal pain in a patient with risk factors and tachycardia. Tachycardia is the most common sign of PE.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11430000" cy="66481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31515"/>
            <a:ext cx="11430000" cy="359390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931515"/>
            <a:ext cx="10287000" cy="4476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8000" y="931515"/>
            <a:ext cx="1143000" cy="44767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1379190"/>
            <a:ext cx="476250" cy="44946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1602432"/>
            <a:ext cx="19050" cy="1547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7250" y="1379190"/>
            <a:ext cx="9810750" cy="449461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68000" y="1379190"/>
            <a:ext cx="1143000" cy="449461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1828651"/>
            <a:ext cx="11430000" cy="449461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1828651"/>
            <a:ext cx="476250" cy="449461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2051893"/>
            <a:ext cx="19050" cy="15478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7250" y="1828651"/>
            <a:ext cx="9810750" cy="449461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668000" y="1828651"/>
            <a:ext cx="1143000" cy="449461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2278112"/>
            <a:ext cx="476250" cy="449461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9600" y="2501354"/>
            <a:ext cx="19050" cy="15478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57250" y="2278112"/>
            <a:ext cx="9810750" cy="449461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668000" y="2278112"/>
            <a:ext cx="1143000" cy="449461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2727573"/>
            <a:ext cx="11430000" cy="449461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81000" y="2727573"/>
            <a:ext cx="476250" cy="449461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09600" y="2950815"/>
            <a:ext cx="19050" cy="15478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7250" y="2727573"/>
            <a:ext cx="9810750" cy="449461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668000" y="2727573"/>
            <a:ext cx="1143000" cy="449461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81000" y="3177034"/>
            <a:ext cx="476250" cy="449461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09600" y="3400276"/>
            <a:ext cx="19050" cy="15478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57250" y="3177034"/>
            <a:ext cx="9810750" cy="449461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668000" y="3177034"/>
            <a:ext cx="1143000" cy="449461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81000" y="3626495"/>
            <a:ext cx="11430000" cy="449461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81000" y="3626495"/>
            <a:ext cx="476250" cy="449461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09600" y="3849737"/>
            <a:ext cx="19050" cy="15478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7250" y="3626495"/>
            <a:ext cx="9810750" cy="449461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668000" y="3626495"/>
            <a:ext cx="1143000" cy="449461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09600" y="4299198"/>
            <a:ext cx="19050" cy="15478"/>
          </a:xfrm>
          <a:prstGeom prst="rect">
            <a:avLst/>
          </a:prstGeom>
        </p:spPr>
      </p:pic>
      <p:pic>
        <p:nvPicPr>
          <p:cNvPr id="36" name="Image 3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668000" y="4075956"/>
            <a:ext cx="1143000" cy="449461"/>
          </a:xfrm>
          <a:prstGeom prst="rect">
            <a:avLst/>
          </a:prstGeom>
        </p:spPr>
      </p:pic>
      <p:pic>
        <p:nvPicPr>
          <p:cNvPr id="37" name="Image 35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81000" y="4677817"/>
            <a:ext cx="3619500" cy="1104900"/>
          </a:xfrm>
          <a:prstGeom prst="rect">
            <a:avLst/>
          </a:prstGeom>
        </p:spPr>
      </p:pic>
      <p:pic>
        <p:nvPicPr>
          <p:cNvPr id="38" name="Image 36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71500" y="5469285"/>
            <a:ext cx="166688" cy="137220"/>
          </a:xfrm>
          <a:prstGeom prst="rect">
            <a:avLst/>
          </a:prstGeom>
        </p:spPr>
      </p:pic>
      <p:pic>
        <p:nvPicPr>
          <p:cNvPr id="39" name="Image 37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4191000" y="4677817"/>
            <a:ext cx="3619500" cy="1104900"/>
          </a:xfrm>
          <a:prstGeom prst="rect">
            <a:avLst/>
          </a:prstGeom>
        </p:spPr>
      </p:pic>
      <p:pic>
        <p:nvPicPr>
          <p:cNvPr id="40" name="Image 38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4381500" y="5469285"/>
            <a:ext cx="166688" cy="137220"/>
          </a:xfrm>
          <a:prstGeom prst="rect">
            <a:avLst/>
          </a:prstGeom>
        </p:spPr>
      </p:pic>
      <p:pic>
        <p:nvPicPr>
          <p:cNvPr id="41" name="Image 39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8001000" y="4677817"/>
            <a:ext cx="3810000" cy="1104900"/>
          </a:xfrm>
          <a:prstGeom prst="rect">
            <a:avLst/>
          </a:prstGeom>
        </p:spPr>
      </p:pic>
      <p:pic>
        <p:nvPicPr>
          <p:cNvPr id="42" name="Image 40" descr="preencoded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8191500" y="5039767"/>
            <a:ext cx="285750" cy="381000"/>
          </a:xfrm>
          <a:prstGeom prst="rect">
            <a:avLst/>
          </a:prstGeom>
        </p:spPr>
      </p:pic>
      <p:sp>
        <p:nvSpPr>
          <p:cNvPr id="43" name="Text 0"/>
          <p:cNvSpPr/>
          <p:nvPr/>
        </p:nvSpPr>
        <p:spPr>
          <a:xfrm>
            <a:off x="571500" y="247650"/>
            <a:ext cx="11049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Two-Level Wells Score for PE</a:t>
            </a:r>
            <a:endParaRPr lang="en-US" sz="1800" dirty="0"/>
          </a:p>
        </p:txBody>
      </p:sp>
      <p:sp>
        <p:nvSpPr>
          <p:cNvPr id="44" name="Text 1"/>
          <p:cNvSpPr/>
          <p:nvPr/>
        </p:nvSpPr>
        <p:spPr>
          <a:xfrm>
            <a:off x="571500" y="550515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45" name="Text 2"/>
          <p:cNvSpPr/>
          <p:nvPr/>
        </p:nvSpPr>
        <p:spPr>
          <a:xfrm>
            <a:off x="609600" y="931515"/>
            <a:ext cx="9829800" cy="447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CLINICAL CRITERION</a:t>
            </a:r>
            <a:endParaRPr lang="en-US" sz="1050" dirty="0"/>
          </a:p>
        </p:txBody>
      </p:sp>
      <p:sp>
        <p:nvSpPr>
          <p:cNvPr id="46" name="Text 3"/>
          <p:cNvSpPr/>
          <p:nvPr/>
        </p:nvSpPr>
        <p:spPr>
          <a:xfrm>
            <a:off x="10668000" y="931515"/>
            <a:ext cx="685800" cy="447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SCORE</a:t>
            </a:r>
            <a:endParaRPr lang="en-US" sz="1050" dirty="0"/>
          </a:p>
        </p:txBody>
      </p:sp>
      <p:sp>
        <p:nvSpPr>
          <p:cNvPr id="47" name="Text 4"/>
          <p:cNvSpPr/>
          <p:nvPr/>
        </p:nvSpPr>
        <p:spPr>
          <a:xfrm>
            <a:off x="1085850" y="1379190"/>
            <a:ext cx="11106150" cy="449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Clinical signs and symptoms of DVT (leg swelling, deep vein pain)</a:t>
            </a:r>
            <a:endParaRPr lang="en-US" sz="1350" dirty="0"/>
          </a:p>
        </p:txBody>
      </p:sp>
      <p:sp>
        <p:nvSpPr>
          <p:cNvPr id="48" name="Text 5"/>
          <p:cNvSpPr/>
          <p:nvPr/>
        </p:nvSpPr>
        <p:spPr>
          <a:xfrm>
            <a:off x="10668000" y="1379190"/>
            <a:ext cx="685800" cy="449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+ 3.0</a:t>
            </a:r>
            <a:endParaRPr lang="en-US" sz="1350" dirty="0"/>
          </a:p>
        </p:txBody>
      </p:sp>
      <p:sp>
        <p:nvSpPr>
          <p:cNvPr id="49" name="Text 6"/>
          <p:cNvSpPr/>
          <p:nvPr/>
        </p:nvSpPr>
        <p:spPr>
          <a:xfrm>
            <a:off x="1085850" y="1828651"/>
            <a:ext cx="11106150" cy="449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Alternative diagnosis less likely than Pulmonary Embolism</a:t>
            </a:r>
            <a:endParaRPr lang="en-US" sz="1350" dirty="0"/>
          </a:p>
        </p:txBody>
      </p:sp>
      <p:sp>
        <p:nvSpPr>
          <p:cNvPr id="50" name="Text 7"/>
          <p:cNvSpPr/>
          <p:nvPr/>
        </p:nvSpPr>
        <p:spPr>
          <a:xfrm>
            <a:off x="10668000" y="1828651"/>
            <a:ext cx="685800" cy="449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+ 3.0</a:t>
            </a:r>
            <a:endParaRPr lang="en-US" sz="1350" dirty="0"/>
          </a:p>
        </p:txBody>
      </p:sp>
      <p:sp>
        <p:nvSpPr>
          <p:cNvPr id="51" name="Text 8"/>
          <p:cNvSpPr/>
          <p:nvPr/>
        </p:nvSpPr>
        <p:spPr>
          <a:xfrm>
            <a:off x="1085850" y="2278112"/>
            <a:ext cx="9353550" cy="449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Heart rate &gt; 100 beats per minute</a:t>
            </a:r>
            <a:endParaRPr lang="en-US" sz="1350" dirty="0"/>
          </a:p>
        </p:txBody>
      </p:sp>
      <p:sp>
        <p:nvSpPr>
          <p:cNvPr id="52" name="Text 9"/>
          <p:cNvSpPr/>
          <p:nvPr/>
        </p:nvSpPr>
        <p:spPr>
          <a:xfrm>
            <a:off x="10668000" y="2278112"/>
            <a:ext cx="685800" cy="449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+ 1.5</a:t>
            </a:r>
            <a:endParaRPr lang="en-US" sz="1350" dirty="0"/>
          </a:p>
        </p:txBody>
      </p:sp>
      <p:sp>
        <p:nvSpPr>
          <p:cNvPr id="53" name="Text 10"/>
          <p:cNvSpPr/>
          <p:nvPr/>
        </p:nvSpPr>
        <p:spPr>
          <a:xfrm>
            <a:off x="1085850" y="2727573"/>
            <a:ext cx="9742222" cy="449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Immobilisation or surgery in the previous 4 weeks</a:t>
            </a:r>
            <a:endParaRPr lang="en-US" sz="1350" dirty="0"/>
          </a:p>
        </p:txBody>
      </p:sp>
      <p:sp>
        <p:nvSpPr>
          <p:cNvPr id="54" name="Text 11"/>
          <p:cNvSpPr/>
          <p:nvPr/>
        </p:nvSpPr>
        <p:spPr>
          <a:xfrm>
            <a:off x="10668000" y="2727573"/>
            <a:ext cx="685800" cy="449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+ 1.5</a:t>
            </a:r>
            <a:endParaRPr lang="en-US" sz="1350" dirty="0"/>
          </a:p>
        </p:txBody>
      </p:sp>
      <p:sp>
        <p:nvSpPr>
          <p:cNvPr id="55" name="Text 12"/>
          <p:cNvSpPr/>
          <p:nvPr/>
        </p:nvSpPr>
        <p:spPr>
          <a:xfrm>
            <a:off x="1085850" y="3177034"/>
            <a:ext cx="9353550" cy="449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Previous documented DVT or PE</a:t>
            </a:r>
            <a:endParaRPr lang="en-US" sz="1350" dirty="0"/>
          </a:p>
        </p:txBody>
      </p:sp>
      <p:sp>
        <p:nvSpPr>
          <p:cNvPr id="56" name="Text 13"/>
          <p:cNvSpPr/>
          <p:nvPr/>
        </p:nvSpPr>
        <p:spPr>
          <a:xfrm>
            <a:off x="10668000" y="3177034"/>
            <a:ext cx="685800" cy="449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+ 1.5</a:t>
            </a:r>
            <a:endParaRPr lang="en-US" sz="1350" dirty="0"/>
          </a:p>
        </p:txBody>
      </p:sp>
      <p:sp>
        <p:nvSpPr>
          <p:cNvPr id="57" name="Text 14"/>
          <p:cNvSpPr/>
          <p:nvPr/>
        </p:nvSpPr>
        <p:spPr>
          <a:xfrm>
            <a:off x="1085850" y="3626495"/>
            <a:ext cx="9353550" cy="449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Haemoptysis (coughing up blood)</a:t>
            </a:r>
            <a:endParaRPr lang="en-US" sz="1350" dirty="0"/>
          </a:p>
        </p:txBody>
      </p:sp>
      <p:sp>
        <p:nvSpPr>
          <p:cNvPr id="58" name="Text 15"/>
          <p:cNvSpPr/>
          <p:nvPr/>
        </p:nvSpPr>
        <p:spPr>
          <a:xfrm>
            <a:off x="10668000" y="3626495"/>
            <a:ext cx="685800" cy="449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+ 1.0</a:t>
            </a:r>
            <a:endParaRPr lang="en-US" sz="1350" dirty="0"/>
          </a:p>
        </p:txBody>
      </p:sp>
      <p:sp>
        <p:nvSpPr>
          <p:cNvPr id="59" name="Text 16"/>
          <p:cNvSpPr/>
          <p:nvPr/>
        </p:nvSpPr>
        <p:spPr>
          <a:xfrm>
            <a:off x="1085850" y="4075956"/>
            <a:ext cx="11106150" cy="449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Malignancy (active treatment, within 6 months, or palliative)</a:t>
            </a:r>
            <a:endParaRPr lang="en-US" sz="1350" dirty="0"/>
          </a:p>
        </p:txBody>
      </p:sp>
      <p:sp>
        <p:nvSpPr>
          <p:cNvPr id="60" name="Text 17"/>
          <p:cNvSpPr/>
          <p:nvPr/>
        </p:nvSpPr>
        <p:spPr>
          <a:xfrm>
            <a:off x="10668000" y="4075956"/>
            <a:ext cx="685800" cy="449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+ 1.0</a:t>
            </a:r>
            <a:endParaRPr lang="en-US" sz="1350" dirty="0"/>
          </a:p>
        </p:txBody>
      </p:sp>
      <p:sp>
        <p:nvSpPr>
          <p:cNvPr id="61" name="Text 18"/>
          <p:cNvSpPr/>
          <p:nvPr/>
        </p:nvSpPr>
        <p:spPr>
          <a:xfrm>
            <a:off x="571500" y="4830217"/>
            <a:ext cx="32385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57575"/>
                </a:solidFill>
              </a:rPr>
              <a:t>HIGH PROBABILITY</a:t>
            </a:r>
            <a:endParaRPr lang="en-US" sz="900" dirty="0"/>
          </a:p>
        </p:txBody>
      </p:sp>
      <p:sp>
        <p:nvSpPr>
          <p:cNvPr id="62" name="Text 19"/>
          <p:cNvSpPr/>
          <p:nvPr/>
        </p:nvSpPr>
        <p:spPr>
          <a:xfrm>
            <a:off x="571500" y="5058817"/>
            <a:ext cx="519684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32F2F"/>
                </a:solidFill>
              </a:rPr>
              <a:t>Score &gt; 4: PE Likely</a:t>
            </a:r>
            <a:endParaRPr lang="en-US" sz="1650" dirty="0"/>
          </a:p>
        </p:txBody>
      </p:sp>
      <p:sp>
        <p:nvSpPr>
          <p:cNvPr id="63" name="Text 20"/>
          <p:cNvSpPr/>
          <p:nvPr/>
        </p:nvSpPr>
        <p:spPr>
          <a:xfrm>
            <a:off x="738188" y="5430292"/>
            <a:ext cx="36804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</a:rPr>
              <a:t> Arrange immediate CTPA</a:t>
            </a:r>
            <a:endParaRPr lang="en-US" sz="1050" dirty="0"/>
          </a:p>
        </p:txBody>
      </p:sp>
      <p:sp>
        <p:nvSpPr>
          <p:cNvPr id="64" name="Text 21"/>
          <p:cNvSpPr/>
          <p:nvPr/>
        </p:nvSpPr>
        <p:spPr>
          <a:xfrm>
            <a:off x="4381500" y="4830217"/>
            <a:ext cx="32385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57575"/>
                </a:solidFill>
              </a:rPr>
              <a:t>LOW PROBABILITY</a:t>
            </a:r>
            <a:endParaRPr lang="en-US" sz="900" dirty="0"/>
          </a:p>
        </p:txBody>
      </p:sp>
      <p:sp>
        <p:nvSpPr>
          <p:cNvPr id="65" name="Text 22"/>
          <p:cNvSpPr/>
          <p:nvPr/>
        </p:nvSpPr>
        <p:spPr>
          <a:xfrm>
            <a:off x="4381500" y="5058817"/>
            <a:ext cx="569976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32F2F"/>
                </a:solidFill>
              </a:rPr>
              <a:t>Score ≤ 4: PE Unlikely</a:t>
            </a:r>
            <a:endParaRPr lang="en-US" sz="1650" dirty="0"/>
          </a:p>
        </p:txBody>
      </p:sp>
      <p:sp>
        <p:nvSpPr>
          <p:cNvPr id="66" name="Text 23"/>
          <p:cNvSpPr/>
          <p:nvPr/>
        </p:nvSpPr>
        <p:spPr>
          <a:xfrm>
            <a:off x="4548188" y="5430292"/>
            <a:ext cx="43205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</a:rPr>
              <a:t> Perform D-dimer test first</a:t>
            </a:r>
            <a:endParaRPr lang="en-US" sz="1050" dirty="0"/>
          </a:p>
        </p:txBody>
      </p:sp>
      <p:sp>
        <p:nvSpPr>
          <p:cNvPr id="67" name="Text 24"/>
          <p:cNvSpPr/>
          <p:nvPr/>
        </p:nvSpPr>
        <p:spPr>
          <a:xfrm>
            <a:off x="8620125" y="4930229"/>
            <a:ext cx="3000375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565C0"/>
                </a:solidFill>
              </a:rPr>
              <a:t>Clinical Tip:</a:t>
            </a:r>
            <a:r>
              <a:rPr lang="en-US" sz="1050" dirty="0">
                <a:solidFill>
                  <a:srgbClr val="1565C0"/>
                </a:solidFill>
              </a:rPr>
              <a:t> The highest weight is given to the clinical suspicion and DVT signs. Always use the 2-level score for management decisions.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1244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45815"/>
            <a:ext cx="5595938" cy="462156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283940"/>
            <a:ext cx="5119688" cy="6762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312515"/>
            <a:ext cx="476250" cy="4762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8188" y="1455390"/>
            <a:ext cx="238125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188815"/>
            <a:ext cx="166688" cy="13722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558355"/>
            <a:ext cx="166688" cy="1372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3154561"/>
            <a:ext cx="166688" cy="13722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5063" y="1045815"/>
            <a:ext cx="5595938" cy="462156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53188" y="1283940"/>
            <a:ext cx="5119688" cy="67627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53188" y="1312515"/>
            <a:ext cx="476250" cy="4762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72250" y="1455390"/>
            <a:ext cx="238125" cy="1905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53188" y="2188815"/>
            <a:ext cx="166688" cy="1372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17781" y="2567880"/>
            <a:ext cx="190500" cy="1524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53188" y="2948880"/>
            <a:ext cx="166688" cy="13722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53188" y="3318421"/>
            <a:ext cx="166688" cy="13722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1000" y="5857875"/>
            <a:ext cx="11430000" cy="71437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1500" y="6083201"/>
            <a:ext cx="285750" cy="263723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571500" y="304800"/>
            <a:ext cx="11049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PE Wells Score Interpretation</a:t>
            </a:r>
            <a:endParaRPr lang="en-US" sz="1800" dirty="0"/>
          </a:p>
        </p:txBody>
      </p:sp>
      <p:sp>
        <p:nvSpPr>
          <p:cNvPr id="23" name="Text 1"/>
          <p:cNvSpPr/>
          <p:nvPr/>
        </p:nvSpPr>
        <p:spPr>
          <a:xfrm>
            <a:off x="571500" y="61719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24" name="Text 2"/>
          <p:cNvSpPr/>
          <p:nvPr/>
        </p:nvSpPr>
        <p:spPr>
          <a:xfrm>
            <a:off x="1238250" y="1283940"/>
            <a:ext cx="226314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02124"/>
                </a:solidFill>
              </a:rPr>
              <a:t>PE Likely</a:t>
            </a:r>
            <a:endParaRPr lang="en-US" sz="1650" dirty="0"/>
          </a:p>
        </p:txBody>
      </p:sp>
      <p:sp>
        <p:nvSpPr>
          <p:cNvPr id="25" name="Text 3"/>
          <p:cNvSpPr/>
          <p:nvPr/>
        </p:nvSpPr>
        <p:spPr>
          <a:xfrm>
            <a:off x="1238250" y="1617315"/>
            <a:ext cx="2506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666666"/>
                </a:solidFill>
              </a:rPr>
              <a:t>Wells Score &gt; 4</a:t>
            </a:r>
            <a:endParaRPr lang="en-US" sz="1050" dirty="0"/>
          </a:p>
        </p:txBody>
      </p:sp>
      <p:sp>
        <p:nvSpPr>
          <p:cNvPr id="26" name="Text 4"/>
          <p:cNvSpPr/>
          <p:nvPr/>
        </p:nvSpPr>
        <p:spPr>
          <a:xfrm>
            <a:off x="900113" y="2150715"/>
            <a:ext cx="1010412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Arrange </a:t>
            </a:r>
            <a:r>
              <a:rPr lang="en-US" sz="1275" b="1" dirty="0">
                <a:solidFill>
                  <a:srgbClr val="005EB8"/>
                </a:solidFill>
              </a:rPr>
              <a:t>CTPA</a:t>
            </a:r>
            <a:r>
              <a:rPr lang="en-US" sz="1275" dirty="0">
                <a:solidFill>
                  <a:srgbClr val="202124"/>
                </a:solidFill>
              </a:rPr>
              <a:t> (CT Pulmonary Angiography) immediately.</a:t>
            </a:r>
            <a:endParaRPr lang="en-US" sz="1275" dirty="0"/>
          </a:p>
        </p:txBody>
      </p:sp>
      <p:sp>
        <p:nvSpPr>
          <p:cNvPr id="27" name="Text 5"/>
          <p:cNvSpPr/>
          <p:nvPr/>
        </p:nvSpPr>
        <p:spPr>
          <a:xfrm>
            <a:off x="900113" y="2520255"/>
            <a:ext cx="48387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Commence </a:t>
            </a:r>
            <a:r>
              <a:rPr lang="en-US" sz="1275" b="1" dirty="0">
                <a:solidFill>
                  <a:srgbClr val="005EB8"/>
                </a:solidFill>
              </a:rPr>
              <a:t>Interim Anticoagulation</a:t>
            </a:r>
            <a:r>
              <a:rPr lang="en-US" sz="1275" dirty="0">
                <a:solidFill>
                  <a:srgbClr val="202124"/>
                </a:solidFill>
              </a:rPr>
              <a:t> while awaiting imaging results.</a:t>
            </a:r>
            <a:endParaRPr lang="en-US" sz="1275" dirty="0"/>
          </a:p>
        </p:txBody>
      </p:sp>
      <p:sp>
        <p:nvSpPr>
          <p:cNvPr id="28" name="Text 6"/>
          <p:cNvSpPr/>
          <p:nvPr/>
        </p:nvSpPr>
        <p:spPr>
          <a:xfrm>
            <a:off x="900113" y="3164086"/>
            <a:ext cx="1024128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i="1" dirty="0">
                <a:solidFill>
                  <a:srgbClr val="5F6368"/>
                </a:solidFill>
              </a:rPr>
              <a:t>Do not wait for D-dimer results if clinical probability is high.</a:t>
            </a:r>
            <a:endParaRPr lang="en-US" sz="1050" dirty="0"/>
          </a:p>
        </p:txBody>
      </p:sp>
      <p:sp>
        <p:nvSpPr>
          <p:cNvPr id="29" name="Text 7"/>
          <p:cNvSpPr/>
          <p:nvPr/>
        </p:nvSpPr>
        <p:spPr>
          <a:xfrm>
            <a:off x="7072313" y="1283940"/>
            <a:ext cx="276606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02124"/>
                </a:solidFill>
              </a:rPr>
              <a:t>PE Unlikely</a:t>
            </a:r>
            <a:endParaRPr lang="en-US" sz="1650" dirty="0"/>
          </a:p>
        </p:txBody>
      </p:sp>
      <p:sp>
        <p:nvSpPr>
          <p:cNvPr id="30" name="Text 8"/>
          <p:cNvSpPr/>
          <p:nvPr/>
        </p:nvSpPr>
        <p:spPr>
          <a:xfrm>
            <a:off x="7072313" y="1617315"/>
            <a:ext cx="2506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666666"/>
                </a:solidFill>
              </a:rPr>
              <a:t>Wells Score ≤ 4</a:t>
            </a:r>
            <a:endParaRPr lang="en-US" sz="1050" dirty="0"/>
          </a:p>
        </p:txBody>
      </p:sp>
      <p:sp>
        <p:nvSpPr>
          <p:cNvPr id="31" name="Text 9"/>
          <p:cNvSpPr/>
          <p:nvPr/>
        </p:nvSpPr>
        <p:spPr>
          <a:xfrm>
            <a:off x="6734175" y="2150715"/>
            <a:ext cx="524637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Perform </a:t>
            </a:r>
            <a:r>
              <a:rPr lang="en-US" sz="1275" b="1" dirty="0">
                <a:solidFill>
                  <a:srgbClr val="005EB8"/>
                </a:solidFill>
              </a:rPr>
              <a:t>D-dimer</a:t>
            </a:r>
            <a:r>
              <a:rPr lang="en-US" sz="1275" dirty="0">
                <a:solidFill>
                  <a:srgbClr val="202124"/>
                </a:solidFill>
              </a:rPr>
              <a:t> test first.</a:t>
            </a:r>
            <a:endParaRPr lang="en-US" sz="1275" dirty="0"/>
          </a:p>
        </p:txBody>
      </p:sp>
      <p:sp>
        <p:nvSpPr>
          <p:cNvPr id="32" name="Text 10"/>
          <p:cNvSpPr/>
          <p:nvPr/>
        </p:nvSpPr>
        <p:spPr>
          <a:xfrm>
            <a:off x="6734175" y="2910780"/>
            <a:ext cx="545782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If Negative:</a:t>
            </a:r>
            <a:r>
              <a:rPr lang="en-US" sz="1275" dirty="0">
                <a:solidFill>
                  <a:srgbClr val="202124"/>
                </a:solidFill>
              </a:rPr>
              <a:t> PE is excluded. Clinical monitoring only.</a:t>
            </a:r>
            <a:endParaRPr lang="en-US" sz="1275" dirty="0"/>
          </a:p>
        </p:txBody>
      </p:sp>
      <p:sp>
        <p:nvSpPr>
          <p:cNvPr id="33" name="Text 11"/>
          <p:cNvSpPr/>
          <p:nvPr/>
        </p:nvSpPr>
        <p:spPr>
          <a:xfrm>
            <a:off x="6734175" y="3280321"/>
            <a:ext cx="545782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If Positive:</a:t>
            </a:r>
            <a:r>
              <a:rPr lang="en-US" sz="1275" dirty="0">
                <a:solidFill>
                  <a:srgbClr val="202124"/>
                </a:solidFill>
              </a:rPr>
              <a:t> Arrange </a:t>
            </a:r>
            <a:r>
              <a:rPr lang="en-US" sz="1275" b="1" dirty="0">
                <a:solidFill>
                  <a:srgbClr val="005EB8"/>
                </a:solidFill>
              </a:rPr>
              <a:t>CTPA</a:t>
            </a:r>
            <a:r>
              <a:rPr lang="en-US" sz="1275" dirty="0">
                <a:solidFill>
                  <a:srgbClr val="202124"/>
                </a:solidFill>
              </a:rPr>
              <a:t> immediately.</a:t>
            </a:r>
            <a:endParaRPr lang="en-US" sz="1275" dirty="0"/>
          </a:p>
        </p:txBody>
      </p:sp>
      <p:sp>
        <p:nvSpPr>
          <p:cNvPr id="34" name="Text 12"/>
          <p:cNvSpPr/>
          <p:nvPr/>
        </p:nvSpPr>
        <p:spPr>
          <a:xfrm>
            <a:off x="1000125" y="6000750"/>
            <a:ext cx="1062037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AKT RECALL:</a:t>
            </a:r>
            <a:r>
              <a:rPr lang="en-US" sz="1125" dirty="0">
                <a:solidFill>
                  <a:srgbClr val="202124"/>
                </a:solidFill>
              </a:rPr>
              <a:t> Original three-level scoring (useful for exams): </a:t>
            </a:r>
            <a:r>
              <a:rPr lang="en-US" sz="1125" b="1" dirty="0">
                <a:solidFill>
                  <a:srgbClr val="202124"/>
                </a:solidFill>
              </a:rPr>
              <a:t>High (&gt;6)</a:t>
            </a:r>
            <a:r>
              <a:rPr lang="en-US" sz="1125" dirty="0">
                <a:solidFill>
                  <a:srgbClr val="202124"/>
                </a:solidFill>
              </a:rPr>
              <a:t>, </a:t>
            </a:r>
            <a:r>
              <a:rPr lang="en-US" sz="1125" b="1" dirty="0">
                <a:solidFill>
                  <a:srgbClr val="202124"/>
                </a:solidFill>
              </a:rPr>
              <a:t>Moderate (2–6)</a:t>
            </a:r>
            <a:r>
              <a:rPr lang="en-US" sz="1125" dirty="0">
                <a:solidFill>
                  <a:srgbClr val="202124"/>
                </a:solidFill>
              </a:rPr>
              <a:t>, </a:t>
            </a:r>
            <a:r>
              <a:rPr lang="en-US" sz="1125" b="1" dirty="0">
                <a:solidFill>
                  <a:srgbClr val="202124"/>
                </a:solidFill>
              </a:rPr>
              <a:t>Low (&lt;2)</a:t>
            </a:r>
            <a:r>
              <a:rPr lang="en-US" sz="1125" dirty="0">
                <a:solidFill>
                  <a:srgbClr val="202124"/>
                </a:solidFill>
              </a:rPr>
              <a:t>. However, modern clinical management (NG158) uses the </a:t>
            </a:r>
            <a:r>
              <a:rPr lang="en-US" sz="1125" b="1" dirty="0">
                <a:solidFill>
                  <a:srgbClr val="202124"/>
                </a:solidFill>
              </a:rPr>
              <a:t>2-level score</a:t>
            </a:r>
            <a:r>
              <a:rPr lang="en-US" sz="1125" dirty="0">
                <a:solidFill>
                  <a:srgbClr val="202124"/>
                </a:solidFill>
              </a:rPr>
              <a:t> shown above.</a:t>
            </a:r>
            <a:endParaRPr lang="en-US" sz="11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1244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2002780"/>
            <a:ext cx="5572125" cy="372903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2231380"/>
            <a:ext cx="5114925" cy="3524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283768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726680"/>
            <a:ext cx="178594" cy="2000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041005"/>
            <a:ext cx="178594" cy="45243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7250" y="3655368"/>
            <a:ext cx="1243757" cy="261937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3882" y="3655368"/>
            <a:ext cx="1243757" cy="261937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031605"/>
            <a:ext cx="178594" cy="20002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345930"/>
            <a:ext cx="178594" cy="484733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5068788"/>
            <a:ext cx="5114925" cy="434429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3900" y="5183088"/>
            <a:ext cx="166688" cy="205829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1045815"/>
            <a:ext cx="5572125" cy="2857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1045815"/>
            <a:ext cx="5572125" cy="28575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4093815"/>
            <a:ext cx="5572125" cy="2594967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4322415"/>
            <a:ext cx="5114925" cy="35242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4374803"/>
            <a:ext cx="190500" cy="1524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4817715"/>
            <a:ext cx="178594" cy="42416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5356175"/>
            <a:ext cx="178594" cy="42416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5894636"/>
            <a:ext cx="178594" cy="565547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571500" y="304800"/>
            <a:ext cx="11049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Investigations for PE: CTPA and V/Q Scan</a:t>
            </a:r>
            <a:endParaRPr lang="en-US" sz="1800" dirty="0"/>
          </a:p>
        </p:txBody>
      </p:sp>
      <p:sp>
        <p:nvSpPr>
          <p:cNvPr id="25" name="Text 1"/>
          <p:cNvSpPr/>
          <p:nvPr/>
        </p:nvSpPr>
        <p:spPr>
          <a:xfrm>
            <a:off x="571500" y="61719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26" name="Text 2"/>
          <p:cNvSpPr/>
          <p:nvPr/>
        </p:nvSpPr>
        <p:spPr>
          <a:xfrm>
            <a:off x="914400" y="2231380"/>
            <a:ext cx="59664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CT Pulmonary Angiogram (CTPA)</a:t>
            </a:r>
            <a:endParaRPr lang="en-US" sz="1350" dirty="0"/>
          </a:p>
        </p:txBody>
      </p:sp>
      <p:sp>
        <p:nvSpPr>
          <p:cNvPr id="27" name="Text 3"/>
          <p:cNvSpPr/>
          <p:nvPr/>
        </p:nvSpPr>
        <p:spPr>
          <a:xfrm>
            <a:off x="883444" y="2726680"/>
            <a:ext cx="1130855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Gold Standard Investigation:</a:t>
            </a:r>
            <a:r>
              <a:rPr lang="en-US" sz="1125" dirty="0">
                <a:solidFill>
                  <a:srgbClr val="202124"/>
                </a:solidFill>
              </a:rPr>
              <a:t> First-line for most patients where PE is likely.</a:t>
            </a:r>
            <a:endParaRPr lang="en-US" sz="1125" dirty="0"/>
          </a:p>
        </p:txBody>
      </p:sp>
      <p:sp>
        <p:nvSpPr>
          <p:cNvPr id="28" name="Text 4"/>
          <p:cNvSpPr/>
          <p:nvPr/>
        </p:nvSpPr>
        <p:spPr>
          <a:xfrm>
            <a:off x="883444" y="3041005"/>
            <a:ext cx="4841081" cy="4524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High Accuracy:</a:t>
            </a:r>
            <a:r>
              <a:rPr lang="en-US" sz="1125" dirty="0">
                <a:solidFill>
                  <a:srgbClr val="202124"/>
                </a:solidFill>
              </a:rPr>
              <a:t> Excellent visualization of clots in the pulmonary arterial tree.</a:t>
            </a:r>
            <a:endParaRPr lang="en-US" sz="1125" dirty="0"/>
          </a:p>
        </p:txBody>
      </p:sp>
      <p:sp>
        <p:nvSpPr>
          <p:cNvPr id="29" name="Text 5"/>
          <p:cNvSpPr/>
          <p:nvPr/>
        </p:nvSpPr>
        <p:spPr>
          <a:xfrm>
            <a:off x="971550" y="3655368"/>
            <a:ext cx="2223457" cy="2619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5EB8"/>
                </a:solidFill>
              </a:rPr>
              <a:t>Sensitivity: ~83%</a:t>
            </a:r>
            <a:endParaRPr lang="en-US" sz="975" dirty="0"/>
          </a:p>
        </p:txBody>
      </p:sp>
      <p:sp>
        <p:nvSpPr>
          <p:cNvPr id="30" name="Text 6"/>
          <p:cNvSpPr/>
          <p:nvPr/>
        </p:nvSpPr>
        <p:spPr>
          <a:xfrm>
            <a:off x="2358182" y="3655368"/>
            <a:ext cx="2223457" cy="2619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5EB8"/>
                </a:solidFill>
              </a:rPr>
              <a:t>Specificity: ~96%</a:t>
            </a:r>
            <a:endParaRPr lang="en-US" sz="975" dirty="0"/>
          </a:p>
        </p:txBody>
      </p:sp>
      <p:sp>
        <p:nvSpPr>
          <p:cNvPr id="31" name="Text 7"/>
          <p:cNvSpPr/>
          <p:nvPr/>
        </p:nvSpPr>
        <p:spPr>
          <a:xfrm>
            <a:off x="883444" y="4031605"/>
            <a:ext cx="1130855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Requirements:</a:t>
            </a:r>
            <a:r>
              <a:rPr lang="en-US" sz="1125" dirty="0">
                <a:solidFill>
                  <a:srgbClr val="202124"/>
                </a:solidFill>
              </a:rPr>
              <a:t> Uses ionizing radiation and intravenous iodinated contrast.</a:t>
            </a:r>
            <a:endParaRPr lang="en-US" sz="1125" dirty="0"/>
          </a:p>
        </p:txBody>
      </p:sp>
      <p:sp>
        <p:nvSpPr>
          <p:cNvPr id="32" name="Text 8"/>
          <p:cNvSpPr/>
          <p:nvPr/>
        </p:nvSpPr>
        <p:spPr>
          <a:xfrm>
            <a:off x="883444" y="4345930"/>
            <a:ext cx="4841081" cy="4847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Incidental Findings:</a:t>
            </a:r>
            <a:r>
              <a:rPr lang="en-US" sz="1125" dirty="0">
                <a:solidFill>
                  <a:srgbClr val="202124"/>
                </a:solidFill>
              </a:rPr>
              <a:t> Can identify alternative diagnoses (e.g., pneumonia, malignancy, pleural effusion).</a:t>
            </a:r>
            <a:endParaRPr lang="en-US" sz="1125" dirty="0"/>
          </a:p>
        </p:txBody>
      </p:sp>
      <p:sp>
        <p:nvSpPr>
          <p:cNvPr id="33" name="Text 9"/>
          <p:cNvSpPr/>
          <p:nvPr/>
        </p:nvSpPr>
        <p:spPr>
          <a:xfrm>
            <a:off x="966788" y="5183088"/>
            <a:ext cx="8321040" cy="20582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2F2F"/>
                </a:solidFill>
              </a:rPr>
              <a:t>Consider interim anticoagulation if CTPA is delayed.</a:t>
            </a:r>
            <a:endParaRPr lang="en-US" sz="1050" dirty="0"/>
          </a:p>
        </p:txBody>
      </p:sp>
      <p:sp>
        <p:nvSpPr>
          <p:cNvPr id="34" name="Text 10"/>
          <p:cNvSpPr/>
          <p:nvPr/>
        </p:nvSpPr>
        <p:spPr>
          <a:xfrm>
            <a:off x="6772275" y="4322415"/>
            <a:ext cx="54197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V/Q (Ventilation/Perfusion) Scan</a:t>
            </a:r>
            <a:endParaRPr lang="en-US" sz="1350" dirty="0"/>
          </a:p>
        </p:txBody>
      </p:sp>
      <p:sp>
        <p:nvSpPr>
          <p:cNvPr id="35" name="Text 11"/>
          <p:cNvSpPr/>
          <p:nvPr/>
        </p:nvSpPr>
        <p:spPr>
          <a:xfrm>
            <a:off x="6741319" y="4817715"/>
            <a:ext cx="4841081" cy="42416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Alternative Investigation:</a:t>
            </a:r>
            <a:r>
              <a:rPr lang="en-US" sz="1125" dirty="0">
                <a:solidFill>
                  <a:srgbClr val="202124"/>
                </a:solidFill>
              </a:rPr>
              <a:t> Used when CTPA is contraindicated or unavailable.</a:t>
            </a:r>
            <a:endParaRPr lang="en-US" sz="1125" dirty="0"/>
          </a:p>
        </p:txBody>
      </p:sp>
      <p:sp>
        <p:nvSpPr>
          <p:cNvPr id="36" name="Text 12"/>
          <p:cNvSpPr/>
          <p:nvPr/>
        </p:nvSpPr>
        <p:spPr>
          <a:xfrm>
            <a:off x="6741319" y="5356175"/>
            <a:ext cx="4841081" cy="42416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Indications:</a:t>
            </a:r>
            <a:r>
              <a:rPr lang="en-US" sz="1125" dirty="0">
                <a:solidFill>
                  <a:srgbClr val="202124"/>
                </a:solidFill>
              </a:rPr>
              <a:t> Preferred in patients with </a:t>
            </a:r>
            <a:r>
              <a:rPr lang="en-US" sz="1125" b="1" dirty="0">
                <a:solidFill>
                  <a:srgbClr val="202124"/>
                </a:solidFill>
              </a:rPr>
              <a:t>severe renal impairment</a:t>
            </a:r>
            <a:r>
              <a:rPr lang="en-US" sz="1125" dirty="0">
                <a:solidFill>
                  <a:srgbClr val="202124"/>
                </a:solidFill>
              </a:rPr>
              <a:t> (eGFR &lt;30) or </a:t>
            </a:r>
            <a:r>
              <a:rPr lang="en-US" sz="1125" b="1" dirty="0">
                <a:solidFill>
                  <a:srgbClr val="202124"/>
                </a:solidFill>
              </a:rPr>
              <a:t>iodine allergy</a:t>
            </a:r>
            <a:r>
              <a:rPr lang="en-US" sz="1125" dirty="0">
                <a:solidFill>
                  <a:srgbClr val="202124"/>
                </a:solidFill>
              </a:rPr>
              <a:t>.</a:t>
            </a:r>
            <a:endParaRPr lang="en-US" sz="1125" dirty="0"/>
          </a:p>
        </p:txBody>
      </p:sp>
      <p:sp>
        <p:nvSpPr>
          <p:cNvPr id="37" name="Text 13"/>
          <p:cNvSpPr/>
          <p:nvPr/>
        </p:nvSpPr>
        <p:spPr>
          <a:xfrm>
            <a:off x="6741319" y="5894636"/>
            <a:ext cx="4841081" cy="56554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Limitations:</a:t>
            </a:r>
            <a:r>
              <a:rPr lang="en-US" sz="1125" dirty="0">
                <a:solidFill>
                  <a:srgbClr val="202124"/>
                </a:solidFill>
              </a:rPr>
              <a:t> Results are often reported as probability; less specific than CTPA if baseline CXR is abnormal.</a:t>
            </a:r>
            <a:endParaRPr lang="en-US" sz="11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1244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45815"/>
            <a:ext cx="5595938" cy="470728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36315"/>
            <a:ext cx="5214938" cy="381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5313" y="1290786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769715"/>
            <a:ext cx="166688" cy="1372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257276"/>
            <a:ext cx="166688" cy="13722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744837"/>
            <a:ext cx="166688" cy="1372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5063" y="1045815"/>
            <a:ext cx="5595938" cy="470728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5563" y="1236315"/>
            <a:ext cx="5214938" cy="381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1290786"/>
            <a:ext cx="238125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5563" y="1769715"/>
            <a:ext cx="166688" cy="1372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5563" y="2257276"/>
            <a:ext cx="166688" cy="13722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05563" y="2744837"/>
            <a:ext cx="166688" cy="1372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05563" y="3232398"/>
            <a:ext cx="166688" cy="1372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6038850"/>
            <a:ext cx="11430000" cy="533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6181725"/>
            <a:ext cx="819150" cy="247650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571500" y="304800"/>
            <a:ext cx="11049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ECG and CXR Findings in PE</a:t>
            </a:r>
            <a:endParaRPr lang="en-US" sz="1800" dirty="0"/>
          </a:p>
        </p:txBody>
      </p:sp>
      <p:sp>
        <p:nvSpPr>
          <p:cNvPr id="21" name="Text 1"/>
          <p:cNvSpPr/>
          <p:nvPr/>
        </p:nvSpPr>
        <p:spPr>
          <a:xfrm>
            <a:off x="571500" y="61719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22" name="Text 2"/>
          <p:cNvSpPr/>
          <p:nvPr/>
        </p:nvSpPr>
        <p:spPr>
          <a:xfrm>
            <a:off x="971550" y="1250603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ECG Manifestations</a:t>
            </a:r>
            <a:endParaRPr lang="en-US" sz="1350" dirty="0"/>
          </a:p>
        </p:txBody>
      </p:sp>
      <p:sp>
        <p:nvSpPr>
          <p:cNvPr id="23" name="Text 3"/>
          <p:cNvSpPr/>
          <p:nvPr/>
        </p:nvSpPr>
        <p:spPr>
          <a:xfrm>
            <a:off x="852488" y="1750665"/>
            <a:ext cx="291465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Sinus Tachycardia</a:t>
            </a:r>
            <a:endParaRPr lang="en-US" sz="1125" dirty="0"/>
          </a:p>
        </p:txBody>
      </p:sp>
      <p:sp>
        <p:nvSpPr>
          <p:cNvPr id="24" name="Text 4"/>
          <p:cNvSpPr/>
          <p:nvPr/>
        </p:nvSpPr>
        <p:spPr>
          <a:xfrm>
            <a:off x="2277666" y="1753791"/>
            <a:ext cx="1213976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155"/>
              </a:lnSpc>
              <a:buNone/>
            </a:pPr>
            <a:r>
              <a:rPr lang="en-US" sz="825" b="1" dirty="0">
                <a:solidFill>
                  <a:srgbClr val="2E7D32"/>
                </a:solidFill>
                <a:highlight>
                  <a:srgbClr val="E8F5E9"/>
                </a:highlight>
              </a:rPr>
              <a:t>MOST COMMON</a:t>
            </a:r>
            <a:endParaRPr lang="en-US" sz="825" dirty="0"/>
          </a:p>
        </p:txBody>
      </p:sp>
      <p:sp>
        <p:nvSpPr>
          <p:cNvPr id="25" name="Text 5"/>
          <p:cNvSpPr/>
          <p:nvPr/>
        </p:nvSpPr>
        <p:spPr>
          <a:xfrm>
            <a:off x="852488" y="1950690"/>
            <a:ext cx="6686550" cy="1732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dirty="0">
                <a:solidFill>
                  <a:srgbClr val="5F6368"/>
                </a:solidFill>
              </a:rPr>
              <a:t>Present in the majority of symptomatic cases.</a:t>
            </a:r>
            <a:endParaRPr lang="en-US" sz="975" dirty="0"/>
          </a:p>
        </p:txBody>
      </p:sp>
      <p:sp>
        <p:nvSpPr>
          <p:cNvPr id="26" name="Text 6"/>
          <p:cNvSpPr/>
          <p:nvPr/>
        </p:nvSpPr>
        <p:spPr>
          <a:xfrm>
            <a:off x="852488" y="2238226"/>
            <a:ext cx="27432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S1Q3T3 Pattern</a:t>
            </a:r>
            <a:endParaRPr lang="en-US" sz="1125" dirty="0"/>
          </a:p>
        </p:txBody>
      </p:sp>
      <p:sp>
        <p:nvSpPr>
          <p:cNvPr id="27" name="Text 7"/>
          <p:cNvSpPr/>
          <p:nvPr/>
        </p:nvSpPr>
        <p:spPr>
          <a:xfrm>
            <a:off x="2089696" y="2241352"/>
            <a:ext cx="181080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155"/>
              </a:lnSpc>
              <a:buNone/>
            </a:pPr>
            <a:r>
              <a:rPr lang="en-US" sz="825" b="1" dirty="0">
                <a:solidFill>
                  <a:srgbClr val="D32F2F"/>
                </a:solidFill>
                <a:highlight>
                  <a:srgbClr val="FEEBEE"/>
                </a:highlight>
              </a:rPr>
              <a:t>CLASSIC BUT RARE</a:t>
            </a:r>
            <a:endParaRPr lang="en-US" sz="825" dirty="0"/>
          </a:p>
        </p:txBody>
      </p:sp>
      <p:sp>
        <p:nvSpPr>
          <p:cNvPr id="28" name="Text 8"/>
          <p:cNvSpPr/>
          <p:nvPr/>
        </p:nvSpPr>
        <p:spPr>
          <a:xfrm>
            <a:off x="852488" y="2438251"/>
            <a:ext cx="9063990" cy="1732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dirty="0">
                <a:solidFill>
                  <a:srgbClr val="5F6368"/>
                </a:solidFill>
              </a:rPr>
              <a:t>Deep S in Lead I, Q wave in Lead III, Inverted T in Lead III.</a:t>
            </a:r>
            <a:endParaRPr lang="en-US" sz="975" dirty="0"/>
          </a:p>
        </p:txBody>
      </p:sp>
      <p:sp>
        <p:nvSpPr>
          <p:cNvPr id="29" name="Text 9"/>
          <p:cNvSpPr/>
          <p:nvPr/>
        </p:nvSpPr>
        <p:spPr>
          <a:xfrm>
            <a:off x="852488" y="2725787"/>
            <a:ext cx="30861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Right Heart Strain</a:t>
            </a:r>
            <a:endParaRPr lang="en-US" sz="1125" dirty="0"/>
          </a:p>
        </p:txBody>
      </p:sp>
      <p:sp>
        <p:nvSpPr>
          <p:cNvPr id="30" name="Text 10"/>
          <p:cNvSpPr/>
          <p:nvPr/>
        </p:nvSpPr>
        <p:spPr>
          <a:xfrm>
            <a:off x="852488" y="2925812"/>
            <a:ext cx="10302240" cy="1732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dirty="0">
                <a:solidFill>
                  <a:srgbClr val="5F6368"/>
                </a:solidFill>
              </a:rPr>
              <a:t>T-wave inversions in V1-V4 and new Right Bundle Branch Block (RBBB).</a:t>
            </a:r>
            <a:endParaRPr lang="en-US" sz="975" dirty="0"/>
          </a:p>
        </p:txBody>
      </p:sp>
      <p:sp>
        <p:nvSpPr>
          <p:cNvPr id="31" name="Text 11"/>
          <p:cNvSpPr/>
          <p:nvPr/>
        </p:nvSpPr>
        <p:spPr>
          <a:xfrm>
            <a:off x="6805613" y="1250603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Chest X-Ray Signs</a:t>
            </a:r>
            <a:endParaRPr lang="en-US" sz="1350" dirty="0"/>
          </a:p>
        </p:txBody>
      </p:sp>
      <p:sp>
        <p:nvSpPr>
          <p:cNvPr id="32" name="Text 12"/>
          <p:cNvSpPr/>
          <p:nvPr/>
        </p:nvSpPr>
        <p:spPr>
          <a:xfrm>
            <a:off x="6686550" y="1750665"/>
            <a:ext cx="20574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Often Normal</a:t>
            </a:r>
            <a:endParaRPr lang="en-US" sz="1125" dirty="0"/>
          </a:p>
        </p:txBody>
      </p:sp>
      <p:sp>
        <p:nvSpPr>
          <p:cNvPr id="33" name="Text 13"/>
          <p:cNvSpPr/>
          <p:nvPr/>
        </p:nvSpPr>
        <p:spPr>
          <a:xfrm>
            <a:off x="7764661" y="1753791"/>
            <a:ext cx="839356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155"/>
              </a:lnSpc>
              <a:buNone/>
            </a:pPr>
            <a:r>
              <a:rPr lang="en-US" sz="825" b="1" dirty="0">
                <a:solidFill>
                  <a:srgbClr val="2E7D32"/>
                </a:solidFill>
                <a:highlight>
                  <a:srgbClr val="E8F5E9"/>
                </a:highlight>
              </a:rPr>
              <a:t>FREQUENT</a:t>
            </a:r>
            <a:endParaRPr lang="en-US" sz="825" dirty="0"/>
          </a:p>
        </p:txBody>
      </p:sp>
      <p:sp>
        <p:nvSpPr>
          <p:cNvPr id="34" name="Text 14"/>
          <p:cNvSpPr/>
          <p:nvPr/>
        </p:nvSpPr>
        <p:spPr>
          <a:xfrm>
            <a:off x="6686550" y="1950690"/>
            <a:ext cx="5505450" cy="1732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dirty="0">
                <a:solidFill>
                  <a:srgbClr val="5F6368"/>
                </a:solidFill>
              </a:rPr>
              <a:t>A normal CXR in a hypoxic patient is highly suspicious for PE.</a:t>
            </a:r>
            <a:endParaRPr lang="en-US" sz="975" dirty="0"/>
          </a:p>
        </p:txBody>
      </p:sp>
      <p:sp>
        <p:nvSpPr>
          <p:cNvPr id="35" name="Text 15"/>
          <p:cNvSpPr/>
          <p:nvPr/>
        </p:nvSpPr>
        <p:spPr>
          <a:xfrm>
            <a:off x="6686550" y="2238226"/>
            <a:ext cx="24003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Hampton's Hump</a:t>
            </a:r>
            <a:endParaRPr lang="en-US" sz="1125" dirty="0"/>
          </a:p>
        </p:txBody>
      </p:sp>
      <p:sp>
        <p:nvSpPr>
          <p:cNvPr id="36" name="Text 16"/>
          <p:cNvSpPr/>
          <p:nvPr/>
        </p:nvSpPr>
        <p:spPr>
          <a:xfrm>
            <a:off x="6686550" y="2438251"/>
            <a:ext cx="5505450" cy="1732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dirty="0">
                <a:solidFill>
                  <a:srgbClr val="5F6368"/>
                </a:solidFill>
              </a:rPr>
              <a:t>Shallow, wedge-shaped opacity at the lung periphery (infarction).</a:t>
            </a:r>
            <a:endParaRPr lang="en-US" sz="975" dirty="0"/>
          </a:p>
        </p:txBody>
      </p:sp>
      <p:sp>
        <p:nvSpPr>
          <p:cNvPr id="37" name="Text 17"/>
          <p:cNvSpPr/>
          <p:nvPr/>
        </p:nvSpPr>
        <p:spPr>
          <a:xfrm>
            <a:off x="6686550" y="2725787"/>
            <a:ext cx="257175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Westermark Sign</a:t>
            </a:r>
            <a:endParaRPr lang="en-US" sz="1125" dirty="0"/>
          </a:p>
        </p:txBody>
      </p:sp>
      <p:sp>
        <p:nvSpPr>
          <p:cNvPr id="38" name="Text 18"/>
          <p:cNvSpPr/>
          <p:nvPr/>
        </p:nvSpPr>
        <p:spPr>
          <a:xfrm>
            <a:off x="6686550" y="2925812"/>
            <a:ext cx="5505450" cy="1732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dirty="0">
                <a:solidFill>
                  <a:srgbClr val="5F6368"/>
                </a:solidFill>
              </a:rPr>
              <a:t>Focal oligaemia (decreased vascular markings) distal to the clot.</a:t>
            </a:r>
            <a:endParaRPr lang="en-US" sz="975" dirty="0"/>
          </a:p>
        </p:txBody>
      </p:sp>
      <p:sp>
        <p:nvSpPr>
          <p:cNvPr id="39" name="Text 19"/>
          <p:cNvSpPr/>
          <p:nvPr/>
        </p:nvSpPr>
        <p:spPr>
          <a:xfrm>
            <a:off x="6686550" y="3213348"/>
            <a:ext cx="360045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Non-specific Findings</a:t>
            </a:r>
            <a:endParaRPr lang="en-US" sz="1125" dirty="0"/>
          </a:p>
        </p:txBody>
      </p:sp>
      <p:sp>
        <p:nvSpPr>
          <p:cNvPr id="40" name="Text 20"/>
          <p:cNvSpPr/>
          <p:nvPr/>
        </p:nvSpPr>
        <p:spPr>
          <a:xfrm>
            <a:off x="6686550" y="3413373"/>
            <a:ext cx="5505450" cy="1732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dirty="0">
                <a:solidFill>
                  <a:srgbClr val="5F6368"/>
                </a:solidFill>
              </a:rPr>
              <a:t>Atelectasis, small pleural effusion, or raised hemidiaphragm.</a:t>
            </a:r>
            <a:endParaRPr lang="en-US" sz="975" dirty="0"/>
          </a:p>
        </p:txBody>
      </p:sp>
      <p:sp>
        <p:nvSpPr>
          <p:cNvPr id="41" name="Text 21"/>
          <p:cNvSpPr/>
          <p:nvPr/>
        </p:nvSpPr>
        <p:spPr>
          <a:xfrm>
            <a:off x="647700" y="6181725"/>
            <a:ext cx="1004777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AKT FOCUS</a:t>
            </a:r>
            <a:endParaRPr lang="en-US" sz="900" dirty="0"/>
          </a:p>
        </p:txBody>
      </p:sp>
      <p:sp>
        <p:nvSpPr>
          <p:cNvPr id="42" name="Text 22"/>
          <p:cNvSpPr/>
          <p:nvPr/>
        </p:nvSpPr>
        <p:spPr>
          <a:xfrm>
            <a:off x="1533525" y="6198394"/>
            <a:ext cx="106584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Don't get caught out: </a:t>
            </a:r>
            <a:r>
              <a:rPr lang="en-US" sz="1125" b="1" dirty="0">
                <a:solidFill>
                  <a:srgbClr val="005EB8"/>
                </a:solidFill>
              </a:rPr>
              <a:t>Sinus Tachycardia</a:t>
            </a:r>
            <a:r>
              <a:rPr lang="en-US" sz="1125" b="1" dirty="0">
                <a:solidFill>
                  <a:srgbClr val="202124"/>
                </a:solidFill>
              </a:rPr>
              <a:t> is the most frequent ECG finding. S1Q3T3 is classically associated but only occurs in ~20% of cases.</a:t>
            </a:r>
            <a:endParaRPr lang="en-US" sz="11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1244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41065"/>
            <a:ext cx="5572125" cy="533593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379190"/>
            <a:ext cx="428625" cy="4286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1498253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131665"/>
            <a:ext cx="190500" cy="152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514451"/>
            <a:ext cx="1905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2897237"/>
            <a:ext cx="190500" cy="152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3280023"/>
            <a:ext cx="190500" cy="152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141065"/>
            <a:ext cx="5572125" cy="533593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1379190"/>
            <a:ext cx="428625" cy="4286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72250" y="1498253"/>
            <a:ext cx="238125" cy="1905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2131665"/>
            <a:ext cx="19050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2514451"/>
            <a:ext cx="190500" cy="152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3049637"/>
            <a:ext cx="5095875" cy="990600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571500" y="304800"/>
            <a:ext cx="11049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Massive PE and Haemodynamic Instability</a:t>
            </a:r>
            <a:endParaRPr lang="en-US" sz="1800" dirty="0"/>
          </a:p>
        </p:txBody>
      </p:sp>
      <p:sp>
        <p:nvSpPr>
          <p:cNvPr id="19" name="Text 1"/>
          <p:cNvSpPr/>
          <p:nvPr/>
        </p:nvSpPr>
        <p:spPr>
          <a:xfrm>
            <a:off x="571500" y="61719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20" name="Text 2"/>
          <p:cNvSpPr/>
          <p:nvPr/>
        </p:nvSpPr>
        <p:spPr>
          <a:xfrm>
            <a:off x="1190625" y="1436340"/>
            <a:ext cx="578358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02124"/>
                </a:solidFill>
              </a:rPr>
              <a:t>Clinical Identification</a:t>
            </a:r>
            <a:endParaRPr lang="en-US" sz="1650" dirty="0"/>
          </a:p>
        </p:txBody>
      </p:sp>
      <p:sp>
        <p:nvSpPr>
          <p:cNvPr id="21" name="Text 3"/>
          <p:cNvSpPr/>
          <p:nvPr/>
        </p:nvSpPr>
        <p:spPr>
          <a:xfrm>
            <a:off x="923925" y="2093565"/>
            <a:ext cx="973836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D32F2F"/>
                </a:solidFill>
              </a:rPr>
              <a:t>Hypotension:</a:t>
            </a:r>
            <a:r>
              <a:rPr lang="en-US" sz="1350" dirty="0">
                <a:solidFill>
                  <a:srgbClr val="202124"/>
                </a:solidFill>
              </a:rPr>
              <a:t> Systolic Blood Pressure &lt; 90 mmHg</a:t>
            </a:r>
            <a:endParaRPr lang="en-US" sz="1350" dirty="0"/>
          </a:p>
        </p:txBody>
      </p:sp>
      <p:sp>
        <p:nvSpPr>
          <p:cNvPr id="22" name="Text 4"/>
          <p:cNvSpPr/>
          <p:nvPr/>
        </p:nvSpPr>
        <p:spPr>
          <a:xfrm>
            <a:off x="923925" y="2476351"/>
            <a:ext cx="72009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D32F2F"/>
                </a:solidFill>
              </a:rPr>
              <a:t>Tachycardia:</a:t>
            </a:r>
            <a:r>
              <a:rPr lang="en-US" sz="1350" dirty="0">
                <a:solidFill>
                  <a:srgbClr val="202124"/>
                </a:solidFill>
              </a:rPr>
              <a:t> Heart Rate &gt; 100 bpm</a:t>
            </a:r>
            <a:endParaRPr lang="en-US" sz="1350" dirty="0"/>
          </a:p>
        </p:txBody>
      </p:sp>
      <p:sp>
        <p:nvSpPr>
          <p:cNvPr id="23" name="Text 5"/>
          <p:cNvSpPr/>
          <p:nvPr/>
        </p:nvSpPr>
        <p:spPr>
          <a:xfrm>
            <a:off x="923925" y="2859137"/>
            <a:ext cx="102870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Circulatory collapse or sudden unexplained syncope</a:t>
            </a:r>
            <a:endParaRPr lang="en-US" sz="1350" dirty="0"/>
          </a:p>
        </p:txBody>
      </p:sp>
      <p:sp>
        <p:nvSpPr>
          <p:cNvPr id="24" name="Text 6"/>
          <p:cNvSpPr/>
          <p:nvPr/>
        </p:nvSpPr>
        <p:spPr>
          <a:xfrm>
            <a:off x="923925" y="3241923"/>
            <a:ext cx="884682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Right heart strain signs (e.g., raised JVP)</a:t>
            </a:r>
            <a:endParaRPr lang="en-US" sz="1350" dirty="0"/>
          </a:p>
        </p:txBody>
      </p:sp>
      <p:sp>
        <p:nvSpPr>
          <p:cNvPr id="25" name="Text 7"/>
          <p:cNvSpPr/>
          <p:nvPr/>
        </p:nvSpPr>
        <p:spPr>
          <a:xfrm>
            <a:off x="7048500" y="1436340"/>
            <a:ext cx="50292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02124"/>
                </a:solidFill>
              </a:rPr>
              <a:t>Emergency Management</a:t>
            </a:r>
            <a:endParaRPr lang="en-US" sz="1650" dirty="0"/>
          </a:p>
        </p:txBody>
      </p:sp>
      <p:sp>
        <p:nvSpPr>
          <p:cNvPr id="26" name="Text 8"/>
          <p:cNvSpPr/>
          <p:nvPr/>
        </p:nvSpPr>
        <p:spPr>
          <a:xfrm>
            <a:off x="6781800" y="2093565"/>
            <a:ext cx="54102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Call 999 immediately:</a:t>
            </a:r>
            <a:r>
              <a:rPr lang="en-US" sz="1350" dirty="0">
                <a:solidFill>
                  <a:srgbClr val="202124"/>
                </a:solidFill>
              </a:rPr>
              <a:t> Time-critical emergency transfer</a:t>
            </a:r>
            <a:endParaRPr lang="en-US" sz="1350" dirty="0"/>
          </a:p>
        </p:txBody>
      </p:sp>
      <p:sp>
        <p:nvSpPr>
          <p:cNvPr id="27" name="Text 9"/>
          <p:cNvSpPr/>
          <p:nvPr/>
        </p:nvSpPr>
        <p:spPr>
          <a:xfrm>
            <a:off x="6781800" y="2476351"/>
            <a:ext cx="54102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Resuscitate using </a:t>
            </a:r>
            <a:r>
              <a:rPr lang="en-US" sz="1350" b="1" dirty="0">
                <a:solidFill>
                  <a:srgbClr val="202124"/>
                </a:solidFill>
              </a:rPr>
              <a:t>ABCDE</a:t>
            </a:r>
            <a:r>
              <a:rPr lang="en-US" sz="1350" dirty="0">
                <a:solidFill>
                  <a:srgbClr val="202124"/>
                </a:solidFill>
              </a:rPr>
              <a:t> approach</a:t>
            </a:r>
            <a:endParaRPr lang="en-US" sz="1350" dirty="0"/>
          </a:p>
        </p:txBody>
      </p:sp>
      <p:sp>
        <p:nvSpPr>
          <p:cNvPr id="28" name="Text 10"/>
          <p:cNvSpPr/>
          <p:nvPr/>
        </p:nvSpPr>
        <p:spPr>
          <a:xfrm>
            <a:off x="6619875" y="3192512"/>
            <a:ext cx="4810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</a:rPr>
              <a:t>HOSPITAL INTERVENTION</a:t>
            </a:r>
            <a:endParaRPr lang="en-US" sz="1050" dirty="0"/>
          </a:p>
        </p:txBody>
      </p:sp>
      <p:sp>
        <p:nvSpPr>
          <p:cNvPr id="29" name="Text 11"/>
          <p:cNvSpPr/>
          <p:nvPr/>
        </p:nvSpPr>
        <p:spPr>
          <a:xfrm>
            <a:off x="6619875" y="3440162"/>
            <a:ext cx="48101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Thrombolysis (e.g. alteplase), surgical embolectomy, or catheter-directed therapy.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1244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45815"/>
            <a:ext cx="11430000" cy="5429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229618"/>
            <a:ext cx="214313" cy="17532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779240"/>
            <a:ext cx="5595938" cy="26003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007840"/>
            <a:ext cx="5138738" cy="4286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088803"/>
            <a:ext cx="1905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5063" y="1779240"/>
            <a:ext cx="5595938" cy="26003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43663" y="2007840"/>
            <a:ext cx="5138738" cy="4286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43663" y="2088803"/>
            <a:ext cx="190500" cy="152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4665315"/>
            <a:ext cx="2750344" cy="112960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3875" y="4844058"/>
            <a:ext cx="19050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74219" y="4665315"/>
            <a:ext cx="2750344" cy="112960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417094" y="4844058"/>
            <a:ext cx="190500" cy="152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67438" y="4665315"/>
            <a:ext cx="2750344" cy="112960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10313" y="4844058"/>
            <a:ext cx="190500" cy="152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60656" y="4665315"/>
            <a:ext cx="2750344" cy="112960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203531" y="4844058"/>
            <a:ext cx="190500" cy="1524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571500" y="304800"/>
            <a:ext cx="11049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First-Line Treatment: DOACs</a:t>
            </a:r>
            <a:endParaRPr lang="en-US" sz="1800" dirty="0"/>
          </a:p>
        </p:txBody>
      </p:sp>
      <p:sp>
        <p:nvSpPr>
          <p:cNvPr id="23" name="Text 1"/>
          <p:cNvSpPr/>
          <p:nvPr/>
        </p:nvSpPr>
        <p:spPr>
          <a:xfrm>
            <a:off x="571500" y="61719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24" name="Text 2"/>
          <p:cNvSpPr/>
          <p:nvPr/>
        </p:nvSpPr>
        <p:spPr>
          <a:xfrm>
            <a:off x="976312" y="1188690"/>
            <a:ext cx="1121568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NICE NG158 Recommendation: DOACs are preferred over LMWH + Warfarin for most VTE patients.</a:t>
            </a:r>
            <a:endParaRPr lang="en-US" sz="1350" dirty="0"/>
          </a:p>
        </p:txBody>
      </p:sp>
      <p:sp>
        <p:nvSpPr>
          <p:cNvPr id="25" name="Text 3"/>
          <p:cNvSpPr/>
          <p:nvPr/>
        </p:nvSpPr>
        <p:spPr>
          <a:xfrm>
            <a:off x="914400" y="2007840"/>
            <a:ext cx="1521321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02124"/>
                </a:solidFill>
              </a:rPr>
              <a:t>Apixaban </a:t>
            </a:r>
            <a:r>
              <a:rPr lang="en-US" sz="1050" b="1" dirty="0">
                <a:solidFill>
                  <a:srgbClr val="666666"/>
                </a:solidFill>
              </a:rPr>
              <a:t>(Eliquis)</a:t>
            </a:r>
            <a:endParaRPr lang="en-US" sz="1650" dirty="0"/>
          </a:p>
        </p:txBody>
      </p:sp>
      <p:sp>
        <p:nvSpPr>
          <p:cNvPr id="26" name="Text 4"/>
          <p:cNvSpPr/>
          <p:nvPr/>
        </p:nvSpPr>
        <p:spPr>
          <a:xfrm>
            <a:off x="609600" y="2588865"/>
            <a:ext cx="513873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005EB8"/>
                </a:solidFill>
              </a:rPr>
              <a:t>INITIAL LOADING</a:t>
            </a:r>
            <a:endParaRPr lang="en-US" sz="900" dirty="0"/>
          </a:p>
        </p:txBody>
      </p:sp>
      <p:sp>
        <p:nvSpPr>
          <p:cNvPr id="27" name="Text 5"/>
          <p:cNvSpPr/>
          <p:nvPr/>
        </p:nvSpPr>
        <p:spPr>
          <a:xfrm>
            <a:off x="609600" y="2798415"/>
            <a:ext cx="51387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10 mg BD</a:t>
            </a:r>
            <a:endParaRPr lang="en-US" sz="1350" dirty="0"/>
          </a:p>
        </p:txBody>
      </p:sp>
      <p:sp>
        <p:nvSpPr>
          <p:cNvPr id="28" name="Text 6"/>
          <p:cNvSpPr/>
          <p:nvPr/>
        </p:nvSpPr>
        <p:spPr>
          <a:xfrm>
            <a:off x="609600" y="3093690"/>
            <a:ext cx="51387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5F6368"/>
                </a:solidFill>
              </a:rPr>
              <a:t>Duration: First 7 days</a:t>
            </a:r>
            <a:endParaRPr lang="en-US" sz="1050" dirty="0"/>
          </a:p>
        </p:txBody>
      </p:sp>
      <p:sp>
        <p:nvSpPr>
          <p:cNvPr id="29" name="Text 7"/>
          <p:cNvSpPr/>
          <p:nvPr/>
        </p:nvSpPr>
        <p:spPr>
          <a:xfrm>
            <a:off x="609600" y="3446115"/>
            <a:ext cx="513873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005EB8"/>
                </a:solidFill>
              </a:rPr>
              <a:t>MAINTENANCE</a:t>
            </a:r>
            <a:endParaRPr lang="en-US" sz="900" dirty="0"/>
          </a:p>
        </p:txBody>
      </p:sp>
      <p:sp>
        <p:nvSpPr>
          <p:cNvPr id="30" name="Text 8"/>
          <p:cNvSpPr/>
          <p:nvPr/>
        </p:nvSpPr>
        <p:spPr>
          <a:xfrm>
            <a:off x="609600" y="3655665"/>
            <a:ext cx="51387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5 mg BD</a:t>
            </a:r>
            <a:endParaRPr lang="en-US" sz="1350" dirty="0"/>
          </a:p>
        </p:txBody>
      </p:sp>
      <p:sp>
        <p:nvSpPr>
          <p:cNvPr id="31" name="Text 9"/>
          <p:cNvSpPr/>
          <p:nvPr/>
        </p:nvSpPr>
        <p:spPr>
          <a:xfrm>
            <a:off x="609600" y="3950940"/>
            <a:ext cx="51387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5F6368"/>
                </a:solidFill>
              </a:rPr>
              <a:t>Review duration at 3 months</a:t>
            </a:r>
            <a:endParaRPr lang="en-US" sz="1050" dirty="0"/>
          </a:p>
        </p:txBody>
      </p:sp>
      <p:sp>
        <p:nvSpPr>
          <p:cNvPr id="32" name="Text 10"/>
          <p:cNvSpPr/>
          <p:nvPr/>
        </p:nvSpPr>
        <p:spPr>
          <a:xfrm>
            <a:off x="6748463" y="2007840"/>
            <a:ext cx="1865561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02124"/>
                </a:solidFill>
              </a:rPr>
              <a:t>Rivaroxaban </a:t>
            </a:r>
            <a:r>
              <a:rPr lang="en-US" sz="1050" b="1" dirty="0">
                <a:solidFill>
                  <a:srgbClr val="666666"/>
                </a:solidFill>
              </a:rPr>
              <a:t>(Xarelto)</a:t>
            </a:r>
            <a:endParaRPr lang="en-US" sz="1650" dirty="0"/>
          </a:p>
        </p:txBody>
      </p:sp>
      <p:sp>
        <p:nvSpPr>
          <p:cNvPr id="33" name="Text 11"/>
          <p:cNvSpPr/>
          <p:nvPr/>
        </p:nvSpPr>
        <p:spPr>
          <a:xfrm>
            <a:off x="6443663" y="2588865"/>
            <a:ext cx="513873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005EB8"/>
                </a:solidFill>
              </a:rPr>
              <a:t>INITIAL LOADING</a:t>
            </a:r>
            <a:endParaRPr lang="en-US" sz="900" dirty="0"/>
          </a:p>
        </p:txBody>
      </p:sp>
      <p:sp>
        <p:nvSpPr>
          <p:cNvPr id="34" name="Text 12"/>
          <p:cNvSpPr/>
          <p:nvPr/>
        </p:nvSpPr>
        <p:spPr>
          <a:xfrm>
            <a:off x="6443663" y="2798415"/>
            <a:ext cx="51387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15 mg BD</a:t>
            </a:r>
            <a:endParaRPr lang="en-US" sz="1350" dirty="0"/>
          </a:p>
        </p:txBody>
      </p:sp>
      <p:sp>
        <p:nvSpPr>
          <p:cNvPr id="35" name="Text 13"/>
          <p:cNvSpPr/>
          <p:nvPr/>
        </p:nvSpPr>
        <p:spPr>
          <a:xfrm>
            <a:off x="6443663" y="3093690"/>
            <a:ext cx="51387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5F6368"/>
                </a:solidFill>
              </a:rPr>
              <a:t>Duration: First 21 days</a:t>
            </a:r>
            <a:endParaRPr lang="en-US" sz="1050" dirty="0"/>
          </a:p>
        </p:txBody>
      </p:sp>
      <p:sp>
        <p:nvSpPr>
          <p:cNvPr id="36" name="Text 14"/>
          <p:cNvSpPr/>
          <p:nvPr/>
        </p:nvSpPr>
        <p:spPr>
          <a:xfrm>
            <a:off x="6443663" y="3446115"/>
            <a:ext cx="513873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005EB8"/>
                </a:solidFill>
              </a:rPr>
              <a:t>MAINTENANCE</a:t>
            </a:r>
            <a:endParaRPr lang="en-US" sz="900" dirty="0"/>
          </a:p>
        </p:txBody>
      </p:sp>
      <p:sp>
        <p:nvSpPr>
          <p:cNvPr id="37" name="Text 15"/>
          <p:cNvSpPr/>
          <p:nvPr/>
        </p:nvSpPr>
        <p:spPr>
          <a:xfrm>
            <a:off x="6443663" y="3655665"/>
            <a:ext cx="51387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20 mg OD</a:t>
            </a:r>
            <a:endParaRPr lang="en-US" sz="1350" dirty="0"/>
          </a:p>
        </p:txBody>
      </p:sp>
      <p:sp>
        <p:nvSpPr>
          <p:cNvPr id="38" name="Text 16"/>
          <p:cNvSpPr/>
          <p:nvPr/>
        </p:nvSpPr>
        <p:spPr>
          <a:xfrm>
            <a:off x="6443663" y="3950940"/>
            <a:ext cx="51387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5F6368"/>
                </a:solidFill>
              </a:rPr>
              <a:t>Must be taken with food</a:t>
            </a:r>
            <a:endParaRPr lang="en-US" sz="1050" dirty="0"/>
          </a:p>
        </p:txBody>
      </p:sp>
      <p:sp>
        <p:nvSpPr>
          <p:cNvPr id="39" name="Text 17"/>
          <p:cNvSpPr/>
          <p:nvPr/>
        </p:nvSpPr>
        <p:spPr>
          <a:xfrm>
            <a:off x="523875" y="5084415"/>
            <a:ext cx="246459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Fixed Dosing</a:t>
            </a:r>
            <a:endParaRPr lang="en-US" sz="1050" dirty="0"/>
          </a:p>
        </p:txBody>
      </p:sp>
      <p:sp>
        <p:nvSpPr>
          <p:cNvPr id="40" name="Text 18"/>
          <p:cNvSpPr/>
          <p:nvPr/>
        </p:nvSpPr>
        <p:spPr>
          <a:xfrm>
            <a:off x="523875" y="5332065"/>
            <a:ext cx="2464594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dirty="0">
                <a:solidFill>
                  <a:srgbClr val="5F6368"/>
                </a:solidFill>
              </a:rPr>
              <a:t>Predictable pharmacokinetics; no need for weight-based titration in most adults.</a:t>
            </a:r>
            <a:endParaRPr lang="en-US" sz="900" dirty="0"/>
          </a:p>
        </p:txBody>
      </p:sp>
      <p:sp>
        <p:nvSpPr>
          <p:cNvPr id="41" name="Text 19"/>
          <p:cNvSpPr/>
          <p:nvPr/>
        </p:nvSpPr>
        <p:spPr>
          <a:xfrm>
            <a:off x="3417094" y="5084415"/>
            <a:ext cx="246459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No Monitoring</a:t>
            </a:r>
            <a:endParaRPr lang="en-US" sz="1050" dirty="0"/>
          </a:p>
        </p:txBody>
      </p:sp>
      <p:sp>
        <p:nvSpPr>
          <p:cNvPr id="42" name="Text 20"/>
          <p:cNvSpPr/>
          <p:nvPr/>
        </p:nvSpPr>
        <p:spPr>
          <a:xfrm>
            <a:off x="3417094" y="5332065"/>
            <a:ext cx="2464594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dirty="0">
                <a:solidFill>
                  <a:srgbClr val="5F6368"/>
                </a:solidFill>
              </a:rPr>
              <a:t>No routine INR monitoring required, reducing primary care workload and patient visits.</a:t>
            </a:r>
            <a:endParaRPr lang="en-US" sz="900" dirty="0"/>
          </a:p>
        </p:txBody>
      </p:sp>
      <p:sp>
        <p:nvSpPr>
          <p:cNvPr id="43" name="Text 21"/>
          <p:cNvSpPr/>
          <p:nvPr/>
        </p:nvSpPr>
        <p:spPr>
          <a:xfrm>
            <a:off x="6310313" y="5084415"/>
            <a:ext cx="28803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Fewer Interactions</a:t>
            </a:r>
            <a:endParaRPr lang="en-US" sz="1050" dirty="0"/>
          </a:p>
        </p:txBody>
      </p:sp>
      <p:sp>
        <p:nvSpPr>
          <p:cNvPr id="44" name="Text 22"/>
          <p:cNvSpPr/>
          <p:nvPr/>
        </p:nvSpPr>
        <p:spPr>
          <a:xfrm>
            <a:off x="6310313" y="5332065"/>
            <a:ext cx="2464594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dirty="0">
                <a:solidFill>
                  <a:srgbClr val="5F6368"/>
                </a:solidFill>
              </a:rPr>
              <a:t>Minimal dietary restrictions and fewer drug-drug interactions than Vitamin K antagonists.</a:t>
            </a:r>
            <a:endParaRPr lang="en-US" sz="900" dirty="0"/>
          </a:p>
        </p:txBody>
      </p:sp>
      <p:sp>
        <p:nvSpPr>
          <p:cNvPr id="45" name="Text 23"/>
          <p:cNvSpPr/>
          <p:nvPr/>
        </p:nvSpPr>
        <p:spPr>
          <a:xfrm>
            <a:off x="9203531" y="5084415"/>
            <a:ext cx="246459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Rapid Onset</a:t>
            </a:r>
            <a:endParaRPr lang="en-US" sz="1050" dirty="0"/>
          </a:p>
        </p:txBody>
      </p:sp>
      <p:sp>
        <p:nvSpPr>
          <p:cNvPr id="46" name="Text 24"/>
          <p:cNvSpPr/>
          <p:nvPr/>
        </p:nvSpPr>
        <p:spPr>
          <a:xfrm>
            <a:off x="9203531" y="5332065"/>
            <a:ext cx="2464594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dirty="0">
                <a:solidFill>
                  <a:srgbClr val="5F6368"/>
                </a:solidFill>
              </a:rPr>
              <a:t>Quickly therapeutic; eliminates the need for LMWH bridging in the majority of cases.</a:t>
            </a:r>
            <a:endParaRPr lang="en-US" sz="900" dirty="0"/>
          </a:p>
        </p:txBody>
      </p:sp>
      <p:sp>
        <p:nvSpPr>
          <p:cNvPr id="47" name="Text 25"/>
          <p:cNvSpPr/>
          <p:nvPr/>
        </p:nvSpPr>
        <p:spPr>
          <a:xfrm>
            <a:off x="381000" y="6496050"/>
            <a:ext cx="11811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5EB8"/>
                </a:solidFill>
              </a:rPr>
              <a:t>Clinical Tip:</a:t>
            </a:r>
            <a:r>
              <a:rPr lang="en-US" sz="900" dirty="0">
                <a:solidFill>
                  <a:srgbClr val="5F6368"/>
                </a:solidFill>
              </a:rPr>
              <a:t> Always check eGFR before prescribing. DOACs are generally avoided if eGFR &lt;15.</a:t>
            </a:r>
            <a:endParaRPr lang="en-US" sz="900" dirty="0"/>
          </a:p>
        </p:txBody>
      </p:sp>
      <p:sp>
        <p:nvSpPr>
          <p:cNvPr id="48" name="Text 26"/>
          <p:cNvSpPr/>
          <p:nvPr/>
        </p:nvSpPr>
        <p:spPr>
          <a:xfrm>
            <a:off x="10108406" y="6496050"/>
            <a:ext cx="2083594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5F6368"/>
                </a:solidFill>
              </a:rPr>
              <a:t>Source: NICE NG158 / BNF 2024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1244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45815"/>
            <a:ext cx="5572125" cy="494541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74415"/>
            <a:ext cx="5114925" cy="4953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413" y="1356420"/>
            <a:ext cx="333375" cy="2667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017365"/>
            <a:ext cx="166688" cy="1666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684115"/>
            <a:ext cx="166688" cy="16668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350865"/>
            <a:ext cx="166688" cy="16668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802684"/>
            <a:ext cx="5114925" cy="959941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045815"/>
            <a:ext cx="5572125" cy="494541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1274415"/>
            <a:ext cx="5114925" cy="4953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91288" y="1356420"/>
            <a:ext cx="333375" cy="2667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2017365"/>
            <a:ext cx="166688" cy="145852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2684115"/>
            <a:ext cx="166688" cy="16668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3350865"/>
            <a:ext cx="166688" cy="16668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7475" y="4802684"/>
            <a:ext cx="5114925" cy="959941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6372225"/>
            <a:ext cx="11430000" cy="295275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571500" y="304800"/>
            <a:ext cx="11049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LMWH and Warfarin Indications</a:t>
            </a:r>
            <a:endParaRPr lang="en-US" sz="1800" dirty="0"/>
          </a:p>
        </p:txBody>
      </p:sp>
      <p:sp>
        <p:nvSpPr>
          <p:cNvPr id="21" name="Text 1"/>
          <p:cNvSpPr/>
          <p:nvPr/>
        </p:nvSpPr>
        <p:spPr>
          <a:xfrm>
            <a:off x="571500" y="61719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22" name="Text 2"/>
          <p:cNvSpPr/>
          <p:nvPr/>
        </p:nvSpPr>
        <p:spPr>
          <a:xfrm>
            <a:off x="1133475" y="1317278"/>
            <a:ext cx="402336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5EB8"/>
                </a:solidFill>
              </a:rPr>
              <a:t>LMWH Indications</a:t>
            </a:r>
            <a:endParaRPr lang="en-US" sz="1650" dirty="0"/>
          </a:p>
        </p:txBody>
      </p:sp>
      <p:sp>
        <p:nvSpPr>
          <p:cNvPr id="23" name="Text 3"/>
          <p:cNvSpPr/>
          <p:nvPr/>
        </p:nvSpPr>
        <p:spPr>
          <a:xfrm>
            <a:off x="890588" y="1960215"/>
            <a:ext cx="483393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Pregnancy:</a:t>
            </a:r>
            <a:r>
              <a:rPr lang="en-US" sz="1350" dirty="0">
                <a:solidFill>
                  <a:srgbClr val="202124"/>
                </a:solidFill>
              </a:rPr>
              <a:t> The only safe option. DOACs and Warfarin are </a:t>
            </a:r>
            <a:r>
              <a:rPr lang="en-US" sz="1350" b="1" dirty="0">
                <a:solidFill>
                  <a:srgbClr val="D32F2F"/>
                </a:solidFill>
              </a:rPr>
              <a:t>strictly contraindicated</a:t>
            </a:r>
            <a:r>
              <a:rPr lang="en-US" sz="1350" dirty="0">
                <a:solidFill>
                  <a:srgbClr val="202124"/>
                </a:solidFill>
              </a:rPr>
              <a:t>.</a:t>
            </a:r>
            <a:endParaRPr lang="en-US" sz="1350" dirty="0"/>
          </a:p>
        </p:txBody>
      </p:sp>
      <p:sp>
        <p:nvSpPr>
          <p:cNvPr id="24" name="Text 4"/>
          <p:cNvSpPr/>
          <p:nvPr/>
        </p:nvSpPr>
        <p:spPr>
          <a:xfrm>
            <a:off x="890588" y="2626965"/>
            <a:ext cx="483393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Active Cancer:</a:t>
            </a:r>
            <a:r>
              <a:rPr lang="en-US" sz="1350" dirty="0">
                <a:solidFill>
                  <a:srgbClr val="202124"/>
                </a:solidFill>
              </a:rPr>
              <a:t> Preferred over DOACs in most guidelines (e.g., Tinzaparin/Dalteparin).</a:t>
            </a:r>
            <a:endParaRPr lang="en-US" sz="1350" dirty="0"/>
          </a:p>
        </p:txBody>
      </p:sp>
      <p:sp>
        <p:nvSpPr>
          <p:cNvPr id="25" name="Text 5"/>
          <p:cNvSpPr/>
          <p:nvPr/>
        </p:nvSpPr>
        <p:spPr>
          <a:xfrm>
            <a:off x="890588" y="3293715"/>
            <a:ext cx="483393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Severe Renal Impairment:</a:t>
            </a:r>
            <a:r>
              <a:rPr lang="en-US" sz="1350" dirty="0">
                <a:solidFill>
                  <a:srgbClr val="202124"/>
                </a:solidFill>
              </a:rPr>
              <a:t> Primary choice when eGFR &lt;15 mL/min/1.73m².</a:t>
            </a:r>
            <a:endParaRPr lang="en-US" sz="1350" dirty="0"/>
          </a:p>
        </p:txBody>
      </p:sp>
      <p:sp>
        <p:nvSpPr>
          <p:cNvPr id="26" name="Text 6"/>
          <p:cNvSpPr/>
          <p:nvPr/>
        </p:nvSpPr>
        <p:spPr>
          <a:xfrm>
            <a:off x="752475" y="4945559"/>
            <a:ext cx="48291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</a:rPr>
              <a:t>COMMON EXAMPLES</a:t>
            </a:r>
            <a:endParaRPr lang="en-US" sz="1050" dirty="0"/>
          </a:p>
        </p:txBody>
      </p:sp>
      <p:sp>
        <p:nvSpPr>
          <p:cNvPr id="27" name="Text 7"/>
          <p:cNvSpPr/>
          <p:nvPr/>
        </p:nvSpPr>
        <p:spPr>
          <a:xfrm>
            <a:off x="752475" y="5193209"/>
            <a:ext cx="48291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Dalteparin:</a:t>
            </a:r>
            <a:r>
              <a:rPr lang="en-US" sz="1200" dirty="0">
                <a:solidFill>
                  <a:srgbClr val="202124"/>
                </a:solidFill>
              </a:rPr>
              <a:t> Weight-based dosing
</a:t>
            </a:r>
            <a:r>
              <a:rPr lang="en-US" sz="1200" b="1" dirty="0">
                <a:solidFill>
                  <a:srgbClr val="202124"/>
                </a:solidFill>
              </a:rPr>
              <a:t>Tinzaparin:</a:t>
            </a:r>
            <a:r>
              <a:rPr lang="en-US" sz="1200" dirty="0">
                <a:solidFill>
                  <a:srgbClr val="202124"/>
                </a:solidFill>
              </a:rPr>
              <a:t> 175 units/kg OD</a:t>
            </a:r>
            <a:endParaRPr lang="en-US" sz="1200" dirty="0"/>
          </a:p>
        </p:txBody>
      </p:sp>
      <p:sp>
        <p:nvSpPr>
          <p:cNvPr id="28" name="Text 8"/>
          <p:cNvSpPr/>
          <p:nvPr/>
        </p:nvSpPr>
        <p:spPr>
          <a:xfrm>
            <a:off x="6991350" y="1317278"/>
            <a:ext cx="520065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5EB8"/>
                </a:solidFill>
              </a:rPr>
              <a:t>Warfarin (VKA) Points</a:t>
            </a:r>
            <a:endParaRPr lang="en-US" sz="1650" dirty="0"/>
          </a:p>
        </p:txBody>
      </p:sp>
      <p:sp>
        <p:nvSpPr>
          <p:cNvPr id="29" name="Text 9"/>
          <p:cNvSpPr/>
          <p:nvPr/>
        </p:nvSpPr>
        <p:spPr>
          <a:xfrm>
            <a:off x="6748463" y="1960215"/>
            <a:ext cx="483393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Target INR:</a:t>
            </a:r>
            <a:r>
              <a:rPr lang="en-US" sz="1350" dirty="0">
                <a:solidFill>
                  <a:srgbClr val="202124"/>
                </a:solidFill>
              </a:rPr>
              <a:t> Aim for 2.0 – 3.0 for standard DVT or PE management.</a:t>
            </a:r>
            <a:endParaRPr lang="en-US" sz="1350" dirty="0"/>
          </a:p>
        </p:txBody>
      </p:sp>
      <p:sp>
        <p:nvSpPr>
          <p:cNvPr id="30" name="Text 10"/>
          <p:cNvSpPr/>
          <p:nvPr/>
        </p:nvSpPr>
        <p:spPr>
          <a:xfrm>
            <a:off x="6748463" y="2626965"/>
            <a:ext cx="483393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Bridging Therapy:</a:t>
            </a:r>
            <a:r>
              <a:rPr lang="en-US" sz="1350" dirty="0">
                <a:solidFill>
                  <a:srgbClr val="202124"/>
                </a:solidFill>
              </a:rPr>
              <a:t> Must be bridged with LMWH until INR is therapeutic for ≥24 hours.</a:t>
            </a:r>
            <a:endParaRPr lang="en-US" sz="1350" dirty="0"/>
          </a:p>
        </p:txBody>
      </p:sp>
      <p:sp>
        <p:nvSpPr>
          <p:cNvPr id="31" name="Text 11"/>
          <p:cNvSpPr/>
          <p:nvPr/>
        </p:nvSpPr>
        <p:spPr>
          <a:xfrm>
            <a:off x="6748463" y="3293715"/>
            <a:ext cx="483393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Current Status:</a:t>
            </a:r>
            <a:r>
              <a:rPr lang="en-US" sz="1350" dirty="0">
                <a:solidFill>
                  <a:srgbClr val="202124"/>
                </a:solidFill>
              </a:rPr>
              <a:t> Now less preferred than DOACs due to monitoring and dietary restrictions.</a:t>
            </a:r>
            <a:endParaRPr lang="en-US" sz="1350" dirty="0"/>
          </a:p>
        </p:txBody>
      </p:sp>
      <p:sp>
        <p:nvSpPr>
          <p:cNvPr id="32" name="Text 12"/>
          <p:cNvSpPr/>
          <p:nvPr/>
        </p:nvSpPr>
        <p:spPr>
          <a:xfrm>
            <a:off x="6610350" y="4945559"/>
            <a:ext cx="48291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</a:rPr>
              <a:t>MONITORING REQUIREMENTS</a:t>
            </a:r>
            <a:endParaRPr lang="en-US" sz="1050" dirty="0"/>
          </a:p>
        </p:txBody>
      </p:sp>
      <p:sp>
        <p:nvSpPr>
          <p:cNvPr id="33" name="Text 13"/>
          <p:cNvSpPr/>
          <p:nvPr/>
        </p:nvSpPr>
        <p:spPr>
          <a:xfrm>
            <a:off x="6610350" y="5193209"/>
            <a:ext cx="48291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Requires regular venous INR monitoring and strict adherence to dose-adjustment schedules.</a:t>
            </a:r>
            <a:endParaRPr lang="en-US" sz="1200" dirty="0"/>
          </a:p>
        </p:txBody>
      </p:sp>
      <p:sp>
        <p:nvSpPr>
          <p:cNvPr id="34" name="Text 14"/>
          <p:cNvSpPr/>
          <p:nvPr/>
        </p:nvSpPr>
        <p:spPr>
          <a:xfrm>
            <a:off x="381000" y="6372225"/>
            <a:ext cx="11811000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5F6368"/>
                </a:solidFill>
              </a:rPr>
              <a:t>Source: NICE NG158 &amp; BNF Current Edition. DOACs remain first-line for most non-pregnant, non-cancer patients.</a:t>
            </a:r>
            <a:endParaRPr lang="en-US" sz="10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11430000" cy="66481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31515"/>
            <a:ext cx="11430000" cy="412402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931515"/>
            <a:ext cx="11430000" cy="5238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455390"/>
            <a:ext cx="11430000" cy="72003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3100" y="1740247"/>
            <a:ext cx="304800" cy="1619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2175421"/>
            <a:ext cx="11430000" cy="72003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53100" y="2347020"/>
            <a:ext cx="304800" cy="1619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2895451"/>
            <a:ext cx="11430000" cy="72003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53100" y="3180308"/>
            <a:ext cx="304800" cy="16192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3615482"/>
            <a:ext cx="11430000" cy="72003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53100" y="3900339"/>
            <a:ext cx="304800" cy="16192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4335512"/>
            <a:ext cx="11430000" cy="72003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53100" y="4620369"/>
            <a:ext cx="304800" cy="16192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5207943"/>
            <a:ext cx="5619750" cy="125253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1500" y="5398443"/>
            <a:ext cx="190500" cy="152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91250" y="5207943"/>
            <a:ext cx="5619750" cy="1252538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81750" y="5398443"/>
            <a:ext cx="190500" cy="152400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571500" y="247650"/>
            <a:ext cx="11049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Duration of Anticoagulation</a:t>
            </a:r>
            <a:endParaRPr lang="en-US" sz="1800" dirty="0"/>
          </a:p>
        </p:txBody>
      </p:sp>
      <p:sp>
        <p:nvSpPr>
          <p:cNvPr id="22" name="Text 1"/>
          <p:cNvSpPr/>
          <p:nvPr/>
        </p:nvSpPr>
        <p:spPr>
          <a:xfrm>
            <a:off x="571500" y="550515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23" name="Text 2"/>
          <p:cNvSpPr/>
          <p:nvPr/>
        </p:nvSpPr>
        <p:spPr>
          <a:xfrm>
            <a:off x="609600" y="931515"/>
            <a:ext cx="4686300" cy="523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Clinical Situation</a:t>
            </a:r>
            <a:endParaRPr lang="en-US" sz="1350" dirty="0"/>
          </a:p>
        </p:txBody>
      </p:sp>
      <p:sp>
        <p:nvSpPr>
          <p:cNvPr id="24" name="Text 3"/>
          <p:cNvSpPr/>
          <p:nvPr/>
        </p:nvSpPr>
        <p:spPr>
          <a:xfrm>
            <a:off x="5753100" y="931515"/>
            <a:ext cx="6438900" cy="523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Recommended Duration (NICE NG158)</a:t>
            </a:r>
            <a:endParaRPr lang="en-US" sz="1350" dirty="0"/>
          </a:p>
        </p:txBody>
      </p:sp>
      <p:sp>
        <p:nvSpPr>
          <p:cNvPr id="25" name="Text 4"/>
          <p:cNvSpPr/>
          <p:nvPr/>
        </p:nvSpPr>
        <p:spPr>
          <a:xfrm>
            <a:off x="609600" y="1607790"/>
            <a:ext cx="233172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First DVT/PE</a:t>
            </a:r>
            <a:endParaRPr lang="en-US" sz="1275" dirty="0"/>
          </a:p>
        </p:txBody>
      </p:sp>
      <p:sp>
        <p:nvSpPr>
          <p:cNvPr id="26" name="Text 5"/>
          <p:cNvSpPr/>
          <p:nvPr/>
        </p:nvSpPr>
        <p:spPr>
          <a:xfrm>
            <a:off x="1590377" y="1607790"/>
            <a:ext cx="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
</a:t>
            </a:r>
            <a:endParaRPr lang="en-US" sz="1275" dirty="0"/>
          </a:p>
        </p:txBody>
      </p:sp>
      <p:sp>
        <p:nvSpPr>
          <p:cNvPr id="27" name="Text 6"/>
          <p:cNvSpPr/>
          <p:nvPr/>
        </p:nvSpPr>
        <p:spPr>
          <a:xfrm>
            <a:off x="609600" y="1853505"/>
            <a:ext cx="544068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616161"/>
                </a:solidFill>
              </a:rPr>
              <a:t>With a reversible provoking factor</a:t>
            </a:r>
            <a:endParaRPr lang="en-US" sz="1050" dirty="0"/>
          </a:p>
        </p:txBody>
      </p:sp>
      <p:sp>
        <p:nvSpPr>
          <p:cNvPr id="28" name="Text 7"/>
          <p:cNvSpPr/>
          <p:nvPr/>
        </p:nvSpPr>
        <p:spPr>
          <a:xfrm>
            <a:off x="6102995" y="1721048"/>
            <a:ext cx="168402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3 months</a:t>
            </a:r>
            <a:endParaRPr lang="en-US" sz="1275" dirty="0"/>
          </a:p>
        </p:txBody>
      </p:sp>
      <p:sp>
        <p:nvSpPr>
          <p:cNvPr id="29" name="Text 8"/>
          <p:cNvSpPr/>
          <p:nvPr/>
        </p:nvSpPr>
        <p:spPr>
          <a:xfrm>
            <a:off x="609600" y="2327821"/>
            <a:ext cx="330327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Unprovoked DVT/PE</a:t>
            </a:r>
            <a:endParaRPr lang="en-US" sz="1275" dirty="0"/>
          </a:p>
        </p:txBody>
      </p:sp>
      <p:sp>
        <p:nvSpPr>
          <p:cNvPr id="30" name="Text 9"/>
          <p:cNvSpPr/>
          <p:nvPr/>
        </p:nvSpPr>
        <p:spPr>
          <a:xfrm>
            <a:off x="2184202" y="2327821"/>
            <a:ext cx="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
</a:t>
            </a:r>
            <a:endParaRPr lang="en-US" sz="1275" dirty="0"/>
          </a:p>
        </p:txBody>
      </p:sp>
      <p:sp>
        <p:nvSpPr>
          <p:cNvPr id="31" name="Text 10"/>
          <p:cNvSpPr/>
          <p:nvPr/>
        </p:nvSpPr>
        <p:spPr>
          <a:xfrm>
            <a:off x="609600" y="2573536"/>
            <a:ext cx="432054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616161"/>
                </a:solidFill>
              </a:rPr>
              <a:t>No obvious cause identified</a:t>
            </a:r>
            <a:endParaRPr lang="en-US" sz="1050" dirty="0"/>
          </a:p>
        </p:txBody>
      </p:sp>
      <p:sp>
        <p:nvSpPr>
          <p:cNvPr id="32" name="Text 11"/>
          <p:cNvSpPr/>
          <p:nvPr/>
        </p:nvSpPr>
        <p:spPr>
          <a:xfrm>
            <a:off x="6102995" y="2175421"/>
            <a:ext cx="5829300" cy="7200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 </a:t>
            </a:r>
            <a:r>
              <a:rPr lang="en-US" sz="1275" b="1" dirty="0">
                <a:solidFill>
                  <a:srgbClr val="202124"/>
                </a:solidFill>
              </a:rPr>
              <a:t>Minimum 3 months</a:t>
            </a:r>
            <a:r>
              <a:rPr lang="en-US" sz="1275" dirty="0">
                <a:solidFill>
                  <a:srgbClr val="202124"/>
                </a:solidFill>
              </a:rPr>
              <a:t>; then consider extension based on risk-benefit discussion.</a:t>
            </a:r>
            <a:endParaRPr lang="en-US" sz="1275" dirty="0"/>
          </a:p>
        </p:txBody>
      </p:sp>
      <p:sp>
        <p:nvSpPr>
          <p:cNvPr id="33" name="Text 12"/>
          <p:cNvSpPr/>
          <p:nvPr/>
        </p:nvSpPr>
        <p:spPr>
          <a:xfrm>
            <a:off x="609600" y="3047851"/>
            <a:ext cx="408051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Cancer-associated VTE</a:t>
            </a:r>
            <a:endParaRPr lang="en-US" sz="1275" dirty="0"/>
          </a:p>
        </p:txBody>
      </p:sp>
      <p:sp>
        <p:nvSpPr>
          <p:cNvPr id="34" name="Text 13"/>
          <p:cNvSpPr/>
          <p:nvPr/>
        </p:nvSpPr>
        <p:spPr>
          <a:xfrm>
            <a:off x="2409527" y="3047851"/>
            <a:ext cx="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
</a:t>
            </a:r>
            <a:endParaRPr lang="en-US" sz="1275" dirty="0"/>
          </a:p>
        </p:txBody>
      </p:sp>
      <p:sp>
        <p:nvSpPr>
          <p:cNvPr id="35" name="Text 14"/>
          <p:cNvSpPr/>
          <p:nvPr/>
        </p:nvSpPr>
        <p:spPr>
          <a:xfrm>
            <a:off x="609600" y="3293566"/>
            <a:ext cx="480060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616161"/>
                </a:solidFill>
              </a:rPr>
              <a:t>Active malignancy or treatment</a:t>
            </a:r>
            <a:endParaRPr lang="en-US" sz="1050" dirty="0"/>
          </a:p>
        </p:txBody>
      </p:sp>
      <p:sp>
        <p:nvSpPr>
          <p:cNvPr id="36" name="Text 15"/>
          <p:cNvSpPr/>
          <p:nvPr/>
        </p:nvSpPr>
        <p:spPr>
          <a:xfrm>
            <a:off x="6102995" y="2895451"/>
            <a:ext cx="6089005" cy="7200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 </a:t>
            </a:r>
            <a:r>
              <a:rPr lang="en-US" sz="1275" b="1" dirty="0">
                <a:solidFill>
                  <a:srgbClr val="202124"/>
                </a:solidFill>
              </a:rPr>
              <a:t>Minimum 6 months</a:t>
            </a:r>
            <a:r>
              <a:rPr lang="en-US" sz="1275" dirty="0">
                <a:solidFill>
                  <a:srgbClr val="202124"/>
                </a:solidFill>
              </a:rPr>
              <a:t>; continue while cancer is active or treatment ongoing.</a:t>
            </a:r>
            <a:endParaRPr lang="en-US" sz="1275" dirty="0"/>
          </a:p>
        </p:txBody>
      </p:sp>
      <p:sp>
        <p:nvSpPr>
          <p:cNvPr id="37" name="Text 16"/>
          <p:cNvSpPr/>
          <p:nvPr/>
        </p:nvSpPr>
        <p:spPr>
          <a:xfrm>
            <a:off x="609600" y="3767882"/>
            <a:ext cx="369189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Recurrent VTE / APS</a:t>
            </a:r>
            <a:endParaRPr lang="en-US" sz="1275" dirty="0"/>
          </a:p>
        </p:txBody>
      </p:sp>
      <p:sp>
        <p:nvSpPr>
          <p:cNvPr id="38" name="Text 17"/>
          <p:cNvSpPr/>
          <p:nvPr/>
        </p:nvSpPr>
        <p:spPr>
          <a:xfrm>
            <a:off x="2196405" y="3767882"/>
            <a:ext cx="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
</a:t>
            </a:r>
            <a:endParaRPr lang="en-US" sz="1275" dirty="0"/>
          </a:p>
        </p:txBody>
      </p:sp>
      <p:sp>
        <p:nvSpPr>
          <p:cNvPr id="39" name="Text 18"/>
          <p:cNvSpPr/>
          <p:nvPr/>
        </p:nvSpPr>
        <p:spPr>
          <a:xfrm>
            <a:off x="609600" y="4013597"/>
            <a:ext cx="400050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616161"/>
                </a:solidFill>
              </a:rPr>
              <a:t>Antiphospholipid Syndrome</a:t>
            </a:r>
            <a:endParaRPr lang="en-US" sz="1050" dirty="0"/>
          </a:p>
        </p:txBody>
      </p:sp>
      <p:sp>
        <p:nvSpPr>
          <p:cNvPr id="40" name="Text 19"/>
          <p:cNvSpPr/>
          <p:nvPr/>
        </p:nvSpPr>
        <p:spPr>
          <a:xfrm>
            <a:off x="6102995" y="3615482"/>
            <a:ext cx="6089005" cy="7200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 </a:t>
            </a:r>
            <a:r>
              <a:rPr lang="en-US" sz="1275" b="1" dirty="0">
                <a:solidFill>
                  <a:srgbClr val="202124"/>
                </a:solidFill>
              </a:rPr>
              <a:t>Long-term (Indefinite)</a:t>
            </a:r>
            <a:r>
              <a:rPr lang="en-US" sz="1275" dirty="0">
                <a:solidFill>
                  <a:srgbClr val="202124"/>
                </a:solidFill>
              </a:rPr>
              <a:t> anticoagulation typically required.</a:t>
            </a:r>
            <a:endParaRPr lang="en-US" sz="1275" dirty="0"/>
          </a:p>
        </p:txBody>
      </p:sp>
      <p:sp>
        <p:nvSpPr>
          <p:cNvPr id="41" name="Text 20"/>
          <p:cNvSpPr/>
          <p:nvPr/>
        </p:nvSpPr>
        <p:spPr>
          <a:xfrm>
            <a:off x="609600" y="4487912"/>
            <a:ext cx="446913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High-risk Thrombophilia</a:t>
            </a:r>
            <a:endParaRPr lang="en-US" sz="1275" dirty="0"/>
          </a:p>
        </p:txBody>
      </p:sp>
      <p:sp>
        <p:nvSpPr>
          <p:cNvPr id="42" name="Text 21"/>
          <p:cNvSpPr/>
          <p:nvPr/>
        </p:nvSpPr>
        <p:spPr>
          <a:xfrm>
            <a:off x="2480816" y="4487912"/>
            <a:ext cx="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
</a:t>
            </a:r>
            <a:endParaRPr lang="en-US" sz="1275" dirty="0"/>
          </a:p>
        </p:txBody>
      </p:sp>
      <p:sp>
        <p:nvSpPr>
          <p:cNvPr id="43" name="Text 22"/>
          <p:cNvSpPr/>
          <p:nvPr/>
        </p:nvSpPr>
        <p:spPr>
          <a:xfrm>
            <a:off x="609600" y="4733627"/>
            <a:ext cx="624078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616161"/>
                </a:solidFill>
              </a:rPr>
              <a:t>e.g., Antithrombin/Protein C deficiency</a:t>
            </a:r>
            <a:endParaRPr lang="en-US" sz="1050" dirty="0"/>
          </a:p>
        </p:txBody>
      </p:sp>
      <p:sp>
        <p:nvSpPr>
          <p:cNvPr id="44" name="Text 23"/>
          <p:cNvSpPr/>
          <p:nvPr/>
        </p:nvSpPr>
        <p:spPr>
          <a:xfrm>
            <a:off x="6102995" y="4335512"/>
            <a:ext cx="6089005" cy="7200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02124"/>
                </a:solidFill>
              </a:rPr>
              <a:t> </a:t>
            </a:r>
            <a:r>
              <a:rPr lang="en-US" sz="1275" b="1" dirty="0">
                <a:solidFill>
                  <a:srgbClr val="202124"/>
                </a:solidFill>
              </a:rPr>
              <a:t>Consider long-term</a:t>
            </a:r>
            <a:r>
              <a:rPr lang="en-US" sz="1275" dirty="0">
                <a:solidFill>
                  <a:srgbClr val="202124"/>
                </a:solidFill>
              </a:rPr>
              <a:t>; require specialist haematology input.</a:t>
            </a:r>
            <a:endParaRPr lang="en-US" sz="1275" dirty="0"/>
          </a:p>
        </p:txBody>
      </p:sp>
      <p:sp>
        <p:nvSpPr>
          <p:cNvPr id="45" name="Text 24"/>
          <p:cNvSpPr/>
          <p:nvPr/>
        </p:nvSpPr>
        <p:spPr>
          <a:xfrm>
            <a:off x="838200" y="5360343"/>
            <a:ext cx="5238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AKT Exam Point</a:t>
            </a:r>
            <a:endParaRPr lang="en-US" sz="1200" dirty="0"/>
          </a:p>
        </p:txBody>
      </p:sp>
      <p:sp>
        <p:nvSpPr>
          <p:cNvPr id="46" name="Text 25"/>
          <p:cNvSpPr/>
          <p:nvPr/>
        </p:nvSpPr>
        <p:spPr>
          <a:xfrm>
            <a:off x="762000" y="5665143"/>
            <a:ext cx="5562254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Provoked VTE = 3 months duration.</a:t>
            </a:r>
            <a:endParaRPr lang="en-US" sz="1125" dirty="0"/>
          </a:p>
        </p:txBody>
      </p:sp>
      <p:sp>
        <p:nvSpPr>
          <p:cNvPr id="47" name="Text 26"/>
          <p:cNvSpPr/>
          <p:nvPr/>
        </p:nvSpPr>
        <p:spPr>
          <a:xfrm>
            <a:off x="762000" y="5927080"/>
            <a:ext cx="114300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Unprovoked VTE = </a:t>
            </a:r>
            <a:r>
              <a:rPr lang="en-US" sz="1125" b="1" dirty="0">
                <a:solidFill>
                  <a:srgbClr val="D32F2F"/>
                </a:solidFill>
              </a:rPr>
              <a:t>Reassess at 3 months</a:t>
            </a:r>
            <a:r>
              <a:rPr lang="en-US" sz="1125" dirty="0">
                <a:solidFill>
                  <a:srgbClr val="424242"/>
                </a:solidFill>
              </a:rPr>
              <a:t> for potential indefinite treatment.</a:t>
            </a:r>
            <a:endParaRPr lang="en-US" sz="1125" dirty="0"/>
          </a:p>
        </p:txBody>
      </p:sp>
      <p:sp>
        <p:nvSpPr>
          <p:cNvPr id="48" name="Text 27"/>
          <p:cNvSpPr/>
          <p:nvPr/>
        </p:nvSpPr>
        <p:spPr>
          <a:xfrm>
            <a:off x="6648450" y="5360343"/>
            <a:ext cx="5238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SCA Skill-Check</a:t>
            </a:r>
            <a:endParaRPr lang="en-US" sz="1200" dirty="0"/>
          </a:p>
        </p:txBody>
      </p:sp>
      <p:sp>
        <p:nvSpPr>
          <p:cNvPr id="49" name="Text 28"/>
          <p:cNvSpPr/>
          <p:nvPr/>
        </p:nvSpPr>
        <p:spPr>
          <a:xfrm>
            <a:off x="6381750" y="5665143"/>
            <a:ext cx="5238750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Discussing duration requires </a:t>
            </a:r>
            <a:r>
              <a:rPr lang="en-US" sz="1125" b="1" dirty="0">
                <a:solidFill>
                  <a:srgbClr val="424242"/>
                </a:solidFill>
              </a:rPr>
              <a:t>Shared Decision Making</a:t>
            </a:r>
            <a:r>
              <a:rPr lang="en-US" sz="1125" dirty="0">
                <a:solidFill>
                  <a:srgbClr val="424242"/>
                </a:solidFill>
              </a:rPr>
              <a:t>. Balance the 5% annual risk of recurrence (unprovoked) against the 1–3% annual risk of major bleeding on DOACs.</a:t>
            </a:r>
            <a:endParaRPr lang="en-US" sz="11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1244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45815"/>
            <a:ext cx="5572125" cy="552643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283940"/>
            <a:ext cx="5095875" cy="4572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347341"/>
            <a:ext cx="285750" cy="228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1931640"/>
            <a:ext cx="166688" cy="511969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605534"/>
            <a:ext cx="166688" cy="511969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3279428"/>
            <a:ext cx="166688" cy="511969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3934271"/>
            <a:ext cx="5095875" cy="6286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000" y="4087564"/>
            <a:ext cx="166688" cy="1372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045815"/>
            <a:ext cx="5572125" cy="552643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0" y="1283940"/>
            <a:ext cx="5095875" cy="4572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24625" y="1347341"/>
            <a:ext cx="285750" cy="2286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1931640"/>
            <a:ext cx="166688" cy="65157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2745135"/>
            <a:ext cx="166688" cy="511969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3419029"/>
            <a:ext cx="166688" cy="511969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4073872"/>
            <a:ext cx="5095875" cy="6286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19875" y="4227165"/>
            <a:ext cx="166688" cy="137220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571500" y="304800"/>
            <a:ext cx="11049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Guideline Authority and NICE NG158</a:t>
            </a:r>
            <a:endParaRPr lang="en-US" sz="1800" dirty="0"/>
          </a:p>
        </p:txBody>
      </p:sp>
      <p:sp>
        <p:nvSpPr>
          <p:cNvPr id="22" name="Text 1"/>
          <p:cNvSpPr/>
          <p:nvPr/>
        </p:nvSpPr>
        <p:spPr>
          <a:xfrm>
            <a:off x="571500" y="61719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23" name="Text 2"/>
          <p:cNvSpPr/>
          <p:nvPr/>
        </p:nvSpPr>
        <p:spPr>
          <a:xfrm>
            <a:off x="1114425" y="1312515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NICE NG158 Standards</a:t>
            </a:r>
            <a:endParaRPr lang="en-US" sz="1500" dirty="0"/>
          </a:p>
        </p:txBody>
      </p:sp>
      <p:sp>
        <p:nvSpPr>
          <p:cNvPr id="24" name="Text 3"/>
          <p:cNvSpPr/>
          <p:nvPr/>
        </p:nvSpPr>
        <p:spPr>
          <a:xfrm>
            <a:off x="900113" y="1884015"/>
            <a:ext cx="4814888" cy="5595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C4043"/>
                </a:solidFill>
              </a:rPr>
              <a:t>Full Title:</a:t>
            </a:r>
            <a:r>
              <a:rPr lang="en-US" sz="1200" dirty="0">
                <a:solidFill>
                  <a:srgbClr val="3C4043"/>
                </a:solidFill>
              </a:rPr>
              <a:t> Venous thromboembolic diseases: diagnosis, management and thrombophilia testing.</a:t>
            </a:r>
            <a:endParaRPr lang="en-US" sz="1200" dirty="0"/>
          </a:p>
        </p:txBody>
      </p:sp>
      <p:sp>
        <p:nvSpPr>
          <p:cNvPr id="25" name="Text 4"/>
          <p:cNvSpPr/>
          <p:nvPr/>
        </p:nvSpPr>
        <p:spPr>
          <a:xfrm>
            <a:off x="900113" y="2557909"/>
            <a:ext cx="4814888" cy="5595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C4043"/>
                </a:solidFill>
              </a:rPr>
              <a:t>Current Status:</a:t>
            </a:r>
            <a:r>
              <a:rPr lang="en-US" sz="1200" dirty="0">
                <a:solidFill>
                  <a:srgbClr val="3C4043"/>
                </a:solidFill>
              </a:rPr>
              <a:t> Published 2020, major updates applied in 2023 for clinical accuracy.</a:t>
            </a:r>
            <a:endParaRPr lang="en-US" sz="1200" dirty="0"/>
          </a:p>
        </p:txBody>
      </p:sp>
      <p:sp>
        <p:nvSpPr>
          <p:cNvPr id="26" name="Text 5"/>
          <p:cNvSpPr/>
          <p:nvPr/>
        </p:nvSpPr>
        <p:spPr>
          <a:xfrm>
            <a:off x="900113" y="3231803"/>
            <a:ext cx="4814888" cy="5595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C4043"/>
                </a:solidFill>
              </a:rPr>
              <a:t>Core Focus:</a:t>
            </a:r>
            <a:r>
              <a:rPr lang="en-US" sz="1200" dirty="0">
                <a:solidFill>
                  <a:srgbClr val="3C4043"/>
                </a:solidFill>
              </a:rPr>
              <a:t> Standardizing the 2-level Wells scoring and prioritizing DOACs for first-line treatment.</a:t>
            </a:r>
            <a:endParaRPr lang="en-US" sz="1200" dirty="0"/>
          </a:p>
        </p:txBody>
      </p:sp>
      <p:sp>
        <p:nvSpPr>
          <p:cNvPr id="27" name="Text 6"/>
          <p:cNvSpPr/>
          <p:nvPr/>
        </p:nvSpPr>
        <p:spPr>
          <a:xfrm>
            <a:off x="928688" y="3934271"/>
            <a:ext cx="4810125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967D2"/>
                </a:solidFill>
              </a:rPr>
              <a:t> These guidelines form the gold standard for UK Primary Care VTE management.</a:t>
            </a:r>
            <a:endParaRPr lang="en-US" sz="1050" dirty="0"/>
          </a:p>
        </p:txBody>
      </p:sp>
      <p:sp>
        <p:nvSpPr>
          <p:cNvPr id="28" name="Text 7"/>
          <p:cNvSpPr/>
          <p:nvPr/>
        </p:nvSpPr>
        <p:spPr>
          <a:xfrm>
            <a:off x="6972300" y="1312515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BNF &amp; Pharmacotherapy</a:t>
            </a:r>
            <a:endParaRPr lang="en-US" sz="1500" dirty="0"/>
          </a:p>
        </p:txBody>
      </p:sp>
      <p:sp>
        <p:nvSpPr>
          <p:cNvPr id="29" name="Text 8"/>
          <p:cNvSpPr/>
          <p:nvPr/>
        </p:nvSpPr>
        <p:spPr>
          <a:xfrm>
            <a:off x="6757988" y="1884015"/>
            <a:ext cx="4814888" cy="69919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C4043"/>
                </a:solidFill>
              </a:rPr>
              <a:t>Dose Verification:</a:t>
            </a:r>
            <a:r>
              <a:rPr lang="en-US" sz="1200" dirty="0">
                <a:solidFill>
                  <a:srgbClr val="3C4043"/>
                </a:solidFill>
              </a:rPr>
              <a:t> All drug dosages (Apixaban, Rivaroxaban, LMWH) cross-referenced with the latest BNF edition.</a:t>
            </a:r>
            <a:endParaRPr lang="en-US" sz="1200" dirty="0"/>
          </a:p>
        </p:txBody>
      </p:sp>
      <p:sp>
        <p:nvSpPr>
          <p:cNvPr id="30" name="Text 9"/>
          <p:cNvSpPr/>
          <p:nvPr/>
        </p:nvSpPr>
        <p:spPr>
          <a:xfrm>
            <a:off x="6757988" y="2697510"/>
            <a:ext cx="4814888" cy="5595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C4043"/>
                </a:solidFill>
              </a:rPr>
              <a:t>Safety First:</a:t>
            </a:r>
            <a:r>
              <a:rPr lang="en-US" sz="1200" dirty="0">
                <a:solidFill>
                  <a:srgbClr val="3C4043"/>
                </a:solidFill>
              </a:rPr>
              <a:t> Emphasis on renal function (eGFR) and weight-based dosing for LMWH.</a:t>
            </a:r>
            <a:endParaRPr lang="en-US" sz="1200" dirty="0"/>
          </a:p>
        </p:txBody>
      </p:sp>
      <p:sp>
        <p:nvSpPr>
          <p:cNvPr id="31" name="Text 10"/>
          <p:cNvSpPr/>
          <p:nvPr/>
        </p:nvSpPr>
        <p:spPr>
          <a:xfrm>
            <a:off x="6757988" y="3371404"/>
            <a:ext cx="4814888" cy="5595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C4043"/>
                </a:solidFill>
              </a:rPr>
              <a:t>Interactions:</a:t>
            </a:r>
            <a:r>
              <a:rPr lang="en-US" sz="1200" dirty="0">
                <a:solidFill>
                  <a:srgbClr val="3C4043"/>
                </a:solidFill>
              </a:rPr>
              <a:t> Clinical deck includes BNF-standard monitoring requirements for Warfarin.</a:t>
            </a:r>
            <a:endParaRPr lang="en-US" sz="1200" dirty="0"/>
          </a:p>
        </p:txBody>
      </p:sp>
      <p:sp>
        <p:nvSpPr>
          <p:cNvPr id="32" name="Text 11"/>
          <p:cNvSpPr/>
          <p:nvPr/>
        </p:nvSpPr>
        <p:spPr>
          <a:xfrm>
            <a:off x="6786563" y="4073872"/>
            <a:ext cx="4810125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2F2F"/>
                </a:solidFill>
              </a:rPr>
              <a:t> ALWAYS verify patient-specific renal function before initiating DOAC therapy.</a:t>
            </a:r>
            <a:endParaRPr lang="en-US" sz="10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1244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45815"/>
            <a:ext cx="5595938" cy="552643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74415"/>
            <a:ext cx="5138738" cy="3524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307753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855440"/>
            <a:ext cx="166688" cy="145852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426940"/>
            <a:ext cx="166688" cy="13722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784128"/>
            <a:ext cx="166688" cy="145852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355628"/>
            <a:ext cx="166688" cy="13722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5284589"/>
            <a:ext cx="5138738" cy="1059061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0100" y="5513189"/>
            <a:ext cx="1905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5063" y="1045815"/>
            <a:ext cx="5595938" cy="552643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43663" y="1274415"/>
            <a:ext cx="5138738" cy="35242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43663" y="1307753"/>
            <a:ext cx="238125" cy="190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43663" y="1855440"/>
            <a:ext cx="166688" cy="1372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43663" y="2174528"/>
            <a:ext cx="166688" cy="13722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43663" y="2674590"/>
            <a:ext cx="2521744" cy="338138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060656" y="2674590"/>
            <a:ext cx="2521744" cy="338138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43663" y="3107978"/>
            <a:ext cx="2521744" cy="338138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060656" y="3107978"/>
            <a:ext cx="2521744" cy="338138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43663" y="3541365"/>
            <a:ext cx="2521744" cy="338138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060656" y="3541365"/>
            <a:ext cx="2521744" cy="338138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43663" y="4117628"/>
            <a:ext cx="5138738" cy="879872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571500" y="304800"/>
            <a:ext cx="11049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Thrombophilia Testing</a:t>
            </a:r>
            <a:endParaRPr lang="en-US" sz="1800" dirty="0"/>
          </a:p>
        </p:txBody>
      </p:sp>
      <p:sp>
        <p:nvSpPr>
          <p:cNvPr id="27" name="Text 1"/>
          <p:cNvSpPr/>
          <p:nvPr/>
        </p:nvSpPr>
        <p:spPr>
          <a:xfrm>
            <a:off x="571500" y="61719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28" name="Text 2"/>
          <p:cNvSpPr/>
          <p:nvPr/>
        </p:nvSpPr>
        <p:spPr>
          <a:xfrm>
            <a:off x="962025" y="1274415"/>
            <a:ext cx="5554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Who to Test? (NICE NG158)</a:t>
            </a:r>
            <a:endParaRPr lang="en-US" sz="1350" dirty="0"/>
          </a:p>
        </p:txBody>
      </p:sp>
      <p:sp>
        <p:nvSpPr>
          <p:cNvPr id="29" name="Text 3"/>
          <p:cNvSpPr/>
          <p:nvPr/>
        </p:nvSpPr>
        <p:spPr>
          <a:xfrm>
            <a:off x="890588" y="1817340"/>
            <a:ext cx="48577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Unprovoked proximal DVT or PE:</a:t>
            </a:r>
            <a:r>
              <a:rPr lang="en-US" sz="1125" dirty="0">
                <a:solidFill>
                  <a:srgbClr val="202124"/>
                </a:solidFill>
              </a:rPr>
              <a:t> Offer if considering stopping anticoagulation.</a:t>
            </a:r>
            <a:endParaRPr lang="en-US" sz="1125" dirty="0"/>
          </a:p>
        </p:txBody>
      </p:sp>
      <p:sp>
        <p:nvSpPr>
          <p:cNvPr id="30" name="Text 4"/>
          <p:cNvSpPr/>
          <p:nvPr/>
        </p:nvSpPr>
        <p:spPr>
          <a:xfrm>
            <a:off x="890588" y="2388840"/>
            <a:ext cx="1130141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Recurrent VTE:</a:t>
            </a:r>
            <a:r>
              <a:rPr lang="en-US" sz="1125" dirty="0">
                <a:solidFill>
                  <a:srgbClr val="202124"/>
                </a:solidFill>
              </a:rPr>
              <a:t> Essential to identify underlying hypercoagulability.</a:t>
            </a:r>
            <a:endParaRPr lang="en-US" sz="1125" dirty="0"/>
          </a:p>
        </p:txBody>
      </p:sp>
      <p:sp>
        <p:nvSpPr>
          <p:cNvPr id="31" name="Text 5"/>
          <p:cNvSpPr/>
          <p:nvPr/>
        </p:nvSpPr>
        <p:spPr>
          <a:xfrm>
            <a:off x="890588" y="2746028"/>
            <a:ext cx="48577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Family History:</a:t>
            </a:r>
            <a:r>
              <a:rPr lang="en-US" sz="1125" dirty="0">
                <a:solidFill>
                  <a:srgbClr val="202124"/>
                </a:solidFill>
              </a:rPr>
              <a:t> First-degree relative with VTE or known high-risk thrombophilia.</a:t>
            </a:r>
            <a:endParaRPr lang="en-US" sz="1125" dirty="0"/>
          </a:p>
        </p:txBody>
      </p:sp>
      <p:sp>
        <p:nvSpPr>
          <p:cNvPr id="32" name="Text 6"/>
          <p:cNvSpPr/>
          <p:nvPr/>
        </p:nvSpPr>
        <p:spPr>
          <a:xfrm>
            <a:off x="890588" y="3317528"/>
            <a:ext cx="1130141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Young Patients:</a:t>
            </a:r>
            <a:r>
              <a:rPr lang="en-US" sz="1125" dirty="0">
                <a:solidFill>
                  <a:srgbClr val="202124"/>
                </a:solidFill>
              </a:rPr>
              <a:t> Consider in unprovoked VTE at a young age (&lt;40-50).</a:t>
            </a:r>
            <a:endParaRPr lang="en-US" sz="1125" dirty="0"/>
          </a:p>
        </p:txBody>
      </p:sp>
      <p:sp>
        <p:nvSpPr>
          <p:cNvPr id="33" name="Text 7"/>
          <p:cNvSpPr/>
          <p:nvPr/>
        </p:nvSpPr>
        <p:spPr>
          <a:xfrm>
            <a:off x="1085850" y="5475089"/>
            <a:ext cx="475773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THE GOLDEN RULE</a:t>
            </a:r>
            <a:endParaRPr lang="en-US" sz="1200" dirty="0"/>
          </a:p>
        </p:txBody>
      </p:sp>
      <p:sp>
        <p:nvSpPr>
          <p:cNvPr id="34" name="Text 8"/>
          <p:cNvSpPr/>
          <p:nvPr/>
        </p:nvSpPr>
        <p:spPr>
          <a:xfrm>
            <a:off x="800100" y="5779889"/>
            <a:ext cx="4757738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Do </a:t>
            </a:r>
            <a:r>
              <a:rPr lang="en-US" sz="1050" b="1" dirty="0">
                <a:solidFill>
                  <a:srgbClr val="202124"/>
                </a:solidFill>
              </a:rPr>
              <a:t>NOT</a:t>
            </a:r>
            <a:r>
              <a:rPr lang="en-US" sz="1050" dirty="0">
                <a:solidFill>
                  <a:srgbClr val="202124"/>
                </a:solidFill>
              </a:rPr>
              <a:t> test while the patient is on anticoagulation. Warfarin and LMWH significantly interfere with results (especially Protein C/S and Antithrombin).</a:t>
            </a:r>
            <a:endParaRPr lang="en-US" sz="1050" dirty="0"/>
          </a:p>
        </p:txBody>
      </p:sp>
      <p:sp>
        <p:nvSpPr>
          <p:cNvPr id="35" name="Text 9"/>
          <p:cNvSpPr/>
          <p:nvPr/>
        </p:nvSpPr>
        <p:spPr>
          <a:xfrm>
            <a:off x="6796088" y="1274415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Timing and Specific Tests</a:t>
            </a:r>
            <a:endParaRPr lang="en-US" sz="1350" dirty="0"/>
          </a:p>
        </p:txBody>
      </p:sp>
      <p:sp>
        <p:nvSpPr>
          <p:cNvPr id="36" name="Text 10"/>
          <p:cNvSpPr/>
          <p:nvPr/>
        </p:nvSpPr>
        <p:spPr>
          <a:xfrm>
            <a:off x="6724650" y="1817340"/>
            <a:ext cx="54673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Wait Period:</a:t>
            </a:r>
            <a:r>
              <a:rPr lang="en-US" sz="1125" dirty="0">
                <a:solidFill>
                  <a:srgbClr val="202124"/>
                </a:solidFill>
              </a:rPr>
              <a:t> Test at least </a:t>
            </a:r>
            <a:r>
              <a:rPr lang="en-US" sz="1125" b="1" dirty="0">
                <a:solidFill>
                  <a:srgbClr val="D32F2F"/>
                </a:solidFill>
              </a:rPr>
              <a:t>4 weeks AFTER</a:t>
            </a:r>
            <a:r>
              <a:rPr lang="en-US" sz="1125" dirty="0">
                <a:solidFill>
                  <a:srgbClr val="202124"/>
                </a:solidFill>
              </a:rPr>
              <a:t> stopping anticoagulation.</a:t>
            </a:r>
            <a:endParaRPr lang="en-US" sz="1125" dirty="0"/>
          </a:p>
        </p:txBody>
      </p:sp>
      <p:sp>
        <p:nvSpPr>
          <p:cNvPr id="37" name="Text 11"/>
          <p:cNvSpPr/>
          <p:nvPr/>
        </p:nvSpPr>
        <p:spPr>
          <a:xfrm>
            <a:off x="6724650" y="2193578"/>
            <a:ext cx="51435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Standard Thrombophilia Screen:</a:t>
            </a:r>
            <a:endParaRPr lang="en-US" sz="1125" dirty="0"/>
          </a:p>
        </p:txBody>
      </p:sp>
      <p:sp>
        <p:nvSpPr>
          <p:cNvPr id="38" name="Text 12"/>
          <p:cNvSpPr/>
          <p:nvPr/>
        </p:nvSpPr>
        <p:spPr>
          <a:xfrm>
            <a:off x="6443663" y="2674590"/>
            <a:ext cx="2293144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4A4A4A"/>
                </a:solidFill>
              </a:rPr>
              <a:t>Factor V Leiden</a:t>
            </a:r>
            <a:endParaRPr lang="en-US" sz="975" dirty="0"/>
          </a:p>
        </p:txBody>
      </p:sp>
      <p:sp>
        <p:nvSpPr>
          <p:cNvPr id="39" name="Text 13"/>
          <p:cNvSpPr/>
          <p:nvPr/>
        </p:nvSpPr>
        <p:spPr>
          <a:xfrm>
            <a:off x="9060656" y="2674590"/>
            <a:ext cx="2293144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4A4A4A"/>
                </a:solidFill>
              </a:rPr>
              <a:t>Prothrombin Gene</a:t>
            </a:r>
            <a:endParaRPr lang="en-US" sz="975" dirty="0"/>
          </a:p>
        </p:txBody>
      </p:sp>
      <p:sp>
        <p:nvSpPr>
          <p:cNvPr id="40" name="Text 14"/>
          <p:cNvSpPr/>
          <p:nvPr/>
        </p:nvSpPr>
        <p:spPr>
          <a:xfrm>
            <a:off x="6443663" y="3107978"/>
            <a:ext cx="2293144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4A4A4A"/>
                </a:solidFill>
              </a:rPr>
              <a:t>Protein C &amp; S</a:t>
            </a:r>
            <a:endParaRPr lang="en-US" sz="975" dirty="0"/>
          </a:p>
        </p:txBody>
      </p:sp>
      <p:sp>
        <p:nvSpPr>
          <p:cNvPr id="41" name="Text 15"/>
          <p:cNvSpPr/>
          <p:nvPr/>
        </p:nvSpPr>
        <p:spPr>
          <a:xfrm>
            <a:off x="9060656" y="3107978"/>
            <a:ext cx="2293144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4A4A4A"/>
                </a:solidFill>
              </a:rPr>
              <a:t>Antithrombin III</a:t>
            </a:r>
            <a:endParaRPr lang="en-US" sz="975" dirty="0"/>
          </a:p>
        </p:txBody>
      </p:sp>
      <p:sp>
        <p:nvSpPr>
          <p:cNvPr id="42" name="Text 16"/>
          <p:cNvSpPr/>
          <p:nvPr/>
        </p:nvSpPr>
        <p:spPr>
          <a:xfrm>
            <a:off x="6443663" y="3541365"/>
            <a:ext cx="2293144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4A4A4A"/>
                </a:solidFill>
              </a:rPr>
              <a:t>Antiphospholipid Ab</a:t>
            </a:r>
            <a:endParaRPr lang="en-US" sz="975" dirty="0"/>
          </a:p>
        </p:txBody>
      </p:sp>
      <p:sp>
        <p:nvSpPr>
          <p:cNvPr id="43" name="Text 17"/>
          <p:cNvSpPr/>
          <p:nvPr/>
        </p:nvSpPr>
        <p:spPr>
          <a:xfrm>
            <a:off x="9060656" y="3541365"/>
            <a:ext cx="2293144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4A4A4A"/>
                </a:solidFill>
              </a:rPr>
              <a:t>Lupus Anticoagulant</a:t>
            </a:r>
            <a:endParaRPr lang="en-US" sz="975" dirty="0"/>
          </a:p>
        </p:txBody>
      </p:sp>
      <p:sp>
        <p:nvSpPr>
          <p:cNvPr id="44" name="Text 18"/>
          <p:cNvSpPr/>
          <p:nvPr/>
        </p:nvSpPr>
        <p:spPr>
          <a:xfrm>
            <a:off x="6586538" y="4260503"/>
            <a:ext cx="48529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</a:rPr>
              <a:t>GP Management Tip:</a:t>
            </a:r>
            <a:endParaRPr lang="en-US" sz="1050" dirty="0"/>
          </a:p>
        </p:txBody>
      </p:sp>
      <p:sp>
        <p:nvSpPr>
          <p:cNvPr id="45" name="Text 19"/>
          <p:cNvSpPr/>
          <p:nvPr/>
        </p:nvSpPr>
        <p:spPr>
          <a:xfrm>
            <a:off x="6586538" y="4508153"/>
            <a:ext cx="4852988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202124"/>
                </a:solidFill>
              </a:rPr>
              <a:t>If results are abnormal, refer to Haematology. Antiphospholipid syndrome or Antithrombin deficiency often requires lifelong (indefinite) anticoagulation.</a:t>
            </a:r>
            <a:endParaRPr lang="en-US" sz="97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1244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45815"/>
            <a:ext cx="5572125" cy="243944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07753"/>
            <a:ext cx="285750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712565"/>
            <a:ext cx="142875" cy="1619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026890"/>
            <a:ext cx="142875" cy="1619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675757"/>
            <a:ext cx="5572125" cy="243944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937695"/>
            <a:ext cx="285750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342507"/>
            <a:ext cx="142875" cy="1619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656832"/>
            <a:ext cx="142875" cy="16192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045815"/>
            <a:ext cx="5572125" cy="2439442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1307753"/>
            <a:ext cx="285750" cy="1905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1712565"/>
            <a:ext cx="142875" cy="417612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2282577"/>
            <a:ext cx="142875" cy="16192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8875" y="3675757"/>
            <a:ext cx="5572125" cy="2439442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3937695"/>
            <a:ext cx="285750" cy="1905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7475" y="4342507"/>
            <a:ext cx="142875" cy="16192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4656832"/>
            <a:ext cx="142875" cy="387697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6524625"/>
            <a:ext cx="142875" cy="114300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571500" y="304800"/>
            <a:ext cx="11049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Hospital VTE Prophylaxis (NICE NG89)</a:t>
            </a:r>
            <a:endParaRPr lang="en-US" sz="1800" dirty="0"/>
          </a:p>
        </p:txBody>
      </p:sp>
      <p:sp>
        <p:nvSpPr>
          <p:cNvPr id="23" name="Text 1"/>
          <p:cNvSpPr/>
          <p:nvPr/>
        </p:nvSpPr>
        <p:spPr>
          <a:xfrm>
            <a:off x="571500" y="61719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24" name="Text 2"/>
          <p:cNvSpPr/>
          <p:nvPr/>
        </p:nvSpPr>
        <p:spPr>
          <a:xfrm>
            <a:off x="1009650" y="1274415"/>
            <a:ext cx="51149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VTE Risk Assessment</a:t>
            </a:r>
            <a:endParaRPr lang="en-US" sz="1350" dirty="0"/>
          </a:p>
        </p:txBody>
      </p:sp>
      <p:sp>
        <p:nvSpPr>
          <p:cNvPr id="25" name="Text 3"/>
          <p:cNvSpPr/>
          <p:nvPr/>
        </p:nvSpPr>
        <p:spPr>
          <a:xfrm>
            <a:off x="866775" y="1674465"/>
            <a:ext cx="8743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Mandatory for </a:t>
            </a:r>
            <a:r>
              <a:rPr lang="en-US" sz="1125" b="1" dirty="0">
                <a:solidFill>
                  <a:srgbClr val="005EB8"/>
                </a:solidFill>
              </a:rPr>
              <a:t>all hospital inpatients</a:t>
            </a:r>
            <a:r>
              <a:rPr lang="en-US" sz="1125" dirty="0">
                <a:solidFill>
                  <a:srgbClr val="202124"/>
                </a:solidFill>
              </a:rPr>
              <a:t> on admission.</a:t>
            </a:r>
            <a:endParaRPr lang="en-US" sz="1125" dirty="0"/>
          </a:p>
        </p:txBody>
      </p:sp>
      <p:sp>
        <p:nvSpPr>
          <p:cNvPr id="26" name="Text 4"/>
          <p:cNvSpPr/>
          <p:nvPr/>
        </p:nvSpPr>
        <p:spPr>
          <a:xfrm>
            <a:off x="866775" y="1988790"/>
            <a:ext cx="113252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Must be </a:t>
            </a:r>
            <a:r>
              <a:rPr lang="en-US" sz="1125" b="1" dirty="0">
                <a:solidFill>
                  <a:srgbClr val="005EB8"/>
                </a:solidFill>
              </a:rPr>
              <a:t>re-assessed at 24 hours</a:t>
            </a:r>
            <a:r>
              <a:rPr lang="en-US" sz="1125" dirty="0">
                <a:solidFill>
                  <a:srgbClr val="202124"/>
                </a:solidFill>
              </a:rPr>
              <a:t> to identify dynamic clinical changes.</a:t>
            </a:r>
            <a:endParaRPr lang="en-US" sz="1125" dirty="0"/>
          </a:p>
        </p:txBody>
      </p:sp>
      <p:sp>
        <p:nvSpPr>
          <p:cNvPr id="27" name="Text 5"/>
          <p:cNvSpPr/>
          <p:nvPr/>
        </p:nvSpPr>
        <p:spPr>
          <a:xfrm>
            <a:off x="1009650" y="3904357"/>
            <a:ext cx="51149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Mechanical Prophylaxis</a:t>
            </a:r>
            <a:endParaRPr lang="en-US" sz="1350" dirty="0"/>
          </a:p>
        </p:txBody>
      </p:sp>
      <p:sp>
        <p:nvSpPr>
          <p:cNvPr id="28" name="Text 6"/>
          <p:cNvSpPr/>
          <p:nvPr/>
        </p:nvSpPr>
        <p:spPr>
          <a:xfrm>
            <a:off x="866775" y="4304407"/>
            <a:ext cx="104584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TED Stockings:</a:t>
            </a:r>
            <a:r>
              <a:rPr lang="en-US" sz="1125" dirty="0">
                <a:solidFill>
                  <a:srgbClr val="202124"/>
                </a:solidFill>
              </a:rPr>
              <a:t> Graduated compression to reduce venous stasis.</a:t>
            </a:r>
            <a:endParaRPr lang="en-US" sz="1125" dirty="0"/>
          </a:p>
        </p:txBody>
      </p:sp>
      <p:sp>
        <p:nvSpPr>
          <p:cNvPr id="29" name="Text 7"/>
          <p:cNvSpPr/>
          <p:nvPr/>
        </p:nvSpPr>
        <p:spPr>
          <a:xfrm>
            <a:off x="866775" y="4618732"/>
            <a:ext cx="113252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IPC:</a:t>
            </a:r>
            <a:r>
              <a:rPr lang="en-US" sz="1125" dirty="0">
                <a:solidFill>
                  <a:srgbClr val="202124"/>
                </a:solidFill>
              </a:rPr>
              <a:t> Intermittent Pneumatic Compression boots for surgical patients.</a:t>
            </a:r>
            <a:endParaRPr lang="en-US" sz="1125" dirty="0"/>
          </a:p>
        </p:txBody>
      </p:sp>
      <p:sp>
        <p:nvSpPr>
          <p:cNvPr id="30" name="Text 8"/>
          <p:cNvSpPr/>
          <p:nvPr/>
        </p:nvSpPr>
        <p:spPr>
          <a:xfrm>
            <a:off x="6867525" y="1274415"/>
            <a:ext cx="53244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Pharmacological Prophylaxis</a:t>
            </a:r>
            <a:endParaRPr lang="en-US" sz="1350" dirty="0"/>
          </a:p>
        </p:txBody>
      </p:sp>
      <p:sp>
        <p:nvSpPr>
          <p:cNvPr id="31" name="Text 9"/>
          <p:cNvSpPr/>
          <p:nvPr/>
        </p:nvSpPr>
        <p:spPr>
          <a:xfrm>
            <a:off x="6724650" y="1674465"/>
            <a:ext cx="4857750" cy="4557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LMWH:</a:t>
            </a:r>
            <a:r>
              <a:rPr lang="en-US" sz="1125" dirty="0">
                <a:solidFill>
                  <a:srgbClr val="202124"/>
                </a:solidFill>
              </a:rPr>
              <a:t> Standard dosing (e.g., Enoxaparin 40mg OD or Dalteparin 5000 units OD).</a:t>
            </a:r>
            <a:endParaRPr lang="en-US" sz="1125" dirty="0"/>
          </a:p>
        </p:txBody>
      </p:sp>
      <p:sp>
        <p:nvSpPr>
          <p:cNvPr id="32" name="Text 10"/>
          <p:cNvSpPr/>
          <p:nvPr/>
        </p:nvSpPr>
        <p:spPr>
          <a:xfrm>
            <a:off x="6724650" y="2244477"/>
            <a:ext cx="54673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Adjust for </a:t>
            </a:r>
            <a:r>
              <a:rPr lang="en-US" sz="1125" b="1" dirty="0">
                <a:solidFill>
                  <a:srgbClr val="005EB8"/>
                </a:solidFill>
              </a:rPr>
              <a:t>renal impairment</a:t>
            </a:r>
            <a:r>
              <a:rPr lang="en-US" sz="1125" dirty="0">
                <a:solidFill>
                  <a:srgbClr val="202124"/>
                </a:solidFill>
              </a:rPr>
              <a:t> (check local trust eGFR thresholds).</a:t>
            </a:r>
            <a:endParaRPr lang="en-US" sz="1125" dirty="0"/>
          </a:p>
        </p:txBody>
      </p:sp>
      <p:sp>
        <p:nvSpPr>
          <p:cNvPr id="33" name="Text 11"/>
          <p:cNvSpPr/>
          <p:nvPr/>
        </p:nvSpPr>
        <p:spPr>
          <a:xfrm>
            <a:off x="6867525" y="3904357"/>
            <a:ext cx="51149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Duration of Prophylaxis</a:t>
            </a:r>
            <a:endParaRPr lang="en-US" sz="1350" dirty="0"/>
          </a:p>
        </p:txBody>
      </p:sp>
      <p:sp>
        <p:nvSpPr>
          <p:cNvPr id="34" name="Text 12"/>
          <p:cNvSpPr/>
          <p:nvPr/>
        </p:nvSpPr>
        <p:spPr>
          <a:xfrm>
            <a:off x="6724650" y="4304407"/>
            <a:ext cx="54673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Standard:</a:t>
            </a:r>
            <a:r>
              <a:rPr lang="en-US" sz="1125" dirty="0">
                <a:solidFill>
                  <a:srgbClr val="202124"/>
                </a:solidFill>
              </a:rPr>
              <a:t> Typically 10–14 days for general medical/surgical patients.</a:t>
            </a:r>
            <a:endParaRPr lang="en-US" sz="1125" dirty="0"/>
          </a:p>
        </p:txBody>
      </p:sp>
      <p:sp>
        <p:nvSpPr>
          <p:cNvPr id="35" name="Text 13"/>
          <p:cNvSpPr/>
          <p:nvPr/>
        </p:nvSpPr>
        <p:spPr>
          <a:xfrm>
            <a:off x="6724650" y="4618732"/>
            <a:ext cx="4857750" cy="42579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D32F2F"/>
                </a:solidFill>
              </a:rPr>
              <a:t>Extended:</a:t>
            </a:r>
            <a:r>
              <a:rPr lang="en-US" sz="1125" dirty="0">
                <a:solidFill>
                  <a:srgbClr val="202124"/>
                </a:solidFill>
              </a:rPr>
              <a:t> 28–35 days post-hip/knee replacement or lower limb fracture surgery.</a:t>
            </a:r>
            <a:endParaRPr lang="en-US" sz="1125" dirty="0"/>
          </a:p>
        </p:txBody>
      </p:sp>
      <p:sp>
        <p:nvSpPr>
          <p:cNvPr id="36" name="Text 14"/>
          <p:cNvSpPr/>
          <p:nvPr/>
        </p:nvSpPr>
        <p:spPr>
          <a:xfrm>
            <a:off x="600075" y="6496050"/>
            <a:ext cx="115919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606770"/>
                </a:solidFill>
              </a:rPr>
              <a:t>Reference: NICE Guideline NG89 (Venous thromboembolism in over 16s: role of hospital-led prophylaxis).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1244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45815"/>
            <a:ext cx="5572125" cy="543118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74415"/>
            <a:ext cx="5114925" cy="381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322040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874490"/>
            <a:ext cx="228600" cy="293787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685752"/>
            <a:ext cx="228600" cy="21654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283744"/>
            <a:ext cx="228600" cy="2286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881735"/>
            <a:ext cx="228600" cy="20568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5619750"/>
            <a:ext cx="5114925" cy="6286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045815"/>
            <a:ext cx="5572125" cy="238318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1274415"/>
            <a:ext cx="5114925" cy="3810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1322040"/>
            <a:ext cx="238125" cy="1905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1874490"/>
            <a:ext cx="228600" cy="25717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2472482"/>
            <a:ext cx="228600" cy="20568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3619500"/>
            <a:ext cx="5572125" cy="2857500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571500" y="304800"/>
            <a:ext cx="11049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Primary Care VTE Prevention</a:t>
            </a:r>
            <a:endParaRPr lang="en-US" sz="1800" dirty="0"/>
          </a:p>
        </p:txBody>
      </p:sp>
      <p:sp>
        <p:nvSpPr>
          <p:cNvPr id="19" name="Text 1"/>
          <p:cNvSpPr/>
          <p:nvPr/>
        </p:nvSpPr>
        <p:spPr>
          <a:xfrm>
            <a:off x="571500" y="61719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20" name="Text 2"/>
          <p:cNvSpPr/>
          <p:nvPr/>
        </p:nvSpPr>
        <p:spPr>
          <a:xfrm>
            <a:off x="962025" y="1274415"/>
            <a:ext cx="52578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Long-Haul Travel Advice</a:t>
            </a:r>
            <a:endParaRPr lang="en-US" sz="1500" dirty="0"/>
          </a:p>
        </p:txBody>
      </p:sp>
      <p:sp>
        <p:nvSpPr>
          <p:cNvPr id="21" name="Text 3"/>
          <p:cNvSpPr/>
          <p:nvPr/>
        </p:nvSpPr>
        <p:spPr>
          <a:xfrm>
            <a:off x="981075" y="1845915"/>
            <a:ext cx="474345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General Measures:</a:t>
            </a:r>
            <a:r>
              <a:rPr lang="en-US" sz="1200" dirty="0">
                <a:solidFill>
                  <a:srgbClr val="202124"/>
                </a:solidFill>
              </a:rPr>
              <a:t> Regular calf exercises, frequent walking, and maintaining good hydration. Advise avoiding excessive alcohol and sedatives.</a:t>
            </a:r>
            <a:endParaRPr lang="en-US" sz="1200" dirty="0"/>
          </a:p>
        </p:txBody>
      </p:sp>
      <p:sp>
        <p:nvSpPr>
          <p:cNvPr id="22" name="Text 4"/>
          <p:cNvSpPr/>
          <p:nvPr/>
        </p:nvSpPr>
        <p:spPr>
          <a:xfrm>
            <a:off x="981075" y="2657177"/>
            <a:ext cx="47434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Duration:</a:t>
            </a:r>
            <a:r>
              <a:rPr lang="en-US" sz="1200" dirty="0">
                <a:solidFill>
                  <a:srgbClr val="202124"/>
                </a:solidFill>
              </a:rPr>
              <a:t> Risks increase significantly for flights or travel durations exceeding </a:t>
            </a:r>
            <a:r>
              <a:rPr lang="en-US" sz="1200" b="1" dirty="0">
                <a:solidFill>
                  <a:srgbClr val="202124"/>
                </a:solidFill>
              </a:rPr>
              <a:t>4 hours</a:t>
            </a:r>
            <a:r>
              <a:rPr lang="en-US" sz="1200" dirty="0">
                <a:solidFill>
                  <a:srgbClr val="202124"/>
                </a:solidFill>
              </a:rPr>
              <a:t>.</a:t>
            </a:r>
            <a:endParaRPr lang="en-US" sz="1200" dirty="0"/>
          </a:p>
        </p:txBody>
      </p:sp>
      <p:sp>
        <p:nvSpPr>
          <p:cNvPr id="23" name="Text 5"/>
          <p:cNvSpPr/>
          <p:nvPr/>
        </p:nvSpPr>
        <p:spPr>
          <a:xfrm>
            <a:off x="981075" y="3255169"/>
            <a:ext cx="47434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High-Risk Travellers:</a:t>
            </a:r>
            <a:r>
              <a:rPr lang="en-US" sz="1200" dirty="0">
                <a:solidFill>
                  <a:srgbClr val="202124"/>
                </a:solidFill>
              </a:rPr>
              <a:t> Recommend below-knee graduated compression stockings (Class 1 or 2) for patients with risk factors.</a:t>
            </a:r>
            <a:endParaRPr lang="en-US" sz="1200" dirty="0"/>
          </a:p>
        </p:txBody>
      </p:sp>
      <p:sp>
        <p:nvSpPr>
          <p:cNvPr id="24" name="Text 6"/>
          <p:cNvSpPr/>
          <p:nvPr/>
        </p:nvSpPr>
        <p:spPr>
          <a:xfrm>
            <a:off x="981075" y="3853160"/>
            <a:ext cx="474345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LMWH Consideration:</a:t>
            </a:r>
            <a:r>
              <a:rPr lang="en-US" sz="1200" dirty="0">
                <a:solidFill>
                  <a:srgbClr val="202124"/>
                </a:solidFill>
              </a:rPr>
              <a:t> For extremely high-risk patients (e.g., active cancer, history of VTE), consider a </a:t>
            </a:r>
            <a:r>
              <a:rPr lang="en-US" sz="1200" b="1" dirty="0">
                <a:solidFill>
                  <a:srgbClr val="202124"/>
                </a:solidFill>
              </a:rPr>
              <a:t>single dose of LMWH</a:t>
            </a:r>
            <a:r>
              <a:rPr lang="en-US" sz="1200" dirty="0">
                <a:solidFill>
                  <a:srgbClr val="202124"/>
                </a:solidFill>
              </a:rPr>
              <a:t> prior to departure.</a:t>
            </a:r>
            <a:endParaRPr lang="en-US" sz="1200" dirty="0"/>
          </a:p>
        </p:txBody>
      </p:sp>
      <p:sp>
        <p:nvSpPr>
          <p:cNvPr id="25" name="Text 7"/>
          <p:cNvSpPr/>
          <p:nvPr/>
        </p:nvSpPr>
        <p:spPr>
          <a:xfrm>
            <a:off x="762000" y="5619750"/>
            <a:ext cx="4810125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202124"/>
                </a:solidFill>
              </a:rPr>
              <a:t>Guidance: Aspirin is NOT recommended as primary prophylaxis for travel-related VTE (limited evidence).</a:t>
            </a:r>
            <a:endParaRPr lang="en-US" sz="1050" dirty="0"/>
          </a:p>
        </p:txBody>
      </p:sp>
      <p:sp>
        <p:nvSpPr>
          <p:cNvPr id="26" name="Text 8"/>
          <p:cNvSpPr/>
          <p:nvPr/>
        </p:nvSpPr>
        <p:spPr>
          <a:xfrm>
            <a:off x="6819900" y="1274415"/>
            <a:ext cx="53721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Post-Thrombotic Syndrome (PTS)</a:t>
            </a:r>
            <a:endParaRPr lang="en-US" sz="1500" dirty="0"/>
          </a:p>
        </p:txBody>
      </p:sp>
      <p:sp>
        <p:nvSpPr>
          <p:cNvPr id="27" name="Text 9"/>
          <p:cNvSpPr/>
          <p:nvPr/>
        </p:nvSpPr>
        <p:spPr>
          <a:xfrm>
            <a:off x="6838950" y="1845915"/>
            <a:ext cx="47434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Prevention Protocol:</a:t>
            </a:r>
            <a:r>
              <a:rPr lang="en-US" sz="1200" dirty="0">
                <a:solidFill>
                  <a:srgbClr val="202124"/>
                </a:solidFill>
              </a:rPr>
              <a:t> Offer graduated compression stockings for </a:t>
            </a:r>
            <a:r>
              <a:rPr lang="en-US" sz="1200" b="1" dirty="0">
                <a:solidFill>
                  <a:srgbClr val="202124"/>
                </a:solidFill>
              </a:rPr>
              <a:t>at least 2 years</a:t>
            </a:r>
            <a:r>
              <a:rPr lang="en-US" sz="1200" dirty="0">
                <a:solidFill>
                  <a:srgbClr val="202124"/>
                </a:solidFill>
              </a:rPr>
              <a:t> following a proximal DVT.</a:t>
            </a:r>
            <a:endParaRPr lang="en-US" sz="1200" dirty="0"/>
          </a:p>
        </p:txBody>
      </p:sp>
      <p:sp>
        <p:nvSpPr>
          <p:cNvPr id="28" name="Text 10"/>
          <p:cNvSpPr/>
          <p:nvPr/>
        </p:nvSpPr>
        <p:spPr>
          <a:xfrm>
            <a:off x="6838950" y="2443907"/>
            <a:ext cx="47434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Clinical Impact:</a:t>
            </a:r>
            <a:r>
              <a:rPr lang="en-US" sz="1200" dirty="0">
                <a:solidFill>
                  <a:srgbClr val="202124"/>
                </a:solidFill>
              </a:rPr>
              <a:t> PTS affects 20–50% of patients; stockings significantly reduce chronic pain, swelling, and venous ulcers.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1244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918543"/>
            <a:ext cx="5572125" cy="159424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2156668"/>
            <a:ext cx="5095875" cy="381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2204293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718643"/>
            <a:ext cx="190500" cy="152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3072854"/>
            <a:ext cx="1905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750915"/>
            <a:ext cx="5572125" cy="194845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3989040"/>
            <a:ext cx="5095875" cy="3810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4036665"/>
            <a:ext cx="238125" cy="190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4551015"/>
            <a:ext cx="1905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" y="4905226"/>
            <a:ext cx="19050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125" y="5259437"/>
            <a:ext cx="19050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2301329"/>
            <a:ext cx="5572125" cy="194845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2539454"/>
            <a:ext cx="5095875" cy="3810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2587079"/>
            <a:ext cx="238125" cy="1905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3101429"/>
            <a:ext cx="190500" cy="152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3455640"/>
            <a:ext cx="190500" cy="1524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77000" y="3809851"/>
            <a:ext cx="190500" cy="1524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38875" y="4487912"/>
            <a:ext cx="5572125" cy="82867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46193" y="4670524"/>
            <a:ext cx="226219" cy="186779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571500" y="304800"/>
            <a:ext cx="11049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Post-Thrombotic Syndrome</a:t>
            </a:r>
            <a:endParaRPr lang="en-US" sz="1800" dirty="0"/>
          </a:p>
        </p:txBody>
      </p:sp>
      <p:sp>
        <p:nvSpPr>
          <p:cNvPr id="25" name="Text 1"/>
          <p:cNvSpPr/>
          <p:nvPr/>
        </p:nvSpPr>
        <p:spPr>
          <a:xfrm>
            <a:off x="571500" y="61719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26" name="Text 2"/>
          <p:cNvSpPr/>
          <p:nvPr/>
        </p:nvSpPr>
        <p:spPr>
          <a:xfrm>
            <a:off x="971550" y="2156668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Prevalence &amp; Impact</a:t>
            </a:r>
            <a:endParaRPr lang="en-US" sz="1500" dirty="0"/>
          </a:p>
        </p:txBody>
      </p:sp>
      <p:sp>
        <p:nvSpPr>
          <p:cNvPr id="27" name="Text 3"/>
          <p:cNvSpPr/>
          <p:nvPr/>
        </p:nvSpPr>
        <p:spPr>
          <a:xfrm>
            <a:off x="904875" y="2680543"/>
            <a:ext cx="1001268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Affects 20–50% of patients after proximal DVT.</a:t>
            </a:r>
            <a:endParaRPr lang="en-US" sz="1350" dirty="0"/>
          </a:p>
        </p:txBody>
      </p:sp>
      <p:sp>
        <p:nvSpPr>
          <p:cNvPr id="28" name="Text 4"/>
          <p:cNvSpPr/>
          <p:nvPr/>
        </p:nvSpPr>
        <p:spPr>
          <a:xfrm>
            <a:off x="904875" y="3034754"/>
            <a:ext cx="1110996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Significant cause of chronic morbidity and disability.</a:t>
            </a:r>
            <a:endParaRPr lang="en-US" sz="1350" dirty="0"/>
          </a:p>
        </p:txBody>
      </p:sp>
      <p:sp>
        <p:nvSpPr>
          <p:cNvPr id="29" name="Text 5"/>
          <p:cNvSpPr/>
          <p:nvPr/>
        </p:nvSpPr>
        <p:spPr>
          <a:xfrm>
            <a:off x="971550" y="3989040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Clinical Presentation</a:t>
            </a:r>
            <a:endParaRPr lang="en-US" sz="1500" dirty="0"/>
          </a:p>
        </p:txBody>
      </p:sp>
      <p:sp>
        <p:nvSpPr>
          <p:cNvPr id="30" name="Text 6"/>
          <p:cNvSpPr/>
          <p:nvPr/>
        </p:nvSpPr>
        <p:spPr>
          <a:xfrm>
            <a:off x="904875" y="4512915"/>
            <a:ext cx="843534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Chronic leg pain and persistent swelling.</a:t>
            </a:r>
            <a:endParaRPr lang="en-US" sz="1350" dirty="0"/>
          </a:p>
        </p:txBody>
      </p:sp>
      <p:sp>
        <p:nvSpPr>
          <p:cNvPr id="31" name="Text 7"/>
          <p:cNvSpPr/>
          <p:nvPr/>
        </p:nvSpPr>
        <p:spPr>
          <a:xfrm>
            <a:off x="904875" y="4867126"/>
            <a:ext cx="884682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Skin changes: Hyperpigmentation and eczema.</a:t>
            </a:r>
            <a:endParaRPr lang="en-US" sz="1350" dirty="0"/>
          </a:p>
        </p:txBody>
      </p:sp>
      <p:sp>
        <p:nvSpPr>
          <p:cNvPr id="32" name="Text 8"/>
          <p:cNvSpPr/>
          <p:nvPr/>
        </p:nvSpPr>
        <p:spPr>
          <a:xfrm>
            <a:off x="904875" y="5221337"/>
            <a:ext cx="1049274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Severe cases: Venous ulceration and varicose veins.</a:t>
            </a:r>
            <a:endParaRPr lang="en-US" sz="1350" dirty="0"/>
          </a:p>
        </p:txBody>
      </p:sp>
      <p:sp>
        <p:nvSpPr>
          <p:cNvPr id="33" name="Text 9"/>
          <p:cNvSpPr/>
          <p:nvPr/>
        </p:nvSpPr>
        <p:spPr>
          <a:xfrm>
            <a:off x="6829425" y="2539454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32F2F"/>
                </a:solidFill>
              </a:rPr>
              <a:t>Prevention Strategy</a:t>
            </a:r>
            <a:endParaRPr lang="en-US" sz="1500" dirty="0"/>
          </a:p>
        </p:txBody>
      </p:sp>
      <p:sp>
        <p:nvSpPr>
          <p:cNvPr id="34" name="Text 10"/>
          <p:cNvSpPr/>
          <p:nvPr/>
        </p:nvSpPr>
        <p:spPr>
          <a:xfrm>
            <a:off x="6762750" y="3063329"/>
            <a:ext cx="542925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Graduated compression stockings (GCS) are key.</a:t>
            </a:r>
            <a:endParaRPr lang="en-US" sz="1350" dirty="0"/>
          </a:p>
        </p:txBody>
      </p:sp>
      <p:sp>
        <p:nvSpPr>
          <p:cNvPr id="35" name="Text 11"/>
          <p:cNvSpPr/>
          <p:nvPr/>
        </p:nvSpPr>
        <p:spPr>
          <a:xfrm>
            <a:off x="6762750" y="3417540"/>
            <a:ext cx="542925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Wear for at least 2 years post-proximal DVT.</a:t>
            </a:r>
            <a:endParaRPr lang="en-US" sz="1350" dirty="0"/>
          </a:p>
        </p:txBody>
      </p:sp>
      <p:sp>
        <p:nvSpPr>
          <p:cNvPr id="36" name="Text 12"/>
          <p:cNvSpPr/>
          <p:nvPr/>
        </p:nvSpPr>
        <p:spPr>
          <a:xfrm>
            <a:off x="6762750" y="3771751"/>
            <a:ext cx="542925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Reduces the risk of PTS development significantly.</a:t>
            </a:r>
            <a:endParaRPr lang="en-US" sz="1350" dirty="0"/>
          </a:p>
        </p:txBody>
      </p:sp>
      <p:sp>
        <p:nvSpPr>
          <p:cNvPr id="37" name="Text 13"/>
          <p:cNvSpPr/>
          <p:nvPr/>
        </p:nvSpPr>
        <p:spPr>
          <a:xfrm>
            <a:off x="6672411" y="4487912"/>
            <a:ext cx="4852839" cy="828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004080"/>
                </a:solidFill>
              </a:rPr>
              <a:t> GP Tip: Early mobilisation and adherence to GCS reduce long-term venous complications.</a:t>
            </a:r>
            <a:endParaRPr lang="en-US" sz="1425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1244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45666"/>
            <a:ext cx="5595938" cy="991046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188541"/>
            <a:ext cx="3048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50" y="1264741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179588"/>
            <a:ext cx="5595938" cy="991046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322463"/>
            <a:ext cx="304800" cy="3048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8650" y="2398663"/>
            <a:ext cx="190500" cy="152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313509"/>
            <a:ext cx="5595938" cy="991046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456384"/>
            <a:ext cx="304800" cy="3048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8650" y="3532584"/>
            <a:ext cx="1905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4447431"/>
            <a:ext cx="5595938" cy="991046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590306"/>
            <a:ext cx="304800" cy="3048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8650" y="4666506"/>
            <a:ext cx="190500" cy="152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5581352"/>
            <a:ext cx="5595938" cy="991046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5724227"/>
            <a:ext cx="304800" cy="3048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8650" y="5800427"/>
            <a:ext cx="190500" cy="152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15063" y="1045666"/>
            <a:ext cx="5595938" cy="991046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5563" y="1188541"/>
            <a:ext cx="304800" cy="3048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2713" y="1264741"/>
            <a:ext cx="190500" cy="1524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15063" y="2179588"/>
            <a:ext cx="5595938" cy="991046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05563" y="2322463"/>
            <a:ext cx="304800" cy="3048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62713" y="2398663"/>
            <a:ext cx="190500" cy="1524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15063" y="3313509"/>
            <a:ext cx="5595938" cy="991046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05563" y="3456384"/>
            <a:ext cx="304800" cy="3048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62713" y="3532584"/>
            <a:ext cx="190500" cy="1524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215063" y="4447431"/>
            <a:ext cx="5595938" cy="991046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5563" y="4590306"/>
            <a:ext cx="304800" cy="30480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62713" y="4666506"/>
            <a:ext cx="190500" cy="15240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215063" y="5581352"/>
            <a:ext cx="5595938" cy="991046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405563" y="5724227"/>
            <a:ext cx="304800" cy="304800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462713" y="5800427"/>
            <a:ext cx="190500" cy="152400"/>
          </a:xfrm>
          <a:prstGeom prst="rect">
            <a:avLst/>
          </a:prstGeom>
        </p:spPr>
      </p:pic>
      <p:sp>
        <p:nvSpPr>
          <p:cNvPr id="35" name="Text 0"/>
          <p:cNvSpPr/>
          <p:nvPr/>
        </p:nvSpPr>
        <p:spPr>
          <a:xfrm>
            <a:off x="571500" y="304800"/>
            <a:ext cx="1124712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Top Tips for GP Trainees: Clinical Pearls</a:t>
            </a:r>
            <a:endParaRPr lang="en-US" sz="1800" dirty="0"/>
          </a:p>
        </p:txBody>
      </p:sp>
      <p:sp>
        <p:nvSpPr>
          <p:cNvPr id="36" name="Text 1"/>
          <p:cNvSpPr/>
          <p:nvPr/>
        </p:nvSpPr>
        <p:spPr>
          <a:xfrm>
            <a:off x="571500" y="61719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37" name="Text 2"/>
          <p:cNvSpPr/>
          <p:nvPr/>
        </p:nvSpPr>
        <p:spPr>
          <a:xfrm>
            <a:off x="1019175" y="1188541"/>
            <a:ext cx="476726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Two-Level Wells Score</a:t>
            </a:r>
            <a:endParaRPr lang="en-US" sz="1200" dirty="0"/>
          </a:p>
        </p:txBody>
      </p:sp>
      <p:sp>
        <p:nvSpPr>
          <p:cNvPr id="38" name="Text 3"/>
          <p:cNvSpPr/>
          <p:nvPr/>
        </p:nvSpPr>
        <p:spPr>
          <a:xfrm>
            <a:off x="1019175" y="1455241"/>
            <a:ext cx="47672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Always use the </a:t>
            </a:r>
            <a:r>
              <a:rPr lang="en-US" sz="1125" b="1" dirty="0">
                <a:solidFill>
                  <a:srgbClr val="005EB8"/>
                </a:solidFill>
              </a:rPr>
              <a:t>NICE NG158 2-level score</a:t>
            </a:r>
            <a:r>
              <a:rPr lang="en-US" sz="1125" dirty="0">
                <a:solidFill>
                  <a:srgbClr val="202124"/>
                </a:solidFill>
              </a:rPr>
              <a:t>. Do not rely on the older 3-level score for clinical management.</a:t>
            </a:r>
            <a:endParaRPr lang="en-US" sz="1125" dirty="0"/>
          </a:p>
        </p:txBody>
      </p:sp>
      <p:sp>
        <p:nvSpPr>
          <p:cNvPr id="39" name="Text 4"/>
          <p:cNvSpPr/>
          <p:nvPr/>
        </p:nvSpPr>
        <p:spPr>
          <a:xfrm>
            <a:off x="1019175" y="2322463"/>
            <a:ext cx="476726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D-dimer: Rule OUT Only</a:t>
            </a:r>
            <a:endParaRPr lang="en-US" sz="1200" dirty="0"/>
          </a:p>
        </p:txBody>
      </p:sp>
      <p:sp>
        <p:nvSpPr>
          <p:cNvPr id="40" name="Text 5"/>
          <p:cNvSpPr/>
          <p:nvPr/>
        </p:nvSpPr>
        <p:spPr>
          <a:xfrm>
            <a:off x="1019175" y="2589163"/>
            <a:ext cx="47672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D-dimer is highly sensitive but non-specific. Use it to </a:t>
            </a:r>
            <a:r>
              <a:rPr lang="en-US" sz="1125" b="1" dirty="0">
                <a:solidFill>
                  <a:srgbClr val="D32F2F"/>
                </a:solidFill>
              </a:rPr>
              <a:t>exclude</a:t>
            </a:r>
            <a:r>
              <a:rPr lang="en-US" sz="1125" dirty="0">
                <a:solidFill>
                  <a:srgbClr val="202124"/>
                </a:solidFill>
              </a:rPr>
              <a:t> VTE in low-probability patients, never to confirm it.</a:t>
            </a:r>
            <a:endParaRPr lang="en-US" sz="1125" dirty="0"/>
          </a:p>
        </p:txBody>
      </p:sp>
      <p:sp>
        <p:nvSpPr>
          <p:cNvPr id="41" name="Text 6"/>
          <p:cNvSpPr/>
          <p:nvPr/>
        </p:nvSpPr>
        <p:spPr>
          <a:xfrm>
            <a:off x="1019175" y="3456384"/>
            <a:ext cx="476726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Likely PE Management</a:t>
            </a:r>
            <a:endParaRPr lang="en-US" sz="1200" dirty="0"/>
          </a:p>
        </p:txBody>
      </p:sp>
      <p:sp>
        <p:nvSpPr>
          <p:cNvPr id="42" name="Text 7"/>
          <p:cNvSpPr/>
          <p:nvPr/>
        </p:nvSpPr>
        <p:spPr>
          <a:xfrm>
            <a:off x="1019175" y="3723084"/>
            <a:ext cx="47672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If Wells PE score </a:t>
            </a:r>
            <a:r>
              <a:rPr lang="en-US" sz="1125" b="1" dirty="0">
                <a:solidFill>
                  <a:srgbClr val="005EB8"/>
                </a:solidFill>
              </a:rPr>
              <a:t>&gt;4</a:t>
            </a:r>
            <a:r>
              <a:rPr lang="en-US" sz="1125" dirty="0">
                <a:solidFill>
                  <a:srgbClr val="202124"/>
                </a:solidFill>
              </a:rPr>
              <a:t>, the patient needs a </a:t>
            </a:r>
            <a:r>
              <a:rPr lang="en-US" sz="1125" b="1" dirty="0">
                <a:solidFill>
                  <a:srgbClr val="005EB8"/>
                </a:solidFill>
              </a:rPr>
              <a:t>CTPA immediately</a:t>
            </a:r>
            <a:r>
              <a:rPr lang="en-US" sz="1125" dirty="0">
                <a:solidFill>
                  <a:srgbClr val="202124"/>
                </a:solidFill>
              </a:rPr>
              <a:t>. Do not wait for a D-dimer result.</a:t>
            </a:r>
            <a:endParaRPr lang="en-US" sz="1125" dirty="0"/>
          </a:p>
        </p:txBody>
      </p:sp>
      <p:sp>
        <p:nvSpPr>
          <p:cNvPr id="43" name="Text 8"/>
          <p:cNvSpPr/>
          <p:nvPr/>
        </p:nvSpPr>
        <p:spPr>
          <a:xfrm>
            <a:off x="1019175" y="4590306"/>
            <a:ext cx="476726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ECG Findings</a:t>
            </a:r>
            <a:endParaRPr lang="en-US" sz="1200" dirty="0"/>
          </a:p>
        </p:txBody>
      </p:sp>
      <p:sp>
        <p:nvSpPr>
          <p:cNvPr id="44" name="Text 9"/>
          <p:cNvSpPr/>
          <p:nvPr/>
        </p:nvSpPr>
        <p:spPr>
          <a:xfrm>
            <a:off x="1019175" y="4857006"/>
            <a:ext cx="47672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Sinus tachycardia</a:t>
            </a:r>
            <a:r>
              <a:rPr lang="en-US" sz="1125" dirty="0">
                <a:solidFill>
                  <a:srgbClr val="202124"/>
                </a:solidFill>
              </a:rPr>
              <a:t> is the most common ECG finding in PE. S1Q3T3 is classic but actually rare.</a:t>
            </a:r>
            <a:endParaRPr lang="en-US" sz="1125" dirty="0"/>
          </a:p>
        </p:txBody>
      </p:sp>
      <p:sp>
        <p:nvSpPr>
          <p:cNvPr id="45" name="Text 10"/>
          <p:cNvSpPr/>
          <p:nvPr/>
        </p:nvSpPr>
        <p:spPr>
          <a:xfrm>
            <a:off x="1019175" y="5724227"/>
            <a:ext cx="476726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First-Line DOACs</a:t>
            </a:r>
            <a:endParaRPr lang="en-US" sz="1200" dirty="0"/>
          </a:p>
        </p:txBody>
      </p:sp>
      <p:sp>
        <p:nvSpPr>
          <p:cNvPr id="46" name="Text 11"/>
          <p:cNvSpPr/>
          <p:nvPr/>
        </p:nvSpPr>
        <p:spPr>
          <a:xfrm>
            <a:off x="1019175" y="5990927"/>
            <a:ext cx="47672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Apixaban or Rivaroxaban are first-line for most. Avoid in </a:t>
            </a:r>
            <a:r>
              <a:rPr lang="en-US" sz="1125" b="1" dirty="0">
                <a:solidFill>
                  <a:srgbClr val="D32F2F"/>
                </a:solidFill>
              </a:rPr>
              <a:t>pregnancy</a:t>
            </a:r>
            <a:r>
              <a:rPr lang="en-US" sz="1125" dirty="0">
                <a:solidFill>
                  <a:srgbClr val="202124"/>
                </a:solidFill>
              </a:rPr>
              <a:t> or </a:t>
            </a:r>
            <a:r>
              <a:rPr lang="en-US" sz="1125" b="1" dirty="0">
                <a:solidFill>
                  <a:srgbClr val="D32F2F"/>
                </a:solidFill>
              </a:rPr>
              <a:t>severe renal impairment</a:t>
            </a:r>
            <a:r>
              <a:rPr lang="en-US" sz="1125" dirty="0">
                <a:solidFill>
                  <a:srgbClr val="202124"/>
                </a:solidFill>
              </a:rPr>
              <a:t>.</a:t>
            </a:r>
            <a:endParaRPr lang="en-US" sz="1125" dirty="0"/>
          </a:p>
        </p:txBody>
      </p:sp>
      <p:sp>
        <p:nvSpPr>
          <p:cNvPr id="47" name="Text 12"/>
          <p:cNvSpPr/>
          <p:nvPr/>
        </p:nvSpPr>
        <p:spPr>
          <a:xfrm>
            <a:off x="6853238" y="1188541"/>
            <a:ext cx="476726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VTE in Pregnancy</a:t>
            </a:r>
            <a:endParaRPr lang="en-US" sz="1200" dirty="0"/>
          </a:p>
        </p:txBody>
      </p:sp>
      <p:sp>
        <p:nvSpPr>
          <p:cNvPr id="48" name="Text 13"/>
          <p:cNvSpPr/>
          <p:nvPr/>
        </p:nvSpPr>
        <p:spPr>
          <a:xfrm>
            <a:off x="6853238" y="1455241"/>
            <a:ext cx="47672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D32F2F"/>
                </a:solidFill>
              </a:rPr>
              <a:t>LMWH only</a:t>
            </a:r>
            <a:r>
              <a:rPr lang="en-US" sz="1125" dirty="0">
                <a:solidFill>
                  <a:srgbClr val="202124"/>
                </a:solidFill>
              </a:rPr>
              <a:t>. Warfarin and DOACs are strictly contraindicated. Immediate obstetric/haematology review required.</a:t>
            </a:r>
            <a:endParaRPr lang="en-US" sz="1125" dirty="0"/>
          </a:p>
        </p:txBody>
      </p:sp>
      <p:sp>
        <p:nvSpPr>
          <p:cNvPr id="49" name="Text 14"/>
          <p:cNvSpPr/>
          <p:nvPr/>
        </p:nvSpPr>
        <p:spPr>
          <a:xfrm>
            <a:off x="6853238" y="2322463"/>
            <a:ext cx="476726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Cancer-Associated VTE</a:t>
            </a:r>
            <a:endParaRPr lang="en-US" sz="1200" dirty="0"/>
          </a:p>
        </p:txBody>
      </p:sp>
      <p:sp>
        <p:nvSpPr>
          <p:cNvPr id="50" name="Text 15"/>
          <p:cNvSpPr/>
          <p:nvPr/>
        </p:nvSpPr>
        <p:spPr>
          <a:xfrm>
            <a:off x="6853238" y="2589163"/>
            <a:ext cx="47672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LMWH (Tinzaparin/Dalteparin) is generally preferred over DOACs. Minimum treatment duration is </a:t>
            </a:r>
            <a:r>
              <a:rPr lang="en-US" sz="1125" b="1" dirty="0">
                <a:solidFill>
                  <a:srgbClr val="005EB8"/>
                </a:solidFill>
              </a:rPr>
              <a:t>6 months</a:t>
            </a:r>
            <a:r>
              <a:rPr lang="en-US" sz="1125" dirty="0">
                <a:solidFill>
                  <a:srgbClr val="202124"/>
                </a:solidFill>
              </a:rPr>
              <a:t>.</a:t>
            </a:r>
            <a:endParaRPr lang="en-US" sz="1125" dirty="0"/>
          </a:p>
        </p:txBody>
      </p:sp>
      <p:sp>
        <p:nvSpPr>
          <p:cNvPr id="51" name="Text 16"/>
          <p:cNvSpPr/>
          <p:nvPr/>
        </p:nvSpPr>
        <p:spPr>
          <a:xfrm>
            <a:off x="6853238" y="3456384"/>
            <a:ext cx="476726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Treatment Duration</a:t>
            </a:r>
            <a:endParaRPr lang="en-US" sz="1200" dirty="0"/>
          </a:p>
        </p:txBody>
      </p:sp>
      <p:sp>
        <p:nvSpPr>
          <p:cNvPr id="52" name="Text 17"/>
          <p:cNvSpPr/>
          <p:nvPr/>
        </p:nvSpPr>
        <p:spPr>
          <a:xfrm>
            <a:off x="6853238" y="3723084"/>
            <a:ext cx="47672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3 months</a:t>
            </a:r>
            <a:r>
              <a:rPr lang="en-US" sz="1125" dirty="0">
                <a:solidFill>
                  <a:srgbClr val="202124"/>
                </a:solidFill>
              </a:rPr>
              <a:t> for provoked VTE with a reversible factor. Minimum 3 months for unprovoked, then reassess.</a:t>
            </a:r>
            <a:endParaRPr lang="en-US" sz="1125" dirty="0"/>
          </a:p>
        </p:txBody>
      </p:sp>
      <p:sp>
        <p:nvSpPr>
          <p:cNvPr id="53" name="Text 18"/>
          <p:cNvSpPr/>
          <p:nvPr/>
        </p:nvSpPr>
        <p:spPr>
          <a:xfrm>
            <a:off x="6853238" y="4590306"/>
            <a:ext cx="476726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Thrombophilia Testing</a:t>
            </a:r>
            <a:endParaRPr lang="en-US" sz="1200" dirty="0"/>
          </a:p>
        </p:txBody>
      </p:sp>
      <p:sp>
        <p:nvSpPr>
          <p:cNvPr id="54" name="Text 19"/>
          <p:cNvSpPr/>
          <p:nvPr/>
        </p:nvSpPr>
        <p:spPr>
          <a:xfrm>
            <a:off x="6853238" y="4857006"/>
            <a:ext cx="47672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Never test while on anticoagulants. Wait at least </a:t>
            </a:r>
            <a:r>
              <a:rPr lang="en-US" sz="1125" b="1" dirty="0">
                <a:solidFill>
                  <a:srgbClr val="005EB8"/>
                </a:solidFill>
              </a:rPr>
              <a:t>4 weeks</a:t>
            </a:r>
            <a:r>
              <a:rPr lang="en-US" sz="1125" dirty="0">
                <a:solidFill>
                  <a:srgbClr val="202124"/>
                </a:solidFill>
              </a:rPr>
              <a:t> after stopping therapy to ensure accurate results.</a:t>
            </a:r>
            <a:endParaRPr lang="en-US" sz="1125" dirty="0"/>
          </a:p>
        </p:txBody>
      </p:sp>
      <p:sp>
        <p:nvSpPr>
          <p:cNvPr id="55" name="Text 20"/>
          <p:cNvSpPr/>
          <p:nvPr/>
        </p:nvSpPr>
        <p:spPr>
          <a:xfrm>
            <a:off x="6853238" y="5724227"/>
            <a:ext cx="476726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D-dimer Pitfalls</a:t>
            </a:r>
            <a:endParaRPr lang="en-US" sz="1200" dirty="0"/>
          </a:p>
        </p:txBody>
      </p:sp>
      <p:sp>
        <p:nvSpPr>
          <p:cNvPr id="56" name="Text 21"/>
          <p:cNvSpPr/>
          <p:nvPr/>
        </p:nvSpPr>
        <p:spPr>
          <a:xfrm>
            <a:off x="6853238" y="5990927"/>
            <a:ext cx="47672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Levels are naturally raised in </a:t>
            </a:r>
            <a:r>
              <a:rPr lang="en-US" sz="1125" b="1" dirty="0">
                <a:solidFill>
                  <a:srgbClr val="005EB8"/>
                </a:solidFill>
              </a:rPr>
              <a:t>pregnancy, infection, surgery</a:t>
            </a:r>
            <a:r>
              <a:rPr lang="en-US" sz="1125" dirty="0">
                <a:solidFill>
                  <a:srgbClr val="202124"/>
                </a:solidFill>
              </a:rPr>
              <a:t>, and </a:t>
            </a:r>
            <a:r>
              <a:rPr lang="en-US" sz="1125" b="1" dirty="0">
                <a:solidFill>
                  <a:srgbClr val="005EB8"/>
                </a:solidFill>
              </a:rPr>
              <a:t>malignancy</a:t>
            </a:r>
            <a:r>
              <a:rPr lang="en-US" sz="1125" dirty="0">
                <a:solidFill>
                  <a:srgbClr val="202124"/>
                </a:solidFill>
              </a:rPr>
              <a:t>. Interpret with clinical caution.</a:t>
            </a:r>
            <a:endParaRPr lang="en-US" sz="112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1244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41065"/>
            <a:ext cx="5595938" cy="259645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413" y="1451670"/>
            <a:ext cx="333375" cy="2667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3156496"/>
            <a:ext cx="5138738" cy="35242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5063" y="1141065"/>
            <a:ext cx="5595938" cy="259645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7475" y="1451670"/>
            <a:ext cx="333375" cy="2667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43663" y="3156496"/>
            <a:ext cx="5138738" cy="3524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975646"/>
            <a:ext cx="5595938" cy="2596604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3413" y="4286250"/>
            <a:ext cx="333375" cy="2667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5991225"/>
            <a:ext cx="5138738" cy="3524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5063" y="3975646"/>
            <a:ext cx="5595938" cy="259660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4286250"/>
            <a:ext cx="333375" cy="2667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43663" y="5991225"/>
            <a:ext cx="5138738" cy="352425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571500" y="304800"/>
            <a:ext cx="11049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Red Flags and Emergency Situations</a:t>
            </a:r>
            <a:endParaRPr lang="en-US" sz="1800" dirty="0"/>
          </a:p>
        </p:txBody>
      </p:sp>
      <p:sp>
        <p:nvSpPr>
          <p:cNvPr id="18" name="Text 1"/>
          <p:cNvSpPr/>
          <p:nvPr/>
        </p:nvSpPr>
        <p:spPr>
          <a:xfrm>
            <a:off x="571500" y="61719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19" name="Text 2"/>
          <p:cNvSpPr/>
          <p:nvPr/>
        </p:nvSpPr>
        <p:spPr>
          <a:xfrm>
            <a:off x="1133475" y="1426815"/>
            <a:ext cx="4114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Massive PE / Shock</a:t>
            </a:r>
            <a:endParaRPr lang="en-US" sz="1500" dirty="0"/>
          </a:p>
        </p:txBody>
      </p:sp>
      <p:sp>
        <p:nvSpPr>
          <p:cNvPr id="20" name="Text 3"/>
          <p:cNvSpPr/>
          <p:nvPr/>
        </p:nvSpPr>
        <p:spPr>
          <a:xfrm>
            <a:off x="800100" y="1912590"/>
            <a:ext cx="710271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Haemodynamic instability: </a:t>
            </a:r>
            <a:r>
              <a:rPr lang="en-US" sz="1200" b="1" dirty="0">
                <a:solidFill>
                  <a:srgbClr val="D32F2F"/>
                </a:solidFill>
              </a:rPr>
              <a:t>SBP &lt; 90 mmHg</a:t>
            </a:r>
            <a:endParaRPr lang="en-US" sz="1200" dirty="0"/>
          </a:p>
        </p:txBody>
      </p:sp>
      <p:sp>
        <p:nvSpPr>
          <p:cNvPr id="21" name="Text 4"/>
          <p:cNvSpPr/>
          <p:nvPr/>
        </p:nvSpPr>
        <p:spPr>
          <a:xfrm>
            <a:off x="800100" y="2255490"/>
            <a:ext cx="774841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Profound tachycardia (HR &gt; 100) or syncope</a:t>
            </a:r>
            <a:endParaRPr lang="en-US" sz="1200" dirty="0"/>
          </a:p>
        </p:txBody>
      </p:sp>
      <p:sp>
        <p:nvSpPr>
          <p:cNvPr id="22" name="Text 5"/>
          <p:cNvSpPr/>
          <p:nvPr/>
        </p:nvSpPr>
        <p:spPr>
          <a:xfrm>
            <a:off x="800100" y="2598390"/>
            <a:ext cx="774841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Sudden severe hypoxia / circulatory collapse</a:t>
            </a:r>
            <a:endParaRPr lang="en-US" sz="1200" dirty="0"/>
          </a:p>
        </p:txBody>
      </p:sp>
      <p:sp>
        <p:nvSpPr>
          <p:cNvPr id="23" name="Text 6"/>
          <p:cNvSpPr/>
          <p:nvPr/>
        </p:nvSpPr>
        <p:spPr>
          <a:xfrm>
            <a:off x="609600" y="3156496"/>
            <a:ext cx="4833938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CALL 999 IMMEDIATELY &amp; RESUSCITATE</a:t>
            </a:r>
            <a:endParaRPr lang="en-US" sz="1050" dirty="0"/>
          </a:p>
        </p:txBody>
      </p:sp>
      <p:sp>
        <p:nvSpPr>
          <p:cNvPr id="24" name="Text 7"/>
          <p:cNvSpPr/>
          <p:nvPr/>
        </p:nvSpPr>
        <p:spPr>
          <a:xfrm>
            <a:off x="6967538" y="1426815"/>
            <a:ext cx="3429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Pregnancy &amp; VTE</a:t>
            </a:r>
            <a:endParaRPr lang="en-US" sz="1500" dirty="0"/>
          </a:p>
        </p:txBody>
      </p:sp>
      <p:sp>
        <p:nvSpPr>
          <p:cNvPr id="25" name="Text 8"/>
          <p:cNvSpPr/>
          <p:nvPr/>
        </p:nvSpPr>
        <p:spPr>
          <a:xfrm>
            <a:off x="6634163" y="1912590"/>
            <a:ext cx="555783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Any suspected DVT or PE in a pregnant patient</a:t>
            </a:r>
            <a:endParaRPr lang="en-US" sz="1200" dirty="0"/>
          </a:p>
        </p:txBody>
      </p:sp>
      <p:sp>
        <p:nvSpPr>
          <p:cNvPr id="26" name="Text 9"/>
          <p:cNvSpPr/>
          <p:nvPr/>
        </p:nvSpPr>
        <p:spPr>
          <a:xfrm>
            <a:off x="6634163" y="2255490"/>
            <a:ext cx="555783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Start LMWH immediately while awaiting review</a:t>
            </a:r>
            <a:endParaRPr lang="en-US" sz="1200" dirty="0"/>
          </a:p>
        </p:txBody>
      </p:sp>
      <p:sp>
        <p:nvSpPr>
          <p:cNvPr id="27" name="Text 10"/>
          <p:cNvSpPr/>
          <p:nvPr/>
        </p:nvSpPr>
        <p:spPr>
          <a:xfrm>
            <a:off x="6634163" y="2598390"/>
            <a:ext cx="555783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Warfarin and DOACs are </a:t>
            </a:r>
            <a:r>
              <a:rPr lang="en-US" sz="1200" b="1" dirty="0">
                <a:solidFill>
                  <a:srgbClr val="D32F2F"/>
                </a:solidFill>
              </a:rPr>
              <a:t>strictly contraindicated</a:t>
            </a:r>
            <a:endParaRPr lang="en-US" sz="1200" dirty="0"/>
          </a:p>
        </p:txBody>
      </p:sp>
      <p:sp>
        <p:nvSpPr>
          <p:cNvPr id="28" name="Text 11"/>
          <p:cNvSpPr/>
          <p:nvPr/>
        </p:nvSpPr>
        <p:spPr>
          <a:xfrm>
            <a:off x="6443663" y="3156496"/>
            <a:ext cx="4833938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IMMEDIATE OBSTETRIC/HAEMATOLOGY REVIEW</a:t>
            </a:r>
            <a:endParaRPr lang="en-US" sz="1050" dirty="0"/>
          </a:p>
        </p:txBody>
      </p:sp>
      <p:sp>
        <p:nvSpPr>
          <p:cNvPr id="29" name="Text 12"/>
          <p:cNvSpPr/>
          <p:nvPr/>
        </p:nvSpPr>
        <p:spPr>
          <a:xfrm>
            <a:off x="1133475" y="4261396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Clinical Warning Signs</a:t>
            </a:r>
            <a:endParaRPr lang="en-US" sz="1500" dirty="0"/>
          </a:p>
        </p:txBody>
      </p:sp>
      <p:sp>
        <p:nvSpPr>
          <p:cNvPr id="30" name="Text 13"/>
          <p:cNvSpPr/>
          <p:nvPr/>
        </p:nvSpPr>
        <p:spPr>
          <a:xfrm>
            <a:off x="800100" y="4747171"/>
            <a:ext cx="774841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Bilateral DVT</a:t>
            </a:r>
            <a:r>
              <a:rPr lang="en-US" sz="1200" dirty="0">
                <a:solidFill>
                  <a:srgbClr val="202124"/>
                </a:solidFill>
              </a:rPr>
              <a:t> + breathlessness: High PE risk</a:t>
            </a:r>
            <a:endParaRPr lang="en-US" sz="1200" dirty="0"/>
          </a:p>
        </p:txBody>
      </p:sp>
      <p:sp>
        <p:nvSpPr>
          <p:cNvPr id="31" name="Text 14"/>
          <p:cNvSpPr/>
          <p:nvPr/>
        </p:nvSpPr>
        <p:spPr>
          <a:xfrm>
            <a:off x="800100" y="5090071"/>
            <a:ext cx="739621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Haemoptysis + pleuritic pain + tachycardia</a:t>
            </a:r>
            <a:endParaRPr lang="en-US" sz="1200" dirty="0"/>
          </a:p>
        </p:txBody>
      </p:sp>
      <p:sp>
        <p:nvSpPr>
          <p:cNvPr id="32" name="Text 15"/>
          <p:cNvSpPr/>
          <p:nvPr/>
        </p:nvSpPr>
        <p:spPr>
          <a:xfrm>
            <a:off x="800100" y="5432971"/>
            <a:ext cx="8452819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Suspect VTE until proven otherwise (Urgent CTPA)</a:t>
            </a:r>
            <a:endParaRPr lang="en-US" sz="1200" dirty="0"/>
          </a:p>
        </p:txBody>
      </p:sp>
      <p:sp>
        <p:nvSpPr>
          <p:cNvPr id="33" name="Text 16"/>
          <p:cNvSpPr/>
          <p:nvPr/>
        </p:nvSpPr>
        <p:spPr>
          <a:xfrm>
            <a:off x="609600" y="5991225"/>
            <a:ext cx="4833938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URGENT SECONDARY CARE ASSESSMENT</a:t>
            </a:r>
            <a:endParaRPr lang="en-US" sz="1050" dirty="0"/>
          </a:p>
        </p:txBody>
      </p:sp>
      <p:sp>
        <p:nvSpPr>
          <p:cNvPr id="34" name="Text 17"/>
          <p:cNvSpPr/>
          <p:nvPr/>
        </p:nvSpPr>
        <p:spPr>
          <a:xfrm>
            <a:off x="6967538" y="4261396"/>
            <a:ext cx="5224463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Recurrence &amp; Occult Risk</a:t>
            </a:r>
            <a:endParaRPr lang="en-US" sz="1500" dirty="0"/>
          </a:p>
        </p:txBody>
      </p:sp>
      <p:sp>
        <p:nvSpPr>
          <p:cNvPr id="35" name="Text 18"/>
          <p:cNvSpPr/>
          <p:nvPr/>
        </p:nvSpPr>
        <p:spPr>
          <a:xfrm>
            <a:off x="6634163" y="4747171"/>
            <a:ext cx="555783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Unexplained VTE in young patients (no provoking factors)</a:t>
            </a:r>
            <a:endParaRPr lang="en-US" sz="1200" dirty="0"/>
          </a:p>
        </p:txBody>
      </p:sp>
      <p:sp>
        <p:nvSpPr>
          <p:cNvPr id="36" name="Text 19"/>
          <p:cNvSpPr/>
          <p:nvPr/>
        </p:nvSpPr>
        <p:spPr>
          <a:xfrm>
            <a:off x="6634163" y="5090071"/>
            <a:ext cx="555783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Recurrent VTE despite adequate anticoagulation</a:t>
            </a:r>
            <a:endParaRPr lang="en-US" sz="1200" dirty="0"/>
          </a:p>
        </p:txBody>
      </p:sp>
      <p:sp>
        <p:nvSpPr>
          <p:cNvPr id="37" name="Text 20"/>
          <p:cNvSpPr/>
          <p:nvPr/>
        </p:nvSpPr>
        <p:spPr>
          <a:xfrm>
            <a:off x="6634163" y="5432971"/>
            <a:ext cx="555783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Screen for </a:t>
            </a:r>
            <a:r>
              <a:rPr lang="en-US" sz="1200" b="1" dirty="0">
                <a:solidFill>
                  <a:srgbClr val="D32F2F"/>
                </a:solidFill>
              </a:rPr>
              <a:t>occult malignancy</a:t>
            </a:r>
            <a:r>
              <a:rPr lang="en-US" sz="1200" dirty="0">
                <a:solidFill>
                  <a:srgbClr val="202124"/>
                </a:solidFill>
              </a:rPr>
              <a:t> or thrombophilia</a:t>
            </a:r>
            <a:endParaRPr lang="en-US" sz="1200" dirty="0"/>
          </a:p>
        </p:txBody>
      </p:sp>
      <p:sp>
        <p:nvSpPr>
          <p:cNvPr id="38" name="Text 21"/>
          <p:cNvSpPr/>
          <p:nvPr/>
        </p:nvSpPr>
        <p:spPr>
          <a:xfrm>
            <a:off x="6443663" y="5991225"/>
            <a:ext cx="4833938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SPECIALIST HAEMATOLOGY ADVICE</a:t>
            </a:r>
            <a:endParaRPr lang="en-US" sz="10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1244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45815"/>
            <a:ext cx="5619750" cy="468823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74415"/>
            <a:ext cx="5162550" cy="4572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337816"/>
            <a:ext cx="285750" cy="228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922115"/>
            <a:ext cx="166688" cy="1372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249686"/>
            <a:ext cx="166688" cy="13722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577257"/>
            <a:ext cx="166688" cy="145852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213348"/>
            <a:ext cx="5162550" cy="4286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1250" y="1045815"/>
            <a:ext cx="5619750" cy="468823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9850" y="1274415"/>
            <a:ext cx="5162550" cy="4572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19850" y="1337816"/>
            <a:ext cx="285750" cy="2286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19850" y="1922115"/>
            <a:ext cx="166688" cy="13722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19850" y="2462957"/>
            <a:ext cx="166688" cy="1372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19850" y="2790527"/>
            <a:ext cx="166688" cy="1372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19850" y="3426619"/>
            <a:ext cx="5162550" cy="42862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5924550"/>
            <a:ext cx="11430000" cy="7429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261616" y="6219825"/>
            <a:ext cx="190500" cy="1524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013597" y="6219825"/>
            <a:ext cx="190500" cy="1524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70464" y="6219825"/>
            <a:ext cx="190500" cy="1524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643616" y="6219825"/>
            <a:ext cx="190500" cy="152400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571500" y="304800"/>
            <a:ext cx="11049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AKT Exam Focus: Clinical Decision Rules</a:t>
            </a:r>
            <a:endParaRPr lang="en-US" sz="1800" dirty="0"/>
          </a:p>
        </p:txBody>
      </p:sp>
      <p:sp>
        <p:nvSpPr>
          <p:cNvPr id="25" name="Text 1"/>
          <p:cNvSpPr/>
          <p:nvPr/>
        </p:nvSpPr>
        <p:spPr>
          <a:xfrm>
            <a:off x="571500" y="61719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26" name="Text 2"/>
          <p:cNvSpPr/>
          <p:nvPr/>
        </p:nvSpPr>
        <p:spPr>
          <a:xfrm>
            <a:off x="1009650" y="1302990"/>
            <a:ext cx="5410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2-Level Wells DVT Score</a:t>
            </a:r>
            <a:endParaRPr lang="en-US" sz="1500" dirty="0"/>
          </a:p>
        </p:txBody>
      </p:sp>
      <p:sp>
        <p:nvSpPr>
          <p:cNvPr id="27" name="Text 3"/>
          <p:cNvSpPr/>
          <p:nvPr/>
        </p:nvSpPr>
        <p:spPr>
          <a:xfrm>
            <a:off x="871538" y="1884015"/>
            <a:ext cx="1132046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Score ≥ 2 (Likely):</a:t>
            </a:r>
            <a:r>
              <a:rPr lang="en-US" sz="1200" dirty="0">
                <a:solidFill>
                  <a:srgbClr val="202124"/>
                </a:solidFill>
              </a:rPr>
              <a:t> Arrange proximal leg ultrasound scan within 4 hours.</a:t>
            </a:r>
            <a:endParaRPr lang="en-US" sz="1200" dirty="0"/>
          </a:p>
        </p:txBody>
      </p:sp>
      <p:sp>
        <p:nvSpPr>
          <p:cNvPr id="28" name="Text 4"/>
          <p:cNvSpPr/>
          <p:nvPr/>
        </p:nvSpPr>
        <p:spPr>
          <a:xfrm>
            <a:off x="871538" y="2211586"/>
            <a:ext cx="87172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Score &lt; 2 (Unlikely):</a:t>
            </a:r>
            <a:r>
              <a:rPr lang="en-US" sz="1200" dirty="0">
                <a:solidFill>
                  <a:srgbClr val="202124"/>
                </a:solidFill>
              </a:rPr>
              <a:t> Offer D-dimer test first.</a:t>
            </a:r>
            <a:endParaRPr lang="en-US" sz="1200" dirty="0"/>
          </a:p>
        </p:txBody>
      </p:sp>
      <p:sp>
        <p:nvSpPr>
          <p:cNvPr id="29" name="Text 5"/>
          <p:cNvSpPr/>
          <p:nvPr/>
        </p:nvSpPr>
        <p:spPr>
          <a:xfrm>
            <a:off x="871538" y="2539157"/>
            <a:ext cx="49006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If ultrasound is unavailable within 4h, perform D-dimer and interim anticoagulation.</a:t>
            </a:r>
            <a:endParaRPr lang="en-US" sz="1200" dirty="0"/>
          </a:p>
        </p:txBody>
      </p:sp>
      <p:sp>
        <p:nvSpPr>
          <p:cNvPr id="30" name="Text 6"/>
          <p:cNvSpPr/>
          <p:nvPr/>
        </p:nvSpPr>
        <p:spPr>
          <a:xfrm>
            <a:off x="752475" y="3327648"/>
            <a:ext cx="108813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202124"/>
                </a:solidFill>
              </a:rPr>
              <a:t>Exam Tip:</a:t>
            </a:r>
            <a:r>
              <a:rPr lang="en-US" sz="1050" i="1" dirty="0">
                <a:solidFill>
                  <a:srgbClr val="202124"/>
                </a:solidFill>
              </a:rPr>
              <a:t> Proximal leg USS is the diagnostic test of choice for DVT.</a:t>
            </a:r>
            <a:endParaRPr lang="en-US" sz="1050" dirty="0"/>
          </a:p>
        </p:txBody>
      </p:sp>
      <p:sp>
        <p:nvSpPr>
          <p:cNvPr id="31" name="Text 7"/>
          <p:cNvSpPr/>
          <p:nvPr/>
        </p:nvSpPr>
        <p:spPr>
          <a:xfrm>
            <a:off x="6819900" y="1302990"/>
            <a:ext cx="5181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2-Level Wells PE Score</a:t>
            </a:r>
            <a:endParaRPr lang="en-US" sz="1500" dirty="0"/>
          </a:p>
        </p:txBody>
      </p:sp>
      <p:sp>
        <p:nvSpPr>
          <p:cNvPr id="32" name="Text 8"/>
          <p:cNvSpPr/>
          <p:nvPr/>
        </p:nvSpPr>
        <p:spPr>
          <a:xfrm>
            <a:off x="6681788" y="1884015"/>
            <a:ext cx="49006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Score &gt; 4 (Likely):</a:t>
            </a:r>
            <a:r>
              <a:rPr lang="en-US" sz="1200" dirty="0">
                <a:solidFill>
                  <a:srgbClr val="202124"/>
                </a:solidFill>
              </a:rPr>
              <a:t> Arrange immediate CTPA and interim anticoagulation.</a:t>
            </a:r>
            <a:endParaRPr lang="en-US" sz="1200" dirty="0"/>
          </a:p>
        </p:txBody>
      </p:sp>
      <p:sp>
        <p:nvSpPr>
          <p:cNvPr id="33" name="Text 9"/>
          <p:cNvSpPr/>
          <p:nvPr/>
        </p:nvSpPr>
        <p:spPr>
          <a:xfrm>
            <a:off x="6681788" y="2424857"/>
            <a:ext cx="551021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Score ≤ 4 (Unlikely):</a:t>
            </a:r>
            <a:r>
              <a:rPr lang="en-US" sz="1200" dirty="0">
                <a:solidFill>
                  <a:srgbClr val="202124"/>
                </a:solidFill>
              </a:rPr>
              <a:t> Offer D-dimer test. If positive, arrange CTPA.</a:t>
            </a:r>
            <a:endParaRPr lang="en-US" sz="1200" dirty="0"/>
          </a:p>
        </p:txBody>
      </p:sp>
      <p:sp>
        <p:nvSpPr>
          <p:cNvPr id="34" name="Text 10"/>
          <p:cNvSpPr/>
          <p:nvPr/>
        </p:nvSpPr>
        <p:spPr>
          <a:xfrm>
            <a:off x="6681788" y="2752427"/>
            <a:ext cx="49006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D-dimer negative with low Wells score rules out PE (no imaging needed).</a:t>
            </a:r>
            <a:endParaRPr lang="en-US" sz="1200" dirty="0"/>
          </a:p>
        </p:txBody>
      </p:sp>
      <p:sp>
        <p:nvSpPr>
          <p:cNvPr id="35" name="Text 11"/>
          <p:cNvSpPr/>
          <p:nvPr/>
        </p:nvSpPr>
        <p:spPr>
          <a:xfrm>
            <a:off x="6562725" y="3540919"/>
            <a:ext cx="56292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202124"/>
                </a:solidFill>
              </a:rPr>
              <a:t>Exam Tip:</a:t>
            </a:r>
            <a:r>
              <a:rPr lang="en-US" sz="1050" i="1" dirty="0">
                <a:solidFill>
                  <a:srgbClr val="202124"/>
                </a:solidFill>
              </a:rPr>
              <a:t> CTPA is the gold standard investigation for suspected PE.</a:t>
            </a:r>
            <a:endParaRPr lang="en-US" sz="1050" dirty="0"/>
          </a:p>
        </p:txBody>
      </p:sp>
      <p:sp>
        <p:nvSpPr>
          <p:cNvPr id="36" name="Text 12"/>
          <p:cNvSpPr/>
          <p:nvPr/>
        </p:nvSpPr>
        <p:spPr>
          <a:xfrm>
            <a:off x="1547366" y="6067425"/>
            <a:ext cx="19202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FFFFFF">
                    <a:alpha val="90000"/>
                  </a:srgbClr>
                </a:solidFill>
              </a:rPr>
              <a:t>D-DIMER ROLE</a:t>
            </a:r>
            <a:endParaRPr lang="en-US" sz="1050" dirty="0"/>
          </a:p>
        </p:txBody>
      </p:sp>
      <p:sp>
        <p:nvSpPr>
          <p:cNvPr id="37" name="Text 13"/>
          <p:cNvSpPr/>
          <p:nvPr/>
        </p:nvSpPr>
        <p:spPr>
          <a:xfrm>
            <a:off x="1547366" y="6267450"/>
            <a:ext cx="26746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Rule OUT only</a:t>
            </a:r>
            <a:endParaRPr lang="en-US" sz="1350" dirty="0"/>
          </a:p>
        </p:txBody>
      </p:sp>
      <p:sp>
        <p:nvSpPr>
          <p:cNvPr id="38" name="Text 14"/>
          <p:cNvSpPr/>
          <p:nvPr/>
        </p:nvSpPr>
        <p:spPr>
          <a:xfrm>
            <a:off x="4299347" y="6067425"/>
            <a:ext cx="17602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FFFFFF">
                    <a:alpha val="90000"/>
                  </a:srgbClr>
                </a:solidFill>
              </a:rPr>
              <a:t>SENSITIVITY</a:t>
            </a:r>
            <a:endParaRPr lang="en-US" sz="1050" dirty="0"/>
          </a:p>
        </p:txBody>
      </p:sp>
      <p:sp>
        <p:nvSpPr>
          <p:cNvPr id="39" name="Text 15"/>
          <p:cNvSpPr/>
          <p:nvPr/>
        </p:nvSpPr>
        <p:spPr>
          <a:xfrm>
            <a:off x="4299347" y="6267450"/>
            <a:ext cx="25374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High (95%+)</a:t>
            </a:r>
            <a:endParaRPr lang="en-US" sz="1350" dirty="0"/>
          </a:p>
        </p:txBody>
      </p:sp>
      <p:sp>
        <p:nvSpPr>
          <p:cNvPr id="40" name="Text 16"/>
          <p:cNvSpPr/>
          <p:nvPr/>
        </p:nvSpPr>
        <p:spPr>
          <a:xfrm>
            <a:off x="6856214" y="6067425"/>
            <a:ext cx="1600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FFFFFF">
                    <a:alpha val="90000"/>
                  </a:srgbClr>
                </a:solidFill>
              </a:rPr>
              <a:t>COMMON ECG</a:t>
            </a:r>
            <a:endParaRPr lang="en-US" sz="1050" dirty="0"/>
          </a:p>
        </p:txBody>
      </p:sp>
      <p:sp>
        <p:nvSpPr>
          <p:cNvPr id="41" name="Text 17"/>
          <p:cNvSpPr/>
          <p:nvPr/>
        </p:nvSpPr>
        <p:spPr>
          <a:xfrm>
            <a:off x="6856214" y="6267450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Sinus Tachycardia</a:t>
            </a:r>
            <a:endParaRPr lang="en-US" sz="1350" dirty="0"/>
          </a:p>
        </p:txBody>
      </p:sp>
      <p:sp>
        <p:nvSpPr>
          <p:cNvPr id="42" name="Text 18"/>
          <p:cNvSpPr/>
          <p:nvPr/>
        </p:nvSpPr>
        <p:spPr>
          <a:xfrm>
            <a:off x="9929366" y="6067425"/>
            <a:ext cx="12801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FFFFFF">
                    <a:alpha val="90000"/>
                  </a:srgbClr>
                </a:solidFill>
              </a:rPr>
              <a:t>STANDARD</a:t>
            </a:r>
            <a:endParaRPr lang="en-US" sz="1050" dirty="0"/>
          </a:p>
        </p:txBody>
      </p:sp>
      <p:sp>
        <p:nvSpPr>
          <p:cNvPr id="43" name="Text 19"/>
          <p:cNvSpPr/>
          <p:nvPr/>
        </p:nvSpPr>
        <p:spPr>
          <a:xfrm>
            <a:off x="9929366" y="6267450"/>
            <a:ext cx="2262634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NICE NG158</a:t>
            </a:r>
            <a:endParaRPr lang="en-US" sz="13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1244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45815"/>
            <a:ext cx="11430000" cy="2095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007715"/>
            <a:ext cx="11049000" cy="3524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041053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503015"/>
            <a:ext cx="3682901" cy="4191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4401" y="1503015"/>
            <a:ext cx="2350889" cy="4191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05290" y="1503015"/>
            <a:ext cx="5015210" cy="4191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1922115"/>
            <a:ext cx="3682901" cy="4191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4401" y="1922115"/>
            <a:ext cx="2350889" cy="4191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05290" y="1922115"/>
            <a:ext cx="5015210" cy="4191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2341215"/>
            <a:ext cx="3682901" cy="4191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54401" y="2341215"/>
            <a:ext cx="2350889" cy="4191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05290" y="2341215"/>
            <a:ext cx="5015210" cy="4191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2760315"/>
            <a:ext cx="3682901" cy="4191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4401" y="2760315"/>
            <a:ext cx="2350889" cy="4191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05290" y="2760315"/>
            <a:ext cx="5015210" cy="4191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3331815"/>
            <a:ext cx="3683050" cy="324043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1500" y="3801517"/>
            <a:ext cx="3302050" cy="35242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1500" y="3834854"/>
            <a:ext cx="238125" cy="1905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1500" y="4334917"/>
            <a:ext cx="119063" cy="119063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1500" y="4875758"/>
            <a:ext cx="119063" cy="119063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1500" y="5473750"/>
            <a:ext cx="3302050" cy="62865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254550" y="3331815"/>
            <a:ext cx="3683050" cy="3240435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445050" y="3801517"/>
            <a:ext cx="3302050" cy="352425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445050" y="3834854"/>
            <a:ext cx="238125" cy="1905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445050" y="4334917"/>
            <a:ext cx="119063" cy="119063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445050" y="4875758"/>
            <a:ext cx="119063" cy="119063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445050" y="5473750"/>
            <a:ext cx="3302050" cy="62865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128099" y="3331815"/>
            <a:ext cx="3683050" cy="3240435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318599" y="4119711"/>
            <a:ext cx="3302050" cy="352425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318599" y="4153049"/>
            <a:ext cx="238125" cy="190500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318599" y="4653111"/>
            <a:ext cx="190500" cy="190500"/>
          </a:xfrm>
          <a:prstGeom prst="rect">
            <a:avLst/>
          </a:prstGeom>
        </p:spPr>
      </p:pic>
      <p:pic>
        <p:nvPicPr>
          <p:cNvPr id="36" name="Image 34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318599" y="5193953"/>
            <a:ext cx="190500" cy="152400"/>
          </a:xfrm>
          <a:prstGeom prst="rect">
            <a:avLst/>
          </a:prstGeom>
        </p:spPr>
      </p:pic>
      <p:sp>
        <p:nvSpPr>
          <p:cNvPr id="37" name="Text 0"/>
          <p:cNvSpPr/>
          <p:nvPr/>
        </p:nvSpPr>
        <p:spPr>
          <a:xfrm>
            <a:off x="571500" y="304800"/>
            <a:ext cx="116205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AKT Exam Focus: Management &amp; Special Groups</a:t>
            </a:r>
            <a:endParaRPr lang="en-US" sz="1800" dirty="0"/>
          </a:p>
        </p:txBody>
      </p:sp>
      <p:sp>
        <p:nvSpPr>
          <p:cNvPr id="38" name="Text 1"/>
          <p:cNvSpPr/>
          <p:nvPr/>
        </p:nvSpPr>
        <p:spPr>
          <a:xfrm>
            <a:off x="571500" y="61719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39" name="Text 2"/>
          <p:cNvSpPr/>
          <p:nvPr/>
        </p:nvSpPr>
        <p:spPr>
          <a:xfrm>
            <a:off x="923925" y="1007715"/>
            <a:ext cx="80238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Anticoagulation Duration (NICE NG158)</a:t>
            </a:r>
            <a:endParaRPr lang="en-US" sz="1350" dirty="0"/>
          </a:p>
        </p:txBody>
      </p:sp>
      <p:sp>
        <p:nvSpPr>
          <p:cNvPr id="40" name="Text 3"/>
          <p:cNvSpPr/>
          <p:nvPr/>
        </p:nvSpPr>
        <p:spPr>
          <a:xfrm>
            <a:off x="666750" y="1503015"/>
            <a:ext cx="3492401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Clinical Scenario</a:t>
            </a:r>
            <a:endParaRPr lang="en-US" sz="1200" dirty="0"/>
          </a:p>
        </p:txBody>
      </p:sp>
      <p:sp>
        <p:nvSpPr>
          <p:cNvPr id="41" name="Text 4"/>
          <p:cNvSpPr/>
          <p:nvPr/>
        </p:nvSpPr>
        <p:spPr>
          <a:xfrm>
            <a:off x="4349651" y="1503015"/>
            <a:ext cx="2857031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Standard Duration</a:t>
            </a:r>
            <a:endParaRPr lang="en-US" sz="1200" dirty="0"/>
          </a:p>
        </p:txBody>
      </p:sp>
      <p:sp>
        <p:nvSpPr>
          <p:cNvPr id="42" name="Text 5"/>
          <p:cNvSpPr/>
          <p:nvPr/>
        </p:nvSpPr>
        <p:spPr>
          <a:xfrm>
            <a:off x="6700540" y="1503015"/>
            <a:ext cx="4824710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Key AKT Consideration</a:t>
            </a:r>
            <a:endParaRPr lang="en-US" sz="1200" dirty="0"/>
          </a:p>
        </p:txBody>
      </p:sp>
      <p:sp>
        <p:nvSpPr>
          <p:cNvPr id="43" name="Text 6"/>
          <p:cNvSpPr/>
          <p:nvPr/>
        </p:nvSpPr>
        <p:spPr>
          <a:xfrm>
            <a:off x="666750" y="1922115"/>
            <a:ext cx="5549454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Provoked VTE (Reversible factor)</a:t>
            </a:r>
            <a:endParaRPr lang="en-US" sz="1200" dirty="0"/>
          </a:p>
        </p:txBody>
      </p:sp>
      <p:sp>
        <p:nvSpPr>
          <p:cNvPr id="44" name="Text 7"/>
          <p:cNvSpPr/>
          <p:nvPr/>
        </p:nvSpPr>
        <p:spPr>
          <a:xfrm>
            <a:off x="4349651" y="2045940"/>
            <a:ext cx="158496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3 Months</a:t>
            </a:r>
            <a:endParaRPr lang="en-US" sz="1200" dirty="0"/>
          </a:p>
        </p:txBody>
      </p:sp>
      <p:sp>
        <p:nvSpPr>
          <p:cNvPr id="45" name="Text 8"/>
          <p:cNvSpPr/>
          <p:nvPr/>
        </p:nvSpPr>
        <p:spPr>
          <a:xfrm>
            <a:off x="6700540" y="1922115"/>
            <a:ext cx="5491460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Stop after 3 months if factor resolved</a:t>
            </a:r>
            <a:endParaRPr lang="en-US" sz="1200" dirty="0"/>
          </a:p>
        </p:txBody>
      </p:sp>
      <p:sp>
        <p:nvSpPr>
          <p:cNvPr id="46" name="Text 9"/>
          <p:cNvSpPr/>
          <p:nvPr/>
        </p:nvSpPr>
        <p:spPr>
          <a:xfrm>
            <a:off x="666750" y="2341215"/>
            <a:ext cx="3492401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Unprovoked VTE</a:t>
            </a:r>
            <a:endParaRPr lang="en-US" sz="1200" dirty="0"/>
          </a:p>
        </p:txBody>
      </p:sp>
      <p:sp>
        <p:nvSpPr>
          <p:cNvPr id="47" name="Text 10"/>
          <p:cNvSpPr/>
          <p:nvPr/>
        </p:nvSpPr>
        <p:spPr>
          <a:xfrm>
            <a:off x="4349651" y="2465040"/>
            <a:ext cx="30480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Minimum 3 Months</a:t>
            </a:r>
            <a:endParaRPr lang="en-US" sz="1200" dirty="0"/>
          </a:p>
        </p:txBody>
      </p:sp>
      <p:sp>
        <p:nvSpPr>
          <p:cNvPr id="48" name="Text 11"/>
          <p:cNvSpPr/>
          <p:nvPr/>
        </p:nvSpPr>
        <p:spPr>
          <a:xfrm>
            <a:off x="6700540" y="2341215"/>
            <a:ext cx="5491460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Discuss long-term risk vs benefit at review</a:t>
            </a:r>
            <a:endParaRPr lang="en-US" sz="1200" dirty="0"/>
          </a:p>
        </p:txBody>
      </p:sp>
      <p:sp>
        <p:nvSpPr>
          <p:cNvPr id="49" name="Text 12"/>
          <p:cNvSpPr/>
          <p:nvPr/>
        </p:nvSpPr>
        <p:spPr>
          <a:xfrm>
            <a:off x="666750" y="2760315"/>
            <a:ext cx="4855772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Active Cancer-Associated VTE</a:t>
            </a:r>
            <a:endParaRPr lang="en-US" sz="1200" dirty="0"/>
          </a:p>
        </p:txBody>
      </p:sp>
      <p:sp>
        <p:nvSpPr>
          <p:cNvPr id="50" name="Text 13"/>
          <p:cNvSpPr/>
          <p:nvPr/>
        </p:nvSpPr>
        <p:spPr>
          <a:xfrm>
            <a:off x="4349651" y="2884140"/>
            <a:ext cx="30480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Minimum 6 Months</a:t>
            </a:r>
            <a:endParaRPr lang="en-US" sz="1200" dirty="0"/>
          </a:p>
        </p:txBody>
      </p:sp>
      <p:sp>
        <p:nvSpPr>
          <p:cNvPr id="51" name="Text 14"/>
          <p:cNvSpPr/>
          <p:nvPr/>
        </p:nvSpPr>
        <p:spPr>
          <a:xfrm>
            <a:off x="6700540" y="2760315"/>
            <a:ext cx="5491460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Continue anticoagulation while cancer is active</a:t>
            </a:r>
            <a:endParaRPr lang="en-US" sz="1200" dirty="0"/>
          </a:p>
        </p:txBody>
      </p:sp>
      <p:sp>
        <p:nvSpPr>
          <p:cNvPr id="52" name="Text 15"/>
          <p:cNvSpPr/>
          <p:nvPr/>
        </p:nvSpPr>
        <p:spPr>
          <a:xfrm>
            <a:off x="923925" y="3801517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Cancer-Associated VTE</a:t>
            </a:r>
            <a:endParaRPr lang="en-US" sz="1350" dirty="0"/>
          </a:p>
        </p:txBody>
      </p:sp>
      <p:sp>
        <p:nvSpPr>
          <p:cNvPr id="53" name="Text 16"/>
          <p:cNvSpPr/>
          <p:nvPr/>
        </p:nvSpPr>
        <p:spPr>
          <a:xfrm>
            <a:off x="785813" y="4296817"/>
            <a:ext cx="3087737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First-line Choice:</a:t>
            </a:r>
            <a:r>
              <a:rPr lang="en-US" sz="1200" dirty="0">
                <a:solidFill>
                  <a:srgbClr val="202124"/>
                </a:solidFill>
              </a:rPr>
              <a:t> LMWH (e.g., Tinzaparin or Dalteparin) is traditionally preferred.</a:t>
            </a:r>
            <a:endParaRPr lang="en-US" sz="1200" dirty="0"/>
          </a:p>
        </p:txBody>
      </p:sp>
      <p:sp>
        <p:nvSpPr>
          <p:cNvPr id="54" name="Text 17"/>
          <p:cNvSpPr/>
          <p:nvPr/>
        </p:nvSpPr>
        <p:spPr>
          <a:xfrm>
            <a:off x="785813" y="4837658"/>
            <a:ext cx="3087737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Alternative:</a:t>
            </a:r>
            <a:r>
              <a:rPr lang="en-US" sz="1200" dirty="0">
                <a:solidFill>
                  <a:srgbClr val="202124"/>
                </a:solidFill>
              </a:rPr>
              <a:t> DOACs (Apixaban/Rivaroxaban) are now options unless GI malignancy.</a:t>
            </a:r>
            <a:endParaRPr lang="en-US" sz="1200" dirty="0"/>
          </a:p>
        </p:txBody>
      </p:sp>
      <p:sp>
        <p:nvSpPr>
          <p:cNvPr id="55" name="Text 18"/>
          <p:cNvSpPr/>
          <p:nvPr/>
        </p:nvSpPr>
        <p:spPr>
          <a:xfrm>
            <a:off x="685800" y="5473750"/>
            <a:ext cx="307345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AKT Fact:</a:t>
            </a:r>
            <a:r>
              <a:rPr lang="en-US" sz="1050" dirty="0">
                <a:solidFill>
                  <a:srgbClr val="202124"/>
                </a:solidFill>
              </a:rPr>
              <a:t> Minimum treatment duration is 6 months for any cancer-provoked clot.</a:t>
            </a:r>
            <a:endParaRPr lang="en-US" sz="1050" dirty="0"/>
          </a:p>
        </p:txBody>
      </p:sp>
      <p:sp>
        <p:nvSpPr>
          <p:cNvPr id="56" name="Text 19"/>
          <p:cNvSpPr/>
          <p:nvPr/>
        </p:nvSpPr>
        <p:spPr>
          <a:xfrm>
            <a:off x="4797475" y="3801517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VTE in Pregnancy</a:t>
            </a:r>
            <a:endParaRPr lang="en-US" sz="1350" dirty="0"/>
          </a:p>
        </p:txBody>
      </p:sp>
      <p:sp>
        <p:nvSpPr>
          <p:cNvPr id="57" name="Text 20"/>
          <p:cNvSpPr/>
          <p:nvPr/>
        </p:nvSpPr>
        <p:spPr>
          <a:xfrm>
            <a:off x="4659362" y="4296817"/>
            <a:ext cx="3087737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LMWH:</a:t>
            </a:r>
            <a:r>
              <a:rPr lang="en-US" sz="1200" dirty="0">
                <a:solidFill>
                  <a:srgbClr val="202124"/>
                </a:solidFill>
              </a:rPr>
              <a:t> The  safe treatment. Dosing is weight-based.</a:t>
            </a:r>
            <a:endParaRPr lang="en-US" sz="1200" dirty="0"/>
          </a:p>
        </p:txBody>
      </p:sp>
      <p:sp>
        <p:nvSpPr>
          <p:cNvPr id="58" name="Text 21"/>
          <p:cNvSpPr/>
          <p:nvPr/>
        </p:nvSpPr>
        <p:spPr>
          <a:xfrm>
            <a:off x="4659362" y="4837658"/>
            <a:ext cx="3087737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Contraindicated: Warfarin and DOACs (teratogenic/unsafe).</a:t>
            </a:r>
            <a:endParaRPr lang="en-US" sz="1200" dirty="0"/>
          </a:p>
        </p:txBody>
      </p:sp>
      <p:sp>
        <p:nvSpPr>
          <p:cNvPr id="59" name="Text 22"/>
          <p:cNvSpPr/>
          <p:nvPr/>
        </p:nvSpPr>
        <p:spPr>
          <a:xfrm>
            <a:off x="4559350" y="5473750"/>
            <a:ext cx="307345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Action:</a:t>
            </a:r>
            <a:r>
              <a:rPr lang="en-US" sz="1050" dirty="0">
                <a:solidFill>
                  <a:srgbClr val="202124"/>
                </a:solidFill>
              </a:rPr>
              <a:t> Urgent Obstetric/Haematology referral for all suspected cases.</a:t>
            </a:r>
            <a:endParaRPr lang="en-US" sz="1050" dirty="0"/>
          </a:p>
        </p:txBody>
      </p:sp>
      <p:sp>
        <p:nvSpPr>
          <p:cNvPr id="60" name="Text 23"/>
          <p:cNvSpPr/>
          <p:nvPr/>
        </p:nvSpPr>
        <p:spPr>
          <a:xfrm>
            <a:off x="8671024" y="4119711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AKT Quick Recall</a:t>
            </a:r>
            <a:endParaRPr lang="en-US" sz="1350" dirty="0"/>
          </a:p>
        </p:txBody>
      </p:sp>
      <p:sp>
        <p:nvSpPr>
          <p:cNvPr id="61" name="Text 24"/>
          <p:cNvSpPr/>
          <p:nvPr/>
        </p:nvSpPr>
        <p:spPr>
          <a:xfrm>
            <a:off x="8604349" y="4615011"/>
            <a:ext cx="30163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First-line DVT/PE:</a:t>
            </a:r>
            <a:r>
              <a:rPr lang="en-US" sz="1200" dirty="0">
                <a:solidFill>
                  <a:srgbClr val="FFFFFF"/>
                </a:solidFill>
              </a:rPr>
              <a:t> Apixaban or Rivaroxaban for most.</a:t>
            </a:r>
            <a:endParaRPr lang="en-US" sz="1200" dirty="0"/>
          </a:p>
        </p:txBody>
      </p:sp>
      <p:sp>
        <p:nvSpPr>
          <p:cNvPr id="62" name="Text 25"/>
          <p:cNvSpPr/>
          <p:nvPr/>
        </p:nvSpPr>
        <p:spPr>
          <a:xfrm>
            <a:off x="8604349" y="5155853"/>
            <a:ext cx="358765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Renal:</a:t>
            </a:r>
            <a:r>
              <a:rPr lang="en-US" sz="1200" dirty="0">
                <a:solidFill>
                  <a:srgbClr val="FFFFFF"/>
                </a:solidFill>
              </a:rPr>
              <a:t> LMWH if eGFR &lt;15.</a:t>
            </a:r>
            <a:endParaRPr lang="en-US" sz="1200" dirty="0"/>
          </a:p>
        </p:txBody>
      </p:sp>
      <p:sp>
        <p:nvSpPr>
          <p:cNvPr id="63" name="Text 26"/>
          <p:cNvSpPr/>
          <p:nvPr/>
        </p:nvSpPr>
        <p:spPr>
          <a:xfrm>
            <a:off x="8318599" y="5483423"/>
            <a:ext cx="3873401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i="1" dirty="0">
                <a:solidFill>
                  <a:srgbClr val="FFFFFF"/>
                </a:solidFill>
              </a:rPr>
              <a:t>"Do not test for thrombophilia while on anticoagulation."</a:t>
            </a:r>
            <a:endParaRPr lang="en-US" sz="10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1244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45815"/>
            <a:ext cx="5595938" cy="171509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" y="1217265"/>
            <a:ext cx="5253038" cy="3333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1250603"/>
            <a:ext cx="228600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951411"/>
            <a:ext cx="5595938" cy="171509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2450" y="3122861"/>
            <a:ext cx="5253038" cy="33337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2450" y="3156198"/>
            <a:ext cx="228600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4857006"/>
            <a:ext cx="5595938" cy="171509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2450" y="5028456"/>
            <a:ext cx="5253038" cy="3333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2450" y="5061793"/>
            <a:ext cx="228600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5063" y="1327696"/>
            <a:ext cx="5595938" cy="2052637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5563" y="1559123"/>
            <a:ext cx="214313" cy="17532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5563" y="1889671"/>
            <a:ext cx="5214938" cy="1300163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5063" y="3570833"/>
            <a:ext cx="5595938" cy="271938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5563" y="4147096"/>
            <a:ext cx="142875" cy="14287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5563" y="4642396"/>
            <a:ext cx="142875" cy="155823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5563" y="5137696"/>
            <a:ext cx="142875" cy="155823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5563" y="5632996"/>
            <a:ext cx="142875" cy="155823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571500" y="304800"/>
            <a:ext cx="11049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SCA Exam Focus: Communication and ICE</a:t>
            </a:r>
            <a:endParaRPr lang="en-US" sz="1800" dirty="0"/>
          </a:p>
        </p:txBody>
      </p:sp>
      <p:sp>
        <p:nvSpPr>
          <p:cNvPr id="23" name="Text 1"/>
          <p:cNvSpPr/>
          <p:nvPr/>
        </p:nvSpPr>
        <p:spPr>
          <a:xfrm>
            <a:off x="571500" y="61719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24" name="Text 2"/>
          <p:cNvSpPr/>
          <p:nvPr/>
        </p:nvSpPr>
        <p:spPr>
          <a:xfrm>
            <a:off x="895350" y="1217265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Ideas (Exploration)</a:t>
            </a:r>
            <a:endParaRPr lang="en-US" sz="1350" dirty="0"/>
          </a:p>
        </p:txBody>
      </p:sp>
      <p:sp>
        <p:nvSpPr>
          <p:cNvPr id="25" name="Text 3"/>
          <p:cNvSpPr/>
          <p:nvPr/>
        </p:nvSpPr>
        <p:spPr>
          <a:xfrm>
            <a:off x="552450" y="1645890"/>
            <a:ext cx="908685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“</a:t>
            </a:r>
            <a:r>
              <a:rPr lang="en-US" sz="1125" dirty="0">
                <a:solidFill>
                  <a:srgbClr val="444444"/>
                </a:solidFill>
              </a:rPr>
              <a:t>What made you think something might be wrong today?</a:t>
            </a:r>
            <a:endParaRPr lang="en-US" sz="1125" dirty="0"/>
          </a:p>
        </p:txBody>
      </p:sp>
      <p:sp>
        <p:nvSpPr>
          <p:cNvPr id="26" name="Text 4"/>
          <p:cNvSpPr/>
          <p:nvPr/>
        </p:nvSpPr>
        <p:spPr>
          <a:xfrm>
            <a:off x="552450" y="1960215"/>
            <a:ext cx="78867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“</a:t>
            </a:r>
            <a:r>
              <a:rPr lang="en-US" sz="1125" dirty="0">
                <a:solidFill>
                  <a:srgbClr val="444444"/>
                </a:solidFill>
              </a:rPr>
              <a:t>Have you ever had anything like this before?</a:t>
            </a:r>
            <a:endParaRPr lang="en-US" sz="1125" dirty="0"/>
          </a:p>
        </p:txBody>
      </p:sp>
      <p:sp>
        <p:nvSpPr>
          <p:cNvPr id="27" name="Text 5"/>
          <p:cNvSpPr/>
          <p:nvPr/>
        </p:nvSpPr>
        <p:spPr>
          <a:xfrm>
            <a:off x="895350" y="3122861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Concerns (Fears)</a:t>
            </a:r>
            <a:endParaRPr lang="en-US" sz="1350" dirty="0"/>
          </a:p>
        </p:txBody>
      </p:sp>
      <p:sp>
        <p:nvSpPr>
          <p:cNvPr id="28" name="Text 6"/>
          <p:cNvSpPr/>
          <p:nvPr/>
        </p:nvSpPr>
        <p:spPr>
          <a:xfrm>
            <a:off x="552450" y="3551486"/>
            <a:ext cx="106299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“</a:t>
            </a:r>
            <a:r>
              <a:rPr lang="en-US" sz="1125" dirty="0">
                <a:solidFill>
                  <a:srgbClr val="444444"/>
                </a:solidFill>
              </a:rPr>
              <a:t>Are you worried it might be something serious — like a clot?</a:t>
            </a:r>
            <a:endParaRPr lang="en-US" sz="1125" dirty="0"/>
          </a:p>
        </p:txBody>
      </p:sp>
      <p:sp>
        <p:nvSpPr>
          <p:cNvPr id="29" name="Text 7"/>
          <p:cNvSpPr/>
          <p:nvPr/>
        </p:nvSpPr>
        <p:spPr>
          <a:xfrm>
            <a:off x="552450" y="3865811"/>
            <a:ext cx="1163955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“</a:t>
            </a:r>
            <a:r>
              <a:rPr lang="en-US" sz="1125" dirty="0">
                <a:solidFill>
                  <a:srgbClr val="444444"/>
                </a:solidFill>
              </a:rPr>
              <a:t>Is there anything in particular you've been reading or hearing about?</a:t>
            </a:r>
            <a:endParaRPr lang="en-US" sz="1125" dirty="0"/>
          </a:p>
        </p:txBody>
      </p:sp>
      <p:sp>
        <p:nvSpPr>
          <p:cNvPr id="30" name="Text 8"/>
          <p:cNvSpPr/>
          <p:nvPr/>
        </p:nvSpPr>
        <p:spPr>
          <a:xfrm>
            <a:off x="895350" y="5028456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Expectations (Goals)</a:t>
            </a:r>
            <a:endParaRPr lang="en-US" sz="1350" dirty="0"/>
          </a:p>
        </p:txBody>
      </p:sp>
      <p:sp>
        <p:nvSpPr>
          <p:cNvPr id="31" name="Text 9"/>
          <p:cNvSpPr/>
          <p:nvPr/>
        </p:nvSpPr>
        <p:spPr>
          <a:xfrm>
            <a:off x="552450" y="5457081"/>
            <a:ext cx="840105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“</a:t>
            </a:r>
            <a:r>
              <a:rPr lang="en-US" sz="1125" dirty="0">
                <a:solidFill>
                  <a:srgbClr val="444444"/>
                </a:solidFill>
              </a:rPr>
              <a:t>What were you hoping we could do for you today?</a:t>
            </a:r>
            <a:endParaRPr lang="en-US" sz="1125" dirty="0"/>
          </a:p>
        </p:txBody>
      </p:sp>
      <p:sp>
        <p:nvSpPr>
          <p:cNvPr id="32" name="Text 10"/>
          <p:cNvSpPr/>
          <p:nvPr/>
        </p:nvSpPr>
        <p:spPr>
          <a:xfrm>
            <a:off x="552450" y="5771406"/>
            <a:ext cx="72009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“</a:t>
            </a:r>
            <a:r>
              <a:rPr lang="en-US" sz="1125" dirty="0">
                <a:solidFill>
                  <a:srgbClr val="444444"/>
                </a:solidFill>
              </a:rPr>
              <a:t>What are you hoping the tests will show?</a:t>
            </a:r>
            <a:endParaRPr lang="en-US" sz="1125" dirty="0"/>
          </a:p>
        </p:txBody>
      </p:sp>
      <p:sp>
        <p:nvSpPr>
          <p:cNvPr id="33" name="Text 11"/>
          <p:cNvSpPr/>
          <p:nvPr/>
        </p:nvSpPr>
        <p:spPr>
          <a:xfrm>
            <a:off x="6715125" y="1518196"/>
            <a:ext cx="52149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SCA Skill-Check Prompt</a:t>
            </a:r>
            <a:endParaRPr lang="en-US" sz="1350" dirty="0"/>
          </a:p>
        </p:txBody>
      </p:sp>
      <p:sp>
        <p:nvSpPr>
          <p:cNvPr id="34" name="Text 12"/>
          <p:cNvSpPr/>
          <p:nvPr/>
        </p:nvSpPr>
        <p:spPr>
          <a:xfrm>
            <a:off x="6519863" y="1889671"/>
            <a:ext cx="4986338" cy="1300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FFFF"/>
                </a:solidFill>
              </a:rPr>
              <a:t>Role Play:</a:t>
            </a:r>
            <a:r>
              <a:rPr lang="en-US" sz="1125" dirty="0">
                <a:solidFill>
                  <a:srgbClr val="FFFFFF"/>
                </a:solidFill>
              </a:rPr>
              <a:t> One trainee explains the need for an urgent CTPA to a patient who is worried about radiation and "just wants a blood test."
</a:t>
            </a:r>
            <a:r>
              <a:rPr lang="en-US" sz="1125" i="1" dirty="0">
                <a:solidFill>
                  <a:srgbClr val="FFFFFF"/>
                </a:solidFill>
              </a:rPr>
              <a:t>Focus: Validating concerns while explaining clinical necessity (Wells Score &gt;4).</a:t>
            </a:r>
            <a:endParaRPr lang="en-US" sz="1125" dirty="0"/>
          </a:p>
        </p:txBody>
      </p:sp>
      <p:sp>
        <p:nvSpPr>
          <p:cNvPr id="35" name="Text 13"/>
          <p:cNvSpPr/>
          <p:nvPr/>
        </p:nvSpPr>
        <p:spPr>
          <a:xfrm>
            <a:off x="6405563" y="3761333"/>
            <a:ext cx="5786438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Professional Consultation Tips</a:t>
            </a:r>
            <a:endParaRPr lang="en-US" sz="1275" dirty="0"/>
          </a:p>
        </p:txBody>
      </p:sp>
      <p:sp>
        <p:nvSpPr>
          <p:cNvPr id="36" name="Text 14"/>
          <p:cNvSpPr/>
          <p:nvPr/>
        </p:nvSpPr>
        <p:spPr>
          <a:xfrm>
            <a:off x="6662738" y="4118521"/>
            <a:ext cx="49577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44444"/>
                </a:solidFill>
              </a:rPr>
              <a:t>Avoid Jargon:</a:t>
            </a:r>
            <a:r>
              <a:rPr lang="en-US" sz="1050" dirty="0">
                <a:solidFill>
                  <a:srgbClr val="444444"/>
                </a:solidFill>
              </a:rPr>
              <a:t> Use "blockage in the lung" instead of "pulmonary embolism" during initial explanation.</a:t>
            </a:r>
            <a:endParaRPr lang="en-US" sz="1050" dirty="0"/>
          </a:p>
        </p:txBody>
      </p:sp>
      <p:sp>
        <p:nvSpPr>
          <p:cNvPr id="37" name="Text 15"/>
          <p:cNvSpPr/>
          <p:nvPr/>
        </p:nvSpPr>
        <p:spPr>
          <a:xfrm>
            <a:off x="6662738" y="4613821"/>
            <a:ext cx="49577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44444"/>
                </a:solidFill>
              </a:rPr>
              <a:t>Normalizing:</a:t>
            </a:r>
            <a:r>
              <a:rPr lang="en-US" sz="1050" dirty="0">
                <a:solidFill>
                  <a:srgbClr val="444444"/>
                </a:solidFill>
              </a:rPr>
              <a:t> "It’s very common for people with a swollen leg to worry about clots; let’s see if we can rule that out."</a:t>
            </a:r>
            <a:endParaRPr lang="en-US" sz="1050" dirty="0"/>
          </a:p>
        </p:txBody>
      </p:sp>
      <p:sp>
        <p:nvSpPr>
          <p:cNvPr id="38" name="Text 16"/>
          <p:cNvSpPr/>
          <p:nvPr/>
        </p:nvSpPr>
        <p:spPr>
          <a:xfrm>
            <a:off x="6662738" y="5109121"/>
            <a:ext cx="49577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44444"/>
                </a:solidFill>
              </a:rPr>
              <a:t>Chunk &amp; Check:</a:t>
            </a:r>
            <a:r>
              <a:rPr lang="en-US" sz="1050" dirty="0">
                <a:solidFill>
                  <a:srgbClr val="444444"/>
                </a:solidFill>
              </a:rPr>
              <a:t> Provide information in small pieces and check for understanding before moving to management.</a:t>
            </a:r>
            <a:endParaRPr lang="en-US" sz="1050" dirty="0"/>
          </a:p>
        </p:txBody>
      </p:sp>
      <p:sp>
        <p:nvSpPr>
          <p:cNvPr id="39" name="Text 17"/>
          <p:cNvSpPr/>
          <p:nvPr/>
        </p:nvSpPr>
        <p:spPr>
          <a:xfrm>
            <a:off x="6662738" y="5604421"/>
            <a:ext cx="49577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44444"/>
                </a:solidFill>
              </a:rPr>
              <a:t>Shared Decision:</a:t>
            </a:r>
            <a:r>
              <a:rPr lang="en-US" sz="1050" dirty="0">
                <a:solidFill>
                  <a:srgbClr val="444444"/>
                </a:solidFill>
              </a:rPr>
              <a:t> Discuss why certain tests (like D-dimer) are or are not appropriate based on clinical probability.</a:t>
            </a:r>
            <a:endParaRPr lang="en-US" sz="10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1244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45815"/>
            <a:ext cx="5572125" cy="262041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74415"/>
            <a:ext cx="5114925" cy="3524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307753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300" y="2007840"/>
            <a:ext cx="4848225" cy="6096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856732"/>
            <a:ext cx="5572125" cy="2620417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085332"/>
            <a:ext cx="5114925" cy="3524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118670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6300" y="4818757"/>
            <a:ext cx="4848225" cy="6096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045815"/>
            <a:ext cx="5572125" cy="26765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1274415"/>
            <a:ext cx="5114925" cy="35242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1307753"/>
            <a:ext cx="238125" cy="1905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34175" y="2007840"/>
            <a:ext cx="4848225" cy="3810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34175" y="2769840"/>
            <a:ext cx="4848225" cy="6096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3912840"/>
            <a:ext cx="5572125" cy="256416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4141440"/>
            <a:ext cx="5114925" cy="35242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4174778"/>
            <a:ext cx="238125" cy="190500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571500" y="304800"/>
            <a:ext cx="116205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SCA Exam Focus: Explaining Treatment and Safety Netting</a:t>
            </a:r>
            <a:endParaRPr lang="en-US" sz="1800" dirty="0"/>
          </a:p>
        </p:txBody>
      </p:sp>
      <p:sp>
        <p:nvSpPr>
          <p:cNvPr id="22" name="Text 1"/>
          <p:cNvSpPr/>
          <p:nvPr/>
        </p:nvSpPr>
        <p:spPr>
          <a:xfrm>
            <a:off x="571500" y="61719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23" name="Text 2"/>
          <p:cNvSpPr/>
          <p:nvPr/>
        </p:nvSpPr>
        <p:spPr>
          <a:xfrm>
            <a:off x="962025" y="1274415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Explaining Anticoagulation</a:t>
            </a:r>
            <a:endParaRPr lang="en-US" sz="1350" dirty="0"/>
          </a:p>
        </p:txBody>
      </p:sp>
      <p:sp>
        <p:nvSpPr>
          <p:cNvPr id="24" name="Text 3"/>
          <p:cNvSpPr/>
          <p:nvPr/>
        </p:nvSpPr>
        <p:spPr>
          <a:xfrm>
            <a:off x="876300" y="1741140"/>
            <a:ext cx="4848225" cy="876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Use the "thins the blood" analogy for clarity.</a:t>
            </a:r>
            <a:r>
              <a:rPr lang="en-US" sz="1200" i="1" dirty="0">
                <a:solidFill>
                  <a:srgbClr val="555555"/>
                </a:solidFill>
              </a:rPr>
              <a:t>"It stops the clot getting bigger and gives your body time to break it down naturally."</a:t>
            </a:r>
            <a:endParaRPr lang="en-US" sz="1200" dirty="0"/>
          </a:p>
        </p:txBody>
      </p:sp>
      <p:sp>
        <p:nvSpPr>
          <p:cNvPr id="25" name="Text 4"/>
          <p:cNvSpPr/>
          <p:nvPr/>
        </p:nvSpPr>
        <p:spPr>
          <a:xfrm>
            <a:off x="876300" y="2731740"/>
            <a:ext cx="866721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Explicitly address the main side effect: </a:t>
            </a:r>
            <a:r>
              <a:rPr lang="en-US" sz="1200" b="1" dirty="0">
                <a:solidFill>
                  <a:srgbClr val="202124"/>
                </a:solidFill>
              </a:rPr>
              <a:t>Bleeding</a:t>
            </a:r>
            <a:r>
              <a:rPr lang="en-US" sz="1200" dirty="0">
                <a:solidFill>
                  <a:srgbClr val="202124"/>
                </a:solidFill>
              </a:rPr>
              <a:t>.</a:t>
            </a:r>
            <a:endParaRPr lang="en-US" sz="1200" dirty="0"/>
          </a:p>
        </p:txBody>
      </p:sp>
      <p:sp>
        <p:nvSpPr>
          <p:cNvPr id="26" name="Text 5"/>
          <p:cNvSpPr/>
          <p:nvPr/>
        </p:nvSpPr>
        <p:spPr>
          <a:xfrm>
            <a:off x="962025" y="4085332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Discussing Duration</a:t>
            </a:r>
            <a:endParaRPr lang="en-US" sz="1350" dirty="0"/>
          </a:p>
        </p:txBody>
      </p:sp>
      <p:sp>
        <p:nvSpPr>
          <p:cNvPr id="27" name="Text 6"/>
          <p:cNvSpPr/>
          <p:nvPr/>
        </p:nvSpPr>
        <p:spPr>
          <a:xfrm>
            <a:off x="876300" y="4552057"/>
            <a:ext cx="4848225" cy="876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Focus on the 3-month review milestone.</a:t>
            </a:r>
            <a:r>
              <a:rPr lang="en-US" sz="1200" i="1" dirty="0">
                <a:solidFill>
                  <a:srgbClr val="555555"/>
                </a:solidFill>
              </a:rPr>
              <a:t>"After 3 months, we'll review the risk. If there was a clear cause (like a long flight), we may stop it safely."</a:t>
            </a:r>
            <a:endParaRPr lang="en-US" sz="1200" dirty="0"/>
          </a:p>
        </p:txBody>
      </p:sp>
      <p:sp>
        <p:nvSpPr>
          <p:cNvPr id="28" name="Text 7"/>
          <p:cNvSpPr/>
          <p:nvPr/>
        </p:nvSpPr>
        <p:spPr>
          <a:xfrm>
            <a:off x="876300" y="5542657"/>
            <a:ext cx="970728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Link treatment length to the "provoking factor" concept.</a:t>
            </a:r>
            <a:endParaRPr lang="en-US" sz="1200" dirty="0"/>
          </a:p>
        </p:txBody>
      </p:sp>
      <p:sp>
        <p:nvSpPr>
          <p:cNvPr id="29" name="Text 8"/>
          <p:cNvSpPr/>
          <p:nvPr/>
        </p:nvSpPr>
        <p:spPr>
          <a:xfrm>
            <a:off x="6819900" y="1274415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Safety Netting (Low-Risk)</a:t>
            </a:r>
            <a:endParaRPr lang="en-US" sz="1350" dirty="0"/>
          </a:p>
        </p:txBody>
      </p:sp>
      <p:sp>
        <p:nvSpPr>
          <p:cNvPr id="30" name="Text 9"/>
          <p:cNvSpPr/>
          <p:nvPr/>
        </p:nvSpPr>
        <p:spPr>
          <a:xfrm>
            <a:off x="6734175" y="1741140"/>
            <a:ext cx="4848225" cy="647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Reassure regarding D-dimer reliability when negative.</a:t>
            </a:r>
            <a:r>
              <a:rPr lang="en-US" sz="1200" i="1" dirty="0">
                <a:solidFill>
                  <a:srgbClr val="555555"/>
                </a:solidFill>
              </a:rPr>
              <a:t>"If the blood test is normal, we are very confident there is no clot."</a:t>
            </a:r>
            <a:endParaRPr lang="en-US" sz="1200" dirty="0"/>
          </a:p>
        </p:txBody>
      </p:sp>
      <p:sp>
        <p:nvSpPr>
          <p:cNvPr id="31" name="Text 10"/>
          <p:cNvSpPr/>
          <p:nvPr/>
        </p:nvSpPr>
        <p:spPr>
          <a:xfrm>
            <a:off x="6734175" y="2531715"/>
            <a:ext cx="45720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Emergency Safety Netting:</a:t>
            </a:r>
            <a:endParaRPr lang="en-US" sz="1200" dirty="0"/>
          </a:p>
        </p:txBody>
      </p:sp>
      <p:sp>
        <p:nvSpPr>
          <p:cNvPr id="32" name="Text 11"/>
          <p:cNvSpPr/>
          <p:nvPr/>
        </p:nvSpPr>
        <p:spPr>
          <a:xfrm>
            <a:off x="6848475" y="2769840"/>
            <a:ext cx="4619625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555555"/>
                </a:solidFill>
              </a:rPr>
              <a:t>"If you develop sudden breathlessness or chest pain, call 999 immediately."</a:t>
            </a:r>
            <a:endParaRPr lang="en-US" sz="1200" dirty="0"/>
          </a:p>
        </p:txBody>
      </p:sp>
      <p:sp>
        <p:nvSpPr>
          <p:cNvPr id="33" name="Text 12"/>
          <p:cNvSpPr/>
          <p:nvPr/>
        </p:nvSpPr>
        <p:spPr>
          <a:xfrm>
            <a:off x="6819900" y="4141440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Shared Decision-Making</a:t>
            </a:r>
            <a:endParaRPr lang="en-US" sz="1350" dirty="0"/>
          </a:p>
        </p:txBody>
      </p:sp>
      <p:sp>
        <p:nvSpPr>
          <p:cNvPr id="34" name="Text 13"/>
          <p:cNvSpPr/>
          <p:nvPr/>
        </p:nvSpPr>
        <p:spPr>
          <a:xfrm>
            <a:off x="6734175" y="4608165"/>
            <a:ext cx="54578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Handle refusal by exploring the patient's ICE.</a:t>
            </a:r>
            <a:endParaRPr lang="en-US" sz="1200" dirty="0"/>
          </a:p>
        </p:txBody>
      </p:sp>
      <p:sp>
        <p:nvSpPr>
          <p:cNvPr id="35" name="Text 14"/>
          <p:cNvSpPr/>
          <p:nvPr/>
        </p:nvSpPr>
        <p:spPr>
          <a:xfrm>
            <a:off x="6734175" y="4951065"/>
            <a:ext cx="54578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Balance the </a:t>
            </a:r>
            <a:r>
              <a:rPr lang="en-US" sz="1200" b="1" dirty="0">
                <a:solidFill>
                  <a:srgbClr val="202124"/>
                </a:solidFill>
              </a:rPr>
              <a:t>Bleeding Risk</a:t>
            </a:r>
            <a:r>
              <a:rPr lang="en-US" sz="1200" dirty="0">
                <a:solidFill>
                  <a:srgbClr val="202124"/>
                </a:solidFill>
              </a:rPr>
              <a:t> vs. the </a:t>
            </a:r>
            <a:r>
              <a:rPr lang="en-US" sz="1200" b="1" dirty="0">
                <a:solidFill>
                  <a:srgbClr val="202124"/>
                </a:solidFill>
              </a:rPr>
              <a:t>Risk of PE</a:t>
            </a:r>
            <a:r>
              <a:rPr lang="en-US" sz="1200" dirty="0">
                <a:solidFill>
                  <a:srgbClr val="202124"/>
                </a:solidFill>
              </a:rPr>
              <a:t>.</a:t>
            </a:r>
            <a:endParaRPr lang="en-US" sz="1200" dirty="0"/>
          </a:p>
        </p:txBody>
      </p:sp>
      <p:sp>
        <p:nvSpPr>
          <p:cNvPr id="36" name="Text 15"/>
          <p:cNvSpPr/>
          <p:nvPr/>
        </p:nvSpPr>
        <p:spPr>
          <a:xfrm>
            <a:off x="6734175" y="5293965"/>
            <a:ext cx="54578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Always document the shared decision and rationale.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1244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36315"/>
            <a:ext cx="3657600" cy="441677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9769" y="1652588"/>
            <a:ext cx="500063" cy="403771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7200" y="1236315"/>
            <a:ext cx="3657600" cy="4416772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45969" y="1652588"/>
            <a:ext cx="500063" cy="40377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53400" y="1236315"/>
            <a:ext cx="3657600" cy="441677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32169" y="1652588"/>
            <a:ext cx="500063" cy="403771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5881688"/>
            <a:ext cx="11430000" cy="59531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3203" y="6129784"/>
            <a:ext cx="119063" cy="991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79714" y="6129784"/>
            <a:ext cx="119063" cy="991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18128" y="6129784"/>
            <a:ext cx="119063" cy="99120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571500" y="304800"/>
            <a:ext cx="11049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Epidemiology of VTE in the UK</a:t>
            </a:r>
            <a:endParaRPr lang="en-US" sz="1800" dirty="0"/>
          </a:p>
        </p:txBody>
      </p:sp>
      <p:sp>
        <p:nvSpPr>
          <p:cNvPr id="16" name="Text 1"/>
          <p:cNvSpPr/>
          <p:nvPr/>
        </p:nvSpPr>
        <p:spPr>
          <a:xfrm>
            <a:off x="571500" y="61719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17" name="Text 2"/>
          <p:cNvSpPr/>
          <p:nvPr/>
        </p:nvSpPr>
        <p:spPr>
          <a:xfrm>
            <a:off x="1243905" y="2312640"/>
            <a:ext cx="1931789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400"/>
              </a:lnSpc>
              <a:buNone/>
            </a:pPr>
            <a:r>
              <a:rPr lang="en-US" sz="3600" b="1" dirty="0">
                <a:solidFill>
                  <a:srgbClr val="005EB8"/>
                </a:solidFill>
              </a:rPr>
              <a:t>1 in 1000</a:t>
            </a:r>
            <a:endParaRPr lang="en-US" sz="3600" dirty="0"/>
          </a:p>
        </p:txBody>
      </p:sp>
      <p:sp>
        <p:nvSpPr>
          <p:cNvPr id="18" name="Text 3"/>
          <p:cNvSpPr/>
          <p:nvPr/>
        </p:nvSpPr>
        <p:spPr>
          <a:xfrm>
            <a:off x="1500039" y="3093690"/>
            <a:ext cx="141952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Annual Incidence</a:t>
            </a:r>
            <a:endParaRPr lang="en-US" sz="1350" dirty="0"/>
          </a:p>
        </p:txBody>
      </p:sp>
      <p:sp>
        <p:nvSpPr>
          <p:cNvPr id="19" name="Text 4"/>
          <p:cNvSpPr/>
          <p:nvPr/>
        </p:nvSpPr>
        <p:spPr>
          <a:xfrm>
            <a:off x="666750" y="3493740"/>
            <a:ext cx="308610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125" dirty="0">
                <a:solidFill>
                  <a:srgbClr val="5F6368"/>
                </a:solidFill>
              </a:rPr>
              <a:t>Venous Thromboembolism (VTE) affects approximately 1 in 1000 people per year across the UK population. Risk increases significantly with age and comorbid factors.</a:t>
            </a:r>
            <a:endParaRPr lang="en-US" sz="1125" dirty="0"/>
          </a:p>
        </p:txBody>
      </p:sp>
      <p:sp>
        <p:nvSpPr>
          <p:cNvPr id="20" name="Text 5"/>
          <p:cNvSpPr/>
          <p:nvPr/>
        </p:nvSpPr>
        <p:spPr>
          <a:xfrm>
            <a:off x="5396805" y="2312640"/>
            <a:ext cx="1398389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400"/>
              </a:lnSpc>
              <a:buNone/>
            </a:pPr>
            <a:r>
              <a:rPr lang="en-US" sz="3600" b="1" dirty="0">
                <a:solidFill>
                  <a:srgbClr val="005EB8"/>
                </a:solidFill>
              </a:rPr>
              <a:t>25,000</a:t>
            </a:r>
            <a:endParaRPr lang="en-US" sz="3600" dirty="0"/>
          </a:p>
        </p:txBody>
      </p:sp>
      <p:sp>
        <p:nvSpPr>
          <p:cNvPr id="21" name="Text 6"/>
          <p:cNvSpPr/>
          <p:nvPr/>
        </p:nvSpPr>
        <p:spPr>
          <a:xfrm>
            <a:off x="5300216" y="3093690"/>
            <a:ext cx="1591419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Preventable Deaths</a:t>
            </a:r>
            <a:endParaRPr lang="en-US" sz="1350" dirty="0"/>
          </a:p>
        </p:txBody>
      </p:sp>
      <p:sp>
        <p:nvSpPr>
          <p:cNvPr id="22" name="Text 7"/>
          <p:cNvSpPr/>
          <p:nvPr/>
        </p:nvSpPr>
        <p:spPr>
          <a:xfrm>
            <a:off x="4552950" y="3493740"/>
            <a:ext cx="308610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125" dirty="0">
                <a:solidFill>
                  <a:srgbClr val="5F6368"/>
                </a:solidFill>
              </a:rPr>
              <a:t>Pulmonary Embolism (PE) causes roughly </a:t>
            </a:r>
            <a:r>
              <a:rPr lang="en-US" sz="1125" b="1" dirty="0">
                <a:solidFill>
                  <a:srgbClr val="D32F2F"/>
                </a:solidFill>
              </a:rPr>
              <a:t>25,000 preventable deaths</a:t>
            </a:r>
            <a:r>
              <a:rPr lang="en-US" sz="1125" dirty="0">
                <a:solidFill>
                  <a:srgbClr val="5F6368"/>
                </a:solidFill>
              </a:rPr>
              <a:t> per year in UK hospitals. It remains the leading cause of avoidable inpatient mortality.</a:t>
            </a:r>
            <a:endParaRPr lang="en-US" sz="1125" dirty="0"/>
          </a:p>
        </p:txBody>
      </p:sp>
      <p:sp>
        <p:nvSpPr>
          <p:cNvPr id="23" name="Text 8"/>
          <p:cNvSpPr/>
          <p:nvPr/>
        </p:nvSpPr>
        <p:spPr>
          <a:xfrm>
            <a:off x="9391055" y="2312640"/>
            <a:ext cx="1182142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400"/>
              </a:lnSpc>
              <a:buNone/>
            </a:pPr>
            <a:r>
              <a:rPr lang="en-US" sz="3600" b="1" dirty="0">
                <a:solidFill>
                  <a:srgbClr val="005EB8"/>
                </a:solidFill>
              </a:rPr>
              <a:t>~50%</a:t>
            </a:r>
            <a:endParaRPr lang="en-US" sz="3600" dirty="0"/>
          </a:p>
        </p:txBody>
      </p:sp>
      <p:sp>
        <p:nvSpPr>
          <p:cNvPr id="24" name="Text 9"/>
          <p:cNvSpPr/>
          <p:nvPr/>
        </p:nvSpPr>
        <p:spPr>
          <a:xfrm>
            <a:off x="9196090" y="3093690"/>
            <a:ext cx="1572071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Asymptomatic DVT</a:t>
            </a:r>
            <a:endParaRPr lang="en-US" sz="1350" dirty="0"/>
          </a:p>
        </p:txBody>
      </p:sp>
      <p:sp>
        <p:nvSpPr>
          <p:cNvPr id="25" name="Text 10"/>
          <p:cNvSpPr/>
          <p:nvPr/>
        </p:nvSpPr>
        <p:spPr>
          <a:xfrm>
            <a:off x="8439150" y="3493740"/>
            <a:ext cx="308610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125" dirty="0">
                <a:solidFill>
                  <a:srgbClr val="5F6368"/>
                </a:solidFill>
              </a:rPr>
              <a:t>Up to half of Deep Vein Thromboses are clinically silent. Conversely, </a:t>
            </a:r>
            <a:r>
              <a:rPr lang="en-US" sz="1125" b="1" dirty="0">
                <a:solidFill>
                  <a:srgbClr val="D32F2F"/>
                </a:solidFill>
              </a:rPr>
              <a:t>~30%</a:t>
            </a:r>
            <a:r>
              <a:rPr lang="en-US" sz="1125" dirty="0">
                <a:solidFill>
                  <a:srgbClr val="5F6368"/>
                </a:solidFill>
              </a:rPr>
              <a:t> of patients with symptomatic DVT have concurrent, asymptomatic PE.</a:t>
            </a:r>
            <a:endParaRPr lang="en-US" sz="1125" dirty="0"/>
          </a:p>
        </p:txBody>
      </p:sp>
      <p:sp>
        <p:nvSpPr>
          <p:cNvPr id="26" name="Text 11"/>
          <p:cNvSpPr/>
          <p:nvPr/>
        </p:nvSpPr>
        <p:spPr>
          <a:xfrm>
            <a:off x="1096566" y="6072188"/>
            <a:ext cx="65151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VTE = DVT + PE (One clinical spectrum)</a:t>
            </a:r>
            <a:endParaRPr lang="en-US" sz="1125" dirty="0"/>
          </a:p>
        </p:txBody>
      </p:sp>
      <p:sp>
        <p:nvSpPr>
          <p:cNvPr id="27" name="Text 12"/>
          <p:cNvSpPr/>
          <p:nvPr/>
        </p:nvSpPr>
        <p:spPr>
          <a:xfrm>
            <a:off x="4613077" y="6072188"/>
            <a:ext cx="66865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Major cause of Post-Thrombotic Syndrome</a:t>
            </a:r>
            <a:endParaRPr lang="en-US" sz="1125" dirty="0"/>
          </a:p>
        </p:txBody>
      </p:sp>
      <p:sp>
        <p:nvSpPr>
          <p:cNvPr id="28" name="Text 13"/>
          <p:cNvSpPr/>
          <p:nvPr/>
        </p:nvSpPr>
        <p:spPr>
          <a:xfrm>
            <a:off x="8351490" y="6072188"/>
            <a:ext cx="384051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High diagnostic index of suspicion required</a:t>
            </a:r>
            <a:endParaRPr lang="en-US" sz="1125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11430000" cy="66481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31515"/>
            <a:ext cx="5619750" cy="275108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083915"/>
            <a:ext cx="5238750" cy="3333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117253"/>
            <a:ext cx="228600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574453"/>
            <a:ext cx="142875" cy="1143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084933"/>
            <a:ext cx="142875" cy="1143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595414"/>
            <a:ext cx="142875" cy="1143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835003"/>
            <a:ext cx="5619750" cy="2794397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987403"/>
            <a:ext cx="5238750" cy="3333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020741"/>
            <a:ext cx="228600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22189" y="4435078"/>
            <a:ext cx="323701" cy="223838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22189" y="4969371"/>
            <a:ext cx="328017" cy="22383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33339" y="5503664"/>
            <a:ext cx="328017" cy="22383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33339" y="6037957"/>
            <a:ext cx="323701" cy="223838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91250" y="931515"/>
            <a:ext cx="5619750" cy="2772817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1750" y="1083915"/>
            <a:ext cx="5238750" cy="33337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81750" y="1117253"/>
            <a:ext cx="228600" cy="1905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191250" y="3856732"/>
            <a:ext cx="5619750" cy="2772817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81750" y="4009132"/>
            <a:ext cx="5238750" cy="333375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81750" y="4042470"/>
            <a:ext cx="228600" cy="190500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571500" y="247650"/>
            <a:ext cx="11049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Quick Recall Summary</a:t>
            </a:r>
            <a:endParaRPr lang="en-US" sz="1800" dirty="0"/>
          </a:p>
        </p:txBody>
      </p:sp>
      <p:sp>
        <p:nvSpPr>
          <p:cNvPr id="25" name="Text 1"/>
          <p:cNvSpPr/>
          <p:nvPr/>
        </p:nvSpPr>
        <p:spPr>
          <a:xfrm>
            <a:off x="571500" y="550515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26" name="Text 2"/>
          <p:cNvSpPr/>
          <p:nvPr/>
        </p:nvSpPr>
        <p:spPr>
          <a:xfrm>
            <a:off x="914400" y="1083915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Foundations &amp; Logic</a:t>
            </a:r>
            <a:endParaRPr lang="en-US" sz="1350" dirty="0"/>
          </a:p>
        </p:txBody>
      </p:sp>
      <p:sp>
        <p:nvSpPr>
          <p:cNvPr id="27" name="Text 3"/>
          <p:cNvSpPr/>
          <p:nvPr/>
        </p:nvSpPr>
        <p:spPr>
          <a:xfrm>
            <a:off x="790575" y="1531590"/>
            <a:ext cx="5238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Virchow's Triad</a:t>
            </a:r>
            <a:endParaRPr lang="en-US" sz="1050" dirty="0"/>
          </a:p>
        </p:txBody>
      </p:sp>
      <p:sp>
        <p:nvSpPr>
          <p:cNvPr id="28" name="Text 4"/>
          <p:cNvSpPr/>
          <p:nvPr/>
        </p:nvSpPr>
        <p:spPr>
          <a:xfrm>
            <a:off x="781050" y="1760190"/>
            <a:ext cx="7527341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Stasis + Endothelial Damage + Hypercoagulability.</a:t>
            </a:r>
            <a:endParaRPr lang="en-US" sz="1050" dirty="0"/>
          </a:p>
        </p:txBody>
      </p:sp>
      <p:sp>
        <p:nvSpPr>
          <p:cNvPr id="29" name="Text 5"/>
          <p:cNvSpPr/>
          <p:nvPr/>
        </p:nvSpPr>
        <p:spPr>
          <a:xfrm>
            <a:off x="790575" y="2042071"/>
            <a:ext cx="5238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D-dimer Rule</a:t>
            </a:r>
            <a:endParaRPr lang="en-US" sz="1050" dirty="0"/>
          </a:p>
        </p:txBody>
      </p:sp>
      <p:sp>
        <p:nvSpPr>
          <p:cNvPr id="30" name="Text 6"/>
          <p:cNvSpPr/>
          <p:nvPr/>
        </p:nvSpPr>
        <p:spPr>
          <a:xfrm>
            <a:off x="781050" y="2270671"/>
            <a:ext cx="10138867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High </a:t>
            </a:r>
            <a:r>
              <a:rPr lang="en-US" sz="1050" b="1" dirty="0">
                <a:solidFill>
                  <a:srgbClr val="005EB8"/>
                </a:solidFill>
              </a:rPr>
              <a:t>Sensitivity</a:t>
            </a:r>
            <a:r>
              <a:rPr lang="en-US" sz="1050" dirty="0">
                <a:solidFill>
                  <a:srgbClr val="5F6368"/>
                </a:solidFill>
              </a:rPr>
              <a:t> (Rules OUT) but Low Specificity (Cannot Rule IN).</a:t>
            </a:r>
            <a:endParaRPr lang="en-US" sz="1050" dirty="0"/>
          </a:p>
        </p:txBody>
      </p:sp>
      <p:sp>
        <p:nvSpPr>
          <p:cNvPr id="31" name="Text 7"/>
          <p:cNvSpPr/>
          <p:nvPr/>
        </p:nvSpPr>
        <p:spPr>
          <a:xfrm>
            <a:off x="790575" y="2552551"/>
            <a:ext cx="5238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Pitfall</a:t>
            </a:r>
            <a:endParaRPr lang="en-US" sz="1050" dirty="0"/>
          </a:p>
        </p:txBody>
      </p:sp>
      <p:sp>
        <p:nvSpPr>
          <p:cNvPr id="32" name="Text 8"/>
          <p:cNvSpPr/>
          <p:nvPr/>
        </p:nvSpPr>
        <p:spPr>
          <a:xfrm>
            <a:off x="781050" y="2781151"/>
            <a:ext cx="8756294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Do NOT perform D-dimer if clinical probability is </a:t>
            </a:r>
            <a:r>
              <a:rPr lang="en-US" sz="1050" b="1" dirty="0">
                <a:solidFill>
                  <a:srgbClr val="D32F2F"/>
                </a:solidFill>
              </a:rPr>
              <a:t>Likely</a:t>
            </a:r>
            <a:r>
              <a:rPr lang="en-US" sz="1050" dirty="0">
                <a:solidFill>
                  <a:srgbClr val="5F6368"/>
                </a:solidFill>
              </a:rPr>
              <a:t>.</a:t>
            </a:r>
            <a:endParaRPr lang="en-US" sz="1050" dirty="0"/>
          </a:p>
        </p:txBody>
      </p:sp>
      <p:sp>
        <p:nvSpPr>
          <p:cNvPr id="33" name="Text 9"/>
          <p:cNvSpPr/>
          <p:nvPr/>
        </p:nvSpPr>
        <p:spPr>
          <a:xfrm>
            <a:off x="914400" y="3987403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Two-Level Wells Thresholds</a:t>
            </a:r>
            <a:endParaRPr lang="en-US" sz="1350" dirty="0"/>
          </a:p>
        </p:txBody>
      </p:sp>
      <p:sp>
        <p:nvSpPr>
          <p:cNvPr id="34" name="Text 10"/>
          <p:cNvSpPr/>
          <p:nvPr/>
        </p:nvSpPr>
        <p:spPr>
          <a:xfrm>
            <a:off x="571500" y="4435078"/>
            <a:ext cx="5238750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DVT Score</a:t>
            </a:r>
            <a:r>
              <a:rPr lang="en-US" sz="975" b="1" dirty="0">
                <a:solidFill>
                  <a:srgbClr val="005EB8"/>
                </a:solidFill>
              </a:rPr>
              <a:t>≥ 2</a:t>
            </a:r>
            <a:endParaRPr lang="en-US" sz="1050" dirty="0"/>
          </a:p>
        </p:txBody>
      </p:sp>
      <p:sp>
        <p:nvSpPr>
          <p:cNvPr id="35" name="Text 11"/>
          <p:cNvSpPr/>
          <p:nvPr/>
        </p:nvSpPr>
        <p:spPr>
          <a:xfrm>
            <a:off x="781050" y="4687491"/>
            <a:ext cx="7066483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5EB8"/>
                </a:solidFill>
              </a:rPr>
              <a:t>Likely</a:t>
            </a:r>
            <a:r>
              <a:rPr lang="en-US" sz="1050" dirty="0">
                <a:solidFill>
                  <a:srgbClr val="5F6368"/>
                </a:solidFill>
              </a:rPr>
              <a:t>: Arrange Proximal Leg Ultrasound (USS).</a:t>
            </a:r>
            <a:endParaRPr lang="en-US" sz="1050" dirty="0"/>
          </a:p>
        </p:txBody>
      </p:sp>
      <p:sp>
        <p:nvSpPr>
          <p:cNvPr id="36" name="Text 12"/>
          <p:cNvSpPr/>
          <p:nvPr/>
        </p:nvSpPr>
        <p:spPr>
          <a:xfrm>
            <a:off x="571500" y="4969371"/>
            <a:ext cx="5238750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DVT Score</a:t>
            </a:r>
            <a:r>
              <a:rPr lang="en-US" sz="975" b="1" dirty="0">
                <a:solidFill>
                  <a:srgbClr val="005EB8"/>
                </a:solidFill>
              </a:rPr>
              <a:t>&lt; 2</a:t>
            </a:r>
            <a:endParaRPr lang="en-US" sz="1050" dirty="0"/>
          </a:p>
        </p:txBody>
      </p:sp>
      <p:sp>
        <p:nvSpPr>
          <p:cNvPr id="37" name="Text 13"/>
          <p:cNvSpPr/>
          <p:nvPr/>
        </p:nvSpPr>
        <p:spPr>
          <a:xfrm>
            <a:off x="781050" y="5221784"/>
            <a:ext cx="568391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5EB8"/>
                </a:solidFill>
              </a:rPr>
              <a:t>Unlikely</a:t>
            </a:r>
            <a:r>
              <a:rPr lang="en-US" sz="1050" dirty="0">
                <a:solidFill>
                  <a:srgbClr val="5F6368"/>
                </a:solidFill>
              </a:rPr>
              <a:t>: Perform D-dimer test first.</a:t>
            </a:r>
            <a:endParaRPr lang="en-US" sz="1050" dirty="0"/>
          </a:p>
        </p:txBody>
      </p:sp>
      <p:sp>
        <p:nvSpPr>
          <p:cNvPr id="38" name="Text 14"/>
          <p:cNvSpPr/>
          <p:nvPr/>
        </p:nvSpPr>
        <p:spPr>
          <a:xfrm>
            <a:off x="571500" y="5503664"/>
            <a:ext cx="5238750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PE Score</a:t>
            </a:r>
            <a:r>
              <a:rPr lang="en-US" sz="975" b="1" dirty="0">
                <a:solidFill>
                  <a:srgbClr val="005EB8"/>
                </a:solidFill>
              </a:rPr>
              <a:t>&gt; 4</a:t>
            </a:r>
            <a:endParaRPr lang="en-US" sz="1050" dirty="0"/>
          </a:p>
        </p:txBody>
      </p:sp>
      <p:sp>
        <p:nvSpPr>
          <p:cNvPr id="39" name="Text 15"/>
          <p:cNvSpPr/>
          <p:nvPr/>
        </p:nvSpPr>
        <p:spPr>
          <a:xfrm>
            <a:off x="781050" y="5756077"/>
            <a:ext cx="50292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5EB8"/>
                </a:solidFill>
              </a:rPr>
              <a:t>Likely</a:t>
            </a:r>
            <a:r>
              <a:rPr lang="en-US" sz="1050" dirty="0">
                <a:solidFill>
                  <a:srgbClr val="5F6368"/>
                </a:solidFill>
              </a:rPr>
              <a:t>: Arrange immediate CTPA.</a:t>
            </a:r>
            <a:endParaRPr lang="en-US" sz="1050" dirty="0"/>
          </a:p>
        </p:txBody>
      </p:sp>
      <p:sp>
        <p:nvSpPr>
          <p:cNvPr id="40" name="Text 16"/>
          <p:cNvSpPr/>
          <p:nvPr/>
        </p:nvSpPr>
        <p:spPr>
          <a:xfrm>
            <a:off x="571500" y="6037957"/>
            <a:ext cx="5238750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PE Score</a:t>
            </a:r>
            <a:r>
              <a:rPr lang="en-US" sz="975" b="1" dirty="0">
                <a:solidFill>
                  <a:srgbClr val="005EB8"/>
                </a:solidFill>
              </a:rPr>
              <a:t>≤ 4</a:t>
            </a:r>
            <a:endParaRPr lang="en-US" sz="1050" dirty="0"/>
          </a:p>
        </p:txBody>
      </p:sp>
      <p:sp>
        <p:nvSpPr>
          <p:cNvPr id="41" name="Text 17"/>
          <p:cNvSpPr/>
          <p:nvPr/>
        </p:nvSpPr>
        <p:spPr>
          <a:xfrm>
            <a:off x="781050" y="6290370"/>
            <a:ext cx="568391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5EB8"/>
                </a:solidFill>
              </a:rPr>
              <a:t>Unlikely</a:t>
            </a:r>
            <a:r>
              <a:rPr lang="en-US" sz="1050" dirty="0">
                <a:solidFill>
                  <a:srgbClr val="5F6368"/>
                </a:solidFill>
              </a:rPr>
              <a:t>: Perform D-dimer test first.</a:t>
            </a:r>
            <a:endParaRPr lang="en-US" sz="1050" dirty="0"/>
          </a:p>
        </p:txBody>
      </p:sp>
      <p:sp>
        <p:nvSpPr>
          <p:cNvPr id="42" name="Text 18"/>
          <p:cNvSpPr/>
          <p:nvPr/>
        </p:nvSpPr>
        <p:spPr>
          <a:xfrm>
            <a:off x="6724650" y="1083915"/>
            <a:ext cx="54673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Anticoagulation First-Lines</a:t>
            </a:r>
            <a:endParaRPr lang="en-US" sz="1350" dirty="0"/>
          </a:p>
        </p:txBody>
      </p:sp>
      <p:sp>
        <p:nvSpPr>
          <p:cNvPr id="43" name="Text 19"/>
          <p:cNvSpPr/>
          <p:nvPr/>
        </p:nvSpPr>
        <p:spPr>
          <a:xfrm>
            <a:off x="6381750" y="1531590"/>
            <a:ext cx="5238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Standard (DVT/PE)</a:t>
            </a:r>
            <a:endParaRPr lang="en-US" sz="1050" dirty="0"/>
          </a:p>
        </p:txBody>
      </p:sp>
      <p:sp>
        <p:nvSpPr>
          <p:cNvPr id="44" name="Text 20"/>
          <p:cNvSpPr/>
          <p:nvPr/>
        </p:nvSpPr>
        <p:spPr>
          <a:xfrm>
            <a:off x="6591300" y="1760190"/>
            <a:ext cx="50292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5EB8"/>
                </a:solidFill>
              </a:rPr>
              <a:t>DOACs</a:t>
            </a:r>
            <a:r>
              <a:rPr lang="en-US" sz="1050" dirty="0">
                <a:solidFill>
                  <a:srgbClr val="5F6368"/>
                </a:solidFill>
              </a:rPr>
              <a:t>: Apixaban or Rivaroxaban.</a:t>
            </a:r>
            <a:endParaRPr lang="en-US" sz="1050" dirty="0"/>
          </a:p>
        </p:txBody>
      </p:sp>
      <p:sp>
        <p:nvSpPr>
          <p:cNvPr id="45" name="Text 21"/>
          <p:cNvSpPr/>
          <p:nvPr/>
        </p:nvSpPr>
        <p:spPr>
          <a:xfrm>
            <a:off x="6381750" y="2042071"/>
            <a:ext cx="5238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Pregnancy</a:t>
            </a:r>
            <a:endParaRPr lang="en-US" sz="1050" dirty="0"/>
          </a:p>
        </p:txBody>
      </p:sp>
      <p:sp>
        <p:nvSpPr>
          <p:cNvPr id="46" name="Text 22"/>
          <p:cNvSpPr/>
          <p:nvPr/>
        </p:nvSpPr>
        <p:spPr>
          <a:xfrm>
            <a:off x="6591300" y="2270671"/>
            <a:ext cx="56007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5EB8"/>
                </a:solidFill>
              </a:rPr>
              <a:t>LMWH</a:t>
            </a:r>
            <a:r>
              <a:rPr lang="en-US" sz="1050" dirty="0">
                <a:solidFill>
                  <a:srgbClr val="5F6368"/>
                </a:solidFill>
              </a:rPr>
              <a:t> (Dalteparin/Tinzaparin). DOACs/Warfarin contraindicated.</a:t>
            </a:r>
            <a:endParaRPr lang="en-US" sz="1050" dirty="0"/>
          </a:p>
        </p:txBody>
      </p:sp>
      <p:sp>
        <p:nvSpPr>
          <p:cNvPr id="47" name="Text 23"/>
          <p:cNvSpPr/>
          <p:nvPr/>
        </p:nvSpPr>
        <p:spPr>
          <a:xfrm>
            <a:off x="6381750" y="2552551"/>
            <a:ext cx="5238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Active Cancer</a:t>
            </a:r>
            <a:endParaRPr lang="en-US" sz="1050" dirty="0"/>
          </a:p>
        </p:txBody>
      </p:sp>
      <p:sp>
        <p:nvSpPr>
          <p:cNvPr id="48" name="Text 24"/>
          <p:cNvSpPr/>
          <p:nvPr/>
        </p:nvSpPr>
        <p:spPr>
          <a:xfrm>
            <a:off x="6591300" y="2781151"/>
            <a:ext cx="56007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5EB8"/>
                </a:solidFill>
              </a:rPr>
              <a:t>LMWH</a:t>
            </a:r>
            <a:r>
              <a:rPr lang="en-US" sz="1050" dirty="0">
                <a:solidFill>
                  <a:srgbClr val="5F6368"/>
                </a:solidFill>
              </a:rPr>
              <a:t> preferred over DOACs (NICE NG158).</a:t>
            </a:r>
            <a:endParaRPr lang="en-US" sz="1050" dirty="0"/>
          </a:p>
        </p:txBody>
      </p:sp>
      <p:sp>
        <p:nvSpPr>
          <p:cNvPr id="49" name="Text 25"/>
          <p:cNvSpPr/>
          <p:nvPr/>
        </p:nvSpPr>
        <p:spPr>
          <a:xfrm>
            <a:off x="6381750" y="3063032"/>
            <a:ext cx="5238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Provoked VTE</a:t>
            </a:r>
            <a:endParaRPr lang="en-US" sz="1050" dirty="0"/>
          </a:p>
        </p:txBody>
      </p:sp>
      <p:sp>
        <p:nvSpPr>
          <p:cNvPr id="50" name="Text 26"/>
          <p:cNvSpPr/>
          <p:nvPr/>
        </p:nvSpPr>
        <p:spPr>
          <a:xfrm>
            <a:off x="6591300" y="3291632"/>
            <a:ext cx="50292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Minimum </a:t>
            </a:r>
            <a:r>
              <a:rPr lang="en-US" sz="1050" b="1" dirty="0">
                <a:solidFill>
                  <a:srgbClr val="005EB8"/>
                </a:solidFill>
              </a:rPr>
              <a:t>3 months</a:t>
            </a:r>
            <a:r>
              <a:rPr lang="en-US" sz="1050" dirty="0">
                <a:solidFill>
                  <a:srgbClr val="5F6368"/>
                </a:solidFill>
              </a:rPr>
              <a:t> duration.</a:t>
            </a:r>
            <a:endParaRPr lang="en-US" sz="1050" dirty="0"/>
          </a:p>
        </p:txBody>
      </p:sp>
      <p:sp>
        <p:nvSpPr>
          <p:cNvPr id="51" name="Text 27"/>
          <p:cNvSpPr/>
          <p:nvPr/>
        </p:nvSpPr>
        <p:spPr>
          <a:xfrm>
            <a:off x="6724650" y="4009132"/>
            <a:ext cx="54673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Essential Clinical Findings</a:t>
            </a:r>
            <a:endParaRPr lang="en-US" sz="1350" dirty="0"/>
          </a:p>
        </p:txBody>
      </p:sp>
      <p:sp>
        <p:nvSpPr>
          <p:cNvPr id="52" name="Text 28"/>
          <p:cNvSpPr/>
          <p:nvPr/>
        </p:nvSpPr>
        <p:spPr>
          <a:xfrm>
            <a:off x="6381750" y="4456807"/>
            <a:ext cx="5238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PE Gold Standard</a:t>
            </a:r>
            <a:endParaRPr lang="en-US" sz="1050" dirty="0"/>
          </a:p>
        </p:txBody>
      </p:sp>
      <p:sp>
        <p:nvSpPr>
          <p:cNvPr id="53" name="Text 29"/>
          <p:cNvSpPr/>
          <p:nvPr/>
        </p:nvSpPr>
        <p:spPr>
          <a:xfrm>
            <a:off x="6591300" y="4685407"/>
            <a:ext cx="50292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CT Pulmonary Angiography (CTPA).</a:t>
            </a:r>
            <a:endParaRPr lang="en-US" sz="1050" dirty="0"/>
          </a:p>
        </p:txBody>
      </p:sp>
      <p:sp>
        <p:nvSpPr>
          <p:cNvPr id="54" name="Text 30"/>
          <p:cNvSpPr/>
          <p:nvPr/>
        </p:nvSpPr>
        <p:spPr>
          <a:xfrm>
            <a:off x="6381750" y="4967288"/>
            <a:ext cx="5238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Most Common ECG Sign</a:t>
            </a:r>
            <a:endParaRPr lang="en-US" sz="1050" dirty="0"/>
          </a:p>
        </p:txBody>
      </p:sp>
      <p:sp>
        <p:nvSpPr>
          <p:cNvPr id="55" name="Text 31"/>
          <p:cNvSpPr/>
          <p:nvPr/>
        </p:nvSpPr>
        <p:spPr>
          <a:xfrm>
            <a:off x="6591300" y="5195888"/>
            <a:ext cx="5069434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5EB8"/>
                </a:solidFill>
              </a:rPr>
              <a:t>Sinus Tachycardia</a:t>
            </a:r>
            <a:r>
              <a:rPr lang="en-US" sz="1050" dirty="0">
                <a:solidFill>
                  <a:srgbClr val="5F6368"/>
                </a:solidFill>
              </a:rPr>
              <a:t> (NOT S1Q3T3).</a:t>
            </a:r>
            <a:endParaRPr lang="en-US" sz="1050" dirty="0"/>
          </a:p>
        </p:txBody>
      </p:sp>
      <p:sp>
        <p:nvSpPr>
          <p:cNvPr id="56" name="Text 32"/>
          <p:cNvSpPr/>
          <p:nvPr/>
        </p:nvSpPr>
        <p:spPr>
          <a:xfrm>
            <a:off x="6381750" y="5477768"/>
            <a:ext cx="5238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PTS Prevention</a:t>
            </a:r>
            <a:endParaRPr lang="en-US" sz="1050" dirty="0"/>
          </a:p>
        </p:txBody>
      </p:sp>
      <p:sp>
        <p:nvSpPr>
          <p:cNvPr id="57" name="Text 33"/>
          <p:cNvSpPr/>
          <p:nvPr/>
        </p:nvSpPr>
        <p:spPr>
          <a:xfrm>
            <a:off x="6591300" y="5706368"/>
            <a:ext cx="56007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Compression stockings for </a:t>
            </a:r>
            <a:r>
              <a:rPr lang="en-US" sz="1050" b="1" dirty="0">
                <a:solidFill>
                  <a:srgbClr val="005EB8"/>
                </a:solidFill>
              </a:rPr>
              <a:t>≥ 2 years</a:t>
            </a:r>
            <a:r>
              <a:rPr lang="en-US" sz="1050" dirty="0">
                <a:solidFill>
                  <a:srgbClr val="5F6368"/>
                </a:solidFill>
              </a:rPr>
              <a:t> post-DVT.</a:t>
            </a:r>
            <a:endParaRPr lang="en-US" sz="1050" dirty="0"/>
          </a:p>
        </p:txBody>
      </p:sp>
      <p:sp>
        <p:nvSpPr>
          <p:cNvPr id="58" name="Text 34"/>
          <p:cNvSpPr/>
          <p:nvPr/>
        </p:nvSpPr>
        <p:spPr>
          <a:xfrm>
            <a:off x="6381750" y="5988248"/>
            <a:ext cx="5238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Thrombophilia Testing</a:t>
            </a:r>
            <a:endParaRPr lang="en-US" sz="1050" dirty="0"/>
          </a:p>
        </p:txBody>
      </p:sp>
      <p:sp>
        <p:nvSpPr>
          <p:cNvPr id="59" name="Text 35"/>
          <p:cNvSpPr/>
          <p:nvPr/>
        </p:nvSpPr>
        <p:spPr>
          <a:xfrm>
            <a:off x="6591300" y="6216848"/>
            <a:ext cx="56007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Wait </a:t>
            </a:r>
            <a:r>
              <a:rPr lang="en-US" sz="1050" b="1" dirty="0">
                <a:solidFill>
                  <a:srgbClr val="D32F2F"/>
                </a:solidFill>
              </a:rPr>
              <a:t>≥ 4 weeks</a:t>
            </a:r>
            <a:r>
              <a:rPr lang="en-US" sz="1050" dirty="0">
                <a:solidFill>
                  <a:srgbClr val="5F6368"/>
                </a:solidFill>
              </a:rPr>
              <a:t> AFTER stopping anticoagulation.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1244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7138" y="2051596"/>
            <a:ext cx="5597723" cy="3429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7638" y="2144613"/>
            <a:ext cx="190500" cy="1524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727871"/>
            <a:ext cx="3683050" cy="195738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989808"/>
            <a:ext cx="285750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356521"/>
            <a:ext cx="3225850" cy="366713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489871"/>
            <a:ext cx="119063" cy="991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723233"/>
            <a:ext cx="3225850" cy="36671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856583"/>
            <a:ext cx="119063" cy="991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223296"/>
            <a:ext cx="119063" cy="991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4550" y="2727871"/>
            <a:ext cx="3683050" cy="1957388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83150" y="2989808"/>
            <a:ext cx="285750" cy="1905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83150" y="3356521"/>
            <a:ext cx="3225850" cy="366713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83150" y="3489871"/>
            <a:ext cx="119063" cy="991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83150" y="3723233"/>
            <a:ext cx="3225850" cy="366713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83150" y="3856583"/>
            <a:ext cx="119063" cy="9912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83150" y="4223296"/>
            <a:ext cx="119063" cy="9912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28099" y="2727871"/>
            <a:ext cx="3683050" cy="1957388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56699" y="2989808"/>
            <a:ext cx="285750" cy="1905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56699" y="3356521"/>
            <a:ext cx="3225850" cy="366713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56699" y="3489871"/>
            <a:ext cx="119063" cy="9912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56699" y="3723233"/>
            <a:ext cx="3225850" cy="366713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56699" y="3856583"/>
            <a:ext cx="119063" cy="9912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56699" y="4223296"/>
            <a:ext cx="119063" cy="9912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4923383"/>
            <a:ext cx="11430000" cy="642938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6750" y="5144839"/>
            <a:ext cx="1637854" cy="200025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495104" y="5113883"/>
            <a:ext cx="1026914" cy="261937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617268" y="5113883"/>
            <a:ext cx="741462" cy="261937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453979" y="5113883"/>
            <a:ext cx="1305520" cy="261937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854750" y="5113883"/>
            <a:ext cx="985689" cy="261937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935688" y="5113883"/>
            <a:ext cx="951012" cy="261937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981950" y="5113883"/>
            <a:ext cx="1508820" cy="261937"/>
          </a:xfrm>
          <a:prstGeom prst="rect">
            <a:avLst/>
          </a:prstGeom>
        </p:spPr>
      </p:pic>
      <p:sp>
        <p:nvSpPr>
          <p:cNvPr id="36" name="Text 0"/>
          <p:cNvSpPr/>
          <p:nvPr/>
        </p:nvSpPr>
        <p:spPr>
          <a:xfrm>
            <a:off x="571500" y="304800"/>
            <a:ext cx="11049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Risk Factors and Virchow's Triad</a:t>
            </a:r>
            <a:endParaRPr lang="en-US" sz="1800" dirty="0"/>
          </a:p>
        </p:txBody>
      </p:sp>
      <p:sp>
        <p:nvSpPr>
          <p:cNvPr id="37" name="Text 1"/>
          <p:cNvSpPr/>
          <p:nvPr/>
        </p:nvSpPr>
        <p:spPr>
          <a:xfrm>
            <a:off x="571500" y="61719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38" name="Text 2"/>
          <p:cNvSpPr/>
          <p:nvPr/>
        </p:nvSpPr>
        <p:spPr>
          <a:xfrm>
            <a:off x="3754338" y="2051596"/>
            <a:ext cx="4759523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4A4A"/>
                </a:solidFill>
              </a:rPr>
              <a:t> Virchow's Triad = Stasis + Endothelial Damage + Hypercoagulability</a:t>
            </a:r>
            <a:endParaRPr lang="en-US" sz="1200" dirty="0"/>
          </a:p>
        </p:txBody>
      </p:sp>
      <p:sp>
        <p:nvSpPr>
          <p:cNvPr id="39" name="Text 3"/>
          <p:cNvSpPr/>
          <p:nvPr/>
        </p:nvSpPr>
        <p:spPr>
          <a:xfrm>
            <a:off x="1009650" y="2956471"/>
            <a:ext cx="12344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Stasis</a:t>
            </a:r>
            <a:endParaRPr lang="en-US" sz="1350" dirty="0"/>
          </a:p>
        </p:txBody>
      </p:sp>
      <p:sp>
        <p:nvSpPr>
          <p:cNvPr id="40" name="Text 4"/>
          <p:cNvSpPr/>
          <p:nvPr/>
        </p:nvSpPr>
        <p:spPr>
          <a:xfrm>
            <a:off x="823913" y="3356521"/>
            <a:ext cx="4743450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Long-haul travel (&gt;4 hours)</a:t>
            </a:r>
            <a:endParaRPr lang="en-US" sz="1125" dirty="0"/>
          </a:p>
        </p:txBody>
      </p:sp>
      <p:sp>
        <p:nvSpPr>
          <p:cNvPr id="41" name="Text 5"/>
          <p:cNvSpPr/>
          <p:nvPr/>
        </p:nvSpPr>
        <p:spPr>
          <a:xfrm>
            <a:off x="823913" y="3723233"/>
            <a:ext cx="5314950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Prolonged bed rest / Immobility</a:t>
            </a:r>
            <a:endParaRPr lang="en-US" sz="1125" dirty="0"/>
          </a:p>
        </p:txBody>
      </p:sp>
      <p:sp>
        <p:nvSpPr>
          <p:cNvPr id="42" name="Text 6"/>
          <p:cNvSpPr/>
          <p:nvPr/>
        </p:nvSpPr>
        <p:spPr>
          <a:xfrm>
            <a:off x="823913" y="4089946"/>
            <a:ext cx="3943350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Post-operative recovery</a:t>
            </a:r>
            <a:endParaRPr lang="en-US" sz="1125" dirty="0"/>
          </a:p>
        </p:txBody>
      </p:sp>
      <p:sp>
        <p:nvSpPr>
          <p:cNvPr id="43" name="Text 7"/>
          <p:cNvSpPr/>
          <p:nvPr/>
        </p:nvSpPr>
        <p:spPr>
          <a:xfrm>
            <a:off x="4883200" y="2956471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Endothelial Damage</a:t>
            </a:r>
            <a:endParaRPr lang="en-US" sz="1350" dirty="0"/>
          </a:p>
        </p:txBody>
      </p:sp>
      <p:sp>
        <p:nvSpPr>
          <p:cNvPr id="44" name="Text 8"/>
          <p:cNvSpPr/>
          <p:nvPr/>
        </p:nvSpPr>
        <p:spPr>
          <a:xfrm>
            <a:off x="4697462" y="3356521"/>
            <a:ext cx="3943350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Major surgery or trauma</a:t>
            </a:r>
            <a:endParaRPr lang="en-US" sz="1125" dirty="0"/>
          </a:p>
        </p:txBody>
      </p:sp>
      <p:sp>
        <p:nvSpPr>
          <p:cNvPr id="45" name="Text 9"/>
          <p:cNvSpPr/>
          <p:nvPr/>
        </p:nvSpPr>
        <p:spPr>
          <a:xfrm>
            <a:off x="4697462" y="3723233"/>
            <a:ext cx="4114800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Central venous catheters</a:t>
            </a:r>
            <a:endParaRPr lang="en-US" sz="1125" dirty="0"/>
          </a:p>
        </p:txBody>
      </p:sp>
      <p:sp>
        <p:nvSpPr>
          <p:cNvPr id="46" name="Text 10"/>
          <p:cNvSpPr/>
          <p:nvPr/>
        </p:nvSpPr>
        <p:spPr>
          <a:xfrm>
            <a:off x="4697462" y="4089946"/>
            <a:ext cx="3429000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Intravenous drug use</a:t>
            </a:r>
            <a:endParaRPr lang="en-US" sz="1125" dirty="0"/>
          </a:p>
        </p:txBody>
      </p:sp>
      <p:sp>
        <p:nvSpPr>
          <p:cNvPr id="47" name="Text 11"/>
          <p:cNvSpPr/>
          <p:nvPr/>
        </p:nvSpPr>
        <p:spPr>
          <a:xfrm>
            <a:off x="8756749" y="2956471"/>
            <a:ext cx="3435251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Hypercoagulability</a:t>
            </a:r>
            <a:endParaRPr lang="en-US" sz="1350" dirty="0"/>
          </a:p>
        </p:txBody>
      </p:sp>
      <p:sp>
        <p:nvSpPr>
          <p:cNvPr id="48" name="Text 12"/>
          <p:cNvSpPr/>
          <p:nvPr/>
        </p:nvSpPr>
        <p:spPr>
          <a:xfrm>
            <a:off x="8571012" y="3356521"/>
            <a:ext cx="3620988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Malignancy (Active/Recent)</a:t>
            </a:r>
            <a:endParaRPr lang="en-US" sz="1125" dirty="0"/>
          </a:p>
        </p:txBody>
      </p:sp>
      <p:sp>
        <p:nvSpPr>
          <p:cNvPr id="49" name="Text 13"/>
          <p:cNvSpPr/>
          <p:nvPr/>
        </p:nvSpPr>
        <p:spPr>
          <a:xfrm>
            <a:off x="8571012" y="3723233"/>
            <a:ext cx="3620988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Pregnancy or OCP / HRT</a:t>
            </a:r>
            <a:endParaRPr lang="en-US" sz="1125" dirty="0"/>
          </a:p>
        </p:txBody>
      </p:sp>
      <p:sp>
        <p:nvSpPr>
          <p:cNvPr id="50" name="Text 14"/>
          <p:cNvSpPr/>
          <p:nvPr/>
        </p:nvSpPr>
        <p:spPr>
          <a:xfrm>
            <a:off x="8571012" y="4089946"/>
            <a:ext cx="3620988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Inherited thrombophilia</a:t>
            </a:r>
            <a:endParaRPr lang="en-US" sz="1125" dirty="0"/>
          </a:p>
        </p:txBody>
      </p:sp>
      <p:sp>
        <p:nvSpPr>
          <p:cNvPr id="51" name="Text 15"/>
          <p:cNvSpPr/>
          <p:nvPr/>
        </p:nvSpPr>
        <p:spPr>
          <a:xfrm>
            <a:off x="666750" y="5144839"/>
            <a:ext cx="2403935" cy="200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2F2F"/>
                </a:solidFill>
              </a:rPr>
              <a:t>OTHER KEY FACTORS</a:t>
            </a:r>
            <a:endParaRPr lang="en-US" sz="1050" dirty="0"/>
          </a:p>
        </p:txBody>
      </p:sp>
      <p:sp>
        <p:nvSpPr>
          <p:cNvPr id="52" name="Text 16"/>
          <p:cNvSpPr/>
          <p:nvPr/>
        </p:nvSpPr>
        <p:spPr>
          <a:xfrm>
            <a:off x="2609404" y="5113883"/>
            <a:ext cx="1386151" cy="2619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4A4A4A"/>
                </a:solidFill>
              </a:rPr>
              <a:t>Previous VTE</a:t>
            </a:r>
            <a:endParaRPr lang="en-US" sz="975" dirty="0"/>
          </a:p>
        </p:txBody>
      </p:sp>
      <p:sp>
        <p:nvSpPr>
          <p:cNvPr id="53" name="Text 17"/>
          <p:cNvSpPr/>
          <p:nvPr/>
        </p:nvSpPr>
        <p:spPr>
          <a:xfrm>
            <a:off x="3731568" y="5113883"/>
            <a:ext cx="959263" cy="2619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4A4A4A"/>
                </a:solidFill>
              </a:rPr>
              <a:t>Age &gt; 60</a:t>
            </a:r>
            <a:endParaRPr lang="en-US" sz="975" dirty="0"/>
          </a:p>
        </p:txBody>
      </p:sp>
      <p:sp>
        <p:nvSpPr>
          <p:cNvPr id="54" name="Text 18"/>
          <p:cNvSpPr/>
          <p:nvPr/>
        </p:nvSpPr>
        <p:spPr>
          <a:xfrm>
            <a:off x="4568279" y="5113883"/>
            <a:ext cx="2369716" cy="2619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4A4A4A"/>
                </a:solidFill>
              </a:rPr>
              <a:t>Obesity (BMI &gt; 30)</a:t>
            </a:r>
            <a:endParaRPr lang="en-US" sz="975" dirty="0"/>
          </a:p>
        </p:txBody>
      </p:sp>
      <p:sp>
        <p:nvSpPr>
          <p:cNvPr id="55" name="Text 19"/>
          <p:cNvSpPr/>
          <p:nvPr/>
        </p:nvSpPr>
        <p:spPr>
          <a:xfrm>
            <a:off x="5969050" y="5113883"/>
            <a:ext cx="1483679" cy="2619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4A4A4A"/>
                </a:solidFill>
              </a:rPr>
              <a:t>Heart Failure</a:t>
            </a:r>
            <a:endParaRPr lang="en-US" sz="975" dirty="0"/>
          </a:p>
        </p:txBody>
      </p:sp>
      <p:sp>
        <p:nvSpPr>
          <p:cNvPr id="56" name="Text 20"/>
          <p:cNvSpPr/>
          <p:nvPr/>
        </p:nvSpPr>
        <p:spPr>
          <a:xfrm>
            <a:off x="7049988" y="5113883"/>
            <a:ext cx="1241599" cy="2619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4A4A4A"/>
                </a:solidFill>
              </a:rPr>
              <a:t>Dehydration</a:t>
            </a:r>
            <a:endParaRPr lang="en-US" sz="975" dirty="0"/>
          </a:p>
        </p:txBody>
      </p:sp>
      <p:sp>
        <p:nvSpPr>
          <p:cNvPr id="57" name="Text 21"/>
          <p:cNvSpPr/>
          <p:nvPr/>
        </p:nvSpPr>
        <p:spPr>
          <a:xfrm>
            <a:off x="8096250" y="5113883"/>
            <a:ext cx="2521545" cy="2619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4A4A4A"/>
                </a:solidFill>
              </a:rPr>
              <a:t>Inflammatory Disease</a:t>
            </a:r>
            <a:endParaRPr lang="en-US" sz="97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1244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45815"/>
            <a:ext cx="5572125" cy="543118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74415"/>
            <a:ext cx="5114925" cy="3524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307753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807815"/>
            <a:ext cx="1524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348657"/>
            <a:ext cx="152400" cy="152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889498"/>
            <a:ext cx="152400" cy="1333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217069"/>
            <a:ext cx="152400" cy="1333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5781675"/>
            <a:ext cx="5114925" cy="4667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045815"/>
            <a:ext cx="5572125" cy="543118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1274415"/>
            <a:ext cx="5114925" cy="920948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10350" y="1450032"/>
            <a:ext cx="178594" cy="148828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2385864"/>
            <a:ext cx="5114925" cy="35242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2419201"/>
            <a:ext cx="238125" cy="190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2928789"/>
            <a:ext cx="2509838" cy="35242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81775" y="3076426"/>
            <a:ext cx="57150" cy="571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72563" y="2928789"/>
            <a:ext cx="2509838" cy="35242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186863" y="3076426"/>
            <a:ext cx="57150" cy="5715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3376464"/>
            <a:ext cx="2509838" cy="35242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81775" y="3524101"/>
            <a:ext cx="57150" cy="5715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72563" y="3376464"/>
            <a:ext cx="2509838" cy="35242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186863" y="3524101"/>
            <a:ext cx="57150" cy="5715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3824139"/>
            <a:ext cx="2509838" cy="352425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81775" y="3971776"/>
            <a:ext cx="57150" cy="57150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72563" y="3824139"/>
            <a:ext cx="2509838" cy="352425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186863" y="3971776"/>
            <a:ext cx="57150" cy="5715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5967413"/>
            <a:ext cx="5114925" cy="280988"/>
          </a:xfrm>
          <a:prstGeom prst="rect">
            <a:avLst/>
          </a:prstGeom>
        </p:spPr>
      </p:pic>
      <p:sp>
        <p:nvSpPr>
          <p:cNvPr id="30" name="Text 0"/>
          <p:cNvSpPr/>
          <p:nvPr/>
        </p:nvSpPr>
        <p:spPr>
          <a:xfrm>
            <a:off x="571500" y="304800"/>
            <a:ext cx="11049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DVT Clinical Presentation</a:t>
            </a:r>
            <a:endParaRPr lang="en-US" sz="1800" dirty="0"/>
          </a:p>
        </p:txBody>
      </p:sp>
      <p:sp>
        <p:nvSpPr>
          <p:cNvPr id="31" name="Text 1"/>
          <p:cNvSpPr/>
          <p:nvPr/>
        </p:nvSpPr>
        <p:spPr>
          <a:xfrm>
            <a:off x="571500" y="61719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32" name="Text 2"/>
          <p:cNvSpPr/>
          <p:nvPr/>
        </p:nvSpPr>
        <p:spPr>
          <a:xfrm>
            <a:off x="962025" y="1274415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Primary Clinical Signs</a:t>
            </a:r>
            <a:endParaRPr lang="en-US" sz="1350" dirty="0"/>
          </a:p>
        </p:txBody>
      </p:sp>
      <p:sp>
        <p:nvSpPr>
          <p:cNvPr id="33" name="Text 3"/>
          <p:cNvSpPr/>
          <p:nvPr/>
        </p:nvSpPr>
        <p:spPr>
          <a:xfrm>
            <a:off x="876300" y="1769715"/>
            <a:ext cx="48482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Unilateral Calf Pain:</a:t>
            </a:r>
            <a:r>
              <a:rPr lang="en-US" sz="1200" dirty="0">
                <a:solidFill>
                  <a:srgbClr val="202124"/>
                </a:solidFill>
              </a:rPr>
              <a:t> Often described as a deep ache; tenderness on palpation of calf muscles.</a:t>
            </a:r>
            <a:endParaRPr lang="en-US" sz="1200" dirty="0"/>
          </a:p>
        </p:txBody>
      </p:sp>
      <p:sp>
        <p:nvSpPr>
          <p:cNvPr id="34" name="Text 4"/>
          <p:cNvSpPr/>
          <p:nvPr/>
        </p:nvSpPr>
        <p:spPr>
          <a:xfrm>
            <a:off x="876300" y="2310557"/>
            <a:ext cx="48482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Swelling &amp; Edema:</a:t>
            </a:r>
            <a:r>
              <a:rPr lang="en-US" sz="1200" dirty="0">
                <a:solidFill>
                  <a:srgbClr val="202124"/>
                </a:solidFill>
              </a:rPr>
              <a:t> Distension of the affected leg; may present as pitting edema.</a:t>
            </a:r>
            <a:endParaRPr lang="en-US" sz="1200" dirty="0"/>
          </a:p>
        </p:txBody>
      </p:sp>
      <p:sp>
        <p:nvSpPr>
          <p:cNvPr id="35" name="Text 5"/>
          <p:cNvSpPr/>
          <p:nvPr/>
        </p:nvSpPr>
        <p:spPr>
          <a:xfrm>
            <a:off x="876300" y="2851398"/>
            <a:ext cx="113157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Inflammatory Changes:</a:t>
            </a:r>
            <a:r>
              <a:rPr lang="en-US" sz="1200" dirty="0">
                <a:solidFill>
                  <a:srgbClr val="202124"/>
                </a:solidFill>
              </a:rPr>
              <a:t> Increased warmth and localized erythema.</a:t>
            </a:r>
            <a:endParaRPr lang="en-US" sz="1200" dirty="0"/>
          </a:p>
        </p:txBody>
      </p:sp>
      <p:sp>
        <p:nvSpPr>
          <p:cNvPr id="36" name="Text 6"/>
          <p:cNvSpPr/>
          <p:nvPr/>
        </p:nvSpPr>
        <p:spPr>
          <a:xfrm>
            <a:off x="876300" y="3178969"/>
            <a:ext cx="48482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Venous Distension:</a:t>
            </a:r>
            <a:r>
              <a:rPr lang="en-US" sz="1200" dirty="0">
                <a:solidFill>
                  <a:srgbClr val="202124"/>
                </a:solidFill>
              </a:rPr>
              <a:t> Dilated superficial veins (non-varicose) may be visible.</a:t>
            </a:r>
            <a:endParaRPr lang="en-US" sz="1200" dirty="0"/>
          </a:p>
        </p:txBody>
      </p:sp>
      <p:sp>
        <p:nvSpPr>
          <p:cNvPr id="37" name="Text 7"/>
          <p:cNvSpPr/>
          <p:nvPr/>
        </p:nvSpPr>
        <p:spPr>
          <a:xfrm>
            <a:off x="609600" y="5781675"/>
            <a:ext cx="5114925" cy="4667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606060"/>
                </a:solidFill>
              </a:rPr>
              <a:t>Note: 50% of DVTs can be asymptomatic; clinical suspicion must remain high in at-risk groups.</a:t>
            </a:r>
            <a:endParaRPr lang="en-US" sz="975" dirty="0"/>
          </a:p>
        </p:txBody>
      </p:sp>
      <p:sp>
        <p:nvSpPr>
          <p:cNvPr id="38" name="Text 8"/>
          <p:cNvSpPr/>
          <p:nvPr/>
        </p:nvSpPr>
        <p:spPr>
          <a:xfrm>
            <a:off x="6865144" y="1417290"/>
            <a:ext cx="48291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32F2F"/>
                </a:solidFill>
              </a:rPr>
              <a:t>The Homan's Sign Trap</a:t>
            </a:r>
            <a:endParaRPr lang="en-US" sz="1125" dirty="0"/>
          </a:p>
        </p:txBody>
      </p:sp>
      <p:sp>
        <p:nvSpPr>
          <p:cNvPr id="39" name="Text 9"/>
          <p:cNvSpPr/>
          <p:nvPr/>
        </p:nvSpPr>
        <p:spPr>
          <a:xfrm>
            <a:off x="6610350" y="1679228"/>
            <a:ext cx="482917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Pain on passive dorsiflexion of the foot is </a:t>
            </a:r>
            <a:r>
              <a:rPr lang="en-US" sz="1050" b="1" dirty="0">
                <a:solidFill>
                  <a:srgbClr val="202124"/>
                </a:solidFill>
              </a:rPr>
              <a:t>insensitive and non-specific</a:t>
            </a:r>
            <a:r>
              <a:rPr lang="en-US" sz="1050" dirty="0">
                <a:solidFill>
                  <a:srgbClr val="202124"/>
                </a:solidFill>
              </a:rPr>
              <a:t>. Evidence suggests it should </a:t>
            </a:r>
            <a:r>
              <a:rPr lang="en-US" sz="1050" b="1" dirty="0">
                <a:solidFill>
                  <a:srgbClr val="202124"/>
                </a:solidFill>
              </a:rPr>
              <a:t>NOT</a:t>
            </a:r>
            <a:r>
              <a:rPr lang="en-US" sz="1050" dirty="0">
                <a:solidFill>
                  <a:srgbClr val="202124"/>
                </a:solidFill>
              </a:rPr>
              <a:t> be relied upon for clinical decision-making.</a:t>
            </a:r>
            <a:endParaRPr lang="en-US" sz="1050" dirty="0"/>
          </a:p>
        </p:txBody>
      </p:sp>
      <p:sp>
        <p:nvSpPr>
          <p:cNvPr id="40" name="Text 10"/>
          <p:cNvSpPr/>
          <p:nvPr/>
        </p:nvSpPr>
        <p:spPr>
          <a:xfrm>
            <a:off x="6819900" y="2385864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Differential Diagnoses</a:t>
            </a:r>
            <a:endParaRPr lang="en-US" sz="1350" dirty="0"/>
          </a:p>
        </p:txBody>
      </p:sp>
      <p:sp>
        <p:nvSpPr>
          <p:cNvPr id="41" name="Text 11"/>
          <p:cNvSpPr/>
          <p:nvPr/>
        </p:nvSpPr>
        <p:spPr>
          <a:xfrm>
            <a:off x="6715125" y="2928789"/>
            <a:ext cx="2281238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Cellulitis</a:t>
            </a:r>
            <a:endParaRPr lang="en-US" sz="1050" dirty="0"/>
          </a:p>
        </p:txBody>
      </p:sp>
      <p:sp>
        <p:nvSpPr>
          <p:cNvPr id="42" name="Text 12"/>
          <p:cNvSpPr/>
          <p:nvPr/>
        </p:nvSpPr>
        <p:spPr>
          <a:xfrm>
            <a:off x="9320213" y="2928789"/>
            <a:ext cx="2618012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Muscle Tear/Strain</a:t>
            </a:r>
            <a:endParaRPr lang="en-US" sz="1050" dirty="0"/>
          </a:p>
        </p:txBody>
      </p:sp>
      <p:sp>
        <p:nvSpPr>
          <p:cNvPr id="43" name="Text 13"/>
          <p:cNvSpPr/>
          <p:nvPr/>
        </p:nvSpPr>
        <p:spPr>
          <a:xfrm>
            <a:off x="6715125" y="3376464"/>
            <a:ext cx="3345238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Baker's Cyst (Ruptured)</a:t>
            </a:r>
            <a:endParaRPr lang="en-US" sz="1050" dirty="0"/>
          </a:p>
        </p:txBody>
      </p:sp>
      <p:sp>
        <p:nvSpPr>
          <p:cNvPr id="44" name="Text 14"/>
          <p:cNvSpPr/>
          <p:nvPr/>
        </p:nvSpPr>
        <p:spPr>
          <a:xfrm>
            <a:off x="9320213" y="3376464"/>
            <a:ext cx="2281238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Lymphoedema</a:t>
            </a:r>
            <a:endParaRPr lang="en-US" sz="1050" dirty="0"/>
          </a:p>
        </p:txBody>
      </p:sp>
      <p:sp>
        <p:nvSpPr>
          <p:cNvPr id="45" name="Text 15"/>
          <p:cNvSpPr/>
          <p:nvPr/>
        </p:nvSpPr>
        <p:spPr>
          <a:xfrm>
            <a:off x="6715125" y="3824139"/>
            <a:ext cx="3054348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Superficial Phlebitis</a:t>
            </a:r>
            <a:endParaRPr lang="en-US" sz="1050" dirty="0"/>
          </a:p>
        </p:txBody>
      </p:sp>
      <p:sp>
        <p:nvSpPr>
          <p:cNvPr id="46" name="Text 16"/>
          <p:cNvSpPr/>
          <p:nvPr/>
        </p:nvSpPr>
        <p:spPr>
          <a:xfrm>
            <a:off x="9320213" y="3824139"/>
            <a:ext cx="2871788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Venous Insufficiency</a:t>
            </a:r>
            <a:endParaRPr lang="en-US" sz="1050" dirty="0"/>
          </a:p>
        </p:txBody>
      </p:sp>
      <p:sp>
        <p:nvSpPr>
          <p:cNvPr id="47" name="Text 17"/>
          <p:cNvSpPr/>
          <p:nvPr/>
        </p:nvSpPr>
        <p:spPr>
          <a:xfrm>
            <a:off x="6467475" y="5967413"/>
            <a:ext cx="5724525" cy="2809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606060"/>
                </a:solidFill>
              </a:rPr>
              <a:t>Always consider the "Two-Level Wells Score" if DVT is a diagnostic possibility.</a:t>
            </a:r>
            <a:endParaRPr lang="en-US" sz="97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1244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45815"/>
            <a:ext cx="11430000" cy="4815036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045815"/>
            <a:ext cx="10287000" cy="4953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68000" y="1045815"/>
            <a:ext cx="1143000" cy="4953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1541115"/>
            <a:ext cx="10287000" cy="47997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8175" y="1700808"/>
            <a:ext cx="1905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68000" y="1541115"/>
            <a:ext cx="1143000" cy="479971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2021086"/>
            <a:ext cx="11430000" cy="479971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2021086"/>
            <a:ext cx="10287000" cy="479971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8175" y="2180779"/>
            <a:ext cx="1905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668000" y="2021086"/>
            <a:ext cx="1143000" cy="479971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2501057"/>
            <a:ext cx="10287000" cy="479971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8175" y="2660749"/>
            <a:ext cx="190500" cy="152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668000" y="2501057"/>
            <a:ext cx="1143000" cy="479971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2981027"/>
            <a:ext cx="11430000" cy="479971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2981027"/>
            <a:ext cx="10287000" cy="479971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8175" y="3140720"/>
            <a:ext cx="190500" cy="1524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668000" y="2981027"/>
            <a:ext cx="1143000" cy="479971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460998"/>
            <a:ext cx="10287000" cy="479971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8175" y="3620691"/>
            <a:ext cx="190500" cy="1524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668000" y="3460998"/>
            <a:ext cx="1143000" cy="479971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81000" y="3940969"/>
            <a:ext cx="11430000" cy="479971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940969"/>
            <a:ext cx="10287000" cy="479971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8175" y="4100661"/>
            <a:ext cx="190500" cy="15240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668000" y="3940969"/>
            <a:ext cx="1143000" cy="479971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4420939"/>
            <a:ext cx="10287000" cy="479971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38175" y="4580632"/>
            <a:ext cx="190500" cy="15240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668000" y="4420939"/>
            <a:ext cx="1143000" cy="479971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81000" y="4900910"/>
            <a:ext cx="11430000" cy="479971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4900910"/>
            <a:ext cx="10287000" cy="479971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38175" y="5060603"/>
            <a:ext cx="190500" cy="152400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668000" y="4900910"/>
            <a:ext cx="1143000" cy="479971"/>
          </a:xfrm>
          <a:prstGeom prst="rect">
            <a:avLst/>
          </a:prstGeom>
        </p:spPr>
      </p:pic>
      <p:pic>
        <p:nvPicPr>
          <p:cNvPr id="36" name="Image 34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81000" y="5380881"/>
            <a:ext cx="10287000" cy="479971"/>
          </a:xfrm>
          <a:prstGeom prst="rect">
            <a:avLst/>
          </a:prstGeom>
        </p:spPr>
      </p:pic>
      <p:pic>
        <p:nvPicPr>
          <p:cNvPr id="37" name="Image 35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38175" y="5540573"/>
            <a:ext cx="190500" cy="152400"/>
          </a:xfrm>
          <a:prstGeom prst="rect">
            <a:avLst/>
          </a:prstGeom>
        </p:spPr>
      </p:pic>
      <p:pic>
        <p:nvPicPr>
          <p:cNvPr id="38" name="Image 36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668000" y="5380881"/>
            <a:ext cx="1143000" cy="479971"/>
          </a:xfrm>
          <a:prstGeom prst="rect">
            <a:avLst/>
          </a:prstGeom>
        </p:spPr>
      </p:pic>
      <p:pic>
        <p:nvPicPr>
          <p:cNvPr id="39" name="Image 37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81000" y="6051352"/>
            <a:ext cx="11430000" cy="542925"/>
          </a:xfrm>
          <a:prstGeom prst="rect">
            <a:avLst/>
          </a:prstGeom>
        </p:spPr>
      </p:pic>
      <p:pic>
        <p:nvPicPr>
          <p:cNvPr id="40" name="Image 38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7274421" y="6244382"/>
            <a:ext cx="190500" cy="152400"/>
          </a:xfrm>
          <a:prstGeom prst="rect">
            <a:avLst/>
          </a:prstGeom>
        </p:spPr>
      </p:pic>
      <p:sp>
        <p:nvSpPr>
          <p:cNvPr id="41" name="Text 0"/>
          <p:cNvSpPr/>
          <p:nvPr/>
        </p:nvSpPr>
        <p:spPr>
          <a:xfrm>
            <a:off x="571500" y="304800"/>
            <a:ext cx="11049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Two-Level Wells Score for DVT</a:t>
            </a:r>
            <a:endParaRPr lang="en-US" sz="1800" dirty="0"/>
          </a:p>
        </p:txBody>
      </p:sp>
      <p:sp>
        <p:nvSpPr>
          <p:cNvPr id="42" name="Text 1"/>
          <p:cNvSpPr/>
          <p:nvPr/>
        </p:nvSpPr>
        <p:spPr>
          <a:xfrm>
            <a:off x="571500" y="61719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43" name="Text 2"/>
          <p:cNvSpPr/>
          <p:nvPr/>
        </p:nvSpPr>
        <p:spPr>
          <a:xfrm>
            <a:off x="619125" y="1045815"/>
            <a:ext cx="9810750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FFFFFF"/>
                </a:solidFill>
              </a:rPr>
              <a:t>CLINICAL CRITERION</a:t>
            </a:r>
            <a:endParaRPr lang="en-US" sz="1200" dirty="0"/>
          </a:p>
        </p:txBody>
      </p:sp>
      <p:sp>
        <p:nvSpPr>
          <p:cNvPr id="44" name="Text 3"/>
          <p:cNvSpPr/>
          <p:nvPr/>
        </p:nvSpPr>
        <p:spPr>
          <a:xfrm>
            <a:off x="10906125" y="1045815"/>
            <a:ext cx="666750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FFFFFF"/>
                </a:solidFill>
              </a:rPr>
              <a:t>SCORE</a:t>
            </a:r>
            <a:endParaRPr lang="en-US" sz="1200" dirty="0"/>
          </a:p>
        </p:txBody>
      </p:sp>
      <p:sp>
        <p:nvSpPr>
          <p:cNvPr id="45" name="Text 4"/>
          <p:cNvSpPr/>
          <p:nvPr/>
        </p:nvSpPr>
        <p:spPr>
          <a:xfrm>
            <a:off x="990600" y="1674465"/>
            <a:ext cx="112014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Active cancer (treatment ongoing, within 6 months, or palliative)</a:t>
            </a:r>
            <a:endParaRPr lang="en-US" sz="1200" dirty="0"/>
          </a:p>
        </p:txBody>
      </p:sp>
      <p:sp>
        <p:nvSpPr>
          <p:cNvPr id="46" name="Text 5"/>
          <p:cNvSpPr/>
          <p:nvPr/>
        </p:nvSpPr>
        <p:spPr>
          <a:xfrm>
            <a:off x="11038284" y="1636365"/>
            <a:ext cx="173831" cy="2894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5EB8"/>
                </a:solidFill>
                <a:highlight>
                  <a:srgbClr val="E3F2FD"/>
                </a:highlight>
              </a:rPr>
              <a:t>+1</a:t>
            </a:r>
            <a:endParaRPr lang="en-US" sz="1200" dirty="0"/>
          </a:p>
        </p:txBody>
      </p:sp>
      <p:sp>
        <p:nvSpPr>
          <p:cNvPr id="47" name="Text 6"/>
          <p:cNvSpPr/>
          <p:nvPr/>
        </p:nvSpPr>
        <p:spPr>
          <a:xfrm>
            <a:off x="990600" y="2154436"/>
            <a:ext cx="112014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Paralysis, paresis, or recent plaster immobilisation of lower extremity</a:t>
            </a:r>
            <a:endParaRPr lang="en-US" sz="1200" dirty="0"/>
          </a:p>
        </p:txBody>
      </p:sp>
      <p:sp>
        <p:nvSpPr>
          <p:cNvPr id="48" name="Text 7"/>
          <p:cNvSpPr/>
          <p:nvPr/>
        </p:nvSpPr>
        <p:spPr>
          <a:xfrm>
            <a:off x="11038284" y="2116336"/>
            <a:ext cx="173831" cy="2894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5EB8"/>
                </a:solidFill>
                <a:highlight>
                  <a:srgbClr val="E3F2FD"/>
                </a:highlight>
              </a:rPr>
              <a:t>+1</a:t>
            </a:r>
            <a:endParaRPr lang="en-US" sz="1200" dirty="0"/>
          </a:p>
        </p:txBody>
      </p:sp>
      <p:sp>
        <p:nvSpPr>
          <p:cNvPr id="49" name="Text 8"/>
          <p:cNvSpPr/>
          <p:nvPr/>
        </p:nvSpPr>
        <p:spPr>
          <a:xfrm>
            <a:off x="990600" y="2634407"/>
            <a:ext cx="111556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Recently bedridden ≥3 days OR major surgery within 12 weeks</a:t>
            </a:r>
            <a:endParaRPr lang="en-US" sz="1200" dirty="0"/>
          </a:p>
        </p:txBody>
      </p:sp>
      <p:sp>
        <p:nvSpPr>
          <p:cNvPr id="50" name="Text 9"/>
          <p:cNvSpPr/>
          <p:nvPr/>
        </p:nvSpPr>
        <p:spPr>
          <a:xfrm>
            <a:off x="11038284" y="2596307"/>
            <a:ext cx="173831" cy="2894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5EB8"/>
                </a:solidFill>
                <a:highlight>
                  <a:srgbClr val="E3F2FD"/>
                </a:highlight>
              </a:rPr>
              <a:t>+1</a:t>
            </a:r>
            <a:endParaRPr lang="en-US" sz="1200" dirty="0"/>
          </a:p>
        </p:txBody>
      </p:sp>
      <p:sp>
        <p:nvSpPr>
          <p:cNvPr id="51" name="Text 10"/>
          <p:cNvSpPr/>
          <p:nvPr/>
        </p:nvSpPr>
        <p:spPr>
          <a:xfrm>
            <a:off x="990600" y="3114377"/>
            <a:ext cx="111556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Localised tenderness along distribution of deep venous system</a:t>
            </a:r>
            <a:endParaRPr lang="en-US" sz="1200" dirty="0"/>
          </a:p>
        </p:txBody>
      </p:sp>
      <p:sp>
        <p:nvSpPr>
          <p:cNvPr id="52" name="Text 11"/>
          <p:cNvSpPr/>
          <p:nvPr/>
        </p:nvSpPr>
        <p:spPr>
          <a:xfrm>
            <a:off x="11038284" y="3076277"/>
            <a:ext cx="173831" cy="2894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5EB8"/>
                </a:solidFill>
                <a:highlight>
                  <a:srgbClr val="E3F2FD"/>
                </a:highlight>
              </a:rPr>
              <a:t>+1</a:t>
            </a:r>
            <a:endParaRPr lang="en-US" sz="1200" dirty="0"/>
          </a:p>
        </p:txBody>
      </p:sp>
      <p:sp>
        <p:nvSpPr>
          <p:cNvPr id="53" name="Text 12"/>
          <p:cNvSpPr/>
          <p:nvPr/>
        </p:nvSpPr>
        <p:spPr>
          <a:xfrm>
            <a:off x="990600" y="3594348"/>
            <a:ext cx="32918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Entire leg swollen</a:t>
            </a:r>
            <a:endParaRPr lang="en-US" sz="1200" dirty="0"/>
          </a:p>
        </p:txBody>
      </p:sp>
      <p:sp>
        <p:nvSpPr>
          <p:cNvPr id="54" name="Text 13"/>
          <p:cNvSpPr/>
          <p:nvPr/>
        </p:nvSpPr>
        <p:spPr>
          <a:xfrm>
            <a:off x="11038284" y="3556248"/>
            <a:ext cx="173831" cy="2894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5EB8"/>
                </a:solidFill>
                <a:highlight>
                  <a:srgbClr val="E3F2FD"/>
                </a:highlight>
              </a:rPr>
              <a:t>+1</a:t>
            </a:r>
            <a:endParaRPr lang="en-US" sz="1200" dirty="0"/>
          </a:p>
        </p:txBody>
      </p:sp>
      <p:sp>
        <p:nvSpPr>
          <p:cNvPr id="55" name="Text 14"/>
          <p:cNvSpPr/>
          <p:nvPr/>
        </p:nvSpPr>
        <p:spPr>
          <a:xfrm>
            <a:off x="990600" y="4074319"/>
            <a:ext cx="92659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Calf swelling &gt;3 cm compared with asymptomatic leg</a:t>
            </a:r>
            <a:endParaRPr lang="en-US" sz="1200" dirty="0"/>
          </a:p>
        </p:txBody>
      </p:sp>
      <p:sp>
        <p:nvSpPr>
          <p:cNvPr id="56" name="Text 15"/>
          <p:cNvSpPr/>
          <p:nvPr/>
        </p:nvSpPr>
        <p:spPr>
          <a:xfrm>
            <a:off x="11038284" y="4036219"/>
            <a:ext cx="173831" cy="2894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5EB8"/>
                </a:solidFill>
                <a:highlight>
                  <a:srgbClr val="E3F2FD"/>
                </a:highlight>
              </a:rPr>
              <a:t>+1</a:t>
            </a:r>
            <a:endParaRPr lang="en-US" sz="1200" dirty="0"/>
          </a:p>
        </p:txBody>
      </p:sp>
      <p:sp>
        <p:nvSpPr>
          <p:cNvPr id="57" name="Text 16"/>
          <p:cNvSpPr/>
          <p:nvPr/>
        </p:nvSpPr>
        <p:spPr>
          <a:xfrm>
            <a:off x="990600" y="4554289"/>
            <a:ext cx="84124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Pitting oedema confined to the symptomatic leg</a:t>
            </a:r>
            <a:endParaRPr lang="en-US" sz="1200" dirty="0"/>
          </a:p>
        </p:txBody>
      </p:sp>
      <p:sp>
        <p:nvSpPr>
          <p:cNvPr id="58" name="Text 17"/>
          <p:cNvSpPr/>
          <p:nvPr/>
        </p:nvSpPr>
        <p:spPr>
          <a:xfrm>
            <a:off x="11038284" y="4516189"/>
            <a:ext cx="173831" cy="2894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5EB8"/>
                </a:solidFill>
                <a:highlight>
                  <a:srgbClr val="E3F2FD"/>
                </a:highlight>
              </a:rPr>
              <a:t>+1</a:t>
            </a:r>
            <a:endParaRPr lang="en-US" sz="1200" dirty="0"/>
          </a:p>
        </p:txBody>
      </p:sp>
      <p:sp>
        <p:nvSpPr>
          <p:cNvPr id="59" name="Text 18"/>
          <p:cNvSpPr/>
          <p:nvPr/>
        </p:nvSpPr>
        <p:spPr>
          <a:xfrm>
            <a:off x="990600" y="5034260"/>
            <a:ext cx="78638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Collateral superficial veins (non-varicose)</a:t>
            </a:r>
            <a:endParaRPr lang="en-US" sz="1200" dirty="0"/>
          </a:p>
        </p:txBody>
      </p:sp>
      <p:sp>
        <p:nvSpPr>
          <p:cNvPr id="60" name="Text 19"/>
          <p:cNvSpPr/>
          <p:nvPr/>
        </p:nvSpPr>
        <p:spPr>
          <a:xfrm>
            <a:off x="11038284" y="4996160"/>
            <a:ext cx="173831" cy="2894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5EB8"/>
                </a:solidFill>
                <a:highlight>
                  <a:srgbClr val="E3F2FD"/>
                </a:highlight>
              </a:rPr>
              <a:t>+1</a:t>
            </a:r>
            <a:endParaRPr lang="en-US" sz="1200" dirty="0"/>
          </a:p>
        </p:txBody>
      </p:sp>
      <p:sp>
        <p:nvSpPr>
          <p:cNvPr id="61" name="Text 20"/>
          <p:cNvSpPr/>
          <p:nvPr/>
        </p:nvSpPr>
        <p:spPr>
          <a:xfrm>
            <a:off x="990600" y="5514231"/>
            <a:ext cx="85953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Alternative diagnosis at least as likely as DVT</a:t>
            </a:r>
            <a:endParaRPr lang="en-US" sz="1200" dirty="0"/>
          </a:p>
        </p:txBody>
      </p:sp>
      <p:sp>
        <p:nvSpPr>
          <p:cNvPr id="62" name="Text 21"/>
          <p:cNvSpPr/>
          <p:nvPr/>
        </p:nvSpPr>
        <p:spPr>
          <a:xfrm>
            <a:off x="11057334" y="5476131"/>
            <a:ext cx="135582" cy="2894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2F2F"/>
                </a:solidFill>
                <a:highlight>
                  <a:srgbClr val="FFEBEE"/>
                </a:highlight>
              </a:rPr>
              <a:t>-2</a:t>
            </a:r>
            <a:endParaRPr lang="en-US" sz="1200" dirty="0"/>
          </a:p>
        </p:txBody>
      </p:sp>
      <p:sp>
        <p:nvSpPr>
          <p:cNvPr id="63" name="Text 22"/>
          <p:cNvSpPr/>
          <p:nvPr/>
        </p:nvSpPr>
        <p:spPr>
          <a:xfrm>
            <a:off x="619125" y="6251377"/>
            <a:ext cx="272034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5F6368"/>
                </a:solidFill>
              </a:rPr>
              <a:t>LIKELY THRESHOLD:</a:t>
            </a:r>
            <a:endParaRPr lang="en-US" sz="1050" dirty="0"/>
          </a:p>
        </p:txBody>
      </p:sp>
      <p:sp>
        <p:nvSpPr>
          <p:cNvPr id="64" name="Text 23"/>
          <p:cNvSpPr/>
          <p:nvPr/>
        </p:nvSpPr>
        <p:spPr>
          <a:xfrm>
            <a:off x="2032248" y="6222802"/>
            <a:ext cx="198882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Score ≥ 2</a:t>
            </a:r>
            <a:endParaRPr lang="en-US" sz="1350" dirty="0"/>
          </a:p>
        </p:txBody>
      </p:sp>
      <p:sp>
        <p:nvSpPr>
          <p:cNvPr id="65" name="Text 24"/>
          <p:cNvSpPr/>
          <p:nvPr/>
        </p:nvSpPr>
        <p:spPr>
          <a:xfrm>
            <a:off x="3174504" y="6251377"/>
            <a:ext cx="304038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5F6368"/>
                </a:solidFill>
              </a:rPr>
              <a:t>UNLIKELY THRESHOLD:</a:t>
            </a:r>
            <a:endParaRPr lang="en-US" sz="1050" dirty="0"/>
          </a:p>
        </p:txBody>
      </p:sp>
      <p:sp>
        <p:nvSpPr>
          <p:cNvPr id="66" name="Text 25"/>
          <p:cNvSpPr/>
          <p:nvPr/>
        </p:nvSpPr>
        <p:spPr>
          <a:xfrm>
            <a:off x="4780211" y="6222802"/>
            <a:ext cx="198882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Score &lt; 2</a:t>
            </a:r>
            <a:endParaRPr lang="en-US" sz="1350" dirty="0"/>
          </a:p>
        </p:txBody>
      </p:sp>
      <p:sp>
        <p:nvSpPr>
          <p:cNvPr id="67" name="Text 26"/>
          <p:cNvSpPr/>
          <p:nvPr/>
        </p:nvSpPr>
        <p:spPr>
          <a:xfrm>
            <a:off x="7464921" y="6237089"/>
            <a:ext cx="4727079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 Use 2-level score for clinical management (NICE NG158)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1244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45815"/>
            <a:ext cx="5595938" cy="475491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283940"/>
            <a:ext cx="1047006" cy="4095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855440"/>
            <a:ext cx="214313" cy="21431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396282"/>
            <a:ext cx="214313" cy="21431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937123"/>
            <a:ext cx="214313" cy="17532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3274219"/>
            <a:ext cx="5119688" cy="3905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000" y="3408462"/>
            <a:ext cx="166688" cy="13722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5063" y="1045815"/>
            <a:ext cx="5595938" cy="475491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53188" y="1283940"/>
            <a:ext cx="1053108" cy="40957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53188" y="1855440"/>
            <a:ext cx="214313" cy="18365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53188" y="2396282"/>
            <a:ext cx="214313" cy="192881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53188" y="2937123"/>
            <a:ext cx="214313" cy="214313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53188" y="3487489"/>
            <a:ext cx="5119688" cy="39052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96063" y="3621732"/>
            <a:ext cx="166688" cy="13722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1000" y="6086475"/>
            <a:ext cx="11430000" cy="48577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1500" y="6234113"/>
            <a:ext cx="238125" cy="190500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571500" y="304800"/>
            <a:ext cx="11049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DVT Wells Score Interpretation</a:t>
            </a:r>
            <a:endParaRPr lang="en-US" sz="1800" dirty="0"/>
          </a:p>
        </p:txBody>
      </p:sp>
      <p:sp>
        <p:nvSpPr>
          <p:cNvPr id="22" name="Text 1"/>
          <p:cNvSpPr/>
          <p:nvPr/>
        </p:nvSpPr>
        <p:spPr>
          <a:xfrm>
            <a:off x="571500" y="61719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23" name="Text 2"/>
          <p:cNvSpPr/>
          <p:nvPr/>
        </p:nvSpPr>
        <p:spPr>
          <a:xfrm>
            <a:off x="762000" y="1283940"/>
            <a:ext cx="1446029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Score ≥ 2</a:t>
            </a:r>
            <a:endParaRPr lang="en-US" sz="1350" dirty="0"/>
          </a:p>
        </p:txBody>
      </p:sp>
      <p:sp>
        <p:nvSpPr>
          <p:cNvPr id="24" name="Text 3"/>
          <p:cNvSpPr/>
          <p:nvPr/>
        </p:nvSpPr>
        <p:spPr>
          <a:xfrm>
            <a:off x="1809006" y="1331565"/>
            <a:ext cx="25146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32F2F"/>
                </a:solidFill>
              </a:rPr>
              <a:t>DVT LIKELY</a:t>
            </a:r>
            <a:endParaRPr lang="en-US" sz="1650" dirty="0"/>
          </a:p>
        </p:txBody>
      </p:sp>
      <p:sp>
        <p:nvSpPr>
          <p:cNvPr id="25" name="Text 4"/>
          <p:cNvSpPr/>
          <p:nvPr/>
        </p:nvSpPr>
        <p:spPr>
          <a:xfrm>
            <a:off x="947737" y="1836390"/>
            <a:ext cx="47910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Immediate Action:</a:t>
            </a:r>
            <a:r>
              <a:rPr lang="en-US" sz="1200" dirty="0">
                <a:solidFill>
                  <a:srgbClr val="202124"/>
                </a:solidFill>
              </a:rPr>
              <a:t> Arrange proximal leg ultrasound (USS) to be performed within 4 hours.</a:t>
            </a:r>
            <a:endParaRPr lang="en-US" sz="1200" dirty="0"/>
          </a:p>
        </p:txBody>
      </p:sp>
      <p:sp>
        <p:nvSpPr>
          <p:cNvPr id="26" name="Text 5"/>
          <p:cNvSpPr/>
          <p:nvPr/>
        </p:nvSpPr>
        <p:spPr>
          <a:xfrm>
            <a:off x="947737" y="2377232"/>
            <a:ext cx="47910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If USS delayed &gt; 4h:</a:t>
            </a:r>
            <a:r>
              <a:rPr lang="en-US" sz="1200" dirty="0">
                <a:solidFill>
                  <a:srgbClr val="202124"/>
                </a:solidFill>
              </a:rPr>
              <a:t> Perform D-dimer blood test AND initiate interim anticoagulation.</a:t>
            </a:r>
            <a:endParaRPr lang="en-US" sz="1200" dirty="0"/>
          </a:p>
        </p:txBody>
      </p:sp>
      <p:sp>
        <p:nvSpPr>
          <p:cNvPr id="27" name="Text 6"/>
          <p:cNvSpPr/>
          <p:nvPr/>
        </p:nvSpPr>
        <p:spPr>
          <a:xfrm>
            <a:off x="947737" y="2918073"/>
            <a:ext cx="1124426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USS must then be carried out within 24 hours of the clinical suspicion.</a:t>
            </a:r>
            <a:endParaRPr lang="en-US" sz="1200" dirty="0"/>
          </a:p>
        </p:txBody>
      </p:sp>
      <p:sp>
        <p:nvSpPr>
          <p:cNvPr id="28" name="Text 7"/>
          <p:cNvSpPr/>
          <p:nvPr/>
        </p:nvSpPr>
        <p:spPr>
          <a:xfrm>
            <a:off x="928688" y="3274219"/>
            <a:ext cx="10576206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2F2F"/>
                </a:solidFill>
              </a:rPr>
              <a:t> DO NOT wait for D-dimer results before arranging USS in likely cases.</a:t>
            </a:r>
            <a:endParaRPr lang="en-US" sz="1050" dirty="0"/>
          </a:p>
        </p:txBody>
      </p:sp>
      <p:sp>
        <p:nvSpPr>
          <p:cNvPr id="29" name="Text 8"/>
          <p:cNvSpPr/>
          <p:nvPr/>
        </p:nvSpPr>
        <p:spPr>
          <a:xfrm>
            <a:off x="6596063" y="1283940"/>
            <a:ext cx="1449174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Score &lt; 2</a:t>
            </a:r>
            <a:endParaRPr lang="en-US" sz="1350" dirty="0"/>
          </a:p>
        </p:txBody>
      </p:sp>
      <p:sp>
        <p:nvSpPr>
          <p:cNvPr id="30" name="Text 9"/>
          <p:cNvSpPr/>
          <p:nvPr/>
        </p:nvSpPr>
        <p:spPr>
          <a:xfrm>
            <a:off x="7649170" y="1331565"/>
            <a:ext cx="301752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5EB8"/>
                </a:solidFill>
              </a:rPr>
              <a:t>DVT UNLIKELY</a:t>
            </a:r>
            <a:endParaRPr lang="en-US" sz="1650" dirty="0"/>
          </a:p>
        </p:txBody>
      </p:sp>
      <p:sp>
        <p:nvSpPr>
          <p:cNvPr id="31" name="Text 10"/>
          <p:cNvSpPr/>
          <p:nvPr/>
        </p:nvSpPr>
        <p:spPr>
          <a:xfrm>
            <a:off x="6781800" y="1836390"/>
            <a:ext cx="47910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First Step:</a:t>
            </a:r>
            <a:r>
              <a:rPr lang="en-US" sz="1200" dirty="0">
                <a:solidFill>
                  <a:srgbClr val="202124"/>
                </a:solidFill>
              </a:rPr>
              <a:t> Arrange a D-dimer blood test (result expected within 4 hours).</a:t>
            </a:r>
            <a:endParaRPr lang="en-US" sz="1200" dirty="0"/>
          </a:p>
        </p:txBody>
      </p:sp>
      <p:sp>
        <p:nvSpPr>
          <p:cNvPr id="32" name="Text 11"/>
          <p:cNvSpPr/>
          <p:nvPr/>
        </p:nvSpPr>
        <p:spPr>
          <a:xfrm>
            <a:off x="6781800" y="2377232"/>
            <a:ext cx="47910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If Negative:</a:t>
            </a:r>
            <a:r>
              <a:rPr lang="en-US" sz="1200" dirty="0">
                <a:solidFill>
                  <a:srgbClr val="202124"/>
                </a:solidFill>
              </a:rPr>
              <a:t> DVT is excluded. Consider alternative diagnoses (e.g., cellulitis).</a:t>
            </a:r>
            <a:endParaRPr lang="en-US" sz="1200" dirty="0"/>
          </a:p>
        </p:txBody>
      </p:sp>
      <p:sp>
        <p:nvSpPr>
          <p:cNvPr id="33" name="Text 12"/>
          <p:cNvSpPr/>
          <p:nvPr/>
        </p:nvSpPr>
        <p:spPr>
          <a:xfrm>
            <a:off x="6781800" y="2918073"/>
            <a:ext cx="47910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If Positive:</a:t>
            </a:r>
            <a:r>
              <a:rPr lang="en-US" sz="1200" dirty="0">
                <a:solidFill>
                  <a:srgbClr val="202124"/>
                </a:solidFill>
              </a:rPr>
              <a:t> Arrange proximal leg USS within 4 hours (or 24h with interim anticoagulation).</a:t>
            </a:r>
            <a:endParaRPr lang="en-US" sz="1200" dirty="0"/>
          </a:p>
        </p:txBody>
      </p:sp>
      <p:sp>
        <p:nvSpPr>
          <p:cNvPr id="34" name="Text 13"/>
          <p:cNvSpPr/>
          <p:nvPr/>
        </p:nvSpPr>
        <p:spPr>
          <a:xfrm>
            <a:off x="6762750" y="3487489"/>
            <a:ext cx="5429250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</a:rPr>
              <a:t> D-dimer is used here as a rule-out tool for low-probability patients.</a:t>
            </a:r>
            <a:endParaRPr lang="en-US" sz="1050" dirty="0"/>
          </a:p>
        </p:txBody>
      </p:sp>
      <p:sp>
        <p:nvSpPr>
          <p:cNvPr id="35" name="Text 14"/>
          <p:cNvSpPr/>
          <p:nvPr/>
        </p:nvSpPr>
        <p:spPr>
          <a:xfrm>
            <a:off x="923925" y="6229350"/>
            <a:ext cx="112680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</a:rPr>
              <a:t>Protocol based on NICE NG158 (2-level DVT Wells Score). Always ensure safety-netting for sudden breathlessness or chest pain while awaiting scan results.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1244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41065"/>
            <a:ext cx="5572125" cy="262041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403003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951982"/>
            <a:ext cx="5572125" cy="2620417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213920"/>
            <a:ext cx="238125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5094982"/>
            <a:ext cx="5114925" cy="4572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1141065"/>
            <a:ext cx="5572125" cy="2620417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1403003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3951982"/>
            <a:ext cx="5572125" cy="2620417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4213920"/>
            <a:ext cx="238125" cy="1905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571500" y="304800"/>
            <a:ext cx="11049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D-dimer Interpretation and Limitations</a:t>
            </a:r>
            <a:endParaRPr lang="en-US" sz="1800" dirty="0"/>
          </a:p>
        </p:txBody>
      </p:sp>
      <p:sp>
        <p:nvSpPr>
          <p:cNvPr id="15" name="Text 1"/>
          <p:cNvSpPr/>
          <p:nvPr/>
        </p:nvSpPr>
        <p:spPr>
          <a:xfrm>
            <a:off x="571500" y="61719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16" name="Text 2"/>
          <p:cNvSpPr/>
          <p:nvPr/>
        </p:nvSpPr>
        <p:spPr>
          <a:xfrm>
            <a:off x="962025" y="1369665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Diagnostic Utility</a:t>
            </a:r>
            <a:endParaRPr lang="en-US" sz="1350" dirty="0"/>
          </a:p>
        </p:txBody>
      </p:sp>
      <p:sp>
        <p:nvSpPr>
          <p:cNvPr id="17" name="Text 3"/>
          <p:cNvSpPr/>
          <p:nvPr/>
        </p:nvSpPr>
        <p:spPr>
          <a:xfrm>
            <a:off x="838200" y="1769715"/>
            <a:ext cx="48863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High Sensitivity:</a:t>
            </a:r>
            <a:r>
              <a:rPr lang="en-US" sz="1125" dirty="0">
                <a:solidFill>
                  <a:srgbClr val="202124"/>
                </a:solidFill>
              </a:rPr>
              <a:t> Primarily used to RULE OUT VTE in patients with a low clinical probability (Wells score).</a:t>
            </a:r>
            <a:endParaRPr lang="en-US" sz="1125" dirty="0"/>
          </a:p>
        </p:txBody>
      </p:sp>
      <p:sp>
        <p:nvSpPr>
          <p:cNvPr id="18" name="Text 4"/>
          <p:cNvSpPr/>
          <p:nvPr/>
        </p:nvSpPr>
        <p:spPr>
          <a:xfrm>
            <a:off x="838200" y="2284065"/>
            <a:ext cx="48863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Negative Result:</a:t>
            </a:r>
            <a:r>
              <a:rPr lang="en-US" sz="1125" dirty="0">
                <a:solidFill>
                  <a:srgbClr val="202124"/>
                </a:solidFill>
              </a:rPr>
              <a:t> If Wells score is "Unlikely" and D-dimer is negative, VTE can be safely excluded.</a:t>
            </a:r>
            <a:endParaRPr lang="en-US" sz="1125" dirty="0"/>
          </a:p>
        </p:txBody>
      </p:sp>
      <p:sp>
        <p:nvSpPr>
          <p:cNvPr id="19" name="Text 5"/>
          <p:cNvSpPr/>
          <p:nvPr/>
        </p:nvSpPr>
        <p:spPr>
          <a:xfrm>
            <a:off x="962025" y="4180582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Age-Adjusted Thresholds</a:t>
            </a:r>
            <a:endParaRPr lang="en-US" sz="1350" dirty="0"/>
          </a:p>
        </p:txBody>
      </p:sp>
      <p:sp>
        <p:nvSpPr>
          <p:cNvPr id="20" name="Text 6"/>
          <p:cNvSpPr/>
          <p:nvPr/>
        </p:nvSpPr>
        <p:spPr>
          <a:xfrm>
            <a:off x="838200" y="4580632"/>
            <a:ext cx="48863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For patients over 50 years old, use age-adjusted cut-offs to improve clinical specificity.</a:t>
            </a:r>
            <a:endParaRPr lang="en-US" sz="1125" dirty="0"/>
          </a:p>
        </p:txBody>
      </p:sp>
      <p:sp>
        <p:nvSpPr>
          <p:cNvPr id="21" name="Text 7"/>
          <p:cNvSpPr/>
          <p:nvPr/>
        </p:nvSpPr>
        <p:spPr>
          <a:xfrm>
            <a:off x="723900" y="5230713"/>
            <a:ext cx="178308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202124"/>
                </a:solidFill>
              </a:rPr>
              <a:t>Upper Limit:</a:t>
            </a:r>
            <a:endParaRPr lang="en-US" sz="975" dirty="0"/>
          </a:p>
        </p:txBody>
      </p:sp>
      <p:sp>
        <p:nvSpPr>
          <p:cNvPr id="22" name="Text 8"/>
          <p:cNvSpPr/>
          <p:nvPr/>
        </p:nvSpPr>
        <p:spPr>
          <a:xfrm>
            <a:off x="1486644" y="5209282"/>
            <a:ext cx="2621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Age × 10 μg/L</a:t>
            </a:r>
            <a:endParaRPr lang="en-US" sz="1200" dirty="0"/>
          </a:p>
        </p:txBody>
      </p:sp>
      <p:sp>
        <p:nvSpPr>
          <p:cNvPr id="23" name="Text 9"/>
          <p:cNvSpPr/>
          <p:nvPr/>
        </p:nvSpPr>
        <p:spPr>
          <a:xfrm>
            <a:off x="6819900" y="1369665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Low Specificity Pitfalls</a:t>
            </a:r>
            <a:endParaRPr lang="en-US" sz="1350" dirty="0"/>
          </a:p>
        </p:txBody>
      </p:sp>
      <p:sp>
        <p:nvSpPr>
          <p:cNvPr id="24" name="Text 10"/>
          <p:cNvSpPr/>
          <p:nvPr/>
        </p:nvSpPr>
        <p:spPr>
          <a:xfrm>
            <a:off x="6696075" y="1769715"/>
            <a:ext cx="54959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Physiological:</a:t>
            </a:r>
            <a:r>
              <a:rPr lang="en-US" sz="1125" dirty="0">
                <a:solidFill>
                  <a:srgbClr val="202124"/>
                </a:solidFill>
              </a:rPr>
              <a:t> Naturally raised in pregnancy and with advancing age.</a:t>
            </a:r>
            <a:endParaRPr lang="en-US" sz="1125" dirty="0"/>
          </a:p>
        </p:txBody>
      </p:sp>
      <p:sp>
        <p:nvSpPr>
          <p:cNvPr id="25" name="Text 11"/>
          <p:cNvSpPr/>
          <p:nvPr/>
        </p:nvSpPr>
        <p:spPr>
          <a:xfrm>
            <a:off x="6696075" y="2084040"/>
            <a:ext cx="54959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Comorbidities:</a:t>
            </a:r>
            <a:r>
              <a:rPr lang="en-US" sz="1125" dirty="0">
                <a:solidFill>
                  <a:srgbClr val="202124"/>
                </a:solidFill>
              </a:rPr>
              <a:t> Elevated in infection, malignancy, and chronic inflammation.</a:t>
            </a:r>
            <a:endParaRPr lang="en-US" sz="1125" dirty="0"/>
          </a:p>
        </p:txBody>
      </p:sp>
      <p:sp>
        <p:nvSpPr>
          <p:cNvPr id="26" name="Text 12"/>
          <p:cNvSpPr/>
          <p:nvPr/>
        </p:nvSpPr>
        <p:spPr>
          <a:xfrm>
            <a:off x="6696075" y="2398365"/>
            <a:ext cx="48863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Injury/Surgery:</a:t>
            </a:r>
            <a:r>
              <a:rPr lang="en-US" sz="1125" dirty="0">
                <a:solidFill>
                  <a:srgbClr val="202124"/>
                </a:solidFill>
              </a:rPr>
              <a:t> Raised significantly following trauma or recent surgical intervention.</a:t>
            </a:r>
            <a:endParaRPr lang="en-US" sz="1125" dirty="0"/>
          </a:p>
        </p:txBody>
      </p:sp>
      <p:sp>
        <p:nvSpPr>
          <p:cNvPr id="27" name="Text 13"/>
          <p:cNvSpPr/>
          <p:nvPr/>
        </p:nvSpPr>
        <p:spPr>
          <a:xfrm>
            <a:off x="6819900" y="4180582"/>
            <a:ext cx="3086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The Golden Rule</a:t>
            </a:r>
            <a:endParaRPr lang="en-US" sz="1350" dirty="0"/>
          </a:p>
        </p:txBody>
      </p:sp>
      <p:sp>
        <p:nvSpPr>
          <p:cNvPr id="28" name="Text 14"/>
          <p:cNvSpPr/>
          <p:nvPr/>
        </p:nvSpPr>
        <p:spPr>
          <a:xfrm>
            <a:off x="6696075" y="4580632"/>
            <a:ext cx="48863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Do NOT use D-dimer</a:t>
            </a:r>
            <a:r>
              <a:rPr lang="en-US" sz="1125" dirty="0">
                <a:solidFill>
                  <a:srgbClr val="202124"/>
                </a:solidFill>
              </a:rPr>
              <a:t> if clinical probability is high (Likely). Patient requires imaging regardless of the blood result.</a:t>
            </a:r>
            <a:endParaRPr lang="en-US" sz="11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1244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36315"/>
            <a:ext cx="5572125" cy="524068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522065"/>
            <a:ext cx="5000625" cy="6000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622524"/>
            <a:ext cx="381000" cy="3048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360265"/>
            <a:ext cx="190500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3046065"/>
            <a:ext cx="190500" cy="16028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3731865"/>
            <a:ext cx="190500" cy="16921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50" y="4389090"/>
            <a:ext cx="5000625" cy="712291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236315"/>
            <a:ext cx="5572125" cy="524068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4625" y="1522065"/>
            <a:ext cx="5000625" cy="60007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24625" y="1622524"/>
            <a:ext cx="381000" cy="3048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24625" y="3369915"/>
            <a:ext cx="190500" cy="1905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24625" y="4055715"/>
            <a:ext cx="190500" cy="253901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24625" y="4712940"/>
            <a:ext cx="5000625" cy="712291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571500" y="304800"/>
            <a:ext cx="110490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Investigations for DVT</a:t>
            </a:r>
            <a:endParaRPr lang="en-US" sz="1800" dirty="0"/>
          </a:p>
        </p:txBody>
      </p:sp>
      <p:sp>
        <p:nvSpPr>
          <p:cNvPr id="19" name="Text 1"/>
          <p:cNvSpPr/>
          <p:nvPr/>
        </p:nvSpPr>
        <p:spPr>
          <a:xfrm>
            <a:off x="571500" y="617190"/>
            <a:ext cx="11049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5EB8"/>
                </a:solidFill>
              </a:rPr>
              <a:t>BRADFORD VTS: VTE MANAGEMENT MODULE</a:t>
            </a:r>
            <a:endParaRPr lang="en-US" sz="900" dirty="0"/>
          </a:p>
        </p:txBody>
      </p:sp>
      <p:sp>
        <p:nvSpPr>
          <p:cNvPr id="20" name="Text 2"/>
          <p:cNvSpPr/>
          <p:nvPr/>
        </p:nvSpPr>
        <p:spPr>
          <a:xfrm>
            <a:off x="1190625" y="1593503"/>
            <a:ext cx="729234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02124"/>
                </a:solidFill>
              </a:rPr>
              <a:t>Proximal Leg Ultrasound (USS)</a:t>
            </a:r>
            <a:endParaRPr lang="en-US" sz="1650" dirty="0"/>
          </a:p>
        </p:txBody>
      </p:sp>
      <p:sp>
        <p:nvSpPr>
          <p:cNvPr id="21" name="Text 3"/>
          <p:cNvSpPr/>
          <p:nvPr/>
        </p:nvSpPr>
        <p:spPr>
          <a:xfrm>
            <a:off x="1000125" y="2312640"/>
            <a:ext cx="46672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Diagnostic test of choice</a:t>
            </a:r>
            <a:r>
              <a:rPr lang="en-US" sz="1350" dirty="0">
                <a:solidFill>
                  <a:srgbClr val="202124"/>
                </a:solidFill>
              </a:rPr>
              <a:t> for suspected DVT; focuses on femoral and popliteal veins.</a:t>
            </a:r>
            <a:endParaRPr lang="en-US" sz="1350" dirty="0"/>
          </a:p>
        </p:txBody>
      </p:sp>
      <p:sp>
        <p:nvSpPr>
          <p:cNvPr id="22" name="Text 4"/>
          <p:cNvSpPr/>
          <p:nvPr/>
        </p:nvSpPr>
        <p:spPr>
          <a:xfrm>
            <a:off x="1000125" y="2998440"/>
            <a:ext cx="46672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Scan within </a:t>
            </a:r>
            <a:r>
              <a:rPr lang="en-US" sz="1350" b="1" dirty="0">
                <a:solidFill>
                  <a:srgbClr val="D32F2F"/>
                </a:solidFill>
              </a:rPr>
              <a:t>4 hours</a:t>
            </a:r>
            <a:r>
              <a:rPr lang="en-US" sz="1350" dirty="0">
                <a:solidFill>
                  <a:srgbClr val="202124"/>
                </a:solidFill>
              </a:rPr>
              <a:t> of request if Wells Score ≥2 (DVT Likely).</a:t>
            </a:r>
            <a:endParaRPr lang="en-US" sz="1350" dirty="0"/>
          </a:p>
        </p:txBody>
      </p:sp>
      <p:sp>
        <p:nvSpPr>
          <p:cNvPr id="23" name="Text 5"/>
          <p:cNvSpPr/>
          <p:nvPr/>
        </p:nvSpPr>
        <p:spPr>
          <a:xfrm>
            <a:off x="1000125" y="3684240"/>
            <a:ext cx="46672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If scan not available within 4h: perform D-dimer, start interim anticoagulation, and scan within 24h.</a:t>
            </a:r>
            <a:endParaRPr lang="en-US" sz="1350" dirty="0"/>
          </a:p>
        </p:txBody>
      </p:sp>
      <p:sp>
        <p:nvSpPr>
          <p:cNvPr id="24" name="Text 6"/>
          <p:cNvSpPr/>
          <p:nvPr/>
        </p:nvSpPr>
        <p:spPr>
          <a:xfrm>
            <a:off x="809625" y="4389090"/>
            <a:ext cx="4714875" cy="712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Clinical Tip:</a:t>
            </a:r>
            <a:r>
              <a:rPr lang="en-US" sz="1200" dirty="0">
                <a:solidFill>
                  <a:srgbClr val="202124"/>
                </a:solidFill>
              </a:rPr>
              <a:t> Proximal USS is highly sensitive for clinically significant DVT but may miss isolated calf vein thrombi.</a:t>
            </a:r>
            <a:endParaRPr lang="en-US" sz="1200" dirty="0"/>
          </a:p>
        </p:txBody>
      </p:sp>
      <p:sp>
        <p:nvSpPr>
          <p:cNvPr id="25" name="Text 7"/>
          <p:cNvSpPr/>
          <p:nvPr/>
        </p:nvSpPr>
        <p:spPr>
          <a:xfrm>
            <a:off x="7048500" y="1593503"/>
            <a:ext cx="51435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02124"/>
                </a:solidFill>
              </a:rPr>
              <a:t>Repeat Scanning Protocol</a:t>
            </a:r>
            <a:endParaRPr lang="en-US" sz="1650" dirty="0"/>
          </a:p>
        </p:txBody>
      </p:sp>
      <p:sp>
        <p:nvSpPr>
          <p:cNvPr id="26" name="Text 8"/>
          <p:cNvSpPr/>
          <p:nvPr/>
        </p:nvSpPr>
        <p:spPr>
          <a:xfrm>
            <a:off x="6600825" y="2312640"/>
            <a:ext cx="5000625" cy="838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highlight>
                  <a:srgbClr val="005EB8"/>
                </a:highlight>
              </a:rPr>
              <a:t>AKT MUST-KNOW</a:t>
            </a:r>
            <a:r>
              <a:rPr lang="en-US" sz="1350" dirty="0">
                <a:solidFill>
                  <a:srgbClr val="202124"/>
                </a:solidFill>
              </a:rPr>
              <a:t>
If initial USS is negative but </a:t>
            </a:r>
            <a:r>
              <a:rPr lang="en-US" sz="1350" b="1" dirty="0">
                <a:solidFill>
                  <a:srgbClr val="202124"/>
                </a:solidFill>
              </a:rPr>
              <a:t>clinical suspicion remains high</a:t>
            </a:r>
            <a:r>
              <a:rPr lang="en-US" sz="1350" dirty="0">
                <a:solidFill>
                  <a:srgbClr val="202124"/>
                </a:solidFill>
              </a:rPr>
              <a:t>, a repeat proximal USS is mandatory in </a:t>
            </a:r>
            <a:r>
              <a:rPr lang="en-US" sz="1350" b="1" dirty="0">
                <a:solidFill>
                  <a:srgbClr val="D32F2F"/>
                </a:solidFill>
              </a:rPr>
              <a:t>6–8 days</a:t>
            </a:r>
            <a:r>
              <a:rPr lang="en-US" sz="1350" dirty="0">
                <a:solidFill>
                  <a:srgbClr val="202124"/>
                </a:solidFill>
              </a:rPr>
              <a:t>.</a:t>
            </a:r>
            <a:endParaRPr lang="en-US" sz="1350" dirty="0"/>
          </a:p>
        </p:txBody>
      </p:sp>
      <p:sp>
        <p:nvSpPr>
          <p:cNvPr id="27" name="Text 9"/>
          <p:cNvSpPr/>
          <p:nvPr/>
        </p:nvSpPr>
        <p:spPr>
          <a:xfrm>
            <a:off x="6858000" y="3322290"/>
            <a:ext cx="46672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Consider </a:t>
            </a:r>
            <a:r>
              <a:rPr lang="en-US" sz="1350" b="1" dirty="0">
                <a:solidFill>
                  <a:srgbClr val="202124"/>
                </a:solidFill>
              </a:rPr>
              <a:t>thrombophilia testing</a:t>
            </a:r>
            <a:r>
              <a:rPr lang="en-US" sz="1350" dirty="0">
                <a:solidFill>
                  <a:srgbClr val="202124"/>
                </a:solidFill>
              </a:rPr>
              <a:t> only if DVT was unprovoked and you are planning to stop anticoagulation.</a:t>
            </a:r>
            <a:endParaRPr lang="en-US" sz="1350" dirty="0"/>
          </a:p>
        </p:txBody>
      </p:sp>
      <p:sp>
        <p:nvSpPr>
          <p:cNvPr id="28" name="Text 10"/>
          <p:cNvSpPr/>
          <p:nvPr/>
        </p:nvSpPr>
        <p:spPr>
          <a:xfrm>
            <a:off x="6858000" y="4008090"/>
            <a:ext cx="46672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Review differential diagnoses: cellulitis, ruptured Baker’s cyst, or muscle tear if scans remain negative.</a:t>
            </a:r>
            <a:endParaRPr lang="en-US" sz="1350" dirty="0"/>
          </a:p>
        </p:txBody>
      </p:sp>
      <p:sp>
        <p:nvSpPr>
          <p:cNvPr id="29" name="Text 11"/>
          <p:cNvSpPr/>
          <p:nvPr/>
        </p:nvSpPr>
        <p:spPr>
          <a:xfrm>
            <a:off x="6667500" y="4712940"/>
            <a:ext cx="4714875" cy="7122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Safety Netting:</a:t>
            </a:r>
            <a:r>
              <a:rPr lang="en-US" sz="1200" dirty="0">
                <a:solidFill>
                  <a:srgbClr val="202124"/>
                </a:solidFill>
              </a:rPr>
              <a:t> Advise patients to return immediately if symptoms worsen or breathlessness develops while awaiting a repeat scan.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4454</Words>
  <Application>Microsoft Office PowerPoint</Application>
  <PresentationFormat>Widescreen</PresentationFormat>
  <Paragraphs>602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2026-05-06T15:32:07Z</dcterms:created>
  <dcterms:modified xsi:type="dcterms:W3CDTF">2026-05-06T16:19:36Z</dcterms:modified>
</cp:coreProperties>
</file>