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46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png"/><Relationship Id="rId18" Type="http://schemas.openxmlformats.org/officeDocument/2006/relationships/image" Target="../media/image144.png"/><Relationship Id="rId3" Type="http://schemas.openxmlformats.org/officeDocument/2006/relationships/image" Target="../media/image2.png"/><Relationship Id="rId21" Type="http://schemas.openxmlformats.org/officeDocument/2006/relationships/image" Target="../media/image109.png"/><Relationship Id="rId7" Type="http://schemas.openxmlformats.org/officeDocument/2006/relationships/image" Target="../media/image133.png"/><Relationship Id="rId12" Type="http://schemas.openxmlformats.org/officeDocument/2006/relationships/image" Target="../media/image138.png"/><Relationship Id="rId17" Type="http://schemas.openxmlformats.org/officeDocument/2006/relationships/image" Target="../media/image143.png"/><Relationship Id="rId2" Type="http://schemas.openxmlformats.org/officeDocument/2006/relationships/notesSlide" Target="../notesSlides/notesSlide10.xml"/><Relationship Id="rId16" Type="http://schemas.openxmlformats.org/officeDocument/2006/relationships/image" Target="../media/image142.png"/><Relationship Id="rId20" Type="http://schemas.openxmlformats.org/officeDocument/2006/relationships/image" Target="../media/image146.png"/><Relationship Id="rId1" Type="http://schemas.openxmlformats.org/officeDocument/2006/relationships/slideLayout" Target="../slideLayouts/slideLayout1.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0.png"/><Relationship Id="rId15" Type="http://schemas.openxmlformats.org/officeDocument/2006/relationships/image" Target="../media/image141.png"/><Relationship Id="rId10" Type="http://schemas.openxmlformats.org/officeDocument/2006/relationships/image" Target="../media/image136.png"/><Relationship Id="rId19" Type="http://schemas.openxmlformats.org/officeDocument/2006/relationships/image" Target="../media/image145.png"/><Relationship Id="rId4" Type="http://schemas.openxmlformats.org/officeDocument/2006/relationships/image" Target="../media/image9.png"/><Relationship Id="rId9" Type="http://schemas.openxmlformats.org/officeDocument/2006/relationships/image" Target="../media/image135.png"/><Relationship Id="rId14" Type="http://schemas.openxmlformats.org/officeDocument/2006/relationships/image" Target="../media/image140.png"/><Relationship Id="rId22" Type="http://schemas.openxmlformats.org/officeDocument/2006/relationships/image" Target="../media/image131.png"/></Relationships>
</file>

<file path=ppt/slides/_rels/slide11.xml.rels><?xml version="1.0" encoding="UTF-8" standalone="yes"?>
<Relationships xmlns="http://schemas.openxmlformats.org/package/2006/relationships"><Relationship Id="rId8" Type="http://schemas.openxmlformats.org/officeDocument/2006/relationships/image" Target="../media/image149.png"/><Relationship Id="rId13" Type="http://schemas.openxmlformats.org/officeDocument/2006/relationships/image" Target="../media/image154.png"/><Relationship Id="rId18" Type="http://schemas.openxmlformats.org/officeDocument/2006/relationships/image" Target="../media/image159.png"/><Relationship Id="rId26" Type="http://schemas.openxmlformats.org/officeDocument/2006/relationships/image" Target="../media/image167.png"/><Relationship Id="rId3" Type="http://schemas.openxmlformats.org/officeDocument/2006/relationships/image" Target="../media/image147.png"/><Relationship Id="rId21" Type="http://schemas.openxmlformats.org/officeDocument/2006/relationships/image" Target="../media/image162.png"/><Relationship Id="rId7" Type="http://schemas.openxmlformats.org/officeDocument/2006/relationships/image" Target="../media/image148.png"/><Relationship Id="rId12" Type="http://schemas.openxmlformats.org/officeDocument/2006/relationships/image" Target="../media/image153.png"/><Relationship Id="rId17" Type="http://schemas.openxmlformats.org/officeDocument/2006/relationships/image" Target="../media/image158.png"/><Relationship Id="rId25" Type="http://schemas.openxmlformats.org/officeDocument/2006/relationships/image" Target="../media/image166.png"/><Relationship Id="rId2" Type="http://schemas.openxmlformats.org/officeDocument/2006/relationships/notesSlide" Target="../notesSlides/notesSlide11.xml"/><Relationship Id="rId16" Type="http://schemas.openxmlformats.org/officeDocument/2006/relationships/image" Target="../media/image157.png"/><Relationship Id="rId20" Type="http://schemas.openxmlformats.org/officeDocument/2006/relationships/image" Target="../media/image161.png"/><Relationship Id="rId29" Type="http://schemas.openxmlformats.org/officeDocument/2006/relationships/image" Target="../media/image17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2.png"/><Relationship Id="rId24" Type="http://schemas.openxmlformats.org/officeDocument/2006/relationships/image" Target="../media/image165.png"/><Relationship Id="rId5" Type="http://schemas.openxmlformats.org/officeDocument/2006/relationships/image" Target="../media/image21.png"/><Relationship Id="rId15" Type="http://schemas.openxmlformats.org/officeDocument/2006/relationships/image" Target="../media/image156.png"/><Relationship Id="rId23" Type="http://schemas.openxmlformats.org/officeDocument/2006/relationships/image" Target="../media/image164.png"/><Relationship Id="rId28" Type="http://schemas.openxmlformats.org/officeDocument/2006/relationships/image" Target="../media/image169.png"/><Relationship Id="rId10" Type="http://schemas.openxmlformats.org/officeDocument/2006/relationships/image" Target="../media/image151.png"/><Relationship Id="rId19" Type="http://schemas.openxmlformats.org/officeDocument/2006/relationships/image" Target="../media/image160.png"/><Relationship Id="rId31" Type="http://schemas.openxmlformats.org/officeDocument/2006/relationships/image" Target="../media/image172.png"/><Relationship Id="rId4" Type="http://schemas.openxmlformats.org/officeDocument/2006/relationships/image" Target="../media/image2.png"/><Relationship Id="rId9" Type="http://schemas.openxmlformats.org/officeDocument/2006/relationships/image" Target="../media/image150.png"/><Relationship Id="rId14" Type="http://schemas.openxmlformats.org/officeDocument/2006/relationships/image" Target="../media/image155.png"/><Relationship Id="rId22" Type="http://schemas.openxmlformats.org/officeDocument/2006/relationships/image" Target="../media/image163.png"/><Relationship Id="rId27" Type="http://schemas.openxmlformats.org/officeDocument/2006/relationships/image" Target="../media/image168.png"/><Relationship Id="rId30" Type="http://schemas.openxmlformats.org/officeDocument/2006/relationships/image" Target="../media/image171.png"/></Relationships>
</file>

<file path=ppt/slides/_rels/slide12.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0.png"/><Relationship Id="rId18" Type="http://schemas.openxmlformats.org/officeDocument/2006/relationships/image" Target="../media/image185.png"/><Relationship Id="rId26" Type="http://schemas.openxmlformats.org/officeDocument/2006/relationships/image" Target="../media/image193.png"/><Relationship Id="rId3" Type="http://schemas.openxmlformats.org/officeDocument/2006/relationships/image" Target="../media/image2.png"/><Relationship Id="rId21" Type="http://schemas.openxmlformats.org/officeDocument/2006/relationships/image" Target="../media/image188.png"/><Relationship Id="rId7" Type="http://schemas.openxmlformats.org/officeDocument/2006/relationships/image" Target="../media/image174.png"/><Relationship Id="rId12" Type="http://schemas.openxmlformats.org/officeDocument/2006/relationships/image" Target="../media/image179.png"/><Relationship Id="rId17" Type="http://schemas.openxmlformats.org/officeDocument/2006/relationships/image" Target="../media/image184.png"/><Relationship Id="rId25" Type="http://schemas.openxmlformats.org/officeDocument/2006/relationships/image" Target="../media/image192.png"/><Relationship Id="rId2" Type="http://schemas.openxmlformats.org/officeDocument/2006/relationships/notesSlide" Target="../notesSlides/notesSlide12.xml"/><Relationship Id="rId16" Type="http://schemas.openxmlformats.org/officeDocument/2006/relationships/image" Target="../media/image183.png"/><Relationship Id="rId20" Type="http://schemas.openxmlformats.org/officeDocument/2006/relationships/image" Target="../media/image187.png"/><Relationship Id="rId29" Type="http://schemas.openxmlformats.org/officeDocument/2006/relationships/image" Target="../media/image196.png"/><Relationship Id="rId1" Type="http://schemas.openxmlformats.org/officeDocument/2006/relationships/slideLayout" Target="../slideLayouts/slideLayout1.xml"/><Relationship Id="rId6" Type="http://schemas.openxmlformats.org/officeDocument/2006/relationships/image" Target="../media/image173.png"/><Relationship Id="rId11" Type="http://schemas.openxmlformats.org/officeDocument/2006/relationships/image" Target="../media/image178.png"/><Relationship Id="rId24" Type="http://schemas.openxmlformats.org/officeDocument/2006/relationships/image" Target="../media/image191.png"/><Relationship Id="rId5" Type="http://schemas.openxmlformats.org/officeDocument/2006/relationships/image" Target="../media/image10.png"/><Relationship Id="rId15" Type="http://schemas.openxmlformats.org/officeDocument/2006/relationships/image" Target="../media/image182.png"/><Relationship Id="rId23" Type="http://schemas.openxmlformats.org/officeDocument/2006/relationships/image" Target="../media/image190.png"/><Relationship Id="rId28" Type="http://schemas.openxmlformats.org/officeDocument/2006/relationships/image" Target="../media/image195.png"/><Relationship Id="rId10" Type="http://schemas.openxmlformats.org/officeDocument/2006/relationships/image" Target="../media/image177.png"/><Relationship Id="rId19" Type="http://schemas.openxmlformats.org/officeDocument/2006/relationships/image" Target="../media/image186.png"/><Relationship Id="rId4" Type="http://schemas.openxmlformats.org/officeDocument/2006/relationships/image" Target="../media/image9.png"/><Relationship Id="rId9" Type="http://schemas.openxmlformats.org/officeDocument/2006/relationships/image" Target="../media/image176.png"/><Relationship Id="rId14" Type="http://schemas.openxmlformats.org/officeDocument/2006/relationships/image" Target="../media/image181.png"/><Relationship Id="rId22" Type="http://schemas.openxmlformats.org/officeDocument/2006/relationships/image" Target="../media/image189.png"/><Relationship Id="rId27" Type="http://schemas.openxmlformats.org/officeDocument/2006/relationships/image" Target="../media/image194.png"/></Relationships>
</file>

<file path=ppt/slides/_rels/slide13.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4.png"/><Relationship Id="rId18" Type="http://schemas.openxmlformats.org/officeDocument/2006/relationships/image" Target="../media/image209.png"/><Relationship Id="rId3" Type="http://schemas.openxmlformats.org/officeDocument/2006/relationships/image" Target="../media/image2.png"/><Relationship Id="rId7" Type="http://schemas.openxmlformats.org/officeDocument/2006/relationships/image" Target="../media/image198.png"/><Relationship Id="rId12" Type="http://schemas.openxmlformats.org/officeDocument/2006/relationships/image" Target="../media/image203.png"/><Relationship Id="rId17" Type="http://schemas.openxmlformats.org/officeDocument/2006/relationships/image" Target="../media/image208.png"/><Relationship Id="rId2" Type="http://schemas.openxmlformats.org/officeDocument/2006/relationships/notesSlide" Target="../notesSlides/notesSlide13.xml"/><Relationship Id="rId16" Type="http://schemas.openxmlformats.org/officeDocument/2006/relationships/image" Target="../media/image207.png"/><Relationship Id="rId1" Type="http://schemas.openxmlformats.org/officeDocument/2006/relationships/slideLayout" Target="../slideLayouts/slideLayout1.xml"/><Relationship Id="rId6" Type="http://schemas.openxmlformats.org/officeDocument/2006/relationships/image" Target="../media/image197.png"/><Relationship Id="rId11" Type="http://schemas.openxmlformats.org/officeDocument/2006/relationships/image" Target="../media/image202.png"/><Relationship Id="rId5" Type="http://schemas.openxmlformats.org/officeDocument/2006/relationships/image" Target="../media/image10.png"/><Relationship Id="rId15" Type="http://schemas.openxmlformats.org/officeDocument/2006/relationships/image" Target="../media/image206.png"/><Relationship Id="rId10" Type="http://schemas.openxmlformats.org/officeDocument/2006/relationships/image" Target="../media/image201.png"/><Relationship Id="rId19" Type="http://schemas.openxmlformats.org/officeDocument/2006/relationships/image" Target="../media/image210.png"/><Relationship Id="rId4" Type="http://schemas.openxmlformats.org/officeDocument/2006/relationships/image" Target="../media/image9.png"/><Relationship Id="rId9" Type="http://schemas.openxmlformats.org/officeDocument/2006/relationships/image" Target="../media/image200.png"/><Relationship Id="rId14" Type="http://schemas.openxmlformats.org/officeDocument/2006/relationships/image" Target="../media/image205.png"/></Relationships>
</file>

<file path=ppt/slides/_rels/slide14.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217.png"/><Relationship Id="rId18" Type="http://schemas.openxmlformats.org/officeDocument/2006/relationships/image" Target="../media/image222.png"/><Relationship Id="rId26" Type="http://schemas.openxmlformats.org/officeDocument/2006/relationships/image" Target="../media/image131.png"/><Relationship Id="rId3" Type="http://schemas.openxmlformats.org/officeDocument/2006/relationships/image" Target="../media/image2.png"/><Relationship Id="rId21" Type="http://schemas.openxmlformats.org/officeDocument/2006/relationships/image" Target="../media/image225.png"/><Relationship Id="rId7" Type="http://schemas.openxmlformats.org/officeDocument/2006/relationships/image" Target="../media/image212.png"/><Relationship Id="rId12" Type="http://schemas.openxmlformats.org/officeDocument/2006/relationships/image" Target="../media/image216.png"/><Relationship Id="rId17" Type="http://schemas.openxmlformats.org/officeDocument/2006/relationships/image" Target="../media/image221.png"/><Relationship Id="rId25" Type="http://schemas.openxmlformats.org/officeDocument/2006/relationships/image" Target="../media/image229.png"/><Relationship Id="rId2" Type="http://schemas.openxmlformats.org/officeDocument/2006/relationships/notesSlide" Target="../notesSlides/notesSlide14.xml"/><Relationship Id="rId16" Type="http://schemas.openxmlformats.org/officeDocument/2006/relationships/image" Target="../media/image220.png"/><Relationship Id="rId20" Type="http://schemas.openxmlformats.org/officeDocument/2006/relationships/image" Target="../media/image224.png"/><Relationship Id="rId1" Type="http://schemas.openxmlformats.org/officeDocument/2006/relationships/slideLayout" Target="../slideLayouts/slideLayout1.xml"/><Relationship Id="rId6" Type="http://schemas.openxmlformats.org/officeDocument/2006/relationships/image" Target="../media/image211.png"/><Relationship Id="rId11" Type="http://schemas.openxmlformats.org/officeDocument/2006/relationships/image" Target="../media/image215.png"/><Relationship Id="rId24" Type="http://schemas.openxmlformats.org/officeDocument/2006/relationships/image" Target="../media/image228.png"/><Relationship Id="rId5" Type="http://schemas.openxmlformats.org/officeDocument/2006/relationships/image" Target="../media/image10.png"/><Relationship Id="rId15" Type="http://schemas.openxmlformats.org/officeDocument/2006/relationships/image" Target="../media/image219.png"/><Relationship Id="rId23" Type="http://schemas.openxmlformats.org/officeDocument/2006/relationships/image" Target="../media/image227.png"/><Relationship Id="rId10" Type="http://schemas.openxmlformats.org/officeDocument/2006/relationships/image" Target="../media/image214.png"/><Relationship Id="rId19" Type="http://schemas.openxmlformats.org/officeDocument/2006/relationships/image" Target="../media/image223.png"/><Relationship Id="rId4" Type="http://schemas.openxmlformats.org/officeDocument/2006/relationships/image" Target="../media/image9.png"/><Relationship Id="rId9" Type="http://schemas.openxmlformats.org/officeDocument/2006/relationships/image" Target="../media/image213.png"/><Relationship Id="rId14" Type="http://schemas.openxmlformats.org/officeDocument/2006/relationships/image" Target="../media/image218.png"/><Relationship Id="rId22" Type="http://schemas.openxmlformats.org/officeDocument/2006/relationships/image" Target="../media/image226.png"/></Relationships>
</file>

<file path=ppt/slides/_rels/slide15.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png"/><Relationship Id="rId18" Type="http://schemas.openxmlformats.org/officeDocument/2006/relationships/image" Target="../media/image242.png"/><Relationship Id="rId3" Type="http://schemas.openxmlformats.org/officeDocument/2006/relationships/image" Target="../media/image2.png"/><Relationship Id="rId21" Type="http://schemas.openxmlformats.org/officeDocument/2006/relationships/image" Target="../media/image245.png"/><Relationship Id="rId7" Type="http://schemas.openxmlformats.org/officeDocument/2006/relationships/image" Target="../media/image231.png"/><Relationship Id="rId12" Type="http://schemas.openxmlformats.org/officeDocument/2006/relationships/image" Target="../media/image236.png"/><Relationship Id="rId17" Type="http://schemas.openxmlformats.org/officeDocument/2006/relationships/image" Target="../media/image241.png"/><Relationship Id="rId2" Type="http://schemas.openxmlformats.org/officeDocument/2006/relationships/notesSlide" Target="../notesSlides/notesSlide15.xml"/><Relationship Id="rId16" Type="http://schemas.openxmlformats.org/officeDocument/2006/relationships/image" Target="../media/image240.png"/><Relationship Id="rId20" Type="http://schemas.openxmlformats.org/officeDocument/2006/relationships/image" Target="../media/image244.png"/><Relationship Id="rId1" Type="http://schemas.openxmlformats.org/officeDocument/2006/relationships/slideLayout" Target="../slideLayouts/slideLayout1.xml"/><Relationship Id="rId6" Type="http://schemas.openxmlformats.org/officeDocument/2006/relationships/image" Target="../media/image230.png"/><Relationship Id="rId11" Type="http://schemas.openxmlformats.org/officeDocument/2006/relationships/image" Target="../media/image235.png"/><Relationship Id="rId24" Type="http://schemas.openxmlformats.org/officeDocument/2006/relationships/image" Target="../media/image248.png"/><Relationship Id="rId5" Type="http://schemas.openxmlformats.org/officeDocument/2006/relationships/image" Target="../media/image10.png"/><Relationship Id="rId15" Type="http://schemas.openxmlformats.org/officeDocument/2006/relationships/image" Target="../media/image239.png"/><Relationship Id="rId23" Type="http://schemas.openxmlformats.org/officeDocument/2006/relationships/image" Target="../media/image247.png"/><Relationship Id="rId10" Type="http://schemas.openxmlformats.org/officeDocument/2006/relationships/image" Target="../media/image234.png"/><Relationship Id="rId19" Type="http://schemas.openxmlformats.org/officeDocument/2006/relationships/image" Target="../media/image243.png"/><Relationship Id="rId4" Type="http://schemas.openxmlformats.org/officeDocument/2006/relationships/image" Target="../media/image9.png"/><Relationship Id="rId9" Type="http://schemas.openxmlformats.org/officeDocument/2006/relationships/image" Target="../media/image233.png"/><Relationship Id="rId14" Type="http://schemas.openxmlformats.org/officeDocument/2006/relationships/image" Target="../media/image238.png"/><Relationship Id="rId22" Type="http://schemas.openxmlformats.org/officeDocument/2006/relationships/image" Target="../media/image246.png"/></Relationships>
</file>

<file path=ppt/slides/_rels/slide16.xml.rels><?xml version="1.0" encoding="UTF-8" standalone="yes"?>
<Relationships xmlns="http://schemas.openxmlformats.org/package/2006/relationships"><Relationship Id="rId8" Type="http://schemas.openxmlformats.org/officeDocument/2006/relationships/image" Target="../media/image251.png"/><Relationship Id="rId13" Type="http://schemas.openxmlformats.org/officeDocument/2006/relationships/image" Target="../media/image256.png"/><Relationship Id="rId18" Type="http://schemas.openxmlformats.org/officeDocument/2006/relationships/image" Target="../media/image261.png"/><Relationship Id="rId26" Type="http://schemas.openxmlformats.org/officeDocument/2006/relationships/image" Target="../media/image269.png"/><Relationship Id="rId3" Type="http://schemas.openxmlformats.org/officeDocument/2006/relationships/image" Target="../media/image2.png"/><Relationship Id="rId21" Type="http://schemas.openxmlformats.org/officeDocument/2006/relationships/image" Target="../media/image264.png"/><Relationship Id="rId7" Type="http://schemas.openxmlformats.org/officeDocument/2006/relationships/image" Target="../media/image250.png"/><Relationship Id="rId12" Type="http://schemas.openxmlformats.org/officeDocument/2006/relationships/image" Target="../media/image255.png"/><Relationship Id="rId17" Type="http://schemas.openxmlformats.org/officeDocument/2006/relationships/image" Target="../media/image260.png"/><Relationship Id="rId25" Type="http://schemas.openxmlformats.org/officeDocument/2006/relationships/image" Target="../media/image268.png"/><Relationship Id="rId2" Type="http://schemas.openxmlformats.org/officeDocument/2006/relationships/notesSlide" Target="../notesSlides/notesSlide16.xml"/><Relationship Id="rId16" Type="http://schemas.openxmlformats.org/officeDocument/2006/relationships/image" Target="../media/image259.png"/><Relationship Id="rId20" Type="http://schemas.openxmlformats.org/officeDocument/2006/relationships/image" Target="../media/image263.png"/><Relationship Id="rId1" Type="http://schemas.openxmlformats.org/officeDocument/2006/relationships/slideLayout" Target="../slideLayouts/slideLayout1.xml"/><Relationship Id="rId6" Type="http://schemas.openxmlformats.org/officeDocument/2006/relationships/image" Target="../media/image249.png"/><Relationship Id="rId11" Type="http://schemas.openxmlformats.org/officeDocument/2006/relationships/image" Target="../media/image254.png"/><Relationship Id="rId24" Type="http://schemas.openxmlformats.org/officeDocument/2006/relationships/image" Target="../media/image267.png"/><Relationship Id="rId5" Type="http://schemas.openxmlformats.org/officeDocument/2006/relationships/image" Target="../media/image10.png"/><Relationship Id="rId15" Type="http://schemas.openxmlformats.org/officeDocument/2006/relationships/image" Target="../media/image258.png"/><Relationship Id="rId23" Type="http://schemas.openxmlformats.org/officeDocument/2006/relationships/image" Target="../media/image266.png"/><Relationship Id="rId10" Type="http://schemas.openxmlformats.org/officeDocument/2006/relationships/image" Target="../media/image253.png"/><Relationship Id="rId19" Type="http://schemas.openxmlformats.org/officeDocument/2006/relationships/image" Target="../media/image262.png"/><Relationship Id="rId4" Type="http://schemas.openxmlformats.org/officeDocument/2006/relationships/image" Target="../media/image9.png"/><Relationship Id="rId9" Type="http://schemas.openxmlformats.org/officeDocument/2006/relationships/image" Target="../media/image252.png"/><Relationship Id="rId14" Type="http://schemas.openxmlformats.org/officeDocument/2006/relationships/image" Target="../media/image257.png"/><Relationship Id="rId22" Type="http://schemas.openxmlformats.org/officeDocument/2006/relationships/image" Target="../media/image265.png"/><Relationship Id="rId27" Type="http://schemas.openxmlformats.org/officeDocument/2006/relationships/image" Target="../media/image270.png"/></Relationships>
</file>

<file path=ppt/slides/_rels/slide17.xml.rels><?xml version="1.0" encoding="UTF-8" standalone="yes"?>
<Relationships xmlns="http://schemas.openxmlformats.org/package/2006/relationships"><Relationship Id="rId8" Type="http://schemas.openxmlformats.org/officeDocument/2006/relationships/image" Target="../media/image273.png"/><Relationship Id="rId13" Type="http://schemas.openxmlformats.org/officeDocument/2006/relationships/image" Target="../media/image278.png"/><Relationship Id="rId18" Type="http://schemas.openxmlformats.org/officeDocument/2006/relationships/image" Target="../media/image283.png"/><Relationship Id="rId3" Type="http://schemas.openxmlformats.org/officeDocument/2006/relationships/image" Target="../media/image2.png"/><Relationship Id="rId7" Type="http://schemas.openxmlformats.org/officeDocument/2006/relationships/image" Target="../media/image272.png"/><Relationship Id="rId12" Type="http://schemas.openxmlformats.org/officeDocument/2006/relationships/image" Target="../media/image277.png"/><Relationship Id="rId17" Type="http://schemas.openxmlformats.org/officeDocument/2006/relationships/image" Target="../media/image282.png"/><Relationship Id="rId2" Type="http://schemas.openxmlformats.org/officeDocument/2006/relationships/notesSlide" Target="../notesSlides/notesSlide17.xml"/><Relationship Id="rId16" Type="http://schemas.openxmlformats.org/officeDocument/2006/relationships/image" Target="../media/image281.png"/><Relationship Id="rId20" Type="http://schemas.openxmlformats.org/officeDocument/2006/relationships/image" Target="../media/image285.png"/><Relationship Id="rId1" Type="http://schemas.openxmlformats.org/officeDocument/2006/relationships/slideLayout" Target="../slideLayouts/slideLayout1.xml"/><Relationship Id="rId6" Type="http://schemas.openxmlformats.org/officeDocument/2006/relationships/image" Target="../media/image271.png"/><Relationship Id="rId11" Type="http://schemas.openxmlformats.org/officeDocument/2006/relationships/image" Target="../media/image276.png"/><Relationship Id="rId5" Type="http://schemas.openxmlformats.org/officeDocument/2006/relationships/image" Target="../media/image10.png"/><Relationship Id="rId15" Type="http://schemas.openxmlformats.org/officeDocument/2006/relationships/image" Target="../media/image280.png"/><Relationship Id="rId10" Type="http://schemas.openxmlformats.org/officeDocument/2006/relationships/image" Target="../media/image275.png"/><Relationship Id="rId19" Type="http://schemas.openxmlformats.org/officeDocument/2006/relationships/image" Target="../media/image284.png"/><Relationship Id="rId4" Type="http://schemas.openxmlformats.org/officeDocument/2006/relationships/image" Target="../media/image9.png"/><Relationship Id="rId9" Type="http://schemas.openxmlformats.org/officeDocument/2006/relationships/image" Target="../media/image274.png"/><Relationship Id="rId14" Type="http://schemas.openxmlformats.org/officeDocument/2006/relationships/image" Target="../media/image279.png"/></Relationships>
</file>

<file path=ppt/slides/_rels/slide18.xml.rels><?xml version="1.0" encoding="UTF-8" standalone="yes"?>
<Relationships xmlns="http://schemas.openxmlformats.org/package/2006/relationships"><Relationship Id="rId8" Type="http://schemas.openxmlformats.org/officeDocument/2006/relationships/image" Target="../media/image288.png"/><Relationship Id="rId13" Type="http://schemas.openxmlformats.org/officeDocument/2006/relationships/image" Target="../media/image292.png"/><Relationship Id="rId18" Type="http://schemas.openxmlformats.org/officeDocument/2006/relationships/image" Target="../media/image297.png"/><Relationship Id="rId3" Type="http://schemas.openxmlformats.org/officeDocument/2006/relationships/image" Target="../media/image2.png"/><Relationship Id="rId21" Type="http://schemas.openxmlformats.org/officeDocument/2006/relationships/image" Target="../media/image300.png"/><Relationship Id="rId7" Type="http://schemas.openxmlformats.org/officeDocument/2006/relationships/image" Target="../media/image287.png"/><Relationship Id="rId12" Type="http://schemas.openxmlformats.org/officeDocument/2006/relationships/image" Target="../media/image291.png"/><Relationship Id="rId17" Type="http://schemas.openxmlformats.org/officeDocument/2006/relationships/image" Target="../media/image296.png"/><Relationship Id="rId2" Type="http://schemas.openxmlformats.org/officeDocument/2006/relationships/notesSlide" Target="../notesSlides/notesSlide18.xml"/><Relationship Id="rId16" Type="http://schemas.openxmlformats.org/officeDocument/2006/relationships/image" Target="../media/image295.png"/><Relationship Id="rId20" Type="http://schemas.openxmlformats.org/officeDocument/2006/relationships/image" Target="../media/image299.png"/><Relationship Id="rId1" Type="http://schemas.openxmlformats.org/officeDocument/2006/relationships/slideLayout" Target="../slideLayouts/slideLayout1.xml"/><Relationship Id="rId6" Type="http://schemas.openxmlformats.org/officeDocument/2006/relationships/image" Target="../media/image286.png"/><Relationship Id="rId11" Type="http://schemas.openxmlformats.org/officeDocument/2006/relationships/image" Target="../media/image290.png"/><Relationship Id="rId5" Type="http://schemas.openxmlformats.org/officeDocument/2006/relationships/image" Target="../media/image10.png"/><Relationship Id="rId15" Type="http://schemas.openxmlformats.org/officeDocument/2006/relationships/image" Target="../media/image294.png"/><Relationship Id="rId10" Type="http://schemas.openxmlformats.org/officeDocument/2006/relationships/image" Target="../media/image289.png"/><Relationship Id="rId19" Type="http://schemas.openxmlformats.org/officeDocument/2006/relationships/image" Target="../media/image298.png"/><Relationship Id="rId4" Type="http://schemas.openxmlformats.org/officeDocument/2006/relationships/image" Target="../media/image21.png"/><Relationship Id="rId9" Type="http://schemas.openxmlformats.org/officeDocument/2006/relationships/image" Target="../media/image136.png"/><Relationship Id="rId14" Type="http://schemas.openxmlformats.org/officeDocument/2006/relationships/image" Target="../media/image293.png"/></Relationships>
</file>

<file path=ppt/slides/_rels/slide19.xml.rels><?xml version="1.0" encoding="UTF-8" standalone="yes"?>
<Relationships xmlns="http://schemas.openxmlformats.org/package/2006/relationships"><Relationship Id="rId8" Type="http://schemas.openxmlformats.org/officeDocument/2006/relationships/image" Target="../media/image303.png"/><Relationship Id="rId13" Type="http://schemas.openxmlformats.org/officeDocument/2006/relationships/image" Target="../media/image308.png"/><Relationship Id="rId18" Type="http://schemas.openxmlformats.org/officeDocument/2006/relationships/image" Target="../media/image313.png"/><Relationship Id="rId3" Type="http://schemas.openxmlformats.org/officeDocument/2006/relationships/image" Target="../media/image2.png"/><Relationship Id="rId7" Type="http://schemas.openxmlformats.org/officeDocument/2006/relationships/image" Target="../media/image302.png"/><Relationship Id="rId12" Type="http://schemas.openxmlformats.org/officeDocument/2006/relationships/image" Target="../media/image307.png"/><Relationship Id="rId17" Type="http://schemas.openxmlformats.org/officeDocument/2006/relationships/image" Target="../media/image312.png"/><Relationship Id="rId2" Type="http://schemas.openxmlformats.org/officeDocument/2006/relationships/notesSlide" Target="../notesSlides/notesSlide19.xml"/><Relationship Id="rId16" Type="http://schemas.openxmlformats.org/officeDocument/2006/relationships/image" Target="../media/image311.png"/><Relationship Id="rId20" Type="http://schemas.openxmlformats.org/officeDocument/2006/relationships/image" Target="../media/image315.png"/><Relationship Id="rId1" Type="http://schemas.openxmlformats.org/officeDocument/2006/relationships/slideLayout" Target="../slideLayouts/slideLayout1.xml"/><Relationship Id="rId6" Type="http://schemas.openxmlformats.org/officeDocument/2006/relationships/image" Target="../media/image301.png"/><Relationship Id="rId11" Type="http://schemas.openxmlformats.org/officeDocument/2006/relationships/image" Target="../media/image306.png"/><Relationship Id="rId5" Type="http://schemas.openxmlformats.org/officeDocument/2006/relationships/image" Target="../media/image10.png"/><Relationship Id="rId15" Type="http://schemas.openxmlformats.org/officeDocument/2006/relationships/image" Target="../media/image310.png"/><Relationship Id="rId10" Type="http://schemas.openxmlformats.org/officeDocument/2006/relationships/image" Target="../media/image305.png"/><Relationship Id="rId19" Type="http://schemas.openxmlformats.org/officeDocument/2006/relationships/image" Target="../media/image314.png"/><Relationship Id="rId4" Type="http://schemas.openxmlformats.org/officeDocument/2006/relationships/image" Target="../media/image9.png"/><Relationship Id="rId9" Type="http://schemas.openxmlformats.org/officeDocument/2006/relationships/image" Target="../media/image304.png"/><Relationship Id="rId14" Type="http://schemas.openxmlformats.org/officeDocument/2006/relationships/image" Target="../media/image309.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318.png"/><Relationship Id="rId13" Type="http://schemas.openxmlformats.org/officeDocument/2006/relationships/image" Target="../media/image323.png"/><Relationship Id="rId18" Type="http://schemas.openxmlformats.org/officeDocument/2006/relationships/image" Target="../media/image328.png"/><Relationship Id="rId3" Type="http://schemas.openxmlformats.org/officeDocument/2006/relationships/image" Target="../media/image316.png"/><Relationship Id="rId7" Type="http://schemas.openxmlformats.org/officeDocument/2006/relationships/image" Target="../media/image317.png"/><Relationship Id="rId12" Type="http://schemas.openxmlformats.org/officeDocument/2006/relationships/image" Target="../media/image322.png"/><Relationship Id="rId17" Type="http://schemas.openxmlformats.org/officeDocument/2006/relationships/image" Target="../media/image327.png"/><Relationship Id="rId2" Type="http://schemas.openxmlformats.org/officeDocument/2006/relationships/notesSlide" Target="../notesSlides/notesSlide20.xml"/><Relationship Id="rId16" Type="http://schemas.openxmlformats.org/officeDocument/2006/relationships/image" Target="../media/image326.png"/><Relationship Id="rId20"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321.png"/><Relationship Id="rId5" Type="http://schemas.openxmlformats.org/officeDocument/2006/relationships/image" Target="../media/image9.png"/><Relationship Id="rId15" Type="http://schemas.openxmlformats.org/officeDocument/2006/relationships/image" Target="../media/image325.png"/><Relationship Id="rId10" Type="http://schemas.openxmlformats.org/officeDocument/2006/relationships/image" Target="../media/image320.png"/><Relationship Id="rId19" Type="http://schemas.openxmlformats.org/officeDocument/2006/relationships/image" Target="../media/image329.png"/><Relationship Id="rId4" Type="http://schemas.openxmlformats.org/officeDocument/2006/relationships/image" Target="../media/image2.png"/><Relationship Id="rId9" Type="http://schemas.openxmlformats.org/officeDocument/2006/relationships/image" Target="../media/image319.png"/><Relationship Id="rId14" Type="http://schemas.openxmlformats.org/officeDocument/2006/relationships/image" Target="../media/image324.png"/></Relationships>
</file>

<file path=ppt/slides/_rels/slide21.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7.png"/><Relationship Id="rId18" Type="http://schemas.openxmlformats.org/officeDocument/2006/relationships/image" Target="../media/image130.png"/><Relationship Id="rId3" Type="http://schemas.openxmlformats.org/officeDocument/2006/relationships/image" Target="../media/image2.png"/><Relationship Id="rId21" Type="http://schemas.openxmlformats.org/officeDocument/2006/relationships/image" Target="../media/image344.png"/><Relationship Id="rId7" Type="http://schemas.openxmlformats.org/officeDocument/2006/relationships/image" Target="../media/image331.png"/><Relationship Id="rId12" Type="http://schemas.openxmlformats.org/officeDocument/2006/relationships/image" Target="../media/image336.png"/><Relationship Id="rId17" Type="http://schemas.openxmlformats.org/officeDocument/2006/relationships/image" Target="../media/image341.png"/><Relationship Id="rId2" Type="http://schemas.openxmlformats.org/officeDocument/2006/relationships/notesSlide" Target="../notesSlides/notesSlide21.xml"/><Relationship Id="rId16" Type="http://schemas.openxmlformats.org/officeDocument/2006/relationships/image" Target="../media/image340.png"/><Relationship Id="rId20" Type="http://schemas.openxmlformats.org/officeDocument/2006/relationships/image" Target="../media/image343.png"/><Relationship Id="rId1" Type="http://schemas.openxmlformats.org/officeDocument/2006/relationships/slideLayout" Target="../slideLayouts/slideLayout1.xml"/><Relationship Id="rId6" Type="http://schemas.openxmlformats.org/officeDocument/2006/relationships/image" Target="../media/image330.png"/><Relationship Id="rId11" Type="http://schemas.openxmlformats.org/officeDocument/2006/relationships/image" Target="../media/image335.png"/><Relationship Id="rId5" Type="http://schemas.openxmlformats.org/officeDocument/2006/relationships/image" Target="../media/image10.png"/><Relationship Id="rId15" Type="http://schemas.openxmlformats.org/officeDocument/2006/relationships/image" Target="../media/image339.png"/><Relationship Id="rId10" Type="http://schemas.openxmlformats.org/officeDocument/2006/relationships/image" Target="../media/image334.png"/><Relationship Id="rId19" Type="http://schemas.openxmlformats.org/officeDocument/2006/relationships/image" Target="../media/image342.png"/><Relationship Id="rId4" Type="http://schemas.openxmlformats.org/officeDocument/2006/relationships/image" Target="../media/image21.png"/><Relationship Id="rId9" Type="http://schemas.openxmlformats.org/officeDocument/2006/relationships/image" Target="../media/image333.png"/><Relationship Id="rId14" Type="http://schemas.openxmlformats.org/officeDocument/2006/relationships/image" Target="../media/image338.png"/></Relationships>
</file>

<file path=ppt/slides/_rels/slide22.xml.rels><?xml version="1.0" encoding="UTF-8" standalone="yes"?>
<Relationships xmlns="http://schemas.openxmlformats.org/package/2006/relationships"><Relationship Id="rId8" Type="http://schemas.openxmlformats.org/officeDocument/2006/relationships/image" Target="../media/image347.png"/><Relationship Id="rId13" Type="http://schemas.openxmlformats.org/officeDocument/2006/relationships/image" Target="../media/image352.png"/><Relationship Id="rId18" Type="http://schemas.openxmlformats.org/officeDocument/2006/relationships/image" Target="../media/image357.png"/><Relationship Id="rId3" Type="http://schemas.openxmlformats.org/officeDocument/2006/relationships/image" Target="../media/image2.png"/><Relationship Id="rId7" Type="http://schemas.openxmlformats.org/officeDocument/2006/relationships/image" Target="../media/image346.png"/><Relationship Id="rId12" Type="http://schemas.openxmlformats.org/officeDocument/2006/relationships/image" Target="../media/image351.png"/><Relationship Id="rId17" Type="http://schemas.openxmlformats.org/officeDocument/2006/relationships/image" Target="../media/image356.png"/><Relationship Id="rId2" Type="http://schemas.openxmlformats.org/officeDocument/2006/relationships/notesSlide" Target="../notesSlides/notesSlide22.xml"/><Relationship Id="rId16" Type="http://schemas.openxmlformats.org/officeDocument/2006/relationships/image" Target="../media/image355.png"/><Relationship Id="rId20" Type="http://schemas.openxmlformats.org/officeDocument/2006/relationships/image" Target="../media/image359.png"/><Relationship Id="rId1" Type="http://schemas.openxmlformats.org/officeDocument/2006/relationships/slideLayout" Target="../slideLayouts/slideLayout1.xml"/><Relationship Id="rId6" Type="http://schemas.openxmlformats.org/officeDocument/2006/relationships/image" Target="../media/image345.png"/><Relationship Id="rId11" Type="http://schemas.openxmlformats.org/officeDocument/2006/relationships/image" Target="../media/image350.png"/><Relationship Id="rId5" Type="http://schemas.openxmlformats.org/officeDocument/2006/relationships/image" Target="../media/image10.png"/><Relationship Id="rId15" Type="http://schemas.openxmlformats.org/officeDocument/2006/relationships/image" Target="../media/image354.png"/><Relationship Id="rId10" Type="http://schemas.openxmlformats.org/officeDocument/2006/relationships/image" Target="../media/image349.png"/><Relationship Id="rId19" Type="http://schemas.openxmlformats.org/officeDocument/2006/relationships/image" Target="../media/image358.png"/><Relationship Id="rId4" Type="http://schemas.openxmlformats.org/officeDocument/2006/relationships/image" Target="../media/image9.png"/><Relationship Id="rId9" Type="http://schemas.openxmlformats.org/officeDocument/2006/relationships/image" Target="../media/image348.png"/><Relationship Id="rId14" Type="http://schemas.openxmlformats.org/officeDocument/2006/relationships/image" Target="../media/image353.png"/></Relationships>
</file>

<file path=ppt/slides/_rels/slide23.xml.rels><?xml version="1.0" encoding="UTF-8" standalone="yes"?>
<Relationships xmlns="http://schemas.openxmlformats.org/package/2006/relationships"><Relationship Id="rId8" Type="http://schemas.openxmlformats.org/officeDocument/2006/relationships/image" Target="../media/image362.png"/><Relationship Id="rId13" Type="http://schemas.openxmlformats.org/officeDocument/2006/relationships/image" Target="../media/image367.png"/><Relationship Id="rId18" Type="http://schemas.openxmlformats.org/officeDocument/2006/relationships/image" Target="../media/image372.png"/><Relationship Id="rId3" Type="http://schemas.openxmlformats.org/officeDocument/2006/relationships/image" Target="../media/image2.png"/><Relationship Id="rId7" Type="http://schemas.openxmlformats.org/officeDocument/2006/relationships/image" Target="../media/image361.png"/><Relationship Id="rId12" Type="http://schemas.openxmlformats.org/officeDocument/2006/relationships/image" Target="../media/image366.png"/><Relationship Id="rId17" Type="http://schemas.openxmlformats.org/officeDocument/2006/relationships/image" Target="../media/image371.png"/><Relationship Id="rId2" Type="http://schemas.openxmlformats.org/officeDocument/2006/relationships/notesSlide" Target="../notesSlides/notesSlide23.xml"/><Relationship Id="rId16" Type="http://schemas.openxmlformats.org/officeDocument/2006/relationships/image" Target="../media/image370.png"/><Relationship Id="rId20" Type="http://schemas.openxmlformats.org/officeDocument/2006/relationships/image" Target="../media/image374.png"/><Relationship Id="rId1" Type="http://schemas.openxmlformats.org/officeDocument/2006/relationships/slideLayout" Target="../slideLayouts/slideLayout1.xml"/><Relationship Id="rId6" Type="http://schemas.openxmlformats.org/officeDocument/2006/relationships/image" Target="../media/image360.png"/><Relationship Id="rId11" Type="http://schemas.openxmlformats.org/officeDocument/2006/relationships/image" Target="../media/image365.png"/><Relationship Id="rId5" Type="http://schemas.openxmlformats.org/officeDocument/2006/relationships/image" Target="../media/image10.png"/><Relationship Id="rId15" Type="http://schemas.openxmlformats.org/officeDocument/2006/relationships/image" Target="../media/image369.png"/><Relationship Id="rId10" Type="http://schemas.openxmlformats.org/officeDocument/2006/relationships/image" Target="../media/image364.png"/><Relationship Id="rId19" Type="http://schemas.openxmlformats.org/officeDocument/2006/relationships/image" Target="../media/image373.png"/><Relationship Id="rId4" Type="http://schemas.openxmlformats.org/officeDocument/2006/relationships/image" Target="../media/image9.png"/><Relationship Id="rId9" Type="http://schemas.openxmlformats.org/officeDocument/2006/relationships/image" Target="../media/image363.png"/><Relationship Id="rId14" Type="http://schemas.openxmlformats.org/officeDocument/2006/relationships/image" Target="../media/image368.png"/></Relationships>
</file>

<file path=ppt/slides/_rels/slide24.xml.rels><?xml version="1.0" encoding="UTF-8" standalone="yes"?>
<Relationships xmlns="http://schemas.openxmlformats.org/package/2006/relationships"><Relationship Id="rId8" Type="http://schemas.openxmlformats.org/officeDocument/2006/relationships/image" Target="../media/image378.png"/><Relationship Id="rId13" Type="http://schemas.openxmlformats.org/officeDocument/2006/relationships/image" Target="../media/image383.png"/><Relationship Id="rId18" Type="http://schemas.openxmlformats.org/officeDocument/2006/relationships/image" Target="../media/image388.png"/><Relationship Id="rId3" Type="http://schemas.openxmlformats.org/officeDocument/2006/relationships/image" Target="../media/image2.png"/><Relationship Id="rId21" Type="http://schemas.openxmlformats.org/officeDocument/2006/relationships/image" Target="../media/image391.png"/><Relationship Id="rId7" Type="http://schemas.openxmlformats.org/officeDocument/2006/relationships/image" Target="../media/image377.png"/><Relationship Id="rId12" Type="http://schemas.openxmlformats.org/officeDocument/2006/relationships/image" Target="../media/image382.png"/><Relationship Id="rId17" Type="http://schemas.openxmlformats.org/officeDocument/2006/relationships/image" Target="../media/image387.png"/><Relationship Id="rId25" Type="http://schemas.openxmlformats.org/officeDocument/2006/relationships/image" Target="../media/image395.png"/><Relationship Id="rId2" Type="http://schemas.openxmlformats.org/officeDocument/2006/relationships/notesSlide" Target="../notesSlides/notesSlide24.xml"/><Relationship Id="rId16" Type="http://schemas.openxmlformats.org/officeDocument/2006/relationships/image" Target="../media/image386.png"/><Relationship Id="rId20" Type="http://schemas.openxmlformats.org/officeDocument/2006/relationships/image" Target="../media/image390.png"/><Relationship Id="rId1" Type="http://schemas.openxmlformats.org/officeDocument/2006/relationships/slideLayout" Target="../slideLayouts/slideLayout1.xml"/><Relationship Id="rId6" Type="http://schemas.openxmlformats.org/officeDocument/2006/relationships/image" Target="../media/image376.png"/><Relationship Id="rId11" Type="http://schemas.openxmlformats.org/officeDocument/2006/relationships/image" Target="../media/image381.png"/><Relationship Id="rId24" Type="http://schemas.openxmlformats.org/officeDocument/2006/relationships/image" Target="../media/image394.png"/><Relationship Id="rId5" Type="http://schemas.openxmlformats.org/officeDocument/2006/relationships/image" Target="../media/image10.png"/><Relationship Id="rId15" Type="http://schemas.openxmlformats.org/officeDocument/2006/relationships/image" Target="../media/image385.png"/><Relationship Id="rId23" Type="http://schemas.openxmlformats.org/officeDocument/2006/relationships/image" Target="../media/image393.png"/><Relationship Id="rId10" Type="http://schemas.openxmlformats.org/officeDocument/2006/relationships/image" Target="../media/image380.png"/><Relationship Id="rId19" Type="http://schemas.openxmlformats.org/officeDocument/2006/relationships/image" Target="../media/image389.png"/><Relationship Id="rId4" Type="http://schemas.openxmlformats.org/officeDocument/2006/relationships/image" Target="../media/image375.png"/><Relationship Id="rId9" Type="http://schemas.openxmlformats.org/officeDocument/2006/relationships/image" Target="../media/image379.png"/><Relationship Id="rId14" Type="http://schemas.openxmlformats.org/officeDocument/2006/relationships/image" Target="../media/image384.png"/><Relationship Id="rId22" Type="http://schemas.openxmlformats.org/officeDocument/2006/relationships/image" Target="../media/image392.png"/></Relationships>
</file>

<file path=ppt/slides/_rels/slide25.xml.rels><?xml version="1.0" encoding="UTF-8" standalone="yes"?>
<Relationships xmlns="http://schemas.openxmlformats.org/package/2006/relationships"><Relationship Id="rId8" Type="http://schemas.openxmlformats.org/officeDocument/2006/relationships/image" Target="../media/image398.png"/><Relationship Id="rId13" Type="http://schemas.openxmlformats.org/officeDocument/2006/relationships/image" Target="../media/image403.png"/><Relationship Id="rId18" Type="http://schemas.openxmlformats.org/officeDocument/2006/relationships/image" Target="../media/image408.png"/><Relationship Id="rId3" Type="http://schemas.openxmlformats.org/officeDocument/2006/relationships/image" Target="../media/image2.png"/><Relationship Id="rId7" Type="http://schemas.openxmlformats.org/officeDocument/2006/relationships/image" Target="../media/image397.png"/><Relationship Id="rId12" Type="http://schemas.openxmlformats.org/officeDocument/2006/relationships/image" Target="../media/image402.png"/><Relationship Id="rId17" Type="http://schemas.openxmlformats.org/officeDocument/2006/relationships/image" Target="../media/image407.png"/><Relationship Id="rId2" Type="http://schemas.openxmlformats.org/officeDocument/2006/relationships/notesSlide" Target="../notesSlides/notesSlide25.xml"/><Relationship Id="rId16" Type="http://schemas.openxmlformats.org/officeDocument/2006/relationships/image" Target="../media/image406.png"/><Relationship Id="rId1" Type="http://schemas.openxmlformats.org/officeDocument/2006/relationships/slideLayout" Target="../slideLayouts/slideLayout1.xml"/><Relationship Id="rId6" Type="http://schemas.openxmlformats.org/officeDocument/2006/relationships/image" Target="../media/image396.png"/><Relationship Id="rId11" Type="http://schemas.openxmlformats.org/officeDocument/2006/relationships/image" Target="../media/image401.png"/><Relationship Id="rId5" Type="http://schemas.openxmlformats.org/officeDocument/2006/relationships/image" Target="../media/image10.png"/><Relationship Id="rId15" Type="http://schemas.openxmlformats.org/officeDocument/2006/relationships/image" Target="../media/image405.png"/><Relationship Id="rId10" Type="http://schemas.openxmlformats.org/officeDocument/2006/relationships/image" Target="../media/image400.png"/><Relationship Id="rId19" Type="http://schemas.openxmlformats.org/officeDocument/2006/relationships/image" Target="../media/image112.png"/><Relationship Id="rId4" Type="http://schemas.openxmlformats.org/officeDocument/2006/relationships/image" Target="../media/image9.png"/><Relationship Id="rId9" Type="http://schemas.openxmlformats.org/officeDocument/2006/relationships/image" Target="../media/image399.png"/><Relationship Id="rId14" Type="http://schemas.openxmlformats.org/officeDocument/2006/relationships/image" Target="../media/image404.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2.pn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3.xml"/><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10.png"/><Relationship Id="rId15" Type="http://schemas.openxmlformats.org/officeDocument/2006/relationships/image" Target="../media/image31.png"/><Relationship Id="rId23" Type="http://schemas.openxmlformats.org/officeDocument/2006/relationships/image" Target="../media/image39.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1.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 Type="http://schemas.openxmlformats.org/officeDocument/2006/relationships/image" Target="../media/image2.pn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2" Type="http://schemas.openxmlformats.org/officeDocument/2006/relationships/notesSlide" Target="../notesSlides/notesSlide4.xml"/><Relationship Id="rId16"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8.png"/><Relationship Id="rId5" Type="http://schemas.openxmlformats.org/officeDocument/2006/relationships/image" Target="../media/image10.png"/><Relationship Id="rId15" Type="http://schemas.openxmlformats.org/officeDocument/2006/relationships/image" Target="../media/image49.png"/><Relationship Id="rId23" Type="http://schemas.openxmlformats.org/officeDocument/2006/relationships/image" Target="../media/image57.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9.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6.png"/></Relationships>
</file>

<file path=ppt/slides/_rels/slide5.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18" Type="http://schemas.openxmlformats.org/officeDocument/2006/relationships/image" Target="../media/image73.png"/><Relationship Id="rId3" Type="http://schemas.openxmlformats.org/officeDocument/2006/relationships/image" Target="../media/image2.png"/><Relationship Id="rId7" Type="http://schemas.openxmlformats.org/officeDocument/2006/relationships/image" Target="../media/image62.png"/><Relationship Id="rId12" Type="http://schemas.openxmlformats.org/officeDocument/2006/relationships/image" Target="../media/image67.png"/><Relationship Id="rId17" Type="http://schemas.openxmlformats.org/officeDocument/2006/relationships/image" Target="../media/image72.png"/><Relationship Id="rId2" Type="http://schemas.openxmlformats.org/officeDocument/2006/relationships/notesSlide" Target="../notesSlides/notesSlide5.xml"/><Relationship Id="rId16" Type="http://schemas.openxmlformats.org/officeDocument/2006/relationships/image" Target="../media/image71.png"/><Relationship Id="rId1" Type="http://schemas.openxmlformats.org/officeDocument/2006/relationships/slideLayout" Target="../slideLayouts/slideLayout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10.png"/><Relationship Id="rId15" Type="http://schemas.openxmlformats.org/officeDocument/2006/relationships/image" Target="../media/image70.png"/><Relationship Id="rId10" Type="http://schemas.openxmlformats.org/officeDocument/2006/relationships/image" Target="../media/image65.png"/><Relationship Id="rId19" Type="http://schemas.openxmlformats.org/officeDocument/2006/relationships/image" Target="../media/image74.png"/><Relationship Id="rId4" Type="http://schemas.openxmlformats.org/officeDocument/2006/relationships/image" Target="../media/image21.png"/><Relationship Id="rId9" Type="http://schemas.openxmlformats.org/officeDocument/2006/relationships/image" Target="../media/image64.png"/><Relationship Id="rId14" Type="http://schemas.openxmlformats.org/officeDocument/2006/relationships/image" Target="../media/image69.png"/></Relationships>
</file>

<file path=ppt/slides/_rels/slide6.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18" Type="http://schemas.openxmlformats.org/officeDocument/2006/relationships/image" Target="../media/image87.png"/><Relationship Id="rId3" Type="http://schemas.openxmlformats.org/officeDocument/2006/relationships/image" Target="../media/image2.png"/><Relationship Id="rId7" Type="http://schemas.openxmlformats.org/officeDocument/2006/relationships/image" Target="../media/image76.png"/><Relationship Id="rId12" Type="http://schemas.openxmlformats.org/officeDocument/2006/relationships/image" Target="../media/image81.png"/><Relationship Id="rId17" Type="http://schemas.openxmlformats.org/officeDocument/2006/relationships/image" Target="../media/image86.png"/><Relationship Id="rId2" Type="http://schemas.openxmlformats.org/officeDocument/2006/relationships/notesSlide" Target="../notesSlides/notesSlide6.xml"/><Relationship Id="rId16"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10.png"/><Relationship Id="rId15" Type="http://schemas.openxmlformats.org/officeDocument/2006/relationships/image" Target="../media/image84.png"/><Relationship Id="rId10" Type="http://schemas.openxmlformats.org/officeDocument/2006/relationships/image" Target="../media/image79.png"/><Relationship Id="rId4" Type="http://schemas.openxmlformats.org/officeDocument/2006/relationships/image" Target="../media/image9.png"/><Relationship Id="rId9" Type="http://schemas.openxmlformats.org/officeDocument/2006/relationships/image" Target="../media/image78.png"/><Relationship Id="rId14" Type="http://schemas.openxmlformats.org/officeDocument/2006/relationships/image" Target="../media/image83.png"/></Relationships>
</file>

<file path=ppt/slides/_rels/slide7.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5.png"/><Relationship Id="rId3" Type="http://schemas.openxmlformats.org/officeDocument/2006/relationships/image" Target="../media/image2.png"/><Relationship Id="rId7" Type="http://schemas.openxmlformats.org/officeDocument/2006/relationships/image" Target="../media/image89.png"/><Relationship Id="rId12" Type="http://schemas.openxmlformats.org/officeDocument/2006/relationships/image" Target="../media/image94.png"/><Relationship Id="rId17" Type="http://schemas.openxmlformats.org/officeDocument/2006/relationships/image" Target="../media/image99.png"/><Relationship Id="rId2" Type="http://schemas.openxmlformats.org/officeDocument/2006/relationships/notesSlide" Target="../notesSlides/notesSlide7.xml"/><Relationship Id="rId16" Type="http://schemas.openxmlformats.org/officeDocument/2006/relationships/image" Target="../media/image98.png"/><Relationship Id="rId1" Type="http://schemas.openxmlformats.org/officeDocument/2006/relationships/slideLayout" Target="../slideLayouts/slideLayout1.xml"/><Relationship Id="rId6" Type="http://schemas.openxmlformats.org/officeDocument/2006/relationships/image" Target="../media/image88.png"/><Relationship Id="rId11" Type="http://schemas.openxmlformats.org/officeDocument/2006/relationships/image" Target="../media/image93.png"/><Relationship Id="rId5" Type="http://schemas.openxmlformats.org/officeDocument/2006/relationships/image" Target="../media/image10.png"/><Relationship Id="rId15" Type="http://schemas.openxmlformats.org/officeDocument/2006/relationships/image" Target="../media/image97.png"/><Relationship Id="rId10" Type="http://schemas.openxmlformats.org/officeDocument/2006/relationships/image" Target="../media/image92.png"/><Relationship Id="rId4" Type="http://schemas.openxmlformats.org/officeDocument/2006/relationships/image" Target="../media/image9.png"/><Relationship Id="rId9" Type="http://schemas.openxmlformats.org/officeDocument/2006/relationships/image" Target="../media/image91.png"/><Relationship Id="rId14" Type="http://schemas.openxmlformats.org/officeDocument/2006/relationships/image" Target="../media/image96.png"/></Relationships>
</file>

<file path=ppt/slides/_rels/slide8.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png"/><Relationship Id="rId18" Type="http://schemas.openxmlformats.org/officeDocument/2006/relationships/image" Target="../media/image112.png"/><Relationship Id="rId3" Type="http://schemas.openxmlformats.org/officeDocument/2006/relationships/image" Target="../media/image2.png"/><Relationship Id="rId7" Type="http://schemas.openxmlformats.org/officeDocument/2006/relationships/image" Target="../media/image101.png"/><Relationship Id="rId12" Type="http://schemas.openxmlformats.org/officeDocument/2006/relationships/image" Target="../media/image106.png"/><Relationship Id="rId17" Type="http://schemas.openxmlformats.org/officeDocument/2006/relationships/image" Target="../media/image111.png"/><Relationship Id="rId2" Type="http://schemas.openxmlformats.org/officeDocument/2006/relationships/notesSlide" Target="../notesSlides/notesSlide8.xml"/><Relationship Id="rId16" Type="http://schemas.openxmlformats.org/officeDocument/2006/relationships/image" Target="../media/image110.png"/><Relationship Id="rId1" Type="http://schemas.openxmlformats.org/officeDocument/2006/relationships/slideLayout" Target="../slideLayouts/slideLayout1.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10.png"/><Relationship Id="rId15" Type="http://schemas.openxmlformats.org/officeDocument/2006/relationships/image" Target="../media/image109.png"/><Relationship Id="rId10" Type="http://schemas.openxmlformats.org/officeDocument/2006/relationships/image" Target="../media/image104.png"/><Relationship Id="rId4" Type="http://schemas.openxmlformats.org/officeDocument/2006/relationships/image" Target="../media/image9.png"/><Relationship Id="rId9" Type="http://schemas.openxmlformats.org/officeDocument/2006/relationships/image" Target="../media/image103.png"/><Relationship Id="rId14" Type="http://schemas.openxmlformats.org/officeDocument/2006/relationships/image" Target="../media/image108.png"/></Relationships>
</file>

<file path=ppt/slides/_rels/slide9.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18" Type="http://schemas.openxmlformats.org/officeDocument/2006/relationships/image" Target="../media/image125.png"/><Relationship Id="rId3" Type="http://schemas.openxmlformats.org/officeDocument/2006/relationships/image" Target="../media/image2.png"/><Relationship Id="rId21" Type="http://schemas.openxmlformats.org/officeDocument/2006/relationships/image" Target="../media/image128.png"/><Relationship Id="rId7" Type="http://schemas.openxmlformats.org/officeDocument/2006/relationships/image" Target="../media/image114.png"/><Relationship Id="rId12" Type="http://schemas.openxmlformats.org/officeDocument/2006/relationships/image" Target="../media/image119.png"/><Relationship Id="rId17" Type="http://schemas.openxmlformats.org/officeDocument/2006/relationships/image" Target="../media/image124.png"/><Relationship Id="rId2" Type="http://schemas.openxmlformats.org/officeDocument/2006/relationships/notesSlide" Target="../notesSlides/notesSlide9.xml"/><Relationship Id="rId16" Type="http://schemas.openxmlformats.org/officeDocument/2006/relationships/image" Target="../media/image123.png"/><Relationship Id="rId20" Type="http://schemas.openxmlformats.org/officeDocument/2006/relationships/image" Target="../media/image127.png"/><Relationship Id="rId1" Type="http://schemas.openxmlformats.org/officeDocument/2006/relationships/slideLayout" Target="../slideLayouts/slideLayout1.xml"/><Relationship Id="rId6" Type="http://schemas.openxmlformats.org/officeDocument/2006/relationships/image" Target="../media/image113.png"/><Relationship Id="rId11" Type="http://schemas.openxmlformats.org/officeDocument/2006/relationships/image" Target="../media/image118.png"/><Relationship Id="rId24" Type="http://schemas.openxmlformats.org/officeDocument/2006/relationships/image" Target="../media/image131.png"/><Relationship Id="rId5" Type="http://schemas.openxmlformats.org/officeDocument/2006/relationships/image" Target="../media/image10.png"/><Relationship Id="rId15" Type="http://schemas.openxmlformats.org/officeDocument/2006/relationships/image" Target="../media/image122.png"/><Relationship Id="rId23" Type="http://schemas.openxmlformats.org/officeDocument/2006/relationships/image" Target="../media/image130.png"/><Relationship Id="rId10" Type="http://schemas.openxmlformats.org/officeDocument/2006/relationships/image" Target="../media/image117.png"/><Relationship Id="rId19" Type="http://schemas.openxmlformats.org/officeDocument/2006/relationships/image" Target="../media/image126.png"/><Relationship Id="rId4" Type="http://schemas.openxmlformats.org/officeDocument/2006/relationships/image" Target="../media/image9.png"/><Relationship Id="rId9" Type="http://schemas.openxmlformats.org/officeDocument/2006/relationships/image" Target="../media/image116.png"/><Relationship Id="rId14" Type="http://schemas.openxmlformats.org/officeDocument/2006/relationships/image" Target="../media/image121.png"/><Relationship Id="rId22" Type="http://schemas.openxmlformats.org/officeDocument/2006/relationships/image" Target="../media/image129.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6705600" cy="6858000"/>
          </a:xfrm>
          <a:prstGeom prst="rect">
            <a:avLst/>
          </a:prstGeom>
        </p:spPr>
      </p:pic>
      <p:pic>
        <p:nvPicPr>
          <p:cNvPr id="5" name="Image 3" descr="preencoded.png"/>
          <p:cNvPicPr>
            <a:picLocks noChangeAspect="1"/>
          </p:cNvPicPr>
          <p:nvPr/>
        </p:nvPicPr>
        <p:blipFill>
          <a:blip r:embed="rId6"/>
          <a:stretch>
            <a:fillRect/>
          </a:stretch>
        </p:blipFill>
        <p:spPr>
          <a:xfrm>
            <a:off x="571500" y="571500"/>
            <a:ext cx="2775857" cy="381000"/>
          </a:xfrm>
          <a:prstGeom prst="rect">
            <a:avLst/>
          </a:prstGeom>
        </p:spPr>
      </p:pic>
      <p:pic>
        <p:nvPicPr>
          <p:cNvPr id="6" name="Image 4" descr="preencoded.png"/>
          <p:cNvPicPr>
            <a:picLocks noChangeAspect="1"/>
          </p:cNvPicPr>
          <p:nvPr/>
        </p:nvPicPr>
        <p:blipFill>
          <a:blip r:embed="rId7"/>
          <a:stretch>
            <a:fillRect/>
          </a:stretch>
        </p:blipFill>
        <p:spPr>
          <a:xfrm>
            <a:off x="571500" y="1524000"/>
            <a:ext cx="5657850" cy="1708696"/>
          </a:xfrm>
          <a:prstGeom prst="rect">
            <a:avLst/>
          </a:prstGeom>
        </p:spPr>
      </p:pic>
      <p:pic>
        <p:nvPicPr>
          <p:cNvPr id="7" name="Image 5" descr="preencoded.png"/>
          <p:cNvPicPr>
            <a:picLocks noChangeAspect="1"/>
          </p:cNvPicPr>
          <p:nvPr/>
        </p:nvPicPr>
        <p:blipFill>
          <a:blip r:embed="rId8"/>
          <a:stretch>
            <a:fillRect/>
          </a:stretch>
        </p:blipFill>
        <p:spPr>
          <a:xfrm>
            <a:off x="838200" y="4682282"/>
            <a:ext cx="4711005" cy="390525"/>
          </a:xfrm>
          <a:prstGeom prst="rect">
            <a:avLst/>
          </a:prstGeom>
        </p:spPr>
      </p:pic>
      <p:pic>
        <p:nvPicPr>
          <p:cNvPr id="8" name="Image 6" descr="preencoded.png"/>
          <p:cNvPicPr>
            <a:picLocks noChangeAspect="1"/>
          </p:cNvPicPr>
          <p:nvPr/>
        </p:nvPicPr>
        <p:blipFill>
          <a:blip r:embed="rId9"/>
          <a:stretch>
            <a:fillRect/>
          </a:stretch>
        </p:blipFill>
        <p:spPr>
          <a:xfrm>
            <a:off x="6705600" y="0"/>
            <a:ext cx="5486400" cy="6858000"/>
          </a:xfrm>
          <a:prstGeom prst="rect">
            <a:avLst/>
          </a:prstGeom>
        </p:spPr>
      </p:pic>
      <p:pic>
        <p:nvPicPr>
          <p:cNvPr id="9" name="Image 7" descr="preencoded.png"/>
          <p:cNvPicPr>
            <a:picLocks noChangeAspect="1"/>
          </p:cNvPicPr>
          <p:nvPr/>
        </p:nvPicPr>
        <p:blipFill>
          <a:blip r:embed="rId10"/>
          <a:stretch>
            <a:fillRect/>
          </a:stretch>
        </p:blipFill>
        <p:spPr>
          <a:xfrm>
            <a:off x="6705600" y="0"/>
            <a:ext cx="5486400" cy="6858000"/>
          </a:xfrm>
          <a:prstGeom prst="rect">
            <a:avLst/>
          </a:prstGeom>
        </p:spPr>
      </p:pic>
      <p:sp>
        <p:nvSpPr>
          <p:cNvPr id="10" name="Text 0"/>
          <p:cNvSpPr/>
          <p:nvPr/>
        </p:nvSpPr>
        <p:spPr>
          <a:xfrm>
            <a:off x="742950" y="571500"/>
            <a:ext cx="4231232" cy="381000"/>
          </a:xfrm>
          <a:prstGeom prst="rect">
            <a:avLst/>
          </a:prstGeom>
          <a:noFill/>
          <a:ln/>
        </p:spPr>
        <p:txBody>
          <a:bodyPr vert="horz" wrap="square" lIns="0" tIns="0" rIns="0" bIns="0" rtlCol="0" anchor="ctr"/>
          <a:lstStyle/>
          <a:p>
            <a:pPr marL="0" indent="0">
              <a:lnSpc>
                <a:spcPts val="1800"/>
              </a:lnSpc>
              <a:buNone/>
            </a:pPr>
            <a:r>
              <a:rPr lang="en-US" sz="1200" b="1" kern="0" spc="60" dirty="0">
                <a:solidFill>
                  <a:srgbClr val="FFFFFF"/>
                </a:solidFill>
              </a:rPr>
              <a:t>BRADFORD VTS TEACHING DECK</a:t>
            </a:r>
            <a:endParaRPr lang="en-US" sz="1200" dirty="0"/>
          </a:p>
        </p:txBody>
      </p:sp>
      <p:sp>
        <p:nvSpPr>
          <p:cNvPr id="11" name="Text 1"/>
          <p:cNvSpPr/>
          <p:nvPr/>
        </p:nvSpPr>
        <p:spPr>
          <a:xfrm>
            <a:off x="762000" y="1524000"/>
            <a:ext cx="5467350" cy="1708696"/>
          </a:xfrm>
          <a:prstGeom prst="rect">
            <a:avLst/>
          </a:prstGeom>
          <a:noFill/>
          <a:ln/>
        </p:spPr>
        <p:txBody>
          <a:bodyPr vert="horz" wrap="square" lIns="0" tIns="0" rIns="0" bIns="0" rtlCol="0" anchor="ctr"/>
          <a:lstStyle/>
          <a:p>
            <a:pPr marL="0" indent="0">
              <a:lnSpc>
                <a:spcPts val="4485"/>
              </a:lnSpc>
              <a:buNone/>
            </a:pPr>
            <a:r>
              <a:rPr lang="en-US" sz="3900" b="1" dirty="0">
                <a:solidFill>
                  <a:srgbClr val="2D2D2D"/>
                </a:solidFill>
              </a:rPr>
              <a:t>Echocardiography —
When to Request and
What It Shows</a:t>
            </a:r>
            <a:endParaRPr lang="en-US" sz="3900" dirty="0"/>
          </a:p>
        </p:txBody>
      </p:sp>
      <p:sp>
        <p:nvSpPr>
          <p:cNvPr id="12" name="Text 2"/>
          <p:cNvSpPr/>
          <p:nvPr/>
        </p:nvSpPr>
        <p:spPr>
          <a:xfrm>
            <a:off x="838200" y="3470821"/>
            <a:ext cx="5391150" cy="639961"/>
          </a:xfrm>
          <a:prstGeom prst="rect">
            <a:avLst/>
          </a:prstGeom>
          <a:noFill/>
          <a:ln/>
        </p:spPr>
        <p:txBody>
          <a:bodyPr vert="horz" wrap="square" lIns="0" tIns="0" rIns="0" bIns="0" rtlCol="0" anchor="ctr"/>
          <a:lstStyle/>
          <a:p>
            <a:pPr marL="0" indent="0">
              <a:lnSpc>
                <a:spcPts val="2520"/>
              </a:lnSpc>
              <a:buNone/>
            </a:pPr>
            <a:r>
              <a:rPr lang="en-US" sz="1800" dirty="0">
                <a:solidFill>
                  <a:srgbClr val="555555"/>
                </a:solidFill>
              </a:rPr>
              <a:t>A clinical guide for GP trainees: indications, report interpretation, and valvular surveillance.</a:t>
            </a:r>
            <a:endParaRPr lang="en-US" sz="1800" dirty="0"/>
          </a:p>
        </p:txBody>
      </p:sp>
      <p:sp>
        <p:nvSpPr>
          <p:cNvPr id="13" name="Text 3"/>
          <p:cNvSpPr/>
          <p:nvPr/>
        </p:nvSpPr>
        <p:spPr>
          <a:xfrm>
            <a:off x="1028700" y="4682282"/>
            <a:ext cx="10785754" cy="390525"/>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Updated to NICE NG106 (Sept 2025) &amp; Affinity Care Standards (2021)</a:t>
            </a:r>
            <a:endParaRPr lang="en-US" sz="1050" dirty="0"/>
          </a:p>
        </p:txBody>
      </p:sp>
      <p:sp>
        <p:nvSpPr>
          <p:cNvPr id="14" name="Text 4"/>
          <p:cNvSpPr/>
          <p:nvPr/>
        </p:nvSpPr>
        <p:spPr>
          <a:xfrm>
            <a:off x="838200" y="5834807"/>
            <a:ext cx="53911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www.bradfordvts.co.uk</a:t>
            </a:r>
            <a:endParaRPr lang="en-US" sz="1350" dirty="0"/>
          </a:p>
        </p:txBody>
      </p:sp>
      <p:sp>
        <p:nvSpPr>
          <p:cNvPr id="15" name="Text 5"/>
          <p:cNvSpPr/>
          <p:nvPr/>
        </p:nvSpPr>
        <p:spPr>
          <a:xfrm>
            <a:off x="838200" y="6206282"/>
            <a:ext cx="4762500" cy="342900"/>
          </a:xfrm>
          <a:prstGeom prst="rect">
            <a:avLst/>
          </a:prstGeom>
          <a:noFill/>
          <a:ln/>
        </p:spPr>
        <p:txBody>
          <a:bodyPr vert="horz" wrap="square" lIns="0" tIns="0" rIns="0" bIns="0" rtlCol="0" anchor="ctr"/>
          <a:lstStyle/>
          <a:p>
            <a:pPr marL="0" indent="0">
              <a:lnSpc>
                <a:spcPts val="1350"/>
              </a:lnSpc>
              <a:buNone/>
            </a:pPr>
            <a:r>
              <a:rPr lang="en-US" sz="900" dirty="0">
                <a:solidFill>
                  <a:srgbClr val="888888"/>
                </a:solidFill>
              </a:rPr>
              <a:t>Disclaimer: This teaching deck is for educational use by GP trainees. Clinical management should always be guided by the latest national guidelines and specific clinical context.</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085850"/>
            <a:ext cx="5572125" cy="4076700"/>
          </a:xfrm>
          <a:prstGeom prst="rect">
            <a:avLst/>
          </a:prstGeom>
        </p:spPr>
      </p:pic>
      <p:pic>
        <p:nvPicPr>
          <p:cNvPr id="7" name="Image 5" descr="preencoded.png"/>
          <p:cNvPicPr>
            <a:picLocks noChangeAspect="1"/>
          </p:cNvPicPr>
          <p:nvPr/>
        </p:nvPicPr>
        <p:blipFill>
          <a:blip r:embed="rId7"/>
          <a:stretch>
            <a:fillRect/>
          </a:stretch>
        </p:blipFill>
        <p:spPr>
          <a:xfrm>
            <a:off x="619125" y="1323975"/>
            <a:ext cx="238125" cy="190500"/>
          </a:xfrm>
          <a:prstGeom prst="rect">
            <a:avLst/>
          </a:prstGeom>
        </p:spPr>
      </p:pic>
      <p:pic>
        <p:nvPicPr>
          <p:cNvPr id="8" name="Image 6" descr="preencoded.png"/>
          <p:cNvPicPr>
            <a:picLocks noChangeAspect="1"/>
          </p:cNvPicPr>
          <p:nvPr/>
        </p:nvPicPr>
        <p:blipFill>
          <a:blip r:embed="rId8"/>
          <a:stretch>
            <a:fillRect/>
          </a:stretch>
        </p:blipFill>
        <p:spPr>
          <a:xfrm>
            <a:off x="619125" y="1676400"/>
            <a:ext cx="190500" cy="163264"/>
          </a:xfrm>
          <a:prstGeom prst="rect">
            <a:avLst/>
          </a:prstGeom>
        </p:spPr>
      </p:pic>
      <p:pic>
        <p:nvPicPr>
          <p:cNvPr id="9" name="Image 7" descr="preencoded.png"/>
          <p:cNvPicPr>
            <a:picLocks noChangeAspect="1"/>
          </p:cNvPicPr>
          <p:nvPr/>
        </p:nvPicPr>
        <p:blipFill>
          <a:blip r:embed="rId9"/>
          <a:stretch>
            <a:fillRect/>
          </a:stretch>
        </p:blipFill>
        <p:spPr>
          <a:xfrm>
            <a:off x="619125" y="2198191"/>
            <a:ext cx="190500" cy="163264"/>
          </a:xfrm>
          <a:prstGeom prst="rect">
            <a:avLst/>
          </a:prstGeom>
        </p:spPr>
      </p:pic>
      <p:pic>
        <p:nvPicPr>
          <p:cNvPr id="10" name="Image 8" descr="preencoded.png"/>
          <p:cNvPicPr>
            <a:picLocks noChangeAspect="1"/>
          </p:cNvPicPr>
          <p:nvPr/>
        </p:nvPicPr>
        <p:blipFill>
          <a:blip r:embed="rId10"/>
          <a:stretch>
            <a:fillRect/>
          </a:stretch>
        </p:blipFill>
        <p:spPr>
          <a:xfrm>
            <a:off x="619125" y="2719983"/>
            <a:ext cx="190500" cy="190500"/>
          </a:xfrm>
          <a:prstGeom prst="rect">
            <a:avLst/>
          </a:prstGeom>
        </p:spPr>
      </p:pic>
      <p:pic>
        <p:nvPicPr>
          <p:cNvPr id="11" name="Image 9" descr="preencoded.png"/>
          <p:cNvPicPr>
            <a:picLocks noChangeAspect="1"/>
          </p:cNvPicPr>
          <p:nvPr/>
        </p:nvPicPr>
        <p:blipFill>
          <a:blip r:embed="rId11"/>
          <a:stretch>
            <a:fillRect/>
          </a:stretch>
        </p:blipFill>
        <p:spPr>
          <a:xfrm>
            <a:off x="619125" y="3241774"/>
            <a:ext cx="190500" cy="190500"/>
          </a:xfrm>
          <a:prstGeom prst="rect">
            <a:avLst/>
          </a:prstGeom>
        </p:spPr>
      </p:pic>
      <p:pic>
        <p:nvPicPr>
          <p:cNvPr id="12" name="Image 10" descr="preencoded.png"/>
          <p:cNvPicPr>
            <a:picLocks noChangeAspect="1"/>
          </p:cNvPicPr>
          <p:nvPr/>
        </p:nvPicPr>
        <p:blipFill>
          <a:blip r:embed="rId12"/>
          <a:stretch>
            <a:fillRect/>
          </a:stretch>
        </p:blipFill>
        <p:spPr>
          <a:xfrm>
            <a:off x="428625" y="5353050"/>
            <a:ext cx="5572125" cy="885825"/>
          </a:xfrm>
          <a:prstGeom prst="rect">
            <a:avLst/>
          </a:prstGeom>
        </p:spPr>
      </p:pic>
      <p:pic>
        <p:nvPicPr>
          <p:cNvPr id="13" name="Image 11" descr="preencoded.png"/>
          <p:cNvPicPr>
            <a:picLocks noChangeAspect="1"/>
          </p:cNvPicPr>
          <p:nvPr/>
        </p:nvPicPr>
        <p:blipFill>
          <a:blip r:embed="rId13"/>
          <a:stretch>
            <a:fillRect/>
          </a:stretch>
        </p:blipFill>
        <p:spPr>
          <a:xfrm>
            <a:off x="571500" y="5495925"/>
            <a:ext cx="178594" cy="178594"/>
          </a:xfrm>
          <a:prstGeom prst="rect">
            <a:avLst/>
          </a:prstGeom>
        </p:spPr>
      </p:pic>
      <p:pic>
        <p:nvPicPr>
          <p:cNvPr id="14" name="Image 12" descr="preencoded.png"/>
          <p:cNvPicPr>
            <a:picLocks noChangeAspect="1"/>
          </p:cNvPicPr>
          <p:nvPr/>
        </p:nvPicPr>
        <p:blipFill>
          <a:blip r:embed="rId6"/>
          <a:stretch>
            <a:fillRect/>
          </a:stretch>
        </p:blipFill>
        <p:spPr>
          <a:xfrm>
            <a:off x="6191250" y="1085850"/>
            <a:ext cx="5572125" cy="4076700"/>
          </a:xfrm>
          <a:prstGeom prst="rect">
            <a:avLst/>
          </a:prstGeom>
        </p:spPr>
      </p:pic>
      <p:pic>
        <p:nvPicPr>
          <p:cNvPr id="15" name="Image 13" descr="preencoded.png"/>
          <p:cNvPicPr>
            <a:picLocks noChangeAspect="1"/>
          </p:cNvPicPr>
          <p:nvPr/>
        </p:nvPicPr>
        <p:blipFill>
          <a:blip r:embed="rId14"/>
          <a:stretch>
            <a:fillRect/>
          </a:stretch>
        </p:blipFill>
        <p:spPr>
          <a:xfrm>
            <a:off x="6381750" y="1323975"/>
            <a:ext cx="238125" cy="190500"/>
          </a:xfrm>
          <a:prstGeom prst="rect">
            <a:avLst/>
          </a:prstGeom>
        </p:spPr>
      </p:pic>
      <p:pic>
        <p:nvPicPr>
          <p:cNvPr id="16" name="Image 14" descr="preencoded.png"/>
          <p:cNvPicPr>
            <a:picLocks noChangeAspect="1"/>
          </p:cNvPicPr>
          <p:nvPr/>
        </p:nvPicPr>
        <p:blipFill>
          <a:blip r:embed="rId15"/>
          <a:stretch>
            <a:fillRect/>
          </a:stretch>
        </p:blipFill>
        <p:spPr>
          <a:xfrm>
            <a:off x="6381750" y="2219325"/>
            <a:ext cx="1524446" cy="390525"/>
          </a:xfrm>
          <a:prstGeom prst="rect">
            <a:avLst/>
          </a:prstGeom>
        </p:spPr>
      </p:pic>
      <p:pic>
        <p:nvPicPr>
          <p:cNvPr id="17" name="Image 15" descr="preencoded.png"/>
          <p:cNvPicPr>
            <a:picLocks noChangeAspect="1"/>
          </p:cNvPicPr>
          <p:nvPr/>
        </p:nvPicPr>
        <p:blipFill>
          <a:blip r:embed="rId16"/>
          <a:stretch>
            <a:fillRect/>
          </a:stretch>
        </p:blipFill>
        <p:spPr>
          <a:xfrm>
            <a:off x="7906196" y="2219325"/>
            <a:ext cx="3666679" cy="390525"/>
          </a:xfrm>
          <a:prstGeom prst="rect">
            <a:avLst/>
          </a:prstGeom>
        </p:spPr>
      </p:pic>
      <p:pic>
        <p:nvPicPr>
          <p:cNvPr id="18" name="Image 16" descr="preencoded.png"/>
          <p:cNvPicPr>
            <a:picLocks noChangeAspect="1"/>
          </p:cNvPicPr>
          <p:nvPr/>
        </p:nvPicPr>
        <p:blipFill>
          <a:blip r:embed="rId17"/>
          <a:stretch>
            <a:fillRect/>
          </a:stretch>
        </p:blipFill>
        <p:spPr>
          <a:xfrm>
            <a:off x="6381750" y="2609850"/>
            <a:ext cx="1524446" cy="390525"/>
          </a:xfrm>
          <a:prstGeom prst="rect">
            <a:avLst/>
          </a:prstGeom>
        </p:spPr>
      </p:pic>
      <p:pic>
        <p:nvPicPr>
          <p:cNvPr id="19" name="Image 17" descr="preencoded.png"/>
          <p:cNvPicPr>
            <a:picLocks noChangeAspect="1"/>
          </p:cNvPicPr>
          <p:nvPr/>
        </p:nvPicPr>
        <p:blipFill>
          <a:blip r:embed="rId18"/>
          <a:stretch>
            <a:fillRect/>
          </a:stretch>
        </p:blipFill>
        <p:spPr>
          <a:xfrm>
            <a:off x="7906196" y="2609850"/>
            <a:ext cx="3666679" cy="390525"/>
          </a:xfrm>
          <a:prstGeom prst="rect">
            <a:avLst/>
          </a:prstGeom>
        </p:spPr>
      </p:pic>
      <p:pic>
        <p:nvPicPr>
          <p:cNvPr id="20" name="Image 18" descr="preencoded.png"/>
          <p:cNvPicPr>
            <a:picLocks noChangeAspect="1"/>
          </p:cNvPicPr>
          <p:nvPr/>
        </p:nvPicPr>
        <p:blipFill>
          <a:blip r:embed="rId17"/>
          <a:stretch>
            <a:fillRect/>
          </a:stretch>
        </p:blipFill>
        <p:spPr>
          <a:xfrm>
            <a:off x="6381750" y="3000375"/>
            <a:ext cx="1524446" cy="390525"/>
          </a:xfrm>
          <a:prstGeom prst="rect">
            <a:avLst/>
          </a:prstGeom>
        </p:spPr>
      </p:pic>
      <p:pic>
        <p:nvPicPr>
          <p:cNvPr id="21" name="Image 19" descr="preencoded.png"/>
          <p:cNvPicPr>
            <a:picLocks noChangeAspect="1"/>
          </p:cNvPicPr>
          <p:nvPr/>
        </p:nvPicPr>
        <p:blipFill>
          <a:blip r:embed="rId18"/>
          <a:stretch>
            <a:fillRect/>
          </a:stretch>
        </p:blipFill>
        <p:spPr>
          <a:xfrm>
            <a:off x="7906196" y="3000375"/>
            <a:ext cx="3666679" cy="390525"/>
          </a:xfrm>
          <a:prstGeom prst="rect">
            <a:avLst/>
          </a:prstGeom>
        </p:spPr>
      </p:pic>
      <p:pic>
        <p:nvPicPr>
          <p:cNvPr id="22" name="Image 20" descr="preencoded.png"/>
          <p:cNvPicPr>
            <a:picLocks noChangeAspect="1"/>
          </p:cNvPicPr>
          <p:nvPr/>
        </p:nvPicPr>
        <p:blipFill>
          <a:blip r:embed="rId17"/>
          <a:stretch>
            <a:fillRect/>
          </a:stretch>
        </p:blipFill>
        <p:spPr>
          <a:xfrm>
            <a:off x="6381750" y="3390900"/>
            <a:ext cx="1524446" cy="390525"/>
          </a:xfrm>
          <a:prstGeom prst="rect">
            <a:avLst/>
          </a:prstGeom>
        </p:spPr>
      </p:pic>
      <p:pic>
        <p:nvPicPr>
          <p:cNvPr id="23" name="Image 21" descr="preencoded.png"/>
          <p:cNvPicPr>
            <a:picLocks noChangeAspect="1"/>
          </p:cNvPicPr>
          <p:nvPr/>
        </p:nvPicPr>
        <p:blipFill>
          <a:blip r:embed="rId18"/>
          <a:stretch>
            <a:fillRect/>
          </a:stretch>
        </p:blipFill>
        <p:spPr>
          <a:xfrm>
            <a:off x="7906196" y="3390900"/>
            <a:ext cx="3666679" cy="390525"/>
          </a:xfrm>
          <a:prstGeom prst="rect">
            <a:avLst/>
          </a:prstGeom>
        </p:spPr>
      </p:pic>
      <p:pic>
        <p:nvPicPr>
          <p:cNvPr id="24" name="Image 22" descr="preencoded.png"/>
          <p:cNvPicPr>
            <a:picLocks noChangeAspect="1"/>
          </p:cNvPicPr>
          <p:nvPr/>
        </p:nvPicPr>
        <p:blipFill>
          <a:blip r:embed="rId19"/>
          <a:stretch>
            <a:fillRect/>
          </a:stretch>
        </p:blipFill>
        <p:spPr>
          <a:xfrm>
            <a:off x="6381750" y="3924300"/>
            <a:ext cx="5191125" cy="590550"/>
          </a:xfrm>
          <a:prstGeom prst="rect">
            <a:avLst/>
          </a:prstGeom>
        </p:spPr>
      </p:pic>
      <p:pic>
        <p:nvPicPr>
          <p:cNvPr id="25" name="Image 23" descr="preencoded.png"/>
          <p:cNvPicPr>
            <a:picLocks noChangeAspect="1"/>
          </p:cNvPicPr>
          <p:nvPr/>
        </p:nvPicPr>
        <p:blipFill>
          <a:blip r:embed="rId20"/>
          <a:stretch>
            <a:fillRect/>
          </a:stretch>
        </p:blipFill>
        <p:spPr>
          <a:xfrm>
            <a:off x="6191250" y="5353050"/>
            <a:ext cx="5572125" cy="885825"/>
          </a:xfrm>
          <a:prstGeom prst="rect">
            <a:avLst/>
          </a:prstGeom>
        </p:spPr>
      </p:pic>
      <p:pic>
        <p:nvPicPr>
          <p:cNvPr id="26" name="Image 24" descr="preencoded.png"/>
          <p:cNvPicPr>
            <a:picLocks noChangeAspect="1"/>
          </p:cNvPicPr>
          <p:nvPr/>
        </p:nvPicPr>
        <p:blipFill>
          <a:blip r:embed="rId21"/>
          <a:stretch>
            <a:fillRect/>
          </a:stretch>
        </p:blipFill>
        <p:spPr>
          <a:xfrm>
            <a:off x="6334125" y="5495925"/>
            <a:ext cx="178594" cy="160734"/>
          </a:xfrm>
          <a:prstGeom prst="rect">
            <a:avLst/>
          </a:prstGeom>
        </p:spPr>
      </p:pic>
      <p:pic>
        <p:nvPicPr>
          <p:cNvPr id="27" name="Image 25" descr="preencoded.png"/>
          <p:cNvPicPr>
            <a:picLocks noChangeAspect="1"/>
          </p:cNvPicPr>
          <p:nvPr/>
        </p:nvPicPr>
        <p:blipFill>
          <a:blip r:embed="rId22"/>
          <a:stretch>
            <a:fillRect/>
          </a:stretch>
        </p:blipFill>
        <p:spPr>
          <a:xfrm>
            <a:off x="428625" y="6334125"/>
            <a:ext cx="11334750" cy="381000"/>
          </a:xfrm>
          <a:prstGeom prst="rect">
            <a:avLst/>
          </a:prstGeom>
        </p:spPr>
      </p:pic>
      <p:sp>
        <p:nvSpPr>
          <p:cNvPr id="28"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9"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Right Ventricle and Pulmonary Pressures</a:t>
            </a:r>
            <a:endParaRPr lang="en-US" sz="2250" dirty="0"/>
          </a:p>
        </p:txBody>
      </p:sp>
      <p:sp>
        <p:nvSpPr>
          <p:cNvPr id="30" name="Text 2"/>
          <p:cNvSpPr/>
          <p:nvPr/>
        </p:nvSpPr>
        <p:spPr>
          <a:xfrm>
            <a:off x="952500" y="1276350"/>
            <a:ext cx="7772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Assessing the Right Ventricle (RV)</a:t>
            </a:r>
            <a:endParaRPr lang="en-US" sz="1500" dirty="0"/>
          </a:p>
        </p:txBody>
      </p:sp>
      <p:sp>
        <p:nvSpPr>
          <p:cNvPr id="31" name="Text 3"/>
          <p:cNvSpPr/>
          <p:nvPr/>
        </p:nvSpPr>
        <p:spPr>
          <a:xfrm>
            <a:off x="904875" y="1676400"/>
            <a:ext cx="4905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Normal State:</a:t>
            </a:r>
            <a:r>
              <a:rPr lang="en-US" sz="1200" dirty="0">
                <a:solidFill>
                  <a:srgbClr val="2D2D2D"/>
                </a:solidFill>
              </a:rPr>
              <a:t> RV is smaller than the LV (crescent shape in cross-section).</a:t>
            </a:r>
            <a:endParaRPr lang="en-US" sz="1200" dirty="0"/>
          </a:p>
        </p:txBody>
      </p:sp>
      <p:sp>
        <p:nvSpPr>
          <p:cNvPr id="32" name="Text 4"/>
          <p:cNvSpPr/>
          <p:nvPr/>
        </p:nvSpPr>
        <p:spPr>
          <a:xfrm>
            <a:off x="904875" y="2198191"/>
            <a:ext cx="4905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Dilation:</a:t>
            </a:r>
            <a:r>
              <a:rPr lang="en-US" sz="1200" dirty="0">
                <a:solidFill>
                  <a:srgbClr val="2D2D2D"/>
                </a:solidFill>
              </a:rPr>
              <a:t> When RV diameter ≥ LV diameter, it indicates significant pathology.</a:t>
            </a:r>
            <a:endParaRPr lang="en-US" sz="1200" dirty="0"/>
          </a:p>
        </p:txBody>
      </p:sp>
      <p:sp>
        <p:nvSpPr>
          <p:cNvPr id="33" name="Text 5"/>
          <p:cNvSpPr/>
          <p:nvPr/>
        </p:nvSpPr>
        <p:spPr>
          <a:xfrm>
            <a:off x="904875" y="2719983"/>
            <a:ext cx="4905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Function:</a:t>
            </a:r>
            <a:r>
              <a:rPr lang="en-US" sz="1200" dirty="0">
                <a:solidFill>
                  <a:srgbClr val="2D2D2D"/>
                </a:solidFill>
              </a:rPr>
              <a:t> Assessed via TAPSE (tricuspid annular plane systolic excursion) or visual contractility.</a:t>
            </a:r>
            <a:endParaRPr lang="en-US" sz="1200" dirty="0"/>
          </a:p>
        </p:txBody>
      </p:sp>
      <p:sp>
        <p:nvSpPr>
          <p:cNvPr id="34" name="Text 6"/>
          <p:cNvSpPr/>
          <p:nvPr/>
        </p:nvSpPr>
        <p:spPr>
          <a:xfrm>
            <a:off x="904875" y="3241774"/>
            <a:ext cx="4905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Clinical Significance:</a:t>
            </a:r>
            <a:r>
              <a:rPr lang="en-US" sz="1200" dirty="0">
                <a:solidFill>
                  <a:srgbClr val="2D2D2D"/>
                </a:solidFill>
              </a:rPr>
              <a:t> Dilation suggests Cor Pulmonale, Right Heart Failure, or Pulmonary Embolism.</a:t>
            </a:r>
            <a:endParaRPr lang="en-US" sz="1200" dirty="0"/>
          </a:p>
        </p:txBody>
      </p:sp>
      <p:sp>
        <p:nvSpPr>
          <p:cNvPr id="35" name="Text 7"/>
          <p:cNvSpPr/>
          <p:nvPr/>
        </p:nvSpPr>
        <p:spPr>
          <a:xfrm>
            <a:off x="864394" y="5495925"/>
            <a:ext cx="4993481"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RED FLAG:</a:t>
            </a:r>
            <a:r>
              <a:rPr lang="en-US" sz="1125" dirty="0">
                <a:solidFill>
                  <a:srgbClr val="2D2D2D"/>
                </a:solidFill>
              </a:rPr>
              <a:t> Acute RV dilation associated with sudden breathlessness and tachycardia should prompt immediate investigation for </a:t>
            </a:r>
            <a:r>
              <a:rPr lang="en-US" sz="1125" b="1" dirty="0">
                <a:solidFill>
                  <a:srgbClr val="2D2D2D"/>
                </a:solidFill>
              </a:rPr>
              <a:t>Pulmonary Embolism (PE)</a:t>
            </a:r>
            <a:r>
              <a:rPr lang="en-US" sz="1125" dirty="0">
                <a:solidFill>
                  <a:srgbClr val="2D2D2D"/>
                </a:solidFill>
              </a:rPr>
              <a:t>.</a:t>
            </a:r>
            <a:endParaRPr lang="en-US" sz="1125" dirty="0"/>
          </a:p>
        </p:txBody>
      </p:sp>
      <p:sp>
        <p:nvSpPr>
          <p:cNvPr id="36" name="Text 8"/>
          <p:cNvSpPr/>
          <p:nvPr/>
        </p:nvSpPr>
        <p:spPr>
          <a:xfrm>
            <a:off x="6715125" y="1276350"/>
            <a:ext cx="5476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RVSP &amp; Pulmonary Pressures</a:t>
            </a:r>
            <a:endParaRPr lang="en-US" sz="1500" dirty="0"/>
          </a:p>
        </p:txBody>
      </p:sp>
      <p:sp>
        <p:nvSpPr>
          <p:cNvPr id="37" name="Text 9"/>
          <p:cNvSpPr/>
          <p:nvPr/>
        </p:nvSpPr>
        <p:spPr>
          <a:xfrm>
            <a:off x="6381750" y="1676400"/>
            <a:ext cx="5191125" cy="428625"/>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RVSP (Right Ventricular Systolic Pressure) is used to estimate the pressure in the pulmonary artery.</a:t>
            </a:r>
            <a:endParaRPr lang="en-US" sz="1125" dirty="0"/>
          </a:p>
        </p:txBody>
      </p:sp>
      <p:sp>
        <p:nvSpPr>
          <p:cNvPr id="38" name="Text 10"/>
          <p:cNvSpPr/>
          <p:nvPr/>
        </p:nvSpPr>
        <p:spPr>
          <a:xfrm>
            <a:off x="6477000" y="2219325"/>
            <a:ext cx="1540257"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Measurement</a:t>
            </a:r>
            <a:endParaRPr lang="en-US" sz="1050" dirty="0"/>
          </a:p>
        </p:txBody>
      </p:sp>
      <p:sp>
        <p:nvSpPr>
          <p:cNvPr id="39" name="Text 11"/>
          <p:cNvSpPr/>
          <p:nvPr/>
        </p:nvSpPr>
        <p:spPr>
          <a:xfrm>
            <a:off x="8001446" y="2219325"/>
            <a:ext cx="3476179"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Interpretation</a:t>
            </a:r>
            <a:endParaRPr lang="en-US" sz="1050" dirty="0"/>
          </a:p>
        </p:txBody>
      </p:sp>
      <p:sp>
        <p:nvSpPr>
          <p:cNvPr id="40" name="Text 12"/>
          <p:cNvSpPr/>
          <p:nvPr/>
        </p:nvSpPr>
        <p:spPr>
          <a:xfrm>
            <a:off x="6477000" y="2609850"/>
            <a:ext cx="1446908" cy="390525"/>
          </a:xfrm>
          <a:prstGeom prst="rect">
            <a:avLst/>
          </a:prstGeom>
          <a:noFill/>
          <a:ln/>
        </p:spPr>
        <p:txBody>
          <a:bodyPr vert="horz" wrap="square" lIns="0" tIns="0" rIns="0" bIns="0" rtlCol="0" anchor="ctr"/>
          <a:lstStyle/>
          <a:p>
            <a:pPr marL="0" indent="0" algn="l">
              <a:lnSpc>
                <a:spcPts val="1575"/>
              </a:lnSpc>
              <a:buNone/>
            </a:pPr>
            <a:r>
              <a:rPr lang="en-US" sz="1050" dirty="0">
                <a:solidFill>
                  <a:srgbClr val="2D2D2D"/>
                </a:solidFill>
              </a:rPr>
              <a:t>&lt; 35 mmHg</a:t>
            </a:r>
            <a:endParaRPr lang="en-US" sz="1050" dirty="0"/>
          </a:p>
        </p:txBody>
      </p:sp>
      <p:sp>
        <p:nvSpPr>
          <p:cNvPr id="41" name="Text 13"/>
          <p:cNvSpPr/>
          <p:nvPr/>
        </p:nvSpPr>
        <p:spPr>
          <a:xfrm>
            <a:off x="8001446" y="2609850"/>
            <a:ext cx="3476179" cy="390525"/>
          </a:xfrm>
          <a:prstGeom prst="rect">
            <a:avLst/>
          </a:prstGeom>
          <a:noFill/>
          <a:ln/>
        </p:spPr>
        <p:txBody>
          <a:bodyPr vert="horz" wrap="square" lIns="0" tIns="0" rIns="0" bIns="0" rtlCol="0" anchor="ctr"/>
          <a:lstStyle/>
          <a:p>
            <a:pPr marL="0" indent="0" algn="l">
              <a:lnSpc>
                <a:spcPts val="1575"/>
              </a:lnSpc>
              <a:buNone/>
            </a:pPr>
            <a:r>
              <a:rPr lang="en-US" sz="1050" dirty="0">
                <a:solidFill>
                  <a:srgbClr val="2D2D2D"/>
                </a:solidFill>
              </a:rPr>
              <a:t>Normal Range</a:t>
            </a:r>
            <a:endParaRPr lang="en-US" sz="1050" dirty="0"/>
          </a:p>
        </p:txBody>
      </p:sp>
      <p:sp>
        <p:nvSpPr>
          <p:cNvPr id="42" name="Text 14"/>
          <p:cNvSpPr/>
          <p:nvPr/>
        </p:nvSpPr>
        <p:spPr>
          <a:xfrm>
            <a:off x="6477000" y="3000375"/>
            <a:ext cx="1446908"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D32F2F"/>
                </a:solidFill>
              </a:rPr>
              <a:t>&gt; 35 mmHg</a:t>
            </a:r>
            <a:endParaRPr lang="en-US" sz="1050" dirty="0"/>
          </a:p>
        </p:txBody>
      </p:sp>
      <p:sp>
        <p:nvSpPr>
          <p:cNvPr id="43" name="Text 15"/>
          <p:cNvSpPr/>
          <p:nvPr/>
        </p:nvSpPr>
        <p:spPr>
          <a:xfrm>
            <a:off x="8001446" y="3000375"/>
            <a:ext cx="4096069"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D32F2F"/>
                </a:solidFill>
              </a:rPr>
              <a:t>Pulmonary Hypertension (PH)</a:t>
            </a:r>
            <a:endParaRPr lang="en-US" sz="1050" dirty="0"/>
          </a:p>
        </p:txBody>
      </p:sp>
      <p:sp>
        <p:nvSpPr>
          <p:cNvPr id="44" name="Text 16"/>
          <p:cNvSpPr/>
          <p:nvPr/>
        </p:nvSpPr>
        <p:spPr>
          <a:xfrm>
            <a:off x="6477000" y="3390900"/>
            <a:ext cx="2240374" cy="390525"/>
          </a:xfrm>
          <a:prstGeom prst="rect">
            <a:avLst/>
          </a:prstGeom>
          <a:noFill/>
          <a:ln/>
        </p:spPr>
        <p:txBody>
          <a:bodyPr vert="horz" wrap="square" lIns="0" tIns="0" rIns="0" bIns="0" rtlCol="0" anchor="ctr"/>
          <a:lstStyle/>
          <a:p>
            <a:pPr marL="0" indent="0" algn="l">
              <a:lnSpc>
                <a:spcPts val="1575"/>
              </a:lnSpc>
              <a:buNone/>
            </a:pPr>
            <a:r>
              <a:rPr lang="en-US" sz="1050" dirty="0">
                <a:solidFill>
                  <a:srgbClr val="2D2D2D"/>
                </a:solidFill>
              </a:rPr>
              <a:t>Causes of ↑ RVSP</a:t>
            </a:r>
            <a:endParaRPr lang="en-US" sz="1050" dirty="0"/>
          </a:p>
        </p:txBody>
      </p:sp>
      <p:sp>
        <p:nvSpPr>
          <p:cNvPr id="45" name="Text 17"/>
          <p:cNvSpPr/>
          <p:nvPr/>
        </p:nvSpPr>
        <p:spPr>
          <a:xfrm>
            <a:off x="8001446" y="3390900"/>
            <a:ext cx="4190554" cy="390525"/>
          </a:xfrm>
          <a:prstGeom prst="rect">
            <a:avLst/>
          </a:prstGeom>
          <a:noFill/>
          <a:ln/>
        </p:spPr>
        <p:txBody>
          <a:bodyPr vert="horz" wrap="square" lIns="0" tIns="0" rIns="0" bIns="0" rtlCol="0" anchor="ctr"/>
          <a:lstStyle/>
          <a:p>
            <a:pPr marL="0" indent="0" algn="l">
              <a:lnSpc>
                <a:spcPts val="1575"/>
              </a:lnSpc>
              <a:buNone/>
            </a:pPr>
            <a:r>
              <a:rPr lang="en-US" sz="1050" dirty="0">
                <a:solidFill>
                  <a:srgbClr val="2D2D2D"/>
                </a:solidFill>
              </a:rPr>
              <a:t>COPD, Valvular Disease, LHF, PE, Sleep Apnoea</a:t>
            </a:r>
            <a:endParaRPr lang="en-US" sz="1050" dirty="0"/>
          </a:p>
        </p:txBody>
      </p:sp>
      <p:sp>
        <p:nvSpPr>
          <p:cNvPr id="46" name="Text 18"/>
          <p:cNvSpPr/>
          <p:nvPr/>
        </p:nvSpPr>
        <p:spPr>
          <a:xfrm>
            <a:off x="6477000" y="3924300"/>
            <a:ext cx="5000625"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GP Action:</a:t>
            </a:r>
            <a:r>
              <a:rPr lang="en-US" sz="1050" dirty="0">
                <a:solidFill>
                  <a:srgbClr val="2D2D2D"/>
                </a:solidFill>
              </a:rPr>
              <a:t> If RVSP &gt; 35 mmHg, look for an underlying cause. If unexplained and symptomatic, consider Cardiology referral for investigation of Group 1-5 PH.</a:t>
            </a:r>
            <a:endParaRPr lang="en-US" sz="1050" dirty="0"/>
          </a:p>
        </p:txBody>
      </p:sp>
      <p:sp>
        <p:nvSpPr>
          <p:cNvPr id="47" name="Text 19"/>
          <p:cNvSpPr/>
          <p:nvPr/>
        </p:nvSpPr>
        <p:spPr>
          <a:xfrm>
            <a:off x="6627019" y="5495925"/>
            <a:ext cx="4993481"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AKT PEARL:</a:t>
            </a:r>
            <a:r>
              <a:rPr lang="en-US" sz="1125" dirty="0">
                <a:solidFill>
                  <a:srgbClr val="2D2D2D"/>
                </a:solidFill>
              </a:rPr>
              <a:t> A common exam question involves identifying the threshold for Pulmonary Hypertension on an echo report. Remember: </a:t>
            </a:r>
            <a:r>
              <a:rPr lang="en-US" sz="1125" b="1" dirty="0">
                <a:solidFill>
                  <a:srgbClr val="2D2D2D"/>
                </a:solidFill>
              </a:rPr>
              <a:t>RVSP &gt; 35 mmHg</a:t>
            </a:r>
            <a:r>
              <a:rPr lang="en-US" sz="1125" dirty="0">
                <a:solidFill>
                  <a:srgbClr val="2D2D2D"/>
                </a:solidFill>
              </a:rPr>
              <a:t> is the key diagnostic marker.</a:t>
            </a:r>
            <a:endParaRPr lang="en-US" sz="1125" dirty="0"/>
          </a:p>
        </p:txBody>
      </p:sp>
      <p:sp>
        <p:nvSpPr>
          <p:cNvPr id="48" name="Text 20"/>
          <p:cNvSpPr/>
          <p:nvPr/>
        </p:nvSpPr>
        <p:spPr>
          <a:xfrm>
            <a:off x="428625" y="6438900"/>
            <a:ext cx="7589520" cy="171450"/>
          </a:xfrm>
          <a:prstGeom prst="rect">
            <a:avLst/>
          </a:prstGeom>
          <a:noFill/>
          <a:ln/>
        </p:spPr>
        <p:txBody>
          <a:bodyPr vert="horz" wrap="square" lIns="0" tIns="0" rIns="0" bIns="0" rtlCol="0" anchor="ctr"/>
          <a:lstStyle/>
          <a:p>
            <a:pPr marL="0" indent="0">
              <a:lnSpc>
                <a:spcPts val="1350"/>
              </a:lnSpc>
              <a:buNone/>
            </a:pPr>
            <a:r>
              <a:rPr lang="en-US" sz="900" dirty="0">
                <a:solidFill>
                  <a:srgbClr val="757575"/>
                </a:solidFill>
              </a:rPr>
              <a:t>Source: NICE NG106 (2025) | Affinity Care (2021)</a:t>
            </a:r>
            <a:endParaRPr lang="en-US" sz="900" dirty="0"/>
          </a:p>
        </p:txBody>
      </p:sp>
      <p:sp>
        <p:nvSpPr>
          <p:cNvPr id="49" name="Text 21"/>
          <p:cNvSpPr/>
          <p:nvPr/>
        </p:nvSpPr>
        <p:spPr>
          <a:xfrm>
            <a:off x="6378773" y="6438900"/>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57575"/>
                </a:solidFill>
              </a:rPr>
              <a:t>www.bradfordvts.co.uk</a:t>
            </a:r>
            <a:endParaRPr lang="en-US" sz="900" dirty="0"/>
          </a:p>
        </p:txBody>
      </p:sp>
      <p:sp>
        <p:nvSpPr>
          <p:cNvPr id="50" name="Text 22"/>
          <p:cNvSpPr/>
          <p:nvPr/>
        </p:nvSpPr>
        <p:spPr>
          <a:xfrm>
            <a:off x="11064180" y="6438900"/>
            <a:ext cx="1127820" cy="171450"/>
          </a:xfrm>
          <a:prstGeom prst="rect">
            <a:avLst/>
          </a:prstGeom>
          <a:noFill/>
          <a:ln/>
        </p:spPr>
        <p:txBody>
          <a:bodyPr vert="horz" wrap="square" lIns="0" tIns="0" rIns="0" bIns="0" rtlCol="0" anchor="ctr"/>
          <a:lstStyle/>
          <a:p>
            <a:pPr marL="0" indent="0">
              <a:lnSpc>
                <a:spcPts val="1350"/>
              </a:lnSpc>
              <a:buNone/>
            </a:pPr>
            <a:r>
              <a:rPr lang="en-US" sz="900" dirty="0">
                <a:solidFill>
                  <a:srgbClr val="757575"/>
                </a:solidFill>
              </a:rPr>
              <a:t>Slide 10 of 25</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428625" y="190500"/>
            <a:ext cx="2512516" cy="295275"/>
          </a:xfrm>
          <a:prstGeom prst="rect">
            <a:avLst/>
          </a:prstGeom>
        </p:spPr>
      </p:pic>
      <p:pic>
        <p:nvPicPr>
          <p:cNvPr id="5" name="Image 3" descr="preencoded.png"/>
          <p:cNvPicPr>
            <a:picLocks noChangeAspect="1"/>
          </p:cNvPicPr>
          <p:nvPr/>
        </p:nvPicPr>
        <p:blipFill>
          <a:blip r:embed="rId6"/>
          <a:stretch>
            <a:fillRect/>
          </a:stretch>
        </p:blipFill>
        <p:spPr>
          <a:xfrm>
            <a:off x="428625" y="542925"/>
            <a:ext cx="11334750" cy="314325"/>
          </a:xfrm>
          <a:prstGeom prst="rect">
            <a:avLst/>
          </a:prstGeom>
        </p:spPr>
      </p:pic>
      <p:pic>
        <p:nvPicPr>
          <p:cNvPr id="6" name="Image 4" descr="preencoded.png"/>
          <p:cNvPicPr>
            <a:picLocks noChangeAspect="1"/>
          </p:cNvPicPr>
          <p:nvPr/>
        </p:nvPicPr>
        <p:blipFill>
          <a:blip r:embed="rId7"/>
          <a:stretch>
            <a:fillRect/>
          </a:stretch>
        </p:blipFill>
        <p:spPr>
          <a:xfrm>
            <a:off x="428625" y="971550"/>
            <a:ext cx="5548313" cy="5524500"/>
          </a:xfrm>
          <a:prstGeom prst="rect">
            <a:avLst/>
          </a:prstGeom>
        </p:spPr>
      </p:pic>
      <p:pic>
        <p:nvPicPr>
          <p:cNvPr id="7" name="Image 5" descr="preencoded.png"/>
          <p:cNvPicPr>
            <a:picLocks noChangeAspect="1"/>
          </p:cNvPicPr>
          <p:nvPr/>
        </p:nvPicPr>
        <p:blipFill>
          <a:blip r:embed="rId8"/>
          <a:stretch>
            <a:fillRect/>
          </a:stretch>
        </p:blipFill>
        <p:spPr>
          <a:xfrm>
            <a:off x="657225" y="1200150"/>
            <a:ext cx="5091113" cy="381000"/>
          </a:xfrm>
          <a:prstGeom prst="rect">
            <a:avLst/>
          </a:prstGeom>
        </p:spPr>
      </p:pic>
      <p:pic>
        <p:nvPicPr>
          <p:cNvPr id="8" name="Image 6" descr="preencoded.png"/>
          <p:cNvPicPr>
            <a:picLocks noChangeAspect="1"/>
          </p:cNvPicPr>
          <p:nvPr/>
        </p:nvPicPr>
        <p:blipFill>
          <a:blip r:embed="rId9"/>
          <a:stretch>
            <a:fillRect/>
          </a:stretch>
        </p:blipFill>
        <p:spPr>
          <a:xfrm>
            <a:off x="657225" y="1247775"/>
            <a:ext cx="238125" cy="190500"/>
          </a:xfrm>
          <a:prstGeom prst="rect">
            <a:avLst/>
          </a:prstGeom>
        </p:spPr>
      </p:pic>
      <p:pic>
        <p:nvPicPr>
          <p:cNvPr id="9" name="Image 7" descr="preencoded.png"/>
          <p:cNvPicPr>
            <a:picLocks noChangeAspect="1"/>
          </p:cNvPicPr>
          <p:nvPr/>
        </p:nvPicPr>
        <p:blipFill>
          <a:blip r:embed="rId10"/>
          <a:stretch>
            <a:fillRect/>
          </a:stretch>
        </p:blipFill>
        <p:spPr>
          <a:xfrm>
            <a:off x="657225" y="1771650"/>
            <a:ext cx="1272778" cy="457200"/>
          </a:xfrm>
          <a:prstGeom prst="rect">
            <a:avLst/>
          </a:prstGeom>
        </p:spPr>
      </p:pic>
      <p:pic>
        <p:nvPicPr>
          <p:cNvPr id="10" name="Image 8" descr="preencoded.png"/>
          <p:cNvPicPr>
            <a:picLocks noChangeAspect="1"/>
          </p:cNvPicPr>
          <p:nvPr/>
        </p:nvPicPr>
        <p:blipFill>
          <a:blip r:embed="rId11"/>
          <a:stretch>
            <a:fillRect/>
          </a:stretch>
        </p:blipFill>
        <p:spPr>
          <a:xfrm>
            <a:off x="1930003" y="1771650"/>
            <a:ext cx="1781770" cy="457200"/>
          </a:xfrm>
          <a:prstGeom prst="rect">
            <a:avLst/>
          </a:prstGeom>
        </p:spPr>
      </p:pic>
      <p:pic>
        <p:nvPicPr>
          <p:cNvPr id="11" name="Image 9" descr="preencoded.png"/>
          <p:cNvPicPr>
            <a:picLocks noChangeAspect="1"/>
          </p:cNvPicPr>
          <p:nvPr/>
        </p:nvPicPr>
        <p:blipFill>
          <a:blip r:embed="rId12"/>
          <a:stretch>
            <a:fillRect/>
          </a:stretch>
        </p:blipFill>
        <p:spPr>
          <a:xfrm>
            <a:off x="3711773" y="1771650"/>
            <a:ext cx="2036564" cy="457200"/>
          </a:xfrm>
          <a:prstGeom prst="rect">
            <a:avLst/>
          </a:prstGeom>
        </p:spPr>
      </p:pic>
      <p:pic>
        <p:nvPicPr>
          <p:cNvPr id="12" name="Image 10" descr="preencoded.png"/>
          <p:cNvPicPr>
            <a:picLocks noChangeAspect="1"/>
          </p:cNvPicPr>
          <p:nvPr/>
        </p:nvPicPr>
        <p:blipFill>
          <a:blip r:embed="rId13"/>
          <a:stretch>
            <a:fillRect/>
          </a:stretch>
        </p:blipFill>
        <p:spPr>
          <a:xfrm>
            <a:off x="657225" y="2228850"/>
            <a:ext cx="1272778" cy="952500"/>
          </a:xfrm>
          <a:prstGeom prst="rect">
            <a:avLst/>
          </a:prstGeom>
        </p:spPr>
      </p:pic>
      <p:pic>
        <p:nvPicPr>
          <p:cNvPr id="13" name="Image 11" descr="preencoded.png"/>
          <p:cNvPicPr>
            <a:picLocks noChangeAspect="1"/>
          </p:cNvPicPr>
          <p:nvPr/>
        </p:nvPicPr>
        <p:blipFill>
          <a:blip r:embed="rId14"/>
          <a:stretch>
            <a:fillRect/>
          </a:stretch>
        </p:blipFill>
        <p:spPr>
          <a:xfrm>
            <a:off x="1930003" y="2228850"/>
            <a:ext cx="1781770" cy="952500"/>
          </a:xfrm>
          <a:prstGeom prst="rect">
            <a:avLst/>
          </a:prstGeom>
        </p:spPr>
      </p:pic>
      <p:pic>
        <p:nvPicPr>
          <p:cNvPr id="14" name="Image 12" descr="preencoded.png"/>
          <p:cNvPicPr>
            <a:picLocks noChangeAspect="1"/>
          </p:cNvPicPr>
          <p:nvPr/>
        </p:nvPicPr>
        <p:blipFill>
          <a:blip r:embed="rId15"/>
          <a:stretch>
            <a:fillRect/>
          </a:stretch>
        </p:blipFill>
        <p:spPr>
          <a:xfrm>
            <a:off x="3711773" y="2228850"/>
            <a:ext cx="2036564" cy="952500"/>
          </a:xfrm>
          <a:prstGeom prst="rect">
            <a:avLst/>
          </a:prstGeom>
        </p:spPr>
      </p:pic>
      <p:pic>
        <p:nvPicPr>
          <p:cNvPr id="15" name="Image 13" descr="preencoded.png"/>
          <p:cNvPicPr>
            <a:picLocks noChangeAspect="1"/>
          </p:cNvPicPr>
          <p:nvPr/>
        </p:nvPicPr>
        <p:blipFill>
          <a:blip r:embed="rId16"/>
          <a:stretch>
            <a:fillRect/>
          </a:stretch>
        </p:blipFill>
        <p:spPr>
          <a:xfrm>
            <a:off x="657225" y="3181350"/>
            <a:ext cx="1272778" cy="1181100"/>
          </a:xfrm>
          <a:prstGeom prst="rect">
            <a:avLst/>
          </a:prstGeom>
        </p:spPr>
      </p:pic>
      <p:pic>
        <p:nvPicPr>
          <p:cNvPr id="16" name="Image 14" descr="preencoded.png"/>
          <p:cNvPicPr>
            <a:picLocks noChangeAspect="1"/>
          </p:cNvPicPr>
          <p:nvPr/>
        </p:nvPicPr>
        <p:blipFill>
          <a:blip r:embed="rId17"/>
          <a:stretch>
            <a:fillRect/>
          </a:stretch>
        </p:blipFill>
        <p:spPr>
          <a:xfrm>
            <a:off x="1930003" y="3181350"/>
            <a:ext cx="1781770" cy="1181100"/>
          </a:xfrm>
          <a:prstGeom prst="rect">
            <a:avLst/>
          </a:prstGeom>
        </p:spPr>
      </p:pic>
      <p:pic>
        <p:nvPicPr>
          <p:cNvPr id="17" name="Image 15" descr="preencoded.png"/>
          <p:cNvPicPr>
            <a:picLocks noChangeAspect="1"/>
          </p:cNvPicPr>
          <p:nvPr/>
        </p:nvPicPr>
        <p:blipFill>
          <a:blip r:embed="rId18"/>
          <a:stretch>
            <a:fillRect/>
          </a:stretch>
        </p:blipFill>
        <p:spPr>
          <a:xfrm>
            <a:off x="3711773" y="3181350"/>
            <a:ext cx="2036564" cy="1181100"/>
          </a:xfrm>
          <a:prstGeom prst="rect">
            <a:avLst/>
          </a:prstGeom>
        </p:spPr>
      </p:pic>
      <p:pic>
        <p:nvPicPr>
          <p:cNvPr id="18" name="Image 16" descr="preencoded.png"/>
          <p:cNvPicPr>
            <a:picLocks noChangeAspect="1"/>
          </p:cNvPicPr>
          <p:nvPr/>
        </p:nvPicPr>
        <p:blipFill>
          <a:blip r:embed="rId19"/>
          <a:stretch>
            <a:fillRect/>
          </a:stretch>
        </p:blipFill>
        <p:spPr>
          <a:xfrm>
            <a:off x="657225" y="4362450"/>
            <a:ext cx="1272778" cy="952500"/>
          </a:xfrm>
          <a:prstGeom prst="rect">
            <a:avLst/>
          </a:prstGeom>
        </p:spPr>
      </p:pic>
      <p:pic>
        <p:nvPicPr>
          <p:cNvPr id="19" name="Image 17" descr="preencoded.png"/>
          <p:cNvPicPr>
            <a:picLocks noChangeAspect="1"/>
          </p:cNvPicPr>
          <p:nvPr/>
        </p:nvPicPr>
        <p:blipFill>
          <a:blip r:embed="rId20"/>
          <a:stretch>
            <a:fillRect/>
          </a:stretch>
        </p:blipFill>
        <p:spPr>
          <a:xfrm>
            <a:off x="1930003" y="4362450"/>
            <a:ext cx="1781770" cy="952500"/>
          </a:xfrm>
          <a:prstGeom prst="rect">
            <a:avLst/>
          </a:prstGeom>
        </p:spPr>
      </p:pic>
      <p:pic>
        <p:nvPicPr>
          <p:cNvPr id="20" name="Image 18" descr="preencoded.png"/>
          <p:cNvPicPr>
            <a:picLocks noChangeAspect="1"/>
          </p:cNvPicPr>
          <p:nvPr/>
        </p:nvPicPr>
        <p:blipFill>
          <a:blip r:embed="rId15"/>
          <a:stretch>
            <a:fillRect/>
          </a:stretch>
        </p:blipFill>
        <p:spPr>
          <a:xfrm>
            <a:off x="3711773" y="4362450"/>
            <a:ext cx="2036564" cy="952500"/>
          </a:xfrm>
          <a:prstGeom prst="rect">
            <a:avLst/>
          </a:prstGeom>
        </p:spPr>
      </p:pic>
      <p:pic>
        <p:nvPicPr>
          <p:cNvPr id="21" name="Image 19" descr="preencoded.png"/>
          <p:cNvPicPr>
            <a:picLocks noChangeAspect="1"/>
          </p:cNvPicPr>
          <p:nvPr/>
        </p:nvPicPr>
        <p:blipFill>
          <a:blip r:embed="rId21"/>
          <a:stretch>
            <a:fillRect/>
          </a:stretch>
        </p:blipFill>
        <p:spPr>
          <a:xfrm>
            <a:off x="657225" y="5314950"/>
            <a:ext cx="1272778" cy="952500"/>
          </a:xfrm>
          <a:prstGeom prst="rect">
            <a:avLst/>
          </a:prstGeom>
        </p:spPr>
      </p:pic>
      <p:pic>
        <p:nvPicPr>
          <p:cNvPr id="22" name="Image 20" descr="preencoded.png"/>
          <p:cNvPicPr>
            <a:picLocks noChangeAspect="1"/>
          </p:cNvPicPr>
          <p:nvPr/>
        </p:nvPicPr>
        <p:blipFill>
          <a:blip r:embed="rId22"/>
          <a:stretch>
            <a:fillRect/>
          </a:stretch>
        </p:blipFill>
        <p:spPr>
          <a:xfrm>
            <a:off x="1930003" y="5314950"/>
            <a:ext cx="1781770" cy="952500"/>
          </a:xfrm>
          <a:prstGeom prst="rect">
            <a:avLst/>
          </a:prstGeom>
        </p:spPr>
      </p:pic>
      <p:pic>
        <p:nvPicPr>
          <p:cNvPr id="23" name="Image 21" descr="preencoded.png"/>
          <p:cNvPicPr>
            <a:picLocks noChangeAspect="1"/>
          </p:cNvPicPr>
          <p:nvPr/>
        </p:nvPicPr>
        <p:blipFill>
          <a:blip r:embed="rId15"/>
          <a:stretch>
            <a:fillRect/>
          </a:stretch>
        </p:blipFill>
        <p:spPr>
          <a:xfrm>
            <a:off x="3711773" y="5314950"/>
            <a:ext cx="2036564" cy="952500"/>
          </a:xfrm>
          <a:prstGeom prst="rect">
            <a:avLst/>
          </a:prstGeom>
        </p:spPr>
      </p:pic>
      <p:pic>
        <p:nvPicPr>
          <p:cNvPr id="24" name="Image 22" descr="preencoded.png"/>
          <p:cNvPicPr>
            <a:picLocks noChangeAspect="1"/>
          </p:cNvPicPr>
          <p:nvPr/>
        </p:nvPicPr>
        <p:blipFill>
          <a:blip r:embed="rId23"/>
          <a:stretch>
            <a:fillRect/>
          </a:stretch>
        </p:blipFill>
        <p:spPr>
          <a:xfrm>
            <a:off x="6215063" y="1355675"/>
            <a:ext cx="5548313" cy="2651224"/>
          </a:xfrm>
          <a:prstGeom prst="rect">
            <a:avLst/>
          </a:prstGeom>
        </p:spPr>
      </p:pic>
      <p:pic>
        <p:nvPicPr>
          <p:cNvPr id="25" name="Image 23" descr="preencoded.png"/>
          <p:cNvPicPr>
            <a:picLocks noChangeAspect="1"/>
          </p:cNvPicPr>
          <p:nvPr/>
        </p:nvPicPr>
        <p:blipFill>
          <a:blip r:embed="rId24"/>
          <a:stretch>
            <a:fillRect/>
          </a:stretch>
        </p:blipFill>
        <p:spPr>
          <a:xfrm>
            <a:off x="6443663" y="1584275"/>
            <a:ext cx="5091113" cy="381000"/>
          </a:xfrm>
          <a:prstGeom prst="rect">
            <a:avLst/>
          </a:prstGeom>
        </p:spPr>
      </p:pic>
      <p:pic>
        <p:nvPicPr>
          <p:cNvPr id="26" name="Image 24" descr="preencoded.png"/>
          <p:cNvPicPr>
            <a:picLocks noChangeAspect="1"/>
          </p:cNvPicPr>
          <p:nvPr/>
        </p:nvPicPr>
        <p:blipFill>
          <a:blip r:embed="rId25"/>
          <a:stretch>
            <a:fillRect/>
          </a:stretch>
        </p:blipFill>
        <p:spPr>
          <a:xfrm>
            <a:off x="6443663" y="1631900"/>
            <a:ext cx="238125" cy="190500"/>
          </a:xfrm>
          <a:prstGeom prst="rect">
            <a:avLst/>
          </a:prstGeom>
        </p:spPr>
      </p:pic>
      <p:pic>
        <p:nvPicPr>
          <p:cNvPr id="27" name="Image 25" descr="preencoded.png"/>
          <p:cNvPicPr>
            <a:picLocks noChangeAspect="1"/>
          </p:cNvPicPr>
          <p:nvPr/>
        </p:nvPicPr>
        <p:blipFill>
          <a:blip r:embed="rId26"/>
          <a:stretch>
            <a:fillRect/>
          </a:stretch>
        </p:blipFill>
        <p:spPr>
          <a:xfrm>
            <a:off x="6443663" y="2155775"/>
            <a:ext cx="190500" cy="190500"/>
          </a:xfrm>
          <a:prstGeom prst="rect">
            <a:avLst/>
          </a:prstGeom>
        </p:spPr>
      </p:pic>
      <p:pic>
        <p:nvPicPr>
          <p:cNvPr id="28" name="Image 26" descr="preencoded.png"/>
          <p:cNvPicPr>
            <a:picLocks noChangeAspect="1"/>
          </p:cNvPicPr>
          <p:nvPr/>
        </p:nvPicPr>
        <p:blipFill>
          <a:blip r:embed="rId27"/>
          <a:stretch>
            <a:fillRect/>
          </a:stretch>
        </p:blipFill>
        <p:spPr>
          <a:xfrm>
            <a:off x="6443663" y="2696617"/>
            <a:ext cx="190500" cy="203150"/>
          </a:xfrm>
          <a:prstGeom prst="rect">
            <a:avLst/>
          </a:prstGeom>
        </p:spPr>
      </p:pic>
      <p:pic>
        <p:nvPicPr>
          <p:cNvPr id="29" name="Image 27" descr="preencoded.png"/>
          <p:cNvPicPr>
            <a:picLocks noChangeAspect="1"/>
          </p:cNvPicPr>
          <p:nvPr/>
        </p:nvPicPr>
        <p:blipFill>
          <a:blip r:embed="rId28"/>
          <a:stretch>
            <a:fillRect/>
          </a:stretch>
        </p:blipFill>
        <p:spPr>
          <a:xfrm>
            <a:off x="6443663" y="3237458"/>
            <a:ext cx="190500" cy="169218"/>
          </a:xfrm>
          <a:prstGeom prst="rect">
            <a:avLst/>
          </a:prstGeom>
        </p:spPr>
      </p:pic>
      <p:pic>
        <p:nvPicPr>
          <p:cNvPr id="30" name="Image 28" descr="preencoded.png"/>
          <p:cNvPicPr>
            <a:picLocks noChangeAspect="1"/>
          </p:cNvPicPr>
          <p:nvPr/>
        </p:nvPicPr>
        <p:blipFill>
          <a:blip r:embed="rId29"/>
          <a:stretch>
            <a:fillRect/>
          </a:stretch>
        </p:blipFill>
        <p:spPr>
          <a:xfrm>
            <a:off x="6215063" y="4159300"/>
            <a:ext cx="5548313" cy="1952625"/>
          </a:xfrm>
          <a:prstGeom prst="rect">
            <a:avLst/>
          </a:prstGeom>
        </p:spPr>
      </p:pic>
      <p:pic>
        <p:nvPicPr>
          <p:cNvPr id="31" name="Image 29" descr="preencoded.png"/>
          <p:cNvPicPr>
            <a:picLocks noChangeAspect="1"/>
          </p:cNvPicPr>
          <p:nvPr/>
        </p:nvPicPr>
        <p:blipFill>
          <a:blip r:embed="rId30"/>
          <a:stretch>
            <a:fillRect/>
          </a:stretch>
        </p:blipFill>
        <p:spPr>
          <a:xfrm>
            <a:off x="6386513" y="5049887"/>
            <a:ext cx="252561" cy="201960"/>
          </a:xfrm>
          <a:prstGeom prst="rect">
            <a:avLst/>
          </a:prstGeom>
        </p:spPr>
      </p:pic>
      <p:pic>
        <p:nvPicPr>
          <p:cNvPr id="32" name="Image 30" descr="preencoded.png"/>
          <p:cNvPicPr>
            <a:picLocks noChangeAspect="1"/>
          </p:cNvPicPr>
          <p:nvPr/>
        </p:nvPicPr>
        <p:blipFill>
          <a:blip r:embed="rId31"/>
          <a:stretch>
            <a:fillRect/>
          </a:stretch>
        </p:blipFill>
        <p:spPr>
          <a:xfrm>
            <a:off x="428625" y="6572250"/>
            <a:ext cx="11334750" cy="171450"/>
          </a:xfrm>
          <a:prstGeom prst="rect">
            <a:avLst/>
          </a:prstGeom>
        </p:spPr>
      </p:pic>
      <p:sp>
        <p:nvSpPr>
          <p:cNvPr id="33" name="Text 0"/>
          <p:cNvSpPr/>
          <p:nvPr/>
        </p:nvSpPr>
        <p:spPr>
          <a:xfrm>
            <a:off x="581025" y="190500"/>
            <a:ext cx="3655796"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4" name="Text 1"/>
          <p:cNvSpPr/>
          <p:nvPr/>
        </p:nvSpPr>
        <p:spPr>
          <a:xfrm>
            <a:off x="571500" y="542925"/>
            <a:ext cx="11511643"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Diastolic Function and Pericardium</a:t>
            </a:r>
            <a:endParaRPr lang="en-US" sz="2250" dirty="0"/>
          </a:p>
        </p:txBody>
      </p:sp>
      <p:sp>
        <p:nvSpPr>
          <p:cNvPr id="35" name="Text 2"/>
          <p:cNvSpPr/>
          <p:nvPr/>
        </p:nvSpPr>
        <p:spPr>
          <a:xfrm>
            <a:off x="1009650" y="1200150"/>
            <a:ext cx="6400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Diastolic Dysfunction Grades</a:t>
            </a:r>
            <a:endParaRPr lang="en-US" sz="1500" dirty="0"/>
          </a:p>
        </p:txBody>
      </p:sp>
      <p:sp>
        <p:nvSpPr>
          <p:cNvPr id="36" name="Text 3"/>
          <p:cNvSpPr/>
          <p:nvPr/>
        </p:nvSpPr>
        <p:spPr>
          <a:xfrm>
            <a:off x="771525" y="1771650"/>
            <a:ext cx="104417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555555"/>
                </a:solidFill>
              </a:rPr>
              <a:t>Grade</a:t>
            </a:r>
            <a:endParaRPr lang="en-US" sz="1200" dirty="0"/>
          </a:p>
        </p:txBody>
      </p:sp>
      <p:sp>
        <p:nvSpPr>
          <p:cNvPr id="37" name="Text 4"/>
          <p:cNvSpPr/>
          <p:nvPr/>
        </p:nvSpPr>
        <p:spPr>
          <a:xfrm>
            <a:off x="2044303" y="1771650"/>
            <a:ext cx="223183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555555"/>
                </a:solidFill>
              </a:rPr>
              <a:t>Classification</a:t>
            </a:r>
            <a:endParaRPr lang="en-US" sz="1200" dirty="0"/>
          </a:p>
        </p:txBody>
      </p:sp>
      <p:sp>
        <p:nvSpPr>
          <p:cNvPr id="38" name="Text 5"/>
          <p:cNvSpPr/>
          <p:nvPr/>
        </p:nvSpPr>
        <p:spPr>
          <a:xfrm>
            <a:off x="3826073" y="1771650"/>
            <a:ext cx="2597634"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555555"/>
                </a:solidFill>
              </a:rPr>
              <a:t>Clinical Context</a:t>
            </a:r>
            <a:endParaRPr lang="en-US" sz="1200" dirty="0"/>
          </a:p>
        </p:txBody>
      </p:sp>
      <p:sp>
        <p:nvSpPr>
          <p:cNvPr id="39" name="Text 6"/>
          <p:cNvSpPr/>
          <p:nvPr/>
        </p:nvSpPr>
        <p:spPr>
          <a:xfrm>
            <a:off x="866775" y="2362200"/>
            <a:ext cx="806200"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highlight>
                  <a:srgbClr val="388E3C"/>
                </a:highlight>
              </a:rPr>
              <a:t>Grade 0</a:t>
            </a:r>
            <a:endParaRPr lang="en-US" sz="975" dirty="0"/>
          </a:p>
        </p:txBody>
      </p:sp>
      <p:sp>
        <p:nvSpPr>
          <p:cNvPr id="40" name="Text 7"/>
          <p:cNvSpPr/>
          <p:nvPr/>
        </p:nvSpPr>
        <p:spPr>
          <a:xfrm>
            <a:off x="2044303" y="2228850"/>
            <a:ext cx="1553170" cy="9525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Normal</a:t>
            </a:r>
            <a:endParaRPr lang="en-US" sz="1200" dirty="0"/>
          </a:p>
        </p:txBody>
      </p:sp>
      <p:sp>
        <p:nvSpPr>
          <p:cNvPr id="41" name="Text 8"/>
          <p:cNvSpPr/>
          <p:nvPr/>
        </p:nvSpPr>
        <p:spPr>
          <a:xfrm>
            <a:off x="3826073" y="2228850"/>
            <a:ext cx="1807964" cy="9525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Healthy myocardial relaxation and compliance.</a:t>
            </a:r>
            <a:endParaRPr lang="en-US" sz="1200" dirty="0"/>
          </a:p>
        </p:txBody>
      </p:sp>
      <p:sp>
        <p:nvSpPr>
          <p:cNvPr id="42" name="Text 9"/>
          <p:cNvSpPr/>
          <p:nvPr/>
        </p:nvSpPr>
        <p:spPr>
          <a:xfrm>
            <a:off x="866775" y="3314700"/>
            <a:ext cx="719087"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highlight>
                  <a:srgbClr val="FFA000"/>
                </a:highlight>
              </a:rPr>
              <a:t>Grade I</a:t>
            </a:r>
            <a:endParaRPr lang="en-US" sz="975" dirty="0"/>
          </a:p>
        </p:txBody>
      </p:sp>
      <p:sp>
        <p:nvSpPr>
          <p:cNvPr id="43" name="Text 10"/>
          <p:cNvSpPr/>
          <p:nvPr/>
        </p:nvSpPr>
        <p:spPr>
          <a:xfrm>
            <a:off x="2044303" y="3181350"/>
            <a:ext cx="3028916" cy="11811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Impaired Relaxation</a:t>
            </a:r>
            <a:endParaRPr lang="en-US" sz="1200" dirty="0"/>
          </a:p>
        </p:txBody>
      </p:sp>
      <p:sp>
        <p:nvSpPr>
          <p:cNvPr id="44" name="Text 11"/>
          <p:cNvSpPr/>
          <p:nvPr/>
        </p:nvSpPr>
        <p:spPr>
          <a:xfrm>
            <a:off x="3826073" y="3181350"/>
            <a:ext cx="1807964" cy="11811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Common in elderly, hypertension, or early LVH. Usually asymptomatic.</a:t>
            </a:r>
            <a:endParaRPr lang="en-US" sz="1200" dirty="0"/>
          </a:p>
        </p:txBody>
      </p:sp>
      <p:sp>
        <p:nvSpPr>
          <p:cNvPr id="45" name="Text 12"/>
          <p:cNvSpPr/>
          <p:nvPr/>
        </p:nvSpPr>
        <p:spPr>
          <a:xfrm>
            <a:off x="866775" y="4495800"/>
            <a:ext cx="841252"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highlight>
                  <a:srgbClr val="F57C00"/>
                </a:highlight>
              </a:rPr>
              <a:t>Grade II</a:t>
            </a:r>
            <a:endParaRPr lang="en-US" sz="975" dirty="0"/>
          </a:p>
        </p:txBody>
      </p:sp>
      <p:sp>
        <p:nvSpPr>
          <p:cNvPr id="46" name="Text 13"/>
          <p:cNvSpPr/>
          <p:nvPr/>
        </p:nvSpPr>
        <p:spPr>
          <a:xfrm>
            <a:off x="2044303" y="4362450"/>
            <a:ext cx="1912999" cy="9525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Pseudonormal</a:t>
            </a:r>
            <a:endParaRPr lang="en-US" sz="1200" dirty="0"/>
          </a:p>
        </p:txBody>
      </p:sp>
      <p:sp>
        <p:nvSpPr>
          <p:cNvPr id="47" name="Text 14"/>
          <p:cNvSpPr/>
          <p:nvPr/>
        </p:nvSpPr>
        <p:spPr>
          <a:xfrm>
            <a:off x="3826073" y="4362450"/>
            <a:ext cx="1807964" cy="9525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Elevated filling pressures mask relaxation issues. Sign of progression.</a:t>
            </a:r>
            <a:endParaRPr lang="en-US" sz="1200" dirty="0"/>
          </a:p>
        </p:txBody>
      </p:sp>
      <p:sp>
        <p:nvSpPr>
          <p:cNvPr id="48" name="Text 15"/>
          <p:cNvSpPr/>
          <p:nvPr/>
        </p:nvSpPr>
        <p:spPr>
          <a:xfrm>
            <a:off x="866775" y="5448300"/>
            <a:ext cx="965996"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highlight>
                  <a:srgbClr val="D32F2F"/>
                </a:highlight>
              </a:rPr>
              <a:t>Grade III</a:t>
            </a:r>
            <a:endParaRPr lang="en-US" sz="975" dirty="0"/>
          </a:p>
        </p:txBody>
      </p:sp>
      <p:sp>
        <p:nvSpPr>
          <p:cNvPr id="49" name="Text 16"/>
          <p:cNvSpPr/>
          <p:nvPr/>
        </p:nvSpPr>
        <p:spPr>
          <a:xfrm>
            <a:off x="2044303" y="5314950"/>
            <a:ext cx="3028916" cy="9525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Restrictive Filling</a:t>
            </a:r>
            <a:endParaRPr lang="en-US" sz="1200" dirty="0"/>
          </a:p>
        </p:txBody>
      </p:sp>
      <p:sp>
        <p:nvSpPr>
          <p:cNvPr id="50" name="Text 17"/>
          <p:cNvSpPr/>
          <p:nvPr/>
        </p:nvSpPr>
        <p:spPr>
          <a:xfrm>
            <a:off x="3826073" y="5314950"/>
            <a:ext cx="1807964" cy="9525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Severe stiffening; poor prognosis. High risk for HFpEF symptoms.</a:t>
            </a:r>
            <a:endParaRPr lang="en-US" sz="1200" dirty="0"/>
          </a:p>
        </p:txBody>
      </p:sp>
      <p:sp>
        <p:nvSpPr>
          <p:cNvPr id="51" name="Text 18"/>
          <p:cNvSpPr/>
          <p:nvPr/>
        </p:nvSpPr>
        <p:spPr>
          <a:xfrm>
            <a:off x="6796088" y="1584275"/>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8C00"/>
                </a:solidFill>
              </a:rPr>
              <a:t>Pericardial Assessment</a:t>
            </a:r>
            <a:endParaRPr lang="en-US" sz="1500" dirty="0"/>
          </a:p>
        </p:txBody>
      </p:sp>
      <p:sp>
        <p:nvSpPr>
          <p:cNvPr id="52" name="Text 19"/>
          <p:cNvSpPr/>
          <p:nvPr/>
        </p:nvSpPr>
        <p:spPr>
          <a:xfrm>
            <a:off x="6748463" y="2155775"/>
            <a:ext cx="47863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Normal Pericardium:</a:t>
            </a:r>
            <a:r>
              <a:rPr lang="en-US" sz="1200" dirty="0">
                <a:solidFill>
                  <a:srgbClr val="2D2D2D"/>
                </a:solidFill>
              </a:rPr>
              <a:t> Appears as a thin, bright line with no significant fluid collection between layers.</a:t>
            </a:r>
            <a:endParaRPr lang="en-US" sz="1200" dirty="0"/>
          </a:p>
        </p:txBody>
      </p:sp>
      <p:sp>
        <p:nvSpPr>
          <p:cNvPr id="53" name="Text 20"/>
          <p:cNvSpPr/>
          <p:nvPr/>
        </p:nvSpPr>
        <p:spPr>
          <a:xfrm>
            <a:off x="6748463" y="2696617"/>
            <a:ext cx="47863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Pericardial Effusion:</a:t>
            </a:r>
            <a:r>
              <a:rPr lang="en-US" sz="1200" dirty="0">
                <a:solidFill>
                  <a:srgbClr val="2D2D2D"/>
                </a:solidFill>
              </a:rPr>
              <a:t> Echo detects fluid as an echo-free (black) space surrounding the heart.</a:t>
            </a:r>
            <a:endParaRPr lang="en-US" sz="1200" dirty="0"/>
          </a:p>
        </p:txBody>
      </p:sp>
      <p:sp>
        <p:nvSpPr>
          <p:cNvPr id="54" name="Text 21"/>
          <p:cNvSpPr/>
          <p:nvPr/>
        </p:nvSpPr>
        <p:spPr>
          <a:xfrm>
            <a:off x="6748463" y="3237458"/>
            <a:ext cx="47863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Common Etiologies:</a:t>
            </a:r>
            <a:r>
              <a:rPr lang="en-US" sz="1200" dirty="0">
                <a:solidFill>
                  <a:srgbClr val="2D2D2D"/>
                </a:solidFill>
              </a:rPr>
              <a:t> Post-viral infection, uraemia, malignancy (lung/breast), or autoimmune conditions.</a:t>
            </a:r>
            <a:endParaRPr lang="en-US" sz="1200" dirty="0"/>
          </a:p>
        </p:txBody>
      </p:sp>
      <p:sp>
        <p:nvSpPr>
          <p:cNvPr id="55" name="Text 22"/>
          <p:cNvSpPr/>
          <p:nvPr/>
        </p:nvSpPr>
        <p:spPr>
          <a:xfrm>
            <a:off x="6781949" y="4292650"/>
            <a:ext cx="4809976" cy="1685925"/>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RED FLAG: CARDIAC TAMPONADE</a:t>
            </a:r>
            <a:r>
              <a:rPr lang="en-US" sz="1200" dirty="0">
                <a:solidFill>
                  <a:srgbClr val="2D2D2D"/>
                </a:solidFill>
              </a:rPr>
              <a:t>Large or rapidly accumulating effusions can cause haemodynamic compromise. If echo shows</a:t>
            </a:r>
            <a:r>
              <a:rPr lang="en-US" sz="1200" b="1" dirty="0">
                <a:solidFill>
                  <a:srgbClr val="D32F2F"/>
                </a:solidFill>
              </a:rPr>
              <a:t>RV COLLAPSE</a:t>
            </a:r>
            <a:r>
              <a:rPr lang="en-US" sz="1200" dirty="0">
                <a:solidFill>
                  <a:srgbClr val="2D2D2D"/>
                </a:solidFill>
              </a:rPr>
              <a:t>or</a:t>
            </a:r>
            <a:r>
              <a:rPr lang="en-US" sz="1200" b="1" dirty="0">
                <a:solidFill>
                  <a:srgbClr val="D32F2F"/>
                </a:solidFill>
              </a:rPr>
              <a:t>SIGNIFICANT EFFUSION</a:t>
            </a:r>
            <a:r>
              <a:rPr lang="en-US" sz="1200" dirty="0">
                <a:solidFill>
                  <a:srgbClr val="2D2D2D"/>
                </a:solidFill>
              </a:rPr>
              <a:t>with symptoms: Emergency Referral.</a:t>
            </a:r>
            <a:endParaRPr lang="en-US" sz="1200" dirty="0"/>
          </a:p>
        </p:txBody>
      </p:sp>
      <p:sp>
        <p:nvSpPr>
          <p:cNvPr id="56" name="Text 23"/>
          <p:cNvSpPr/>
          <p:nvPr/>
        </p:nvSpPr>
        <p:spPr>
          <a:xfrm>
            <a:off x="428625" y="6572250"/>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888888"/>
                </a:solidFill>
              </a:rPr>
              <a:t>www.bradfordvts.co.uk</a:t>
            </a:r>
            <a:endParaRPr lang="en-US" sz="900" dirty="0"/>
          </a:p>
        </p:txBody>
      </p:sp>
      <p:sp>
        <p:nvSpPr>
          <p:cNvPr id="57" name="Text 24"/>
          <p:cNvSpPr/>
          <p:nvPr/>
        </p:nvSpPr>
        <p:spPr>
          <a:xfrm>
            <a:off x="11064329" y="6572250"/>
            <a:ext cx="1127671" cy="171450"/>
          </a:xfrm>
          <a:prstGeom prst="rect">
            <a:avLst/>
          </a:prstGeom>
          <a:noFill/>
          <a:ln/>
        </p:spPr>
        <p:txBody>
          <a:bodyPr vert="horz" wrap="square" lIns="0" tIns="0" rIns="0" bIns="0" rtlCol="0" anchor="ctr"/>
          <a:lstStyle/>
          <a:p>
            <a:pPr marL="0" indent="0">
              <a:lnSpc>
                <a:spcPts val="1350"/>
              </a:lnSpc>
              <a:buNone/>
            </a:pPr>
            <a:r>
              <a:rPr lang="en-US" sz="900" dirty="0">
                <a:solidFill>
                  <a:srgbClr val="888888"/>
                </a:solidFill>
              </a:rPr>
              <a:t>Slide 11 of 25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28625" y="238125"/>
            <a:ext cx="2512516" cy="314325"/>
          </a:xfrm>
          <a:prstGeom prst="rect">
            <a:avLst/>
          </a:prstGeom>
        </p:spPr>
      </p:pic>
      <p:pic>
        <p:nvPicPr>
          <p:cNvPr id="4" name="Image 2"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5" name="Image 3" descr="preencoded.png"/>
          <p:cNvPicPr>
            <a:picLocks noChangeAspect="1"/>
          </p:cNvPicPr>
          <p:nvPr/>
        </p:nvPicPr>
        <p:blipFill>
          <a:blip r:embed="rId6"/>
          <a:stretch>
            <a:fillRect/>
          </a:stretch>
        </p:blipFill>
        <p:spPr>
          <a:xfrm>
            <a:off x="428625" y="1839367"/>
            <a:ext cx="4972050" cy="2626816"/>
          </a:xfrm>
          <a:prstGeom prst="rect">
            <a:avLst/>
          </a:prstGeom>
        </p:spPr>
      </p:pic>
      <p:pic>
        <p:nvPicPr>
          <p:cNvPr id="6" name="Image 4" descr="preencoded.png"/>
          <p:cNvPicPr>
            <a:picLocks noChangeAspect="1"/>
          </p:cNvPicPr>
          <p:nvPr/>
        </p:nvPicPr>
        <p:blipFill>
          <a:blip r:embed="rId7"/>
          <a:stretch>
            <a:fillRect/>
          </a:stretch>
        </p:blipFill>
        <p:spPr>
          <a:xfrm>
            <a:off x="619125" y="2077492"/>
            <a:ext cx="238125" cy="190500"/>
          </a:xfrm>
          <a:prstGeom prst="rect">
            <a:avLst/>
          </a:prstGeom>
        </p:spPr>
      </p:pic>
      <p:pic>
        <p:nvPicPr>
          <p:cNvPr id="7" name="Image 5" descr="preencoded.png"/>
          <p:cNvPicPr>
            <a:picLocks noChangeAspect="1"/>
          </p:cNvPicPr>
          <p:nvPr/>
        </p:nvPicPr>
        <p:blipFill>
          <a:blip r:embed="rId8"/>
          <a:stretch>
            <a:fillRect/>
          </a:stretch>
        </p:blipFill>
        <p:spPr>
          <a:xfrm>
            <a:off x="619125" y="2458492"/>
            <a:ext cx="202406" cy="166688"/>
          </a:xfrm>
          <a:prstGeom prst="rect">
            <a:avLst/>
          </a:prstGeom>
        </p:spPr>
      </p:pic>
      <p:pic>
        <p:nvPicPr>
          <p:cNvPr id="8" name="Image 6" descr="preencoded.png"/>
          <p:cNvPicPr>
            <a:picLocks noChangeAspect="1"/>
          </p:cNvPicPr>
          <p:nvPr/>
        </p:nvPicPr>
        <p:blipFill>
          <a:blip r:embed="rId8"/>
          <a:stretch>
            <a:fillRect/>
          </a:stretch>
        </p:blipFill>
        <p:spPr>
          <a:xfrm>
            <a:off x="619125" y="2799457"/>
            <a:ext cx="202406" cy="166688"/>
          </a:xfrm>
          <a:prstGeom prst="rect">
            <a:avLst/>
          </a:prstGeom>
        </p:spPr>
      </p:pic>
      <p:pic>
        <p:nvPicPr>
          <p:cNvPr id="9" name="Image 7" descr="preencoded.png"/>
          <p:cNvPicPr>
            <a:picLocks noChangeAspect="1"/>
          </p:cNvPicPr>
          <p:nvPr/>
        </p:nvPicPr>
        <p:blipFill>
          <a:blip r:embed="rId9"/>
          <a:stretch>
            <a:fillRect/>
          </a:stretch>
        </p:blipFill>
        <p:spPr>
          <a:xfrm>
            <a:off x="619125" y="3140422"/>
            <a:ext cx="202406" cy="166688"/>
          </a:xfrm>
          <a:prstGeom prst="rect">
            <a:avLst/>
          </a:prstGeom>
        </p:spPr>
      </p:pic>
      <p:pic>
        <p:nvPicPr>
          <p:cNvPr id="10" name="Image 8" descr="preencoded.png"/>
          <p:cNvPicPr>
            <a:picLocks noChangeAspect="1"/>
          </p:cNvPicPr>
          <p:nvPr/>
        </p:nvPicPr>
        <p:blipFill>
          <a:blip r:embed="rId10"/>
          <a:stretch>
            <a:fillRect/>
          </a:stretch>
        </p:blipFill>
        <p:spPr>
          <a:xfrm>
            <a:off x="619125" y="3708053"/>
            <a:ext cx="202406" cy="202406"/>
          </a:xfrm>
          <a:prstGeom prst="rect">
            <a:avLst/>
          </a:prstGeom>
        </p:spPr>
      </p:pic>
      <p:pic>
        <p:nvPicPr>
          <p:cNvPr id="11" name="Image 9" descr="preencoded.png"/>
          <p:cNvPicPr>
            <a:picLocks noChangeAspect="1"/>
          </p:cNvPicPr>
          <p:nvPr/>
        </p:nvPicPr>
        <p:blipFill>
          <a:blip r:embed="rId11"/>
          <a:stretch>
            <a:fillRect/>
          </a:stretch>
        </p:blipFill>
        <p:spPr>
          <a:xfrm>
            <a:off x="428625" y="4751933"/>
            <a:ext cx="4972050" cy="971550"/>
          </a:xfrm>
          <a:prstGeom prst="rect">
            <a:avLst/>
          </a:prstGeom>
        </p:spPr>
      </p:pic>
      <p:pic>
        <p:nvPicPr>
          <p:cNvPr id="12" name="Image 10" descr="preencoded.png"/>
          <p:cNvPicPr>
            <a:picLocks noChangeAspect="1"/>
          </p:cNvPicPr>
          <p:nvPr/>
        </p:nvPicPr>
        <p:blipFill>
          <a:blip r:embed="rId12"/>
          <a:stretch>
            <a:fillRect/>
          </a:stretch>
        </p:blipFill>
        <p:spPr>
          <a:xfrm>
            <a:off x="571500" y="4930676"/>
            <a:ext cx="190500" cy="152400"/>
          </a:xfrm>
          <a:prstGeom prst="rect">
            <a:avLst/>
          </a:prstGeom>
        </p:spPr>
      </p:pic>
      <p:pic>
        <p:nvPicPr>
          <p:cNvPr id="13" name="Image 11" descr="preencoded.png"/>
          <p:cNvPicPr>
            <a:picLocks noChangeAspect="1"/>
          </p:cNvPicPr>
          <p:nvPr/>
        </p:nvPicPr>
        <p:blipFill>
          <a:blip r:embed="rId13"/>
          <a:stretch>
            <a:fillRect/>
          </a:stretch>
        </p:blipFill>
        <p:spPr>
          <a:xfrm>
            <a:off x="5686425" y="1983581"/>
            <a:ext cx="6076950" cy="2566988"/>
          </a:xfrm>
          <a:prstGeom prst="rect">
            <a:avLst/>
          </a:prstGeom>
        </p:spPr>
      </p:pic>
      <p:pic>
        <p:nvPicPr>
          <p:cNvPr id="14" name="Image 12" descr="preencoded.png"/>
          <p:cNvPicPr>
            <a:picLocks noChangeAspect="1"/>
          </p:cNvPicPr>
          <p:nvPr/>
        </p:nvPicPr>
        <p:blipFill>
          <a:blip r:embed="rId14"/>
          <a:stretch>
            <a:fillRect/>
          </a:stretch>
        </p:blipFill>
        <p:spPr>
          <a:xfrm>
            <a:off x="5876925" y="2221706"/>
            <a:ext cx="238125" cy="190500"/>
          </a:xfrm>
          <a:prstGeom prst="rect">
            <a:avLst/>
          </a:prstGeom>
        </p:spPr>
      </p:pic>
      <p:pic>
        <p:nvPicPr>
          <p:cNvPr id="15" name="Image 13" descr="preencoded.png"/>
          <p:cNvPicPr>
            <a:picLocks noChangeAspect="1"/>
          </p:cNvPicPr>
          <p:nvPr/>
        </p:nvPicPr>
        <p:blipFill>
          <a:blip r:embed="rId15"/>
          <a:stretch>
            <a:fillRect/>
          </a:stretch>
        </p:blipFill>
        <p:spPr>
          <a:xfrm>
            <a:off x="5876925" y="2602706"/>
            <a:ext cx="2091630" cy="428625"/>
          </a:xfrm>
          <a:prstGeom prst="rect">
            <a:avLst/>
          </a:prstGeom>
        </p:spPr>
      </p:pic>
      <p:pic>
        <p:nvPicPr>
          <p:cNvPr id="16" name="Image 14" descr="preencoded.png"/>
          <p:cNvPicPr>
            <a:picLocks noChangeAspect="1"/>
          </p:cNvPicPr>
          <p:nvPr/>
        </p:nvPicPr>
        <p:blipFill>
          <a:blip r:embed="rId16"/>
          <a:stretch>
            <a:fillRect/>
          </a:stretch>
        </p:blipFill>
        <p:spPr>
          <a:xfrm>
            <a:off x="7968555" y="2602706"/>
            <a:ext cx="1713607" cy="428625"/>
          </a:xfrm>
          <a:prstGeom prst="rect">
            <a:avLst/>
          </a:prstGeom>
        </p:spPr>
      </p:pic>
      <p:pic>
        <p:nvPicPr>
          <p:cNvPr id="17" name="Image 15" descr="preencoded.png"/>
          <p:cNvPicPr>
            <a:picLocks noChangeAspect="1"/>
          </p:cNvPicPr>
          <p:nvPr/>
        </p:nvPicPr>
        <p:blipFill>
          <a:blip r:embed="rId17"/>
          <a:stretch>
            <a:fillRect/>
          </a:stretch>
        </p:blipFill>
        <p:spPr>
          <a:xfrm>
            <a:off x="9682163" y="2602706"/>
            <a:ext cx="1890713" cy="428625"/>
          </a:xfrm>
          <a:prstGeom prst="rect">
            <a:avLst/>
          </a:prstGeom>
        </p:spPr>
      </p:pic>
      <p:pic>
        <p:nvPicPr>
          <p:cNvPr id="18" name="Image 16" descr="preencoded.png"/>
          <p:cNvPicPr>
            <a:picLocks noChangeAspect="1"/>
          </p:cNvPicPr>
          <p:nvPr/>
        </p:nvPicPr>
        <p:blipFill>
          <a:blip r:embed="rId18"/>
          <a:stretch>
            <a:fillRect/>
          </a:stretch>
        </p:blipFill>
        <p:spPr>
          <a:xfrm>
            <a:off x="5876925" y="3031331"/>
            <a:ext cx="2091630" cy="442913"/>
          </a:xfrm>
          <a:prstGeom prst="rect">
            <a:avLst/>
          </a:prstGeom>
        </p:spPr>
      </p:pic>
      <p:pic>
        <p:nvPicPr>
          <p:cNvPr id="19" name="Image 17" descr="preencoded.png"/>
          <p:cNvPicPr>
            <a:picLocks noChangeAspect="1"/>
          </p:cNvPicPr>
          <p:nvPr/>
        </p:nvPicPr>
        <p:blipFill>
          <a:blip r:embed="rId19"/>
          <a:stretch>
            <a:fillRect/>
          </a:stretch>
        </p:blipFill>
        <p:spPr>
          <a:xfrm>
            <a:off x="7968555" y="3031331"/>
            <a:ext cx="1713607" cy="442913"/>
          </a:xfrm>
          <a:prstGeom prst="rect">
            <a:avLst/>
          </a:prstGeom>
        </p:spPr>
      </p:pic>
      <p:pic>
        <p:nvPicPr>
          <p:cNvPr id="20" name="Image 18" descr="preencoded.png"/>
          <p:cNvPicPr>
            <a:picLocks noChangeAspect="1"/>
          </p:cNvPicPr>
          <p:nvPr/>
        </p:nvPicPr>
        <p:blipFill>
          <a:blip r:embed="rId20"/>
          <a:stretch>
            <a:fillRect/>
          </a:stretch>
        </p:blipFill>
        <p:spPr>
          <a:xfrm>
            <a:off x="9682163" y="3031331"/>
            <a:ext cx="1890713" cy="442913"/>
          </a:xfrm>
          <a:prstGeom prst="rect">
            <a:avLst/>
          </a:prstGeom>
        </p:spPr>
      </p:pic>
      <p:pic>
        <p:nvPicPr>
          <p:cNvPr id="21" name="Image 19" descr="preencoded.png"/>
          <p:cNvPicPr>
            <a:picLocks noChangeAspect="1"/>
          </p:cNvPicPr>
          <p:nvPr/>
        </p:nvPicPr>
        <p:blipFill>
          <a:blip r:embed="rId21"/>
          <a:stretch>
            <a:fillRect/>
          </a:stretch>
        </p:blipFill>
        <p:spPr>
          <a:xfrm>
            <a:off x="5876925" y="3474244"/>
            <a:ext cx="2091630" cy="442913"/>
          </a:xfrm>
          <a:prstGeom prst="rect">
            <a:avLst/>
          </a:prstGeom>
        </p:spPr>
      </p:pic>
      <p:pic>
        <p:nvPicPr>
          <p:cNvPr id="22" name="Image 20" descr="preencoded.png"/>
          <p:cNvPicPr>
            <a:picLocks noChangeAspect="1"/>
          </p:cNvPicPr>
          <p:nvPr/>
        </p:nvPicPr>
        <p:blipFill>
          <a:blip r:embed="rId22"/>
          <a:stretch>
            <a:fillRect/>
          </a:stretch>
        </p:blipFill>
        <p:spPr>
          <a:xfrm>
            <a:off x="7968555" y="3474244"/>
            <a:ext cx="1713607" cy="442913"/>
          </a:xfrm>
          <a:prstGeom prst="rect">
            <a:avLst/>
          </a:prstGeom>
        </p:spPr>
      </p:pic>
      <p:pic>
        <p:nvPicPr>
          <p:cNvPr id="23" name="Image 21" descr="preencoded.png"/>
          <p:cNvPicPr>
            <a:picLocks noChangeAspect="1"/>
          </p:cNvPicPr>
          <p:nvPr/>
        </p:nvPicPr>
        <p:blipFill>
          <a:blip r:embed="rId23"/>
          <a:stretch>
            <a:fillRect/>
          </a:stretch>
        </p:blipFill>
        <p:spPr>
          <a:xfrm>
            <a:off x="9682163" y="3474244"/>
            <a:ext cx="1890713" cy="442913"/>
          </a:xfrm>
          <a:prstGeom prst="rect">
            <a:avLst/>
          </a:prstGeom>
        </p:spPr>
      </p:pic>
      <p:pic>
        <p:nvPicPr>
          <p:cNvPr id="24" name="Image 22" descr="preencoded.png"/>
          <p:cNvPicPr>
            <a:picLocks noChangeAspect="1"/>
          </p:cNvPicPr>
          <p:nvPr/>
        </p:nvPicPr>
        <p:blipFill>
          <a:blip r:embed="rId24"/>
          <a:stretch>
            <a:fillRect/>
          </a:stretch>
        </p:blipFill>
        <p:spPr>
          <a:xfrm>
            <a:off x="5876925" y="3917156"/>
            <a:ext cx="5695950" cy="442913"/>
          </a:xfrm>
          <a:prstGeom prst="rect">
            <a:avLst/>
          </a:prstGeom>
        </p:spPr>
      </p:pic>
      <p:pic>
        <p:nvPicPr>
          <p:cNvPr id="25" name="Image 23" descr="preencoded.png"/>
          <p:cNvPicPr>
            <a:picLocks noChangeAspect="1"/>
          </p:cNvPicPr>
          <p:nvPr/>
        </p:nvPicPr>
        <p:blipFill>
          <a:blip r:embed="rId25"/>
          <a:stretch>
            <a:fillRect/>
          </a:stretch>
        </p:blipFill>
        <p:spPr>
          <a:xfrm>
            <a:off x="5876925" y="3917156"/>
            <a:ext cx="2091630" cy="442913"/>
          </a:xfrm>
          <a:prstGeom prst="rect">
            <a:avLst/>
          </a:prstGeom>
        </p:spPr>
      </p:pic>
      <p:pic>
        <p:nvPicPr>
          <p:cNvPr id="26" name="Image 24" descr="preencoded.png"/>
          <p:cNvPicPr>
            <a:picLocks noChangeAspect="1"/>
          </p:cNvPicPr>
          <p:nvPr/>
        </p:nvPicPr>
        <p:blipFill>
          <a:blip r:embed="rId26"/>
          <a:stretch>
            <a:fillRect/>
          </a:stretch>
        </p:blipFill>
        <p:spPr>
          <a:xfrm>
            <a:off x="7968555" y="3917156"/>
            <a:ext cx="1713607" cy="442913"/>
          </a:xfrm>
          <a:prstGeom prst="rect">
            <a:avLst/>
          </a:prstGeom>
        </p:spPr>
      </p:pic>
      <p:pic>
        <p:nvPicPr>
          <p:cNvPr id="27" name="Image 25" descr="preencoded.png"/>
          <p:cNvPicPr>
            <a:picLocks noChangeAspect="1"/>
          </p:cNvPicPr>
          <p:nvPr/>
        </p:nvPicPr>
        <p:blipFill>
          <a:blip r:embed="rId23"/>
          <a:stretch>
            <a:fillRect/>
          </a:stretch>
        </p:blipFill>
        <p:spPr>
          <a:xfrm>
            <a:off x="9682163" y="3917156"/>
            <a:ext cx="1890713" cy="442913"/>
          </a:xfrm>
          <a:prstGeom prst="rect">
            <a:avLst/>
          </a:prstGeom>
        </p:spPr>
      </p:pic>
      <p:pic>
        <p:nvPicPr>
          <p:cNvPr id="28" name="Image 26" descr="preencoded.png"/>
          <p:cNvPicPr>
            <a:picLocks noChangeAspect="1"/>
          </p:cNvPicPr>
          <p:nvPr/>
        </p:nvPicPr>
        <p:blipFill>
          <a:blip r:embed="rId27"/>
          <a:stretch>
            <a:fillRect/>
          </a:stretch>
        </p:blipFill>
        <p:spPr>
          <a:xfrm>
            <a:off x="5686425" y="4836319"/>
            <a:ext cx="6076950" cy="742950"/>
          </a:xfrm>
          <a:prstGeom prst="rect">
            <a:avLst/>
          </a:prstGeom>
        </p:spPr>
      </p:pic>
      <p:pic>
        <p:nvPicPr>
          <p:cNvPr id="29" name="Image 27" descr="preencoded.png"/>
          <p:cNvPicPr>
            <a:picLocks noChangeAspect="1"/>
          </p:cNvPicPr>
          <p:nvPr/>
        </p:nvPicPr>
        <p:blipFill>
          <a:blip r:embed="rId28"/>
          <a:stretch>
            <a:fillRect/>
          </a:stretch>
        </p:blipFill>
        <p:spPr>
          <a:xfrm>
            <a:off x="5829300" y="5015061"/>
            <a:ext cx="190500" cy="152400"/>
          </a:xfrm>
          <a:prstGeom prst="rect">
            <a:avLst/>
          </a:prstGeom>
        </p:spPr>
      </p:pic>
      <p:pic>
        <p:nvPicPr>
          <p:cNvPr id="30" name="Image 28" descr="preencoded.png"/>
          <p:cNvPicPr>
            <a:picLocks noChangeAspect="1"/>
          </p:cNvPicPr>
          <p:nvPr/>
        </p:nvPicPr>
        <p:blipFill>
          <a:blip r:embed="rId29"/>
          <a:stretch>
            <a:fillRect/>
          </a:stretch>
        </p:blipFill>
        <p:spPr>
          <a:xfrm>
            <a:off x="0" y="6477000"/>
            <a:ext cx="12192000" cy="381000"/>
          </a:xfrm>
          <a:prstGeom prst="rect">
            <a:avLst/>
          </a:prstGeom>
        </p:spPr>
      </p:pic>
      <p:sp>
        <p:nvSpPr>
          <p:cNvPr id="31"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2"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Valvular Disease: Aortic Stenosis (AS)</a:t>
            </a:r>
            <a:endParaRPr lang="en-US" sz="2250" dirty="0"/>
          </a:p>
        </p:txBody>
      </p:sp>
      <p:sp>
        <p:nvSpPr>
          <p:cNvPr id="33" name="Text 2"/>
          <p:cNvSpPr/>
          <p:nvPr/>
        </p:nvSpPr>
        <p:spPr>
          <a:xfrm>
            <a:off x="952500" y="2029867"/>
            <a:ext cx="4591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Clinical Markers</a:t>
            </a:r>
            <a:endParaRPr lang="en-US" sz="1500" dirty="0"/>
          </a:p>
        </p:txBody>
      </p:sp>
      <p:sp>
        <p:nvSpPr>
          <p:cNvPr id="34" name="Text 3"/>
          <p:cNvSpPr/>
          <p:nvPr/>
        </p:nvSpPr>
        <p:spPr>
          <a:xfrm>
            <a:off x="916781" y="2458492"/>
            <a:ext cx="796671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Murmur:</a:t>
            </a:r>
            <a:r>
              <a:rPr lang="en-US" sz="1275" dirty="0">
                <a:solidFill>
                  <a:srgbClr val="2D2D2D"/>
                </a:solidFill>
              </a:rPr>
              <a:t> Ejection systolic, harsh quality.</a:t>
            </a:r>
            <a:endParaRPr lang="en-US" sz="1275" dirty="0"/>
          </a:p>
        </p:txBody>
      </p:sp>
      <p:sp>
        <p:nvSpPr>
          <p:cNvPr id="35" name="Text 4"/>
          <p:cNvSpPr/>
          <p:nvPr/>
        </p:nvSpPr>
        <p:spPr>
          <a:xfrm>
            <a:off x="916781" y="2799457"/>
            <a:ext cx="11275219"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Location:</a:t>
            </a:r>
            <a:r>
              <a:rPr lang="en-US" sz="1275" dirty="0">
                <a:solidFill>
                  <a:srgbClr val="2D2D2D"/>
                </a:solidFill>
              </a:rPr>
              <a:t> Loudest at the right 2nd intercostal space (ICS).</a:t>
            </a:r>
            <a:endParaRPr lang="en-US" sz="1275" dirty="0"/>
          </a:p>
        </p:txBody>
      </p:sp>
      <p:sp>
        <p:nvSpPr>
          <p:cNvPr id="36" name="Text 5"/>
          <p:cNvSpPr/>
          <p:nvPr/>
        </p:nvSpPr>
        <p:spPr>
          <a:xfrm>
            <a:off x="916781" y="3140422"/>
            <a:ext cx="4293394"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Radiation:</a:t>
            </a:r>
            <a:r>
              <a:rPr lang="en-US" sz="1275" dirty="0">
                <a:solidFill>
                  <a:srgbClr val="2D2D2D"/>
                </a:solidFill>
              </a:rPr>
              <a:t> Characteristically radiates to the </a:t>
            </a:r>
            <a:r>
              <a:rPr lang="en-US" sz="1275" b="1" dirty="0">
                <a:solidFill>
                  <a:srgbClr val="2D2D2D"/>
                </a:solidFill>
              </a:rPr>
              <a:t>carotid arteries</a:t>
            </a:r>
            <a:r>
              <a:rPr lang="en-US" sz="1275" dirty="0">
                <a:solidFill>
                  <a:srgbClr val="2D2D2D"/>
                </a:solidFill>
              </a:rPr>
              <a:t>.</a:t>
            </a:r>
            <a:endParaRPr lang="en-US" sz="1275" dirty="0"/>
          </a:p>
        </p:txBody>
      </p:sp>
      <p:sp>
        <p:nvSpPr>
          <p:cNvPr id="37" name="Text 6"/>
          <p:cNvSpPr/>
          <p:nvPr/>
        </p:nvSpPr>
        <p:spPr>
          <a:xfrm>
            <a:off x="916781" y="3708053"/>
            <a:ext cx="4293394"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Physical Signs:</a:t>
            </a:r>
            <a:r>
              <a:rPr lang="en-US" sz="1275" dirty="0">
                <a:solidFill>
                  <a:srgbClr val="2D2D2D"/>
                </a:solidFill>
              </a:rPr>
              <a:t> Slow-rising pulse, narrow pulse pressure, and soft/absent S2.</a:t>
            </a:r>
            <a:endParaRPr lang="en-US" sz="1275" dirty="0"/>
          </a:p>
        </p:txBody>
      </p:sp>
      <p:sp>
        <p:nvSpPr>
          <p:cNvPr id="38" name="Text 7"/>
          <p:cNvSpPr/>
          <p:nvPr/>
        </p:nvSpPr>
        <p:spPr>
          <a:xfrm>
            <a:off x="804416" y="4751933"/>
            <a:ext cx="4686300" cy="971550"/>
          </a:xfrm>
          <a:prstGeom prst="rect">
            <a:avLst/>
          </a:prstGeom>
          <a:noFill/>
          <a:ln/>
        </p:spPr>
        <p:txBody>
          <a:bodyPr vert="horz" wrap="square" lIns="0" tIns="0" rIns="0" bIns="0" rtlCol="0" anchor="ctr"/>
          <a:lstStyle/>
          <a:p>
            <a:pPr marL="0" indent="0">
              <a:lnSpc>
                <a:spcPts val="1800"/>
              </a:lnSpc>
              <a:buNone/>
            </a:pPr>
            <a:r>
              <a:rPr lang="en-US" sz="1200" dirty="0">
                <a:solidFill>
                  <a:srgbClr val="7F6000"/>
                </a:solidFill>
              </a:rPr>
              <a:t> </a:t>
            </a:r>
            <a:r>
              <a:rPr lang="en-US" sz="1200" b="1" dirty="0">
                <a:solidFill>
                  <a:srgbClr val="7F6000"/>
                </a:solidFill>
              </a:rPr>
              <a:t>Pitfall:</a:t>
            </a:r>
            <a:r>
              <a:rPr lang="en-US" sz="1200" dirty="0">
                <a:solidFill>
                  <a:srgbClr val="7F6000"/>
                </a:solidFill>
              </a:rPr>
              <a:t> Do not confuse with </a:t>
            </a:r>
            <a:r>
              <a:rPr lang="en-US" sz="1200" b="1" dirty="0">
                <a:solidFill>
                  <a:srgbClr val="7F6000"/>
                </a:solidFill>
              </a:rPr>
              <a:t>Aortic Sclerosis</a:t>
            </a:r>
            <a:r>
              <a:rPr lang="en-US" sz="1200" dirty="0">
                <a:solidFill>
                  <a:srgbClr val="7F6000"/>
                </a:solidFill>
              </a:rPr>
              <a:t> (thickened valve without obstruction). Sclerosis has a gradient &lt;40 mmHg and is not clinically significant stenosis.</a:t>
            </a:r>
            <a:endParaRPr lang="en-US" sz="1200" dirty="0"/>
          </a:p>
        </p:txBody>
      </p:sp>
      <p:sp>
        <p:nvSpPr>
          <p:cNvPr id="39" name="Text 8"/>
          <p:cNvSpPr/>
          <p:nvPr/>
        </p:nvSpPr>
        <p:spPr>
          <a:xfrm>
            <a:off x="6210300" y="2174081"/>
            <a:ext cx="56959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Echo Severity Criteria</a:t>
            </a:r>
            <a:endParaRPr lang="en-US" sz="1500" dirty="0"/>
          </a:p>
        </p:txBody>
      </p:sp>
      <p:sp>
        <p:nvSpPr>
          <p:cNvPr id="40" name="Text 9"/>
          <p:cNvSpPr/>
          <p:nvPr/>
        </p:nvSpPr>
        <p:spPr>
          <a:xfrm>
            <a:off x="5991225" y="2602706"/>
            <a:ext cx="1863030"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Severity</a:t>
            </a:r>
            <a:endParaRPr lang="en-US" sz="1050" dirty="0"/>
          </a:p>
        </p:txBody>
      </p:sp>
      <p:sp>
        <p:nvSpPr>
          <p:cNvPr id="41" name="Text 10"/>
          <p:cNvSpPr/>
          <p:nvPr/>
        </p:nvSpPr>
        <p:spPr>
          <a:xfrm>
            <a:off x="8082855" y="2602706"/>
            <a:ext cx="1802747"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Mean Gradient</a:t>
            </a:r>
            <a:endParaRPr lang="en-US" sz="1050" dirty="0"/>
          </a:p>
        </p:txBody>
      </p:sp>
      <p:sp>
        <p:nvSpPr>
          <p:cNvPr id="42" name="Text 11"/>
          <p:cNvSpPr/>
          <p:nvPr/>
        </p:nvSpPr>
        <p:spPr>
          <a:xfrm>
            <a:off x="9796463" y="2602706"/>
            <a:ext cx="2250760"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Valve Area (AVA)</a:t>
            </a:r>
            <a:endParaRPr lang="en-US" sz="1050" dirty="0"/>
          </a:p>
        </p:txBody>
      </p:sp>
      <p:sp>
        <p:nvSpPr>
          <p:cNvPr id="43" name="Text 12"/>
          <p:cNvSpPr/>
          <p:nvPr/>
        </p:nvSpPr>
        <p:spPr>
          <a:xfrm>
            <a:off x="5991225" y="3031331"/>
            <a:ext cx="1863030"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Mild</a:t>
            </a:r>
            <a:endParaRPr lang="en-US" sz="1125" dirty="0"/>
          </a:p>
        </p:txBody>
      </p:sp>
      <p:sp>
        <p:nvSpPr>
          <p:cNvPr id="44" name="Text 13"/>
          <p:cNvSpPr/>
          <p:nvPr/>
        </p:nvSpPr>
        <p:spPr>
          <a:xfrm>
            <a:off x="8082855" y="3031331"/>
            <a:ext cx="1535307"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&lt; 20 mmHg</a:t>
            </a:r>
            <a:endParaRPr lang="en-US" sz="1125" dirty="0"/>
          </a:p>
        </p:txBody>
      </p:sp>
      <p:sp>
        <p:nvSpPr>
          <p:cNvPr id="45" name="Text 14"/>
          <p:cNvSpPr/>
          <p:nvPr/>
        </p:nvSpPr>
        <p:spPr>
          <a:xfrm>
            <a:off x="9796463" y="3031331"/>
            <a:ext cx="1662113"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&gt; 1.5 cm²</a:t>
            </a:r>
            <a:endParaRPr lang="en-US" sz="1125" dirty="0"/>
          </a:p>
        </p:txBody>
      </p:sp>
      <p:sp>
        <p:nvSpPr>
          <p:cNvPr id="46" name="Text 15"/>
          <p:cNvSpPr/>
          <p:nvPr/>
        </p:nvSpPr>
        <p:spPr>
          <a:xfrm>
            <a:off x="5991225" y="3474244"/>
            <a:ext cx="1863030"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Moderate</a:t>
            </a:r>
            <a:endParaRPr lang="en-US" sz="1125" dirty="0"/>
          </a:p>
        </p:txBody>
      </p:sp>
      <p:sp>
        <p:nvSpPr>
          <p:cNvPr id="47" name="Text 16"/>
          <p:cNvSpPr/>
          <p:nvPr/>
        </p:nvSpPr>
        <p:spPr>
          <a:xfrm>
            <a:off x="8082855" y="3474244"/>
            <a:ext cx="2179145"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20 – 40 mmHg</a:t>
            </a:r>
            <a:endParaRPr lang="en-US" sz="1125" dirty="0"/>
          </a:p>
        </p:txBody>
      </p:sp>
      <p:sp>
        <p:nvSpPr>
          <p:cNvPr id="48" name="Text 17"/>
          <p:cNvSpPr/>
          <p:nvPr/>
        </p:nvSpPr>
        <p:spPr>
          <a:xfrm>
            <a:off x="9796463" y="3474244"/>
            <a:ext cx="2361288"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1.0 – 1.5 cm²</a:t>
            </a:r>
            <a:endParaRPr lang="en-US" sz="1125" dirty="0"/>
          </a:p>
        </p:txBody>
      </p:sp>
      <p:sp>
        <p:nvSpPr>
          <p:cNvPr id="49" name="Text 18"/>
          <p:cNvSpPr/>
          <p:nvPr/>
        </p:nvSpPr>
        <p:spPr>
          <a:xfrm>
            <a:off x="5991225" y="3917156"/>
            <a:ext cx="1863030" cy="442913"/>
          </a:xfrm>
          <a:prstGeom prst="rect">
            <a:avLst/>
          </a:prstGeom>
          <a:noFill/>
          <a:ln/>
        </p:spPr>
        <p:txBody>
          <a:bodyPr vert="horz" wrap="square" lIns="0" tIns="0" rIns="0" bIns="0" rtlCol="0" anchor="ctr"/>
          <a:lstStyle/>
          <a:p>
            <a:pPr marL="0" indent="0">
              <a:lnSpc>
                <a:spcPts val="1688"/>
              </a:lnSpc>
              <a:buNone/>
            </a:pPr>
            <a:r>
              <a:rPr lang="en-US" sz="1125" b="1" dirty="0">
                <a:solidFill>
                  <a:srgbClr val="D32F2F"/>
                </a:solidFill>
              </a:rPr>
              <a:t>Severe </a:t>
            </a:r>
            <a:r>
              <a:rPr lang="en-US" sz="900" b="1" dirty="0">
                <a:solidFill>
                  <a:srgbClr val="FFFFFF"/>
                </a:solidFill>
                <a:highlight>
                  <a:srgbClr val="D32F2F"/>
                </a:highlight>
              </a:rPr>
              <a:t>CRITICAL</a:t>
            </a:r>
            <a:endParaRPr lang="en-US" sz="1125" dirty="0"/>
          </a:p>
        </p:txBody>
      </p:sp>
      <p:sp>
        <p:nvSpPr>
          <p:cNvPr id="50" name="Text 19"/>
          <p:cNvSpPr/>
          <p:nvPr/>
        </p:nvSpPr>
        <p:spPr>
          <a:xfrm>
            <a:off x="8082855" y="3917156"/>
            <a:ext cx="1535307" cy="442913"/>
          </a:xfrm>
          <a:prstGeom prst="rect">
            <a:avLst/>
          </a:prstGeom>
          <a:noFill/>
          <a:ln/>
        </p:spPr>
        <p:txBody>
          <a:bodyPr vert="horz" wrap="square" lIns="0" tIns="0" rIns="0" bIns="0" rtlCol="0" anchor="ctr"/>
          <a:lstStyle/>
          <a:p>
            <a:pPr marL="0" indent="0">
              <a:lnSpc>
                <a:spcPts val="1688"/>
              </a:lnSpc>
              <a:buNone/>
            </a:pPr>
            <a:r>
              <a:rPr lang="en-US" sz="1125" b="1" dirty="0">
                <a:solidFill>
                  <a:srgbClr val="D32F2F"/>
                </a:solidFill>
              </a:rPr>
              <a:t>&gt; 40 mmHg</a:t>
            </a:r>
            <a:endParaRPr lang="en-US" sz="1125" dirty="0"/>
          </a:p>
        </p:txBody>
      </p:sp>
      <p:sp>
        <p:nvSpPr>
          <p:cNvPr id="51" name="Text 20"/>
          <p:cNvSpPr/>
          <p:nvPr/>
        </p:nvSpPr>
        <p:spPr>
          <a:xfrm>
            <a:off x="9796463" y="3917156"/>
            <a:ext cx="1662113" cy="442913"/>
          </a:xfrm>
          <a:prstGeom prst="rect">
            <a:avLst/>
          </a:prstGeom>
          <a:noFill/>
          <a:ln/>
        </p:spPr>
        <p:txBody>
          <a:bodyPr vert="horz" wrap="square" lIns="0" tIns="0" rIns="0" bIns="0" rtlCol="0" anchor="ctr"/>
          <a:lstStyle/>
          <a:p>
            <a:pPr marL="0" indent="0">
              <a:lnSpc>
                <a:spcPts val="1688"/>
              </a:lnSpc>
              <a:buNone/>
            </a:pPr>
            <a:r>
              <a:rPr lang="en-US" sz="1125" b="1" dirty="0">
                <a:solidFill>
                  <a:srgbClr val="D32F2F"/>
                </a:solidFill>
              </a:rPr>
              <a:t>&lt; 1.0 cm²</a:t>
            </a:r>
            <a:endParaRPr lang="en-US" sz="1125" dirty="0"/>
          </a:p>
        </p:txBody>
      </p:sp>
      <p:sp>
        <p:nvSpPr>
          <p:cNvPr id="52" name="Text 21"/>
          <p:cNvSpPr/>
          <p:nvPr/>
        </p:nvSpPr>
        <p:spPr>
          <a:xfrm>
            <a:off x="6062216" y="4836319"/>
            <a:ext cx="5791200" cy="742950"/>
          </a:xfrm>
          <a:prstGeom prst="rect">
            <a:avLst/>
          </a:prstGeom>
          <a:noFill/>
          <a:ln/>
        </p:spPr>
        <p:txBody>
          <a:bodyPr vert="horz" wrap="square" lIns="0" tIns="0" rIns="0" bIns="0" rtlCol="0" anchor="ctr"/>
          <a:lstStyle/>
          <a:p>
            <a:pPr marL="0" indent="0">
              <a:lnSpc>
                <a:spcPts val="1800"/>
              </a:lnSpc>
              <a:buNone/>
            </a:pPr>
            <a:r>
              <a:rPr lang="en-US" sz="1200" dirty="0">
                <a:solidFill>
                  <a:srgbClr val="4A148C"/>
                </a:solidFill>
              </a:rPr>
              <a:t> </a:t>
            </a:r>
            <a:r>
              <a:rPr lang="en-US" sz="1200" b="1" dirty="0">
                <a:solidFill>
                  <a:srgbClr val="4A148C"/>
                </a:solidFill>
              </a:rPr>
              <a:t>AKT Exam Pearl:</a:t>
            </a:r>
            <a:r>
              <a:rPr lang="en-US" sz="1200" dirty="0">
                <a:solidFill>
                  <a:srgbClr val="4A148C"/>
                </a:solidFill>
              </a:rPr>
              <a:t> Significant (Severe) Aortic Stenosis is defined by a </a:t>
            </a:r>
            <a:r>
              <a:rPr lang="en-US" sz="1200" b="1" dirty="0">
                <a:solidFill>
                  <a:srgbClr val="4A148C"/>
                </a:solidFill>
              </a:rPr>
              <a:t>mean gradient &gt; 40 mmHg</a:t>
            </a:r>
            <a:r>
              <a:rPr lang="en-US" sz="1200" dirty="0">
                <a:solidFill>
                  <a:srgbClr val="4A148C"/>
                </a:solidFill>
              </a:rPr>
              <a:t> and/or an </a:t>
            </a:r>
            <a:r>
              <a:rPr lang="en-US" sz="1200" b="1" dirty="0">
                <a:solidFill>
                  <a:srgbClr val="4A148C"/>
                </a:solidFill>
              </a:rPr>
              <a:t>Aortic Valve Area (AVA) &lt; 1.0 cm²</a:t>
            </a:r>
            <a:r>
              <a:rPr lang="en-US" sz="1200" dirty="0">
                <a:solidFill>
                  <a:srgbClr val="4A148C"/>
                </a:solidFill>
              </a:rPr>
              <a:t>.</a:t>
            </a:r>
            <a:endParaRPr lang="en-US" sz="1200" dirty="0"/>
          </a:p>
        </p:txBody>
      </p:sp>
      <p:sp>
        <p:nvSpPr>
          <p:cNvPr id="53" name="Text 22"/>
          <p:cNvSpPr/>
          <p:nvPr/>
        </p:nvSpPr>
        <p:spPr>
          <a:xfrm>
            <a:off x="10421838" y="6477000"/>
            <a:ext cx="1770162" cy="381000"/>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www.bradfordvts.co.uk</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943100"/>
            <a:ext cx="6629400" cy="3000375"/>
          </a:xfrm>
          <a:prstGeom prst="rect">
            <a:avLst/>
          </a:prstGeom>
        </p:spPr>
      </p:pic>
      <p:pic>
        <p:nvPicPr>
          <p:cNvPr id="7" name="Image 5" descr="preencoded.png"/>
          <p:cNvPicPr>
            <a:picLocks noChangeAspect="1"/>
          </p:cNvPicPr>
          <p:nvPr/>
        </p:nvPicPr>
        <p:blipFill>
          <a:blip r:embed="rId7"/>
          <a:stretch>
            <a:fillRect/>
          </a:stretch>
        </p:blipFill>
        <p:spPr>
          <a:xfrm>
            <a:off x="428625" y="1943100"/>
            <a:ext cx="3534668" cy="600075"/>
          </a:xfrm>
          <a:prstGeom prst="rect">
            <a:avLst/>
          </a:prstGeom>
        </p:spPr>
      </p:pic>
      <p:pic>
        <p:nvPicPr>
          <p:cNvPr id="8" name="Image 6" descr="preencoded.png"/>
          <p:cNvPicPr>
            <a:picLocks noChangeAspect="1"/>
          </p:cNvPicPr>
          <p:nvPr/>
        </p:nvPicPr>
        <p:blipFill>
          <a:blip r:embed="rId8"/>
          <a:stretch>
            <a:fillRect/>
          </a:stretch>
        </p:blipFill>
        <p:spPr>
          <a:xfrm>
            <a:off x="3963293" y="1943100"/>
            <a:ext cx="3094732" cy="600075"/>
          </a:xfrm>
          <a:prstGeom prst="rect">
            <a:avLst/>
          </a:prstGeom>
        </p:spPr>
      </p:pic>
      <p:pic>
        <p:nvPicPr>
          <p:cNvPr id="9" name="Image 7" descr="preencoded.png"/>
          <p:cNvPicPr>
            <a:picLocks noChangeAspect="1"/>
          </p:cNvPicPr>
          <p:nvPr/>
        </p:nvPicPr>
        <p:blipFill>
          <a:blip r:embed="rId9"/>
          <a:stretch>
            <a:fillRect/>
          </a:stretch>
        </p:blipFill>
        <p:spPr>
          <a:xfrm>
            <a:off x="428625" y="2543175"/>
            <a:ext cx="3534668" cy="600075"/>
          </a:xfrm>
          <a:prstGeom prst="rect">
            <a:avLst/>
          </a:prstGeom>
        </p:spPr>
      </p:pic>
      <p:pic>
        <p:nvPicPr>
          <p:cNvPr id="10" name="Image 8" descr="preencoded.png"/>
          <p:cNvPicPr>
            <a:picLocks noChangeAspect="1"/>
          </p:cNvPicPr>
          <p:nvPr/>
        </p:nvPicPr>
        <p:blipFill>
          <a:blip r:embed="rId10"/>
          <a:stretch>
            <a:fillRect/>
          </a:stretch>
        </p:blipFill>
        <p:spPr>
          <a:xfrm>
            <a:off x="3963293" y="2543175"/>
            <a:ext cx="3094732" cy="600075"/>
          </a:xfrm>
          <a:prstGeom prst="rect">
            <a:avLst/>
          </a:prstGeom>
        </p:spPr>
      </p:pic>
      <p:pic>
        <p:nvPicPr>
          <p:cNvPr id="11" name="Image 9" descr="preencoded.png"/>
          <p:cNvPicPr>
            <a:picLocks noChangeAspect="1"/>
          </p:cNvPicPr>
          <p:nvPr/>
        </p:nvPicPr>
        <p:blipFill>
          <a:blip r:embed="rId11"/>
          <a:stretch>
            <a:fillRect/>
          </a:stretch>
        </p:blipFill>
        <p:spPr>
          <a:xfrm>
            <a:off x="428625" y="3143250"/>
            <a:ext cx="3534668" cy="600075"/>
          </a:xfrm>
          <a:prstGeom prst="rect">
            <a:avLst/>
          </a:prstGeom>
        </p:spPr>
      </p:pic>
      <p:pic>
        <p:nvPicPr>
          <p:cNvPr id="12" name="Image 10" descr="preencoded.png"/>
          <p:cNvPicPr>
            <a:picLocks noChangeAspect="1"/>
          </p:cNvPicPr>
          <p:nvPr/>
        </p:nvPicPr>
        <p:blipFill>
          <a:blip r:embed="rId12"/>
          <a:stretch>
            <a:fillRect/>
          </a:stretch>
        </p:blipFill>
        <p:spPr>
          <a:xfrm>
            <a:off x="3963293" y="3143250"/>
            <a:ext cx="3094732" cy="600075"/>
          </a:xfrm>
          <a:prstGeom prst="rect">
            <a:avLst/>
          </a:prstGeom>
        </p:spPr>
      </p:pic>
      <p:pic>
        <p:nvPicPr>
          <p:cNvPr id="13" name="Image 11" descr="preencoded.png"/>
          <p:cNvPicPr>
            <a:picLocks noChangeAspect="1"/>
          </p:cNvPicPr>
          <p:nvPr/>
        </p:nvPicPr>
        <p:blipFill>
          <a:blip r:embed="rId11"/>
          <a:stretch>
            <a:fillRect/>
          </a:stretch>
        </p:blipFill>
        <p:spPr>
          <a:xfrm>
            <a:off x="428625" y="3743325"/>
            <a:ext cx="3534668" cy="600075"/>
          </a:xfrm>
          <a:prstGeom prst="rect">
            <a:avLst/>
          </a:prstGeom>
        </p:spPr>
      </p:pic>
      <p:pic>
        <p:nvPicPr>
          <p:cNvPr id="14" name="Image 12" descr="preencoded.png"/>
          <p:cNvPicPr>
            <a:picLocks noChangeAspect="1"/>
          </p:cNvPicPr>
          <p:nvPr/>
        </p:nvPicPr>
        <p:blipFill>
          <a:blip r:embed="rId12"/>
          <a:stretch>
            <a:fillRect/>
          </a:stretch>
        </p:blipFill>
        <p:spPr>
          <a:xfrm>
            <a:off x="3963293" y="3743325"/>
            <a:ext cx="3094732" cy="600075"/>
          </a:xfrm>
          <a:prstGeom prst="rect">
            <a:avLst/>
          </a:prstGeom>
        </p:spPr>
      </p:pic>
      <p:pic>
        <p:nvPicPr>
          <p:cNvPr id="15" name="Image 13" descr="preencoded.png"/>
          <p:cNvPicPr>
            <a:picLocks noChangeAspect="1"/>
          </p:cNvPicPr>
          <p:nvPr/>
        </p:nvPicPr>
        <p:blipFill>
          <a:blip r:embed="rId13"/>
          <a:stretch>
            <a:fillRect/>
          </a:stretch>
        </p:blipFill>
        <p:spPr>
          <a:xfrm>
            <a:off x="7343775" y="1090761"/>
            <a:ext cx="4419600" cy="1802011"/>
          </a:xfrm>
          <a:prstGeom prst="rect">
            <a:avLst/>
          </a:prstGeom>
        </p:spPr>
      </p:pic>
      <p:pic>
        <p:nvPicPr>
          <p:cNvPr id="16" name="Image 14" descr="preencoded.png"/>
          <p:cNvPicPr>
            <a:picLocks noChangeAspect="1"/>
          </p:cNvPicPr>
          <p:nvPr/>
        </p:nvPicPr>
        <p:blipFill>
          <a:blip r:embed="rId14"/>
          <a:stretch>
            <a:fillRect/>
          </a:stretch>
        </p:blipFill>
        <p:spPr>
          <a:xfrm>
            <a:off x="7534275" y="1319361"/>
            <a:ext cx="190500" cy="152400"/>
          </a:xfrm>
          <a:prstGeom prst="rect">
            <a:avLst/>
          </a:prstGeom>
        </p:spPr>
      </p:pic>
      <p:pic>
        <p:nvPicPr>
          <p:cNvPr id="17" name="Image 15" descr="preencoded.png"/>
          <p:cNvPicPr>
            <a:picLocks noChangeAspect="1"/>
          </p:cNvPicPr>
          <p:nvPr/>
        </p:nvPicPr>
        <p:blipFill>
          <a:blip r:embed="rId15"/>
          <a:stretch>
            <a:fillRect/>
          </a:stretch>
        </p:blipFill>
        <p:spPr>
          <a:xfrm>
            <a:off x="7343775" y="3083272"/>
            <a:ext cx="4419600" cy="1527721"/>
          </a:xfrm>
          <a:prstGeom prst="rect">
            <a:avLst/>
          </a:prstGeom>
        </p:spPr>
      </p:pic>
      <p:pic>
        <p:nvPicPr>
          <p:cNvPr id="18" name="Image 16" descr="preencoded.png"/>
          <p:cNvPicPr>
            <a:picLocks noChangeAspect="1"/>
          </p:cNvPicPr>
          <p:nvPr/>
        </p:nvPicPr>
        <p:blipFill>
          <a:blip r:embed="rId16"/>
          <a:stretch>
            <a:fillRect/>
          </a:stretch>
        </p:blipFill>
        <p:spPr>
          <a:xfrm>
            <a:off x="7534275" y="3311872"/>
            <a:ext cx="190500" cy="152400"/>
          </a:xfrm>
          <a:prstGeom prst="rect">
            <a:avLst/>
          </a:prstGeom>
        </p:spPr>
      </p:pic>
      <p:pic>
        <p:nvPicPr>
          <p:cNvPr id="19" name="Image 17" descr="preencoded.png"/>
          <p:cNvPicPr>
            <a:picLocks noChangeAspect="1"/>
          </p:cNvPicPr>
          <p:nvPr/>
        </p:nvPicPr>
        <p:blipFill>
          <a:blip r:embed="rId17"/>
          <a:stretch>
            <a:fillRect/>
          </a:stretch>
        </p:blipFill>
        <p:spPr>
          <a:xfrm>
            <a:off x="7343775" y="4801493"/>
            <a:ext cx="4419600" cy="1384846"/>
          </a:xfrm>
          <a:prstGeom prst="rect">
            <a:avLst/>
          </a:prstGeom>
        </p:spPr>
      </p:pic>
      <p:pic>
        <p:nvPicPr>
          <p:cNvPr id="20" name="Image 18" descr="preencoded.png"/>
          <p:cNvPicPr>
            <a:picLocks noChangeAspect="1"/>
          </p:cNvPicPr>
          <p:nvPr/>
        </p:nvPicPr>
        <p:blipFill>
          <a:blip r:embed="rId18"/>
          <a:stretch>
            <a:fillRect/>
          </a:stretch>
        </p:blipFill>
        <p:spPr>
          <a:xfrm>
            <a:off x="7534275" y="5030093"/>
            <a:ext cx="190500" cy="152400"/>
          </a:xfrm>
          <a:prstGeom prst="rect">
            <a:avLst/>
          </a:prstGeom>
        </p:spPr>
      </p:pic>
      <p:pic>
        <p:nvPicPr>
          <p:cNvPr id="21" name="Image 19" descr="preencoded.png"/>
          <p:cNvPicPr>
            <a:picLocks noChangeAspect="1"/>
          </p:cNvPicPr>
          <p:nvPr/>
        </p:nvPicPr>
        <p:blipFill>
          <a:blip r:embed="rId19"/>
          <a:stretch>
            <a:fillRect/>
          </a:stretch>
        </p:blipFill>
        <p:spPr>
          <a:xfrm>
            <a:off x="0" y="6477000"/>
            <a:ext cx="12192000" cy="381000"/>
          </a:xfrm>
          <a:prstGeom prst="rect">
            <a:avLst/>
          </a:prstGeom>
        </p:spPr>
      </p:pic>
      <p:sp>
        <p:nvSpPr>
          <p:cNvPr id="22"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3"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AS Surveillance and Referral Triggers</a:t>
            </a:r>
            <a:endParaRPr lang="en-US" sz="2250" dirty="0"/>
          </a:p>
        </p:txBody>
      </p:sp>
      <p:sp>
        <p:nvSpPr>
          <p:cNvPr id="24" name="Text 2"/>
          <p:cNvSpPr/>
          <p:nvPr/>
        </p:nvSpPr>
        <p:spPr>
          <a:xfrm>
            <a:off x="600075" y="1943100"/>
            <a:ext cx="4272964" cy="6000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2D2D"/>
                </a:solidFill>
              </a:rPr>
              <a:t>AS Severity / Parameter</a:t>
            </a:r>
            <a:endParaRPr lang="en-US" sz="1350" dirty="0"/>
          </a:p>
        </p:txBody>
      </p:sp>
      <p:sp>
        <p:nvSpPr>
          <p:cNvPr id="25" name="Text 3"/>
          <p:cNvSpPr/>
          <p:nvPr/>
        </p:nvSpPr>
        <p:spPr>
          <a:xfrm>
            <a:off x="4134743" y="1943100"/>
            <a:ext cx="4024763" cy="6000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D2D2D"/>
                </a:solidFill>
              </a:rPr>
              <a:t>Surveillance Frequency</a:t>
            </a:r>
            <a:endParaRPr lang="en-US" sz="1350" dirty="0"/>
          </a:p>
        </p:txBody>
      </p:sp>
      <p:sp>
        <p:nvSpPr>
          <p:cNvPr id="26" name="Text 4"/>
          <p:cNvSpPr/>
          <p:nvPr/>
        </p:nvSpPr>
        <p:spPr>
          <a:xfrm>
            <a:off x="600075" y="2543175"/>
            <a:ext cx="4149110" cy="600075"/>
          </a:xfrm>
          <a:prstGeom prst="rect">
            <a:avLst/>
          </a:prstGeom>
          <a:noFill/>
          <a:ln/>
        </p:spPr>
        <p:txBody>
          <a:bodyPr vert="horz" wrap="square" lIns="0" tIns="0" rIns="0" bIns="0" rtlCol="0" anchor="ctr"/>
          <a:lstStyle/>
          <a:p>
            <a:pPr marL="0" indent="0">
              <a:lnSpc>
                <a:spcPts val="2025"/>
              </a:lnSpc>
              <a:buNone/>
            </a:pPr>
            <a:r>
              <a:rPr lang="en-US" sz="1350" b="1" dirty="0">
                <a:solidFill>
                  <a:srgbClr val="388E3C"/>
                </a:solidFill>
              </a:rPr>
              <a:t>Mild AS</a:t>
            </a:r>
            <a:r>
              <a:rPr lang="en-US" sz="1350" dirty="0">
                <a:solidFill>
                  <a:srgbClr val="2D2D2D"/>
                </a:solidFill>
              </a:rPr>
              <a:t> (Age &lt;85 yrs)</a:t>
            </a:r>
            <a:endParaRPr lang="en-US" sz="1350" dirty="0"/>
          </a:p>
        </p:txBody>
      </p:sp>
      <p:sp>
        <p:nvSpPr>
          <p:cNvPr id="27" name="Text 5"/>
          <p:cNvSpPr/>
          <p:nvPr/>
        </p:nvSpPr>
        <p:spPr>
          <a:xfrm>
            <a:off x="4134743" y="2543175"/>
            <a:ext cx="5244388" cy="60007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Echocardiogram every </a:t>
            </a:r>
            <a:r>
              <a:rPr lang="en-US" sz="1350" b="1" dirty="0">
                <a:solidFill>
                  <a:srgbClr val="2D2D2D"/>
                </a:solidFill>
              </a:rPr>
              <a:t>4 years</a:t>
            </a:r>
            <a:endParaRPr lang="en-US" sz="1350" dirty="0"/>
          </a:p>
        </p:txBody>
      </p:sp>
      <p:sp>
        <p:nvSpPr>
          <p:cNvPr id="28" name="Text 6"/>
          <p:cNvSpPr/>
          <p:nvPr/>
        </p:nvSpPr>
        <p:spPr>
          <a:xfrm>
            <a:off x="600075" y="3143250"/>
            <a:ext cx="6811972" cy="6000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Moderate AS</a:t>
            </a:r>
            <a:r>
              <a:rPr lang="en-US" sz="1350" dirty="0">
                <a:solidFill>
                  <a:srgbClr val="2D2D2D"/>
                </a:solidFill>
              </a:rPr>
              <a:t> (Velocity 3.0–3.4 m/s)</a:t>
            </a:r>
            <a:endParaRPr lang="en-US" sz="1350" dirty="0"/>
          </a:p>
        </p:txBody>
      </p:sp>
      <p:sp>
        <p:nvSpPr>
          <p:cNvPr id="29" name="Text 7"/>
          <p:cNvSpPr/>
          <p:nvPr/>
        </p:nvSpPr>
        <p:spPr>
          <a:xfrm>
            <a:off x="4134743" y="3143250"/>
            <a:ext cx="5244388" cy="60007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Echocardiogram every </a:t>
            </a:r>
            <a:r>
              <a:rPr lang="en-US" sz="1350" b="1" dirty="0">
                <a:solidFill>
                  <a:srgbClr val="2D2D2D"/>
                </a:solidFill>
              </a:rPr>
              <a:t>2 years</a:t>
            </a:r>
            <a:endParaRPr lang="en-US" sz="1350" dirty="0"/>
          </a:p>
        </p:txBody>
      </p:sp>
      <p:sp>
        <p:nvSpPr>
          <p:cNvPr id="30" name="Text 8"/>
          <p:cNvSpPr/>
          <p:nvPr/>
        </p:nvSpPr>
        <p:spPr>
          <a:xfrm>
            <a:off x="600075" y="3743325"/>
            <a:ext cx="6811972" cy="6000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Moderate AS</a:t>
            </a:r>
            <a:r>
              <a:rPr lang="en-US" sz="1350" dirty="0">
                <a:solidFill>
                  <a:srgbClr val="2D2D2D"/>
                </a:solidFill>
              </a:rPr>
              <a:t> (Velocity 3.5–3.9 m/s)</a:t>
            </a:r>
            <a:endParaRPr lang="en-US" sz="1350" dirty="0"/>
          </a:p>
        </p:txBody>
      </p:sp>
      <p:sp>
        <p:nvSpPr>
          <p:cNvPr id="31" name="Text 9"/>
          <p:cNvSpPr/>
          <p:nvPr/>
        </p:nvSpPr>
        <p:spPr>
          <a:xfrm>
            <a:off x="4134743" y="3743325"/>
            <a:ext cx="4207707" cy="60007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Echocardiogram </a:t>
            </a:r>
            <a:r>
              <a:rPr lang="en-US" sz="1350" b="1" dirty="0">
                <a:solidFill>
                  <a:srgbClr val="2D2D2D"/>
                </a:solidFill>
              </a:rPr>
              <a:t>Annually</a:t>
            </a:r>
            <a:endParaRPr lang="en-US" sz="1350" dirty="0"/>
          </a:p>
        </p:txBody>
      </p:sp>
      <p:sp>
        <p:nvSpPr>
          <p:cNvPr id="32" name="Text 10"/>
          <p:cNvSpPr/>
          <p:nvPr/>
        </p:nvSpPr>
        <p:spPr>
          <a:xfrm>
            <a:off x="600075" y="4343400"/>
            <a:ext cx="5635359" cy="6000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Severe AS</a:t>
            </a:r>
            <a:r>
              <a:rPr lang="en-US" sz="1350" dirty="0">
                <a:solidFill>
                  <a:srgbClr val="2D2D2D"/>
                </a:solidFill>
              </a:rPr>
              <a:t> (Gradient &gt;40 mmHg)</a:t>
            </a:r>
            <a:endParaRPr lang="en-US" sz="1350" dirty="0"/>
          </a:p>
        </p:txBody>
      </p:sp>
      <p:sp>
        <p:nvSpPr>
          <p:cNvPr id="33" name="Text 11"/>
          <p:cNvSpPr/>
          <p:nvPr/>
        </p:nvSpPr>
        <p:spPr>
          <a:xfrm>
            <a:off x="4134743" y="4343400"/>
            <a:ext cx="5061444" cy="6000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6-monthly</a:t>
            </a:r>
            <a:r>
              <a:rPr lang="en-US" sz="1350" dirty="0">
                <a:solidFill>
                  <a:srgbClr val="2D2D2D"/>
                </a:solidFill>
              </a:rPr>
              <a:t> specialist review</a:t>
            </a:r>
            <a:endParaRPr lang="en-US" sz="1350" dirty="0"/>
          </a:p>
        </p:txBody>
      </p:sp>
      <p:sp>
        <p:nvSpPr>
          <p:cNvPr id="34" name="Text 12"/>
          <p:cNvSpPr/>
          <p:nvPr/>
        </p:nvSpPr>
        <p:spPr>
          <a:xfrm>
            <a:off x="428625" y="5133975"/>
            <a:ext cx="1034796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66666"/>
                </a:solidFill>
              </a:rPr>
              <a:t>Source: Affinity Care Valve Surveillance 2021 / NICE Standards</a:t>
            </a:r>
            <a:endParaRPr lang="en-US" sz="1050" dirty="0"/>
          </a:p>
        </p:txBody>
      </p:sp>
      <p:sp>
        <p:nvSpPr>
          <p:cNvPr id="35" name="Text 13"/>
          <p:cNvSpPr/>
          <p:nvPr/>
        </p:nvSpPr>
        <p:spPr>
          <a:xfrm>
            <a:off x="7820025" y="1281261"/>
            <a:ext cx="43719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URGENT REFERRAL TRIGGERS</a:t>
            </a:r>
            <a:endParaRPr lang="en-US" sz="1200" dirty="0"/>
          </a:p>
        </p:txBody>
      </p:sp>
      <p:sp>
        <p:nvSpPr>
          <p:cNvPr id="36" name="Text 14"/>
          <p:cNvSpPr/>
          <p:nvPr/>
        </p:nvSpPr>
        <p:spPr>
          <a:xfrm>
            <a:off x="7534275" y="1605111"/>
            <a:ext cx="4038600" cy="1097161"/>
          </a:xfrm>
          <a:prstGeom prst="rect">
            <a:avLst/>
          </a:prstGeom>
          <a:noFill/>
          <a:ln/>
        </p:spPr>
        <p:txBody>
          <a:bodyPr vert="horz" wrap="square" lIns="0" tIns="0" rIns="0" bIns="0" rtlCol="0" anchor="ctr"/>
          <a:lstStyle/>
          <a:p>
            <a:pPr marL="0" indent="0">
              <a:lnSpc>
                <a:spcPts val="1785"/>
              </a:lnSpc>
              <a:buNone/>
            </a:pPr>
            <a:r>
              <a:rPr lang="en-US" sz="1275" dirty="0">
                <a:solidFill>
                  <a:srgbClr val="FFFFFF"/>
                </a:solidFill>
              </a:rPr>
              <a:t>Any patient with Moderate-Severe AS and:</a:t>
            </a:r>
            <a:endParaRPr lang="en-US" sz="1275" dirty="0"/>
          </a:p>
        </p:txBody>
      </p:sp>
      <p:sp>
        <p:nvSpPr>
          <p:cNvPr id="37" name="Text 15"/>
          <p:cNvSpPr/>
          <p:nvPr/>
        </p:nvSpPr>
        <p:spPr>
          <a:xfrm>
            <a:off x="7820025" y="3273772"/>
            <a:ext cx="4038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AKT PEARL</a:t>
            </a:r>
            <a:endParaRPr lang="en-US" sz="1200" dirty="0"/>
          </a:p>
        </p:txBody>
      </p:sp>
      <p:sp>
        <p:nvSpPr>
          <p:cNvPr id="38" name="Text 16"/>
          <p:cNvSpPr/>
          <p:nvPr/>
        </p:nvSpPr>
        <p:spPr>
          <a:xfrm>
            <a:off x="7534275" y="3597622"/>
            <a:ext cx="4038600" cy="822871"/>
          </a:xfrm>
          <a:prstGeom prst="rect">
            <a:avLst/>
          </a:prstGeom>
          <a:noFill/>
          <a:ln/>
        </p:spPr>
        <p:txBody>
          <a:bodyPr vert="horz" wrap="square" lIns="0" tIns="0" rIns="0" bIns="0" rtlCol="0" anchor="ctr"/>
          <a:lstStyle/>
          <a:p>
            <a:pPr marL="0" indent="0">
              <a:lnSpc>
                <a:spcPts val="1785"/>
              </a:lnSpc>
              <a:buNone/>
            </a:pPr>
            <a:r>
              <a:rPr lang="en-US" sz="1275" dirty="0">
                <a:solidFill>
                  <a:srgbClr val="FFFFFF"/>
                </a:solidFill>
              </a:rPr>
              <a:t>Significant AS is defined as:</a:t>
            </a:r>
            <a:endParaRPr lang="en-US" sz="1275" dirty="0"/>
          </a:p>
        </p:txBody>
      </p:sp>
      <p:sp>
        <p:nvSpPr>
          <p:cNvPr id="39" name="Text 17"/>
          <p:cNvSpPr/>
          <p:nvPr/>
        </p:nvSpPr>
        <p:spPr>
          <a:xfrm>
            <a:off x="7820025" y="4991993"/>
            <a:ext cx="4038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SCA SAFETY-NETTING</a:t>
            </a:r>
            <a:endParaRPr lang="en-US" sz="1200" dirty="0"/>
          </a:p>
        </p:txBody>
      </p:sp>
      <p:sp>
        <p:nvSpPr>
          <p:cNvPr id="40" name="Text 18"/>
          <p:cNvSpPr/>
          <p:nvPr/>
        </p:nvSpPr>
        <p:spPr>
          <a:xfrm>
            <a:off x="7534275" y="5315843"/>
            <a:ext cx="4038600" cy="679996"/>
          </a:xfrm>
          <a:prstGeom prst="rect">
            <a:avLst/>
          </a:prstGeom>
          <a:noFill/>
          <a:ln/>
        </p:spPr>
        <p:txBody>
          <a:bodyPr vert="horz" wrap="square" lIns="0" tIns="0" rIns="0" bIns="0" rtlCol="0" anchor="ctr"/>
          <a:lstStyle/>
          <a:p>
            <a:pPr marL="0" indent="0">
              <a:lnSpc>
                <a:spcPts val="1785"/>
              </a:lnSpc>
              <a:buNone/>
            </a:pPr>
            <a:r>
              <a:rPr lang="en-US" sz="1275" dirty="0">
                <a:solidFill>
                  <a:srgbClr val="FFFFFF"/>
                </a:solidFill>
              </a:rPr>
              <a:t>"If you develop chest tightness, dizziness, or feel more breathless when walking, you must contact us immediately."</a:t>
            </a:r>
            <a:endParaRPr lang="en-US" sz="1275" dirty="0"/>
          </a:p>
        </p:txBody>
      </p:sp>
      <p:sp>
        <p:nvSpPr>
          <p:cNvPr id="41" name="Text 19"/>
          <p:cNvSpPr/>
          <p:nvPr/>
        </p:nvSpPr>
        <p:spPr>
          <a:xfrm>
            <a:off x="10293846" y="6477000"/>
            <a:ext cx="1898154" cy="381000"/>
          </a:xfrm>
          <a:prstGeom prst="rect">
            <a:avLst/>
          </a:prstGeom>
          <a:noFill/>
          <a:ln/>
        </p:spPr>
        <p:txBody>
          <a:bodyPr vert="horz" wrap="square" lIns="0" tIns="0" rIns="0" bIns="0" rtlCol="0" anchor="ctr"/>
          <a:lstStyle/>
          <a:p>
            <a:pPr marL="0" indent="0">
              <a:lnSpc>
                <a:spcPts val="1575"/>
              </a:lnSpc>
              <a:buNone/>
            </a:pPr>
            <a:r>
              <a:rPr lang="en-US" sz="1050" b="1" dirty="0">
                <a:solidFill>
                  <a:srgbClr val="888888"/>
                </a:solidFill>
              </a:rPr>
              <a:t>www.bradfordvts.co.uk</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28625" y="238125"/>
            <a:ext cx="2512516" cy="314325"/>
          </a:xfrm>
          <a:prstGeom prst="rect">
            <a:avLst/>
          </a:prstGeom>
        </p:spPr>
      </p:pic>
      <p:pic>
        <p:nvPicPr>
          <p:cNvPr id="4" name="Image 2"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5" name="Image 3" descr="preencoded.png"/>
          <p:cNvPicPr>
            <a:picLocks noChangeAspect="1"/>
          </p:cNvPicPr>
          <p:nvPr/>
        </p:nvPicPr>
        <p:blipFill>
          <a:blip r:embed="rId6"/>
          <a:stretch>
            <a:fillRect/>
          </a:stretch>
        </p:blipFill>
        <p:spPr>
          <a:xfrm>
            <a:off x="428625" y="1600200"/>
            <a:ext cx="5524500" cy="1581150"/>
          </a:xfrm>
          <a:prstGeom prst="rect">
            <a:avLst/>
          </a:prstGeom>
        </p:spPr>
      </p:pic>
      <p:pic>
        <p:nvPicPr>
          <p:cNvPr id="6" name="Image 4" descr="preencoded.png"/>
          <p:cNvPicPr>
            <a:picLocks noChangeAspect="1"/>
          </p:cNvPicPr>
          <p:nvPr/>
        </p:nvPicPr>
        <p:blipFill>
          <a:blip r:embed="rId7"/>
          <a:stretch>
            <a:fillRect/>
          </a:stretch>
        </p:blipFill>
        <p:spPr>
          <a:xfrm>
            <a:off x="619125" y="1831628"/>
            <a:ext cx="214313" cy="175320"/>
          </a:xfrm>
          <a:prstGeom prst="rect">
            <a:avLst/>
          </a:prstGeom>
        </p:spPr>
      </p:pic>
      <p:pic>
        <p:nvPicPr>
          <p:cNvPr id="7" name="Image 5" descr="preencoded.png"/>
          <p:cNvPicPr>
            <a:picLocks noChangeAspect="1"/>
          </p:cNvPicPr>
          <p:nvPr/>
        </p:nvPicPr>
        <p:blipFill>
          <a:blip r:embed="rId8"/>
          <a:stretch>
            <a:fillRect/>
          </a:stretch>
        </p:blipFill>
        <p:spPr>
          <a:xfrm>
            <a:off x="619125" y="2162175"/>
            <a:ext cx="178594" cy="147042"/>
          </a:xfrm>
          <a:prstGeom prst="rect">
            <a:avLst/>
          </a:prstGeom>
        </p:spPr>
      </p:pic>
      <p:pic>
        <p:nvPicPr>
          <p:cNvPr id="8" name="Image 6" descr="preencoded.png"/>
          <p:cNvPicPr>
            <a:picLocks noChangeAspect="1"/>
          </p:cNvPicPr>
          <p:nvPr/>
        </p:nvPicPr>
        <p:blipFill>
          <a:blip r:embed="rId8"/>
          <a:stretch>
            <a:fillRect/>
          </a:stretch>
        </p:blipFill>
        <p:spPr>
          <a:xfrm>
            <a:off x="619125" y="2438400"/>
            <a:ext cx="178594" cy="147042"/>
          </a:xfrm>
          <a:prstGeom prst="rect">
            <a:avLst/>
          </a:prstGeom>
        </p:spPr>
      </p:pic>
      <p:pic>
        <p:nvPicPr>
          <p:cNvPr id="9" name="Image 7" descr="preencoded.png"/>
          <p:cNvPicPr>
            <a:picLocks noChangeAspect="1"/>
          </p:cNvPicPr>
          <p:nvPr/>
        </p:nvPicPr>
        <p:blipFill>
          <a:blip r:embed="rId8"/>
          <a:stretch>
            <a:fillRect/>
          </a:stretch>
        </p:blipFill>
        <p:spPr>
          <a:xfrm>
            <a:off x="619125" y="2714625"/>
            <a:ext cx="178594" cy="147042"/>
          </a:xfrm>
          <a:prstGeom prst="rect">
            <a:avLst/>
          </a:prstGeom>
        </p:spPr>
      </p:pic>
      <p:pic>
        <p:nvPicPr>
          <p:cNvPr id="10" name="Image 8" descr="preencoded.png"/>
          <p:cNvPicPr>
            <a:picLocks noChangeAspect="1"/>
          </p:cNvPicPr>
          <p:nvPr/>
        </p:nvPicPr>
        <p:blipFill>
          <a:blip r:embed="rId9"/>
          <a:stretch>
            <a:fillRect/>
          </a:stretch>
        </p:blipFill>
        <p:spPr>
          <a:xfrm>
            <a:off x="428625" y="3371850"/>
            <a:ext cx="5524500" cy="1581150"/>
          </a:xfrm>
          <a:prstGeom prst="rect">
            <a:avLst/>
          </a:prstGeom>
        </p:spPr>
      </p:pic>
      <p:pic>
        <p:nvPicPr>
          <p:cNvPr id="11" name="Image 9" descr="preencoded.png"/>
          <p:cNvPicPr>
            <a:picLocks noChangeAspect="1"/>
          </p:cNvPicPr>
          <p:nvPr/>
        </p:nvPicPr>
        <p:blipFill>
          <a:blip r:embed="rId10"/>
          <a:stretch>
            <a:fillRect/>
          </a:stretch>
        </p:blipFill>
        <p:spPr>
          <a:xfrm>
            <a:off x="619125" y="3603278"/>
            <a:ext cx="214313" cy="175320"/>
          </a:xfrm>
          <a:prstGeom prst="rect">
            <a:avLst/>
          </a:prstGeom>
        </p:spPr>
      </p:pic>
      <p:pic>
        <p:nvPicPr>
          <p:cNvPr id="12" name="Image 10" descr="preencoded.png"/>
          <p:cNvPicPr>
            <a:picLocks noChangeAspect="1"/>
          </p:cNvPicPr>
          <p:nvPr/>
        </p:nvPicPr>
        <p:blipFill>
          <a:blip r:embed="rId11"/>
          <a:stretch>
            <a:fillRect/>
          </a:stretch>
        </p:blipFill>
        <p:spPr>
          <a:xfrm>
            <a:off x="619125" y="3933825"/>
            <a:ext cx="178594" cy="147042"/>
          </a:xfrm>
          <a:prstGeom prst="rect">
            <a:avLst/>
          </a:prstGeom>
        </p:spPr>
      </p:pic>
      <p:pic>
        <p:nvPicPr>
          <p:cNvPr id="13" name="Image 11" descr="preencoded.png"/>
          <p:cNvPicPr>
            <a:picLocks noChangeAspect="1"/>
          </p:cNvPicPr>
          <p:nvPr/>
        </p:nvPicPr>
        <p:blipFill>
          <a:blip r:embed="rId11"/>
          <a:stretch>
            <a:fillRect/>
          </a:stretch>
        </p:blipFill>
        <p:spPr>
          <a:xfrm>
            <a:off x="619125" y="4210050"/>
            <a:ext cx="178594" cy="147042"/>
          </a:xfrm>
          <a:prstGeom prst="rect">
            <a:avLst/>
          </a:prstGeom>
        </p:spPr>
      </p:pic>
      <p:pic>
        <p:nvPicPr>
          <p:cNvPr id="14" name="Image 12" descr="preencoded.png"/>
          <p:cNvPicPr>
            <a:picLocks noChangeAspect="1"/>
          </p:cNvPicPr>
          <p:nvPr/>
        </p:nvPicPr>
        <p:blipFill>
          <a:blip r:embed="rId11"/>
          <a:stretch>
            <a:fillRect/>
          </a:stretch>
        </p:blipFill>
        <p:spPr>
          <a:xfrm>
            <a:off x="619125" y="4486275"/>
            <a:ext cx="178594" cy="147042"/>
          </a:xfrm>
          <a:prstGeom prst="rect">
            <a:avLst/>
          </a:prstGeom>
        </p:spPr>
      </p:pic>
      <p:pic>
        <p:nvPicPr>
          <p:cNvPr id="15" name="Image 13" descr="preencoded.png"/>
          <p:cNvPicPr>
            <a:picLocks noChangeAspect="1"/>
          </p:cNvPicPr>
          <p:nvPr/>
        </p:nvPicPr>
        <p:blipFill>
          <a:blip r:embed="rId12"/>
          <a:stretch>
            <a:fillRect/>
          </a:stretch>
        </p:blipFill>
        <p:spPr>
          <a:xfrm>
            <a:off x="428625" y="5143500"/>
            <a:ext cx="5524500" cy="628650"/>
          </a:xfrm>
          <a:prstGeom prst="rect">
            <a:avLst/>
          </a:prstGeom>
        </p:spPr>
      </p:pic>
      <p:pic>
        <p:nvPicPr>
          <p:cNvPr id="16" name="Image 14" descr="preencoded.png"/>
          <p:cNvPicPr>
            <a:picLocks noChangeAspect="1"/>
          </p:cNvPicPr>
          <p:nvPr/>
        </p:nvPicPr>
        <p:blipFill>
          <a:blip r:embed="rId13"/>
          <a:stretch>
            <a:fillRect/>
          </a:stretch>
        </p:blipFill>
        <p:spPr>
          <a:xfrm>
            <a:off x="571500" y="5384899"/>
            <a:ext cx="166688" cy="145852"/>
          </a:xfrm>
          <a:prstGeom prst="rect">
            <a:avLst/>
          </a:prstGeom>
        </p:spPr>
      </p:pic>
      <p:pic>
        <p:nvPicPr>
          <p:cNvPr id="17" name="Image 15" descr="preencoded.png"/>
          <p:cNvPicPr>
            <a:picLocks noChangeAspect="1"/>
          </p:cNvPicPr>
          <p:nvPr/>
        </p:nvPicPr>
        <p:blipFill>
          <a:blip r:embed="rId14"/>
          <a:stretch>
            <a:fillRect/>
          </a:stretch>
        </p:blipFill>
        <p:spPr>
          <a:xfrm>
            <a:off x="6238875" y="1178719"/>
            <a:ext cx="5524500" cy="1581150"/>
          </a:xfrm>
          <a:prstGeom prst="rect">
            <a:avLst/>
          </a:prstGeom>
        </p:spPr>
      </p:pic>
      <p:pic>
        <p:nvPicPr>
          <p:cNvPr id="18" name="Image 16" descr="preencoded.png"/>
          <p:cNvPicPr>
            <a:picLocks noChangeAspect="1"/>
          </p:cNvPicPr>
          <p:nvPr/>
        </p:nvPicPr>
        <p:blipFill>
          <a:blip r:embed="rId15"/>
          <a:stretch>
            <a:fillRect/>
          </a:stretch>
        </p:blipFill>
        <p:spPr>
          <a:xfrm>
            <a:off x="6429375" y="1410146"/>
            <a:ext cx="214313" cy="175320"/>
          </a:xfrm>
          <a:prstGeom prst="rect">
            <a:avLst/>
          </a:prstGeom>
        </p:spPr>
      </p:pic>
      <p:pic>
        <p:nvPicPr>
          <p:cNvPr id="19" name="Image 17" descr="preencoded.png"/>
          <p:cNvPicPr>
            <a:picLocks noChangeAspect="1"/>
          </p:cNvPicPr>
          <p:nvPr/>
        </p:nvPicPr>
        <p:blipFill>
          <a:blip r:embed="rId16"/>
          <a:stretch>
            <a:fillRect/>
          </a:stretch>
        </p:blipFill>
        <p:spPr>
          <a:xfrm>
            <a:off x="6429375" y="1740694"/>
            <a:ext cx="178594" cy="147042"/>
          </a:xfrm>
          <a:prstGeom prst="rect">
            <a:avLst/>
          </a:prstGeom>
        </p:spPr>
      </p:pic>
      <p:pic>
        <p:nvPicPr>
          <p:cNvPr id="20" name="Image 18" descr="preencoded.png"/>
          <p:cNvPicPr>
            <a:picLocks noChangeAspect="1"/>
          </p:cNvPicPr>
          <p:nvPr/>
        </p:nvPicPr>
        <p:blipFill>
          <a:blip r:embed="rId16"/>
          <a:stretch>
            <a:fillRect/>
          </a:stretch>
        </p:blipFill>
        <p:spPr>
          <a:xfrm>
            <a:off x="6429375" y="2016919"/>
            <a:ext cx="178594" cy="147042"/>
          </a:xfrm>
          <a:prstGeom prst="rect">
            <a:avLst/>
          </a:prstGeom>
        </p:spPr>
      </p:pic>
      <p:pic>
        <p:nvPicPr>
          <p:cNvPr id="21" name="Image 19" descr="preencoded.png"/>
          <p:cNvPicPr>
            <a:picLocks noChangeAspect="1"/>
          </p:cNvPicPr>
          <p:nvPr/>
        </p:nvPicPr>
        <p:blipFill>
          <a:blip r:embed="rId16"/>
          <a:stretch>
            <a:fillRect/>
          </a:stretch>
        </p:blipFill>
        <p:spPr>
          <a:xfrm>
            <a:off x="6429375" y="2293144"/>
            <a:ext cx="178594" cy="147042"/>
          </a:xfrm>
          <a:prstGeom prst="rect">
            <a:avLst/>
          </a:prstGeom>
        </p:spPr>
      </p:pic>
      <p:pic>
        <p:nvPicPr>
          <p:cNvPr id="22" name="Image 20" descr="preencoded.png"/>
          <p:cNvPicPr>
            <a:picLocks noChangeAspect="1"/>
          </p:cNvPicPr>
          <p:nvPr/>
        </p:nvPicPr>
        <p:blipFill>
          <a:blip r:embed="rId17"/>
          <a:stretch>
            <a:fillRect/>
          </a:stretch>
        </p:blipFill>
        <p:spPr>
          <a:xfrm>
            <a:off x="6238875" y="2950369"/>
            <a:ext cx="5524500" cy="1604963"/>
          </a:xfrm>
          <a:prstGeom prst="rect">
            <a:avLst/>
          </a:prstGeom>
        </p:spPr>
      </p:pic>
      <p:pic>
        <p:nvPicPr>
          <p:cNvPr id="23" name="Image 21" descr="preencoded.png"/>
          <p:cNvPicPr>
            <a:picLocks noChangeAspect="1"/>
          </p:cNvPicPr>
          <p:nvPr/>
        </p:nvPicPr>
        <p:blipFill>
          <a:blip r:embed="rId18"/>
          <a:stretch>
            <a:fillRect/>
          </a:stretch>
        </p:blipFill>
        <p:spPr>
          <a:xfrm>
            <a:off x="6429375" y="3181796"/>
            <a:ext cx="214313" cy="175320"/>
          </a:xfrm>
          <a:prstGeom prst="rect">
            <a:avLst/>
          </a:prstGeom>
        </p:spPr>
      </p:pic>
      <p:pic>
        <p:nvPicPr>
          <p:cNvPr id="24" name="Image 22" descr="preencoded.png"/>
          <p:cNvPicPr>
            <a:picLocks noChangeAspect="1"/>
          </p:cNvPicPr>
          <p:nvPr/>
        </p:nvPicPr>
        <p:blipFill>
          <a:blip r:embed="rId19"/>
          <a:stretch>
            <a:fillRect/>
          </a:stretch>
        </p:blipFill>
        <p:spPr>
          <a:xfrm>
            <a:off x="6429375" y="3512344"/>
            <a:ext cx="1650950" cy="600075"/>
          </a:xfrm>
          <a:prstGeom prst="rect">
            <a:avLst/>
          </a:prstGeom>
        </p:spPr>
      </p:pic>
      <p:pic>
        <p:nvPicPr>
          <p:cNvPr id="25" name="Image 23" descr="preencoded.png"/>
          <p:cNvPicPr>
            <a:picLocks noChangeAspect="1"/>
          </p:cNvPicPr>
          <p:nvPr/>
        </p:nvPicPr>
        <p:blipFill>
          <a:blip r:embed="rId20"/>
          <a:stretch>
            <a:fillRect/>
          </a:stretch>
        </p:blipFill>
        <p:spPr>
          <a:xfrm>
            <a:off x="8175575" y="3512344"/>
            <a:ext cx="1650950" cy="600075"/>
          </a:xfrm>
          <a:prstGeom prst="rect">
            <a:avLst/>
          </a:prstGeom>
        </p:spPr>
      </p:pic>
      <p:pic>
        <p:nvPicPr>
          <p:cNvPr id="26" name="Image 24" descr="preencoded.png"/>
          <p:cNvPicPr>
            <a:picLocks noChangeAspect="1"/>
          </p:cNvPicPr>
          <p:nvPr/>
        </p:nvPicPr>
        <p:blipFill>
          <a:blip r:embed="rId21"/>
          <a:stretch>
            <a:fillRect/>
          </a:stretch>
        </p:blipFill>
        <p:spPr>
          <a:xfrm>
            <a:off x="9921776" y="3512344"/>
            <a:ext cx="1650950" cy="600075"/>
          </a:xfrm>
          <a:prstGeom prst="rect">
            <a:avLst/>
          </a:prstGeom>
        </p:spPr>
      </p:pic>
      <p:pic>
        <p:nvPicPr>
          <p:cNvPr id="27" name="Image 25" descr="preencoded.png"/>
          <p:cNvPicPr>
            <a:picLocks noChangeAspect="1"/>
          </p:cNvPicPr>
          <p:nvPr/>
        </p:nvPicPr>
        <p:blipFill>
          <a:blip r:embed="rId22"/>
          <a:stretch>
            <a:fillRect/>
          </a:stretch>
        </p:blipFill>
        <p:spPr>
          <a:xfrm>
            <a:off x="6238875" y="4745831"/>
            <a:ext cx="5524500" cy="628650"/>
          </a:xfrm>
          <a:prstGeom prst="rect">
            <a:avLst/>
          </a:prstGeom>
        </p:spPr>
      </p:pic>
      <p:pic>
        <p:nvPicPr>
          <p:cNvPr id="28" name="Image 26" descr="preencoded.png"/>
          <p:cNvPicPr>
            <a:picLocks noChangeAspect="1"/>
          </p:cNvPicPr>
          <p:nvPr/>
        </p:nvPicPr>
        <p:blipFill>
          <a:blip r:embed="rId23"/>
          <a:stretch>
            <a:fillRect/>
          </a:stretch>
        </p:blipFill>
        <p:spPr>
          <a:xfrm>
            <a:off x="6381750" y="4976813"/>
            <a:ext cx="166688" cy="166688"/>
          </a:xfrm>
          <a:prstGeom prst="rect">
            <a:avLst/>
          </a:prstGeom>
        </p:spPr>
      </p:pic>
      <p:pic>
        <p:nvPicPr>
          <p:cNvPr id="29" name="Image 27" descr="preencoded.png"/>
          <p:cNvPicPr>
            <a:picLocks noChangeAspect="1"/>
          </p:cNvPicPr>
          <p:nvPr/>
        </p:nvPicPr>
        <p:blipFill>
          <a:blip r:embed="rId24"/>
          <a:stretch>
            <a:fillRect/>
          </a:stretch>
        </p:blipFill>
        <p:spPr>
          <a:xfrm>
            <a:off x="6238875" y="5564981"/>
            <a:ext cx="5524500" cy="628650"/>
          </a:xfrm>
          <a:prstGeom prst="rect">
            <a:avLst/>
          </a:prstGeom>
        </p:spPr>
      </p:pic>
      <p:pic>
        <p:nvPicPr>
          <p:cNvPr id="30" name="Image 28" descr="preencoded.png"/>
          <p:cNvPicPr>
            <a:picLocks noChangeAspect="1"/>
          </p:cNvPicPr>
          <p:nvPr/>
        </p:nvPicPr>
        <p:blipFill>
          <a:blip r:embed="rId25"/>
          <a:stretch>
            <a:fillRect/>
          </a:stretch>
        </p:blipFill>
        <p:spPr>
          <a:xfrm>
            <a:off x="6381750" y="5795963"/>
            <a:ext cx="166688" cy="166688"/>
          </a:xfrm>
          <a:prstGeom prst="rect">
            <a:avLst/>
          </a:prstGeom>
        </p:spPr>
      </p:pic>
      <p:pic>
        <p:nvPicPr>
          <p:cNvPr id="31" name="Image 29" descr="preencoded.png"/>
          <p:cNvPicPr>
            <a:picLocks noChangeAspect="1"/>
          </p:cNvPicPr>
          <p:nvPr/>
        </p:nvPicPr>
        <p:blipFill>
          <a:blip r:embed="rId26"/>
          <a:stretch>
            <a:fillRect/>
          </a:stretch>
        </p:blipFill>
        <p:spPr>
          <a:xfrm>
            <a:off x="428625" y="6477000"/>
            <a:ext cx="11334750" cy="381000"/>
          </a:xfrm>
          <a:prstGeom prst="rect">
            <a:avLst/>
          </a:prstGeom>
        </p:spPr>
      </p:pic>
      <p:sp>
        <p:nvSpPr>
          <p:cNvPr id="32"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3"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Valvular Disease: Aortic Regurgitation (AR)</a:t>
            </a:r>
            <a:endParaRPr lang="en-US" sz="2250" dirty="0"/>
          </a:p>
        </p:txBody>
      </p:sp>
      <p:sp>
        <p:nvSpPr>
          <p:cNvPr id="34" name="Text 2"/>
          <p:cNvSpPr/>
          <p:nvPr/>
        </p:nvSpPr>
        <p:spPr>
          <a:xfrm>
            <a:off x="928688" y="179070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Clinical Presentation</a:t>
            </a:r>
            <a:endParaRPr lang="en-US" sz="1350" dirty="0"/>
          </a:p>
        </p:txBody>
      </p:sp>
      <p:sp>
        <p:nvSpPr>
          <p:cNvPr id="35" name="Text 3"/>
          <p:cNvSpPr/>
          <p:nvPr/>
        </p:nvSpPr>
        <p:spPr>
          <a:xfrm>
            <a:off x="892969" y="2162175"/>
            <a:ext cx="63436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Murmur: Early diastolic, decrescendo.</a:t>
            </a:r>
            <a:endParaRPr lang="en-US" sz="1125" dirty="0"/>
          </a:p>
        </p:txBody>
      </p:sp>
      <p:sp>
        <p:nvSpPr>
          <p:cNvPr id="36" name="Text 4"/>
          <p:cNvSpPr/>
          <p:nvPr/>
        </p:nvSpPr>
        <p:spPr>
          <a:xfrm>
            <a:off x="892969" y="2438400"/>
            <a:ext cx="8058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Best heard: Left sternal edge, sitting forward.</a:t>
            </a:r>
            <a:endParaRPr lang="en-US" sz="1125" dirty="0"/>
          </a:p>
        </p:txBody>
      </p:sp>
      <p:sp>
        <p:nvSpPr>
          <p:cNvPr id="37" name="Text 5"/>
          <p:cNvSpPr/>
          <p:nvPr/>
        </p:nvSpPr>
        <p:spPr>
          <a:xfrm>
            <a:off x="892969" y="2714625"/>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Signs: Collapsing pulse, wide pulse pressure.</a:t>
            </a:r>
            <a:endParaRPr lang="en-US" sz="1125" dirty="0"/>
          </a:p>
        </p:txBody>
      </p:sp>
      <p:sp>
        <p:nvSpPr>
          <p:cNvPr id="38" name="Text 6"/>
          <p:cNvSpPr/>
          <p:nvPr/>
        </p:nvSpPr>
        <p:spPr>
          <a:xfrm>
            <a:off x="928688" y="356235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Echo Indicators</a:t>
            </a:r>
            <a:endParaRPr lang="en-US" sz="1350" dirty="0"/>
          </a:p>
        </p:txBody>
      </p:sp>
      <p:sp>
        <p:nvSpPr>
          <p:cNvPr id="39" name="Text 7"/>
          <p:cNvSpPr/>
          <p:nvPr/>
        </p:nvSpPr>
        <p:spPr>
          <a:xfrm>
            <a:off x="892969" y="3933825"/>
            <a:ext cx="70294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Regurgitant jet width and vena contracta.</a:t>
            </a:r>
            <a:endParaRPr lang="en-US" sz="1125" dirty="0"/>
          </a:p>
        </p:txBody>
      </p:sp>
      <p:sp>
        <p:nvSpPr>
          <p:cNvPr id="40" name="Text 8"/>
          <p:cNvSpPr/>
          <p:nvPr/>
        </p:nvSpPr>
        <p:spPr>
          <a:xfrm>
            <a:off x="892969" y="4210050"/>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Left Ventricular internal dimensions (LVIDd).</a:t>
            </a:r>
            <a:endParaRPr lang="en-US" sz="1125" dirty="0"/>
          </a:p>
        </p:txBody>
      </p:sp>
      <p:sp>
        <p:nvSpPr>
          <p:cNvPr id="41" name="Text 9"/>
          <p:cNvSpPr/>
          <p:nvPr/>
        </p:nvSpPr>
        <p:spPr>
          <a:xfrm>
            <a:off x="892969" y="4486275"/>
            <a:ext cx="7200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Aortic root diameter and valve morphology.</a:t>
            </a:r>
            <a:endParaRPr lang="en-US" sz="1125" dirty="0"/>
          </a:p>
        </p:txBody>
      </p:sp>
      <p:sp>
        <p:nvSpPr>
          <p:cNvPr id="42" name="Text 10"/>
          <p:cNvSpPr/>
          <p:nvPr/>
        </p:nvSpPr>
        <p:spPr>
          <a:xfrm>
            <a:off x="852488" y="5257800"/>
            <a:ext cx="49577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AKT PEARL: AR is a diastolic murmur; it occurs when the aortic valve fails to close properly during LV filling.</a:t>
            </a:r>
            <a:endParaRPr lang="en-US" sz="1050" dirty="0"/>
          </a:p>
        </p:txBody>
      </p:sp>
      <p:sp>
        <p:nvSpPr>
          <p:cNvPr id="43" name="Text 11"/>
          <p:cNvSpPr/>
          <p:nvPr/>
        </p:nvSpPr>
        <p:spPr>
          <a:xfrm>
            <a:off x="6738938" y="1369219"/>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Referral Criteria</a:t>
            </a:r>
            <a:endParaRPr lang="en-US" sz="1350" dirty="0"/>
          </a:p>
        </p:txBody>
      </p:sp>
      <p:sp>
        <p:nvSpPr>
          <p:cNvPr id="44" name="Text 12"/>
          <p:cNvSpPr/>
          <p:nvPr/>
        </p:nvSpPr>
        <p:spPr>
          <a:xfrm>
            <a:off x="6703219" y="1740694"/>
            <a:ext cx="548878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New or worsening symptoms (breathlessness, angina).</a:t>
            </a:r>
            <a:endParaRPr lang="en-US" sz="1125" dirty="0"/>
          </a:p>
        </p:txBody>
      </p:sp>
      <p:sp>
        <p:nvSpPr>
          <p:cNvPr id="45" name="Text 13"/>
          <p:cNvSpPr/>
          <p:nvPr/>
        </p:nvSpPr>
        <p:spPr>
          <a:xfrm>
            <a:off x="6703219" y="2016919"/>
            <a:ext cx="548878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Failing or dilated LV (LVEF &lt;50% or LVSD).</a:t>
            </a:r>
            <a:endParaRPr lang="en-US" sz="1125" dirty="0"/>
          </a:p>
        </p:txBody>
      </p:sp>
      <p:sp>
        <p:nvSpPr>
          <p:cNvPr id="46" name="Text 14"/>
          <p:cNvSpPr/>
          <p:nvPr/>
        </p:nvSpPr>
        <p:spPr>
          <a:xfrm>
            <a:off x="6703219" y="2293144"/>
            <a:ext cx="548878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Marked aortic root dilation (&gt;50mm).</a:t>
            </a:r>
            <a:endParaRPr lang="en-US" sz="1125" dirty="0"/>
          </a:p>
        </p:txBody>
      </p:sp>
      <p:sp>
        <p:nvSpPr>
          <p:cNvPr id="47" name="Text 15"/>
          <p:cNvSpPr/>
          <p:nvPr/>
        </p:nvSpPr>
        <p:spPr>
          <a:xfrm>
            <a:off x="6738938" y="3140869"/>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Surveillance Schedule</a:t>
            </a:r>
            <a:endParaRPr lang="en-US" sz="1350" dirty="0"/>
          </a:p>
        </p:txBody>
      </p:sp>
      <p:sp>
        <p:nvSpPr>
          <p:cNvPr id="48" name="Text 16"/>
          <p:cNvSpPr/>
          <p:nvPr/>
        </p:nvSpPr>
        <p:spPr>
          <a:xfrm>
            <a:off x="6524625" y="3607594"/>
            <a:ext cx="1460450"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555555"/>
                </a:solidFill>
              </a:rPr>
              <a:t>MILD AR</a:t>
            </a:r>
            <a:endParaRPr lang="en-US" sz="900" dirty="0"/>
          </a:p>
        </p:txBody>
      </p:sp>
      <p:sp>
        <p:nvSpPr>
          <p:cNvPr id="49" name="Text 17"/>
          <p:cNvSpPr/>
          <p:nvPr/>
        </p:nvSpPr>
        <p:spPr>
          <a:xfrm>
            <a:off x="6524625" y="3817144"/>
            <a:ext cx="1460450"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Echo 4 Years</a:t>
            </a:r>
            <a:endParaRPr lang="en-US" sz="1050" dirty="0"/>
          </a:p>
        </p:txBody>
      </p:sp>
      <p:sp>
        <p:nvSpPr>
          <p:cNvPr id="50" name="Text 18"/>
          <p:cNvSpPr/>
          <p:nvPr/>
        </p:nvSpPr>
        <p:spPr>
          <a:xfrm>
            <a:off x="8270825" y="3607594"/>
            <a:ext cx="1460450"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555555"/>
                </a:solidFill>
              </a:rPr>
              <a:t>MODERATE</a:t>
            </a:r>
            <a:endParaRPr lang="en-US" sz="900" dirty="0"/>
          </a:p>
        </p:txBody>
      </p:sp>
      <p:sp>
        <p:nvSpPr>
          <p:cNvPr id="51" name="Text 19"/>
          <p:cNvSpPr/>
          <p:nvPr/>
        </p:nvSpPr>
        <p:spPr>
          <a:xfrm>
            <a:off x="8270825" y="3817144"/>
            <a:ext cx="1460450"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Echo 2 Years</a:t>
            </a:r>
            <a:endParaRPr lang="en-US" sz="1050" dirty="0"/>
          </a:p>
        </p:txBody>
      </p:sp>
      <p:sp>
        <p:nvSpPr>
          <p:cNvPr id="52" name="Text 20"/>
          <p:cNvSpPr/>
          <p:nvPr/>
        </p:nvSpPr>
        <p:spPr>
          <a:xfrm>
            <a:off x="10017026" y="3607594"/>
            <a:ext cx="1460450"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555555"/>
                </a:solidFill>
              </a:rPr>
              <a:t>SEVERE</a:t>
            </a:r>
            <a:endParaRPr lang="en-US" sz="900" dirty="0"/>
          </a:p>
        </p:txBody>
      </p:sp>
      <p:sp>
        <p:nvSpPr>
          <p:cNvPr id="53" name="Text 21"/>
          <p:cNvSpPr/>
          <p:nvPr/>
        </p:nvSpPr>
        <p:spPr>
          <a:xfrm>
            <a:off x="10017026" y="3817144"/>
            <a:ext cx="1460450"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6-Month GPSI</a:t>
            </a:r>
            <a:endParaRPr lang="en-US" sz="1050" dirty="0"/>
          </a:p>
        </p:txBody>
      </p:sp>
      <p:sp>
        <p:nvSpPr>
          <p:cNvPr id="54" name="Text 22"/>
          <p:cNvSpPr/>
          <p:nvPr/>
        </p:nvSpPr>
        <p:spPr>
          <a:xfrm>
            <a:off x="6429375" y="4207669"/>
            <a:ext cx="5762625" cy="157163"/>
          </a:xfrm>
          <a:prstGeom prst="rect">
            <a:avLst/>
          </a:prstGeom>
          <a:noFill/>
          <a:ln/>
        </p:spPr>
        <p:txBody>
          <a:bodyPr vert="horz" wrap="square" lIns="0" tIns="0" rIns="0" bIns="0" rtlCol="0" anchor="ctr"/>
          <a:lstStyle/>
          <a:p>
            <a:pPr marL="0" indent="0">
              <a:lnSpc>
                <a:spcPts val="1238"/>
              </a:lnSpc>
              <a:buNone/>
            </a:pPr>
            <a:r>
              <a:rPr lang="en-US" sz="825" dirty="0">
                <a:solidFill>
                  <a:srgbClr val="666666"/>
                </a:solidFill>
              </a:rPr>
              <a:t>*Annual echo if Moderate + Marfan's or Bicuspid valve.</a:t>
            </a:r>
            <a:endParaRPr lang="en-US" sz="825" dirty="0"/>
          </a:p>
        </p:txBody>
      </p:sp>
      <p:sp>
        <p:nvSpPr>
          <p:cNvPr id="55" name="Text 23"/>
          <p:cNvSpPr/>
          <p:nvPr/>
        </p:nvSpPr>
        <p:spPr>
          <a:xfrm>
            <a:off x="6662738" y="4860131"/>
            <a:ext cx="49577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RED FLAG: Acute severe AR may indicate ascending aortic dissection — this is a surgical emergency.</a:t>
            </a:r>
            <a:endParaRPr lang="en-US" sz="1050" dirty="0"/>
          </a:p>
        </p:txBody>
      </p:sp>
      <p:sp>
        <p:nvSpPr>
          <p:cNvPr id="56" name="Text 24"/>
          <p:cNvSpPr/>
          <p:nvPr/>
        </p:nvSpPr>
        <p:spPr>
          <a:xfrm>
            <a:off x="6662738" y="5679281"/>
            <a:ext cx="49577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SCA TIP: Explain AR as a "leaky tap" that makes the heart work harder to pump blood around the body.</a:t>
            </a:r>
            <a:endParaRPr lang="en-US" sz="1050" dirty="0"/>
          </a:p>
        </p:txBody>
      </p:sp>
      <p:sp>
        <p:nvSpPr>
          <p:cNvPr id="57" name="Text 25"/>
          <p:cNvSpPr/>
          <p:nvPr/>
        </p:nvSpPr>
        <p:spPr>
          <a:xfrm>
            <a:off x="5521077" y="6477000"/>
            <a:ext cx="6670923" cy="381000"/>
          </a:xfrm>
          <a:prstGeom prst="rect">
            <a:avLst/>
          </a:prstGeom>
          <a:noFill/>
          <a:ln/>
        </p:spPr>
        <p:txBody>
          <a:bodyPr vert="horz" wrap="square" lIns="0" tIns="0" rIns="0" bIns="0" rtlCol="0" anchor="ctr"/>
          <a:lstStyle/>
          <a:p>
            <a:pPr marL="0" indent="0">
              <a:lnSpc>
                <a:spcPts val="1350"/>
              </a:lnSpc>
              <a:buNone/>
            </a:pPr>
            <a:r>
              <a:rPr lang="en-US" sz="900" dirty="0">
                <a:solidFill>
                  <a:srgbClr val="888888"/>
                </a:solidFill>
              </a:rPr>
              <a:t>www.bradfordvts.co.uk</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2162324"/>
            <a:ext cx="5548313" cy="2418904"/>
          </a:xfrm>
          <a:prstGeom prst="rect">
            <a:avLst/>
          </a:prstGeom>
        </p:spPr>
      </p:pic>
      <p:pic>
        <p:nvPicPr>
          <p:cNvPr id="7" name="Image 5" descr="preencoded.png"/>
          <p:cNvPicPr>
            <a:picLocks noChangeAspect="1"/>
          </p:cNvPicPr>
          <p:nvPr/>
        </p:nvPicPr>
        <p:blipFill>
          <a:blip r:embed="rId7"/>
          <a:stretch>
            <a:fillRect/>
          </a:stretch>
        </p:blipFill>
        <p:spPr>
          <a:xfrm>
            <a:off x="657225" y="2390924"/>
            <a:ext cx="5091113" cy="438150"/>
          </a:xfrm>
          <a:prstGeom prst="rect">
            <a:avLst/>
          </a:prstGeom>
        </p:spPr>
      </p:pic>
      <p:pic>
        <p:nvPicPr>
          <p:cNvPr id="8" name="Image 6" descr="preencoded.png"/>
          <p:cNvPicPr>
            <a:picLocks noChangeAspect="1"/>
          </p:cNvPicPr>
          <p:nvPr/>
        </p:nvPicPr>
        <p:blipFill>
          <a:blip r:embed="rId8"/>
          <a:stretch>
            <a:fillRect/>
          </a:stretch>
        </p:blipFill>
        <p:spPr>
          <a:xfrm>
            <a:off x="657225" y="2390924"/>
            <a:ext cx="342900" cy="342900"/>
          </a:xfrm>
          <a:prstGeom prst="rect">
            <a:avLst/>
          </a:prstGeom>
        </p:spPr>
      </p:pic>
      <p:pic>
        <p:nvPicPr>
          <p:cNvPr id="9" name="Image 7" descr="preencoded.png"/>
          <p:cNvPicPr>
            <a:picLocks noChangeAspect="1"/>
          </p:cNvPicPr>
          <p:nvPr/>
        </p:nvPicPr>
        <p:blipFill>
          <a:blip r:embed="rId9"/>
          <a:stretch>
            <a:fillRect/>
          </a:stretch>
        </p:blipFill>
        <p:spPr>
          <a:xfrm>
            <a:off x="733425" y="2486174"/>
            <a:ext cx="190500" cy="152400"/>
          </a:xfrm>
          <a:prstGeom prst="rect">
            <a:avLst/>
          </a:prstGeom>
        </p:spPr>
      </p:pic>
      <p:pic>
        <p:nvPicPr>
          <p:cNvPr id="10" name="Image 8" descr="preencoded.png"/>
          <p:cNvPicPr>
            <a:picLocks noChangeAspect="1"/>
          </p:cNvPicPr>
          <p:nvPr/>
        </p:nvPicPr>
        <p:blipFill>
          <a:blip r:embed="rId10"/>
          <a:stretch>
            <a:fillRect/>
          </a:stretch>
        </p:blipFill>
        <p:spPr>
          <a:xfrm>
            <a:off x="657225" y="2981474"/>
            <a:ext cx="166688" cy="137220"/>
          </a:xfrm>
          <a:prstGeom prst="rect">
            <a:avLst/>
          </a:prstGeom>
        </p:spPr>
      </p:pic>
      <p:pic>
        <p:nvPicPr>
          <p:cNvPr id="11" name="Image 9" descr="preencoded.png"/>
          <p:cNvPicPr>
            <a:picLocks noChangeAspect="1"/>
          </p:cNvPicPr>
          <p:nvPr/>
        </p:nvPicPr>
        <p:blipFill>
          <a:blip r:embed="rId11"/>
          <a:stretch>
            <a:fillRect/>
          </a:stretch>
        </p:blipFill>
        <p:spPr>
          <a:xfrm>
            <a:off x="657225" y="3309045"/>
            <a:ext cx="166688" cy="137220"/>
          </a:xfrm>
          <a:prstGeom prst="rect">
            <a:avLst/>
          </a:prstGeom>
        </p:spPr>
      </p:pic>
      <p:pic>
        <p:nvPicPr>
          <p:cNvPr id="12" name="Image 10" descr="preencoded.png"/>
          <p:cNvPicPr>
            <a:picLocks noChangeAspect="1"/>
          </p:cNvPicPr>
          <p:nvPr/>
        </p:nvPicPr>
        <p:blipFill>
          <a:blip r:embed="rId12"/>
          <a:stretch>
            <a:fillRect/>
          </a:stretch>
        </p:blipFill>
        <p:spPr>
          <a:xfrm>
            <a:off x="657225" y="3636615"/>
            <a:ext cx="166688" cy="137220"/>
          </a:xfrm>
          <a:prstGeom prst="rect">
            <a:avLst/>
          </a:prstGeom>
        </p:spPr>
      </p:pic>
      <p:pic>
        <p:nvPicPr>
          <p:cNvPr id="13" name="Image 11" descr="preencoded.png"/>
          <p:cNvPicPr>
            <a:picLocks noChangeAspect="1"/>
          </p:cNvPicPr>
          <p:nvPr/>
        </p:nvPicPr>
        <p:blipFill>
          <a:blip r:embed="rId13"/>
          <a:stretch>
            <a:fillRect/>
          </a:stretch>
        </p:blipFill>
        <p:spPr>
          <a:xfrm>
            <a:off x="657225" y="3964186"/>
            <a:ext cx="166688" cy="145852"/>
          </a:xfrm>
          <a:prstGeom prst="rect">
            <a:avLst/>
          </a:prstGeom>
        </p:spPr>
      </p:pic>
      <p:pic>
        <p:nvPicPr>
          <p:cNvPr id="14" name="Image 12" descr="preencoded.png"/>
          <p:cNvPicPr>
            <a:picLocks noChangeAspect="1"/>
          </p:cNvPicPr>
          <p:nvPr/>
        </p:nvPicPr>
        <p:blipFill>
          <a:blip r:embed="rId14"/>
          <a:stretch>
            <a:fillRect/>
          </a:stretch>
        </p:blipFill>
        <p:spPr>
          <a:xfrm>
            <a:off x="6215063" y="1949053"/>
            <a:ext cx="5548313" cy="2845445"/>
          </a:xfrm>
          <a:prstGeom prst="rect">
            <a:avLst/>
          </a:prstGeom>
        </p:spPr>
      </p:pic>
      <p:pic>
        <p:nvPicPr>
          <p:cNvPr id="15" name="Image 13" descr="preencoded.png"/>
          <p:cNvPicPr>
            <a:picLocks noChangeAspect="1"/>
          </p:cNvPicPr>
          <p:nvPr/>
        </p:nvPicPr>
        <p:blipFill>
          <a:blip r:embed="rId15"/>
          <a:stretch>
            <a:fillRect/>
          </a:stretch>
        </p:blipFill>
        <p:spPr>
          <a:xfrm>
            <a:off x="6443663" y="2177653"/>
            <a:ext cx="5091113" cy="438150"/>
          </a:xfrm>
          <a:prstGeom prst="rect">
            <a:avLst/>
          </a:prstGeom>
        </p:spPr>
      </p:pic>
      <p:pic>
        <p:nvPicPr>
          <p:cNvPr id="16" name="Image 14" descr="preencoded.png"/>
          <p:cNvPicPr>
            <a:picLocks noChangeAspect="1"/>
          </p:cNvPicPr>
          <p:nvPr/>
        </p:nvPicPr>
        <p:blipFill>
          <a:blip r:embed="rId16"/>
          <a:stretch>
            <a:fillRect/>
          </a:stretch>
        </p:blipFill>
        <p:spPr>
          <a:xfrm>
            <a:off x="6443663" y="2177653"/>
            <a:ext cx="342900" cy="342900"/>
          </a:xfrm>
          <a:prstGeom prst="rect">
            <a:avLst/>
          </a:prstGeom>
        </p:spPr>
      </p:pic>
      <p:pic>
        <p:nvPicPr>
          <p:cNvPr id="17" name="Image 15" descr="preencoded.png"/>
          <p:cNvPicPr>
            <a:picLocks noChangeAspect="1"/>
          </p:cNvPicPr>
          <p:nvPr/>
        </p:nvPicPr>
        <p:blipFill>
          <a:blip r:embed="rId17"/>
          <a:stretch>
            <a:fillRect/>
          </a:stretch>
        </p:blipFill>
        <p:spPr>
          <a:xfrm>
            <a:off x="6519863" y="2272903"/>
            <a:ext cx="190500" cy="152400"/>
          </a:xfrm>
          <a:prstGeom prst="rect">
            <a:avLst/>
          </a:prstGeom>
        </p:spPr>
      </p:pic>
      <p:pic>
        <p:nvPicPr>
          <p:cNvPr id="18" name="Image 16" descr="preencoded.png"/>
          <p:cNvPicPr>
            <a:picLocks noChangeAspect="1"/>
          </p:cNvPicPr>
          <p:nvPr/>
        </p:nvPicPr>
        <p:blipFill>
          <a:blip r:embed="rId18"/>
          <a:stretch>
            <a:fillRect/>
          </a:stretch>
        </p:blipFill>
        <p:spPr>
          <a:xfrm>
            <a:off x="6443663" y="2768203"/>
            <a:ext cx="166688" cy="145852"/>
          </a:xfrm>
          <a:prstGeom prst="rect">
            <a:avLst/>
          </a:prstGeom>
        </p:spPr>
      </p:pic>
      <p:pic>
        <p:nvPicPr>
          <p:cNvPr id="19" name="Image 17" descr="preencoded.png"/>
          <p:cNvPicPr>
            <a:picLocks noChangeAspect="1"/>
          </p:cNvPicPr>
          <p:nvPr/>
        </p:nvPicPr>
        <p:blipFill>
          <a:blip r:embed="rId19"/>
          <a:stretch>
            <a:fillRect/>
          </a:stretch>
        </p:blipFill>
        <p:spPr>
          <a:xfrm>
            <a:off x="6443663" y="3309045"/>
            <a:ext cx="166688" cy="166688"/>
          </a:xfrm>
          <a:prstGeom prst="rect">
            <a:avLst/>
          </a:prstGeom>
        </p:spPr>
      </p:pic>
      <p:pic>
        <p:nvPicPr>
          <p:cNvPr id="20" name="Image 18" descr="preencoded.png"/>
          <p:cNvPicPr>
            <a:picLocks noChangeAspect="1"/>
          </p:cNvPicPr>
          <p:nvPr/>
        </p:nvPicPr>
        <p:blipFill>
          <a:blip r:embed="rId20"/>
          <a:stretch>
            <a:fillRect/>
          </a:stretch>
        </p:blipFill>
        <p:spPr>
          <a:xfrm>
            <a:off x="6443663" y="3849886"/>
            <a:ext cx="166688" cy="137220"/>
          </a:xfrm>
          <a:prstGeom prst="rect">
            <a:avLst/>
          </a:prstGeom>
        </p:spPr>
      </p:pic>
      <p:pic>
        <p:nvPicPr>
          <p:cNvPr id="21" name="Image 19" descr="preencoded.png"/>
          <p:cNvPicPr>
            <a:picLocks noChangeAspect="1"/>
          </p:cNvPicPr>
          <p:nvPr/>
        </p:nvPicPr>
        <p:blipFill>
          <a:blip r:embed="rId21"/>
          <a:stretch>
            <a:fillRect/>
          </a:stretch>
        </p:blipFill>
        <p:spPr>
          <a:xfrm>
            <a:off x="6443663" y="4390727"/>
            <a:ext cx="166688" cy="137220"/>
          </a:xfrm>
          <a:prstGeom prst="rect">
            <a:avLst/>
          </a:prstGeom>
        </p:spPr>
      </p:pic>
      <p:pic>
        <p:nvPicPr>
          <p:cNvPr id="22" name="Image 20" descr="preencoded.png"/>
          <p:cNvPicPr>
            <a:picLocks noChangeAspect="1"/>
          </p:cNvPicPr>
          <p:nvPr/>
        </p:nvPicPr>
        <p:blipFill>
          <a:blip r:embed="rId22"/>
          <a:stretch>
            <a:fillRect/>
          </a:stretch>
        </p:blipFill>
        <p:spPr>
          <a:xfrm>
            <a:off x="428625" y="5543550"/>
            <a:ext cx="11334750" cy="742950"/>
          </a:xfrm>
          <a:prstGeom prst="rect">
            <a:avLst/>
          </a:prstGeom>
        </p:spPr>
      </p:pic>
      <p:pic>
        <p:nvPicPr>
          <p:cNvPr id="23" name="Image 21" descr="preencoded.png"/>
          <p:cNvPicPr>
            <a:picLocks noChangeAspect="1"/>
          </p:cNvPicPr>
          <p:nvPr/>
        </p:nvPicPr>
        <p:blipFill>
          <a:blip r:embed="rId23"/>
          <a:stretch>
            <a:fillRect/>
          </a:stretch>
        </p:blipFill>
        <p:spPr>
          <a:xfrm>
            <a:off x="619125" y="5791200"/>
            <a:ext cx="844600" cy="247650"/>
          </a:xfrm>
          <a:prstGeom prst="rect">
            <a:avLst/>
          </a:prstGeom>
        </p:spPr>
      </p:pic>
      <p:pic>
        <p:nvPicPr>
          <p:cNvPr id="24" name="Image 22" descr="preencoded.png"/>
          <p:cNvPicPr>
            <a:picLocks noChangeAspect="1"/>
          </p:cNvPicPr>
          <p:nvPr/>
        </p:nvPicPr>
        <p:blipFill>
          <a:blip r:embed="rId24"/>
          <a:stretch>
            <a:fillRect/>
          </a:stretch>
        </p:blipFill>
        <p:spPr>
          <a:xfrm>
            <a:off x="0" y="6477000"/>
            <a:ext cx="12192000" cy="381000"/>
          </a:xfrm>
          <a:prstGeom prst="rect">
            <a:avLst/>
          </a:prstGeom>
        </p:spPr>
      </p:pic>
      <p:sp>
        <p:nvSpPr>
          <p:cNvPr id="25"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6"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Valvular Disease: Mitral Regurgitation (MR)</a:t>
            </a:r>
            <a:endParaRPr lang="en-US" sz="2250" dirty="0"/>
          </a:p>
        </p:txBody>
      </p:sp>
      <p:sp>
        <p:nvSpPr>
          <p:cNvPr id="27" name="Text 2"/>
          <p:cNvSpPr/>
          <p:nvPr/>
        </p:nvSpPr>
        <p:spPr>
          <a:xfrm>
            <a:off x="619125" y="990600"/>
            <a:ext cx="11572875" cy="257175"/>
          </a:xfrm>
          <a:prstGeom prst="rect">
            <a:avLst/>
          </a:prstGeom>
          <a:noFill/>
          <a:ln/>
        </p:spPr>
        <p:txBody>
          <a:bodyPr vert="horz" wrap="square" lIns="0" tIns="0" rIns="0" bIns="0" rtlCol="0" anchor="ctr"/>
          <a:lstStyle/>
          <a:p>
            <a:pPr marL="0" indent="0">
              <a:lnSpc>
                <a:spcPts val="2025"/>
              </a:lnSpc>
              <a:buNone/>
            </a:pPr>
            <a:r>
              <a:rPr lang="en-US" sz="1350" dirty="0">
                <a:solidFill>
                  <a:srgbClr val="555555"/>
                </a:solidFill>
              </a:rPr>
              <a:t>Characteristics of MR including the pansystolic murmur and echo assessment of reflux severity.</a:t>
            </a:r>
            <a:endParaRPr lang="en-US" sz="1350" dirty="0"/>
          </a:p>
        </p:txBody>
      </p:sp>
      <p:sp>
        <p:nvSpPr>
          <p:cNvPr id="28" name="Text 3"/>
          <p:cNvSpPr/>
          <p:nvPr/>
        </p:nvSpPr>
        <p:spPr>
          <a:xfrm>
            <a:off x="1114425" y="2419499"/>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Clinical Characteristics</a:t>
            </a:r>
            <a:endParaRPr lang="en-US" sz="1500" dirty="0"/>
          </a:p>
        </p:txBody>
      </p:sp>
      <p:sp>
        <p:nvSpPr>
          <p:cNvPr id="29" name="Text 4"/>
          <p:cNvSpPr/>
          <p:nvPr/>
        </p:nvSpPr>
        <p:spPr>
          <a:xfrm>
            <a:off x="938213" y="2943374"/>
            <a:ext cx="109728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Murmur:</a:t>
            </a:r>
            <a:r>
              <a:rPr lang="en-US" sz="1200" dirty="0">
                <a:solidFill>
                  <a:srgbClr val="444444"/>
                </a:solidFill>
              </a:rPr>
              <a:t> Classic </a:t>
            </a:r>
            <a:r>
              <a:rPr lang="en-US" sz="1200" b="1" dirty="0">
                <a:solidFill>
                  <a:srgbClr val="444444"/>
                </a:solidFill>
              </a:rPr>
              <a:t>pansystolic murmur</a:t>
            </a:r>
            <a:r>
              <a:rPr lang="en-US" sz="1200" dirty="0">
                <a:solidFill>
                  <a:srgbClr val="444444"/>
                </a:solidFill>
              </a:rPr>
              <a:t> heard throughout systole.</a:t>
            </a:r>
            <a:endParaRPr lang="en-US" sz="1200" dirty="0"/>
          </a:p>
        </p:txBody>
      </p:sp>
      <p:sp>
        <p:nvSpPr>
          <p:cNvPr id="30" name="Text 5"/>
          <p:cNvSpPr/>
          <p:nvPr/>
        </p:nvSpPr>
        <p:spPr>
          <a:xfrm>
            <a:off x="938213" y="3270945"/>
            <a:ext cx="78638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Location:</a:t>
            </a:r>
            <a:r>
              <a:rPr lang="en-US" sz="1200" dirty="0">
                <a:solidFill>
                  <a:srgbClr val="444444"/>
                </a:solidFill>
              </a:rPr>
              <a:t> Loudest at the </a:t>
            </a:r>
            <a:r>
              <a:rPr lang="en-US" sz="1200" b="1" dirty="0">
                <a:solidFill>
                  <a:srgbClr val="444444"/>
                </a:solidFill>
              </a:rPr>
              <a:t>apex</a:t>
            </a:r>
            <a:r>
              <a:rPr lang="en-US" sz="1200" dirty="0">
                <a:solidFill>
                  <a:srgbClr val="444444"/>
                </a:solidFill>
              </a:rPr>
              <a:t> of the heart.</a:t>
            </a:r>
            <a:endParaRPr lang="en-US" sz="1200" dirty="0"/>
          </a:p>
        </p:txBody>
      </p:sp>
      <p:sp>
        <p:nvSpPr>
          <p:cNvPr id="31" name="Text 6"/>
          <p:cNvSpPr/>
          <p:nvPr/>
        </p:nvSpPr>
        <p:spPr>
          <a:xfrm>
            <a:off x="938213" y="3598515"/>
            <a:ext cx="89611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Radiation:</a:t>
            </a:r>
            <a:r>
              <a:rPr lang="en-US" sz="1200" dirty="0">
                <a:solidFill>
                  <a:srgbClr val="444444"/>
                </a:solidFill>
              </a:rPr>
              <a:t> Typically radiates to the </a:t>
            </a:r>
            <a:r>
              <a:rPr lang="en-US" sz="1200" b="1" dirty="0">
                <a:solidFill>
                  <a:srgbClr val="444444"/>
                </a:solidFill>
              </a:rPr>
              <a:t>left axilla</a:t>
            </a:r>
            <a:r>
              <a:rPr lang="en-US" sz="1200" dirty="0">
                <a:solidFill>
                  <a:srgbClr val="444444"/>
                </a:solidFill>
              </a:rPr>
              <a:t>.</a:t>
            </a:r>
            <a:endParaRPr lang="en-US" sz="1200" dirty="0"/>
          </a:p>
        </p:txBody>
      </p:sp>
      <p:sp>
        <p:nvSpPr>
          <p:cNvPr id="32" name="Text 7"/>
          <p:cNvSpPr/>
          <p:nvPr/>
        </p:nvSpPr>
        <p:spPr>
          <a:xfrm>
            <a:off x="938213" y="3926086"/>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Symptoms:</a:t>
            </a:r>
            <a:r>
              <a:rPr lang="en-US" sz="1200" dirty="0">
                <a:solidFill>
                  <a:srgbClr val="444444"/>
                </a:solidFill>
              </a:rPr>
              <a:t> Dyspnoea, fatigue, and palpitations (often associated with AF).</a:t>
            </a:r>
            <a:endParaRPr lang="en-US" sz="1200" dirty="0"/>
          </a:p>
        </p:txBody>
      </p:sp>
      <p:sp>
        <p:nvSpPr>
          <p:cNvPr id="33" name="Text 8"/>
          <p:cNvSpPr/>
          <p:nvPr/>
        </p:nvSpPr>
        <p:spPr>
          <a:xfrm>
            <a:off x="6900863" y="2206228"/>
            <a:ext cx="52911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Echo Assessment Parameters</a:t>
            </a:r>
            <a:endParaRPr lang="en-US" sz="1500" dirty="0"/>
          </a:p>
        </p:txBody>
      </p:sp>
      <p:sp>
        <p:nvSpPr>
          <p:cNvPr id="34" name="Text 9"/>
          <p:cNvSpPr/>
          <p:nvPr/>
        </p:nvSpPr>
        <p:spPr>
          <a:xfrm>
            <a:off x="6724650" y="2730103"/>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Regurgitant Volume:</a:t>
            </a:r>
            <a:r>
              <a:rPr lang="en-US" sz="1200" dirty="0">
                <a:solidFill>
                  <a:srgbClr val="444444"/>
                </a:solidFill>
              </a:rPr>
              <a:t> Quantitative measure of blood leaking back into the LA.</a:t>
            </a:r>
            <a:endParaRPr lang="en-US" sz="1200" dirty="0"/>
          </a:p>
        </p:txBody>
      </p:sp>
      <p:sp>
        <p:nvSpPr>
          <p:cNvPr id="35" name="Text 10"/>
          <p:cNvSpPr/>
          <p:nvPr/>
        </p:nvSpPr>
        <p:spPr>
          <a:xfrm>
            <a:off x="6724650" y="3270945"/>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Left Atrium (LA) Size:</a:t>
            </a:r>
            <a:r>
              <a:rPr lang="en-US" sz="1200" dirty="0">
                <a:solidFill>
                  <a:srgbClr val="444444"/>
                </a:solidFill>
              </a:rPr>
              <a:t> Chronic MR leads to LA dilation (Normal &lt; 4.0cm or &lt; 34ml/m²).</a:t>
            </a:r>
            <a:endParaRPr lang="en-US" sz="1200" dirty="0"/>
          </a:p>
        </p:txBody>
      </p:sp>
      <p:sp>
        <p:nvSpPr>
          <p:cNvPr id="36" name="Text 11"/>
          <p:cNvSpPr/>
          <p:nvPr/>
        </p:nvSpPr>
        <p:spPr>
          <a:xfrm>
            <a:off x="6724650" y="3811786"/>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LV Dimensions:</a:t>
            </a:r>
            <a:r>
              <a:rPr lang="en-US" sz="1200" dirty="0">
                <a:solidFill>
                  <a:srgbClr val="444444"/>
                </a:solidFill>
              </a:rPr>
              <a:t> Assessing for LVESD &gt; 45mm (marker for intervention).</a:t>
            </a:r>
            <a:endParaRPr lang="en-US" sz="1200" dirty="0"/>
          </a:p>
        </p:txBody>
      </p:sp>
      <p:sp>
        <p:nvSpPr>
          <p:cNvPr id="37" name="Text 12"/>
          <p:cNvSpPr/>
          <p:nvPr/>
        </p:nvSpPr>
        <p:spPr>
          <a:xfrm>
            <a:off x="6724650" y="4352627"/>
            <a:ext cx="54673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RVSP:</a:t>
            </a:r>
            <a:r>
              <a:rPr lang="en-US" sz="1200" dirty="0">
                <a:solidFill>
                  <a:srgbClr val="444444"/>
                </a:solidFill>
              </a:rPr>
              <a:t> Monitoring for Pulmonary Hypertension (PAP &gt; 50 mmHg).</a:t>
            </a:r>
            <a:endParaRPr lang="en-US" sz="1200" dirty="0"/>
          </a:p>
        </p:txBody>
      </p:sp>
      <p:sp>
        <p:nvSpPr>
          <p:cNvPr id="38" name="Text 13"/>
          <p:cNvSpPr/>
          <p:nvPr/>
        </p:nvSpPr>
        <p:spPr>
          <a:xfrm>
            <a:off x="714375" y="5791200"/>
            <a:ext cx="956011" cy="247650"/>
          </a:xfrm>
          <a:prstGeom prst="rect">
            <a:avLst/>
          </a:prstGeom>
          <a:noFill/>
          <a:ln/>
        </p:spPr>
        <p:txBody>
          <a:bodyPr vert="horz" wrap="none" lIns="0" tIns="0" rIns="0" bIns="0" rtlCol="0" anchor="ctr"/>
          <a:lstStyle/>
          <a:p>
            <a:pPr marL="0" indent="0">
              <a:lnSpc>
                <a:spcPts val="1350"/>
              </a:lnSpc>
              <a:buNone/>
            </a:pPr>
            <a:r>
              <a:rPr lang="en-US" sz="900" b="1" dirty="0">
                <a:solidFill>
                  <a:srgbClr val="FFFFFF"/>
                </a:solidFill>
              </a:rPr>
              <a:t>AKT PEARL</a:t>
            </a:r>
            <a:endParaRPr lang="en-US" sz="900" dirty="0"/>
          </a:p>
        </p:txBody>
      </p:sp>
      <p:sp>
        <p:nvSpPr>
          <p:cNvPr id="39" name="Text 14"/>
          <p:cNvSpPr/>
          <p:nvPr/>
        </p:nvSpPr>
        <p:spPr>
          <a:xfrm>
            <a:off x="1606600" y="5686425"/>
            <a:ext cx="996627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148C"/>
                </a:solidFill>
              </a:rPr>
              <a:t>Mitral Regurgitation is a common cause of Left Atrial dilation, which significantly increases the risk of developing Atrial Fibrillation (AF). Always check the rhythm!</a:t>
            </a:r>
            <a:endParaRPr lang="en-US" sz="1200" dirty="0"/>
          </a:p>
        </p:txBody>
      </p:sp>
      <p:sp>
        <p:nvSpPr>
          <p:cNvPr id="40" name="Text 15"/>
          <p:cNvSpPr/>
          <p:nvPr/>
        </p:nvSpPr>
        <p:spPr>
          <a:xfrm>
            <a:off x="5425232" y="6477000"/>
            <a:ext cx="6766768" cy="38100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www.bradfordvts.co.uk</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181100"/>
            <a:ext cx="5524500" cy="5105400"/>
          </a:xfrm>
          <a:prstGeom prst="rect">
            <a:avLst/>
          </a:prstGeom>
        </p:spPr>
      </p:pic>
      <p:pic>
        <p:nvPicPr>
          <p:cNvPr id="7" name="Image 5" descr="preencoded.png"/>
          <p:cNvPicPr>
            <a:picLocks noChangeAspect="1"/>
          </p:cNvPicPr>
          <p:nvPr/>
        </p:nvPicPr>
        <p:blipFill>
          <a:blip r:embed="rId7"/>
          <a:stretch>
            <a:fillRect/>
          </a:stretch>
        </p:blipFill>
        <p:spPr>
          <a:xfrm>
            <a:off x="666750" y="1466850"/>
            <a:ext cx="238125" cy="190500"/>
          </a:xfrm>
          <a:prstGeom prst="rect">
            <a:avLst/>
          </a:prstGeom>
        </p:spPr>
      </p:pic>
      <p:pic>
        <p:nvPicPr>
          <p:cNvPr id="8" name="Image 6" descr="preencoded.png"/>
          <p:cNvPicPr>
            <a:picLocks noChangeAspect="1"/>
          </p:cNvPicPr>
          <p:nvPr/>
        </p:nvPicPr>
        <p:blipFill>
          <a:blip r:embed="rId8"/>
          <a:stretch>
            <a:fillRect/>
          </a:stretch>
        </p:blipFill>
        <p:spPr>
          <a:xfrm>
            <a:off x="666750" y="1895475"/>
            <a:ext cx="2232720" cy="457200"/>
          </a:xfrm>
          <a:prstGeom prst="rect">
            <a:avLst/>
          </a:prstGeom>
        </p:spPr>
      </p:pic>
      <p:pic>
        <p:nvPicPr>
          <p:cNvPr id="9" name="Image 7" descr="preencoded.png"/>
          <p:cNvPicPr>
            <a:picLocks noChangeAspect="1"/>
          </p:cNvPicPr>
          <p:nvPr/>
        </p:nvPicPr>
        <p:blipFill>
          <a:blip r:embed="rId9"/>
          <a:stretch>
            <a:fillRect/>
          </a:stretch>
        </p:blipFill>
        <p:spPr>
          <a:xfrm>
            <a:off x="2899470" y="1895475"/>
            <a:ext cx="2815530" cy="457200"/>
          </a:xfrm>
          <a:prstGeom prst="rect">
            <a:avLst/>
          </a:prstGeom>
        </p:spPr>
      </p:pic>
      <p:pic>
        <p:nvPicPr>
          <p:cNvPr id="10" name="Image 8" descr="preencoded.png"/>
          <p:cNvPicPr>
            <a:picLocks noChangeAspect="1"/>
          </p:cNvPicPr>
          <p:nvPr/>
        </p:nvPicPr>
        <p:blipFill>
          <a:blip r:embed="rId10"/>
          <a:stretch>
            <a:fillRect/>
          </a:stretch>
        </p:blipFill>
        <p:spPr>
          <a:xfrm>
            <a:off x="666750" y="2352675"/>
            <a:ext cx="2232720" cy="499021"/>
          </a:xfrm>
          <a:prstGeom prst="rect">
            <a:avLst/>
          </a:prstGeom>
        </p:spPr>
      </p:pic>
      <p:pic>
        <p:nvPicPr>
          <p:cNvPr id="11" name="Image 9" descr="preencoded.png"/>
          <p:cNvPicPr>
            <a:picLocks noChangeAspect="1"/>
          </p:cNvPicPr>
          <p:nvPr/>
        </p:nvPicPr>
        <p:blipFill>
          <a:blip r:embed="rId11"/>
          <a:stretch>
            <a:fillRect/>
          </a:stretch>
        </p:blipFill>
        <p:spPr>
          <a:xfrm>
            <a:off x="2899470" y="2352675"/>
            <a:ext cx="2815530" cy="499021"/>
          </a:xfrm>
          <a:prstGeom prst="rect">
            <a:avLst/>
          </a:prstGeom>
        </p:spPr>
      </p:pic>
      <p:pic>
        <p:nvPicPr>
          <p:cNvPr id="12" name="Image 10" descr="preencoded.png"/>
          <p:cNvPicPr>
            <a:picLocks noChangeAspect="1"/>
          </p:cNvPicPr>
          <p:nvPr/>
        </p:nvPicPr>
        <p:blipFill>
          <a:blip r:embed="rId10"/>
          <a:stretch>
            <a:fillRect/>
          </a:stretch>
        </p:blipFill>
        <p:spPr>
          <a:xfrm>
            <a:off x="666750" y="2851696"/>
            <a:ext cx="2232720" cy="499021"/>
          </a:xfrm>
          <a:prstGeom prst="rect">
            <a:avLst/>
          </a:prstGeom>
        </p:spPr>
      </p:pic>
      <p:pic>
        <p:nvPicPr>
          <p:cNvPr id="13" name="Image 11" descr="preencoded.png"/>
          <p:cNvPicPr>
            <a:picLocks noChangeAspect="1"/>
          </p:cNvPicPr>
          <p:nvPr/>
        </p:nvPicPr>
        <p:blipFill>
          <a:blip r:embed="rId11"/>
          <a:stretch>
            <a:fillRect/>
          </a:stretch>
        </p:blipFill>
        <p:spPr>
          <a:xfrm>
            <a:off x="2899470" y="2851696"/>
            <a:ext cx="2815530" cy="499021"/>
          </a:xfrm>
          <a:prstGeom prst="rect">
            <a:avLst/>
          </a:prstGeom>
        </p:spPr>
      </p:pic>
      <p:pic>
        <p:nvPicPr>
          <p:cNvPr id="14" name="Image 12" descr="preencoded.png"/>
          <p:cNvPicPr>
            <a:picLocks noChangeAspect="1"/>
          </p:cNvPicPr>
          <p:nvPr/>
        </p:nvPicPr>
        <p:blipFill>
          <a:blip r:embed="rId12"/>
          <a:stretch>
            <a:fillRect/>
          </a:stretch>
        </p:blipFill>
        <p:spPr>
          <a:xfrm>
            <a:off x="666750" y="3350716"/>
            <a:ext cx="2232720" cy="712291"/>
          </a:xfrm>
          <a:prstGeom prst="rect">
            <a:avLst/>
          </a:prstGeom>
        </p:spPr>
      </p:pic>
      <p:pic>
        <p:nvPicPr>
          <p:cNvPr id="15" name="Image 13" descr="preencoded.png"/>
          <p:cNvPicPr>
            <a:picLocks noChangeAspect="1"/>
          </p:cNvPicPr>
          <p:nvPr/>
        </p:nvPicPr>
        <p:blipFill>
          <a:blip r:embed="rId13"/>
          <a:stretch>
            <a:fillRect/>
          </a:stretch>
        </p:blipFill>
        <p:spPr>
          <a:xfrm>
            <a:off x="2899470" y="3350716"/>
            <a:ext cx="2815530" cy="712291"/>
          </a:xfrm>
          <a:prstGeom prst="rect">
            <a:avLst/>
          </a:prstGeom>
        </p:spPr>
      </p:pic>
      <p:pic>
        <p:nvPicPr>
          <p:cNvPr id="16" name="Image 14" descr="preencoded.png"/>
          <p:cNvPicPr>
            <a:picLocks noChangeAspect="1"/>
          </p:cNvPicPr>
          <p:nvPr/>
        </p:nvPicPr>
        <p:blipFill>
          <a:blip r:embed="rId14"/>
          <a:stretch>
            <a:fillRect/>
          </a:stretch>
        </p:blipFill>
        <p:spPr>
          <a:xfrm>
            <a:off x="666750" y="4253508"/>
            <a:ext cx="5048250" cy="628650"/>
          </a:xfrm>
          <a:prstGeom prst="rect">
            <a:avLst/>
          </a:prstGeom>
        </p:spPr>
      </p:pic>
      <p:pic>
        <p:nvPicPr>
          <p:cNvPr id="17" name="Image 15" descr="preencoded.png"/>
          <p:cNvPicPr>
            <a:picLocks noChangeAspect="1"/>
          </p:cNvPicPr>
          <p:nvPr/>
        </p:nvPicPr>
        <p:blipFill>
          <a:blip r:embed="rId15"/>
          <a:stretch>
            <a:fillRect/>
          </a:stretch>
        </p:blipFill>
        <p:spPr>
          <a:xfrm>
            <a:off x="781050" y="4406801"/>
            <a:ext cx="166688" cy="137220"/>
          </a:xfrm>
          <a:prstGeom prst="rect">
            <a:avLst/>
          </a:prstGeom>
        </p:spPr>
      </p:pic>
      <p:pic>
        <p:nvPicPr>
          <p:cNvPr id="18" name="Image 16" descr="preencoded.png"/>
          <p:cNvPicPr>
            <a:picLocks noChangeAspect="1"/>
          </p:cNvPicPr>
          <p:nvPr/>
        </p:nvPicPr>
        <p:blipFill>
          <a:blip r:embed="rId16"/>
          <a:stretch>
            <a:fillRect/>
          </a:stretch>
        </p:blipFill>
        <p:spPr>
          <a:xfrm>
            <a:off x="6238875" y="1181100"/>
            <a:ext cx="5524500" cy="5105400"/>
          </a:xfrm>
          <a:prstGeom prst="rect">
            <a:avLst/>
          </a:prstGeom>
        </p:spPr>
      </p:pic>
      <p:pic>
        <p:nvPicPr>
          <p:cNvPr id="19" name="Image 17" descr="preencoded.png"/>
          <p:cNvPicPr>
            <a:picLocks noChangeAspect="1"/>
          </p:cNvPicPr>
          <p:nvPr/>
        </p:nvPicPr>
        <p:blipFill>
          <a:blip r:embed="rId17"/>
          <a:stretch>
            <a:fillRect/>
          </a:stretch>
        </p:blipFill>
        <p:spPr>
          <a:xfrm>
            <a:off x="6477000" y="1469678"/>
            <a:ext cx="261937" cy="213420"/>
          </a:xfrm>
          <a:prstGeom prst="rect">
            <a:avLst/>
          </a:prstGeom>
        </p:spPr>
      </p:pic>
      <p:pic>
        <p:nvPicPr>
          <p:cNvPr id="20" name="Image 18" descr="preencoded.png"/>
          <p:cNvPicPr>
            <a:picLocks noChangeAspect="1"/>
          </p:cNvPicPr>
          <p:nvPr/>
        </p:nvPicPr>
        <p:blipFill>
          <a:blip r:embed="rId18"/>
          <a:stretch>
            <a:fillRect/>
          </a:stretch>
        </p:blipFill>
        <p:spPr>
          <a:xfrm>
            <a:off x="6477000" y="1924050"/>
            <a:ext cx="5048250" cy="567630"/>
          </a:xfrm>
          <a:prstGeom prst="rect">
            <a:avLst/>
          </a:prstGeom>
        </p:spPr>
      </p:pic>
      <p:pic>
        <p:nvPicPr>
          <p:cNvPr id="21" name="Image 19" descr="preencoded.png"/>
          <p:cNvPicPr>
            <a:picLocks noChangeAspect="1"/>
          </p:cNvPicPr>
          <p:nvPr/>
        </p:nvPicPr>
        <p:blipFill>
          <a:blip r:embed="rId19"/>
          <a:stretch>
            <a:fillRect/>
          </a:stretch>
        </p:blipFill>
        <p:spPr>
          <a:xfrm>
            <a:off x="6477000" y="1924050"/>
            <a:ext cx="304800" cy="304800"/>
          </a:xfrm>
          <a:prstGeom prst="rect">
            <a:avLst/>
          </a:prstGeom>
        </p:spPr>
      </p:pic>
      <p:pic>
        <p:nvPicPr>
          <p:cNvPr id="22" name="Image 20" descr="preencoded.png"/>
          <p:cNvPicPr>
            <a:picLocks noChangeAspect="1"/>
          </p:cNvPicPr>
          <p:nvPr/>
        </p:nvPicPr>
        <p:blipFill>
          <a:blip r:embed="rId20"/>
          <a:stretch>
            <a:fillRect/>
          </a:stretch>
        </p:blipFill>
        <p:spPr>
          <a:xfrm>
            <a:off x="6546056" y="2007840"/>
            <a:ext cx="166688" cy="137220"/>
          </a:xfrm>
          <a:prstGeom prst="rect">
            <a:avLst/>
          </a:prstGeom>
        </p:spPr>
      </p:pic>
      <p:pic>
        <p:nvPicPr>
          <p:cNvPr id="23" name="Image 21" descr="preencoded.png"/>
          <p:cNvPicPr>
            <a:picLocks noChangeAspect="1"/>
          </p:cNvPicPr>
          <p:nvPr/>
        </p:nvPicPr>
        <p:blipFill>
          <a:blip r:embed="rId21"/>
          <a:stretch>
            <a:fillRect/>
          </a:stretch>
        </p:blipFill>
        <p:spPr>
          <a:xfrm>
            <a:off x="6477000" y="2663130"/>
            <a:ext cx="5048250" cy="419100"/>
          </a:xfrm>
          <a:prstGeom prst="rect">
            <a:avLst/>
          </a:prstGeom>
        </p:spPr>
      </p:pic>
      <p:pic>
        <p:nvPicPr>
          <p:cNvPr id="24" name="Image 22" descr="preencoded.png"/>
          <p:cNvPicPr>
            <a:picLocks noChangeAspect="1"/>
          </p:cNvPicPr>
          <p:nvPr/>
        </p:nvPicPr>
        <p:blipFill>
          <a:blip r:embed="rId22"/>
          <a:stretch>
            <a:fillRect/>
          </a:stretch>
        </p:blipFill>
        <p:spPr>
          <a:xfrm>
            <a:off x="6477000" y="2663130"/>
            <a:ext cx="304800" cy="304800"/>
          </a:xfrm>
          <a:prstGeom prst="rect">
            <a:avLst/>
          </a:prstGeom>
        </p:spPr>
      </p:pic>
      <p:pic>
        <p:nvPicPr>
          <p:cNvPr id="25" name="Image 23" descr="preencoded.png"/>
          <p:cNvPicPr>
            <a:picLocks noChangeAspect="1"/>
          </p:cNvPicPr>
          <p:nvPr/>
        </p:nvPicPr>
        <p:blipFill>
          <a:blip r:embed="rId23"/>
          <a:stretch>
            <a:fillRect/>
          </a:stretch>
        </p:blipFill>
        <p:spPr>
          <a:xfrm>
            <a:off x="6546056" y="2746921"/>
            <a:ext cx="166688" cy="137220"/>
          </a:xfrm>
          <a:prstGeom prst="rect">
            <a:avLst/>
          </a:prstGeom>
        </p:spPr>
      </p:pic>
      <p:pic>
        <p:nvPicPr>
          <p:cNvPr id="26" name="Image 24" descr="preencoded.png"/>
          <p:cNvPicPr>
            <a:picLocks noChangeAspect="1"/>
          </p:cNvPicPr>
          <p:nvPr/>
        </p:nvPicPr>
        <p:blipFill>
          <a:blip r:embed="rId21"/>
          <a:stretch>
            <a:fillRect/>
          </a:stretch>
        </p:blipFill>
        <p:spPr>
          <a:xfrm>
            <a:off x="6477000" y="3253680"/>
            <a:ext cx="5048250" cy="419100"/>
          </a:xfrm>
          <a:prstGeom prst="rect">
            <a:avLst/>
          </a:prstGeom>
        </p:spPr>
      </p:pic>
      <p:pic>
        <p:nvPicPr>
          <p:cNvPr id="27" name="Image 25" descr="preencoded.png"/>
          <p:cNvPicPr>
            <a:picLocks noChangeAspect="1"/>
          </p:cNvPicPr>
          <p:nvPr/>
        </p:nvPicPr>
        <p:blipFill>
          <a:blip r:embed="rId22"/>
          <a:stretch>
            <a:fillRect/>
          </a:stretch>
        </p:blipFill>
        <p:spPr>
          <a:xfrm>
            <a:off x="6477000" y="3253680"/>
            <a:ext cx="304800" cy="304800"/>
          </a:xfrm>
          <a:prstGeom prst="rect">
            <a:avLst/>
          </a:prstGeom>
        </p:spPr>
      </p:pic>
      <p:pic>
        <p:nvPicPr>
          <p:cNvPr id="28" name="Image 26" descr="preencoded.png"/>
          <p:cNvPicPr>
            <a:picLocks noChangeAspect="1"/>
          </p:cNvPicPr>
          <p:nvPr/>
        </p:nvPicPr>
        <p:blipFill>
          <a:blip r:embed="rId24"/>
          <a:stretch>
            <a:fillRect/>
          </a:stretch>
        </p:blipFill>
        <p:spPr>
          <a:xfrm>
            <a:off x="6546056" y="3337471"/>
            <a:ext cx="166688" cy="137220"/>
          </a:xfrm>
          <a:prstGeom prst="rect">
            <a:avLst/>
          </a:prstGeom>
        </p:spPr>
      </p:pic>
      <p:pic>
        <p:nvPicPr>
          <p:cNvPr id="29" name="Image 27" descr="preencoded.png"/>
          <p:cNvPicPr>
            <a:picLocks noChangeAspect="1"/>
          </p:cNvPicPr>
          <p:nvPr/>
        </p:nvPicPr>
        <p:blipFill>
          <a:blip r:embed="rId25"/>
          <a:stretch>
            <a:fillRect/>
          </a:stretch>
        </p:blipFill>
        <p:spPr>
          <a:xfrm>
            <a:off x="6477000" y="3844230"/>
            <a:ext cx="304800" cy="304800"/>
          </a:xfrm>
          <a:prstGeom prst="rect">
            <a:avLst/>
          </a:prstGeom>
        </p:spPr>
      </p:pic>
      <p:pic>
        <p:nvPicPr>
          <p:cNvPr id="30" name="Image 28" descr="preencoded.png"/>
          <p:cNvPicPr>
            <a:picLocks noChangeAspect="1"/>
          </p:cNvPicPr>
          <p:nvPr/>
        </p:nvPicPr>
        <p:blipFill>
          <a:blip r:embed="rId26"/>
          <a:stretch>
            <a:fillRect/>
          </a:stretch>
        </p:blipFill>
        <p:spPr>
          <a:xfrm>
            <a:off x="6546056" y="3928021"/>
            <a:ext cx="166688" cy="137220"/>
          </a:xfrm>
          <a:prstGeom prst="rect">
            <a:avLst/>
          </a:prstGeom>
        </p:spPr>
      </p:pic>
      <p:pic>
        <p:nvPicPr>
          <p:cNvPr id="31" name="Image 29" descr="preencoded.png"/>
          <p:cNvPicPr>
            <a:picLocks noChangeAspect="1"/>
          </p:cNvPicPr>
          <p:nvPr/>
        </p:nvPicPr>
        <p:blipFill>
          <a:blip r:embed="rId27"/>
          <a:stretch>
            <a:fillRect/>
          </a:stretch>
        </p:blipFill>
        <p:spPr>
          <a:xfrm>
            <a:off x="0" y="6477000"/>
            <a:ext cx="12192000" cy="381000"/>
          </a:xfrm>
          <a:prstGeom prst="rect">
            <a:avLst/>
          </a:prstGeom>
        </p:spPr>
      </p:pic>
      <p:sp>
        <p:nvSpPr>
          <p:cNvPr id="32"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3"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MR Surveillance and Referral Triggers</a:t>
            </a:r>
            <a:endParaRPr lang="en-US" sz="2250" dirty="0"/>
          </a:p>
        </p:txBody>
      </p:sp>
      <p:sp>
        <p:nvSpPr>
          <p:cNvPr id="34" name="Text 2"/>
          <p:cNvSpPr/>
          <p:nvPr/>
        </p:nvSpPr>
        <p:spPr>
          <a:xfrm>
            <a:off x="1019175" y="1419225"/>
            <a:ext cx="10210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GP Surveillance Guide (Affinity Care 2021)</a:t>
            </a:r>
            <a:endParaRPr lang="en-US" sz="1500" dirty="0"/>
          </a:p>
        </p:txBody>
      </p:sp>
      <p:sp>
        <p:nvSpPr>
          <p:cNvPr id="35" name="Text 3"/>
          <p:cNvSpPr/>
          <p:nvPr/>
        </p:nvSpPr>
        <p:spPr>
          <a:xfrm>
            <a:off x="809625" y="1895475"/>
            <a:ext cx="194697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rPr>
              <a:t>MR Severity</a:t>
            </a:r>
            <a:endParaRPr lang="en-US" sz="1200" dirty="0"/>
          </a:p>
        </p:txBody>
      </p:sp>
      <p:sp>
        <p:nvSpPr>
          <p:cNvPr id="36" name="Text 4"/>
          <p:cNvSpPr/>
          <p:nvPr/>
        </p:nvSpPr>
        <p:spPr>
          <a:xfrm>
            <a:off x="3042345" y="1895475"/>
            <a:ext cx="312206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rPr>
              <a:t>Monitoring Schedule</a:t>
            </a:r>
            <a:endParaRPr lang="en-US" sz="1200" dirty="0"/>
          </a:p>
        </p:txBody>
      </p:sp>
      <p:sp>
        <p:nvSpPr>
          <p:cNvPr id="37" name="Text 5"/>
          <p:cNvSpPr/>
          <p:nvPr/>
        </p:nvSpPr>
        <p:spPr>
          <a:xfrm>
            <a:off x="809625" y="2352675"/>
            <a:ext cx="2392117" cy="499021"/>
          </a:xfrm>
          <a:prstGeom prst="rect">
            <a:avLst/>
          </a:prstGeom>
          <a:noFill/>
          <a:ln/>
        </p:spPr>
        <p:txBody>
          <a:bodyPr vert="horz" wrap="square" lIns="0" tIns="0" rIns="0" bIns="0" rtlCol="0" anchor="ctr"/>
          <a:lstStyle/>
          <a:p>
            <a:pPr marL="0" indent="0">
              <a:lnSpc>
                <a:spcPts val="1680"/>
              </a:lnSpc>
              <a:buNone/>
            </a:pPr>
            <a:r>
              <a:rPr lang="en-US" sz="1200" b="1" dirty="0">
                <a:solidFill>
                  <a:srgbClr val="374151"/>
                </a:solidFill>
              </a:rPr>
              <a:t>Mild + Prolapse</a:t>
            </a:r>
            <a:endParaRPr lang="en-US" sz="1200" dirty="0"/>
          </a:p>
        </p:txBody>
      </p:sp>
      <p:sp>
        <p:nvSpPr>
          <p:cNvPr id="38" name="Text 6"/>
          <p:cNvSpPr/>
          <p:nvPr/>
        </p:nvSpPr>
        <p:spPr>
          <a:xfrm>
            <a:off x="3042345" y="2352675"/>
            <a:ext cx="4217531" cy="499021"/>
          </a:xfrm>
          <a:prstGeom prst="rect">
            <a:avLst/>
          </a:prstGeom>
          <a:noFill/>
          <a:ln/>
        </p:spPr>
        <p:txBody>
          <a:bodyPr vert="horz" wrap="square" lIns="0" tIns="0" rIns="0" bIns="0" rtlCol="0" anchor="ctr"/>
          <a:lstStyle/>
          <a:p>
            <a:pPr marL="0" indent="0">
              <a:lnSpc>
                <a:spcPts val="1680"/>
              </a:lnSpc>
              <a:buNone/>
            </a:pPr>
            <a:r>
              <a:rPr lang="en-US" sz="1200" dirty="0">
                <a:solidFill>
                  <a:srgbClr val="374151"/>
                </a:solidFill>
              </a:rPr>
              <a:t>Repeat Echo every </a:t>
            </a:r>
            <a:r>
              <a:rPr lang="en-US" sz="1200" b="1" dirty="0">
                <a:solidFill>
                  <a:srgbClr val="374151"/>
                </a:solidFill>
              </a:rPr>
              <a:t>4 years</a:t>
            </a:r>
            <a:endParaRPr lang="en-US" sz="1200" dirty="0"/>
          </a:p>
        </p:txBody>
      </p:sp>
      <p:sp>
        <p:nvSpPr>
          <p:cNvPr id="39" name="Text 7"/>
          <p:cNvSpPr/>
          <p:nvPr/>
        </p:nvSpPr>
        <p:spPr>
          <a:xfrm>
            <a:off x="809625" y="2851696"/>
            <a:ext cx="1946970" cy="499021"/>
          </a:xfrm>
          <a:prstGeom prst="rect">
            <a:avLst/>
          </a:prstGeom>
          <a:noFill/>
          <a:ln/>
        </p:spPr>
        <p:txBody>
          <a:bodyPr vert="horz" wrap="square" lIns="0" tIns="0" rIns="0" bIns="0" rtlCol="0" anchor="ctr"/>
          <a:lstStyle/>
          <a:p>
            <a:pPr marL="0" indent="0">
              <a:lnSpc>
                <a:spcPts val="1680"/>
              </a:lnSpc>
              <a:buNone/>
            </a:pPr>
            <a:r>
              <a:rPr lang="en-US" sz="1200" b="1" dirty="0">
                <a:solidFill>
                  <a:srgbClr val="374151"/>
                </a:solidFill>
              </a:rPr>
              <a:t>Moderate</a:t>
            </a:r>
            <a:endParaRPr lang="en-US" sz="1200" dirty="0"/>
          </a:p>
        </p:txBody>
      </p:sp>
      <p:sp>
        <p:nvSpPr>
          <p:cNvPr id="40" name="Text 8"/>
          <p:cNvSpPr/>
          <p:nvPr/>
        </p:nvSpPr>
        <p:spPr>
          <a:xfrm>
            <a:off x="3042345" y="2851696"/>
            <a:ext cx="4655716" cy="499021"/>
          </a:xfrm>
          <a:prstGeom prst="rect">
            <a:avLst/>
          </a:prstGeom>
          <a:noFill/>
          <a:ln/>
        </p:spPr>
        <p:txBody>
          <a:bodyPr vert="horz" wrap="square" lIns="0" tIns="0" rIns="0" bIns="0" rtlCol="0" anchor="ctr"/>
          <a:lstStyle/>
          <a:p>
            <a:pPr marL="0" indent="0">
              <a:lnSpc>
                <a:spcPts val="1680"/>
              </a:lnSpc>
              <a:buNone/>
            </a:pPr>
            <a:r>
              <a:rPr lang="en-US" sz="1200" dirty="0">
                <a:solidFill>
                  <a:srgbClr val="374151"/>
                </a:solidFill>
              </a:rPr>
              <a:t>Repeat Echo every </a:t>
            </a:r>
            <a:r>
              <a:rPr lang="en-US" sz="1200" b="1" dirty="0">
                <a:solidFill>
                  <a:srgbClr val="374151"/>
                </a:solidFill>
              </a:rPr>
              <a:t>18 months</a:t>
            </a:r>
            <a:endParaRPr lang="en-US" sz="1200" dirty="0"/>
          </a:p>
        </p:txBody>
      </p:sp>
      <p:sp>
        <p:nvSpPr>
          <p:cNvPr id="41" name="Text 9"/>
          <p:cNvSpPr/>
          <p:nvPr/>
        </p:nvSpPr>
        <p:spPr>
          <a:xfrm>
            <a:off x="809625" y="3350716"/>
            <a:ext cx="3348964" cy="712291"/>
          </a:xfrm>
          <a:prstGeom prst="rect">
            <a:avLst/>
          </a:prstGeom>
          <a:noFill/>
          <a:ln/>
        </p:spPr>
        <p:txBody>
          <a:bodyPr vert="horz" wrap="square" lIns="0" tIns="0" rIns="0" bIns="0" rtlCol="0" anchor="ctr"/>
          <a:lstStyle/>
          <a:p>
            <a:pPr marL="0" indent="0">
              <a:lnSpc>
                <a:spcPts val="1680"/>
              </a:lnSpc>
              <a:buNone/>
            </a:pPr>
            <a:r>
              <a:rPr lang="en-US" sz="1200" b="1" dirty="0">
                <a:solidFill>
                  <a:srgbClr val="374151"/>
                </a:solidFill>
              </a:rPr>
              <a:t>Severe (Preserved LV)</a:t>
            </a:r>
            <a:endParaRPr lang="en-US" sz="1200" dirty="0"/>
          </a:p>
        </p:txBody>
      </p:sp>
      <p:sp>
        <p:nvSpPr>
          <p:cNvPr id="42" name="Text 10"/>
          <p:cNvSpPr/>
          <p:nvPr/>
        </p:nvSpPr>
        <p:spPr>
          <a:xfrm>
            <a:off x="3042345" y="3350716"/>
            <a:ext cx="2529780" cy="712291"/>
          </a:xfrm>
          <a:prstGeom prst="rect">
            <a:avLst/>
          </a:prstGeom>
          <a:noFill/>
          <a:ln/>
        </p:spPr>
        <p:txBody>
          <a:bodyPr vert="horz" wrap="square" lIns="0" tIns="0" rIns="0" bIns="0" rtlCol="0" anchor="ctr"/>
          <a:lstStyle/>
          <a:p>
            <a:pPr marL="0" indent="0">
              <a:lnSpc>
                <a:spcPts val="1680"/>
              </a:lnSpc>
              <a:buNone/>
            </a:pPr>
            <a:r>
              <a:rPr lang="en-US" sz="1200" b="1" dirty="0">
                <a:solidFill>
                  <a:srgbClr val="374151"/>
                </a:solidFill>
              </a:rPr>
              <a:t>6-monthly</a:t>
            </a:r>
            <a:r>
              <a:rPr lang="en-US" sz="1200" dirty="0">
                <a:solidFill>
                  <a:srgbClr val="374151"/>
                </a:solidFill>
              </a:rPr>
              <a:t> GPSI review +
Annual Echo</a:t>
            </a:r>
            <a:endParaRPr lang="en-US" sz="1200" dirty="0"/>
          </a:p>
        </p:txBody>
      </p:sp>
      <p:sp>
        <p:nvSpPr>
          <p:cNvPr id="43" name="Text 11"/>
          <p:cNvSpPr/>
          <p:nvPr/>
        </p:nvSpPr>
        <p:spPr>
          <a:xfrm>
            <a:off x="947737" y="4253508"/>
            <a:ext cx="4819650" cy="628650"/>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 Monitoring is for asymptomatic patients with preserved ventricular function.</a:t>
            </a:r>
            <a:endParaRPr lang="en-US" sz="1050" dirty="0"/>
          </a:p>
        </p:txBody>
      </p:sp>
      <p:sp>
        <p:nvSpPr>
          <p:cNvPr id="44" name="Text 12"/>
          <p:cNvSpPr/>
          <p:nvPr/>
        </p:nvSpPr>
        <p:spPr>
          <a:xfrm>
            <a:off x="6834188" y="1419225"/>
            <a:ext cx="535781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D32F2F"/>
                </a:solidFill>
              </a:rPr>
              <a:t>REFERRAL TRIGGERS (SEVERE MR)</a:t>
            </a:r>
            <a:endParaRPr lang="en-US" sz="1650" dirty="0"/>
          </a:p>
        </p:txBody>
      </p:sp>
      <p:sp>
        <p:nvSpPr>
          <p:cNvPr id="45" name="Text 13"/>
          <p:cNvSpPr/>
          <p:nvPr/>
        </p:nvSpPr>
        <p:spPr>
          <a:xfrm>
            <a:off x="6924675" y="1924050"/>
            <a:ext cx="460057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Development of </a:t>
            </a:r>
            <a:r>
              <a:rPr lang="en-US" sz="1275" b="1" dirty="0">
                <a:solidFill>
                  <a:srgbClr val="D32F2F"/>
                </a:solidFill>
              </a:rPr>
              <a:t>New Symptoms</a:t>
            </a:r>
            <a:r>
              <a:rPr lang="en-US" sz="1275" dirty="0">
                <a:solidFill>
                  <a:srgbClr val="2D2D2D"/>
                </a:solidFill>
              </a:rPr>
              <a:t> (Breathlessness, reduced exercise tolerance)</a:t>
            </a:r>
            <a:endParaRPr lang="en-US" sz="1275" dirty="0"/>
          </a:p>
        </p:txBody>
      </p:sp>
      <p:sp>
        <p:nvSpPr>
          <p:cNvPr id="46" name="Text 14"/>
          <p:cNvSpPr/>
          <p:nvPr/>
        </p:nvSpPr>
        <p:spPr>
          <a:xfrm>
            <a:off x="6924675" y="2663130"/>
            <a:ext cx="52673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Evidence of </a:t>
            </a:r>
            <a:r>
              <a:rPr lang="en-US" sz="1275" b="1" dirty="0">
                <a:solidFill>
                  <a:srgbClr val="D32F2F"/>
                </a:solidFill>
              </a:rPr>
              <a:t>LVSD</a:t>
            </a:r>
            <a:r>
              <a:rPr lang="en-US" sz="1275" dirty="0">
                <a:solidFill>
                  <a:srgbClr val="2D2D2D"/>
                </a:solidFill>
              </a:rPr>
              <a:t> or </a:t>
            </a:r>
            <a:r>
              <a:rPr lang="en-US" sz="1275" b="1" dirty="0">
                <a:solidFill>
                  <a:srgbClr val="D32F2F"/>
                </a:solidFill>
              </a:rPr>
              <a:t>LVESD &gt; 45mm</a:t>
            </a:r>
            <a:r>
              <a:rPr lang="en-US" sz="1275" dirty="0">
                <a:solidFill>
                  <a:srgbClr val="2D2D2D"/>
                </a:solidFill>
              </a:rPr>
              <a:t> on Echo report</a:t>
            </a:r>
            <a:endParaRPr lang="en-US" sz="1275" dirty="0"/>
          </a:p>
        </p:txBody>
      </p:sp>
      <p:sp>
        <p:nvSpPr>
          <p:cNvPr id="47" name="Text 15"/>
          <p:cNvSpPr/>
          <p:nvPr/>
        </p:nvSpPr>
        <p:spPr>
          <a:xfrm>
            <a:off x="6924675" y="3253680"/>
            <a:ext cx="52673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D2D2D"/>
                </a:solidFill>
              </a:rPr>
              <a:t>New onset </a:t>
            </a:r>
            <a:r>
              <a:rPr lang="en-US" sz="1275" b="1" dirty="0">
                <a:solidFill>
                  <a:srgbClr val="D32F2F"/>
                </a:solidFill>
              </a:rPr>
              <a:t>Atrial Fibrillation (AF)</a:t>
            </a:r>
            <a:endParaRPr lang="en-US" sz="1275" dirty="0"/>
          </a:p>
        </p:txBody>
      </p:sp>
      <p:sp>
        <p:nvSpPr>
          <p:cNvPr id="48" name="Text 16"/>
          <p:cNvSpPr/>
          <p:nvPr/>
        </p:nvSpPr>
        <p:spPr>
          <a:xfrm>
            <a:off x="6924675" y="3844230"/>
            <a:ext cx="460057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D32F2F"/>
                </a:solidFill>
              </a:rPr>
              <a:t>PAP &gt; 50 mmHg</a:t>
            </a:r>
            <a:r>
              <a:rPr lang="en-US" sz="1275" dirty="0">
                <a:solidFill>
                  <a:srgbClr val="2D2D2D"/>
                </a:solidFill>
              </a:rPr>
              <a:t> (Pulmonary Pressure) or </a:t>
            </a:r>
            <a:r>
              <a:rPr lang="en-US" sz="1275" b="1" dirty="0">
                <a:solidFill>
                  <a:srgbClr val="D32F2F"/>
                </a:solidFill>
              </a:rPr>
              <a:t>LA &gt; 60 ml</a:t>
            </a:r>
            <a:r>
              <a:rPr lang="en-US" sz="1275" dirty="0">
                <a:solidFill>
                  <a:srgbClr val="2D2D2D"/>
                </a:solidFill>
              </a:rPr>
              <a:t> (Dilated Atrium)</a:t>
            </a:r>
            <a:endParaRPr lang="en-US" sz="1275" dirty="0"/>
          </a:p>
        </p:txBody>
      </p:sp>
      <p:sp>
        <p:nvSpPr>
          <p:cNvPr id="49" name="Text 17"/>
          <p:cNvSpPr/>
          <p:nvPr/>
        </p:nvSpPr>
        <p:spPr>
          <a:xfrm>
            <a:off x="5361236" y="6477000"/>
            <a:ext cx="6830764" cy="381000"/>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rPr>
              <a:t>www.bradfordvts.co.uk</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754981"/>
            <a:ext cx="4419600" cy="1971675"/>
          </a:xfrm>
          <a:prstGeom prst="rect">
            <a:avLst/>
          </a:prstGeom>
        </p:spPr>
      </p:pic>
      <p:pic>
        <p:nvPicPr>
          <p:cNvPr id="7" name="Image 5" descr="preencoded.png"/>
          <p:cNvPicPr>
            <a:picLocks noChangeAspect="1"/>
          </p:cNvPicPr>
          <p:nvPr/>
        </p:nvPicPr>
        <p:blipFill>
          <a:blip r:embed="rId7"/>
          <a:stretch>
            <a:fillRect/>
          </a:stretch>
        </p:blipFill>
        <p:spPr>
          <a:xfrm>
            <a:off x="619125" y="1986409"/>
            <a:ext cx="214313" cy="175320"/>
          </a:xfrm>
          <a:prstGeom prst="rect">
            <a:avLst/>
          </a:prstGeom>
        </p:spPr>
      </p:pic>
      <p:pic>
        <p:nvPicPr>
          <p:cNvPr id="8" name="Image 6" descr="preencoded.png"/>
          <p:cNvPicPr>
            <a:picLocks noChangeAspect="1"/>
          </p:cNvPicPr>
          <p:nvPr/>
        </p:nvPicPr>
        <p:blipFill>
          <a:blip r:embed="rId8"/>
          <a:stretch>
            <a:fillRect/>
          </a:stretch>
        </p:blipFill>
        <p:spPr>
          <a:xfrm>
            <a:off x="619125" y="2316956"/>
            <a:ext cx="190500" cy="152400"/>
          </a:xfrm>
          <a:prstGeom prst="rect">
            <a:avLst/>
          </a:prstGeom>
        </p:spPr>
      </p:pic>
      <p:pic>
        <p:nvPicPr>
          <p:cNvPr id="9" name="Image 7" descr="preencoded.png"/>
          <p:cNvPicPr>
            <a:picLocks noChangeAspect="1"/>
          </p:cNvPicPr>
          <p:nvPr/>
        </p:nvPicPr>
        <p:blipFill>
          <a:blip r:embed="rId8"/>
          <a:stretch>
            <a:fillRect/>
          </a:stretch>
        </p:blipFill>
        <p:spPr>
          <a:xfrm>
            <a:off x="619125" y="2621756"/>
            <a:ext cx="190500" cy="152400"/>
          </a:xfrm>
          <a:prstGeom prst="rect">
            <a:avLst/>
          </a:prstGeom>
        </p:spPr>
      </p:pic>
      <p:pic>
        <p:nvPicPr>
          <p:cNvPr id="10" name="Image 8" descr="preencoded.png"/>
          <p:cNvPicPr>
            <a:picLocks noChangeAspect="1"/>
          </p:cNvPicPr>
          <p:nvPr/>
        </p:nvPicPr>
        <p:blipFill>
          <a:blip r:embed="rId8"/>
          <a:stretch>
            <a:fillRect/>
          </a:stretch>
        </p:blipFill>
        <p:spPr>
          <a:xfrm>
            <a:off x="619125" y="2926556"/>
            <a:ext cx="190500" cy="152400"/>
          </a:xfrm>
          <a:prstGeom prst="rect">
            <a:avLst/>
          </a:prstGeom>
        </p:spPr>
      </p:pic>
      <p:pic>
        <p:nvPicPr>
          <p:cNvPr id="11" name="Image 9" descr="preencoded.png"/>
          <p:cNvPicPr>
            <a:picLocks noChangeAspect="1"/>
          </p:cNvPicPr>
          <p:nvPr/>
        </p:nvPicPr>
        <p:blipFill>
          <a:blip r:embed="rId8"/>
          <a:stretch>
            <a:fillRect/>
          </a:stretch>
        </p:blipFill>
        <p:spPr>
          <a:xfrm>
            <a:off x="619125" y="3231356"/>
            <a:ext cx="190500" cy="152400"/>
          </a:xfrm>
          <a:prstGeom prst="rect">
            <a:avLst/>
          </a:prstGeom>
        </p:spPr>
      </p:pic>
      <p:pic>
        <p:nvPicPr>
          <p:cNvPr id="12" name="Image 10" descr="preencoded.png"/>
          <p:cNvPicPr>
            <a:picLocks noChangeAspect="1"/>
          </p:cNvPicPr>
          <p:nvPr/>
        </p:nvPicPr>
        <p:blipFill>
          <a:blip r:embed="rId9"/>
          <a:stretch>
            <a:fillRect/>
          </a:stretch>
        </p:blipFill>
        <p:spPr>
          <a:xfrm>
            <a:off x="428625" y="3917156"/>
            <a:ext cx="4419600" cy="1652588"/>
          </a:xfrm>
          <a:prstGeom prst="rect">
            <a:avLst/>
          </a:prstGeom>
        </p:spPr>
      </p:pic>
      <p:pic>
        <p:nvPicPr>
          <p:cNvPr id="13" name="Image 11" descr="preencoded.png"/>
          <p:cNvPicPr>
            <a:picLocks noChangeAspect="1"/>
          </p:cNvPicPr>
          <p:nvPr/>
        </p:nvPicPr>
        <p:blipFill>
          <a:blip r:embed="rId10"/>
          <a:stretch>
            <a:fillRect/>
          </a:stretch>
        </p:blipFill>
        <p:spPr>
          <a:xfrm>
            <a:off x="619125" y="4148584"/>
            <a:ext cx="214313" cy="175320"/>
          </a:xfrm>
          <a:prstGeom prst="rect">
            <a:avLst/>
          </a:prstGeom>
        </p:spPr>
      </p:pic>
      <p:pic>
        <p:nvPicPr>
          <p:cNvPr id="14" name="Image 12" descr="preencoded.png"/>
          <p:cNvPicPr>
            <a:picLocks noChangeAspect="1"/>
          </p:cNvPicPr>
          <p:nvPr/>
        </p:nvPicPr>
        <p:blipFill>
          <a:blip r:embed="rId11"/>
          <a:stretch>
            <a:fillRect/>
          </a:stretch>
        </p:blipFill>
        <p:spPr>
          <a:xfrm>
            <a:off x="619125" y="4769644"/>
            <a:ext cx="190500" cy="152400"/>
          </a:xfrm>
          <a:prstGeom prst="rect">
            <a:avLst/>
          </a:prstGeom>
        </p:spPr>
      </p:pic>
      <p:pic>
        <p:nvPicPr>
          <p:cNvPr id="15" name="Image 13" descr="preencoded.png"/>
          <p:cNvPicPr>
            <a:picLocks noChangeAspect="1"/>
          </p:cNvPicPr>
          <p:nvPr/>
        </p:nvPicPr>
        <p:blipFill>
          <a:blip r:embed="rId11"/>
          <a:stretch>
            <a:fillRect/>
          </a:stretch>
        </p:blipFill>
        <p:spPr>
          <a:xfrm>
            <a:off x="619125" y="5074444"/>
            <a:ext cx="190500" cy="152400"/>
          </a:xfrm>
          <a:prstGeom prst="rect">
            <a:avLst/>
          </a:prstGeom>
        </p:spPr>
      </p:pic>
      <p:pic>
        <p:nvPicPr>
          <p:cNvPr id="16" name="Image 14" descr="preencoded.png"/>
          <p:cNvPicPr>
            <a:picLocks noChangeAspect="1"/>
          </p:cNvPicPr>
          <p:nvPr/>
        </p:nvPicPr>
        <p:blipFill>
          <a:blip r:embed="rId12"/>
          <a:stretch>
            <a:fillRect/>
          </a:stretch>
        </p:blipFill>
        <p:spPr>
          <a:xfrm>
            <a:off x="5133975" y="1795463"/>
            <a:ext cx="6629400" cy="2581275"/>
          </a:xfrm>
          <a:prstGeom prst="rect">
            <a:avLst/>
          </a:prstGeom>
        </p:spPr>
      </p:pic>
      <p:pic>
        <p:nvPicPr>
          <p:cNvPr id="17" name="Image 15" descr="preencoded.png"/>
          <p:cNvPicPr>
            <a:picLocks noChangeAspect="1"/>
          </p:cNvPicPr>
          <p:nvPr/>
        </p:nvPicPr>
        <p:blipFill>
          <a:blip r:embed="rId13"/>
          <a:stretch>
            <a:fillRect/>
          </a:stretch>
        </p:blipFill>
        <p:spPr>
          <a:xfrm>
            <a:off x="5324475" y="2026890"/>
            <a:ext cx="214313" cy="175320"/>
          </a:xfrm>
          <a:prstGeom prst="rect">
            <a:avLst/>
          </a:prstGeom>
        </p:spPr>
      </p:pic>
      <p:pic>
        <p:nvPicPr>
          <p:cNvPr id="18" name="Image 16" descr="preencoded.png"/>
          <p:cNvPicPr>
            <a:picLocks noChangeAspect="1"/>
          </p:cNvPicPr>
          <p:nvPr/>
        </p:nvPicPr>
        <p:blipFill>
          <a:blip r:embed="rId14"/>
          <a:stretch>
            <a:fillRect/>
          </a:stretch>
        </p:blipFill>
        <p:spPr>
          <a:xfrm>
            <a:off x="5324475" y="2357438"/>
            <a:ext cx="3642122" cy="457200"/>
          </a:xfrm>
          <a:prstGeom prst="rect">
            <a:avLst/>
          </a:prstGeom>
        </p:spPr>
      </p:pic>
      <p:pic>
        <p:nvPicPr>
          <p:cNvPr id="19" name="Image 17" descr="preencoded.png"/>
          <p:cNvPicPr>
            <a:picLocks noChangeAspect="1"/>
          </p:cNvPicPr>
          <p:nvPr/>
        </p:nvPicPr>
        <p:blipFill>
          <a:blip r:embed="rId15"/>
          <a:stretch>
            <a:fillRect/>
          </a:stretch>
        </p:blipFill>
        <p:spPr>
          <a:xfrm>
            <a:off x="8966597" y="2357438"/>
            <a:ext cx="2606278" cy="457200"/>
          </a:xfrm>
          <a:prstGeom prst="rect">
            <a:avLst/>
          </a:prstGeom>
        </p:spPr>
      </p:pic>
      <p:pic>
        <p:nvPicPr>
          <p:cNvPr id="20" name="Image 18" descr="preencoded.png"/>
          <p:cNvPicPr>
            <a:picLocks noChangeAspect="1"/>
          </p:cNvPicPr>
          <p:nvPr/>
        </p:nvPicPr>
        <p:blipFill>
          <a:blip r:embed="rId16"/>
          <a:stretch>
            <a:fillRect/>
          </a:stretch>
        </p:blipFill>
        <p:spPr>
          <a:xfrm>
            <a:off x="5324475" y="2814638"/>
            <a:ext cx="3642122" cy="457200"/>
          </a:xfrm>
          <a:prstGeom prst="rect">
            <a:avLst/>
          </a:prstGeom>
        </p:spPr>
      </p:pic>
      <p:pic>
        <p:nvPicPr>
          <p:cNvPr id="21" name="Image 19" descr="preencoded.png"/>
          <p:cNvPicPr>
            <a:picLocks noChangeAspect="1"/>
          </p:cNvPicPr>
          <p:nvPr/>
        </p:nvPicPr>
        <p:blipFill>
          <a:blip r:embed="rId17"/>
          <a:stretch>
            <a:fillRect/>
          </a:stretch>
        </p:blipFill>
        <p:spPr>
          <a:xfrm>
            <a:off x="8966597" y="2814638"/>
            <a:ext cx="2606278" cy="457200"/>
          </a:xfrm>
          <a:prstGeom prst="rect">
            <a:avLst/>
          </a:prstGeom>
        </p:spPr>
      </p:pic>
      <p:pic>
        <p:nvPicPr>
          <p:cNvPr id="22" name="Image 20" descr="preencoded.png"/>
          <p:cNvPicPr>
            <a:picLocks noChangeAspect="1"/>
          </p:cNvPicPr>
          <p:nvPr/>
        </p:nvPicPr>
        <p:blipFill>
          <a:blip r:embed="rId16"/>
          <a:stretch>
            <a:fillRect/>
          </a:stretch>
        </p:blipFill>
        <p:spPr>
          <a:xfrm>
            <a:off x="5324475" y="3271838"/>
            <a:ext cx="3642122" cy="457200"/>
          </a:xfrm>
          <a:prstGeom prst="rect">
            <a:avLst/>
          </a:prstGeom>
        </p:spPr>
      </p:pic>
      <p:pic>
        <p:nvPicPr>
          <p:cNvPr id="23" name="Image 21" descr="preencoded.png"/>
          <p:cNvPicPr>
            <a:picLocks noChangeAspect="1"/>
          </p:cNvPicPr>
          <p:nvPr/>
        </p:nvPicPr>
        <p:blipFill>
          <a:blip r:embed="rId17"/>
          <a:stretch>
            <a:fillRect/>
          </a:stretch>
        </p:blipFill>
        <p:spPr>
          <a:xfrm>
            <a:off x="8966597" y="3271838"/>
            <a:ext cx="2606278" cy="457200"/>
          </a:xfrm>
          <a:prstGeom prst="rect">
            <a:avLst/>
          </a:prstGeom>
        </p:spPr>
      </p:pic>
      <p:pic>
        <p:nvPicPr>
          <p:cNvPr id="24" name="Image 22" descr="preencoded.png"/>
          <p:cNvPicPr>
            <a:picLocks noChangeAspect="1"/>
          </p:cNvPicPr>
          <p:nvPr/>
        </p:nvPicPr>
        <p:blipFill>
          <a:blip r:embed="rId16"/>
          <a:stretch>
            <a:fillRect/>
          </a:stretch>
        </p:blipFill>
        <p:spPr>
          <a:xfrm>
            <a:off x="5324475" y="3729038"/>
            <a:ext cx="3642122" cy="457200"/>
          </a:xfrm>
          <a:prstGeom prst="rect">
            <a:avLst/>
          </a:prstGeom>
        </p:spPr>
      </p:pic>
      <p:pic>
        <p:nvPicPr>
          <p:cNvPr id="25" name="Image 23" descr="preencoded.png"/>
          <p:cNvPicPr>
            <a:picLocks noChangeAspect="1"/>
          </p:cNvPicPr>
          <p:nvPr/>
        </p:nvPicPr>
        <p:blipFill>
          <a:blip r:embed="rId17"/>
          <a:stretch>
            <a:fillRect/>
          </a:stretch>
        </p:blipFill>
        <p:spPr>
          <a:xfrm>
            <a:off x="8966597" y="3729038"/>
            <a:ext cx="2606278" cy="457200"/>
          </a:xfrm>
          <a:prstGeom prst="rect">
            <a:avLst/>
          </a:prstGeom>
        </p:spPr>
      </p:pic>
      <p:pic>
        <p:nvPicPr>
          <p:cNvPr id="26" name="Image 24" descr="preencoded.png"/>
          <p:cNvPicPr>
            <a:picLocks noChangeAspect="1"/>
          </p:cNvPicPr>
          <p:nvPr/>
        </p:nvPicPr>
        <p:blipFill>
          <a:blip r:embed="rId18"/>
          <a:stretch>
            <a:fillRect/>
          </a:stretch>
        </p:blipFill>
        <p:spPr>
          <a:xfrm>
            <a:off x="5133975" y="4567238"/>
            <a:ext cx="6629400" cy="962025"/>
          </a:xfrm>
          <a:prstGeom prst="rect">
            <a:avLst/>
          </a:prstGeom>
        </p:spPr>
      </p:pic>
      <p:pic>
        <p:nvPicPr>
          <p:cNvPr id="27" name="Image 25" descr="preencoded.png"/>
          <p:cNvPicPr>
            <a:picLocks noChangeAspect="1"/>
          </p:cNvPicPr>
          <p:nvPr/>
        </p:nvPicPr>
        <p:blipFill>
          <a:blip r:embed="rId19"/>
          <a:stretch>
            <a:fillRect/>
          </a:stretch>
        </p:blipFill>
        <p:spPr>
          <a:xfrm>
            <a:off x="5276850" y="4749105"/>
            <a:ext cx="166688" cy="137220"/>
          </a:xfrm>
          <a:prstGeom prst="rect">
            <a:avLst/>
          </a:prstGeom>
        </p:spPr>
      </p:pic>
      <p:pic>
        <p:nvPicPr>
          <p:cNvPr id="28" name="Image 26" descr="preencoded.png"/>
          <p:cNvPicPr>
            <a:picLocks noChangeAspect="1"/>
          </p:cNvPicPr>
          <p:nvPr/>
        </p:nvPicPr>
        <p:blipFill>
          <a:blip r:embed="rId20"/>
          <a:stretch>
            <a:fillRect/>
          </a:stretch>
        </p:blipFill>
        <p:spPr>
          <a:xfrm>
            <a:off x="0" y="6381750"/>
            <a:ext cx="12192000" cy="476250"/>
          </a:xfrm>
          <a:prstGeom prst="rect">
            <a:avLst/>
          </a:prstGeom>
        </p:spPr>
      </p:pic>
      <p:sp>
        <p:nvSpPr>
          <p:cNvPr id="29"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0"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Valvular Disease: Mitral Stenosis (MS)</a:t>
            </a:r>
            <a:endParaRPr lang="en-US" sz="2250" dirty="0"/>
          </a:p>
        </p:txBody>
      </p:sp>
      <p:sp>
        <p:nvSpPr>
          <p:cNvPr id="31" name="Text 2"/>
          <p:cNvSpPr/>
          <p:nvPr/>
        </p:nvSpPr>
        <p:spPr>
          <a:xfrm>
            <a:off x="928688" y="194548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Presentation</a:t>
            </a:r>
            <a:endParaRPr lang="en-US" sz="1350" dirty="0"/>
          </a:p>
        </p:txBody>
      </p:sp>
      <p:sp>
        <p:nvSpPr>
          <p:cNvPr id="32" name="Text 3"/>
          <p:cNvSpPr/>
          <p:nvPr/>
        </p:nvSpPr>
        <p:spPr>
          <a:xfrm>
            <a:off x="904875" y="2316956"/>
            <a:ext cx="60350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Murmur:</a:t>
            </a:r>
            <a:r>
              <a:rPr lang="en-US" sz="1200" dirty="0">
                <a:solidFill>
                  <a:srgbClr val="4A4A4A"/>
                </a:solidFill>
              </a:rPr>
              <a:t>Low-pitched mid-diastolic</a:t>
            </a:r>
            <a:endParaRPr lang="en-US" sz="1200" dirty="0"/>
          </a:p>
        </p:txBody>
      </p:sp>
      <p:sp>
        <p:nvSpPr>
          <p:cNvPr id="33" name="Text 4"/>
          <p:cNvSpPr/>
          <p:nvPr/>
        </p:nvSpPr>
        <p:spPr>
          <a:xfrm>
            <a:off x="904875" y="2621756"/>
            <a:ext cx="585216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Location:</a:t>
            </a:r>
            <a:r>
              <a:rPr lang="en-US" sz="1200" dirty="0">
                <a:solidFill>
                  <a:srgbClr val="4A4A4A"/>
                </a:solidFill>
              </a:rPr>
              <a:t>Best heard at the apex</a:t>
            </a:r>
            <a:endParaRPr lang="en-US" sz="1200" dirty="0"/>
          </a:p>
        </p:txBody>
      </p:sp>
      <p:sp>
        <p:nvSpPr>
          <p:cNvPr id="34" name="Text 5"/>
          <p:cNvSpPr/>
          <p:nvPr/>
        </p:nvSpPr>
        <p:spPr>
          <a:xfrm>
            <a:off x="904875" y="2926556"/>
            <a:ext cx="57912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Features:</a:t>
            </a:r>
            <a:r>
              <a:rPr lang="en-US" sz="1200" dirty="0">
                <a:solidFill>
                  <a:srgbClr val="4A4A4A"/>
                </a:solidFill>
              </a:rPr>
              <a:t>Opening snap, loud S1</a:t>
            </a:r>
            <a:endParaRPr lang="en-US" sz="1200" dirty="0"/>
          </a:p>
        </p:txBody>
      </p:sp>
      <p:sp>
        <p:nvSpPr>
          <p:cNvPr id="35" name="Text 6"/>
          <p:cNvSpPr/>
          <p:nvPr/>
        </p:nvSpPr>
        <p:spPr>
          <a:xfrm>
            <a:off x="904875" y="3231356"/>
            <a:ext cx="621792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Complication:</a:t>
            </a:r>
            <a:r>
              <a:rPr lang="en-US" sz="1200" dirty="0">
                <a:solidFill>
                  <a:srgbClr val="4A4A4A"/>
                </a:solidFill>
              </a:rPr>
              <a:t>AF often accompanies</a:t>
            </a:r>
            <a:endParaRPr lang="en-US" sz="1200" dirty="0"/>
          </a:p>
        </p:txBody>
      </p:sp>
      <p:sp>
        <p:nvSpPr>
          <p:cNvPr id="36" name="Text 7"/>
          <p:cNvSpPr/>
          <p:nvPr/>
        </p:nvSpPr>
        <p:spPr>
          <a:xfrm>
            <a:off x="928688" y="4107656"/>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Intervention Threshold</a:t>
            </a:r>
            <a:endParaRPr lang="en-US" sz="1350" dirty="0"/>
          </a:p>
        </p:txBody>
      </p:sp>
      <p:sp>
        <p:nvSpPr>
          <p:cNvPr id="37" name="Text 8"/>
          <p:cNvSpPr/>
          <p:nvPr/>
        </p:nvSpPr>
        <p:spPr>
          <a:xfrm>
            <a:off x="619125" y="4479131"/>
            <a:ext cx="58293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Symptomatic or High-Risk patients:</a:t>
            </a:r>
            <a:endParaRPr lang="en-US" sz="1125" dirty="0"/>
          </a:p>
        </p:txBody>
      </p:sp>
      <p:sp>
        <p:nvSpPr>
          <p:cNvPr id="38" name="Text 9"/>
          <p:cNvSpPr/>
          <p:nvPr/>
        </p:nvSpPr>
        <p:spPr>
          <a:xfrm>
            <a:off x="904875" y="4769644"/>
            <a:ext cx="51816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Valve Area (MVA):</a:t>
            </a:r>
            <a:r>
              <a:rPr lang="en-US" sz="1200" dirty="0">
                <a:solidFill>
                  <a:srgbClr val="4A4A4A"/>
                </a:solidFill>
              </a:rPr>
              <a:t>≤ 1.5 cm²</a:t>
            </a:r>
            <a:endParaRPr lang="en-US" sz="1200" dirty="0"/>
          </a:p>
        </p:txBody>
      </p:sp>
      <p:sp>
        <p:nvSpPr>
          <p:cNvPr id="39" name="Text 10"/>
          <p:cNvSpPr/>
          <p:nvPr/>
        </p:nvSpPr>
        <p:spPr>
          <a:xfrm>
            <a:off x="904875" y="5074444"/>
            <a:ext cx="566928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Consider:</a:t>
            </a:r>
            <a:r>
              <a:rPr lang="en-US" sz="1200" dirty="0">
                <a:solidFill>
                  <a:srgbClr val="4A4A4A"/>
                </a:solidFill>
              </a:rPr>
              <a:t>Balloon valvuloplasty</a:t>
            </a:r>
            <a:endParaRPr lang="en-US" sz="1200" dirty="0"/>
          </a:p>
        </p:txBody>
      </p:sp>
      <p:sp>
        <p:nvSpPr>
          <p:cNvPr id="40" name="Text 11"/>
          <p:cNvSpPr/>
          <p:nvPr/>
        </p:nvSpPr>
        <p:spPr>
          <a:xfrm>
            <a:off x="5634038" y="1985963"/>
            <a:ext cx="65579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Surveillance Schedule (Affinity Care)</a:t>
            </a:r>
            <a:endParaRPr lang="en-US" sz="1350" dirty="0"/>
          </a:p>
        </p:txBody>
      </p:sp>
      <p:sp>
        <p:nvSpPr>
          <p:cNvPr id="41" name="Text 12"/>
          <p:cNvSpPr/>
          <p:nvPr/>
        </p:nvSpPr>
        <p:spPr>
          <a:xfrm>
            <a:off x="5467350" y="2357438"/>
            <a:ext cx="3356372"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Severity Category</a:t>
            </a:r>
            <a:endParaRPr lang="en-US" sz="1200" dirty="0"/>
          </a:p>
        </p:txBody>
      </p:sp>
      <p:sp>
        <p:nvSpPr>
          <p:cNvPr id="42" name="Text 13"/>
          <p:cNvSpPr/>
          <p:nvPr/>
        </p:nvSpPr>
        <p:spPr>
          <a:xfrm>
            <a:off x="9109472" y="2357438"/>
            <a:ext cx="232052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Echo Interval</a:t>
            </a:r>
            <a:endParaRPr lang="en-US" sz="1200" dirty="0"/>
          </a:p>
        </p:txBody>
      </p:sp>
      <p:sp>
        <p:nvSpPr>
          <p:cNvPr id="43" name="Text 14"/>
          <p:cNvSpPr/>
          <p:nvPr/>
        </p:nvSpPr>
        <p:spPr>
          <a:xfrm>
            <a:off x="5467350" y="2814638"/>
            <a:ext cx="410094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Mild MS</a:t>
            </a:r>
            <a:r>
              <a:rPr lang="en-US" sz="1200" dirty="0">
                <a:solidFill>
                  <a:srgbClr val="4A4A4A"/>
                </a:solidFill>
              </a:rPr>
              <a:t> (MVA &gt; 1.5 cm²)</a:t>
            </a:r>
            <a:endParaRPr lang="en-US" sz="1200" dirty="0"/>
          </a:p>
        </p:txBody>
      </p:sp>
      <p:sp>
        <p:nvSpPr>
          <p:cNvPr id="44" name="Text 15"/>
          <p:cNvSpPr/>
          <p:nvPr/>
        </p:nvSpPr>
        <p:spPr>
          <a:xfrm>
            <a:off x="9109472" y="2814638"/>
            <a:ext cx="232052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Every 4 Years</a:t>
            </a:r>
            <a:endParaRPr lang="en-US" sz="1200" dirty="0"/>
          </a:p>
        </p:txBody>
      </p:sp>
      <p:sp>
        <p:nvSpPr>
          <p:cNvPr id="45" name="Text 16"/>
          <p:cNvSpPr/>
          <p:nvPr/>
        </p:nvSpPr>
        <p:spPr>
          <a:xfrm>
            <a:off x="5467350" y="3414713"/>
            <a:ext cx="2011680" cy="161925"/>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Moderate MS</a:t>
            </a:r>
            <a:endParaRPr lang="en-US" sz="1200" dirty="0"/>
          </a:p>
        </p:txBody>
      </p:sp>
      <p:sp>
        <p:nvSpPr>
          <p:cNvPr id="46" name="Text 17"/>
          <p:cNvSpPr/>
          <p:nvPr/>
        </p:nvSpPr>
        <p:spPr>
          <a:xfrm>
            <a:off x="9109472" y="3271838"/>
            <a:ext cx="2659544"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Every 18 Months</a:t>
            </a:r>
            <a:endParaRPr lang="en-US" sz="1200" dirty="0"/>
          </a:p>
        </p:txBody>
      </p:sp>
      <p:sp>
        <p:nvSpPr>
          <p:cNvPr id="47" name="Text 18"/>
          <p:cNvSpPr/>
          <p:nvPr/>
        </p:nvSpPr>
        <p:spPr>
          <a:xfrm>
            <a:off x="5467350" y="3871913"/>
            <a:ext cx="1645920" cy="161925"/>
          </a:xfrm>
          <a:prstGeom prst="rect">
            <a:avLst/>
          </a:prstGeom>
          <a:noFill/>
          <a:ln/>
        </p:spPr>
        <p:txBody>
          <a:bodyPr vert="horz" wrap="square" lIns="0" tIns="0" rIns="0" bIns="0" rtlCol="0" anchor="ctr"/>
          <a:lstStyle/>
          <a:p>
            <a:pPr marL="0" indent="0" algn="l">
              <a:lnSpc>
                <a:spcPts val="1800"/>
              </a:lnSpc>
              <a:buNone/>
            </a:pPr>
            <a:r>
              <a:rPr lang="en-US" sz="1200" b="1" dirty="0">
                <a:solidFill>
                  <a:srgbClr val="4A4A4A"/>
                </a:solidFill>
              </a:rPr>
              <a:t>Severe MS</a:t>
            </a:r>
            <a:endParaRPr lang="en-US" sz="1200" dirty="0"/>
          </a:p>
        </p:txBody>
      </p:sp>
      <p:sp>
        <p:nvSpPr>
          <p:cNvPr id="48" name="Text 19"/>
          <p:cNvSpPr/>
          <p:nvPr/>
        </p:nvSpPr>
        <p:spPr>
          <a:xfrm>
            <a:off x="9109472" y="3729038"/>
            <a:ext cx="2388162"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Every 6 Months</a:t>
            </a:r>
            <a:endParaRPr lang="en-US" sz="1200" dirty="0"/>
          </a:p>
        </p:txBody>
      </p:sp>
      <p:sp>
        <p:nvSpPr>
          <p:cNvPr id="49" name="Text 20"/>
          <p:cNvSpPr/>
          <p:nvPr/>
        </p:nvSpPr>
        <p:spPr>
          <a:xfrm>
            <a:off x="5443538" y="4710113"/>
            <a:ext cx="6343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73AB7"/>
                </a:solidFill>
              </a:rPr>
              <a:t> AKT EXAM PEARL</a:t>
            </a:r>
            <a:endParaRPr lang="en-US" sz="1050" dirty="0"/>
          </a:p>
        </p:txBody>
      </p:sp>
      <p:sp>
        <p:nvSpPr>
          <p:cNvPr id="50" name="Text 21"/>
          <p:cNvSpPr/>
          <p:nvPr/>
        </p:nvSpPr>
        <p:spPr>
          <a:xfrm>
            <a:off x="5276850" y="4957763"/>
            <a:ext cx="6343650" cy="428625"/>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Mitral stenosis is most commonly a late sequela of </a:t>
            </a:r>
            <a:r>
              <a:rPr lang="en-US" sz="1125" b="1" dirty="0">
                <a:solidFill>
                  <a:srgbClr val="2D2D2D"/>
                </a:solidFill>
              </a:rPr>
              <a:t>Rheumatic Heart Disease</a:t>
            </a:r>
            <a:r>
              <a:rPr lang="en-US" sz="1125" dirty="0">
                <a:solidFill>
                  <a:srgbClr val="2D2D2D"/>
                </a:solidFill>
              </a:rPr>
              <a:t>. In exams, look for the combination of </a:t>
            </a:r>
            <a:r>
              <a:rPr lang="en-US" sz="1125" b="1" dirty="0">
                <a:solidFill>
                  <a:srgbClr val="2D2D2D"/>
                </a:solidFill>
              </a:rPr>
              <a:t>Mitral Stenosis + Atrial Fibrillation</a:t>
            </a:r>
            <a:r>
              <a:rPr lang="en-US" sz="1125" dirty="0">
                <a:solidFill>
                  <a:srgbClr val="2D2D2D"/>
                </a:solidFill>
              </a:rPr>
              <a:t> due to progressive left atrial dilation.</a:t>
            </a:r>
            <a:endParaRPr lang="en-US" sz="1125" dirty="0"/>
          </a:p>
        </p:txBody>
      </p:sp>
      <p:sp>
        <p:nvSpPr>
          <p:cNvPr id="51" name="Text 22"/>
          <p:cNvSpPr/>
          <p:nvPr/>
        </p:nvSpPr>
        <p:spPr>
          <a:xfrm>
            <a:off x="428625" y="6534150"/>
            <a:ext cx="7132320" cy="171450"/>
          </a:xfrm>
          <a:prstGeom prst="rect">
            <a:avLst/>
          </a:prstGeom>
          <a:noFill/>
          <a:ln/>
        </p:spPr>
        <p:txBody>
          <a:bodyPr vert="horz" wrap="square" lIns="0" tIns="0" rIns="0" bIns="0" rtlCol="0" anchor="ctr"/>
          <a:lstStyle/>
          <a:p>
            <a:pPr marL="0" indent="0">
              <a:lnSpc>
                <a:spcPts val="1350"/>
              </a:lnSpc>
              <a:buNone/>
            </a:pPr>
            <a:r>
              <a:rPr lang="en-US" sz="900" dirty="0">
                <a:solidFill>
                  <a:srgbClr val="9E9E9E"/>
                </a:solidFill>
              </a:rPr>
              <a:t>Echocardiography — When to Request and What It Shows</a:t>
            </a:r>
            <a:endParaRPr lang="en-US" sz="900" dirty="0"/>
          </a:p>
        </p:txBody>
      </p:sp>
      <p:sp>
        <p:nvSpPr>
          <p:cNvPr id="52" name="Text 23"/>
          <p:cNvSpPr/>
          <p:nvPr/>
        </p:nvSpPr>
        <p:spPr>
          <a:xfrm>
            <a:off x="10613529" y="6534150"/>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9E9E9E"/>
                </a:solidFill>
              </a:rPr>
              <a:t>www.bradfordvts.co.uk</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190500"/>
            <a:ext cx="2512516" cy="295275"/>
          </a:xfrm>
          <a:prstGeom prst="rect">
            <a:avLst/>
          </a:prstGeom>
        </p:spPr>
      </p:pic>
      <p:pic>
        <p:nvPicPr>
          <p:cNvPr id="5" name="Image 3" descr="preencoded.png"/>
          <p:cNvPicPr>
            <a:picLocks noChangeAspect="1"/>
          </p:cNvPicPr>
          <p:nvPr/>
        </p:nvPicPr>
        <p:blipFill>
          <a:blip r:embed="rId5"/>
          <a:stretch>
            <a:fillRect/>
          </a:stretch>
        </p:blipFill>
        <p:spPr>
          <a:xfrm>
            <a:off x="428625" y="542925"/>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266825"/>
            <a:ext cx="5524500" cy="2508349"/>
          </a:xfrm>
          <a:prstGeom prst="rect">
            <a:avLst/>
          </a:prstGeom>
        </p:spPr>
      </p:pic>
      <p:pic>
        <p:nvPicPr>
          <p:cNvPr id="7" name="Image 5" descr="preencoded.png"/>
          <p:cNvPicPr>
            <a:picLocks noChangeAspect="1"/>
          </p:cNvPicPr>
          <p:nvPr/>
        </p:nvPicPr>
        <p:blipFill>
          <a:blip r:embed="rId7"/>
          <a:stretch>
            <a:fillRect/>
          </a:stretch>
        </p:blipFill>
        <p:spPr>
          <a:xfrm>
            <a:off x="690563" y="1549896"/>
            <a:ext cx="238125" cy="190500"/>
          </a:xfrm>
          <a:prstGeom prst="rect">
            <a:avLst/>
          </a:prstGeom>
        </p:spPr>
      </p:pic>
      <p:pic>
        <p:nvPicPr>
          <p:cNvPr id="8" name="Image 6" descr="preencoded.png"/>
          <p:cNvPicPr>
            <a:picLocks noChangeAspect="1"/>
          </p:cNvPicPr>
          <p:nvPr/>
        </p:nvPicPr>
        <p:blipFill>
          <a:blip r:embed="rId8"/>
          <a:stretch>
            <a:fillRect/>
          </a:stretch>
        </p:blipFill>
        <p:spPr>
          <a:xfrm>
            <a:off x="657225" y="1924050"/>
            <a:ext cx="190500" cy="190500"/>
          </a:xfrm>
          <a:prstGeom prst="rect">
            <a:avLst/>
          </a:prstGeom>
        </p:spPr>
      </p:pic>
      <p:pic>
        <p:nvPicPr>
          <p:cNvPr id="9" name="Image 7" descr="preencoded.png"/>
          <p:cNvPicPr>
            <a:picLocks noChangeAspect="1"/>
          </p:cNvPicPr>
          <p:nvPr/>
        </p:nvPicPr>
        <p:blipFill>
          <a:blip r:embed="rId9"/>
          <a:stretch>
            <a:fillRect/>
          </a:stretch>
        </p:blipFill>
        <p:spPr>
          <a:xfrm>
            <a:off x="657225" y="2464891"/>
            <a:ext cx="190500" cy="190500"/>
          </a:xfrm>
          <a:prstGeom prst="rect">
            <a:avLst/>
          </a:prstGeom>
        </p:spPr>
      </p:pic>
      <p:pic>
        <p:nvPicPr>
          <p:cNvPr id="10" name="Image 8" descr="preencoded.png"/>
          <p:cNvPicPr>
            <a:picLocks noChangeAspect="1"/>
          </p:cNvPicPr>
          <p:nvPr/>
        </p:nvPicPr>
        <p:blipFill>
          <a:blip r:embed="rId9"/>
          <a:stretch>
            <a:fillRect/>
          </a:stretch>
        </p:blipFill>
        <p:spPr>
          <a:xfrm>
            <a:off x="657225" y="3005733"/>
            <a:ext cx="190500" cy="190500"/>
          </a:xfrm>
          <a:prstGeom prst="rect">
            <a:avLst/>
          </a:prstGeom>
        </p:spPr>
      </p:pic>
      <p:pic>
        <p:nvPicPr>
          <p:cNvPr id="11" name="Image 9" descr="preencoded.png"/>
          <p:cNvPicPr>
            <a:picLocks noChangeAspect="1"/>
          </p:cNvPicPr>
          <p:nvPr/>
        </p:nvPicPr>
        <p:blipFill>
          <a:blip r:embed="rId10"/>
          <a:stretch>
            <a:fillRect/>
          </a:stretch>
        </p:blipFill>
        <p:spPr>
          <a:xfrm>
            <a:off x="428625" y="3965674"/>
            <a:ext cx="5524500" cy="2508349"/>
          </a:xfrm>
          <a:prstGeom prst="rect">
            <a:avLst/>
          </a:prstGeom>
        </p:spPr>
      </p:pic>
      <p:pic>
        <p:nvPicPr>
          <p:cNvPr id="12" name="Image 10" descr="preencoded.png"/>
          <p:cNvPicPr>
            <a:picLocks noChangeAspect="1"/>
          </p:cNvPicPr>
          <p:nvPr/>
        </p:nvPicPr>
        <p:blipFill>
          <a:blip r:embed="rId11"/>
          <a:stretch>
            <a:fillRect/>
          </a:stretch>
        </p:blipFill>
        <p:spPr>
          <a:xfrm>
            <a:off x="690563" y="4248745"/>
            <a:ext cx="238125" cy="190500"/>
          </a:xfrm>
          <a:prstGeom prst="rect">
            <a:avLst/>
          </a:prstGeom>
        </p:spPr>
      </p:pic>
      <p:pic>
        <p:nvPicPr>
          <p:cNvPr id="13" name="Image 11" descr="preencoded.png"/>
          <p:cNvPicPr>
            <a:picLocks noChangeAspect="1"/>
          </p:cNvPicPr>
          <p:nvPr/>
        </p:nvPicPr>
        <p:blipFill>
          <a:blip r:embed="rId12"/>
          <a:stretch>
            <a:fillRect/>
          </a:stretch>
        </p:blipFill>
        <p:spPr>
          <a:xfrm>
            <a:off x="657225" y="4622899"/>
            <a:ext cx="190500" cy="207764"/>
          </a:xfrm>
          <a:prstGeom prst="rect">
            <a:avLst/>
          </a:prstGeom>
        </p:spPr>
      </p:pic>
      <p:pic>
        <p:nvPicPr>
          <p:cNvPr id="14" name="Image 12" descr="preencoded.png"/>
          <p:cNvPicPr>
            <a:picLocks noChangeAspect="1"/>
          </p:cNvPicPr>
          <p:nvPr/>
        </p:nvPicPr>
        <p:blipFill>
          <a:blip r:embed="rId13"/>
          <a:stretch>
            <a:fillRect/>
          </a:stretch>
        </p:blipFill>
        <p:spPr>
          <a:xfrm>
            <a:off x="657225" y="5163741"/>
            <a:ext cx="190500" cy="207764"/>
          </a:xfrm>
          <a:prstGeom prst="rect">
            <a:avLst/>
          </a:prstGeom>
        </p:spPr>
      </p:pic>
      <p:pic>
        <p:nvPicPr>
          <p:cNvPr id="15" name="Image 13" descr="preencoded.png"/>
          <p:cNvPicPr>
            <a:picLocks noChangeAspect="1"/>
          </p:cNvPicPr>
          <p:nvPr/>
        </p:nvPicPr>
        <p:blipFill>
          <a:blip r:embed="rId13"/>
          <a:stretch>
            <a:fillRect/>
          </a:stretch>
        </p:blipFill>
        <p:spPr>
          <a:xfrm>
            <a:off x="657225" y="5704582"/>
            <a:ext cx="190500" cy="207764"/>
          </a:xfrm>
          <a:prstGeom prst="rect">
            <a:avLst/>
          </a:prstGeom>
        </p:spPr>
      </p:pic>
      <p:pic>
        <p:nvPicPr>
          <p:cNvPr id="16" name="Image 14" descr="preencoded.png"/>
          <p:cNvPicPr>
            <a:picLocks noChangeAspect="1"/>
          </p:cNvPicPr>
          <p:nvPr/>
        </p:nvPicPr>
        <p:blipFill>
          <a:blip r:embed="rId14"/>
          <a:stretch>
            <a:fillRect/>
          </a:stretch>
        </p:blipFill>
        <p:spPr>
          <a:xfrm>
            <a:off x="6238875" y="1266825"/>
            <a:ext cx="5524500" cy="2575024"/>
          </a:xfrm>
          <a:prstGeom prst="rect">
            <a:avLst/>
          </a:prstGeom>
        </p:spPr>
      </p:pic>
      <p:pic>
        <p:nvPicPr>
          <p:cNvPr id="17" name="Image 15" descr="preencoded.png"/>
          <p:cNvPicPr>
            <a:picLocks noChangeAspect="1"/>
          </p:cNvPicPr>
          <p:nvPr/>
        </p:nvPicPr>
        <p:blipFill>
          <a:blip r:embed="rId15"/>
          <a:stretch>
            <a:fillRect/>
          </a:stretch>
        </p:blipFill>
        <p:spPr>
          <a:xfrm>
            <a:off x="6500813" y="1549896"/>
            <a:ext cx="238125" cy="190500"/>
          </a:xfrm>
          <a:prstGeom prst="rect">
            <a:avLst/>
          </a:prstGeom>
        </p:spPr>
      </p:pic>
      <p:pic>
        <p:nvPicPr>
          <p:cNvPr id="18" name="Image 16" descr="preencoded.png"/>
          <p:cNvPicPr>
            <a:picLocks noChangeAspect="1"/>
          </p:cNvPicPr>
          <p:nvPr/>
        </p:nvPicPr>
        <p:blipFill>
          <a:blip r:embed="rId16"/>
          <a:stretch>
            <a:fillRect/>
          </a:stretch>
        </p:blipFill>
        <p:spPr>
          <a:xfrm>
            <a:off x="6467475" y="1924050"/>
            <a:ext cx="190500" cy="190500"/>
          </a:xfrm>
          <a:prstGeom prst="rect">
            <a:avLst/>
          </a:prstGeom>
        </p:spPr>
      </p:pic>
      <p:pic>
        <p:nvPicPr>
          <p:cNvPr id="19" name="Image 17" descr="preencoded.png"/>
          <p:cNvPicPr>
            <a:picLocks noChangeAspect="1"/>
          </p:cNvPicPr>
          <p:nvPr/>
        </p:nvPicPr>
        <p:blipFill>
          <a:blip r:embed="rId17"/>
          <a:stretch>
            <a:fillRect/>
          </a:stretch>
        </p:blipFill>
        <p:spPr>
          <a:xfrm>
            <a:off x="6467475" y="2464891"/>
            <a:ext cx="190500" cy="190500"/>
          </a:xfrm>
          <a:prstGeom prst="rect">
            <a:avLst/>
          </a:prstGeom>
        </p:spPr>
      </p:pic>
      <p:pic>
        <p:nvPicPr>
          <p:cNvPr id="20" name="Image 18" descr="preencoded.png"/>
          <p:cNvPicPr>
            <a:picLocks noChangeAspect="1"/>
          </p:cNvPicPr>
          <p:nvPr/>
        </p:nvPicPr>
        <p:blipFill>
          <a:blip r:embed="rId18"/>
          <a:stretch>
            <a:fillRect/>
          </a:stretch>
        </p:blipFill>
        <p:spPr>
          <a:xfrm>
            <a:off x="6467475" y="3005733"/>
            <a:ext cx="190500" cy="207764"/>
          </a:xfrm>
          <a:prstGeom prst="rect">
            <a:avLst/>
          </a:prstGeom>
        </p:spPr>
      </p:pic>
      <p:pic>
        <p:nvPicPr>
          <p:cNvPr id="21" name="Image 19" descr="preencoded.png"/>
          <p:cNvPicPr>
            <a:picLocks noChangeAspect="1"/>
          </p:cNvPicPr>
          <p:nvPr/>
        </p:nvPicPr>
        <p:blipFill>
          <a:blip r:embed="rId19"/>
          <a:stretch>
            <a:fillRect/>
          </a:stretch>
        </p:blipFill>
        <p:spPr>
          <a:xfrm>
            <a:off x="6238875" y="3994249"/>
            <a:ext cx="5524500" cy="2479774"/>
          </a:xfrm>
          <a:prstGeom prst="rect">
            <a:avLst/>
          </a:prstGeom>
        </p:spPr>
      </p:pic>
      <p:pic>
        <p:nvPicPr>
          <p:cNvPr id="22" name="Image 20" descr="preencoded.png"/>
          <p:cNvPicPr>
            <a:picLocks noChangeAspect="1"/>
          </p:cNvPicPr>
          <p:nvPr/>
        </p:nvPicPr>
        <p:blipFill>
          <a:blip r:embed="rId20"/>
          <a:stretch>
            <a:fillRect/>
          </a:stretch>
        </p:blipFill>
        <p:spPr>
          <a:xfrm>
            <a:off x="6467475" y="4206627"/>
            <a:ext cx="166688" cy="137220"/>
          </a:xfrm>
          <a:prstGeom prst="rect">
            <a:avLst/>
          </a:prstGeom>
        </p:spPr>
      </p:pic>
      <p:pic>
        <p:nvPicPr>
          <p:cNvPr id="23" name="Image 21" descr="preencoded.png"/>
          <p:cNvPicPr>
            <a:picLocks noChangeAspect="1"/>
          </p:cNvPicPr>
          <p:nvPr/>
        </p:nvPicPr>
        <p:blipFill>
          <a:blip r:embed="rId21"/>
          <a:stretch>
            <a:fillRect/>
          </a:stretch>
        </p:blipFill>
        <p:spPr>
          <a:xfrm>
            <a:off x="428625" y="6626423"/>
            <a:ext cx="11334750" cy="200025"/>
          </a:xfrm>
          <a:prstGeom prst="rect">
            <a:avLst/>
          </a:prstGeom>
        </p:spPr>
      </p:pic>
      <p:sp>
        <p:nvSpPr>
          <p:cNvPr id="24" name="Text 0"/>
          <p:cNvSpPr/>
          <p:nvPr/>
        </p:nvSpPr>
        <p:spPr>
          <a:xfrm>
            <a:off x="581025" y="190500"/>
            <a:ext cx="3655796"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5" name="Text 1"/>
          <p:cNvSpPr/>
          <p:nvPr/>
        </p:nvSpPr>
        <p:spPr>
          <a:xfrm>
            <a:off x="571500" y="542925"/>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The Role of Echo in Heart Failure Management</a:t>
            </a:r>
            <a:endParaRPr lang="en-US" sz="2250" dirty="0"/>
          </a:p>
        </p:txBody>
      </p:sp>
      <p:sp>
        <p:nvSpPr>
          <p:cNvPr id="26" name="Text 2"/>
          <p:cNvSpPr/>
          <p:nvPr/>
        </p:nvSpPr>
        <p:spPr>
          <a:xfrm>
            <a:off x="619125" y="895350"/>
            <a:ext cx="11572875" cy="257175"/>
          </a:xfrm>
          <a:prstGeom prst="rect">
            <a:avLst/>
          </a:prstGeom>
          <a:noFill/>
          <a:ln/>
        </p:spPr>
        <p:txBody>
          <a:bodyPr vert="horz" wrap="square" lIns="0" tIns="0" rIns="0" bIns="0" rtlCol="0" anchor="ctr"/>
          <a:lstStyle/>
          <a:p>
            <a:pPr marL="0" indent="0">
              <a:lnSpc>
                <a:spcPts val="2025"/>
              </a:lnSpc>
              <a:buNone/>
            </a:pPr>
            <a:r>
              <a:rPr lang="en-US" sz="1350" dirty="0">
                <a:solidFill>
                  <a:srgbClr val="555555"/>
                </a:solidFill>
              </a:rPr>
              <a:t>How echo confirms diagnosis, identifies underlying causes, and guides device therapy thresholds like ICD or CRT.</a:t>
            </a:r>
            <a:endParaRPr lang="en-US" sz="1350" dirty="0"/>
          </a:p>
        </p:txBody>
      </p:sp>
      <p:sp>
        <p:nvSpPr>
          <p:cNvPr id="27" name="Text 3"/>
          <p:cNvSpPr/>
          <p:nvPr/>
        </p:nvSpPr>
        <p:spPr>
          <a:xfrm>
            <a:off x="1076325" y="149542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Diagnostic Confirmation</a:t>
            </a:r>
            <a:endParaRPr lang="en-US" sz="1500" dirty="0"/>
          </a:p>
        </p:txBody>
      </p:sp>
      <p:sp>
        <p:nvSpPr>
          <p:cNvPr id="28" name="Text 4"/>
          <p:cNvSpPr/>
          <p:nvPr/>
        </p:nvSpPr>
        <p:spPr>
          <a:xfrm>
            <a:off x="942975" y="1924050"/>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HFrEF (Reduced):</a:t>
            </a:r>
            <a:r>
              <a:rPr lang="en-US" sz="1200" dirty="0">
                <a:solidFill>
                  <a:srgbClr val="444444"/>
                </a:solidFill>
              </a:rPr>
              <a:t> LVEF &lt;40%. Requires initiation of the "Four Pillars" pharmacological therapy.</a:t>
            </a:r>
            <a:endParaRPr lang="en-US" sz="1200" dirty="0"/>
          </a:p>
        </p:txBody>
      </p:sp>
      <p:sp>
        <p:nvSpPr>
          <p:cNvPr id="29" name="Text 5"/>
          <p:cNvSpPr/>
          <p:nvPr/>
        </p:nvSpPr>
        <p:spPr>
          <a:xfrm>
            <a:off x="942975" y="2464891"/>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HFmrEF (Mildly Reduced):</a:t>
            </a:r>
            <a:r>
              <a:rPr lang="en-US" sz="1200" dirty="0">
                <a:solidFill>
                  <a:srgbClr val="444444"/>
                </a:solidFill>
              </a:rPr>
              <a:t> LVEF 40–49%. Management aligns closely with HFrEF guidelines.</a:t>
            </a:r>
            <a:endParaRPr lang="en-US" sz="1200" dirty="0"/>
          </a:p>
        </p:txBody>
      </p:sp>
      <p:sp>
        <p:nvSpPr>
          <p:cNvPr id="30" name="Text 6"/>
          <p:cNvSpPr/>
          <p:nvPr/>
        </p:nvSpPr>
        <p:spPr>
          <a:xfrm>
            <a:off x="942975" y="3005733"/>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HFpEF (Preserved):</a:t>
            </a:r>
            <a:r>
              <a:rPr lang="en-US" sz="1200" dirty="0">
                <a:solidFill>
                  <a:srgbClr val="444444"/>
                </a:solidFill>
              </a:rPr>
              <a:t> LVEF ≥50%. Focus on SGLT2i, MRA, and managing underlying comorbidities.</a:t>
            </a:r>
            <a:endParaRPr lang="en-US" sz="1200" dirty="0"/>
          </a:p>
        </p:txBody>
      </p:sp>
      <p:sp>
        <p:nvSpPr>
          <p:cNvPr id="31" name="Text 7"/>
          <p:cNvSpPr/>
          <p:nvPr/>
        </p:nvSpPr>
        <p:spPr>
          <a:xfrm>
            <a:off x="1076325" y="4194274"/>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Identifying Underlying Causes</a:t>
            </a:r>
            <a:endParaRPr lang="en-US" sz="1500" dirty="0"/>
          </a:p>
        </p:txBody>
      </p:sp>
      <p:sp>
        <p:nvSpPr>
          <p:cNvPr id="32" name="Text 8"/>
          <p:cNvSpPr/>
          <p:nvPr/>
        </p:nvSpPr>
        <p:spPr>
          <a:xfrm>
            <a:off x="942975" y="4622899"/>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Ischaemic:</a:t>
            </a:r>
            <a:r>
              <a:rPr lang="en-US" sz="1200" dirty="0">
                <a:solidFill>
                  <a:srgbClr val="444444"/>
                </a:solidFill>
              </a:rPr>
              <a:t> Regional wall motion abnormalities (RWMA) suggest coronary artery disease or previous MI.</a:t>
            </a:r>
            <a:endParaRPr lang="en-US" sz="1200" dirty="0"/>
          </a:p>
        </p:txBody>
      </p:sp>
      <p:sp>
        <p:nvSpPr>
          <p:cNvPr id="33" name="Text 9"/>
          <p:cNvSpPr/>
          <p:nvPr/>
        </p:nvSpPr>
        <p:spPr>
          <a:xfrm>
            <a:off x="942975" y="5163741"/>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Structural:</a:t>
            </a:r>
            <a:r>
              <a:rPr lang="en-US" sz="1200" dirty="0">
                <a:solidFill>
                  <a:srgbClr val="444444"/>
                </a:solidFill>
              </a:rPr>
              <a:t> Identifies significant valvular disease (AS/MR) or hypertensive heart disease (LVH).</a:t>
            </a:r>
            <a:endParaRPr lang="en-US" sz="1200" dirty="0"/>
          </a:p>
        </p:txBody>
      </p:sp>
      <p:sp>
        <p:nvSpPr>
          <p:cNvPr id="34" name="Text 10"/>
          <p:cNvSpPr/>
          <p:nvPr/>
        </p:nvSpPr>
        <p:spPr>
          <a:xfrm>
            <a:off x="942975" y="5704582"/>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Myopathy:</a:t>
            </a:r>
            <a:r>
              <a:rPr lang="en-US" sz="1200" dirty="0">
                <a:solidFill>
                  <a:srgbClr val="444444"/>
                </a:solidFill>
              </a:rPr>
              <a:t> Distinguishes between dilated (DCM), hypertrophic (HCM), or restrictive patterns.</a:t>
            </a:r>
            <a:endParaRPr lang="en-US" sz="1200" dirty="0"/>
          </a:p>
        </p:txBody>
      </p:sp>
      <p:sp>
        <p:nvSpPr>
          <p:cNvPr id="35" name="Text 11"/>
          <p:cNvSpPr/>
          <p:nvPr/>
        </p:nvSpPr>
        <p:spPr>
          <a:xfrm>
            <a:off x="6886575" y="1495425"/>
            <a:ext cx="53054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Device Therapy Thresholds</a:t>
            </a:r>
            <a:endParaRPr lang="en-US" sz="1500" dirty="0"/>
          </a:p>
        </p:txBody>
      </p:sp>
      <p:sp>
        <p:nvSpPr>
          <p:cNvPr id="36" name="Text 12"/>
          <p:cNvSpPr/>
          <p:nvPr/>
        </p:nvSpPr>
        <p:spPr>
          <a:xfrm>
            <a:off x="6753225" y="1924050"/>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ICD (Defibrillator):</a:t>
            </a:r>
            <a:r>
              <a:rPr lang="en-US" sz="1200" dirty="0">
                <a:solidFill>
                  <a:srgbClr val="444444"/>
                </a:solidFill>
              </a:rPr>
              <a:t> Indicated if LVEF ≤35% and patient is in NYHA Class I–III to prevent sudden cardiac death.</a:t>
            </a:r>
            <a:endParaRPr lang="en-US" sz="1200" dirty="0"/>
          </a:p>
        </p:txBody>
      </p:sp>
      <p:sp>
        <p:nvSpPr>
          <p:cNvPr id="37" name="Text 13"/>
          <p:cNvSpPr/>
          <p:nvPr/>
        </p:nvSpPr>
        <p:spPr>
          <a:xfrm>
            <a:off x="6753225" y="2464891"/>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CRT (Resynchronisation):</a:t>
            </a:r>
            <a:r>
              <a:rPr lang="en-US" sz="1200" dirty="0">
                <a:solidFill>
                  <a:srgbClr val="444444"/>
                </a:solidFill>
              </a:rPr>
              <a:t> Indicated if LVEF ≤35% AND QRS duration ≥120ms (typically with LBBB pattern).</a:t>
            </a:r>
            <a:endParaRPr lang="en-US" sz="1200" dirty="0"/>
          </a:p>
        </p:txBody>
      </p:sp>
      <p:sp>
        <p:nvSpPr>
          <p:cNvPr id="38" name="Text 14"/>
          <p:cNvSpPr/>
          <p:nvPr/>
        </p:nvSpPr>
        <p:spPr>
          <a:xfrm>
            <a:off x="6753225" y="3005733"/>
            <a:ext cx="47815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Timing:</a:t>
            </a:r>
            <a:r>
              <a:rPr lang="en-US" sz="1200" dirty="0">
                <a:solidFill>
                  <a:srgbClr val="444444"/>
                </a:solidFill>
              </a:rPr>
              <a:t> Therapy usually considered after 3 months of optimal medical therapy (OMT) if EF remains low.</a:t>
            </a:r>
            <a:endParaRPr lang="en-US" sz="1200" dirty="0"/>
          </a:p>
        </p:txBody>
      </p:sp>
      <p:sp>
        <p:nvSpPr>
          <p:cNvPr id="39" name="Text 15"/>
          <p:cNvSpPr/>
          <p:nvPr/>
        </p:nvSpPr>
        <p:spPr>
          <a:xfrm>
            <a:off x="6729413" y="4175224"/>
            <a:ext cx="50673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rPr>
              <a:t>AKT EXAM PEARL</a:t>
            </a:r>
            <a:endParaRPr lang="en-US" sz="1050" dirty="0"/>
          </a:p>
        </p:txBody>
      </p:sp>
      <p:sp>
        <p:nvSpPr>
          <p:cNvPr id="40" name="Text 16"/>
          <p:cNvSpPr/>
          <p:nvPr/>
        </p:nvSpPr>
        <p:spPr>
          <a:xfrm>
            <a:off x="6467475" y="4470499"/>
            <a:ext cx="506730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The magic number is 35%.</a:t>
            </a:r>
            <a:r>
              <a:rPr lang="en-US" sz="1200" dirty="0">
                <a:solidFill>
                  <a:srgbClr val="FFFFFF"/>
                </a:solidFill>
              </a:rPr>
              <a:t> If an echo report shows an LVEF of ≤35% despite optimal treatment, the next step in your AKT management plan is referral for device therapy assessment (ICD/CRT).</a:t>
            </a:r>
            <a:endParaRPr lang="en-US" sz="1200" dirty="0"/>
          </a:p>
        </p:txBody>
      </p:sp>
      <p:sp>
        <p:nvSpPr>
          <p:cNvPr id="41" name="Text 17"/>
          <p:cNvSpPr/>
          <p:nvPr/>
        </p:nvSpPr>
        <p:spPr>
          <a:xfrm>
            <a:off x="428625" y="6626423"/>
            <a:ext cx="72009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88888"/>
                </a:solidFill>
              </a:rPr>
              <a:t>Bradford VTS - Echocardiography Teaching Deck</a:t>
            </a:r>
            <a:endParaRPr lang="en-US" sz="1050" dirty="0"/>
          </a:p>
        </p:txBody>
      </p:sp>
      <p:sp>
        <p:nvSpPr>
          <p:cNvPr id="42" name="Text 18"/>
          <p:cNvSpPr/>
          <p:nvPr/>
        </p:nvSpPr>
        <p:spPr>
          <a:xfrm>
            <a:off x="10293846" y="6626423"/>
            <a:ext cx="18981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88888"/>
                </a:solidFill>
              </a:rPr>
              <a:t>www.bradfordvts.co.uk</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28625" y="238125"/>
            <a:ext cx="2512516" cy="314325"/>
          </a:xfrm>
          <a:prstGeom prst="rect">
            <a:avLst/>
          </a:prstGeom>
        </p:spPr>
      </p:pic>
      <p:pic>
        <p:nvPicPr>
          <p:cNvPr id="4" name="Image 2"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5" name="Image 3" descr="preencoded.png"/>
          <p:cNvPicPr>
            <a:picLocks noChangeAspect="1"/>
          </p:cNvPicPr>
          <p:nvPr/>
        </p:nvPicPr>
        <p:blipFill>
          <a:blip r:embed="rId6"/>
          <a:stretch>
            <a:fillRect/>
          </a:stretch>
        </p:blipFill>
        <p:spPr>
          <a:xfrm>
            <a:off x="428625" y="1592759"/>
            <a:ext cx="5548313" cy="1579066"/>
          </a:xfrm>
          <a:prstGeom prst="rect">
            <a:avLst/>
          </a:prstGeom>
        </p:spPr>
      </p:pic>
      <p:pic>
        <p:nvPicPr>
          <p:cNvPr id="6" name="Image 4" descr="preencoded.png"/>
          <p:cNvPicPr>
            <a:picLocks noChangeAspect="1"/>
          </p:cNvPicPr>
          <p:nvPr/>
        </p:nvPicPr>
        <p:blipFill>
          <a:blip r:embed="rId7"/>
          <a:stretch>
            <a:fillRect/>
          </a:stretch>
        </p:blipFill>
        <p:spPr>
          <a:xfrm>
            <a:off x="619125" y="1783259"/>
            <a:ext cx="381000" cy="381000"/>
          </a:xfrm>
          <a:prstGeom prst="rect">
            <a:avLst/>
          </a:prstGeom>
        </p:spPr>
      </p:pic>
      <p:pic>
        <p:nvPicPr>
          <p:cNvPr id="7" name="Image 5" descr="preencoded.png"/>
          <p:cNvPicPr>
            <a:picLocks noChangeAspect="1"/>
          </p:cNvPicPr>
          <p:nvPr/>
        </p:nvPicPr>
        <p:blipFill>
          <a:blip r:embed="rId8"/>
          <a:stretch>
            <a:fillRect/>
          </a:stretch>
        </p:blipFill>
        <p:spPr>
          <a:xfrm>
            <a:off x="702469" y="1886099"/>
            <a:ext cx="214313" cy="175320"/>
          </a:xfrm>
          <a:prstGeom prst="rect">
            <a:avLst/>
          </a:prstGeom>
        </p:spPr>
      </p:pic>
      <p:pic>
        <p:nvPicPr>
          <p:cNvPr id="8" name="Image 6" descr="preencoded.png"/>
          <p:cNvPicPr>
            <a:picLocks noChangeAspect="1"/>
          </p:cNvPicPr>
          <p:nvPr/>
        </p:nvPicPr>
        <p:blipFill>
          <a:blip r:embed="rId9"/>
          <a:stretch>
            <a:fillRect/>
          </a:stretch>
        </p:blipFill>
        <p:spPr>
          <a:xfrm>
            <a:off x="6215063" y="1592759"/>
            <a:ext cx="5548313" cy="1579066"/>
          </a:xfrm>
          <a:prstGeom prst="rect">
            <a:avLst/>
          </a:prstGeom>
        </p:spPr>
      </p:pic>
      <p:pic>
        <p:nvPicPr>
          <p:cNvPr id="9" name="Image 7" descr="preencoded.png"/>
          <p:cNvPicPr>
            <a:picLocks noChangeAspect="1"/>
          </p:cNvPicPr>
          <p:nvPr/>
        </p:nvPicPr>
        <p:blipFill>
          <a:blip r:embed="rId10"/>
          <a:stretch>
            <a:fillRect/>
          </a:stretch>
        </p:blipFill>
        <p:spPr>
          <a:xfrm>
            <a:off x="6405563" y="1783259"/>
            <a:ext cx="381000" cy="381000"/>
          </a:xfrm>
          <a:prstGeom prst="rect">
            <a:avLst/>
          </a:prstGeom>
        </p:spPr>
      </p:pic>
      <p:pic>
        <p:nvPicPr>
          <p:cNvPr id="10" name="Image 8" descr="preencoded.png"/>
          <p:cNvPicPr>
            <a:picLocks noChangeAspect="1"/>
          </p:cNvPicPr>
          <p:nvPr/>
        </p:nvPicPr>
        <p:blipFill>
          <a:blip r:embed="rId11"/>
          <a:stretch>
            <a:fillRect/>
          </a:stretch>
        </p:blipFill>
        <p:spPr>
          <a:xfrm>
            <a:off x="6488906" y="1886099"/>
            <a:ext cx="214313" cy="175320"/>
          </a:xfrm>
          <a:prstGeom prst="rect">
            <a:avLst/>
          </a:prstGeom>
        </p:spPr>
      </p:pic>
      <p:pic>
        <p:nvPicPr>
          <p:cNvPr id="11" name="Image 9" descr="preencoded.png"/>
          <p:cNvPicPr>
            <a:picLocks noChangeAspect="1"/>
          </p:cNvPicPr>
          <p:nvPr/>
        </p:nvPicPr>
        <p:blipFill>
          <a:blip r:embed="rId12"/>
          <a:stretch>
            <a:fillRect/>
          </a:stretch>
        </p:blipFill>
        <p:spPr>
          <a:xfrm>
            <a:off x="428625" y="3409950"/>
            <a:ext cx="5548313" cy="1579066"/>
          </a:xfrm>
          <a:prstGeom prst="rect">
            <a:avLst/>
          </a:prstGeom>
        </p:spPr>
      </p:pic>
      <p:pic>
        <p:nvPicPr>
          <p:cNvPr id="12" name="Image 10" descr="preencoded.png"/>
          <p:cNvPicPr>
            <a:picLocks noChangeAspect="1"/>
          </p:cNvPicPr>
          <p:nvPr/>
        </p:nvPicPr>
        <p:blipFill>
          <a:blip r:embed="rId7"/>
          <a:stretch>
            <a:fillRect/>
          </a:stretch>
        </p:blipFill>
        <p:spPr>
          <a:xfrm>
            <a:off x="619125" y="3600450"/>
            <a:ext cx="381000" cy="381000"/>
          </a:xfrm>
          <a:prstGeom prst="rect">
            <a:avLst/>
          </a:prstGeom>
        </p:spPr>
      </p:pic>
      <p:pic>
        <p:nvPicPr>
          <p:cNvPr id="13" name="Image 11" descr="preencoded.png"/>
          <p:cNvPicPr>
            <a:picLocks noChangeAspect="1"/>
          </p:cNvPicPr>
          <p:nvPr/>
        </p:nvPicPr>
        <p:blipFill>
          <a:blip r:embed="rId13"/>
          <a:stretch>
            <a:fillRect/>
          </a:stretch>
        </p:blipFill>
        <p:spPr>
          <a:xfrm>
            <a:off x="702469" y="3703290"/>
            <a:ext cx="214313" cy="175320"/>
          </a:xfrm>
          <a:prstGeom prst="rect">
            <a:avLst/>
          </a:prstGeom>
        </p:spPr>
      </p:pic>
      <p:pic>
        <p:nvPicPr>
          <p:cNvPr id="14" name="Image 12" descr="preencoded.png"/>
          <p:cNvPicPr>
            <a:picLocks noChangeAspect="1"/>
          </p:cNvPicPr>
          <p:nvPr/>
        </p:nvPicPr>
        <p:blipFill>
          <a:blip r:embed="rId14"/>
          <a:stretch>
            <a:fillRect/>
          </a:stretch>
        </p:blipFill>
        <p:spPr>
          <a:xfrm>
            <a:off x="6215063" y="3409950"/>
            <a:ext cx="5548313" cy="1579066"/>
          </a:xfrm>
          <a:prstGeom prst="rect">
            <a:avLst/>
          </a:prstGeom>
        </p:spPr>
      </p:pic>
      <p:pic>
        <p:nvPicPr>
          <p:cNvPr id="15" name="Image 13" descr="preencoded.png"/>
          <p:cNvPicPr>
            <a:picLocks noChangeAspect="1"/>
          </p:cNvPicPr>
          <p:nvPr/>
        </p:nvPicPr>
        <p:blipFill>
          <a:blip r:embed="rId10"/>
          <a:stretch>
            <a:fillRect/>
          </a:stretch>
        </p:blipFill>
        <p:spPr>
          <a:xfrm>
            <a:off x="6405563" y="3600450"/>
            <a:ext cx="381000" cy="381000"/>
          </a:xfrm>
          <a:prstGeom prst="rect">
            <a:avLst/>
          </a:prstGeom>
        </p:spPr>
      </p:pic>
      <p:pic>
        <p:nvPicPr>
          <p:cNvPr id="16" name="Image 14" descr="preencoded.png"/>
          <p:cNvPicPr>
            <a:picLocks noChangeAspect="1"/>
          </p:cNvPicPr>
          <p:nvPr/>
        </p:nvPicPr>
        <p:blipFill>
          <a:blip r:embed="rId15"/>
          <a:stretch>
            <a:fillRect/>
          </a:stretch>
        </p:blipFill>
        <p:spPr>
          <a:xfrm>
            <a:off x="6488906" y="3703290"/>
            <a:ext cx="214313" cy="175320"/>
          </a:xfrm>
          <a:prstGeom prst="rect">
            <a:avLst/>
          </a:prstGeom>
        </p:spPr>
      </p:pic>
      <p:pic>
        <p:nvPicPr>
          <p:cNvPr id="17" name="Image 15" descr="preencoded.png"/>
          <p:cNvPicPr>
            <a:picLocks noChangeAspect="1"/>
          </p:cNvPicPr>
          <p:nvPr/>
        </p:nvPicPr>
        <p:blipFill>
          <a:blip r:embed="rId16"/>
          <a:stretch>
            <a:fillRect/>
          </a:stretch>
        </p:blipFill>
        <p:spPr>
          <a:xfrm>
            <a:off x="428625" y="5179516"/>
            <a:ext cx="6610350" cy="742950"/>
          </a:xfrm>
          <a:prstGeom prst="rect">
            <a:avLst/>
          </a:prstGeom>
        </p:spPr>
      </p:pic>
      <p:pic>
        <p:nvPicPr>
          <p:cNvPr id="18" name="Image 16" descr="preencoded.png"/>
          <p:cNvPicPr>
            <a:picLocks noChangeAspect="1"/>
          </p:cNvPicPr>
          <p:nvPr/>
        </p:nvPicPr>
        <p:blipFill>
          <a:blip r:embed="rId17"/>
          <a:stretch>
            <a:fillRect/>
          </a:stretch>
        </p:blipFill>
        <p:spPr>
          <a:xfrm>
            <a:off x="619125" y="5480596"/>
            <a:ext cx="191542" cy="153144"/>
          </a:xfrm>
          <a:prstGeom prst="rect">
            <a:avLst/>
          </a:prstGeom>
        </p:spPr>
      </p:pic>
      <p:pic>
        <p:nvPicPr>
          <p:cNvPr id="19" name="Image 17" descr="preencoded.png"/>
          <p:cNvPicPr>
            <a:picLocks noChangeAspect="1"/>
          </p:cNvPicPr>
          <p:nvPr/>
        </p:nvPicPr>
        <p:blipFill>
          <a:blip r:embed="rId18"/>
          <a:stretch>
            <a:fillRect/>
          </a:stretch>
        </p:blipFill>
        <p:spPr>
          <a:xfrm>
            <a:off x="7229475" y="5179516"/>
            <a:ext cx="4533900" cy="742950"/>
          </a:xfrm>
          <a:prstGeom prst="rect">
            <a:avLst/>
          </a:prstGeom>
        </p:spPr>
      </p:pic>
      <p:pic>
        <p:nvPicPr>
          <p:cNvPr id="20" name="Image 18" descr="preencoded.png"/>
          <p:cNvPicPr>
            <a:picLocks noChangeAspect="1"/>
          </p:cNvPicPr>
          <p:nvPr/>
        </p:nvPicPr>
        <p:blipFill>
          <a:blip r:embed="rId19"/>
          <a:stretch>
            <a:fillRect/>
          </a:stretch>
        </p:blipFill>
        <p:spPr>
          <a:xfrm>
            <a:off x="7419975" y="5469136"/>
            <a:ext cx="220266" cy="176213"/>
          </a:xfrm>
          <a:prstGeom prst="rect">
            <a:avLst/>
          </a:prstGeom>
        </p:spPr>
      </p:pic>
      <p:pic>
        <p:nvPicPr>
          <p:cNvPr id="21" name="Image 19" descr="preencoded.png"/>
          <p:cNvPicPr>
            <a:picLocks noChangeAspect="1"/>
          </p:cNvPicPr>
          <p:nvPr/>
        </p:nvPicPr>
        <p:blipFill>
          <a:blip r:embed="rId20"/>
          <a:stretch>
            <a:fillRect/>
          </a:stretch>
        </p:blipFill>
        <p:spPr>
          <a:xfrm>
            <a:off x="0" y="6429375"/>
            <a:ext cx="12192000" cy="428625"/>
          </a:xfrm>
          <a:prstGeom prst="rect">
            <a:avLst/>
          </a:prstGeom>
        </p:spPr>
      </p:pic>
      <p:sp>
        <p:nvSpPr>
          <p:cNvPr id="22"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3"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Post-Echo Action: The Four Pillars (NICE 2025)</a:t>
            </a:r>
            <a:endParaRPr lang="en-US" sz="2250" dirty="0"/>
          </a:p>
        </p:txBody>
      </p:sp>
      <p:sp>
        <p:nvSpPr>
          <p:cNvPr id="24" name="Text 2"/>
          <p:cNvSpPr/>
          <p:nvPr/>
        </p:nvSpPr>
        <p:spPr>
          <a:xfrm>
            <a:off x="1114425" y="1830884"/>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ACEi / ARB / ARNI</a:t>
            </a:r>
            <a:endParaRPr lang="en-US" sz="1500" dirty="0"/>
          </a:p>
        </p:txBody>
      </p:sp>
      <p:sp>
        <p:nvSpPr>
          <p:cNvPr id="25" name="Text 3"/>
          <p:cNvSpPr/>
          <p:nvPr/>
        </p:nvSpPr>
        <p:spPr>
          <a:xfrm>
            <a:off x="619125" y="2259509"/>
            <a:ext cx="5167313"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Essential first-line therapy to improve survival and reduce hospitalisation in HFrEF.</a:t>
            </a:r>
            <a:endParaRPr lang="en-US" sz="1200" dirty="0"/>
          </a:p>
        </p:txBody>
      </p:sp>
      <p:sp>
        <p:nvSpPr>
          <p:cNvPr id="26" name="Text 4"/>
          <p:cNvSpPr/>
          <p:nvPr/>
        </p:nvSpPr>
        <p:spPr>
          <a:xfrm>
            <a:off x="619125" y="2781300"/>
            <a:ext cx="800100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66666"/>
                </a:solidFill>
              </a:rPr>
              <a:t>Examples: Ramipril, Losartan, Sacubitril/Valsartan</a:t>
            </a:r>
            <a:endParaRPr lang="en-US" sz="1050" dirty="0"/>
          </a:p>
        </p:txBody>
      </p:sp>
      <p:sp>
        <p:nvSpPr>
          <p:cNvPr id="27" name="Text 5"/>
          <p:cNvSpPr/>
          <p:nvPr/>
        </p:nvSpPr>
        <p:spPr>
          <a:xfrm>
            <a:off x="6900863" y="1830884"/>
            <a:ext cx="297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Beta-Blockers</a:t>
            </a:r>
            <a:endParaRPr lang="en-US" sz="1500" dirty="0"/>
          </a:p>
        </p:txBody>
      </p:sp>
      <p:sp>
        <p:nvSpPr>
          <p:cNvPr id="28" name="Text 6"/>
          <p:cNvSpPr/>
          <p:nvPr/>
        </p:nvSpPr>
        <p:spPr>
          <a:xfrm>
            <a:off x="6405563" y="2259509"/>
            <a:ext cx="5167313"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Reduces mortality, sudden cardiac death, and improves left ventricular function.</a:t>
            </a:r>
            <a:endParaRPr lang="en-US" sz="1200" dirty="0"/>
          </a:p>
        </p:txBody>
      </p:sp>
      <p:sp>
        <p:nvSpPr>
          <p:cNvPr id="29" name="Text 7"/>
          <p:cNvSpPr/>
          <p:nvPr/>
        </p:nvSpPr>
        <p:spPr>
          <a:xfrm>
            <a:off x="6405563" y="2781300"/>
            <a:ext cx="5786438"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66666"/>
                </a:solidFill>
              </a:rPr>
              <a:t>Examples: Bisoprolol, Carvedilol, Nebivolol</a:t>
            </a:r>
            <a:endParaRPr lang="en-US" sz="1050" dirty="0"/>
          </a:p>
        </p:txBody>
      </p:sp>
      <p:sp>
        <p:nvSpPr>
          <p:cNvPr id="30" name="Text 8"/>
          <p:cNvSpPr/>
          <p:nvPr/>
        </p:nvSpPr>
        <p:spPr>
          <a:xfrm>
            <a:off x="1114425" y="3648075"/>
            <a:ext cx="685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MRA</a:t>
            </a:r>
            <a:endParaRPr lang="en-US" sz="1500" dirty="0"/>
          </a:p>
        </p:txBody>
      </p:sp>
      <p:sp>
        <p:nvSpPr>
          <p:cNvPr id="31" name="Text 9"/>
          <p:cNvSpPr/>
          <p:nvPr/>
        </p:nvSpPr>
        <p:spPr>
          <a:xfrm>
            <a:off x="619125" y="4076700"/>
            <a:ext cx="5167313"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Mineralocorticoid Receptor Antagonists significantly reduce risk of death and HF admissions.</a:t>
            </a:r>
            <a:endParaRPr lang="en-US" sz="1200" dirty="0"/>
          </a:p>
        </p:txBody>
      </p:sp>
      <p:sp>
        <p:nvSpPr>
          <p:cNvPr id="32" name="Text 10"/>
          <p:cNvSpPr/>
          <p:nvPr/>
        </p:nvSpPr>
        <p:spPr>
          <a:xfrm>
            <a:off x="619125" y="4598491"/>
            <a:ext cx="576072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66666"/>
                </a:solidFill>
              </a:rPr>
              <a:t>Examples: Spironolactone, Eplerenone</a:t>
            </a:r>
            <a:endParaRPr lang="en-US" sz="1050" dirty="0"/>
          </a:p>
        </p:txBody>
      </p:sp>
      <p:sp>
        <p:nvSpPr>
          <p:cNvPr id="33" name="Text 11"/>
          <p:cNvSpPr/>
          <p:nvPr/>
        </p:nvSpPr>
        <p:spPr>
          <a:xfrm>
            <a:off x="6900863" y="3648075"/>
            <a:ext cx="3810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SGLT2 Inhibitors</a:t>
            </a:r>
            <a:endParaRPr lang="en-US" sz="1500" dirty="0"/>
          </a:p>
        </p:txBody>
      </p:sp>
      <p:sp>
        <p:nvSpPr>
          <p:cNvPr id="34" name="Text 12"/>
          <p:cNvSpPr/>
          <p:nvPr/>
        </p:nvSpPr>
        <p:spPr>
          <a:xfrm>
            <a:off x="6405563" y="4076700"/>
            <a:ext cx="5167313"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Now mandatory first-line for all HFrEF patients (NICE 2025) regardless of diabetes status.</a:t>
            </a:r>
            <a:endParaRPr lang="en-US" sz="1200" dirty="0"/>
          </a:p>
        </p:txBody>
      </p:sp>
      <p:sp>
        <p:nvSpPr>
          <p:cNvPr id="35" name="Text 13"/>
          <p:cNvSpPr/>
          <p:nvPr/>
        </p:nvSpPr>
        <p:spPr>
          <a:xfrm>
            <a:off x="6405563" y="4598491"/>
            <a:ext cx="5786438"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66666"/>
                </a:solidFill>
              </a:rPr>
              <a:t>Examples: Dapagliflozin, Empagliflozin</a:t>
            </a:r>
            <a:endParaRPr lang="en-US" sz="1050" dirty="0"/>
          </a:p>
        </p:txBody>
      </p:sp>
      <p:sp>
        <p:nvSpPr>
          <p:cNvPr id="36" name="Text 14"/>
          <p:cNvSpPr/>
          <p:nvPr/>
        </p:nvSpPr>
        <p:spPr>
          <a:xfrm>
            <a:off x="953542" y="5322391"/>
            <a:ext cx="589493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B5E20"/>
                </a:solidFill>
              </a:rPr>
              <a:t>SAFE TO MANAGE: GPs should initiate all four pillars for LVEF &lt;40% (HFrEF) as soon as diagnosis is confirmed on echo.</a:t>
            </a:r>
            <a:endParaRPr lang="en-US" sz="1200" dirty="0"/>
          </a:p>
        </p:txBody>
      </p:sp>
      <p:sp>
        <p:nvSpPr>
          <p:cNvPr id="37" name="Text 15"/>
          <p:cNvSpPr/>
          <p:nvPr/>
        </p:nvSpPr>
        <p:spPr>
          <a:xfrm>
            <a:off x="7783116" y="5322391"/>
            <a:ext cx="3789759"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A148C"/>
                </a:solidFill>
              </a:rPr>
              <a:t>AKT: LVEF ≤35% requires referral for ICD/CRT device consideration.</a:t>
            </a:r>
            <a:endParaRPr lang="en-US" sz="1200" dirty="0"/>
          </a:p>
        </p:txBody>
      </p:sp>
      <p:sp>
        <p:nvSpPr>
          <p:cNvPr id="38" name="Text 16"/>
          <p:cNvSpPr/>
          <p:nvPr/>
        </p:nvSpPr>
        <p:spPr>
          <a:xfrm>
            <a:off x="428625" y="654367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www.bradfordvts.co.uk</a:t>
            </a:r>
            <a:endParaRPr lang="en-US" sz="1050" dirty="0"/>
          </a:p>
        </p:txBody>
      </p:sp>
      <p:sp>
        <p:nvSpPr>
          <p:cNvPr id="39" name="Text 17"/>
          <p:cNvSpPr/>
          <p:nvPr/>
        </p:nvSpPr>
        <p:spPr>
          <a:xfrm>
            <a:off x="7904857" y="6557963"/>
            <a:ext cx="4287143" cy="171450"/>
          </a:xfrm>
          <a:prstGeom prst="rect">
            <a:avLst/>
          </a:prstGeom>
          <a:noFill/>
          <a:ln/>
        </p:spPr>
        <p:txBody>
          <a:bodyPr vert="horz" wrap="square" lIns="0" tIns="0" rIns="0" bIns="0" rtlCol="0" anchor="ctr"/>
          <a:lstStyle/>
          <a:p>
            <a:pPr marL="0" indent="0">
              <a:lnSpc>
                <a:spcPts val="1350"/>
              </a:lnSpc>
              <a:buNone/>
            </a:pPr>
            <a:r>
              <a:rPr lang="en-US" sz="900" dirty="0">
                <a:solidFill>
                  <a:srgbClr val="999999"/>
                </a:solidFill>
              </a:rPr>
              <a:t>Source: NICE NG106 (September 2025) | Clinical Guidance for GP Trainees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791891"/>
            <a:ext cx="5476875" cy="3778895"/>
          </a:xfrm>
          <a:prstGeom prst="rect">
            <a:avLst/>
          </a:prstGeom>
        </p:spPr>
      </p:pic>
      <p:pic>
        <p:nvPicPr>
          <p:cNvPr id="7" name="Image 5" descr="preencoded.png"/>
          <p:cNvPicPr>
            <a:picLocks noChangeAspect="1"/>
          </p:cNvPicPr>
          <p:nvPr/>
        </p:nvPicPr>
        <p:blipFill>
          <a:blip r:embed="rId7"/>
          <a:stretch>
            <a:fillRect/>
          </a:stretch>
        </p:blipFill>
        <p:spPr>
          <a:xfrm>
            <a:off x="666750" y="2995761"/>
            <a:ext cx="381000" cy="381000"/>
          </a:xfrm>
          <a:prstGeom prst="rect">
            <a:avLst/>
          </a:prstGeom>
        </p:spPr>
      </p:pic>
      <p:pic>
        <p:nvPicPr>
          <p:cNvPr id="8" name="Image 6" descr="preencoded.png"/>
          <p:cNvPicPr>
            <a:picLocks noChangeAspect="1"/>
          </p:cNvPicPr>
          <p:nvPr/>
        </p:nvPicPr>
        <p:blipFill>
          <a:blip r:embed="rId8"/>
          <a:stretch>
            <a:fillRect/>
          </a:stretch>
        </p:blipFill>
        <p:spPr>
          <a:xfrm>
            <a:off x="750094" y="3098602"/>
            <a:ext cx="214313" cy="175320"/>
          </a:xfrm>
          <a:prstGeom prst="rect">
            <a:avLst/>
          </a:prstGeom>
        </p:spPr>
      </p:pic>
      <p:pic>
        <p:nvPicPr>
          <p:cNvPr id="9" name="Image 7" descr="preencoded.png"/>
          <p:cNvPicPr>
            <a:picLocks noChangeAspect="1"/>
          </p:cNvPicPr>
          <p:nvPr/>
        </p:nvPicPr>
        <p:blipFill>
          <a:blip r:embed="rId9"/>
          <a:stretch>
            <a:fillRect/>
          </a:stretch>
        </p:blipFill>
        <p:spPr>
          <a:xfrm>
            <a:off x="666750" y="3822353"/>
            <a:ext cx="381000" cy="381000"/>
          </a:xfrm>
          <a:prstGeom prst="rect">
            <a:avLst/>
          </a:prstGeom>
        </p:spPr>
      </p:pic>
      <p:pic>
        <p:nvPicPr>
          <p:cNvPr id="10" name="Image 8" descr="preencoded.png"/>
          <p:cNvPicPr>
            <a:picLocks noChangeAspect="1"/>
          </p:cNvPicPr>
          <p:nvPr/>
        </p:nvPicPr>
        <p:blipFill>
          <a:blip r:embed="rId10"/>
          <a:stretch>
            <a:fillRect/>
          </a:stretch>
        </p:blipFill>
        <p:spPr>
          <a:xfrm>
            <a:off x="750094" y="3925193"/>
            <a:ext cx="214313" cy="175320"/>
          </a:xfrm>
          <a:prstGeom prst="rect">
            <a:avLst/>
          </a:prstGeom>
        </p:spPr>
      </p:pic>
      <p:pic>
        <p:nvPicPr>
          <p:cNvPr id="11" name="Image 9" descr="preencoded.png"/>
          <p:cNvPicPr>
            <a:picLocks noChangeAspect="1"/>
          </p:cNvPicPr>
          <p:nvPr/>
        </p:nvPicPr>
        <p:blipFill>
          <a:blip r:embed="rId11"/>
          <a:stretch>
            <a:fillRect/>
          </a:stretch>
        </p:blipFill>
        <p:spPr>
          <a:xfrm>
            <a:off x="666750" y="4648944"/>
            <a:ext cx="381000" cy="381000"/>
          </a:xfrm>
          <a:prstGeom prst="rect">
            <a:avLst/>
          </a:prstGeom>
        </p:spPr>
      </p:pic>
      <p:pic>
        <p:nvPicPr>
          <p:cNvPr id="12" name="Image 10" descr="preencoded.png"/>
          <p:cNvPicPr>
            <a:picLocks noChangeAspect="1"/>
          </p:cNvPicPr>
          <p:nvPr/>
        </p:nvPicPr>
        <p:blipFill>
          <a:blip r:embed="rId12"/>
          <a:stretch>
            <a:fillRect/>
          </a:stretch>
        </p:blipFill>
        <p:spPr>
          <a:xfrm>
            <a:off x="750094" y="4751784"/>
            <a:ext cx="214313" cy="175320"/>
          </a:xfrm>
          <a:prstGeom prst="rect">
            <a:avLst/>
          </a:prstGeom>
        </p:spPr>
      </p:pic>
      <p:pic>
        <p:nvPicPr>
          <p:cNvPr id="13" name="Image 11" descr="preencoded.png"/>
          <p:cNvPicPr>
            <a:picLocks noChangeAspect="1"/>
          </p:cNvPicPr>
          <p:nvPr/>
        </p:nvPicPr>
        <p:blipFill>
          <a:blip r:embed="rId13"/>
          <a:stretch>
            <a:fillRect/>
          </a:stretch>
        </p:blipFill>
        <p:spPr>
          <a:xfrm>
            <a:off x="6286500" y="1681163"/>
            <a:ext cx="5476875" cy="4000500"/>
          </a:xfrm>
          <a:prstGeom prst="rect">
            <a:avLst/>
          </a:prstGeom>
        </p:spPr>
      </p:pic>
      <p:pic>
        <p:nvPicPr>
          <p:cNvPr id="14" name="Image 12" descr="preencoded.png"/>
          <p:cNvPicPr>
            <a:picLocks noChangeAspect="1"/>
          </p:cNvPicPr>
          <p:nvPr/>
        </p:nvPicPr>
        <p:blipFill>
          <a:blip r:embed="rId14"/>
          <a:stretch>
            <a:fillRect/>
          </a:stretch>
        </p:blipFill>
        <p:spPr>
          <a:xfrm>
            <a:off x="6286500" y="1681163"/>
            <a:ext cx="5476875" cy="4000500"/>
          </a:xfrm>
          <a:prstGeom prst="rect">
            <a:avLst/>
          </a:prstGeom>
        </p:spPr>
      </p:pic>
      <p:pic>
        <p:nvPicPr>
          <p:cNvPr id="15" name="Image 13" descr="preencoded.png"/>
          <p:cNvPicPr>
            <a:picLocks noChangeAspect="1"/>
          </p:cNvPicPr>
          <p:nvPr/>
        </p:nvPicPr>
        <p:blipFill>
          <a:blip r:embed="rId15"/>
          <a:stretch>
            <a:fillRect/>
          </a:stretch>
        </p:blipFill>
        <p:spPr>
          <a:xfrm>
            <a:off x="0" y="6467475"/>
            <a:ext cx="12192000" cy="390525"/>
          </a:xfrm>
          <a:prstGeom prst="rect">
            <a:avLst/>
          </a:prstGeom>
        </p:spPr>
      </p:pic>
      <p:sp>
        <p:nvSpPr>
          <p:cNvPr id="16"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17" name="Text 1"/>
          <p:cNvSpPr/>
          <p:nvPr/>
        </p:nvSpPr>
        <p:spPr>
          <a:xfrm>
            <a:off x="571500" y="628650"/>
            <a:ext cx="11191875"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Introduction to Echocardiography</a:t>
            </a:r>
            <a:endParaRPr lang="en-US" sz="2250" dirty="0"/>
          </a:p>
        </p:txBody>
      </p:sp>
      <p:sp>
        <p:nvSpPr>
          <p:cNvPr id="18" name="Text 2"/>
          <p:cNvSpPr/>
          <p:nvPr/>
        </p:nvSpPr>
        <p:spPr>
          <a:xfrm>
            <a:off x="666750" y="2030016"/>
            <a:ext cx="5000625" cy="822871"/>
          </a:xfrm>
          <a:prstGeom prst="rect">
            <a:avLst/>
          </a:prstGeom>
          <a:noFill/>
          <a:ln/>
        </p:spPr>
        <p:txBody>
          <a:bodyPr vert="horz" wrap="square" lIns="0" tIns="0" rIns="0" bIns="0" rtlCol="0" anchor="ctr"/>
          <a:lstStyle/>
          <a:p>
            <a:pPr marL="0" indent="0">
              <a:lnSpc>
                <a:spcPts val="2160"/>
              </a:lnSpc>
              <a:buNone/>
            </a:pPr>
            <a:r>
              <a:rPr lang="en-US" sz="1350" dirty="0">
                <a:solidFill>
                  <a:srgbClr val="2D2D2D"/>
                </a:solidFill>
              </a:rPr>
              <a:t>Echocardiography (echo) uses </a:t>
            </a:r>
            <a:r>
              <a:rPr lang="en-US" sz="1350" b="1" dirty="0">
                <a:solidFill>
                  <a:srgbClr val="2D2D2D"/>
                </a:solidFill>
              </a:rPr>
              <a:t>high-frequency sound waves</a:t>
            </a:r>
            <a:r>
              <a:rPr lang="en-US" sz="1350" dirty="0">
                <a:solidFill>
                  <a:srgbClr val="2D2D2D"/>
                </a:solidFill>
              </a:rPr>
              <a:t> to produce real-time images of the heart. It is the gold standard for non-invasive cardiac assessment.</a:t>
            </a:r>
            <a:endParaRPr lang="en-US" sz="1350" dirty="0"/>
          </a:p>
        </p:txBody>
      </p:sp>
      <p:sp>
        <p:nvSpPr>
          <p:cNvPr id="19" name="Text 3"/>
          <p:cNvSpPr/>
          <p:nvPr/>
        </p:nvSpPr>
        <p:spPr>
          <a:xfrm>
            <a:off x="1190625" y="2995761"/>
            <a:ext cx="4476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Structural Assessment</a:t>
            </a:r>
            <a:endParaRPr lang="en-US" sz="1350" dirty="0"/>
          </a:p>
        </p:txBody>
      </p:sp>
      <p:sp>
        <p:nvSpPr>
          <p:cNvPr id="20" name="Text 4"/>
          <p:cNvSpPr/>
          <p:nvPr/>
        </p:nvSpPr>
        <p:spPr>
          <a:xfrm>
            <a:off x="1190625" y="3252936"/>
            <a:ext cx="44767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55555"/>
                </a:solidFill>
              </a:rPr>
              <a:t>Visualises cardiac chambers, valve anatomy, wall thickness, and the pericardial space.</a:t>
            </a:r>
            <a:endParaRPr lang="en-US" sz="1200" dirty="0"/>
          </a:p>
        </p:txBody>
      </p:sp>
      <p:sp>
        <p:nvSpPr>
          <p:cNvPr id="21" name="Text 5"/>
          <p:cNvSpPr/>
          <p:nvPr/>
        </p:nvSpPr>
        <p:spPr>
          <a:xfrm>
            <a:off x="1190625" y="3822353"/>
            <a:ext cx="4476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Functional Data</a:t>
            </a:r>
            <a:endParaRPr lang="en-US" sz="1350" dirty="0"/>
          </a:p>
        </p:txBody>
      </p:sp>
      <p:sp>
        <p:nvSpPr>
          <p:cNvPr id="22" name="Text 6"/>
          <p:cNvSpPr/>
          <p:nvPr/>
        </p:nvSpPr>
        <p:spPr>
          <a:xfrm>
            <a:off x="1190625" y="4079528"/>
            <a:ext cx="44767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55555"/>
                </a:solidFill>
              </a:rPr>
              <a:t>Measures pumping efficiency (Ejection Fraction), blood flow velocities, and diastolic relaxation.</a:t>
            </a:r>
            <a:endParaRPr lang="en-US" sz="1200" dirty="0"/>
          </a:p>
        </p:txBody>
      </p:sp>
      <p:sp>
        <p:nvSpPr>
          <p:cNvPr id="23" name="Text 7"/>
          <p:cNvSpPr/>
          <p:nvPr/>
        </p:nvSpPr>
        <p:spPr>
          <a:xfrm>
            <a:off x="1190625" y="4648944"/>
            <a:ext cx="4476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8C00"/>
                </a:solidFill>
              </a:rPr>
              <a:t>Rapid Insights</a:t>
            </a:r>
            <a:endParaRPr lang="en-US" sz="1350" dirty="0"/>
          </a:p>
        </p:txBody>
      </p:sp>
      <p:sp>
        <p:nvSpPr>
          <p:cNvPr id="24" name="Text 8"/>
          <p:cNvSpPr/>
          <p:nvPr/>
        </p:nvSpPr>
        <p:spPr>
          <a:xfrm>
            <a:off x="1190625" y="4906119"/>
            <a:ext cx="44767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55555"/>
                </a:solidFill>
              </a:rPr>
              <a:t>Provides definitive diagnostic information within minutes at the bedside or in the clinic.</a:t>
            </a:r>
            <a:endParaRPr lang="en-US" sz="1200" dirty="0"/>
          </a:p>
        </p:txBody>
      </p:sp>
      <p:sp>
        <p:nvSpPr>
          <p:cNvPr id="25" name="Text 9"/>
          <p:cNvSpPr/>
          <p:nvPr/>
        </p:nvSpPr>
        <p:spPr>
          <a:xfrm>
            <a:off x="5361236" y="65627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88888"/>
                </a:solidFill>
              </a:rPr>
              <a:t>www.bradfordvts.co.uk</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6"/>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7"/>
          <a:stretch>
            <a:fillRect/>
          </a:stretch>
        </p:blipFill>
        <p:spPr>
          <a:xfrm>
            <a:off x="428625" y="1085850"/>
            <a:ext cx="5524500" cy="5095875"/>
          </a:xfrm>
          <a:prstGeom prst="rect">
            <a:avLst/>
          </a:prstGeom>
        </p:spPr>
      </p:pic>
      <p:pic>
        <p:nvPicPr>
          <p:cNvPr id="7" name="Image 5" descr="preencoded.png"/>
          <p:cNvPicPr>
            <a:picLocks noChangeAspect="1"/>
          </p:cNvPicPr>
          <p:nvPr/>
        </p:nvPicPr>
        <p:blipFill>
          <a:blip r:embed="rId8"/>
          <a:stretch>
            <a:fillRect/>
          </a:stretch>
        </p:blipFill>
        <p:spPr>
          <a:xfrm>
            <a:off x="657225" y="1314450"/>
            <a:ext cx="5067300" cy="409575"/>
          </a:xfrm>
          <a:prstGeom prst="rect">
            <a:avLst/>
          </a:prstGeom>
        </p:spPr>
      </p:pic>
      <p:pic>
        <p:nvPicPr>
          <p:cNvPr id="8" name="Image 6" descr="preencoded.png"/>
          <p:cNvPicPr>
            <a:picLocks noChangeAspect="1"/>
          </p:cNvPicPr>
          <p:nvPr/>
        </p:nvPicPr>
        <p:blipFill>
          <a:blip r:embed="rId9"/>
          <a:stretch>
            <a:fillRect/>
          </a:stretch>
        </p:blipFill>
        <p:spPr>
          <a:xfrm>
            <a:off x="657225" y="1357313"/>
            <a:ext cx="285750" cy="228600"/>
          </a:xfrm>
          <a:prstGeom prst="rect">
            <a:avLst/>
          </a:prstGeom>
        </p:spPr>
      </p:pic>
      <p:pic>
        <p:nvPicPr>
          <p:cNvPr id="9" name="Image 7" descr="preencoded.png"/>
          <p:cNvPicPr>
            <a:picLocks noChangeAspect="1"/>
          </p:cNvPicPr>
          <p:nvPr/>
        </p:nvPicPr>
        <p:blipFill>
          <a:blip r:embed="rId10"/>
          <a:stretch>
            <a:fillRect/>
          </a:stretch>
        </p:blipFill>
        <p:spPr>
          <a:xfrm>
            <a:off x="657225" y="1933575"/>
            <a:ext cx="166688" cy="233362"/>
          </a:xfrm>
          <a:prstGeom prst="rect">
            <a:avLst/>
          </a:prstGeom>
        </p:spPr>
      </p:pic>
      <p:pic>
        <p:nvPicPr>
          <p:cNvPr id="10" name="Image 8" descr="preencoded.png"/>
          <p:cNvPicPr>
            <a:picLocks noChangeAspect="1"/>
          </p:cNvPicPr>
          <p:nvPr/>
        </p:nvPicPr>
        <p:blipFill>
          <a:blip r:embed="rId11"/>
          <a:stretch>
            <a:fillRect/>
          </a:stretch>
        </p:blipFill>
        <p:spPr>
          <a:xfrm>
            <a:off x="657225" y="2520255"/>
            <a:ext cx="166688" cy="212080"/>
          </a:xfrm>
          <a:prstGeom prst="rect">
            <a:avLst/>
          </a:prstGeom>
        </p:spPr>
      </p:pic>
      <p:pic>
        <p:nvPicPr>
          <p:cNvPr id="11" name="Image 9" descr="preencoded.png"/>
          <p:cNvPicPr>
            <a:picLocks noChangeAspect="1"/>
          </p:cNvPicPr>
          <p:nvPr/>
        </p:nvPicPr>
        <p:blipFill>
          <a:blip r:embed="rId12"/>
          <a:stretch>
            <a:fillRect/>
          </a:stretch>
        </p:blipFill>
        <p:spPr>
          <a:xfrm>
            <a:off x="657225" y="3106936"/>
            <a:ext cx="166688" cy="194370"/>
          </a:xfrm>
          <a:prstGeom prst="rect">
            <a:avLst/>
          </a:prstGeom>
        </p:spPr>
      </p:pic>
      <p:pic>
        <p:nvPicPr>
          <p:cNvPr id="12" name="Image 10" descr="preencoded.png"/>
          <p:cNvPicPr>
            <a:picLocks noChangeAspect="1"/>
          </p:cNvPicPr>
          <p:nvPr/>
        </p:nvPicPr>
        <p:blipFill>
          <a:blip r:embed="rId13"/>
          <a:stretch>
            <a:fillRect/>
          </a:stretch>
        </p:blipFill>
        <p:spPr>
          <a:xfrm>
            <a:off x="657225" y="3750766"/>
            <a:ext cx="5067300" cy="1158925"/>
          </a:xfrm>
          <a:prstGeom prst="rect">
            <a:avLst/>
          </a:prstGeom>
        </p:spPr>
      </p:pic>
      <p:pic>
        <p:nvPicPr>
          <p:cNvPr id="13" name="Image 11" descr="preencoded.png"/>
          <p:cNvPicPr>
            <a:picLocks noChangeAspect="1"/>
          </p:cNvPicPr>
          <p:nvPr/>
        </p:nvPicPr>
        <p:blipFill>
          <a:blip r:embed="rId14"/>
          <a:stretch>
            <a:fillRect/>
          </a:stretch>
        </p:blipFill>
        <p:spPr>
          <a:xfrm>
            <a:off x="800100" y="3923556"/>
            <a:ext cx="154781" cy="125760"/>
          </a:xfrm>
          <a:prstGeom prst="rect">
            <a:avLst/>
          </a:prstGeom>
        </p:spPr>
      </p:pic>
      <p:pic>
        <p:nvPicPr>
          <p:cNvPr id="14" name="Image 12" descr="preencoded.png"/>
          <p:cNvPicPr>
            <a:picLocks noChangeAspect="1"/>
          </p:cNvPicPr>
          <p:nvPr/>
        </p:nvPicPr>
        <p:blipFill>
          <a:blip r:embed="rId7"/>
          <a:stretch>
            <a:fillRect/>
          </a:stretch>
        </p:blipFill>
        <p:spPr>
          <a:xfrm>
            <a:off x="6238875" y="1085850"/>
            <a:ext cx="5524500" cy="5095875"/>
          </a:xfrm>
          <a:prstGeom prst="rect">
            <a:avLst/>
          </a:prstGeom>
        </p:spPr>
      </p:pic>
      <p:pic>
        <p:nvPicPr>
          <p:cNvPr id="15" name="Image 13" descr="preencoded.png"/>
          <p:cNvPicPr>
            <a:picLocks noChangeAspect="1"/>
          </p:cNvPicPr>
          <p:nvPr/>
        </p:nvPicPr>
        <p:blipFill>
          <a:blip r:embed="rId8"/>
          <a:stretch>
            <a:fillRect/>
          </a:stretch>
        </p:blipFill>
        <p:spPr>
          <a:xfrm>
            <a:off x="6467475" y="1314450"/>
            <a:ext cx="5067300" cy="409575"/>
          </a:xfrm>
          <a:prstGeom prst="rect">
            <a:avLst/>
          </a:prstGeom>
        </p:spPr>
      </p:pic>
      <p:pic>
        <p:nvPicPr>
          <p:cNvPr id="16" name="Image 14" descr="preencoded.png"/>
          <p:cNvPicPr>
            <a:picLocks noChangeAspect="1"/>
          </p:cNvPicPr>
          <p:nvPr/>
        </p:nvPicPr>
        <p:blipFill>
          <a:blip r:embed="rId15"/>
          <a:stretch>
            <a:fillRect/>
          </a:stretch>
        </p:blipFill>
        <p:spPr>
          <a:xfrm>
            <a:off x="6467475" y="1357313"/>
            <a:ext cx="285750" cy="228600"/>
          </a:xfrm>
          <a:prstGeom prst="rect">
            <a:avLst/>
          </a:prstGeom>
        </p:spPr>
      </p:pic>
      <p:pic>
        <p:nvPicPr>
          <p:cNvPr id="17" name="Image 15" descr="preencoded.png"/>
          <p:cNvPicPr>
            <a:picLocks noChangeAspect="1"/>
          </p:cNvPicPr>
          <p:nvPr/>
        </p:nvPicPr>
        <p:blipFill>
          <a:blip r:embed="rId10"/>
          <a:stretch>
            <a:fillRect/>
          </a:stretch>
        </p:blipFill>
        <p:spPr>
          <a:xfrm>
            <a:off x="6467475" y="1933575"/>
            <a:ext cx="166688" cy="233362"/>
          </a:xfrm>
          <a:prstGeom prst="rect">
            <a:avLst/>
          </a:prstGeom>
        </p:spPr>
      </p:pic>
      <p:pic>
        <p:nvPicPr>
          <p:cNvPr id="18" name="Image 16" descr="preencoded.png"/>
          <p:cNvPicPr>
            <a:picLocks noChangeAspect="1"/>
          </p:cNvPicPr>
          <p:nvPr/>
        </p:nvPicPr>
        <p:blipFill>
          <a:blip r:embed="rId16"/>
          <a:stretch>
            <a:fillRect/>
          </a:stretch>
        </p:blipFill>
        <p:spPr>
          <a:xfrm>
            <a:off x="6467475" y="2520255"/>
            <a:ext cx="166688" cy="212080"/>
          </a:xfrm>
          <a:prstGeom prst="rect">
            <a:avLst/>
          </a:prstGeom>
        </p:spPr>
      </p:pic>
      <p:pic>
        <p:nvPicPr>
          <p:cNvPr id="19" name="Image 17" descr="preencoded.png"/>
          <p:cNvPicPr>
            <a:picLocks noChangeAspect="1"/>
          </p:cNvPicPr>
          <p:nvPr/>
        </p:nvPicPr>
        <p:blipFill>
          <a:blip r:embed="rId17"/>
          <a:stretch>
            <a:fillRect/>
          </a:stretch>
        </p:blipFill>
        <p:spPr>
          <a:xfrm>
            <a:off x="6467475" y="3106936"/>
            <a:ext cx="166688" cy="212080"/>
          </a:xfrm>
          <a:prstGeom prst="rect">
            <a:avLst/>
          </a:prstGeom>
        </p:spPr>
      </p:pic>
      <p:pic>
        <p:nvPicPr>
          <p:cNvPr id="20" name="Image 18" descr="preencoded.png"/>
          <p:cNvPicPr>
            <a:picLocks noChangeAspect="1"/>
          </p:cNvPicPr>
          <p:nvPr/>
        </p:nvPicPr>
        <p:blipFill>
          <a:blip r:embed="rId18"/>
          <a:stretch>
            <a:fillRect/>
          </a:stretch>
        </p:blipFill>
        <p:spPr>
          <a:xfrm>
            <a:off x="6467475" y="3750766"/>
            <a:ext cx="5067300" cy="1158925"/>
          </a:xfrm>
          <a:prstGeom prst="rect">
            <a:avLst/>
          </a:prstGeom>
        </p:spPr>
      </p:pic>
      <p:pic>
        <p:nvPicPr>
          <p:cNvPr id="21" name="Image 19" descr="preencoded.png"/>
          <p:cNvPicPr>
            <a:picLocks noChangeAspect="1"/>
          </p:cNvPicPr>
          <p:nvPr/>
        </p:nvPicPr>
        <p:blipFill>
          <a:blip r:embed="rId19"/>
          <a:stretch>
            <a:fillRect/>
          </a:stretch>
        </p:blipFill>
        <p:spPr>
          <a:xfrm>
            <a:off x="6610350" y="3923556"/>
            <a:ext cx="154781" cy="125760"/>
          </a:xfrm>
          <a:prstGeom prst="rect">
            <a:avLst/>
          </a:prstGeom>
        </p:spPr>
      </p:pic>
      <p:pic>
        <p:nvPicPr>
          <p:cNvPr id="22" name="Image 20" descr="preencoded.png"/>
          <p:cNvPicPr>
            <a:picLocks noChangeAspect="1"/>
          </p:cNvPicPr>
          <p:nvPr/>
        </p:nvPicPr>
        <p:blipFill>
          <a:blip r:embed="rId20"/>
          <a:stretch>
            <a:fillRect/>
          </a:stretch>
        </p:blipFill>
        <p:spPr>
          <a:xfrm>
            <a:off x="0" y="6467475"/>
            <a:ext cx="12192000" cy="390525"/>
          </a:xfrm>
          <a:prstGeom prst="rect">
            <a:avLst/>
          </a:prstGeom>
        </p:spPr>
      </p:pic>
      <p:sp>
        <p:nvSpPr>
          <p:cNvPr id="23"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4"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Echo in Special Situations: AF and Oncology</a:t>
            </a:r>
            <a:endParaRPr lang="en-US" sz="2250" dirty="0"/>
          </a:p>
        </p:txBody>
      </p:sp>
      <p:sp>
        <p:nvSpPr>
          <p:cNvPr id="25" name="Text 2"/>
          <p:cNvSpPr/>
          <p:nvPr/>
        </p:nvSpPr>
        <p:spPr>
          <a:xfrm>
            <a:off x="1057275" y="1314450"/>
            <a:ext cx="70408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2D2D"/>
                </a:solidFill>
              </a:rPr>
              <a:t>New Atrial Fibrillation (AF)</a:t>
            </a:r>
            <a:endParaRPr lang="en-US" sz="1650" dirty="0"/>
          </a:p>
        </p:txBody>
      </p:sp>
      <p:sp>
        <p:nvSpPr>
          <p:cNvPr id="26" name="Text 3"/>
          <p:cNvSpPr/>
          <p:nvPr/>
        </p:nvSpPr>
        <p:spPr>
          <a:xfrm>
            <a:off x="938213" y="1895475"/>
            <a:ext cx="4786313"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Initial Assessment:</a:t>
            </a:r>
            <a:r>
              <a:rPr lang="en-US" sz="1275" dirty="0">
                <a:solidFill>
                  <a:srgbClr val="444444"/>
                </a:solidFill>
              </a:rPr>
              <a:t> Echo is vital to assess LVEF and valves before deciding on rhythm vs. rate control strategies.</a:t>
            </a:r>
            <a:endParaRPr lang="en-US" sz="1275" dirty="0"/>
          </a:p>
        </p:txBody>
      </p:sp>
      <p:sp>
        <p:nvSpPr>
          <p:cNvPr id="27" name="Text 4"/>
          <p:cNvSpPr/>
          <p:nvPr/>
        </p:nvSpPr>
        <p:spPr>
          <a:xfrm>
            <a:off x="938213" y="2482155"/>
            <a:ext cx="4786313"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Structural Screening:</a:t>
            </a:r>
            <a:r>
              <a:rPr lang="en-US" sz="1275" dirty="0">
                <a:solidFill>
                  <a:srgbClr val="444444"/>
                </a:solidFill>
              </a:rPr>
              <a:t> Identifies mitral valve disease or LV dysfunction that may be the driver for AF.</a:t>
            </a:r>
            <a:endParaRPr lang="en-US" sz="1275" dirty="0"/>
          </a:p>
        </p:txBody>
      </p:sp>
      <p:sp>
        <p:nvSpPr>
          <p:cNvPr id="28" name="Text 5"/>
          <p:cNvSpPr/>
          <p:nvPr/>
        </p:nvSpPr>
        <p:spPr>
          <a:xfrm>
            <a:off x="938213" y="3068836"/>
            <a:ext cx="4786313"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Cardioversion Safety:</a:t>
            </a:r>
            <a:r>
              <a:rPr lang="en-US" sz="1275" dirty="0">
                <a:solidFill>
                  <a:srgbClr val="444444"/>
                </a:solidFill>
              </a:rPr>
              <a:t> If cardioversion is planned, a </a:t>
            </a:r>
            <a:r>
              <a:rPr lang="en-US" sz="1275" b="1" dirty="0">
                <a:solidFill>
                  <a:srgbClr val="2D2D2D"/>
                </a:solidFill>
              </a:rPr>
              <a:t>TOE</a:t>
            </a:r>
            <a:r>
              <a:rPr lang="en-US" sz="1275" dirty="0">
                <a:solidFill>
                  <a:srgbClr val="444444"/>
                </a:solidFill>
              </a:rPr>
              <a:t> is preferred to look for LAA thrombus.</a:t>
            </a:r>
            <a:endParaRPr lang="en-US" sz="1275" dirty="0"/>
          </a:p>
        </p:txBody>
      </p:sp>
      <p:sp>
        <p:nvSpPr>
          <p:cNvPr id="29" name="Text 6"/>
          <p:cNvSpPr/>
          <p:nvPr/>
        </p:nvSpPr>
        <p:spPr>
          <a:xfrm>
            <a:off x="1031081" y="3893641"/>
            <a:ext cx="47815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8A000"/>
                </a:solidFill>
              </a:rPr>
              <a:t>PITFALL</a:t>
            </a:r>
            <a:endParaRPr lang="en-US" sz="975" dirty="0"/>
          </a:p>
        </p:txBody>
      </p:sp>
      <p:sp>
        <p:nvSpPr>
          <p:cNvPr id="30" name="Text 7"/>
          <p:cNvSpPr/>
          <p:nvPr/>
        </p:nvSpPr>
        <p:spPr>
          <a:xfrm>
            <a:off x="800100" y="4127004"/>
            <a:ext cx="4781550" cy="639812"/>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Delaying anticoagulation while waiting for an echo. Anticoagulation should be started based on CHADS-VASc score regardless of echo timing.</a:t>
            </a:r>
            <a:endParaRPr lang="en-US" sz="1200" dirty="0"/>
          </a:p>
        </p:txBody>
      </p:sp>
      <p:sp>
        <p:nvSpPr>
          <p:cNvPr id="31" name="Text 8"/>
          <p:cNvSpPr/>
          <p:nvPr/>
        </p:nvSpPr>
        <p:spPr>
          <a:xfrm>
            <a:off x="6867525" y="1314450"/>
            <a:ext cx="53244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2D2D"/>
                </a:solidFill>
              </a:rPr>
              <a:t>Cardio-Oncology Monitoring</a:t>
            </a:r>
            <a:endParaRPr lang="en-US" sz="1650" dirty="0"/>
          </a:p>
        </p:txBody>
      </p:sp>
      <p:sp>
        <p:nvSpPr>
          <p:cNvPr id="32" name="Text 9"/>
          <p:cNvSpPr/>
          <p:nvPr/>
        </p:nvSpPr>
        <p:spPr>
          <a:xfrm>
            <a:off x="6748463" y="1895475"/>
            <a:ext cx="4786313"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Cardiotoxic Agents:</a:t>
            </a:r>
            <a:r>
              <a:rPr lang="en-US" sz="1275" dirty="0">
                <a:solidFill>
                  <a:srgbClr val="444444"/>
                </a:solidFill>
              </a:rPr>
              <a:t> Anthracyclines (e.g., Doxorubicin) and Trastuzumab (Herceptin) carry high risks of heart failure.</a:t>
            </a:r>
            <a:endParaRPr lang="en-US" sz="1275" dirty="0"/>
          </a:p>
        </p:txBody>
      </p:sp>
      <p:sp>
        <p:nvSpPr>
          <p:cNvPr id="33" name="Text 10"/>
          <p:cNvSpPr/>
          <p:nvPr/>
        </p:nvSpPr>
        <p:spPr>
          <a:xfrm>
            <a:off x="6748463" y="2482155"/>
            <a:ext cx="4786313"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Baseline Echo:</a:t>
            </a:r>
            <a:r>
              <a:rPr lang="en-US" sz="1275" dirty="0">
                <a:solidFill>
                  <a:srgbClr val="444444"/>
                </a:solidFill>
              </a:rPr>
              <a:t> Essential </a:t>
            </a:r>
            <a:r>
              <a:rPr lang="en-US" sz="1275" b="1" dirty="0">
                <a:solidFill>
                  <a:srgbClr val="2D2D2D"/>
                </a:solidFill>
              </a:rPr>
              <a:t>before</a:t>
            </a:r>
            <a:r>
              <a:rPr lang="en-US" sz="1275" dirty="0">
                <a:solidFill>
                  <a:srgbClr val="444444"/>
                </a:solidFill>
              </a:rPr>
              <a:t> starting treatment to establish LVEF and identify pre-existing dysfunction.</a:t>
            </a:r>
            <a:endParaRPr lang="en-US" sz="1275" dirty="0"/>
          </a:p>
        </p:txBody>
      </p:sp>
      <p:sp>
        <p:nvSpPr>
          <p:cNvPr id="34" name="Text 11"/>
          <p:cNvSpPr/>
          <p:nvPr/>
        </p:nvSpPr>
        <p:spPr>
          <a:xfrm>
            <a:off x="6748463" y="3068836"/>
            <a:ext cx="4786313"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2D2D"/>
                </a:solidFill>
              </a:rPr>
              <a:t>Serial Monitoring:</a:t>
            </a:r>
            <a:r>
              <a:rPr lang="en-US" sz="1275" dirty="0">
                <a:solidFill>
                  <a:srgbClr val="444444"/>
                </a:solidFill>
              </a:rPr>
              <a:t> Typically repeated every 3 months during treatment or as per oncology protocol.</a:t>
            </a:r>
            <a:endParaRPr lang="en-US" sz="1275" dirty="0"/>
          </a:p>
        </p:txBody>
      </p:sp>
      <p:sp>
        <p:nvSpPr>
          <p:cNvPr id="35" name="Text 12"/>
          <p:cNvSpPr/>
          <p:nvPr/>
        </p:nvSpPr>
        <p:spPr>
          <a:xfrm>
            <a:off x="6841331" y="3893641"/>
            <a:ext cx="47815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673AB7"/>
                </a:solidFill>
              </a:rPr>
              <a:t>AKT PEARL</a:t>
            </a:r>
            <a:endParaRPr lang="en-US" sz="975" dirty="0"/>
          </a:p>
        </p:txBody>
      </p:sp>
      <p:sp>
        <p:nvSpPr>
          <p:cNvPr id="36" name="Text 13"/>
          <p:cNvSpPr/>
          <p:nvPr/>
        </p:nvSpPr>
        <p:spPr>
          <a:xfrm>
            <a:off x="6610350" y="4127004"/>
            <a:ext cx="4781550" cy="639812"/>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A significant LVEF drop in cardio-oncology is defined as an </a:t>
            </a:r>
            <a:r>
              <a:rPr lang="en-US" sz="1200" b="1" dirty="0">
                <a:solidFill>
                  <a:srgbClr val="2D2D2D"/>
                </a:solidFill>
              </a:rPr>
              <a:t>absolute decrease of &gt;10%</a:t>
            </a:r>
            <a:r>
              <a:rPr lang="en-US" sz="1200" dirty="0">
                <a:solidFill>
                  <a:srgbClr val="2D2D2D"/>
                </a:solidFill>
              </a:rPr>
              <a:t> (to a final value </a:t>
            </a:r>
            <a:r>
              <a:rPr lang="en-US" sz="1200" b="1" dirty="0">
                <a:solidFill>
                  <a:srgbClr val="2D2D2D"/>
                </a:solidFill>
              </a:rPr>
              <a:t>&lt;53%</a:t>
            </a:r>
            <a:r>
              <a:rPr lang="en-US" sz="1200" dirty="0">
                <a:solidFill>
                  <a:srgbClr val="2D2D2D"/>
                </a:solidFill>
              </a:rPr>
              <a:t>). This warrants urgent oncology/cardiology discussion.</a:t>
            </a:r>
            <a:endParaRPr lang="en-US" sz="1200" dirty="0"/>
          </a:p>
        </p:txBody>
      </p:sp>
      <p:sp>
        <p:nvSpPr>
          <p:cNvPr id="37" name="Text 14"/>
          <p:cNvSpPr/>
          <p:nvPr/>
        </p:nvSpPr>
        <p:spPr>
          <a:xfrm>
            <a:off x="0" y="6467475"/>
            <a:ext cx="11334750" cy="390525"/>
          </a:xfrm>
          <a:prstGeom prst="rect">
            <a:avLst/>
          </a:prstGeom>
          <a:noFill/>
          <a:ln/>
        </p:spPr>
        <p:txBody>
          <a:bodyPr vert="horz" wrap="square" lIns="0" tIns="0" rIns="0" bIns="0" rtlCol="0" anchor="ctr"/>
          <a:lstStyle/>
          <a:p>
            <a:pPr marL="0" indent="0" algn="r">
              <a:lnSpc>
                <a:spcPts val="1575"/>
              </a:lnSpc>
              <a:buNone/>
            </a:pPr>
            <a:r>
              <a:rPr lang="en-US" sz="1050" dirty="0">
                <a:solidFill>
                  <a:srgbClr val="888888"/>
                </a:solidFill>
              </a:rPr>
              <a:t>www.bradfordvts.co.uk</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190500"/>
            <a:ext cx="2512516" cy="295275"/>
          </a:xfrm>
          <a:prstGeom prst="rect">
            <a:avLst/>
          </a:prstGeom>
        </p:spPr>
      </p:pic>
      <p:pic>
        <p:nvPicPr>
          <p:cNvPr id="5" name="Image 3" descr="preencoded.png"/>
          <p:cNvPicPr>
            <a:picLocks noChangeAspect="1"/>
          </p:cNvPicPr>
          <p:nvPr/>
        </p:nvPicPr>
        <p:blipFill>
          <a:blip r:embed="rId5"/>
          <a:stretch>
            <a:fillRect/>
          </a:stretch>
        </p:blipFill>
        <p:spPr>
          <a:xfrm>
            <a:off x="428625" y="542925"/>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971550"/>
            <a:ext cx="5524500" cy="2317849"/>
          </a:xfrm>
          <a:prstGeom prst="rect">
            <a:avLst/>
          </a:prstGeom>
        </p:spPr>
      </p:pic>
      <p:pic>
        <p:nvPicPr>
          <p:cNvPr id="7" name="Image 5" descr="preencoded.png"/>
          <p:cNvPicPr>
            <a:picLocks noChangeAspect="1"/>
          </p:cNvPicPr>
          <p:nvPr/>
        </p:nvPicPr>
        <p:blipFill>
          <a:blip r:embed="rId7"/>
          <a:stretch>
            <a:fillRect/>
          </a:stretch>
        </p:blipFill>
        <p:spPr>
          <a:xfrm>
            <a:off x="619125" y="1204913"/>
            <a:ext cx="214313" cy="171450"/>
          </a:xfrm>
          <a:prstGeom prst="rect">
            <a:avLst/>
          </a:prstGeom>
        </p:spPr>
      </p:pic>
      <p:pic>
        <p:nvPicPr>
          <p:cNvPr id="8" name="Image 6" descr="preencoded.png"/>
          <p:cNvPicPr>
            <a:picLocks noChangeAspect="1"/>
          </p:cNvPicPr>
          <p:nvPr/>
        </p:nvPicPr>
        <p:blipFill>
          <a:blip r:embed="rId8"/>
          <a:stretch>
            <a:fillRect/>
          </a:stretch>
        </p:blipFill>
        <p:spPr>
          <a:xfrm>
            <a:off x="619125" y="1601688"/>
            <a:ext cx="135136" cy="108049"/>
          </a:xfrm>
          <a:prstGeom prst="rect">
            <a:avLst/>
          </a:prstGeom>
        </p:spPr>
      </p:pic>
      <p:pic>
        <p:nvPicPr>
          <p:cNvPr id="9" name="Image 7" descr="preencoded.png"/>
          <p:cNvPicPr>
            <a:picLocks noChangeAspect="1"/>
          </p:cNvPicPr>
          <p:nvPr/>
        </p:nvPicPr>
        <p:blipFill>
          <a:blip r:embed="rId9"/>
          <a:stretch>
            <a:fillRect/>
          </a:stretch>
        </p:blipFill>
        <p:spPr>
          <a:xfrm>
            <a:off x="619125" y="2131963"/>
            <a:ext cx="113705" cy="90934"/>
          </a:xfrm>
          <a:prstGeom prst="rect">
            <a:avLst/>
          </a:prstGeom>
        </p:spPr>
      </p:pic>
      <p:pic>
        <p:nvPicPr>
          <p:cNvPr id="10" name="Image 8" descr="preencoded.png"/>
          <p:cNvPicPr>
            <a:picLocks noChangeAspect="1"/>
          </p:cNvPicPr>
          <p:nvPr/>
        </p:nvPicPr>
        <p:blipFill>
          <a:blip r:embed="rId9"/>
          <a:stretch>
            <a:fillRect/>
          </a:stretch>
        </p:blipFill>
        <p:spPr>
          <a:xfrm>
            <a:off x="619125" y="2647057"/>
            <a:ext cx="130671" cy="104477"/>
          </a:xfrm>
          <a:prstGeom prst="rect">
            <a:avLst/>
          </a:prstGeom>
        </p:spPr>
      </p:pic>
      <p:pic>
        <p:nvPicPr>
          <p:cNvPr id="11" name="Image 9" descr="preencoded.png"/>
          <p:cNvPicPr>
            <a:picLocks noChangeAspect="1"/>
          </p:cNvPicPr>
          <p:nvPr/>
        </p:nvPicPr>
        <p:blipFill>
          <a:blip r:embed="rId10"/>
          <a:stretch>
            <a:fillRect/>
          </a:stretch>
        </p:blipFill>
        <p:spPr>
          <a:xfrm>
            <a:off x="428625" y="3479899"/>
            <a:ext cx="5524500" cy="1133475"/>
          </a:xfrm>
          <a:prstGeom prst="rect">
            <a:avLst/>
          </a:prstGeom>
        </p:spPr>
      </p:pic>
      <p:pic>
        <p:nvPicPr>
          <p:cNvPr id="12" name="Image 10" descr="preencoded.png"/>
          <p:cNvPicPr>
            <a:picLocks noChangeAspect="1"/>
          </p:cNvPicPr>
          <p:nvPr/>
        </p:nvPicPr>
        <p:blipFill>
          <a:blip r:embed="rId11"/>
          <a:stretch>
            <a:fillRect/>
          </a:stretch>
        </p:blipFill>
        <p:spPr>
          <a:xfrm>
            <a:off x="571500" y="3654177"/>
            <a:ext cx="166688" cy="137220"/>
          </a:xfrm>
          <a:prstGeom prst="rect">
            <a:avLst/>
          </a:prstGeom>
        </p:spPr>
      </p:pic>
      <p:pic>
        <p:nvPicPr>
          <p:cNvPr id="13" name="Image 11" descr="preencoded.png"/>
          <p:cNvPicPr>
            <a:picLocks noChangeAspect="1"/>
          </p:cNvPicPr>
          <p:nvPr/>
        </p:nvPicPr>
        <p:blipFill>
          <a:blip r:embed="rId12"/>
          <a:stretch>
            <a:fillRect/>
          </a:stretch>
        </p:blipFill>
        <p:spPr>
          <a:xfrm>
            <a:off x="428625" y="4803874"/>
            <a:ext cx="5524500" cy="1552575"/>
          </a:xfrm>
          <a:prstGeom prst="rect">
            <a:avLst/>
          </a:prstGeom>
        </p:spPr>
      </p:pic>
      <p:pic>
        <p:nvPicPr>
          <p:cNvPr id="14" name="Image 12" descr="preencoded.png"/>
          <p:cNvPicPr>
            <a:picLocks noChangeAspect="1"/>
          </p:cNvPicPr>
          <p:nvPr/>
        </p:nvPicPr>
        <p:blipFill>
          <a:blip r:embed="rId13"/>
          <a:stretch>
            <a:fillRect/>
          </a:stretch>
        </p:blipFill>
        <p:spPr>
          <a:xfrm>
            <a:off x="619125" y="5037237"/>
            <a:ext cx="214313" cy="171450"/>
          </a:xfrm>
          <a:prstGeom prst="rect">
            <a:avLst/>
          </a:prstGeom>
        </p:spPr>
      </p:pic>
      <p:pic>
        <p:nvPicPr>
          <p:cNvPr id="15" name="Image 13" descr="preencoded.png"/>
          <p:cNvPicPr>
            <a:picLocks noChangeAspect="1"/>
          </p:cNvPicPr>
          <p:nvPr/>
        </p:nvPicPr>
        <p:blipFill>
          <a:blip r:embed="rId14"/>
          <a:stretch>
            <a:fillRect/>
          </a:stretch>
        </p:blipFill>
        <p:spPr>
          <a:xfrm>
            <a:off x="619125" y="5365849"/>
            <a:ext cx="2524125" cy="352425"/>
          </a:xfrm>
          <a:prstGeom prst="rect">
            <a:avLst/>
          </a:prstGeom>
        </p:spPr>
      </p:pic>
      <p:pic>
        <p:nvPicPr>
          <p:cNvPr id="16" name="Image 14" descr="preencoded.png"/>
          <p:cNvPicPr>
            <a:picLocks noChangeAspect="1"/>
          </p:cNvPicPr>
          <p:nvPr/>
        </p:nvPicPr>
        <p:blipFill>
          <a:blip r:embed="rId14"/>
          <a:stretch>
            <a:fillRect/>
          </a:stretch>
        </p:blipFill>
        <p:spPr>
          <a:xfrm>
            <a:off x="3238500" y="5365849"/>
            <a:ext cx="2524125" cy="352425"/>
          </a:xfrm>
          <a:prstGeom prst="rect">
            <a:avLst/>
          </a:prstGeom>
        </p:spPr>
      </p:pic>
      <p:pic>
        <p:nvPicPr>
          <p:cNvPr id="17" name="Image 15" descr="preencoded.png"/>
          <p:cNvPicPr>
            <a:picLocks noChangeAspect="1"/>
          </p:cNvPicPr>
          <p:nvPr/>
        </p:nvPicPr>
        <p:blipFill>
          <a:blip r:embed="rId14"/>
          <a:stretch>
            <a:fillRect/>
          </a:stretch>
        </p:blipFill>
        <p:spPr>
          <a:xfrm>
            <a:off x="619125" y="5813524"/>
            <a:ext cx="2524125" cy="352425"/>
          </a:xfrm>
          <a:prstGeom prst="rect">
            <a:avLst/>
          </a:prstGeom>
        </p:spPr>
      </p:pic>
      <p:pic>
        <p:nvPicPr>
          <p:cNvPr id="18" name="Image 16" descr="preencoded.png"/>
          <p:cNvPicPr>
            <a:picLocks noChangeAspect="1"/>
          </p:cNvPicPr>
          <p:nvPr/>
        </p:nvPicPr>
        <p:blipFill>
          <a:blip r:embed="rId14"/>
          <a:stretch>
            <a:fillRect/>
          </a:stretch>
        </p:blipFill>
        <p:spPr>
          <a:xfrm>
            <a:off x="3238500" y="5813524"/>
            <a:ext cx="2524125" cy="352425"/>
          </a:xfrm>
          <a:prstGeom prst="rect">
            <a:avLst/>
          </a:prstGeom>
        </p:spPr>
      </p:pic>
      <p:pic>
        <p:nvPicPr>
          <p:cNvPr id="19" name="Image 17" descr="preencoded.png"/>
          <p:cNvPicPr>
            <a:picLocks noChangeAspect="1"/>
          </p:cNvPicPr>
          <p:nvPr/>
        </p:nvPicPr>
        <p:blipFill>
          <a:blip r:embed="rId15"/>
          <a:stretch>
            <a:fillRect/>
          </a:stretch>
        </p:blipFill>
        <p:spPr>
          <a:xfrm>
            <a:off x="6238875" y="971550"/>
            <a:ext cx="5524500" cy="2317849"/>
          </a:xfrm>
          <a:prstGeom prst="rect">
            <a:avLst/>
          </a:prstGeom>
        </p:spPr>
      </p:pic>
      <p:pic>
        <p:nvPicPr>
          <p:cNvPr id="20" name="Image 18" descr="preencoded.png"/>
          <p:cNvPicPr>
            <a:picLocks noChangeAspect="1"/>
          </p:cNvPicPr>
          <p:nvPr/>
        </p:nvPicPr>
        <p:blipFill>
          <a:blip r:embed="rId16"/>
          <a:stretch>
            <a:fillRect/>
          </a:stretch>
        </p:blipFill>
        <p:spPr>
          <a:xfrm>
            <a:off x="6429375" y="1204913"/>
            <a:ext cx="214313" cy="171450"/>
          </a:xfrm>
          <a:prstGeom prst="rect">
            <a:avLst/>
          </a:prstGeom>
        </p:spPr>
      </p:pic>
      <p:pic>
        <p:nvPicPr>
          <p:cNvPr id="21" name="Image 19" descr="preencoded.png"/>
          <p:cNvPicPr>
            <a:picLocks noChangeAspect="1"/>
          </p:cNvPicPr>
          <p:nvPr/>
        </p:nvPicPr>
        <p:blipFill>
          <a:blip r:embed="rId8"/>
          <a:stretch>
            <a:fillRect/>
          </a:stretch>
        </p:blipFill>
        <p:spPr>
          <a:xfrm>
            <a:off x="6429375" y="1607641"/>
            <a:ext cx="120104" cy="95994"/>
          </a:xfrm>
          <a:prstGeom prst="rect">
            <a:avLst/>
          </a:prstGeom>
        </p:spPr>
      </p:pic>
      <p:pic>
        <p:nvPicPr>
          <p:cNvPr id="22" name="Image 20" descr="preencoded.png"/>
          <p:cNvPicPr>
            <a:picLocks noChangeAspect="1"/>
          </p:cNvPicPr>
          <p:nvPr/>
        </p:nvPicPr>
        <p:blipFill>
          <a:blip r:embed="rId9"/>
          <a:stretch>
            <a:fillRect/>
          </a:stretch>
        </p:blipFill>
        <p:spPr>
          <a:xfrm>
            <a:off x="6429375" y="2127945"/>
            <a:ext cx="123974" cy="99120"/>
          </a:xfrm>
          <a:prstGeom prst="rect">
            <a:avLst/>
          </a:prstGeom>
        </p:spPr>
      </p:pic>
      <p:pic>
        <p:nvPicPr>
          <p:cNvPr id="23" name="Image 21" descr="preencoded.png"/>
          <p:cNvPicPr>
            <a:picLocks noChangeAspect="1"/>
          </p:cNvPicPr>
          <p:nvPr/>
        </p:nvPicPr>
        <p:blipFill>
          <a:blip r:embed="rId9"/>
          <a:stretch>
            <a:fillRect/>
          </a:stretch>
        </p:blipFill>
        <p:spPr>
          <a:xfrm>
            <a:off x="6429375" y="2651373"/>
            <a:ext cx="119658" cy="95696"/>
          </a:xfrm>
          <a:prstGeom prst="rect">
            <a:avLst/>
          </a:prstGeom>
        </p:spPr>
      </p:pic>
      <p:pic>
        <p:nvPicPr>
          <p:cNvPr id="24" name="Image 22" descr="preencoded.png"/>
          <p:cNvPicPr>
            <a:picLocks noChangeAspect="1"/>
          </p:cNvPicPr>
          <p:nvPr/>
        </p:nvPicPr>
        <p:blipFill>
          <a:blip r:embed="rId17"/>
          <a:stretch>
            <a:fillRect/>
          </a:stretch>
        </p:blipFill>
        <p:spPr>
          <a:xfrm>
            <a:off x="6238875" y="3441799"/>
            <a:ext cx="5524500" cy="1066800"/>
          </a:xfrm>
          <a:prstGeom prst="rect">
            <a:avLst/>
          </a:prstGeom>
        </p:spPr>
      </p:pic>
      <p:pic>
        <p:nvPicPr>
          <p:cNvPr id="25" name="Image 23" descr="preencoded.png"/>
          <p:cNvPicPr>
            <a:picLocks noChangeAspect="1"/>
          </p:cNvPicPr>
          <p:nvPr/>
        </p:nvPicPr>
        <p:blipFill>
          <a:blip r:embed="rId18"/>
          <a:stretch>
            <a:fillRect/>
          </a:stretch>
        </p:blipFill>
        <p:spPr>
          <a:xfrm>
            <a:off x="6381750" y="3587502"/>
            <a:ext cx="166688" cy="137220"/>
          </a:xfrm>
          <a:prstGeom prst="rect">
            <a:avLst/>
          </a:prstGeom>
        </p:spPr>
      </p:pic>
      <p:pic>
        <p:nvPicPr>
          <p:cNvPr id="26" name="Image 24" descr="preencoded.png"/>
          <p:cNvPicPr>
            <a:picLocks noChangeAspect="1"/>
          </p:cNvPicPr>
          <p:nvPr/>
        </p:nvPicPr>
        <p:blipFill>
          <a:blip r:embed="rId19"/>
          <a:stretch>
            <a:fillRect/>
          </a:stretch>
        </p:blipFill>
        <p:spPr>
          <a:xfrm>
            <a:off x="6238875" y="4660999"/>
            <a:ext cx="5524500" cy="1352550"/>
          </a:xfrm>
          <a:prstGeom prst="rect">
            <a:avLst/>
          </a:prstGeom>
        </p:spPr>
      </p:pic>
      <p:pic>
        <p:nvPicPr>
          <p:cNvPr id="27" name="Image 25" descr="preencoded.png"/>
          <p:cNvPicPr>
            <a:picLocks noChangeAspect="1"/>
          </p:cNvPicPr>
          <p:nvPr/>
        </p:nvPicPr>
        <p:blipFill>
          <a:blip r:embed="rId20"/>
          <a:stretch>
            <a:fillRect/>
          </a:stretch>
        </p:blipFill>
        <p:spPr>
          <a:xfrm>
            <a:off x="6429375" y="4894362"/>
            <a:ext cx="214313" cy="171450"/>
          </a:xfrm>
          <a:prstGeom prst="rect">
            <a:avLst/>
          </a:prstGeom>
        </p:spPr>
      </p:pic>
      <p:pic>
        <p:nvPicPr>
          <p:cNvPr id="28" name="Image 26" descr="preencoded.png"/>
          <p:cNvPicPr>
            <a:picLocks noChangeAspect="1"/>
          </p:cNvPicPr>
          <p:nvPr/>
        </p:nvPicPr>
        <p:blipFill>
          <a:blip r:embed="rId21"/>
          <a:stretch>
            <a:fillRect/>
          </a:stretch>
        </p:blipFill>
        <p:spPr>
          <a:xfrm>
            <a:off x="0" y="6508849"/>
            <a:ext cx="12192000" cy="349151"/>
          </a:xfrm>
          <a:prstGeom prst="rect">
            <a:avLst/>
          </a:prstGeom>
        </p:spPr>
      </p:pic>
      <p:sp>
        <p:nvSpPr>
          <p:cNvPr id="29" name="Text 0"/>
          <p:cNvSpPr/>
          <p:nvPr/>
        </p:nvSpPr>
        <p:spPr>
          <a:xfrm>
            <a:off x="581025" y="190500"/>
            <a:ext cx="3655796"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0" name="Text 1"/>
          <p:cNvSpPr/>
          <p:nvPr/>
        </p:nvSpPr>
        <p:spPr>
          <a:xfrm>
            <a:off x="571500" y="542925"/>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Congenital Heart Disease (CHD) Follow-up</a:t>
            </a:r>
            <a:endParaRPr lang="en-US" sz="2250" dirty="0"/>
          </a:p>
        </p:txBody>
      </p:sp>
      <p:sp>
        <p:nvSpPr>
          <p:cNvPr id="31" name="Text 2"/>
          <p:cNvSpPr/>
          <p:nvPr/>
        </p:nvSpPr>
        <p:spPr>
          <a:xfrm>
            <a:off x="833438" y="1162050"/>
            <a:ext cx="74066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Specialist-Led Lifetime Surveillance</a:t>
            </a:r>
            <a:endParaRPr lang="en-US" sz="1350" dirty="0"/>
          </a:p>
        </p:txBody>
      </p:sp>
      <p:sp>
        <p:nvSpPr>
          <p:cNvPr id="32" name="Text 3"/>
          <p:cNvSpPr/>
          <p:nvPr/>
        </p:nvSpPr>
        <p:spPr>
          <a:xfrm>
            <a:off x="849511" y="1533525"/>
            <a:ext cx="4913114"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All patients with known CHD require </a:t>
            </a:r>
            <a:r>
              <a:rPr lang="en-US" sz="1200" b="1" dirty="0">
                <a:solidFill>
                  <a:srgbClr val="2D2D2D"/>
                </a:solidFill>
              </a:rPr>
              <a:t>lifelong cardiology echo surveillance</a:t>
            </a:r>
            <a:r>
              <a:rPr lang="en-US" sz="1200" dirty="0">
                <a:solidFill>
                  <a:srgbClr val="2D2D2D"/>
                </a:solidFill>
              </a:rPr>
              <a:t>.</a:t>
            </a:r>
            <a:endParaRPr lang="en-US" sz="1200" dirty="0"/>
          </a:p>
        </p:txBody>
      </p:sp>
      <p:sp>
        <p:nvSpPr>
          <p:cNvPr id="33" name="Text 4"/>
          <p:cNvSpPr/>
          <p:nvPr/>
        </p:nvSpPr>
        <p:spPr>
          <a:xfrm>
            <a:off x="828080" y="2055316"/>
            <a:ext cx="4934545"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Adults should be managed by specialized </a:t>
            </a:r>
            <a:r>
              <a:rPr lang="en-US" sz="1200" b="1" dirty="0">
                <a:solidFill>
                  <a:srgbClr val="2D2D2D"/>
                </a:solidFill>
              </a:rPr>
              <a:t>ACHD (Adult Congenital Heart Disease)</a:t>
            </a:r>
            <a:r>
              <a:rPr lang="en-US" sz="1200" dirty="0">
                <a:solidFill>
                  <a:srgbClr val="2D2D2D"/>
                </a:solidFill>
              </a:rPr>
              <a:t> teams.</a:t>
            </a:r>
            <a:endParaRPr lang="en-US" sz="1200" dirty="0"/>
          </a:p>
        </p:txBody>
      </p:sp>
      <p:sp>
        <p:nvSpPr>
          <p:cNvPr id="34" name="Text 5"/>
          <p:cNvSpPr/>
          <p:nvPr/>
        </p:nvSpPr>
        <p:spPr>
          <a:xfrm>
            <a:off x="845046" y="2577108"/>
            <a:ext cx="4917579"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Transition from pediatric to adult care is a high-risk period for "loss to follow-up".</a:t>
            </a:r>
            <a:endParaRPr lang="en-US" sz="1200" dirty="0"/>
          </a:p>
        </p:txBody>
      </p:sp>
      <p:sp>
        <p:nvSpPr>
          <p:cNvPr id="35" name="Text 6"/>
          <p:cNvSpPr/>
          <p:nvPr/>
        </p:nvSpPr>
        <p:spPr>
          <a:xfrm>
            <a:off x="738188" y="3622774"/>
            <a:ext cx="52387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73AB7"/>
                </a:solidFill>
              </a:rPr>
              <a:t>AKT EXAM PEARL</a:t>
            </a:r>
            <a:endParaRPr lang="en-US" sz="1050" dirty="0"/>
          </a:p>
        </p:txBody>
      </p:sp>
      <p:sp>
        <p:nvSpPr>
          <p:cNvPr id="36" name="Text 7"/>
          <p:cNvSpPr/>
          <p:nvPr/>
        </p:nvSpPr>
        <p:spPr>
          <a:xfrm>
            <a:off x="571500" y="3870424"/>
            <a:ext cx="5238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Standard echo parameters (like LVEF) can be misleading in complex CHD (e.g., single ventricle or systemic RV). Always look for the </a:t>
            </a:r>
            <a:r>
              <a:rPr lang="en-US" sz="1125" b="1" dirty="0">
                <a:solidFill>
                  <a:srgbClr val="2D2D2D"/>
                </a:solidFill>
              </a:rPr>
              <a:t>specialist ACHD interpretation</a:t>
            </a:r>
            <a:r>
              <a:rPr lang="en-US" sz="1125" dirty="0">
                <a:solidFill>
                  <a:srgbClr val="2D2D2D"/>
                </a:solidFill>
              </a:rPr>
              <a:t> rather than relying on automated measurements.</a:t>
            </a:r>
            <a:endParaRPr lang="en-US" sz="1125" dirty="0"/>
          </a:p>
        </p:txBody>
      </p:sp>
      <p:sp>
        <p:nvSpPr>
          <p:cNvPr id="37" name="Text 8"/>
          <p:cNvSpPr/>
          <p:nvPr/>
        </p:nvSpPr>
        <p:spPr>
          <a:xfrm>
            <a:off x="833438" y="4994374"/>
            <a:ext cx="65836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Common Conditions for Monitoring</a:t>
            </a:r>
            <a:endParaRPr lang="en-US" sz="1350" dirty="0"/>
          </a:p>
        </p:txBody>
      </p:sp>
      <p:sp>
        <p:nvSpPr>
          <p:cNvPr id="38" name="Text 9"/>
          <p:cNvSpPr/>
          <p:nvPr/>
        </p:nvSpPr>
        <p:spPr>
          <a:xfrm>
            <a:off x="619125" y="5365849"/>
            <a:ext cx="2295525" cy="3524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VSD / ASD</a:t>
            </a:r>
            <a:endParaRPr lang="en-US" sz="1050" dirty="0"/>
          </a:p>
        </p:txBody>
      </p:sp>
      <p:sp>
        <p:nvSpPr>
          <p:cNvPr id="39" name="Text 10"/>
          <p:cNvSpPr/>
          <p:nvPr/>
        </p:nvSpPr>
        <p:spPr>
          <a:xfrm>
            <a:off x="3238500" y="5365849"/>
            <a:ext cx="2295525" cy="3524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Fallot (ToF)</a:t>
            </a:r>
            <a:endParaRPr lang="en-US" sz="1050" dirty="0"/>
          </a:p>
        </p:txBody>
      </p:sp>
      <p:sp>
        <p:nvSpPr>
          <p:cNvPr id="40" name="Text 11"/>
          <p:cNvSpPr/>
          <p:nvPr/>
        </p:nvSpPr>
        <p:spPr>
          <a:xfrm>
            <a:off x="619125" y="5813524"/>
            <a:ext cx="2295525" cy="3524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Coarctation</a:t>
            </a:r>
            <a:endParaRPr lang="en-US" sz="1050" dirty="0"/>
          </a:p>
        </p:txBody>
      </p:sp>
      <p:sp>
        <p:nvSpPr>
          <p:cNvPr id="41" name="Text 12"/>
          <p:cNvSpPr/>
          <p:nvPr/>
        </p:nvSpPr>
        <p:spPr>
          <a:xfrm>
            <a:off x="3238500" y="5813524"/>
            <a:ext cx="2295525" cy="3524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D2D2D"/>
                </a:solidFill>
              </a:rPr>
              <a:t>Transposition</a:t>
            </a:r>
            <a:endParaRPr lang="en-US" sz="1050" dirty="0"/>
          </a:p>
        </p:txBody>
      </p:sp>
      <p:sp>
        <p:nvSpPr>
          <p:cNvPr id="42" name="Text 13"/>
          <p:cNvSpPr/>
          <p:nvPr/>
        </p:nvSpPr>
        <p:spPr>
          <a:xfrm>
            <a:off x="6643688" y="116205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Role of the GP</a:t>
            </a:r>
            <a:endParaRPr lang="en-US" sz="1350" dirty="0"/>
          </a:p>
        </p:txBody>
      </p:sp>
      <p:sp>
        <p:nvSpPr>
          <p:cNvPr id="43" name="Text 14"/>
          <p:cNvSpPr/>
          <p:nvPr/>
        </p:nvSpPr>
        <p:spPr>
          <a:xfrm>
            <a:off x="6644729" y="1533525"/>
            <a:ext cx="4928146"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Monitor for Complications:</a:t>
            </a:r>
            <a:r>
              <a:rPr lang="en-US" sz="1200" dirty="0">
                <a:solidFill>
                  <a:srgbClr val="2D2D2D"/>
                </a:solidFill>
              </a:rPr>
              <a:t> Arrythmias, heart failure symptoms, and endocarditis risk.</a:t>
            </a:r>
            <a:endParaRPr lang="en-US" sz="1200" dirty="0"/>
          </a:p>
        </p:txBody>
      </p:sp>
      <p:sp>
        <p:nvSpPr>
          <p:cNvPr id="44" name="Text 15"/>
          <p:cNvSpPr/>
          <p:nvPr/>
        </p:nvSpPr>
        <p:spPr>
          <a:xfrm>
            <a:off x="6648599" y="2055316"/>
            <a:ext cx="4924276"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Verify Adherence:</a:t>
            </a:r>
            <a:r>
              <a:rPr lang="en-US" sz="1200" dirty="0">
                <a:solidFill>
                  <a:srgbClr val="2D2D2D"/>
                </a:solidFill>
              </a:rPr>
              <a:t> Ensure the patient is currently under an ACHD surveillance plan.</a:t>
            </a:r>
            <a:endParaRPr lang="en-US" sz="1200" dirty="0"/>
          </a:p>
        </p:txBody>
      </p:sp>
      <p:sp>
        <p:nvSpPr>
          <p:cNvPr id="45" name="Text 16"/>
          <p:cNvSpPr/>
          <p:nvPr/>
        </p:nvSpPr>
        <p:spPr>
          <a:xfrm>
            <a:off x="6644283" y="2577108"/>
            <a:ext cx="4928592"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Liaison:</a:t>
            </a:r>
            <a:r>
              <a:rPr lang="en-US" sz="1200" dirty="0">
                <a:solidFill>
                  <a:srgbClr val="2D2D2D"/>
                </a:solidFill>
              </a:rPr>
              <a:t> Contact the tertiary congenital team directly if new cardiac symptoms develop.</a:t>
            </a:r>
            <a:endParaRPr lang="en-US" sz="1200" dirty="0"/>
          </a:p>
        </p:txBody>
      </p:sp>
      <p:sp>
        <p:nvSpPr>
          <p:cNvPr id="46" name="Text 17"/>
          <p:cNvSpPr/>
          <p:nvPr/>
        </p:nvSpPr>
        <p:spPr>
          <a:xfrm>
            <a:off x="6548438" y="3556099"/>
            <a:ext cx="52387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BF00"/>
                </a:solidFill>
              </a:rPr>
              <a:t>PITFALL: AD HOC REQUESTS</a:t>
            </a:r>
            <a:endParaRPr lang="en-US" sz="1050" dirty="0"/>
          </a:p>
        </p:txBody>
      </p:sp>
      <p:sp>
        <p:nvSpPr>
          <p:cNvPr id="47" name="Text 18"/>
          <p:cNvSpPr/>
          <p:nvPr/>
        </p:nvSpPr>
        <p:spPr>
          <a:xfrm>
            <a:off x="6381750" y="3794224"/>
            <a:ext cx="5238750"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Do not order ad hoc echoes</a:t>
            </a:r>
            <a:r>
              <a:rPr lang="en-US" sz="1125" dirty="0">
                <a:solidFill>
                  <a:srgbClr val="2D2D2D"/>
                </a:solidFill>
              </a:rPr>
              <a:t> for known CHD patients. Primary care echoes often lack the specialist probes or software required for complex structural repairs. Always refer back to the patient's congenital cardiology team for interval scans.</a:t>
            </a:r>
            <a:endParaRPr lang="en-US" sz="1125" dirty="0"/>
          </a:p>
        </p:txBody>
      </p:sp>
      <p:sp>
        <p:nvSpPr>
          <p:cNvPr id="48" name="Text 19"/>
          <p:cNvSpPr/>
          <p:nvPr/>
        </p:nvSpPr>
        <p:spPr>
          <a:xfrm>
            <a:off x="6643688" y="4851499"/>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rPr>
              <a:t>SCA Advice</a:t>
            </a:r>
            <a:endParaRPr lang="en-US" sz="1350" dirty="0"/>
          </a:p>
        </p:txBody>
      </p:sp>
      <p:sp>
        <p:nvSpPr>
          <p:cNvPr id="49" name="Text 20"/>
          <p:cNvSpPr/>
          <p:nvPr/>
        </p:nvSpPr>
        <p:spPr>
          <a:xfrm>
            <a:off x="6429375" y="5222974"/>
            <a:ext cx="5143500" cy="60007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"Because your heart condition is specialized, we want to make sure the right experts are looking at your scans. I will contact your specialist team to see if they want to bring your routine echo forward."</a:t>
            </a:r>
            <a:endParaRPr lang="en-US" sz="1125" dirty="0"/>
          </a:p>
        </p:txBody>
      </p:sp>
      <p:sp>
        <p:nvSpPr>
          <p:cNvPr id="50" name="Text 21"/>
          <p:cNvSpPr/>
          <p:nvPr/>
        </p:nvSpPr>
        <p:spPr>
          <a:xfrm>
            <a:off x="5425232" y="6508849"/>
            <a:ext cx="6766768" cy="349151"/>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www.bradfordvts.co.uk</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085850"/>
            <a:ext cx="5524500" cy="5067300"/>
          </a:xfrm>
          <a:prstGeom prst="rect">
            <a:avLst/>
          </a:prstGeom>
        </p:spPr>
      </p:pic>
      <p:pic>
        <p:nvPicPr>
          <p:cNvPr id="7" name="Image 5" descr="preencoded.png"/>
          <p:cNvPicPr>
            <a:picLocks noChangeAspect="1"/>
          </p:cNvPicPr>
          <p:nvPr/>
        </p:nvPicPr>
        <p:blipFill>
          <a:blip r:embed="rId7"/>
          <a:stretch>
            <a:fillRect/>
          </a:stretch>
        </p:blipFill>
        <p:spPr>
          <a:xfrm>
            <a:off x="619125" y="1304925"/>
            <a:ext cx="285750" cy="228600"/>
          </a:xfrm>
          <a:prstGeom prst="rect">
            <a:avLst/>
          </a:prstGeom>
        </p:spPr>
      </p:pic>
      <p:pic>
        <p:nvPicPr>
          <p:cNvPr id="8" name="Image 6" descr="preencoded.png"/>
          <p:cNvPicPr>
            <a:picLocks noChangeAspect="1"/>
          </p:cNvPicPr>
          <p:nvPr/>
        </p:nvPicPr>
        <p:blipFill>
          <a:blip r:embed="rId8"/>
          <a:stretch>
            <a:fillRect/>
          </a:stretch>
        </p:blipFill>
        <p:spPr>
          <a:xfrm>
            <a:off x="619125" y="1743075"/>
            <a:ext cx="171450" cy="159990"/>
          </a:xfrm>
          <a:prstGeom prst="rect">
            <a:avLst/>
          </a:prstGeom>
        </p:spPr>
      </p:pic>
      <p:pic>
        <p:nvPicPr>
          <p:cNvPr id="9" name="Image 7" descr="preencoded.png"/>
          <p:cNvPicPr>
            <a:picLocks noChangeAspect="1"/>
          </p:cNvPicPr>
          <p:nvPr/>
        </p:nvPicPr>
        <p:blipFill>
          <a:blip r:embed="rId9"/>
          <a:stretch>
            <a:fillRect/>
          </a:stretch>
        </p:blipFill>
        <p:spPr>
          <a:xfrm>
            <a:off x="619125" y="2310705"/>
            <a:ext cx="171450" cy="171450"/>
          </a:xfrm>
          <a:prstGeom prst="rect">
            <a:avLst/>
          </a:prstGeom>
        </p:spPr>
      </p:pic>
      <p:pic>
        <p:nvPicPr>
          <p:cNvPr id="10" name="Image 8" descr="preencoded.png"/>
          <p:cNvPicPr>
            <a:picLocks noChangeAspect="1"/>
          </p:cNvPicPr>
          <p:nvPr/>
        </p:nvPicPr>
        <p:blipFill>
          <a:blip r:embed="rId10"/>
          <a:stretch>
            <a:fillRect/>
          </a:stretch>
        </p:blipFill>
        <p:spPr>
          <a:xfrm>
            <a:off x="619125" y="2878336"/>
            <a:ext cx="171450" cy="171450"/>
          </a:xfrm>
          <a:prstGeom prst="rect">
            <a:avLst/>
          </a:prstGeom>
        </p:spPr>
      </p:pic>
      <p:pic>
        <p:nvPicPr>
          <p:cNvPr id="11" name="Image 9" descr="preencoded.png"/>
          <p:cNvPicPr>
            <a:picLocks noChangeAspect="1"/>
          </p:cNvPicPr>
          <p:nvPr/>
        </p:nvPicPr>
        <p:blipFill>
          <a:blip r:embed="rId9"/>
          <a:stretch>
            <a:fillRect/>
          </a:stretch>
        </p:blipFill>
        <p:spPr>
          <a:xfrm>
            <a:off x="619125" y="3445966"/>
            <a:ext cx="171450" cy="171450"/>
          </a:xfrm>
          <a:prstGeom prst="rect">
            <a:avLst/>
          </a:prstGeom>
        </p:spPr>
      </p:pic>
      <p:pic>
        <p:nvPicPr>
          <p:cNvPr id="12" name="Image 10" descr="preencoded.png"/>
          <p:cNvPicPr>
            <a:picLocks noChangeAspect="1"/>
          </p:cNvPicPr>
          <p:nvPr/>
        </p:nvPicPr>
        <p:blipFill>
          <a:blip r:embed="rId10"/>
          <a:stretch>
            <a:fillRect/>
          </a:stretch>
        </p:blipFill>
        <p:spPr>
          <a:xfrm>
            <a:off x="619125" y="4013597"/>
            <a:ext cx="171450" cy="171450"/>
          </a:xfrm>
          <a:prstGeom prst="rect">
            <a:avLst/>
          </a:prstGeom>
        </p:spPr>
      </p:pic>
      <p:pic>
        <p:nvPicPr>
          <p:cNvPr id="13" name="Image 11" descr="preencoded.png"/>
          <p:cNvPicPr>
            <a:picLocks noChangeAspect="1"/>
          </p:cNvPicPr>
          <p:nvPr/>
        </p:nvPicPr>
        <p:blipFill>
          <a:blip r:embed="rId11"/>
          <a:stretch>
            <a:fillRect/>
          </a:stretch>
        </p:blipFill>
        <p:spPr>
          <a:xfrm>
            <a:off x="619125" y="4581227"/>
            <a:ext cx="171450" cy="171450"/>
          </a:xfrm>
          <a:prstGeom prst="rect">
            <a:avLst/>
          </a:prstGeom>
        </p:spPr>
      </p:pic>
      <p:pic>
        <p:nvPicPr>
          <p:cNvPr id="14" name="Image 12" descr="preencoded.png"/>
          <p:cNvPicPr>
            <a:picLocks noChangeAspect="1"/>
          </p:cNvPicPr>
          <p:nvPr/>
        </p:nvPicPr>
        <p:blipFill>
          <a:blip r:embed="rId12"/>
          <a:stretch>
            <a:fillRect/>
          </a:stretch>
        </p:blipFill>
        <p:spPr>
          <a:xfrm>
            <a:off x="6238875" y="1085850"/>
            <a:ext cx="5524500" cy="5067300"/>
          </a:xfrm>
          <a:prstGeom prst="rect">
            <a:avLst/>
          </a:prstGeom>
        </p:spPr>
      </p:pic>
      <p:pic>
        <p:nvPicPr>
          <p:cNvPr id="15" name="Image 13" descr="preencoded.png"/>
          <p:cNvPicPr>
            <a:picLocks noChangeAspect="1"/>
          </p:cNvPicPr>
          <p:nvPr/>
        </p:nvPicPr>
        <p:blipFill>
          <a:blip r:embed="rId13"/>
          <a:stretch>
            <a:fillRect/>
          </a:stretch>
        </p:blipFill>
        <p:spPr>
          <a:xfrm>
            <a:off x="6429375" y="1304925"/>
            <a:ext cx="285750" cy="228600"/>
          </a:xfrm>
          <a:prstGeom prst="rect">
            <a:avLst/>
          </a:prstGeom>
        </p:spPr>
      </p:pic>
      <p:pic>
        <p:nvPicPr>
          <p:cNvPr id="16" name="Image 14" descr="preencoded.png"/>
          <p:cNvPicPr>
            <a:picLocks noChangeAspect="1"/>
          </p:cNvPicPr>
          <p:nvPr/>
        </p:nvPicPr>
        <p:blipFill>
          <a:blip r:embed="rId14"/>
          <a:stretch>
            <a:fillRect/>
          </a:stretch>
        </p:blipFill>
        <p:spPr>
          <a:xfrm>
            <a:off x="6429375" y="1743075"/>
            <a:ext cx="171450" cy="184547"/>
          </a:xfrm>
          <a:prstGeom prst="rect">
            <a:avLst/>
          </a:prstGeom>
        </p:spPr>
      </p:pic>
      <p:pic>
        <p:nvPicPr>
          <p:cNvPr id="17" name="Image 15" descr="preencoded.png"/>
          <p:cNvPicPr>
            <a:picLocks noChangeAspect="1"/>
          </p:cNvPicPr>
          <p:nvPr/>
        </p:nvPicPr>
        <p:blipFill>
          <a:blip r:embed="rId15"/>
          <a:stretch>
            <a:fillRect/>
          </a:stretch>
        </p:blipFill>
        <p:spPr>
          <a:xfrm>
            <a:off x="6429375" y="2310705"/>
            <a:ext cx="171450" cy="171450"/>
          </a:xfrm>
          <a:prstGeom prst="rect">
            <a:avLst/>
          </a:prstGeom>
        </p:spPr>
      </p:pic>
      <p:pic>
        <p:nvPicPr>
          <p:cNvPr id="18" name="Image 16" descr="preencoded.png"/>
          <p:cNvPicPr>
            <a:picLocks noChangeAspect="1"/>
          </p:cNvPicPr>
          <p:nvPr/>
        </p:nvPicPr>
        <p:blipFill>
          <a:blip r:embed="rId16"/>
          <a:stretch>
            <a:fillRect/>
          </a:stretch>
        </p:blipFill>
        <p:spPr>
          <a:xfrm>
            <a:off x="6429375" y="2878336"/>
            <a:ext cx="171450" cy="171450"/>
          </a:xfrm>
          <a:prstGeom prst="rect">
            <a:avLst/>
          </a:prstGeom>
        </p:spPr>
      </p:pic>
      <p:pic>
        <p:nvPicPr>
          <p:cNvPr id="19" name="Image 17" descr="preencoded.png"/>
          <p:cNvPicPr>
            <a:picLocks noChangeAspect="1"/>
          </p:cNvPicPr>
          <p:nvPr/>
        </p:nvPicPr>
        <p:blipFill>
          <a:blip r:embed="rId17"/>
          <a:stretch>
            <a:fillRect/>
          </a:stretch>
        </p:blipFill>
        <p:spPr>
          <a:xfrm>
            <a:off x="6429375" y="3445966"/>
            <a:ext cx="171450" cy="184547"/>
          </a:xfrm>
          <a:prstGeom prst="rect">
            <a:avLst/>
          </a:prstGeom>
        </p:spPr>
      </p:pic>
      <p:pic>
        <p:nvPicPr>
          <p:cNvPr id="20" name="Image 18" descr="preencoded.png"/>
          <p:cNvPicPr>
            <a:picLocks noChangeAspect="1"/>
          </p:cNvPicPr>
          <p:nvPr/>
        </p:nvPicPr>
        <p:blipFill>
          <a:blip r:embed="rId18"/>
          <a:stretch>
            <a:fillRect/>
          </a:stretch>
        </p:blipFill>
        <p:spPr>
          <a:xfrm>
            <a:off x="6429375" y="4013597"/>
            <a:ext cx="171450" cy="159990"/>
          </a:xfrm>
          <a:prstGeom prst="rect">
            <a:avLst/>
          </a:prstGeom>
        </p:spPr>
      </p:pic>
      <p:pic>
        <p:nvPicPr>
          <p:cNvPr id="21" name="Image 19" descr="preencoded.png"/>
          <p:cNvPicPr>
            <a:picLocks noChangeAspect="1"/>
          </p:cNvPicPr>
          <p:nvPr/>
        </p:nvPicPr>
        <p:blipFill>
          <a:blip r:embed="rId19"/>
          <a:stretch>
            <a:fillRect/>
          </a:stretch>
        </p:blipFill>
        <p:spPr>
          <a:xfrm>
            <a:off x="6429375" y="4581227"/>
            <a:ext cx="171450" cy="171450"/>
          </a:xfrm>
          <a:prstGeom prst="rect">
            <a:avLst/>
          </a:prstGeom>
        </p:spPr>
      </p:pic>
      <p:pic>
        <p:nvPicPr>
          <p:cNvPr id="22" name="Image 20" descr="preencoded.png"/>
          <p:cNvPicPr>
            <a:picLocks noChangeAspect="1"/>
          </p:cNvPicPr>
          <p:nvPr/>
        </p:nvPicPr>
        <p:blipFill>
          <a:blip r:embed="rId20"/>
          <a:stretch>
            <a:fillRect/>
          </a:stretch>
        </p:blipFill>
        <p:spPr>
          <a:xfrm>
            <a:off x="0" y="6343650"/>
            <a:ext cx="12192000" cy="514350"/>
          </a:xfrm>
          <a:prstGeom prst="rect">
            <a:avLst/>
          </a:prstGeom>
        </p:spPr>
      </p:pic>
      <p:sp>
        <p:nvSpPr>
          <p:cNvPr id="23"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4" name="Text 1"/>
          <p:cNvSpPr/>
          <p:nvPr/>
        </p:nvSpPr>
        <p:spPr>
          <a:xfrm>
            <a:off x="571500" y="628650"/>
            <a:ext cx="11191875"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Common Pitfalls and Red Flags</a:t>
            </a:r>
            <a:endParaRPr lang="en-US" sz="2250" dirty="0"/>
          </a:p>
        </p:txBody>
      </p:sp>
      <p:sp>
        <p:nvSpPr>
          <p:cNvPr id="25" name="Text 2"/>
          <p:cNvSpPr/>
          <p:nvPr/>
        </p:nvSpPr>
        <p:spPr>
          <a:xfrm>
            <a:off x="1019175" y="1276350"/>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7A5C00"/>
                </a:solidFill>
              </a:rPr>
              <a:t>CLINICAL PITFALLS</a:t>
            </a:r>
            <a:endParaRPr lang="en-US" sz="1500" dirty="0"/>
          </a:p>
        </p:txBody>
      </p:sp>
      <p:sp>
        <p:nvSpPr>
          <p:cNvPr id="26" name="Text 3"/>
          <p:cNvSpPr/>
          <p:nvPr/>
        </p:nvSpPr>
        <p:spPr>
          <a:xfrm>
            <a:off x="904875" y="1704975"/>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Process Error:</a:t>
            </a:r>
            <a:r>
              <a:rPr lang="en-US" sz="1275" dirty="0">
                <a:solidFill>
                  <a:srgbClr val="444444"/>
                </a:solidFill>
              </a:rPr>
              <a:t> Requesting echo </a:t>
            </a:r>
            <a:r>
              <a:rPr lang="en-US" sz="1275" i="1" dirty="0">
                <a:solidFill>
                  <a:srgbClr val="444444"/>
                </a:solidFill>
              </a:rPr>
              <a:t>before</a:t>
            </a:r>
            <a:r>
              <a:rPr lang="en-US" sz="1275" dirty="0">
                <a:solidFill>
                  <a:srgbClr val="444444"/>
                </a:solidFill>
              </a:rPr>
              <a:t> NT-proBNP in suspected heart failure.</a:t>
            </a:r>
            <a:endParaRPr lang="en-US" sz="1275" dirty="0"/>
          </a:p>
        </p:txBody>
      </p:sp>
      <p:sp>
        <p:nvSpPr>
          <p:cNvPr id="27" name="Text 4"/>
          <p:cNvSpPr/>
          <p:nvPr/>
        </p:nvSpPr>
        <p:spPr>
          <a:xfrm>
            <a:off x="904875" y="2272605"/>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Misinterpretation:</a:t>
            </a:r>
            <a:r>
              <a:rPr lang="en-US" sz="1275" dirty="0">
                <a:solidFill>
                  <a:srgbClr val="444444"/>
                </a:solidFill>
              </a:rPr>
              <a:t> Confusing mild aortic sclerosis (calcification) with significant aortic stenosis.</a:t>
            </a:r>
            <a:endParaRPr lang="en-US" sz="1275" dirty="0"/>
          </a:p>
        </p:txBody>
      </p:sp>
      <p:sp>
        <p:nvSpPr>
          <p:cNvPr id="28" name="Text 5"/>
          <p:cNvSpPr/>
          <p:nvPr/>
        </p:nvSpPr>
        <p:spPr>
          <a:xfrm>
            <a:off x="904875" y="2840236"/>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Diagnostic Bias:</a:t>
            </a:r>
            <a:r>
              <a:rPr lang="en-US" sz="1275" dirty="0">
                <a:solidFill>
                  <a:srgbClr val="444444"/>
                </a:solidFill>
              </a:rPr>
              <a:t> Assuming LVEF ≥50% excludes heart failure (HFpEF accounts for ~50% of cases).</a:t>
            </a:r>
            <a:endParaRPr lang="en-US" sz="1275" dirty="0"/>
          </a:p>
        </p:txBody>
      </p:sp>
      <p:sp>
        <p:nvSpPr>
          <p:cNvPr id="29" name="Text 6"/>
          <p:cNvSpPr/>
          <p:nvPr/>
        </p:nvSpPr>
        <p:spPr>
          <a:xfrm>
            <a:off x="904875" y="3407866"/>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Safety Gap:</a:t>
            </a:r>
            <a:r>
              <a:rPr lang="en-US" sz="1275" dirty="0">
                <a:solidFill>
                  <a:srgbClr val="444444"/>
                </a:solidFill>
              </a:rPr>
              <a:t> Missing surveillance timelines for known valve disease based on severity.</a:t>
            </a:r>
            <a:endParaRPr lang="en-US" sz="1275" dirty="0"/>
          </a:p>
        </p:txBody>
      </p:sp>
      <p:sp>
        <p:nvSpPr>
          <p:cNvPr id="30" name="Text 7"/>
          <p:cNvSpPr/>
          <p:nvPr/>
        </p:nvSpPr>
        <p:spPr>
          <a:xfrm>
            <a:off x="904875" y="3975497"/>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Inertia:</a:t>
            </a:r>
            <a:r>
              <a:rPr lang="en-US" sz="1275" dirty="0">
                <a:solidFill>
                  <a:srgbClr val="444444"/>
                </a:solidFill>
              </a:rPr>
              <a:t> Not acting on LVEF ≤35% for specialist referral regarding ICD or CRT therapy.</a:t>
            </a:r>
            <a:endParaRPr lang="en-US" sz="1275" dirty="0"/>
          </a:p>
        </p:txBody>
      </p:sp>
      <p:sp>
        <p:nvSpPr>
          <p:cNvPr id="31" name="Text 8"/>
          <p:cNvSpPr/>
          <p:nvPr/>
        </p:nvSpPr>
        <p:spPr>
          <a:xfrm>
            <a:off x="904875" y="4543127"/>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Cardio-Oncology:</a:t>
            </a:r>
            <a:r>
              <a:rPr lang="en-US" sz="1275" dirty="0">
                <a:solidFill>
                  <a:srgbClr val="444444"/>
                </a:solidFill>
              </a:rPr>
              <a:t> Forgetting to arrange a baseline echo </a:t>
            </a:r>
            <a:r>
              <a:rPr lang="en-US" sz="1275" i="1" dirty="0">
                <a:solidFill>
                  <a:srgbClr val="444444"/>
                </a:solidFill>
              </a:rPr>
              <a:t>before</a:t>
            </a:r>
            <a:r>
              <a:rPr lang="en-US" sz="1275" dirty="0">
                <a:solidFill>
                  <a:srgbClr val="444444"/>
                </a:solidFill>
              </a:rPr>
              <a:t> starting cardiotoxic agents.</a:t>
            </a:r>
            <a:endParaRPr lang="en-US" sz="1275" dirty="0"/>
          </a:p>
        </p:txBody>
      </p:sp>
      <p:sp>
        <p:nvSpPr>
          <p:cNvPr id="32" name="Text 9"/>
          <p:cNvSpPr/>
          <p:nvPr/>
        </p:nvSpPr>
        <p:spPr>
          <a:xfrm>
            <a:off x="6829425" y="1276350"/>
            <a:ext cx="53625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32F2F"/>
                </a:solidFill>
              </a:rPr>
              <a:t>RED FLAGS — URGENT ACTION</a:t>
            </a:r>
            <a:endParaRPr lang="en-US" sz="1500" dirty="0"/>
          </a:p>
        </p:txBody>
      </p:sp>
      <p:sp>
        <p:nvSpPr>
          <p:cNvPr id="33" name="Text 10"/>
          <p:cNvSpPr/>
          <p:nvPr/>
        </p:nvSpPr>
        <p:spPr>
          <a:xfrm>
            <a:off x="6715125" y="1704975"/>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Symptomatic AS:</a:t>
            </a:r>
            <a:r>
              <a:rPr lang="en-US" sz="1275" dirty="0">
                <a:solidFill>
                  <a:srgbClr val="444444"/>
                </a:solidFill>
              </a:rPr>
              <a:t> Angina, exertional syncope, or SOB with Moderate-Severe Aortic Stenosis.</a:t>
            </a:r>
            <a:endParaRPr lang="en-US" sz="1275" dirty="0"/>
          </a:p>
        </p:txBody>
      </p:sp>
      <p:sp>
        <p:nvSpPr>
          <p:cNvPr id="34" name="Text 11"/>
          <p:cNvSpPr/>
          <p:nvPr/>
        </p:nvSpPr>
        <p:spPr>
          <a:xfrm>
            <a:off x="6715125" y="2272605"/>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Effusion:</a:t>
            </a:r>
            <a:r>
              <a:rPr lang="en-US" sz="1275" dirty="0">
                <a:solidFill>
                  <a:srgbClr val="444444"/>
                </a:solidFill>
              </a:rPr>
              <a:t> Large pericardial effusion or clinical signs of tamponade (emergency referral).</a:t>
            </a:r>
            <a:endParaRPr lang="en-US" sz="1275" dirty="0"/>
          </a:p>
        </p:txBody>
      </p:sp>
      <p:sp>
        <p:nvSpPr>
          <p:cNvPr id="35" name="Text 12"/>
          <p:cNvSpPr/>
          <p:nvPr/>
        </p:nvSpPr>
        <p:spPr>
          <a:xfrm>
            <a:off x="6715125" y="2840236"/>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Endocarditis:</a:t>
            </a:r>
            <a:r>
              <a:rPr lang="en-US" sz="1275" dirty="0">
                <a:solidFill>
                  <a:srgbClr val="444444"/>
                </a:solidFill>
              </a:rPr>
              <a:t> Presence of vegetations or new severe regurgitation with fever/sepsis.</a:t>
            </a:r>
            <a:endParaRPr lang="en-US" sz="1275" dirty="0"/>
          </a:p>
        </p:txBody>
      </p:sp>
      <p:sp>
        <p:nvSpPr>
          <p:cNvPr id="36" name="Text 13"/>
          <p:cNvSpPr/>
          <p:nvPr/>
        </p:nvSpPr>
        <p:spPr>
          <a:xfrm>
            <a:off x="6715125" y="3407866"/>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Severe MR:</a:t>
            </a:r>
            <a:r>
              <a:rPr lang="en-US" sz="1275" dirty="0">
                <a:solidFill>
                  <a:srgbClr val="444444"/>
                </a:solidFill>
              </a:rPr>
              <a:t> Severe Mitral Regurgitation combined with LV systolic dysfunction or new AF.</a:t>
            </a:r>
            <a:endParaRPr lang="en-US" sz="1275" dirty="0"/>
          </a:p>
        </p:txBody>
      </p:sp>
      <p:sp>
        <p:nvSpPr>
          <p:cNvPr id="37" name="Text 14"/>
          <p:cNvSpPr/>
          <p:nvPr/>
        </p:nvSpPr>
        <p:spPr>
          <a:xfrm>
            <a:off x="6715125" y="3975497"/>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Acute AR:</a:t>
            </a:r>
            <a:r>
              <a:rPr lang="en-US" sz="1275" dirty="0">
                <a:solidFill>
                  <a:srgbClr val="444444"/>
                </a:solidFill>
              </a:rPr>
              <a:t> Sudden onset severe Aortic Regurgitation (think aortic dissection).</a:t>
            </a:r>
            <a:endParaRPr lang="en-US" sz="1275" dirty="0"/>
          </a:p>
        </p:txBody>
      </p:sp>
      <p:sp>
        <p:nvSpPr>
          <p:cNvPr id="38" name="Text 15"/>
          <p:cNvSpPr/>
          <p:nvPr/>
        </p:nvSpPr>
        <p:spPr>
          <a:xfrm>
            <a:off x="6715125" y="4543127"/>
            <a:ext cx="4857750"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D2D2D"/>
                </a:solidFill>
              </a:rPr>
              <a:t>Severe HF:</a:t>
            </a:r>
            <a:r>
              <a:rPr lang="en-US" sz="1275" dirty="0">
                <a:solidFill>
                  <a:srgbClr val="444444"/>
                </a:solidFill>
              </a:rPr>
              <a:t> New diagnosis of LVEF &lt;40% (HFrEF) — initiate Four Pillars and refer.</a:t>
            </a:r>
            <a:endParaRPr lang="en-US" sz="1275" dirty="0"/>
          </a:p>
        </p:txBody>
      </p:sp>
      <p:sp>
        <p:nvSpPr>
          <p:cNvPr id="39" name="Text 16"/>
          <p:cNvSpPr/>
          <p:nvPr/>
        </p:nvSpPr>
        <p:spPr>
          <a:xfrm>
            <a:off x="5361236" y="6515100"/>
            <a:ext cx="1469529" cy="152400"/>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8C00"/>
                </a:solidFill>
              </a:rPr>
              <a:t>www.bradfordvts.co.uk</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085850"/>
            <a:ext cx="3619500" cy="1814513"/>
          </a:xfrm>
          <a:prstGeom prst="rect">
            <a:avLst/>
          </a:prstGeom>
        </p:spPr>
      </p:pic>
      <p:pic>
        <p:nvPicPr>
          <p:cNvPr id="7" name="Image 5" descr="preencoded.png"/>
          <p:cNvPicPr>
            <a:picLocks noChangeAspect="1"/>
          </p:cNvPicPr>
          <p:nvPr/>
        </p:nvPicPr>
        <p:blipFill>
          <a:blip r:embed="rId7"/>
          <a:stretch>
            <a:fillRect/>
          </a:stretch>
        </p:blipFill>
        <p:spPr>
          <a:xfrm>
            <a:off x="619125" y="1276350"/>
            <a:ext cx="3238500" cy="195263"/>
          </a:xfrm>
          <a:prstGeom prst="rect">
            <a:avLst/>
          </a:prstGeom>
        </p:spPr>
      </p:pic>
      <p:pic>
        <p:nvPicPr>
          <p:cNvPr id="8" name="Image 6" descr="preencoded.png"/>
          <p:cNvPicPr>
            <a:picLocks noChangeAspect="1"/>
          </p:cNvPicPr>
          <p:nvPr/>
        </p:nvPicPr>
        <p:blipFill>
          <a:blip r:embed="rId8"/>
          <a:stretch>
            <a:fillRect/>
          </a:stretch>
        </p:blipFill>
        <p:spPr>
          <a:xfrm>
            <a:off x="619125" y="1533525"/>
            <a:ext cx="304800" cy="228600"/>
          </a:xfrm>
          <a:prstGeom prst="rect">
            <a:avLst/>
          </a:prstGeom>
        </p:spPr>
      </p:pic>
      <p:pic>
        <p:nvPicPr>
          <p:cNvPr id="9" name="Image 7" descr="preencoded.png"/>
          <p:cNvPicPr>
            <a:picLocks noChangeAspect="1"/>
          </p:cNvPicPr>
          <p:nvPr/>
        </p:nvPicPr>
        <p:blipFill>
          <a:blip r:embed="rId9"/>
          <a:stretch>
            <a:fillRect/>
          </a:stretch>
        </p:blipFill>
        <p:spPr>
          <a:xfrm>
            <a:off x="428625" y="3090863"/>
            <a:ext cx="3619500" cy="1814513"/>
          </a:xfrm>
          <a:prstGeom prst="rect">
            <a:avLst/>
          </a:prstGeom>
        </p:spPr>
      </p:pic>
      <p:pic>
        <p:nvPicPr>
          <p:cNvPr id="10" name="Image 8" descr="preencoded.png"/>
          <p:cNvPicPr>
            <a:picLocks noChangeAspect="1"/>
          </p:cNvPicPr>
          <p:nvPr/>
        </p:nvPicPr>
        <p:blipFill>
          <a:blip r:embed="rId10"/>
          <a:stretch>
            <a:fillRect/>
          </a:stretch>
        </p:blipFill>
        <p:spPr>
          <a:xfrm>
            <a:off x="619125" y="3281363"/>
            <a:ext cx="3238500" cy="195263"/>
          </a:xfrm>
          <a:prstGeom prst="rect">
            <a:avLst/>
          </a:prstGeom>
        </p:spPr>
      </p:pic>
      <p:pic>
        <p:nvPicPr>
          <p:cNvPr id="11" name="Image 9" descr="preencoded.png"/>
          <p:cNvPicPr>
            <a:picLocks noChangeAspect="1"/>
          </p:cNvPicPr>
          <p:nvPr/>
        </p:nvPicPr>
        <p:blipFill>
          <a:blip r:embed="rId11"/>
          <a:stretch>
            <a:fillRect/>
          </a:stretch>
        </p:blipFill>
        <p:spPr>
          <a:xfrm>
            <a:off x="619125" y="3538538"/>
            <a:ext cx="304800" cy="228600"/>
          </a:xfrm>
          <a:prstGeom prst="rect">
            <a:avLst/>
          </a:prstGeom>
        </p:spPr>
      </p:pic>
      <p:pic>
        <p:nvPicPr>
          <p:cNvPr id="12" name="Image 10" descr="preencoded.png"/>
          <p:cNvPicPr>
            <a:picLocks noChangeAspect="1"/>
          </p:cNvPicPr>
          <p:nvPr/>
        </p:nvPicPr>
        <p:blipFill>
          <a:blip r:embed="rId12"/>
          <a:stretch>
            <a:fillRect/>
          </a:stretch>
        </p:blipFill>
        <p:spPr>
          <a:xfrm>
            <a:off x="4286250" y="1085850"/>
            <a:ext cx="3619500" cy="1814513"/>
          </a:xfrm>
          <a:prstGeom prst="rect">
            <a:avLst/>
          </a:prstGeom>
        </p:spPr>
      </p:pic>
      <p:pic>
        <p:nvPicPr>
          <p:cNvPr id="13" name="Image 11" descr="preencoded.png"/>
          <p:cNvPicPr>
            <a:picLocks noChangeAspect="1"/>
          </p:cNvPicPr>
          <p:nvPr/>
        </p:nvPicPr>
        <p:blipFill>
          <a:blip r:embed="rId7"/>
          <a:stretch>
            <a:fillRect/>
          </a:stretch>
        </p:blipFill>
        <p:spPr>
          <a:xfrm>
            <a:off x="4476750" y="1276350"/>
            <a:ext cx="3238500" cy="195263"/>
          </a:xfrm>
          <a:prstGeom prst="rect">
            <a:avLst/>
          </a:prstGeom>
        </p:spPr>
      </p:pic>
      <p:pic>
        <p:nvPicPr>
          <p:cNvPr id="14" name="Image 12" descr="preencoded.png"/>
          <p:cNvPicPr>
            <a:picLocks noChangeAspect="1"/>
          </p:cNvPicPr>
          <p:nvPr/>
        </p:nvPicPr>
        <p:blipFill>
          <a:blip r:embed="rId13"/>
          <a:stretch>
            <a:fillRect/>
          </a:stretch>
        </p:blipFill>
        <p:spPr>
          <a:xfrm>
            <a:off x="4476750" y="1533525"/>
            <a:ext cx="304800" cy="228600"/>
          </a:xfrm>
          <a:prstGeom prst="rect">
            <a:avLst/>
          </a:prstGeom>
        </p:spPr>
      </p:pic>
      <p:pic>
        <p:nvPicPr>
          <p:cNvPr id="15" name="Image 13" descr="preencoded.png"/>
          <p:cNvPicPr>
            <a:picLocks noChangeAspect="1"/>
          </p:cNvPicPr>
          <p:nvPr/>
        </p:nvPicPr>
        <p:blipFill>
          <a:blip r:embed="rId14"/>
          <a:stretch>
            <a:fillRect/>
          </a:stretch>
        </p:blipFill>
        <p:spPr>
          <a:xfrm>
            <a:off x="4286250" y="3090863"/>
            <a:ext cx="3619500" cy="1814513"/>
          </a:xfrm>
          <a:prstGeom prst="rect">
            <a:avLst/>
          </a:prstGeom>
        </p:spPr>
      </p:pic>
      <p:pic>
        <p:nvPicPr>
          <p:cNvPr id="16" name="Image 14" descr="preencoded.png"/>
          <p:cNvPicPr>
            <a:picLocks noChangeAspect="1"/>
          </p:cNvPicPr>
          <p:nvPr/>
        </p:nvPicPr>
        <p:blipFill>
          <a:blip r:embed="rId10"/>
          <a:stretch>
            <a:fillRect/>
          </a:stretch>
        </p:blipFill>
        <p:spPr>
          <a:xfrm>
            <a:off x="4476750" y="3281363"/>
            <a:ext cx="3238500" cy="195263"/>
          </a:xfrm>
          <a:prstGeom prst="rect">
            <a:avLst/>
          </a:prstGeom>
        </p:spPr>
      </p:pic>
      <p:pic>
        <p:nvPicPr>
          <p:cNvPr id="17" name="Image 15" descr="preencoded.png"/>
          <p:cNvPicPr>
            <a:picLocks noChangeAspect="1"/>
          </p:cNvPicPr>
          <p:nvPr/>
        </p:nvPicPr>
        <p:blipFill>
          <a:blip r:embed="rId15"/>
          <a:stretch>
            <a:fillRect/>
          </a:stretch>
        </p:blipFill>
        <p:spPr>
          <a:xfrm>
            <a:off x="4476750" y="3538538"/>
            <a:ext cx="304800" cy="228600"/>
          </a:xfrm>
          <a:prstGeom prst="rect">
            <a:avLst/>
          </a:prstGeom>
        </p:spPr>
      </p:pic>
      <p:pic>
        <p:nvPicPr>
          <p:cNvPr id="18" name="Image 16" descr="preencoded.png"/>
          <p:cNvPicPr>
            <a:picLocks noChangeAspect="1"/>
          </p:cNvPicPr>
          <p:nvPr/>
        </p:nvPicPr>
        <p:blipFill>
          <a:blip r:embed="rId16"/>
          <a:stretch>
            <a:fillRect/>
          </a:stretch>
        </p:blipFill>
        <p:spPr>
          <a:xfrm>
            <a:off x="8143875" y="1085850"/>
            <a:ext cx="3619500" cy="1814513"/>
          </a:xfrm>
          <a:prstGeom prst="rect">
            <a:avLst/>
          </a:prstGeom>
        </p:spPr>
      </p:pic>
      <p:pic>
        <p:nvPicPr>
          <p:cNvPr id="19" name="Image 17" descr="preencoded.png"/>
          <p:cNvPicPr>
            <a:picLocks noChangeAspect="1"/>
          </p:cNvPicPr>
          <p:nvPr/>
        </p:nvPicPr>
        <p:blipFill>
          <a:blip r:embed="rId7"/>
          <a:stretch>
            <a:fillRect/>
          </a:stretch>
        </p:blipFill>
        <p:spPr>
          <a:xfrm>
            <a:off x="8334375" y="1276350"/>
            <a:ext cx="3238500" cy="195263"/>
          </a:xfrm>
          <a:prstGeom prst="rect">
            <a:avLst/>
          </a:prstGeom>
        </p:spPr>
      </p:pic>
      <p:pic>
        <p:nvPicPr>
          <p:cNvPr id="20" name="Image 18" descr="preencoded.png"/>
          <p:cNvPicPr>
            <a:picLocks noChangeAspect="1"/>
          </p:cNvPicPr>
          <p:nvPr/>
        </p:nvPicPr>
        <p:blipFill>
          <a:blip r:embed="rId17"/>
          <a:stretch>
            <a:fillRect/>
          </a:stretch>
        </p:blipFill>
        <p:spPr>
          <a:xfrm>
            <a:off x="8334375" y="1533525"/>
            <a:ext cx="304800" cy="228600"/>
          </a:xfrm>
          <a:prstGeom prst="rect">
            <a:avLst/>
          </a:prstGeom>
        </p:spPr>
      </p:pic>
      <p:pic>
        <p:nvPicPr>
          <p:cNvPr id="21" name="Image 19" descr="preencoded.png"/>
          <p:cNvPicPr>
            <a:picLocks noChangeAspect="1"/>
          </p:cNvPicPr>
          <p:nvPr/>
        </p:nvPicPr>
        <p:blipFill>
          <a:blip r:embed="rId18"/>
          <a:stretch>
            <a:fillRect/>
          </a:stretch>
        </p:blipFill>
        <p:spPr>
          <a:xfrm>
            <a:off x="8143875" y="3090863"/>
            <a:ext cx="3619500" cy="1814513"/>
          </a:xfrm>
          <a:prstGeom prst="rect">
            <a:avLst/>
          </a:prstGeom>
        </p:spPr>
      </p:pic>
      <p:pic>
        <p:nvPicPr>
          <p:cNvPr id="22" name="Image 20" descr="preencoded.png"/>
          <p:cNvPicPr>
            <a:picLocks noChangeAspect="1"/>
          </p:cNvPicPr>
          <p:nvPr/>
        </p:nvPicPr>
        <p:blipFill>
          <a:blip r:embed="rId10"/>
          <a:stretch>
            <a:fillRect/>
          </a:stretch>
        </p:blipFill>
        <p:spPr>
          <a:xfrm>
            <a:off x="8334375" y="3281363"/>
            <a:ext cx="3238500" cy="195263"/>
          </a:xfrm>
          <a:prstGeom prst="rect">
            <a:avLst/>
          </a:prstGeom>
        </p:spPr>
      </p:pic>
      <p:pic>
        <p:nvPicPr>
          <p:cNvPr id="23" name="Image 21" descr="preencoded.png"/>
          <p:cNvPicPr>
            <a:picLocks noChangeAspect="1"/>
          </p:cNvPicPr>
          <p:nvPr/>
        </p:nvPicPr>
        <p:blipFill>
          <a:blip r:embed="rId19"/>
          <a:stretch>
            <a:fillRect/>
          </a:stretch>
        </p:blipFill>
        <p:spPr>
          <a:xfrm>
            <a:off x="8334375" y="3538538"/>
            <a:ext cx="304800" cy="228600"/>
          </a:xfrm>
          <a:prstGeom prst="rect">
            <a:avLst/>
          </a:prstGeom>
        </p:spPr>
      </p:pic>
      <p:pic>
        <p:nvPicPr>
          <p:cNvPr id="24" name="Image 22" descr="preencoded.png"/>
          <p:cNvPicPr>
            <a:picLocks noChangeAspect="1"/>
          </p:cNvPicPr>
          <p:nvPr/>
        </p:nvPicPr>
        <p:blipFill>
          <a:blip r:embed="rId20"/>
          <a:stretch>
            <a:fillRect/>
          </a:stretch>
        </p:blipFill>
        <p:spPr>
          <a:xfrm>
            <a:off x="0" y="6372225"/>
            <a:ext cx="12192000" cy="485775"/>
          </a:xfrm>
          <a:prstGeom prst="rect">
            <a:avLst/>
          </a:prstGeom>
        </p:spPr>
      </p:pic>
      <p:sp>
        <p:nvSpPr>
          <p:cNvPr id="25"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6"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AKT Exam Pearls: High-Yield Echo Facts</a:t>
            </a:r>
            <a:endParaRPr lang="en-US" sz="2250" dirty="0"/>
          </a:p>
        </p:txBody>
      </p:sp>
      <p:sp>
        <p:nvSpPr>
          <p:cNvPr id="27" name="Text 2"/>
          <p:cNvSpPr/>
          <p:nvPr/>
        </p:nvSpPr>
        <p:spPr>
          <a:xfrm>
            <a:off x="695325" y="1276350"/>
            <a:ext cx="30861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PEARL</a:t>
            </a:r>
            <a:endParaRPr lang="en-US" sz="825" dirty="0"/>
          </a:p>
        </p:txBody>
      </p:sp>
      <p:sp>
        <p:nvSpPr>
          <p:cNvPr id="28" name="Text 3"/>
          <p:cNvSpPr/>
          <p:nvPr/>
        </p:nvSpPr>
        <p:spPr>
          <a:xfrm>
            <a:off x="1038225" y="1519238"/>
            <a:ext cx="34975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73AB7"/>
                </a:solidFill>
              </a:rPr>
              <a:t>HF CLASSIFICATION</a:t>
            </a:r>
            <a:endParaRPr lang="en-US" sz="1350" dirty="0"/>
          </a:p>
        </p:txBody>
      </p:sp>
      <p:sp>
        <p:nvSpPr>
          <p:cNvPr id="29" name="Text 4"/>
          <p:cNvSpPr/>
          <p:nvPr/>
        </p:nvSpPr>
        <p:spPr>
          <a:xfrm>
            <a:off x="619125" y="1919288"/>
            <a:ext cx="72580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HFrEF:</a:t>
            </a:r>
            <a:r>
              <a:rPr lang="en-US" sz="1125" dirty="0">
                <a:solidFill>
                  <a:srgbClr val="2D2D2D"/>
                </a:solidFill>
              </a:rPr>
              <a:t> LVEF &lt;40% (Four Pillars indicated)</a:t>
            </a:r>
            <a:endParaRPr lang="en-US" sz="1125" dirty="0"/>
          </a:p>
        </p:txBody>
      </p:sp>
      <p:sp>
        <p:nvSpPr>
          <p:cNvPr id="30" name="Text 5"/>
          <p:cNvSpPr/>
          <p:nvPr/>
        </p:nvSpPr>
        <p:spPr>
          <a:xfrm>
            <a:off x="619125" y="2214563"/>
            <a:ext cx="74295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HFmrEF:</a:t>
            </a:r>
            <a:r>
              <a:rPr lang="en-US" sz="1125" dirty="0">
                <a:solidFill>
                  <a:srgbClr val="2D2D2D"/>
                </a:solidFill>
              </a:rPr>
              <a:t> LVEF 40–49% (Consider 4 pillars)</a:t>
            </a:r>
            <a:endParaRPr lang="en-US" sz="1125" dirty="0"/>
          </a:p>
        </p:txBody>
      </p:sp>
      <p:sp>
        <p:nvSpPr>
          <p:cNvPr id="31" name="Text 6"/>
          <p:cNvSpPr/>
          <p:nvPr/>
        </p:nvSpPr>
        <p:spPr>
          <a:xfrm>
            <a:off x="619125" y="2509838"/>
            <a:ext cx="5657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HFpEF:</a:t>
            </a:r>
            <a:r>
              <a:rPr lang="en-US" sz="1125" dirty="0">
                <a:solidFill>
                  <a:srgbClr val="2D2D2D"/>
                </a:solidFill>
              </a:rPr>
              <a:t> LVEF ≥50% (SGLT2i + MRA)</a:t>
            </a:r>
            <a:endParaRPr lang="en-US" sz="1125" dirty="0"/>
          </a:p>
        </p:txBody>
      </p:sp>
      <p:sp>
        <p:nvSpPr>
          <p:cNvPr id="32" name="Text 7"/>
          <p:cNvSpPr/>
          <p:nvPr/>
        </p:nvSpPr>
        <p:spPr>
          <a:xfrm>
            <a:off x="695325" y="3281363"/>
            <a:ext cx="30861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PEARL</a:t>
            </a:r>
            <a:endParaRPr lang="en-US" sz="825" dirty="0"/>
          </a:p>
        </p:txBody>
      </p:sp>
      <p:sp>
        <p:nvSpPr>
          <p:cNvPr id="33" name="Text 8"/>
          <p:cNvSpPr/>
          <p:nvPr/>
        </p:nvSpPr>
        <p:spPr>
          <a:xfrm>
            <a:off x="1038225" y="3524250"/>
            <a:ext cx="34975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73AB7"/>
                </a:solidFill>
              </a:rPr>
              <a:t>NT-PROBNP PATHWAY</a:t>
            </a:r>
            <a:endParaRPr lang="en-US" sz="1350" dirty="0"/>
          </a:p>
        </p:txBody>
      </p:sp>
      <p:sp>
        <p:nvSpPr>
          <p:cNvPr id="34" name="Text 9"/>
          <p:cNvSpPr/>
          <p:nvPr/>
        </p:nvSpPr>
        <p:spPr>
          <a:xfrm>
            <a:off x="619125" y="3924300"/>
            <a:ext cx="72580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Urgent (2 weeks):</a:t>
            </a:r>
            <a:r>
              <a:rPr lang="en-US" sz="1125" dirty="0">
                <a:solidFill>
                  <a:srgbClr val="2D2D2D"/>
                </a:solidFill>
              </a:rPr>
              <a:t> NT-proBNP &gt;2,000 ng/L</a:t>
            </a:r>
            <a:endParaRPr lang="en-US" sz="1125" dirty="0"/>
          </a:p>
        </p:txBody>
      </p:sp>
      <p:sp>
        <p:nvSpPr>
          <p:cNvPr id="35" name="Text 10"/>
          <p:cNvSpPr/>
          <p:nvPr/>
        </p:nvSpPr>
        <p:spPr>
          <a:xfrm>
            <a:off x="619125" y="4219575"/>
            <a:ext cx="6572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Routine (6 weeks):</a:t>
            </a:r>
            <a:r>
              <a:rPr lang="en-US" sz="1125" dirty="0">
                <a:solidFill>
                  <a:srgbClr val="2D2D2D"/>
                </a:solidFill>
              </a:rPr>
              <a:t> 400–2,000 ng/L</a:t>
            </a:r>
            <a:endParaRPr lang="en-US" sz="1125" dirty="0"/>
          </a:p>
        </p:txBody>
      </p:sp>
      <p:sp>
        <p:nvSpPr>
          <p:cNvPr id="36" name="Text 11"/>
          <p:cNvSpPr/>
          <p:nvPr/>
        </p:nvSpPr>
        <p:spPr>
          <a:xfrm>
            <a:off x="619125" y="4514850"/>
            <a:ext cx="68580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Low suspicion:</a:t>
            </a:r>
            <a:r>
              <a:rPr lang="en-US" sz="1125" dirty="0">
                <a:solidFill>
                  <a:srgbClr val="2D2D2D"/>
                </a:solidFill>
              </a:rPr>
              <a:t> &lt;400 ng/L (HF unlikely)</a:t>
            </a:r>
            <a:endParaRPr lang="en-US" sz="1125" dirty="0"/>
          </a:p>
        </p:txBody>
      </p:sp>
      <p:sp>
        <p:nvSpPr>
          <p:cNvPr id="37" name="Text 12"/>
          <p:cNvSpPr/>
          <p:nvPr/>
        </p:nvSpPr>
        <p:spPr>
          <a:xfrm>
            <a:off x="4552950" y="1276350"/>
            <a:ext cx="30861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PEARL</a:t>
            </a:r>
            <a:endParaRPr lang="en-US" sz="825" dirty="0"/>
          </a:p>
        </p:txBody>
      </p:sp>
      <p:sp>
        <p:nvSpPr>
          <p:cNvPr id="38" name="Text 13"/>
          <p:cNvSpPr/>
          <p:nvPr/>
        </p:nvSpPr>
        <p:spPr>
          <a:xfrm>
            <a:off x="4895850" y="1519238"/>
            <a:ext cx="28803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73AB7"/>
                </a:solidFill>
              </a:rPr>
              <a:t>SIGNIFICANT AS</a:t>
            </a:r>
            <a:endParaRPr lang="en-US" sz="1350" dirty="0"/>
          </a:p>
        </p:txBody>
      </p:sp>
      <p:sp>
        <p:nvSpPr>
          <p:cNvPr id="39" name="Text 14"/>
          <p:cNvSpPr/>
          <p:nvPr/>
        </p:nvSpPr>
        <p:spPr>
          <a:xfrm>
            <a:off x="4476750" y="1919288"/>
            <a:ext cx="57150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Mean Gradient:</a:t>
            </a:r>
            <a:r>
              <a:rPr lang="en-US" sz="1125" dirty="0">
                <a:solidFill>
                  <a:srgbClr val="2D2D2D"/>
                </a:solidFill>
              </a:rPr>
              <a:t> &gt;40 mmHg (Severe)</a:t>
            </a:r>
            <a:endParaRPr lang="en-US" sz="1125" dirty="0"/>
          </a:p>
        </p:txBody>
      </p:sp>
      <p:sp>
        <p:nvSpPr>
          <p:cNvPr id="40" name="Text 15"/>
          <p:cNvSpPr/>
          <p:nvPr/>
        </p:nvSpPr>
        <p:spPr>
          <a:xfrm>
            <a:off x="4476750" y="2214563"/>
            <a:ext cx="52006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Valve Area:</a:t>
            </a:r>
            <a:r>
              <a:rPr lang="en-US" sz="1125" dirty="0">
                <a:solidFill>
                  <a:srgbClr val="2D2D2D"/>
                </a:solidFill>
              </a:rPr>
              <a:t> &lt;1.0 cm² (Severe)</a:t>
            </a:r>
            <a:endParaRPr lang="en-US" sz="1125" dirty="0"/>
          </a:p>
        </p:txBody>
      </p:sp>
      <p:sp>
        <p:nvSpPr>
          <p:cNvPr id="41" name="Text 16"/>
          <p:cNvSpPr/>
          <p:nvPr/>
        </p:nvSpPr>
        <p:spPr>
          <a:xfrm>
            <a:off x="4476750" y="2509838"/>
            <a:ext cx="6000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Triggers:</a:t>
            </a:r>
            <a:r>
              <a:rPr lang="en-US" sz="1125" dirty="0">
                <a:solidFill>
                  <a:srgbClr val="2D2D2D"/>
                </a:solidFill>
              </a:rPr>
              <a:t> Angina, Syncope, Dyspnoea</a:t>
            </a:r>
            <a:endParaRPr lang="en-US" sz="1125" dirty="0"/>
          </a:p>
        </p:txBody>
      </p:sp>
      <p:sp>
        <p:nvSpPr>
          <p:cNvPr id="42" name="Text 17"/>
          <p:cNvSpPr/>
          <p:nvPr/>
        </p:nvSpPr>
        <p:spPr>
          <a:xfrm>
            <a:off x="4552950" y="3281363"/>
            <a:ext cx="30861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PEARL</a:t>
            </a:r>
            <a:endParaRPr lang="en-US" sz="825" dirty="0"/>
          </a:p>
        </p:txBody>
      </p:sp>
      <p:sp>
        <p:nvSpPr>
          <p:cNvPr id="43" name="Text 18"/>
          <p:cNvSpPr/>
          <p:nvPr/>
        </p:nvSpPr>
        <p:spPr>
          <a:xfrm>
            <a:off x="4895850" y="3524250"/>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73AB7"/>
                </a:solidFill>
              </a:rPr>
              <a:t>MR REFERRAL TRIGGERS</a:t>
            </a:r>
            <a:endParaRPr lang="en-US" sz="1350" dirty="0"/>
          </a:p>
        </p:txBody>
      </p:sp>
      <p:sp>
        <p:nvSpPr>
          <p:cNvPr id="44" name="Text 19"/>
          <p:cNvSpPr/>
          <p:nvPr/>
        </p:nvSpPr>
        <p:spPr>
          <a:xfrm>
            <a:off x="4476750" y="3924300"/>
            <a:ext cx="48006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Severe MR +</a:t>
            </a:r>
            <a:r>
              <a:rPr lang="en-US" sz="1125" dirty="0">
                <a:solidFill>
                  <a:srgbClr val="2D2D2D"/>
                </a:solidFill>
              </a:rPr>
              <a:t> Symptoms or LVSD</a:t>
            </a:r>
            <a:endParaRPr lang="en-US" sz="1125" dirty="0"/>
          </a:p>
        </p:txBody>
      </p:sp>
      <p:sp>
        <p:nvSpPr>
          <p:cNvPr id="45" name="Text 20"/>
          <p:cNvSpPr/>
          <p:nvPr/>
        </p:nvSpPr>
        <p:spPr>
          <a:xfrm>
            <a:off x="4476750" y="4219575"/>
            <a:ext cx="58864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LVESD:</a:t>
            </a:r>
            <a:r>
              <a:rPr lang="en-US" sz="1125" dirty="0">
                <a:solidFill>
                  <a:srgbClr val="2D2D2D"/>
                </a:solidFill>
              </a:rPr>
              <a:t> &gt;45mm (Early intervention)</a:t>
            </a:r>
            <a:endParaRPr lang="en-US" sz="1125" dirty="0"/>
          </a:p>
        </p:txBody>
      </p:sp>
      <p:sp>
        <p:nvSpPr>
          <p:cNvPr id="46" name="Text 21"/>
          <p:cNvSpPr/>
          <p:nvPr/>
        </p:nvSpPr>
        <p:spPr>
          <a:xfrm>
            <a:off x="4476750" y="4514850"/>
            <a:ext cx="6572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Complications:</a:t>
            </a:r>
            <a:r>
              <a:rPr lang="en-US" sz="1125" dirty="0">
                <a:solidFill>
                  <a:srgbClr val="2D2D2D"/>
                </a:solidFill>
              </a:rPr>
              <a:t> New AF or PAP &gt;50 mmHg</a:t>
            </a:r>
            <a:endParaRPr lang="en-US" sz="1125" dirty="0"/>
          </a:p>
        </p:txBody>
      </p:sp>
      <p:sp>
        <p:nvSpPr>
          <p:cNvPr id="47" name="Text 22"/>
          <p:cNvSpPr/>
          <p:nvPr/>
        </p:nvSpPr>
        <p:spPr>
          <a:xfrm>
            <a:off x="8410575" y="1276350"/>
            <a:ext cx="30861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PEARL</a:t>
            </a:r>
            <a:endParaRPr lang="en-US" sz="825" dirty="0"/>
          </a:p>
        </p:txBody>
      </p:sp>
      <p:sp>
        <p:nvSpPr>
          <p:cNvPr id="48" name="Text 23"/>
          <p:cNvSpPr/>
          <p:nvPr/>
        </p:nvSpPr>
        <p:spPr>
          <a:xfrm>
            <a:off x="8753475" y="1519238"/>
            <a:ext cx="28803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73AB7"/>
                </a:solidFill>
              </a:rPr>
              <a:t>DEVICE THERAPY</a:t>
            </a:r>
            <a:endParaRPr lang="en-US" sz="1350" dirty="0"/>
          </a:p>
        </p:txBody>
      </p:sp>
      <p:sp>
        <p:nvSpPr>
          <p:cNvPr id="49" name="Text 24"/>
          <p:cNvSpPr/>
          <p:nvPr/>
        </p:nvSpPr>
        <p:spPr>
          <a:xfrm>
            <a:off x="8334375" y="1919288"/>
            <a:ext cx="38576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ICD:</a:t>
            </a:r>
            <a:r>
              <a:rPr lang="en-US" sz="1125" dirty="0">
                <a:solidFill>
                  <a:srgbClr val="2D2D2D"/>
                </a:solidFill>
              </a:rPr>
              <a:t> LVEF ≤35% + NYHA I–III</a:t>
            </a:r>
            <a:endParaRPr lang="en-US" sz="1125" dirty="0"/>
          </a:p>
        </p:txBody>
      </p:sp>
      <p:sp>
        <p:nvSpPr>
          <p:cNvPr id="50" name="Text 25"/>
          <p:cNvSpPr/>
          <p:nvPr/>
        </p:nvSpPr>
        <p:spPr>
          <a:xfrm>
            <a:off x="8334375" y="2214563"/>
            <a:ext cx="38576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CRT:</a:t>
            </a:r>
            <a:r>
              <a:rPr lang="en-US" sz="1125" dirty="0">
                <a:solidFill>
                  <a:srgbClr val="2D2D2D"/>
                </a:solidFill>
              </a:rPr>
              <a:t> LVEF ≤35% + QRS ≥120ms + LBBB</a:t>
            </a:r>
            <a:endParaRPr lang="en-US" sz="1125" dirty="0"/>
          </a:p>
        </p:txBody>
      </p:sp>
      <p:sp>
        <p:nvSpPr>
          <p:cNvPr id="51" name="Text 26"/>
          <p:cNvSpPr/>
          <p:nvPr/>
        </p:nvSpPr>
        <p:spPr>
          <a:xfrm>
            <a:off x="8334375" y="2509838"/>
            <a:ext cx="38576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Optimisation:</a:t>
            </a:r>
            <a:r>
              <a:rPr lang="en-US" sz="1125" dirty="0">
                <a:solidFill>
                  <a:srgbClr val="2D2D2D"/>
                </a:solidFill>
              </a:rPr>
              <a:t> Medical therapy first (3 months)</a:t>
            </a:r>
            <a:endParaRPr lang="en-US" sz="1125" dirty="0"/>
          </a:p>
        </p:txBody>
      </p:sp>
      <p:sp>
        <p:nvSpPr>
          <p:cNvPr id="52" name="Text 27"/>
          <p:cNvSpPr/>
          <p:nvPr/>
        </p:nvSpPr>
        <p:spPr>
          <a:xfrm>
            <a:off x="8410575" y="3281363"/>
            <a:ext cx="30861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PEARL</a:t>
            </a:r>
            <a:endParaRPr lang="en-US" sz="825" dirty="0"/>
          </a:p>
        </p:txBody>
      </p:sp>
      <p:sp>
        <p:nvSpPr>
          <p:cNvPr id="53" name="Text 28"/>
          <p:cNvSpPr/>
          <p:nvPr/>
        </p:nvSpPr>
        <p:spPr>
          <a:xfrm>
            <a:off x="8753475" y="3524250"/>
            <a:ext cx="32918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673AB7"/>
                </a:solidFill>
              </a:rPr>
              <a:t>RVSP &amp; PRESSURES</a:t>
            </a:r>
            <a:endParaRPr lang="en-US" sz="1350" dirty="0"/>
          </a:p>
        </p:txBody>
      </p:sp>
      <p:sp>
        <p:nvSpPr>
          <p:cNvPr id="54" name="Text 29"/>
          <p:cNvSpPr/>
          <p:nvPr/>
        </p:nvSpPr>
        <p:spPr>
          <a:xfrm>
            <a:off x="8334375" y="3924300"/>
            <a:ext cx="38576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RVSP &gt;35 mmHg:</a:t>
            </a:r>
            <a:r>
              <a:rPr lang="en-US" sz="1125" dirty="0">
                <a:solidFill>
                  <a:srgbClr val="2D2D2D"/>
                </a:solidFill>
              </a:rPr>
              <a:t> Pulmonary Hypertension</a:t>
            </a:r>
            <a:endParaRPr lang="en-US" sz="1125" dirty="0"/>
          </a:p>
        </p:txBody>
      </p:sp>
      <p:sp>
        <p:nvSpPr>
          <p:cNvPr id="55" name="Text 30"/>
          <p:cNvSpPr/>
          <p:nvPr/>
        </p:nvSpPr>
        <p:spPr>
          <a:xfrm>
            <a:off x="8334375" y="4219575"/>
            <a:ext cx="38576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Causes:</a:t>
            </a:r>
            <a:r>
              <a:rPr lang="en-US" sz="1125" dirty="0">
                <a:solidFill>
                  <a:srgbClr val="2D2D2D"/>
                </a:solidFill>
              </a:rPr>
              <a:t> COPD, PE, LHF, Valve disease</a:t>
            </a:r>
            <a:endParaRPr lang="en-US" sz="1125" dirty="0"/>
          </a:p>
        </p:txBody>
      </p:sp>
      <p:sp>
        <p:nvSpPr>
          <p:cNvPr id="56" name="Text 31"/>
          <p:cNvSpPr/>
          <p:nvPr/>
        </p:nvSpPr>
        <p:spPr>
          <a:xfrm>
            <a:off x="8334375" y="4514850"/>
            <a:ext cx="38576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RV Size:</a:t>
            </a:r>
            <a:r>
              <a:rPr lang="en-US" sz="1125" dirty="0">
                <a:solidFill>
                  <a:srgbClr val="2D2D2D"/>
                </a:solidFill>
              </a:rPr>
              <a:t> Dilated RV suggests Cor Pulmonale</a:t>
            </a:r>
            <a:endParaRPr lang="en-US" sz="1125" dirty="0"/>
          </a:p>
        </p:txBody>
      </p:sp>
      <p:sp>
        <p:nvSpPr>
          <p:cNvPr id="57" name="Text 32"/>
          <p:cNvSpPr/>
          <p:nvPr/>
        </p:nvSpPr>
        <p:spPr>
          <a:xfrm>
            <a:off x="428625" y="6529388"/>
            <a:ext cx="10744200" cy="171450"/>
          </a:xfrm>
          <a:prstGeom prst="rect">
            <a:avLst/>
          </a:prstGeom>
          <a:noFill/>
          <a:ln/>
        </p:spPr>
        <p:txBody>
          <a:bodyPr vert="horz" wrap="square" lIns="0" tIns="0" rIns="0" bIns="0" rtlCol="0" anchor="ctr"/>
          <a:lstStyle/>
          <a:p>
            <a:pPr marL="0" indent="0">
              <a:lnSpc>
                <a:spcPts val="1350"/>
              </a:lnSpc>
              <a:buNone/>
            </a:pPr>
            <a:r>
              <a:rPr lang="en-US" sz="900" i="1" dirty="0">
                <a:solidFill>
                  <a:srgbClr val="757575"/>
                </a:solidFill>
              </a:rPr>
              <a:t>NICE NG106 (2025) &amp; Affinity Care (2021) Guidelines - AKT Revision Only</a:t>
            </a:r>
            <a:endParaRPr lang="en-US" sz="900" dirty="0"/>
          </a:p>
        </p:txBody>
      </p:sp>
      <p:sp>
        <p:nvSpPr>
          <p:cNvPr id="58" name="Text 33"/>
          <p:cNvSpPr/>
          <p:nvPr/>
        </p:nvSpPr>
        <p:spPr>
          <a:xfrm>
            <a:off x="10293846" y="6515100"/>
            <a:ext cx="18981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www.bradfordvts.co.uk</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142875"/>
            <a:ext cx="2512516" cy="276225"/>
          </a:xfrm>
          <a:prstGeom prst="rect">
            <a:avLst/>
          </a:prstGeom>
        </p:spPr>
      </p:pic>
      <p:pic>
        <p:nvPicPr>
          <p:cNvPr id="5" name="Image 3" descr="preencoded.png"/>
          <p:cNvPicPr>
            <a:picLocks noChangeAspect="1"/>
          </p:cNvPicPr>
          <p:nvPr/>
        </p:nvPicPr>
        <p:blipFill>
          <a:blip r:embed="rId5"/>
          <a:stretch>
            <a:fillRect/>
          </a:stretch>
        </p:blipFill>
        <p:spPr>
          <a:xfrm>
            <a:off x="428625" y="466725"/>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866775"/>
            <a:ext cx="5548313" cy="2662238"/>
          </a:xfrm>
          <a:prstGeom prst="rect">
            <a:avLst/>
          </a:prstGeom>
        </p:spPr>
      </p:pic>
      <p:pic>
        <p:nvPicPr>
          <p:cNvPr id="7" name="Image 5" descr="preencoded.png"/>
          <p:cNvPicPr>
            <a:picLocks noChangeAspect="1"/>
          </p:cNvPicPr>
          <p:nvPr/>
        </p:nvPicPr>
        <p:blipFill>
          <a:blip r:embed="rId7"/>
          <a:stretch>
            <a:fillRect/>
          </a:stretch>
        </p:blipFill>
        <p:spPr>
          <a:xfrm>
            <a:off x="619125" y="1038523"/>
            <a:ext cx="190500" cy="156418"/>
          </a:xfrm>
          <a:prstGeom prst="rect">
            <a:avLst/>
          </a:prstGeom>
        </p:spPr>
      </p:pic>
      <p:pic>
        <p:nvPicPr>
          <p:cNvPr id="8" name="Image 6" descr="preencoded.png"/>
          <p:cNvPicPr>
            <a:picLocks noChangeAspect="1"/>
          </p:cNvPicPr>
          <p:nvPr/>
        </p:nvPicPr>
        <p:blipFill>
          <a:blip r:embed="rId8"/>
          <a:stretch>
            <a:fillRect/>
          </a:stretch>
        </p:blipFill>
        <p:spPr>
          <a:xfrm>
            <a:off x="619125" y="1604963"/>
            <a:ext cx="5167313" cy="1085850"/>
          </a:xfrm>
          <a:prstGeom prst="rect">
            <a:avLst/>
          </a:prstGeom>
        </p:spPr>
      </p:pic>
      <p:pic>
        <p:nvPicPr>
          <p:cNvPr id="9" name="Image 7" descr="preencoded.png"/>
          <p:cNvPicPr>
            <a:picLocks noChangeAspect="1"/>
          </p:cNvPicPr>
          <p:nvPr/>
        </p:nvPicPr>
        <p:blipFill>
          <a:blip r:embed="rId9"/>
          <a:stretch>
            <a:fillRect/>
          </a:stretch>
        </p:blipFill>
        <p:spPr>
          <a:xfrm>
            <a:off x="619125" y="2747963"/>
            <a:ext cx="178594" cy="145107"/>
          </a:xfrm>
          <a:prstGeom prst="rect">
            <a:avLst/>
          </a:prstGeom>
        </p:spPr>
      </p:pic>
      <p:pic>
        <p:nvPicPr>
          <p:cNvPr id="10" name="Image 8" descr="preencoded.png"/>
          <p:cNvPicPr>
            <a:picLocks noChangeAspect="1"/>
          </p:cNvPicPr>
          <p:nvPr/>
        </p:nvPicPr>
        <p:blipFill>
          <a:blip r:embed="rId10"/>
          <a:stretch>
            <a:fillRect/>
          </a:stretch>
        </p:blipFill>
        <p:spPr>
          <a:xfrm>
            <a:off x="619125" y="3005138"/>
            <a:ext cx="178594" cy="145107"/>
          </a:xfrm>
          <a:prstGeom prst="rect">
            <a:avLst/>
          </a:prstGeom>
        </p:spPr>
      </p:pic>
      <p:pic>
        <p:nvPicPr>
          <p:cNvPr id="11" name="Image 9" descr="preencoded.png"/>
          <p:cNvPicPr>
            <a:picLocks noChangeAspect="1"/>
          </p:cNvPicPr>
          <p:nvPr/>
        </p:nvPicPr>
        <p:blipFill>
          <a:blip r:embed="rId6"/>
          <a:stretch>
            <a:fillRect/>
          </a:stretch>
        </p:blipFill>
        <p:spPr>
          <a:xfrm>
            <a:off x="428625" y="3643313"/>
            <a:ext cx="5548313" cy="2662238"/>
          </a:xfrm>
          <a:prstGeom prst="rect">
            <a:avLst/>
          </a:prstGeom>
        </p:spPr>
      </p:pic>
      <p:pic>
        <p:nvPicPr>
          <p:cNvPr id="12" name="Image 10" descr="preencoded.png"/>
          <p:cNvPicPr>
            <a:picLocks noChangeAspect="1"/>
          </p:cNvPicPr>
          <p:nvPr/>
        </p:nvPicPr>
        <p:blipFill>
          <a:blip r:embed="rId11"/>
          <a:stretch>
            <a:fillRect/>
          </a:stretch>
        </p:blipFill>
        <p:spPr>
          <a:xfrm>
            <a:off x="619125" y="3815060"/>
            <a:ext cx="190500" cy="156418"/>
          </a:xfrm>
          <a:prstGeom prst="rect">
            <a:avLst/>
          </a:prstGeom>
        </p:spPr>
      </p:pic>
      <p:pic>
        <p:nvPicPr>
          <p:cNvPr id="13" name="Image 11" descr="preencoded.png"/>
          <p:cNvPicPr>
            <a:picLocks noChangeAspect="1"/>
          </p:cNvPicPr>
          <p:nvPr/>
        </p:nvPicPr>
        <p:blipFill>
          <a:blip r:embed="rId12"/>
          <a:stretch>
            <a:fillRect/>
          </a:stretch>
        </p:blipFill>
        <p:spPr>
          <a:xfrm>
            <a:off x="619125" y="4381500"/>
            <a:ext cx="5167313" cy="1085850"/>
          </a:xfrm>
          <a:prstGeom prst="rect">
            <a:avLst/>
          </a:prstGeom>
        </p:spPr>
      </p:pic>
      <p:pic>
        <p:nvPicPr>
          <p:cNvPr id="14" name="Image 12" descr="preencoded.png"/>
          <p:cNvPicPr>
            <a:picLocks noChangeAspect="1"/>
          </p:cNvPicPr>
          <p:nvPr/>
        </p:nvPicPr>
        <p:blipFill>
          <a:blip r:embed="rId13"/>
          <a:stretch>
            <a:fillRect/>
          </a:stretch>
        </p:blipFill>
        <p:spPr>
          <a:xfrm>
            <a:off x="619125" y="5524500"/>
            <a:ext cx="178594" cy="145107"/>
          </a:xfrm>
          <a:prstGeom prst="rect">
            <a:avLst/>
          </a:prstGeom>
        </p:spPr>
      </p:pic>
      <p:pic>
        <p:nvPicPr>
          <p:cNvPr id="15" name="Image 13" descr="preencoded.png"/>
          <p:cNvPicPr>
            <a:picLocks noChangeAspect="1"/>
          </p:cNvPicPr>
          <p:nvPr/>
        </p:nvPicPr>
        <p:blipFill>
          <a:blip r:embed="rId14"/>
          <a:stretch>
            <a:fillRect/>
          </a:stretch>
        </p:blipFill>
        <p:spPr>
          <a:xfrm>
            <a:off x="619125" y="5781675"/>
            <a:ext cx="178594" cy="145107"/>
          </a:xfrm>
          <a:prstGeom prst="rect">
            <a:avLst/>
          </a:prstGeom>
        </p:spPr>
      </p:pic>
      <p:pic>
        <p:nvPicPr>
          <p:cNvPr id="16" name="Image 14" descr="preencoded.png"/>
          <p:cNvPicPr>
            <a:picLocks noChangeAspect="1"/>
          </p:cNvPicPr>
          <p:nvPr/>
        </p:nvPicPr>
        <p:blipFill>
          <a:blip r:embed="rId15"/>
          <a:stretch>
            <a:fillRect/>
          </a:stretch>
        </p:blipFill>
        <p:spPr>
          <a:xfrm>
            <a:off x="6215063" y="866775"/>
            <a:ext cx="5548313" cy="2662238"/>
          </a:xfrm>
          <a:prstGeom prst="rect">
            <a:avLst/>
          </a:prstGeom>
        </p:spPr>
      </p:pic>
      <p:pic>
        <p:nvPicPr>
          <p:cNvPr id="17" name="Image 15" descr="preencoded.png"/>
          <p:cNvPicPr>
            <a:picLocks noChangeAspect="1"/>
          </p:cNvPicPr>
          <p:nvPr/>
        </p:nvPicPr>
        <p:blipFill>
          <a:blip r:embed="rId16"/>
          <a:stretch>
            <a:fillRect/>
          </a:stretch>
        </p:blipFill>
        <p:spPr>
          <a:xfrm>
            <a:off x="6405563" y="1038523"/>
            <a:ext cx="190500" cy="156418"/>
          </a:xfrm>
          <a:prstGeom prst="rect">
            <a:avLst/>
          </a:prstGeom>
        </p:spPr>
      </p:pic>
      <p:pic>
        <p:nvPicPr>
          <p:cNvPr id="18" name="Image 16" descr="preencoded.png"/>
          <p:cNvPicPr>
            <a:picLocks noChangeAspect="1"/>
          </p:cNvPicPr>
          <p:nvPr/>
        </p:nvPicPr>
        <p:blipFill>
          <a:blip r:embed="rId17"/>
          <a:stretch>
            <a:fillRect/>
          </a:stretch>
        </p:blipFill>
        <p:spPr>
          <a:xfrm>
            <a:off x="6405563" y="1604963"/>
            <a:ext cx="5167313" cy="1085850"/>
          </a:xfrm>
          <a:prstGeom prst="rect">
            <a:avLst/>
          </a:prstGeom>
        </p:spPr>
      </p:pic>
      <p:pic>
        <p:nvPicPr>
          <p:cNvPr id="19" name="Image 17" descr="preencoded.png"/>
          <p:cNvPicPr>
            <a:picLocks noChangeAspect="1"/>
          </p:cNvPicPr>
          <p:nvPr/>
        </p:nvPicPr>
        <p:blipFill>
          <a:blip r:embed="rId18"/>
          <a:stretch>
            <a:fillRect/>
          </a:stretch>
        </p:blipFill>
        <p:spPr>
          <a:xfrm>
            <a:off x="6405563" y="2747963"/>
            <a:ext cx="178594" cy="145107"/>
          </a:xfrm>
          <a:prstGeom prst="rect">
            <a:avLst/>
          </a:prstGeom>
        </p:spPr>
      </p:pic>
      <p:pic>
        <p:nvPicPr>
          <p:cNvPr id="20" name="Image 18" descr="preencoded.png"/>
          <p:cNvPicPr>
            <a:picLocks noChangeAspect="1"/>
          </p:cNvPicPr>
          <p:nvPr/>
        </p:nvPicPr>
        <p:blipFill>
          <a:blip r:embed="rId19"/>
          <a:stretch>
            <a:fillRect/>
          </a:stretch>
        </p:blipFill>
        <p:spPr>
          <a:xfrm>
            <a:off x="6405563" y="3005138"/>
            <a:ext cx="178594" cy="145107"/>
          </a:xfrm>
          <a:prstGeom prst="rect">
            <a:avLst/>
          </a:prstGeom>
        </p:spPr>
      </p:pic>
      <p:pic>
        <p:nvPicPr>
          <p:cNvPr id="21" name="Image 19" descr="preencoded.png"/>
          <p:cNvPicPr>
            <a:picLocks noChangeAspect="1"/>
          </p:cNvPicPr>
          <p:nvPr/>
        </p:nvPicPr>
        <p:blipFill>
          <a:blip r:embed="rId15"/>
          <a:stretch>
            <a:fillRect/>
          </a:stretch>
        </p:blipFill>
        <p:spPr>
          <a:xfrm>
            <a:off x="6215063" y="3643313"/>
            <a:ext cx="5548313" cy="2662238"/>
          </a:xfrm>
          <a:prstGeom prst="rect">
            <a:avLst/>
          </a:prstGeom>
        </p:spPr>
      </p:pic>
      <p:pic>
        <p:nvPicPr>
          <p:cNvPr id="22" name="Image 20" descr="preencoded.png"/>
          <p:cNvPicPr>
            <a:picLocks noChangeAspect="1"/>
          </p:cNvPicPr>
          <p:nvPr/>
        </p:nvPicPr>
        <p:blipFill>
          <a:blip r:embed="rId20"/>
          <a:stretch>
            <a:fillRect/>
          </a:stretch>
        </p:blipFill>
        <p:spPr>
          <a:xfrm>
            <a:off x="6405563" y="3815060"/>
            <a:ext cx="190500" cy="156418"/>
          </a:xfrm>
          <a:prstGeom prst="rect">
            <a:avLst/>
          </a:prstGeom>
        </p:spPr>
      </p:pic>
      <p:pic>
        <p:nvPicPr>
          <p:cNvPr id="23" name="Image 21" descr="preencoded.png"/>
          <p:cNvPicPr>
            <a:picLocks noChangeAspect="1"/>
          </p:cNvPicPr>
          <p:nvPr/>
        </p:nvPicPr>
        <p:blipFill>
          <a:blip r:embed="rId21"/>
          <a:stretch>
            <a:fillRect/>
          </a:stretch>
        </p:blipFill>
        <p:spPr>
          <a:xfrm>
            <a:off x="6405563" y="4152900"/>
            <a:ext cx="178594" cy="211038"/>
          </a:xfrm>
          <a:prstGeom prst="rect">
            <a:avLst/>
          </a:prstGeom>
        </p:spPr>
      </p:pic>
      <p:pic>
        <p:nvPicPr>
          <p:cNvPr id="24" name="Image 22" descr="preencoded.png"/>
          <p:cNvPicPr>
            <a:picLocks noChangeAspect="1"/>
          </p:cNvPicPr>
          <p:nvPr/>
        </p:nvPicPr>
        <p:blipFill>
          <a:blip r:embed="rId22"/>
          <a:stretch>
            <a:fillRect/>
          </a:stretch>
        </p:blipFill>
        <p:spPr>
          <a:xfrm>
            <a:off x="6405563" y="4610100"/>
            <a:ext cx="178594" cy="232172"/>
          </a:xfrm>
          <a:prstGeom prst="rect">
            <a:avLst/>
          </a:prstGeom>
        </p:spPr>
      </p:pic>
      <p:pic>
        <p:nvPicPr>
          <p:cNvPr id="25" name="Image 23" descr="preencoded.png"/>
          <p:cNvPicPr>
            <a:picLocks noChangeAspect="1"/>
          </p:cNvPicPr>
          <p:nvPr/>
        </p:nvPicPr>
        <p:blipFill>
          <a:blip r:embed="rId23"/>
          <a:stretch>
            <a:fillRect/>
          </a:stretch>
        </p:blipFill>
        <p:spPr>
          <a:xfrm>
            <a:off x="6405563" y="5067300"/>
            <a:ext cx="178594" cy="178594"/>
          </a:xfrm>
          <a:prstGeom prst="rect">
            <a:avLst/>
          </a:prstGeom>
        </p:spPr>
      </p:pic>
      <p:pic>
        <p:nvPicPr>
          <p:cNvPr id="26" name="Image 24" descr="preencoded.png"/>
          <p:cNvPicPr>
            <a:picLocks noChangeAspect="1"/>
          </p:cNvPicPr>
          <p:nvPr/>
        </p:nvPicPr>
        <p:blipFill>
          <a:blip r:embed="rId24"/>
          <a:stretch>
            <a:fillRect/>
          </a:stretch>
        </p:blipFill>
        <p:spPr>
          <a:xfrm>
            <a:off x="0" y="6534150"/>
            <a:ext cx="12192000" cy="323850"/>
          </a:xfrm>
          <a:prstGeom prst="rect">
            <a:avLst/>
          </a:prstGeom>
        </p:spPr>
      </p:pic>
      <p:pic>
        <p:nvPicPr>
          <p:cNvPr id="27" name="Image 25" descr="preencoded.png"/>
          <p:cNvPicPr>
            <a:picLocks noChangeAspect="1"/>
          </p:cNvPicPr>
          <p:nvPr/>
        </p:nvPicPr>
        <p:blipFill>
          <a:blip r:embed="rId25"/>
          <a:stretch>
            <a:fillRect/>
          </a:stretch>
        </p:blipFill>
        <p:spPr>
          <a:xfrm>
            <a:off x="428625" y="6591300"/>
            <a:ext cx="1905000" cy="209550"/>
          </a:xfrm>
          <a:prstGeom prst="rect">
            <a:avLst/>
          </a:prstGeom>
        </p:spPr>
      </p:pic>
      <p:sp>
        <p:nvSpPr>
          <p:cNvPr id="28" name="Text 0"/>
          <p:cNvSpPr/>
          <p:nvPr/>
        </p:nvSpPr>
        <p:spPr>
          <a:xfrm>
            <a:off x="581025" y="142875"/>
            <a:ext cx="3655796"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9" name="Text 1"/>
          <p:cNvSpPr/>
          <p:nvPr/>
        </p:nvSpPr>
        <p:spPr>
          <a:xfrm>
            <a:off x="571500" y="466725"/>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SCA Exam Pearls: Communication Strategies</a:t>
            </a:r>
            <a:endParaRPr lang="en-US" sz="2250" dirty="0"/>
          </a:p>
        </p:txBody>
      </p:sp>
      <p:sp>
        <p:nvSpPr>
          <p:cNvPr id="30" name="Text 2"/>
          <p:cNvSpPr/>
          <p:nvPr/>
        </p:nvSpPr>
        <p:spPr>
          <a:xfrm>
            <a:off x="923925" y="981075"/>
            <a:ext cx="6080760"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008080"/>
                </a:solidFill>
              </a:rPr>
              <a:t>EXPLAINING THE INVESTIGATION</a:t>
            </a:r>
            <a:endParaRPr lang="en-US" sz="1425" dirty="0"/>
          </a:p>
        </p:txBody>
      </p:sp>
      <p:sp>
        <p:nvSpPr>
          <p:cNvPr id="31" name="Text 3"/>
          <p:cNvSpPr/>
          <p:nvPr/>
        </p:nvSpPr>
        <p:spPr>
          <a:xfrm>
            <a:off x="619125" y="1319213"/>
            <a:ext cx="11521440"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Use patient-friendly analogies to demystify the echo procedure.</a:t>
            </a:r>
            <a:endParaRPr lang="en-US" sz="1200" dirty="0"/>
          </a:p>
        </p:txBody>
      </p:sp>
      <p:sp>
        <p:nvSpPr>
          <p:cNvPr id="32" name="Text 4"/>
          <p:cNvSpPr/>
          <p:nvPr/>
        </p:nvSpPr>
        <p:spPr>
          <a:xfrm>
            <a:off x="762000" y="1604963"/>
            <a:ext cx="4881563" cy="1085850"/>
          </a:xfrm>
          <a:prstGeom prst="rect">
            <a:avLst/>
          </a:prstGeom>
          <a:noFill/>
          <a:ln/>
        </p:spPr>
        <p:txBody>
          <a:bodyPr vert="horz" wrap="square" lIns="0" tIns="0" rIns="0" bIns="0" rtlCol="0" anchor="ctr"/>
          <a:lstStyle/>
          <a:p>
            <a:pPr marL="0" indent="0">
              <a:lnSpc>
                <a:spcPts val="1800"/>
              </a:lnSpc>
              <a:buNone/>
            </a:pPr>
            <a:r>
              <a:rPr lang="en-US" sz="1200" i="1" dirty="0">
                <a:solidFill>
                  <a:srgbClr val="333333"/>
                </a:solidFill>
              </a:rPr>
              <a:t>"It’s essentially an ultrasound scan for your heart—just like the scans used in pregnancy. It uses no radiation, is completely safe, and gives us very detailed, real-time pictures of how your heart is pumping and if the valves are working properly."</a:t>
            </a:r>
            <a:endParaRPr lang="en-US" sz="1200" dirty="0"/>
          </a:p>
        </p:txBody>
      </p:sp>
      <p:sp>
        <p:nvSpPr>
          <p:cNvPr id="33" name="Text 5"/>
          <p:cNvSpPr/>
          <p:nvPr/>
        </p:nvSpPr>
        <p:spPr>
          <a:xfrm>
            <a:off x="797719" y="2747963"/>
            <a:ext cx="54864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Emphasize safety (no radiation).</a:t>
            </a:r>
            <a:endParaRPr lang="en-US" sz="1125" dirty="0"/>
          </a:p>
        </p:txBody>
      </p:sp>
      <p:sp>
        <p:nvSpPr>
          <p:cNvPr id="34" name="Text 6"/>
          <p:cNvSpPr/>
          <p:nvPr/>
        </p:nvSpPr>
        <p:spPr>
          <a:xfrm>
            <a:off x="797719" y="3005138"/>
            <a:ext cx="89154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Explain the 'structural' vs 'electrical' difference.</a:t>
            </a:r>
            <a:endParaRPr lang="en-US" sz="1125" dirty="0"/>
          </a:p>
        </p:txBody>
      </p:sp>
      <p:sp>
        <p:nvSpPr>
          <p:cNvPr id="35" name="Text 7"/>
          <p:cNvSpPr/>
          <p:nvPr/>
        </p:nvSpPr>
        <p:spPr>
          <a:xfrm>
            <a:off x="923925" y="3757613"/>
            <a:ext cx="5863590"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008080"/>
                </a:solidFill>
              </a:rPr>
              <a:t>DELIVERING ABNORMAL RESULTS</a:t>
            </a:r>
            <a:endParaRPr lang="en-US" sz="1425" dirty="0"/>
          </a:p>
        </p:txBody>
      </p:sp>
      <p:sp>
        <p:nvSpPr>
          <p:cNvPr id="36" name="Text 8"/>
          <p:cNvSpPr/>
          <p:nvPr/>
        </p:nvSpPr>
        <p:spPr>
          <a:xfrm>
            <a:off x="619125" y="4095750"/>
            <a:ext cx="9570720"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Framing the diagnosis of Heart Failure (LVEF &lt;40%).</a:t>
            </a:r>
            <a:endParaRPr lang="en-US" sz="1200" dirty="0"/>
          </a:p>
        </p:txBody>
      </p:sp>
      <p:sp>
        <p:nvSpPr>
          <p:cNvPr id="37" name="Text 9"/>
          <p:cNvSpPr/>
          <p:nvPr/>
        </p:nvSpPr>
        <p:spPr>
          <a:xfrm>
            <a:off x="762000" y="4381500"/>
            <a:ext cx="4881563" cy="1085850"/>
          </a:xfrm>
          <a:prstGeom prst="rect">
            <a:avLst/>
          </a:prstGeom>
          <a:noFill/>
          <a:ln/>
        </p:spPr>
        <p:txBody>
          <a:bodyPr vert="horz" wrap="square" lIns="0" tIns="0" rIns="0" bIns="0" rtlCol="0" anchor="ctr"/>
          <a:lstStyle/>
          <a:p>
            <a:pPr marL="0" indent="0">
              <a:lnSpc>
                <a:spcPts val="1800"/>
              </a:lnSpc>
              <a:buNone/>
            </a:pPr>
            <a:r>
              <a:rPr lang="en-US" sz="1200" i="1" dirty="0">
                <a:solidFill>
                  <a:srgbClr val="333333"/>
                </a:solidFill>
              </a:rPr>
              <a:t>"The scan has confirmed why you've been feeling breathless. It shows your heart muscle isn't pumping as strongly as it should be. We're going to start some specific 'protector' tablets that are proven to help your heart work more efficiently and keep you out of hospital."</a:t>
            </a:r>
            <a:endParaRPr lang="en-US" sz="1200" dirty="0"/>
          </a:p>
        </p:txBody>
      </p:sp>
      <p:sp>
        <p:nvSpPr>
          <p:cNvPr id="38" name="Text 10"/>
          <p:cNvSpPr/>
          <p:nvPr/>
        </p:nvSpPr>
        <p:spPr>
          <a:xfrm>
            <a:off x="797719" y="5524500"/>
            <a:ext cx="8058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Focus on the benefit of treatment (protection).</a:t>
            </a:r>
            <a:endParaRPr lang="en-US" sz="1125" dirty="0"/>
          </a:p>
        </p:txBody>
      </p:sp>
      <p:sp>
        <p:nvSpPr>
          <p:cNvPr id="39" name="Text 11"/>
          <p:cNvSpPr/>
          <p:nvPr/>
        </p:nvSpPr>
        <p:spPr>
          <a:xfrm>
            <a:off x="797719" y="5781675"/>
            <a:ext cx="942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Avoid overly technical jargon like 'Ejection Fraction'.</a:t>
            </a:r>
            <a:endParaRPr lang="en-US" sz="1125" dirty="0"/>
          </a:p>
        </p:txBody>
      </p:sp>
      <p:sp>
        <p:nvSpPr>
          <p:cNvPr id="40" name="Text 12"/>
          <p:cNvSpPr/>
          <p:nvPr/>
        </p:nvSpPr>
        <p:spPr>
          <a:xfrm>
            <a:off x="6710363" y="981075"/>
            <a:ext cx="5481638"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008080"/>
                </a:solidFill>
              </a:rPr>
              <a:t>SAFETY-NETTING (VALVULAR DISEASE)</a:t>
            </a:r>
            <a:endParaRPr lang="en-US" sz="1425" dirty="0"/>
          </a:p>
        </p:txBody>
      </p:sp>
      <p:sp>
        <p:nvSpPr>
          <p:cNvPr id="41" name="Text 13"/>
          <p:cNvSpPr/>
          <p:nvPr/>
        </p:nvSpPr>
        <p:spPr>
          <a:xfrm>
            <a:off x="6405563" y="1319213"/>
            <a:ext cx="5786438" cy="228600"/>
          </a:xfrm>
          <a:prstGeom prst="rect">
            <a:avLst/>
          </a:prstGeom>
          <a:noFill/>
          <a:ln/>
        </p:spPr>
        <p:txBody>
          <a:bodyPr vert="horz" wrap="square" lIns="0" tIns="0" rIns="0" bIns="0" rtlCol="0" anchor="ctr"/>
          <a:lstStyle/>
          <a:p>
            <a:pPr marL="0" indent="0">
              <a:lnSpc>
                <a:spcPts val="1800"/>
              </a:lnSpc>
              <a:buNone/>
            </a:pPr>
            <a:r>
              <a:rPr lang="en-US" sz="1200" dirty="0">
                <a:solidFill>
                  <a:srgbClr val="555555"/>
                </a:solidFill>
              </a:rPr>
              <a:t>Crucial for patients on long-term surveillance schedules.</a:t>
            </a:r>
            <a:endParaRPr lang="en-US" sz="1200" dirty="0"/>
          </a:p>
        </p:txBody>
      </p:sp>
      <p:sp>
        <p:nvSpPr>
          <p:cNvPr id="42" name="Text 14"/>
          <p:cNvSpPr/>
          <p:nvPr/>
        </p:nvSpPr>
        <p:spPr>
          <a:xfrm>
            <a:off x="6548438" y="1604963"/>
            <a:ext cx="4881563" cy="1085850"/>
          </a:xfrm>
          <a:prstGeom prst="rect">
            <a:avLst/>
          </a:prstGeom>
          <a:noFill/>
          <a:ln/>
        </p:spPr>
        <p:txBody>
          <a:bodyPr vert="horz" wrap="square" lIns="0" tIns="0" rIns="0" bIns="0" rtlCol="0" anchor="ctr"/>
          <a:lstStyle/>
          <a:p>
            <a:pPr marL="0" indent="0">
              <a:lnSpc>
                <a:spcPts val="1800"/>
              </a:lnSpc>
              <a:buNone/>
            </a:pPr>
            <a:r>
              <a:rPr lang="en-US" sz="1200" i="1" dirty="0">
                <a:solidFill>
                  <a:srgbClr val="333333"/>
                </a:solidFill>
              </a:rPr>
              <a:t>"While your valve condition is stable now, it can change over time. Please come back and see us urgently if you notice any new chest tightness, dizziness or fainting when walking, or if you find you're getting breathless doing things you could easily do last month."</a:t>
            </a:r>
            <a:endParaRPr lang="en-US" sz="1200" dirty="0"/>
          </a:p>
        </p:txBody>
      </p:sp>
      <p:sp>
        <p:nvSpPr>
          <p:cNvPr id="43" name="Text 15"/>
          <p:cNvSpPr/>
          <p:nvPr/>
        </p:nvSpPr>
        <p:spPr>
          <a:xfrm>
            <a:off x="6584156" y="2747963"/>
            <a:ext cx="56078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Red Flags: Syncope, Angina, Orthopnoea.</a:t>
            </a:r>
            <a:endParaRPr lang="en-US" sz="1125" dirty="0"/>
          </a:p>
        </p:txBody>
      </p:sp>
      <p:sp>
        <p:nvSpPr>
          <p:cNvPr id="44" name="Text 16"/>
          <p:cNvSpPr/>
          <p:nvPr/>
        </p:nvSpPr>
        <p:spPr>
          <a:xfrm>
            <a:off x="6584156" y="3005138"/>
            <a:ext cx="56078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Explain why monitoring is necessary.</a:t>
            </a:r>
            <a:endParaRPr lang="en-US" sz="1125" dirty="0"/>
          </a:p>
        </p:txBody>
      </p:sp>
      <p:sp>
        <p:nvSpPr>
          <p:cNvPr id="45" name="Text 17"/>
          <p:cNvSpPr/>
          <p:nvPr/>
        </p:nvSpPr>
        <p:spPr>
          <a:xfrm>
            <a:off x="6710363" y="3757613"/>
            <a:ext cx="4560570"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008080"/>
                </a:solidFill>
              </a:rPr>
              <a:t>CONSULTATION KEY TIPS</a:t>
            </a:r>
            <a:endParaRPr lang="en-US" sz="1425" dirty="0"/>
          </a:p>
        </p:txBody>
      </p:sp>
      <p:sp>
        <p:nvSpPr>
          <p:cNvPr id="46" name="Text 18"/>
          <p:cNvSpPr/>
          <p:nvPr/>
        </p:nvSpPr>
        <p:spPr>
          <a:xfrm>
            <a:off x="6584156" y="4152900"/>
            <a:ext cx="49887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ICE:</a:t>
            </a:r>
            <a:r>
              <a:rPr lang="en-US" sz="1125" dirty="0">
                <a:solidFill>
                  <a:srgbClr val="2D2D2D"/>
                </a:solidFill>
              </a:rPr>
              <a:t> Explore what the patient thinks 'Heart Failure' means; it is a scary term that often needs careful re-framing.</a:t>
            </a:r>
            <a:endParaRPr lang="en-US" sz="1125" dirty="0"/>
          </a:p>
        </p:txBody>
      </p:sp>
      <p:sp>
        <p:nvSpPr>
          <p:cNvPr id="47" name="Text 19"/>
          <p:cNvSpPr/>
          <p:nvPr/>
        </p:nvSpPr>
        <p:spPr>
          <a:xfrm>
            <a:off x="6584156" y="4610100"/>
            <a:ext cx="49887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Shared Decision Making:</a:t>
            </a:r>
            <a:r>
              <a:rPr lang="en-US" sz="1125" dirty="0">
                <a:solidFill>
                  <a:srgbClr val="2D2D2D"/>
                </a:solidFill>
              </a:rPr>
              <a:t> Discuss the surveillance intervals (e.g., 2 or 4 years) and why we don't scan asymptomatic mild disease annually.</a:t>
            </a:r>
            <a:endParaRPr lang="en-US" sz="1125" dirty="0"/>
          </a:p>
        </p:txBody>
      </p:sp>
      <p:sp>
        <p:nvSpPr>
          <p:cNvPr id="48" name="Text 20"/>
          <p:cNvSpPr/>
          <p:nvPr/>
        </p:nvSpPr>
        <p:spPr>
          <a:xfrm>
            <a:off x="6584156" y="5067300"/>
            <a:ext cx="4988719"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Clarity:</a:t>
            </a:r>
            <a:r>
              <a:rPr lang="en-US" sz="1125" dirty="0">
                <a:solidFill>
                  <a:srgbClr val="2D2D2D"/>
                </a:solidFill>
              </a:rPr>
              <a:t> Distinguish between 'sclerosis' (wear and tear) and 'stenosis' (narrowing) for the patient.</a:t>
            </a:r>
            <a:endParaRPr lang="en-US" sz="1125" dirty="0"/>
          </a:p>
        </p:txBody>
      </p:sp>
      <p:sp>
        <p:nvSpPr>
          <p:cNvPr id="49" name="Text 21"/>
          <p:cNvSpPr/>
          <p:nvPr/>
        </p:nvSpPr>
        <p:spPr>
          <a:xfrm>
            <a:off x="523875" y="6591300"/>
            <a:ext cx="2962656"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PEARL: COMMUNICATION</a:t>
            </a:r>
            <a:endParaRPr lang="en-US" sz="900" dirty="0"/>
          </a:p>
        </p:txBody>
      </p:sp>
      <p:sp>
        <p:nvSpPr>
          <p:cNvPr id="50" name="Text 22"/>
          <p:cNvSpPr/>
          <p:nvPr/>
        </p:nvSpPr>
        <p:spPr>
          <a:xfrm>
            <a:off x="10293846" y="6596063"/>
            <a:ext cx="18981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57575"/>
                </a:solidFill>
              </a:rPr>
              <a:t>www.bradfordvts.co.uk</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181100"/>
            <a:ext cx="5595938" cy="1859756"/>
          </a:xfrm>
          <a:prstGeom prst="rect">
            <a:avLst/>
          </a:prstGeom>
        </p:spPr>
      </p:pic>
      <p:pic>
        <p:nvPicPr>
          <p:cNvPr id="7" name="Image 5" descr="preencoded.png"/>
          <p:cNvPicPr>
            <a:picLocks noChangeAspect="1"/>
          </p:cNvPicPr>
          <p:nvPr/>
        </p:nvPicPr>
        <p:blipFill>
          <a:blip r:embed="rId7"/>
          <a:stretch>
            <a:fillRect/>
          </a:stretch>
        </p:blipFill>
        <p:spPr>
          <a:xfrm>
            <a:off x="619125" y="1371600"/>
            <a:ext cx="1357610" cy="238125"/>
          </a:xfrm>
          <a:prstGeom prst="rect">
            <a:avLst/>
          </a:prstGeom>
        </p:spPr>
      </p:pic>
      <p:pic>
        <p:nvPicPr>
          <p:cNvPr id="8" name="Image 6" descr="preencoded.png"/>
          <p:cNvPicPr>
            <a:picLocks noChangeAspect="1"/>
          </p:cNvPicPr>
          <p:nvPr/>
        </p:nvPicPr>
        <p:blipFill>
          <a:blip r:embed="rId8"/>
          <a:stretch>
            <a:fillRect/>
          </a:stretch>
        </p:blipFill>
        <p:spPr>
          <a:xfrm>
            <a:off x="2071985" y="1414463"/>
            <a:ext cx="190500" cy="152400"/>
          </a:xfrm>
          <a:prstGeom prst="rect">
            <a:avLst/>
          </a:prstGeom>
        </p:spPr>
      </p:pic>
      <p:pic>
        <p:nvPicPr>
          <p:cNvPr id="9" name="Image 7" descr="preencoded.png"/>
          <p:cNvPicPr>
            <a:picLocks noChangeAspect="1"/>
          </p:cNvPicPr>
          <p:nvPr/>
        </p:nvPicPr>
        <p:blipFill>
          <a:blip r:embed="rId9"/>
          <a:stretch>
            <a:fillRect/>
          </a:stretch>
        </p:blipFill>
        <p:spPr>
          <a:xfrm>
            <a:off x="6167438" y="1181100"/>
            <a:ext cx="5595938" cy="1859756"/>
          </a:xfrm>
          <a:prstGeom prst="rect">
            <a:avLst/>
          </a:prstGeom>
        </p:spPr>
      </p:pic>
      <p:pic>
        <p:nvPicPr>
          <p:cNvPr id="10" name="Image 8" descr="preencoded.png"/>
          <p:cNvPicPr>
            <a:picLocks noChangeAspect="1"/>
          </p:cNvPicPr>
          <p:nvPr/>
        </p:nvPicPr>
        <p:blipFill>
          <a:blip r:embed="rId10"/>
          <a:stretch>
            <a:fillRect/>
          </a:stretch>
        </p:blipFill>
        <p:spPr>
          <a:xfrm>
            <a:off x="6357938" y="1371600"/>
            <a:ext cx="915591" cy="238125"/>
          </a:xfrm>
          <a:prstGeom prst="rect">
            <a:avLst/>
          </a:prstGeom>
        </p:spPr>
      </p:pic>
      <p:pic>
        <p:nvPicPr>
          <p:cNvPr id="11" name="Image 9" descr="preencoded.png"/>
          <p:cNvPicPr>
            <a:picLocks noChangeAspect="1"/>
          </p:cNvPicPr>
          <p:nvPr/>
        </p:nvPicPr>
        <p:blipFill>
          <a:blip r:embed="rId11"/>
          <a:stretch>
            <a:fillRect/>
          </a:stretch>
        </p:blipFill>
        <p:spPr>
          <a:xfrm>
            <a:off x="7368778" y="1414463"/>
            <a:ext cx="190500" cy="152400"/>
          </a:xfrm>
          <a:prstGeom prst="rect">
            <a:avLst/>
          </a:prstGeom>
        </p:spPr>
      </p:pic>
      <p:pic>
        <p:nvPicPr>
          <p:cNvPr id="12" name="Image 10" descr="preencoded.png"/>
          <p:cNvPicPr>
            <a:picLocks noChangeAspect="1"/>
          </p:cNvPicPr>
          <p:nvPr/>
        </p:nvPicPr>
        <p:blipFill>
          <a:blip r:embed="rId12"/>
          <a:stretch>
            <a:fillRect/>
          </a:stretch>
        </p:blipFill>
        <p:spPr>
          <a:xfrm>
            <a:off x="428625" y="3183731"/>
            <a:ext cx="5595938" cy="1859756"/>
          </a:xfrm>
          <a:prstGeom prst="rect">
            <a:avLst/>
          </a:prstGeom>
        </p:spPr>
      </p:pic>
      <p:pic>
        <p:nvPicPr>
          <p:cNvPr id="13" name="Image 11" descr="preencoded.png"/>
          <p:cNvPicPr>
            <a:picLocks noChangeAspect="1"/>
          </p:cNvPicPr>
          <p:nvPr/>
        </p:nvPicPr>
        <p:blipFill>
          <a:blip r:embed="rId13"/>
          <a:stretch>
            <a:fillRect/>
          </a:stretch>
        </p:blipFill>
        <p:spPr>
          <a:xfrm>
            <a:off x="619125" y="3374231"/>
            <a:ext cx="834033" cy="238125"/>
          </a:xfrm>
          <a:prstGeom prst="rect">
            <a:avLst/>
          </a:prstGeom>
        </p:spPr>
      </p:pic>
      <p:pic>
        <p:nvPicPr>
          <p:cNvPr id="14" name="Image 12" descr="preencoded.png"/>
          <p:cNvPicPr>
            <a:picLocks noChangeAspect="1"/>
          </p:cNvPicPr>
          <p:nvPr/>
        </p:nvPicPr>
        <p:blipFill>
          <a:blip r:embed="rId14"/>
          <a:stretch>
            <a:fillRect/>
          </a:stretch>
        </p:blipFill>
        <p:spPr>
          <a:xfrm>
            <a:off x="1548408" y="3417094"/>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6167438" y="3183731"/>
            <a:ext cx="5595938" cy="1859756"/>
          </a:xfrm>
          <a:prstGeom prst="rect">
            <a:avLst/>
          </a:prstGeom>
        </p:spPr>
      </p:pic>
      <p:pic>
        <p:nvPicPr>
          <p:cNvPr id="16" name="Image 14" descr="preencoded.png"/>
          <p:cNvPicPr>
            <a:picLocks noChangeAspect="1"/>
          </p:cNvPicPr>
          <p:nvPr/>
        </p:nvPicPr>
        <p:blipFill>
          <a:blip r:embed="rId16"/>
          <a:stretch>
            <a:fillRect/>
          </a:stretch>
        </p:blipFill>
        <p:spPr>
          <a:xfrm>
            <a:off x="6357938" y="3374231"/>
            <a:ext cx="918121" cy="238125"/>
          </a:xfrm>
          <a:prstGeom prst="rect">
            <a:avLst/>
          </a:prstGeom>
        </p:spPr>
      </p:pic>
      <p:pic>
        <p:nvPicPr>
          <p:cNvPr id="17" name="Image 15" descr="preencoded.png"/>
          <p:cNvPicPr>
            <a:picLocks noChangeAspect="1"/>
          </p:cNvPicPr>
          <p:nvPr/>
        </p:nvPicPr>
        <p:blipFill>
          <a:blip r:embed="rId17"/>
          <a:stretch>
            <a:fillRect/>
          </a:stretch>
        </p:blipFill>
        <p:spPr>
          <a:xfrm>
            <a:off x="7371308" y="3417094"/>
            <a:ext cx="190500" cy="152400"/>
          </a:xfrm>
          <a:prstGeom prst="rect">
            <a:avLst/>
          </a:prstGeom>
        </p:spPr>
      </p:pic>
      <p:pic>
        <p:nvPicPr>
          <p:cNvPr id="18" name="Image 16" descr="preencoded.png"/>
          <p:cNvPicPr>
            <a:picLocks noChangeAspect="1"/>
          </p:cNvPicPr>
          <p:nvPr/>
        </p:nvPicPr>
        <p:blipFill>
          <a:blip r:embed="rId18"/>
          <a:stretch>
            <a:fillRect/>
          </a:stretch>
        </p:blipFill>
        <p:spPr>
          <a:xfrm>
            <a:off x="428625" y="5233988"/>
            <a:ext cx="11334750" cy="1090613"/>
          </a:xfrm>
          <a:prstGeom prst="rect">
            <a:avLst/>
          </a:prstGeom>
        </p:spPr>
      </p:pic>
      <p:pic>
        <p:nvPicPr>
          <p:cNvPr id="19" name="Image 17" descr="preencoded.png"/>
          <p:cNvPicPr>
            <a:picLocks noChangeAspect="1"/>
          </p:cNvPicPr>
          <p:nvPr/>
        </p:nvPicPr>
        <p:blipFill>
          <a:blip r:embed="rId19"/>
          <a:stretch>
            <a:fillRect/>
          </a:stretch>
        </p:blipFill>
        <p:spPr>
          <a:xfrm>
            <a:off x="0" y="6467475"/>
            <a:ext cx="12192000" cy="390525"/>
          </a:xfrm>
          <a:prstGeom prst="rect">
            <a:avLst/>
          </a:prstGeom>
        </p:spPr>
      </p:pic>
      <p:sp>
        <p:nvSpPr>
          <p:cNvPr id="20"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1" name="Text 1"/>
          <p:cNvSpPr/>
          <p:nvPr/>
        </p:nvSpPr>
        <p:spPr>
          <a:xfrm>
            <a:off x="571500" y="628650"/>
            <a:ext cx="11191875"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Summary and Final Disclaimer</a:t>
            </a:r>
            <a:endParaRPr lang="en-US" sz="2250" dirty="0"/>
          </a:p>
        </p:txBody>
      </p:sp>
      <p:sp>
        <p:nvSpPr>
          <p:cNvPr id="22" name="Text 2"/>
          <p:cNvSpPr/>
          <p:nvPr/>
        </p:nvSpPr>
        <p:spPr>
          <a:xfrm>
            <a:off x="695325" y="1371600"/>
            <a:ext cx="1988795"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SAFE TO MANAGE</a:t>
            </a:r>
            <a:endParaRPr lang="en-US" sz="1050" dirty="0"/>
          </a:p>
        </p:txBody>
      </p:sp>
      <p:sp>
        <p:nvSpPr>
          <p:cNvPr id="23" name="Text 3"/>
          <p:cNvSpPr/>
          <p:nvPr/>
        </p:nvSpPr>
        <p:spPr>
          <a:xfrm>
            <a:off x="619125" y="1704975"/>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Pathway Mastery</a:t>
            </a:r>
            <a:endParaRPr lang="en-US" sz="1350" dirty="0"/>
          </a:p>
        </p:txBody>
      </p:sp>
      <p:sp>
        <p:nvSpPr>
          <p:cNvPr id="24" name="Text 4"/>
          <p:cNvSpPr/>
          <p:nvPr/>
        </p:nvSpPr>
        <p:spPr>
          <a:xfrm>
            <a:off x="619125" y="2038350"/>
            <a:ext cx="5214938" cy="600075"/>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rPr>
              <a:t>Always prioritize </a:t>
            </a:r>
            <a:r>
              <a:rPr lang="en-US" sz="1125" b="1" dirty="0">
                <a:solidFill>
                  <a:srgbClr val="4A4A4A"/>
                </a:solidFill>
              </a:rPr>
              <a:t>NT-proBNP</a:t>
            </a:r>
            <a:r>
              <a:rPr lang="en-US" sz="1125" dirty="0">
                <a:solidFill>
                  <a:srgbClr val="4A4A4A"/>
                </a:solidFill>
              </a:rPr>
              <a:t> as the gateway for suspected HF. Once echo confirms </a:t>
            </a:r>
            <a:r>
              <a:rPr lang="en-US" sz="1125" b="1" dirty="0">
                <a:solidFill>
                  <a:srgbClr val="4A4A4A"/>
                </a:solidFill>
              </a:rPr>
              <a:t>LVEF &lt;40%</a:t>
            </a:r>
            <a:r>
              <a:rPr lang="en-US" sz="1125" dirty="0">
                <a:solidFill>
                  <a:srgbClr val="4A4A4A"/>
                </a:solidFill>
              </a:rPr>
              <a:t>, initiate the "Four Pillars" (ACEi/ARB, BB, MRA, SGLT2i) in primary care per NICE NG106 2025.</a:t>
            </a:r>
            <a:endParaRPr lang="en-US" sz="1125" dirty="0"/>
          </a:p>
        </p:txBody>
      </p:sp>
      <p:sp>
        <p:nvSpPr>
          <p:cNvPr id="25" name="Text 5"/>
          <p:cNvSpPr/>
          <p:nvPr/>
        </p:nvSpPr>
        <p:spPr>
          <a:xfrm>
            <a:off x="6434138" y="1371600"/>
            <a:ext cx="1200462"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AKT PEARL</a:t>
            </a:r>
            <a:endParaRPr lang="en-US" sz="1050" dirty="0"/>
          </a:p>
        </p:txBody>
      </p:sp>
      <p:sp>
        <p:nvSpPr>
          <p:cNvPr id="26" name="Text 6"/>
          <p:cNvSpPr/>
          <p:nvPr/>
        </p:nvSpPr>
        <p:spPr>
          <a:xfrm>
            <a:off x="6357938" y="1704975"/>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High-Yield Echo Metrics</a:t>
            </a:r>
            <a:endParaRPr lang="en-US" sz="1350" dirty="0"/>
          </a:p>
        </p:txBody>
      </p:sp>
      <p:sp>
        <p:nvSpPr>
          <p:cNvPr id="27" name="Text 7"/>
          <p:cNvSpPr/>
          <p:nvPr/>
        </p:nvSpPr>
        <p:spPr>
          <a:xfrm>
            <a:off x="6357938" y="2038350"/>
            <a:ext cx="5214938" cy="600075"/>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rPr>
              <a:t>Memorize the cut-offs: Significant AS is </a:t>
            </a:r>
            <a:r>
              <a:rPr lang="en-US" sz="1125" b="1" dirty="0">
                <a:solidFill>
                  <a:srgbClr val="4A4A4A"/>
                </a:solidFill>
              </a:rPr>
              <a:t>mean gradient &gt;40 mmHg</a:t>
            </a:r>
            <a:r>
              <a:rPr lang="en-US" sz="1125" dirty="0">
                <a:solidFill>
                  <a:srgbClr val="4A4A4A"/>
                </a:solidFill>
              </a:rPr>
              <a:t> or </a:t>
            </a:r>
            <a:r>
              <a:rPr lang="en-US" sz="1125" b="1" dirty="0">
                <a:solidFill>
                  <a:srgbClr val="4A4A4A"/>
                </a:solidFill>
              </a:rPr>
              <a:t>AVA &lt;1.0 cm²</a:t>
            </a:r>
            <a:r>
              <a:rPr lang="en-US" sz="1125" dirty="0">
                <a:solidFill>
                  <a:srgbClr val="4A4A4A"/>
                </a:solidFill>
              </a:rPr>
              <a:t>. RVSP &gt;35 mmHg indicates pulmonary hypertension. LVEF ≤35% triggers ICD/CRT consideration.</a:t>
            </a:r>
            <a:endParaRPr lang="en-US" sz="1125" dirty="0"/>
          </a:p>
        </p:txBody>
      </p:sp>
      <p:sp>
        <p:nvSpPr>
          <p:cNvPr id="28" name="Text 8"/>
          <p:cNvSpPr/>
          <p:nvPr/>
        </p:nvSpPr>
        <p:spPr>
          <a:xfrm>
            <a:off x="695325" y="3374231"/>
            <a:ext cx="1046241"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RED FLAG</a:t>
            </a:r>
            <a:endParaRPr lang="en-US" sz="1050" dirty="0"/>
          </a:p>
        </p:txBody>
      </p:sp>
      <p:sp>
        <p:nvSpPr>
          <p:cNvPr id="29" name="Text 9"/>
          <p:cNvSpPr/>
          <p:nvPr/>
        </p:nvSpPr>
        <p:spPr>
          <a:xfrm>
            <a:off x="619125" y="3707606"/>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When to Refer Urgently</a:t>
            </a:r>
            <a:endParaRPr lang="en-US" sz="1350" dirty="0"/>
          </a:p>
        </p:txBody>
      </p:sp>
      <p:sp>
        <p:nvSpPr>
          <p:cNvPr id="30" name="Text 10"/>
          <p:cNvSpPr/>
          <p:nvPr/>
        </p:nvSpPr>
        <p:spPr>
          <a:xfrm>
            <a:off x="619125" y="4040981"/>
            <a:ext cx="5214938" cy="600075"/>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rPr>
              <a:t>Symptomatic moderate/severe aortic stenosis, severe mitral regurgitation with symptoms or LVSD, and large pericardial effusions require immediate secondary care action.</a:t>
            </a:r>
            <a:endParaRPr lang="en-US" sz="1125" dirty="0"/>
          </a:p>
        </p:txBody>
      </p:sp>
      <p:sp>
        <p:nvSpPr>
          <p:cNvPr id="31" name="Text 11"/>
          <p:cNvSpPr/>
          <p:nvPr/>
        </p:nvSpPr>
        <p:spPr>
          <a:xfrm>
            <a:off x="6434138" y="3374231"/>
            <a:ext cx="1201123"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SCA PEARL</a:t>
            </a:r>
            <a:endParaRPr lang="en-US" sz="1050" dirty="0"/>
          </a:p>
        </p:txBody>
      </p:sp>
      <p:sp>
        <p:nvSpPr>
          <p:cNvPr id="32" name="Text 12"/>
          <p:cNvSpPr/>
          <p:nvPr/>
        </p:nvSpPr>
        <p:spPr>
          <a:xfrm>
            <a:off x="6357938" y="3707606"/>
            <a:ext cx="5214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Patient Communication</a:t>
            </a:r>
            <a:endParaRPr lang="en-US" sz="1350" dirty="0"/>
          </a:p>
        </p:txBody>
      </p:sp>
      <p:sp>
        <p:nvSpPr>
          <p:cNvPr id="33" name="Text 13"/>
          <p:cNvSpPr/>
          <p:nvPr/>
        </p:nvSpPr>
        <p:spPr>
          <a:xfrm>
            <a:off x="6357938" y="4040981"/>
            <a:ext cx="5214938" cy="600075"/>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rPr>
              <a:t>Explain echo as a "safe ultrasound scan for heart structure." Focus on how results change management (e.g., starting tablets to protect the heart) and provide clear safety-netting for worsening breathlessness.</a:t>
            </a:r>
            <a:endParaRPr lang="en-US" sz="1125" dirty="0"/>
          </a:p>
        </p:txBody>
      </p:sp>
      <p:sp>
        <p:nvSpPr>
          <p:cNvPr id="34" name="Text 14"/>
          <p:cNvSpPr/>
          <p:nvPr/>
        </p:nvSpPr>
        <p:spPr>
          <a:xfrm>
            <a:off x="666750" y="5376863"/>
            <a:ext cx="108585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666666"/>
                </a:solidFill>
              </a:rPr>
              <a:t>MANDATORY CLINICAL DISCLAIMER</a:t>
            </a:r>
            <a:endParaRPr lang="en-US" sz="1050" dirty="0"/>
          </a:p>
        </p:txBody>
      </p:sp>
      <p:sp>
        <p:nvSpPr>
          <p:cNvPr id="35" name="Text 15"/>
          <p:cNvSpPr/>
          <p:nvPr/>
        </p:nvSpPr>
        <p:spPr>
          <a:xfrm>
            <a:off x="666750" y="5624513"/>
            <a:ext cx="10858500" cy="557213"/>
          </a:xfrm>
          <a:prstGeom prst="rect">
            <a:avLst/>
          </a:prstGeom>
          <a:noFill/>
          <a:ln/>
        </p:spPr>
        <p:txBody>
          <a:bodyPr vert="horz" wrap="square" lIns="0" tIns="0" rIns="0" bIns="0" rtlCol="0" anchor="ctr"/>
          <a:lstStyle/>
          <a:p>
            <a:pPr marL="0" indent="0">
              <a:lnSpc>
                <a:spcPts val="1463"/>
              </a:lnSpc>
              <a:buNone/>
            </a:pPr>
            <a:r>
              <a:rPr lang="en-US" sz="975" i="1" dirty="0">
                <a:solidFill>
                  <a:srgbClr val="777777"/>
                </a:solidFill>
              </a:rPr>
              <a:t>This teaching deck is for educational purposes for GP trainees and should be used alongside clinical judgment and local pathways. Content is based on NICE NG106 (September 2025) and Affinity Care (2021) guidelines. While every effort is made to ensure accuracy, guidelines evolve; always consult the current BNF, latest NICE updates, and specialist cardiology advice for individual patient cases. Bradford VTS accepts no liability for clinical decisions made based solely on this material.</a:t>
            </a:r>
            <a:endParaRPr lang="en-US" sz="975" dirty="0"/>
          </a:p>
        </p:txBody>
      </p:sp>
      <p:sp>
        <p:nvSpPr>
          <p:cNvPr id="36" name="Text 16"/>
          <p:cNvSpPr/>
          <p:nvPr/>
        </p:nvSpPr>
        <p:spPr>
          <a:xfrm>
            <a:off x="428625" y="6577013"/>
            <a:ext cx="11763375" cy="171450"/>
          </a:xfrm>
          <a:prstGeom prst="rect">
            <a:avLst/>
          </a:prstGeom>
          <a:noFill/>
          <a:ln/>
        </p:spPr>
        <p:txBody>
          <a:bodyPr vert="horz" wrap="square" lIns="0" tIns="0" rIns="0" bIns="0" rtlCol="0" anchor="ctr"/>
          <a:lstStyle/>
          <a:p>
            <a:pPr marL="0" indent="0">
              <a:lnSpc>
                <a:spcPts val="1350"/>
              </a:lnSpc>
              <a:buNone/>
            </a:pPr>
            <a:r>
              <a:rPr lang="en-US" sz="900" dirty="0">
                <a:solidFill>
                  <a:srgbClr val="999999"/>
                </a:solidFill>
              </a:rPr>
              <a:t>Sources: NICE NG106 (2025), NICE CG108, Affinity Care (2021), ACC/AHA Valve Guidelines</a:t>
            </a:r>
            <a:endParaRPr lang="en-US" sz="900" dirty="0"/>
          </a:p>
        </p:txBody>
      </p:sp>
      <p:sp>
        <p:nvSpPr>
          <p:cNvPr id="37" name="Text 17"/>
          <p:cNvSpPr/>
          <p:nvPr/>
        </p:nvSpPr>
        <p:spPr>
          <a:xfrm>
            <a:off x="10293846" y="6562725"/>
            <a:ext cx="18981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www.bradfordvts.co.uk</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28625" y="190500"/>
            <a:ext cx="2512516" cy="295275"/>
          </a:xfrm>
          <a:prstGeom prst="rect">
            <a:avLst/>
          </a:prstGeom>
        </p:spPr>
      </p:pic>
      <p:pic>
        <p:nvPicPr>
          <p:cNvPr id="4" name="Image 2" descr="preencoded.png"/>
          <p:cNvPicPr>
            <a:picLocks noChangeAspect="1"/>
          </p:cNvPicPr>
          <p:nvPr/>
        </p:nvPicPr>
        <p:blipFill>
          <a:blip r:embed="rId5"/>
          <a:stretch>
            <a:fillRect/>
          </a:stretch>
        </p:blipFill>
        <p:spPr>
          <a:xfrm>
            <a:off x="428625" y="542925"/>
            <a:ext cx="11334750" cy="314325"/>
          </a:xfrm>
          <a:prstGeom prst="rect">
            <a:avLst/>
          </a:prstGeom>
        </p:spPr>
      </p:pic>
      <p:pic>
        <p:nvPicPr>
          <p:cNvPr id="5" name="Image 3" descr="preencoded.png"/>
          <p:cNvPicPr>
            <a:picLocks noChangeAspect="1"/>
          </p:cNvPicPr>
          <p:nvPr/>
        </p:nvPicPr>
        <p:blipFill>
          <a:blip r:embed="rId6"/>
          <a:stretch>
            <a:fillRect/>
          </a:stretch>
        </p:blipFill>
        <p:spPr>
          <a:xfrm>
            <a:off x="428625" y="1104900"/>
            <a:ext cx="4419600" cy="4572000"/>
          </a:xfrm>
          <a:prstGeom prst="rect">
            <a:avLst/>
          </a:prstGeom>
        </p:spPr>
      </p:pic>
      <p:pic>
        <p:nvPicPr>
          <p:cNvPr id="6" name="Image 4" descr="preencoded.png"/>
          <p:cNvPicPr>
            <a:picLocks noChangeAspect="1"/>
          </p:cNvPicPr>
          <p:nvPr/>
        </p:nvPicPr>
        <p:blipFill>
          <a:blip r:embed="rId7"/>
          <a:stretch>
            <a:fillRect/>
          </a:stretch>
        </p:blipFill>
        <p:spPr>
          <a:xfrm>
            <a:off x="5133975" y="971550"/>
            <a:ext cx="3219450" cy="2500313"/>
          </a:xfrm>
          <a:prstGeom prst="rect">
            <a:avLst/>
          </a:prstGeom>
        </p:spPr>
      </p:pic>
      <p:pic>
        <p:nvPicPr>
          <p:cNvPr id="7" name="Image 5" descr="preencoded.png"/>
          <p:cNvPicPr>
            <a:picLocks noChangeAspect="1"/>
          </p:cNvPicPr>
          <p:nvPr/>
        </p:nvPicPr>
        <p:blipFill>
          <a:blip r:embed="rId8"/>
          <a:stretch>
            <a:fillRect/>
          </a:stretch>
        </p:blipFill>
        <p:spPr>
          <a:xfrm>
            <a:off x="5324475" y="1123950"/>
            <a:ext cx="381000" cy="381000"/>
          </a:xfrm>
          <a:prstGeom prst="rect">
            <a:avLst/>
          </a:prstGeom>
        </p:spPr>
      </p:pic>
      <p:pic>
        <p:nvPicPr>
          <p:cNvPr id="8" name="Image 6" descr="preencoded.png"/>
          <p:cNvPicPr>
            <a:picLocks noChangeAspect="1"/>
          </p:cNvPicPr>
          <p:nvPr/>
        </p:nvPicPr>
        <p:blipFill>
          <a:blip r:embed="rId9"/>
          <a:stretch>
            <a:fillRect/>
          </a:stretch>
        </p:blipFill>
        <p:spPr>
          <a:xfrm>
            <a:off x="5407819" y="1226790"/>
            <a:ext cx="214313" cy="175320"/>
          </a:xfrm>
          <a:prstGeom prst="rect">
            <a:avLst/>
          </a:prstGeom>
        </p:spPr>
      </p:pic>
      <p:pic>
        <p:nvPicPr>
          <p:cNvPr id="9" name="Image 7" descr="preencoded.png"/>
          <p:cNvPicPr>
            <a:picLocks noChangeAspect="1"/>
          </p:cNvPicPr>
          <p:nvPr/>
        </p:nvPicPr>
        <p:blipFill>
          <a:blip r:embed="rId10"/>
          <a:stretch>
            <a:fillRect/>
          </a:stretch>
        </p:blipFill>
        <p:spPr>
          <a:xfrm>
            <a:off x="5324475" y="1619250"/>
            <a:ext cx="166688" cy="166688"/>
          </a:xfrm>
          <a:prstGeom prst="rect">
            <a:avLst/>
          </a:prstGeom>
        </p:spPr>
      </p:pic>
      <p:pic>
        <p:nvPicPr>
          <p:cNvPr id="10" name="Image 8" descr="preencoded.png"/>
          <p:cNvPicPr>
            <a:picLocks noChangeAspect="1"/>
          </p:cNvPicPr>
          <p:nvPr/>
        </p:nvPicPr>
        <p:blipFill>
          <a:blip r:embed="rId11"/>
          <a:stretch>
            <a:fillRect/>
          </a:stretch>
        </p:blipFill>
        <p:spPr>
          <a:xfrm>
            <a:off x="5324475" y="2076450"/>
            <a:ext cx="166688" cy="151507"/>
          </a:xfrm>
          <a:prstGeom prst="rect">
            <a:avLst/>
          </a:prstGeom>
        </p:spPr>
      </p:pic>
      <p:pic>
        <p:nvPicPr>
          <p:cNvPr id="11" name="Image 9" descr="preencoded.png"/>
          <p:cNvPicPr>
            <a:picLocks noChangeAspect="1"/>
          </p:cNvPicPr>
          <p:nvPr/>
        </p:nvPicPr>
        <p:blipFill>
          <a:blip r:embed="rId12"/>
          <a:stretch>
            <a:fillRect/>
          </a:stretch>
        </p:blipFill>
        <p:spPr>
          <a:xfrm>
            <a:off x="5324475" y="2533650"/>
            <a:ext cx="166688" cy="138857"/>
          </a:xfrm>
          <a:prstGeom prst="rect">
            <a:avLst/>
          </a:prstGeom>
        </p:spPr>
      </p:pic>
      <p:pic>
        <p:nvPicPr>
          <p:cNvPr id="12" name="Image 10" descr="preencoded.png"/>
          <p:cNvPicPr>
            <a:picLocks noChangeAspect="1"/>
          </p:cNvPicPr>
          <p:nvPr/>
        </p:nvPicPr>
        <p:blipFill>
          <a:blip r:embed="rId13"/>
          <a:stretch>
            <a:fillRect/>
          </a:stretch>
        </p:blipFill>
        <p:spPr>
          <a:xfrm>
            <a:off x="5324475" y="3124200"/>
            <a:ext cx="1555403" cy="195263"/>
          </a:xfrm>
          <a:prstGeom prst="rect">
            <a:avLst/>
          </a:prstGeom>
        </p:spPr>
      </p:pic>
      <p:pic>
        <p:nvPicPr>
          <p:cNvPr id="13" name="Image 11" descr="preencoded.png"/>
          <p:cNvPicPr>
            <a:picLocks noChangeAspect="1"/>
          </p:cNvPicPr>
          <p:nvPr/>
        </p:nvPicPr>
        <p:blipFill>
          <a:blip r:embed="rId7"/>
          <a:stretch>
            <a:fillRect/>
          </a:stretch>
        </p:blipFill>
        <p:spPr>
          <a:xfrm>
            <a:off x="8543925" y="971550"/>
            <a:ext cx="3219450" cy="2500313"/>
          </a:xfrm>
          <a:prstGeom prst="rect">
            <a:avLst/>
          </a:prstGeom>
        </p:spPr>
      </p:pic>
      <p:pic>
        <p:nvPicPr>
          <p:cNvPr id="14" name="Image 12" descr="preencoded.png"/>
          <p:cNvPicPr>
            <a:picLocks noChangeAspect="1"/>
          </p:cNvPicPr>
          <p:nvPr/>
        </p:nvPicPr>
        <p:blipFill>
          <a:blip r:embed="rId14"/>
          <a:stretch>
            <a:fillRect/>
          </a:stretch>
        </p:blipFill>
        <p:spPr>
          <a:xfrm>
            <a:off x="8734425" y="1123950"/>
            <a:ext cx="381000" cy="381000"/>
          </a:xfrm>
          <a:prstGeom prst="rect">
            <a:avLst/>
          </a:prstGeom>
        </p:spPr>
      </p:pic>
      <p:pic>
        <p:nvPicPr>
          <p:cNvPr id="15" name="Image 13" descr="preencoded.png"/>
          <p:cNvPicPr>
            <a:picLocks noChangeAspect="1"/>
          </p:cNvPicPr>
          <p:nvPr/>
        </p:nvPicPr>
        <p:blipFill>
          <a:blip r:embed="rId15"/>
          <a:stretch>
            <a:fillRect/>
          </a:stretch>
        </p:blipFill>
        <p:spPr>
          <a:xfrm>
            <a:off x="8817769" y="1226790"/>
            <a:ext cx="214313" cy="175320"/>
          </a:xfrm>
          <a:prstGeom prst="rect">
            <a:avLst/>
          </a:prstGeom>
        </p:spPr>
      </p:pic>
      <p:pic>
        <p:nvPicPr>
          <p:cNvPr id="16" name="Image 14" descr="preencoded.png"/>
          <p:cNvPicPr>
            <a:picLocks noChangeAspect="1"/>
          </p:cNvPicPr>
          <p:nvPr/>
        </p:nvPicPr>
        <p:blipFill>
          <a:blip r:embed="rId10"/>
          <a:stretch>
            <a:fillRect/>
          </a:stretch>
        </p:blipFill>
        <p:spPr>
          <a:xfrm>
            <a:off x="8734425" y="1619250"/>
            <a:ext cx="166688" cy="166688"/>
          </a:xfrm>
          <a:prstGeom prst="rect">
            <a:avLst/>
          </a:prstGeom>
        </p:spPr>
      </p:pic>
      <p:pic>
        <p:nvPicPr>
          <p:cNvPr id="17" name="Image 15" descr="preencoded.png"/>
          <p:cNvPicPr>
            <a:picLocks noChangeAspect="1"/>
          </p:cNvPicPr>
          <p:nvPr/>
        </p:nvPicPr>
        <p:blipFill>
          <a:blip r:embed="rId11"/>
          <a:stretch>
            <a:fillRect/>
          </a:stretch>
        </p:blipFill>
        <p:spPr>
          <a:xfrm>
            <a:off x="8734425" y="2076450"/>
            <a:ext cx="166688" cy="151507"/>
          </a:xfrm>
          <a:prstGeom prst="rect">
            <a:avLst/>
          </a:prstGeom>
        </p:spPr>
      </p:pic>
      <p:pic>
        <p:nvPicPr>
          <p:cNvPr id="18" name="Image 16" descr="preencoded.png"/>
          <p:cNvPicPr>
            <a:picLocks noChangeAspect="1"/>
          </p:cNvPicPr>
          <p:nvPr/>
        </p:nvPicPr>
        <p:blipFill>
          <a:blip r:embed="rId12"/>
          <a:stretch>
            <a:fillRect/>
          </a:stretch>
        </p:blipFill>
        <p:spPr>
          <a:xfrm>
            <a:off x="8734425" y="2533650"/>
            <a:ext cx="166688" cy="138857"/>
          </a:xfrm>
          <a:prstGeom prst="rect">
            <a:avLst/>
          </a:prstGeom>
        </p:spPr>
      </p:pic>
      <p:pic>
        <p:nvPicPr>
          <p:cNvPr id="19" name="Image 17" descr="preencoded.png"/>
          <p:cNvPicPr>
            <a:picLocks noChangeAspect="1"/>
          </p:cNvPicPr>
          <p:nvPr/>
        </p:nvPicPr>
        <p:blipFill>
          <a:blip r:embed="rId16"/>
          <a:stretch>
            <a:fillRect/>
          </a:stretch>
        </p:blipFill>
        <p:spPr>
          <a:xfrm>
            <a:off x="8734425" y="3124200"/>
            <a:ext cx="1788319" cy="195263"/>
          </a:xfrm>
          <a:prstGeom prst="rect">
            <a:avLst/>
          </a:prstGeom>
        </p:spPr>
      </p:pic>
      <p:pic>
        <p:nvPicPr>
          <p:cNvPr id="20" name="Image 18" descr="preencoded.png"/>
          <p:cNvPicPr>
            <a:picLocks noChangeAspect="1"/>
          </p:cNvPicPr>
          <p:nvPr/>
        </p:nvPicPr>
        <p:blipFill>
          <a:blip r:embed="rId7"/>
          <a:stretch>
            <a:fillRect/>
          </a:stretch>
        </p:blipFill>
        <p:spPr>
          <a:xfrm>
            <a:off x="5133975" y="3624263"/>
            <a:ext cx="3219450" cy="2500313"/>
          </a:xfrm>
          <a:prstGeom prst="rect">
            <a:avLst/>
          </a:prstGeom>
        </p:spPr>
      </p:pic>
      <p:pic>
        <p:nvPicPr>
          <p:cNvPr id="21" name="Image 19" descr="preencoded.png"/>
          <p:cNvPicPr>
            <a:picLocks noChangeAspect="1"/>
          </p:cNvPicPr>
          <p:nvPr/>
        </p:nvPicPr>
        <p:blipFill>
          <a:blip r:embed="rId8"/>
          <a:stretch>
            <a:fillRect/>
          </a:stretch>
        </p:blipFill>
        <p:spPr>
          <a:xfrm>
            <a:off x="5324475" y="3776662"/>
            <a:ext cx="381000" cy="381000"/>
          </a:xfrm>
          <a:prstGeom prst="rect">
            <a:avLst/>
          </a:prstGeom>
        </p:spPr>
      </p:pic>
      <p:pic>
        <p:nvPicPr>
          <p:cNvPr id="22" name="Image 20" descr="preencoded.png"/>
          <p:cNvPicPr>
            <a:picLocks noChangeAspect="1"/>
          </p:cNvPicPr>
          <p:nvPr/>
        </p:nvPicPr>
        <p:blipFill>
          <a:blip r:embed="rId17"/>
          <a:stretch>
            <a:fillRect/>
          </a:stretch>
        </p:blipFill>
        <p:spPr>
          <a:xfrm>
            <a:off x="5407819" y="3879503"/>
            <a:ext cx="214313" cy="175320"/>
          </a:xfrm>
          <a:prstGeom prst="rect">
            <a:avLst/>
          </a:prstGeom>
        </p:spPr>
      </p:pic>
      <p:pic>
        <p:nvPicPr>
          <p:cNvPr id="23" name="Image 21" descr="preencoded.png"/>
          <p:cNvPicPr>
            <a:picLocks noChangeAspect="1"/>
          </p:cNvPicPr>
          <p:nvPr/>
        </p:nvPicPr>
        <p:blipFill>
          <a:blip r:embed="rId11"/>
          <a:stretch>
            <a:fillRect/>
          </a:stretch>
        </p:blipFill>
        <p:spPr>
          <a:xfrm>
            <a:off x="5324475" y="4271963"/>
            <a:ext cx="166688" cy="151507"/>
          </a:xfrm>
          <a:prstGeom prst="rect">
            <a:avLst/>
          </a:prstGeom>
        </p:spPr>
      </p:pic>
      <p:pic>
        <p:nvPicPr>
          <p:cNvPr id="24" name="Image 22" descr="preencoded.png"/>
          <p:cNvPicPr>
            <a:picLocks noChangeAspect="1"/>
          </p:cNvPicPr>
          <p:nvPr/>
        </p:nvPicPr>
        <p:blipFill>
          <a:blip r:embed="rId11"/>
          <a:stretch>
            <a:fillRect/>
          </a:stretch>
        </p:blipFill>
        <p:spPr>
          <a:xfrm>
            <a:off x="5324475" y="4729163"/>
            <a:ext cx="166688" cy="151507"/>
          </a:xfrm>
          <a:prstGeom prst="rect">
            <a:avLst/>
          </a:prstGeom>
        </p:spPr>
      </p:pic>
      <p:pic>
        <p:nvPicPr>
          <p:cNvPr id="25" name="Image 23" descr="preencoded.png"/>
          <p:cNvPicPr>
            <a:picLocks noChangeAspect="1"/>
          </p:cNvPicPr>
          <p:nvPr/>
        </p:nvPicPr>
        <p:blipFill>
          <a:blip r:embed="rId11"/>
          <a:stretch>
            <a:fillRect/>
          </a:stretch>
        </p:blipFill>
        <p:spPr>
          <a:xfrm>
            <a:off x="5324475" y="5186363"/>
            <a:ext cx="166688" cy="151507"/>
          </a:xfrm>
          <a:prstGeom prst="rect">
            <a:avLst/>
          </a:prstGeom>
        </p:spPr>
      </p:pic>
      <p:pic>
        <p:nvPicPr>
          <p:cNvPr id="26" name="Image 24" descr="preencoded.png"/>
          <p:cNvPicPr>
            <a:picLocks noChangeAspect="1"/>
          </p:cNvPicPr>
          <p:nvPr/>
        </p:nvPicPr>
        <p:blipFill>
          <a:blip r:embed="rId18"/>
          <a:stretch>
            <a:fillRect/>
          </a:stretch>
        </p:blipFill>
        <p:spPr>
          <a:xfrm>
            <a:off x="5324475" y="5776913"/>
            <a:ext cx="1829098" cy="195263"/>
          </a:xfrm>
          <a:prstGeom prst="rect">
            <a:avLst/>
          </a:prstGeom>
        </p:spPr>
      </p:pic>
      <p:pic>
        <p:nvPicPr>
          <p:cNvPr id="27" name="Image 25" descr="preencoded.png"/>
          <p:cNvPicPr>
            <a:picLocks noChangeAspect="1"/>
          </p:cNvPicPr>
          <p:nvPr/>
        </p:nvPicPr>
        <p:blipFill>
          <a:blip r:embed="rId7"/>
          <a:stretch>
            <a:fillRect/>
          </a:stretch>
        </p:blipFill>
        <p:spPr>
          <a:xfrm>
            <a:off x="8543925" y="3624263"/>
            <a:ext cx="3219450" cy="2500313"/>
          </a:xfrm>
          <a:prstGeom prst="rect">
            <a:avLst/>
          </a:prstGeom>
        </p:spPr>
      </p:pic>
      <p:pic>
        <p:nvPicPr>
          <p:cNvPr id="28" name="Image 26" descr="preencoded.png"/>
          <p:cNvPicPr>
            <a:picLocks noChangeAspect="1"/>
          </p:cNvPicPr>
          <p:nvPr/>
        </p:nvPicPr>
        <p:blipFill>
          <a:blip r:embed="rId14"/>
          <a:stretch>
            <a:fillRect/>
          </a:stretch>
        </p:blipFill>
        <p:spPr>
          <a:xfrm>
            <a:off x="8734425" y="3776662"/>
            <a:ext cx="381000" cy="381000"/>
          </a:xfrm>
          <a:prstGeom prst="rect">
            <a:avLst/>
          </a:prstGeom>
        </p:spPr>
      </p:pic>
      <p:pic>
        <p:nvPicPr>
          <p:cNvPr id="29" name="Image 27" descr="preencoded.png"/>
          <p:cNvPicPr>
            <a:picLocks noChangeAspect="1"/>
          </p:cNvPicPr>
          <p:nvPr/>
        </p:nvPicPr>
        <p:blipFill>
          <a:blip r:embed="rId19"/>
          <a:stretch>
            <a:fillRect/>
          </a:stretch>
        </p:blipFill>
        <p:spPr>
          <a:xfrm>
            <a:off x="8817769" y="3879503"/>
            <a:ext cx="214313" cy="175320"/>
          </a:xfrm>
          <a:prstGeom prst="rect">
            <a:avLst/>
          </a:prstGeom>
        </p:spPr>
      </p:pic>
      <p:pic>
        <p:nvPicPr>
          <p:cNvPr id="30" name="Image 28" descr="preencoded.png"/>
          <p:cNvPicPr>
            <a:picLocks noChangeAspect="1"/>
          </p:cNvPicPr>
          <p:nvPr/>
        </p:nvPicPr>
        <p:blipFill>
          <a:blip r:embed="rId20"/>
          <a:stretch>
            <a:fillRect/>
          </a:stretch>
        </p:blipFill>
        <p:spPr>
          <a:xfrm>
            <a:off x="8734425" y="4271963"/>
            <a:ext cx="166688" cy="151507"/>
          </a:xfrm>
          <a:prstGeom prst="rect">
            <a:avLst/>
          </a:prstGeom>
        </p:spPr>
      </p:pic>
      <p:pic>
        <p:nvPicPr>
          <p:cNvPr id="31" name="Image 29" descr="preencoded.png"/>
          <p:cNvPicPr>
            <a:picLocks noChangeAspect="1"/>
          </p:cNvPicPr>
          <p:nvPr/>
        </p:nvPicPr>
        <p:blipFill>
          <a:blip r:embed="rId20"/>
          <a:stretch>
            <a:fillRect/>
          </a:stretch>
        </p:blipFill>
        <p:spPr>
          <a:xfrm>
            <a:off x="8734425" y="4729163"/>
            <a:ext cx="166688" cy="151507"/>
          </a:xfrm>
          <a:prstGeom prst="rect">
            <a:avLst/>
          </a:prstGeom>
        </p:spPr>
      </p:pic>
      <p:pic>
        <p:nvPicPr>
          <p:cNvPr id="32" name="Image 30" descr="preencoded.png"/>
          <p:cNvPicPr>
            <a:picLocks noChangeAspect="1"/>
          </p:cNvPicPr>
          <p:nvPr/>
        </p:nvPicPr>
        <p:blipFill>
          <a:blip r:embed="rId21"/>
          <a:stretch>
            <a:fillRect/>
          </a:stretch>
        </p:blipFill>
        <p:spPr>
          <a:xfrm>
            <a:off x="8734425" y="5186363"/>
            <a:ext cx="166688" cy="138857"/>
          </a:xfrm>
          <a:prstGeom prst="rect">
            <a:avLst/>
          </a:prstGeom>
        </p:spPr>
      </p:pic>
      <p:pic>
        <p:nvPicPr>
          <p:cNvPr id="33" name="Image 31" descr="preencoded.png"/>
          <p:cNvPicPr>
            <a:picLocks noChangeAspect="1"/>
          </p:cNvPicPr>
          <p:nvPr/>
        </p:nvPicPr>
        <p:blipFill>
          <a:blip r:embed="rId22"/>
          <a:stretch>
            <a:fillRect/>
          </a:stretch>
        </p:blipFill>
        <p:spPr>
          <a:xfrm>
            <a:off x="8734425" y="5776913"/>
            <a:ext cx="1811536" cy="195263"/>
          </a:xfrm>
          <a:prstGeom prst="rect">
            <a:avLst/>
          </a:prstGeom>
        </p:spPr>
      </p:pic>
      <p:pic>
        <p:nvPicPr>
          <p:cNvPr id="34" name="Image 32" descr="preencoded.png"/>
          <p:cNvPicPr>
            <a:picLocks noChangeAspect="1"/>
          </p:cNvPicPr>
          <p:nvPr/>
        </p:nvPicPr>
        <p:blipFill>
          <a:blip r:embed="rId23"/>
          <a:stretch>
            <a:fillRect/>
          </a:stretch>
        </p:blipFill>
        <p:spPr>
          <a:xfrm>
            <a:off x="428625" y="6429375"/>
            <a:ext cx="11334750" cy="428625"/>
          </a:xfrm>
          <a:prstGeom prst="rect">
            <a:avLst/>
          </a:prstGeom>
        </p:spPr>
      </p:pic>
      <p:sp>
        <p:nvSpPr>
          <p:cNvPr id="35" name="Text 0"/>
          <p:cNvSpPr/>
          <p:nvPr/>
        </p:nvSpPr>
        <p:spPr>
          <a:xfrm>
            <a:off x="581025" y="190500"/>
            <a:ext cx="3655796"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6" name="Text 1"/>
          <p:cNvSpPr/>
          <p:nvPr/>
        </p:nvSpPr>
        <p:spPr>
          <a:xfrm>
            <a:off x="571500" y="542925"/>
            <a:ext cx="11191875"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Modalities of Echocardiography</a:t>
            </a:r>
            <a:endParaRPr lang="en-US" sz="2250" dirty="0"/>
          </a:p>
        </p:txBody>
      </p:sp>
      <p:sp>
        <p:nvSpPr>
          <p:cNvPr id="37" name="Text 2"/>
          <p:cNvSpPr/>
          <p:nvPr/>
        </p:nvSpPr>
        <p:spPr>
          <a:xfrm>
            <a:off x="428625" y="5791200"/>
            <a:ext cx="4419600" cy="200025"/>
          </a:xfrm>
          <a:prstGeom prst="rect">
            <a:avLst/>
          </a:prstGeom>
          <a:noFill/>
          <a:ln/>
        </p:spPr>
        <p:txBody>
          <a:bodyPr vert="horz" wrap="square" lIns="0" tIns="0" rIns="0" bIns="0" rtlCol="0" anchor="ctr"/>
          <a:lstStyle/>
          <a:p>
            <a:pPr marL="0" indent="0" algn="ctr">
              <a:lnSpc>
                <a:spcPts val="1575"/>
              </a:lnSpc>
              <a:buNone/>
            </a:pPr>
            <a:r>
              <a:rPr lang="en-US" sz="1050" i="1" dirty="0">
                <a:solidFill>
                  <a:srgbClr val="666666"/>
                </a:solidFill>
              </a:rPr>
              <a:t>Standard Transthoracic Echocardiogram (TTE) in a clinical setting</a:t>
            </a:r>
            <a:endParaRPr lang="en-US" sz="1050" dirty="0"/>
          </a:p>
        </p:txBody>
      </p:sp>
      <p:sp>
        <p:nvSpPr>
          <p:cNvPr id="38" name="Text 3"/>
          <p:cNvSpPr/>
          <p:nvPr/>
        </p:nvSpPr>
        <p:spPr>
          <a:xfrm>
            <a:off x="5819775" y="1185863"/>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Transthoracic (TTE)</a:t>
            </a:r>
            <a:endParaRPr lang="en-US" sz="1350" dirty="0"/>
          </a:p>
        </p:txBody>
      </p:sp>
      <p:sp>
        <p:nvSpPr>
          <p:cNvPr id="39" name="Text 4"/>
          <p:cNvSpPr/>
          <p:nvPr/>
        </p:nvSpPr>
        <p:spPr>
          <a:xfrm>
            <a:off x="5567363" y="1619250"/>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Gold standard &amp; non-invasive first-line investigation.</a:t>
            </a:r>
            <a:endParaRPr lang="en-US" sz="1050" dirty="0"/>
          </a:p>
        </p:txBody>
      </p:sp>
      <p:sp>
        <p:nvSpPr>
          <p:cNvPr id="40" name="Text 5"/>
          <p:cNvSpPr/>
          <p:nvPr/>
        </p:nvSpPr>
        <p:spPr>
          <a:xfrm>
            <a:off x="5567363" y="2076450"/>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Probe placed on chest wall for real-time imaging.</a:t>
            </a:r>
            <a:endParaRPr lang="en-US" sz="1050" dirty="0"/>
          </a:p>
        </p:txBody>
      </p:sp>
      <p:sp>
        <p:nvSpPr>
          <p:cNvPr id="41" name="Text 6"/>
          <p:cNvSpPr/>
          <p:nvPr/>
        </p:nvSpPr>
        <p:spPr>
          <a:xfrm>
            <a:off x="5567363" y="2533650"/>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Standard for GP heart failure/valve referrals.</a:t>
            </a:r>
            <a:endParaRPr lang="en-US" sz="1050" dirty="0"/>
          </a:p>
        </p:txBody>
      </p:sp>
      <p:sp>
        <p:nvSpPr>
          <p:cNvPr id="42" name="Text 7"/>
          <p:cNvSpPr/>
          <p:nvPr/>
        </p:nvSpPr>
        <p:spPr>
          <a:xfrm>
            <a:off x="5400675" y="3124200"/>
            <a:ext cx="260844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388E3C"/>
                </a:solidFill>
              </a:rPr>
              <a:t>FIRST-LINE PRIMARY CARE</a:t>
            </a:r>
            <a:endParaRPr lang="en-US" sz="825" dirty="0"/>
          </a:p>
        </p:txBody>
      </p:sp>
      <p:sp>
        <p:nvSpPr>
          <p:cNvPr id="43" name="Text 8"/>
          <p:cNvSpPr/>
          <p:nvPr/>
        </p:nvSpPr>
        <p:spPr>
          <a:xfrm>
            <a:off x="9229725" y="1185863"/>
            <a:ext cx="29622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Transoesophageal (TOE)</a:t>
            </a:r>
            <a:endParaRPr lang="en-US" sz="1350" dirty="0"/>
          </a:p>
        </p:txBody>
      </p:sp>
      <p:sp>
        <p:nvSpPr>
          <p:cNvPr id="44" name="Text 9"/>
          <p:cNvSpPr/>
          <p:nvPr/>
        </p:nvSpPr>
        <p:spPr>
          <a:xfrm>
            <a:off x="8977313" y="1619250"/>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Probe in oesophagus provides superior image quality.</a:t>
            </a:r>
            <a:endParaRPr lang="en-US" sz="1050" dirty="0"/>
          </a:p>
        </p:txBody>
      </p:sp>
      <p:sp>
        <p:nvSpPr>
          <p:cNvPr id="45" name="Text 10"/>
          <p:cNvSpPr/>
          <p:nvPr/>
        </p:nvSpPr>
        <p:spPr>
          <a:xfrm>
            <a:off x="8977313" y="2076450"/>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Used for endocarditis, thrombus in AF, or valves.</a:t>
            </a:r>
            <a:endParaRPr lang="en-US" sz="1050" dirty="0"/>
          </a:p>
        </p:txBody>
      </p:sp>
      <p:sp>
        <p:nvSpPr>
          <p:cNvPr id="46" name="Text 11"/>
          <p:cNvSpPr/>
          <p:nvPr/>
        </p:nvSpPr>
        <p:spPr>
          <a:xfrm>
            <a:off x="8977313" y="2533650"/>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Invasive hospital-based specialist procedure.</a:t>
            </a:r>
            <a:endParaRPr lang="en-US" sz="1050" dirty="0"/>
          </a:p>
        </p:txBody>
      </p:sp>
      <p:sp>
        <p:nvSpPr>
          <p:cNvPr id="47" name="Text 12"/>
          <p:cNvSpPr/>
          <p:nvPr/>
        </p:nvSpPr>
        <p:spPr>
          <a:xfrm>
            <a:off x="8810625" y="3124200"/>
            <a:ext cx="2875383" cy="195263"/>
          </a:xfrm>
          <a:prstGeom prst="rect">
            <a:avLst/>
          </a:prstGeom>
          <a:noFill/>
          <a:ln/>
        </p:spPr>
        <p:txBody>
          <a:bodyPr vert="horz" wrap="square" lIns="0" tIns="0" rIns="0" bIns="0" rtlCol="0" anchor="ctr"/>
          <a:lstStyle/>
          <a:p>
            <a:pPr marL="0" indent="0">
              <a:lnSpc>
                <a:spcPts val="1238"/>
              </a:lnSpc>
              <a:buNone/>
            </a:pPr>
            <a:r>
              <a:rPr lang="en-US" sz="825" b="1" dirty="0">
                <a:solidFill>
                  <a:srgbClr val="1976D2"/>
                </a:solidFill>
              </a:rPr>
              <a:t>SPECIALIST SECONDARY CARE</a:t>
            </a:r>
            <a:endParaRPr lang="en-US" sz="825" dirty="0"/>
          </a:p>
        </p:txBody>
      </p:sp>
      <p:sp>
        <p:nvSpPr>
          <p:cNvPr id="48" name="Text 13"/>
          <p:cNvSpPr/>
          <p:nvPr/>
        </p:nvSpPr>
        <p:spPr>
          <a:xfrm>
            <a:off x="5819775" y="3838575"/>
            <a:ext cx="22631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Stress Echo</a:t>
            </a:r>
            <a:endParaRPr lang="en-US" sz="1350" dirty="0"/>
          </a:p>
        </p:txBody>
      </p:sp>
      <p:sp>
        <p:nvSpPr>
          <p:cNvPr id="49" name="Text 14"/>
          <p:cNvSpPr/>
          <p:nvPr/>
        </p:nvSpPr>
        <p:spPr>
          <a:xfrm>
            <a:off x="5567363" y="4271963"/>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Uses exercise or Dobutamine to stress the heart.</a:t>
            </a:r>
            <a:endParaRPr lang="en-US" sz="1050" dirty="0"/>
          </a:p>
        </p:txBody>
      </p:sp>
      <p:sp>
        <p:nvSpPr>
          <p:cNvPr id="50" name="Text 15"/>
          <p:cNvSpPr/>
          <p:nvPr/>
        </p:nvSpPr>
        <p:spPr>
          <a:xfrm>
            <a:off x="5567363" y="4729163"/>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Assesses inducible ischaemia and muscle viability.</a:t>
            </a:r>
            <a:endParaRPr lang="en-US" sz="1050" dirty="0"/>
          </a:p>
        </p:txBody>
      </p:sp>
      <p:sp>
        <p:nvSpPr>
          <p:cNvPr id="51" name="Text 16"/>
          <p:cNvSpPr/>
          <p:nvPr/>
        </p:nvSpPr>
        <p:spPr>
          <a:xfrm>
            <a:off x="5567363" y="5186363"/>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Alternative to MPS or Stress MRI in stable CAD.</a:t>
            </a:r>
            <a:endParaRPr lang="en-US" sz="1050" dirty="0"/>
          </a:p>
        </p:txBody>
      </p:sp>
      <p:sp>
        <p:nvSpPr>
          <p:cNvPr id="52" name="Text 17"/>
          <p:cNvSpPr/>
          <p:nvPr/>
        </p:nvSpPr>
        <p:spPr>
          <a:xfrm>
            <a:off x="5400675" y="5776913"/>
            <a:ext cx="2881355" cy="195263"/>
          </a:xfrm>
          <a:prstGeom prst="rect">
            <a:avLst/>
          </a:prstGeom>
          <a:noFill/>
          <a:ln/>
        </p:spPr>
        <p:txBody>
          <a:bodyPr vert="horz" wrap="square" lIns="0" tIns="0" rIns="0" bIns="0" rtlCol="0" anchor="ctr"/>
          <a:lstStyle/>
          <a:p>
            <a:pPr marL="0" indent="0">
              <a:lnSpc>
                <a:spcPts val="1238"/>
              </a:lnSpc>
              <a:buNone/>
            </a:pPr>
            <a:r>
              <a:rPr lang="en-US" sz="825" b="1" dirty="0">
                <a:solidFill>
                  <a:srgbClr val="1976D2"/>
                </a:solidFill>
              </a:rPr>
              <a:t>DIAGNOSTIC SECONDARY CARE</a:t>
            </a:r>
            <a:endParaRPr lang="en-US" sz="825" dirty="0"/>
          </a:p>
        </p:txBody>
      </p:sp>
      <p:sp>
        <p:nvSpPr>
          <p:cNvPr id="53" name="Text 18"/>
          <p:cNvSpPr/>
          <p:nvPr/>
        </p:nvSpPr>
        <p:spPr>
          <a:xfrm>
            <a:off x="9229725" y="3838575"/>
            <a:ext cx="29622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Point-of-Care (POCUS)</a:t>
            </a:r>
            <a:endParaRPr lang="en-US" sz="1350" dirty="0"/>
          </a:p>
        </p:txBody>
      </p:sp>
      <p:sp>
        <p:nvSpPr>
          <p:cNvPr id="54" name="Text 19"/>
          <p:cNvSpPr/>
          <p:nvPr/>
        </p:nvSpPr>
        <p:spPr>
          <a:xfrm>
            <a:off x="8977313" y="4271963"/>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Focused bedside assessment in acute settings.</a:t>
            </a:r>
            <a:endParaRPr lang="en-US" sz="1050" dirty="0"/>
          </a:p>
        </p:txBody>
      </p:sp>
      <p:sp>
        <p:nvSpPr>
          <p:cNvPr id="55" name="Text 20"/>
          <p:cNvSpPr/>
          <p:nvPr/>
        </p:nvSpPr>
        <p:spPr>
          <a:xfrm>
            <a:off x="8977313" y="4729163"/>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Rapid ruling in/out of major pathology (e.g. PE).</a:t>
            </a:r>
            <a:endParaRPr lang="en-US" sz="1050" dirty="0"/>
          </a:p>
        </p:txBody>
      </p:sp>
      <p:sp>
        <p:nvSpPr>
          <p:cNvPr id="56" name="Text 21"/>
          <p:cNvSpPr/>
          <p:nvPr/>
        </p:nvSpPr>
        <p:spPr>
          <a:xfrm>
            <a:off x="8977313" y="5186363"/>
            <a:ext cx="2595563"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Limited structural detail compared to full TTE.</a:t>
            </a:r>
            <a:endParaRPr lang="en-US" sz="1050" dirty="0"/>
          </a:p>
        </p:txBody>
      </p:sp>
      <p:sp>
        <p:nvSpPr>
          <p:cNvPr id="57" name="Text 22"/>
          <p:cNvSpPr/>
          <p:nvPr/>
        </p:nvSpPr>
        <p:spPr>
          <a:xfrm>
            <a:off x="8810625" y="5776913"/>
            <a:ext cx="299396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1976D2"/>
                </a:solidFill>
              </a:rPr>
              <a:t>EMERGENCY / ACUTE MEDICINE</a:t>
            </a:r>
            <a:endParaRPr lang="en-US" sz="825" dirty="0"/>
          </a:p>
        </p:txBody>
      </p:sp>
      <p:sp>
        <p:nvSpPr>
          <p:cNvPr id="58" name="Text 23"/>
          <p:cNvSpPr/>
          <p:nvPr/>
        </p:nvSpPr>
        <p:spPr>
          <a:xfrm>
            <a:off x="5425232" y="6543675"/>
            <a:ext cx="3360420" cy="200025"/>
          </a:xfrm>
          <a:prstGeom prst="rect">
            <a:avLst/>
          </a:prstGeom>
          <a:noFill/>
          <a:ln/>
        </p:spPr>
        <p:txBody>
          <a:bodyPr vert="horz" wrap="square" lIns="0" tIns="0" rIns="0" bIns="0" rtlCol="0" anchor="ctr"/>
          <a:lstStyle/>
          <a:p>
            <a:pPr marL="0" indent="0">
              <a:lnSpc>
                <a:spcPts val="1575"/>
              </a:lnSpc>
              <a:buNone/>
            </a:pPr>
            <a:r>
              <a:rPr lang="en-US" sz="1050" dirty="0">
                <a:solidFill>
                  <a:srgbClr val="888888"/>
                </a:solidFill>
              </a:rPr>
              <a:t>www.bradfordvts.co.uk</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2120503"/>
            <a:ext cx="6629400" cy="3131195"/>
          </a:xfrm>
          <a:prstGeom prst="rect">
            <a:avLst/>
          </a:prstGeom>
        </p:spPr>
      </p:pic>
      <p:pic>
        <p:nvPicPr>
          <p:cNvPr id="7" name="Image 5" descr="preencoded.png"/>
          <p:cNvPicPr>
            <a:picLocks noChangeAspect="1"/>
          </p:cNvPicPr>
          <p:nvPr/>
        </p:nvPicPr>
        <p:blipFill>
          <a:blip r:embed="rId7"/>
          <a:stretch>
            <a:fillRect/>
          </a:stretch>
        </p:blipFill>
        <p:spPr>
          <a:xfrm>
            <a:off x="428625" y="2120503"/>
            <a:ext cx="2704654" cy="495300"/>
          </a:xfrm>
          <a:prstGeom prst="rect">
            <a:avLst/>
          </a:prstGeom>
        </p:spPr>
      </p:pic>
      <p:pic>
        <p:nvPicPr>
          <p:cNvPr id="8" name="Image 6" descr="preencoded.png"/>
          <p:cNvPicPr>
            <a:picLocks noChangeAspect="1"/>
          </p:cNvPicPr>
          <p:nvPr/>
        </p:nvPicPr>
        <p:blipFill>
          <a:blip r:embed="rId8"/>
          <a:stretch>
            <a:fillRect/>
          </a:stretch>
        </p:blipFill>
        <p:spPr>
          <a:xfrm>
            <a:off x="3133279" y="2120503"/>
            <a:ext cx="3924746" cy="495300"/>
          </a:xfrm>
          <a:prstGeom prst="rect">
            <a:avLst/>
          </a:prstGeom>
        </p:spPr>
      </p:pic>
      <p:pic>
        <p:nvPicPr>
          <p:cNvPr id="9" name="Image 7" descr="preencoded.png"/>
          <p:cNvPicPr>
            <a:picLocks noChangeAspect="1"/>
          </p:cNvPicPr>
          <p:nvPr/>
        </p:nvPicPr>
        <p:blipFill>
          <a:blip r:embed="rId9"/>
          <a:stretch>
            <a:fillRect/>
          </a:stretch>
        </p:blipFill>
        <p:spPr>
          <a:xfrm>
            <a:off x="428625" y="2615803"/>
            <a:ext cx="381000" cy="655141"/>
          </a:xfrm>
          <a:prstGeom prst="rect">
            <a:avLst/>
          </a:prstGeom>
        </p:spPr>
      </p:pic>
      <p:pic>
        <p:nvPicPr>
          <p:cNvPr id="10" name="Image 8" descr="preencoded.png"/>
          <p:cNvPicPr>
            <a:picLocks noChangeAspect="1"/>
          </p:cNvPicPr>
          <p:nvPr/>
        </p:nvPicPr>
        <p:blipFill>
          <a:blip r:embed="rId10"/>
          <a:stretch>
            <a:fillRect/>
          </a:stretch>
        </p:blipFill>
        <p:spPr>
          <a:xfrm>
            <a:off x="809625" y="2615803"/>
            <a:ext cx="2323654" cy="655141"/>
          </a:xfrm>
          <a:prstGeom prst="rect">
            <a:avLst/>
          </a:prstGeom>
        </p:spPr>
      </p:pic>
      <p:pic>
        <p:nvPicPr>
          <p:cNvPr id="11" name="Image 9" descr="preencoded.png"/>
          <p:cNvPicPr>
            <a:picLocks noChangeAspect="1"/>
          </p:cNvPicPr>
          <p:nvPr/>
        </p:nvPicPr>
        <p:blipFill>
          <a:blip r:embed="rId11"/>
          <a:stretch>
            <a:fillRect/>
          </a:stretch>
        </p:blipFill>
        <p:spPr>
          <a:xfrm>
            <a:off x="3133279" y="2615803"/>
            <a:ext cx="3924746" cy="655141"/>
          </a:xfrm>
          <a:prstGeom prst="rect">
            <a:avLst/>
          </a:prstGeom>
        </p:spPr>
      </p:pic>
      <p:pic>
        <p:nvPicPr>
          <p:cNvPr id="12" name="Image 10" descr="preencoded.png"/>
          <p:cNvPicPr>
            <a:picLocks noChangeAspect="1"/>
          </p:cNvPicPr>
          <p:nvPr/>
        </p:nvPicPr>
        <p:blipFill>
          <a:blip r:embed="rId12"/>
          <a:stretch>
            <a:fillRect/>
          </a:stretch>
        </p:blipFill>
        <p:spPr>
          <a:xfrm>
            <a:off x="428625" y="3270945"/>
            <a:ext cx="381000" cy="655141"/>
          </a:xfrm>
          <a:prstGeom prst="rect">
            <a:avLst/>
          </a:prstGeom>
        </p:spPr>
      </p:pic>
      <p:pic>
        <p:nvPicPr>
          <p:cNvPr id="13" name="Image 11" descr="preencoded.png"/>
          <p:cNvPicPr>
            <a:picLocks noChangeAspect="1"/>
          </p:cNvPicPr>
          <p:nvPr/>
        </p:nvPicPr>
        <p:blipFill>
          <a:blip r:embed="rId13"/>
          <a:stretch>
            <a:fillRect/>
          </a:stretch>
        </p:blipFill>
        <p:spPr>
          <a:xfrm>
            <a:off x="809625" y="3270945"/>
            <a:ext cx="2323654" cy="655141"/>
          </a:xfrm>
          <a:prstGeom prst="rect">
            <a:avLst/>
          </a:prstGeom>
        </p:spPr>
      </p:pic>
      <p:pic>
        <p:nvPicPr>
          <p:cNvPr id="14" name="Image 12" descr="preencoded.png"/>
          <p:cNvPicPr>
            <a:picLocks noChangeAspect="1"/>
          </p:cNvPicPr>
          <p:nvPr/>
        </p:nvPicPr>
        <p:blipFill>
          <a:blip r:embed="rId14"/>
          <a:stretch>
            <a:fillRect/>
          </a:stretch>
        </p:blipFill>
        <p:spPr>
          <a:xfrm>
            <a:off x="3133279" y="3270945"/>
            <a:ext cx="3924746" cy="655141"/>
          </a:xfrm>
          <a:prstGeom prst="rect">
            <a:avLst/>
          </a:prstGeom>
        </p:spPr>
      </p:pic>
      <p:pic>
        <p:nvPicPr>
          <p:cNvPr id="15" name="Image 13" descr="preencoded.png"/>
          <p:cNvPicPr>
            <a:picLocks noChangeAspect="1"/>
          </p:cNvPicPr>
          <p:nvPr/>
        </p:nvPicPr>
        <p:blipFill>
          <a:blip r:embed="rId15"/>
          <a:stretch>
            <a:fillRect/>
          </a:stretch>
        </p:blipFill>
        <p:spPr>
          <a:xfrm>
            <a:off x="428625" y="3926086"/>
            <a:ext cx="381000" cy="441871"/>
          </a:xfrm>
          <a:prstGeom prst="rect">
            <a:avLst/>
          </a:prstGeom>
        </p:spPr>
      </p:pic>
      <p:pic>
        <p:nvPicPr>
          <p:cNvPr id="16" name="Image 14" descr="preencoded.png"/>
          <p:cNvPicPr>
            <a:picLocks noChangeAspect="1"/>
          </p:cNvPicPr>
          <p:nvPr/>
        </p:nvPicPr>
        <p:blipFill>
          <a:blip r:embed="rId13"/>
          <a:stretch>
            <a:fillRect/>
          </a:stretch>
        </p:blipFill>
        <p:spPr>
          <a:xfrm>
            <a:off x="809625" y="3926086"/>
            <a:ext cx="2323654" cy="441871"/>
          </a:xfrm>
          <a:prstGeom prst="rect">
            <a:avLst/>
          </a:prstGeom>
        </p:spPr>
      </p:pic>
      <p:pic>
        <p:nvPicPr>
          <p:cNvPr id="17" name="Image 15" descr="preencoded.png"/>
          <p:cNvPicPr>
            <a:picLocks noChangeAspect="1"/>
          </p:cNvPicPr>
          <p:nvPr/>
        </p:nvPicPr>
        <p:blipFill>
          <a:blip r:embed="rId16"/>
          <a:stretch>
            <a:fillRect/>
          </a:stretch>
        </p:blipFill>
        <p:spPr>
          <a:xfrm>
            <a:off x="3133279" y="3926086"/>
            <a:ext cx="3924746" cy="441871"/>
          </a:xfrm>
          <a:prstGeom prst="rect">
            <a:avLst/>
          </a:prstGeom>
        </p:spPr>
      </p:pic>
      <p:pic>
        <p:nvPicPr>
          <p:cNvPr id="18" name="Image 16" descr="preencoded.png"/>
          <p:cNvPicPr>
            <a:picLocks noChangeAspect="1"/>
          </p:cNvPicPr>
          <p:nvPr/>
        </p:nvPicPr>
        <p:blipFill>
          <a:blip r:embed="rId17"/>
          <a:stretch>
            <a:fillRect/>
          </a:stretch>
        </p:blipFill>
        <p:spPr>
          <a:xfrm>
            <a:off x="428625" y="4367957"/>
            <a:ext cx="381000" cy="441871"/>
          </a:xfrm>
          <a:prstGeom prst="rect">
            <a:avLst/>
          </a:prstGeom>
        </p:spPr>
      </p:pic>
      <p:pic>
        <p:nvPicPr>
          <p:cNvPr id="19" name="Image 17" descr="preencoded.png"/>
          <p:cNvPicPr>
            <a:picLocks noChangeAspect="1"/>
          </p:cNvPicPr>
          <p:nvPr/>
        </p:nvPicPr>
        <p:blipFill>
          <a:blip r:embed="rId18"/>
          <a:stretch>
            <a:fillRect/>
          </a:stretch>
        </p:blipFill>
        <p:spPr>
          <a:xfrm>
            <a:off x="809625" y="4367957"/>
            <a:ext cx="2323654" cy="441871"/>
          </a:xfrm>
          <a:prstGeom prst="rect">
            <a:avLst/>
          </a:prstGeom>
        </p:spPr>
      </p:pic>
      <p:pic>
        <p:nvPicPr>
          <p:cNvPr id="20" name="Image 18" descr="preencoded.png"/>
          <p:cNvPicPr>
            <a:picLocks noChangeAspect="1"/>
          </p:cNvPicPr>
          <p:nvPr/>
        </p:nvPicPr>
        <p:blipFill>
          <a:blip r:embed="rId19"/>
          <a:stretch>
            <a:fillRect/>
          </a:stretch>
        </p:blipFill>
        <p:spPr>
          <a:xfrm>
            <a:off x="3133279" y="4367957"/>
            <a:ext cx="3924746" cy="441871"/>
          </a:xfrm>
          <a:prstGeom prst="rect">
            <a:avLst/>
          </a:prstGeom>
        </p:spPr>
      </p:pic>
      <p:pic>
        <p:nvPicPr>
          <p:cNvPr id="21" name="Image 19" descr="preencoded.png"/>
          <p:cNvPicPr>
            <a:picLocks noChangeAspect="1"/>
          </p:cNvPicPr>
          <p:nvPr/>
        </p:nvPicPr>
        <p:blipFill>
          <a:blip r:embed="rId20"/>
          <a:stretch>
            <a:fillRect/>
          </a:stretch>
        </p:blipFill>
        <p:spPr>
          <a:xfrm>
            <a:off x="7343775" y="1143595"/>
            <a:ext cx="4419600" cy="1016198"/>
          </a:xfrm>
          <a:prstGeom prst="rect">
            <a:avLst/>
          </a:prstGeom>
        </p:spPr>
      </p:pic>
      <p:pic>
        <p:nvPicPr>
          <p:cNvPr id="22" name="Image 20" descr="preencoded.png"/>
          <p:cNvPicPr>
            <a:picLocks noChangeAspect="1"/>
          </p:cNvPicPr>
          <p:nvPr/>
        </p:nvPicPr>
        <p:blipFill>
          <a:blip r:embed="rId21"/>
          <a:stretch>
            <a:fillRect/>
          </a:stretch>
        </p:blipFill>
        <p:spPr>
          <a:xfrm>
            <a:off x="7343775" y="2350294"/>
            <a:ext cx="4419600" cy="1016198"/>
          </a:xfrm>
          <a:prstGeom prst="rect">
            <a:avLst/>
          </a:prstGeom>
        </p:spPr>
      </p:pic>
      <p:pic>
        <p:nvPicPr>
          <p:cNvPr id="23" name="Image 21" descr="preencoded.png"/>
          <p:cNvPicPr>
            <a:picLocks noChangeAspect="1"/>
          </p:cNvPicPr>
          <p:nvPr/>
        </p:nvPicPr>
        <p:blipFill>
          <a:blip r:embed="rId22"/>
          <a:stretch>
            <a:fillRect/>
          </a:stretch>
        </p:blipFill>
        <p:spPr>
          <a:xfrm>
            <a:off x="7343775" y="3556992"/>
            <a:ext cx="4419600" cy="1133475"/>
          </a:xfrm>
          <a:prstGeom prst="rect">
            <a:avLst/>
          </a:prstGeom>
        </p:spPr>
      </p:pic>
      <p:pic>
        <p:nvPicPr>
          <p:cNvPr id="24" name="Image 22" descr="preencoded.png"/>
          <p:cNvPicPr>
            <a:picLocks noChangeAspect="1"/>
          </p:cNvPicPr>
          <p:nvPr/>
        </p:nvPicPr>
        <p:blipFill>
          <a:blip r:embed="rId23"/>
          <a:stretch>
            <a:fillRect/>
          </a:stretch>
        </p:blipFill>
        <p:spPr>
          <a:xfrm>
            <a:off x="7534275" y="3785592"/>
            <a:ext cx="190500" cy="152400"/>
          </a:xfrm>
          <a:prstGeom prst="rect">
            <a:avLst/>
          </a:prstGeom>
        </p:spPr>
      </p:pic>
      <p:pic>
        <p:nvPicPr>
          <p:cNvPr id="25" name="Image 23" descr="preencoded.png"/>
          <p:cNvPicPr>
            <a:picLocks noChangeAspect="1"/>
          </p:cNvPicPr>
          <p:nvPr/>
        </p:nvPicPr>
        <p:blipFill>
          <a:blip r:embed="rId24"/>
          <a:stretch>
            <a:fillRect/>
          </a:stretch>
        </p:blipFill>
        <p:spPr>
          <a:xfrm>
            <a:off x="7343775" y="4880967"/>
            <a:ext cx="4419600" cy="1347788"/>
          </a:xfrm>
          <a:prstGeom prst="rect">
            <a:avLst/>
          </a:prstGeom>
        </p:spPr>
      </p:pic>
      <p:pic>
        <p:nvPicPr>
          <p:cNvPr id="26" name="Image 24" descr="preencoded.png"/>
          <p:cNvPicPr>
            <a:picLocks noChangeAspect="1"/>
          </p:cNvPicPr>
          <p:nvPr/>
        </p:nvPicPr>
        <p:blipFill>
          <a:blip r:embed="rId25"/>
          <a:stretch>
            <a:fillRect/>
          </a:stretch>
        </p:blipFill>
        <p:spPr>
          <a:xfrm>
            <a:off x="7534275" y="5109567"/>
            <a:ext cx="190500" cy="152400"/>
          </a:xfrm>
          <a:prstGeom prst="rect">
            <a:avLst/>
          </a:prstGeom>
        </p:spPr>
      </p:pic>
      <p:pic>
        <p:nvPicPr>
          <p:cNvPr id="27" name="Image 25" descr="preencoded.png"/>
          <p:cNvPicPr>
            <a:picLocks noChangeAspect="1"/>
          </p:cNvPicPr>
          <p:nvPr/>
        </p:nvPicPr>
        <p:blipFill>
          <a:blip r:embed="rId26"/>
          <a:stretch>
            <a:fillRect/>
          </a:stretch>
        </p:blipFill>
        <p:spPr>
          <a:xfrm>
            <a:off x="0" y="6477000"/>
            <a:ext cx="12192000" cy="381000"/>
          </a:xfrm>
          <a:prstGeom prst="rect">
            <a:avLst/>
          </a:prstGeom>
        </p:spPr>
      </p:pic>
      <p:sp>
        <p:nvSpPr>
          <p:cNvPr id="28"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9"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NICE Indications for GP Echo Referral</a:t>
            </a:r>
            <a:endParaRPr lang="en-US" sz="2250" dirty="0"/>
          </a:p>
        </p:txBody>
      </p:sp>
      <p:sp>
        <p:nvSpPr>
          <p:cNvPr id="30" name="Text 2"/>
          <p:cNvSpPr/>
          <p:nvPr/>
        </p:nvSpPr>
        <p:spPr>
          <a:xfrm>
            <a:off x="619125" y="2120503"/>
            <a:ext cx="2671006" cy="4953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Clinical Scenario</a:t>
            </a:r>
            <a:endParaRPr lang="en-US" sz="1200" dirty="0"/>
          </a:p>
        </p:txBody>
      </p:sp>
      <p:sp>
        <p:nvSpPr>
          <p:cNvPr id="31" name="Text 3"/>
          <p:cNvSpPr/>
          <p:nvPr/>
        </p:nvSpPr>
        <p:spPr>
          <a:xfrm>
            <a:off x="3323779" y="2120503"/>
            <a:ext cx="5284054" cy="4953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NICE / Specialist Recommendation</a:t>
            </a:r>
            <a:endParaRPr lang="en-US" sz="1200" dirty="0"/>
          </a:p>
        </p:txBody>
      </p:sp>
      <p:sp>
        <p:nvSpPr>
          <p:cNvPr id="32" name="Text 4"/>
          <p:cNvSpPr/>
          <p:nvPr/>
        </p:nvSpPr>
        <p:spPr>
          <a:xfrm>
            <a:off x="1000125" y="2749153"/>
            <a:ext cx="1397645" cy="375196"/>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Suspected Valvular Disease</a:t>
            </a:r>
            <a:endParaRPr lang="en-US" sz="1200" dirty="0"/>
          </a:p>
        </p:txBody>
      </p:sp>
      <p:sp>
        <p:nvSpPr>
          <p:cNvPr id="33" name="Text 5"/>
          <p:cNvSpPr/>
          <p:nvPr/>
        </p:nvSpPr>
        <p:spPr>
          <a:xfrm>
            <a:off x="3323779" y="2615803"/>
            <a:ext cx="3543746" cy="6551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Characterise known or new murmurs after ECG + CXR.</a:t>
            </a:r>
            <a:endParaRPr lang="en-US" sz="1200" dirty="0"/>
          </a:p>
        </p:txBody>
      </p:sp>
      <p:sp>
        <p:nvSpPr>
          <p:cNvPr id="34" name="Text 6"/>
          <p:cNvSpPr/>
          <p:nvPr/>
        </p:nvSpPr>
        <p:spPr>
          <a:xfrm>
            <a:off x="1000125" y="3510855"/>
            <a:ext cx="219456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New Onset AF</a:t>
            </a:r>
            <a:endParaRPr lang="en-US" sz="1200" dirty="0"/>
          </a:p>
        </p:txBody>
      </p:sp>
      <p:sp>
        <p:nvSpPr>
          <p:cNvPr id="35" name="Text 7"/>
          <p:cNvSpPr/>
          <p:nvPr/>
        </p:nvSpPr>
        <p:spPr>
          <a:xfrm>
            <a:off x="3323779" y="3270945"/>
            <a:ext cx="3543746" cy="6551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Assess LV function and exclude occult valve disease.</a:t>
            </a:r>
            <a:endParaRPr lang="en-US" sz="1200" dirty="0"/>
          </a:p>
        </p:txBody>
      </p:sp>
      <p:sp>
        <p:nvSpPr>
          <p:cNvPr id="36" name="Text 8"/>
          <p:cNvSpPr/>
          <p:nvPr/>
        </p:nvSpPr>
        <p:spPr>
          <a:xfrm>
            <a:off x="1000125" y="4059436"/>
            <a:ext cx="457200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Persistent Breathlessness</a:t>
            </a:r>
            <a:endParaRPr lang="en-US" sz="1200" dirty="0"/>
          </a:p>
        </p:txBody>
      </p:sp>
      <p:sp>
        <p:nvSpPr>
          <p:cNvPr id="37" name="Text 9"/>
          <p:cNvSpPr/>
          <p:nvPr/>
        </p:nvSpPr>
        <p:spPr>
          <a:xfrm>
            <a:off x="3323779" y="3926086"/>
            <a:ext cx="7595827" cy="44187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If HF suspected (alongside NT-proBNP pathway).</a:t>
            </a:r>
            <a:endParaRPr lang="en-US" sz="1200" dirty="0"/>
          </a:p>
        </p:txBody>
      </p:sp>
      <p:sp>
        <p:nvSpPr>
          <p:cNvPr id="38" name="Text 10"/>
          <p:cNvSpPr/>
          <p:nvPr/>
        </p:nvSpPr>
        <p:spPr>
          <a:xfrm>
            <a:off x="1000125" y="4501307"/>
            <a:ext cx="438912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Congenital Heart Disease</a:t>
            </a:r>
            <a:endParaRPr lang="en-US" sz="1200" dirty="0"/>
          </a:p>
        </p:txBody>
      </p:sp>
      <p:sp>
        <p:nvSpPr>
          <p:cNvPr id="39" name="Text 11"/>
          <p:cNvSpPr/>
          <p:nvPr/>
        </p:nvSpPr>
        <p:spPr>
          <a:xfrm>
            <a:off x="3323779" y="4367957"/>
            <a:ext cx="7595827" cy="44187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Follow-up as per cardiology surveillance plan.</a:t>
            </a:r>
            <a:endParaRPr lang="en-US" sz="1200" dirty="0"/>
          </a:p>
        </p:txBody>
      </p:sp>
      <p:sp>
        <p:nvSpPr>
          <p:cNvPr id="40" name="Text 12"/>
          <p:cNvSpPr/>
          <p:nvPr/>
        </p:nvSpPr>
        <p:spPr>
          <a:xfrm>
            <a:off x="1000125" y="4943177"/>
            <a:ext cx="292608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Raised NT-proBNP</a:t>
            </a:r>
            <a:endParaRPr lang="en-US" sz="1200" dirty="0"/>
          </a:p>
        </p:txBody>
      </p:sp>
      <p:sp>
        <p:nvSpPr>
          <p:cNvPr id="41" name="Text 13"/>
          <p:cNvSpPr/>
          <p:nvPr/>
        </p:nvSpPr>
        <p:spPr>
          <a:xfrm>
            <a:off x="3323779" y="4809827"/>
            <a:ext cx="8036165" cy="44187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Mandatory for HF diagnosis (400–2000+ ng/L).</a:t>
            </a:r>
            <a:endParaRPr lang="en-US" sz="1200" dirty="0"/>
          </a:p>
        </p:txBody>
      </p:sp>
      <p:sp>
        <p:nvSpPr>
          <p:cNvPr id="42" name="Text 14"/>
          <p:cNvSpPr/>
          <p:nvPr/>
        </p:nvSpPr>
        <p:spPr>
          <a:xfrm>
            <a:off x="7515225" y="1315045"/>
            <a:ext cx="4676775"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2D2D"/>
                </a:solidFill>
              </a:rPr>
              <a:t>Pre-chemotherapy Screening</a:t>
            </a:r>
            <a:endParaRPr lang="en-US" sz="1275" dirty="0"/>
          </a:p>
        </p:txBody>
      </p:sp>
      <p:sp>
        <p:nvSpPr>
          <p:cNvPr id="43" name="Text 15"/>
          <p:cNvSpPr/>
          <p:nvPr/>
        </p:nvSpPr>
        <p:spPr>
          <a:xfrm>
            <a:off x="7515225" y="1615083"/>
            <a:ext cx="4076700" cy="373261"/>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Mandatory baseline LVEF before starting cardiotoxic agents (e.g., Anthracyclines, Trastuzumab).</a:t>
            </a:r>
            <a:endParaRPr lang="en-US" sz="1050" dirty="0"/>
          </a:p>
        </p:txBody>
      </p:sp>
      <p:sp>
        <p:nvSpPr>
          <p:cNvPr id="44" name="Text 16"/>
          <p:cNvSpPr/>
          <p:nvPr/>
        </p:nvSpPr>
        <p:spPr>
          <a:xfrm>
            <a:off x="7515225" y="2521744"/>
            <a:ext cx="407670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2D2D"/>
                </a:solidFill>
              </a:rPr>
              <a:t>Post-MI Follow-up</a:t>
            </a:r>
            <a:endParaRPr lang="en-US" sz="1275" dirty="0"/>
          </a:p>
        </p:txBody>
      </p:sp>
      <p:sp>
        <p:nvSpPr>
          <p:cNvPr id="45" name="Text 17"/>
          <p:cNvSpPr/>
          <p:nvPr/>
        </p:nvSpPr>
        <p:spPr>
          <a:xfrm>
            <a:off x="7515225" y="2821781"/>
            <a:ext cx="4076700" cy="373261"/>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Required if LVEF was not assessed during hospital admission or if clinical deterioration occurs.</a:t>
            </a:r>
            <a:endParaRPr lang="en-US" sz="1050" dirty="0"/>
          </a:p>
        </p:txBody>
      </p:sp>
      <p:sp>
        <p:nvSpPr>
          <p:cNvPr id="46" name="Text 18"/>
          <p:cNvSpPr/>
          <p:nvPr/>
        </p:nvSpPr>
        <p:spPr>
          <a:xfrm>
            <a:off x="7820025" y="3747492"/>
            <a:ext cx="40386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FFFFF"/>
                </a:solidFill>
              </a:rPr>
              <a:t>AKT EXAM PEARL</a:t>
            </a:r>
            <a:endParaRPr lang="en-US" sz="1200" dirty="0"/>
          </a:p>
        </p:txBody>
      </p:sp>
      <p:sp>
        <p:nvSpPr>
          <p:cNvPr id="47" name="Text 19"/>
          <p:cNvSpPr/>
          <p:nvPr/>
        </p:nvSpPr>
        <p:spPr>
          <a:xfrm>
            <a:off x="7534275" y="4071342"/>
            <a:ext cx="4038600" cy="428625"/>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NICE recommends </a:t>
            </a:r>
            <a:r>
              <a:rPr lang="en-US" sz="1125" b="1" dirty="0">
                <a:solidFill>
                  <a:srgbClr val="FFFFFF"/>
                </a:solidFill>
              </a:rPr>
              <a:t>ECG and CXR</a:t>
            </a:r>
            <a:r>
              <a:rPr lang="en-US" sz="1125" dirty="0">
                <a:solidFill>
                  <a:srgbClr val="FFFFFF"/>
                </a:solidFill>
              </a:rPr>
              <a:t> as the first-line investigation for suspected valvular disease </a:t>
            </a:r>
            <a:r>
              <a:rPr lang="en-US" sz="1125" i="1" dirty="0">
                <a:solidFill>
                  <a:srgbClr val="FFFFFF"/>
                </a:solidFill>
              </a:rPr>
              <a:t>before</a:t>
            </a:r>
            <a:r>
              <a:rPr lang="en-US" sz="1125" dirty="0">
                <a:solidFill>
                  <a:srgbClr val="FFFFFF"/>
                </a:solidFill>
              </a:rPr>
              <a:t> requesting an echo.</a:t>
            </a:r>
            <a:endParaRPr lang="en-US" sz="1125" dirty="0"/>
          </a:p>
        </p:txBody>
      </p:sp>
      <p:sp>
        <p:nvSpPr>
          <p:cNvPr id="48" name="Text 20"/>
          <p:cNvSpPr/>
          <p:nvPr/>
        </p:nvSpPr>
        <p:spPr>
          <a:xfrm>
            <a:off x="7820025" y="5071467"/>
            <a:ext cx="40386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FFFFF"/>
                </a:solidFill>
              </a:rPr>
              <a:t>RED FLAG</a:t>
            </a:r>
            <a:endParaRPr lang="en-US" sz="1200" dirty="0"/>
          </a:p>
        </p:txBody>
      </p:sp>
      <p:sp>
        <p:nvSpPr>
          <p:cNvPr id="49" name="Text 21"/>
          <p:cNvSpPr/>
          <p:nvPr/>
        </p:nvSpPr>
        <p:spPr>
          <a:xfrm>
            <a:off x="7534275" y="5395317"/>
            <a:ext cx="4038600" cy="642938"/>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Do not wait for a routine echo if symptoms of </a:t>
            </a:r>
            <a:r>
              <a:rPr lang="en-US" sz="1125" b="1" dirty="0">
                <a:solidFill>
                  <a:srgbClr val="FFFFFF"/>
                </a:solidFill>
              </a:rPr>
              <a:t>angina, exertional syncope, or severe SOB</a:t>
            </a:r>
            <a:r>
              <a:rPr lang="en-US" sz="1125" dirty="0">
                <a:solidFill>
                  <a:srgbClr val="FFFFFF"/>
                </a:solidFill>
              </a:rPr>
              <a:t> are present with a new murmur.</a:t>
            </a:r>
            <a:endParaRPr lang="en-US" sz="1125" dirty="0"/>
          </a:p>
        </p:txBody>
      </p:sp>
      <p:sp>
        <p:nvSpPr>
          <p:cNvPr id="50" name="Text 22"/>
          <p:cNvSpPr/>
          <p:nvPr/>
        </p:nvSpPr>
        <p:spPr>
          <a:xfrm>
            <a:off x="5361236" y="6477000"/>
            <a:ext cx="6830764" cy="381000"/>
          </a:xfrm>
          <a:prstGeom prst="rect">
            <a:avLst/>
          </a:prstGeom>
          <a:noFill/>
          <a:ln/>
        </p:spPr>
        <p:txBody>
          <a:bodyPr vert="horz" wrap="square" lIns="0" tIns="0" rIns="0" bIns="0" rtlCol="0" anchor="ctr"/>
          <a:lstStyle/>
          <a:p>
            <a:pPr marL="0" indent="0">
              <a:lnSpc>
                <a:spcPts val="1575"/>
              </a:lnSpc>
              <a:buNone/>
            </a:pPr>
            <a:r>
              <a:rPr lang="en-US" sz="1050" b="1" dirty="0">
                <a:solidFill>
                  <a:srgbClr val="888888"/>
                </a:solidFill>
              </a:rPr>
              <a:t>www.bradfordvts.co.uk</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190500"/>
            <a:ext cx="2512516" cy="295275"/>
          </a:xfrm>
          <a:prstGeom prst="rect">
            <a:avLst/>
          </a:prstGeom>
        </p:spPr>
      </p:pic>
      <p:pic>
        <p:nvPicPr>
          <p:cNvPr id="5" name="Image 3" descr="preencoded.png"/>
          <p:cNvPicPr>
            <a:picLocks noChangeAspect="1"/>
          </p:cNvPicPr>
          <p:nvPr/>
        </p:nvPicPr>
        <p:blipFill>
          <a:blip r:embed="rId5"/>
          <a:stretch>
            <a:fillRect/>
          </a:stretch>
        </p:blipFill>
        <p:spPr>
          <a:xfrm>
            <a:off x="428625" y="542925"/>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047750"/>
            <a:ext cx="6629400" cy="1674614"/>
          </a:xfrm>
          <a:prstGeom prst="rect">
            <a:avLst/>
          </a:prstGeom>
        </p:spPr>
      </p:pic>
      <p:pic>
        <p:nvPicPr>
          <p:cNvPr id="7" name="Image 5" descr="preencoded.png"/>
          <p:cNvPicPr>
            <a:picLocks noChangeAspect="1"/>
          </p:cNvPicPr>
          <p:nvPr/>
        </p:nvPicPr>
        <p:blipFill>
          <a:blip r:embed="rId7"/>
          <a:stretch>
            <a:fillRect/>
          </a:stretch>
        </p:blipFill>
        <p:spPr>
          <a:xfrm>
            <a:off x="666750" y="1281113"/>
            <a:ext cx="285750" cy="228600"/>
          </a:xfrm>
          <a:prstGeom prst="rect">
            <a:avLst/>
          </a:prstGeom>
        </p:spPr>
      </p:pic>
      <p:pic>
        <p:nvPicPr>
          <p:cNvPr id="8" name="Image 6" descr="preencoded.png"/>
          <p:cNvPicPr>
            <a:picLocks noChangeAspect="1"/>
          </p:cNvPicPr>
          <p:nvPr/>
        </p:nvPicPr>
        <p:blipFill>
          <a:blip r:embed="rId8"/>
          <a:stretch>
            <a:fillRect/>
          </a:stretch>
        </p:blipFill>
        <p:spPr>
          <a:xfrm>
            <a:off x="666750" y="2282875"/>
            <a:ext cx="214313" cy="175320"/>
          </a:xfrm>
          <a:prstGeom prst="rect">
            <a:avLst/>
          </a:prstGeom>
        </p:spPr>
      </p:pic>
      <p:pic>
        <p:nvPicPr>
          <p:cNvPr id="9" name="Image 7" descr="preencoded.png"/>
          <p:cNvPicPr>
            <a:picLocks noChangeAspect="1"/>
          </p:cNvPicPr>
          <p:nvPr/>
        </p:nvPicPr>
        <p:blipFill>
          <a:blip r:embed="rId9"/>
          <a:stretch>
            <a:fillRect/>
          </a:stretch>
        </p:blipFill>
        <p:spPr>
          <a:xfrm>
            <a:off x="428625" y="2912864"/>
            <a:ext cx="6629400" cy="1674614"/>
          </a:xfrm>
          <a:prstGeom prst="rect">
            <a:avLst/>
          </a:prstGeom>
        </p:spPr>
      </p:pic>
      <p:pic>
        <p:nvPicPr>
          <p:cNvPr id="10" name="Image 8" descr="preencoded.png"/>
          <p:cNvPicPr>
            <a:picLocks noChangeAspect="1"/>
          </p:cNvPicPr>
          <p:nvPr/>
        </p:nvPicPr>
        <p:blipFill>
          <a:blip r:embed="rId10"/>
          <a:stretch>
            <a:fillRect/>
          </a:stretch>
        </p:blipFill>
        <p:spPr>
          <a:xfrm>
            <a:off x="666750" y="3146227"/>
            <a:ext cx="285750" cy="228600"/>
          </a:xfrm>
          <a:prstGeom prst="rect">
            <a:avLst/>
          </a:prstGeom>
        </p:spPr>
      </p:pic>
      <p:pic>
        <p:nvPicPr>
          <p:cNvPr id="11" name="Image 9" descr="preencoded.png"/>
          <p:cNvPicPr>
            <a:picLocks noChangeAspect="1"/>
          </p:cNvPicPr>
          <p:nvPr/>
        </p:nvPicPr>
        <p:blipFill>
          <a:blip r:embed="rId11"/>
          <a:stretch>
            <a:fillRect/>
          </a:stretch>
        </p:blipFill>
        <p:spPr>
          <a:xfrm>
            <a:off x="666750" y="4147989"/>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428625" y="4777978"/>
            <a:ext cx="6629400" cy="1270397"/>
          </a:xfrm>
          <a:prstGeom prst="rect">
            <a:avLst/>
          </a:prstGeom>
        </p:spPr>
      </p:pic>
      <p:pic>
        <p:nvPicPr>
          <p:cNvPr id="13" name="Image 11" descr="preencoded.png"/>
          <p:cNvPicPr>
            <a:picLocks noChangeAspect="1"/>
          </p:cNvPicPr>
          <p:nvPr/>
        </p:nvPicPr>
        <p:blipFill>
          <a:blip r:embed="rId13"/>
          <a:stretch>
            <a:fillRect/>
          </a:stretch>
        </p:blipFill>
        <p:spPr>
          <a:xfrm>
            <a:off x="666750" y="5011341"/>
            <a:ext cx="285750" cy="228600"/>
          </a:xfrm>
          <a:prstGeom prst="rect">
            <a:avLst/>
          </a:prstGeom>
        </p:spPr>
      </p:pic>
      <p:pic>
        <p:nvPicPr>
          <p:cNvPr id="14" name="Image 12" descr="preencoded.png"/>
          <p:cNvPicPr>
            <a:picLocks noChangeAspect="1"/>
          </p:cNvPicPr>
          <p:nvPr/>
        </p:nvPicPr>
        <p:blipFill>
          <a:blip r:embed="rId14"/>
          <a:stretch>
            <a:fillRect/>
          </a:stretch>
        </p:blipFill>
        <p:spPr>
          <a:xfrm>
            <a:off x="7343775" y="1047750"/>
            <a:ext cx="4419600" cy="2424113"/>
          </a:xfrm>
          <a:prstGeom prst="rect">
            <a:avLst/>
          </a:prstGeom>
        </p:spPr>
      </p:pic>
      <p:pic>
        <p:nvPicPr>
          <p:cNvPr id="15" name="Image 13" descr="preencoded.png"/>
          <p:cNvPicPr>
            <a:picLocks noChangeAspect="1"/>
          </p:cNvPicPr>
          <p:nvPr/>
        </p:nvPicPr>
        <p:blipFill>
          <a:blip r:embed="rId15"/>
          <a:stretch>
            <a:fillRect/>
          </a:stretch>
        </p:blipFill>
        <p:spPr>
          <a:xfrm>
            <a:off x="7534275" y="1238250"/>
            <a:ext cx="190500" cy="152400"/>
          </a:xfrm>
          <a:prstGeom prst="rect">
            <a:avLst/>
          </a:prstGeom>
        </p:spPr>
      </p:pic>
      <p:pic>
        <p:nvPicPr>
          <p:cNvPr id="16" name="Image 14" descr="preencoded.png"/>
          <p:cNvPicPr>
            <a:picLocks noChangeAspect="1"/>
          </p:cNvPicPr>
          <p:nvPr/>
        </p:nvPicPr>
        <p:blipFill>
          <a:blip r:embed="rId16"/>
          <a:stretch>
            <a:fillRect/>
          </a:stretch>
        </p:blipFill>
        <p:spPr>
          <a:xfrm>
            <a:off x="7343775" y="3624263"/>
            <a:ext cx="4419600" cy="2424113"/>
          </a:xfrm>
          <a:prstGeom prst="rect">
            <a:avLst/>
          </a:prstGeom>
        </p:spPr>
      </p:pic>
      <p:pic>
        <p:nvPicPr>
          <p:cNvPr id="17" name="Image 15" descr="preencoded.png"/>
          <p:cNvPicPr>
            <a:picLocks noChangeAspect="1"/>
          </p:cNvPicPr>
          <p:nvPr/>
        </p:nvPicPr>
        <p:blipFill>
          <a:blip r:embed="rId17"/>
          <a:stretch>
            <a:fillRect/>
          </a:stretch>
        </p:blipFill>
        <p:spPr>
          <a:xfrm>
            <a:off x="7534275" y="3814763"/>
            <a:ext cx="190500" cy="152400"/>
          </a:xfrm>
          <a:prstGeom prst="rect">
            <a:avLst/>
          </a:prstGeom>
        </p:spPr>
      </p:pic>
      <p:pic>
        <p:nvPicPr>
          <p:cNvPr id="18" name="Image 16" descr="preencoded.png"/>
          <p:cNvPicPr>
            <a:picLocks noChangeAspect="1"/>
          </p:cNvPicPr>
          <p:nvPr/>
        </p:nvPicPr>
        <p:blipFill>
          <a:blip r:embed="rId18"/>
          <a:stretch>
            <a:fillRect/>
          </a:stretch>
        </p:blipFill>
        <p:spPr>
          <a:xfrm>
            <a:off x="7534275" y="4150519"/>
            <a:ext cx="142875" cy="114300"/>
          </a:xfrm>
          <a:prstGeom prst="rect">
            <a:avLst/>
          </a:prstGeom>
        </p:spPr>
      </p:pic>
      <p:pic>
        <p:nvPicPr>
          <p:cNvPr id="19" name="Image 17" descr="preencoded.png"/>
          <p:cNvPicPr>
            <a:picLocks noChangeAspect="1"/>
          </p:cNvPicPr>
          <p:nvPr/>
        </p:nvPicPr>
        <p:blipFill>
          <a:blip r:embed="rId19"/>
          <a:stretch>
            <a:fillRect/>
          </a:stretch>
        </p:blipFill>
        <p:spPr>
          <a:xfrm>
            <a:off x="428625" y="6353175"/>
            <a:ext cx="11334750" cy="504825"/>
          </a:xfrm>
          <a:prstGeom prst="rect">
            <a:avLst/>
          </a:prstGeom>
        </p:spPr>
      </p:pic>
      <p:sp>
        <p:nvSpPr>
          <p:cNvPr id="20" name="Text 0"/>
          <p:cNvSpPr/>
          <p:nvPr/>
        </p:nvSpPr>
        <p:spPr>
          <a:xfrm>
            <a:off x="581025" y="190500"/>
            <a:ext cx="3655796"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1" name="Text 1"/>
          <p:cNvSpPr/>
          <p:nvPr/>
        </p:nvSpPr>
        <p:spPr>
          <a:xfrm>
            <a:off x="571500" y="542925"/>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The NT-proBNP Pathway (NICE NG106 2025)</a:t>
            </a:r>
            <a:endParaRPr lang="en-US" sz="2250" dirty="0"/>
          </a:p>
        </p:txBody>
      </p:sp>
      <p:sp>
        <p:nvSpPr>
          <p:cNvPr id="22" name="Text 2"/>
          <p:cNvSpPr/>
          <p:nvPr/>
        </p:nvSpPr>
        <p:spPr>
          <a:xfrm>
            <a:off x="1066800" y="1238250"/>
            <a:ext cx="62026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2D2D"/>
                </a:solidFill>
              </a:rPr>
              <a:t>NT-proBNP &gt; 2,000 ng/L</a:t>
            </a:r>
            <a:endParaRPr lang="en-US" sz="1650" dirty="0"/>
          </a:p>
        </p:txBody>
      </p:sp>
      <p:sp>
        <p:nvSpPr>
          <p:cNvPr id="23" name="Text 3"/>
          <p:cNvSpPr/>
          <p:nvPr/>
        </p:nvSpPr>
        <p:spPr>
          <a:xfrm>
            <a:off x="666750" y="1647825"/>
            <a:ext cx="6153150" cy="479822"/>
          </a:xfrm>
          <a:prstGeom prst="rect">
            <a:avLst/>
          </a:prstGeom>
          <a:noFill/>
          <a:ln/>
        </p:spPr>
        <p:txBody>
          <a:bodyPr vert="horz" wrap="square" lIns="0" tIns="0" rIns="0" bIns="0" rtlCol="0" anchor="ctr"/>
          <a:lstStyle/>
          <a:p>
            <a:pPr marL="0" indent="0">
              <a:lnSpc>
                <a:spcPts val="1890"/>
              </a:lnSpc>
              <a:buNone/>
            </a:pPr>
            <a:r>
              <a:rPr lang="en-US" sz="1350" dirty="0">
                <a:solidFill>
                  <a:srgbClr val="555555"/>
                </a:solidFill>
              </a:rPr>
              <a:t>High clinical suspicion of heart failure. High risk of adverse outcomes and rapid deterioration.</a:t>
            </a:r>
            <a:endParaRPr lang="en-US" sz="1350" dirty="0"/>
          </a:p>
        </p:txBody>
      </p:sp>
      <p:sp>
        <p:nvSpPr>
          <p:cNvPr id="24" name="Text 4"/>
          <p:cNvSpPr/>
          <p:nvPr/>
        </p:nvSpPr>
        <p:spPr>
          <a:xfrm>
            <a:off x="957263" y="2241947"/>
            <a:ext cx="61531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URGENT Echo within 2 weeks</a:t>
            </a:r>
            <a:endParaRPr lang="en-US" sz="1350" dirty="0"/>
          </a:p>
        </p:txBody>
      </p:sp>
      <p:sp>
        <p:nvSpPr>
          <p:cNvPr id="25" name="Text 5"/>
          <p:cNvSpPr/>
          <p:nvPr/>
        </p:nvSpPr>
        <p:spPr>
          <a:xfrm>
            <a:off x="1066800" y="3103364"/>
            <a:ext cx="77114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2D2D"/>
                </a:solidFill>
              </a:rPr>
              <a:t>NT-proBNP 400 – 2,000 ng/L</a:t>
            </a:r>
            <a:endParaRPr lang="en-US" sz="1650" dirty="0"/>
          </a:p>
        </p:txBody>
      </p:sp>
      <p:sp>
        <p:nvSpPr>
          <p:cNvPr id="26" name="Text 6"/>
          <p:cNvSpPr/>
          <p:nvPr/>
        </p:nvSpPr>
        <p:spPr>
          <a:xfrm>
            <a:off x="666750" y="3512939"/>
            <a:ext cx="6153150" cy="479822"/>
          </a:xfrm>
          <a:prstGeom prst="rect">
            <a:avLst/>
          </a:prstGeom>
          <a:noFill/>
          <a:ln/>
        </p:spPr>
        <p:txBody>
          <a:bodyPr vert="horz" wrap="square" lIns="0" tIns="0" rIns="0" bIns="0" rtlCol="0" anchor="ctr"/>
          <a:lstStyle/>
          <a:p>
            <a:pPr marL="0" indent="0">
              <a:lnSpc>
                <a:spcPts val="1890"/>
              </a:lnSpc>
              <a:buNone/>
            </a:pPr>
            <a:r>
              <a:rPr lang="en-US" sz="1350" dirty="0">
                <a:solidFill>
                  <a:srgbClr val="555555"/>
                </a:solidFill>
              </a:rPr>
              <a:t>Heart failure is possible. Requires structural and functional assessment to confirm diagnosis.</a:t>
            </a:r>
            <a:endParaRPr lang="en-US" sz="1350" dirty="0"/>
          </a:p>
        </p:txBody>
      </p:sp>
      <p:sp>
        <p:nvSpPr>
          <p:cNvPr id="27" name="Text 7"/>
          <p:cNvSpPr/>
          <p:nvPr/>
        </p:nvSpPr>
        <p:spPr>
          <a:xfrm>
            <a:off x="957263" y="4107061"/>
            <a:ext cx="61531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28900"/>
                </a:solidFill>
              </a:rPr>
              <a:t>Refer for Echo within 6 weeks</a:t>
            </a:r>
            <a:endParaRPr lang="en-US" sz="1350" dirty="0"/>
          </a:p>
        </p:txBody>
      </p:sp>
      <p:sp>
        <p:nvSpPr>
          <p:cNvPr id="28" name="Text 8"/>
          <p:cNvSpPr/>
          <p:nvPr/>
        </p:nvSpPr>
        <p:spPr>
          <a:xfrm>
            <a:off x="1066800" y="4968478"/>
            <a:ext cx="55321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2D2D"/>
                </a:solidFill>
              </a:rPr>
              <a:t>NT-proBNP &lt; 400 ng/L</a:t>
            </a:r>
            <a:endParaRPr lang="en-US" sz="1650" dirty="0"/>
          </a:p>
        </p:txBody>
      </p:sp>
      <p:sp>
        <p:nvSpPr>
          <p:cNvPr id="29" name="Text 9"/>
          <p:cNvSpPr/>
          <p:nvPr/>
        </p:nvSpPr>
        <p:spPr>
          <a:xfrm>
            <a:off x="666750" y="5378053"/>
            <a:ext cx="6153150" cy="479822"/>
          </a:xfrm>
          <a:prstGeom prst="rect">
            <a:avLst/>
          </a:prstGeom>
          <a:noFill/>
          <a:ln/>
        </p:spPr>
        <p:txBody>
          <a:bodyPr vert="horz" wrap="square" lIns="0" tIns="0" rIns="0" bIns="0" rtlCol="0" anchor="ctr"/>
          <a:lstStyle/>
          <a:p>
            <a:pPr marL="0" indent="0">
              <a:lnSpc>
                <a:spcPts val="1890"/>
              </a:lnSpc>
              <a:buNone/>
            </a:pPr>
            <a:r>
              <a:rPr lang="en-US" sz="1350" dirty="0">
                <a:solidFill>
                  <a:srgbClr val="555555"/>
                </a:solidFill>
              </a:rPr>
              <a:t>Heart failure is unlikely. Consider alternative causes for breathlessness (COPD, Obesity, Anemia).</a:t>
            </a:r>
            <a:endParaRPr lang="en-US" sz="1350" dirty="0"/>
          </a:p>
        </p:txBody>
      </p:sp>
      <p:sp>
        <p:nvSpPr>
          <p:cNvPr id="30" name="Text 10"/>
          <p:cNvSpPr/>
          <p:nvPr/>
        </p:nvSpPr>
        <p:spPr>
          <a:xfrm>
            <a:off x="7820025" y="1200150"/>
            <a:ext cx="4038600" cy="228600"/>
          </a:xfrm>
          <a:prstGeom prst="rect">
            <a:avLst/>
          </a:prstGeom>
          <a:noFill/>
          <a:ln/>
        </p:spPr>
        <p:txBody>
          <a:bodyPr vert="horz" wrap="square" lIns="0" tIns="0" rIns="0" bIns="0" rtlCol="0" anchor="ctr"/>
          <a:lstStyle/>
          <a:p>
            <a:pPr marL="0" indent="0">
              <a:lnSpc>
                <a:spcPts val="1800"/>
              </a:lnSpc>
              <a:buNone/>
            </a:pPr>
            <a:r>
              <a:rPr lang="en-US" sz="1200" b="1" kern="0" spc="60" dirty="0">
                <a:solidFill>
                  <a:srgbClr val="FFFFFF"/>
                </a:solidFill>
              </a:rPr>
              <a:t>AKT EXAM PEARL</a:t>
            </a:r>
            <a:endParaRPr lang="en-US" sz="1200" dirty="0"/>
          </a:p>
        </p:txBody>
      </p:sp>
      <p:sp>
        <p:nvSpPr>
          <p:cNvPr id="31" name="Text 11"/>
          <p:cNvSpPr/>
          <p:nvPr/>
        </p:nvSpPr>
        <p:spPr>
          <a:xfrm>
            <a:off x="7534275" y="1504950"/>
            <a:ext cx="4038600" cy="719733"/>
          </a:xfrm>
          <a:prstGeom prst="rect">
            <a:avLst/>
          </a:prstGeom>
          <a:noFill/>
          <a:ln/>
        </p:spPr>
        <p:txBody>
          <a:bodyPr vert="horz" wrap="square" lIns="0" tIns="0" rIns="0" bIns="0" rtlCol="0" anchor="ctr"/>
          <a:lstStyle/>
          <a:p>
            <a:pPr marL="0" indent="0">
              <a:lnSpc>
                <a:spcPts val="1890"/>
              </a:lnSpc>
              <a:buNone/>
            </a:pPr>
            <a:r>
              <a:rPr lang="en-US" sz="1350" dirty="0">
                <a:solidFill>
                  <a:srgbClr val="FFFFFF"/>
                </a:solidFill>
              </a:rPr>
              <a:t>NT-proBNP drives the referral pathway, not just the severity of symptoms. Remember: obesity, diuretics, and ACEi can </a:t>
            </a:r>
            <a:r>
              <a:rPr lang="en-US" sz="1350" b="1" dirty="0">
                <a:solidFill>
                  <a:srgbClr val="FFFFFF"/>
                </a:solidFill>
              </a:rPr>
              <a:t>falsely lower</a:t>
            </a:r>
            <a:r>
              <a:rPr lang="en-US" sz="1350" dirty="0">
                <a:solidFill>
                  <a:srgbClr val="FFFFFF"/>
                </a:solidFill>
              </a:rPr>
              <a:t> levels.</a:t>
            </a:r>
            <a:endParaRPr lang="en-US" sz="1350" dirty="0"/>
          </a:p>
        </p:txBody>
      </p:sp>
      <p:sp>
        <p:nvSpPr>
          <p:cNvPr id="32" name="Text 12"/>
          <p:cNvSpPr/>
          <p:nvPr/>
        </p:nvSpPr>
        <p:spPr>
          <a:xfrm>
            <a:off x="7820025" y="3776662"/>
            <a:ext cx="4038600" cy="228600"/>
          </a:xfrm>
          <a:prstGeom prst="rect">
            <a:avLst/>
          </a:prstGeom>
          <a:noFill/>
          <a:ln/>
        </p:spPr>
        <p:txBody>
          <a:bodyPr vert="horz" wrap="square" lIns="0" tIns="0" rIns="0" bIns="0" rtlCol="0" anchor="ctr"/>
          <a:lstStyle/>
          <a:p>
            <a:pPr marL="0" indent="0">
              <a:lnSpc>
                <a:spcPts val="1800"/>
              </a:lnSpc>
              <a:buNone/>
            </a:pPr>
            <a:r>
              <a:rPr lang="en-US" sz="1200" b="1" kern="0" spc="60" dirty="0">
                <a:solidFill>
                  <a:srgbClr val="FFFFFF"/>
                </a:solidFill>
              </a:rPr>
              <a:t>SCA COMMUNICATION</a:t>
            </a:r>
            <a:endParaRPr lang="en-US" sz="1200" dirty="0"/>
          </a:p>
        </p:txBody>
      </p:sp>
      <p:sp>
        <p:nvSpPr>
          <p:cNvPr id="33" name="Text 13"/>
          <p:cNvSpPr/>
          <p:nvPr/>
        </p:nvSpPr>
        <p:spPr>
          <a:xfrm>
            <a:off x="7677150" y="4081463"/>
            <a:ext cx="4038600" cy="959644"/>
          </a:xfrm>
          <a:prstGeom prst="rect">
            <a:avLst/>
          </a:prstGeom>
          <a:noFill/>
          <a:ln/>
        </p:spPr>
        <p:txBody>
          <a:bodyPr vert="horz" wrap="square" lIns="0" tIns="0" rIns="0" bIns="0" rtlCol="0" anchor="ctr"/>
          <a:lstStyle/>
          <a:p>
            <a:pPr marL="0" indent="0">
              <a:lnSpc>
                <a:spcPts val="1890"/>
              </a:lnSpc>
              <a:buNone/>
            </a:pPr>
            <a:r>
              <a:rPr lang="en-US" sz="1350" dirty="0">
                <a:solidFill>
                  <a:srgbClr val="FFFFFF"/>
                </a:solidFill>
              </a:rPr>
              <a:t> We check a protein level in your blood first; if it's high, it tells us your heart might be under strain and we need to arrange an ultrasound scan to look closer.</a:t>
            </a:r>
            <a:endParaRPr lang="en-US" sz="1350" dirty="0"/>
          </a:p>
        </p:txBody>
      </p:sp>
      <p:sp>
        <p:nvSpPr>
          <p:cNvPr id="34" name="Text 14"/>
          <p:cNvSpPr/>
          <p:nvPr/>
        </p:nvSpPr>
        <p:spPr>
          <a:xfrm>
            <a:off x="428625" y="6467475"/>
            <a:ext cx="6614160" cy="200025"/>
          </a:xfrm>
          <a:prstGeom prst="rect">
            <a:avLst/>
          </a:prstGeom>
          <a:noFill/>
          <a:ln/>
        </p:spPr>
        <p:txBody>
          <a:bodyPr vert="horz" wrap="square" lIns="0" tIns="0" rIns="0" bIns="0" rtlCol="0" anchor="ctr"/>
          <a:lstStyle/>
          <a:p>
            <a:pPr marL="0" indent="0">
              <a:lnSpc>
                <a:spcPts val="1575"/>
              </a:lnSpc>
              <a:buNone/>
            </a:pPr>
            <a:r>
              <a:rPr lang="en-US" sz="1050" dirty="0">
                <a:solidFill>
                  <a:srgbClr val="888888"/>
                </a:solidFill>
              </a:rPr>
              <a:t>© 2026 Bradford VTS Teaching Materials</a:t>
            </a:r>
            <a:endParaRPr lang="en-US" sz="1050" dirty="0"/>
          </a:p>
        </p:txBody>
      </p:sp>
      <p:sp>
        <p:nvSpPr>
          <p:cNvPr id="35" name="Text 15"/>
          <p:cNvSpPr/>
          <p:nvPr/>
        </p:nvSpPr>
        <p:spPr>
          <a:xfrm>
            <a:off x="10293846" y="6467475"/>
            <a:ext cx="18981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www.bradfordvts.co.uk</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085850"/>
            <a:ext cx="5524500" cy="3508623"/>
          </a:xfrm>
          <a:prstGeom prst="rect">
            <a:avLst/>
          </a:prstGeom>
        </p:spPr>
      </p:pic>
      <p:pic>
        <p:nvPicPr>
          <p:cNvPr id="7" name="Image 5" descr="preencoded.png"/>
          <p:cNvPicPr>
            <a:picLocks noChangeAspect="1"/>
          </p:cNvPicPr>
          <p:nvPr/>
        </p:nvPicPr>
        <p:blipFill>
          <a:blip r:embed="rId7"/>
          <a:stretch>
            <a:fillRect/>
          </a:stretch>
        </p:blipFill>
        <p:spPr>
          <a:xfrm>
            <a:off x="714375" y="1422053"/>
            <a:ext cx="261937" cy="213420"/>
          </a:xfrm>
          <a:prstGeom prst="rect">
            <a:avLst/>
          </a:prstGeom>
        </p:spPr>
      </p:pic>
      <p:pic>
        <p:nvPicPr>
          <p:cNvPr id="8" name="Image 6" descr="preencoded.png"/>
          <p:cNvPicPr>
            <a:picLocks noChangeAspect="1"/>
          </p:cNvPicPr>
          <p:nvPr/>
        </p:nvPicPr>
        <p:blipFill>
          <a:blip r:embed="rId8"/>
          <a:stretch>
            <a:fillRect/>
          </a:stretch>
        </p:blipFill>
        <p:spPr>
          <a:xfrm>
            <a:off x="714375" y="1876425"/>
            <a:ext cx="214313" cy="190500"/>
          </a:xfrm>
          <a:prstGeom prst="rect">
            <a:avLst/>
          </a:prstGeom>
        </p:spPr>
      </p:pic>
      <p:pic>
        <p:nvPicPr>
          <p:cNvPr id="9" name="Image 7" descr="preencoded.png"/>
          <p:cNvPicPr>
            <a:picLocks noChangeAspect="1"/>
          </p:cNvPicPr>
          <p:nvPr/>
        </p:nvPicPr>
        <p:blipFill>
          <a:blip r:embed="rId9"/>
          <a:stretch>
            <a:fillRect/>
          </a:stretch>
        </p:blipFill>
        <p:spPr>
          <a:xfrm>
            <a:off x="1071563" y="2630686"/>
            <a:ext cx="4595813" cy="733276"/>
          </a:xfrm>
          <a:prstGeom prst="rect">
            <a:avLst/>
          </a:prstGeom>
        </p:spPr>
      </p:pic>
      <p:pic>
        <p:nvPicPr>
          <p:cNvPr id="10" name="Image 8" descr="preencoded.png"/>
          <p:cNvPicPr>
            <a:picLocks noChangeAspect="1"/>
          </p:cNvPicPr>
          <p:nvPr/>
        </p:nvPicPr>
        <p:blipFill>
          <a:blip r:embed="rId10"/>
          <a:stretch>
            <a:fillRect/>
          </a:stretch>
        </p:blipFill>
        <p:spPr>
          <a:xfrm>
            <a:off x="714375" y="3506837"/>
            <a:ext cx="214313" cy="201662"/>
          </a:xfrm>
          <a:prstGeom prst="rect">
            <a:avLst/>
          </a:prstGeom>
        </p:spPr>
      </p:pic>
      <p:pic>
        <p:nvPicPr>
          <p:cNvPr id="11" name="Image 9" descr="preencoded.png"/>
          <p:cNvPicPr>
            <a:picLocks noChangeAspect="1"/>
          </p:cNvPicPr>
          <p:nvPr/>
        </p:nvPicPr>
        <p:blipFill>
          <a:blip r:embed="rId6"/>
          <a:stretch>
            <a:fillRect/>
          </a:stretch>
        </p:blipFill>
        <p:spPr>
          <a:xfrm>
            <a:off x="6238875" y="1085850"/>
            <a:ext cx="5524500" cy="3508623"/>
          </a:xfrm>
          <a:prstGeom prst="rect">
            <a:avLst/>
          </a:prstGeom>
        </p:spPr>
      </p:pic>
      <p:pic>
        <p:nvPicPr>
          <p:cNvPr id="12" name="Image 10" descr="preencoded.png"/>
          <p:cNvPicPr>
            <a:picLocks noChangeAspect="1"/>
          </p:cNvPicPr>
          <p:nvPr/>
        </p:nvPicPr>
        <p:blipFill>
          <a:blip r:embed="rId11"/>
          <a:stretch>
            <a:fillRect/>
          </a:stretch>
        </p:blipFill>
        <p:spPr>
          <a:xfrm>
            <a:off x="6524625" y="1422053"/>
            <a:ext cx="261937" cy="213420"/>
          </a:xfrm>
          <a:prstGeom prst="rect">
            <a:avLst/>
          </a:prstGeom>
        </p:spPr>
      </p:pic>
      <p:pic>
        <p:nvPicPr>
          <p:cNvPr id="13" name="Image 11" descr="preencoded.png"/>
          <p:cNvPicPr>
            <a:picLocks noChangeAspect="1"/>
          </p:cNvPicPr>
          <p:nvPr/>
        </p:nvPicPr>
        <p:blipFill>
          <a:blip r:embed="rId12"/>
          <a:stretch>
            <a:fillRect/>
          </a:stretch>
        </p:blipFill>
        <p:spPr>
          <a:xfrm>
            <a:off x="6524625" y="1876425"/>
            <a:ext cx="214313" cy="214313"/>
          </a:xfrm>
          <a:prstGeom prst="rect">
            <a:avLst/>
          </a:prstGeom>
        </p:spPr>
      </p:pic>
      <p:pic>
        <p:nvPicPr>
          <p:cNvPr id="14" name="Image 12" descr="preencoded.png"/>
          <p:cNvPicPr>
            <a:picLocks noChangeAspect="1"/>
          </p:cNvPicPr>
          <p:nvPr/>
        </p:nvPicPr>
        <p:blipFill>
          <a:blip r:embed="rId13"/>
          <a:stretch>
            <a:fillRect/>
          </a:stretch>
        </p:blipFill>
        <p:spPr>
          <a:xfrm>
            <a:off x="6524625" y="2678311"/>
            <a:ext cx="214313" cy="201662"/>
          </a:xfrm>
          <a:prstGeom prst="rect">
            <a:avLst/>
          </a:prstGeom>
        </p:spPr>
      </p:pic>
      <p:pic>
        <p:nvPicPr>
          <p:cNvPr id="15" name="Image 13" descr="preencoded.png"/>
          <p:cNvPicPr>
            <a:picLocks noChangeAspect="1"/>
          </p:cNvPicPr>
          <p:nvPr/>
        </p:nvPicPr>
        <p:blipFill>
          <a:blip r:embed="rId14"/>
          <a:stretch>
            <a:fillRect/>
          </a:stretch>
        </p:blipFill>
        <p:spPr>
          <a:xfrm>
            <a:off x="6881813" y="3432572"/>
            <a:ext cx="4595813" cy="733276"/>
          </a:xfrm>
          <a:prstGeom prst="rect">
            <a:avLst/>
          </a:prstGeom>
        </p:spPr>
      </p:pic>
      <p:pic>
        <p:nvPicPr>
          <p:cNvPr id="16" name="Image 14" descr="preencoded.png"/>
          <p:cNvPicPr>
            <a:picLocks noChangeAspect="1"/>
          </p:cNvPicPr>
          <p:nvPr/>
        </p:nvPicPr>
        <p:blipFill>
          <a:blip r:embed="rId15"/>
          <a:stretch>
            <a:fillRect/>
          </a:stretch>
        </p:blipFill>
        <p:spPr>
          <a:xfrm>
            <a:off x="428625" y="4880223"/>
            <a:ext cx="11334750" cy="1251347"/>
          </a:xfrm>
          <a:prstGeom prst="rect">
            <a:avLst/>
          </a:prstGeom>
        </p:spPr>
      </p:pic>
      <p:pic>
        <p:nvPicPr>
          <p:cNvPr id="17" name="Image 15" descr="preencoded.png"/>
          <p:cNvPicPr>
            <a:picLocks noChangeAspect="1"/>
          </p:cNvPicPr>
          <p:nvPr/>
        </p:nvPicPr>
        <p:blipFill>
          <a:blip r:embed="rId16"/>
          <a:stretch>
            <a:fillRect/>
          </a:stretch>
        </p:blipFill>
        <p:spPr>
          <a:xfrm>
            <a:off x="666750" y="5220146"/>
            <a:ext cx="571500" cy="571500"/>
          </a:xfrm>
          <a:prstGeom prst="rect">
            <a:avLst/>
          </a:prstGeom>
        </p:spPr>
      </p:pic>
      <p:pic>
        <p:nvPicPr>
          <p:cNvPr id="18" name="Image 16" descr="preencoded.png"/>
          <p:cNvPicPr>
            <a:picLocks noChangeAspect="1"/>
          </p:cNvPicPr>
          <p:nvPr/>
        </p:nvPicPr>
        <p:blipFill>
          <a:blip r:embed="rId17"/>
          <a:stretch>
            <a:fillRect/>
          </a:stretch>
        </p:blipFill>
        <p:spPr>
          <a:xfrm>
            <a:off x="857250" y="5428655"/>
            <a:ext cx="190500" cy="154335"/>
          </a:xfrm>
          <a:prstGeom prst="rect">
            <a:avLst/>
          </a:prstGeom>
        </p:spPr>
      </p:pic>
      <p:pic>
        <p:nvPicPr>
          <p:cNvPr id="19" name="Image 17" descr="preencoded.png"/>
          <p:cNvPicPr>
            <a:picLocks noChangeAspect="1"/>
          </p:cNvPicPr>
          <p:nvPr/>
        </p:nvPicPr>
        <p:blipFill>
          <a:blip r:embed="rId18"/>
          <a:stretch>
            <a:fillRect/>
          </a:stretch>
        </p:blipFill>
        <p:spPr>
          <a:xfrm>
            <a:off x="0" y="6372225"/>
            <a:ext cx="12192000" cy="485775"/>
          </a:xfrm>
          <a:prstGeom prst="rect">
            <a:avLst/>
          </a:prstGeom>
        </p:spPr>
      </p:pic>
      <p:sp>
        <p:nvSpPr>
          <p:cNvPr id="20"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1" name="Text 1"/>
          <p:cNvSpPr/>
          <p:nvPr/>
        </p:nvSpPr>
        <p:spPr>
          <a:xfrm>
            <a:off x="571500" y="628650"/>
            <a:ext cx="11191875"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When NOT to Request an Echo</a:t>
            </a:r>
            <a:endParaRPr lang="en-US" sz="2250" dirty="0"/>
          </a:p>
        </p:txBody>
      </p:sp>
      <p:sp>
        <p:nvSpPr>
          <p:cNvPr id="22" name="Text 2"/>
          <p:cNvSpPr/>
          <p:nvPr/>
        </p:nvSpPr>
        <p:spPr>
          <a:xfrm>
            <a:off x="1090613" y="1371600"/>
            <a:ext cx="77952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2D2D"/>
                </a:solidFill>
              </a:rPr>
              <a:t>Avoid First-Line Referrals For:</a:t>
            </a:r>
            <a:endParaRPr lang="en-US" sz="1650" dirty="0"/>
          </a:p>
        </p:txBody>
      </p:sp>
      <p:sp>
        <p:nvSpPr>
          <p:cNvPr id="23" name="Text 3"/>
          <p:cNvSpPr/>
          <p:nvPr/>
        </p:nvSpPr>
        <p:spPr>
          <a:xfrm>
            <a:off x="1071563" y="1895475"/>
            <a:ext cx="432054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D2D2D"/>
                </a:solidFill>
              </a:rPr>
              <a:t>Isolated Palpitations</a:t>
            </a:r>
            <a:endParaRPr lang="en-US" sz="1350" dirty="0"/>
          </a:p>
        </p:txBody>
      </p:sp>
      <p:sp>
        <p:nvSpPr>
          <p:cNvPr id="24" name="Text 4"/>
          <p:cNvSpPr/>
          <p:nvPr/>
        </p:nvSpPr>
        <p:spPr>
          <a:xfrm>
            <a:off x="1071563" y="2154436"/>
            <a:ext cx="4595813" cy="381000"/>
          </a:xfrm>
          <a:prstGeom prst="rect">
            <a:avLst/>
          </a:prstGeom>
          <a:noFill/>
          <a:ln/>
        </p:spPr>
        <p:txBody>
          <a:bodyPr vert="horz" wrap="square" lIns="0" tIns="0" rIns="0" bIns="0" rtlCol="0" anchor="ctr"/>
          <a:lstStyle/>
          <a:p>
            <a:pPr marL="0" indent="0" algn="l">
              <a:lnSpc>
                <a:spcPts val="1500"/>
              </a:lnSpc>
              <a:buNone/>
            </a:pPr>
            <a:r>
              <a:rPr lang="en-US" sz="1050" dirty="0">
                <a:solidFill>
                  <a:srgbClr val="4B5563"/>
                </a:solidFill>
              </a:rPr>
              <a:t>If there is no suspicion of structural heart disease or clinical findings (e.g., murmurs).</a:t>
            </a:r>
            <a:endParaRPr lang="en-US" sz="1050" dirty="0"/>
          </a:p>
        </p:txBody>
      </p:sp>
      <p:sp>
        <p:nvSpPr>
          <p:cNvPr id="25" name="Text 5"/>
          <p:cNvSpPr/>
          <p:nvPr/>
        </p:nvSpPr>
        <p:spPr>
          <a:xfrm>
            <a:off x="1214438" y="2773561"/>
            <a:ext cx="4310063"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4A5568"/>
                </a:solidFill>
              </a:rPr>
              <a:t>FIRST-LINE STEP:</a:t>
            </a:r>
            <a:endParaRPr lang="en-US" sz="1050" dirty="0"/>
          </a:p>
        </p:txBody>
      </p:sp>
      <p:sp>
        <p:nvSpPr>
          <p:cNvPr id="26" name="Text 6"/>
          <p:cNvSpPr/>
          <p:nvPr/>
        </p:nvSpPr>
        <p:spPr>
          <a:xfrm>
            <a:off x="1214438" y="3007816"/>
            <a:ext cx="6461760" cy="213271"/>
          </a:xfrm>
          <a:prstGeom prst="rect">
            <a:avLst/>
          </a:prstGeom>
          <a:noFill/>
          <a:ln/>
        </p:spPr>
        <p:txBody>
          <a:bodyPr vert="horz" wrap="square" lIns="0" tIns="0" rIns="0" bIns="0" rtlCol="0" anchor="ctr"/>
          <a:lstStyle/>
          <a:p>
            <a:pPr marL="0" indent="0" algn="l">
              <a:lnSpc>
                <a:spcPts val="1470"/>
              </a:lnSpc>
              <a:buNone/>
            </a:pPr>
            <a:r>
              <a:rPr lang="en-US" sz="1050" b="1" dirty="0">
                <a:solidFill>
                  <a:srgbClr val="4A5568"/>
                </a:solidFill>
              </a:rPr>
              <a:t>12-LEAD ECG + HOLTER/EVENT MONITOR</a:t>
            </a:r>
            <a:endParaRPr lang="en-US" sz="1200" dirty="0"/>
          </a:p>
        </p:txBody>
      </p:sp>
      <p:sp>
        <p:nvSpPr>
          <p:cNvPr id="27" name="Text 7"/>
          <p:cNvSpPr/>
          <p:nvPr/>
        </p:nvSpPr>
        <p:spPr>
          <a:xfrm>
            <a:off x="1071563" y="3525887"/>
            <a:ext cx="617220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D2D2D"/>
                </a:solidFill>
              </a:rPr>
              <a:t>Routine Asymptomatic Screening</a:t>
            </a:r>
            <a:endParaRPr lang="en-US" sz="1350" dirty="0"/>
          </a:p>
        </p:txBody>
      </p:sp>
      <p:sp>
        <p:nvSpPr>
          <p:cNvPr id="28" name="Text 8"/>
          <p:cNvSpPr/>
          <p:nvPr/>
        </p:nvSpPr>
        <p:spPr>
          <a:xfrm>
            <a:off x="1071563" y="3784848"/>
            <a:ext cx="4595813" cy="381000"/>
          </a:xfrm>
          <a:prstGeom prst="rect">
            <a:avLst/>
          </a:prstGeom>
          <a:noFill/>
          <a:ln/>
        </p:spPr>
        <p:txBody>
          <a:bodyPr vert="horz" wrap="square" lIns="0" tIns="0" rIns="0" bIns="0" rtlCol="0" anchor="ctr"/>
          <a:lstStyle/>
          <a:p>
            <a:pPr marL="0" indent="0" algn="l">
              <a:lnSpc>
                <a:spcPts val="1500"/>
              </a:lnSpc>
              <a:buNone/>
            </a:pPr>
            <a:r>
              <a:rPr lang="en-US" sz="1050" dirty="0">
                <a:solidFill>
                  <a:srgbClr val="4B5563"/>
                </a:solidFill>
              </a:rPr>
              <a:t>General check-ups in healthy patients without cardiac risk factors or specific symptoms.</a:t>
            </a:r>
            <a:endParaRPr lang="en-US" sz="1050" dirty="0"/>
          </a:p>
        </p:txBody>
      </p:sp>
      <p:sp>
        <p:nvSpPr>
          <p:cNvPr id="29" name="Text 9"/>
          <p:cNvSpPr/>
          <p:nvPr/>
        </p:nvSpPr>
        <p:spPr>
          <a:xfrm>
            <a:off x="6900863" y="1371600"/>
            <a:ext cx="529113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2D2D"/>
                </a:solidFill>
              </a:rPr>
              <a:t>Heart Failure Pathway Logic</a:t>
            </a:r>
            <a:endParaRPr lang="en-US" sz="1650" dirty="0"/>
          </a:p>
        </p:txBody>
      </p:sp>
      <p:sp>
        <p:nvSpPr>
          <p:cNvPr id="30" name="Text 10"/>
          <p:cNvSpPr/>
          <p:nvPr/>
        </p:nvSpPr>
        <p:spPr>
          <a:xfrm>
            <a:off x="6881813" y="1895475"/>
            <a:ext cx="370332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D2D2D"/>
                </a:solidFill>
              </a:rPr>
              <a:t>The Biomarker Step</a:t>
            </a:r>
            <a:endParaRPr lang="en-US" sz="1350" dirty="0"/>
          </a:p>
        </p:txBody>
      </p:sp>
      <p:sp>
        <p:nvSpPr>
          <p:cNvPr id="31" name="Text 11"/>
          <p:cNvSpPr/>
          <p:nvPr/>
        </p:nvSpPr>
        <p:spPr>
          <a:xfrm>
            <a:off x="6881813" y="2154436"/>
            <a:ext cx="4595813" cy="381000"/>
          </a:xfrm>
          <a:prstGeom prst="rect">
            <a:avLst/>
          </a:prstGeom>
          <a:noFill/>
          <a:ln/>
        </p:spPr>
        <p:txBody>
          <a:bodyPr vert="horz" wrap="square" lIns="0" tIns="0" rIns="0" bIns="0" rtlCol="0" anchor="ctr"/>
          <a:lstStyle/>
          <a:p>
            <a:pPr marL="0" indent="0" algn="l">
              <a:lnSpc>
                <a:spcPts val="1500"/>
              </a:lnSpc>
              <a:buNone/>
            </a:pPr>
            <a:r>
              <a:rPr lang="en-US" sz="1050" dirty="0">
                <a:solidFill>
                  <a:srgbClr val="4B5563"/>
                </a:solidFill>
              </a:rPr>
              <a:t>NICE NG106 (2025) emphasizes that echo is the second step in the diagnostic pathway for suspected HF.</a:t>
            </a:r>
            <a:endParaRPr lang="en-US" sz="1050" dirty="0"/>
          </a:p>
        </p:txBody>
      </p:sp>
      <p:sp>
        <p:nvSpPr>
          <p:cNvPr id="32" name="Text 12"/>
          <p:cNvSpPr/>
          <p:nvPr/>
        </p:nvSpPr>
        <p:spPr>
          <a:xfrm>
            <a:off x="6881813" y="2697361"/>
            <a:ext cx="5310188"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D2D2D"/>
                </a:solidFill>
              </a:rPr>
              <a:t>Avoid Echo Before NT-proBNP</a:t>
            </a:r>
            <a:endParaRPr lang="en-US" sz="1350" dirty="0"/>
          </a:p>
        </p:txBody>
      </p:sp>
      <p:sp>
        <p:nvSpPr>
          <p:cNvPr id="33" name="Text 13"/>
          <p:cNvSpPr/>
          <p:nvPr/>
        </p:nvSpPr>
        <p:spPr>
          <a:xfrm>
            <a:off x="6881813" y="2956322"/>
            <a:ext cx="4595813" cy="381000"/>
          </a:xfrm>
          <a:prstGeom prst="rect">
            <a:avLst/>
          </a:prstGeom>
          <a:noFill/>
          <a:ln/>
        </p:spPr>
        <p:txBody>
          <a:bodyPr vert="horz" wrap="square" lIns="0" tIns="0" rIns="0" bIns="0" rtlCol="0" anchor="ctr"/>
          <a:lstStyle/>
          <a:p>
            <a:pPr marL="0" indent="0" algn="l">
              <a:lnSpc>
                <a:spcPts val="1500"/>
              </a:lnSpc>
              <a:buNone/>
            </a:pPr>
            <a:r>
              <a:rPr lang="en-US" sz="1050" dirty="0">
                <a:solidFill>
                  <a:srgbClr val="4B5563"/>
                </a:solidFill>
              </a:rPr>
              <a:t>Requesting echo before testing NT-proBNP is inconsistent with standard GP guidelines.</a:t>
            </a:r>
            <a:endParaRPr lang="en-US" sz="1050" dirty="0"/>
          </a:p>
        </p:txBody>
      </p:sp>
      <p:sp>
        <p:nvSpPr>
          <p:cNvPr id="34" name="Text 14"/>
          <p:cNvSpPr/>
          <p:nvPr/>
        </p:nvSpPr>
        <p:spPr>
          <a:xfrm>
            <a:off x="7024688" y="3575447"/>
            <a:ext cx="4310063"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4A5568"/>
                </a:solidFill>
              </a:rPr>
              <a:t>CORRECT ORDER:</a:t>
            </a:r>
            <a:endParaRPr lang="en-US" sz="1050" dirty="0"/>
          </a:p>
        </p:txBody>
      </p:sp>
      <p:sp>
        <p:nvSpPr>
          <p:cNvPr id="35" name="Text 15"/>
          <p:cNvSpPr/>
          <p:nvPr/>
        </p:nvSpPr>
        <p:spPr>
          <a:xfrm>
            <a:off x="7024688" y="3809702"/>
            <a:ext cx="5167313" cy="213271"/>
          </a:xfrm>
          <a:prstGeom prst="rect">
            <a:avLst/>
          </a:prstGeom>
          <a:noFill/>
          <a:ln/>
        </p:spPr>
        <p:txBody>
          <a:bodyPr vert="horz" wrap="square" lIns="0" tIns="0" rIns="0" bIns="0" rtlCol="0" anchor="ctr"/>
          <a:lstStyle/>
          <a:p>
            <a:pPr marL="0" indent="0" algn="l">
              <a:lnSpc>
                <a:spcPts val="1470"/>
              </a:lnSpc>
              <a:buNone/>
            </a:pPr>
            <a:r>
              <a:rPr lang="en-US" sz="1050" b="1" dirty="0">
                <a:solidFill>
                  <a:srgbClr val="4A5568"/>
                </a:solidFill>
              </a:rPr>
              <a:t>CLINICAL ASSESSMENT → NT-PROBNP → ECHO (IF &gt;400)</a:t>
            </a:r>
            <a:endParaRPr lang="en-US" sz="1200" dirty="0"/>
          </a:p>
        </p:txBody>
      </p:sp>
      <p:sp>
        <p:nvSpPr>
          <p:cNvPr id="36" name="Text 16"/>
          <p:cNvSpPr/>
          <p:nvPr/>
        </p:nvSpPr>
        <p:spPr>
          <a:xfrm>
            <a:off x="1428750" y="5118348"/>
            <a:ext cx="10096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AMBER PITFALL: OVER-INVESTIGATION</a:t>
            </a:r>
            <a:endParaRPr lang="en-US" sz="1350" dirty="0"/>
          </a:p>
        </p:txBody>
      </p:sp>
      <p:sp>
        <p:nvSpPr>
          <p:cNvPr id="37" name="Text 17"/>
          <p:cNvSpPr/>
          <p:nvPr/>
        </p:nvSpPr>
        <p:spPr>
          <a:xfrm>
            <a:off x="1428750" y="5413623"/>
            <a:ext cx="10096500" cy="479822"/>
          </a:xfrm>
          <a:prstGeom prst="rect">
            <a:avLst/>
          </a:prstGeom>
          <a:noFill/>
          <a:ln/>
        </p:spPr>
        <p:txBody>
          <a:bodyPr vert="horz" wrap="square" lIns="0" tIns="0" rIns="0" bIns="0" rtlCol="0" anchor="ctr"/>
          <a:lstStyle/>
          <a:p>
            <a:pPr marL="0" indent="0">
              <a:lnSpc>
                <a:spcPts val="1890"/>
              </a:lnSpc>
              <a:buNone/>
            </a:pPr>
            <a:r>
              <a:rPr lang="en-US" sz="1350" dirty="0">
                <a:solidFill>
                  <a:srgbClr val="2D2D2D"/>
                </a:solidFill>
              </a:rPr>
              <a:t>Requesting an echo "just in case" or for routine screening without clinical justification wastes specialist resources and significantly delays urgent diagnostic capacity for patients with suspected high-risk conditions.</a:t>
            </a:r>
            <a:endParaRPr lang="en-US" sz="1350" dirty="0"/>
          </a:p>
        </p:txBody>
      </p:sp>
      <p:sp>
        <p:nvSpPr>
          <p:cNvPr id="38" name="Text 18"/>
          <p:cNvSpPr/>
          <p:nvPr/>
        </p:nvSpPr>
        <p:spPr>
          <a:xfrm>
            <a:off x="428625"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www.bradfordvts.co.uk</a:t>
            </a:r>
            <a:endParaRPr lang="en-US" sz="1050" dirty="0"/>
          </a:p>
        </p:txBody>
      </p:sp>
      <p:sp>
        <p:nvSpPr>
          <p:cNvPr id="39" name="Text 19"/>
          <p:cNvSpPr/>
          <p:nvPr/>
        </p:nvSpPr>
        <p:spPr>
          <a:xfrm>
            <a:off x="8724454" y="6515100"/>
            <a:ext cx="3467546" cy="200025"/>
          </a:xfrm>
          <a:prstGeom prst="rect">
            <a:avLst/>
          </a:prstGeom>
          <a:noFill/>
          <a:ln/>
        </p:spPr>
        <p:txBody>
          <a:bodyPr vert="horz" wrap="square" lIns="0" tIns="0" rIns="0" bIns="0" rtlCol="0" anchor="ctr"/>
          <a:lstStyle/>
          <a:p>
            <a:pPr marL="0" indent="0">
              <a:lnSpc>
                <a:spcPts val="1575"/>
              </a:lnSpc>
              <a:buNone/>
            </a:pPr>
            <a:r>
              <a:rPr lang="en-US" sz="1050" dirty="0">
                <a:solidFill>
                  <a:srgbClr val="888888"/>
                </a:solidFill>
              </a:rPr>
              <a:t>Teaching Guide: Echocardiography in Primary Care</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766888"/>
            <a:ext cx="6629400" cy="3829050"/>
          </a:xfrm>
          <a:prstGeom prst="rect">
            <a:avLst/>
          </a:prstGeom>
        </p:spPr>
      </p:pic>
      <p:pic>
        <p:nvPicPr>
          <p:cNvPr id="7" name="Image 5" descr="preencoded.png"/>
          <p:cNvPicPr>
            <a:picLocks noChangeAspect="1"/>
          </p:cNvPicPr>
          <p:nvPr/>
        </p:nvPicPr>
        <p:blipFill>
          <a:blip r:embed="rId7"/>
          <a:stretch>
            <a:fillRect/>
          </a:stretch>
        </p:blipFill>
        <p:spPr>
          <a:xfrm>
            <a:off x="428625" y="1766888"/>
            <a:ext cx="1657350" cy="495300"/>
          </a:xfrm>
          <a:prstGeom prst="rect">
            <a:avLst/>
          </a:prstGeom>
        </p:spPr>
      </p:pic>
      <p:pic>
        <p:nvPicPr>
          <p:cNvPr id="8" name="Image 6" descr="preencoded.png"/>
          <p:cNvPicPr>
            <a:picLocks noChangeAspect="1"/>
          </p:cNvPicPr>
          <p:nvPr/>
        </p:nvPicPr>
        <p:blipFill>
          <a:blip r:embed="rId8"/>
          <a:stretch>
            <a:fillRect/>
          </a:stretch>
        </p:blipFill>
        <p:spPr>
          <a:xfrm>
            <a:off x="2085975" y="1766888"/>
            <a:ext cx="1988790" cy="495300"/>
          </a:xfrm>
          <a:prstGeom prst="rect">
            <a:avLst/>
          </a:prstGeom>
        </p:spPr>
      </p:pic>
      <p:pic>
        <p:nvPicPr>
          <p:cNvPr id="9" name="Image 7" descr="preencoded.png"/>
          <p:cNvPicPr>
            <a:picLocks noChangeAspect="1"/>
          </p:cNvPicPr>
          <p:nvPr/>
        </p:nvPicPr>
        <p:blipFill>
          <a:blip r:embed="rId9"/>
          <a:stretch>
            <a:fillRect/>
          </a:stretch>
        </p:blipFill>
        <p:spPr>
          <a:xfrm>
            <a:off x="4074765" y="1766888"/>
            <a:ext cx="2983260" cy="495300"/>
          </a:xfrm>
          <a:prstGeom prst="rect">
            <a:avLst/>
          </a:prstGeom>
        </p:spPr>
      </p:pic>
      <p:pic>
        <p:nvPicPr>
          <p:cNvPr id="10" name="Image 8" descr="preencoded.png"/>
          <p:cNvPicPr>
            <a:picLocks noChangeAspect="1"/>
          </p:cNvPicPr>
          <p:nvPr/>
        </p:nvPicPr>
        <p:blipFill>
          <a:blip r:embed="rId10"/>
          <a:stretch>
            <a:fillRect/>
          </a:stretch>
        </p:blipFill>
        <p:spPr>
          <a:xfrm>
            <a:off x="428625" y="2262188"/>
            <a:ext cx="1657350" cy="666750"/>
          </a:xfrm>
          <a:prstGeom prst="rect">
            <a:avLst/>
          </a:prstGeom>
        </p:spPr>
      </p:pic>
      <p:pic>
        <p:nvPicPr>
          <p:cNvPr id="11" name="Image 9" descr="preencoded.png"/>
          <p:cNvPicPr>
            <a:picLocks noChangeAspect="1"/>
          </p:cNvPicPr>
          <p:nvPr/>
        </p:nvPicPr>
        <p:blipFill>
          <a:blip r:embed="rId11"/>
          <a:stretch>
            <a:fillRect/>
          </a:stretch>
        </p:blipFill>
        <p:spPr>
          <a:xfrm>
            <a:off x="2085975" y="2262188"/>
            <a:ext cx="1988790" cy="666750"/>
          </a:xfrm>
          <a:prstGeom prst="rect">
            <a:avLst/>
          </a:prstGeom>
        </p:spPr>
      </p:pic>
      <p:pic>
        <p:nvPicPr>
          <p:cNvPr id="12" name="Image 10" descr="preencoded.png"/>
          <p:cNvPicPr>
            <a:picLocks noChangeAspect="1"/>
          </p:cNvPicPr>
          <p:nvPr/>
        </p:nvPicPr>
        <p:blipFill>
          <a:blip r:embed="rId12"/>
          <a:stretch>
            <a:fillRect/>
          </a:stretch>
        </p:blipFill>
        <p:spPr>
          <a:xfrm>
            <a:off x="4074765" y="2262188"/>
            <a:ext cx="2983260" cy="666750"/>
          </a:xfrm>
          <a:prstGeom prst="rect">
            <a:avLst/>
          </a:prstGeom>
        </p:spPr>
      </p:pic>
      <p:pic>
        <p:nvPicPr>
          <p:cNvPr id="13" name="Image 11" descr="preencoded.png"/>
          <p:cNvPicPr>
            <a:picLocks noChangeAspect="1"/>
          </p:cNvPicPr>
          <p:nvPr/>
        </p:nvPicPr>
        <p:blipFill>
          <a:blip r:embed="rId10"/>
          <a:stretch>
            <a:fillRect/>
          </a:stretch>
        </p:blipFill>
        <p:spPr>
          <a:xfrm>
            <a:off x="428625" y="2928938"/>
            <a:ext cx="1657350" cy="666750"/>
          </a:xfrm>
          <a:prstGeom prst="rect">
            <a:avLst/>
          </a:prstGeom>
        </p:spPr>
      </p:pic>
      <p:pic>
        <p:nvPicPr>
          <p:cNvPr id="14" name="Image 12" descr="preencoded.png"/>
          <p:cNvPicPr>
            <a:picLocks noChangeAspect="1"/>
          </p:cNvPicPr>
          <p:nvPr/>
        </p:nvPicPr>
        <p:blipFill>
          <a:blip r:embed="rId11"/>
          <a:stretch>
            <a:fillRect/>
          </a:stretch>
        </p:blipFill>
        <p:spPr>
          <a:xfrm>
            <a:off x="2085975" y="2928938"/>
            <a:ext cx="1988790" cy="666750"/>
          </a:xfrm>
          <a:prstGeom prst="rect">
            <a:avLst/>
          </a:prstGeom>
        </p:spPr>
      </p:pic>
      <p:pic>
        <p:nvPicPr>
          <p:cNvPr id="15" name="Image 13" descr="preencoded.png"/>
          <p:cNvPicPr>
            <a:picLocks noChangeAspect="1"/>
          </p:cNvPicPr>
          <p:nvPr/>
        </p:nvPicPr>
        <p:blipFill>
          <a:blip r:embed="rId12"/>
          <a:stretch>
            <a:fillRect/>
          </a:stretch>
        </p:blipFill>
        <p:spPr>
          <a:xfrm>
            <a:off x="4074765" y="2928938"/>
            <a:ext cx="2983260" cy="666750"/>
          </a:xfrm>
          <a:prstGeom prst="rect">
            <a:avLst/>
          </a:prstGeom>
        </p:spPr>
      </p:pic>
      <p:pic>
        <p:nvPicPr>
          <p:cNvPr id="16" name="Image 14" descr="preencoded.png"/>
          <p:cNvPicPr>
            <a:picLocks noChangeAspect="1"/>
          </p:cNvPicPr>
          <p:nvPr/>
        </p:nvPicPr>
        <p:blipFill>
          <a:blip r:embed="rId10"/>
          <a:stretch>
            <a:fillRect/>
          </a:stretch>
        </p:blipFill>
        <p:spPr>
          <a:xfrm>
            <a:off x="428625" y="3595688"/>
            <a:ext cx="1657350" cy="666750"/>
          </a:xfrm>
          <a:prstGeom prst="rect">
            <a:avLst/>
          </a:prstGeom>
        </p:spPr>
      </p:pic>
      <p:pic>
        <p:nvPicPr>
          <p:cNvPr id="17" name="Image 15" descr="preencoded.png"/>
          <p:cNvPicPr>
            <a:picLocks noChangeAspect="1"/>
          </p:cNvPicPr>
          <p:nvPr/>
        </p:nvPicPr>
        <p:blipFill>
          <a:blip r:embed="rId11"/>
          <a:stretch>
            <a:fillRect/>
          </a:stretch>
        </p:blipFill>
        <p:spPr>
          <a:xfrm>
            <a:off x="2085975" y="3595688"/>
            <a:ext cx="1988790" cy="666750"/>
          </a:xfrm>
          <a:prstGeom prst="rect">
            <a:avLst/>
          </a:prstGeom>
        </p:spPr>
      </p:pic>
      <p:pic>
        <p:nvPicPr>
          <p:cNvPr id="18" name="Image 16" descr="preencoded.png"/>
          <p:cNvPicPr>
            <a:picLocks noChangeAspect="1"/>
          </p:cNvPicPr>
          <p:nvPr/>
        </p:nvPicPr>
        <p:blipFill>
          <a:blip r:embed="rId12"/>
          <a:stretch>
            <a:fillRect/>
          </a:stretch>
        </p:blipFill>
        <p:spPr>
          <a:xfrm>
            <a:off x="4074765" y="3595688"/>
            <a:ext cx="2983260" cy="666750"/>
          </a:xfrm>
          <a:prstGeom prst="rect">
            <a:avLst/>
          </a:prstGeom>
        </p:spPr>
      </p:pic>
      <p:pic>
        <p:nvPicPr>
          <p:cNvPr id="19" name="Image 17" descr="preencoded.png"/>
          <p:cNvPicPr>
            <a:picLocks noChangeAspect="1"/>
          </p:cNvPicPr>
          <p:nvPr/>
        </p:nvPicPr>
        <p:blipFill>
          <a:blip r:embed="rId10"/>
          <a:stretch>
            <a:fillRect/>
          </a:stretch>
        </p:blipFill>
        <p:spPr>
          <a:xfrm>
            <a:off x="428625" y="4262438"/>
            <a:ext cx="1657350" cy="666750"/>
          </a:xfrm>
          <a:prstGeom prst="rect">
            <a:avLst/>
          </a:prstGeom>
        </p:spPr>
      </p:pic>
      <p:pic>
        <p:nvPicPr>
          <p:cNvPr id="20" name="Image 18" descr="preencoded.png"/>
          <p:cNvPicPr>
            <a:picLocks noChangeAspect="1"/>
          </p:cNvPicPr>
          <p:nvPr/>
        </p:nvPicPr>
        <p:blipFill>
          <a:blip r:embed="rId11"/>
          <a:stretch>
            <a:fillRect/>
          </a:stretch>
        </p:blipFill>
        <p:spPr>
          <a:xfrm>
            <a:off x="2085975" y="4262438"/>
            <a:ext cx="1988790" cy="666750"/>
          </a:xfrm>
          <a:prstGeom prst="rect">
            <a:avLst/>
          </a:prstGeom>
        </p:spPr>
      </p:pic>
      <p:pic>
        <p:nvPicPr>
          <p:cNvPr id="21" name="Image 19" descr="preencoded.png"/>
          <p:cNvPicPr>
            <a:picLocks noChangeAspect="1"/>
          </p:cNvPicPr>
          <p:nvPr/>
        </p:nvPicPr>
        <p:blipFill>
          <a:blip r:embed="rId12"/>
          <a:stretch>
            <a:fillRect/>
          </a:stretch>
        </p:blipFill>
        <p:spPr>
          <a:xfrm>
            <a:off x="4074765" y="4262438"/>
            <a:ext cx="2983260" cy="666750"/>
          </a:xfrm>
          <a:prstGeom prst="rect">
            <a:avLst/>
          </a:prstGeom>
        </p:spPr>
      </p:pic>
      <p:pic>
        <p:nvPicPr>
          <p:cNvPr id="22" name="Image 20" descr="preencoded.png"/>
          <p:cNvPicPr>
            <a:picLocks noChangeAspect="1"/>
          </p:cNvPicPr>
          <p:nvPr/>
        </p:nvPicPr>
        <p:blipFill>
          <a:blip r:embed="rId13"/>
          <a:stretch>
            <a:fillRect/>
          </a:stretch>
        </p:blipFill>
        <p:spPr>
          <a:xfrm>
            <a:off x="7343775" y="1671638"/>
            <a:ext cx="4419600" cy="2667000"/>
          </a:xfrm>
          <a:prstGeom prst="rect">
            <a:avLst/>
          </a:prstGeom>
        </p:spPr>
      </p:pic>
      <p:pic>
        <p:nvPicPr>
          <p:cNvPr id="23" name="Image 21" descr="preencoded.png"/>
          <p:cNvPicPr>
            <a:picLocks noChangeAspect="1"/>
          </p:cNvPicPr>
          <p:nvPr/>
        </p:nvPicPr>
        <p:blipFill>
          <a:blip r:embed="rId14"/>
          <a:stretch>
            <a:fillRect/>
          </a:stretch>
        </p:blipFill>
        <p:spPr>
          <a:xfrm>
            <a:off x="7343775" y="1671638"/>
            <a:ext cx="4419600" cy="2667000"/>
          </a:xfrm>
          <a:prstGeom prst="rect">
            <a:avLst/>
          </a:prstGeom>
        </p:spPr>
      </p:pic>
      <p:pic>
        <p:nvPicPr>
          <p:cNvPr id="24" name="Image 22" descr="preencoded.png"/>
          <p:cNvPicPr>
            <a:picLocks noChangeAspect="1"/>
          </p:cNvPicPr>
          <p:nvPr/>
        </p:nvPicPr>
        <p:blipFill>
          <a:blip r:embed="rId15"/>
          <a:stretch>
            <a:fillRect/>
          </a:stretch>
        </p:blipFill>
        <p:spPr>
          <a:xfrm>
            <a:off x="7343775" y="4529138"/>
            <a:ext cx="4419600" cy="1162050"/>
          </a:xfrm>
          <a:prstGeom prst="rect">
            <a:avLst/>
          </a:prstGeom>
        </p:spPr>
      </p:pic>
      <p:pic>
        <p:nvPicPr>
          <p:cNvPr id="25" name="Image 23" descr="preencoded.png"/>
          <p:cNvPicPr>
            <a:picLocks noChangeAspect="1"/>
          </p:cNvPicPr>
          <p:nvPr/>
        </p:nvPicPr>
        <p:blipFill>
          <a:blip r:embed="rId16"/>
          <a:stretch>
            <a:fillRect/>
          </a:stretch>
        </p:blipFill>
        <p:spPr>
          <a:xfrm>
            <a:off x="7486650" y="4703415"/>
            <a:ext cx="166688" cy="137220"/>
          </a:xfrm>
          <a:prstGeom prst="rect">
            <a:avLst/>
          </a:prstGeom>
        </p:spPr>
      </p:pic>
      <p:pic>
        <p:nvPicPr>
          <p:cNvPr id="26" name="Image 24" descr="preencoded.png"/>
          <p:cNvPicPr>
            <a:picLocks noChangeAspect="1"/>
          </p:cNvPicPr>
          <p:nvPr/>
        </p:nvPicPr>
        <p:blipFill>
          <a:blip r:embed="rId17"/>
          <a:stretch>
            <a:fillRect/>
          </a:stretch>
        </p:blipFill>
        <p:spPr>
          <a:xfrm>
            <a:off x="0" y="6467475"/>
            <a:ext cx="12192000" cy="390525"/>
          </a:xfrm>
          <a:prstGeom prst="rect">
            <a:avLst/>
          </a:prstGeom>
        </p:spPr>
      </p:pic>
      <p:sp>
        <p:nvSpPr>
          <p:cNvPr id="27"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8"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Navigating the Echo Report: Key Parameters</a:t>
            </a:r>
            <a:endParaRPr lang="en-US" sz="2250" dirty="0"/>
          </a:p>
        </p:txBody>
      </p:sp>
      <p:sp>
        <p:nvSpPr>
          <p:cNvPr id="29" name="Text 2"/>
          <p:cNvSpPr/>
          <p:nvPr/>
        </p:nvSpPr>
        <p:spPr>
          <a:xfrm>
            <a:off x="600075" y="1766888"/>
            <a:ext cx="1314450" cy="4953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Parameter</a:t>
            </a:r>
            <a:endParaRPr lang="en-US" sz="1200" dirty="0"/>
          </a:p>
        </p:txBody>
      </p:sp>
      <p:sp>
        <p:nvSpPr>
          <p:cNvPr id="30" name="Text 3"/>
          <p:cNvSpPr/>
          <p:nvPr/>
        </p:nvSpPr>
        <p:spPr>
          <a:xfrm>
            <a:off x="2257425" y="1766888"/>
            <a:ext cx="1816182" cy="4953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Normal Range</a:t>
            </a:r>
            <a:endParaRPr lang="en-US" sz="1200" dirty="0"/>
          </a:p>
        </p:txBody>
      </p:sp>
      <p:sp>
        <p:nvSpPr>
          <p:cNvPr id="31" name="Text 4"/>
          <p:cNvSpPr/>
          <p:nvPr/>
        </p:nvSpPr>
        <p:spPr>
          <a:xfrm>
            <a:off x="4246215" y="1766888"/>
            <a:ext cx="3075331" cy="4953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Abnormal Indicators</a:t>
            </a:r>
            <a:endParaRPr lang="en-US" sz="1200" dirty="0"/>
          </a:p>
        </p:txBody>
      </p:sp>
      <p:sp>
        <p:nvSpPr>
          <p:cNvPr id="32" name="Text 5"/>
          <p:cNvSpPr/>
          <p:nvPr/>
        </p:nvSpPr>
        <p:spPr>
          <a:xfrm>
            <a:off x="600075" y="2262188"/>
            <a:ext cx="2039664"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LVEF (Systolic)</a:t>
            </a:r>
            <a:endParaRPr lang="en-US" sz="1125" dirty="0"/>
          </a:p>
        </p:txBody>
      </p:sp>
      <p:sp>
        <p:nvSpPr>
          <p:cNvPr id="33" name="Text 6"/>
          <p:cNvSpPr/>
          <p:nvPr/>
        </p:nvSpPr>
        <p:spPr>
          <a:xfrm>
            <a:off x="2257425" y="2262188"/>
            <a:ext cx="1645890"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≥55%</a:t>
            </a:r>
            <a:endParaRPr lang="en-US" sz="1125" dirty="0"/>
          </a:p>
        </p:txBody>
      </p:sp>
      <p:sp>
        <p:nvSpPr>
          <p:cNvPr id="34" name="Text 7"/>
          <p:cNvSpPr/>
          <p:nvPr/>
        </p:nvSpPr>
        <p:spPr>
          <a:xfrm>
            <a:off x="4246215" y="2262188"/>
            <a:ext cx="2640360"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HFrEF:</a:t>
            </a:r>
            <a:r>
              <a:rPr lang="en-US" sz="1125" dirty="0">
                <a:solidFill>
                  <a:srgbClr val="444444"/>
                </a:solidFill>
              </a:rPr>
              <a:t> &lt;40%
</a:t>
            </a:r>
            <a:r>
              <a:rPr lang="en-US" sz="1125" b="1" dirty="0">
                <a:solidFill>
                  <a:srgbClr val="444444"/>
                </a:solidFill>
              </a:rPr>
              <a:t>HFmrEF:</a:t>
            </a:r>
            <a:r>
              <a:rPr lang="en-US" sz="1125" dirty="0">
                <a:solidFill>
                  <a:srgbClr val="444444"/>
                </a:solidFill>
              </a:rPr>
              <a:t> 40–49%</a:t>
            </a:r>
            <a:endParaRPr lang="en-US" sz="1125" dirty="0"/>
          </a:p>
        </p:txBody>
      </p:sp>
      <p:sp>
        <p:nvSpPr>
          <p:cNvPr id="35" name="Text 8"/>
          <p:cNvSpPr/>
          <p:nvPr/>
        </p:nvSpPr>
        <p:spPr>
          <a:xfrm>
            <a:off x="600075" y="2928938"/>
            <a:ext cx="1767709"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LV Dimensions</a:t>
            </a:r>
            <a:endParaRPr lang="en-US" sz="1125" dirty="0"/>
          </a:p>
        </p:txBody>
      </p:sp>
      <p:sp>
        <p:nvSpPr>
          <p:cNvPr id="36" name="Text 9"/>
          <p:cNvSpPr/>
          <p:nvPr/>
        </p:nvSpPr>
        <p:spPr>
          <a:xfrm>
            <a:off x="2257425" y="2928938"/>
            <a:ext cx="1797263"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3.9–5.6 cm</a:t>
            </a:r>
            <a:endParaRPr lang="en-US" sz="1125" dirty="0"/>
          </a:p>
        </p:txBody>
      </p:sp>
      <p:sp>
        <p:nvSpPr>
          <p:cNvPr id="37" name="Text 10"/>
          <p:cNvSpPr/>
          <p:nvPr/>
        </p:nvSpPr>
        <p:spPr>
          <a:xfrm>
            <a:off x="4246215" y="2928938"/>
            <a:ext cx="2640360"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Dilated:</a:t>
            </a:r>
            <a:r>
              <a:rPr lang="en-US" sz="1125" dirty="0">
                <a:solidFill>
                  <a:srgbClr val="444444"/>
                </a:solidFill>
              </a:rPr>
              <a:t> &gt;5.6 cm (DCM)
</a:t>
            </a:r>
            <a:r>
              <a:rPr lang="en-US" sz="1125" b="1" dirty="0">
                <a:solidFill>
                  <a:srgbClr val="444444"/>
                </a:solidFill>
              </a:rPr>
              <a:t>Small:</a:t>
            </a:r>
            <a:r>
              <a:rPr lang="en-US" sz="1125" dirty="0">
                <a:solidFill>
                  <a:srgbClr val="444444"/>
                </a:solidFill>
              </a:rPr>
              <a:t> HCM pattern</a:t>
            </a:r>
            <a:endParaRPr lang="en-US" sz="1125" dirty="0"/>
          </a:p>
        </p:txBody>
      </p:sp>
      <p:sp>
        <p:nvSpPr>
          <p:cNvPr id="38" name="Text 11"/>
          <p:cNvSpPr/>
          <p:nvPr/>
        </p:nvSpPr>
        <p:spPr>
          <a:xfrm>
            <a:off x="600075" y="3595688"/>
            <a:ext cx="1903686"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Wall Thickness</a:t>
            </a:r>
            <a:endParaRPr lang="en-US" sz="1125" dirty="0"/>
          </a:p>
        </p:txBody>
      </p:sp>
      <p:sp>
        <p:nvSpPr>
          <p:cNvPr id="39" name="Text 12"/>
          <p:cNvSpPr/>
          <p:nvPr/>
        </p:nvSpPr>
        <p:spPr>
          <a:xfrm>
            <a:off x="2257425" y="3595688"/>
            <a:ext cx="1645890"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6–12 mm</a:t>
            </a:r>
            <a:endParaRPr lang="en-US" sz="1125" dirty="0"/>
          </a:p>
        </p:txBody>
      </p:sp>
      <p:sp>
        <p:nvSpPr>
          <p:cNvPr id="40" name="Text 13"/>
          <p:cNvSpPr/>
          <p:nvPr/>
        </p:nvSpPr>
        <p:spPr>
          <a:xfrm>
            <a:off x="4246215" y="3595688"/>
            <a:ext cx="2640360"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&gt;12 mm:</a:t>
            </a:r>
            <a:r>
              <a:rPr lang="en-US" sz="1125" dirty="0">
                <a:solidFill>
                  <a:srgbClr val="444444"/>
                </a:solidFill>
              </a:rPr>
              <a:t> LVH (Hypertension, HCM, or Athletic heart)</a:t>
            </a:r>
            <a:endParaRPr lang="en-US" sz="1125" dirty="0"/>
          </a:p>
        </p:txBody>
      </p:sp>
      <p:sp>
        <p:nvSpPr>
          <p:cNvPr id="41" name="Text 14"/>
          <p:cNvSpPr/>
          <p:nvPr/>
        </p:nvSpPr>
        <p:spPr>
          <a:xfrm>
            <a:off x="600075" y="4262438"/>
            <a:ext cx="1903686"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RV Size/Press.</a:t>
            </a:r>
            <a:endParaRPr lang="en-US" sz="1125" dirty="0"/>
          </a:p>
        </p:txBody>
      </p:sp>
      <p:sp>
        <p:nvSpPr>
          <p:cNvPr id="42" name="Text 15"/>
          <p:cNvSpPr/>
          <p:nvPr/>
        </p:nvSpPr>
        <p:spPr>
          <a:xfrm>
            <a:off x="2257425" y="4262438"/>
            <a:ext cx="3168859"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Normal size; RVSP &lt;35</a:t>
            </a:r>
            <a:endParaRPr lang="en-US" sz="1125" dirty="0"/>
          </a:p>
        </p:txBody>
      </p:sp>
      <p:sp>
        <p:nvSpPr>
          <p:cNvPr id="43" name="Text 16"/>
          <p:cNvSpPr/>
          <p:nvPr/>
        </p:nvSpPr>
        <p:spPr>
          <a:xfrm>
            <a:off x="4246215" y="4262438"/>
            <a:ext cx="2640360"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RVSP &gt;35:</a:t>
            </a:r>
            <a:r>
              <a:rPr lang="en-US" sz="1125" dirty="0">
                <a:solidFill>
                  <a:srgbClr val="444444"/>
                </a:solidFill>
              </a:rPr>
              <a:t> Pulmonary HTN
</a:t>
            </a:r>
            <a:r>
              <a:rPr lang="en-US" sz="1125" b="1" dirty="0">
                <a:solidFill>
                  <a:srgbClr val="444444"/>
                </a:solidFill>
              </a:rPr>
              <a:t>Dilated RV:</a:t>
            </a:r>
            <a:r>
              <a:rPr lang="en-US" sz="1125" dirty="0">
                <a:solidFill>
                  <a:srgbClr val="444444"/>
                </a:solidFill>
              </a:rPr>
              <a:t> Cor pulmonale</a:t>
            </a:r>
            <a:endParaRPr lang="en-US" sz="1125" dirty="0"/>
          </a:p>
        </p:txBody>
      </p:sp>
      <p:sp>
        <p:nvSpPr>
          <p:cNvPr id="44" name="Text 17"/>
          <p:cNvSpPr/>
          <p:nvPr/>
        </p:nvSpPr>
        <p:spPr>
          <a:xfrm>
            <a:off x="600075" y="4929188"/>
            <a:ext cx="1314450"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Valves</a:t>
            </a:r>
            <a:endParaRPr lang="en-US" sz="1125" dirty="0"/>
          </a:p>
        </p:txBody>
      </p:sp>
      <p:sp>
        <p:nvSpPr>
          <p:cNvPr id="45" name="Text 18"/>
          <p:cNvSpPr/>
          <p:nvPr/>
        </p:nvSpPr>
        <p:spPr>
          <a:xfrm>
            <a:off x="2257425" y="4929188"/>
            <a:ext cx="2554006" cy="6667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Pliable; no reflux</a:t>
            </a:r>
            <a:endParaRPr lang="en-US" sz="1125" dirty="0"/>
          </a:p>
        </p:txBody>
      </p:sp>
      <p:sp>
        <p:nvSpPr>
          <p:cNvPr id="46" name="Text 19"/>
          <p:cNvSpPr/>
          <p:nvPr/>
        </p:nvSpPr>
        <p:spPr>
          <a:xfrm>
            <a:off x="4246215" y="4929188"/>
            <a:ext cx="2640360" cy="6667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Thickening, calcification, stenosis gradient, or regurgitation</a:t>
            </a:r>
            <a:endParaRPr lang="en-US" sz="1125" dirty="0"/>
          </a:p>
        </p:txBody>
      </p:sp>
      <p:sp>
        <p:nvSpPr>
          <p:cNvPr id="47" name="Text 20"/>
          <p:cNvSpPr/>
          <p:nvPr/>
        </p:nvSpPr>
        <p:spPr>
          <a:xfrm>
            <a:off x="7729538" y="4672013"/>
            <a:ext cx="41338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28900"/>
                </a:solidFill>
              </a:rPr>
              <a:t>COMMON PITFALL</a:t>
            </a:r>
            <a:endParaRPr lang="en-US" sz="1050" dirty="0"/>
          </a:p>
        </p:txBody>
      </p:sp>
      <p:sp>
        <p:nvSpPr>
          <p:cNvPr id="48" name="Text 21"/>
          <p:cNvSpPr/>
          <p:nvPr/>
        </p:nvSpPr>
        <p:spPr>
          <a:xfrm>
            <a:off x="7486650" y="4948238"/>
            <a:ext cx="4133850" cy="60007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Do not interpret LVEF in isolation. A "normal" EF ≥50% </a:t>
            </a:r>
            <a:r>
              <a:rPr lang="en-US" sz="1050" b="1" dirty="0">
                <a:solidFill>
                  <a:srgbClr val="2D2D2D"/>
                </a:solidFill>
              </a:rPr>
              <a:t>does not rule out heart failure</a:t>
            </a:r>
            <a:r>
              <a:rPr lang="en-US" sz="1050" dirty="0">
                <a:solidFill>
                  <a:srgbClr val="2D2D2D"/>
                </a:solidFill>
              </a:rPr>
              <a:t> (HFpEF). Always correlate with internal dimensions, diastolic function, and patient symptoms.</a:t>
            </a:r>
            <a:endParaRPr lang="en-US" sz="1050" dirty="0"/>
          </a:p>
        </p:txBody>
      </p:sp>
      <p:sp>
        <p:nvSpPr>
          <p:cNvPr id="49" name="Text 22"/>
          <p:cNvSpPr/>
          <p:nvPr/>
        </p:nvSpPr>
        <p:spPr>
          <a:xfrm>
            <a:off x="10293846" y="6562725"/>
            <a:ext cx="18981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www.bradfordvts.co.uk</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485900"/>
            <a:ext cx="4648200" cy="3905399"/>
          </a:xfrm>
          <a:prstGeom prst="rect">
            <a:avLst/>
          </a:prstGeom>
        </p:spPr>
      </p:pic>
      <p:pic>
        <p:nvPicPr>
          <p:cNvPr id="7" name="Image 5" descr="preencoded.png"/>
          <p:cNvPicPr>
            <a:picLocks noChangeAspect="1"/>
          </p:cNvPicPr>
          <p:nvPr/>
        </p:nvPicPr>
        <p:blipFill>
          <a:blip r:embed="rId7"/>
          <a:stretch>
            <a:fillRect/>
          </a:stretch>
        </p:blipFill>
        <p:spPr>
          <a:xfrm>
            <a:off x="619125" y="1724025"/>
            <a:ext cx="4267200" cy="3429000"/>
          </a:xfrm>
          <a:prstGeom prst="rect">
            <a:avLst/>
          </a:prstGeom>
        </p:spPr>
      </p:pic>
      <p:pic>
        <p:nvPicPr>
          <p:cNvPr id="8" name="Image 6" descr="preencoded.png"/>
          <p:cNvPicPr>
            <a:picLocks noChangeAspect="1"/>
          </p:cNvPicPr>
          <p:nvPr/>
        </p:nvPicPr>
        <p:blipFill>
          <a:blip r:embed="rId8"/>
          <a:stretch>
            <a:fillRect/>
          </a:stretch>
        </p:blipFill>
        <p:spPr>
          <a:xfrm>
            <a:off x="5362575" y="1485900"/>
            <a:ext cx="6400800" cy="1206550"/>
          </a:xfrm>
          <a:prstGeom prst="rect">
            <a:avLst/>
          </a:prstGeom>
        </p:spPr>
      </p:pic>
      <p:pic>
        <p:nvPicPr>
          <p:cNvPr id="9" name="Image 7" descr="preencoded.png"/>
          <p:cNvPicPr>
            <a:picLocks noChangeAspect="1"/>
          </p:cNvPicPr>
          <p:nvPr/>
        </p:nvPicPr>
        <p:blipFill>
          <a:blip r:embed="rId9"/>
          <a:stretch>
            <a:fillRect/>
          </a:stretch>
        </p:blipFill>
        <p:spPr>
          <a:xfrm>
            <a:off x="5624513" y="1971080"/>
            <a:ext cx="333375" cy="266700"/>
          </a:xfrm>
          <a:prstGeom prst="rect">
            <a:avLst/>
          </a:prstGeom>
        </p:spPr>
      </p:pic>
      <p:pic>
        <p:nvPicPr>
          <p:cNvPr id="10" name="Image 8" descr="preencoded.png"/>
          <p:cNvPicPr>
            <a:picLocks noChangeAspect="1"/>
          </p:cNvPicPr>
          <p:nvPr/>
        </p:nvPicPr>
        <p:blipFill>
          <a:blip r:embed="rId10"/>
          <a:stretch>
            <a:fillRect/>
          </a:stretch>
        </p:blipFill>
        <p:spPr>
          <a:xfrm>
            <a:off x="5362575" y="2835325"/>
            <a:ext cx="6400800" cy="1206550"/>
          </a:xfrm>
          <a:prstGeom prst="rect">
            <a:avLst/>
          </a:prstGeom>
        </p:spPr>
      </p:pic>
      <p:pic>
        <p:nvPicPr>
          <p:cNvPr id="11" name="Image 9" descr="preencoded.png"/>
          <p:cNvPicPr>
            <a:picLocks noChangeAspect="1"/>
          </p:cNvPicPr>
          <p:nvPr/>
        </p:nvPicPr>
        <p:blipFill>
          <a:blip r:embed="rId11"/>
          <a:stretch>
            <a:fillRect/>
          </a:stretch>
        </p:blipFill>
        <p:spPr>
          <a:xfrm>
            <a:off x="5624513" y="3320504"/>
            <a:ext cx="333375" cy="266700"/>
          </a:xfrm>
          <a:prstGeom prst="rect">
            <a:avLst/>
          </a:prstGeom>
        </p:spPr>
      </p:pic>
      <p:pic>
        <p:nvPicPr>
          <p:cNvPr id="12" name="Image 10" descr="preencoded.png"/>
          <p:cNvPicPr>
            <a:picLocks noChangeAspect="1"/>
          </p:cNvPicPr>
          <p:nvPr/>
        </p:nvPicPr>
        <p:blipFill>
          <a:blip r:embed="rId12"/>
          <a:stretch>
            <a:fillRect/>
          </a:stretch>
        </p:blipFill>
        <p:spPr>
          <a:xfrm>
            <a:off x="5362575" y="4184749"/>
            <a:ext cx="6400800" cy="1206550"/>
          </a:xfrm>
          <a:prstGeom prst="rect">
            <a:avLst/>
          </a:prstGeom>
        </p:spPr>
      </p:pic>
      <p:pic>
        <p:nvPicPr>
          <p:cNvPr id="13" name="Image 11" descr="preencoded.png"/>
          <p:cNvPicPr>
            <a:picLocks noChangeAspect="1"/>
          </p:cNvPicPr>
          <p:nvPr/>
        </p:nvPicPr>
        <p:blipFill>
          <a:blip r:embed="rId13"/>
          <a:stretch>
            <a:fillRect/>
          </a:stretch>
        </p:blipFill>
        <p:spPr>
          <a:xfrm>
            <a:off x="5624513" y="4669929"/>
            <a:ext cx="333375" cy="266700"/>
          </a:xfrm>
          <a:prstGeom prst="rect">
            <a:avLst/>
          </a:prstGeom>
        </p:spPr>
      </p:pic>
      <p:pic>
        <p:nvPicPr>
          <p:cNvPr id="14" name="Image 12" descr="preencoded.png"/>
          <p:cNvPicPr>
            <a:picLocks noChangeAspect="1"/>
          </p:cNvPicPr>
          <p:nvPr/>
        </p:nvPicPr>
        <p:blipFill>
          <a:blip r:embed="rId14"/>
          <a:stretch>
            <a:fillRect/>
          </a:stretch>
        </p:blipFill>
        <p:spPr>
          <a:xfrm>
            <a:off x="428625" y="5534174"/>
            <a:ext cx="5572125" cy="790426"/>
          </a:xfrm>
          <a:prstGeom prst="rect">
            <a:avLst/>
          </a:prstGeom>
        </p:spPr>
      </p:pic>
      <p:pic>
        <p:nvPicPr>
          <p:cNvPr id="15" name="Image 13" descr="preencoded.png"/>
          <p:cNvPicPr>
            <a:picLocks noChangeAspect="1"/>
          </p:cNvPicPr>
          <p:nvPr/>
        </p:nvPicPr>
        <p:blipFill>
          <a:blip r:embed="rId15"/>
          <a:stretch>
            <a:fillRect/>
          </a:stretch>
        </p:blipFill>
        <p:spPr>
          <a:xfrm>
            <a:off x="619125" y="5667524"/>
            <a:ext cx="214313" cy="192881"/>
          </a:xfrm>
          <a:prstGeom prst="rect">
            <a:avLst/>
          </a:prstGeom>
        </p:spPr>
      </p:pic>
      <p:pic>
        <p:nvPicPr>
          <p:cNvPr id="16" name="Image 14" descr="preencoded.png"/>
          <p:cNvPicPr>
            <a:picLocks noChangeAspect="1"/>
          </p:cNvPicPr>
          <p:nvPr/>
        </p:nvPicPr>
        <p:blipFill>
          <a:blip r:embed="rId16"/>
          <a:stretch>
            <a:fillRect/>
          </a:stretch>
        </p:blipFill>
        <p:spPr>
          <a:xfrm>
            <a:off x="6191250" y="5534174"/>
            <a:ext cx="5572125" cy="790426"/>
          </a:xfrm>
          <a:prstGeom prst="rect">
            <a:avLst/>
          </a:prstGeom>
        </p:spPr>
      </p:pic>
      <p:pic>
        <p:nvPicPr>
          <p:cNvPr id="17" name="Image 15" descr="preencoded.png"/>
          <p:cNvPicPr>
            <a:picLocks noChangeAspect="1"/>
          </p:cNvPicPr>
          <p:nvPr/>
        </p:nvPicPr>
        <p:blipFill>
          <a:blip r:embed="rId17"/>
          <a:stretch>
            <a:fillRect/>
          </a:stretch>
        </p:blipFill>
        <p:spPr>
          <a:xfrm>
            <a:off x="6381750" y="5667524"/>
            <a:ext cx="214313" cy="214313"/>
          </a:xfrm>
          <a:prstGeom prst="rect">
            <a:avLst/>
          </a:prstGeom>
        </p:spPr>
      </p:pic>
      <p:pic>
        <p:nvPicPr>
          <p:cNvPr id="18" name="Image 16" descr="preencoded.png"/>
          <p:cNvPicPr>
            <a:picLocks noChangeAspect="1"/>
          </p:cNvPicPr>
          <p:nvPr/>
        </p:nvPicPr>
        <p:blipFill>
          <a:blip r:embed="rId18"/>
          <a:stretch>
            <a:fillRect/>
          </a:stretch>
        </p:blipFill>
        <p:spPr>
          <a:xfrm>
            <a:off x="0" y="6467475"/>
            <a:ext cx="12192000" cy="390525"/>
          </a:xfrm>
          <a:prstGeom prst="rect">
            <a:avLst/>
          </a:prstGeom>
        </p:spPr>
      </p:pic>
      <p:sp>
        <p:nvSpPr>
          <p:cNvPr id="19"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20" name="Text 1"/>
          <p:cNvSpPr/>
          <p:nvPr/>
        </p:nvSpPr>
        <p:spPr>
          <a:xfrm>
            <a:off x="571500" y="628650"/>
            <a:ext cx="11620500"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LVEF and Heart Failure Classification</a:t>
            </a:r>
            <a:endParaRPr lang="en-US" sz="2250" dirty="0"/>
          </a:p>
        </p:txBody>
      </p:sp>
      <p:sp>
        <p:nvSpPr>
          <p:cNvPr id="21" name="Text 2"/>
          <p:cNvSpPr/>
          <p:nvPr/>
        </p:nvSpPr>
        <p:spPr>
          <a:xfrm>
            <a:off x="619125" y="990600"/>
            <a:ext cx="11572875" cy="257175"/>
          </a:xfrm>
          <a:prstGeom prst="rect">
            <a:avLst/>
          </a:prstGeom>
          <a:noFill/>
          <a:ln/>
        </p:spPr>
        <p:txBody>
          <a:bodyPr vert="horz" wrap="square" lIns="0" tIns="0" rIns="0" bIns="0" rtlCol="0" anchor="ctr"/>
          <a:lstStyle/>
          <a:p>
            <a:pPr marL="0" indent="0">
              <a:lnSpc>
                <a:spcPts val="2025"/>
              </a:lnSpc>
              <a:buNone/>
            </a:pPr>
            <a:r>
              <a:rPr lang="en-US" sz="1350" i="1" dirty="0">
                <a:solidFill>
                  <a:srgbClr val="666666"/>
                </a:solidFill>
              </a:rPr>
              <a:t>Defining heart failure types by ejection fraction: HFrEF (&lt;40%), HFmrEF (40–49%), and HFpEF (≥50%).</a:t>
            </a:r>
            <a:endParaRPr lang="en-US" sz="1350" dirty="0"/>
          </a:p>
        </p:txBody>
      </p:sp>
      <p:sp>
        <p:nvSpPr>
          <p:cNvPr id="22" name="Text 3"/>
          <p:cNvSpPr/>
          <p:nvPr/>
        </p:nvSpPr>
        <p:spPr>
          <a:xfrm>
            <a:off x="6219825" y="1710482"/>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HFrEF (Reduced)</a:t>
            </a:r>
            <a:endParaRPr lang="en-US" sz="1500" dirty="0"/>
          </a:p>
        </p:txBody>
      </p:sp>
      <p:sp>
        <p:nvSpPr>
          <p:cNvPr id="23" name="Text 4"/>
          <p:cNvSpPr/>
          <p:nvPr/>
        </p:nvSpPr>
        <p:spPr>
          <a:xfrm>
            <a:off x="6219825" y="2015282"/>
            <a:ext cx="3192661"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555555"/>
                </a:solidFill>
              </a:rPr>
              <a:t>LVEF &lt;40%</a:t>
            </a:r>
            <a:endParaRPr lang="en-US" sz="1125" dirty="0"/>
          </a:p>
        </p:txBody>
      </p:sp>
      <p:sp>
        <p:nvSpPr>
          <p:cNvPr id="24" name="Text 5"/>
          <p:cNvSpPr/>
          <p:nvPr/>
        </p:nvSpPr>
        <p:spPr>
          <a:xfrm>
            <a:off x="6219825" y="2267694"/>
            <a:ext cx="5972175" cy="200025"/>
          </a:xfrm>
          <a:prstGeom prst="rect">
            <a:avLst/>
          </a:prstGeom>
          <a:noFill/>
          <a:ln/>
        </p:spPr>
        <p:txBody>
          <a:bodyPr vert="horz" wrap="square" lIns="0" tIns="0" rIns="0" bIns="0" rtlCol="0" anchor="ctr"/>
          <a:lstStyle/>
          <a:p>
            <a:pPr marL="0" indent="0">
              <a:lnSpc>
                <a:spcPts val="1575"/>
              </a:lnSpc>
              <a:buNone/>
            </a:pPr>
            <a:r>
              <a:rPr lang="en-US" sz="1050" dirty="0">
                <a:solidFill>
                  <a:srgbClr val="333333"/>
                </a:solidFill>
              </a:rPr>
              <a:t>Mandatory "Four Pillars" therapy (NICE NG106 2025).</a:t>
            </a:r>
            <a:endParaRPr lang="en-US" sz="1050" dirty="0"/>
          </a:p>
        </p:txBody>
      </p:sp>
      <p:sp>
        <p:nvSpPr>
          <p:cNvPr id="25" name="Text 6"/>
          <p:cNvSpPr/>
          <p:nvPr/>
        </p:nvSpPr>
        <p:spPr>
          <a:xfrm>
            <a:off x="6219825" y="3059906"/>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HFmrEF (Mildly Reduced)</a:t>
            </a:r>
            <a:endParaRPr lang="en-US" sz="1500" dirty="0"/>
          </a:p>
        </p:txBody>
      </p:sp>
      <p:sp>
        <p:nvSpPr>
          <p:cNvPr id="26" name="Text 7"/>
          <p:cNvSpPr/>
          <p:nvPr/>
        </p:nvSpPr>
        <p:spPr>
          <a:xfrm>
            <a:off x="6219825" y="3364706"/>
            <a:ext cx="2947839"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555555"/>
                </a:solidFill>
              </a:rPr>
              <a:t>LVEF 40–49%</a:t>
            </a:r>
            <a:endParaRPr lang="en-US" sz="1125" dirty="0"/>
          </a:p>
        </p:txBody>
      </p:sp>
      <p:sp>
        <p:nvSpPr>
          <p:cNvPr id="27" name="Text 8"/>
          <p:cNvSpPr/>
          <p:nvPr/>
        </p:nvSpPr>
        <p:spPr>
          <a:xfrm>
            <a:off x="6219825" y="3617119"/>
            <a:ext cx="5972175" cy="200025"/>
          </a:xfrm>
          <a:prstGeom prst="rect">
            <a:avLst/>
          </a:prstGeom>
          <a:noFill/>
          <a:ln/>
        </p:spPr>
        <p:txBody>
          <a:bodyPr vert="horz" wrap="square" lIns="0" tIns="0" rIns="0" bIns="0" rtlCol="0" anchor="ctr"/>
          <a:lstStyle/>
          <a:p>
            <a:pPr marL="0" indent="0">
              <a:lnSpc>
                <a:spcPts val="1575"/>
              </a:lnSpc>
              <a:buNone/>
            </a:pPr>
            <a:r>
              <a:rPr lang="en-US" sz="1050" dirty="0">
                <a:solidFill>
                  <a:srgbClr val="333333"/>
                </a:solidFill>
              </a:rPr>
              <a:t>Consider same "Four Pillars" for symptom control.</a:t>
            </a:r>
            <a:endParaRPr lang="en-US" sz="1050" dirty="0"/>
          </a:p>
        </p:txBody>
      </p:sp>
      <p:sp>
        <p:nvSpPr>
          <p:cNvPr id="28" name="Text 9"/>
          <p:cNvSpPr/>
          <p:nvPr/>
        </p:nvSpPr>
        <p:spPr>
          <a:xfrm>
            <a:off x="6219825" y="4409331"/>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HFpEF (Preserved)</a:t>
            </a:r>
            <a:endParaRPr lang="en-US" sz="1500" dirty="0"/>
          </a:p>
        </p:txBody>
      </p:sp>
      <p:sp>
        <p:nvSpPr>
          <p:cNvPr id="29" name="Text 10"/>
          <p:cNvSpPr/>
          <p:nvPr/>
        </p:nvSpPr>
        <p:spPr>
          <a:xfrm>
            <a:off x="6219825" y="4714131"/>
            <a:ext cx="3266033"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555555"/>
                </a:solidFill>
              </a:rPr>
              <a:t>LVEF ≥50%</a:t>
            </a:r>
            <a:endParaRPr lang="en-US" sz="1125" dirty="0"/>
          </a:p>
        </p:txBody>
      </p:sp>
      <p:sp>
        <p:nvSpPr>
          <p:cNvPr id="30" name="Text 11"/>
          <p:cNvSpPr/>
          <p:nvPr/>
        </p:nvSpPr>
        <p:spPr>
          <a:xfrm>
            <a:off x="6219825" y="4966543"/>
            <a:ext cx="5972175" cy="200025"/>
          </a:xfrm>
          <a:prstGeom prst="rect">
            <a:avLst/>
          </a:prstGeom>
          <a:noFill/>
          <a:ln/>
        </p:spPr>
        <p:txBody>
          <a:bodyPr vert="horz" wrap="square" lIns="0" tIns="0" rIns="0" bIns="0" rtlCol="0" anchor="ctr"/>
          <a:lstStyle/>
          <a:p>
            <a:pPr marL="0" indent="0">
              <a:lnSpc>
                <a:spcPts val="1575"/>
              </a:lnSpc>
              <a:buNone/>
            </a:pPr>
            <a:r>
              <a:rPr lang="en-US" sz="1050" dirty="0">
                <a:solidFill>
                  <a:srgbClr val="333333"/>
                </a:solidFill>
              </a:rPr>
              <a:t>Focus on SGLT2i, MRA, and comorbidity management.</a:t>
            </a:r>
            <a:endParaRPr lang="en-US" sz="1050" dirty="0"/>
          </a:p>
        </p:txBody>
      </p:sp>
      <p:sp>
        <p:nvSpPr>
          <p:cNvPr id="31" name="Text 12"/>
          <p:cNvSpPr/>
          <p:nvPr/>
        </p:nvSpPr>
        <p:spPr>
          <a:xfrm>
            <a:off x="976312" y="5648474"/>
            <a:ext cx="4833938" cy="561826"/>
          </a:xfrm>
          <a:prstGeom prst="rect">
            <a:avLst/>
          </a:prstGeom>
          <a:noFill/>
          <a:ln/>
        </p:spPr>
        <p:txBody>
          <a:bodyPr vert="horz" wrap="square" lIns="0" tIns="0" rIns="0" bIns="0" rtlCol="0" anchor="ctr"/>
          <a:lstStyle/>
          <a:p>
            <a:pPr marL="0" indent="0">
              <a:lnSpc>
                <a:spcPts val="1260"/>
              </a:lnSpc>
              <a:buNone/>
            </a:pPr>
            <a:r>
              <a:rPr lang="en-US" sz="900" b="1" dirty="0">
                <a:solidFill>
                  <a:srgbClr val="673AB7"/>
                </a:solidFill>
              </a:rPr>
              <a:t>AKT PEARL</a:t>
            </a:r>
            <a:r>
              <a:rPr lang="en-US" sz="1050" dirty="0">
                <a:solidFill>
                  <a:srgbClr val="673AB7"/>
                </a:solidFill>
              </a:rPr>
              <a:t>LVEF &lt;40% is the threshold for prognostic HF medication. Ensure ICD/CRT referral is considered if LVEF remains ≤35%.</a:t>
            </a:r>
            <a:endParaRPr lang="en-US" sz="1050" dirty="0"/>
          </a:p>
        </p:txBody>
      </p:sp>
      <p:sp>
        <p:nvSpPr>
          <p:cNvPr id="32" name="Text 13"/>
          <p:cNvSpPr/>
          <p:nvPr/>
        </p:nvSpPr>
        <p:spPr>
          <a:xfrm>
            <a:off x="6738938" y="5648474"/>
            <a:ext cx="4833938" cy="561826"/>
          </a:xfrm>
          <a:prstGeom prst="rect">
            <a:avLst/>
          </a:prstGeom>
          <a:noFill/>
          <a:ln/>
        </p:spPr>
        <p:txBody>
          <a:bodyPr vert="horz" wrap="square" lIns="0" tIns="0" rIns="0" bIns="0" rtlCol="0" anchor="ctr"/>
          <a:lstStyle/>
          <a:p>
            <a:pPr marL="0" indent="0">
              <a:lnSpc>
                <a:spcPts val="1260"/>
              </a:lnSpc>
              <a:buNone/>
            </a:pPr>
            <a:r>
              <a:rPr lang="en-US" sz="900" b="1" dirty="0">
                <a:solidFill>
                  <a:srgbClr val="008080"/>
                </a:solidFill>
              </a:rPr>
              <a:t>SCA TIP</a:t>
            </a:r>
            <a:r>
              <a:rPr lang="en-US" sz="1050" dirty="0">
                <a:solidFill>
                  <a:srgbClr val="008080"/>
                </a:solidFill>
              </a:rPr>
              <a:t>Explain LVEF as a "pump score": "A normal heart pumps out about 55-60% of its blood each beat; yours is currently at 35%."</a:t>
            </a:r>
            <a:endParaRPr lang="en-US" sz="1050" dirty="0"/>
          </a:p>
        </p:txBody>
      </p:sp>
      <p:sp>
        <p:nvSpPr>
          <p:cNvPr id="33" name="Text 14"/>
          <p:cNvSpPr/>
          <p:nvPr/>
        </p:nvSpPr>
        <p:spPr>
          <a:xfrm>
            <a:off x="428625" y="6584156"/>
            <a:ext cx="7501890" cy="157163"/>
          </a:xfrm>
          <a:prstGeom prst="rect">
            <a:avLst/>
          </a:prstGeom>
          <a:noFill/>
          <a:ln/>
        </p:spPr>
        <p:txBody>
          <a:bodyPr vert="horz" wrap="square" lIns="0" tIns="0" rIns="0" bIns="0" rtlCol="0" anchor="ctr"/>
          <a:lstStyle/>
          <a:p>
            <a:pPr marL="0" indent="0">
              <a:lnSpc>
                <a:spcPts val="1238"/>
              </a:lnSpc>
              <a:buNone/>
            </a:pPr>
            <a:r>
              <a:rPr lang="en-US" sz="825" dirty="0">
                <a:solidFill>
                  <a:srgbClr val="999999"/>
                </a:solidFill>
              </a:rPr>
              <a:t>Source: NICE NG106 Sept 2025 | For Educational Use Only</a:t>
            </a:r>
            <a:endParaRPr lang="en-US" sz="825" dirty="0"/>
          </a:p>
        </p:txBody>
      </p:sp>
      <p:sp>
        <p:nvSpPr>
          <p:cNvPr id="34" name="Text 15"/>
          <p:cNvSpPr/>
          <p:nvPr/>
        </p:nvSpPr>
        <p:spPr>
          <a:xfrm>
            <a:off x="10293846" y="6562725"/>
            <a:ext cx="18981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www.bradfordvts.co.uk</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28625" y="238125"/>
            <a:ext cx="2512516" cy="314325"/>
          </a:xfrm>
          <a:prstGeom prst="rect">
            <a:avLst/>
          </a:prstGeom>
        </p:spPr>
      </p:pic>
      <p:pic>
        <p:nvPicPr>
          <p:cNvPr id="5" name="Image 3" descr="preencoded.png"/>
          <p:cNvPicPr>
            <a:picLocks noChangeAspect="1"/>
          </p:cNvPicPr>
          <p:nvPr/>
        </p:nvPicPr>
        <p:blipFill>
          <a:blip r:embed="rId5"/>
          <a:stretch>
            <a:fillRect/>
          </a:stretch>
        </p:blipFill>
        <p:spPr>
          <a:xfrm>
            <a:off x="428625" y="628650"/>
            <a:ext cx="11334750" cy="314325"/>
          </a:xfrm>
          <a:prstGeom prst="rect">
            <a:avLst/>
          </a:prstGeom>
        </p:spPr>
      </p:pic>
      <p:pic>
        <p:nvPicPr>
          <p:cNvPr id="6" name="Image 4" descr="preencoded.png"/>
          <p:cNvPicPr>
            <a:picLocks noChangeAspect="1"/>
          </p:cNvPicPr>
          <p:nvPr/>
        </p:nvPicPr>
        <p:blipFill>
          <a:blip r:embed="rId6"/>
          <a:stretch>
            <a:fillRect/>
          </a:stretch>
        </p:blipFill>
        <p:spPr>
          <a:xfrm>
            <a:off x="428625" y="1766888"/>
            <a:ext cx="5524500" cy="3886200"/>
          </a:xfrm>
          <a:prstGeom prst="rect">
            <a:avLst/>
          </a:prstGeom>
        </p:spPr>
      </p:pic>
      <p:pic>
        <p:nvPicPr>
          <p:cNvPr id="7" name="Image 5" descr="preencoded.png"/>
          <p:cNvPicPr>
            <a:picLocks noChangeAspect="1"/>
          </p:cNvPicPr>
          <p:nvPr/>
        </p:nvPicPr>
        <p:blipFill>
          <a:blip r:embed="rId7"/>
          <a:stretch>
            <a:fillRect/>
          </a:stretch>
        </p:blipFill>
        <p:spPr>
          <a:xfrm>
            <a:off x="428625" y="1766888"/>
            <a:ext cx="1930896" cy="800100"/>
          </a:xfrm>
          <a:prstGeom prst="rect">
            <a:avLst/>
          </a:prstGeom>
        </p:spPr>
      </p:pic>
      <p:pic>
        <p:nvPicPr>
          <p:cNvPr id="8" name="Image 6" descr="preencoded.png"/>
          <p:cNvPicPr>
            <a:picLocks noChangeAspect="1"/>
          </p:cNvPicPr>
          <p:nvPr/>
        </p:nvPicPr>
        <p:blipFill>
          <a:blip r:embed="rId8"/>
          <a:stretch>
            <a:fillRect/>
          </a:stretch>
        </p:blipFill>
        <p:spPr>
          <a:xfrm>
            <a:off x="2359521" y="1766888"/>
            <a:ext cx="1376809" cy="800100"/>
          </a:xfrm>
          <a:prstGeom prst="rect">
            <a:avLst/>
          </a:prstGeom>
        </p:spPr>
      </p:pic>
      <p:pic>
        <p:nvPicPr>
          <p:cNvPr id="9" name="Image 7" descr="preencoded.png"/>
          <p:cNvPicPr>
            <a:picLocks noChangeAspect="1"/>
          </p:cNvPicPr>
          <p:nvPr/>
        </p:nvPicPr>
        <p:blipFill>
          <a:blip r:embed="rId9"/>
          <a:stretch>
            <a:fillRect/>
          </a:stretch>
        </p:blipFill>
        <p:spPr>
          <a:xfrm>
            <a:off x="3736330" y="1766888"/>
            <a:ext cx="2216795" cy="800100"/>
          </a:xfrm>
          <a:prstGeom prst="rect">
            <a:avLst/>
          </a:prstGeom>
        </p:spPr>
      </p:pic>
      <p:pic>
        <p:nvPicPr>
          <p:cNvPr id="10" name="Image 8" descr="preencoded.png"/>
          <p:cNvPicPr>
            <a:picLocks noChangeAspect="1"/>
          </p:cNvPicPr>
          <p:nvPr/>
        </p:nvPicPr>
        <p:blipFill>
          <a:blip r:embed="rId10"/>
          <a:stretch>
            <a:fillRect/>
          </a:stretch>
        </p:blipFill>
        <p:spPr>
          <a:xfrm>
            <a:off x="428625" y="2566988"/>
            <a:ext cx="1930896" cy="771525"/>
          </a:xfrm>
          <a:prstGeom prst="rect">
            <a:avLst/>
          </a:prstGeom>
        </p:spPr>
      </p:pic>
      <p:pic>
        <p:nvPicPr>
          <p:cNvPr id="11" name="Image 9" descr="preencoded.png"/>
          <p:cNvPicPr>
            <a:picLocks noChangeAspect="1"/>
          </p:cNvPicPr>
          <p:nvPr/>
        </p:nvPicPr>
        <p:blipFill>
          <a:blip r:embed="rId11"/>
          <a:stretch>
            <a:fillRect/>
          </a:stretch>
        </p:blipFill>
        <p:spPr>
          <a:xfrm>
            <a:off x="2359521" y="2566988"/>
            <a:ext cx="1376809" cy="771525"/>
          </a:xfrm>
          <a:prstGeom prst="rect">
            <a:avLst/>
          </a:prstGeom>
        </p:spPr>
      </p:pic>
      <p:pic>
        <p:nvPicPr>
          <p:cNvPr id="12" name="Image 10" descr="preencoded.png"/>
          <p:cNvPicPr>
            <a:picLocks noChangeAspect="1"/>
          </p:cNvPicPr>
          <p:nvPr/>
        </p:nvPicPr>
        <p:blipFill>
          <a:blip r:embed="rId12"/>
          <a:stretch>
            <a:fillRect/>
          </a:stretch>
        </p:blipFill>
        <p:spPr>
          <a:xfrm>
            <a:off x="3736330" y="2566988"/>
            <a:ext cx="2216795" cy="771525"/>
          </a:xfrm>
          <a:prstGeom prst="rect">
            <a:avLst/>
          </a:prstGeom>
        </p:spPr>
      </p:pic>
      <p:pic>
        <p:nvPicPr>
          <p:cNvPr id="13" name="Image 11" descr="preencoded.png"/>
          <p:cNvPicPr>
            <a:picLocks noChangeAspect="1"/>
          </p:cNvPicPr>
          <p:nvPr/>
        </p:nvPicPr>
        <p:blipFill>
          <a:blip r:embed="rId13"/>
          <a:stretch>
            <a:fillRect/>
          </a:stretch>
        </p:blipFill>
        <p:spPr>
          <a:xfrm>
            <a:off x="428625" y="3338513"/>
            <a:ext cx="1930896" cy="771525"/>
          </a:xfrm>
          <a:prstGeom prst="rect">
            <a:avLst/>
          </a:prstGeom>
        </p:spPr>
      </p:pic>
      <p:pic>
        <p:nvPicPr>
          <p:cNvPr id="14" name="Image 12" descr="preencoded.png"/>
          <p:cNvPicPr>
            <a:picLocks noChangeAspect="1"/>
          </p:cNvPicPr>
          <p:nvPr/>
        </p:nvPicPr>
        <p:blipFill>
          <a:blip r:embed="rId14"/>
          <a:stretch>
            <a:fillRect/>
          </a:stretch>
        </p:blipFill>
        <p:spPr>
          <a:xfrm>
            <a:off x="2359521" y="3338513"/>
            <a:ext cx="1376809" cy="771525"/>
          </a:xfrm>
          <a:prstGeom prst="rect">
            <a:avLst/>
          </a:prstGeom>
        </p:spPr>
      </p:pic>
      <p:pic>
        <p:nvPicPr>
          <p:cNvPr id="15" name="Image 13" descr="preencoded.png"/>
          <p:cNvPicPr>
            <a:picLocks noChangeAspect="1"/>
          </p:cNvPicPr>
          <p:nvPr/>
        </p:nvPicPr>
        <p:blipFill>
          <a:blip r:embed="rId15"/>
          <a:stretch>
            <a:fillRect/>
          </a:stretch>
        </p:blipFill>
        <p:spPr>
          <a:xfrm>
            <a:off x="3736330" y="3338513"/>
            <a:ext cx="2216795" cy="771525"/>
          </a:xfrm>
          <a:prstGeom prst="rect">
            <a:avLst/>
          </a:prstGeom>
        </p:spPr>
      </p:pic>
      <p:pic>
        <p:nvPicPr>
          <p:cNvPr id="16" name="Image 14" descr="preencoded.png"/>
          <p:cNvPicPr>
            <a:picLocks noChangeAspect="1"/>
          </p:cNvPicPr>
          <p:nvPr/>
        </p:nvPicPr>
        <p:blipFill>
          <a:blip r:embed="rId10"/>
          <a:stretch>
            <a:fillRect/>
          </a:stretch>
        </p:blipFill>
        <p:spPr>
          <a:xfrm>
            <a:off x="428625" y="4110038"/>
            <a:ext cx="1930896" cy="771525"/>
          </a:xfrm>
          <a:prstGeom prst="rect">
            <a:avLst/>
          </a:prstGeom>
        </p:spPr>
      </p:pic>
      <p:pic>
        <p:nvPicPr>
          <p:cNvPr id="17" name="Image 15" descr="preencoded.png"/>
          <p:cNvPicPr>
            <a:picLocks noChangeAspect="1"/>
          </p:cNvPicPr>
          <p:nvPr/>
        </p:nvPicPr>
        <p:blipFill>
          <a:blip r:embed="rId11"/>
          <a:stretch>
            <a:fillRect/>
          </a:stretch>
        </p:blipFill>
        <p:spPr>
          <a:xfrm>
            <a:off x="2359521" y="4110038"/>
            <a:ext cx="1376809" cy="771525"/>
          </a:xfrm>
          <a:prstGeom prst="rect">
            <a:avLst/>
          </a:prstGeom>
        </p:spPr>
      </p:pic>
      <p:pic>
        <p:nvPicPr>
          <p:cNvPr id="18" name="Image 16" descr="preencoded.png"/>
          <p:cNvPicPr>
            <a:picLocks noChangeAspect="1"/>
          </p:cNvPicPr>
          <p:nvPr/>
        </p:nvPicPr>
        <p:blipFill>
          <a:blip r:embed="rId12"/>
          <a:stretch>
            <a:fillRect/>
          </a:stretch>
        </p:blipFill>
        <p:spPr>
          <a:xfrm>
            <a:off x="3736330" y="4110038"/>
            <a:ext cx="2216795" cy="771525"/>
          </a:xfrm>
          <a:prstGeom prst="rect">
            <a:avLst/>
          </a:prstGeom>
        </p:spPr>
      </p:pic>
      <p:pic>
        <p:nvPicPr>
          <p:cNvPr id="19" name="Image 17" descr="preencoded.png"/>
          <p:cNvPicPr>
            <a:picLocks noChangeAspect="1"/>
          </p:cNvPicPr>
          <p:nvPr/>
        </p:nvPicPr>
        <p:blipFill>
          <a:blip r:embed="rId16"/>
          <a:stretch>
            <a:fillRect/>
          </a:stretch>
        </p:blipFill>
        <p:spPr>
          <a:xfrm>
            <a:off x="6238875" y="1595438"/>
            <a:ext cx="5524500" cy="1357313"/>
          </a:xfrm>
          <a:prstGeom prst="rect">
            <a:avLst/>
          </a:prstGeom>
        </p:spPr>
      </p:pic>
      <p:pic>
        <p:nvPicPr>
          <p:cNvPr id="20" name="Image 18" descr="preencoded.png"/>
          <p:cNvPicPr>
            <a:picLocks noChangeAspect="1"/>
          </p:cNvPicPr>
          <p:nvPr/>
        </p:nvPicPr>
        <p:blipFill>
          <a:blip r:embed="rId17"/>
          <a:stretch>
            <a:fillRect/>
          </a:stretch>
        </p:blipFill>
        <p:spPr>
          <a:xfrm>
            <a:off x="6429375" y="1828205"/>
            <a:ext cx="226219" cy="186779"/>
          </a:xfrm>
          <a:prstGeom prst="rect">
            <a:avLst/>
          </a:prstGeom>
        </p:spPr>
      </p:pic>
      <p:pic>
        <p:nvPicPr>
          <p:cNvPr id="21" name="Image 19" descr="preencoded.png"/>
          <p:cNvPicPr>
            <a:picLocks noChangeAspect="1"/>
          </p:cNvPicPr>
          <p:nvPr/>
        </p:nvPicPr>
        <p:blipFill>
          <a:blip r:embed="rId18"/>
          <a:stretch>
            <a:fillRect/>
          </a:stretch>
        </p:blipFill>
        <p:spPr>
          <a:xfrm>
            <a:off x="6429375" y="2190750"/>
            <a:ext cx="142875" cy="114300"/>
          </a:xfrm>
          <a:prstGeom prst="rect">
            <a:avLst/>
          </a:prstGeom>
        </p:spPr>
      </p:pic>
      <p:pic>
        <p:nvPicPr>
          <p:cNvPr id="22" name="Image 20" descr="preencoded.png"/>
          <p:cNvPicPr>
            <a:picLocks noChangeAspect="1"/>
          </p:cNvPicPr>
          <p:nvPr/>
        </p:nvPicPr>
        <p:blipFill>
          <a:blip r:embed="rId18"/>
          <a:stretch>
            <a:fillRect/>
          </a:stretch>
        </p:blipFill>
        <p:spPr>
          <a:xfrm>
            <a:off x="6429375" y="2495550"/>
            <a:ext cx="142875" cy="114300"/>
          </a:xfrm>
          <a:prstGeom prst="rect">
            <a:avLst/>
          </a:prstGeom>
        </p:spPr>
      </p:pic>
      <p:pic>
        <p:nvPicPr>
          <p:cNvPr id="23" name="Image 21" descr="preencoded.png"/>
          <p:cNvPicPr>
            <a:picLocks noChangeAspect="1"/>
          </p:cNvPicPr>
          <p:nvPr/>
        </p:nvPicPr>
        <p:blipFill>
          <a:blip r:embed="rId19"/>
          <a:stretch>
            <a:fillRect/>
          </a:stretch>
        </p:blipFill>
        <p:spPr>
          <a:xfrm>
            <a:off x="6238875" y="3143250"/>
            <a:ext cx="5524500" cy="1357313"/>
          </a:xfrm>
          <a:prstGeom prst="rect">
            <a:avLst/>
          </a:prstGeom>
        </p:spPr>
      </p:pic>
      <p:pic>
        <p:nvPicPr>
          <p:cNvPr id="24" name="Image 22" descr="preencoded.png"/>
          <p:cNvPicPr>
            <a:picLocks noChangeAspect="1"/>
          </p:cNvPicPr>
          <p:nvPr/>
        </p:nvPicPr>
        <p:blipFill>
          <a:blip r:embed="rId20"/>
          <a:stretch>
            <a:fillRect/>
          </a:stretch>
        </p:blipFill>
        <p:spPr>
          <a:xfrm>
            <a:off x="6429375" y="3376017"/>
            <a:ext cx="226219" cy="186779"/>
          </a:xfrm>
          <a:prstGeom prst="rect">
            <a:avLst/>
          </a:prstGeom>
        </p:spPr>
      </p:pic>
      <p:pic>
        <p:nvPicPr>
          <p:cNvPr id="25" name="Image 23" descr="preencoded.png"/>
          <p:cNvPicPr>
            <a:picLocks noChangeAspect="1"/>
          </p:cNvPicPr>
          <p:nvPr/>
        </p:nvPicPr>
        <p:blipFill>
          <a:blip r:embed="rId21"/>
          <a:stretch>
            <a:fillRect/>
          </a:stretch>
        </p:blipFill>
        <p:spPr>
          <a:xfrm>
            <a:off x="6429375" y="3738563"/>
            <a:ext cx="142875" cy="114300"/>
          </a:xfrm>
          <a:prstGeom prst="rect">
            <a:avLst/>
          </a:prstGeom>
        </p:spPr>
      </p:pic>
      <p:pic>
        <p:nvPicPr>
          <p:cNvPr id="26" name="Image 24" descr="preencoded.png"/>
          <p:cNvPicPr>
            <a:picLocks noChangeAspect="1"/>
          </p:cNvPicPr>
          <p:nvPr/>
        </p:nvPicPr>
        <p:blipFill>
          <a:blip r:embed="rId21"/>
          <a:stretch>
            <a:fillRect/>
          </a:stretch>
        </p:blipFill>
        <p:spPr>
          <a:xfrm>
            <a:off x="6429375" y="4043363"/>
            <a:ext cx="142875" cy="114300"/>
          </a:xfrm>
          <a:prstGeom prst="rect">
            <a:avLst/>
          </a:prstGeom>
        </p:spPr>
      </p:pic>
      <p:pic>
        <p:nvPicPr>
          <p:cNvPr id="27" name="Image 25" descr="preencoded.png"/>
          <p:cNvPicPr>
            <a:picLocks noChangeAspect="1"/>
          </p:cNvPicPr>
          <p:nvPr/>
        </p:nvPicPr>
        <p:blipFill>
          <a:blip r:embed="rId22"/>
          <a:stretch>
            <a:fillRect/>
          </a:stretch>
        </p:blipFill>
        <p:spPr>
          <a:xfrm>
            <a:off x="6238875" y="4691063"/>
            <a:ext cx="5524500" cy="1133475"/>
          </a:xfrm>
          <a:prstGeom prst="rect">
            <a:avLst/>
          </a:prstGeom>
        </p:spPr>
      </p:pic>
      <p:pic>
        <p:nvPicPr>
          <p:cNvPr id="28" name="Image 26" descr="preencoded.png"/>
          <p:cNvPicPr>
            <a:picLocks noChangeAspect="1"/>
          </p:cNvPicPr>
          <p:nvPr/>
        </p:nvPicPr>
        <p:blipFill>
          <a:blip r:embed="rId23"/>
          <a:stretch>
            <a:fillRect/>
          </a:stretch>
        </p:blipFill>
        <p:spPr>
          <a:xfrm>
            <a:off x="6381750" y="4865340"/>
            <a:ext cx="166688" cy="137220"/>
          </a:xfrm>
          <a:prstGeom prst="rect">
            <a:avLst/>
          </a:prstGeom>
        </p:spPr>
      </p:pic>
      <p:pic>
        <p:nvPicPr>
          <p:cNvPr id="29" name="Image 27" descr="preencoded.png"/>
          <p:cNvPicPr>
            <a:picLocks noChangeAspect="1"/>
          </p:cNvPicPr>
          <p:nvPr/>
        </p:nvPicPr>
        <p:blipFill>
          <a:blip r:embed="rId24"/>
          <a:stretch>
            <a:fillRect/>
          </a:stretch>
        </p:blipFill>
        <p:spPr>
          <a:xfrm>
            <a:off x="428625" y="6334125"/>
            <a:ext cx="11334750" cy="381000"/>
          </a:xfrm>
          <a:prstGeom prst="rect">
            <a:avLst/>
          </a:prstGeom>
        </p:spPr>
      </p:pic>
      <p:sp>
        <p:nvSpPr>
          <p:cNvPr id="30" name="Text 0"/>
          <p:cNvSpPr/>
          <p:nvPr/>
        </p:nvSpPr>
        <p:spPr>
          <a:xfrm>
            <a:off x="581025" y="238125"/>
            <a:ext cx="365579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BRADFORD VTS TEACHING DECK</a:t>
            </a:r>
            <a:endParaRPr lang="en-US" sz="1050" dirty="0"/>
          </a:p>
        </p:txBody>
      </p:sp>
      <p:sp>
        <p:nvSpPr>
          <p:cNvPr id="31" name="Text 1"/>
          <p:cNvSpPr/>
          <p:nvPr/>
        </p:nvSpPr>
        <p:spPr>
          <a:xfrm>
            <a:off x="571500" y="628650"/>
            <a:ext cx="11191875" cy="314325"/>
          </a:xfrm>
          <a:prstGeom prst="rect">
            <a:avLst/>
          </a:prstGeom>
          <a:noFill/>
          <a:ln/>
        </p:spPr>
        <p:txBody>
          <a:bodyPr vert="horz" wrap="square" lIns="0" tIns="0" rIns="0" bIns="0" rtlCol="0" anchor="ctr"/>
          <a:lstStyle/>
          <a:p>
            <a:pPr marL="0" indent="0">
              <a:lnSpc>
                <a:spcPts val="2475"/>
              </a:lnSpc>
              <a:buNone/>
            </a:pPr>
            <a:r>
              <a:rPr lang="en-US" sz="2250" b="1" dirty="0">
                <a:solidFill>
                  <a:srgbClr val="2D2D2D"/>
                </a:solidFill>
              </a:rPr>
              <a:t>LV Dimensions and Wall Thickness</a:t>
            </a:r>
            <a:endParaRPr lang="en-US" sz="2250" dirty="0"/>
          </a:p>
        </p:txBody>
      </p:sp>
      <p:sp>
        <p:nvSpPr>
          <p:cNvPr id="32" name="Text 2"/>
          <p:cNvSpPr/>
          <p:nvPr/>
        </p:nvSpPr>
        <p:spPr>
          <a:xfrm>
            <a:off x="571500" y="1766888"/>
            <a:ext cx="1645146" cy="800100"/>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Parameter</a:t>
            </a:r>
            <a:endParaRPr lang="en-US" sz="1350" dirty="0"/>
          </a:p>
        </p:txBody>
      </p:sp>
      <p:sp>
        <p:nvSpPr>
          <p:cNvPr id="33" name="Text 3"/>
          <p:cNvSpPr/>
          <p:nvPr/>
        </p:nvSpPr>
        <p:spPr>
          <a:xfrm>
            <a:off x="2502396" y="1766888"/>
            <a:ext cx="1091059" cy="800100"/>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Normal Range</a:t>
            </a:r>
            <a:endParaRPr lang="en-US" sz="1350" dirty="0"/>
          </a:p>
        </p:txBody>
      </p:sp>
      <p:sp>
        <p:nvSpPr>
          <p:cNvPr id="34" name="Text 4"/>
          <p:cNvSpPr/>
          <p:nvPr/>
        </p:nvSpPr>
        <p:spPr>
          <a:xfrm>
            <a:off x="3879205" y="1766888"/>
            <a:ext cx="3763612" cy="800100"/>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Clinical Significance</a:t>
            </a:r>
            <a:endParaRPr lang="en-US" sz="1350" dirty="0"/>
          </a:p>
        </p:txBody>
      </p:sp>
      <p:sp>
        <p:nvSpPr>
          <p:cNvPr id="35" name="Text 5"/>
          <p:cNvSpPr/>
          <p:nvPr/>
        </p:nvSpPr>
        <p:spPr>
          <a:xfrm>
            <a:off x="571500" y="2738438"/>
            <a:ext cx="1382613" cy="423863"/>
          </a:xfrm>
          <a:prstGeom prst="rect">
            <a:avLst/>
          </a:prstGeom>
          <a:noFill/>
          <a:ln/>
        </p:spPr>
        <p:txBody>
          <a:bodyPr vert="horz" wrap="square" lIns="0" tIns="0" rIns="0" bIns="0" rtlCol="0" anchor="ctr"/>
          <a:lstStyle/>
          <a:p>
            <a:pPr marL="0" indent="0">
              <a:lnSpc>
                <a:spcPts val="1913"/>
              </a:lnSpc>
              <a:buNone/>
            </a:pPr>
            <a:r>
              <a:rPr lang="en-US" sz="1275" b="1" dirty="0">
                <a:solidFill>
                  <a:srgbClr val="2D2D2D"/>
                </a:solidFill>
              </a:rPr>
              <a:t>LV End-Diastolic Diameter (LVEDD)</a:t>
            </a:r>
            <a:endParaRPr lang="en-US" sz="1275" dirty="0"/>
          </a:p>
        </p:txBody>
      </p:sp>
      <p:sp>
        <p:nvSpPr>
          <p:cNvPr id="36" name="Text 6"/>
          <p:cNvSpPr/>
          <p:nvPr/>
        </p:nvSpPr>
        <p:spPr>
          <a:xfrm>
            <a:off x="2502396" y="2566988"/>
            <a:ext cx="2258401"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3.9 – 5.6 cm</a:t>
            </a:r>
            <a:endParaRPr lang="en-US" sz="1275" dirty="0"/>
          </a:p>
        </p:txBody>
      </p:sp>
      <p:sp>
        <p:nvSpPr>
          <p:cNvPr id="37" name="Text 7"/>
          <p:cNvSpPr/>
          <p:nvPr/>
        </p:nvSpPr>
        <p:spPr>
          <a:xfrm>
            <a:off x="3879205" y="2566988"/>
            <a:ext cx="1931045"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Measures LV cavity size at its largest.</a:t>
            </a:r>
            <a:endParaRPr lang="en-US" sz="1275" dirty="0"/>
          </a:p>
        </p:txBody>
      </p:sp>
      <p:sp>
        <p:nvSpPr>
          <p:cNvPr id="38" name="Text 8"/>
          <p:cNvSpPr/>
          <p:nvPr/>
        </p:nvSpPr>
        <p:spPr>
          <a:xfrm>
            <a:off x="571500" y="3509963"/>
            <a:ext cx="857845" cy="423863"/>
          </a:xfrm>
          <a:prstGeom prst="rect">
            <a:avLst/>
          </a:prstGeom>
          <a:noFill/>
          <a:ln/>
        </p:spPr>
        <p:txBody>
          <a:bodyPr vert="horz" wrap="square" lIns="0" tIns="0" rIns="0" bIns="0" rtlCol="0" anchor="ctr"/>
          <a:lstStyle/>
          <a:p>
            <a:pPr marL="0" indent="0">
              <a:lnSpc>
                <a:spcPts val="1913"/>
              </a:lnSpc>
              <a:buNone/>
            </a:pPr>
            <a:r>
              <a:rPr lang="en-US" sz="1275" b="1" dirty="0">
                <a:solidFill>
                  <a:srgbClr val="2D2D2D"/>
                </a:solidFill>
              </a:rPr>
              <a:t>Septal Wall Thickness</a:t>
            </a:r>
            <a:endParaRPr lang="en-US" sz="1275" dirty="0"/>
          </a:p>
        </p:txBody>
      </p:sp>
      <p:sp>
        <p:nvSpPr>
          <p:cNvPr id="39" name="Text 9"/>
          <p:cNvSpPr/>
          <p:nvPr/>
        </p:nvSpPr>
        <p:spPr>
          <a:xfrm>
            <a:off x="2502396" y="3338513"/>
            <a:ext cx="1693801"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6 – 12 mm</a:t>
            </a:r>
            <a:endParaRPr lang="en-US" sz="1275" dirty="0"/>
          </a:p>
        </p:txBody>
      </p:sp>
      <p:sp>
        <p:nvSpPr>
          <p:cNvPr id="40" name="Text 10"/>
          <p:cNvSpPr/>
          <p:nvPr/>
        </p:nvSpPr>
        <p:spPr>
          <a:xfrm>
            <a:off x="3879205" y="3338513"/>
            <a:ext cx="1931045"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Indicator of pressure overload (HTN).</a:t>
            </a:r>
            <a:endParaRPr lang="en-US" sz="1275" dirty="0"/>
          </a:p>
        </p:txBody>
      </p:sp>
      <p:sp>
        <p:nvSpPr>
          <p:cNvPr id="41" name="Text 11"/>
          <p:cNvSpPr/>
          <p:nvPr/>
        </p:nvSpPr>
        <p:spPr>
          <a:xfrm>
            <a:off x="571500" y="4281488"/>
            <a:ext cx="1082725" cy="423863"/>
          </a:xfrm>
          <a:prstGeom prst="rect">
            <a:avLst/>
          </a:prstGeom>
          <a:noFill/>
          <a:ln/>
        </p:spPr>
        <p:txBody>
          <a:bodyPr vert="horz" wrap="square" lIns="0" tIns="0" rIns="0" bIns="0" rtlCol="0" anchor="ctr"/>
          <a:lstStyle/>
          <a:p>
            <a:pPr marL="0" indent="0">
              <a:lnSpc>
                <a:spcPts val="1913"/>
              </a:lnSpc>
              <a:buNone/>
            </a:pPr>
            <a:r>
              <a:rPr lang="en-US" sz="1275" b="1" dirty="0">
                <a:solidFill>
                  <a:srgbClr val="2D2D2D"/>
                </a:solidFill>
              </a:rPr>
              <a:t>Posterior Wall Thickness</a:t>
            </a:r>
            <a:endParaRPr lang="en-US" sz="1275" dirty="0"/>
          </a:p>
        </p:txBody>
      </p:sp>
      <p:sp>
        <p:nvSpPr>
          <p:cNvPr id="42" name="Text 12"/>
          <p:cNvSpPr/>
          <p:nvPr/>
        </p:nvSpPr>
        <p:spPr>
          <a:xfrm>
            <a:off x="2502396" y="4110038"/>
            <a:ext cx="1693801"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6 – 12 mm</a:t>
            </a:r>
            <a:endParaRPr lang="en-US" sz="1275" dirty="0"/>
          </a:p>
        </p:txBody>
      </p:sp>
      <p:sp>
        <p:nvSpPr>
          <p:cNvPr id="43" name="Text 13"/>
          <p:cNvSpPr/>
          <p:nvPr/>
        </p:nvSpPr>
        <p:spPr>
          <a:xfrm>
            <a:off x="3879205" y="4110038"/>
            <a:ext cx="1931045"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Symmetry suggests concentric hypertrophy.</a:t>
            </a:r>
            <a:endParaRPr lang="en-US" sz="1275" dirty="0"/>
          </a:p>
        </p:txBody>
      </p:sp>
      <p:sp>
        <p:nvSpPr>
          <p:cNvPr id="44" name="Text 14"/>
          <p:cNvSpPr/>
          <p:nvPr/>
        </p:nvSpPr>
        <p:spPr>
          <a:xfrm>
            <a:off x="571500" y="5174456"/>
            <a:ext cx="3886200" cy="180975"/>
          </a:xfrm>
          <a:prstGeom prst="rect">
            <a:avLst/>
          </a:prstGeom>
          <a:noFill/>
          <a:ln/>
        </p:spPr>
        <p:txBody>
          <a:bodyPr vert="horz" wrap="square" lIns="0" tIns="0" rIns="0" bIns="0" rtlCol="0" anchor="ctr"/>
          <a:lstStyle/>
          <a:p>
            <a:pPr marL="0" indent="0">
              <a:lnSpc>
                <a:spcPts val="1913"/>
              </a:lnSpc>
              <a:buNone/>
            </a:pPr>
            <a:r>
              <a:rPr lang="en-US" sz="1275" b="1" dirty="0">
                <a:solidFill>
                  <a:srgbClr val="2D2D2D"/>
                </a:solidFill>
              </a:rPr>
              <a:t>LV Systolic Function</a:t>
            </a:r>
            <a:endParaRPr lang="en-US" sz="1275" dirty="0"/>
          </a:p>
        </p:txBody>
      </p:sp>
      <p:sp>
        <p:nvSpPr>
          <p:cNvPr id="45" name="Text 15"/>
          <p:cNvSpPr/>
          <p:nvPr/>
        </p:nvSpPr>
        <p:spPr>
          <a:xfrm>
            <a:off x="2502396" y="4881563"/>
            <a:ext cx="1091059"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Normal Contractility</a:t>
            </a:r>
            <a:endParaRPr lang="en-US" sz="1275" dirty="0"/>
          </a:p>
        </p:txBody>
      </p:sp>
      <p:sp>
        <p:nvSpPr>
          <p:cNvPr id="46" name="Text 16"/>
          <p:cNvSpPr/>
          <p:nvPr/>
        </p:nvSpPr>
        <p:spPr>
          <a:xfrm>
            <a:off x="3879205" y="4881563"/>
            <a:ext cx="1931045" cy="771525"/>
          </a:xfrm>
          <a:prstGeom prst="rect">
            <a:avLst/>
          </a:prstGeom>
          <a:noFill/>
          <a:ln/>
        </p:spPr>
        <p:txBody>
          <a:bodyPr vert="horz" wrap="square" lIns="0" tIns="0" rIns="0" bIns="0" rtlCol="0" anchor="ctr"/>
          <a:lstStyle/>
          <a:p>
            <a:pPr marL="0" indent="0">
              <a:lnSpc>
                <a:spcPts val="1913"/>
              </a:lnSpc>
              <a:buNone/>
            </a:pPr>
            <a:r>
              <a:rPr lang="en-US" sz="1275" dirty="0">
                <a:solidFill>
                  <a:srgbClr val="2D2D2D"/>
                </a:solidFill>
              </a:rPr>
              <a:t>Global vs Regional movement assessment.</a:t>
            </a:r>
            <a:endParaRPr lang="en-US" sz="1275" dirty="0"/>
          </a:p>
        </p:txBody>
      </p:sp>
      <p:sp>
        <p:nvSpPr>
          <p:cNvPr id="47" name="Text 17"/>
          <p:cNvSpPr/>
          <p:nvPr/>
        </p:nvSpPr>
        <p:spPr>
          <a:xfrm>
            <a:off x="6750844" y="1785938"/>
            <a:ext cx="5441156"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LV Hypertrophy (LVH) Patterns</a:t>
            </a:r>
            <a:endParaRPr lang="en-US" sz="1425" dirty="0"/>
          </a:p>
        </p:txBody>
      </p:sp>
      <p:sp>
        <p:nvSpPr>
          <p:cNvPr id="48" name="Text 18"/>
          <p:cNvSpPr/>
          <p:nvPr/>
        </p:nvSpPr>
        <p:spPr>
          <a:xfrm>
            <a:off x="6648450" y="2152650"/>
            <a:ext cx="55435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Thickness &gt; 12 mm:</a:t>
            </a:r>
            <a:r>
              <a:rPr lang="en-US" sz="1200" dirty="0">
                <a:solidFill>
                  <a:srgbClr val="444444"/>
                </a:solidFill>
              </a:rPr>
              <a:t>Common in long-standing Hypertension.</a:t>
            </a:r>
            <a:endParaRPr lang="en-US" sz="1200" dirty="0"/>
          </a:p>
        </p:txBody>
      </p:sp>
      <p:sp>
        <p:nvSpPr>
          <p:cNvPr id="49" name="Text 19"/>
          <p:cNvSpPr/>
          <p:nvPr/>
        </p:nvSpPr>
        <p:spPr>
          <a:xfrm>
            <a:off x="6648450" y="2457450"/>
            <a:ext cx="55435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Asymmetric Septal Hypertrophy:</a:t>
            </a:r>
            <a:r>
              <a:rPr lang="en-US" sz="1200" dirty="0">
                <a:solidFill>
                  <a:srgbClr val="444444"/>
                </a:solidFill>
              </a:rPr>
              <a:t>Classic sign of HCM.</a:t>
            </a:r>
            <a:endParaRPr lang="en-US" sz="1200" dirty="0"/>
          </a:p>
        </p:txBody>
      </p:sp>
      <p:sp>
        <p:nvSpPr>
          <p:cNvPr id="50" name="Text 20"/>
          <p:cNvSpPr/>
          <p:nvPr/>
        </p:nvSpPr>
        <p:spPr>
          <a:xfrm>
            <a:off x="6750844" y="3333750"/>
            <a:ext cx="514350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LV Dilation Patterns</a:t>
            </a:r>
            <a:endParaRPr lang="en-US" sz="1425" dirty="0"/>
          </a:p>
        </p:txBody>
      </p:sp>
      <p:sp>
        <p:nvSpPr>
          <p:cNvPr id="51" name="Text 21"/>
          <p:cNvSpPr/>
          <p:nvPr/>
        </p:nvSpPr>
        <p:spPr>
          <a:xfrm>
            <a:off x="6648450" y="3700463"/>
            <a:ext cx="55435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Diameter &gt; 5.6 cm:</a:t>
            </a:r>
            <a:r>
              <a:rPr lang="en-US" sz="1200" dirty="0">
                <a:solidFill>
                  <a:srgbClr val="444444"/>
                </a:solidFill>
              </a:rPr>
              <a:t>Suggests Dilated Cardiomyopathy (DCM).</a:t>
            </a:r>
            <a:endParaRPr lang="en-US" sz="1200" dirty="0"/>
          </a:p>
        </p:txBody>
      </p:sp>
      <p:sp>
        <p:nvSpPr>
          <p:cNvPr id="52" name="Text 22"/>
          <p:cNvSpPr/>
          <p:nvPr/>
        </p:nvSpPr>
        <p:spPr>
          <a:xfrm>
            <a:off x="6648450" y="4005262"/>
            <a:ext cx="55435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Hyperdynamic Small LV:</a:t>
            </a:r>
            <a:r>
              <a:rPr lang="en-US" sz="1200" dirty="0">
                <a:solidFill>
                  <a:srgbClr val="444444"/>
                </a:solidFill>
              </a:rPr>
              <a:t>Often seen in HCM or severe dehydration.</a:t>
            </a:r>
            <a:endParaRPr lang="en-US" sz="1200" dirty="0"/>
          </a:p>
        </p:txBody>
      </p:sp>
      <p:sp>
        <p:nvSpPr>
          <p:cNvPr id="53" name="Text 23"/>
          <p:cNvSpPr/>
          <p:nvPr/>
        </p:nvSpPr>
        <p:spPr>
          <a:xfrm>
            <a:off x="6605588" y="4833938"/>
            <a:ext cx="52387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BF00"/>
                </a:solidFill>
              </a:rPr>
              <a:t>AMBER: CLINICAL PITFALL</a:t>
            </a:r>
            <a:endParaRPr lang="en-US" sz="1050" dirty="0"/>
          </a:p>
        </p:txBody>
      </p:sp>
      <p:sp>
        <p:nvSpPr>
          <p:cNvPr id="54" name="Text 24"/>
          <p:cNvSpPr/>
          <p:nvPr/>
        </p:nvSpPr>
        <p:spPr>
          <a:xfrm>
            <a:off x="6381750" y="5081588"/>
            <a:ext cx="5238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Do not confuse physiological </a:t>
            </a:r>
            <a:r>
              <a:rPr lang="en-US" sz="1125" b="1" dirty="0">
                <a:solidFill>
                  <a:srgbClr val="2D2D2D"/>
                </a:solidFill>
              </a:rPr>
              <a:t>"Athletic Heart"</a:t>
            </a:r>
            <a:r>
              <a:rPr lang="en-US" sz="1125" dirty="0">
                <a:solidFill>
                  <a:srgbClr val="2D2D2D"/>
                </a:solidFill>
              </a:rPr>
              <a:t> (mild LVH/dilation) with pathology. If wall thickness is 13-15mm in an athlete without symptoms or family history, consider cardiology review for "grey zone" differentiation.</a:t>
            </a:r>
            <a:endParaRPr lang="en-US" sz="1125" dirty="0"/>
          </a:p>
        </p:txBody>
      </p:sp>
      <p:sp>
        <p:nvSpPr>
          <p:cNvPr id="55" name="Text 25"/>
          <p:cNvSpPr/>
          <p:nvPr/>
        </p:nvSpPr>
        <p:spPr>
          <a:xfrm>
            <a:off x="5425232" y="6424613"/>
            <a:ext cx="3360420" cy="200025"/>
          </a:xfrm>
          <a:prstGeom prst="rect">
            <a:avLst/>
          </a:prstGeom>
          <a:noFill/>
          <a:ln/>
        </p:spPr>
        <p:txBody>
          <a:bodyPr vert="horz" wrap="square" lIns="0" tIns="0" rIns="0" bIns="0" rtlCol="0" anchor="ctr"/>
          <a:lstStyle/>
          <a:p>
            <a:pPr marL="0" indent="0">
              <a:lnSpc>
                <a:spcPts val="1575"/>
              </a:lnSpc>
              <a:buNone/>
            </a:pPr>
            <a:r>
              <a:rPr lang="en-US" sz="1050" dirty="0">
                <a:solidFill>
                  <a:srgbClr val="888888"/>
                </a:solidFill>
              </a:rPr>
              <a:t>www.bradfordvts.co.uk</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4565</Words>
  <Application>Microsoft Office PowerPoint</Application>
  <PresentationFormat>Widescreen</PresentationFormat>
  <Paragraphs>530</Paragraphs>
  <Slides>25</Slides>
  <Notes>25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25</vt:i4>
      </vt:variant>
    </vt:vector>
  </HeadingPairs>
  <TitlesOfParts>
    <vt:vector size="27"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2026-05-07T13:18:36Z</dcterms:created>
  <dcterms:modified xsi:type="dcterms:W3CDTF">2026-05-07T13:27:29Z</dcterms:modified>
</cp:coreProperties>
</file>