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true" autoCompressPictures="0" embedTrueTypeFonts="true">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notesMasterIdLst>
    <p:notesMasterId r:id="rId31"/>
  </p:notesMasterIdLst>
  <p:sldSz cx="12192000" cy="6858000"/>
  <p:notesSz cx="6858000" cy="12192000"/>
  <p:embeddedFontLst>
    <p:embeddedFont>
      <p:font typeface="Inter"/>
      <p:regular r:id="rId201314"/>
      <p:bold r:id="rId301314"/>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presProps" Target="presProps.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201314" Target="fonts/201314.fntdata" Type="http://schemas.openxmlformats.org/officeDocument/2006/relationships/font"/><Relationship Id="rId301314" Target="fonts/301314.fntdata" Type="http://schemas.openxmlformats.org/officeDocument/2006/relationships/font"/></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1-8.png"/><Relationship Id="rId9" Type="http://schemas.openxmlformats.org/officeDocument/2006/relationships/image" Target="../media/image-1-9.png"/><Relationship Id="rId10" Type="http://schemas.openxmlformats.org/officeDocument/2006/relationships/slideLayout" Target="../slideLayouts/slideLayout1.xml"/><Relationship Id="rId11"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Slide-10-image-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image" Target="../media/image-10-11.png"/><Relationship Id="rId12" Type="http://schemas.openxmlformats.org/officeDocument/2006/relationships/image" Target="../media/image-10-12.png"/><Relationship Id="rId13" Type="http://schemas.openxmlformats.org/officeDocument/2006/relationships/image" Target="../media/image-10-13.png"/><Relationship Id="rId14" Type="http://schemas.openxmlformats.org/officeDocument/2006/relationships/image" Target="../media/image-10-14.png"/><Relationship Id="rId15" Type="http://schemas.openxmlformats.org/officeDocument/2006/relationships/image" Target="../media/image-10-15.png"/><Relationship Id="rId16" Type="http://schemas.openxmlformats.org/officeDocument/2006/relationships/image" Target="../media/image-10-16.png"/><Relationship Id="rId17" Type="http://schemas.openxmlformats.org/officeDocument/2006/relationships/image" Target="../media/image-10-17.png"/><Relationship Id="rId18" Type="http://schemas.openxmlformats.org/officeDocument/2006/relationships/image" Target="../media/image-10-18.png"/><Relationship Id="rId19" Type="http://schemas.openxmlformats.org/officeDocument/2006/relationships/image" Target="../media/image-10-19.png"/><Relationship Id="rId20" Type="http://schemas.openxmlformats.org/officeDocument/2006/relationships/image" Target="../media/image-10-20.png"/><Relationship Id="rId21" Type="http://schemas.openxmlformats.org/officeDocument/2006/relationships/image" Target="../media/image-10-21.png"/><Relationship Id="rId22" Type="http://schemas.openxmlformats.org/officeDocument/2006/relationships/image" Target="../media/image-10-22.png"/><Relationship Id="rId23" Type="http://schemas.openxmlformats.org/officeDocument/2006/relationships/image" Target="../media/image-10-23.png"/><Relationship Id="rId24" Type="http://schemas.openxmlformats.org/officeDocument/2006/relationships/image" Target="../media/image-10-24.png"/><Relationship Id="rId25" Type="http://schemas.openxmlformats.org/officeDocument/2006/relationships/image" Target="../media/image-10-25.png"/><Relationship Id="rId26" Type="http://schemas.openxmlformats.org/officeDocument/2006/relationships/image" Target="../media/image-10-26.png"/><Relationship Id="rId27" Type="http://schemas.openxmlformats.org/officeDocument/2006/relationships/slideLayout" Target="../slideLayouts/slideLayout1.xml"/><Relationship Id="rId28"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Slide-11-image-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png"/><Relationship Id="rId16" Type="http://schemas.openxmlformats.org/officeDocument/2006/relationships/image" Target="../media/image-11-16.png"/><Relationship Id="rId17" Type="http://schemas.openxmlformats.org/officeDocument/2006/relationships/image" Target="../media/image-11-17.png"/><Relationship Id="rId18" Type="http://schemas.openxmlformats.org/officeDocument/2006/relationships/image" Target="../media/image-11-18.png"/><Relationship Id="rId19" Type="http://schemas.openxmlformats.org/officeDocument/2006/relationships/slideLayout" Target="../slideLayouts/slideLayout1.xml"/><Relationship Id="rId20"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Slide-12-image-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image" Target="../media/image-12-9.png"/><Relationship Id="rId10" Type="http://schemas.openxmlformats.org/officeDocument/2006/relationships/image" Target="../media/image-12-10.png"/><Relationship Id="rId11" Type="http://schemas.openxmlformats.org/officeDocument/2006/relationships/image" Target="../media/image-12-11.png"/><Relationship Id="rId12" Type="http://schemas.openxmlformats.org/officeDocument/2006/relationships/image" Target="../media/image-12-12.png"/><Relationship Id="rId13" Type="http://schemas.openxmlformats.org/officeDocument/2006/relationships/image" Target="../media/image-12-13.png"/><Relationship Id="rId14" Type="http://schemas.openxmlformats.org/officeDocument/2006/relationships/image" Target="../media/image-12-14.png"/><Relationship Id="rId15" Type="http://schemas.openxmlformats.org/officeDocument/2006/relationships/image" Target="../media/image-12-15.png"/><Relationship Id="rId16" Type="http://schemas.openxmlformats.org/officeDocument/2006/relationships/image" Target="../media/image-12-16.png"/><Relationship Id="rId17" Type="http://schemas.openxmlformats.org/officeDocument/2006/relationships/image" Target="../media/image-12-17.png"/><Relationship Id="rId18" Type="http://schemas.openxmlformats.org/officeDocument/2006/relationships/image" Target="../media/image-12-18.png"/><Relationship Id="rId19" Type="http://schemas.openxmlformats.org/officeDocument/2006/relationships/image" Target="../media/image-12-19.png"/><Relationship Id="rId20" Type="http://schemas.openxmlformats.org/officeDocument/2006/relationships/image" Target="../media/image-12-20.png"/><Relationship Id="rId21" Type="http://schemas.openxmlformats.org/officeDocument/2006/relationships/image" Target="../media/image-12-21.png"/><Relationship Id="rId22" Type="http://schemas.openxmlformats.org/officeDocument/2006/relationships/image" Target="../media/image-12-22.png"/><Relationship Id="rId23" Type="http://schemas.openxmlformats.org/officeDocument/2006/relationships/image" Target="../media/image-12-23.png"/><Relationship Id="rId24" Type="http://schemas.openxmlformats.org/officeDocument/2006/relationships/image" Target="../media/image-12-24.png"/><Relationship Id="rId25" Type="http://schemas.openxmlformats.org/officeDocument/2006/relationships/image" Target="../media/image-12-25.png"/><Relationship Id="rId26" Type="http://schemas.openxmlformats.org/officeDocument/2006/relationships/image" Target="../media/image-12-26.png"/><Relationship Id="rId27" Type="http://schemas.openxmlformats.org/officeDocument/2006/relationships/image" Target="../media/image-12-27.png"/><Relationship Id="rId28" Type="http://schemas.openxmlformats.org/officeDocument/2006/relationships/image" Target="../media/image-12-28.png"/><Relationship Id="rId29" Type="http://schemas.openxmlformats.org/officeDocument/2006/relationships/image" Target="../media/image-12-29.png"/><Relationship Id="rId30" Type="http://schemas.openxmlformats.org/officeDocument/2006/relationships/slideLayout" Target="../slideLayouts/slideLayout1.xml"/><Relationship Id="rId31"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Slide-13-image-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image" Target="../media/image-13-7.png"/><Relationship Id="rId8" Type="http://schemas.openxmlformats.org/officeDocument/2006/relationships/image" Target="../media/image-13-8.png"/><Relationship Id="rId9" Type="http://schemas.openxmlformats.org/officeDocument/2006/relationships/image" Target="../media/image-13-9.png"/><Relationship Id="rId10" Type="http://schemas.openxmlformats.org/officeDocument/2006/relationships/image" Target="../media/image-13-10.png"/><Relationship Id="rId11" Type="http://schemas.openxmlformats.org/officeDocument/2006/relationships/image" Target="../media/image-13-11.png"/><Relationship Id="rId12" Type="http://schemas.openxmlformats.org/officeDocument/2006/relationships/image" Target="../media/image-13-12.png"/><Relationship Id="rId13" Type="http://schemas.openxmlformats.org/officeDocument/2006/relationships/image" Target="../media/image-13-13.png"/><Relationship Id="rId14" Type="http://schemas.openxmlformats.org/officeDocument/2006/relationships/image" Target="../media/image-13-14.png"/><Relationship Id="rId15" Type="http://schemas.openxmlformats.org/officeDocument/2006/relationships/image" Target="../media/image-13-15.png"/><Relationship Id="rId16" Type="http://schemas.openxmlformats.org/officeDocument/2006/relationships/image" Target="../media/image-13-16.png"/><Relationship Id="rId17" Type="http://schemas.openxmlformats.org/officeDocument/2006/relationships/image" Target="../media/image-13-17.png"/><Relationship Id="rId18" Type="http://schemas.openxmlformats.org/officeDocument/2006/relationships/image" Target="../media/image-13-18.png"/><Relationship Id="rId19" Type="http://schemas.openxmlformats.org/officeDocument/2006/relationships/image" Target="../media/image-13-19.png"/><Relationship Id="rId20" Type="http://schemas.openxmlformats.org/officeDocument/2006/relationships/image" Target="../media/image-13-20.png"/><Relationship Id="rId21" Type="http://schemas.openxmlformats.org/officeDocument/2006/relationships/image" Target="../media/image-13-21.png"/><Relationship Id="rId22" Type="http://schemas.openxmlformats.org/officeDocument/2006/relationships/image" Target="../media/image-13-22.png"/><Relationship Id="rId23" Type="http://schemas.openxmlformats.org/officeDocument/2006/relationships/image" Target="../media/image-13-23.png"/><Relationship Id="rId24" Type="http://schemas.openxmlformats.org/officeDocument/2006/relationships/image" Target="../media/image-13-24.png"/><Relationship Id="rId25" Type="http://schemas.openxmlformats.org/officeDocument/2006/relationships/image" Target="../media/image-13-25.png"/><Relationship Id="rId26" Type="http://schemas.openxmlformats.org/officeDocument/2006/relationships/image" Target="../media/image-13-26.png"/><Relationship Id="rId27" Type="http://schemas.openxmlformats.org/officeDocument/2006/relationships/image" Target="../media/image-13-27.png"/><Relationship Id="rId28" Type="http://schemas.openxmlformats.org/officeDocument/2006/relationships/image" Target="../media/image-13-28.png"/><Relationship Id="rId29" Type="http://schemas.openxmlformats.org/officeDocument/2006/relationships/image" Target="../media/image-13-29.png"/><Relationship Id="rId30" Type="http://schemas.openxmlformats.org/officeDocument/2006/relationships/image" Target="../media/image-13-30.png"/><Relationship Id="rId31" Type="http://schemas.openxmlformats.org/officeDocument/2006/relationships/image" Target="../media/image-13-31.png"/><Relationship Id="rId32" Type="http://schemas.openxmlformats.org/officeDocument/2006/relationships/image" Target="../media/image-13-32.png"/><Relationship Id="rId33" Type="http://schemas.openxmlformats.org/officeDocument/2006/relationships/image" Target="../media/image-13-33.png"/><Relationship Id="rId34" Type="http://schemas.openxmlformats.org/officeDocument/2006/relationships/image" Target="../media/image-13-34.png"/><Relationship Id="rId35" Type="http://schemas.openxmlformats.org/officeDocument/2006/relationships/image" Target="../media/image-13-35.png"/><Relationship Id="rId36" Type="http://schemas.openxmlformats.org/officeDocument/2006/relationships/image" Target="../media/image-13-36.png"/><Relationship Id="rId37" Type="http://schemas.openxmlformats.org/officeDocument/2006/relationships/image" Target="../media/image-13-37.png"/><Relationship Id="rId38" Type="http://schemas.openxmlformats.org/officeDocument/2006/relationships/image" Target="../media/image-13-38.png"/><Relationship Id="rId39" Type="http://schemas.openxmlformats.org/officeDocument/2006/relationships/image" Target="../media/image-13-39.png"/><Relationship Id="rId40" Type="http://schemas.openxmlformats.org/officeDocument/2006/relationships/image" Target="../media/image-13-40.png"/><Relationship Id="rId41" Type="http://schemas.openxmlformats.org/officeDocument/2006/relationships/slideLayout" Target="../slideLayouts/slideLayout1.xml"/><Relationship Id="rId4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Slide-14-image-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image" Target="../media/image-14-7.png"/><Relationship Id="rId8" Type="http://schemas.openxmlformats.org/officeDocument/2006/relationships/image" Target="../media/image-14-8.png"/><Relationship Id="rId9" Type="http://schemas.openxmlformats.org/officeDocument/2006/relationships/image" Target="../media/image-14-9.png"/><Relationship Id="rId10" Type="http://schemas.openxmlformats.org/officeDocument/2006/relationships/image" Target="../media/image-14-10.png"/><Relationship Id="rId11" Type="http://schemas.openxmlformats.org/officeDocument/2006/relationships/image" Target="../media/image-14-11.png"/><Relationship Id="rId12" Type="http://schemas.openxmlformats.org/officeDocument/2006/relationships/image" Target="../media/image-14-12.png"/><Relationship Id="rId13" Type="http://schemas.openxmlformats.org/officeDocument/2006/relationships/image" Target="../media/image-14-13.png"/><Relationship Id="rId14" Type="http://schemas.openxmlformats.org/officeDocument/2006/relationships/image" Target="../media/image-14-14.png"/><Relationship Id="rId15" Type="http://schemas.openxmlformats.org/officeDocument/2006/relationships/image" Target="../media/image-14-15.png"/><Relationship Id="rId16" Type="http://schemas.openxmlformats.org/officeDocument/2006/relationships/image" Target="../media/image-14-16.png"/><Relationship Id="rId17" Type="http://schemas.openxmlformats.org/officeDocument/2006/relationships/image" Target="../media/image-14-17.png"/><Relationship Id="rId18" Type="http://schemas.openxmlformats.org/officeDocument/2006/relationships/image" Target="../media/image-14-18.png"/><Relationship Id="rId19" Type="http://schemas.openxmlformats.org/officeDocument/2006/relationships/image" Target="../media/image-14-19.png"/><Relationship Id="rId20" Type="http://schemas.openxmlformats.org/officeDocument/2006/relationships/image" Target="../media/image-14-20.png"/><Relationship Id="rId21" Type="http://schemas.openxmlformats.org/officeDocument/2006/relationships/image" Target="../media/image-14-21.png"/><Relationship Id="rId22" Type="http://schemas.openxmlformats.org/officeDocument/2006/relationships/image" Target="../media/image-14-22.png"/><Relationship Id="rId23" Type="http://schemas.openxmlformats.org/officeDocument/2006/relationships/image" Target="../media/image-14-23.png"/><Relationship Id="rId24" Type="http://schemas.openxmlformats.org/officeDocument/2006/relationships/image" Target="../media/image-14-24.png"/><Relationship Id="rId25" Type="http://schemas.openxmlformats.org/officeDocument/2006/relationships/image" Target="../media/image-14-25.png"/><Relationship Id="rId26" Type="http://schemas.openxmlformats.org/officeDocument/2006/relationships/image" Target="../media/image-14-26.png"/><Relationship Id="rId27" Type="http://schemas.openxmlformats.org/officeDocument/2006/relationships/image" Target="../media/image-14-27.png"/><Relationship Id="rId28" Type="http://schemas.openxmlformats.org/officeDocument/2006/relationships/slideLayout" Target="../slideLayouts/slideLayout1.xml"/><Relationship Id="rId29"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Slide-15-image-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image" Target="../media/image-15-19.png"/><Relationship Id="rId20" Type="http://schemas.openxmlformats.org/officeDocument/2006/relationships/image" Target="../media/image-15-20.png"/><Relationship Id="rId21" Type="http://schemas.openxmlformats.org/officeDocument/2006/relationships/image" Target="../media/image-15-21.png"/><Relationship Id="rId22" Type="http://schemas.openxmlformats.org/officeDocument/2006/relationships/image" Target="../media/image-15-22.png"/><Relationship Id="rId23" Type="http://schemas.openxmlformats.org/officeDocument/2006/relationships/slideLayout" Target="../slideLayouts/slideLayout1.xml"/><Relationship Id="rId2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Slide-16-image-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image" Target="../media/image-16-8.png"/><Relationship Id="rId9" Type="http://schemas.openxmlformats.org/officeDocument/2006/relationships/image" Target="../media/image-16-9.png"/><Relationship Id="rId10" Type="http://schemas.openxmlformats.org/officeDocument/2006/relationships/image" Target="../media/image-16-10.png"/><Relationship Id="rId11" Type="http://schemas.openxmlformats.org/officeDocument/2006/relationships/image" Target="../media/image-16-11.png"/><Relationship Id="rId12" Type="http://schemas.openxmlformats.org/officeDocument/2006/relationships/image" Target="../media/image-16-12.png"/><Relationship Id="rId13" Type="http://schemas.openxmlformats.org/officeDocument/2006/relationships/image" Target="../media/image-16-13.png"/><Relationship Id="rId14" Type="http://schemas.openxmlformats.org/officeDocument/2006/relationships/slideLayout" Target="../slideLayouts/slideLayout1.xml"/><Relationship Id="rId15"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Slide-17-image-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png"/><Relationship Id="rId8" Type="http://schemas.openxmlformats.org/officeDocument/2006/relationships/image" Target="../media/image-17-8.png"/><Relationship Id="rId9" Type="http://schemas.openxmlformats.org/officeDocument/2006/relationships/image" Target="../media/image-17-9.png"/><Relationship Id="rId10" Type="http://schemas.openxmlformats.org/officeDocument/2006/relationships/image" Target="../media/image-17-10.png"/><Relationship Id="rId11" Type="http://schemas.openxmlformats.org/officeDocument/2006/relationships/image" Target="../media/image-17-11.png"/><Relationship Id="rId12" Type="http://schemas.openxmlformats.org/officeDocument/2006/relationships/image" Target="../media/image-17-12.png"/><Relationship Id="rId13" Type="http://schemas.openxmlformats.org/officeDocument/2006/relationships/image" Target="../media/image-17-13.png"/><Relationship Id="rId14" Type="http://schemas.openxmlformats.org/officeDocument/2006/relationships/image" Target="../media/image-17-14.png"/><Relationship Id="rId15" Type="http://schemas.openxmlformats.org/officeDocument/2006/relationships/image" Target="../media/image-17-15.png"/><Relationship Id="rId16" Type="http://schemas.openxmlformats.org/officeDocument/2006/relationships/image" Target="../media/image-17-16.png"/><Relationship Id="rId17" Type="http://schemas.openxmlformats.org/officeDocument/2006/relationships/image" Target="../media/image-17-17.png"/><Relationship Id="rId18" Type="http://schemas.openxmlformats.org/officeDocument/2006/relationships/image" Target="../media/image-17-18.png"/><Relationship Id="rId19" Type="http://schemas.openxmlformats.org/officeDocument/2006/relationships/image" Target="../media/image-17-19.png"/><Relationship Id="rId20" Type="http://schemas.openxmlformats.org/officeDocument/2006/relationships/image" Target="../media/image-17-20.png"/><Relationship Id="rId21" Type="http://schemas.openxmlformats.org/officeDocument/2006/relationships/image" Target="../media/image-17-21.png"/><Relationship Id="rId22" Type="http://schemas.openxmlformats.org/officeDocument/2006/relationships/image" Target="../media/image-17-22.png"/><Relationship Id="rId23" Type="http://schemas.openxmlformats.org/officeDocument/2006/relationships/image" Target="../media/image-17-23.png"/><Relationship Id="rId24" Type="http://schemas.openxmlformats.org/officeDocument/2006/relationships/image" Target="../media/image-17-24.png"/><Relationship Id="rId25" Type="http://schemas.openxmlformats.org/officeDocument/2006/relationships/image" Target="../media/image-17-25.png"/><Relationship Id="rId26" Type="http://schemas.openxmlformats.org/officeDocument/2006/relationships/image" Target="../media/image-17-26.png"/><Relationship Id="rId27" Type="http://schemas.openxmlformats.org/officeDocument/2006/relationships/image" Target="../media/image-17-27.png"/><Relationship Id="rId28" Type="http://schemas.openxmlformats.org/officeDocument/2006/relationships/image" Target="../media/image-17-28.png"/><Relationship Id="rId29" Type="http://schemas.openxmlformats.org/officeDocument/2006/relationships/image" Target="../media/image-17-29.png"/><Relationship Id="rId30" Type="http://schemas.openxmlformats.org/officeDocument/2006/relationships/image" Target="../media/image-17-30.png"/><Relationship Id="rId31" Type="http://schemas.openxmlformats.org/officeDocument/2006/relationships/image" Target="../media/image-17-31.png"/><Relationship Id="rId32" Type="http://schemas.openxmlformats.org/officeDocument/2006/relationships/slideLayout" Target="../slideLayouts/slideLayout1.xml"/><Relationship Id="rId3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Slide-18-image-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png"/><Relationship Id="rId8" Type="http://schemas.openxmlformats.org/officeDocument/2006/relationships/image" Target="../media/image-18-8.png"/><Relationship Id="rId9" Type="http://schemas.openxmlformats.org/officeDocument/2006/relationships/image" Target="../media/image-18-9.png"/><Relationship Id="rId10" Type="http://schemas.openxmlformats.org/officeDocument/2006/relationships/image" Target="../media/image-18-10.png"/><Relationship Id="rId11" Type="http://schemas.openxmlformats.org/officeDocument/2006/relationships/image" Target="../media/image-18-11.png"/><Relationship Id="rId12" Type="http://schemas.openxmlformats.org/officeDocument/2006/relationships/image" Target="../media/image-18-12.png"/><Relationship Id="rId13" Type="http://schemas.openxmlformats.org/officeDocument/2006/relationships/image" Target="../media/image-18-13.png"/><Relationship Id="rId14" Type="http://schemas.openxmlformats.org/officeDocument/2006/relationships/image" Target="../media/image-18-14.png"/><Relationship Id="rId15" Type="http://schemas.openxmlformats.org/officeDocument/2006/relationships/image" Target="../media/image-18-15.png"/><Relationship Id="rId16" Type="http://schemas.openxmlformats.org/officeDocument/2006/relationships/image" Target="../media/image-18-16.png"/><Relationship Id="rId17" Type="http://schemas.openxmlformats.org/officeDocument/2006/relationships/image" Target="../media/image-18-17.png"/><Relationship Id="rId18" Type="http://schemas.openxmlformats.org/officeDocument/2006/relationships/image" Target="../media/image-18-18.png"/><Relationship Id="rId19" Type="http://schemas.openxmlformats.org/officeDocument/2006/relationships/image" Target="../media/image-18-19.png"/><Relationship Id="rId20" Type="http://schemas.openxmlformats.org/officeDocument/2006/relationships/image" Target="../media/image-18-20.png"/><Relationship Id="rId21" Type="http://schemas.openxmlformats.org/officeDocument/2006/relationships/image" Target="../media/image-18-21.png"/><Relationship Id="rId22" Type="http://schemas.openxmlformats.org/officeDocument/2006/relationships/image" Target="../media/image-18-22.png"/><Relationship Id="rId23" Type="http://schemas.openxmlformats.org/officeDocument/2006/relationships/image" Target="../media/image-18-23.png"/><Relationship Id="rId24" Type="http://schemas.openxmlformats.org/officeDocument/2006/relationships/image" Target="../media/image-18-24.png"/><Relationship Id="rId25" Type="http://schemas.openxmlformats.org/officeDocument/2006/relationships/image" Target="../media/image-18-25.png"/><Relationship Id="rId26" Type="http://schemas.openxmlformats.org/officeDocument/2006/relationships/slideLayout" Target="../slideLayouts/slideLayout1.xml"/><Relationship Id="rId27"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Slide-19-image-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png"/><Relationship Id="rId6" Type="http://schemas.openxmlformats.org/officeDocument/2006/relationships/image" Target="../media/image-19-6.png"/><Relationship Id="rId7" Type="http://schemas.openxmlformats.org/officeDocument/2006/relationships/image" Target="../media/image-19-7.png"/><Relationship Id="rId8" Type="http://schemas.openxmlformats.org/officeDocument/2006/relationships/image" Target="../media/image-19-8.png"/><Relationship Id="rId9" Type="http://schemas.openxmlformats.org/officeDocument/2006/relationships/image" Target="../media/image-19-9.png"/><Relationship Id="rId10" Type="http://schemas.openxmlformats.org/officeDocument/2006/relationships/image" Target="../media/image-19-10.png"/><Relationship Id="rId11" Type="http://schemas.openxmlformats.org/officeDocument/2006/relationships/image" Target="../media/image-19-11.png"/><Relationship Id="rId12" Type="http://schemas.openxmlformats.org/officeDocument/2006/relationships/image" Target="../media/image-19-12.png"/><Relationship Id="rId13" Type="http://schemas.openxmlformats.org/officeDocument/2006/relationships/image" Target="../media/image-19-13.png"/><Relationship Id="rId14" Type="http://schemas.openxmlformats.org/officeDocument/2006/relationships/image" Target="../media/image-19-14.png"/><Relationship Id="rId15" Type="http://schemas.openxmlformats.org/officeDocument/2006/relationships/image" Target="../media/image-19-15.png"/><Relationship Id="rId16" Type="http://schemas.openxmlformats.org/officeDocument/2006/relationships/image" Target="../media/image-19-16.png"/><Relationship Id="rId17" Type="http://schemas.openxmlformats.org/officeDocument/2006/relationships/image" Target="../media/image-19-17.png"/><Relationship Id="rId18" Type="http://schemas.openxmlformats.org/officeDocument/2006/relationships/image" Target="../media/image-19-18.png"/><Relationship Id="rId19" Type="http://schemas.openxmlformats.org/officeDocument/2006/relationships/image" Target="../media/image-19-19.png"/><Relationship Id="rId20" Type="http://schemas.openxmlformats.org/officeDocument/2006/relationships/image" Target="../media/image-19-20.png"/><Relationship Id="rId21" Type="http://schemas.openxmlformats.org/officeDocument/2006/relationships/image" Target="../media/image-19-21.png"/><Relationship Id="rId22" Type="http://schemas.openxmlformats.org/officeDocument/2006/relationships/image" Target="../media/image-19-22.png"/><Relationship Id="rId23" Type="http://schemas.openxmlformats.org/officeDocument/2006/relationships/image" Target="../media/image-19-23.png"/><Relationship Id="rId24" Type="http://schemas.openxmlformats.org/officeDocument/2006/relationships/image" Target="../media/image-19-24.png"/><Relationship Id="rId25" Type="http://schemas.openxmlformats.org/officeDocument/2006/relationships/image" Target="../media/image-19-25.png"/><Relationship Id="rId26" Type="http://schemas.openxmlformats.org/officeDocument/2006/relationships/slideLayout" Target="../slideLayouts/slideLayout1.xml"/><Relationship Id="rId27"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Slide-2-image-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2-10.png"/><Relationship Id="rId11" Type="http://schemas.openxmlformats.org/officeDocument/2006/relationships/image" Target="../media/image-2-11.png"/><Relationship Id="rId12" Type="http://schemas.openxmlformats.org/officeDocument/2006/relationships/image" Target="../media/image-2-12.png"/><Relationship Id="rId13" Type="http://schemas.openxmlformats.org/officeDocument/2006/relationships/image" Target="../media/image-2-13.png"/><Relationship Id="rId14" Type="http://schemas.openxmlformats.org/officeDocument/2006/relationships/image" Target="../media/image-2-14.png"/><Relationship Id="rId15" Type="http://schemas.openxmlformats.org/officeDocument/2006/relationships/image" Target="../media/image-2-15.png"/><Relationship Id="rId16" Type="http://schemas.openxmlformats.org/officeDocument/2006/relationships/image" Target="../media/image-2-16.png"/><Relationship Id="rId17" Type="http://schemas.openxmlformats.org/officeDocument/2006/relationships/image" Target="../media/image-2-17.png"/><Relationship Id="rId18" Type="http://schemas.openxmlformats.org/officeDocument/2006/relationships/slideLayout" Target="../slideLayouts/slideLayout1.xml"/><Relationship Id="rId19"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Slide-20-image-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png"/><Relationship Id="rId8" Type="http://schemas.openxmlformats.org/officeDocument/2006/relationships/image" Target="../media/image-20-8.png"/><Relationship Id="rId9" Type="http://schemas.openxmlformats.org/officeDocument/2006/relationships/image" Target="../media/image-20-9.png"/><Relationship Id="rId10" Type="http://schemas.openxmlformats.org/officeDocument/2006/relationships/image" Target="../media/image-20-10.png"/><Relationship Id="rId11" Type="http://schemas.openxmlformats.org/officeDocument/2006/relationships/image" Target="../media/image-20-11.png"/><Relationship Id="rId12" Type="http://schemas.openxmlformats.org/officeDocument/2006/relationships/image" Target="../media/image-20-12.png"/><Relationship Id="rId13" Type="http://schemas.openxmlformats.org/officeDocument/2006/relationships/image" Target="../media/image-20-13.png"/><Relationship Id="rId14" Type="http://schemas.openxmlformats.org/officeDocument/2006/relationships/image" Target="../media/image-20-14.png"/><Relationship Id="rId15" Type="http://schemas.openxmlformats.org/officeDocument/2006/relationships/image" Target="../media/image-20-15.png"/><Relationship Id="rId16" Type="http://schemas.openxmlformats.org/officeDocument/2006/relationships/image" Target="../media/image-20-16.png"/><Relationship Id="rId17" Type="http://schemas.openxmlformats.org/officeDocument/2006/relationships/image" Target="../media/image-20-17.png"/><Relationship Id="rId18" Type="http://schemas.openxmlformats.org/officeDocument/2006/relationships/image" Target="../media/image-20-18.png"/><Relationship Id="rId19" Type="http://schemas.openxmlformats.org/officeDocument/2006/relationships/image" Target="../media/image-20-19.png"/><Relationship Id="rId20" Type="http://schemas.openxmlformats.org/officeDocument/2006/relationships/image" Target="../media/image-20-20.png"/><Relationship Id="rId21" Type="http://schemas.openxmlformats.org/officeDocument/2006/relationships/image" Target="../media/image-20-21.png"/><Relationship Id="rId22" Type="http://schemas.openxmlformats.org/officeDocument/2006/relationships/image" Target="../media/image-20-22.png"/><Relationship Id="rId23" Type="http://schemas.openxmlformats.org/officeDocument/2006/relationships/slideLayout" Target="../slideLayouts/slideLayout1.xml"/><Relationship Id="rId2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Slide-21-image-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image" Target="../media/image-21-8.png"/><Relationship Id="rId9" Type="http://schemas.openxmlformats.org/officeDocument/2006/relationships/image" Target="../media/image-21-9.png"/><Relationship Id="rId10" Type="http://schemas.openxmlformats.org/officeDocument/2006/relationships/image" Target="../media/image-21-10.png"/><Relationship Id="rId11" Type="http://schemas.openxmlformats.org/officeDocument/2006/relationships/image" Target="../media/image-21-11.png"/><Relationship Id="rId12" Type="http://schemas.openxmlformats.org/officeDocument/2006/relationships/image" Target="../media/image-21-12.png"/><Relationship Id="rId13" Type="http://schemas.openxmlformats.org/officeDocument/2006/relationships/image" Target="../media/image-21-13.png"/><Relationship Id="rId14" Type="http://schemas.openxmlformats.org/officeDocument/2006/relationships/image" Target="../media/image-21-14.png"/><Relationship Id="rId15" Type="http://schemas.openxmlformats.org/officeDocument/2006/relationships/image" Target="../media/image-21-15.png"/><Relationship Id="rId16" Type="http://schemas.openxmlformats.org/officeDocument/2006/relationships/image" Target="../media/image-21-16.png"/><Relationship Id="rId17" Type="http://schemas.openxmlformats.org/officeDocument/2006/relationships/image" Target="../media/image-21-17.png"/><Relationship Id="rId18" Type="http://schemas.openxmlformats.org/officeDocument/2006/relationships/image" Target="../media/image-21-18.png"/><Relationship Id="rId19" Type="http://schemas.openxmlformats.org/officeDocument/2006/relationships/image" Target="../media/image-21-19.png"/><Relationship Id="rId20" Type="http://schemas.openxmlformats.org/officeDocument/2006/relationships/image" Target="../media/image-21-20.png"/><Relationship Id="rId21" Type="http://schemas.openxmlformats.org/officeDocument/2006/relationships/image" Target="../media/image-21-21.png"/><Relationship Id="rId22" Type="http://schemas.openxmlformats.org/officeDocument/2006/relationships/image" Target="../media/image-21-22.png"/><Relationship Id="rId23" Type="http://schemas.openxmlformats.org/officeDocument/2006/relationships/image" Target="../media/image-21-23.png"/><Relationship Id="rId24" Type="http://schemas.openxmlformats.org/officeDocument/2006/relationships/slideLayout" Target="../slideLayouts/slideLayout1.xml"/><Relationship Id="rId25"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Slide-22-image-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image" Target="../media/image-22-9.png"/><Relationship Id="rId10" Type="http://schemas.openxmlformats.org/officeDocument/2006/relationships/image" Target="../media/image-22-10.png"/><Relationship Id="rId11" Type="http://schemas.openxmlformats.org/officeDocument/2006/relationships/image" Target="../media/image-22-11.png"/><Relationship Id="rId12" Type="http://schemas.openxmlformats.org/officeDocument/2006/relationships/image" Target="../media/image-22-12.png"/><Relationship Id="rId13" Type="http://schemas.openxmlformats.org/officeDocument/2006/relationships/image" Target="../media/image-22-13.png"/><Relationship Id="rId14" Type="http://schemas.openxmlformats.org/officeDocument/2006/relationships/image" Target="../media/image-22-14.png"/><Relationship Id="rId15" Type="http://schemas.openxmlformats.org/officeDocument/2006/relationships/image" Target="../media/image-22-15.png"/><Relationship Id="rId16" Type="http://schemas.openxmlformats.org/officeDocument/2006/relationships/image" Target="../media/image-22-16.png"/><Relationship Id="rId17" Type="http://schemas.openxmlformats.org/officeDocument/2006/relationships/slideLayout" Target="../slideLayouts/slideLayout1.xml"/><Relationship Id="rId18"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Slide-23-image-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image" Target="../media/image-23-8.png"/><Relationship Id="rId9" Type="http://schemas.openxmlformats.org/officeDocument/2006/relationships/image" Target="../media/image-23-9.png"/><Relationship Id="rId10" Type="http://schemas.openxmlformats.org/officeDocument/2006/relationships/image" Target="../media/image-23-10.png"/><Relationship Id="rId11" Type="http://schemas.openxmlformats.org/officeDocument/2006/relationships/image" Target="../media/image-23-11.png"/><Relationship Id="rId12" Type="http://schemas.openxmlformats.org/officeDocument/2006/relationships/image" Target="../media/image-23-12.png"/><Relationship Id="rId13" Type="http://schemas.openxmlformats.org/officeDocument/2006/relationships/image" Target="../media/image-23-13.png"/><Relationship Id="rId14" Type="http://schemas.openxmlformats.org/officeDocument/2006/relationships/image" Target="../media/image-23-14.png"/><Relationship Id="rId15" Type="http://schemas.openxmlformats.org/officeDocument/2006/relationships/image" Target="../media/image-23-15.png"/><Relationship Id="rId16" Type="http://schemas.openxmlformats.org/officeDocument/2006/relationships/image" Target="../media/image-23-16.png"/><Relationship Id="rId17" Type="http://schemas.openxmlformats.org/officeDocument/2006/relationships/image" Target="../media/image-23-17.png"/><Relationship Id="rId18" Type="http://schemas.openxmlformats.org/officeDocument/2006/relationships/image" Target="../media/image-23-18.png"/><Relationship Id="rId19" Type="http://schemas.openxmlformats.org/officeDocument/2006/relationships/slideLayout" Target="../slideLayouts/slideLayout1.xml"/><Relationship Id="rId20"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Slide-24-image-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image" Target="../media/image-24-7.png"/><Relationship Id="rId8" Type="http://schemas.openxmlformats.org/officeDocument/2006/relationships/image" Target="../media/image-24-8.png"/><Relationship Id="rId9" Type="http://schemas.openxmlformats.org/officeDocument/2006/relationships/image" Target="../media/image-24-9.png"/><Relationship Id="rId10" Type="http://schemas.openxmlformats.org/officeDocument/2006/relationships/image" Target="../media/image-24-10.png"/><Relationship Id="rId11" Type="http://schemas.openxmlformats.org/officeDocument/2006/relationships/image" Target="../media/image-24-11.png"/><Relationship Id="rId12" Type="http://schemas.openxmlformats.org/officeDocument/2006/relationships/image" Target="../media/image-24-12.png"/><Relationship Id="rId13" Type="http://schemas.openxmlformats.org/officeDocument/2006/relationships/image" Target="../media/image-24-13.png"/><Relationship Id="rId14" Type="http://schemas.openxmlformats.org/officeDocument/2006/relationships/image" Target="../media/image-24-14.png"/><Relationship Id="rId15" Type="http://schemas.openxmlformats.org/officeDocument/2006/relationships/image" Target="../media/image-24-15.png"/><Relationship Id="rId16" Type="http://schemas.openxmlformats.org/officeDocument/2006/relationships/image" Target="../media/image-24-16.png"/><Relationship Id="rId17" Type="http://schemas.openxmlformats.org/officeDocument/2006/relationships/image" Target="../media/image-24-17.png"/><Relationship Id="rId18" Type="http://schemas.openxmlformats.org/officeDocument/2006/relationships/image" Target="../media/image-24-18.png"/><Relationship Id="rId19" Type="http://schemas.openxmlformats.org/officeDocument/2006/relationships/image" Target="../media/image-24-19.png"/><Relationship Id="rId20" Type="http://schemas.openxmlformats.org/officeDocument/2006/relationships/image" Target="../media/image-24-20.png"/><Relationship Id="rId21" Type="http://schemas.openxmlformats.org/officeDocument/2006/relationships/image" Target="../media/image-24-21.png"/><Relationship Id="rId22" Type="http://schemas.openxmlformats.org/officeDocument/2006/relationships/image" Target="../media/image-24-22.png"/><Relationship Id="rId23" Type="http://schemas.openxmlformats.org/officeDocument/2006/relationships/slideLayout" Target="../slideLayouts/slideLayout1.xml"/><Relationship Id="rId2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Slide-25-image-1.pn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png"/><Relationship Id="rId5" Type="http://schemas.openxmlformats.org/officeDocument/2006/relationships/image" Target="../media/image-25-5.png"/><Relationship Id="rId6" Type="http://schemas.openxmlformats.org/officeDocument/2006/relationships/image" Target="../media/image-25-6.png"/><Relationship Id="rId7" Type="http://schemas.openxmlformats.org/officeDocument/2006/relationships/image" Target="../media/image-25-7.png"/><Relationship Id="rId8" Type="http://schemas.openxmlformats.org/officeDocument/2006/relationships/image" Target="../media/image-25-8.png"/><Relationship Id="rId9" Type="http://schemas.openxmlformats.org/officeDocument/2006/relationships/image" Target="../media/image-25-9.png"/><Relationship Id="rId10" Type="http://schemas.openxmlformats.org/officeDocument/2006/relationships/image" Target="../media/image-25-10.png"/><Relationship Id="rId11" Type="http://schemas.openxmlformats.org/officeDocument/2006/relationships/image" Target="../media/image-25-11.png"/><Relationship Id="rId12" Type="http://schemas.openxmlformats.org/officeDocument/2006/relationships/image" Target="../media/image-25-12.png"/><Relationship Id="rId13" Type="http://schemas.openxmlformats.org/officeDocument/2006/relationships/image" Target="../media/image-25-13.png"/><Relationship Id="rId14" Type="http://schemas.openxmlformats.org/officeDocument/2006/relationships/image" Target="../media/image-25-14.png"/><Relationship Id="rId15" Type="http://schemas.openxmlformats.org/officeDocument/2006/relationships/image" Target="../media/image-25-15.png"/><Relationship Id="rId16" Type="http://schemas.openxmlformats.org/officeDocument/2006/relationships/image" Target="../media/image-25-16.png"/><Relationship Id="rId17" Type="http://schemas.openxmlformats.org/officeDocument/2006/relationships/image" Target="../media/image-25-17.png"/><Relationship Id="rId18" Type="http://schemas.openxmlformats.org/officeDocument/2006/relationships/image" Target="../media/image-25-18.png"/><Relationship Id="rId19" Type="http://schemas.openxmlformats.org/officeDocument/2006/relationships/image" Target="../media/image-25-19.png"/><Relationship Id="rId20" Type="http://schemas.openxmlformats.org/officeDocument/2006/relationships/image" Target="../media/image-25-20.png"/><Relationship Id="rId21" Type="http://schemas.openxmlformats.org/officeDocument/2006/relationships/slideLayout" Target="../slideLayouts/slideLayout1.xml"/><Relationship Id="rId2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Slide-26-image-1.png"/><Relationship Id="rId2" Type="http://schemas.openxmlformats.org/officeDocument/2006/relationships/image" Target="../media/image-26-2.png"/><Relationship Id="rId3" Type="http://schemas.openxmlformats.org/officeDocument/2006/relationships/image" Target="../media/image-26-3.png"/><Relationship Id="rId4" Type="http://schemas.openxmlformats.org/officeDocument/2006/relationships/image" Target="../media/image-26-4.png"/><Relationship Id="rId5" Type="http://schemas.openxmlformats.org/officeDocument/2006/relationships/image" Target="../media/image-26-5.png"/><Relationship Id="rId6" Type="http://schemas.openxmlformats.org/officeDocument/2006/relationships/image" Target="../media/image-26-6.png"/><Relationship Id="rId7" Type="http://schemas.openxmlformats.org/officeDocument/2006/relationships/image" Target="../media/image-26-7.png"/><Relationship Id="rId8" Type="http://schemas.openxmlformats.org/officeDocument/2006/relationships/image" Target="../media/image-26-8.png"/><Relationship Id="rId9" Type="http://schemas.openxmlformats.org/officeDocument/2006/relationships/image" Target="../media/image-26-9.png"/><Relationship Id="rId10" Type="http://schemas.openxmlformats.org/officeDocument/2006/relationships/image" Target="../media/image-26-10.png"/><Relationship Id="rId11" Type="http://schemas.openxmlformats.org/officeDocument/2006/relationships/image" Target="../media/image-26-11.png"/><Relationship Id="rId12" Type="http://schemas.openxmlformats.org/officeDocument/2006/relationships/image" Target="../media/image-26-12.png"/><Relationship Id="rId13" Type="http://schemas.openxmlformats.org/officeDocument/2006/relationships/image" Target="../media/image-26-13.png"/><Relationship Id="rId14" Type="http://schemas.openxmlformats.org/officeDocument/2006/relationships/image" Target="../media/image-26-14.png"/><Relationship Id="rId15" Type="http://schemas.openxmlformats.org/officeDocument/2006/relationships/image" Target="../media/image-26-15.png"/><Relationship Id="rId16" Type="http://schemas.openxmlformats.org/officeDocument/2006/relationships/image" Target="../media/image-26-16.png"/><Relationship Id="rId17" Type="http://schemas.openxmlformats.org/officeDocument/2006/relationships/image" Target="../media/image-26-17.png"/><Relationship Id="rId18" Type="http://schemas.openxmlformats.org/officeDocument/2006/relationships/image" Target="../media/image-26-18.png"/><Relationship Id="rId19" Type="http://schemas.openxmlformats.org/officeDocument/2006/relationships/image" Target="../media/image-26-19.png"/><Relationship Id="rId20" Type="http://schemas.openxmlformats.org/officeDocument/2006/relationships/image" Target="../media/image-26-20.png"/><Relationship Id="rId21" Type="http://schemas.openxmlformats.org/officeDocument/2006/relationships/image" Target="../media/image-26-21.png"/><Relationship Id="rId22" Type="http://schemas.openxmlformats.org/officeDocument/2006/relationships/image" Target="../media/image-26-22.png"/><Relationship Id="rId23" Type="http://schemas.openxmlformats.org/officeDocument/2006/relationships/slideLayout" Target="../slideLayouts/slideLayout1.xml"/><Relationship Id="rId2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Slide-27-image-1.png"/><Relationship Id="rId2" Type="http://schemas.openxmlformats.org/officeDocument/2006/relationships/image" Target="../media/image-27-2.png"/><Relationship Id="rId3" Type="http://schemas.openxmlformats.org/officeDocument/2006/relationships/image" Target="../media/image-27-3.png"/><Relationship Id="rId4" Type="http://schemas.openxmlformats.org/officeDocument/2006/relationships/image" Target="../media/image-27-4.png"/><Relationship Id="rId5" Type="http://schemas.openxmlformats.org/officeDocument/2006/relationships/image" Target="../media/image-27-5.png"/><Relationship Id="rId6" Type="http://schemas.openxmlformats.org/officeDocument/2006/relationships/image" Target="../media/image-27-6.png"/><Relationship Id="rId7" Type="http://schemas.openxmlformats.org/officeDocument/2006/relationships/image" Target="../media/image-27-7.png"/><Relationship Id="rId8" Type="http://schemas.openxmlformats.org/officeDocument/2006/relationships/image" Target="../media/image-27-8.png"/><Relationship Id="rId9" Type="http://schemas.openxmlformats.org/officeDocument/2006/relationships/image" Target="../media/image-27-9.png"/><Relationship Id="rId10" Type="http://schemas.openxmlformats.org/officeDocument/2006/relationships/image" Target="../media/image-27-10.png"/><Relationship Id="rId11" Type="http://schemas.openxmlformats.org/officeDocument/2006/relationships/image" Target="../media/image-27-11.png"/><Relationship Id="rId12" Type="http://schemas.openxmlformats.org/officeDocument/2006/relationships/image" Target="../media/image-27-12.png"/><Relationship Id="rId13" Type="http://schemas.openxmlformats.org/officeDocument/2006/relationships/image" Target="../media/image-27-13.png"/><Relationship Id="rId14" Type="http://schemas.openxmlformats.org/officeDocument/2006/relationships/image" Target="../media/image-27-14.png"/><Relationship Id="rId15" Type="http://schemas.openxmlformats.org/officeDocument/2006/relationships/image" Target="../media/image-27-15.png"/><Relationship Id="rId16" Type="http://schemas.openxmlformats.org/officeDocument/2006/relationships/image" Target="../media/image-27-16.png"/><Relationship Id="rId17" Type="http://schemas.openxmlformats.org/officeDocument/2006/relationships/image" Target="../media/image-27-17.png"/><Relationship Id="rId18" Type="http://schemas.openxmlformats.org/officeDocument/2006/relationships/image" Target="../media/image-27-18.png"/><Relationship Id="rId19" Type="http://schemas.openxmlformats.org/officeDocument/2006/relationships/image" Target="../media/image-27-19.png"/><Relationship Id="rId20" Type="http://schemas.openxmlformats.org/officeDocument/2006/relationships/image" Target="../media/image-27-20.png"/><Relationship Id="rId21" Type="http://schemas.openxmlformats.org/officeDocument/2006/relationships/image" Target="../media/image-27-21.png"/><Relationship Id="rId22" Type="http://schemas.openxmlformats.org/officeDocument/2006/relationships/image" Target="../media/image-27-22.png"/><Relationship Id="rId23" Type="http://schemas.openxmlformats.org/officeDocument/2006/relationships/image" Target="../media/image-27-23.png"/><Relationship Id="rId24" Type="http://schemas.openxmlformats.org/officeDocument/2006/relationships/image" Target="../media/image-27-24.png"/><Relationship Id="rId25" Type="http://schemas.openxmlformats.org/officeDocument/2006/relationships/slideLayout" Target="../slideLayouts/slideLayout1.xml"/><Relationship Id="rId26"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Slide-28-image-1.png"/><Relationship Id="rId2" Type="http://schemas.openxmlformats.org/officeDocument/2006/relationships/image" Target="../media/image-28-2.png"/><Relationship Id="rId3" Type="http://schemas.openxmlformats.org/officeDocument/2006/relationships/image" Target="../media/image-28-3.png"/><Relationship Id="rId4" Type="http://schemas.openxmlformats.org/officeDocument/2006/relationships/image" Target="../media/image-28-4.png"/><Relationship Id="rId5" Type="http://schemas.openxmlformats.org/officeDocument/2006/relationships/image" Target="../media/image-28-5.png"/><Relationship Id="rId6" Type="http://schemas.openxmlformats.org/officeDocument/2006/relationships/image" Target="../media/image-28-6.png"/><Relationship Id="rId7" Type="http://schemas.openxmlformats.org/officeDocument/2006/relationships/image" Target="../media/image-28-7.png"/><Relationship Id="rId8" Type="http://schemas.openxmlformats.org/officeDocument/2006/relationships/image" Target="../media/image-28-8.png"/><Relationship Id="rId9" Type="http://schemas.openxmlformats.org/officeDocument/2006/relationships/image" Target="../media/image-28-9.png"/><Relationship Id="rId10" Type="http://schemas.openxmlformats.org/officeDocument/2006/relationships/image" Target="../media/image-28-10.png"/><Relationship Id="rId11" Type="http://schemas.openxmlformats.org/officeDocument/2006/relationships/image" Target="../media/image-28-11.png"/><Relationship Id="rId12" Type="http://schemas.openxmlformats.org/officeDocument/2006/relationships/image" Target="../media/image-28-12.png"/><Relationship Id="rId13" Type="http://schemas.openxmlformats.org/officeDocument/2006/relationships/image" Target="../media/image-28-13.png"/><Relationship Id="rId14" Type="http://schemas.openxmlformats.org/officeDocument/2006/relationships/image" Target="../media/image-28-14.png"/><Relationship Id="rId15" Type="http://schemas.openxmlformats.org/officeDocument/2006/relationships/image" Target="../media/image-28-15.png"/><Relationship Id="rId16" Type="http://schemas.openxmlformats.org/officeDocument/2006/relationships/image" Target="../media/image-28-16.png"/><Relationship Id="rId17" Type="http://schemas.openxmlformats.org/officeDocument/2006/relationships/image" Target="../media/image-28-17.png"/><Relationship Id="rId18" Type="http://schemas.openxmlformats.org/officeDocument/2006/relationships/image" Target="../media/image-28-18.png"/><Relationship Id="rId19" Type="http://schemas.openxmlformats.org/officeDocument/2006/relationships/image" Target="../media/image-28-19.png"/><Relationship Id="rId20" Type="http://schemas.openxmlformats.org/officeDocument/2006/relationships/image" Target="../media/image-28-20.png"/><Relationship Id="rId21" Type="http://schemas.openxmlformats.org/officeDocument/2006/relationships/image" Target="../media/image-28-21.png"/><Relationship Id="rId22" Type="http://schemas.openxmlformats.org/officeDocument/2006/relationships/slideLayout" Target="../slideLayouts/slideLayout1.xml"/><Relationship Id="rId2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image" Target="../media/image-29-1.png"/><Relationship Id="rId2" Type="http://schemas.openxmlformats.org/officeDocument/2006/relationships/image" Target="../media/image-29-2.png"/><Relationship Id="rId3" Type="http://schemas.openxmlformats.org/officeDocument/2006/relationships/image" Target="../media/image-29-3.png"/><Relationship Id="rId4" Type="http://schemas.openxmlformats.org/officeDocument/2006/relationships/image" Target="../media/image-29-4.png"/><Relationship Id="rId5" Type="http://schemas.openxmlformats.org/officeDocument/2006/relationships/image" Target="../media/image-29-5.png"/><Relationship Id="rId6" Type="http://schemas.openxmlformats.org/officeDocument/2006/relationships/image" Target="../media/image-29-6.png"/><Relationship Id="rId7" Type="http://schemas.openxmlformats.org/officeDocument/2006/relationships/image" Target="../media/image-29-7.png"/><Relationship Id="rId8" Type="http://schemas.openxmlformats.org/officeDocument/2006/relationships/image" Target="../media/image-29-8.png"/><Relationship Id="rId9" Type="http://schemas.openxmlformats.org/officeDocument/2006/relationships/image" Target="../media/image-29-9.png"/><Relationship Id="rId10" Type="http://schemas.openxmlformats.org/officeDocument/2006/relationships/image" Target="../media/image-29-10.png"/><Relationship Id="rId11" Type="http://schemas.openxmlformats.org/officeDocument/2006/relationships/image" Target="../media/image-29-11.png"/><Relationship Id="rId12" Type="http://schemas.openxmlformats.org/officeDocument/2006/relationships/image" Target="../media/image-29-12.png"/><Relationship Id="rId13" Type="http://schemas.openxmlformats.org/officeDocument/2006/relationships/image" Target="../media/image-29-13.png"/><Relationship Id="rId14" Type="http://schemas.openxmlformats.org/officeDocument/2006/relationships/image" Target="../media/image-29-14.png"/><Relationship Id="rId15" Type="http://schemas.openxmlformats.org/officeDocument/2006/relationships/image" Target="../media/image-29-15.png"/><Relationship Id="rId16" Type="http://schemas.openxmlformats.org/officeDocument/2006/relationships/image" Target="../media/image-29-16.png"/><Relationship Id="rId17" Type="http://schemas.openxmlformats.org/officeDocument/2006/relationships/image" Target="../media/image-29-17.png"/><Relationship Id="rId18" Type="http://schemas.openxmlformats.org/officeDocument/2006/relationships/image" Target="../media/image-29-18.png"/><Relationship Id="rId19" Type="http://schemas.openxmlformats.org/officeDocument/2006/relationships/image" Target="../media/image-29-19.png"/><Relationship Id="rId20" Type="http://schemas.openxmlformats.org/officeDocument/2006/relationships/image" Target="../media/image-29-20.png"/><Relationship Id="rId21" Type="http://schemas.openxmlformats.org/officeDocument/2006/relationships/image" Target="../media/image-29-21.png"/><Relationship Id="rId22" Type="http://schemas.openxmlformats.org/officeDocument/2006/relationships/slideLayout" Target="../slideLayouts/slideLayout1.xml"/><Relationship Id="rId2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image" Target="../media/Slide-3-image-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image" Target="../media/image-3-11.png"/><Relationship Id="rId12" Type="http://schemas.openxmlformats.org/officeDocument/2006/relationships/image" Target="../media/image-3-12.png"/><Relationship Id="rId13" Type="http://schemas.openxmlformats.org/officeDocument/2006/relationships/image" Target="../media/image-3-13.png"/><Relationship Id="rId14" Type="http://schemas.openxmlformats.org/officeDocument/2006/relationships/image" Target="../media/image-3-14.png"/><Relationship Id="rId15" Type="http://schemas.openxmlformats.org/officeDocument/2006/relationships/image" Target="../media/image-3-15.png"/><Relationship Id="rId16" Type="http://schemas.openxmlformats.org/officeDocument/2006/relationships/image" Target="../media/image-3-16.png"/><Relationship Id="rId17" Type="http://schemas.openxmlformats.org/officeDocument/2006/relationships/image" Target="../media/image-3-17.png"/><Relationship Id="rId18" Type="http://schemas.openxmlformats.org/officeDocument/2006/relationships/image" Target="../media/image-3-18.png"/><Relationship Id="rId19" Type="http://schemas.openxmlformats.org/officeDocument/2006/relationships/image" Target="../media/image-3-19.png"/><Relationship Id="rId20" Type="http://schemas.openxmlformats.org/officeDocument/2006/relationships/image" Target="../media/image-3-20.png"/><Relationship Id="rId21" Type="http://schemas.openxmlformats.org/officeDocument/2006/relationships/image" Target="../media/image-3-21.png"/><Relationship Id="rId22" Type="http://schemas.openxmlformats.org/officeDocument/2006/relationships/image" Target="../media/image-3-22.png"/><Relationship Id="rId23" Type="http://schemas.openxmlformats.org/officeDocument/2006/relationships/image" Target="../media/image-3-23.png"/><Relationship Id="rId24" Type="http://schemas.openxmlformats.org/officeDocument/2006/relationships/image" Target="../media/image-3-24.png"/><Relationship Id="rId25" Type="http://schemas.openxmlformats.org/officeDocument/2006/relationships/slideLayout" Target="../slideLayouts/slideLayout1.xml"/><Relationship Id="rId26"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Slide-4-image-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image" Target="../media/image-4-8.png"/><Relationship Id="rId9" Type="http://schemas.openxmlformats.org/officeDocument/2006/relationships/image" Target="../media/image-4-9.png"/><Relationship Id="rId10" Type="http://schemas.openxmlformats.org/officeDocument/2006/relationships/image" Target="../media/image-4-10.png"/><Relationship Id="rId11" Type="http://schemas.openxmlformats.org/officeDocument/2006/relationships/image" Target="../media/image-4-11.png"/><Relationship Id="rId12" Type="http://schemas.openxmlformats.org/officeDocument/2006/relationships/image" Target="../media/image-4-12.png"/><Relationship Id="rId13" Type="http://schemas.openxmlformats.org/officeDocument/2006/relationships/image" Target="../media/image-4-13.png"/><Relationship Id="rId14" Type="http://schemas.openxmlformats.org/officeDocument/2006/relationships/image" Target="../media/image-4-14.png"/><Relationship Id="rId15" Type="http://schemas.openxmlformats.org/officeDocument/2006/relationships/image" Target="../media/image-4-15.png"/><Relationship Id="rId16" Type="http://schemas.openxmlformats.org/officeDocument/2006/relationships/image" Target="../media/image-4-16.png"/><Relationship Id="rId17" Type="http://schemas.openxmlformats.org/officeDocument/2006/relationships/image" Target="../media/image-4-17.png"/><Relationship Id="rId18" Type="http://schemas.openxmlformats.org/officeDocument/2006/relationships/image" Target="../media/image-4-18.png"/><Relationship Id="rId19" Type="http://schemas.openxmlformats.org/officeDocument/2006/relationships/image" Target="../media/image-4-19.png"/><Relationship Id="rId20" Type="http://schemas.openxmlformats.org/officeDocument/2006/relationships/image" Target="../media/image-4-20.png"/><Relationship Id="rId21" Type="http://schemas.openxmlformats.org/officeDocument/2006/relationships/image" Target="../media/image-4-21.png"/><Relationship Id="rId22" Type="http://schemas.openxmlformats.org/officeDocument/2006/relationships/image" Target="../media/image-4-22.png"/><Relationship Id="rId23" Type="http://schemas.openxmlformats.org/officeDocument/2006/relationships/image" Target="../media/image-4-23.png"/><Relationship Id="rId24" Type="http://schemas.openxmlformats.org/officeDocument/2006/relationships/image" Target="../media/image-4-24.png"/><Relationship Id="rId25" Type="http://schemas.openxmlformats.org/officeDocument/2006/relationships/image" Target="../media/image-4-25.png"/><Relationship Id="rId26" Type="http://schemas.openxmlformats.org/officeDocument/2006/relationships/image" Target="../media/image-4-26.png"/><Relationship Id="rId27" Type="http://schemas.openxmlformats.org/officeDocument/2006/relationships/image" Target="../media/image-4-27.png"/><Relationship Id="rId28" Type="http://schemas.openxmlformats.org/officeDocument/2006/relationships/image" Target="../media/image-4-28.png"/><Relationship Id="rId29" Type="http://schemas.openxmlformats.org/officeDocument/2006/relationships/slideLayout" Target="../slideLayouts/slideLayout1.xml"/><Relationship Id="rId30"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Slide-5-image-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image" Target="../media/image-5-9.png"/><Relationship Id="rId10" Type="http://schemas.openxmlformats.org/officeDocument/2006/relationships/image" Target="../media/image-5-10.png"/><Relationship Id="rId11" Type="http://schemas.openxmlformats.org/officeDocument/2006/relationships/image" Target="../media/image-5-11.png"/><Relationship Id="rId12" Type="http://schemas.openxmlformats.org/officeDocument/2006/relationships/image" Target="../media/image-5-12.png"/><Relationship Id="rId13" Type="http://schemas.openxmlformats.org/officeDocument/2006/relationships/image" Target="../media/image-5-13.png"/><Relationship Id="rId14" Type="http://schemas.openxmlformats.org/officeDocument/2006/relationships/image" Target="../media/image-5-14.png"/><Relationship Id="rId15" Type="http://schemas.openxmlformats.org/officeDocument/2006/relationships/image" Target="../media/image-5-15.png"/><Relationship Id="rId16" Type="http://schemas.openxmlformats.org/officeDocument/2006/relationships/image" Target="../media/image-5-16.png"/><Relationship Id="rId17" Type="http://schemas.openxmlformats.org/officeDocument/2006/relationships/image" Target="../media/image-5-17.png"/><Relationship Id="rId18" Type="http://schemas.openxmlformats.org/officeDocument/2006/relationships/image" Target="../media/image-5-18.png"/><Relationship Id="rId19" Type="http://schemas.openxmlformats.org/officeDocument/2006/relationships/image" Target="../media/image-5-19.png"/><Relationship Id="rId20" Type="http://schemas.openxmlformats.org/officeDocument/2006/relationships/image" Target="../media/image-5-20.png"/><Relationship Id="rId21" Type="http://schemas.openxmlformats.org/officeDocument/2006/relationships/image" Target="../media/image-5-21.png"/><Relationship Id="rId22" Type="http://schemas.openxmlformats.org/officeDocument/2006/relationships/image" Target="../media/image-5-22.png"/><Relationship Id="rId23" Type="http://schemas.openxmlformats.org/officeDocument/2006/relationships/image" Target="../media/image-5-23.png"/><Relationship Id="rId24" Type="http://schemas.openxmlformats.org/officeDocument/2006/relationships/image" Target="../media/image-5-24.png"/><Relationship Id="rId25" Type="http://schemas.openxmlformats.org/officeDocument/2006/relationships/image" Target="../media/image-5-25.png"/><Relationship Id="rId26" Type="http://schemas.openxmlformats.org/officeDocument/2006/relationships/image" Target="../media/image-5-26.png"/><Relationship Id="rId27" Type="http://schemas.openxmlformats.org/officeDocument/2006/relationships/image" Target="../media/image-5-27.png"/><Relationship Id="rId28" Type="http://schemas.openxmlformats.org/officeDocument/2006/relationships/image" Target="../media/image-5-28.png"/><Relationship Id="rId29" Type="http://schemas.openxmlformats.org/officeDocument/2006/relationships/image" Target="../media/image-5-29.png"/><Relationship Id="rId30" Type="http://schemas.openxmlformats.org/officeDocument/2006/relationships/image" Target="../media/image-5-30.png"/><Relationship Id="rId31" Type="http://schemas.openxmlformats.org/officeDocument/2006/relationships/image" Target="../media/image-5-31.png"/><Relationship Id="rId32" Type="http://schemas.openxmlformats.org/officeDocument/2006/relationships/slideLayout" Target="../slideLayouts/slideLayout1.xml"/><Relationship Id="rId3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Slide-6-image-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image" Target="../media/image-6-11.png"/><Relationship Id="rId12" Type="http://schemas.openxmlformats.org/officeDocument/2006/relationships/image" Target="../media/image-6-12.png"/><Relationship Id="rId13" Type="http://schemas.openxmlformats.org/officeDocument/2006/relationships/image" Target="../media/image-6-13.png"/><Relationship Id="rId14" Type="http://schemas.openxmlformats.org/officeDocument/2006/relationships/image" Target="../media/image-6-14.png"/><Relationship Id="rId15" Type="http://schemas.openxmlformats.org/officeDocument/2006/relationships/image" Target="../media/image-6-15.png"/><Relationship Id="rId16" Type="http://schemas.openxmlformats.org/officeDocument/2006/relationships/image" Target="../media/image-6-16.png"/><Relationship Id="rId17" Type="http://schemas.openxmlformats.org/officeDocument/2006/relationships/image" Target="../media/image-6-17.png"/><Relationship Id="rId18" Type="http://schemas.openxmlformats.org/officeDocument/2006/relationships/image" Target="../media/image-6-18.png"/><Relationship Id="rId19" Type="http://schemas.openxmlformats.org/officeDocument/2006/relationships/slideLayout" Target="../slideLayouts/slideLayout1.xml"/><Relationship Id="rId20"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Slide-7-image-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image" Target="../media/image-7-9.png"/><Relationship Id="rId10" Type="http://schemas.openxmlformats.org/officeDocument/2006/relationships/image" Target="../media/image-7-10.png"/><Relationship Id="rId11" Type="http://schemas.openxmlformats.org/officeDocument/2006/relationships/image" Target="../media/image-7-11.png"/><Relationship Id="rId12" Type="http://schemas.openxmlformats.org/officeDocument/2006/relationships/image" Target="../media/image-7-12.png"/><Relationship Id="rId13" Type="http://schemas.openxmlformats.org/officeDocument/2006/relationships/image" Target="../media/image-7-13.png"/><Relationship Id="rId14" Type="http://schemas.openxmlformats.org/officeDocument/2006/relationships/image" Target="../media/image-7-14.png"/><Relationship Id="rId15" Type="http://schemas.openxmlformats.org/officeDocument/2006/relationships/image" Target="../media/image-7-15.png"/><Relationship Id="rId16" Type="http://schemas.openxmlformats.org/officeDocument/2006/relationships/image" Target="../media/image-7-16.png"/><Relationship Id="rId17" Type="http://schemas.openxmlformats.org/officeDocument/2006/relationships/image" Target="../media/image-7-17.png"/><Relationship Id="rId18" Type="http://schemas.openxmlformats.org/officeDocument/2006/relationships/image" Target="../media/image-7-18.png"/><Relationship Id="rId19" Type="http://schemas.openxmlformats.org/officeDocument/2006/relationships/image" Target="../media/image-7-19.png"/><Relationship Id="rId20" Type="http://schemas.openxmlformats.org/officeDocument/2006/relationships/image" Target="../media/image-7-20.png"/><Relationship Id="rId21" Type="http://schemas.openxmlformats.org/officeDocument/2006/relationships/image" Target="../media/image-7-21.png"/><Relationship Id="rId22" Type="http://schemas.openxmlformats.org/officeDocument/2006/relationships/image" Target="../media/image-7-22.png"/><Relationship Id="rId23" Type="http://schemas.openxmlformats.org/officeDocument/2006/relationships/image" Target="../media/image-7-23.png"/><Relationship Id="rId24" Type="http://schemas.openxmlformats.org/officeDocument/2006/relationships/image" Target="../media/image-7-24.png"/><Relationship Id="rId25" Type="http://schemas.openxmlformats.org/officeDocument/2006/relationships/image" Target="../media/image-7-25.png"/><Relationship Id="rId26" Type="http://schemas.openxmlformats.org/officeDocument/2006/relationships/image" Target="../media/image-7-26.png"/><Relationship Id="rId27" Type="http://schemas.openxmlformats.org/officeDocument/2006/relationships/image" Target="../media/image-7-27.png"/><Relationship Id="rId28" Type="http://schemas.openxmlformats.org/officeDocument/2006/relationships/image" Target="../media/image-7-28.png"/><Relationship Id="rId29" Type="http://schemas.openxmlformats.org/officeDocument/2006/relationships/slideLayout" Target="../slideLayouts/slideLayout1.xml"/><Relationship Id="rId30"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Slide-8-image-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image" Target="../media/image-8-8.png"/><Relationship Id="rId9" Type="http://schemas.openxmlformats.org/officeDocument/2006/relationships/image" Target="../media/image-8-9.png"/><Relationship Id="rId10" Type="http://schemas.openxmlformats.org/officeDocument/2006/relationships/image" Target="../media/image-8-10.png"/><Relationship Id="rId11" Type="http://schemas.openxmlformats.org/officeDocument/2006/relationships/image" Target="../media/image-8-11.png"/><Relationship Id="rId12" Type="http://schemas.openxmlformats.org/officeDocument/2006/relationships/image" Target="../media/image-8-12.png"/><Relationship Id="rId13" Type="http://schemas.openxmlformats.org/officeDocument/2006/relationships/image" Target="../media/image-8-13.png"/><Relationship Id="rId14" Type="http://schemas.openxmlformats.org/officeDocument/2006/relationships/image" Target="../media/image-8-14.png"/><Relationship Id="rId15" Type="http://schemas.openxmlformats.org/officeDocument/2006/relationships/image" Target="../media/image-8-15.png"/><Relationship Id="rId16" Type="http://schemas.openxmlformats.org/officeDocument/2006/relationships/image" Target="../media/image-8-16.png"/><Relationship Id="rId17" Type="http://schemas.openxmlformats.org/officeDocument/2006/relationships/image" Target="../media/image-8-17.png"/><Relationship Id="rId18" Type="http://schemas.openxmlformats.org/officeDocument/2006/relationships/image" Target="../media/image-8-18.png"/><Relationship Id="rId19" Type="http://schemas.openxmlformats.org/officeDocument/2006/relationships/image" Target="../media/image-8-19.png"/><Relationship Id="rId20" Type="http://schemas.openxmlformats.org/officeDocument/2006/relationships/image" Target="../media/image-8-20.png"/><Relationship Id="rId21" Type="http://schemas.openxmlformats.org/officeDocument/2006/relationships/image" Target="../media/image-8-21.png"/><Relationship Id="rId22" Type="http://schemas.openxmlformats.org/officeDocument/2006/relationships/image" Target="../media/image-8-22.png"/><Relationship Id="rId23" Type="http://schemas.openxmlformats.org/officeDocument/2006/relationships/image" Target="../media/image-8-23.png"/><Relationship Id="rId24" Type="http://schemas.openxmlformats.org/officeDocument/2006/relationships/image" Target="../media/image-8-24.png"/><Relationship Id="rId25" Type="http://schemas.openxmlformats.org/officeDocument/2006/relationships/image" Target="../media/image-8-25.png"/><Relationship Id="rId26" Type="http://schemas.openxmlformats.org/officeDocument/2006/relationships/image" Target="../media/image-8-26.png"/><Relationship Id="rId27" Type="http://schemas.openxmlformats.org/officeDocument/2006/relationships/slideLayout" Target="../slideLayouts/slideLayout1.xml"/><Relationship Id="rId28"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Slide-9-image-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image" Target="../media/image-9-9.png"/><Relationship Id="rId10" Type="http://schemas.openxmlformats.org/officeDocument/2006/relationships/image" Target="../media/image-9-10.png"/><Relationship Id="rId11" Type="http://schemas.openxmlformats.org/officeDocument/2006/relationships/image" Target="../media/image-9-11.png"/><Relationship Id="rId12" Type="http://schemas.openxmlformats.org/officeDocument/2006/relationships/image" Target="../media/image-9-12.png"/><Relationship Id="rId13" Type="http://schemas.openxmlformats.org/officeDocument/2006/relationships/image" Target="../media/image-9-13.png"/><Relationship Id="rId14" Type="http://schemas.openxmlformats.org/officeDocument/2006/relationships/image" Target="../media/image-9-14.png"/><Relationship Id="rId15" Type="http://schemas.openxmlformats.org/officeDocument/2006/relationships/image" Target="../media/image-9-15.png"/><Relationship Id="rId16" Type="http://schemas.openxmlformats.org/officeDocument/2006/relationships/image" Target="../media/image-9-16.png"/><Relationship Id="rId17" Type="http://schemas.openxmlformats.org/officeDocument/2006/relationships/image" Target="../media/image-9-17.png"/><Relationship Id="rId18" Type="http://schemas.openxmlformats.org/officeDocument/2006/relationships/image" Target="../media/image-9-18.png"/><Relationship Id="rId19" Type="http://schemas.openxmlformats.org/officeDocument/2006/relationships/image" Target="../media/image-9-19.png"/><Relationship Id="rId20" Type="http://schemas.openxmlformats.org/officeDocument/2006/relationships/slideLayout" Target="../slideLayouts/slideLayout1.xml"/><Relationship Id="rId21"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0" y="0"/>
            <a:ext cx="12192000" cy="476250"/>
          </a:xfrm>
          <a:prstGeom prst="rect">
            <a:avLst/>
          </a:prstGeom>
        </p:spPr>
      </p:pic>
      <p:pic>
        <p:nvPicPr>
          <p:cNvPr id="5" name="Image 3" descr="preencoded.png">    </p:cNvPr>
          <p:cNvPicPr>
            <a:picLocks noChangeAspect="1"/>
          </p:cNvPicPr>
          <p:nvPr/>
        </p:nvPicPr>
        <p:blipFill>
          <a:blip r:embed="rId5"/>
          <a:stretch>
            <a:fillRect/>
          </a:stretch>
        </p:blipFill>
        <p:spPr>
          <a:xfrm>
            <a:off x="571500" y="1047750"/>
            <a:ext cx="4757738" cy="4095750"/>
          </a:xfrm>
          <a:prstGeom prst="rect">
            <a:avLst/>
          </a:prstGeom>
        </p:spPr>
      </p:pic>
      <p:pic>
        <p:nvPicPr>
          <p:cNvPr id="6" name="Image 4" descr="preencoded.png">    </p:cNvPr>
          <p:cNvPicPr>
            <a:picLocks noChangeAspect="1"/>
          </p:cNvPicPr>
          <p:nvPr/>
        </p:nvPicPr>
        <p:blipFill>
          <a:blip r:embed="rId6"/>
          <a:stretch>
            <a:fillRect/>
          </a:stretch>
        </p:blipFill>
        <p:spPr>
          <a:xfrm>
            <a:off x="5805488" y="4219426"/>
            <a:ext cx="1256705" cy="314325"/>
          </a:xfrm>
          <a:prstGeom prst="rect">
            <a:avLst/>
          </a:prstGeom>
        </p:spPr>
      </p:pic>
      <p:pic>
        <p:nvPicPr>
          <p:cNvPr id="7" name="Image 5" descr="preencoded.png">    </p:cNvPr>
          <p:cNvPicPr>
            <a:picLocks noChangeAspect="1"/>
          </p:cNvPicPr>
          <p:nvPr/>
        </p:nvPicPr>
        <p:blipFill>
          <a:blip r:embed="rId7"/>
          <a:stretch>
            <a:fillRect/>
          </a:stretch>
        </p:blipFill>
        <p:spPr>
          <a:xfrm>
            <a:off x="7157442" y="4219426"/>
            <a:ext cx="1486495" cy="314325"/>
          </a:xfrm>
          <a:prstGeom prst="rect">
            <a:avLst/>
          </a:prstGeom>
        </p:spPr>
      </p:pic>
      <p:pic>
        <p:nvPicPr>
          <p:cNvPr id="8" name="Image 6" descr="preencoded.png">    </p:cNvPr>
          <p:cNvPicPr>
            <a:picLocks noChangeAspect="1"/>
          </p:cNvPicPr>
          <p:nvPr/>
        </p:nvPicPr>
        <p:blipFill>
          <a:blip r:embed="rId8"/>
          <a:stretch>
            <a:fillRect/>
          </a:stretch>
        </p:blipFill>
        <p:spPr>
          <a:xfrm>
            <a:off x="8739188" y="4219426"/>
            <a:ext cx="863650" cy="314325"/>
          </a:xfrm>
          <a:prstGeom prst="rect">
            <a:avLst/>
          </a:prstGeom>
        </p:spPr>
      </p:pic>
      <p:pic>
        <p:nvPicPr>
          <p:cNvPr id="9" name="Image 7" descr="preencoded.png">    </p:cNvPr>
          <p:cNvPicPr>
            <a:picLocks noChangeAspect="1"/>
          </p:cNvPicPr>
          <p:nvPr/>
        </p:nvPicPr>
        <p:blipFill>
          <a:blip r:embed="rId9"/>
          <a:stretch>
            <a:fillRect/>
          </a:stretch>
        </p:blipFill>
        <p:spPr>
          <a:xfrm>
            <a:off x="571500" y="5429250"/>
            <a:ext cx="8572500" cy="700088"/>
          </a:xfrm>
          <a:prstGeom prst="rect">
            <a:avLst/>
          </a:prstGeom>
        </p:spPr>
      </p:pic>
      <p:sp>
        <p:nvSpPr>
          <p:cNvPr id="10" name="Text 0"/>
          <p:cNvSpPr/>
          <p:nvPr/>
        </p:nvSpPr>
        <p:spPr>
          <a:xfrm>
            <a:off x="381000" y="123825"/>
            <a:ext cx="4754880" cy="228600"/>
          </a:xfrm>
          <a:prstGeom prst="rect">
            <a:avLst/>
          </a:prstGeom>
          <a:noFill/>
          <a:ln/>
        </p:spPr>
        <p:txBody>
          <a:bodyPr wrap="square" lIns="0" tIns="0" rIns="0" bIns="0" rtlCol="0" anchor="ctr" vert="horz"/>
          <a:lstStyle/>
          <a:p>
            <a:pPr indent="0" marL="0">
              <a:lnSpc>
                <a:spcPts val="1800"/>
              </a:lnSpc>
              <a:buNone/>
            </a:pPr>
            <a:r>
              <a:rPr lang="en-US" sz="1200" b="1" spc="120" kern="0" dirty="0">
                <a:solidFill>
                  <a:srgbClr val="FFFFFF"/>
                </a:solidFill>
              </a:rPr>
              <a:t>BRADFORD VTS TEACHING DECK</a:t>
            </a:r>
            <a:endParaRPr lang="en-US" sz="1200" dirty="0"/>
          </a:p>
        </p:txBody>
      </p:sp>
      <p:sp>
        <p:nvSpPr>
          <p:cNvPr id="11" name="Text 1"/>
          <p:cNvSpPr/>
          <p:nvPr/>
        </p:nvSpPr>
        <p:spPr>
          <a:xfrm>
            <a:off x="5805488" y="1143000"/>
            <a:ext cx="5815013" cy="1822996"/>
          </a:xfrm>
          <a:prstGeom prst="rect">
            <a:avLst/>
          </a:prstGeom>
          <a:noFill/>
          <a:ln/>
        </p:spPr>
        <p:txBody>
          <a:bodyPr wrap="square" lIns="0" tIns="0" rIns="0" bIns="0" rtlCol="0" anchor="ctr" vert="horz"/>
          <a:lstStyle/>
          <a:p>
            <a:pPr indent="0" marL="0">
              <a:lnSpc>
                <a:spcPts val="4785"/>
              </a:lnSpc>
              <a:buNone/>
            </a:pPr>
            <a:r>
              <a:rPr lang="en-US" sz="4350" b="1" dirty="0">
                <a:solidFill>
                  <a:srgbClr val="2C3E50"/>
                </a:solidFill>
              </a:rPr>
              <a:t>Breathlessness — Assessment in Primary Care</a:t>
            </a:r>
            <a:endParaRPr lang="en-US" sz="4350" dirty="0"/>
          </a:p>
        </p:txBody>
      </p:sp>
      <p:sp>
        <p:nvSpPr>
          <p:cNvPr id="12" name="Text 2"/>
          <p:cNvSpPr/>
          <p:nvPr/>
        </p:nvSpPr>
        <p:spPr>
          <a:xfrm>
            <a:off x="5805488" y="3251746"/>
            <a:ext cx="5815013" cy="586680"/>
          </a:xfrm>
          <a:prstGeom prst="rect">
            <a:avLst/>
          </a:prstGeom>
          <a:noFill/>
          <a:ln/>
        </p:spPr>
        <p:txBody>
          <a:bodyPr wrap="square" lIns="0" tIns="0" rIns="0" bIns="0" rtlCol="0" anchor="ctr" vert="horz"/>
          <a:lstStyle/>
          <a:p>
            <a:pPr indent="0" marL="0">
              <a:lnSpc>
                <a:spcPts val="2310"/>
              </a:lnSpc>
              <a:buNone/>
            </a:pPr>
            <a:r>
              <a:rPr lang="en-US" sz="1650" dirty="0">
                <a:solidFill>
                  <a:srgbClr val="7F8C8D"/>
                </a:solidFill>
              </a:rPr>
              <a:t>A structured clinical framework for GP trainees: Differential diagnosis, investigations, and NICE guidelines.</a:t>
            </a:r>
            <a:endParaRPr lang="en-US" sz="1650" dirty="0"/>
          </a:p>
        </p:txBody>
      </p:sp>
      <p:sp>
        <p:nvSpPr>
          <p:cNvPr id="13" name="Text 3"/>
          <p:cNvSpPr/>
          <p:nvPr/>
        </p:nvSpPr>
        <p:spPr>
          <a:xfrm>
            <a:off x="5948363" y="4219426"/>
            <a:ext cx="1936942" cy="314325"/>
          </a:xfrm>
          <a:prstGeom prst="rect">
            <a:avLst/>
          </a:prstGeom>
          <a:noFill/>
          <a:ln/>
        </p:spPr>
        <p:txBody>
          <a:bodyPr wrap="square" lIns="0" tIns="0" rIns="0" bIns="0" rtlCol="0" anchor="ctr" vert="horz"/>
          <a:lstStyle/>
          <a:p>
            <a:pPr indent="0" marL="0">
              <a:lnSpc>
                <a:spcPts val="1575"/>
              </a:lnSpc>
              <a:buNone/>
            </a:pPr>
            <a:r>
              <a:rPr lang="en-US" sz="1050" b="1" dirty="0">
                <a:solidFill>
                  <a:srgbClr val="2C3E50"/>
                </a:solidFill>
              </a:rPr>
              <a:t>NICE CKS 2023</a:t>
            </a:r>
            <a:endParaRPr lang="en-US" sz="1050" dirty="0"/>
          </a:p>
        </p:txBody>
      </p:sp>
      <p:sp>
        <p:nvSpPr>
          <p:cNvPr id="14" name="Text 4"/>
          <p:cNvSpPr/>
          <p:nvPr/>
        </p:nvSpPr>
        <p:spPr>
          <a:xfrm>
            <a:off x="7300317" y="4219426"/>
            <a:ext cx="2800617" cy="314325"/>
          </a:xfrm>
          <a:prstGeom prst="rect">
            <a:avLst/>
          </a:prstGeom>
          <a:noFill/>
          <a:ln/>
        </p:spPr>
        <p:txBody>
          <a:bodyPr wrap="square" lIns="0" tIns="0" rIns="0" bIns="0" rtlCol="0" anchor="ctr" vert="horz"/>
          <a:lstStyle/>
          <a:p>
            <a:pPr indent="0" marL="0">
              <a:lnSpc>
                <a:spcPts val="1575"/>
              </a:lnSpc>
              <a:buNone/>
            </a:pPr>
            <a:r>
              <a:rPr lang="en-US" sz="1050" b="1" dirty="0">
                <a:solidFill>
                  <a:srgbClr val="2C3E50"/>
                </a:solidFill>
              </a:rPr>
              <a:t>NICE NG106 (2025)</a:t>
            </a:r>
            <a:endParaRPr lang="en-US" sz="1050" dirty="0"/>
          </a:p>
        </p:txBody>
      </p:sp>
      <p:sp>
        <p:nvSpPr>
          <p:cNvPr id="15" name="Text 5"/>
          <p:cNvSpPr/>
          <p:nvPr/>
        </p:nvSpPr>
        <p:spPr>
          <a:xfrm>
            <a:off x="8882063" y="4219426"/>
            <a:ext cx="749527" cy="314325"/>
          </a:xfrm>
          <a:prstGeom prst="rect">
            <a:avLst/>
          </a:prstGeom>
          <a:noFill/>
          <a:ln/>
        </p:spPr>
        <p:txBody>
          <a:bodyPr wrap="square" lIns="0" tIns="0" rIns="0" bIns="0" rtlCol="0" anchor="ctr" vert="horz"/>
          <a:lstStyle/>
          <a:p>
            <a:pPr indent="0" marL="0">
              <a:lnSpc>
                <a:spcPts val="1575"/>
              </a:lnSpc>
              <a:buNone/>
            </a:pPr>
            <a:r>
              <a:rPr lang="en-US" sz="1050" b="1" dirty="0">
                <a:solidFill>
                  <a:srgbClr val="2C3E50"/>
                </a:solidFill>
              </a:rPr>
              <a:t>BTS/BNF</a:t>
            </a:r>
            <a:endParaRPr lang="en-US" sz="1050" dirty="0"/>
          </a:p>
        </p:txBody>
      </p:sp>
      <p:sp>
        <p:nvSpPr>
          <p:cNvPr id="16" name="Text 6"/>
          <p:cNvSpPr/>
          <p:nvPr/>
        </p:nvSpPr>
        <p:spPr>
          <a:xfrm>
            <a:off x="5805488" y="4914751"/>
            <a:ext cx="5815013"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Date: May 7, 2026</a:t>
            </a:r>
            <a:endParaRPr lang="en-US" sz="1350" dirty="0"/>
          </a:p>
        </p:txBody>
      </p:sp>
      <p:sp>
        <p:nvSpPr>
          <p:cNvPr id="17" name="Text 7"/>
          <p:cNvSpPr/>
          <p:nvPr/>
        </p:nvSpPr>
        <p:spPr>
          <a:xfrm>
            <a:off x="571500" y="5429250"/>
            <a:ext cx="8572500" cy="700088"/>
          </a:xfrm>
          <a:prstGeom prst="rect">
            <a:avLst/>
          </a:prstGeom>
          <a:noFill/>
          <a:ln/>
        </p:spPr>
        <p:txBody>
          <a:bodyPr wrap="square" lIns="0" tIns="0" rIns="0" bIns="0" rtlCol="0" anchor="ctr" vert="horz"/>
          <a:lstStyle/>
          <a:p>
            <a:pPr indent="0" marL="0">
              <a:lnSpc>
                <a:spcPts val="1463"/>
              </a:lnSpc>
              <a:buNone/>
            </a:pPr>
            <a:r>
              <a:rPr lang="en-US" sz="975" dirty="0">
                <a:solidFill>
                  <a:srgbClr val="95A5A6"/>
                </a:solidFill>
              </a:rPr>
              <a:t>Disclaimer: This educational resource is intended for Bradford VTS GP trainees and healthcare professionals. Information is based on UK national guidelines current at the time of publication. Clinical decisions must always be tailored to individual patient circumstances and the most up-to-date evidence-base.</a:t>
            </a:r>
            <a:endParaRPr lang="en-US" sz="975" dirty="0"/>
          </a:p>
        </p:txBody>
      </p:sp>
      <p:sp>
        <p:nvSpPr>
          <p:cNvPr id="18" name="Text 8"/>
          <p:cNvSpPr/>
          <p:nvPr/>
        </p:nvSpPr>
        <p:spPr>
          <a:xfrm>
            <a:off x="571500" y="6272213"/>
            <a:ext cx="11049000" cy="257175"/>
          </a:xfrm>
          <a:prstGeom prst="rect">
            <a:avLst/>
          </a:prstGeom>
          <a:noFill/>
          <a:ln/>
        </p:spPr>
        <p:txBody>
          <a:bodyPr wrap="square" lIns="0" tIns="0" rIns="0" bIns="0" rtlCol="0" anchor="ctr" vert="horz"/>
          <a:lstStyle/>
          <a:p>
            <a:pPr indent="0" marL="0">
              <a:lnSpc>
                <a:spcPts val="2025"/>
              </a:lnSpc>
              <a:buNone/>
            </a:pPr>
            <a:r>
              <a:rPr lang="en-US" sz="1350" b="1" spc="30" kern="0" dirty="0">
                <a:solidFill>
                  <a:srgbClr val="F58220"/>
                </a:solidFill>
              </a:rPr>
              <a:t>www.bradfordvts.co.uk</a:t>
            </a:r>
            <a:endParaRPr lang="en-US" sz="13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0" y="0"/>
            <a:ext cx="12192000" cy="381000"/>
          </a:xfrm>
          <a:prstGeom prst="rect">
            <a:avLst/>
          </a:prstGeom>
        </p:spPr>
      </p:pic>
      <p:pic>
        <p:nvPicPr>
          <p:cNvPr id="5" name="Image 3" descr="preencoded.png">    </p:cNvPr>
          <p:cNvPicPr>
            <a:picLocks noChangeAspect="1"/>
          </p:cNvPicPr>
          <p:nvPr/>
        </p:nvPicPr>
        <p:blipFill>
          <a:blip r:embed="rId5"/>
          <a:stretch>
            <a:fillRect/>
          </a:stretch>
        </p:blipFill>
        <p:spPr>
          <a:xfrm>
            <a:off x="0" y="523875"/>
            <a:ext cx="12192000" cy="596205"/>
          </a:xfrm>
          <a:prstGeom prst="rect">
            <a:avLst/>
          </a:prstGeom>
        </p:spPr>
      </p:pic>
      <p:pic>
        <p:nvPicPr>
          <p:cNvPr id="6" name="Image 4" descr="preencoded.png">    </p:cNvPr>
          <p:cNvPicPr>
            <a:picLocks noChangeAspect="1"/>
          </p:cNvPicPr>
          <p:nvPr/>
        </p:nvPicPr>
        <p:blipFill>
          <a:blip r:embed="rId6"/>
          <a:stretch>
            <a:fillRect/>
          </a:stretch>
        </p:blipFill>
        <p:spPr>
          <a:xfrm>
            <a:off x="238125" y="1310580"/>
            <a:ext cx="5738813" cy="3665637"/>
          </a:xfrm>
          <a:prstGeom prst="rect">
            <a:avLst/>
          </a:prstGeom>
        </p:spPr>
      </p:pic>
      <p:pic>
        <p:nvPicPr>
          <p:cNvPr id="7" name="Image 5" descr="preencoded.png">    </p:cNvPr>
          <p:cNvPicPr>
            <a:picLocks noChangeAspect="1"/>
          </p:cNvPicPr>
          <p:nvPr/>
        </p:nvPicPr>
        <p:blipFill>
          <a:blip r:embed="rId7"/>
          <a:stretch>
            <a:fillRect/>
          </a:stretch>
        </p:blipFill>
        <p:spPr>
          <a:xfrm>
            <a:off x="428625" y="1501080"/>
            <a:ext cx="5357813" cy="333375"/>
          </a:xfrm>
          <a:prstGeom prst="rect">
            <a:avLst/>
          </a:prstGeom>
        </p:spPr>
      </p:pic>
      <p:pic>
        <p:nvPicPr>
          <p:cNvPr id="8" name="Image 6" descr="preencoded.png">    </p:cNvPr>
          <p:cNvPicPr>
            <a:picLocks noChangeAspect="1"/>
          </p:cNvPicPr>
          <p:nvPr/>
        </p:nvPicPr>
        <p:blipFill>
          <a:blip r:embed="rId8"/>
          <a:stretch>
            <a:fillRect/>
          </a:stretch>
        </p:blipFill>
        <p:spPr>
          <a:xfrm>
            <a:off x="428625" y="1542008"/>
            <a:ext cx="214313" cy="175320"/>
          </a:xfrm>
          <a:prstGeom prst="rect">
            <a:avLst/>
          </a:prstGeom>
        </p:spPr>
      </p:pic>
      <p:pic>
        <p:nvPicPr>
          <p:cNvPr id="9" name="Image 7" descr="preencoded.png">    </p:cNvPr>
          <p:cNvPicPr>
            <a:picLocks noChangeAspect="1"/>
          </p:cNvPicPr>
          <p:nvPr/>
        </p:nvPicPr>
        <p:blipFill>
          <a:blip r:embed="rId9"/>
          <a:stretch>
            <a:fillRect/>
          </a:stretch>
        </p:blipFill>
        <p:spPr>
          <a:xfrm>
            <a:off x="428625" y="2005905"/>
            <a:ext cx="166688" cy="145852"/>
          </a:xfrm>
          <a:prstGeom prst="rect">
            <a:avLst/>
          </a:prstGeom>
        </p:spPr>
      </p:pic>
      <p:pic>
        <p:nvPicPr>
          <p:cNvPr id="10" name="Image 8" descr="preencoded.png">    </p:cNvPr>
          <p:cNvPicPr>
            <a:picLocks noChangeAspect="1"/>
          </p:cNvPicPr>
          <p:nvPr/>
        </p:nvPicPr>
        <p:blipFill>
          <a:blip r:embed="rId10"/>
          <a:stretch>
            <a:fillRect/>
          </a:stretch>
        </p:blipFill>
        <p:spPr>
          <a:xfrm>
            <a:off x="428625" y="2520255"/>
            <a:ext cx="166688" cy="145852"/>
          </a:xfrm>
          <a:prstGeom prst="rect">
            <a:avLst/>
          </a:prstGeom>
        </p:spPr>
      </p:pic>
      <p:pic>
        <p:nvPicPr>
          <p:cNvPr id="11" name="Image 9" descr="preencoded.png">    </p:cNvPr>
          <p:cNvPicPr>
            <a:picLocks noChangeAspect="1"/>
          </p:cNvPicPr>
          <p:nvPr/>
        </p:nvPicPr>
        <p:blipFill>
          <a:blip r:embed="rId11"/>
          <a:stretch>
            <a:fillRect/>
          </a:stretch>
        </p:blipFill>
        <p:spPr>
          <a:xfrm>
            <a:off x="428625" y="3034605"/>
            <a:ext cx="166688" cy="166688"/>
          </a:xfrm>
          <a:prstGeom prst="rect">
            <a:avLst/>
          </a:prstGeom>
        </p:spPr>
      </p:pic>
      <p:pic>
        <p:nvPicPr>
          <p:cNvPr id="12" name="Image 10" descr="preencoded.png">    </p:cNvPr>
          <p:cNvPicPr>
            <a:picLocks noChangeAspect="1"/>
          </p:cNvPicPr>
          <p:nvPr/>
        </p:nvPicPr>
        <p:blipFill>
          <a:blip r:embed="rId12"/>
          <a:stretch>
            <a:fillRect/>
          </a:stretch>
        </p:blipFill>
        <p:spPr>
          <a:xfrm>
            <a:off x="428625" y="3548955"/>
            <a:ext cx="166688" cy="137220"/>
          </a:xfrm>
          <a:prstGeom prst="rect">
            <a:avLst/>
          </a:prstGeom>
        </p:spPr>
      </p:pic>
      <p:pic>
        <p:nvPicPr>
          <p:cNvPr id="13" name="Image 11" descr="preencoded.png">    </p:cNvPr>
          <p:cNvPicPr>
            <a:picLocks noChangeAspect="1"/>
          </p:cNvPicPr>
          <p:nvPr/>
        </p:nvPicPr>
        <p:blipFill>
          <a:blip r:embed="rId13"/>
          <a:stretch>
            <a:fillRect/>
          </a:stretch>
        </p:blipFill>
        <p:spPr>
          <a:xfrm>
            <a:off x="238125" y="5166717"/>
            <a:ext cx="5738813" cy="948333"/>
          </a:xfrm>
          <a:prstGeom prst="rect">
            <a:avLst/>
          </a:prstGeom>
        </p:spPr>
      </p:pic>
      <p:pic>
        <p:nvPicPr>
          <p:cNvPr id="14" name="Image 12" descr="preencoded.png">    </p:cNvPr>
          <p:cNvPicPr>
            <a:picLocks noChangeAspect="1"/>
          </p:cNvPicPr>
          <p:nvPr/>
        </p:nvPicPr>
        <p:blipFill>
          <a:blip r:embed="rId14"/>
          <a:stretch>
            <a:fillRect/>
          </a:stretch>
        </p:blipFill>
        <p:spPr>
          <a:xfrm>
            <a:off x="381000" y="5309592"/>
            <a:ext cx="238125" cy="662583"/>
          </a:xfrm>
          <a:prstGeom prst="rect">
            <a:avLst/>
          </a:prstGeom>
        </p:spPr>
      </p:pic>
      <p:pic>
        <p:nvPicPr>
          <p:cNvPr id="15" name="Image 13" descr="preencoded.png">    </p:cNvPr>
          <p:cNvPicPr>
            <a:picLocks noChangeAspect="1"/>
          </p:cNvPicPr>
          <p:nvPr/>
        </p:nvPicPr>
        <p:blipFill>
          <a:blip r:embed="rId15"/>
          <a:stretch>
            <a:fillRect/>
          </a:stretch>
        </p:blipFill>
        <p:spPr>
          <a:xfrm>
            <a:off x="6215063" y="1310580"/>
            <a:ext cx="5738813" cy="2427387"/>
          </a:xfrm>
          <a:prstGeom prst="rect">
            <a:avLst/>
          </a:prstGeom>
        </p:spPr>
      </p:pic>
      <p:pic>
        <p:nvPicPr>
          <p:cNvPr id="16" name="Image 14" descr="preencoded.png">    </p:cNvPr>
          <p:cNvPicPr>
            <a:picLocks noChangeAspect="1"/>
          </p:cNvPicPr>
          <p:nvPr/>
        </p:nvPicPr>
        <p:blipFill>
          <a:blip r:embed="rId16"/>
          <a:stretch>
            <a:fillRect/>
          </a:stretch>
        </p:blipFill>
        <p:spPr>
          <a:xfrm>
            <a:off x="6405563" y="1501080"/>
            <a:ext cx="5357813" cy="333375"/>
          </a:xfrm>
          <a:prstGeom prst="rect">
            <a:avLst/>
          </a:prstGeom>
        </p:spPr>
      </p:pic>
      <p:pic>
        <p:nvPicPr>
          <p:cNvPr id="17" name="Image 15" descr="preencoded.png">    </p:cNvPr>
          <p:cNvPicPr>
            <a:picLocks noChangeAspect="1"/>
          </p:cNvPicPr>
          <p:nvPr/>
        </p:nvPicPr>
        <p:blipFill>
          <a:blip r:embed="rId17"/>
          <a:stretch>
            <a:fillRect/>
          </a:stretch>
        </p:blipFill>
        <p:spPr>
          <a:xfrm>
            <a:off x="6405563" y="1542008"/>
            <a:ext cx="214313" cy="175320"/>
          </a:xfrm>
          <a:prstGeom prst="rect">
            <a:avLst/>
          </a:prstGeom>
        </p:spPr>
      </p:pic>
      <p:pic>
        <p:nvPicPr>
          <p:cNvPr id="18" name="Image 16" descr="preencoded.png">    </p:cNvPr>
          <p:cNvPicPr>
            <a:picLocks noChangeAspect="1"/>
          </p:cNvPicPr>
          <p:nvPr/>
        </p:nvPicPr>
        <p:blipFill>
          <a:blip r:embed="rId18"/>
          <a:stretch>
            <a:fillRect/>
          </a:stretch>
        </p:blipFill>
        <p:spPr>
          <a:xfrm>
            <a:off x="6405563" y="1977330"/>
            <a:ext cx="2631281" cy="709613"/>
          </a:xfrm>
          <a:prstGeom prst="rect">
            <a:avLst/>
          </a:prstGeom>
        </p:spPr>
      </p:pic>
      <p:pic>
        <p:nvPicPr>
          <p:cNvPr id="19" name="Image 17" descr="preencoded.png">    </p:cNvPr>
          <p:cNvPicPr>
            <a:picLocks noChangeAspect="1"/>
          </p:cNvPicPr>
          <p:nvPr/>
        </p:nvPicPr>
        <p:blipFill>
          <a:blip r:embed="rId19"/>
          <a:stretch>
            <a:fillRect/>
          </a:stretch>
        </p:blipFill>
        <p:spPr>
          <a:xfrm>
            <a:off x="9132094" y="1977330"/>
            <a:ext cx="2631281" cy="709613"/>
          </a:xfrm>
          <a:prstGeom prst="rect">
            <a:avLst/>
          </a:prstGeom>
        </p:spPr>
      </p:pic>
      <p:pic>
        <p:nvPicPr>
          <p:cNvPr id="20" name="Image 18" descr="preencoded.png">    </p:cNvPr>
          <p:cNvPicPr>
            <a:picLocks noChangeAspect="1"/>
          </p:cNvPicPr>
          <p:nvPr/>
        </p:nvPicPr>
        <p:blipFill>
          <a:blip r:embed="rId20"/>
          <a:stretch>
            <a:fillRect/>
          </a:stretch>
        </p:blipFill>
        <p:spPr>
          <a:xfrm>
            <a:off x="6405563" y="2782193"/>
            <a:ext cx="2631281" cy="709613"/>
          </a:xfrm>
          <a:prstGeom prst="rect">
            <a:avLst/>
          </a:prstGeom>
        </p:spPr>
      </p:pic>
      <p:pic>
        <p:nvPicPr>
          <p:cNvPr id="21" name="Image 19" descr="preencoded.png">    </p:cNvPr>
          <p:cNvPicPr>
            <a:picLocks noChangeAspect="1"/>
          </p:cNvPicPr>
          <p:nvPr/>
        </p:nvPicPr>
        <p:blipFill>
          <a:blip r:embed="rId21"/>
          <a:stretch>
            <a:fillRect/>
          </a:stretch>
        </p:blipFill>
        <p:spPr>
          <a:xfrm>
            <a:off x="9132094" y="2782193"/>
            <a:ext cx="2631281" cy="709613"/>
          </a:xfrm>
          <a:prstGeom prst="rect">
            <a:avLst/>
          </a:prstGeom>
        </p:spPr>
      </p:pic>
      <p:pic>
        <p:nvPicPr>
          <p:cNvPr id="22" name="Image 20" descr="preencoded.png">    </p:cNvPr>
          <p:cNvPicPr>
            <a:picLocks noChangeAspect="1"/>
          </p:cNvPicPr>
          <p:nvPr/>
        </p:nvPicPr>
        <p:blipFill>
          <a:blip r:embed="rId22"/>
          <a:stretch>
            <a:fillRect/>
          </a:stretch>
        </p:blipFill>
        <p:spPr>
          <a:xfrm>
            <a:off x="6215063" y="3928467"/>
            <a:ext cx="5738813" cy="1047750"/>
          </a:xfrm>
          <a:prstGeom prst="rect">
            <a:avLst/>
          </a:prstGeom>
        </p:spPr>
      </p:pic>
      <p:pic>
        <p:nvPicPr>
          <p:cNvPr id="23" name="Image 21" descr="preencoded.png">    </p:cNvPr>
          <p:cNvPicPr>
            <a:picLocks noChangeAspect="1"/>
          </p:cNvPicPr>
          <p:nvPr/>
        </p:nvPicPr>
        <p:blipFill>
          <a:blip r:embed="rId23"/>
          <a:stretch>
            <a:fillRect/>
          </a:stretch>
        </p:blipFill>
        <p:spPr>
          <a:xfrm>
            <a:off x="6357938" y="4071342"/>
            <a:ext cx="238125" cy="762000"/>
          </a:xfrm>
          <a:prstGeom prst="rect">
            <a:avLst/>
          </a:prstGeom>
        </p:spPr>
      </p:pic>
      <p:pic>
        <p:nvPicPr>
          <p:cNvPr id="24" name="Image 22" descr="preencoded.png">    </p:cNvPr>
          <p:cNvPicPr>
            <a:picLocks noChangeAspect="1"/>
          </p:cNvPicPr>
          <p:nvPr/>
        </p:nvPicPr>
        <p:blipFill>
          <a:blip r:embed="rId24"/>
          <a:stretch>
            <a:fillRect/>
          </a:stretch>
        </p:blipFill>
        <p:spPr>
          <a:xfrm>
            <a:off x="6215063" y="5166717"/>
            <a:ext cx="5738813" cy="948333"/>
          </a:xfrm>
          <a:prstGeom prst="rect">
            <a:avLst/>
          </a:prstGeom>
        </p:spPr>
      </p:pic>
      <p:pic>
        <p:nvPicPr>
          <p:cNvPr id="25" name="Image 23" descr="preencoded.png">    </p:cNvPr>
          <p:cNvPicPr>
            <a:picLocks noChangeAspect="1"/>
          </p:cNvPicPr>
          <p:nvPr/>
        </p:nvPicPr>
        <p:blipFill>
          <a:blip r:embed="rId25"/>
          <a:stretch>
            <a:fillRect/>
          </a:stretch>
        </p:blipFill>
        <p:spPr>
          <a:xfrm>
            <a:off x="6357938" y="5309592"/>
            <a:ext cx="238125" cy="662583"/>
          </a:xfrm>
          <a:prstGeom prst="rect">
            <a:avLst/>
          </a:prstGeom>
        </p:spPr>
      </p:pic>
      <p:pic>
        <p:nvPicPr>
          <p:cNvPr id="26" name="Image 24" descr="preencoded.png">    </p:cNvPr>
          <p:cNvPicPr>
            <a:picLocks noChangeAspect="1"/>
          </p:cNvPicPr>
          <p:nvPr/>
        </p:nvPicPr>
        <p:blipFill>
          <a:blip r:embed="rId26"/>
          <a:stretch>
            <a:fillRect/>
          </a:stretch>
        </p:blipFill>
        <p:spPr>
          <a:xfrm>
            <a:off x="0" y="6496050"/>
            <a:ext cx="12192000" cy="361950"/>
          </a:xfrm>
          <a:prstGeom prst="rect">
            <a:avLst/>
          </a:prstGeom>
        </p:spPr>
      </p:pic>
      <p:sp>
        <p:nvSpPr>
          <p:cNvPr id="27" name="Text 0"/>
          <p:cNvSpPr/>
          <p:nvPr/>
        </p:nvSpPr>
        <p:spPr>
          <a:xfrm>
            <a:off x="238125" y="104775"/>
            <a:ext cx="4160520" cy="152400"/>
          </a:xfrm>
          <a:prstGeom prst="rect">
            <a:avLst/>
          </a:prstGeom>
          <a:noFill/>
          <a:ln/>
        </p:spPr>
        <p:txBody>
          <a:bodyPr wrap="square" lIns="0" tIns="0" rIns="0" bIns="0" rtlCol="0" anchor="ctr" vert="horz"/>
          <a:lstStyle/>
          <a:p>
            <a:pPr indent="0" marL="0">
              <a:lnSpc>
                <a:spcPts val="1575"/>
              </a:lnSpc>
              <a:buNone/>
            </a:pPr>
            <a:r>
              <a:rPr lang="en-US" sz="1050" b="1" spc="90" kern="0" dirty="0">
                <a:solidFill>
                  <a:srgbClr val="FFFFFF"/>
                </a:solidFill>
              </a:rPr>
              <a:t>BRADFORD VTS TEACHING DECK</a:t>
            </a:r>
            <a:endParaRPr lang="en-US" sz="1050" dirty="0"/>
          </a:p>
        </p:txBody>
      </p:sp>
      <p:sp>
        <p:nvSpPr>
          <p:cNvPr id="28" name="Text 1"/>
          <p:cNvSpPr/>
          <p:nvPr/>
        </p:nvSpPr>
        <p:spPr>
          <a:xfrm>
            <a:off x="238125" y="523875"/>
            <a:ext cx="11715750"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C3E50"/>
                </a:solidFill>
              </a:rPr>
              <a:t>History: Risk Factors and Background</a:t>
            </a:r>
            <a:endParaRPr lang="en-US" sz="2100" dirty="0"/>
          </a:p>
        </p:txBody>
      </p:sp>
      <p:sp>
        <p:nvSpPr>
          <p:cNvPr id="29" name="Text 2"/>
          <p:cNvSpPr/>
          <p:nvPr/>
        </p:nvSpPr>
        <p:spPr>
          <a:xfrm>
            <a:off x="238125" y="891480"/>
            <a:ext cx="11715750"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rPr>
              <a:t>Evaluating Smoking, DVT Risk, Occupation, and Medications</a:t>
            </a:r>
            <a:endParaRPr lang="en-US" sz="1200" dirty="0"/>
          </a:p>
        </p:txBody>
      </p:sp>
      <p:sp>
        <p:nvSpPr>
          <p:cNvPr id="30" name="Text 3"/>
          <p:cNvSpPr/>
          <p:nvPr/>
        </p:nvSpPr>
        <p:spPr>
          <a:xfrm>
            <a:off x="738188" y="1501080"/>
            <a:ext cx="5357813" cy="3333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Clinical Background</a:t>
            </a:r>
            <a:endParaRPr lang="en-US" sz="1350" dirty="0"/>
          </a:p>
        </p:txBody>
      </p:sp>
      <p:sp>
        <p:nvSpPr>
          <p:cNvPr id="31" name="Text 4"/>
          <p:cNvSpPr/>
          <p:nvPr/>
        </p:nvSpPr>
        <p:spPr>
          <a:xfrm>
            <a:off x="709613" y="1977330"/>
            <a:ext cx="5076825" cy="400050"/>
          </a:xfrm>
          <a:prstGeom prst="rect">
            <a:avLst/>
          </a:prstGeom>
          <a:noFill/>
          <a:ln/>
        </p:spPr>
        <p:txBody>
          <a:bodyPr wrap="square" lIns="0" tIns="0" rIns="0" bIns="0" rtlCol="0" anchor="ctr" vert="horz"/>
          <a:lstStyle/>
          <a:p>
            <a:pPr algn="l" indent="0" marL="0">
              <a:lnSpc>
                <a:spcPts val="1575"/>
              </a:lnSpc>
              <a:buNone/>
            </a:pPr>
            <a:r>
              <a:rPr lang="en-US" sz="1125" b="1" dirty="0">
                <a:solidFill>
                  <a:srgbClr val="34495E"/>
                </a:solidFill>
              </a:rPr>
              <a:t>Smoking History:</a:t>
            </a:r>
            <a:pPr algn="l" indent="0" marL="0">
              <a:lnSpc>
                <a:spcPts val="1575"/>
              </a:lnSpc>
              <a:buNone/>
            </a:pPr>
            <a:r>
              <a:rPr lang="en-US" sz="1125" dirty="0">
                <a:solidFill>
                  <a:srgbClr val="34495E"/>
                </a:solidFill>
              </a:rPr>
              <a:t> Calculate pack-years. Direct link to COPD and Lung Cancer risk.</a:t>
            </a:r>
            <a:endParaRPr lang="en-US" sz="1125" dirty="0"/>
          </a:p>
        </p:txBody>
      </p:sp>
      <p:sp>
        <p:nvSpPr>
          <p:cNvPr id="32" name="Text 5"/>
          <p:cNvSpPr/>
          <p:nvPr/>
        </p:nvSpPr>
        <p:spPr>
          <a:xfrm>
            <a:off x="709613" y="2491680"/>
            <a:ext cx="5076825" cy="400050"/>
          </a:xfrm>
          <a:prstGeom prst="rect">
            <a:avLst/>
          </a:prstGeom>
          <a:noFill/>
          <a:ln/>
        </p:spPr>
        <p:txBody>
          <a:bodyPr wrap="square" lIns="0" tIns="0" rIns="0" bIns="0" rtlCol="0" anchor="ctr" vert="horz"/>
          <a:lstStyle/>
          <a:p>
            <a:pPr algn="l" indent="0" marL="0">
              <a:lnSpc>
                <a:spcPts val="1575"/>
              </a:lnSpc>
              <a:buNone/>
            </a:pPr>
            <a:r>
              <a:rPr lang="en-US" sz="1125" b="1" dirty="0">
                <a:solidFill>
                  <a:srgbClr val="34495E"/>
                </a:solidFill>
              </a:rPr>
              <a:t>VTE/PE Risk:</a:t>
            </a:r>
            <a:pPr algn="l" indent="0" marL="0">
              <a:lnSpc>
                <a:spcPts val="1575"/>
              </a:lnSpc>
              <a:buNone/>
            </a:pPr>
            <a:r>
              <a:rPr lang="en-US" sz="1125" dirty="0">
                <a:solidFill>
                  <a:srgbClr val="34495E"/>
                </a:solidFill>
              </a:rPr>
              <a:t> Recent surgery, immobilization (&gt;3 days), long-haul travel, or history of DVT/PE.</a:t>
            </a:r>
            <a:endParaRPr lang="en-US" sz="1125" dirty="0"/>
          </a:p>
        </p:txBody>
      </p:sp>
      <p:sp>
        <p:nvSpPr>
          <p:cNvPr id="33" name="Text 6"/>
          <p:cNvSpPr/>
          <p:nvPr/>
        </p:nvSpPr>
        <p:spPr>
          <a:xfrm>
            <a:off x="709613" y="3006030"/>
            <a:ext cx="5076825" cy="400050"/>
          </a:xfrm>
          <a:prstGeom prst="rect">
            <a:avLst/>
          </a:prstGeom>
          <a:noFill/>
          <a:ln/>
        </p:spPr>
        <p:txBody>
          <a:bodyPr wrap="square" lIns="0" tIns="0" rIns="0" bIns="0" rtlCol="0" anchor="ctr" vert="horz"/>
          <a:lstStyle/>
          <a:p>
            <a:pPr algn="l" indent="0" marL="0">
              <a:lnSpc>
                <a:spcPts val="1575"/>
              </a:lnSpc>
              <a:buNone/>
            </a:pPr>
            <a:r>
              <a:rPr lang="en-US" sz="1125" b="1" dirty="0">
                <a:solidFill>
                  <a:srgbClr val="34495E"/>
                </a:solidFill>
              </a:rPr>
              <a:t>Occupational:</a:t>
            </a:r>
            <a:pPr algn="l" indent="0" marL="0">
              <a:lnSpc>
                <a:spcPts val="1575"/>
              </a:lnSpc>
              <a:buNone/>
            </a:pPr>
            <a:r>
              <a:rPr lang="en-US" sz="1125" dirty="0">
                <a:solidFill>
                  <a:srgbClr val="34495E"/>
                </a:solidFill>
              </a:rPr>
              <a:t> Exposure to asbestos (asbestosis/mesothelioma), dusts, or allergens (occupational asthma).</a:t>
            </a:r>
            <a:endParaRPr lang="en-US" sz="1125" dirty="0"/>
          </a:p>
        </p:txBody>
      </p:sp>
      <p:sp>
        <p:nvSpPr>
          <p:cNvPr id="34" name="Text 7"/>
          <p:cNvSpPr/>
          <p:nvPr/>
        </p:nvSpPr>
        <p:spPr>
          <a:xfrm>
            <a:off x="709613" y="3520380"/>
            <a:ext cx="10458450"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34495E"/>
                </a:solidFill>
              </a:rPr>
              <a:t>Family History:</a:t>
            </a:r>
            <a:pPr algn="l" indent="0" marL="0">
              <a:lnSpc>
                <a:spcPts val="1575"/>
              </a:lnSpc>
              <a:buNone/>
            </a:pPr>
            <a:r>
              <a:rPr lang="en-US" sz="1125" dirty="0">
                <a:solidFill>
                  <a:srgbClr val="34495E"/>
                </a:solidFill>
              </a:rPr>
              <a:t> Early cardiac disease, asthma, or malignancy.</a:t>
            </a:r>
            <a:endParaRPr lang="en-US" sz="1125" dirty="0"/>
          </a:p>
        </p:txBody>
      </p:sp>
      <p:sp>
        <p:nvSpPr>
          <p:cNvPr id="35" name="Text 8"/>
          <p:cNvSpPr/>
          <p:nvPr/>
        </p:nvSpPr>
        <p:spPr>
          <a:xfrm>
            <a:off x="733425" y="5309592"/>
            <a:ext cx="5100638" cy="662583"/>
          </a:xfrm>
          <a:prstGeom prst="rect">
            <a:avLst/>
          </a:prstGeom>
          <a:noFill/>
          <a:ln/>
        </p:spPr>
        <p:txBody>
          <a:bodyPr wrap="square" lIns="0" tIns="0" rIns="0" bIns="0" rtlCol="0" anchor="ctr" vert="horz"/>
          <a:lstStyle/>
          <a:p>
            <a:pPr indent="0" marL="0">
              <a:lnSpc>
                <a:spcPts val="1350"/>
              </a:lnSpc>
              <a:buNone/>
            </a:pPr>
            <a:r>
              <a:rPr lang="en-US" sz="900" b="1" dirty="0">
                <a:solidFill>
                  <a:srgbClr val="008080"/>
                </a:solidFill>
              </a:rPr>
              <a:t>SCA TIP</a:t>
            </a:r>
            <a:pPr indent="0" marL="0">
              <a:lnSpc>
                <a:spcPts val="1575"/>
              </a:lnSpc>
              <a:buNone/>
            </a:pPr>
            <a:r>
              <a:rPr lang="en-US" sz="1050" dirty="0">
                <a:solidFill>
                  <a:srgbClr val="2C3E50"/>
                </a:solidFill>
              </a:rPr>
              <a:t>Use an open-ended approach: "What kind of work do you do, and have you noticed if your breathing is better when you're away from work?"</a:t>
            </a:r>
            <a:endParaRPr lang="en-US" sz="1050" dirty="0"/>
          </a:p>
        </p:txBody>
      </p:sp>
      <p:sp>
        <p:nvSpPr>
          <p:cNvPr id="36" name="Text 9"/>
          <p:cNvSpPr/>
          <p:nvPr/>
        </p:nvSpPr>
        <p:spPr>
          <a:xfrm>
            <a:off x="6715125" y="1501080"/>
            <a:ext cx="5357813" cy="3333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Medication Review</a:t>
            </a:r>
            <a:endParaRPr lang="en-US" sz="1350" dirty="0"/>
          </a:p>
        </p:txBody>
      </p:sp>
      <p:sp>
        <p:nvSpPr>
          <p:cNvPr id="37" name="Text 10"/>
          <p:cNvSpPr/>
          <p:nvPr/>
        </p:nvSpPr>
        <p:spPr>
          <a:xfrm>
            <a:off x="6481763" y="1977330"/>
            <a:ext cx="2478881" cy="709613"/>
          </a:xfrm>
          <a:prstGeom prst="rect">
            <a:avLst/>
          </a:prstGeom>
          <a:noFill/>
          <a:ln/>
        </p:spPr>
        <p:txBody>
          <a:bodyPr wrap="square" lIns="0" tIns="0" rIns="0" bIns="0" rtlCol="0" anchor="ctr" vert="horz"/>
          <a:lstStyle/>
          <a:p>
            <a:pPr indent="0" marL="0">
              <a:lnSpc>
                <a:spcPts val="1463"/>
              </a:lnSpc>
              <a:buNone/>
            </a:pPr>
            <a:r>
              <a:rPr lang="en-US" sz="975" b="1" dirty="0">
                <a:solidFill>
                  <a:srgbClr val="000000"/>
                </a:solidFill>
              </a:rPr>
              <a:t>ACE Inhibitors</a:t>
            </a:r>
            <a:pPr indent="0" marL="0">
              <a:lnSpc>
                <a:spcPts val="1463"/>
              </a:lnSpc>
              <a:buNone/>
            </a:pPr>
            <a:r>
              <a:rPr lang="en-US" sz="975" dirty="0">
                <a:solidFill>
                  <a:srgbClr val="000000"/>
                </a:solidFill>
              </a:rPr>
              <a:t>
</a:t>
            </a:r>
            <a:pPr indent="0" marL="0">
              <a:lnSpc>
                <a:spcPts val="1463"/>
              </a:lnSpc>
              <a:buNone/>
            </a:pPr>
            <a:r>
              <a:rPr lang="en-US" sz="975" dirty="0">
                <a:solidFill>
                  <a:srgbClr val="000000"/>
                </a:solidFill>
              </a:rPr>
              <a:t>Persistent dry cough (not necessarily dyspnoea).</a:t>
            </a:r>
            <a:endParaRPr lang="en-US" sz="975" dirty="0"/>
          </a:p>
        </p:txBody>
      </p:sp>
      <p:sp>
        <p:nvSpPr>
          <p:cNvPr id="38" name="Text 11"/>
          <p:cNvSpPr/>
          <p:nvPr/>
        </p:nvSpPr>
        <p:spPr>
          <a:xfrm>
            <a:off x="9208294" y="1977330"/>
            <a:ext cx="2478881" cy="709613"/>
          </a:xfrm>
          <a:prstGeom prst="rect">
            <a:avLst/>
          </a:prstGeom>
          <a:noFill/>
          <a:ln/>
        </p:spPr>
        <p:txBody>
          <a:bodyPr wrap="square" lIns="0" tIns="0" rIns="0" bIns="0" rtlCol="0" anchor="ctr" vert="horz"/>
          <a:lstStyle/>
          <a:p>
            <a:pPr indent="0" marL="0">
              <a:lnSpc>
                <a:spcPts val="1463"/>
              </a:lnSpc>
              <a:buNone/>
            </a:pPr>
            <a:r>
              <a:rPr lang="en-US" sz="975" b="1" dirty="0">
                <a:solidFill>
                  <a:srgbClr val="000000"/>
                </a:solidFill>
              </a:rPr>
              <a:t>Beta-Blockers</a:t>
            </a:r>
            <a:pPr indent="0" marL="0">
              <a:lnSpc>
                <a:spcPts val="1463"/>
              </a:lnSpc>
              <a:buNone/>
            </a:pPr>
            <a:r>
              <a:rPr lang="en-US" sz="975" dirty="0">
                <a:solidFill>
                  <a:srgbClr val="000000"/>
                </a:solidFill>
              </a:rPr>
              <a:t>
</a:t>
            </a:r>
            <a:pPr indent="0" marL="0">
              <a:lnSpc>
                <a:spcPts val="1463"/>
              </a:lnSpc>
              <a:buNone/>
            </a:pPr>
            <a:r>
              <a:rPr lang="en-US" sz="975" dirty="0">
                <a:solidFill>
                  <a:srgbClr val="000000"/>
                </a:solidFill>
              </a:rPr>
              <a:t>Can trigger wheeze/bronchospasm in asthma.</a:t>
            </a:r>
            <a:endParaRPr lang="en-US" sz="975" dirty="0"/>
          </a:p>
        </p:txBody>
      </p:sp>
      <p:sp>
        <p:nvSpPr>
          <p:cNvPr id="39" name="Text 12"/>
          <p:cNvSpPr/>
          <p:nvPr/>
        </p:nvSpPr>
        <p:spPr>
          <a:xfrm>
            <a:off x="6481763" y="2782193"/>
            <a:ext cx="2478881" cy="709613"/>
          </a:xfrm>
          <a:prstGeom prst="rect">
            <a:avLst/>
          </a:prstGeom>
          <a:noFill/>
          <a:ln/>
        </p:spPr>
        <p:txBody>
          <a:bodyPr wrap="square" lIns="0" tIns="0" rIns="0" bIns="0" rtlCol="0" anchor="ctr" vert="horz"/>
          <a:lstStyle/>
          <a:p>
            <a:pPr indent="0" marL="0">
              <a:lnSpc>
                <a:spcPts val="1463"/>
              </a:lnSpc>
              <a:buNone/>
            </a:pPr>
            <a:r>
              <a:rPr lang="en-US" sz="975" b="1" dirty="0">
                <a:solidFill>
                  <a:srgbClr val="000000"/>
                </a:solidFill>
              </a:rPr>
              <a:t>Amiodarone</a:t>
            </a:r>
            <a:pPr indent="0" marL="0">
              <a:lnSpc>
                <a:spcPts val="1463"/>
              </a:lnSpc>
              <a:buNone/>
            </a:pPr>
            <a:r>
              <a:rPr lang="en-US" sz="975" dirty="0">
                <a:solidFill>
                  <a:srgbClr val="000000"/>
                </a:solidFill>
              </a:rPr>
              <a:t>
</a:t>
            </a:r>
            <a:pPr indent="0" marL="0">
              <a:lnSpc>
                <a:spcPts val="1463"/>
              </a:lnSpc>
              <a:buNone/>
            </a:pPr>
            <a:r>
              <a:rPr lang="en-US" sz="975" dirty="0">
                <a:solidFill>
                  <a:srgbClr val="000000"/>
                </a:solidFill>
              </a:rPr>
              <a:t>Risk of interstitial lung disease/toxicity.</a:t>
            </a:r>
            <a:endParaRPr lang="en-US" sz="975" dirty="0"/>
          </a:p>
        </p:txBody>
      </p:sp>
      <p:sp>
        <p:nvSpPr>
          <p:cNvPr id="40" name="Text 13"/>
          <p:cNvSpPr/>
          <p:nvPr/>
        </p:nvSpPr>
        <p:spPr>
          <a:xfrm>
            <a:off x="9208294" y="2782193"/>
            <a:ext cx="2478881" cy="709613"/>
          </a:xfrm>
          <a:prstGeom prst="rect">
            <a:avLst/>
          </a:prstGeom>
          <a:noFill/>
          <a:ln/>
        </p:spPr>
        <p:txBody>
          <a:bodyPr wrap="square" lIns="0" tIns="0" rIns="0" bIns="0" rtlCol="0" anchor="ctr" vert="horz"/>
          <a:lstStyle/>
          <a:p>
            <a:pPr indent="0" marL="0">
              <a:lnSpc>
                <a:spcPts val="1463"/>
              </a:lnSpc>
              <a:buNone/>
            </a:pPr>
            <a:r>
              <a:rPr lang="en-US" sz="975" b="1" dirty="0">
                <a:solidFill>
                  <a:srgbClr val="000000"/>
                </a:solidFill>
              </a:rPr>
              <a:t>COCP/HRT</a:t>
            </a:r>
            <a:pPr indent="0" marL="0">
              <a:lnSpc>
                <a:spcPts val="1463"/>
              </a:lnSpc>
              <a:buNone/>
            </a:pPr>
            <a:r>
              <a:rPr lang="en-US" sz="975" dirty="0">
                <a:solidFill>
                  <a:srgbClr val="000000"/>
                </a:solidFill>
              </a:rPr>
              <a:t>
</a:t>
            </a:r>
            <a:pPr indent="0" marL="0">
              <a:lnSpc>
                <a:spcPts val="1463"/>
              </a:lnSpc>
              <a:buNone/>
            </a:pPr>
            <a:r>
              <a:rPr lang="en-US" sz="975" dirty="0">
                <a:solidFill>
                  <a:srgbClr val="000000"/>
                </a:solidFill>
              </a:rPr>
              <a:t>Increased risk of venous thromboembolism (PE).</a:t>
            </a:r>
            <a:endParaRPr lang="en-US" sz="975" dirty="0"/>
          </a:p>
        </p:txBody>
      </p:sp>
      <p:sp>
        <p:nvSpPr>
          <p:cNvPr id="41" name="Text 14"/>
          <p:cNvSpPr/>
          <p:nvPr/>
        </p:nvSpPr>
        <p:spPr>
          <a:xfrm>
            <a:off x="6710363" y="4071342"/>
            <a:ext cx="5100638" cy="762000"/>
          </a:xfrm>
          <a:prstGeom prst="rect">
            <a:avLst/>
          </a:prstGeom>
          <a:noFill/>
          <a:ln/>
        </p:spPr>
        <p:txBody>
          <a:bodyPr wrap="square" lIns="0" tIns="0" rIns="0" bIns="0" rtlCol="0" anchor="ctr" vert="horz"/>
          <a:lstStyle/>
          <a:p>
            <a:pPr indent="0" marL="0">
              <a:lnSpc>
                <a:spcPts val="1350"/>
              </a:lnSpc>
              <a:buNone/>
            </a:pPr>
            <a:r>
              <a:rPr lang="en-US" sz="900" b="1" dirty="0">
                <a:solidFill>
                  <a:srgbClr val="FFBF00"/>
                </a:solidFill>
              </a:rPr>
              <a:t>PITFALL</a:t>
            </a:r>
            <a:pPr indent="0" marL="0">
              <a:lnSpc>
                <a:spcPts val="1575"/>
              </a:lnSpc>
              <a:buNone/>
            </a:pPr>
            <a:r>
              <a:rPr lang="en-US" sz="1050" dirty="0">
                <a:solidFill>
                  <a:srgbClr val="2C3E50"/>
                </a:solidFill>
              </a:rPr>
              <a:t>Do not assume a cough is asthma if the patient recently started an ACE Inhibitor. Conversely, don't miss HF by blaming a cough solely on medication.</a:t>
            </a:r>
            <a:endParaRPr lang="en-US" sz="1050" dirty="0"/>
          </a:p>
        </p:txBody>
      </p:sp>
      <p:sp>
        <p:nvSpPr>
          <p:cNvPr id="42" name="Text 15"/>
          <p:cNvSpPr/>
          <p:nvPr/>
        </p:nvSpPr>
        <p:spPr>
          <a:xfrm>
            <a:off x="6710363" y="5309592"/>
            <a:ext cx="5100638" cy="662583"/>
          </a:xfrm>
          <a:prstGeom prst="rect">
            <a:avLst/>
          </a:prstGeom>
          <a:noFill/>
          <a:ln/>
        </p:spPr>
        <p:txBody>
          <a:bodyPr wrap="square" lIns="0" tIns="0" rIns="0" bIns="0" rtlCol="0" anchor="ctr" vert="horz"/>
          <a:lstStyle/>
          <a:p>
            <a:pPr indent="0" marL="0">
              <a:lnSpc>
                <a:spcPts val="1350"/>
              </a:lnSpc>
              <a:buNone/>
            </a:pPr>
            <a:r>
              <a:rPr lang="en-US" sz="900" b="1" dirty="0">
                <a:solidFill>
                  <a:srgbClr val="8E44AD"/>
                </a:solidFill>
              </a:rPr>
              <a:t>AKT EXAM PEARL</a:t>
            </a:r>
            <a:pPr indent="0" marL="0">
              <a:lnSpc>
                <a:spcPts val="1575"/>
              </a:lnSpc>
              <a:buNone/>
            </a:pPr>
            <a:r>
              <a:rPr lang="en-US" sz="1050" dirty="0">
                <a:solidFill>
                  <a:srgbClr val="2C3E50"/>
                </a:solidFill>
              </a:rPr>
              <a:t>Amiodarone-induced pulmonary toxicity can present as progressive dyspnoea and non-productive cough with ground-glass opacities on CT.</a:t>
            </a:r>
            <a:endParaRPr lang="en-US" sz="1050" dirty="0"/>
          </a:p>
        </p:txBody>
      </p:sp>
      <p:sp>
        <p:nvSpPr>
          <p:cNvPr id="43" name="Text 16"/>
          <p:cNvSpPr/>
          <p:nvPr/>
        </p:nvSpPr>
        <p:spPr>
          <a:xfrm>
            <a:off x="5421064" y="6591300"/>
            <a:ext cx="2880360" cy="171450"/>
          </a:xfrm>
          <a:prstGeom prst="rect">
            <a:avLst/>
          </a:prstGeom>
          <a:noFill/>
          <a:ln/>
        </p:spPr>
        <p:txBody>
          <a:bodyPr wrap="square" lIns="0" tIns="0" rIns="0" bIns="0" rtlCol="0" anchor="ctr" vert="horz"/>
          <a:lstStyle/>
          <a:p>
            <a:pPr indent="0" marL="0">
              <a:lnSpc>
                <a:spcPts val="1350"/>
              </a:lnSpc>
              <a:buNone/>
            </a:pPr>
            <a:r>
              <a:rPr lang="en-US" sz="900" spc="60" kern="0" dirty="0">
                <a:solidFill>
                  <a:srgbClr val="7F8C8D"/>
                </a:solidFill>
              </a:rPr>
              <a:t>www.bradfordvts.co.uk</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0" y="0"/>
            <a:ext cx="12192000" cy="381000"/>
          </a:xfrm>
          <a:prstGeom prst="rect">
            <a:avLst/>
          </a:prstGeom>
        </p:spPr>
      </p:pic>
      <p:pic>
        <p:nvPicPr>
          <p:cNvPr id="5" name="Image 3" descr="preencoded.png">    </p:cNvPr>
          <p:cNvPicPr>
            <a:picLocks noChangeAspect="1"/>
          </p:cNvPicPr>
          <p:nvPr/>
        </p:nvPicPr>
        <p:blipFill>
          <a:blip r:embed="rId5"/>
          <a:stretch>
            <a:fillRect/>
          </a:stretch>
        </p:blipFill>
        <p:spPr>
          <a:xfrm>
            <a:off x="0" y="523875"/>
            <a:ext cx="12192000" cy="596205"/>
          </a:xfrm>
          <a:prstGeom prst="rect">
            <a:avLst/>
          </a:prstGeom>
        </p:spPr>
      </p:pic>
      <p:pic>
        <p:nvPicPr>
          <p:cNvPr id="6" name="Image 4" descr="preencoded.png">    </p:cNvPr>
          <p:cNvPicPr>
            <a:picLocks noChangeAspect="1"/>
          </p:cNvPicPr>
          <p:nvPr/>
        </p:nvPicPr>
        <p:blipFill>
          <a:blip r:embed="rId6"/>
          <a:stretch>
            <a:fillRect/>
          </a:stretch>
        </p:blipFill>
        <p:spPr>
          <a:xfrm>
            <a:off x="381000" y="2069753"/>
            <a:ext cx="5524500" cy="1762125"/>
          </a:xfrm>
          <a:prstGeom prst="rect">
            <a:avLst/>
          </a:prstGeom>
        </p:spPr>
      </p:pic>
      <p:pic>
        <p:nvPicPr>
          <p:cNvPr id="7" name="Image 5" descr="preencoded.png">    </p:cNvPr>
          <p:cNvPicPr>
            <a:picLocks noChangeAspect="1"/>
          </p:cNvPicPr>
          <p:nvPr/>
        </p:nvPicPr>
        <p:blipFill>
          <a:blip r:embed="rId7"/>
          <a:stretch>
            <a:fillRect/>
          </a:stretch>
        </p:blipFill>
        <p:spPr>
          <a:xfrm>
            <a:off x="609600" y="2326928"/>
            <a:ext cx="428625" cy="428625"/>
          </a:xfrm>
          <a:prstGeom prst="rect">
            <a:avLst/>
          </a:prstGeom>
        </p:spPr>
      </p:pic>
      <p:pic>
        <p:nvPicPr>
          <p:cNvPr id="8" name="Image 6" descr="preencoded.png">    </p:cNvPr>
          <p:cNvPicPr>
            <a:picLocks noChangeAspect="1"/>
          </p:cNvPicPr>
          <p:nvPr/>
        </p:nvPicPr>
        <p:blipFill>
          <a:blip r:embed="rId8"/>
          <a:stretch>
            <a:fillRect/>
          </a:stretch>
        </p:blipFill>
        <p:spPr>
          <a:xfrm>
            <a:off x="704850" y="2445990"/>
            <a:ext cx="238125" cy="190500"/>
          </a:xfrm>
          <a:prstGeom prst="rect">
            <a:avLst/>
          </a:prstGeom>
        </p:spPr>
      </p:pic>
      <p:pic>
        <p:nvPicPr>
          <p:cNvPr id="9" name="Image 7" descr="preencoded.png">    </p:cNvPr>
          <p:cNvPicPr>
            <a:picLocks noChangeAspect="1"/>
          </p:cNvPicPr>
          <p:nvPr/>
        </p:nvPicPr>
        <p:blipFill>
          <a:blip r:embed="rId9"/>
          <a:stretch>
            <a:fillRect/>
          </a:stretch>
        </p:blipFill>
        <p:spPr>
          <a:xfrm>
            <a:off x="609600" y="3050828"/>
            <a:ext cx="428625" cy="428625"/>
          </a:xfrm>
          <a:prstGeom prst="rect">
            <a:avLst/>
          </a:prstGeom>
        </p:spPr>
      </p:pic>
      <p:pic>
        <p:nvPicPr>
          <p:cNvPr id="10" name="Image 8" descr="preencoded.png">    </p:cNvPr>
          <p:cNvPicPr>
            <a:picLocks noChangeAspect="1"/>
          </p:cNvPicPr>
          <p:nvPr/>
        </p:nvPicPr>
        <p:blipFill>
          <a:blip r:embed="rId10"/>
          <a:stretch>
            <a:fillRect/>
          </a:stretch>
        </p:blipFill>
        <p:spPr>
          <a:xfrm>
            <a:off x="704850" y="3169890"/>
            <a:ext cx="238125" cy="190500"/>
          </a:xfrm>
          <a:prstGeom prst="rect">
            <a:avLst/>
          </a:prstGeom>
        </p:spPr>
      </p:pic>
      <p:pic>
        <p:nvPicPr>
          <p:cNvPr id="11" name="Image 9" descr="preencoded.png">    </p:cNvPr>
          <p:cNvPicPr>
            <a:picLocks noChangeAspect="1"/>
          </p:cNvPicPr>
          <p:nvPr/>
        </p:nvPicPr>
        <p:blipFill>
          <a:blip r:embed="rId11"/>
          <a:stretch>
            <a:fillRect/>
          </a:stretch>
        </p:blipFill>
        <p:spPr>
          <a:xfrm>
            <a:off x="381000" y="4022378"/>
            <a:ext cx="5524500" cy="1590675"/>
          </a:xfrm>
          <a:prstGeom prst="rect">
            <a:avLst/>
          </a:prstGeom>
        </p:spPr>
      </p:pic>
      <p:pic>
        <p:nvPicPr>
          <p:cNvPr id="12" name="Image 10" descr="preencoded.png">    </p:cNvPr>
          <p:cNvPicPr>
            <a:picLocks noChangeAspect="1"/>
          </p:cNvPicPr>
          <p:nvPr/>
        </p:nvPicPr>
        <p:blipFill>
          <a:blip r:embed="rId12"/>
          <a:stretch>
            <a:fillRect/>
          </a:stretch>
        </p:blipFill>
        <p:spPr>
          <a:xfrm>
            <a:off x="571500" y="4253805"/>
            <a:ext cx="214313" cy="175320"/>
          </a:xfrm>
          <a:prstGeom prst="rect">
            <a:avLst/>
          </a:prstGeom>
        </p:spPr>
      </p:pic>
      <p:pic>
        <p:nvPicPr>
          <p:cNvPr id="13" name="Image 11" descr="preencoded.png">    </p:cNvPr>
          <p:cNvPicPr>
            <a:picLocks noChangeAspect="1"/>
          </p:cNvPicPr>
          <p:nvPr/>
        </p:nvPicPr>
        <p:blipFill>
          <a:blip r:embed="rId13"/>
          <a:stretch>
            <a:fillRect/>
          </a:stretch>
        </p:blipFill>
        <p:spPr>
          <a:xfrm>
            <a:off x="6286500" y="1674465"/>
            <a:ext cx="5524500" cy="1762125"/>
          </a:xfrm>
          <a:prstGeom prst="rect">
            <a:avLst/>
          </a:prstGeom>
        </p:spPr>
      </p:pic>
      <p:pic>
        <p:nvPicPr>
          <p:cNvPr id="14" name="Image 12" descr="preencoded.png">    </p:cNvPr>
          <p:cNvPicPr>
            <a:picLocks noChangeAspect="1"/>
          </p:cNvPicPr>
          <p:nvPr/>
        </p:nvPicPr>
        <p:blipFill>
          <a:blip r:embed="rId14"/>
          <a:stretch>
            <a:fillRect/>
          </a:stretch>
        </p:blipFill>
        <p:spPr>
          <a:xfrm>
            <a:off x="6515100" y="1931640"/>
            <a:ext cx="428625" cy="428625"/>
          </a:xfrm>
          <a:prstGeom prst="rect">
            <a:avLst/>
          </a:prstGeom>
        </p:spPr>
      </p:pic>
      <p:pic>
        <p:nvPicPr>
          <p:cNvPr id="15" name="Image 13" descr="preencoded.png">    </p:cNvPr>
          <p:cNvPicPr>
            <a:picLocks noChangeAspect="1"/>
          </p:cNvPicPr>
          <p:nvPr/>
        </p:nvPicPr>
        <p:blipFill>
          <a:blip r:embed="rId15"/>
          <a:stretch>
            <a:fillRect/>
          </a:stretch>
        </p:blipFill>
        <p:spPr>
          <a:xfrm>
            <a:off x="6610350" y="2050703"/>
            <a:ext cx="238125" cy="190500"/>
          </a:xfrm>
          <a:prstGeom prst="rect">
            <a:avLst/>
          </a:prstGeom>
        </p:spPr>
      </p:pic>
      <p:pic>
        <p:nvPicPr>
          <p:cNvPr id="16" name="Image 14" descr="preencoded.png">    </p:cNvPr>
          <p:cNvPicPr>
            <a:picLocks noChangeAspect="1"/>
          </p:cNvPicPr>
          <p:nvPr/>
        </p:nvPicPr>
        <p:blipFill>
          <a:blip r:embed="rId16"/>
          <a:stretch>
            <a:fillRect/>
          </a:stretch>
        </p:blipFill>
        <p:spPr>
          <a:xfrm>
            <a:off x="6515100" y="2655540"/>
            <a:ext cx="428625" cy="428625"/>
          </a:xfrm>
          <a:prstGeom prst="rect">
            <a:avLst/>
          </a:prstGeom>
        </p:spPr>
      </p:pic>
      <p:pic>
        <p:nvPicPr>
          <p:cNvPr id="17" name="Image 15" descr="preencoded.png">    </p:cNvPr>
          <p:cNvPicPr>
            <a:picLocks noChangeAspect="1"/>
          </p:cNvPicPr>
          <p:nvPr/>
        </p:nvPicPr>
        <p:blipFill>
          <a:blip r:embed="rId17"/>
          <a:stretch>
            <a:fillRect/>
          </a:stretch>
        </p:blipFill>
        <p:spPr>
          <a:xfrm>
            <a:off x="6610350" y="2774603"/>
            <a:ext cx="238125" cy="190500"/>
          </a:xfrm>
          <a:prstGeom prst="rect">
            <a:avLst/>
          </a:prstGeom>
        </p:spPr>
      </p:pic>
      <p:pic>
        <p:nvPicPr>
          <p:cNvPr id="18" name="Image 16" descr="preencoded.png">    </p:cNvPr>
          <p:cNvPicPr>
            <a:picLocks noChangeAspect="1"/>
          </p:cNvPicPr>
          <p:nvPr/>
        </p:nvPicPr>
        <p:blipFill>
          <a:blip r:embed="rId18"/>
          <a:stretch>
            <a:fillRect/>
          </a:stretch>
        </p:blipFill>
        <p:spPr>
          <a:xfrm>
            <a:off x="6286500" y="3627090"/>
            <a:ext cx="5524500" cy="2381250"/>
          </a:xfrm>
          <a:prstGeom prst="rect">
            <a:avLst/>
          </a:prstGeom>
        </p:spPr>
      </p:pic>
      <p:sp>
        <p:nvSpPr>
          <p:cNvPr id="19" name="Text 0"/>
          <p:cNvSpPr/>
          <p:nvPr/>
        </p:nvSpPr>
        <p:spPr>
          <a:xfrm>
            <a:off x="238125" y="104775"/>
            <a:ext cx="4160520" cy="152400"/>
          </a:xfrm>
          <a:prstGeom prst="rect">
            <a:avLst/>
          </a:prstGeom>
          <a:noFill/>
          <a:ln/>
        </p:spPr>
        <p:txBody>
          <a:bodyPr wrap="square" lIns="0" tIns="0" rIns="0" bIns="0" rtlCol="0" anchor="ctr" vert="horz"/>
          <a:lstStyle/>
          <a:p>
            <a:pPr indent="0" marL="0">
              <a:lnSpc>
                <a:spcPts val="1575"/>
              </a:lnSpc>
              <a:buNone/>
            </a:pPr>
            <a:r>
              <a:rPr lang="en-US" sz="1050" b="1" spc="90" kern="0" dirty="0">
                <a:solidFill>
                  <a:srgbClr val="FFFFFF"/>
                </a:solidFill>
              </a:rPr>
              <a:t>BRADFORD VTS TEACHING DECK</a:t>
            </a:r>
            <a:endParaRPr lang="en-US" sz="1050" dirty="0"/>
          </a:p>
        </p:txBody>
      </p:sp>
      <p:sp>
        <p:nvSpPr>
          <p:cNvPr id="20" name="Text 1"/>
          <p:cNvSpPr/>
          <p:nvPr/>
        </p:nvSpPr>
        <p:spPr>
          <a:xfrm>
            <a:off x="238125" y="523875"/>
            <a:ext cx="11715750"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C3E50"/>
                </a:solidFill>
              </a:rPr>
              <a:t>Examination: Vital Signs First</a:t>
            </a:r>
            <a:endParaRPr lang="en-US" sz="2100" dirty="0"/>
          </a:p>
        </p:txBody>
      </p:sp>
      <p:sp>
        <p:nvSpPr>
          <p:cNvPr id="21" name="Text 2"/>
          <p:cNvSpPr/>
          <p:nvPr/>
        </p:nvSpPr>
        <p:spPr>
          <a:xfrm>
            <a:off x="238125" y="891480"/>
            <a:ext cx="11953875"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rPr>
              <a:t>Prioritizing respiratory rate and oxygen saturation as critical severity indicators.</a:t>
            </a:r>
            <a:endParaRPr lang="en-US" sz="1200" dirty="0"/>
          </a:p>
        </p:txBody>
      </p:sp>
      <p:sp>
        <p:nvSpPr>
          <p:cNvPr id="22" name="Text 3"/>
          <p:cNvSpPr/>
          <p:nvPr/>
        </p:nvSpPr>
        <p:spPr>
          <a:xfrm>
            <a:off x="1181100" y="2298353"/>
            <a:ext cx="432054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Respiratory Rate (RR)</a:t>
            </a:r>
            <a:endParaRPr lang="en-US" sz="1350" dirty="0"/>
          </a:p>
        </p:txBody>
      </p:sp>
      <p:sp>
        <p:nvSpPr>
          <p:cNvPr id="23" name="Text 4"/>
          <p:cNvSpPr/>
          <p:nvPr/>
        </p:nvSpPr>
        <p:spPr>
          <a:xfrm>
            <a:off x="1181100" y="2555528"/>
            <a:ext cx="7680960" cy="228600"/>
          </a:xfrm>
          <a:prstGeom prst="rect">
            <a:avLst/>
          </a:prstGeom>
          <a:noFill/>
          <a:ln/>
        </p:spPr>
        <p:txBody>
          <a:bodyPr wrap="square" lIns="0" tIns="0" rIns="0" bIns="0" rtlCol="0" anchor="ctr" vert="horz"/>
          <a:lstStyle/>
          <a:p>
            <a:pPr indent="0" marL="0">
              <a:lnSpc>
                <a:spcPts val="1800"/>
              </a:lnSpc>
              <a:buNone/>
            </a:pPr>
            <a:r>
              <a:rPr lang="en-US" sz="1200" dirty="0">
                <a:solidFill>
                  <a:srgbClr val="5D6D7E"/>
                </a:solidFill>
              </a:rPr>
              <a:t>Most sensitive indicator of acute illness.</a:t>
            </a:r>
            <a:endParaRPr lang="en-US" sz="1200" dirty="0"/>
          </a:p>
        </p:txBody>
      </p:sp>
      <p:sp>
        <p:nvSpPr>
          <p:cNvPr id="24" name="Text 5"/>
          <p:cNvSpPr/>
          <p:nvPr/>
        </p:nvSpPr>
        <p:spPr>
          <a:xfrm>
            <a:off x="1181100" y="3022253"/>
            <a:ext cx="493776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Oxygen Saturation (SpO₂)</a:t>
            </a:r>
            <a:endParaRPr lang="en-US" sz="1350" dirty="0"/>
          </a:p>
        </p:txBody>
      </p:sp>
      <p:sp>
        <p:nvSpPr>
          <p:cNvPr id="25" name="Text 6"/>
          <p:cNvSpPr/>
          <p:nvPr/>
        </p:nvSpPr>
        <p:spPr>
          <a:xfrm>
            <a:off x="1181100" y="3279428"/>
            <a:ext cx="6949440" cy="228600"/>
          </a:xfrm>
          <a:prstGeom prst="rect">
            <a:avLst/>
          </a:prstGeom>
          <a:noFill/>
          <a:ln/>
        </p:spPr>
        <p:txBody>
          <a:bodyPr wrap="square" lIns="0" tIns="0" rIns="0" bIns="0" rtlCol="0" anchor="ctr" vert="horz"/>
          <a:lstStyle/>
          <a:p>
            <a:pPr indent="0" marL="0">
              <a:lnSpc>
                <a:spcPts val="1800"/>
              </a:lnSpc>
              <a:buNone/>
            </a:pPr>
            <a:r>
              <a:rPr lang="en-US" sz="1200" dirty="0">
                <a:solidFill>
                  <a:srgbClr val="5D6D7E"/>
                </a:solidFill>
              </a:rPr>
              <a:t>Mandatory for all breathless patients.</a:t>
            </a:r>
            <a:endParaRPr lang="en-US" sz="1200" dirty="0"/>
          </a:p>
        </p:txBody>
      </p:sp>
      <p:sp>
        <p:nvSpPr>
          <p:cNvPr id="26" name="Text 7"/>
          <p:cNvSpPr/>
          <p:nvPr/>
        </p:nvSpPr>
        <p:spPr>
          <a:xfrm>
            <a:off x="881063" y="4212878"/>
            <a:ext cx="514350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FFFFFF"/>
                </a:solidFill>
              </a:rPr>
              <a:t>RED FLAG THRESHOLDS</a:t>
            </a:r>
            <a:endParaRPr lang="en-US" sz="1350" dirty="0"/>
          </a:p>
        </p:txBody>
      </p:sp>
      <p:sp>
        <p:nvSpPr>
          <p:cNvPr id="27" name="Text 8"/>
          <p:cNvSpPr/>
          <p:nvPr/>
        </p:nvSpPr>
        <p:spPr>
          <a:xfrm>
            <a:off x="571500" y="4565303"/>
            <a:ext cx="6743700" cy="214313"/>
          </a:xfrm>
          <a:prstGeom prst="rect">
            <a:avLst/>
          </a:prstGeom>
          <a:noFill/>
          <a:ln/>
        </p:spPr>
        <p:txBody>
          <a:bodyPr wrap="square" lIns="0" tIns="0" rIns="0" bIns="0" rtlCol="0" anchor="ctr" vert="horz"/>
          <a:lstStyle/>
          <a:p>
            <a:pPr algn="l" indent="0" marL="0">
              <a:lnSpc>
                <a:spcPts val="1688"/>
              </a:lnSpc>
              <a:buNone/>
            </a:pPr>
            <a:r>
              <a:rPr lang="en-US" sz="1125" dirty="0">
                <a:solidFill>
                  <a:srgbClr val="FFFFFF"/>
                </a:solidFill>
              </a:rPr>
              <a:t>• </a:t>
            </a:r>
            <a:pPr algn="l" indent="0" marL="0">
              <a:lnSpc>
                <a:spcPts val="1688"/>
              </a:lnSpc>
              <a:buNone/>
            </a:pPr>
            <a:r>
              <a:rPr lang="en-US" sz="1125" b="1" dirty="0">
                <a:solidFill>
                  <a:srgbClr val="FFFFFF"/>
                </a:solidFill>
              </a:rPr>
              <a:t>RR &gt;25:</a:t>
            </a:r>
            <a:pPr algn="l" indent="0" marL="0">
              <a:lnSpc>
                <a:spcPts val="1688"/>
              </a:lnSpc>
              <a:buNone/>
            </a:pPr>
            <a:r>
              <a:rPr lang="en-US" sz="1125" dirty="0">
                <a:solidFill>
                  <a:srgbClr val="FFFFFF"/>
                </a:solidFill>
              </a:rPr>
              <a:t> Seek urgent help / admission</a:t>
            </a:r>
            <a:endParaRPr lang="en-US" sz="1125" dirty="0"/>
          </a:p>
        </p:txBody>
      </p:sp>
      <p:sp>
        <p:nvSpPr>
          <p:cNvPr id="28" name="Text 9"/>
          <p:cNvSpPr/>
          <p:nvPr/>
        </p:nvSpPr>
        <p:spPr>
          <a:xfrm>
            <a:off x="571500" y="4779615"/>
            <a:ext cx="6572250" cy="214313"/>
          </a:xfrm>
          <a:prstGeom prst="rect">
            <a:avLst/>
          </a:prstGeom>
          <a:noFill/>
          <a:ln/>
        </p:spPr>
        <p:txBody>
          <a:bodyPr wrap="square" lIns="0" tIns="0" rIns="0" bIns="0" rtlCol="0" anchor="ctr" vert="horz"/>
          <a:lstStyle/>
          <a:p>
            <a:pPr algn="l" indent="0" marL="0">
              <a:lnSpc>
                <a:spcPts val="1688"/>
              </a:lnSpc>
              <a:buNone/>
            </a:pPr>
            <a:r>
              <a:rPr lang="en-US" sz="1125" dirty="0">
                <a:solidFill>
                  <a:srgbClr val="FFFFFF"/>
                </a:solidFill>
              </a:rPr>
              <a:t>• </a:t>
            </a:r>
            <a:pPr algn="l" indent="0" marL="0">
              <a:lnSpc>
                <a:spcPts val="1688"/>
              </a:lnSpc>
              <a:buNone/>
            </a:pPr>
            <a:r>
              <a:rPr lang="en-US" sz="1125" b="1" dirty="0">
                <a:solidFill>
                  <a:srgbClr val="FFFFFF"/>
                </a:solidFill>
              </a:rPr>
              <a:t>RR &gt;20:</a:t>
            </a:r>
            <a:pPr algn="l" indent="0" marL="0">
              <a:lnSpc>
                <a:spcPts val="1688"/>
              </a:lnSpc>
              <a:buNone/>
            </a:pPr>
            <a:r>
              <a:rPr lang="en-US" sz="1125" dirty="0">
                <a:solidFill>
                  <a:srgbClr val="FFFFFF"/>
                </a:solidFill>
              </a:rPr>
              <a:t> Concerning clinical finding</a:t>
            </a:r>
            <a:endParaRPr lang="en-US" sz="1125" dirty="0"/>
          </a:p>
        </p:txBody>
      </p:sp>
      <p:sp>
        <p:nvSpPr>
          <p:cNvPr id="29" name="Text 10"/>
          <p:cNvSpPr/>
          <p:nvPr/>
        </p:nvSpPr>
        <p:spPr>
          <a:xfrm>
            <a:off x="571500" y="4993928"/>
            <a:ext cx="7258050" cy="214313"/>
          </a:xfrm>
          <a:prstGeom prst="rect">
            <a:avLst/>
          </a:prstGeom>
          <a:noFill/>
          <a:ln/>
        </p:spPr>
        <p:txBody>
          <a:bodyPr wrap="square" lIns="0" tIns="0" rIns="0" bIns="0" rtlCol="0" anchor="ctr" vert="horz"/>
          <a:lstStyle/>
          <a:p>
            <a:pPr algn="l" indent="0" marL="0">
              <a:lnSpc>
                <a:spcPts val="1688"/>
              </a:lnSpc>
              <a:buNone/>
            </a:pPr>
            <a:r>
              <a:rPr lang="en-US" sz="1125" dirty="0">
                <a:solidFill>
                  <a:srgbClr val="FFFFFF"/>
                </a:solidFill>
              </a:rPr>
              <a:t>• </a:t>
            </a:r>
            <a:pPr algn="l" indent="0" marL="0">
              <a:lnSpc>
                <a:spcPts val="1688"/>
              </a:lnSpc>
              <a:buNone/>
            </a:pPr>
            <a:r>
              <a:rPr lang="en-US" sz="1125" b="1" dirty="0">
                <a:solidFill>
                  <a:srgbClr val="FFFFFF"/>
                </a:solidFill>
              </a:rPr>
              <a:t>SpO₂ &lt;92%:</a:t>
            </a:r>
            <a:pPr algn="l" indent="0" marL="0">
              <a:lnSpc>
                <a:spcPts val="1688"/>
              </a:lnSpc>
              <a:buNone/>
            </a:pPr>
            <a:r>
              <a:rPr lang="en-US" sz="1125" dirty="0">
                <a:solidFill>
                  <a:srgbClr val="FFFFFF"/>
                </a:solidFill>
              </a:rPr>
              <a:t> Emergency clinical threshold</a:t>
            </a:r>
            <a:endParaRPr lang="en-US" sz="1125" dirty="0"/>
          </a:p>
        </p:txBody>
      </p:sp>
      <p:sp>
        <p:nvSpPr>
          <p:cNvPr id="30" name="Text 11"/>
          <p:cNvSpPr/>
          <p:nvPr/>
        </p:nvSpPr>
        <p:spPr>
          <a:xfrm>
            <a:off x="571500" y="5208240"/>
            <a:ext cx="7486650" cy="214313"/>
          </a:xfrm>
          <a:prstGeom prst="rect">
            <a:avLst/>
          </a:prstGeom>
          <a:noFill/>
          <a:ln/>
        </p:spPr>
        <p:txBody>
          <a:bodyPr wrap="square" lIns="0" tIns="0" rIns="0" bIns="0" rtlCol="0" anchor="ctr" vert="horz"/>
          <a:lstStyle/>
          <a:p>
            <a:pPr algn="l" indent="0" marL="0">
              <a:lnSpc>
                <a:spcPts val="1688"/>
              </a:lnSpc>
              <a:buNone/>
            </a:pPr>
            <a:r>
              <a:rPr lang="en-US" sz="1125" dirty="0">
                <a:solidFill>
                  <a:srgbClr val="FFFFFF"/>
                </a:solidFill>
              </a:rPr>
              <a:t>• </a:t>
            </a:r>
            <a:pPr algn="l" indent="0" marL="0">
              <a:lnSpc>
                <a:spcPts val="1688"/>
              </a:lnSpc>
              <a:buNone/>
            </a:pPr>
            <a:r>
              <a:rPr lang="en-US" sz="1125" b="1" dirty="0">
                <a:solidFill>
                  <a:srgbClr val="FFFFFF"/>
                </a:solidFill>
              </a:rPr>
              <a:t>SpO₂ 92–94%:</a:t>
            </a:r>
            <a:pPr algn="l" indent="0" marL="0">
              <a:lnSpc>
                <a:spcPts val="1688"/>
              </a:lnSpc>
              <a:buNone/>
            </a:pPr>
            <a:r>
              <a:rPr lang="en-US" sz="1125" dirty="0">
                <a:solidFill>
                  <a:srgbClr val="FFFFFF"/>
                </a:solidFill>
              </a:rPr>
              <a:t> Urgent assessment required</a:t>
            </a:r>
            <a:endParaRPr lang="en-US" sz="1125" dirty="0"/>
          </a:p>
        </p:txBody>
      </p:sp>
      <p:sp>
        <p:nvSpPr>
          <p:cNvPr id="31" name="Text 12"/>
          <p:cNvSpPr/>
          <p:nvPr/>
        </p:nvSpPr>
        <p:spPr>
          <a:xfrm>
            <a:off x="7086600" y="1903065"/>
            <a:ext cx="510540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Pulse Rate &amp; Blood Pressure</a:t>
            </a:r>
            <a:endParaRPr lang="en-US" sz="1350" dirty="0"/>
          </a:p>
        </p:txBody>
      </p:sp>
      <p:sp>
        <p:nvSpPr>
          <p:cNvPr id="32" name="Text 13"/>
          <p:cNvSpPr/>
          <p:nvPr/>
        </p:nvSpPr>
        <p:spPr>
          <a:xfrm>
            <a:off x="7086600" y="2160240"/>
            <a:ext cx="5105400" cy="228600"/>
          </a:xfrm>
          <a:prstGeom prst="rect">
            <a:avLst/>
          </a:prstGeom>
          <a:noFill/>
          <a:ln/>
        </p:spPr>
        <p:txBody>
          <a:bodyPr wrap="square" lIns="0" tIns="0" rIns="0" bIns="0" rtlCol="0" anchor="ctr" vert="horz"/>
          <a:lstStyle/>
          <a:p>
            <a:pPr indent="0" marL="0">
              <a:lnSpc>
                <a:spcPts val="1800"/>
              </a:lnSpc>
              <a:buNone/>
            </a:pPr>
            <a:r>
              <a:rPr lang="en-US" sz="1200" dirty="0">
                <a:solidFill>
                  <a:srgbClr val="5D6D7E"/>
                </a:solidFill>
              </a:rPr>
              <a:t>Check for tachycardia or hypotension (PE/HF).</a:t>
            </a:r>
            <a:endParaRPr lang="en-US" sz="1200" dirty="0"/>
          </a:p>
        </p:txBody>
      </p:sp>
      <p:sp>
        <p:nvSpPr>
          <p:cNvPr id="33" name="Text 14"/>
          <p:cNvSpPr/>
          <p:nvPr/>
        </p:nvSpPr>
        <p:spPr>
          <a:xfrm>
            <a:off x="7086600" y="2626965"/>
            <a:ext cx="2651671"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Temperature</a:t>
            </a:r>
            <a:endParaRPr lang="en-US" sz="1350" dirty="0"/>
          </a:p>
        </p:txBody>
      </p:sp>
      <p:sp>
        <p:nvSpPr>
          <p:cNvPr id="34" name="Text 15"/>
          <p:cNvSpPr/>
          <p:nvPr/>
        </p:nvSpPr>
        <p:spPr>
          <a:xfrm>
            <a:off x="7086600" y="2884140"/>
            <a:ext cx="5105400" cy="228600"/>
          </a:xfrm>
          <a:prstGeom prst="rect">
            <a:avLst/>
          </a:prstGeom>
          <a:noFill/>
          <a:ln/>
        </p:spPr>
        <p:txBody>
          <a:bodyPr wrap="square" lIns="0" tIns="0" rIns="0" bIns="0" rtlCol="0" anchor="ctr" vert="horz"/>
          <a:lstStyle/>
          <a:p>
            <a:pPr indent="0" marL="0">
              <a:lnSpc>
                <a:spcPts val="1800"/>
              </a:lnSpc>
              <a:buNone/>
            </a:pPr>
            <a:r>
              <a:rPr lang="en-US" sz="1200" dirty="0">
                <a:solidFill>
                  <a:srgbClr val="5D6D7E"/>
                </a:solidFill>
              </a:rPr>
              <a:t>Fever + Cough = Consider Pneumonia.</a:t>
            </a:r>
            <a:endParaRPr lang="en-US" sz="1200" dirty="0"/>
          </a:p>
        </p:txBody>
      </p:sp>
      <p:sp>
        <p:nvSpPr>
          <p:cNvPr id="35" name="Text 16"/>
          <p:cNvSpPr/>
          <p:nvPr/>
        </p:nvSpPr>
        <p:spPr>
          <a:xfrm>
            <a:off x="5311229" y="6515100"/>
            <a:ext cx="3360420" cy="200025"/>
          </a:xfrm>
          <a:prstGeom prst="rect">
            <a:avLst/>
          </a:prstGeom>
          <a:noFill/>
          <a:ln/>
        </p:spPr>
        <p:txBody>
          <a:bodyPr wrap="square" lIns="0" tIns="0" rIns="0" bIns="0" rtlCol="0" anchor="ctr" vert="horz"/>
          <a:lstStyle/>
          <a:p>
            <a:pPr indent="0" marL="0">
              <a:lnSpc>
                <a:spcPts val="1575"/>
              </a:lnSpc>
              <a:buNone/>
            </a:pPr>
            <a:r>
              <a:rPr lang="en-US" sz="1050" b="1" spc="30" kern="0" dirty="0">
                <a:solidFill>
                  <a:srgbClr val="7F8C8D"/>
                </a:solidFill>
              </a:rPr>
              <a:t>www.bradfordvts.co.uk</a:t>
            </a:r>
            <a:endParaRPr lang="en-US"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0" y="0"/>
            <a:ext cx="12192000" cy="381000"/>
          </a:xfrm>
          <a:prstGeom prst="rect">
            <a:avLst/>
          </a:prstGeom>
        </p:spPr>
      </p:pic>
      <p:pic>
        <p:nvPicPr>
          <p:cNvPr id="5" name="Image 3" descr="preencoded.png">    </p:cNvPr>
          <p:cNvPicPr>
            <a:picLocks noChangeAspect="1"/>
          </p:cNvPicPr>
          <p:nvPr/>
        </p:nvPicPr>
        <p:blipFill>
          <a:blip r:embed="rId5"/>
          <a:stretch>
            <a:fillRect/>
          </a:stretch>
        </p:blipFill>
        <p:spPr>
          <a:xfrm>
            <a:off x="0" y="523875"/>
            <a:ext cx="12192000" cy="548580"/>
          </a:xfrm>
          <a:prstGeom prst="rect">
            <a:avLst/>
          </a:prstGeom>
        </p:spPr>
      </p:pic>
      <p:pic>
        <p:nvPicPr>
          <p:cNvPr id="6" name="Image 4" descr="preencoded.png">    </p:cNvPr>
          <p:cNvPicPr>
            <a:picLocks noChangeAspect="1"/>
          </p:cNvPicPr>
          <p:nvPr/>
        </p:nvPicPr>
        <p:blipFill>
          <a:blip r:embed="rId6"/>
          <a:stretch>
            <a:fillRect/>
          </a:stretch>
        </p:blipFill>
        <p:spPr>
          <a:xfrm>
            <a:off x="238125" y="1310580"/>
            <a:ext cx="3778300" cy="2449860"/>
          </a:xfrm>
          <a:prstGeom prst="rect">
            <a:avLst/>
          </a:prstGeom>
        </p:spPr>
      </p:pic>
      <p:pic>
        <p:nvPicPr>
          <p:cNvPr id="7" name="Image 5" descr="preencoded.png">    </p:cNvPr>
          <p:cNvPicPr>
            <a:picLocks noChangeAspect="1"/>
          </p:cNvPicPr>
          <p:nvPr/>
        </p:nvPicPr>
        <p:blipFill>
          <a:blip r:embed="rId7"/>
          <a:stretch>
            <a:fillRect/>
          </a:stretch>
        </p:blipFill>
        <p:spPr>
          <a:xfrm>
            <a:off x="428625" y="1501080"/>
            <a:ext cx="3397300" cy="352425"/>
          </a:xfrm>
          <a:prstGeom prst="rect">
            <a:avLst/>
          </a:prstGeom>
        </p:spPr>
      </p:pic>
      <p:pic>
        <p:nvPicPr>
          <p:cNvPr id="8" name="Image 6" descr="preencoded.png">    </p:cNvPr>
          <p:cNvPicPr>
            <a:picLocks noChangeAspect="1"/>
          </p:cNvPicPr>
          <p:nvPr/>
        </p:nvPicPr>
        <p:blipFill>
          <a:blip r:embed="rId8"/>
          <a:stretch>
            <a:fillRect/>
          </a:stretch>
        </p:blipFill>
        <p:spPr>
          <a:xfrm>
            <a:off x="428625" y="1534418"/>
            <a:ext cx="238125" cy="190500"/>
          </a:xfrm>
          <a:prstGeom prst="rect">
            <a:avLst/>
          </a:prstGeom>
        </p:spPr>
      </p:pic>
      <p:pic>
        <p:nvPicPr>
          <p:cNvPr id="9" name="Image 7" descr="preencoded.png">    </p:cNvPr>
          <p:cNvPicPr>
            <a:picLocks noChangeAspect="1"/>
          </p:cNvPicPr>
          <p:nvPr/>
        </p:nvPicPr>
        <p:blipFill>
          <a:blip r:embed="rId9"/>
          <a:stretch>
            <a:fillRect/>
          </a:stretch>
        </p:blipFill>
        <p:spPr>
          <a:xfrm>
            <a:off x="428625" y="2034480"/>
            <a:ext cx="142875" cy="142875"/>
          </a:xfrm>
          <a:prstGeom prst="rect">
            <a:avLst/>
          </a:prstGeom>
        </p:spPr>
      </p:pic>
      <p:pic>
        <p:nvPicPr>
          <p:cNvPr id="10" name="Image 8" descr="preencoded.png">    </p:cNvPr>
          <p:cNvPicPr>
            <a:picLocks noChangeAspect="1"/>
          </p:cNvPicPr>
          <p:nvPr/>
        </p:nvPicPr>
        <p:blipFill>
          <a:blip r:embed="rId10"/>
          <a:stretch>
            <a:fillRect/>
          </a:stretch>
        </p:blipFill>
        <p:spPr>
          <a:xfrm>
            <a:off x="428625" y="2529780"/>
            <a:ext cx="142875" cy="131862"/>
          </a:xfrm>
          <a:prstGeom prst="rect">
            <a:avLst/>
          </a:prstGeom>
        </p:spPr>
      </p:pic>
      <p:pic>
        <p:nvPicPr>
          <p:cNvPr id="11" name="Image 9" descr="preencoded.png">    </p:cNvPr>
          <p:cNvPicPr>
            <a:picLocks noChangeAspect="1"/>
          </p:cNvPicPr>
          <p:nvPr/>
        </p:nvPicPr>
        <p:blipFill>
          <a:blip r:embed="rId11"/>
          <a:stretch>
            <a:fillRect/>
          </a:stretch>
        </p:blipFill>
        <p:spPr>
          <a:xfrm>
            <a:off x="238125" y="3950940"/>
            <a:ext cx="3778300" cy="2449860"/>
          </a:xfrm>
          <a:prstGeom prst="rect">
            <a:avLst/>
          </a:prstGeom>
        </p:spPr>
      </p:pic>
      <p:pic>
        <p:nvPicPr>
          <p:cNvPr id="12" name="Image 10" descr="preencoded.png">    </p:cNvPr>
          <p:cNvPicPr>
            <a:picLocks noChangeAspect="1"/>
          </p:cNvPicPr>
          <p:nvPr/>
        </p:nvPicPr>
        <p:blipFill>
          <a:blip r:embed="rId12"/>
          <a:stretch>
            <a:fillRect/>
          </a:stretch>
        </p:blipFill>
        <p:spPr>
          <a:xfrm>
            <a:off x="428625" y="4141440"/>
            <a:ext cx="3397300" cy="352425"/>
          </a:xfrm>
          <a:prstGeom prst="rect">
            <a:avLst/>
          </a:prstGeom>
        </p:spPr>
      </p:pic>
      <p:pic>
        <p:nvPicPr>
          <p:cNvPr id="13" name="Image 11" descr="preencoded.png">    </p:cNvPr>
          <p:cNvPicPr>
            <a:picLocks noChangeAspect="1"/>
          </p:cNvPicPr>
          <p:nvPr/>
        </p:nvPicPr>
        <p:blipFill>
          <a:blip r:embed="rId13"/>
          <a:stretch>
            <a:fillRect/>
          </a:stretch>
        </p:blipFill>
        <p:spPr>
          <a:xfrm>
            <a:off x="428625" y="4174778"/>
            <a:ext cx="238125" cy="190500"/>
          </a:xfrm>
          <a:prstGeom prst="rect">
            <a:avLst/>
          </a:prstGeom>
        </p:spPr>
      </p:pic>
      <p:pic>
        <p:nvPicPr>
          <p:cNvPr id="14" name="Image 12" descr="preencoded.png">    </p:cNvPr>
          <p:cNvPicPr>
            <a:picLocks noChangeAspect="1"/>
          </p:cNvPicPr>
          <p:nvPr/>
        </p:nvPicPr>
        <p:blipFill>
          <a:blip r:embed="rId14"/>
          <a:stretch>
            <a:fillRect/>
          </a:stretch>
        </p:blipFill>
        <p:spPr>
          <a:xfrm>
            <a:off x="428625" y="4674840"/>
            <a:ext cx="142875" cy="142875"/>
          </a:xfrm>
          <a:prstGeom prst="rect">
            <a:avLst/>
          </a:prstGeom>
        </p:spPr>
      </p:pic>
      <p:pic>
        <p:nvPicPr>
          <p:cNvPr id="15" name="Image 13" descr="preencoded.png">    </p:cNvPr>
          <p:cNvPicPr>
            <a:picLocks noChangeAspect="1"/>
          </p:cNvPicPr>
          <p:nvPr/>
        </p:nvPicPr>
        <p:blipFill>
          <a:blip r:embed="rId15"/>
          <a:stretch>
            <a:fillRect/>
          </a:stretch>
        </p:blipFill>
        <p:spPr>
          <a:xfrm>
            <a:off x="428625" y="5170140"/>
            <a:ext cx="142875" cy="142875"/>
          </a:xfrm>
          <a:prstGeom prst="rect">
            <a:avLst/>
          </a:prstGeom>
        </p:spPr>
      </p:pic>
      <p:pic>
        <p:nvPicPr>
          <p:cNvPr id="16" name="Image 14" descr="preencoded.png">    </p:cNvPr>
          <p:cNvPicPr>
            <a:picLocks noChangeAspect="1"/>
          </p:cNvPicPr>
          <p:nvPr/>
        </p:nvPicPr>
        <p:blipFill>
          <a:blip r:embed="rId16"/>
          <a:stretch>
            <a:fillRect/>
          </a:stretch>
        </p:blipFill>
        <p:spPr>
          <a:xfrm>
            <a:off x="4206925" y="1310580"/>
            <a:ext cx="3778300" cy="2449860"/>
          </a:xfrm>
          <a:prstGeom prst="rect">
            <a:avLst/>
          </a:prstGeom>
        </p:spPr>
      </p:pic>
      <p:pic>
        <p:nvPicPr>
          <p:cNvPr id="17" name="Image 15" descr="preencoded.png">    </p:cNvPr>
          <p:cNvPicPr>
            <a:picLocks noChangeAspect="1"/>
          </p:cNvPicPr>
          <p:nvPr/>
        </p:nvPicPr>
        <p:blipFill>
          <a:blip r:embed="rId17"/>
          <a:stretch>
            <a:fillRect/>
          </a:stretch>
        </p:blipFill>
        <p:spPr>
          <a:xfrm>
            <a:off x="4397425" y="1501080"/>
            <a:ext cx="3397300" cy="352425"/>
          </a:xfrm>
          <a:prstGeom prst="rect">
            <a:avLst/>
          </a:prstGeom>
        </p:spPr>
      </p:pic>
      <p:pic>
        <p:nvPicPr>
          <p:cNvPr id="18" name="Image 16" descr="preencoded.png">    </p:cNvPr>
          <p:cNvPicPr>
            <a:picLocks noChangeAspect="1"/>
          </p:cNvPicPr>
          <p:nvPr/>
        </p:nvPicPr>
        <p:blipFill>
          <a:blip r:embed="rId18"/>
          <a:stretch>
            <a:fillRect/>
          </a:stretch>
        </p:blipFill>
        <p:spPr>
          <a:xfrm>
            <a:off x="4397425" y="1534418"/>
            <a:ext cx="238125" cy="190500"/>
          </a:xfrm>
          <a:prstGeom prst="rect">
            <a:avLst/>
          </a:prstGeom>
        </p:spPr>
      </p:pic>
      <p:pic>
        <p:nvPicPr>
          <p:cNvPr id="19" name="Image 17" descr="preencoded.png">    </p:cNvPr>
          <p:cNvPicPr>
            <a:picLocks noChangeAspect="1"/>
          </p:cNvPicPr>
          <p:nvPr/>
        </p:nvPicPr>
        <p:blipFill>
          <a:blip r:embed="rId19"/>
          <a:stretch>
            <a:fillRect/>
          </a:stretch>
        </p:blipFill>
        <p:spPr>
          <a:xfrm>
            <a:off x="4397425" y="2034480"/>
            <a:ext cx="142875" cy="142875"/>
          </a:xfrm>
          <a:prstGeom prst="rect">
            <a:avLst/>
          </a:prstGeom>
        </p:spPr>
      </p:pic>
      <p:pic>
        <p:nvPicPr>
          <p:cNvPr id="20" name="Image 18" descr="preencoded.png">    </p:cNvPr>
          <p:cNvPicPr>
            <a:picLocks noChangeAspect="1"/>
          </p:cNvPicPr>
          <p:nvPr/>
        </p:nvPicPr>
        <p:blipFill>
          <a:blip r:embed="rId20"/>
          <a:stretch>
            <a:fillRect/>
          </a:stretch>
        </p:blipFill>
        <p:spPr>
          <a:xfrm>
            <a:off x="4397425" y="2529780"/>
            <a:ext cx="142875" cy="142875"/>
          </a:xfrm>
          <a:prstGeom prst="rect">
            <a:avLst/>
          </a:prstGeom>
        </p:spPr>
      </p:pic>
      <p:pic>
        <p:nvPicPr>
          <p:cNvPr id="21" name="Image 19" descr="preencoded.png">    </p:cNvPr>
          <p:cNvPicPr>
            <a:picLocks noChangeAspect="1"/>
          </p:cNvPicPr>
          <p:nvPr/>
        </p:nvPicPr>
        <p:blipFill>
          <a:blip r:embed="rId21"/>
          <a:stretch>
            <a:fillRect/>
          </a:stretch>
        </p:blipFill>
        <p:spPr>
          <a:xfrm>
            <a:off x="4206925" y="3950940"/>
            <a:ext cx="3778300" cy="2449860"/>
          </a:xfrm>
          <a:prstGeom prst="rect">
            <a:avLst/>
          </a:prstGeom>
        </p:spPr>
      </p:pic>
      <p:pic>
        <p:nvPicPr>
          <p:cNvPr id="22" name="Image 20" descr="preencoded.png">    </p:cNvPr>
          <p:cNvPicPr>
            <a:picLocks noChangeAspect="1"/>
          </p:cNvPicPr>
          <p:nvPr/>
        </p:nvPicPr>
        <p:blipFill>
          <a:blip r:embed="rId22"/>
          <a:stretch>
            <a:fillRect/>
          </a:stretch>
        </p:blipFill>
        <p:spPr>
          <a:xfrm>
            <a:off x="4397425" y="4141440"/>
            <a:ext cx="3397300" cy="352425"/>
          </a:xfrm>
          <a:prstGeom prst="rect">
            <a:avLst/>
          </a:prstGeom>
        </p:spPr>
      </p:pic>
      <p:pic>
        <p:nvPicPr>
          <p:cNvPr id="23" name="Image 21" descr="preencoded.png">    </p:cNvPr>
          <p:cNvPicPr>
            <a:picLocks noChangeAspect="1"/>
          </p:cNvPicPr>
          <p:nvPr/>
        </p:nvPicPr>
        <p:blipFill>
          <a:blip r:embed="rId23"/>
          <a:stretch>
            <a:fillRect/>
          </a:stretch>
        </p:blipFill>
        <p:spPr>
          <a:xfrm>
            <a:off x="4397425" y="4174778"/>
            <a:ext cx="238125" cy="190500"/>
          </a:xfrm>
          <a:prstGeom prst="rect">
            <a:avLst/>
          </a:prstGeom>
        </p:spPr>
      </p:pic>
      <p:pic>
        <p:nvPicPr>
          <p:cNvPr id="24" name="Image 22" descr="preencoded.png">    </p:cNvPr>
          <p:cNvPicPr>
            <a:picLocks noChangeAspect="1"/>
          </p:cNvPicPr>
          <p:nvPr/>
        </p:nvPicPr>
        <p:blipFill>
          <a:blip r:embed="rId24"/>
          <a:stretch>
            <a:fillRect/>
          </a:stretch>
        </p:blipFill>
        <p:spPr>
          <a:xfrm>
            <a:off x="4397425" y="4674840"/>
            <a:ext cx="142875" cy="142875"/>
          </a:xfrm>
          <a:prstGeom prst="rect">
            <a:avLst/>
          </a:prstGeom>
        </p:spPr>
      </p:pic>
      <p:pic>
        <p:nvPicPr>
          <p:cNvPr id="25" name="Image 23" descr="preencoded.png">    </p:cNvPr>
          <p:cNvPicPr>
            <a:picLocks noChangeAspect="1"/>
          </p:cNvPicPr>
          <p:nvPr/>
        </p:nvPicPr>
        <p:blipFill>
          <a:blip r:embed="rId25"/>
          <a:stretch>
            <a:fillRect/>
          </a:stretch>
        </p:blipFill>
        <p:spPr>
          <a:xfrm>
            <a:off x="4397425" y="5170140"/>
            <a:ext cx="142875" cy="142875"/>
          </a:xfrm>
          <a:prstGeom prst="rect">
            <a:avLst/>
          </a:prstGeom>
        </p:spPr>
      </p:pic>
      <p:pic>
        <p:nvPicPr>
          <p:cNvPr id="26" name="Image 24" descr="preencoded.png">    </p:cNvPr>
          <p:cNvPicPr>
            <a:picLocks noChangeAspect="1"/>
          </p:cNvPicPr>
          <p:nvPr/>
        </p:nvPicPr>
        <p:blipFill>
          <a:blip r:embed="rId26"/>
          <a:stretch>
            <a:fillRect/>
          </a:stretch>
        </p:blipFill>
        <p:spPr>
          <a:xfrm>
            <a:off x="8175724" y="1310580"/>
            <a:ext cx="3778300" cy="2449860"/>
          </a:xfrm>
          <a:prstGeom prst="rect">
            <a:avLst/>
          </a:prstGeom>
        </p:spPr>
      </p:pic>
      <p:pic>
        <p:nvPicPr>
          <p:cNvPr id="27" name="Image 25" descr="preencoded.png">    </p:cNvPr>
          <p:cNvPicPr>
            <a:picLocks noChangeAspect="1"/>
          </p:cNvPicPr>
          <p:nvPr/>
        </p:nvPicPr>
        <p:blipFill>
          <a:blip r:embed="rId27"/>
          <a:stretch>
            <a:fillRect/>
          </a:stretch>
        </p:blipFill>
        <p:spPr>
          <a:xfrm>
            <a:off x="8366224" y="1513433"/>
            <a:ext cx="214313" cy="175320"/>
          </a:xfrm>
          <a:prstGeom prst="rect">
            <a:avLst/>
          </a:prstGeom>
        </p:spPr>
      </p:pic>
      <p:pic>
        <p:nvPicPr>
          <p:cNvPr id="28" name="Image 26" descr="preencoded.png">    </p:cNvPr>
          <p:cNvPicPr>
            <a:picLocks noChangeAspect="1"/>
          </p:cNvPicPr>
          <p:nvPr/>
        </p:nvPicPr>
        <p:blipFill>
          <a:blip r:embed="rId28"/>
          <a:stretch>
            <a:fillRect/>
          </a:stretch>
        </p:blipFill>
        <p:spPr>
          <a:xfrm>
            <a:off x="8175724" y="3950940"/>
            <a:ext cx="3778300" cy="2449860"/>
          </a:xfrm>
          <a:prstGeom prst="rect">
            <a:avLst/>
          </a:prstGeom>
        </p:spPr>
      </p:pic>
      <p:pic>
        <p:nvPicPr>
          <p:cNvPr id="29" name="Image 27" descr="preencoded.png">    </p:cNvPr>
          <p:cNvPicPr>
            <a:picLocks noChangeAspect="1"/>
          </p:cNvPicPr>
          <p:nvPr/>
        </p:nvPicPr>
        <p:blipFill>
          <a:blip r:embed="rId29"/>
          <a:stretch>
            <a:fillRect/>
          </a:stretch>
        </p:blipFill>
        <p:spPr>
          <a:xfrm>
            <a:off x="8366224" y="4153793"/>
            <a:ext cx="214313" cy="175320"/>
          </a:xfrm>
          <a:prstGeom prst="rect">
            <a:avLst/>
          </a:prstGeom>
        </p:spPr>
      </p:pic>
      <p:sp>
        <p:nvSpPr>
          <p:cNvPr id="30" name="Text 0"/>
          <p:cNvSpPr/>
          <p:nvPr/>
        </p:nvSpPr>
        <p:spPr>
          <a:xfrm>
            <a:off x="238125" y="114300"/>
            <a:ext cx="4160520" cy="161925"/>
          </a:xfrm>
          <a:prstGeom prst="rect">
            <a:avLst/>
          </a:prstGeom>
          <a:noFill/>
          <a:ln/>
        </p:spPr>
        <p:txBody>
          <a:bodyPr wrap="square" lIns="0" tIns="0" rIns="0" bIns="0" rtlCol="0" anchor="ctr" vert="horz"/>
          <a:lstStyle/>
          <a:p>
            <a:pPr indent="0" marL="0">
              <a:lnSpc>
                <a:spcPts val="1575"/>
              </a:lnSpc>
              <a:buNone/>
            </a:pPr>
            <a:r>
              <a:rPr lang="en-US" sz="1050" b="1" spc="90" kern="0" dirty="0">
                <a:solidFill>
                  <a:srgbClr val="FFFFFF"/>
                </a:solidFill>
                <a:latin typeface="Inter" pitchFamily="34" charset="0"/>
                <a:ea typeface="Inter" pitchFamily="34" charset="-122"/>
                <a:cs typeface="Inter" pitchFamily="34" charset="-120"/>
              </a:rPr>
              <a:t>BRADFORD VTS TEACHING DECK</a:t>
            </a:r>
            <a:endParaRPr lang="en-US" sz="1050" dirty="0"/>
          </a:p>
        </p:txBody>
      </p:sp>
      <p:sp>
        <p:nvSpPr>
          <p:cNvPr id="31" name="Text 1"/>
          <p:cNvSpPr/>
          <p:nvPr/>
        </p:nvSpPr>
        <p:spPr>
          <a:xfrm>
            <a:off x="238125" y="523875"/>
            <a:ext cx="11953875"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C3E50"/>
                </a:solidFill>
                <a:latin typeface="Inter" pitchFamily="34" charset="0"/>
                <a:ea typeface="Inter" pitchFamily="34" charset="-122"/>
                <a:cs typeface="Inter" pitchFamily="34" charset="-120"/>
              </a:rPr>
              <a:t>Systematic Physical Examination: General</a:t>
            </a:r>
            <a:endParaRPr lang="en-US" sz="2100" dirty="0"/>
          </a:p>
        </p:txBody>
      </p:sp>
      <p:sp>
        <p:nvSpPr>
          <p:cNvPr id="32" name="Text 2"/>
          <p:cNvSpPr/>
          <p:nvPr/>
        </p:nvSpPr>
        <p:spPr>
          <a:xfrm>
            <a:off x="238125" y="843855"/>
            <a:ext cx="11715750" cy="228600"/>
          </a:xfrm>
          <a:prstGeom prst="rect">
            <a:avLst/>
          </a:prstGeom>
          <a:noFill/>
          <a:ln/>
        </p:spPr>
        <p:txBody>
          <a:bodyPr wrap="square" lIns="0" tIns="0" rIns="0" bIns="0" rtlCol="0" anchor="ctr" vert="horz"/>
          <a:lstStyle/>
          <a:p>
            <a:pPr indent="0" marL="0">
              <a:lnSpc>
                <a:spcPts val="1800"/>
              </a:lnSpc>
              <a:buNone/>
            </a:pPr>
            <a:r>
              <a:rPr lang="en-US" sz="1200" dirty="0">
                <a:solidFill>
                  <a:srgbClr val="000000"/>
                </a:solidFill>
                <a:latin typeface="Inter" pitchFamily="34" charset="0"/>
                <a:ea typeface="Inter" pitchFamily="34" charset="-122"/>
                <a:cs typeface="Inter" pitchFamily="34" charset="-120"/>
              </a:rPr>
              <a:t>Assessing for pallor, cyanosis, and finger clubbing</a:t>
            </a:r>
            <a:endParaRPr lang="en-US" sz="1200" dirty="0"/>
          </a:p>
        </p:txBody>
      </p:sp>
      <p:sp>
        <p:nvSpPr>
          <p:cNvPr id="33" name="Text 3"/>
          <p:cNvSpPr/>
          <p:nvPr/>
        </p:nvSpPr>
        <p:spPr>
          <a:xfrm>
            <a:off x="781050" y="1501080"/>
            <a:ext cx="123444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latin typeface="Inter" pitchFamily="34" charset="0"/>
                <a:ea typeface="Inter" pitchFamily="34" charset="-122"/>
                <a:cs typeface="Inter" pitchFamily="34" charset="-120"/>
              </a:rPr>
              <a:t>Pallor</a:t>
            </a:r>
            <a:endParaRPr lang="en-US" sz="1350" dirty="0"/>
          </a:p>
        </p:txBody>
      </p:sp>
      <p:sp>
        <p:nvSpPr>
          <p:cNvPr id="34" name="Text 4"/>
          <p:cNvSpPr/>
          <p:nvPr/>
        </p:nvSpPr>
        <p:spPr>
          <a:xfrm>
            <a:off x="647700" y="1996380"/>
            <a:ext cx="3178225" cy="400050"/>
          </a:xfrm>
          <a:prstGeom prst="rect">
            <a:avLst/>
          </a:prstGeom>
          <a:noFill/>
          <a:ln/>
        </p:spPr>
        <p:txBody>
          <a:bodyPr wrap="square" lIns="0" tIns="0" rIns="0" bIns="0" rtlCol="0" anchor="ctr" vert="horz"/>
          <a:lstStyle/>
          <a:p>
            <a:pPr algn="l" indent="0" marL="0">
              <a:lnSpc>
                <a:spcPts val="1575"/>
              </a:lnSpc>
              <a:buNone/>
            </a:pPr>
            <a:r>
              <a:rPr lang="en-US" sz="1125" dirty="0">
                <a:solidFill>
                  <a:srgbClr val="34495E"/>
                </a:solidFill>
                <a:latin typeface="Inter" pitchFamily="34" charset="0"/>
                <a:ea typeface="Inter" pitchFamily="34" charset="-122"/>
                <a:cs typeface="Inter" pitchFamily="34" charset="-120"/>
              </a:rPr>
              <a:t>Check conjunctivae and palmar creases for significant loss of pigment.</a:t>
            </a:r>
            <a:endParaRPr lang="en-US" sz="1125" dirty="0"/>
          </a:p>
        </p:txBody>
      </p:sp>
      <p:sp>
        <p:nvSpPr>
          <p:cNvPr id="35" name="Text 5"/>
          <p:cNvSpPr/>
          <p:nvPr/>
        </p:nvSpPr>
        <p:spPr>
          <a:xfrm>
            <a:off x="647700" y="2491680"/>
            <a:ext cx="3178225" cy="400050"/>
          </a:xfrm>
          <a:prstGeom prst="rect">
            <a:avLst/>
          </a:prstGeom>
          <a:noFill/>
          <a:ln/>
        </p:spPr>
        <p:txBody>
          <a:bodyPr wrap="square" lIns="0" tIns="0" rIns="0" bIns="0" rtlCol="0" anchor="ctr" vert="horz"/>
          <a:lstStyle/>
          <a:p>
            <a:pPr algn="l" indent="0" marL="0">
              <a:lnSpc>
                <a:spcPts val="1575"/>
              </a:lnSpc>
              <a:buNone/>
            </a:pPr>
            <a:r>
              <a:rPr lang="en-US" sz="1125" dirty="0">
                <a:solidFill>
                  <a:srgbClr val="34495E"/>
                </a:solidFill>
                <a:latin typeface="Inter" pitchFamily="34" charset="0"/>
                <a:ea typeface="Inter" pitchFamily="34" charset="-122"/>
                <a:cs typeface="Inter" pitchFamily="34" charset="-120"/>
              </a:rPr>
              <a:t>Often indicates underlying </a:t>
            </a:r>
            <a:pPr algn="l" indent="0" marL="0">
              <a:lnSpc>
                <a:spcPts val="1575"/>
              </a:lnSpc>
              <a:buNone/>
            </a:pPr>
            <a:r>
              <a:rPr lang="en-US" sz="1125" b="1" dirty="0">
                <a:solidFill>
                  <a:srgbClr val="34495E"/>
                </a:solidFill>
                <a:latin typeface="Inter" pitchFamily="34" charset="0"/>
                <a:ea typeface="Inter" pitchFamily="34" charset="-122"/>
                <a:cs typeface="Inter" pitchFamily="34" charset="-120"/>
              </a:rPr>
              <a:t>anaemia</a:t>
            </a:r>
            <a:pPr algn="l" indent="0" marL="0">
              <a:lnSpc>
                <a:spcPts val="1575"/>
              </a:lnSpc>
              <a:buNone/>
            </a:pPr>
            <a:r>
              <a:rPr lang="en-US" sz="1125" dirty="0">
                <a:solidFill>
                  <a:srgbClr val="34495E"/>
                </a:solidFill>
                <a:latin typeface="Inter" pitchFamily="34" charset="0"/>
                <a:ea typeface="Inter" pitchFamily="34" charset="-122"/>
                <a:cs typeface="Inter" pitchFamily="34" charset="-120"/>
              </a:rPr>
              <a:t> (easily missed).</a:t>
            </a:r>
            <a:endParaRPr lang="en-US" sz="1125" dirty="0"/>
          </a:p>
        </p:txBody>
      </p:sp>
      <p:sp>
        <p:nvSpPr>
          <p:cNvPr id="36" name="Text 6"/>
          <p:cNvSpPr/>
          <p:nvPr/>
        </p:nvSpPr>
        <p:spPr>
          <a:xfrm>
            <a:off x="781050" y="4141440"/>
            <a:ext cx="164592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latin typeface="Inter" pitchFamily="34" charset="0"/>
                <a:ea typeface="Inter" pitchFamily="34" charset="-122"/>
                <a:cs typeface="Inter" pitchFamily="34" charset="-120"/>
              </a:rPr>
              <a:t>Cyanosis</a:t>
            </a:r>
            <a:endParaRPr lang="en-US" sz="1350" dirty="0"/>
          </a:p>
        </p:txBody>
      </p:sp>
      <p:sp>
        <p:nvSpPr>
          <p:cNvPr id="37" name="Text 7"/>
          <p:cNvSpPr/>
          <p:nvPr/>
        </p:nvSpPr>
        <p:spPr>
          <a:xfrm>
            <a:off x="647700" y="4636740"/>
            <a:ext cx="3178225" cy="400050"/>
          </a:xfrm>
          <a:prstGeom prst="rect">
            <a:avLst/>
          </a:prstGeom>
          <a:noFill/>
          <a:ln/>
        </p:spPr>
        <p:txBody>
          <a:bodyPr wrap="square" lIns="0" tIns="0" rIns="0" bIns="0" rtlCol="0" anchor="ctr" vert="horz"/>
          <a:lstStyle/>
          <a:p>
            <a:pPr algn="l" indent="0" marL="0">
              <a:lnSpc>
                <a:spcPts val="1575"/>
              </a:lnSpc>
              <a:buNone/>
            </a:pPr>
            <a:r>
              <a:rPr lang="en-US" sz="1125" b="1" dirty="0">
                <a:solidFill>
                  <a:srgbClr val="34495E"/>
                </a:solidFill>
                <a:latin typeface="Inter" pitchFamily="34" charset="0"/>
                <a:ea typeface="Inter" pitchFamily="34" charset="-122"/>
                <a:cs typeface="Inter" pitchFamily="34" charset="-120"/>
              </a:rPr>
              <a:t>Central:</a:t>
            </a:r>
            <a:pPr algn="l" indent="0" marL="0">
              <a:lnSpc>
                <a:spcPts val="1575"/>
              </a:lnSpc>
              <a:buNone/>
            </a:pPr>
            <a:r>
              <a:rPr lang="en-US" sz="1125" dirty="0">
                <a:solidFill>
                  <a:srgbClr val="34495E"/>
                </a:solidFill>
                <a:latin typeface="Inter" pitchFamily="34" charset="0"/>
                <a:ea typeface="Inter" pitchFamily="34" charset="-122"/>
                <a:cs typeface="Inter" pitchFamily="34" charset="-120"/>
              </a:rPr>
              <a:t> Check tongue and lips; indicates severe hypoxia.</a:t>
            </a:r>
            <a:endParaRPr lang="en-US" sz="1125" dirty="0"/>
          </a:p>
        </p:txBody>
      </p:sp>
      <p:sp>
        <p:nvSpPr>
          <p:cNvPr id="38" name="Text 8"/>
          <p:cNvSpPr/>
          <p:nvPr/>
        </p:nvSpPr>
        <p:spPr>
          <a:xfrm>
            <a:off x="647700" y="5132040"/>
            <a:ext cx="3178225" cy="400050"/>
          </a:xfrm>
          <a:prstGeom prst="rect">
            <a:avLst/>
          </a:prstGeom>
          <a:noFill/>
          <a:ln/>
        </p:spPr>
        <p:txBody>
          <a:bodyPr wrap="square" lIns="0" tIns="0" rIns="0" bIns="0" rtlCol="0" anchor="ctr" vert="horz"/>
          <a:lstStyle/>
          <a:p>
            <a:pPr algn="l" indent="0" marL="0">
              <a:lnSpc>
                <a:spcPts val="1575"/>
              </a:lnSpc>
              <a:buNone/>
            </a:pPr>
            <a:r>
              <a:rPr lang="en-US" sz="1125" b="1" dirty="0">
                <a:solidFill>
                  <a:srgbClr val="34495E"/>
                </a:solidFill>
                <a:latin typeface="Inter" pitchFamily="34" charset="0"/>
                <a:ea typeface="Inter" pitchFamily="34" charset="-122"/>
                <a:cs typeface="Inter" pitchFamily="34" charset="-120"/>
              </a:rPr>
              <a:t>Peripheral:</a:t>
            </a:r>
            <a:pPr algn="l" indent="0" marL="0">
              <a:lnSpc>
                <a:spcPts val="1575"/>
              </a:lnSpc>
              <a:buNone/>
            </a:pPr>
            <a:r>
              <a:rPr lang="en-US" sz="1125" dirty="0">
                <a:solidFill>
                  <a:srgbClr val="34495E"/>
                </a:solidFill>
                <a:latin typeface="Inter" pitchFamily="34" charset="0"/>
                <a:ea typeface="Inter" pitchFamily="34" charset="-122"/>
                <a:cs typeface="Inter" pitchFamily="34" charset="-120"/>
              </a:rPr>
              <a:t> Fingers/toes; may be cold or low cardiac output.</a:t>
            </a:r>
            <a:endParaRPr lang="en-US" sz="1125" dirty="0"/>
          </a:p>
        </p:txBody>
      </p:sp>
      <p:sp>
        <p:nvSpPr>
          <p:cNvPr id="39" name="Text 9"/>
          <p:cNvSpPr/>
          <p:nvPr/>
        </p:nvSpPr>
        <p:spPr>
          <a:xfrm>
            <a:off x="4749850" y="1501080"/>
            <a:ext cx="308610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latin typeface="Inter" pitchFamily="34" charset="0"/>
                <a:ea typeface="Inter" pitchFamily="34" charset="-122"/>
                <a:cs typeface="Inter" pitchFamily="34" charset="-120"/>
              </a:rPr>
              <a:t>Finger Clubbing</a:t>
            </a:r>
            <a:endParaRPr lang="en-US" sz="1350" dirty="0"/>
          </a:p>
        </p:txBody>
      </p:sp>
      <p:sp>
        <p:nvSpPr>
          <p:cNvPr id="40" name="Text 10"/>
          <p:cNvSpPr/>
          <p:nvPr/>
        </p:nvSpPr>
        <p:spPr>
          <a:xfrm>
            <a:off x="4616500" y="1996380"/>
            <a:ext cx="3178225" cy="400050"/>
          </a:xfrm>
          <a:prstGeom prst="rect">
            <a:avLst/>
          </a:prstGeom>
          <a:noFill/>
          <a:ln/>
        </p:spPr>
        <p:txBody>
          <a:bodyPr wrap="square" lIns="0" tIns="0" rIns="0" bIns="0" rtlCol="0" anchor="ctr" vert="horz"/>
          <a:lstStyle/>
          <a:p>
            <a:pPr algn="l" indent="0" marL="0">
              <a:lnSpc>
                <a:spcPts val="1575"/>
              </a:lnSpc>
              <a:buNone/>
            </a:pPr>
            <a:r>
              <a:rPr lang="en-US" sz="1125" dirty="0">
                <a:solidFill>
                  <a:srgbClr val="34495E"/>
                </a:solidFill>
                <a:latin typeface="Inter" pitchFamily="34" charset="0"/>
                <a:ea typeface="Inter" pitchFamily="34" charset="-122"/>
                <a:cs typeface="Inter" pitchFamily="34" charset="-120"/>
              </a:rPr>
              <a:t>Loss of Schamroth's window and increased nailbed fluctuancy.</a:t>
            </a:r>
            <a:endParaRPr lang="en-US" sz="1125" dirty="0"/>
          </a:p>
        </p:txBody>
      </p:sp>
      <p:sp>
        <p:nvSpPr>
          <p:cNvPr id="41" name="Text 11"/>
          <p:cNvSpPr/>
          <p:nvPr/>
        </p:nvSpPr>
        <p:spPr>
          <a:xfrm>
            <a:off x="4616500" y="2491680"/>
            <a:ext cx="3178225" cy="400050"/>
          </a:xfrm>
          <a:prstGeom prst="rect">
            <a:avLst/>
          </a:prstGeom>
          <a:noFill/>
          <a:ln/>
        </p:spPr>
        <p:txBody>
          <a:bodyPr wrap="square" lIns="0" tIns="0" rIns="0" bIns="0" rtlCol="0" anchor="ctr" vert="horz"/>
          <a:lstStyle/>
          <a:p>
            <a:pPr algn="l" indent="0" marL="0">
              <a:lnSpc>
                <a:spcPts val="1575"/>
              </a:lnSpc>
              <a:buNone/>
            </a:pPr>
            <a:r>
              <a:rPr lang="en-US" sz="1125" dirty="0">
                <a:solidFill>
                  <a:srgbClr val="34495E"/>
                </a:solidFill>
                <a:latin typeface="Inter" pitchFamily="34" charset="0"/>
                <a:ea typeface="Inter" pitchFamily="34" charset="-122"/>
                <a:cs typeface="Inter" pitchFamily="34" charset="-120"/>
              </a:rPr>
              <a:t>Key differentials: </a:t>
            </a:r>
            <a:pPr algn="l" indent="0" marL="0">
              <a:lnSpc>
                <a:spcPts val="1575"/>
              </a:lnSpc>
              <a:buNone/>
            </a:pPr>
            <a:r>
              <a:rPr lang="en-US" sz="1125" b="1" dirty="0">
                <a:solidFill>
                  <a:srgbClr val="34495E"/>
                </a:solidFill>
                <a:latin typeface="Inter" pitchFamily="34" charset="0"/>
                <a:ea typeface="Inter" pitchFamily="34" charset="-122"/>
                <a:cs typeface="Inter" pitchFamily="34" charset="-120"/>
              </a:rPr>
              <a:t>Lung Cancer</a:t>
            </a:r>
            <a:pPr algn="l" indent="0" marL="0">
              <a:lnSpc>
                <a:spcPts val="1575"/>
              </a:lnSpc>
              <a:buNone/>
            </a:pPr>
            <a:r>
              <a:rPr lang="en-US" sz="1125" dirty="0">
                <a:solidFill>
                  <a:srgbClr val="34495E"/>
                </a:solidFill>
                <a:latin typeface="Inter" pitchFamily="34" charset="0"/>
                <a:ea typeface="Inter" pitchFamily="34" charset="-122"/>
                <a:cs typeface="Inter" pitchFamily="34" charset="-120"/>
              </a:rPr>
              <a:t>, </a:t>
            </a:r>
            <a:pPr algn="l" indent="0" marL="0">
              <a:lnSpc>
                <a:spcPts val="1575"/>
              </a:lnSpc>
              <a:buNone/>
            </a:pPr>
            <a:r>
              <a:rPr lang="en-US" sz="1125" b="1" dirty="0">
                <a:solidFill>
                  <a:srgbClr val="34495E"/>
                </a:solidFill>
                <a:latin typeface="Inter" pitchFamily="34" charset="0"/>
                <a:ea typeface="Inter" pitchFamily="34" charset="-122"/>
                <a:cs typeface="Inter" pitchFamily="34" charset="-120"/>
              </a:rPr>
              <a:t>IPF</a:t>
            </a:r>
            <a:pPr algn="l" indent="0" marL="0">
              <a:lnSpc>
                <a:spcPts val="1575"/>
              </a:lnSpc>
              <a:buNone/>
            </a:pPr>
            <a:r>
              <a:rPr lang="en-US" sz="1125" dirty="0">
                <a:solidFill>
                  <a:srgbClr val="34495E"/>
                </a:solidFill>
                <a:latin typeface="Inter" pitchFamily="34" charset="0"/>
                <a:ea typeface="Inter" pitchFamily="34" charset="-122"/>
                <a:cs typeface="Inter" pitchFamily="34" charset="-120"/>
              </a:rPr>
              <a:t>, Bronchiectasis, CF.</a:t>
            </a:r>
            <a:endParaRPr lang="en-US" sz="1125" dirty="0"/>
          </a:p>
        </p:txBody>
      </p:sp>
      <p:sp>
        <p:nvSpPr>
          <p:cNvPr id="42" name="Text 12"/>
          <p:cNvSpPr/>
          <p:nvPr/>
        </p:nvSpPr>
        <p:spPr>
          <a:xfrm>
            <a:off x="4749850" y="4141440"/>
            <a:ext cx="370332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latin typeface="Inter" pitchFamily="34" charset="0"/>
                <a:ea typeface="Inter" pitchFamily="34" charset="-122"/>
                <a:cs typeface="Inter" pitchFamily="34" charset="-120"/>
              </a:rPr>
              <a:t>General Appearance</a:t>
            </a:r>
            <a:endParaRPr lang="en-US" sz="1350" dirty="0"/>
          </a:p>
        </p:txBody>
      </p:sp>
      <p:sp>
        <p:nvSpPr>
          <p:cNvPr id="43" name="Text 13"/>
          <p:cNvSpPr/>
          <p:nvPr/>
        </p:nvSpPr>
        <p:spPr>
          <a:xfrm>
            <a:off x="4616500" y="4636740"/>
            <a:ext cx="3178225" cy="400050"/>
          </a:xfrm>
          <a:prstGeom prst="rect">
            <a:avLst/>
          </a:prstGeom>
          <a:noFill/>
          <a:ln/>
        </p:spPr>
        <p:txBody>
          <a:bodyPr wrap="square" lIns="0" tIns="0" rIns="0" bIns="0" rtlCol="0" anchor="ctr" vert="horz"/>
          <a:lstStyle/>
          <a:p>
            <a:pPr algn="l" indent="0" marL="0">
              <a:lnSpc>
                <a:spcPts val="1575"/>
              </a:lnSpc>
              <a:buNone/>
            </a:pPr>
            <a:r>
              <a:rPr lang="en-US" sz="1125" b="1" dirty="0">
                <a:solidFill>
                  <a:srgbClr val="34495E"/>
                </a:solidFill>
                <a:latin typeface="Inter" pitchFamily="34" charset="0"/>
                <a:ea typeface="Inter" pitchFamily="34" charset="-122"/>
                <a:cs typeface="Inter" pitchFamily="34" charset="-120"/>
              </a:rPr>
              <a:t>Cachexia:</a:t>
            </a:r>
            <a:pPr algn="l" indent="0" marL="0">
              <a:lnSpc>
                <a:spcPts val="1575"/>
              </a:lnSpc>
              <a:buNone/>
            </a:pPr>
            <a:r>
              <a:rPr lang="en-US" sz="1125" dirty="0">
                <a:solidFill>
                  <a:srgbClr val="34495E"/>
                </a:solidFill>
                <a:latin typeface="Inter" pitchFamily="34" charset="0"/>
                <a:ea typeface="Inter" pitchFamily="34" charset="-122"/>
                <a:cs typeface="Inter" pitchFamily="34" charset="-120"/>
              </a:rPr>
              <a:t> Suggests malignancy or advanced heart failure.</a:t>
            </a:r>
            <a:endParaRPr lang="en-US" sz="1125" dirty="0"/>
          </a:p>
        </p:txBody>
      </p:sp>
      <p:sp>
        <p:nvSpPr>
          <p:cNvPr id="44" name="Text 14"/>
          <p:cNvSpPr/>
          <p:nvPr/>
        </p:nvSpPr>
        <p:spPr>
          <a:xfrm>
            <a:off x="4616500" y="5132040"/>
            <a:ext cx="3178225" cy="400050"/>
          </a:xfrm>
          <a:prstGeom prst="rect">
            <a:avLst/>
          </a:prstGeom>
          <a:noFill/>
          <a:ln/>
        </p:spPr>
        <p:txBody>
          <a:bodyPr wrap="square" lIns="0" tIns="0" rIns="0" bIns="0" rtlCol="0" anchor="ctr" vert="horz"/>
          <a:lstStyle/>
          <a:p>
            <a:pPr algn="l" indent="0" marL="0">
              <a:lnSpc>
                <a:spcPts val="1575"/>
              </a:lnSpc>
              <a:buNone/>
            </a:pPr>
            <a:r>
              <a:rPr lang="en-US" sz="1125" b="1" dirty="0">
                <a:solidFill>
                  <a:srgbClr val="34495E"/>
                </a:solidFill>
                <a:latin typeface="Inter" pitchFamily="34" charset="0"/>
                <a:ea typeface="Inter" pitchFamily="34" charset="-122"/>
                <a:cs typeface="Inter" pitchFamily="34" charset="-120"/>
              </a:rPr>
              <a:t>Work of Breathing:</a:t>
            </a:r>
            <a:pPr algn="l" indent="0" marL="0">
              <a:lnSpc>
                <a:spcPts val="1575"/>
              </a:lnSpc>
              <a:buNone/>
            </a:pPr>
            <a:r>
              <a:rPr lang="en-US" sz="1125" dirty="0">
                <a:solidFill>
                  <a:srgbClr val="34495E"/>
                </a:solidFill>
                <a:latin typeface="Inter" pitchFamily="34" charset="0"/>
                <a:ea typeface="Inter" pitchFamily="34" charset="-122"/>
                <a:cs typeface="Inter" pitchFamily="34" charset="-120"/>
              </a:rPr>
              <a:t> Use of accessory muscles or pursed-lip breathing.</a:t>
            </a:r>
            <a:endParaRPr lang="en-US" sz="1125" dirty="0"/>
          </a:p>
        </p:txBody>
      </p:sp>
      <p:sp>
        <p:nvSpPr>
          <p:cNvPr id="45" name="Text 15"/>
          <p:cNvSpPr/>
          <p:nvPr/>
        </p:nvSpPr>
        <p:spPr>
          <a:xfrm>
            <a:off x="8675787" y="1501080"/>
            <a:ext cx="1280160" cy="200025"/>
          </a:xfrm>
          <a:prstGeom prst="rect">
            <a:avLst/>
          </a:prstGeom>
          <a:noFill/>
          <a:ln/>
        </p:spPr>
        <p:txBody>
          <a:bodyPr wrap="square" lIns="0" tIns="0" rIns="0" bIns="0" rtlCol="0" anchor="ctr" vert="horz"/>
          <a:lstStyle/>
          <a:p>
            <a:pPr indent="0" marL="0">
              <a:lnSpc>
                <a:spcPts val="1575"/>
              </a:lnSpc>
              <a:buNone/>
            </a:pPr>
            <a:r>
              <a:rPr lang="en-US" sz="1050" b="1" spc="60" kern="0" dirty="0">
                <a:solidFill>
                  <a:srgbClr val="FFFFFF"/>
                </a:solidFill>
                <a:latin typeface="Inter" pitchFamily="34" charset="0"/>
                <a:ea typeface="Inter" pitchFamily="34" charset="-122"/>
                <a:cs typeface="Inter" pitchFamily="34" charset="-120"/>
              </a:rPr>
              <a:t>RED FLAG</a:t>
            </a:r>
            <a:endParaRPr lang="en-US" sz="1050" dirty="0"/>
          </a:p>
        </p:txBody>
      </p:sp>
      <p:sp>
        <p:nvSpPr>
          <p:cNvPr id="46" name="Text 16"/>
          <p:cNvSpPr/>
          <p:nvPr/>
        </p:nvSpPr>
        <p:spPr>
          <a:xfrm>
            <a:off x="8366224" y="1796355"/>
            <a:ext cx="3397300" cy="600075"/>
          </a:xfrm>
          <a:prstGeom prst="rect">
            <a:avLst/>
          </a:prstGeom>
          <a:noFill/>
          <a:ln/>
        </p:spPr>
        <p:txBody>
          <a:bodyPr wrap="square" lIns="0" tIns="0" rIns="0" bIns="0" rtlCol="0" anchor="ctr" vert="horz"/>
          <a:lstStyle/>
          <a:p>
            <a:pPr indent="0" marL="0">
              <a:lnSpc>
                <a:spcPts val="1575"/>
              </a:lnSpc>
              <a:buNone/>
            </a:pPr>
            <a:r>
              <a:rPr lang="en-US" sz="1050" dirty="0">
                <a:solidFill>
                  <a:srgbClr val="FFFFFF"/>
                </a:solidFill>
                <a:latin typeface="Inter" pitchFamily="34" charset="0"/>
                <a:ea typeface="Inter" pitchFamily="34" charset="-122"/>
                <a:cs typeface="Inter" pitchFamily="34" charset="-120"/>
              </a:rPr>
              <a:t>Central cyanosis is an emergency. If present, immediately check SpO₂ and respiratory rate. Prepare for 999 referral if hypoxia is severe (&lt;92%).</a:t>
            </a:r>
            <a:endParaRPr lang="en-US" sz="1050" dirty="0"/>
          </a:p>
        </p:txBody>
      </p:sp>
      <p:sp>
        <p:nvSpPr>
          <p:cNvPr id="47" name="Text 17"/>
          <p:cNvSpPr/>
          <p:nvPr/>
        </p:nvSpPr>
        <p:spPr>
          <a:xfrm>
            <a:off x="8675787" y="4141440"/>
            <a:ext cx="1440180" cy="200025"/>
          </a:xfrm>
          <a:prstGeom prst="rect">
            <a:avLst/>
          </a:prstGeom>
          <a:noFill/>
          <a:ln/>
        </p:spPr>
        <p:txBody>
          <a:bodyPr wrap="square" lIns="0" tIns="0" rIns="0" bIns="0" rtlCol="0" anchor="ctr" vert="horz"/>
          <a:lstStyle/>
          <a:p>
            <a:pPr indent="0" marL="0">
              <a:lnSpc>
                <a:spcPts val="1575"/>
              </a:lnSpc>
              <a:buNone/>
            </a:pPr>
            <a:r>
              <a:rPr lang="en-US" sz="1050" b="1" spc="60" kern="0" dirty="0">
                <a:solidFill>
                  <a:srgbClr val="FFFFFF"/>
                </a:solidFill>
                <a:latin typeface="Inter" pitchFamily="34" charset="0"/>
                <a:ea typeface="Inter" pitchFamily="34" charset="-122"/>
                <a:cs typeface="Inter" pitchFamily="34" charset="-120"/>
              </a:rPr>
              <a:t>AKT PEARL</a:t>
            </a:r>
            <a:endParaRPr lang="en-US" sz="1050" dirty="0"/>
          </a:p>
        </p:txBody>
      </p:sp>
      <p:sp>
        <p:nvSpPr>
          <p:cNvPr id="48" name="Text 18"/>
          <p:cNvSpPr/>
          <p:nvPr/>
        </p:nvSpPr>
        <p:spPr>
          <a:xfrm>
            <a:off x="8366224" y="4436715"/>
            <a:ext cx="3397300" cy="876300"/>
          </a:xfrm>
          <a:prstGeom prst="rect">
            <a:avLst/>
          </a:prstGeom>
          <a:noFill/>
          <a:ln/>
        </p:spPr>
        <p:txBody>
          <a:bodyPr wrap="square" lIns="0" tIns="0" rIns="0" bIns="0" rtlCol="0" anchor="ctr" vert="horz"/>
          <a:lstStyle/>
          <a:p>
            <a:pPr indent="0" marL="0">
              <a:lnSpc>
                <a:spcPts val="1575"/>
              </a:lnSpc>
              <a:buNone/>
            </a:pPr>
            <a:r>
              <a:rPr lang="en-US" sz="1050" dirty="0">
                <a:solidFill>
                  <a:srgbClr val="FFFFFF"/>
                </a:solidFill>
                <a:latin typeface="Inter" pitchFamily="34" charset="0"/>
                <a:ea typeface="Inter" pitchFamily="34" charset="-122"/>
                <a:cs typeface="Inter" pitchFamily="34" charset="-120"/>
              </a:rPr>
              <a:t>Clubbing in a smoker with breathlessness = </a:t>
            </a:r>
            <a:pPr indent="0" marL="0">
              <a:lnSpc>
                <a:spcPts val="1575"/>
              </a:lnSpc>
              <a:buNone/>
            </a:pPr>
            <a:r>
              <a:rPr lang="en-US" sz="1050" b="1" dirty="0">
                <a:solidFill>
                  <a:srgbClr val="FFFFFF"/>
                </a:solidFill>
                <a:latin typeface="Inter" pitchFamily="34" charset="0"/>
                <a:ea typeface="Inter" pitchFamily="34" charset="-122"/>
                <a:cs typeface="Inter" pitchFamily="34" charset="-120"/>
              </a:rPr>
              <a:t>Lung Cancer</a:t>
            </a:r>
            <a:pPr indent="0" marL="0">
              <a:lnSpc>
                <a:spcPts val="1575"/>
              </a:lnSpc>
              <a:buNone/>
            </a:pPr>
            <a:r>
              <a:rPr lang="en-US" sz="1050" dirty="0">
                <a:solidFill>
                  <a:srgbClr val="FFFFFF"/>
                </a:solidFill>
                <a:latin typeface="Inter" pitchFamily="34" charset="0"/>
                <a:ea typeface="Inter" pitchFamily="34" charset="-122"/>
                <a:cs typeface="Inter" pitchFamily="34" charset="-120"/>
              </a:rPr>
              <a:t> until proven otherwise. If fine crackles are also present, think </a:t>
            </a:r>
            <a:pPr indent="0" marL="0">
              <a:lnSpc>
                <a:spcPts val="1575"/>
              </a:lnSpc>
              <a:buNone/>
            </a:pPr>
            <a:r>
              <a:rPr lang="en-US" sz="1050" b="1" dirty="0">
                <a:solidFill>
                  <a:srgbClr val="FFFFFF"/>
                </a:solidFill>
                <a:latin typeface="Inter" pitchFamily="34" charset="0"/>
                <a:ea typeface="Inter" pitchFamily="34" charset="-122"/>
                <a:cs typeface="Inter" pitchFamily="34" charset="-120"/>
              </a:rPr>
              <a:t>IPF</a:t>
            </a:r>
            <a:pPr indent="0" marL="0">
              <a:lnSpc>
                <a:spcPts val="1575"/>
              </a:lnSpc>
              <a:buNone/>
            </a:pPr>
            <a:r>
              <a:rPr lang="en-US" sz="1050" dirty="0">
                <a:solidFill>
                  <a:srgbClr val="FFFFFF"/>
                </a:solidFill>
                <a:latin typeface="Inter" pitchFamily="34" charset="0"/>
                <a:ea typeface="Inter" pitchFamily="34" charset="-122"/>
                <a:cs typeface="Inter" pitchFamily="34" charset="-120"/>
              </a:rPr>
              <a:t>.</a:t>
            </a:r>
            <a:pPr indent="0" marL="0">
              <a:lnSpc>
                <a:spcPts val="1575"/>
              </a:lnSpc>
              <a:buNone/>
            </a:pPr>
            <a:r>
              <a:rPr lang="en-US" sz="1050" dirty="0">
                <a:solidFill>
                  <a:srgbClr val="FFFFFF"/>
                </a:solidFill>
                <a:latin typeface="Inter" pitchFamily="34" charset="0"/>
                <a:ea typeface="Inter" pitchFamily="34" charset="-122"/>
                <a:cs typeface="Inter" pitchFamily="34" charset="-120"/>
              </a:rPr>
              <a:t>COPD alone does NOT cause clubbing.</a:t>
            </a:r>
            <a:endParaRPr lang="en-US" sz="1050" dirty="0"/>
          </a:p>
        </p:txBody>
      </p:sp>
      <p:sp>
        <p:nvSpPr>
          <p:cNvPr id="49" name="Text 19"/>
          <p:cNvSpPr/>
          <p:nvPr/>
        </p:nvSpPr>
        <p:spPr>
          <a:xfrm>
            <a:off x="5467350" y="6543675"/>
            <a:ext cx="2880360" cy="171450"/>
          </a:xfrm>
          <a:prstGeom prst="rect">
            <a:avLst/>
          </a:prstGeom>
          <a:noFill/>
          <a:ln/>
        </p:spPr>
        <p:txBody>
          <a:bodyPr wrap="square" lIns="0" tIns="0" rIns="0" bIns="0" rtlCol="0" anchor="ctr" vert="horz"/>
          <a:lstStyle/>
          <a:p>
            <a:pPr indent="0" marL="0">
              <a:lnSpc>
                <a:spcPts val="1350"/>
              </a:lnSpc>
              <a:buNone/>
            </a:pPr>
            <a:r>
              <a:rPr lang="en-US" sz="900" dirty="0">
                <a:solidFill>
                  <a:srgbClr val="95A5A6"/>
                </a:solidFill>
                <a:latin typeface="Inter" pitchFamily="34" charset="0"/>
                <a:ea typeface="Inter" pitchFamily="34" charset="-122"/>
                <a:cs typeface="Inter" pitchFamily="34" charset="-120"/>
              </a:rPr>
              <a:t>www.bradfordvts.co.uk</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0" y="0"/>
            <a:ext cx="12192000" cy="381000"/>
          </a:xfrm>
          <a:prstGeom prst="rect">
            <a:avLst/>
          </a:prstGeom>
        </p:spPr>
      </p:pic>
      <p:pic>
        <p:nvPicPr>
          <p:cNvPr id="5" name="Image 3" descr="preencoded.png">    </p:cNvPr>
          <p:cNvPicPr>
            <a:picLocks noChangeAspect="1"/>
          </p:cNvPicPr>
          <p:nvPr/>
        </p:nvPicPr>
        <p:blipFill>
          <a:blip r:embed="rId5"/>
          <a:stretch>
            <a:fillRect/>
          </a:stretch>
        </p:blipFill>
        <p:spPr>
          <a:xfrm>
            <a:off x="238125" y="523875"/>
            <a:ext cx="11953875" cy="596205"/>
          </a:xfrm>
          <a:prstGeom prst="rect">
            <a:avLst/>
          </a:prstGeom>
        </p:spPr>
      </p:pic>
      <p:pic>
        <p:nvPicPr>
          <p:cNvPr id="6" name="Image 4" descr="preencoded.png">    </p:cNvPr>
          <p:cNvPicPr>
            <a:picLocks noChangeAspect="1"/>
          </p:cNvPicPr>
          <p:nvPr/>
        </p:nvPicPr>
        <p:blipFill>
          <a:blip r:embed="rId6"/>
          <a:stretch>
            <a:fillRect/>
          </a:stretch>
        </p:blipFill>
        <p:spPr>
          <a:xfrm>
            <a:off x="285750" y="1874490"/>
            <a:ext cx="6800850" cy="3857625"/>
          </a:xfrm>
          <a:prstGeom prst="rect">
            <a:avLst/>
          </a:prstGeom>
        </p:spPr>
      </p:pic>
      <p:pic>
        <p:nvPicPr>
          <p:cNvPr id="7" name="Image 5" descr="preencoded.png">    </p:cNvPr>
          <p:cNvPicPr>
            <a:picLocks noChangeAspect="1"/>
          </p:cNvPicPr>
          <p:nvPr/>
        </p:nvPicPr>
        <p:blipFill>
          <a:blip r:embed="rId7"/>
          <a:stretch>
            <a:fillRect/>
          </a:stretch>
        </p:blipFill>
        <p:spPr>
          <a:xfrm>
            <a:off x="285750" y="1874490"/>
            <a:ext cx="2032248" cy="457200"/>
          </a:xfrm>
          <a:prstGeom prst="rect">
            <a:avLst/>
          </a:prstGeom>
        </p:spPr>
      </p:pic>
      <p:pic>
        <p:nvPicPr>
          <p:cNvPr id="8" name="Image 6" descr="preencoded.png">    </p:cNvPr>
          <p:cNvPicPr>
            <a:picLocks noChangeAspect="1"/>
          </p:cNvPicPr>
          <p:nvPr/>
        </p:nvPicPr>
        <p:blipFill>
          <a:blip r:embed="rId8"/>
          <a:stretch>
            <a:fillRect/>
          </a:stretch>
        </p:blipFill>
        <p:spPr>
          <a:xfrm>
            <a:off x="2317998" y="1874490"/>
            <a:ext cx="4768602" cy="457200"/>
          </a:xfrm>
          <a:prstGeom prst="rect">
            <a:avLst/>
          </a:prstGeom>
        </p:spPr>
      </p:pic>
      <p:pic>
        <p:nvPicPr>
          <p:cNvPr id="9" name="Image 7" descr="preencoded.png">    </p:cNvPr>
          <p:cNvPicPr>
            <a:picLocks noChangeAspect="1"/>
          </p:cNvPicPr>
          <p:nvPr/>
        </p:nvPicPr>
        <p:blipFill>
          <a:blip r:embed="rId9"/>
          <a:stretch>
            <a:fillRect/>
          </a:stretch>
        </p:blipFill>
        <p:spPr>
          <a:xfrm>
            <a:off x="285750" y="2331690"/>
            <a:ext cx="381000" cy="485775"/>
          </a:xfrm>
          <a:prstGeom prst="rect">
            <a:avLst/>
          </a:prstGeom>
        </p:spPr>
      </p:pic>
      <p:pic>
        <p:nvPicPr>
          <p:cNvPr id="10" name="Image 8" descr="preencoded.png">    </p:cNvPr>
          <p:cNvPicPr>
            <a:picLocks noChangeAspect="1"/>
          </p:cNvPicPr>
          <p:nvPr/>
        </p:nvPicPr>
        <p:blipFill>
          <a:blip r:embed="rId10"/>
          <a:stretch>
            <a:fillRect/>
          </a:stretch>
        </p:blipFill>
        <p:spPr>
          <a:xfrm>
            <a:off x="428625" y="2542729"/>
            <a:ext cx="95250" cy="77837"/>
          </a:xfrm>
          <a:prstGeom prst="rect">
            <a:avLst/>
          </a:prstGeom>
        </p:spPr>
      </p:pic>
      <p:pic>
        <p:nvPicPr>
          <p:cNvPr id="11" name="Image 9" descr="preencoded.png">    </p:cNvPr>
          <p:cNvPicPr>
            <a:picLocks noChangeAspect="1"/>
          </p:cNvPicPr>
          <p:nvPr/>
        </p:nvPicPr>
        <p:blipFill>
          <a:blip r:embed="rId11"/>
          <a:stretch>
            <a:fillRect/>
          </a:stretch>
        </p:blipFill>
        <p:spPr>
          <a:xfrm>
            <a:off x="666750" y="2331690"/>
            <a:ext cx="1651248" cy="485775"/>
          </a:xfrm>
          <a:prstGeom prst="rect">
            <a:avLst/>
          </a:prstGeom>
        </p:spPr>
      </p:pic>
      <p:pic>
        <p:nvPicPr>
          <p:cNvPr id="12" name="Image 10" descr="preencoded.png">    </p:cNvPr>
          <p:cNvPicPr>
            <a:picLocks noChangeAspect="1"/>
          </p:cNvPicPr>
          <p:nvPr/>
        </p:nvPicPr>
        <p:blipFill>
          <a:blip r:embed="rId12"/>
          <a:stretch>
            <a:fillRect/>
          </a:stretch>
        </p:blipFill>
        <p:spPr>
          <a:xfrm>
            <a:off x="2317998" y="2331690"/>
            <a:ext cx="4768602" cy="485775"/>
          </a:xfrm>
          <a:prstGeom prst="rect">
            <a:avLst/>
          </a:prstGeom>
        </p:spPr>
      </p:pic>
      <p:pic>
        <p:nvPicPr>
          <p:cNvPr id="13" name="Image 11" descr="preencoded.png">    </p:cNvPr>
          <p:cNvPicPr>
            <a:picLocks noChangeAspect="1"/>
          </p:cNvPicPr>
          <p:nvPr/>
        </p:nvPicPr>
        <p:blipFill>
          <a:blip r:embed="rId13"/>
          <a:stretch>
            <a:fillRect/>
          </a:stretch>
        </p:blipFill>
        <p:spPr>
          <a:xfrm>
            <a:off x="285750" y="2817465"/>
            <a:ext cx="381000" cy="485775"/>
          </a:xfrm>
          <a:prstGeom prst="rect">
            <a:avLst/>
          </a:prstGeom>
        </p:spPr>
      </p:pic>
      <p:pic>
        <p:nvPicPr>
          <p:cNvPr id="14" name="Image 12" descr="preencoded.png">    </p:cNvPr>
          <p:cNvPicPr>
            <a:picLocks noChangeAspect="1"/>
          </p:cNvPicPr>
          <p:nvPr/>
        </p:nvPicPr>
        <p:blipFill>
          <a:blip r:embed="rId14"/>
          <a:stretch>
            <a:fillRect/>
          </a:stretch>
        </p:blipFill>
        <p:spPr>
          <a:xfrm>
            <a:off x="428625" y="3028504"/>
            <a:ext cx="95250" cy="77837"/>
          </a:xfrm>
          <a:prstGeom prst="rect">
            <a:avLst/>
          </a:prstGeom>
        </p:spPr>
      </p:pic>
      <p:pic>
        <p:nvPicPr>
          <p:cNvPr id="15" name="Image 13" descr="preencoded.png">    </p:cNvPr>
          <p:cNvPicPr>
            <a:picLocks noChangeAspect="1"/>
          </p:cNvPicPr>
          <p:nvPr/>
        </p:nvPicPr>
        <p:blipFill>
          <a:blip r:embed="rId15"/>
          <a:stretch>
            <a:fillRect/>
          </a:stretch>
        </p:blipFill>
        <p:spPr>
          <a:xfrm>
            <a:off x="666750" y="2817465"/>
            <a:ext cx="1651248" cy="485775"/>
          </a:xfrm>
          <a:prstGeom prst="rect">
            <a:avLst/>
          </a:prstGeom>
        </p:spPr>
      </p:pic>
      <p:pic>
        <p:nvPicPr>
          <p:cNvPr id="16" name="Image 14" descr="preencoded.png">    </p:cNvPr>
          <p:cNvPicPr>
            <a:picLocks noChangeAspect="1"/>
          </p:cNvPicPr>
          <p:nvPr/>
        </p:nvPicPr>
        <p:blipFill>
          <a:blip r:embed="rId16"/>
          <a:stretch>
            <a:fillRect/>
          </a:stretch>
        </p:blipFill>
        <p:spPr>
          <a:xfrm>
            <a:off x="2317998" y="2817465"/>
            <a:ext cx="4768602" cy="485775"/>
          </a:xfrm>
          <a:prstGeom prst="rect">
            <a:avLst/>
          </a:prstGeom>
        </p:spPr>
      </p:pic>
      <p:pic>
        <p:nvPicPr>
          <p:cNvPr id="17" name="Image 15" descr="preencoded.png">    </p:cNvPr>
          <p:cNvPicPr>
            <a:picLocks noChangeAspect="1"/>
          </p:cNvPicPr>
          <p:nvPr/>
        </p:nvPicPr>
        <p:blipFill>
          <a:blip r:embed="rId17"/>
          <a:stretch>
            <a:fillRect/>
          </a:stretch>
        </p:blipFill>
        <p:spPr>
          <a:xfrm>
            <a:off x="285750" y="3303240"/>
            <a:ext cx="381000" cy="485775"/>
          </a:xfrm>
          <a:prstGeom prst="rect">
            <a:avLst/>
          </a:prstGeom>
        </p:spPr>
      </p:pic>
      <p:pic>
        <p:nvPicPr>
          <p:cNvPr id="18" name="Image 16" descr="preencoded.png">    </p:cNvPr>
          <p:cNvPicPr>
            <a:picLocks noChangeAspect="1"/>
          </p:cNvPicPr>
          <p:nvPr/>
        </p:nvPicPr>
        <p:blipFill>
          <a:blip r:embed="rId18"/>
          <a:stretch>
            <a:fillRect/>
          </a:stretch>
        </p:blipFill>
        <p:spPr>
          <a:xfrm>
            <a:off x="428625" y="3514279"/>
            <a:ext cx="95250" cy="77837"/>
          </a:xfrm>
          <a:prstGeom prst="rect">
            <a:avLst/>
          </a:prstGeom>
        </p:spPr>
      </p:pic>
      <p:pic>
        <p:nvPicPr>
          <p:cNvPr id="19" name="Image 17" descr="preencoded.png">    </p:cNvPr>
          <p:cNvPicPr>
            <a:picLocks noChangeAspect="1"/>
          </p:cNvPicPr>
          <p:nvPr/>
        </p:nvPicPr>
        <p:blipFill>
          <a:blip r:embed="rId19"/>
          <a:stretch>
            <a:fillRect/>
          </a:stretch>
        </p:blipFill>
        <p:spPr>
          <a:xfrm>
            <a:off x="666750" y="3303240"/>
            <a:ext cx="1651248" cy="485775"/>
          </a:xfrm>
          <a:prstGeom prst="rect">
            <a:avLst/>
          </a:prstGeom>
        </p:spPr>
      </p:pic>
      <p:pic>
        <p:nvPicPr>
          <p:cNvPr id="20" name="Image 18" descr="preencoded.png">    </p:cNvPr>
          <p:cNvPicPr>
            <a:picLocks noChangeAspect="1"/>
          </p:cNvPicPr>
          <p:nvPr/>
        </p:nvPicPr>
        <p:blipFill>
          <a:blip r:embed="rId20"/>
          <a:stretch>
            <a:fillRect/>
          </a:stretch>
        </p:blipFill>
        <p:spPr>
          <a:xfrm>
            <a:off x="2317998" y="3303240"/>
            <a:ext cx="4768602" cy="485775"/>
          </a:xfrm>
          <a:prstGeom prst="rect">
            <a:avLst/>
          </a:prstGeom>
        </p:spPr>
      </p:pic>
      <p:pic>
        <p:nvPicPr>
          <p:cNvPr id="21" name="Image 19" descr="preencoded.png">    </p:cNvPr>
          <p:cNvPicPr>
            <a:picLocks noChangeAspect="1"/>
          </p:cNvPicPr>
          <p:nvPr/>
        </p:nvPicPr>
        <p:blipFill>
          <a:blip r:embed="rId21"/>
          <a:stretch>
            <a:fillRect/>
          </a:stretch>
        </p:blipFill>
        <p:spPr>
          <a:xfrm>
            <a:off x="285750" y="3789015"/>
            <a:ext cx="381000" cy="485775"/>
          </a:xfrm>
          <a:prstGeom prst="rect">
            <a:avLst/>
          </a:prstGeom>
        </p:spPr>
      </p:pic>
      <p:pic>
        <p:nvPicPr>
          <p:cNvPr id="22" name="Image 20" descr="preencoded.png">    </p:cNvPr>
          <p:cNvPicPr>
            <a:picLocks noChangeAspect="1"/>
          </p:cNvPicPr>
          <p:nvPr/>
        </p:nvPicPr>
        <p:blipFill>
          <a:blip r:embed="rId22"/>
          <a:stretch>
            <a:fillRect/>
          </a:stretch>
        </p:blipFill>
        <p:spPr>
          <a:xfrm>
            <a:off x="428625" y="4000054"/>
            <a:ext cx="95250" cy="77837"/>
          </a:xfrm>
          <a:prstGeom prst="rect">
            <a:avLst/>
          </a:prstGeom>
        </p:spPr>
      </p:pic>
      <p:pic>
        <p:nvPicPr>
          <p:cNvPr id="23" name="Image 21" descr="preencoded.png">    </p:cNvPr>
          <p:cNvPicPr>
            <a:picLocks noChangeAspect="1"/>
          </p:cNvPicPr>
          <p:nvPr/>
        </p:nvPicPr>
        <p:blipFill>
          <a:blip r:embed="rId23"/>
          <a:stretch>
            <a:fillRect/>
          </a:stretch>
        </p:blipFill>
        <p:spPr>
          <a:xfrm>
            <a:off x="666750" y="3789015"/>
            <a:ext cx="1651248" cy="485775"/>
          </a:xfrm>
          <a:prstGeom prst="rect">
            <a:avLst/>
          </a:prstGeom>
        </p:spPr>
      </p:pic>
      <p:pic>
        <p:nvPicPr>
          <p:cNvPr id="24" name="Image 22" descr="preencoded.png">    </p:cNvPr>
          <p:cNvPicPr>
            <a:picLocks noChangeAspect="1"/>
          </p:cNvPicPr>
          <p:nvPr/>
        </p:nvPicPr>
        <p:blipFill>
          <a:blip r:embed="rId24"/>
          <a:stretch>
            <a:fillRect/>
          </a:stretch>
        </p:blipFill>
        <p:spPr>
          <a:xfrm>
            <a:off x="2317998" y="3789015"/>
            <a:ext cx="4768602" cy="485775"/>
          </a:xfrm>
          <a:prstGeom prst="rect">
            <a:avLst/>
          </a:prstGeom>
        </p:spPr>
      </p:pic>
      <p:pic>
        <p:nvPicPr>
          <p:cNvPr id="25" name="Image 23" descr="preencoded.png">    </p:cNvPr>
          <p:cNvPicPr>
            <a:picLocks noChangeAspect="1"/>
          </p:cNvPicPr>
          <p:nvPr/>
        </p:nvPicPr>
        <p:blipFill>
          <a:blip r:embed="rId25"/>
          <a:stretch>
            <a:fillRect/>
          </a:stretch>
        </p:blipFill>
        <p:spPr>
          <a:xfrm>
            <a:off x="285750" y="4274790"/>
            <a:ext cx="381000" cy="485775"/>
          </a:xfrm>
          <a:prstGeom prst="rect">
            <a:avLst/>
          </a:prstGeom>
        </p:spPr>
      </p:pic>
      <p:pic>
        <p:nvPicPr>
          <p:cNvPr id="26" name="Image 24" descr="preencoded.png">    </p:cNvPr>
          <p:cNvPicPr>
            <a:picLocks noChangeAspect="1"/>
          </p:cNvPicPr>
          <p:nvPr/>
        </p:nvPicPr>
        <p:blipFill>
          <a:blip r:embed="rId26"/>
          <a:stretch>
            <a:fillRect/>
          </a:stretch>
        </p:blipFill>
        <p:spPr>
          <a:xfrm>
            <a:off x="428625" y="4485829"/>
            <a:ext cx="95250" cy="77837"/>
          </a:xfrm>
          <a:prstGeom prst="rect">
            <a:avLst/>
          </a:prstGeom>
        </p:spPr>
      </p:pic>
      <p:pic>
        <p:nvPicPr>
          <p:cNvPr id="27" name="Image 25" descr="preencoded.png">    </p:cNvPr>
          <p:cNvPicPr>
            <a:picLocks noChangeAspect="1"/>
          </p:cNvPicPr>
          <p:nvPr/>
        </p:nvPicPr>
        <p:blipFill>
          <a:blip r:embed="rId27"/>
          <a:stretch>
            <a:fillRect/>
          </a:stretch>
        </p:blipFill>
        <p:spPr>
          <a:xfrm>
            <a:off x="666750" y="4274790"/>
            <a:ext cx="1651248" cy="485775"/>
          </a:xfrm>
          <a:prstGeom prst="rect">
            <a:avLst/>
          </a:prstGeom>
        </p:spPr>
      </p:pic>
      <p:pic>
        <p:nvPicPr>
          <p:cNvPr id="28" name="Image 26" descr="preencoded.png">    </p:cNvPr>
          <p:cNvPicPr>
            <a:picLocks noChangeAspect="1"/>
          </p:cNvPicPr>
          <p:nvPr/>
        </p:nvPicPr>
        <p:blipFill>
          <a:blip r:embed="rId28"/>
          <a:stretch>
            <a:fillRect/>
          </a:stretch>
        </p:blipFill>
        <p:spPr>
          <a:xfrm>
            <a:off x="2317998" y="4274790"/>
            <a:ext cx="4768602" cy="485775"/>
          </a:xfrm>
          <a:prstGeom prst="rect">
            <a:avLst/>
          </a:prstGeom>
        </p:spPr>
      </p:pic>
      <p:pic>
        <p:nvPicPr>
          <p:cNvPr id="29" name="Image 27" descr="preencoded.png">    </p:cNvPr>
          <p:cNvPicPr>
            <a:picLocks noChangeAspect="1"/>
          </p:cNvPicPr>
          <p:nvPr/>
        </p:nvPicPr>
        <p:blipFill>
          <a:blip r:embed="rId29"/>
          <a:stretch>
            <a:fillRect/>
          </a:stretch>
        </p:blipFill>
        <p:spPr>
          <a:xfrm>
            <a:off x="285750" y="4760565"/>
            <a:ext cx="381000" cy="485775"/>
          </a:xfrm>
          <a:prstGeom prst="rect">
            <a:avLst/>
          </a:prstGeom>
        </p:spPr>
      </p:pic>
      <p:pic>
        <p:nvPicPr>
          <p:cNvPr id="30" name="Image 28" descr="preencoded.png">    </p:cNvPr>
          <p:cNvPicPr>
            <a:picLocks noChangeAspect="1"/>
          </p:cNvPicPr>
          <p:nvPr/>
        </p:nvPicPr>
        <p:blipFill>
          <a:blip r:embed="rId30"/>
          <a:stretch>
            <a:fillRect/>
          </a:stretch>
        </p:blipFill>
        <p:spPr>
          <a:xfrm>
            <a:off x="428625" y="4971604"/>
            <a:ext cx="95250" cy="77837"/>
          </a:xfrm>
          <a:prstGeom prst="rect">
            <a:avLst/>
          </a:prstGeom>
        </p:spPr>
      </p:pic>
      <p:pic>
        <p:nvPicPr>
          <p:cNvPr id="31" name="Image 29" descr="preencoded.png">    </p:cNvPr>
          <p:cNvPicPr>
            <a:picLocks noChangeAspect="1"/>
          </p:cNvPicPr>
          <p:nvPr/>
        </p:nvPicPr>
        <p:blipFill>
          <a:blip r:embed="rId31"/>
          <a:stretch>
            <a:fillRect/>
          </a:stretch>
        </p:blipFill>
        <p:spPr>
          <a:xfrm>
            <a:off x="666750" y="4760565"/>
            <a:ext cx="1651248" cy="485775"/>
          </a:xfrm>
          <a:prstGeom prst="rect">
            <a:avLst/>
          </a:prstGeom>
        </p:spPr>
      </p:pic>
      <p:pic>
        <p:nvPicPr>
          <p:cNvPr id="32" name="Image 30" descr="preencoded.png">    </p:cNvPr>
          <p:cNvPicPr>
            <a:picLocks noChangeAspect="1"/>
          </p:cNvPicPr>
          <p:nvPr/>
        </p:nvPicPr>
        <p:blipFill>
          <a:blip r:embed="rId32"/>
          <a:stretch>
            <a:fillRect/>
          </a:stretch>
        </p:blipFill>
        <p:spPr>
          <a:xfrm>
            <a:off x="2317998" y="4760565"/>
            <a:ext cx="4768602" cy="485775"/>
          </a:xfrm>
          <a:prstGeom prst="rect">
            <a:avLst/>
          </a:prstGeom>
        </p:spPr>
      </p:pic>
      <p:pic>
        <p:nvPicPr>
          <p:cNvPr id="33" name="Image 31" descr="preencoded.png">    </p:cNvPr>
          <p:cNvPicPr>
            <a:picLocks noChangeAspect="1"/>
          </p:cNvPicPr>
          <p:nvPr/>
        </p:nvPicPr>
        <p:blipFill>
          <a:blip r:embed="rId33"/>
          <a:stretch>
            <a:fillRect/>
          </a:stretch>
        </p:blipFill>
        <p:spPr>
          <a:xfrm>
            <a:off x="285750" y="5246340"/>
            <a:ext cx="381000" cy="485775"/>
          </a:xfrm>
          <a:prstGeom prst="rect">
            <a:avLst/>
          </a:prstGeom>
        </p:spPr>
      </p:pic>
      <p:pic>
        <p:nvPicPr>
          <p:cNvPr id="34" name="Image 32" descr="preencoded.png">    </p:cNvPr>
          <p:cNvPicPr>
            <a:picLocks noChangeAspect="1"/>
          </p:cNvPicPr>
          <p:nvPr/>
        </p:nvPicPr>
        <p:blipFill>
          <a:blip r:embed="rId34"/>
          <a:stretch>
            <a:fillRect/>
          </a:stretch>
        </p:blipFill>
        <p:spPr>
          <a:xfrm>
            <a:off x="428625" y="5457379"/>
            <a:ext cx="95250" cy="77837"/>
          </a:xfrm>
          <a:prstGeom prst="rect">
            <a:avLst/>
          </a:prstGeom>
        </p:spPr>
      </p:pic>
      <p:pic>
        <p:nvPicPr>
          <p:cNvPr id="35" name="Image 33" descr="preencoded.png">    </p:cNvPr>
          <p:cNvPicPr>
            <a:picLocks noChangeAspect="1"/>
          </p:cNvPicPr>
          <p:nvPr/>
        </p:nvPicPr>
        <p:blipFill>
          <a:blip r:embed="rId35"/>
          <a:stretch>
            <a:fillRect/>
          </a:stretch>
        </p:blipFill>
        <p:spPr>
          <a:xfrm>
            <a:off x="666750" y="5246340"/>
            <a:ext cx="1651248" cy="485775"/>
          </a:xfrm>
          <a:prstGeom prst="rect">
            <a:avLst/>
          </a:prstGeom>
        </p:spPr>
      </p:pic>
      <p:pic>
        <p:nvPicPr>
          <p:cNvPr id="36" name="Image 34" descr="preencoded.png">    </p:cNvPr>
          <p:cNvPicPr>
            <a:picLocks noChangeAspect="1"/>
          </p:cNvPicPr>
          <p:nvPr/>
        </p:nvPicPr>
        <p:blipFill>
          <a:blip r:embed="rId36"/>
          <a:stretch>
            <a:fillRect/>
          </a:stretch>
        </p:blipFill>
        <p:spPr>
          <a:xfrm>
            <a:off x="2317998" y="5246340"/>
            <a:ext cx="4768602" cy="485775"/>
          </a:xfrm>
          <a:prstGeom prst="rect">
            <a:avLst/>
          </a:prstGeom>
        </p:spPr>
      </p:pic>
      <p:pic>
        <p:nvPicPr>
          <p:cNvPr id="37" name="Image 35" descr="preencoded.png">    </p:cNvPr>
          <p:cNvPicPr>
            <a:picLocks noChangeAspect="1"/>
          </p:cNvPicPr>
          <p:nvPr/>
        </p:nvPicPr>
        <p:blipFill>
          <a:blip r:embed="rId37"/>
          <a:stretch>
            <a:fillRect/>
          </a:stretch>
        </p:blipFill>
        <p:spPr>
          <a:xfrm>
            <a:off x="7372350" y="2355503"/>
            <a:ext cx="4533900" cy="1319213"/>
          </a:xfrm>
          <a:prstGeom prst="rect">
            <a:avLst/>
          </a:prstGeom>
        </p:spPr>
      </p:pic>
      <p:pic>
        <p:nvPicPr>
          <p:cNvPr id="38" name="Image 36" descr="preencoded.png">    </p:cNvPr>
          <p:cNvPicPr>
            <a:picLocks noChangeAspect="1"/>
          </p:cNvPicPr>
          <p:nvPr/>
        </p:nvPicPr>
        <p:blipFill>
          <a:blip r:embed="rId38"/>
          <a:stretch>
            <a:fillRect/>
          </a:stretch>
        </p:blipFill>
        <p:spPr>
          <a:xfrm>
            <a:off x="7562850" y="2569815"/>
            <a:ext cx="190500" cy="152400"/>
          </a:xfrm>
          <a:prstGeom prst="rect">
            <a:avLst/>
          </a:prstGeom>
        </p:spPr>
      </p:pic>
      <p:pic>
        <p:nvPicPr>
          <p:cNvPr id="39" name="Image 37" descr="preencoded.png">    </p:cNvPr>
          <p:cNvPicPr>
            <a:picLocks noChangeAspect="1"/>
          </p:cNvPicPr>
          <p:nvPr/>
        </p:nvPicPr>
        <p:blipFill>
          <a:blip r:embed="rId39"/>
          <a:stretch>
            <a:fillRect/>
          </a:stretch>
        </p:blipFill>
        <p:spPr>
          <a:xfrm>
            <a:off x="7372350" y="3865215"/>
            <a:ext cx="4533900" cy="1385888"/>
          </a:xfrm>
          <a:prstGeom prst="rect">
            <a:avLst/>
          </a:prstGeom>
        </p:spPr>
      </p:pic>
      <p:pic>
        <p:nvPicPr>
          <p:cNvPr id="40" name="Image 38" descr="preencoded.png">    </p:cNvPr>
          <p:cNvPicPr>
            <a:picLocks noChangeAspect="1"/>
          </p:cNvPicPr>
          <p:nvPr/>
        </p:nvPicPr>
        <p:blipFill>
          <a:blip r:embed="rId40"/>
          <a:stretch>
            <a:fillRect/>
          </a:stretch>
        </p:blipFill>
        <p:spPr>
          <a:xfrm>
            <a:off x="7562850" y="4079528"/>
            <a:ext cx="190500" cy="152400"/>
          </a:xfrm>
          <a:prstGeom prst="rect">
            <a:avLst/>
          </a:prstGeom>
        </p:spPr>
      </p:pic>
      <p:sp>
        <p:nvSpPr>
          <p:cNvPr id="41" name="Text 0"/>
          <p:cNvSpPr/>
          <p:nvPr/>
        </p:nvSpPr>
        <p:spPr>
          <a:xfrm>
            <a:off x="238125" y="104775"/>
            <a:ext cx="4160520" cy="152400"/>
          </a:xfrm>
          <a:prstGeom prst="rect">
            <a:avLst/>
          </a:prstGeom>
          <a:noFill/>
          <a:ln/>
        </p:spPr>
        <p:txBody>
          <a:bodyPr wrap="square" lIns="0" tIns="0" rIns="0" bIns="0" rtlCol="0" anchor="ctr" vert="horz"/>
          <a:lstStyle/>
          <a:p>
            <a:pPr indent="0" marL="0">
              <a:lnSpc>
                <a:spcPts val="1575"/>
              </a:lnSpc>
              <a:buNone/>
            </a:pPr>
            <a:r>
              <a:rPr lang="en-US" sz="1050" b="1" spc="90" kern="0" dirty="0">
                <a:solidFill>
                  <a:srgbClr val="FFFFFF"/>
                </a:solidFill>
              </a:rPr>
              <a:t>BRADFORD VTS TEACHING DECK</a:t>
            </a:r>
            <a:endParaRPr lang="en-US" sz="1050" dirty="0"/>
          </a:p>
        </p:txBody>
      </p:sp>
      <p:sp>
        <p:nvSpPr>
          <p:cNvPr id="42" name="Text 1"/>
          <p:cNvSpPr/>
          <p:nvPr/>
        </p:nvSpPr>
        <p:spPr>
          <a:xfrm>
            <a:off x="476250" y="523875"/>
            <a:ext cx="11715750"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C3E50"/>
                </a:solidFill>
              </a:rPr>
              <a:t>Systematic Physical Examination: Chest and Neck</a:t>
            </a:r>
            <a:endParaRPr lang="en-US" sz="2100" dirty="0"/>
          </a:p>
        </p:txBody>
      </p:sp>
      <p:sp>
        <p:nvSpPr>
          <p:cNvPr id="43" name="Text 2"/>
          <p:cNvSpPr/>
          <p:nvPr/>
        </p:nvSpPr>
        <p:spPr>
          <a:xfrm>
            <a:off x="476250" y="891480"/>
            <a:ext cx="11715750"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rPr>
              <a:t>Evaluating JVP, Tracheal Position, Expansion, Percussion, and Auscultation</a:t>
            </a:r>
            <a:endParaRPr lang="en-US" sz="1200" dirty="0"/>
          </a:p>
        </p:txBody>
      </p:sp>
      <p:sp>
        <p:nvSpPr>
          <p:cNvPr id="44" name="Text 3"/>
          <p:cNvSpPr/>
          <p:nvPr/>
        </p:nvSpPr>
        <p:spPr>
          <a:xfrm>
            <a:off x="428625" y="1874490"/>
            <a:ext cx="1746498" cy="457200"/>
          </a:xfrm>
          <a:prstGeom prst="rect">
            <a:avLst/>
          </a:prstGeom>
          <a:noFill/>
          <a:ln/>
        </p:spPr>
        <p:txBody>
          <a:bodyPr wrap="square" lIns="0" tIns="0" rIns="0" bIns="0" rtlCol="0" anchor="ctr" vert="horz"/>
          <a:lstStyle/>
          <a:p>
            <a:pPr algn="l" indent="0" marL="0">
              <a:lnSpc>
                <a:spcPts val="1350"/>
              </a:lnSpc>
              <a:buNone/>
            </a:pPr>
            <a:r>
              <a:rPr lang="en-US" sz="900" b="1" spc="30" kern="0" dirty="0">
                <a:solidFill>
                  <a:srgbClr val="7F8C8D"/>
                </a:solidFill>
              </a:rPr>
              <a:t>SYSTEM / SIGN</a:t>
            </a:r>
            <a:endParaRPr lang="en-US" sz="900" dirty="0"/>
          </a:p>
        </p:txBody>
      </p:sp>
      <p:sp>
        <p:nvSpPr>
          <p:cNvPr id="45" name="Text 4"/>
          <p:cNvSpPr/>
          <p:nvPr/>
        </p:nvSpPr>
        <p:spPr>
          <a:xfrm>
            <a:off x="2460873" y="1874490"/>
            <a:ext cx="4482852" cy="457200"/>
          </a:xfrm>
          <a:prstGeom prst="rect">
            <a:avLst/>
          </a:prstGeom>
          <a:noFill/>
          <a:ln/>
        </p:spPr>
        <p:txBody>
          <a:bodyPr wrap="square" lIns="0" tIns="0" rIns="0" bIns="0" rtlCol="0" anchor="ctr" vert="horz"/>
          <a:lstStyle/>
          <a:p>
            <a:pPr algn="l" indent="0" marL="0">
              <a:lnSpc>
                <a:spcPts val="1350"/>
              </a:lnSpc>
              <a:buNone/>
            </a:pPr>
            <a:r>
              <a:rPr lang="en-US" sz="900" b="1" spc="30" kern="0" dirty="0">
                <a:solidFill>
                  <a:srgbClr val="7F8C8D"/>
                </a:solidFill>
              </a:rPr>
              <a:t>CLINICAL SIGNIFICANCE</a:t>
            </a:r>
            <a:endParaRPr lang="en-US" sz="900" dirty="0"/>
          </a:p>
        </p:txBody>
      </p:sp>
      <p:sp>
        <p:nvSpPr>
          <p:cNvPr id="46" name="Text 5"/>
          <p:cNvSpPr/>
          <p:nvPr/>
        </p:nvSpPr>
        <p:spPr>
          <a:xfrm>
            <a:off x="809625" y="2331690"/>
            <a:ext cx="1701365" cy="485775"/>
          </a:xfrm>
          <a:prstGeom prst="rect">
            <a:avLst/>
          </a:prstGeom>
          <a:noFill/>
          <a:ln/>
        </p:spPr>
        <p:txBody>
          <a:bodyPr wrap="square" lIns="0" tIns="0" rIns="0" bIns="0" rtlCol="0" anchor="ctr" vert="horz"/>
          <a:lstStyle/>
          <a:p>
            <a:pPr indent="0" marL="0">
              <a:lnSpc>
                <a:spcPts val="1688"/>
              </a:lnSpc>
              <a:buNone/>
            </a:pPr>
            <a:r>
              <a:rPr lang="en-US" sz="1125" b="1" dirty="0">
                <a:solidFill>
                  <a:srgbClr val="34495E"/>
                </a:solidFill>
              </a:rPr>
              <a:t>Elevated JVP</a:t>
            </a:r>
            <a:endParaRPr lang="en-US" sz="1125" dirty="0"/>
          </a:p>
        </p:txBody>
      </p:sp>
      <p:sp>
        <p:nvSpPr>
          <p:cNvPr id="47" name="Text 6"/>
          <p:cNvSpPr/>
          <p:nvPr/>
        </p:nvSpPr>
        <p:spPr>
          <a:xfrm>
            <a:off x="2460873" y="2331690"/>
            <a:ext cx="8864689" cy="485775"/>
          </a:xfrm>
          <a:prstGeom prst="rect">
            <a:avLst/>
          </a:prstGeom>
          <a:noFill/>
          <a:ln/>
        </p:spPr>
        <p:txBody>
          <a:bodyPr wrap="square" lIns="0" tIns="0" rIns="0" bIns="0" rtlCol="0" anchor="ctr" vert="horz"/>
          <a:lstStyle/>
          <a:p>
            <a:pPr indent="0" marL="0">
              <a:lnSpc>
                <a:spcPts val="1688"/>
              </a:lnSpc>
              <a:buNone/>
            </a:pPr>
            <a:r>
              <a:rPr lang="en-US" sz="1125" dirty="0">
                <a:solidFill>
                  <a:srgbClr val="2C3E50"/>
                </a:solidFill>
              </a:rPr>
              <a:t>Right heart failure, SVC obstruction, cardiac tamponade</a:t>
            </a:r>
            <a:endParaRPr lang="en-US" sz="1125" dirty="0"/>
          </a:p>
        </p:txBody>
      </p:sp>
      <p:sp>
        <p:nvSpPr>
          <p:cNvPr id="48" name="Text 7"/>
          <p:cNvSpPr/>
          <p:nvPr/>
        </p:nvSpPr>
        <p:spPr>
          <a:xfrm>
            <a:off x="809625" y="2817465"/>
            <a:ext cx="2552048" cy="485775"/>
          </a:xfrm>
          <a:prstGeom prst="rect">
            <a:avLst/>
          </a:prstGeom>
          <a:noFill/>
          <a:ln/>
        </p:spPr>
        <p:txBody>
          <a:bodyPr wrap="square" lIns="0" tIns="0" rIns="0" bIns="0" rtlCol="0" anchor="ctr" vert="horz"/>
          <a:lstStyle/>
          <a:p>
            <a:pPr indent="0" marL="0">
              <a:lnSpc>
                <a:spcPts val="1688"/>
              </a:lnSpc>
              <a:buNone/>
            </a:pPr>
            <a:r>
              <a:rPr lang="en-US" sz="1125" b="1" dirty="0">
                <a:solidFill>
                  <a:srgbClr val="34495E"/>
                </a:solidFill>
              </a:rPr>
              <a:t>Tracheal Deviation</a:t>
            </a:r>
            <a:endParaRPr lang="en-US" sz="1125" dirty="0"/>
          </a:p>
        </p:txBody>
      </p:sp>
      <p:sp>
        <p:nvSpPr>
          <p:cNvPr id="49" name="Text 8"/>
          <p:cNvSpPr/>
          <p:nvPr/>
        </p:nvSpPr>
        <p:spPr>
          <a:xfrm>
            <a:off x="2460873" y="2817465"/>
            <a:ext cx="7736456" cy="485775"/>
          </a:xfrm>
          <a:prstGeom prst="rect">
            <a:avLst/>
          </a:prstGeom>
          <a:noFill/>
          <a:ln/>
        </p:spPr>
        <p:txBody>
          <a:bodyPr wrap="square" lIns="0" tIns="0" rIns="0" bIns="0" rtlCol="0" anchor="ctr" vert="horz"/>
          <a:lstStyle/>
          <a:p>
            <a:pPr indent="0" marL="0">
              <a:lnSpc>
                <a:spcPts val="1688"/>
              </a:lnSpc>
              <a:buNone/>
            </a:pPr>
            <a:r>
              <a:rPr lang="en-US" sz="1125" dirty="0">
                <a:solidFill>
                  <a:srgbClr val="2C3E50"/>
                </a:solidFill>
              </a:rPr>
              <a:t>Away from tension pneumothorax; towards collapse</a:t>
            </a:r>
            <a:endParaRPr lang="en-US" sz="1125" dirty="0"/>
          </a:p>
        </p:txBody>
      </p:sp>
      <p:sp>
        <p:nvSpPr>
          <p:cNvPr id="50" name="Text 9"/>
          <p:cNvSpPr/>
          <p:nvPr/>
        </p:nvSpPr>
        <p:spPr>
          <a:xfrm>
            <a:off x="809625" y="3303240"/>
            <a:ext cx="2126706" cy="485775"/>
          </a:xfrm>
          <a:prstGeom prst="rect">
            <a:avLst/>
          </a:prstGeom>
          <a:noFill/>
          <a:ln/>
        </p:spPr>
        <p:txBody>
          <a:bodyPr wrap="square" lIns="0" tIns="0" rIns="0" bIns="0" rtlCol="0" anchor="ctr" vert="horz"/>
          <a:lstStyle/>
          <a:p>
            <a:pPr indent="0" marL="0">
              <a:lnSpc>
                <a:spcPts val="1688"/>
              </a:lnSpc>
              <a:buNone/>
            </a:pPr>
            <a:r>
              <a:rPr lang="en-US" sz="1125" b="1" dirty="0">
                <a:solidFill>
                  <a:srgbClr val="34495E"/>
                </a:solidFill>
              </a:rPr>
              <a:t>Chest Expansion</a:t>
            </a:r>
            <a:endParaRPr lang="en-US" sz="1125" dirty="0"/>
          </a:p>
        </p:txBody>
      </p:sp>
      <p:sp>
        <p:nvSpPr>
          <p:cNvPr id="51" name="Text 10"/>
          <p:cNvSpPr/>
          <p:nvPr/>
        </p:nvSpPr>
        <p:spPr>
          <a:xfrm>
            <a:off x="2460873" y="3303240"/>
            <a:ext cx="9509394" cy="485775"/>
          </a:xfrm>
          <a:prstGeom prst="rect">
            <a:avLst/>
          </a:prstGeom>
          <a:noFill/>
          <a:ln/>
        </p:spPr>
        <p:txBody>
          <a:bodyPr wrap="square" lIns="0" tIns="0" rIns="0" bIns="0" rtlCol="0" anchor="ctr" vert="horz"/>
          <a:lstStyle/>
          <a:p>
            <a:pPr indent="0" marL="0">
              <a:lnSpc>
                <a:spcPts val="1688"/>
              </a:lnSpc>
              <a:buNone/>
            </a:pPr>
            <a:r>
              <a:rPr lang="en-US" sz="1125" dirty="0">
                <a:solidFill>
                  <a:srgbClr val="2C3E50"/>
                </a:solidFill>
              </a:rPr>
              <a:t>Reduced unilaterally: Effusion, pneumothorax, consolidation</a:t>
            </a:r>
            <a:endParaRPr lang="en-US" sz="1125" dirty="0"/>
          </a:p>
        </p:txBody>
      </p:sp>
      <p:sp>
        <p:nvSpPr>
          <p:cNvPr id="52" name="Text 11"/>
          <p:cNvSpPr/>
          <p:nvPr/>
        </p:nvSpPr>
        <p:spPr>
          <a:xfrm>
            <a:off x="809625" y="3789015"/>
            <a:ext cx="2126706" cy="485775"/>
          </a:xfrm>
          <a:prstGeom prst="rect">
            <a:avLst/>
          </a:prstGeom>
          <a:noFill/>
          <a:ln/>
        </p:spPr>
        <p:txBody>
          <a:bodyPr wrap="square" lIns="0" tIns="0" rIns="0" bIns="0" rtlCol="0" anchor="ctr" vert="horz"/>
          <a:lstStyle/>
          <a:p>
            <a:pPr indent="0" marL="0">
              <a:lnSpc>
                <a:spcPts val="1688"/>
              </a:lnSpc>
              <a:buNone/>
            </a:pPr>
            <a:r>
              <a:rPr lang="en-US" sz="1125" b="1" dirty="0">
                <a:solidFill>
                  <a:srgbClr val="34495E"/>
                </a:solidFill>
              </a:rPr>
              <a:t>Percussion Note</a:t>
            </a:r>
            <a:endParaRPr lang="en-US" sz="1125" dirty="0"/>
          </a:p>
        </p:txBody>
      </p:sp>
      <p:sp>
        <p:nvSpPr>
          <p:cNvPr id="53" name="Text 12"/>
          <p:cNvSpPr/>
          <p:nvPr/>
        </p:nvSpPr>
        <p:spPr>
          <a:xfrm>
            <a:off x="2460873" y="3789015"/>
            <a:ext cx="8058808" cy="485775"/>
          </a:xfrm>
          <a:prstGeom prst="rect">
            <a:avLst/>
          </a:prstGeom>
          <a:noFill/>
          <a:ln/>
        </p:spPr>
        <p:txBody>
          <a:bodyPr wrap="square" lIns="0" tIns="0" rIns="0" bIns="0" rtlCol="0" anchor="ctr" vert="horz"/>
          <a:lstStyle/>
          <a:p>
            <a:pPr indent="0" marL="0">
              <a:lnSpc>
                <a:spcPts val="1688"/>
              </a:lnSpc>
              <a:buNone/>
            </a:pPr>
            <a:r>
              <a:rPr lang="en-US" sz="1125" dirty="0">
                <a:solidFill>
                  <a:srgbClr val="2C3E50"/>
                </a:solidFill>
              </a:rPr>
              <a:t>Dull: Fluid/collapse; Hyper-resonant: Pneumothorax</a:t>
            </a:r>
            <a:endParaRPr lang="en-US" sz="1125" dirty="0"/>
          </a:p>
        </p:txBody>
      </p:sp>
      <p:sp>
        <p:nvSpPr>
          <p:cNvPr id="54" name="Text 13"/>
          <p:cNvSpPr/>
          <p:nvPr/>
        </p:nvSpPr>
        <p:spPr>
          <a:xfrm>
            <a:off x="809625" y="4274790"/>
            <a:ext cx="2268487" cy="485775"/>
          </a:xfrm>
          <a:prstGeom prst="rect">
            <a:avLst/>
          </a:prstGeom>
          <a:noFill/>
          <a:ln/>
        </p:spPr>
        <p:txBody>
          <a:bodyPr wrap="square" lIns="0" tIns="0" rIns="0" bIns="0" rtlCol="0" anchor="ctr" vert="horz"/>
          <a:lstStyle/>
          <a:p>
            <a:pPr indent="0" marL="0">
              <a:lnSpc>
                <a:spcPts val="1688"/>
              </a:lnSpc>
              <a:buNone/>
            </a:pPr>
            <a:r>
              <a:rPr lang="en-US" sz="1125" b="1" dirty="0">
                <a:solidFill>
                  <a:srgbClr val="34495E"/>
                </a:solidFill>
              </a:rPr>
              <a:t>Bibasal Crackles</a:t>
            </a:r>
            <a:endParaRPr lang="en-US" sz="1125" dirty="0"/>
          </a:p>
        </p:txBody>
      </p:sp>
      <p:sp>
        <p:nvSpPr>
          <p:cNvPr id="55" name="Text 14"/>
          <p:cNvSpPr/>
          <p:nvPr/>
        </p:nvSpPr>
        <p:spPr>
          <a:xfrm>
            <a:off x="2460873" y="4274790"/>
            <a:ext cx="8219984" cy="485775"/>
          </a:xfrm>
          <a:prstGeom prst="rect">
            <a:avLst/>
          </a:prstGeom>
          <a:noFill/>
          <a:ln/>
        </p:spPr>
        <p:txBody>
          <a:bodyPr wrap="square" lIns="0" tIns="0" rIns="0" bIns="0" rtlCol="0" anchor="ctr" vert="horz"/>
          <a:lstStyle/>
          <a:p>
            <a:pPr indent="0" marL="0">
              <a:lnSpc>
                <a:spcPts val="1688"/>
              </a:lnSpc>
              <a:buNone/>
            </a:pPr>
            <a:r>
              <a:rPr lang="en-US" sz="1125" dirty="0">
                <a:solidFill>
                  <a:srgbClr val="2C3E50"/>
                </a:solidFill>
              </a:rPr>
              <a:t>Fine: HF, IPF; Coarse/Leathery: Pneumonia, Fibrosis</a:t>
            </a:r>
            <a:endParaRPr lang="en-US" sz="1125" dirty="0"/>
          </a:p>
        </p:txBody>
      </p:sp>
      <p:sp>
        <p:nvSpPr>
          <p:cNvPr id="56" name="Text 15"/>
          <p:cNvSpPr/>
          <p:nvPr/>
        </p:nvSpPr>
        <p:spPr>
          <a:xfrm>
            <a:off x="809625" y="4760565"/>
            <a:ext cx="1365498" cy="485775"/>
          </a:xfrm>
          <a:prstGeom prst="rect">
            <a:avLst/>
          </a:prstGeom>
          <a:noFill/>
          <a:ln/>
        </p:spPr>
        <p:txBody>
          <a:bodyPr wrap="square" lIns="0" tIns="0" rIns="0" bIns="0" rtlCol="0" anchor="ctr" vert="horz"/>
          <a:lstStyle/>
          <a:p>
            <a:pPr indent="0" marL="0">
              <a:lnSpc>
                <a:spcPts val="1688"/>
              </a:lnSpc>
              <a:buNone/>
            </a:pPr>
            <a:r>
              <a:rPr lang="en-US" sz="1125" b="1" dirty="0">
                <a:solidFill>
                  <a:srgbClr val="34495E"/>
                </a:solidFill>
              </a:rPr>
              <a:t>Wheeze</a:t>
            </a:r>
            <a:endParaRPr lang="en-US" sz="1125" dirty="0"/>
          </a:p>
        </p:txBody>
      </p:sp>
      <p:sp>
        <p:nvSpPr>
          <p:cNvPr id="57" name="Text 16"/>
          <p:cNvSpPr/>
          <p:nvPr/>
        </p:nvSpPr>
        <p:spPr>
          <a:xfrm>
            <a:off x="2460873" y="4760565"/>
            <a:ext cx="7736456" cy="485775"/>
          </a:xfrm>
          <a:prstGeom prst="rect">
            <a:avLst/>
          </a:prstGeom>
          <a:noFill/>
          <a:ln/>
        </p:spPr>
        <p:txBody>
          <a:bodyPr wrap="square" lIns="0" tIns="0" rIns="0" bIns="0" rtlCol="0" anchor="ctr" vert="horz"/>
          <a:lstStyle/>
          <a:p>
            <a:pPr indent="0" marL="0">
              <a:lnSpc>
                <a:spcPts val="1688"/>
              </a:lnSpc>
              <a:buNone/>
            </a:pPr>
            <a:r>
              <a:rPr lang="en-US" sz="1125" dirty="0">
                <a:solidFill>
                  <a:srgbClr val="2C3E50"/>
                </a:solidFill>
              </a:rPr>
              <a:t>Asthma (reversible), COPD (prolonged expiration)</a:t>
            </a:r>
            <a:endParaRPr lang="en-US" sz="1125" dirty="0"/>
          </a:p>
        </p:txBody>
      </p:sp>
      <p:sp>
        <p:nvSpPr>
          <p:cNvPr id="58" name="Text 17"/>
          <p:cNvSpPr/>
          <p:nvPr/>
        </p:nvSpPr>
        <p:spPr>
          <a:xfrm>
            <a:off x="809625" y="5246340"/>
            <a:ext cx="2363007" cy="485775"/>
          </a:xfrm>
          <a:prstGeom prst="rect">
            <a:avLst/>
          </a:prstGeom>
          <a:noFill/>
          <a:ln/>
        </p:spPr>
        <p:txBody>
          <a:bodyPr wrap="square" lIns="0" tIns="0" rIns="0" bIns="0" rtlCol="0" anchor="ctr" vert="horz"/>
          <a:lstStyle/>
          <a:p>
            <a:pPr indent="0" marL="0">
              <a:lnSpc>
                <a:spcPts val="1688"/>
              </a:lnSpc>
              <a:buNone/>
            </a:pPr>
            <a:r>
              <a:rPr lang="en-US" sz="1125" b="1" dirty="0">
                <a:solidFill>
                  <a:srgbClr val="34495E"/>
                </a:solidFill>
              </a:rPr>
              <a:t>S3 Gallop / Apex</a:t>
            </a:r>
            <a:endParaRPr lang="en-US" sz="1125" dirty="0"/>
          </a:p>
        </p:txBody>
      </p:sp>
      <p:sp>
        <p:nvSpPr>
          <p:cNvPr id="59" name="Text 18"/>
          <p:cNvSpPr/>
          <p:nvPr/>
        </p:nvSpPr>
        <p:spPr>
          <a:xfrm>
            <a:off x="2460873" y="5246340"/>
            <a:ext cx="9731127" cy="485775"/>
          </a:xfrm>
          <a:prstGeom prst="rect">
            <a:avLst/>
          </a:prstGeom>
          <a:noFill/>
          <a:ln/>
        </p:spPr>
        <p:txBody>
          <a:bodyPr wrap="square" lIns="0" tIns="0" rIns="0" bIns="0" rtlCol="0" anchor="ctr" vert="horz"/>
          <a:lstStyle/>
          <a:p>
            <a:pPr indent="0" marL="0">
              <a:lnSpc>
                <a:spcPts val="1688"/>
              </a:lnSpc>
              <a:buNone/>
            </a:pPr>
            <a:r>
              <a:rPr lang="en-US" sz="1125" dirty="0">
                <a:solidFill>
                  <a:srgbClr val="2C3E50"/>
                </a:solidFill>
              </a:rPr>
              <a:t>S3 gallop or displaced apex suggests dilated cardiomyopathy / HF</a:t>
            </a:r>
            <a:endParaRPr lang="en-US" sz="1125" dirty="0"/>
          </a:p>
        </p:txBody>
      </p:sp>
      <p:sp>
        <p:nvSpPr>
          <p:cNvPr id="60" name="Text 19"/>
          <p:cNvSpPr/>
          <p:nvPr/>
        </p:nvSpPr>
        <p:spPr>
          <a:xfrm>
            <a:off x="7848600" y="2546003"/>
            <a:ext cx="2880360" cy="200025"/>
          </a:xfrm>
          <a:prstGeom prst="rect">
            <a:avLst/>
          </a:prstGeom>
          <a:noFill/>
          <a:ln/>
        </p:spPr>
        <p:txBody>
          <a:bodyPr wrap="square" lIns="0" tIns="0" rIns="0" bIns="0" rtlCol="0" anchor="ctr" vert="horz"/>
          <a:lstStyle/>
          <a:p>
            <a:pPr indent="0" marL="0">
              <a:lnSpc>
                <a:spcPts val="1575"/>
              </a:lnSpc>
              <a:buNone/>
            </a:pPr>
            <a:r>
              <a:rPr lang="en-US" sz="1050" b="1" spc="60" kern="0" dirty="0">
                <a:solidFill>
                  <a:srgbClr val="8E44AD"/>
                </a:solidFill>
              </a:rPr>
              <a:t>AKT CLINICAL PEARL</a:t>
            </a:r>
            <a:endParaRPr lang="en-US" sz="1050" dirty="0"/>
          </a:p>
        </p:txBody>
      </p:sp>
      <p:sp>
        <p:nvSpPr>
          <p:cNvPr id="61" name="Text 20"/>
          <p:cNvSpPr/>
          <p:nvPr/>
        </p:nvSpPr>
        <p:spPr>
          <a:xfrm>
            <a:off x="7562850" y="2841278"/>
            <a:ext cx="4152900" cy="642938"/>
          </a:xfrm>
          <a:prstGeom prst="rect">
            <a:avLst/>
          </a:prstGeom>
          <a:noFill/>
          <a:ln/>
        </p:spPr>
        <p:txBody>
          <a:bodyPr wrap="square" lIns="0" tIns="0" rIns="0" bIns="0" rtlCol="0" anchor="ctr" vert="horz"/>
          <a:lstStyle/>
          <a:p>
            <a:pPr indent="0" marL="0">
              <a:lnSpc>
                <a:spcPts val="1688"/>
              </a:lnSpc>
              <a:buNone/>
            </a:pPr>
            <a:r>
              <a:rPr lang="en-US" sz="1125" b="1" dirty="0">
                <a:solidFill>
                  <a:srgbClr val="34495E"/>
                </a:solidFill>
              </a:rPr>
              <a:t>Fine bibasal crackles + Finger clubbing:</a:t>
            </a:r>
            <a:pPr indent="0" marL="0">
              <a:lnSpc>
                <a:spcPts val="1688"/>
              </a:lnSpc>
              <a:buNone/>
            </a:pPr>
            <a:r>
              <a:rPr lang="en-US" sz="1125" dirty="0">
                <a:solidFill>
                  <a:srgbClr val="34495E"/>
                </a:solidFill>
              </a:rPr>
              <a:t> Highly suggestive of </a:t>
            </a:r>
            <a:pPr indent="0" marL="0">
              <a:lnSpc>
                <a:spcPts val="1688"/>
              </a:lnSpc>
              <a:buNone/>
            </a:pPr>
            <a:r>
              <a:rPr lang="en-US" sz="1125" b="1" dirty="0">
                <a:solidFill>
                  <a:srgbClr val="34495E"/>
                </a:solidFill>
              </a:rPr>
              <a:t>Interstitial Lung Disease (IPF)</a:t>
            </a:r>
            <a:pPr indent="0" marL="0">
              <a:lnSpc>
                <a:spcPts val="1688"/>
              </a:lnSpc>
              <a:buNone/>
            </a:pPr>
            <a:r>
              <a:rPr lang="en-US" sz="1125" dirty="0">
                <a:solidFill>
                  <a:srgbClr val="34495E"/>
                </a:solidFill>
              </a:rPr>
              <a:t>. Refer to respiratory early as prognosis worsens rapidly with delay.</a:t>
            </a:r>
            <a:endParaRPr lang="en-US" sz="1125" dirty="0"/>
          </a:p>
        </p:txBody>
      </p:sp>
      <p:sp>
        <p:nvSpPr>
          <p:cNvPr id="62" name="Text 21"/>
          <p:cNvSpPr/>
          <p:nvPr/>
        </p:nvSpPr>
        <p:spPr>
          <a:xfrm>
            <a:off x="7848600" y="4055715"/>
            <a:ext cx="4343400" cy="200025"/>
          </a:xfrm>
          <a:prstGeom prst="rect">
            <a:avLst/>
          </a:prstGeom>
          <a:noFill/>
          <a:ln/>
        </p:spPr>
        <p:txBody>
          <a:bodyPr wrap="square" lIns="0" tIns="0" rIns="0" bIns="0" rtlCol="0" anchor="ctr" vert="horz"/>
          <a:lstStyle/>
          <a:p>
            <a:pPr indent="0" marL="0">
              <a:lnSpc>
                <a:spcPts val="1575"/>
              </a:lnSpc>
              <a:buNone/>
            </a:pPr>
            <a:r>
              <a:rPr lang="en-US" sz="1050" b="1" spc="60" kern="0" dirty="0">
                <a:solidFill>
                  <a:srgbClr val="C0392B"/>
                </a:solidFill>
              </a:rPr>
              <a:t>RED FLAG: ACUTE HEART FAILURE</a:t>
            </a:r>
            <a:endParaRPr lang="en-US" sz="1050" dirty="0"/>
          </a:p>
        </p:txBody>
      </p:sp>
      <p:sp>
        <p:nvSpPr>
          <p:cNvPr id="63" name="Text 22"/>
          <p:cNvSpPr/>
          <p:nvPr/>
        </p:nvSpPr>
        <p:spPr>
          <a:xfrm>
            <a:off x="7562850" y="4350990"/>
            <a:ext cx="4152900" cy="428625"/>
          </a:xfrm>
          <a:prstGeom prst="rect">
            <a:avLst/>
          </a:prstGeom>
          <a:noFill/>
          <a:ln/>
        </p:spPr>
        <p:txBody>
          <a:bodyPr wrap="square" lIns="0" tIns="0" rIns="0" bIns="0" rtlCol="0" anchor="ctr" vert="horz"/>
          <a:lstStyle/>
          <a:p>
            <a:pPr indent="0" marL="0">
              <a:lnSpc>
                <a:spcPts val="1688"/>
              </a:lnSpc>
              <a:buNone/>
            </a:pPr>
            <a:r>
              <a:rPr lang="en-US" sz="1125" dirty="0">
                <a:solidFill>
                  <a:srgbClr val="34495E"/>
                </a:solidFill>
              </a:rPr>
              <a:t>The presence of </a:t>
            </a:r>
            <a:pPr indent="0" marL="0">
              <a:lnSpc>
                <a:spcPts val="1688"/>
              </a:lnSpc>
              <a:buNone/>
            </a:pPr>
            <a:r>
              <a:rPr lang="en-US" sz="1125" b="1" dirty="0">
                <a:solidFill>
                  <a:srgbClr val="34495E"/>
                </a:solidFill>
              </a:rPr>
              <a:t>Elevated JVP + S3 Gallop + Bibasal Crackles</a:t>
            </a:r>
            <a:pPr indent="0" marL="0">
              <a:lnSpc>
                <a:spcPts val="1688"/>
              </a:lnSpc>
              <a:buNone/>
            </a:pPr>
            <a:r>
              <a:rPr lang="en-US" sz="1125" dirty="0">
                <a:solidFill>
                  <a:srgbClr val="34495E"/>
                </a:solidFill>
              </a:rPr>
              <a:t> indicates acute decompensated heart failure.</a:t>
            </a:r>
            <a:endParaRPr lang="en-US" sz="1125" dirty="0"/>
          </a:p>
        </p:txBody>
      </p:sp>
      <p:sp>
        <p:nvSpPr>
          <p:cNvPr id="64" name="Text 23"/>
          <p:cNvSpPr/>
          <p:nvPr/>
        </p:nvSpPr>
        <p:spPr>
          <a:xfrm>
            <a:off x="7562850" y="4874865"/>
            <a:ext cx="4629150" cy="185738"/>
          </a:xfrm>
          <a:prstGeom prst="rect">
            <a:avLst/>
          </a:prstGeom>
          <a:noFill/>
          <a:ln/>
        </p:spPr>
        <p:txBody>
          <a:bodyPr wrap="square" lIns="0" tIns="0" rIns="0" bIns="0" rtlCol="0" anchor="ctr" vert="horz"/>
          <a:lstStyle/>
          <a:p>
            <a:pPr indent="0" marL="0">
              <a:lnSpc>
                <a:spcPts val="1463"/>
              </a:lnSpc>
              <a:buNone/>
            </a:pPr>
            <a:r>
              <a:rPr lang="en-US" sz="975" b="1" dirty="0">
                <a:solidFill>
                  <a:srgbClr val="C0392B"/>
                </a:solidFill>
              </a:rPr>
              <a:t>ACTION: URGENT HOSPITAL ADMISSION REQUIRED</a:t>
            </a:r>
            <a:endParaRPr lang="en-US" sz="975" dirty="0"/>
          </a:p>
        </p:txBody>
      </p:sp>
      <p:sp>
        <p:nvSpPr>
          <p:cNvPr id="65" name="Text 24"/>
          <p:cNvSpPr/>
          <p:nvPr/>
        </p:nvSpPr>
        <p:spPr>
          <a:xfrm>
            <a:off x="5421064" y="6534150"/>
            <a:ext cx="1349871" cy="133350"/>
          </a:xfrm>
          <a:prstGeom prst="rect">
            <a:avLst/>
          </a:prstGeom>
          <a:noFill/>
          <a:ln/>
        </p:spPr>
        <p:txBody>
          <a:bodyPr wrap="square" lIns="0" tIns="0" rIns="0" bIns="0" rtlCol="0" anchor="ctr" vert="horz"/>
          <a:lstStyle/>
          <a:p>
            <a:pPr algn="ctr" indent="0" marL="0">
              <a:lnSpc>
                <a:spcPts val="1350"/>
              </a:lnSpc>
              <a:buNone/>
            </a:pPr>
            <a:r>
              <a:rPr lang="en-US" sz="900" spc="60" kern="0" dirty="0">
                <a:solidFill>
                  <a:srgbClr val="BDC3C7"/>
                </a:solidFill>
              </a:rPr>
              <a:t>www.bradfordvts.co.uk</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0" y="0"/>
            <a:ext cx="12192000" cy="381000"/>
          </a:xfrm>
          <a:prstGeom prst="rect">
            <a:avLst/>
          </a:prstGeom>
        </p:spPr>
      </p:pic>
      <p:pic>
        <p:nvPicPr>
          <p:cNvPr id="5" name="Image 3" descr="preencoded.png">    </p:cNvPr>
          <p:cNvPicPr>
            <a:picLocks noChangeAspect="1"/>
          </p:cNvPicPr>
          <p:nvPr/>
        </p:nvPicPr>
        <p:blipFill>
          <a:blip r:embed="rId5"/>
          <a:stretch>
            <a:fillRect/>
          </a:stretch>
        </p:blipFill>
        <p:spPr>
          <a:xfrm>
            <a:off x="238125" y="523875"/>
            <a:ext cx="11953875" cy="956221"/>
          </a:xfrm>
          <a:prstGeom prst="rect">
            <a:avLst/>
          </a:prstGeom>
        </p:spPr>
      </p:pic>
      <p:pic>
        <p:nvPicPr>
          <p:cNvPr id="6" name="Image 4" descr="preencoded.png">    </p:cNvPr>
          <p:cNvPicPr>
            <a:picLocks noChangeAspect="1"/>
          </p:cNvPicPr>
          <p:nvPr/>
        </p:nvPicPr>
        <p:blipFill>
          <a:blip r:embed="rId6"/>
          <a:stretch>
            <a:fillRect/>
          </a:stretch>
        </p:blipFill>
        <p:spPr>
          <a:xfrm>
            <a:off x="381000" y="2051745"/>
            <a:ext cx="6686550" cy="3844082"/>
          </a:xfrm>
          <a:prstGeom prst="rect">
            <a:avLst/>
          </a:prstGeom>
        </p:spPr>
      </p:pic>
      <p:pic>
        <p:nvPicPr>
          <p:cNvPr id="7" name="Image 5" descr="preencoded.png">    </p:cNvPr>
          <p:cNvPicPr>
            <a:picLocks noChangeAspect="1"/>
          </p:cNvPicPr>
          <p:nvPr/>
        </p:nvPicPr>
        <p:blipFill>
          <a:blip r:embed="rId7"/>
          <a:stretch>
            <a:fillRect/>
          </a:stretch>
        </p:blipFill>
        <p:spPr>
          <a:xfrm>
            <a:off x="381000" y="2051745"/>
            <a:ext cx="1524000" cy="542925"/>
          </a:xfrm>
          <a:prstGeom prst="rect">
            <a:avLst/>
          </a:prstGeom>
        </p:spPr>
      </p:pic>
      <p:pic>
        <p:nvPicPr>
          <p:cNvPr id="8" name="Image 6" descr="preencoded.png">    </p:cNvPr>
          <p:cNvPicPr>
            <a:picLocks noChangeAspect="1"/>
          </p:cNvPicPr>
          <p:nvPr/>
        </p:nvPicPr>
        <p:blipFill>
          <a:blip r:embed="rId8"/>
          <a:stretch>
            <a:fillRect/>
          </a:stretch>
        </p:blipFill>
        <p:spPr>
          <a:xfrm>
            <a:off x="1905000" y="2051745"/>
            <a:ext cx="5162550" cy="542925"/>
          </a:xfrm>
          <a:prstGeom prst="rect">
            <a:avLst/>
          </a:prstGeom>
        </p:spPr>
      </p:pic>
      <p:pic>
        <p:nvPicPr>
          <p:cNvPr id="9" name="Image 7" descr="preencoded.png">    </p:cNvPr>
          <p:cNvPicPr>
            <a:picLocks noChangeAspect="1"/>
          </p:cNvPicPr>
          <p:nvPr/>
        </p:nvPicPr>
        <p:blipFill>
          <a:blip r:embed="rId9"/>
          <a:stretch>
            <a:fillRect/>
          </a:stretch>
        </p:blipFill>
        <p:spPr>
          <a:xfrm>
            <a:off x="547688" y="2790974"/>
            <a:ext cx="238125" cy="190500"/>
          </a:xfrm>
          <a:prstGeom prst="rect">
            <a:avLst/>
          </a:prstGeom>
        </p:spPr>
      </p:pic>
      <p:pic>
        <p:nvPicPr>
          <p:cNvPr id="10" name="Image 8" descr="preencoded.png">    </p:cNvPr>
          <p:cNvPicPr>
            <a:picLocks noChangeAspect="1"/>
          </p:cNvPicPr>
          <p:nvPr/>
        </p:nvPicPr>
        <p:blipFill>
          <a:blip r:embed="rId10"/>
          <a:stretch>
            <a:fillRect/>
          </a:stretch>
        </p:blipFill>
        <p:spPr>
          <a:xfrm>
            <a:off x="1905000" y="2594670"/>
            <a:ext cx="5162550" cy="569565"/>
          </a:xfrm>
          <a:prstGeom prst="rect">
            <a:avLst/>
          </a:prstGeom>
        </p:spPr>
      </p:pic>
      <p:pic>
        <p:nvPicPr>
          <p:cNvPr id="11" name="Image 9" descr="preencoded.png">    </p:cNvPr>
          <p:cNvPicPr>
            <a:picLocks noChangeAspect="1"/>
          </p:cNvPicPr>
          <p:nvPr/>
        </p:nvPicPr>
        <p:blipFill>
          <a:blip r:embed="rId11"/>
          <a:stretch>
            <a:fillRect/>
          </a:stretch>
        </p:blipFill>
        <p:spPr>
          <a:xfrm>
            <a:off x="381000" y="3164235"/>
            <a:ext cx="6686550" cy="569565"/>
          </a:xfrm>
          <a:prstGeom prst="rect">
            <a:avLst/>
          </a:prstGeom>
        </p:spPr>
      </p:pic>
      <p:pic>
        <p:nvPicPr>
          <p:cNvPr id="12" name="Image 10" descr="preencoded.png">    </p:cNvPr>
          <p:cNvPicPr>
            <a:picLocks noChangeAspect="1"/>
          </p:cNvPicPr>
          <p:nvPr/>
        </p:nvPicPr>
        <p:blipFill>
          <a:blip r:embed="rId12"/>
          <a:stretch>
            <a:fillRect/>
          </a:stretch>
        </p:blipFill>
        <p:spPr>
          <a:xfrm>
            <a:off x="547688" y="3360539"/>
            <a:ext cx="238125" cy="190500"/>
          </a:xfrm>
          <a:prstGeom prst="rect">
            <a:avLst/>
          </a:prstGeom>
        </p:spPr>
      </p:pic>
      <p:pic>
        <p:nvPicPr>
          <p:cNvPr id="13" name="Image 11" descr="preencoded.png">    </p:cNvPr>
          <p:cNvPicPr>
            <a:picLocks noChangeAspect="1"/>
          </p:cNvPicPr>
          <p:nvPr/>
        </p:nvPicPr>
        <p:blipFill>
          <a:blip r:embed="rId13"/>
          <a:stretch>
            <a:fillRect/>
          </a:stretch>
        </p:blipFill>
        <p:spPr>
          <a:xfrm>
            <a:off x="1905000" y="3164235"/>
            <a:ext cx="5162550" cy="569565"/>
          </a:xfrm>
          <a:prstGeom prst="rect">
            <a:avLst/>
          </a:prstGeom>
        </p:spPr>
      </p:pic>
      <p:pic>
        <p:nvPicPr>
          <p:cNvPr id="14" name="Image 12" descr="preencoded.png">    </p:cNvPr>
          <p:cNvPicPr>
            <a:picLocks noChangeAspect="1"/>
          </p:cNvPicPr>
          <p:nvPr/>
        </p:nvPicPr>
        <p:blipFill>
          <a:blip r:embed="rId14"/>
          <a:stretch>
            <a:fillRect/>
          </a:stretch>
        </p:blipFill>
        <p:spPr>
          <a:xfrm>
            <a:off x="547688" y="4043511"/>
            <a:ext cx="238125" cy="190500"/>
          </a:xfrm>
          <a:prstGeom prst="rect">
            <a:avLst/>
          </a:prstGeom>
        </p:spPr>
      </p:pic>
      <p:pic>
        <p:nvPicPr>
          <p:cNvPr id="15" name="Image 13" descr="preencoded.png">    </p:cNvPr>
          <p:cNvPicPr>
            <a:picLocks noChangeAspect="1"/>
          </p:cNvPicPr>
          <p:nvPr/>
        </p:nvPicPr>
        <p:blipFill>
          <a:blip r:embed="rId15"/>
          <a:stretch>
            <a:fillRect/>
          </a:stretch>
        </p:blipFill>
        <p:spPr>
          <a:xfrm>
            <a:off x="1905000" y="3733800"/>
            <a:ext cx="5162550" cy="796230"/>
          </a:xfrm>
          <a:prstGeom prst="rect">
            <a:avLst/>
          </a:prstGeom>
        </p:spPr>
      </p:pic>
      <p:pic>
        <p:nvPicPr>
          <p:cNvPr id="16" name="Image 14" descr="preencoded.png">    </p:cNvPr>
          <p:cNvPicPr>
            <a:picLocks noChangeAspect="1"/>
          </p:cNvPicPr>
          <p:nvPr/>
        </p:nvPicPr>
        <p:blipFill>
          <a:blip r:embed="rId16"/>
          <a:stretch>
            <a:fillRect/>
          </a:stretch>
        </p:blipFill>
        <p:spPr>
          <a:xfrm>
            <a:off x="381000" y="4530030"/>
            <a:ext cx="6686550" cy="796230"/>
          </a:xfrm>
          <a:prstGeom prst="rect">
            <a:avLst/>
          </a:prstGeom>
        </p:spPr>
      </p:pic>
      <p:pic>
        <p:nvPicPr>
          <p:cNvPr id="17" name="Image 15" descr="preencoded.png">    </p:cNvPr>
          <p:cNvPicPr>
            <a:picLocks noChangeAspect="1"/>
          </p:cNvPicPr>
          <p:nvPr/>
        </p:nvPicPr>
        <p:blipFill>
          <a:blip r:embed="rId17"/>
          <a:stretch>
            <a:fillRect/>
          </a:stretch>
        </p:blipFill>
        <p:spPr>
          <a:xfrm>
            <a:off x="547688" y="4839742"/>
            <a:ext cx="238125" cy="190500"/>
          </a:xfrm>
          <a:prstGeom prst="rect">
            <a:avLst/>
          </a:prstGeom>
        </p:spPr>
      </p:pic>
      <p:pic>
        <p:nvPicPr>
          <p:cNvPr id="18" name="Image 16" descr="preencoded.png">    </p:cNvPr>
          <p:cNvPicPr>
            <a:picLocks noChangeAspect="1"/>
          </p:cNvPicPr>
          <p:nvPr/>
        </p:nvPicPr>
        <p:blipFill>
          <a:blip r:embed="rId18"/>
          <a:stretch>
            <a:fillRect/>
          </a:stretch>
        </p:blipFill>
        <p:spPr>
          <a:xfrm>
            <a:off x="1905000" y="4530030"/>
            <a:ext cx="5162550" cy="796230"/>
          </a:xfrm>
          <a:prstGeom prst="rect">
            <a:avLst/>
          </a:prstGeom>
        </p:spPr>
      </p:pic>
      <p:pic>
        <p:nvPicPr>
          <p:cNvPr id="19" name="Image 17" descr="preencoded.png">    </p:cNvPr>
          <p:cNvPicPr>
            <a:picLocks noChangeAspect="1"/>
          </p:cNvPicPr>
          <p:nvPr/>
        </p:nvPicPr>
        <p:blipFill>
          <a:blip r:embed="rId19"/>
          <a:stretch>
            <a:fillRect/>
          </a:stretch>
        </p:blipFill>
        <p:spPr>
          <a:xfrm>
            <a:off x="547688" y="5522565"/>
            <a:ext cx="238125" cy="190500"/>
          </a:xfrm>
          <a:prstGeom prst="rect">
            <a:avLst/>
          </a:prstGeom>
        </p:spPr>
      </p:pic>
      <p:pic>
        <p:nvPicPr>
          <p:cNvPr id="20" name="Image 18" descr="preencoded.png">    </p:cNvPr>
          <p:cNvPicPr>
            <a:picLocks noChangeAspect="1"/>
          </p:cNvPicPr>
          <p:nvPr/>
        </p:nvPicPr>
        <p:blipFill>
          <a:blip r:embed="rId20"/>
          <a:stretch>
            <a:fillRect/>
          </a:stretch>
        </p:blipFill>
        <p:spPr>
          <a:xfrm>
            <a:off x="1905000" y="5326261"/>
            <a:ext cx="5162550" cy="569565"/>
          </a:xfrm>
          <a:prstGeom prst="rect">
            <a:avLst/>
          </a:prstGeom>
        </p:spPr>
      </p:pic>
      <p:pic>
        <p:nvPicPr>
          <p:cNvPr id="21" name="Image 19" descr="preencoded.png">    </p:cNvPr>
          <p:cNvPicPr>
            <a:picLocks noChangeAspect="1"/>
          </p:cNvPicPr>
          <p:nvPr/>
        </p:nvPicPr>
        <p:blipFill>
          <a:blip r:embed="rId21"/>
          <a:stretch>
            <a:fillRect/>
          </a:stretch>
        </p:blipFill>
        <p:spPr>
          <a:xfrm>
            <a:off x="7353300" y="1697236"/>
            <a:ext cx="4457700" cy="1390650"/>
          </a:xfrm>
          <a:prstGeom prst="rect">
            <a:avLst/>
          </a:prstGeom>
        </p:spPr>
      </p:pic>
      <p:pic>
        <p:nvPicPr>
          <p:cNvPr id="22" name="Image 20" descr="preencoded.png">    </p:cNvPr>
          <p:cNvPicPr>
            <a:picLocks noChangeAspect="1"/>
          </p:cNvPicPr>
          <p:nvPr/>
        </p:nvPicPr>
        <p:blipFill>
          <a:blip r:embed="rId22"/>
          <a:stretch>
            <a:fillRect/>
          </a:stretch>
        </p:blipFill>
        <p:spPr>
          <a:xfrm>
            <a:off x="7543800" y="1924050"/>
            <a:ext cx="190500" cy="155823"/>
          </a:xfrm>
          <a:prstGeom prst="rect">
            <a:avLst/>
          </a:prstGeom>
        </p:spPr>
      </p:pic>
      <p:pic>
        <p:nvPicPr>
          <p:cNvPr id="23" name="Image 21" descr="preencoded.png">    </p:cNvPr>
          <p:cNvPicPr>
            <a:picLocks noChangeAspect="1"/>
          </p:cNvPicPr>
          <p:nvPr/>
        </p:nvPicPr>
        <p:blipFill>
          <a:blip r:embed="rId23"/>
          <a:stretch>
            <a:fillRect/>
          </a:stretch>
        </p:blipFill>
        <p:spPr>
          <a:xfrm>
            <a:off x="7353300" y="3278386"/>
            <a:ext cx="4457700" cy="1390650"/>
          </a:xfrm>
          <a:prstGeom prst="rect">
            <a:avLst/>
          </a:prstGeom>
        </p:spPr>
      </p:pic>
      <p:pic>
        <p:nvPicPr>
          <p:cNvPr id="24" name="Image 22" descr="preencoded.png">    </p:cNvPr>
          <p:cNvPicPr>
            <a:picLocks noChangeAspect="1"/>
          </p:cNvPicPr>
          <p:nvPr/>
        </p:nvPicPr>
        <p:blipFill>
          <a:blip r:embed="rId24"/>
          <a:stretch>
            <a:fillRect/>
          </a:stretch>
        </p:blipFill>
        <p:spPr>
          <a:xfrm>
            <a:off x="7543800" y="3505200"/>
            <a:ext cx="190500" cy="155823"/>
          </a:xfrm>
          <a:prstGeom prst="rect">
            <a:avLst/>
          </a:prstGeom>
        </p:spPr>
      </p:pic>
      <p:pic>
        <p:nvPicPr>
          <p:cNvPr id="25" name="Image 23" descr="preencoded.png">    </p:cNvPr>
          <p:cNvPicPr>
            <a:picLocks noChangeAspect="1"/>
          </p:cNvPicPr>
          <p:nvPr/>
        </p:nvPicPr>
        <p:blipFill>
          <a:blip r:embed="rId25"/>
          <a:stretch>
            <a:fillRect/>
          </a:stretch>
        </p:blipFill>
        <p:spPr>
          <a:xfrm>
            <a:off x="7353300" y="4859536"/>
            <a:ext cx="4457700" cy="1390650"/>
          </a:xfrm>
          <a:prstGeom prst="rect">
            <a:avLst/>
          </a:prstGeom>
        </p:spPr>
      </p:pic>
      <p:pic>
        <p:nvPicPr>
          <p:cNvPr id="26" name="Image 24" descr="preencoded.png">    </p:cNvPr>
          <p:cNvPicPr>
            <a:picLocks noChangeAspect="1"/>
          </p:cNvPicPr>
          <p:nvPr/>
        </p:nvPicPr>
        <p:blipFill>
          <a:blip r:embed="rId26"/>
          <a:stretch>
            <a:fillRect/>
          </a:stretch>
        </p:blipFill>
        <p:spPr>
          <a:xfrm>
            <a:off x="7543800" y="5086350"/>
            <a:ext cx="190500" cy="155823"/>
          </a:xfrm>
          <a:prstGeom prst="rect">
            <a:avLst/>
          </a:prstGeom>
        </p:spPr>
      </p:pic>
      <p:pic>
        <p:nvPicPr>
          <p:cNvPr id="27" name="Image 25" descr="preencoded.png">    </p:cNvPr>
          <p:cNvPicPr>
            <a:picLocks noChangeAspect="1"/>
          </p:cNvPicPr>
          <p:nvPr/>
        </p:nvPicPr>
        <p:blipFill>
          <a:blip r:embed="rId27"/>
          <a:stretch>
            <a:fillRect/>
          </a:stretch>
        </p:blipFill>
        <p:spPr>
          <a:xfrm>
            <a:off x="0" y="6467475"/>
            <a:ext cx="12192000" cy="390525"/>
          </a:xfrm>
          <a:prstGeom prst="rect">
            <a:avLst/>
          </a:prstGeom>
        </p:spPr>
      </p:pic>
      <p:sp>
        <p:nvSpPr>
          <p:cNvPr id="28" name="Text 0"/>
          <p:cNvSpPr/>
          <p:nvPr/>
        </p:nvSpPr>
        <p:spPr>
          <a:xfrm>
            <a:off x="238125" y="104775"/>
            <a:ext cx="4160520" cy="152400"/>
          </a:xfrm>
          <a:prstGeom prst="rect">
            <a:avLst/>
          </a:prstGeom>
          <a:noFill/>
          <a:ln/>
        </p:spPr>
        <p:txBody>
          <a:bodyPr wrap="square" lIns="0" tIns="0" rIns="0" bIns="0" rtlCol="0" anchor="ctr" vert="horz"/>
          <a:lstStyle/>
          <a:p>
            <a:pPr indent="0" marL="0">
              <a:lnSpc>
                <a:spcPts val="1575"/>
              </a:lnSpc>
              <a:buNone/>
            </a:pPr>
            <a:r>
              <a:rPr lang="en-US" sz="1050" b="1" spc="90" kern="0" dirty="0">
                <a:solidFill>
                  <a:srgbClr val="FFFFFF"/>
                </a:solidFill>
              </a:rPr>
              <a:t>BRADFORD VTS TEACHING DECK</a:t>
            </a:r>
            <a:endParaRPr lang="en-US" sz="1050" dirty="0"/>
          </a:p>
        </p:txBody>
      </p:sp>
      <p:sp>
        <p:nvSpPr>
          <p:cNvPr id="29" name="Text 1"/>
          <p:cNvSpPr/>
          <p:nvPr/>
        </p:nvSpPr>
        <p:spPr>
          <a:xfrm>
            <a:off x="619125" y="714375"/>
            <a:ext cx="11191875" cy="365671"/>
          </a:xfrm>
          <a:prstGeom prst="rect">
            <a:avLst/>
          </a:prstGeom>
          <a:noFill/>
          <a:ln/>
        </p:spPr>
        <p:txBody>
          <a:bodyPr wrap="square" lIns="0" tIns="0" rIns="0" bIns="0" rtlCol="0" anchor="ctr" vert="horz"/>
          <a:lstStyle/>
          <a:p>
            <a:pPr indent="0" marL="0">
              <a:lnSpc>
                <a:spcPts val="2880"/>
              </a:lnSpc>
              <a:buNone/>
            </a:pPr>
            <a:r>
              <a:rPr lang="en-US" sz="2400" b="1" dirty="0">
                <a:solidFill>
                  <a:srgbClr val="2C3E50"/>
                </a:solidFill>
              </a:rPr>
              <a:t>MRC Dyspnoea Scale</a:t>
            </a:r>
            <a:endParaRPr lang="en-US" sz="2400" dirty="0"/>
          </a:p>
        </p:txBody>
      </p:sp>
      <p:sp>
        <p:nvSpPr>
          <p:cNvPr id="30" name="Text 2"/>
          <p:cNvSpPr/>
          <p:nvPr/>
        </p:nvSpPr>
        <p:spPr>
          <a:xfrm>
            <a:off x="619125" y="1127671"/>
            <a:ext cx="11572875" cy="257175"/>
          </a:xfrm>
          <a:prstGeom prst="rect">
            <a:avLst/>
          </a:prstGeom>
          <a:noFill/>
          <a:ln/>
        </p:spPr>
        <p:txBody>
          <a:bodyPr wrap="square" lIns="0" tIns="0" rIns="0" bIns="0" rtlCol="0" anchor="ctr" vert="horz"/>
          <a:lstStyle/>
          <a:p>
            <a:pPr indent="0" marL="0">
              <a:lnSpc>
                <a:spcPts val="2025"/>
              </a:lnSpc>
              <a:buNone/>
            </a:pPr>
            <a:r>
              <a:rPr lang="en-US" sz="1350" dirty="0">
                <a:solidFill>
                  <a:srgbClr val="7F8C8D"/>
                </a:solidFill>
              </a:rPr>
              <a:t>Quantifying Functional Disability in Chronic Breathlessness</a:t>
            </a:r>
            <a:endParaRPr lang="en-US" sz="1350" dirty="0"/>
          </a:p>
        </p:txBody>
      </p:sp>
      <p:sp>
        <p:nvSpPr>
          <p:cNvPr id="31" name="Text 3"/>
          <p:cNvSpPr/>
          <p:nvPr/>
        </p:nvSpPr>
        <p:spPr>
          <a:xfrm>
            <a:off x="523875" y="2051745"/>
            <a:ext cx="1238250" cy="542925"/>
          </a:xfrm>
          <a:prstGeom prst="rect">
            <a:avLst/>
          </a:prstGeom>
          <a:noFill/>
          <a:ln/>
        </p:spPr>
        <p:txBody>
          <a:bodyPr wrap="square" lIns="0" tIns="0" rIns="0" bIns="0" rtlCol="0" anchor="ctr" vert="horz"/>
          <a:lstStyle/>
          <a:p>
            <a:pPr algn="l" indent="0" marL="0">
              <a:lnSpc>
                <a:spcPts val="2025"/>
              </a:lnSpc>
              <a:buNone/>
            </a:pPr>
            <a:r>
              <a:rPr lang="en-US" sz="1350" b="1" dirty="0">
                <a:solidFill>
                  <a:srgbClr val="FFFFFF"/>
                </a:solidFill>
              </a:rPr>
              <a:t>Grade</a:t>
            </a:r>
            <a:endParaRPr lang="en-US" sz="1350" dirty="0"/>
          </a:p>
        </p:txBody>
      </p:sp>
      <p:sp>
        <p:nvSpPr>
          <p:cNvPr id="32" name="Text 4"/>
          <p:cNvSpPr/>
          <p:nvPr/>
        </p:nvSpPr>
        <p:spPr>
          <a:xfrm>
            <a:off x="2047875" y="2051745"/>
            <a:ext cx="4876800" cy="542925"/>
          </a:xfrm>
          <a:prstGeom prst="rect">
            <a:avLst/>
          </a:prstGeom>
          <a:noFill/>
          <a:ln/>
        </p:spPr>
        <p:txBody>
          <a:bodyPr wrap="square" lIns="0" tIns="0" rIns="0" bIns="0" rtlCol="0" anchor="ctr" vert="horz"/>
          <a:lstStyle/>
          <a:p>
            <a:pPr algn="l" indent="0" marL="0">
              <a:lnSpc>
                <a:spcPts val="2025"/>
              </a:lnSpc>
              <a:buNone/>
            </a:pPr>
            <a:r>
              <a:rPr lang="en-US" sz="1350" b="1" dirty="0">
                <a:solidFill>
                  <a:srgbClr val="FFFFFF"/>
                </a:solidFill>
              </a:rPr>
              <a:t>Clinical Description</a:t>
            </a:r>
            <a:endParaRPr lang="en-US" sz="1350" dirty="0"/>
          </a:p>
        </p:txBody>
      </p:sp>
      <p:sp>
        <p:nvSpPr>
          <p:cNvPr id="33" name="Text 5"/>
          <p:cNvSpPr/>
          <p:nvPr/>
        </p:nvSpPr>
        <p:spPr>
          <a:xfrm>
            <a:off x="952500" y="2594670"/>
            <a:ext cx="952500" cy="569565"/>
          </a:xfrm>
          <a:prstGeom prst="rect">
            <a:avLst/>
          </a:prstGeom>
          <a:noFill/>
          <a:ln/>
        </p:spPr>
        <p:txBody>
          <a:bodyPr wrap="square" lIns="0" tIns="0" rIns="0" bIns="0" rtlCol="0" anchor="ctr" vert="horz"/>
          <a:lstStyle/>
          <a:p>
            <a:pPr algn="ctr" indent="0" marL="0">
              <a:lnSpc>
                <a:spcPts val="2250"/>
              </a:lnSpc>
              <a:buNone/>
            </a:pPr>
            <a:r>
              <a:rPr lang="en-US" sz="1500" b="1" dirty="0">
                <a:solidFill>
                  <a:srgbClr val="F58220"/>
                </a:solidFill>
              </a:rPr>
              <a:t>1</a:t>
            </a:r>
            <a:endParaRPr lang="en-US" sz="1500" dirty="0"/>
          </a:p>
        </p:txBody>
      </p:sp>
      <p:sp>
        <p:nvSpPr>
          <p:cNvPr id="34" name="Text 6"/>
          <p:cNvSpPr/>
          <p:nvPr/>
        </p:nvSpPr>
        <p:spPr>
          <a:xfrm>
            <a:off x="2047875" y="2594670"/>
            <a:ext cx="10144125" cy="569565"/>
          </a:xfrm>
          <a:prstGeom prst="rect">
            <a:avLst/>
          </a:prstGeom>
          <a:noFill/>
          <a:ln/>
        </p:spPr>
        <p:txBody>
          <a:bodyPr wrap="square" lIns="0" tIns="0" rIns="0" bIns="0" rtlCol="0" anchor="ctr" vert="horz"/>
          <a:lstStyle/>
          <a:p>
            <a:pPr indent="0" marL="0">
              <a:lnSpc>
                <a:spcPts val="1785"/>
              </a:lnSpc>
              <a:buNone/>
            </a:pPr>
            <a:r>
              <a:rPr lang="en-US" sz="1275" dirty="0">
                <a:solidFill>
                  <a:srgbClr val="2C3E50"/>
                </a:solidFill>
              </a:rPr>
              <a:t>Not troubled by breathlessness except on strenuous exercise</a:t>
            </a:r>
            <a:endParaRPr lang="en-US" sz="1275" dirty="0"/>
          </a:p>
        </p:txBody>
      </p:sp>
      <p:sp>
        <p:nvSpPr>
          <p:cNvPr id="35" name="Text 7"/>
          <p:cNvSpPr/>
          <p:nvPr/>
        </p:nvSpPr>
        <p:spPr>
          <a:xfrm>
            <a:off x="952500" y="3164235"/>
            <a:ext cx="952500" cy="569565"/>
          </a:xfrm>
          <a:prstGeom prst="rect">
            <a:avLst/>
          </a:prstGeom>
          <a:noFill/>
          <a:ln/>
        </p:spPr>
        <p:txBody>
          <a:bodyPr wrap="square" lIns="0" tIns="0" rIns="0" bIns="0" rtlCol="0" anchor="ctr" vert="horz"/>
          <a:lstStyle/>
          <a:p>
            <a:pPr algn="ctr" indent="0" marL="0">
              <a:lnSpc>
                <a:spcPts val="2250"/>
              </a:lnSpc>
              <a:buNone/>
            </a:pPr>
            <a:r>
              <a:rPr lang="en-US" sz="1500" b="1" dirty="0">
                <a:solidFill>
                  <a:srgbClr val="F58220"/>
                </a:solidFill>
              </a:rPr>
              <a:t>2</a:t>
            </a:r>
            <a:endParaRPr lang="en-US" sz="1500" dirty="0"/>
          </a:p>
        </p:txBody>
      </p:sp>
      <p:sp>
        <p:nvSpPr>
          <p:cNvPr id="36" name="Text 8"/>
          <p:cNvSpPr/>
          <p:nvPr/>
        </p:nvSpPr>
        <p:spPr>
          <a:xfrm>
            <a:off x="2047875" y="3164235"/>
            <a:ext cx="10144125" cy="569565"/>
          </a:xfrm>
          <a:prstGeom prst="rect">
            <a:avLst/>
          </a:prstGeom>
          <a:noFill/>
          <a:ln/>
        </p:spPr>
        <p:txBody>
          <a:bodyPr wrap="square" lIns="0" tIns="0" rIns="0" bIns="0" rtlCol="0" anchor="ctr" vert="horz"/>
          <a:lstStyle/>
          <a:p>
            <a:pPr indent="0" marL="0">
              <a:lnSpc>
                <a:spcPts val="1785"/>
              </a:lnSpc>
              <a:buNone/>
            </a:pPr>
            <a:r>
              <a:rPr lang="en-US" sz="1275" dirty="0">
                <a:solidFill>
                  <a:srgbClr val="2C3E50"/>
                </a:solidFill>
              </a:rPr>
              <a:t>Short of breath when hurrying or walking up a slight hill</a:t>
            </a:r>
            <a:endParaRPr lang="en-US" sz="1275" dirty="0"/>
          </a:p>
        </p:txBody>
      </p:sp>
      <p:sp>
        <p:nvSpPr>
          <p:cNvPr id="37" name="Text 9"/>
          <p:cNvSpPr/>
          <p:nvPr/>
        </p:nvSpPr>
        <p:spPr>
          <a:xfrm>
            <a:off x="952500" y="3733800"/>
            <a:ext cx="952500" cy="796230"/>
          </a:xfrm>
          <a:prstGeom prst="rect">
            <a:avLst/>
          </a:prstGeom>
          <a:noFill/>
          <a:ln/>
        </p:spPr>
        <p:txBody>
          <a:bodyPr wrap="square" lIns="0" tIns="0" rIns="0" bIns="0" rtlCol="0" anchor="ctr" vert="horz"/>
          <a:lstStyle/>
          <a:p>
            <a:pPr algn="ctr" indent="0" marL="0">
              <a:lnSpc>
                <a:spcPts val="2250"/>
              </a:lnSpc>
              <a:buNone/>
            </a:pPr>
            <a:r>
              <a:rPr lang="en-US" sz="1500" b="1" dirty="0">
                <a:solidFill>
                  <a:srgbClr val="F58220"/>
                </a:solidFill>
              </a:rPr>
              <a:t>3</a:t>
            </a:r>
            <a:endParaRPr lang="en-US" sz="1500" dirty="0"/>
          </a:p>
        </p:txBody>
      </p:sp>
      <p:sp>
        <p:nvSpPr>
          <p:cNvPr id="38" name="Text 10"/>
          <p:cNvSpPr/>
          <p:nvPr/>
        </p:nvSpPr>
        <p:spPr>
          <a:xfrm>
            <a:off x="2047875" y="3733800"/>
            <a:ext cx="4876800" cy="796230"/>
          </a:xfrm>
          <a:prstGeom prst="rect">
            <a:avLst/>
          </a:prstGeom>
          <a:noFill/>
          <a:ln/>
        </p:spPr>
        <p:txBody>
          <a:bodyPr wrap="square" lIns="0" tIns="0" rIns="0" bIns="0" rtlCol="0" anchor="ctr" vert="horz"/>
          <a:lstStyle/>
          <a:p>
            <a:pPr indent="0" marL="0">
              <a:lnSpc>
                <a:spcPts val="1785"/>
              </a:lnSpc>
              <a:buNone/>
            </a:pPr>
            <a:r>
              <a:rPr lang="en-US" sz="1275" dirty="0">
                <a:solidFill>
                  <a:srgbClr val="2C3E50"/>
                </a:solidFill>
              </a:rPr>
              <a:t>Walks slower than contemporaries on level ground; stops after a mile or so</a:t>
            </a:r>
            <a:endParaRPr lang="en-US" sz="1275" dirty="0"/>
          </a:p>
        </p:txBody>
      </p:sp>
      <p:sp>
        <p:nvSpPr>
          <p:cNvPr id="39" name="Text 11"/>
          <p:cNvSpPr/>
          <p:nvPr/>
        </p:nvSpPr>
        <p:spPr>
          <a:xfrm>
            <a:off x="952500" y="4530030"/>
            <a:ext cx="952500" cy="796230"/>
          </a:xfrm>
          <a:prstGeom prst="rect">
            <a:avLst/>
          </a:prstGeom>
          <a:noFill/>
          <a:ln/>
        </p:spPr>
        <p:txBody>
          <a:bodyPr wrap="square" lIns="0" tIns="0" rIns="0" bIns="0" rtlCol="0" anchor="ctr" vert="horz"/>
          <a:lstStyle/>
          <a:p>
            <a:pPr algn="ctr" indent="0" marL="0">
              <a:lnSpc>
                <a:spcPts val="2250"/>
              </a:lnSpc>
              <a:buNone/>
            </a:pPr>
            <a:r>
              <a:rPr lang="en-US" sz="1500" b="1" dirty="0">
                <a:solidFill>
                  <a:srgbClr val="F58220"/>
                </a:solidFill>
              </a:rPr>
              <a:t>4</a:t>
            </a:r>
            <a:endParaRPr lang="en-US" sz="1500" dirty="0"/>
          </a:p>
        </p:txBody>
      </p:sp>
      <p:sp>
        <p:nvSpPr>
          <p:cNvPr id="40" name="Text 12"/>
          <p:cNvSpPr/>
          <p:nvPr/>
        </p:nvSpPr>
        <p:spPr>
          <a:xfrm>
            <a:off x="2047875" y="4530030"/>
            <a:ext cx="4876800" cy="796230"/>
          </a:xfrm>
          <a:prstGeom prst="rect">
            <a:avLst/>
          </a:prstGeom>
          <a:noFill/>
          <a:ln/>
        </p:spPr>
        <p:txBody>
          <a:bodyPr wrap="square" lIns="0" tIns="0" rIns="0" bIns="0" rtlCol="0" anchor="ctr" vert="horz"/>
          <a:lstStyle/>
          <a:p>
            <a:pPr indent="0" marL="0">
              <a:lnSpc>
                <a:spcPts val="1785"/>
              </a:lnSpc>
              <a:buNone/>
            </a:pPr>
            <a:r>
              <a:rPr lang="en-US" sz="1275" dirty="0">
                <a:solidFill>
                  <a:srgbClr val="2C3E50"/>
                </a:solidFill>
              </a:rPr>
              <a:t>Stops for breath after walking ~100m or after a few minutes on level ground</a:t>
            </a:r>
            <a:endParaRPr lang="en-US" sz="1275" dirty="0"/>
          </a:p>
        </p:txBody>
      </p:sp>
      <p:sp>
        <p:nvSpPr>
          <p:cNvPr id="41" name="Text 13"/>
          <p:cNvSpPr/>
          <p:nvPr/>
        </p:nvSpPr>
        <p:spPr>
          <a:xfrm>
            <a:off x="952500" y="5326261"/>
            <a:ext cx="952500" cy="569565"/>
          </a:xfrm>
          <a:prstGeom prst="rect">
            <a:avLst/>
          </a:prstGeom>
          <a:noFill/>
          <a:ln/>
        </p:spPr>
        <p:txBody>
          <a:bodyPr wrap="square" lIns="0" tIns="0" rIns="0" bIns="0" rtlCol="0" anchor="ctr" vert="horz"/>
          <a:lstStyle/>
          <a:p>
            <a:pPr algn="ctr" indent="0" marL="0">
              <a:lnSpc>
                <a:spcPts val="2250"/>
              </a:lnSpc>
              <a:buNone/>
            </a:pPr>
            <a:r>
              <a:rPr lang="en-US" sz="1500" b="1" dirty="0">
                <a:solidFill>
                  <a:srgbClr val="F58220"/>
                </a:solidFill>
              </a:rPr>
              <a:t>5</a:t>
            </a:r>
            <a:endParaRPr lang="en-US" sz="1500" dirty="0"/>
          </a:p>
        </p:txBody>
      </p:sp>
      <p:sp>
        <p:nvSpPr>
          <p:cNvPr id="42" name="Text 14"/>
          <p:cNvSpPr/>
          <p:nvPr/>
        </p:nvSpPr>
        <p:spPr>
          <a:xfrm>
            <a:off x="2047875" y="5326261"/>
            <a:ext cx="10144125" cy="569565"/>
          </a:xfrm>
          <a:prstGeom prst="rect">
            <a:avLst/>
          </a:prstGeom>
          <a:noFill/>
          <a:ln/>
        </p:spPr>
        <p:txBody>
          <a:bodyPr wrap="square" lIns="0" tIns="0" rIns="0" bIns="0" rtlCol="0" anchor="ctr" vert="horz"/>
          <a:lstStyle/>
          <a:p>
            <a:pPr indent="0" marL="0">
              <a:lnSpc>
                <a:spcPts val="1785"/>
              </a:lnSpc>
              <a:buNone/>
            </a:pPr>
            <a:r>
              <a:rPr lang="en-US" sz="1275" dirty="0">
                <a:solidFill>
                  <a:srgbClr val="2C3E50"/>
                </a:solidFill>
              </a:rPr>
              <a:t>Too breathless to leave the house; breathless when dressing</a:t>
            </a:r>
            <a:endParaRPr lang="en-US" sz="1275" dirty="0"/>
          </a:p>
        </p:txBody>
      </p:sp>
      <p:sp>
        <p:nvSpPr>
          <p:cNvPr id="43" name="Text 15"/>
          <p:cNvSpPr/>
          <p:nvPr/>
        </p:nvSpPr>
        <p:spPr>
          <a:xfrm>
            <a:off x="7734300" y="1887736"/>
            <a:ext cx="4076700" cy="228600"/>
          </a:xfrm>
          <a:prstGeom prst="rect">
            <a:avLst/>
          </a:prstGeom>
          <a:noFill/>
          <a:ln/>
        </p:spPr>
        <p:txBody>
          <a:bodyPr wrap="square" lIns="0" tIns="0" rIns="0" bIns="0" rtlCol="0" anchor="ctr" vert="horz"/>
          <a:lstStyle/>
          <a:p>
            <a:pPr indent="0" marL="0">
              <a:lnSpc>
                <a:spcPts val="1800"/>
              </a:lnSpc>
              <a:buNone/>
            </a:pPr>
            <a:r>
              <a:rPr lang="en-US" sz="1200" b="1" dirty="0">
                <a:solidFill>
                  <a:srgbClr val="C0392B"/>
                </a:solidFill>
              </a:rPr>
              <a:t>CLINICAL THRESHOLD</a:t>
            </a:r>
            <a:endParaRPr lang="en-US" sz="1200" dirty="0"/>
          </a:p>
        </p:txBody>
      </p:sp>
      <p:sp>
        <p:nvSpPr>
          <p:cNvPr id="44" name="Text 16"/>
          <p:cNvSpPr/>
          <p:nvPr/>
        </p:nvSpPr>
        <p:spPr>
          <a:xfrm>
            <a:off x="7543800" y="2211586"/>
            <a:ext cx="4076700" cy="685800"/>
          </a:xfrm>
          <a:prstGeom prst="rect">
            <a:avLst/>
          </a:prstGeom>
          <a:noFill/>
          <a:ln/>
        </p:spPr>
        <p:txBody>
          <a:bodyPr wrap="square" lIns="0" tIns="0" rIns="0" bIns="0" rtlCol="0" anchor="ctr" vert="horz"/>
          <a:lstStyle/>
          <a:p>
            <a:pPr indent="0" marL="0">
              <a:lnSpc>
                <a:spcPts val="1800"/>
              </a:lnSpc>
              <a:buNone/>
            </a:pPr>
            <a:r>
              <a:rPr lang="en-US" sz="1200" b="1" dirty="0">
                <a:solidFill>
                  <a:srgbClr val="34495E"/>
                </a:solidFill>
              </a:rPr>
              <a:t>MRC Grades 3–5</a:t>
            </a:r>
            <a:pPr indent="0" marL="0">
              <a:lnSpc>
                <a:spcPts val="1800"/>
              </a:lnSpc>
              <a:buNone/>
            </a:pPr>
            <a:r>
              <a:rPr lang="en-US" sz="1200" dirty="0">
                <a:solidFill>
                  <a:srgbClr val="34495E"/>
                </a:solidFill>
              </a:rPr>
              <a:t> signify significant functional disability and </a:t>
            </a:r>
            <a:pPr indent="0" marL="0">
              <a:lnSpc>
                <a:spcPts val="1800"/>
              </a:lnSpc>
              <a:buNone/>
            </a:pPr>
            <a:r>
              <a:rPr lang="en-US" sz="1200" b="1" dirty="0">
                <a:solidFill>
                  <a:srgbClr val="34495E"/>
                </a:solidFill>
              </a:rPr>
              <a:t>warrant thorough investigation</a:t>
            </a:r>
            <a:pPr indent="0" marL="0">
              <a:lnSpc>
                <a:spcPts val="1800"/>
              </a:lnSpc>
              <a:buNone/>
            </a:pPr>
            <a:r>
              <a:rPr lang="en-US" sz="1200" dirty="0">
                <a:solidFill>
                  <a:srgbClr val="34495E"/>
                </a:solidFill>
              </a:rPr>
              <a:t> to exclude underlying organic pathology.</a:t>
            </a:r>
            <a:endParaRPr lang="en-US" sz="1200" dirty="0"/>
          </a:p>
        </p:txBody>
      </p:sp>
      <p:sp>
        <p:nvSpPr>
          <p:cNvPr id="45" name="Text 17"/>
          <p:cNvSpPr/>
          <p:nvPr/>
        </p:nvSpPr>
        <p:spPr>
          <a:xfrm>
            <a:off x="7734300" y="3468886"/>
            <a:ext cx="4076700" cy="228600"/>
          </a:xfrm>
          <a:prstGeom prst="rect">
            <a:avLst/>
          </a:prstGeom>
          <a:noFill/>
          <a:ln/>
        </p:spPr>
        <p:txBody>
          <a:bodyPr wrap="square" lIns="0" tIns="0" rIns="0" bIns="0" rtlCol="0" anchor="ctr" vert="horz"/>
          <a:lstStyle/>
          <a:p>
            <a:pPr indent="0" marL="0">
              <a:lnSpc>
                <a:spcPts val="1800"/>
              </a:lnSpc>
              <a:buNone/>
            </a:pPr>
            <a:r>
              <a:rPr lang="en-US" sz="1200" b="1" dirty="0">
                <a:solidFill>
                  <a:srgbClr val="8E44AD"/>
                </a:solidFill>
              </a:rPr>
              <a:t>AKT EXAM PEARL</a:t>
            </a:r>
            <a:endParaRPr lang="en-US" sz="1200" dirty="0"/>
          </a:p>
        </p:txBody>
      </p:sp>
      <p:sp>
        <p:nvSpPr>
          <p:cNvPr id="46" name="Text 18"/>
          <p:cNvSpPr/>
          <p:nvPr/>
        </p:nvSpPr>
        <p:spPr>
          <a:xfrm>
            <a:off x="7543800" y="3792736"/>
            <a:ext cx="4076700" cy="685800"/>
          </a:xfrm>
          <a:prstGeom prst="rect">
            <a:avLst/>
          </a:prstGeom>
          <a:noFill/>
          <a:ln/>
        </p:spPr>
        <p:txBody>
          <a:bodyPr wrap="square" lIns="0" tIns="0" rIns="0" bIns="0" rtlCol="0" anchor="ctr" vert="horz"/>
          <a:lstStyle/>
          <a:p>
            <a:pPr indent="0" marL="0">
              <a:lnSpc>
                <a:spcPts val="1800"/>
              </a:lnSpc>
              <a:buNone/>
            </a:pPr>
            <a:r>
              <a:rPr lang="en-US" sz="1200" dirty="0">
                <a:solidFill>
                  <a:srgbClr val="34495E"/>
                </a:solidFill>
              </a:rPr>
              <a:t>Be prepared to classify patients based on these descriptions. Remember: </a:t>
            </a:r>
            <a:pPr indent="0" marL="0">
              <a:lnSpc>
                <a:spcPts val="1800"/>
              </a:lnSpc>
              <a:buNone/>
            </a:pPr>
            <a:r>
              <a:rPr lang="en-US" sz="1200" b="1" dirty="0">
                <a:solidFill>
                  <a:srgbClr val="34495E"/>
                </a:solidFill>
              </a:rPr>
              <a:t>MRC 5</a:t>
            </a:r>
            <a:pPr indent="0" marL="0">
              <a:lnSpc>
                <a:spcPts val="1800"/>
              </a:lnSpc>
              <a:buNone/>
            </a:pPr>
            <a:r>
              <a:rPr lang="en-US" sz="1200" dirty="0">
                <a:solidFill>
                  <a:srgbClr val="34495E"/>
                </a:solidFill>
              </a:rPr>
              <a:t> includes breathlessness during activities of daily living (e.g., dressing).</a:t>
            </a:r>
            <a:endParaRPr lang="en-US" sz="1200" dirty="0"/>
          </a:p>
        </p:txBody>
      </p:sp>
      <p:sp>
        <p:nvSpPr>
          <p:cNvPr id="47" name="Text 19"/>
          <p:cNvSpPr/>
          <p:nvPr/>
        </p:nvSpPr>
        <p:spPr>
          <a:xfrm>
            <a:off x="7734300" y="5050036"/>
            <a:ext cx="4076700" cy="228600"/>
          </a:xfrm>
          <a:prstGeom prst="rect">
            <a:avLst/>
          </a:prstGeom>
          <a:noFill/>
          <a:ln/>
        </p:spPr>
        <p:txBody>
          <a:bodyPr wrap="square" lIns="0" tIns="0" rIns="0" bIns="0" rtlCol="0" anchor="ctr" vert="horz"/>
          <a:lstStyle/>
          <a:p>
            <a:pPr indent="0" marL="0">
              <a:lnSpc>
                <a:spcPts val="1800"/>
              </a:lnSpc>
              <a:buNone/>
            </a:pPr>
            <a:r>
              <a:rPr lang="en-US" sz="1200" b="1" dirty="0">
                <a:solidFill>
                  <a:srgbClr val="008080"/>
                </a:solidFill>
              </a:rPr>
              <a:t>SCA COMMUNICATION</a:t>
            </a:r>
            <a:endParaRPr lang="en-US" sz="1200" dirty="0"/>
          </a:p>
        </p:txBody>
      </p:sp>
      <p:sp>
        <p:nvSpPr>
          <p:cNvPr id="48" name="Text 20"/>
          <p:cNvSpPr/>
          <p:nvPr/>
        </p:nvSpPr>
        <p:spPr>
          <a:xfrm>
            <a:off x="7543800" y="5373886"/>
            <a:ext cx="4076700" cy="685800"/>
          </a:xfrm>
          <a:prstGeom prst="rect">
            <a:avLst/>
          </a:prstGeom>
          <a:noFill/>
          <a:ln/>
        </p:spPr>
        <p:txBody>
          <a:bodyPr wrap="square" lIns="0" tIns="0" rIns="0" bIns="0" rtlCol="0" anchor="ctr" vert="horz"/>
          <a:lstStyle/>
          <a:p>
            <a:pPr indent="0" marL="0">
              <a:lnSpc>
                <a:spcPts val="1800"/>
              </a:lnSpc>
              <a:buNone/>
            </a:pPr>
            <a:r>
              <a:rPr lang="en-US" sz="1200" dirty="0">
                <a:solidFill>
                  <a:srgbClr val="34495E"/>
                </a:solidFill>
              </a:rPr>
              <a:t>Ask functional questions: </a:t>
            </a:r>
            <a:pPr indent="0" marL="0">
              <a:lnSpc>
                <a:spcPts val="1800"/>
              </a:lnSpc>
              <a:buNone/>
            </a:pPr>
            <a:r>
              <a:rPr lang="en-US" sz="1200" i="1" dirty="0">
                <a:solidFill>
                  <a:srgbClr val="34495E"/>
                </a:solidFill>
              </a:rPr>
              <a:t>"Can you walk on level ground at the same pace as others your age?"</a:t>
            </a:r>
            <a:pPr indent="0" marL="0">
              <a:lnSpc>
                <a:spcPts val="1800"/>
              </a:lnSpc>
              <a:buNone/>
            </a:pPr>
            <a:r>
              <a:rPr lang="en-US" sz="1200" dirty="0">
                <a:solidFill>
                  <a:srgbClr val="34495E"/>
                </a:solidFill>
              </a:rPr>
              <a:t> or </a:t>
            </a:r>
            <a:pPr indent="0" marL="0">
              <a:lnSpc>
                <a:spcPts val="1800"/>
              </a:lnSpc>
              <a:buNone/>
            </a:pPr>
            <a:r>
              <a:rPr lang="en-US" sz="1200" i="1" dirty="0">
                <a:solidFill>
                  <a:srgbClr val="34495E"/>
                </a:solidFill>
              </a:rPr>
              <a:t>"How far can you walk before needing to stop for air?"</a:t>
            </a:r>
            <a:endParaRPr lang="en-US" sz="1200" dirty="0"/>
          </a:p>
        </p:txBody>
      </p:sp>
      <p:sp>
        <p:nvSpPr>
          <p:cNvPr id="49" name="Text 21"/>
          <p:cNvSpPr/>
          <p:nvPr/>
        </p:nvSpPr>
        <p:spPr>
          <a:xfrm>
            <a:off x="381000" y="6562725"/>
            <a:ext cx="6507480" cy="200025"/>
          </a:xfrm>
          <a:prstGeom prst="rect">
            <a:avLst/>
          </a:prstGeom>
          <a:noFill/>
          <a:ln/>
        </p:spPr>
        <p:txBody>
          <a:bodyPr wrap="square" lIns="0" tIns="0" rIns="0" bIns="0" rtlCol="0" anchor="ctr" vert="horz"/>
          <a:lstStyle/>
          <a:p>
            <a:pPr indent="0" marL="0">
              <a:lnSpc>
                <a:spcPts val="1575"/>
              </a:lnSpc>
              <a:buNone/>
            </a:pPr>
            <a:r>
              <a:rPr lang="en-US" sz="1050" dirty="0">
                <a:solidFill>
                  <a:srgbClr val="7F8C8D"/>
                </a:solidFill>
              </a:rPr>
              <a:t>Source: NICE CKS Breathlessness (2023)</a:t>
            </a:r>
            <a:endParaRPr lang="en-US" sz="1050" dirty="0"/>
          </a:p>
        </p:txBody>
      </p:sp>
      <p:sp>
        <p:nvSpPr>
          <p:cNvPr id="50" name="Text 22"/>
          <p:cNvSpPr/>
          <p:nvPr/>
        </p:nvSpPr>
        <p:spPr>
          <a:xfrm>
            <a:off x="10469463" y="6562725"/>
            <a:ext cx="1722537" cy="200025"/>
          </a:xfrm>
          <a:prstGeom prst="rect">
            <a:avLst/>
          </a:prstGeom>
          <a:noFill/>
          <a:ln/>
        </p:spPr>
        <p:txBody>
          <a:bodyPr wrap="square" lIns="0" tIns="0" rIns="0" bIns="0" rtlCol="0" anchor="ctr" vert="horz"/>
          <a:lstStyle/>
          <a:p>
            <a:pPr indent="0" marL="0">
              <a:lnSpc>
                <a:spcPts val="1575"/>
              </a:lnSpc>
              <a:buNone/>
            </a:pPr>
            <a:r>
              <a:rPr lang="en-US" sz="1050" dirty="0">
                <a:solidFill>
                  <a:srgbClr val="7F8C8D"/>
                </a:solidFill>
              </a:rPr>
              <a:t>www.bradfordvts.co.uk</a:t>
            </a:r>
            <a:endParaRPr lang="en-US" sz="10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0" y="0"/>
            <a:ext cx="12192000" cy="381000"/>
          </a:xfrm>
          <a:prstGeom prst="rect">
            <a:avLst/>
          </a:prstGeom>
        </p:spPr>
      </p:pic>
      <p:pic>
        <p:nvPicPr>
          <p:cNvPr id="5" name="Image 3" descr="preencoded.png">    </p:cNvPr>
          <p:cNvPicPr>
            <a:picLocks noChangeAspect="1"/>
          </p:cNvPicPr>
          <p:nvPr/>
        </p:nvPicPr>
        <p:blipFill>
          <a:blip r:embed="rId5"/>
          <a:stretch>
            <a:fillRect/>
          </a:stretch>
        </p:blipFill>
        <p:spPr>
          <a:xfrm>
            <a:off x="0" y="523875"/>
            <a:ext cx="12192000" cy="596205"/>
          </a:xfrm>
          <a:prstGeom prst="rect">
            <a:avLst/>
          </a:prstGeom>
        </p:spPr>
      </p:pic>
      <p:pic>
        <p:nvPicPr>
          <p:cNvPr id="6" name="Image 4" descr="preencoded.png">    </p:cNvPr>
          <p:cNvPicPr>
            <a:picLocks noChangeAspect="1"/>
          </p:cNvPicPr>
          <p:nvPr/>
        </p:nvPicPr>
        <p:blipFill>
          <a:blip r:embed="rId6"/>
          <a:stretch>
            <a:fillRect/>
          </a:stretch>
        </p:blipFill>
        <p:spPr>
          <a:xfrm>
            <a:off x="381000" y="1262955"/>
            <a:ext cx="3682901" cy="1333500"/>
          </a:xfrm>
          <a:prstGeom prst="rect">
            <a:avLst/>
          </a:prstGeom>
        </p:spPr>
      </p:pic>
      <p:pic>
        <p:nvPicPr>
          <p:cNvPr id="7" name="Image 5" descr="preencoded.png">    </p:cNvPr>
          <p:cNvPicPr>
            <a:picLocks noChangeAspect="1"/>
          </p:cNvPicPr>
          <p:nvPr/>
        </p:nvPicPr>
        <p:blipFill>
          <a:blip r:embed="rId7"/>
          <a:stretch>
            <a:fillRect/>
          </a:stretch>
        </p:blipFill>
        <p:spPr>
          <a:xfrm>
            <a:off x="571500" y="1467743"/>
            <a:ext cx="285750" cy="228600"/>
          </a:xfrm>
          <a:prstGeom prst="rect">
            <a:avLst/>
          </a:prstGeom>
        </p:spPr>
      </p:pic>
      <p:pic>
        <p:nvPicPr>
          <p:cNvPr id="8" name="Image 6" descr="preencoded.png">    </p:cNvPr>
          <p:cNvPicPr>
            <a:picLocks noChangeAspect="1"/>
          </p:cNvPicPr>
          <p:nvPr/>
        </p:nvPicPr>
        <p:blipFill>
          <a:blip r:embed="rId8"/>
          <a:stretch>
            <a:fillRect/>
          </a:stretch>
        </p:blipFill>
        <p:spPr>
          <a:xfrm>
            <a:off x="4254401" y="1262955"/>
            <a:ext cx="3683050" cy="1333500"/>
          </a:xfrm>
          <a:prstGeom prst="rect">
            <a:avLst/>
          </a:prstGeom>
        </p:spPr>
      </p:pic>
      <p:pic>
        <p:nvPicPr>
          <p:cNvPr id="9" name="Image 7" descr="preencoded.png">    </p:cNvPr>
          <p:cNvPicPr>
            <a:picLocks noChangeAspect="1"/>
          </p:cNvPicPr>
          <p:nvPr/>
        </p:nvPicPr>
        <p:blipFill>
          <a:blip r:embed="rId9"/>
          <a:stretch>
            <a:fillRect/>
          </a:stretch>
        </p:blipFill>
        <p:spPr>
          <a:xfrm>
            <a:off x="4444901" y="1467743"/>
            <a:ext cx="285750" cy="228600"/>
          </a:xfrm>
          <a:prstGeom prst="rect">
            <a:avLst/>
          </a:prstGeom>
        </p:spPr>
      </p:pic>
      <p:pic>
        <p:nvPicPr>
          <p:cNvPr id="10" name="Image 8" descr="preencoded.png">    </p:cNvPr>
          <p:cNvPicPr>
            <a:picLocks noChangeAspect="1"/>
          </p:cNvPicPr>
          <p:nvPr/>
        </p:nvPicPr>
        <p:blipFill>
          <a:blip r:embed="rId10"/>
          <a:stretch>
            <a:fillRect/>
          </a:stretch>
        </p:blipFill>
        <p:spPr>
          <a:xfrm>
            <a:off x="8127950" y="1262955"/>
            <a:ext cx="3682901" cy="1333500"/>
          </a:xfrm>
          <a:prstGeom prst="rect">
            <a:avLst/>
          </a:prstGeom>
        </p:spPr>
      </p:pic>
      <p:pic>
        <p:nvPicPr>
          <p:cNvPr id="11" name="Image 9" descr="preencoded.png">    </p:cNvPr>
          <p:cNvPicPr>
            <a:picLocks noChangeAspect="1"/>
          </p:cNvPicPr>
          <p:nvPr/>
        </p:nvPicPr>
        <p:blipFill>
          <a:blip r:embed="rId11"/>
          <a:stretch>
            <a:fillRect/>
          </a:stretch>
        </p:blipFill>
        <p:spPr>
          <a:xfrm>
            <a:off x="8318450" y="1467743"/>
            <a:ext cx="285750" cy="228600"/>
          </a:xfrm>
          <a:prstGeom prst="rect">
            <a:avLst/>
          </a:prstGeom>
        </p:spPr>
      </p:pic>
      <p:pic>
        <p:nvPicPr>
          <p:cNvPr id="12" name="Image 10" descr="preencoded.png">    </p:cNvPr>
          <p:cNvPicPr>
            <a:picLocks noChangeAspect="1"/>
          </p:cNvPicPr>
          <p:nvPr/>
        </p:nvPicPr>
        <p:blipFill>
          <a:blip r:embed="rId12"/>
          <a:stretch>
            <a:fillRect/>
          </a:stretch>
        </p:blipFill>
        <p:spPr>
          <a:xfrm>
            <a:off x="381000" y="2786955"/>
            <a:ext cx="3682901" cy="1133475"/>
          </a:xfrm>
          <a:prstGeom prst="rect">
            <a:avLst/>
          </a:prstGeom>
        </p:spPr>
      </p:pic>
      <p:pic>
        <p:nvPicPr>
          <p:cNvPr id="13" name="Image 11" descr="preencoded.png">    </p:cNvPr>
          <p:cNvPicPr>
            <a:picLocks noChangeAspect="1"/>
          </p:cNvPicPr>
          <p:nvPr/>
        </p:nvPicPr>
        <p:blipFill>
          <a:blip r:embed="rId13"/>
          <a:stretch>
            <a:fillRect/>
          </a:stretch>
        </p:blipFill>
        <p:spPr>
          <a:xfrm>
            <a:off x="571500" y="2991743"/>
            <a:ext cx="285750" cy="228600"/>
          </a:xfrm>
          <a:prstGeom prst="rect">
            <a:avLst/>
          </a:prstGeom>
        </p:spPr>
      </p:pic>
      <p:pic>
        <p:nvPicPr>
          <p:cNvPr id="14" name="Image 12" descr="preencoded.png">    </p:cNvPr>
          <p:cNvPicPr>
            <a:picLocks noChangeAspect="1"/>
          </p:cNvPicPr>
          <p:nvPr/>
        </p:nvPicPr>
        <p:blipFill>
          <a:blip r:embed="rId14"/>
          <a:stretch>
            <a:fillRect/>
          </a:stretch>
        </p:blipFill>
        <p:spPr>
          <a:xfrm>
            <a:off x="4254401" y="2786955"/>
            <a:ext cx="3683050" cy="1133475"/>
          </a:xfrm>
          <a:prstGeom prst="rect">
            <a:avLst/>
          </a:prstGeom>
        </p:spPr>
      </p:pic>
      <p:pic>
        <p:nvPicPr>
          <p:cNvPr id="15" name="Image 13" descr="preencoded.png">    </p:cNvPr>
          <p:cNvPicPr>
            <a:picLocks noChangeAspect="1"/>
          </p:cNvPicPr>
          <p:nvPr/>
        </p:nvPicPr>
        <p:blipFill>
          <a:blip r:embed="rId15"/>
          <a:stretch>
            <a:fillRect/>
          </a:stretch>
        </p:blipFill>
        <p:spPr>
          <a:xfrm>
            <a:off x="4444901" y="2991743"/>
            <a:ext cx="285750" cy="228600"/>
          </a:xfrm>
          <a:prstGeom prst="rect">
            <a:avLst/>
          </a:prstGeom>
        </p:spPr>
      </p:pic>
      <p:pic>
        <p:nvPicPr>
          <p:cNvPr id="16" name="Image 14" descr="preencoded.png">    </p:cNvPr>
          <p:cNvPicPr>
            <a:picLocks noChangeAspect="1"/>
          </p:cNvPicPr>
          <p:nvPr/>
        </p:nvPicPr>
        <p:blipFill>
          <a:blip r:embed="rId16"/>
          <a:stretch>
            <a:fillRect/>
          </a:stretch>
        </p:blipFill>
        <p:spPr>
          <a:xfrm>
            <a:off x="8127950" y="2786955"/>
            <a:ext cx="3682901" cy="1133475"/>
          </a:xfrm>
          <a:prstGeom prst="rect">
            <a:avLst/>
          </a:prstGeom>
        </p:spPr>
      </p:pic>
      <p:pic>
        <p:nvPicPr>
          <p:cNvPr id="17" name="Image 15" descr="preencoded.png">    </p:cNvPr>
          <p:cNvPicPr>
            <a:picLocks noChangeAspect="1"/>
          </p:cNvPicPr>
          <p:nvPr/>
        </p:nvPicPr>
        <p:blipFill>
          <a:blip r:embed="rId17"/>
          <a:stretch>
            <a:fillRect/>
          </a:stretch>
        </p:blipFill>
        <p:spPr>
          <a:xfrm>
            <a:off x="8318450" y="2991743"/>
            <a:ext cx="285750" cy="228600"/>
          </a:xfrm>
          <a:prstGeom prst="rect">
            <a:avLst/>
          </a:prstGeom>
        </p:spPr>
      </p:pic>
      <p:pic>
        <p:nvPicPr>
          <p:cNvPr id="18" name="Image 16" descr="preencoded.png">    </p:cNvPr>
          <p:cNvPicPr>
            <a:picLocks noChangeAspect="1"/>
          </p:cNvPicPr>
          <p:nvPr/>
        </p:nvPicPr>
        <p:blipFill>
          <a:blip r:embed="rId18"/>
          <a:stretch>
            <a:fillRect/>
          </a:stretch>
        </p:blipFill>
        <p:spPr>
          <a:xfrm>
            <a:off x="381000" y="4206180"/>
            <a:ext cx="5619750" cy="857101"/>
          </a:xfrm>
          <a:prstGeom prst="rect">
            <a:avLst/>
          </a:prstGeom>
        </p:spPr>
      </p:pic>
      <p:pic>
        <p:nvPicPr>
          <p:cNvPr id="19" name="Image 17" descr="preencoded.png">    </p:cNvPr>
          <p:cNvPicPr>
            <a:picLocks noChangeAspect="1"/>
          </p:cNvPicPr>
          <p:nvPr/>
        </p:nvPicPr>
        <p:blipFill>
          <a:blip r:embed="rId19"/>
          <a:stretch>
            <a:fillRect/>
          </a:stretch>
        </p:blipFill>
        <p:spPr>
          <a:xfrm>
            <a:off x="571500" y="4377630"/>
            <a:ext cx="238125" cy="207020"/>
          </a:xfrm>
          <a:prstGeom prst="rect">
            <a:avLst/>
          </a:prstGeom>
        </p:spPr>
      </p:pic>
      <p:pic>
        <p:nvPicPr>
          <p:cNvPr id="20" name="Image 18" descr="preencoded.png">    </p:cNvPr>
          <p:cNvPicPr>
            <a:picLocks noChangeAspect="1"/>
          </p:cNvPicPr>
          <p:nvPr/>
        </p:nvPicPr>
        <p:blipFill>
          <a:blip r:embed="rId20"/>
          <a:stretch>
            <a:fillRect/>
          </a:stretch>
        </p:blipFill>
        <p:spPr>
          <a:xfrm>
            <a:off x="6191250" y="4206180"/>
            <a:ext cx="5619750" cy="857101"/>
          </a:xfrm>
          <a:prstGeom prst="rect">
            <a:avLst/>
          </a:prstGeom>
        </p:spPr>
      </p:pic>
      <p:pic>
        <p:nvPicPr>
          <p:cNvPr id="21" name="Image 19" descr="preencoded.png">    </p:cNvPr>
          <p:cNvPicPr>
            <a:picLocks noChangeAspect="1"/>
          </p:cNvPicPr>
          <p:nvPr/>
        </p:nvPicPr>
        <p:blipFill>
          <a:blip r:embed="rId21"/>
          <a:stretch>
            <a:fillRect/>
          </a:stretch>
        </p:blipFill>
        <p:spPr>
          <a:xfrm>
            <a:off x="6381750" y="4377630"/>
            <a:ext cx="238125" cy="238125"/>
          </a:xfrm>
          <a:prstGeom prst="rect">
            <a:avLst/>
          </a:prstGeom>
        </p:spPr>
      </p:pic>
      <p:pic>
        <p:nvPicPr>
          <p:cNvPr id="22" name="Image 20" descr="preencoded.png">    </p:cNvPr>
          <p:cNvPicPr>
            <a:picLocks noChangeAspect="1"/>
          </p:cNvPicPr>
          <p:nvPr/>
        </p:nvPicPr>
        <p:blipFill>
          <a:blip r:embed="rId22"/>
          <a:stretch>
            <a:fillRect/>
          </a:stretch>
        </p:blipFill>
        <p:spPr>
          <a:xfrm>
            <a:off x="0" y="6496050"/>
            <a:ext cx="12192000" cy="361950"/>
          </a:xfrm>
          <a:prstGeom prst="rect">
            <a:avLst/>
          </a:prstGeom>
        </p:spPr>
      </p:pic>
      <p:sp>
        <p:nvSpPr>
          <p:cNvPr id="23" name="Text 0"/>
          <p:cNvSpPr/>
          <p:nvPr/>
        </p:nvSpPr>
        <p:spPr>
          <a:xfrm>
            <a:off x="238125" y="104775"/>
            <a:ext cx="4160520" cy="152400"/>
          </a:xfrm>
          <a:prstGeom prst="rect">
            <a:avLst/>
          </a:prstGeom>
          <a:noFill/>
          <a:ln/>
        </p:spPr>
        <p:txBody>
          <a:bodyPr wrap="square" lIns="0" tIns="0" rIns="0" bIns="0" rtlCol="0" anchor="ctr" vert="horz"/>
          <a:lstStyle/>
          <a:p>
            <a:pPr indent="0" marL="0">
              <a:lnSpc>
                <a:spcPts val="1575"/>
              </a:lnSpc>
              <a:buNone/>
            </a:pPr>
            <a:r>
              <a:rPr lang="en-US" sz="1050" b="1" spc="90" kern="0" dirty="0">
                <a:solidFill>
                  <a:srgbClr val="FFFFFF"/>
                </a:solidFill>
              </a:rPr>
              <a:t>BRADFORD VTS TEACHING DECK</a:t>
            </a:r>
            <a:endParaRPr lang="en-US" sz="1050" dirty="0"/>
          </a:p>
        </p:txBody>
      </p:sp>
      <p:sp>
        <p:nvSpPr>
          <p:cNvPr id="24" name="Text 1"/>
          <p:cNvSpPr/>
          <p:nvPr/>
        </p:nvSpPr>
        <p:spPr>
          <a:xfrm>
            <a:off x="238125" y="523875"/>
            <a:ext cx="11953875"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C3E50"/>
                </a:solidFill>
              </a:rPr>
              <a:t>First-line Investigations for All Patients</a:t>
            </a:r>
            <a:endParaRPr lang="en-US" sz="2100" dirty="0"/>
          </a:p>
        </p:txBody>
      </p:sp>
      <p:sp>
        <p:nvSpPr>
          <p:cNvPr id="25" name="Text 2"/>
          <p:cNvSpPr/>
          <p:nvPr/>
        </p:nvSpPr>
        <p:spPr>
          <a:xfrm>
            <a:off x="238125" y="891480"/>
            <a:ext cx="11953875"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rPr>
              <a:t>Standard diagnostic battery to screen for common causes of breathlessness</a:t>
            </a:r>
            <a:endParaRPr lang="en-US" sz="1200" dirty="0"/>
          </a:p>
        </p:txBody>
      </p:sp>
      <p:sp>
        <p:nvSpPr>
          <p:cNvPr id="26" name="Text 3"/>
          <p:cNvSpPr/>
          <p:nvPr/>
        </p:nvSpPr>
        <p:spPr>
          <a:xfrm>
            <a:off x="971550" y="1453455"/>
            <a:ext cx="205740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Spirometry</a:t>
            </a:r>
            <a:endParaRPr lang="en-US" sz="1350" dirty="0"/>
          </a:p>
        </p:txBody>
      </p:sp>
      <p:sp>
        <p:nvSpPr>
          <p:cNvPr id="27" name="Text 4"/>
          <p:cNvSpPr/>
          <p:nvPr/>
        </p:nvSpPr>
        <p:spPr>
          <a:xfrm>
            <a:off x="571500" y="1805880"/>
            <a:ext cx="3301901" cy="600075"/>
          </a:xfrm>
          <a:prstGeom prst="rect">
            <a:avLst/>
          </a:prstGeom>
          <a:noFill/>
          <a:ln/>
        </p:spPr>
        <p:txBody>
          <a:bodyPr wrap="square" lIns="0" tIns="0" rIns="0" bIns="0" rtlCol="0" anchor="ctr" vert="horz"/>
          <a:lstStyle/>
          <a:p>
            <a:pPr indent="0" marL="0">
              <a:lnSpc>
                <a:spcPts val="1575"/>
              </a:lnSpc>
              <a:buNone/>
            </a:pPr>
            <a:r>
              <a:rPr lang="en-US" sz="1050" dirty="0">
                <a:solidFill>
                  <a:srgbClr val="5D6D7E"/>
                </a:solidFill>
              </a:rPr>
              <a:t>Distinguishes obstructive (COPD/Asthma) from restrictive patterns (Fibrosis). Essential for chronic presentations.</a:t>
            </a:r>
            <a:endParaRPr lang="en-US" sz="1050" dirty="0"/>
          </a:p>
        </p:txBody>
      </p:sp>
      <p:sp>
        <p:nvSpPr>
          <p:cNvPr id="28" name="Text 5"/>
          <p:cNvSpPr/>
          <p:nvPr/>
        </p:nvSpPr>
        <p:spPr>
          <a:xfrm>
            <a:off x="4844951" y="1453455"/>
            <a:ext cx="349758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Chest X-Ray (CXR)</a:t>
            </a:r>
            <a:endParaRPr lang="en-US" sz="1350" dirty="0"/>
          </a:p>
        </p:txBody>
      </p:sp>
      <p:sp>
        <p:nvSpPr>
          <p:cNvPr id="29" name="Text 6"/>
          <p:cNvSpPr/>
          <p:nvPr/>
        </p:nvSpPr>
        <p:spPr>
          <a:xfrm>
            <a:off x="4444901" y="1805880"/>
            <a:ext cx="3302050" cy="400050"/>
          </a:xfrm>
          <a:prstGeom prst="rect">
            <a:avLst/>
          </a:prstGeom>
          <a:noFill/>
          <a:ln/>
        </p:spPr>
        <p:txBody>
          <a:bodyPr wrap="square" lIns="0" tIns="0" rIns="0" bIns="0" rtlCol="0" anchor="ctr" vert="horz"/>
          <a:lstStyle/>
          <a:p>
            <a:pPr indent="0" marL="0">
              <a:lnSpc>
                <a:spcPts val="1575"/>
              </a:lnSpc>
              <a:buNone/>
            </a:pPr>
            <a:r>
              <a:rPr lang="en-US" sz="1050" dirty="0">
                <a:solidFill>
                  <a:srgbClr val="5D6D7E"/>
                </a:solidFill>
              </a:rPr>
              <a:t>Mandatory screen for consolidation, pleural effusions, cardiomegaly, and lung malignancy.</a:t>
            </a:r>
            <a:endParaRPr lang="en-US" sz="1050" dirty="0"/>
          </a:p>
        </p:txBody>
      </p:sp>
      <p:sp>
        <p:nvSpPr>
          <p:cNvPr id="30" name="Text 7"/>
          <p:cNvSpPr/>
          <p:nvPr/>
        </p:nvSpPr>
        <p:spPr>
          <a:xfrm>
            <a:off x="8718500" y="1453455"/>
            <a:ext cx="61722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ECG</a:t>
            </a:r>
            <a:endParaRPr lang="en-US" sz="1350" dirty="0"/>
          </a:p>
        </p:txBody>
      </p:sp>
      <p:sp>
        <p:nvSpPr>
          <p:cNvPr id="31" name="Text 8"/>
          <p:cNvSpPr/>
          <p:nvPr/>
        </p:nvSpPr>
        <p:spPr>
          <a:xfrm>
            <a:off x="8318450" y="1805880"/>
            <a:ext cx="3301901" cy="400050"/>
          </a:xfrm>
          <a:prstGeom prst="rect">
            <a:avLst/>
          </a:prstGeom>
          <a:noFill/>
          <a:ln/>
        </p:spPr>
        <p:txBody>
          <a:bodyPr wrap="square" lIns="0" tIns="0" rIns="0" bIns="0" rtlCol="0" anchor="ctr" vert="horz"/>
          <a:lstStyle/>
          <a:p>
            <a:pPr indent="0" marL="0">
              <a:lnSpc>
                <a:spcPts val="1575"/>
              </a:lnSpc>
              <a:buNone/>
            </a:pPr>
            <a:r>
              <a:rPr lang="en-US" sz="1050" dirty="0">
                <a:solidFill>
                  <a:srgbClr val="5D6D7E"/>
                </a:solidFill>
              </a:rPr>
              <a:t>Identifies arrhythmias (AF), LV hypertrophy, LBBB (Heart Failure clue), or right heart strain (PE).</a:t>
            </a:r>
            <a:endParaRPr lang="en-US" sz="1050" dirty="0"/>
          </a:p>
        </p:txBody>
      </p:sp>
      <p:sp>
        <p:nvSpPr>
          <p:cNvPr id="32" name="Text 9"/>
          <p:cNvSpPr/>
          <p:nvPr/>
        </p:nvSpPr>
        <p:spPr>
          <a:xfrm>
            <a:off x="971550" y="2977455"/>
            <a:ext cx="61722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FBC</a:t>
            </a:r>
            <a:endParaRPr lang="en-US" sz="1350" dirty="0"/>
          </a:p>
        </p:txBody>
      </p:sp>
      <p:sp>
        <p:nvSpPr>
          <p:cNvPr id="33" name="Text 10"/>
          <p:cNvSpPr/>
          <p:nvPr/>
        </p:nvSpPr>
        <p:spPr>
          <a:xfrm>
            <a:off x="571500" y="3329880"/>
            <a:ext cx="3301901" cy="400050"/>
          </a:xfrm>
          <a:prstGeom prst="rect">
            <a:avLst/>
          </a:prstGeom>
          <a:noFill/>
          <a:ln/>
        </p:spPr>
        <p:txBody>
          <a:bodyPr wrap="square" lIns="0" tIns="0" rIns="0" bIns="0" rtlCol="0" anchor="ctr" vert="horz"/>
          <a:lstStyle/>
          <a:p>
            <a:pPr indent="0" marL="0">
              <a:lnSpc>
                <a:spcPts val="1575"/>
              </a:lnSpc>
              <a:buNone/>
            </a:pPr>
            <a:r>
              <a:rPr lang="en-US" sz="1050" dirty="0">
                <a:solidFill>
                  <a:srgbClr val="5D6D7E"/>
                </a:solidFill>
              </a:rPr>
              <a:t>Screens for anaemia (the "great masquerader") and raised WBC indicating pneumonia or LRTI.</a:t>
            </a:r>
            <a:endParaRPr lang="en-US" sz="1050" dirty="0"/>
          </a:p>
        </p:txBody>
      </p:sp>
      <p:sp>
        <p:nvSpPr>
          <p:cNvPr id="34" name="Text 11"/>
          <p:cNvSpPr/>
          <p:nvPr/>
        </p:nvSpPr>
        <p:spPr>
          <a:xfrm>
            <a:off x="4844951" y="2977455"/>
            <a:ext cx="226314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U&amp;Es + eGFR</a:t>
            </a:r>
            <a:endParaRPr lang="en-US" sz="1350" dirty="0"/>
          </a:p>
        </p:txBody>
      </p:sp>
      <p:sp>
        <p:nvSpPr>
          <p:cNvPr id="35" name="Text 12"/>
          <p:cNvSpPr/>
          <p:nvPr/>
        </p:nvSpPr>
        <p:spPr>
          <a:xfrm>
            <a:off x="4444901" y="3329880"/>
            <a:ext cx="3302050" cy="400050"/>
          </a:xfrm>
          <a:prstGeom prst="rect">
            <a:avLst/>
          </a:prstGeom>
          <a:noFill/>
          <a:ln/>
        </p:spPr>
        <p:txBody>
          <a:bodyPr wrap="square" lIns="0" tIns="0" rIns="0" bIns="0" rtlCol="0" anchor="ctr" vert="horz"/>
          <a:lstStyle/>
          <a:p>
            <a:pPr indent="0" marL="0">
              <a:lnSpc>
                <a:spcPts val="1575"/>
              </a:lnSpc>
              <a:buNone/>
            </a:pPr>
            <a:r>
              <a:rPr lang="en-US" sz="1050" dirty="0">
                <a:solidFill>
                  <a:srgbClr val="5D6D7E"/>
                </a:solidFill>
              </a:rPr>
              <a:t>Detects renal failure contributing to breathlessness and provides pre-treatment baseline for HF meds.</a:t>
            </a:r>
            <a:endParaRPr lang="en-US" sz="1050" dirty="0"/>
          </a:p>
        </p:txBody>
      </p:sp>
      <p:sp>
        <p:nvSpPr>
          <p:cNvPr id="36" name="Text 13"/>
          <p:cNvSpPr/>
          <p:nvPr/>
        </p:nvSpPr>
        <p:spPr>
          <a:xfrm>
            <a:off x="8718500" y="2977455"/>
            <a:ext cx="82296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TFTs</a:t>
            </a:r>
            <a:endParaRPr lang="en-US" sz="1350" dirty="0"/>
          </a:p>
        </p:txBody>
      </p:sp>
      <p:sp>
        <p:nvSpPr>
          <p:cNvPr id="37" name="Text 14"/>
          <p:cNvSpPr/>
          <p:nvPr/>
        </p:nvSpPr>
        <p:spPr>
          <a:xfrm>
            <a:off x="8318450" y="3329880"/>
            <a:ext cx="3301901" cy="400050"/>
          </a:xfrm>
          <a:prstGeom prst="rect">
            <a:avLst/>
          </a:prstGeom>
          <a:noFill/>
          <a:ln/>
        </p:spPr>
        <p:txBody>
          <a:bodyPr wrap="square" lIns="0" tIns="0" rIns="0" bIns="0" rtlCol="0" anchor="ctr" vert="horz"/>
          <a:lstStyle/>
          <a:p>
            <a:pPr indent="0" marL="0">
              <a:lnSpc>
                <a:spcPts val="1575"/>
              </a:lnSpc>
              <a:buNone/>
            </a:pPr>
            <a:r>
              <a:rPr lang="en-US" sz="1050" dirty="0">
                <a:solidFill>
                  <a:srgbClr val="5D6D7E"/>
                </a:solidFill>
              </a:rPr>
              <a:t>Screens for thyrotoxicosis, a frequent but easily missed non-cardiorespiratory cause of dyspnoea.</a:t>
            </a:r>
            <a:endParaRPr lang="en-US" sz="1050" dirty="0"/>
          </a:p>
        </p:txBody>
      </p:sp>
      <p:sp>
        <p:nvSpPr>
          <p:cNvPr id="38" name="Text 15"/>
          <p:cNvSpPr/>
          <p:nvPr/>
        </p:nvSpPr>
        <p:spPr>
          <a:xfrm>
            <a:off x="952500" y="4349055"/>
            <a:ext cx="4857750" cy="571351"/>
          </a:xfrm>
          <a:prstGeom prst="rect">
            <a:avLst/>
          </a:prstGeom>
          <a:noFill/>
          <a:ln/>
        </p:spPr>
        <p:txBody>
          <a:bodyPr wrap="square" lIns="0" tIns="0" rIns="0" bIns="0" rtlCol="0" anchor="ctr" vert="horz"/>
          <a:lstStyle/>
          <a:p>
            <a:pPr indent="0" marL="0">
              <a:lnSpc>
                <a:spcPts val="1260"/>
              </a:lnSpc>
              <a:buNone/>
            </a:pPr>
            <a:r>
              <a:rPr lang="en-US" sz="900" b="1" dirty="0">
                <a:solidFill>
                  <a:srgbClr val="FFFFFF"/>
                </a:solidFill>
              </a:rPr>
              <a:t>AKT CLINICAL PEARL</a:t>
            </a:r>
            <a:pPr indent="0" marL="0">
              <a:lnSpc>
                <a:spcPts val="1470"/>
              </a:lnSpc>
              <a:buNone/>
            </a:pPr>
            <a:r>
              <a:rPr lang="en-US" sz="1050" dirty="0">
                <a:solidFill>
                  <a:srgbClr val="FFFFFF"/>
                </a:solidFill>
              </a:rPr>
              <a:t>NICE recommends spirometry for all chronic breathlessness. Remember: FEV1/FVC &lt; 0.7 post-bronchodilator confirms obstruction.</a:t>
            </a:r>
            <a:endParaRPr lang="en-US" sz="1050" dirty="0"/>
          </a:p>
        </p:txBody>
      </p:sp>
      <p:sp>
        <p:nvSpPr>
          <p:cNvPr id="39" name="Text 16"/>
          <p:cNvSpPr/>
          <p:nvPr/>
        </p:nvSpPr>
        <p:spPr>
          <a:xfrm>
            <a:off x="6762750" y="4349055"/>
            <a:ext cx="4857750" cy="571351"/>
          </a:xfrm>
          <a:prstGeom prst="rect">
            <a:avLst/>
          </a:prstGeom>
          <a:noFill/>
          <a:ln/>
        </p:spPr>
        <p:txBody>
          <a:bodyPr wrap="square" lIns="0" tIns="0" rIns="0" bIns="0" rtlCol="0" anchor="ctr" vert="horz"/>
          <a:lstStyle/>
          <a:p>
            <a:pPr indent="0" marL="0">
              <a:lnSpc>
                <a:spcPts val="1260"/>
              </a:lnSpc>
              <a:buNone/>
            </a:pPr>
            <a:r>
              <a:rPr lang="en-US" sz="900" b="1" dirty="0">
                <a:solidFill>
                  <a:srgbClr val="2C3E50"/>
                </a:solidFill>
              </a:rPr>
              <a:t>COMMON PITFALL</a:t>
            </a:r>
            <a:pPr indent="0" marL="0">
              <a:lnSpc>
                <a:spcPts val="1470"/>
              </a:lnSpc>
              <a:buNone/>
            </a:pPr>
            <a:r>
              <a:rPr lang="en-US" sz="1050" dirty="0">
                <a:solidFill>
                  <a:srgbClr val="2C3E50"/>
                </a:solidFill>
              </a:rPr>
              <a:t>Do not label breathlessness as "anxiety" until FBC and TFTs have excluded anaemia and thyrotoxicosis.</a:t>
            </a:r>
            <a:endParaRPr lang="en-US" sz="1050" dirty="0"/>
          </a:p>
        </p:txBody>
      </p:sp>
      <p:sp>
        <p:nvSpPr>
          <p:cNvPr id="40" name="Text 17"/>
          <p:cNvSpPr/>
          <p:nvPr/>
        </p:nvSpPr>
        <p:spPr>
          <a:xfrm>
            <a:off x="5421064" y="6591300"/>
            <a:ext cx="2880360" cy="171450"/>
          </a:xfrm>
          <a:prstGeom prst="rect">
            <a:avLst/>
          </a:prstGeom>
          <a:noFill/>
          <a:ln/>
        </p:spPr>
        <p:txBody>
          <a:bodyPr wrap="square" lIns="0" tIns="0" rIns="0" bIns="0" rtlCol="0" anchor="ctr" vert="horz"/>
          <a:lstStyle/>
          <a:p>
            <a:pPr indent="0" marL="0">
              <a:lnSpc>
                <a:spcPts val="1350"/>
              </a:lnSpc>
              <a:buNone/>
            </a:pPr>
            <a:r>
              <a:rPr lang="en-US" sz="900" spc="60" kern="0" dirty="0">
                <a:solidFill>
                  <a:srgbClr val="7F8C8D"/>
                </a:solidFill>
              </a:rPr>
              <a:t>www.bradfordvts.co.uk</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0" y="0"/>
            <a:ext cx="12192000" cy="381000"/>
          </a:xfrm>
          <a:prstGeom prst="rect">
            <a:avLst/>
          </a:prstGeom>
        </p:spPr>
      </p:pic>
      <p:pic>
        <p:nvPicPr>
          <p:cNvPr id="5" name="Image 3" descr="preencoded.png">    </p:cNvPr>
          <p:cNvPicPr>
            <a:picLocks noChangeAspect="1"/>
          </p:cNvPicPr>
          <p:nvPr/>
        </p:nvPicPr>
        <p:blipFill>
          <a:blip r:embed="rId5"/>
          <a:stretch>
            <a:fillRect/>
          </a:stretch>
        </p:blipFill>
        <p:spPr>
          <a:xfrm>
            <a:off x="0" y="523875"/>
            <a:ext cx="12192000" cy="881955"/>
          </a:xfrm>
          <a:prstGeom prst="rect">
            <a:avLst/>
          </a:prstGeom>
        </p:spPr>
      </p:pic>
      <p:pic>
        <p:nvPicPr>
          <p:cNvPr id="6" name="Image 4" descr="preencoded.png">    </p:cNvPr>
          <p:cNvPicPr>
            <a:picLocks noChangeAspect="1"/>
          </p:cNvPicPr>
          <p:nvPr/>
        </p:nvPicPr>
        <p:blipFill>
          <a:blip r:embed="rId6"/>
          <a:stretch>
            <a:fillRect/>
          </a:stretch>
        </p:blipFill>
        <p:spPr>
          <a:xfrm>
            <a:off x="381000" y="1548705"/>
            <a:ext cx="3683050" cy="1588591"/>
          </a:xfrm>
          <a:prstGeom prst="rect">
            <a:avLst/>
          </a:prstGeom>
        </p:spPr>
      </p:pic>
      <p:pic>
        <p:nvPicPr>
          <p:cNvPr id="7" name="Image 5" descr="preencoded.png">    </p:cNvPr>
          <p:cNvPicPr>
            <a:picLocks noChangeAspect="1"/>
          </p:cNvPicPr>
          <p:nvPr/>
        </p:nvPicPr>
        <p:blipFill>
          <a:blip r:embed="rId7"/>
          <a:stretch>
            <a:fillRect/>
          </a:stretch>
        </p:blipFill>
        <p:spPr>
          <a:xfrm>
            <a:off x="4254550" y="1548705"/>
            <a:ext cx="3683050" cy="1588591"/>
          </a:xfrm>
          <a:prstGeom prst="rect">
            <a:avLst/>
          </a:prstGeom>
        </p:spPr>
      </p:pic>
      <p:pic>
        <p:nvPicPr>
          <p:cNvPr id="8" name="Image 6" descr="preencoded.png">    </p:cNvPr>
          <p:cNvPicPr>
            <a:picLocks noChangeAspect="1"/>
          </p:cNvPicPr>
          <p:nvPr/>
        </p:nvPicPr>
        <p:blipFill>
          <a:blip r:embed="rId8"/>
          <a:stretch>
            <a:fillRect/>
          </a:stretch>
        </p:blipFill>
        <p:spPr>
          <a:xfrm>
            <a:off x="8128099" y="1548705"/>
            <a:ext cx="3683050" cy="1588591"/>
          </a:xfrm>
          <a:prstGeom prst="rect">
            <a:avLst/>
          </a:prstGeom>
        </p:spPr>
      </p:pic>
      <p:pic>
        <p:nvPicPr>
          <p:cNvPr id="9" name="Image 7" descr="preencoded.png">    </p:cNvPr>
          <p:cNvPicPr>
            <a:picLocks noChangeAspect="1"/>
          </p:cNvPicPr>
          <p:nvPr/>
        </p:nvPicPr>
        <p:blipFill>
          <a:blip r:embed="rId9"/>
          <a:stretch>
            <a:fillRect/>
          </a:stretch>
        </p:blipFill>
        <p:spPr>
          <a:xfrm>
            <a:off x="381000" y="3375422"/>
            <a:ext cx="5595938" cy="2005013"/>
          </a:xfrm>
          <a:prstGeom prst="rect">
            <a:avLst/>
          </a:prstGeom>
        </p:spPr>
      </p:pic>
      <p:pic>
        <p:nvPicPr>
          <p:cNvPr id="10" name="Image 8" descr="preencoded.png">    </p:cNvPr>
          <p:cNvPicPr>
            <a:picLocks noChangeAspect="1"/>
          </p:cNvPicPr>
          <p:nvPr/>
        </p:nvPicPr>
        <p:blipFill>
          <a:blip r:embed="rId10"/>
          <a:stretch>
            <a:fillRect/>
          </a:stretch>
        </p:blipFill>
        <p:spPr>
          <a:xfrm>
            <a:off x="571500" y="3592562"/>
            <a:ext cx="214313" cy="175320"/>
          </a:xfrm>
          <a:prstGeom prst="rect">
            <a:avLst/>
          </a:prstGeom>
        </p:spPr>
      </p:pic>
      <p:pic>
        <p:nvPicPr>
          <p:cNvPr id="11" name="Image 9" descr="preencoded.png">    </p:cNvPr>
          <p:cNvPicPr>
            <a:picLocks noChangeAspect="1"/>
          </p:cNvPicPr>
          <p:nvPr/>
        </p:nvPicPr>
        <p:blipFill>
          <a:blip r:embed="rId11"/>
          <a:stretch>
            <a:fillRect/>
          </a:stretch>
        </p:blipFill>
        <p:spPr>
          <a:xfrm>
            <a:off x="6215063" y="3375422"/>
            <a:ext cx="5595938" cy="2005013"/>
          </a:xfrm>
          <a:prstGeom prst="rect">
            <a:avLst/>
          </a:prstGeom>
        </p:spPr>
      </p:pic>
      <p:pic>
        <p:nvPicPr>
          <p:cNvPr id="12" name="Image 10" descr="preencoded.png">    </p:cNvPr>
          <p:cNvPicPr>
            <a:picLocks noChangeAspect="1"/>
          </p:cNvPicPr>
          <p:nvPr/>
        </p:nvPicPr>
        <p:blipFill>
          <a:blip r:embed="rId12"/>
          <a:stretch>
            <a:fillRect/>
          </a:stretch>
        </p:blipFill>
        <p:spPr>
          <a:xfrm>
            <a:off x="6405563" y="3592562"/>
            <a:ext cx="214313" cy="175320"/>
          </a:xfrm>
          <a:prstGeom prst="rect">
            <a:avLst/>
          </a:prstGeom>
        </p:spPr>
      </p:pic>
      <p:pic>
        <p:nvPicPr>
          <p:cNvPr id="13" name="Image 11" descr="preencoded.png">    </p:cNvPr>
          <p:cNvPicPr>
            <a:picLocks noChangeAspect="1"/>
          </p:cNvPicPr>
          <p:nvPr/>
        </p:nvPicPr>
        <p:blipFill>
          <a:blip r:embed="rId13"/>
          <a:stretch>
            <a:fillRect/>
          </a:stretch>
        </p:blipFill>
        <p:spPr>
          <a:xfrm>
            <a:off x="0" y="5666184"/>
            <a:ext cx="12192000" cy="609600"/>
          </a:xfrm>
          <a:prstGeom prst="rect">
            <a:avLst/>
          </a:prstGeom>
        </p:spPr>
      </p:pic>
      <p:sp>
        <p:nvSpPr>
          <p:cNvPr id="14" name="Text 0"/>
          <p:cNvSpPr/>
          <p:nvPr/>
        </p:nvSpPr>
        <p:spPr>
          <a:xfrm>
            <a:off x="238125" y="104775"/>
            <a:ext cx="4160520" cy="152400"/>
          </a:xfrm>
          <a:prstGeom prst="rect">
            <a:avLst/>
          </a:prstGeom>
          <a:noFill/>
          <a:ln/>
        </p:spPr>
        <p:txBody>
          <a:bodyPr wrap="square" lIns="0" tIns="0" rIns="0" bIns="0" rtlCol="0" anchor="ctr" vert="horz"/>
          <a:lstStyle/>
          <a:p>
            <a:pPr indent="0" marL="0">
              <a:lnSpc>
                <a:spcPts val="1575"/>
              </a:lnSpc>
              <a:buNone/>
            </a:pPr>
            <a:r>
              <a:rPr lang="en-US" sz="1050" b="1" spc="90" kern="0" dirty="0">
                <a:solidFill>
                  <a:srgbClr val="FFFFFF"/>
                </a:solidFill>
              </a:rPr>
              <a:t>BRADFORD VTS TEACHING DECK</a:t>
            </a:r>
            <a:endParaRPr lang="en-US" sz="1050" dirty="0"/>
          </a:p>
        </p:txBody>
      </p:sp>
      <p:sp>
        <p:nvSpPr>
          <p:cNvPr id="15" name="Text 1"/>
          <p:cNvSpPr/>
          <p:nvPr/>
        </p:nvSpPr>
        <p:spPr>
          <a:xfrm>
            <a:off x="238125" y="714375"/>
            <a:ext cx="11715750"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C3E50"/>
                </a:solidFill>
              </a:rPr>
              <a:t>Heart Failure Pathway (NICE NG106)</a:t>
            </a:r>
            <a:endParaRPr lang="en-US" sz="2100" dirty="0"/>
          </a:p>
        </p:txBody>
      </p:sp>
      <p:sp>
        <p:nvSpPr>
          <p:cNvPr id="16" name="Text 2"/>
          <p:cNvSpPr/>
          <p:nvPr/>
        </p:nvSpPr>
        <p:spPr>
          <a:xfrm>
            <a:off x="238125" y="1081980"/>
            <a:ext cx="11953875"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rPr>
              <a:t>Utilizing NT-proBNP as the primary gatekeeper for heart failure diagnosis and determining referral urgency based on specific biomarker thresholds.</a:t>
            </a:r>
            <a:endParaRPr lang="en-US" sz="1200" dirty="0"/>
          </a:p>
        </p:txBody>
      </p:sp>
      <p:sp>
        <p:nvSpPr>
          <p:cNvPr id="17" name="Text 3"/>
          <p:cNvSpPr/>
          <p:nvPr/>
        </p:nvSpPr>
        <p:spPr>
          <a:xfrm>
            <a:off x="1660327" y="1739205"/>
            <a:ext cx="1124396" cy="342900"/>
          </a:xfrm>
          <a:prstGeom prst="rect">
            <a:avLst/>
          </a:prstGeom>
          <a:noFill/>
          <a:ln/>
        </p:spPr>
        <p:txBody>
          <a:bodyPr wrap="square" lIns="0" tIns="0" rIns="0" bIns="0" rtlCol="0" anchor="ctr" vert="horz"/>
          <a:lstStyle/>
          <a:p>
            <a:pPr algn="ctr" indent="0" marL="0">
              <a:lnSpc>
                <a:spcPts val="2700"/>
              </a:lnSpc>
              <a:buNone/>
            </a:pPr>
            <a:r>
              <a:rPr lang="en-US" sz="1800" b="1" dirty="0">
                <a:solidFill>
                  <a:srgbClr val="2C3E50"/>
                </a:solidFill>
              </a:rPr>
              <a:t>&lt; 400 ng/L</a:t>
            </a:r>
            <a:endParaRPr lang="en-US" sz="1800" dirty="0"/>
          </a:p>
        </p:txBody>
      </p:sp>
      <p:sp>
        <p:nvSpPr>
          <p:cNvPr id="18" name="Text 4"/>
          <p:cNvSpPr/>
          <p:nvPr/>
        </p:nvSpPr>
        <p:spPr>
          <a:xfrm>
            <a:off x="1787723" y="2177355"/>
            <a:ext cx="869454" cy="200025"/>
          </a:xfrm>
          <a:prstGeom prst="rect">
            <a:avLst/>
          </a:prstGeom>
          <a:noFill/>
          <a:ln/>
        </p:spPr>
        <p:txBody>
          <a:bodyPr wrap="square" lIns="0" tIns="0" rIns="0" bIns="0" rtlCol="0" anchor="ctr" vert="horz"/>
          <a:lstStyle/>
          <a:p>
            <a:pPr algn="ctr" indent="0" marL="0">
              <a:lnSpc>
                <a:spcPts val="1575"/>
              </a:lnSpc>
              <a:buNone/>
            </a:pPr>
            <a:r>
              <a:rPr lang="en-US" sz="1050" b="1" dirty="0">
                <a:solidFill>
                  <a:srgbClr val="7F8C8D"/>
                </a:solidFill>
              </a:rPr>
              <a:t>HF UNLIKELY</a:t>
            </a:r>
            <a:endParaRPr lang="en-US" sz="1050" dirty="0"/>
          </a:p>
        </p:txBody>
      </p:sp>
      <p:sp>
        <p:nvSpPr>
          <p:cNvPr id="19" name="Text 5"/>
          <p:cNvSpPr/>
          <p:nvPr/>
        </p:nvSpPr>
        <p:spPr>
          <a:xfrm>
            <a:off x="571500" y="2520255"/>
            <a:ext cx="3302050" cy="426541"/>
          </a:xfrm>
          <a:prstGeom prst="rect">
            <a:avLst/>
          </a:prstGeom>
          <a:noFill/>
          <a:ln/>
        </p:spPr>
        <p:txBody>
          <a:bodyPr wrap="square" lIns="0" tIns="0" rIns="0" bIns="0" rtlCol="0" anchor="ctr" vert="horz"/>
          <a:lstStyle/>
          <a:p>
            <a:pPr algn="ctr" indent="0" marL="0">
              <a:lnSpc>
                <a:spcPts val="1680"/>
              </a:lnSpc>
              <a:buNone/>
            </a:pPr>
            <a:r>
              <a:rPr lang="en-US" sz="1200" dirty="0">
                <a:solidFill>
                  <a:srgbClr val="34495E"/>
                </a:solidFill>
              </a:rPr>
              <a:t>High negative predictive value. Seek alternative causes for breathlessness.</a:t>
            </a:r>
            <a:endParaRPr lang="en-US" sz="1200" dirty="0"/>
          </a:p>
        </p:txBody>
      </p:sp>
      <p:sp>
        <p:nvSpPr>
          <p:cNvPr id="20" name="Text 6"/>
          <p:cNvSpPr/>
          <p:nvPr/>
        </p:nvSpPr>
        <p:spPr>
          <a:xfrm>
            <a:off x="5219254" y="1739205"/>
            <a:ext cx="1753642" cy="342900"/>
          </a:xfrm>
          <a:prstGeom prst="rect">
            <a:avLst/>
          </a:prstGeom>
          <a:noFill/>
          <a:ln/>
        </p:spPr>
        <p:txBody>
          <a:bodyPr wrap="square" lIns="0" tIns="0" rIns="0" bIns="0" rtlCol="0" anchor="ctr" vert="horz"/>
          <a:lstStyle/>
          <a:p>
            <a:pPr algn="ctr" indent="0" marL="0">
              <a:lnSpc>
                <a:spcPts val="2700"/>
              </a:lnSpc>
              <a:buNone/>
            </a:pPr>
            <a:r>
              <a:rPr lang="en-US" sz="1800" b="1" dirty="0">
                <a:solidFill>
                  <a:srgbClr val="2C3E50"/>
                </a:solidFill>
              </a:rPr>
              <a:t>400 – 2,000 ng/L</a:t>
            </a:r>
            <a:endParaRPr lang="en-US" sz="1800" dirty="0"/>
          </a:p>
        </p:txBody>
      </p:sp>
      <p:sp>
        <p:nvSpPr>
          <p:cNvPr id="21" name="Text 7"/>
          <p:cNvSpPr/>
          <p:nvPr/>
        </p:nvSpPr>
        <p:spPr>
          <a:xfrm>
            <a:off x="5414367" y="2177355"/>
            <a:ext cx="1363266" cy="200025"/>
          </a:xfrm>
          <a:prstGeom prst="rect">
            <a:avLst/>
          </a:prstGeom>
          <a:noFill/>
          <a:ln/>
        </p:spPr>
        <p:txBody>
          <a:bodyPr wrap="square" lIns="0" tIns="0" rIns="0" bIns="0" rtlCol="0" anchor="ctr" vert="horz"/>
          <a:lstStyle/>
          <a:p>
            <a:pPr algn="ctr" indent="0" marL="0">
              <a:lnSpc>
                <a:spcPts val="1575"/>
              </a:lnSpc>
              <a:buNone/>
            </a:pPr>
            <a:r>
              <a:rPr lang="en-US" sz="1050" b="1" dirty="0">
                <a:solidFill>
                  <a:srgbClr val="7F8C8D"/>
                </a:solidFill>
              </a:rPr>
              <a:t>ROUTINE REFERRAL</a:t>
            </a:r>
            <a:endParaRPr lang="en-US" sz="1050" dirty="0"/>
          </a:p>
        </p:txBody>
      </p:sp>
      <p:sp>
        <p:nvSpPr>
          <p:cNvPr id="22" name="Text 8"/>
          <p:cNvSpPr/>
          <p:nvPr/>
        </p:nvSpPr>
        <p:spPr>
          <a:xfrm>
            <a:off x="4445050" y="2520255"/>
            <a:ext cx="3302050" cy="426541"/>
          </a:xfrm>
          <a:prstGeom prst="rect">
            <a:avLst/>
          </a:prstGeom>
          <a:noFill/>
          <a:ln/>
        </p:spPr>
        <p:txBody>
          <a:bodyPr wrap="square" lIns="0" tIns="0" rIns="0" bIns="0" rtlCol="0" anchor="ctr" vert="horz"/>
          <a:lstStyle/>
          <a:p>
            <a:pPr algn="ctr" indent="0" marL="0">
              <a:lnSpc>
                <a:spcPts val="1680"/>
              </a:lnSpc>
              <a:buNone/>
            </a:pPr>
            <a:r>
              <a:rPr lang="en-US" sz="1200" dirty="0">
                <a:solidFill>
                  <a:srgbClr val="34495E"/>
                </a:solidFill>
              </a:rPr>
              <a:t>Refer for echocardiogram and specialist assessment within </a:t>
            </a:r>
            <a:pPr algn="ctr" indent="0" marL="0">
              <a:lnSpc>
                <a:spcPts val="1680"/>
              </a:lnSpc>
              <a:buNone/>
            </a:pPr>
            <a:r>
              <a:rPr lang="en-US" sz="1200" b="1" dirty="0">
                <a:solidFill>
                  <a:srgbClr val="34495E"/>
                </a:solidFill>
              </a:rPr>
              <a:t>6 weeks</a:t>
            </a:r>
            <a:pPr algn="ctr" indent="0" marL="0">
              <a:lnSpc>
                <a:spcPts val="1680"/>
              </a:lnSpc>
              <a:buNone/>
            </a:pPr>
            <a:r>
              <a:rPr lang="en-US" sz="1200" dirty="0">
                <a:solidFill>
                  <a:srgbClr val="34495E"/>
                </a:solidFill>
              </a:rPr>
              <a:t>.</a:t>
            </a:r>
            <a:endParaRPr lang="en-US" sz="1200" dirty="0"/>
          </a:p>
        </p:txBody>
      </p:sp>
      <p:sp>
        <p:nvSpPr>
          <p:cNvPr id="23" name="Text 9"/>
          <p:cNvSpPr/>
          <p:nvPr/>
        </p:nvSpPr>
        <p:spPr>
          <a:xfrm>
            <a:off x="9312027" y="1739205"/>
            <a:ext cx="1315045" cy="342900"/>
          </a:xfrm>
          <a:prstGeom prst="rect">
            <a:avLst/>
          </a:prstGeom>
          <a:noFill/>
          <a:ln/>
        </p:spPr>
        <p:txBody>
          <a:bodyPr wrap="square" lIns="0" tIns="0" rIns="0" bIns="0" rtlCol="0" anchor="ctr" vert="horz"/>
          <a:lstStyle/>
          <a:p>
            <a:pPr algn="ctr" indent="0" marL="0">
              <a:lnSpc>
                <a:spcPts val="2700"/>
              </a:lnSpc>
              <a:buNone/>
            </a:pPr>
            <a:r>
              <a:rPr lang="en-US" sz="1800" b="1" dirty="0">
                <a:solidFill>
                  <a:srgbClr val="2C3E50"/>
                </a:solidFill>
              </a:rPr>
              <a:t>&gt; 2,000 ng/L</a:t>
            </a:r>
            <a:endParaRPr lang="en-US" sz="1800" dirty="0"/>
          </a:p>
        </p:txBody>
      </p:sp>
      <p:sp>
        <p:nvSpPr>
          <p:cNvPr id="24" name="Text 10"/>
          <p:cNvSpPr/>
          <p:nvPr/>
        </p:nvSpPr>
        <p:spPr>
          <a:xfrm>
            <a:off x="9306520" y="2177355"/>
            <a:ext cx="1326207" cy="200025"/>
          </a:xfrm>
          <a:prstGeom prst="rect">
            <a:avLst/>
          </a:prstGeom>
          <a:noFill/>
          <a:ln/>
        </p:spPr>
        <p:txBody>
          <a:bodyPr wrap="square" lIns="0" tIns="0" rIns="0" bIns="0" rtlCol="0" anchor="ctr" vert="horz"/>
          <a:lstStyle/>
          <a:p>
            <a:pPr algn="ctr" indent="0" marL="0">
              <a:lnSpc>
                <a:spcPts val="1575"/>
              </a:lnSpc>
              <a:buNone/>
            </a:pPr>
            <a:r>
              <a:rPr lang="en-US" sz="1050" b="1" dirty="0">
                <a:solidFill>
                  <a:srgbClr val="7F8C8D"/>
                </a:solidFill>
              </a:rPr>
              <a:t>URGENT REFERRAL</a:t>
            </a:r>
            <a:endParaRPr lang="en-US" sz="1050" dirty="0"/>
          </a:p>
        </p:txBody>
      </p:sp>
      <p:sp>
        <p:nvSpPr>
          <p:cNvPr id="25" name="Text 11"/>
          <p:cNvSpPr/>
          <p:nvPr/>
        </p:nvSpPr>
        <p:spPr>
          <a:xfrm>
            <a:off x="8318599" y="2520255"/>
            <a:ext cx="3302050" cy="426541"/>
          </a:xfrm>
          <a:prstGeom prst="rect">
            <a:avLst/>
          </a:prstGeom>
          <a:noFill/>
          <a:ln/>
        </p:spPr>
        <p:txBody>
          <a:bodyPr wrap="square" lIns="0" tIns="0" rIns="0" bIns="0" rtlCol="0" anchor="ctr" vert="horz"/>
          <a:lstStyle/>
          <a:p>
            <a:pPr algn="ctr" indent="0" marL="0">
              <a:lnSpc>
                <a:spcPts val="1680"/>
              </a:lnSpc>
              <a:buNone/>
            </a:pPr>
            <a:r>
              <a:rPr lang="en-US" sz="1200" dirty="0">
                <a:solidFill>
                  <a:srgbClr val="34495E"/>
                </a:solidFill>
              </a:rPr>
              <a:t>Refer for echocardiogram and specialist assessment within </a:t>
            </a:r>
            <a:pPr algn="ctr" indent="0" marL="0">
              <a:lnSpc>
                <a:spcPts val="1680"/>
              </a:lnSpc>
              <a:buNone/>
            </a:pPr>
            <a:r>
              <a:rPr lang="en-US" sz="1200" b="1" dirty="0">
                <a:solidFill>
                  <a:srgbClr val="34495E"/>
                </a:solidFill>
              </a:rPr>
              <a:t>2 weeks</a:t>
            </a:r>
            <a:pPr algn="ctr" indent="0" marL="0">
              <a:lnSpc>
                <a:spcPts val="1680"/>
              </a:lnSpc>
              <a:buNone/>
            </a:pPr>
            <a:r>
              <a:rPr lang="en-US" sz="1200" dirty="0">
                <a:solidFill>
                  <a:srgbClr val="34495E"/>
                </a:solidFill>
              </a:rPr>
              <a:t>.</a:t>
            </a:r>
            <a:endParaRPr lang="en-US" sz="1200" dirty="0"/>
          </a:p>
        </p:txBody>
      </p:sp>
      <p:sp>
        <p:nvSpPr>
          <p:cNvPr id="26" name="Text 12"/>
          <p:cNvSpPr/>
          <p:nvPr/>
        </p:nvSpPr>
        <p:spPr>
          <a:xfrm>
            <a:off x="881063" y="3565922"/>
            <a:ext cx="2560320" cy="228600"/>
          </a:xfrm>
          <a:prstGeom prst="rect">
            <a:avLst/>
          </a:prstGeom>
          <a:noFill/>
          <a:ln/>
        </p:spPr>
        <p:txBody>
          <a:bodyPr wrap="square" lIns="0" tIns="0" rIns="0" bIns="0" rtlCol="0" anchor="ctr" vert="horz"/>
          <a:lstStyle/>
          <a:p>
            <a:pPr indent="0" marL="0">
              <a:lnSpc>
                <a:spcPts val="1800"/>
              </a:lnSpc>
              <a:buNone/>
            </a:pPr>
            <a:r>
              <a:rPr lang="en-US" sz="1200" b="1" dirty="0">
                <a:solidFill>
                  <a:srgbClr val="8E44AD"/>
                </a:solidFill>
              </a:rPr>
              <a:t>AKT EXAM PEARL</a:t>
            </a:r>
            <a:endParaRPr lang="en-US" sz="1200" dirty="0"/>
          </a:p>
        </p:txBody>
      </p:sp>
      <p:sp>
        <p:nvSpPr>
          <p:cNvPr id="27" name="Text 13"/>
          <p:cNvSpPr/>
          <p:nvPr/>
        </p:nvSpPr>
        <p:spPr>
          <a:xfrm>
            <a:off x="762000" y="3889772"/>
            <a:ext cx="5024438" cy="428625"/>
          </a:xfrm>
          <a:prstGeom prst="rect">
            <a:avLst/>
          </a:prstGeom>
          <a:noFill/>
          <a:ln/>
        </p:spPr>
        <p:txBody>
          <a:bodyPr wrap="square" lIns="0" tIns="0" rIns="0" bIns="0" rtlCol="0" anchor="ctr" vert="horz"/>
          <a:lstStyle/>
          <a:p>
            <a:pPr algn="l" indent="0" marL="0">
              <a:lnSpc>
                <a:spcPts val="1688"/>
              </a:lnSpc>
              <a:buNone/>
            </a:pPr>
            <a:r>
              <a:rPr lang="en-US" sz="1125" dirty="0">
                <a:solidFill>
                  <a:srgbClr val="2C3E50"/>
                </a:solidFill>
              </a:rPr>
              <a:t>The 2,000 ng/L threshold is a critical "must-know" for AKT exam clinical scenarios.</a:t>
            </a:r>
            <a:endParaRPr lang="en-US" sz="1125" dirty="0"/>
          </a:p>
        </p:txBody>
      </p:sp>
      <p:sp>
        <p:nvSpPr>
          <p:cNvPr id="28" name="Text 14"/>
          <p:cNvSpPr/>
          <p:nvPr/>
        </p:nvSpPr>
        <p:spPr>
          <a:xfrm>
            <a:off x="762000" y="4394597"/>
            <a:ext cx="11430000" cy="214313"/>
          </a:xfrm>
          <a:prstGeom prst="rect">
            <a:avLst/>
          </a:prstGeom>
          <a:noFill/>
          <a:ln/>
        </p:spPr>
        <p:txBody>
          <a:bodyPr wrap="square" lIns="0" tIns="0" rIns="0" bIns="0" rtlCol="0" anchor="ctr" vert="horz"/>
          <a:lstStyle/>
          <a:p>
            <a:pPr algn="l" indent="0" marL="0">
              <a:lnSpc>
                <a:spcPts val="1688"/>
              </a:lnSpc>
              <a:buNone/>
            </a:pPr>
            <a:r>
              <a:rPr lang="en-US" sz="1125" dirty="0">
                <a:solidFill>
                  <a:srgbClr val="2C3E50"/>
                </a:solidFill>
              </a:rPr>
              <a:t>NT-proBNP levels can be falsely low in obesity or patients on diuretics/ACEi.</a:t>
            </a:r>
            <a:endParaRPr lang="en-US" sz="1125" dirty="0"/>
          </a:p>
        </p:txBody>
      </p:sp>
      <p:sp>
        <p:nvSpPr>
          <p:cNvPr id="29" name="Text 15"/>
          <p:cNvSpPr/>
          <p:nvPr/>
        </p:nvSpPr>
        <p:spPr>
          <a:xfrm>
            <a:off x="762000" y="4685109"/>
            <a:ext cx="11067528" cy="214313"/>
          </a:xfrm>
          <a:prstGeom prst="rect">
            <a:avLst/>
          </a:prstGeom>
          <a:noFill/>
          <a:ln/>
        </p:spPr>
        <p:txBody>
          <a:bodyPr wrap="square" lIns="0" tIns="0" rIns="0" bIns="0" rtlCol="0" anchor="ctr" vert="horz"/>
          <a:lstStyle/>
          <a:p>
            <a:pPr algn="l" indent="0" marL="0">
              <a:lnSpc>
                <a:spcPts val="1688"/>
              </a:lnSpc>
              <a:buNone/>
            </a:pPr>
            <a:r>
              <a:rPr lang="en-US" sz="1125" dirty="0">
                <a:solidFill>
                  <a:srgbClr val="2C3E50"/>
                </a:solidFill>
              </a:rPr>
              <a:t>Always test NP </a:t>
            </a:r>
            <a:pPr algn="l" indent="0" marL="0">
              <a:lnSpc>
                <a:spcPts val="1688"/>
              </a:lnSpc>
              <a:buNone/>
            </a:pPr>
            <a:r>
              <a:rPr lang="en-US" sz="1125" b="1" dirty="0">
                <a:solidFill>
                  <a:srgbClr val="2C3E50"/>
                </a:solidFill>
              </a:rPr>
              <a:t>before</a:t>
            </a:r>
            <a:pPr algn="l" indent="0" marL="0">
              <a:lnSpc>
                <a:spcPts val="1688"/>
              </a:lnSpc>
              <a:buNone/>
            </a:pPr>
            <a:r>
              <a:rPr lang="en-US" sz="1125" dirty="0">
                <a:solidFill>
                  <a:srgbClr val="2C3E50"/>
                </a:solidFill>
              </a:rPr>
              <a:t> requesting an echocardiogram in primary care.</a:t>
            </a:r>
            <a:endParaRPr lang="en-US" sz="1125" dirty="0"/>
          </a:p>
        </p:txBody>
      </p:sp>
      <p:sp>
        <p:nvSpPr>
          <p:cNvPr id="30" name="Text 16"/>
          <p:cNvSpPr/>
          <p:nvPr/>
        </p:nvSpPr>
        <p:spPr>
          <a:xfrm>
            <a:off x="6715125" y="3565922"/>
            <a:ext cx="2560320" cy="228600"/>
          </a:xfrm>
          <a:prstGeom prst="rect">
            <a:avLst/>
          </a:prstGeom>
          <a:noFill/>
          <a:ln/>
        </p:spPr>
        <p:txBody>
          <a:bodyPr wrap="square" lIns="0" tIns="0" rIns="0" bIns="0" rtlCol="0" anchor="ctr" vert="horz"/>
          <a:lstStyle/>
          <a:p>
            <a:pPr indent="0" marL="0">
              <a:lnSpc>
                <a:spcPts val="1800"/>
              </a:lnSpc>
              <a:buNone/>
            </a:pPr>
            <a:r>
              <a:rPr lang="en-US" sz="1200" b="1" dirty="0">
                <a:solidFill>
                  <a:srgbClr val="D68910"/>
                </a:solidFill>
              </a:rPr>
              <a:t>COMMON PITFALL</a:t>
            </a:r>
            <a:endParaRPr lang="en-US" sz="1200" dirty="0"/>
          </a:p>
        </p:txBody>
      </p:sp>
      <p:sp>
        <p:nvSpPr>
          <p:cNvPr id="31" name="Text 17"/>
          <p:cNvSpPr/>
          <p:nvPr/>
        </p:nvSpPr>
        <p:spPr>
          <a:xfrm>
            <a:off x="6596063" y="3889772"/>
            <a:ext cx="5024438" cy="428625"/>
          </a:xfrm>
          <a:prstGeom prst="rect">
            <a:avLst/>
          </a:prstGeom>
          <a:noFill/>
          <a:ln/>
        </p:spPr>
        <p:txBody>
          <a:bodyPr wrap="square" lIns="0" tIns="0" rIns="0" bIns="0" rtlCol="0" anchor="ctr" vert="horz"/>
          <a:lstStyle/>
          <a:p>
            <a:pPr algn="l" indent="0" marL="0">
              <a:lnSpc>
                <a:spcPts val="1688"/>
              </a:lnSpc>
              <a:buNone/>
            </a:pPr>
            <a:r>
              <a:rPr lang="en-US" sz="1125" dirty="0">
                <a:solidFill>
                  <a:srgbClr val="2C3E50"/>
                </a:solidFill>
              </a:rPr>
              <a:t>Avoid "anchoring" on COPD in smokers; heart failure often co-exists and is missed.</a:t>
            </a:r>
            <a:endParaRPr lang="en-US" sz="1125" dirty="0"/>
          </a:p>
        </p:txBody>
      </p:sp>
      <p:sp>
        <p:nvSpPr>
          <p:cNvPr id="32" name="Text 18"/>
          <p:cNvSpPr/>
          <p:nvPr/>
        </p:nvSpPr>
        <p:spPr>
          <a:xfrm>
            <a:off x="6596063" y="4394597"/>
            <a:ext cx="5024438" cy="428625"/>
          </a:xfrm>
          <a:prstGeom prst="rect">
            <a:avLst/>
          </a:prstGeom>
          <a:noFill/>
          <a:ln/>
        </p:spPr>
        <p:txBody>
          <a:bodyPr wrap="square" lIns="0" tIns="0" rIns="0" bIns="0" rtlCol="0" anchor="ctr" vert="horz"/>
          <a:lstStyle/>
          <a:p>
            <a:pPr algn="l" indent="0" marL="0">
              <a:lnSpc>
                <a:spcPts val="1688"/>
              </a:lnSpc>
              <a:buNone/>
            </a:pPr>
            <a:r>
              <a:rPr lang="en-US" sz="1125" dirty="0">
                <a:solidFill>
                  <a:srgbClr val="2C3E50"/>
                </a:solidFill>
              </a:rPr>
              <a:t>Don't wait for peripheral oedema to test NP; PND and orthopnoea are more specific.</a:t>
            </a:r>
            <a:endParaRPr lang="en-US" sz="1125" dirty="0"/>
          </a:p>
        </p:txBody>
      </p:sp>
      <p:sp>
        <p:nvSpPr>
          <p:cNvPr id="33" name="Text 19"/>
          <p:cNvSpPr/>
          <p:nvPr/>
        </p:nvSpPr>
        <p:spPr>
          <a:xfrm>
            <a:off x="6596063" y="4899422"/>
            <a:ext cx="5595938" cy="214313"/>
          </a:xfrm>
          <a:prstGeom prst="rect">
            <a:avLst/>
          </a:prstGeom>
          <a:noFill/>
          <a:ln/>
        </p:spPr>
        <p:txBody>
          <a:bodyPr wrap="square" lIns="0" tIns="0" rIns="0" bIns="0" rtlCol="0" anchor="ctr" vert="horz"/>
          <a:lstStyle/>
          <a:p>
            <a:pPr algn="l" indent="0" marL="0">
              <a:lnSpc>
                <a:spcPts val="1688"/>
              </a:lnSpc>
              <a:buNone/>
            </a:pPr>
            <a:r>
              <a:rPr lang="en-US" sz="1125" dirty="0">
                <a:solidFill>
                  <a:srgbClr val="2C3E50"/>
                </a:solidFill>
              </a:rPr>
              <a:t>Avoid requesting an Echo directly without an NP result (NICE NG106).</a:t>
            </a:r>
            <a:endParaRPr lang="en-US" sz="1125" dirty="0"/>
          </a:p>
        </p:txBody>
      </p:sp>
      <p:sp>
        <p:nvSpPr>
          <p:cNvPr id="34" name="Text 20"/>
          <p:cNvSpPr/>
          <p:nvPr/>
        </p:nvSpPr>
        <p:spPr>
          <a:xfrm>
            <a:off x="10341471" y="5885259"/>
            <a:ext cx="1469529" cy="152400"/>
          </a:xfrm>
          <a:prstGeom prst="rect">
            <a:avLst/>
          </a:prstGeom>
          <a:noFill/>
          <a:ln/>
        </p:spPr>
        <p:txBody>
          <a:bodyPr wrap="square" lIns="0" tIns="0" rIns="0" bIns="0" rtlCol="0" anchor="ctr" vert="horz"/>
          <a:lstStyle/>
          <a:p>
            <a:pPr algn="r" indent="0" marL="0">
              <a:lnSpc>
                <a:spcPts val="1575"/>
              </a:lnSpc>
              <a:buNone/>
            </a:pPr>
            <a:r>
              <a:rPr lang="en-US" sz="1050" b="1" dirty="0">
                <a:solidFill>
                  <a:srgbClr val="7F8C8D"/>
                </a:solidFill>
              </a:rPr>
              <a:t>www.bradfordvts.co.uk</a:t>
            </a:r>
            <a:endParaRPr lang="en-US" sz="10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0" y="0"/>
            <a:ext cx="12192000" cy="381000"/>
          </a:xfrm>
          <a:prstGeom prst="rect">
            <a:avLst/>
          </a:prstGeom>
        </p:spPr>
      </p:pic>
      <p:pic>
        <p:nvPicPr>
          <p:cNvPr id="5" name="Image 3" descr="preencoded.png">    </p:cNvPr>
          <p:cNvPicPr>
            <a:picLocks noChangeAspect="1"/>
          </p:cNvPicPr>
          <p:nvPr/>
        </p:nvPicPr>
        <p:blipFill>
          <a:blip r:embed="rId5"/>
          <a:stretch>
            <a:fillRect/>
          </a:stretch>
        </p:blipFill>
        <p:spPr>
          <a:xfrm>
            <a:off x="0" y="523875"/>
            <a:ext cx="12192000" cy="596205"/>
          </a:xfrm>
          <a:prstGeom prst="rect">
            <a:avLst/>
          </a:prstGeom>
        </p:spPr>
      </p:pic>
      <p:pic>
        <p:nvPicPr>
          <p:cNvPr id="6" name="Image 4" descr="preencoded.png">    </p:cNvPr>
          <p:cNvPicPr>
            <a:picLocks noChangeAspect="1"/>
          </p:cNvPicPr>
          <p:nvPr/>
        </p:nvPicPr>
        <p:blipFill>
          <a:blip r:embed="rId6"/>
          <a:stretch>
            <a:fillRect/>
          </a:stretch>
        </p:blipFill>
        <p:spPr>
          <a:xfrm>
            <a:off x="381000" y="2074515"/>
            <a:ext cx="5014913" cy="3505200"/>
          </a:xfrm>
          <a:prstGeom prst="rect">
            <a:avLst/>
          </a:prstGeom>
        </p:spPr>
      </p:pic>
      <p:pic>
        <p:nvPicPr>
          <p:cNvPr id="7" name="Image 5" descr="preencoded.png">    </p:cNvPr>
          <p:cNvPicPr>
            <a:picLocks noChangeAspect="1"/>
          </p:cNvPicPr>
          <p:nvPr/>
        </p:nvPicPr>
        <p:blipFill>
          <a:blip r:embed="rId7"/>
          <a:stretch>
            <a:fillRect/>
          </a:stretch>
        </p:blipFill>
        <p:spPr>
          <a:xfrm>
            <a:off x="571500" y="2265015"/>
            <a:ext cx="3754934" cy="390525"/>
          </a:xfrm>
          <a:prstGeom prst="rect">
            <a:avLst/>
          </a:prstGeom>
        </p:spPr>
      </p:pic>
      <p:pic>
        <p:nvPicPr>
          <p:cNvPr id="8" name="Image 6" descr="preencoded.png">    </p:cNvPr>
          <p:cNvPicPr>
            <a:picLocks noChangeAspect="1"/>
          </p:cNvPicPr>
          <p:nvPr/>
        </p:nvPicPr>
        <p:blipFill>
          <a:blip r:embed="rId8"/>
          <a:stretch>
            <a:fillRect/>
          </a:stretch>
        </p:blipFill>
        <p:spPr>
          <a:xfrm>
            <a:off x="4326434" y="2265015"/>
            <a:ext cx="878979" cy="390525"/>
          </a:xfrm>
          <a:prstGeom prst="rect">
            <a:avLst/>
          </a:prstGeom>
        </p:spPr>
      </p:pic>
      <p:pic>
        <p:nvPicPr>
          <p:cNvPr id="9" name="Image 7" descr="preencoded.png">    </p:cNvPr>
          <p:cNvPicPr>
            <a:picLocks noChangeAspect="1"/>
          </p:cNvPicPr>
          <p:nvPr/>
        </p:nvPicPr>
        <p:blipFill>
          <a:blip r:embed="rId9"/>
          <a:stretch>
            <a:fillRect/>
          </a:stretch>
        </p:blipFill>
        <p:spPr>
          <a:xfrm>
            <a:off x="571500" y="2655540"/>
            <a:ext cx="3754934" cy="390525"/>
          </a:xfrm>
          <a:prstGeom prst="rect">
            <a:avLst/>
          </a:prstGeom>
        </p:spPr>
      </p:pic>
      <p:pic>
        <p:nvPicPr>
          <p:cNvPr id="10" name="Image 8" descr="preencoded.png">    </p:cNvPr>
          <p:cNvPicPr>
            <a:picLocks noChangeAspect="1"/>
          </p:cNvPicPr>
          <p:nvPr/>
        </p:nvPicPr>
        <p:blipFill>
          <a:blip r:embed="rId10"/>
          <a:stretch>
            <a:fillRect/>
          </a:stretch>
        </p:blipFill>
        <p:spPr>
          <a:xfrm>
            <a:off x="4326434" y="2655540"/>
            <a:ext cx="878979" cy="390525"/>
          </a:xfrm>
          <a:prstGeom prst="rect">
            <a:avLst/>
          </a:prstGeom>
        </p:spPr>
      </p:pic>
      <p:pic>
        <p:nvPicPr>
          <p:cNvPr id="11" name="Image 9" descr="preencoded.png">    </p:cNvPr>
          <p:cNvPicPr>
            <a:picLocks noChangeAspect="1"/>
          </p:cNvPicPr>
          <p:nvPr/>
        </p:nvPicPr>
        <p:blipFill>
          <a:blip r:embed="rId11"/>
          <a:stretch>
            <a:fillRect/>
          </a:stretch>
        </p:blipFill>
        <p:spPr>
          <a:xfrm>
            <a:off x="571500" y="3046065"/>
            <a:ext cx="3754934" cy="390525"/>
          </a:xfrm>
          <a:prstGeom prst="rect">
            <a:avLst/>
          </a:prstGeom>
        </p:spPr>
      </p:pic>
      <p:pic>
        <p:nvPicPr>
          <p:cNvPr id="12" name="Image 10" descr="preencoded.png">    </p:cNvPr>
          <p:cNvPicPr>
            <a:picLocks noChangeAspect="1"/>
          </p:cNvPicPr>
          <p:nvPr/>
        </p:nvPicPr>
        <p:blipFill>
          <a:blip r:embed="rId12"/>
          <a:stretch>
            <a:fillRect/>
          </a:stretch>
        </p:blipFill>
        <p:spPr>
          <a:xfrm>
            <a:off x="4326434" y="3046065"/>
            <a:ext cx="878979" cy="390525"/>
          </a:xfrm>
          <a:prstGeom prst="rect">
            <a:avLst/>
          </a:prstGeom>
        </p:spPr>
      </p:pic>
      <p:pic>
        <p:nvPicPr>
          <p:cNvPr id="13" name="Image 11" descr="preencoded.png">    </p:cNvPr>
          <p:cNvPicPr>
            <a:picLocks noChangeAspect="1"/>
          </p:cNvPicPr>
          <p:nvPr/>
        </p:nvPicPr>
        <p:blipFill>
          <a:blip r:embed="rId13"/>
          <a:stretch>
            <a:fillRect/>
          </a:stretch>
        </p:blipFill>
        <p:spPr>
          <a:xfrm>
            <a:off x="571500" y="3436590"/>
            <a:ext cx="3754934" cy="390525"/>
          </a:xfrm>
          <a:prstGeom prst="rect">
            <a:avLst/>
          </a:prstGeom>
        </p:spPr>
      </p:pic>
      <p:pic>
        <p:nvPicPr>
          <p:cNvPr id="14" name="Image 12" descr="preencoded.png">    </p:cNvPr>
          <p:cNvPicPr>
            <a:picLocks noChangeAspect="1"/>
          </p:cNvPicPr>
          <p:nvPr/>
        </p:nvPicPr>
        <p:blipFill>
          <a:blip r:embed="rId14"/>
          <a:stretch>
            <a:fillRect/>
          </a:stretch>
        </p:blipFill>
        <p:spPr>
          <a:xfrm>
            <a:off x="4326434" y="3436590"/>
            <a:ext cx="878979" cy="390525"/>
          </a:xfrm>
          <a:prstGeom prst="rect">
            <a:avLst/>
          </a:prstGeom>
        </p:spPr>
      </p:pic>
      <p:pic>
        <p:nvPicPr>
          <p:cNvPr id="15" name="Image 13" descr="preencoded.png">    </p:cNvPr>
          <p:cNvPicPr>
            <a:picLocks noChangeAspect="1"/>
          </p:cNvPicPr>
          <p:nvPr/>
        </p:nvPicPr>
        <p:blipFill>
          <a:blip r:embed="rId15"/>
          <a:stretch>
            <a:fillRect/>
          </a:stretch>
        </p:blipFill>
        <p:spPr>
          <a:xfrm>
            <a:off x="571500" y="3827115"/>
            <a:ext cx="3754934" cy="390525"/>
          </a:xfrm>
          <a:prstGeom prst="rect">
            <a:avLst/>
          </a:prstGeom>
        </p:spPr>
      </p:pic>
      <p:pic>
        <p:nvPicPr>
          <p:cNvPr id="16" name="Image 14" descr="preencoded.png">    </p:cNvPr>
          <p:cNvPicPr>
            <a:picLocks noChangeAspect="1"/>
          </p:cNvPicPr>
          <p:nvPr/>
        </p:nvPicPr>
        <p:blipFill>
          <a:blip r:embed="rId16"/>
          <a:stretch>
            <a:fillRect/>
          </a:stretch>
        </p:blipFill>
        <p:spPr>
          <a:xfrm>
            <a:off x="4326434" y="3827115"/>
            <a:ext cx="878979" cy="390525"/>
          </a:xfrm>
          <a:prstGeom prst="rect">
            <a:avLst/>
          </a:prstGeom>
        </p:spPr>
      </p:pic>
      <p:pic>
        <p:nvPicPr>
          <p:cNvPr id="17" name="Image 15" descr="preencoded.png">    </p:cNvPr>
          <p:cNvPicPr>
            <a:picLocks noChangeAspect="1"/>
          </p:cNvPicPr>
          <p:nvPr/>
        </p:nvPicPr>
        <p:blipFill>
          <a:blip r:embed="rId17"/>
          <a:stretch>
            <a:fillRect/>
          </a:stretch>
        </p:blipFill>
        <p:spPr>
          <a:xfrm>
            <a:off x="571500" y="4217640"/>
            <a:ext cx="3754934" cy="390525"/>
          </a:xfrm>
          <a:prstGeom prst="rect">
            <a:avLst/>
          </a:prstGeom>
        </p:spPr>
      </p:pic>
      <p:pic>
        <p:nvPicPr>
          <p:cNvPr id="18" name="Image 16" descr="preencoded.png">    </p:cNvPr>
          <p:cNvPicPr>
            <a:picLocks noChangeAspect="1"/>
          </p:cNvPicPr>
          <p:nvPr/>
        </p:nvPicPr>
        <p:blipFill>
          <a:blip r:embed="rId18"/>
          <a:stretch>
            <a:fillRect/>
          </a:stretch>
        </p:blipFill>
        <p:spPr>
          <a:xfrm>
            <a:off x="4326434" y="4217640"/>
            <a:ext cx="878979" cy="390525"/>
          </a:xfrm>
          <a:prstGeom prst="rect">
            <a:avLst/>
          </a:prstGeom>
        </p:spPr>
      </p:pic>
      <p:pic>
        <p:nvPicPr>
          <p:cNvPr id="19" name="Image 17" descr="preencoded.png">    </p:cNvPr>
          <p:cNvPicPr>
            <a:picLocks noChangeAspect="1"/>
          </p:cNvPicPr>
          <p:nvPr/>
        </p:nvPicPr>
        <p:blipFill>
          <a:blip r:embed="rId19"/>
          <a:stretch>
            <a:fillRect/>
          </a:stretch>
        </p:blipFill>
        <p:spPr>
          <a:xfrm>
            <a:off x="571500" y="4608165"/>
            <a:ext cx="3754934" cy="390525"/>
          </a:xfrm>
          <a:prstGeom prst="rect">
            <a:avLst/>
          </a:prstGeom>
        </p:spPr>
      </p:pic>
      <p:pic>
        <p:nvPicPr>
          <p:cNvPr id="20" name="Image 18" descr="preencoded.png">    </p:cNvPr>
          <p:cNvPicPr>
            <a:picLocks noChangeAspect="1"/>
          </p:cNvPicPr>
          <p:nvPr/>
        </p:nvPicPr>
        <p:blipFill>
          <a:blip r:embed="rId20"/>
          <a:stretch>
            <a:fillRect/>
          </a:stretch>
        </p:blipFill>
        <p:spPr>
          <a:xfrm>
            <a:off x="4326434" y="4608165"/>
            <a:ext cx="878979" cy="390525"/>
          </a:xfrm>
          <a:prstGeom prst="rect">
            <a:avLst/>
          </a:prstGeom>
        </p:spPr>
      </p:pic>
      <p:pic>
        <p:nvPicPr>
          <p:cNvPr id="21" name="Image 19" descr="preencoded.png">    </p:cNvPr>
          <p:cNvPicPr>
            <a:picLocks noChangeAspect="1"/>
          </p:cNvPicPr>
          <p:nvPr/>
        </p:nvPicPr>
        <p:blipFill>
          <a:blip r:embed="rId21"/>
          <a:stretch>
            <a:fillRect/>
          </a:stretch>
        </p:blipFill>
        <p:spPr>
          <a:xfrm>
            <a:off x="571500" y="4998690"/>
            <a:ext cx="3754934" cy="390525"/>
          </a:xfrm>
          <a:prstGeom prst="rect">
            <a:avLst/>
          </a:prstGeom>
        </p:spPr>
      </p:pic>
      <p:pic>
        <p:nvPicPr>
          <p:cNvPr id="22" name="Image 20" descr="preencoded.png">    </p:cNvPr>
          <p:cNvPicPr>
            <a:picLocks noChangeAspect="1"/>
          </p:cNvPicPr>
          <p:nvPr/>
        </p:nvPicPr>
        <p:blipFill>
          <a:blip r:embed="rId22"/>
          <a:stretch>
            <a:fillRect/>
          </a:stretch>
        </p:blipFill>
        <p:spPr>
          <a:xfrm>
            <a:off x="4326434" y="4998690"/>
            <a:ext cx="878979" cy="390525"/>
          </a:xfrm>
          <a:prstGeom prst="rect">
            <a:avLst/>
          </a:prstGeom>
        </p:spPr>
      </p:pic>
      <p:pic>
        <p:nvPicPr>
          <p:cNvPr id="23" name="Image 21" descr="preencoded.png">    </p:cNvPr>
          <p:cNvPicPr>
            <a:picLocks noChangeAspect="1"/>
          </p:cNvPicPr>
          <p:nvPr/>
        </p:nvPicPr>
        <p:blipFill>
          <a:blip r:embed="rId23"/>
          <a:stretch>
            <a:fillRect/>
          </a:stretch>
        </p:blipFill>
        <p:spPr>
          <a:xfrm>
            <a:off x="5681663" y="1919585"/>
            <a:ext cx="6129338" cy="963811"/>
          </a:xfrm>
          <a:prstGeom prst="rect">
            <a:avLst/>
          </a:prstGeom>
        </p:spPr>
      </p:pic>
      <p:pic>
        <p:nvPicPr>
          <p:cNvPr id="24" name="Image 22" descr="preencoded.png">    </p:cNvPr>
          <p:cNvPicPr>
            <a:picLocks noChangeAspect="1"/>
          </p:cNvPicPr>
          <p:nvPr/>
        </p:nvPicPr>
        <p:blipFill>
          <a:blip r:embed="rId24"/>
          <a:stretch>
            <a:fillRect/>
          </a:stretch>
        </p:blipFill>
        <p:spPr>
          <a:xfrm>
            <a:off x="5872163" y="2100560"/>
            <a:ext cx="190500" cy="152400"/>
          </a:xfrm>
          <a:prstGeom prst="rect">
            <a:avLst/>
          </a:prstGeom>
        </p:spPr>
      </p:pic>
      <p:pic>
        <p:nvPicPr>
          <p:cNvPr id="25" name="Image 23" descr="preencoded.png">    </p:cNvPr>
          <p:cNvPicPr>
            <a:picLocks noChangeAspect="1"/>
          </p:cNvPicPr>
          <p:nvPr/>
        </p:nvPicPr>
        <p:blipFill>
          <a:blip r:embed="rId25"/>
          <a:stretch>
            <a:fillRect/>
          </a:stretch>
        </p:blipFill>
        <p:spPr>
          <a:xfrm>
            <a:off x="5681663" y="3026271"/>
            <a:ext cx="6129338" cy="777180"/>
          </a:xfrm>
          <a:prstGeom prst="rect">
            <a:avLst/>
          </a:prstGeom>
        </p:spPr>
      </p:pic>
      <p:pic>
        <p:nvPicPr>
          <p:cNvPr id="26" name="Image 24" descr="preencoded.png">    </p:cNvPr>
          <p:cNvPicPr>
            <a:picLocks noChangeAspect="1"/>
          </p:cNvPicPr>
          <p:nvPr/>
        </p:nvPicPr>
        <p:blipFill>
          <a:blip r:embed="rId26"/>
          <a:stretch>
            <a:fillRect/>
          </a:stretch>
        </p:blipFill>
        <p:spPr>
          <a:xfrm>
            <a:off x="5872163" y="3207246"/>
            <a:ext cx="190500" cy="152400"/>
          </a:xfrm>
          <a:prstGeom prst="rect">
            <a:avLst/>
          </a:prstGeom>
        </p:spPr>
      </p:pic>
      <p:pic>
        <p:nvPicPr>
          <p:cNvPr id="27" name="Image 25" descr="preencoded.png">    </p:cNvPr>
          <p:cNvPicPr>
            <a:picLocks noChangeAspect="1"/>
          </p:cNvPicPr>
          <p:nvPr/>
        </p:nvPicPr>
        <p:blipFill>
          <a:blip r:embed="rId27"/>
          <a:stretch>
            <a:fillRect/>
          </a:stretch>
        </p:blipFill>
        <p:spPr>
          <a:xfrm>
            <a:off x="5681663" y="3946327"/>
            <a:ext cx="6129338" cy="822722"/>
          </a:xfrm>
          <a:prstGeom prst="rect">
            <a:avLst/>
          </a:prstGeom>
        </p:spPr>
      </p:pic>
      <p:pic>
        <p:nvPicPr>
          <p:cNvPr id="28" name="Image 26" descr="preencoded.png">    </p:cNvPr>
          <p:cNvPicPr>
            <a:picLocks noChangeAspect="1"/>
          </p:cNvPicPr>
          <p:nvPr/>
        </p:nvPicPr>
        <p:blipFill>
          <a:blip r:embed="rId28"/>
          <a:stretch>
            <a:fillRect/>
          </a:stretch>
        </p:blipFill>
        <p:spPr>
          <a:xfrm>
            <a:off x="5824538" y="4099620"/>
            <a:ext cx="166688" cy="137220"/>
          </a:xfrm>
          <a:prstGeom prst="rect">
            <a:avLst/>
          </a:prstGeom>
        </p:spPr>
      </p:pic>
      <p:pic>
        <p:nvPicPr>
          <p:cNvPr id="29" name="Image 27" descr="preencoded.png">    </p:cNvPr>
          <p:cNvPicPr>
            <a:picLocks noChangeAspect="1"/>
          </p:cNvPicPr>
          <p:nvPr/>
        </p:nvPicPr>
        <p:blipFill>
          <a:blip r:embed="rId29"/>
          <a:stretch>
            <a:fillRect/>
          </a:stretch>
        </p:blipFill>
        <p:spPr>
          <a:xfrm>
            <a:off x="5681663" y="4911923"/>
            <a:ext cx="6129338" cy="822722"/>
          </a:xfrm>
          <a:prstGeom prst="rect">
            <a:avLst/>
          </a:prstGeom>
        </p:spPr>
      </p:pic>
      <p:pic>
        <p:nvPicPr>
          <p:cNvPr id="30" name="Image 28" descr="preencoded.png">    </p:cNvPr>
          <p:cNvPicPr>
            <a:picLocks noChangeAspect="1"/>
          </p:cNvPicPr>
          <p:nvPr/>
        </p:nvPicPr>
        <p:blipFill>
          <a:blip r:embed="rId30"/>
          <a:stretch>
            <a:fillRect/>
          </a:stretch>
        </p:blipFill>
        <p:spPr>
          <a:xfrm>
            <a:off x="5824538" y="5065216"/>
            <a:ext cx="166688" cy="137220"/>
          </a:xfrm>
          <a:prstGeom prst="rect">
            <a:avLst/>
          </a:prstGeom>
        </p:spPr>
      </p:pic>
      <p:pic>
        <p:nvPicPr>
          <p:cNvPr id="31" name="Image 29" descr="preencoded.png">    </p:cNvPr>
          <p:cNvPicPr>
            <a:picLocks noChangeAspect="1"/>
          </p:cNvPicPr>
          <p:nvPr/>
        </p:nvPicPr>
        <p:blipFill>
          <a:blip r:embed="rId31"/>
          <a:stretch>
            <a:fillRect/>
          </a:stretch>
        </p:blipFill>
        <p:spPr>
          <a:xfrm>
            <a:off x="0" y="6343650"/>
            <a:ext cx="12192000" cy="514350"/>
          </a:xfrm>
          <a:prstGeom prst="rect">
            <a:avLst/>
          </a:prstGeom>
        </p:spPr>
      </p:pic>
      <p:sp>
        <p:nvSpPr>
          <p:cNvPr id="32" name="Text 0"/>
          <p:cNvSpPr/>
          <p:nvPr/>
        </p:nvSpPr>
        <p:spPr>
          <a:xfrm>
            <a:off x="238125" y="104775"/>
            <a:ext cx="4160520" cy="152400"/>
          </a:xfrm>
          <a:prstGeom prst="rect">
            <a:avLst/>
          </a:prstGeom>
          <a:noFill/>
          <a:ln/>
        </p:spPr>
        <p:txBody>
          <a:bodyPr wrap="square" lIns="0" tIns="0" rIns="0" bIns="0" rtlCol="0" anchor="ctr" vert="horz"/>
          <a:lstStyle/>
          <a:p>
            <a:pPr indent="0" marL="0">
              <a:lnSpc>
                <a:spcPts val="1575"/>
              </a:lnSpc>
              <a:buNone/>
            </a:pPr>
            <a:r>
              <a:rPr lang="en-US" sz="1050" b="1" spc="90" kern="0" dirty="0">
                <a:solidFill>
                  <a:srgbClr val="FFFFFF"/>
                </a:solidFill>
              </a:rPr>
              <a:t>BRADFORD VTS TEACHING DECK</a:t>
            </a:r>
            <a:endParaRPr lang="en-US" sz="1050" dirty="0"/>
          </a:p>
        </p:txBody>
      </p:sp>
      <p:sp>
        <p:nvSpPr>
          <p:cNvPr id="33" name="Text 1"/>
          <p:cNvSpPr/>
          <p:nvPr/>
        </p:nvSpPr>
        <p:spPr>
          <a:xfrm>
            <a:off x="238125" y="523875"/>
            <a:ext cx="11841480"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C3E50"/>
                </a:solidFill>
              </a:rPr>
              <a:t>Pulmonary Embolism: Wells and D-dimer</a:t>
            </a:r>
            <a:endParaRPr lang="en-US" sz="2100" dirty="0"/>
          </a:p>
        </p:txBody>
      </p:sp>
      <p:sp>
        <p:nvSpPr>
          <p:cNvPr id="34" name="Text 2"/>
          <p:cNvSpPr/>
          <p:nvPr/>
        </p:nvSpPr>
        <p:spPr>
          <a:xfrm>
            <a:off x="238125" y="891480"/>
            <a:ext cx="11715750"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rPr>
              <a:t>Implementing the Wells Score Workflow (NICE/CKS 2023)</a:t>
            </a:r>
            <a:endParaRPr lang="en-US" sz="1200" dirty="0"/>
          </a:p>
        </p:txBody>
      </p:sp>
      <p:sp>
        <p:nvSpPr>
          <p:cNvPr id="35" name="Text 3"/>
          <p:cNvSpPr/>
          <p:nvPr/>
        </p:nvSpPr>
        <p:spPr>
          <a:xfrm>
            <a:off x="666750" y="2265015"/>
            <a:ext cx="3564434" cy="390525"/>
          </a:xfrm>
          <a:prstGeom prst="rect">
            <a:avLst/>
          </a:prstGeom>
          <a:noFill/>
          <a:ln/>
        </p:spPr>
        <p:txBody>
          <a:bodyPr wrap="square" lIns="0" tIns="0" rIns="0" bIns="0" rtlCol="0" anchor="ctr" vert="horz"/>
          <a:lstStyle/>
          <a:p>
            <a:pPr algn="l" indent="0" marL="0">
              <a:lnSpc>
                <a:spcPts val="1575"/>
              </a:lnSpc>
              <a:buNone/>
            </a:pPr>
            <a:r>
              <a:rPr lang="en-US" sz="1050" b="1" dirty="0">
                <a:solidFill>
                  <a:srgbClr val="2C3E50"/>
                </a:solidFill>
              </a:rPr>
              <a:t>Clinical Feature</a:t>
            </a:r>
            <a:endParaRPr lang="en-US" sz="1050" dirty="0"/>
          </a:p>
        </p:txBody>
      </p:sp>
      <p:sp>
        <p:nvSpPr>
          <p:cNvPr id="36" name="Text 4"/>
          <p:cNvSpPr/>
          <p:nvPr/>
        </p:nvSpPr>
        <p:spPr>
          <a:xfrm>
            <a:off x="4421684" y="2265015"/>
            <a:ext cx="752034" cy="390525"/>
          </a:xfrm>
          <a:prstGeom prst="rect">
            <a:avLst/>
          </a:prstGeom>
          <a:noFill/>
          <a:ln/>
        </p:spPr>
        <p:txBody>
          <a:bodyPr wrap="square" lIns="0" tIns="0" rIns="0" bIns="0" rtlCol="0" anchor="ctr" vert="horz"/>
          <a:lstStyle/>
          <a:p>
            <a:pPr algn="l" indent="0" marL="0">
              <a:lnSpc>
                <a:spcPts val="1575"/>
              </a:lnSpc>
              <a:buNone/>
            </a:pPr>
            <a:r>
              <a:rPr lang="en-US" sz="1050" b="1" dirty="0">
                <a:solidFill>
                  <a:srgbClr val="2C3E50"/>
                </a:solidFill>
              </a:rPr>
              <a:t>Points</a:t>
            </a:r>
            <a:endParaRPr lang="en-US" sz="1050" dirty="0"/>
          </a:p>
        </p:txBody>
      </p:sp>
      <p:sp>
        <p:nvSpPr>
          <p:cNvPr id="37" name="Text 5"/>
          <p:cNvSpPr/>
          <p:nvPr/>
        </p:nvSpPr>
        <p:spPr>
          <a:xfrm>
            <a:off x="666750" y="2655540"/>
            <a:ext cx="4557050" cy="390525"/>
          </a:xfrm>
          <a:prstGeom prst="rect">
            <a:avLst/>
          </a:prstGeom>
          <a:noFill/>
          <a:ln/>
        </p:spPr>
        <p:txBody>
          <a:bodyPr wrap="square" lIns="0" tIns="0" rIns="0" bIns="0" rtlCol="0" anchor="ctr" vert="horz"/>
          <a:lstStyle/>
          <a:p>
            <a:pPr indent="0" marL="0">
              <a:lnSpc>
                <a:spcPts val="1575"/>
              </a:lnSpc>
              <a:buNone/>
            </a:pPr>
            <a:r>
              <a:rPr lang="en-US" sz="1050" dirty="0">
                <a:solidFill>
                  <a:srgbClr val="2C3E50"/>
                </a:solidFill>
              </a:rPr>
              <a:t>Clinical signs/symptoms of DVT</a:t>
            </a:r>
            <a:endParaRPr lang="en-US" sz="1050" dirty="0"/>
          </a:p>
        </p:txBody>
      </p:sp>
      <p:sp>
        <p:nvSpPr>
          <p:cNvPr id="38" name="Text 6"/>
          <p:cNvSpPr/>
          <p:nvPr/>
        </p:nvSpPr>
        <p:spPr>
          <a:xfrm>
            <a:off x="4326434" y="2655540"/>
            <a:ext cx="688479" cy="390525"/>
          </a:xfrm>
          <a:prstGeom prst="rect">
            <a:avLst/>
          </a:prstGeom>
          <a:noFill/>
          <a:ln/>
        </p:spPr>
        <p:txBody>
          <a:bodyPr wrap="square" lIns="0" tIns="0" rIns="0" bIns="0" rtlCol="0" anchor="ctr" vert="horz"/>
          <a:lstStyle/>
          <a:p>
            <a:pPr algn="ctr" indent="0" marL="0">
              <a:lnSpc>
                <a:spcPts val="1575"/>
              </a:lnSpc>
              <a:buNone/>
            </a:pPr>
            <a:r>
              <a:rPr lang="en-US" sz="1050" b="1" dirty="0">
                <a:solidFill>
                  <a:srgbClr val="F58220"/>
                </a:solidFill>
              </a:rPr>
              <a:t>3.0</a:t>
            </a:r>
            <a:endParaRPr lang="en-US" sz="1050" dirty="0"/>
          </a:p>
        </p:txBody>
      </p:sp>
      <p:sp>
        <p:nvSpPr>
          <p:cNvPr id="39" name="Text 7"/>
          <p:cNvSpPr/>
          <p:nvPr/>
        </p:nvSpPr>
        <p:spPr>
          <a:xfrm>
            <a:off x="666750" y="3046065"/>
            <a:ext cx="6227968" cy="390525"/>
          </a:xfrm>
          <a:prstGeom prst="rect">
            <a:avLst/>
          </a:prstGeom>
          <a:noFill/>
          <a:ln/>
        </p:spPr>
        <p:txBody>
          <a:bodyPr wrap="square" lIns="0" tIns="0" rIns="0" bIns="0" rtlCol="0" anchor="ctr" vert="horz"/>
          <a:lstStyle/>
          <a:p>
            <a:pPr indent="0" marL="0">
              <a:lnSpc>
                <a:spcPts val="1575"/>
              </a:lnSpc>
              <a:buNone/>
            </a:pPr>
            <a:r>
              <a:rPr lang="en-US" sz="1050" dirty="0">
                <a:solidFill>
                  <a:srgbClr val="2C3E50"/>
                </a:solidFill>
              </a:rPr>
              <a:t>Alternative diagnosis less likely than PE</a:t>
            </a:r>
            <a:endParaRPr lang="en-US" sz="1050" dirty="0"/>
          </a:p>
        </p:txBody>
      </p:sp>
      <p:sp>
        <p:nvSpPr>
          <p:cNvPr id="40" name="Text 8"/>
          <p:cNvSpPr/>
          <p:nvPr/>
        </p:nvSpPr>
        <p:spPr>
          <a:xfrm>
            <a:off x="4326434" y="3046065"/>
            <a:ext cx="688479" cy="390525"/>
          </a:xfrm>
          <a:prstGeom prst="rect">
            <a:avLst/>
          </a:prstGeom>
          <a:noFill/>
          <a:ln/>
        </p:spPr>
        <p:txBody>
          <a:bodyPr wrap="square" lIns="0" tIns="0" rIns="0" bIns="0" rtlCol="0" anchor="ctr" vert="horz"/>
          <a:lstStyle/>
          <a:p>
            <a:pPr algn="ctr" indent="0" marL="0">
              <a:lnSpc>
                <a:spcPts val="1575"/>
              </a:lnSpc>
              <a:buNone/>
            </a:pPr>
            <a:r>
              <a:rPr lang="en-US" sz="1050" b="1" dirty="0">
                <a:solidFill>
                  <a:srgbClr val="F58220"/>
                </a:solidFill>
              </a:rPr>
              <a:t>3.0</a:t>
            </a:r>
            <a:endParaRPr lang="en-US" sz="1050" dirty="0"/>
          </a:p>
        </p:txBody>
      </p:sp>
      <p:sp>
        <p:nvSpPr>
          <p:cNvPr id="41" name="Text 9"/>
          <p:cNvSpPr/>
          <p:nvPr/>
        </p:nvSpPr>
        <p:spPr>
          <a:xfrm>
            <a:off x="666750" y="3436590"/>
            <a:ext cx="5316558" cy="390525"/>
          </a:xfrm>
          <a:prstGeom prst="rect">
            <a:avLst/>
          </a:prstGeom>
          <a:noFill/>
          <a:ln/>
        </p:spPr>
        <p:txBody>
          <a:bodyPr wrap="square" lIns="0" tIns="0" rIns="0" bIns="0" rtlCol="0" anchor="ctr" vert="horz"/>
          <a:lstStyle/>
          <a:p>
            <a:pPr indent="0" marL="0">
              <a:lnSpc>
                <a:spcPts val="1575"/>
              </a:lnSpc>
              <a:buNone/>
            </a:pPr>
            <a:r>
              <a:rPr lang="en-US" sz="1050" dirty="0">
                <a:solidFill>
                  <a:srgbClr val="2C3E50"/>
                </a:solidFill>
              </a:rPr>
              <a:t>Heart rate &gt; 100 beats per minute</a:t>
            </a:r>
            <a:endParaRPr lang="en-US" sz="1050" dirty="0"/>
          </a:p>
        </p:txBody>
      </p:sp>
      <p:sp>
        <p:nvSpPr>
          <p:cNvPr id="42" name="Text 10"/>
          <p:cNvSpPr/>
          <p:nvPr/>
        </p:nvSpPr>
        <p:spPr>
          <a:xfrm>
            <a:off x="4326434" y="3436590"/>
            <a:ext cx="688479" cy="390525"/>
          </a:xfrm>
          <a:prstGeom prst="rect">
            <a:avLst/>
          </a:prstGeom>
          <a:noFill/>
          <a:ln/>
        </p:spPr>
        <p:txBody>
          <a:bodyPr wrap="square" lIns="0" tIns="0" rIns="0" bIns="0" rtlCol="0" anchor="ctr" vert="horz"/>
          <a:lstStyle/>
          <a:p>
            <a:pPr algn="ctr" indent="0" marL="0">
              <a:lnSpc>
                <a:spcPts val="1575"/>
              </a:lnSpc>
              <a:buNone/>
            </a:pPr>
            <a:r>
              <a:rPr lang="en-US" sz="1050" b="1" dirty="0">
                <a:solidFill>
                  <a:srgbClr val="F58220"/>
                </a:solidFill>
              </a:rPr>
              <a:t>1.5</a:t>
            </a:r>
            <a:endParaRPr lang="en-US" sz="1050" dirty="0"/>
          </a:p>
        </p:txBody>
      </p:sp>
      <p:sp>
        <p:nvSpPr>
          <p:cNvPr id="43" name="Text 11"/>
          <p:cNvSpPr/>
          <p:nvPr/>
        </p:nvSpPr>
        <p:spPr>
          <a:xfrm>
            <a:off x="666750" y="3827115"/>
            <a:ext cx="6126700" cy="390525"/>
          </a:xfrm>
          <a:prstGeom prst="rect">
            <a:avLst/>
          </a:prstGeom>
          <a:noFill/>
          <a:ln/>
        </p:spPr>
        <p:txBody>
          <a:bodyPr wrap="square" lIns="0" tIns="0" rIns="0" bIns="0" rtlCol="0" anchor="ctr" vert="horz"/>
          <a:lstStyle/>
          <a:p>
            <a:pPr indent="0" marL="0">
              <a:lnSpc>
                <a:spcPts val="1575"/>
              </a:lnSpc>
              <a:buNone/>
            </a:pPr>
            <a:r>
              <a:rPr lang="en-US" sz="1050" dirty="0">
                <a:solidFill>
                  <a:srgbClr val="2C3E50"/>
                </a:solidFill>
              </a:rPr>
              <a:t>Immobilization (&gt;3d) or surgery (&lt;4wks)</a:t>
            </a:r>
            <a:endParaRPr lang="en-US" sz="1050" dirty="0"/>
          </a:p>
        </p:txBody>
      </p:sp>
      <p:sp>
        <p:nvSpPr>
          <p:cNvPr id="44" name="Text 12"/>
          <p:cNvSpPr/>
          <p:nvPr/>
        </p:nvSpPr>
        <p:spPr>
          <a:xfrm>
            <a:off x="4326434" y="3827115"/>
            <a:ext cx="688479" cy="390525"/>
          </a:xfrm>
          <a:prstGeom prst="rect">
            <a:avLst/>
          </a:prstGeom>
          <a:noFill/>
          <a:ln/>
        </p:spPr>
        <p:txBody>
          <a:bodyPr wrap="square" lIns="0" tIns="0" rIns="0" bIns="0" rtlCol="0" anchor="ctr" vert="horz"/>
          <a:lstStyle/>
          <a:p>
            <a:pPr algn="ctr" indent="0" marL="0">
              <a:lnSpc>
                <a:spcPts val="1575"/>
              </a:lnSpc>
              <a:buNone/>
            </a:pPr>
            <a:r>
              <a:rPr lang="en-US" sz="1050" b="1" dirty="0">
                <a:solidFill>
                  <a:srgbClr val="F58220"/>
                </a:solidFill>
              </a:rPr>
              <a:t>1.5</a:t>
            </a:r>
            <a:endParaRPr lang="en-US" sz="1050" dirty="0"/>
          </a:p>
        </p:txBody>
      </p:sp>
      <p:sp>
        <p:nvSpPr>
          <p:cNvPr id="45" name="Text 13"/>
          <p:cNvSpPr/>
          <p:nvPr/>
        </p:nvSpPr>
        <p:spPr>
          <a:xfrm>
            <a:off x="666750" y="4217640"/>
            <a:ext cx="3564434" cy="390525"/>
          </a:xfrm>
          <a:prstGeom prst="rect">
            <a:avLst/>
          </a:prstGeom>
          <a:noFill/>
          <a:ln/>
        </p:spPr>
        <p:txBody>
          <a:bodyPr wrap="square" lIns="0" tIns="0" rIns="0" bIns="0" rtlCol="0" anchor="ctr" vert="horz"/>
          <a:lstStyle/>
          <a:p>
            <a:pPr indent="0" marL="0">
              <a:lnSpc>
                <a:spcPts val="1575"/>
              </a:lnSpc>
              <a:buNone/>
            </a:pPr>
            <a:r>
              <a:rPr lang="en-US" sz="1050" dirty="0">
                <a:solidFill>
                  <a:srgbClr val="2C3E50"/>
                </a:solidFill>
              </a:rPr>
              <a:t>Previous PE or DVT</a:t>
            </a:r>
            <a:endParaRPr lang="en-US" sz="1050" dirty="0"/>
          </a:p>
        </p:txBody>
      </p:sp>
      <p:sp>
        <p:nvSpPr>
          <p:cNvPr id="46" name="Text 14"/>
          <p:cNvSpPr/>
          <p:nvPr/>
        </p:nvSpPr>
        <p:spPr>
          <a:xfrm>
            <a:off x="4326434" y="4217640"/>
            <a:ext cx="688479" cy="390525"/>
          </a:xfrm>
          <a:prstGeom prst="rect">
            <a:avLst/>
          </a:prstGeom>
          <a:noFill/>
          <a:ln/>
        </p:spPr>
        <p:txBody>
          <a:bodyPr wrap="square" lIns="0" tIns="0" rIns="0" bIns="0" rtlCol="0" anchor="ctr" vert="horz"/>
          <a:lstStyle/>
          <a:p>
            <a:pPr algn="ctr" indent="0" marL="0">
              <a:lnSpc>
                <a:spcPts val="1575"/>
              </a:lnSpc>
              <a:buNone/>
            </a:pPr>
            <a:r>
              <a:rPr lang="en-US" sz="1050" b="1" dirty="0">
                <a:solidFill>
                  <a:srgbClr val="F58220"/>
                </a:solidFill>
              </a:rPr>
              <a:t>1.5</a:t>
            </a:r>
            <a:endParaRPr lang="en-US" sz="1050" dirty="0"/>
          </a:p>
        </p:txBody>
      </p:sp>
      <p:sp>
        <p:nvSpPr>
          <p:cNvPr id="47" name="Text 15"/>
          <p:cNvSpPr/>
          <p:nvPr/>
        </p:nvSpPr>
        <p:spPr>
          <a:xfrm>
            <a:off x="666750" y="4608165"/>
            <a:ext cx="3564434" cy="390525"/>
          </a:xfrm>
          <a:prstGeom prst="rect">
            <a:avLst/>
          </a:prstGeom>
          <a:noFill/>
          <a:ln/>
        </p:spPr>
        <p:txBody>
          <a:bodyPr wrap="square" lIns="0" tIns="0" rIns="0" bIns="0" rtlCol="0" anchor="ctr" vert="horz"/>
          <a:lstStyle/>
          <a:p>
            <a:pPr indent="0" marL="0">
              <a:lnSpc>
                <a:spcPts val="1575"/>
              </a:lnSpc>
              <a:buNone/>
            </a:pPr>
            <a:r>
              <a:rPr lang="en-US" sz="1050" dirty="0">
                <a:solidFill>
                  <a:srgbClr val="2C3E50"/>
                </a:solidFill>
              </a:rPr>
              <a:t>Haemoptysis</a:t>
            </a:r>
            <a:endParaRPr lang="en-US" sz="1050" dirty="0"/>
          </a:p>
        </p:txBody>
      </p:sp>
      <p:sp>
        <p:nvSpPr>
          <p:cNvPr id="48" name="Text 16"/>
          <p:cNvSpPr/>
          <p:nvPr/>
        </p:nvSpPr>
        <p:spPr>
          <a:xfrm>
            <a:off x="4326434" y="4608165"/>
            <a:ext cx="688479" cy="390525"/>
          </a:xfrm>
          <a:prstGeom prst="rect">
            <a:avLst/>
          </a:prstGeom>
          <a:noFill/>
          <a:ln/>
        </p:spPr>
        <p:txBody>
          <a:bodyPr wrap="square" lIns="0" tIns="0" rIns="0" bIns="0" rtlCol="0" anchor="ctr" vert="horz"/>
          <a:lstStyle/>
          <a:p>
            <a:pPr algn="ctr" indent="0" marL="0">
              <a:lnSpc>
                <a:spcPts val="1575"/>
              </a:lnSpc>
              <a:buNone/>
            </a:pPr>
            <a:r>
              <a:rPr lang="en-US" sz="1050" b="1" dirty="0">
                <a:solidFill>
                  <a:srgbClr val="F58220"/>
                </a:solidFill>
              </a:rPr>
              <a:t>1.0</a:t>
            </a:r>
            <a:endParaRPr lang="en-US" sz="1050" dirty="0"/>
          </a:p>
        </p:txBody>
      </p:sp>
      <p:sp>
        <p:nvSpPr>
          <p:cNvPr id="49" name="Text 17"/>
          <p:cNvSpPr/>
          <p:nvPr/>
        </p:nvSpPr>
        <p:spPr>
          <a:xfrm>
            <a:off x="666750" y="4998690"/>
            <a:ext cx="6329236" cy="390525"/>
          </a:xfrm>
          <a:prstGeom prst="rect">
            <a:avLst/>
          </a:prstGeom>
          <a:noFill/>
          <a:ln/>
        </p:spPr>
        <p:txBody>
          <a:bodyPr wrap="square" lIns="0" tIns="0" rIns="0" bIns="0" rtlCol="0" anchor="ctr" vert="horz"/>
          <a:lstStyle/>
          <a:p>
            <a:pPr indent="0" marL="0">
              <a:lnSpc>
                <a:spcPts val="1575"/>
              </a:lnSpc>
              <a:buNone/>
            </a:pPr>
            <a:r>
              <a:rPr lang="en-US" sz="1050" dirty="0">
                <a:solidFill>
                  <a:srgbClr val="2C3E50"/>
                </a:solidFill>
              </a:rPr>
              <a:t>Malignancy (active or treated in last 6m)</a:t>
            </a:r>
            <a:endParaRPr lang="en-US" sz="1050" dirty="0"/>
          </a:p>
        </p:txBody>
      </p:sp>
      <p:sp>
        <p:nvSpPr>
          <p:cNvPr id="50" name="Text 18"/>
          <p:cNvSpPr/>
          <p:nvPr/>
        </p:nvSpPr>
        <p:spPr>
          <a:xfrm>
            <a:off x="4326434" y="4998690"/>
            <a:ext cx="688479" cy="390525"/>
          </a:xfrm>
          <a:prstGeom prst="rect">
            <a:avLst/>
          </a:prstGeom>
          <a:noFill/>
          <a:ln/>
        </p:spPr>
        <p:txBody>
          <a:bodyPr wrap="square" lIns="0" tIns="0" rIns="0" bIns="0" rtlCol="0" anchor="ctr" vert="horz"/>
          <a:lstStyle/>
          <a:p>
            <a:pPr algn="ctr" indent="0" marL="0">
              <a:lnSpc>
                <a:spcPts val="1575"/>
              </a:lnSpc>
              <a:buNone/>
            </a:pPr>
            <a:r>
              <a:rPr lang="en-US" sz="1050" b="1" dirty="0">
                <a:solidFill>
                  <a:srgbClr val="F58220"/>
                </a:solidFill>
              </a:rPr>
              <a:t>1.0</a:t>
            </a:r>
            <a:endParaRPr lang="en-US" sz="1050" dirty="0"/>
          </a:p>
        </p:txBody>
      </p:sp>
      <p:sp>
        <p:nvSpPr>
          <p:cNvPr id="51" name="Text 19"/>
          <p:cNvSpPr/>
          <p:nvPr/>
        </p:nvSpPr>
        <p:spPr>
          <a:xfrm>
            <a:off x="6157913" y="2062460"/>
            <a:ext cx="5748338" cy="228600"/>
          </a:xfrm>
          <a:prstGeom prst="rect">
            <a:avLst/>
          </a:prstGeom>
          <a:noFill/>
          <a:ln/>
        </p:spPr>
        <p:txBody>
          <a:bodyPr wrap="square" lIns="0" tIns="0" rIns="0" bIns="0" rtlCol="0" anchor="ctr" vert="horz"/>
          <a:lstStyle/>
          <a:p>
            <a:pPr indent="0" marL="0">
              <a:lnSpc>
                <a:spcPts val="1800"/>
              </a:lnSpc>
              <a:buNone/>
            </a:pPr>
            <a:r>
              <a:rPr lang="en-US" sz="1200" b="1" dirty="0">
                <a:solidFill>
                  <a:srgbClr val="2980B9"/>
                </a:solidFill>
              </a:rPr>
              <a:t>Wells Score &gt; 4 (PE Likely)</a:t>
            </a:r>
            <a:endParaRPr lang="en-US" sz="1200" dirty="0"/>
          </a:p>
        </p:txBody>
      </p:sp>
      <p:sp>
        <p:nvSpPr>
          <p:cNvPr id="52" name="Text 20"/>
          <p:cNvSpPr/>
          <p:nvPr/>
        </p:nvSpPr>
        <p:spPr>
          <a:xfrm>
            <a:off x="5872163" y="2367260"/>
            <a:ext cx="5748338" cy="373261"/>
          </a:xfrm>
          <a:prstGeom prst="rect">
            <a:avLst/>
          </a:prstGeom>
          <a:noFill/>
          <a:ln/>
        </p:spPr>
        <p:txBody>
          <a:bodyPr wrap="square" lIns="0" tIns="0" rIns="0" bIns="0" rtlCol="0" anchor="ctr" vert="horz"/>
          <a:lstStyle/>
          <a:p>
            <a:pPr indent="0" marL="0">
              <a:lnSpc>
                <a:spcPts val="1470"/>
              </a:lnSpc>
              <a:buNone/>
            </a:pPr>
            <a:r>
              <a:rPr lang="en-US" sz="1050" dirty="0">
                <a:solidFill>
                  <a:srgbClr val="2C3E50"/>
                </a:solidFill>
              </a:rPr>
              <a:t>Do </a:t>
            </a:r>
            <a:pPr indent="0" marL="0">
              <a:lnSpc>
                <a:spcPts val="1470"/>
              </a:lnSpc>
              <a:buNone/>
            </a:pPr>
            <a:r>
              <a:rPr lang="en-US" sz="1050" b="1" dirty="0">
                <a:solidFill>
                  <a:srgbClr val="2C3E50"/>
                </a:solidFill>
              </a:rPr>
              <a:t>NOT</a:t>
            </a:r>
            <a:pPr indent="0" marL="0">
              <a:lnSpc>
                <a:spcPts val="1470"/>
              </a:lnSpc>
              <a:buNone/>
            </a:pPr>
            <a:r>
              <a:rPr lang="en-US" sz="1050" dirty="0">
                <a:solidFill>
                  <a:srgbClr val="2C3E50"/>
                </a:solidFill>
              </a:rPr>
              <a:t> perform D-dimer. Refer for immediate </a:t>
            </a:r>
            <a:pPr indent="0" marL="0">
              <a:lnSpc>
                <a:spcPts val="1470"/>
              </a:lnSpc>
              <a:buNone/>
            </a:pPr>
            <a:r>
              <a:rPr lang="en-US" sz="1050" b="1" dirty="0">
                <a:solidFill>
                  <a:srgbClr val="2C3E50"/>
                </a:solidFill>
              </a:rPr>
              <a:t>CTPA</a:t>
            </a:r>
            <a:pPr indent="0" marL="0">
              <a:lnSpc>
                <a:spcPts val="1470"/>
              </a:lnSpc>
              <a:buNone/>
            </a:pPr>
            <a:r>
              <a:rPr lang="en-US" sz="1050" dirty="0">
                <a:solidFill>
                  <a:srgbClr val="2C3E50"/>
                </a:solidFill>
              </a:rPr>
              <a:t>. Start interim anticoagulation (e.g., Apixaban) if CTPA is delayed.</a:t>
            </a:r>
            <a:endParaRPr lang="en-US" sz="1050" dirty="0"/>
          </a:p>
        </p:txBody>
      </p:sp>
      <p:sp>
        <p:nvSpPr>
          <p:cNvPr id="53" name="Text 21"/>
          <p:cNvSpPr/>
          <p:nvPr/>
        </p:nvSpPr>
        <p:spPr>
          <a:xfrm>
            <a:off x="6157913" y="3169146"/>
            <a:ext cx="5748338" cy="228600"/>
          </a:xfrm>
          <a:prstGeom prst="rect">
            <a:avLst/>
          </a:prstGeom>
          <a:noFill/>
          <a:ln/>
        </p:spPr>
        <p:txBody>
          <a:bodyPr wrap="square" lIns="0" tIns="0" rIns="0" bIns="0" rtlCol="0" anchor="ctr" vert="horz"/>
          <a:lstStyle/>
          <a:p>
            <a:pPr indent="0" marL="0">
              <a:lnSpc>
                <a:spcPts val="1800"/>
              </a:lnSpc>
              <a:buNone/>
            </a:pPr>
            <a:r>
              <a:rPr lang="en-US" sz="1200" b="1" dirty="0">
                <a:solidFill>
                  <a:srgbClr val="27AE60"/>
                </a:solidFill>
              </a:rPr>
              <a:t>Wells Score ≤ 4 (PE Unlikely)</a:t>
            </a:r>
            <a:endParaRPr lang="en-US" sz="1200" dirty="0"/>
          </a:p>
        </p:txBody>
      </p:sp>
      <p:sp>
        <p:nvSpPr>
          <p:cNvPr id="54" name="Text 22"/>
          <p:cNvSpPr/>
          <p:nvPr/>
        </p:nvSpPr>
        <p:spPr>
          <a:xfrm>
            <a:off x="5872163" y="3473946"/>
            <a:ext cx="6319838" cy="186630"/>
          </a:xfrm>
          <a:prstGeom prst="rect">
            <a:avLst/>
          </a:prstGeom>
          <a:noFill/>
          <a:ln/>
        </p:spPr>
        <p:txBody>
          <a:bodyPr wrap="square" lIns="0" tIns="0" rIns="0" bIns="0" rtlCol="0" anchor="ctr" vert="horz"/>
          <a:lstStyle/>
          <a:p>
            <a:pPr indent="0" marL="0">
              <a:lnSpc>
                <a:spcPts val="1470"/>
              </a:lnSpc>
              <a:buNone/>
            </a:pPr>
            <a:r>
              <a:rPr lang="en-US" sz="1050" dirty="0">
                <a:solidFill>
                  <a:srgbClr val="2C3E50"/>
                </a:solidFill>
              </a:rPr>
              <a:t>Perform </a:t>
            </a:r>
            <a:pPr indent="0" marL="0">
              <a:lnSpc>
                <a:spcPts val="1470"/>
              </a:lnSpc>
              <a:buNone/>
            </a:pPr>
            <a:r>
              <a:rPr lang="en-US" sz="1050" b="1" dirty="0">
                <a:solidFill>
                  <a:srgbClr val="2C3E50"/>
                </a:solidFill>
              </a:rPr>
              <a:t>D-dimer</a:t>
            </a:r>
            <a:pPr indent="0" marL="0">
              <a:lnSpc>
                <a:spcPts val="1470"/>
              </a:lnSpc>
              <a:buNone/>
            </a:pPr>
            <a:r>
              <a:rPr lang="en-US" sz="1050" dirty="0">
                <a:solidFill>
                  <a:srgbClr val="2C3E50"/>
                </a:solidFill>
              </a:rPr>
              <a:t> test. If negative (&lt;500 μg/L), PE is excluded. If positive, proceed to CTPA.</a:t>
            </a:r>
            <a:endParaRPr lang="en-US" sz="1050" dirty="0"/>
          </a:p>
        </p:txBody>
      </p:sp>
      <p:sp>
        <p:nvSpPr>
          <p:cNvPr id="55" name="Text 23"/>
          <p:cNvSpPr/>
          <p:nvPr/>
        </p:nvSpPr>
        <p:spPr>
          <a:xfrm>
            <a:off x="5991225" y="4060627"/>
            <a:ext cx="5843588" cy="200025"/>
          </a:xfrm>
          <a:prstGeom prst="rect">
            <a:avLst/>
          </a:prstGeom>
          <a:noFill/>
          <a:ln/>
        </p:spPr>
        <p:txBody>
          <a:bodyPr wrap="square" lIns="0" tIns="0" rIns="0" bIns="0" rtlCol="0" anchor="ctr" vert="horz"/>
          <a:lstStyle/>
          <a:p>
            <a:pPr indent="0" marL="0">
              <a:lnSpc>
                <a:spcPts val="1575"/>
              </a:lnSpc>
              <a:buNone/>
            </a:pPr>
            <a:r>
              <a:rPr lang="en-US" sz="1050" b="1" dirty="0">
                <a:solidFill>
                  <a:srgbClr val="8E44AD"/>
                </a:solidFill>
              </a:rPr>
              <a:t> AKT EXAM PEARL</a:t>
            </a:r>
            <a:endParaRPr lang="en-US" sz="1050" dirty="0"/>
          </a:p>
        </p:txBody>
      </p:sp>
      <p:sp>
        <p:nvSpPr>
          <p:cNvPr id="56" name="Text 24"/>
          <p:cNvSpPr/>
          <p:nvPr/>
        </p:nvSpPr>
        <p:spPr>
          <a:xfrm>
            <a:off x="5824538" y="4308277"/>
            <a:ext cx="5843588" cy="346472"/>
          </a:xfrm>
          <a:prstGeom prst="rect">
            <a:avLst/>
          </a:prstGeom>
          <a:noFill/>
          <a:ln/>
        </p:spPr>
        <p:txBody>
          <a:bodyPr wrap="square" lIns="0" tIns="0" rIns="0" bIns="0" rtlCol="0" anchor="ctr" vert="horz"/>
          <a:lstStyle/>
          <a:p>
            <a:pPr indent="0" marL="0">
              <a:lnSpc>
                <a:spcPts val="1365"/>
              </a:lnSpc>
              <a:buNone/>
            </a:pPr>
            <a:r>
              <a:rPr lang="en-US" sz="975" dirty="0">
                <a:solidFill>
                  <a:srgbClr val="2C3E50"/>
                </a:solidFill>
              </a:rPr>
              <a:t>Understand the threshold: </a:t>
            </a:r>
            <a:pPr indent="0" marL="0">
              <a:lnSpc>
                <a:spcPts val="1365"/>
              </a:lnSpc>
              <a:buNone/>
            </a:pPr>
            <a:r>
              <a:rPr lang="en-US" sz="975" b="1" dirty="0">
                <a:solidFill>
                  <a:srgbClr val="2C3E50"/>
                </a:solidFill>
              </a:rPr>
              <a:t>Wells &gt; 4</a:t>
            </a:r>
            <a:pPr indent="0" marL="0">
              <a:lnSpc>
                <a:spcPts val="1365"/>
              </a:lnSpc>
              <a:buNone/>
            </a:pPr>
            <a:r>
              <a:rPr lang="en-US" sz="975" dirty="0">
                <a:solidFill>
                  <a:srgbClr val="2C3E50"/>
                </a:solidFill>
              </a:rPr>
              <a:t> is the magic number for direct referral. Remember that a negative D-dimer in a low-probability patient has a high negative predictive value.</a:t>
            </a:r>
            <a:endParaRPr lang="en-US" sz="975" dirty="0"/>
          </a:p>
        </p:txBody>
      </p:sp>
      <p:sp>
        <p:nvSpPr>
          <p:cNvPr id="57" name="Text 25"/>
          <p:cNvSpPr/>
          <p:nvPr/>
        </p:nvSpPr>
        <p:spPr>
          <a:xfrm>
            <a:off x="5991225" y="5026223"/>
            <a:ext cx="5843588" cy="200025"/>
          </a:xfrm>
          <a:prstGeom prst="rect">
            <a:avLst/>
          </a:prstGeom>
          <a:noFill/>
          <a:ln/>
        </p:spPr>
        <p:txBody>
          <a:bodyPr wrap="square" lIns="0" tIns="0" rIns="0" bIns="0" rtlCol="0" anchor="ctr" vert="horz"/>
          <a:lstStyle/>
          <a:p>
            <a:pPr indent="0" marL="0">
              <a:lnSpc>
                <a:spcPts val="1575"/>
              </a:lnSpc>
              <a:buNone/>
            </a:pPr>
            <a:r>
              <a:rPr lang="en-US" sz="1050" b="1" dirty="0">
                <a:solidFill>
                  <a:srgbClr val="D4A017"/>
                </a:solidFill>
              </a:rPr>
              <a:t> COMMON PITFALL</a:t>
            </a:r>
            <a:endParaRPr lang="en-US" sz="1050" dirty="0"/>
          </a:p>
        </p:txBody>
      </p:sp>
      <p:sp>
        <p:nvSpPr>
          <p:cNvPr id="58" name="Text 26"/>
          <p:cNvSpPr/>
          <p:nvPr/>
        </p:nvSpPr>
        <p:spPr>
          <a:xfrm>
            <a:off x="5824538" y="5273873"/>
            <a:ext cx="5843588" cy="346472"/>
          </a:xfrm>
          <a:prstGeom prst="rect">
            <a:avLst/>
          </a:prstGeom>
          <a:noFill/>
          <a:ln/>
        </p:spPr>
        <p:txBody>
          <a:bodyPr wrap="square" lIns="0" tIns="0" rIns="0" bIns="0" rtlCol="0" anchor="ctr" vert="horz"/>
          <a:lstStyle/>
          <a:p>
            <a:pPr indent="0" marL="0">
              <a:lnSpc>
                <a:spcPts val="1365"/>
              </a:lnSpc>
              <a:buNone/>
            </a:pPr>
            <a:r>
              <a:rPr lang="en-US" sz="975" b="1" dirty="0">
                <a:solidFill>
                  <a:srgbClr val="2C3E50"/>
                </a:solidFill>
              </a:rPr>
              <a:t>Don't use D-dimer if the Wells score is high.</a:t>
            </a:r>
            <a:pPr indent="0" marL="0">
              <a:lnSpc>
                <a:spcPts val="1365"/>
              </a:lnSpc>
              <a:buNone/>
            </a:pPr>
            <a:r>
              <a:rPr lang="en-US" sz="975" dirty="0">
                <a:solidFill>
                  <a:srgbClr val="2C3E50"/>
                </a:solidFill>
              </a:rPr>
              <a:t> A positive result adds no info, and a negative result is not reliable enough to rule out PE when clinical suspicion is high.</a:t>
            </a:r>
            <a:endParaRPr lang="en-US" sz="975" dirty="0"/>
          </a:p>
        </p:txBody>
      </p:sp>
      <p:sp>
        <p:nvSpPr>
          <p:cNvPr id="59" name="Text 27"/>
          <p:cNvSpPr/>
          <p:nvPr/>
        </p:nvSpPr>
        <p:spPr>
          <a:xfrm>
            <a:off x="4171057" y="6534150"/>
            <a:ext cx="3849737" cy="133350"/>
          </a:xfrm>
          <a:prstGeom prst="rect">
            <a:avLst/>
          </a:prstGeom>
          <a:noFill/>
          <a:ln/>
        </p:spPr>
        <p:txBody>
          <a:bodyPr wrap="square" lIns="0" tIns="0" rIns="0" bIns="0" rtlCol="0" anchor="ctr" vert="horz"/>
          <a:lstStyle/>
          <a:p>
            <a:pPr algn="ctr" indent="0" marL="0">
              <a:lnSpc>
                <a:spcPts val="1350"/>
              </a:lnSpc>
              <a:buNone/>
            </a:pPr>
            <a:r>
              <a:rPr lang="en-US" sz="900" spc="60" kern="0" dirty="0">
                <a:solidFill>
                  <a:srgbClr val="95A5A6"/>
                </a:solidFill>
              </a:rPr>
              <a:t>WWW.BRADFORDVTS.CO.UK — SECTION 9: SPECIAL TOPICS</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0" y="0"/>
            <a:ext cx="12192000" cy="381000"/>
          </a:xfrm>
          <a:prstGeom prst="rect">
            <a:avLst/>
          </a:prstGeom>
        </p:spPr>
      </p:pic>
      <p:pic>
        <p:nvPicPr>
          <p:cNvPr id="5" name="Image 3" descr="preencoded.png">    </p:cNvPr>
          <p:cNvPicPr>
            <a:picLocks noChangeAspect="1"/>
          </p:cNvPicPr>
          <p:nvPr/>
        </p:nvPicPr>
        <p:blipFill>
          <a:blip r:embed="rId5"/>
          <a:stretch>
            <a:fillRect/>
          </a:stretch>
        </p:blipFill>
        <p:spPr>
          <a:xfrm>
            <a:off x="381000" y="619125"/>
            <a:ext cx="11430000" cy="670471"/>
          </a:xfrm>
          <a:prstGeom prst="rect">
            <a:avLst/>
          </a:prstGeom>
        </p:spPr>
      </p:pic>
      <p:pic>
        <p:nvPicPr>
          <p:cNvPr id="6" name="Image 4" descr="preencoded.png">    </p:cNvPr>
          <p:cNvPicPr>
            <a:picLocks noChangeAspect="1"/>
          </p:cNvPicPr>
          <p:nvPr/>
        </p:nvPicPr>
        <p:blipFill>
          <a:blip r:embed="rId6"/>
          <a:stretch>
            <a:fillRect/>
          </a:stretch>
        </p:blipFill>
        <p:spPr>
          <a:xfrm>
            <a:off x="381000" y="1613892"/>
            <a:ext cx="5572125" cy="2565499"/>
          </a:xfrm>
          <a:prstGeom prst="rect">
            <a:avLst/>
          </a:prstGeom>
        </p:spPr>
      </p:pic>
      <p:pic>
        <p:nvPicPr>
          <p:cNvPr id="7" name="Image 5" descr="preencoded.png">    </p:cNvPr>
          <p:cNvPicPr>
            <a:picLocks noChangeAspect="1"/>
          </p:cNvPicPr>
          <p:nvPr/>
        </p:nvPicPr>
        <p:blipFill>
          <a:blip r:embed="rId7"/>
          <a:stretch>
            <a:fillRect/>
          </a:stretch>
        </p:blipFill>
        <p:spPr>
          <a:xfrm>
            <a:off x="609600" y="1905893"/>
            <a:ext cx="285750" cy="228600"/>
          </a:xfrm>
          <a:prstGeom prst="rect">
            <a:avLst/>
          </a:prstGeom>
        </p:spPr>
      </p:pic>
      <p:pic>
        <p:nvPicPr>
          <p:cNvPr id="8" name="Image 6" descr="preencoded.png">    </p:cNvPr>
          <p:cNvPicPr>
            <a:picLocks noChangeAspect="1"/>
          </p:cNvPicPr>
          <p:nvPr/>
        </p:nvPicPr>
        <p:blipFill>
          <a:blip r:embed="rId8"/>
          <a:stretch>
            <a:fillRect/>
          </a:stretch>
        </p:blipFill>
        <p:spPr>
          <a:xfrm>
            <a:off x="609600" y="2385417"/>
            <a:ext cx="119063" cy="99120"/>
          </a:xfrm>
          <a:prstGeom prst="rect">
            <a:avLst/>
          </a:prstGeom>
        </p:spPr>
      </p:pic>
      <p:pic>
        <p:nvPicPr>
          <p:cNvPr id="9" name="Image 7" descr="preencoded.png">    </p:cNvPr>
          <p:cNvPicPr>
            <a:picLocks noChangeAspect="1"/>
          </p:cNvPicPr>
          <p:nvPr/>
        </p:nvPicPr>
        <p:blipFill>
          <a:blip r:embed="rId9"/>
          <a:stretch>
            <a:fillRect/>
          </a:stretch>
        </p:blipFill>
        <p:spPr>
          <a:xfrm>
            <a:off x="609600" y="2926259"/>
            <a:ext cx="119063" cy="99120"/>
          </a:xfrm>
          <a:prstGeom prst="rect">
            <a:avLst/>
          </a:prstGeom>
        </p:spPr>
      </p:pic>
      <p:pic>
        <p:nvPicPr>
          <p:cNvPr id="10" name="Image 8" descr="preencoded.png">    </p:cNvPr>
          <p:cNvPicPr>
            <a:picLocks noChangeAspect="1"/>
          </p:cNvPicPr>
          <p:nvPr/>
        </p:nvPicPr>
        <p:blipFill>
          <a:blip r:embed="rId10"/>
          <a:stretch>
            <a:fillRect/>
          </a:stretch>
        </p:blipFill>
        <p:spPr>
          <a:xfrm>
            <a:off x="609600" y="3467100"/>
            <a:ext cx="119063" cy="99120"/>
          </a:xfrm>
          <a:prstGeom prst="rect">
            <a:avLst/>
          </a:prstGeom>
        </p:spPr>
      </p:pic>
      <p:pic>
        <p:nvPicPr>
          <p:cNvPr id="11" name="Image 9" descr="preencoded.png">    </p:cNvPr>
          <p:cNvPicPr>
            <a:picLocks noChangeAspect="1"/>
          </p:cNvPicPr>
          <p:nvPr/>
        </p:nvPicPr>
        <p:blipFill>
          <a:blip r:embed="rId11"/>
          <a:stretch>
            <a:fillRect/>
          </a:stretch>
        </p:blipFill>
        <p:spPr>
          <a:xfrm>
            <a:off x="381000" y="4369891"/>
            <a:ext cx="5572125" cy="1925687"/>
          </a:xfrm>
          <a:prstGeom prst="rect">
            <a:avLst/>
          </a:prstGeom>
        </p:spPr>
      </p:pic>
      <p:pic>
        <p:nvPicPr>
          <p:cNvPr id="12" name="Image 10" descr="preencoded.png">    </p:cNvPr>
          <p:cNvPicPr>
            <a:picLocks noChangeAspect="1"/>
          </p:cNvPicPr>
          <p:nvPr/>
        </p:nvPicPr>
        <p:blipFill>
          <a:blip r:embed="rId12"/>
          <a:stretch>
            <a:fillRect/>
          </a:stretch>
        </p:blipFill>
        <p:spPr>
          <a:xfrm>
            <a:off x="609600" y="4661892"/>
            <a:ext cx="285750" cy="228600"/>
          </a:xfrm>
          <a:prstGeom prst="rect">
            <a:avLst/>
          </a:prstGeom>
        </p:spPr>
      </p:pic>
      <p:pic>
        <p:nvPicPr>
          <p:cNvPr id="13" name="Image 11" descr="preencoded.png">    </p:cNvPr>
          <p:cNvPicPr>
            <a:picLocks noChangeAspect="1"/>
          </p:cNvPicPr>
          <p:nvPr/>
        </p:nvPicPr>
        <p:blipFill>
          <a:blip r:embed="rId13"/>
          <a:stretch>
            <a:fillRect/>
          </a:stretch>
        </p:blipFill>
        <p:spPr>
          <a:xfrm>
            <a:off x="609600" y="5141416"/>
            <a:ext cx="119063" cy="99120"/>
          </a:xfrm>
          <a:prstGeom prst="rect">
            <a:avLst/>
          </a:prstGeom>
        </p:spPr>
      </p:pic>
      <p:pic>
        <p:nvPicPr>
          <p:cNvPr id="14" name="Image 12" descr="preencoded.png">    </p:cNvPr>
          <p:cNvPicPr>
            <a:picLocks noChangeAspect="1"/>
          </p:cNvPicPr>
          <p:nvPr/>
        </p:nvPicPr>
        <p:blipFill>
          <a:blip r:embed="rId14"/>
          <a:stretch>
            <a:fillRect/>
          </a:stretch>
        </p:blipFill>
        <p:spPr>
          <a:xfrm>
            <a:off x="609600" y="5468987"/>
            <a:ext cx="119063" cy="99120"/>
          </a:xfrm>
          <a:prstGeom prst="rect">
            <a:avLst/>
          </a:prstGeom>
        </p:spPr>
      </p:pic>
      <p:pic>
        <p:nvPicPr>
          <p:cNvPr id="15" name="Image 13" descr="preencoded.png">    </p:cNvPr>
          <p:cNvPicPr>
            <a:picLocks noChangeAspect="1"/>
          </p:cNvPicPr>
          <p:nvPr/>
        </p:nvPicPr>
        <p:blipFill>
          <a:blip r:embed="rId15"/>
          <a:stretch>
            <a:fillRect/>
          </a:stretch>
        </p:blipFill>
        <p:spPr>
          <a:xfrm>
            <a:off x="609600" y="5796558"/>
            <a:ext cx="119063" cy="99120"/>
          </a:xfrm>
          <a:prstGeom prst="rect">
            <a:avLst/>
          </a:prstGeom>
        </p:spPr>
      </p:pic>
      <p:pic>
        <p:nvPicPr>
          <p:cNvPr id="16" name="Image 14" descr="preencoded.png">    </p:cNvPr>
          <p:cNvPicPr>
            <a:picLocks noChangeAspect="1"/>
          </p:cNvPicPr>
          <p:nvPr/>
        </p:nvPicPr>
        <p:blipFill>
          <a:blip r:embed="rId16"/>
          <a:stretch>
            <a:fillRect/>
          </a:stretch>
        </p:blipFill>
        <p:spPr>
          <a:xfrm>
            <a:off x="6238875" y="1432471"/>
            <a:ext cx="5572125" cy="2352229"/>
          </a:xfrm>
          <a:prstGeom prst="rect">
            <a:avLst/>
          </a:prstGeom>
        </p:spPr>
      </p:pic>
      <p:pic>
        <p:nvPicPr>
          <p:cNvPr id="17" name="Image 15" descr="preencoded.png">    </p:cNvPr>
          <p:cNvPicPr>
            <a:picLocks noChangeAspect="1"/>
          </p:cNvPicPr>
          <p:nvPr/>
        </p:nvPicPr>
        <p:blipFill>
          <a:blip r:embed="rId17"/>
          <a:stretch>
            <a:fillRect/>
          </a:stretch>
        </p:blipFill>
        <p:spPr>
          <a:xfrm>
            <a:off x="6467475" y="1724471"/>
            <a:ext cx="285750" cy="228600"/>
          </a:xfrm>
          <a:prstGeom prst="rect">
            <a:avLst/>
          </a:prstGeom>
        </p:spPr>
      </p:pic>
      <p:pic>
        <p:nvPicPr>
          <p:cNvPr id="18" name="Image 16" descr="preencoded.png">    </p:cNvPr>
          <p:cNvPicPr>
            <a:picLocks noChangeAspect="1"/>
          </p:cNvPicPr>
          <p:nvPr/>
        </p:nvPicPr>
        <p:blipFill>
          <a:blip r:embed="rId18"/>
          <a:stretch>
            <a:fillRect/>
          </a:stretch>
        </p:blipFill>
        <p:spPr>
          <a:xfrm>
            <a:off x="6467475" y="2203996"/>
            <a:ext cx="119063" cy="99120"/>
          </a:xfrm>
          <a:prstGeom prst="rect">
            <a:avLst/>
          </a:prstGeom>
        </p:spPr>
      </p:pic>
      <p:pic>
        <p:nvPicPr>
          <p:cNvPr id="19" name="Image 17" descr="preencoded.png">    </p:cNvPr>
          <p:cNvPicPr>
            <a:picLocks noChangeAspect="1"/>
          </p:cNvPicPr>
          <p:nvPr/>
        </p:nvPicPr>
        <p:blipFill>
          <a:blip r:embed="rId19"/>
          <a:stretch>
            <a:fillRect/>
          </a:stretch>
        </p:blipFill>
        <p:spPr>
          <a:xfrm>
            <a:off x="6467475" y="2531566"/>
            <a:ext cx="119063" cy="99120"/>
          </a:xfrm>
          <a:prstGeom prst="rect">
            <a:avLst/>
          </a:prstGeom>
        </p:spPr>
      </p:pic>
      <p:pic>
        <p:nvPicPr>
          <p:cNvPr id="20" name="Image 18" descr="preencoded.png">    </p:cNvPr>
          <p:cNvPicPr>
            <a:picLocks noChangeAspect="1"/>
          </p:cNvPicPr>
          <p:nvPr/>
        </p:nvPicPr>
        <p:blipFill>
          <a:blip r:embed="rId20"/>
          <a:stretch>
            <a:fillRect/>
          </a:stretch>
        </p:blipFill>
        <p:spPr>
          <a:xfrm>
            <a:off x="6467475" y="3072408"/>
            <a:ext cx="119063" cy="99120"/>
          </a:xfrm>
          <a:prstGeom prst="rect">
            <a:avLst/>
          </a:prstGeom>
        </p:spPr>
      </p:pic>
      <p:pic>
        <p:nvPicPr>
          <p:cNvPr id="21" name="Image 19" descr="preencoded.png">    </p:cNvPr>
          <p:cNvPicPr>
            <a:picLocks noChangeAspect="1"/>
          </p:cNvPicPr>
          <p:nvPr/>
        </p:nvPicPr>
        <p:blipFill>
          <a:blip r:embed="rId21"/>
          <a:stretch>
            <a:fillRect/>
          </a:stretch>
        </p:blipFill>
        <p:spPr>
          <a:xfrm>
            <a:off x="6238875" y="3975199"/>
            <a:ext cx="5572125" cy="902940"/>
          </a:xfrm>
          <a:prstGeom prst="rect">
            <a:avLst/>
          </a:prstGeom>
        </p:spPr>
      </p:pic>
      <p:pic>
        <p:nvPicPr>
          <p:cNvPr id="22" name="Image 20" descr="preencoded.png">    </p:cNvPr>
          <p:cNvPicPr>
            <a:picLocks noChangeAspect="1"/>
          </p:cNvPicPr>
          <p:nvPr/>
        </p:nvPicPr>
        <p:blipFill>
          <a:blip r:embed="rId22"/>
          <a:stretch>
            <a:fillRect/>
          </a:stretch>
        </p:blipFill>
        <p:spPr>
          <a:xfrm>
            <a:off x="6391275" y="4363492"/>
            <a:ext cx="194370" cy="158353"/>
          </a:xfrm>
          <a:prstGeom prst="rect">
            <a:avLst/>
          </a:prstGeom>
        </p:spPr>
      </p:pic>
      <p:pic>
        <p:nvPicPr>
          <p:cNvPr id="23" name="Image 21" descr="preencoded.png">    </p:cNvPr>
          <p:cNvPicPr>
            <a:picLocks noChangeAspect="1"/>
          </p:cNvPicPr>
          <p:nvPr/>
        </p:nvPicPr>
        <p:blipFill>
          <a:blip r:embed="rId23"/>
          <a:stretch>
            <a:fillRect/>
          </a:stretch>
        </p:blipFill>
        <p:spPr>
          <a:xfrm>
            <a:off x="6238875" y="4992439"/>
            <a:ext cx="5572125" cy="902940"/>
          </a:xfrm>
          <a:prstGeom prst="rect">
            <a:avLst/>
          </a:prstGeom>
        </p:spPr>
      </p:pic>
      <p:pic>
        <p:nvPicPr>
          <p:cNvPr id="24" name="Image 22" descr="preencoded.png">    </p:cNvPr>
          <p:cNvPicPr>
            <a:picLocks noChangeAspect="1"/>
          </p:cNvPicPr>
          <p:nvPr/>
        </p:nvPicPr>
        <p:blipFill>
          <a:blip r:embed="rId24"/>
          <a:stretch>
            <a:fillRect/>
          </a:stretch>
        </p:blipFill>
        <p:spPr>
          <a:xfrm>
            <a:off x="6391275" y="5380137"/>
            <a:ext cx="195858" cy="159544"/>
          </a:xfrm>
          <a:prstGeom prst="rect">
            <a:avLst/>
          </a:prstGeom>
        </p:spPr>
      </p:pic>
      <p:pic>
        <p:nvPicPr>
          <p:cNvPr id="25" name="Image 23" descr="preencoded.png">    </p:cNvPr>
          <p:cNvPicPr>
            <a:picLocks noChangeAspect="1"/>
          </p:cNvPicPr>
          <p:nvPr/>
        </p:nvPicPr>
        <p:blipFill>
          <a:blip r:embed="rId25"/>
          <a:stretch>
            <a:fillRect/>
          </a:stretch>
        </p:blipFill>
        <p:spPr>
          <a:xfrm>
            <a:off x="0" y="6477000"/>
            <a:ext cx="12192000" cy="381000"/>
          </a:xfrm>
          <a:prstGeom prst="rect">
            <a:avLst/>
          </a:prstGeom>
        </p:spPr>
      </p:pic>
      <p:sp>
        <p:nvSpPr>
          <p:cNvPr id="26" name="Text 0"/>
          <p:cNvSpPr/>
          <p:nvPr/>
        </p:nvSpPr>
        <p:spPr>
          <a:xfrm>
            <a:off x="381000" y="90488"/>
            <a:ext cx="4160520" cy="200025"/>
          </a:xfrm>
          <a:prstGeom prst="rect">
            <a:avLst/>
          </a:prstGeom>
          <a:noFill/>
          <a:ln/>
        </p:spPr>
        <p:txBody>
          <a:bodyPr wrap="square" lIns="0" tIns="0" rIns="0" bIns="0" rtlCol="0" anchor="ctr" vert="horz"/>
          <a:lstStyle/>
          <a:p>
            <a:pPr indent="0" marL="0">
              <a:lnSpc>
                <a:spcPts val="1575"/>
              </a:lnSpc>
              <a:buNone/>
            </a:pPr>
            <a:r>
              <a:rPr lang="en-US" sz="1050" b="1" spc="90" kern="0" dirty="0">
                <a:solidFill>
                  <a:srgbClr val="FFFFFF"/>
                </a:solidFill>
              </a:rPr>
              <a:t>BRADFORD VTS TEACHING DECK</a:t>
            </a:r>
            <a:endParaRPr lang="en-US" sz="1050" dirty="0"/>
          </a:p>
        </p:txBody>
      </p:sp>
      <p:sp>
        <p:nvSpPr>
          <p:cNvPr id="27" name="Text 1"/>
          <p:cNvSpPr/>
          <p:nvPr/>
        </p:nvSpPr>
        <p:spPr>
          <a:xfrm>
            <a:off x="571500" y="619125"/>
            <a:ext cx="11620500" cy="365671"/>
          </a:xfrm>
          <a:prstGeom prst="rect">
            <a:avLst/>
          </a:prstGeom>
          <a:noFill/>
          <a:ln/>
        </p:spPr>
        <p:txBody>
          <a:bodyPr wrap="square" lIns="0" tIns="0" rIns="0" bIns="0" rtlCol="0" anchor="ctr" vert="horz"/>
          <a:lstStyle/>
          <a:p>
            <a:pPr indent="0" marL="0">
              <a:lnSpc>
                <a:spcPts val="2880"/>
              </a:lnSpc>
              <a:buNone/>
            </a:pPr>
            <a:r>
              <a:rPr lang="en-US" sz="2400" b="1" dirty="0">
                <a:solidFill>
                  <a:srgbClr val="2C3E50"/>
                </a:solidFill>
              </a:rPr>
              <a:t>Obstructive Lung Disease Investigations</a:t>
            </a:r>
            <a:endParaRPr lang="en-US" sz="2400" dirty="0"/>
          </a:p>
        </p:txBody>
      </p:sp>
      <p:sp>
        <p:nvSpPr>
          <p:cNvPr id="28" name="Text 2"/>
          <p:cNvSpPr/>
          <p:nvPr/>
        </p:nvSpPr>
        <p:spPr>
          <a:xfrm>
            <a:off x="571500" y="1032421"/>
            <a:ext cx="11620500" cy="257175"/>
          </a:xfrm>
          <a:prstGeom prst="rect">
            <a:avLst/>
          </a:prstGeom>
          <a:noFill/>
          <a:ln/>
        </p:spPr>
        <p:txBody>
          <a:bodyPr wrap="square" lIns="0" tIns="0" rIns="0" bIns="0" rtlCol="0" anchor="ctr" vert="horz"/>
          <a:lstStyle/>
          <a:p>
            <a:pPr indent="0" marL="0">
              <a:lnSpc>
                <a:spcPts val="2025"/>
              </a:lnSpc>
              <a:buNone/>
            </a:pPr>
            <a:r>
              <a:rPr lang="en-US" sz="1350" dirty="0">
                <a:solidFill>
                  <a:srgbClr val="7F8C8D"/>
                </a:solidFill>
              </a:rPr>
              <a:t>Differentiating Asthma and COPD using Spirometry and Peak Flow</a:t>
            </a:r>
            <a:endParaRPr lang="en-US" sz="1350" dirty="0"/>
          </a:p>
        </p:txBody>
      </p:sp>
      <p:sp>
        <p:nvSpPr>
          <p:cNvPr id="29" name="Text 3"/>
          <p:cNvSpPr/>
          <p:nvPr/>
        </p:nvSpPr>
        <p:spPr>
          <a:xfrm>
            <a:off x="1009650" y="1871067"/>
            <a:ext cx="45720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C3E50"/>
                </a:solidFill>
              </a:rPr>
              <a:t>Spirometry Standards</a:t>
            </a:r>
            <a:endParaRPr lang="en-US" sz="1500" dirty="0"/>
          </a:p>
        </p:txBody>
      </p:sp>
      <p:sp>
        <p:nvSpPr>
          <p:cNvPr id="30" name="Text 4"/>
          <p:cNvSpPr/>
          <p:nvPr/>
        </p:nvSpPr>
        <p:spPr>
          <a:xfrm>
            <a:off x="842963" y="2328267"/>
            <a:ext cx="4881563" cy="426541"/>
          </a:xfrm>
          <a:prstGeom prst="rect">
            <a:avLst/>
          </a:prstGeom>
          <a:noFill/>
          <a:ln/>
        </p:spPr>
        <p:txBody>
          <a:bodyPr wrap="square" lIns="0" tIns="0" rIns="0" bIns="0" rtlCol="0" anchor="ctr" vert="horz"/>
          <a:lstStyle/>
          <a:p>
            <a:pPr algn="l" indent="0" marL="0">
              <a:lnSpc>
                <a:spcPts val="1680"/>
              </a:lnSpc>
              <a:buNone/>
            </a:pPr>
            <a:r>
              <a:rPr lang="en-US" sz="1200" b="1" dirty="0">
                <a:solidFill>
                  <a:srgbClr val="C0392B"/>
                </a:solidFill>
              </a:rPr>
              <a:t>FEV1/FVC Ratio &lt; 0.7</a:t>
            </a:r>
            <a:pPr algn="l" indent="0" marL="0">
              <a:lnSpc>
                <a:spcPts val="1680"/>
              </a:lnSpc>
              <a:buNone/>
            </a:pPr>
            <a:r>
              <a:rPr lang="en-US" sz="1200" dirty="0">
                <a:solidFill>
                  <a:srgbClr val="34495E"/>
                </a:solidFill>
              </a:rPr>
              <a:t> confirms airflow obstruction (post-bronchodilator for COPD).</a:t>
            </a:r>
            <a:endParaRPr lang="en-US" sz="1200" dirty="0"/>
          </a:p>
        </p:txBody>
      </p:sp>
      <p:sp>
        <p:nvSpPr>
          <p:cNvPr id="31" name="Text 5"/>
          <p:cNvSpPr/>
          <p:nvPr/>
        </p:nvSpPr>
        <p:spPr>
          <a:xfrm>
            <a:off x="842963" y="2869109"/>
            <a:ext cx="4881563" cy="426541"/>
          </a:xfrm>
          <a:prstGeom prst="rect">
            <a:avLst/>
          </a:prstGeom>
          <a:noFill/>
          <a:ln/>
        </p:spPr>
        <p:txBody>
          <a:bodyPr wrap="square" lIns="0" tIns="0" rIns="0" bIns="0" rtlCol="0" anchor="ctr" vert="horz"/>
          <a:lstStyle/>
          <a:p>
            <a:pPr algn="l" indent="0" marL="0">
              <a:lnSpc>
                <a:spcPts val="1680"/>
              </a:lnSpc>
              <a:buNone/>
            </a:pPr>
            <a:r>
              <a:rPr lang="en-US" sz="1200" dirty="0">
                <a:solidFill>
                  <a:srgbClr val="34495E"/>
                </a:solidFill>
              </a:rPr>
              <a:t>Spirometry must be performed when the patient is clinically stable (no acute exacerbation).</a:t>
            </a:r>
            <a:endParaRPr lang="en-US" sz="1200" dirty="0"/>
          </a:p>
        </p:txBody>
      </p:sp>
      <p:sp>
        <p:nvSpPr>
          <p:cNvPr id="32" name="Text 6"/>
          <p:cNvSpPr/>
          <p:nvPr/>
        </p:nvSpPr>
        <p:spPr>
          <a:xfrm>
            <a:off x="842963" y="3409950"/>
            <a:ext cx="4881563" cy="426541"/>
          </a:xfrm>
          <a:prstGeom prst="rect">
            <a:avLst/>
          </a:prstGeom>
          <a:noFill/>
          <a:ln/>
        </p:spPr>
        <p:txBody>
          <a:bodyPr wrap="square" lIns="0" tIns="0" rIns="0" bIns="0" rtlCol="0" anchor="ctr" vert="horz"/>
          <a:lstStyle/>
          <a:p>
            <a:pPr algn="l" indent="0" marL="0">
              <a:lnSpc>
                <a:spcPts val="1680"/>
              </a:lnSpc>
              <a:buNone/>
            </a:pPr>
            <a:r>
              <a:rPr lang="en-US" sz="1200" dirty="0">
                <a:solidFill>
                  <a:srgbClr val="34495E"/>
                </a:solidFill>
              </a:rPr>
              <a:t>Differentiates between obstructive (COPD/Asthma) and restrictive (Fibrosis) patterns.</a:t>
            </a:r>
            <a:endParaRPr lang="en-US" sz="1200" dirty="0"/>
          </a:p>
        </p:txBody>
      </p:sp>
      <p:sp>
        <p:nvSpPr>
          <p:cNvPr id="33" name="Text 7"/>
          <p:cNvSpPr/>
          <p:nvPr/>
        </p:nvSpPr>
        <p:spPr>
          <a:xfrm>
            <a:off x="1009650" y="4627066"/>
            <a:ext cx="34290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C3E50"/>
                </a:solidFill>
              </a:rPr>
              <a:t>Confirming COPD</a:t>
            </a:r>
            <a:endParaRPr lang="en-US" sz="1500" dirty="0"/>
          </a:p>
        </p:txBody>
      </p:sp>
      <p:sp>
        <p:nvSpPr>
          <p:cNvPr id="34" name="Text 8"/>
          <p:cNvSpPr/>
          <p:nvPr/>
        </p:nvSpPr>
        <p:spPr>
          <a:xfrm>
            <a:off x="842963" y="5084266"/>
            <a:ext cx="11349038" cy="213271"/>
          </a:xfrm>
          <a:prstGeom prst="rect">
            <a:avLst/>
          </a:prstGeom>
          <a:noFill/>
          <a:ln/>
        </p:spPr>
        <p:txBody>
          <a:bodyPr wrap="square" lIns="0" tIns="0" rIns="0" bIns="0" rtlCol="0" anchor="ctr" vert="horz"/>
          <a:lstStyle/>
          <a:p>
            <a:pPr algn="l" indent="0" marL="0">
              <a:lnSpc>
                <a:spcPts val="1680"/>
              </a:lnSpc>
              <a:buNone/>
            </a:pPr>
            <a:r>
              <a:rPr lang="en-US" sz="1200" dirty="0">
                <a:solidFill>
                  <a:srgbClr val="34495E"/>
                </a:solidFill>
              </a:rPr>
              <a:t>Persistent obstruction (Ratio &lt; 0.7) despite bronchodilator therapy.</a:t>
            </a:r>
            <a:endParaRPr lang="en-US" sz="1200" dirty="0"/>
          </a:p>
        </p:txBody>
      </p:sp>
      <p:sp>
        <p:nvSpPr>
          <p:cNvPr id="35" name="Text 9"/>
          <p:cNvSpPr/>
          <p:nvPr/>
        </p:nvSpPr>
        <p:spPr>
          <a:xfrm>
            <a:off x="842963" y="5411837"/>
            <a:ext cx="11349038" cy="213271"/>
          </a:xfrm>
          <a:prstGeom prst="rect">
            <a:avLst/>
          </a:prstGeom>
          <a:noFill/>
          <a:ln/>
        </p:spPr>
        <p:txBody>
          <a:bodyPr wrap="square" lIns="0" tIns="0" rIns="0" bIns="0" rtlCol="0" anchor="ctr" vert="horz"/>
          <a:lstStyle/>
          <a:p>
            <a:pPr algn="l" indent="0" marL="0">
              <a:lnSpc>
                <a:spcPts val="1680"/>
              </a:lnSpc>
              <a:buNone/>
            </a:pPr>
            <a:r>
              <a:rPr lang="en-US" sz="1200" dirty="0">
                <a:solidFill>
                  <a:srgbClr val="34495E"/>
                </a:solidFill>
              </a:rPr>
              <a:t>Clinical context: Age &gt; 35, smoker or ex-smoker, and chronic symptoms.</a:t>
            </a:r>
            <a:endParaRPr lang="en-US" sz="1200" dirty="0"/>
          </a:p>
        </p:txBody>
      </p:sp>
      <p:sp>
        <p:nvSpPr>
          <p:cNvPr id="36" name="Text 10"/>
          <p:cNvSpPr/>
          <p:nvPr/>
        </p:nvSpPr>
        <p:spPr>
          <a:xfrm>
            <a:off x="842963" y="5739408"/>
            <a:ext cx="11349038" cy="213271"/>
          </a:xfrm>
          <a:prstGeom prst="rect">
            <a:avLst/>
          </a:prstGeom>
          <a:noFill/>
          <a:ln/>
        </p:spPr>
        <p:txBody>
          <a:bodyPr wrap="square" lIns="0" tIns="0" rIns="0" bIns="0" rtlCol="0" anchor="ctr" vert="horz"/>
          <a:lstStyle/>
          <a:p>
            <a:pPr algn="l" indent="0" marL="0">
              <a:lnSpc>
                <a:spcPts val="1680"/>
              </a:lnSpc>
              <a:buNone/>
            </a:pPr>
            <a:r>
              <a:rPr lang="en-US" sz="1200" dirty="0">
                <a:solidFill>
                  <a:srgbClr val="34495E"/>
                </a:solidFill>
              </a:rPr>
              <a:t>Reversibility is typically limited or absent compared to asthma.</a:t>
            </a:r>
            <a:endParaRPr lang="en-US" sz="1200" dirty="0"/>
          </a:p>
        </p:txBody>
      </p:sp>
      <p:sp>
        <p:nvSpPr>
          <p:cNvPr id="37" name="Text 11"/>
          <p:cNvSpPr/>
          <p:nvPr/>
        </p:nvSpPr>
        <p:spPr>
          <a:xfrm>
            <a:off x="6867525" y="1689646"/>
            <a:ext cx="38862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C3E50"/>
                </a:solidFill>
              </a:rPr>
              <a:t>Confirming Asthma</a:t>
            </a:r>
            <a:endParaRPr lang="en-US" sz="1500" dirty="0"/>
          </a:p>
        </p:txBody>
      </p:sp>
      <p:sp>
        <p:nvSpPr>
          <p:cNvPr id="38" name="Text 12"/>
          <p:cNvSpPr/>
          <p:nvPr/>
        </p:nvSpPr>
        <p:spPr>
          <a:xfrm>
            <a:off x="6700838" y="2146846"/>
            <a:ext cx="5491163" cy="213271"/>
          </a:xfrm>
          <a:prstGeom prst="rect">
            <a:avLst/>
          </a:prstGeom>
          <a:noFill/>
          <a:ln/>
        </p:spPr>
        <p:txBody>
          <a:bodyPr wrap="square" lIns="0" tIns="0" rIns="0" bIns="0" rtlCol="0" anchor="ctr" vert="horz"/>
          <a:lstStyle/>
          <a:p>
            <a:pPr algn="l" indent="0" marL="0">
              <a:lnSpc>
                <a:spcPts val="1680"/>
              </a:lnSpc>
              <a:buNone/>
            </a:pPr>
            <a:r>
              <a:rPr lang="en-US" sz="1200" b="1" dirty="0">
                <a:solidFill>
                  <a:srgbClr val="C0392B"/>
                </a:solidFill>
              </a:rPr>
              <a:t>Peak Flow Diary:</a:t>
            </a:r>
            <a:pPr algn="l" indent="0" marL="0">
              <a:lnSpc>
                <a:spcPts val="1680"/>
              </a:lnSpc>
              <a:buNone/>
            </a:pPr>
            <a:r>
              <a:rPr lang="en-US" sz="1200" dirty="0">
                <a:solidFill>
                  <a:srgbClr val="34495E"/>
                </a:solidFill>
              </a:rPr>
              <a:t> Look for &gt;20% diurnal variability over 2–4 weeks.</a:t>
            </a:r>
            <a:endParaRPr lang="en-US" sz="1200" dirty="0"/>
          </a:p>
        </p:txBody>
      </p:sp>
      <p:sp>
        <p:nvSpPr>
          <p:cNvPr id="39" name="Text 13"/>
          <p:cNvSpPr/>
          <p:nvPr/>
        </p:nvSpPr>
        <p:spPr>
          <a:xfrm>
            <a:off x="6700838" y="2474416"/>
            <a:ext cx="4881563" cy="426541"/>
          </a:xfrm>
          <a:prstGeom prst="rect">
            <a:avLst/>
          </a:prstGeom>
          <a:noFill/>
          <a:ln/>
        </p:spPr>
        <p:txBody>
          <a:bodyPr wrap="square" lIns="0" tIns="0" rIns="0" bIns="0" rtlCol="0" anchor="ctr" vert="horz"/>
          <a:lstStyle/>
          <a:p>
            <a:pPr algn="l" indent="0" marL="0">
              <a:lnSpc>
                <a:spcPts val="1680"/>
              </a:lnSpc>
              <a:buNone/>
            </a:pPr>
            <a:r>
              <a:rPr lang="en-US" sz="1200" b="1" dirty="0">
                <a:solidFill>
                  <a:srgbClr val="C0392B"/>
                </a:solidFill>
              </a:rPr>
              <a:t>Reversibility:</a:t>
            </a:r>
            <a:pPr algn="l" indent="0" marL="0">
              <a:lnSpc>
                <a:spcPts val="1680"/>
              </a:lnSpc>
              <a:buNone/>
            </a:pPr>
            <a:r>
              <a:rPr lang="en-US" sz="1200" dirty="0">
                <a:solidFill>
                  <a:srgbClr val="34495E"/>
                </a:solidFill>
              </a:rPr>
              <a:t> Improvement in FEV1 of &gt;12% and &gt;200ml after bronchodilators.</a:t>
            </a:r>
            <a:endParaRPr lang="en-US" sz="1200" dirty="0"/>
          </a:p>
        </p:txBody>
      </p:sp>
      <p:sp>
        <p:nvSpPr>
          <p:cNvPr id="40" name="Text 14"/>
          <p:cNvSpPr/>
          <p:nvPr/>
        </p:nvSpPr>
        <p:spPr>
          <a:xfrm>
            <a:off x="6700838" y="3015258"/>
            <a:ext cx="4881563" cy="426541"/>
          </a:xfrm>
          <a:prstGeom prst="rect">
            <a:avLst/>
          </a:prstGeom>
          <a:noFill/>
          <a:ln/>
        </p:spPr>
        <p:txBody>
          <a:bodyPr wrap="square" lIns="0" tIns="0" rIns="0" bIns="0" rtlCol="0" anchor="ctr" vert="horz"/>
          <a:lstStyle/>
          <a:p>
            <a:pPr algn="l" indent="0" marL="0">
              <a:lnSpc>
                <a:spcPts val="1680"/>
              </a:lnSpc>
              <a:buNone/>
            </a:pPr>
            <a:r>
              <a:rPr lang="en-US" sz="1200" dirty="0">
                <a:solidFill>
                  <a:srgbClr val="34495E"/>
                </a:solidFill>
              </a:rPr>
              <a:t>FeNO testing (where available) as an indicator of eosinophilic inflammation.</a:t>
            </a:r>
            <a:endParaRPr lang="en-US" sz="1200" dirty="0"/>
          </a:p>
        </p:txBody>
      </p:sp>
      <p:sp>
        <p:nvSpPr>
          <p:cNvPr id="41" name="Text 15"/>
          <p:cNvSpPr/>
          <p:nvPr/>
        </p:nvSpPr>
        <p:spPr>
          <a:xfrm>
            <a:off x="6728520" y="4127599"/>
            <a:ext cx="4930080" cy="598140"/>
          </a:xfrm>
          <a:prstGeom prst="rect">
            <a:avLst/>
          </a:prstGeom>
          <a:noFill/>
          <a:ln/>
        </p:spPr>
        <p:txBody>
          <a:bodyPr wrap="square" lIns="0" tIns="0" rIns="0" bIns="0" rtlCol="0" anchor="ctr" vert="horz"/>
          <a:lstStyle/>
          <a:p>
            <a:pPr indent="0" marL="0">
              <a:lnSpc>
                <a:spcPts val="1260"/>
              </a:lnSpc>
              <a:buNone/>
            </a:pPr>
            <a:r>
              <a:rPr lang="en-US" sz="900" b="1" dirty="0">
                <a:solidFill>
                  <a:srgbClr val="8E44AD"/>
                </a:solidFill>
              </a:rPr>
              <a:t>AKT EXAM PEARL</a:t>
            </a:r>
            <a:pPr indent="0" marL="0">
              <a:lnSpc>
                <a:spcPts val="1575"/>
              </a:lnSpc>
              <a:buNone/>
            </a:pPr>
            <a:r>
              <a:rPr lang="en-US" sz="1125" dirty="0">
                <a:solidFill>
                  <a:srgbClr val="2C3E50"/>
                </a:solidFill>
              </a:rPr>
              <a:t>NICE defines obstruction as FEV1/FVC &lt; 0.7. If the ratio is exactly 0.7, consider clinical context and repeat testing.</a:t>
            </a:r>
            <a:endParaRPr lang="en-US" sz="1125" dirty="0"/>
          </a:p>
        </p:txBody>
      </p:sp>
      <p:sp>
        <p:nvSpPr>
          <p:cNvPr id="42" name="Text 16"/>
          <p:cNvSpPr/>
          <p:nvPr/>
        </p:nvSpPr>
        <p:spPr>
          <a:xfrm>
            <a:off x="6730008" y="5144839"/>
            <a:ext cx="4928592" cy="598140"/>
          </a:xfrm>
          <a:prstGeom prst="rect">
            <a:avLst/>
          </a:prstGeom>
          <a:noFill/>
          <a:ln/>
        </p:spPr>
        <p:txBody>
          <a:bodyPr wrap="square" lIns="0" tIns="0" rIns="0" bIns="0" rtlCol="0" anchor="ctr" vert="horz"/>
          <a:lstStyle/>
          <a:p>
            <a:pPr indent="0" marL="0">
              <a:lnSpc>
                <a:spcPts val="1260"/>
              </a:lnSpc>
              <a:buNone/>
            </a:pPr>
            <a:r>
              <a:rPr lang="en-US" sz="900" b="1" dirty="0">
                <a:solidFill>
                  <a:srgbClr val="D35400"/>
                </a:solidFill>
              </a:rPr>
              <a:t>COMMON PITFALL</a:t>
            </a:r>
            <a:pPr indent="0" marL="0">
              <a:lnSpc>
                <a:spcPts val="1575"/>
              </a:lnSpc>
              <a:buNone/>
            </a:pPr>
            <a:r>
              <a:rPr lang="en-US" sz="1125" dirty="0">
                <a:solidFill>
                  <a:srgbClr val="2C3E50"/>
                </a:solidFill>
              </a:rPr>
              <a:t>A single normal Peak Flow reading in surgery does </a:t>
            </a:r>
            <a:pPr indent="0" marL="0">
              <a:lnSpc>
                <a:spcPts val="1575"/>
              </a:lnSpc>
              <a:buNone/>
            </a:pPr>
            <a:r>
              <a:rPr lang="en-US" sz="1125" b="1" dirty="0">
                <a:solidFill>
                  <a:srgbClr val="2C3E50"/>
                </a:solidFill>
              </a:rPr>
              <a:t>not</a:t>
            </a:r>
            <a:pPr indent="0" marL="0">
              <a:lnSpc>
                <a:spcPts val="1575"/>
              </a:lnSpc>
              <a:buNone/>
            </a:pPr>
            <a:r>
              <a:rPr lang="en-US" sz="1125" dirty="0">
                <a:solidFill>
                  <a:srgbClr val="2C3E50"/>
                </a:solidFill>
              </a:rPr>
              <a:t> exclude asthma. Variability over time is the diagnostic key.</a:t>
            </a:r>
            <a:endParaRPr lang="en-US" sz="1125" dirty="0"/>
          </a:p>
        </p:txBody>
      </p:sp>
      <p:sp>
        <p:nvSpPr>
          <p:cNvPr id="43" name="Text 17"/>
          <p:cNvSpPr/>
          <p:nvPr/>
        </p:nvSpPr>
        <p:spPr>
          <a:xfrm>
            <a:off x="381000" y="6567488"/>
            <a:ext cx="3360420" cy="200025"/>
          </a:xfrm>
          <a:prstGeom prst="rect">
            <a:avLst/>
          </a:prstGeom>
          <a:noFill/>
          <a:ln/>
        </p:spPr>
        <p:txBody>
          <a:bodyPr wrap="square" lIns="0" tIns="0" rIns="0" bIns="0" rtlCol="0" anchor="ctr" vert="horz"/>
          <a:lstStyle/>
          <a:p>
            <a:pPr indent="0" marL="0">
              <a:lnSpc>
                <a:spcPts val="1575"/>
              </a:lnSpc>
              <a:buNone/>
            </a:pPr>
            <a:r>
              <a:rPr lang="en-US" sz="1050" dirty="0">
                <a:solidFill>
                  <a:srgbClr val="7F8C8D"/>
                </a:solidFill>
              </a:rPr>
              <a:t>www.bradfordvts.co.uk</a:t>
            </a:r>
            <a:endParaRPr lang="en-US" sz="10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0" y="0"/>
            <a:ext cx="12192000" cy="381000"/>
          </a:xfrm>
          <a:prstGeom prst="rect">
            <a:avLst/>
          </a:prstGeom>
        </p:spPr>
      </p:pic>
      <p:pic>
        <p:nvPicPr>
          <p:cNvPr id="5" name="Image 3" descr="preencoded.png">    </p:cNvPr>
          <p:cNvPicPr>
            <a:picLocks noChangeAspect="1"/>
          </p:cNvPicPr>
          <p:nvPr/>
        </p:nvPicPr>
        <p:blipFill>
          <a:blip r:embed="rId5"/>
          <a:stretch>
            <a:fillRect/>
          </a:stretch>
        </p:blipFill>
        <p:spPr>
          <a:xfrm>
            <a:off x="0" y="523875"/>
            <a:ext cx="12192000" cy="596205"/>
          </a:xfrm>
          <a:prstGeom prst="rect">
            <a:avLst/>
          </a:prstGeom>
        </p:spPr>
      </p:pic>
      <p:pic>
        <p:nvPicPr>
          <p:cNvPr id="6" name="Image 4" descr="preencoded.png">    </p:cNvPr>
          <p:cNvPicPr>
            <a:picLocks noChangeAspect="1"/>
          </p:cNvPicPr>
          <p:nvPr/>
        </p:nvPicPr>
        <p:blipFill>
          <a:blip r:embed="rId6"/>
          <a:stretch>
            <a:fillRect/>
          </a:stretch>
        </p:blipFill>
        <p:spPr>
          <a:xfrm>
            <a:off x="238125" y="2020342"/>
            <a:ext cx="5738813" cy="3670697"/>
          </a:xfrm>
          <a:prstGeom prst="rect">
            <a:avLst/>
          </a:prstGeom>
        </p:spPr>
      </p:pic>
      <p:pic>
        <p:nvPicPr>
          <p:cNvPr id="7" name="Image 5" descr="preencoded.png">    </p:cNvPr>
          <p:cNvPicPr>
            <a:picLocks noChangeAspect="1"/>
          </p:cNvPicPr>
          <p:nvPr/>
        </p:nvPicPr>
        <p:blipFill>
          <a:blip r:embed="rId7"/>
          <a:stretch>
            <a:fillRect/>
          </a:stretch>
        </p:blipFill>
        <p:spPr>
          <a:xfrm>
            <a:off x="476250" y="2258467"/>
            <a:ext cx="5262563" cy="619125"/>
          </a:xfrm>
          <a:prstGeom prst="rect">
            <a:avLst/>
          </a:prstGeom>
        </p:spPr>
      </p:pic>
      <p:pic>
        <p:nvPicPr>
          <p:cNvPr id="8" name="Image 6" descr="preencoded.png">    </p:cNvPr>
          <p:cNvPicPr>
            <a:picLocks noChangeAspect="1"/>
          </p:cNvPicPr>
          <p:nvPr/>
        </p:nvPicPr>
        <p:blipFill>
          <a:blip r:embed="rId8"/>
          <a:stretch>
            <a:fillRect/>
          </a:stretch>
        </p:blipFill>
        <p:spPr>
          <a:xfrm>
            <a:off x="476250" y="2258467"/>
            <a:ext cx="476250" cy="476250"/>
          </a:xfrm>
          <a:prstGeom prst="rect">
            <a:avLst/>
          </a:prstGeom>
        </p:spPr>
      </p:pic>
      <p:pic>
        <p:nvPicPr>
          <p:cNvPr id="9" name="Image 7" descr="preencoded.png">    </p:cNvPr>
          <p:cNvPicPr>
            <a:picLocks noChangeAspect="1"/>
          </p:cNvPicPr>
          <p:nvPr/>
        </p:nvPicPr>
        <p:blipFill>
          <a:blip r:embed="rId9"/>
          <a:stretch>
            <a:fillRect/>
          </a:stretch>
        </p:blipFill>
        <p:spPr>
          <a:xfrm>
            <a:off x="571500" y="2382292"/>
            <a:ext cx="285750" cy="228600"/>
          </a:xfrm>
          <a:prstGeom prst="rect">
            <a:avLst/>
          </a:prstGeom>
        </p:spPr>
      </p:pic>
      <p:pic>
        <p:nvPicPr>
          <p:cNvPr id="10" name="Image 8" descr="preencoded.png">    </p:cNvPr>
          <p:cNvPicPr>
            <a:picLocks noChangeAspect="1"/>
          </p:cNvPicPr>
          <p:nvPr/>
        </p:nvPicPr>
        <p:blipFill>
          <a:blip r:embed="rId10"/>
          <a:stretch>
            <a:fillRect/>
          </a:stretch>
        </p:blipFill>
        <p:spPr>
          <a:xfrm>
            <a:off x="476250" y="3096667"/>
            <a:ext cx="238125" cy="238125"/>
          </a:xfrm>
          <a:prstGeom prst="rect">
            <a:avLst/>
          </a:prstGeom>
        </p:spPr>
      </p:pic>
      <p:pic>
        <p:nvPicPr>
          <p:cNvPr id="11" name="Image 9" descr="preencoded.png">    </p:cNvPr>
          <p:cNvPicPr>
            <a:picLocks noChangeAspect="1"/>
          </p:cNvPicPr>
          <p:nvPr/>
        </p:nvPicPr>
        <p:blipFill>
          <a:blip r:embed="rId11"/>
          <a:stretch>
            <a:fillRect/>
          </a:stretch>
        </p:blipFill>
        <p:spPr>
          <a:xfrm>
            <a:off x="476250" y="3692872"/>
            <a:ext cx="238125" cy="214313"/>
          </a:xfrm>
          <a:prstGeom prst="rect">
            <a:avLst/>
          </a:prstGeom>
        </p:spPr>
      </p:pic>
      <p:pic>
        <p:nvPicPr>
          <p:cNvPr id="12" name="Image 10" descr="preencoded.png">    </p:cNvPr>
          <p:cNvPicPr>
            <a:picLocks noChangeAspect="1"/>
          </p:cNvPicPr>
          <p:nvPr/>
        </p:nvPicPr>
        <p:blipFill>
          <a:blip r:embed="rId12"/>
          <a:stretch>
            <a:fillRect/>
          </a:stretch>
        </p:blipFill>
        <p:spPr>
          <a:xfrm>
            <a:off x="476250" y="4289078"/>
            <a:ext cx="238125" cy="186333"/>
          </a:xfrm>
          <a:prstGeom prst="rect">
            <a:avLst/>
          </a:prstGeom>
        </p:spPr>
      </p:pic>
      <p:pic>
        <p:nvPicPr>
          <p:cNvPr id="13" name="Image 11" descr="preencoded.png">    </p:cNvPr>
          <p:cNvPicPr>
            <a:picLocks noChangeAspect="1"/>
          </p:cNvPicPr>
          <p:nvPr/>
        </p:nvPicPr>
        <p:blipFill>
          <a:blip r:embed="rId13"/>
          <a:stretch>
            <a:fillRect/>
          </a:stretch>
        </p:blipFill>
        <p:spPr>
          <a:xfrm>
            <a:off x="476250" y="4885283"/>
            <a:ext cx="238125" cy="178594"/>
          </a:xfrm>
          <a:prstGeom prst="rect">
            <a:avLst/>
          </a:prstGeom>
        </p:spPr>
      </p:pic>
      <p:pic>
        <p:nvPicPr>
          <p:cNvPr id="14" name="Image 12" descr="preencoded.png">    </p:cNvPr>
          <p:cNvPicPr>
            <a:picLocks noChangeAspect="1"/>
          </p:cNvPicPr>
          <p:nvPr/>
        </p:nvPicPr>
        <p:blipFill>
          <a:blip r:embed="rId14"/>
          <a:stretch>
            <a:fillRect/>
          </a:stretch>
        </p:blipFill>
        <p:spPr>
          <a:xfrm>
            <a:off x="6215063" y="1453009"/>
            <a:ext cx="5738813" cy="3357563"/>
          </a:xfrm>
          <a:prstGeom prst="rect">
            <a:avLst/>
          </a:prstGeom>
        </p:spPr>
      </p:pic>
      <p:pic>
        <p:nvPicPr>
          <p:cNvPr id="15" name="Image 13" descr="preencoded.png">    </p:cNvPr>
          <p:cNvPicPr>
            <a:picLocks noChangeAspect="1"/>
          </p:cNvPicPr>
          <p:nvPr/>
        </p:nvPicPr>
        <p:blipFill>
          <a:blip r:embed="rId15"/>
          <a:stretch>
            <a:fillRect/>
          </a:stretch>
        </p:blipFill>
        <p:spPr>
          <a:xfrm>
            <a:off x="6453188" y="1732062"/>
            <a:ext cx="214313" cy="175320"/>
          </a:xfrm>
          <a:prstGeom prst="rect">
            <a:avLst/>
          </a:prstGeom>
        </p:spPr>
      </p:pic>
      <p:pic>
        <p:nvPicPr>
          <p:cNvPr id="16" name="Image 14" descr="preencoded.png">    </p:cNvPr>
          <p:cNvPicPr>
            <a:picLocks noChangeAspect="1"/>
          </p:cNvPicPr>
          <p:nvPr/>
        </p:nvPicPr>
        <p:blipFill>
          <a:blip r:embed="rId16"/>
          <a:stretch>
            <a:fillRect/>
          </a:stretch>
        </p:blipFill>
        <p:spPr>
          <a:xfrm>
            <a:off x="6453188" y="2091184"/>
            <a:ext cx="2583656" cy="404813"/>
          </a:xfrm>
          <a:prstGeom prst="rect">
            <a:avLst/>
          </a:prstGeom>
        </p:spPr>
      </p:pic>
      <p:pic>
        <p:nvPicPr>
          <p:cNvPr id="17" name="Image 15" descr="preencoded.png">    </p:cNvPr>
          <p:cNvPicPr>
            <a:picLocks noChangeAspect="1"/>
          </p:cNvPicPr>
          <p:nvPr/>
        </p:nvPicPr>
        <p:blipFill>
          <a:blip r:embed="rId17"/>
          <a:stretch>
            <a:fillRect/>
          </a:stretch>
        </p:blipFill>
        <p:spPr>
          <a:xfrm>
            <a:off x="9132094" y="2091184"/>
            <a:ext cx="2583656" cy="404813"/>
          </a:xfrm>
          <a:prstGeom prst="rect">
            <a:avLst/>
          </a:prstGeom>
        </p:spPr>
      </p:pic>
      <p:pic>
        <p:nvPicPr>
          <p:cNvPr id="18" name="Image 16" descr="preencoded.png">    </p:cNvPr>
          <p:cNvPicPr>
            <a:picLocks noChangeAspect="1"/>
          </p:cNvPicPr>
          <p:nvPr/>
        </p:nvPicPr>
        <p:blipFill>
          <a:blip r:embed="rId18"/>
          <a:stretch>
            <a:fillRect/>
          </a:stretch>
        </p:blipFill>
        <p:spPr>
          <a:xfrm>
            <a:off x="6453188" y="2591246"/>
            <a:ext cx="2583656" cy="404813"/>
          </a:xfrm>
          <a:prstGeom prst="rect">
            <a:avLst/>
          </a:prstGeom>
        </p:spPr>
      </p:pic>
      <p:pic>
        <p:nvPicPr>
          <p:cNvPr id="19" name="Image 17" descr="preencoded.png">    </p:cNvPr>
          <p:cNvPicPr>
            <a:picLocks noChangeAspect="1"/>
          </p:cNvPicPr>
          <p:nvPr/>
        </p:nvPicPr>
        <p:blipFill>
          <a:blip r:embed="rId19"/>
          <a:stretch>
            <a:fillRect/>
          </a:stretch>
        </p:blipFill>
        <p:spPr>
          <a:xfrm>
            <a:off x="9132094" y="2591246"/>
            <a:ext cx="2583656" cy="404813"/>
          </a:xfrm>
          <a:prstGeom prst="rect">
            <a:avLst/>
          </a:prstGeom>
        </p:spPr>
      </p:pic>
      <p:pic>
        <p:nvPicPr>
          <p:cNvPr id="20" name="Image 18" descr="preencoded.png">    </p:cNvPr>
          <p:cNvPicPr>
            <a:picLocks noChangeAspect="1"/>
          </p:cNvPicPr>
          <p:nvPr/>
        </p:nvPicPr>
        <p:blipFill>
          <a:blip r:embed="rId20"/>
          <a:stretch>
            <a:fillRect/>
          </a:stretch>
        </p:blipFill>
        <p:spPr>
          <a:xfrm>
            <a:off x="6453188" y="3091309"/>
            <a:ext cx="2583656" cy="404813"/>
          </a:xfrm>
          <a:prstGeom prst="rect">
            <a:avLst/>
          </a:prstGeom>
        </p:spPr>
      </p:pic>
      <p:pic>
        <p:nvPicPr>
          <p:cNvPr id="21" name="Image 19" descr="preencoded.png">    </p:cNvPr>
          <p:cNvPicPr>
            <a:picLocks noChangeAspect="1"/>
          </p:cNvPicPr>
          <p:nvPr/>
        </p:nvPicPr>
        <p:blipFill>
          <a:blip r:embed="rId21"/>
          <a:stretch>
            <a:fillRect/>
          </a:stretch>
        </p:blipFill>
        <p:spPr>
          <a:xfrm>
            <a:off x="9132094" y="3091309"/>
            <a:ext cx="2583656" cy="404813"/>
          </a:xfrm>
          <a:prstGeom prst="rect">
            <a:avLst/>
          </a:prstGeom>
        </p:spPr>
      </p:pic>
      <p:pic>
        <p:nvPicPr>
          <p:cNvPr id="22" name="Image 20" descr="preencoded.png">    </p:cNvPr>
          <p:cNvPicPr>
            <a:picLocks noChangeAspect="1"/>
          </p:cNvPicPr>
          <p:nvPr/>
        </p:nvPicPr>
        <p:blipFill>
          <a:blip r:embed="rId22"/>
          <a:stretch>
            <a:fillRect/>
          </a:stretch>
        </p:blipFill>
        <p:spPr>
          <a:xfrm>
            <a:off x="6453188" y="3638996"/>
            <a:ext cx="5262563" cy="933450"/>
          </a:xfrm>
          <a:prstGeom prst="rect">
            <a:avLst/>
          </a:prstGeom>
        </p:spPr>
      </p:pic>
      <p:pic>
        <p:nvPicPr>
          <p:cNvPr id="23" name="Image 21" descr="preencoded.png">    </p:cNvPr>
          <p:cNvPicPr>
            <a:picLocks noChangeAspect="1"/>
          </p:cNvPicPr>
          <p:nvPr/>
        </p:nvPicPr>
        <p:blipFill>
          <a:blip r:embed="rId23"/>
          <a:stretch>
            <a:fillRect/>
          </a:stretch>
        </p:blipFill>
        <p:spPr>
          <a:xfrm>
            <a:off x="6215063" y="5001071"/>
            <a:ext cx="5738813" cy="1257300"/>
          </a:xfrm>
          <a:prstGeom prst="rect">
            <a:avLst/>
          </a:prstGeom>
        </p:spPr>
      </p:pic>
      <p:pic>
        <p:nvPicPr>
          <p:cNvPr id="24" name="Image 22" descr="preencoded.png">    </p:cNvPr>
          <p:cNvPicPr>
            <a:picLocks noChangeAspect="1"/>
          </p:cNvPicPr>
          <p:nvPr/>
        </p:nvPicPr>
        <p:blipFill>
          <a:blip r:embed="rId24"/>
          <a:stretch>
            <a:fillRect/>
          </a:stretch>
        </p:blipFill>
        <p:spPr>
          <a:xfrm>
            <a:off x="6405563" y="5222974"/>
            <a:ext cx="166688" cy="137220"/>
          </a:xfrm>
          <a:prstGeom prst="rect">
            <a:avLst/>
          </a:prstGeom>
        </p:spPr>
      </p:pic>
      <p:pic>
        <p:nvPicPr>
          <p:cNvPr id="25" name="Image 23" descr="preencoded.png">    </p:cNvPr>
          <p:cNvPicPr>
            <a:picLocks noChangeAspect="1"/>
          </p:cNvPicPr>
          <p:nvPr/>
        </p:nvPicPr>
        <p:blipFill>
          <a:blip r:embed="rId25"/>
          <a:stretch>
            <a:fillRect/>
          </a:stretch>
        </p:blipFill>
        <p:spPr>
          <a:xfrm>
            <a:off x="0" y="6496050"/>
            <a:ext cx="12192000" cy="361950"/>
          </a:xfrm>
          <a:prstGeom prst="rect">
            <a:avLst/>
          </a:prstGeom>
        </p:spPr>
      </p:pic>
      <p:sp>
        <p:nvSpPr>
          <p:cNvPr id="26" name="Text 0"/>
          <p:cNvSpPr/>
          <p:nvPr/>
        </p:nvSpPr>
        <p:spPr>
          <a:xfrm>
            <a:off x="238125" y="104775"/>
            <a:ext cx="4160520" cy="152400"/>
          </a:xfrm>
          <a:prstGeom prst="rect">
            <a:avLst/>
          </a:prstGeom>
          <a:noFill/>
          <a:ln/>
        </p:spPr>
        <p:txBody>
          <a:bodyPr wrap="square" lIns="0" tIns="0" rIns="0" bIns="0" rtlCol="0" anchor="ctr" vert="horz"/>
          <a:lstStyle/>
          <a:p>
            <a:pPr indent="0" marL="0">
              <a:lnSpc>
                <a:spcPts val="1575"/>
              </a:lnSpc>
              <a:buNone/>
            </a:pPr>
            <a:r>
              <a:rPr lang="en-US" sz="1050" b="1" spc="90" kern="0" dirty="0">
                <a:solidFill>
                  <a:srgbClr val="FFFFFF"/>
                </a:solidFill>
              </a:rPr>
              <a:t>BRADFORD VTS TEACHING DECK</a:t>
            </a:r>
            <a:endParaRPr lang="en-US" sz="1050" dirty="0"/>
          </a:p>
        </p:txBody>
      </p:sp>
      <p:sp>
        <p:nvSpPr>
          <p:cNvPr id="27" name="Text 1"/>
          <p:cNvSpPr/>
          <p:nvPr/>
        </p:nvSpPr>
        <p:spPr>
          <a:xfrm>
            <a:off x="238125" y="523875"/>
            <a:ext cx="11715750"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C3E50"/>
                </a:solidFill>
              </a:rPr>
              <a:t>Case Study: The 39-Year-Old Woman</a:t>
            </a:r>
            <a:endParaRPr lang="en-US" sz="2100" dirty="0"/>
          </a:p>
        </p:txBody>
      </p:sp>
      <p:sp>
        <p:nvSpPr>
          <p:cNvPr id="28" name="Text 2"/>
          <p:cNvSpPr/>
          <p:nvPr/>
        </p:nvSpPr>
        <p:spPr>
          <a:xfrm>
            <a:off x="238125" y="891480"/>
            <a:ext cx="11953875"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rPr>
              <a:t>Applying a Systematic Clinical Approach to Undifferentiated Breathlessness</a:t>
            </a:r>
            <a:endParaRPr lang="en-US" sz="1200" dirty="0"/>
          </a:p>
        </p:txBody>
      </p:sp>
      <p:sp>
        <p:nvSpPr>
          <p:cNvPr id="29" name="Text 3"/>
          <p:cNvSpPr/>
          <p:nvPr/>
        </p:nvSpPr>
        <p:spPr>
          <a:xfrm>
            <a:off x="1095375" y="2353717"/>
            <a:ext cx="54864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C3E50"/>
                </a:solidFill>
              </a:rPr>
              <a:t>Patient Profile: Mrs. J.</a:t>
            </a:r>
            <a:endParaRPr lang="en-US" sz="1500" dirty="0"/>
          </a:p>
        </p:txBody>
      </p:sp>
      <p:sp>
        <p:nvSpPr>
          <p:cNvPr id="30" name="Text 4"/>
          <p:cNvSpPr/>
          <p:nvPr/>
        </p:nvSpPr>
        <p:spPr>
          <a:xfrm>
            <a:off x="857250" y="3068092"/>
            <a:ext cx="4881563" cy="453330"/>
          </a:xfrm>
          <a:prstGeom prst="rect">
            <a:avLst/>
          </a:prstGeom>
          <a:noFill/>
          <a:ln/>
        </p:spPr>
        <p:txBody>
          <a:bodyPr wrap="square" lIns="0" tIns="0" rIns="0" bIns="0" rtlCol="0" anchor="ctr" vert="horz"/>
          <a:lstStyle/>
          <a:p>
            <a:pPr algn="l" indent="0" marL="0">
              <a:lnSpc>
                <a:spcPts val="1785"/>
              </a:lnSpc>
              <a:buNone/>
            </a:pPr>
            <a:r>
              <a:rPr lang="en-US" sz="1275" b="1" dirty="0">
                <a:solidFill>
                  <a:srgbClr val="34495E"/>
                </a:solidFill>
              </a:rPr>
              <a:t>Presenting Complaint:</a:t>
            </a:r>
            <a:pPr algn="l" indent="0" marL="0">
              <a:lnSpc>
                <a:spcPts val="1785"/>
              </a:lnSpc>
              <a:buNone/>
            </a:pPr>
            <a:r>
              <a:rPr lang="en-US" sz="1275" dirty="0">
                <a:solidFill>
                  <a:srgbClr val="34495E"/>
                </a:solidFill>
              </a:rPr>
              <a:t> 2-week history of breathlessness on mild exertion (e.g., walking up stairs).</a:t>
            </a:r>
            <a:endParaRPr lang="en-US" sz="1275" dirty="0"/>
          </a:p>
        </p:txBody>
      </p:sp>
      <p:sp>
        <p:nvSpPr>
          <p:cNvPr id="31" name="Text 5"/>
          <p:cNvSpPr/>
          <p:nvPr/>
        </p:nvSpPr>
        <p:spPr>
          <a:xfrm>
            <a:off x="857250" y="3664297"/>
            <a:ext cx="4881563" cy="453330"/>
          </a:xfrm>
          <a:prstGeom prst="rect">
            <a:avLst/>
          </a:prstGeom>
          <a:noFill/>
          <a:ln/>
        </p:spPr>
        <p:txBody>
          <a:bodyPr wrap="square" lIns="0" tIns="0" rIns="0" bIns="0" rtlCol="0" anchor="ctr" vert="horz"/>
          <a:lstStyle/>
          <a:p>
            <a:pPr algn="l" indent="0" marL="0">
              <a:lnSpc>
                <a:spcPts val="1785"/>
              </a:lnSpc>
              <a:buNone/>
            </a:pPr>
            <a:r>
              <a:rPr lang="en-US" sz="1275" b="1" dirty="0">
                <a:solidFill>
                  <a:srgbClr val="34495E"/>
                </a:solidFill>
              </a:rPr>
              <a:t>Associated Symptoms:</a:t>
            </a:r>
            <a:pPr algn="l" indent="0" marL="0">
              <a:lnSpc>
                <a:spcPts val="1785"/>
              </a:lnSpc>
              <a:buNone/>
            </a:pPr>
            <a:r>
              <a:rPr lang="en-US" sz="1275" dirty="0">
                <a:solidFill>
                  <a:srgbClr val="34495E"/>
                </a:solidFill>
              </a:rPr>
              <a:t> No cough, no wheeze, no chest pain. Occasional palpitations noted when feeling breathless.</a:t>
            </a:r>
            <a:endParaRPr lang="en-US" sz="1275" dirty="0"/>
          </a:p>
        </p:txBody>
      </p:sp>
      <p:sp>
        <p:nvSpPr>
          <p:cNvPr id="32" name="Text 6"/>
          <p:cNvSpPr/>
          <p:nvPr/>
        </p:nvSpPr>
        <p:spPr>
          <a:xfrm>
            <a:off x="857250" y="4260503"/>
            <a:ext cx="4881563" cy="453330"/>
          </a:xfrm>
          <a:prstGeom prst="rect">
            <a:avLst/>
          </a:prstGeom>
          <a:noFill/>
          <a:ln/>
        </p:spPr>
        <p:txBody>
          <a:bodyPr wrap="square" lIns="0" tIns="0" rIns="0" bIns="0" rtlCol="0" anchor="ctr" vert="horz"/>
          <a:lstStyle/>
          <a:p>
            <a:pPr algn="l" indent="0" marL="0">
              <a:lnSpc>
                <a:spcPts val="1785"/>
              </a:lnSpc>
              <a:buNone/>
            </a:pPr>
            <a:r>
              <a:rPr lang="en-US" sz="1275" b="1" dirty="0">
                <a:solidFill>
                  <a:srgbClr val="34495E"/>
                </a:solidFill>
              </a:rPr>
              <a:t>Context:</a:t>
            </a:r>
            <a:pPr algn="l" indent="0" marL="0">
              <a:lnSpc>
                <a:spcPts val="1785"/>
              </a:lnSpc>
              <a:buNone/>
            </a:pPr>
            <a:r>
              <a:rPr lang="en-US" sz="1275" dirty="0">
                <a:solidFill>
                  <a:srgbClr val="34495E"/>
                </a:solidFill>
              </a:rPr>
              <a:t> Her brother was diagnosed with lung cancer 3 weeks ago. She is significantly distressed.</a:t>
            </a:r>
            <a:endParaRPr lang="en-US" sz="1275" dirty="0"/>
          </a:p>
        </p:txBody>
      </p:sp>
      <p:sp>
        <p:nvSpPr>
          <p:cNvPr id="33" name="Text 7"/>
          <p:cNvSpPr/>
          <p:nvPr/>
        </p:nvSpPr>
        <p:spPr>
          <a:xfrm>
            <a:off x="857250" y="4856708"/>
            <a:ext cx="4881563" cy="453330"/>
          </a:xfrm>
          <a:prstGeom prst="rect">
            <a:avLst/>
          </a:prstGeom>
          <a:noFill/>
          <a:ln/>
        </p:spPr>
        <p:txBody>
          <a:bodyPr wrap="square" lIns="0" tIns="0" rIns="0" bIns="0" rtlCol="0" anchor="ctr" vert="horz"/>
          <a:lstStyle/>
          <a:p>
            <a:pPr algn="l" indent="0" marL="0">
              <a:lnSpc>
                <a:spcPts val="1785"/>
              </a:lnSpc>
              <a:buNone/>
            </a:pPr>
            <a:r>
              <a:rPr lang="en-US" sz="1275" b="1" dirty="0">
                <a:solidFill>
                  <a:srgbClr val="34495E"/>
                </a:solidFill>
              </a:rPr>
              <a:t>Background:</a:t>
            </a:r>
            <a:pPr algn="l" indent="0" marL="0">
              <a:lnSpc>
                <a:spcPts val="1785"/>
              </a:lnSpc>
              <a:buNone/>
            </a:pPr>
            <a:r>
              <a:rPr lang="en-US" sz="1275" dirty="0">
                <a:solidFill>
                  <a:srgbClr val="34495E"/>
                </a:solidFill>
              </a:rPr>
              <a:t> Non-smoker. No previous respiratory or cardiac history.</a:t>
            </a:r>
            <a:endParaRPr lang="en-US" sz="1275" dirty="0"/>
          </a:p>
        </p:txBody>
      </p:sp>
      <p:sp>
        <p:nvSpPr>
          <p:cNvPr id="34" name="Text 8"/>
          <p:cNvSpPr/>
          <p:nvPr/>
        </p:nvSpPr>
        <p:spPr>
          <a:xfrm>
            <a:off x="6762750" y="1691134"/>
            <a:ext cx="542925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Initial Differential Diagnosis</a:t>
            </a:r>
            <a:endParaRPr lang="en-US" sz="1350" dirty="0"/>
          </a:p>
        </p:txBody>
      </p:sp>
      <p:sp>
        <p:nvSpPr>
          <p:cNvPr id="35" name="Text 9"/>
          <p:cNvSpPr/>
          <p:nvPr/>
        </p:nvSpPr>
        <p:spPr>
          <a:xfrm>
            <a:off x="6548438" y="2091184"/>
            <a:ext cx="4129022" cy="404813"/>
          </a:xfrm>
          <a:prstGeom prst="rect">
            <a:avLst/>
          </a:prstGeom>
          <a:noFill/>
          <a:ln/>
        </p:spPr>
        <p:txBody>
          <a:bodyPr wrap="square" lIns="0" tIns="0" rIns="0" bIns="0" rtlCol="0" anchor="ctr" vert="horz"/>
          <a:lstStyle/>
          <a:p>
            <a:pPr indent="0" marL="0">
              <a:lnSpc>
                <a:spcPts val="1688"/>
              </a:lnSpc>
              <a:buNone/>
            </a:pPr>
            <a:r>
              <a:rPr lang="en-US" sz="1125" dirty="0">
                <a:solidFill>
                  <a:srgbClr val="2C3E50"/>
                </a:solidFill>
              </a:rPr>
              <a:t>Anxiety / Hyperventilation</a:t>
            </a:r>
            <a:endParaRPr lang="en-US" sz="1125" dirty="0"/>
          </a:p>
        </p:txBody>
      </p:sp>
      <p:sp>
        <p:nvSpPr>
          <p:cNvPr id="36" name="Text 10"/>
          <p:cNvSpPr/>
          <p:nvPr/>
        </p:nvSpPr>
        <p:spPr>
          <a:xfrm>
            <a:off x="9227344" y="2091184"/>
            <a:ext cx="2964656" cy="404813"/>
          </a:xfrm>
          <a:prstGeom prst="rect">
            <a:avLst/>
          </a:prstGeom>
          <a:noFill/>
          <a:ln/>
        </p:spPr>
        <p:txBody>
          <a:bodyPr wrap="square" lIns="0" tIns="0" rIns="0" bIns="0" rtlCol="0" anchor="ctr" vert="horz"/>
          <a:lstStyle/>
          <a:p>
            <a:pPr indent="0" marL="0">
              <a:lnSpc>
                <a:spcPts val="1688"/>
              </a:lnSpc>
              <a:buNone/>
            </a:pPr>
            <a:r>
              <a:rPr lang="en-US" sz="1125" dirty="0">
                <a:solidFill>
                  <a:srgbClr val="2C3E50"/>
                </a:solidFill>
              </a:rPr>
              <a:t>Pulmonary Embolism (PE)</a:t>
            </a:r>
            <a:endParaRPr lang="en-US" sz="1125" dirty="0"/>
          </a:p>
        </p:txBody>
      </p:sp>
      <p:sp>
        <p:nvSpPr>
          <p:cNvPr id="37" name="Text 11"/>
          <p:cNvSpPr/>
          <p:nvPr/>
        </p:nvSpPr>
        <p:spPr>
          <a:xfrm>
            <a:off x="6548438" y="2591246"/>
            <a:ext cx="2393156" cy="404813"/>
          </a:xfrm>
          <a:prstGeom prst="rect">
            <a:avLst/>
          </a:prstGeom>
          <a:noFill/>
          <a:ln/>
        </p:spPr>
        <p:txBody>
          <a:bodyPr wrap="square" lIns="0" tIns="0" rIns="0" bIns="0" rtlCol="0" anchor="ctr" vert="horz"/>
          <a:lstStyle/>
          <a:p>
            <a:pPr indent="0" marL="0">
              <a:lnSpc>
                <a:spcPts val="1688"/>
              </a:lnSpc>
              <a:buNone/>
            </a:pPr>
            <a:r>
              <a:rPr lang="en-US" sz="1125" dirty="0">
                <a:solidFill>
                  <a:srgbClr val="2C3E50"/>
                </a:solidFill>
              </a:rPr>
              <a:t>Anaemia</a:t>
            </a:r>
            <a:endParaRPr lang="en-US" sz="1125" dirty="0"/>
          </a:p>
        </p:txBody>
      </p:sp>
      <p:sp>
        <p:nvSpPr>
          <p:cNvPr id="38" name="Text 12"/>
          <p:cNvSpPr/>
          <p:nvPr/>
        </p:nvSpPr>
        <p:spPr>
          <a:xfrm>
            <a:off x="9227344" y="2591246"/>
            <a:ext cx="2393156" cy="404813"/>
          </a:xfrm>
          <a:prstGeom prst="rect">
            <a:avLst/>
          </a:prstGeom>
          <a:noFill/>
          <a:ln/>
        </p:spPr>
        <p:txBody>
          <a:bodyPr wrap="square" lIns="0" tIns="0" rIns="0" bIns="0" rtlCol="0" anchor="ctr" vert="horz"/>
          <a:lstStyle/>
          <a:p>
            <a:pPr indent="0" marL="0">
              <a:lnSpc>
                <a:spcPts val="1688"/>
              </a:lnSpc>
              <a:buNone/>
            </a:pPr>
            <a:r>
              <a:rPr lang="en-US" sz="1125" dirty="0">
                <a:solidFill>
                  <a:srgbClr val="2C3E50"/>
                </a:solidFill>
              </a:rPr>
              <a:t>Thyrotoxicosis</a:t>
            </a:r>
            <a:endParaRPr lang="en-US" sz="1125" dirty="0"/>
          </a:p>
        </p:txBody>
      </p:sp>
      <p:sp>
        <p:nvSpPr>
          <p:cNvPr id="39" name="Text 13"/>
          <p:cNvSpPr/>
          <p:nvPr/>
        </p:nvSpPr>
        <p:spPr>
          <a:xfrm>
            <a:off x="6548438" y="3091309"/>
            <a:ext cx="3176171" cy="404813"/>
          </a:xfrm>
          <a:prstGeom prst="rect">
            <a:avLst/>
          </a:prstGeom>
          <a:noFill/>
          <a:ln/>
        </p:spPr>
        <p:txBody>
          <a:bodyPr wrap="square" lIns="0" tIns="0" rIns="0" bIns="0" rtlCol="0" anchor="ctr" vert="horz"/>
          <a:lstStyle/>
          <a:p>
            <a:pPr indent="0" marL="0">
              <a:lnSpc>
                <a:spcPts val="1688"/>
              </a:lnSpc>
              <a:buNone/>
            </a:pPr>
            <a:r>
              <a:rPr lang="en-US" sz="1125" dirty="0">
                <a:solidFill>
                  <a:srgbClr val="2C3E50"/>
                </a:solidFill>
              </a:rPr>
              <a:t>Asthma (Adult onset)</a:t>
            </a:r>
            <a:endParaRPr lang="en-US" sz="1125" dirty="0"/>
          </a:p>
        </p:txBody>
      </p:sp>
      <p:sp>
        <p:nvSpPr>
          <p:cNvPr id="40" name="Text 14"/>
          <p:cNvSpPr/>
          <p:nvPr/>
        </p:nvSpPr>
        <p:spPr>
          <a:xfrm>
            <a:off x="9227344" y="3091309"/>
            <a:ext cx="2964656" cy="404813"/>
          </a:xfrm>
          <a:prstGeom prst="rect">
            <a:avLst/>
          </a:prstGeom>
          <a:noFill/>
          <a:ln/>
        </p:spPr>
        <p:txBody>
          <a:bodyPr wrap="square" lIns="0" tIns="0" rIns="0" bIns="0" rtlCol="0" anchor="ctr" vert="horz"/>
          <a:lstStyle/>
          <a:p>
            <a:pPr indent="0" marL="0">
              <a:lnSpc>
                <a:spcPts val="1688"/>
              </a:lnSpc>
              <a:buNone/>
            </a:pPr>
            <a:r>
              <a:rPr lang="en-US" sz="1125" dirty="0">
                <a:solidFill>
                  <a:srgbClr val="2C3E50"/>
                </a:solidFill>
              </a:rPr>
              <a:t>Malignancy (Anxiety focus)</a:t>
            </a:r>
            <a:endParaRPr lang="en-US" sz="1125" dirty="0"/>
          </a:p>
        </p:txBody>
      </p:sp>
      <p:sp>
        <p:nvSpPr>
          <p:cNvPr id="41" name="Text 15"/>
          <p:cNvSpPr/>
          <p:nvPr/>
        </p:nvSpPr>
        <p:spPr>
          <a:xfrm>
            <a:off x="6596063" y="3781871"/>
            <a:ext cx="4976813" cy="200025"/>
          </a:xfrm>
          <a:prstGeom prst="rect">
            <a:avLst/>
          </a:prstGeom>
          <a:noFill/>
          <a:ln/>
        </p:spPr>
        <p:txBody>
          <a:bodyPr wrap="square" lIns="0" tIns="0" rIns="0" bIns="0" rtlCol="0" anchor="ctr" vert="horz"/>
          <a:lstStyle/>
          <a:p>
            <a:pPr indent="0" marL="0">
              <a:lnSpc>
                <a:spcPts val="1575"/>
              </a:lnSpc>
              <a:buNone/>
            </a:pPr>
            <a:r>
              <a:rPr lang="en-US" sz="1050" b="1" dirty="0">
                <a:solidFill>
                  <a:srgbClr val="B38600"/>
                </a:solidFill>
              </a:rPr>
              <a:t>PITFALL: ANCHORING BIAS</a:t>
            </a:r>
            <a:endParaRPr lang="en-US" sz="1050" dirty="0"/>
          </a:p>
        </p:txBody>
      </p:sp>
      <p:sp>
        <p:nvSpPr>
          <p:cNvPr id="42" name="Text 16"/>
          <p:cNvSpPr/>
          <p:nvPr/>
        </p:nvSpPr>
        <p:spPr>
          <a:xfrm>
            <a:off x="6596063" y="4029521"/>
            <a:ext cx="4976813" cy="400050"/>
          </a:xfrm>
          <a:prstGeom prst="rect">
            <a:avLst/>
          </a:prstGeom>
          <a:noFill/>
          <a:ln/>
        </p:spPr>
        <p:txBody>
          <a:bodyPr wrap="square" lIns="0" tIns="0" rIns="0" bIns="0" rtlCol="0" anchor="ctr" vert="horz"/>
          <a:lstStyle/>
          <a:p>
            <a:pPr indent="0" marL="0">
              <a:lnSpc>
                <a:spcPts val="1575"/>
              </a:lnSpc>
              <a:buNone/>
            </a:pPr>
            <a:r>
              <a:rPr lang="en-US" sz="1050" dirty="0">
                <a:solidFill>
                  <a:srgbClr val="2C3E50"/>
                </a:solidFill>
              </a:rPr>
              <a:t>Do not assume this is anxiety due to the family history. Hold the differential open until organic causes are excluded.</a:t>
            </a:r>
            <a:endParaRPr lang="en-US" sz="1050" dirty="0"/>
          </a:p>
        </p:txBody>
      </p:sp>
      <p:sp>
        <p:nvSpPr>
          <p:cNvPr id="43" name="Text 17"/>
          <p:cNvSpPr/>
          <p:nvPr/>
        </p:nvSpPr>
        <p:spPr>
          <a:xfrm>
            <a:off x="6648450" y="5191571"/>
            <a:ext cx="5357813" cy="200025"/>
          </a:xfrm>
          <a:prstGeom prst="rect">
            <a:avLst/>
          </a:prstGeom>
          <a:noFill/>
          <a:ln/>
        </p:spPr>
        <p:txBody>
          <a:bodyPr wrap="square" lIns="0" tIns="0" rIns="0" bIns="0" rtlCol="0" anchor="ctr" vert="horz"/>
          <a:lstStyle/>
          <a:p>
            <a:pPr indent="0" marL="0">
              <a:lnSpc>
                <a:spcPts val="1575"/>
              </a:lnSpc>
              <a:buNone/>
            </a:pPr>
            <a:r>
              <a:rPr lang="en-US" sz="1050" b="1" dirty="0">
                <a:solidFill>
                  <a:srgbClr val="008080"/>
                </a:solidFill>
              </a:rPr>
              <a:t>SCA EXAM PEARL: EXPLORING ICE</a:t>
            </a:r>
            <a:endParaRPr lang="en-US" sz="1050" dirty="0"/>
          </a:p>
        </p:txBody>
      </p:sp>
      <p:sp>
        <p:nvSpPr>
          <p:cNvPr id="44" name="Text 18"/>
          <p:cNvSpPr/>
          <p:nvPr/>
        </p:nvSpPr>
        <p:spPr>
          <a:xfrm>
            <a:off x="6405563" y="5467796"/>
            <a:ext cx="5357813" cy="600075"/>
          </a:xfrm>
          <a:prstGeom prst="rect">
            <a:avLst/>
          </a:prstGeom>
          <a:noFill/>
          <a:ln/>
        </p:spPr>
        <p:txBody>
          <a:bodyPr wrap="square" lIns="0" tIns="0" rIns="0" bIns="0" rtlCol="0" anchor="ctr" vert="horz"/>
          <a:lstStyle/>
          <a:p>
            <a:pPr indent="0" marL="0">
              <a:lnSpc>
                <a:spcPts val="1575"/>
              </a:lnSpc>
              <a:buNone/>
            </a:pPr>
            <a:r>
              <a:rPr lang="en-US" sz="1125" i="1" dirty="0">
                <a:solidFill>
                  <a:srgbClr val="2C3E50"/>
                </a:solidFill>
              </a:rPr>
              <a:t>"I can see you're very worried about your brother. I want to be thorough and rule out any physical causes for your breathing before we consider if the stress is playing a part. What concerns you most about your own symptoms?"</a:t>
            </a:r>
            <a:endParaRPr lang="en-US" sz="1125" dirty="0"/>
          </a:p>
        </p:txBody>
      </p:sp>
      <p:sp>
        <p:nvSpPr>
          <p:cNvPr id="45" name="Text 19"/>
          <p:cNvSpPr/>
          <p:nvPr/>
        </p:nvSpPr>
        <p:spPr>
          <a:xfrm>
            <a:off x="238125" y="6591300"/>
            <a:ext cx="2880360" cy="171450"/>
          </a:xfrm>
          <a:prstGeom prst="rect">
            <a:avLst/>
          </a:prstGeom>
          <a:noFill/>
          <a:ln/>
        </p:spPr>
        <p:txBody>
          <a:bodyPr wrap="square" lIns="0" tIns="0" rIns="0" bIns="0" rtlCol="0" anchor="ctr" vert="horz"/>
          <a:lstStyle/>
          <a:p>
            <a:pPr indent="0" marL="0">
              <a:lnSpc>
                <a:spcPts val="1350"/>
              </a:lnSpc>
              <a:buNone/>
            </a:pPr>
            <a:r>
              <a:rPr lang="en-US" sz="900" b="1" dirty="0">
                <a:solidFill>
                  <a:srgbClr val="7F8C8D"/>
                </a:solidFill>
              </a:rPr>
              <a:t>www.bradfordvts.co.uk</a:t>
            </a:r>
            <a:endParaRPr lang="en-US" sz="900" dirty="0"/>
          </a:p>
        </p:txBody>
      </p:sp>
      <p:sp>
        <p:nvSpPr>
          <p:cNvPr id="46" name="Text 20"/>
          <p:cNvSpPr/>
          <p:nvPr/>
        </p:nvSpPr>
        <p:spPr>
          <a:xfrm>
            <a:off x="9063335" y="6605588"/>
            <a:ext cx="3128665" cy="142875"/>
          </a:xfrm>
          <a:prstGeom prst="rect">
            <a:avLst/>
          </a:prstGeom>
          <a:noFill/>
          <a:ln/>
        </p:spPr>
        <p:txBody>
          <a:bodyPr wrap="square" lIns="0" tIns="0" rIns="0" bIns="0" rtlCol="0" anchor="ctr" vert="horz"/>
          <a:lstStyle/>
          <a:p>
            <a:pPr indent="0" marL="0">
              <a:lnSpc>
                <a:spcPts val="1125"/>
              </a:lnSpc>
              <a:buNone/>
            </a:pPr>
            <a:r>
              <a:rPr lang="en-US" sz="750" dirty="0">
                <a:solidFill>
                  <a:srgbClr val="BDC3C7"/>
                </a:solidFill>
              </a:rPr>
              <a:t>Bradford VTS - Clinical Case Study - For Educational Purposes Only</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0" y="0"/>
            <a:ext cx="12192000" cy="342900"/>
          </a:xfrm>
          <a:prstGeom prst="rect">
            <a:avLst/>
          </a:prstGeom>
        </p:spPr>
      </p:pic>
      <p:pic>
        <p:nvPicPr>
          <p:cNvPr id="5" name="Image 3" descr="preencoded.png">    </p:cNvPr>
          <p:cNvPicPr>
            <a:picLocks noChangeAspect="1"/>
          </p:cNvPicPr>
          <p:nvPr/>
        </p:nvPicPr>
        <p:blipFill>
          <a:blip r:embed="rId5"/>
          <a:stretch>
            <a:fillRect/>
          </a:stretch>
        </p:blipFill>
        <p:spPr>
          <a:xfrm>
            <a:off x="0" y="457200"/>
            <a:ext cx="12192000" cy="586680"/>
          </a:xfrm>
          <a:prstGeom prst="rect">
            <a:avLst/>
          </a:prstGeom>
        </p:spPr>
      </p:pic>
      <p:pic>
        <p:nvPicPr>
          <p:cNvPr id="6" name="Image 4" descr="preencoded.png">    </p:cNvPr>
          <p:cNvPicPr>
            <a:picLocks noChangeAspect="1"/>
          </p:cNvPicPr>
          <p:nvPr/>
        </p:nvPicPr>
        <p:blipFill>
          <a:blip r:embed="rId6"/>
          <a:stretch>
            <a:fillRect/>
          </a:stretch>
        </p:blipFill>
        <p:spPr>
          <a:xfrm>
            <a:off x="381000" y="1196280"/>
            <a:ext cx="5619750" cy="1585913"/>
          </a:xfrm>
          <a:prstGeom prst="rect">
            <a:avLst/>
          </a:prstGeom>
        </p:spPr>
      </p:pic>
      <p:pic>
        <p:nvPicPr>
          <p:cNvPr id="7" name="Image 5" descr="preencoded.png">    </p:cNvPr>
          <p:cNvPicPr>
            <a:picLocks noChangeAspect="1"/>
          </p:cNvPicPr>
          <p:nvPr/>
        </p:nvPicPr>
        <p:blipFill>
          <a:blip r:embed="rId7"/>
          <a:stretch>
            <a:fillRect/>
          </a:stretch>
        </p:blipFill>
        <p:spPr>
          <a:xfrm>
            <a:off x="571500" y="1377255"/>
            <a:ext cx="285750" cy="228600"/>
          </a:xfrm>
          <a:prstGeom prst="rect">
            <a:avLst/>
          </a:prstGeom>
        </p:spPr>
      </p:pic>
      <p:pic>
        <p:nvPicPr>
          <p:cNvPr id="8" name="Image 6" descr="preencoded.png">    </p:cNvPr>
          <p:cNvPicPr>
            <a:picLocks noChangeAspect="1"/>
          </p:cNvPicPr>
          <p:nvPr/>
        </p:nvPicPr>
        <p:blipFill>
          <a:blip r:embed="rId8"/>
          <a:stretch>
            <a:fillRect/>
          </a:stretch>
        </p:blipFill>
        <p:spPr>
          <a:xfrm>
            <a:off x="381000" y="2934593"/>
            <a:ext cx="5619750" cy="1585913"/>
          </a:xfrm>
          <a:prstGeom prst="rect">
            <a:avLst/>
          </a:prstGeom>
        </p:spPr>
      </p:pic>
      <p:pic>
        <p:nvPicPr>
          <p:cNvPr id="9" name="Image 7" descr="preencoded.png">    </p:cNvPr>
          <p:cNvPicPr>
            <a:picLocks noChangeAspect="1"/>
          </p:cNvPicPr>
          <p:nvPr/>
        </p:nvPicPr>
        <p:blipFill>
          <a:blip r:embed="rId9"/>
          <a:stretch>
            <a:fillRect/>
          </a:stretch>
        </p:blipFill>
        <p:spPr>
          <a:xfrm>
            <a:off x="571500" y="3115568"/>
            <a:ext cx="285750" cy="228600"/>
          </a:xfrm>
          <a:prstGeom prst="rect">
            <a:avLst/>
          </a:prstGeom>
        </p:spPr>
      </p:pic>
      <p:pic>
        <p:nvPicPr>
          <p:cNvPr id="10" name="Image 8" descr="preencoded.png">    </p:cNvPr>
          <p:cNvPicPr>
            <a:picLocks noChangeAspect="1"/>
          </p:cNvPicPr>
          <p:nvPr/>
        </p:nvPicPr>
        <p:blipFill>
          <a:blip r:embed="rId10"/>
          <a:stretch>
            <a:fillRect/>
          </a:stretch>
        </p:blipFill>
        <p:spPr>
          <a:xfrm>
            <a:off x="6191250" y="1196280"/>
            <a:ext cx="5619750" cy="1585913"/>
          </a:xfrm>
          <a:prstGeom prst="rect">
            <a:avLst/>
          </a:prstGeom>
        </p:spPr>
      </p:pic>
      <p:pic>
        <p:nvPicPr>
          <p:cNvPr id="11" name="Image 9" descr="preencoded.png">    </p:cNvPr>
          <p:cNvPicPr>
            <a:picLocks noChangeAspect="1"/>
          </p:cNvPicPr>
          <p:nvPr/>
        </p:nvPicPr>
        <p:blipFill>
          <a:blip r:embed="rId11"/>
          <a:stretch>
            <a:fillRect/>
          </a:stretch>
        </p:blipFill>
        <p:spPr>
          <a:xfrm>
            <a:off x="6381750" y="1377255"/>
            <a:ext cx="285750" cy="228600"/>
          </a:xfrm>
          <a:prstGeom prst="rect">
            <a:avLst/>
          </a:prstGeom>
        </p:spPr>
      </p:pic>
      <p:pic>
        <p:nvPicPr>
          <p:cNvPr id="12" name="Image 10" descr="preencoded.png">    </p:cNvPr>
          <p:cNvPicPr>
            <a:picLocks noChangeAspect="1"/>
          </p:cNvPicPr>
          <p:nvPr/>
        </p:nvPicPr>
        <p:blipFill>
          <a:blip r:embed="rId12"/>
          <a:stretch>
            <a:fillRect/>
          </a:stretch>
        </p:blipFill>
        <p:spPr>
          <a:xfrm>
            <a:off x="6191250" y="2934593"/>
            <a:ext cx="5619750" cy="1585913"/>
          </a:xfrm>
          <a:prstGeom prst="rect">
            <a:avLst/>
          </a:prstGeom>
        </p:spPr>
      </p:pic>
      <p:pic>
        <p:nvPicPr>
          <p:cNvPr id="13" name="Image 11" descr="preencoded.png">    </p:cNvPr>
          <p:cNvPicPr>
            <a:picLocks noChangeAspect="1"/>
          </p:cNvPicPr>
          <p:nvPr/>
        </p:nvPicPr>
        <p:blipFill>
          <a:blip r:embed="rId13"/>
          <a:stretch>
            <a:fillRect/>
          </a:stretch>
        </p:blipFill>
        <p:spPr>
          <a:xfrm>
            <a:off x="6381750" y="3115568"/>
            <a:ext cx="285750" cy="228600"/>
          </a:xfrm>
          <a:prstGeom prst="rect">
            <a:avLst/>
          </a:prstGeom>
        </p:spPr>
      </p:pic>
      <p:pic>
        <p:nvPicPr>
          <p:cNvPr id="14" name="Image 12" descr="preencoded.png">    </p:cNvPr>
          <p:cNvPicPr>
            <a:picLocks noChangeAspect="1"/>
          </p:cNvPicPr>
          <p:nvPr/>
        </p:nvPicPr>
        <p:blipFill>
          <a:blip r:embed="rId14"/>
          <a:stretch>
            <a:fillRect/>
          </a:stretch>
        </p:blipFill>
        <p:spPr>
          <a:xfrm>
            <a:off x="381000" y="4787205"/>
            <a:ext cx="11430000" cy="902791"/>
          </a:xfrm>
          <a:prstGeom prst="rect">
            <a:avLst/>
          </a:prstGeom>
        </p:spPr>
      </p:pic>
      <p:pic>
        <p:nvPicPr>
          <p:cNvPr id="15" name="Image 13" descr="preencoded.png">    </p:cNvPr>
          <p:cNvPicPr>
            <a:picLocks noChangeAspect="1"/>
          </p:cNvPicPr>
          <p:nvPr/>
        </p:nvPicPr>
        <p:blipFill>
          <a:blip r:embed="rId15"/>
          <a:stretch>
            <a:fillRect/>
          </a:stretch>
        </p:blipFill>
        <p:spPr>
          <a:xfrm>
            <a:off x="619125" y="4901505"/>
            <a:ext cx="616000" cy="209550"/>
          </a:xfrm>
          <a:prstGeom prst="rect">
            <a:avLst/>
          </a:prstGeom>
        </p:spPr>
      </p:pic>
      <p:pic>
        <p:nvPicPr>
          <p:cNvPr id="16" name="Image 14" descr="preencoded.png">    </p:cNvPr>
          <p:cNvPicPr>
            <a:picLocks noChangeAspect="1"/>
          </p:cNvPicPr>
          <p:nvPr/>
        </p:nvPicPr>
        <p:blipFill>
          <a:blip r:embed="rId16"/>
          <a:stretch>
            <a:fillRect/>
          </a:stretch>
        </p:blipFill>
        <p:spPr>
          <a:xfrm>
            <a:off x="1330375" y="4930080"/>
            <a:ext cx="190500" cy="152400"/>
          </a:xfrm>
          <a:prstGeom prst="rect">
            <a:avLst/>
          </a:prstGeom>
        </p:spPr>
      </p:pic>
      <p:pic>
        <p:nvPicPr>
          <p:cNvPr id="17" name="Image 15" descr="preencoded.png">    </p:cNvPr>
          <p:cNvPicPr>
            <a:picLocks noChangeAspect="1"/>
          </p:cNvPicPr>
          <p:nvPr/>
        </p:nvPicPr>
        <p:blipFill>
          <a:blip r:embed="rId17"/>
          <a:stretch>
            <a:fillRect/>
          </a:stretch>
        </p:blipFill>
        <p:spPr>
          <a:xfrm>
            <a:off x="0" y="6400800"/>
            <a:ext cx="12192000" cy="457200"/>
          </a:xfrm>
          <a:prstGeom prst="rect">
            <a:avLst/>
          </a:prstGeom>
        </p:spPr>
      </p:pic>
      <p:sp>
        <p:nvSpPr>
          <p:cNvPr id="18" name="Text 0"/>
          <p:cNvSpPr/>
          <p:nvPr/>
        </p:nvSpPr>
        <p:spPr>
          <a:xfrm>
            <a:off x="238125" y="85725"/>
            <a:ext cx="4160520" cy="152400"/>
          </a:xfrm>
          <a:prstGeom prst="rect">
            <a:avLst/>
          </a:prstGeom>
          <a:noFill/>
          <a:ln/>
        </p:spPr>
        <p:txBody>
          <a:bodyPr wrap="square" lIns="0" tIns="0" rIns="0" bIns="0" rtlCol="0" anchor="ctr" vert="horz"/>
          <a:lstStyle/>
          <a:p>
            <a:pPr indent="0" marL="0">
              <a:lnSpc>
                <a:spcPts val="1575"/>
              </a:lnSpc>
              <a:buNone/>
            </a:pPr>
            <a:r>
              <a:rPr lang="en-US" sz="1050" b="1" spc="90" kern="0" dirty="0">
                <a:solidFill>
                  <a:srgbClr val="FFFFFF"/>
                </a:solidFill>
              </a:rPr>
              <a:t>BRADFORD VTS TEACHING DECK</a:t>
            </a:r>
            <a:endParaRPr lang="en-US" sz="1050" dirty="0"/>
          </a:p>
        </p:txBody>
      </p:sp>
      <p:sp>
        <p:nvSpPr>
          <p:cNvPr id="19" name="Text 1"/>
          <p:cNvSpPr/>
          <p:nvPr/>
        </p:nvSpPr>
        <p:spPr>
          <a:xfrm>
            <a:off x="238125" y="457200"/>
            <a:ext cx="11715750"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C3E50"/>
                </a:solidFill>
              </a:rPr>
              <a:t>The GP’s Role in Breathlessness</a:t>
            </a:r>
            <a:endParaRPr lang="en-US" sz="2100" dirty="0"/>
          </a:p>
        </p:txBody>
      </p:sp>
      <p:sp>
        <p:nvSpPr>
          <p:cNvPr id="20" name="Text 2"/>
          <p:cNvSpPr/>
          <p:nvPr/>
        </p:nvSpPr>
        <p:spPr>
          <a:xfrm>
            <a:off x="238125" y="815280"/>
            <a:ext cx="11953875"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rPr>
              <a:t>Systematic clinical assessment and risk-stratification in primary care</a:t>
            </a:r>
            <a:endParaRPr lang="en-US" sz="1200" dirty="0"/>
          </a:p>
        </p:txBody>
      </p:sp>
      <p:sp>
        <p:nvSpPr>
          <p:cNvPr id="21" name="Text 3"/>
          <p:cNvSpPr/>
          <p:nvPr/>
        </p:nvSpPr>
        <p:spPr>
          <a:xfrm>
            <a:off x="1000125" y="1348680"/>
            <a:ext cx="49530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C3E50"/>
                </a:solidFill>
              </a:rPr>
              <a:t>1. Identify the Cause</a:t>
            </a:r>
            <a:endParaRPr lang="en-US" sz="1500" dirty="0"/>
          </a:p>
        </p:txBody>
      </p:sp>
      <p:sp>
        <p:nvSpPr>
          <p:cNvPr id="22" name="Text 4"/>
          <p:cNvSpPr/>
          <p:nvPr/>
        </p:nvSpPr>
        <p:spPr>
          <a:xfrm>
            <a:off x="762000" y="1729680"/>
            <a:ext cx="8743950" cy="242888"/>
          </a:xfrm>
          <a:prstGeom prst="rect">
            <a:avLst/>
          </a:prstGeom>
          <a:noFill/>
          <a:ln/>
        </p:spPr>
        <p:txBody>
          <a:bodyPr wrap="square" lIns="0" tIns="0" rIns="0" bIns="0" rtlCol="0" anchor="ctr" vert="horz"/>
          <a:lstStyle/>
          <a:p>
            <a:pPr algn="l" indent="0" marL="0">
              <a:lnSpc>
                <a:spcPts val="1913"/>
              </a:lnSpc>
              <a:buNone/>
            </a:pPr>
            <a:r>
              <a:rPr lang="en-US" sz="1275" dirty="0">
                <a:solidFill>
                  <a:srgbClr val="34495E"/>
                </a:solidFill>
              </a:rPr>
              <a:t>Apply structured clinical history (SOCRATES).</a:t>
            </a:r>
            <a:endParaRPr lang="en-US" sz="1275" dirty="0"/>
          </a:p>
        </p:txBody>
      </p:sp>
      <p:sp>
        <p:nvSpPr>
          <p:cNvPr id="23" name="Text 5"/>
          <p:cNvSpPr/>
          <p:nvPr/>
        </p:nvSpPr>
        <p:spPr>
          <a:xfrm>
            <a:off x="762000" y="2029718"/>
            <a:ext cx="7578090" cy="242888"/>
          </a:xfrm>
          <a:prstGeom prst="rect">
            <a:avLst/>
          </a:prstGeom>
          <a:noFill/>
          <a:ln/>
        </p:spPr>
        <p:txBody>
          <a:bodyPr wrap="square" lIns="0" tIns="0" rIns="0" bIns="0" rtlCol="0" anchor="ctr" vert="horz"/>
          <a:lstStyle/>
          <a:p>
            <a:pPr algn="l" indent="0" marL="0">
              <a:lnSpc>
                <a:spcPts val="1913"/>
              </a:lnSpc>
              <a:buNone/>
            </a:pPr>
            <a:r>
              <a:rPr lang="en-US" sz="1275" dirty="0">
                <a:solidFill>
                  <a:srgbClr val="34495E"/>
                </a:solidFill>
              </a:rPr>
              <a:t>Conduct targeted physical examinations.</a:t>
            </a:r>
            <a:endParaRPr lang="en-US" sz="1275" dirty="0"/>
          </a:p>
        </p:txBody>
      </p:sp>
      <p:sp>
        <p:nvSpPr>
          <p:cNvPr id="24" name="Text 6"/>
          <p:cNvSpPr/>
          <p:nvPr/>
        </p:nvSpPr>
        <p:spPr>
          <a:xfrm>
            <a:off x="762000" y="2329755"/>
            <a:ext cx="7772400" cy="242888"/>
          </a:xfrm>
          <a:prstGeom prst="rect">
            <a:avLst/>
          </a:prstGeom>
          <a:noFill/>
          <a:ln/>
        </p:spPr>
        <p:txBody>
          <a:bodyPr wrap="square" lIns="0" tIns="0" rIns="0" bIns="0" rtlCol="0" anchor="ctr" vert="horz"/>
          <a:lstStyle/>
          <a:p>
            <a:pPr algn="l" indent="0" marL="0">
              <a:lnSpc>
                <a:spcPts val="1913"/>
              </a:lnSpc>
              <a:buNone/>
            </a:pPr>
            <a:r>
              <a:rPr lang="en-US" sz="1275" dirty="0">
                <a:solidFill>
                  <a:srgbClr val="34495E"/>
                </a:solidFill>
              </a:rPr>
              <a:t>Avoid early closure on single diagnoses.</a:t>
            </a:r>
            <a:endParaRPr lang="en-US" sz="1275" dirty="0"/>
          </a:p>
        </p:txBody>
      </p:sp>
      <p:sp>
        <p:nvSpPr>
          <p:cNvPr id="25" name="Text 7"/>
          <p:cNvSpPr/>
          <p:nvPr/>
        </p:nvSpPr>
        <p:spPr>
          <a:xfrm>
            <a:off x="1000125" y="3086993"/>
            <a:ext cx="65532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C3E50"/>
                </a:solidFill>
              </a:rPr>
              <a:t>3. Investigate Appropriately</a:t>
            </a:r>
            <a:endParaRPr lang="en-US" sz="1500" dirty="0"/>
          </a:p>
        </p:txBody>
      </p:sp>
      <p:sp>
        <p:nvSpPr>
          <p:cNvPr id="26" name="Text 8"/>
          <p:cNvSpPr/>
          <p:nvPr/>
        </p:nvSpPr>
        <p:spPr>
          <a:xfrm>
            <a:off x="762000" y="3467993"/>
            <a:ext cx="7966710" cy="242888"/>
          </a:xfrm>
          <a:prstGeom prst="rect">
            <a:avLst/>
          </a:prstGeom>
          <a:noFill/>
          <a:ln/>
        </p:spPr>
        <p:txBody>
          <a:bodyPr wrap="square" lIns="0" tIns="0" rIns="0" bIns="0" rtlCol="0" anchor="ctr" vert="horz"/>
          <a:lstStyle/>
          <a:p>
            <a:pPr algn="l" indent="0" marL="0">
              <a:lnSpc>
                <a:spcPts val="1913"/>
              </a:lnSpc>
              <a:buNone/>
            </a:pPr>
            <a:r>
              <a:rPr lang="en-US" sz="1275" dirty="0">
                <a:solidFill>
                  <a:srgbClr val="34495E"/>
                </a:solidFill>
              </a:rPr>
              <a:t>Utilize first-line tests (CXR, ECG, FBC).</a:t>
            </a:r>
            <a:endParaRPr lang="en-US" sz="1275" dirty="0"/>
          </a:p>
        </p:txBody>
      </p:sp>
      <p:sp>
        <p:nvSpPr>
          <p:cNvPr id="27" name="Text 9"/>
          <p:cNvSpPr/>
          <p:nvPr/>
        </p:nvSpPr>
        <p:spPr>
          <a:xfrm>
            <a:off x="762000" y="3768030"/>
            <a:ext cx="8355330" cy="242888"/>
          </a:xfrm>
          <a:prstGeom prst="rect">
            <a:avLst/>
          </a:prstGeom>
          <a:noFill/>
          <a:ln/>
        </p:spPr>
        <p:txBody>
          <a:bodyPr wrap="square" lIns="0" tIns="0" rIns="0" bIns="0" rtlCol="0" anchor="ctr" vert="horz"/>
          <a:lstStyle/>
          <a:p>
            <a:pPr algn="l" indent="0" marL="0">
              <a:lnSpc>
                <a:spcPts val="1913"/>
              </a:lnSpc>
              <a:buNone/>
            </a:pPr>
            <a:r>
              <a:rPr lang="en-US" sz="1275" dirty="0">
                <a:solidFill>
                  <a:srgbClr val="34495E"/>
                </a:solidFill>
              </a:rPr>
              <a:t>Follow NICE biomarker pathways (NT-proBNP).</a:t>
            </a:r>
            <a:endParaRPr lang="en-US" sz="1275" dirty="0"/>
          </a:p>
        </p:txBody>
      </p:sp>
      <p:sp>
        <p:nvSpPr>
          <p:cNvPr id="28" name="Text 10"/>
          <p:cNvSpPr/>
          <p:nvPr/>
        </p:nvSpPr>
        <p:spPr>
          <a:xfrm>
            <a:off x="762000" y="4068068"/>
            <a:ext cx="8355330" cy="242888"/>
          </a:xfrm>
          <a:prstGeom prst="rect">
            <a:avLst/>
          </a:prstGeom>
          <a:noFill/>
          <a:ln/>
        </p:spPr>
        <p:txBody>
          <a:bodyPr wrap="square" lIns="0" tIns="0" rIns="0" bIns="0" rtlCol="0" anchor="ctr" vert="horz"/>
          <a:lstStyle/>
          <a:p>
            <a:pPr algn="l" indent="0" marL="0">
              <a:lnSpc>
                <a:spcPts val="1913"/>
              </a:lnSpc>
              <a:buNone/>
            </a:pPr>
            <a:r>
              <a:rPr lang="en-US" sz="1275" dirty="0">
                <a:solidFill>
                  <a:srgbClr val="34495E"/>
                </a:solidFill>
              </a:rPr>
              <a:t>Match investigations to clinical suspicion.</a:t>
            </a:r>
            <a:endParaRPr lang="en-US" sz="1275" dirty="0"/>
          </a:p>
        </p:txBody>
      </p:sp>
      <p:sp>
        <p:nvSpPr>
          <p:cNvPr id="29" name="Text 11"/>
          <p:cNvSpPr/>
          <p:nvPr/>
        </p:nvSpPr>
        <p:spPr>
          <a:xfrm>
            <a:off x="6810375" y="1348680"/>
            <a:ext cx="5381625"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C3E50"/>
                </a:solidFill>
              </a:rPr>
              <a:t>2. Risk-Stratify Urgency</a:t>
            </a:r>
            <a:endParaRPr lang="en-US" sz="1500" dirty="0"/>
          </a:p>
        </p:txBody>
      </p:sp>
      <p:sp>
        <p:nvSpPr>
          <p:cNvPr id="30" name="Text 12"/>
          <p:cNvSpPr/>
          <p:nvPr/>
        </p:nvSpPr>
        <p:spPr>
          <a:xfrm>
            <a:off x="6572250" y="1729680"/>
            <a:ext cx="5619750" cy="242888"/>
          </a:xfrm>
          <a:prstGeom prst="rect">
            <a:avLst/>
          </a:prstGeom>
          <a:noFill/>
          <a:ln/>
        </p:spPr>
        <p:txBody>
          <a:bodyPr wrap="square" lIns="0" tIns="0" rIns="0" bIns="0" rtlCol="0" anchor="ctr" vert="horz"/>
          <a:lstStyle/>
          <a:p>
            <a:pPr algn="l" indent="0" marL="0">
              <a:lnSpc>
                <a:spcPts val="1913"/>
              </a:lnSpc>
              <a:buNone/>
            </a:pPr>
            <a:r>
              <a:rPr lang="en-US" sz="1275" dirty="0">
                <a:solidFill>
                  <a:srgbClr val="34495E"/>
                </a:solidFill>
              </a:rPr>
              <a:t>Check vital signs (RR and SpO2) immediately.</a:t>
            </a:r>
            <a:endParaRPr lang="en-US" sz="1275" dirty="0"/>
          </a:p>
        </p:txBody>
      </p:sp>
      <p:sp>
        <p:nvSpPr>
          <p:cNvPr id="31" name="Text 13"/>
          <p:cNvSpPr/>
          <p:nvPr/>
        </p:nvSpPr>
        <p:spPr>
          <a:xfrm>
            <a:off x="6572250" y="2029718"/>
            <a:ext cx="5619750" cy="242888"/>
          </a:xfrm>
          <a:prstGeom prst="rect">
            <a:avLst/>
          </a:prstGeom>
          <a:noFill/>
          <a:ln/>
        </p:spPr>
        <p:txBody>
          <a:bodyPr wrap="square" lIns="0" tIns="0" rIns="0" bIns="0" rtlCol="0" anchor="ctr" vert="horz"/>
          <a:lstStyle/>
          <a:p>
            <a:pPr algn="l" indent="0" marL="0">
              <a:lnSpc>
                <a:spcPts val="1913"/>
              </a:lnSpc>
              <a:buNone/>
            </a:pPr>
            <a:r>
              <a:rPr lang="en-US" sz="1275" dirty="0">
                <a:solidFill>
                  <a:srgbClr val="34495E"/>
                </a:solidFill>
              </a:rPr>
              <a:t>Determine clinical stability vs. emergency.</a:t>
            </a:r>
            <a:endParaRPr lang="en-US" sz="1275" dirty="0"/>
          </a:p>
        </p:txBody>
      </p:sp>
      <p:sp>
        <p:nvSpPr>
          <p:cNvPr id="32" name="Text 14"/>
          <p:cNvSpPr/>
          <p:nvPr/>
        </p:nvSpPr>
        <p:spPr>
          <a:xfrm>
            <a:off x="6572250" y="2329755"/>
            <a:ext cx="5619750" cy="242888"/>
          </a:xfrm>
          <a:prstGeom prst="rect">
            <a:avLst/>
          </a:prstGeom>
          <a:noFill/>
          <a:ln/>
        </p:spPr>
        <p:txBody>
          <a:bodyPr wrap="square" lIns="0" tIns="0" rIns="0" bIns="0" rtlCol="0" anchor="ctr" vert="horz"/>
          <a:lstStyle/>
          <a:p>
            <a:pPr algn="l" indent="0" marL="0">
              <a:lnSpc>
                <a:spcPts val="1913"/>
              </a:lnSpc>
              <a:buNone/>
            </a:pPr>
            <a:r>
              <a:rPr lang="en-US" sz="1275" dirty="0">
                <a:solidFill>
                  <a:srgbClr val="34495E"/>
                </a:solidFill>
              </a:rPr>
              <a:t>Screen for red flags requiring 999 referral.</a:t>
            </a:r>
            <a:endParaRPr lang="en-US" sz="1275" dirty="0"/>
          </a:p>
        </p:txBody>
      </p:sp>
      <p:sp>
        <p:nvSpPr>
          <p:cNvPr id="33" name="Text 15"/>
          <p:cNvSpPr/>
          <p:nvPr/>
        </p:nvSpPr>
        <p:spPr>
          <a:xfrm>
            <a:off x="6810375" y="3086993"/>
            <a:ext cx="42672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C3E50"/>
                </a:solidFill>
              </a:rPr>
              <a:t>4. Refer or Manage</a:t>
            </a:r>
            <a:endParaRPr lang="en-US" sz="1500" dirty="0"/>
          </a:p>
        </p:txBody>
      </p:sp>
      <p:sp>
        <p:nvSpPr>
          <p:cNvPr id="34" name="Text 16"/>
          <p:cNvSpPr/>
          <p:nvPr/>
        </p:nvSpPr>
        <p:spPr>
          <a:xfrm>
            <a:off x="6572250" y="3467993"/>
            <a:ext cx="5619750" cy="242888"/>
          </a:xfrm>
          <a:prstGeom prst="rect">
            <a:avLst/>
          </a:prstGeom>
          <a:noFill/>
          <a:ln/>
        </p:spPr>
        <p:txBody>
          <a:bodyPr wrap="square" lIns="0" tIns="0" rIns="0" bIns="0" rtlCol="0" anchor="ctr" vert="horz"/>
          <a:lstStyle/>
          <a:p>
            <a:pPr algn="l" indent="0" marL="0">
              <a:lnSpc>
                <a:spcPts val="1913"/>
              </a:lnSpc>
              <a:buNone/>
            </a:pPr>
            <a:r>
              <a:rPr lang="en-US" sz="1275" dirty="0">
                <a:solidFill>
                  <a:srgbClr val="34495E"/>
                </a:solidFill>
              </a:rPr>
              <a:t>Determine if management is safe in primary care.</a:t>
            </a:r>
            <a:endParaRPr lang="en-US" sz="1275" dirty="0"/>
          </a:p>
        </p:txBody>
      </p:sp>
      <p:sp>
        <p:nvSpPr>
          <p:cNvPr id="35" name="Text 17"/>
          <p:cNvSpPr/>
          <p:nvPr/>
        </p:nvSpPr>
        <p:spPr>
          <a:xfrm>
            <a:off x="6572250" y="3768030"/>
            <a:ext cx="5619750" cy="242888"/>
          </a:xfrm>
          <a:prstGeom prst="rect">
            <a:avLst/>
          </a:prstGeom>
          <a:noFill/>
          <a:ln/>
        </p:spPr>
        <p:txBody>
          <a:bodyPr wrap="square" lIns="0" tIns="0" rIns="0" bIns="0" rtlCol="0" anchor="ctr" vert="horz"/>
          <a:lstStyle/>
          <a:p>
            <a:pPr algn="l" indent="0" marL="0">
              <a:lnSpc>
                <a:spcPts val="1913"/>
              </a:lnSpc>
              <a:buNone/>
            </a:pPr>
            <a:r>
              <a:rPr lang="en-US" sz="1275" dirty="0">
                <a:solidFill>
                  <a:srgbClr val="34495E"/>
                </a:solidFill>
              </a:rPr>
              <a:t>Navigate urgent vs. routine referral pathways.</a:t>
            </a:r>
            <a:endParaRPr lang="en-US" sz="1275" dirty="0"/>
          </a:p>
        </p:txBody>
      </p:sp>
      <p:sp>
        <p:nvSpPr>
          <p:cNvPr id="36" name="Text 18"/>
          <p:cNvSpPr/>
          <p:nvPr/>
        </p:nvSpPr>
        <p:spPr>
          <a:xfrm>
            <a:off x="6572250" y="4068068"/>
            <a:ext cx="5619750" cy="242888"/>
          </a:xfrm>
          <a:prstGeom prst="rect">
            <a:avLst/>
          </a:prstGeom>
          <a:noFill/>
          <a:ln/>
        </p:spPr>
        <p:txBody>
          <a:bodyPr wrap="square" lIns="0" tIns="0" rIns="0" bIns="0" rtlCol="0" anchor="ctr" vert="horz"/>
          <a:lstStyle/>
          <a:p>
            <a:pPr algn="l" indent="0" marL="0">
              <a:lnSpc>
                <a:spcPts val="1913"/>
              </a:lnSpc>
              <a:buNone/>
            </a:pPr>
            <a:r>
              <a:rPr lang="en-US" sz="1275" dirty="0">
                <a:solidFill>
                  <a:srgbClr val="34495E"/>
                </a:solidFill>
              </a:rPr>
              <a:t>Safety-net patients with clear instructions.</a:t>
            </a:r>
            <a:endParaRPr lang="en-US" sz="1275" dirty="0"/>
          </a:p>
        </p:txBody>
      </p:sp>
      <p:sp>
        <p:nvSpPr>
          <p:cNvPr id="37" name="Text 19"/>
          <p:cNvSpPr/>
          <p:nvPr/>
        </p:nvSpPr>
        <p:spPr>
          <a:xfrm>
            <a:off x="695325" y="4901505"/>
            <a:ext cx="722584" cy="209550"/>
          </a:xfrm>
          <a:prstGeom prst="rect">
            <a:avLst/>
          </a:prstGeom>
          <a:noFill/>
          <a:ln/>
        </p:spPr>
        <p:txBody>
          <a:bodyPr wrap="square" lIns="0" tIns="0" rIns="0" bIns="0" rtlCol="0" anchor="ctr" vert="horz"/>
          <a:lstStyle/>
          <a:p>
            <a:pPr indent="0" marL="0">
              <a:lnSpc>
                <a:spcPts val="1350"/>
              </a:lnSpc>
              <a:buNone/>
            </a:pPr>
            <a:r>
              <a:rPr lang="en-US" sz="900" b="1" dirty="0">
                <a:solidFill>
                  <a:srgbClr val="FFFFFF"/>
                </a:solidFill>
              </a:rPr>
              <a:t>PITFALL</a:t>
            </a:r>
            <a:endParaRPr lang="en-US" sz="900" dirty="0"/>
          </a:p>
        </p:txBody>
      </p:sp>
      <p:sp>
        <p:nvSpPr>
          <p:cNvPr id="38" name="Text 20"/>
          <p:cNvSpPr/>
          <p:nvPr/>
        </p:nvSpPr>
        <p:spPr>
          <a:xfrm>
            <a:off x="619125" y="5149155"/>
            <a:ext cx="10953750" cy="426541"/>
          </a:xfrm>
          <a:prstGeom prst="rect">
            <a:avLst/>
          </a:prstGeom>
          <a:noFill/>
          <a:ln/>
        </p:spPr>
        <p:txBody>
          <a:bodyPr wrap="square" lIns="0" tIns="0" rIns="0" bIns="0" rtlCol="0" anchor="ctr" vert="horz"/>
          <a:lstStyle/>
          <a:p>
            <a:pPr indent="0" marL="0">
              <a:lnSpc>
                <a:spcPts val="1680"/>
              </a:lnSpc>
              <a:buNone/>
            </a:pPr>
            <a:r>
              <a:rPr lang="en-US" sz="1200" b="1" dirty="0">
                <a:solidFill>
                  <a:srgbClr val="7F6000"/>
                </a:solidFill>
              </a:rPr>
              <a:t>Anchoring Bias:</a:t>
            </a:r>
            <a:pPr indent="0" marL="0">
              <a:lnSpc>
                <a:spcPts val="1680"/>
              </a:lnSpc>
              <a:buNone/>
            </a:pPr>
            <a:r>
              <a:rPr lang="en-US" sz="1200" dirty="0">
                <a:solidFill>
                  <a:srgbClr val="7F6000"/>
                </a:solidFill>
              </a:rPr>
              <a:t> Do not assume breathlessness in a patient with known COPD or asthma is simply an exacerbation. Always keep the differential open for acute Heart Failure, Pulmonary Embolism, or Anaemia.</a:t>
            </a:r>
            <a:endParaRPr lang="en-US" sz="1200" dirty="0"/>
          </a:p>
        </p:txBody>
      </p:sp>
      <p:sp>
        <p:nvSpPr>
          <p:cNvPr id="39" name="Text 21"/>
          <p:cNvSpPr/>
          <p:nvPr/>
        </p:nvSpPr>
        <p:spPr>
          <a:xfrm>
            <a:off x="5325219" y="6543675"/>
            <a:ext cx="1541562" cy="152400"/>
          </a:xfrm>
          <a:prstGeom prst="rect">
            <a:avLst/>
          </a:prstGeom>
          <a:noFill/>
          <a:ln/>
        </p:spPr>
        <p:txBody>
          <a:bodyPr wrap="square" lIns="0" tIns="0" rIns="0" bIns="0" rtlCol="0" anchor="ctr" vert="horz"/>
          <a:lstStyle/>
          <a:p>
            <a:pPr algn="ctr" indent="0" marL="0">
              <a:lnSpc>
                <a:spcPts val="1575"/>
              </a:lnSpc>
              <a:buNone/>
            </a:pPr>
            <a:r>
              <a:rPr lang="en-US" sz="1050" spc="60" kern="0" dirty="0">
                <a:solidFill>
                  <a:srgbClr val="7F8C8D"/>
                </a:solidFill>
              </a:rPr>
              <a:t>www.bradfordvts.co.uk</a:t>
            </a:r>
            <a:endParaRPr lang="en-US" sz="10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0" y="0"/>
            <a:ext cx="12192000" cy="381000"/>
          </a:xfrm>
          <a:prstGeom prst="rect">
            <a:avLst/>
          </a:prstGeom>
        </p:spPr>
      </p:pic>
      <p:pic>
        <p:nvPicPr>
          <p:cNvPr id="5" name="Image 3" descr="preencoded.png">    </p:cNvPr>
          <p:cNvPicPr>
            <a:picLocks noChangeAspect="1"/>
          </p:cNvPicPr>
          <p:nvPr/>
        </p:nvPicPr>
        <p:blipFill>
          <a:blip r:embed="rId5"/>
          <a:stretch>
            <a:fillRect/>
          </a:stretch>
        </p:blipFill>
        <p:spPr>
          <a:xfrm>
            <a:off x="0" y="523875"/>
            <a:ext cx="12192000" cy="596205"/>
          </a:xfrm>
          <a:prstGeom prst="rect">
            <a:avLst/>
          </a:prstGeom>
        </p:spPr>
      </p:pic>
      <p:pic>
        <p:nvPicPr>
          <p:cNvPr id="6" name="Image 4" descr="preencoded.png">    </p:cNvPr>
          <p:cNvPicPr>
            <a:picLocks noChangeAspect="1"/>
          </p:cNvPicPr>
          <p:nvPr/>
        </p:nvPicPr>
        <p:blipFill>
          <a:blip r:embed="rId6"/>
          <a:stretch>
            <a:fillRect/>
          </a:stretch>
        </p:blipFill>
        <p:spPr>
          <a:xfrm>
            <a:off x="238125" y="1310580"/>
            <a:ext cx="5762625" cy="3666232"/>
          </a:xfrm>
          <a:prstGeom prst="rect">
            <a:avLst/>
          </a:prstGeom>
        </p:spPr>
      </p:pic>
      <p:pic>
        <p:nvPicPr>
          <p:cNvPr id="7" name="Image 5" descr="preencoded.png">    </p:cNvPr>
          <p:cNvPicPr>
            <a:picLocks noChangeAspect="1"/>
          </p:cNvPicPr>
          <p:nvPr/>
        </p:nvPicPr>
        <p:blipFill>
          <a:blip r:embed="rId7"/>
          <a:stretch>
            <a:fillRect/>
          </a:stretch>
        </p:blipFill>
        <p:spPr>
          <a:xfrm>
            <a:off x="428625" y="1501080"/>
            <a:ext cx="5381625" cy="361950"/>
          </a:xfrm>
          <a:prstGeom prst="rect">
            <a:avLst/>
          </a:prstGeom>
        </p:spPr>
      </p:pic>
      <p:pic>
        <p:nvPicPr>
          <p:cNvPr id="8" name="Image 6" descr="preencoded.png">    </p:cNvPr>
          <p:cNvPicPr>
            <a:picLocks noChangeAspect="1"/>
          </p:cNvPicPr>
          <p:nvPr/>
        </p:nvPicPr>
        <p:blipFill>
          <a:blip r:embed="rId8"/>
          <a:stretch>
            <a:fillRect/>
          </a:stretch>
        </p:blipFill>
        <p:spPr>
          <a:xfrm>
            <a:off x="428625" y="1548705"/>
            <a:ext cx="238125" cy="190500"/>
          </a:xfrm>
          <a:prstGeom prst="rect">
            <a:avLst/>
          </a:prstGeom>
        </p:spPr>
      </p:pic>
      <p:pic>
        <p:nvPicPr>
          <p:cNvPr id="9" name="Image 7" descr="preencoded.png">    </p:cNvPr>
          <p:cNvPicPr>
            <a:picLocks noChangeAspect="1"/>
          </p:cNvPicPr>
          <p:nvPr/>
        </p:nvPicPr>
        <p:blipFill>
          <a:blip r:embed="rId9"/>
          <a:stretch>
            <a:fillRect/>
          </a:stretch>
        </p:blipFill>
        <p:spPr>
          <a:xfrm>
            <a:off x="428625" y="1977330"/>
            <a:ext cx="190500" cy="190500"/>
          </a:xfrm>
          <a:prstGeom prst="rect">
            <a:avLst/>
          </a:prstGeom>
        </p:spPr>
      </p:pic>
      <p:pic>
        <p:nvPicPr>
          <p:cNvPr id="10" name="Image 8" descr="preencoded.png">    </p:cNvPr>
          <p:cNvPicPr>
            <a:picLocks noChangeAspect="1"/>
          </p:cNvPicPr>
          <p:nvPr/>
        </p:nvPicPr>
        <p:blipFill>
          <a:blip r:embed="rId10"/>
          <a:stretch>
            <a:fillRect/>
          </a:stretch>
        </p:blipFill>
        <p:spPr>
          <a:xfrm>
            <a:off x="428625" y="2499122"/>
            <a:ext cx="190500" cy="222200"/>
          </a:xfrm>
          <a:prstGeom prst="rect">
            <a:avLst/>
          </a:prstGeom>
        </p:spPr>
      </p:pic>
      <p:pic>
        <p:nvPicPr>
          <p:cNvPr id="11" name="Image 9" descr="preencoded.png">    </p:cNvPr>
          <p:cNvPicPr>
            <a:picLocks noChangeAspect="1"/>
          </p:cNvPicPr>
          <p:nvPr/>
        </p:nvPicPr>
        <p:blipFill>
          <a:blip r:embed="rId11"/>
          <a:stretch>
            <a:fillRect/>
          </a:stretch>
        </p:blipFill>
        <p:spPr>
          <a:xfrm>
            <a:off x="428625" y="3234184"/>
            <a:ext cx="190500" cy="166688"/>
          </a:xfrm>
          <a:prstGeom prst="rect">
            <a:avLst/>
          </a:prstGeom>
        </p:spPr>
      </p:pic>
      <p:pic>
        <p:nvPicPr>
          <p:cNvPr id="12" name="Image 10" descr="preencoded.png">    </p:cNvPr>
          <p:cNvPicPr>
            <a:picLocks noChangeAspect="1"/>
          </p:cNvPicPr>
          <p:nvPr/>
        </p:nvPicPr>
        <p:blipFill>
          <a:blip r:embed="rId12"/>
          <a:stretch>
            <a:fillRect/>
          </a:stretch>
        </p:blipFill>
        <p:spPr>
          <a:xfrm>
            <a:off x="238125" y="5167313"/>
            <a:ext cx="5762625" cy="1138238"/>
          </a:xfrm>
          <a:prstGeom prst="rect">
            <a:avLst/>
          </a:prstGeom>
        </p:spPr>
      </p:pic>
      <p:pic>
        <p:nvPicPr>
          <p:cNvPr id="13" name="Image 11" descr="preencoded.png">    </p:cNvPr>
          <p:cNvPicPr>
            <a:picLocks noChangeAspect="1"/>
          </p:cNvPicPr>
          <p:nvPr/>
        </p:nvPicPr>
        <p:blipFill>
          <a:blip r:embed="rId13"/>
          <a:stretch>
            <a:fillRect/>
          </a:stretch>
        </p:blipFill>
        <p:spPr>
          <a:xfrm>
            <a:off x="381000" y="5346650"/>
            <a:ext cx="142875" cy="114300"/>
          </a:xfrm>
          <a:prstGeom prst="rect">
            <a:avLst/>
          </a:prstGeom>
        </p:spPr>
      </p:pic>
      <p:pic>
        <p:nvPicPr>
          <p:cNvPr id="14" name="Image 12" descr="preencoded.png">    </p:cNvPr>
          <p:cNvPicPr>
            <a:picLocks noChangeAspect="1"/>
          </p:cNvPicPr>
          <p:nvPr/>
        </p:nvPicPr>
        <p:blipFill>
          <a:blip r:embed="rId14"/>
          <a:stretch>
            <a:fillRect/>
          </a:stretch>
        </p:blipFill>
        <p:spPr>
          <a:xfrm>
            <a:off x="6191250" y="1310580"/>
            <a:ext cx="5762625" cy="2861370"/>
          </a:xfrm>
          <a:prstGeom prst="rect">
            <a:avLst/>
          </a:prstGeom>
        </p:spPr>
      </p:pic>
      <p:pic>
        <p:nvPicPr>
          <p:cNvPr id="15" name="Image 13" descr="preencoded.png">    </p:cNvPr>
          <p:cNvPicPr>
            <a:picLocks noChangeAspect="1"/>
          </p:cNvPicPr>
          <p:nvPr/>
        </p:nvPicPr>
        <p:blipFill>
          <a:blip r:embed="rId15"/>
          <a:stretch>
            <a:fillRect/>
          </a:stretch>
        </p:blipFill>
        <p:spPr>
          <a:xfrm>
            <a:off x="6381750" y="1501080"/>
            <a:ext cx="5381625" cy="361950"/>
          </a:xfrm>
          <a:prstGeom prst="rect">
            <a:avLst/>
          </a:prstGeom>
        </p:spPr>
      </p:pic>
      <p:pic>
        <p:nvPicPr>
          <p:cNvPr id="16" name="Image 14" descr="preencoded.png">    </p:cNvPr>
          <p:cNvPicPr>
            <a:picLocks noChangeAspect="1"/>
          </p:cNvPicPr>
          <p:nvPr/>
        </p:nvPicPr>
        <p:blipFill>
          <a:blip r:embed="rId16"/>
          <a:stretch>
            <a:fillRect/>
          </a:stretch>
        </p:blipFill>
        <p:spPr>
          <a:xfrm>
            <a:off x="6381750" y="1548705"/>
            <a:ext cx="238125" cy="190500"/>
          </a:xfrm>
          <a:prstGeom prst="rect">
            <a:avLst/>
          </a:prstGeom>
        </p:spPr>
      </p:pic>
      <p:pic>
        <p:nvPicPr>
          <p:cNvPr id="17" name="Image 15" descr="preencoded.png">    </p:cNvPr>
          <p:cNvPicPr>
            <a:picLocks noChangeAspect="1"/>
          </p:cNvPicPr>
          <p:nvPr/>
        </p:nvPicPr>
        <p:blipFill>
          <a:blip r:embed="rId17"/>
          <a:stretch>
            <a:fillRect/>
          </a:stretch>
        </p:blipFill>
        <p:spPr>
          <a:xfrm>
            <a:off x="6381750" y="1977330"/>
            <a:ext cx="190500" cy="222200"/>
          </a:xfrm>
          <a:prstGeom prst="rect">
            <a:avLst/>
          </a:prstGeom>
        </p:spPr>
      </p:pic>
      <p:pic>
        <p:nvPicPr>
          <p:cNvPr id="18" name="Image 16" descr="preencoded.png">    </p:cNvPr>
          <p:cNvPicPr>
            <a:picLocks noChangeAspect="1"/>
          </p:cNvPicPr>
          <p:nvPr/>
        </p:nvPicPr>
        <p:blipFill>
          <a:blip r:embed="rId18"/>
          <a:stretch>
            <a:fillRect/>
          </a:stretch>
        </p:blipFill>
        <p:spPr>
          <a:xfrm>
            <a:off x="6381750" y="2499122"/>
            <a:ext cx="190500" cy="242441"/>
          </a:xfrm>
          <a:prstGeom prst="rect">
            <a:avLst/>
          </a:prstGeom>
        </p:spPr>
      </p:pic>
      <p:pic>
        <p:nvPicPr>
          <p:cNvPr id="19" name="Image 17" descr="preencoded.png">    </p:cNvPr>
          <p:cNvPicPr>
            <a:picLocks noChangeAspect="1"/>
          </p:cNvPicPr>
          <p:nvPr/>
        </p:nvPicPr>
        <p:blipFill>
          <a:blip r:embed="rId19"/>
          <a:stretch>
            <a:fillRect/>
          </a:stretch>
        </p:blipFill>
        <p:spPr>
          <a:xfrm>
            <a:off x="6381750" y="3020913"/>
            <a:ext cx="190500" cy="242441"/>
          </a:xfrm>
          <a:prstGeom prst="rect">
            <a:avLst/>
          </a:prstGeom>
        </p:spPr>
      </p:pic>
      <p:pic>
        <p:nvPicPr>
          <p:cNvPr id="20" name="Image 18" descr="preencoded.png">    </p:cNvPr>
          <p:cNvPicPr>
            <a:picLocks noChangeAspect="1"/>
          </p:cNvPicPr>
          <p:nvPr/>
        </p:nvPicPr>
        <p:blipFill>
          <a:blip r:embed="rId20"/>
          <a:stretch>
            <a:fillRect/>
          </a:stretch>
        </p:blipFill>
        <p:spPr>
          <a:xfrm>
            <a:off x="6191250" y="4362450"/>
            <a:ext cx="5762625" cy="923925"/>
          </a:xfrm>
          <a:prstGeom prst="rect">
            <a:avLst/>
          </a:prstGeom>
        </p:spPr>
      </p:pic>
      <p:pic>
        <p:nvPicPr>
          <p:cNvPr id="21" name="Image 19" descr="preencoded.png">    </p:cNvPr>
          <p:cNvPicPr>
            <a:picLocks noChangeAspect="1"/>
          </p:cNvPicPr>
          <p:nvPr/>
        </p:nvPicPr>
        <p:blipFill>
          <a:blip r:embed="rId21"/>
          <a:stretch>
            <a:fillRect/>
          </a:stretch>
        </p:blipFill>
        <p:spPr>
          <a:xfrm>
            <a:off x="6191250" y="5381625"/>
            <a:ext cx="5762625" cy="923925"/>
          </a:xfrm>
          <a:prstGeom prst="rect">
            <a:avLst/>
          </a:prstGeom>
        </p:spPr>
      </p:pic>
      <p:pic>
        <p:nvPicPr>
          <p:cNvPr id="22" name="Image 20" descr="preencoded.png">    </p:cNvPr>
          <p:cNvPicPr>
            <a:picLocks noChangeAspect="1"/>
          </p:cNvPicPr>
          <p:nvPr/>
        </p:nvPicPr>
        <p:blipFill>
          <a:blip r:embed="rId22"/>
          <a:stretch>
            <a:fillRect/>
          </a:stretch>
        </p:blipFill>
        <p:spPr>
          <a:xfrm>
            <a:off x="0" y="6400800"/>
            <a:ext cx="12192000" cy="457200"/>
          </a:xfrm>
          <a:prstGeom prst="rect">
            <a:avLst/>
          </a:prstGeom>
        </p:spPr>
      </p:pic>
      <p:sp>
        <p:nvSpPr>
          <p:cNvPr id="23" name="Text 0"/>
          <p:cNvSpPr/>
          <p:nvPr/>
        </p:nvSpPr>
        <p:spPr>
          <a:xfrm>
            <a:off x="238125" y="104775"/>
            <a:ext cx="4160520" cy="152400"/>
          </a:xfrm>
          <a:prstGeom prst="rect">
            <a:avLst/>
          </a:prstGeom>
          <a:noFill/>
          <a:ln/>
        </p:spPr>
        <p:txBody>
          <a:bodyPr wrap="square" lIns="0" tIns="0" rIns="0" bIns="0" rtlCol="0" anchor="ctr" vert="horz"/>
          <a:lstStyle/>
          <a:p>
            <a:pPr indent="0" marL="0">
              <a:lnSpc>
                <a:spcPts val="1575"/>
              </a:lnSpc>
              <a:buNone/>
            </a:pPr>
            <a:r>
              <a:rPr lang="en-US" sz="1050" b="1" spc="90" kern="0" dirty="0">
                <a:solidFill>
                  <a:srgbClr val="FFFFFF"/>
                </a:solidFill>
              </a:rPr>
              <a:t>BRADFORD VTS TEACHING DECK</a:t>
            </a:r>
            <a:endParaRPr lang="en-US" sz="1050" dirty="0"/>
          </a:p>
        </p:txBody>
      </p:sp>
      <p:sp>
        <p:nvSpPr>
          <p:cNvPr id="24" name="Text 1"/>
          <p:cNvSpPr/>
          <p:nvPr/>
        </p:nvSpPr>
        <p:spPr>
          <a:xfrm>
            <a:off x="238125" y="523875"/>
            <a:ext cx="11953875"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C3E50"/>
                </a:solidFill>
              </a:rPr>
              <a:t>Case Study: Analysis and Teaching Points</a:t>
            </a:r>
            <a:endParaRPr lang="en-US" sz="2100" dirty="0"/>
          </a:p>
        </p:txBody>
      </p:sp>
      <p:sp>
        <p:nvSpPr>
          <p:cNvPr id="25" name="Text 2"/>
          <p:cNvSpPr/>
          <p:nvPr/>
        </p:nvSpPr>
        <p:spPr>
          <a:xfrm>
            <a:off x="238125" y="891480"/>
            <a:ext cx="11715750"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rPr>
              <a:t>Avoiding Anchoring Bias &amp; Holding the Differential Open</a:t>
            </a:r>
            <a:endParaRPr lang="en-US" sz="1200" dirty="0"/>
          </a:p>
        </p:txBody>
      </p:sp>
      <p:sp>
        <p:nvSpPr>
          <p:cNvPr id="26" name="Text 3"/>
          <p:cNvSpPr/>
          <p:nvPr/>
        </p:nvSpPr>
        <p:spPr>
          <a:xfrm>
            <a:off x="762000" y="1501080"/>
            <a:ext cx="5381625" cy="361950"/>
          </a:xfrm>
          <a:prstGeom prst="rect">
            <a:avLst/>
          </a:prstGeom>
          <a:noFill/>
          <a:ln/>
        </p:spPr>
        <p:txBody>
          <a:bodyPr wrap="square" lIns="0" tIns="0" rIns="0" bIns="0" rtlCol="0" anchor="ctr" vert="horz"/>
          <a:lstStyle/>
          <a:p>
            <a:pPr indent="0" marL="0">
              <a:lnSpc>
                <a:spcPts val="2250"/>
              </a:lnSpc>
              <a:buNone/>
            </a:pPr>
            <a:r>
              <a:rPr lang="en-US" sz="1500" b="1" dirty="0">
                <a:solidFill>
                  <a:srgbClr val="2C3E50"/>
                </a:solidFill>
              </a:rPr>
              <a:t>Clinical Interpretation</a:t>
            </a:r>
            <a:endParaRPr lang="en-US" sz="1500" dirty="0"/>
          </a:p>
        </p:txBody>
      </p:sp>
      <p:sp>
        <p:nvSpPr>
          <p:cNvPr id="27" name="Text 4"/>
          <p:cNvSpPr/>
          <p:nvPr/>
        </p:nvSpPr>
        <p:spPr>
          <a:xfrm>
            <a:off x="619125" y="1977330"/>
            <a:ext cx="5381625" cy="426541"/>
          </a:xfrm>
          <a:prstGeom prst="rect">
            <a:avLst/>
          </a:prstGeom>
          <a:noFill/>
          <a:ln/>
        </p:spPr>
        <p:txBody>
          <a:bodyPr wrap="square" lIns="0" tIns="0" rIns="0" bIns="0" rtlCol="0" anchor="ctr" vert="horz"/>
          <a:lstStyle/>
          <a:p>
            <a:pPr algn="l" indent="0" marL="0">
              <a:lnSpc>
                <a:spcPts val="1680"/>
              </a:lnSpc>
              <a:buNone/>
            </a:pPr>
            <a:r>
              <a:rPr lang="en-US" sz="1200" b="1" dirty="0">
                <a:solidFill>
                  <a:srgbClr val="34495E"/>
                </a:solidFill>
              </a:rPr>
              <a:t>Sinus Tachycardia:</a:t>
            </a:r>
            <a:pPr algn="l" indent="0" marL="0">
              <a:lnSpc>
                <a:spcPts val="1680"/>
              </a:lnSpc>
              <a:buNone/>
            </a:pPr>
            <a:r>
              <a:rPr lang="en-US" sz="1200" dirty="0">
                <a:solidFill>
                  <a:srgbClr val="34495E"/>
                </a:solidFill>
              </a:rPr>
              <a:t>A non-specific finding. In a 39-year-old, this must trigger a wide search for underlying causes before assuming stress.</a:t>
            </a:r>
            <a:endParaRPr lang="en-US" sz="1200" dirty="0"/>
          </a:p>
        </p:txBody>
      </p:sp>
      <p:sp>
        <p:nvSpPr>
          <p:cNvPr id="28" name="Text 5"/>
          <p:cNvSpPr/>
          <p:nvPr/>
        </p:nvSpPr>
        <p:spPr>
          <a:xfrm>
            <a:off x="619125" y="2499122"/>
            <a:ext cx="5381625" cy="639812"/>
          </a:xfrm>
          <a:prstGeom prst="rect">
            <a:avLst/>
          </a:prstGeom>
          <a:noFill/>
          <a:ln/>
        </p:spPr>
        <p:txBody>
          <a:bodyPr wrap="square" lIns="0" tIns="0" rIns="0" bIns="0" rtlCol="0" anchor="ctr" vert="horz"/>
          <a:lstStyle/>
          <a:p>
            <a:pPr algn="l" indent="0" marL="0">
              <a:lnSpc>
                <a:spcPts val="1680"/>
              </a:lnSpc>
              <a:buNone/>
            </a:pPr>
            <a:r>
              <a:rPr lang="en-US" sz="1200" b="1" dirty="0">
                <a:solidFill>
                  <a:srgbClr val="34495E"/>
                </a:solidFill>
              </a:rPr>
              <a:t>Family History:</a:t>
            </a:r>
            <a:pPr algn="l" indent="0" marL="0">
              <a:lnSpc>
                <a:spcPts val="1680"/>
              </a:lnSpc>
              <a:buNone/>
            </a:pPr>
            <a:r>
              <a:rPr lang="en-US" sz="1200" dirty="0">
                <a:solidFill>
                  <a:srgbClr val="34495E"/>
                </a:solidFill>
              </a:rPr>
              <a:t>While it raises the suspicion of Lung Cancer, it also creates significant</a:t>
            </a:r>
            <a:pPr algn="l" indent="0" marL="0">
              <a:lnSpc>
                <a:spcPts val="1680"/>
              </a:lnSpc>
              <a:buNone/>
            </a:pPr>
            <a:r>
              <a:rPr lang="en-US" sz="1200" i="1" dirty="0">
                <a:solidFill>
                  <a:srgbClr val="34495E"/>
                </a:solidFill>
              </a:rPr>
              <a:t>Anxiety</a:t>
            </a:r>
            <a:pPr algn="l" indent="0" marL="0">
              <a:lnSpc>
                <a:spcPts val="1680"/>
              </a:lnSpc>
              <a:buNone/>
            </a:pPr>
            <a:r>
              <a:rPr lang="en-US" sz="1200" dirty="0">
                <a:solidFill>
                  <a:srgbClr val="34495E"/>
                </a:solidFill>
              </a:rPr>
              <a:t>. However, anxiety remains a diagnosis of exclusion.</a:t>
            </a:r>
            <a:endParaRPr lang="en-US" sz="1200" dirty="0"/>
          </a:p>
        </p:txBody>
      </p:sp>
      <p:sp>
        <p:nvSpPr>
          <p:cNvPr id="29" name="Text 6"/>
          <p:cNvSpPr/>
          <p:nvPr/>
        </p:nvSpPr>
        <p:spPr>
          <a:xfrm>
            <a:off x="619125" y="3234184"/>
            <a:ext cx="5381625" cy="426541"/>
          </a:xfrm>
          <a:prstGeom prst="rect">
            <a:avLst/>
          </a:prstGeom>
          <a:noFill/>
          <a:ln/>
        </p:spPr>
        <p:txBody>
          <a:bodyPr wrap="square" lIns="0" tIns="0" rIns="0" bIns="0" rtlCol="0" anchor="ctr" vert="horz"/>
          <a:lstStyle/>
          <a:p>
            <a:pPr algn="l" indent="0" marL="0">
              <a:lnSpc>
                <a:spcPts val="1680"/>
              </a:lnSpc>
              <a:buNone/>
            </a:pPr>
            <a:r>
              <a:rPr lang="en-US" sz="1200" b="1" dirty="0">
                <a:solidFill>
                  <a:srgbClr val="34495E"/>
                </a:solidFill>
              </a:rPr>
              <a:t>Holding Differentials:</a:t>
            </a:r>
            <a:pPr algn="l" indent="0" marL="0">
              <a:lnSpc>
                <a:spcPts val="1680"/>
              </a:lnSpc>
              <a:buNone/>
            </a:pPr>
            <a:r>
              <a:rPr lang="en-US" sz="1200" dirty="0">
                <a:solidFill>
                  <a:srgbClr val="34495E"/>
                </a:solidFill>
              </a:rPr>
              <a:t>Maintain a broad list: PE (high stakes), Anaemia (common), Thyrotoxicosis (easily missed), and Asthma.</a:t>
            </a:r>
            <a:endParaRPr lang="en-US" sz="1200" dirty="0"/>
          </a:p>
        </p:txBody>
      </p:sp>
      <p:sp>
        <p:nvSpPr>
          <p:cNvPr id="30" name="Text 7"/>
          <p:cNvSpPr/>
          <p:nvPr/>
        </p:nvSpPr>
        <p:spPr>
          <a:xfrm>
            <a:off x="523875" y="5167313"/>
            <a:ext cx="5476875" cy="1138238"/>
          </a:xfrm>
          <a:prstGeom prst="rect">
            <a:avLst/>
          </a:prstGeom>
          <a:noFill/>
          <a:ln/>
        </p:spPr>
        <p:txBody>
          <a:bodyPr wrap="square" lIns="0" tIns="0" rIns="0" bIns="0" rtlCol="0" anchor="ctr" vert="horz"/>
          <a:lstStyle/>
          <a:p>
            <a:pPr indent="0" marL="0">
              <a:lnSpc>
                <a:spcPts val="1350"/>
              </a:lnSpc>
              <a:buNone/>
            </a:pPr>
            <a:r>
              <a:rPr lang="en-US" sz="900" b="1" dirty="0">
                <a:solidFill>
                  <a:srgbClr val="2C3E50"/>
                </a:solidFill>
              </a:rPr>
              <a:t> PITFALL WARNING</a:t>
            </a:r>
            <a:pPr indent="0" marL="0">
              <a:lnSpc>
                <a:spcPts val="1688"/>
              </a:lnSpc>
              <a:buNone/>
            </a:pPr>
            <a:r>
              <a:rPr lang="en-US" sz="1125" b="1" dirty="0">
                <a:solidFill>
                  <a:srgbClr val="2C3E50"/>
                </a:solidFill>
              </a:rPr>
              <a:t>Anchoring Bias:</a:t>
            </a:r>
            <a:pPr indent="0" marL="0">
              <a:lnSpc>
                <a:spcPts val="1688"/>
              </a:lnSpc>
              <a:buNone/>
            </a:pPr>
            <a:r>
              <a:rPr lang="en-US" sz="1125" dirty="0">
                <a:solidFill>
                  <a:srgbClr val="2C3E50"/>
                </a:solidFill>
              </a:rPr>
              <a:t> Don't settle on "Anxiety" just because of the family context. Premature closure leads to missing serious pathology like PE or early-stage malignancy.</a:t>
            </a:r>
            <a:endParaRPr lang="en-US" sz="1125" dirty="0"/>
          </a:p>
        </p:txBody>
      </p:sp>
      <p:sp>
        <p:nvSpPr>
          <p:cNvPr id="31" name="Text 8"/>
          <p:cNvSpPr/>
          <p:nvPr/>
        </p:nvSpPr>
        <p:spPr>
          <a:xfrm>
            <a:off x="6715125" y="1501080"/>
            <a:ext cx="5381625" cy="361950"/>
          </a:xfrm>
          <a:prstGeom prst="rect">
            <a:avLst/>
          </a:prstGeom>
          <a:noFill/>
          <a:ln/>
        </p:spPr>
        <p:txBody>
          <a:bodyPr wrap="square" lIns="0" tIns="0" rIns="0" bIns="0" rtlCol="0" anchor="ctr" vert="horz"/>
          <a:lstStyle/>
          <a:p>
            <a:pPr indent="0" marL="0">
              <a:lnSpc>
                <a:spcPts val="2250"/>
              </a:lnSpc>
              <a:buNone/>
            </a:pPr>
            <a:r>
              <a:rPr lang="en-US" sz="1500" b="1" dirty="0">
                <a:solidFill>
                  <a:srgbClr val="2C3E50"/>
                </a:solidFill>
              </a:rPr>
              <a:t>Systematic GP Approach</a:t>
            </a:r>
            <a:endParaRPr lang="en-US" sz="1500" dirty="0"/>
          </a:p>
        </p:txBody>
      </p:sp>
      <p:sp>
        <p:nvSpPr>
          <p:cNvPr id="32" name="Text 9"/>
          <p:cNvSpPr/>
          <p:nvPr/>
        </p:nvSpPr>
        <p:spPr>
          <a:xfrm>
            <a:off x="6572250" y="1977330"/>
            <a:ext cx="5381625" cy="426541"/>
          </a:xfrm>
          <a:prstGeom prst="rect">
            <a:avLst/>
          </a:prstGeom>
          <a:noFill/>
          <a:ln/>
        </p:spPr>
        <p:txBody>
          <a:bodyPr wrap="square" lIns="0" tIns="0" rIns="0" bIns="0" rtlCol="0" anchor="ctr" vert="horz"/>
          <a:lstStyle/>
          <a:p>
            <a:pPr algn="l" indent="0" marL="0">
              <a:lnSpc>
                <a:spcPts val="1680"/>
              </a:lnSpc>
              <a:buNone/>
            </a:pPr>
            <a:r>
              <a:rPr lang="en-US" sz="1200" b="1" dirty="0">
                <a:solidFill>
                  <a:srgbClr val="34495E"/>
                </a:solidFill>
              </a:rPr>
              <a:t>Initial Battery:</a:t>
            </a:r>
            <a:pPr algn="l" indent="0" marL="0">
              <a:lnSpc>
                <a:spcPts val="1680"/>
              </a:lnSpc>
              <a:buNone/>
            </a:pPr>
            <a:r>
              <a:rPr lang="en-US" sz="1200" dirty="0">
                <a:solidFill>
                  <a:srgbClr val="34495E"/>
                </a:solidFill>
              </a:rPr>
              <a:t>FBC (Anaemia), TFTs (Thyroid), ECG (Rhythm/Strain), and CXR (Malignancy/Heart Size).</a:t>
            </a:r>
            <a:endParaRPr lang="en-US" sz="1200" dirty="0"/>
          </a:p>
        </p:txBody>
      </p:sp>
      <p:sp>
        <p:nvSpPr>
          <p:cNvPr id="33" name="Text 10"/>
          <p:cNvSpPr/>
          <p:nvPr/>
        </p:nvSpPr>
        <p:spPr>
          <a:xfrm>
            <a:off x="6572250" y="2499122"/>
            <a:ext cx="5381625" cy="426541"/>
          </a:xfrm>
          <a:prstGeom prst="rect">
            <a:avLst/>
          </a:prstGeom>
          <a:noFill/>
          <a:ln/>
        </p:spPr>
        <p:txBody>
          <a:bodyPr wrap="square" lIns="0" tIns="0" rIns="0" bIns="0" rtlCol="0" anchor="ctr" vert="horz"/>
          <a:lstStyle/>
          <a:p>
            <a:pPr algn="l" indent="0" marL="0">
              <a:lnSpc>
                <a:spcPts val="1680"/>
              </a:lnSpc>
              <a:buNone/>
            </a:pPr>
            <a:r>
              <a:rPr lang="en-US" sz="1200" b="1" dirty="0">
                <a:solidFill>
                  <a:srgbClr val="34495E"/>
                </a:solidFill>
              </a:rPr>
              <a:t>Risk Stratification:</a:t>
            </a:r>
            <a:pPr algn="l" indent="0" marL="0">
              <a:lnSpc>
                <a:spcPts val="1680"/>
              </a:lnSpc>
              <a:buNone/>
            </a:pPr>
            <a:r>
              <a:rPr lang="en-US" sz="1200" dirty="0">
                <a:solidFill>
                  <a:srgbClr val="34495E"/>
                </a:solidFill>
              </a:rPr>
              <a:t>Calculate a Wells Score even if PE is not the primary clinical suspicion to justify D-dimer testing.</a:t>
            </a:r>
            <a:endParaRPr lang="en-US" sz="1200" dirty="0"/>
          </a:p>
        </p:txBody>
      </p:sp>
      <p:sp>
        <p:nvSpPr>
          <p:cNvPr id="34" name="Text 11"/>
          <p:cNvSpPr/>
          <p:nvPr/>
        </p:nvSpPr>
        <p:spPr>
          <a:xfrm>
            <a:off x="6572250" y="3020913"/>
            <a:ext cx="5381625" cy="426541"/>
          </a:xfrm>
          <a:prstGeom prst="rect">
            <a:avLst/>
          </a:prstGeom>
          <a:noFill/>
          <a:ln/>
        </p:spPr>
        <p:txBody>
          <a:bodyPr wrap="square" lIns="0" tIns="0" rIns="0" bIns="0" rtlCol="0" anchor="ctr" vert="horz"/>
          <a:lstStyle/>
          <a:p>
            <a:pPr algn="l" indent="0" marL="0">
              <a:lnSpc>
                <a:spcPts val="1680"/>
              </a:lnSpc>
              <a:buNone/>
            </a:pPr>
            <a:r>
              <a:rPr lang="en-US" sz="1200" b="1" dirty="0">
                <a:solidFill>
                  <a:srgbClr val="34495E"/>
                </a:solidFill>
              </a:rPr>
              <a:t>Safety Netting:</a:t>
            </a:r>
            <a:pPr algn="l" indent="0" marL="0">
              <a:lnSpc>
                <a:spcPts val="1680"/>
              </a:lnSpc>
              <a:buNone/>
            </a:pPr>
            <a:r>
              <a:rPr lang="en-US" sz="1200" dirty="0">
                <a:solidFill>
                  <a:srgbClr val="34495E"/>
                </a:solidFill>
              </a:rPr>
              <a:t>If tests are normal, review in 2 weeks. Persistent symptoms warrant a Peak Flow diary or Spirometry.</a:t>
            </a:r>
            <a:endParaRPr lang="en-US" sz="1200" dirty="0"/>
          </a:p>
        </p:txBody>
      </p:sp>
      <p:sp>
        <p:nvSpPr>
          <p:cNvPr id="35" name="Text 12"/>
          <p:cNvSpPr/>
          <p:nvPr/>
        </p:nvSpPr>
        <p:spPr>
          <a:xfrm>
            <a:off x="6334125" y="4362450"/>
            <a:ext cx="5476875" cy="923925"/>
          </a:xfrm>
          <a:prstGeom prst="rect">
            <a:avLst/>
          </a:prstGeom>
          <a:noFill/>
          <a:ln/>
        </p:spPr>
        <p:txBody>
          <a:bodyPr wrap="square" lIns="0" tIns="0" rIns="0" bIns="0" rtlCol="0" anchor="ctr" vert="horz"/>
          <a:lstStyle/>
          <a:p>
            <a:pPr indent="0" marL="0">
              <a:lnSpc>
                <a:spcPts val="1350"/>
              </a:lnSpc>
              <a:buNone/>
            </a:pPr>
            <a:r>
              <a:rPr lang="en-US" sz="900" b="1" dirty="0">
                <a:solidFill>
                  <a:srgbClr val="FFFFFF"/>
                </a:solidFill>
              </a:rPr>
              <a:t>AKT CLINICAL PEARL</a:t>
            </a:r>
            <a:pPr indent="0" marL="0">
              <a:lnSpc>
                <a:spcPts val="1688"/>
              </a:lnSpc>
              <a:buNone/>
            </a:pPr>
            <a:r>
              <a:rPr lang="en-US" sz="1125" dirty="0">
                <a:solidFill>
                  <a:srgbClr val="FFFFFF"/>
                </a:solidFill>
              </a:rPr>
              <a:t>Sinus Tachycardia is the </a:t>
            </a:r>
            <a:pPr indent="0" marL="0">
              <a:lnSpc>
                <a:spcPts val="1688"/>
              </a:lnSpc>
              <a:buNone/>
            </a:pPr>
            <a:r>
              <a:rPr lang="en-US" sz="1125" b="1" dirty="0">
                <a:solidFill>
                  <a:srgbClr val="FFFFFF"/>
                </a:solidFill>
              </a:rPr>
              <a:t>most common</a:t>
            </a:r>
            <a:pPr indent="0" marL="0">
              <a:lnSpc>
                <a:spcPts val="1688"/>
              </a:lnSpc>
              <a:buNone/>
            </a:pPr>
            <a:r>
              <a:rPr lang="en-US" sz="1125" dirty="0">
                <a:solidFill>
                  <a:srgbClr val="FFFFFF"/>
                </a:solidFill>
              </a:rPr>
              <a:t> ECG abnormality in PE. The "S1Q3T3" pattern is specific but only present in about 20% of cases.</a:t>
            </a:r>
            <a:endParaRPr lang="en-US" sz="1125" dirty="0"/>
          </a:p>
        </p:txBody>
      </p:sp>
      <p:sp>
        <p:nvSpPr>
          <p:cNvPr id="36" name="Text 13"/>
          <p:cNvSpPr/>
          <p:nvPr/>
        </p:nvSpPr>
        <p:spPr>
          <a:xfrm>
            <a:off x="6334125" y="5381625"/>
            <a:ext cx="5476875" cy="923925"/>
          </a:xfrm>
          <a:prstGeom prst="rect">
            <a:avLst/>
          </a:prstGeom>
          <a:noFill/>
          <a:ln/>
        </p:spPr>
        <p:txBody>
          <a:bodyPr wrap="square" lIns="0" tIns="0" rIns="0" bIns="0" rtlCol="0" anchor="ctr" vert="horz"/>
          <a:lstStyle/>
          <a:p>
            <a:pPr indent="0" marL="0">
              <a:lnSpc>
                <a:spcPts val="1350"/>
              </a:lnSpc>
              <a:buNone/>
            </a:pPr>
            <a:r>
              <a:rPr lang="en-US" sz="900" b="1" dirty="0">
                <a:solidFill>
                  <a:srgbClr val="FFFFFF"/>
                </a:solidFill>
              </a:rPr>
              <a:t>SCA COMMUNICATION TIP</a:t>
            </a:r>
            <a:pPr indent="0" marL="0">
              <a:lnSpc>
                <a:spcPts val="1688"/>
              </a:lnSpc>
              <a:buNone/>
            </a:pPr>
            <a:r>
              <a:rPr lang="en-US" sz="1125" dirty="0">
                <a:solidFill>
                  <a:srgbClr val="FFFFFF"/>
                </a:solidFill>
              </a:rPr>
              <a:t>Validate ICE: "I can see how your brother's diagnosis is weighing on you. I want to rule out any physical causes for your breathlessness to give us both peace of mind."</a:t>
            </a:r>
            <a:endParaRPr lang="en-US" sz="1125" dirty="0"/>
          </a:p>
        </p:txBody>
      </p:sp>
      <p:sp>
        <p:nvSpPr>
          <p:cNvPr id="37" name="Text 14"/>
          <p:cNvSpPr/>
          <p:nvPr/>
        </p:nvSpPr>
        <p:spPr>
          <a:xfrm>
            <a:off x="238125" y="6543675"/>
            <a:ext cx="2880360" cy="171450"/>
          </a:xfrm>
          <a:prstGeom prst="rect">
            <a:avLst/>
          </a:prstGeom>
          <a:noFill/>
          <a:ln/>
        </p:spPr>
        <p:txBody>
          <a:bodyPr wrap="square" lIns="0" tIns="0" rIns="0" bIns="0" rtlCol="0" anchor="ctr" vert="horz"/>
          <a:lstStyle/>
          <a:p>
            <a:pPr indent="0" marL="0">
              <a:lnSpc>
                <a:spcPts val="1350"/>
              </a:lnSpc>
              <a:buNone/>
            </a:pPr>
            <a:r>
              <a:rPr lang="en-US" sz="900" dirty="0">
                <a:solidFill>
                  <a:srgbClr val="7F8C8D"/>
                </a:solidFill>
              </a:rPr>
              <a:t>www.bradfordvts.co.uk</a:t>
            </a:r>
            <a:endParaRPr lang="en-US" sz="900" dirty="0"/>
          </a:p>
        </p:txBody>
      </p:sp>
      <p:sp>
        <p:nvSpPr>
          <p:cNvPr id="38" name="Text 15"/>
          <p:cNvSpPr/>
          <p:nvPr/>
        </p:nvSpPr>
        <p:spPr>
          <a:xfrm>
            <a:off x="6557070" y="6557963"/>
            <a:ext cx="5634930" cy="142875"/>
          </a:xfrm>
          <a:prstGeom prst="rect">
            <a:avLst/>
          </a:prstGeom>
          <a:noFill/>
          <a:ln/>
        </p:spPr>
        <p:txBody>
          <a:bodyPr wrap="square" lIns="0" tIns="0" rIns="0" bIns="0" rtlCol="0" anchor="ctr" vert="horz"/>
          <a:lstStyle/>
          <a:p>
            <a:pPr indent="0" marL="0">
              <a:lnSpc>
                <a:spcPts val="1125"/>
              </a:lnSpc>
              <a:buNone/>
            </a:pPr>
            <a:r>
              <a:rPr lang="en-US" sz="750" i="1" dirty="0">
                <a:solidFill>
                  <a:srgbClr val="BDC3C7"/>
                </a:solidFill>
              </a:rPr>
              <a:t>Disclaimer: This deck is for educational purposes for GP trainees and should be used alongside current NICE clinical guidelines.</a:t>
            </a:r>
            <a:endParaRPr lang="en-US" sz="7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0" y="0"/>
            <a:ext cx="12192000" cy="419100"/>
          </a:xfrm>
          <a:prstGeom prst="rect">
            <a:avLst/>
          </a:prstGeom>
        </p:spPr>
      </p:pic>
      <p:pic>
        <p:nvPicPr>
          <p:cNvPr id="5" name="Image 3" descr="preencoded.png">    </p:cNvPr>
          <p:cNvPicPr>
            <a:picLocks noChangeAspect="1"/>
          </p:cNvPicPr>
          <p:nvPr/>
        </p:nvPicPr>
        <p:blipFill>
          <a:blip r:embed="rId5"/>
          <a:stretch>
            <a:fillRect/>
          </a:stretch>
        </p:blipFill>
        <p:spPr>
          <a:xfrm>
            <a:off x="381000" y="609600"/>
            <a:ext cx="11811000" cy="1032421"/>
          </a:xfrm>
          <a:prstGeom prst="rect">
            <a:avLst/>
          </a:prstGeom>
        </p:spPr>
      </p:pic>
      <p:pic>
        <p:nvPicPr>
          <p:cNvPr id="6" name="Image 4" descr="preencoded.png">    </p:cNvPr>
          <p:cNvPicPr>
            <a:picLocks noChangeAspect="1"/>
          </p:cNvPicPr>
          <p:nvPr/>
        </p:nvPicPr>
        <p:blipFill>
          <a:blip r:embed="rId6"/>
          <a:stretch>
            <a:fillRect/>
          </a:stretch>
        </p:blipFill>
        <p:spPr>
          <a:xfrm>
            <a:off x="381000" y="1832521"/>
            <a:ext cx="5572125" cy="4349204"/>
          </a:xfrm>
          <a:prstGeom prst="rect">
            <a:avLst/>
          </a:prstGeom>
        </p:spPr>
      </p:pic>
      <p:pic>
        <p:nvPicPr>
          <p:cNvPr id="7" name="Image 5" descr="preencoded.png">    </p:cNvPr>
          <p:cNvPicPr>
            <a:picLocks noChangeAspect="1"/>
          </p:cNvPicPr>
          <p:nvPr/>
        </p:nvPicPr>
        <p:blipFill>
          <a:blip r:embed="rId7"/>
          <a:stretch>
            <a:fillRect/>
          </a:stretch>
        </p:blipFill>
        <p:spPr>
          <a:xfrm>
            <a:off x="619125" y="2075408"/>
            <a:ext cx="381000" cy="304800"/>
          </a:xfrm>
          <a:prstGeom prst="rect">
            <a:avLst/>
          </a:prstGeom>
        </p:spPr>
      </p:pic>
      <p:pic>
        <p:nvPicPr>
          <p:cNvPr id="8" name="Image 6" descr="preencoded.png">    </p:cNvPr>
          <p:cNvPicPr>
            <a:picLocks noChangeAspect="1"/>
          </p:cNvPicPr>
          <p:nvPr/>
        </p:nvPicPr>
        <p:blipFill>
          <a:blip r:embed="rId8"/>
          <a:stretch>
            <a:fillRect/>
          </a:stretch>
        </p:blipFill>
        <p:spPr>
          <a:xfrm>
            <a:off x="619125" y="2613571"/>
            <a:ext cx="238125" cy="133350"/>
          </a:xfrm>
          <a:prstGeom prst="rect">
            <a:avLst/>
          </a:prstGeom>
        </p:spPr>
      </p:pic>
      <p:pic>
        <p:nvPicPr>
          <p:cNvPr id="9" name="Image 7" descr="preencoded.png">    </p:cNvPr>
          <p:cNvPicPr>
            <a:picLocks noChangeAspect="1"/>
          </p:cNvPicPr>
          <p:nvPr/>
        </p:nvPicPr>
        <p:blipFill>
          <a:blip r:embed="rId9"/>
          <a:stretch>
            <a:fillRect/>
          </a:stretch>
        </p:blipFill>
        <p:spPr>
          <a:xfrm>
            <a:off x="619125" y="2983111"/>
            <a:ext cx="238125" cy="133350"/>
          </a:xfrm>
          <a:prstGeom prst="rect">
            <a:avLst/>
          </a:prstGeom>
        </p:spPr>
      </p:pic>
      <p:pic>
        <p:nvPicPr>
          <p:cNvPr id="10" name="Image 8" descr="preencoded.png">    </p:cNvPr>
          <p:cNvPicPr>
            <a:picLocks noChangeAspect="1"/>
          </p:cNvPicPr>
          <p:nvPr/>
        </p:nvPicPr>
        <p:blipFill>
          <a:blip r:embed="rId10"/>
          <a:stretch>
            <a:fillRect/>
          </a:stretch>
        </p:blipFill>
        <p:spPr>
          <a:xfrm>
            <a:off x="619125" y="3352651"/>
            <a:ext cx="238125" cy="133350"/>
          </a:xfrm>
          <a:prstGeom prst="rect">
            <a:avLst/>
          </a:prstGeom>
        </p:spPr>
      </p:pic>
      <p:pic>
        <p:nvPicPr>
          <p:cNvPr id="11" name="Image 9" descr="preencoded.png">    </p:cNvPr>
          <p:cNvPicPr>
            <a:picLocks noChangeAspect="1"/>
          </p:cNvPicPr>
          <p:nvPr/>
        </p:nvPicPr>
        <p:blipFill>
          <a:blip r:embed="rId11"/>
          <a:stretch>
            <a:fillRect/>
          </a:stretch>
        </p:blipFill>
        <p:spPr>
          <a:xfrm>
            <a:off x="619125" y="3722191"/>
            <a:ext cx="238125" cy="133350"/>
          </a:xfrm>
          <a:prstGeom prst="rect">
            <a:avLst/>
          </a:prstGeom>
        </p:spPr>
      </p:pic>
      <p:pic>
        <p:nvPicPr>
          <p:cNvPr id="12" name="Image 10" descr="preencoded.png">    </p:cNvPr>
          <p:cNvPicPr>
            <a:picLocks noChangeAspect="1"/>
          </p:cNvPicPr>
          <p:nvPr/>
        </p:nvPicPr>
        <p:blipFill>
          <a:blip r:embed="rId12"/>
          <a:stretch>
            <a:fillRect/>
          </a:stretch>
        </p:blipFill>
        <p:spPr>
          <a:xfrm>
            <a:off x="619125" y="4091732"/>
            <a:ext cx="238125" cy="133350"/>
          </a:xfrm>
          <a:prstGeom prst="rect">
            <a:avLst/>
          </a:prstGeom>
        </p:spPr>
      </p:pic>
      <p:pic>
        <p:nvPicPr>
          <p:cNvPr id="13" name="Image 11" descr="preencoded.png">    </p:cNvPr>
          <p:cNvPicPr>
            <a:picLocks noChangeAspect="1"/>
          </p:cNvPicPr>
          <p:nvPr/>
        </p:nvPicPr>
        <p:blipFill>
          <a:blip r:embed="rId13"/>
          <a:stretch>
            <a:fillRect/>
          </a:stretch>
        </p:blipFill>
        <p:spPr>
          <a:xfrm>
            <a:off x="619125" y="4461272"/>
            <a:ext cx="238125" cy="133350"/>
          </a:xfrm>
          <a:prstGeom prst="rect">
            <a:avLst/>
          </a:prstGeom>
        </p:spPr>
      </p:pic>
      <p:pic>
        <p:nvPicPr>
          <p:cNvPr id="14" name="Image 12" descr="preencoded.png">    </p:cNvPr>
          <p:cNvPicPr>
            <a:picLocks noChangeAspect="1"/>
          </p:cNvPicPr>
          <p:nvPr/>
        </p:nvPicPr>
        <p:blipFill>
          <a:blip r:embed="rId14"/>
          <a:stretch>
            <a:fillRect/>
          </a:stretch>
        </p:blipFill>
        <p:spPr>
          <a:xfrm>
            <a:off x="6238875" y="1832521"/>
            <a:ext cx="5572125" cy="4349204"/>
          </a:xfrm>
          <a:prstGeom prst="rect">
            <a:avLst/>
          </a:prstGeom>
        </p:spPr>
      </p:pic>
      <p:pic>
        <p:nvPicPr>
          <p:cNvPr id="15" name="Image 13" descr="preencoded.png">    </p:cNvPr>
          <p:cNvPicPr>
            <a:picLocks noChangeAspect="1"/>
          </p:cNvPicPr>
          <p:nvPr/>
        </p:nvPicPr>
        <p:blipFill>
          <a:blip r:embed="rId15"/>
          <a:stretch>
            <a:fillRect/>
          </a:stretch>
        </p:blipFill>
        <p:spPr>
          <a:xfrm>
            <a:off x="6477000" y="2075408"/>
            <a:ext cx="381000" cy="304800"/>
          </a:xfrm>
          <a:prstGeom prst="rect">
            <a:avLst/>
          </a:prstGeom>
        </p:spPr>
      </p:pic>
      <p:pic>
        <p:nvPicPr>
          <p:cNvPr id="16" name="Image 14" descr="preencoded.png">    </p:cNvPr>
          <p:cNvPicPr>
            <a:picLocks noChangeAspect="1"/>
          </p:cNvPicPr>
          <p:nvPr/>
        </p:nvPicPr>
        <p:blipFill>
          <a:blip r:embed="rId16"/>
          <a:stretch>
            <a:fillRect/>
          </a:stretch>
        </p:blipFill>
        <p:spPr>
          <a:xfrm>
            <a:off x="6477000" y="2613571"/>
            <a:ext cx="238125" cy="133350"/>
          </a:xfrm>
          <a:prstGeom prst="rect">
            <a:avLst/>
          </a:prstGeom>
        </p:spPr>
      </p:pic>
      <p:pic>
        <p:nvPicPr>
          <p:cNvPr id="17" name="Image 15" descr="preencoded.png">    </p:cNvPr>
          <p:cNvPicPr>
            <a:picLocks noChangeAspect="1"/>
          </p:cNvPicPr>
          <p:nvPr/>
        </p:nvPicPr>
        <p:blipFill>
          <a:blip r:embed="rId17"/>
          <a:stretch>
            <a:fillRect/>
          </a:stretch>
        </p:blipFill>
        <p:spPr>
          <a:xfrm>
            <a:off x="6477000" y="2983111"/>
            <a:ext cx="238125" cy="133350"/>
          </a:xfrm>
          <a:prstGeom prst="rect">
            <a:avLst/>
          </a:prstGeom>
        </p:spPr>
      </p:pic>
      <p:pic>
        <p:nvPicPr>
          <p:cNvPr id="18" name="Image 16" descr="preencoded.png">    </p:cNvPr>
          <p:cNvPicPr>
            <a:picLocks noChangeAspect="1"/>
          </p:cNvPicPr>
          <p:nvPr/>
        </p:nvPicPr>
        <p:blipFill>
          <a:blip r:embed="rId18"/>
          <a:stretch>
            <a:fillRect/>
          </a:stretch>
        </p:blipFill>
        <p:spPr>
          <a:xfrm>
            <a:off x="6477000" y="3352651"/>
            <a:ext cx="238125" cy="133350"/>
          </a:xfrm>
          <a:prstGeom prst="rect">
            <a:avLst/>
          </a:prstGeom>
        </p:spPr>
      </p:pic>
      <p:pic>
        <p:nvPicPr>
          <p:cNvPr id="19" name="Image 17" descr="preencoded.png">    </p:cNvPr>
          <p:cNvPicPr>
            <a:picLocks noChangeAspect="1"/>
          </p:cNvPicPr>
          <p:nvPr/>
        </p:nvPicPr>
        <p:blipFill>
          <a:blip r:embed="rId19"/>
          <a:stretch>
            <a:fillRect/>
          </a:stretch>
        </p:blipFill>
        <p:spPr>
          <a:xfrm>
            <a:off x="6477000" y="3722191"/>
            <a:ext cx="238125" cy="133350"/>
          </a:xfrm>
          <a:prstGeom prst="rect">
            <a:avLst/>
          </a:prstGeom>
        </p:spPr>
      </p:pic>
      <p:pic>
        <p:nvPicPr>
          <p:cNvPr id="20" name="Image 18" descr="preencoded.png">    </p:cNvPr>
          <p:cNvPicPr>
            <a:picLocks noChangeAspect="1"/>
          </p:cNvPicPr>
          <p:nvPr/>
        </p:nvPicPr>
        <p:blipFill>
          <a:blip r:embed="rId20"/>
          <a:stretch>
            <a:fillRect/>
          </a:stretch>
        </p:blipFill>
        <p:spPr>
          <a:xfrm>
            <a:off x="6477000" y="4091732"/>
            <a:ext cx="238125" cy="133350"/>
          </a:xfrm>
          <a:prstGeom prst="rect">
            <a:avLst/>
          </a:prstGeom>
        </p:spPr>
      </p:pic>
      <p:pic>
        <p:nvPicPr>
          <p:cNvPr id="21" name="Image 19" descr="preencoded.png">    </p:cNvPr>
          <p:cNvPicPr>
            <a:picLocks noChangeAspect="1"/>
          </p:cNvPicPr>
          <p:nvPr/>
        </p:nvPicPr>
        <p:blipFill>
          <a:blip r:embed="rId21"/>
          <a:stretch>
            <a:fillRect/>
          </a:stretch>
        </p:blipFill>
        <p:spPr>
          <a:xfrm>
            <a:off x="6477000" y="4613672"/>
            <a:ext cx="5095875" cy="714375"/>
          </a:xfrm>
          <a:prstGeom prst="rect">
            <a:avLst/>
          </a:prstGeom>
        </p:spPr>
      </p:pic>
      <p:pic>
        <p:nvPicPr>
          <p:cNvPr id="22" name="Image 20" descr="preencoded.png">    </p:cNvPr>
          <p:cNvPicPr>
            <a:picLocks noChangeAspect="1"/>
          </p:cNvPicPr>
          <p:nvPr/>
        </p:nvPicPr>
        <p:blipFill>
          <a:blip r:embed="rId22"/>
          <a:stretch>
            <a:fillRect/>
          </a:stretch>
        </p:blipFill>
        <p:spPr>
          <a:xfrm>
            <a:off x="6667500" y="4867275"/>
            <a:ext cx="238125" cy="207020"/>
          </a:xfrm>
          <a:prstGeom prst="rect">
            <a:avLst/>
          </a:prstGeom>
        </p:spPr>
      </p:pic>
      <p:pic>
        <p:nvPicPr>
          <p:cNvPr id="23" name="Image 21" descr="preencoded.png">    </p:cNvPr>
          <p:cNvPicPr>
            <a:picLocks noChangeAspect="1"/>
          </p:cNvPicPr>
          <p:nvPr/>
        </p:nvPicPr>
        <p:blipFill>
          <a:blip r:embed="rId23"/>
          <a:stretch>
            <a:fillRect/>
          </a:stretch>
        </p:blipFill>
        <p:spPr>
          <a:xfrm>
            <a:off x="0" y="6372225"/>
            <a:ext cx="12192000" cy="485775"/>
          </a:xfrm>
          <a:prstGeom prst="rect">
            <a:avLst/>
          </a:prstGeom>
        </p:spPr>
      </p:pic>
      <p:sp>
        <p:nvSpPr>
          <p:cNvPr id="24" name="Text 0"/>
          <p:cNvSpPr/>
          <p:nvPr/>
        </p:nvSpPr>
        <p:spPr>
          <a:xfrm>
            <a:off x="381000" y="123825"/>
            <a:ext cx="4754880" cy="161925"/>
          </a:xfrm>
          <a:prstGeom prst="rect">
            <a:avLst/>
          </a:prstGeom>
          <a:noFill/>
          <a:ln/>
        </p:spPr>
        <p:txBody>
          <a:bodyPr wrap="square" lIns="0" tIns="0" rIns="0" bIns="0" rtlCol="0" anchor="ctr" vert="horz"/>
          <a:lstStyle/>
          <a:p>
            <a:pPr indent="0" marL="0">
              <a:lnSpc>
                <a:spcPts val="1800"/>
              </a:lnSpc>
              <a:buNone/>
            </a:pPr>
            <a:r>
              <a:rPr lang="en-US" sz="1200" b="1" spc="120" kern="0" dirty="0">
                <a:solidFill>
                  <a:srgbClr val="FFFFFF"/>
                </a:solidFill>
              </a:rPr>
              <a:t>BRADFORD VTS TEACHING DECK</a:t>
            </a:r>
            <a:endParaRPr lang="en-US" sz="1200" dirty="0"/>
          </a:p>
        </p:txBody>
      </p:sp>
      <p:sp>
        <p:nvSpPr>
          <p:cNvPr id="25" name="Text 1"/>
          <p:cNvSpPr/>
          <p:nvPr/>
        </p:nvSpPr>
        <p:spPr>
          <a:xfrm>
            <a:off x="762000" y="847725"/>
            <a:ext cx="11430000" cy="365671"/>
          </a:xfrm>
          <a:prstGeom prst="rect">
            <a:avLst/>
          </a:prstGeom>
          <a:noFill/>
          <a:ln/>
        </p:spPr>
        <p:txBody>
          <a:bodyPr wrap="square" lIns="0" tIns="0" rIns="0" bIns="0" rtlCol="0" anchor="ctr" vert="horz"/>
          <a:lstStyle/>
          <a:p>
            <a:pPr indent="0" marL="0">
              <a:lnSpc>
                <a:spcPts val="2880"/>
              </a:lnSpc>
              <a:buNone/>
            </a:pPr>
            <a:r>
              <a:rPr lang="en-US" sz="2400" b="1" dirty="0">
                <a:solidFill>
                  <a:srgbClr val="2C3E50"/>
                </a:solidFill>
              </a:rPr>
              <a:t>Red Flags and Emergency Criteria</a:t>
            </a:r>
            <a:endParaRPr lang="en-US" sz="2400" dirty="0"/>
          </a:p>
        </p:txBody>
      </p:sp>
      <p:sp>
        <p:nvSpPr>
          <p:cNvPr id="26" name="Text 2"/>
          <p:cNvSpPr/>
          <p:nvPr/>
        </p:nvSpPr>
        <p:spPr>
          <a:xfrm>
            <a:off x="762000" y="1289596"/>
            <a:ext cx="11430000" cy="257175"/>
          </a:xfrm>
          <a:prstGeom prst="rect">
            <a:avLst/>
          </a:prstGeom>
          <a:noFill/>
          <a:ln/>
        </p:spPr>
        <p:txBody>
          <a:bodyPr wrap="square" lIns="0" tIns="0" rIns="0" bIns="0" rtlCol="0" anchor="ctr" vert="horz"/>
          <a:lstStyle/>
          <a:p>
            <a:pPr indent="0" marL="0">
              <a:lnSpc>
                <a:spcPts val="2025"/>
              </a:lnSpc>
              <a:buNone/>
            </a:pPr>
            <a:r>
              <a:rPr lang="en-US" sz="1350" dirty="0">
                <a:solidFill>
                  <a:srgbClr val="7F8C8D"/>
                </a:solidFill>
              </a:rPr>
              <a:t>Clinical decision-making for immediate escalation and 999 referral</a:t>
            </a:r>
            <a:endParaRPr lang="en-US" sz="1350" dirty="0"/>
          </a:p>
        </p:txBody>
      </p:sp>
      <p:sp>
        <p:nvSpPr>
          <p:cNvPr id="27" name="Text 3"/>
          <p:cNvSpPr/>
          <p:nvPr/>
        </p:nvSpPr>
        <p:spPr>
          <a:xfrm>
            <a:off x="1143000" y="2070646"/>
            <a:ext cx="7040880" cy="314325"/>
          </a:xfrm>
          <a:prstGeom prst="rect">
            <a:avLst/>
          </a:prstGeom>
          <a:noFill/>
          <a:ln/>
        </p:spPr>
        <p:txBody>
          <a:bodyPr wrap="square" lIns="0" tIns="0" rIns="0" bIns="0" rtlCol="0" anchor="ctr" vert="horz"/>
          <a:lstStyle/>
          <a:p>
            <a:pPr indent="0" marL="0">
              <a:lnSpc>
                <a:spcPts val="2475"/>
              </a:lnSpc>
              <a:buNone/>
            </a:pPr>
            <a:r>
              <a:rPr lang="en-US" sz="1650" b="1" dirty="0">
                <a:solidFill>
                  <a:srgbClr val="C0392B"/>
                </a:solidFill>
              </a:rPr>
              <a:t>EMERGENCY (999) INDICATORS</a:t>
            </a:r>
            <a:endParaRPr lang="en-US" sz="1650" dirty="0"/>
          </a:p>
        </p:txBody>
      </p:sp>
      <p:sp>
        <p:nvSpPr>
          <p:cNvPr id="28" name="Text 4"/>
          <p:cNvSpPr/>
          <p:nvPr/>
        </p:nvSpPr>
        <p:spPr>
          <a:xfrm>
            <a:off x="857250" y="2575471"/>
            <a:ext cx="9780270" cy="226665"/>
          </a:xfrm>
          <a:prstGeom prst="rect">
            <a:avLst/>
          </a:prstGeom>
          <a:noFill/>
          <a:ln/>
        </p:spPr>
        <p:txBody>
          <a:bodyPr wrap="square" lIns="0" tIns="0" rIns="0" bIns="0" rtlCol="0" anchor="ctr" vert="horz"/>
          <a:lstStyle/>
          <a:p>
            <a:pPr algn="l" indent="0" marL="0">
              <a:lnSpc>
                <a:spcPts val="1785"/>
              </a:lnSpc>
              <a:buNone/>
            </a:pPr>
            <a:r>
              <a:rPr lang="en-US" sz="1275" dirty="0">
                <a:solidFill>
                  <a:srgbClr val="2C3E50"/>
                </a:solidFill>
              </a:rPr>
              <a:t>Oxygen Saturation </a:t>
            </a:r>
            <a:pPr algn="l" indent="0" marL="0">
              <a:lnSpc>
                <a:spcPts val="1785"/>
              </a:lnSpc>
              <a:buNone/>
            </a:pPr>
            <a:r>
              <a:rPr lang="en-US" sz="1275" b="1" dirty="0">
                <a:solidFill>
                  <a:srgbClr val="C0392B"/>
                </a:solidFill>
                <a:highlight>
                  <a:srgbClr val="FDEDEC"/>
                </a:highlight>
              </a:rPr>
              <a:t>SpO₂ &lt; 92%</a:t>
            </a:r>
            <a:pPr algn="l" indent="0" marL="0">
              <a:lnSpc>
                <a:spcPts val="1785"/>
              </a:lnSpc>
              <a:buNone/>
            </a:pPr>
            <a:r>
              <a:rPr lang="en-US" sz="1275" dirty="0">
                <a:solidFill>
                  <a:srgbClr val="2C3E50"/>
                </a:solidFill>
              </a:rPr>
              <a:t> (or rapidly falling)</a:t>
            </a:r>
            <a:endParaRPr lang="en-US" sz="1275" dirty="0"/>
          </a:p>
        </p:txBody>
      </p:sp>
      <p:sp>
        <p:nvSpPr>
          <p:cNvPr id="29" name="Text 5"/>
          <p:cNvSpPr/>
          <p:nvPr/>
        </p:nvSpPr>
        <p:spPr>
          <a:xfrm>
            <a:off x="857250" y="2945011"/>
            <a:ext cx="7254240" cy="226665"/>
          </a:xfrm>
          <a:prstGeom prst="rect">
            <a:avLst/>
          </a:prstGeom>
          <a:noFill/>
          <a:ln/>
        </p:spPr>
        <p:txBody>
          <a:bodyPr wrap="square" lIns="0" tIns="0" rIns="0" bIns="0" rtlCol="0" anchor="ctr" vert="horz"/>
          <a:lstStyle/>
          <a:p>
            <a:pPr algn="l" indent="0" marL="0">
              <a:lnSpc>
                <a:spcPts val="1785"/>
              </a:lnSpc>
              <a:buNone/>
            </a:pPr>
            <a:r>
              <a:rPr lang="en-US" sz="1275" dirty="0">
                <a:solidFill>
                  <a:srgbClr val="2C3E50"/>
                </a:solidFill>
              </a:rPr>
              <a:t>Respiratory Rate </a:t>
            </a:r>
            <a:pPr algn="l" indent="0" marL="0">
              <a:lnSpc>
                <a:spcPts val="1785"/>
              </a:lnSpc>
              <a:buNone/>
            </a:pPr>
            <a:r>
              <a:rPr lang="en-US" sz="1275" b="1" dirty="0">
                <a:solidFill>
                  <a:srgbClr val="C0392B"/>
                </a:solidFill>
                <a:highlight>
                  <a:srgbClr val="FDEDEC"/>
                </a:highlight>
              </a:rPr>
              <a:t>RR &gt; 30 breaths/min</a:t>
            </a:r>
            <a:endParaRPr lang="en-US" sz="1275" dirty="0"/>
          </a:p>
        </p:txBody>
      </p:sp>
      <p:sp>
        <p:nvSpPr>
          <p:cNvPr id="30" name="Text 6"/>
          <p:cNvSpPr/>
          <p:nvPr/>
        </p:nvSpPr>
        <p:spPr>
          <a:xfrm>
            <a:off x="857250" y="3314551"/>
            <a:ext cx="8938260" cy="226665"/>
          </a:xfrm>
          <a:prstGeom prst="rect">
            <a:avLst/>
          </a:prstGeom>
          <a:noFill/>
          <a:ln/>
        </p:spPr>
        <p:txBody>
          <a:bodyPr wrap="square" lIns="0" tIns="0" rIns="0" bIns="0" rtlCol="0" anchor="ctr" vert="horz"/>
          <a:lstStyle/>
          <a:p>
            <a:pPr algn="l" indent="0" marL="0">
              <a:lnSpc>
                <a:spcPts val="1785"/>
              </a:lnSpc>
              <a:buNone/>
            </a:pPr>
            <a:r>
              <a:rPr lang="en-US" sz="1275" dirty="0">
                <a:solidFill>
                  <a:srgbClr val="2C3E50"/>
                </a:solidFill>
              </a:rPr>
              <a:t>Presence of </a:t>
            </a:r>
            <a:pPr algn="l" indent="0" marL="0">
              <a:lnSpc>
                <a:spcPts val="1785"/>
              </a:lnSpc>
              <a:buNone/>
            </a:pPr>
            <a:r>
              <a:rPr lang="en-US" sz="1275" b="1" dirty="0">
                <a:solidFill>
                  <a:srgbClr val="C0392B"/>
                </a:solidFill>
                <a:highlight>
                  <a:srgbClr val="FDEDEC"/>
                </a:highlight>
              </a:rPr>
              <a:t>Stridor</a:t>
            </a:r>
            <a:pPr algn="l" indent="0" marL="0">
              <a:lnSpc>
                <a:spcPts val="1785"/>
              </a:lnSpc>
              <a:buNone/>
            </a:pPr>
            <a:r>
              <a:rPr lang="en-US" sz="1275" dirty="0">
                <a:solidFill>
                  <a:srgbClr val="2C3E50"/>
                </a:solidFill>
              </a:rPr>
              <a:t> (Upper airway obstruction)</a:t>
            </a:r>
            <a:endParaRPr lang="en-US" sz="1275" dirty="0"/>
          </a:p>
        </p:txBody>
      </p:sp>
      <p:sp>
        <p:nvSpPr>
          <p:cNvPr id="31" name="Text 7"/>
          <p:cNvSpPr/>
          <p:nvPr/>
        </p:nvSpPr>
        <p:spPr>
          <a:xfrm>
            <a:off x="857250" y="3684091"/>
            <a:ext cx="9521190" cy="226665"/>
          </a:xfrm>
          <a:prstGeom prst="rect">
            <a:avLst/>
          </a:prstGeom>
          <a:noFill/>
          <a:ln/>
        </p:spPr>
        <p:txBody>
          <a:bodyPr wrap="square" lIns="0" tIns="0" rIns="0" bIns="0" rtlCol="0" anchor="ctr" vert="horz"/>
          <a:lstStyle/>
          <a:p>
            <a:pPr algn="l" indent="0" marL="0">
              <a:lnSpc>
                <a:spcPts val="1785"/>
              </a:lnSpc>
              <a:buNone/>
            </a:pPr>
            <a:r>
              <a:rPr lang="en-US" sz="1275" dirty="0">
                <a:solidFill>
                  <a:srgbClr val="2C3E50"/>
                </a:solidFill>
              </a:rPr>
              <a:t>Use of accessory muscles or paradoxical breathing</a:t>
            </a:r>
            <a:endParaRPr lang="en-US" sz="1275" dirty="0"/>
          </a:p>
        </p:txBody>
      </p:sp>
      <p:sp>
        <p:nvSpPr>
          <p:cNvPr id="32" name="Text 8"/>
          <p:cNvSpPr/>
          <p:nvPr/>
        </p:nvSpPr>
        <p:spPr>
          <a:xfrm>
            <a:off x="857250" y="4053632"/>
            <a:ext cx="9909810" cy="226665"/>
          </a:xfrm>
          <a:prstGeom prst="rect">
            <a:avLst/>
          </a:prstGeom>
          <a:noFill/>
          <a:ln/>
        </p:spPr>
        <p:txBody>
          <a:bodyPr wrap="square" lIns="0" tIns="0" rIns="0" bIns="0" rtlCol="0" anchor="ctr" vert="horz"/>
          <a:lstStyle/>
          <a:p>
            <a:pPr algn="l" indent="0" marL="0">
              <a:lnSpc>
                <a:spcPts val="1785"/>
              </a:lnSpc>
              <a:buNone/>
            </a:pPr>
            <a:r>
              <a:rPr lang="en-US" sz="1275" dirty="0">
                <a:solidFill>
                  <a:srgbClr val="2C3E50"/>
                </a:solidFill>
              </a:rPr>
              <a:t>Suspected </a:t>
            </a:r>
            <a:pPr algn="l" indent="0" marL="0">
              <a:lnSpc>
                <a:spcPts val="1785"/>
              </a:lnSpc>
              <a:buNone/>
            </a:pPr>
            <a:r>
              <a:rPr lang="en-US" sz="1275" b="1" dirty="0">
                <a:solidFill>
                  <a:srgbClr val="C0392B"/>
                </a:solidFill>
                <a:highlight>
                  <a:srgbClr val="FDEDEC"/>
                </a:highlight>
              </a:rPr>
              <a:t>Tension Pneumothorax</a:t>
            </a:r>
            <a:pPr algn="l" indent="0" marL="0">
              <a:lnSpc>
                <a:spcPts val="1785"/>
              </a:lnSpc>
              <a:buNone/>
            </a:pPr>
            <a:r>
              <a:rPr lang="en-US" sz="1275" dirty="0">
                <a:solidFill>
                  <a:srgbClr val="2C3E50"/>
                </a:solidFill>
              </a:rPr>
              <a:t> (Tracheal deviation)</a:t>
            </a:r>
            <a:endParaRPr lang="en-US" sz="1275" dirty="0"/>
          </a:p>
        </p:txBody>
      </p:sp>
      <p:sp>
        <p:nvSpPr>
          <p:cNvPr id="33" name="Text 9"/>
          <p:cNvSpPr/>
          <p:nvPr/>
        </p:nvSpPr>
        <p:spPr>
          <a:xfrm>
            <a:off x="857250" y="4423172"/>
            <a:ext cx="9521190" cy="226665"/>
          </a:xfrm>
          <a:prstGeom prst="rect">
            <a:avLst/>
          </a:prstGeom>
          <a:noFill/>
          <a:ln/>
        </p:spPr>
        <p:txBody>
          <a:bodyPr wrap="square" lIns="0" tIns="0" rIns="0" bIns="0" rtlCol="0" anchor="ctr" vert="horz"/>
          <a:lstStyle/>
          <a:p>
            <a:pPr algn="l" indent="0" marL="0">
              <a:lnSpc>
                <a:spcPts val="1785"/>
              </a:lnSpc>
              <a:buNone/>
            </a:pPr>
            <a:r>
              <a:rPr lang="en-US" sz="1275" dirty="0">
                <a:solidFill>
                  <a:srgbClr val="2C3E50"/>
                </a:solidFill>
              </a:rPr>
              <a:t>Acute pulmonary oedema or haemodynamic compromise</a:t>
            </a:r>
            <a:endParaRPr lang="en-US" sz="1275" dirty="0"/>
          </a:p>
        </p:txBody>
      </p:sp>
      <p:sp>
        <p:nvSpPr>
          <p:cNvPr id="34" name="Text 10"/>
          <p:cNvSpPr/>
          <p:nvPr/>
        </p:nvSpPr>
        <p:spPr>
          <a:xfrm>
            <a:off x="7000875" y="2070646"/>
            <a:ext cx="5191125" cy="314325"/>
          </a:xfrm>
          <a:prstGeom prst="rect">
            <a:avLst/>
          </a:prstGeom>
          <a:noFill/>
          <a:ln/>
        </p:spPr>
        <p:txBody>
          <a:bodyPr wrap="square" lIns="0" tIns="0" rIns="0" bIns="0" rtlCol="0" anchor="ctr" vert="horz"/>
          <a:lstStyle/>
          <a:p>
            <a:pPr indent="0" marL="0">
              <a:lnSpc>
                <a:spcPts val="2475"/>
              </a:lnSpc>
              <a:buNone/>
            </a:pPr>
            <a:r>
              <a:rPr lang="en-US" sz="1650" b="1" dirty="0">
                <a:solidFill>
                  <a:srgbClr val="C0392B"/>
                </a:solidFill>
              </a:rPr>
              <a:t>MUST-NOT-MISS SCENARIOS</a:t>
            </a:r>
            <a:endParaRPr lang="en-US" sz="1650" dirty="0"/>
          </a:p>
        </p:txBody>
      </p:sp>
      <p:sp>
        <p:nvSpPr>
          <p:cNvPr id="35" name="Text 11"/>
          <p:cNvSpPr/>
          <p:nvPr/>
        </p:nvSpPr>
        <p:spPr>
          <a:xfrm>
            <a:off x="6715125" y="2575471"/>
            <a:ext cx="5476875" cy="226665"/>
          </a:xfrm>
          <a:prstGeom prst="rect">
            <a:avLst/>
          </a:prstGeom>
          <a:noFill/>
          <a:ln/>
        </p:spPr>
        <p:txBody>
          <a:bodyPr wrap="square" lIns="0" tIns="0" rIns="0" bIns="0" rtlCol="0" anchor="ctr" vert="horz"/>
          <a:lstStyle/>
          <a:p>
            <a:pPr algn="l" indent="0" marL="0">
              <a:lnSpc>
                <a:spcPts val="1785"/>
              </a:lnSpc>
              <a:buNone/>
            </a:pPr>
            <a:r>
              <a:rPr lang="en-US" sz="1275" b="1" dirty="0">
                <a:solidFill>
                  <a:srgbClr val="2C3E50"/>
                </a:solidFill>
              </a:rPr>
              <a:t>Malignancy:</a:t>
            </a:r>
            <a:pPr algn="l" indent="0" marL="0">
              <a:lnSpc>
                <a:spcPts val="1785"/>
              </a:lnSpc>
              <a:buNone/>
            </a:pPr>
            <a:r>
              <a:rPr lang="en-US" sz="1275" dirty="0">
                <a:solidFill>
                  <a:srgbClr val="2C3E50"/>
                </a:solidFill>
              </a:rPr>
              <a:t> Haemoptysis + Weight Loss + Smoker</a:t>
            </a:r>
            <a:endParaRPr lang="en-US" sz="1275" dirty="0"/>
          </a:p>
        </p:txBody>
      </p:sp>
      <p:sp>
        <p:nvSpPr>
          <p:cNvPr id="36" name="Text 12"/>
          <p:cNvSpPr/>
          <p:nvPr/>
        </p:nvSpPr>
        <p:spPr>
          <a:xfrm>
            <a:off x="6715125" y="2945011"/>
            <a:ext cx="5476875" cy="226665"/>
          </a:xfrm>
          <a:prstGeom prst="rect">
            <a:avLst/>
          </a:prstGeom>
          <a:noFill/>
          <a:ln/>
        </p:spPr>
        <p:txBody>
          <a:bodyPr wrap="square" lIns="0" tIns="0" rIns="0" bIns="0" rtlCol="0" anchor="ctr" vert="horz"/>
          <a:lstStyle/>
          <a:p>
            <a:pPr algn="l" indent="0" marL="0">
              <a:lnSpc>
                <a:spcPts val="1785"/>
              </a:lnSpc>
              <a:buNone/>
            </a:pPr>
            <a:r>
              <a:rPr lang="en-US" sz="1275" b="1" dirty="0">
                <a:solidFill>
                  <a:srgbClr val="2C3E50"/>
                </a:solidFill>
              </a:rPr>
              <a:t>Pulmonary Embolism:</a:t>
            </a:r>
            <a:pPr algn="l" indent="0" marL="0">
              <a:lnSpc>
                <a:spcPts val="1785"/>
              </a:lnSpc>
              <a:buNone/>
            </a:pPr>
            <a:r>
              <a:rPr lang="en-US" sz="1275" dirty="0">
                <a:solidFill>
                  <a:srgbClr val="2C3E50"/>
                </a:solidFill>
              </a:rPr>
              <a:t> Sudden onset + Pleuritic Pain + DVT signs</a:t>
            </a:r>
            <a:endParaRPr lang="en-US" sz="1275" dirty="0"/>
          </a:p>
        </p:txBody>
      </p:sp>
      <p:sp>
        <p:nvSpPr>
          <p:cNvPr id="37" name="Text 13"/>
          <p:cNvSpPr/>
          <p:nvPr/>
        </p:nvSpPr>
        <p:spPr>
          <a:xfrm>
            <a:off x="6715125" y="3314551"/>
            <a:ext cx="5476875" cy="226665"/>
          </a:xfrm>
          <a:prstGeom prst="rect">
            <a:avLst/>
          </a:prstGeom>
          <a:noFill/>
          <a:ln/>
        </p:spPr>
        <p:txBody>
          <a:bodyPr wrap="square" lIns="0" tIns="0" rIns="0" bIns="0" rtlCol="0" anchor="ctr" vert="horz"/>
          <a:lstStyle/>
          <a:p>
            <a:pPr algn="l" indent="0" marL="0">
              <a:lnSpc>
                <a:spcPts val="1785"/>
              </a:lnSpc>
              <a:buNone/>
            </a:pPr>
            <a:r>
              <a:rPr lang="en-US" sz="1275" b="1" dirty="0">
                <a:solidFill>
                  <a:srgbClr val="2C3E50"/>
                </a:solidFill>
              </a:rPr>
              <a:t>Acute Heart Failure:</a:t>
            </a:r>
            <a:pPr algn="l" indent="0" marL="0">
              <a:lnSpc>
                <a:spcPts val="1785"/>
              </a:lnSpc>
              <a:buNone/>
            </a:pPr>
            <a:r>
              <a:rPr lang="en-US" sz="1275" dirty="0">
                <a:solidFill>
                  <a:srgbClr val="2C3E50"/>
                </a:solidFill>
              </a:rPr>
              <a:t> Elevated JVP + S3 Gallop + Bibasal Crackles</a:t>
            </a:r>
            <a:endParaRPr lang="en-US" sz="1275" dirty="0"/>
          </a:p>
        </p:txBody>
      </p:sp>
      <p:sp>
        <p:nvSpPr>
          <p:cNvPr id="38" name="Text 14"/>
          <p:cNvSpPr/>
          <p:nvPr/>
        </p:nvSpPr>
        <p:spPr>
          <a:xfrm>
            <a:off x="6715125" y="3684091"/>
            <a:ext cx="5476875" cy="226665"/>
          </a:xfrm>
          <a:prstGeom prst="rect">
            <a:avLst/>
          </a:prstGeom>
          <a:noFill/>
          <a:ln/>
        </p:spPr>
        <p:txBody>
          <a:bodyPr wrap="square" lIns="0" tIns="0" rIns="0" bIns="0" rtlCol="0" anchor="ctr" vert="horz"/>
          <a:lstStyle/>
          <a:p>
            <a:pPr algn="l" indent="0" marL="0">
              <a:lnSpc>
                <a:spcPts val="1785"/>
              </a:lnSpc>
              <a:buNone/>
            </a:pPr>
            <a:r>
              <a:rPr lang="en-US" sz="1275" b="1" dirty="0">
                <a:solidFill>
                  <a:srgbClr val="2C3E50"/>
                </a:solidFill>
              </a:rPr>
              <a:t>Severe Pneumonia:</a:t>
            </a:r>
            <a:pPr algn="l" indent="0" marL="0">
              <a:lnSpc>
                <a:spcPts val="1785"/>
              </a:lnSpc>
              <a:buNone/>
            </a:pPr>
            <a:r>
              <a:rPr lang="en-US" sz="1275" dirty="0">
                <a:solidFill>
                  <a:srgbClr val="2C3E50"/>
                </a:solidFill>
              </a:rPr>
              <a:t> Fever + Consolidation + Hypoxia (CRB-65)</a:t>
            </a:r>
            <a:endParaRPr lang="en-US" sz="1275" dirty="0"/>
          </a:p>
        </p:txBody>
      </p:sp>
      <p:sp>
        <p:nvSpPr>
          <p:cNvPr id="39" name="Text 15"/>
          <p:cNvSpPr/>
          <p:nvPr/>
        </p:nvSpPr>
        <p:spPr>
          <a:xfrm>
            <a:off x="6715125" y="4053632"/>
            <a:ext cx="5476875" cy="226665"/>
          </a:xfrm>
          <a:prstGeom prst="rect">
            <a:avLst/>
          </a:prstGeom>
          <a:noFill/>
          <a:ln/>
        </p:spPr>
        <p:txBody>
          <a:bodyPr wrap="square" lIns="0" tIns="0" rIns="0" bIns="0" rtlCol="0" anchor="ctr" vert="horz"/>
          <a:lstStyle/>
          <a:p>
            <a:pPr algn="l" indent="0" marL="0">
              <a:lnSpc>
                <a:spcPts val="1785"/>
              </a:lnSpc>
              <a:buNone/>
            </a:pPr>
            <a:r>
              <a:rPr lang="en-US" sz="1275" b="1" dirty="0">
                <a:solidFill>
                  <a:srgbClr val="2C3E50"/>
                </a:solidFill>
              </a:rPr>
              <a:t>IPF:</a:t>
            </a:r>
            <a:pPr algn="l" indent="0" marL="0">
              <a:lnSpc>
                <a:spcPts val="1785"/>
              </a:lnSpc>
              <a:buNone/>
            </a:pPr>
            <a:r>
              <a:rPr lang="en-US" sz="1275" dirty="0">
                <a:solidFill>
                  <a:srgbClr val="2C3E50"/>
                </a:solidFill>
              </a:rPr>
              <a:t> Progressive dyspnoea + Dry Cough + Clubbing</a:t>
            </a:r>
            <a:endParaRPr lang="en-US" sz="1275" dirty="0"/>
          </a:p>
        </p:txBody>
      </p:sp>
      <p:sp>
        <p:nvSpPr>
          <p:cNvPr id="40" name="Text 16"/>
          <p:cNvSpPr/>
          <p:nvPr/>
        </p:nvSpPr>
        <p:spPr>
          <a:xfrm>
            <a:off x="7019925" y="4756547"/>
            <a:ext cx="4362450" cy="428625"/>
          </a:xfrm>
          <a:prstGeom prst="rect">
            <a:avLst/>
          </a:prstGeom>
          <a:noFill/>
          <a:ln/>
        </p:spPr>
        <p:txBody>
          <a:bodyPr wrap="square" lIns="0" tIns="0" rIns="0" bIns="0" rtlCol="0" anchor="ctr" vert="horz"/>
          <a:lstStyle/>
          <a:p>
            <a:pPr indent="0" marL="0">
              <a:lnSpc>
                <a:spcPts val="1688"/>
              </a:lnSpc>
              <a:buNone/>
            </a:pPr>
            <a:r>
              <a:rPr lang="en-US" sz="1125" b="1" dirty="0">
                <a:solidFill>
                  <a:srgbClr val="FFFFFF"/>
                </a:solidFill>
              </a:rPr>
              <a:t>AKT Tip: SpO₂ &lt; 92% is a universal hospital referral threshold in breathlessness.</a:t>
            </a:r>
            <a:endParaRPr lang="en-US" sz="1125" dirty="0"/>
          </a:p>
        </p:txBody>
      </p:sp>
      <p:sp>
        <p:nvSpPr>
          <p:cNvPr id="41" name="Text 17"/>
          <p:cNvSpPr/>
          <p:nvPr/>
        </p:nvSpPr>
        <p:spPr>
          <a:xfrm>
            <a:off x="381000" y="6515100"/>
            <a:ext cx="3360420" cy="200025"/>
          </a:xfrm>
          <a:prstGeom prst="rect">
            <a:avLst/>
          </a:prstGeom>
          <a:noFill/>
          <a:ln/>
        </p:spPr>
        <p:txBody>
          <a:bodyPr wrap="square" lIns="0" tIns="0" rIns="0" bIns="0" rtlCol="0" anchor="ctr" vert="horz"/>
          <a:lstStyle/>
          <a:p>
            <a:pPr indent="0" marL="0">
              <a:lnSpc>
                <a:spcPts val="1575"/>
              </a:lnSpc>
              <a:buNone/>
            </a:pPr>
            <a:r>
              <a:rPr lang="en-US" sz="1050" b="1" dirty="0">
                <a:solidFill>
                  <a:srgbClr val="F58220"/>
                </a:solidFill>
              </a:rPr>
              <a:t>www.bradfordvts.co.uk</a:t>
            </a:r>
            <a:endParaRPr lang="en-US" sz="1050" dirty="0"/>
          </a:p>
        </p:txBody>
      </p:sp>
      <p:sp>
        <p:nvSpPr>
          <p:cNvPr id="42" name="Text 18"/>
          <p:cNvSpPr/>
          <p:nvPr/>
        </p:nvSpPr>
        <p:spPr>
          <a:xfrm>
            <a:off x="4348758" y="6546949"/>
            <a:ext cx="7462242" cy="136178"/>
          </a:xfrm>
          <a:prstGeom prst="rect">
            <a:avLst/>
          </a:prstGeom>
          <a:noFill/>
          <a:ln/>
        </p:spPr>
        <p:txBody>
          <a:bodyPr wrap="square" lIns="0" tIns="0" rIns="0" bIns="0" rtlCol="0" anchor="ctr" vert="horz"/>
          <a:lstStyle/>
          <a:p>
            <a:pPr algn="r" indent="0" marL="0">
              <a:lnSpc>
                <a:spcPts val="1073"/>
              </a:lnSpc>
              <a:buNone/>
            </a:pPr>
            <a:r>
              <a:rPr lang="en-US" sz="825" dirty="0">
                <a:solidFill>
                  <a:srgbClr val="95A5A6"/>
                </a:solidFill>
              </a:rPr>
              <a:t>Disclaimer: This presentation is for GP training purposes based on NICE CKS 2023. Clinical decisions must remain the responsibility of the attending practitioner.</a:t>
            </a:r>
            <a:endParaRPr lang="en-US" sz="825"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0" y="0"/>
            <a:ext cx="12192000" cy="381000"/>
          </a:xfrm>
          <a:prstGeom prst="rect">
            <a:avLst/>
          </a:prstGeom>
        </p:spPr>
      </p:pic>
      <p:pic>
        <p:nvPicPr>
          <p:cNvPr id="5" name="Image 3" descr="preencoded.png">    </p:cNvPr>
          <p:cNvPicPr>
            <a:picLocks noChangeAspect="1"/>
          </p:cNvPicPr>
          <p:nvPr/>
        </p:nvPicPr>
        <p:blipFill>
          <a:blip r:embed="rId5"/>
          <a:stretch>
            <a:fillRect/>
          </a:stretch>
        </p:blipFill>
        <p:spPr>
          <a:xfrm>
            <a:off x="381000" y="523875"/>
            <a:ext cx="11811000" cy="956221"/>
          </a:xfrm>
          <a:prstGeom prst="rect">
            <a:avLst/>
          </a:prstGeom>
        </p:spPr>
      </p:pic>
      <p:pic>
        <p:nvPicPr>
          <p:cNvPr id="6" name="Image 4" descr="preencoded.png">    </p:cNvPr>
          <p:cNvPicPr>
            <a:picLocks noChangeAspect="1"/>
          </p:cNvPicPr>
          <p:nvPr/>
        </p:nvPicPr>
        <p:blipFill>
          <a:blip r:embed="rId6"/>
          <a:stretch>
            <a:fillRect/>
          </a:stretch>
        </p:blipFill>
        <p:spPr>
          <a:xfrm>
            <a:off x="381000" y="1670596"/>
            <a:ext cx="5572125" cy="3627239"/>
          </a:xfrm>
          <a:prstGeom prst="rect">
            <a:avLst/>
          </a:prstGeom>
        </p:spPr>
      </p:pic>
      <p:pic>
        <p:nvPicPr>
          <p:cNvPr id="7" name="Image 5" descr="preencoded.png">    </p:cNvPr>
          <p:cNvPicPr>
            <a:picLocks noChangeAspect="1"/>
          </p:cNvPicPr>
          <p:nvPr/>
        </p:nvPicPr>
        <p:blipFill>
          <a:blip r:embed="rId7"/>
          <a:stretch>
            <a:fillRect/>
          </a:stretch>
        </p:blipFill>
        <p:spPr>
          <a:xfrm>
            <a:off x="571500" y="1861096"/>
            <a:ext cx="5191125" cy="409575"/>
          </a:xfrm>
          <a:prstGeom prst="rect">
            <a:avLst/>
          </a:prstGeom>
        </p:spPr>
      </p:pic>
      <p:pic>
        <p:nvPicPr>
          <p:cNvPr id="8" name="Image 6" descr="preencoded.png">    </p:cNvPr>
          <p:cNvPicPr>
            <a:picLocks noChangeAspect="1"/>
          </p:cNvPicPr>
          <p:nvPr/>
        </p:nvPicPr>
        <p:blipFill>
          <a:blip r:embed="rId8"/>
          <a:stretch>
            <a:fillRect/>
          </a:stretch>
        </p:blipFill>
        <p:spPr>
          <a:xfrm>
            <a:off x="571500" y="1903958"/>
            <a:ext cx="285750" cy="228600"/>
          </a:xfrm>
          <a:prstGeom prst="rect">
            <a:avLst/>
          </a:prstGeom>
        </p:spPr>
      </p:pic>
      <p:pic>
        <p:nvPicPr>
          <p:cNvPr id="9" name="Image 7" descr="preencoded.png">    </p:cNvPr>
          <p:cNvPicPr>
            <a:picLocks noChangeAspect="1"/>
          </p:cNvPicPr>
          <p:nvPr/>
        </p:nvPicPr>
        <p:blipFill>
          <a:blip r:embed="rId9"/>
          <a:stretch>
            <a:fillRect/>
          </a:stretch>
        </p:blipFill>
        <p:spPr>
          <a:xfrm>
            <a:off x="6238875" y="1670596"/>
            <a:ext cx="5572125" cy="3627239"/>
          </a:xfrm>
          <a:prstGeom prst="rect">
            <a:avLst/>
          </a:prstGeom>
        </p:spPr>
      </p:pic>
      <p:pic>
        <p:nvPicPr>
          <p:cNvPr id="10" name="Image 8" descr="preencoded.png">    </p:cNvPr>
          <p:cNvPicPr>
            <a:picLocks noChangeAspect="1"/>
          </p:cNvPicPr>
          <p:nvPr/>
        </p:nvPicPr>
        <p:blipFill>
          <a:blip r:embed="rId10"/>
          <a:stretch>
            <a:fillRect/>
          </a:stretch>
        </p:blipFill>
        <p:spPr>
          <a:xfrm>
            <a:off x="6429375" y="1861096"/>
            <a:ext cx="5191125" cy="409575"/>
          </a:xfrm>
          <a:prstGeom prst="rect">
            <a:avLst/>
          </a:prstGeom>
        </p:spPr>
      </p:pic>
      <p:pic>
        <p:nvPicPr>
          <p:cNvPr id="11" name="Image 9" descr="preencoded.png">    </p:cNvPr>
          <p:cNvPicPr>
            <a:picLocks noChangeAspect="1"/>
          </p:cNvPicPr>
          <p:nvPr/>
        </p:nvPicPr>
        <p:blipFill>
          <a:blip r:embed="rId11"/>
          <a:stretch>
            <a:fillRect/>
          </a:stretch>
        </p:blipFill>
        <p:spPr>
          <a:xfrm>
            <a:off x="6429375" y="1903958"/>
            <a:ext cx="285750" cy="228600"/>
          </a:xfrm>
          <a:prstGeom prst="rect">
            <a:avLst/>
          </a:prstGeom>
        </p:spPr>
      </p:pic>
      <p:pic>
        <p:nvPicPr>
          <p:cNvPr id="12" name="Image 10" descr="preencoded.png">    </p:cNvPr>
          <p:cNvPicPr>
            <a:picLocks noChangeAspect="1"/>
          </p:cNvPicPr>
          <p:nvPr/>
        </p:nvPicPr>
        <p:blipFill>
          <a:blip r:embed="rId12"/>
          <a:stretch>
            <a:fillRect/>
          </a:stretch>
        </p:blipFill>
        <p:spPr>
          <a:xfrm>
            <a:off x="381000" y="5393085"/>
            <a:ext cx="5619750" cy="883890"/>
          </a:xfrm>
          <a:prstGeom prst="rect">
            <a:avLst/>
          </a:prstGeom>
        </p:spPr>
      </p:pic>
      <p:pic>
        <p:nvPicPr>
          <p:cNvPr id="13" name="Image 11" descr="preencoded.png">    </p:cNvPr>
          <p:cNvPicPr>
            <a:picLocks noChangeAspect="1"/>
          </p:cNvPicPr>
          <p:nvPr/>
        </p:nvPicPr>
        <p:blipFill>
          <a:blip r:embed="rId13"/>
          <a:stretch>
            <a:fillRect/>
          </a:stretch>
        </p:blipFill>
        <p:spPr>
          <a:xfrm>
            <a:off x="571500" y="5564535"/>
            <a:ext cx="238125" cy="238125"/>
          </a:xfrm>
          <a:prstGeom prst="rect">
            <a:avLst/>
          </a:prstGeom>
        </p:spPr>
      </p:pic>
      <p:pic>
        <p:nvPicPr>
          <p:cNvPr id="14" name="Image 12" descr="preencoded.png">    </p:cNvPr>
          <p:cNvPicPr>
            <a:picLocks noChangeAspect="1"/>
          </p:cNvPicPr>
          <p:nvPr/>
        </p:nvPicPr>
        <p:blipFill>
          <a:blip r:embed="rId14"/>
          <a:stretch>
            <a:fillRect/>
          </a:stretch>
        </p:blipFill>
        <p:spPr>
          <a:xfrm>
            <a:off x="6191250" y="5393085"/>
            <a:ext cx="5619750" cy="883890"/>
          </a:xfrm>
          <a:prstGeom prst="rect">
            <a:avLst/>
          </a:prstGeom>
        </p:spPr>
      </p:pic>
      <p:pic>
        <p:nvPicPr>
          <p:cNvPr id="15" name="Image 13" descr="preencoded.png">    </p:cNvPr>
          <p:cNvPicPr>
            <a:picLocks noChangeAspect="1"/>
          </p:cNvPicPr>
          <p:nvPr/>
        </p:nvPicPr>
        <p:blipFill>
          <a:blip r:embed="rId15"/>
          <a:stretch>
            <a:fillRect/>
          </a:stretch>
        </p:blipFill>
        <p:spPr>
          <a:xfrm>
            <a:off x="6381750" y="5564535"/>
            <a:ext cx="238125" cy="207020"/>
          </a:xfrm>
          <a:prstGeom prst="rect">
            <a:avLst/>
          </a:prstGeom>
        </p:spPr>
      </p:pic>
      <p:pic>
        <p:nvPicPr>
          <p:cNvPr id="16" name="Image 14" descr="preencoded.png">    </p:cNvPr>
          <p:cNvPicPr>
            <a:picLocks noChangeAspect="1"/>
          </p:cNvPicPr>
          <p:nvPr/>
        </p:nvPicPr>
        <p:blipFill>
          <a:blip r:embed="rId16"/>
          <a:stretch>
            <a:fillRect/>
          </a:stretch>
        </p:blipFill>
        <p:spPr>
          <a:xfrm>
            <a:off x="0" y="6467475"/>
            <a:ext cx="12192000" cy="390525"/>
          </a:xfrm>
          <a:prstGeom prst="rect">
            <a:avLst/>
          </a:prstGeom>
        </p:spPr>
      </p:pic>
      <p:sp>
        <p:nvSpPr>
          <p:cNvPr id="17" name="Text 0"/>
          <p:cNvSpPr/>
          <p:nvPr/>
        </p:nvSpPr>
        <p:spPr>
          <a:xfrm>
            <a:off x="238125" y="104775"/>
            <a:ext cx="4160520" cy="152400"/>
          </a:xfrm>
          <a:prstGeom prst="rect">
            <a:avLst/>
          </a:prstGeom>
          <a:noFill/>
          <a:ln/>
        </p:spPr>
        <p:txBody>
          <a:bodyPr wrap="square" lIns="0" tIns="0" rIns="0" bIns="0" rtlCol="0" anchor="ctr" vert="horz"/>
          <a:lstStyle/>
          <a:p>
            <a:pPr indent="0" marL="0">
              <a:lnSpc>
                <a:spcPts val="1575"/>
              </a:lnSpc>
              <a:buNone/>
            </a:pPr>
            <a:r>
              <a:rPr lang="en-US" sz="1050" b="1" spc="90" kern="0" dirty="0">
                <a:solidFill>
                  <a:srgbClr val="FFFFFF"/>
                </a:solidFill>
              </a:rPr>
              <a:t>BRADFORD VTS TEACHING DECK</a:t>
            </a:r>
            <a:endParaRPr lang="en-US" sz="1050" dirty="0"/>
          </a:p>
        </p:txBody>
      </p:sp>
      <p:sp>
        <p:nvSpPr>
          <p:cNvPr id="18" name="Text 1"/>
          <p:cNvSpPr/>
          <p:nvPr/>
        </p:nvSpPr>
        <p:spPr>
          <a:xfrm>
            <a:off x="619125" y="714375"/>
            <a:ext cx="11572875" cy="365671"/>
          </a:xfrm>
          <a:prstGeom prst="rect">
            <a:avLst/>
          </a:prstGeom>
          <a:noFill/>
          <a:ln/>
        </p:spPr>
        <p:txBody>
          <a:bodyPr wrap="square" lIns="0" tIns="0" rIns="0" bIns="0" rtlCol="0" anchor="ctr" vert="horz"/>
          <a:lstStyle/>
          <a:p>
            <a:pPr indent="0" marL="0">
              <a:lnSpc>
                <a:spcPts val="2880"/>
              </a:lnSpc>
              <a:buNone/>
            </a:pPr>
            <a:r>
              <a:rPr lang="en-US" sz="2400" b="1" dirty="0">
                <a:solidFill>
                  <a:srgbClr val="2C3E50"/>
                </a:solidFill>
              </a:rPr>
              <a:t>Urgent and Same-Day Referral Criteria</a:t>
            </a:r>
            <a:endParaRPr lang="en-US" sz="2400" dirty="0"/>
          </a:p>
        </p:txBody>
      </p:sp>
      <p:sp>
        <p:nvSpPr>
          <p:cNvPr id="19" name="Text 2"/>
          <p:cNvSpPr/>
          <p:nvPr/>
        </p:nvSpPr>
        <p:spPr>
          <a:xfrm>
            <a:off x="619125" y="1127671"/>
            <a:ext cx="11521440" cy="257175"/>
          </a:xfrm>
          <a:prstGeom prst="rect">
            <a:avLst/>
          </a:prstGeom>
          <a:noFill/>
          <a:ln/>
        </p:spPr>
        <p:txBody>
          <a:bodyPr wrap="square" lIns="0" tIns="0" rIns="0" bIns="0" rtlCol="0" anchor="ctr" vert="horz"/>
          <a:lstStyle/>
          <a:p>
            <a:pPr indent="0" marL="0">
              <a:lnSpc>
                <a:spcPts val="2025"/>
              </a:lnSpc>
              <a:buNone/>
            </a:pPr>
            <a:r>
              <a:rPr lang="en-US" sz="1350" dirty="0">
                <a:solidFill>
                  <a:srgbClr val="7F8C8D"/>
                </a:solidFill>
              </a:rPr>
              <a:t>Navigating Acute vs. Specialist Pathways in Primary Care</a:t>
            </a:r>
            <a:endParaRPr lang="en-US" sz="1350" dirty="0"/>
          </a:p>
        </p:txBody>
      </p:sp>
      <p:sp>
        <p:nvSpPr>
          <p:cNvPr id="20" name="Text 3"/>
          <p:cNvSpPr/>
          <p:nvPr/>
        </p:nvSpPr>
        <p:spPr>
          <a:xfrm>
            <a:off x="1000125" y="1861096"/>
            <a:ext cx="4777740" cy="314325"/>
          </a:xfrm>
          <a:prstGeom prst="rect">
            <a:avLst/>
          </a:prstGeom>
          <a:noFill/>
          <a:ln/>
        </p:spPr>
        <p:txBody>
          <a:bodyPr wrap="square" lIns="0" tIns="0" rIns="0" bIns="0" rtlCol="0" anchor="ctr" vert="horz"/>
          <a:lstStyle/>
          <a:p>
            <a:pPr indent="0" marL="0">
              <a:lnSpc>
                <a:spcPts val="2475"/>
              </a:lnSpc>
              <a:buNone/>
            </a:pPr>
            <a:r>
              <a:rPr lang="en-US" sz="1650" b="1" dirty="0">
                <a:solidFill>
                  <a:srgbClr val="C0392B"/>
                </a:solidFill>
              </a:rPr>
              <a:t>Same-Day Assessment</a:t>
            </a:r>
            <a:endParaRPr lang="en-US" sz="1650" dirty="0"/>
          </a:p>
        </p:txBody>
      </p:sp>
      <p:sp>
        <p:nvSpPr>
          <p:cNvPr id="21" name="Text 4"/>
          <p:cNvSpPr/>
          <p:nvPr/>
        </p:nvSpPr>
        <p:spPr>
          <a:xfrm>
            <a:off x="857250" y="2461171"/>
            <a:ext cx="11334750" cy="226665"/>
          </a:xfrm>
          <a:prstGeom prst="rect">
            <a:avLst/>
          </a:prstGeom>
          <a:noFill/>
          <a:ln/>
        </p:spPr>
        <p:txBody>
          <a:bodyPr wrap="square" lIns="0" tIns="0" rIns="0" bIns="0" rtlCol="0" anchor="ctr" vert="horz"/>
          <a:lstStyle/>
          <a:p>
            <a:pPr algn="l" indent="0" marL="0">
              <a:lnSpc>
                <a:spcPts val="1785"/>
              </a:lnSpc>
              <a:buNone/>
            </a:pPr>
            <a:r>
              <a:rPr lang="en-US" sz="1275" b="1" dirty="0">
                <a:solidFill>
                  <a:srgbClr val="2C3E50"/>
                </a:solidFill>
              </a:rPr>
              <a:t>Hypoxia:</a:t>
            </a:r>
            <a:pPr algn="l" indent="0" marL="0">
              <a:lnSpc>
                <a:spcPts val="1785"/>
              </a:lnSpc>
              <a:buNone/>
            </a:pPr>
            <a:r>
              <a:rPr lang="en-US" sz="1275" dirty="0">
                <a:solidFill>
                  <a:srgbClr val="2C3E50"/>
                </a:solidFill>
              </a:rPr>
              <a:t> SpO₂ 92–94% with no known cause or clear diagnosis.</a:t>
            </a:r>
            <a:endParaRPr lang="en-US" sz="1275" dirty="0"/>
          </a:p>
        </p:txBody>
      </p:sp>
      <p:sp>
        <p:nvSpPr>
          <p:cNvPr id="22" name="Text 5"/>
          <p:cNvSpPr/>
          <p:nvPr/>
        </p:nvSpPr>
        <p:spPr>
          <a:xfrm>
            <a:off x="857250" y="2830711"/>
            <a:ext cx="4905375" cy="453330"/>
          </a:xfrm>
          <a:prstGeom prst="rect">
            <a:avLst/>
          </a:prstGeom>
          <a:noFill/>
          <a:ln/>
        </p:spPr>
        <p:txBody>
          <a:bodyPr wrap="square" lIns="0" tIns="0" rIns="0" bIns="0" rtlCol="0" anchor="ctr" vert="horz"/>
          <a:lstStyle/>
          <a:p>
            <a:pPr algn="l" indent="0" marL="0">
              <a:lnSpc>
                <a:spcPts val="1785"/>
              </a:lnSpc>
              <a:buNone/>
            </a:pPr>
            <a:r>
              <a:rPr lang="en-US" sz="1275" b="1" dirty="0">
                <a:solidFill>
                  <a:srgbClr val="2C3E50"/>
                </a:solidFill>
              </a:rPr>
              <a:t>Acute Unexplained:</a:t>
            </a:r>
            <a:pPr algn="l" indent="0" marL="0">
              <a:lnSpc>
                <a:spcPts val="1785"/>
              </a:lnSpc>
              <a:buNone/>
            </a:pPr>
            <a:r>
              <a:rPr lang="en-US" sz="1275" dirty="0">
                <a:solidFill>
                  <a:srgbClr val="2C3E50"/>
                </a:solidFill>
              </a:rPr>
              <a:t> Sudden breathlessness with abnormal CXR or ECG findings.</a:t>
            </a:r>
            <a:endParaRPr lang="en-US" sz="1275" dirty="0"/>
          </a:p>
        </p:txBody>
      </p:sp>
      <p:sp>
        <p:nvSpPr>
          <p:cNvPr id="23" name="Text 6"/>
          <p:cNvSpPr/>
          <p:nvPr/>
        </p:nvSpPr>
        <p:spPr>
          <a:xfrm>
            <a:off x="857250" y="3426916"/>
            <a:ext cx="4905375" cy="453330"/>
          </a:xfrm>
          <a:prstGeom prst="rect">
            <a:avLst/>
          </a:prstGeom>
          <a:noFill/>
          <a:ln/>
        </p:spPr>
        <p:txBody>
          <a:bodyPr wrap="square" lIns="0" tIns="0" rIns="0" bIns="0" rtlCol="0" anchor="ctr" vert="horz"/>
          <a:lstStyle/>
          <a:p>
            <a:pPr algn="l" indent="0" marL="0">
              <a:lnSpc>
                <a:spcPts val="1785"/>
              </a:lnSpc>
              <a:buNone/>
            </a:pPr>
            <a:r>
              <a:rPr lang="en-US" sz="1275" b="1" dirty="0">
                <a:solidFill>
                  <a:srgbClr val="2C3E50"/>
                </a:solidFill>
              </a:rPr>
              <a:t>Suspected PE:</a:t>
            </a:r>
            <a:pPr algn="l" indent="0" marL="0">
              <a:lnSpc>
                <a:spcPts val="1785"/>
              </a:lnSpc>
              <a:buNone/>
            </a:pPr>
            <a:r>
              <a:rPr lang="en-US" sz="1275" dirty="0">
                <a:solidFill>
                  <a:srgbClr val="2C3E50"/>
                </a:solidFill>
              </a:rPr>
              <a:t> Large pulmonary embolism suspected (High Wells Score &gt;4).</a:t>
            </a:r>
            <a:endParaRPr lang="en-US" sz="1275" dirty="0"/>
          </a:p>
        </p:txBody>
      </p:sp>
      <p:sp>
        <p:nvSpPr>
          <p:cNvPr id="24" name="Text 7"/>
          <p:cNvSpPr/>
          <p:nvPr/>
        </p:nvSpPr>
        <p:spPr>
          <a:xfrm>
            <a:off x="857250" y="4023122"/>
            <a:ext cx="4905375" cy="453330"/>
          </a:xfrm>
          <a:prstGeom prst="rect">
            <a:avLst/>
          </a:prstGeom>
          <a:noFill/>
          <a:ln/>
        </p:spPr>
        <p:txBody>
          <a:bodyPr wrap="square" lIns="0" tIns="0" rIns="0" bIns="0" rtlCol="0" anchor="ctr" vert="horz"/>
          <a:lstStyle/>
          <a:p>
            <a:pPr algn="l" indent="0" marL="0">
              <a:lnSpc>
                <a:spcPts val="1785"/>
              </a:lnSpc>
              <a:buNone/>
            </a:pPr>
            <a:r>
              <a:rPr lang="en-US" sz="1275" b="1" dirty="0">
                <a:solidFill>
                  <a:srgbClr val="2C3E50"/>
                </a:solidFill>
              </a:rPr>
              <a:t>Pleural Effusion:</a:t>
            </a:r>
            <a:pPr algn="l" indent="0" marL="0">
              <a:lnSpc>
                <a:spcPts val="1785"/>
              </a:lnSpc>
              <a:buNone/>
            </a:pPr>
            <a:r>
              <a:rPr lang="en-US" sz="1275" dirty="0">
                <a:solidFill>
                  <a:srgbClr val="2C3E50"/>
                </a:solidFill>
              </a:rPr>
              <a:t> New onset effusion of unknown cause (requires urgent drainage/sampling).</a:t>
            </a:r>
            <a:endParaRPr lang="en-US" sz="1275" dirty="0"/>
          </a:p>
        </p:txBody>
      </p:sp>
      <p:sp>
        <p:nvSpPr>
          <p:cNvPr id="25" name="Text 8"/>
          <p:cNvSpPr/>
          <p:nvPr/>
        </p:nvSpPr>
        <p:spPr>
          <a:xfrm>
            <a:off x="6858000" y="1861096"/>
            <a:ext cx="5334000" cy="314325"/>
          </a:xfrm>
          <a:prstGeom prst="rect">
            <a:avLst/>
          </a:prstGeom>
          <a:noFill/>
          <a:ln/>
        </p:spPr>
        <p:txBody>
          <a:bodyPr wrap="square" lIns="0" tIns="0" rIns="0" bIns="0" rtlCol="0" anchor="ctr" vert="horz"/>
          <a:lstStyle/>
          <a:p>
            <a:pPr indent="0" marL="0">
              <a:lnSpc>
                <a:spcPts val="2475"/>
              </a:lnSpc>
              <a:buNone/>
            </a:pPr>
            <a:r>
              <a:rPr lang="en-US" sz="1650" b="1" dirty="0">
                <a:solidFill>
                  <a:srgbClr val="8E44AD"/>
                </a:solidFill>
              </a:rPr>
              <a:t>Urgent Specialist (2WW)</a:t>
            </a:r>
            <a:endParaRPr lang="en-US" sz="1650" dirty="0"/>
          </a:p>
        </p:txBody>
      </p:sp>
      <p:sp>
        <p:nvSpPr>
          <p:cNvPr id="26" name="Text 9"/>
          <p:cNvSpPr/>
          <p:nvPr/>
        </p:nvSpPr>
        <p:spPr>
          <a:xfrm>
            <a:off x="6715125" y="2461171"/>
            <a:ext cx="4905375" cy="453330"/>
          </a:xfrm>
          <a:prstGeom prst="rect">
            <a:avLst/>
          </a:prstGeom>
          <a:noFill/>
          <a:ln/>
        </p:spPr>
        <p:txBody>
          <a:bodyPr wrap="square" lIns="0" tIns="0" rIns="0" bIns="0" rtlCol="0" anchor="ctr" vert="horz"/>
          <a:lstStyle/>
          <a:p>
            <a:pPr algn="l" indent="0" marL="0">
              <a:lnSpc>
                <a:spcPts val="1785"/>
              </a:lnSpc>
              <a:buNone/>
            </a:pPr>
            <a:r>
              <a:rPr lang="en-US" sz="1275" b="1" dirty="0">
                <a:solidFill>
                  <a:srgbClr val="2C3E50"/>
                </a:solidFill>
              </a:rPr>
              <a:t>Lung Malignancy:</a:t>
            </a:r>
            <a:pPr algn="l" indent="0" marL="0">
              <a:lnSpc>
                <a:spcPts val="1785"/>
              </a:lnSpc>
              <a:buNone/>
            </a:pPr>
            <a:r>
              <a:rPr lang="en-US" sz="1275" dirty="0">
                <a:solidFill>
                  <a:srgbClr val="2C3E50"/>
                </a:solidFill>
              </a:rPr>
              <a:t> Suspected cancer referral (2-week wait) based on NICE NG12 criteria.</a:t>
            </a:r>
            <a:endParaRPr lang="en-US" sz="1275" dirty="0"/>
          </a:p>
        </p:txBody>
      </p:sp>
      <p:sp>
        <p:nvSpPr>
          <p:cNvPr id="27" name="Text 10"/>
          <p:cNvSpPr/>
          <p:nvPr/>
        </p:nvSpPr>
        <p:spPr>
          <a:xfrm>
            <a:off x="6715125" y="3057376"/>
            <a:ext cx="4905375" cy="453330"/>
          </a:xfrm>
          <a:prstGeom prst="rect">
            <a:avLst/>
          </a:prstGeom>
          <a:noFill/>
          <a:ln/>
        </p:spPr>
        <p:txBody>
          <a:bodyPr wrap="square" lIns="0" tIns="0" rIns="0" bIns="0" rtlCol="0" anchor="ctr" vert="horz"/>
          <a:lstStyle/>
          <a:p>
            <a:pPr algn="l" indent="0" marL="0">
              <a:lnSpc>
                <a:spcPts val="1785"/>
              </a:lnSpc>
              <a:buNone/>
            </a:pPr>
            <a:r>
              <a:rPr lang="en-US" sz="1275" b="1" dirty="0">
                <a:solidFill>
                  <a:srgbClr val="2C3E50"/>
                </a:solidFill>
              </a:rPr>
              <a:t>Pulmonary Fibrosis:</a:t>
            </a:r>
            <a:pPr algn="l" indent="0" marL="0">
              <a:lnSpc>
                <a:spcPts val="1785"/>
              </a:lnSpc>
              <a:buNone/>
            </a:pPr>
            <a:r>
              <a:rPr lang="en-US" sz="1275" dirty="0">
                <a:solidFill>
                  <a:srgbClr val="2C3E50"/>
                </a:solidFill>
              </a:rPr>
              <a:t> Suspected IPF requires urgent respiratory review (prognosis worsens with delay).</a:t>
            </a:r>
            <a:endParaRPr lang="en-US" sz="1275" dirty="0"/>
          </a:p>
        </p:txBody>
      </p:sp>
      <p:sp>
        <p:nvSpPr>
          <p:cNvPr id="28" name="Text 11"/>
          <p:cNvSpPr/>
          <p:nvPr/>
        </p:nvSpPr>
        <p:spPr>
          <a:xfrm>
            <a:off x="6715125" y="3653582"/>
            <a:ext cx="4905375" cy="453330"/>
          </a:xfrm>
          <a:prstGeom prst="rect">
            <a:avLst/>
          </a:prstGeom>
          <a:noFill/>
          <a:ln/>
        </p:spPr>
        <p:txBody>
          <a:bodyPr wrap="square" lIns="0" tIns="0" rIns="0" bIns="0" rtlCol="0" anchor="ctr" vert="horz"/>
          <a:lstStyle/>
          <a:p>
            <a:pPr algn="l" indent="0" marL="0">
              <a:lnSpc>
                <a:spcPts val="1785"/>
              </a:lnSpc>
              <a:buNone/>
            </a:pPr>
            <a:r>
              <a:rPr lang="en-US" sz="1275" b="1" dirty="0">
                <a:solidFill>
                  <a:srgbClr val="2C3E50"/>
                </a:solidFill>
              </a:rPr>
              <a:t>Heart Failure:</a:t>
            </a:r>
            <a:pPr algn="l" indent="0" marL="0">
              <a:lnSpc>
                <a:spcPts val="1785"/>
              </a:lnSpc>
              <a:buNone/>
            </a:pPr>
            <a:r>
              <a:rPr lang="en-US" sz="1275" dirty="0">
                <a:solidFill>
                  <a:srgbClr val="2C3E50"/>
                </a:solidFill>
              </a:rPr>
              <a:t> NT-proBNP &gt;2,000 ng/L requires urgent specialist referral for echo within 2 weeks.</a:t>
            </a:r>
            <a:endParaRPr lang="en-US" sz="1275" dirty="0"/>
          </a:p>
        </p:txBody>
      </p:sp>
      <p:sp>
        <p:nvSpPr>
          <p:cNvPr id="29" name="Text 12"/>
          <p:cNvSpPr/>
          <p:nvPr/>
        </p:nvSpPr>
        <p:spPr>
          <a:xfrm>
            <a:off x="6715125" y="4249787"/>
            <a:ext cx="4905375" cy="453330"/>
          </a:xfrm>
          <a:prstGeom prst="rect">
            <a:avLst/>
          </a:prstGeom>
          <a:noFill/>
          <a:ln/>
        </p:spPr>
        <p:txBody>
          <a:bodyPr wrap="square" lIns="0" tIns="0" rIns="0" bIns="0" rtlCol="0" anchor="ctr" vert="horz"/>
          <a:lstStyle/>
          <a:p>
            <a:pPr algn="l" indent="0" marL="0">
              <a:lnSpc>
                <a:spcPts val="1785"/>
              </a:lnSpc>
              <a:buNone/>
            </a:pPr>
            <a:r>
              <a:rPr lang="en-US" sz="1275" b="1" dirty="0">
                <a:solidFill>
                  <a:srgbClr val="2C3E50"/>
                </a:solidFill>
              </a:rPr>
              <a:t>Chronic Unexplained:</a:t>
            </a:r>
            <a:pPr algn="l" indent="0" marL="0">
              <a:lnSpc>
                <a:spcPts val="1785"/>
              </a:lnSpc>
              <a:buNone/>
            </a:pPr>
            <a:r>
              <a:rPr lang="en-US" sz="1275" dirty="0">
                <a:solidFill>
                  <a:srgbClr val="2C3E50"/>
                </a:solidFill>
              </a:rPr>
              <a:t> Unresolved breathlessness after exhaustive initial investigations.</a:t>
            </a:r>
            <a:endParaRPr lang="en-US" sz="1275" dirty="0"/>
          </a:p>
        </p:txBody>
      </p:sp>
      <p:sp>
        <p:nvSpPr>
          <p:cNvPr id="30" name="Text 13"/>
          <p:cNvSpPr/>
          <p:nvPr/>
        </p:nvSpPr>
        <p:spPr>
          <a:xfrm>
            <a:off x="952500" y="5535960"/>
            <a:ext cx="4857750" cy="598140"/>
          </a:xfrm>
          <a:prstGeom prst="rect">
            <a:avLst/>
          </a:prstGeom>
          <a:noFill/>
          <a:ln/>
        </p:spPr>
        <p:txBody>
          <a:bodyPr wrap="square" lIns="0" tIns="0" rIns="0" bIns="0" rtlCol="0" anchor="ctr" vert="horz"/>
          <a:lstStyle/>
          <a:p>
            <a:pPr indent="0" marL="0">
              <a:lnSpc>
                <a:spcPts val="1260"/>
              </a:lnSpc>
              <a:buNone/>
            </a:pPr>
            <a:r>
              <a:rPr lang="en-US" sz="900" b="1" dirty="0">
                <a:solidFill>
                  <a:srgbClr val="B28500"/>
                </a:solidFill>
              </a:rPr>
              <a:t>PITFALL</a:t>
            </a:r>
            <a:pPr indent="0" marL="0">
              <a:lnSpc>
                <a:spcPts val="1575"/>
              </a:lnSpc>
              <a:buNone/>
            </a:pPr>
            <a:r>
              <a:rPr lang="en-US" sz="1125" dirty="0">
                <a:solidFill>
                  <a:srgbClr val="2C3E50"/>
                </a:solidFill>
              </a:rPr>
              <a:t>Do not delay IPF or Lung Cancer referrals by waiting for routine bloods if clinical suspicion or imaging is suggestive.</a:t>
            </a:r>
            <a:endParaRPr lang="en-US" sz="1125" dirty="0"/>
          </a:p>
        </p:txBody>
      </p:sp>
      <p:sp>
        <p:nvSpPr>
          <p:cNvPr id="31" name="Text 14"/>
          <p:cNvSpPr/>
          <p:nvPr/>
        </p:nvSpPr>
        <p:spPr>
          <a:xfrm>
            <a:off x="6762750" y="5535960"/>
            <a:ext cx="4857750" cy="598140"/>
          </a:xfrm>
          <a:prstGeom prst="rect">
            <a:avLst/>
          </a:prstGeom>
          <a:noFill/>
          <a:ln/>
        </p:spPr>
        <p:txBody>
          <a:bodyPr wrap="square" lIns="0" tIns="0" rIns="0" bIns="0" rtlCol="0" anchor="ctr" vert="horz"/>
          <a:lstStyle/>
          <a:p>
            <a:pPr indent="0" marL="0">
              <a:lnSpc>
                <a:spcPts val="1260"/>
              </a:lnSpc>
              <a:buNone/>
            </a:pPr>
            <a:r>
              <a:rPr lang="en-US" sz="900" b="1" dirty="0">
                <a:solidFill>
                  <a:srgbClr val="006666"/>
                </a:solidFill>
              </a:rPr>
              <a:t>SCA TIP</a:t>
            </a:r>
            <a:pPr indent="0" marL="0">
              <a:lnSpc>
                <a:spcPts val="1575"/>
              </a:lnSpc>
              <a:buNone/>
            </a:pPr>
            <a:r>
              <a:rPr lang="en-US" sz="1125" dirty="0">
                <a:solidFill>
                  <a:srgbClr val="2C3E50"/>
                </a:solidFill>
              </a:rPr>
              <a:t>Use clear safety-netting: "If you feel much worse or your lips turn blue, call 999. Do not wait for our follow-up."</a:t>
            </a:r>
            <a:endParaRPr lang="en-US" sz="1125" dirty="0"/>
          </a:p>
        </p:txBody>
      </p:sp>
      <p:sp>
        <p:nvSpPr>
          <p:cNvPr id="32" name="Text 15"/>
          <p:cNvSpPr/>
          <p:nvPr/>
        </p:nvSpPr>
        <p:spPr>
          <a:xfrm>
            <a:off x="381000" y="6562725"/>
            <a:ext cx="3360420" cy="200025"/>
          </a:xfrm>
          <a:prstGeom prst="rect">
            <a:avLst/>
          </a:prstGeom>
          <a:noFill/>
          <a:ln/>
        </p:spPr>
        <p:txBody>
          <a:bodyPr wrap="square" lIns="0" tIns="0" rIns="0" bIns="0" rtlCol="0" anchor="ctr" vert="horz"/>
          <a:lstStyle/>
          <a:p>
            <a:pPr indent="0" marL="0">
              <a:lnSpc>
                <a:spcPts val="1575"/>
              </a:lnSpc>
              <a:buNone/>
            </a:pPr>
            <a:r>
              <a:rPr lang="en-US" sz="1050" dirty="0">
                <a:solidFill>
                  <a:srgbClr val="7F8C8D"/>
                </a:solidFill>
              </a:rPr>
              <a:t>www.bradfordvts.co.uk</a:t>
            </a:r>
            <a:endParaRPr lang="en-US" sz="1050" dirty="0"/>
          </a:p>
        </p:txBody>
      </p:sp>
      <p:sp>
        <p:nvSpPr>
          <p:cNvPr id="33" name="Text 16"/>
          <p:cNvSpPr/>
          <p:nvPr/>
        </p:nvSpPr>
        <p:spPr>
          <a:xfrm>
            <a:off x="9360843" y="6577013"/>
            <a:ext cx="2831157" cy="171450"/>
          </a:xfrm>
          <a:prstGeom prst="rect">
            <a:avLst/>
          </a:prstGeom>
          <a:noFill/>
          <a:ln/>
        </p:spPr>
        <p:txBody>
          <a:bodyPr wrap="square" lIns="0" tIns="0" rIns="0" bIns="0" rtlCol="0" anchor="ctr" vert="horz"/>
          <a:lstStyle/>
          <a:p>
            <a:pPr indent="0" marL="0">
              <a:lnSpc>
                <a:spcPts val="1350"/>
              </a:lnSpc>
              <a:buNone/>
            </a:pPr>
            <a:r>
              <a:rPr lang="en-US" sz="900" dirty="0">
                <a:solidFill>
                  <a:srgbClr val="BDC3C7"/>
                </a:solidFill>
              </a:rPr>
              <a:t>Source: NICE CKS (2023) | NICE NG106 (2025)</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0" y="0"/>
            <a:ext cx="12192000" cy="381000"/>
          </a:xfrm>
          <a:prstGeom prst="rect">
            <a:avLst/>
          </a:prstGeom>
        </p:spPr>
      </p:pic>
      <p:pic>
        <p:nvPicPr>
          <p:cNvPr id="5" name="Image 3" descr="preencoded.png">    </p:cNvPr>
          <p:cNvPicPr>
            <a:picLocks noChangeAspect="1"/>
          </p:cNvPicPr>
          <p:nvPr/>
        </p:nvPicPr>
        <p:blipFill>
          <a:blip r:embed="rId5"/>
          <a:stretch>
            <a:fillRect/>
          </a:stretch>
        </p:blipFill>
        <p:spPr>
          <a:xfrm>
            <a:off x="0" y="523875"/>
            <a:ext cx="12192000" cy="596205"/>
          </a:xfrm>
          <a:prstGeom prst="rect">
            <a:avLst/>
          </a:prstGeom>
        </p:spPr>
      </p:pic>
      <p:pic>
        <p:nvPicPr>
          <p:cNvPr id="6" name="Image 4" descr="preencoded.png">    </p:cNvPr>
          <p:cNvPicPr>
            <a:picLocks noChangeAspect="1"/>
          </p:cNvPicPr>
          <p:nvPr/>
        </p:nvPicPr>
        <p:blipFill>
          <a:blip r:embed="rId6"/>
          <a:stretch>
            <a:fillRect/>
          </a:stretch>
        </p:blipFill>
        <p:spPr>
          <a:xfrm>
            <a:off x="238125" y="1262955"/>
            <a:ext cx="5762625" cy="1642765"/>
          </a:xfrm>
          <a:prstGeom prst="rect">
            <a:avLst/>
          </a:prstGeom>
        </p:spPr>
      </p:pic>
      <p:pic>
        <p:nvPicPr>
          <p:cNvPr id="7" name="Image 5" descr="preencoded.png">    </p:cNvPr>
          <p:cNvPicPr>
            <a:picLocks noChangeAspect="1"/>
          </p:cNvPicPr>
          <p:nvPr/>
        </p:nvPicPr>
        <p:blipFill>
          <a:blip r:embed="rId7"/>
          <a:stretch>
            <a:fillRect/>
          </a:stretch>
        </p:blipFill>
        <p:spPr>
          <a:xfrm>
            <a:off x="440531" y="1453902"/>
            <a:ext cx="214313" cy="175320"/>
          </a:xfrm>
          <a:prstGeom prst="rect">
            <a:avLst/>
          </a:prstGeom>
        </p:spPr>
      </p:pic>
      <p:pic>
        <p:nvPicPr>
          <p:cNvPr id="8" name="Image 6" descr="preencoded.png">    </p:cNvPr>
          <p:cNvPicPr>
            <a:picLocks noChangeAspect="1"/>
          </p:cNvPicPr>
          <p:nvPr/>
        </p:nvPicPr>
        <p:blipFill>
          <a:blip r:embed="rId8"/>
          <a:stretch>
            <a:fillRect/>
          </a:stretch>
        </p:blipFill>
        <p:spPr>
          <a:xfrm>
            <a:off x="238125" y="3048595"/>
            <a:ext cx="5762625" cy="1642765"/>
          </a:xfrm>
          <a:prstGeom prst="rect">
            <a:avLst/>
          </a:prstGeom>
        </p:spPr>
      </p:pic>
      <p:pic>
        <p:nvPicPr>
          <p:cNvPr id="9" name="Image 7" descr="preencoded.png">    </p:cNvPr>
          <p:cNvPicPr>
            <a:picLocks noChangeAspect="1"/>
          </p:cNvPicPr>
          <p:nvPr/>
        </p:nvPicPr>
        <p:blipFill>
          <a:blip r:embed="rId9"/>
          <a:stretch>
            <a:fillRect/>
          </a:stretch>
        </p:blipFill>
        <p:spPr>
          <a:xfrm>
            <a:off x="440531" y="3239542"/>
            <a:ext cx="214313" cy="175320"/>
          </a:xfrm>
          <a:prstGeom prst="rect">
            <a:avLst/>
          </a:prstGeom>
        </p:spPr>
      </p:pic>
      <p:pic>
        <p:nvPicPr>
          <p:cNvPr id="10" name="Image 8" descr="preencoded.png">    </p:cNvPr>
          <p:cNvPicPr>
            <a:picLocks noChangeAspect="1"/>
          </p:cNvPicPr>
          <p:nvPr/>
        </p:nvPicPr>
        <p:blipFill>
          <a:blip r:embed="rId10"/>
          <a:stretch>
            <a:fillRect/>
          </a:stretch>
        </p:blipFill>
        <p:spPr>
          <a:xfrm>
            <a:off x="238125" y="4834235"/>
            <a:ext cx="5762625" cy="1642765"/>
          </a:xfrm>
          <a:prstGeom prst="rect">
            <a:avLst/>
          </a:prstGeom>
        </p:spPr>
      </p:pic>
      <p:pic>
        <p:nvPicPr>
          <p:cNvPr id="11" name="Image 9" descr="preencoded.png">    </p:cNvPr>
          <p:cNvPicPr>
            <a:picLocks noChangeAspect="1"/>
          </p:cNvPicPr>
          <p:nvPr/>
        </p:nvPicPr>
        <p:blipFill>
          <a:blip r:embed="rId11"/>
          <a:stretch>
            <a:fillRect/>
          </a:stretch>
        </p:blipFill>
        <p:spPr>
          <a:xfrm>
            <a:off x="440531" y="5025182"/>
            <a:ext cx="214313" cy="175320"/>
          </a:xfrm>
          <a:prstGeom prst="rect">
            <a:avLst/>
          </a:prstGeom>
        </p:spPr>
      </p:pic>
      <p:pic>
        <p:nvPicPr>
          <p:cNvPr id="12" name="Image 10" descr="preencoded.png">    </p:cNvPr>
          <p:cNvPicPr>
            <a:picLocks noChangeAspect="1"/>
          </p:cNvPicPr>
          <p:nvPr/>
        </p:nvPicPr>
        <p:blipFill>
          <a:blip r:embed="rId12"/>
          <a:stretch>
            <a:fillRect/>
          </a:stretch>
        </p:blipFill>
        <p:spPr>
          <a:xfrm>
            <a:off x="6191250" y="1262955"/>
            <a:ext cx="5762625" cy="1642765"/>
          </a:xfrm>
          <a:prstGeom prst="rect">
            <a:avLst/>
          </a:prstGeom>
        </p:spPr>
      </p:pic>
      <p:pic>
        <p:nvPicPr>
          <p:cNvPr id="13" name="Image 11" descr="preencoded.png">    </p:cNvPr>
          <p:cNvPicPr>
            <a:picLocks noChangeAspect="1"/>
          </p:cNvPicPr>
          <p:nvPr/>
        </p:nvPicPr>
        <p:blipFill>
          <a:blip r:embed="rId13"/>
          <a:stretch>
            <a:fillRect/>
          </a:stretch>
        </p:blipFill>
        <p:spPr>
          <a:xfrm>
            <a:off x="6393656" y="1453902"/>
            <a:ext cx="214313" cy="175320"/>
          </a:xfrm>
          <a:prstGeom prst="rect">
            <a:avLst/>
          </a:prstGeom>
        </p:spPr>
      </p:pic>
      <p:pic>
        <p:nvPicPr>
          <p:cNvPr id="14" name="Image 12" descr="preencoded.png">    </p:cNvPr>
          <p:cNvPicPr>
            <a:picLocks noChangeAspect="1"/>
          </p:cNvPicPr>
          <p:nvPr/>
        </p:nvPicPr>
        <p:blipFill>
          <a:blip r:embed="rId14"/>
          <a:stretch>
            <a:fillRect/>
          </a:stretch>
        </p:blipFill>
        <p:spPr>
          <a:xfrm>
            <a:off x="6191250" y="3048595"/>
            <a:ext cx="5762625" cy="1642765"/>
          </a:xfrm>
          <a:prstGeom prst="rect">
            <a:avLst/>
          </a:prstGeom>
        </p:spPr>
      </p:pic>
      <p:pic>
        <p:nvPicPr>
          <p:cNvPr id="15" name="Image 13" descr="preencoded.png">    </p:cNvPr>
          <p:cNvPicPr>
            <a:picLocks noChangeAspect="1"/>
          </p:cNvPicPr>
          <p:nvPr/>
        </p:nvPicPr>
        <p:blipFill>
          <a:blip r:embed="rId15"/>
          <a:stretch>
            <a:fillRect/>
          </a:stretch>
        </p:blipFill>
        <p:spPr>
          <a:xfrm>
            <a:off x="6393656" y="3239542"/>
            <a:ext cx="214313" cy="175320"/>
          </a:xfrm>
          <a:prstGeom prst="rect">
            <a:avLst/>
          </a:prstGeom>
        </p:spPr>
      </p:pic>
      <p:pic>
        <p:nvPicPr>
          <p:cNvPr id="16" name="Image 14" descr="preencoded.png">    </p:cNvPr>
          <p:cNvPicPr>
            <a:picLocks noChangeAspect="1"/>
          </p:cNvPicPr>
          <p:nvPr/>
        </p:nvPicPr>
        <p:blipFill>
          <a:blip r:embed="rId16"/>
          <a:stretch>
            <a:fillRect/>
          </a:stretch>
        </p:blipFill>
        <p:spPr>
          <a:xfrm>
            <a:off x="6191250" y="4834235"/>
            <a:ext cx="5762625" cy="1642765"/>
          </a:xfrm>
          <a:prstGeom prst="rect">
            <a:avLst/>
          </a:prstGeom>
        </p:spPr>
      </p:pic>
      <p:pic>
        <p:nvPicPr>
          <p:cNvPr id="17" name="Image 15" descr="preencoded.png">    </p:cNvPr>
          <p:cNvPicPr>
            <a:picLocks noChangeAspect="1"/>
          </p:cNvPicPr>
          <p:nvPr/>
        </p:nvPicPr>
        <p:blipFill>
          <a:blip r:embed="rId17"/>
          <a:stretch>
            <a:fillRect/>
          </a:stretch>
        </p:blipFill>
        <p:spPr>
          <a:xfrm>
            <a:off x="6393656" y="5025182"/>
            <a:ext cx="214313" cy="175320"/>
          </a:xfrm>
          <a:prstGeom prst="rect">
            <a:avLst/>
          </a:prstGeom>
        </p:spPr>
      </p:pic>
      <p:pic>
        <p:nvPicPr>
          <p:cNvPr id="18" name="Image 16" descr="preencoded.png">    </p:cNvPr>
          <p:cNvPicPr>
            <a:picLocks noChangeAspect="1"/>
          </p:cNvPicPr>
          <p:nvPr/>
        </p:nvPicPr>
        <p:blipFill>
          <a:blip r:embed="rId18"/>
          <a:stretch>
            <a:fillRect/>
          </a:stretch>
        </p:blipFill>
        <p:spPr>
          <a:xfrm>
            <a:off x="0" y="6477000"/>
            <a:ext cx="12192000" cy="381000"/>
          </a:xfrm>
          <a:prstGeom prst="rect">
            <a:avLst/>
          </a:prstGeom>
        </p:spPr>
      </p:pic>
      <p:sp>
        <p:nvSpPr>
          <p:cNvPr id="19" name="Text 0"/>
          <p:cNvSpPr/>
          <p:nvPr/>
        </p:nvSpPr>
        <p:spPr>
          <a:xfrm>
            <a:off x="238125" y="104775"/>
            <a:ext cx="4160520" cy="152400"/>
          </a:xfrm>
          <a:prstGeom prst="rect">
            <a:avLst/>
          </a:prstGeom>
          <a:noFill/>
          <a:ln/>
        </p:spPr>
        <p:txBody>
          <a:bodyPr wrap="square" lIns="0" tIns="0" rIns="0" bIns="0" rtlCol="0" anchor="ctr" vert="horz"/>
          <a:lstStyle/>
          <a:p>
            <a:pPr indent="0" marL="0">
              <a:lnSpc>
                <a:spcPts val="1575"/>
              </a:lnSpc>
              <a:buNone/>
            </a:pPr>
            <a:r>
              <a:rPr lang="en-US" sz="1050" b="1" spc="90" kern="0" dirty="0">
                <a:solidFill>
                  <a:srgbClr val="FFFFFF"/>
                </a:solidFill>
              </a:rPr>
              <a:t>BRADFORD VTS TEACHING DECK</a:t>
            </a:r>
            <a:endParaRPr lang="en-US" sz="1050" dirty="0"/>
          </a:p>
        </p:txBody>
      </p:sp>
      <p:sp>
        <p:nvSpPr>
          <p:cNvPr id="20" name="Text 1"/>
          <p:cNvSpPr/>
          <p:nvPr/>
        </p:nvSpPr>
        <p:spPr>
          <a:xfrm>
            <a:off x="238125" y="523875"/>
            <a:ext cx="11715750"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C3E50"/>
                </a:solidFill>
              </a:rPr>
              <a:t>Common Pitfalls in Breathlessness</a:t>
            </a:r>
            <a:endParaRPr lang="en-US" sz="2100" dirty="0"/>
          </a:p>
        </p:txBody>
      </p:sp>
      <p:sp>
        <p:nvSpPr>
          <p:cNvPr id="21" name="Text 2"/>
          <p:cNvSpPr/>
          <p:nvPr/>
        </p:nvSpPr>
        <p:spPr>
          <a:xfrm>
            <a:off x="238125" y="891480"/>
            <a:ext cx="11715750"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rPr>
              <a:t>Avoiding Cognitive Biases and Diagnostic Errors in Primary Care</a:t>
            </a:r>
            <a:endParaRPr lang="en-US" sz="1200" dirty="0"/>
          </a:p>
        </p:txBody>
      </p:sp>
      <p:sp>
        <p:nvSpPr>
          <p:cNvPr id="22" name="Text 3"/>
          <p:cNvSpPr/>
          <p:nvPr/>
        </p:nvSpPr>
        <p:spPr>
          <a:xfrm>
            <a:off x="781050" y="1405830"/>
            <a:ext cx="534924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Premature "Anxiety" Labels</a:t>
            </a:r>
            <a:endParaRPr lang="en-US" sz="1350" dirty="0"/>
          </a:p>
        </p:txBody>
      </p:sp>
      <p:sp>
        <p:nvSpPr>
          <p:cNvPr id="23" name="Text 4"/>
          <p:cNvSpPr/>
          <p:nvPr/>
        </p:nvSpPr>
        <p:spPr>
          <a:xfrm>
            <a:off x="781050" y="1739205"/>
            <a:ext cx="5029200" cy="414338"/>
          </a:xfrm>
          <a:prstGeom prst="rect">
            <a:avLst/>
          </a:prstGeom>
          <a:noFill/>
          <a:ln/>
        </p:spPr>
        <p:txBody>
          <a:bodyPr wrap="square" lIns="0" tIns="0" rIns="0" bIns="0" rtlCol="0" anchor="ctr" vert="horz"/>
          <a:lstStyle/>
          <a:p>
            <a:pPr indent="0" marL="0">
              <a:lnSpc>
                <a:spcPts val="1631"/>
              </a:lnSpc>
              <a:buNone/>
            </a:pPr>
            <a:r>
              <a:rPr lang="en-US" sz="1088" dirty="0">
                <a:solidFill>
                  <a:srgbClr val="34495E"/>
                </a:solidFill>
              </a:rPr>
              <a:t>Labelling breathlessness as psychogenic without appropriate physical investigation.</a:t>
            </a:r>
            <a:endParaRPr lang="en-US" sz="1088" dirty="0"/>
          </a:p>
        </p:txBody>
      </p:sp>
      <p:sp>
        <p:nvSpPr>
          <p:cNvPr id="24" name="Text 5"/>
          <p:cNvSpPr/>
          <p:nvPr/>
        </p:nvSpPr>
        <p:spPr>
          <a:xfrm>
            <a:off x="781050" y="2201168"/>
            <a:ext cx="7132320" cy="185738"/>
          </a:xfrm>
          <a:prstGeom prst="rect">
            <a:avLst/>
          </a:prstGeom>
          <a:noFill/>
          <a:ln/>
        </p:spPr>
        <p:txBody>
          <a:bodyPr wrap="square" lIns="0" tIns="0" rIns="0" bIns="0" rtlCol="0" anchor="ctr" vert="horz"/>
          <a:lstStyle/>
          <a:p>
            <a:pPr indent="0" marL="0">
              <a:lnSpc>
                <a:spcPts val="1463"/>
              </a:lnSpc>
              <a:buNone/>
            </a:pPr>
            <a:r>
              <a:rPr lang="en-US" sz="975" b="1" dirty="0">
                <a:solidFill>
                  <a:srgbClr val="D35400"/>
                </a:solidFill>
              </a:rPr>
              <a:t>RULE OUT ORGANIC CAUSES (PE, ANAEMIA, HF) FIRST.</a:t>
            </a:r>
            <a:endParaRPr lang="en-US" sz="975" dirty="0"/>
          </a:p>
        </p:txBody>
      </p:sp>
      <p:sp>
        <p:nvSpPr>
          <p:cNvPr id="25" name="Text 6"/>
          <p:cNvSpPr/>
          <p:nvPr/>
        </p:nvSpPr>
        <p:spPr>
          <a:xfrm>
            <a:off x="781050" y="3191470"/>
            <a:ext cx="308610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Missing Anaemia</a:t>
            </a:r>
            <a:endParaRPr lang="en-US" sz="1350" dirty="0"/>
          </a:p>
        </p:txBody>
      </p:sp>
      <p:sp>
        <p:nvSpPr>
          <p:cNvPr id="26" name="Text 7"/>
          <p:cNvSpPr/>
          <p:nvPr/>
        </p:nvSpPr>
        <p:spPr>
          <a:xfrm>
            <a:off x="781050" y="3524845"/>
            <a:ext cx="5029200" cy="414338"/>
          </a:xfrm>
          <a:prstGeom prst="rect">
            <a:avLst/>
          </a:prstGeom>
          <a:noFill/>
          <a:ln/>
        </p:spPr>
        <p:txBody>
          <a:bodyPr wrap="square" lIns="0" tIns="0" rIns="0" bIns="0" rtlCol="0" anchor="ctr" vert="horz"/>
          <a:lstStyle/>
          <a:p>
            <a:pPr indent="0" marL="0">
              <a:lnSpc>
                <a:spcPts val="1631"/>
              </a:lnSpc>
              <a:buNone/>
            </a:pPr>
            <a:r>
              <a:rPr lang="en-US" sz="1088" dirty="0">
                <a:solidFill>
                  <a:srgbClr val="34495E"/>
                </a:solidFill>
              </a:rPr>
              <a:t>The "Great Masquerader" often missed in the elderly or those with chronic disease.</a:t>
            </a:r>
            <a:endParaRPr lang="en-US" sz="1088" dirty="0"/>
          </a:p>
        </p:txBody>
      </p:sp>
      <p:sp>
        <p:nvSpPr>
          <p:cNvPr id="27" name="Text 8"/>
          <p:cNvSpPr/>
          <p:nvPr/>
        </p:nvSpPr>
        <p:spPr>
          <a:xfrm>
            <a:off x="781050" y="3986808"/>
            <a:ext cx="6983730" cy="185738"/>
          </a:xfrm>
          <a:prstGeom prst="rect">
            <a:avLst/>
          </a:prstGeom>
          <a:noFill/>
          <a:ln/>
        </p:spPr>
        <p:txBody>
          <a:bodyPr wrap="square" lIns="0" tIns="0" rIns="0" bIns="0" rtlCol="0" anchor="ctr" vert="horz"/>
          <a:lstStyle/>
          <a:p>
            <a:pPr indent="0" marL="0">
              <a:lnSpc>
                <a:spcPts val="1463"/>
              </a:lnSpc>
              <a:buNone/>
            </a:pPr>
            <a:r>
              <a:rPr lang="en-US" sz="975" b="1" dirty="0">
                <a:solidFill>
                  <a:srgbClr val="D35400"/>
                </a:solidFill>
              </a:rPr>
              <a:t>ALWAYS CHECK FBC IN UNEXPLAINED BREATHLESSNESS.</a:t>
            </a:r>
            <a:endParaRPr lang="en-US" sz="975" dirty="0"/>
          </a:p>
        </p:txBody>
      </p:sp>
      <p:sp>
        <p:nvSpPr>
          <p:cNvPr id="28" name="Text 9"/>
          <p:cNvSpPr/>
          <p:nvPr/>
        </p:nvSpPr>
        <p:spPr>
          <a:xfrm>
            <a:off x="781050" y="4977110"/>
            <a:ext cx="432054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Incorrect PE Workflow</a:t>
            </a:r>
            <a:endParaRPr lang="en-US" sz="1350" dirty="0"/>
          </a:p>
        </p:txBody>
      </p:sp>
      <p:sp>
        <p:nvSpPr>
          <p:cNvPr id="29" name="Text 10"/>
          <p:cNvSpPr/>
          <p:nvPr/>
        </p:nvSpPr>
        <p:spPr>
          <a:xfrm>
            <a:off x="781050" y="5310485"/>
            <a:ext cx="9391650" cy="207169"/>
          </a:xfrm>
          <a:prstGeom prst="rect">
            <a:avLst/>
          </a:prstGeom>
          <a:noFill/>
          <a:ln/>
        </p:spPr>
        <p:txBody>
          <a:bodyPr wrap="square" lIns="0" tIns="0" rIns="0" bIns="0" rtlCol="0" anchor="ctr" vert="horz"/>
          <a:lstStyle/>
          <a:p>
            <a:pPr indent="0" marL="0">
              <a:lnSpc>
                <a:spcPts val="1631"/>
              </a:lnSpc>
              <a:buNone/>
            </a:pPr>
            <a:r>
              <a:rPr lang="en-US" sz="1088" dirty="0">
                <a:solidFill>
                  <a:srgbClr val="34495E"/>
                </a:solidFill>
              </a:rPr>
              <a:t>Using D-dimer when the Wells score is already high (&gt;4).</a:t>
            </a:r>
            <a:endParaRPr lang="en-US" sz="1088" dirty="0"/>
          </a:p>
        </p:txBody>
      </p:sp>
      <p:sp>
        <p:nvSpPr>
          <p:cNvPr id="30" name="Text 11"/>
          <p:cNvSpPr/>
          <p:nvPr/>
        </p:nvSpPr>
        <p:spPr>
          <a:xfrm>
            <a:off x="781050" y="5565279"/>
            <a:ext cx="7825740" cy="185738"/>
          </a:xfrm>
          <a:prstGeom prst="rect">
            <a:avLst/>
          </a:prstGeom>
          <a:noFill/>
          <a:ln/>
        </p:spPr>
        <p:txBody>
          <a:bodyPr wrap="square" lIns="0" tIns="0" rIns="0" bIns="0" rtlCol="0" anchor="ctr" vert="horz"/>
          <a:lstStyle/>
          <a:p>
            <a:pPr indent="0" marL="0">
              <a:lnSpc>
                <a:spcPts val="1463"/>
              </a:lnSpc>
              <a:buNone/>
            </a:pPr>
            <a:r>
              <a:rPr lang="en-US" sz="975" b="1" dirty="0">
                <a:solidFill>
                  <a:srgbClr val="D35400"/>
                </a:solidFill>
              </a:rPr>
              <a:t>SKIP D-DIMER FOR WELLS &gt;4; PROCEED DIRECTLY TO CTPA.</a:t>
            </a:r>
            <a:endParaRPr lang="en-US" sz="975" dirty="0"/>
          </a:p>
        </p:txBody>
      </p:sp>
      <p:sp>
        <p:nvSpPr>
          <p:cNvPr id="31" name="Text 12"/>
          <p:cNvSpPr/>
          <p:nvPr/>
        </p:nvSpPr>
        <p:spPr>
          <a:xfrm>
            <a:off x="6734175" y="1405830"/>
            <a:ext cx="411480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Incomplete Physicals</a:t>
            </a:r>
            <a:endParaRPr lang="en-US" sz="1350" dirty="0"/>
          </a:p>
        </p:txBody>
      </p:sp>
      <p:sp>
        <p:nvSpPr>
          <p:cNvPr id="32" name="Text 13"/>
          <p:cNvSpPr/>
          <p:nvPr/>
        </p:nvSpPr>
        <p:spPr>
          <a:xfrm>
            <a:off x="6734175" y="1739205"/>
            <a:ext cx="5457825" cy="207169"/>
          </a:xfrm>
          <a:prstGeom prst="rect">
            <a:avLst/>
          </a:prstGeom>
          <a:noFill/>
          <a:ln/>
        </p:spPr>
        <p:txBody>
          <a:bodyPr wrap="square" lIns="0" tIns="0" rIns="0" bIns="0" rtlCol="0" anchor="ctr" vert="horz"/>
          <a:lstStyle/>
          <a:p>
            <a:pPr indent="0" marL="0">
              <a:lnSpc>
                <a:spcPts val="1631"/>
              </a:lnSpc>
              <a:buNone/>
            </a:pPr>
            <a:r>
              <a:rPr lang="en-US" sz="1088" dirty="0">
                <a:solidFill>
                  <a:srgbClr val="34495E"/>
                </a:solidFill>
              </a:rPr>
              <a:t>Relying on subjective patient descriptions rather than objective vital signs.</a:t>
            </a:r>
            <a:endParaRPr lang="en-US" sz="1088" dirty="0"/>
          </a:p>
        </p:txBody>
      </p:sp>
      <p:sp>
        <p:nvSpPr>
          <p:cNvPr id="33" name="Text 14"/>
          <p:cNvSpPr/>
          <p:nvPr/>
        </p:nvSpPr>
        <p:spPr>
          <a:xfrm>
            <a:off x="6734175" y="1993999"/>
            <a:ext cx="5457825" cy="185738"/>
          </a:xfrm>
          <a:prstGeom prst="rect">
            <a:avLst/>
          </a:prstGeom>
          <a:noFill/>
          <a:ln/>
        </p:spPr>
        <p:txBody>
          <a:bodyPr wrap="square" lIns="0" tIns="0" rIns="0" bIns="0" rtlCol="0" anchor="ctr" vert="horz"/>
          <a:lstStyle/>
          <a:p>
            <a:pPr indent="0" marL="0">
              <a:lnSpc>
                <a:spcPts val="1463"/>
              </a:lnSpc>
              <a:buNone/>
            </a:pPr>
            <a:r>
              <a:rPr lang="en-US" sz="975" b="1" dirty="0">
                <a:solidFill>
                  <a:srgbClr val="D35400"/>
                </a:solidFill>
              </a:rPr>
              <a:t>ALWAYS RECORD RESPIRATORY RATE AND SPO₂ FIRST.</a:t>
            </a:r>
            <a:endParaRPr lang="en-US" sz="975" dirty="0"/>
          </a:p>
        </p:txBody>
      </p:sp>
      <p:sp>
        <p:nvSpPr>
          <p:cNvPr id="34" name="Text 15"/>
          <p:cNvSpPr/>
          <p:nvPr/>
        </p:nvSpPr>
        <p:spPr>
          <a:xfrm>
            <a:off x="6734175" y="3191470"/>
            <a:ext cx="411480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Delayed IPF Referral</a:t>
            </a:r>
            <a:endParaRPr lang="en-US" sz="1350" dirty="0"/>
          </a:p>
        </p:txBody>
      </p:sp>
      <p:sp>
        <p:nvSpPr>
          <p:cNvPr id="35" name="Text 16"/>
          <p:cNvSpPr/>
          <p:nvPr/>
        </p:nvSpPr>
        <p:spPr>
          <a:xfrm>
            <a:off x="6734175" y="3524845"/>
            <a:ext cx="5457825" cy="207169"/>
          </a:xfrm>
          <a:prstGeom prst="rect">
            <a:avLst/>
          </a:prstGeom>
          <a:noFill/>
          <a:ln/>
        </p:spPr>
        <p:txBody>
          <a:bodyPr wrap="square" lIns="0" tIns="0" rIns="0" bIns="0" rtlCol="0" anchor="ctr" vert="horz"/>
          <a:lstStyle/>
          <a:p>
            <a:pPr indent="0" marL="0">
              <a:lnSpc>
                <a:spcPts val="1631"/>
              </a:lnSpc>
              <a:buNone/>
            </a:pPr>
            <a:r>
              <a:rPr lang="en-US" sz="1088" dirty="0">
                <a:solidFill>
                  <a:srgbClr val="34495E"/>
                </a:solidFill>
              </a:rPr>
              <a:t>Assuming bibasal crackles are "just age" or mild heart failure.</a:t>
            </a:r>
            <a:endParaRPr lang="en-US" sz="1088" dirty="0"/>
          </a:p>
        </p:txBody>
      </p:sp>
      <p:sp>
        <p:nvSpPr>
          <p:cNvPr id="36" name="Text 17"/>
          <p:cNvSpPr/>
          <p:nvPr/>
        </p:nvSpPr>
        <p:spPr>
          <a:xfrm>
            <a:off x="6734175" y="3779639"/>
            <a:ext cx="5457825" cy="185738"/>
          </a:xfrm>
          <a:prstGeom prst="rect">
            <a:avLst/>
          </a:prstGeom>
          <a:noFill/>
          <a:ln/>
        </p:spPr>
        <p:txBody>
          <a:bodyPr wrap="square" lIns="0" tIns="0" rIns="0" bIns="0" rtlCol="0" anchor="ctr" vert="horz"/>
          <a:lstStyle/>
          <a:p>
            <a:pPr indent="0" marL="0">
              <a:lnSpc>
                <a:spcPts val="1463"/>
              </a:lnSpc>
              <a:buNone/>
            </a:pPr>
            <a:r>
              <a:rPr lang="en-US" sz="975" b="1" dirty="0">
                <a:solidFill>
                  <a:srgbClr val="D35400"/>
                </a:solidFill>
              </a:rPr>
              <a:t>PERSISTENT FINE CRACKLES + DRY COUGH = URGENT RESPIRATORY REFERRAL.</a:t>
            </a:r>
            <a:endParaRPr lang="en-US" sz="975" dirty="0"/>
          </a:p>
        </p:txBody>
      </p:sp>
      <p:sp>
        <p:nvSpPr>
          <p:cNvPr id="37" name="Text 18"/>
          <p:cNvSpPr/>
          <p:nvPr/>
        </p:nvSpPr>
        <p:spPr>
          <a:xfrm>
            <a:off x="6734175" y="4977110"/>
            <a:ext cx="5457825"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Missing Obstructive Disease</a:t>
            </a:r>
            <a:endParaRPr lang="en-US" sz="1350" dirty="0"/>
          </a:p>
        </p:txBody>
      </p:sp>
      <p:sp>
        <p:nvSpPr>
          <p:cNvPr id="38" name="Text 19"/>
          <p:cNvSpPr/>
          <p:nvPr/>
        </p:nvSpPr>
        <p:spPr>
          <a:xfrm>
            <a:off x="6734175" y="5310485"/>
            <a:ext cx="5457825" cy="207169"/>
          </a:xfrm>
          <a:prstGeom prst="rect">
            <a:avLst/>
          </a:prstGeom>
          <a:noFill/>
          <a:ln/>
        </p:spPr>
        <p:txBody>
          <a:bodyPr wrap="square" lIns="0" tIns="0" rIns="0" bIns="0" rtlCol="0" anchor="ctr" vert="horz"/>
          <a:lstStyle/>
          <a:p>
            <a:pPr indent="0" marL="0">
              <a:lnSpc>
                <a:spcPts val="1631"/>
              </a:lnSpc>
              <a:buNone/>
            </a:pPr>
            <a:r>
              <a:rPr lang="en-US" sz="1088" dirty="0">
                <a:solidFill>
                  <a:srgbClr val="34495E"/>
                </a:solidFill>
              </a:rPr>
              <a:t>Failure to perform peak flow diaries or spirometry in smokers or wheezers.</a:t>
            </a:r>
            <a:endParaRPr lang="en-US" sz="1088" dirty="0"/>
          </a:p>
        </p:txBody>
      </p:sp>
      <p:sp>
        <p:nvSpPr>
          <p:cNvPr id="39" name="Text 20"/>
          <p:cNvSpPr/>
          <p:nvPr/>
        </p:nvSpPr>
        <p:spPr>
          <a:xfrm>
            <a:off x="6734175" y="5565279"/>
            <a:ext cx="5457825" cy="185738"/>
          </a:xfrm>
          <a:prstGeom prst="rect">
            <a:avLst/>
          </a:prstGeom>
          <a:noFill/>
          <a:ln/>
        </p:spPr>
        <p:txBody>
          <a:bodyPr wrap="square" lIns="0" tIns="0" rIns="0" bIns="0" rtlCol="0" anchor="ctr" vert="horz"/>
          <a:lstStyle/>
          <a:p>
            <a:pPr indent="0" marL="0">
              <a:lnSpc>
                <a:spcPts val="1463"/>
              </a:lnSpc>
              <a:buNone/>
            </a:pPr>
            <a:r>
              <a:rPr lang="en-US" sz="975" b="1" dirty="0">
                <a:solidFill>
                  <a:srgbClr val="D35400"/>
                </a:solidFill>
              </a:rPr>
              <a:t>POST-BRONCHODILATOR FEV1/FVC &lt;0.7 CONFIRMS COPD.</a:t>
            </a:r>
            <a:endParaRPr lang="en-US" sz="975" dirty="0"/>
          </a:p>
        </p:txBody>
      </p:sp>
      <p:sp>
        <p:nvSpPr>
          <p:cNvPr id="40" name="Text 21"/>
          <p:cNvSpPr/>
          <p:nvPr/>
        </p:nvSpPr>
        <p:spPr>
          <a:xfrm>
            <a:off x="238125" y="6581775"/>
            <a:ext cx="2880360" cy="171450"/>
          </a:xfrm>
          <a:prstGeom prst="rect">
            <a:avLst/>
          </a:prstGeom>
          <a:noFill/>
          <a:ln/>
        </p:spPr>
        <p:txBody>
          <a:bodyPr wrap="square" lIns="0" tIns="0" rIns="0" bIns="0" rtlCol="0" anchor="ctr" vert="horz"/>
          <a:lstStyle/>
          <a:p>
            <a:pPr indent="0" marL="0">
              <a:lnSpc>
                <a:spcPts val="1350"/>
              </a:lnSpc>
              <a:buNone/>
            </a:pPr>
            <a:r>
              <a:rPr lang="en-US" sz="900" b="1" dirty="0">
                <a:solidFill>
                  <a:srgbClr val="7F8C8D"/>
                </a:solidFill>
              </a:rPr>
              <a:t>www.bradfordvts.co.uk</a:t>
            </a:r>
            <a:endParaRPr lang="en-US" sz="900" dirty="0"/>
          </a:p>
        </p:txBody>
      </p:sp>
      <p:sp>
        <p:nvSpPr>
          <p:cNvPr id="41" name="Text 22"/>
          <p:cNvSpPr/>
          <p:nvPr/>
        </p:nvSpPr>
        <p:spPr>
          <a:xfrm>
            <a:off x="9162455" y="6581775"/>
            <a:ext cx="3029545" cy="171450"/>
          </a:xfrm>
          <a:prstGeom prst="rect">
            <a:avLst/>
          </a:prstGeom>
          <a:noFill/>
          <a:ln/>
        </p:spPr>
        <p:txBody>
          <a:bodyPr wrap="square" lIns="0" tIns="0" rIns="0" bIns="0" rtlCol="0" anchor="ctr" vert="horz"/>
          <a:lstStyle/>
          <a:p>
            <a:pPr indent="0" marL="0">
              <a:lnSpc>
                <a:spcPts val="1350"/>
              </a:lnSpc>
              <a:buNone/>
            </a:pPr>
            <a:r>
              <a:rPr lang="en-US" sz="900" dirty="0">
                <a:solidFill>
                  <a:srgbClr val="BDC3C7"/>
                </a:solidFill>
              </a:rPr>
              <a:t>Teaching Deck | Breathlessness Assessment | Page 23</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0" y="0"/>
            <a:ext cx="12192000" cy="381000"/>
          </a:xfrm>
          <a:prstGeom prst="rect">
            <a:avLst/>
          </a:prstGeom>
        </p:spPr>
      </p:pic>
      <p:pic>
        <p:nvPicPr>
          <p:cNvPr id="5" name="Image 3" descr="preencoded.png">    </p:cNvPr>
          <p:cNvPicPr>
            <a:picLocks noChangeAspect="1"/>
          </p:cNvPicPr>
          <p:nvPr/>
        </p:nvPicPr>
        <p:blipFill>
          <a:blip r:embed="rId5"/>
          <a:stretch>
            <a:fillRect/>
          </a:stretch>
        </p:blipFill>
        <p:spPr>
          <a:xfrm>
            <a:off x="0" y="523875"/>
            <a:ext cx="12192000" cy="596205"/>
          </a:xfrm>
          <a:prstGeom prst="rect">
            <a:avLst/>
          </a:prstGeom>
        </p:spPr>
      </p:pic>
      <p:pic>
        <p:nvPicPr>
          <p:cNvPr id="6" name="Image 4" descr="preencoded.png">    </p:cNvPr>
          <p:cNvPicPr>
            <a:picLocks noChangeAspect="1"/>
          </p:cNvPicPr>
          <p:nvPr/>
        </p:nvPicPr>
        <p:blipFill>
          <a:blip r:embed="rId6"/>
          <a:stretch>
            <a:fillRect/>
          </a:stretch>
        </p:blipFill>
        <p:spPr>
          <a:xfrm>
            <a:off x="285750" y="1310580"/>
            <a:ext cx="5691188" cy="2468910"/>
          </a:xfrm>
          <a:prstGeom prst="rect">
            <a:avLst/>
          </a:prstGeom>
        </p:spPr>
      </p:pic>
      <p:pic>
        <p:nvPicPr>
          <p:cNvPr id="7" name="Image 5" descr="preencoded.png">    </p:cNvPr>
          <p:cNvPicPr>
            <a:picLocks noChangeAspect="1"/>
          </p:cNvPicPr>
          <p:nvPr/>
        </p:nvPicPr>
        <p:blipFill>
          <a:blip r:embed="rId7"/>
          <a:stretch>
            <a:fillRect/>
          </a:stretch>
        </p:blipFill>
        <p:spPr>
          <a:xfrm>
            <a:off x="476250" y="1567755"/>
            <a:ext cx="190500" cy="152400"/>
          </a:xfrm>
          <a:prstGeom prst="rect">
            <a:avLst/>
          </a:prstGeom>
        </p:spPr>
      </p:pic>
      <p:pic>
        <p:nvPicPr>
          <p:cNvPr id="8" name="Image 6" descr="preencoded.png">    </p:cNvPr>
          <p:cNvPicPr>
            <a:picLocks noChangeAspect="1"/>
          </p:cNvPicPr>
          <p:nvPr/>
        </p:nvPicPr>
        <p:blipFill>
          <a:blip r:embed="rId8"/>
          <a:stretch>
            <a:fillRect/>
          </a:stretch>
        </p:blipFill>
        <p:spPr>
          <a:xfrm>
            <a:off x="476250" y="3207990"/>
            <a:ext cx="5310188" cy="381000"/>
          </a:xfrm>
          <a:prstGeom prst="rect">
            <a:avLst/>
          </a:prstGeom>
        </p:spPr>
      </p:pic>
      <p:pic>
        <p:nvPicPr>
          <p:cNvPr id="9" name="Image 7" descr="preencoded.png">    </p:cNvPr>
          <p:cNvPicPr>
            <a:picLocks noChangeAspect="1"/>
          </p:cNvPicPr>
          <p:nvPr/>
        </p:nvPicPr>
        <p:blipFill>
          <a:blip r:embed="rId9"/>
          <a:stretch>
            <a:fillRect/>
          </a:stretch>
        </p:blipFill>
        <p:spPr>
          <a:xfrm>
            <a:off x="1297037" y="3320058"/>
            <a:ext cx="190500" cy="152400"/>
          </a:xfrm>
          <a:prstGeom prst="rect">
            <a:avLst/>
          </a:prstGeom>
        </p:spPr>
      </p:pic>
      <p:pic>
        <p:nvPicPr>
          <p:cNvPr id="10" name="Image 8" descr="preencoded.png">    </p:cNvPr>
          <p:cNvPicPr>
            <a:picLocks noChangeAspect="1"/>
          </p:cNvPicPr>
          <p:nvPr/>
        </p:nvPicPr>
        <p:blipFill>
          <a:blip r:embed="rId10"/>
          <a:stretch>
            <a:fillRect/>
          </a:stretch>
        </p:blipFill>
        <p:spPr>
          <a:xfrm>
            <a:off x="285750" y="3969990"/>
            <a:ext cx="5691188" cy="2468910"/>
          </a:xfrm>
          <a:prstGeom prst="rect">
            <a:avLst/>
          </a:prstGeom>
        </p:spPr>
      </p:pic>
      <p:pic>
        <p:nvPicPr>
          <p:cNvPr id="11" name="Image 9" descr="preencoded.png">    </p:cNvPr>
          <p:cNvPicPr>
            <a:picLocks noChangeAspect="1"/>
          </p:cNvPicPr>
          <p:nvPr/>
        </p:nvPicPr>
        <p:blipFill>
          <a:blip r:embed="rId11"/>
          <a:stretch>
            <a:fillRect/>
          </a:stretch>
        </p:blipFill>
        <p:spPr>
          <a:xfrm>
            <a:off x="476250" y="4227165"/>
            <a:ext cx="190500" cy="152400"/>
          </a:xfrm>
          <a:prstGeom prst="rect">
            <a:avLst/>
          </a:prstGeom>
        </p:spPr>
      </p:pic>
      <p:pic>
        <p:nvPicPr>
          <p:cNvPr id="12" name="Image 10" descr="preencoded.png">    </p:cNvPr>
          <p:cNvPicPr>
            <a:picLocks noChangeAspect="1"/>
          </p:cNvPicPr>
          <p:nvPr/>
        </p:nvPicPr>
        <p:blipFill>
          <a:blip r:embed="rId12"/>
          <a:stretch>
            <a:fillRect/>
          </a:stretch>
        </p:blipFill>
        <p:spPr>
          <a:xfrm>
            <a:off x="476250" y="5867400"/>
            <a:ext cx="5310188" cy="381000"/>
          </a:xfrm>
          <a:prstGeom prst="rect">
            <a:avLst/>
          </a:prstGeom>
        </p:spPr>
      </p:pic>
      <p:pic>
        <p:nvPicPr>
          <p:cNvPr id="13" name="Image 11" descr="preencoded.png">    </p:cNvPr>
          <p:cNvPicPr>
            <a:picLocks noChangeAspect="1"/>
          </p:cNvPicPr>
          <p:nvPr/>
        </p:nvPicPr>
        <p:blipFill>
          <a:blip r:embed="rId13"/>
          <a:stretch>
            <a:fillRect/>
          </a:stretch>
        </p:blipFill>
        <p:spPr>
          <a:xfrm>
            <a:off x="1365945" y="5979468"/>
            <a:ext cx="190500" cy="152400"/>
          </a:xfrm>
          <a:prstGeom prst="rect">
            <a:avLst/>
          </a:prstGeom>
        </p:spPr>
      </p:pic>
      <p:pic>
        <p:nvPicPr>
          <p:cNvPr id="14" name="Image 12" descr="preencoded.png">    </p:cNvPr>
          <p:cNvPicPr>
            <a:picLocks noChangeAspect="1"/>
          </p:cNvPicPr>
          <p:nvPr/>
        </p:nvPicPr>
        <p:blipFill>
          <a:blip r:embed="rId14"/>
          <a:stretch>
            <a:fillRect/>
          </a:stretch>
        </p:blipFill>
        <p:spPr>
          <a:xfrm>
            <a:off x="6215063" y="1310580"/>
            <a:ext cx="5691188" cy="2468910"/>
          </a:xfrm>
          <a:prstGeom prst="rect">
            <a:avLst/>
          </a:prstGeom>
        </p:spPr>
      </p:pic>
      <p:pic>
        <p:nvPicPr>
          <p:cNvPr id="15" name="Image 13" descr="preencoded.png">    </p:cNvPr>
          <p:cNvPicPr>
            <a:picLocks noChangeAspect="1"/>
          </p:cNvPicPr>
          <p:nvPr/>
        </p:nvPicPr>
        <p:blipFill>
          <a:blip r:embed="rId15"/>
          <a:stretch>
            <a:fillRect/>
          </a:stretch>
        </p:blipFill>
        <p:spPr>
          <a:xfrm>
            <a:off x="6405563" y="1567755"/>
            <a:ext cx="190500" cy="152400"/>
          </a:xfrm>
          <a:prstGeom prst="rect">
            <a:avLst/>
          </a:prstGeom>
        </p:spPr>
      </p:pic>
      <p:pic>
        <p:nvPicPr>
          <p:cNvPr id="16" name="Image 14" descr="preencoded.png">    </p:cNvPr>
          <p:cNvPicPr>
            <a:picLocks noChangeAspect="1"/>
          </p:cNvPicPr>
          <p:nvPr/>
        </p:nvPicPr>
        <p:blipFill>
          <a:blip r:embed="rId16"/>
          <a:stretch>
            <a:fillRect/>
          </a:stretch>
        </p:blipFill>
        <p:spPr>
          <a:xfrm>
            <a:off x="6405563" y="3207990"/>
            <a:ext cx="5310188" cy="381000"/>
          </a:xfrm>
          <a:prstGeom prst="rect">
            <a:avLst/>
          </a:prstGeom>
        </p:spPr>
      </p:pic>
      <p:pic>
        <p:nvPicPr>
          <p:cNvPr id="17" name="Image 15" descr="preencoded.png">    </p:cNvPr>
          <p:cNvPicPr>
            <a:picLocks noChangeAspect="1"/>
          </p:cNvPicPr>
          <p:nvPr/>
        </p:nvPicPr>
        <p:blipFill>
          <a:blip r:embed="rId17"/>
          <a:stretch>
            <a:fillRect/>
          </a:stretch>
        </p:blipFill>
        <p:spPr>
          <a:xfrm>
            <a:off x="7482780" y="3320058"/>
            <a:ext cx="190500" cy="152400"/>
          </a:xfrm>
          <a:prstGeom prst="rect">
            <a:avLst/>
          </a:prstGeom>
        </p:spPr>
      </p:pic>
      <p:pic>
        <p:nvPicPr>
          <p:cNvPr id="18" name="Image 16" descr="preencoded.png">    </p:cNvPr>
          <p:cNvPicPr>
            <a:picLocks noChangeAspect="1"/>
          </p:cNvPicPr>
          <p:nvPr/>
        </p:nvPicPr>
        <p:blipFill>
          <a:blip r:embed="rId18"/>
          <a:stretch>
            <a:fillRect/>
          </a:stretch>
        </p:blipFill>
        <p:spPr>
          <a:xfrm>
            <a:off x="6215063" y="3969990"/>
            <a:ext cx="5691188" cy="2468910"/>
          </a:xfrm>
          <a:prstGeom prst="rect">
            <a:avLst/>
          </a:prstGeom>
        </p:spPr>
      </p:pic>
      <p:pic>
        <p:nvPicPr>
          <p:cNvPr id="19" name="Image 17" descr="preencoded.png">    </p:cNvPr>
          <p:cNvPicPr>
            <a:picLocks noChangeAspect="1"/>
          </p:cNvPicPr>
          <p:nvPr/>
        </p:nvPicPr>
        <p:blipFill>
          <a:blip r:embed="rId19"/>
          <a:stretch>
            <a:fillRect/>
          </a:stretch>
        </p:blipFill>
        <p:spPr>
          <a:xfrm>
            <a:off x="6405563" y="4227165"/>
            <a:ext cx="190500" cy="152400"/>
          </a:xfrm>
          <a:prstGeom prst="rect">
            <a:avLst/>
          </a:prstGeom>
        </p:spPr>
      </p:pic>
      <p:pic>
        <p:nvPicPr>
          <p:cNvPr id="20" name="Image 18" descr="preencoded.png">    </p:cNvPr>
          <p:cNvPicPr>
            <a:picLocks noChangeAspect="1"/>
          </p:cNvPicPr>
          <p:nvPr/>
        </p:nvPicPr>
        <p:blipFill>
          <a:blip r:embed="rId20"/>
          <a:stretch>
            <a:fillRect/>
          </a:stretch>
        </p:blipFill>
        <p:spPr>
          <a:xfrm>
            <a:off x="6405563" y="5867400"/>
            <a:ext cx="5310188" cy="381000"/>
          </a:xfrm>
          <a:prstGeom prst="rect">
            <a:avLst/>
          </a:prstGeom>
        </p:spPr>
      </p:pic>
      <p:pic>
        <p:nvPicPr>
          <p:cNvPr id="21" name="Image 19" descr="preencoded.png">    </p:cNvPr>
          <p:cNvPicPr>
            <a:picLocks noChangeAspect="1"/>
          </p:cNvPicPr>
          <p:nvPr/>
        </p:nvPicPr>
        <p:blipFill>
          <a:blip r:embed="rId21"/>
          <a:stretch>
            <a:fillRect/>
          </a:stretch>
        </p:blipFill>
        <p:spPr>
          <a:xfrm>
            <a:off x="6956227" y="5979468"/>
            <a:ext cx="190500" cy="152400"/>
          </a:xfrm>
          <a:prstGeom prst="rect">
            <a:avLst/>
          </a:prstGeom>
        </p:spPr>
      </p:pic>
      <p:pic>
        <p:nvPicPr>
          <p:cNvPr id="22" name="Image 20" descr="preencoded.png">    </p:cNvPr>
          <p:cNvPicPr>
            <a:picLocks noChangeAspect="1"/>
          </p:cNvPicPr>
          <p:nvPr/>
        </p:nvPicPr>
        <p:blipFill>
          <a:blip r:embed="rId22"/>
          <a:stretch>
            <a:fillRect/>
          </a:stretch>
        </p:blipFill>
        <p:spPr>
          <a:xfrm>
            <a:off x="0" y="6438900"/>
            <a:ext cx="12192000" cy="419100"/>
          </a:xfrm>
          <a:prstGeom prst="rect">
            <a:avLst/>
          </a:prstGeom>
        </p:spPr>
      </p:pic>
      <p:sp>
        <p:nvSpPr>
          <p:cNvPr id="23" name="Text 0"/>
          <p:cNvSpPr/>
          <p:nvPr/>
        </p:nvSpPr>
        <p:spPr>
          <a:xfrm>
            <a:off x="238125" y="104775"/>
            <a:ext cx="4160520" cy="152400"/>
          </a:xfrm>
          <a:prstGeom prst="rect">
            <a:avLst/>
          </a:prstGeom>
          <a:noFill/>
          <a:ln/>
        </p:spPr>
        <p:txBody>
          <a:bodyPr wrap="square" lIns="0" tIns="0" rIns="0" bIns="0" rtlCol="0" anchor="ctr" vert="horz"/>
          <a:lstStyle/>
          <a:p>
            <a:pPr indent="0" marL="0">
              <a:lnSpc>
                <a:spcPts val="1575"/>
              </a:lnSpc>
              <a:buNone/>
            </a:pPr>
            <a:r>
              <a:rPr lang="en-US" sz="1050" b="1" spc="90" kern="0" dirty="0">
                <a:solidFill>
                  <a:srgbClr val="FFFFFF"/>
                </a:solidFill>
              </a:rPr>
              <a:t>BRADFORD VTS TEACHING DECK</a:t>
            </a:r>
            <a:endParaRPr lang="en-US" sz="1050" dirty="0"/>
          </a:p>
        </p:txBody>
      </p:sp>
      <p:sp>
        <p:nvSpPr>
          <p:cNvPr id="24" name="Text 1"/>
          <p:cNvSpPr/>
          <p:nvPr/>
        </p:nvSpPr>
        <p:spPr>
          <a:xfrm>
            <a:off x="238125" y="523875"/>
            <a:ext cx="11715750"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C3E50"/>
                </a:solidFill>
              </a:rPr>
              <a:t>AKT Exam Pearls: High-Yield Facts</a:t>
            </a:r>
            <a:endParaRPr lang="en-US" sz="2100" dirty="0"/>
          </a:p>
        </p:txBody>
      </p:sp>
      <p:sp>
        <p:nvSpPr>
          <p:cNvPr id="25" name="Text 2"/>
          <p:cNvSpPr/>
          <p:nvPr/>
        </p:nvSpPr>
        <p:spPr>
          <a:xfrm>
            <a:off x="238125" y="891480"/>
            <a:ext cx="11953875"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rPr>
              <a:t>Essential data for the AKT, including NT-proBNP levels, Wells score cut-offs, and spirometry ratios.</a:t>
            </a:r>
            <a:endParaRPr lang="en-US" sz="1200" dirty="0"/>
          </a:p>
        </p:txBody>
      </p:sp>
      <p:sp>
        <p:nvSpPr>
          <p:cNvPr id="26" name="Text 3"/>
          <p:cNvSpPr/>
          <p:nvPr/>
        </p:nvSpPr>
        <p:spPr>
          <a:xfrm>
            <a:off x="781050" y="1501080"/>
            <a:ext cx="64008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C3E50"/>
                </a:solidFill>
              </a:rPr>
              <a:t>Heart Failure (NICE NG106)</a:t>
            </a:r>
            <a:endParaRPr lang="en-US" sz="1500" dirty="0"/>
          </a:p>
        </p:txBody>
      </p:sp>
      <p:sp>
        <p:nvSpPr>
          <p:cNvPr id="27" name="Text 4"/>
          <p:cNvSpPr/>
          <p:nvPr/>
        </p:nvSpPr>
        <p:spPr>
          <a:xfrm>
            <a:off x="476250" y="1901130"/>
            <a:ext cx="11715750" cy="214313"/>
          </a:xfrm>
          <a:prstGeom prst="rect">
            <a:avLst/>
          </a:prstGeom>
          <a:noFill/>
          <a:ln/>
        </p:spPr>
        <p:txBody>
          <a:bodyPr wrap="square" lIns="0" tIns="0" rIns="0" bIns="0" rtlCol="0" anchor="ctr" vert="horz"/>
          <a:lstStyle/>
          <a:p>
            <a:pPr algn="l" indent="0" marL="0">
              <a:lnSpc>
                <a:spcPts val="1688"/>
              </a:lnSpc>
              <a:buNone/>
            </a:pPr>
            <a:r>
              <a:rPr lang="en-US" sz="1125" b="1" dirty="0">
                <a:solidFill>
                  <a:srgbClr val="8E44AD"/>
                </a:solidFill>
              </a:rPr>
              <a:t>NT-proBNP &gt; 2,000 ng/L:</a:t>
            </a:r>
            <a:pPr algn="l" indent="0" marL="0">
              <a:lnSpc>
                <a:spcPts val="1688"/>
              </a:lnSpc>
              <a:buNone/>
            </a:pPr>
            <a:r>
              <a:rPr lang="en-US" sz="1125" dirty="0">
                <a:solidFill>
                  <a:srgbClr val="34495E"/>
                </a:solidFill>
              </a:rPr>
              <a:t>Urgent specialist assessment and Echo within 2 weeks.</a:t>
            </a:r>
            <a:endParaRPr lang="en-US" sz="1125" dirty="0"/>
          </a:p>
        </p:txBody>
      </p:sp>
      <p:sp>
        <p:nvSpPr>
          <p:cNvPr id="28" name="Text 5"/>
          <p:cNvSpPr/>
          <p:nvPr/>
        </p:nvSpPr>
        <p:spPr>
          <a:xfrm>
            <a:off x="476250" y="2210693"/>
            <a:ext cx="11715750" cy="214313"/>
          </a:xfrm>
          <a:prstGeom prst="rect">
            <a:avLst/>
          </a:prstGeom>
          <a:noFill/>
          <a:ln/>
        </p:spPr>
        <p:txBody>
          <a:bodyPr wrap="square" lIns="0" tIns="0" rIns="0" bIns="0" rtlCol="0" anchor="ctr" vert="horz"/>
          <a:lstStyle/>
          <a:p>
            <a:pPr algn="l" indent="0" marL="0">
              <a:lnSpc>
                <a:spcPts val="1688"/>
              </a:lnSpc>
              <a:buNone/>
            </a:pPr>
            <a:r>
              <a:rPr lang="en-US" sz="1125" b="1" dirty="0">
                <a:solidFill>
                  <a:srgbClr val="8E44AD"/>
                </a:solidFill>
              </a:rPr>
              <a:t>NT-proBNP 400–2,000 ng/L:</a:t>
            </a:r>
            <a:pPr algn="l" indent="0" marL="0">
              <a:lnSpc>
                <a:spcPts val="1688"/>
              </a:lnSpc>
              <a:buNone/>
            </a:pPr>
            <a:r>
              <a:rPr lang="en-US" sz="1125" dirty="0">
                <a:solidFill>
                  <a:srgbClr val="34495E"/>
                </a:solidFill>
              </a:rPr>
              <a:t>Specialist assessment and Echo within 6 weeks.</a:t>
            </a:r>
            <a:endParaRPr lang="en-US" sz="1125" dirty="0"/>
          </a:p>
        </p:txBody>
      </p:sp>
      <p:sp>
        <p:nvSpPr>
          <p:cNvPr id="29" name="Text 6"/>
          <p:cNvSpPr/>
          <p:nvPr/>
        </p:nvSpPr>
        <p:spPr>
          <a:xfrm>
            <a:off x="1487537" y="3207990"/>
            <a:ext cx="4146500" cy="381000"/>
          </a:xfrm>
          <a:prstGeom prst="rect">
            <a:avLst/>
          </a:prstGeom>
          <a:noFill/>
          <a:ln/>
        </p:spPr>
        <p:txBody>
          <a:bodyPr wrap="square" lIns="0" tIns="0" rIns="0" bIns="0" rtlCol="0" anchor="ctr" vert="horz"/>
          <a:lstStyle/>
          <a:p>
            <a:pPr algn="ctr" indent="0" marL="0">
              <a:lnSpc>
                <a:spcPts val="1800"/>
              </a:lnSpc>
              <a:buNone/>
            </a:pPr>
            <a:r>
              <a:rPr lang="en-US" sz="1200" b="1" dirty="0">
                <a:solidFill>
                  <a:srgbClr val="000000"/>
                </a:solidFill>
              </a:rPr>
              <a:t> NP testing MUST precede Echo in Primary Care</a:t>
            </a:r>
            <a:endParaRPr lang="en-US" sz="1200" dirty="0"/>
          </a:p>
        </p:txBody>
      </p:sp>
      <p:sp>
        <p:nvSpPr>
          <p:cNvPr id="30" name="Text 7"/>
          <p:cNvSpPr/>
          <p:nvPr/>
        </p:nvSpPr>
        <p:spPr>
          <a:xfrm>
            <a:off x="781050" y="4160490"/>
            <a:ext cx="45720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C3E50"/>
                </a:solidFill>
              </a:rPr>
              <a:t>Spirometry &amp; Airflow</a:t>
            </a:r>
            <a:endParaRPr lang="en-US" sz="1500" dirty="0"/>
          </a:p>
        </p:txBody>
      </p:sp>
      <p:sp>
        <p:nvSpPr>
          <p:cNvPr id="31" name="Text 8"/>
          <p:cNvSpPr/>
          <p:nvPr/>
        </p:nvSpPr>
        <p:spPr>
          <a:xfrm>
            <a:off x="476250" y="4560540"/>
            <a:ext cx="11715750" cy="214313"/>
          </a:xfrm>
          <a:prstGeom prst="rect">
            <a:avLst/>
          </a:prstGeom>
          <a:noFill/>
          <a:ln/>
        </p:spPr>
        <p:txBody>
          <a:bodyPr wrap="square" lIns="0" tIns="0" rIns="0" bIns="0" rtlCol="0" anchor="ctr" vert="horz"/>
          <a:lstStyle/>
          <a:p>
            <a:pPr algn="l" indent="0" marL="0">
              <a:lnSpc>
                <a:spcPts val="1688"/>
              </a:lnSpc>
              <a:buNone/>
            </a:pPr>
            <a:r>
              <a:rPr lang="en-US" sz="1125" b="1" dirty="0">
                <a:solidFill>
                  <a:srgbClr val="8E44AD"/>
                </a:solidFill>
              </a:rPr>
              <a:t>Obstructive Ratio:</a:t>
            </a:r>
            <a:pPr algn="l" indent="0" marL="0">
              <a:lnSpc>
                <a:spcPts val="1688"/>
              </a:lnSpc>
              <a:buNone/>
            </a:pPr>
            <a:r>
              <a:rPr lang="en-US" sz="1125" dirty="0">
                <a:solidFill>
                  <a:srgbClr val="34495E"/>
                </a:solidFill>
              </a:rPr>
              <a:t>Post-bronchodilator FEV1/FVC &lt; 0.7 confirms COPD.</a:t>
            </a:r>
            <a:endParaRPr lang="en-US" sz="1125" dirty="0"/>
          </a:p>
        </p:txBody>
      </p:sp>
      <p:sp>
        <p:nvSpPr>
          <p:cNvPr id="32" name="Text 9"/>
          <p:cNvSpPr/>
          <p:nvPr/>
        </p:nvSpPr>
        <p:spPr>
          <a:xfrm>
            <a:off x="476250" y="4870103"/>
            <a:ext cx="11715750" cy="214313"/>
          </a:xfrm>
          <a:prstGeom prst="rect">
            <a:avLst/>
          </a:prstGeom>
          <a:noFill/>
          <a:ln/>
        </p:spPr>
        <p:txBody>
          <a:bodyPr wrap="square" lIns="0" tIns="0" rIns="0" bIns="0" rtlCol="0" anchor="ctr" vert="horz"/>
          <a:lstStyle/>
          <a:p>
            <a:pPr algn="l" indent="0" marL="0">
              <a:lnSpc>
                <a:spcPts val="1688"/>
              </a:lnSpc>
              <a:buNone/>
            </a:pPr>
            <a:r>
              <a:rPr lang="en-US" sz="1125" b="1" dirty="0">
                <a:solidFill>
                  <a:srgbClr val="8E44AD"/>
                </a:solidFill>
              </a:rPr>
              <a:t>Asthma Variability:</a:t>
            </a:r>
            <a:pPr algn="l" indent="0" marL="0">
              <a:lnSpc>
                <a:spcPts val="1688"/>
              </a:lnSpc>
              <a:buNone/>
            </a:pPr>
            <a:r>
              <a:rPr lang="en-US" sz="1125" dirty="0">
                <a:solidFill>
                  <a:srgbClr val="34495E"/>
                </a:solidFill>
              </a:rPr>
              <a:t>Peak flow diary showing ≥ 20% diurnal variation.</a:t>
            </a:r>
            <a:endParaRPr lang="en-US" sz="1125" dirty="0"/>
          </a:p>
        </p:txBody>
      </p:sp>
      <p:sp>
        <p:nvSpPr>
          <p:cNvPr id="33" name="Text 10"/>
          <p:cNvSpPr/>
          <p:nvPr/>
        </p:nvSpPr>
        <p:spPr>
          <a:xfrm>
            <a:off x="1556445" y="5867400"/>
            <a:ext cx="4077593" cy="381000"/>
          </a:xfrm>
          <a:prstGeom prst="rect">
            <a:avLst/>
          </a:prstGeom>
          <a:noFill/>
          <a:ln/>
        </p:spPr>
        <p:txBody>
          <a:bodyPr wrap="square" lIns="0" tIns="0" rIns="0" bIns="0" rtlCol="0" anchor="ctr" vert="horz"/>
          <a:lstStyle/>
          <a:p>
            <a:pPr algn="ctr" indent="0" marL="0">
              <a:lnSpc>
                <a:spcPts val="1800"/>
              </a:lnSpc>
              <a:buNone/>
            </a:pPr>
            <a:r>
              <a:rPr lang="en-US" sz="1200" b="1" dirty="0">
                <a:solidFill>
                  <a:srgbClr val="000000"/>
                </a:solidFill>
              </a:rPr>
              <a:t> Reversibility &gt; 12% + 200ml suggests Asthma</a:t>
            </a:r>
            <a:endParaRPr lang="en-US" sz="1200" dirty="0"/>
          </a:p>
        </p:txBody>
      </p:sp>
      <p:sp>
        <p:nvSpPr>
          <p:cNvPr id="34" name="Text 11"/>
          <p:cNvSpPr/>
          <p:nvPr/>
        </p:nvSpPr>
        <p:spPr>
          <a:xfrm>
            <a:off x="6710363" y="1501080"/>
            <a:ext cx="36576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C3E50"/>
                </a:solidFill>
              </a:rPr>
              <a:t>PE &amp; Wells Score</a:t>
            </a:r>
            <a:endParaRPr lang="en-US" sz="1500" dirty="0"/>
          </a:p>
        </p:txBody>
      </p:sp>
      <p:sp>
        <p:nvSpPr>
          <p:cNvPr id="35" name="Text 12"/>
          <p:cNvSpPr/>
          <p:nvPr/>
        </p:nvSpPr>
        <p:spPr>
          <a:xfrm>
            <a:off x="6405563" y="1901130"/>
            <a:ext cx="5786438" cy="214313"/>
          </a:xfrm>
          <a:prstGeom prst="rect">
            <a:avLst/>
          </a:prstGeom>
          <a:noFill/>
          <a:ln/>
        </p:spPr>
        <p:txBody>
          <a:bodyPr wrap="square" lIns="0" tIns="0" rIns="0" bIns="0" rtlCol="0" anchor="ctr" vert="horz"/>
          <a:lstStyle/>
          <a:p>
            <a:pPr algn="l" indent="0" marL="0">
              <a:lnSpc>
                <a:spcPts val="1688"/>
              </a:lnSpc>
              <a:buNone/>
            </a:pPr>
            <a:r>
              <a:rPr lang="en-US" sz="1125" b="1" dirty="0">
                <a:solidFill>
                  <a:srgbClr val="8E44AD"/>
                </a:solidFill>
              </a:rPr>
              <a:t>Wells Score &gt; 4:</a:t>
            </a:r>
            <a:pPr algn="l" indent="0" marL="0">
              <a:lnSpc>
                <a:spcPts val="1688"/>
              </a:lnSpc>
              <a:buNone/>
            </a:pPr>
            <a:r>
              <a:rPr lang="en-US" sz="1125" dirty="0">
                <a:solidFill>
                  <a:srgbClr val="34495E"/>
                </a:solidFill>
              </a:rPr>
              <a:t>PE likely. Arrange immediate CTPA (skip D-dimer).</a:t>
            </a:r>
            <a:endParaRPr lang="en-US" sz="1125" dirty="0"/>
          </a:p>
        </p:txBody>
      </p:sp>
      <p:sp>
        <p:nvSpPr>
          <p:cNvPr id="36" name="Text 13"/>
          <p:cNvSpPr/>
          <p:nvPr/>
        </p:nvSpPr>
        <p:spPr>
          <a:xfrm>
            <a:off x="6405563" y="2210693"/>
            <a:ext cx="5786438" cy="214313"/>
          </a:xfrm>
          <a:prstGeom prst="rect">
            <a:avLst/>
          </a:prstGeom>
          <a:noFill/>
          <a:ln/>
        </p:spPr>
        <p:txBody>
          <a:bodyPr wrap="square" lIns="0" tIns="0" rIns="0" bIns="0" rtlCol="0" anchor="ctr" vert="horz"/>
          <a:lstStyle/>
          <a:p>
            <a:pPr algn="l" indent="0" marL="0">
              <a:lnSpc>
                <a:spcPts val="1688"/>
              </a:lnSpc>
              <a:buNone/>
            </a:pPr>
            <a:r>
              <a:rPr lang="en-US" sz="1125" b="1" dirty="0">
                <a:solidFill>
                  <a:srgbClr val="8E44AD"/>
                </a:solidFill>
              </a:rPr>
              <a:t>Wells Score ≤ 4:</a:t>
            </a:r>
            <a:pPr algn="l" indent="0" marL="0">
              <a:lnSpc>
                <a:spcPts val="1688"/>
              </a:lnSpc>
              <a:buNone/>
            </a:pPr>
            <a:r>
              <a:rPr lang="en-US" sz="1125" dirty="0">
                <a:solidFill>
                  <a:srgbClr val="34495E"/>
                </a:solidFill>
              </a:rPr>
              <a:t>PE unlikely. Perform D-dimer to exclude.</a:t>
            </a:r>
            <a:endParaRPr lang="en-US" sz="1125" dirty="0"/>
          </a:p>
        </p:txBody>
      </p:sp>
      <p:sp>
        <p:nvSpPr>
          <p:cNvPr id="37" name="Text 14"/>
          <p:cNvSpPr/>
          <p:nvPr/>
        </p:nvSpPr>
        <p:spPr>
          <a:xfrm>
            <a:off x="7673280" y="3207990"/>
            <a:ext cx="3890070" cy="381000"/>
          </a:xfrm>
          <a:prstGeom prst="rect">
            <a:avLst/>
          </a:prstGeom>
          <a:noFill/>
          <a:ln/>
        </p:spPr>
        <p:txBody>
          <a:bodyPr wrap="square" lIns="0" tIns="0" rIns="0" bIns="0" rtlCol="0" anchor="ctr" vert="horz"/>
          <a:lstStyle/>
          <a:p>
            <a:pPr algn="ctr" indent="0" marL="0">
              <a:lnSpc>
                <a:spcPts val="1800"/>
              </a:lnSpc>
              <a:buNone/>
            </a:pPr>
            <a:r>
              <a:rPr lang="en-US" sz="1200" b="1" dirty="0">
                <a:solidFill>
                  <a:srgbClr val="000000"/>
                </a:solidFill>
              </a:rPr>
              <a:t> D-dimer &lt; 500 + Wells ≤ 4 = PE Excluded</a:t>
            </a:r>
            <a:endParaRPr lang="en-US" sz="1200" dirty="0"/>
          </a:p>
        </p:txBody>
      </p:sp>
      <p:sp>
        <p:nvSpPr>
          <p:cNvPr id="38" name="Text 15"/>
          <p:cNvSpPr/>
          <p:nvPr/>
        </p:nvSpPr>
        <p:spPr>
          <a:xfrm>
            <a:off x="6710363" y="4160490"/>
            <a:ext cx="50292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C3E50"/>
                </a:solidFill>
              </a:rPr>
              <a:t>MRC Scale &amp; Management</a:t>
            </a:r>
            <a:endParaRPr lang="en-US" sz="1500" dirty="0"/>
          </a:p>
        </p:txBody>
      </p:sp>
      <p:sp>
        <p:nvSpPr>
          <p:cNvPr id="39" name="Text 16"/>
          <p:cNvSpPr/>
          <p:nvPr/>
        </p:nvSpPr>
        <p:spPr>
          <a:xfrm>
            <a:off x="6405563" y="4560540"/>
            <a:ext cx="5786438" cy="214313"/>
          </a:xfrm>
          <a:prstGeom prst="rect">
            <a:avLst/>
          </a:prstGeom>
          <a:noFill/>
          <a:ln/>
        </p:spPr>
        <p:txBody>
          <a:bodyPr wrap="square" lIns="0" tIns="0" rIns="0" bIns="0" rtlCol="0" anchor="ctr" vert="horz"/>
          <a:lstStyle/>
          <a:p>
            <a:pPr algn="l" indent="0" marL="0">
              <a:lnSpc>
                <a:spcPts val="1688"/>
              </a:lnSpc>
              <a:buNone/>
            </a:pPr>
            <a:r>
              <a:rPr lang="en-US" sz="1125" b="1" dirty="0">
                <a:solidFill>
                  <a:srgbClr val="8E44AD"/>
                </a:solidFill>
              </a:rPr>
              <a:t>MRC Grade 3:</a:t>
            </a:r>
            <a:pPr algn="l" indent="0" marL="0">
              <a:lnSpc>
                <a:spcPts val="1688"/>
              </a:lnSpc>
              <a:buNone/>
            </a:pPr>
            <a:r>
              <a:rPr lang="en-US" sz="1125" dirty="0">
                <a:solidFill>
                  <a:srgbClr val="34495E"/>
                </a:solidFill>
              </a:rPr>
              <a:t>Walks slower than others; stops after ~1 mile.</a:t>
            </a:r>
            <a:endParaRPr lang="en-US" sz="1125" dirty="0"/>
          </a:p>
        </p:txBody>
      </p:sp>
      <p:sp>
        <p:nvSpPr>
          <p:cNvPr id="40" name="Text 17"/>
          <p:cNvSpPr/>
          <p:nvPr/>
        </p:nvSpPr>
        <p:spPr>
          <a:xfrm>
            <a:off x="6405563" y="4870103"/>
            <a:ext cx="5786438" cy="214313"/>
          </a:xfrm>
          <a:prstGeom prst="rect">
            <a:avLst/>
          </a:prstGeom>
          <a:noFill/>
          <a:ln/>
        </p:spPr>
        <p:txBody>
          <a:bodyPr wrap="square" lIns="0" tIns="0" rIns="0" bIns="0" rtlCol="0" anchor="ctr" vert="horz"/>
          <a:lstStyle/>
          <a:p>
            <a:pPr algn="l" indent="0" marL="0">
              <a:lnSpc>
                <a:spcPts val="1688"/>
              </a:lnSpc>
              <a:buNone/>
            </a:pPr>
            <a:r>
              <a:rPr lang="en-US" sz="1125" b="1" dirty="0">
                <a:solidFill>
                  <a:srgbClr val="8E44AD"/>
                </a:solidFill>
              </a:rPr>
              <a:t>PE First-line Treatment:</a:t>
            </a:r>
            <a:pPr algn="l" indent="0" marL="0">
              <a:lnSpc>
                <a:spcPts val="1688"/>
              </a:lnSpc>
              <a:buNone/>
            </a:pPr>
            <a:r>
              <a:rPr lang="en-US" sz="1125" dirty="0">
                <a:solidFill>
                  <a:srgbClr val="34495E"/>
                </a:solidFill>
              </a:rPr>
              <a:t>Apixaban or Rivaroxaban (DOAC) is preferred.</a:t>
            </a:r>
            <a:endParaRPr lang="en-US" sz="1125" dirty="0"/>
          </a:p>
        </p:txBody>
      </p:sp>
      <p:sp>
        <p:nvSpPr>
          <p:cNvPr id="41" name="Text 18"/>
          <p:cNvSpPr/>
          <p:nvPr/>
        </p:nvSpPr>
        <p:spPr>
          <a:xfrm>
            <a:off x="7146727" y="5867400"/>
            <a:ext cx="4416623" cy="381000"/>
          </a:xfrm>
          <a:prstGeom prst="rect">
            <a:avLst/>
          </a:prstGeom>
          <a:noFill/>
          <a:ln/>
        </p:spPr>
        <p:txBody>
          <a:bodyPr wrap="square" lIns="0" tIns="0" rIns="0" bIns="0" rtlCol="0" anchor="ctr" vert="horz"/>
          <a:lstStyle/>
          <a:p>
            <a:pPr algn="ctr" indent="0" marL="0">
              <a:lnSpc>
                <a:spcPts val="1800"/>
              </a:lnSpc>
              <a:buNone/>
            </a:pPr>
            <a:r>
              <a:rPr lang="en-US" sz="1200" b="1" dirty="0">
                <a:solidFill>
                  <a:srgbClr val="000000"/>
                </a:solidFill>
              </a:rPr>
              <a:t> MRC Grade 5 = Breathless when dressing/housebound</a:t>
            </a:r>
            <a:endParaRPr lang="en-US" sz="1200" dirty="0"/>
          </a:p>
        </p:txBody>
      </p:sp>
      <p:sp>
        <p:nvSpPr>
          <p:cNvPr id="42" name="Text 19"/>
          <p:cNvSpPr/>
          <p:nvPr/>
        </p:nvSpPr>
        <p:spPr>
          <a:xfrm>
            <a:off x="5425232" y="6562725"/>
            <a:ext cx="1341537" cy="152400"/>
          </a:xfrm>
          <a:prstGeom prst="rect">
            <a:avLst/>
          </a:prstGeom>
          <a:noFill/>
          <a:ln/>
        </p:spPr>
        <p:txBody>
          <a:bodyPr wrap="square" lIns="0" tIns="0" rIns="0" bIns="0" rtlCol="0" anchor="ctr" vert="horz"/>
          <a:lstStyle/>
          <a:p>
            <a:pPr algn="ctr" indent="0" marL="0">
              <a:lnSpc>
                <a:spcPts val="1575"/>
              </a:lnSpc>
              <a:buNone/>
            </a:pPr>
            <a:r>
              <a:rPr lang="en-US" sz="1050" dirty="0">
                <a:solidFill>
                  <a:srgbClr val="7F8C8D"/>
                </a:solidFill>
              </a:rPr>
              <a:t>www.bradfordvts.co.uk</a:t>
            </a:r>
            <a:endParaRPr lang="en-US" sz="10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0" y="0"/>
            <a:ext cx="12192000" cy="381000"/>
          </a:xfrm>
          <a:prstGeom prst="rect">
            <a:avLst/>
          </a:prstGeom>
        </p:spPr>
      </p:pic>
      <p:pic>
        <p:nvPicPr>
          <p:cNvPr id="5" name="Image 3" descr="preencoded.png">    </p:cNvPr>
          <p:cNvPicPr>
            <a:picLocks noChangeAspect="1"/>
          </p:cNvPicPr>
          <p:nvPr/>
        </p:nvPicPr>
        <p:blipFill>
          <a:blip r:embed="rId5"/>
          <a:stretch>
            <a:fillRect/>
          </a:stretch>
        </p:blipFill>
        <p:spPr>
          <a:xfrm>
            <a:off x="0" y="523875"/>
            <a:ext cx="12192000" cy="596205"/>
          </a:xfrm>
          <a:prstGeom prst="rect">
            <a:avLst/>
          </a:prstGeom>
        </p:spPr>
      </p:pic>
      <p:pic>
        <p:nvPicPr>
          <p:cNvPr id="6" name="Image 4" descr="preencoded.png">    </p:cNvPr>
          <p:cNvPicPr>
            <a:picLocks noChangeAspect="1"/>
          </p:cNvPicPr>
          <p:nvPr/>
        </p:nvPicPr>
        <p:blipFill>
          <a:blip r:embed="rId6"/>
          <a:stretch>
            <a:fillRect/>
          </a:stretch>
        </p:blipFill>
        <p:spPr>
          <a:xfrm>
            <a:off x="238125" y="1310580"/>
            <a:ext cx="3778300" cy="4780657"/>
          </a:xfrm>
          <a:prstGeom prst="rect">
            <a:avLst/>
          </a:prstGeom>
        </p:spPr>
      </p:pic>
      <p:pic>
        <p:nvPicPr>
          <p:cNvPr id="7" name="Image 5" descr="preencoded.png">    </p:cNvPr>
          <p:cNvPicPr>
            <a:picLocks noChangeAspect="1"/>
          </p:cNvPicPr>
          <p:nvPr/>
        </p:nvPicPr>
        <p:blipFill>
          <a:blip r:embed="rId7"/>
          <a:stretch>
            <a:fillRect/>
          </a:stretch>
        </p:blipFill>
        <p:spPr>
          <a:xfrm>
            <a:off x="428625" y="1564481"/>
            <a:ext cx="285750" cy="228600"/>
          </a:xfrm>
          <a:prstGeom prst="rect">
            <a:avLst/>
          </a:prstGeom>
        </p:spPr>
      </p:pic>
      <p:pic>
        <p:nvPicPr>
          <p:cNvPr id="8" name="Image 6" descr="preencoded.png">    </p:cNvPr>
          <p:cNvPicPr>
            <a:picLocks noChangeAspect="1"/>
          </p:cNvPicPr>
          <p:nvPr/>
        </p:nvPicPr>
        <p:blipFill>
          <a:blip r:embed="rId8"/>
          <a:stretch>
            <a:fillRect/>
          </a:stretch>
        </p:blipFill>
        <p:spPr>
          <a:xfrm>
            <a:off x="428625" y="2634555"/>
            <a:ext cx="3397300" cy="400050"/>
          </a:xfrm>
          <a:prstGeom prst="rect">
            <a:avLst/>
          </a:prstGeom>
        </p:spPr>
      </p:pic>
      <p:pic>
        <p:nvPicPr>
          <p:cNvPr id="9" name="Image 7" descr="preencoded.png">    </p:cNvPr>
          <p:cNvPicPr>
            <a:picLocks noChangeAspect="1"/>
          </p:cNvPicPr>
          <p:nvPr/>
        </p:nvPicPr>
        <p:blipFill>
          <a:blip r:embed="rId9"/>
          <a:stretch>
            <a:fillRect/>
          </a:stretch>
        </p:blipFill>
        <p:spPr>
          <a:xfrm>
            <a:off x="428625" y="3425130"/>
            <a:ext cx="3397300" cy="200025"/>
          </a:xfrm>
          <a:prstGeom prst="rect">
            <a:avLst/>
          </a:prstGeom>
        </p:spPr>
      </p:pic>
      <p:pic>
        <p:nvPicPr>
          <p:cNvPr id="10" name="Image 8" descr="preencoded.png">    </p:cNvPr>
          <p:cNvPicPr>
            <a:picLocks noChangeAspect="1"/>
          </p:cNvPicPr>
          <p:nvPr/>
        </p:nvPicPr>
        <p:blipFill>
          <a:blip r:embed="rId10"/>
          <a:stretch>
            <a:fillRect/>
          </a:stretch>
        </p:blipFill>
        <p:spPr>
          <a:xfrm>
            <a:off x="428625" y="4015680"/>
            <a:ext cx="3397300" cy="200025"/>
          </a:xfrm>
          <a:prstGeom prst="rect">
            <a:avLst/>
          </a:prstGeom>
        </p:spPr>
      </p:pic>
      <p:pic>
        <p:nvPicPr>
          <p:cNvPr id="11" name="Image 9" descr="preencoded.png">    </p:cNvPr>
          <p:cNvPicPr>
            <a:picLocks noChangeAspect="1"/>
          </p:cNvPicPr>
          <p:nvPr/>
        </p:nvPicPr>
        <p:blipFill>
          <a:blip r:embed="rId11"/>
          <a:stretch>
            <a:fillRect/>
          </a:stretch>
        </p:blipFill>
        <p:spPr>
          <a:xfrm>
            <a:off x="4206925" y="1310580"/>
            <a:ext cx="3778300" cy="4780657"/>
          </a:xfrm>
          <a:prstGeom prst="rect">
            <a:avLst/>
          </a:prstGeom>
        </p:spPr>
      </p:pic>
      <p:pic>
        <p:nvPicPr>
          <p:cNvPr id="12" name="Image 10" descr="preencoded.png">    </p:cNvPr>
          <p:cNvPicPr>
            <a:picLocks noChangeAspect="1"/>
          </p:cNvPicPr>
          <p:nvPr/>
        </p:nvPicPr>
        <p:blipFill>
          <a:blip r:embed="rId12"/>
          <a:stretch>
            <a:fillRect/>
          </a:stretch>
        </p:blipFill>
        <p:spPr>
          <a:xfrm>
            <a:off x="4397425" y="1564481"/>
            <a:ext cx="285750" cy="228600"/>
          </a:xfrm>
          <a:prstGeom prst="rect">
            <a:avLst/>
          </a:prstGeom>
        </p:spPr>
      </p:pic>
      <p:pic>
        <p:nvPicPr>
          <p:cNvPr id="13" name="Image 11" descr="preencoded.png">    </p:cNvPr>
          <p:cNvPicPr>
            <a:picLocks noChangeAspect="1"/>
          </p:cNvPicPr>
          <p:nvPr/>
        </p:nvPicPr>
        <p:blipFill>
          <a:blip r:embed="rId13"/>
          <a:stretch>
            <a:fillRect/>
          </a:stretch>
        </p:blipFill>
        <p:spPr>
          <a:xfrm>
            <a:off x="4397425" y="2634555"/>
            <a:ext cx="3397300" cy="400050"/>
          </a:xfrm>
          <a:prstGeom prst="rect">
            <a:avLst/>
          </a:prstGeom>
        </p:spPr>
      </p:pic>
      <p:pic>
        <p:nvPicPr>
          <p:cNvPr id="14" name="Image 12" descr="preencoded.png">    </p:cNvPr>
          <p:cNvPicPr>
            <a:picLocks noChangeAspect="1"/>
          </p:cNvPicPr>
          <p:nvPr/>
        </p:nvPicPr>
        <p:blipFill>
          <a:blip r:embed="rId14"/>
          <a:stretch>
            <a:fillRect/>
          </a:stretch>
        </p:blipFill>
        <p:spPr>
          <a:xfrm>
            <a:off x="4397425" y="3425130"/>
            <a:ext cx="3397300" cy="400050"/>
          </a:xfrm>
          <a:prstGeom prst="rect">
            <a:avLst/>
          </a:prstGeom>
        </p:spPr>
      </p:pic>
      <p:pic>
        <p:nvPicPr>
          <p:cNvPr id="15" name="Image 13" descr="preencoded.png">    </p:cNvPr>
          <p:cNvPicPr>
            <a:picLocks noChangeAspect="1"/>
          </p:cNvPicPr>
          <p:nvPr/>
        </p:nvPicPr>
        <p:blipFill>
          <a:blip r:embed="rId15"/>
          <a:stretch>
            <a:fillRect/>
          </a:stretch>
        </p:blipFill>
        <p:spPr>
          <a:xfrm>
            <a:off x="4397425" y="4215705"/>
            <a:ext cx="3397300" cy="400050"/>
          </a:xfrm>
          <a:prstGeom prst="rect">
            <a:avLst/>
          </a:prstGeom>
        </p:spPr>
      </p:pic>
      <p:pic>
        <p:nvPicPr>
          <p:cNvPr id="16" name="Image 14" descr="preencoded.png">    </p:cNvPr>
          <p:cNvPicPr>
            <a:picLocks noChangeAspect="1"/>
          </p:cNvPicPr>
          <p:nvPr/>
        </p:nvPicPr>
        <p:blipFill>
          <a:blip r:embed="rId16"/>
          <a:stretch>
            <a:fillRect/>
          </a:stretch>
        </p:blipFill>
        <p:spPr>
          <a:xfrm>
            <a:off x="8175724" y="1310580"/>
            <a:ext cx="3778300" cy="4780657"/>
          </a:xfrm>
          <a:prstGeom prst="rect">
            <a:avLst/>
          </a:prstGeom>
        </p:spPr>
      </p:pic>
      <p:pic>
        <p:nvPicPr>
          <p:cNvPr id="17" name="Image 15" descr="preencoded.png">    </p:cNvPr>
          <p:cNvPicPr>
            <a:picLocks noChangeAspect="1"/>
          </p:cNvPicPr>
          <p:nvPr/>
        </p:nvPicPr>
        <p:blipFill>
          <a:blip r:embed="rId17"/>
          <a:stretch>
            <a:fillRect/>
          </a:stretch>
        </p:blipFill>
        <p:spPr>
          <a:xfrm>
            <a:off x="8366224" y="1564481"/>
            <a:ext cx="285750" cy="228600"/>
          </a:xfrm>
          <a:prstGeom prst="rect">
            <a:avLst/>
          </a:prstGeom>
        </p:spPr>
      </p:pic>
      <p:pic>
        <p:nvPicPr>
          <p:cNvPr id="18" name="Image 16" descr="preencoded.png">    </p:cNvPr>
          <p:cNvPicPr>
            <a:picLocks noChangeAspect="1"/>
          </p:cNvPicPr>
          <p:nvPr/>
        </p:nvPicPr>
        <p:blipFill>
          <a:blip r:embed="rId18"/>
          <a:stretch>
            <a:fillRect/>
          </a:stretch>
        </p:blipFill>
        <p:spPr>
          <a:xfrm>
            <a:off x="8366224" y="2634555"/>
            <a:ext cx="3397300" cy="400050"/>
          </a:xfrm>
          <a:prstGeom prst="rect">
            <a:avLst/>
          </a:prstGeom>
        </p:spPr>
      </p:pic>
      <p:pic>
        <p:nvPicPr>
          <p:cNvPr id="19" name="Image 17" descr="preencoded.png">    </p:cNvPr>
          <p:cNvPicPr>
            <a:picLocks noChangeAspect="1"/>
          </p:cNvPicPr>
          <p:nvPr/>
        </p:nvPicPr>
        <p:blipFill>
          <a:blip r:embed="rId19"/>
          <a:stretch>
            <a:fillRect/>
          </a:stretch>
        </p:blipFill>
        <p:spPr>
          <a:xfrm>
            <a:off x="0" y="6472238"/>
            <a:ext cx="12192000" cy="385763"/>
          </a:xfrm>
          <a:prstGeom prst="rect">
            <a:avLst/>
          </a:prstGeom>
        </p:spPr>
      </p:pic>
      <p:pic>
        <p:nvPicPr>
          <p:cNvPr id="20" name="Image 18" descr="preencoded.png">    </p:cNvPr>
          <p:cNvPicPr>
            <a:picLocks noChangeAspect="1"/>
          </p:cNvPicPr>
          <p:nvPr/>
        </p:nvPicPr>
        <p:blipFill>
          <a:blip r:embed="rId20"/>
          <a:stretch>
            <a:fillRect/>
          </a:stretch>
        </p:blipFill>
        <p:spPr>
          <a:xfrm>
            <a:off x="5005983" y="6567488"/>
            <a:ext cx="753963" cy="195263"/>
          </a:xfrm>
          <a:prstGeom prst="rect">
            <a:avLst/>
          </a:prstGeom>
        </p:spPr>
      </p:pic>
      <p:sp>
        <p:nvSpPr>
          <p:cNvPr id="21" name="Text 0"/>
          <p:cNvSpPr/>
          <p:nvPr/>
        </p:nvSpPr>
        <p:spPr>
          <a:xfrm>
            <a:off x="238125" y="104775"/>
            <a:ext cx="4160520" cy="152400"/>
          </a:xfrm>
          <a:prstGeom prst="rect">
            <a:avLst/>
          </a:prstGeom>
          <a:noFill/>
          <a:ln/>
        </p:spPr>
        <p:txBody>
          <a:bodyPr wrap="square" lIns="0" tIns="0" rIns="0" bIns="0" rtlCol="0" anchor="ctr" vert="horz"/>
          <a:lstStyle/>
          <a:p>
            <a:pPr indent="0" marL="0">
              <a:lnSpc>
                <a:spcPts val="1575"/>
              </a:lnSpc>
              <a:buNone/>
            </a:pPr>
            <a:r>
              <a:rPr lang="en-US" sz="1050" b="1" spc="90" kern="0" dirty="0">
                <a:solidFill>
                  <a:srgbClr val="FFFFFF"/>
                </a:solidFill>
              </a:rPr>
              <a:t>BRADFORD VTS TEACHING DECK</a:t>
            </a:r>
            <a:endParaRPr lang="en-US" sz="1050" dirty="0"/>
          </a:p>
        </p:txBody>
      </p:sp>
      <p:sp>
        <p:nvSpPr>
          <p:cNvPr id="22" name="Text 1"/>
          <p:cNvSpPr/>
          <p:nvPr/>
        </p:nvSpPr>
        <p:spPr>
          <a:xfrm>
            <a:off x="238125" y="523875"/>
            <a:ext cx="11841480"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C3E50"/>
                </a:solidFill>
              </a:rPr>
              <a:t>SCA Exam Pearls: Communication Skills</a:t>
            </a:r>
            <a:endParaRPr lang="en-US" sz="2100" dirty="0"/>
          </a:p>
        </p:txBody>
      </p:sp>
      <p:sp>
        <p:nvSpPr>
          <p:cNvPr id="23" name="Text 2"/>
          <p:cNvSpPr/>
          <p:nvPr/>
        </p:nvSpPr>
        <p:spPr>
          <a:xfrm>
            <a:off x="238125" y="891480"/>
            <a:ext cx="11715750"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rPr>
              <a:t>Strategies for ICE, MRC Scale, and Safety-Netting</a:t>
            </a:r>
            <a:endParaRPr lang="en-US" sz="1200" dirty="0"/>
          </a:p>
        </p:txBody>
      </p:sp>
      <p:sp>
        <p:nvSpPr>
          <p:cNvPr id="24" name="Text 3"/>
          <p:cNvSpPr/>
          <p:nvPr/>
        </p:nvSpPr>
        <p:spPr>
          <a:xfrm>
            <a:off x="428625" y="1986855"/>
            <a:ext cx="4114800" cy="257175"/>
          </a:xfrm>
          <a:prstGeom prst="rect">
            <a:avLst/>
          </a:prstGeom>
          <a:noFill/>
          <a:ln/>
        </p:spPr>
        <p:txBody>
          <a:bodyPr wrap="square" lIns="0" tIns="0" rIns="0" bIns="0" rtlCol="0" anchor="ctr" vert="horz"/>
          <a:lstStyle/>
          <a:p>
            <a:pPr indent="0" marL="0">
              <a:lnSpc>
                <a:spcPts val="2025"/>
              </a:lnSpc>
              <a:buNone/>
            </a:pPr>
            <a:r>
              <a:rPr lang="en-US" sz="1350" b="1" spc="30" kern="0" dirty="0">
                <a:solidFill>
                  <a:srgbClr val="008080"/>
                </a:solidFill>
              </a:rPr>
              <a:t>PATIENT AGENDA (ICE)</a:t>
            </a:r>
            <a:endParaRPr lang="en-US" sz="1350" dirty="0"/>
          </a:p>
        </p:txBody>
      </p:sp>
      <p:sp>
        <p:nvSpPr>
          <p:cNvPr id="25" name="Text 4"/>
          <p:cNvSpPr/>
          <p:nvPr/>
        </p:nvSpPr>
        <p:spPr>
          <a:xfrm>
            <a:off x="428625" y="2386905"/>
            <a:ext cx="3397300" cy="200025"/>
          </a:xfrm>
          <a:prstGeom prst="rect">
            <a:avLst/>
          </a:prstGeom>
          <a:noFill/>
          <a:ln/>
        </p:spPr>
        <p:txBody>
          <a:bodyPr wrap="square" lIns="0" tIns="0" rIns="0" bIns="0" rtlCol="0" anchor="ctr" vert="horz"/>
          <a:lstStyle/>
          <a:p>
            <a:pPr algn="l" indent="0" marL="0">
              <a:lnSpc>
                <a:spcPts val="1575"/>
              </a:lnSpc>
              <a:buNone/>
            </a:pPr>
            <a:r>
              <a:rPr lang="en-US" sz="1050" b="1" dirty="0">
                <a:solidFill>
                  <a:srgbClr val="008080"/>
                </a:solidFill>
              </a:rPr>
              <a:t>Ideas</a:t>
            </a:r>
            <a:endParaRPr lang="en-US" sz="1050" dirty="0"/>
          </a:p>
        </p:txBody>
      </p:sp>
      <p:sp>
        <p:nvSpPr>
          <p:cNvPr id="26" name="Text 5"/>
          <p:cNvSpPr/>
          <p:nvPr/>
        </p:nvSpPr>
        <p:spPr>
          <a:xfrm>
            <a:off x="542925" y="2634555"/>
            <a:ext cx="3283000" cy="400050"/>
          </a:xfrm>
          <a:prstGeom prst="rect">
            <a:avLst/>
          </a:prstGeom>
          <a:noFill/>
          <a:ln/>
        </p:spPr>
        <p:txBody>
          <a:bodyPr wrap="square" lIns="0" tIns="0" rIns="0" bIns="0" rtlCol="0" anchor="ctr" vert="horz"/>
          <a:lstStyle/>
          <a:p>
            <a:pPr algn="l" indent="0" marL="0">
              <a:lnSpc>
                <a:spcPts val="1575"/>
              </a:lnSpc>
              <a:buNone/>
            </a:pPr>
            <a:r>
              <a:rPr lang="en-US" sz="1125" i="1" dirty="0">
                <a:solidFill>
                  <a:srgbClr val="2C3E50"/>
                </a:solidFill>
              </a:rPr>
              <a:t>"What do you think is causing your breathlessness?"</a:t>
            </a:r>
            <a:endParaRPr lang="en-US" sz="1125" dirty="0"/>
          </a:p>
        </p:txBody>
      </p:sp>
      <p:sp>
        <p:nvSpPr>
          <p:cNvPr id="27" name="Text 6"/>
          <p:cNvSpPr/>
          <p:nvPr/>
        </p:nvSpPr>
        <p:spPr>
          <a:xfrm>
            <a:off x="428625" y="3177480"/>
            <a:ext cx="3397300" cy="200025"/>
          </a:xfrm>
          <a:prstGeom prst="rect">
            <a:avLst/>
          </a:prstGeom>
          <a:noFill/>
          <a:ln/>
        </p:spPr>
        <p:txBody>
          <a:bodyPr wrap="square" lIns="0" tIns="0" rIns="0" bIns="0" rtlCol="0" anchor="ctr" vert="horz"/>
          <a:lstStyle/>
          <a:p>
            <a:pPr algn="l" indent="0" marL="0">
              <a:lnSpc>
                <a:spcPts val="1575"/>
              </a:lnSpc>
              <a:buNone/>
            </a:pPr>
            <a:r>
              <a:rPr lang="en-US" sz="1050" b="1" dirty="0">
                <a:solidFill>
                  <a:srgbClr val="008080"/>
                </a:solidFill>
              </a:rPr>
              <a:t>Concerns</a:t>
            </a:r>
            <a:endParaRPr lang="en-US" sz="1050" dirty="0"/>
          </a:p>
        </p:txBody>
      </p:sp>
      <p:sp>
        <p:nvSpPr>
          <p:cNvPr id="28" name="Text 7"/>
          <p:cNvSpPr/>
          <p:nvPr/>
        </p:nvSpPr>
        <p:spPr>
          <a:xfrm>
            <a:off x="542925" y="3425130"/>
            <a:ext cx="5633177" cy="200025"/>
          </a:xfrm>
          <a:prstGeom prst="rect">
            <a:avLst/>
          </a:prstGeom>
          <a:noFill/>
          <a:ln/>
        </p:spPr>
        <p:txBody>
          <a:bodyPr wrap="square" lIns="0" tIns="0" rIns="0" bIns="0" rtlCol="0" anchor="ctr" vert="horz"/>
          <a:lstStyle/>
          <a:p>
            <a:pPr algn="l" indent="0" marL="0">
              <a:lnSpc>
                <a:spcPts val="1575"/>
              </a:lnSpc>
              <a:buNone/>
            </a:pPr>
            <a:r>
              <a:rPr lang="en-US" sz="1125" i="1" dirty="0">
                <a:solidFill>
                  <a:srgbClr val="2C3E50"/>
                </a:solidFill>
              </a:rPr>
              <a:t>"What concerns you most about it?"</a:t>
            </a:r>
            <a:endParaRPr lang="en-US" sz="1125" dirty="0"/>
          </a:p>
        </p:txBody>
      </p:sp>
      <p:sp>
        <p:nvSpPr>
          <p:cNvPr id="29" name="Text 8"/>
          <p:cNvSpPr/>
          <p:nvPr/>
        </p:nvSpPr>
        <p:spPr>
          <a:xfrm>
            <a:off x="428625" y="3768030"/>
            <a:ext cx="3397300" cy="200025"/>
          </a:xfrm>
          <a:prstGeom prst="rect">
            <a:avLst/>
          </a:prstGeom>
          <a:noFill/>
          <a:ln/>
        </p:spPr>
        <p:txBody>
          <a:bodyPr wrap="square" lIns="0" tIns="0" rIns="0" bIns="0" rtlCol="0" anchor="ctr" vert="horz"/>
          <a:lstStyle/>
          <a:p>
            <a:pPr algn="l" indent="0" marL="0">
              <a:lnSpc>
                <a:spcPts val="1575"/>
              </a:lnSpc>
              <a:buNone/>
            </a:pPr>
            <a:r>
              <a:rPr lang="en-US" sz="1050" b="1" dirty="0">
                <a:solidFill>
                  <a:srgbClr val="008080"/>
                </a:solidFill>
              </a:rPr>
              <a:t>Expectations</a:t>
            </a:r>
            <a:endParaRPr lang="en-US" sz="1050" dirty="0"/>
          </a:p>
        </p:txBody>
      </p:sp>
      <p:sp>
        <p:nvSpPr>
          <p:cNvPr id="30" name="Text 9"/>
          <p:cNvSpPr/>
          <p:nvPr/>
        </p:nvSpPr>
        <p:spPr>
          <a:xfrm>
            <a:off x="542925" y="4015680"/>
            <a:ext cx="7621357" cy="200025"/>
          </a:xfrm>
          <a:prstGeom prst="rect">
            <a:avLst/>
          </a:prstGeom>
          <a:noFill/>
          <a:ln/>
        </p:spPr>
        <p:txBody>
          <a:bodyPr wrap="square" lIns="0" tIns="0" rIns="0" bIns="0" rtlCol="0" anchor="ctr" vert="horz"/>
          <a:lstStyle/>
          <a:p>
            <a:pPr algn="l" indent="0" marL="0">
              <a:lnSpc>
                <a:spcPts val="1575"/>
              </a:lnSpc>
              <a:buNone/>
            </a:pPr>
            <a:r>
              <a:rPr lang="en-US" sz="1125" i="1" dirty="0">
                <a:solidFill>
                  <a:srgbClr val="2C3E50"/>
                </a:solidFill>
              </a:rPr>
              <a:t>"What would help you feel more at ease today?"</a:t>
            </a:r>
            <a:endParaRPr lang="en-US" sz="1125" dirty="0"/>
          </a:p>
        </p:txBody>
      </p:sp>
      <p:sp>
        <p:nvSpPr>
          <p:cNvPr id="31" name="Text 10"/>
          <p:cNvSpPr/>
          <p:nvPr/>
        </p:nvSpPr>
        <p:spPr>
          <a:xfrm>
            <a:off x="4397425" y="1986855"/>
            <a:ext cx="4937760" cy="257175"/>
          </a:xfrm>
          <a:prstGeom prst="rect">
            <a:avLst/>
          </a:prstGeom>
          <a:noFill/>
          <a:ln/>
        </p:spPr>
        <p:txBody>
          <a:bodyPr wrap="square" lIns="0" tIns="0" rIns="0" bIns="0" rtlCol="0" anchor="ctr" vert="horz"/>
          <a:lstStyle/>
          <a:p>
            <a:pPr indent="0" marL="0">
              <a:lnSpc>
                <a:spcPts val="2025"/>
              </a:lnSpc>
              <a:buNone/>
            </a:pPr>
            <a:r>
              <a:rPr lang="en-US" sz="1350" b="1" spc="30" kern="0" dirty="0">
                <a:solidFill>
                  <a:srgbClr val="008080"/>
                </a:solidFill>
              </a:rPr>
              <a:t>QUANTIFYING &amp; EXPLAINING</a:t>
            </a:r>
            <a:endParaRPr lang="en-US" sz="1350" dirty="0"/>
          </a:p>
        </p:txBody>
      </p:sp>
      <p:sp>
        <p:nvSpPr>
          <p:cNvPr id="32" name="Text 11"/>
          <p:cNvSpPr/>
          <p:nvPr/>
        </p:nvSpPr>
        <p:spPr>
          <a:xfrm>
            <a:off x="4397425" y="2386905"/>
            <a:ext cx="3397300" cy="200025"/>
          </a:xfrm>
          <a:prstGeom prst="rect">
            <a:avLst/>
          </a:prstGeom>
          <a:noFill/>
          <a:ln/>
        </p:spPr>
        <p:txBody>
          <a:bodyPr wrap="square" lIns="0" tIns="0" rIns="0" bIns="0" rtlCol="0" anchor="ctr" vert="horz"/>
          <a:lstStyle/>
          <a:p>
            <a:pPr algn="l" indent="0" marL="0">
              <a:lnSpc>
                <a:spcPts val="1575"/>
              </a:lnSpc>
              <a:buNone/>
            </a:pPr>
            <a:r>
              <a:rPr lang="en-US" sz="1050" b="1" dirty="0">
                <a:solidFill>
                  <a:srgbClr val="008080"/>
                </a:solidFill>
              </a:rPr>
              <a:t>MRC Scale Opener</a:t>
            </a:r>
            <a:endParaRPr lang="en-US" sz="1050" dirty="0"/>
          </a:p>
        </p:txBody>
      </p:sp>
      <p:sp>
        <p:nvSpPr>
          <p:cNvPr id="33" name="Text 12"/>
          <p:cNvSpPr/>
          <p:nvPr/>
        </p:nvSpPr>
        <p:spPr>
          <a:xfrm>
            <a:off x="4511725" y="2634555"/>
            <a:ext cx="3283000" cy="400050"/>
          </a:xfrm>
          <a:prstGeom prst="rect">
            <a:avLst/>
          </a:prstGeom>
          <a:noFill/>
          <a:ln/>
        </p:spPr>
        <p:txBody>
          <a:bodyPr wrap="square" lIns="0" tIns="0" rIns="0" bIns="0" rtlCol="0" anchor="ctr" vert="horz"/>
          <a:lstStyle/>
          <a:p>
            <a:pPr algn="l" indent="0" marL="0">
              <a:lnSpc>
                <a:spcPts val="1575"/>
              </a:lnSpc>
              <a:buNone/>
            </a:pPr>
            <a:r>
              <a:rPr lang="en-US" sz="1125" i="1" dirty="0">
                <a:solidFill>
                  <a:srgbClr val="2C3E50"/>
                </a:solidFill>
              </a:rPr>
              <a:t>"Tell me — can you walk up stairs without stopping for breath?"</a:t>
            </a:r>
            <a:endParaRPr lang="en-US" sz="1125" dirty="0"/>
          </a:p>
        </p:txBody>
      </p:sp>
      <p:sp>
        <p:nvSpPr>
          <p:cNvPr id="34" name="Text 13"/>
          <p:cNvSpPr/>
          <p:nvPr/>
        </p:nvSpPr>
        <p:spPr>
          <a:xfrm>
            <a:off x="4397425" y="3177480"/>
            <a:ext cx="3520440" cy="200025"/>
          </a:xfrm>
          <a:prstGeom prst="rect">
            <a:avLst/>
          </a:prstGeom>
          <a:noFill/>
          <a:ln/>
        </p:spPr>
        <p:txBody>
          <a:bodyPr wrap="square" lIns="0" tIns="0" rIns="0" bIns="0" rtlCol="0" anchor="ctr" vert="horz"/>
          <a:lstStyle/>
          <a:p>
            <a:pPr algn="l" indent="0" marL="0">
              <a:lnSpc>
                <a:spcPts val="1575"/>
              </a:lnSpc>
              <a:buNone/>
            </a:pPr>
            <a:r>
              <a:rPr lang="en-US" sz="1050" b="1" dirty="0">
                <a:solidFill>
                  <a:srgbClr val="008080"/>
                </a:solidFill>
              </a:rPr>
              <a:t>Shared Decision Making</a:t>
            </a:r>
            <a:endParaRPr lang="en-US" sz="1050" dirty="0"/>
          </a:p>
        </p:txBody>
      </p:sp>
      <p:sp>
        <p:nvSpPr>
          <p:cNvPr id="35" name="Text 14"/>
          <p:cNvSpPr/>
          <p:nvPr/>
        </p:nvSpPr>
        <p:spPr>
          <a:xfrm>
            <a:off x="4511725" y="3425130"/>
            <a:ext cx="3283000" cy="400050"/>
          </a:xfrm>
          <a:prstGeom prst="rect">
            <a:avLst/>
          </a:prstGeom>
          <a:noFill/>
          <a:ln/>
        </p:spPr>
        <p:txBody>
          <a:bodyPr wrap="square" lIns="0" tIns="0" rIns="0" bIns="0" rtlCol="0" anchor="ctr" vert="horz"/>
          <a:lstStyle/>
          <a:p>
            <a:pPr algn="l" indent="0" marL="0">
              <a:lnSpc>
                <a:spcPts val="1575"/>
              </a:lnSpc>
              <a:buNone/>
            </a:pPr>
            <a:r>
              <a:rPr lang="en-US" sz="1125" i="1" dirty="0">
                <a:solidFill>
                  <a:srgbClr val="2C3E50"/>
                </a:solidFill>
              </a:rPr>
              <a:t>"I'd like to check your blood count and do a CXR — these simple tests tell us a lot."</a:t>
            </a:r>
            <a:endParaRPr lang="en-US" sz="1125" dirty="0"/>
          </a:p>
        </p:txBody>
      </p:sp>
      <p:sp>
        <p:nvSpPr>
          <p:cNvPr id="36" name="Text 15"/>
          <p:cNvSpPr/>
          <p:nvPr/>
        </p:nvSpPr>
        <p:spPr>
          <a:xfrm>
            <a:off x="4397425" y="3968055"/>
            <a:ext cx="4160520" cy="200025"/>
          </a:xfrm>
          <a:prstGeom prst="rect">
            <a:avLst/>
          </a:prstGeom>
          <a:noFill/>
          <a:ln/>
        </p:spPr>
        <p:txBody>
          <a:bodyPr wrap="square" lIns="0" tIns="0" rIns="0" bIns="0" rtlCol="0" anchor="ctr" vert="horz"/>
          <a:lstStyle/>
          <a:p>
            <a:pPr algn="l" indent="0" marL="0">
              <a:lnSpc>
                <a:spcPts val="1575"/>
              </a:lnSpc>
              <a:buNone/>
            </a:pPr>
            <a:r>
              <a:rPr lang="en-US" sz="1050" b="1" dirty="0">
                <a:solidFill>
                  <a:srgbClr val="008080"/>
                </a:solidFill>
              </a:rPr>
              <a:t>Managing Anxiety Diagnosis</a:t>
            </a:r>
            <a:endParaRPr lang="en-US" sz="1050" dirty="0"/>
          </a:p>
        </p:txBody>
      </p:sp>
      <p:sp>
        <p:nvSpPr>
          <p:cNvPr id="37" name="Text 16"/>
          <p:cNvSpPr/>
          <p:nvPr/>
        </p:nvSpPr>
        <p:spPr>
          <a:xfrm>
            <a:off x="4511725" y="4215705"/>
            <a:ext cx="3283000" cy="400050"/>
          </a:xfrm>
          <a:prstGeom prst="rect">
            <a:avLst/>
          </a:prstGeom>
          <a:noFill/>
          <a:ln/>
        </p:spPr>
        <p:txBody>
          <a:bodyPr wrap="square" lIns="0" tIns="0" rIns="0" bIns="0" rtlCol="0" anchor="ctr" vert="horz"/>
          <a:lstStyle/>
          <a:p>
            <a:pPr algn="l" indent="0" marL="0">
              <a:lnSpc>
                <a:spcPts val="1575"/>
              </a:lnSpc>
              <a:buNone/>
            </a:pPr>
            <a:r>
              <a:rPr lang="en-US" sz="1125" i="1" dirty="0">
                <a:solidFill>
                  <a:srgbClr val="2C3E50"/>
                </a:solidFill>
              </a:rPr>
              <a:t>"I want to rule out anything physical before we consider if anxiety is contributing."</a:t>
            </a:r>
            <a:endParaRPr lang="en-US" sz="1125" dirty="0"/>
          </a:p>
        </p:txBody>
      </p:sp>
      <p:sp>
        <p:nvSpPr>
          <p:cNvPr id="38" name="Text 17"/>
          <p:cNvSpPr/>
          <p:nvPr/>
        </p:nvSpPr>
        <p:spPr>
          <a:xfrm>
            <a:off x="8366224" y="1986855"/>
            <a:ext cx="3825776" cy="257175"/>
          </a:xfrm>
          <a:prstGeom prst="rect">
            <a:avLst/>
          </a:prstGeom>
          <a:noFill/>
          <a:ln/>
        </p:spPr>
        <p:txBody>
          <a:bodyPr wrap="square" lIns="0" tIns="0" rIns="0" bIns="0" rtlCol="0" anchor="ctr" vert="horz"/>
          <a:lstStyle/>
          <a:p>
            <a:pPr indent="0" marL="0">
              <a:lnSpc>
                <a:spcPts val="2025"/>
              </a:lnSpc>
              <a:buNone/>
            </a:pPr>
            <a:r>
              <a:rPr lang="en-US" sz="1350" b="1" spc="30" kern="0" dirty="0">
                <a:solidFill>
                  <a:srgbClr val="008080"/>
                </a:solidFill>
              </a:rPr>
              <a:t>SAFETY-NETTING &amp; RULES</a:t>
            </a:r>
            <a:endParaRPr lang="en-US" sz="1350" dirty="0"/>
          </a:p>
        </p:txBody>
      </p:sp>
      <p:sp>
        <p:nvSpPr>
          <p:cNvPr id="39" name="Text 18"/>
          <p:cNvSpPr/>
          <p:nvPr/>
        </p:nvSpPr>
        <p:spPr>
          <a:xfrm>
            <a:off x="8366224" y="2386905"/>
            <a:ext cx="3397300" cy="200025"/>
          </a:xfrm>
          <a:prstGeom prst="rect">
            <a:avLst/>
          </a:prstGeom>
          <a:noFill/>
          <a:ln/>
        </p:spPr>
        <p:txBody>
          <a:bodyPr wrap="square" lIns="0" tIns="0" rIns="0" bIns="0" rtlCol="0" anchor="ctr" vert="horz"/>
          <a:lstStyle/>
          <a:p>
            <a:pPr algn="l" indent="0" marL="0">
              <a:lnSpc>
                <a:spcPts val="1575"/>
              </a:lnSpc>
              <a:buNone/>
            </a:pPr>
            <a:r>
              <a:rPr lang="en-US" sz="1050" b="1" dirty="0">
                <a:solidFill>
                  <a:srgbClr val="008080"/>
                </a:solidFill>
              </a:rPr>
              <a:t>Emergency Red Flags</a:t>
            </a:r>
            <a:endParaRPr lang="en-US" sz="1050" dirty="0"/>
          </a:p>
        </p:txBody>
      </p:sp>
      <p:sp>
        <p:nvSpPr>
          <p:cNvPr id="40" name="Text 19"/>
          <p:cNvSpPr/>
          <p:nvPr/>
        </p:nvSpPr>
        <p:spPr>
          <a:xfrm>
            <a:off x="8480524" y="2634555"/>
            <a:ext cx="3283000" cy="400050"/>
          </a:xfrm>
          <a:prstGeom prst="rect">
            <a:avLst/>
          </a:prstGeom>
          <a:noFill/>
          <a:ln/>
        </p:spPr>
        <p:txBody>
          <a:bodyPr wrap="square" lIns="0" tIns="0" rIns="0" bIns="0" rtlCol="0" anchor="ctr" vert="horz"/>
          <a:lstStyle/>
          <a:p>
            <a:pPr algn="l" indent="0" marL="0">
              <a:lnSpc>
                <a:spcPts val="1575"/>
              </a:lnSpc>
              <a:buNone/>
            </a:pPr>
            <a:r>
              <a:rPr lang="en-US" sz="1125" i="1" dirty="0">
                <a:solidFill>
                  <a:srgbClr val="2C3E50"/>
                </a:solidFill>
              </a:rPr>
              <a:t>"If you find it much harder to breathe, or if your lips go blue, call 999 immediately."</a:t>
            </a:r>
            <a:endParaRPr lang="en-US" sz="1125" dirty="0"/>
          </a:p>
        </p:txBody>
      </p:sp>
      <p:sp>
        <p:nvSpPr>
          <p:cNvPr id="41" name="Text 20"/>
          <p:cNvSpPr/>
          <p:nvPr/>
        </p:nvSpPr>
        <p:spPr>
          <a:xfrm>
            <a:off x="8366224" y="3177480"/>
            <a:ext cx="3397300" cy="200025"/>
          </a:xfrm>
          <a:prstGeom prst="rect">
            <a:avLst/>
          </a:prstGeom>
          <a:noFill/>
          <a:ln/>
        </p:spPr>
        <p:txBody>
          <a:bodyPr wrap="square" lIns="0" tIns="0" rIns="0" bIns="0" rtlCol="0" anchor="ctr" vert="horz"/>
          <a:lstStyle/>
          <a:p>
            <a:pPr algn="l" indent="0" marL="0">
              <a:lnSpc>
                <a:spcPts val="1575"/>
              </a:lnSpc>
              <a:buNone/>
            </a:pPr>
            <a:r>
              <a:rPr lang="en-US" sz="1050" b="1" dirty="0">
                <a:solidFill>
                  <a:srgbClr val="008080"/>
                </a:solidFill>
              </a:rPr>
              <a:t>Clinical Rule</a:t>
            </a:r>
            <a:endParaRPr lang="en-US" sz="1050" dirty="0"/>
          </a:p>
        </p:txBody>
      </p:sp>
      <p:sp>
        <p:nvSpPr>
          <p:cNvPr id="42" name="Text 21"/>
          <p:cNvSpPr/>
          <p:nvPr/>
        </p:nvSpPr>
        <p:spPr>
          <a:xfrm>
            <a:off x="8366224" y="3425130"/>
            <a:ext cx="3397300" cy="373261"/>
          </a:xfrm>
          <a:prstGeom prst="rect">
            <a:avLst/>
          </a:prstGeom>
          <a:noFill/>
          <a:ln/>
        </p:spPr>
        <p:txBody>
          <a:bodyPr wrap="square" lIns="0" tIns="0" rIns="0" bIns="0" rtlCol="0" anchor="ctr" vert="horz"/>
          <a:lstStyle/>
          <a:p>
            <a:pPr algn="l" indent="0" marL="0">
              <a:lnSpc>
                <a:spcPts val="1470"/>
              </a:lnSpc>
              <a:buNone/>
            </a:pPr>
            <a:r>
              <a:rPr lang="en-US" sz="1050" dirty="0">
                <a:solidFill>
                  <a:srgbClr val="2C3E50"/>
                </a:solidFill>
              </a:rPr>
              <a:t>Never label as anxiety without excluding organic causes first in the consultation.</a:t>
            </a:r>
            <a:endParaRPr lang="en-US" sz="1050" dirty="0"/>
          </a:p>
        </p:txBody>
      </p:sp>
      <p:sp>
        <p:nvSpPr>
          <p:cNvPr id="43" name="Text 22"/>
          <p:cNvSpPr/>
          <p:nvPr/>
        </p:nvSpPr>
        <p:spPr>
          <a:xfrm>
            <a:off x="8366224" y="3941266"/>
            <a:ext cx="3397300" cy="200025"/>
          </a:xfrm>
          <a:prstGeom prst="rect">
            <a:avLst/>
          </a:prstGeom>
          <a:noFill/>
          <a:ln/>
        </p:spPr>
        <p:txBody>
          <a:bodyPr wrap="square" lIns="0" tIns="0" rIns="0" bIns="0" rtlCol="0" anchor="ctr" vert="horz"/>
          <a:lstStyle/>
          <a:p>
            <a:pPr algn="l" indent="0" marL="0">
              <a:lnSpc>
                <a:spcPts val="1575"/>
              </a:lnSpc>
              <a:buNone/>
            </a:pPr>
            <a:r>
              <a:rPr lang="en-US" sz="1050" b="1" dirty="0">
                <a:solidFill>
                  <a:srgbClr val="008080"/>
                </a:solidFill>
              </a:rPr>
              <a:t>SCA Success Tip</a:t>
            </a:r>
            <a:endParaRPr lang="en-US" sz="1050" dirty="0"/>
          </a:p>
        </p:txBody>
      </p:sp>
      <p:sp>
        <p:nvSpPr>
          <p:cNvPr id="44" name="Text 23"/>
          <p:cNvSpPr/>
          <p:nvPr/>
        </p:nvSpPr>
        <p:spPr>
          <a:xfrm>
            <a:off x="8366224" y="4188916"/>
            <a:ext cx="3397300" cy="373261"/>
          </a:xfrm>
          <a:prstGeom prst="rect">
            <a:avLst/>
          </a:prstGeom>
          <a:noFill/>
          <a:ln/>
        </p:spPr>
        <p:txBody>
          <a:bodyPr wrap="square" lIns="0" tIns="0" rIns="0" bIns="0" rtlCol="0" anchor="ctr" vert="horz"/>
          <a:lstStyle/>
          <a:p>
            <a:pPr algn="l" indent="0" marL="0">
              <a:lnSpc>
                <a:spcPts val="1470"/>
              </a:lnSpc>
              <a:buNone/>
            </a:pPr>
            <a:r>
              <a:rPr lang="en-US" sz="1050" dirty="0">
                <a:solidFill>
                  <a:srgbClr val="2C3E50"/>
                </a:solidFill>
              </a:rPr>
              <a:t>Demonstrate active listening when the patient describes their functional limitation.</a:t>
            </a:r>
            <a:endParaRPr lang="en-US" sz="1050" dirty="0"/>
          </a:p>
        </p:txBody>
      </p:sp>
      <p:sp>
        <p:nvSpPr>
          <p:cNvPr id="45" name="Text 24"/>
          <p:cNvSpPr/>
          <p:nvPr/>
        </p:nvSpPr>
        <p:spPr>
          <a:xfrm>
            <a:off x="5082183" y="6567488"/>
            <a:ext cx="902844" cy="195263"/>
          </a:xfrm>
          <a:prstGeom prst="rect">
            <a:avLst/>
          </a:prstGeom>
          <a:noFill/>
          <a:ln/>
        </p:spPr>
        <p:txBody>
          <a:bodyPr wrap="square" lIns="0" tIns="0" rIns="0" bIns="0" rtlCol="0" anchor="ctr" vert="horz"/>
          <a:lstStyle/>
          <a:p>
            <a:pPr indent="0" marL="0">
              <a:lnSpc>
                <a:spcPts val="1238"/>
              </a:lnSpc>
              <a:buNone/>
            </a:pPr>
            <a:r>
              <a:rPr lang="en-US" sz="825" b="1" dirty="0">
                <a:solidFill>
                  <a:srgbClr val="FFFFFF"/>
                </a:solidFill>
              </a:rPr>
              <a:t>SCA PEARL</a:t>
            </a:r>
            <a:endParaRPr lang="en-US" sz="825" dirty="0"/>
          </a:p>
        </p:txBody>
      </p:sp>
      <p:sp>
        <p:nvSpPr>
          <p:cNvPr id="46" name="Text 25"/>
          <p:cNvSpPr/>
          <p:nvPr/>
        </p:nvSpPr>
        <p:spPr>
          <a:xfrm>
            <a:off x="5836146" y="6579394"/>
            <a:ext cx="2880360" cy="171450"/>
          </a:xfrm>
          <a:prstGeom prst="rect">
            <a:avLst/>
          </a:prstGeom>
          <a:noFill/>
          <a:ln/>
        </p:spPr>
        <p:txBody>
          <a:bodyPr wrap="square" lIns="0" tIns="0" rIns="0" bIns="0" rtlCol="0" anchor="ctr" vert="horz"/>
          <a:lstStyle/>
          <a:p>
            <a:pPr indent="0" marL="0">
              <a:lnSpc>
                <a:spcPts val="1350"/>
              </a:lnSpc>
              <a:buNone/>
            </a:pPr>
            <a:r>
              <a:rPr lang="en-US" sz="900" spc="60" kern="0" dirty="0">
                <a:solidFill>
                  <a:srgbClr val="7F8C8D"/>
                </a:solidFill>
              </a:rPr>
              <a:t>www.bradfordvts.co.uk</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0" y="0"/>
            <a:ext cx="12192000" cy="457200"/>
          </a:xfrm>
          <a:prstGeom prst="rect">
            <a:avLst/>
          </a:prstGeom>
        </p:spPr>
      </p:pic>
      <p:pic>
        <p:nvPicPr>
          <p:cNvPr id="5" name="Image 3" descr="preencoded.png">    </p:cNvPr>
          <p:cNvPicPr>
            <a:picLocks noChangeAspect="1"/>
          </p:cNvPicPr>
          <p:nvPr/>
        </p:nvPicPr>
        <p:blipFill>
          <a:blip r:embed="rId5"/>
          <a:stretch>
            <a:fillRect/>
          </a:stretch>
        </p:blipFill>
        <p:spPr>
          <a:xfrm>
            <a:off x="381000" y="647700"/>
            <a:ext cx="11811000" cy="1051471"/>
          </a:xfrm>
          <a:prstGeom prst="rect">
            <a:avLst/>
          </a:prstGeom>
        </p:spPr>
      </p:pic>
      <p:pic>
        <p:nvPicPr>
          <p:cNvPr id="6" name="Image 4" descr="preencoded.png">    </p:cNvPr>
          <p:cNvPicPr>
            <a:picLocks noChangeAspect="1"/>
          </p:cNvPicPr>
          <p:nvPr/>
        </p:nvPicPr>
        <p:blipFill>
          <a:blip r:embed="rId6"/>
          <a:stretch>
            <a:fillRect/>
          </a:stretch>
        </p:blipFill>
        <p:spPr>
          <a:xfrm>
            <a:off x="381000" y="1794421"/>
            <a:ext cx="5572125" cy="4673054"/>
          </a:xfrm>
          <a:prstGeom prst="rect">
            <a:avLst/>
          </a:prstGeom>
        </p:spPr>
      </p:pic>
      <p:pic>
        <p:nvPicPr>
          <p:cNvPr id="7" name="Image 5" descr="preencoded.png">    </p:cNvPr>
          <p:cNvPicPr>
            <a:picLocks noChangeAspect="1"/>
          </p:cNvPicPr>
          <p:nvPr/>
        </p:nvPicPr>
        <p:blipFill>
          <a:blip r:embed="rId7"/>
          <a:stretch>
            <a:fillRect/>
          </a:stretch>
        </p:blipFill>
        <p:spPr>
          <a:xfrm>
            <a:off x="619125" y="2032546"/>
            <a:ext cx="5095875" cy="381000"/>
          </a:xfrm>
          <a:prstGeom prst="rect">
            <a:avLst/>
          </a:prstGeom>
        </p:spPr>
      </p:pic>
      <p:pic>
        <p:nvPicPr>
          <p:cNvPr id="8" name="Image 6" descr="preencoded.png">    </p:cNvPr>
          <p:cNvPicPr>
            <a:picLocks noChangeAspect="1"/>
          </p:cNvPicPr>
          <p:nvPr/>
        </p:nvPicPr>
        <p:blipFill>
          <a:blip r:embed="rId8"/>
          <a:stretch>
            <a:fillRect/>
          </a:stretch>
        </p:blipFill>
        <p:spPr>
          <a:xfrm>
            <a:off x="619125" y="2080171"/>
            <a:ext cx="238125" cy="190500"/>
          </a:xfrm>
          <a:prstGeom prst="rect">
            <a:avLst/>
          </a:prstGeom>
        </p:spPr>
      </p:pic>
      <p:pic>
        <p:nvPicPr>
          <p:cNvPr id="9" name="Image 7" descr="preencoded.png">    </p:cNvPr>
          <p:cNvPicPr>
            <a:picLocks noChangeAspect="1"/>
          </p:cNvPicPr>
          <p:nvPr/>
        </p:nvPicPr>
        <p:blipFill>
          <a:blip r:embed="rId9"/>
          <a:stretch>
            <a:fillRect/>
          </a:stretch>
        </p:blipFill>
        <p:spPr>
          <a:xfrm>
            <a:off x="619125" y="2556421"/>
            <a:ext cx="202406" cy="161925"/>
          </a:xfrm>
          <a:prstGeom prst="rect">
            <a:avLst/>
          </a:prstGeom>
        </p:spPr>
      </p:pic>
      <p:pic>
        <p:nvPicPr>
          <p:cNvPr id="10" name="Image 8" descr="preencoded.png">    </p:cNvPr>
          <p:cNvPicPr>
            <a:picLocks noChangeAspect="1"/>
          </p:cNvPicPr>
          <p:nvPr/>
        </p:nvPicPr>
        <p:blipFill>
          <a:blip r:embed="rId10"/>
          <a:stretch>
            <a:fillRect/>
          </a:stretch>
        </p:blipFill>
        <p:spPr>
          <a:xfrm>
            <a:off x="619125" y="2929682"/>
            <a:ext cx="202406" cy="161925"/>
          </a:xfrm>
          <a:prstGeom prst="rect">
            <a:avLst/>
          </a:prstGeom>
        </p:spPr>
      </p:pic>
      <p:pic>
        <p:nvPicPr>
          <p:cNvPr id="11" name="Image 9" descr="preencoded.png">    </p:cNvPr>
          <p:cNvPicPr>
            <a:picLocks noChangeAspect="1"/>
          </p:cNvPicPr>
          <p:nvPr/>
        </p:nvPicPr>
        <p:blipFill>
          <a:blip r:embed="rId11"/>
          <a:stretch>
            <a:fillRect/>
          </a:stretch>
        </p:blipFill>
        <p:spPr>
          <a:xfrm>
            <a:off x="619125" y="3302943"/>
            <a:ext cx="202406" cy="161925"/>
          </a:xfrm>
          <a:prstGeom prst="rect">
            <a:avLst/>
          </a:prstGeom>
        </p:spPr>
      </p:pic>
      <p:pic>
        <p:nvPicPr>
          <p:cNvPr id="12" name="Image 10" descr="preencoded.png">    </p:cNvPr>
          <p:cNvPicPr>
            <a:picLocks noChangeAspect="1"/>
          </p:cNvPicPr>
          <p:nvPr/>
        </p:nvPicPr>
        <p:blipFill>
          <a:blip r:embed="rId12"/>
          <a:stretch>
            <a:fillRect/>
          </a:stretch>
        </p:blipFill>
        <p:spPr>
          <a:xfrm>
            <a:off x="619125" y="3676204"/>
            <a:ext cx="202406" cy="161925"/>
          </a:xfrm>
          <a:prstGeom prst="rect">
            <a:avLst/>
          </a:prstGeom>
        </p:spPr>
      </p:pic>
      <p:pic>
        <p:nvPicPr>
          <p:cNvPr id="13" name="Image 11" descr="preencoded.png">    </p:cNvPr>
          <p:cNvPicPr>
            <a:picLocks noChangeAspect="1"/>
          </p:cNvPicPr>
          <p:nvPr/>
        </p:nvPicPr>
        <p:blipFill>
          <a:blip r:embed="rId13"/>
          <a:stretch>
            <a:fillRect/>
          </a:stretch>
        </p:blipFill>
        <p:spPr>
          <a:xfrm>
            <a:off x="619125" y="4049464"/>
            <a:ext cx="202406" cy="161925"/>
          </a:xfrm>
          <a:prstGeom prst="rect">
            <a:avLst/>
          </a:prstGeom>
        </p:spPr>
      </p:pic>
      <p:pic>
        <p:nvPicPr>
          <p:cNvPr id="14" name="Image 12" descr="preencoded.png">    </p:cNvPr>
          <p:cNvPicPr>
            <a:picLocks noChangeAspect="1"/>
          </p:cNvPicPr>
          <p:nvPr/>
        </p:nvPicPr>
        <p:blipFill>
          <a:blip r:embed="rId14"/>
          <a:stretch>
            <a:fillRect/>
          </a:stretch>
        </p:blipFill>
        <p:spPr>
          <a:xfrm>
            <a:off x="6238875" y="1794421"/>
            <a:ext cx="5572125" cy="2206079"/>
          </a:xfrm>
          <a:prstGeom prst="rect">
            <a:avLst/>
          </a:prstGeom>
        </p:spPr>
      </p:pic>
      <p:pic>
        <p:nvPicPr>
          <p:cNvPr id="15" name="Image 13" descr="preencoded.png">    </p:cNvPr>
          <p:cNvPicPr>
            <a:picLocks noChangeAspect="1"/>
          </p:cNvPicPr>
          <p:nvPr/>
        </p:nvPicPr>
        <p:blipFill>
          <a:blip r:embed="rId15"/>
          <a:stretch>
            <a:fillRect/>
          </a:stretch>
        </p:blipFill>
        <p:spPr>
          <a:xfrm>
            <a:off x="6477000" y="2032546"/>
            <a:ext cx="5095875" cy="381000"/>
          </a:xfrm>
          <a:prstGeom prst="rect">
            <a:avLst/>
          </a:prstGeom>
        </p:spPr>
      </p:pic>
      <p:pic>
        <p:nvPicPr>
          <p:cNvPr id="16" name="Image 14" descr="preencoded.png">    </p:cNvPr>
          <p:cNvPicPr>
            <a:picLocks noChangeAspect="1"/>
          </p:cNvPicPr>
          <p:nvPr/>
        </p:nvPicPr>
        <p:blipFill>
          <a:blip r:embed="rId16"/>
          <a:stretch>
            <a:fillRect/>
          </a:stretch>
        </p:blipFill>
        <p:spPr>
          <a:xfrm>
            <a:off x="6477000" y="2080171"/>
            <a:ext cx="238125" cy="190500"/>
          </a:xfrm>
          <a:prstGeom prst="rect">
            <a:avLst/>
          </a:prstGeom>
        </p:spPr>
      </p:pic>
      <p:pic>
        <p:nvPicPr>
          <p:cNvPr id="17" name="Image 15" descr="preencoded.png">    </p:cNvPr>
          <p:cNvPicPr>
            <a:picLocks noChangeAspect="1"/>
          </p:cNvPicPr>
          <p:nvPr/>
        </p:nvPicPr>
        <p:blipFill>
          <a:blip r:embed="rId17"/>
          <a:stretch>
            <a:fillRect/>
          </a:stretch>
        </p:blipFill>
        <p:spPr>
          <a:xfrm>
            <a:off x="6477000" y="2556421"/>
            <a:ext cx="202406" cy="161925"/>
          </a:xfrm>
          <a:prstGeom prst="rect">
            <a:avLst/>
          </a:prstGeom>
        </p:spPr>
      </p:pic>
      <p:pic>
        <p:nvPicPr>
          <p:cNvPr id="18" name="Image 16" descr="preencoded.png">    </p:cNvPr>
          <p:cNvPicPr>
            <a:picLocks noChangeAspect="1"/>
          </p:cNvPicPr>
          <p:nvPr/>
        </p:nvPicPr>
        <p:blipFill>
          <a:blip r:embed="rId18"/>
          <a:stretch>
            <a:fillRect/>
          </a:stretch>
        </p:blipFill>
        <p:spPr>
          <a:xfrm>
            <a:off x="6477000" y="2929682"/>
            <a:ext cx="202406" cy="161925"/>
          </a:xfrm>
          <a:prstGeom prst="rect">
            <a:avLst/>
          </a:prstGeom>
        </p:spPr>
      </p:pic>
      <p:pic>
        <p:nvPicPr>
          <p:cNvPr id="19" name="Image 17" descr="preencoded.png">    </p:cNvPr>
          <p:cNvPicPr>
            <a:picLocks noChangeAspect="1"/>
          </p:cNvPicPr>
          <p:nvPr/>
        </p:nvPicPr>
        <p:blipFill>
          <a:blip r:embed="rId19"/>
          <a:stretch>
            <a:fillRect/>
          </a:stretch>
        </p:blipFill>
        <p:spPr>
          <a:xfrm>
            <a:off x="6477000" y="3302943"/>
            <a:ext cx="202406" cy="161925"/>
          </a:xfrm>
          <a:prstGeom prst="rect">
            <a:avLst/>
          </a:prstGeom>
        </p:spPr>
      </p:pic>
      <p:pic>
        <p:nvPicPr>
          <p:cNvPr id="20" name="Image 18" descr="preencoded.png">    </p:cNvPr>
          <p:cNvPicPr>
            <a:picLocks noChangeAspect="1"/>
          </p:cNvPicPr>
          <p:nvPr/>
        </p:nvPicPr>
        <p:blipFill>
          <a:blip r:embed="rId20"/>
          <a:stretch>
            <a:fillRect/>
          </a:stretch>
        </p:blipFill>
        <p:spPr>
          <a:xfrm>
            <a:off x="6238875" y="4191000"/>
            <a:ext cx="5572125" cy="2276475"/>
          </a:xfrm>
          <a:prstGeom prst="rect">
            <a:avLst/>
          </a:prstGeom>
        </p:spPr>
      </p:pic>
      <p:pic>
        <p:nvPicPr>
          <p:cNvPr id="21" name="Image 19" descr="preencoded.png">    </p:cNvPr>
          <p:cNvPicPr>
            <a:picLocks noChangeAspect="1"/>
          </p:cNvPicPr>
          <p:nvPr/>
        </p:nvPicPr>
        <p:blipFill>
          <a:blip r:embed="rId21"/>
          <a:stretch>
            <a:fillRect/>
          </a:stretch>
        </p:blipFill>
        <p:spPr>
          <a:xfrm>
            <a:off x="6429375" y="4403378"/>
            <a:ext cx="261937" cy="213420"/>
          </a:xfrm>
          <a:prstGeom prst="rect">
            <a:avLst/>
          </a:prstGeom>
        </p:spPr>
      </p:pic>
      <p:pic>
        <p:nvPicPr>
          <p:cNvPr id="22" name="Image 20" descr="preencoded.png">    </p:cNvPr>
          <p:cNvPicPr>
            <a:picLocks noChangeAspect="1"/>
          </p:cNvPicPr>
          <p:nvPr/>
        </p:nvPicPr>
        <p:blipFill>
          <a:blip r:embed="rId22"/>
          <a:stretch>
            <a:fillRect/>
          </a:stretch>
        </p:blipFill>
        <p:spPr>
          <a:xfrm>
            <a:off x="0" y="6467475"/>
            <a:ext cx="12192000" cy="390525"/>
          </a:xfrm>
          <a:prstGeom prst="rect">
            <a:avLst/>
          </a:prstGeom>
        </p:spPr>
      </p:pic>
      <p:sp>
        <p:nvSpPr>
          <p:cNvPr id="23" name="Text 0"/>
          <p:cNvSpPr/>
          <p:nvPr/>
        </p:nvSpPr>
        <p:spPr>
          <a:xfrm>
            <a:off x="285750" y="142875"/>
            <a:ext cx="4754880" cy="161925"/>
          </a:xfrm>
          <a:prstGeom prst="rect">
            <a:avLst/>
          </a:prstGeom>
          <a:noFill/>
          <a:ln/>
        </p:spPr>
        <p:txBody>
          <a:bodyPr wrap="square" lIns="0" tIns="0" rIns="0" bIns="0" rtlCol="0" anchor="ctr" vert="horz"/>
          <a:lstStyle/>
          <a:p>
            <a:pPr indent="0" marL="0">
              <a:lnSpc>
                <a:spcPts val="1800"/>
              </a:lnSpc>
              <a:buNone/>
            </a:pPr>
            <a:r>
              <a:rPr lang="en-US" sz="1200" b="1" spc="120" kern="0" dirty="0">
                <a:solidFill>
                  <a:srgbClr val="FFFFFF"/>
                </a:solidFill>
              </a:rPr>
              <a:t>BRADFORD VTS TEACHING DECK</a:t>
            </a:r>
            <a:endParaRPr lang="en-US" sz="1200" dirty="0"/>
          </a:p>
        </p:txBody>
      </p:sp>
      <p:sp>
        <p:nvSpPr>
          <p:cNvPr id="24" name="Text 1"/>
          <p:cNvSpPr/>
          <p:nvPr/>
        </p:nvSpPr>
        <p:spPr>
          <a:xfrm>
            <a:off x="762000" y="885825"/>
            <a:ext cx="11049000" cy="365671"/>
          </a:xfrm>
          <a:prstGeom prst="rect">
            <a:avLst/>
          </a:prstGeom>
          <a:noFill/>
          <a:ln/>
        </p:spPr>
        <p:txBody>
          <a:bodyPr wrap="square" lIns="0" tIns="0" rIns="0" bIns="0" rtlCol="0" anchor="ctr" vert="horz"/>
          <a:lstStyle/>
          <a:p>
            <a:pPr indent="0" marL="0">
              <a:lnSpc>
                <a:spcPts val="2880"/>
              </a:lnSpc>
              <a:buNone/>
            </a:pPr>
            <a:r>
              <a:rPr lang="en-US" sz="2400" b="1" dirty="0">
                <a:solidFill>
                  <a:srgbClr val="2C3E50"/>
                </a:solidFill>
              </a:rPr>
              <a:t>Management in Primary Care</a:t>
            </a:r>
            <a:endParaRPr lang="en-US" sz="2400" dirty="0"/>
          </a:p>
        </p:txBody>
      </p:sp>
      <p:sp>
        <p:nvSpPr>
          <p:cNvPr id="25" name="Text 2"/>
          <p:cNvSpPr/>
          <p:nvPr/>
        </p:nvSpPr>
        <p:spPr>
          <a:xfrm>
            <a:off x="762000" y="1299121"/>
            <a:ext cx="11430000" cy="257175"/>
          </a:xfrm>
          <a:prstGeom prst="rect">
            <a:avLst/>
          </a:prstGeom>
          <a:noFill/>
          <a:ln/>
        </p:spPr>
        <p:txBody>
          <a:bodyPr wrap="square" lIns="0" tIns="0" rIns="0" bIns="0" rtlCol="0" anchor="ctr" vert="horz"/>
          <a:lstStyle/>
          <a:p>
            <a:pPr indent="0" marL="0">
              <a:lnSpc>
                <a:spcPts val="2025"/>
              </a:lnSpc>
              <a:buNone/>
            </a:pPr>
            <a:r>
              <a:rPr lang="en-US" sz="1350" dirty="0">
                <a:solidFill>
                  <a:srgbClr val="7F8C8D"/>
                </a:solidFill>
              </a:rPr>
              <a:t>Establishing Stability and Defining the Community Care Scope</a:t>
            </a:r>
            <a:endParaRPr lang="en-US" sz="1350" dirty="0"/>
          </a:p>
        </p:txBody>
      </p:sp>
      <p:sp>
        <p:nvSpPr>
          <p:cNvPr id="26" name="Text 3"/>
          <p:cNvSpPr/>
          <p:nvPr/>
        </p:nvSpPr>
        <p:spPr>
          <a:xfrm>
            <a:off x="971550" y="2032546"/>
            <a:ext cx="64008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C3E50"/>
                </a:solidFill>
              </a:rPr>
              <a:t>Primary Care Triage Criteria</a:t>
            </a:r>
            <a:endParaRPr lang="en-US" sz="1500" dirty="0"/>
          </a:p>
        </p:txBody>
      </p:sp>
      <p:sp>
        <p:nvSpPr>
          <p:cNvPr id="27" name="Text 4"/>
          <p:cNvSpPr/>
          <p:nvPr/>
        </p:nvSpPr>
        <p:spPr>
          <a:xfrm>
            <a:off x="821531" y="2556421"/>
            <a:ext cx="9715500" cy="258961"/>
          </a:xfrm>
          <a:prstGeom prst="rect">
            <a:avLst/>
          </a:prstGeom>
          <a:noFill/>
          <a:ln/>
        </p:spPr>
        <p:txBody>
          <a:bodyPr wrap="square" lIns="0" tIns="0" rIns="0" bIns="0" rtlCol="0" anchor="ctr" vert="horz"/>
          <a:lstStyle/>
          <a:p>
            <a:pPr algn="l" indent="0" marL="0">
              <a:lnSpc>
                <a:spcPts val="2040"/>
              </a:lnSpc>
              <a:buNone/>
            </a:pPr>
            <a:r>
              <a:rPr lang="en-US" sz="1275" b="1" dirty="0">
                <a:solidFill>
                  <a:srgbClr val="2C3E50"/>
                </a:solidFill>
              </a:rPr>
              <a:t>Haemodynamically Stable:</a:t>
            </a:r>
            <a:pPr algn="l" indent="0" marL="0">
              <a:lnSpc>
                <a:spcPts val="2040"/>
              </a:lnSpc>
              <a:buNone/>
            </a:pPr>
            <a:r>
              <a:rPr lang="en-US" sz="1275" dirty="0">
                <a:solidFill>
                  <a:srgbClr val="2C3E50"/>
                </a:solidFill>
              </a:rPr>
              <a:t> Normal BP, HR &lt;100 bpm.</a:t>
            </a:r>
            <a:endParaRPr lang="en-US" sz="1275" dirty="0"/>
          </a:p>
        </p:txBody>
      </p:sp>
      <p:sp>
        <p:nvSpPr>
          <p:cNvPr id="28" name="Text 5"/>
          <p:cNvSpPr/>
          <p:nvPr/>
        </p:nvSpPr>
        <p:spPr>
          <a:xfrm>
            <a:off x="821531" y="2929682"/>
            <a:ext cx="10557510" cy="258961"/>
          </a:xfrm>
          <a:prstGeom prst="rect">
            <a:avLst/>
          </a:prstGeom>
          <a:noFill/>
          <a:ln/>
        </p:spPr>
        <p:txBody>
          <a:bodyPr wrap="square" lIns="0" tIns="0" rIns="0" bIns="0" rtlCol="0" anchor="ctr" vert="horz"/>
          <a:lstStyle/>
          <a:p>
            <a:pPr algn="l" indent="0" marL="0">
              <a:lnSpc>
                <a:spcPts val="2040"/>
              </a:lnSpc>
              <a:buNone/>
            </a:pPr>
            <a:r>
              <a:rPr lang="en-US" sz="1275" b="1" dirty="0">
                <a:solidFill>
                  <a:srgbClr val="2C3E50"/>
                </a:solidFill>
              </a:rPr>
              <a:t>Respiratory Stability:</a:t>
            </a:r>
            <a:pPr algn="l" indent="0" marL="0">
              <a:lnSpc>
                <a:spcPts val="2040"/>
              </a:lnSpc>
              <a:buNone/>
            </a:pPr>
            <a:r>
              <a:rPr lang="en-US" sz="1275" dirty="0">
                <a:solidFill>
                  <a:srgbClr val="2C3E50"/>
                </a:solidFill>
              </a:rPr>
              <a:t> SpO2 &gt;94% on air and RR &lt;20.</a:t>
            </a:r>
            <a:endParaRPr lang="en-US" sz="1275" dirty="0"/>
          </a:p>
        </p:txBody>
      </p:sp>
      <p:sp>
        <p:nvSpPr>
          <p:cNvPr id="29" name="Text 6"/>
          <p:cNvSpPr/>
          <p:nvPr/>
        </p:nvSpPr>
        <p:spPr>
          <a:xfrm>
            <a:off x="821531" y="3302943"/>
            <a:ext cx="11370469" cy="258961"/>
          </a:xfrm>
          <a:prstGeom prst="rect">
            <a:avLst/>
          </a:prstGeom>
          <a:noFill/>
          <a:ln/>
        </p:spPr>
        <p:txBody>
          <a:bodyPr wrap="square" lIns="0" tIns="0" rIns="0" bIns="0" rtlCol="0" anchor="ctr" vert="horz"/>
          <a:lstStyle/>
          <a:p>
            <a:pPr algn="l" indent="0" marL="0">
              <a:lnSpc>
                <a:spcPts val="2040"/>
              </a:lnSpc>
              <a:buNone/>
            </a:pPr>
            <a:r>
              <a:rPr lang="en-US" sz="1275" b="1" dirty="0">
                <a:solidFill>
                  <a:srgbClr val="2C3E50"/>
                </a:solidFill>
              </a:rPr>
              <a:t>Clear Diagnosis:</a:t>
            </a:r>
            <a:pPr algn="l" indent="0" marL="0">
              <a:lnSpc>
                <a:spcPts val="2040"/>
              </a:lnSpc>
              <a:buNone/>
            </a:pPr>
            <a:r>
              <a:rPr lang="en-US" sz="1275" dirty="0">
                <a:solidFill>
                  <a:srgbClr val="2C3E50"/>
                </a:solidFill>
              </a:rPr>
              <a:t> Symptoms align with known chronic disease.</a:t>
            </a:r>
            <a:endParaRPr lang="en-US" sz="1275" dirty="0"/>
          </a:p>
        </p:txBody>
      </p:sp>
      <p:sp>
        <p:nvSpPr>
          <p:cNvPr id="30" name="Text 7"/>
          <p:cNvSpPr/>
          <p:nvPr/>
        </p:nvSpPr>
        <p:spPr>
          <a:xfrm>
            <a:off x="821531" y="3676204"/>
            <a:ext cx="11269980" cy="258961"/>
          </a:xfrm>
          <a:prstGeom prst="rect">
            <a:avLst/>
          </a:prstGeom>
          <a:noFill/>
          <a:ln/>
        </p:spPr>
        <p:txBody>
          <a:bodyPr wrap="square" lIns="0" tIns="0" rIns="0" bIns="0" rtlCol="0" anchor="ctr" vert="horz"/>
          <a:lstStyle/>
          <a:p>
            <a:pPr algn="l" indent="0" marL="0">
              <a:lnSpc>
                <a:spcPts val="2040"/>
              </a:lnSpc>
              <a:buNone/>
            </a:pPr>
            <a:r>
              <a:rPr lang="en-US" sz="1275" b="1" dirty="0">
                <a:solidFill>
                  <a:srgbClr val="2C3E50"/>
                </a:solidFill>
              </a:rPr>
              <a:t>Safety Netting:</a:t>
            </a:r>
            <a:pPr algn="l" indent="0" marL="0">
              <a:lnSpc>
                <a:spcPts val="2040"/>
              </a:lnSpc>
              <a:buNone/>
            </a:pPr>
            <a:r>
              <a:rPr lang="en-US" sz="1275" dirty="0">
                <a:solidFill>
                  <a:srgbClr val="2C3E50"/>
                </a:solidFill>
              </a:rPr>
              <a:t> Patient able to recognize worsening signs.</a:t>
            </a:r>
            <a:endParaRPr lang="en-US" sz="1275" dirty="0"/>
          </a:p>
        </p:txBody>
      </p:sp>
      <p:sp>
        <p:nvSpPr>
          <p:cNvPr id="31" name="Text 8"/>
          <p:cNvSpPr/>
          <p:nvPr/>
        </p:nvSpPr>
        <p:spPr>
          <a:xfrm>
            <a:off x="821531" y="4049464"/>
            <a:ext cx="11075670" cy="258961"/>
          </a:xfrm>
          <a:prstGeom prst="rect">
            <a:avLst/>
          </a:prstGeom>
          <a:noFill/>
          <a:ln/>
        </p:spPr>
        <p:txBody>
          <a:bodyPr wrap="square" lIns="0" tIns="0" rIns="0" bIns="0" rtlCol="0" anchor="ctr" vert="horz"/>
          <a:lstStyle/>
          <a:p>
            <a:pPr algn="l" indent="0" marL="0">
              <a:lnSpc>
                <a:spcPts val="2040"/>
              </a:lnSpc>
              <a:buNone/>
            </a:pPr>
            <a:r>
              <a:rPr lang="en-US" sz="1275" b="1" dirty="0">
                <a:solidFill>
                  <a:srgbClr val="2C3E50"/>
                </a:solidFill>
              </a:rPr>
              <a:t>Social Support:</a:t>
            </a:r>
            <a:pPr algn="l" indent="0" marL="0">
              <a:lnSpc>
                <a:spcPts val="2040"/>
              </a:lnSpc>
              <a:buNone/>
            </a:pPr>
            <a:r>
              <a:rPr lang="en-US" sz="1275" dirty="0">
                <a:solidFill>
                  <a:srgbClr val="2C3E50"/>
                </a:solidFill>
              </a:rPr>
              <a:t> Not living alone or has reliable contact.</a:t>
            </a:r>
            <a:endParaRPr lang="en-US" sz="1275" dirty="0"/>
          </a:p>
        </p:txBody>
      </p:sp>
      <p:sp>
        <p:nvSpPr>
          <p:cNvPr id="32" name="Text 9"/>
          <p:cNvSpPr/>
          <p:nvPr/>
        </p:nvSpPr>
        <p:spPr>
          <a:xfrm>
            <a:off x="6829425" y="2032546"/>
            <a:ext cx="5362575"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C3E50"/>
                </a:solidFill>
              </a:rPr>
              <a:t>Common Community Pathways</a:t>
            </a:r>
            <a:endParaRPr lang="en-US" sz="1500" dirty="0"/>
          </a:p>
        </p:txBody>
      </p:sp>
      <p:sp>
        <p:nvSpPr>
          <p:cNvPr id="33" name="Text 10"/>
          <p:cNvSpPr/>
          <p:nvPr/>
        </p:nvSpPr>
        <p:spPr>
          <a:xfrm>
            <a:off x="6679406" y="2556421"/>
            <a:ext cx="5512594" cy="258961"/>
          </a:xfrm>
          <a:prstGeom prst="rect">
            <a:avLst/>
          </a:prstGeom>
          <a:noFill/>
          <a:ln/>
        </p:spPr>
        <p:txBody>
          <a:bodyPr wrap="square" lIns="0" tIns="0" rIns="0" bIns="0" rtlCol="0" anchor="ctr" vert="horz"/>
          <a:lstStyle/>
          <a:p>
            <a:pPr algn="l" indent="0" marL="0">
              <a:lnSpc>
                <a:spcPts val="2040"/>
              </a:lnSpc>
              <a:buNone/>
            </a:pPr>
            <a:r>
              <a:rPr lang="en-US" sz="1275" b="1" dirty="0">
                <a:solidFill>
                  <a:srgbClr val="2C3E50"/>
                </a:solidFill>
              </a:rPr>
              <a:t>Stable COPD:</a:t>
            </a:r>
            <a:pPr algn="l" indent="0" marL="0">
              <a:lnSpc>
                <a:spcPts val="2040"/>
              </a:lnSpc>
              <a:buNone/>
            </a:pPr>
            <a:r>
              <a:rPr lang="en-US" sz="1275" dirty="0">
                <a:solidFill>
                  <a:srgbClr val="2C3E50"/>
                </a:solidFill>
              </a:rPr>
              <a:t> MRC Grade 1-2, baseline inhaler optimization.</a:t>
            </a:r>
            <a:endParaRPr lang="en-US" sz="1275" dirty="0"/>
          </a:p>
        </p:txBody>
      </p:sp>
      <p:sp>
        <p:nvSpPr>
          <p:cNvPr id="34" name="Text 11"/>
          <p:cNvSpPr/>
          <p:nvPr/>
        </p:nvSpPr>
        <p:spPr>
          <a:xfrm>
            <a:off x="6679406" y="2929682"/>
            <a:ext cx="5512594" cy="258961"/>
          </a:xfrm>
          <a:prstGeom prst="rect">
            <a:avLst/>
          </a:prstGeom>
          <a:noFill/>
          <a:ln/>
        </p:spPr>
        <p:txBody>
          <a:bodyPr wrap="square" lIns="0" tIns="0" rIns="0" bIns="0" rtlCol="0" anchor="ctr" vert="horz"/>
          <a:lstStyle/>
          <a:p>
            <a:pPr algn="l" indent="0" marL="0">
              <a:lnSpc>
                <a:spcPts val="2040"/>
              </a:lnSpc>
              <a:buNone/>
            </a:pPr>
            <a:r>
              <a:rPr lang="en-US" sz="1275" b="1" dirty="0">
                <a:solidFill>
                  <a:srgbClr val="2C3E50"/>
                </a:solidFill>
              </a:rPr>
              <a:t>Mild Asthma:</a:t>
            </a:r>
            <a:pPr algn="l" indent="0" marL="0">
              <a:lnSpc>
                <a:spcPts val="2040"/>
              </a:lnSpc>
              <a:buNone/>
            </a:pPr>
            <a:r>
              <a:rPr lang="en-US" sz="1275" dirty="0">
                <a:solidFill>
                  <a:srgbClr val="2C3E50"/>
                </a:solidFill>
              </a:rPr>
              <a:t> GINA/NICE Step 1-2, well-controlled PEFR.</a:t>
            </a:r>
            <a:endParaRPr lang="en-US" sz="1275" dirty="0"/>
          </a:p>
        </p:txBody>
      </p:sp>
      <p:sp>
        <p:nvSpPr>
          <p:cNvPr id="35" name="Text 12"/>
          <p:cNvSpPr/>
          <p:nvPr/>
        </p:nvSpPr>
        <p:spPr>
          <a:xfrm>
            <a:off x="6679406" y="3302943"/>
            <a:ext cx="5512594" cy="258961"/>
          </a:xfrm>
          <a:prstGeom prst="rect">
            <a:avLst/>
          </a:prstGeom>
          <a:noFill/>
          <a:ln/>
        </p:spPr>
        <p:txBody>
          <a:bodyPr wrap="square" lIns="0" tIns="0" rIns="0" bIns="0" rtlCol="0" anchor="ctr" vert="horz"/>
          <a:lstStyle/>
          <a:p>
            <a:pPr algn="l" indent="0" marL="0">
              <a:lnSpc>
                <a:spcPts val="2040"/>
              </a:lnSpc>
              <a:buNone/>
            </a:pPr>
            <a:r>
              <a:rPr lang="en-US" sz="1275" b="1" dirty="0">
                <a:solidFill>
                  <a:srgbClr val="2C3E50"/>
                </a:solidFill>
              </a:rPr>
              <a:t>Anaemia Workup:</a:t>
            </a:r>
            <a:pPr algn="l" indent="0" marL="0">
              <a:lnSpc>
                <a:spcPts val="2040"/>
              </a:lnSpc>
              <a:buNone/>
            </a:pPr>
            <a:r>
              <a:rPr lang="en-US" sz="1275" dirty="0">
                <a:solidFill>
                  <a:srgbClr val="2C3E50"/>
                </a:solidFill>
              </a:rPr>
              <a:t> Chronic fatigue, oral iron if Hb &gt;90g/L.</a:t>
            </a:r>
            <a:endParaRPr lang="en-US" sz="1275" dirty="0"/>
          </a:p>
        </p:txBody>
      </p:sp>
      <p:sp>
        <p:nvSpPr>
          <p:cNvPr id="36" name="Text 13"/>
          <p:cNvSpPr/>
          <p:nvPr/>
        </p:nvSpPr>
        <p:spPr>
          <a:xfrm>
            <a:off x="6805613" y="4381500"/>
            <a:ext cx="5386388"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1E8449"/>
                </a:solidFill>
              </a:rPr>
              <a:t>SAFE TO MANAGE IN COMMUNITY</a:t>
            </a:r>
            <a:endParaRPr lang="en-US" sz="1350" dirty="0"/>
          </a:p>
        </p:txBody>
      </p:sp>
      <p:sp>
        <p:nvSpPr>
          <p:cNvPr id="37" name="Text 14"/>
          <p:cNvSpPr/>
          <p:nvPr/>
        </p:nvSpPr>
        <p:spPr>
          <a:xfrm>
            <a:off x="6429375" y="4733925"/>
            <a:ext cx="5762625" cy="228600"/>
          </a:xfrm>
          <a:prstGeom prst="rect">
            <a:avLst/>
          </a:prstGeom>
          <a:noFill/>
          <a:ln/>
        </p:spPr>
        <p:txBody>
          <a:bodyPr wrap="square" lIns="0" tIns="0" rIns="0" bIns="0" rtlCol="0" anchor="ctr" vert="horz"/>
          <a:lstStyle/>
          <a:p>
            <a:pPr indent="0" marL="0">
              <a:lnSpc>
                <a:spcPts val="1800"/>
              </a:lnSpc>
              <a:buNone/>
            </a:pPr>
            <a:r>
              <a:rPr lang="en-US" sz="1200" dirty="0">
                <a:solidFill>
                  <a:srgbClr val="2C3E50"/>
                </a:solidFill>
              </a:rPr>
              <a:t>Management is appropriate in primary care for:</a:t>
            </a:r>
            <a:endParaRPr lang="en-US" sz="1200" dirty="0"/>
          </a:p>
        </p:txBody>
      </p:sp>
      <p:sp>
        <p:nvSpPr>
          <p:cNvPr id="38" name="Text 15"/>
          <p:cNvSpPr/>
          <p:nvPr/>
        </p:nvSpPr>
        <p:spPr>
          <a:xfrm>
            <a:off x="6619875" y="5057775"/>
            <a:ext cx="5572125" cy="228600"/>
          </a:xfrm>
          <a:prstGeom prst="rect">
            <a:avLst/>
          </a:prstGeom>
          <a:noFill/>
          <a:ln/>
        </p:spPr>
        <p:txBody>
          <a:bodyPr wrap="square" lIns="0" tIns="0" rIns="0" bIns="0" rtlCol="0" anchor="ctr" vert="horz"/>
          <a:lstStyle/>
          <a:p>
            <a:pPr algn="l" indent="0" marL="0">
              <a:lnSpc>
                <a:spcPts val="1800"/>
              </a:lnSpc>
              <a:buNone/>
            </a:pPr>
            <a:r>
              <a:rPr lang="en-US" sz="1200" b="1" dirty="0">
                <a:solidFill>
                  <a:srgbClr val="1E8449"/>
                </a:solidFill>
              </a:rPr>
              <a:t>Stable COPD with no acute exacerbation signs.</a:t>
            </a:r>
            <a:endParaRPr lang="en-US" sz="1200" dirty="0"/>
          </a:p>
        </p:txBody>
      </p:sp>
      <p:sp>
        <p:nvSpPr>
          <p:cNvPr id="39" name="Text 16"/>
          <p:cNvSpPr/>
          <p:nvPr/>
        </p:nvSpPr>
        <p:spPr>
          <a:xfrm>
            <a:off x="6619875" y="5362575"/>
            <a:ext cx="5572125" cy="228600"/>
          </a:xfrm>
          <a:prstGeom prst="rect">
            <a:avLst/>
          </a:prstGeom>
          <a:noFill/>
          <a:ln/>
        </p:spPr>
        <p:txBody>
          <a:bodyPr wrap="square" lIns="0" tIns="0" rIns="0" bIns="0" rtlCol="0" anchor="ctr" vert="horz"/>
          <a:lstStyle/>
          <a:p>
            <a:pPr algn="l" indent="0" marL="0">
              <a:lnSpc>
                <a:spcPts val="1800"/>
              </a:lnSpc>
              <a:buNone/>
            </a:pPr>
            <a:r>
              <a:rPr lang="en-US" sz="1200" b="1" dirty="0">
                <a:solidFill>
                  <a:srgbClr val="1E8449"/>
                </a:solidFill>
              </a:rPr>
              <a:t>Mild Asthma with &gt;80% predicted Peak Flow.</a:t>
            </a:r>
            <a:endParaRPr lang="en-US" sz="1200" dirty="0"/>
          </a:p>
        </p:txBody>
      </p:sp>
      <p:sp>
        <p:nvSpPr>
          <p:cNvPr id="40" name="Text 17"/>
          <p:cNvSpPr/>
          <p:nvPr/>
        </p:nvSpPr>
        <p:spPr>
          <a:xfrm>
            <a:off x="6619875" y="5667375"/>
            <a:ext cx="5572125" cy="228600"/>
          </a:xfrm>
          <a:prstGeom prst="rect">
            <a:avLst/>
          </a:prstGeom>
          <a:noFill/>
          <a:ln/>
        </p:spPr>
        <p:txBody>
          <a:bodyPr wrap="square" lIns="0" tIns="0" rIns="0" bIns="0" rtlCol="0" anchor="ctr" vert="horz"/>
          <a:lstStyle/>
          <a:p>
            <a:pPr algn="l" indent="0" marL="0">
              <a:lnSpc>
                <a:spcPts val="1800"/>
              </a:lnSpc>
              <a:buNone/>
            </a:pPr>
            <a:r>
              <a:rPr lang="en-US" sz="1200" b="1" dirty="0">
                <a:solidFill>
                  <a:srgbClr val="1E8449"/>
                </a:solidFill>
              </a:rPr>
              <a:t>Psychogenic breathlessness once organic causes ruled out.</a:t>
            </a:r>
            <a:endParaRPr lang="en-US" sz="1200" dirty="0"/>
          </a:p>
        </p:txBody>
      </p:sp>
      <p:sp>
        <p:nvSpPr>
          <p:cNvPr id="41" name="Text 18"/>
          <p:cNvSpPr/>
          <p:nvPr/>
        </p:nvSpPr>
        <p:spPr>
          <a:xfrm>
            <a:off x="6619875" y="5972175"/>
            <a:ext cx="5572125" cy="228600"/>
          </a:xfrm>
          <a:prstGeom prst="rect">
            <a:avLst/>
          </a:prstGeom>
          <a:noFill/>
          <a:ln/>
        </p:spPr>
        <p:txBody>
          <a:bodyPr wrap="square" lIns="0" tIns="0" rIns="0" bIns="0" rtlCol="0" anchor="ctr" vert="horz"/>
          <a:lstStyle/>
          <a:p>
            <a:pPr algn="l" indent="0" marL="0">
              <a:lnSpc>
                <a:spcPts val="1800"/>
              </a:lnSpc>
              <a:buNone/>
            </a:pPr>
            <a:r>
              <a:rPr lang="en-US" sz="1200" b="1" dirty="0">
                <a:solidFill>
                  <a:srgbClr val="1E8449"/>
                </a:solidFill>
              </a:rPr>
              <a:t>Deconditioning manageable via exercise/weight loss.</a:t>
            </a:r>
            <a:endParaRPr lang="en-US" sz="1200" dirty="0"/>
          </a:p>
        </p:txBody>
      </p:sp>
      <p:sp>
        <p:nvSpPr>
          <p:cNvPr id="42" name="Text 19"/>
          <p:cNvSpPr/>
          <p:nvPr/>
        </p:nvSpPr>
        <p:spPr>
          <a:xfrm>
            <a:off x="381000" y="6562725"/>
            <a:ext cx="3360420" cy="200025"/>
          </a:xfrm>
          <a:prstGeom prst="rect">
            <a:avLst/>
          </a:prstGeom>
          <a:noFill/>
          <a:ln/>
        </p:spPr>
        <p:txBody>
          <a:bodyPr wrap="square" lIns="0" tIns="0" rIns="0" bIns="0" rtlCol="0" anchor="ctr" vert="horz"/>
          <a:lstStyle/>
          <a:p>
            <a:pPr indent="0" marL="0">
              <a:lnSpc>
                <a:spcPts val="1575"/>
              </a:lnSpc>
              <a:buNone/>
            </a:pPr>
            <a:r>
              <a:rPr lang="en-US" sz="1050" b="1" dirty="0">
                <a:solidFill>
                  <a:srgbClr val="7F8C8D"/>
                </a:solidFill>
              </a:rPr>
              <a:t>www.bradfordvts.co.uk</a:t>
            </a:r>
            <a:endParaRPr lang="en-US" sz="1050" dirty="0"/>
          </a:p>
        </p:txBody>
      </p:sp>
      <p:sp>
        <p:nvSpPr>
          <p:cNvPr id="43" name="Text 20"/>
          <p:cNvSpPr/>
          <p:nvPr/>
        </p:nvSpPr>
        <p:spPr>
          <a:xfrm>
            <a:off x="6589365" y="6584156"/>
            <a:ext cx="5602635" cy="157163"/>
          </a:xfrm>
          <a:prstGeom prst="rect">
            <a:avLst/>
          </a:prstGeom>
          <a:noFill/>
          <a:ln/>
        </p:spPr>
        <p:txBody>
          <a:bodyPr wrap="square" lIns="0" tIns="0" rIns="0" bIns="0" rtlCol="0" anchor="ctr" vert="horz"/>
          <a:lstStyle/>
          <a:p>
            <a:pPr indent="0" marL="0">
              <a:lnSpc>
                <a:spcPts val="1238"/>
              </a:lnSpc>
              <a:buNone/>
            </a:pPr>
            <a:r>
              <a:rPr lang="en-US" sz="825" i="1" dirty="0">
                <a:solidFill>
                  <a:srgbClr val="BDC3C7"/>
                </a:solidFill>
              </a:rPr>
              <a:t>Disclaimer: This deck is for educational purposes only. Follow current NICE/local guidelines for clinical decisions.</a:t>
            </a:r>
            <a:endParaRPr lang="en-US" sz="825"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0" y="0"/>
            <a:ext cx="12192000" cy="381000"/>
          </a:xfrm>
          <a:prstGeom prst="rect">
            <a:avLst/>
          </a:prstGeom>
        </p:spPr>
      </p:pic>
      <p:pic>
        <p:nvPicPr>
          <p:cNvPr id="5" name="Image 3" descr="preencoded.png">    </p:cNvPr>
          <p:cNvPicPr>
            <a:picLocks noChangeAspect="1"/>
          </p:cNvPicPr>
          <p:nvPr/>
        </p:nvPicPr>
        <p:blipFill>
          <a:blip r:embed="rId5"/>
          <a:stretch>
            <a:fillRect/>
          </a:stretch>
        </p:blipFill>
        <p:spPr>
          <a:xfrm>
            <a:off x="0" y="523875"/>
            <a:ext cx="12192000" cy="596205"/>
          </a:xfrm>
          <a:prstGeom prst="rect">
            <a:avLst/>
          </a:prstGeom>
        </p:spPr>
      </p:pic>
      <p:pic>
        <p:nvPicPr>
          <p:cNvPr id="6" name="Image 4" descr="preencoded.png">    </p:cNvPr>
          <p:cNvPicPr>
            <a:picLocks noChangeAspect="1"/>
          </p:cNvPicPr>
          <p:nvPr/>
        </p:nvPicPr>
        <p:blipFill>
          <a:blip r:embed="rId6"/>
          <a:stretch>
            <a:fillRect/>
          </a:stretch>
        </p:blipFill>
        <p:spPr>
          <a:xfrm>
            <a:off x="381000" y="1310580"/>
            <a:ext cx="5619750" cy="1464915"/>
          </a:xfrm>
          <a:prstGeom prst="rect">
            <a:avLst/>
          </a:prstGeom>
        </p:spPr>
      </p:pic>
      <p:pic>
        <p:nvPicPr>
          <p:cNvPr id="7" name="Image 5" descr="preencoded.png">    </p:cNvPr>
          <p:cNvPicPr>
            <a:picLocks noChangeAspect="1"/>
          </p:cNvPicPr>
          <p:nvPr/>
        </p:nvPicPr>
        <p:blipFill>
          <a:blip r:embed="rId7"/>
          <a:stretch>
            <a:fillRect/>
          </a:stretch>
        </p:blipFill>
        <p:spPr>
          <a:xfrm>
            <a:off x="571500" y="1804839"/>
            <a:ext cx="476250" cy="476250"/>
          </a:xfrm>
          <a:prstGeom prst="rect">
            <a:avLst/>
          </a:prstGeom>
        </p:spPr>
      </p:pic>
      <p:pic>
        <p:nvPicPr>
          <p:cNvPr id="8" name="Image 6" descr="preencoded.png">    </p:cNvPr>
          <p:cNvPicPr>
            <a:picLocks noChangeAspect="1"/>
          </p:cNvPicPr>
          <p:nvPr/>
        </p:nvPicPr>
        <p:blipFill>
          <a:blip r:embed="rId8"/>
          <a:stretch>
            <a:fillRect/>
          </a:stretch>
        </p:blipFill>
        <p:spPr>
          <a:xfrm>
            <a:off x="666750" y="1928664"/>
            <a:ext cx="285750" cy="228600"/>
          </a:xfrm>
          <a:prstGeom prst="rect">
            <a:avLst/>
          </a:prstGeom>
        </p:spPr>
      </p:pic>
      <p:pic>
        <p:nvPicPr>
          <p:cNvPr id="9" name="Image 7" descr="preencoded.png">    </p:cNvPr>
          <p:cNvPicPr>
            <a:picLocks noChangeAspect="1"/>
          </p:cNvPicPr>
          <p:nvPr/>
        </p:nvPicPr>
        <p:blipFill>
          <a:blip r:embed="rId9"/>
          <a:stretch>
            <a:fillRect/>
          </a:stretch>
        </p:blipFill>
        <p:spPr>
          <a:xfrm>
            <a:off x="6191250" y="1310580"/>
            <a:ext cx="5619750" cy="1464915"/>
          </a:xfrm>
          <a:prstGeom prst="rect">
            <a:avLst/>
          </a:prstGeom>
        </p:spPr>
      </p:pic>
      <p:pic>
        <p:nvPicPr>
          <p:cNvPr id="10" name="Image 8" descr="preencoded.png">    </p:cNvPr>
          <p:cNvPicPr>
            <a:picLocks noChangeAspect="1"/>
          </p:cNvPicPr>
          <p:nvPr/>
        </p:nvPicPr>
        <p:blipFill>
          <a:blip r:embed="rId10"/>
          <a:stretch>
            <a:fillRect/>
          </a:stretch>
        </p:blipFill>
        <p:spPr>
          <a:xfrm>
            <a:off x="6381750" y="1804839"/>
            <a:ext cx="476250" cy="476250"/>
          </a:xfrm>
          <a:prstGeom prst="rect">
            <a:avLst/>
          </a:prstGeom>
        </p:spPr>
      </p:pic>
      <p:pic>
        <p:nvPicPr>
          <p:cNvPr id="11" name="Image 9" descr="preencoded.png">    </p:cNvPr>
          <p:cNvPicPr>
            <a:picLocks noChangeAspect="1"/>
          </p:cNvPicPr>
          <p:nvPr/>
        </p:nvPicPr>
        <p:blipFill>
          <a:blip r:embed="rId11"/>
          <a:stretch>
            <a:fillRect/>
          </a:stretch>
        </p:blipFill>
        <p:spPr>
          <a:xfrm>
            <a:off x="6477000" y="1928664"/>
            <a:ext cx="285750" cy="228600"/>
          </a:xfrm>
          <a:prstGeom prst="rect">
            <a:avLst/>
          </a:prstGeom>
        </p:spPr>
      </p:pic>
      <p:pic>
        <p:nvPicPr>
          <p:cNvPr id="12" name="Image 10" descr="preencoded.png">    </p:cNvPr>
          <p:cNvPicPr>
            <a:picLocks noChangeAspect="1"/>
          </p:cNvPicPr>
          <p:nvPr/>
        </p:nvPicPr>
        <p:blipFill>
          <a:blip r:embed="rId12"/>
          <a:stretch>
            <a:fillRect/>
          </a:stretch>
        </p:blipFill>
        <p:spPr>
          <a:xfrm>
            <a:off x="381000" y="2965996"/>
            <a:ext cx="5619750" cy="1464915"/>
          </a:xfrm>
          <a:prstGeom prst="rect">
            <a:avLst/>
          </a:prstGeom>
        </p:spPr>
      </p:pic>
      <p:pic>
        <p:nvPicPr>
          <p:cNvPr id="13" name="Image 11" descr="preencoded.png">    </p:cNvPr>
          <p:cNvPicPr>
            <a:picLocks noChangeAspect="1"/>
          </p:cNvPicPr>
          <p:nvPr/>
        </p:nvPicPr>
        <p:blipFill>
          <a:blip r:embed="rId13"/>
          <a:stretch>
            <a:fillRect/>
          </a:stretch>
        </p:blipFill>
        <p:spPr>
          <a:xfrm>
            <a:off x="571500" y="3460254"/>
            <a:ext cx="476250" cy="476250"/>
          </a:xfrm>
          <a:prstGeom prst="rect">
            <a:avLst/>
          </a:prstGeom>
        </p:spPr>
      </p:pic>
      <p:pic>
        <p:nvPicPr>
          <p:cNvPr id="14" name="Image 12" descr="preencoded.png">    </p:cNvPr>
          <p:cNvPicPr>
            <a:picLocks noChangeAspect="1"/>
          </p:cNvPicPr>
          <p:nvPr/>
        </p:nvPicPr>
        <p:blipFill>
          <a:blip r:embed="rId14"/>
          <a:stretch>
            <a:fillRect/>
          </a:stretch>
        </p:blipFill>
        <p:spPr>
          <a:xfrm>
            <a:off x="666750" y="3584079"/>
            <a:ext cx="285750" cy="228600"/>
          </a:xfrm>
          <a:prstGeom prst="rect">
            <a:avLst/>
          </a:prstGeom>
        </p:spPr>
      </p:pic>
      <p:pic>
        <p:nvPicPr>
          <p:cNvPr id="15" name="Image 13" descr="preencoded.png">    </p:cNvPr>
          <p:cNvPicPr>
            <a:picLocks noChangeAspect="1"/>
          </p:cNvPicPr>
          <p:nvPr/>
        </p:nvPicPr>
        <p:blipFill>
          <a:blip r:embed="rId15"/>
          <a:stretch>
            <a:fillRect/>
          </a:stretch>
        </p:blipFill>
        <p:spPr>
          <a:xfrm>
            <a:off x="6191250" y="2965996"/>
            <a:ext cx="5619750" cy="1464915"/>
          </a:xfrm>
          <a:prstGeom prst="rect">
            <a:avLst/>
          </a:prstGeom>
        </p:spPr>
      </p:pic>
      <p:pic>
        <p:nvPicPr>
          <p:cNvPr id="16" name="Image 14" descr="preencoded.png">    </p:cNvPr>
          <p:cNvPicPr>
            <a:picLocks noChangeAspect="1"/>
          </p:cNvPicPr>
          <p:nvPr/>
        </p:nvPicPr>
        <p:blipFill>
          <a:blip r:embed="rId16"/>
          <a:stretch>
            <a:fillRect/>
          </a:stretch>
        </p:blipFill>
        <p:spPr>
          <a:xfrm>
            <a:off x="6381750" y="3460254"/>
            <a:ext cx="476250" cy="476250"/>
          </a:xfrm>
          <a:prstGeom prst="rect">
            <a:avLst/>
          </a:prstGeom>
        </p:spPr>
      </p:pic>
      <p:pic>
        <p:nvPicPr>
          <p:cNvPr id="17" name="Image 15" descr="preencoded.png">    </p:cNvPr>
          <p:cNvPicPr>
            <a:picLocks noChangeAspect="1"/>
          </p:cNvPicPr>
          <p:nvPr/>
        </p:nvPicPr>
        <p:blipFill>
          <a:blip r:embed="rId17"/>
          <a:stretch>
            <a:fillRect/>
          </a:stretch>
        </p:blipFill>
        <p:spPr>
          <a:xfrm>
            <a:off x="6477000" y="3584079"/>
            <a:ext cx="285750" cy="228600"/>
          </a:xfrm>
          <a:prstGeom prst="rect">
            <a:avLst/>
          </a:prstGeom>
        </p:spPr>
      </p:pic>
      <p:pic>
        <p:nvPicPr>
          <p:cNvPr id="18" name="Image 16" descr="preencoded.png">    </p:cNvPr>
          <p:cNvPicPr>
            <a:picLocks noChangeAspect="1"/>
          </p:cNvPicPr>
          <p:nvPr/>
        </p:nvPicPr>
        <p:blipFill>
          <a:blip r:embed="rId18"/>
          <a:stretch>
            <a:fillRect/>
          </a:stretch>
        </p:blipFill>
        <p:spPr>
          <a:xfrm>
            <a:off x="381000" y="4621411"/>
            <a:ext cx="5619750" cy="1464915"/>
          </a:xfrm>
          <a:prstGeom prst="rect">
            <a:avLst/>
          </a:prstGeom>
        </p:spPr>
      </p:pic>
      <p:pic>
        <p:nvPicPr>
          <p:cNvPr id="19" name="Image 17" descr="preencoded.png">    </p:cNvPr>
          <p:cNvPicPr>
            <a:picLocks noChangeAspect="1"/>
          </p:cNvPicPr>
          <p:nvPr/>
        </p:nvPicPr>
        <p:blipFill>
          <a:blip r:embed="rId19"/>
          <a:stretch>
            <a:fillRect/>
          </a:stretch>
        </p:blipFill>
        <p:spPr>
          <a:xfrm>
            <a:off x="571500" y="5115669"/>
            <a:ext cx="476250" cy="476250"/>
          </a:xfrm>
          <a:prstGeom prst="rect">
            <a:avLst/>
          </a:prstGeom>
        </p:spPr>
      </p:pic>
      <p:pic>
        <p:nvPicPr>
          <p:cNvPr id="20" name="Image 18" descr="preencoded.png">    </p:cNvPr>
          <p:cNvPicPr>
            <a:picLocks noChangeAspect="1"/>
          </p:cNvPicPr>
          <p:nvPr/>
        </p:nvPicPr>
        <p:blipFill>
          <a:blip r:embed="rId20"/>
          <a:stretch>
            <a:fillRect/>
          </a:stretch>
        </p:blipFill>
        <p:spPr>
          <a:xfrm>
            <a:off x="666750" y="5239494"/>
            <a:ext cx="285750" cy="228600"/>
          </a:xfrm>
          <a:prstGeom prst="rect">
            <a:avLst/>
          </a:prstGeom>
        </p:spPr>
      </p:pic>
      <p:pic>
        <p:nvPicPr>
          <p:cNvPr id="21" name="Image 19" descr="preencoded.png">    </p:cNvPr>
          <p:cNvPicPr>
            <a:picLocks noChangeAspect="1"/>
          </p:cNvPicPr>
          <p:nvPr/>
        </p:nvPicPr>
        <p:blipFill>
          <a:blip r:embed="rId21"/>
          <a:stretch>
            <a:fillRect/>
          </a:stretch>
        </p:blipFill>
        <p:spPr>
          <a:xfrm>
            <a:off x="6191250" y="4621411"/>
            <a:ext cx="5619750" cy="1464915"/>
          </a:xfrm>
          <a:prstGeom prst="rect">
            <a:avLst/>
          </a:prstGeom>
        </p:spPr>
      </p:pic>
      <p:pic>
        <p:nvPicPr>
          <p:cNvPr id="22" name="Image 20" descr="preencoded.png">    </p:cNvPr>
          <p:cNvPicPr>
            <a:picLocks noChangeAspect="1"/>
          </p:cNvPicPr>
          <p:nvPr/>
        </p:nvPicPr>
        <p:blipFill>
          <a:blip r:embed="rId22"/>
          <a:stretch>
            <a:fillRect/>
          </a:stretch>
        </p:blipFill>
        <p:spPr>
          <a:xfrm>
            <a:off x="6381750" y="5115669"/>
            <a:ext cx="476250" cy="476250"/>
          </a:xfrm>
          <a:prstGeom prst="rect">
            <a:avLst/>
          </a:prstGeom>
        </p:spPr>
      </p:pic>
      <p:pic>
        <p:nvPicPr>
          <p:cNvPr id="23" name="Image 21" descr="preencoded.png">    </p:cNvPr>
          <p:cNvPicPr>
            <a:picLocks noChangeAspect="1"/>
          </p:cNvPicPr>
          <p:nvPr/>
        </p:nvPicPr>
        <p:blipFill>
          <a:blip r:embed="rId23"/>
          <a:stretch>
            <a:fillRect/>
          </a:stretch>
        </p:blipFill>
        <p:spPr>
          <a:xfrm>
            <a:off x="6477000" y="5239494"/>
            <a:ext cx="285750" cy="228600"/>
          </a:xfrm>
          <a:prstGeom prst="rect">
            <a:avLst/>
          </a:prstGeom>
        </p:spPr>
      </p:pic>
      <p:pic>
        <p:nvPicPr>
          <p:cNvPr id="24" name="Image 22" descr="preencoded.png">    </p:cNvPr>
          <p:cNvPicPr>
            <a:picLocks noChangeAspect="1"/>
          </p:cNvPicPr>
          <p:nvPr/>
        </p:nvPicPr>
        <p:blipFill>
          <a:blip r:embed="rId24"/>
          <a:stretch>
            <a:fillRect/>
          </a:stretch>
        </p:blipFill>
        <p:spPr>
          <a:xfrm>
            <a:off x="0" y="6467475"/>
            <a:ext cx="12192000" cy="390525"/>
          </a:xfrm>
          <a:prstGeom prst="rect">
            <a:avLst/>
          </a:prstGeom>
        </p:spPr>
      </p:pic>
      <p:sp>
        <p:nvSpPr>
          <p:cNvPr id="25" name="Text 0"/>
          <p:cNvSpPr/>
          <p:nvPr/>
        </p:nvSpPr>
        <p:spPr>
          <a:xfrm>
            <a:off x="238125" y="104775"/>
            <a:ext cx="4160520" cy="152400"/>
          </a:xfrm>
          <a:prstGeom prst="rect">
            <a:avLst/>
          </a:prstGeom>
          <a:noFill/>
          <a:ln/>
        </p:spPr>
        <p:txBody>
          <a:bodyPr wrap="square" lIns="0" tIns="0" rIns="0" bIns="0" rtlCol="0" anchor="ctr" vert="horz"/>
          <a:lstStyle/>
          <a:p>
            <a:pPr indent="0" marL="0">
              <a:lnSpc>
                <a:spcPts val="1575"/>
              </a:lnSpc>
              <a:buNone/>
            </a:pPr>
            <a:r>
              <a:rPr lang="en-US" sz="1050" b="1" spc="90" kern="0" dirty="0">
                <a:solidFill>
                  <a:srgbClr val="FFFFFF"/>
                </a:solidFill>
              </a:rPr>
              <a:t>BRADFORD VTS TEACHING DECK</a:t>
            </a:r>
            <a:endParaRPr lang="en-US" sz="1050" dirty="0"/>
          </a:p>
        </p:txBody>
      </p:sp>
      <p:sp>
        <p:nvSpPr>
          <p:cNvPr id="26" name="Text 1"/>
          <p:cNvSpPr/>
          <p:nvPr/>
        </p:nvSpPr>
        <p:spPr>
          <a:xfrm>
            <a:off x="238125" y="523875"/>
            <a:ext cx="11715750"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C3E50"/>
                </a:solidFill>
              </a:rPr>
              <a:t>Top Clinical Tips for GP Trainees</a:t>
            </a:r>
            <a:endParaRPr lang="en-US" sz="2100" dirty="0"/>
          </a:p>
        </p:txBody>
      </p:sp>
      <p:sp>
        <p:nvSpPr>
          <p:cNvPr id="27" name="Text 2"/>
          <p:cNvSpPr/>
          <p:nvPr/>
        </p:nvSpPr>
        <p:spPr>
          <a:xfrm>
            <a:off x="238125" y="891480"/>
            <a:ext cx="11715750"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rPr>
              <a:t>Practical Pearls for Daily Primary Care Consultations</a:t>
            </a:r>
            <a:endParaRPr lang="en-US" sz="1200" dirty="0"/>
          </a:p>
        </p:txBody>
      </p:sp>
      <p:sp>
        <p:nvSpPr>
          <p:cNvPr id="28" name="Text 3"/>
          <p:cNvSpPr/>
          <p:nvPr/>
        </p:nvSpPr>
        <p:spPr>
          <a:xfrm>
            <a:off x="1238250" y="1718667"/>
            <a:ext cx="4572000" cy="157163"/>
          </a:xfrm>
          <a:prstGeom prst="rect">
            <a:avLst/>
          </a:prstGeom>
          <a:noFill/>
          <a:ln/>
        </p:spPr>
        <p:txBody>
          <a:bodyPr wrap="square" lIns="0" tIns="0" rIns="0" bIns="0" rtlCol="0" anchor="ctr" vert="horz"/>
          <a:lstStyle/>
          <a:p>
            <a:pPr indent="0" marL="0">
              <a:lnSpc>
                <a:spcPts val="1238"/>
              </a:lnSpc>
              <a:buNone/>
            </a:pPr>
            <a:r>
              <a:rPr lang="en-US" sz="825" b="1" spc="60" kern="0" dirty="0">
                <a:solidFill>
                  <a:srgbClr val="C0392B"/>
                </a:solidFill>
              </a:rPr>
              <a:t>RED FLAG PRIORITY</a:t>
            </a:r>
            <a:endParaRPr lang="en-US" sz="825" dirty="0"/>
          </a:p>
        </p:txBody>
      </p:sp>
      <p:sp>
        <p:nvSpPr>
          <p:cNvPr id="29" name="Text 4"/>
          <p:cNvSpPr/>
          <p:nvPr/>
        </p:nvSpPr>
        <p:spPr>
          <a:xfrm>
            <a:off x="1238250" y="1913930"/>
            <a:ext cx="4572000" cy="453330"/>
          </a:xfrm>
          <a:prstGeom prst="rect">
            <a:avLst/>
          </a:prstGeom>
          <a:noFill/>
          <a:ln/>
        </p:spPr>
        <p:txBody>
          <a:bodyPr wrap="square" lIns="0" tIns="0" rIns="0" bIns="0" rtlCol="0" anchor="ctr" vert="horz"/>
          <a:lstStyle/>
          <a:p>
            <a:pPr indent="0" marL="0">
              <a:lnSpc>
                <a:spcPts val="1785"/>
              </a:lnSpc>
              <a:buNone/>
            </a:pPr>
            <a:r>
              <a:rPr lang="en-US" sz="1275" b="1" dirty="0">
                <a:solidFill>
                  <a:srgbClr val="2C3E50"/>
                </a:solidFill>
              </a:rPr>
              <a:t>Check SpO₂ and RR first — these are the most critical signs for assessing severity.</a:t>
            </a:r>
            <a:endParaRPr lang="en-US" sz="1275" dirty="0"/>
          </a:p>
        </p:txBody>
      </p:sp>
      <p:sp>
        <p:nvSpPr>
          <p:cNvPr id="30" name="Text 5"/>
          <p:cNvSpPr/>
          <p:nvPr/>
        </p:nvSpPr>
        <p:spPr>
          <a:xfrm>
            <a:off x="7048500" y="1718667"/>
            <a:ext cx="4572000" cy="157163"/>
          </a:xfrm>
          <a:prstGeom prst="rect">
            <a:avLst/>
          </a:prstGeom>
          <a:noFill/>
          <a:ln/>
        </p:spPr>
        <p:txBody>
          <a:bodyPr wrap="square" lIns="0" tIns="0" rIns="0" bIns="0" rtlCol="0" anchor="ctr" vert="horz"/>
          <a:lstStyle/>
          <a:p>
            <a:pPr indent="0" marL="0">
              <a:lnSpc>
                <a:spcPts val="1238"/>
              </a:lnSpc>
              <a:buNone/>
            </a:pPr>
            <a:r>
              <a:rPr lang="en-US" sz="825" b="1" spc="60" kern="0" dirty="0">
                <a:solidFill>
                  <a:srgbClr val="008080"/>
                </a:solidFill>
              </a:rPr>
              <a:t>SCA CONSULTATION TIP</a:t>
            </a:r>
            <a:endParaRPr lang="en-US" sz="825" dirty="0"/>
          </a:p>
        </p:txBody>
      </p:sp>
      <p:sp>
        <p:nvSpPr>
          <p:cNvPr id="31" name="Text 6"/>
          <p:cNvSpPr/>
          <p:nvPr/>
        </p:nvSpPr>
        <p:spPr>
          <a:xfrm>
            <a:off x="7048500" y="1913930"/>
            <a:ext cx="4572000" cy="453330"/>
          </a:xfrm>
          <a:prstGeom prst="rect">
            <a:avLst/>
          </a:prstGeom>
          <a:noFill/>
          <a:ln/>
        </p:spPr>
        <p:txBody>
          <a:bodyPr wrap="square" lIns="0" tIns="0" rIns="0" bIns="0" rtlCol="0" anchor="ctr" vert="horz"/>
          <a:lstStyle/>
          <a:p>
            <a:pPr indent="0" marL="0">
              <a:lnSpc>
                <a:spcPts val="1785"/>
              </a:lnSpc>
              <a:buNone/>
            </a:pPr>
            <a:r>
              <a:rPr lang="en-US" sz="1275" b="1" dirty="0">
                <a:solidFill>
                  <a:srgbClr val="2C3E50"/>
                </a:solidFill>
              </a:rPr>
              <a:t>PND is heart failure until proven otherwise — waking at night breathless is highly specific.</a:t>
            </a:r>
            <a:endParaRPr lang="en-US" sz="1275" dirty="0"/>
          </a:p>
        </p:txBody>
      </p:sp>
      <p:sp>
        <p:nvSpPr>
          <p:cNvPr id="32" name="Text 7"/>
          <p:cNvSpPr/>
          <p:nvPr/>
        </p:nvSpPr>
        <p:spPr>
          <a:xfrm>
            <a:off x="1238250" y="3374082"/>
            <a:ext cx="4572000" cy="157163"/>
          </a:xfrm>
          <a:prstGeom prst="rect">
            <a:avLst/>
          </a:prstGeom>
          <a:noFill/>
          <a:ln/>
        </p:spPr>
        <p:txBody>
          <a:bodyPr wrap="square" lIns="0" tIns="0" rIns="0" bIns="0" rtlCol="0" anchor="ctr" vert="horz"/>
          <a:lstStyle/>
          <a:p>
            <a:pPr indent="0" marL="0">
              <a:lnSpc>
                <a:spcPts val="1238"/>
              </a:lnSpc>
              <a:buNone/>
            </a:pPr>
            <a:r>
              <a:rPr lang="en-US" sz="825" b="1" spc="60" kern="0" dirty="0">
                <a:solidFill>
                  <a:srgbClr val="FFBF00"/>
                </a:solidFill>
              </a:rPr>
              <a:t>COMMON PITFALL</a:t>
            </a:r>
            <a:endParaRPr lang="en-US" sz="825" dirty="0"/>
          </a:p>
        </p:txBody>
      </p:sp>
      <p:sp>
        <p:nvSpPr>
          <p:cNvPr id="33" name="Text 8"/>
          <p:cNvSpPr/>
          <p:nvPr/>
        </p:nvSpPr>
        <p:spPr>
          <a:xfrm>
            <a:off x="1238250" y="3569345"/>
            <a:ext cx="4572000" cy="453330"/>
          </a:xfrm>
          <a:prstGeom prst="rect">
            <a:avLst/>
          </a:prstGeom>
          <a:noFill/>
          <a:ln/>
        </p:spPr>
        <p:txBody>
          <a:bodyPr wrap="square" lIns="0" tIns="0" rIns="0" bIns="0" rtlCol="0" anchor="ctr" vert="horz"/>
          <a:lstStyle/>
          <a:p>
            <a:pPr indent="0" marL="0">
              <a:lnSpc>
                <a:spcPts val="1785"/>
              </a:lnSpc>
              <a:buNone/>
            </a:pPr>
            <a:r>
              <a:rPr lang="en-US" sz="1275" b="1" dirty="0">
                <a:solidFill>
                  <a:srgbClr val="2C3E50"/>
                </a:solidFill>
              </a:rPr>
              <a:t>Anaemia is the great masquerader — always check FBC in unexplained breathlessness.</a:t>
            </a:r>
            <a:endParaRPr lang="en-US" sz="1275" dirty="0"/>
          </a:p>
        </p:txBody>
      </p:sp>
      <p:sp>
        <p:nvSpPr>
          <p:cNvPr id="34" name="Text 9"/>
          <p:cNvSpPr/>
          <p:nvPr/>
        </p:nvSpPr>
        <p:spPr>
          <a:xfrm>
            <a:off x="7048500" y="3374082"/>
            <a:ext cx="4572000" cy="157163"/>
          </a:xfrm>
          <a:prstGeom prst="rect">
            <a:avLst/>
          </a:prstGeom>
          <a:noFill/>
          <a:ln/>
        </p:spPr>
        <p:txBody>
          <a:bodyPr wrap="square" lIns="0" tIns="0" rIns="0" bIns="0" rtlCol="0" anchor="ctr" vert="horz"/>
          <a:lstStyle/>
          <a:p>
            <a:pPr indent="0" marL="0">
              <a:lnSpc>
                <a:spcPts val="1238"/>
              </a:lnSpc>
              <a:buNone/>
            </a:pPr>
            <a:r>
              <a:rPr lang="en-US" sz="825" b="1" spc="60" kern="0" dirty="0">
                <a:solidFill>
                  <a:srgbClr val="2C3E50"/>
                </a:solidFill>
              </a:rPr>
              <a:t>CLINICAL PEARL</a:t>
            </a:r>
            <a:endParaRPr lang="en-US" sz="825" dirty="0"/>
          </a:p>
        </p:txBody>
      </p:sp>
      <p:sp>
        <p:nvSpPr>
          <p:cNvPr id="35" name="Text 10"/>
          <p:cNvSpPr/>
          <p:nvPr/>
        </p:nvSpPr>
        <p:spPr>
          <a:xfrm>
            <a:off x="7048500" y="3569345"/>
            <a:ext cx="4572000" cy="453330"/>
          </a:xfrm>
          <a:prstGeom prst="rect">
            <a:avLst/>
          </a:prstGeom>
          <a:noFill/>
          <a:ln/>
        </p:spPr>
        <p:txBody>
          <a:bodyPr wrap="square" lIns="0" tIns="0" rIns="0" bIns="0" rtlCol="0" anchor="ctr" vert="horz"/>
          <a:lstStyle/>
          <a:p>
            <a:pPr indent="0" marL="0">
              <a:lnSpc>
                <a:spcPts val="1785"/>
              </a:lnSpc>
              <a:buNone/>
            </a:pPr>
            <a:r>
              <a:rPr lang="en-US" sz="1275" b="1" dirty="0">
                <a:solidFill>
                  <a:srgbClr val="2C3E50"/>
                </a:solidFill>
              </a:rPr>
              <a:t>Persistent fine bibasal crackles suggest IPF; refer early as delay worsens prognosis.</a:t>
            </a:r>
            <a:endParaRPr lang="en-US" sz="1275" dirty="0"/>
          </a:p>
        </p:txBody>
      </p:sp>
      <p:sp>
        <p:nvSpPr>
          <p:cNvPr id="36" name="Text 11"/>
          <p:cNvSpPr/>
          <p:nvPr/>
        </p:nvSpPr>
        <p:spPr>
          <a:xfrm>
            <a:off x="1238250" y="5029498"/>
            <a:ext cx="4572000" cy="157163"/>
          </a:xfrm>
          <a:prstGeom prst="rect">
            <a:avLst/>
          </a:prstGeom>
          <a:noFill/>
          <a:ln/>
        </p:spPr>
        <p:txBody>
          <a:bodyPr wrap="square" lIns="0" tIns="0" rIns="0" bIns="0" rtlCol="0" anchor="ctr" vert="horz"/>
          <a:lstStyle/>
          <a:p>
            <a:pPr indent="0" marL="0">
              <a:lnSpc>
                <a:spcPts val="1238"/>
              </a:lnSpc>
              <a:buNone/>
            </a:pPr>
            <a:r>
              <a:rPr lang="en-US" sz="825" b="1" spc="60" kern="0" dirty="0">
                <a:solidFill>
                  <a:srgbClr val="8E44AD"/>
                </a:solidFill>
              </a:rPr>
              <a:t>AKT EXAM FACT</a:t>
            </a:r>
            <a:endParaRPr lang="en-US" sz="825" dirty="0"/>
          </a:p>
        </p:txBody>
      </p:sp>
      <p:sp>
        <p:nvSpPr>
          <p:cNvPr id="37" name="Text 12"/>
          <p:cNvSpPr/>
          <p:nvPr/>
        </p:nvSpPr>
        <p:spPr>
          <a:xfrm>
            <a:off x="1238250" y="5224760"/>
            <a:ext cx="4572000" cy="453330"/>
          </a:xfrm>
          <a:prstGeom prst="rect">
            <a:avLst/>
          </a:prstGeom>
          <a:noFill/>
          <a:ln/>
        </p:spPr>
        <p:txBody>
          <a:bodyPr wrap="square" lIns="0" tIns="0" rIns="0" bIns="0" rtlCol="0" anchor="ctr" vert="horz"/>
          <a:lstStyle/>
          <a:p>
            <a:pPr indent="0" marL="0">
              <a:lnSpc>
                <a:spcPts val="1785"/>
              </a:lnSpc>
              <a:buNone/>
            </a:pPr>
            <a:r>
              <a:rPr lang="en-US" sz="1275" b="1" dirty="0">
                <a:solidFill>
                  <a:srgbClr val="2C3E50"/>
                </a:solidFill>
              </a:rPr>
              <a:t>NT-proBNP drives the HF pathway — do not request echo as the first diagnostic step.</a:t>
            </a:r>
            <a:endParaRPr lang="en-US" sz="1275" dirty="0"/>
          </a:p>
        </p:txBody>
      </p:sp>
      <p:sp>
        <p:nvSpPr>
          <p:cNvPr id="38" name="Text 13"/>
          <p:cNvSpPr/>
          <p:nvPr/>
        </p:nvSpPr>
        <p:spPr>
          <a:xfrm>
            <a:off x="7048500" y="5029498"/>
            <a:ext cx="4572000" cy="157163"/>
          </a:xfrm>
          <a:prstGeom prst="rect">
            <a:avLst/>
          </a:prstGeom>
          <a:noFill/>
          <a:ln/>
        </p:spPr>
        <p:txBody>
          <a:bodyPr wrap="square" lIns="0" tIns="0" rIns="0" bIns="0" rtlCol="0" anchor="ctr" vert="horz"/>
          <a:lstStyle/>
          <a:p>
            <a:pPr indent="0" marL="0">
              <a:lnSpc>
                <a:spcPts val="1238"/>
              </a:lnSpc>
              <a:buNone/>
            </a:pPr>
            <a:r>
              <a:rPr lang="en-US" sz="825" b="1" spc="60" kern="0" dirty="0">
                <a:solidFill>
                  <a:srgbClr val="27AE60"/>
                </a:solidFill>
              </a:rPr>
              <a:t>CLINICAL SAFETY</a:t>
            </a:r>
            <a:endParaRPr lang="en-US" sz="825" dirty="0"/>
          </a:p>
        </p:txBody>
      </p:sp>
      <p:sp>
        <p:nvSpPr>
          <p:cNvPr id="39" name="Text 14"/>
          <p:cNvSpPr/>
          <p:nvPr/>
        </p:nvSpPr>
        <p:spPr>
          <a:xfrm>
            <a:off x="7048500" y="5224760"/>
            <a:ext cx="4572000" cy="453330"/>
          </a:xfrm>
          <a:prstGeom prst="rect">
            <a:avLst/>
          </a:prstGeom>
          <a:noFill/>
          <a:ln/>
        </p:spPr>
        <p:txBody>
          <a:bodyPr wrap="square" lIns="0" tIns="0" rIns="0" bIns="0" rtlCol="0" anchor="ctr" vert="horz"/>
          <a:lstStyle/>
          <a:p>
            <a:pPr indent="0" marL="0">
              <a:lnSpc>
                <a:spcPts val="1785"/>
              </a:lnSpc>
              <a:buNone/>
            </a:pPr>
            <a:r>
              <a:rPr lang="en-US" sz="1275" b="1" dirty="0">
                <a:solidFill>
                  <a:srgbClr val="2C3E50"/>
                </a:solidFill>
              </a:rPr>
              <a:t>Consider PE in young women, especially if on COCP, recent flight, or peripartum.</a:t>
            </a:r>
            <a:endParaRPr lang="en-US" sz="1275" dirty="0"/>
          </a:p>
        </p:txBody>
      </p:sp>
      <p:sp>
        <p:nvSpPr>
          <p:cNvPr id="40" name="Text 15"/>
          <p:cNvSpPr/>
          <p:nvPr/>
        </p:nvSpPr>
        <p:spPr>
          <a:xfrm>
            <a:off x="10469463" y="6562725"/>
            <a:ext cx="1722537" cy="200025"/>
          </a:xfrm>
          <a:prstGeom prst="rect">
            <a:avLst/>
          </a:prstGeom>
          <a:noFill/>
          <a:ln/>
        </p:spPr>
        <p:txBody>
          <a:bodyPr wrap="square" lIns="0" tIns="0" rIns="0" bIns="0" rtlCol="0" anchor="ctr" vert="horz"/>
          <a:lstStyle/>
          <a:p>
            <a:pPr indent="0" marL="0">
              <a:lnSpc>
                <a:spcPts val="1575"/>
              </a:lnSpc>
              <a:buNone/>
            </a:pPr>
            <a:r>
              <a:rPr lang="en-US" sz="1050" dirty="0">
                <a:solidFill>
                  <a:srgbClr val="7F8C8D"/>
                </a:solidFill>
              </a:rPr>
              <a:t>www.bradfordvts.co.uk</a:t>
            </a:r>
            <a:endParaRPr lang="en-US" sz="10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0" y="0"/>
            <a:ext cx="12192000" cy="342900"/>
          </a:xfrm>
          <a:prstGeom prst="rect">
            <a:avLst/>
          </a:prstGeom>
        </p:spPr>
      </p:pic>
      <p:pic>
        <p:nvPicPr>
          <p:cNvPr id="5" name="Image 3" descr="preencoded.png">    </p:cNvPr>
          <p:cNvPicPr>
            <a:picLocks noChangeAspect="1"/>
          </p:cNvPicPr>
          <p:nvPr/>
        </p:nvPicPr>
        <p:blipFill>
          <a:blip r:embed="rId5"/>
          <a:stretch>
            <a:fillRect/>
          </a:stretch>
        </p:blipFill>
        <p:spPr>
          <a:xfrm>
            <a:off x="381000" y="495300"/>
            <a:ext cx="11811000" cy="889546"/>
          </a:xfrm>
          <a:prstGeom prst="rect">
            <a:avLst/>
          </a:prstGeom>
        </p:spPr>
      </p:pic>
      <p:pic>
        <p:nvPicPr>
          <p:cNvPr id="6" name="Image 4" descr="preencoded.png">    </p:cNvPr>
          <p:cNvPicPr>
            <a:picLocks noChangeAspect="1"/>
          </p:cNvPicPr>
          <p:nvPr/>
        </p:nvPicPr>
        <p:blipFill>
          <a:blip r:embed="rId6"/>
          <a:stretch>
            <a:fillRect/>
          </a:stretch>
        </p:blipFill>
        <p:spPr>
          <a:xfrm>
            <a:off x="381000" y="1537246"/>
            <a:ext cx="5572125" cy="4524375"/>
          </a:xfrm>
          <a:prstGeom prst="rect">
            <a:avLst/>
          </a:prstGeom>
        </p:spPr>
      </p:pic>
      <p:pic>
        <p:nvPicPr>
          <p:cNvPr id="7" name="Image 5" descr="preencoded.png">    </p:cNvPr>
          <p:cNvPicPr>
            <a:picLocks noChangeAspect="1"/>
          </p:cNvPicPr>
          <p:nvPr/>
        </p:nvPicPr>
        <p:blipFill>
          <a:blip r:embed="rId7"/>
          <a:stretch>
            <a:fillRect/>
          </a:stretch>
        </p:blipFill>
        <p:spPr>
          <a:xfrm>
            <a:off x="571500" y="1775371"/>
            <a:ext cx="238125" cy="190500"/>
          </a:xfrm>
          <a:prstGeom prst="rect">
            <a:avLst/>
          </a:prstGeom>
        </p:spPr>
      </p:pic>
      <p:pic>
        <p:nvPicPr>
          <p:cNvPr id="8" name="Image 6" descr="preencoded.png">    </p:cNvPr>
          <p:cNvPicPr>
            <a:picLocks noChangeAspect="1"/>
          </p:cNvPicPr>
          <p:nvPr/>
        </p:nvPicPr>
        <p:blipFill>
          <a:blip r:embed="rId8"/>
          <a:stretch>
            <a:fillRect/>
          </a:stretch>
        </p:blipFill>
        <p:spPr>
          <a:xfrm>
            <a:off x="571500" y="2156371"/>
            <a:ext cx="5191125" cy="876300"/>
          </a:xfrm>
          <a:prstGeom prst="rect">
            <a:avLst/>
          </a:prstGeom>
        </p:spPr>
      </p:pic>
      <p:pic>
        <p:nvPicPr>
          <p:cNvPr id="9" name="Image 7" descr="preencoded.png">    </p:cNvPr>
          <p:cNvPicPr>
            <a:picLocks noChangeAspect="1"/>
          </p:cNvPicPr>
          <p:nvPr/>
        </p:nvPicPr>
        <p:blipFill>
          <a:blip r:embed="rId9"/>
          <a:stretch>
            <a:fillRect/>
          </a:stretch>
        </p:blipFill>
        <p:spPr>
          <a:xfrm>
            <a:off x="571500" y="3527971"/>
            <a:ext cx="166688" cy="137220"/>
          </a:xfrm>
          <a:prstGeom prst="rect">
            <a:avLst/>
          </a:prstGeom>
        </p:spPr>
      </p:pic>
      <p:pic>
        <p:nvPicPr>
          <p:cNvPr id="10" name="Image 8" descr="preencoded.png">    </p:cNvPr>
          <p:cNvPicPr>
            <a:picLocks noChangeAspect="1"/>
          </p:cNvPicPr>
          <p:nvPr/>
        </p:nvPicPr>
        <p:blipFill>
          <a:blip r:embed="rId10"/>
          <a:stretch>
            <a:fillRect/>
          </a:stretch>
        </p:blipFill>
        <p:spPr>
          <a:xfrm>
            <a:off x="571500" y="3855541"/>
            <a:ext cx="166688" cy="137220"/>
          </a:xfrm>
          <a:prstGeom prst="rect">
            <a:avLst/>
          </a:prstGeom>
        </p:spPr>
      </p:pic>
      <p:pic>
        <p:nvPicPr>
          <p:cNvPr id="11" name="Image 9" descr="preencoded.png">    </p:cNvPr>
          <p:cNvPicPr>
            <a:picLocks noChangeAspect="1"/>
          </p:cNvPicPr>
          <p:nvPr/>
        </p:nvPicPr>
        <p:blipFill>
          <a:blip r:embed="rId11"/>
          <a:stretch>
            <a:fillRect/>
          </a:stretch>
        </p:blipFill>
        <p:spPr>
          <a:xfrm>
            <a:off x="571500" y="4183112"/>
            <a:ext cx="166688" cy="137220"/>
          </a:xfrm>
          <a:prstGeom prst="rect">
            <a:avLst/>
          </a:prstGeom>
        </p:spPr>
      </p:pic>
      <p:pic>
        <p:nvPicPr>
          <p:cNvPr id="12" name="Image 10" descr="preencoded.png">    </p:cNvPr>
          <p:cNvPicPr>
            <a:picLocks noChangeAspect="1"/>
          </p:cNvPicPr>
          <p:nvPr/>
        </p:nvPicPr>
        <p:blipFill>
          <a:blip r:embed="rId12"/>
          <a:stretch>
            <a:fillRect/>
          </a:stretch>
        </p:blipFill>
        <p:spPr>
          <a:xfrm>
            <a:off x="6238875" y="1537246"/>
            <a:ext cx="5572125" cy="4524375"/>
          </a:xfrm>
          <a:prstGeom prst="rect">
            <a:avLst/>
          </a:prstGeom>
        </p:spPr>
      </p:pic>
      <p:pic>
        <p:nvPicPr>
          <p:cNvPr id="13" name="Image 11" descr="preencoded.png">    </p:cNvPr>
          <p:cNvPicPr>
            <a:picLocks noChangeAspect="1"/>
          </p:cNvPicPr>
          <p:nvPr/>
        </p:nvPicPr>
        <p:blipFill>
          <a:blip r:embed="rId13"/>
          <a:stretch>
            <a:fillRect/>
          </a:stretch>
        </p:blipFill>
        <p:spPr>
          <a:xfrm>
            <a:off x="6429375" y="1775371"/>
            <a:ext cx="238125" cy="190500"/>
          </a:xfrm>
          <a:prstGeom prst="rect">
            <a:avLst/>
          </a:prstGeom>
        </p:spPr>
      </p:pic>
      <p:pic>
        <p:nvPicPr>
          <p:cNvPr id="14" name="Image 12" descr="preencoded.png">    </p:cNvPr>
          <p:cNvPicPr>
            <a:picLocks noChangeAspect="1"/>
          </p:cNvPicPr>
          <p:nvPr/>
        </p:nvPicPr>
        <p:blipFill>
          <a:blip r:embed="rId14"/>
          <a:stretch>
            <a:fillRect/>
          </a:stretch>
        </p:blipFill>
        <p:spPr>
          <a:xfrm>
            <a:off x="6429375" y="2156371"/>
            <a:ext cx="5191125" cy="1323975"/>
          </a:xfrm>
          <a:prstGeom prst="rect">
            <a:avLst/>
          </a:prstGeom>
        </p:spPr>
      </p:pic>
      <p:pic>
        <p:nvPicPr>
          <p:cNvPr id="15" name="Image 13" descr="preencoded.png">    </p:cNvPr>
          <p:cNvPicPr>
            <a:picLocks noChangeAspect="1"/>
          </p:cNvPicPr>
          <p:nvPr/>
        </p:nvPicPr>
        <p:blipFill>
          <a:blip r:embed="rId15"/>
          <a:stretch>
            <a:fillRect/>
          </a:stretch>
        </p:blipFill>
        <p:spPr>
          <a:xfrm>
            <a:off x="6543675" y="2556421"/>
            <a:ext cx="4962525" cy="276225"/>
          </a:xfrm>
          <a:prstGeom prst="rect">
            <a:avLst/>
          </a:prstGeom>
        </p:spPr>
      </p:pic>
      <p:pic>
        <p:nvPicPr>
          <p:cNvPr id="16" name="Image 14" descr="preencoded.png">    </p:cNvPr>
          <p:cNvPicPr>
            <a:picLocks noChangeAspect="1"/>
          </p:cNvPicPr>
          <p:nvPr/>
        </p:nvPicPr>
        <p:blipFill>
          <a:blip r:embed="rId16"/>
          <a:stretch>
            <a:fillRect/>
          </a:stretch>
        </p:blipFill>
        <p:spPr>
          <a:xfrm>
            <a:off x="6543675" y="2832646"/>
            <a:ext cx="4962525" cy="276225"/>
          </a:xfrm>
          <a:prstGeom prst="rect">
            <a:avLst/>
          </a:prstGeom>
        </p:spPr>
      </p:pic>
      <p:pic>
        <p:nvPicPr>
          <p:cNvPr id="17" name="Image 15" descr="preencoded.png">    </p:cNvPr>
          <p:cNvPicPr>
            <a:picLocks noChangeAspect="1"/>
          </p:cNvPicPr>
          <p:nvPr/>
        </p:nvPicPr>
        <p:blipFill>
          <a:blip r:embed="rId17"/>
          <a:stretch>
            <a:fillRect/>
          </a:stretch>
        </p:blipFill>
        <p:spPr>
          <a:xfrm>
            <a:off x="6429375" y="3594646"/>
            <a:ext cx="5191125" cy="1323975"/>
          </a:xfrm>
          <a:prstGeom prst="rect">
            <a:avLst/>
          </a:prstGeom>
        </p:spPr>
      </p:pic>
      <p:pic>
        <p:nvPicPr>
          <p:cNvPr id="18" name="Image 16" descr="preencoded.png">    </p:cNvPr>
          <p:cNvPicPr>
            <a:picLocks noChangeAspect="1"/>
          </p:cNvPicPr>
          <p:nvPr/>
        </p:nvPicPr>
        <p:blipFill>
          <a:blip r:embed="rId18"/>
          <a:stretch>
            <a:fillRect/>
          </a:stretch>
        </p:blipFill>
        <p:spPr>
          <a:xfrm>
            <a:off x="6543675" y="3994696"/>
            <a:ext cx="4962525" cy="276225"/>
          </a:xfrm>
          <a:prstGeom prst="rect">
            <a:avLst/>
          </a:prstGeom>
        </p:spPr>
      </p:pic>
      <p:pic>
        <p:nvPicPr>
          <p:cNvPr id="19" name="Image 17" descr="preencoded.png">    </p:cNvPr>
          <p:cNvPicPr>
            <a:picLocks noChangeAspect="1"/>
          </p:cNvPicPr>
          <p:nvPr/>
        </p:nvPicPr>
        <p:blipFill>
          <a:blip r:embed="rId19"/>
          <a:stretch>
            <a:fillRect/>
          </a:stretch>
        </p:blipFill>
        <p:spPr>
          <a:xfrm>
            <a:off x="6543675" y="4270921"/>
            <a:ext cx="4962525" cy="276225"/>
          </a:xfrm>
          <a:prstGeom prst="rect">
            <a:avLst/>
          </a:prstGeom>
        </p:spPr>
      </p:pic>
      <p:pic>
        <p:nvPicPr>
          <p:cNvPr id="20" name="Image 18" descr="preencoded.png">    </p:cNvPr>
          <p:cNvPicPr>
            <a:picLocks noChangeAspect="1"/>
          </p:cNvPicPr>
          <p:nvPr/>
        </p:nvPicPr>
        <p:blipFill>
          <a:blip r:embed="rId20"/>
          <a:stretch>
            <a:fillRect/>
          </a:stretch>
        </p:blipFill>
        <p:spPr>
          <a:xfrm>
            <a:off x="6429375" y="5032921"/>
            <a:ext cx="5191125" cy="838200"/>
          </a:xfrm>
          <a:prstGeom prst="rect">
            <a:avLst/>
          </a:prstGeom>
        </p:spPr>
      </p:pic>
      <p:pic>
        <p:nvPicPr>
          <p:cNvPr id="21" name="Image 19" descr="preencoded.png">    </p:cNvPr>
          <p:cNvPicPr>
            <a:picLocks noChangeAspect="1"/>
          </p:cNvPicPr>
          <p:nvPr/>
        </p:nvPicPr>
        <p:blipFill>
          <a:blip r:embed="rId21"/>
          <a:stretch>
            <a:fillRect/>
          </a:stretch>
        </p:blipFill>
        <p:spPr>
          <a:xfrm>
            <a:off x="0" y="6400800"/>
            <a:ext cx="12192000" cy="457200"/>
          </a:xfrm>
          <a:prstGeom prst="rect">
            <a:avLst/>
          </a:prstGeom>
        </p:spPr>
      </p:pic>
      <p:sp>
        <p:nvSpPr>
          <p:cNvPr id="22" name="Text 0"/>
          <p:cNvSpPr/>
          <p:nvPr/>
        </p:nvSpPr>
        <p:spPr>
          <a:xfrm>
            <a:off x="238125" y="85725"/>
            <a:ext cx="4160520" cy="152400"/>
          </a:xfrm>
          <a:prstGeom prst="rect">
            <a:avLst/>
          </a:prstGeom>
          <a:noFill/>
          <a:ln/>
        </p:spPr>
        <p:txBody>
          <a:bodyPr wrap="square" lIns="0" tIns="0" rIns="0" bIns="0" rtlCol="0" anchor="ctr" vert="horz"/>
          <a:lstStyle/>
          <a:p>
            <a:pPr indent="0" marL="0">
              <a:lnSpc>
                <a:spcPts val="1575"/>
              </a:lnSpc>
              <a:buNone/>
            </a:pPr>
            <a:r>
              <a:rPr lang="en-US" sz="1050" b="1" spc="90" kern="0" dirty="0">
                <a:solidFill>
                  <a:srgbClr val="FFFFFF"/>
                </a:solidFill>
              </a:rPr>
              <a:t>BRADFORD VTS TEACHING DECK</a:t>
            </a:r>
            <a:endParaRPr lang="en-US" sz="1050" dirty="0"/>
          </a:p>
        </p:txBody>
      </p:sp>
      <p:sp>
        <p:nvSpPr>
          <p:cNvPr id="23" name="Text 1"/>
          <p:cNvSpPr/>
          <p:nvPr/>
        </p:nvSpPr>
        <p:spPr>
          <a:xfrm>
            <a:off x="762000" y="647700"/>
            <a:ext cx="11049000" cy="365671"/>
          </a:xfrm>
          <a:prstGeom prst="rect">
            <a:avLst/>
          </a:prstGeom>
          <a:noFill/>
          <a:ln/>
        </p:spPr>
        <p:txBody>
          <a:bodyPr wrap="square" lIns="0" tIns="0" rIns="0" bIns="0" rtlCol="0" anchor="ctr" vert="horz"/>
          <a:lstStyle/>
          <a:p>
            <a:pPr indent="0" marL="0">
              <a:lnSpc>
                <a:spcPts val="2880"/>
              </a:lnSpc>
              <a:buNone/>
            </a:pPr>
            <a:r>
              <a:rPr lang="en-US" sz="2400" b="1" dirty="0">
                <a:solidFill>
                  <a:srgbClr val="2C3E50"/>
                </a:solidFill>
              </a:rPr>
              <a:t>Quick Recall Summary</a:t>
            </a:r>
            <a:endParaRPr lang="en-US" sz="2400" dirty="0"/>
          </a:p>
        </p:txBody>
      </p:sp>
      <p:sp>
        <p:nvSpPr>
          <p:cNvPr id="24" name="Text 2"/>
          <p:cNvSpPr/>
          <p:nvPr/>
        </p:nvSpPr>
        <p:spPr>
          <a:xfrm>
            <a:off x="762000" y="1051471"/>
            <a:ext cx="11430000" cy="257175"/>
          </a:xfrm>
          <a:prstGeom prst="rect">
            <a:avLst/>
          </a:prstGeom>
          <a:noFill/>
          <a:ln/>
        </p:spPr>
        <p:txBody>
          <a:bodyPr wrap="square" lIns="0" tIns="0" rIns="0" bIns="0" rtlCol="0" anchor="ctr" vert="horz"/>
          <a:lstStyle/>
          <a:p>
            <a:pPr indent="0" marL="0">
              <a:lnSpc>
                <a:spcPts val="2025"/>
              </a:lnSpc>
              <a:buNone/>
            </a:pPr>
            <a:r>
              <a:rPr lang="en-US" sz="1350" dirty="0">
                <a:solidFill>
                  <a:srgbClr val="7F8C8D"/>
                </a:solidFill>
              </a:rPr>
              <a:t>Final review of diagnostic onset and key clinical pathways</a:t>
            </a:r>
            <a:endParaRPr lang="en-US" sz="1350" dirty="0"/>
          </a:p>
        </p:txBody>
      </p:sp>
      <p:sp>
        <p:nvSpPr>
          <p:cNvPr id="25" name="Text 3"/>
          <p:cNvSpPr/>
          <p:nvPr/>
        </p:nvSpPr>
        <p:spPr>
          <a:xfrm>
            <a:off x="904875" y="1727746"/>
            <a:ext cx="57150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C3E50"/>
                </a:solidFill>
              </a:rPr>
              <a:t>Onset &amp; Duration Patterns</a:t>
            </a:r>
            <a:endParaRPr lang="en-US" sz="1500" dirty="0"/>
          </a:p>
        </p:txBody>
      </p:sp>
      <p:sp>
        <p:nvSpPr>
          <p:cNvPr id="26" name="Text 4"/>
          <p:cNvSpPr/>
          <p:nvPr/>
        </p:nvSpPr>
        <p:spPr>
          <a:xfrm>
            <a:off x="685800" y="2270671"/>
            <a:ext cx="4962525" cy="200025"/>
          </a:xfrm>
          <a:prstGeom prst="rect">
            <a:avLst/>
          </a:prstGeom>
          <a:noFill/>
          <a:ln/>
        </p:spPr>
        <p:txBody>
          <a:bodyPr wrap="square" lIns="0" tIns="0" rIns="0" bIns="0" rtlCol="0" anchor="ctr" vert="horz"/>
          <a:lstStyle/>
          <a:p>
            <a:pPr indent="0" marL="0">
              <a:lnSpc>
                <a:spcPts val="1575"/>
              </a:lnSpc>
              <a:buNone/>
            </a:pPr>
            <a:r>
              <a:rPr lang="en-US" sz="1050" b="1" dirty="0">
                <a:solidFill>
                  <a:srgbClr val="C0392B"/>
                </a:solidFill>
              </a:rPr>
              <a:t>SUDDEN ONSET (EMERGENCY THINK)</a:t>
            </a:r>
            <a:endParaRPr lang="en-US" sz="1050" dirty="0"/>
          </a:p>
        </p:txBody>
      </p:sp>
      <p:sp>
        <p:nvSpPr>
          <p:cNvPr id="27" name="Text 5"/>
          <p:cNvSpPr/>
          <p:nvPr/>
        </p:nvSpPr>
        <p:spPr>
          <a:xfrm>
            <a:off x="685800" y="2518321"/>
            <a:ext cx="4962525" cy="400050"/>
          </a:xfrm>
          <a:prstGeom prst="rect">
            <a:avLst/>
          </a:prstGeom>
          <a:noFill/>
          <a:ln/>
        </p:spPr>
        <p:txBody>
          <a:bodyPr wrap="square" lIns="0" tIns="0" rIns="0" bIns="0" rtlCol="0" anchor="ctr" vert="horz"/>
          <a:lstStyle/>
          <a:p>
            <a:pPr indent="0" marL="0">
              <a:lnSpc>
                <a:spcPts val="1575"/>
              </a:lnSpc>
              <a:buNone/>
            </a:pPr>
            <a:r>
              <a:rPr lang="en-US" sz="1125" dirty="0">
                <a:solidFill>
                  <a:srgbClr val="2C3E50"/>
                </a:solidFill>
              </a:rPr>
              <a:t>PE, Pneumothorax, Flash Pulmonary Oedema, Arrhythmia (e.g., AF with RVR), Acute Anaphylaxis.</a:t>
            </a:r>
            <a:endParaRPr lang="en-US" sz="1125" dirty="0"/>
          </a:p>
        </p:txBody>
      </p:sp>
      <p:sp>
        <p:nvSpPr>
          <p:cNvPr id="28" name="Text 6"/>
          <p:cNvSpPr/>
          <p:nvPr/>
        </p:nvSpPr>
        <p:spPr>
          <a:xfrm>
            <a:off x="571500" y="3185071"/>
            <a:ext cx="5191125" cy="228600"/>
          </a:xfrm>
          <a:prstGeom prst="rect">
            <a:avLst/>
          </a:prstGeom>
          <a:noFill/>
          <a:ln/>
        </p:spPr>
        <p:txBody>
          <a:bodyPr wrap="square" lIns="0" tIns="0" rIns="0" bIns="0" rtlCol="0" anchor="ctr" vert="horz"/>
          <a:lstStyle/>
          <a:p>
            <a:pPr indent="0" marL="0">
              <a:lnSpc>
                <a:spcPts val="1800"/>
              </a:lnSpc>
              <a:buNone/>
            </a:pPr>
            <a:r>
              <a:rPr lang="en-US" sz="1200" b="1" dirty="0">
                <a:solidFill>
                  <a:srgbClr val="34495E"/>
                </a:solidFill>
              </a:rPr>
              <a:t>Progressive / Chronic Onset</a:t>
            </a:r>
            <a:endParaRPr lang="en-US" sz="1200" dirty="0"/>
          </a:p>
        </p:txBody>
      </p:sp>
      <p:sp>
        <p:nvSpPr>
          <p:cNvPr id="29" name="Text 7"/>
          <p:cNvSpPr/>
          <p:nvPr/>
        </p:nvSpPr>
        <p:spPr>
          <a:xfrm>
            <a:off x="852488" y="3489871"/>
            <a:ext cx="7498080" cy="213271"/>
          </a:xfrm>
          <a:prstGeom prst="rect">
            <a:avLst/>
          </a:prstGeom>
          <a:noFill/>
          <a:ln/>
        </p:spPr>
        <p:txBody>
          <a:bodyPr wrap="square" lIns="0" tIns="0" rIns="0" bIns="0" rtlCol="0" anchor="ctr" vert="horz"/>
          <a:lstStyle/>
          <a:p>
            <a:pPr algn="l" indent="0" marL="0">
              <a:lnSpc>
                <a:spcPts val="1680"/>
              </a:lnSpc>
              <a:buNone/>
            </a:pPr>
            <a:r>
              <a:rPr lang="en-US" sz="1200" b="1" dirty="0">
                <a:solidFill>
                  <a:srgbClr val="2C3E50"/>
                </a:solidFill>
              </a:rPr>
              <a:t>Cardiac:</a:t>
            </a:r>
            <a:pPr algn="l" indent="0" marL="0">
              <a:lnSpc>
                <a:spcPts val="1680"/>
              </a:lnSpc>
              <a:buNone/>
            </a:pPr>
            <a:r>
              <a:rPr lang="en-US" sz="1200" dirty="0">
                <a:solidFill>
                  <a:srgbClr val="2C3E50"/>
                </a:solidFill>
              </a:rPr>
              <a:t> Heart Failure, Valvular Disease.</a:t>
            </a:r>
            <a:endParaRPr lang="en-US" sz="1200" dirty="0"/>
          </a:p>
        </p:txBody>
      </p:sp>
      <p:sp>
        <p:nvSpPr>
          <p:cNvPr id="30" name="Text 8"/>
          <p:cNvSpPr/>
          <p:nvPr/>
        </p:nvSpPr>
        <p:spPr>
          <a:xfrm>
            <a:off x="852488" y="3817441"/>
            <a:ext cx="8046720" cy="213271"/>
          </a:xfrm>
          <a:prstGeom prst="rect">
            <a:avLst/>
          </a:prstGeom>
          <a:noFill/>
          <a:ln/>
        </p:spPr>
        <p:txBody>
          <a:bodyPr wrap="square" lIns="0" tIns="0" rIns="0" bIns="0" rtlCol="0" anchor="ctr" vert="horz"/>
          <a:lstStyle/>
          <a:p>
            <a:pPr algn="l" indent="0" marL="0">
              <a:lnSpc>
                <a:spcPts val="1680"/>
              </a:lnSpc>
              <a:buNone/>
            </a:pPr>
            <a:r>
              <a:rPr lang="en-US" sz="1200" b="1" dirty="0">
                <a:solidFill>
                  <a:srgbClr val="2C3E50"/>
                </a:solidFill>
              </a:rPr>
              <a:t>Respiratory:</a:t>
            </a:r>
            <a:pPr algn="l" indent="0" marL="0">
              <a:lnSpc>
                <a:spcPts val="1680"/>
              </a:lnSpc>
              <a:buNone/>
            </a:pPr>
            <a:r>
              <a:rPr lang="en-US" sz="1200" dirty="0">
                <a:solidFill>
                  <a:srgbClr val="2C3E50"/>
                </a:solidFill>
              </a:rPr>
              <a:t> COPD, Asthma, Lung Cancer, IPF.</a:t>
            </a:r>
            <a:endParaRPr lang="en-US" sz="1200" dirty="0"/>
          </a:p>
        </p:txBody>
      </p:sp>
      <p:sp>
        <p:nvSpPr>
          <p:cNvPr id="31" name="Text 9"/>
          <p:cNvSpPr/>
          <p:nvPr/>
        </p:nvSpPr>
        <p:spPr>
          <a:xfrm>
            <a:off x="852488" y="4145012"/>
            <a:ext cx="7863840" cy="213271"/>
          </a:xfrm>
          <a:prstGeom prst="rect">
            <a:avLst/>
          </a:prstGeom>
          <a:noFill/>
          <a:ln/>
        </p:spPr>
        <p:txBody>
          <a:bodyPr wrap="square" lIns="0" tIns="0" rIns="0" bIns="0" rtlCol="0" anchor="ctr" vert="horz"/>
          <a:lstStyle/>
          <a:p>
            <a:pPr algn="l" indent="0" marL="0">
              <a:lnSpc>
                <a:spcPts val="1680"/>
              </a:lnSpc>
              <a:buNone/>
            </a:pPr>
            <a:r>
              <a:rPr lang="en-US" sz="1200" b="1" dirty="0">
                <a:solidFill>
                  <a:srgbClr val="2C3E50"/>
                </a:solidFill>
              </a:rPr>
              <a:t>Systemic:</a:t>
            </a:r>
            <a:pPr algn="l" indent="0" marL="0">
              <a:lnSpc>
                <a:spcPts val="1680"/>
              </a:lnSpc>
              <a:buNone/>
            </a:pPr>
            <a:r>
              <a:rPr lang="en-US" sz="1200" dirty="0">
                <a:solidFill>
                  <a:srgbClr val="2C3E50"/>
                </a:solidFill>
              </a:rPr>
              <a:t> Anaemia, Thyrotoxicosis, Obesity.</a:t>
            </a:r>
            <a:endParaRPr lang="en-US" sz="1200" dirty="0"/>
          </a:p>
        </p:txBody>
      </p:sp>
      <p:sp>
        <p:nvSpPr>
          <p:cNvPr id="32" name="Text 10"/>
          <p:cNvSpPr/>
          <p:nvPr/>
        </p:nvSpPr>
        <p:spPr>
          <a:xfrm>
            <a:off x="6762750" y="1727746"/>
            <a:ext cx="542925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C3E50"/>
                </a:solidFill>
              </a:rPr>
              <a:t>Core Diagnostic Pathways</a:t>
            </a:r>
            <a:endParaRPr lang="en-US" sz="1500" dirty="0"/>
          </a:p>
        </p:txBody>
      </p:sp>
      <p:sp>
        <p:nvSpPr>
          <p:cNvPr id="33" name="Text 11"/>
          <p:cNvSpPr/>
          <p:nvPr/>
        </p:nvSpPr>
        <p:spPr>
          <a:xfrm>
            <a:off x="6543675" y="2251621"/>
            <a:ext cx="4962525" cy="228600"/>
          </a:xfrm>
          <a:prstGeom prst="rect">
            <a:avLst/>
          </a:prstGeom>
          <a:noFill/>
          <a:ln/>
        </p:spPr>
        <p:txBody>
          <a:bodyPr wrap="square" lIns="0" tIns="0" rIns="0" bIns="0" rtlCol="0" anchor="ctr" vert="horz"/>
          <a:lstStyle/>
          <a:p>
            <a:pPr indent="0" marL="0">
              <a:lnSpc>
                <a:spcPts val="1800"/>
              </a:lnSpc>
              <a:buNone/>
            </a:pPr>
            <a:r>
              <a:rPr lang="en-US" sz="1200" b="1" dirty="0">
                <a:solidFill>
                  <a:srgbClr val="34495E"/>
                </a:solidFill>
              </a:rPr>
              <a:t>Heart Failure (NT-proBNP)</a:t>
            </a:r>
            <a:endParaRPr lang="en-US" sz="1200" dirty="0"/>
          </a:p>
        </p:txBody>
      </p:sp>
      <p:sp>
        <p:nvSpPr>
          <p:cNvPr id="34" name="Text 12"/>
          <p:cNvSpPr/>
          <p:nvPr/>
        </p:nvSpPr>
        <p:spPr>
          <a:xfrm>
            <a:off x="6543675" y="2556421"/>
            <a:ext cx="5648325" cy="276225"/>
          </a:xfrm>
          <a:prstGeom prst="rect">
            <a:avLst/>
          </a:prstGeom>
          <a:noFill/>
          <a:ln/>
        </p:spPr>
        <p:txBody>
          <a:bodyPr wrap="square" lIns="0" tIns="0" rIns="0" bIns="0" rtlCol="0" anchor="ctr" vert="horz"/>
          <a:lstStyle/>
          <a:p>
            <a:pPr indent="0" marL="0">
              <a:lnSpc>
                <a:spcPts val="1575"/>
              </a:lnSpc>
              <a:buNone/>
            </a:pPr>
            <a:r>
              <a:rPr lang="en-US" sz="1050" dirty="0">
                <a:solidFill>
                  <a:srgbClr val="2C3E50"/>
                </a:solidFill>
              </a:rPr>
              <a:t>&gt; 2,000 ng/L → </a:t>
            </a:r>
            <a:pPr indent="0" marL="0">
              <a:lnSpc>
                <a:spcPts val="1575"/>
              </a:lnSpc>
              <a:buNone/>
            </a:pPr>
            <a:r>
              <a:rPr lang="en-US" sz="1050" b="1" dirty="0">
                <a:solidFill>
                  <a:srgbClr val="2C3E50"/>
                </a:solidFill>
              </a:rPr>
              <a:t>Urgent Referral</a:t>
            </a:r>
            <a:pPr indent="0" marL="0">
              <a:lnSpc>
                <a:spcPts val="1575"/>
              </a:lnSpc>
              <a:buNone/>
            </a:pPr>
            <a:r>
              <a:rPr lang="en-US" sz="1050" dirty="0">
                <a:solidFill>
                  <a:srgbClr val="2C3E50"/>
                </a:solidFill>
              </a:rPr>
              <a:t> (2-week Echo)</a:t>
            </a:r>
            <a:endParaRPr lang="en-US" sz="1050" dirty="0"/>
          </a:p>
        </p:txBody>
      </p:sp>
      <p:sp>
        <p:nvSpPr>
          <p:cNvPr id="35" name="Text 13"/>
          <p:cNvSpPr/>
          <p:nvPr/>
        </p:nvSpPr>
        <p:spPr>
          <a:xfrm>
            <a:off x="6543675" y="2832646"/>
            <a:ext cx="5648325" cy="276225"/>
          </a:xfrm>
          <a:prstGeom prst="rect">
            <a:avLst/>
          </a:prstGeom>
          <a:noFill/>
          <a:ln/>
        </p:spPr>
        <p:txBody>
          <a:bodyPr wrap="square" lIns="0" tIns="0" rIns="0" bIns="0" rtlCol="0" anchor="ctr" vert="horz"/>
          <a:lstStyle/>
          <a:p>
            <a:pPr indent="0" marL="0">
              <a:lnSpc>
                <a:spcPts val="1575"/>
              </a:lnSpc>
              <a:buNone/>
            </a:pPr>
            <a:r>
              <a:rPr lang="en-US" sz="1050" dirty="0">
                <a:solidFill>
                  <a:srgbClr val="2C3E50"/>
                </a:solidFill>
              </a:rPr>
              <a:t>400 – 2,000 ng/L → </a:t>
            </a:r>
            <a:pPr indent="0" marL="0">
              <a:lnSpc>
                <a:spcPts val="1575"/>
              </a:lnSpc>
              <a:buNone/>
            </a:pPr>
            <a:r>
              <a:rPr lang="en-US" sz="1050" b="1" dirty="0">
                <a:solidFill>
                  <a:srgbClr val="2C3E50"/>
                </a:solidFill>
              </a:rPr>
              <a:t>Routine Referral</a:t>
            </a:r>
            <a:pPr indent="0" marL="0">
              <a:lnSpc>
                <a:spcPts val="1575"/>
              </a:lnSpc>
              <a:buNone/>
            </a:pPr>
            <a:r>
              <a:rPr lang="en-US" sz="1050" dirty="0">
                <a:solidFill>
                  <a:srgbClr val="2C3E50"/>
                </a:solidFill>
              </a:rPr>
              <a:t> (6-week Echo)</a:t>
            </a:r>
            <a:endParaRPr lang="en-US" sz="1050" dirty="0"/>
          </a:p>
        </p:txBody>
      </p:sp>
      <p:sp>
        <p:nvSpPr>
          <p:cNvPr id="36" name="Text 14"/>
          <p:cNvSpPr/>
          <p:nvPr/>
        </p:nvSpPr>
        <p:spPr>
          <a:xfrm>
            <a:off x="6543675" y="3108871"/>
            <a:ext cx="5648325" cy="276225"/>
          </a:xfrm>
          <a:prstGeom prst="rect">
            <a:avLst/>
          </a:prstGeom>
          <a:noFill/>
          <a:ln/>
        </p:spPr>
        <p:txBody>
          <a:bodyPr wrap="square" lIns="0" tIns="0" rIns="0" bIns="0" rtlCol="0" anchor="ctr" vert="horz"/>
          <a:lstStyle/>
          <a:p>
            <a:pPr indent="0" marL="0">
              <a:lnSpc>
                <a:spcPts val="1575"/>
              </a:lnSpc>
              <a:buNone/>
            </a:pPr>
            <a:r>
              <a:rPr lang="en-US" sz="1050" dirty="0">
                <a:solidFill>
                  <a:srgbClr val="2C3E50"/>
                </a:solidFill>
              </a:rPr>
              <a:t>&lt; 400 ng/L → HF Unlikely; explore other causes.</a:t>
            </a:r>
            <a:endParaRPr lang="en-US" sz="1050" dirty="0"/>
          </a:p>
        </p:txBody>
      </p:sp>
      <p:sp>
        <p:nvSpPr>
          <p:cNvPr id="37" name="Text 15"/>
          <p:cNvSpPr/>
          <p:nvPr/>
        </p:nvSpPr>
        <p:spPr>
          <a:xfrm>
            <a:off x="6543675" y="3689896"/>
            <a:ext cx="4962525" cy="228600"/>
          </a:xfrm>
          <a:prstGeom prst="rect">
            <a:avLst/>
          </a:prstGeom>
          <a:noFill/>
          <a:ln/>
        </p:spPr>
        <p:txBody>
          <a:bodyPr wrap="square" lIns="0" tIns="0" rIns="0" bIns="0" rtlCol="0" anchor="ctr" vert="horz"/>
          <a:lstStyle/>
          <a:p>
            <a:pPr indent="0" marL="0">
              <a:lnSpc>
                <a:spcPts val="1800"/>
              </a:lnSpc>
              <a:buNone/>
            </a:pPr>
            <a:r>
              <a:rPr lang="en-US" sz="1200" b="1" dirty="0">
                <a:solidFill>
                  <a:srgbClr val="34495E"/>
                </a:solidFill>
              </a:rPr>
              <a:t>Pulmonary Embolism (Wells)</a:t>
            </a:r>
            <a:endParaRPr lang="en-US" sz="1200" dirty="0"/>
          </a:p>
        </p:txBody>
      </p:sp>
      <p:sp>
        <p:nvSpPr>
          <p:cNvPr id="38" name="Text 16"/>
          <p:cNvSpPr/>
          <p:nvPr/>
        </p:nvSpPr>
        <p:spPr>
          <a:xfrm>
            <a:off x="6543675" y="3994696"/>
            <a:ext cx="5648325" cy="276225"/>
          </a:xfrm>
          <a:prstGeom prst="rect">
            <a:avLst/>
          </a:prstGeom>
          <a:noFill/>
          <a:ln/>
        </p:spPr>
        <p:txBody>
          <a:bodyPr wrap="square" lIns="0" tIns="0" rIns="0" bIns="0" rtlCol="0" anchor="ctr" vert="horz"/>
          <a:lstStyle/>
          <a:p>
            <a:pPr indent="0" marL="0">
              <a:lnSpc>
                <a:spcPts val="1575"/>
              </a:lnSpc>
              <a:buNone/>
            </a:pPr>
            <a:r>
              <a:rPr lang="en-US" sz="1050" b="1" dirty="0">
                <a:solidFill>
                  <a:srgbClr val="2C3E50"/>
                </a:solidFill>
              </a:rPr>
              <a:t>Wells &gt; 4 (Likely):</a:t>
            </a:r>
            <a:pPr indent="0" marL="0">
              <a:lnSpc>
                <a:spcPts val="1575"/>
              </a:lnSpc>
              <a:buNone/>
            </a:pPr>
            <a:r>
              <a:rPr lang="en-US" sz="1050" dirty="0">
                <a:solidFill>
                  <a:srgbClr val="2C3E50"/>
                </a:solidFill>
              </a:rPr>
              <a:t> Immediate CTPA.</a:t>
            </a:r>
            <a:endParaRPr lang="en-US" sz="1050" dirty="0"/>
          </a:p>
        </p:txBody>
      </p:sp>
      <p:sp>
        <p:nvSpPr>
          <p:cNvPr id="39" name="Text 17"/>
          <p:cNvSpPr/>
          <p:nvPr/>
        </p:nvSpPr>
        <p:spPr>
          <a:xfrm>
            <a:off x="6543675" y="4270921"/>
            <a:ext cx="5648325" cy="276225"/>
          </a:xfrm>
          <a:prstGeom prst="rect">
            <a:avLst/>
          </a:prstGeom>
          <a:noFill/>
          <a:ln/>
        </p:spPr>
        <p:txBody>
          <a:bodyPr wrap="square" lIns="0" tIns="0" rIns="0" bIns="0" rtlCol="0" anchor="ctr" vert="horz"/>
          <a:lstStyle/>
          <a:p>
            <a:pPr indent="0" marL="0">
              <a:lnSpc>
                <a:spcPts val="1575"/>
              </a:lnSpc>
              <a:buNone/>
            </a:pPr>
            <a:r>
              <a:rPr lang="en-US" sz="1050" b="1" dirty="0">
                <a:solidFill>
                  <a:srgbClr val="2C3E50"/>
                </a:solidFill>
              </a:rPr>
              <a:t>Wells ≤ 4 (Unlikely):</a:t>
            </a:r>
            <a:pPr indent="0" marL="0">
              <a:lnSpc>
                <a:spcPts val="1575"/>
              </a:lnSpc>
              <a:buNone/>
            </a:pPr>
            <a:r>
              <a:rPr lang="en-US" sz="1050" dirty="0">
                <a:solidFill>
                  <a:srgbClr val="2C3E50"/>
                </a:solidFill>
              </a:rPr>
              <a:t> D-dimer first.</a:t>
            </a:r>
            <a:endParaRPr lang="en-US" sz="1050" dirty="0"/>
          </a:p>
        </p:txBody>
      </p:sp>
      <p:sp>
        <p:nvSpPr>
          <p:cNvPr id="40" name="Text 18"/>
          <p:cNvSpPr/>
          <p:nvPr/>
        </p:nvSpPr>
        <p:spPr>
          <a:xfrm>
            <a:off x="6543675" y="4547146"/>
            <a:ext cx="5600700" cy="276225"/>
          </a:xfrm>
          <a:prstGeom prst="rect">
            <a:avLst/>
          </a:prstGeom>
          <a:noFill/>
          <a:ln/>
        </p:spPr>
        <p:txBody>
          <a:bodyPr wrap="square" lIns="0" tIns="0" rIns="0" bIns="0" rtlCol="0" anchor="ctr" vert="horz"/>
          <a:lstStyle/>
          <a:p>
            <a:pPr indent="0" marL="0">
              <a:lnSpc>
                <a:spcPts val="1575"/>
              </a:lnSpc>
              <a:buNone/>
            </a:pPr>
            <a:r>
              <a:rPr lang="en-US" sz="1050" dirty="0">
                <a:solidFill>
                  <a:srgbClr val="2C3E50"/>
                </a:solidFill>
              </a:rPr>
              <a:t>D-dimer &lt; 500 μg/L → PE Excluded.</a:t>
            </a:r>
            <a:endParaRPr lang="en-US" sz="1050" dirty="0"/>
          </a:p>
        </p:txBody>
      </p:sp>
      <p:sp>
        <p:nvSpPr>
          <p:cNvPr id="41" name="Text 19"/>
          <p:cNvSpPr/>
          <p:nvPr/>
        </p:nvSpPr>
        <p:spPr>
          <a:xfrm>
            <a:off x="6543675" y="5128171"/>
            <a:ext cx="4962525" cy="200025"/>
          </a:xfrm>
          <a:prstGeom prst="rect">
            <a:avLst/>
          </a:prstGeom>
          <a:noFill/>
          <a:ln/>
        </p:spPr>
        <p:txBody>
          <a:bodyPr wrap="square" lIns="0" tIns="0" rIns="0" bIns="0" rtlCol="0" anchor="ctr" vert="horz"/>
          <a:lstStyle/>
          <a:p>
            <a:pPr indent="0" marL="0">
              <a:lnSpc>
                <a:spcPts val="1575"/>
              </a:lnSpc>
              <a:buNone/>
            </a:pPr>
            <a:r>
              <a:rPr lang="en-US" sz="1050" b="1" dirty="0">
                <a:solidFill>
                  <a:srgbClr val="8E44AD"/>
                </a:solidFill>
              </a:rPr>
              <a:t>AKT EXAM PEARL</a:t>
            </a:r>
            <a:endParaRPr lang="en-US" sz="1050" dirty="0"/>
          </a:p>
        </p:txBody>
      </p:sp>
      <p:sp>
        <p:nvSpPr>
          <p:cNvPr id="42" name="Text 20"/>
          <p:cNvSpPr/>
          <p:nvPr/>
        </p:nvSpPr>
        <p:spPr>
          <a:xfrm>
            <a:off x="6543675" y="5375821"/>
            <a:ext cx="4962525" cy="400050"/>
          </a:xfrm>
          <a:prstGeom prst="rect">
            <a:avLst/>
          </a:prstGeom>
          <a:noFill/>
          <a:ln/>
        </p:spPr>
        <p:txBody>
          <a:bodyPr wrap="square" lIns="0" tIns="0" rIns="0" bIns="0" rtlCol="0" anchor="ctr" vert="horz"/>
          <a:lstStyle/>
          <a:p>
            <a:pPr indent="0" marL="0">
              <a:lnSpc>
                <a:spcPts val="1575"/>
              </a:lnSpc>
              <a:buNone/>
            </a:pPr>
            <a:r>
              <a:rPr lang="en-US" sz="1125" dirty="0">
                <a:solidFill>
                  <a:srgbClr val="2C3E50"/>
                </a:solidFill>
              </a:rPr>
              <a:t>Always calculate </a:t>
            </a:r>
            <a:pPr indent="0" marL="0">
              <a:lnSpc>
                <a:spcPts val="1575"/>
              </a:lnSpc>
              <a:buNone/>
            </a:pPr>
            <a:r>
              <a:rPr lang="en-US" sz="1125" b="1" dirty="0">
                <a:solidFill>
                  <a:srgbClr val="2C3E50"/>
                </a:solidFill>
              </a:rPr>
              <a:t>Wells score</a:t>
            </a:r>
            <a:pPr indent="0" marL="0">
              <a:lnSpc>
                <a:spcPts val="1575"/>
              </a:lnSpc>
              <a:buNone/>
            </a:pPr>
            <a:r>
              <a:rPr lang="en-US" sz="1125" dirty="0">
                <a:solidFill>
                  <a:srgbClr val="2C3E50"/>
                </a:solidFill>
              </a:rPr>
              <a:t> before D-dimer. Never use D-dimer if probability is already high.</a:t>
            </a:r>
            <a:endParaRPr lang="en-US" sz="1125" dirty="0"/>
          </a:p>
        </p:txBody>
      </p:sp>
      <p:sp>
        <p:nvSpPr>
          <p:cNvPr id="43" name="Text 21"/>
          <p:cNvSpPr/>
          <p:nvPr/>
        </p:nvSpPr>
        <p:spPr>
          <a:xfrm>
            <a:off x="5361236" y="6543675"/>
            <a:ext cx="1469529" cy="152400"/>
          </a:xfrm>
          <a:prstGeom prst="rect">
            <a:avLst/>
          </a:prstGeom>
          <a:noFill/>
          <a:ln/>
        </p:spPr>
        <p:txBody>
          <a:bodyPr wrap="square" lIns="0" tIns="0" rIns="0" bIns="0" rtlCol="0" anchor="ctr" vert="horz"/>
          <a:lstStyle/>
          <a:p>
            <a:pPr algn="ctr" indent="0" marL="0">
              <a:lnSpc>
                <a:spcPts val="1575"/>
              </a:lnSpc>
              <a:buNone/>
            </a:pPr>
            <a:r>
              <a:rPr lang="en-US" sz="1050" b="1" dirty="0">
                <a:solidFill>
                  <a:srgbClr val="7F8C8D"/>
                </a:solidFill>
              </a:rPr>
              <a:t>www.bradfordvts.co.uk</a:t>
            </a:r>
            <a:endParaRPr lang="en-US" sz="10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0" y="0"/>
            <a:ext cx="12192000" cy="419100"/>
          </a:xfrm>
          <a:prstGeom prst="rect">
            <a:avLst/>
          </a:prstGeom>
        </p:spPr>
      </p:pic>
      <p:pic>
        <p:nvPicPr>
          <p:cNvPr id="4" name="Image 2" descr="preencoded.png">    </p:cNvPr>
          <p:cNvPicPr>
            <a:picLocks noChangeAspect="1"/>
          </p:cNvPicPr>
          <p:nvPr/>
        </p:nvPicPr>
        <p:blipFill>
          <a:blip r:embed="rId3"/>
          <a:stretch>
            <a:fillRect/>
          </a:stretch>
        </p:blipFill>
        <p:spPr>
          <a:xfrm>
            <a:off x="381000" y="571500"/>
            <a:ext cx="11811000" cy="691455"/>
          </a:xfrm>
          <a:prstGeom prst="rect">
            <a:avLst/>
          </a:prstGeom>
        </p:spPr>
      </p:pic>
      <p:pic>
        <p:nvPicPr>
          <p:cNvPr id="5" name="Image 3" descr="preencoded.png">    </p:cNvPr>
          <p:cNvPicPr>
            <a:picLocks noChangeAspect="1"/>
          </p:cNvPicPr>
          <p:nvPr/>
        </p:nvPicPr>
        <p:blipFill>
          <a:blip r:embed="rId4"/>
          <a:stretch>
            <a:fillRect/>
          </a:stretch>
        </p:blipFill>
        <p:spPr>
          <a:xfrm>
            <a:off x="381000" y="1415355"/>
            <a:ext cx="5572125" cy="3277791"/>
          </a:xfrm>
          <a:prstGeom prst="rect">
            <a:avLst/>
          </a:prstGeom>
        </p:spPr>
      </p:pic>
      <p:pic>
        <p:nvPicPr>
          <p:cNvPr id="6" name="Image 4" descr="preencoded.png">    </p:cNvPr>
          <p:cNvPicPr>
            <a:picLocks noChangeAspect="1"/>
          </p:cNvPicPr>
          <p:nvPr/>
        </p:nvPicPr>
        <p:blipFill>
          <a:blip r:embed="rId5"/>
          <a:stretch>
            <a:fillRect/>
          </a:stretch>
        </p:blipFill>
        <p:spPr>
          <a:xfrm>
            <a:off x="619125" y="1653480"/>
            <a:ext cx="5095875" cy="381000"/>
          </a:xfrm>
          <a:prstGeom prst="rect">
            <a:avLst/>
          </a:prstGeom>
        </p:spPr>
      </p:pic>
      <p:pic>
        <p:nvPicPr>
          <p:cNvPr id="7" name="Image 5" descr="preencoded.png">    </p:cNvPr>
          <p:cNvPicPr>
            <a:picLocks noChangeAspect="1"/>
          </p:cNvPicPr>
          <p:nvPr/>
        </p:nvPicPr>
        <p:blipFill>
          <a:blip r:embed="rId6"/>
          <a:stretch>
            <a:fillRect/>
          </a:stretch>
        </p:blipFill>
        <p:spPr>
          <a:xfrm>
            <a:off x="619125" y="1701105"/>
            <a:ext cx="238125" cy="190500"/>
          </a:xfrm>
          <a:prstGeom prst="rect">
            <a:avLst/>
          </a:prstGeom>
        </p:spPr>
      </p:pic>
      <p:pic>
        <p:nvPicPr>
          <p:cNvPr id="8" name="Image 6" descr="preencoded.png">    </p:cNvPr>
          <p:cNvPicPr>
            <a:picLocks noChangeAspect="1"/>
          </p:cNvPicPr>
          <p:nvPr/>
        </p:nvPicPr>
        <p:blipFill>
          <a:blip r:embed="rId7"/>
          <a:stretch>
            <a:fillRect/>
          </a:stretch>
        </p:blipFill>
        <p:spPr>
          <a:xfrm>
            <a:off x="619125" y="2196405"/>
            <a:ext cx="214313" cy="214313"/>
          </a:xfrm>
          <a:prstGeom prst="rect">
            <a:avLst/>
          </a:prstGeom>
        </p:spPr>
      </p:pic>
      <p:pic>
        <p:nvPicPr>
          <p:cNvPr id="9" name="Image 7" descr="preencoded.png">    </p:cNvPr>
          <p:cNvPicPr>
            <a:picLocks noChangeAspect="1"/>
          </p:cNvPicPr>
          <p:nvPr/>
        </p:nvPicPr>
        <p:blipFill>
          <a:blip r:embed="rId8"/>
          <a:stretch>
            <a:fillRect/>
          </a:stretch>
        </p:blipFill>
        <p:spPr>
          <a:xfrm>
            <a:off x="619125" y="2765822"/>
            <a:ext cx="214313" cy="214313"/>
          </a:xfrm>
          <a:prstGeom prst="rect">
            <a:avLst/>
          </a:prstGeom>
        </p:spPr>
      </p:pic>
      <p:pic>
        <p:nvPicPr>
          <p:cNvPr id="10" name="Image 8" descr="preencoded.png">    </p:cNvPr>
          <p:cNvPicPr>
            <a:picLocks noChangeAspect="1"/>
          </p:cNvPicPr>
          <p:nvPr/>
        </p:nvPicPr>
        <p:blipFill>
          <a:blip r:embed="rId9"/>
          <a:stretch>
            <a:fillRect/>
          </a:stretch>
        </p:blipFill>
        <p:spPr>
          <a:xfrm>
            <a:off x="619125" y="3335238"/>
            <a:ext cx="214313" cy="214313"/>
          </a:xfrm>
          <a:prstGeom prst="rect">
            <a:avLst/>
          </a:prstGeom>
        </p:spPr>
      </p:pic>
      <p:pic>
        <p:nvPicPr>
          <p:cNvPr id="11" name="Image 9" descr="preencoded.png">    </p:cNvPr>
          <p:cNvPicPr>
            <a:picLocks noChangeAspect="1"/>
          </p:cNvPicPr>
          <p:nvPr/>
        </p:nvPicPr>
        <p:blipFill>
          <a:blip r:embed="rId10"/>
          <a:stretch>
            <a:fillRect/>
          </a:stretch>
        </p:blipFill>
        <p:spPr>
          <a:xfrm>
            <a:off x="619125" y="3904655"/>
            <a:ext cx="214313" cy="214313"/>
          </a:xfrm>
          <a:prstGeom prst="rect">
            <a:avLst/>
          </a:prstGeom>
        </p:spPr>
      </p:pic>
      <p:pic>
        <p:nvPicPr>
          <p:cNvPr id="12" name="Image 10" descr="preencoded.png">    </p:cNvPr>
          <p:cNvPicPr>
            <a:picLocks noChangeAspect="1"/>
          </p:cNvPicPr>
          <p:nvPr/>
        </p:nvPicPr>
        <p:blipFill>
          <a:blip r:embed="rId11"/>
          <a:stretch>
            <a:fillRect/>
          </a:stretch>
        </p:blipFill>
        <p:spPr>
          <a:xfrm>
            <a:off x="6238875" y="1415355"/>
            <a:ext cx="5572125" cy="3277791"/>
          </a:xfrm>
          <a:prstGeom prst="rect">
            <a:avLst/>
          </a:prstGeom>
        </p:spPr>
      </p:pic>
      <p:pic>
        <p:nvPicPr>
          <p:cNvPr id="13" name="Image 11" descr="preencoded.png">    </p:cNvPr>
          <p:cNvPicPr>
            <a:picLocks noChangeAspect="1"/>
          </p:cNvPicPr>
          <p:nvPr/>
        </p:nvPicPr>
        <p:blipFill>
          <a:blip r:embed="rId12"/>
          <a:stretch>
            <a:fillRect/>
          </a:stretch>
        </p:blipFill>
        <p:spPr>
          <a:xfrm>
            <a:off x="6477000" y="1605855"/>
            <a:ext cx="5095875" cy="381000"/>
          </a:xfrm>
          <a:prstGeom prst="rect">
            <a:avLst/>
          </a:prstGeom>
        </p:spPr>
      </p:pic>
      <p:pic>
        <p:nvPicPr>
          <p:cNvPr id="14" name="Image 12" descr="preencoded.png">    </p:cNvPr>
          <p:cNvPicPr>
            <a:picLocks noChangeAspect="1"/>
          </p:cNvPicPr>
          <p:nvPr/>
        </p:nvPicPr>
        <p:blipFill>
          <a:blip r:embed="rId13"/>
          <a:stretch>
            <a:fillRect/>
          </a:stretch>
        </p:blipFill>
        <p:spPr>
          <a:xfrm>
            <a:off x="6477000" y="1653480"/>
            <a:ext cx="238125" cy="190500"/>
          </a:xfrm>
          <a:prstGeom prst="rect">
            <a:avLst/>
          </a:prstGeom>
        </p:spPr>
      </p:pic>
      <p:pic>
        <p:nvPicPr>
          <p:cNvPr id="15" name="Image 13" descr="preencoded.png">    </p:cNvPr>
          <p:cNvPicPr>
            <a:picLocks noChangeAspect="1"/>
          </p:cNvPicPr>
          <p:nvPr/>
        </p:nvPicPr>
        <p:blipFill>
          <a:blip r:embed="rId14"/>
          <a:stretch>
            <a:fillRect/>
          </a:stretch>
        </p:blipFill>
        <p:spPr>
          <a:xfrm>
            <a:off x="6477000" y="2165449"/>
            <a:ext cx="190500" cy="142875"/>
          </a:xfrm>
          <a:prstGeom prst="rect">
            <a:avLst/>
          </a:prstGeom>
        </p:spPr>
      </p:pic>
      <p:pic>
        <p:nvPicPr>
          <p:cNvPr id="16" name="Image 14" descr="preencoded.png">    </p:cNvPr>
          <p:cNvPicPr>
            <a:picLocks noChangeAspect="1"/>
          </p:cNvPicPr>
          <p:nvPr/>
        </p:nvPicPr>
        <p:blipFill>
          <a:blip r:embed="rId15"/>
          <a:stretch>
            <a:fillRect/>
          </a:stretch>
        </p:blipFill>
        <p:spPr>
          <a:xfrm>
            <a:off x="6477000" y="2475012"/>
            <a:ext cx="190500" cy="142875"/>
          </a:xfrm>
          <a:prstGeom prst="rect">
            <a:avLst/>
          </a:prstGeom>
        </p:spPr>
      </p:pic>
      <p:pic>
        <p:nvPicPr>
          <p:cNvPr id="17" name="Image 15" descr="preencoded.png">    </p:cNvPr>
          <p:cNvPicPr>
            <a:picLocks noChangeAspect="1"/>
          </p:cNvPicPr>
          <p:nvPr/>
        </p:nvPicPr>
        <p:blipFill>
          <a:blip r:embed="rId16"/>
          <a:stretch>
            <a:fillRect/>
          </a:stretch>
        </p:blipFill>
        <p:spPr>
          <a:xfrm>
            <a:off x="6477000" y="2784574"/>
            <a:ext cx="190500" cy="142875"/>
          </a:xfrm>
          <a:prstGeom prst="rect">
            <a:avLst/>
          </a:prstGeom>
        </p:spPr>
      </p:pic>
      <p:pic>
        <p:nvPicPr>
          <p:cNvPr id="18" name="Image 16" descr="preencoded.png">    </p:cNvPr>
          <p:cNvPicPr>
            <a:picLocks noChangeAspect="1"/>
          </p:cNvPicPr>
          <p:nvPr/>
        </p:nvPicPr>
        <p:blipFill>
          <a:blip r:embed="rId17"/>
          <a:stretch>
            <a:fillRect/>
          </a:stretch>
        </p:blipFill>
        <p:spPr>
          <a:xfrm>
            <a:off x="6477000" y="3094137"/>
            <a:ext cx="190500" cy="142875"/>
          </a:xfrm>
          <a:prstGeom prst="rect">
            <a:avLst/>
          </a:prstGeom>
        </p:spPr>
      </p:pic>
      <p:pic>
        <p:nvPicPr>
          <p:cNvPr id="19" name="Image 17" descr="preencoded.png">    </p:cNvPr>
          <p:cNvPicPr>
            <a:picLocks noChangeAspect="1"/>
          </p:cNvPicPr>
          <p:nvPr/>
        </p:nvPicPr>
        <p:blipFill>
          <a:blip r:embed="rId18"/>
          <a:stretch>
            <a:fillRect/>
          </a:stretch>
        </p:blipFill>
        <p:spPr>
          <a:xfrm>
            <a:off x="6477000" y="3403699"/>
            <a:ext cx="190500" cy="142875"/>
          </a:xfrm>
          <a:prstGeom prst="rect">
            <a:avLst/>
          </a:prstGeom>
        </p:spPr>
      </p:pic>
      <p:pic>
        <p:nvPicPr>
          <p:cNvPr id="20" name="Image 18" descr="preencoded.png">    </p:cNvPr>
          <p:cNvPicPr>
            <a:picLocks noChangeAspect="1"/>
          </p:cNvPicPr>
          <p:nvPr/>
        </p:nvPicPr>
        <p:blipFill>
          <a:blip r:embed="rId19"/>
          <a:stretch>
            <a:fillRect/>
          </a:stretch>
        </p:blipFill>
        <p:spPr>
          <a:xfrm>
            <a:off x="381000" y="4845546"/>
            <a:ext cx="11430000" cy="1190625"/>
          </a:xfrm>
          <a:prstGeom prst="rect">
            <a:avLst/>
          </a:prstGeom>
        </p:spPr>
      </p:pic>
      <p:pic>
        <p:nvPicPr>
          <p:cNvPr id="21" name="Image 19" descr="preencoded.png">    </p:cNvPr>
          <p:cNvPicPr>
            <a:picLocks noChangeAspect="1"/>
          </p:cNvPicPr>
          <p:nvPr/>
        </p:nvPicPr>
        <p:blipFill>
          <a:blip r:embed="rId20"/>
          <a:stretch>
            <a:fillRect/>
          </a:stretch>
        </p:blipFill>
        <p:spPr>
          <a:xfrm>
            <a:off x="571500" y="5033814"/>
            <a:ext cx="190500" cy="152400"/>
          </a:xfrm>
          <a:prstGeom prst="rect">
            <a:avLst/>
          </a:prstGeom>
        </p:spPr>
      </p:pic>
      <p:pic>
        <p:nvPicPr>
          <p:cNvPr id="22" name="Image 20" descr="preencoded.png">    </p:cNvPr>
          <p:cNvPicPr>
            <a:picLocks noChangeAspect="1"/>
          </p:cNvPicPr>
          <p:nvPr/>
        </p:nvPicPr>
        <p:blipFill>
          <a:blip r:embed="rId21"/>
          <a:stretch>
            <a:fillRect/>
          </a:stretch>
        </p:blipFill>
        <p:spPr>
          <a:xfrm>
            <a:off x="0" y="6505575"/>
            <a:ext cx="12192000" cy="352425"/>
          </a:xfrm>
          <a:prstGeom prst="rect">
            <a:avLst/>
          </a:prstGeom>
        </p:spPr>
      </p:pic>
      <p:sp>
        <p:nvSpPr>
          <p:cNvPr id="23" name="Text 0"/>
          <p:cNvSpPr/>
          <p:nvPr/>
        </p:nvSpPr>
        <p:spPr>
          <a:xfrm>
            <a:off x="381000" y="123825"/>
            <a:ext cx="4754880" cy="161925"/>
          </a:xfrm>
          <a:prstGeom prst="rect">
            <a:avLst/>
          </a:prstGeom>
          <a:noFill/>
          <a:ln/>
        </p:spPr>
        <p:txBody>
          <a:bodyPr wrap="square" lIns="0" tIns="0" rIns="0" bIns="0" rtlCol="0" anchor="ctr" vert="horz"/>
          <a:lstStyle/>
          <a:p>
            <a:pPr indent="0" marL="0">
              <a:lnSpc>
                <a:spcPts val="1800"/>
              </a:lnSpc>
              <a:buNone/>
            </a:pPr>
            <a:r>
              <a:rPr lang="en-US" sz="1200" b="1" spc="120" kern="0" dirty="0">
                <a:solidFill>
                  <a:srgbClr val="FFFFFF"/>
                </a:solidFill>
              </a:rPr>
              <a:t>BRADFORD VTS TEACHING DECK</a:t>
            </a:r>
            <a:endParaRPr lang="en-US" sz="1200" dirty="0"/>
          </a:p>
        </p:txBody>
      </p:sp>
      <p:sp>
        <p:nvSpPr>
          <p:cNvPr id="24" name="Text 1"/>
          <p:cNvSpPr/>
          <p:nvPr/>
        </p:nvSpPr>
        <p:spPr>
          <a:xfrm>
            <a:off x="762000" y="571500"/>
            <a:ext cx="11430000" cy="377130"/>
          </a:xfrm>
          <a:prstGeom prst="rect">
            <a:avLst/>
          </a:prstGeom>
          <a:noFill/>
          <a:ln/>
        </p:spPr>
        <p:txBody>
          <a:bodyPr wrap="square" lIns="0" tIns="0" rIns="0" bIns="0" rtlCol="0" anchor="ctr" vert="horz"/>
          <a:lstStyle/>
          <a:p>
            <a:pPr indent="0" marL="0">
              <a:lnSpc>
                <a:spcPts val="2970"/>
              </a:lnSpc>
              <a:buNone/>
            </a:pPr>
            <a:r>
              <a:rPr lang="en-US" sz="2700" b="1" dirty="0">
                <a:solidFill>
                  <a:srgbClr val="2C3E50"/>
                </a:solidFill>
              </a:rPr>
              <a:t>Final Summary and Disclaimer</a:t>
            </a:r>
            <a:endParaRPr lang="en-US" sz="2700" dirty="0"/>
          </a:p>
        </p:txBody>
      </p:sp>
      <p:sp>
        <p:nvSpPr>
          <p:cNvPr id="25" name="Text 2"/>
          <p:cNvSpPr/>
          <p:nvPr/>
        </p:nvSpPr>
        <p:spPr>
          <a:xfrm>
            <a:off x="762000" y="1005780"/>
            <a:ext cx="11430000" cy="257175"/>
          </a:xfrm>
          <a:prstGeom prst="rect">
            <a:avLst/>
          </a:prstGeom>
          <a:noFill/>
          <a:ln/>
        </p:spPr>
        <p:txBody>
          <a:bodyPr wrap="square" lIns="0" tIns="0" rIns="0" bIns="0" rtlCol="0" anchor="ctr" vert="horz"/>
          <a:lstStyle/>
          <a:p>
            <a:pPr indent="0" marL="0">
              <a:lnSpc>
                <a:spcPts val="2025"/>
              </a:lnSpc>
              <a:buNone/>
            </a:pPr>
            <a:r>
              <a:rPr lang="en-US" sz="1350" dirty="0">
                <a:solidFill>
                  <a:srgbClr val="7F8C8D"/>
                </a:solidFill>
              </a:rPr>
              <a:t>Core Clinical Principles and Authoritative Resource Links</a:t>
            </a:r>
            <a:endParaRPr lang="en-US" sz="1350" dirty="0"/>
          </a:p>
        </p:txBody>
      </p:sp>
      <p:sp>
        <p:nvSpPr>
          <p:cNvPr id="26" name="Text 3"/>
          <p:cNvSpPr/>
          <p:nvPr/>
        </p:nvSpPr>
        <p:spPr>
          <a:xfrm>
            <a:off x="952500" y="1653480"/>
            <a:ext cx="5095875" cy="381000"/>
          </a:xfrm>
          <a:prstGeom prst="rect">
            <a:avLst/>
          </a:prstGeom>
          <a:noFill/>
          <a:ln/>
        </p:spPr>
        <p:txBody>
          <a:bodyPr wrap="square" lIns="0" tIns="0" rIns="0" bIns="0" rtlCol="0" anchor="ctr" vert="horz"/>
          <a:lstStyle/>
          <a:p>
            <a:pPr indent="0" marL="0">
              <a:lnSpc>
                <a:spcPts val="2250"/>
              </a:lnSpc>
              <a:buNone/>
            </a:pPr>
            <a:r>
              <a:rPr lang="en-US" sz="1500" b="1" dirty="0">
                <a:solidFill>
                  <a:srgbClr val="F58220"/>
                </a:solidFill>
              </a:rPr>
              <a:t>Key Clinical Takeaways</a:t>
            </a:r>
            <a:endParaRPr lang="en-US" sz="1500" dirty="0"/>
          </a:p>
        </p:txBody>
      </p:sp>
      <p:sp>
        <p:nvSpPr>
          <p:cNvPr id="27" name="Text 4"/>
          <p:cNvSpPr/>
          <p:nvPr/>
        </p:nvSpPr>
        <p:spPr>
          <a:xfrm>
            <a:off x="947737" y="2177355"/>
            <a:ext cx="4767263" cy="426541"/>
          </a:xfrm>
          <a:prstGeom prst="rect">
            <a:avLst/>
          </a:prstGeom>
          <a:noFill/>
          <a:ln/>
        </p:spPr>
        <p:txBody>
          <a:bodyPr wrap="square" lIns="0" tIns="0" rIns="0" bIns="0" rtlCol="0" anchor="ctr" vert="horz"/>
          <a:lstStyle/>
          <a:p>
            <a:pPr indent="0" marL="0">
              <a:lnSpc>
                <a:spcPts val="1680"/>
              </a:lnSpc>
              <a:buNone/>
            </a:pPr>
            <a:r>
              <a:rPr lang="en-US" sz="1200" b="1" dirty="0">
                <a:solidFill>
                  <a:srgbClr val="2C3E50"/>
                </a:solidFill>
              </a:rPr>
              <a:t>Vitals First:</a:t>
            </a:r>
            <a:pPr indent="0" marL="0">
              <a:lnSpc>
                <a:spcPts val="1680"/>
              </a:lnSpc>
              <a:buNone/>
            </a:pPr>
            <a:r>
              <a:rPr lang="en-US" sz="1200" dirty="0">
                <a:solidFill>
                  <a:srgbClr val="2C3E50"/>
                </a:solidFill>
              </a:rPr>
              <a:t> Always prioritize RR and SpO₂ to assess clinical urgency and risk-stratify correctly.</a:t>
            </a:r>
            <a:endParaRPr lang="en-US" sz="1200" dirty="0"/>
          </a:p>
        </p:txBody>
      </p:sp>
      <p:sp>
        <p:nvSpPr>
          <p:cNvPr id="28" name="Text 5"/>
          <p:cNvSpPr/>
          <p:nvPr/>
        </p:nvSpPr>
        <p:spPr>
          <a:xfrm>
            <a:off x="947737" y="2746772"/>
            <a:ext cx="4767263" cy="426541"/>
          </a:xfrm>
          <a:prstGeom prst="rect">
            <a:avLst/>
          </a:prstGeom>
          <a:noFill/>
          <a:ln/>
        </p:spPr>
        <p:txBody>
          <a:bodyPr wrap="square" lIns="0" tIns="0" rIns="0" bIns="0" rtlCol="0" anchor="ctr" vert="horz"/>
          <a:lstStyle/>
          <a:p>
            <a:pPr indent="0" marL="0">
              <a:lnSpc>
                <a:spcPts val="1680"/>
              </a:lnSpc>
              <a:buNone/>
            </a:pPr>
            <a:r>
              <a:rPr lang="en-US" sz="1200" b="1" dirty="0">
                <a:solidFill>
                  <a:srgbClr val="2C3E50"/>
                </a:solidFill>
              </a:rPr>
              <a:t>Structured Approach:</a:t>
            </a:r>
            <a:pPr indent="0" marL="0">
              <a:lnSpc>
                <a:spcPts val="1680"/>
              </a:lnSpc>
              <a:buNone/>
            </a:pPr>
            <a:r>
              <a:rPr lang="en-US" sz="1200" dirty="0">
                <a:solidFill>
                  <a:srgbClr val="2C3E50"/>
                </a:solidFill>
              </a:rPr>
              <a:t> Use "CARDIAC ASTHMA MATTERS" to prevent anchoring bias in differentials.</a:t>
            </a:r>
            <a:endParaRPr lang="en-US" sz="1200" dirty="0"/>
          </a:p>
        </p:txBody>
      </p:sp>
      <p:sp>
        <p:nvSpPr>
          <p:cNvPr id="29" name="Text 6"/>
          <p:cNvSpPr/>
          <p:nvPr/>
        </p:nvSpPr>
        <p:spPr>
          <a:xfrm>
            <a:off x="947737" y="3316188"/>
            <a:ext cx="4767263" cy="426541"/>
          </a:xfrm>
          <a:prstGeom prst="rect">
            <a:avLst/>
          </a:prstGeom>
          <a:noFill/>
          <a:ln/>
        </p:spPr>
        <p:txBody>
          <a:bodyPr wrap="square" lIns="0" tIns="0" rIns="0" bIns="0" rtlCol="0" anchor="ctr" vert="horz"/>
          <a:lstStyle/>
          <a:p>
            <a:pPr indent="0" marL="0">
              <a:lnSpc>
                <a:spcPts val="1680"/>
              </a:lnSpc>
              <a:buNone/>
            </a:pPr>
            <a:r>
              <a:rPr lang="en-US" sz="1200" b="1" dirty="0">
                <a:solidFill>
                  <a:srgbClr val="2C3E50"/>
                </a:solidFill>
              </a:rPr>
              <a:t>Evidence-Based:</a:t>
            </a:r>
            <a:pPr indent="0" marL="0">
              <a:lnSpc>
                <a:spcPts val="1680"/>
              </a:lnSpc>
              <a:buNone/>
            </a:pPr>
            <a:r>
              <a:rPr lang="en-US" sz="1200" dirty="0">
                <a:solidFill>
                  <a:srgbClr val="2C3E50"/>
                </a:solidFill>
              </a:rPr>
              <a:t> Utilize NT-proBNP (NG106) for Heart Failure and Wells/D-dimer for PE pathways.</a:t>
            </a:r>
            <a:endParaRPr lang="en-US" sz="1200" dirty="0"/>
          </a:p>
        </p:txBody>
      </p:sp>
      <p:sp>
        <p:nvSpPr>
          <p:cNvPr id="30" name="Text 7"/>
          <p:cNvSpPr/>
          <p:nvPr/>
        </p:nvSpPr>
        <p:spPr>
          <a:xfrm>
            <a:off x="947737" y="3885605"/>
            <a:ext cx="4767263" cy="426541"/>
          </a:xfrm>
          <a:prstGeom prst="rect">
            <a:avLst/>
          </a:prstGeom>
          <a:noFill/>
          <a:ln/>
        </p:spPr>
        <p:txBody>
          <a:bodyPr wrap="square" lIns="0" tIns="0" rIns="0" bIns="0" rtlCol="0" anchor="ctr" vert="horz"/>
          <a:lstStyle/>
          <a:p>
            <a:pPr indent="0" marL="0">
              <a:lnSpc>
                <a:spcPts val="1680"/>
              </a:lnSpc>
              <a:buNone/>
            </a:pPr>
            <a:r>
              <a:rPr lang="en-US" sz="1200" b="1" dirty="0">
                <a:solidFill>
                  <a:srgbClr val="2C3E50"/>
                </a:solidFill>
              </a:rPr>
              <a:t>Exams (AKT/SCA):</a:t>
            </a:r>
            <a:pPr indent="0" marL="0">
              <a:lnSpc>
                <a:spcPts val="1680"/>
              </a:lnSpc>
              <a:buNone/>
            </a:pPr>
            <a:r>
              <a:rPr lang="en-US" sz="1200" dirty="0">
                <a:solidFill>
                  <a:srgbClr val="2C3E50"/>
                </a:solidFill>
              </a:rPr>
              <a:t> Master the MRC scale for severity and use ICE to explore patient concerns.</a:t>
            </a:r>
            <a:endParaRPr lang="en-US" sz="1200" dirty="0"/>
          </a:p>
        </p:txBody>
      </p:sp>
      <p:sp>
        <p:nvSpPr>
          <p:cNvPr id="31" name="Text 8"/>
          <p:cNvSpPr/>
          <p:nvPr/>
        </p:nvSpPr>
        <p:spPr>
          <a:xfrm>
            <a:off x="6810375" y="1605855"/>
            <a:ext cx="5381625" cy="381000"/>
          </a:xfrm>
          <a:prstGeom prst="rect">
            <a:avLst/>
          </a:prstGeom>
          <a:noFill/>
          <a:ln/>
        </p:spPr>
        <p:txBody>
          <a:bodyPr wrap="square" lIns="0" tIns="0" rIns="0" bIns="0" rtlCol="0" anchor="ctr" vert="horz"/>
          <a:lstStyle/>
          <a:p>
            <a:pPr indent="0" marL="0">
              <a:lnSpc>
                <a:spcPts val="2250"/>
              </a:lnSpc>
              <a:buNone/>
            </a:pPr>
            <a:r>
              <a:rPr lang="en-US" sz="1500" b="1" dirty="0">
                <a:solidFill>
                  <a:srgbClr val="F58220"/>
                </a:solidFill>
              </a:rPr>
              <a:t>Primary Sources &amp; References</a:t>
            </a:r>
            <a:endParaRPr lang="en-US" sz="1500" dirty="0"/>
          </a:p>
        </p:txBody>
      </p:sp>
      <p:sp>
        <p:nvSpPr>
          <p:cNvPr id="32" name="Text 9"/>
          <p:cNvSpPr/>
          <p:nvPr/>
        </p:nvSpPr>
        <p:spPr>
          <a:xfrm>
            <a:off x="6781800" y="2129730"/>
            <a:ext cx="5410200" cy="214313"/>
          </a:xfrm>
          <a:prstGeom prst="rect">
            <a:avLst/>
          </a:prstGeom>
          <a:noFill/>
          <a:ln/>
        </p:spPr>
        <p:txBody>
          <a:bodyPr wrap="square" lIns="0" tIns="0" rIns="0" bIns="0" rtlCol="0" anchor="ctr" vert="horz"/>
          <a:lstStyle/>
          <a:p>
            <a:pPr indent="0" marL="0">
              <a:lnSpc>
                <a:spcPts val="1688"/>
              </a:lnSpc>
              <a:buNone/>
            </a:pPr>
            <a:r>
              <a:rPr lang="en-US" sz="1125" b="1" dirty="0">
                <a:solidFill>
                  <a:srgbClr val="2C3E50"/>
                </a:solidFill>
              </a:rPr>
              <a:t>NICE CKS Breathlessness (2023):</a:t>
            </a:r>
            <a:pPr indent="0" marL="0">
              <a:lnSpc>
                <a:spcPts val="1688"/>
              </a:lnSpc>
              <a:buNone/>
            </a:pPr>
            <a:r>
              <a:rPr lang="en-US" sz="1125" dirty="0">
                <a:solidFill>
                  <a:srgbClr val="2C3E50"/>
                </a:solidFill>
              </a:rPr>
              <a:t> Initial assessment and management.</a:t>
            </a:r>
            <a:endParaRPr lang="en-US" sz="1125" dirty="0"/>
          </a:p>
        </p:txBody>
      </p:sp>
      <p:sp>
        <p:nvSpPr>
          <p:cNvPr id="33" name="Text 10"/>
          <p:cNvSpPr/>
          <p:nvPr/>
        </p:nvSpPr>
        <p:spPr>
          <a:xfrm>
            <a:off x="6781800" y="2439293"/>
            <a:ext cx="5410200" cy="214313"/>
          </a:xfrm>
          <a:prstGeom prst="rect">
            <a:avLst/>
          </a:prstGeom>
          <a:noFill/>
          <a:ln/>
        </p:spPr>
        <p:txBody>
          <a:bodyPr wrap="square" lIns="0" tIns="0" rIns="0" bIns="0" rtlCol="0" anchor="ctr" vert="horz"/>
          <a:lstStyle/>
          <a:p>
            <a:pPr indent="0" marL="0">
              <a:lnSpc>
                <a:spcPts val="1688"/>
              </a:lnSpc>
              <a:buNone/>
            </a:pPr>
            <a:r>
              <a:rPr lang="en-US" sz="1125" b="1" dirty="0">
                <a:solidFill>
                  <a:srgbClr val="2C3E50"/>
                </a:solidFill>
              </a:rPr>
              <a:t>NICE NG106 (2025):</a:t>
            </a:r>
            <a:pPr indent="0" marL="0">
              <a:lnSpc>
                <a:spcPts val="1688"/>
              </a:lnSpc>
              <a:buNone/>
            </a:pPr>
            <a:r>
              <a:rPr lang="en-US" sz="1125" dirty="0">
                <a:solidFill>
                  <a:srgbClr val="2C3E50"/>
                </a:solidFill>
              </a:rPr>
              <a:t> Chronic Heart Failure diagnosis and management.</a:t>
            </a:r>
            <a:endParaRPr lang="en-US" sz="1125" dirty="0"/>
          </a:p>
        </p:txBody>
      </p:sp>
      <p:sp>
        <p:nvSpPr>
          <p:cNvPr id="34" name="Text 11"/>
          <p:cNvSpPr/>
          <p:nvPr/>
        </p:nvSpPr>
        <p:spPr>
          <a:xfrm>
            <a:off x="6781800" y="2748855"/>
            <a:ext cx="5410200" cy="214313"/>
          </a:xfrm>
          <a:prstGeom prst="rect">
            <a:avLst/>
          </a:prstGeom>
          <a:noFill/>
          <a:ln/>
        </p:spPr>
        <p:txBody>
          <a:bodyPr wrap="square" lIns="0" tIns="0" rIns="0" bIns="0" rtlCol="0" anchor="ctr" vert="horz"/>
          <a:lstStyle/>
          <a:p>
            <a:pPr indent="0" marL="0">
              <a:lnSpc>
                <a:spcPts val="1688"/>
              </a:lnSpc>
              <a:buNone/>
            </a:pPr>
            <a:r>
              <a:rPr lang="en-US" sz="1125" b="1" dirty="0">
                <a:solidFill>
                  <a:srgbClr val="2C3E50"/>
                </a:solidFill>
              </a:rPr>
              <a:t>BTS/NICE Guidelines:</a:t>
            </a:r>
            <a:pPr indent="0" marL="0">
              <a:lnSpc>
                <a:spcPts val="1688"/>
              </a:lnSpc>
              <a:buNone/>
            </a:pPr>
            <a:r>
              <a:rPr lang="en-US" sz="1125" dirty="0">
                <a:solidFill>
                  <a:srgbClr val="2C3E50"/>
                </a:solidFill>
              </a:rPr>
              <a:t> Asthma and COPD diagnostic standards.</a:t>
            </a:r>
            <a:endParaRPr lang="en-US" sz="1125" dirty="0"/>
          </a:p>
        </p:txBody>
      </p:sp>
      <p:sp>
        <p:nvSpPr>
          <p:cNvPr id="35" name="Text 12"/>
          <p:cNvSpPr/>
          <p:nvPr/>
        </p:nvSpPr>
        <p:spPr>
          <a:xfrm>
            <a:off x="6781800" y="3058418"/>
            <a:ext cx="5410200" cy="214313"/>
          </a:xfrm>
          <a:prstGeom prst="rect">
            <a:avLst/>
          </a:prstGeom>
          <a:noFill/>
          <a:ln/>
        </p:spPr>
        <p:txBody>
          <a:bodyPr wrap="square" lIns="0" tIns="0" rIns="0" bIns="0" rtlCol="0" anchor="ctr" vert="horz"/>
          <a:lstStyle/>
          <a:p>
            <a:pPr indent="0" marL="0">
              <a:lnSpc>
                <a:spcPts val="1688"/>
              </a:lnSpc>
              <a:buNone/>
            </a:pPr>
            <a:r>
              <a:rPr lang="en-US" sz="1125" b="1" dirty="0">
                <a:solidFill>
                  <a:srgbClr val="2C3E50"/>
                </a:solidFill>
              </a:rPr>
              <a:t>BNP/NT-proBNP Pathway:</a:t>
            </a:r>
            <a:pPr indent="0" marL="0">
              <a:lnSpc>
                <a:spcPts val="1688"/>
              </a:lnSpc>
              <a:buNone/>
            </a:pPr>
            <a:r>
              <a:rPr lang="en-US" sz="1125" dirty="0">
                <a:solidFill>
                  <a:srgbClr val="2C3E50"/>
                </a:solidFill>
              </a:rPr>
              <a:t> Local Bradford and Airedale CCG protocols.</a:t>
            </a:r>
            <a:endParaRPr lang="en-US" sz="1125" dirty="0"/>
          </a:p>
        </p:txBody>
      </p:sp>
      <p:sp>
        <p:nvSpPr>
          <p:cNvPr id="36" name="Text 13"/>
          <p:cNvSpPr/>
          <p:nvPr/>
        </p:nvSpPr>
        <p:spPr>
          <a:xfrm>
            <a:off x="6781800" y="3367980"/>
            <a:ext cx="5410200" cy="214313"/>
          </a:xfrm>
          <a:prstGeom prst="rect">
            <a:avLst/>
          </a:prstGeom>
          <a:noFill/>
          <a:ln/>
        </p:spPr>
        <p:txBody>
          <a:bodyPr wrap="square" lIns="0" tIns="0" rIns="0" bIns="0" rtlCol="0" anchor="ctr" vert="horz"/>
          <a:lstStyle/>
          <a:p>
            <a:pPr indent="0" marL="0">
              <a:lnSpc>
                <a:spcPts val="1688"/>
              </a:lnSpc>
              <a:buNone/>
            </a:pPr>
            <a:r>
              <a:rPr lang="en-US" sz="1125" b="1" dirty="0">
                <a:solidFill>
                  <a:srgbClr val="2C3E50"/>
                </a:solidFill>
              </a:rPr>
              <a:t>British National Formulary (BNF):</a:t>
            </a:r>
            <a:pPr indent="0" marL="0">
              <a:lnSpc>
                <a:spcPts val="1688"/>
              </a:lnSpc>
              <a:buNone/>
            </a:pPr>
            <a:r>
              <a:rPr lang="en-US" sz="1125" dirty="0">
                <a:solidFill>
                  <a:srgbClr val="2C3E50"/>
                </a:solidFill>
              </a:rPr>
              <a:t> DOACs and acute asthma prescribing.</a:t>
            </a:r>
            <a:endParaRPr lang="en-US" sz="1125" dirty="0"/>
          </a:p>
        </p:txBody>
      </p:sp>
      <p:sp>
        <p:nvSpPr>
          <p:cNvPr id="37" name="Text 14"/>
          <p:cNvSpPr/>
          <p:nvPr/>
        </p:nvSpPr>
        <p:spPr>
          <a:xfrm>
            <a:off x="762000" y="4997946"/>
            <a:ext cx="11049000" cy="228600"/>
          </a:xfrm>
          <a:prstGeom prst="rect">
            <a:avLst/>
          </a:prstGeom>
          <a:noFill/>
          <a:ln/>
        </p:spPr>
        <p:txBody>
          <a:bodyPr wrap="square" lIns="0" tIns="0" rIns="0" bIns="0" rtlCol="0" anchor="ctr" vert="horz"/>
          <a:lstStyle/>
          <a:p>
            <a:pPr indent="0" marL="0">
              <a:lnSpc>
                <a:spcPts val="1800"/>
              </a:lnSpc>
              <a:buNone/>
            </a:pPr>
            <a:r>
              <a:rPr lang="en-US" sz="1200" b="1" dirty="0">
                <a:solidFill>
                  <a:srgbClr val="C0392B"/>
                </a:solidFill>
              </a:rPr>
              <a:t> IMPORTANT CLINICAL DISCLAIMER</a:t>
            </a:r>
            <a:endParaRPr lang="en-US" sz="1200" dirty="0"/>
          </a:p>
        </p:txBody>
      </p:sp>
      <p:sp>
        <p:nvSpPr>
          <p:cNvPr id="38" name="Text 15"/>
          <p:cNvSpPr/>
          <p:nvPr/>
        </p:nvSpPr>
        <p:spPr>
          <a:xfrm>
            <a:off x="571500" y="5283696"/>
            <a:ext cx="11049000" cy="600075"/>
          </a:xfrm>
          <a:prstGeom prst="rect">
            <a:avLst/>
          </a:prstGeom>
          <a:noFill/>
          <a:ln/>
        </p:spPr>
        <p:txBody>
          <a:bodyPr wrap="square" lIns="0" tIns="0" rIns="0" bIns="0" rtlCol="0" anchor="ctr" vert="horz"/>
          <a:lstStyle/>
          <a:p>
            <a:pPr indent="0" marL="0">
              <a:lnSpc>
                <a:spcPts val="1575"/>
              </a:lnSpc>
              <a:buNone/>
            </a:pPr>
            <a:r>
              <a:rPr lang="en-US" sz="1050" dirty="0">
                <a:solidFill>
                  <a:srgbClr val="5D6D7E"/>
                </a:solidFill>
              </a:rPr>
              <a:t>This presentation is intended for educational purposes for GP trainees and healthcare professionals. While every effort has been made to ensure the accuracy of the information based on NICE CKS 2023 and NG106 2025 guidelines, clinical decisions must always be based on the individual patient's presentation and the most up-to-date national and local protocols. The Bradford VTS takes no responsibility for clinical outcomes resulting from the use of this material.</a:t>
            </a:r>
            <a:endParaRPr lang="en-US" sz="1050" dirty="0"/>
          </a:p>
        </p:txBody>
      </p:sp>
      <p:sp>
        <p:nvSpPr>
          <p:cNvPr id="39" name="Text 16"/>
          <p:cNvSpPr/>
          <p:nvPr/>
        </p:nvSpPr>
        <p:spPr>
          <a:xfrm>
            <a:off x="381000" y="6581775"/>
            <a:ext cx="3360420" cy="200025"/>
          </a:xfrm>
          <a:prstGeom prst="rect">
            <a:avLst/>
          </a:prstGeom>
          <a:noFill/>
          <a:ln/>
        </p:spPr>
        <p:txBody>
          <a:bodyPr wrap="square" lIns="0" tIns="0" rIns="0" bIns="0" rtlCol="0" anchor="ctr" vert="horz"/>
          <a:lstStyle/>
          <a:p>
            <a:pPr indent="0" marL="0">
              <a:lnSpc>
                <a:spcPts val="1575"/>
              </a:lnSpc>
              <a:buNone/>
            </a:pPr>
            <a:r>
              <a:rPr lang="en-US" sz="1050" dirty="0">
                <a:solidFill>
                  <a:srgbClr val="FFFFFF"/>
                </a:solidFill>
              </a:rPr>
              <a:t>www.bradfordvts.co.uk</a:t>
            </a:r>
            <a:endParaRPr lang="en-US" sz="1050" dirty="0"/>
          </a:p>
        </p:txBody>
      </p:sp>
      <p:sp>
        <p:nvSpPr>
          <p:cNvPr id="40" name="Text 17"/>
          <p:cNvSpPr/>
          <p:nvPr/>
        </p:nvSpPr>
        <p:spPr>
          <a:xfrm>
            <a:off x="9613255" y="6596063"/>
            <a:ext cx="2578745" cy="171450"/>
          </a:xfrm>
          <a:prstGeom prst="rect">
            <a:avLst/>
          </a:prstGeom>
          <a:noFill/>
          <a:ln/>
        </p:spPr>
        <p:txBody>
          <a:bodyPr wrap="square" lIns="0" tIns="0" rIns="0" bIns="0" rtlCol="0" anchor="ctr" vert="horz"/>
          <a:lstStyle/>
          <a:p>
            <a:pPr indent="0" marL="0">
              <a:lnSpc>
                <a:spcPts val="1350"/>
              </a:lnSpc>
              <a:buNone/>
            </a:pPr>
            <a:r>
              <a:rPr lang="en-US" sz="900" dirty="0">
                <a:solidFill>
                  <a:srgbClr val="BDC3C7"/>
                </a:solidFill>
              </a:rPr>
              <a:t>© 2026 Bradford VTS GP Training Program</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0" y="0"/>
            <a:ext cx="12192000" cy="419100"/>
          </a:xfrm>
          <a:prstGeom prst="rect">
            <a:avLst/>
          </a:prstGeom>
        </p:spPr>
      </p:pic>
      <p:pic>
        <p:nvPicPr>
          <p:cNvPr id="5" name="Image 3" descr="preencoded.png">    </p:cNvPr>
          <p:cNvPicPr>
            <a:picLocks noChangeAspect="1"/>
          </p:cNvPicPr>
          <p:nvPr/>
        </p:nvPicPr>
        <p:blipFill>
          <a:blip r:embed="rId5"/>
          <a:stretch>
            <a:fillRect/>
          </a:stretch>
        </p:blipFill>
        <p:spPr>
          <a:xfrm>
            <a:off x="381000" y="571500"/>
            <a:ext cx="11811000" cy="1085850"/>
          </a:xfrm>
          <a:prstGeom prst="rect">
            <a:avLst/>
          </a:prstGeom>
        </p:spPr>
      </p:pic>
      <p:pic>
        <p:nvPicPr>
          <p:cNvPr id="6" name="Image 4" descr="preencoded.png">    </p:cNvPr>
          <p:cNvPicPr>
            <a:picLocks noChangeAspect="1"/>
          </p:cNvPicPr>
          <p:nvPr/>
        </p:nvPicPr>
        <p:blipFill>
          <a:blip r:embed="rId6"/>
          <a:stretch>
            <a:fillRect/>
          </a:stretch>
        </p:blipFill>
        <p:spPr>
          <a:xfrm>
            <a:off x="381000" y="1809750"/>
            <a:ext cx="5377309" cy="4467225"/>
          </a:xfrm>
          <a:prstGeom prst="rect">
            <a:avLst/>
          </a:prstGeom>
        </p:spPr>
      </p:pic>
      <p:pic>
        <p:nvPicPr>
          <p:cNvPr id="7" name="Image 5" descr="preencoded.png">    </p:cNvPr>
          <p:cNvPicPr>
            <a:picLocks noChangeAspect="1"/>
          </p:cNvPicPr>
          <p:nvPr/>
        </p:nvPicPr>
        <p:blipFill>
          <a:blip r:embed="rId7"/>
          <a:stretch>
            <a:fillRect/>
          </a:stretch>
        </p:blipFill>
        <p:spPr>
          <a:xfrm>
            <a:off x="666750" y="5057477"/>
            <a:ext cx="4805809" cy="828675"/>
          </a:xfrm>
          <a:prstGeom prst="rect">
            <a:avLst/>
          </a:prstGeom>
        </p:spPr>
      </p:pic>
      <p:pic>
        <p:nvPicPr>
          <p:cNvPr id="8" name="Image 6" descr="preencoded.png">    </p:cNvPr>
          <p:cNvPicPr>
            <a:picLocks noChangeAspect="1"/>
          </p:cNvPicPr>
          <p:nvPr/>
        </p:nvPicPr>
        <p:blipFill>
          <a:blip r:embed="rId8"/>
          <a:stretch>
            <a:fillRect/>
          </a:stretch>
        </p:blipFill>
        <p:spPr>
          <a:xfrm>
            <a:off x="857250" y="5299918"/>
            <a:ext cx="101501" cy="81111"/>
          </a:xfrm>
          <a:prstGeom prst="rect">
            <a:avLst/>
          </a:prstGeom>
        </p:spPr>
      </p:pic>
      <p:pic>
        <p:nvPicPr>
          <p:cNvPr id="9" name="Image 7" descr="preencoded.png">    </p:cNvPr>
          <p:cNvPicPr>
            <a:picLocks noChangeAspect="1"/>
          </p:cNvPicPr>
          <p:nvPr/>
        </p:nvPicPr>
        <p:blipFill>
          <a:blip r:embed="rId9"/>
          <a:stretch>
            <a:fillRect/>
          </a:stretch>
        </p:blipFill>
        <p:spPr>
          <a:xfrm>
            <a:off x="6044059" y="1809750"/>
            <a:ext cx="5766941" cy="766763"/>
          </a:xfrm>
          <a:prstGeom prst="rect">
            <a:avLst/>
          </a:prstGeom>
        </p:spPr>
      </p:pic>
      <p:pic>
        <p:nvPicPr>
          <p:cNvPr id="10" name="Image 8" descr="preencoded.png">    </p:cNvPr>
          <p:cNvPicPr>
            <a:picLocks noChangeAspect="1"/>
          </p:cNvPicPr>
          <p:nvPr/>
        </p:nvPicPr>
        <p:blipFill>
          <a:blip r:embed="rId10"/>
          <a:stretch>
            <a:fillRect/>
          </a:stretch>
        </p:blipFill>
        <p:spPr>
          <a:xfrm>
            <a:off x="6282184" y="1955006"/>
            <a:ext cx="476250" cy="476250"/>
          </a:xfrm>
          <a:prstGeom prst="rect">
            <a:avLst/>
          </a:prstGeom>
        </p:spPr>
      </p:pic>
      <p:pic>
        <p:nvPicPr>
          <p:cNvPr id="11" name="Image 9" descr="preencoded.png">    </p:cNvPr>
          <p:cNvPicPr>
            <a:picLocks noChangeAspect="1"/>
          </p:cNvPicPr>
          <p:nvPr/>
        </p:nvPicPr>
        <p:blipFill>
          <a:blip r:embed="rId11"/>
          <a:stretch>
            <a:fillRect/>
          </a:stretch>
        </p:blipFill>
        <p:spPr>
          <a:xfrm>
            <a:off x="6389340" y="2086421"/>
            <a:ext cx="261937" cy="213420"/>
          </a:xfrm>
          <a:prstGeom prst="rect">
            <a:avLst/>
          </a:prstGeom>
        </p:spPr>
      </p:pic>
      <p:pic>
        <p:nvPicPr>
          <p:cNvPr id="12" name="Image 10" descr="preencoded.png">    </p:cNvPr>
          <p:cNvPicPr>
            <a:picLocks noChangeAspect="1"/>
          </p:cNvPicPr>
          <p:nvPr/>
        </p:nvPicPr>
        <p:blipFill>
          <a:blip r:embed="rId12"/>
          <a:stretch>
            <a:fillRect/>
          </a:stretch>
        </p:blipFill>
        <p:spPr>
          <a:xfrm>
            <a:off x="6044059" y="2690813"/>
            <a:ext cx="5766941" cy="766763"/>
          </a:xfrm>
          <a:prstGeom prst="rect">
            <a:avLst/>
          </a:prstGeom>
        </p:spPr>
      </p:pic>
      <p:pic>
        <p:nvPicPr>
          <p:cNvPr id="13" name="Image 11" descr="preencoded.png">    </p:cNvPr>
          <p:cNvPicPr>
            <a:picLocks noChangeAspect="1"/>
          </p:cNvPicPr>
          <p:nvPr/>
        </p:nvPicPr>
        <p:blipFill>
          <a:blip r:embed="rId13"/>
          <a:stretch>
            <a:fillRect/>
          </a:stretch>
        </p:blipFill>
        <p:spPr>
          <a:xfrm>
            <a:off x="6282184" y="2836069"/>
            <a:ext cx="476250" cy="476250"/>
          </a:xfrm>
          <a:prstGeom prst="rect">
            <a:avLst/>
          </a:prstGeom>
        </p:spPr>
      </p:pic>
      <p:pic>
        <p:nvPicPr>
          <p:cNvPr id="14" name="Image 12" descr="preencoded.png">    </p:cNvPr>
          <p:cNvPicPr>
            <a:picLocks noChangeAspect="1"/>
          </p:cNvPicPr>
          <p:nvPr/>
        </p:nvPicPr>
        <p:blipFill>
          <a:blip r:embed="rId14"/>
          <a:stretch>
            <a:fillRect/>
          </a:stretch>
        </p:blipFill>
        <p:spPr>
          <a:xfrm>
            <a:off x="6389340" y="2967484"/>
            <a:ext cx="261937" cy="213420"/>
          </a:xfrm>
          <a:prstGeom prst="rect">
            <a:avLst/>
          </a:prstGeom>
        </p:spPr>
      </p:pic>
      <p:pic>
        <p:nvPicPr>
          <p:cNvPr id="15" name="Image 13" descr="preencoded.png">    </p:cNvPr>
          <p:cNvPicPr>
            <a:picLocks noChangeAspect="1"/>
          </p:cNvPicPr>
          <p:nvPr/>
        </p:nvPicPr>
        <p:blipFill>
          <a:blip r:embed="rId15"/>
          <a:stretch>
            <a:fillRect/>
          </a:stretch>
        </p:blipFill>
        <p:spPr>
          <a:xfrm>
            <a:off x="6044059" y="3571875"/>
            <a:ext cx="5766941" cy="766763"/>
          </a:xfrm>
          <a:prstGeom prst="rect">
            <a:avLst/>
          </a:prstGeom>
        </p:spPr>
      </p:pic>
      <p:pic>
        <p:nvPicPr>
          <p:cNvPr id="16" name="Image 14" descr="preencoded.png">    </p:cNvPr>
          <p:cNvPicPr>
            <a:picLocks noChangeAspect="1"/>
          </p:cNvPicPr>
          <p:nvPr/>
        </p:nvPicPr>
        <p:blipFill>
          <a:blip r:embed="rId16"/>
          <a:stretch>
            <a:fillRect/>
          </a:stretch>
        </p:blipFill>
        <p:spPr>
          <a:xfrm>
            <a:off x="6282184" y="3717131"/>
            <a:ext cx="476250" cy="476250"/>
          </a:xfrm>
          <a:prstGeom prst="rect">
            <a:avLst/>
          </a:prstGeom>
        </p:spPr>
      </p:pic>
      <p:pic>
        <p:nvPicPr>
          <p:cNvPr id="17" name="Image 15" descr="preencoded.png">    </p:cNvPr>
          <p:cNvPicPr>
            <a:picLocks noChangeAspect="1"/>
          </p:cNvPicPr>
          <p:nvPr/>
        </p:nvPicPr>
        <p:blipFill>
          <a:blip r:embed="rId17"/>
          <a:stretch>
            <a:fillRect/>
          </a:stretch>
        </p:blipFill>
        <p:spPr>
          <a:xfrm>
            <a:off x="6389340" y="3848546"/>
            <a:ext cx="261937" cy="213420"/>
          </a:xfrm>
          <a:prstGeom prst="rect">
            <a:avLst/>
          </a:prstGeom>
        </p:spPr>
      </p:pic>
      <p:pic>
        <p:nvPicPr>
          <p:cNvPr id="18" name="Image 16" descr="preencoded.png">    </p:cNvPr>
          <p:cNvPicPr>
            <a:picLocks noChangeAspect="1"/>
          </p:cNvPicPr>
          <p:nvPr/>
        </p:nvPicPr>
        <p:blipFill>
          <a:blip r:embed="rId18"/>
          <a:stretch>
            <a:fillRect/>
          </a:stretch>
        </p:blipFill>
        <p:spPr>
          <a:xfrm>
            <a:off x="6044059" y="4452938"/>
            <a:ext cx="5766941" cy="766763"/>
          </a:xfrm>
          <a:prstGeom prst="rect">
            <a:avLst/>
          </a:prstGeom>
        </p:spPr>
      </p:pic>
      <p:pic>
        <p:nvPicPr>
          <p:cNvPr id="19" name="Image 17" descr="preencoded.png">    </p:cNvPr>
          <p:cNvPicPr>
            <a:picLocks noChangeAspect="1"/>
          </p:cNvPicPr>
          <p:nvPr/>
        </p:nvPicPr>
        <p:blipFill>
          <a:blip r:embed="rId19"/>
          <a:stretch>
            <a:fillRect/>
          </a:stretch>
        </p:blipFill>
        <p:spPr>
          <a:xfrm>
            <a:off x="6282184" y="4598194"/>
            <a:ext cx="476250" cy="476250"/>
          </a:xfrm>
          <a:prstGeom prst="rect">
            <a:avLst/>
          </a:prstGeom>
        </p:spPr>
      </p:pic>
      <p:pic>
        <p:nvPicPr>
          <p:cNvPr id="20" name="Image 18" descr="preencoded.png">    </p:cNvPr>
          <p:cNvPicPr>
            <a:picLocks noChangeAspect="1"/>
          </p:cNvPicPr>
          <p:nvPr/>
        </p:nvPicPr>
        <p:blipFill>
          <a:blip r:embed="rId20"/>
          <a:stretch>
            <a:fillRect/>
          </a:stretch>
        </p:blipFill>
        <p:spPr>
          <a:xfrm>
            <a:off x="6389340" y="4729609"/>
            <a:ext cx="261937" cy="213420"/>
          </a:xfrm>
          <a:prstGeom prst="rect">
            <a:avLst/>
          </a:prstGeom>
        </p:spPr>
      </p:pic>
      <p:pic>
        <p:nvPicPr>
          <p:cNvPr id="21" name="Image 19" descr="preencoded.png">    </p:cNvPr>
          <p:cNvPicPr>
            <a:picLocks noChangeAspect="1"/>
          </p:cNvPicPr>
          <p:nvPr/>
        </p:nvPicPr>
        <p:blipFill>
          <a:blip r:embed="rId21"/>
          <a:stretch>
            <a:fillRect/>
          </a:stretch>
        </p:blipFill>
        <p:spPr>
          <a:xfrm>
            <a:off x="6044059" y="5334000"/>
            <a:ext cx="5766941" cy="766763"/>
          </a:xfrm>
          <a:prstGeom prst="rect">
            <a:avLst/>
          </a:prstGeom>
        </p:spPr>
      </p:pic>
      <p:pic>
        <p:nvPicPr>
          <p:cNvPr id="22" name="Image 20" descr="preencoded.png">    </p:cNvPr>
          <p:cNvPicPr>
            <a:picLocks noChangeAspect="1"/>
          </p:cNvPicPr>
          <p:nvPr/>
        </p:nvPicPr>
        <p:blipFill>
          <a:blip r:embed="rId22"/>
          <a:stretch>
            <a:fillRect/>
          </a:stretch>
        </p:blipFill>
        <p:spPr>
          <a:xfrm>
            <a:off x="6282184" y="5479256"/>
            <a:ext cx="476250" cy="476250"/>
          </a:xfrm>
          <a:prstGeom prst="rect">
            <a:avLst/>
          </a:prstGeom>
        </p:spPr>
      </p:pic>
      <p:pic>
        <p:nvPicPr>
          <p:cNvPr id="23" name="Image 21" descr="preencoded.png">    </p:cNvPr>
          <p:cNvPicPr>
            <a:picLocks noChangeAspect="1"/>
          </p:cNvPicPr>
          <p:nvPr/>
        </p:nvPicPr>
        <p:blipFill>
          <a:blip r:embed="rId23"/>
          <a:stretch>
            <a:fillRect/>
          </a:stretch>
        </p:blipFill>
        <p:spPr>
          <a:xfrm>
            <a:off x="6389340" y="5610671"/>
            <a:ext cx="261937" cy="213420"/>
          </a:xfrm>
          <a:prstGeom prst="rect">
            <a:avLst/>
          </a:prstGeom>
        </p:spPr>
      </p:pic>
      <p:pic>
        <p:nvPicPr>
          <p:cNvPr id="24" name="Image 22" descr="preencoded.png">    </p:cNvPr>
          <p:cNvPicPr>
            <a:picLocks noChangeAspect="1"/>
          </p:cNvPicPr>
          <p:nvPr/>
        </p:nvPicPr>
        <p:blipFill>
          <a:blip r:embed="rId24"/>
          <a:stretch>
            <a:fillRect/>
          </a:stretch>
        </p:blipFill>
        <p:spPr>
          <a:xfrm>
            <a:off x="0" y="6429375"/>
            <a:ext cx="12192000" cy="428625"/>
          </a:xfrm>
          <a:prstGeom prst="rect">
            <a:avLst/>
          </a:prstGeom>
        </p:spPr>
      </p:pic>
      <p:sp>
        <p:nvSpPr>
          <p:cNvPr id="25" name="Text 0"/>
          <p:cNvSpPr/>
          <p:nvPr/>
        </p:nvSpPr>
        <p:spPr>
          <a:xfrm>
            <a:off x="381000" y="95250"/>
            <a:ext cx="4754880" cy="228600"/>
          </a:xfrm>
          <a:prstGeom prst="rect">
            <a:avLst/>
          </a:prstGeom>
          <a:noFill/>
          <a:ln/>
        </p:spPr>
        <p:txBody>
          <a:bodyPr wrap="square" lIns="0" tIns="0" rIns="0" bIns="0" rtlCol="0" anchor="ctr" vert="horz"/>
          <a:lstStyle/>
          <a:p>
            <a:pPr indent="0" marL="0">
              <a:lnSpc>
                <a:spcPts val="1800"/>
              </a:lnSpc>
              <a:buNone/>
            </a:pPr>
            <a:r>
              <a:rPr lang="en-US" sz="1200" b="1" spc="120" kern="0" dirty="0">
                <a:solidFill>
                  <a:srgbClr val="FFFFFF"/>
                </a:solidFill>
              </a:rPr>
              <a:t>BRADFORD VTS TEACHING DECK</a:t>
            </a:r>
            <a:endParaRPr lang="en-US" sz="1200" dirty="0"/>
          </a:p>
        </p:txBody>
      </p:sp>
      <p:sp>
        <p:nvSpPr>
          <p:cNvPr id="26" name="Text 1"/>
          <p:cNvSpPr/>
          <p:nvPr/>
        </p:nvSpPr>
        <p:spPr>
          <a:xfrm>
            <a:off x="762000" y="800100"/>
            <a:ext cx="11430000" cy="485775"/>
          </a:xfrm>
          <a:prstGeom prst="rect">
            <a:avLst/>
          </a:prstGeom>
          <a:noFill/>
          <a:ln/>
        </p:spPr>
        <p:txBody>
          <a:bodyPr wrap="square" lIns="0" tIns="0" rIns="0" bIns="0" rtlCol="0" anchor="ctr" vert="horz"/>
          <a:lstStyle/>
          <a:p>
            <a:pPr indent="0" marL="0">
              <a:lnSpc>
                <a:spcPts val="3825"/>
              </a:lnSpc>
              <a:buNone/>
            </a:pPr>
            <a:r>
              <a:rPr lang="en-US" sz="2550" b="1" dirty="0">
                <a:solidFill>
                  <a:srgbClr val="2C3E50"/>
                </a:solidFill>
              </a:rPr>
              <a:t>Differential Diagnosis Framework</a:t>
            </a:r>
            <a:endParaRPr lang="en-US" sz="2550" dirty="0"/>
          </a:p>
        </p:txBody>
      </p:sp>
      <p:sp>
        <p:nvSpPr>
          <p:cNvPr id="27" name="Text 2"/>
          <p:cNvSpPr/>
          <p:nvPr/>
        </p:nvSpPr>
        <p:spPr>
          <a:xfrm>
            <a:off x="762000" y="1323975"/>
            <a:ext cx="11049000" cy="257175"/>
          </a:xfrm>
          <a:prstGeom prst="rect">
            <a:avLst/>
          </a:prstGeom>
          <a:noFill/>
          <a:ln/>
        </p:spPr>
        <p:txBody>
          <a:bodyPr wrap="square" lIns="0" tIns="0" rIns="0" bIns="0" rtlCol="0" anchor="ctr" vert="horz"/>
          <a:lstStyle/>
          <a:p>
            <a:pPr indent="0" marL="0">
              <a:lnSpc>
                <a:spcPts val="2025"/>
              </a:lnSpc>
              <a:buNone/>
            </a:pPr>
            <a:r>
              <a:rPr lang="en-US" sz="1350" dirty="0">
                <a:solidFill>
                  <a:srgbClr val="7F8C8D"/>
                </a:solidFill>
              </a:rPr>
              <a:t>Systematic approach to prevent anchoring bias</a:t>
            </a:r>
            <a:endParaRPr lang="en-US" sz="1350" dirty="0"/>
          </a:p>
        </p:txBody>
      </p:sp>
      <p:sp>
        <p:nvSpPr>
          <p:cNvPr id="28" name="Text 3"/>
          <p:cNvSpPr/>
          <p:nvPr/>
        </p:nvSpPr>
        <p:spPr>
          <a:xfrm>
            <a:off x="666750" y="2200573"/>
            <a:ext cx="4805809" cy="285750"/>
          </a:xfrm>
          <a:prstGeom prst="rect">
            <a:avLst/>
          </a:prstGeom>
          <a:noFill/>
          <a:ln/>
        </p:spPr>
        <p:txBody>
          <a:bodyPr wrap="square" lIns="0" tIns="0" rIns="0" bIns="0" rtlCol="0" anchor="ctr" vert="horz"/>
          <a:lstStyle/>
          <a:p>
            <a:pPr algn="ctr" indent="0" marL="0">
              <a:lnSpc>
                <a:spcPts val="2250"/>
              </a:lnSpc>
              <a:buNone/>
            </a:pPr>
            <a:r>
              <a:rPr lang="en-US" sz="1500" b="1" dirty="0">
                <a:solidFill>
                  <a:srgbClr val="7F8C8D"/>
                </a:solidFill>
              </a:rPr>
              <a:t>CLINICAL MNEMONIC</a:t>
            </a:r>
            <a:endParaRPr lang="en-US" sz="1500" dirty="0"/>
          </a:p>
        </p:txBody>
      </p:sp>
      <p:sp>
        <p:nvSpPr>
          <p:cNvPr id="29" name="Text 4"/>
          <p:cNvSpPr/>
          <p:nvPr/>
        </p:nvSpPr>
        <p:spPr>
          <a:xfrm>
            <a:off x="666750" y="2638723"/>
            <a:ext cx="4805809" cy="544711"/>
          </a:xfrm>
          <a:prstGeom prst="rect">
            <a:avLst/>
          </a:prstGeom>
          <a:noFill/>
          <a:ln/>
        </p:spPr>
        <p:txBody>
          <a:bodyPr wrap="square" lIns="0" tIns="0" rIns="0" bIns="0" rtlCol="0" anchor="ctr" vert="horz"/>
          <a:lstStyle/>
          <a:p>
            <a:pPr algn="ctr" indent="0" marL="0">
              <a:lnSpc>
                <a:spcPts val="4290"/>
              </a:lnSpc>
              <a:buNone/>
            </a:pPr>
            <a:r>
              <a:rPr lang="en-US" sz="3900" b="1" spc="240" kern="0" dirty="0">
                <a:solidFill>
                  <a:srgbClr val="F58220"/>
                </a:solidFill>
              </a:rPr>
              <a:t>CARDIAC</a:t>
            </a:r>
            <a:endParaRPr lang="en-US" sz="3900" dirty="0"/>
          </a:p>
        </p:txBody>
      </p:sp>
      <p:sp>
        <p:nvSpPr>
          <p:cNvPr id="30" name="Text 5"/>
          <p:cNvSpPr/>
          <p:nvPr/>
        </p:nvSpPr>
        <p:spPr>
          <a:xfrm>
            <a:off x="666750" y="3183434"/>
            <a:ext cx="4805809" cy="544711"/>
          </a:xfrm>
          <a:prstGeom prst="rect">
            <a:avLst/>
          </a:prstGeom>
          <a:noFill/>
          <a:ln/>
        </p:spPr>
        <p:txBody>
          <a:bodyPr wrap="square" lIns="0" tIns="0" rIns="0" bIns="0" rtlCol="0" anchor="ctr" vert="horz"/>
          <a:lstStyle/>
          <a:p>
            <a:pPr algn="ctr" indent="0" marL="0">
              <a:lnSpc>
                <a:spcPts val="4290"/>
              </a:lnSpc>
              <a:buNone/>
            </a:pPr>
            <a:r>
              <a:rPr lang="en-US" sz="3900" b="1" spc="240" kern="0" dirty="0">
                <a:solidFill>
                  <a:srgbClr val="F58220"/>
                </a:solidFill>
              </a:rPr>
              <a:t>ASTHMA</a:t>
            </a:r>
            <a:endParaRPr lang="en-US" sz="3900" dirty="0"/>
          </a:p>
        </p:txBody>
      </p:sp>
      <p:sp>
        <p:nvSpPr>
          <p:cNvPr id="31" name="Text 6"/>
          <p:cNvSpPr/>
          <p:nvPr/>
        </p:nvSpPr>
        <p:spPr>
          <a:xfrm>
            <a:off x="666750" y="3728145"/>
            <a:ext cx="4805809" cy="544711"/>
          </a:xfrm>
          <a:prstGeom prst="rect">
            <a:avLst/>
          </a:prstGeom>
          <a:noFill/>
          <a:ln/>
        </p:spPr>
        <p:txBody>
          <a:bodyPr wrap="square" lIns="0" tIns="0" rIns="0" bIns="0" rtlCol="0" anchor="ctr" vert="horz"/>
          <a:lstStyle/>
          <a:p>
            <a:pPr algn="ctr" indent="0" marL="0">
              <a:lnSpc>
                <a:spcPts val="4290"/>
              </a:lnSpc>
              <a:buNone/>
            </a:pPr>
            <a:r>
              <a:rPr lang="en-US" sz="3900" b="1" spc="240" kern="0" dirty="0">
                <a:solidFill>
                  <a:srgbClr val="F58220"/>
                </a:solidFill>
              </a:rPr>
              <a:t>MATTERS</a:t>
            </a:r>
            <a:endParaRPr lang="en-US" sz="3900" dirty="0"/>
          </a:p>
        </p:txBody>
      </p:sp>
      <p:sp>
        <p:nvSpPr>
          <p:cNvPr id="32" name="Text 7"/>
          <p:cNvSpPr/>
          <p:nvPr/>
        </p:nvSpPr>
        <p:spPr>
          <a:xfrm>
            <a:off x="666750" y="4463355"/>
            <a:ext cx="4805809" cy="517922"/>
          </a:xfrm>
          <a:prstGeom prst="rect">
            <a:avLst/>
          </a:prstGeom>
          <a:noFill/>
          <a:ln/>
        </p:spPr>
        <p:txBody>
          <a:bodyPr wrap="square" lIns="0" tIns="0" rIns="0" bIns="0" rtlCol="0" anchor="ctr" vert="horz"/>
          <a:lstStyle/>
          <a:p>
            <a:pPr algn="ctr" indent="0" marL="0">
              <a:lnSpc>
                <a:spcPts val="2040"/>
              </a:lnSpc>
              <a:buNone/>
            </a:pPr>
            <a:r>
              <a:rPr lang="en-US" sz="1275" i="1" dirty="0">
                <a:solidFill>
                  <a:srgbClr val="34495E"/>
                </a:solidFill>
              </a:rPr>
              <a:t>A broad framework ensuring we look beyond the obvious "smoker's cough" or "known heart failure."</a:t>
            </a:r>
            <a:endParaRPr lang="en-US" sz="1275" dirty="0"/>
          </a:p>
        </p:txBody>
      </p:sp>
      <p:sp>
        <p:nvSpPr>
          <p:cNvPr id="33" name="Text 8"/>
          <p:cNvSpPr/>
          <p:nvPr/>
        </p:nvSpPr>
        <p:spPr>
          <a:xfrm>
            <a:off x="1101626" y="5171777"/>
            <a:ext cx="4180433" cy="600075"/>
          </a:xfrm>
          <a:prstGeom prst="rect">
            <a:avLst/>
          </a:prstGeom>
          <a:noFill/>
          <a:ln/>
        </p:spPr>
        <p:txBody>
          <a:bodyPr wrap="square" lIns="0" tIns="0" rIns="0" bIns="0" rtlCol="0" anchor="ctr" vert="horz"/>
          <a:lstStyle/>
          <a:p>
            <a:pPr indent="0" marL="0">
              <a:lnSpc>
                <a:spcPts val="1575"/>
              </a:lnSpc>
              <a:buNone/>
            </a:pPr>
            <a:r>
              <a:rPr lang="en-US" sz="1125" b="1" dirty="0">
                <a:solidFill>
                  <a:srgbClr val="856404"/>
                </a:solidFill>
              </a:rPr>
              <a:t>Pitfall:</a:t>
            </a:r>
            <a:pPr indent="0" marL="0">
              <a:lnSpc>
                <a:spcPts val="1575"/>
              </a:lnSpc>
              <a:buNone/>
            </a:pPr>
            <a:r>
              <a:rPr lang="en-US" sz="1125" dirty="0">
                <a:solidFill>
                  <a:srgbClr val="856404"/>
                </a:solidFill>
              </a:rPr>
              <a:t> Avoid anchoring bias. Do not stop searching once a single cause is found; multi-morbidity is common in older adults presenting with breathlessness.</a:t>
            </a:r>
            <a:endParaRPr lang="en-US" sz="1125" dirty="0"/>
          </a:p>
        </p:txBody>
      </p:sp>
      <p:sp>
        <p:nvSpPr>
          <p:cNvPr id="34" name="Text 9"/>
          <p:cNvSpPr/>
          <p:nvPr/>
        </p:nvSpPr>
        <p:spPr>
          <a:xfrm>
            <a:off x="6948934" y="1943100"/>
            <a:ext cx="4623941"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Cardiac Domain</a:t>
            </a:r>
            <a:endParaRPr lang="en-US" sz="1350" dirty="0"/>
          </a:p>
        </p:txBody>
      </p:sp>
      <p:sp>
        <p:nvSpPr>
          <p:cNvPr id="35" name="Text 10"/>
          <p:cNvSpPr/>
          <p:nvPr/>
        </p:nvSpPr>
        <p:spPr>
          <a:xfrm>
            <a:off x="6948934" y="2228850"/>
            <a:ext cx="5243066" cy="214313"/>
          </a:xfrm>
          <a:prstGeom prst="rect">
            <a:avLst/>
          </a:prstGeom>
          <a:noFill/>
          <a:ln/>
        </p:spPr>
        <p:txBody>
          <a:bodyPr wrap="square" lIns="0" tIns="0" rIns="0" bIns="0" rtlCol="0" anchor="ctr" vert="horz"/>
          <a:lstStyle/>
          <a:p>
            <a:pPr indent="0" marL="0">
              <a:lnSpc>
                <a:spcPts val="1688"/>
              </a:lnSpc>
              <a:buNone/>
            </a:pPr>
            <a:r>
              <a:rPr lang="en-US" sz="1125" dirty="0">
                <a:solidFill>
                  <a:srgbClr val="7F8C8D"/>
                </a:solidFill>
              </a:rPr>
              <a:t>Heart Failure, ACS, Arrhythmias, Valvular disease, Tamponade</a:t>
            </a:r>
            <a:endParaRPr lang="en-US" sz="1125" dirty="0"/>
          </a:p>
        </p:txBody>
      </p:sp>
      <p:sp>
        <p:nvSpPr>
          <p:cNvPr id="36" name="Text 11"/>
          <p:cNvSpPr/>
          <p:nvPr/>
        </p:nvSpPr>
        <p:spPr>
          <a:xfrm>
            <a:off x="6948934" y="2824163"/>
            <a:ext cx="4623941"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Respiratory Domain</a:t>
            </a:r>
            <a:endParaRPr lang="en-US" sz="1350" dirty="0"/>
          </a:p>
        </p:txBody>
      </p:sp>
      <p:sp>
        <p:nvSpPr>
          <p:cNvPr id="37" name="Text 12"/>
          <p:cNvSpPr/>
          <p:nvPr/>
        </p:nvSpPr>
        <p:spPr>
          <a:xfrm>
            <a:off x="6948934" y="3109913"/>
            <a:ext cx="5243066" cy="214313"/>
          </a:xfrm>
          <a:prstGeom prst="rect">
            <a:avLst/>
          </a:prstGeom>
          <a:noFill/>
          <a:ln/>
        </p:spPr>
        <p:txBody>
          <a:bodyPr wrap="square" lIns="0" tIns="0" rIns="0" bIns="0" rtlCol="0" anchor="ctr" vert="horz"/>
          <a:lstStyle/>
          <a:p>
            <a:pPr indent="0" marL="0">
              <a:lnSpc>
                <a:spcPts val="1688"/>
              </a:lnSpc>
              <a:buNone/>
            </a:pPr>
            <a:r>
              <a:rPr lang="en-US" sz="1125" dirty="0">
                <a:solidFill>
                  <a:srgbClr val="7F8C8D"/>
                </a:solidFill>
              </a:rPr>
              <a:t>Asthma, COPD, PE, Pneumonia, Pneumothorax, Fibrosis, Cancer</a:t>
            </a:r>
            <a:endParaRPr lang="en-US" sz="1125" dirty="0"/>
          </a:p>
        </p:txBody>
      </p:sp>
      <p:sp>
        <p:nvSpPr>
          <p:cNvPr id="38" name="Text 13"/>
          <p:cNvSpPr/>
          <p:nvPr/>
        </p:nvSpPr>
        <p:spPr>
          <a:xfrm>
            <a:off x="6948934" y="3705225"/>
            <a:ext cx="4623941"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Haematological Domain</a:t>
            </a:r>
            <a:endParaRPr lang="en-US" sz="1350" dirty="0"/>
          </a:p>
        </p:txBody>
      </p:sp>
      <p:sp>
        <p:nvSpPr>
          <p:cNvPr id="39" name="Text 14"/>
          <p:cNvSpPr/>
          <p:nvPr/>
        </p:nvSpPr>
        <p:spPr>
          <a:xfrm>
            <a:off x="6948934" y="3990975"/>
            <a:ext cx="5243066" cy="214313"/>
          </a:xfrm>
          <a:prstGeom prst="rect">
            <a:avLst/>
          </a:prstGeom>
          <a:noFill/>
          <a:ln/>
        </p:spPr>
        <p:txBody>
          <a:bodyPr wrap="square" lIns="0" tIns="0" rIns="0" bIns="0" rtlCol="0" anchor="ctr" vert="horz"/>
          <a:lstStyle/>
          <a:p>
            <a:pPr indent="0" marL="0">
              <a:lnSpc>
                <a:spcPts val="1688"/>
              </a:lnSpc>
              <a:buNone/>
            </a:pPr>
            <a:r>
              <a:rPr lang="en-US" sz="1125" dirty="0">
                <a:solidFill>
                  <a:srgbClr val="7F8C8D"/>
                </a:solidFill>
              </a:rPr>
              <a:t>Anaemia (very common), Polycythaemia</a:t>
            </a:r>
            <a:endParaRPr lang="en-US" sz="1125" dirty="0"/>
          </a:p>
        </p:txBody>
      </p:sp>
      <p:sp>
        <p:nvSpPr>
          <p:cNvPr id="40" name="Text 15"/>
          <p:cNvSpPr/>
          <p:nvPr/>
        </p:nvSpPr>
        <p:spPr>
          <a:xfrm>
            <a:off x="6948934" y="4586288"/>
            <a:ext cx="4623941"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Metabolic &amp; Others</a:t>
            </a:r>
            <a:endParaRPr lang="en-US" sz="1350" dirty="0"/>
          </a:p>
        </p:txBody>
      </p:sp>
      <p:sp>
        <p:nvSpPr>
          <p:cNvPr id="41" name="Text 16"/>
          <p:cNvSpPr/>
          <p:nvPr/>
        </p:nvSpPr>
        <p:spPr>
          <a:xfrm>
            <a:off x="6948934" y="4872038"/>
            <a:ext cx="5243066" cy="214313"/>
          </a:xfrm>
          <a:prstGeom prst="rect">
            <a:avLst/>
          </a:prstGeom>
          <a:noFill/>
          <a:ln/>
        </p:spPr>
        <p:txBody>
          <a:bodyPr wrap="square" lIns="0" tIns="0" rIns="0" bIns="0" rtlCol="0" anchor="ctr" vert="horz"/>
          <a:lstStyle/>
          <a:p>
            <a:pPr indent="0" marL="0">
              <a:lnSpc>
                <a:spcPts val="1688"/>
              </a:lnSpc>
              <a:buNone/>
            </a:pPr>
            <a:r>
              <a:rPr lang="en-US" sz="1125" dirty="0">
                <a:solidFill>
                  <a:srgbClr val="7F8C8D"/>
                </a:solidFill>
              </a:rPr>
              <a:t>DKA, AKI/Sepsis, Thyrotoxicosis, Obesity, Deconditioning</a:t>
            </a:r>
            <a:endParaRPr lang="en-US" sz="1125" dirty="0"/>
          </a:p>
        </p:txBody>
      </p:sp>
      <p:sp>
        <p:nvSpPr>
          <p:cNvPr id="42" name="Text 17"/>
          <p:cNvSpPr/>
          <p:nvPr/>
        </p:nvSpPr>
        <p:spPr>
          <a:xfrm>
            <a:off x="6948934" y="5467350"/>
            <a:ext cx="4623941"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Psychogenic Domain</a:t>
            </a:r>
            <a:endParaRPr lang="en-US" sz="1350" dirty="0"/>
          </a:p>
        </p:txBody>
      </p:sp>
      <p:sp>
        <p:nvSpPr>
          <p:cNvPr id="43" name="Text 18"/>
          <p:cNvSpPr/>
          <p:nvPr/>
        </p:nvSpPr>
        <p:spPr>
          <a:xfrm>
            <a:off x="6948934" y="5753100"/>
            <a:ext cx="5243066" cy="214313"/>
          </a:xfrm>
          <a:prstGeom prst="rect">
            <a:avLst/>
          </a:prstGeom>
          <a:noFill/>
          <a:ln/>
        </p:spPr>
        <p:txBody>
          <a:bodyPr wrap="square" lIns="0" tIns="0" rIns="0" bIns="0" rtlCol="0" anchor="ctr" vert="horz"/>
          <a:lstStyle/>
          <a:p>
            <a:pPr indent="0" marL="0">
              <a:lnSpc>
                <a:spcPts val="1688"/>
              </a:lnSpc>
              <a:buNone/>
            </a:pPr>
            <a:r>
              <a:rPr lang="en-US" sz="1125" dirty="0">
                <a:solidFill>
                  <a:srgbClr val="7F8C8D"/>
                </a:solidFill>
              </a:rPr>
              <a:t>Anxiety, Panic disorder (Diagnosis of exclusion)</a:t>
            </a:r>
            <a:endParaRPr lang="en-US" sz="1125" dirty="0"/>
          </a:p>
        </p:txBody>
      </p:sp>
      <p:sp>
        <p:nvSpPr>
          <p:cNvPr id="44" name="Text 19"/>
          <p:cNvSpPr/>
          <p:nvPr/>
        </p:nvSpPr>
        <p:spPr>
          <a:xfrm>
            <a:off x="381000" y="6543675"/>
            <a:ext cx="3360420" cy="200025"/>
          </a:xfrm>
          <a:prstGeom prst="rect">
            <a:avLst/>
          </a:prstGeom>
          <a:noFill/>
          <a:ln/>
        </p:spPr>
        <p:txBody>
          <a:bodyPr wrap="square" lIns="0" tIns="0" rIns="0" bIns="0" rtlCol="0" anchor="ctr" vert="horz"/>
          <a:lstStyle/>
          <a:p>
            <a:pPr indent="0" marL="0">
              <a:lnSpc>
                <a:spcPts val="1575"/>
              </a:lnSpc>
              <a:buNone/>
            </a:pPr>
            <a:r>
              <a:rPr lang="en-US" sz="1050" b="1" dirty="0">
                <a:solidFill>
                  <a:srgbClr val="F58220"/>
                </a:solidFill>
              </a:rPr>
              <a:t>www.bradfordvts.co.uk</a:t>
            </a:r>
            <a:endParaRPr lang="en-US" sz="1050" dirty="0"/>
          </a:p>
        </p:txBody>
      </p:sp>
      <p:sp>
        <p:nvSpPr>
          <p:cNvPr id="45" name="Text 20"/>
          <p:cNvSpPr/>
          <p:nvPr/>
        </p:nvSpPr>
        <p:spPr>
          <a:xfrm>
            <a:off x="8316664" y="6557963"/>
            <a:ext cx="3875336" cy="171450"/>
          </a:xfrm>
          <a:prstGeom prst="rect">
            <a:avLst/>
          </a:prstGeom>
          <a:noFill/>
          <a:ln/>
        </p:spPr>
        <p:txBody>
          <a:bodyPr wrap="square" lIns="0" tIns="0" rIns="0" bIns="0" rtlCol="0" anchor="ctr" vert="horz"/>
          <a:lstStyle/>
          <a:p>
            <a:pPr indent="0" marL="0">
              <a:lnSpc>
                <a:spcPts val="1350"/>
              </a:lnSpc>
              <a:buNone/>
            </a:pPr>
            <a:r>
              <a:rPr lang="en-US" sz="900" dirty="0">
                <a:solidFill>
                  <a:srgbClr val="BDC3C7"/>
                </a:solidFill>
              </a:rPr>
              <a:t>Clinical content based on NICE CKS (2023) and NICE NG106 (2025)</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0" y="0"/>
            <a:ext cx="12192000" cy="419100"/>
          </a:xfrm>
          <a:prstGeom prst="rect">
            <a:avLst/>
          </a:prstGeom>
        </p:spPr>
      </p:pic>
      <p:pic>
        <p:nvPicPr>
          <p:cNvPr id="5" name="Image 3" descr="preencoded.png">    </p:cNvPr>
          <p:cNvPicPr>
            <a:picLocks noChangeAspect="1"/>
          </p:cNvPicPr>
          <p:nvPr/>
        </p:nvPicPr>
        <p:blipFill>
          <a:blip r:embed="rId5"/>
          <a:stretch>
            <a:fillRect/>
          </a:stretch>
        </p:blipFill>
        <p:spPr>
          <a:xfrm>
            <a:off x="381000" y="561975"/>
            <a:ext cx="11811000" cy="925711"/>
          </a:xfrm>
          <a:prstGeom prst="rect">
            <a:avLst/>
          </a:prstGeom>
        </p:spPr>
      </p:pic>
      <p:pic>
        <p:nvPicPr>
          <p:cNvPr id="6" name="Image 4" descr="preencoded.png">    </p:cNvPr>
          <p:cNvPicPr>
            <a:picLocks noChangeAspect="1"/>
          </p:cNvPicPr>
          <p:nvPr/>
        </p:nvPicPr>
        <p:blipFill>
          <a:blip r:embed="rId6"/>
          <a:stretch>
            <a:fillRect/>
          </a:stretch>
        </p:blipFill>
        <p:spPr>
          <a:xfrm>
            <a:off x="381000" y="1678186"/>
            <a:ext cx="5595938" cy="1614488"/>
          </a:xfrm>
          <a:prstGeom prst="rect">
            <a:avLst/>
          </a:prstGeom>
        </p:spPr>
      </p:pic>
      <p:pic>
        <p:nvPicPr>
          <p:cNvPr id="7" name="Image 5" descr="preencoded.png">    </p:cNvPr>
          <p:cNvPicPr>
            <a:picLocks noChangeAspect="1"/>
          </p:cNvPicPr>
          <p:nvPr/>
        </p:nvPicPr>
        <p:blipFill>
          <a:blip r:embed="rId7"/>
          <a:stretch>
            <a:fillRect/>
          </a:stretch>
        </p:blipFill>
        <p:spPr>
          <a:xfrm>
            <a:off x="552450" y="1897261"/>
            <a:ext cx="228600" cy="190500"/>
          </a:xfrm>
          <a:prstGeom prst="rect">
            <a:avLst/>
          </a:prstGeom>
        </p:spPr>
      </p:pic>
      <p:pic>
        <p:nvPicPr>
          <p:cNvPr id="8" name="Image 6" descr="preencoded.png">    </p:cNvPr>
          <p:cNvPicPr>
            <a:picLocks noChangeAspect="1"/>
          </p:cNvPicPr>
          <p:nvPr/>
        </p:nvPicPr>
        <p:blipFill>
          <a:blip r:embed="rId8"/>
          <a:stretch>
            <a:fillRect/>
          </a:stretch>
        </p:blipFill>
        <p:spPr>
          <a:xfrm>
            <a:off x="552450" y="2306836"/>
            <a:ext cx="119063" cy="99120"/>
          </a:xfrm>
          <a:prstGeom prst="rect">
            <a:avLst/>
          </a:prstGeom>
        </p:spPr>
      </p:pic>
      <p:pic>
        <p:nvPicPr>
          <p:cNvPr id="9" name="Image 7" descr="preencoded.png">    </p:cNvPr>
          <p:cNvPicPr>
            <a:picLocks noChangeAspect="1"/>
          </p:cNvPicPr>
          <p:nvPr/>
        </p:nvPicPr>
        <p:blipFill>
          <a:blip r:embed="rId9"/>
          <a:stretch>
            <a:fillRect/>
          </a:stretch>
        </p:blipFill>
        <p:spPr>
          <a:xfrm>
            <a:off x="552450" y="2597348"/>
            <a:ext cx="119063" cy="99120"/>
          </a:xfrm>
          <a:prstGeom prst="rect">
            <a:avLst/>
          </a:prstGeom>
        </p:spPr>
      </p:pic>
      <p:pic>
        <p:nvPicPr>
          <p:cNvPr id="10" name="Image 8" descr="preencoded.png">    </p:cNvPr>
          <p:cNvPicPr>
            <a:picLocks noChangeAspect="1"/>
          </p:cNvPicPr>
          <p:nvPr/>
        </p:nvPicPr>
        <p:blipFill>
          <a:blip r:embed="rId10"/>
          <a:stretch>
            <a:fillRect/>
          </a:stretch>
        </p:blipFill>
        <p:spPr>
          <a:xfrm>
            <a:off x="552450" y="2887861"/>
            <a:ext cx="119063" cy="99120"/>
          </a:xfrm>
          <a:prstGeom prst="rect">
            <a:avLst/>
          </a:prstGeom>
        </p:spPr>
      </p:pic>
      <p:pic>
        <p:nvPicPr>
          <p:cNvPr id="11" name="Image 9" descr="preencoded.png">    </p:cNvPr>
          <p:cNvPicPr>
            <a:picLocks noChangeAspect="1"/>
          </p:cNvPicPr>
          <p:nvPr/>
        </p:nvPicPr>
        <p:blipFill>
          <a:blip r:embed="rId11"/>
          <a:stretch>
            <a:fillRect/>
          </a:stretch>
        </p:blipFill>
        <p:spPr>
          <a:xfrm>
            <a:off x="381000" y="3483173"/>
            <a:ext cx="5595938" cy="1614488"/>
          </a:xfrm>
          <a:prstGeom prst="rect">
            <a:avLst/>
          </a:prstGeom>
        </p:spPr>
      </p:pic>
      <p:pic>
        <p:nvPicPr>
          <p:cNvPr id="12" name="Image 10" descr="preencoded.png">    </p:cNvPr>
          <p:cNvPicPr>
            <a:picLocks noChangeAspect="1"/>
          </p:cNvPicPr>
          <p:nvPr/>
        </p:nvPicPr>
        <p:blipFill>
          <a:blip r:embed="rId12"/>
          <a:stretch>
            <a:fillRect/>
          </a:stretch>
        </p:blipFill>
        <p:spPr>
          <a:xfrm>
            <a:off x="552450" y="3702248"/>
            <a:ext cx="228600" cy="190500"/>
          </a:xfrm>
          <a:prstGeom prst="rect">
            <a:avLst/>
          </a:prstGeom>
        </p:spPr>
      </p:pic>
      <p:pic>
        <p:nvPicPr>
          <p:cNvPr id="13" name="Image 11" descr="preencoded.png">    </p:cNvPr>
          <p:cNvPicPr>
            <a:picLocks noChangeAspect="1"/>
          </p:cNvPicPr>
          <p:nvPr/>
        </p:nvPicPr>
        <p:blipFill>
          <a:blip r:embed="rId13"/>
          <a:stretch>
            <a:fillRect/>
          </a:stretch>
        </p:blipFill>
        <p:spPr>
          <a:xfrm>
            <a:off x="552450" y="4111823"/>
            <a:ext cx="119063" cy="99120"/>
          </a:xfrm>
          <a:prstGeom prst="rect">
            <a:avLst/>
          </a:prstGeom>
        </p:spPr>
      </p:pic>
      <p:pic>
        <p:nvPicPr>
          <p:cNvPr id="14" name="Image 12" descr="preencoded.png">    </p:cNvPr>
          <p:cNvPicPr>
            <a:picLocks noChangeAspect="1"/>
          </p:cNvPicPr>
          <p:nvPr/>
        </p:nvPicPr>
        <p:blipFill>
          <a:blip r:embed="rId14"/>
          <a:stretch>
            <a:fillRect/>
          </a:stretch>
        </p:blipFill>
        <p:spPr>
          <a:xfrm>
            <a:off x="552450" y="4402336"/>
            <a:ext cx="119063" cy="99120"/>
          </a:xfrm>
          <a:prstGeom prst="rect">
            <a:avLst/>
          </a:prstGeom>
        </p:spPr>
      </p:pic>
      <p:pic>
        <p:nvPicPr>
          <p:cNvPr id="15" name="Image 13" descr="preencoded.png">    </p:cNvPr>
          <p:cNvPicPr>
            <a:picLocks noChangeAspect="1"/>
          </p:cNvPicPr>
          <p:nvPr/>
        </p:nvPicPr>
        <p:blipFill>
          <a:blip r:embed="rId15"/>
          <a:stretch>
            <a:fillRect/>
          </a:stretch>
        </p:blipFill>
        <p:spPr>
          <a:xfrm>
            <a:off x="552450" y="4692848"/>
            <a:ext cx="119063" cy="99120"/>
          </a:xfrm>
          <a:prstGeom prst="rect">
            <a:avLst/>
          </a:prstGeom>
        </p:spPr>
      </p:pic>
      <p:pic>
        <p:nvPicPr>
          <p:cNvPr id="16" name="Image 14" descr="preencoded.png">    </p:cNvPr>
          <p:cNvPicPr>
            <a:picLocks noChangeAspect="1"/>
          </p:cNvPicPr>
          <p:nvPr/>
        </p:nvPicPr>
        <p:blipFill>
          <a:blip r:embed="rId16"/>
          <a:stretch>
            <a:fillRect/>
          </a:stretch>
        </p:blipFill>
        <p:spPr>
          <a:xfrm>
            <a:off x="6215063" y="1678186"/>
            <a:ext cx="5595938" cy="1614488"/>
          </a:xfrm>
          <a:prstGeom prst="rect">
            <a:avLst/>
          </a:prstGeom>
        </p:spPr>
      </p:pic>
      <p:pic>
        <p:nvPicPr>
          <p:cNvPr id="17" name="Image 15" descr="preencoded.png">    </p:cNvPr>
          <p:cNvPicPr>
            <a:picLocks noChangeAspect="1"/>
          </p:cNvPicPr>
          <p:nvPr/>
        </p:nvPicPr>
        <p:blipFill>
          <a:blip r:embed="rId17"/>
          <a:stretch>
            <a:fillRect/>
          </a:stretch>
        </p:blipFill>
        <p:spPr>
          <a:xfrm>
            <a:off x="6386513" y="1897261"/>
            <a:ext cx="228600" cy="190500"/>
          </a:xfrm>
          <a:prstGeom prst="rect">
            <a:avLst/>
          </a:prstGeom>
        </p:spPr>
      </p:pic>
      <p:pic>
        <p:nvPicPr>
          <p:cNvPr id="18" name="Image 16" descr="preencoded.png">    </p:cNvPr>
          <p:cNvPicPr>
            <a:picLocks noChangeAspect="1"/>
          </p:cNvPicPr>
          <p:nvPr/>
        </p:nvPicPr>
        <p:blipFill>
          <a:blip r:embed="rId18"/>
          <a:stretch>
            <a:fillRect/>
          </a:stretch>
        </p:blipFill>
        <p:spPr>
          <a:xfrm>
            <a:off x="6386513" y="2306836"/>
            <a:ext cx="119063" cy="99120"/>
          </a:xfrm>
          <a:prstGeom prst="rect">
            <a:avLst/>
          </a:prstGeom>
        </p:spPr>
      </p:pic>
      <p:pic>
        <p:nvPicPr>
          <p:cNvPr id="19" name="Image 17" descr="preencoded.png">    </p:cNvPr>
          <p:cNvPicPr>
            <a:picLocks noChangeAspect="1"/>
          </p:cNvPicPr>
          <p:nvPr/>
        </p:nvPicPr>
        <p:blipFill>
          <a:blip r:embed="rId19"/>
          <a:stretch>
            <a:fillRect/>
          </a:stretch>
        </p:blipFill>
        <p:spPr>
          <a:xfrm>
            <a:off x="6386513" y="2597348"/>
            <a:ext cx="119063" cy="99120"/>
          </a:xfrm>
          <a:prstGeom prst="rect">
            <a:avLst/>
          </a:prstGeom>
        </p:spPr>
      </p:pic>
      <p:pic>
        <p:nvPicPr>
          <p:cNvPr id="20" name="Image 18" descr="preencoded.png">    </p:cNvPr>
          <p:cNvPicPr>
            <a:picLocks noChangeAspect="1"/>
          </p:cNvPicPr>
          <p:nvPr/>
        </p:nvPicPr>
        <p:blipFill>
          <a:blip r:embed="rId20"/>
          <a:stretch>
            <a:fillRect/>
          </a:stretch>
        </p:blipFill>
        <p:spPr>
          <a:xfrm>
            <a:off x="6386513" y="2887861"/>
            <a:ext cx="119063" cy="99120"/>
          </a:xfrm>
          <a:prstGeom prst="rect">
            <a:avLst/>
          </a:prstGeom>
        </p:spPr>
      </p:pic>
      <p:pic>
        <p:nvPicPr>
          <p:cNvPr id="21" name="Image 19" descr="preencoded.png">    </p:cNvPr>
          <p:cNvPicPr>
            <a:picLocks noChangeAspect="1"/>
          </p:cNvPicPr>
          <p:nvPr/>
        </p:nvPicPr>
        <p:blipFill>
          <a:blip r:embed="rId21"/>
          <a:stretch>
            <a:fillRect/>
          </a:stretch>
        </p:blipFill>
        <p:spPr>
          <a:xfrm>
            <a:off x="6215063" y="3483173"/>
            <a:ext cx="5595938" cy="1614488"/>
          </a:xfrm>
          <a:prstGeom prst="rect">
            <a:avLst/>
          </a:prstGeom>
        </p:spPr>
      </p:pic>
      <p:pic>
        <p:nvPicPr>
          <p:cNvPr id="22" name="Image 20" descr="preencoded.png">    </p:cNvPr>
          <p:cNvPicPr>
            <a:picLocks noChangeAspect="1"/>
          </p:cNvPicPr>
          <p:nvPr/>
        </p:nvPicPr>
        <p:blipFill>
          <a:blip r:embed="rId22"/>
          <a:stretch>
            <a:fillRect/>
          </a:stretch>
        </p:blipFill>
        <p:spPr>
          <a:xfrm>
            <a:off x="6386513" y="3702248"/>
            <a:ext cx="228600" cy="190500"/>
          </a:xfrm>
          <a:prstGeom prst="rect">
            <a:avLst/>
          </a:prstGeom>
        </p:spPr>
      </p:pic>
      <p:pic>
        <p:nvPicPr>
          <p:cNvPr id="23" name="Image 21" descr="preencoded.png">    </p:cNvPr>
          <p:cNvPicPr>
            <a:picLocks noChangeAspect="1"/>
          </p:cNvPicPr>
          <p:nvPr/>
        </p:nvPicPr>
        <p:blipFill>
          <a:blip r:embed="rId23"/>
          <a:stretch>
            <a:fillRect/>
          </a:stretch>
        </p:blipFill>
        <p:spPr>
          <a:xfrm>
            <a:off x="6386513" y="4111823"/>
            <a:ext cx="119063" cy="99120"/>
          </a:xfrm>
          <a:prstGeom prst="rect">
            <a:avLst/>
          </a:prstGeom>
        </p:spPr>
      </p:pic>
      <p:pic>
        <p:nvPicPr>
          <p:cNvPr id="24" name="Image 22" descr="preencoded.png">    </p:cNvPr>
          <p:cNvPicPr>
            <a:picLocks noChangeAspect="1"/>
          </p:cNvPicPr>
          <p:nvPr/>
        </p:nvPicPr>
        <p:blipFill>
          <a:blip r:embed="rId24"/>
          <a:stretch>
            <a:fillRect/>
          </a:stretch>
        </p:blipFill>
        <p:spPr>
          <a:xfrm>
            <a:off x="6386513" y="4402336"/>
            <a:ext cx="119063" cy="99120"/>
          </a:xfrm>
          <a:prstGeom prst="rect">
            <a:avLst/>
          </a:prstGeom>
        </p:spPr>
      </p:pic>
      <p:pic>
        <p:nvPicPr>
          <p:cNvPr id="25" name="Image 23" descr="preencoded.png">    </p:cNvPr>
          <p:cNvPicPr>
            <a:picLocks noChangeAspect="1"/>
          </p:cNvPicPr>
          <p:nvPr/>
        </p:nvPicPr>
        <p:blipFill>
          <a:blip r:embed="rId25"/>
          <a:stretch>
            <a:fillRect/>
          </a:stretch>
        </p:blipFill>
        <p:spPr>
          <a:xfrm>
            <a:off x="6386513" y="4692848"/>
            <a:ext cx="119063" cy="99120"/>
          </a:xfrm>
          <a:prstGeom prst="rect">
            <a:avLst/>
          </a:prstGeom>
        </p:spPr>
      </p:pic>
      <p:pic>
        <p:nvPicPr>
          <p:cNvPr id="26" name="Image 24" descr="preencoded.png">    </p:cNvPr>
          <p:cNvPicPr>
            <a:picLocks noChangeAspect="1"/>
          </p:cNvPicPr>
          <p:nvPr/>
        </p:nvPicPr>
        <p:blipFill>
          <a:blip r:embed="rId26"/>
          <a:stretch>
            <a:fillRect/>
          </a:stretch>
        </p:blipFill>
        <p:spPr>
          <a:xfrm>
            <a:off x="381000" y="5288161"/>
            <a:ext cx="11430000" cy="742950"/>
          </a:xfrm>
          <a:prstGeom prst="rect">
            <a:avLst/>
          </a:prstGeom>
        </p:spPr>
      </p:pic>
      <p:pic>
        <p:nvPicPr>
          <p:cNvPr id="27" name="Image 25" descr="preencoded.png">    </p:cNvPr>
          <p:cNvPicPr>
            <a:picLocks noChangeAspect="1"/>
          </p:cNvPicPr>
          <p:nvPr/>
        </p:nvPicPr>
        <p:blipFill>
          <a:blip r:embed="rId27"/>
          <a:stretch>
            <a:fillRect/>
          </a:stretch>
        </p:blipFill>
        <p:spPr>
          <a:xfrm>
            <a:off x="619125" y="5469136"/>
            <a:ext cx="381000" cy="381000"/>
          </a:xfrm>
          <a:prstGeom prst="rect">
            <a:avLst/>
          </a:prstGeom>
        </p:spPr>
      </p:pic>
      <p:pic>
        <p:nvPicPr>
          <p:cNvPr id="28" name="Image 26" descr="preencoded.png">    </p:cNvPr>
          <p:cNvPicPr>
            <a:picLocks noChangeAspect="1"/>
          </p:cNvPicPr>
          <p:nvPr/>
        </p:nvPicPr>
        <p:blipFill>
          <a:blip r:embed="rId28"/>
          <a:stretch>
            <a:fillRect/>
          </a:stretch>
        </p:blipFill>
        <p:spPr>
          <a:xfrm>
            <a:off x="0" y="6481763"/>
            <a:ext cx="12192000" cy="376238"/>
          </a:xfrm>
          <a:prstGeom prst="rect">
            <a:avLst/>
          </a:prstGeom>
        </p:spPr>
      </p:pic>
      <p:sp>
        <p:nvSpPr>
          <p:cNvPr id="29" name="Text 0"/>
          <p:cNvSpPr/>
          <p:nvPr/>
        </p:nvSpPr>
        <p:spPr>
          <a:xfrm>
            <a:off x="381000" y="123825"/>
            <a:ext cx="4160520" cy="152400"/>
          </a:xfrm>
          <a:prstGeom prst="rect">
            <a:avLst/>
          </a:prstGeom>
          <a:noFill/>
          <a:ln/>
        </p:spPr>
        <p:txBody>
          <a:bodyPr wrap="square" lIns="0" tIns="0" rIns="0" bIns="0" rtlCol="0" anchor="ctr" vert="horz"/>
          <a:lstStyle/>
          <a:p>
            <a:pPr indent="0" marL="0">
              <a:lnSpc>
                <a:spcPts val="1575"/>
              </a:lnSpc>
              <a:buNone/>
            </a:pPr>
            <a:r>
              <a:rPr lang="en-US" sz="1050" b="1" spc="90" kern="0" dirty="0">
                <a:solidFill>
                  <a:srgbClr val="FFFFFF"/>
                </a:solidFill>
              </a:rPr>
              <a:t>BRADFORD VTS TEACHING DECK</a:t>
            </a:r>
            <a:endParaRPr lang="en-US" sz="1050" dirty="0"/>
          </a:p>
        </p:txBody>
      </p:sp>
      <p:sp>
        <p:nvSpPr>
          <p:cNvPr id="30" name="Text 1"/>
          <p:cNvSpPr/>
          <p:nvPr/>
        </p:nvSpPr>
        <p:spPr>
          <a:xfrm>
            <a:off x="762000" y="752475"/>
            <a:ext cx="11430000" cy="335161"/>
          </a:xfrm>
          <a:prstGeom prst="rect">
            <a:avLst/>
          </a:prstGeom>
          <a:noFill/>
          <a:ln/>
        </p:spPr>
        <p:txBody>
          <a:bodyPr wrap="square" lIns="0" tIns="0" rIns="0" bIns="0" rtlCol="0" anchor="ctr" vert="horz"/>
          <a:lstStyle/>
          <a:p>
            <a:pPr indent="0" marL="0">
              <a:lnSpc>
                <a:spcPts val="2640"/>
              </a:lnSpc>
              <a:buNone/>
            </a:pPr>
            <a:r>
              <a:rPr lang="en-US" sz="2400" b="1" dirty="0">
                <a:solidFill>
                  <a:srgbClr val="2C3E50"/>
                </a:solidFill>
              </a:rPr>
              <a:t>Cardiac Causes of Breathlessness</a:t>
            </a:r>
            <a:endParaRPr lang="en-US" sz="2400" dirty="0"/>
          </a:p>
        </p:txBody>
      </p:sp>
      <p:sp>
        <p:nvSpPr>
          <p:cNvPr id="31" name="Text 2"/>
          <p:cNvSpPr/>
          <p:nvPr/>
        </p:nvSpPr>
        <p:spPr>
          <a:xfrm>
            <a:off x="762000" y="1135261"/>
            <a:ext cx="11049000" cy="257175"/>
          </a:xfrm>
          <a:prstGeom prst="rect">
            <a:avLst/>
          </a:prstGeom>
          <a:noFill/>
          <a:ln/>
        </p:spPr>
        <p:txBody>
          <a:bodyPr wrap="square" lIns="0" tIns="0" rIns="0" bIns="0" rtlCol="0" anchor="ctr" vert="horz"/>
          <a:lstStyle/>
          <a:p>
            <a:pPr indent="0" marL="0">
              <a:lnSpc>
                <a:spcPts val="2025"/>
              </a:lnSpc>
              <a:buNone/>
            </a:pPr>
            <a:r>
              <a:rPr lang="en-US" sz="1350" dirty="0">
                <a:solidFill>
                  <a:srgbClr val="7F8C8D"/>
                </a:solidFill>
              </a:rPr>
              <a:t>Identifying Primary Cardiac Drivers in Primary Care</a:t>
            </a:r>
            <a:endParaRPr lang="en-US" sz="1350" dirty="0"/>
          </a:p>
        </p:txBody>
      </p:sp>
      <p:sp>
        <p:nvSpPr>
          <p:cNvPr id="32" name="Text 3"/>
          <p:cNvSpPr/>
          <p:nvPr/>
        </p:nvSpPr>
        <p:spPr>
          <a:xfrm>
            <a:off x="895350" y="1849636"/>
            <a:ext cx="41148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C3E50"/>
                </a:solidFill>
              </a:rPr>
              <a:t>Heart Failure (HF)</a:t>
            </a:r>
            <a:endParaRPr lang="en-US" sz="1500" dirty="0"/>
          </a:p>
        </p:txBody>
      </p:sp>
      <p:sp>
        <p:nvSpPr>
          <p:cNvPr id="33" name="Text 4"/>
          <p:cNvSpPr/>
          <p:nvPr/>
        </p:nvSpPr>
        <p:spPr>
          <a:xfrm>
            <a:off x="766763" y="2249686"/>
            <a:ext cx="8743950" cy="214313"/>
          </a:xfrm>
          <a:prstGeom prst="rect">
            <a:avLst/>
          </a:prstGeom>
          <a:noFill/>
          <a:ln/>
        </p:spPr>
        <p:txBody>
          <a:bodyPr wrap="square" lIns="0" tIns="0" rIns="0" bIns="0" rtlCol="0" anchor="ctr" vert="horz"/>
          <a:lstStyle/>
          <a:p>
            <a:pPr algn="l" indent="0" marL="0">
              <a:lnSpc>
                <a:spcPts val="1688"/>
              </a:lnSpc>
              <a:buNone/>
            </a:pPr>
            <a:r>
              <a:rPr lang="en-US" sz="1125" b="1" dirty="0">
                <a:solidFill>
                  <a:srgbClr val="2C3E50"/>
                </a:solidFill>
              </a:rPr>
              <a:t>Symptoms:</a:t>
            </a:r>
            <a:pPr algn="l" indent="0" marL="0">
              <a:lnSpc>
                <a:spcPts val="1688"/>
              </a:lnSpc>
              <a:buNone/>
            </a:pPr>
            <a:r>
              <a:rPr lang="en-US" sz="1125" dirty="0">
                <a:solidFill>
                  <a:srgbClr val="2C3E50"/>
                </a:solidFill>
              </a:rPr>
              <a:t> PND, orthopnoea, and exertional dyspnoea.</a:t>
            </a:r>
            <a:endParaRPr lang="en-US" sz="1125" dirty="0"/>
          </a:p>
        </p:txBody>
      </p:sp>
      <p:sp>
        <p:nvSpPr>
          <p:cNvPr id="34" name="Text 5"/>
          <p:cNvSpPr/>
          <p:nvPr/>
        </p:nvSpPr>
        <p:spPr>
          <a:xfrm>
            <a:off x="766763" y="2540198"/>
            <a:ext cx="10401300" cy="214313"/>
          </a:xfrm>
          <a:prstGeom prst="rect">
            <a:avLst/>
          </a:prstGeom>
          <a:noFill/>
          <a:ln/>
        </p:spPr>
        <p:txBody>
          <a:bodyPr wrap="square" lIns="0" tIns="0" rIns="0" bIns="0" rtlCol="0" anchor="ctr" vert="horz"/>
          <a:lstStyle/>
          <a:p>
            <a:pPr algn="l" indent="0" marL="0">
              <a:lnSpc>
                <a:spcPts val="1688"/>
              </a:lnSpc>
              <a:buNone/>
            </a:pPr>
            <a:r>
              <a:rPr lang="en-US" sz="1125" b="1" dirty="0">
                <a:solidFill>
                  <a:srgbClr val="2C3E50"/>
                </a:solidFill>
              </a:rPr>
              <a:t>Signs:</a:t>
            </a:r>
            <a:pPr algn="l" indent="0" marL="0">
              <a:lnSpc>
                <a:spcPts val="1688"/>
              </a:lnSpc>
              <a:buNone/>
            </a:pPr>
            <a:r>
              <a:rPr lang="en-US" sz="1125" dirty="0">
                <a:solidFill>
                  <a:srgbClr val="2C3E50"/>
                </a:solidFill>
              </a:rPr>
              <a:t> Elevated JVP, S3 gallop rhythm, and bibasal crackles.</a:t>
            </a:r>
            <a:endParaRPr lang="en-US" sz="1125" dirty="0"/>
          </a:p>
        </p:txBody>
      </p:sp>
      <p:sp>
        <p:nvSpPr>
          <p:cNvPr id="35" name="Text 6"/>
          <p:cNvSpPr/>
          <p:nvPr/>
        </p:nvSpPr>
        <p:spPr>
          <a:xfrm>
            <a:off x="766763" y="2830711"/>
            <a:ext cx="9772650" cy="214313"/>
          </a:xfrm>
          <a:prstGeom prst="rect">
            <a:avLst/>
          </a:prstGeom>
          <a:noFill/>
          <a:ln/>
        </p:spPr>
        <p:txBody>
          <a:bodyPr wrap="square" lIns="0" tIns="0" rIns="0" bIns="0" rtlCol="0" anchor="ctr" vert="horz"/>
          <a:lstStyle/>
          <a:p>
            <a:pPr algn="l" indent="0" marL="0">
              <a:lnSpc>
                <a:spcPts val="1688"/>
              </a:lnSpc>
              <a:buNone/>
            </a:pPr>
            <a:r>
              <a:rPr lang="en-US" sz="1125" dirty="0">
                <a:solidFill>
                  <a:srgbClr val="2C3E50"/>
                </a:solidFill>
              </a:rPr>
              <a:t>Most common cardiac cause in older adults (NICE NG106).</a:t>
            </a:r>
            <a:endParaRPr lang="en-US" sz="1125" dirty="0"/>
          </a:p>
        </p:txBody>
      </p:sp>
      <p:sp>
        <p:nvSpPr>
          <p:cNvPr id="36" name="Text 7"/>
          <p:cNvSpPr/>
          <p:nvPr/>
        </p:nvSpPr>
        <p:spPr>
          <a:xfrm>
            <a:off x="895350" y="3654623"/>
            <a:ext cx="27432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C3E50"/>
                </a:solidFill>
              </a:rPr>
              <a:t>ACS &amp; Angina</a:t>
            </a:r>
            <a:endParaRPr lang="en-US" sz="1500" dirty="0"/>
          </a:p>
        </p:txBody>
      </p:sp>
      <p:sp>
        <p:nvSpPr>
          <p:cNvPr id="37" name="Text 8"/>
          <p:cNvSpPr/>
          <p:nvPr/>
        </p:nvSpPr>
        <p:spPr>
          <a:xfrm>
            <a:off x="766763" y="4054673"/>
            <a:ext cx="11425238" cy="214313"/>
          </a:xfrm>
          <a:prstGeom prst="rect">
            <a:avLst/>
          </a:prstGeom>
          <a:noFill/>
          <a:ln/>
        </p:spPr>
        <p:txBody>
          <a:bodyPr wrap="square" lIns="0" tIns="0" rIns="0" bIns="0" rtlCol="0" anchor="ctr" vert="horz"/>
          <a:lstStyle/>
          <a:p>
            <a:pPr algn="l" indent="0" marL="0">
              <a:lnSpc>
                <a:spcPts val="1688"/>
              </a:lnSpc>
              <a:buNone/>
            </a:pPr>
            <a:r>
              <a:rPr lang="en-US" sz="1125" dirty="0">
                <a:solidFill>
                  <a:srgbClr val="2C3E50"/>
                </a:solidFill>
              </a:rPr>
              <a:t>Breathlessness can be an "angina equivalent" in the elderly/diabetic.</a:t>
            </a:r>
            <a:endParaRPr lang="en-US" sz="1125" dirty="0"/>
          </a:p>
        </p:txBody>
      </p:sp>
      <p:sp>
        <p:nvSpPr>
          <p:cNvPr id="38" name="Text 9"/>
          <p:cNvSpPr/>
          <p:nvPr/>
        </p:nvSpPr>
        <p:spPr>
          <a:xfrm>
            <a:off x="766763" y="4345186"/>
            <a:ext cx="9601200" cy="214313"/>
          </a:xfrm>
          <a:prstGeom prst="rect">
            <a:avLst/>
          </a:prstGeom>
          <a:noFill/>
          <a:ln/>
        </p:spPr>
        <p:txBody>
          <a:bodyPr wrap="square" lIns="0" tIns="0" rIns="0" bIns="0" rtlCol="0" anchor="ctr" vert="horz"/>
          <a:lstStyle/>
          <a:p>
            <a:pPr algn="l" indent="0" marL="0">
              <a:lnSpc>
                <a:spcPts val="1688"/>
              </a:lnSpc>
              <a:buNone/>
            </a:pPr>
            <a:r>
              <a:rPr lang="en-US" sz="1125" dirty="0">
                <a:solidFill>
                  <a:srgbClr val="2C3E50"/>
                </a:solidFill>
              </a:rPr>
              <a:t>Associated with chest tightness, nausea, or diaphoresis.</a:t>
            </a:r>
            <a:endParaRPr lang="en-US" sz="1125" dirty="0"/>
          </a:p>
        </p:txBody>
      </p:sp>
      <p:sp>
        <p:nvSpPr>
          <p:cNvPr id="39" name="Text 10"/>
          <p:cNvSpPr/>
          <p:nvPr/>
        </p:nvSpPr>
        <p:spPr>
          <a:xfrm>
            <a:off x="766763" y="4635698"/>
            <a:ext cx="10287000" cy="214313"/>
          </a:xfrm>
          <a:prstGeom prst="rect">
            <a:avLst/>
          </a:prstGeom>
          <a:noFill/>
          <a:ln/>
        </p:spPr>
        <p:txBody>
          <a:bodyPr wrap="square" lIns="0" tIns="0" rIns="0" bIns="0" rtlCol="0" anchor="ctr" vert="horz"/>
          <a:lstStyle/>
          <a:p>
            <a:pPr algn="l" indent="0" marL="0">
              <a:lnSpc>
                <a:spcPts val="1688"/>
              </a:lnSpc>
              <a:buNone/>
            </a:pPr>
            <a:r>
              <a:rPr lang="en-US" sz="1125" dirty="0">
                <a:solidFill>
                  <a:srgbClr val="2C3E50"/>
                </a:solidFill>
              </a:rPr>
              <a:t>Rule out unstable angina or silent MI in high-risk patients.</a:t>
            </a:r>
            <a:endParaRPr lang="en-US" sz="1125" dirty="0"/>
          </a:p>
        </p:txBody>
      </p:sp>
      <p:sp>
        <p:nvSpPr>
          <p:cNvPr id="40" name="Text 11"/>
          <p:cNvSpPr/>
          <p:nvPr/>
        </p:nvSpPr>
        <p:spPr>
          <a:xfrm>
            <a:off x="6729413" y="1849636"/>
            <a:ext cx="50292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C3E50"/>
                </a:solidFill>
              </a:rPr>
              <a:t>Arrhythmias (e.g., AF)</a:t>
            </a:r>
            <a:endParaRPr lang="en-US" sz="1500" dirty="0"/>
          </a:p>
        </p:txBody>
      </p:sp>
      <p:sp>
        <p:nvSpPr>
          <p:cNvPr id="41" name="Text 12"/>
          <p:cNvSpPr/>
          <p:nvPr/>
        </p:nvSpPr>
        <p:spPr>
          <a:xfrm>
            <a:off x="6600825" y="2249686"/>
            <a:ext cx="5591175" cy="214313"/>
          </a:xfrm>
          <a:prstGeom prst="rect">
            <a:avLst/>
          </a:prstGeom>
          <a:noFill/>
          <a:ln/>
        </p:spPr>
        <p:txBody>
          <a:bodyPr wrap="square" lIns="0" tIns="0" rIns="0" bIns="0" rtlCol="0" anchor="ctr" vert="horz"/>
          <a:lstStyle/>
          <a:p>
            <a:pPr algn="l" indent="0" marL="0">
              <a:lnSpc>
                <a:spcPts val="1688"/>
              </a:lnSpc>
              <a:buNone/>
            </a:pPr>
            <a:r>
              <a:rPr lang="en-US" sz="1125" dirty="0">
                <a:solidFill>
                  <a:srgbClr val="2C3E50"/>
                </a:solidFill>
              </a:rPr>
              <a:t>Atrial Fibrillation (AF) with fast ventricular rate (FVR).</a:t>
            </a:r>
            <a:endParaRPr lang="en-US" sz="1125" dirty="0"/>
          </a:p>
        </p:txBody>
      </p:sp>
      <p:sp>
        <p:nvSpPr>
          <p:cNvPr id="42" name="Text 13"/>
          <p:cNvSpPr/>
          <p:nvPr/>
        </p:nvSpPr>
        <p:spPr>
          <a:xfrm>
            <a:off x="6600825" y="2540198"/>
            <a:ext cx="5591175" cy="214313"/>
          </a:xfrm>
          <a:prstGeom prst="rect">
            <a:avLst/>
          </a:prstGeom>
          <a:noFill/>
          <a:ln/>
        </p:spPr>
        <p:txBody>
          <a:bodyPr wrap="square" lIns="0" tIns="0" rIns="0" bIns="0" rtlCol="0" anchor="ctr" vert="horz"/>
          <a:lstStyle/>
          <a:p>
            <a:pPr algn="l" indent="0" marL="0">
              <a:lnSpc>
                <a:spcPts val="1688"/>
              </a:lnSpc>
              <a:buNone/>
            </a:pPr>
            <a:r>
              <a:rPr lang="en-US" sz="1125" dirty="0">
                <a:solidFill>
                  <a:srgbClr val="2C3E50"/>
                </a:solidFill>
              </a:rPr>
              <a:t>Palpitations often precede or accompany the breathlessness.</a:t>
            </a:r>
            <a:endParaRPr lang="en-US" sz="1125" dirty="0"/>
          </a:p>
        </p:txBody>
      </p:sp>
      <p:sp>
        <p:nvSpPr>
          <p:cNvPr id="43" name="Text 14"/>
          <p:cNvSpPr/>
          <p:nvPr/>
        </p:nvSpPr>
        <p:spPr>
          <a:xfrm>
            <a:off x="6600825" y="2830711"/>
            <a:ext cx="5591175" cy="214313"/>
          </a:xfrm>
          <a:prstGeom prst="rect">
            <a:avLst/>
          </a:prstGeom>
          <a:noFill/>
          <a:ln/>
        </p:spPr>
        <p:txBody>
          <a:bodyPr wrap="square" lIns="0" tIns="0" rIns="0" bIns="0" rtlCol="0" anchor="ctr" vert="horz"/>
          <a:lstStyle/>
          <a:p>
            <a:pPr algn="l" indent="0" marL="0">
              <a:lnSpc>
                <a:spcPts val="1688"/>
              </a:lnSpc>
              <a:buNone/>
            </a:pPr>
            <a:r>
              <a:rPr lang="en-US" sz="1125" dirty="0">
                <a:solidFill>
                  <a:srgbClr val="2C3E50"/>
                </a:solidFill>
              </a:rPr>
              <a:t>Sudden onset suggests paroxysmal tachyarrhythmia.</a:t>
            </a:r>
            <a:endParaRPr lang="en-US" sz="1125" dirty="0"/>
          </a:p>
        </p:txBody>
      </p:sp>
      <p:sp>
        <p:nvSpPr>
          <p:cNvPr id="44" name="Text 15"/>
          <p:cNvSpPr/>
          <p:nvPr/>
        </p:nvSpPr>
        <p:spPr>
          <a:xfrm>
            <a:off x="6729413" y="3654623"/>
            <a:ext cx="50292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C3E50"/>
                </a:solidFill>
              </a:rPr>
              <a:t>Valvular &amp; Pericardial</a:t>
            </a:r>
            <a:endParaRPr lang="en-US" sz="1500" dirty="0"/>
          </a:p>
        </p:txBody>
      </p:sp>
      <p:sp>
        <p:nvSpPr>
          <p:cNvPr id="45" name="Text 16"/>
          <p:cNvSpPr/>
          <p:nvPr/>
        </p:nvSpPr>
        <p:spPr>
          <a:xfrm>
            <a:off x="6600825" y="4054673"/>
            <a:ext cx="5591175" cy="214313"/>
          </a:xfrm>
          <a:prstGeom prst="rect">
            <a:avLst/>
          </a:prstGeom>
          <a:noFill/>
          <a:ln/>
        </p:spPr>
        <p:txBody>
          <a:bodyPr wrap="square" lIns="0" tIns="0" rIns="0" bIns="0" rtlCol="0" anchor="ctr" vert="horz"/>
          <a:lstStyle/>
          <a:p>
            <a:pPr algn="l" indent="0" marL="0">
              <a:lnSpc>
                <a:spcPts val="1688"/>
              </a:lnSpc>
              <a:buNone/>
            </a:pPr>
            <a:r>
              <a:rPr lang="en-US" sz="1125" b="1" dirty="0">
                <a:solidFill>
                  <a:srgbClr val="2C3E50"/>
                </a:solidFill>
              </a:rPr>
              <a:t>Valvular:</a:t>
            </a:r>
            <a:pPr algn="l" indent="0" marL="0">
              <a:lnSpc>
                <a:spcPts val="1688"/>
              </a:lnSpc>
              <a:buNone/>
            </a:pPr>
            <a:r>
              <a:rPr lang="en-US" sz="1125" dirty="0">
                <a:solidFill>
                  <a:srgbClr val="2C3E50"/>
                </a:solidFill>
              </a:rPr>
              <a:t> Aortic Stenosis (AS) - triad of SAD (Syncope, Angina, Dyspnoea).</a:t>
            </a:r>
            <a:endParaRPr lang="en-US" sz="1125" dirty="0"/>
          </a:p>
        </p:txBody>
      </p:sp>
      <p:sp>
        <p:nvSpPr>
          <p:cNvPr id="46" name="Text 17"/>
          <p:cNvSpPr/>
          <p:nvPr/>
        </p:nvSpPr>
        <p:spPr>
          <a:xfrm>
            <a:off x="6600825" y="4345186"/>
            <a:ext cx="5591175" cy="214313"/>
          </a:xfrm>
          <a:prstGeom prst="rect">
            <a:avLst/>
          </a:prstGeom>
          <a:noFill/>
          <a:ln/>
        </p:spPr>
        <p:txBody>
          <a:bodyPr wrap="square" lIns="0" tIns="0" rIns="0" bIns="0" rtlCol="0" anchor="ctr" vert="horz"/>
          <a:lstStyle/>
          <a:p>
            <a:pPr algn="l" indent="0" marL="0">
              <a:lnSpc>
                <a:spcPts val="1688"/>
              </a:lnSpc>
              <a:buNone/>
            </a:pPr>
            <a:r>
              <a:rPr lang="en-US" sz="1125" b="1" dirty="0">
                <a:solidFill>
                  <a:srgbClr val="2C3E50"/>
                </a:solidFill>
              </a:rPr>
              <a:t>Effusion:</a:t>
            </a:r>
            <a:pPr algn="l" indent="0" marL="0">
              <a:lnSpc>
                <a:spcPts val="1688"/>
              </a:lnSpc>
              <a:buNone/>
            </a:pPr>
            <a:r>
              <a:rPr lang="en-US" sz="1125" dirty="0">
                <a:solidFill>
                  <a:srgbClr val="2C3E50"/>
                </a:solidFill>
              </a:rPr>
              <a:t> Progressive dyspnoea + muffled heart sounds.</a:t>
            </a:r>
            <a:endParaRPr lang="en-US" sz="1125" dirty="0"/>
          </a:p>
        </p:txBody>
      </p:sp>
      <p:sp>
        <p:nvSpPr>
          <p:cNvPr id="47" name="Text 18"/>
          <p:cNvSpPr/>
          <p:nvPr/>
        </p:nvSpPr>
        <p:spPr>
          <a:xfrm>
            <a:off x="6600825" y="4635698"/>
            <a:ext cx="5591175" cy="214313"/>
          </a:xfrm>
          <a:prstGeom prst="rect">
            <a:avLst/>
          </a:prstGeom>
          <a:noFill/>
          <a:ln/>
        </p:spPr>
        <p:txBody>
          <a:bodyPr wrap="square" lIns="0" tIns="0" rIns="0" bIns="0" rtlCol="0" anchor="ctr" vert="horz"/>
          <a:lstStyle/>
          <a:p>
            <a:pPr algn="l" indent="0" marL="0">
              <a:lnSpc>
                <a:spcPts val="1688"/>
              </a:lnSpc>
              <a:buNone/>
            </a:pPr>
            <a:r>
              <a:rPr lang="en-US" sz="1125" dirty="0">
                <a:solidFill>
                  <a:srgbClr val="2C3E50"/>
                </a:solidFill>
              </a:rPr>
              <a:t>Mitral regurgitation can lead to acute pulmonary oedema.</a:t>
            </a:r>
            <a:endParaRPr lang="en-US" sz="1125" dirty="0"/>
          </a:p>
        </p:txBody>
      </p:sp>
      <p:sp>
        <p:nvSpPr>
          <p:cNvPr id="48" name="Text 19"/>
          <p:cNvSpPr/>
          <p:nvPr/>
        </p:nvSpPr>
        <p:spPr>
          <a:xfrm>
            <a:off x="652909" y="5469136"/>
            <a:ext cx="548640" cy="381000"/>
          </a:xfrm>
          <a:prstGeom prst="rect">
            <a:avLst/>
          </a:prstGeom>
          <a:noFill/>
          <a:ln/>
        </p:spPr>
        <p:txBody>
          <a:bodyPr wrap="square" lIns="0" tIns="0" rIns="0" bIns="0" rtlCol="0" anchor="ctr" vert="horz"/>
          <a:lstStyle/>
          <a:p>
            <a:pPr indent="0" marL="0">
              <a:lnSpc>
                <a:spcPts val="1800"/>
              </a:lnSpc>
              <a:buNone/>
            </a:pPr>
            <a:r>
              <a:rPr lang="en-US" sz="1200" b="1" dirty="0">
                <a:solidFill>
                  <a:srgbClr val="FFFFFF"/>
                </a:solidFill>
              </a:rPr>
              <a:t>AKT</a:t>
            </a:r>
            <a:endParaRPr lang="en-US" sz="1200" dirty="0"/>
          </a:p>
        </p:txBody>
      </p:sp>
      <p:sp>
        <p:nvSpPr>
          <p:cNvPr id="49" name="Text 20"/>
          <p:cNvSpPr/>
          <p:nvPr/>
        </p:nvSpPr>
        <p:spPr>
          <a:xfrm>
            <a:off x="1143000" y="5431036"/>
            <a:ext cx="10429875" cy="457200"/>
          </a:xfrm>
          <a:prstGeom prst="rect">
            <a:avLst/>
          </a:prstGeom>
          <a:noFill/>
          <a:ln/>
        </p:spPr>
        <p:txBody>
          <a:bodyPr wrap="square" lIns="0" tIns="0" rIns="0" bIns="0" rtlCol="0" anchor="ctr" vert="horz"/>
          <a:lstStyle/>
          <a:p>
            <a:pPr indent="0" marL="0">
              <a:lnSpc>
                <a:spcPts val="1800"/>
              </a:lnSpc>
              <a:buNone/>
            </a:pPr>
            <a:r>
              <a:rPr lang="en-US" sz="1200" b="1" dirty="0">
                <a:solidFill>
                  <a:srgbClr val="2C3E50"/>
                </a:solidFill>
              </a:rPr>
              <a:t>NT-proBNP &gt;2,000 ng/L indicates high risk of heart failure and requires an </a:t>
            </a:r>
            <a:pPr indent="0" marL="0">
              <a:lnSpc>
                <a:spcPts val="1800"/>
              </a:lnSpc>
              <a:buNone/>
            </a:pPr>
            <a:r>
              <a:rPr lang="en-US" sz="1200" b="1" dirty="0">
                <a:solidFill>
                  <a:srgbClr val="2C3E50"/>
                </a:solidFill>
              </a:rPr>
              <a:t>urgent 2-week referral</a:t>
            </a:r>
            <a:pPr indent="0" marL="0">
              <a:lnSpc>
                <a:spcPts val="1800"/>
              </a:lnSpc>
              <a:buNone/>
            </a:pPr>
            <a:r>
              <a:rPr lang="en-US" sz="1200" b="1" dirty="0">
                <a:solidFill>
                  <a:srgbClr val="2C3E50"/>
                </a:solidFill>
              </a:rPr>
              <a:t> for echocardiography and specialist assessment (NICE NG106).</a:t>
            </a:r>
            <a:endParaRPr lang="en-US" sz="1200" dirty="0"/>
          </a:p>
        </p:txBody>
      </p:sp>
      <p:sp>
        <p:nvSpPr>
          <p:cNvPr id="50" name="Text 21"/>
          <p:cNvSpPr/>
          <p:nvPr/>
        </p:nvSpPr>
        <p:spPr>
          <a:xfrm>
            <a:off x="381000" y="6577013"/>
            <a:ext cx="3120390" cy="185738"/>
          </a:xfrm>
          <a:prstGeom prst="rect">
            <a:avLst/>
          </a:prstGeom>
          <a:noFill/>
          <a:ln/>
        </p:spPr>
        <p:txBody>
          <a:bodyPr wrap="square" lIns="0" tIns="0" rIns="0" bIns="0" rtlCol="0" anchor="ctr" vert="horz"/>
          <a:lstStyle/>
          <a:p>
            <a:pPr indent="0" marL="0">
              <a:lnSpc>
                <a:spcPts val="1463"/>
              </a:lnSpc>
              <a:buNone/>
            </a:pPr>
            <a:r>
              <a:rPr lang="en-US" sz="975" dirty="0">
                <a:solidFill>
                  <a:srgbClr val="7F8C8D"/>
                </a:solidFill>
              </a:rPr>
              <a:t>www.bradfordvts.co.uk</a:t>
            </a:r>
            <a:endParaRPr lang="en-US" sz="975" dirty="0"/>
          </a:p>
        </p:txBody>
      </p:sp>
      <p:sp>
        <p:nvSpPr>
          <p:cNvPr id="51" name="Text 22"/>
          <p:cNvSpPr/>
          <p:nvPr/>
        </p:nvSpPr>
        <p:spPr>
          <a:xfrm>
            <a:off x="9042946" y="6591300"/>
            <a:ext cx="3149054" cy="157163"/>
          </a:xfrm>
          <a:prstGeom prst="rect">
            <a:avLst/>
          </a:prstGeom>
          <a:noFill/>
          <a:ln/>
        </p:spPr>
        <p:txBody>
          <a:bodyPr wrap="square" lIns="0" tIns="0" rIns="0" bIns="0" rtlCol="0" anchor="ctr" vert="horz"/>
          <a:lstStyle/>
          <a:p>
            <a:pPr indent="0" marL="0">
              <a:lnSpc>
                <a:spcPts val="1238"/>
              </a:lnSpc>
              <a:buNone/>
            </a:pPr>
            <a:r>
              <a:rPr lang="en-US" sz="825" i="1" dirty="0">
                <a:solidFill>
                  <a:srgbClr val="BDC3C7"/>
                </a:solidFill>
              </a:rPr>
              <a:t>NICE CKS Breathlessness (2023) | NICE NG106 HF (2025)</a:t>
            </a:r>
            <a:endParaRPr lang="en-US" sz="825"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0" y="0"/>
            <a:ext cx="12192000" cy="381000"/>
          </a:xfrm>
          <a:prstGeom prst="rect">
            <a:avLst/>
          </a:prstGeom>
        </p:spPr>
      </p:pic>
      <p:pic>
        <p:nvPicPr>
          <p:cNvPr id="5" name="Image 3" descr="preencoded.png">    </p:cNvPr>
          <p:cNvPicPr>
            <a:picLocks noChangeAspect="1"/>
          </p:cNvPicPr>
          <p:nvPr/>
        </p:nvPicPr>
        <p:blipFill>
          <a:blip r:embed="rId5"/>
          <a:stretch>
            <a:fillRect/>
          </a:stretch>
        </p:blipFill>
        <p:spPr>
          <a:xfrm>
            <a:off x="0" y="523875"/>
            <a:ext cx="12192000" cy="596205"/>
          </a:xfrm>
          <a:prstGeom prst="rect">
            <a:avLst/>
          </a:prstGeom>
        </p:spPr>
      </p:pic>
      <p:pic>
        <p:nvPicPr>
          <p:cNvPr id="6" name="Image 4" descr="preencoded.png">    </p:cNvPr>
          <p:cNvPicPr>
            <a:picLocks noChangeAspect="1"/>
          </p:cNvPicPr>
          <p:nvPr/>
        </p:nvPicPr>
        <p:blipFill>
          <a:blip r:embed="rId6"/>
          <a:stretch>
            <a:fillRect/>
          </a:stretch>
        </p:blipFill>
        <p:spPr>
          <a:xfrm>
            <a:off x="238125" y="1310580"/>
            <a:ext cx="3778300" cy="3926384"/>
          </a:xfrm>
          <a:prstGeom prst="rect">
            <a:avLst/>
          </a:prstGeom>
        </p:spPr>
      </p:pic>
      <p:pic>
        <p:nvPicPr>
          <p:cNvPr id="7" name="Image 5" descr="preencoded.png">    </p:cNvPr>
          <p:cNvPicPr>
            <a:picLocks noChangeAspect="1"/>
          </p:cNvPicPr>
          <p:nvPr/>
        </p:nvPicPr>
        <p:blipFill>
          <a:blip r:embed="rId7"/>
          <a:stretch>
            <a:fillRect/>
          </a:stretch>
        </p:blipFill>
        <p:spPr>
          <a:xfrm>
            <a:off x="428625" y="1564481"/>
            <a:ext cx="285750" cy="228600"/>
          </a:xfrm>
          <a:prstGeom prst="rect">
            <a:avLst/>
          </a:prstGeom>
        </p:spPr>
      </p:pic>
      <p:pic>
        <p:nvPicPr>
          <p:cNvPr id="8" name="Image 6" descr="preencoded.png">    </p:cNvPr>
          <p:cNvPicPr>
            <a:picLocks noChangeAspect="1"/>
          </p:cNvPicPr>
          <p:nvPr/>
        </p:nvPicPr>
        <p:blipFill>
          <a:blip r:embed="rId8"/>
          <a:stretch>
            <a:fillRect/>
          </a:stretch>
        </p:blipFill>
        <p:spPr>
          <a:xfrm>
            <a:off x="428625" y="1958280"/>
            <a:ext cx="3397300" cy="361950"/>
          </a:xfrm>
          <a:prstGeom prst="rect">
            <a:avLst/>
          </a:prstGeom>
        </p:spPr>
      </p:pic>
      <p:pic>
        <p:nvPicPr>
          <p:cNvPr id="9" name="Image 7" descr="preencoded.png">    </p:cNvPr>
          <p:cNvPicPr>
            <a:picLocks noChangeAspect="1"/>
          </p:cNvPicPr>
          <p:nvPr/>
        </p:nvPicPr>
        <p:blipFill>
          <a:blip r:embed="rId9"/>
          <a:stretch>
            <a:fillRect/>
          </a:stretch>
        </p:blipFill>
        <p:spPr>
          <a:xfrm>
            <a:off x="428625" y="2463105"/>
            <a:ext cx="178594" cy="194816"/>
          </a:xfrm>
          <a:prstGeom prst="rect">
            <a:avLst/>
          </a:prstGeom>
        </p:spPr>
      </p:pic>
      <p:pic>
        <p:nvPicPr>
          <p:cNvPr id="10" name="Image 8" descr="preencoded.png">    </p:cNvPr>
          <p:cNvPicPr>
            <a:picLocks noChangeAspect="1"/>
          </p:cNvPicPr>
          <p:nvPr/>
        </p:nvPicPr>
        <p:blipFill>
          <a:blip r:embed="rId10"/>
          <a:stretch>
            <a:fillRect/>
          </a:stretch>
        </p:blipFill>
        <p:spPr>
          <a:xfrm>
            <a:off x="428625" y="2986980"/>
            <a:ext cx="178594" cy="178594"/>
          </a:xfrm>
          <a:prstGeom prst="rect">
            <a:avLst/>
          </a:prstGeom>
        </p:spPr>
      </p:pic>
      <p:pic>
        <p:nvPicPr>
          <p:cNvPr id="11" name="Image 9" descr="preencoded.png">    </p:cNvPr>
          <p:cNvPicPr>
            <a:picLocks noChangeAspect="1"/>
          </p:cNvPicPr>
          <p:nvPr/>
        </p:nvPicPr>
        <p:blipFill>
          <a:blip r:embed="rId11"/>
          <a:stretch>
            <a:fillRect/>
          </a:stretch>
        </p:blipFill>
        <p:spPr>
          <a:xfrm>
            <a:off x="428625" y="3510855"/>
            <a:ext cx="178594" cy="178594"/>
          </a:xfrm>
          <a:prstGeom prst="rect">
            <a:avLst/>
          </a:prstGeom>
        </p:spPr>
      </p:pic>
      <p:pic>
        <p:nvPicPr>
          <p:cNvPr id="12" name="Image 10" descr="preencoded.png">    </p:cNvPr>
          <p:cNvPicPr>
            <a:picLocks noChangeAspect="1"/>
          </p:cNvPicPr>
          <p:nvPr/>
        </p:nvPicPr>
        <p:blipFill>
          <a:blip r:embed="rId12"/>
          <a:stretch>
            <a:fillRect/>
          </a:stretch>
        </p:blipFill>
        <p:spPr>
          <a:xfrm>
            <a:off x="428625" y="4034730"/>
            <a:ext cx="178594" cy="152995"/>
          </a:xfrm>
          <a:prstGeom prst="rect">
            <a:avLst/>
          </a:prstGeom>
        </p:spPr>
      </p:pic>
      <p:pic>
        <p:nvPicPr>
          <p:cNvPr id="13" name="Image 11" descr="preencoded.png">    </p:cNvPr>
          <p:cNvPicPr>
            <a:picLocks noChangeAspect="1"/>
          </p:cNvPicPr>
          <p:nvPr/>
        </p:nvPicPr>
        <p:blipFill>
          <a:blip r:embed="rId13"/>
          <a:stretch>
            <a:fillRect/>
          </a:stretch>
        </p:blipFill>
        <p:spPr>
          <a:xfrm>
            <a:off x="4206925" y="1310580"/>
            <a:ext cx="3778300" cy="3926384"/>
          </a:xfrm>
          <a:prstGeom prst="rect">
            <a:avLst/>
          </a:prstGeom>
        </p:spPr>
      </p:pic>
      <p:pic>
        <p:nvPicPr>
          <p:cNvPr id="14" name="Image 12" descr="preencoded.png">    </p:cNvPr>
          <p:cNvPicPr>
            <a:picLocks noChangeAspect="1"/>
          </p:cNvPicPr>
          <p:nvPr/>
        </p:nvPicPr>
        <p:blipFill>
          <a:blip r:embed="rId14"/>
          <a:stretch>
            <a:fillRect/>
          </a:stretch>
        </p:blipFill>
        <p:spPr>
          <a:xfrm>
            <a:off x="4397425" y="1564481"/>
            <a:ext cx="285750" cy="228600"/>
          </a:xfrm>
          <a:prstGeom prst="rect">
            <a:avLst/>
          </a:prstGeom>
        </p:spPr>
      </p:pic>
      <p:pic>
        <p:nvPicPr>
          <p:cNvPr id="15" name="Image 13" descr="preencoded.png">    </p:cNvPr>
          <p:cNvPicPr>
            <a:picLocks noChangeAspect="1"/>
          </p:cNvPicPr>
          <p:nvPr/>
        </p:nvPicPr>
        <p:blipFill>
          <a:blip r:embed="rId15"/>
          <a:stretch>
            <a:fillRect/>
          </a:stretch>
        </p:blipFill>
        <p:spPr>
          <a:xfrm>
            <a:off x="4397425" y="1958280"/>
            <a:ext cx="3397300" cy="361950"/>
          </a:xfrm>
          <a:prstGeom prst="rect">
            <a:avLst/>
          </a:prstGeom>
        </p:spPr>
      </p:pic>
      <p:pic>
        <p:nvPicPr>
          <p:cNvPr id="16" name="Image 14" descr="preencoded.png">    </p:cNvPr>
          <p:cNvPicPr>
            <a:picLocks noChangeAspect="1"/>
          </p:cNvPicPr>
          <p:nvPr/>
        </p:nvPicPr>
        <p:blipFill>
          <a:blip r:embed="rId16"/>
          <a:stretch>
            <a:fillRect/>
          </a:stretch>
        </p:blipFill>
        <p:spPr>
          <a:xfrm>
            <a:off x="4397425" y="2463105"/>
            <a:ext cx="178594" cy="152995"/>
          </a:xfrm>
          <a:prstGeom prst="rect">
            <a:avLst/>
          </a:prstGeom>
        </p:spPr>
      </p:pic>
      <p:pic>
        <p:nvPicPr>
          <p:cNvPr id="17" name="Image 15" descr="preencoded.png">    </p:cNvPr>
          <p:cNvPicPr>
            <a:picLocks noChangeAspect="1"/>
          </p:cNvPicPr>
          <p:nvPr/>
        </p:nvPicPr>
        <p:blipFill>
          <a:blip r:embed="rId17"/>
          <a:stretch>
            <a:fillRect/>
          </a:stretch>
        </p:blipFill>
        <p:spPr>
          <a:xfrm>
            <a:off x="4397425" y="2986980"/>
            <a:ext cx="178594" cy="152995"/>
          </a:xfrm>
          <a:prstGeom prst="rect">
            <a:avLst/>
          </a:prstGeom>
        </p:spPr>
      </p:pic>
      <p:pic>
        <p:nvPicPr>
          <p:cNvPr id="18" name="Image 16" descr="preencoded.png">    </p:cNvPr>
          <p:cNvPicPr>
            <a:picLocks noChangeAspect="1"/>
          </p:cNvPicPr>
          <p:nvPr/>
        </p:nvPicPr>
        <p:blipFill>
          <a:blip r:embed="rId18"/>
          <a:stretch>
            <a:fillRect/>
          </a:stretch>
        </p:blipFill>
        <p:spPr>
          <a:xfrm>
            <a:off x="4397425" y="3510855"/>
            <a:ext cx="178594" cy="178594"/>
          </a:xfrm>
          <a:prstGeom prst="rect">
            <a:avLst/>
          </a:prstGeom>
        </p:spPr>
      </p:pic>
      <p:pic>
        <p:nvPicPr>
          <p:cNvPr id="19" name="Image 17" descr="preencoded.png">    </p:cNvPr>
          <p:cNvPicPr>
            <a:picLocks noChangeAspect="1"/>
          </p:cNvPicPr>
          <p:nvPr/>
        </p:nvPicPr>
        <p:blipFill>
          <a:blip r:embed="rId19"/>
          <a:stretch>
            <a:fillRect/>
          </a:stretch>
        </p:blipFill>
        <p:spPr>
          <a:xfrm>
            <a:off x="4397425" y="4034730"/>
            <a:ext cx="178594" cy="152995"/>
          </a:xfrm>
          <a:prstGeom prst="rect">
            <a:avLst/>
          </a:prstGeom>
        </p:spPr>
      </p:pic>
      <p:pic>
        <p:nvPicPr>
          <p:cNvPr id="20" name="Image 18" descr="preencoded.png">    </p:cNvPr>
          <p:cNvPicPr>
            <a:picLocks noChangeAspect="1"/>
          </p:cNvPicPr>
          <p:nvPr/>
        </p:nvPicPr>
        <p:blipFill>
          <a:blip r:embed="rId20"/>
          <a:stretch>
            <a:fillRect/>
          </a:stretch>
        </p:blipFill>
        <p:spPr>
          <a:xfrm>
            <a:off x="8175724" y="1310580"/>
            <a:ext cx="3778300" cy="3926384"/>
          </a:xfrm>
          <a:prstGeom prst="rect">
            <a:avLst/>
          </a:prstGeom>
        </p:spPr>
      </p:pic>
      <p:pic>
        <p:nvPicPr>
          <p:cNvPr id="21" name="Image 19" descr="preencoded.png">    </p:cNvPr>
          <p:cNvPicPr>
            <a:picLocks noChangeAspect="1"/>
          </p:cNvPicPr>
          <p:nvPr/>
        </p:nvPicPr>
        <p:blipFill>
          <a:blip r:embed="rId21"/>
          <a:stretch>
            <a:fillRect/>
          </a:stretch>
        </p:blipFill>
        <p:spPr>
          <a:xfrm>
            <a:off x="8366224" y="1564481"/>
            <a:ext cx="285750" cy="228600"/>
          </a:xfrm>
          <a:prstGeom prst="rect">
            <a:avLst/>
          </a:prstGeom>
        </p:spPr>
      </p:pic>
      <p:pic>
        <p:nvPicPr>
          <p:cNvPr id="22" name="Image 20" descr="preencoded.png">    </p:cNvPr>
          <p:cNvPicPr>
            <a:picLocks noChangeAspect="1"/>
          </p:cNvPicPr>
          <p:nvPr/>
        </p:nvPicPr>
        <p:blipFill>
          <a:blip r:embed="rId22"/>
          <a:stretch>
            <a:fillRect/>
          </a:stretch>
        </p:blipFill>
        <p:spPr>
          <a:xfrm>
            <a:off x="8366224" y="1958280"/>
            <a:ext cx="3397300" cy="361950"/>
          </a:xfrm>
          <a:prstGeom prst="rect">
            <a:avLst/>
          </a:prstGeom>
        </p:spPr>
      </p:pic>
      <p:pic>
        <p:nvPicPr>
          <p:cNvPr id="23" name="Image 21" descr="preencoded.png">    </p:cNvPr>
          <p:cNvPicPr>
            <a:picLocks noChangeAspect="1"/>
          </p:cNvPicPr>
          <p:nvPr/>
        </p:nvPicPr>
        <p:blipFill>
          <a:blip r:embed="rId23"/>
          <a:stretch>
            <a:fillRect/>
          </a:stretch>
        </p:blipFill>
        <p:spPr>
          <a:xfrm>
            <a:off x="8366224" y="2463105"/>
            <a:ext cx="178594" cy="152995"/>
          </a:xfrm>
          <a:prstGeom prst="rect">
            <a:avLst/>
          </a:prstGeom>
        </p:spPr>
      </p:pic>
      <p:pic>
        <p:nvPicPr>
          <p:cNvPr id="24" name="Image 22" descr="preencoded.png">    </p:cNvPr>
          <p:cNvPicPr>
            <a:picLocks noChangeAspect="1"/>
          </p:cNvPicPr>
          <p:nvPr/>
        </p:nvPicPr>
        <p:blipFill>
          <a:blip r:embed="rId24"/>
          <a:stretch>
            <a:fillRect/>
          </a:stretch>
        </p:blipFill>
        <p:spPr>
          <a:xfrm>
            <a:off x="8366224" y="2986980"/>
            <a:ext cx="178594" cy="178594"/>
          </a:xfrm>
          <a:prstGeom prst="rect">
            <a:avLst/>
          </a:prstGeom>
        </p:spPr>
      </p:pic>
      <p:pic>
        <p:nvPicPr>
          <p:cNvPr id="25" name="Image 23" descr="preencoded.png">    </p:cNvPr>
          <p:cNvPicPr>
            <a:picLocks noChangeAspect="1"/>
          </p:cNvPicPr>
          <p:nvPr/>
        </p:nvPicPr>
        <p:blipFill>
          <a:blip r:embed="rId25"/>
          <a:stretch>
            <a:fillRect/>
          </a:stretch>
        </p:blipFill>
        <p:spPr>
          <a:xfrm>
            <a:off x="8366224" y="3510855"/>
            <a:ext cx="178594" cy="152995"/>
          </a:xfrm>
          <a:prstGeom prst="rect">
            <a:avLst/>
          </a:prstGeom>
        </p:spPr>
      </p:pic>
      <p:pic>
        <p:nvPicPr>
          <p:cNvPr id="26" name="Image 24" descr="preencoded.png">    </p:cNvPr>
          <p:cNvPicPr>
            <a:picLocks noChangeAspect="1"/>
          </p:cNvPicPr>
          <p:nvPr/>
        </p:nvPicPr>
        <p:blipFill>
          <a:blip r:embed="rId26"/>
          <a:stretch>
            <a:fillRect/>
          </a:stretch>
        </p:blipFill>
        <p:spPr>
          <a:xfrm>
            <a:off x="8366224" y="4034730"/>
            <a:ext cx="178594" cy="178594"/>
          </a:xfrm>
          <a:prstGeom prst="rect">
            <a:avLst/>
          </a:prstGeom>
        </p:spPr>
      </p:pic>
      <p:pic>
        <p:nvPicPr>
          <p:cNvPr id="27" name="Image 25" descr="preencoded.png">    </p:cNvPr>
          <p:cNvPicPr>
            <a:picLocks noChangeAspect="1"/>
          </p:cNvPicPr>
          <p:nvPr/>
        </p:nvPicPr>
        <p:blipFill>
          <a:blip r:embed="rId27"/>
          <a:stretch>
            <a:fillRect/>
          </a:stretch>
        </p:blipFill>
        <p:spPr>
          <a:xfrm>
            <a:off x="238125" y="5379839"/>
            <a:ext cx="11715750" cy="415230"/>
          </a:xfrm>
          <a:prstGeom prst="rect">
            <a:avLst/>
          </a:prstGeom>
        </p:spPr>
      </p:pic>
      <p:pic>
        <p:nvPicPr>
          <p:cNvPr id="28" name="Image 26" descr="preencoded.png">    </p:cNvPr>
          <p:cNvPicPr>
            <a:picLocks noChangeAspect="1"/>
          </p:cNvPicPr>
          <p:nvPr/>
        </p:nvPicPr>
        <p:blipFill>
          <a:blip r:embed="rId28"/>
          <a:stretch>
            <a:fillRect/>
          </a:stretch>
        </p:blipFill>
        <p:spPr>
          <a:xfrm>
            <a:off x="381000" y="5518845"/>
            <a:ext cx="166688" cy="137220"/>
          </a:xfrm>
          <a:prstGeom prst="rect">
            <a:avLst/>
          </a:prstGeom>
        </p:spPr>
      </p:pic>
      <p:pic>
        <p:nvPicPr>
          <p:cNvPr id="29" name="Image 27" descr="preencoded.png">    </p:cNvPr>
          <p:cNvPicPr>
            <a:picLocks noChangeAspect="1"/>
          </p:cNvPicPr>
          <p:nvPr/>
        </p:nvPicPr>
        <p:blipFill>
          <a:blip r:embed="rId29"/>
          <a:stretch>
            <a:fillRect/>
          </a:stretch>
        </p:blipFill>
        <p:spPr>
          <a:xfrm>
            <a:off x="238125" y="5890320"/>
            <a:ext cx="11715750" cy="415230"/>
          </a:xfrm>
          <a:prstGeom prst="rect">
            <a:avLst/>
          </a:prstGeom>
        </p:spPr>
      </p:pic>
      <p:pic>
        <p:nvPicPr>
          <p:cNvPr id="30" name="Image 28" descr="preencoded.png">    </p:cNvPr>
          <p:cNvPicPr>
            <a:picLocks noChangeAspect="1"/>
          </p:cNvPicPr>
          <p:nvPr/>
        </p:nvPicPr>
        <p:blipFill>
          <a:blip r:embed="rId30"/>
          <a:stretch>
            <a:fillRect/>
          </a:stretch>
        </p:blipFill>
        <p:spPr>
          <a:xfrm>
            <a:off x="381000" y="6029325"/>
            <a:ext cx="166688" cy="137220"/>
          </a:xfrm>
          <a:prstGeom prst="rect">
            <a:avLst/>
          </a:prstGeom>
        </p:spPr>
      </p:pic>
      <p:pic>
        <p:nvPicPr>
          <p:cNvPr id="31" name="Image 29" descr="preencoded.png">    </p:cNvPr>
          <p:cNvPicPr>
            <a:picLocks noChangeAspect="1"/>
          </p:cNvPicPr>
          <p:nvPr/>
        </p:nvPicPr>
        <p:blipFill>
          <a:blip r:embed="rId31"/>
          <a:stretch>
            <a:fillRect/>
          </a:stretch>
        </p:blipFill>
        <p:spPr>
          <a:xfrm>
            <a:off x="0" y="6496050"/>
            <a:ext cx="12192000" cy="361950"/>
          </a:xfrm>
          <a:prstGeom prst="rect">
            <a:avLst/>
          </a:prstGeom>
        </p:spPr>
      </p:pic>
      <p:sp>
        <p:nvSpPr>
          <p:cNvPr id="32" name="Text 0"/>
          <p:cNvSpPr/>
          <p:nvPr/>
        </p:nvSpPr>
        <p:spPr>
          <a:xfrm>
            <a:off x="238125" y="104775"/>
            <a:ext cx="4160520" cy="152400"/>
          </a:xfrm>
          <a:prstGeom prst="rect">
            <a:avLst/>
          </a:prstGeom>
          <a:noFill/>
          <a:ln/>
        </p:spPr>
        <p:txBody>
          <a:bodyPr wrap="square" lIns="0" tIns="0" rIns="0" bIns="0" rtlCol="0" anchor="ctr" vert="horz"/>
          <a:lstStyle/>
          <a:p>
            <a:pPr indent="0" marL="0">
              <a:lnSpc>
                <a:spcPts val="1575"/>
              </a:lnSpc>
              <a:buNone/>
            </a:pPr>
            <a:r>
              <a:rPr lang="en-US" sz="1050" b="1" spc="90" kern="0" dirty="0">
                <a:solidFill>
                  <a:srgbClr val="FFFFFF"/>
                </a:solidFill>
              </a:rPr>
              <a:t>BRADFORD VTS TEACHING DECK</a:t>
            </a:r>
            <a:endParaRPr lang="en-US" sz="1050" dirty="0"/>
          </a:p>
        </p:txBody>
      </p:sp>
      <p:sp>
        <p:nvSpPr>
          <p:cNvPr id="33" name="Text 1"/>
          <p:cNvSpPr/>
          <p:nvPr/>
        </p:nvSpPr>
        <p:spPr>
          <a:xfrm>
            <a:off x="238125" y="523875"/>
            <a:ext cx="11953875"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C3E50"/>
                </a:solidFill>
              </a:rPr>
              <a:t>Respiratory Causes: Obstructive and Infectious</a:t>
            </a:r>
            <a:endParaRPr lang="en-US" sz="2100" dirty="0"/>
          </a:p>
        </p:txBody>
      </p:sp>
      <p:sp>
        <p:nvSpPr>
          <p:cNvPr id="34" name="Text 2"/>
          <p:cNvSpPr/>
          <p:nvPr/>
        </p:nvSpPr>
        <p:spPr>
          <a:xfrm>
            <a:off x="238125" y="891480"/>
            <a:ext cx="11953875"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rPr>
              <a:t>Typical Patient Profiles, Smoking History, and Symptom Reversibility</a:t>
            </a:r>
            <a:endParaRPr lang="en-US" sz="1200" dirty="0"/>
          </a:p>
        </p:txBody>
      </p:sp>
      <p:sp>
        <p:nvSpPr>
          <p:cNvPr id="35" name="Text 3"/>
          <p:cNvSpPr/>
          <p:nvPr/>
        </p:nvSpPr>
        <p:spPr>
          <a:xfrm>
            <a:off x="428625" y="1958280"/>
            <a:ext cx="3397300" cy="361950"/>
          </a:xfrm>
          <a:prstGeom prst="rect">
            <a:avLst/>
          </a:prstGeom>
          <a:noFill/>
          <a:ln/>
        </p:spPr>
        <p:txBody>
          <a:bodyPr wrap="square" lIns="0" tIns="0" rIns="0" bIns="0" rtlCol="0" anchor="ctr" vert="horz"/>
          <a:lstStyle/>
          <a:p>
            <a:pPr indent="0" marL="0">
              <a:lnSpc>
                <a:spcPts val="2250"/>
              </a:lnSpc>
              <a:buNone/>
            </a:pPr>
            <a:r>
              <a:rPr lang="en-US" sz="1500" b="1" dirty="0">
                <a:solidFill>
                  <a:srgbClr val="2C3E50"/>
                </a:solidFill>
              </a:rPr>
              <a:t>Asthma</a:t>
            </a:r>
            <a:endParaRPr lang="en-US" sz="1500" dirty="0"/>
          </a:p>
        </p:txBody>
      </p:sp>
      <p:sp>
        <p:nvSpPr>
          <p:cNvPr id="36" name="Text 4"/>
          <p:cNvSpPr/>
          <p:nvPr/>
        </p:nvSpPr>
        <p:spPr>
          <a:xfrm>
            <a:off x="607219" y="2463105"/>
            <a:ext cx="3218706" cy="428625"/>
          </a:xfrm>
          <a:prstGeom prst="rect">
            <a:avLst/>
          </a:prstGeom>
          <a:noFill/>
          <a:ln/>
        </p:spPr>
        <p:txBody>
          <a:bodyPr wrap="square" lIns="0" tIns="0" rIns="0" bIns="0" rtlCol="0" anchor="ctr" vert="horz"/>
          <a:lstStyle/>
          <a:p>
            <a:pPr algn="l" indent="0" marL="0">
              <a:lnSpc>
                <a:spcPts val="1688"/>
              </a:lnSpc>
              <a:buNone/>
            </a:pPr>
            <a:r>
              <a:rPr lang="en-US" sz="1125" b="1" dirty="0">
                <a:solidFill>
                  <a:srgbClr val="34495E"/>
                </a:solidFill>
              </a:rPr>
              <a:t>Profile:</a:t>
            </a:r>
            <a:pPr algn="l" indent="0" marL="0">
              <a:lnSpc>
                <a:spcPts val="1688"/>
              </a:lnSpc>
              <a:buNone/>
            </a:pPr>
            <a:r>
              <a:rPr lang="en-US" sz="1125" dirty="0">
                <a:solidFill>
                  <a:srgbClr val="34495E"/>
                </a:solidFill>
              </a:rPr>
              <a:t> Typically younger onset, history of atopy (eczema, hayfever).</a:t>
            </a:r>
            <a:endParaRPr lang="en-US" sz="1125" dirty="0"/>
          </a:p>
        </p:txBody>
      </p:sp>
      <p:sp>
        <p:nvSpPr>
          <p:cNvPr id="37" name="Text 5"/>
          <p:cNvSpPr/>
          <p:nvPr/>
        </p:nvSpPr>
        <p:spPr>
          <a:xfrm>
            <a:off x="607219" y="2986980"/>
            <a:ext cx="3218706" cy="428625"/>
          </a:xfrm>
          <a:prstGeom prst="rect">
            <a:avLst/>
          </a:prstGeom>
          <a:noFill/>
          <a:ln/>
        </p:spPr>
        <p:txBody>
          <a:bodyPr wrap="square" lIns="0" tIns="0" rIns="0" bIns="0" rtlCol="0" anchor="ctr" vert="horz"/>
          <a:lstStyle/>
          <a:p>
            <a:pPr algn="l" indent="0" marL="0">
              <a:lnSpc>
                <a:spcPts val="1688"/>
              </a:lnSpc>
              <a:buNone/>
            </a:pPr>
            <a:r>
              <a:rPr lang="en-US" sz="1125" b="1" dirty="0">
                <a:solidFill>
                  <a:srgbClr val="34495E"/>
                </a:solidFill>
              </a:rPr>
              <a:t>Smoking:</a:t>
            </a:r>
            <a:pPr algn="l" indent="0" marL="0">
              <a:lnSpc>
                <a:spcPts val="1688"/>
              </a:lnSpc>
              <a:buNone/>
            </a:pPr>
            <a:r>
              <a:rPr lang="en-US" sz="1125" dirty="0">
                <a:solidFill>
                  <a:srgbClr val="34495E"/>
                </a:solidFill>
              </a:rPr>
              <a:t> May be non-smokers; smoking worsens control.</a:t>
            </a:r>
            <a:endParaRPr lang="en-US" sz="1125" dirty="0"/>
          </a:p>
        </p:txBody>
      </p:sp>
      <p:sp>
        <p:nvSpPr>
          <p:cNvPr id="38" name="Text 6"/>
          <p:cNvSpPr/>
          <p:nvPr/>
        </p:nvSpPr>
        <p:spPr>
          <a:xfrm>
            <a:off x="607219" y="3510855"/>
            <a:ext cx="3218706" cy="428625"/>
          </a:xfrm>
          <a:prstGeom prst="rect">
            <a:avLst/>
          </a:prstGeom>
          <a:noFill/>
          <a:ln/>
        </p:spPr>
        <p:txBody>
          <a:bodyPr wrap="square" lIns="0" tIns="0" rIns="0" bIns="0" rtlCol="0" anchor="ctr" vert="horz"/>
          <a:lstStyle/>
          <a:p>
            <a:pPr algn="l" indent="0" marL="0">
              <a:lnSpc>
                <a:spcPts val="1688"/>
              </a:lnSpc>
              <a:buNone/>
            </a:pPr>
            <a:r>
              <a:rPr lang="en-US" sz="1125" b="1" dirty="0">
                <a:solidFill>
                  <a:srgbClr val="34495E"/>
                </a:solidFill>
              </a:rPr>
              <a:t>Reversibility:</a:t>
            </a:r>
            <a:pPr algn="l" indent="0" marL="0">
              <a:lnSpc>
                <a:spcPts val="1688"/>
              </a:lnSpc>
              <a:buNone/>
            </a:pPr>
            <a:r>
              <a:rPr lang="en-US" sz="1125" dirty="0">
                <a:solidFill>
                  <a:srgbClr val="34495E"/>
                </a:solidFill>
              </a:rPr>
              <a:t> High. Episodic wheeze, diurnal variation, nocturnal symptoms.</a:t>
            </a:r>
            <a:endParaRPr lang="en-US" sz="1125" dirty="0"/>
          </a:p>
        </p:txBody>
      </p:sp>
      <p:sp>
        <p:nvSpPr>
          <p:cNvPr id="39" name="Text 7"/>
          <p:cNvSpPr/>
          <p:nvPr/>
        </p:nvSpPr>
        <p:spPr>
          <a:xfrm>
            <a:off x="607219" y="4034730"/>
            <a:ext cx="3218706" cy="428625"/>
          </a:xfrm>
          <a:prstGeom prst="rect">
            <a:avLst/>
          </a:prstGeom>
          <a:noFill/>
          <a:ln/>
        </p:spPr>
        <p:txBody>
          <a:bodyPr wrap="square" lIns="0" tIns="0" rIns="0" bIns="0" rtlCol="0" anchor="ctr" vert="horz"/>
          <a:lstStyle/>
          <a:p>
            <a:pPr algn="l" indent="0" marL="0">
              <a:lnSpc>
                <a:spcPts val="1688"/>
              </a:lnSpc>
              <a:buNone/>
            </a:pPr>
            <a:r>
              <a:rPr lang="en-US" sz="1125" b="1" dirty="0">
                <a:solidFill>
                  <a:srgbClr val="34495E"/>
                </a:solidFill>
              </a:rPr>
              <a:t>Examination:</a:t>
            </a:r>
            <a:pPr algn="l" indent="0" marL="0">
              <a:lnSpc>
                <a:spcPts val="1688"/>
              </a:lnSpc>
              <a:buNone/>
            </a:pPr>
            <a:r>
              <a:rPr lang="en-US" sz="1125" dirty="0">
                <a:solidFill>
                  <a:srgbClr val="34495E"/>
                </a:solidFill>
              </a:rPr>
              <a:t> Often normal between flares; polyphonic wheeze during attacks.</a:t>
            </a:r>
            <a:endParaRPr lang="en-US" sz="1125" dirty="0"/>
          </a:p>
        </p:txBody>
      </p:sp>
      <p:sp>
        <p:nvSpPr>
          <p:cNvPr id="40" name="Text 8"/>
          <p:cNvSpPr/>
          <p:nvPr/>
        </p:nvSpPr>
        <p:spPr>
          <a:xfrm>
            <a:off x="4397425" y="1958280"/>
            <a:ext cx="3397300" cy="361950"/>
          </a:xfrm>
          <a:prstGeom prst="rect">
            <a:avLst/>
          </a:prstGeom>
          <a:noFill/>
          <a:ln/>
        </p:spPr>
        <p:txBody>
          <a:bodyPr wrap="square" lIns="0" tIns="0" rIns="0" bIns="0" rtlCol="0" anchor="ctr" vert="horz"/>
          <a:lstStyle/>
          <a:p>
            <a:pPr indent="0" marL="0">
              <a:lnSpc>
                <a:spcPts val="2250"/>
              </a:lnSpc>
              <a:buNone/>
            </a:pPr>
            <a:r>
              <a:rPr lang="en-US" sz="1500" b="1" dirty="0">
                <a:solidFill>
                  <a:srgbClr val="2C3E50"/>
                </a:solidFill>
              </a:rPr>
              <a:t>COPD</a:t>
            </a:r>
            <a:endParaRPr lang="en-US" sz="1500" dirty="0"/>
          </a:p>
        </p:txBody>
      </p:sp>
      <p:sp>
        <p:nvSpPr>
          <p:cNvPr id="41" name="Text 9"/>
          <p:cNvSpPr/>
          <p:nvPr/>
        </p:nvSpPr>
        <p:spPr>
          <a:xfrm>
            <a:off x="4576018" y="2463105"/>
            <a:ext cx="3218706" cy="428625"/>
          </a:xfrm>
          <a:prstGeom prst="rect">
            <a:avLst/>
          </a:prstGeom>
          <a:noFill/>
          <a:ln/>
        </p:spPr>
        <p:txBody>
          <a:bodyPr wrap="square" lIns="0" tIns="0" rIns="0" bIns="0" rtlCol="0" anchor="ctr" vert="horz"/>
          <a:lstStyle/>
          <a:p>
            <a:pPr algn="l" indent="0" marL="0">
              <a:lnSpc>
                <a:spcPts val="1688"/>
              </a:lnSpc>
              <a:buNone/>
            </a:pPr>
            <a:r>
              <a:rPr lang="en-US" sz="1125" b="1" dirty="0">
                <a:solidFill>
                  <a:srgbClr val="34495E"/>
                </a:solidFill>
              </a:rPr>
              <a:t>Profile:</a:t>
            </a:r>
            <a:pPr algn="l" indent="0" marL="0">
              <a:lnSpc>
                <a:spcPts val="1688"/>
              </a:lnSpc>
              <a:buNone/>
            </a:pPr>
            <a:r>
              <a:rPr lang="en-US" sz="1125" dirty="0">
                <a:solidFill>
                  <a:srgbClr val="34495E"/>
                </a:solidFill>
              </a:rPr>
              <a:t> Adults &gt;35 years old. Insidious, progressive onset.</a:t>
            </a:r>
            <a:endParaRPr lang="en-US" sz="1125" dirty="0"/>
          </a:p>
        </p:txBody>
      </p:sp>
      <p:sp>
        <p:nvSpPr>
          <p:cNvPr id="42" name="Text 10"/>
          <p:cNvSpPr/>
          <p:nvPr/>
        </p:nvSpPr>
        <p:spPr>
          <a:xfrm>
            <a:off x="4576018" y="2986980"/>
            <a:ext cx="3218706" cy="428625"/>
          </a:xfrm>
          <a:prstGeom prst="rect">
            <a:avLst/>
          </a:prstGeom>
          <a:noFill/>
          <a:ln/>
        </p:spPr>
        <p:txBody>
          <a:bodyPr wrap="square" lIns="0" tIns="0" rIns="0" bIns="0" rtlCol="0" anchor="ctr" vert="horz"/>
          <a:lstStyle/>
          <a:p>
            <a:pPr algn="l" indent="0" marL="0">
              <a:lnSpc>
                <a:spcPts val="1688"/>
              </a:lnSpc>
              <a:buNone/>
            </a:pPr>
            <a:r>
              <a:rPr lang="en-US" sz="1125" b="1" dirty="0">
                <a:solidFill>
                  <a:srgbClr val="34495E"/>
                </a:solidFill>
              </a:rPr>
              <a:t>Smoking:</a:t>
            </a:r>
            <a:pPr algn="l" indent="0" marL="0">
              <a:lnSpc>
                <a:spcPts val="1688"/>
              </a:lnSpc>
              <a:buNone/>
            </a:pPr>
            <a:r>
              <a:rPr lang="en-US" sz="1125" dirty="0">
                <a:solidFill>
                  <a:srgbClr val="34495E"/>
                </a:solidFill>
              </a:rPr>
              <a:t> Significant history (usually &gt;10 pack-years).</a:t>
            </a:r>
            <a:endParaRPr lang="en-US" sz="1125" dirty="0"/>
          </a:p>
        </p:txBody>
      </p:sp>
      <p:sp>
        <p:nvSpPr>
          <p:cNvPr id="43" name="Text 11"/>
          <p:cNvSpPr/>
          <p:nvPr/>
        </p:nvSpPr>
        <p:spPr>
          <a:xfrm>
            <a:off x="4576018" y="3510855"/>
            <a:ext cx="3218706" cy="428625"/>
          </a:xfrm>
          <a:prstGeom prst="rect">
            <a:avLst/>
          </a:prstGeom>
          <a:noFill/>
          <a:ln/>
        </p:spPr>
        <p:txBody>
          <a:bodyPr wrap="square" lIns="0" tIns="0" rIns="0" bIns="0" rtlCol="0" anchor="ctr" vert="horz"/>
          <a:lstStyle/>
          <a:p>
            <a:pPr algn="l" indent="0" marL="0">
              <a:lnSpc>
                <a:spcPts val="1688"/>
              </a:lnSpc>
              <a:buNone/>
            </a:pPr>
            <a:r>
              <a:rPr lang="en-US" sz="1125" b="1" dirty="0">
                <a:solidFill>
                  <a:srgbClr val="34495E"/>
                </a:solidFill>
              </a:rPr>
              <a:t>Reversibility:</a:t>
            </a:r>
            <a:pPr algn="l" indent="0" marL="0">
              <a:lnSpc>
                <a:spcPts val="1688"/>
              </a:lnSpc>
              <a:buNone/>
            </a:pPr>
            <a:r>
              <a:rPr lang="en-US" sz="1125" dirty="0">
                <a:solidFill>
                  <a:srgbClr val="34495E"/>
                </a:solidFill>
              </a:rPr>
              <a:t> Minimal. Persistent airflow obstruction that does not return to normal.</a:t>
            </a:r>
            <a:endParaRPr lang="en-US" sz="1125" dirty="0"/>
          </a:p>
        </p:txBody>
      </p:sp>
      <p:sp>
        <p:nvSpPr>
          <p:cNvPr id="44" name="Text 12"/>
          <p:cNvSpPr/>
          <p:nvPr/>
        </p:nvSpPr>
        <p:spPr>
          <a:xfrm>
            <a:off x="4576018" y="4034730"/>
            <a:ext cx="3218706" cy="428625"/>
          </a:xfrm>
          <a:prstGeom prst="rect">
            <a:avLst/>
          </a:prstGeom>
          <a:noFill/>
          <a:ln/>
        </p:spPr>
        <p:txBody>
          <a:bodyPr wrap="square" lIns="0" tIns="0" rIns="0" bIns="0" rtlCol="0" anchor="ctr" vert="horz"/>
          <a:lstStyle/>
          <a:p>
            <a:pPr algn="l" indent="0" marL="0">
              <a:lnSpc>
                <a:spcPts val="1688"/>
              </a:lnSpc>
              <a:buNone/>
            </a:pPr>
            <a:r>
              <a:rPr lang="en-US" sz="1125" b="1" dirty="0">
                <a:solidFill>
                  <a:srgbClr val="34495E"/>
                </a:solidFill>
              </a:rPr>
              <a:t>Examination:</a:t>
            </a:r>
            <a:pPr algn="l" indent="0" marL="0">
              <a:lnSpc>
                <a:spcPts val="1688"/>
              </a:lnSpc>
              <a:buNone/>
            </a:pPr>
            <a:r>
              <a:rPr lang="en-US" sz="1125" dirty="0">
                <a:solidFill>
                  <a:srgbClr val="34495E"/>
                </a:solidFill>
              </a:rPr>
              <a:t> Hyperinflation, quiet breath sounds, prolonged expiration.</a:t>
            </a:r>
            <a:endParaRPr lang="en-US" sz="1125" dirty="0"/>
          </a:p>
        </p:txBody>
      </p:sp>
      <p:sp>
        <p:nvSpPr>
          <p:cNvPr id="45" name="Text 13"/>
          <p:cNvSpPr/>
          <p:nvPr/>
        </p:nvSpPr>
        <p:spPr>
          <a:xfrm>
            <a:off x="8366224" y="1958280"/>
            <a:ext cx="3397300" cy="361950"/>
          </a:xfrm>
          <a:prstGeom prst="rect">
            <a:avLst/>
          </a:prstGeom>
          <a:noFill/>
          <a:ln/>
        </p:spPr>
        <p:txBody>
          <a:bodyPr wrap="square" lIns="0" tIns="0" rIns="0" bIns="0" rtlCol="0" anchor="ctr" vert="horz"/>
          <a:lstStyle/>
          <a:p>
            <a:pPr indent="0" marL="0">
              <a:lnSpc>
                <a:spcPts val="2250"/>
              </a:lnSpc>
              <a:buNone/>
            </a:pPr>
            <a:r>
              <a:rPr lang="en-US" sz="1500" b="1" dirty="0">
                <a:solidFill>
                  <a:srgbClr val="2C3E50"/>
                </a:solidFill>
              </a:rPr>
              <a:t>Pneumonia</a:t>
            </a:r>
            <a:endParaRPr lang="en-US" sz="1500" dirty="0"/>
          </a:p>
        </p:txBody>
      </p:sp>
      <p:sp>
        <p:nvSpPr>
          <p:cNvPr id="46" name="Text 14"/>
          <p:cNvSpPr/>
          <p:nvPr/>
        </p:nvSpPr>
        <p:spPr>
          <a:xfrm>
            <a:off x="8544818" y="2463105"/>
            <a:ext cx="3218706" cy="428625"/>
          </a:xfrm>
          <a:prstGeom prst="rect">
            <a:avLst/>
          </a:prstGeom>
          <a:noFill/>
          <a:ln/>
        </p:spPr>
        <p:txBody>
          <a:bodyPr wrap="square" lIns="0" tIns="0" rIns="0" bIns="0" rtlCol="0" anchor="ctr" vert="horz"/>
          <a:lstStyle/>
          <a:p>
            <a:pPr algn="l" indent="0" marL="0">
              <a:lnSpc>
                <a:spcPts val="1688"/>
              </a:lnSpc>
              <a:buNone/>
            </a:pPr>
            <a:r>
              <a:rPr lang="en-US" sz="1125" b="1" dirty="0">
                <a:solidFill>
                  <a:srgbClr val="34495E"/>
                </a:solidFill>
              </a:rPr>
              <a:t>Onset:</a:t>
            </a:r>
            <a:pPr algn="l" indent="0" marL="0">
              <a:lnSpc>
                <a:spcPts val="1688"/>
              </a:lnSpc>
              <a:buNone/>
            </a:pPr>
            <a:r>
              <a:rPr lang="en-US" sz="1125" dirty="0">
                <a:solidFill>
                  <a:srgbClr val="34495E"/>
                </a:solidFill>
              </a:rPr>
              <a:t> Acute (hours to days). Systemically unwell.</a:t>
            </a:r>
            <a:endParaRPr lang="en-US" sz="1125" dirty="0"/>
          </a:p>
        </p:txBody>
      </p:sp>
      <p:sp>
        <p:nvSpPr>
          <p:cNvPr id="47" name="Text 15"/>
          <p:cNvSpPr/>
          <p:nvPr/>
        </p:nvSpPr>
        <p:spPr>
          <a:xfrm>
            <a:off x="8544818" y="2986980"/>
            <a:ext cx="3218706" cy="428625"/>
          </a:xfrm>
          <a:prstGeom prst="rect">
            <a:avLst/>
          </a:prstGeom>
          <a:noFill/>
          <a:ln/>
        </p:spPr>
        <p:txBody>
          <a:bodyPr wrap="square" lIns="0" tIns="0" rIns="0" bIns="0" rtlCol="0" anchor="ctr" vert="horz"/>
          <a:lstStyle/>
          <a:p>
            <a:pPr algn="l" indent="0" marL="0">
              <a:lnSpc>
                <a:spcPts val="1688"/>
              </a:lnSpc>
              <a:buNone/>
            </a:pPr>
            <a:r>
              <a:rPr lang="en-US" sz="1125" b="1" dirty="0">
                <a:solidFill>
                  <a:srgbClr val="34495E"/>
                </a:solidFill>
              </a:rPr>
              <a:t>Features:</a:t>
            </a:r>
            <a:pPr algn="l" indent="0" marL="0">
              <a:lnSpc>
                <a:spcPts val="1688"/>
              </a:lnSpc>
              <a:buNone/>
            </a:pPr>
            <a:r>
              <a:rPr lang="en-US" sz="1125" dirty="0">
                <a:solidFill>
                  <a:srgbClr val="34495E"/>
                </a:solidFill>
              </a:rPr>
              <a:t> Fever, rigors, productive cough (purulent sputum), pleuritic pain.</a:t>
            </a:r>
            <a:endParaRPr lang="en-US" sz="1125" dirty="0"/>
          </a:p>
        </p:txBody>
      </p:sp>
      <p:sp>
        <p:nvSpPr>
          <p:cNvPr id="48" name="Text 16"/>
          <p:cNvSpPr/>
          <p:nvPr/>
        </p:nvSpPr>
        <p:spPr>
          <a:xfrm>
            <a:off x="8544818" y="3510855"/>
            <a:ext cx="3218706" cy="428625"/>
          </a:xfrm>
          <a:prstGeom prst="rect">
            <a:avLst/>
          </a:prstGeom>
          <a:noFill/>
          <a:ln/>
        </p:spPr>
        <p:txBody>
          <a:bodyPr wrap="square" lIns="0" tIns="0" rIns="0" bIns="0" rtlCol="0" anchor="ctr" vert="horz"/>
          <a:lstStyle/>
          <a:p>
            <a:pPr algn="l" indent="0" marL="0">
              <a:lnSpc>
                <a:spcPts val="1688"/>
              </a:lnSpc>
              <a:buNone/>
            </a:pPr>
            <a:r>
              <a:rPr lang="en-US" sz="1125" b="1" dirty="0">
                <a:solidFill>
                  <a:srgbClr val="34495E"/>
                </a:solidFill>
              </a:rPr>
              <a:t>Examination:</a:t>
            </a:r>
            <a:pPr algn="l" indent="0" marL="0">
              <a:lnSpc>
                <a:spcPts val="1688"/>
              </a:lnSpc>
              <a:buNone/>
            </a:pPr>
            <a:r>
              <a:rPr lang="en-US" sz="1125" dirty="0">
                <a:solidFill>
                  <a:srgbClr val="34495E"/>
                </a:solidFill>
              </a:rPr>
              <a:t> Focal signs — dull percussion, bronchial breathing, crackles.</a:t>
            </a:r>
            <a:endParaRPr lang="en-US" sz="1125" dirty="0"/>
          </a:p>
        </p:txBody>
      </p:sp>
      <p:sp>
        <p:nvSpPr>
          <p:cNvPr id="49" name="Text 17"/>
          <p:cNvSpPr/>
          <p:nvPr/>
        </p:nvSpPr>
        <p:spPr>
          <a:xfrm>
            <a:off x="8544818" y="4034730"/>
            <a:ext cx="3218706" cy="428625"/>
          </a:xfrm>
          <a:prstGeom prst="rect">
            <a:avLst/>
          </a:prstGeom>
          <a:noFill/>
          <a:ln/>
        </p:spPr>
        <p:txBody>
          <a:bodyPr wrap="square" lIns="0" tIns="0" rIns="0" bIns="0" rtlCol="0" anchor="ctr" vert="horz"/>
          <a:lstStyle/>
          <a:p>
            <a:pPr algn="l" indent="0" marL="0">
              <a:lnSpc>
                <a:spcPts val="1688"/>
              </a:lnSpc>
              <a:buNone/>
            </a:pPr>
            <a:r>
              <a:rPr lang="en-US" sz="1125" b="1" dirty="0">
                <a:solidFill>
                  <a:srgbClr val="34495E"/>
                </a:solidFill>
              </a:rPr>
              <a:t>Diagnosis:</a:t>
            </a:r>
            <a:pPr algn="l" indent="0" marL="0">
              <a:lnSpc>
                <a:spcPts val="1688"/>
              </a:lnSpc>
              <a:buNone/>
            </a:pPr>
            <a:r>
              <a:rPr lang="en-US" sz="1125" dirty="0">
                <a:solidFill>
                  <a:srgbClr val="34495E"/>
                </a:solidFill>
              </a:rPr>
              <a:t> Confirmed by CXR consolidation and raised inflammatory markers.</a:t>
            </a:r>
            <a:endParaRPr lang="en-US" sz="1125" dirty="0"/>
          </a:p>
        </p:txBody>
      </p:sp>
      <p:sp>
        <p:nvSpPr>
          <p:cNvPr id="50" name="Text 18"/>
          <p:cNvSpPr/>
          <p:nvPr/>
        </p:nvSpPr>
        <p:spPr>
          <a:xfrm>
            <a:off x="661988" y="5494139"/>
            <a:ext cx="11530013" cy="186630"/>
          </a:xfrm>
          <a:prstGeom prst="rect">
            <a:avLst/>
          </a:prstGeom>
          <a:noFill/>
          <a:ln/>
        </p:spPr>
        <p:txBody>
          <a:bodyPr wrap="square" lIns="0" tIns="0" rIns="0" bIns="0" rtlCol="0" anchor="ctr" vert="horz"/>
          <a:lstStyle/>
          <a:p>
            <a:pPr indent="0" marL="0">
              <a:lnSpc>
                <a:spcPts val="1470"/>
              </a:lnSpc>
              <a:buNone/>
            </a:pPr>
            <a:r>
              <a:rPr lang="en-US" sz="1050" b="1" dirty="0">
                <a:solidFill>
                  <a:srgbClr val="8E44AD"/>
                </a:solidFill>
              </a:rPr>
              <a:t>AKT Pearl:</a:t>
            </a:r>
            <a:pPr indent="0" marL="0">
              <a:lnSpc>
                <a:spcPts val="1470"/>
              </a:lnSpc>
              <a:buNone/>
            </a:pPr>
            <a:r>
              <a:rPr lang="en-US" sz="1050" dirty="0">
                <a:solidFill>
                  <a:srgbClr val="8E44AD"/>
                </a:solidFill>
              </a:rPr>
              <a:t> Airflow obstruction in COPD is defined by a post-bronchodilator FEV1/FVC ratio of less than 0.7. If symptoms suggest asthma, look for &gt;12% and &gt;200ml reversibility.</a:t>
            </a:r>
            <a:endParaRPr lang="en-US" sz="1050" dirty="0"/>
          </a:p>
        </p:txBody>
      </p:sp>
      <p:sp>
        <p:nvSpPr>
          <p:cNvPr id="51" name="Text 19"/>
          <p:cNvSpPr/>
          <p:nvPr/>
        </p:nvSpPr>
        <p:spPr>
          <a:xfrm>
            <a:off x="661988" y="6004620"/>
            <a:ext cx="11530013" cy="186630"/>
          </a:xfrm>
          <a:prstGeom prst="rect">
            <a:avLst/>
          </a:prstGeom>
          <a:noFill/>
          <a:ln/>
        </p:spPr>
        <p:txBody>
          <a:bodyPr wrap="square" lIns="0" tIns="0" rIns="0" bIns="0" rtlCol="0" anchor="ctr" vert="horz"/>
          <a:lstStyle/>
          <a:p>
            <a:pPr indent="0" marL="0">
              <a:lnSpc>
                <a:spcPts val="1470"/>
              </a:lnSpc>
              <a:buNone/>
            </a:pPr>
            <a:r>
              <a:rPr lang="en-US" sz="1050" b="1" dirty="0">
                <a:solidFill>
                  <a:srgbClr val="7D5D00"/>
                </a:solidFill>
              </a:rPr>
              <a:t>Pitfall:</a:t>
            </a:r>
            <a:pPr indent="0" marL="0">
              <a:lnSpc>
                <a:spcPts val="1470"/>
              </a:lnSpc>
              <a:buNone/>
            </a:pPr>
            <a:r>
              <a:rPr lang="en-US" sz="1050" dirty="0">
                <a:solidFill>
                  <a:srgbClr val="7D5D00"/>
                </a:solidFill>
              </a:rPr>
              <a:t> "All that wheezes is not asthma." In older smokers, consider if the "wheeze" is actually pulmonary oedema (cardiac asthma) or COPD.</a:t>
            </a:r>
            <a:endParaRPr lang="en-US" sz="1050" dirty="0"/>
          </a:p>
        </p:txBody>
      </p:sp>
      <p:sp>
        <p:nvSpPr>
          <p:cNvPr id="52" name="Text 20"/>
          <p:cNvSpPr/>
          <p:nvPr/>
        </p:nvSpPr>
        <p:spPr>
          <a:xfrm>
            <a:off x="5416153" y="6591300"/>
            <a:ext cx="2880360" cy="171450"/>
          </a:xfrm>
          <a:prstGeom prst="rect">
            <a:avLst/>
          </a:prstGeom>
          <a:noFill/>
          <a:ln/>
        </p:spPr>
        <p:txBody>
          <a:bodyPr wrap="square" lIns="0" tIns="0" rIns="0" bIns="0" rtlCol="0" anchor="ctr" vert="horz"/>
          <a:lstStyle/>
          <a:p>
            <a:pPr indent="0" marL="0">
              <a:lnSpc>
                <a:spcPts val="1350"/>
              </a:lnSpc>
              <a:buNone/>
            </a:pPr>
            <a:r>
              <a:rPr lang="en-US" sz="900" b="1" spc="30" kern="0" dirty="0">
                <a:solidFill>
                  <a:srgbClr val="7F8C8D"/>
                </a:solidFill>
              </a:rPr>
              <a:t>www.bradfordvts.co.uk</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0" y="0"/>
            <a:ext cx="12192000" cy="381000"/>
          </a:xfrm>
          <a:prstGeom prst="rect">
            <a:avLst/>
          </a:prstGeom>
        </p:spPr>
      </p:pic>
      <p:pic>
        <p:nvPicPr>
          <p:cNvPr id="5" name="Image 3" descr="preencoded.png">    </p:cNvPr>
          <p:cNvPicPr>
            <a:picLocks noChangeAspect="1"/>
          </p:cNvPicPr>
          <p:nvPr/>
        </p:nvPicPr>
        <p:blipFill>
          <a:blip r:embed="rId5"/>
          <a:stretch>
            <a:fillRect/>
          </a:stretch>
        </p:blipFill>
        <p:spPr>
          <a:xfrm>
            <a:off x="381000" y="523875"/>
            <a:ext cx="11811000" cy="670471"/>
          </a:xfrm>
          <a:prstGeom prst="rect">
            <a:avLst/>
          </a:prstGeom>
        </p:spPr>
      </p:pic>
      <p:pic>
        <p:nvPicPr>
          <p:cNvPr id="6" name="Image 4" descr="preencoded.png">    </p:cNvPr>
          <p:cNvPicPr>
            <a:picLocks noChangeAspect="1"/>
          </p:cNvPicPr>
          <p:nvPr/>
        </p:nvPicPr>
        <p:blipFill>
          <a:blip r:embed="rId6"/>
          <a:stretch>
            <a:fillRect/>
          </a:stretch>
        </p:blipFill>
        <p:spPr>
          <a:xfrm>
            <a:off x="381000" y="1337221"/>
            <a:ext cx="3682901" cy="2374553"/>
          </a:xfrm>
          <a:prstGeom prst="rect">
            <a:avLst/>
          </a:prstGeom>
        </p:spPr>
      </p:pic>
      <p:pic>
        <p:nvPicPr>
          <p:cNvPr id="7" name="Image 5" descr="preencoded.png">    </p:cNvPr>
          <p:cNvPicPr>
            <a:picLocks noChangeAspect="1"/>
          </p:cNvPicPr>
          <p:nvPr/>
        </p:nvPicPr>
        <p:blipFill>
          <a:blip r:embed="rId7"/>
          <a:stretch>
            <a:fillRect/>
          </a:stretch>
        </p:blipFill>
        <p:spPr>
          <a:xfrm>
            <a:off x="571500" y="1561058"/>
            <a:ext cx="228600" cy="190500"/>
          </a:xfrm>
          <a:prstGeom prst="rect">
            <a:avLst/>
          </a:prstGeom>
        </p:spPr>
      </p:pic>
      <p:pic>
        <p:nvPicPr>
          <p:cNvPr id="8" name="Image 6" descr="preencoded.png">    </p:cNvPr>
          <p:cNvPicPr>
            <a:picLocks noChangeAspect="1"/>
          </p:cNvPicPr>
          <p:nvPr/>
        </p:nvPicPr>
        <p:blipFill>
          <a:blip r:embed="rId8"/>
          <a:stretch>
            <a:fillRect/>
          </a:stretch>
        </p:blipFill>
        <p:spPr>
          <a:xfrm>
            <a:off x="4254401" y="1337221"/>
            <a:ext cx="3683050" cy="2374553"/>
          </a:xfrm>
          <a:prstGeom prst="rect">
            <a:avLst/>
          </a:prstGeom>
        </p:spPr>
      </p:pic>
      <p:pic>
        <p:nvPicPr>
          <p:cNvPr id="9" name="Image 7" descr="preencoded.png">    </p:cNvPr>
          <p:cNvPicPr>
            <a:picLocks noChangeAspect="1"/>
          </p:cNvPicPr>
          <p:nvPr/>
        </p:nvPicPr>
        <p:blipFill>
          <a:blip r:embed="rId9"/>
          <a:stretch>
            <a:fillRect/>
          </a:stretch>
        </p:blipFill>
        <p:spPr>
          <a:xfrm>
            <a:off x="4444901" y="1561058"/>
            <a:ext cx="228600" cy="190500"/>
          </a:xfrm>
          <a:prstGeom prst="rect">
            <a:avLst/>
          </a:prstGeom>
        </p:spPr>
      </p:pic>
      <p:pic>
        <p:nvPicPr>
          <p:cNvPr id="10" name="Image 8" descr="preencoded.png">    </p:cNvPr>
          <p:cNvPicPr>
            <a:picLocks noChangeAspect="1"/>
          </p:cNvPicPr>
          <p:nvPr/>
        </p:nvPicPr>
        <p:blipFill>
          <a:blip r:embed="rId10"/>
          <a:stretch>
            <a:fillRect/>
          </a:stretch>
        </p:blipFill>
        <p:spPr>
          <a:xfrm>
            <a:off x="8127950" y="1337221"/>
            <a:ext cx="3682901" cy="2374553"/>
          </a:xfrm>
          <a:prstGeom prst="rect">
            <a:avLst/>
          </a:prstGeom>
        </p:spPr>
      </p:pic>
      <p:pic>
        <p:nvPicPr>
          <p:cNvPr id="11" name="Image 9" descr="preencoded.png">    </p:cNvPr>
          <p:cNvPicPr>
            <a:picLocks noChangeAspect="1"/>
          </p:cNvPicPr>
          <p:nvPr/>
        </p:nvPicPr>
        <p:blipFill>
          <a:blip r:embed="rId11"/>
          <a:stretch>
            <a:fillRect/>
          </a:stretch>
        </p:blipFill>
        <p:spPr>
          <a:xfrm>
            <a:off x="8318450" y="1561058"/>
            <a:ext cx="228600" cy="190500"/>
          </a:xfrm>
          <a:prstGeom prst="rect">
            <a:avLst/>
          </a:prstGeom>
        </p:spPr>
      </p:pic>
      <p:pic>
        <p:nvPicPr>
          <p:cNvPr id="12" name="Image 10" descr="preencoded.png">    </p:cNvPr>
          <p:cNvPicPr>
            <a:picLocks noChangeAspect="1"/>
          </p:cNvPicPr>
          <p:nvPr/>
        </p:nvPicPr>
        <p:blipFill>
          <a:blip r:embed="rId12"/>
          <a:stretch>
            <a:fillRect/>
          </a:stretch>
        </p:blipFill>
        <p:spPr>
          <a:xfrm>
            <a:off x="381000" y="3902273"/>
            <a:ext cx="3682901" cy="2374702"/>
          </a:xfrm>
          <a:prstGeom prst="rect">
            <a:avLst/>
          </a:prstGeom>
        </p:spPr>
      </p:pic>
      <p:pic>
        <p:nvPicPr>
          <p:cNvPr id="13" name="Image 11" descr="preencoded.png">    </p:cNvPr>
          <p:cNvPicPr>
            <a:picLocks noChangeAspect="1"/>
          </p:cNvPicPr>
          <p:nvPr/>
        </p:nvPicPr>
        <p:blipFill>
          <a:blip r:embed="rId13"/>
          <a:stretch>
            <a:fillRect/>
          </a:stretch>
        </p:blipFill>
        <p:spPr>
          <a:xfrm>
            <a:off x="571500" y="4126111"/>
            <a:ext cx="228600" cy="190500"/>
          </a:xfrm>
          <a:prstGeom prst="rect">
            <a:avLst/>
          </a:prstGeom>
        </p:spPr>
      </p:pic>
      <p:pic>
        <p:nvPicPr>
          <p:cNvPr id="14" name="Image 12" descr="preencoded.png">    </p:cNvPr>
          <p:cNvPicPr>
            <a:picLocks noChangeAspect="1"/>
          </p:cNvPicPr>
          <p:nvPr/>
        </p:nvPicPr>
        <p:blipFill>
          <a:blip r:embed="rId14"/>
          <a:stretch>
            <a:fillRect/>
          </a:stretch>
        </p:blipFill>
        <p:spPr>
          <a:xfrm>
            <a:off x="4254401" y="3902273"/>
            <a:ext cx="3683050" cy="2374702"/>
          </a:xfrm>
          <a:prstGeom prst="rect">
            <a:avLst/>
          </a:prstGeom>
        </p:spPr>
      </p:pic>
      <p:pic>
        <p:nvPicPr>
          <p:cNvPr id="15" name="Image 13" descr="preencoded.png">    </p:cNvPr>
          <p:cNvPicPr>
            <a:picLocks noChangeAspect="1"/>
          </p:cNvPicPr>
          <p:nvPr/>
        </p:nvPicPr>
        <p:blipFill>
          <a:blip r:embed="rId15"/>
          <a:stretch>
            <a:fillRect/>
          </a:stretch>
        </p:blipFill>
        <p:spPr>
          <a:xfrm>
            <a:off x="4444901" y="4126111"/>
            <a:ext cx="228600" cy="190500"/>
          </a:xfrm>
          <a:prstGeom prst="rect">
            <a:avLst/>
          </a:prstGeom>
        </p:spPr>
      </p:pic>
      <p:pic>
        <p:nvPicPr>
          <p:cNvPr id="16" name="Image 14" descr="preencoded.png">    </p:cNvPr>
          <p:cNvPicPr>
            <a:picLocks noChangeAspect="1"/>
          </p:cNvPicPr>
          <p:nvPr/>
        </p:nvPicPr>
        <p:blipFill>
          <a:blip r:embed="rId16"/>
          <a:stretch>
            <a:fillRect/>
          </a:stretch>
        </p:blipFill>
        <p:spPr>
          <a:xfrm>
            <a:off x="8127950" y="3902273"/>
            <a:ext cx="3682901" cy="2374702"/>
          </a:xfrm>
          <a:prstGeom prst="rect">
            <a:avLst/>
          </a:prstGeom>
        </p:spPr>
      </p:pic>
      <p:pic>
        <p:nvPicPr>
          <p:cNvPr id="17" name="Image 15" descr="preencoded.png">    </p:cNvPr>
          <p:cNvPicPr>
            <a:picLocks noChangeAspect="1"/>
          </p:cNvPicPr>
          <p:nvPr/>
        </p:nvPicPr>
        <p:blipFill>
          <a:blip r:embed="rId17"/>
          <a:stretch>
            <a:fillRect/>
          </a:stretch>
        </p:blipFill>
        <p:spPr>
          <a:xfrm>
            <a:off x="8318450" y="4592538"/>
            <a:ext cx="190500" cy="152400"/>
          </a:xfrm>
          <a:prstGeom prst="rect">
            <a:avLst/>
          </a:prstGeom>
        </p:spPr>
      </p:pic>
      <p:pic>
        <p:nvPicPr>
          <p:cNvPr id="18" name="Image 16" descr="preencoded.png">    </p:cNvPr>
          <p:cNvPicPr>
            <a:picLocks noChangeAspect="1"/>
          </p:cNvPicPr>
          <p:nvPr/>
        </p:nvPicPr>
        <p:blipFill>
          <a:blip r:embed="rId18"/>
          <a:stretch>
            <a:fillRect/>
          </a:stretch>
        </p:blipFill>
        <p:spPr>
          <a:xfrm>
            <a:off x="0" y="6467475"/>
            <a:ext cx="12192000" cy="390525"/>
          </a:xfrm>
          <a:prstGeom prst="rect">
            <a:avLst/>
          </a:prstGeom>
        </p:spPr>
      </p:pic>
      <p:sp>
        <p:nvSpPr>
          <p:cNvPr id="19" name="Text 0"/>
          <p:cNvSpPr/>
          <p:nvPr/>
        </p:nvSpPr>
        <p:spPr>
          <a:xfrm>
            <a:off x="381000" y="104775"/>
            <a:ext cx="4160520" cy="152400"/>
          </a:xfrm>
          <a:prstGeom prst="rect">
            <a:avLst/>
          </a:prstGeom>
          <a:noFill/>
          <a:ln/>
        </p:spPr>
        <p:txBody>
          <a:bodyPr wrap="square" lIns="0" tIns="0" rIns="0" bIns="0" rtlCol="0" anchor="ctr" vert="horz"/>
          <a:lstStyle/>
          <a:p>
            <a:pPr indent="0" marL="0">
              <a:lnSpc>
                <a:spcPts val="1575"/>
              </a:lnSpc>
              <a:buNone/>
            </a:pPr>
            <a:r>
              <a:rPr lang="en-US" sz="1050" b="1" spc="90" kern="0" dirty="0">
                <a:solidFill>
                  <a:srgbClr val="FFFFFF"/>
                </a:solidFill>
              </a:rPr>
              <a:t>BRADFORD VTS TEACHING DECK</a:t>
            </a:r>
            <a:endParaRPr lang="en-US" sz="1050" dirty="0"/>
          </a:p>
        </p:txBody>
      </p:sp>
      <p:sp>
        <p:nvSpPr>
          <p:cNvPr id="20" name="Text 1"/>
          <p:cNvSpPr/>
          <p:nvPr/>
        </p:nvSpPr>
        <p:spPr>
          <a:xfrm>
            <a:off x="762000" y="523875"/>
            <a:ext cx="11430000" cy="365671"/>
          </a:xfrm>
          <a:prstGeom prst="rect">
            <a:avLst/>
          </a:prstGeom>
          <a:noFill/>
          <a:ln/>
        </p:spPr>
        <p:txBody>
          <a:bodyPr wrap="square" lIns="0" tIns="0" rIns="0" bIns="0" rtlCol="0" anchor="ctr" vert="horz"/>
          <a:lstStyle/>
          <a:p>
            <a:pPr indent="0" marL="0">
              <a:lnSpc>
                <a:spcPts val="2880"/>
              </a:lnSpc>
              <a:buNone/>
            </a:pPr>
            <a:r>
              <a:rPr lang="en-US" sz="2400" b="1" dirty="0">
                <a:solidFill>
                  <a:srgbClr val="2C3E50"/>
                </a:solidFill>
              </a:rPr>
              <a:t>Respiratory Causes: Parenchymal and Pleural</a:t>
            </a:r>
            <a:endParaRPr lang="en-US" sz="2400" dirty="0"/>
          </a:p>
        </p:txBody>
      </p:sp>
      <p:sp>
        <p:nvSpPr>
          <p:cNvPr id="21" name="Text 2"/>
          <p:cNvSpPr/>
          <p:nvPr/>
        </p:nvSpPr>
        <p:spPr>
          <a:xfrm>
            <a:off x="762000" y="937171"/>
            <a:ext cx="11430000" cy="257175"/>
          </a:xfrm>
          <a:prstGeom prst="rect">
            <a:avLst/>
          </a:prstGeom>
          <a:noFill/>
          <a:ln/>
        </p:spPr>
        <p:txBody>
          <a:bodyPr wrap="square" lIns="0" tIns="0" rIns="0" bIns="0" rtlCol="0" anchor="ctr" vert="horz"/>
          <a:lstStyle/>
          <a:p>
            <a:pPr indent="0" marL="0">
              <a:lnSpc>
                <a:spcPts val="2025"/>
              </a:lnSpc>
              <a:buNone/>
            </a:pPr>
            <a:r>
              <a:rPr lang="en-US" sz="1350" dirty="0">
                <a:solidFill>
                  <a:srgbClr val="7F8C8D"/>
                </a:solidFill>
              </a:rPr>
              <a:t>Critical respiratory differentials in primary care assessment</a:t>
            </a:r>
            <a:endParaRPr lang="en-US" sz="1350" dirty="0"/>
          </a:p>
        </p:txBody>
      </p:sp>
      <p:sp>
        <p:nvSpPr>
          <p:cNvPr id="22" name="Text 3"/>
          <p:cNvSpPr/>
          <p:nvPr/>
        </p:nvSpPr>
        <p:spPr>
          <a:xfrm>
            <a:off x="914400" y="1527721"/>
            <a:ext cx="473202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Pulmonary Embolism (PE)</a:t>
            </a:r>
            <a:endParaRPr lang="en-US" sz="1350" dirty="0"/>
          </a:p>
        </p:txBody>
      </p:sp>
      <p:sp>
        <p:nvSpPr>
          <p:cNvPr id="23" name="Text 4"/>
          <p:cNvSpPr/>
          <p:nvPr/>
        </p:nvSpPr>
        <p:spPr>
          <a:xfrm>
            <a:off x="714375" y="1899196"/>
            <a:ext cx="6123834" cy="200025"/>
          </a:xfrm>
          <a:prstGeom prst="rect">
            <a:avLst/>
          </a:prstGeom>
          <a:noFill/>
          <a:ln/>
        </p:spPr>
        <p:txBody>
          <a:bodyPr wrap="square" lIns="0" tIns="0" rIns="0" bIns="0" rtlCol="0" anchor="ctr" vert="horz"/>
          <a:lstStyle/>
          <a:p>
            <a:pPr algn="l" indent="0" marL="0">
              <a:lnSpc>
                <a:spcPts val="1575"/>
              </a:lnSpc>
              <a:buNone/>
            </a:pPr>
            <a:r>
              <a:rPr lang="en-US" sz="1050" b="1" dirty="0">
                <a:solidFill>
                  <a:srgbClr val="34495E"/>
                </a:solidFill>
              </a:rPr>
              <a:t>Sudden onset</a:t>
            </a:r>
            <a:pPr algn="l" indent="0" marL="0">
              <a:lnSpc>
                <a:spcPts val="1575"/>
              </a:lnSpc>
              <a:buNone/>
            </a:pPr>
            <a:r>
              <a:rPr lang="en-US" sz="1050" dirty="0">
                <a:solidFill>
                  <a:srgbClr val="34495E"/>
                </a:solidFill>
              </a:rPr>
              <a:t> dyspnoea and pleuritic pain</a:t>
            </a:r>
            <a:endParaRPr lang="en-US" sz="1050" dirty="0"/>
          </a:p>
        </p:txBody>
      </p:sp>
      <p:sp>
        <p:nvSpPr>
          <p:cNvPr id="24" name="Text 5"/>
          <p:cNvSpPr/>
          <p:nvPr/>
        </p:nvSpPr>
        <p:spPr>
          <a:xfrm>
            <a:off x="714375" y="2175421"/>
            <a:ext cx="5664546" cy="200025"/>
          </a:xfrm>
          <a:prstGeom prst="rect">
            <a:avLst/>
          </a:prstGeom>
          <a:noFill/>
          <a:ln/>
        </p:spPr>
        <p:txBody>
          <a:bodyPr wrap="square" lIns="0" tIns="0" rIns="0" bIns="0" rtlCol="0" anchor="ctr" vert="horz"/>
          <a:lstStyle/>
          <a:p>
            <a:pPr algn="l" indent="0" marL="0">
              <a:lnSpc>
                <a:spcPts val="1575"/>
              </a:lnSpc>
              <a:buNone/>
            </a:pPr>
            <a:r>
              <a:rPr lang="en-US" sz="1050" dirty="0">
                <a:solidFill>
                  <a:srgbClr val="34495E"/>
                </a:solidFill>
              </a:rPr>
              <a:t>Tachypnoea, tachycardia, and low SpO₂</a:t>
            </a:r>
            <a:endParaRPr lang="en-US" sz="1050" dirty="0"/>
          </a:p>
        </p:txBody>
      </p:sp>
      <p:sp>
        <p:nvSpPr>
          <p:cNvPr id="25" name="Text 6"/>
          <p:cNvSpPr/>
          <p:nvPr/>
        </p:nvSpPr>
        <p:spPr>
          <a:xfrm>
            <a:off x="714375" y="2451646"/>
            <a:ext cx="6736217" cy="200025"/>
          </a:xfrm>
          <a:prstGeom prst="rect">
            <a:avLst/>
          </a:prstGeom>
          <a:noFill/>
          <a:ln/>
        </p:spPr>
        <p:txBody>
          <a:bodyPr wrap="square" lIns="0" tIns="0" rIns="0" bIns="0" rtlCol="0" anchor="ctr" vert="horz"/>
          <a:lstStyle/>
          <a:p>
            <a:pPr algn="l" indent="0" marL="0">
              <a:lnSpc>
                <a:spcPts val="1575"/>
              </a:lnSpc>
              <a:buNone/>
            </a:pPr>
            <a:r>
              <a:rPr lang="en-US" sz="1050" dirty="0">
                <a:solidFill>
                  <a:srgbClr val="34495E"/>
                </a:solidFill>
              </a:rPr>
              <a:t>Risk factors: DVT, immobility, surgery, COCP</a:t>
            </a:r>
            <a:endParaRPr lang="en-US" sz="1050" dirty="0"/>
          </a:p>
        </p:txBody>
      </p:sp>
      <p:sp>
        <p:nvSpPr>
          <p:cNvPr id="26" name="Text 7"/>
          <p:cNvSpPr/>
          <p:nvPr/>
        </p:nvSpPr>
        <p:spPr>
          <a:xfrm>
            <a:off x="4787801" y="1527721"/>
            <a:ext cx="246888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Pneumothorax</a:t>
            </a:r>
            <a:endParaRPr lang="en-US" sz="1350" dirty="0"/>
          </a:p>
        </p:txBody>
      </p:sp>
      <p:sp>
        <p:nvSpPr>
          <p:cNvPr id="27" name="Text 8"/>
          <p:cNvSpPr/>
          <p:nvPr/>
        </p:nvSpPr>
        <p:spPr>
          <a:xfrm>
            <a:off x="4587776" y="1899196"/>
            <a:ext cx="6736231" cy="200025"/>
          </a:xfrm>
          <a:prstGeom prst="rect">
            <a:avLst/>
          </a:prstGeom>
          <a:noFill/>
          <a:ln/>
        </p:spPr>
        <p:txBody>
          <a:bodyPr wrap="square" lIns="0" tIns="0" rIns="0" bIns="0" rtlCol="0" anchor="ctr" vert="horz"/>
          <a:lstStyle/>
          <a:p>
            <a:pPr algn="l" indent="0" marL="0">
              <a:lnSpc>
                <a:spcPts val="1575"/>
              </a:lnSpc>
              <a:buNone/>
            </a:pPr>
            <a:r>
              <a:rPr lang="en-US" sz="1050" dirty="0">
                <a:solidFill>
                  <a:srgbClr val="34495E"/>
                </a:solidFill>
              </a:rPr>
              <a:t>Sudden onset; often young/thin males or COPD</a:t>
            </a:r>
            <a:endParaRPr lang="en-US" sz="1050" dirty="0"/>
          </a:p>
        </p:txBody>
      </p:sp>
      <p:sp>
        <p:nvSpPr>
          <p:cNvPr id="28" name="Text 9"/>
          <p:cNvSpPr/>
          <p:nvPr/>
        </p:nvSpPr>
        <p:spPr>
          <a:xfrm>
            <a:off x="4587776" y="2175421"/>
            <a:ext cx="5970750" cy="200025"/>
          </a:xfrm>
          <a:prstGeom prst="rect">
            <a:avLst/>
          </a:prstGeom>
          <a:noFill/>
          <a:ln/>
        </p:spPr>
        <p:txBody>
          <a:bodyPr wrap="square" lIns="0" tIns="0" rIns="0" bIns="0" rtlCol="0" anchor="ctr" vert="horz"/>
          <a:lstStyle/>
          <a:p>
            <a:pPr algn="l" indent="0" marL="0">
              <a:lnSpc>
                <a:spcPts val="1575"/>
              </a:lnSpc>
              <a:buNone/>
            </a:pPr>
            <a:r>
              <a:rPr lang="en-US" sz="1050" dirty="0">
                <a:solidFill>
                  <a:srgbClr val="34495E"/>
                </a:solidFill>
              </a:rPr>
              <a:t>Reduced breath sounds + </a:t>
            </a:r>
            <a:pPr algn="l" indent="0" marL="0">
              <a:lnSpc>
                <a:spcPts val="1575"/>
              </a:lnSpc>
              <a:buNone/>
            </a:pPr>
            <a:r>
              <a:rPr lang="en-US" sz="1050" b="1" dirty="0">
                <a:solidFill>
                  <a:srgbClr val="34495E"/>
                </a:solidFill>
              </a:rPr>
              <a:t>hyper-resonance</a:t>
            </a:r>
            <a:endParaRPr lang="en-US" sz="1050" dirty="0"/>
          </a:p>
        </p:txBody>
      </p:sp>
      <p:sp>
        <p:nvSpPr>
          <p:cNvPr id="29" name="Text 10"/>
          <p:cNvSpPr/>
          <p:nvPr/>
        </p:nvSpPr>
        <p:spPr>
          <a:xfrm>
            <a:off x="4587776" y="2451646"/>
            <a:ext cx="7604224" cy="200025"/>
          </a:xfrm>
          <a:prstGeom prst="rect">
            <a:avLst/>
          </a:prstGeom>
          <a:noFill/>
          <a:ln/>
        </p:spPr>
        <p:txBody>
          <a:bodyPr wrap="square" lIns="0" tIns="0" rIns="0" bIns="0" rtlCol="0" anchor="ctr" vert="horz"/>
          <a:lstStyle/>
          <a:p>
            <a:pPr algn="l" indent="0" marL="0">
              <a:lnSpc>
                <a:spcPts val="1575"/>
              </a:lnSpc>
              <a:buNone/>
            </a:pPr>
            <a:r>
              <a:rPr lang="en-US" sz="1050" dirty="0">
                <a:solidFill>
                  <a:srgbClr val="34495E"/>
                </a:solidFill>
              </a:rPr>
              <a:t>Tension: Deviated trachea, severe distress (999)</a:t>
            </a:r>
            <a:endParaRPr lang="en-US" sz="1050" dirty="0"/>
          </a:p>
        </p:txBody>
      </p:sp>
      <p:sp>
        <p:nvSpPr>
          <p:cNvPr id="30" name="Text 11"/>
          <p:cNvSpPr/>
          <p:nvPr/>
        </p:nvSpPr>
        <p:spPr>
          <a:xfrm>
            <a:off x="8661350" y="1527721"/>
            <a:ext cx="329184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Pleural Effusion</a:t>
            </a:r>
            <a:endParaRPr lang="en-US" sz="1350" dirty="0"/>
          </a:p>
        </p:txBody>
      </p:sp>
      <p:sp>
        <p:nvSpPr>
          <p:cNvPr id="31" name="Text 12"/>
          <p:cNvSpPr/>
          <p:nvPr/>
        </p:nvSpPr>
        <p:spPr>
          <a:xfrm>
            <a:off x="8461325" y="1899196"/>
            <a:ext cx="3730675" cy="200025"/>
          </a:xfrm>
          <a:prstGeom prst="rect">
            <a:avLst/>
          </a:prstGeom>
          <a:noFill/>
          <a:ln/>
        </p:spPr>
        <p:txBody>
          <a:bodyPr wrap="square" lIns="0" tIns="0" rIns="0" bIns="0" rtlCol="0" anchor="ctr" vert="horz"/>
          <a:lstStyle/>
          <a:p>
            <a:pPr algn="l" indent="0" marL="0">
              <a:lnSpc>
                <a:spcPts val="1575"/>
              </a:lnSpc>
              <a:buNone/>
            </a:pPr>
            <a:r>
              <a:rPr lang="en-US" sz="1050" dirty="0">
                <a:solidFill>
                  <a:srgbClr val="34495E"/>
                </a:solidFill>
              </a:rPr>
              <a:t>Subacute/chronic progressive breathlessness</a:t>
            </a:r>
            <a:endParaRPr lang="en-US" sz="1050" dirty="0"/>
          </a:p>
        </p:txBody>
      </p:sp>
      <p:sp>
        <p:nvSpPr>
          <p:cNvPr id="32" name="Text 13"/>
          <p:cNvSpPr/>
          <p:nvPr/>
        </p:nvSpPr>
        <p:spPr>
          <a:xfrm>
            <a:off x="8461325" y="2175421"/>
            <a:ext cx="3730675" cy="200025"/>
          </a:xfrm>
          <a:prstGeom prst="rect">
            <a:avLst/>
          </a:prstGeom>
          <a:noFill/>
          <a:ln/>
        </p:spPr>
        <p:txBody>
          <a:bodyPr wrap="square" lIns="0" tIns="0" rIns="0" bIns="0" rtlCol="0" anchor="ctr" vert="horz"/>
          <a:lstStyle/>
          <a:p>
            <a:pPr algn="l" indent="0" marL="0">
              <a:lnSpc>
                <a:spcPts val="1575"/>
              </a:lnSpc>
              <a:buNone/>
            </a:pPr>
            <a:r>
              <a:rPr lang="en-US" sz="1050" b="1" dirty="0">
                <a:solidFill>
                  <a:srgbClr val="34495E"/>
                </a:solidFill>
              </a:rPr>
              <a:t>Stony dull</a:t>
            </a:r>
            <a:pPr algn="l" indent="0" marL="0">
              <a:lnSpc>
                <a:spcPts val="1575"/>
              </a:lnSpc>
              <a:buNone/>
            </a:pPr>
            <a:r>
              <a:rPr lang="en-US" sz="1050" dirty="0">
                <a:solidFill>
                  <a:srgbClr val="34495E"/>
                </a:solidFill>
              </a:rPr>
              <a:t> percussion; reduced expansion</a:t>
            </a:r>
            <a:endParaRPr lang="en-US" sz="1050" dirty="0"/>
          </a:p>
        </p:txBody>
      </p:sp>
      <p:sp>
        <p:nvSpPr>
          <p:cNvPr id="33" name="Text 14"/>
          <p:cNvSpPr/>
          <p:nvPr/>
        </p:nvSpPr>
        <p:spPr>
          <a:xfrm>
            <a:off x="8461325" y="2451646"/>
            <a:ext cx="3730675" cy="200025"/>
          </a:xfrm>
          <a:prstGeom prst="rect">
            <a:avLst/>
          </a:prstGeom>
          <a:noFill/>
          <a:ln/>
        </p:spPr>
        <p:txBody>
          <a:bodyPr wrap="square" lIns="0" tIns="0" rIns="0" bIns="0" rtlCol="0" anchor="ctr" vert="horz"/>
          <a:lstStyle/>
          <a:p>
            <a:pPr algn="l" indent="0" marL="0">
              <a:lnSpc>
                <a:spcPts val="1575"/>
              </a:lnSpc>
              <a:buNone/>
            </a:pPr>
            <a:r>
              <a:rPr lang="en-US" sz="1050" dirty="0">
                <a:solidFill>
                  <a:srgbClr val="34495E"/>
                </a:solidFill>
              </a:rPr>
              <a:t>Causes: HF, malignancy, infection, RA/SLE</a:t>
            </a:r>
            <a:endParaRPr lang="en-US" sz="1050" dirty="0"/>
          </a:p>
        </p:txBody>
      </p:sp>
      <p:sp>
        <p:nvSpPr>
          <p:cNvPr id="34" name="Text 15"/>
          <p:cNvSpPr/>
          <p:nvPr/>
        </p:nvSpPr>
        <p:spPr>
          <a:xfrm>
            <a:off x="914400" y="4092773"/>
            <a:ext cx="308610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Lung Malignancy</a:t>
            </a:r>
            <a:endParaRPr lang="en-US" sz="1350" dirty="0"/>
          </a:p>
        </p:txBody>
      </p:sp>
      <p:sp>
        <p:nvSpPr>
          <p:cNvPr id="35" name="Text 16"/>
          <p:cNvSpPr/>
          <p:nvPr/>
        </p:nvSpPr>
        <p:spPr>
          <a:xfrm>
            <a:off x="714375" y="4464248"/>
            <a:ext cx="6430026" cy="200025"/>
          </a:xfrm>
          <a:prstGeom prst="rect">
            <a:avLst/>
          </a:prstGeom>
          <a:noFill/>
          <a:ln/>
        </p:spPr>
        <p:txBody>
          <a:bodyPr wrap="square" lIns="0" tIns="0" rIns="0" bIns="0" rtlCol="0" anchor="ctr" vert="horz"/>
          <a:lstStyle/>
          <a:p>
            <a:pPr algn="l" indent="0" marL="0">
              <a:lnSpc>
                <a:spcPts val="1575"/>
              </a:lnSpc>
              <a:buNone/>
            </a:pPr>
            <a:r>
              <a:rPr lang="en-US" sz="1050" dirty="0">
                <a:solidFill>
                  <a:srgbClr val="34495E"/>
                </a:solidFill>
              </a:rPr>
              <a:t>Progressive dyspnoea in smokers/ex-smokers</a:t>
            </a:r>
            <a:endParaRPr lang="en-US" sz="1050" dirty="0"/>
          </a:p>
        </p:txBody>
      </p:sp>
      <p:sp>
        <p:nvSpPr>
          <p:cNvPr id="36" name="Text 17"/>
          <p:cNvSpPr/>
          <p:nvPr/>
        </p:nvSpPr>
        <p:spPr>
          <a:xfrm>
            <a:off x="714375" y="4740473"/>
            <a:ext cx="6736217" cy="200025"/>
          </a:xfrm>
          <a:prstGeom prst="rect">
            <a:avLst/>
          </a:prstGeom>
          <a:noFill/>
          <a:ln/>
        </p:spPr>
        <p:txBody>
          <a:bodyPr wrap="square" lIns="0" tIns="0" rIns="0" bIns="0" rtlCol="0" anchor="ctr" vert="horz"/>
          <a:lstStyle/>
          <a:p>
            <a:pPr algn="l" indent="0" marL="0">
              <a:lnSpc>
                <a:spcPts val="1575"/>
              </a:lnSpc>
              <a:buNone/>
            </a:pPr>
            <a:r>
              <a:rPr lang="en-US" sz="1050" dirty="0">
                <a:solidFill>
                  <a:srgbClr val="34495E"/>
                </a:solidFill>
              </a:rPr>
              <a:t>Systemic: Weight loss, haemoptysis, clubbing</a:t>
            </a:r>
            <a:endParaRPr lang="en-US" sz="1050" dirty="0"/>
          </a:p>
        </p:txBody>
      </p:sp>
      <p:sp>
        <p:nvSpPr>
          <p:cNvPr id="37" name="Text 18"/>
          <p:cNvSpPr/>
          <p:nvPr/>
        </p:nvSpPr>
        <p:spPr>
          <a:xfrm>
            <a:off x="714375" y="5016698"/>
            <a:ext cx="6583122" cy="200025"/>
          </a:xfrm>
          <a:prstGeom prst="rect">
            <a:avLst/>
          </a:prstGeom>
          <a:noFill/>
          <a:ln/>
        </p:spPr>
        <p:txBody>
          <a:bodyPr wrap="square" lIns="0" tIns="0" rIns="0" bIns="0" rtlCol="0" anchor="ctr" vert="horz"/>
          <a:lstStyle/>
          <a:p>
            <a:pPr algn="l" indent="0" marL="0">
              <a:lnSpc>
                <a:spcPts val="1575"/>
              </a:lnSpc>
              <a:buNone/>
            </a:pPr>
            <a:r>
              <a:rPr lang="en-US" sz="1050" dirty="0">
                <a:solidFill>
                  <a:srgbClr val="34495E"/>
                </a:solidFill>
              </a:rPr>
              <a:t>Persistent CXR consolidation needs F/U scan</a:t>
            </a:r>
            <a:endParaRPr lang="en-US" sz="1050" dirty="0"/>
          </a:p>
        </p:txBody>
      </p:sp>
      <p:sp>
        <p:nvSpPr>
          <p:cNvPr id="38" name="Text 19"/>
          <p:cNvSpPr/>
          <p:nvPr/>
        </p:nvSpPr>
        <p:spPr>
          <a:xfrm>
            <a:off x="4787801" y="4092773"/>
            <a:ext cx="493776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Pulmonary Fibrosis (IPF)</a:t>
            </a:r>
            <a:endParaRPr lang="en-US" sz="1350" dirty="0"/>
          </a:p>
        </p:txBody>
      </p:sp>
      <p:sp>
        <p:nvSpPr>
          <p:cNvPr id="39" name="Text 20"/>
          <p:cNvSpPr/>
          <p:nvPr/>
        </p:nvSpPr>
        <p:spPr>
          <a:xfrm>
            <a:off x="4587776" y="4464248"/>
            <a:ext cx="6736231" cy="200025"/>
          </a:xfrm>
          <a:prstGeom prst="rect">
            <a:avLst/>
          </a:prstGeom>
          <a:noFill/>
          <a:ln/>
        </p:spPr>
        <p:txBody>
          <a:bodyPr wrap="square" lIns="0" tIns="0" rIns="0" bIns="0" rtlCol="0" anchor="ctr" vert="horz"/>
          <a:lstStyle/>
          <a:p>
            <a:pPr algn="l" indent="0" marL="0">
              <a:lnSpc>
                <a:spcPts val="1575"/>
              </a:lnSpc>
              <a:buNone/>
            </a:pPr>
            <a:r>
              <a:rPr lang="en-US" sz="1050" dirty="0">
                <a:solidFill>
                  <a:srgbClr val="34495E"/>
                </a:solidFill>
              </a:rPr>
              <a:t>Slowly progressive exertional breathlessness</a:t>
            </a:r>
            <a:endParaRPr lang="en-US" sz="1050" dirty="0"/>
          </a:p>
        </p:txBody>
      </p:sp>
      <p:sp>
        <p:nvSpPr>
          <p:cNvPr id="40" name="Text 21"/>
          <p:cNvSpPr/>
          <p:nvPr/>
        </p:nvSpPr>
        <p:spPr>
          <a:xfrm>
            <a:off x="4587776" y="4759523"/>
            <a:ext cx="4800600" cy="152400"/>
          </a:xfrm>
          <a:prstGeom prst="rect">
            <a:avLst/>
          </a:prstGeom>
          <a:noFill/>
          <a:ln/>
        </p:spPr>
        <p:txBody>
          <a:bodyPr wrap="square" lIns="0" tIns="0" rIns="0" bIns="0" rtlCol="0" anchor="ctr" vert="horz"/>
          <a:lstStyle/>
          <a:p>
            <a:pPr algn="l" indent="0" marL="0">
              <a:lnSpc>
                <a:spcPts val="1575"/>
              </a:lnSpc>
              <a:buNone/>
            </a:pPr>
            <a:r>
              <a:rPr lang="en-US" sz="1050" b="1" dirty="0">
                <a:solidFill>
                  <a:srgbClr val="34495E"/>
                </a:solidFill>
              </a:rPr>
              <a:t>Fine bibasal "Velcro" crackles</a:t>
            </a:r>
            <a:endParaRPr lang="en-US" sz="1050" dirty="0"/>
          </a:p>
        </p:txBody>
      </p:sp>
      <p:sp>
        <p:nvSpPr>
          <p:cNvPr id="41" name="Text 22"/>
          <p:cNvSpPr/>
          <p:nvPr/>
        </p:nvSpPr>
        <p:spPr>
          <a:xfrm>
            <a:off x="4587776" y="5016698"/>
            <a:ext cx="5664558" cy="200025"/>
          </a:xfrm>
          <a:prstGeom prst="rect">
            <a:avLst/>
          </a:prstGeom>
          <a:noFill/>
          <a:ln/>
        </p:spPr>
        <p:txBody>
          <a:bodyPr wrap="square" lIns="0" tIns="0" rIns="0" bIns="0" rtlCol="0" anchor="ctr" vert="horz"/>
          <a:lstStyle/>
          <a:p>
            <a:pPr algn="l" indent="0" marL="0">
              <a:lnSpc>
                <a:spcPts val="1575"/>
              </a:lnSpc>
              <a:buNone/>
            </a:pPr>
            <a:r>
              <a:rPr lang="en-US" sz="1050" dirty="0">
                <a:solidFill>
                  <a:srgbClr val="34495E"/>
                </a:solidFill>
              </a:rPr>
              <a:t>Often associated with finger clubbing</a:t>
            </a:r>
            <a:endParaRPr lang="en-US" sz="1050" dirty="0"/>
          </a:p>
        </p:txBody>
      </p:sp>
      <p:sp>
        <p:nvSpPr>
          <p:cNvPr id="42" name="Text 23"/>
          <p:cNvSpPr/>
          <p:nvPr/>
        </p:nvSpPr>
        <p:spPr>
          <a:xfrm>
            <a:off x="8604200" y="4554438"/>
            <a:ext cx="2926080" cy="228600"/>
          </a:xfrm>
          <a:prstGeom prst="rect">
            <a:avLst/>
          </a:prstGeom>
          <a:noFill/>
          <a:ln/>
        </p:spPr>
        <p:txBody>
          <a:bodyPr wrap="square" lIns="0" tIns="0" rIns="0" bIns="0" rtlCol="0" anchor="ctr" vert="horz"/>
          <a:lstStyle/>
          <a:p>
            <a:pPr indent="0" marL="0">
              <a:lnSpc>
                <a:spcPts val="1800"/>
              </a:lnSpc>
              <a:buNone/>
            </a:pPr>
            <a:r>
              <a:rPr lang="en-US" sz="1200" b="1" dirty="0">
                <a:solidFill>
                  <a:srgbClr val="FFFFFF"/>
                </a:solidFill>
              </a:rPr>
              <a:t>RED FLAG WARNING</a:t>
            </a:r>
            <a:endParaRPr lang="en-US" sz="1200" dirty="0"/>
          </a:p>
        </p:txBody>
      </p:sp>
      <p:sp>
        <p:nvSpPr>
          <p:cNvPr id="43" name="Text 24"/>
          <p:cNvSpPr/>
          <p:nvPr/>
        </p:nvSpPr>
        <p:spPr>
          <a:xfrm>
            <a:off x="8318450" y="4878288"/>
            <a:ext cx="3301901" cy="746522"/>
          </a:xfrm>
          <a:prstGeom prst="rect">
            <a:avLst/>
          </a:prstGeom>
          <a:noFill/>
          <a:ln/>
        </p:spPr>
        <p:txBody>
          <a:bodyPr wrap="square" lIns="0" tIns="0" rIns="0" bIns="0" rtlCol="0" anchor="ctr" vert="horz"/>
          <a:lstStyle/>
          <a:p>
            <a:pPr indent="0" marL="0">
              <a:lnSpc>
                <a:spcPts val="1470"/>
              </a:lnSpc>
              <a:buNone/>
            </a:pPr>
            <a:r>
              <a:rPr lang="en-US" sz="1050" dirty="0">
                <a:solidFill>
                  <a:srgbClr val="FFFFFF"/>
                </a:solidFill>
              </a:rPr>
              <a:t>Sudden onset breathlessness + pleuritic pain is a PE or Pneumothorax until proven otherwise. Haemoptysis or persistent consolidation in a smoker requires a 2-week-wait (2WW) referral.</a:t>
            </a:r>
            <a:endParaRPr lang="en-US" sz="1050" dirty="0"/>
          </a:p>
        </p:txBody>
      </p:sp>
      <p:sp>
        <p:nvSpPr>
          <p:cNvPr id="44" name="Text 25"/>
          <p:cNvSpPr/>
          <p:nvPr/>
        </p:nvSpPr>
        <p:spPr>
          <a:xfrm>
            <a:off x="5311229" y="6562725"/>
            <a:ext cx="3360420" cy="200025"/>
          </a:xfrm>
          <a:prstGeom prst="rect">
            <a:avLst/>
          </a:prstGeom>
          <a:noFill/>
          <a:ln/>
        </p:spPr>
        <p:txBody>
          <a:bodyPr wrap="square" lIns="0" tIns="0" rIns="0" bIns="0" rtlCol="0" anchor="ctr" vert="horz"/>
          <a:lstStyle/>
          <a:p>
            <a:pPr indent="0" marL="0">
              <a:lnSpc>
                <a:spcPts val="1575"/>
              </a:lnSpc>
              <a:buNone/>
            </a:pPr>
            <a:r>
              <a:rPr lang="en-US" sz="1050" b="1" spc="30" kern="0" dirty="0">
                <a:solidFill>
                  <a:srgbClr val="7F8C8D"/>
                </a:solidFill>
              </a:rPr>
              <a:t>www.bradfordvts.co.uk</a:t>
            </a:r>
            <a:endParaRPr lang="en-US" sz="10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0" y="0"/>
            <a:ext cx="12192000" cy="381000"/>
          </a:xfrm>
          <a:prstGeom prst="rect">
            <a:avLst/>
          </a:prstGeom>
        </p:spPr>
      </p:pic>
      <p:pic>
        <p:nvPicPr>
          <p:cNvPr id="5" name="Image 3" descr="preencoded.png">    </p:cNvPr>
          <p:cNvPicPr>
            <a:picLocks noChangeAspect="1"/>
          </p:cNvPicPr>
          <p:nvPr/>
        </p:nvPicPr>
        <p:blipFill>
          <a:blip r:embed="rId5"/>
          <a:stretch>
            <a:fillRect/>
          </a:stretch>
        </p:blipFill>
        <p:spPr>
          <a:xfrm>
            <a:off x="0" y="523875"/>
            <a:ext cx="12192000" cy="596205"/>
          </a:xfrm>
          <a:prstGeom prst="rect">
            <a:avLst/>
          </a:prstGeom>
        </p:spPr>
      </p:pic>
      <p:pic>
        <p:nvPicPr>
          <p:cNvPr id="6" name="Image 4" descr="preencoded.png">    </p:cNvPr>
          <p:cNvPicPr>
            <a:picLocks noChangeAspect="1"/>
          </p:cNvPicPr>
          <p:nvPr/>
        </p:nvPicPr>
        <p:blipFill>
          <a:blip r:embed="rId6"/>
          <a:stretch>
            <a:fillRect/>
          </a:stretch>
        </p:blipFill>
        <p:spPr>
          <a:xfrm>
            <a:off x="238125" y="1405830"/>
            <a:ext cx="5738813" cy="2373660"/>
          </a:xfrm>
          <a:prstGeom prst="rect">
            <a:avLst/>
          </a:prstGeom>
        </p:spPr>
      </p:pic>
      <p:pic>
        <p:nvPicPr>
          <p:cNvPr id="7" name="Image 5" descr="preencoded.png">    </p:cNvPr>
          <p:cNvPicPr>
            <a:picLocks noChangeAspect="1"/>
          </p:cNvPicPr>
          <p:nvPr/>
        </p:nvPicPr>
        <p:blipFill>
          <a:blip r:embed="rId7"/>
          <a:stretch>
            <a:fillRect/>
          </a:stretch>
        </p:blipFill>
        <p:spPr>
          <a:xfrm>
            <a:off x="428625" y="1596330"/>
            <a:ext cx="5357813" cy="361950"/>
          </a:xfrm>
          <a:prstGeom prst="rect">
            <a:avLst/>
          </a:prstGeom>
        </p:spPr>
      </p:pic>
      <p:pic>
        <p:nvPicPr>
          <p:cNvPr id="8" name="Image 6" descr="preencoded.png">    </p:cNvPr>
          <p:cNvPicPr>
            <a:picLocks noChangeAspect="1"/>
          </p:cNvPicPr>
          <p:nvPr/>
        </p:nvPicPr>
        <p:blipFill>
          <a:blip r:embed="rId8"/>
          <a:stretch>
            <a:fillRect/>
          </a:stretch>
        </p:blipFill>
        <p:spPr>
          <a:xfrm>
            <a:off x="428625" y="1650802"/>
            <a:ext cx="238125" cy="190500"/>
          </a:xfrm>
          <a:prstGeom prst="rect">
            <a:avLst/>
          </a:prstGeom>
        </p:spPr>
      </p:pic>
      <p:pic>
        <p:nvPicPr>
          <p:cNvPr id="9" name="Image 7" descr="preencoded.png">    </p:cNvPr>
          <p:cNvPicPr>
            <a:picLocks noChangeAspect="1"/>
          </p:cNvPicPr>
          <p:nvPr/>
        </p:nvPicPr>
        <p:blipFill>
          <a:blip r:embed="rId9"/>
          <a:stretch>
            <a:fillRect/>
          </a:stretch>
        </p:blipFill>
        <p:spPr>
          <a:xfrm>
            <a:off x="428625" y="2110680"/>
            <a:ext cx="95250" cy="95250"/>
          </a:xfrm>
          <a:prstGeom prst="rect">
            <a:avLst/>
          </a:prstGeom>
        </p:spPr>
      </p:pic>
      <p:pic>
        <p:nvPicPr>
          <p:cNvPr id="10" name="Image 8" descr="preencoded.png">    </p:cNvPr>
          <p:cNvPicPr>
            <a:picLocks noChangeAspect="1"/>
          </p:cNvPicPr>
          <p:nvPr/>
        </p:nvPicPr>
        <p:blipFill>
          <a:blip r:embed="rId10"/>
          <a:stretch>
            <a:fillRect/>
          </a:stretch>
        </p:blipFill>
        <p:spPr>
          <a:xfrm>
            <a:off x="428625" y="2605980"/>
            <a:ext cx="95250" cy="95250"/>
          </a:xfrm>
          <a:prstGeom prst="rect">
            <a:avLst/>
          </a:prstGeom>
        </p:spPr>
      </p:pic>
      <p:pic>
        <p:nvPicPr>
          <p:cNvPr id="11" name="Image 9" descr="preencoded.png">    </p:cNvPr>
          <p:cNvPicPr>
            <a:picLocks noChangeAspect="1"/>
          </p:cNvPicPr>
          <p:nvPr/>
        </p:nvPicPr>
        <p:blipFill>
          <a:blip r:embed="rId11"/>
          <a:stretch>
            <a:fillRect/>
          </a:stretch>
        </p:blipFill>
        <p:spPr>
          <a:xfrm>
            <a:off x="428625" y="3101280"/>
            <a:ext cx="95250" cy="95250"/>
          </a:xfrm>
          <a:prstGeom prst="rect">
            <a:avLst/>
          </a:prstGeom>
        </p:spPr>
      </p:pic>
      <p:pic>
        <p:nvPicPr>
          <p:cNvPr id="12" name="Image 10" descr="preencoded.png">    </p:cNvPr>
          <p:cNvPicPr>
            <a:picLocks noChangeAspect="1"/>
          </p:cNvPicPr>
          <p:nvPr/>
        </p:nvPicPr>
        <p:blipFill>
          <a:blip r:embed="rId12"/>
          <a:stretch>
            <a:fillRect/>
          </a:stretch>
        </p:blipFill>
        <p:spPr>
          <a:xfrm>
            <a:off x="238125" y="3969990"/>
            <a:ext cx="5738813" cy="2373660"/>
          </a:xfrm>
          <a:prstGeom prst="rect">
            <a:avLst/>
          </a:prstGeom>
        </p:spPr>
      </p:pic>
      <p:pic>
        <p:nvPicPr>
          <p:cNvPr id="13" name="Image 11" descr="preencoded.png">    </p:cNvPr>
          <p:cNvPicPr>
            <a:picLocks noChangeAspect="1"/>
          </p:cNvPicPr>
          <p:nvPr/>
        </p:nvPicPr>
        <p:blipFill>
          <a:blip r:embed="rId13"/>
          <a:stretch>
            <a:fillRect/>
          </a:stretch>
        </p:blipFill>
        <p:spPr>
          <a:xfrm>
            <a:off x="428625" y="4160490"/>
            <a:ext cx="5357813" cy="361950"/>
          </a:xfrm>
          <a:prstGeom prst="rect">
            <a:avLst/>
          </a:prstGeom>
        </p:spPr>
      </p:pic>
      <p:pic>
        <p:nvPicPr>
          <p:cNvPr id="14" name="Image 12" descr="preencoded.png">    </p:cNvPr>
          <p:cNvPicPr>
            <a:picLocks noChangeAspect="1"/>
          </p:cNvPicPr>
          <p:nvPr/>
        </p:nvPicPr>
        <p:blipFill>
          <a:blip r:embed="rId14"/>
          <a:stretch>
            <a:fillRect/>
          </a:stretch>
        </p:blipFill>
        <p:spPr>
          <a:xfrm>
            <a:off x="428625" y="4214961"/>
            <a:ext cx="238125" cy="190500"/>
          </a:xfrm>
          <a:prstGeom prst="rect">
            <a:avLst/>
          </a:prstGeom>
        </p:spPr>
      </p:pic>
      <p:pic>
        <p:nvPicPr>
          <p:cNvPr id="15" name="Image 13" descr="preencoded.png">    </p:cNvPr>
          <p:cNvPicPr>
            <a:picLocks noChangeAspect="1"/>
          </p:cNvPicPr>
          <p:nvPr/>
        </p:nvPicPr>
        <p:blipFill>
          <a:blip r:embed="rId15"/>
          <a:stretch>
            <a:fillRect/>
          </a:stretch>
        </p:blipFill>
        <p:spPr>
          <a:xfrm>
            <a:off x="428625" y="4674840"/>
            <a:ext cx="95250" cy="95250"/>
          </a:xfrm>
          <a:prstGeom prst="rect">
            <a:avLst/>
          </a:prstGeom>
        </p:spPr>
      </p:pic>
      <p:pic>
        <p:nvPicPr>
          <p:cNvPr id="16" name="Image 14" descr="preencoded.png">    </p:cNvPr>
          <p:cNvPicPr>
            <a:picLocks noChangeAspect="1"/>
          </p:cNvPicPr>
          <p:nvPr/>
        </p:nvPicPr>
        <p:blipFill>
          <a:blip r:embed="rId16"/>
          <a:stretch>
            <a:fillRect/>
          </a:stretch>
        </p:blipFill>
        <p:spPr>
          <a:xfrm>
            <a:off x="428625" y="5170140"/>
            <a:ext cx="95250" cy="95250"/>
          </a:xfrm>
          <a:prstGeom prst="rect">
            <a:avLst/>
          </a:prstGeom>
        </p:spPr>
      </p:pic>
      <p:pic>
        <p:nvPicPr>
          <p:cNvPr id="17" name="Image 15" descr="preencoded.png">    </p:cNvPr>
          <p:cNvPicPr>
            <a:picLocks noChangeAspect="1"/>
          </p:cNvPicPr>
          <p:nvPr/>
        </p:nvPicPr>
        <p:blipFill>
          <a:blip r:embed="rId17"/>
          <a:stretch>
            <a:fillRect/>
          </a:stretch>
        </p:blipFill>
        <p:spPr>
          <a:xfrm>
            <a:off x="6215063" y="1405830"/>
            <a:ext cx="5738813" cy="2552700"/>
          </a:xfrm>
          <a:prstGeom prst="rect">
            <a:avLst/>
          </a:prstGeom>
        </p:spPr>
      </p:pic>
      <p:pic>
        <p:nvPicPr>
          <p:cNvPr id="18" name="Image 16" descr="preencoded.png">    </p:cNvPr>
          <p:cNvPicPr>
            <a:picLocks noChangeAspect="1"/>
          </p:cNvPicPr>
          <p:nvPr/>
        </p:nvPicPr>
        <p:blipFill>
          <a:blip r:embed="rId18"/>
          <a:stretch>
            <a:fillRect/>
          </a:stretch>
        </p:blipFill>
        <p:spPr>
          <a:xfrm>
            <a:off x="6405563" y="1596330"/>
            <a:ext cx="5357813" cy="361950"/>
          </a:xfrm>
          <a:prstGeom prst="rect">
            <a:avLst/>
          </a:prstGeom>
        </p:spPr>
      </p:pic>
      <p:pic>
        <p:nvPicPr>
          <p:cNvPr id="19" name="Image 17" descr="preencoded.png">    </p:cNvPr>
          <p:cNvPicPr>
            <a:picLocks noChangeAspect="1"/>
          </p:cNvPicPr>
          <p:nvPr/>
        </p:nvPicPr>
        <p:blipFill>
          <a:blip r:embed="rId19"/>
          <a:stretch>
            <a:fillRect/>
          </a:stretch>
        </p:blipFill>
        <p:spPr>
          <a:xfrm>
            <a:off x="6405563" y="1650802"/>
            <a:ext cx="238125" cy="190500"/>
          </a:xfrm>
          <a:prstGeom prst="rect">
            <a:avLst/>
          </a:prstGeom>
        </p:spPr>
      </p:pic>
      <p:pic>
        <p:nvPicPr>
          <p:cNvPr id="20" name="Image 18" descr="preencoded.png">    </p:cNvPr>
          <p:cNvPicPr>
            <a:picLocks noChangeAspect="1"/>
          </p:cNvPicPr>
          <p:nvPr/>
        </p:nvPicPr>
        <p:blipFill>
          <a:blip r:embed="rId20"/>
          <a:stretch>
            <a:fillRect/>
          </a:stretch>
        </p:blipFill>
        <p:spPr>
          <a:xfrm>
            <a:off x="6405563" y="2110680"/>
            <a:ext cx="95250" cy="76200"/>
          </a:xfrm>
          <a:prstGeom prst="rect">
            <a:avLst/>
          </a:prstGeom>
        </p:spPr>
      </p:pic>
      <p:pic>
        <p:nvPicPr>
          <p:cNvPr id="21" name="Image 19" descr="preencoded.png">    </p:cNvPr>
          <p:cNvPicPr>
            <a:picLocks noChangeAspect="1"/>
          </p:cNvPicPr>
          <p:nvPr/>
        </p:nvPicPr>
        <p:blipFill>
          <a:blip r:embed="rId21"/>
          <a:stretch>
            <a:fillRect/>
          </a:stretch>
        </p:blipFill>
        <p:spPr>
          <a:xfrm>
            <a:off x="6405563" y="2405955"/>
            <a:ext cx="95250" cy="84534"/>
          </a:xfrm>
          <a:prstGeom prst="rect">
            <a:avLst/>
          </a:prstGeom>
        </p:spPr>
      </p:pic>
      <p:pic>
        <p:nvPicPr>
          <p:cNvPr id="22" name="Image 20" descr="preencoded.png">    </p:cNvPr>
          <p:cNvPicPr>
            <a:picLocks noChangeAspect="1"/>
          </p:cNvPicPr>
          <p:nvPr/>
        </p:nvPicPr>
        <p:blipFill>
          <a:blip r:embed="rId22"/>
          <a:stretch>
            <a:fillRect/>
          </a:stretch>
        </p:blipFill>
        <p:spPr>
          <a:xfrm>
            <a:off x="6405563" y="2863155"/>
            <a:ext cx="5357813" cy="904875"/>
          </a:xfrm>
          <a:prstGeom prst="rect">
            <a:avLst/>
          </a:prstGeom>
        </p:spPr>
      </p:pic>
      <p:pic>
        <p:nvPicPr>
          <p:cNvPr id="23" name="Image 21" descr="preencoded.png">    </p:cNvPr>
          <p:cNvPicPr>
            <a:picLocks noChangeAspect="1"/>
          </p:cNvPicPr>
          <p:nvPr/>
        </p:nvPicPr>
        <p:blipFill>
          <a:blip r:embed="rId23"/>
          <a:stretch>
            <a:fillRect/>
          </a:stretch>
        </p:blipFill>
        <p:spPr>
          <a:xfrm>
            <a:off x="6215063" y="4149030"/>
            <a:ext cx="5738813" cy="2194620"/>
          </a:xfrm>
          <a:prstGeom prst="rect">
            <a:avLst/>
          </a:prstGeom>
        </p:spPr>
      </p:pic>
      <p:pic>
        <p:nvPicPr>
          <p:cNvPr id="24" name="Image 22" descr="preencoded.png">    </p:cNvPr>
          <p:cNvPicPr>
            <a:picLocks noChangeAspect="1"/>
          </p:cNvPicPr>
          <p:nvPr/>
        </p:nvPicPr>
        <p:blipFill>
          <a:blip r:embed="rId24"/>
          <a:stretch>
            <a:fillRect/>
          </a:stretch>
        </p:blipFill>
        <p:spPr>
          <a:xfrm>
            <a:off x="6405563" y="4339530"/>
            <a:ext cx="5357813" cy="361950"/>
          </a:xfrm>
          <a:prstGeom prst="rect">
            <a:avLst/>
          </a:prstGeom>
        </p:spPr>
      </p:pic>
      <p:pic>
        <p:nvPicPr>
          <p:cNvPr id="25" name="Image 23" descr="preencoded.png">    </p:cNvPr>
          <p:cNvPicPr>
            <a:picLocks noChangeAspect="1"/>
          </p:cNvPicPr>
          <p:nvPr/>
        </p:nvPicPr>
        <p:blipFill>
          <a:blip r:embed="rId25"/>
          <a:stretch>
            <a:fillRect/>
          </a:stretch>
        </p:blipFill>
        <p:spPr>
          <a:xfrm>
            <a:off x="6405563" y="4394002"/>
            <a:ext cx="238125" cy="190500"/>
          </a:xfrm>
          <a:prstGeom prst="rect">
            <a:avLst/>
          </a:prstGeom>
        </p:spPr>
      </p:pic>
      <p:pic>
        <p:nvPicPr>
          <p:cNvPr id="26" name="Image 24" descr="preencoded.png">    </p:cNvPr>
          <p:cNvPicPr>
            <a:picLocks noChangeAspect="1"/>
          </p:cNvPicPr>
          <p:nvPr/>
        </p:nvPicPr>
        <p:blipFill>
          <a:blip r:embed="rId26"/>
          <a:stretch>
            <a:fillRect/>
          </a:stretch>
        </p:blipFill>
        <p:spPr>
          <a:xfrm>
            <a:off x="6405563" y="4815780"/>
            <a:ext cx="5357813" cy="904875"/>
          </a:xfrm>
          <a:prstGeom prst="rect">
            <a:avLst/>
          </a:prstGeom>
        </p:spPr>
      </p:pic>
      <p:pic>
        <p:nvPicPr>
          <p:cNvPr id="27" name="Image 25" descr="preencoded.png">    </p:cNvPr>
          <p:cNvPicPr>
            <a:picLocks noChangeAspect="1"/>
          </p:cNvPicPr>
          <p:nvPr/>
        </p:nvPicPr>
        <p:blipFill>
          <a:blip r:embed="rId27"/>
          <a:stretch>
            <a:fillRect/>
          </a:stretch>
        </p:blipFill>
        <p:spPr>
          <a:xfrm>
            <a:off x="6405563" y="5902523"/>
            <a:ext cx="166688" cy="137220"/>
          </a:xfrm>
          <a:prstGeom prst="rect">
            <a:avLst/>
          </a:prstGeom>
        </p:spPr>
      </p:pic>
      <p:pic>
        <p:nvPicPr>
          <p:cNvPr id="28" name="Image 26" descr="preencoded.png">    </p:cNvPr>
          <p:cNvPicPr>
            <a:picLocks noChangeAspect="1"/>
          </p:cNvPicPr>
          <p:nvPr/>
        </p:nvPicPr>
        <p:blipFill>
          <a:blip r:embed="rId28"/>
          <a:stretch>
            <a:fillRect/>
          </a:stretch>
        </p:blipFill>
        <p:spPr>
          <a:xfrm>
            <a:off x="0" y="6343650"/>
            <a:ext cx="12192000" cy="514350"/>
          </a:xfrm>
          <a:prstGeom prst="rect">
            <a:avLst/>
          </a:prstGeom>
        </p:spPr>
      </p:pic>
      <p:sp>
        <p:nvSpPr>
          <p:cNvPr id="29" name="Text 0"/>
          <p:cNvSpPr/>
          <p:nvPr/>
        </p:nvSpPr>
        <p:spPr>
          <a:xfrm>
            <a:off x="238125" y="104775"/>
            <a:ext cx="4160520" cy="152400"/>
          </a:xfrm>
          <a:prstGeom prst="rect">
            <a:avLst/>
          </a:prstGeom>
          <a:noFill/>
          <a:ln/>
        </p:spPr>
        <p:txBody>
          <a:bodyPr wrap="square" lIns="0" tIns="0" rIns="0" bIns="0" rtlCol="0" anchor="ctr" vert="horz"/>
          <a:lstStyle/>
          <a:p>
            <a:pPr indent="0" marL="0">
              <a:lnSpc>
                <a:spcPts val="1575"/>
              </a:lnSpc>
              <a:buNone/>
            </a:pPr>
            <a:r>
              <a:rPr lang="en-US" sz="1050" b="1" spc="90" kern="0" dirty="0">
                <a:solidFill>
                  <a:srgbClr val="FFFFFF"/>
                </a:solidFill>
              </a:rPr>
              <a:t>BRADFORD VTS TEACHING DECK</a:t>
            </a:r>
            <a:endParaRPr lang="en-US" sz="1050" dirty="0"/>
          </a:p>
        </p:txBody>
      </p:sp>
      <p:sp>
        <p:nvSpPr>
          <p:cNvPr id="30" name="Text 1"/>
          <p:cNvSpPr/>
          <p:nvPr/>
        </p:nvSpPr>
        <p:spPr>
          <a:xfrm>
            <a:off x="238125" y="523875"/>
            <a:ext cx="11715750"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C3E50"/>
                </a:solidFill>
              </a:rPr>
              <a:t>Non-Cardiorespiratory Causes</a:t>
            </a:r>
            <a:endParaRPr lang="en-US" sz="2100" dirty="0"/>
          </a:p>
        </p:txBody>
      </p:sp>
      <p:sp>
        <p:nvSpPr>
          <p:cNvPr id="31" name="Text 2"/>
          <p:cNvSpPr/>
          <p:nvPr/>
        </p:nvSpPr>
        <p:spPr>
          <a:xfrm>
            <a:off x="238125" y="891480"/>
            <a:ext cx="11715750"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rPr>
              <a:t>Common and Easily Missed in Primary Care Differential Diagnosis</a:t>
            </a:r>
            <a:endParaRPr lang="en-US" sz="1200" dirty="0"/>
          </a:p>
        </p:txBody>
      </p:sp>
      <p:sp>
        <p:nvSpPr>
          <p:cNvPr id="32" name="Text 3"/>
          <p:cNvSpPr/>
          <p:nvPr/>
        </p:nvSpPr>
        <p:spPr>
          <a:xfrm>
            <a:off x="781050" y="1610618"/>
            <a:ext cx="534924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Haematological &amp; Endocrine</a:t>
            </a:r>
            <a:endParaRPr lang="en-US" sz="1350" dirty="0"/>
          </a:p>
        </p:txBody>
      </p:sp>
      <p:sp>
        <p:nvSpPr>
          <p:cNvPr id="33" name="Text 4"/>
          <p:cNvSpPr/>
          <p:nvPr/>
        </p:nvSpPr>
        <p:spPr>
          <a:xfrm>
            <a:off x="619125" y="2072580"/>
            <a:ext cx="5167313" cy="400050"/>
          </a:xfrm>
          <a:prstGeom prst="rect">
            <a:avLst/>
          </a:prstGeom>
          <a:noFill/>
          <a:ln/>
        </p:spPr>
        <p:txBody>
          <a:bodyPr wrap="square" lIns="0" tIns="0" rIns="0" bIns="0" rtlCol="0" anchor="ctr" vert="horz"/>
          <a:lstStyle/>
          <a:p>
            <a:pPr algn="l" indent="0" marL="0">
              <a:lnSpc>
                <a:spcPts val="1575"/>
              </a:lnSpc>
              <a:buNone/>
            </a:pPr>
            <a:r>
              <a:rPr lang="en-US" sz="1125" b="1" dirty="0">
                <a:solidFill>
                  <a:srgbClr val="2C3E50"/>
                </a:solidFill>
              </a:rPr>
              <a:t>Anaemia:</a:t>
            </a:r>
            <a:pPr algn="l" indent="0" marL="0">
              <a:lnSpc>
                <a:spcPts val="1575"/>
              </a:lnSpc>
              <a:buNone/>
            </a:pPr>
            <a:r>
              <a:rPr lang="en-US" sz="1125" dirty="0">
                <a:solidFill>
                  <a:srgbClr val="34495E"/>
                </a:solidFill>
              </a:rPr>
              <a:t> Very common and easily missed; reduced O2 carrying capacity. Always check FBC.</a:t>
            </a:r>
            <a:endParaRPr lang="en-US" sz="1125" dirty="0"/>
          </a:p>
        </p:txBody>
      </p:sp>
      <p:sp>
        <p:nvSpPr>
          <p:cNvPr id="34" name="Text 5"/>
          <p:cNvSpPr/>
          <p:nvPr/>
        </p:nvSpPr>
        <p:spPr>
          <a:xfrm>
            <a:off x="619125" y="2567880"/>
            <a:ext cx="5167313" cy="400050"/>
          </a:xfrm>
          <a:prstGeom prst="rect">
            <a:avLst/>
          </a:prstGeom>
          <a:noFill/>
          <a:ln/>
        </p:spPr>
        <p:txBody>
          <a:bodyPr wrap="square" lIns="0" tIns="0" rIns="0" bIns="0" rtlCol="0" anchor="ctr" vert="horz"/>
          <a:lstStyle/>
          <a:p>
            <a:pPr algn="l" indent="0" marL="0">
              <a:lnSpc>
                <a:spcPts val="1575"/>
              </a:lnSpc>
              <a:buNone/>
            </a:pPr>
            <a:r>
              <a:rPr lang="en-US" sz="1125" b="1" dirty="0">
                <a:solidFill>
                  <a:srgbClr val="2C3E50"/>
                </a:solidFill>
              </a:rPr>
              <a:t>Thyrotoxicosis:</a:t>
            </a:r>
            <a:pPr algn="l" indent="0" marL="0">
              <a:lnSpc>
                <a:spcPts val="1575"/>
              </a:lnSpc>
              <a:buNone/>
            </a:pPr>
            <a:r>
              <a:rPr lang="en-US" sz="1125" dirty="0">
                <a:solidFill>
                  <a:srgbClr val="34495E"/>
                </a:solidFill>
              </a:rPr>
              <a:t> High metabolic demand and increased cardiac output drive dyspnoea. Check TFTs.</a:t>
            </a:r>
            <a:endParaRPr lang="en-US" sz="1125" dirty="0"/>
          </a:p>
        </p:txBody>
      </p:sp>
      <p:sp>
        <p:nvSpPr>
          <p:cNvPr id="35" name="Text 6"/>
          <p:cNvSpPr/>
          <p:nvPr/>
        </p:nvSpPr>
        <p:spPr>
          <a:xfrm>
            <a:off x="619125" y="3063180"/>
            <a:ext cx="5167313" cy="400050"/>
          </a:xfrm>
          <a:prstGeom prst="rect">
            <a:avLst/>
          </a:prstGeom>
          <a:noFill/>
          <a:ln/>
        </p:spPr>
        <p:txBody>
          <a:bodyPr wrap="square" lIns="0" tIns="0" rIns="0" bIns="0" rtlCol="0" anchor="ctr" vert="horz"/>
          <a:lstStyle/>
          <a:p>
            <a:pPr algn="l" indent="0" marL="0">
              <a:lnSpc>
                <a:spcPts val="1575"/>
              </a:lnSpc>
              <a:buNone/>
            </a:pPr>
            <a:r>
              <a:rPr lang="en-US" sz="1125" b="1" dirty="0">
                <a:solidFill>
                  <a:srgbClr val="2C3E50"/>
                </a:solidFill>
              </a:rPr>
              <a:t>Metabolic Acidosis:</a:t>
            </a:r>
            <a:pPr algn="l" indent="0" marL="0">
              <a:lnSpc>
                <a:spcPts val="1575"/>
              </a:lnSpc>
              <a:buNone/>
            </a:pPr>
            <a:r>
              <a:rPr lang="en-US" sz="1125" dirty="0">
                <a:solidFill>
                  <a:srgbClr val="34495E"/>
                </a:solidFill>
              </a:rPr>
              <a:t> Kussmaul breathing in DKA, AKI, or Sepsis as compensatory mechanism.</a:t>
            </a:r>
            <a:endParaRPr lang="en-US" sz="1125" dirty="0"/>
          </a:p>
        </p:txBody>
      </p:sp>
      <p:sp>
        <p:nvSpPr>
          <p:cNvPr id="36" name="Text 7"/>
          <p:cNvSpPr/>
          <p:nvPr/>
        </p:nvSpPr>
        <p:spPr>
          <a:xfrm>
            <a:off x="781050" y="4174778"/>
            <a:ext cx="534924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Mechanical &amp; Physiological</a:t>
            </a:r>
            <a:endParaRPr lang="en-US" sz="1350" dirty="0"/>
          </a:p>
        </p:txBody>
      </p:sp>
      <p:sp>
        <p:nvSpPr>
          <p:cNvPr id="37" name="Text 8"/>
          <p:cNvSpPr/>
          <p:nvPr/>
        </p:nvSpPr>
        <p:spPr>
          <a:xfrm>
            <a:off x="619125" y="4636740"/>
            <a:ext cx="5167313" cy="400050"/>
          </a:xfrm>
          <a:prstGeom prst="rect">
            <a:avLst/>
          </a:prstGeom>
          <a:noFill/>
          <a:ln/>
        </p:spPr>
        <p:txBody>
          <a:bodyPr wrap="square" lIns="0" tIns="0" rIns="0" bIns="0" rtlCol="0" anchor="ctr" vert="horz"/>
          <a:lstStyle/>
          <a:p>
            <a:pPr algn="l" indent="0" marL="0">
              <a:lnSpc>
                <a:spcPts val="1575"/>
              </a:lnSpc>
              <a:buNone/>
            </a:pPr>
            <a:r>
              <a:rPr lang="en-US" sz="1125" b="1" dirty="0">
                <a:solidFill>
                  <a:srgbClr val="2C3E50"/>
                </a:solidFill>
              </a:rPr>
              <a:t>Obesity:</a:t>
            </a:r>
            <a:pPr algn="l" indent="0" marL="0">
              <a:lnSpc>
                <a:spcPts val="1575"/>
              </a:lnSpc>
              <a:buNone/>
            </a:pPr>
            <a:r>
              <a:rPr lang="en-US" sz="1125" dirty="0">
                <a:solidFill>
                  <a:srgbClr val="34495E"/>
                </a:solidFill>
              </a:rPr>
              <a:t> Mechanical restriction plus deconditioning; consider Obesity Hypoventilation Syndrome.</a:t>
            </a:r>
            <a:endParaRPr lang="en-US" sz="1125" dirty="0"/>
          </a:p>
        </p:txBody>
      </p:sp>
      <p:sp>
        <p:nvSpPr>
          <p:cNvPr id="38" name="Text 9"/>
          <p:cNvSpPr/>
          <p:nvPr/>
        </p:nvSpPr>
        <p:spPr>
          <a:xfrm>
            <a:off x="619125" y="5132040"/>
            <a:ext cx="5167313" cy="400050"/>
          </a:xfrm>
          <a:prstGeom prst="rect">
            <a:avLst/>
          </a:prstGeom>
          <a:noFill/>
          <a:ln/>
        </p:spPr>
        <p:txBody>
          <a:bodyPr wrap="square" lIns="0" tIns="0" rIns="0" bIns="0" rtlCol="0" anchor="ctr" vert="horz"/>
          <a:lstStyle/>
          <a:p>
            <a:pPr algn="l" indent="0" marL="0">
              <a:lnSpc>
                <a:spcPts val="1575"/>
              </a:lnSpc>
              <a:buNone/>
            </a:pPr>
            <a:r>
              <a:rPr lang="en-US" sz="1125" b="1" dirty="0">
                <a:solidFill>
                  <a:srgbClr val="2C3E50"/>
                </a:solidFill>
              </a:rPr>
              <a:t>Pregnancy:</a:t>
            </a:r>
            <a:pPr algn="l" indent="0" marL="0">
              <a:lnSpc>
                <a:spcPts val="1575"/>
              </a:lnSpc>
              <a:buNone/>
            </a:pPr>
            <a:r>
              <a:rPr lang="en-US" sz="1125" dirty="0">
                <a:solidFill>
                  <a:srgbClr val="34495E"/>
                </a:solidFill>
              </a:rPr>
              <a:t> Physiological upward displacement of diaphragm; also a significant risk factor for PE.</a:t>
            </a:r>
            <a:endParaRPr lang="en-US" sz="1125" dirty="0"/>
          </a:p>
        </p:txBody>
      </p:sp>
      <p:sp>
        <p:nvSpPr>
          <p:cNvPr id="39" name="Text 10"/>
          <p:cNvSpPr/>
          <p:nvPr/>
        </p:nvSpPr>
        <p:spPr>
          <a:xfrm>
            <a:off x="6757988" y="1610618"/>
            <a:ext cx="493776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Psychogenic &amp; Functional</a:t>
            </a:r>
            <a:endParaRPr lang="en-US" sz="1350" dirty="0"/>
          </a:p>
        </p:txBody>
      </p:sp>
      <p:sp>
        <p:nvSpPr>
          <p:cNvPr id="40" name="Text 11"/>
          <p:cNvSpPr/>
          <p:nvPr/>
        </p:nvSpPr>
        <p:spPr>
          <a:xfrm>
            <a:off x="6596063" y="2072580"/>
            <a:ext cx="5595938"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C3E50"/>
                </a:solidFill>
              </a:rPr>
              <a:t>Anxiety / Panic Disorder:</a:t>
            </a:r>
            <a:pPr algn="l" indent="0" marL="0">
              <a:lnSpc>
                <a:spcPts val="1575"/>
              </a:lnSpc>
              <a:buNone/>
            </a:pPr>
            <a:r>
              <a:rPr lang="en-US" sz="1125" dirty="0">
                <a:solidFill>
                  <a:srgbClr val="34495E"/>
                </a:solidFill>
              </a:rPr>
              <a:t> Often presents as "inability to take a deep breath."</a:t>
            </a:r>
            <a:endParaRPr lang="en-US" sz="1125" dirty="0"/>
          </a:p>
        </p:txBody>
      </p:sp>
      <p:sp>
        <p:nvSpPr>
          <p:cNvPr id="41" name="Text 12"/>
          <p:cNvSpPr/>
          <p:nvPr/>
        </p:nvSpPr>
        <p:spPr>
          <a:xfrm>
            <a:off x="6596063" y="2367855"/>
            <a:ext cx="5167313" cy="400050"/>
          </a:xfrm>
          <a:prstGeom prst="rect">
            <a:avLst/>
          </a:prstGeom>
          <a:noFill/>
          <a:ln/>
        </p:spPr>
        <p:txBody>
          <a:bodyPr wrap="square" lIns="0" tIns="0" rIns="0" bIns="0" rtlCol="0" anchor="ctr" vert="horz"/>
          <a:lstStyle/>
          <a:p>
            <a:pPr algn="l" indent="0" marL="0">
              <a:lnSpc>
                <a:spcPts val="1575"/>
              </a:lnSpc>
              <a:buNone/>
            </a:pPr>
            <a:r>
              <a:rPr lang="en-US" sz="1125" b="1" dirty="0">
                <a:solidFill>
                  <a:srgbClr val="2C3E50"/>
                </a:solidFill>
              </a:rPr>
              <a:t>Deconditioning:</a:t>
            </a:r>
            <a:pPr algn="l" indent="0" marL="0">
              <a:lnSpc>
                <a:spcPts val="1575"/>
              </a:lnSpc>
              <a:buNone/>
            </a:pPr>
            <a:r>
              <a:rPr lang="en-US" sz="1125" dirty="0">
                <a:solidFill>
                  <a:srgbClr val="34495E"/>
                </a:solidFill>
              </a:rPr>
              <a:t> Poor physical fitness leads to early lactic acidosis on minimal exertion.</a:t>
            </a:r>
            <a:endParaRPr lang="en-US" sz="1125" dirty="0"/>
          </a:p>
        </p:txBody>
      </p:sp>
      <p:sp>
        <p:nvSpPr>
          <p:cNvPr id="42" name="Text 13"/>
          <p:cNvSpPr/>
          <p:nvPr/>
        </p:nvSpPr>
        <p:spPr>
          <a:xfrm>
            <a:off x="6548438" y="3006030"/>
            <a:ext cx="5072063" cy="171450"/>
          </a:xfrm>
          <a:prstGeom prst="rect">
            <a:avLst/>
          </a:prstGeom>
          <a:noFill/>
          <a:ln/>
        </p:spPr>
        <p:txBody>
          <a:bodyPr wrap="square" lIns="0" tIns="0" rIns="0" bIns="0" rtlCol="0" anchor="ctr" vert="horz"/>
          <a:lstStyle/>
          <a:p>
            <a:pPr indent="0" marL="0">
              <a:lnSpc>
                <a:spcPts val="1350"/>
              </a:lnSpc>
              <a:buNone/>
            </a:pPr>
            <a:r>
              <a:rPr lang="en-US" sz="900" b="1" dirty="0">
                <a:solidFill>
                  <a:srgbClr val="D35400"/>
                </a:solidFill>
              </a:rPr>
              <a:t>CLINICAL PITFALL</a:t>
            </a:r>
            <a:endParaRPr lang="en-US" sz="900" dirty="0"/>
          </a:p>
        </p:txBody>
      </p:sp>
      <p:sp>
        <p:nvSpPr>
          <p:cNvPr id="43" name="Text 14"/>
          <p:cNvSpPr/>
          <p:nvPr/>
        </p:nvSpPr>
        <p:spPr>
          <a:xfrm>
            <a:off x="6548438" y="3225105"/>
            <a:ext cx="5072063" cy="400050"/>
          </a:xfrm>
          <a:prstGeom prst="rect">
            <a:avLst/>
          </a:prstGeom>
          <a:noFill/>
          <a:ln/>
        </p:spPr>
        <p:txBody>
          <a:bodyPr wrap="square" lIns="0" tIns="0" rIns="0" bIns="0" rtlCol="0" anchor="ctr" vert="horz"/>
          <a:lstStyle/>
          <a:p>
            <a:pPr indent="0" marL="0">
              <a:lnSpc>
                <a:spcPts val="1575"/>
              </a:lnSpc>
              <a:buNone/>
            </a:pPr>
            <a:r>
              <a:rPr lang="en-US" sz="1050" dirty="0">
                <a:solidFill>
                  <a:srgbClr val="2C3E50"/>
                </a:solidFill>
              </a:rPr>
              <a:t>Do not label breathlessness as "anxiety" until organic causes (Anaemia, PE, Asthma) are excluded with appropriate tests.</a:t>
            </a:r>
            <a:endParaRPr lang="en-US" sz="1050" dirty="0"/>
          </a:p>
        </p:txBody>
      </p:sp>
      <p:sp>
        <p:nvSpPr>
          <p:cNvPr id="44" name="Text 15"/>
          <p:cNvSpPr/>
          <p:nvPr/>
        </p:nvSpPr>
        <p:spPr>
          <a:xfrm>
            <a:off x="6757988" y="4353818"/>
            <a:ext cx="329184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AKT Exam Insight</a:t>
            </a:r>
            <a:endParaRPr lang="en-US" sz="1350" dirty="0"/>
          </a:p>
        </p:txBody>
      </p:sp>
      <p:sp>
        <p:nvSpPr>
          <p:cNvPr id="45" name="Text 16"/>
          <p:cNvSpPr/>
          <p:nvPr/>
        </p:nvSpPr>
        <p:spPr>
          <a:xfrm>
            <a:off x="6548438" y="4958655"/>
            <a:ext cx="5072063" cy="171450"/>
          </a:xfrm>
          <a:prstGeom prst="rect">
            <a:avLst/>
          </a:prstGeom>
          <a:noFill/>
          <a:ln/>
        </p:spPr>
        <p:txBody>
          <a:bodyPr wrap="square" lIns="0" tIns="0" rIns="0" bIns="0" rtlCol="0" anchor="ctr" vert="horz"/>
          <a:lstStyle/>
          <a:p>
            <a:pPr indent="0" marL="0">
              <a:lnSpc>
                <a:spcPts val="1350"/>
              </a:lnSpc>
              <a:buNone/>
            </a:pPr>
            <a:r>
              <a:rPr lang="en-US" sz="900" b="1" dirty="0">
                <a:solidFill>
                  <a:srgbClr val="8E44AD"/>
                </a:solidFill>
              </a:rPr>
              <a:t>AKT REQUIREMENT</a:t>
            </a:r>
            <a:endParaRPr lang="en-US" sz="900" dirty="0"/>
          </a:p>
        </p:txBody>
      </p:sp>
      <p:sp>
        <p:nvSpPr>
          <p:cNvPr id="46" name="Text 17"/>
          <p:cNvSpPr/>
          <p:nvPr/>
        </p:nvSpPr>
        <p:spPr>
          <a:xfrm>
            <a:off x="6548438" y="5177730"/>
            <a:ext cx="5072063" cy="400050"/>
          </a:xfrm>
          <a:prstGeom prst="rect">
            <a:avLst/>
          </a:prstGeom>
          <a:noFill/>
          <a:ln/>
        </p:spPr>
        <p:txBody>
          <a:bodyPr wrap="square" lIns="0" tIns="0" rIns="0" bIns="0" rtlCol="0" anchor="ctr" vert="horz"/>
          <a:lstStyle/>
          <a:p>
            <a:pPr indent="0" marL="0">
              <a:lnSpc>
                <a:spcPts val="1575"/>
              </a:lnSpc>
              <a:buNone/>
            </a:pPr>
            <a:r>
              <a:rPr lang="en-US" sz="1050" dirty="0">
                <a:solidFill>
                  <a:srgbClr val="2C3E50"/>
                </a:solidFill>
              </a:rPr>
              <a:t>Be prepared to identify </a:t>
            </a:r>
            <a:pPr indent="0" marL="0">
              <a:lnSpc>
                <a:spcPts val="1575"/>
              </a:lnSpc>
              <a:buNone/>
            </a:pPr>
            <a:r>
              <a:rPr lang="en-US" sz="1050" b="1" dirty="0">
                <a:solidFill>
                  <a:srgbClr val="2C3E50"/>
                </a:solidFill>
              </a:rPr>
              <a:t>thyrotoxicosis</a:t>
            </a:r>
            <a:pPr indent="0" marL="0">
              <a:lnSpc>
                <a:spcPts val="1575"/>
              </a:lnSpc>
              <a:buNone/>
            </a:pPr>
            <a:r>
              <a:rPr lang="en-US" sz="1050" dirty="0">
                <a:solidFill>
                  <a:srgbClr val="2C3E50"/>
                </a:solidFill>
              </a:rPr>
              <a:t> and </a:t>
            </a:r>
            <a:pPr indent="0" marL="0">
              <a:lnSpc>
                <a:spcPts val="1575"/>
              </a:lnSpc>
              <a:buNone/>
            </a:pPr>
            <a:r>
              <a:rPr lang="en-US" sz="1050" b="1" dirty="0">
                <a:solidFill>
                  <a:srgbClr val="2C3E50"/>
                </a:solidFill>
              </a:rPr>
              <a:t>DKA</a:t>
            </a:r>
            <a:pPr indent="0" marL="0">
              <a:lnSpc>
                <a:spcPts val="1575"/>
              </a:lnSpc>
              <a:buNone/>
            </a:pPr>
            <a:r>
              <a:rPr lang="en-US" sz="1050" dirty="0">
                <a:solidFill>
                  <a:srgbClr val="2C3E50"/>
                </a:solidFill>
              </a:rPr>
              <a:t> as non-pulmonary causes of increased respiratory effort in exam vignettes.</a:t>
            </a:r>
            <a:endParaRPr lang="en-US" sz="1050" dirty="0"/>
          </a:p>
        </p:txBody>
      </p:sp>
      <p:sp>
        <p:nvSpPr>
          <p:cNvPr id="47" name="Text 18"/>
          <p:cNvSpPr/>
          <p:nvPr/>
        </p:nvSpPr>
        <p:spPr>
          <a:xfrm>
            <a:off x="6619875" y="5863530"/>
            <a:ext cx="5572125" cy="200025"/>
          </a:xfrm>
          <a:prstGeom prst="rect">
            <a:avLst/>
          </a:prstGeom>
          <a:noFill/>
          <a:ln/>
        </p:spPr>
        <p:txBody>
          <a:bodyPr wrap="square" lIns="0" tIns="0" rIns="0" bIns="0" rtlCol="0" anchor="ctr" vert="horz"/>
          <a:lstStyle/>
          <a:p>
            <a:pPr indent="0" marL="0">
              <a:lnSpc>
                <a:spcPts val="1575"/>
              </a:lnSpc>
              <a:buNone/>
            </a:pPr>
            <a:r>
              <a:rPr lang="en-US" sz="1050" dirty="0">
                <a:solidFill>
                  <a:srgbClr val="34495E"/>
                </a:solidFill>
              </a:rPr>
              <a:t> Systematic approach prevents </a:t>
            </a:r>
            <a:pPr indent="0" marL="0">
              <a:lnSpc>
                <a:spcPts val="1575"/>
              </a:lnSpc>
              <a:buNone/>
            </a:pPr>
            <a:r>
              <a:rPr lang="en-US" sz="1050" b="1" dirty="0">
                <a:solidFill>
                  <a:srgbClr val="2C3E50"/>
                </a:solidFill>
              </a:rPr>
              <a:t>anchoring bias</a:t>
            </a:r>
            <a:pPr indent="0" marL="0">
              <a:lnSpc>
                <a:spcPts val="1575"/>
              </a:lnSpc>
              <a:buNone/>
            </a:pPr>
            <a:r>
              <a:rPr lang="en-US" sz="1050" dirty="0">
                <a:solidFill>
                  <a:srgbClr val="34495E"/>
                </a:solidFill>
              </a:rPr>
              <a:t> on cardiorespiratory systems.</a:t>
            </a:r>
            <a:endParaRPr lang="en-US" sz="1050" dirty="0"/>
          </a:p>
        </p:txBody>
      </p:sp>
      <p:sp>
        <p:nvSpPr>
          <p:cNvPr id="48" name="Text 19"/>
          <p:cNvSpPr/>
          <p:nvPr/>
        </p:nvSpPr>
        <p:spPr>
          <a:xfrm>
            <a:off x="5421064" y="6534150"/>
            <a:ext cx="1349871" cy="133350"/>
          </a:xfrm>
          <a:prstGeom prst="rect">
            <a:avLst/>
          </a:prstGeom>
          <a:noFill/>
          <a:ln/>
        </p:spPr>
        <p:txBody>
          <a:bodyPr wrap="square" lIns="0" tIns="0" rIns="0" bIns="0" rtlCol="0" anchor="ctr" vert="horz"/>
          <a:lstStyle/>
          <a:p>
            <a:pPr algn="ctr" indent="0" marL="0">
              <a:lnSpc>
                <a:spcPts val="1350"/>
              </a:lnSpc>
              <a:buNone/>
            </a:pPr>
            <a:r>
              <a:rPr lang="en-US" sz="900" spc="60" kern="0" dirty="0">
                <a:solidFill>
                  <a:srgbClr val="7F8C8D"/>
                </a:solidFill>
              </a:rPr>
              <a:t>www.bradfordvts.co.uk</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0" y="0"/>
            <a:ext cx="12192000" cy="381000"/>
          </a:xfrm>
          <a:prstGeom prst="rect">
            <a:avLst/>
          </a:prstGeom>
        </p:spPr>
      </p:pic>
      <p:pic>
        <p:nvPicPr>
          <p:cNvPr id="5" name="Image 3" descr="preencoded.png">    </p:cNvPr>
          <p:cNvPicPr>
            <a:picLocks noChangeAspect="1"/>
          </p:cNvPicPr>
          <p:nvPr/>
        </p:nvPicPr>
        <p:blipFill>
          <a:blip r:embed="rId5"/>
          <a:stretch>
            <a:fillRect/>
          </a:stretch>
        </p:blipFill>
        <p:spPr>
          <a:xfrm>
            <a:off x="0" y="523875"/>
            <a:ext cx="12192000" cy="596205"/>
          </a:xfrm>
          <a:prstGeom prst="rect">
            <a:avLst/>
          </a:prstGeom>
        </p:spPr>
      </p:pic>
      <p:pic>
        <p:nvPicPr>
          <p:cNvPr id="6" name="Image 4" descr="preencoded.png">    </p:cNvPr>
          <p:cNvPicPr>
            <a:picLocks noChangeAspect="1"/>
          </p:cNvPicPr>
          <p:nvPr/>
        </p:nvPicPr>
        <p:blipFill>
          <a:blip r:embed="rId6"/>
          <a:stretch>
            <a:fillRect/>
          </a:stretch>
        </p:blipFill>
        <p:spPr>
          <a:xfrm>
            <a:off x="381000" y="1310580"/>
            <a:ext cx="5572125" cy="2326035"/>
          </a:xfrm>
          <a:prstGeom prst="rect">
            <a:avLst/>
          </a:prstGeom>
        </p:spPr>
      </p:pic>
      <p:pic>
        <p:nvPicPr>
          <p:cNvPr id="7" name="Image 5" descr="preencoded.png">    </p:cNvPr>
          <p:cNvPicPr>
            <a:picLocks noChangeAspect="1"/>
          </p:cNvPicPr>
          <p:nvPr/>
        </p:nvPicPr>
        <p:blipFill>
          <a:blip r:embed="rId7"/>
          <a:stretch>
            <a:fillRect/>
          </a:stretch>
        </p:blipFill>
        <p:spPr>
          <a:xfrm>
            <a:off x="571500" y="1501080"/>
            <a:ext cx="5191125" cy="352425"/>
          </a:xfrm>
          <a:prstGeom prst="rect">
            <a:avLst/>
          </a:prstGeom>
        </p:spPr>
      </p:pic>
      <p:pic>
        <p:nvPicPr>
          <p:cNvPr id="8" name="Image 6" descr="preencoded.png">    </p:cNvPr>
          <p:cNvPicPr>
            <a:picLocks noChangeAspect="1"/>
          </p:cNvPicPr>
          <p:nvPr/>
        </p:nvPicPr>
        <p:blipFill>
          <a:blip r:embed="rId8"/>
          <a:stretch>
            <a:fillRect/>
          </a:stretch>
        </p:blipFill>
        <p:spPr>
          <a:xfrm>
            <a:off x="571500" y="1534418"/>
            <a:ext cx="238125" cy="190500"/>
          </a:xfrm>
          <a:prstGeom prst="rect">
            <a:avLst/>
          </a:prstGeom>
        </p:spPr>
      </p:pic>
      <p:pic>
        <p:nvPicPr>
          <p:cNvPr id="9" name="Image 7" descr="preencoded.png">    </p:cNvPr>
          <p:cNvPicPr>
            <a:picLocks noChangeAspect="1"/>
          </p:cNvPicPr>
          <p:nvPr/>
        </p:nvPicPr>
        <p:blipFill>
          <a:blip r:embed="rId9"/>
          <a:stretch>
            <a:fillRect/>
          </a:stretch>
        </p:blipFill>
        <p:spPr>
          <a:xfrm>
            <a:off x="571500" y="2034480"/>
            <a:ext cx="142875" cy="114300"/>
          </a:xfrm>
          <a:prstGeom prst="rect">
            <a:avLst/>
          </a:prstGeom>
        </p:spPr>
      </p:pic>
      <p:pic>
        <p:nvPicPr>
          <p:cNvPr id="10" name="Image 8" descr="preencoded.png">    </p:cNvPr>
          <p:cNvPicPr>
            <a:picLocks noChangeAspect="1"/>
          </p:cNvPicPr>
          <p:nvPr/>
        </p:nvPicPr>
        <p:blipFill>
          <a:blip r:embed="rId10"/>
          <a:stretch>
            <a:fillRect/>
          </a:stretch>
        </p:blipFill>
        <p:spPr>
          <a:xfrm>
            <a:off x="571500" y="2348805"/>
            <a:ext cx="142875" cy="131862"/>
          </a:xfrm>
          <a:prstGeom prst="rect">
            <a:avLst/>
          </a:prstGeom>
        </p:spPr>
      </p:pic>
      <p:pic>
        <p:nvPicPr>
          <p:cNvPr id="11" name="Image 9" descr="preencoded.png">    </p:cNvPr>
          <p:cNvPicPr>
            <a:picLocks noChangeAspect="1"/>
          </p:cNvPicPr>
          <p:nvPr/>
        </p:nvPicPr>
        <p:blipFill>
          <a:blip r:embed="rId11"/>
          <a:stretch>
            <a:fillRect/>
          </a:stretch>
        </p:blipFill>
        <p:spPr>
          <a:xfrm>
            <a:off x="571500" y="2863155"/>
            <a:ext cx="142875" cy="131862"/>
          </a:xfrm>
          <a:prstGeom prst="rect">
            <a:avLst/>
          </a:prstGeom>
        </p:spPr>
      </p:pic>
      <p:pic>
        <p:nvPicPr>
          <p:cNvPr id="12" name="Image 10" descr="preencoded.png">    </p:cNvPr>
          <p:cNvPicPr>
            <a:picLocks noChangeAspect="1"/>
          </p:cNvPicPr>
          <p:nvPr/>
        </p:nvPicPr>
        <p:blipFill>
          <a:blip r:embed="rId12"/>
          <a:stretch>
            <a:fillRect/>
          </a:stretch>
        </p:blipFill>
        <p:spPr>
          <a:xfrm>
            <a:off x="381000" y="3827115"/>
            <a:ext cx="5572125" cy="2326035"/>
          </a:xfrm>
          <a:prstGeom prst="rect">
            <a:avLst/>
          </a:prstGeom>
        </p:spPr>
      </p:pic>
      <p:pic>
        <p:nvPicPr>
          <p:cNvPr id="13" name="Image 11" descr="preencoded.png">    </p:cNvPr>
          <p:cNvPicPr>
            <a:picLocks noChangeAspect="1"/>
          </p:cNvPicPr>
          <p:nvPr/>
        </p:nvPicPr>
        <p:blipFill>
          <a:blip r:embed="rId13"/>
          <a:stretch>
            <a:fillRect/>
          </a:stretch>
        </p:blipFill>
        <p:spPr>
          <a:xfrm>
            <a:off x="571500" y="4017615"/>
            <a:ext cx="5191125" cy="352425"/>
          </a:xfrm>
          <a:prstGeom prst="rect">
            <a:avLst/>
          </a:prstGeom>
        </p:spPr>
      </p:pic>
      <p:pic>
        <p:nvPicPr>
          <p:cNvPr id="14" name="Image 12" descr="preencoded.png">    </p:cNvPr>
          <p:cNvPicPr>
            <a:picLocks noChangeAspect="1"/>
          </p:cNvPicPr>
          <p:nvPr/>
        </p:nvPicPr>
        <p:blipFill>
          <a:blip r:embed="rId14"/>
          <a:stretch>
            <a:fillRect/>
          </a:stretch>
        </p:blipFill>
        <p:spPr>
          <a:xfrm>
            <a:off x="571500" y="4050953"/>
            <a:ext cx="238125" cy="190500"/>
          </a:xfrm>
          <a:prstGeom prst="rect">
            <a:avLst/>
          </a:prstGeom>
        </p:spPr>
      </p:pic>
      <p:pic>
        <p:nvPicPr>
          <p:cNvPr id="15" name="Image 13" descr="preencoded.png">    </p:cNvPr>
          <p:cNvPicPr>
            <a:picLocks noChangeAspect="1"/>
          </p:cNvPicPr>
          <p:nvPr/>
        </p:nvPicPr>
        <p:blipFill>
          <a:blip r:embed="rId15"/>
          <a:stretch>
            <a:fillRect/>
          </a:stretch>
        </p:blipFill>
        <p:spPr>
          <a:xfrm>
            <a:off x="571500" y="4551015"/>
            <a:ext cx="142875" cy="114300"/>
          </a:xfrm>
          <a:prstGeom prst="rect">
            <a:avLst/>
          </a:prstGeom>
        </p:spPr>
      </p:pic>
      <p:pic>
        <p:nvPicPr>
          <p:cNvPr id="16" name="Image 14" descr="preencoded.png">    </p:cNvPr>
          <p:cNvPicPr>
            <a:picLocks noChangeAspect="1"/>
          </p:cNvPicPr>
          <p:nvPr/>
        </p:nvPicPr>
        <p:blipFill>
          <a:blip r:embed="rId16"/>
          <a:stretch>
            <a:fillRect/>
          </a:stretch>
        </p:blipFill>
        <p:spPr>
          <a:xfrm>
            <a:off x="571500" y="4865340"/>
            <a:ext cx="142875" cy="114300"/>
          </a:xfrm>
          <a:prstGeom prst="rect">
            <a:avLst/>
          </a:prstGeom>
        </p:spPr>
      </p:pic>
      <p:pic>
        <p:nvPicPr>
          <p:cNvPr id="17" name="Image 15" descr="preencoded.png">    </p:cNvPr>
          <p:cNvPicPr>
            <a:picLocks noChangeAspect="1"/>
          </p:cNvPicPr>
          <p:nvPr/>
        </p:nvPicPr>
        <p:blipFill>
          <a:blip r:embed="rId17"/>
          <a:stretch>
            <a:fillRect/>
          </a:stretch>
        </p:blipFill>
        <p:spPr>
          <a:xfrm>
            <a:off x="571500" y="5179665"/>
            <a:ext cx="142875" cy="114300"/>
          </a:xfrm>
          <a:prstGeom prst="rect">
            <a:avLst/>
          </a:prstGeom>
        </p:spPr>
      </p:pic>
      <p:pic>
        <p:nvPicPr>
          <p:cNvPr id="18" name="Image 16" descr="preencoded.png">    </p:cNvPr>
          <p:cNvPicPr>
            <a:picLocks noChangeAspect="1"/>
          </p:cNvPicPr>
          <p:nvPr/>
        </p:nvPicPr>
        <p:blipFill>
          <a:blip r:embed="rId18"/>
          <a:stretch>
            <a:fillRect/>
          </a:stretch>
        </p:blipFill>
        <p:spPr>
          <a:xfrm>
            <a:off x="6238875" y="1310580"/>
            <a:ext cx="5572125" cy="2516535"/>
          </a:xfrm>
          <a:prstGeom prst="rect">
            <a:avLst/>
          </a:prstGeom>
        </p:spPr>
      </p:pic>
      <p:pic>
        <p:nvPicPr>
          <p:cNvPr id="19" name="Image 17" descr="preencoded.png">    </p:cNvPr>
          <p:cNvPicPr>
            <a:picLocks noChangeAspect="1"/>
          </p:cNvPicPr>
          <p:nvPr/>
        </p:nvPicPr>
        <p:blipFill>
          <a:blip r:embed="rId19"/>
          <a:stretch>
            <a:fillRect/>
          </a:stretch>
        </p:blipFill>
        <p:spPr>
          <a:xfrm>
            <a:off x="6429375" y="1501080"/>
            <a:ext cx="5191125" cy="352425"/>
          </a:xfrm>
          <a:prstGeom prst="rect">
            <a:avLst/>
          </a:prstGeom>
        </p:spPr>
      </p:pic>
      <p:pic>
        <p:nvPicPr>
          <p:cNvPr id="20" name="Image 18" descr="preencoded.png">    </p:cNvPr>
          <p:cNvPicPr>
            <a:picLocks noChangeAspect="1"/>
          </p:cNvPicPr>
          <p:nvPr/>
        </p:nvPicPr>
        <p:blipFill>
          <a:blip r:embed="rId20"/>
          <a:stretch>
            <a:fillRect/>
          </a:stretch>
        </p:blipFill>
        <p:spPr>
          <a:xfrm>
            <a:off x="6429375" y="1534418"/>
            <a:ext cx="238125" cy="190500"/>
          </a:xfrm>
          <a:prstGeom prst="rect">
            <a:avLst/>
          </a:prstGeom>
        </p:spPr>
      </p:pic>
      <p:pic>
        <p:nvPicPr>
          <p:cNvPr id="21" name="Image 19" descr="preencoded.png">    </p:cNvPr>
          <p:cNvPicPr>
            <a:picLocks noChangeAspect="1"/>
          </p:cNvPicPr>
          <p:nvPr/>
        </p:nvPicPr>
        <p:blipFill>
          <a:blip r:embed="rId21"/>
          <a:stretch>
            <a:fillRect/>
          </a:stretch>
        </p:blipFill>
        <p:spPr>
          <a:xfrm>
            <a:off x="6429375" y="2034480"/>
            <a:ext cx="142875" cy="114300"/>
          </a:xfrm>
          <a:prstGeom prst="rect">
            <a:avLst/>
          </a:prstGeom>
        </p:spPr>
      </p:pic>
      <p:pic>
        <p:nvPicPr>
          <p:cNvPr id="22" name="Image 20" descr="preencoded.png">    </p:cNvPr>
          <p:cNvPicPr>
            <a:picLocks noChangeAspect="1"/>
          </p:cNvPicPr>
          <p:nvPr/>
        </p:nvPicPr>
        <p:blipFill>
          <a:blip r:embed="rId22"/>
          <a:stretch>
            <a:fillRect/>
          </a:stretch>
        </p:blipFill>
        <p:spPr>
          <a:xfrm>
            <a:off x="6429375" y="2348805"/>
            <a:ext cx="142875" cy="114300"/>
          </a:xfrm>
          <a:prstGeom prst="rect">
            <a:avLst/>
          </a:prstGeom>
        </p:spPr>
      </p:pic>
      <p:pic>
        <p:nvPicPr>
          <p:cNvPr id="23" name="Image 21" descr="preencoded.png">    </p:cNvPr>
          <p:cNvPicPr>
            <a:picLocks noChangeAspect="1"/>
          </p:cNvPicPr>
          <p:nvPr/>
        </p:nvPicPr>
        <p:blipFill>
          <a:blip r:embed="rId23"/>
          <a:stretch>
            <a:fillRect/>
          </a:stretch>
        </p:blipFill>
        <p:spPr>
          <a:xfrm>
            <a:off x="6429375" y="2663130"/>
            <a:ext cx="142875" cy="114300"/>
          </a:xfrm>
          <a:prstGeom prst="rect">
            <a:avLst/>
          </a:prstGeom>
        </p:spPr>
      </p:pic>
      <p:pic>
        <p:nvPicPr>
          <p:cNvPr id="24" name="Image 22" descr="preencoded.png">    </p:cNvPr>
          <p:cNvPicPr>
            <a:picLocks noChangeAspect="1"/>
          </p:cNvPicPr>
          <p:nvPr/>
        </p:nvPicPr>
        <p:blipFill>
          <a:blip r:embed="rId24"/>
          <a:stretch>
            <a:fillRect/>
          </a:stretch>
        </p:blipFill>
        <p:spPr>
          <a:xfrm>
            <a:off x="6238875" y="4017615"/>
            <a:ext cx="5572125" cy="892373"/>
          </a:xfrm>
          <a:prstGeom prst="rect">
            <a:avLst/>
          </a:prstGeom>
        </p:spPr>
      </p:pic>
      <p:pic>
        <p:nvPicPr>
          <p:cNvPr id="25" name="Image 23" descr="preencoded.png">    </p:cNvPr>
          <p:cNvPicPr>
            <a:picLocks noChangeAspect="1"/>
          </p:cNvPicPr>
          <p:nvPr/>
        </p:nvPicPr>
        <p:blipFill>
          <a:blip r:embed="rId25"/>
          <a:stretch>
            <a:fillRect/>
          </a:stretch>
        </p:blipFill>
        <p:spPr>
          <a:xfrm>
            <a:off x="6238875" y="5052864"/>
            <a:ext cx="5572125" cy="892373"/>
          </a:xfrm>
          <a:prstGeom prst="rect">
            <a:avLst/>
          </a:prstGeom>
        </p:spPr>
      </p:pic>
      <p:pic>
        <p:nvPicPr>
          <p:cNvPr id="26" name="Image 24" descr="preencoded.png">    </p:cNvPr>
          <p:cNvPicPr>
            <a:picLocks noChangeAspect="1"/>
          </p:cNvPicPr>
          <p:nvPr/>
        </p:nvPicPr>
        <p:blipFill>
          <a:blip r:embed="rId26"/>
          <a:stretch>
            <a:fillRect/>
          </a:stretch>
        </p:blipFill>
        <p:spPr>
          <a:xfrm>
            <a:off x="0" y="6343650"/>
            <a:ext cx="12192000" cy="514350"/>
          </a:xfrm>
          <a:prstGeom prst="rect">
            <a:avLst/>
          </a:prstGeom>
        </p:spPr>
      </p:pic>
      <p:sp>
        <p:nvSpPr>
          <p:cNvPr id="27" name="Text 0"/>
          <p:cNvSpPr/>
          <p:nvPr/>
        </p:nvSpPr>
        <p:spPr>
          <a:xfrm>
            <a:off x="238125" y="104775"/>
            <a:ext cx="4160520" cy="152400"/>
          </a:xfrm>
          <a:prstGeom prst="rect">
            <a:avLst/>
          </a:prstGeom>
          <a:noFill/>
          <a:ln/>
        </p:spPr>
        <p:txBody>
          <a:bodyPr wrap="square" lIns="0" tIns="0" rIns="0" bIns="0" rtlCol="0" anchor="ctr" vert="horz"/>
          <a:lstStyle/>
          <a:p>
            <a:pPr indent="0" marL="0">
              <a:lnSpc>
                <a:spcPts val="1575"/>
              </a:lnSpc>
              <a:buNone/>
            </a:pPr>
            <a:r>
              <a:rPr lang="en-US" sz="1050" b="1" spc="90" kern="0" dirty="0">
                <a:solidFill>
                  <a:srgbClr val="FFFFFF"/>
                </a:solidFill>
              </a:rPr>
              <a:t>BRADFORD VTS TEACHING DECK</a:t>
            </a:r>
            <a:endParaRPr lang="en-US" sz="1050" dirty="0"/>
          </a:p>
        </p:txBody>
      </p:sp>
      <p:sp>
        <p:nvSpPr>
          <p:cNvPr id="28" name="Text 1"/>
          <p:cNvSpPr/>
          <p:nvPr/>
        </p:nvSpPr>
        <p:spPr>
          <a:xfrm>
            <a:off x="238125" y="523875"/>
            <a:ext cx="11715750"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C3E50"/>
                </a:solidFill>
              </a:rPr>
              <a:t>Structured History: Onset and Timing</a:t>
            </a:r>
            <a:endParaRPr lang="en-US" sz="2100" dirty="0"/>
          </a:p>
        </p:txBody>
      </p:sp>
      <p:sp>
        <p:nvSpPr>
          <p:cNvPr id="29" name="Text 2"/>
          <p:cNvSpPr/>
          <p:nvPr/>
        </p:nvSpPr>
        <p:spPr>
          <a:xfrm>
            <a:off x="238125" y="891480"/>
            <a:ext cx="11887200"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rPr>
              <a:t>Differentiating clinical presentations based on temporal patterns</a:t>
            </a:r>
            <a:endParaRPr lang="en-US" sz="1200" dirty="0"/>
          </a:p>
        </p:txBody>
      </p:sp>
      <p:sp>
        <p:nvSpPr>
          <p:cNvPr id="30" name="Text 3"/>
          <p:cNvSpPr/>
          <p:nvPr/>
        </p:nvSpPr>
        <p:spPr>
          <a:xfrm>
            <a:off x="923925" y="1501080"/>
            <a:ext cx="555498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Sudden (Seconds to Minutes)</a:t>
            </a:r>
            <a:endParaRPr lang="en-US" sz="1350" dirty="0"/>
          </a:p>
        </p:txBody>
      </p:sp>
      <p:sp>
        <p:nvSpPr>
          <p:cNvPr id="31" name="Text 4"/>
          <p:cNvSpPr/>
          <p:nvPr/>
        </p:nvSpPr>
        <p:spPr>
          <a:xfrm>
            <a:off x="809625" y="1996380"/>
            <a:ext cx="11382375"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C3E50"/>
                </a:solidFill>
              </a:rPr>
              <a:t>Pulmonary Embolism:</a:t>
            </a:r>
            <a:pPr algn="l" indent="0" marL="0">
              <a:lnSpc>
                <a:spcPts val="1575"/>
              </a:lnSpc>
              <a:buNone/>
            </a:pPr>
            <a:r>
              <a:rPr lang="en-US" sz="1125" dirty="0">
                <a:solidFill>
                  <a:srgbClr val="2C3E50"/>
                </a:solidFill>
              </a:rPr>
              <a:t> Instant breathlessness, often with pleuritic chest pain.</a:t>
            </a:r>
            <a:endParaRPr lang="en-US" sz="1125" dirty="0"/>
          </a:p>
        </p:txBody>
      </p:sp>
      <p:sp>
        <p:nvSpPr>
          <p:cNvPr id="32" name="Text 5"/>
          <p:cNvSpPr/>
          <p:nvPr/>
        </p:nvSpPr>
        <p:spPr>
          <a:xfrm>
            <a:off x="809625" y="2310705"/>
            <a:ext cx="4953000" cy="400050"/>
          </a:xfrm>
          <a:prstGeom prst="rect">
            <a:avLst/>
          </a:prstGeom>
          <a:noFill/>
          <a:ln/>
        </p:spPr>
        <p:txBody>
          <a:bodyPr wrap="square" lIns="0" tIns="0" rIns="0" bIns="0" rtlCol="0" anchor="ctr" vert="horz"/>
          <a:lstStyle/>
          <a:p>
            <a:pPr algn="l" indent="0" marL="0">
              <a:lnSpc>
                <a:spcPts val="1575"/>
              </a:lnSpc>
              <a:buNone/>
            </a:pPr>
            <a:r>
              <a:rPr lang="en-US" sz="1125" b="1" dirty="0">
                <a:solidFill>
                  <a:srgbClr val="2C3E50"/>
                </a:solidFill>
              </a:rPr>
              <a:t>Pneumothorax:</a:t>
            </a:r>
            <a:pPr algn="l" indent="0" marL="0">
              <a:lnSpc>
                <a:spcPts val="1575"/>
              </a:lnSpc>
              <a:buNone/>
            </a:pPr>
            <a:r>
              <a:rPr lang="en-US" sz="1125" dirty="0">
                <a:solidFill>
                  <a:srgbClr val="2C3E50"/>
                </a:solidFill>
              </a:rPr>
              <a:t> Sudden onset, unilateral pain; risk in tall young men or COPD patients.</a:t>
            </a:r>
            <a:endParaRPr lang="en-US" sz="1125" dirty="0"/>
          </a:p>
        </p:txBody>
      </p:sp>
      <p:sp>
        <p:nvSpPr>
          <p:cNvPr id="33" name="Text 6"/>
          <p:cNvSpPr/>
          <p:nvPr/>
        </p:nvSpPr>
        <p:spPr>
          <a:xfrm>
            <a:off x="809625" y="2825055"/>
            <a:ext cx="4953000" cy="400050"/>
          </a:xfrm>
          <a:prstGeom prst="rect">
            <a:avLst/>
          </a:prstGeom>
          <a:noFill/>
          <a:ln/>
        </p:spPr>
        <p:txBody>
          <a:bodyPr wrap="square" lIns="0" tIns="0" rIns="0" bIns="0" rtlCol="0" anchor="ctr" vert="horz"/>
          <a:lstStyle/>
          <a:p>
            <a:pPr algn="l" indent="0" marL="0">
              <a:lnSpc>
                <a:spcPts val="1575"/>
              </a:lnSpc>
              <a:buNone/>
            </a:pPr>
            <a:r>
              <a:rPr lang="en-US" sz="1125" b="1" dirty="0">
                <a:solidFill>
                  <a:srgbClr val="2C3E50"/>
                </a:solidFill>
              </a:rPr>
              <a:t>Arrhythmia:</a:t>
            </a:r>
            <a:pPr algn="l" indent="0" marL="0">
              <a:lnSpc>
                <a:spcPts val="1575"/>
              </a:lnSpc>
              <a:buNone/>
            </a:pPr>
            <a:r>
              <a:rPr lang="en-US" sz="1125" dirty="0">
                <a:solidFill>
                  <a:srgbClr val="2C3E50"/>
                </a:solidFill>
              </a:rPr>
              <a:t> Sudden palpitation-linked dyspnoea (e.g., AF with fast ventricular rate).</a:t>
            </a:r>
            <a:endParaRPr lang="en-US" sz="1125" dirty="0"/>
          </a:p>
        </p:txBody>
      </p:sp>
      <p:sp>
        <p:nvSpPr>
          <p:cNvPr id="34" name="Text 7"/>
          <p:cNvSpPr/>
          <p:nvPr/>
        </p:nvSpPr>
        <p:spPr>
          <a:xfrm>
            <a:off x="923925" y="4017615"/>
            <a:ext cx="514350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Sub-acute (Hours to Days)</a:t>
            </a:r>
            <a:endParaRPr lang="en-US" sz="1350" dirty="0"/>
          </a:p>
        </p:txBody>
      </p:sp>
      <p:sp>
        <p:nvSpPr>
          <p:cNvPr id="35" name="Text 8"/>
          <p:cNvSpPr/>
          <p:nvPr/>
        </p:nvSpPr>
        <p:spPr>
          <a:xfrm>
            <a:off x="809625" y="4512915"/>
            <a:ext cx="11382375"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C3E50"/>
                </a:solidFill>
              </a:rPr>
              <a:t>Pneumonia:</a:t>
            </a:r>
            <a:pPr algn="l" indent="0" marL="0">
              <a:lnSpc>
                <a:spcPts val="1575"/>
              </a:lnSpc>
              <a:buNone/>
            </a:pPr>
            <a:r>
              <a:rPr lang="en-US" sz="1125" dirty="0">
                <a:solidFill>
                  <a:srgbClr val="2C3E50"/>
                </a:solidFill>
              </a:rPr>
              <a:t> Febrile illness with productive cough and worsening hypoxia.</a:t>
            </a:r>
            <a:endParaRPr lang="en-US" sz="1125" dirty="0"/>
          </a:p>
        </p:txBody>
      </p:sp>
      <p:sp>
        <p:nvSpPr>
          <p:cNvPr id="36" name="Text 9"/>
          <p:cNvSpPr/>
          <p:nvPr/>
        </p:nvSpPr>
        <p:spPr>
          <a:xfrm>
            <a:off x="809625" y="4827240"/>
            <a:ext cx="11382375"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C3E50"/>
                </a:solidFill>
              </a:rPr>
              <a:t>Asthma:</a:t>
            </a:r>
            <a:pPr algn="l" indent="0" marL="0">
              <a:lnSpc>
                <a:spcPts val="1575"/>
              </a:lnSpc>
              <a:buNone/>
            </a:pPr>
            <a:r>
              <a:rPr lang="en-US" sz="1125" dirty="0">
                <a:solidFill>
                  <a:srgbClr val="2C3E50"/>
                </a:solidFill>
              </a:rPr>
              <a:t> Episodic triggers, nocturnal waking, and reversible wheeze.</a:t>
            </a:r>
            <a:endParaRPr lang="en-US" sz="1125" dirty="0"/>
          </a:p>
        </p:txBody>
      </p:sp>
      <p:sp>
        <p:nvSpPr>
          <p:cNvPr id="37" name="Text 10"/>
          <p:cNvSpPr/>
          <p:nvPr/>
        </p:nvSpPr>
        <p:spPr>
          <a:xfrm>
            <a:off x="809625" y="5141565"/>
            <a:ext cx="11382375"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C3E50"/>
                </a:solidFill>
              </a:rPr>
              <a:t>Acute Heart Failure:</a:t>
            </a:r>
            <a:pPr algn="l" indent="0" marL="0">
              <a:lnSpc>
                <a:spcPts val="1575"/>
              </a:lnSpc>
              <a:buNone/>
            </a:pPr>
            <a:r>
              <a:rPr lang="en-US" sz="1125" dirty="0">
                <a:solidFill>
                  <a:srgbClr val="2C3E50"/>
                </a:solidFill>
              </a:rPr>
              <a:t> Rapid fluid accumulation, orthopnoea, and PND.</a:t>
            </a:r>
            <a:endParaRPr lang="en-US" sz="1125" dirty="0"/>
          </a:p>
        </p:txBody>
      </p:sp>
      <p:sp>
        <p:nvSpPr>
          <p:cNvPr id="38" name="Text 11"/>
          <p:cNvSpPr/>
          <p:nvPr/>
        </p:nvSpPr>
        <p:spPr>
          <a:xfrm>
            <a:off x="6781800" y="1501080"/>
            <a:ext cx="514350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Chronic (Weeks to Months)</a:t>
            </a:r>
            <a:endParaRPr lang="en-US" sz="1350" dirty="0"/>
          </a:p>
        </p:txBody>
      </p:sp>
      <p:sp>
        <p:nvSpPr>
          <p:cNvPr id="39" name="Text 12"/>
          <p:cNvSpPr/>
          <p:nvPr/>
        </p:nvSpPr>
        <p:spPr>
          <a:xfrm>
            <a:off x="6667500" y="1996380"/>
            <a:ext cx="5524500"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C3E50"/>
                </a:solidFill>
              </a:rPr>
              <a:t>COPD:</a:t>
            </a:r>
            <a:pPr algn="l" indent="0" marL="0">
              <a:lnSpc>
                <a:spcPts val="1575"/>
              </a:lnSpc>
              <a:buNone/>
            </a:pPr>
            <a:r>
              <a:rPr lang="en-US" sz="1125" dirty="0">
                <a:solidFill>
                  <a:srgbClr val="2C3E50"/>
                </a:solidFill>
              </a:rPr>
              <a:t> Progressive exertional breathlessness in smokers &gt;35 years old.</a:t>
            </a:r>
            <a:endParaRPr lang="en-US" sz="1125" dirty="0"/>
          </a:p>
        </p:txBody>
      </p:sp>
      <p:sp>
        <p:nvSpPr>
          <p:cNvPr id="40" name="Text 13"/>
          <p:cNvSpPr/>
          <p:nvPr/>
        </p:nvSpPr>
        <p:spPr>
          <a:xfrm>
            <a:off x="6667500" y="2310705"/>
            <a:ext cx="5524500"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C3E50"/>
                </a:solidFill>
              </a:rPr>
              <a:t>Malignancy:</a:t>
            </a:r>
            <a:pPr algn="l" indent="0" marL="0">
              <a:lnSpc>
                <a:spcPts val="1575"/>
              </a:lnSpc>
              <a:buNone/>
            </a:pPr>
            <a:r>
              <a:rPr lang="en-US" sz="1125" dirty="0">
                <a:solidFill>
                  <a:srgbClr val="2C3E50"/>
                </a:solidFill>
              </a:rPr>
              <a:t> Insidious onset with weight loss, cough, or haemoptysis.</a:t>
            </a:r>
            <a:endParaRPr lang="en-US" sz="1125" dirty="0"/>
          </a:p>
        </p:txBody>
      </p:sp>
      <p:sp>
        <p:nvSpPr>
          <p:cNvPr id="41" name="Text 14"/>
          <p:cNvSpPr/>
          <p:nvPr/>
        </p:nvSpPr>
        <p:spPr>
          <a:xfrm>
            <a:off x="6667500" y="2625030"/>
            <a:ext cx="5524500"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C3E50"/>
                </a:solidFill>
              </a:rPr>
              <a:t>Anaemia/IPF:</a:t>
            </a:r>
            <a:pPr algn="l" indent="0" marL="0">
              <a:lnSpc>
                <a:spcPts val="1575"/>
              </a:lnSpc>
              <a:buNone/>
            </a:pPr>
            <a:r>
              <a:rPr lang="en-US" sz="1125" dirty="0">
                <a:solidFill>
                  <a:srgbClr val="2C3E50"/>
                </a:solidFill>
              </a:rPr>
              <a:t> Gradual decline in exercise tolerance over months.</a:t>
            </a:r>
            <a:endParaRPr lang="en-US" sz="1125" dirty="0"/>
          </a:p>
        </p:txBody>
      </p:sp>
      <p:sp>
        <p:nvSpPr>
          <p:cNvPr id="42" name="Text 15"/>
          <p:cNvSpPr/>
          <p:nvPr/>
        </p:nvSpPr>
        <p:spPr>
          <a:xfrm>
            <a:off x="6381750" y="4160490"/>
            <a:ext cx="5286375" cy="185738"/>
          </a:xfrm>
          <a:prstGeom prst="rect">
            <a:avLst/>
          </a:prstGeom>
          <a:noFill/>
          <a:ln/>
        </p:spPr>
        <p:txBody>
          <a:bodyPr wrap="square" lIns="0" tIns="0" rIns="0" bIns="0" rtlCol="0" anchor="ctr" vert="horz"/>
          <a:lstStyle/>
          <a:p>
            <a:pPr indent="0" marL="0">
              <a:lnSpc>
                <a:spcPts val="1463"/>
              </a:lnSpc>
              <a:buNone/>
            </a:pPr>
            <a:r>
              <a:rPr lang="en-US" sz="975" b="1" dirty="0">
                <a:solidFill>
                  <a:srgbClr val="008080"/>
                </a:solidFill>
              </a:rPr>
              <a:t>SCA PEARL: CONSULTATION SKILLS</a:t>
            </a:r>
            <a:endParaRPr lang="en-US" sz="975" dirty="0"/>
          </a:p>
        </p:txBody>
      </p:sp>
      <p:sp>
        <p:nvSpPr>
          <p:cNvPr id="43" name="Text 16"/>
          <p:cNvSpPr/>
          <p:nvPr/>
        </p:nvSpPr>
        <p:spPr>
          <a:xfrm>
            <a:off x="6381750" y="4393853"/>
            <a:ext cx="5286375" cy="373261"/>
          </a:xfrm>
          <a:prstGeom prst="rect">
            <a:avLst/>
          </a:prstGeom>
          <a:noFill/>
          <a:ln/>
        </p:spPr>
        <p:txBody>
          <a:bodyPr wrap="square" lIns="0" tIns="0" rIns="0" bIns="0" rtlCol="0" anchor="ctr" vert="horz"/>
          <a:lstStyle/>
          <a:p>
            <a:pPr indent="0" marL="0">
              <a:lnSpc>
                <a:spcPts val="1470"/>
              </a:lnSpc>
              <a:buNone/>
            </a:pPr>
            <a:r>
              <a:rPr lang="en-US" sz="1050" dirty="0">
                <a:solidFill>
                  <a:srgbClr val="2C3E50"/>
                </a:solidFill>
              </a:rPr>
              <a:t>Use precise open questions: </a:t>
            </a:r>
            <a:pPr indent="0" marL="0">
              <a:lnSpc>
                <a:spcPts val="1470"/>
              </a:lnSpc>
              <a:buNone/>
            </a:pPr>
            <a:r>
              <a:rPr lang="en-US" sz="1050" i="1" dirty="0">
                <a:solidFill>
                  <a:srgbClr val="2C3E50"/>
                </a:solidFill>
              </a:rPr>
              <a:t>"Can you take me back to the exact moment it started? What were you doing?"</a:t>
            </a:r>
            <a:pPr indent="0" marL="0">
              <a:lnSpc>
                <a:spcPts val="1470"/>
              </a:lnSpc>
              <a:buNone/>
            </a:pPr>
            <a:r>
              <a:rPr lang="en-US" sz="1050" dirty="0">
                <a:solidFill>
                  <a:srgbClr val="2C3E50"/>
                </a:solidFill>
              </a:rPr>
              <a:t> to distinguish PE from gradual fatigue.</a:t>
            </a:r>
            <a:endParaRPr lang="en-US" sz="1050" dirty="0"/>
          </a:p>
        </p:txBody>
      </p:sp>
      <p:sp>
        <p:nvSpPr>
          <p:cNvPr id="44" name="Text 17"/>
          <p:cNvSpPr/>
          <p:nvPr/>
        </p:nvSpPr>
        <p:spPr>
          <a:xfrm>
            <a:off x="6381750" y="5195739"/>
            <a:ext cx="5286375" cy="185738"/>
          </a:xfrm>
          <a:prstGeom prst="rect">
            <a:avLst/>
          </a:prstGeom>
          <a:noFill/>
          <a:ln/>
        </p:spPr>
        <p:txBody>
          <a:bodyPr wrap="square" lIns="0" tIns="0" rIns="0" bIns="0" rtlCol="0" anchor="ctr" vert="horz"/>
          <a:lstStyle/>
          <a:p>
            <a:pPr indent="0" marL="0">
              <a:lnSpc>
                <a:spcPts val="1463"/>
              </a:lnSpc>
              <a:buNone/>
            </a:pPr>
            <a:r>
              <a:rPr lang="en-US" sz="975" b="1" dirty="0">
                <a:solidFill>
                  <a:srgbClr val="D4A017"/>
                </a:solidFill>
              </a:rPr>
              <a:t>PITFALL: ANCHORING BIAS</a:t>
            </a:r>
            <a:endParaRPr lang="en-US" sz="975" dirty="0"/>
          </a:p>
        </p:txBody>
      </p:sp>
      <p:sp>
        <p:nvSpPr>
          <p:cNvPr id="45" name="Text 18"/>
          <p:cNvSpPr/>
          <p:nvPr/>
        </p:nvSpPr>
        <p:spPr>
          <a:xfrm>
            <a:off x="6381750" y="5429101"/>
            <a:ext cx="5286375" cy="373261"/>
          </a:xfrm>
          <a:prstGeom prst="rect">
            <a:avLst/>
          </a:prstGeom>
          <a:noFill/>
          <a:ln/>
        </p:spPr>
        <p:txBody>
          <a:bodyPr wrap="square" lIns="0" tIns="0" rIns="0" bIns="0" rtlCol="0" anchor="ctr" vert="horz"/>
          <a:lstStyle/>
          <a:p>
            <a:pPr indent="0" marL="0">
              <a:lnSpc>
                <a:spcPts val="1470"/>
              </a:lnSpc>
              <a:buNone/>
            </a:pPr>
            <a:r>
              <a:rPr lang="en-US" sz="1050" dirty="0">
                <a:solidFill>
                  <a:srgbClr val="2C3E50"/>
                </a:solidFill>
              </a:rPr>
              <a:t>Do not label sudden breathlessness as "Anxiety" until PE and Pneumothorax have been clinically excluded, even in young patients with no risk factors.</a:t>
            </a:r>
            <a:endParaRPr lang="en-US" sz="1050" dirty="0"/>
          </a:p>
        </p:txBody>
      </p:sp>
      <p:sp>
        <p:nvSpPr>
          <p:cNvPr id="46" name="Text 19"/>
          <p:cNvSpPr/>
          <p:nvPr/>
        </p:nvSpPr>
        <p:spPr>
          <a:xfrm>
            <a:off x="5425232" y="6515100"/>
            <a:ext cx="1341537" cy="152400"/>
          </a:xfrm>
          <a:prstGeom prst="rect">
            <a:avLst/>
          </a:prstGeom>
          <a:noFill/>
          <a:ln/>
        </p:spPr>
        <p:txBody>
          <a:bodyPr wrap="square" lIns="0" tIns="0" rIns="0" bIns="0" rtlCol="0" anchor="ctr" vert="horz"/>
          <a:lstStyle/>
          <a:p>
            <a:pPr algn="ctr" indent="0" marL="0">
              <a:lnSpc>
                <a:spcPts val="1575"/>
              </a:lnSpc>
              <a:buNone/>
            </a:pPr>
            <a:r>
              <a:rPr lang="en-US" sz="1050" dirty="0">
                <a:solidFill>
                  <a:srgbClr val="7F8C8D"/>
                </a:solidFill>
              </a:rPr>
              <a:t>www.bradfordvts.co.uk</a:t>
            </a:r>
            <a:endParaRPr lang="en-US" sz="10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0" y="0"/>
            <a:ext cx="12192000" cy="381000"/>
          </a:xfrm>
          <a:prstGeom prst="rect">
            <a:avLst/>
          </a:prstGeom>
        </p:spPr>
      </p:pic>
      <p:pic>
        <p:nvPicPr>
          <p:cNvPr id="5" name="Image 3" descr="preencoded.png">    </p:cNvPr>
          <p:cNvPicPr>
            <a:picLocks noChangeAspect="1"/>
          </p:cNvPicPr>
          <p:nvPr/>
        </p:nvPicPr>
        <p:blipFill>
          <a:blip r:embed="rId5"/>
          <a:stretch>
            <a:fillRect/>
          </a:stretch>
        </p:blipFill>
        <p:spPr>
          <a:xfrm>
            <a:off x="0" y="523875"/>
            <a:ext cx="12192000" cy="596205"/>
          </a:xfrm>
          <a:prstGeom prst="rect">
            <a:avLst/>
          </a:prstGeom>
        </p:spPr>
      </p:pic>
      <p:pic>
        <p:nvPicPr>
          <p:cNvPr id="6" name="Image 4" descr="preencoded.png">    </p:cNvPr>
          <p:cNvPicPr>
            <a:picLocks noChangeAspect="1"/>
          </p:cNvPicPr>
          <p:nvPr/>
        </p:nvPicPr>
        <p:blipFill>
          <a:blip r:embed="rId6"/>
          <a:stretch>
            <a:fillRect/>
          </a:stretch>
        </p:blipFill>
        <p:spPr>
          <a:xfrm>
            <a:off x="381000" y="1310580"/>
            <a:ext cx="5572125" cy="2497485"/>
          </a:xfrm>
          <a:prstGeom prst="rect">
            <a:avLst/>
          </a:prstGeom>
        </p:spPr>
      </p:pic>
      <p:pic>
        <p:nvPicPr>
          <p:cNvPr id="7" name="Image 5" descr="preencoded.png">    </p:cNvPr>
          <p:cNvPicPr>
            <a:picLocks noChangeAspect="1"/>
          </p:cNvPicPr>
          <p:nvPr/>
        </p:nvPicPr>
        <p:blipFill>
          <a:blip r:embed="rId7"/>
          <a:stretch>
            <a:fillRect/>
          </a:stretch>
        </p:blipFill>
        <p:spPr>
          <a:xfrm>
            <a:off x="571500" y="1501080"/>
            <a:ext cx="5191125" cy="352425"/>
          </a:xfrm>
          <a:prstGeom prst="rect">
            <a:avLst/>
          </a:prstGeom>
        </p:spPr>
      </p:pic>
      <p:pic>
        <p:nvPicPr>
          <p:cNvPr id="8" name="Image 6" descr="preencoded.png">    </p:cNvPr>
          <p:cNvPicPr>
            <a:picLocks noChangeAspect="1"/>
          </p:cNvPicPr>
          <p:nvPr/>
        </p:nvPicPr>
        <p:blipFill>
          <a:blip r:embed="rId8"/>
          <a:stretch>
            <a:fillRect/>
          </a:stretch>
        </p:blipFill>
        <p:spPr>
          <a:xfrm>
            <a:off x="571500" y="1534418"/>
            <a:ext cx="228600" cy="190500"/>
          </a:xfrm>
          <a:prstGeom prst="rect">
            <a:avLst/>
          </a:prstGeom>
        </p:spPr>
      </p:pic>
      <p:pic>
        <p:nvPicPr>
          <p:cNvPr id="9" name="Image 7" descr="preencoded.png">    </p:cNvPr>
          <p:cNvPicPr>
            <a:picLocks noChangeAspect="1"/>
          </p:cNvPicPr>
          <p:nvPr/>
        </p:nvPicPr>
        <p:blipFill>
          <a:blip r:embed="rId9"/>
          <a:stretch>
            <a:fillRect/>
          </a:stretch>
        </p:blipFill>
        <p:spPr>
          <a:xfrm>
            <a:off x="381000" y="3998565"/>
            <a:ext cx="5572125" cy="2497485"/>
          </a:xfrm>
          <a:prstGeom prst="rect">
            <a:avLst/>
          </a:prstGeom>
        </p:spPr>
      </p:pic>
      <p:pic>
        <p:nvPicPr>
          <p:cNvPr id="10" name="Image 8" descr="preencoded.png">    </p:cNvPr>
          <p:cNvPicPr>
            <a:picLocks noChangeAspect="1"/>
          </p:cNvPicPr>
          <p:nvPr/>
        </p:nvPicPr>
        <p:blipFill>
          <a:blip r:embed="rId10"/>
          <a:stretch>
            <a:fillRect/>
          </a:stretch>
        </p:blipFill>
        <p:spPr>
          <a:xfrm>
            <a:off x="571500" y="4189065"/>
            <a:ext cx="5191125" cy="352425"/>
          </a:xfrm>
          <a:prstGeom prst="rect">
            <a:avLst/>
          </a:prstGeom>
        </p:spPr>
      </p:pic>
      <p:pic>
        <p:nvPicPr>
          <p:cNvPr id="11" name="Image 9" descr="preencoded.png">    </p:cNvPr>
          <p:cNvPicPr>
            <a:picLocks noChangeAspect="1"/>
          </p:cNvPicPr>
          <p:nvPr/>
        </p:nvPicPr>
        <p:blipFill>
          <a:blip r:embed="rId11"/>
          <a:stretch>
            <a:fillRect/>
          </a:stretch>
        </p:blipFill>
        <p:spPr>
          <a:xfrm>
            <a:off x="571500" y="4222403"/>
            <a:ext cx="228600" cy="190500"/>
          </a:xfrm>
          <a:prstGeom prst="rect">
            <a:avLst/>
          </a:prstGeom>
        </p:spPr>
      </p:pic>
      <p:pic>
        <p:nvPicPr>
          <p:cNvPr id="12" name="Image 10" descr="preencoded.png">    </p:cNvPr>
          <p:cNvPicPr>
            <a:picLocks noChangeAspect="1"/>
          </p:cNvPicPr>
          <p:nvPr/>
        </p:nvPicPr>
        <p:blipFill>
          <a:blip r:embed="rId12"/>
          <a:stretch>
            <a:fillRect/>
          </a:stretch>
        </p:blipFill>
        <p:spPr>
          <a:xfrm>
            <a:off x="6238875" y="1310580"/>
            <a:ext cx="5572125" cy="2794695"/>
          </a:xfrm>
          <a:prstGeom prst="rect">
            <a:avLst/>
          </a:prstGeom>
        </p:spPr>
      </p:pic>
      <p:pic>
        <p:nvPicPr>
          <p:cNvPr id="13" name="Image 11" descr="preencoded.png">    </p:cNvPr>
          <p:cNvPicPr>
            <a:picLocks noChangeAspect="1"/>
          </p:cNvPicPr>
          <p:nvPr/>
        </p:nvPicPr>
        <p:blipFill>
          <a:blip r:embed="rId13"/>
          <a:stretch>
            <a:fillRect/>
          </a:stretch>
        </p:blipFill>
        <p:spPr>
          <a:xfrm>
            <a:off x="6429375" y="1501080"/>
            <a:ext cx="5191125" cy="352425"/>
          </a:xfrm>
          <a:prstGeom prst="rect">
            <a:avLst/>
          </a:prstGeom>
        </p:spPr>
      </p:pic>
      <p:pic>
        <p:nvPicPr>
          <p:cNvPr id="14" name="Image 12" descr="preencoded.png">    </p:cNvPr>
          <p:cNvPicPr>
            <a:picLocks noChangeAspect="1"/>
          </p:cNvPicPr>
          <p:nvPr/>
        </p:nvPicPr>
        <p:blipFill>
          <a:blip r:embed="rId14"/>
          <a:stretch>
            <a:fillRect/>
          </a:stretch>
        </p:blipFill>
        <p:spPr>
          <a:xfrm>
            <a:off x="6429375" y="1534418"/>
            <a:ext cx="228600" cy="190500"/>
          </a:xfrm>
          <a:prstGeom prst="rect">
            <a:avLst/>
          </a:prstGeom>
        </p:spPr>
      </p:pic>
      <p:pic>
        <p:nvPicPr>
          <p:cNvPr id="15" name="Image 13" descr="preencoded.png">    </p:cNvPr>
          <p:cNvPicPr>
            <a:picLocks noChangeAspect="1"/>
          </p:cNvPicPr>
          <p:nvPr/>
        </p:nvPicPr>
        <p:blipFill>
          <a:blip r:embed="rId15"/>
          <a:stretch>
            <a:fillRect/>
          </a:stretch>
        </p:blipFill>
        <p:spPr>
          <a:xfrm>
            <a:off x="6238875" y="4295775"/>
            <a:ext cx="5572125" cy="1104900"/>
          </a:xfrm>
          <a:prstGeom prst="rect">
            <a:avLst/>
          </a:prstGeom>
        </p:spPr>
      </p:pic>
      <p:pic>
        <p:nvPicPr>
          <p:cNvPr id="16" name="Image 14" descr="preencoded.png">    </p:cNvPr>
          <p:cNvPicPr>
            <a:picLocks noChangeAspect="1"/>
          </p:cNvPicPr>
          <p:nvPr/>
        </p:nvPicPr>
        <p:blipFill>
          <a:blip r:embed="rId16"/>
          <a:stretch>
            <a:fillRect/>
          </a:stretch>
        </p:blipFill>
        <p:spPr>
          <a:xfrm>
            <a:off x="6381750" y="4448175"/>
            <a:ext cx="190500" cy="152400"/>
          </a:xfrm>
          <a:prstGeom prst="rect">
            <a:avLst/>
          </a:prstGeom>
        </p:spPr>
      </p:pic>
      <p:pic>
        <p:nvPicPr>
          <p:cNvPr id="17" name="Image 15" descr="preencoded.png">    </p:cNvPr>
          <p:cNvPicPr>
            <a:picLocks noChangeAspect="1"/>
          </p:cNvPicPr>
          <p:nvPr/>
        </p:nvPicPr>
        <p:blipFill>
          <a:blip r:embed="rId17"/>
          <a:stretch>
            <a:fillRect/>
          </a:stretch>
        </p:blipFill>
        <p:spPr>
          <a:xfrm>
            <a:off x="6238875" y="5591175"/>
            <a:ext cx="5572125" cy="904875"/>
          </a:xfrm>
          <a:prstGeom prst="rect">
            <a:avLst/>
          </a:prstGeom>
        </p:spPr>
      </p:pic>
      <p:pic>
        <p:nvPicPr>
          <p:cNvPr id="18" name="Image 16" descr="preencoded.png">    </p:cNvPr>
          <p:cNvPicPr>
            <a:picLocks noChangeAspect="1"/>
          </p:cNvPicPr>
          <p:nvPr/>
        </p:nvPicPr>
        <p:blipFill>
          <a:blip r:embed="rId18"/>
          <a:stretch>
            <a:fillRect/>
          </a:stretch>
        </p:blipFill>
        <p:spPr>
          <a:xfrm>
            <a:off x="6381750" y="5743575"/>
            <a:ext cx="190500" cy="152400"/>
          </a:xfrm>
          <a:prstGeom prst="rect">
            <a:avLst/>
          </a:prstGeom>
        </p:spPr>
      </p:pic>
      <p:pic>
        <p:nvPicPr>
          <p:cNvPr id="19" name="Image 17" descr="preencoded.png">    </p:cNvPr>
          <p:cNvPicPr>
            <a:picLocks noChangeAspect="1"/>
          </p:cNvPicPr>
          <p:nvPr/>
        </p:nvPicPr>
        <p:blipFill>
          <a:blip r:embed="rId19"/>
          <a:stretch>
            <a:fillRect/>
          </a:stretch>
        </p:blipFill>
        <p:spPr>
          <a:xfrm>
            <a:off x="0" y="6496050"/>
            <a:ext cx="12192000" cy="361950"/>
          </a:xfrm>
          <a:prstGeom prst="rect">
            <a:avLst/>
          </a:prstGeom>
        </p:spPr>
      </p:pic>
      <p:sp>
        <p:nvSpPr>
          <p:cNvPr id="20" name="Text 0"/>
          <p:cNvSpPr/>
          <p:nvPr/>
        </p:nvSpPr>
        <p:spPr>
          <a:xfrm>
            <a:off x="381000" y="104775"/>
            <a:ext cx="4160520" cy="152400"/>
          </a:xfrm>
          <a:prstGeom prst="rect">
            <a:avLst/>
          </a:prstGeom>
          <a:noFill/>
          <a:ln/>
        </p:spPr>
        <p:txBody>
          <a:bodyPr wrap="square" lIns="0" tIns="0" rIns="0" bIns="0" rtlCol="0" anchor="ctr" vert="horz"/>
          <a:lstStyle/>
          <a:p>
            <a:pPr indent="0" marL="0">
              <a:lnSpc>
                <a:spcPts val="1575"/>
              </a:lnSpc>
              <a:buNone/>
            </a:pPr>
            <a:r>
              <a:rPr lang="en-US" sz="1050" b="1" spc="90" kern="0" dirty="0">
                <a:solidFill>
                  <a:srgbClr val="FFFFFF"/>
                </a:solidFill>
              </a:rPr>
              <a:t>BRADFORD VTS TEACHING DECK</a:t>
            </a:r>
            <a:endParaRPr lang="en-US" sz="1050" dirty="0"/>
          </a:p>
        </p:txBody>
      </p:sp>
      <p:sp>
        <p:nvSpPr>
          <p:cNvPr id="21" name="Text 1"/>
          <p:cNvSpPr/>
          <p:nvPr/>
        </p:nvSpPr>
        <p:spPr>
          <a:xfrm>
            <a:off x="381000" y="523875"/>
            <a:ext cx="11811000"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C3E50"/>
                </a:solidFill>
              </a:rPr>
              <a:t>Structured History: Associated Symptoms</a:t>
            </a:r>
            <a:endParaRPr lang="en-US" sz="2100" dirty="0"/>
          </a:p>
        </p:txBody>
      </p:sp>
      <p:sp>
        <p:nvSpPr>
          <p:cNvPr id="22" name="Text 2"/>
          <p:cNvSpPr/>
          <p:nvPr/>
        </p:nvSpPr>
        <p:spPr>
          <a:xfrm>
            <a:off x="381000" y="891480"/>
            <a:ext cx="11811000"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rPr>
              <a:t>Identifying key diagnostic clues to narrow the differential diagnosis</a:t>
            </a:r>
            <a:endParaRPr lang="en-US" sz="1200" dirty="0"/>
          </a:p>
        </p:txBody>
      </p:sp>
      <p:sp>
        <p:nvSpPr>
          <p:cNvPr id="23" name="Text 3"/>
          <p:cNvSpPr/>
          <p:nvPr/>
        </p:nvSpPr>
        <p:spPr>
          <a:xfrm>
            <a:off x="914400" y="1501080"/>
            <a:ext cx="370332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Cardiac Indicators</a:t>
            </a:r>
            <a:endParaRPr lang="en-US" sz="1350" dirty="0"/>
          </a:p>
        </p:txBody>
      </p:sp>
      <p:sp>
        <p:nvSpPr>
          <p:cNvPr id="24" name="Text 4"/>
          <p:cNvSpPr/>
          <p:nvPr/>
        </p:nvSpPr>
        <p:spPr>
          <a:xfrm>
            <a:off x="571500" y="1996380"/>
            <a:ext cx="5191125" cy="214313"/>
          </a:xfrm>
          <a:prstGeom prst="rect">
            <a:avLst/>
          </a:prstGeom>
          <a:noFill/>
          <a:ln/>
        </p:spPr>
        <p:txBody>
          <a:bodyPr wrap="square" lIns="0" tIns="0" rIns="0" bIns="0" rtlCol="0" anchor="ctr" vert="horz"/>
          <a:lstStyle/>
          <a:p>
            <a:pPr indent="0" marL="0">
              <a:lnSpc>
                <a:spcPts val="1688"/>
              </a:lnSpc>
              <a:buNone/>
            </a:pPr>
            <a:r>
              <a:rPr lang="en-US" sz="1125" b="1" dirty="0">
                <a:solidFill>
                  <a:srgbClr val="2C3E50"/>
                </a:solidFill>
              </a:rPr>
              <a:t>Orthopnoea</a:t>
            </a:r>
            <a:endParaRPr lang="en-US" sz="1125" dirty="0"/>
          </a:p>
        </p:txBody>
      </p:sp>
      <p:sp>
        <p:nvSpPr>
          <p:cNvPr id="25" name="Text 5"/>
          <p:cNvSpPr/>
          <p:nvPr/>
        </p:nvSpPr>
        <p:spPr>
          <a:xfrm>
            <a:off x="571500" y="2210693"/>
            <a:ext cx="11041380" cy="186630"/>
          </a:xfrm>
          <a:prstGeom prst="rect">
            <a:avLst/>
          </a:prstGeom>
          <a:noFill/>
          <a:ln/>
        </p:spPr>
        <p:txBody>
          <a:bodyPr wrap="square" lIns="0" tIns="0" rIns="0" bIns="0" rtlCol="0" anchor="ctr" vert="horz"/>
          <a:lstStyle/>
          <a:p>
            <a:pPr indent="0" marL="0">
              <a:lnSpc>
                <a:spcPts val="1470"/>
              </a:lnSpc>
              <a:buNone/>
            </a:pPr>
            <a:r>
              <a:rPr lang="en-US" sz="1050" dirty="0">
                <a:solidFill>
                  <a:srgbClr val="5D6D7E"/>
                </a:solidFill>
              </a:rPr>
              <a:t>Breathlessness when lying flat; quantified by number of pillows used.</a:t>
            </a:r>
            <a:endParaRPr lang="en-US" sz="1050" dirty="0"/>
          </a:p>
        </p:txBody>
      </p:sp>
      <p:sp>
        <p:nvSpPr>
          <p:cNvPr id="26" name="Text 6"/>
          <p:cNvSpPr/>
          <p:nvPr/>
        </p:nvSpPr>
        <p:spPr>
          <a:xfrm>
            <a:off x="571500" y="2511623"/>
            <a:ext cx="6000750" cy="214313"/>
          </a:xfrm>
          <a:prstGeom prst="rect">
            <a:avLst/>
          </a:prstGeom>
          <a:noFill/>
          <a:ln/>
        </p:spPr>
        <p:txBody>
          <a:bodyPr wrap="square" lIns="0" tIns="0" rIns="0" bIns="0" rtlCol="0" anchor="ctr" vert="horz"/>
          <a:lstStyle/>
          <a:p>
            <a:pPr indent="0" marL="0">
              <a:lnSpc>
                <a:spcPts val="1688"/>
              </a:lnSpc>
              <a:buNone/>
            </a:pPr>
            <a:r>
              <a:rPr lang="en-US" sz="1125" b="1" dirty="0">
                <a:solidFill>
                  <a:srgbClr val="2C3E50"/>
                </a:solidFill>
              </a:rPr>
              <a:t>PND (Paroxysmal Nocturnal Dyspnoea)</a:t>
            </a:r>
            <a:endParaRPr lang="en-US" sz="1125" dirty="0"/>
          </a:p>
        </p:txBody>
      </p:sp>
      <p:sp>
        <p:nvSpPr>
          <p:cNvPr id="27" name="Text 7"/>
          <p:cNvSpPr/>
          <p:nvPr/>
        </p:nvSpPr>
        <p:spPr>
          <a:xfrm>
            <a:off x="571500" y="2725936"/>
            <a:ext cx="10721340" cy="186630"/>
          </a:xfrm>
          <a:prstGeom prst="rect">
            <a:avLst/>
          </a:prstGeom>
          <a:noFill/>
          <a:ln/>
        </p:spPr>
        <p:txBody>
          <a:bodyPr wrap="square" lIns="0" tIns="0" rIns="0" bIns="0" rtlCol="0" anchor="ctr" vert="horz"/>
          <a:lstStyle/>
          <a:p>
            <a:pPr indent="0" marL="0">
              <a:lnSpc>
                <a:spcPts val="1470"/>
              </a:lnSpc>
              <a:buNone/>
            </a:pPr>
            <a:r>
              <a:rPr lang="en-US" sz="1050" dirty="0">
                <a:solidFill>
                  <a:srgbClr val="5D6D7E"/>
                </a:solidFill>
              </a:rPr>
              <a:t>Waking at night gasping for air; highly specific for heart failure.</a:t>
            </a:r>
            <a:endParaRPr lang="en-US" sz="1050" dirty="0"/>
          </a:p>
        </p:txBody>
      </p:sp>
      <p:sp>
        <p:nvSpPr>
          <p:cNvPr id="28" name="Text 8"/>
          <p:cNvSpPr/>
          <p:nvPr/>
        </p:nvSpPr>
        <p:spPr>
          <a:xfrm>
            <a:off x="571500" y="3026866"/>
            <a:ext cx="5191125" cy="214313"/>
          </a:xfrm>
          <a:prstGeom prst="rect">
            <a:avLst/>
          </a:prstGeom>
          <a:noFill/>
          <a:ln/>
        </p:spPr>
        <p:txBody>
          <a:bodyPr wrap="square" lIns="0" tIns="0" rIns="0" bIns="0" rtlCol="0" anchor="ctr" vert="horz"/>
          <a:lstStyle/>
          <a:p>
            <a:pPr indent="0" marL="0">
              <a:lnSpc>
                <a:spcPts val="1688"/>
              </a:lnSpc>
              <a:buNone/>
            </a:pPr>
            <a:r>
              <a:rPr lang="en-US" sz="1125" b="1" dirty="0">
                <a:solidFill>
                  <a:srgbClr val="2C3E50"/>
                </a:solidFill>
              </a:rPr>
              <a:t>Ankle Swelling</a:t>
            </a:r>
            <a:endParaRPr lang="en-US" sz="1125" dirty="0"/>
          </a:p>
        </p:txBody>
      </p:sp>
      <p:sp>
        <p:nvSpPr>
          <p:cNvPr id="29" name="Text 9"/>
          <p:cNvSpPr/>
          <p:nvPr/>
        </p:nvSpPr>
        <p:spPr>
          <a:xfrm>
            <a:off x="571500" y="3241179"/>
            <a:ext cx="9921240" cy="186630"/>
          </a:xfrm>
          <a:prstGeom prst="rect">
            <a:avLst/>
          </a:prstGeom>
          <a:noFill/>
          <a:ln/>
        </p:spPr>
        <p:txBody>
          <a:bodyPr wrap="square" lIns="0" tIns="0" rIns="0" bIns="0" rtlCol="0" anchor="ctr" vert="horz"/>
          <a:lstStyle/>
          <a:p>
            <a:pPr indent="0" marL="0">
              <a:lnSpc>
                <a:spcPts val="1470"/>
              </a:lnSpc>
              <a:buNone/>
            </a:pPr>
            <a:r>
              <a:rPr lang="en-US" sz="1050" dirty="0">
                <a:solidFill>
                  <a:srgbClr val="5D6D7E"/>
                </a:solidFill>
              </a:rPr>
              <a:t>Bilateral pitting oedema suggests biventricular heart failure.</a:t>
            </a:r>
            <a:endParaRPr lang="en-US" sz="1050" dirty="0"/>
          </a:p>
        </p:txBody>
      </p:sp>
      <p:sp>
        <p:nvSpPr>
          <p:cNvPr id="30" name="Text 10"/>
          <p:cNvSpPr/>
          <p:nvPr/>
        </p:nvSpPr>
        <p:spPr>
          <a:xfrm>
            <a:off x="914400" y="4189065"/>
            <a:ext cx="452628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Respiratory Indicators</a:t>
            </a:r>
            <a:endParaRPr lang="en-US" sz="1350" dirty="0"/>
          </a:p>
        </p:txBody>
      </p:sp>
      <p:sp>
        <p:nvSpPr>
          <p:cNvPr id="31" name="Text 11"/>
          <p:cNvSpPr/>
          <p:nvPr/>
        </p:nvSpPr>
        <p:spPr>
          <a:xfrm>
            <a:off x="571500" y="4684365"/>
            <a:ext cx="5191125" cy="214313"/>
          </a:xfrm>
          <a:prstGeom prst="rect">
            <a:avLst/>
          </a:prstGeom>
          <a:noFill/>
          <a:ln/>
        </p:spPr>
        <p:txBody>
          <a:bodyPr wrap="square" lIns="0" tIns="0" rIns="0" bIns="0" rtlCol="0" anchor="ctr" vert="horz"/>
          <a:lstStyle/>
          <a:p>
            <a:pPr indent="0" marL="0">
              <a:lnSpc>
                <a:spcPts val="1688"/>
              </a:lnSpc>
              <a:buNone/>
            </a:pPr>
            <a:r>
              <a:rPr lang="en-US" sz="1125" b="1" dirty="0">
                <a:solidFill>
                  <a:srgbClr val="2C3E50"/>
                </a:solidFill>
              </a:rPr>
              <a:t>Wheeze &amp; Productive Cough</a:t>
            </a:r>
            <a:endParaRPr lang="en-US" sz="1125" dirty="0"/>
          </a:p>
        </p:txBody>
      </p:sp>
      <p:sp>
        <p:nvSpPr>
          <p:cNvPr id="32" name="Text 12"/>
          <p:cNvSpPr/>
          <p:nvPr/>
        </p:nvSpPr>
        <p:spPr>
          <a:xfrm>
            <a:off x="571500" y="4898678"/>
            <a:ext cx="8641080" cy="186630"/>
          </a:xfrm>
          <a:prstGeom prst="rect">
            <a:avLst/>
          </a:prstGeom>
          <a:noFill/>
          <a:ln/>
        </p:spPr>
        <p:txBody>
          <a:bodyPr wrap="square" lIns="0" tIns="0" rIns="0" bIns="0" rtlCol="0" anchor="ctr" vert="horz"/>
          <a:lstStyle/>
          <a:p>
            <a:pPr indent="0" marL="0">
              <a:lnSpc>
                <a:spcPts val="1470"/>
              </a:lnSpc>
              <a:buNone/>
            </a:pPr>
            <a:r>
              <a:rPr lang="en-US" sz="1050" dirty="0">
                <a:solidFill>
                  <a:srgbClr val="5D6D7E"/>
                </a:solidFill>
              </a:rPr>
              <a:t>Associated with Asthma, COPD, or acute pneumonia/LRTI.</a:t>
            </a:r>
            <a:endParaRPr lang="en-US" sz="1050" dirty="0"/>
          </a:p>
        </p:txBody>
      </p:sp>
      <p:sp>
        <p:nvSpPr>
          <p:cNvPr id="33" name="Text 13"/>
          <p:cNvSpPr/>
          <p:nvPr/>
        </p:nvSpPr>
        <p:spPr>
          <a:xfrm>
            <a:off x="571500" y="5199608"/>
            <a:ext cx="5191125" cy="214313"/>
          </a:xfrm>
          <a:prstGeom prst="rect">
            <a:avLst/>
          </a:prstGeom>
          <a:noFill/>
          <a:ln/>
        </p:spPr>
        <p:txBody>
          <a:bodyPr wrap="square" lIns="0" tIns="0" rIns="0" bIns="0" rtlCol="0" anchor="ctr" vert="horz"/>
          <a:lstStyle/>
          <a:p>
            <a:pPr indent="0" marL="0">
              <a:lnSpc>
                <a:spcPts val="1688"/>
              </a:lnSpc>
              <a:buNone/>
            </a:pPr>
            <a:r>
              <a:rPr lang="en-US" sz="1125" b="1" dirty="0">
                <a:solidFill>
                  <a:srgbClr val="2C3E50"/>
                </a:solidFill>
              </a:rPr>
              <a:t>Pleuritic Chest Pain</a:t>
            </a:r>
            <a:endParaRPr lang="en-US" sz="1125" dirty="0"/>
          </a:p>
        </p:txBody>
      </p:sp>
      <p:sp>
        <p:nvSpPr>
          <p:cNvPr id="34" name="Text 14"/>
          <p:cNvSpPr/>
          <p:nvPr/>
        </p:nvSpPr>
        <p:spPr>
          <a:xfrm>
            <a:off x="571500" y="5413921"/>
            <a:ext cx="10881360" cy="186630"/>
          </a:xfrm>
          <a:prstGeom prst="rect">
            <a:avLst/>
          </a:prstGeom>
          <a:noFill/>
          <a:ln/>
        </p:spPr>
        <p:txBody>
          <a:bodyPr wrap="square" lIns="0" tIns="0" rIns="0" bIns="0" rtlCol="0" anchor="ctr" vert="horz"/>
          <a:lstStyle/>
          <a:p>
            <a:pPr indent="0" marL="0">
              <a:lnSpc>
                <a:spcPts val="1470"/>
              </a:lnSpc>
              <a:buNone/>
            </a:pPr>
            <a:r>
              <a:rPr lang="en-US" sz="1050" dirty="0">
                <a:solidFill>
                  <a:srgbClr val="5D6D7E"/>
                </a:solidFill>
              </a:rPr>
              <a:t>Sharp pain on inspiration; think Pulmonary Embolism or Pneumothorax.</a:t>
            </a:r>
            <a:endParaRPr lang="en-US" sz="1050" dirty="0"/>
          </a:p>
        </p:txBody>
      </p:sp>
      <p:sp>
        <p:nvSpPr>
          <p:cNvPr id="35" name="Text 15"/>
          <p:cNvSpPr/>
          <p:nvPr/>
        </p:nvSpPr>
        <p:spPr>
          <a:xfrm>
            <a:off x="571500" y="5714851"/>
            <a:ext cx="5191125" cy="214313"/>
          </a:xfrm>
          <a:prstGeom prst="rect">
            <a:avLst/>
          </a:prstGeom>
          <a:noFill/>
          <a:ln/>
        </p:spPr>
        <p:txBody>
          <a:bodyPr wrap="square" lIns="0" tIns="0" rIns="0" bIns="0" rtlCol="0" anchor="ctr" vert="horz"/>
          <a:lstStyle/>
          <a:p>
            <a:pPr indent="0" marL="0">
              <a:lnSpc>
                <a:spcPts val="1688"/>
              </a:lnSpc>
              <a:buNone/>
            </a:pPr>
            <a:r>
              <a:rPr lang="en-US" sz="1125" b="1" dirty="0">
                <a:solidFill>
                  <a:srgbClr val="2C3E50"/>
                </a:solidFill>
              </a:rPr>
              <a:t>Haemoptysis</a:t>
            </a:r>
            <a:endParaRPr lang="en-US" sz="1125" dirty="0"/>
          </a:p>
        </p:txBody>
      </p:sp>
      <p:sp>
        <p:nvSpPr>
          <p:cNvPr id="36" name="Text 16"/>
          <p:cNvSpPr/>
          <p:nvPr/>
        </p:nvSpPr>
        <p:spPr>
          <a:xfrm>
            <a:off x="571500" y="5929164"/>
            <a:ext cx="10241280" cy="186630"/>
          </a:xfrm>
          <a:prstGeom prst="rect">
            <a:avLst/>
          </a:prstGeom>
          <a:noFill/>
          <a:ln/>
        </p:spPr>
        <p:txBody>
          <a:bodyPr wrap="square" lIns="0" tIns="0" rIns="0" bIns="0" rtlCol="0" anchor="ctr" vert="horz"/>
          <a:lstStyle/>
          <a:p>
            <a:pPr indent="0" marL="0">
              <a:lnSpc>
                <a:spcPts val="1470"/>
              </a:lnSpc>
              <a:buNone/>
            </a:pPr>
            <a:r>
              <a:rPr lang="en-US" sz="1050" dirty="0">
                <a:solidFill>
                  <a:srgbClr val="5D6D7E"/>
                </a:solidFill>
              </a:rPr>
              <a:t>Coughing up blood; requires urgent rule-out of malignancy or PE.</a:t>
            </a:r>
            <a:endParaRPr lang="en-US" sz="1050" dirty="0"/>
          </a:p>
        </p:txBody>
      </p:sp>
      <p:sp>
        <p:nvSpPr>
          <p:cNvPr id="37" name="Text 17"/>
          <p:cNvSpPr/>
          <p:nvPr/>
        </p:nvSpPr>
        <p:spPr>
          <a:xfrm>
            <a:off x="6772275" y="1501080"/>
            <a:ext cx="411480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C3E50"/>
                </a:solidFill>
              </a:rPr>
              <a:t>Systemic &amp; Red Flags</a:t>
            </a:r>
            <a:endParaRPr lang="en-US" sz="1350" dirty="0"/>
          </a:p>
        </p:txBody>
      </p:sp>
      <p:sp>
        <p:nvSpPr>
          <p:cNvPr id="38" name="Text 18"/>
          <p:cNvSpPr/>
          <p:nvPr/>
        </p:nvSpPr>
        <p:spPr>
          <a:xfrm>
            <a:off x="6429375" y="1996380"/>
            <a:ext cx="5191125" cy="214313"/>
          </a:xfrm>
          <a:prstGeom prst="rect">
            <a:avLst/>
          </a:prstGeom>
          <a:noFill/>
          <a:ln/>
        </p:spPr>
        <p:txBody>
          <a:bodyPr wrap="square" lIns="0" tIns="0" rIns="0" bIns="0" rtlCol="0" anchor="ctr" vert="horz"/>
          <a:lstStyle/>
          <a:p>
            <a:pPr indent="0" marL="0">
              <a:lnSpc>
                <a:spcPts val="1688"/>
              </a:lnSpc>
              <a:buNone/>
            </a:pPr>
            <a:r>
              <a:rPr lang="en-US" sz="1125" b="1" dirty="0">
                <a:solidFill>
                  <a:srgbClr val="2C3E50"/>
                </a:solidFill>
              </a:rPr>
              <a:t>Weight Loss &amp; Night Sweats</a:t>
            </a:r>
            <a:endParaRPr lang="en-US" sz="1125" dirty="0"/>
          </a:p>
        </p:txBody>
      </p:sp>
      <p:sp>
        <p:nvSpPr>
          <p:cNvPr id="39" name="Text 19"/>
          <p:cNvSpPr/>
          <p:nvPr/>
        </p:nvSpPr>
        <p:spPr>
          <a:xfrm>
            <a:off x="6429375" y="2210693"/>
            <a:ext cx="5762625" cy="186630"/>
          </a:xfrm>
          <a:prstGeom prst="rect">
            <a:avLst/>
          </a:prstGeom>
          <a:noFill/>
          <a:ln/>
        </p:spPr>
        <p:txBody>
          <a:bodyPr wrap="square" lIns="0" tIns="0" rIns="0" bIns="0" rtlCol="0" anchor="ctr" vert="horz"/>
          <a:lstStyle/>
          <a:p>
            <a:pPr indent="0" marL="0">
              <a:lnSpc>
                <a:spcPts val="1470"/>
              </a:lnSpc>
              <a:buNone/>
            </a:pPr>
            <a:r>
              <a:rPr lang="en-US" sz="1050" dirty="0">
                <a:solidFill>
                  <a:srgbClr val="5D6D7E"/>
                </a:solidFill>
              </a:rPr>
              <a:t>Suggests malignancy, chronic infection, or cardiac cachexia.</a:t>
            </a:r>
            <a:endParaRPr lang="en-US" sz="1050" dirty="0"/>
          </a:p>
        </p:txBody>
      </p:sp>
      <p:sp>
        <p:nvSpPr>
          <p:cNvPr id="40" name="Text 20"/>
          <p:cNvSpPr/>
          <p:nvPr/>
        </p:nvSpPr>
        <p:spPr>
          <a:xfrm>
            <a:off x="6429375" y="2511623"/>
            <a:ext cx="5191125" cy="214313"/>
          </a:xfrm>
          <a:prstGeom prst="rect">
            <a:avLst/>
          </a:prstGeom>
          <a:noFill/>
          <a:ln/>
        </p:spPr>
        <p:txBody>
          <a:bodyPr wrap="square" lIns="0" tIns="0" rIns="0" bIns="0" rtlCol="0" anchor="ctr" vert="horz"/>
          <a:lstStyle/>
          <a:p>
            <a:pPr indent="0" marL="0">
              <a:lnSpc>
                <a:spcPts val="1688"/>
              </a:lnSpc>
              <a:buNone/>
            </a:pPr>
            <a:r>
              <a:rPr lang="en-US" sz="1125" b="1" dirty="0">
                <a:solidFill>
                  <a:srgbClr val="2C3E50"/>
                </a:solidFill>
              </a:rPr>
              <a:t>Palpitations</a:t>
            </a:r>
            <a:endParaRPr lang="en-US" sz="1125" dirty="0"/>
          </a:p>
        </p:txBody>
      </p:sp>
      <p:sp>
        <p:nvSpPr>
          <p:cNvPr id="41" name="Text 21"/>
          <p:cNvSpPr/>
          <p:nvPr/>
        </p:nvSpPr>
        <p:spPr>
          <a:xfrm>
            <a:off x="6429375" y="2725936"/>
            <a:ext cx="5762625" cy="186630"/>
          </a:xfrm>
          <a:prstGeom prst="rect">
            <a:avLst/>
          </a:prstGeom>
          <a:noFill/>
          <a:ln/>
        </p:spPr>
        <p:txBody>
          <a:bodyPr wrap="square" lIns="0" tIns="0" rIns="0" bIns="0" rtlCol="0" anchor="ctr" vert="horz"/>
          <a:lstStyle/>
          <a:p>
            <a:pPr indent="0" marL="0">
              <a:lnSpc>
                <a:spcPts val="1470"/>
              </a:lnSpc>
              <a:buNone/>
            </a:pPr>
            <a:r>
              <a:rPr lang="en-US" sz="1050" dirty="0">
                <a:solidFill>
                  <a:srgbClr val="5D6D7E"/>
                </a:solidFill>
              </a:rPr>
              <a:t>May indicate arrhythmia (e.g., AF with fast rate) causing dyspnoea.</a:t>
            </a:r>
            <a:endParaRPr lang="en-US" sz="1050" dirty="0"/>
          </a:p>
        </p:txBody>
      </p:sp>
      <p:sp>
        <p:nvSpPr>
          <p:cNvPr id="42" name="Text 22"/>
          <p:cNvSpPr/>
          <p:nvPr/>
        </p:nvSpPr>
        <p:spPr>
          <a:xfrm>
            <a:off x="6429375" y="3026866"/>
            <a:ext cx="5191125" cy="214313"/>
          </a:xfrm>
          <a:prstGeom prst="rect">
            <a:avLst/>
          </a:prstGeom>
          <a:noFill/>
          <a:ln/>
        </p:spPr>
        <p:txBody>
          <a:bodyPr wrap="square" lIns="0" tIns="0" rIns="0" bIns="0" rtlCol="0" anchor="ctr" vert="horz"/>
          <a:lstStyle/>
          <a:p>
            <a:pPr indent="0" marL="0">
              <a:lnSpc>
                <a:spcPts val="1688"/>
              </a:lnSpc>
              <a:buNone/>
            </a:pPr>
            <a:r>
              <a:rPr lang="en-US" sz="1125" b="1" dirty="0">
                <a:solidFill>
                  <a:srgbClr val="2C3E50"/>
                </a:solidFill>
              </a:rPr>
              <a:t>Fever &amp; Rigors</a:t>
            </a:r>
            <a:endParaRPr lang="en-US" sz="1125" dirty="0"/>
          </a:p>
        </p:txBody>
      </p:sp>
      <p:sp>
        <p:nvSpPr>
          <p:cNvPr id="43" name="Text 23"/>
          <p:cNvSpPr/>
          <p:nvPr/>
        </p:nvSpPr>
        <p:spPr>
          <a:xfrm>
            <a:off x="6429375" y="3241179"/>
            <a:ext cx="5762625" cy="186630"/>
          </a:xfrm>
          <a:prstGeom prst="rect">
            <a:avLst/>
          </a:prstGeom>
          <a:noFill/>
          <a:ln/>
        </p:spPr>
        <p:txBody>
          <a:bodyPr wrap="square" lIns="0" tIns="0" rIns="0" bIns="0" rtlCol="0" anchor="ctr" vert="horz"/>
          <a:lstStyle/>
          <a:p>
            <a:pPr indent="0" marL="0">
              <a:lnSpc>
                <a:spcPts val="1470"/>
              </a:lnSpc>
              <a:buNone/>
            </a:pPr>
            <a:r>
              <a:rPr lang="en-US" sz="1050" dirty="0">
                <a:solidFill>
                  <a:srgbClr val="5D6D7E"/>
                </a:solidFill>
              </a:rPr>
              <a:t>Strongly points towards an infectious cause (Pneumonia/Sepsis).</a:t>
            </a:r>
            <a:endParaRPr lang="en-US" sz="1050" dirty="0"/>
          </a:p>
        </p:txBody>
      </p:sp>
      <p:sp>
        <p:nvSpPr>
          <p:cNvPr id="44" name="Text 24"/>
          <p:cNvSpPr/>
          <p:nvPr/>
        </p:nvSpPr>
        <p:spPr>
          <a:xfrm>
            <a:off x="6667500" y="4438650"/>
            <a:ext cx="1920240" cy="171450"/>
          </a:xfrm>
          <a:prstGeom prst="rect">
            <a:avLst/>
          </a:prstGeom>
          <a:noFill/>
          <a:ln/>
        </p:spPr>
        <p:txBody>
          <a:bodyPr wrap="square" lIns="0" tIns="0" rIns="0" bIns="0" rtlCol="0" anchor="ctr" vert="horz"/>
          <a:lstStyle/>
          <a:p>
            <a:pPr indent="0" marL="0">
              <a:lnSpc>
                <a:spcPts val="1350"/>
              </a:lnSpc>
              <a:buNone/>
            </a:pPr>
            <a:r>
              <a:rPr lang="en-US" sz="900" b="1" spc="60" kern="0" dirty="0">
                <a:solidFill>
                  <a:srgbClr val="008080"/>
                </a:solidFill>
              </a:rPr>
              <a:t>SCA EXAM PEARL</a:t>
            </a:r>
            <a:endParaRPr lang="en-US" sz="900" dirty="0"/>
          </a:p>
        </p:txBody>
      </p:sp>
      <p:sp>
        <p:nvSpPr>
          <p:cNvPr id="45" name="Text 25"/>
          <p:cNvSpPr/>
          <p:nvPr/>
        </p:nvSpPr>
        <p:spPr>
          <a:xfrm>
            <a:off x="6381750" y="4657725"/>
            <a:ext cx="5286375" cy="600075"/>
          </a:xfrm>
          <a:prstGeom prst="rect">
            <a:avLst/>
          </a:prstGeom>
          <a:noFill/>
          <a:ln/>
        </p:spPr>
        <p:txBody>
          <a:bodyPr wrap="square" lIns="0" tIns="0" rIns="0" bIns="0" rtlCol="0" anchor="ctr" vert="horz"/>
          <a:lstStyle/>
          <a:p>
            <a:pPr indent="0" marL="0">
              <a:lnSpc>
                <a:spcPts val="1575"/>
              </a:lnSpc>
              <a:buNone/>
            </a:pPr>
            <a:r>
              <a:rPr lang="en-US" sz="1050" b="1" dirty="0">
                <a:solidFill>
                  <a:srgbClr val="2C3E50"/>
                </a:solidFill>
              </a:rPr>
              <a:t>Consultation Technique:</a:t>
            </a:r>
            <a:pPr indent="0" marL="0">
              <a:lnSpc>
                <a:spcPts val="1575"/>
              </a:lnSpc>
              <a:buNone/>
            </a:pPr>
            <a:r>
              <a:rPr lang="en-US" sz="1050" dirty="0">
                <a:solidFill>
                  <a:srgbClr val="2C3E50"/>
                </a:solidFill>
              </a:rPr>
              <a:t> Avoid medical jargon. Ask: "Do you ever find yourself waking up suddenly at night struggling for breath?" or "How many pillows do you use to sleep comfortably?"</a:t>
            </a:r>
            <a:endParaRPr lang="en-US" sz="1050" dirty="0"/>
          </a:p>
        </p:txBody>
      </p:sp>
      <p:sp>
        <p:nvSpPr>
          <p:cNvPr id="46" name="Text 26"/>
          <p:cNvSpPr/>
          <p:nvPr/>
        </p:nvSpPr>
        <p:spPr>
          <a:xfrm>
            <a:off x="6667500" y="5734050"/>
            <a:ext cx="2194560" cy="171450"/>
          </a:xfrm>
          <a:prstGeom prst="rect">
            <a:avLst/>
          </a:prstGeom>
          <a:noFill/>
          <a:ln/>
        </p:spPr>
        <p:txBody>
          <a:bodyPr wrap="square" lIns="0" tIns="0" rIns="0" bIns="0" rtlCol="0" anchor="ctr" vert="horz"/>
          <a:lstStyle/>
          <a:p>
            <a:pPr indent="0" marL="0">
              <a:lnSpc>
                <a:spcPts val="1350"/>
              </a:lnSpc>
              <a:buNone/>
            </a:pPr>
            <a:r>
              <a:rPr lang="en-US" sz="900" b="1" spc="60" kern="0" dirty="0">
                <a:solidFill>
                  <a:srgbClr val="FFBF00"/>
                </a:solidFill>
              </a:rPr>
              <a:t>CLINICAL PITFALL</a:t>
            </a:r>
            <a:endParaRPr lang="en-US" sz="900" dirty="0"/>
          </a:p>
        </p:txBody>
      </p:sp>
      <p:sp>
        <p:nvSpPr>
          <p:cNvPr id="47" name="Text 27"/>
          <p:cNvSpPr/>
          <p:nvPr/>
        </p:nvSpPr>
        <p:spPr>
          <a:xfrm>
            <a:off x="6381750" y="5953125"/>
            <a:ext cx="5286375" cy="400050"/>
          </a:xfrm>
          <a:prstGeom prst="rect">
            <a:avLst/>
          </a:prstGeom>
          <a:noFill/>
          <a:ln/>
        </p:spPr>
        <p:txBody>
          <a:bodyPr wrap="square" lIns="0" tIns="0" rIns="0" bIns="0" rtlCol="0" anchor="ctr" vert="horz"/>
          <a:lstStyle/>
          <a:p>
            <a:pPr indent="0" marL="0">
              <a:lnSpc>
                <a:spcPts val="1575"/>
              </a:lnSpc>
              <a:buNone/>
            </a:pPr>
            <a:r>
              <a:rPr lang="en-US" sz="1050" dirty="0">
                <a:solidFill>
                  <a:srgbClr val="2C3E50"/>
                </a:solidFill>
              </a:rPr>
              <a:t>Don't mistake </a:t>
            </a:r>
            <a:pPr indent="0" marL="0">
              <a:lnSpc>
                <a:spcPts val="1575"/>
              </a:lnSpc>
              <a:buNone/>
            </a:pPr>
            <a:r>
              <a:rPr lang="en-US" sz="1050" b="1" dirty="0">
                <a:solidFill>
                  <a:srgbClr val="2C3E50"/>
                </a:solidFill>
              </a:rPr>
              <a:t>Orthopnoea</a:t>
            </a:r>
            <a:pPr indent="0" marL="0">
              <a:lnSpc>
                <a:spcPts val="1575"/>
              </a:lnSpc>
              <a:buNone/>
            </a:pPr>
            <a:r>
              <a:rPr lang="en-US" sz="1050" dirty="0">
                <a:solidFill>
                  <a:srgbClr val="2C3E50"/>
                </a:solidFill>
              </a:rPr>
              <a:t> for simple deconditioning. If a patient is using 3+ pillows to breathe, it is heart failure until proven otherwise. Always quantify the baseline.</a:t>
            </a:r>
            <a:endParaRPr lang="en-US" sz="1050" dirty="0"/>
          </a:p>
        </p:txBody>
      </p:sp>
      <p:sp>
        <p:nvSpPr>
          <p:cNvPr id="48" name="Text 28"/>
          <p:cNvSpPr/>
          <p:nvPr/>
        </p:nvSpPr>
        <p:spPr>
          <a:xfrm>
            <a:off x="381000" y="6591300"/>
            <a:ext cx="5760720" cy="171450"/>
          </a:xfrm>
          <a:prstGeom prst="rect">
            <a:avLst/>
          </a:prstGeom>
          <a:noFill/>
          <a:ln/>
        </p:spPr>
        <p:txBody>
          <a:bodyPr wrap="square" lIns="0" tIns="0" rIns="0" bIns="0" rtlCol="0" anchor="ctr" vert="horz"/>
          <a:lstStyle/>
          <a:p>
            <a:pPr indent="0" marL="0">
              <a:lnSpc>
                <a:spcPts val="1350"/>
              </a:lnSpc>
              <a:buNone/>
            </a:pPr>
            <a:r>
              <a:rPr lang="en-US" sz="900" dirty="0">
                <a:solidFill>
                  <a:srgbClr val="7F8C8D"/>
                </a:solidFill>
              </a:rPr>
              <a:t>Breathlessness Assessment • Page 9 of 29</a:t>
            </a:r>
            <a:endParaRPr lang="en-US" sz="900" dirty="0"/>
          </a:p>
        </p:txBody>
      </p:sp>
      <p:sp>
        <p:nvSpPr>
          <p:cNvPr id="49" name="Text 29"/>
          <p:cNvSpPr/>
          <p:nvPr/>
        </p:nvSpPr>
        <p:spPr>
          <a:xfrm>
            <a:off x="10661154" y="6591300"/>
            <a:ext cx="1530846" cy="171450"/>
          </a:xfrm>
          <a:prstGeom prst="rect">
            <a:avLst/>
          </a:prstGeom>
          <a:noFill/>
          <a:ln/>
        </p:spPr>
        <p:txBody>
          <a:bodyPr wrap="square" lIns="0" tIns="0" rIns="0" bIns="0" rtlCol="0" anchor="ctr" vert="horz"/>
          <a:lstStyle/>
          <a:p>
            <a:pPr indent="0" marL="0">
              <a:lnSpc>
                <a:spcPts val="1350"/>
              </a:lnSpc>
              <a:buNone/>
            </a:pPr>
            <a:r>
              <a:rPr lang="en-US" sz="900" dirty="0">
                <a:solidFill>
                  <a:srgbClr val="7F8C8D"/>
                </a:solidFill>
              </a:rPr>
              <a:t>www.bradfordvts.co.uk</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29</Slides>
  <Notes>29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2026-05-07T13:19:18Z</dcterms:created>
  <dcterms:modified xsi:type="dcterms:W3CDTF">2026-05-07T13:19:18Z</dcterms:modified>
</cp:coreProperties>
</file>