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741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png"/><Relationship Id="rId18" Type="http://schemas.openxmlformats.org/officeDocument/2006/relationships/image" Target="../media/image146.png"/><Relationship Id="rId3" Type="http://schemas.openxmlformats.org/officeDocument/2006/relationships/image" Target="../media/image1.png"/><Relationship Id="rId7" Type="http://schemas.openxmlformats.org/officeDocument/2006/relationships/image" Target="../media/image135.png"/><Relationship Id="rId12" Type="http://schemas.openxmlformats.org/officeDocument/2006/relationships/image" Target="../media/image140.png"/><Relationship Id="rId17" Type="http://schemas.openxmlformats.org/officeDocument/2006/relationships/image" Target="../media/image145.png"/><Relationship Id="rId2" Type="http://schemas.openxmlformats.org/officeDocument/2006/relationships/notesSlide" Target="../notesSlides/notesSlide10.xml"/><Relationship Id="rId16" Type="http://schemas.openxmlformats.org/officeDocument/2006/relationships/image" Target="../media/image144.png"/><Relationship Id="rId1" Type="http://schemas.openxmlformats.org/officeDocument/2006/relationships/slideLayout" Target="../slideLayouts/slideLayout1.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33.png"/><Relationship Id="rId15" Type="http://schemas.openxmlformats.org/officeDocument/2006/relationships/image" Target="../media/image143.png"/><Relationship Id="rId10" Type="http://schemas.openxmlformats.org/officeDocument/2006/relationships/image" Target="../media/image138.png"/><Relationship Id="rId4" Type="http://schemas.openxmlformats.org/officeDocument/2006/relationships/image" Target="../media/image42.png"/><Relationship Id="rId9" Type="http://schemas.openxmlformats.org/officeDocument/2006/relationships/image" Target="../media/image137.png"/><Relationship Id="rId14" Type="http://schemas.openxmlformats.org/officeDocument/2006/relationships/image" Target="../media/image142.png"/></Relationships>
</file>

<file path=ppt/slides/_rels/slide11.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3" Type="http://schemas.openxmlformats.org/officeDocument/2006/relationships/image" Target="../media/image1.png"/><Relationship Id="rId7" Type="http://schemas.openxmlformats.org/officeDocument/2006/relationships/image" Target="../media/image149.png"/><Relationship Id="rId12" Type="http://schemas.openxmlformats.org/officeDocument/2006/relationships/image" Target="../media/image154.png"/><Relationship Id="rId2" Type="http://schemas.openxmlformats.org/officeDocument/2006/relationships/notesSlide" Target="../notesSlides/notesSlide11.xml"/><Relationship Id="rId16" Type="http://schemas.openxmlformats.org/officeDocument/2006/relationships/image" Target="../media/image158.png"/><Relationship Id="rId1" Type="http://schemas.openxmlformats.org/officeDocument/2006/relationships/slideLayout" Target="../slideLayouts/slideLayout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5" Type="http://schemas.openxmlformats.org/officeDocument/2006/relationships/image" Target="../media/image157.png"/><Relationship Id="rId10" Type="http://schemas.openxmlformats.org/officeDocument/2006/relationships/image" Target="../media/image152.png"/><Relationship Id="rId4" Type="http://schemas.openxmlformats.org/officeDocument/2006/relationships/image" Target="../media/image42.png"/><Relationship Id="rId9" Type="http://schemas.openxmlformats.org/officeDocument/2006/relationships/image" Target="../media/image151.png"/><Relationship Id="rId14" Type="http://schemas.openxmlformats.org/officeDocument/2006/relationships/image" Target="../media/image156.png"/></Relationships>
</file>

<file path=ppt/slides/_rels/slide12.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67.png"/><Relationship Id="rId18" Type="http://schemas.openxmlformats.org/officeDocument/2006/relationships/image" Target="../media/image171.png"/><Relationship Id="rId3" Type="http://schemas.openxmlformats.org/officeDocument/2006/relationships/image" Target="../media/image1.png"/><Relationship Id="rId7" Type="http://schemas.openxmlformats.org/officeDocument/2006/relationships/image" Target="../media/image161.png"/><Relationship Id="rId12" Type="http://schemas.openxmlformats.org/officeDocument/2006/relationships/image" Target="../media/image166.png"/><Relationship Id="rId17" Type="http://schemas.openxmlformats.org/officeDocument/2006/relationships/image" Target="../media/image155.png"/><Relationship Id="rId2" Type="http://schemas.openxmlformats.org/officeDocument/2006/relationships/notesSlide" Target="../notesSlides/notesSlide12.xml"/><Relationship Id="rId16" Type="http://schemas.openxmlformats.org/officeDocument/2006/relationships/image" Target="../media/image170.png"/><Relationship Id="rId20" Type="http://schemas.openxmlformats.org/officeDocument/2006/relationships/image" Target="../media/image173.png"/><Relationship Id="rId1" Type="http://schemas.openxmlformats.org/officeDocument/2006/relationships/slideLayout" Target="../slideLayouts/slideLayout1.xml"/><Relationship Id="rId6" Type="http://schemas.openxmlformats.org/officeDocument/2006/relationships/image" Target="../media/image160.png"/><Relationship Id="rId11" Type="http://schemas.openxmlformats.org/officeDocument/2006/relationships/image" Target="../media/image165.png"/><Relationship Id="rId5" Type="http://schemas.openxmlformats.org/officeDocument/2006/relationships/image" Target="../media/image159.png"/><Relationship Id="rId15" Type="http://schemas.openxmlformats.org/officeDocument/2006/relationships/image" Target="../media/image169.png"/><Relationship Id="rId10" Type="http://schemas.openxmlformats.org/officeDocument/2006/relationships/image" Target="../media/image164.png"/><Relationship Id="rId19" Type="http://schemas.openxmlformats.org/officeDocument/2006/relationships/image" Target="../media/image172.png"/><Relationship Id="rId4" Type="http://schemas.openxmlformats.org/officeDocument/2006/relationships/image" Target="../media/image42.png"/><Relationship Id="rId9" Type="http://schemas.openxmlformats.org/officeDocument/2006/relationships/image" Target="../media/image163.png"/><Relationship Id="rId14" Type="http://schemas.openxmlformats.org/officeDocument/2006/relationships/image" Target="../media/image168.png"/></Relationships>
</file>

<file path=ppt/slides/_rels/slide13.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18" Type="http://schemas.openxmlformats.org/officeDocument/2006/relationships/image" Target="../media/image187.png"/><Relationship Id="rId3" Type="http://schemas.openxmlformats.org/officeDocument/2006/relationships/image" Target="../media/image1.png"/><Relationship Id="rId7" Type="http://schemas.openxmlformats.org/officeDocument/2006/relationships/image" Target="../media/image176.png"/><Relationship Id="rId12" Type="http://schemas.openxmlformats.org/officeDocument/2006/relationships/image" Target="../media/image181.png"/><Relationship Id="rId17" Type="http://schemas.openxmlformats.org/officeDocument/2006/relationships/image" Target="../media/image186.png"/><Relationship Id="rId2" Type="http://schemas.openxmlformats.org/officeDocument/2006/relationships/notesSlide" Target="../notesSlides/notesSlide13.xml"/><Relationship Id="rId16"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174.png"/><Relationship Id="rId15" Type="http://schemas.openxmlformats.org/officeDocument/2006/relationships/image" Target="../media/image184.png"/><Relationship Id="rId10" Type="http://schemas.openxmlformats.org/officeDocument/2006/relationships/image" Target="../media/image179.png"/><Relationship Id="rId4" Type="http://schemas.openxmlformats.org/officeDocument/2006/relationships/image" Target="../media/image42.png"/><Relationship Id="rId9" Type="http://schemas.openxmlformats.org/officeDocument/2006/relationships/image" Target="../media/image178.png"/><Relationship Id="rId14" Type="http://schemas.openxmlformats.org/officeDocument/2006/relationships/image" Target="../media/image183.png"/></Relationships>
</file>

<file path=ppt/slides/_rels/slide14.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png"/><Relationship Id="rId18" Type="http://schemas.openxmlformats.org/officeDocument/2006/relationships/image" Target="../media/image201.png"/><Relationship Id="rId26" Type="http://schemas.openxmlformats.org/officeDocument/2006/relationships/image" Target="../media/image208.png"/><Relationship Id="rId3" Type="http://schemas.openxmlformats.org/officeDocument/2006/relationships/image" Target="../media/image1.png"/><Relationship Id="rId21" Type="http://schemas.openxmlformats.org/officeDocument/2006/relationships/image" Target="../media/image204.png"/><Relationship Id="rId7" Type="http://schemas.openxmlformats.org/officeDocument/2006/relationships/image" Target="../media/image190.png"/><Relationship Id="rId12" Type="http://schemas.openxmlformats.org/officeDocument/2006/relationships/image" Target="../media/image195.png"/><Relationship Id="rId17" Type="http://schemas.openxmlformats.org/officeDocument/2006/relationships/image" Target="../media/image200.png"/><Relationship Id="rId25" Type="http://schemas.openxmlformats.org/officeDocument/2006/relationships/image" Target="../media/image207.png"/><Relationship Id="rId2" Type="http://schemas.openxmlformats.org/officeDocument/2006/relationships/notesSlide" Target="../notesSlides/notesSlide14.xml"/><Relationship Id="rId16" Type="http://schemas.openxmlformats.org/officeDocument/2006/relationships/image" Target="../media/image199.png"/><Relationship Id="rId20" Type="http://schemas.openxmlformats.org/officeDocument/2006/relationships/image" Target="../media/image203.png"/><Relationship Id="rId29" Type="http://schemas.openxmlformats.org/officeDocument/2006/relationships/image" Target="../media/image211.png"/><Relationship Id="rId1" Type="http://schemas.openxmlformats.org/officeDocument/2006/relationships/slideLayout" Target="../slideLayouts/slideLayout1.xml"/><Relationship Id="rId6" Type="http://schemas.openxmlformats.org/officeDocument/2006/relationships/image" Target="../media/image189.png"/><Relationship Id="rId11" Type="http://schemas.openxmlformats.org/officeDocument/2006/relationships/image" Target="../media/image194.png"/><Relationship Id="rId24" Type="http://schemas.openxmlformats.org/officeDocument/2006/relationships/image" Target="../media/image206.png"/><Relationship Id="rId5" Type="http://schemas.openxmlformats.org/officeDocument/2006/relationships/image" Target="../media/image188.png"/><Relationship Id="rId15" Type="http://schemas.openxmlformats.org/officeDocument/2006/relationships/image" Target="../media/image198.png"/><Relationship Id="rId23" Type="http://schemas.openxmlformats.org/officeDocument/2006/relationships/image" Target="../media/image61.png"/><Relationship Id="rId28" Type="http://schemas.openxmlformats.org/officeDocument/2006/relationships/image" Target="../media/image210.png"/><Relationship Id="rId10" Type="http://schemas.openxmlformats.org/officeDocument/2006/relationships/image" Target="../media/image193.png"/><Relationship Id="rId19" Type="http://schemas.openxmlformats.org/officeDocument/2006/relationships/image" Target="../media/image202.png"/><Relationship Id="rId31" Type="http://schemas.openxmlformats.org/officeDocument/2006/relationships/image" Target="../media/image213.png"/><Relationship Id="rId4" Type="http://schemas.openxmlformats.org/officeDocument/2006/relationships/image" Target="../media/image42.png"/><Relationship Id="rId9" Type="http://schemas.openxmlformats.org/officeDocument/2006/relationships/image" Target="../media/image192.png"/><Relationship Id="rId14" Type="http://schemas.openxmlformats.org/officeDocument/2006/relationships/image" Target="../media/image197.png"/><Relationship Id="rId22" Type="http://schemas.openxmlformats.org/officeDocument/2006/relationships/image" Target="../media/image205.png"/><Relationship Id="rId27" Type="http://schemas.openxmlformats.org/officeDocument/2006/relationships/image" Target="../media/image209.png"/><Relationship Id="rId30" Type="http://schemas.openxmlformats.org/officeDocument/2006/relationships/image" Target="../media/image212.png"/></Relationships>
</file>

<file path=ppt/slides/_rels/slide15.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18" Type="http://schemas.openxmlformats.org/officeDocument/2006/relationships/image" Target="../media/image227.png"/><Relationship Id="rId3" Type="http://schemas.openxmlformats.org/officeDocument/2006/relationships/image" Target="../media/image1.png"/><Relationship Id="rId7" Type="http://schemas.openxmlformats.org/officeDocument/2006/relationships/image" Target="../media/image216.png"/><Relationship Id="rId12" Type="http://schemas.openxmlformats.org/officeDocument/2006/relationships/image" Target="../media/image221.png"/><Relationship Id="rId17" Type="http://schemas.openxmlformats.org/officeDocument/2006/relationships/image" Target="../media/image226.png"/><Relationship Id="rId2" Type="http://schemas.openxmlformats.org/officeDocument/2006/relationships/notesSlide" Target="../notesSlides/notesSlide15.xml"/><Relationship Id="rId16" Type="http://schemas.openxmlformats.org/officeDocument/2006/relationships/image" Target="../media/image225.png"/><Relationship Id="rId1" Type="http://schemas.openxmlformats.org/officeDocument/2006/relationships/slideLayout" Target="../slideLayouts/slideLayout1.xml"/><Relationship Id="rId6" Type="http://schemas.openxmlformats.org/officeDocument/2006/relationships/image" Target="../media/image215.png"/><Relationship Id="rId11" Type="http://schemas.openxmlformats.org/officeDocument/2006/relationships/image" Target="../media/image220.png"/><Relationship Id="rId5" Type="http://schemas.openxmlformats.org/officeDocument/2006/relationships/image" Target="../media/image214.png"/><Relationship Id="rId15" Type="http://schemas.openxmlformats.org/officeDocument/2006/relationships/image" Target="../media/image224.png"/><Relationship Id="rId10" Type="http://schemas.openxmlformats.org/officeDocument/2006/relationships/image" Target="../media/image219.png"/><Relationship Id="rId4" Type="http://schemas.openxmlformats.org/officeDocument/2006/relationships/image" Target="../media/image104.png"/><Relationship Id="rId9" Type="http://schemas.openxmlformats.org/officeDocument/2006/relationships/image" Target="../media/image218.png"/><Relationship Id="rId14" Type="http://schemas.openxmlformats.org/officeDocument/2006/relationships/image" Target="../media/image223.png"/></Relationships>
</file>

<file path=ppt/slides/_rels/slide16.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png"/><Relationship Id="rId18" Type="http://schemas.openxmlformats.org/officeDocument/2006/relationships/image" Target="../media/image241.png"/><Relationship Id="rId3" Type="http://schemas.openxmlformats.org/officeDocument/2006/relationships/image" Target="../media/image1.png"/><Relationship Id="rId7" Type="http://schemas.openxmlformats.org/officeDocument/2006/relationships/image" Target="../media/image230.png"/><Relationship Id="rId12" Type="http://schemas.openxmlformats.org/officeDocument/2006/relationships/image" Target="../media/image235.png"/><Relationship Id="rId17" Type="http://schemas.openxmlformats.org/officeDocument/2006/relationships/image" Target="../media/image240.png"/><Relationship Id="rId2" Type="http://schemas.openxmlformats.org/officeDocument/2006/relationships/notesSlide" Target="../notesSlides/notesSlide16.xml"/><Relationship Id="rId16" Type="http://schemas.openxmlformats.org/officeDocument/2006/relationships/image" Target="../media/image239.png"/><Relationship Id="rId1" Type="http://schemas.openxmlformats.org/officeDocument/2006/relationships/slideLayout" Target="../slideLayouts/slideLayout1.xml"/><Relationship Id="rId6" Type="http://schemas.openxmlformats.org/officeDocument/2006/relationships/image" Target="../media/image229.png"/><Relationship Id="rId11" Type="http://schemas.openxmlformats.org/officeDocument/2006/relationships/image" Target="../media/image234.png"/><Relationship Id="rId5" Type="http://schemas.openxmlformats.org/officeDocument/2006/relationships/image" Target="../media/image228.png"/><Relationship Id="rId15" Type="http://schemas.openxmlformats.org/officeDocument/2006/relationships/image" Target="../media/image238.png"/><Relationship Id="rId10" Type="http://schemas.openxmlformats.org/officeDocument/2006/relationships/image" Target="../media/image233.png"/><Relationship Id="rId19" Type="http://schemas.openxmlformats.org/officeDocument/2006/relationships/image" Target="../media/image242.png"/><Relationship Id="rId4" Type="http://schemas.openxmlformats.org/officeDocument/2006/relationships/image" Target="../media/image42.png"/><Relationship Id="rId9" Type="http://schemas.openxmlformats.org/officeDocument/2006/relationships/image" Target="../media/image232.png"/><Relationship Id="rId14" Type="http://schemas.openxmlformats.org/officeDocument/2006/relationships/image" Target="../media/image237.png"/></Relationships>
</file>

<file path=ppt/slides/_rels/slide17.xml.rels><?xml version="1.0" encoding="UTF-8" standalone="yes"?>
<Relationships xmlns="http://schemas.openxmlformats.org/package/2006/relationships"><Relationship Id="rId8" Type="http://schemas.openxmlformats.org/officeDocument/2006/relationships/image" Target="../media/image246.png"/><Relationship Id="rId13" Type="http://schemas.openxmlformats.org/officeDocument/2006/relationships/image" Target="../media/image251.png"/><Relationship Id="rId3" Type="http://schemas.openxmlformats.org/officeDocument/2006/relationships/image" Target="../media/image1.png"/><Relationship Id="rId7" Type="http://schemas.openxmlformats.org/officeDocument/2006/relationships/image" Target="../media/image245.png"/><Relationship Id="rId12" Type="http://schemas.openxmlformats.org/officeDocument/2006/relationships/image" Target="../media/image25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4.png"/><Relationship Id="rId11" Type="http://schemas.openxmlformats.org/officeDocument/2006/relationships/image" Target="../media/image249.png"/><Relationship Id="rId5" Type="http://schemas.openxmlformats.org/officeDocument/2006/relationships/image" Target="../media/image243.png"/><Relationship Id="rId10" Type="http://schemas.openxmlformats.org/officeDocument/2006/relationships/image" Target="../media/image248.png"/><Relationship Id="rId4" Type="http://schemas.openxmlformats.org/officeDocument/2006/relationships/image" Target="../media/image42.png"/><Relationship Id="rId9" Type="http://schemas.openxmlformats.org/officeDocument/2006/relationships/image" Target="../media/image247.png"/><Relationship Id="rId14" Type="http://schemas.openxmlformats.org/officeDocument/2006/relationships/image" Target="../media/image252.png"/></Relationships>
</file>

<file path=ppt/slides/_rels/slide18.xml.rels><?xml version="1.0" encoding="UTF-8" standalone="yes"?>
<Relationships xmlns="http://schemas.openxmlformats.org/package/2006/relationships"><Relationship Id="rId8" Type="http://schemas.openxmlformats.org/officeDocument/2006/relationships/image" Target="../media/image256.png"/><Relationship Id="rId13" Type="http://schemas.openxmlformats.org/officeDocument/2006/relationships/image" Target="../media/image261.png"/><Relationship Id="rId18" Type="http://schemas.openxmlformats.org/officeDocument/2006/relationships/image" Target="../media/image266.png"/><Relationship Id="rId3" Type="http://schemas.openxmlformats.org/officeDocument/2006/relationships/image" Target="../media/image1.png"/><Relationship Id="rId21" Type="http://schemas.openxmlformats.org/officeDocument/2006/relationships/image" Target="../media/image269.png"/><Relationship Id="rId7" Type="http://schemas.openxmlformats.org/officeDocument/2006/relationships/image" Target="../media/image255.png"/><Relationship Id="rId12" Type="http://schemas.openxmlformats.org/officeDocument/2006/relationships/image" Target="../media/image260.png"/><Relationship Id="rId17" Type="http://schemas.openxmlformats.org/officeDocument/2006/relationships/image" Target="../media/image265.png"/><Relationship Id="rId2" Type="http://schemas.openxmlformats.org/officeDocument/2006/relationships/notesSlide" Target="../notesSlides/notesSlide18.xml"/><Relationship Id="rId16" Type="http://schemas.openxmlformats.org/officeDocument/2006/relationships/image" Target="../media/image264.png"/><Relationship Id="rId20" Type="http://schemas.openxmlformats.org/officeDocument/2006/relationships/image" Target="../media/image268.png"/><Relationship Id="rId1" Type="http://schemas.openxmlformats.org/officeDocument/2006/relationships/slideLayout" Target="../slideLayouts/slideLayout1.xml"/><Relationship Id="rId6" Type="http://schemas.openxmlformats.org/officeDocument/2006/relationships/image" Target="../media/image254.png"/><Relationship Id="rId11" Type="http://schemas.openxmlformats.org/officeDocument/2006/relationships/image" Target="../media/image259.png"/><Relationship Id="rId5" Type="http://schemas.openxmlformats.org/officeDocument/2006/relationships/image" Target="../media/image253.png"/><Relationship Id="rId15" Type="http://schemas.openxmlformats.org/officeDocument/2006/relationships/image" Target="../media/image263.png"/><Relationship Id="rId23" Type="http://schemas.openxmlformats.org/officeDocument/2006/relationships/image" Target="../media/image271.png"/><Relationship Id="rId10" Type="http://schemas.openxmlformats.org/officeDocument/2006/relationships/image" Target="../media/image258.png"/><Relationship Id="rId19" Type="http://schemas.openxmlformats.org/officeDocument/2006/relationships/image" Target="../media/image267.png"/><Relationship Id="rId4" Type="http://schemas.openxmlformats.org/officeDocument/2006/relationships/image" Target="../media/image42.png"/><Relationship Id="rId9" Type="http://schemas.openxmlformats.org/officeDocument/2006/relationships/image" Target="../media/image257.png"/><Relationship Id="rId14" Type="http://schemas.openxmlformats.org/officeDocument/2006/relationships/image" Target="../media/image262.png"/><Relationship Id="rId22" Type="http://schemas.openxmlformats.org/officeDocument/2006/relationships/image" Target="../media/image270.png"/></Relationships>
</file>

<file path=ppt/slides/_rels/slide19.xml.rels><?xml version="1.0" encoding="UTF-8" standalone="yes"?>
<Relationships xmlns="http://schemas.openxmlformats.org/package/2006/relationships"><Relationship Id="rId8" Type="http://schemas.openxmlformats.org/officeDocument/2006/relationships/image" Target="../media/image275.png"/><Relationship Id="rId13" Type="http://schemas.openxmlformats.org/officeDocument/2006/relationships/image" Target="../media/image280.png"/><Relationship Id="rId18" Type="http://schemas.openxmlformats.org/officeDocument/2006/relationships/image" Target="../media/image285.png"/><Relationship Id="rId3" Type="http://schemas.openxmlformats.org/officeDocument/2006/relationships/image" Target="../media/image1.png"/><Relationship Id="rId7" Type="http://schemas.openxmlformats.org/officeDocument/2006/relationships/image" Target="../media/image274.png"/><Relationship Id="rId12" Type="http://schemas.openxmlformats.org/officeDocument/2006/relationships/image" Target="../media/image279.png"/><Relationship Id="rId17" Type="http://schemas.openxmlformats.org/officeDocument/2006/relationships/image" Target="../media/image284.png"/><Relationship Id="rId2" Type="http://schemas.openxmlformats.org/officeDocument/2006/relationships/notesSlide" Target="../notesSlides/notesSlide19.xml"/><Relationship Id="rId16" Type="http://schemas.openxmlformats.org/officeDocument/2006/relationships/image" Target="../media/image283.png"/><Relationship Id="rId20" Type="http://schemas.openxmlformats.org/officeDocument/2006/relationships/image" Target="../media/image287.png"/><Relationship Id="rId1" Type="http://schemas.openxmlformats.org/officeDocument/2006/relationships/slideLayout" Target="../slideLayouts/slideLayout1.xml"/><Relationship Id="rId6" Type="http://schemas.openxmlformats.org/officeDocument/2006/relationships/image" Target="../media/image273.png"/><Relationship Id="rId11" Type="http://schemas.openxmlformats.org/officeDocument/2006/relationships/image" Target="../media/image278.png"/><Relationship Id="rId5" Type="http://schemas.openxmlformats.org/officeDocument/2006/relationships/image" Target="../media/image272.png"/><Relationship Id="rId15" Type="http://schemas.openxmlformats.org/officeDocument/2006/relationships/image" Target="../media/image282.png"/><Relationship Id="rId10" Type="http://schemas.openxmlformats.org/officeDocument/2006/relationships/image" Target="../media/image277.png"/><Relationship Id="rId19" Type="http://schemas.openxmlformats.org/officeDocument/2006/relationships/image" Target="../media/image286.png"/><Relationship Id="rId4" Type="http://schemas.openxmlformats.org/officeDocument/2006/relationships/image" Target="../media/image42.png"/><Relationship Id="rId9" Type="http://schemas.openxmlformats.org/officeDocument/2006/relationships/image" Target="../media/image276.png"/><Relationship Id="rId14" Type="http://schemas.openxmlformats.org/officeDocument/2006/relationships/image" Target="../media/image281.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20.xml.rels><?xml version="1.0" encoding="UTF-8" standalone="yes"?>
<Relationships xmlns="http://schemas.openxmlformats.org/package/2006/relationships"><Relationship Id="rId8" Type="http://schemas.openxmlformats.org/officeDocument/2006/relationships/image" Target="../media/image291.png"/><Relationship Id="rId13" Type="http://schemas.openxmlformats.org/officeDocument/2006/relationships/image" Target="../media/image296.png"/><Relationship Id="rId18" Type="http://schemas.openxmlformats.org/officeDocument/2006/relationships/image" Target="../media/image301.png"/><Relationship Id="rId3" Type="http://schemas.openxmlformats.org/officeDocument/2006/relationships/image" Target="../media/image1.png"/><Relationship Id="rId7" Type="http://schemas.openxmlformats.org/officeDocument/2006/relationships/image" Target="../media/image290.png"/><Relationship Id="rId12" Type="http://schemas.openxmlformats.org/officeDocument/2006/relationships/image" Target="../media/image295.png"/><Relationship Id="rId17" Type="http://schemas.openxmlformats.org/officeDocument/2006/relationships/image" Target="../media/image300.png"/><Relationship Id="rId2" Type="http://schemas.openxmlformats.org/officeDocument/2006/relationships/notesSlide" Target="../notesSlides/notesSlide20.xml"/><Relationship Id="rId16"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288.png"/><Relationship Id="rId15" Type="http://schemas.openxmlformats.org/officeDocument/2006/relationships/image" Target="../media/image298.png"/><Relationship Id="rId10" Type="http://schemas.openxmlformats.org/officeDocument/2006/relationships/image" Target="../media/image293.png"/><Relationship Id="rId19" Type="http://schemas.openxmlformats.org/officeDocument/2006/relationships/image" Target="../media/image302.png"/><Relationship Id="rId4" Type="http://schemas.openxmlformats.org/officeDocument/2006/relationships/image" Target="../media/image31.png"/><Relationship Id="rId9" Type="http://schemas.openxmlformats.org/officeDocument/2006/relationships/image" Target="../media/image292.png"/><Relationship Id="rId14" Type="http://schemas.openxmlformats.org/officeDocument/2006/relationships/image" Target="../media/image297.png"/></Relationships>
</file>

<file path=ppt/slides/_rels/slide21.xml.rels><?xml version="1.0" encoding="UTF-8" standalone="yes"?>
<Relationships xmlns="http://schemas.openxmlformats.org/package/2006/relationships"><Relationship Id="rId8" Type="http://schemas.openxmlformats.org/officeDocument/2006/relationships/image" Target="../media/image306.png"/><Relationship Id="rId13" Type="http://schemas.openxmlformats.org/officeDocument/2006/relationships/image" Target="../media/image311.png"/><Relationship Id="rId18" Type="http://schemas.openxmlformats.org/officeDocument/2006/relationships/image" Target="../media/image316.png"/><Relationship Id="rId26" Type="http://schemas.openxmlformats.org/officeDocument/2006/relationships/image" Target="../media/image324.png"/><Relationship Id="rId3" Type="http://schemas.openxmlformats.org/officeDocument/2006/relationships/image" Target="../media/image1.png"/><Relationship Id="rId21" Type="http://schemas.openxmlformats.org/officeDocument/2006/relationships/image" Target="../media/image319.png"/><Relationship Id="rId7" Type="http://schemas.openxmlformats.org/officeDocument/2006/relationships/image" Target="../media/image305.png"/><Relationship Id="rId12" Type="http://schemas.openxmlformats.org/officeDocument/2006/relationships/image" Target="../media/image310.png"/><Relationship Id="rId17" Type="http://schemas.openxmlformats.org/officeDocument/2006/relationships/image" Target="../media/image315.png"/><Relationship Id="rId25" Type="http://schemas.openxmlformats.org/officeDocument/2006/relationships/image" Target="../media/image323.png"/><Relationship Id="rId2" Type="http://schemas.openxmlformats.org/officeDocument/2006/relationships/notesSlide" Target="../notesSlides/notesSlide21.xml"/><Relationship Id="rId16" Type="http://schemas.openxmlformats.org/officeDocument/2006/relationships/image" Target="../media/image314.png"/><Relationship Id="rId20" Type="http://schemas.openxmlformats.org/officeDocument/2006/relationships/image" Target="../media/image318.png"/><Relationship Id="rId29" Type="http://schemas.openxmlformats.org/officeDocument/2006/relationships/image" Target="../media/image271.png"/><Relationship Id="rId1" Type="http://schemas.openxmlformats.org/officeDocument/2006/relationships/slideLayout" Target="../slideLayouts/slideLayout1.xml"/><Relationship Id="rId6" Type="http://schemas.openxmlformats.org/officeDocument/2006/relationships/image" Target="../media/image304.png"/><Relationship Id="rId11" Type="http://schemas.openxmlformats.org/officeDocument/2006/relationships/image" Target="../media/image309.png"/><Relationship Id="rId24" Type="http://schemas.openxmlformats.org/officeDocument/2006/relationships/image" Target="../media/image322.png"/><Relationship Id="rId5" Type="http://schemas.openxmlformats.org/officeDocument/2006/relationships/image" Target="../media/image303.png"/><Relationship Id="rId15" Type="http://schemas.openxmlformats.org/officeDocument/2006/relationships/image" Target="../media/image313.png"/><Relationship Id="rId23" Type="http://schemas.openxmlformats.org/officeDocument/2006/relationships/image" Target="../media/image321.png"/><Relationship Id="rId28" Type="http://schemas.openxmlformats.org/officeDocument/2006/relationships/image" Target="../media/image326.png"/><Relationship Id="rId10" Type="http://schemas.openxmlformats.org/officeDocument/2006/relationships/image" Target="../media/image308.png"/><Relationship Id="rId19" Type="http://schemas.openxmlformats.org/officeDocument/2006/relationships/image" Target="../media/image317.png"/><Relationship Id="rId4" Type="http://schemas.openxmlformats.org/officeDocument/2006/relationships/image" Target="../media/image42.png"/><Relationship Id="rId9" Type="http://schemas.openxmlformats.org/officeDocument/2006/relationships/image" Target="../media/image307.png"/><Relationship Id="rId14" Type="http://schemas.openxmlformats.org/officeDocument/2006/relationships/image" Target="../media/image312.png"/><Relationship Id="rId22" Type="http://schemas.openxmlformats.org/officeDocument/2006/relationships/image" Target="../media/image320.png"/><Relationship Id="rId27" Type="http://schemas.openxmlformats.org/officeDocument/2006/relationships/image" Target="../media/image325.png"/></Relationships>
</file>

<file path=ppt/slides/_rels/slide22.xml.rels><?xml version="1.0" encoding="UTF-8" standalone="yes"?>
<Relationships xmlns="http://schemas.openxmlformats.org/package/2006/relationships"><Relationship Id="rId8" Type="http://schemas.openxmlformats.org/officeDocument/2006/relationships/image" Target="../media/image329.png"/><Relationship Id="rId13" Type="http://schemas.openxmlformats.org/officeDocument/2006/relationships/image" Target="../media/image334.png"/><Relationship Id="rId18" Type="http://schemas.openxmlformats.org/officeDocument/2006/relationships/image" Target="../media/image339.png"/><Relationship Id="rId26" Type="http://schemas.openxmlformats.org/officeDocument/2006/relationships/image" Target="../media/image347.png"/><Relationship Id="rId3" Type="http://schemas.openxmlformats.org/officeDocument/2006/relationships/image" Target="../media/image1.png"/><Relationship Id="rId21" Type="http://schemas.openxmlformats.org/officeDocument/2006/relationships/image" Target="../media/image342.png"/><Relationship Id="rId7" Type="http://schemas.openxmlformats.org/officeDocument/2006/relationships/image" Target="../media/image177.png"/><Relationship Id="rId12" Type="http://schemas.openxmlformats.org/officeDocument/2006/relationships/image" Target="../media/image333.png"/><Relationship Id="rId17" Type="http://schemas.openxmlformats.org/officeDocument/2006/relationships/image" Target="../media/image338.png"/><Relationship Id="rId25" Type="http://schemas.openxmlformats.org/officeDocument/2006/relationships/image" Target="../media/image346.png"/><Relationship Id="rId2" Type="http://schemas.openxmlformats.org/officeDocument/2006/relationships/notesSlide" Target="../notesSlides/notesSlide22.xml"/><Relationship Id="rId16" Type="http://schemas.openxmlformats.org/officeDocument/2006/relationships/image" Target="../media/image337.png"/><Relationship Id="rId20" Type="http://schemas.openxmlformats.org/officeDocument/2006/relationships/image" Target="../media/image341.png"/><Relationship Id="rId1" Type="http://schemas.openxmlformats.org/officeDocument/2006/relationships/slideLayout" Target="../slideLayouts/slideLayout1.xml"/><Relationship Id="rId6" Type="http://schemas.openxmlformats.org/officeDocument/2006/relationships/image" Target="../media/image328.png"/><Relationship Id="rId11" Type="http://schemas.openxmlformats.org/officeDocument/2006/relationships/image" Target="../media/image332.png"/><Relationship Id="rId24" Type="http://schemas.openxmlformats.org/officeDocument/2006/relationships/image" Target="../media/image345.png"/><Relationship Id="rId5" Type="http://schemas.openxmlformats.org/officeDocument/2006/relationships/image" Target="../media/image327.png"/><Relationship Id="rId15" Type="http://schemas.openxmlformats.org/officeDocument/2006/relationships/image" Target="../media/image336.png"/><Relationship Id="rId23" Type="http://schemas.openxmlformats.org/officeDocument/2006/relationships/image" Target="../media/image344.png"/><Relationship Id="rId10" Type="http://schemas.openxmlformats.org/officeDocument/2006/relationships/image" Target="../media/image331.png"/><Relationship Id="rId19" Type="http://schemas.openxmlformats.org/officeDocument/2006/relationships/image" Target="../media/image340.png"/><Relationship Id="rId4" Type="http://schemas.openxmlformats.org/officeDocument/2006/relationships/image" Target="../media/image42.png"/><Relationship Id="rId9" Type="http://schemas.openxmlformats.org/officeDocument/2006/relationships/image" Target="../media/image330.png"/><Relationship Id="rId14" Type="http://schemas.openxmlformats.org/officeDocument/2006/relationships/image" Target="../media/image335.png"/><Relationship Id="rId22" Type="http://schemas.openxmlformats.org/officeDocument/2006/relationships/image" Target="../media/image343.png"/></Relationships>
</file>

<file path=ppt/slides/_rels/slide23.xml.rels><?xml version="1.0" encoding="UTF-8" standalone="yes"?>
<Relationships xmlns="http://schemas.openxmlformats.org/package/2006/relationships"><Relationship Id="rId8" Type="http://schemas.openxmlformats.org/officeDocument/2006/relationships/image" Target="../media/image351.png"/><Relationship Id="rId13" Type="http://schemas.openxmlformats.org/officeDocument/2006/relationships/image" Target="../media/image355.png"/><Relationship Id="rId18" Type="http://schemas.openxmlformats.org/officeDocument/2006/relationships/image" Target="../media/image360.png"/><Relationship Id="rId3" Type="http://schemas.openxmlformats.org/officeDocument/2006/relationships/image" Target="../media/image1.png"/><Relationship Id="rId7" Type="http://schemas.openxmlformats.org/officeDocument/2006/relationships/image" Target="../media/image350.png"/><Relationship Id="rId12" Type="http://schemas.openxmlformats.org/officeDocument/2006/relationships/image" Target="../media/image354.png"/><Relationship Id="rId17" Type="http://schemas.openxmlformats.org/officeDocument/2006/relationships/image" Target="../media/image359.png"/><Relationship Id="rId2" Type="http://schemas.openxmlformats.org/officeDocument/2006/relationships/notesSlide" Target="../notesSlides/notesSlide23.xml"/><Relationship Id="rId16" Type="http://schemas.openxmlformats.org/officeDocument/2006/relationships/image" Target="../media/image358.png"/><Relationship Id="rId20" Type="http://schemas.openxmlformats.org/officeDocument/2006/relationships/image" Target="../media/image362.png"/><Relationship Id="rId1" Type="http://schemas.openxmlformats.org/officeDocument/2006/relationships/slideLayout" Target="../slideLayouts/slideLayout1.xml"/><Relationship Id="rId6" Type="http://schemas.openxmlformats.org/officeDocument/2006/relationships/image" Target="../media/image349.png"/><Relationship Id="rId11" Type="http://schemas.openxmlformats.org/officeDocument/2006/relationships/image" Target="../media/image353.png"/><Relationship Id="rId5" Type="http://schemas.openxmlformats.org/officeDocument/2006/relationships/image" Target="../media/image348.png"/><Relationship Id="rId15" Type="http://schemas.openxmlformats.org/officeDocument/2006/relationships/image" Target="../media/image357.png"/><Relationship Id="rId10" Type="http://schemas.openxmlformats.org/officeDocument/2006/relationships/image" Target="../media/image352.png"/><Relationship Id="rId19" Type="http://schemas.openxmlformats.org/officeDocument/2006/relationships/image" Target="../media/image361.png"/><Relationship Id="rId4" Type="http://schemas.openxmlformats.org/officeDocument/2006/relationships/image" Target="../media/image42.png"/><Relationship Id="rId9" Type="http://schemas.openxmlformats.org/officeDocument/2006/relationships/image" Target="../media/image183.png"/><Relationship Id="rId14" Type="http://schemas.openxmlformats.org/officeDocument/2006/relationships/image" Target="../media/image356.png"/></Relationships>
</file>

<file path=ppt/slides/_rels/slide24.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1.png"/><Relationship Id="rId18" Type="http://schemas.openxmlformats.org/officeDocument/2006/relationships/image" Target="../media/image375.png"/><Relationship Id="rId3" Type="http://schemas.openxmlformats.org/officeDocument/2006/relationships/image" Target="../media/image1.png"/><Relationship Id="rId7" Type="http://schemas.openxmlformats.org/officeDocument/2006/relationships/image" Target="../media/image365.png"/><Relationship Id="rId12" Type="http://schemas.openxmlformats.org/officeDocument/2006/relationships/image" Target="../media/image370.png"/><Relationship Id="rId17" Type="http://schemas.openxmlformats.org/officeDocument/2006/relationships/image" Target="../media/image155.png"/><Relationship Id="rId2" Type="http://schemas.openxmlformats.org/officeDocument/2006/relationships/notesSlide" Target="../notesSlides/notesSlide24.xml"/><Relationship Id="rId16" Type="http://schemas.openxmlformats.org/officeDocument/2006/relationships/image" Target="../media/image374.png"/><Relationship Id="rId20" Type="http://schemas.openxmlformats.org/officeDocument/2006/relationships/image" Target="../media/image377.png"/><Relationship Id="rId1" Type="http://schemas.openxmlformats.org/officeDocument/2006/relationships/slideLayout" Target="../slideLayouts/slideLayout1.xml"/><Relationship Id="rId6" Type="http://schemas.openxmlformats.org/officeDocument/2006/relationships/image" Target="../media/image364.png"/><Relationship Id="rId11" Type="http://schemas.openxmlformats.org/officeDocument/2006/relationships/image" Target="../media/image369.png"/><Relationship Id="rId5" Type="http://schemas.openxmlformats.org/officeDocument/2006/relationships/image" Target="../media/image363.png"/><Relationship Id="rId15" Type="http://schemas.openxmlformats.org/officeDocument/2006/relationships/image" Target="../media/image373.png"/><Relationship Id="rId10" Type="http://schemas.openxmlformats.org/officeDocument/2006/relationships/image" Target="../media/image368.png"/><Relationship Id="rId19" Type="http://schemas.openxmlformats.org/officeDocument/2006/relationships/image" Target="../media/image376.png"/><Relationship Id="rId4" Type="http://schemas.openxmlformats.org/officeDocument/2006/relationships/image" Target="../media/image42.png"/><Relationship Id="rId9" Type="http://schemas.openxmlformats.org/officeDocument/2006/relationships/image" Target="../media/image367.png"/><Relationship Id="rId14" Type="http://schemas.openxmlformats.org/officeDocument/2006/relationships/image" Target="../media/image372.png"/></Relationships>
</file>

<file path=ppt/slides/_rels/slide25.xml.rels><?xml version="1.0" encoding="UTF-8" standalone="yes"?>
<Relationships xmlns="http://schemas.openxmlformats.org/package/2006/relationships"><Relationship Id="rId8" Type="http://schemas.openxmlformats.org/officeDocument/2006/relationships/image" Target="../media/image381.png"/><Relationship Id="rId13" Type="http://schemas.openxmlformats.org/officeDocument/2006/relationships/image" Target="../media/image385.png"/><Relationship Id="rId18" Type="http://schemas.openxmlformats.org/officeDocument/2006/relationships/image" Target="../media/image389.png"/><Relationship Id="rId3" Type="http://schemas.openxmlformats.org/officeDocument/2006/relationships/image" Target="../media/image1.png"/><Relationship Id="rId21" Type="http://schemas.openxmlformats.org/officeDocument/2006/relationships/image" Target="../media/image392.png"/><Relationship Id="rId7" Type="http://schemas.openxmlformats.org/officeDocument/2006/relationships/image" Target="../media/image380.png"/><Relationship Id="rId12" Type="http://schemas.openxmlformats.org/officeDocument/2006/relationships/image" Target="../media/image384.png"/><Relationship Id="rId17" Type="http://schemas.openxmlformats.org/officeDocument/2006/relationships/image" Target="../media/image388.png"/><Relationship Id="rId2" Type="http://schemas.openxmlformats.org/officeDocument/2006/relationships/notesSlide" Target="../notesSlides/notesSlide25.xml"/><Relationship Id="rId16" Type="http://schemas.openxmlformats.org/officeDocument/2006/relationships/image" Target="../media/image387.png"/><Relationship Id="rId20" Type="http://schemas.openxmlformats.org/officeDocument/2006/relationships/image" Target="../media/image391.png"/><Relationship Id="rId1" Type="http://schemas.openxmlformats.org/officeDocument/2006/relationships/slideLayout" Target="../slideLayouts/slideLayout1.xml"/><Relationship Id="rId6" Type="http://schemas.openxmlformats.org/officeDocument/2006/relationships/image" Target="../media/image379.png"/><Relationship Id="rId11" Type="http://schemas.openxmlformats.org/officeDocument/2006/relationships/image" Target="../media/image218.png"/><Relationship Id="rId5" Type="http://schemas.openxmlformats.org/officeDocument/2006/relationships/image" Target="../media/image378.png"/><Relationship Id="rId15" Type="http://schemas.openxmlformats.org/officeDocument/2006/relationships/image" Target="../media/image217.png"/><Relationship Id="rId10" Type="http://schemas.openxmlformats.org/officeDocument/2006/relationships/image" Target="../media/image383.png"/><Relationship Id="rId19" Type="http://schemas.openxmlformats.org/officeDocument/2006/relationships/image" Target="../media/image390.png"/><Relationship Id="rId4" Type="http://schemas.openxmlformats.org/officeDocument/2006/relationships/image" Target="../media/image42.png"/><Relationship Id="rId9" Type="http://schemas.openxmlformats.org/officeDocument/2006/relationships/image" Target="../media/image382.png"/><Relationship Id="rId14" Type="http://schemas.openxmlformats.org/officeDocument/2006/relationships/image" Target="../media/image386.png"/><Relationship Id="rId22" Type="http://schemas.openxmlformats.org/officeDocument/2006/relationships/image" Target="../media/image393.png"/></Relationships>
</file>

<file path=ppt/slides/_rels/slide26.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401.png"/><Relationship Id="rId18" Type="http://schemas.openxmlformats.org/officeDocument/2006/relationships/image" Target="../media/image406.png"/><Relationship Id="rId3" Type="http://schemas.openxmlformats.org/officeDocument/2006/relationships/image" Target="../media/image1.png"/><Relationship Id="rId21" Type="http://schemas.openxmlformats.org/officeDocument/2006/relationships/image" Target="../media/image409.png"/><Relationship Id="rId7" Type="http://schemas.openxmlformats.org/officeDocument/2006/relationships/image" Target="../media/image396.png"/><Relationship Id="rId12" Type="http://schemas.openxmlformats.org/officeDocument/2006/relationships/image" Target="../media/image400.png"/><Relationship Id="rId17" Type="http://schemas.openxmlformats.org/officeDocument/2006/relationships/image" Target="../media/image405.png"/><Relationship Id="rId2" Type="http://schemas.openxmlformats.org/officeDocument/2006/relationships/notesSlide" Target="../notesSlides/notesSlide26.xml"/><Relationship Id="rId16" Type="http://schemas.openxmlformats.org/officeDocument/2006/relationships/image" Target="../media/image404.png"/><Relationship Id="rId20" Type="http://schemas.openxmlformats.org/officeDocument/2006/relationships/image" Target="../media/image408.png"/><Relationship Id="rId1" Type="http://schemas.openxmlformats.org/officeDocument/2006/relationships/slideLayout" Target="../slideLayouts/slideLayout1.xml"/><Relationship Id="rId6" Type="http://schemas.openxmlformats.org/officeDocument/2006/relationships/image" Target="../media/image395.png"/><Relationship Id="rId11" Type="http://schemas.openxmlformats.org/officeDocument/2006/relationships/image" Target="../media/image399.png"/><Relationship Id="rId5" Type="http://schemas.openxmlformats.org/officeDocument/2006/relationships/image" Target="../media/image394.png"/><Relationship Id="rId15" Type="http://schemas.openxmlformats.org/officeDocument/2006/relationships/image" Target="../media/image403.png"/><Relationship Id="rId10" Type="http://schemas.openxmlformats.org/officeDocument/2006/relationships/image" Target="../media/image398.png"/><Relationship Id="rId19" Type="http://schemas.openxmlformats.org/officeDocument/2006/relationships/image" Target="../media/image407.png"/><Relationship Id="rId4" Type="http://schemas.openxmlformats.org/officeDocument/2006/relationships/image" Target="../media/image74.png"/><Relationship Id="rId9" Type="http://schemas.openxmlformats.org/officeDocument/2006/relationships/image" Target="../media/image397.png"/><Relationship Id="rId14" Type="http://schemas.openxmlformats.org/officeDocument/2006/relationships/image" Target="../media/image402.png"/><Relationship Id="rId22" Type="http://schemas.openxmlformats.org/officeDocument/2006/relationships/image" Target="../media/image287.png"/></Relationships>
</file>

<file path=ppt/slides/_rels/slide27.xml.rels><?xml version="1.0" encoding="UTF-8" standalone="yes"?>
<Relationships xmlns="http://schemas.openxmlformats.org/package/2006/relationships"><Relationship Id="rId8" Type="http://schemas.openxmlformats.org/officeDocument/2006/relationships/image" Target="../media/image412.png"/><Relationship Id="rId13" Type="http://schemas.openxmlformats.org/officeDocument/2006/relationships/image" Target="../media/image415.png"/><Relationship Id="rId18" Type="http://schemas.openxmlformats.org/officeDocument/2006/relationships/image" Target="../media/image420.png"/><Relationship Id="rId3" Type="http://schemas.openxmlformats.org/officeDocument/2006/relationships/image" Target="../media/image1.png"/><Relationship Id="rId7" Type="http://schemas.openxmlformats.org/officeDocument/2006/relationships/image" Target="../media/image411.png"/><Relationship Id="rId12" Type="http://schemas.openxmlformats.org/officeDocument/2006/relationships/image" Target="../media/image186.png"/><Relationship Id="rId17" Type="http://schemas.openxmlformats.org/officeDocument/2006/relationships/image" Target="../media/image419.png"/><Relationship Id="rId2" Type="http://schemas.openxmlformats.org/officeDocument/2006/relationships/notesSlide" Target="../notesSlides/notesSlide27.xml"/><Relationship Id="rId16" Type="http://schemas.openxmlformats.org/officeDocument/2006/relationships/image" Target="../media/image418.png"/><Relationship Id="rId20" Type="http://schemas.openxmlformats.org/officeDocument/2006/relationships/image" Target="../media/image213.png"/><Relationship Id="rId1" Type="http://schemas.openxmlformats.org/officeDocument/2006/relationships/slideLayout" Target="../slideLayouts/slideLayout1.xml"/><Relationship Id="rId6" Type="http://schemas.openxmlformats.org/officeDocument/2006/relationships/image" Target="../media/image175.png"/><Relationship Id="rId11" Type="http://schemas.openxmlformats.org/officeDocument/2006/relationships/image" Target="../media/image414.png"/><Relationship Id="rId5" Type="http://schemas.openxmlformats.org/officeDocument/2006/relationships/image" Target="../media/image410.png"/><Relationship Id="rId15" Type="http://schemas.openxmlformats.org/officeDocument/2006/relationships/image" Target="../media/image417.png"/><Relationship Id="rId10" Type="http://schemas.openxmlformats.org/officeDocument/2006/relationships/image" Target="../media/image329.png"/><Relationship Id="rId19" Type="http://schemas.openxmlformats.org/officeDocument/2006/relationships/image" Target="../media/image421.png"/><Relationship Id="rId4" Type="http://schemas.openxmlformats.org/officeDocument/2006/relationships/image" Target="../media/image42.png"/><Relationship Id="rId9" Type="http://schemas.openxmlformats.org/officeDocument/2006/relationships/image" Target="../media/image413.png"/><Relationship Id="rId14" Type="http://schemas.openxmlformats.org/officeDocument/2006/relationships/image" Target="../media/image416.png"/></Relationships>
</file>

<file path=ppt/slides/_rels/slide28.xml.rels><?xml version="1.0" encoding="UTF-8" standalone="yes"?>
<Relationships xmlns="http://schemas.openxmlformats.org/package/2006/relationships"><Relationship Id="rId8" Type="http://schemas.openxmlformats.org/officeDocument/2006/relationships/image" Target="../media/image425.png"/><Relationship Id="rId13" Type="http://schemas.openxmlformats.org/officeDocument/2006/relationships/image" Target="../media/image430.png"/><Relationship Id="rId18" Type="http://schemas.openxmlformats.org/officeDocument/2006/relationships/image" Target="../media/image435.png"/><Relationship Id="rId3" Type="http://schemas.openxmlformats.org/officeDocument/2006/relationships/image" Target="../media/image1.png"/><Relationship Id="rId7" Type="http://schemas.openxmlformats.org/officeDocument/2006/relationships/image" Target="../media/image424.png"/><Relationship Id="rId12" Type="http://schemas.openxmlformats.org/officeDocument/2006/relationships/image" Target="../media/image429.png"/><Relationship Id="rId17" Type="http://schemas.openxmlformats.org/officeDocument/2006/relationships/image" Target="../media/image434.png"/><Relationship Id="rId2" Type="http://schemas.openxmlformats.org/officeDocument/2006/relationships/notesSlide" Target="../notesSlides/notesSlide28.xml"/><Relationship Id="rId16" Type="http://schemas.openxmlformats.org/officeDocument/2006/relationships/image" Target="../media/image433.png"/><Relationship Id="rId1" Type="http://schemas.openxmlformats.org/officeDocument/2006/relationships/slideLayout" Target="../slideLayouts/slideLayout1.xml"/><Relationship Id="rId6" Type="http://schemas.openxmlformats.org/officeDocument/2006/relationships/image" Target="../media/image423.png"/><Relationship Id="rId11" Type="http://schemas.openxmlformats.org/officeDocument/2006/relationships/image" Target="../media/image428.png"/><Relationship Id="rId5" Type="http://schemas.openxmlformats.org/officeDocument/2006/relationships/image" Target="../media/image422.png"/><Relationship Id="rId15" Type="http://schemas.openxmlformats.org/officeDocument/2006/relationships/image" Target="../media/image432.png"/><Relationship Id="rId10" Type="http://schemas.openxmlformats.org/officeDocument/2006/relationships/image" Target="../media/image427.png"/><Relationship Id="rId19" Type="http://schemas.openxmlformats.org/officeDocument/2006/relationships/image" Target="../media/image436.png"/><Relationship Id="rId4" Type="http://schemas.openxmlformats.org/officeDocument/2006/relationships/image" Target="../media/image42.png"/><Relationship Id="rId9" Type="http://schemas.openxmlformats.org/officeDocument/2006/relationships/image" Target="../media/image426.png"/><Relationship Id="rId14" Type="http://schemas.openxmlformats.org/officeDocument/2006/relationships/image" Target="../media/image431.png"/></Relationships>
</file>

<file path=ppt/slides/_rels/slide29.xml.rels><?xml version="1.0" encoding="UTF-8" standalone="yes"?>
<Relationships xmlns="http://schemas.openxmlformats.org/package/2006/relationships"><Relationship Id="rId8" Type="http://schemas.openxmlformats.org/officeDocument/2006/relationships/image" Target="../media/image382.png"/><Relationship Id="rId13" Type="http://schemas.openxmlformats.org/officeDocument/2006/relationships/image" Target="../media/image443.png"/><Relationship Id="rId18" Type="http://schemas.openxmlformats.org/officeDocument/2006/relationships/image" Target="../media/image448.png"/><Relationship Id="rId3" Type="http://schemas.openxmlformats.org/officeDocument/2006/relationships/image" Target="../media/image1.png"/><Relationship Id="rId21" Type="http://schemas.openxmlformats.org/officeDocument/2006/relationships/image" Target="../media/image451.png"/><Relationship Id="rId7" Type="http://schemas.openxmlformats.org/officeDocument/2006/relationships/image" Target="../media/image218.png"/><Relationship Id="rId12" Type="http://schemas.openxmlformats.org/officeDocument/2006/relationships/image" Target="../media/image442.png"/><Relationship Id="rId17" Type="http://schemas.openxmlformats.org/officeDocument/2006/relationships/image" Target="../media/image447.png"/><Relationship Id="rId2" Type="http://schemas.openxmlformats.org/officeDocument/2006/relationships/notesSlide" Target="../notesSlides/notesSlide29.xml"/><Relationship Id="rId16" Type="http://schemas.openxmlformats.org/officeDocument/2006/relationships/image" Target="../media/image446.png"/><Relationship Id="rId20" Type="http://schemas.openxmlformats.org/officeDocument/2006/relationships/image" Target="../media/image450.png"/><Relationship Id="rId1" Type="http://schemas.openxmlformats.org/officeDocument/2006/relationships/slideLayout" Target="../slideLayouts/slideLayout1.xml"/><Relationship Id="rId6" Type="http://schemas.openxmlformats.org/officeDocument/2006/relationships/image" Target="../media/image438.png"/><Relationship Id="rId11" Type="http://schemas.openxmlformats.org/officeDocument/2006/relationships/image" Target="../media/image441.png"/><Relationship Id="rId5" Type="http://schemas.openxmlformats.org/officeDocument/2006/relationships/image" Target="../media/image437.png"/><Relationship Id="rId15" Type="http://schemas.openxmlformats.org/officeDocument/2006/relationships/image" Target="../media/image445.png"/><Relationship Id="rId23" Type="http://schemas.openxmlformats.org/officeDocument/2006/relationships/image" Target="../media/image271.png"/><Relationship Id="rId10" Type="http://schemas.openxmlformats.org/officeDocument/2006/relationships/image" Target="../media/image440.png"/><Relationship Id="rId19" Type="http://schemas.openxmlformats.org/officeDocument/2006/relationships/image" Target="../media/image449.png"/><Relationship Id="rId4" Type="http://schemas.openxmlformats.org/officeDocument/2006/relationships/image" Target="../media/image42.png"/><Relationship Id="rId9" Type="http://schemas.openxmlformats.org/officeDocument/2006/relationships/image" Target="../media/image439.png"/><Relationship Id="rId14" Type="http://schemas.openxmlformats.org/officeDocument/2006/relationships/image" Target="../media/image444.png"/><Relationship Id="rId22" Type="http://schemas.openxmlformats.org/officeDocument/2006/relationships/image" Target="../media/image452.png"/></Relationships>
</file>

<file path=ppt/slides/_rels/slide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30.xml.rels><?xml version="1.0" encoding="UTF-8" standalone="yes"?>
<Relationships xmlns="http://schemas.openxmlformats.org/package/2006/relationships"><Relationship Id="rId8" Type="http://schemas.openxmlformats.org/officeDocument/2006/relationships/image" Target="../media/image456.png"/><Relationship Id="rId13" Type="http://schemas.openxmlformats.org/officeDocument/2006/relationships/image" Target="../media/image461.png"/><Relationship Id="rId3" Type="http://schemas.openxmlformats.org/officeDocument/2006/relationships/image" Target="../media/image1.png"/><Relationship Id="rId7" Type="http://schemas.openxmlformats.org/officeDocument/2006/relationships/image" Target="../media/image455.png"/><Relationship Id="rId12" Type="http://schemas.openxmlformats.org/officeDocument/2006/relationships/image" Target="../media/image460.png"/><Relationship Id="rId2" Type="http://schemas.openxmlformats.org/officeDocument/2006/relationships/notesSlide" Target="../notesSlides/notesSlide30.xml"/><Relationship Id="rId16" Type="http://schemas.openxmlformats.org/officeDocument/2006/relationships/image" Target="../media/image347.png"/><Relationship Id="rId1" Type="http://schemas.openxmlformats.org/officeDocument/2006/relationships/slideLayout" Target="../slideLayouts/slideLayout1.xml"/><Relationship Id="rId6" Type="http://schemas.openxmlformats.org/officeDocument/2006/relationships/image" Target="../media/image454.png"/><Relationship Id="rId11" Type="http://schemas.openxmlformats.org/officeDocument/2006/relationships/image" Target="../media/image459.png"/><Relationship Id="rId5" Type="http://schemas.openxmlformats.org/officeDocument/2006/relationships/image" Target="../media/image453.png"/><Relationship Id="rId15" Type="http://schemas.openxmlformats.org/officeDocument/2006/relationships/image" Target="../media/image463.png"/><Relationship Id="rId10" Type="http://schemas.openxmlformats.org/officeDocument/2006/relationships/image" Target="../media/image458.png"/><Relationship Id="rId4" Type="http://schemas.openxmlformats.org/officeDocument/2006/relationships/image" Target="../media/image42.png"/><Relationship Id="rId9" Type="http://schemas.openxmlformats.org/officeDocument/2006/relationships/image" Target="../media/image457.png"/><Relationship Id="rId14" Type="http://schemas.openxmlformats.org/officeDocument/2006/relationships/image" Target="../media/image462.png"/></Relationships>
</file>

<file path=ppt/slides/_rels/slide31.xml.rels><?xml version="1.0" encoding="UTF-8" standalone="yes"?>
<Relationships xmlns="http://schemas.openxmlformats.org/package/2006/relationships"><Relationship Id="rId8" Type="http://schemas.openxmlformats.org/officeDocument/2006/relationships/image" Target="../media/image455.png"/><Relationship Id="rId13" Type="http://schemas.openxmlformats.org/officeDocument/2006/relationships/image" Target="../media/image469.png"/><Relationship Id="rId18" Type="http://schemas.openxmlformats.org/officeDocument/2006/relationships/image" Target="../media/image474.png"/><Relationship Id="rId3" Type="http://schemas.openxmlformats.org/officeDocument/2006/relationships/image" Target="../media/image1.png"/><Relationship Id="rId21" Type="http://schemas.openxmlformats.org/officeDocument/2006/relationships/image" Target="../media/image477.png"/><Relationship Id="rId7" Type="http://schemas.openxmlformats.org/officeDocument/2006/relationships/image" Target="../media/image454.png"/><Relationship Id="rId12" Type="http://schemas.openxmlformats.org/officeDocument/2006/relationships/image" Target="../media/image468.png"/><Relationship Id="rId17" Type="http://schemas.openxmlformats.org/officeDocument/2006/relationships/image" Target="../media/image473.png"/><Relationship Id="rId2" Type="http://schemas.openxmlformats.org/officeDocument/2006/relationships/notesSlide" Target="../notesSlides/notesSlide31.xml"/><Relationship Id="rId16" Type="http://schemas.openxmlformats.org/officeDocument/2006/relationships/image" Target="../media/image472.png"/><Relationship Id="rId20" Type="http://schemas.openxmlformats.org/officeDocument/2006/relationships/image" Target="../media/image476.png"/><Relationship Id="rId1" Type="http://schemas.openxmlformats.org/officeDocument/2006/relationships/slideLayout" Target="../slideLayouts/slideLayout1.xml"/><Relationship Id="rId6" Type="http://schemas.openxmlformats.org/officeDocument/2006/relationships/image" Target="../media/image465.png"/><Relationship Id="rId11" Type="http://schemas.openxmlformats.org/officeDocument/2006/relationships/image" Target="../media/image467.png"/><Relationship Id="rId5" Type="http://schemas.openxmlformats.org/officeDocument/2006/relationships/image" Target="../media/image464.png"/><Relationship Id="rId15" Type="http://schemas.openxmlformats.org/officeDocument/2006/relationships/image" Target="../media/image471.png"/><Relationship Id="rId10" Type="http://schemas.openxmlformats.org/officeDocument/2006/relationships/image" Target="../media/image466.png"/><Relationship Id="rId19" Type="http://schemas.openxmlformats.org/officeDocument/2006/relationships/image" Target="../media/image475.png"/><Relationship Id="rId4" Type="http://schemas.openxmlformats.org/officeDocument/2006/relationships/image" Target="../media/image42.png"/><Relationship Id="rId9" Type="http://schemas.openxmlformats.org/officeDocument/2006/relationships/image" Target="../media/image457.png"/><Relationship Id="rId14" Type="http://schemas.openxmlformats.org/officeDocument/2006/relationships/image" Target="../media/image470.png"/><Relationship Id="rId22" Type="http://schemas.openxmlformats.org/officeDocument/2006/relationships/image" Target="../media/image478.png"/></Relationships>
</file>

<file path=ppt/slides/_rels/slide32.xml.rels><?xml version="1.0" encoding="UTF-8" standalone="yes"?>
<Relationships xmlns="http://schemas.openxmlformats.org/package/2006/relationships"><Relationship Id="rId8" Type="http://schemas.openxmlformats.org/officeDocument/2006/relationships/image" Target="../media/image482.png"/><Relationship Id="rId13" Type="http://schemas.openxmlformats.org/officeDocument/2006/relationships/image" Target="../media/image487.png"/><Relationship Id="rId18" Type="http://schemas.openxmlformats.org/officeDocument/2006/relationships/image" Target="../media/image492.png"/><Relationship Id="rId3" Type="http://schemas.openxmlformats.org/officeDocument/2006/relationships/image" Target="../media/image1.png"/><Relationship Id="rId7" Type="http://schemas.openxmlformats.org/officeDocument/2006/relationships/image" Target="../media/image481.png"/><Relationship Id="rId12" Type="http://schemas.openxmlformats.org/officeDocument/2006/relationships/image" Target="../media/image486.png"/><Relationship Id="rId17" Type="http://schemas.openxmlformats.org/officeDocument/2006/relationships/image" Target="../media/image491.png"/><Relationship Id="rId2" Type="http://schemas.openxmlformats.org/officeDocument/2006/relationships/notesSlide" Target="../notesSlides/notesSlide32.xml"/><Relationship Id="rId16" Type="http://schemas.openxmlformats.org/officeDocument/2006/relationships/image" Target="../media/image490.png"/><Relationship Id="rId20" Type="http://schemas.openxmlformats.org/officeDocument/2006/relationships/image" Target="../media/image287.png"/><Relationship Id="rId1" Type="http://schemas.openxmlformats.org/officeDocument/2006/relationships/slideLayout" Target="../slideLayouts/slideLayout1.xml"/><Relationship Id="rId6" Type="http://schemas.openxmlformats.org/officeDocument/2006/relationships/image" Target="../media/image480.png"/><Relationship Id="rId11" Type="http://schemas.openxmlformats.org/officeDocument/2006/relationships/image" Target="../media/image485.png"/><Relationship Id="rId5" Type="http://schemas.openxmlformats.org/officeDocument/2006/relationships/image" Target="../media/image479.png"/><Relationship Id="rId15" Type="http://schemas.openxmlformats.org/officeDocument/2006/relationships/image" Target="../media/image489.png"/><Relationship Id="rId10" Type="http://schemas.openxmlformats.org/officeDocument/2006/relationships/image" Target="../media/image484.png"/><Relationship Id="rId19" Type="http://schemas.openxmlformats.org/officeDocument/2006/relationships/image" Target="../media/image493.png"/><Relationship Id="rId4" Type="http://schemas.openxmlformats.org/officeDocument/2006/relationships/image" Target="../media/image42.png"/><Relationship Id="rId9" Type="http://schemas.openxmlformats.org/officeDocument/2006/relationships/image" Target="../media/image483.png"/><Relationship Id="rId14" Type="http://schemas.openxmlformats.org/officeDocument/2006/relationships/image" Target="../media/image488.png"/></Relationships>
</file>

<file path=ppt/slides/_rels/slide33.xml.rels><?xml version="1.0" encoding="UTF-8" standalone="yes"?>
<Relationships xmlns="http://schemas.openxmlformats.org/package/2006/relationships"><Relationship Id="rId8" Type="http://schemas.openxmlformats.org/officeDocument/2006/relationships/image" Target="../media/image496.png"/><Relationship Id="rId13" Type="http://schemas.openxmlformats.org/officeDocument/2006/relationships/image" Target="../media/image501.png"/><Relationship Id="rId18" Type="http://schemas.openxmlformats.org/officeDocument/2006/relationships/image" Target="../media/image506.png"/><Relationship Id="rId3" Type="http://schemas.openxmlformats.org/officeDocument/2006/relationships/image" Target="../media/image494.png"/><Relationship Id="rId21" Type="http://schemas.openxmlformats.org/officeDocument/2006/relationships/image" Target="../media/image287.png"/><Relationship Id="rId7" Type="http://schemas.openxmlformats.org/officeDocument/2006/relationships/image" Target="../media/image181.png"/><Relationship Id="rId12" Type="http://schemas.openxmlformats.org/officeDocument/2006/relationships/image" Target="../media/image500.png"/><Relationship Id="rId17" Type="http://schemas.openxmlformats.org/officeDocument/2006/relationships/image" Target="../media/image505.png"/><Relationship Id="rId2" Type="http://schemas.openxmlformats.org/officeDocument/2006/relationships/notesSlide" Target="../notesSlides/notesSlide33.xml"/><Relationship Id="rId16" Type="http://schemas.openxmlformats.org/officeDocument/2006/relationships/image" Target="../media/image504.png"/><Relationship Id="rId20" Type="http://schemas.openxmlformats.org/officeDocument/2006/relationships/image" Target="../media/image508.png"/><Relationship Id="rId1" Type="http://schemas.openxmlformats.org/officeDocument/2006/relationships/slideLayout" Target="../slideLayouts/slideLayout1.xml"/><Relationship Id="rId6" Type="http://schemas.openxmlformats.org/officeDocument/2006/relationships/image" Target="../media/image495.png"/><Relationship Id="rId11" Type="http://schemas.openxmlformats.org/officeDocument/2006/relationships/image" Target="../media/image499.png"/><Relationship Id="rId5" Type="http://schemas.openxmlformats.org/officeDocument/2006/relationships/image" Target="../media/image42.png"/><Relationship Id="rId15" Type="http://schemas.openxmlformats.org/officeDocument/2006/relationships/image" Target="../media/image503.png"/><Relationship Id="rId10" Type="http://schemas.openxmlformats.org/officeDocument/2006/relationships/image" Target="../media/image498.png"/><Relationship Id="rId19" Type="http://schemas.openxmlformats.org/officeDocument/2006/relationships/image" Target="../media/image507.png"/><Relationship Id="rId4" Type="http://schemas.openxmlformats.org/officeDocument/2006/relationships/image" Target="../media/image1.png"/><Relationship Id="rId9" Type="http://schemas.openxmlformats.org/officeDocument/2006/relationships/image" Target="../media/image497.png"/><Relationship Id="rId14" Type="http://schemas.openxmlformats.org/officeDocument/2006/relationships/image" Target="../media/image502.png"/></Relationships>
</file>

<file path=ppt/slides/_rels/slide34.xml.rels><?xml version="1.0" encoding="UTF-8" standalone="yes"?>
<Relationships xmlns="http://schemas.openxmlformats.org/package/2006/relationships"><Relationship Id="rId8" Type="http://schemas.openxmlformats.org/officeDocument/2006/relationships/image" Target="../media/image512.png"/><Relationship Id="rId13" Type="http://schemas.openxmlformats.org/officeDocument/2006/relationships/image" Target="../media/image517.png"/><Relationship Id="rId3" Type="http://schemas.openxmlformats.org/officeDocument/2006/relationships/image" Target="../media/image1.png"/><Relationship Id="rId7" Type="http://schemas.openxmlformats.org/officeDocument/2006/relationships/image" Target="../media/image511.png"/><Relationship Id="rId12" Type="http://schemas.openxmlformats.org/officeDocument/2006/relationships/image" Target="../media/image51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10.png"/><Relationship Id="rId11" Type="http://schemas.openxmlformats.org/officeDocument/2006/relationships/image" Target="../media/image515.png"/><Relationship Id="rId5" Type="http://schemas.openxmlformats.org/officeDocument/2006/relationships/image" Target="../media/image509.png"/><Relationship Id="rId15" Type="http://schemas.openxmlformats.org/officeDocument/2006/relationships/image" Target="../media/image519.png"/><Relationship Id="rId10" Type="http://schemas.openxmlformats.org/officeDocument/2006/relationships/image" Target="../media/image514.png"/><Relationship Id="rId4" Type="http://schemas.openxmlformats.org/officeDocument/2006/relationships/image" Target="../media/image42.png"/><Relationship Id="rId9" Type="http://schemas.openxmlformats.org/officeDocument/2006/relationships/image" Target="../media/image513.png"/><Relationship Id="rId14" Type="http://schemas.openxmlformats.org/officeDocument/2006/relationships/image" Target="../media/image518.png"/></Relationships>
</file>

<file path=ppt/slides/_rels/slide35.xml.rels><?xml version="1.0" encoding="UTF-8" standalone="yes"?>
<Relationships xmlns="http://schemas.openxmlformats.org/package/2006/relationships"><Relationship Id="rId8" Type="http://schemas.openxmlformats.org/officeDocument/2006/relationships/image" Target="../media/image523.png"/><Relationship Id="rId13" Type="http://schemas.openxmlformats.org/officeDocument/2006/relationships/image" Target="../media/image528.png"/><Relationship Id="rId3" Type="http://schemas.openxmlformats.org/officeDocument/2006/relationships/image" Target="../media/image1.png"/><Relationship Id="rId7" Type="http://schemas.openxmlformats.org/officeDocument/2006/relationships/image" Target="../media/image522.png"/><Relationship Id="rId12" Type="http://schemas.openxmlformats.org/officeDocument/2006/relationships/image" Target="../media/image527.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521.png"/><Relationship Id="rId11" Type="http://schemas.openxmlformats.org/officeDocument/2006/relationships/image" Target="../media/image526.png"/><Relationship Id="rId5" Type="http://schemas.openxmlformats.org/officeDocument/2006/relationships/image" Target="../media/image520.png"/><Relationship Id="rId10" Type="http://schemas.openxmlformats.org/officeDocument/2006/relationships/image" Target="../media/image525.png"/><Relationship Id="rId4" Type="http://schemas.openxmlformats.org/officeDocument/2006/relationships/image" Target="../media/image42.png"/><Relationship Id="rId9" Type="http://schemas.openxmlformats.org/officeDocument/2006/relationships/image" Target="../media/image524.png"/><Relationship Id="rId14" Type="http://schemas.openxmlformats.org/officeDocument/2006/relationships/image" Target="../media/image529.png"/></Relationships>
</file>

<file path=ppt/slides/_rels/slide36.xml.rels><?xml version="1.0" encoding="UTF-8" standalone="yes"?>
<Relationships xmlns="http://schemas.openxmlformats.org/package/2006/relationships"><Relationship Id="rId8" Type="http://schemas.openxmlformats.org/officeDocument/2006/relationships/image" Target="../media/image533.png"/><Relationship Id="rId13" Type="http://schemas.openxmlformats.org/officeDocument/2006/relationships/image" Target="../media/image538.png"/><Relationship Id="rId3" Type="http://schemas.openxmlformats.org/officeDocument/2006/relationships/image" Target="../media/image1.png"/><Relationship Id="rId7" Type="http://schemas.openxmlformats.org/officeDocument/2006/relationships/image" Target="../media/image532.png"/><Relationship Id="rId12" Type="http://schemas.openxmlformats.org/officeDocument/2006/relationships/image" Target="../media/image537.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531.png"/><Relationship Id="rId11" Type="http://schemas.openxmlformats.org/officeDocument/2006/relationships/image" Target="../media/image536.png"/><Relationship Id="rId5" Type="http://schemas.openxmlformats.org/officeDocument/2006/relationships/image" Target="../media/image530.png"/><Relationship Id="rId15" Type="http://schemas.openxmlformats.org/officeDocument/2006/relationships/image" Target="../media/image540.png"/><Relationship Id="rId10" Type="http://schemas.openxmlformats.org/officeDocument/2006/relationships/image" Target="../media/image535.png"/><Relationship Id="rId4" Type="http://schemas.openxmlformats.org/officeDocument/2006/relationships/image" Target="../media/image104.png"/><Relationship Id="rId9" Type="http://schemas.openxmlformats.org/officeDocument/2006/relationships/image" Target="../media/image534.png"/><Relationship Id="rId14" Type="http://schemas.openxmlformats.org/officeDocument/2006/relationships/image" Target="../media/image539.png"/></Relationships>
</file>

<file path=ppt/slides/_rels/slide37.xml.rels><?xml version="1.0" encoding="UTF-8" standalone="yes"?>
<Relationships xmlns="http://schemas.openxmlformats.org/package/2006/relationships"><Relationship Id="rId8" Type="http://schemas.openxmlformats.org/officeDocument/2006/relationships/image" Target="../media/image544.png"/><Relationship Id="rId13" Type="http://schemas.openxmlformats.org/officeDocument/2006/relationships/image" Target="../media/image549.png"/><Relationship Id="rId3" Type="http://schemas.openxmlformats.org/officeDocument/2006/relationships/image" Target="../media/image1.png"/><Relationship Id="rId7" Type="http://schemas.openxmlformats.org/officeDocument/2006/relationships/image" Target="../media/image543.png"/><Relationship Id="rId12" Type="http://schemas.openxmlformats.org/officeDocument/2006/relationships/image" Target="../media/image548.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542.png"/><Relationship Id="rId11" Type="http://schemas.openxmlformats.org/officeDocument/2006/relationships/image" Target="../media/image547.png"/><Relationship Id="rId5" Type="http://schemas.openxmlformats.org/officeDocument/2006/relationships/image" Target="../media/image541.png"/><Relationship Id="rId10" Type="http://schemas.openxmlformats.org/officeDocument/2006/relationships/image" Target="../media/image546.png"/><Relationship Id="rId4" Type="http://schemas.openxmlformats.org/officeDocument/2006/relationships/image" Target="../media/image104.png"/><Relationship Id="rId9" Type="http://schemas.openxmlformats.org/officeDocument/2006/relationships/image" Target="../media/image545.png"/></Relationships>
</file>

<file path=ppt/slides/_rels/slide38.xml.rels><?xml version="1.0" encoding="UTF-8" standalone="yes"?>
<Relationships xmlns="http://schemas.openxmlformats.org/package/2006/relationships"><Relationship Id="rId8" Type="http://schemas.openxmlformats.org/officeDocument/2006/relationships/image" Target="../media/image553.png"/><Relationship Id="rId13" Type="http://schemas.openxmlformats.org/officeDocument/2006/relationships/image" Target="../media/image558.png"/><Relationship Id="rId18" Type="http://schemas.openxmlformats.org/officeDocument/2006/relationships/image" Target="../media/image563.png"/><Relationship Id="rId3" Type="http://schemas.openxmlformats.org/officeDocument/2006/relationships/image" Target="../media/image1.png"/><Relationship Id="rId21" Type="http://schemas.openxmlformats.org/officeDocument/2006/relationships/image" Target="../media/image287.png"/><Relationship Id="rId7" Type="http://schemas.openxmlformats.org/officeDocument/2006/relationships/image" Target="../media/image552.png"/><Relationship Id="rId12" Type="http://schemas.openxmlformats.org/officeDocument/2006/relationships/image" Target="../media/image557.png"/><Relationship Id="rId17" Type="http://schemas.openxmlformats.org/officeDocument/2006/relationships/image" Target="../media/image562.png"/><Relationship Id="rId2" Type="http://schemas.openxmlformats.org/officeDocument/2006/relationships/notesSlide" Target="../notesSlides/notesSlide38.xml"/><Relationship Id="rId16" Type="http://schemas.openxmlformats.org/officeDocument/2006/relationships/image" Target="../media/image561.png"/><Relationship Id="rId20" Type="http://schemas.openxmlformats.org/officeDocument/2006/relationships/image" Target="../media/image565.png"/><Relationship Id="rId1" Type="http://schemas.openxmlformats.org/officeDocument/2006/relationships/slideLayout" Target="../slideLayouts/slideLayout1.xml"/><Relationship Id="rId6" Type="http://schemas.openxmlformats.org/officeDocument/2006/relationships/image" Target="../media/image551.png"/><Relationship Id="rId11" Type="http://schemas.openxmlformats.org/officeDocument/2006/relationships/image" Target="../media/image556.png"/><Relationship Id="rId5" Type="http://schemas.openxmlformats.org/officeDocument/2006/relationships/image" Target="../media/image550.png"/><Relationship Id="rId15" Type="http://schemas.openxmlformats.org/officeDocument/2006/relationships/image" Target="../media/image560.png"/><Relationship Id="rId10" Type="http://schemas.openxmlformats.org/officeDocument/2006/relationships/image" Target="../media/image555.png"/><Relationship Id="rId19" Type="http://schemas.openxmlformats.org/officeDocument/2006/relationships/image" Target="../media/image564.png"/><Relationship Id="rId4" Type="http://schemas.openxmlformats.org/officeDocument/2006/relationships/image" Target="../media/image42.png"/><Relationship Id="rId9" Type="http://schemas.openxmlformats.org/officeDocument/2006/relationships/image" Target="../media/image554.png"/><Relationship Id="rId14" Type="http://schemas.openxmlformats.org/officeDocument/2006/relationships/image" Target="../media/image559.png"/></Relationships>
</file>

<file path=ppt/slides/_rels/slide39.xml.rels><?xml version="1.0" encoding="UTF-8" standalone="yes"?>
<Relationships xmlns="http://schemas.openxmlformats.org/package/2006/relationships"><Relationship Id="rId8" Type="http://schemas.openxmlformats.org/officeDocument/2006/relationships/image" Target="../media/image454.png"/><Relationship Id="rId13" Type="http://schemas.openxmlformats.org/officeDocument/2006/relationships/image" Target="../media/image573.png"/><Relationship Id="rId3" Type="http://schemas.openxmlformats.org/officeDocument/2006/relationships/image" Target="../media/image1.png"/><Relationship Id="rId7" Type="http://schemas.openxmlformats.org/officeDocument/2006/relationships/image" Target="../media/image568.png"/><Relationship Id="rId12" Type="http://schemas.openxmlformats.org/officeDocument/2006/relationships/image" Target="../media/image572.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89.png"/><Relationship Id="rId11" Type="http://schemas.openxmlformats.org/officeDocument/2006/relationships/image" Target="../media/image571.png"/><Relationship Id="rId5" Type="http://schemas.openxmlformats.org/officeDocument/2006/relationships/image" Target="../media/image567.png"/><Relationship Id="rId10" Type="http://schemas.openxmlformats.org/officeDocument/2006/relationships/image" Target="../media/image570.png"/><Relationship Id="rId4" Type="http://schemas.openxmlformats.org/officeDocument/2006/relationships/image" Target="../media/image566.png"/><Relationship Id="rId9" Type="http://schemas.openxmlformats.org/officeDocument/2006/relationships/image" Target="../media/image569.png"/></Relationships>
</file>

<file path=ppt/slides/_rels/slide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1.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4.xml"/><Relationship Id="rId16"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image" Target="../media/image58.png"/><Relationship Id="rId7" Type="http://schemas.openxmlformats.org/officeDocument/2006/relationships/image" Target="../media/image60.png"/><Relationship Id="rId12" Type="http://schemas.openxmlformats.org/officeDocument/2006/relationships/image" Target="../media/image65.png"/><Relationship Id="rId17" Type="http://schemas.openxmlformats.org/officeDocument/2006/relationships/image" Target="../media/image70.png"/><Relationship Id="rId2" Type="http://schemas.openxmlformats.org/officeDocument/2006/relationships/notesSlide" Target="../notesSlides/notesSlide5.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42.png"/><Relationship Id="rId15" Type="http://schemas.openxmlformats.org/officeDocument/2006/relationships/image" Target="../media/image68.png"/><Relationship Id="rId10" Type="http://schemas.openxmlformats.org/officeDocument/2006/relationships/image" Target="../media/image63.png"/><Relationship Id="rId19" Type="http://schemas.openxmlformats.org/officeDocument/2006/relationships/image" Target="../media/image72.png"/><Relationship Id="rId4" Type="http://schemas.openxmlformats.org/officeDocument/2006/relationships/image" Target="../media/image1.png"/><Relationship Id="rId9" Type="http://schemas.openxmlformats.org/officeDocument/2006/relationships/image" Target="../media/image62.png"/><Relationship Id="rId14" Type="http://schemas.openxmlformats.org/officeDocument/2006/relationships/image" Target="../media/image67.png"/></Relationships>
</file>

<file path=ppt/slides/_rels/slide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6.xml"/><Relationship Id="rId16"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7.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18" Type="http://schemas.openxmlformats.org/officeDocument/2006/relationships/image" Target="../media/image102.png"/><Relationship Id="rId3" Type="http://schemas.openxmlformats.org/officeDocument/2006/relationships/image" Target="../media/image1.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 Type="http://schemas.openxmlformats.org/officeDocument/2006/relationships/notesSlide" Target="../notesSlides/notesSlide7.xml"/><Relationship Id="rId16" Type="http://schemas.openxmlformats.org/officeDocument/2006/relationships/image" Target="../media/image100.png"/><Relationship Id="rId1" Type="http://schemas.openxmlformats.org/officeDocument/2006/relationships/slideLayout" Target="../slideLayouts/slideLayout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19" Type="http://schemas.openxmlformats.org/officeDocument/2006/relationships/image" Target="../media/image103.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8.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18" Type="http://schemas.openxmlformats.org/officeDocument/2006/relationships/image" Target="../media/image117.png"/><Relationship Id="rId3" Type="http://schemas.openxmlformats.org/officeDocument/2006/relationships/image" Target="../media/image1.png"/><Relationship Id="rId7" Type="http://schemas.openxmlformats.org/officeDocument/2006/relationships/image" Target="../media/image60.png"/><Relationship Id="rId12" Type="http://schemas.openxmlformats.org/officeDocument/2006/relationships/image" Target="../media/image111.png"/><Relationship Id="rId17" Type="http://schemas.openxmlformats.org/officeDocument/2006/relationships/image" Target="../media/image116.png"/><Relationship Id="rId2" Type="http://schemas.openxmlformats.org/officeDocument/2006/relationships/notesSlide" Target="../notesSlides/notesSlide8.xml"/><Relationship Id="rId16"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image" Target="../media/image110.png"/><Relationship Id="rId5" Type="http://schemas.openxmlformats.org/officeDocument/2006/relationships/image" Target="../media/image105.png"/><Relationship Id="rId15" Type="http://schemas.openxmlformats.org/officeDocument/2006/relationships/image" Target="../media/image114.png"/><Relationship Id="rId10" Type="http://schemas.openxmlformats.org/officeDocument/2006/relationships/image" Target="../media/image109.png"/><Relationship Id="rId19" Type="http://schemas.openxmlformats.org/officeDocument/2006/relationships/image" Target="../media/image118.png"/><Relationship Id="rId4" Type="http://schemas.openxmlformats.org/officeDocument/2006/relationships/image" Target="../media/image104.png"/><Relationship Id="rId9" Type="http://schemas.openxmlformats.org/officeDocument/2006/relationships/image" Target="../media/image108.png"/><Relationship Id="rId14" Type="http://schemas.openxmlformats.org/officeDocument/2006/relationships/image" Target="../media/image113.png"/></Relationships>
</file>

<file path=ppt/slides/_rels/slide9.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png"/><Relationship Id="rId18" Type="http://schemas.openxmlformats.org/officeDocument/2006/relationships/image" Target="../media/image132.png"/><Relationship Id="rId3" Type="http://schemas.openxmlformats.org/officeDocument/2006/relationships/image" Target="../media/image1.png"/><Relationship Id="rId7" Type="http://schemas.openxmlformats.org/officeDocument/2006/relationships/image" Target="../media/image121.png"/><Relationship Id="rId12" Type="http://schemas.openxmlformats.org/officeDocument/2006/relationships/image" Target="../media/image126.png"/><Relationship Id="rId17" Type="http://schemas.openxmlformats.org/officeDocument/2006/relationships/image" Target="../media/image131.png"/><Relationship Id="rId2" Type="http://schemas.openxmlformats.org/officeDocument/2006/relationships/notesSlide" Target="../notesSlides/notesSlide9.xml"/><Relationship Id="rId16"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119.png"/><Relationship Id="rId15" Type="http://schemas.openxmlformats.org/officeDocument/2006/relationships/image" Target="../media/image129.png"/><Relationship Id="rId10" Type="http://schemas.openxmlformats.org/officeDocument/2006/relationships/image" Target="../media/image124.png"/><Relationship Id="rId4" Type="http://schemas.openxmlformats.org/officeDocument/2006/relationships/image" Target="../media/image31.png"/><Relationship Id="rId9" Type="http://schemas.openxmlformats.org/officeDocument/2006/relationships/image" Target="../media/image123.png"/><Relationship Id="rId14" Type="http://schemas.openxmlformats.org/officeDocument/2006/relationships/image" Target="../media/image128.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12192000" cy="566886"/>
          </a:xfrm>
          <a:prstGeom prst="rect">
            <a:avLst/>
          </a:prstGeom>
        </p:spPr>
      </p:pic>
      <p:pic>
        <p:nvPicPr>
          <p:cNvPr id="5" name="Image 3" descr="preencoded.png"/>
          <p:cNvPicPr>
            <a:picLocks noChangeAspect="1"/>
          </p:cNvPicPr>
          <p:nvPr/>
        </p:nvPicPr>
        <p:blipFill>
          <a:blip r:embed="rId5"/>
          <a:stretch>
            <a:fillRect/>
          </a:stretch>
        </p:blipFill>
        <p:spPr>
          <a:xfrm>
            <a:off x="571500" y="947886"/>
            <a:ext cx="11049000" cy="836265"/>
          </a:xfrm>
          <a:prstGeom prst="rect">
            <a:avLst/>
          </a:prstGeom>
        </p:spPr>
      </p:pic>
      <p:pic>
        <p:nvPicPr>
          <p:cNvPr id="6" name="Image 4" descr="preencoded.png"/>
          <p:cNvPicPr>
            <a:picLocks noChangeAspect="1"/>
          </p:cNvPicPr>
          <p:nvPr/>
        </p:nvPicPr>
        <p:blipFill>
          <a:blip r:embed="rId6"/>
          <a:stretch>
            <a:fillRect/>
          </a:stretch>
        </p:blipFill>
        <p:spPr>
          <a:xfrm>
            <a:off x="571500" y="2126159"/>
            <a:ext cx="5334000" cy="2135386"/>
          </a:xfrm>
          <a:prstGeom prst="rect">
            <a:avLst/>
          </a:prstGeom>
        </p:spPr>
      </p:pic>
      <p:pic>
        <p:nvPicPr>
          <p:cNvPr id="7" name="Image 5" descr="preencoded.png"/>
          <p:cNvPicPr>
            <a:picLocks noChangeAspect="1"/>
          </p:cNvPicPr>
          <p:nvPr/>
        </p:nvPicPr>
        <p:blipFill>
          <a:blip r:embed="rId7"/>
          <a:stretch>
            <a:fillRect/>
          </a:stretch>
        </p:blipFill>
        <p:spPr>
          <a:xfrm>
            <a:off x="809625" y="2364284"/>
            <a:ext cx="1627584" cy="295275"/>
          </a:xfrm>
          <a:prstGeom prst="rect">
            <a:avLst/>
          </a:prstGeom>
        </p:spPr>
      </p:pic>
      <p:pic>
        <p:nvPicPr>
          <p:cNvPr id="8" name="Image 6" descr="preencoded.png"/>
          <p:cNvPicPr>
            <a:picLocks noChangeAspect="1"/>
          </p:cNvPicPr>
          <p:nvPr/>
        </p:nvPicPr>
        <p:blipFill>
          <a:blip r:embed="rId8"/>
          <a:stretch>
            <a:fillRect/>
          </a:stretch>
        </p:blipFill>
        <p:spPr>
          <a:xfrm>
            <a:off x="923925" y="2450902"/>
            <a:ext cx="166688" cy="137220"/>
          </a:xfrm>
          <a:prstGeom prst="rect">
            <a:avLst/>
          </a:prstGeom>
        </p:spPr>
      </p:pic>
      <p:pic>
        <p:nvPicPr>
          <p:cNvPr id="9" name="Image 7" descr="preencoded.png"/>
          <p:cNvPicPr>
            <a:picLocks noChangeAspect="1"/>
          </p:cNvPicPr>
          <p:nvPr/>
        </p:nvPicPr>
        <p:blipFill>
          <a:blip r:embed="rId9"/>
          <a:stretch>
            <a:fillRect/>
          </a:stretch>
        </p:blipFill>
        <p:spPr>
          <a:xfrm>
            <a:off x="571500" y="4547295"/>
            <a:ext cx="5334000" cy="1400175"/>
          </a:xfrm>
          <a:prstGeom prst="rect">
            <a:avLst/>
          </a:prstGeom>
        </p:spPr>
      </p:pic>
      <p:pic>
        <p:nvPicPr>
          <p:cNvPr id="10" name="Image 8" descr="preencoded.png"/>
          <p:cNvPicPr>
            <a:picLocks noChangeAspect="1"/>
          </p:cNvPicPr>
          <p:nvPr/>
        </p:nvPicPr>
        <p:blipFill>
          <a:blip r:embed="rId10"/>
          <a:stretch>
            <a:fillRect/>
          </a:stretch>
        </p:blipFill>
        <p:spPr>
          <a:xfrm>
            <a:off x="762000" y="4769197"/>
            <a:ext cx="166688" cy="137220"/>
          </a:xfrm>
          <a:prstGeom prst="rect">
            <a:avLst/>
          </a:prstGeom>
        </p:spPr>
      </p:pic>
      <p:pic>
        <p:nvPicPr>
          <p:cNvPr id="11" name="Image 9" descr="preencoded.png"/>
          <p:cNvPicPr>
            <a:picLocks noChangeAspect="1"/>
          </p:cNvPicPr>
          <p:nvPr/>
        </p:nvPicPr>
        <p:blipFill>
          <a:blip r:embed="rId11"/>
          <a:stretch>
            <a:fillRect/>
          </a:stretch>
        </p:blipFill>
        <p:spPr>
          <a:xfrm>
            <a:off x="7558088" y="1974652"/>
            <a:ext cx="2790825" cy="3810000"/>
          </a:xfrm>
          <a:prstGeom prst="rect">
            <a:avLst/>
          </a:prstGeom>
        </p:spPr>
      </p:pic>
      <p:pic>
        <p:nvPicPr>
          <p:cNvPr id="12" name="Image 10" descr="preencoded.png"/>
          <p:cNvPicPr>
            <a:picLocks noChangeAspect="1"/>
          </p:cNvPicPr>
          <p:nvPr/>
        </p:nvPicPr>
        <p:blipFill>
          <a:blip r:embed="rId12"/>
          <a:stretch>
            <a:fillRect/>
          </a:stretch>
        </p:blipFill>
        <p:spPr>
          <a:xfrm>
            <a:off x="7558088" y="1974652"/>
            <a:ext cx="2790825" cy="3810000"/>
          </a:xfrm>
          <a:prstGeom prst="rect">
            <a:avLst/>
          </a:prstGeom>
        </p:spPr>
      </p:pic>
      <p:pic>
        <p:nvPicPr>
          <p:cNvPr id="13" name="Image 11" descr="preencoded.png"/>
          <p:cNvPicPr>
            <a:picLocks noChangeAspect="1"/>
          </p:cNvPicPr>
          <p:nvPr/>
        </p:nvPicPr>
        <p:blipFill>
          <a:blip r:embed="rId13"/>
          <a:stretch>
            <a:fillRect/>
          </a:stretch>
        </p:blipFill>
        <p:spPr>
          <a:xfrm>
            <a:off x="0" y="6479977"/>
            <a:ext cx="12192000" cy="378023"/>
          </a:xfrm>
          <a:prstGeom prst="rect">
            <a:avLst/>
          </a:prstGeom>
        </p:spPr>
      </p:pic>
      <p:sp>
        <p:nvSpPr>
          <p:cNvPr id="14" name="Text 0"/>
          <p:cNvSpPr/>
          <p:nvPr/>
        </p:nvSpPr>
        <p:spPr>
          <a:xfrm>
            <a:off x="3956000" y="111919"/>
            <a:ext cx="7132320" cy="342900"/>
          </a:xfrm>
          <a:prstGeom prst="rect">
            <a:avLst/>
          </a:prstGeom>
          <a:noFill/>
          <a:ln/>
        </p:spPr>
        <p:txBody>
          <a:bodyPr vert="horz" wrap="square" lIns="0" tIns="0" rIns="0" bIns="0" rtlCol="0" anchor="ctr"/>
          <a:lstStyle/>
          <a:p>
            <a:pPr marL="0" indent="0">
              <a:lnSpc>
                <a:spcPts val="2700"/>
              </a:lnSpc>
              <a:buNone/>
            </a:pPr>
            <a:r>
              <a:rPr lang="en-US" sz="1800" b="1" kern="0" spc="120" dirty="0">
                <a:solidFill>
                  <a:srgbClr val="FFFFFF"/>
                </a:solidFill>
              </a:rPr>
              <a:t>BRADFORD VTS TEACHING DECK</a:t>
            </a:r>
            <a:endParaRPr lang="en-US" sz="1800" dirty="0"/>
          </a:p>
        </p:txBody>
      </p:sp>
      <p:sp>
        <p:nvSpPr>
          <p:cNvPr id="15" name="Text 1"/>
          <p:cNvSpPr/>
          <p:nvPr/>
        </p:nvSpPr>
        <p:spPr>
          <a:xfrm>
            <a:off x="809625" y="947886"/>
            <a:ext cx="11382375" cy="502890"/>
          </a:xfrm>
          <a:prstGeom prst="rect">
            <a:avLst/>
          </a:prstGeom>
          <a:noFill/>
          <a:ln/>
        </p:spPr>
        <p:txBody>
          <a:bodyPr vert="horz" wrap="square" lIns="0" tIns="0" rIns="0" bIns="0" rtlCol="0" anchor="ctr"/>
          <a:lstStyle/>
          <a:p>
            <a:pPr marL="0" indent="0">
              <a:lnSpc>
                <a:spcPts val="3960"/>
              </a:lnSpc>
              <a:buNone/>
            </a:pPr>
            <a:r>
              <a:rPr lang="en-US" sz="3600" b="1" dirty="0">
                <a:solidFill>
                  <a:srgbClr val="2C3E50"/>
                </a:solidFill>
              </a:rPr>
              <a:t>Heart Failure in Primary Care</a:t>
            </a:r>
            <a:endParaRPr lang="en-US" sz="3600" dirty="0"/>
          </a:p>
        </p:txBody>
      </p:sp>
      <p:sp>
        <p:nvSpPr>
          <p:cNvPr id="16" name="Text 2"/>
          <p:cNvSpPr/>
          <p:nvPr/>
        </p:nvSpPr>
        <p:spPr>
          <a:xfrm>
            <a:off x="809625" y="1526977"/>
            <a:ext cx="11382375" cy="257175"/>
          </a:xfrm>
          <a:prstGeom prst="rect">
            <a:avLst/>
          </a:prstGeom>
          <a:noFill/>
          <a:ln/>
        </p:spPr>
        <p:txBody>
          <a:bodyPr vert="horz" wrap="square" lIns="0" tIns="0" rIns="0" bIns="0" rtlCol="0" anchor="ctr"/>
          <a:lstStyle/>
          <a:p>
            <a:pPr marL="0" indent="0">
              <a:lnSpc>
                <a:spcPts val="2025"/>
              </a:lnSpc>
              <a:buNone/>
            </a:pPr>
            <a:r>
              <a:rPr lang="en-US" sz="1350" kern="0" spc="90" dirty="0">
                <a:solidFill>
                  <a:srgbClr val="FF8C00"/>
                </a:solidFill>
              </a:rPr>
              <a:t>COMPREHENSIVE GP TRAINEE MODULE • NICE NG106 (2025)</a:t>
            </a:r>
            <a:endParaRPr lang="en-US" sz="1350" dirty="0"/>
          </a:p>
        </p:txBody>
      </p:sp>
      <p:sp>
        <p:nvSpPr>
          <p:cNvPr id="17" name="Text 3"/>
          <p:cNvSpPr/>
          <p:nvPr/>
        </p:nvSpPr>
        <p:spPr>
          <a:xfrm>
            <a:off x="1090613" y="2364284"/>
            <a:ext cx="2200714"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 CLINICAL UPDATE</a:t>
            </a:r>
            <a:endParaRPr lang="en-US" sz="1050" dirty="0"/>
          </a:p>
        </p:txBody>
      </p:sp>
      <p:sp>
        <p:nvSpPr>
          <p:cNvPr id="18" name="Text 4"/>
          <p:cNvSpPr/>
          <p:nvPr/>
        </p:nvSpPr>
        <p:spPr>
          <a:xfrm>
            <a:off x="809625" y="2802434"/>
            <a:ext cx="55321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NICE NG106 Standards</a:t>
            </a:r>
            <a:endParaRPr lang="en-US" sz="1650" dirty="0"/>
          </a:p>
        </p:txBody>
      </p:sp>
      <p:sp>
        <p:nvSpPr>
          <p:cNvPr id="19" name="Text 5"/>
          <p:cNvSpPr/>
          <p:nvPr/>
        </p:nvSpPr>
        <p:spPr>
          <a:xfrm>
            <a:off x="809625" y="3164384"/>
            <a:ext cx="5608320"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Last updated: September 2025</a:t>
            </a:r>
            <a:endParaRPr lang="en-US" sz="1200" dirty="0"/>
          </a:p>
        </p:txBody>
      </p:sp>
      <p:sp>
        <p:nvSpPr>
          <p:cNvPr id="20" name="Text 6"/>
          <p:cNvSpPr/>
          <p:nvPr/>
        </p:nvSpPr>
        <p:spPr>
          <a:xfrm>
            <a:off x="809625" y="3535859"/>
            <a:ext cx="4857750"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rPr>
              <a:t>Covering the </a:t>
            </a:r>
            <a:r>
              <a:rPr lang="en-US" sz="1200" b="1" dirty="0">
                <a:solidFill>
                  <a:srgbClr val="2C3E50"/>
                </a:solidFill>
              </a:rPr>
              <a:t>"Four Pillars"</a:t>
            </a:r>
            <a:r>
              <a:rPr lang="en-US" sz="1200" dirty="0">
                <a:solidFill>
                  <a:srgbClr val="2C3E50"/>
                </a:solidFill>
              </a:rPr>
              <a:t> of treatment, diagnostic pathways, and the full spectrum of HFrEF, HFmrEF, and HFpEF management.</a:t>
            </a:r>
            <a:endParaRPr lang="en-US" sz="1200" dirty="0"/>
          </a:p>
        </p:txBody>
      </p:sp>
      <p:sp>
        <p:nvSpPr>
          <p:cNvPr id="21" name="Text 7"/>
          <p:cNvSpPr/>
          <p:nvPr/>
        </p:nvSpPr>
        <p:spPr>
          <a:xfrm>
            <a:off x="1004887" y="4737795"/>
            <a:ext cx="4953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0392B"/>
                </a:solidFill>
              </a:rPr>
              <a:t>MEDICAL DISCLAIMER</a:t>
            </a:r>
            <a:endParaRPr lang="en-US" sz="1050" dirty="0"/>
          </a:p>
        </p:txBody>
      </p:sp>
      <p:sp>
        <p:nvSpPr>
          <p:cNvPr id="22" name="Text 8"/>
          <p:cNvSpPr/>
          <p:nvPr/>
        </p:nvSpPr>
        <p:spPr>
          <a:xfrm>
            <a:off x="762000" y="5014020"/>
            <a:ext cx="4953000" cy="742950"/>
          </a:xfrm>
          <a:prstGeom prst="rect">
            <a:avLst/>
          </a:prstGeom>
          <a:noFill/>
          <a:ln/>
        </p:spPr>
        <p:txBody>
          <a:bodyPr vert="horz" wrap="square" lIns="0" tIns="0" rIns="0" bIns="0" rtlCol="0" anchor="ctr"/>
          <a:lstStyle/>
          <a:p>
            <a:pPr marL="0" indent="0">
              <a:lnSpc>
                <a:spcPts val="1463"/>
              </a:lnSpc>
              <a:buNone/>
            </a:pPr>
            <a:r>
              <a:rPr lang="en-US" sz="975" i="1" dirty="0">
                <a:solidFill>
                  <a:srgbClr val="7F8C8D"/>
                </a:solidFill>
              </a:rPr>
              <a:t>This presentation is intended for educational purposes for GP trainees and healthcare professionals. Clinical decisions should always be based on the most current national guidelines (NICE/BNF) and tailored to the individual patient's clinical context. The authors accept no responsibility for clinical outcomes resulting from the use of this material.</a:t>
            </a:r>
            <a:endParaRPr lang="en-US" sz="975" dirty="0"/>
          </a:p>
        </p:txBody>
      </p:sp>
      <p:sp>
        <p:nvSpPr>
          <p:cNvPr id="23" name="Text 9"/>
          <p:cNvSpPr/>
          <p:nvPr/>
        </p:nvSpPr>
        <p:spPr>
          <a:xfrm>
            <a:off x="7317432" y="5927527"/>
            <a:ext cx="3271986" cy="171450"/>
          </a:xfrm>
          <a:prstGeom prst="rect">
            <a:avLst/>
          </a:prstGeom>
          <a:noFill/>
          <a:ln/>
        </p:spPr>
        <p:txBody>
          <a:bodyPr vert="horz" wrap="square" lIns="0" tIns="0" rIns="0" bIns="0" rtlCol="0" anchor="ctr"/>
          <a:lstStyle/>
          <a:p>
            <a:pPr marL="0" indent="0" algn="ctr">
              <a:lnSpc>
                <a:spcPts val="1350"/>
              </a:lnSpc>
              <a:buNone/>
            </a:pPr>
            <a:r>
              <a:rPr lang="en-US" sz="900" dirty="0">
                <a:solidFill>
                  <a:srgbClr val="95A5A6"/>
                </a:solidFill>
              </a:rPr>
              <a:t>Reference: NICE NG106 (2025) Clinical Management Standards</a:t>
            </a:r>
            <a:endParaRPr lang="en-US" sz="900" dirty="0"/>
          </a:p>
        </p:txBody>
      </p:sp>
      <p:sp>
        <p:nvSpPr>
          <p:cNvPr id="24" name="Text 10"/>
          <p:cNvSpPr/>
          <p:nvPr/>
        </p:nvSpPr>
        <p:spPr>
          <a:xfrm>
            <a:off x="5375225" y="6568976"/>
            <a:ext cx="336042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95A5A6"/>
                </a:solidFill>
              </a:rPr>
              <a:t>www.bradfordvts.co.uk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436340"/>
            <a:ext cx="6686550" cy="1076325"/>
          </a:xfrm>
          <a:prstGeom prst="rect">
            <a:avLst/>
          </a:prstGeom>
        </p:spPr>
      </p:pic>
      <p:pic>
        <p:nvPicPr>
          <p:cNvPr id="6" name="Image 4" descr="preencoded.png"/>
          <p:cNvPicPr>
            <a:picLocks noChangeAspect="1"/>
          </p:cNvPicPr>
          <p:nvPr/>
        </p:nvPicPr>
        <p:blipFill>
          <a:blip r:embed="rId6"/>
          <a:stretch>
            <a:fillRect/>
          </a:stretch>
        </p:blipFill>
        <p:spPr>
          <a:xfrm>
            <a:off x="571500" y="1688753"/>
            <a:ext cx="571500" cy="571500"/>
          </a:xfrm>
          <a:prstGeom prst="rect">
            <a:avLst/>
          </a:prstGeom>
        </p:spPr>
      </p:pic>
      <p:pic>
        <p:nvPicPr>
          <p:cNvPr id="7" name="Image 5" descr="preencoded.png"/>
          <p:cNvPicPr>
            <a:picLocks noChangeAspect="1"/>
          </p:cNvPicPr>
          <p:nvPr/>
        </p:nvPicPr>
        <p:blipFill>
          <a:blip r:embed="rId7"/>
          <a:stretch>
            <a:fillRect/>
          </a:stretch>
        </p:blipFill>
        <p:spPr>
          <a:xfrm>
            <a:off x="714375" y="1860203"/>
            <a:ext cx="285750" cy="228600"/>
          </a:xfrm>
          <a:prstGeom prst="rect">
            <a:avLst/>
          </a:prstGeom>
        </p:spPr>
      </p:pic>
      <p:pic>
        <p:nvPicPr>
          <p:cNvPr id="8" name="Image 6" descr="preencoded.png"/>
          <p:cNvPicPr>
            <a:picLocks noChangeAspect="1"/>
          </p:cNvPicPr>
          <p:nvPr/>
        </p:nvPicPr>
        <p:blipFill>
          <a:blip r:embed="rId8"/>
          <a:stretch>
            <a:fillRect/>
          </a:stretch>
        </p:blipFill>
        <p:spPr>
          <a:xfrm>
            <a:off x="3605213" y="2655540"/>
            <a:ext cx="238125" cy="190500"/>
          </a:xfrm>
          <a:prstGeom prst="rect">
            <a:avLst/>
          </a:prstGeom>
        </p:spPr>
      </p:pic>
      <p:pic>
        <p:nvPicPr>
          <p:cNvPr id="9" name="Image 7" descr="preencoded.png"/>
          <p:cNvPicPr>
            <a:picLocks noChangeAspect="1"/>
          </p:cNvPicPr>
          <p:nvPr/>
        </p:nvPicPr>
        <p:blipFill>
          <a:blip r:embed="rId9"/>
          <a:stretch>
            <a:fillRect/>
          </a:stretch>
        </p:blipFill>
        <p:spPr>
          <a:xfrm>
            <a:off x="381000" y="2988915"/>
            <a:ext cx="6686550" cy="1076325"/>
          </a:xfrm>
          <a:prstGeom prst="rect">
            <a:avLst/>
          </a:prstGeom>
        </p:spPr>
      </p:pic>
      <p:pic>
        <p:nvPicPr>
          <p:cNvPr id="10" name="Image 8" descr="preencoded.png"/>
          <p:cNvPicPr>
            <a:picLocks noChangeAspect="1"/>
          </p:cNvPicPr>
          <p:nvPr/>
        </p:nvPicPr>
        <p:blipFill>
          <a:blip r:embed="rId10"/>
          <a:stretch>
            <a:fillRect/>
          </a:stretch>
        </p:blipFill>
        <p:spPr>
          <a:xfrm>
            <a:off x="571500" y="3241328"/>
            <a:ext cx="571500" cy="571500"/>
          </a:xfrm>
          <a:prstGeom prst="rect">
            <a:avLst/>
          </a:prstGeom>
        </p:spPr>
      </p:pic>
      <p:pic>
        <p:nvPicPr>
          <p:cNvPr id="11" name="Image 9" descr="preencoded.png"/>
          <p:cNvPicPr>
            <a:picLocks noChangeAspect="1"/>
          </p:cNvPicPr>
          <p:nvPr/>
        </p:nvPicPr>
        <p:blipFill>
          <a:blip r:embed="rId11"/>
          <a:stretch>
            <a:fillRect/>
          </a:stretch>
        </p:blipFill>
        <p:spPr>
          <a:xfrm>
            <a:off x="714375" y="3412778"/>
            <a:ext cx="285750" cy="228600"/>
          </a:xfrm>
          <a:prstGeom prst="rect">
            <a:avLst/>
          </a:prstGeom>
        </p:spPr>
      </p:pic>
      <p:pic>
        <p:nvPicPr>
          <p:cNvPr id="12" name="Image 10" descr="preencoded.png"/>
          <p:cNvPicPr>
            <a:picLocks noChangeAspect="1"/>
          </p:cNvPicPr>
          <p:nvPr/>
        </p:nvPicPr>
        <p:blipFill>
          <a:blip r:embed="rId8"/>
          <a:stretch>
            <a:fillRect/>
          </a:stretch>
        </p:blipFill>
        <p:spPr>
          <a:xfrm>
            <a:off x="3605213" y="4208115"/>
            <a:ext cx="238125" cy="190500"/>
          </a:xfrm>
          <a:prstGeom prst="rect">
            <a:avLst/>
          </a:prstGeom>
        </p:spPr>
      </p:pic>
      <p:pic>
        <p:nvPicPr>
          <p:cNvPr id="13" name="Image 11" descr="preencoded.png"/>
          <p:cNvPicPr>
            <a:picLocks noChangeAspect="1"/>
          </p:cNvPicPr>
          <p:nvPr/>
        </p:nvPicPr>
        <p:blipFill>
          <a:blip r:embed="rId5"/>
          <a:stretch>
            <a:fillRect/>
          </a:stretch>
        </p:blipFill>
        <p:spPr>
          <a:xfrm>
            <a:off x="381000" y="4541490"/>
            <a:ext cx="6686550" cy="1076325"/>
          </a:xfrm>
          <a:prstGeom prst="rect">
            <a:avLst/>
          </a:prstGeom>
        </p:spPr>
      </p:pic>
      <p:pic>
        <p:nvPicPr>
          <p:cNvPr id="14" name="Image 12" descr="preencoded.png"/>
          <p:cNvPicPr>
            <a:picLocks noChangeAspect="1"/>
          </p:cNvPicPr>
          <p:nvPr/>
        </p:nvPicPr>
        <p:blipFill>
          <a:blip r:embed="rId6"/>
          <a:stretch>
            <a:fillRect/>
          </a:stretch>
        </p:blipFill>
        <p:spPr>
          <a:xfrm>
            <a:off x="571500" y="4793903"/>
            <a:ext cx="571500" cy="571500"/>
          </a:xfrm>
          <a:prstGeom prst="rect">
            <a:avLst/>
          </a:prstGeom>
        </p:spPr>
      </p:pic>
      <p:pic>
        <p:nvPicPr>
          <p:cNvPr id="15" name="Image 13" descr="preencoded.png"/>
          <p:cNvPicPr>
            <a:picLocks noChangeAspect="1"/>
          </p:cNvPicPr>
          <p:nvPr/>
        </p:nvPicPr>
        <p:blipFill>
          <a:blip r:embed="rId12"/>
          <a:stretch>
            <a:fillRect/>
          </a:stretch>
        </p:blipFill>
        <p:spPr>
          <a:xfrm>
            <a:off x="714375" y="4965353"/>
            <a:ext cx="285750" cy="228600"/>
          </a:xfrm>
          <a:prstGeom prst="rect">
            <a:avLst/>
          </a:prstGeom>
        </p:spPr>
      </p:pic>
      <p:pic>
        <p:nvPicPr>
          <p:cNvPr id="16" name="Image 14" descr="preencoded.png"/>
          <p:cNvPicPr>
            <a:picLocks noChangeAspect="1"/>
          </p:cNvPicPr>
          <p:nvPr/>
        </p:nvPicPr>
        <p:blipFill>
          <a:blip r:embed="rId13"/>
          <a:stretch>
            <a:fillRect/>
          </a:stretch>
        </p:blipFill>
        <p:spPr>
          <a:xfrm>
            <a:off x="7353300" y="1422053"/>
            <a:ext cx="4457700" cy="1347788"/>
          </a:xfrm>
          <a:prstGeom prst="rect">
            <a:avLst/>
          </a:prstGeom>
        </p:spPr>
      </p:pic>
      <p:pic>
        <p:nvPicPr>
          <p:cNvPr id="17" name="Image 15" descr="preencoded.png"/>
          <p:cNvPicPr>
            <a:picLocks noChangeAspect="1"/>
          </p:cNvPicPr>
          <p:nvPr/>
        </p:nvPicPr>
        <p:blipFill>
          <a:blip r:embed="rId14"/>
          <a:stretch>
            <a:fillRect/>
          </a:stretch>
        </p:blipFill>
        <p:spPr>
          <a:xfrm>
            <a:off x="7543800" y="1650653"/>
            <a:ext cx="190500" cy="152400"/>
          </a:xfrm>
          <a:prstGeom prst="rect">
            <a:avLst/>
          </a:prstGeom>
        </p:spPr>
      </p:pic>
      <p:pic>
        <p:nvPicPr>
          <p:cNvPr id="18" name="Image 16" descr="preencoded.png"/>
          <p:cNvPicPr>
            <a:picLocks noChangeAspect="1"/>
          </p:cNvPicPr>
          <p:nvPr/>
        </p:nvPicPr>
        <p:blipFill>
          <a:blip r:embed="rId15"/>
          <a:stretch>
            <a:fillRect/>
          </a:stretch>
        </p:blipFill>
        <p:spPr>
          <a:xfrm>
            <a:off x="7353300" y="2960340"/>
            <a:ext cx="4457700" cy="1347788"/>
          </a:xfrm>
          <a:prstGeom prst="rect">
            <a:avLst/>
          </a:prstGeom>
        </p:spPr>
      </p:pic>
      <p:pic>
        <p:nvPicPr>
          <p:cNvPr id="19" name="Image 17" descr="preencoded.png"/>
          <p:cNvPicPr>
            <a:picLocks noChangeAspect="1"/>
          </p:cNvPicPr>
          <p:nvPr/>
        </p:nvPicPr>
        <p:blipFill>
          <a:blip r:embed="rId16"/>
          <a:stretch>
            <a:fillRect/>
          </a:stretch>
        </p:blipFill>
        <p:spPr>
          <a:xfrm>
            <a:off x="7543800" y="3188940"/>
            <a:ext cx="190500" cy="152400"/>
          </a:xfrm>
          <a:prstGeom prst="rect">
            <a:avLst/>
          </a:prstGeom>
        </p:spPr>
      </p:pic>
      <p:pic>
        <p:nvPicPr>
          <p:cNvPr id="20" name="Image 18" descr="preencoded.png"/>
          <p:cNvPicPr>
            <a:picLocks noChangeAspect="1"/>
          </p:cNvPicPr>
          <p:nvPr/>
        </p:nvPicPr>
        <p:blipFill>
          <a:blip r:embed="rId17"/>
          <a:stretch>
            <a:fillRect/>
          </a:stretch>
        </p:blipFill>
        <p:spPr>
          <a:xfrm>
            <a:off x="7353300" y="4498628"/>
            <a:ext cx="4457700" cy="1133475"/>
          </a:xfrm>
          <a:prstGeom prst="rect">
            <a:avLst/>
          </a:prstGeom>
        </p:spPr>
      </p:pic>
      <p:pic>
        <p:nvPicPr>
          <p:cNvPr id="21" name="Image 19" descr="preencoded.png"/>
          <p:cNvPicPr>
            <a:picLocks noChangeAspect="1"/>
          </p:cNvPicPr>
          <p:nvPr/>
        </p:nvPicPr>
        <p:blipFill>
          <a:blip r:embed="rId18"/>
          <a:stretch>
            <a:fillRect/>
          </a:stretch>
        </p:blipFill>
        <p:spPr>
          <a:xfrm>
            <a:off x="7496175" y="4680496"/>
            <a:ext cx="166688" cy="137220"/>
          </a:xfrm>
          <a:prstGeom prst="rect">
            <a:avLst/>
          </a:prstGeom>
        </p:spPr>
      </p:pic>
      <p:sp>
        <p:nvSpPr>
          <p:cNvPr id="22"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Step 2: The Natriuretic Peptide Pathway</a:t>
            </a:r>
            <a:endParaRPr lang="en-US" sz="2100" dirty="0"/>
          </a:p>
        </p:txBody>
      </p:sp>
      <p:sp>
        <p:nvSpPr>
          <p:cNvPr id="23"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4" name="Text 2"/>
          <p:cNvSpPr/>
          <p:nvPr/>
        </p:nvSpPr>
        <p:spPr>
          <a:xfrm>
            <a:off x="1333500" y="1626840"/>
            <a:ext cx="5543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Step 1: Clinical Suspicion</a:t>
            </a:r>
            <a:endParaRPr lang="en-US" sz="1350" dirty="0"/>
          </a:p>
        </p:txBody>
      </p:sp>
      <p:sp>
        <p:nvSpPr>
          <p:cNvPr id="25" name="Text 3"/>
          <p:cNvSpPr/>
          <p:nvPr/>
        </p:nvSpPr>
        <p:spPr>
          <a:xfrm>
            <a:off x="1333500" y="1922115"/>
            <a:ext cx="554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576574"/>
                </a:solidFill>
              </a:rPr>
              <a:t>Identify red flag symptoms: breathlessness, orthopnoea, PND, and ankle swelling. Assess for risk factors (ischaemic heart disease, hypertension).</a:t>
            </a:r>
            <a:endParaRPr lang="en-US" sz="1125" dirty="0"/>
          </a:p>
        </p:txBody>
      </p:sp>
      <p:sp>
        <p:nvSpPr>
          <p:cNvPr id="26" name="Text 4"/>
          <p:cNvSpPr/>
          <p:nvPr/>
        </p:nvSpPr>
        <p:spPr>
          <a:xfrm>
            <a:off x="1333500" y="3179415"/>
            <a:ext cx="6515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Step 2: NP Testing (First-Line)</a:t>
            </a:r>
            <a:endParaRPr lang="en-US" sz="1350" dirty="0"/>
          </a:p>
        </p:txBody>
      </p:sp>
      <p:sp>
        <p:nvSpPr>
          <p:cNvPr id="27" name="Text 5"/>
          <p:cNvSpPr/>
          <p:nvPr/>
        </p:nvSpPr>
        <p:spPr>
          <a:xfrm>
            <a:off x="1333500" y="3474690"/>
            <a:ext cx="554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576574"/>
                </a:solidFill>
              </a:rPr>
              <a:t>Request </a:t>
            </a:r>
            <a:r>
              <a:rPr lang="en-US" sz="1125" b="1" dirty="0">
                <a:solidFill>
                  <a:srgbClr val="FF8C00"/>
                </a:solidFill>
              </a:rPr>
              <a:t>NT-proBNP</a:t>
            </a:r>
            <a:r>
              <a:rPr lang="en-US" sz="1125" dirty="0">
                <a:solidFill>
                  <a:srgbClr val="576574"/>
                </a:solidFill>
              </a:rPr>
              <a:t> (or BNP) in primary care. This is the "gatekeeper" test with high negative predictive value.</a:t>
            </a:r>
            <a:endParaRPr lang="en-US" sz="1125" dirty="0"/>
          </a:p>
        </p:txBody>
      </p:sp>
      <p:sp>
        <p:nvSpPr>
          <p:cNvPr id="28" name="Text 6"/>
          <p:cNvSpPr/>
          <p:nvPr/>
        </p:nvSpPr>
        <p:spPr>
          <a:xfrm>
            <a:off x="1333500" y="4731990"/>
            <a:ext cx="5543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Step 3: Referral Logic</a:t>
            </a:r>
            <a:endParaRPr lang="en-US" sz="1350" dirty="0"/>
          </a:p>
        </p:txBody>
      </p:sp>
      <p:sp>
        <p:nvSpPr>
          <p:cNvPr id="29" name="Text 7"/>
          <p:cNvSpPr/>
          <p:nvPr/>
        </p:nvSpPr>
        <p:spPr>
          <a:xfrm>
            <a:off x="1333500" y="5027265"/>
            <a:ext cx="554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576574"/>
                </a:solidFill>
              </a:rPr>
              <a:t>Referral for specialist assessment and echocardiography is </a:t>
            </a:r>
            <a:r>
              <a:rPr lang="en-US" sz="1125" b="1" dirty="0">
                <a:solidFill>
                  <a:srgbClr val="FF8C00"/>
                </a:solidFill>
              </a:rPr>
              <a:t>mandatory only if NP is raised</a:t>
            </a:r>
            <a:r>
              <a:rPr lang="en-US" sz="1125" dirty="0">
                <a:solidFill>
                  <a:srgbClr val="576574"/>
                </a:solidFill>
              </a:rPr>
              <a:t>. Low NP usually excludes HF.</a:t>
            </a:r>
            <a:endParaRPr lang="en-US" sz="1125" dirty="0"/>
          </a:p>
        </p:txBody>
      </p:sp>
      <p:sp>
        <p:nvSpPr>
          <p:cNvPr id="30" name="Text 8"/>
          <p:cNvSpPr/>
          <p:nvPr/>
        </p:nvSpPr>
        <p:spPr>
          <a:xfrm>
            <a:off x="7829550" y="1612553"/>
            <a:ext cx="40767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rPr>
              <a:t>AKT EXAM PEARL</a:t>
            </a:r>
            <a:endParaRPr lang="en-US" sz="1200" dirty="0"/>
          </a:p>
        </p:txBody>
      </p:sp>
      <p:sp>
        <p:nvSpPr>
          <p:cNvPr id="31" name="Text 9"/>
          <p:cNvSpPr/>
          <p:nvPr/>
        </p:nvSpPr>
        <p:spPr>
          <a:xfrm>
            <a:off x="7543800" y="1936403"/>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NT-proBNP is always the </a:t>
            </a:r>
            <a:r>
              <a:rPr lang="en-US" sz="1125" b="1" dirty="0">
                <a:solidFill>
                  <a:srgbClr val="FFFFFF"/>
                </a:solidFill>
              </a:rPr>
              <a:t>first investigation</a:t>
            </a:r>
            <a:r>
              <a:rPr lang="en-US" sz="1125" dirty="0">
                <a:solidFill>
                  <a:srgbClr val="FFFFFF"/>
                </a:solidFill>
              </a:rPr>
              <a:t>. Do not jump straight to an echocardiogram in primary care. NP levels drive the urgency of the 2-week vs. 6-week referral pathway.</a:t>
            </a:r>
            <a:endParaRPr lang="en-US" sz="1125" dirty="0"/>
          </a:p>
        </p:txBody>
      </p:sp>
      <p:sp>
        <p:nvSpPr>
          <p:cNvPr id="32" name="Text 10"/>
          <p:cNvSpPr/>
          <p:nvPr/>
        </p:nvSpPr>
        <p:spPr>
          <a:xfrm>
            <a:off x="7829550" y="3150840"/>
            <a:ext cx="40767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rPr>
              <a:t>PRIMARY CARE SAFE</a:t>
            </a:r>
            <a:endParaRPr lang="en-US" sz="1200" dirty="0"/>
          </a:p>
        </p:txBody>
      </p:sp>
      <p:sp>
        <p:nvSpPr>
          <p:cNvPr id="33" name="Text 11"/>
          <p:cNvSpPr/>
          <p:nvPr/>
        </p:nvSpPr>
        <p:spPr>
          <a:xfrm>
            <a:off x="7543800" y="3474690"/>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rPr>
              <a:t>If NT-proBNP is </a:t>
            </a:r>
            <a:r>
              <a:rPr lang="en-US" sz="1125" b="1" dirty="0">
                <a:solidFill>
                  <a:srgbClr val="FFFFFF"/>
                </a:solidFill>
              </a:rPr>
              <a:t>&lt;400 ng/L</a:t>
            </a:r>
            <a:r>
              <a:rPr lang="en-US" sz="1125" dirty="0">
                <a:solidFill>
                  <a:srgbClr val="FFFFFF"/>
                </a:solidFill>
              </a:rPr>
              <a:t>, heart failure is highly unlikely. You can safely investigate alternative causes (COPD, anaemia, obesity) without an immediate cardiology referral.</a:t>
            </a:r>
            <a:endParaRPr lang="en-US" sz="1125" dirty="0"/>
          </a:p>
        </p:txBody>
      </p:sp>
      <p:sp>
        <p:nvSpPr>
          <p:cNvPr id="34" name="Text 12"/>
          <p:cNvSpPr/>
          <p:nvPr/>
        </p:nvSpPr>
        <p:spPr>
          <a:xfrm>
            <a:off x="7662863" y="4498628"/>
            <a:ext cx="4171950" cy="1133475"/>
          </a:xfrm>
          <a:prstGeom prst="rect">
            <a:avLst/>
          </a:prstGeom>
          <a:noFill/>
          <a:ln/>
        </p:spPr>
        <p:txBody>
          <a:bodyPr vert="horz" wrap="square" lIns="0" tIns="0" rIns="0" bIns="0" rtlCol="0" anchor="ctr"/>
          <a:lstStyle/>
          <a:p>
            <a:pPr marL="0" indent="0">
              <a:lnSpc>
                <a:spcPts val="1575"/>
              </a:lnSpc>
              <a:buNone/>
            </a:pPr>
            <a:r>
              <a:rPr lang="en-US" sz="1050" b="1" dirty="0">
                <a:solidFill>
                  <a:srgbClr val="C0392B"/>
                </a:solidFill>
              </a:rPr>
              <a:t> CLINICAL CAVEAT</a:t>
            </a:r>
            <a:r>
              <a:rPr lang="en-US" sz="1050" dirty="0">
                <a:solidFill>
                  <a:srgbClr val="2C3E50"/>
                </a:solidFill>
              </a:rPr>
              <a:t>NP levels can be falsely low in acute pulmonary oedema. If HF is strongly suspected and the patient is acutely unwell, refer urgently regardless of NP result.</a:t>
            </a:r>
            <a:endParaRPr lang="en-US" sz="1050" dirty="0"/>
          </a:p>
        </p:txBody>
      </p:sp>
      <p:sp>
        <p:nvSpPr>
          <p:cNvPr id="35" name="Text 13"/>
          <p:cNvSpPr/>
          <p:nvPr/>
        </p:nvSpPr>
        <p:spPr>
          <a:xfrm>
            <a:off x="381000" y="6543675"/>
            <a:ext cx="11430000" cy="171450"/>
          </a:xfrm>
          <a:prstGeom prst="rect">
            <a:avLst/>
          </a:prstGeom>
          <a:noFill/>
          <a:ln/>
        </p:spPr>
        <p:txBody>
          <a:bodyPr vert="horz" wrap="square" lIns="0" tIns="0" rIns="0" bIns="0" rtlCol="0" anchor="ctr"/>
          <a:lstStyle/>
          <a:p>
            <a:pPr marL="0" indent="0" algn="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11430000" cy="2599730"/>
          </a:xfrm>
          <a:prstGeom prst="rect">
            <a:avLst/>
          </a:prstGeom>
        </p:spPr>
      </p:pic>
      <p:pic>
        <p:nvPicPr>
          <p:cNvPr id="6" name="Image 4" descr="preencoded.png"/>
          <p:cNvPicPr>
            <a:picLocks noChangeAspect="1"/>
          </p:cNvPicPr>
          <p:nvPr/>
        </p:nvPicPr>
        <p:blipFill>
          <a:blip r:embed="rId6"/>
          <a:stretch>
            <a:fillRect/>
          </a:stretch>
        </p:blipFill>
        <p:spPr>
          <a:xfrm>
            <a:off x="381000" y="891480"/>
            <a:ext cx="2857500" cy="542925"/>
          </a:xfrm>
          <a:prstGeom prst="rect">
            <a:avLst/>
          </a:prstGeom>
        </p:spPr>
      </p:pic>
      <p:pic>
        <p:nvPicPr>
          <p:cNvPr id="7" name="Image 5" descr="preencoded.png"/>
          <p:cNvPicPr>
            <a:picLocks noChangeAspect="1"/>
          </p:cNvPicPr>
          <p:nvPr/>
        </p:nvPicPr>
        <p:blipFill>
          <a:blip r:embed="rId6"/>
          <a:stretch>
            <a:fillRect/>
          </a:stretch>
        </p:blipFill>
        <p:spPr>
          <a:xfrm>
            <a:off x="3238500" y="891480"/>
            <a:ext cx="2857500" cy="542925"/>
          </a:xfrm>
          <a:prstGeom prst="rect">
            <a:avLst/>
          </a:prstGeom>
        </p:spPr>
      </p:pic>
      <p:pic>
        <p:nvPicPr>
          <p:cNvPr id="8" name="Image 6" descr="preencoded.png"/>
          <p:cNvPicPr>
            <a:picLocks noChangeAspect="1"/>
          </p:cNvPicPr>
          <p:nvPr/>
        </p:nvPicPr>
        <p:blipFill>
          <a:blip r:embed="rId7"/>
          <a:stretch>
            <a:fillRect/>
          </a:stretch>
        </p:blipFill>
        <p:spPr>
          <a:xfrm>
            <a:off x="6096000" y="891480"/>
            <a:ext cx="5715000" cy="542925"/>
          </a:xfrm>
          <a:prstGeom prst="rect">
            <a:avLst/>
          </a:prstGeom>
        </p:spPr>
      </p:pic>
      <p:pic>
        <p:nvPicPr>
          <p:cNvPr id="9" name="Image 7" descr="preencoded.png"/>
          <p:cNvPicPr>
            <a:picLocks noChangeAspect="1"/>
          </p:cNvPicPr>
          <p:nvPr/>
        </p:nvPicPr>
        <p:blipFill>
          <a:blip r:embed="rId8"/>
          <a:stretch>
            <a:fillRect/>
          </a:stretch>
        </p:blipFill>
        <p:spPr>
          <a:xfrm>
            <a:off x="381000" y="1434405"/>
            <a:ext cx="2857500" cy="525661"/>
          </a:xfrm>
          <a:prstGeom prst="rect">
            <a:avLst/>
          </a:prstGeom>
        </p:spPr>
      </p:pic>
      <p:pic>
        <p:nvPicPr>
          <p:cNvPr id="10" name="Image 8" descr="preencoded.png"/>
          <p:cNvPicPr>
            <a:picLocks noChangeAspect="1"/>
          </p:cNvPicPr>
          <p:nvPr/>
        </p:nvPicPr>
        <p:blipFill>
          <a:blip r:embed="rId8"/>
          <a:stretch>
            <a:fillRect/>
          </a:stretch>
        </p:blipFill>
        <p:spPr>
          <a:xfrm>
            <a:off x="3238500" y="1434405"/>
            <a:ext cx="2857500" cy="525661"/>
          </a:xfrm>
          <a:prstGeom prst="rect">
            <a:avLst/>
          </a:prstGeom>
        </p:spPr>
      </p:pic>
      <p:pic>
        <p:nvPicPr>
          <p:cNvPr id="11" name="Image 9" descr="preencoded.png"/>
          <p:cNvPicPr>
            <a:picLocks noChangeAspect="1"/>
          </p:cNvPicPr>
          <p:nvPr/>
        </p:nvPicPr>
        <p:blipFill>
          <a:blip r:embed="rId9"/>
          <a:stretch>
            <a:fillRect/>
          </a:stretch>
        </p:blipFill>
        <p:spPr>
          <a:xfrm>
            <a:off x="6096000" y="1434405"/>
            <a:ext cx="5715000" cy="525661"/>
          </a:xfrm>
          <a:prstGeom prst="rect">
            <a:avLst/>
          </a:prstGeom>
        </p:spPr>
      </p:pic>
      <p:pic>
        <p:nvPicPr>
          <p:cNvPr id="12" name="Image 10" descr="preencoded.png"/>
          <p:cNvPicPr>
            <a:picLocks noChangeAspect="1"/>
          </p:cNvPicPr>
          <p:nvPr/>
        </p:nvPicPr>
        <p:blipFill>
          <a:blip r:embed="rId10"/>
          <a:stretch>
            <a:fillRect/>
          </a:stretch>
        </p:blipFill>
        <p:spPr>
          <a:xfrm>
            <a:off x="381000" y="1960066"/>
            <a:ext cx="2857500" cy="765572"/>
          </a:xfrm>
          <a:prstGeom prst="rect">
            <a:avLst/>
          </a:prstGeom>
        </p:spPr>
      </p:pic>
      <p:pic>
        <p:nvPicPr>
          <p:cNvPr id="13" name="Image 11" descr="preencoded.png"/>
          <p:cNvPicPr>
            <a:picLocks noChangeAspect="1"/>
          </p:cNvPicPr>
          <p:nvPr/>
        </p:nvPicPr>
        <p:blipFill>
          <a:blip r:embed="rId10"/>
          <a:stretch>
            <a:fillRect/>
          </a:stretch>
        </p:blipFill>
        <p:spPr>
          <a:xfrm>
            <a:off x="3238500" y="1960066"/>
            <a:ext cx="2857500" cy="765572"/>
          </a:xfrm>
          <a:prstGeom prst="rect">
            <a:avLst/>
          </a:prstGeom>
        </p:spPr>
      </p:pic>
      <p:pic>
        <p:nvPicPr>
          <p:cNvPr id="14" name="Image 12" descr="preencoded.png"/>
          <p:cNvPicPr>
            <a:picLocks noChangeAspect="1"/>
          </p:cNvPicPr>
          <p:nvPr/>
        </p:nvPicPr>
        <p:blipFill>
          <a:blip r:embed="rId11"/>
          <a:stretch>
            <a:fillRect/>
          </a:stretch>
        </p:blipFill>
        <p:spPr>
          <a:xfrm>
            <a:off x="6096000" y="1960066"/>
            <a:ext cx="5715000" cy="765572"/>
          </a:xfrm>
          <a:prstGeom prst="rect">
            <a:avLst/>
          </a:prstGeom>
        </p:spPr>
      </p:pic>
      <p:pic>
        <p:nvPicPr>
          <p:cNvPr id="15" name="Image 13" descr="preencoded.png"/>
          <p:cNvPicPr>
            <a:picLocks noChangeAspect="1"/>
          </p:cNvPicPr>
          <p:nvPr/>
        </p:nvPicPr>
        <p:blipFill>
          <a:blip r:embed="rId12"/>
          <a:stretch>
            <a:fillRect/>
          </a:stretch>
        </p:blipFill>
        <p:spPr>
          <a:xfrm>
            <a:off x="381000" y="3681710"/>
            <a:ext cx="5619750" cy="1233488"/>
          </a:xfrm>
          <a:prstGeom prst="rect">
            <a:avLst/>
          </a:prstGeom>
        </p:spPr>
      </p:pic>
      <p:pic>
        <p:nvPicPr>
          <p:cNvPr id="16" name="Image 14" descr="preencoded.png"/>
          <p:cNvPicPr>
            <a:picLocks noChangeAspect="1"/>
          </p:cNvPicPr>
          <p:nvPr/>
        </p:nvPicPr>
        <p:blipFill>
          <a:blip r:embed="rId13"/>
          <a:stretch>
            <a:fillRect/>
          </a:stretch>
        </p:blipFill>
        <p:spPr>
          <a:xfrm>
            <a:off x="523875" y="3862685"/>
            <a:ext cx="190500" cy="152400"/>
          </a:xfrm>
          <a:prstGeom prst="rect">
            <a:avLst/>
          </a:prstGeom>
        </p:spPr>
      </p:pic>
      <p:pic>
        <p:nvPicPr>
          <p:cNvPr id="17" name="Image 15" descr="preencoded.png"/>
          <p:cNvPicPr>
            <a:picLocks noChangeAspect="1"/>
          </p:cNvPicPr>
          <p:nvPr/>
        </p:nvPicPr>
        <p:blipFill>
          <a:blip r:embed="rId14"/>
          <a:stretch>
            <a:fillRect/>
          </a:stretch>
        </p:blipFill>
        <p:spPr>
          <a:xfrm>
            <a:off x="6191250" y="3681710"/>
            <a:ext cx="5619750" cy="1233488"/>
          </a:xfrm>
          <a:prstGeom prst="rect">
            <a:avLst/>
          </a:prstGeom>
        </p:spPr>
      </p:pic>
      <p:pic>
        <p:nvPicPr>
          <p:cNvPr id="18" name="Image 16" descr="preencoded.png"/>
          <p:cNvPicPr>
            <a:picLocks noChangeAspect="1"/>
          </p:cNvPicPr>
          <p:nvPr/>
        </p:nvPicPr>
        <p:blipFill>
          <a:blip r:embed="rId15"/>
          <a:stretch>
            <a:fillRect/>
          </a:stretch>
        </p:blipFill>
        <p:spPr>
          <a:xfrm>
            <a:off x="6334125" y="3862685"/>
            <a:ext cx="190500" cy="152400"/>
          </a:xfrm>
          <a:prstGeom prst="rect">
            <a:avLst/>
          </a:prstGeom>
        </p:spPr>
      </p:pic>
      <p:pic>
        <p:nvPicPr>
          <p:cNvPr id="19" name="Image 17" descr="preencoded.png"/>
          <p:cNvPicPr>
            <a:picLocks noChangeAspect="1"/>
          </p:cNvPicPr>
          <p:nvPr/>
        </p:nvPicPr>
        <p:blipFill>
          <a:blip r:embed="rId16"/>
          <a:stretch>
            <a:fillRect/>
          </a:stretch>
        </p:blipFill>
        <p:spPr>
          <a:xfrm>
            <a:off x="0" y="6477000"/>
            <a:ext cx="12192000" cy="381000"/>
          </a:xfrm>
          <a:prstGeom prst="rect">
            <a:avLst/>
          </a:prstGeom>
        </p:spPr>
      </p:pic>
      <p:sp>
        <p:nvSpPr>
          <p:cNvPr id="20"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Interpreting NT-proBNP Levels</a:t>
            </a:r>
            <a:endParaRPr lang="en-US" sz="2100" dirty="0"/>
          </a:p>
        </p:txBody>
      </p:sp>
      <p:sp>
        <p:nvSpPr>
          <p:cNvPr id="21"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2" name="Text 2"/>
          <p:cNvSpPr/>
          <p:nvPr/>
        </p:nvSpPr>
        <p:spPr>
          <a:xfrm>
            <a:off x="571500" y="891480"/>
            <a:ext cx="2674620" cy="54292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NT-proBNP Level</a:t>
            </a:r>
            <a:endParaRPr lang="en-US" sz="1350" dirty="0"/>
          </a:p>
        </p:txBody>
      </p:sp>
      <p:sp>
        <p:nvSpPr>
          <p:cNvPr id="23" name="Text 3"/>
          <p:cNvSpPr/>
          <p:nvPr/>
        </p:nvSpPr>
        <p:spPr>
          <a:xfrm>
            <a:off x="3429000" y="891480"/>
            <a:ext cx="2496312" cy="54292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Interpretation</a:t>
            </a:r>
            <a:endParaRPr lang="en-US" sz="1350" dirty="0"/>
          </a:p>
        </p:txBody>
      </p:sp>
      <p:sp>
        <p:nvSpPr>
          <p:cNvPr id="24" name="Text 4"/>
          <p:cNvSpPr/>
          <p:nvPr/>
        </p:nvSpPr>
        <p:spPr>
          <a:xfrm>
            <a:off x="6286500" y="891480"/>
            <a:ext cx="5334000" cy="54292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Clinical Action</a:t>
            </a:r>
            <a:endParaRPr lang="en-US" sz="1350" dirty="0"/>
          </a:p>
        </p:txBody>
      </p:sp>
      <p:sp>
        <p:nvSpPr>
          <p:cNvPr id="25" name="Text 5"/>
          <p:cNvSpPr/>
          <p:nvPr/>
        </p:nvSpPr>
        <p:spPr>
          <a:xfrm>
            <a:off x="571500" y="1434405"/>
            <a:ext cx="2476500" cy="525661"/>
          </a:xfrm>
          <a:prstGeom prst="rect">
            <a:avLst/>
          </a:prstGeom>
          <a:noFill/>
          <a:ln/>
        </p:spPr>
        <p:txBody>
          <a:bodyPr vert="horz" wrap="square" lIns="0" tIns="0" rIns="0" bIns="0" rtlCol="0" anchor="ctr"/>
          <a:lstStyle/>
          <a:p>
            <a:pPr marL="0" indent="0">
              <a:lnSpc>
                <a:spcPts val="1890"/>
              </a:lnSpc>
              <a:buNone/>
            </a:pPr>
            <a:r>
              <a:rPr lang="en-US" sz="1350" b="1" dirty="0">
                <a:solidFill>
                  <a:srgbClr val="27AE60"/>
                </a:solidFill>
              </a:rPr>
              <a:t>&lt; 400 ng/L</a:t>
            </a:r>
            <a:endParaRPr lang="en-US" sz="1350" dirty="0"/>
          </a:p>
        </p:txBody>
      </p:sp>
      <p:sp>
        <p:nvSpPr>
          <p:cNvPr id="26" name="Text 6"/>
          <p:cNvSpPr/>
          <p:nvPr/>
        </p:nvSpPr>
        <p:spPr>
          <a:xfrm>
            <a:off x="3429000" y="1434405"/>
            <a:ext cx="3922776" cy="52566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Heart Failure </a:t>
            </a:r>
            <a:r>
              <a:rPr lang="en-US" sz="1350" b="1" dirty="0">
                <a:solidFill>
                  <a:srgbClr val="2C3E50"/>
                </a:solidFill>
              </a:rPr>
              <a:t>Unlikely</a:t>
            </a:r>
            <a:endParaRPr lang="en-US" sz="1350" dirty="0"/>
          </a:p>
        </p:txBody>
      </p:sp>
      <p:sp>
        <p:nvSpPr>
          <p:cNvPr id="27" name="Text 7"/>
          <p:cNvSpPr/>
          <p:nvPr/>
        </p:nvSpPr>
        <p:spPr>
          <a:xfrm>
            <a:off x="6286500" y="1434405"/>
            <a:ext cx="5905500" cy="52566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Investigate other causes (e.g. respiratory, obesity, anaemia).</a:t>
            </a:r>
            <a:endParaRPr lang="en-US" sz="1350" dirty="0"/>
          </a:p>
        </p:txBody>
      </p:sp>
      <p:sp>
        <p:nvSpPr>
          <p:cNvPr id="28" name="Text 8"/>
          <p:cNvSpPr/>
          <p:nvPr/>
        </p:nvSpPr>
        <p:spPr>
          <a:xfrm>
            <a:off x="571500" y="1960066"/>
            <a:ext cx="3685032" cy="765572"/>
          </a:xfrm>
          <a:prstGeom prst="rect">
            <a:avLst/>
          </a:prstGeom>
          <a:noFill/>
          <a:ln/>
        </p:spPr>
        <p:txBody>
          <a:bodyPr vert="horz" wrap="square" lIns="0" tIns="0" rIns="0" bIns="0" rtlCol="0" anchor="ctr"/>
          <a:lstStyle/>
          <a:p>
            <a:pPr marL="0" indent="0">
              <a:lnSpc>
                <a:spcPts val="1890"/>
              </a:lnSpc>
              <a:buNone/>
            </a:pPr>
            <a:r>
              <a:rPr lang="en-US" sz="1350" b="1" dirty="0">
                <a:solidFill>
                  <a:srgbClr val="F39C12"/>
                </a:solidFill>
              </a:rPr>
              <a:t>400 – 2,000 ng/L</a:t>
            </a:r>
            <a:endParaRPr lang="en-US" sz="1350" dirty="0"/>
          </a:p>
        </p:txBody>
      </p:sp>
      <p:sp>
        <p:nvSpPr>
          <p:cNvPr id="29" name="Text 9"/>
          <p:cNvSpPr/>
          <p:nvPr/>
        </p:nvSpPr>
        <p:spPr>
          <a:xfrm>
            <a:off x="3429000" y="1960066"/>
            <a:ext cx="3566160" cy="76557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Raised – HF </a:t>
            </a:r>
            <a:r>
              <a:rPr lang="en-US" sz="1350" b="1" dirty="0">
                <a:solidFill>
                  <a:srgbClr val="2C3E50"/>
                </a:solidFill>
              </a:rPr>
              <a:t>Possible</a:t>
            </a:r>
            <a:endParaRPr lang="en-US" sz="1350" dirty="0"/>
          </a:p>
        </p:txBody>
      </p:sp>
      <p:sp>
        <p:nvSpPr>
          <p:cNvPr id="30" name="Text 10"/>
          <p:cNvSpPr/>
          <p:nvPr/>
        </p:nvSpPr>
        <p:spPr>
          <a:xfrm>
            <a:off x="6286500" y="1960066"/>
            <a:ext cx="5334000" cy="76557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Refer for specialist assessment and echocardiography within </a:t>
            </a:r>
            <a:r>
              <a:rPr lang="en-US" sz="1350" b="1" dirty="0">
                <a:solidFill>
                  <a:srgbClr val="2C3E50"/>
                </a:solidFill>
              </a:rPr>
              <a:t>6 weeks</a:t>
            </a:r>
            <a:r>
              <a:rPr lang="en-US" sz="1350" dirty="0">
                <a:solidFill>
                  <a:srgbClr val="2C3E50"/>
                </a:solidFill>
              </a:rPr>
              <a:t>.</a:t>
            </a:r>
            <a:endParaRPr lang="en-US" sz="1350" dirty="0"/>
          </a:p>
        </p:txBody>
      </p:sp>
      <p:sp>
        <p:nvSpPr>
          <p:cNvPr id="31" name="Text 11"/>
          <p:cNvSpPr/>
          <p:nvPr/>
        </p:nvSpPr>
        <p:spPr>
          <a:xfrm>
            <a:off x="571500" y="2725638"/>
            <a:ext cx="2615184" cy="765572"/>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&gt; 2,000 ng/L</a:t>
            </a:r>
            <a:endParaRPr lang="en-US" sz="1350" dirty="0"/>
          </a:p>
        </p:txBody>
      </p:sp>
      <p:sp>
        <p:nvSpPr>
          <p:cNvPr id="32" name="Text 12"/>
          <p:cNvSpPr/>
          <p:nvPr/>
        </p:nvSpPr>
        <p:spPr>
          <a:xfrm>
            <a:off x="3429000" y="2725638"/>
            <a:ext cx="4101084" cy="76557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Very High – HF </a:t>
            </a:r>
            <a:r>
              <a:rPr lang="en-US" sz="1350" b="1" dirty="0">
                <a:solidFill>
                  <a:srgbClr val="2C3E50"/>
                </a:solidFill>
              </a:rPr>
              <a:t>Probable</a:t>
            </a:r>
            <a:endParaRPr lang="en-US" sz="1350" dirty="0"/>
          </a:p>
        </p:txBody>
      </p:sp>
      <p:sp>
        <p:nvSpPr>
          <p:cNvPr id="33" name="Text 13"/>
          <p:cNvSpPr/>
          <p:nvPr/>
        </p:nvSpPr>
        <p:spPr>
          <a:xfrm>
            <a:off x="6286500" y="2725638"/>
            <a:ext cx="5334000" cy="765572"/>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Urgent Referral</a:t>
            </a:r>
            <a:r>
              <a:rPr lang="en-US" sz="1350" dirty="0">
                <a:solidFill>
                  <a:srgbClr val="2C3E50"/>
                </a:solidFill>
              </a:rPr>
              <a:t>: specialist assessment and echocardiography within </a:t>
            </a:r>
            <a:r>
              <a:rPr lang="en-US" sz="1350" b="1" dirty="0">
                <a:solidFill>
                  <a:srgbClr val="2C3E50"/>
                </a:solidFill>
              </a:rPr>
              <a:t>2 weeks</a:t>
            </a:r>
            <a:r>
              <a:rPr lang="en-US" sz="1350" dirty="0">
                <a:solidFill>
                  <a:srgbClr val="2C3E50"/>
                </a:solidFill>
              </a:rPr>
              <a:t>.</a:t>
            </a:r>
            <a:endParaRPr lang="en-US" sz="1350" dirty="0"/>
          </a:p>
        </p:txBody>
      </p:sp>
      <p:sp>
        <p:nvSpPr>
          <p:cNvPr id="34" name="Text 14"/>
          <p:cNvSpPr/>
          <p:nvPr/>
        </p:nvSpPr>
        <p:spPr>
          <a:xfrm>
            <a:off x="790575" y="3824585"/>
            <a:ext cx="5334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AKT EXAM PEARL</a:t>
            </a:r>
            <a:endParaRPr lang="en-US" sz="1200" dirty="0"/>
          </a:p>
        </p:txBody>
      </p:sp>
      <p:sp>
        <p:nvSpPr>
          <p:cNvPr id="35" name="Text 15"/>
          <p:cNvSpPr/>
          <p:nvPr/>
        </p:nvSpPr>
        <p:spPr>
          <a:xfrm>
            <a:off x="523875" y="4129385"/>
            <a:ext cx="5334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Memorise the thresholds exactly: </a:t>
            </a:r>
            <a:r>
              <a:rPr lang="en-US" sz="1125" b="1" dirty="0">
                <a:solidFill>
                  <a:srgbClr val="2C3E50"/>
                </a:solidFill>
              </a:rPr>
              <a:t>&gt;2,000 ng/L</a:t>
            </a:r>
            <a:r>
              <a:rPr lang="en-US" sz="1125" dirty="0">
                <a:solidFill>
                  <a:srgbClr val="2C3E50"/>
                </a:solidFill>
              </a:rPr>
              <a:t> triggers the </a:t>
            </a:r>
            <a:r>
              <a:rPr lang="en-US" sz="1125" b="1" dirty="0">
                <a:solidFill>
                  <a:srgbClr val="2C3E50"/>
                </a:solidFill>
              </a:rPr>
              <a:t>2-week</a:t>
            </a:r>
            <a:r>
              <a:rPr lang="en-US" sz="1125" dirty="0">
                <a:solidFill>
                  <a:srgbClr val="2C3E50"/>
                </a:solidFill>
              </a:rPr>
              <a:t> urgent pathway. NT-proBNP is the preferred first-line test in primary care for suspected heart failure.</a:t>
            </a:r>
            <a:endParaRPr lang="en-US" sz="1125" dirty="0"/>
          </a:p>
        </p:txBody>
      </p:sp>
      <p:sp>
        <p:nvSpPr>
          <p:cNvPr id="36" name="Text 16"/>
          <p:cNvSpPr/>
          <p:nvPr/>
        </p:nvSpPr>
        <p:spPr>
          <a:xfrm>
            <a:off x="6600825" y="3824585"/>
            <a:ext cx="5334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0392B"/>
                </a:solidFill>
              </a:rPr>
              <a:t>CLINICAL RED FLAG</a:t>
            </a:r>
            <a:endParaRPr lang="en-US" sz="1200" dirty="0"/>
          </a:p>
        </p:txBody>
      </p:sp>
      <p:sp>
        <p:nvSpPr>
          <p:cNvPr id="37" name="Text 17"/>
          <p:cNvSpPr/>
          <p:nvPr/>
        </p:nvSpPr>
        <p:spPr>
          <a:xfrm>
            <a:off x="6334125" y="4129385"/>
            <a:ext cx="5334000" cy="6429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Natriuretic peptide levels may be low in </a:t>
            </a:r>
            <a:r>
              <a:rPr lang="en-US" sz="1125" b="1" dirty="0">
                <a:solidFill>
                  <a:srgbClr val="2C3E50"/>
                </a:solidFill>
              </a:rPr>
              <a:t>acute pulmonary oedema</a:t>
            </a:r>
            <a:r>
              <a:rPr lang="en-US" sz="1125" dirty="0">
                <a:solidFill>
                  <a:srgbClr val="2C3E50"/>
                </a:solidFill>
              </a:rPr>
              <a:t>. If the clinical presentation is acute and HF is strongly suspected, refer urgently regardless of the NP result.</a:t>
            </a:r>
            <a:endParaRPr lang="en-US" sz="1125" dirty="0"/>
          </a:p>
        </p:txBody>
      </p:sp>
      <p:sp>
        <p:nvSpPr>
          <p:cNvPr id="38" name="Text 18"/>
          <p:cNvSpPr/>
          <p:nvPr/>
        </p:nvSpPr>
        <p:spPr>
          <a:xfrm>
            <a:off x="381000" y="5105698"/>
            <a:ext cx="11811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rPr>
              <a:t>*Note: NT-proBNP levels can be influenced by factors such as age, obesity (lowers NP), and renal failure (raises NP).</a:t>
            </a:r>
            <a:endParaRPr lang="en-US" sz="1050" dirty="0"/>
          </a:p>
        </p:txBody>
      </p:sp>
      <p:sp>
        <p:nvSpPr>
          <p:cNvPr id="39" name="Text 19"/>
          <p:cNvSpPr/>
          <p:nvPr/>
        </p:nvSpPr>
        <p:spPr>
          <a:xfrm>
            <a:off x="381000" y="658177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40" name="Text 20"/>
          <p:cNvSpPr/>
          <p:nvPr/>
        </p:nvSpPr>
        <p:spPr>
          <a:xfrm>
            <a:off x="10661154" y="658177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2046982"/>
            <a:ext cx="6686550" cy="3103066"/>
          </a:xfrm>
          <a:prstGeom prst="rect">
            <a:avLst/>
          </a:prstGeom>
        </p:spPr>
      </p:pic>
      <p:pic>
        <p:nvPicPr>
          <p:cNvPr id="6" name="Image 4" descr="preencoded.png"/>
          <p:cNvPicPr>
            <a:picLocks noChangeAspect="1"/>
          </p:cNvPicPr>
          <p:nvPr/>
        </p:nvPicPr>
        <p:blipFill>
          <a:blip r:embed="rId6"/>
          <a:stretch>
            <a:fillRect/>
          </a:stretch>
        </p:blipFill>
        <p:spPr>
          <a:xfrm>
            <a:off x="381000" y="2046982"/>
            <a:ext cx="2005905" cy="600075"/>
          </a:xfrm>
          <a:prstGeom prst="rect">
            <a:avLst/>
          </a:prstGeom>
        </p:spPr>
      </p:pic>
      <p:pic>
        <p:nvPicPr>
          <p:cNvPr id="7" name="Image 5" descr="preencoded.png"/>
          <p:cNvPicPr>
            <a:picLocks noChangeAspect="1"/>
          </p:cNvPicPr>
          <p:nvPr/>
        </p:nvPicPr>
        <p:blipFill>
          <a:blip r:embed="rId7"/>
          <a:stretch>
            <a:fillRect/>
          </a:stretch>
        </p:blipFill>
        <p:spPr>
          <a:xfrm>
            <a:off x="2386905" y="2046982"/>
            <a:ext cx="1671638" cy="600075"/>
          </a:xfrm>
          <a:prstGeom prst="rect">
            <a:avLst/>
          </a:prstGeom>
        </p:spPr>
      </p:pic>
      <p:pic>
        <p:nvPicPr>
          <p:cNvPr id="8" name="Image 6" descr="preencoded.png"/>
          <p:cNvPicPr>
            <a:picLocks noChangeAspect="1"/>
          </p:cNvPicPr>
          <p:nvPr/>
        </p:nvPicPr>
        <p:blipFill>
          <a:blip r:embed="rId8"/>
          <a:stretch>
            <a:fillRect/>
          </a:stretch>
        </p:blipFill>
        <p:spPr>
          <a:xfrm>
            <a:off x="4058543" y="2046982"/>
            <a:ext cx="3009007" cy="600075"/>
          </a:xfrm>
          <a:prstGeom prst="rect">
            <a:avLst/>
          </a:prstGeom>
        </p:spPr>
      </p:pic>
      <p:pic>
        <p:nvPicPr>
          <p:cNvPr id="9" name="Image 7" descr="preencoded.png"/>
          <p:cNvPicPr>
            <a:picLocks noChangeAspect="1"/>
          </p:cNvPicPr>
          <p:nvPr/>
        </p:nvPicPr>
        <p:blipFill>
          <a:blip r:embed="rId9"/>
          <a:stretch>
            <a:fillRect/>
          </a:stretch>
        </p:blipFill>
        <p:spPr>
          <a:xfrm>
            <a:off x="381000" y="2647057"/>
            <a:ext cx="2005905" cy="834330"/>
          </a:xfrm>
          <a:prstGeom prst="rect">
            <a:avLst/>
          </a:prstGeom>
        </p:spPr>
      </p:pic>
      <p:pic>
        <p:nvPicPr>
          <p:cNvPr id="10" name="Image 8" descr="preencoded.png"/>
          <p:cNvPicPr>
            <a:picLocks noChangeAspect="1"/>
          </p:cNvPicPr>
          <p:nvPr/>
        </p:nvPicPr>
        <p:blipFill>
          <a:blip r:embed="rId10"/>
          <a:stretch>
            <a:fillRect/>
          </a:stretch>
        </p:blipFill>
        <p:spPr>
          <a:xfrm>
            <a:off x="2386905" y="2647057"/>
            <a:ext cx="1671638" cy="834330"/>
          </a:xfrm>
          <a:prstGeom prst="rect">
            <a:avLst/>
          </a:prstGeom>
        </p:spPr>
      </p:pic>
      <p:pic>
        <p:nvPicPr>
          <p:cNvPr id="11" name="Image 9" descr="preencoded.png"/>
          <p:cNvPicPr>
            <a:picLocks noChangeAspect="1"/>
          </p:cNvPicPr>
          <p:nvPr/>
        </p:nvPicPr>
        <p:blipFill>
          <a:blip r:embed="rId11"/>
          <a:stretch>
            <a:fillRect/>
          </a:stretch>
        </p:blipFill>
        <p:spPr>
          <a:xfrm>
            <a:off x="4058543" y="2647057"/>
            <a:ext cx="3009007" cy="834330"/>
          </a:xfrm>
          <a:prstGeom prst="rect">
            <a:avLst/>
          </a:prstGeom>
        </p:spPr>
      </p:pic>
      <p:pic>
        <p:nvPicPr>
          <p:cNvPr id="12" name="Image 10" descr="preencoded.png"/>
          <p:cNvPicPr>
            <a:picLocks noChangeAspect="1"/>
          </p:cNvPicPr>
          <p:nvPr/>
        </p:nvPicPr>
        <p:blipFill>
          <a:blip r:embed="rId12"/>
          <a:stretch>
            <a:fillRect/>
          </a:stretch>
        </p:blipFill>
        <p:spPr>
          <a:xfrm>
            <a:off x="381000" y="3481388"/>
            <a:ext cx="6686550" cy="834330"/>
          </a:xfrm>
          <a:prstGeom prst="rect">
            <a:avLst/>
          </a:prstGeom>
        </p:spPr>
      </p:pic>
      <p:pic>
        <p:nvPicPr>
          <p:cNvPr id="13" name="Image 11" descr="preencoded.png"/>
          <p:cNvPicPr>
            <a:picLocks noChangeAspect="1"/>
          </p:cNvPicPr>
          <p:nvPr/>
        </p:nvPicPr>
        <p:blipFill>
          <a:blip r:embed="rId13"/>
          <a:stretch>
            <a:fillRect/>
          </a:stretch>
        </p:blipFill>
        <p:spPr>
          <a:xfrm>
            <a:off x="381000" y="3481388"/>
            <a:ext cx="2005905" cy="834330"/>
          </a:xfrm>
          <a:prstGeom prst="rect">
            <a:avLst/>
          </a:prstGeom>
        </p:spPr>
      </p:pic>
      <p:pic>
        <p:nvPicPr>
          <p:cNvPr id="14" name="Image 12" descr="preencoded.png"/>
          <p:cNvPicPr>
            <a:picLocks noChangeAspect="1"/>
          </p:cNvPicPr>
          <p:nvPr/>
        </p:nvPicPr>
        <p:blipFill>
          <a:blip r:embed="rId14"/>
          <a:stretch>
            <a:fillRect/>
          </a:stretch>
        </p:blipFill>
        <p:spPr>
          <a:xfrm>
            <a:off x="2386905" y="3481388"/>
            <a:ext cx="1671638" cy="834330"/>
          </a:xfrm>
          <a:prstGeom prst="rect">
            <a:avLst/>
          </a:prstGeom>
        </p:spPr>
      </p:pic>
      <p:pic>
        <p:nvPicPr>
          <p:cNvPr id="15" name="Image 13" descr="preencoded.png"/>
          <p:cNvPicPr>
            <a:picLocks noChangeAspect="1"/>
          </p:cNvPicPr>
          <p:nvPr/>
        </p:nvPicPr>
        <p:blipFill>
          <a:blip r:embed="rId15"/>
          <a:stretch>
            <a:fillRect/>
          </a:stretch>
        </p:blipFill>
        <p:spPr>
          <a:xfrm>
            <a:off x="4058543" y="3481388"/>
            <a:ext cx="3009007" cy="834330"/>
          </a:xfrm>
          <a:prstGeom prst="rect">
            <a:avLst/>
          </a:prstGeom>
        </p:spPr>
      </p:pic>
      <p:pic>
        <p:nvPicPr>
          <p:cNvPr id="16" name="Image 14" descr="preencoded.png"/>
          <p:cNvPicPr>
            <a:picLocks noChangeAspect="1"/>
          </p:cNvPicPr>
          <p:nvPr/>
        </p:nvPicPr>
        <p:blipFill>
          <a:blip r:embed="rId16"/>
          <a:stretch>
            <a:fillRect/>
          </a:stretch>
        </p:blipFill>
        <p:spPr>
          <a:xfrm>
            <a:off x="7353300" y="2174528"/>
            <a:ext cx="4457700" cy="1328738"/>
          </a:xfrm>
          <a:prstGeom prst="rect">
            <a:avLst/>
          </a:prstGeom>
        </p:spPr>
      </p:pic>
      <p:pic>
        <p:nvPicPr>
          <p:cNvPr id="17" name="Image 15" descr="preencoded.png"/>
          <p:cNvPicPr>
            <a:picLocks noChangeAspect="1"/>
          </p:cNvPicPr>
          <p:nvPr/>
        </p:nvPicPr>
        <p:blipFill>
          <a:blip r:embed="rId17"/>
          <a:stretch>
            <a:fillRect/>
          </a:stretch>
        </p:blipFill>
        <p:spPr>
          <a:xfrm>
            <a:off x="7543800" y="2403128"/>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7353300" y="3693765"/>
            <a:ext cx="4457700" cy="1328738"/>
          </a:xfrm>
          <a:prstGeom prst="rect">
            <a:avLst/>
          </a:prstGeom>
        </p:spPr>
      </p:pic>
      <p:pic>
        <p:nvPicPr>
          <p:cNvPr id="19" name="Image 17" descr="preencoded.png"/>
          <p:cNvPicPr>
            <a:picLocks noChangeAspect="1"/>
          </p:cNvPicPr>
          <p:nvPr/>
        </p:nvPicPr>
        <p:blipFill>
          <a:blip r:embed="rId19"/>
          <a:stretch>
            <a:fillRect/>
          </a:stretch>
        </p:blipFill>
        <p:spPr>
          <a:xfrm>
            <a:off x="7543800" y="3922365"/>
            <a:ext cx="190500" cy="152400"/>
          </a:xfrm>
          <a:prstGeom prst="rect">
            <a:avLst/>
          </a:prstGeom>
        </p:spPr>
      </p:pic>
      <p:pic>
        <p:nvPicPr>
          <p:cNvPr id="20" name="Image 18" descr="preencoded.png"/>
          <p:cNvPicPr>
            <a:picLocks noChangeAspect="1"/>
          </p:cNvPicPr>
          <p:nvPr/>
        </p:nvPicPr>
        <p:blipFill>
          <a:blip r:embed="rId20"/>
          <a:stretch>
            <a:fillRect/>
          </a:stretch>
        </p:blipFill>
        <p:spPr>
          <a:xfrm>
            <a:off x="0" y="6496050"/>
            <a:ext cx="12192000" cy="361950"/>
          </a:xfrm>
          <a:prstGeom prst="rect">
            <a:avLst/>
          </a:prstGeom>
        </p:spPr>
      </p:pic>
      <p:sp>
        <p:nvSpPr>
          <p:cNvPr id="21"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Interpreting BNP Levels</a:t>
            </a:r>
            <a:endParaRPr lang="en-US" sz="2100" dirty="0"/>
          </a:p>
        </p:txBody>
      </p:sp>
      <p:sp>
        <p:nvSpPr>
          <p:cNvPr id="22"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3" name="Text 2"/>
          <p:cNvSpPr/>
          <p:nvPr/>
        </p:nvSpPr>
        <p:spPr>
          <a:xfrm>
            <a:off x="552450" y="2046982"/>
            <a:ext cx="1663005" cy="6000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BNP Level</a:t>
            </a:r>
            <a:endParaRPr lang="en-US" sz="1350" dirty="0"/>
          </a:p>
        </p:txBody>
      </p:sp>
      <p:sp>
        <p:nvSpPr>
          <p:cNvPr id="24" name="Text 3"/>
          <p:cNvSpPr/>
          <p:nvPr/>
        </p:nvSpPr>
        <p:spPr>
          <a:xfrm>
            <a:off x="2558355" y="2046982"/>
            <a:ext cx="2289517" cy="6000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Interpretation</a:t>
            </a:r>
            <a:endParaRPr lang="en-US" sz="1350" dirty="0"/>
          </a:p>
        </p:txBody>
      </p:sp>
      <p:sp>
        <p:nvSpPr>
          <p:cNvPr id="25" name="Text 4"/>
          <p:cNvSpPr/>
          <p:nvPr/>
        </p:nvSpPr>
        <p:spPr>
          <a:xfrm>
            <a:off x="4229993" y="2046982"/>
            <a:ext cx="3099003" cy="6000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Action / Referral</a:t>
            </a:r>
            <a:endParaRPr lang="en-US" sz="1350" dirty="0"/>
          </a:p>
        </p:txBody>
      </p:sp>
      <p:sp>
        <p:nvSpPr>
          <p:cNvPr id="26" name="Text 5"/>
          <p:cNvSpPr/>
          <p:nvPr/>
        </p:nvSpPr>
        <p:spPr>
          <a:xfrm>
            <a:off x="571500" y="2647057"/>
            <a:ext cx="2046238" cy="834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&lt; 100 pg/ml</a:t>
            </a:r>
            <a:endParaRPr lang="en-US" sz="1275" dirty="0"/>
          </a:p>
        </p:txBody>
      </p:sp>
      <p:sp>
        <p:nvSpPr>
          <p:cNvPr id="27" name="Text 6"/>
          <p:cNvSpPr/>
          <p:nvPr/>
        </p:nvSpPr>
        <p:spPr>
          <a:xfrm>
            <a:off x="2577405" y="2647057"/>
            <a:ext cx="1650251" cy="834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HF Unlikely</a:t>
            </a:r>
            <a:endParaRPr lang="en-US" sz="1275" dirty="0"/>
          </a:p>
        </p:txBody>
      </p:sp>
      <p:sp>
        <p:nvSpPr>
          <p:cNvPr id="28" name="Text 7"/>
          <p:cNvSpPr/>
          <p:nvPr/>
        </p:nvSpPr>
        <p:spPr>
          <a:xfrm>
            <a:off x="4249043" y="2647057"/>
            <a:ext cx="2628007" cy="834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Investigate other causes for symptoms.</a:t>
            </a:r>
            <a:endParaRPr lang="en-US" sz="1275" dirty="0"/>
          </a:p>
        </p:txBody>
      </p:sp>
      <p:sp>
        <p:nvSpPr>
          <p:cNvPr id="29" name="Text 8"/>
          <p:cNvSpPr/>
          <p:nvPr/>
        </p:nvSpPr>
        <p:spPr>
          <a:xfrm>
            <a:off x="571500" y="3481388"/>
            <a:ext cx="2990656" cy="834330"/>
          </a:xfrm>
          <a:prstGeom prst="rect">
            <a:avLst/>
          </a:prstGeom>
          <a:noFill/>
          <a:ln/>
        </p:spPr>
        <p:txBody>
          <a:bodyPr vert="horz" wrap="square" lIns="0" tIns="0" rIns="0" bIns="0" rtlCol="0" anchor="ctr"/>
          <a:lstStyle/>
          <a:p>
            <a:pPr marL="0" indent="0">
              <a:lnSpc>
                <a:spcPts val="1785"/>
              </a:lnSpc>
              <a:buNone/>
            </a:pPr>
            <a:r>
              <a:rPr lang="en-US" sz="1275" b="1" dirty="0">
                <a:solidFill>
                  <a:srgbClr val="D35400"/>
                </a:solidFill>
              </a:rPr>
              <a:t>100 – 400 pg/ml</a:t>
            </a:r>
            <a:endParaRPr lang="en-US" sz="1275" dirty="0"/>
          </a:p>
        </p:txBody>
      </p:sp>
      <p:sp>
        <p:nvSpPr>
          <p:cNvPr id="30" name="Text 9"/>
          <p:cNvSpPr/>
          <p:nvPr/>
        </p:nvSpPr>
        <p:spPr>
          <a:xfrm>
            <a:off x="2577405" y="3481388"/>
            <a:ext cx="1290638" cy="834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Raised</a:t>
            </a:r>
            <a:endParaRPr lang="en-US" sz="1275" dirty="0"/>
          </a:p>
        </p:txBody>
      </p:sp>
      <p:sp>
        <p:nvSpPr>
          <p:cNvPr id="31" name="Text 10"/>
          <p:cNvSpPr/>
          <p:nvPr/>
        </p:nvSpPr>
        <p:spPr>
          <a:xfrm>
            <a:off x="4249043" y="3481388"/>
            <a:ext cx="2628007" cy="834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Refer for </a:t>
            </a:r>
            <a:r>
              <a:rPr lang="en-US" sz="1275" b="1" dirty="0">
                <a:solidFill>
                  <a:srgbClr val="2C3E50"/>
                </a:solidFill>
              </a:rPr>
              <a:t>Specialist Assessment + Echo</a:t>
            </a:r>
            <a:r>
              <a:rPr lang="en-US" sz="1275" dirty="0">
                <a:solidFill>
                  <a:srgbClr val="2C3E50"/>
                </a:solidFill>
              </a:rPr>
              <a:t> within </a:t>
            </a:r>
            <a:r>
              <a:rPr lang="en-US" sz="1275" b="1" dirty="0">
                <a:solidFill>
                  <a:srgbClr val="2C3E50"/>
                </a:solidFill>
              </a:rPr>
              <a:t>6 weeks</a:t>
            </a:r>
            <a:r>
              <a:rPr lang="en-US" sz="1275" dirty="0">
                <a:solidFill>
                  <a:srgbClr val="2C3E50"/>
                </a:solidFill>
              </a:rPr>
              <a:t>.</a:t>
            </a:r>
            <a:endParaRPr lang="en-US" sz="1275" dirty="0"/>
          </a:p>
        </p:txBody>
      </p:sp>
      <p:sp>
        <p:nvSpPr>
          <p:cNvPr id="32" name="Text 11"/>
          <p:cNvSpPr/>
          <p:nvPr/>
        </p:nvSpPr>
        <p:spPr>
          <a:xfrm>
            <a:off x="571500" y="4315718"/>
            <a:ext cx="2046238" cy="834330"/>
          </a:xfrm>
          <a:prstGeom prst="rect">
            <a:avLst/>
          </a:prstGeom>
          <a:noFill/>
          <a:ln/>
        </p:spPr>
        <p:txBody>
          <a:bodyPr vert="horz" wrap="square" lIns="0" tIns="0" rIns="0" bIns="0" rtlCol="0" anchor="ctr"/>
          <a:lstStyle/>
          <a:p>
            <a:pPr marL="0" indent="0">
              <a:lnSpc>
                <a:spcPts val="1785"/>
              </a:lnSpc>
              <a:buNone/>
            </a:pPr>
            <a:r>
              <a:rPr lang="en-US" sz="1275" b="1" dirty="0">
                <a:solidFill>
                  <a:srgbClr val="C0392B"/>
                </a:solidFill>
              </a:rPr>
              <a:t>&gt; 400 pg/ml</a:t>
            </a:r>
            <a:endParaRPr lang="en-US" sz="1275" dirty="0"/>
          </a:p>
        </p:txBody>
      </p:sp>
      <p:sp>
        <p:nvSpPr>
          <p:cNvPr id="33" name="Text 12"/>
          <p:cNvSpPr/>
          <p:nvPr/>
        </p:nvSpPr>
        <p:spPr>
          <a:xfrm>
            <a:off x="2577405" y="4315718"/>
            <a:ext cx="1290638" cy="834330"/>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High</a:t>
            </a:r>
            <a:endParaRPr lang="en-US" sz="1275" dirty="0"/>
          </a:p>
        </p:txBody>
      </p:sp>
      <p:sp>
        <p:nvSpPr>
          <p:cNvPr id="34" name="Text 13"/>
          <p:cNvSpPr/>
          <p:nvPr/>
        </p:nvSpPr>
        <p:spPr>
          <a:xfrm>
            <a:off x="4249043" y="4315718"/>
            <a:ext cx="2628007" cy="834330"/>
          </a:xfrm>
          <a:prstGeom prst="rect">
            <a:avLst/>
          </a:prstGeom>
          <a:noFill/>
          <a:ln/>
        </p:spPr>
        <p:txBody>
          <a:bodyPr vert="horz" wrap="square" lIns="0" tIns="0" rIns="0" bIns="0" rtlCol="0" anchor="ctr"/>
          <a:lstStyle/>
          <a:p>
            <a:pPr marL="0" indent="0">
              <a:lnSpc>
                <a:spcPts val="1785"/>
              </a:lnSpc>
              <a:buNone/>
            </a:pPr>
            <a:r>
              <a:rPr lang="en-US" sz="1275" b="1" dirty="0">
                <a:solidFill>
                  <a:srgbClr val="C0392B"/>
                </a:solidFill>
              </a:rPr>
              <a:t>Urgent Referral</a:t>
            </a:r>
            <a:r>
              <a:rPr lang="en-US" sz="1275" dirty="0">
                <a:solidFill>
                  <a:srgbClr val="2C3E50"/>
                </a:solidFill>
              </a:rPr>
              <a:t> — Specialist + Echo within </a:t>
            </a:r>
            <a:r>
              <a:rPr lang="en-US" sz="1275" b="1" dirty="0">
                <a:solidFill>
                  <a:srgbClr val="2C3E50"/>
                </a:solidFill>
              </a:rPr>
              <a:t>2 weeks</a:t>
            </a:r>
            <a:r>
              <a:rPr lang="en-US" sz="1275" dirty="0">
                <a:solidFill>
                  <a:srgbClr val="2C3E50"/>
                </a:solidFill>
              </a:rPr>
              <a:t>.</a:t>
            </a:r>
            <a:endParaRPr lang="en-US" sz="1275" dirty="0"/>
          </a:p>
        </p:txBody>
      </p:sp>
      <p:sp>
        <p:nvSpPr>
          <p:cNvPr id="35" name="Text 14"/>
          <p:cNvSpPr/>
          <p:nvPr/>
        </p:nvSpPr>
        <p:spPr>
          <a:xfrm>
            <a:off x="7829550" y="2365028"/>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AKT EXAM PEARL</a:t>
            </a:r>
            <a:endParaRPr lang="en-US" sz="1200" dirty="0"/>
          </a:p>
        </p:txBody>
      </p:sp>
      <p:sp>
        <p:nvSpPr>
          <p:cNvPr id="36" name="Text 15"/>
          <p:cNvSpPr/>
          <p:nvPr/>
        </p:nvSpPr>
        <p:spPr>
          <a:xfrm>
            <a:off x="7543800" y="2669828"/>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Memorize the </a:t>
            </a:r>
            <a:r>
              <a:rPr lang="en-US" sz="1125" b="1" dirty="0">
                <a:solidFill>
                  <a:srgbClr val="34495E"/>
                </a:solidFill>
              </a:rPr>
              <a:t>2-week vs 6-week</a:t>
            </a:r>
            <a:r>
              <a:rPr lang="en-US" sz="1125" dirty="0">
                <a:solidFill>
                  <a:srgbClr val="34495E"/>
                </a:solidFill>
              </a:rPr>
              <a:t> thresholds. This is high-yield for clinical management questions. For BNP, the magic "urgent" number is </a:t>
            </a:r>
            <a:r>
              <a:rPr lang="en-US" sz="1125" b="1" dirty="0">
                <a:solidFill>
                  <a:srgbClr val="34495E"/>
                </a:solidFill>
              </a:rPr>
              <a:t>400</a:t>
            </a:r>
            <a:r>
              <a:rPr lang="en-US" sz="1125" dirty="0">
                <a:solidFill>
                  <a:srgbClr val="34495E"/>
                </a:solidFill>
              </a:rPr>
              <a:t>. (For NT-proBNP, it is 2,000).</a:t>
            </a:r>
            <a:endParaRPr lang="en-US" sz="1125" dirty="0"/>
          </a:p>
        </p:txBody>
      </p:sp>
      <p:sp>
        <p:nvSpPr>
          <p:cNvPr id="37" name="Text 16"/>
          <p:cNvSpPr/>
          <p:nvPr/>
        </p:nvSpPr>
        <p:spPr>
          <a:xfrm>
            <a:off x="7829550" y="3884265"/>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0392B"/>
                </a:solidFill>
              </a:rPr>
              <a:t>CLINICAL PRIORITY</a:t>
            </a:r>
            <a:endParaRPr lang="en-US" sz="1200" dirty="0"/>
          </a:p>
        </p:txBody>
      </p:sp>
      <p:sp>
        <p:nvSpPr>
          <p:cNvPr id="38" name="Text 17"/>
          <p:cNvSpPr/>
          <p:nvPr/>
        </p:nvSpPr>
        <p:spPr>
          <a:xfrm>
            <a:off x="7543800" y="4189065"/>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34495E"/>
                </a:solidFill>
              </a:rPr>
              <a:t>NP levels can be </a:t>
            </a:r>
            <a:r>
              <a:rPr lang="en-US" sz="1125" b="1" dirty="0">
                <a:solidFill>
                  <a:srgbClr val="34495E"/>
                </a:solidFill>
              </a:rPr>
              <a:t>falsely low</a:t>
            </a:r>
            <a:r>
              <a:rPr lang="en-US" sz="1125" dirty="0">
                <a:solidFill>
                  <a:srgbClr val="34495E"/>
                </a:solidFill>
              </a:rPr>
              <a:t> in acute pulmonary oedema. If HF is strongly suspected clinically (e.g., acute breathlessness, JVP elevation), </a:t>
            </a:r>
            <a:r>
              <a:rPr lang="en-US" sz="1125" b="1" dirty="0">
                <a:solidFill>
                  <a:srgbClr val="34495E"/>
                </a:solidFill>
              </a:rPr>
              <a:t>refer urgently regardless of the NP result</a:t>
            </a:r>
            <a:r>
              <a:rPr lang="en-US" sz="1125" dirty="0">
                <a:solidFill>
                  <a:srgbClr val="34495E"/>
                </a:solidFill>
              </a:rPr>
              <a:t>.</a:t>
            </a:r>
            <a:endParaRPr lang="en-US" sz="1125" dirty="0"/>
          </a:p>
        </p:txBody>
      </p:sp>
      <p:sp>
        <p:nvSpPr>
          <p:cNvPr id="39" name="Text 18"/>
          <p:cNvSpPr/>
          <p:nvPr/>
        </p:nvSpPr>
        <p:spPr>
          <a:xfrm>
            <a:off x="0" y="6496050"/>
            <a:ext cx="11430000" cy="361950"/>
          </a:xfrm>
          <a:prstGeom prst="rect">
            <a:avLst/>
          </a:prstGeom>
          <a:noFill/>
          <a:ln/>
        </p:spPr>
        <p:txBody>
          <a:bodyPr vert="horz" wrap="square" lIns="0" tIns="0" rIns="0" bIns="0" rtlCol="0" anchor="ctr"/>
          <a:lstStyle/>
          <a:p>
            <a:pPr marL="0" indent="0" algn="ct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891480"/>
            <a:ext cx="5572125" cy="5318820"/>
          </a:xfrm>
          <a:prstGeom prst="rect">
            <a:avLst/>
          </a:prstGeom>
        </p:spPr>
      </p:pic>
      <p:pic>
        <p:nvPicPr>
          <p:cNvPr id="5" name="Image 3" descr="preencoded.png"/>
          <p:cNvPicPr>
            <a:picLocks noChangeAspect="1"/>
          </p:cNvPicPr>
          <p:nvPr/>
        </p:nvPicPr>
        <p:blipFill>
          <a:blip r:embed="rId6"/>
          <a:stretch>
            <a:fillRect/>
          </a:stretch>
        </p:blipFill>
        <p:spPr>
          <a:xfrm>
            <a:off x="619125" y="1129605"/>
            <a:ext cx="5095875" cy="381000"/>
          </a:xfrm>
          <a:prstGeom prst="rect">
            <a:avLst/>
          </a:prstGeom>
        </p:spPr>
      </p:pic>
      <p:pic>
        <p:nvPicPr>
          <p:cNvPr id="6" name="Image 4" descr="preencoded.png"/>
          <p:cNvPicPr>
            <a:picLocks noChangeAspect="1"/>
          </p:cNvPicPr>
          <p:nvPr/>
        </p:nvPicPr>
        <p:blipFill>
          <a:blip r:embed="rId7"/>
          <a:stretch>
            <a:fillRect/>
          </a:stretch>
        </p:blipFill>
        <p:spPr>
          <a:xfrm>
            <a:off x="619125" y="1196280"/>
            <a:ext cx="190500" cy="152400"/>
          </a:xfrm>
          <a:prstGeom prst="rect">
            <a:avLst/>
          </a:prstGeom>
        </p:spPr>
      </p:pic>
      <p:pic>
        <p:nvPicPr>
          <p:cNvPr id="7" name="Image 5" descr="preencoded.png"/>
          <p:cNvPicPr>
            <a:picLocks noChangeAspect="1"/>
          </p:cNvPicPr>
          <p:nvPr/>
        </p:nvPicPr>
        <p:blipFill>
          <a:blip r:embed="rId8"/>
          <a:stretch>
            <a:fillRect/>
          </a:stretch>
        </p:blipFill>
        <p:spPr>
          <a:xfrm>
            <a:off x="619125" y="1748730"/>
            <a:ext cx="166688" cy="137220"/>
          </a:xfrm>
          <a:prstGeom prst="rect">
            <a:avLst/>
          </a:prstGeom>
        </p:spPr>
      </p:pic>
      <p:pic>
        <p:nvPicPr>
          <p:cNvPr id="8" name="Image 6" descr="preencoded.png"/>
          <p:cNvPicPr>
            <a:picLocks noChangeAspect="1"/>
          </p:cNvPicPr>
          <p:nvPr/>
        </p:nvPicPr>
        <p:blipFill>
          <a:blip r:embed="rId9"/>
          <a:stretch>
            <a:fillRect/>
          </a:stretch>
        </p:blipFill>
        <p:spPr>
          <a:xfrm>
            <a:off x="619125" y="2634555"/>
            <a:ext cx="166688" cy="137220"/>
          </a:xfrm>
          <a:prstGeom prst="rect">
            <a:avLst/>
          </a:prstGeom>
        </p:spPr>
      </p:pic>
      <p:pic>
        <p:nvPicPr>
          <p:cNvPr id="9" name="Image 7" descr="preencoded.png"/>
          <p:cNvPicPr>
            <a:picLocks noChangeAspect="1"/>
          </p:cNvPicPr>
          <p:nvPr/>
        </p:nvPicPr>
        <p:blipFill>
          <a:blip r:embed="rId10"/>
          <a:stretch>
            <a:fillRect/>
          </a:stretch>
        </p:blipFill>
        <p:spPr>
          <a:xfrm>
            <a:off x="619125" y="3520380"/>
            <a:ext cx="166688" cy="137220"/>
          </a:xfrm>
          <a:prstGeom prst="rect">
            <a:avLst/>
          </a:prstGeom>
        </p:spPr>
      </p:pic>
      <p:pic>
        <p:nvPicPr>
          <p:cNvPr id="10" name="Image 8" descr="preencoded.png"/>
          <p:cNvPicPr>
            <a:picLocks noChangeAspect="1"/>
          </p:cNvPicPr>
          <p:nvPr/>
        </p:nvPicPr>
        <p:blipFill>
          <a:blip r:embed="rId11"/>
          <a:stretch>
            <a:fillRect/>
          </a:stretch>
        </p:blipFill>
        <p:spPr>
          <a:xfrm>
            <a:off x="6238875" y="891480"/>
            <a:ext cx="5572125" cy="4137720"/>
          </a:xfrm>
          <a:prstGeom prst="rect">
            <a:avLst/>
          </a:prstGeom>
        </p:spPr>
      </p:pic>
      <p:pic>
        <p:nvPicPr>
          <p:cNvPr id="11" name="Image 9" descr="preencoded.png"/>
          <p:cNvPicPr>
            <a:picLocks noChangeAspect="1"/>
          </p:cNvPicPr>
          <p:nvPr/>
        </p:nvPicPr>
        <p:blipFill>
          <a:blip r:embed="rId6"/>
          <a:stretch>
            <a:fillRect/>
          </a:stretch>
        </p:blipFill>
        <p:spPr>
          <a:xfrm>
            <a:off x="6477000" y="1129605"/>
            <a:ext cx="5095875" cy="381000"/>
          </a:xfrm>
          <a:prstGeom prst="rect">
            <a:avLst/>
          </a:prstGeom>
        </p:spPr>
      </p:pic>
      <p:pic>
        <p:nvPicPr>
          <p:cNvPr id="12" name="Image 10" descr="preencoded.png"/>
          <p:cNvPicPr>
            <a:picLocks noChangeAspect="1"/>
          </p:cNvPicPr>
          <p:nvPr/>
        </p:nvPicPr>
        <p:blipFill>
          <a:blip r:embed="rId12"/>
          <a:stretch>
            <a:fillRect/>
          </a:stretch>
        </p:blipFill>
        <p:spPr>
          <a:xfrm>
            <a:off x="6477000" y="1196280"/>
            <a:ext cx="190500" cy="152400"/>
          </a:xfrm>
          <a:prstGeom prst="rect">
            <a:avLst/>
          </a:prstGeom>
        </p:spPr>
      </p:pic>
      <p:pic>
        <p:nvPicPr>
          <p:cNvPr id="13" name="Image 11" descr="preencoded.png"/>
          <p:cNvPicPr>
            <a:picLocks noChangeAspect="1"/>
          </p:cNvPicPr>
          <p:nvPr/>
        </p:nvPicPr>
        <p:blipFill>
          <a:blip r:embed="rId13"/>
          <a:stretch>
            <a:fillRect/>
          </a:stretch>
        </p:blipFill>
        <p:spPr>
          <a:xfrm>
            <a:off x="6477000" y="1748730"/>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6477000" y="2634555"/>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6477000" y="3520380"/>
            <a:ext cx="166688" cy="137220"/>
          </a:xfrm>
          <a:prstGeom prst="rect">
            <a:avLst/>
          </a:prstGeom>
        </p:spPr>
      </p:pic>
      <p:pic>
        <p:nvPicPr>
          <p:cNvPr id="16" name="Image 14" descr="preencoded.png"/>
          <p:cNvPicPr>
            <a:picLocks noChangeAspect="1"/>
          </p:cNvPicPr>
          <p:nvPr/>
        </p:nvPicPr>
        <p:blipFill>
          <a:blip r:embed="rId16"/>
          <a:stretch>
            <a:fillRect/>
          </a:stretch>
        </p:blipFill>
        <p:spPr>
          <a:xfrm>
            <a:off x="6238875" y="5314950"/>
            <a:ext cx="5572125" cy="1085850"/>
          </a:xfrm>
          <a:prstGeom prst="rect">
            <a:avLst/>
          </a:prstGeom>
        </p:spPr>
      </p:pic>
      <p:pic>
        <p:nvPicPr>
          <p:cNvPr id="17" name="Image 15" descr="preencoded.png"/>
          <p:cNvPicPr>
            <a:picLocks noChangeAspect="1"/>
          </p:cNvPicPr>
          <p:nvPr/>
        </p:nvPicPr>
        <p:blipFill>
          <a:blip r:embed="rId17"/>
          <a:stretch>
            <a:fillRect/>
          </a:stretch>
        </p:blipFill>
        <p:spPr>
          <a:xfrm>
            <a:off x="6429375" y="5543550"/>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0" y="6400800"/>
            <a:ext cx="12192000" cy="457200"/>
          </a:xfrm>
          <a:prstGeom prst="rect">
            <a:avLst/>
          </a:prstGeom>
        </p:spPr>
      </p:pic>
      <p:sp>
        <p:nvSpPr>
          <p:cNvPr id="19"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Step 3: Echocardiography</a:t>
            </a:r>
            <a:endParaRPr lang="en-US" sz="2100" dirty="0"/>
          </a:p>
        </p:txBody>
      </p:sp>
      <p:sp>
        <p:nvSpPr>
          <p:cNvPr id="20"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1" name="Text 2"/>
          <p:cNvSpPr/>
          <p:nvPr/>
        </p:nvSpPr>
        <p:spPr>
          <a:xfrm>
            <a:off x="923925" y="1129605"/>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The Clinical Gold Standard</a:t>
            </a:r>
            <a:endParaRPr lang="en-US" sz="1500" dirty="0"/>
          </a:p>
        </p:txBody>
      </p:sp>
      <p:sp>
        <p:nvSpPr>
          <p:cNvPr id="22" name="Text 3"/>
          <p:cNvSpPr/>
          <p:nvPr/>
        </p:nvSpPr>
        <p:spPr>
          <a:xfrm>
            <a:off x="928688" y="1701105"/>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Definitive Diagnosis</a:t>
            </a:r>
            <a:endParaRPr lang="en-US" sz="1200" dirty="0"/>
          </a:p>
        </p:txBody>
      </p:sp>
      <p:sp>
        <p:nvSpPr>
          <p:cNvPr id="23" name="Text 4"/>
          <p:cNvSpPr/>
          <p:nvPr/>
        </p:nvSpPr>
        <p:spPr>
          <a:xfrm>
            <a:off x="928688" y="1986855"/>
            <a:ext cx="4637931" cy="3905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Mandatory investigation to confirm heart failure when Natriuretic Peptides are raised.</a:t>
            </a:r>
            <a:endParaRPr lang="en-US" sz="1125" dirty="0"/>
          </a:p>
        </p:txBody>
      </p:sp>
      <p:sp>
        <p:nvSpPr>
          <p:cNvPr id="24" name="Text 5"/>
          <p:cNvSpPr/>
          <p:nvPr/>
        </p:nvSpPr>
        <p:spPr>
          <a:xfrm>
            <a:off x="928688" y="2586930"/>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EF Quantification</a:t>
            </a:r>
            <a:endParaRPr lang="en-US" sz="1200" dirty="0"/>
          </a:p>
        </p:txBody>
      </p:sp>
      <p:sp>
        <p:nvSpPr>
          <p:cNvPr id="25" name="Text 6"/>
          <p:cNvSpPr/>
          <p:nvPr/>
        </p:nvSpPr>
        <p:spPr>
          <a:xfrm>
            <a:off x="928688" y="2872680"/>
            <a:ext cx="4356646" cy="3905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Measures Left Ventricular Ejection Fraction (LVEF) to classify HFrEF, HFmrEF, or HFpEF.</a:t>
            </a:r>
            <a:endParaRPr lang="en-US" sz="1125" dirty="0"/>
          </a:p>
        </p:txBody>
      </p:sp>
      <p:sp>
        <p:nvSpPr>
          <p:cNvPr id="26" name="Text 7"/>
          <p:cNvSpPr/>
          <p:nvPr/>
        </p:nvSpPr>
        <p:spPr>
          <a:xfrm>
            <a:off x="928688" y="3472755"/>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Therapeutic Roadmap</a:t>
            </a:r>
            <a:endParaRPr lang="en-US" sz="1200" dirty="0"/>
          </a:p>
        </p:txBody>
      </p:sp>
      <p:sp>
        <p:nvSpPr>
          <p:cNvPr id="27" name="Text 8"/>
          <p:cNvSpPr/>
          <p:nvPr/>
        </p:nvSpPr>
        <p:spPr>
          <a:xfrm>
            <a:off x="928688" y="3758505"/>
            <a:ext cx="11263313"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Provides the physiological evidence required to initiate "Four Pillar" therapy.</a:t>
            </a:r>
            <a:endParaRPr lang="en-US" sz="1125" dirty="0"/>
          </a:p>
        </p:txBody>
      </p:sp>
      <p:sp>
        <p:nvSpPr>
          <p:cNvPr id="28" name="Text 9"/>
          <p:cNvSpPr/>
          <p:nvPr/>
        </p:nvSpPr>
        <p:spPr>
          <a:xfrm>
            <a:off x="6781800" y="1129605"/>
            <a:ext cx="541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Structural &amp; Functional Analysis</a:t>
            </a:r>
            <a:endParaRPr lang="en-US" sz="1500" dirty="0"/>
          </a:p>
        </p:txBody>
      </p:sp>
      <p:sp>
        <p:nvSpPr>
          <p:cNvPr id="29" name="Text 10"/>
          <p:cNvSpPr/>
          <p:nvPr/>
        </p:nvSpPr>
        <p:spPr>
          <a:xfrm>
            <a:off x="6786563" y="1701105"/>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Wall Motion Abnormalities</a:t>
            </a:r>
            <a:endParaRPr lang="en-US" sz="1200" dirty="0"/>
          </a:p>
        </p:txBody>
      </p:sp>
      <p:sp>
        <p:nvSpPr>
          <p:cNvPr id="30" name="Text 11"/>
          <p:cNvSpPr/>
          <p:nvPr/>
        </p:nvSpPr>
        <p:spPr>
          <a:xfrm>
            <a:off x="6786563" y="1986855"/>
            <a:ext cx="4257080" cy="3905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Identifies regional dysfunction suggesting previous MI or underlying ischaemia.</a:t>
            </a:r>
            <a:endParaRPr lang="en-US" sz="1125" dirty="0"/>
          </a:p>
        </p:txBody>
      </p:sp>
      <p:sp>
        <p:nvSpPr>
          <p:cNvPr id="31" name="Text 12"/>
          <p:cNvSpPr/>
          <p:nvPr/>
        </p:nvSpPr>
        <p:spPr>
          <a:xfrm>
            <a:off x="6786563" y="2586930"/>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Chamber Geometry</a:t>
            </a:r>
            <a:endParaRPr lang="en-US" sz="1200" dirty="0"/>
          </a:p>
        </p:txBody>
      </p:sp>
      <p:sp>
        <p:nvSpPr>
          <p:cNvPr id="32" name="Text 13"/>
          <p:cNvSpPr/>
          <p:nvPr/>
        </p:nvSpPr>
        <p:spPr>
          <a:xfrm>
            <a:off x="6786563" y="2872680"/>
            <a:ext cx="4518868" cy="3905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Assesses Left Ventricular hypertrophy (hypertension) or dilation (dilated cardiomyopathy).</a:t>
            </a:r>
            <a:endParaRPr lang="en-US" sz="1125" dirty="0"/>
          </a:p>
        </p:txBody>
      </p:sp>
      <p:sp>
        <p:nvSpPr>
          <p:cNvPr id="33" name="Text 14"/>
          <p:cNvSpPr/>
          <p:nvPr/>
        </p:nvSpPr>
        <p:spPr>
          <a:xfrm>
            <a:off x="6786563" y="3472755"/>
            <a:ext cx="4786313"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Valvular Integrity</a:t>
            </a:r>
            <a:endParaRPr lang="en-US" sz="1200" dirty="0"/>
          </a:p>
        </p:txBody>
      </p:sp>
      <p:sp>
        <p:nvSpPr>
          <p:cNvPr id="34" name="Text 15"/>
          <p:cNvSpPr/>
          <p:nvPr/>
        </p:nvSpPr>
        <p:spPr>
          <a:xfrm>
            <a:off x="6786563" y="3758505"/>
            <a:ext cx="5405438"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5D6D7E"/>
                </a:solidFill>
              </a:rPr>
              <a:t>Grades stenosis or regurgitation (e.g., Aortic Stenosis/Mitral Regurgitation).</a:t>
            </a:r>
            <a:endParaRPr lang="en-US" sz="1125" dirty="0"/>
          </a:p>
        </p:txBody>
      </p:sp>
      <p:sp>
        <p:nvSpPr>
          <p:cNvPr id="35" name="Text 16"/>
          <p:cNvSpPr/>
          <p:nvPr/>
        </p:nvSpPr>
        <p:spPr>
          <a:xfrm>
            <a:off x="6715125" y="5505450"/>
            <a:ext cx="5191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PRIMARY CARE MANDATE</a:t>
            </a:r>
            <a:endParaRPr lang="en-US" sz="1200" dirty="0"/>
          </a:p>
        </p:txBody>
      </p:sp>
      <p:sp>
        <p:nvSpPr>
          <p:cNvPr id="36" name="Text 17"/>
          <p:cNvSpPr/>
          <p:nvPr/>
        </p:nvSpPr>
        <p:spPr>
          <a:xfrm>
            <a:off x="6429375" y="5810250"/>
            <a:ext cx="5191125"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Echocardiography is </a:t>
            </a:r>
            <a:r>
              <a:rPr lang="en-US" sz="1125" b="1" dirty="0">
                <a:solidFill>
                  <a:srgbClr val="2C3E50"/>
                </a:solidFill>
              </a:rPr>
              <a:t>mandatory</a:t>
            </a:r>
            <a:r>
              <a:rPr lang="en-US" sz="1125" dirty="0">
                <a:solidFill>
                  <a:srgbClr val="2C3E50"/>
                </a:solidFill>
              </a:rPr>
              <a:t> for all patients with raised NT-proBNP. Referral timing (2 vs 6 weeks) is determined strictly by the NP level and clinical history.</a:t>
            </a:r>
            <a:endParaRPr lang="en-US" sz="1125" dirty="0"/>
          </a:p>
        </p:txBody>
      </p:sp>
      <p:sp>
        <p:nvSpPr>
          <p:cNvPr id="37" name="Text 18"/>
          <p:cNvSpPr/>
          <p:nvPr/>
        </p:nvSpPr>
        <p:spPr>
          <a:xfrm>
            <a:off x="10661154" y="654367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BDC3C7"/>
                </a:solidFill>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986730"/>
            <a:ext cx="5619750" cy="4262735"/>
          </a:xfrm>
          <a:prstGeom prst="rect">
            <a:avLst/>
          </a:prstGeom>
        </p:spPr>
      </p:pic>
      <p:pic>
        <p:nvPicPr>
          <p:cNvPr id="6" name="Image 4" descr="preencoded.png"/>
          <p:cNvPicPr>
            <a:picLocks noChangeAspect="1"/>
          </p:cNvPicPr>
          <p:nvPr/>
        </p:nvPicPr>
        <p:blipFill>
          <a:blip r:embed="rId6"/>
          <a:stretch>
            <a:fillRect/>
          </a:stretch>
        </p:blipFill>
        <p:spPr>
          <a:xfrm>
            <a:off x="571500" y="1177230"/>
            <a:ext cx="5238750" cy="333375"/>
          </a:xfrm>
          <a:prstGeom prst="rect">
            <a:avLst/>
          </a:prstGeom>
        </p:spPr>
      </p:pic>
      <p:pic>
        <p:nvPicPr>
          <p:cNvPr id="7" name="Image 5" descr="preencoded.png"/>
          <p:cNvPicPr>
            <a:picLocks noChangeAspect="1"/>
          </p:cNvPicPr>
          <p:nvPr/>
        </p:nvPicPr>
        <p:blipFill>
          <a:blip r:embed="rId7"/>
          <a:stretch>
            <a:fillRect/>
          </a:stretch>
        </p:blipFill>
        <p:spPr>
          <a:xfrm>
            <a:off x="571500" y="1229618"/>
            <a:ext cx="190500" cy="152400"/>
          </a:xfrm>
          <a:prstGeom prst="rect">
            <a:avLst/>
          </a:prstGeom>
        </p:spPr>
      </p:pic>
      <p:pic>
        <p:nvPicPr>
          <p:cNvPr id="8" name="Image 6" descr="preencoded.png"/>
          <p:cNvPicPr>
            <a:picLocks noChangeAspect="1"/>
          </p:cNvPicPr>
          <p:nvPr/>
        </p:nvPicPr>
        <p:blipFill>
          <a:blip r:embed="rId8"/>
          <a:stretch>
            <a:fillRect/>
          </a:stretch>
        </p:blipFill>
        <p:spPr>
          <a:xfrm>
            <a:off x="571500" y="1672530"/>
            <a:ext cx="1283196" cy="352425"/>
          </a:xfrm>
          <a:prstGeom prst="rect">
            <a:avLst/>
          </a:prstGeom>
        </p:spPr>
      </p:pic>
      <p:pic>
        <p:nvPicPr>
          <p:cNvPr id="9" name="Image 7" descr="preencoded.png"/>
          <p:cNvPicPr>
            <a:picLocks noChangeAspect="1"/>
          </p:cNvPicPr>
          <p:nvPr/>
        </p:nvPicPr>
        <p:blipFill>
          <a:blip r:embed="rId9"/>
          <a:stretch>
            <a:fillRect/>
          </a:stretch>
        </p:blipFill>
        <p:spPr>
          <a:xfrm>
            <a:off x="1854696" y="1672530"/>
            <a:ext cx="1467594" cy="352425"/>
          </a:xfrm>
          <a:prstGeom prst="rect">
            <a:avLst/>
          </a:prstGeom>
        </p:spPr>
      </p:pic>
      <p:pic>
        <p:nvPicPr>
          <p:cNvPr id="10" name="Image 8" descr="preencoded.png"/>
          <p:cNvPicPr>
            <a:picLocks noChangeAspect="1"/>
          </p:cNvPicPr>
          <p:nvPr/>
        </p:nvPicPr>
        <p:blipFill>
          <a:blip r:embed="rId10"/>
          <a:stretch>
            <a:fillRect/>
          </a:stretch>
        </p:blipFill>
        <p:spPr>
          <a:xfrm>
            <a:off x="3322290" y="1672530"/>
            <a:ext cx="2487960" cy="352425"/>
          </a:xfrm>
          <a:prstGeom prst="rect">
            <a:avLst/>
          </a:prstGeom>
        </p:spPr>
      </p:pic>
      <p:pic>
        <p:nvPicPr>
          <p:cNvPr id="11" name="Image 9" descr="preencoded.png"/>
          <p:cNvPicPr>
            <a:picLocks noChangeAspect="1"/>
          </p:cNvPicPr>
          <p:nvPr/>
        </p:nvPicPr>
        <p:blipFill>
          <a:blip r:embed="rId11"/>
          <a:stretch>
            <a:fillRect/>
          </a:stretch>
        </p:blipFill>
        <p:spPr>
          <a:xfrm>
            <a:off x="571500" y="2024955"/>
            <a:ext cx="1283196" cy="352425"/>
          </a:xfrm>
          <a:prstGeom prst="rect">
            <a:avLst/>
          </a:prstGeom>
        </p:spPr>
      </p:pic>
      <p:pic>
        <p:nvPicPr>
          <p:cNvPr id="12" name="Image 10" descr="preencoded.png"/>
          <p:cNvPicPr>
            <a:picLocks noChangeAspect="1"/>
          </p:cNvPicPr>
          <p:nvPr/>
        </p:nvPicPr>
        <p:blipFill>
          <a:blip r:embed="rId12"/>
          <a:stretch>
            <a:fillRect/>
          </a:stretch>
        </p:blipFill>
        <p:spPr>
          <a:xfrm>
            <a:off x="1854696" y="2024955"/>
            <a:ext cx="1467594" cy="352425"/>
          </a:xfrm>
          <a:prstGeom prst="rect">
            <a:avLst/>
          </a:prstGeom>
        </p:spPr>
      </p:pic>
      <p:pic>
        <p:nvPicPr>
          <p:cNvPr id="13" name="Image 11" descr="preencoded.png"/>
          <p:cNvPicPr>
            <a:picLocks noChangeAspect="1"/>
          </p:cNvPicPr>
          <p:nvPr/>
        </p:nvPicPr>
        <p:blipFill>
          <a:blip r:embed="rId13"/>
          <a:stretch>
            <a:fillRect/>
          </a:stretch>
        </p:blipFill>
        <p:spPr>
          <a:xfrm>
            <a:off x="3322290" y="2024955"/>
            <a:ext cx="2487960" cy="352425"/>
          </a:xfrm>
          <a:prstGeom prst="rect">
            <a:avLst/>
          </a:prstGeom>
        </p:spPr>
      </p:pic>
      <p:pic>
        <p:nvPicPr>
          <p:cNvPr id="14" name="Image 12" descr="preencoded.png"/>
          <p:cNvPicPr>
            <a:picLocks noChangeAspect="1"/>
          </p:cNvPicPr>
          <p:nvPr/>
        </p:nvPicPr>
        <p:blipFill>
          <a:blip r:embed="rId14"/>
          <a:stretch>
            <a:fillRect/>
          </a:stretch>
        </p:blipFill>
        <p:spPr>
          <a:xfrm>
            <a:off x="571500" y="2377380"/>
            <a:ext cx="1283196" cy="352425"/>
          </a:xfrm>
          <a:prstGeom prst="rect">
            <a:avLst/>
          </a:prstGeom>
        </p:spPr>
      </p:pic>
      <p:pic>
        <p:nvPicPr>
          <p:cNvPr id="15" name="Image 13" descr="preencoded.png"/>
          <p:cNvPicPr>
            <a:picLocks noChangeAspect="1"/>
          </p:cNvPicPr>
          <p:nvPr/>
        </p:nvPicPr>
        <p:blipFill>
          <a:blip r:embed="rId15"/>
          <a:stretch>
            <a:fillRect/>
          </a:stretch>
        </p:blipFill>
        <p:spPr>
          <a:xfrm>
            <a:off x="1854696" y="2377380"/>
            <a:ext cx="1467594" cy="352425"/>
          </a:xfrm>
          <a:prstGeom prst="rect">
            <a:avLst/>
          </a:prstGeom>
        </p:spPr>
      </p:pic>
      <p:pic>
        <p:nvPicPr>
          <p:cNvPr id="16" name="Image 14" descr="preencoded.png"/>
          <p:cNvPicPr>
            <a:picLocks noChangeAspect="1"/>
          </p:cNvPicPr>
          <p:nvPr/>
        </p:nvPicPr>
        <p:blipFill>
          <a:blip r:embed="rId16"/>
          <a:stretch>
            <a:fillRect/>
          </a:stretch>
        </p:blipFill>
        <p:spPr>
          <a:xfrm>
            <a:off x="3322290" y="2377380"/>
            <a:ext cx="2487960" cy="352425"/>
          </a:xfrm>
          <a:prstGeom prst="rect">
            <a:avLst/>
          </a:prstGeom>
        </p:spPr>
      </p:pic>
      <p:pic>
        <p:nvPicPr>
          <p:cNvPr id="17" name="Image 15" descr="preencoded.png"/>
          <p:cNvPicPr>
            <a:picLocks noChangeAspect="1"/>
          </p:cNvPicPr>
          <p:nvPr/>
        </p:nvPicPr>
        <p:blipFill>
          <a:blip r:embed="rId14"/>
          <a:stretch>
            <a:fillRect/>
          </a:stretch>
        </p:blipFill>
        <p:spPr>
          <a:xfrm>
            <a:off x="571500" y="2729805"/>
            <a:ext cx="1283196" cy="352425"/>
          </a:xfrm>
          <a:prstGeom prst="rect">
            <a:avLst/>
          </a:prstGeom>
        </p:spPr>
      </p:pic>
      <p:pic>
        <p:nvPicPr>
          <p:cNvPr id="18" name="Image 16" descr="preencoded.png"/>
          <p:cNvPicPr>
            <a:picLocks noChangeAspect="1"/>
          </p:cNvPicPr>
          <p:nvPr/>
        </p:nvPicPr>
        <p:blipFill>
          <a:blip r:embed="rId15"/>
          <a:stretch>
            <a:fillRect/>
          </a:stretch>
        </p:blipFill>
        <p:spPr>
          <a:xfrm>
            <a:off x="1854696" y="2729805"/>
            <a:ext cx="1467594" cy="352425"/>
          </a:xfrm>
          <a:prstGeom prst="rect">
            <a:avLst/>
          </a:prstGeom>
        </p:spPr>
      </p:pic>
      <p:pic>
        <p:nvPicPr>
          <p:cNvPr id="19" name="Image 17" descr="preencoded.png"/>
          <p:cNvPicPr>
            <a:picLocks noChangeAspect="1"/>
          </p:cNvPicPr>
          <p:nvPr/>
        </p:nvPicPr>
        <p:blipFill>
          <a:blip r:embed="rId16"/>
          <a:stretch>
            <a:fillRect/>
          </a:stretch>
        </p:blipFill>
        <p:spPr>
          <a:xfrm>
            <a:off x="3322290" y="2729805"/>
            <a:ext cx="2487960" cy="352425"/>
          </a:xfrm>
          <a:prstGeom prst="rect">
            <a:avLst/>
          </a:prstGeom>
        </p:spPr>
      </p:pic>
      <p:pic>
        <p:nvPicPr>
          <p:cNvPr id="20" name="Image 18" descr="preencoded.png"/>
          <p:cNvPicPr>
            <a:picLocks noChangeAspect="1"/>
          </p:cNvPicPr>
          <p:nvPr/>
        </p:nvPicPr>
        <p:blipFill>
          <a:blip r:embed="rId17"/>
          <a:stretch>
            <a:fillRect/>
          </a:stretch>
        </p:blipFill>
        <p:spPr>
          <a:xfrm>
            <a:off x="571500" y="3272730"/>
            <a:ext cx="166688" cy="166688"/>
          </a:xfrm>
          <a:prstGeom prst="rect">
            <a:avLst/>
          </a:prstGeom>
        </p:spPr>
      </p:pic>
      <p:pic>
        <p:nvPicPr>
          <p:cNvPr id="21" name="Image 19" descr="preencoded.png"/>
          <p:cNvPicPr>
            <a:picLocks noChangeAspect="1"/>
          </p:cNvPicPr>
          <p:nvPr/>
        </p:nvPicPr>
        <p:blipFill>
          <a:blip r:embed="rId18"/>
          <a:stretch>
            <a:fillRect/>
          </a:stretch>
        </p:blipFill>
        <p:spPr>
          <a:xfrm>
            <a:off x="571500" y="3741241"/>
            <a:ext cx="166688" cy="133350"/>
          </a:xfrm>
          <a:prstGeom prst="rect">
            <a:avLst/>
          </a:prstGeom>
        </p:spPr>
      </p:pic>
      <p:pic>
        <p:nvPicPr>
          <p:cNvPr id="22" name="Image 20" descr="preencoded.png"/>
          <p:cNvPicPr>
            <a:picLocks noChangeAspect="1"/>
          </p:cNvPicPr>
          <p:nvPr/>
        </p:nvPicPr>
        <p:blipFill>
          <a:blip r:embed="rId19"/>
          <a:stretch>
            <a:fillRect/>
          </a:stretch>
        </p:blipFill>
        <p:spPr>
          <a:xfrm>
            <a:off x="381000" y="5392341"/>
            <a:ext cx="5619750" cy="798909"/>
          </a:xfrm>
          <a:prstGeom prst="rect">
            <a:avLst/>
          </a:prstGeom>
        </p:spPr>
      </p:pic>
      <p:pic>
        <p:nvPicPr>
          <p:cNvPr id="23" name="Image 21" descr="preencoded.png"/>
          <p:cNvPicPr>
            <a:picLocks noChangeAspect="1"/>
          </p:cNvPicPr>
          <p:nvPr/>
        </p:nvPicPr>
        <p:blipFill>
          <a:blip r:embed="rId20"/>
          <a:stretch>
            <a:fillRect/>
          </a:stretch>
        </p:blipFill>
        <p:spPr>
          <a:xfrm>
            <a:off x="523875" y="5536555"/>
            <a:ext cx="154781" cy="125760"/>
          </a:xfrm>
          <a:prstGeom prst="rect">
            <a:avLst/>
          </a:prstGeom>
        </p:spPr>
      </p:pic>
      <p:pic>
        <p:nvPicPr>
          <p:cNvPr id="24" name="Image 22" descr="preencoded.png"/>
          <p:cNvPicPr>
            <a:picLocks noChangeAspect="1"/>
          </p:cNvPicPr>
          <p:nvPr/>
        </p:nvPicPr>
        <p:blipFill>
          <a:blip r:embed="rId21"/>
          <a:stretch>
            <a:fillRect/>
          </a:stretch>
        </p:blipFill>
        <p:spPr>
          <a:xfrm>
            <a:off x="6191250" y="986730"/>
            <a:ext cx="5619750" cy="2530822"/>
          </a:xfrm>
          <a:prstGeom prst="rect">
            <a:avLst/>
          </a:prstGeom>
        </p:spPr>
      </p:pic>
      <p:pic>
        <p:nvPicPr>
          <p:cNvPr id="25" name="Image 23" descr="preencoded.png"/>
          <p:cNvPicPr>
            <a:picLocks noChangeAspect="1"/>
          </p:cNvPicPr>
          <p:nvPr/>
        </p:nvPicPr>
        <p:blipFill>
          <a:blip r:embed="rId6"/>
          <a:stretch>
            <a:fillRect/>
          </a:stretch>
        </p:blipFill>
        <p:spPr>
          <a:xfrm>
            <a:off x="6381750" y="1177230"/>
            <a:ext cx="5238750" cy="333375"/>
          </a:xfrm>
          <a:prstGeom prst="rect">
            <a:avLst/>
          </a:prstGeom>
        </p:spPr>
      </p:pic>
      <p:pic>
        <p:nvPicPr>
          <p:cNvPr id="26" name="Image 24" descr="preencoded.png"/>
          <p:cNvPicPr>
            <a:picLocks noChangeAspect="1"/>
          </p:cNvPicPr>
          <p:nvPr/>
        </p:nvPicPr>
        <p:blipFill>
          <a:blip r:embed="rId22"/>
          <a:stretch>
            <a:fillRect/>
          </a:stretch>
        </p:blipFill>
        <p:spPr>
          <a:xfrm>
            <a:off x="6381750" y="1229618"/>
            <a:ext cx="190500" cy="152400"/>
          </a:xfrm>
          <a:prstGeom prst="rect">
            <a:avLst/>
          </a:prstGeom>
        </p:spPr>
      </p:pic>
      <p:pic>
        <p:nvPicPr>
          <p:cNvPr id="27" name="Image 25" descr="preencoded.png"/>
          <p:cNvPicPr>
            <a:picLocks noChangeAspect="1"/>
          </p:cNvPicPr>
          <p:nvPr/>
        </p:nvPicPr>
        <p:blipFill>
          <a:blip r:embed="rId23"/>
          <a:stretch>
            <a:fillRect/>
          </a:stretch>
        </p:blipFill>
        <p:spPr>
          <a:xfrm>
            <a:off x="6381750" y="1672530"/>
            <a:ext cx="166688" cy="133350"/>
          </a:xfrm>
          <a:prstGeom prst="rect">
            <a:avLst/>
          </a:prstGeom>
        </p:spPr>
      </p:pic>
      <p:pic>
        <p:nvPicPr>
          <p:cNvPr id="28" name="Image 26" descr="preencoded.png"/>
          <p:cNvPicPr>
            <a:picLocks noChangeAspect="1"/>
          </p:cNvPicPr>
          <p:nvPr/>
        </p:nvPicPr>
        <p:blipFill>
          <a:blip r:embed="rId24"/>
          <a:stretch>
            <a:fillRect/>
          </a:stretch>
        </p:blipFill>
        <p:spPr>
          <a:xfrm>
            <a:off x="6381750" y="1954411"/>
            <a:ext cx="166688" cy="142875"/>
          </a:xfrm>
          <a:prstGeom prst="rect">
            <a:avLst/>
          </a:prstGeom>
        </p:spPr>
      </p:pic>
      <p:pic>
        <p:nvPicPr>
          <p:cNvPr id="29" name="Image 27" descr="preencoded.png"/>
          <p:cNvPicPr>
            <a:picLocks noChangeAspect="1"/>
          </p:cNvPicPr>
          <p:nvPr/>
        </p:nvPicPr>
        <p:blipFill>
          <a:blip r:embed="rId25"/>
          <a:stretch>
            <a:fillRect/>
          </a:stretch>
        </p:blipFill>
        <p:spPr>
          <a:xfrm>
            <a:off x="6381750" y="2422922"/>
            <a:ext cx="166688" cy="166688"/>
          </a:xfrm>
          <a:prstGeom prst="rect">
            <a:avLst/>
          </a:prstGeom>
        </p:spPr>
      </p:pic>
      <p:pic>
        <p:nvPicPr>
          <p:cNvPr id="30" name="Image 28" descr="preencoded.png"/>
          <p:cNvPicPr>
            <a:picLocks noChangeAspect="1"/>
          </p:cNvPicPr>
          <p:nvPr/>
        </p:nvPicPr>
        <p:blipFill>
          <a:blip r:embed="rId26"/>
          <a:stretch>
            <a:fillRect/>
          </a:stretch>
        </p:blipFill>
        <p:spPr>
          <a:xfrm>
            <a:off x="6191250" y="3660428"/>
            <a:ext cx="5619750" cy="2530822"/>
          </a:xfrm>
          <a:prstGeom prst="rect">
            <a:avLst/>
          </a:prstGeom>
        </p:spPr>
      </p:pic>
      <p:pic>
        <p:nvPicPr>
          <p:cNvPr id="31" name="Image 29" descr="preencoded.png"/>
          <p:cNvPicPr>
            <a:picLocks noChangeAspect="1"/>
          </p:cNvPicPr>
          <p:nvPr/>
        </p:nvPicPr>
        <p:blipFill>
          <a:blip r:embed="rId27"/>
          <a:stretch>
            <a:fillRect/>
          </a:stretch>
        </p:blipFill>
        <p:spPr>
          <a:xfrm>
            <a:off x="6381750" y="3850928"/>
            <a:ext cx="5238750" cy="333375"/>
          </a:xfrm>
          <a:prstGeom prst="rect">
            <a:avLst/>
          </a:prstGeom>
        </p:spPr>
      </p:pic>
      <p:pic>
        <p:nvPicPr>
          <p:cNvPr id="32" name="Image 30" descr="preencoded.png"/>
          <p:cNvPicPr>
            <a:picLocks noChangeAspect="1"/>
          </p:cNvPicPr>
          <p:nvPr/>
        </p:nvPicPr>
        <p:blipFill>
          <a:blip r:embed="rId28"/>
          <a:stretch>
            <a:fillRect/>
          </a:stretch>
        </p:blipFill>
        <p:spPr>
          <a:xfrm>
            <a:off x="6381750" y="3903315"/>
            <a:ext cx="190500" cy="152400"/>
          </a:xfrm>
          <a:prstGeom prst="rect">
            <a:avLst/>
          </a:prstGeom>
        </p:spPr>
      </p:pic>
      <p:pic>
        <p:nvPicPr>
          <p:cNvPr id="33" name="Image 31" descr="preencoded.png"/>
          <p:cNvPicPr>
            <a:picLocks noChangeAspect="1"/>
          </p:cNvPicPr>
          <p:nvPr/>
        </p:nvPicPr>
        <p:blipFill>
          <a:blip r:embed="rId29"/>
          <a:stretch>
            <a:fillRect/>
          </a:stretch>
        </p:blipFill>
        <p:spPr>
          <a:xfrm>
            <a:off x="6381750" y="4346228"/>
            <a:ext cx="166688" cy="133350"/>
          </a:xfrm>
          <a:prstGeom prst="rect">
            <a:avLst/>
          </a:prstGeom>
        </p:spPr>
      </p:pic>
      <p:pic>
        <p:nvPicPr>
          <p:cNvPr id="34" name="Image 32" descr="preencoded.png"/>
          <p:cNvPicPr>
            <a:picLocks noChangeAspect="1"/>
          </p:cNvPicPr>
          <p:nvPr/>
        </p:nvPicPr>
        <p:blipFill>
          <a:blip r:embed="rId30"/>
          <a:stretch>
            <a:fillRect/>
          </a:stretch>
        </p:blipFill>
        <p:spPr>
          <a:xfrm>
            <a:off x="6381750" y="4628108"/>
            <a:ext cx="166688" cy="133350"/>
          </a:xfrm>
          <a:prstGeom prst="rect">
            <a:avLst/>
          </a:prstGeom>
        </p:spPr>
      </p:pic>
      <p:pic>
        <p:nvPicPr>
          <p:cNvPr id="35" name="Image 33" descr="preencoded.png"/>
          <p:cNvPicPr>
            <a:picLocks noChangeAspect="1"/>
          </p:cNvPicPr>
          <p:nvPr/>
        </p:nvPicPr>
        <p:blipFill>
          <a:blip r:embed="rId29"/>
          <a:stretch>
            <a:fillRect/>
          </a:stretch>
        </p:blipFill>
        <p:spPr>
          <a:xfrm>
            <a:off x="6381750" y="4909989"/>
            <a:ext cx="166688" cy="133350"/>
          </a:xfrm>
          <a:prstGeom prst="rect">
            <a:avLst/>
          </a:prstGeom>
        </p:spPr>
      </p:pic>
      <p:pic>
        <p:nvPicPr>
          <p:cNvPr id="36" name="Image 34" descr="preencoded.png"/>
          <p:cNvPicPr>
            <a:picLocks noChangeAspect="1"/>
          </p:cNvPicPr>
          <p:nvPr/>
        </p:nvPicPr>
        <p:blipFill>
          <a:blip r:embed="rId30"/>
          <a:stretch>
            <a:fillRect/>
          </a:stretch>
        </p:blipFill>
        <p:spPr>
          <a:xfrm>
            <a:off x="6381750" y="5191869"/>
            <a:ext cx="166688" cy="133350"/>
          </a:xfrm>
          <a:prstGeom prst="rect">
            <a:avLst/>
          </a:prstGeom>
        </p:spPr>
      </p:pic>
      <p:pic>
        <p:nvPicPr>
          <p:cNvPr id="37" name="Image 35" descr="preencoded.png"/>
          <p:cNvPicPr>
            <a:picLocks noChangeAspect="1"/>
          </p:cNvPicPr>
          <p:nvPr/>
        </p:nvPicPr>
        <p:blipFill>
          <a:blip r:embed="rId31"/>
          <a:stretch>
            <a:fillRect/>
          </a:stretch>
        </p:blipFill>
        <p:spPr>
          <a:xfrm>
            <a:off x="0" y="6477000"/>
            <a:ext cx="12192000" cy="381000"/>
          </a:xfrm>
          <a:prstGeom prst="rect">
            <a:avLst/>
          </a:prstGeom>
        </p:spPr>
      </p:pic>
      <p:sp>
        <p:nvSpPr>
          <p:cNvPr id="38" name="Text 0"/>
          <p:cNvSpPr/>
          <p:nvPr/>
        </p:nvSpPr>
        <p:spPr>
          <a:xfrm>
            <a:off x="523875" y="28575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Interpreting Echocardiography Reports</a:t>
            </a:r>
            <a:endParaRPr lang="en-US" sz="2100" dirty="0"/>
          </a:p>
        </p:txBody>
      </p:sp>
      <p:sp>
        <p:nvSpPr>
          <p:cNvPr id="39" name="Text 1"/>
          <p:cNvSpPr/>
          <p:nvPr/>
        </p:nvSpPr>
        <p:spPr>
          <a:xfrm>
            <a:off x="523875" y="64383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40" name="Text 2"/>
          <p:cNvSpPr/>
          <p:nvPr/>
        </p:nvSpPr>
        <p:spPr>
          <a:xfrm>
            <a:off x="857250" y="1177230"/>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Ejection Fraction (EF) Categories</a:t>
            </a:r>
            <a:endParaRPr lang="en-US" sz="1350" dirty="0"/>
          </a:p>
        </p:txBody>
      </p:sp>
      <p:sp>
        <p:nvSpPr>
          <p:cNvPr id="41" name="Text 3"/>
          <p:cNvSpPr/>
          <p:nvPr/>
        </p:nvSpPr>
        <p:spPr>
          <a:xfrm>
            <a:off x="647700" y="1672530"/>
            <a:ext cx="1130796"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Type</a:t>
            </a:r>
            <a:endParaRPr lang="en-US" sz="1050" dirty="0"/>
          </a:p>
        </p:txBody>
      </p:sp>
      <p:sp>
        <p:nvSpPr>
          <p:cNvPr id="42" name="Text 4"/>
          <p:cNvSpPr/>
          <p:nvPr/>
        </p:nvSpPr>
        <p:spPr>
          <a:xfrm>
            <a:off x="1930896" y="1672530"/>
            <a:ext cx="1315194"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EF Range</a:t>
            </a:r>
            <a:endParaRPr lang="en-US" sz="1050" dirty="0"/>
          </a:p>
        </p:txBody>
      </p:sp>
      <p:sp>
        <p:nvSpPr>
          <p:cNvPr id="43" name="Text 5"/>
          <p:cNvSpPr/>
          <p:nvPr/>
        </p:nvSpPr>
        <p:spPr>
          <a:xfrm>
            <a:off x="3398490" y="1672530"/>
            <a:ext cx="2335560"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Clinical Label</a:t>
            </a:r>
            <a:endParaRPr lang="en-US" sz="1050" dirty="0"/>
          </a:p>
        </p:txBody>
      </p:sp>
      <p:sp>
        <p:nvSpPr>
          <p:cNvPr id="44" name="Text 6"/>
          <p:cNvSpPr/>
          <p:nvPr/>
        </p:nvSpPr>
        <p:spPr>
          <a:xfrm>
            <a:off x="647700" y="2024955"/>
            <a:ext cx="1130796"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HFrEF</a:t>
            </a:r>
            <a:endParaRPr lang="en-US" sz="1050" dirty="0"/>
          </a:p>
        </p:txBody>
      </p:sp>
      <p:sp>
        <p:nvSpPr>
          <p:cNvPr id="45" name="Text 7"/>
          <p:cNvSpPr/>
          <p:nvPr/>
        </p:nvSpPr>
        <p:spPr>
          <a:xfrm>
            <a:off x="1930896" y="2024955"/>
            <a:ext cx="1315194"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8C00"/>
                </a:solidFill>
              </a:rPr>
              <a:t>&lt; 40%</a:t>
            </a:r>
            <a:endParaRPr lang="en-US" sz="1050" dirty="0"/>
          </a:p>
        </p:txBody>
      </p:sp>
      <p:sp>
        <p:nvSpPr>
          <p:cNvPr id="46" name="Text 8"/>
          <p:cNvSpPr/>
          <p:nvPr/>
        </p:nvSpPr>
        <p:spPr>
          <a:xfrm>
            <a:off x="3398490" y="2024955"/>
            <a:ext cx="2335560"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Reduced</a:t>
            </a:r>
            <a:endParaRPr lang="en-US" sz="1050" dirty="0"/>
          </a:p>
        </p:txBody>
      </p:sp>
      <p:sp>
        <p:nvSpPr>
          <p:cNvPr id="47" name="Text 9"/>
          <p:cNvSpPr/>
          <p:nvPr/>
        </p:nvSpPr>
        <p:spPr>
          <a:xfrm>
            <a:off x="647700" y="2377380"/>
            <a:ext cx="1130796"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HFmrEF</a:t>
            </a:r>
            <a:endParaRPr lang="en-US" sz="1050" dirty="0"/>
          </a:p>
        </p:txBody>
      </p:sp>
      <p:sp>
        <p:nvSpPr>
          <p:cNvPr id="48" name="Text 10"/>
          <p:cNvSpPr/>
          <p:nvPr/>
        </p:nvSpPr>
        <p:spPr>
          <a:xfrm>
            <a:off x="1930896" y="2377380"/>
            <a:ext cx="1529632"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8C00"/>
                </a:solidFill>
              </a:rPr>
              <a:t>40 – 49%</a:t>
            </a:r>
            <a:endParaRPr lang="en-US" sz="1050" dirty="0"/>
          </a:p>
        </p:txBody>
      </p:sp>
      <p:sp>
        <p:nvSpPr>
          <p:cNvPr id="49" name="Text 11"/>
          <p:cNvSpPr/>
          <p:nvPr/>
        </p:nvSpPr>
        <p:spPr>
          <a:xfrm>
            <a:off x="3398490" y="2377380"/>
            <a:ext cx="2335560"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Mildly Reduced</a:t>
            </a:r>
            <a:endParaRPr lang="en-US" sz="1050" dirty="0"/>
          </a:p>
        </p:txBody>
      </p:sp>
      <p:sp>
        <p:nvSpPr>
          <p:cNvPr id="50" name="Text 12"/>
          <p:cNvSpPr/>
          <p:nvPr/>
        </p:nvSpPr>
        <p:spPr>
          <a:xfrm>
            <a:off x="647700" y="2729805"/>
            <a:ext cx="1130796"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HFpEF</a:t>
            </a:r>
            <a:endParaRPr lang="en-US" sz="1050" dirty="0"/>
          </a:p>
        </p:txBody>
      </p:sp>
      <p:sp>
        <p:nvSpPr>
          <p:cNvPr id="51" name="Text 13"/>
          <p:cNvSpPr/>
          <p:nvPr/>
        </p:nvSpPr>
        <p:spPr>
          <a:xfrm>
            <a:off x="1930896" y="2729805"/>
            <a:ext cx="1315194"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8C00"/>
                </a:solidFill>
              </a:rPr>
              <a:t>≥ 50%</a:t>
            </a:r>
            <a:endParaRPr lang="en-US" sz="1050" dirty="0"/>
          </a:p>
        </p:txBody>
      </p:sp>
      <p:sp>
        <p:nvSpPr>
          <p:cNvPr id="52" name="Text 14"/>
          <p:cNvSpPr/>
          <p:nvPr/>
        </p:nvSpPr>
        <p:spPr>
          <a:xfrm>
            <a:off x="3398490" y="2729805"/>
            <a:ext cx="2703924"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Preserved / Normal</a:t>
            </a:r>
            <a:endParaRPr lang="en-US" sz="1050" dirty="0"/>
          </a:p>
        </p:txBody>
      </p:sp>
      <p:sp>
        <p:nvSpPr>
          <p:cNvPr id="53" name="Text 15"/>
          <p:cNvSpPr/>
          <p:nvPr/>
        </p:nvSpPr>
        <p:spPr>
          <a:xfrm>
            <a:off x="833438" y="3272730"/>
            <a:ext cx="4976813"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Wall Motion Abnormality:</a:t>
            </a:r>
            <a:r>
              <a:rPr lang="en-US" sz="1050" dirty="0">
                <a:solidFill>
                  <a:srgbClr val="2C3E50"/>
                </a:solidFill>
              </a:rPr>
              <a:t> Suggests ischaemic cause or previous MI (e.g., Hypokinesia, Akinesia).</a:t>
            </a:r>
            <a:endParaRPr lang="en-US" sz="1050" dirty="0"/>
          </a:p>
        </p:txBody>
      </p:sp>
      <p:sp>
        <p:nvSpPr>
          <p:cNvPr id="54" name="Text 16"/>
          <p:cNvSpPr/>
          <p:nvPr/>
        </p:nvSpPr>
        <p:spPr>
          <a:xfrm>
            <a:off x="833438" y="3741241"/>
            <a:ext cx="11358563"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LV Hypertrophy:</a:t>
            </a:r>
            <a:r>
              <a:rPr lang="en-US" sz="1050" dirty="0">
                <a:solidFill>
                  <a:srgbClr val="2C3E50"/>
                </a:solidFill>
              </a:rPr>
              <a:t> Suggests chronic hypertensive heart disease or aortic stenosis.</a:t>
            </a:r>
            <a:endParaRPr lang="en-US" sz="1050" dirty="0"/>
          </a:p>
        </p:txBody>
      </p:sp>
      <p:sp>
        <p:nvSpPr>
          <p:cNvPr id="55" name="Text 17"/>
          <p:cNvSpPr/>
          <p:nvPr/>
        </p:nvSpPr>
        <p:spPr>
          <a:xfrm>
            <a:off x="735806" y="5506641"/>
            <a:ext cx="53340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39C12"/>
                </a:solidFill>
              </a:rPr>
              <a:t>COMMON PITFALL</a:t>
            </a:r>
            <a:endParaRPr lang="en-US" sz="975" dirty="0"/>
          </a:p>
        </p:txBody>
      </p:sp>
      <p:sp>
        <p:nvSpPr>
          <p:cNvPr id="56" name="Text 18"/>
          <p:cNvSpPr/>
          <p:nvPr/>
        </p:nvSpPr>
        <p:spPr>
          <a:xfrm>
            <a:off x="523875" y="5730478"/>
            <a:ext cx="5334000" cy="346472"/>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Do not assume </a:t>
            </a:r>
            <a:r>
              <a:rPr lang="en-US" sz="975" b="1" dirty="0">
                <a:solidFill>
                  <a:srgbClr val="2C3E50"/>
                </a:solidFill>
              </a:rPr>
              <a:t>HFpEF</a:t>
            </a:r>
            <a:r>
              <a:rPr lang="en-US" sz="975" dirty="0">
                <a:solidFill>
                  <a:srgbClr val="5D4037"/>
                </a:solidFill>
              </a:rPr>
              <a:t> means a "normal heart." It is a serious clinical syndrome with mortality rates comparable to HFrEF.</a:t>
            </a:r>
            <a:endParaRPr lang="en-US" sz="975" dirty="0"/>
          </a:p>
        </p:txBody>
      </p:sp>
      <p:sp>
        <p:nvSpPr>
          <p:cNvPr id="57" name="Text 19"/>
          <p:cNvSpPr/>
          <p:nvPr/>
        </p:nvSpPr>
        <p:spPr>
          <a:xfrm>
            <a:off x="6667500" y="1177230"/>
            <a:ext cx="5524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Valvular &amp; Structural Findings</a:t>
            </a:r>
            <a:endParaRPr lang="en-US" sz="1350" dirty="0"/>
          </a:p>
        </p:txBody>
      </p:sp>
      <p:sp>
        <p:nvSpPr>
          <p:cNvPr id="58" name="Text 20"/>
          <p:cNvSpPr/>
          <p:nvPr/>
        </p:nvSpPr>
        <p:spPr>
          <a:xfrm>
            <a:off x="6643688" y="1672530"/>
            <a:ext cx="5548313"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Grading:</a:t>
            </a:r>
            <a:r>
              <a:rPr lang="en-US" sz="1050" dirty="0">
                <a:solidFill>
                  <a:srgbClr val="2C3E50"/>
                </a:solidFill>
              </a:rPr>
              <a:t> Reported as Mild, Moderate, or Severe.</a:t>
            </a:r>
            <a:endParaRPr lang="en-US" sz="1050" dirty="0"/>
          </a:p>
        </p:txBody>
      </p:sp>
      <p:sp>
        <p:nvSpPr>
          <p:cNvPr id="59" name="Text 21"/>
          <p:cNvSpPr/>
          <p:nvPr/>
        </p:nvSpPr>
        <p:spPr>
          <a:xfrm>
            <a:off x="6643688" y="1954411"/>
            <a:ext cx="4976813"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Referral Threshold:</a:t>
            </a:r>
            <a:r>
              <a:rPr lang="en-US" sz="1050" dirty="0">
                <a:solidFill>
                  <a:srgbClr val="2C3E50"/>
                </a:solidFill>
              </a:rPr>
              <a:t> Refer patients with </a:t>
            </a:r>
            <a:r>
              <a:rPr lang="en-US" sz="1050" b="1" dirty="0">
                <a:solidFill>
                  <a:srgbClr val="C0392B"/>
                </a:solidFill>
              </a:rPr>
              <a:t>Moderate-Severe</a:t>
            </a:r>
            <a:r>
              <a:rPr lang="en-US" sz="1050" dirty="0">
                <a:solidFill>
                  <a:srgbClr val="2C3E50"/>
                </a:solidFill>
              </a:rPr>
              <a:t> valve disease if symptomatic.</a:t>
            </a:r>
            <a:endParaRPr lang="en-US" sz="1050" dirty="0"/>
          </a:p>
        </p:txBody>
      </p:sp>
      <p:sp>
        <p:nvSpPr>
          <p:cNvPr id="60" name="Text 22"/>
          <p:cNvSpPr/>
          <p:nvPr/>
        </p:nvSpPr>
        <p:spPr>
          <a:xfrm>
            <a:off x="6643688" y="2422922"/>
            <a:ext cx="4976813"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Diastolic Dysfunction:</a:t>
            </a:r>
            <a:r>
              <a:rPr lang="en-US" sz="1050" dirty="0">
                <a:solidFill>
                  <a:srgbClr val="2C3E50"/>
                </a:solidFill>
              </a:rPr>
              <a:t> Graded I–III. Common in HFpEF; indicates impaired ventricular filling/relaxation.</a:t>
            </a:r>
            <a:endParaRPr lang="en-US" sz="1050" dirty="0"/>
          </a:p>
        </p:txBody>
      </p:sp>
      <p:sp>
        <p:nvSpPr>
          <p:cNvPr id="61" name="Text 23"/>
          <p:cNvSpPr/>
          <p:nvPr/>
        </p:nvSpPr>
        <p:spPr>
          <a:xfrm>
            <a:off x="6667500" y="3850928"/>
            <a:ext cx="5524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GP Interpretation Checklist</a:t>
            </a:r>
            <a:endParaRPr lang="en-US" sz="1350" dirty="0"/>
          </a:p>
        </p:txBody>
      </p:sp>
      <p:sp>
        <p:nvSpPr>
          <p:cNvPr id="62" name="Text 24"/>
          <p:cNvSpPr/>
          <p:nvPr/>
        </p:nvSpPr>
        <p:spPr>
          <a:xfrm>
            <a:off x="6643688" y="4346228"/>
            <a:ext cx="55483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Is the EF recorded? Use it to classify the HF type.</a:t>
            </a:r>
            <a:endParaRPr lang="en-US" sz="1050" dirty="0"/>
          </a:p>
        </p:txBody>
      </p:sp>
      <p:sp>
        <p:nvSpPr>
          <p:cNvPr id="63" name="Text 25"/>
          <p:cNvSpPr/>
          <p:nvPr/>
        </p:nvSpPr>
        <p:spPr>
          <a:xfrm>
            <a:off x="6643688" y="4628108"/>
            <a:ext cx="55483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Are there signs of </a:t>
            </a:r>
            <a:r>
              <a:rPr lang="en-US" sz="1050" b="1" dirty="0">
                <a:solidFill>
                  <a:srgbClr val="2C3E50"/>
                </a:solidFill>
              </a:rPr>
              <a:t>atrial enlargement</a:t>
            </a:r>
            <a:r>
              <a:rPr lang="en-US" sz="1050" dirty="0">
                <a:solidFill>
                  <a:srgbClr val="2C3E50"/>
                </a:solidFill>
              </a:rPr>
              <a:t>? (High risk of AF).</a:t>
            </a:r>
            <a:endParaRPr lang="en-US" sz="1050" dirty="0"/>
          </a:p>
        </p:txBody>
      </p:sp>
      <p:sp>
        <p:nvSpPr>
          <p:cNvPr id="64" name="Text 26"/>
          <p:cNvSpPr/>
          <p:nvPr/>
        </p:nvSpPr>
        <p:spPr>
          <a:xfrm>
            <a:off x="6643688" y="4909989"/>
            <a:ext cx="55483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Is there </a:t>
            </a:r>
            <a:r>
              <a:rPr lang="en-US" sz="1050" b="1" dirty="0">
                <a:solidFill>
                  <a:srgbClr val="2C3E50"/>
                </a:solidFill>
              </a:rPr>
              <a:t>RV dysfunction</a:t>
            </a:r>
            <a:r>
              <a:rPr lang="en-US" sz="1050" dirty="0">
                <a:solidFill>
                  <a:srgbClr val="2C3E50"/>
                </a:solidFill>
              </a:rPr>
              <a:t>? (Suggests advanced disease or pulmonary HTN).</a:t>
            </a:r>
            <a:endParaRPr lang="en-US" sz="1050" dirty="0"/>
          </a:p>
        </p:txBody>
      </p:sp>
      <p:sp>
        <p:nvSpPr>
          <p:cNvPr id="65" name="Text 27"/>
          <p:cNvSpPr/>
          <p:nvPr/>
        </p:nvSpPr>
        <p:spPr>
          <a:xfrm>
            <a:off x="6643688" y="5191869"/>
            <a:ext cx="55483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Compare with previous echoes to assess progression.</a:t>
            </a:r>
            <a:endParaRPr lang="en-US" sz="1050" dirty="0"/>
          </a:p>
        </p:txBody>
      </p:sp>
      <p:sp>
        <p:nvSpPr>
          <p:cNvPr id="66" name="Text 28"/>
          <p:cNvSpPr/>
          <p:nvPr/>
        </p:nvSpPr>
        <p:spPr>
          <a:xfrm>
            <a:off x="5471071" y="6581775"/>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558105"/>
          </a:xfrm>
          <a:prstGeom prst="rect">
            <a:avLst/>
          </a:prstGeom>
        </p:spPr>
      </p:pic>
      <p:pic>
        <p:nvPicPr>
          <p:cNvPr id="5" name="Image 3" descr="preencoded.png"/>
          <p:cNvPicPr>
            <a:picLocks noChangeAspect="1"/>
          </p:cNvPicPr>
          <p:nvPr/>
        </p:nvPicPr>
        <p:blipFill>
          <a:blip r:embed="rId5"/>
          <a:stretch>
            <a:fillRect/>
          </a:stretch>
        </p:blipFill>
        <p:spPr>
          <a:xfrm>
            <a:off x="571500" y="1129605"/>
            <a:ext cx="5381625" cy="2609850"/>
          </a:xfrm>
          <a:prstGeom prst="rect">
            <a:avLst/>
          </a:prstGeom>
        </p:spPr>
      </p:pic>
      <p:pic>
        <p:nvPicPr>
          <p:cNvPr id="6" name="Image 4" descr="preencoded.png"/>
          <p:cNvPicPr>
            <a:picLocks noChangeAspect="1"/>
          </p:cNvPicPr>
          <p:nvPr/>
        </p:nvPicPr>
        <p:blipFill>
          <a:blip r:embed="rId6"/>
          <a:stretch>
            <a:fillRect/>
          </a:stretch>
        </p:blipFill>
        <p:spPr>
          <a:xfrm>
            <a:off x="762000" y="1320105"/>
            <a:ext cx="5000625" cy="333375"/>
          </a:xfrm>
          <a:prstGeom prst="rect">
            <a:avLst/>
          </a:prstGeom>
        </p:spPr>
      </p:pic>
      <p:pic>
        <p:nvPicPr>
          <p:cNvPr id="7" name="Image 5" descr="preencoded.png"/>
          <p:cNvPicPr>
            <a:picLocks noChangeAspect="1"/>
          </p:cNvPicPr>
          <p:nvPr/>
        </p:nvPicPr>
        <p:blipFill>
          <a:blip r:embed="rId7"/>
          <a:stretch>
            <a:fillRect/>
          </a:stretch>
        </p:blipFill>
        <p:spPr>
          <a:xfrm>
            <a:off x="762000" y="1353443"/>
            <a:ext cx="228600" cy="190500"/>
          </a:xfrm>
          <a:prstGeom prst="rect">
            <a:avLst/>
          </a:prstGeom>
        </p:spPr>
      </p:pic>
      <p:pic>
        <p:nvPicPr>
          <p:cNvPr id="8" name="Image 6" descr="preencoded.png"/>
          <p:cNvPicPr>
            <a:picLocks noChangeAspect="1"/>
          </p:cNvPicPr>
          <p:nvPr/>
        </p:nvPicPr>
        <p:blipFill>
          <a:blip r:embed="rId8"/>
          <a:stretch>
            <a:fillRect/>
          </a:stretch>
        </p:blipFill>
        <p:spPr>
          <a:xfrm>
            <a:off x="762000" y="1805880"/>
            <a:ext cx="119063" cy="99120"/>
          </a:xfrm>
          <a:prstGeom prst="rect">
            <a:avLst/>
          </a:prstGeom>
        </p:spPr>
      </p:pic>
      <p:pic>
        <p:nvPicPr>
          <p:cNvPr id="9" name="Image 7" descr="preencoded.png"/>
          <p:cNvPicPr>
            <a:picLocks noChangeAspect="1"/>
          </p:cNvPicPr>
          <p:nvPr/>
        </p:nvPicPr>
        <p:blipFill>
          <a:blip r:embed="rId9"/>
          <a:stretch>
            <a:fillRect/>
          </a:stretch>
        </p:blipFill>
        <p:spPr>
          <a:xfrm>
            <a:off x="762000" y="2301180"/>
            <a:ext cx="119063" cy="99120"/>
          </a:xfrm>
          <a:prstGeom prst="rect">
            <a:avLst/>
          </a:prstGeom>
        </p:spPr>
      </p:pic>
      <p:pic>
        <p:nvPicPr>
          <p:cNvPr id="10" name="Image 8" descr="preencoded.png"/>
          <p:cNvPicPr>
            <a:picLocks noChangeAspect="1"/>
          </p:cNvPicPr>
          <p:nvPr/>
        </p:nvPicPr>
        <p:blipFill>
          <a:blip r:embed="rId10"/>
          <a:stretch>
            <a:fillRect/>
          </a:stretch>
        </p:blipFill>
        <p:spPr>
          <a:xfrm>
            <a:off x="762000" y="2596455"/>
            <a:ext cx="119063" cy="108198"/>
          </a:xfrm>
          <a:prstGeom prst="rect">
            <a:avLst/>
          </a:prstGeom>
        </p:spPr>
      </p:pic>
      <p:pic>
        <p:nvPicPr>
          <p:cNvPr id="11" name="Image 9" descr="preencoded.png"/>
          <p:cNvPicPr>
            <a:picLocks noChangeAspect="1"/>
          </p:cNvPicPr>
          <p:nvPr/>
        </p:nvPicPr>
        <p:blipFill>
          <a:blip r:embed="rId10"/>
          <a:stretch>
            <a:fillRect/>
          </a:stretch>
        </p:blipFill>
        <p:spPr>
          <a:xfrm>
            <a:off x="762000" y="3091755"/>
            <a:ext cx="119063" cy="108198"/>
          </a:xfrm>
          <a:prstGeom prst="rect">
            <a:avLst/>
          </a:prstGeom>
        </p:spPr>
      </p:pic>
      <p:pic>
        <p:nvPicPr>
          <p:cNvPr id="12" name="Image 10" descr="preencoded.png"/>
          <p:cNvPicPr>
            <a:picLocks noChangeAspect="1"/>
          </p:cNvPicPr>
          <p:nvPr/>
        </p:nvPicPr>
        <p:blipFill>
          <a:blip r:embed="rId11"/>
          <a:stretch>
            <a:fillRect/>
          </a:stretch>
        </p:blipFill>
        <p:spPr>
          <a:xfrm>
            <a:off x="571500" y="3929955"/>
            <a:ext cx="5381625" cy="2131516"/>
          </a:xfrm>
          <a:prstGeom prst="rect">
            <a:avLst/>
          </a:prstGeom>
        </p:spPr>
      </p:pic>
      <p:pic>
        <p:nvPicPr>
          <p:cNvPr id="13" name="Image 11" descr="preencoded.png"/>
          <p:cNvPicPr>
            <a:picLocks noChangeAspect="1"/>
          </p:cNvPicPr>
          <p:nvPr/>
        </p:nvPicPr>
        <p:blipFill>
          <a:blip r:embed="rId6"/>
          <a:stretch>
            <a:fillRect/>
          </a:stretch>
        </p:blipFill>
        <p:spPr>
          <a:xfrm>
            <a:off x="762000" y="4120455"/>
            <a:ext cx="5000625" cy="333375"/>
          </a:xfrm>
          <a:prstGeom prst="rect">
            <a:avLst/>
          </a:prstGeom>
        </p:spPr>
      </p:pic>
      <p:pic>
        <p:nvPicPr>
          <p:cNvPr id="14" name="Image 12" descr="preencoded.png"/>
          <p:cNvPicPr>
            <a:picLocks noChangeAspect="1"/>
          </p:cNvPicPr>
          <p:nvPr/>
        </p:nvPicPr>
        <p:blipFill>
          <a:blip r:embed="rId12"/>
          <a:stretch>
            <a:fillRect/>
          </a:stretch>
        </p:blipFill>
        <p:spPr>
          <a:xfrm>
            <a:off x="762000" y="4153793"/>
            <a:ext cx="228600" cy="190500"/>
          </a:xfrm>
          <a:prstGeom prst="rect">
            <a:avLst/>
          </a:prstGeom>
        </p:spPr>
      </p:pic>
      <p:pic>
        <p:nvPicPr>
          <p:cNvPr id="15" name="Image 13" descr="preencoded.png"/>
          <p:cNvPicPr>
            <a:picLocks noChangeAspect="1"/>
          </p:cNvPicPr>
          <p:nvPr/>
        </p:nvPicPr>
        <p:blipFill>
          <a:blip r:embed="rId9"/>
          <a:stretch>
            <a:fillRect/>
          </a:stretch>
        </p:blipFill>
        <p:spPr>
          <a:xfrm>
            <a:off x="762000" y="4606230"/>
            <a:ext cx="119063" cy="99120"/>
          </a:xfrm>
          <a:prstGeom prst="rect">
            <a:avLst/>
          </a:prstGeom>
        </p:spPr>
      </p:pic>
      <p:pic>
        <p:nvPicPr>
          <p:cNvPr id="16" name="Image 14" descr="preencoded.png"/>
          <p:cNvPicPr>
            <a:picLocks noChangeAspect="1"/>
          </p:cNvPicPr>
          <p:nvPr/>
        </p:nvPicPr>
        <p:blipFill>
          <a:blip r:embed="rId9"/>
          <a:stretch>
            <a:fillRect/>
          </a:stretch>
        </p:blipFill>
        <p:spPr>
          <a:xfrm>
            <a:off x="762000" y="4901505"/>
            <a:ext cx="119063" cy="99120"/>
          </a:xfrm>
          <a:prstGeom prst="rect">
            <a:avLst/>
          </a:prstGeom>
        </p:spPr>
      </p:pic>
      <p:pic>
        <p:nvPicPr>
          <p:cNvPr id="17" name="Image 15" descr="preencoded.png"/>
          <p:cNvPicPr>
            <a:picLocks noChangeAspect="1"/>
          </p:cNvPicPr>
          <p:nvPr/>
        </p:nvPicPr>
        <p:blipFill>
          <a:blip r:embed="rId9"/>
          <a:stretch>
            <a:fillRect/>
          </a:stretch>
        </p:blipFill>
        <p:spPr>
          <a:xfrm>
            <a:off x="762000" y="5196780"/>
            <a:ext cx="119063" cy="99120"/>
          </a:xfrm>
          <a:prstGeom prst="rect">
            <a:avLst/>
          </a:prstGeom>
        </p:spPr>
      </p:pic>
      <p:pic>
        <p:nvPicPr>
          <p:cNvPr id="18" name="Image 16" descr="preencoded.png"/>
          <p:cNvPicPr>
            <a:picLocks noChangeAspect="1"/>
          </p:cNvPicPr>
          <p:nvPr/>
        </p:nvPicPr>
        <p:blipFill>
          <a:blip r:embed="rId9"/>
          <a:stretch>
            <a:fillRect/>
          </a:stretch>
        </p:blipFill>
        <p:spPr>
          <a:xfrm>
            <a:off x="762000" y="5492055"/>
            <a:ext cx="119063" cy="99120"/>
          </a:xfrm>
          <a:prstGeom prst="rect">
            <a:avLst/>
          </a:prstGeom>
        </p:spPr>
      </p:pic>
      <p:pic>
        <p:nvPicPr>
          <p:cNvPr id="19" name="Image 17" descr="preencoded.png"/>
          <p:cNvPicPr>
            <a:picLocks noChangeAspect="1"/>
          </p:cNvPicPr>
          <p:nvPr/>
        </p:nvPicPr>
        <p:blipFill>
          <a:blip r:embed="rId13"/>
          <a:stretch>
            <a:fillRect/>
          </a:stretch>
        </p:blipFill>
        <p:spPr>
          <a:xfrm>
            <a:off x="6238875" y="1129605"/>
            <a:ext cx="5381625" cy="3619500"/>
          </a:xfrm>
          <a:prstGeom prst="rect">
            <a:avLst/>
          </a:prstGeom>
        </p:spPr>
      </p:pic>
      <p:pic>
        <p:nvPicPr>
          <p:cNvPr id="20" name="Image 18" descr="preencoded.png"/>
          <p:cNvPicPr>
            <a:picLocks noChangeAspect="1"/>
          </p:cNvPicPr>
          <p:nvPr/>
        </p:nvPicPr>
        <p:blipFill>
          <a:blip r:embed="rId14"/>
          <a:stretch>
            <a:fillRect/>
          </a:stretch>
        </p:blipFill>
        <p:spPr>
          <a:xfrm>
            <a:off x="6238875" y="1129605"/>
            <a:ext cx="5381625" cy="3619500"/>
          </a:xfrm>
          <a:prstGeom prst="rect">
            <a:avLst/>
          </a:prstGeom>
        </p:spPr>
      </p:pic>
      <p:pic>
        <p:nvPicPr>
          <p:cNvPr id="21" name="Image 19" descr="preencoded.png"/>
          <p:cNvPicPr>
            <a:picLocks noChangeAspect="1"/>
          </p:cNvPicPr>
          <p:nvPr/>
        </p:nvPicPr>
        <p:blipFill>
          <a:blip r:embed="rId15"/>
          <a:stretch>
            <a:fillRect/>
          </a:stretch>
        </p:blipFill>
        <p:spPr>
          <a:xfrm>
            <a:off x="6238875" y="4749105"/>
            <a:ext cx="5381625" cy="323850"/>
          </a:xfrm>
          <a:prstGeom prst="rect">
            <a:avLst/>
          </a:prstGeom>
        </p:spPr>
      </p:pic>
      <p:pic>
        <p:nvPicPr>
          <p:cNvPr id="22" name="Image 20" descr="preencoded.png"/>
          <p:cNvPicPr>
            <a:picLocks noChangeAspect="1"/>
          </p:cNvPicPr>
          <p:nvPr/>
        </p:nvPicPr>
        <p:blipFill>
          <a:blip r:embed="rId16"/>
          <a:stretch>
            <a:fillRect/>
          </a:stretch>
        </p:blipFill>
        <p:spPr>
          <a:xfrm>
            <a:off x="6238875" y="4939605"/>
            <a:ext cx="5381625" cy="1121866"/>
          </a:xfrm>
          <a:prstGeom prst="rect">
            <a:avLst/>
          </a:prstGeom>
        </p:spPr>
      </p:pic>
      <p:pic>
        <p:nvPicPr>
          <p:cNvPr id="23" name="Image 21" descr="preencoded.png"/>
          <p:cNvPicPr>
            <a:picLocks noChangeAspect="1"/>
          </p:cNvPicPr>
          <p:nvPr/>
        </p:nvPicPr>
        <p:blipFill>
          <a:blip r:embed="rId17"/>
          <a:stretch>
            <a:fillRect/>
          </a:stretch>
        </p:blipFill>
        <p:spPr>
          <a:xfrm>
            <a:off x="6381750" y="5092005"/>
            <a:ext cx="670024" cy="180975"/>
          </a:xfrm>
          <a:prstGeom prst="rect">
            <a:avLst/>
          </a:prstGeom>
        </p:spPr>
      </p:pic>
      <p:pic>
        <p:nvPicPr>
          <p:cNvPr id="24" name="Image 22" descr="preencoded.png"/>
          <p:cNvPicPr>
            <a:picLocks noChangeAspect="1"/>
          </p:cNvPicPr>
          <p:nvPr/>
        </p:nvPicPr>
        <p:blipFill>
          <a:blip r:embed="rId18"/>
          <a:stretch>
            <a:fillRect/>
          </a:stretch>
        </p:blipFill>
        <p:spPr>
          <a:xfrm>
            <a:off x="571500" y="6442472"/>
            <a:ext cx="11049000" cy="266700"/>
          </a:xfrm>
          <a:prstGeom prst="rect">
            <a:avLst/>
          </a:prstGeom>
        </p:spPr>
      </p:pic>
      <p:sp>
        <p:nvSpPr>
          <p:cNvPr id="25" name="Text 0"/>
          <p:cNvSpPr/>
          <p:nvPr/>
        </p:nvSpPr>
        <p:spPr>
          <a:xfrm>
            <a:off x="714375" y="381000"/>
            <a:ext cx="10906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ECG and Chest X-Ray Findings</a:t>
            </a:r>
            <a:endParaRPr lang="en-US" sz="2100" dirty="0"/>
          </a:p>
        </p:txBody>
      </p:sp>
      <p:sp>
        <p:nvSpPr>
          <p:cNvPr id="26" name="Text 1"/>
          <p:cNvSpPr/>
          <p:nvPr/>
        </p:nvSpPr>
        <p:spPr>
          <a:xfrm>
            <a:off x="714375" y="739080"/>
            <a:ext cx="10906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7" name="Text 2"/>
          <p:cNvSpPr/>
          <p:nvPr/>
        </p:nvSpPr>
        <p:spPr>
          <a:xfrm>
            <a:off x="1104900" y="1320105"/>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ECG Findings</a:t>
            </a:r>
            <a:endParaRPr lang="en-US" sz="1350" dirty="0"/>
          </a:p>
        </p:txBody>
      </p:sp>
      <p:sp>
        <p:nvSpPr>
          <p:cNvPr id="28" name="Text 3"/>
          <p:cNvSpPr/>
          <p:nvPr/>
        </p:nvSpPr>
        <p:spPr>
          <a:xfrm>
            <a:off x="976312" y="1767780"/>
            <a:ext cx="4786313"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LV Hypertrophy:</a:t>
            </a:r>
            <a:r>
              <a:rPr lang="en-US" sz="1125" dirty="0">
                <a:solidFill>
                  <a:srgbClr val="2C3E50"/>
                </a:solidFill>
              </a:rPr>
              <a:t> Common in hypertensive heart disease; high voltage QRS.</a:t>
            </a:r>
            <a:endParaRPr lang="en-US" sz="1125" dirty="0"/>
          </a:p>
        </p:txBody>
      </p:sp>
      <p:sp>
        <p:nvSpPr>
          <p:cNvPr id="29" name="Text 4"/>
          <p:cNvSpPr/>
          <p:nvPr/>
        </p:nvSpPr>
        <p:spPr>
          <a:xfrm>
            <a:off x="976312" y="2263080"/>
            <a:ext cx="1121568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Pathological Q Waves:</a:t>
            </a:r>
            <a:r>
              <a:rPr lang="en-US" sz="1125" dirty="0">
                <a:solidFill>
                  <a:srgbClr val="2C3E50"/>
                </a:solidFill>
              </a:rPr>
              <a:t> Indicates previous MI (suggests ischaemic cause).</a:t>
            </a:r>
            <a:endParaRPr lang="en-US" sz="1125" dirty="0"/>
          </a:p>
        </p:txBody>
      </p:sp>
      <p:sp>
        <p:nvSpPr>
          <p:cNvPr id="30" name="Text 5"/>
          <p:cNvSpPr/>
          <p:nvPr/>
        </p:nvSpPr>
        <p:spPr>
          <a:xfrm>
            <a:off x="976312" y="2558355"/>
            <a:ext cx="4786313"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LBBB:</a:t>
            </a:r>
            <a:r>
              <a:rPr lang="en-US" sz="1125" dirty="0">
                <a:solidFill>
                  <a:srgbClr val="2C3E50"/>
                </a:solidFill>
              </a:rPr>
              <a:t> Left Bundle Branch Block strongly suggests LVSD and structural disease.</a:t>
            </a:r>
            <a:endParaRPr lang="en-US" sz="1125" dirty="0"/>
          </a:p>
        </p:txBody>
      </p:sp>
      <p:sp>
        <p:nvSpPr>
          <p:cNvPr id="31" name="Text 6"/>
          <p:cNvSpPr/>
          <p:nvPr/>
        </p:nvSpPr>
        <p:spPr>
          <a:xfrm>
            <a:off x="976312" y="3053655"/>
            <a:ext cx="4786313"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Atrial Fibrillation:</a:t>
            </a:r>
            <a:r>
              <a:rPr lang="en-US" sz="1125" dirty="0">
                <a:solidFill>
                  <a:srgbClr val="2C3E50"/>
                </a:solidFill>
              </a:rPr>
              <a:t> Common comorbidity; can be a trigger or consequence of HF.</a:t>
            </a:r>
            <a:endParaRPr lang="en-US" sz="1125" dirty="0"/>
          </a:p>
        </p:txBody>
      </p:sp>
      <p:sp>
        <p:nvSpPr>
          <p:cNvPr id="32" name="Text 7"/>
          <p:cNvSpPr/>
          <p:nvPr/>
        </p:nvSpPr>
        <p:spPr>
          <a:xfrm>
            <a:off x="1104900" y="412045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Chest X-Ray Findings</a:t>
            </a:r>
            <a:endParaRPr lang="en-US" sz="1350" dirty="0"/>
          </a:p>
        </p:txBody>
      </p:sp>
      <p:sp>
        <p:nvSpPr>
          <p:cNvPr id="33" name="Text 8"/>
          <p:cNvSpPr/>
          <p:nvPr/>
        </p:nvSpPr>
        <p:spPr>
          <a:xfrm>
            <a:off x="976312" y="4568130"/>
            <a:ext cx="89725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Cardiomegaly:</a:t>
            </a:r>
            <a:r>
              <a:rPr lang="en-US" sz="1125" dirty="0">
                <a:solidFill>
                  <a:srgbClr val="2C3E50"/>
                </a:solidFill>
              </a:rPr>
              <a:t> Cardiothoracic ratio &gt;50% on PA film.</a:t>
            </a:r>
            <a:endParaRPr lang="en-US" sz="1125" dirty="0"/>
          </a:p>
        </p:txBody>
      </p:sp>
      <p:sp>
        <p:nvSpPr>
          <p:cNvPr id="34" name="Text 9"/>
          <p:cNvSpPr/>
          <p:nvPr/>
        </p:nvSpPr>
        <p:spPr>
          <a:xfrm>
            <a:off x="976312" y="4863405"/>
            <a:ext cx="1121568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Pulmonary Venous Congestion:</a:t>
            </a:r>
            <a:r>
              <a:rPr lang="en-US" sz="1125" dirty="0">
                <a:solidFill>
                  <a:srgbClr val="2C3E50"/>
                </a:solidFill>
              </a:rPr>
              <a:t> "Upper lobe diversion" of blood vessels.</a:t>
            </a:r>
            <a:endParaRPr lang="en-US" sz="1125" dirty="0"/>
          </a:p>
        </p:txBody>
      </p:sp>
      <p:sp>
        <p:nvSpPr>
          <p:cNvPr id="35" name="Text 10"/>
          <p:cNvSpPr/>
          <p:nvPr/>
        </p:nvSpPr>
        <p:spPr>
          <a:xfrm>
            <a:off x="976312" y="5158680"/>
            <a:ext cx="1121568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Pleural Effusions:</a:t>
            </a:r>
            <a:r>
              <a:rPr lang="en-US" sz="1125" dirty="0">
                <a:solidFill>
                  <a:srgbClr val="2C3E50"/>
                </a:solidFill>
              </a:rPr>
              <a:t> Fluid in costophrenic angles (usually bilateral).</a:t>
            </a:r>
            <a:endParaRPr lang="en-US" sz="1125" dirty="0"/>
          </a:p>
        </p:txBody>
      </p:sp>
      <p:sp>
        <p:nvSpPr>
          <p:cNvPr id="36" name="Text 11"/>
          <p:cNvSpPr/>
          <p:nvPr/>
        </p:nvSpPr>
        <p:spPr>
          <a:xfrm>
            <a:off x="976312" y="5453955"/>
            <a:ext cx="1121568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Kerley B Lines:</a:t>
            </a:r>
            <a:r>
              <a:rPr lang="en-US" sz="1125" dirty="0">
                <a:solidFill>
                  <a:srgbClr val="2C3E50"/>
                </a:solidFill>
              </a:rPr>
              <a:t> Short horizontal lines at periphery (interstitial oedema).</a:t>
            </a:r>
            <a:endParaRPr lang="en-US" sz="1125" dirty="0"/>
          </a:p>
        </p:txBody>
      </p:sp>
      <p:sp>
        <p:nvSpPr>
          <p:cNvPr id="37" name="Text 12"/>
          <p:cNvSpPr/>
          <p:nvPr/>
        </p:nvSpPr>
        <p:spPr>
          <a:xfrm>
            <a:off x="6238875" y="4749105"/>
            <a:ext cx="5095875" cy="323850"/>
          </a:xfrm>
          <a:prstGeom prst="rect">
            <a:avLst/>
          </a:prstGeom>
          <a:noFill/>
          <a:ln/>
        </p:spPr>
        <p:txBody>
          <a:bodyPr vert="horz" wrap="square" lIns="0" tIns="0" rIns="0" bIns="0" rtlCol="0" anchor="ctr"/>
          <a:lstStyle/>
          <a:p>
            <a:pPr marL="0" indent="0" algn="ctr">
              <a:lnSpc>
                <a:spcPts val="1350"/>
              </a:lnSpc>
              <a:buNone/>
            </a:pPr>
            <a:r>
              <a:rPr lang="en-US" sz="900" dirty="0">
                <a:solidFill>
                  <a:srgbClr val="FFFFFF"/>
                </a:solidFill>
              </a:rPr>
              <a:t>Figure: CXR showing cardiomegaly and interstitial congestion</a:t>
            </a:r>
            <a:endParaRPr lang="en-US" sz="900" dirty="0"/>
          </a:p>
        </p:txBody>
      </p:sp>
      <p:sp>
        <p:nvSpPr>
          <p:cNvPr id="38" name="Text 13"/>
          <p:cNvSpPr/>
          <p:nvPr/>
        </p:nvSpPr>
        <p:spPr>
          <a:xfrm>
            <a:off x="6438900" y="5092005"/>
            <a:ext cx="853213"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AKT FOCUS</a:t>
            </a:r>
            <a:endParaRPr lang="en-US" sz="750" dirty="0"/>
          </a:p>
        </p:txBody>
      </p:sp>
      <p:sp>
        <p:nvSpPr>
          <p:cNvPr id="39" name="Text 14"/>
          <p:cNvSpPr/>
          <p:nvPr/>
        </p:nvSpPr>
        <p:spPr>
          <a:xfrm>
            <a:off x="7127974" y="5082480"/>
            <a:ext cx="4000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High-Yield Diagnostic Tip</a:t>
            </a:r>
            <a:endParaRPr lang="en-US" sz="1050" dirty="0"/>
          </a:p>
        </p:txBody>
      </p:sp>
      <p:sp>
        <p:nvSpPr>
          <p:cNvPr id="40" name="Text 15"/>
          <p:cNvSpPr/>
          <p:nvPr/>
        </p:nvSpPr>
        <p:spPr>
          <a:xfrm>
            <a:off x="6381750" y="5358705"/>
            <a:ext cx="5095875" cy="55989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A normal ECG is highly sensitive for excluding heart failure (high negative predictive value). If the ECG is normal, LVSD is unlikely. LBBB is a major indicator for CRT referral if EF ≤35%.</a:t>
            </a:r>
            <a:endParaRPr lang="en-US" sz="1050" dirty="0"/>
          </a:p>
        </p:txBody>
      </p:sp>
      <p:sp>
        <p:nvSpPr>
          <p:cNvPr id="41" name="Text 16"/>
          <p:cNvSpPr/>
          <p:nvPr/>
        </p:nvSpPr>
        <p:spPr>
          <a:xfrm>
            <a:off x="571500" y="6537722"/>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
        <p:nvSpPr>
          <p:cNvPr id="42" name="Text 17"/>
          <p:cNvSpPr/>
          <p:nvPr/>
        </p:nvSpPr>
        <p:spPr>
          <a:xfrm>
            <a:off x="9200108" y="6537722"/>
            <a:ext cx="2991892"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 HF Module 2025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660178"/>
            <a:ext cx="5572125" cy="3829050"/>
          </a:xfrm>
          <a:prstGeom prst="rect">
            <a:avLst/>
          </a:prstGeom>
        </p:spPr>
      </p:pic>
      <p:pic>
        <p:nvPicPr>
          <p:cNvPr id="6" name="Image 4" descr="preencoded.png"/>
          <p:cNvPicPr>
            <a:picLocks noChangeAspect="1"/>
          </p:cNvPicPr>
          <p:nvPr/>
        </p:nvPicPr>
        <p:blipFill>
          <a:blip r:embed="rId6"/>
          <a:stretch>
            <a:fillRect/>
          </a:stretch>
        </p:blipFill>
        <p:spPr>
          <a:xfrm>
            <a:off x="619125" y="1898303"/>
            <a:ext cx="381000" cy="381000"/>
          </a:xfrm>
          <a:prstGeom prst="rect">
            <a:avLst/>
          </a:prstGeom>
        </p:spPr>
      </p:pic>
      <p:pic>
        <p:nvPicPr>
          <p:cNvPr id="7" name="Image 5" descr="preencoded.png"/>
          <p:cNvPicPr>
            <a:picLocks noChangeAspect="1"/>
          </p:cNvPicPr>
          <p:nvPr/>
        </p:nvPicPr>
        <p:blipFill>
          <a:blip r:embed="rId7"/>
          <a:stretch>
            <a:fillRect/>
          </a:stretch>
        </p:blipFill>
        <p:spPr>
          <a:xfrm>
            <a:off x="702469" y="2001143"/>
            <a:ext cx="214313" cy="175320"/>
          </a:xfrm>
          <a:prstGeom prst="rect">
            <a:avLst/>
          </a:prstGeom>
        </p:spPr>
      </p:pic>
      <p:pic>
        <p:nvPicPr>
          <p:cNvPr id="8" name="Image 6" descr="preencoded.png"/>
          <p:cNvPicPr>
            <a:picLocks noChangeAspect="1"/>
          </p:cNvPicPr>
          <p:nvPr/>
        </p:nvPicPr>
        <p:blipFill>
          <a:blip r:embed="rId6"/>
          <a:stretch>
            <a:fillRect/>
          </a:stretch>
        </p:blipFill>
        <p:spPr>
          <a:xfrm>
            <a:off x="619125" y="2784128"/>
            <a:ext cx="381000" cy="381000"/>
          </a:xfrm>
          <a:prstGeom prst="rect">
            <a:avLst/>
          </a:prstGeom>
        </p:spPr>
      </p:pic>
      <p:pic>
        <p:nvPicPr>
          <p:cNvPr id="9" name="Image 7" descr="preencoded.png"/>
          <p:cNvPicPr>
            <a:picLocks noChangeAspect="1"/>
          </p:cNvPicPr>
          <p:nvPr/>
        </p:nvPicPr>
        <p:blipFill>
          <a:blip r:embed="rId8"/>
          <a:stretch>
            <a:fillRect/>
          </a:stretch>
        </p:blipFill>
        <p:spPr>
          <a:xfrm>
            <a:off x="702469" y="2886968"/>
            <a:ext cx="214313" cy="175320"/>
          </a:xfrm>
          <a:prstGeom prst="rect">
            <a:avLst/>
          </a:prstGeom>
        </p:spPr>
      </p:pic>
      <p:pic>
        <p:nvPicPr>
          <p:cNvPr id="10" name="Image 8" descr="preencoded.png"/>
          <p:cNvPicPr>
            <a:picLocks noChangeAspect="1"/>
          </p:cNvPicPr>
          <p:nvPr/>
        </p:nvPicPr>
        <p:blipFill>
          <a:blip r:embed="rId9"/>
          <a:stretch>
            <a:fillRect/>
          </a:stretch>
        </p:blipFill>
        <p:spPr>
          <a:xfrm>
            <a:off x="619125" y="3669953"/>
            <a:ext cx="381000" cy="381000"/>
          </a:xfrm>
          <a:prstGeom prst="rect">
            <a:avLst/>
          </a:prstGeom>
        </p:spPr>
      </p:pic>
      <p:pic>
        <p:nvPicPr>
          <p:cNvPr id="11" name="Image 9" descr="preencoded.png"/>
          <p:cNvPicPr>
            <a:picLocks noChangeAspect="1"/>
          </p:cNvPicPr>
          <p:nvPr/>
        </p:nvPicPr>
        <p:blipFill>
          <a:blip r:embed="rId10"/>
          <a:stretch>
            <a:fillRect/>
          </a:stretch>
        </p:blipFill>
        <p:spPr>
          <a:xfrm>
            <a:off x="702469" y="3772793"/>
            <a:ext cx="214313" cy="175320"/>
          </a:xfrm>
          <a:prstGeom prst="rect">
            <a:avLst/>
          </a:prstGeom>
        </p:spPr>
      </p:pic>
      <p:pic>
        <p:nvPicPr>
          <p:cNvPr id="12" name="Image 10" descr="preencoded.png"/>
          <p:cNvPicPr>
            <a:picLocks noChangeAspect="1"/>
          </p:cNvPicPr>
          <p:nvPr/>
        </p:nvPicPr>
        <p:blipFill>
          <a:blip r:embed="rId6"/>
          <a:stretch>
            <a:fillRect/>
          </a:stretch>
        </p:blipFill>
        <p:spPr>
          <a:xfrm>
            <a:off x="619125" y="4555778"/>
            <a:ext cx="381000" cy="381000"/>
          </a:xfrm>
          <a:prstGeom prst="rect">
            <a:avLst/>
          </a:prstGeom>
        </p:spPr>
      </p:pic>
      <p:pic>
        <p:nvPicPr>
          <p:cNvPr id="13" name="Image 11" descr="preencoded.png"/>
          <p:cNvPicPr>
            <a:picLocks noChangeAspect="1"/>
          </p:cNvPicPr>
          <p:nvPr/>
        </p:nvPicPr>
        <p:blipFill>
          <a:blip r:embed="rId11"/>
          <a:stretch>
            <a:fillRect/>
          </a:stretch>
        </p:blipFill>
        <p:spPr>
          <a:xfrm>
            <a:off x="702469" y="4658618"/>
            <a:ext cx="214313" cy="175320"/>
          </a:xfrm>
          <a:prstGeom prst="rect">
            <a:avLst/>
          </a:prstGeom>
        </p:spPr>
      </p:pic>
      <p:pic>
        <p:nvPicPr>
          <p:cNvPr id="14" name="Image 12" descr="preencoded.png"/>
          <p:cNvPicPr>
            <a:picLocks noChangeAspect="1"/>
          </p:cNvPicPr>
          <p:nvPr/>
        </p:nvPicPr>
        <p:blipFill>
          <a:blip r:embed="rId12"/>
          <a:stretch>
            <a:fillRect/>
          </a:stretch>
        </p:blipFill>
        <p:spPr>
          <a:xfrm>
            <a:off x="6238875" y="1862286"/>
            <a:ext cx="5572125" cy="2057400"/>
          </a:xfrm>
          <a:prstGeom prst="rect">
            <a:avLst/>
          </a:prstGeom>
        </p:spPr>
      </p:pic>
      <p:pic>
        <p:nvPicPr>
          <p:cNvPr id="15" name="Image 13" descr="preencoded.png"/>
          <p:cNvPicPr>
            <a:picLocks noChangeAspect="1"/>
          </p:cNvPicPr>
          <p:nvPr/>
        </p:nvPicPr>
        <p:blipFill>
          <a:blip r:embed="rId13"/>
          <a:stretch>
            <a:fillRect/>
          </a:stretch>
        </p:blipFill>
        <p:spPr>
          <a:xfrm>
            <a:off x="6477000" y="2100411"/>
            <a:ext cx="381000" cy="381000"/>
          </a:xfrm>
          <a:prstGeom prst="rect">
            <a:avLst/>
          </a:prstGeom>
        </p:spPr>
      </p:pic>
      <p:pic>
        <p:nvPicPr>
          <p:cNvPr id="16" name="Image 14" descr="preencoded.png"/>
          <p:cNvPicPr>
            <a:picLocks noChangeAspect="1"/>
          </p:cNvPicPr>
          <p:nvPr/>
        </p:nvPicPr>
        <p:blipFill>
          <a:blip r:embed="rId14"/>
          <a:stretch>
            <a:fillRect/>
          </a:stretch>
        </p:blipFill>
        <p:spPr>
          <a:xfrm>
            <a:off x="6560344" y="2203252"/>
            <a:ext cx="214313" cy="175320"/>
          </a:xfrm>
          <a:prstGeom prst="rect">
            <a:avLst/>
          </a:prstGeom>
        </p:spPr>
      </p:pic>
      <p:pic>
        <p:nvPicPr>
          <p:cNvPr id="17" name="Image 15" descr="preencoded.png"/>
          <p:cNvPicPr>
            <a:picLocks noChangeAspect="1"/>
          </p:cNvPicPr>
          <p:nvPr/>
        </p:nvPicPr>
        <p:blipFill>
          <a:blip r:embed="rId15"/>
          <a:stretch>
            <a:fillRect/>
          </a:stretch>
        </p:blipFill>
        <p:spPr>
          <a:xfrm>
            <a:off x="6477000" y="2986236"/>
            <a:ext cx="381000" cy="381000"/>
          </a:xfrm>
          <a:prstGeom prst="rect">
            <a:avLst/>
          </a:prstGeom>
        </p:spPr>
      </p:pic>
      <p:pic>
        <p:nvPicPr>
          <p:cNvPr id="18" name="Image 16" descr="preencoded.png"/>
          <p:cNvPicPr>
            <a:picLocks noChangeAspect="1"/>
          </p:cNvPicPr>
          <p:nvPr/>
        </p:nvPicPr>
        <p:blipFill>
          <a:blip r:embed="rId16"/>
          <a:stretch>
            <a:fillRect/>
          </a:stretch>
        </p:blipFill>
        <p:spPr>
          <a:xfrm>
            <a:off x="6560344" y="3089077"/>
            <a:ext cx="214313" cy="175320"/>
          </a:xfrm>
          <a:prstGeom prst="rect">
            <a:avLst/>
          </a:prstGeom>
        </p:spPr>
      </p:pic>
      <p:pic>
        <p:nvPicPr>
          <p:cNvPr id="19" name="Image 17" descr="preencoded.png"/>
          <p:cNvPicPr>
            <a:picLocks noChangeAspect="1"/>
          </p:cNvPicPr>
          <p:nvPr/>
        </p:nvPicPr>
        <p:blipFill>
          <a:blip r:embed="rId17"/>
          <a:stretch>
            <a:fillRect/>
          </a:stretch>
        </p:blipFill>
        <p:spPr>
          <a:xfrm>
            <a:off x="6238875" y="4110186"/>
            <a:ext cx="5572125" cy="1176933"/>
          </a:xfrm>
          <a:prstGeom prst="rect">
            <a:avLst/>
          </a:prstGeom>
        </p:spPr>
      </p:pic>
      <p:pic>
        <p:nvPicPr>
          <p:cNvPr id="20" name="Image 18" descr="preencoded.png"/>
          <p:cNvPicPr>
            <a:picLocks noChangeAspect="1"/>
          </p:cNvPicPr>
          <p:nvPr/>
        </p:nvPicPr>
        <p:blipFill>
          <a:blip r:embed="rId18"/>
          <a:stretch>
            <a:fillRect/>
          </a:stretch>
        </p:blipFill>
        <p:spPr>
          <a:xfrm>
            <a:off x="6429375" y="4470053"/>
            <a:ext cx="381000" cy="457200"/>
          </a:xfrm>
          <a:prstGeom prst="rect">
            <a:avLst/>
          </a:prstGeom>
        </p:spPr>
      </p:pic>
      <p:pic>
        <p:nvPicPr>
          <p:cNvPr id="21" name="Image 19" descr="preencoded.png"/>
          <p:cNvPicPr>
            <a:picLocks noChangeAspect="1"/>
          </p:cNvPicPr>
          <p:nvPr/>
        </p:nvPicPr>
        <p:blipFill>
          <a:blip r:embed="rId19"/>
          <a:stretch>
            <a:fillRect/>
          </a:stretch>
        </p:blipFill>
        <p:spPr>
          <a:xfrm>
            <a:off x="381000" y="6400800"/>
            <a:ext cx="11430000" cy="266700"/>
          </a:xfrm>
          <a:prstGeom prst="rect">
            <a:avLst/>
          </a:prstGeom>
        </p:spPr>
      </p:pic>
      <p:sp>
        <p:nvSpPr>
          <p:cNvPr id="22"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Essential Bloods and Urinalysis</a:t>
            </a:r>
            <a:endParaRPr lang="en-US" sz="2100" dirty="0"/>
          </a:p>
        </p:txBody>
      </p:sp>
      <p:sp>
        <p:nvSpPr>
          <p:cNvPr id="23"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4" name="Text 2"/>
          <p:cNvSpPr/>
          <p:nvPr/>
        </p:nvSpPr>
        <p:spPr>
          <a:xfrm>
            <a:off x="1143000" y="1898303"/>
            <a:ext cx="4572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Full Blood Count (FBC)</a:t>
            </a:r>
            <a:endParaRPr lang="en-US" sz="1350" dirty="0"/>
          </a:p>
        </p:txBody>
      </p:sp>
      <p:sp>
        <p:nvSpPr>
          <p:cNvPr id="25" name="Text 3"/>
          <p:cNvSpPr/>
          <p:nvPr/>
        </p:nvSpPr>
        <p:spPr>
          <a:xfrm>
            <a:off x="1143000" y="2193578"/>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Exclude anaemia as a cause of breathlessness or a factor exacerbating HF. Check for infection (WCC).</a:t>
            </a:r>
            <a:endParaRPr lang="en-US" sz="1125" dirty="0"/>
          </a:p>
        </p:txBody>
      </p:sp>
      <p:sp>
        <p:nvSpPr>
          <p:cNvPr id="26" name="Text 4"/>
          <p:cNvSpPr/>
          <p:nvPr/>
        </p:nvSpPr>
        <p:spPr>
          <a:xfrm>
            <a:off x="1143000" y="2784128"/>
            <a:ext cx="4572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U&amp;Es and eGFR</a:t>
            </a:r>
            <a:endParaRPr lang="en-US" sz="1350" dirty="0"/>
          </a:p>
        </p:txBody>
      </p:sp>
      <p:sp>
        <p:nvSpPr>
          <p:cNvPr id="27" name="Text 5"/>
          <p:cNvSpPr/>
          <p:nvPr/>
        </p:nvSpPr>
        <p:spPr>
          <a:xfrm>
            <a:off x="1143000" y="3079403"/>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Crucial baseline for renal function and potassium before initiating Four Pillars (ACEi/MRA/SGLT2i).</a:t>
            </a:r>
            <a:endParaRPr lang="en-US" sz="1125" dirty="0"/>
          </a:p>
        </p:txBody>
      </p:sp>
      <p:sp>
        <p:nvSpPr>
          <p:cNvPr id="28" name="Text 6"/>
          <p:cNvSpPr/>
          <p:nvPr/>
        </p:nvSpPr>
        <p:spPr>
          <a:xfrm>
            <a:off x="1143000" y="3669953"/>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Liver Function Tests (LFTs)</a:t>
            </a:r>
            <a:endParaRPr lang="en-US" sz="1350" dirty="0"/>
          </a:p>
        </p:txBody>
      </p:sp>
      <p:sp>
        <p:nvSpPr>
          <p:cNvPr id="29" name="Text 7"/>
          <p:cNvSpPr/>
          <p:nvPr/>
        </p:nvSpPr>
        <p:spPr>
          <a:xfrm>
            <a:off x="1143000" y="3965228"/>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Detect congestive hepatopathy (raised bilirubin/ALT) or rule out hepatic causes of oedema.</a:t>
            </a:r>
            <a:endParaRPr lang="en-US" sz="1125" dirty="0"/>
          </a:p>
        </p:txBody>
      </p:sp>
      <p:sp>
        <p:nvSpPr>
          <p:cNvPr id="30" name="Text 8"/>
          <p:cNvSpPr/>
          <p:nvPr/>
        </p:nvSpPr>
        <p:spPr>
          <a:xfrm>
            <a:off x="1143000" y="4555778"/>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Thyroid Function Tests (TFTs)</a:t>
            </a:r>
            <a:endParaRPr lang="en-US" sz="1350" dirty="0"/>
          </a:p>
        </p:txBody>
      </p:sp>
      <p:sp>
        <p:nvSpPr>
          <p:cNvPr id="31" name="Text 9"/>
          <p:cNvSpPr/>
          <p:nvPr/>
        </p:nvSpPr>
        <p:spPr>
          <a:xfrm>
            <a:off x="1143000" y="4851053"/>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Thyroid dysfunction (both hypo- and hyper-) can cause or precipitate heart failure and AF.</a:t>
            </a:r>
            <a:endParaRPr lang="en-US" sz="1125" dirty="0"/>
          </a:p>
        </p:txBody>
      </p:sp>
      <p:sp>
        <p:nvSpPr>
          <p:cNvPr id="32" name="Text 10"/>
          <p:cNvSpPr/>
          <p:nvPr/>
        </p:nvSpPr>
        <p:spPr>
          <a:xfrm>
            <a:off x="7000875" y="2100411"/>
            <a:ext cx="50749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Lipids &amp; HbA1c / Glucose</a:t>
            </a:r>
            <a:endParaRPr lang="en-US" sz="1350" dirty="0"/>
          </a:p>
        </p:txBody>
      </p:sp>
      <p:sp>
        <p:nvSpPr>
          <p:cNvPr id="33" name="Text 11"/>
          <p:cNvSpPr/>
          <p:nvPr/>
        </p:nvSpPr>
        <p:spPr>
          <a:xfrm>
            <a:off x="7000875" y="2395686"/>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Assessment of cardiovascular risk and diabetes status. Essential for holistic management.</a:t>
            </a:r>
            <a:endParaRPr lang="en-US" sz="1125" dirty="0"/>
          </a:p>
        </p:txBody>
      </p:sp>
      <p:sp>
        <p:nvSpPr>
          <p:cNvPr id="34" name="Text 12"/>
          <p:cNvSpPr/>
          <p:nvPr/>
        </p:nvSpPr>
        <p:spPr>
          <a:xfrm>
            <a:off x="7000875" y="2986236"/>
            <a:ext cx="4572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Urinalysis</a:t>
            </a:r>
            <a:endParaRPr lang="en-US" sz="1350" dirty="0"/>
          </a:p>
        </p:txBody>
      </p:sp>
      <p:sp>
        <p:nvSpPr>
          <p:cNvPr id="35" name="Text 13"/>
          <p:cNvSpPr/>
          <p:nvPr/>
        </p:nvSpPr>
        <p:spPr>
          <a:xfrm>
            <a:off x="7000875" y="3281511"/>
            <a:ext cx="4572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Screen for proteinuria or haematuria to exclude primary renal disease as the cause of fluid retention.</a:t>
            </a:r>
            <a:endParaRPr lang="en-US" sz="1125" dirty="0"/>
          </a:p>
        </p:txBody>
      </p:sp>
      <p:sp>
        <p:nvSpPr>
          <p:cNvPr id="36" name="Text 14"/>
          <p:cNvSpPr/>
          <p:nvPr/>
        </p:nvSpPr>
        <p:spPr>
          <a:xfrm>
            <a:off x="6953250" y="4300686"/>
            <a:ext cx="51206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rPr>
              <a:t>PRIMARY CARE BASELINE SCREEN</a:t>
            </a:r>
            <a:endParaRPr lang="en-US" sz="1200" dirty="0"/>
          </a:p>
        </p:txBody>
      </p:sp>
      <p:sp>
        <p:nvSpPr>
          <p:cNvPr id="37" name="Text 15"/>
          <p:cNvSpPr/>
          <p:nvPr/>
        </p:nvSpPr>
        <p:spPr>
          <a:xfrm>
            <a:off x="6953250" y="4576911"/>
            <a:ext cx="4667250" cy="519708"/>
          </a:xfrm>
          <a:prstGeom prst="rect">
            <a:avLst/>
          </a:prstGeom>
          <a:noFill/>
          <a:ln/>
        </p:spPr>
        <p:txBody>
          <a:bodyPr vert="horz" wrap="square" lIns="0" tIns="0" rIns="0" bIns="0" rtlCol="0" anchor="ctr"/>
          <a:lstStyle/>
          <a:p>
            <a:pPr marL="0" indent="0">
              <a:lnSpc>
                <a:spcPts val="1365"/>
              </a:lnSpc>
              <a:buNone/>
            </a:pPr>
            <a:r>
              <a:rPr lang="en-US" sz="1050" dirty="0">
                <a:solidFill>
                  <a:srgbClr val="FFFFFF"/>
                </a:solidFill>
              </a:rPr>
              <a:t>Perform these investigations at the same time as the NT-proBNP test. This ensures all data is ready for the specialist when the diagnosis is confirmed by echo.</a:t>
            </a:r>
            <a:endParaRPr lang="en-US" sz="1050" dirty="0"/>
          </a:p>
        </p:txBody>
      </p:sp>
      <p:sp>
        <p:nvSpPr>
          <p:cNvPr id="38" name="Text 16"/>
          <p:cNvSpPr/>
          <p:nvPr/>
        </p:nvSpPr>
        <p:spPr>
          <a:xfrm>
            <a:off x="381000" y="6400800"/>
            <a:ext cx="11430000" cy="266700"/>
          </a:xfrm>
          <a:prstGeom prst="rect">
            <a:avLst/>
          </a:prstGeom>
          <a:noFill/>
          <a:ln/>
        </p:spPr>
        <p:txBody>
          <a:bodyPr vert="horz" wrap="square" lIns="0" tIns="0" rIns="0" bIns="0" rtlCol="0" anchor="ctr"/>
          <a:lstStyle/>
          <a:p>
            <a:pPr marL="0" indent="0" algn="l">
              <a:lnSpc>
                <a:spcPts val="1350"/>
              </a:lnSpc>
              <a:buNone/>
            </a:pPr>
            <a:r>
              <a:rPr lang="en-US" sz="900" dirty="0">
                <a:solidFill>
                  <a:srgbClr val="BDC3C7"/>
                </a:solidFill>
              </a:rPr>
              <a:t>www.bradfordvts.co.uk</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4003328"/>
            <a:ext cx="4972050" cy="1400175"/>
          </a:xfrm>
          <a:prstGeom prst="rect">
            <a:avLst/>
          </a:prstGeom>
        </p:spPr>
      </p:pic>
      <p:pic>
        <p:nvPicPr>
          <p:cNvPr id="5" name="Image 3" descr="preencoded.png"/>
          <p:cNvPicPr>
            <a:picLocks noChangeAspect="1"/>
          </p:cNvPicPr>
          <p:nvPr/>
        </p:nvPicPr>
        <p:blipFill>
          <a:blip r:embed="rId6"/>
          <a:stretch>
            <a:fillRect/>
          </a:stretch>
        </p:blipFill>
        <p:spPr>
          <a:xfrm>
            <a:off x="571500" y="4234755"/>
            <a:ext cx="214313" cy="175320"/>
          </a:xfrm>
          <a:prstGeom prst="rect">
            <a:avLst/>
          </a:prstGeom>
        </p:spPr>
      </p:pic>
      <p:pic>
        <p:nvPicPr>
          <p:cNvPr id="6" name="Image 4" descr="preencoded.png"/>
          <p:cNvPicPr>
            <a:picLocks noChangeAspect="1"/>
          </p:cNvPicPr>
          <p:nvPr/>
        </p:nvPicPr>
        <p:blipFill>
          <a:blip r:embed="rId7"/>
          <a:stretch>
            <a:fillRect/>
          </a:stretch>
        </p:blipFill>
        <p:spPr>
          <a:xfrm>
            <a:off x="5734050" y="1581299"/>
            <a:ext cx="2943225" cy="1969591"/>
          </a:xfrm>
          <a:prstGeom prst="rect">
            <a:avLst/>
          </a:prstGeom>
        </p:spPr>
      </p:pic>
      <p:pic>
        <p:nvPicPr>
          <p:cNvPr id="7" name="Image 5" descr="preencoded.png"/>
          <p:cNvPicPr>
            <a:picLocks noChangeAspect="1"/>
          </p:cNvPicPr>
          <p:nvPr/>
        </p:nvPicPr>
        <p:blipFill>
          <a:blip r:embed="rId8"/>
          <a:stretch>
            <a:fillRect/>
          </a:stretch>
        </p:blipFill>
        <p:spPr>
          <a:xfrm>
            <a:off x="5972175" y="1919883"/>
            <a:ext cx="381000" cy="304800"/>
          </a:xfrm>
          <a:prstGeom prst="rect">
            <a:avLst/>
          </a:prstGeom>
        </p:spPr>
      </p:pic>
      <p:pic>
        <p:nvPicPr>
          <p:cNvPr id="8" name="Image 6" descr="preencoded.png"/>
          <p:cNvPicPr>
            <a:picLocks noChangeAspect="1"/>
          </p:cNvPicPr>
          <p:nvPr/>
        </p:nvPicPr>
        <p:blipFill>
          <a:blip r:embed="rId9"/>
          <a:stretch>
            <a:fillRect/>
          </a:stretch>
        </p:blipFill>
        <p:spPr>
          <a:xfrm>
            <a:off x="8867775" y="1581299"/>
            <a:ext cx="2943225" cy="1969591"/>
          </a:xfrm>
          <a:prstGeom prst="rect">
            <a:avLst/>
          </a:prstGeom>
        </p:spPr>
      </p:pic>
      <p:pic>
        <p:nvPicPr>
          <p:cNvPr id="9" name="Image 7" descr="preencoded.png"/>
          <p:cNvPicPr>
            <a:picLocks noChangeAspect="1"/>
          </p:cNvPicPr>
          <p:nvPr/>
        </p:nvPicPr>
        <p:blipFill>
          <a:blip r:embed="rId10"/>
          <a:stretch>
            <a:fillRect/>
          </a:stretch>
        </p:blipFill>
        <p:spPr>
          <a:xfrm>
            <a:off x="9105900" y="1919883"/>
            <a:ext cx="381000" cy="304800"/>
          </a:xfrm>
          <a:prstGeom prst="rect">
            <a:avLst/>
          </a:prstGeom>
        </p:spPr>
      </p:pic>
      <p:pic>
        <p:nvPicPr>
          <p:cNvPr id="10" name="Image 8" descr="preencoded.png"/>
          <p:cNvPicPr>
            <a:picLocks noChangeAspect="1"/>
          </p:cNvPicPr>
          <p:nvPr/>
        </p:nvPicPr>
        <p:blipFill>
          <a:blip r:embed="rId11"/>
          <a:stretch>
            <a:fillRect/>
          </a:stretch>
        </p:blipFill>
        <p:spPr>
          <a:xfrm>
            <a:off x="5734050" y="3741390"/>
            <a:ext cx="2943225" cy="1969591"/>
          </a:xfrm>
          <a:prstGeom prst="rect">
            <a:avLst/>
          </a:prstGeom>
        </p:spPr>
      </p:pic>
      <p:pic>
        <p:nvPicPr>
          <p:cNvPr id="11" name="Image 9" descr="preencoded.png"/>
          <p:cNvPicPr>
            <a:picLocks noChangeAspect="1"/>
          </p:cNvPicPr>
          <p:nvPr/>
        </p:nvPicPr>
        <p:blipFill>
          <a:blip r:embed="rId12"/>
          <a:stretch>
            <a:fillRect/>
          </a:stretch>
        </p:blipFill>
        <p:spPr>
          <a:xfrm>
            <a:off x="5972175" y="4079974"/>
            <a:ext cx="381000" cy="304800"/>
          </a:xfrm>
          <a:prstGeom prst="rect">
            <a:avLst/>
          </a:prstGeom>
        </p:spPr>
      </p:pic>
      <p:pic>
        <p:nvPicPr>
          <p:cNvPr id="12" name="Image 10" descr="preencoded.png"/>
          <p:cNvPicPr>
            <a:picLocks noChangeAspect="1"/>
          </p:cNvPicPr>
          <p:nvPr/>
        </p:nvPicPr>
        <p:blipFill>
          <a:blip r:embed="rId13"/>
          <a:stretch>
            <a:fillRect/>
          </a:stretch>
        </p:blipFill>
        <p:spPr>
          <a:xfrm>
            <a:off x="8867775" y="3741390"/>
            <a:ext cx="2943225" cy="1969591"/>
          </a:xfrm>
          <a:prstGeom prst="rect">
            <a:avLst/>
          </a:prstGeom>
        </p:spPr>
      </p:pic>
      <p:pic>
        <p:nvPicPr>
          <p:cNvPr id="13" name="Image 11" descr="preencoded.png"/>
          <p:cNvPicPr>
            <a:picLocks noChangeAspect="1"/>
          </p:cNvPicPr>
          <p:nvPr/>
        </p:nvPicPr>
        <p:blipFill>
          <a:blip r:embed="rId14"/>
          <a:stretch>
            <a:fillRect/>
          </a:stretch>
        </p:blipFill>
        <p:spPr>
          <a:xfrm>
            <a:off x="9105900" y="4079974"/>
            <a:ext cx="381000" cy="304800"/>
          </a:xfrm>
          <a:prstGeom prst="rect">
            <a:avLst/>
          </a:prstGeom>
        </p:spPr>
      </p:pic>
      <p:sp>
        <p:nvSpPr>
          <p:cNvPr id="14"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The 2025 Paradigm Shift: Four Pillar Therapy</a:t>
            </a:r>
            <a:endParaRPr lang="en-US" sz="2100" dirty="0"/>
          </a:p>
        </p:txBody>
      </p:sp>
      <p:sp>
        <p:nvSpPr>
          <p:cNvPr id="15"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16" name="Text 2"/>
          <p:cNvSpPr/>
          <p:nvPr/>
        </p:nvSpPr>
        <p:spPr>
          <a:xfrm>
            <a:off x="381000" y="1888778"/>
            <a:ext cx="4972050" cy="1828800"/>
          </a:xfrm>
          <a:prstGeom prst="rect">
            <a:avLst/>
          </a:prstGeom>
          <a:noFill/>
          <a:ln/>
        </p:spPr>
        <p:txBody>
          <a:bodyPr vert="horz" wrap="square" lIns="0" tIns="0" rIns="0" bIns="0" rtlCol="0" anchor="ctr"/>
          <a:lstStyle/>
          <a:p>
            <a:pPr marL="0" indent="0">
              <a:lnSpc>
                <a:spcPts val="2400"/>
              </a:lnSpc>
              <a:buNone/>
            </a:pPr>
            <a:r>
              <a:rPr lang="en-US" sz="1500" dirty="0">
                <a:solidFill>
                  <a:srgbClr val="34495E"/>
                </a:solidFill>
              </a:rPr>
              <a:t>The </a:t>
            </a:r>
            <a:r>
              <a:rPr lang="en-US" sz="1500" b="1" dirty="0">
                <a:solidFill>
                  <a:srgbClr val="FF8C00"/>
                </a:solidFill>
              </a:rPr>
              <a:t>NICE NG106 (September 2025)</a:t>
            </a:r>
            <a:r>
              <a:rPr lang="en-US" sz="1500" dirty="0">
                <a:solidFill>
                  <a:srgbClr val="34495E"/>
                </a:solidFill>
              </a:rPr>
              <a:t> update marks a fundamental shift in managing HFrEF.
Rather than the traditional sequential "step-wise" titration, primary care is now directed to initiate </a:t>
            </a:r>
            <a:r>
              <a:rPr lang="en-US" sz="1500" b="1" dirty="0">
                <a:solidFill>
                  <a:srgbClr val="34495E"/>
                </a:solidFill>
              </a:rPr>
              <a:t>all four classes</a:t>
            </a:r>
            <a:r>
              <a:rPr lang="en-US" sz="1500" dirty="0">
                <a:solidFill>
                  <a:srgbClr val="34495E"/>
                </a:solidFill>
              </a:rPr>
              <a:t> as first-line combination therapy as rapidly as tolerated.</a:t>
            </a:r>
            <a:endParaRPr lang="en-US" sz="1500" dirty="0"/>
          </a:p>
        </p:txBody>
      </p:sp>
      <p:sp>
        <p:nvSpPr>
          <p:cNvPr id="17" name="Text 3"/>
          <p:cNvSpPr/>
          <p:nvPr/>
        </p:nvSpPr>
        <p:spPr>
          <a:xfrm>
            <a:off x="881063" y="4193828"/>
            <a:ext cx="4591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AKT EXAM PEARL</a:t>
            </a:r>
            <a:endParaRPr lang="en-US" sz="1350" dirty="0"/>
          </a:p>
        </p:txBody>
      </p:sp>
      <p:sp>
        <p:nvSpPr>
          <p:cNvPr id="18" name="Text 4"/>
          <p:cNvSpPr/>
          <p:nvPr/>
        </p:nvSpPr>
        <p:spPr>
          <a:xfrm>
            <a:off x="571500" y="4527203"/>
            <a:ext cx="4591050" cy="6858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The "Four Pillars" are now </a:t>
            </a:r>
            <a:r>
              <a:rPr lang="en-US" sz="1200" b="1" dirty="0">
                <a:solidFill>
                  <a:srgbClr val="2C3E50"/>
                </a:solidFill>
              </a:rPr>
              <a:t>simultaneous</a:t>
            </a:r>
            <a:r>
              <a:rPr lang="en-US" sz="1200" dirty="0">
                <a:solidFill>
                  <a:srgbClr val="2C3E50"/>
                </a:solidFill>
              </a:rPr>
              <a:t> first-line therapy. This is the most significant change from the 2018 guidance and a high-yield topic for MRCGP exams.</a:t>
            </a:r>
            <a:endParaRPr lang="en-US" sz="1200" dirty="0"/>
          </a:p>
        </p:txBody>
      </p:sp>
      <p:sp>
        <p:nvSpPr>
          <p:cNvPr id="19" name="Text 5"/>
          <p:cNvSpPr/>
          <p:nvPr/>
        </p:nvSpPr>
        <p:spPr>
          <a:xfrm>
            <a:off x="5972175" y="2419499"/>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RAS Inhibitor</a:t>
            </a:r>
            <a:endParaRPr lang="en-US" sz="1350" dirty="0"/>
          </a:p>
        </p:txBody>
      </p:sp>
      <p:sp>
        <p:nvSpPr>
          <p:cNvPr id="20" name="Text 6"/>
          <p:cNvSpPr/>
          <p:nvPr/>
        </p:nvSpPr>
        <p:spPr>
          <a:xfrm>
            <a:off x="5972175" y="2752874"/>
            <a:ext cx="2466975" cy="55989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rPr>
              <a:t>ACEi (Ramipril) or ARB (Candesartan). Consider ARNI (Sacubitril-valsartan) early.</a:t>
            </a:r>
            <a:endParaRPr lang="en-US" sz="1050" dirty="0"/>
          </a:p>
        </p:txBody>
      </p:sp>
      <p:sp>
        <p:nvSpPr>
          <p:cNvPr id="21" name="Text 7"/>
          <p:cNvSpPr/>
          <p:nvPr/>
        </p:nvSpPr>
        <p:spPr>
          <a:xfrm>
            <a:off x="9105900" y="2419499"/>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Beta-Blocker</a:t>
            </a:r>
            <a:endParaRPr lang="en-US" sz="1350" dirty="0"/>
          </a:p>
        </p:txBody>
      </p:sp>
      <p:sp>
        <p:nvSpPr>
          <p:cNvPr id="22" name="Text 8"/>
          <p:cNvSpPr/>
          <p:nvPr/>
        </p:nvSpPr>
        <p:spPr>
          <a:xfrm>
            <a:off x="9105900" y="2752874"/>
            <a:ext cx="2466975"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rPr>
              <a:t>Bisoprolol, Carvedilol, or Metoprolol. Start once patient is euvolaemic.</a:t>
            </a:r>
            <a:endParaRPr lang="en-US" sz="1050" dirty="0"/>
          </a:p>
        </p:txBody>
      </p:sp>
      <p:sp>
        <p:nvSpPr>
          <p:cNvPr id="23" name="Text 9"/>
          <p:cNvSpPr/>
          <p:nvPr/>
        </p:nvSpPr>
        <p:spPr>
          <a:xfrm>
            <a:off x="5972175" y="4579590"/>
            <a:ext cx="6172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MRA</a:t>
            </a:r>
            <a:endParaRPr lang="en-US" sz="1350" dirty="0"/>
          </a:p>
        </p:txBody>
      </p:sp>
      <p:sp>
        <p:nvSpPr>
          <p:cNvPr id="24" name="Text 10"/>
          <p:cNvSpPr/>
          <p:nvPr/>
        </p:nvSpPr>
        <p:spPr>
          <a:xfrm>
            <a:off x="5972175" y="4912965"/>
            <a:ext cx="2466975"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rPr>
              <a:t>Spironolactone or Eplerenone. Essential for blocking remodelling.</a:t>
            </a:r>
            <a:endParaRPr lang="en-US" sz="1050" dirty="0"/>
          </a:p>
        </p:txBody>
      </p:sp>
      <p:sp>
        <p:nvSpPr>
          <p:cNvPr id="25" name="Text 11"/>
          <p:cNvSpPr/>
          <p:nvPr/>
        </p:nvSpPr>
        <p:spPr>
          <a:xfrm>
            <a:off x="9105900" y="4579590"/>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SGLT2 Inhibitor</a:t>
            </a:r>
            <a:endParaRPr lang="en-US" sz="1350" dirty="0"/>
          </a:p>
        </p:txBody>
      </p:sp>
      <p:sp>
        <p:nvSpPr>
          <p:cNvPr id="26" name="Text 12"/>
          <p:cNvSpPr/>
          <p:nvPr/>
        </p:nvSpPr>
        <p:spPr>
          <a:xfrm>
            <a:off x="9105900" y="4912965"/>
            <a:ext cx="2466975"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rPr>
              <a:t>Dapagliflozin or Empagliflozin. Powerful reduction in CV death/hospitalisation.</a:t>
            </a:r>
            <a:endParaRPr lang="en-US" sz="1050" dirty="0"/>
          </a:p>
        </p:txBody>
      </p:sp>
      <p:sp>
        <p:nvSpPr>
          <p:cNvPr id="27" name="Text 13"/>
          <p:cNvSpPr/>
          <p:nvPr/>
        </p:nvSpPr>
        <p:spPr>
          <a:xfrm>
            <a:off x="10661154" y="6562725"/>
            <a:ext cx="1149846" cy="133350"/>
          </a:xfrm>
          <a:prstGeom prst="rect">
            <a:avLst/>
          </a:prstGeom>
          <a:noFill/>
          <a:ln/>
        </p:spPr>
        <p:txBody>
          <a:bodyPr vert="horz" wrap="square" lIns="0" tIns="0" rIns="0" bIns="0" rtlCol="0" anchor="ctr"/>
          <a:lstStyle/>
          <a:p>
            <a:pPr marL="0" indent="0" algn="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034355"/>
            <a:ext cx="3683050" cy="2805708"/>
          </a:xfrm>
          <a:prstGeom prst="rect">
            <a:avLst/>
          </a:prstGeom>
        </p:spPr>
      </p:pic>
      <p:pic>
        <p:nvPicPr>
          <p:cNvPr id="6" name="Image 4" descr="preencoded.png"/>
          <p:cNvPicPr>
            <a:picLocks noChangeAspect="1"/>
          </p:cNvPicPr>
          <p:nvPr/>
        </p:nvPicPr>
        <p:blipFill>
          <a:blip r:embed="rId6"/>
          <a:stretch>
            <a:fillRect/>
          </a:stretch>
        </p:blipFill>
        <p:spPr>
          <a:xfrm>
            <a:off x="609600" y="1291530"/>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2263080"/>
            <a:ext cx="166688" cy="166688"/>
          </a:xfrm>
          <a:prstGeom prst="rect">
            <a:avLst/>
          </a:prstGeom>
        </p:spPr>
      </p:pic>
      <p:pic>
        <p:nvPicPr>
          <p:cNvPr id="8" name="Image 6" descr="preencoded.png"/>
          <p:cNvPicPr>
            <a:picLocks noChangeAspect="1"/>
          </p:cNvPicPr>
          <p:nvPr/>
        </p:nvPicPr>
        <p:blipFill>
          <a:blip r:embed="rId8"/>
          <a:stretch>
            <a:fillRect/>
          </a:stretch>
        </p:blipFill>
        <p:spPr>
          <a:xfrm>
            <a:off x="609600" y="2750641"/>
            <a:ext cx="166688" cy="181719"/>
          </a:xfrm>
          <a:prstGeom prst="rect">
            <a:avLst/>
          </a:prstGeom>
        </p:spPr>
      </p:pic>
      <p:pic>
        <p:nvPicPr>
          <p:cNvPr id="9" name="Image 7" descr="preencoded.png"/>
          <p:cNvPicPr>
            <a:picLocks noChangeAspect="1"/>
          </p:cNvPicPr>
          <p:nvPr/>
        </p:nvPicPr>
        <p:blipFill>
          <a:blip r:embed="rId9"/>
          <a:stretch>
            <a:fillRect/>
          </a:stretch>
        </p:blipFill>
        <p:spPr>
          <a:xfrm>
            <a:off x="609600" y="3238202"/>
            <a:ext cx="166688" cy="133350"/>
          </a:xfrm>
          <a:prstGeom prst="rect">
            <a:avLst/>
          </a:prstGeom>
        </p:spPr>
      </p:pic>
      <p:pic>
        <p:nvPicPr>
          <p:cNvPr id="10" name="Image 8" descr="preencoded.png"/>
          <p:cNvPicPr>
            <a:picLocks noChangeAspect="1"/>
          </p:cNvPicPr>
          <p:nvPr/>
        </p:nvPicPr>
        <p:blipFill>
          <a:blip r:embed="rId10"/>
          <a:stretch>
            <a:fillRect/>
          </a:stretch>
        </p:blipFill>
        <p:spPr>
          <a:xfrm>
            <a:off x="4254550" y="1034355"/>
            <a:ext cx="3683050" cy="2805708"/>
          </a:xfrm>
          <a:prstGeom prst="rect">
            <a:avLst/>
          </a:prstGeom>
        </p:spPr>
      </p:pic>
      <p:pic>
        <p:nvPicPr>
          <p:cNvPr id="11" name="Image 9" descr="preencoded.png"/>
          <p:cNvPicPr>
            <a:picLocks noChangeAspect="1"/>
          </p:cNvPicPr>
          <p:nvPr/>
        </p:nvPicPr>
        <p:blipFill>
          <a:blip r:embed="rId11"/>
          <a:stretch>
            <a:fillRect/>
          </a:stretch>
        </p:blipFill>
        <p:spPr>
          <a:xfrm>
            <a:off x="4483150" y="1291530"/>
            <a:ext cx="285750" cy="228600"/>
          </a:xfrm>
          <a:prstGeom prst="rect">
            <a:avLst/>
          </a:prstGeom>
        </p:spPr>
      </p:pic>
      <p:pic>
        <p:nvPicPr>
          <p:cNvPr id="12" name="Image 10" descr="preencoded.png"/>
          <p:cNvPicPr>
            <a:picLocks noChangeAspect="1"/>
          </p:cNvPicPr>
          <p:nvPr/>
        </p:nvPicPr>
        <p:blipFill>
          <a:blip r:embed="rId12"/>
          <a:stretch>
            <a:fillRect/>
          </a:stretch>
        </p:blipFill>
        <p:spPr>
          <a:xfrm>
            <a:off x="4483150" y="2263080"/>
            <a:ext cx="166688" cy="166688"/>
          </a:xfrm>
          <a:prstGeom prst="rect">
            <a:avLst/>
          </a:prstGeom>
        </p:spPr>
      </p:pic>
      <p:pic>
        <p:nvPicPr>
          <p:cNvPr id="13" name="Image 11" descr="preencoded.png"/>
          <p:cNvPicPr>
            <a:picLocks noChangeAspect="1"/>
          </p:cNvPicPr>
          <p:nvPr/>
        </p:nvPicPr>
        <p:blipFill>
          <a:blip r:embed="rId13"/>
          <a:stretch>
            <a:fillRect/>
          </a:stretch>
        </p:blipFill>
        <p:spPr>
          <a:xfrm>
            <a:off x="4483150" y="2750641"/>
            <a:ext cx="166688" cy="153739"/>
          </a:xfrm>
          <a:prstGeom prst="rect">
            <a:avLst/>
          </a:prstGeom>
        </p:spPr>
      </p:pic>
      <p:pic>
        <p:nvPicPr>
          <p:cNvPr id="14" name="Image 12" descr="preencoded.png"/>
          <p:cNvPicPr>
            <a:picLocks noChangeAspect="1"/>
          </p:cNvPicPr>
          <p:nvPr/>
        </p:nvPicPr>
        <p:blipFill>
          <a:blip r:embed="rId14"/>
          <a:stretch>
            <a:fillRect/>
          </a:stretch>
        </p:blipFill>
        <p:spPr>
          <a:xfrm>
            <a:off x="4483150" y="3238202"/>
            <a:ext cx="166688" cy="133350"/>
          </a:xfrm>
          <a:prstGeom prst="rect">
            <a:avLst/>
          </a:prstGeom>
        </p:spPr>
      </p:pic>
      <p:pic>
        <p:nvPicPr>
          <p:cNvPr id="15" name="Image 13" descr="preencoded.png"/>
          <p:cNvPicPr>
            <a:picLocks noChangeAspect="1"/>
          </p:cNvPicPr>
          <p:nvPr/>
        </p:nvPicPr>
        <p:blipFill>
          <a:blip r:embed="rId15"/>
          <a:stretch>
            <a:fillRect/>
          </a:stretch>
        </p:blipFill>
        <p:spPr>
          <a:xfrm>
            <a:off x="8128099" y="1034355"/>
            <a:ext cx="3683050" cy="2805708"/>
          </a:xfrm>
          <a:prstGeom prst="rect">
            <a:avLst/>
          </a:prstGeom>
        </p:spPr>
      </p:pic>
      <p:pic>
        <p:nvPicPr>
          <p:cNvPr id="16" name="Image 14" descr="preencoded.png"/>
          <p:cNvPicPr>
            <a:picLocks noChangeAspect="1"/>
          </p:cNvPicPr>
          <p:nvPr/>
        </p:nvPicPr>
        <p:blipFill>
          <a:blip r:embed="rId16"/>
          <a:stretch>
            <a:fillRect/>
          </a:stretch>
        </p:blipFill>
        <p:spPr>
          <a:xfrm>
            <a:off x="8356699" y="1291530"/>
            <a:ext cx="285750" cy="228600"/>
          </a:xfrm>
          <a:prstGeom prst="rect">
            <a:avLst/>
          </a:prstGeom>
        </p:spPr>
      </p:pic>
      <p:pic>
        <p:nvPicPr>
          <p:cNvPr id="17" name="Image 15" descr="preencoded.png"/>
          <p:cNvPicPr>
            <a:picLocks noChangeAspect="1"/>
          </p:cNvPicPr>
          <p:nvPr/>
        </p:nvPicPr>
        <p:blipFill>
          <a:blip r:embed="rId17"/>
          <a:stretch>
            <a:fillRect/>
          </a:stretch>
        </p:blipFill>
        <p:spPr>
          <a:xfrm>
            <a:off x="8356699" y="2263080"/>
            <a:ext cx="166688" cy="142875"/>
          </a:xfrm>
          <a:prstGeom prst="rect">
            <a:avLst/>
          </a:prstGeom>
        </p:spPr>
      </p:pic>
      <p:pic>
        <p:nvPicPr>
          <p:cNvPr id="18" name="Image 16" descr="preencoded.png"/>
          <p:cNvPicPr>
            <a:picLocks noChangeAspect="1"/>
          </p:cNvPicPr>
          <p:nvPr/>
        </p:nvPicPr>
        <p:blipFill>
          <a:blip r:embed="rId17"/>
          <a:stretch>
            <a:fillRect/>
          </a:stretch>
        </p:blipFill>
        <p:spPr>
          <a:xfrm>
            <a:off x="8356699" y="2750641"/>
            <a:ext cx="166688" cy="142875"/>
          </a:xfrm>
          <a:prstGeom prst="rect">
            <a:avLst/>
          </a:prstGeom>
        </p:spPr>
      </p:pic>
      <p:pic>
        <p:nvPicPr>
          <p:cNvPr id="19" name="Image 17" descr="preencoded.png"/>
          <p:cNvPicPr>
            <a:picLocks noChangeAspect="1"/>
          </p:cNvPicPr>
          <p:nvPr/>
        </p:nvPicPr>
        <p:blipFill>
          <a:blip r:embed="rId18"/>
          <a:stretch>
            <a:fillRect/>
          </a:stretch>
        </p:blipFill>
        <p:spPr>
          <a:xfrm>
            <a:off x="8356699" y="3238202"/>
            <a:ext cx="166688" cy="166688"/>
          </a:xfrm>
          <a:prstGeom prst="rect">
            <a:avLst/>
          </a:prstGeom>
        </p:spPr>
      </p:pic>
      <p:pic>
        <p:nvPicPr>
          <p:cNvPr id="20" name="Image 18" descr="preencoded.png"/>
          <p:cNvPicPr>
            <a:picLocks noChangeAspect="1"/>
          </p:cNvPicPr>
          <p:nvPr/>
        </p:nvPicPr>
        <p:blipFill>
          <a:blip r:embed="rId19"/>
          <a:stretch>
            <a:fillRect/>
          </a:stretch>
        </p:blipFill>
        <p:spPr>
          <a:xfrm>
            <a:off x="381000" y="4030563"/>
            <a:ext cx="5619750" cy="906661"/>
          </a:xfrm>
          <a:prstGeom prst="rect">
            <a:avLst/>
          </a:prstGeom>
        </p:spPr>
      </p:pic>
      <p:pic>
        <p:nvPicPr>
          <p:cNvPr id="21" name="Image 19" descr="preencoded.png"/>
          <p:cNvPicPr>
            <a:picLocks noChangeAspect="1"/>
          </p:cNvPicPr>
          <p:nvPr/>
        </p:nvPicPr>
        <p:blipFill>
          <a:blip r:embed="rId20"/>
          <a:stretch>
            <a:fillRect/>
          </a:stretch>
        </p:blipFill>
        <p:spPr>
          <a:xfrm>
            <a:off x="571500" y="4204841"/>
            <a:ext cx="166688" cy="137220"/>
          </a:xfrm>
          <a:prstGeom prst="rect">
            <a:avLst/>
          </a:prstGeom>
        </p:spPr>
      </p:pic>
      <p:pic>
        <p:nvPicPr>
          <p:cNvPr id="22" name="Image 20" descr="preencoded.png"/>
          <p:cNvPicPr>
            <a:picLocks noChangeAspect="1"/>
          </p:cNvPicPr>
          <p:nvPr/>
        </p:nvPicPr>
        <p:blipFill>
          <a:blip r:embed="rId21"/>
          <a:stretch>
            <a:fillRect/>
          </a:stretch>
        </p:blipFill>
        <p:spPr>
          <a:xfrm>
            <a:off x="6191250" y="4030563"/>
            <a:ext cx="5619750" cy="906661"/>
          </a:xfrm>
          <a:prstGeom prst="rect">
            <a:avLst/>
          </a:prstGeom>
        </p:spPr>
      </p:pic>
      <p:pic>
        <p:nvPicPr>
          <p:cNvPr id="23" name="Image 21" descr="preencoded.png"/>
          <p:cNvPicPr>
            <a:picLocks noChangeAspect="1"/>
          </p:cNvPicPr>
          <p:nvPr/>
        </p:nvPicPr>
        <p:blipFill>
          <a:blip r:embed="rId22"/>
          <a:stretch>
            <a:fillRect/>
          </a:stretch>
        </p:blipFill>
        <p:spPr>
          <a:xfrm>
            <a:off x="6381750" y="4204841"/>
            <a:ext cx="166688" cy="137220"/>
          </a:xfrm>
          <a:prstGeom prst="rect">
            <a:avLst/>
          </a:prstGeom>
        </p:spPr>
      </p:pic>
      <p:pic>
        <p:nvPicPr>
          <p:cNvPr id="24" name="Image 22" descr="preencoded.png"/>
          <p:cNvPicPr>
            <a:picLocks noChangeAspect="1"/>
          </p:cNvPicPr>
          <p:nvPr/>
        </p:nvPicPr>
        <p:blipFill>
          <a:blip r:embed="rId23"/>
          <a:stretch>
            <a:fillRect/>
          </a:stretch>
        </p:blipFill>
        <p:spPr>
          <a:xfrm>
            <a:off x="0" y="6477000"/>
            <a:ext cx="12192000" cy="381000"/>
          </a:xfrm>
          <a:prstGeom prst="rect">
            <a:avLst/>
          </a:prstGeom>
        </p:spPr>
      </p:pic>
      <p:sp>
        <p:nvSpPr>
          <p:cNvPr id="25" name="Text 0"/>
          <p:cNvSpPr/>
          <p:nvPr/>
        </p:nvSpPr>
        <p:spPr>
          <a:xfrm>
            <a:off x="523875" y="28575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Pillar 1: Renin-Angiotensin System Inhibitors</a:t>
            </a:r>
            <a:endParaRPr lang="en-US" sz="2100" dirty="0"/>
          </a:p>
        </p:txBody>
      </p:sp>
      <p:sp>
        <p:nvSpPr>
          <p:cNvPr id="26" name="Text 1"/>
          <p:cNvSpPr/>
          <p:nvPr/>
        </p:nvSpPr>
        <p:spPr>
          <a:xfrm>
            <a:off x="523875" y="64383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7" name="Text 2"/>
          <p:cNvSpPr/>
          <p:nvPr/>
        </p:nvSpPr>
        <p:spPr>
          <a:xfrm>
            <a:off x="1009650" y="1262955"/>
            <a:ext cx="320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ACE Inhibitors</a:t>
            </a:r>
            <a:endParaRPr lang="en-US" sz="1500" dirty="0"/>
          </a:p>
        </p:txBody>
      </p:sp>
      <p:sp>
        <p:nvSpPr>
          <p:cNvPr id="28" name="Text 3"/>
          <p:cNvSpPr/>
          <p:nvPr/>
        </p:nvSpPr>
        <p:spPr>
          <a:xfrm>
            <a:off x="609600" y="1691580"/>
            <a:ext cx="32258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First choice</a:t>
            </a:r>
            <a:r>
              <a:rPr lang="en-US" sz="1125" dirty="0">
                <a:solidFill>
                  <a:srgbClr val="444444"/>
                </a:solidFill>
              </a:rPr>
              <a:t> for all patients with HFrEF unless contraindicated.</a:t>
            </a:r>
            <a:endParaRPr lang="en-US" sz="1125" dirty="0"/>
          </a:p>
        </p:txBody>
      </p:sp>
      <p:sp>
        <p:nvSpPr>
          <p:cNvPr id="29" name="Text 4"/>
          <p:cNvSpPr/>
          <p:nvPr/>
        </p:nvSpPr>
        <p:spPr>
          <a:xfrm>
            <a:off x="871538" y="2263080"/>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Prevents conversion of Angiotensin I to II, reducing vasoconstriction.</a:t>
            </a:r>
            <a:endParaRPr lang="en-US" sz="1050" dirty="0"/>
          </a:p>
        </p:txBody>
      </p:sp>
      <p:sp>
        <p:nvSpPr>
          <p:cNvPr id="30" name="Text 5"/>
          <p:cNvSpPr/>
          <p:nvPr/>
        </p:nvSpPr>
        <p:spPr>
          <a:xfrm>
            <a:off x="871538" y="2750641"/>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Robust evidence for reducing mortality and hospital admissions.</a:t>
            </a:r>
            <a:endParaRPr lang="en-US" sz="1050" dirty="0"/>
          </a:p>
        </p:txBody>
      </p:sp>
      <p:sp>
        <p:nvSpPr>
          <p:cNvPr id="31" name="Text 6"/>
          <p:cNvSpPr/>
          <p:nvPr/>
        </p:nvSpPr>
        <p:spPr>
          <a:xfrm>
            <a:off x="871538" y="3238202"/>
            <a:ext cx="67208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Examples: Ramipril, Enalapril, Lisinopril.</a:t>
            </a:r>
            <a:endParaRPr lang="en-US" sz="1050" dirty="0"/>
          </a:p>
        </p:txBody>
      </p:sp>
      <p:sp>
        <p:nvSpPr>
          <p:cNvPr id="32" name="Text 7"/>
          <p:cNvSpPr/>
          <p:nvPr/>
        </p:nvSpPr>
        <p:spPr>
          <a:xfrm>
            <a:off x="4883200" y="1262955"/>
            <a:ext cx="914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ARBs</a:t>
            </a:r>
            <a:endParaRPr lang="en-US" sz="1500" dirty="0"/>
          </a:p>
        </p:txBody>
      </p:sp>
      <p:sp>
        <p:nvSpPr>
          <p:cNvPr id="33" name="Text 8"/>
          <p:cNvSpPr/>
          <p:nvPr/>
        </p:nvSpPr>
        <p:spPr>
          <a:xfrm>
            <a:off x="4483150" y="1691580"/>
            <a:ext cx="3225850" cy="428625"/>
          </a:xfrm>
          <a:prstGeom prst="rect">
            <a:avLst/>
          </a:prstGeom>
          <a:noFill/>
          <a:ln/>
        </p:spPr>
        <p:txBody>
          <a:bodyPr vert="horz" wrap="square" lIns="0" tIns="0" rIns="0" bIns="0" rtlCol="0" anchor="ctr"/>
          <a:lstStyle/>
          <a:p>
            <a:pPr marL="0" indent="0">
              <a:lnSpc>
                <a:spcPts val="1688"/>
              </a:lnSpc>
              <a:buNone/>
            </a:pPr>
            <a:r>
              <a:rPr lang="en-US" sz="1125" dirty="0">
                <a:solidFill>
                  <a:srgbClr val="444444"/>
                </a:solidFill>
              </a:rPr>
              <a:t>Alternative for patients who are </a:t>
            </a:r>
            <a:r>
              <a:rPr lang="en-US" sz="1125" b="1" dirty="0">
                <a:solidFill>
                  <a:srgbClr val="444444"/>
                </a:solidFill>
              </a:rPr>
              <a:t>intolerant</a:t>
            </a:r>
            <a:r>
              <a:rPr lang="en-US" sz="1125" dirty="0">
                <a:solidFill>
                  <a:srgbClr val="444444"/>
                </a:solidFill>
              </a:rPr>
              <a:t> to ACE inhibitors.</a:t>
            </a:r>
            <a:endParaRPr lang="en-US" sz="1125" dirty="0"/>
          </a:p>
        </p:txBody>
      </p:sp>
      <p:sp>
        <p:nvSpPr>
          <p:cNvPr id="34" name="Text 9"/>
          <p:cNvSpPr/>
          <p:nvPr/>
        </p:nvSpPr>
        <p:spPr>
          <a:xfrm>
            <a:off x="4745087" y="2263080"/>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Primary reason for switch: Intractable dry cough (bradykinin related).</a:t>
            </a:r>
            <a:endParaRPr lang="en-US" sz="1050" dirty="0"/>
          </a:p>
        </p:txBody>
      </p:sp>
      <p:sp>
        <p:nvSpPr>
          <p:cNvPr id="35" name="Text 10"/>
          <p:cNvSpPr/>
          <p:nvPr/>
        </p:nvSpPr>
        <p:spPr>
          <a:xfrm>
            <a:off x="4745087" y="2750641"/>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Blocks AT1 receptors directly; similar outcomes to ACEi.</a:t>
            </a:r>
            <a:endParaRPr lang="en-US" sz="1050" dirty="0"/>
          </a:p>
        </p:txBody>
      </p:sp>
      <p:sp>
        <p:nvSpPr>
          <p:cNvPr id="36" name="Text 11"/>
          <p:cNvSpPr/>
          <p:nvPr/>
        </p:nvSpPr>
        <p:spPr>
          <a:xfrm>
            <a:off x="4745087" y="3238202"/>
            <a:ext cx="68808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Examples: Candesartan, Valsartan, Losartan.</a:t>
            </a:r>
            <a:endParaRPr lang="en-US" sz="1050" dirty="0"/>
          </a:p>
        </p:txBody>
      </p:sp>
      <p:sp>
        <p:nvSpPr>
          <p:cNvPr id="37" name="Text 12"/>
          <p:cNvSpPr/>
          <p:nvPr/>
        </p:nvSpPr>
        <p:spPr>
          <a:xfrm>
            <a:off x="8756749" y="1262955"/>
            <a:ext cx="914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ARNI</a:t>
            </a:r>
            <a:endParaRPr lang="en-US" sz="1500" dirty="0"/>
          </a:p>
        </p:txBody>
      </p:sp>
      <p:sp>
        <p:nvSpPr>
          <p:cNvPr id="38" name="Text 13"/>
          <p:cNvSpPr/>
          <p:nvPr/>
        </p:nvSpPr>
        <p:spPr>
          <a:xfrm>
            <a:off x="8356699" y="1691580"/>
            <a:ext cx="32258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Sacubitril-valsartan</a:t>
            </a:r>
            <a:r>
              <a:rPr lang="en-US" sz="1125" dirty="0">
                <a:solidFill>
                  <a:srgbClr val="444444"/>
                </a:solidFill>
              </a:rPr>
              <a:t>: The modern standard for symptomatic HFrEF.</a:t>
            </a:r>
            <a:endParaRPr lang="en-US" sz="1125" dirty="0"/>
          </a:p>
        </p:txBody>
      </p:sp>
      <p:sp>
        <p:nvSpPr>
          <p:cNvPr id="39" name="Text 14"/>
          <p:cNvSpPr/>
          <p:nvPr/>
        </p:nvSpPr>
        <p:spPr>
          <a:xfrm>
            <a:off x="8618637" y="2263080"/>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Combines neprilysin inhibition with an ARB for dual action.</a:t>
            </a:r>
            <a:endParaRPr lang="en-US" sz="1050" dirty="0"/>
          </a:p>
        </p:txBody>
      </p:sp>
      <p:sp>
        <p:nvSpPr>
          <p:cNvPr id="40" name="Text 15"/>
          <p:cNvSpPr/>
          <p:nvPr/>
        </p:nvSpPr>
        <p:spPr>
          <a:xfrm>
            <a:off x="8618637" y="2750641"/>
            <a:ext cx="2963912"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Consider switching if symptoms persist on ACEi/ARB + Beta-blocker.</a:t>
            </a:r>
            <a:endParaRPr lang="en-US" sz="1050" dirty="0"/>
          </a:p>
        </p:txBody>
      </p:sp>
      <p:sp>
        <p:nvSpPr>
          <p:cNvPr id="41" name="Text 16"/>
          <p:cNvSpPr/>
          <p:nvPr/>
        </p:nvSpPr>
        <p:spPr>
          <a:xfrm>
            <a:off x="8618637" y="3238202"/>
            <a:ext cx="2963912"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Requires 36-hour washout</a:t>
            </a:r>
            <a:r>
              <a:rPr lang="en-US" sz="1050" dirty="0">
                <a:solidFill>
                  <a:srgbClr val="2C3E50"/>
                </a:solidFill>
              </a:rPr>
              <a:t> period from ACEi to avoid angioedema.</a:t>
            </a:r>
            <a:endParaRPr lang="en-US" sz="1050" dirty="0"/>
          </a:p>
        </p:txBody>
      </p:sp>
      <p:sp>
        <p:nvSpPr>
          <p:cNvPr id="42" name="Text 17"/>
          <p:cNvSpPr/>
          <p:nvPr/>
        </p:nvSpPr>
        <p:spPr>
          <a:xfrm>
            <a:off x="814388" y="4173438"/>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SAFE TO MANAGE IN PRIMARY CARE</a:t>
            </a:r>
            <a:endParaRPr lang="en-US" sz="1050" dirty="0"/>
          </a:p>
        </p:txBody>
      </p:sp>
      <p:sp>
        <p:nvSpPr>
          <p:cNvPr id="43" name="Text 18"/>
          <p:cNvSpPr/>
          <p:nvPr/>
        </p:nvSpPr>
        <p:spPr>
          <a:xfrm>
            <a:off x="571500" y="4421088"/>
            <a:ext cx="52387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Initiate ACEi/ARB in most patients with confirmed LVSD. Start low and up-titrate every 2 weeks. Monitor U&amp;Es and BP 1-2 weeks after every dose change.</a:t>
            </a:r>
            <a:endParaRPr lang="en-US" sz="1050" dirty="0"/>
          </a:p>
        </p:txBody>
      </p:sp>
      <p:sp>
        <p:nvSpPr>
          <p:cNvPr id="44" name="Text 19"/>
          <p:cNvSpPr/>
          <p:nvPr/>
        </p:nvSpPr>
        <p:spPr>
          <a:xfrm>
            <a:off x="6624638" y="4173438"/>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AKT PEARL</a:t>
            </a:r>
            <a:endParaRPr lang="en-US" sz="1050" dirty="0"/>
          </a:p>
        </p:txBody>
      </p:sp>
      <p:sp>
        <p:nvSpPr>
          <p:cNvPr id="45" name="Text 20"/>
          <p:cNvSpPr/>
          <p:nvPr/>
        </p:nvSpPr>
        <p:spPr>
          <a:xfrm>
            <a:off x="6381750" y="4421088"/>
            <a:ext cx="52387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NICE 2025 emphasizes starting all four pillars early. ARNI is no longer just "specialist only" territory—GPs should be familiar with the switch protocol.</a:t>
            </a:r>
            <a:endParaRPr lang="en-US" sz="1050" dirty="0"/>
          </a:p>
        </p:txBody>
      </p:sp>
      <p:sp>
        <p:nvSpPr>
          <p:cNvPr id="46" name="Text 21"/>
          <p:cNvSpPr/>
          <p:nvPr/>
        </p:nvSpPr>
        <p:spPr>
          <a:xfrm>
            <a:off x="10661154" y="658177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99999"/>
                </a:solidFill>
              </a:rPr>
              <a:t>www.bradfordvts.co.uk</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993553"/>
            <a:ext cx="6686550" cy="1785938"/>
          </a:xfrm>
          <a:prstGeom prst="rect">
            <a:avLst/>
          </a:prstGeom>
        </p:spPr>
      </p:pic>
      <p:pic>
        <p:nvPicPr>
          <p:cNvPr id="6" name="Image 4" descr="preencoded.png"/>
          <p:cNvPicPr>
            <a:picLocks noChangeAspect="1"/>
          </p:cNvPicPr>
          <p:nvPr/>
        </p:nvPicPr>
        <p:blipFill>
          <a:blip r:embed="rId6"/>
          <a:stretch>
            <a:fillRect/>
          </a:stretch>
        </p:blipFill>
        <p:spPr>
          <a:xfrm>
            <a:off x="381000" y="1993553"/>
            <a:ext cx="2005905" cy="457200"/>
          </a:xfrm>
          <a:prstGeom prst="rect">
            <a:avLst/>
          </a:prstGeom>
        </p:spPr>
      </p:pic>
      <p:pic>
        <p:nvPicPr>
          <p:cNvPr id="7" name="Image 5" descr="preencoded.png"/>
          <p:cNvPicPr>
            <a:picLocks noChangeAspect="1"/>
          </p:cNvPicPr>
          <p:nvPr/>
        </p:nvPicPr>
        <p:blipFill>
          <a:blip r:embed="rId7"/>
          <a:stretch>
            <a:fillRect/>
          </a:stretch>
        </p:blipFill>
        <p:spPr>
          <a:xfrm>
            <a:off x="2386905" y="1993553"/>
            <a:ext cx="2340173" cy="457200"/>
          </a:xfrm>
          <a:prstGeom prst="rect">
            <a:avLst/>
          </a:prstGeom>
        </p:spPr>
      </p:pic>
      <p:pic>
        <p:nvPicPr>
          <p:cNvPr id="8" name="Image 6" descr="preencoded.png"/>
          <p:cNvPicPr>
            <a:picLocks noChangeAspect="1"/>
          </p:cNvPicPr>
          <p:nvPr/>
        </p:nvPicPr>
        <p:blipFill>
          <a:blip r:embed="rId7"/>
          <a:stretch>
            <a:fillRect/>
          </a:stretch>
        </p:blipFill>
        <p:spPr>
          <a:xfrm>
            <a:off x="4727079" y="1993553"/>
            <a:ext cx="2340471" cy="457200"/>
          </a:xfrm>
          <a:prstGeom prst="rect">
            <a:avLst/>
          </a:prstGeom>
        </p:spPr>
      </p:pic>
      <p:pic>
        <p:nvPicPr>
          <p:cNvPr id="9" name="Image 7" descr="preencoded.png"/>
          <p:cNvPicPr>
            <a:picLocks noChangeAspect="1"/>
          </p:cNvPicPr>
          <p:nvPr/>
        </p:nvPicPr>
        <p:blipFill>
          <a:blip r:embed="rId8"/>
          <a:stretch>
            <a:fillRect/>
          </a:stretch>
        </p:blipFill>
        <p:spPr>
          <a:xfrm>
            <a:off x="381000" y="2450753"/>
            <a:ext cx="2005905" cy="442913"/>
          </a:xfrm>
          <a:prstGeom prst="rect">
            <a:avLst/>
          </a:prstGeom>
        </p:spPr>
      </p:pic>
      <p:pic>
        <p:nvPicPr>
          <p:cNvPr id="10" name="Image 8" descr="preencoded.png"/>
          <p:cNvPicPr>
            <a:picLocks noChangeAspect="1"/>
          </p:cNvPicPr>
          <p:nvPr/>
        </p:nvPicPr>
        <p:blipFill>
          <a:blip r:embed="rId9"/>
          <a:stretch>
            <a:fillRect/>
          </a:stretch>
        </p:blipFill>
        <p:spPr>
          <a:xfrm>
            <a:off x="2386905" y="2450753"/>
            <a:ext cx="2340173" cy="442913"/>
          </a:xfrm>
          <a:prstGeom prst="rect">
            <a:avLst/>
          </a:prstGeom>
        </p:spPr>
      </p:pic>
      <p:pic>
        <p:nvPicPr>
          <p:cNvPr id="11" name="Image 9" descr="preencoded.png"/>
          <p:cNvPicPr>
            <a:picLocks noChangeAspect="1"/>
          </p:cNvPicPr>
          <p:nvPr/>
        </p:nvPicPr>
        <p:blipFill>
          <a:blip r:embed="rId10"/>
          <a:stretch>
            <a:fillRect/>
          </a:stretch>
        </p:blipFill>
        <p:spPr>
          <a:xfrm>
            <a:off x="4727079" y="2450753"/>
            <a:ext cx="2340471" cy="442913"/>
          </a:xfrm>
          <a:prstGeom prst="rect">
            <a:avLst/>
          </a:prstGeom>
        </p:spPr>
      </p:pic>
      <p:pic>
        <p:nvPicPr>
          <p:cNvPr id="12" name="Image 10" descr="preencoded.png"/>
          <p:cNvPicPr>
            <a:picLocks noChangeAspect="1"/>
          </p:cNvPicPr>
          <p:nvPr/>
        </p:nvPicPr>
        <p:blipFill>
          <a:blip r:embed="rId8"/>
          <a:stretch>
            <a:fillRect/>
          </a:stretch>
        </p:blipFill>
        <p:spPr>
          <a:xfrm>
            <a:off x="381000" y="2893665"/>
            <a:ext cx="2005905" cy="442913"/>
          </a:xfrm>
          <a:prstGeom prst="rect">
            <a:avLst/>
          </a:prstGeom>
        </p:spPr>
      </p:pic>
      <p:pic>
        <p:nvPicPr>
          <p:cNvPr id="13" name="Image 11" descr="preencoded.png"/>
          <p:cNvPicPr>
            <a:picLocks noChangeAspect="1"/>
          </p:cNvPicPr>
          <p:nvPr/>
        </p:nvPicPr>
        <p:blipFill>
          <a:blip r:embed="rId9"/>
          <a:stretch>
            <a:fillRect/>
          </a:stretch>
        </p:blipFill>
        <p:spPr>
          <a:xfrm>
            <a:off x="2386905" y="2893665"/>
            <a:ext cx="2340173" cy="442913"/>
          </a:xfrm>
          <a:prstGeom prst="rect">
            <a:avLst/>
          </a:prstGeom>
        </p:spPr>
      </p:pic>
      <p:pic>
        <p:nvPicPr>
          <p:cNvPr id="14" name="Image 12" descr="preencoded.png"/>
          <p:cNvPicPr>
            <a:picLocks noChangeAspect="1"/>
          </p:cNvPicPr>
          <p:nvPr/>
        </p:nvPicPr>
        <p:blipFill>
          <a:blip r:embed="rId10"/>
          <a:stretch>
            <a:fillRect/>
          </a:stretch>
        </p:blipFill>
        <p:spPr>
          <a:xfrm>
            <a:off x="4727079" y="2893665"/>
            <a:ext cx="2340471" cy="442913"/>
          </a:xfrm>
          <a:prstGeom prst="rect">
            <a:avLst/>
          </a:prstGeom>
        </p:spPr>
      </p:pic>
      <p:pic>
        <p:nvPicPr>
          <p:cNvPr id="15" name="Image 13" descr="preencoded.png"/>
          <p:cNvPicPr>
            <a:picLocks noChangeAspect="1"/>
          </p:cNvPicPr>
          <p:nvPr/>
        </p:nvPicPr>
        <p:blipFill>
          <a:blip r:embed="rId8"/>
          <a:stretch>
            <a:fillRect/>
          </a:stretch>
        </p:blipFill>
        <p:spPr>
          <a:xfrm>
            <a:off x="381000" y="3336578"/>
            <a:ext cx="2005905" cy="442913"/>
          </a:xfrm>
          <a:prstGeom prst="rect">
            <a:avLst/>
          </a:prstGeom>
        </p:spPr>
      </p:pic>
      <p:pic>
        <p:nvPicPr>
          <p:cNvPr id="16" name="Image 14" descr="preencoded.png"/>
          <p:cNvPicPr>
            <a:picLocks noChangeAspect="1"/>
          </p:cNvPicPr>
          <p:nvPr/>
        </p:nvPicPr>
        <p:blipFill>
          <a:blip r:embed="rId9"/>
          <a:stretch>
            <a:fillRect/>
          </a:stretch>
        </p:blipFill>
        <p:spPr>
          <a:xfrm>
            <a:off x="2386905" y="3336578"/>
            <a:ext cx="2340173" cy="442913"/>
          </a:xfrm>
          <a:prstGeom prst="rect">
            <a:avLst/>
          </a:prstGeom>
        </p:spPr>
      </p:pic>
      <p:pic>
        <p:nvPicPr>
          <p:cNvPr id="17" name="Image 15" descr="preencoded.png"/>
          <p:cNvPicPr>
            <a:picLocks noChangeAspect="1"/>
          </p:cNvPicPr>
          <p:nvPr/>
        </p:nvPicPr>
        <p:blipFill>
          <a:blip r:embed="rId10"/>
          <a:stretch>
            <a:fillRect/>
          </a:stretch>
        </p:blipFill>
        <p:spPr>
          <a:xfrm>
            <a:off x="4727079" y="3336578"/>
            <a:ext cx="2340471" cy="442913"/>
          </a:xfrm>
          <a:prstGeom prst="rect">
            <a:avLst/>
          </a:prstGeom>
        </p:spPr>
      </p:pic>
      <p:pic>
        <p:nvPicPr>
          <p:cNvPr id="18" name="Image 16" descr="preencoded.png"/>
          <p:cNvPicPr>
            <a:picLocks noChangeAspect="1"/>
          </p:cNvPicPr>
          <p:nvPr/>
        </p:nvPicPr>
        <p:blipFill>
          <a:blip r:embed="rId11"/>
          <a:stretch>
            <a:fillRect/>
          </a:stretch>
        </p:blipFill>
        <p:spPr>
          <a:xfrm>
            <a:off x="381000" y="4293840"/>
            <a:ext cx="6686550" cy="900113"/>
          </a:xfrm>
          <a:prstGeom prst="rect">
            <a:avLst/>
          </a:prstGeom>
        </p:spPr>
      </p:pic>
      <p:pic>
        <p:nvPicPr>
          <p:cNvPr id="19" name="Image 17" descr="preencoded.png"/>
          <p:cNvPicPr>
            <a:picLocks noChangeAspect="1"/>
          </p:cNvPicPr>
          <p:nvPr/>
        </p:nvPicPr>
        <p:blipFill>
          <a:blip r:embed="rId6"/>
          <a:stretch>
            <a:fillRect/>
          </a:stretch>
        </p:blipFill>
        <p:spPr>
          <a:xfrm>
            <a:off x="381000" y="4293840"/>
            <a:ext cx="2005905" cy="457200"/>
          </a:xfrm>
          <a:prstGeom prst="rect">
            <a:avLst/>
          </a:prstGeom>
        </p:spPr>
      </p:pic>
      <p:pic>
        <p:nvPicPr>
          <p:cNvPr id="20" name="Image 18" descr="preencoded.png"/>
          <p:cNvPicPr>
            <a:picLocks noChangeAspect="1"/>
          </p:cNvPicPr>
          <p:nvPr/>
        </p:nvPicPr>
        <p:blipFill>
          <a:blip r:embed="rId7"/>
          <a:stretch>
            <a:fillRect/>
          </a:stretch>
        </p:blipFill>
        <p:spPr>
          <a:xfrm>
            <a:off x="2386905" y="4293840"/>
            <a:ext cx="2340173" cy="457200"/>
          </a:xfrm>
          <a:prstGeom prst="rect">
            <a:avLst/>
          </a:prstGeom>
        </p:spPr>
      </p:pic>
      <p:pic>
        <p:nvPicPr>
          <p:cNvPr id="21" name="Image 19" descr="preencoded.png"/>
          <p:cNvPicPr>
            <a:picLocks noChangeAspect="1"/>
          </p:cNvPicPr>
          <p:nvPr/>
        </p:nvPicPr>
        <p:blipFill>
          <a:blip r:embed="rId7"/>
          <a:stretch>
            <a:fillRect/>
          </a:stretch>
        </p:blipFill>
        <p:spPr>
          <a:xfrm>
            <a:off x="4727079" y="4293840"/>
            <a:ext cx="2340471" cy="457200"/>
          </a:xfrm>
          <a:prstGeom prst="rect">
            <a:avLst/>
          </a:prstGeom>
        </p:spPr>
      </p:pic>
      <p:pic>
        <p:nvPicPr>
          <p:cNvPr id="22" name="Image 20" descr="preencoded.png"/>
          <p:cNvPicPr>
            <a:picLocks noChangeAspect="1"/>
          </p:cNvPicPr>
          <p:nvPr/>
        </p:nvPicPr>
        <p:blipFill>
          <a:blip r:embed="rId8"/>
          <a:stretch>
            <a:fillRect/>
          </a:stretch>
        </p:blipFill>
        <p:spPr>
          <a:xfrm>
            <a:off x="381000" y="4751040"/>
            <a:ext cx="2005905" cy="442913"/>
          </a:xfrm>
          <a:prstGeom prst="rect">
            <a:avLst/>
          </a:prstGeom>
        </p:spPr>
      </p:pic>
      <p:pic>
        <p:nvPicPr>
          <p:cNvPr id="23" name="Image 21" descr="preencoded.png"/>
          <p:cNvPicPr>
            <a:picLocks noChangeAspect="1"/>
          </p:cNvPicPr>
          <p:nvPr/>
        </p:nvPicPr>
        <p:blipFill>
          <a:blip r:embed="rId9"/>
          <a:stretch>
            <a:fillRect/>
          </a:stretch>
        </p:blipFill>
        <p:spPr>
          <a:xfrm>
            <a:off x="2386905" y="4751040"/>
            <a:ext cx="2340173" cy="442913"/>
          </a:xfrm>
          <a:prstGeom prst="rect">
            <a:avLst/>
          </a:prstGeom>
        </p:spPr>
      </p:pic>
      <p:pic>
        <p:nvPicPr>
          <p:cNvPr id="24" name="Image 22" descr="preencoded.png"/>
          <p:cNvPicPr>
            <a:picLocks noChangeAspect="1"/>
          </p:cNvPicPr>
          <p:nvPr/>
        </p:nvPicPr>
        <p:blipFill>
          <a:blip r:embed="rId10"/>
          <a:stretch>
            <a:fillRect/>
          </a:stretch>
        </p:blipFill>
        <p:spPr>
          <a:xfrm>
            <a:off x="4727079" y="4751040"/>
            <a:ext cx="2340471" cy="442913"/>
          </a:xfrm>
          <a:prstGeom prst="rect">
            <a:avLst/>
          </a:prstGeom>
        </p:spPr>
      </p:pic>
      <p:pic>
        <p:nvPicPr>
          <p:cNvPr id="25" name="Image 23" descr="preencoded.png"/>
          <p:cNvPicPr>
            <a:picLocks noChangeAspect="1"/>
          </p:cNvPicPr>
          <p:nvPr/>
        </p:nvPicPr>
        <p:blipFill>
          <a:blip r:embed="rId12"/>
          <a:stretch>
            <a:fillRect/>
          </a:stretch>
        </p:blipFill>
        <p:spPr>
          <a:xfrm>
            <a:off x="7353300" y="1095821"/>
            <a:ext cx="4457700" cy="2033588"/>
          </a:xfrm>
          <a:prstGeom prst="rect">
            <a:avLst/>
          </a:prstGeom>
        </p:spPr>
      </p:pic>
      <p:pic>
        <p:nvPicPr>
          <p:cNvPr id="26" name="Image 24" descr="preencoded.png"/>
          <p:cNvPicPr>
            <a:picLocks noChangeAspect="1"/>
          </p:cNvPicPr>
          <p:nvPr/>
        </p:nvPicPr>
        <p:blipFill>
          <a:blip r:embed="rId13"/>
          <a:stretch>
            <a:fillRect/>
          </a:stretch>
        </p:blipFill>
        <p:spPr>
          <a:xfrm>
            <a:off x="7543800" y="1638746"/>
            <a:ext cx="178594" cy="178594"/>
          </a:xfrm>
          <a:prstGeom prst="rect">
            <a:avLst/>
          </a:prstGeom>
        </p:spPr>
      </p:pic>
      <p:pic>
        <p:nvPicPr>
          <p:cNvPr id="27" name="Image 25" descr="preencoded.png"/>
          <p:cNvPicPr>
            <a:picLocks noChangeAspect="1"/>
          </p:cNvPicPr>
          <p:nvPr/>
        </p:nvPicPr>
        <p:blipFill>
          <a:blip r:embed="rId14"/>
          <a:stretch>
            <a:fillRect/>
          </a:stretch>
        </p:blipFill>
        <p:spPr>
          <a:xfrm>
            <a:off x="7543800" y="2143571"/>
            <a:ext cx="178594" cy="148828"/>
          </a:xfrm>
          <a:prstGeom prst="rect">
            <a:avLst/>
          </a:prstGeom>
        </p:spPr>
      </p:pic>
      <p:pic>
        <p:nvPicPr>
          <p:cNvPr id="28" name="Image 26" descr="preencoded.png"/>
          <p:cNvPicPr>
            <a:picLocks noChangeAspect="1"/>
          </p:cNvPicPr>
          <p:nvPr/>
        </p:nvPicPr>
        <p:blipFill>
          <a:blip r:embed="rId15"/>
          <a:stretch>
            <a:fillRect/>
          </a:stretch>
        </p:blipFill>
        <p:spPr>
          <a:xfrm>
            <a:off x="7543800" y="2434084"/>
            <a:ext cx="178594" cy="148828"/>
          </a:xfrm>
          <a:prstGeom prst="rect">
            <a:avLst/>
          </a:prstGeom>
        </p:spPr>
      </p:pic>
      <p:pic>
        <p:nvPicPr>
          <p:cNvPr id="29" name="Image 27" descr="preencoded.png"/>
          <p:cNvPicPr>
            <a:picLocks noChangeAspect="1"/>
          </p:cNvPicPr>
          <p:nvPr/>
        </p:nvPicPr>
        <p:blipFill>
          <a:blip r:embed="rId16"/>
          <a:stretch>
            <a:fillRect/>
          </a:stretch>
        </p:blipFill>
        <p:spPr>
          <a:xfrm>
            <a:off x="7353300" y="3319909"/>
            <a:ext cx="4457700" cy="1285875"/>
          </a:xfrm>
          <a:prstGeom prst="rect">
            <a:avLst/>
          </a:prstGeom>
        </p:spPr>
      </p:pic>
      <p:pic>
        <p:nvPicPr>
          <p:cNvPr id="30" name="Image 28" descr="preencoded.png"/>
          <p:cNvPicPr>
            <a:picLocks noChangeAspect="1"/>
          </p:cNvPicPr>
          <p:nvPr/>
        </p:nvPicPr>
        <p:blipFill>
          <a:blip r:embed="rId17"/>
          <a:stretch>
            <a:fillRect/>
          </a:stretch>
        </p:blipFill>
        <p:spPr>
          <a:xfrm>
            <a:off x="7543800" y="3548509"/>
            <a:ext cx="190500" cy="152400"/>
          </a:xfrm>
          <a:prstGeom prst="rect">
            <a:avLst/>
          </a:prstGeom>
        </p:spPr>
      </p:pic>
      <p:pic>
        <p:nvPicPr>
          <p:cNvPr id="31" name="Image 29" descr="preencoded.png"/>
          <p:cNvPicPr>
            <a:picLocks noChangeAspect="1"/>
          </p:cNvPicPr>
          <p:nvPr/>
        </p:nvPicPr>
        <p:blipFill>
          <a:blip r:embed="rId18"/>
          <a:stretch>
            <a:fillRect/>
          </a:stretch>
        </p:blipFill>
        <p:spPr>
          <a:xfrm>
            <a:off x="7353300" y="4796284"/>
            <a:ext cx="4457700" cy="1285875"/>
          </a:xfrm>
          <a:prstGeom prst="rect">
            <a:avLst/>
          </a:prstGeom>
        </p:spPr>
      </p:pic>
      <p:pic>
        <p:nvPicPr>
          <p:cNvPr id="32" name="Image 30" descr="preencoded.png"/>
          <p:cNvPicPr>
            <a:picLocks noChangeAspect="1"/>
          </p:cNvPicPr>
          <p:nvPr/>
        </p:nvPicPr>
        <p:blipFill>
          <a:blip r:embed="rId19"/>
          <a:stretch>
            <a:fillRect/>
          </a:stretch>
        </p:blipFill>
        <p:spPr>
          <a:xfrm>
            <a:off x="7543800" y="5024884"/>
            <a:ext cx="190500" cy="152400"/>
          </a:xfrm>
          <a:prstGeom prst="rect">
            <a:avLst/>
          </a:prstGeom>
        </p:spPr>
      </p:pic>
      <p:pic>
        <p:nvPicPr>
          <p:cNvPr id="33" name="Image 31" descr="preencoded.png"/>
          <p:cNvPicPr>
            <a:picLocks noChangeAspect="1"/>
          </p:cNvPicPr>
          <p:nvPr/>
        </p:nvPicPr>
        <p:blipFill>
          <a:blip r:embed="rId20"/>
          <a:stretch>
            <a:fillRect/>
          </a:stretch>
        </p:blipFill>
        <p:spPr>
          <a:xfrm>
            <a:off x="0" y="6477000"/>
            <a:ext cx="12192000" cy="381000"/>
          </a:xfrm>
          <a:prstGeom prst="rect">
            <a:avLst/>
          </a:prstGeom>
        </p:spPr>
      </p:pic>
      <p:sp>
        <p:nvSpPr>
          <p:cNvPr id="34"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Pillar 1: BNF Dosing and ARNI Transition</a:t>
            </a:r>
            <a:endParaRPr lang="en-US" sz="2100" dirty="0"/>
          </a:p>
        </p:txBody>
      </p:sp>
      <p:sp>
        <p:nvSpPr>
          <p:cNvPr id="35"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6" name="Text 2"/>
          <p:cNvSpPr/>
          <p:nvPr/>
        </p:nvSpPr>
        <p:spPr>
          <a:xfrm>
            <a:off x="381000" y="1717328"/>
            <a:ext cx="66865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FIRST-LINE ACE INHIBITORS (ACEI)</a:t>
            </a:r>
            <a:endParaRPr lang="en-US" sz="1050" dirty="0"/>
          </a:p>
        </p:txBody>
      </p:sp>
      <p:sp>
        <p:nvSpPr>
          <p:cNvPr id="37" name="Text 3"/>
          <p:cNvSpPr/>
          <p:nvPr/>
        </p:nvSpPr>
        <p:spPr>
          <a:xfrm>
            <a:off x="523875" y="1993553"/>
            <a:ext cx="172015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Drug</a:t>
            </a:r>
            <a:endParaRPr lang="en-US" sz="1200" dirty="0"/>
          </a:p>
        </p:txBody>
      </p:sp>
      <p:sp>
        <p:nvSpPr>
          <p:cNvPr id="38" name="Text 4"/>
          <p:cNvSpPr/>
          <p:nvPr/>
        </p:nvSpPr>
        <p:spPr>
          <a:xfrm>
            <a:off x="2529780" y="1993553"/>
            <a:ext cx="208714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Starting Dose</a:t>
            </a:r>
            <a:endParaRPr lang="en-US" sz="1200" dirty="0"/>
          </a:p>
        </p:txBody>
      </p:sp>
      <p:sp>
        <p:nvSpPr>
          <p:cNvPr id="39" name="Text 5"/>
          <p:cNvSpPr/>
          <p:nvPr/>
        </p:nvSpPr>
        <p:spPr>
          <a:xfrm>
            <a:off x="4869954" y="1993553"/>
            <a:ext cx="2054721"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Target Dose</a:t>
            </a:r>
            <a:endParaRPr lang="en-US" sz="1200" dirty="0"/>
          </a:p>
        </p:txBody>
      </p:sp>
      <p:sp>
        <p:nvSpPr>
          <p:cNvPr id="40" name="Text 6"/>
          <p:cNvSpPr/>
          <p:nvPr/>
        </p:nvSpPr>
        <p:spPr>
          <a:xfrm>
            <a:off x="523875" y="2584103"/>
            <a:ext cx="13716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Ramipril</a:t>
            </a:r>
            <a:endParaRPr lang="en-US" sz="1125" dirty="0"/>
          </a:p>
        </p:txBody>
      </p:sp>
      <p:sp>
        <p:nvSpPr>
          <p:cNvPr id="41" name="Text 7"/>
          <p:cNvSpPr/>
          <p:nvPr/>
        </p:nvSpPr>
        <p:spPr>
          <a:xfrm>
            <a:off x="2529780" y="2450753"/>
            <a:ext cx="2909954"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1.25 – 2.5 mg OD</a:t>
            </a:r>
            <a:endParaRPr lang="en-US" sz="1125" dirty="0"/>
          </a:p>
        </p:txBody>
      </p:sp>
      <p:sp>
        <p:nvSpPr>
          <p:cNvPr id="42" name="Text 8"/>
          <p:cNvSpPr/>
          <p:nvPr/>
        </p:nvSpPr>
        <p:spPr>
          <a:xfrm>
            <a:off x="4869954" y="2450753"/>
            <a:ext cx="2054721"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10 mg OD</a:t>
            </a:r>
            <a:endParaRPr lang="en-US" sz="1125" dirty="0"/>
          </a:p>
        </p:txBody>
      </p:sp>
      <p:sp>
        <p:nvSpPr>
          <p:cNvPr id="43" name="Text 9"/>
          <p:cNvSpPr/>
          <p:nvPr/>
        </p:nvSpPr>
        <p:spPr>
          <a:xfrm>
            <a:off x="523875" y="3027015"/>
            <a:ext cx="15430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Enalapril</a:t>
            </a:r>
            <a:endParaRPr lang="en-US" sz="1125" dirty="0"/>
          </a:p>
        </p:txBody>
      </p:sp>
      <p:sp>
        <p:nvSpPr>
          <p:cNvPr id="44" name="Text 10"/>
          <p:cNvSpPr/>
          <p:nvPr/>
        </p:nvSpPr>
        <p:spPr>
          <a:xfrm>
            <a:off x="2529780" y="2893665"/>
            <a:ext cx="2054423"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2.5 mg BD</a:t>
            </a:r>
            <a:endParaRPr lang="en-US" sz="1125" dirty="0"/>
          </a:p>
        </p:txBody>
      </p:sp>
      <p:sp>
        <p:nvSpPr>
          <p:cNvPr id="45" name="Text 11"/>
          <p:cNvSpPr/>
          <p:nvPr/>
        </p:nvSpPr>
        <p:spPr>
          <a:xfrm>
            <a:off x="4869954" y="2893665"/>
            <a:ext cx="2358108"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10 – 20 mg BD</a:t>
            </a:r>
            <a:endParaRPr lang="en-US" sz="1125" dirty="0"/>
          </a:p>
        </p:txBody>
      </p:sp>
      <p:sp>
        <p:nvSpPr>
          <p:cNvPr id="46" name="Text 12"/>
          <p:cNvSpPr/>
          <p:nvPr/>
        </p:nvSpPr>
        <p:spPr>
          <a:xfrm>
            <a:off x="523875" y="3469928"/>
            <a:ext cx="17145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Lisinopril</a:t>
            </a:r>
            <a:endParaRPr lang="en-US" sz="1125" dirty="0"/>
          </a:p>
        </p:txBody>
      </p:sp>
      <p:sp>
        <p:nvSpPr>
          <p:cNvPr id="47" name="Text 13"/>
          <p:cNvSpPr/>
          <p:nvPr/>
        </p:nvSpPr>
        <p:spPr>
          <a:xfrm>
            <a:off x="2529780" y="3336578"/>
            <a:ext cx="2257723"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2.5 – 5 mg OD</a:t>
            </a:r>
            <a:endParaRPr lang="en-US" sz="1125" dirty="0"/>
          </a:p>
        </p:txBody>
      </p:sp>
      <p:sp>
        <p:nvSpPr>
          <p:cNvPr id="48" name="Text 14"/>
          <p:cNvSpPr/>
          <p:nvPr/>
        </p:nvSpPr>
        <p:spPr>
          <a:xfrm>
            <a:off x="4869954" y="3336578"/>
            <a:ext cx="2054721"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35 mg OD</a:t>
            </a:r>
            <a:endParaRPr lang="en-US" sz="1125" dirty="0"/>
          </a:p>
        </p:txBody>
      </p:sp>
      <p:sp>
        <p:nvSpPr>
          <p:cNvPr id="49" name="Text 15"/>
          <p:cNvSpPr/>
          <p:nvPr/>
        </p:nvSpPr>
        <p:spPr>
          <a:xfrm>
            <a:off x="381000" y="4017615"/>
            <a:ext cx="76809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8C00"/>
                </a:solidFill>
              </a:rPr>
              <a:t>ARNI (ANGIOTENSIN RECEPTOR-NEPRILYSIN INHIBITOR)</a:t>
            </a:r>
            <a:endParaRPr lang="en-US" sz="1050" dirty="0"/>
          </a:p>
        </p:txBody>
      </p:sp>
      <p:sp>
        <p:nvSpPr>
          <p:cNvPr id="50" name="Text 16"/>
          <p:cNvSpPr/>
          <p:nvPr/>
        </p:nvSpPr>
        <p:spPr>
          <a:xfrm>
            <a:off x="523875" y="4293840"/>
            <a:ext cx="172015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Drug</a:t>
            </a:r>
            <a:endParaRPr lang="en-US" sz="1200" dirty="0"/>
          </a:p>
        </p:txBody>
      </p:sp>
      <p:sp>
        <p:nvSpPr>
          <p:cNvPr id="51" name="Text 17"/>
          <p:cNvSpPr/>
          <p:nvPr/>
        </p:nvSpPr>
        <p:spPr>
          <a:xfrm>
            <a:off x="2529780" y="4293840"/>
            <a:ext cx="208714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Starting Dose</a:t>
            </a:r>
            <a:endParaRPr lang="en-US" sz="1200" dirty="0"/>
          </a:p>
        </p:txBody>
      </p:sp>
      <p:sp>
        <p:nvSpPr>
          <p:cNvPr id="52" name="Text 18"/>
          <p:cNvSpPr/>
          <p:nvPr/>
        </p:nvSpPr>
        <p:spPr>
          <a:xfrm>
            <a:off x="4869954" y="4293840"/>
            <a:ext cx="2054721"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Target Dose</a:t>
            </a:r>
            <a:endParaRPr lang="en-US" sz="1200" dirty="0"/>
          </a:p>
        </p:txBody>
      </p:sp>
      <p:sp>
        <p:nvSpPr>
          <p:cNvPr id="53" name="Text 19"/>
          <p:cNvSpPr/>
          <p:nvPr/>
        </p:nvSpPr>
        <p:spPr>
          <a:xfrm>
            <a:off x="523875" y="4884390"/>
            <a:ext cx="34290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Sacubitril-valsartan</a:t>
            </a:r>
            <a:endParaRPr lang="en-US" sz="1125" dirty="0"/>
          </a:p>
        </p:txBody>
      </p:sp>
      <p:sp>
        <p:nvSpPr>
          <p:cNvPr id="54" name="Text 20"/>
          <p:cNvSpPr/>
          <p:nvPr/>
        </p:nvSpPr>
        <p:spPr>
          <a:xfrm>
            <a:off x="2529780" y="4751040"/>
            <a:ext cx="4966991"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24/26 mg BD* or 49/51 mg BD</a:t>
            </a:r>
            <a:endParaRPr lang="en-US" sz="1125" dirty="0"/>
          </a:p>
        </p:txBody>
      </p:sp>
      <p:sp>
        <p:nvSpPr>
          <p:cNvPr id="55" name="Text 21"/>
          <p:cNvSpPr/>
          <p:nvPr/>
        </p:nvSpPr>
        <p:spPr>
          <a:xfrm>
            <a:off x="4869954" y="4751040"/>
            <a:ext cx="2307935"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97/103 mg BD</a:t>
            </a:r>
            <a:endParaRPr lang="en-US" sz="1125" dirty="0"/>
          </a:p>
        </p:txBody>
      </p:sp>
      <p:sp>
        <p:nvSpPr>
          <p:cNvPr id="56" name="Text 22"/>
          <p:cNvSpPr/>
          <p:nvPr/>
        </p:nvSpPr>
        <p:spPr>
          <a:xfrm>
            <a:off x="381000" y="5289203"/>
            <a:ext cx="964692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*24/26mg BD used if ACEi/ARB naive or on low-dose previous therapy.</a:t>
            </a:r>
            <a:endParaRPr lang="en-US" sz="900" dirty="0"/>
          </a:p>
        </p:txBody>
      </p:sp>
      <p:sp>
        <p:nvSpPr>
          <p:cNvPr id="57" name="Text 23"/>
          <p:cNvSpPr/>
          <p:nvPr/>
        </p:nvSpPr>
        <p:spPr>
          <a:xfrm>
            <a:off x="7543800" y="1286321"/>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"Step-Up" Strategy</a:t>
            </a:r>
            <a:endParaRPr lang="en-US" sz="1350" dirty="0"/>
          </a:p>
        </p:txBody>
      </p:sp>
      <p:sp>
        <p:nvSpPr>
          <p:cNvPr id="58" name="Text 24"/>
          <p:cNvSpPr/>
          <p:nvPr/>
        </p:nvSpPr>
        <p:spPr>
          <a:xfrm>
            <a:off x="7817644" y="1638746"/>
            <a:ext cx="380285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4495E"/>
                </a:solidFill>
              </a:rPr>
              <a:t>Consider switching to ARNI if symptoms persist on ACEi/ARB + Beta-blocker.</a:t>
            </a:r>
            <a:endParaRPr lang="en-US" sz="1125" dirty="0"/>
          </a:p>
        </p:txBody>
      </p:sp>
      <p:sp>
        <p:nvSpPr>
          <p:cNvPr id="59" name="Text 25"/>
          <p:cNvSpPr/>
          <p:nvPr/>
        </p:nvSpPr>
        <p:spPr>
          <a:xfrm>
            <a:off x="7817644" y="2143571"/>
            <a:ext cx="43743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34495E"/>
                </a:solidFill>
              </a:rPr>
              <a:t>Initiation usually occurs in specialist or heart failure clinics.</a:t>
            </a:r>
            <a:endParaRPr lang="en-US" sz="1125" dirty="0"/>
          </a:p>
        </p:txBody>
      </p:sp>
      <p:sp>
        <p:nvSpPr>
          <p:cNvPr id="60" name="Text 26"/>
          <p:cNvSpPr/>
          <p:nvPr/>
        </p:nvSpPr>
        <p:spPr>
          <a:xfrm>
            <a:off x="7817644" y="2434084"/>
            <a:ext cx="380285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4495E"/>
                </a:solidFill>
              </a:rPr>
              <a:t>Primary care provides long-term titration and renal monitoring.</a:t>
            </a:r>
            <a:endParaRPr lang="en-US" sz="1125" dirty="0"/>
          </a:p>
        </p:txBody>
      </p:sp>
      <p:sp>
        <p:nvSpPr>
          <p:cNvPr id="61" name="Text 27"/>
          <p:cNvSpPr/>
          <p:nvPr/>
        </p:nvSpPr>
        <p:spPr>
          <a:xfrm>
            <a:off x="7829550" y="3510409"/>
            <a:ext cx="43624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AKT PEARL: The Washout Period</a:t>
            </a:r>
            <a:endParaRPr lang="en-US" sz="1200" dirty="0"/>
          </a:p>
        </p:txBody>
      </p:sp>
      <p:sp>
        <p:nvSpPr>
          <p:cNvPr id="62" name="Text 28"/>
          <p:cNvSpPr/>
          <p:nvPr/>
        </p:nvSpPr>
        <p:spPr>
          <a:xfrm>
            <a:off x="7543800" y="3815209"/>
            <a:ext cx="4076700" cy="600075"/>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rPr>
              <a:t>A mandatory </a:t>
            </a:r>
            <a:r>
              <a:rPr lang="en-US" sz="1125" b="1" dirty="0">
                <a:solidFill>
                  <a:srgbClr val="FFFFFF"/>
                </a:solidFill>
              </a:rPr>
              <a:t>36-hour washout period</a:t>
            </a:r>
            <a:r>
              <a:rPr lang="en-US" sz="1125" dirty="0">
                <a:solidFill>
                  <a:srgbClr val="FFFFFF"/>
                </a:solidFill>
              </a:rPr>
              <a:t> is required when switching FROM an ACE inhibitor TO sacubitril-valsartan. This is a high-yield exam fact.</a:t>
            </a:r>
            <a:endParaRPr lang="en-US" sz="1125" dirty="0"/>
          </a:p>
        </p:txBody>
      </p:sp>
      <p:sp>
        <p:nvSpPr>
          <p:cNvPr id="63" name="Text 29"/>
          <p:cNvSpPr/>
          <p:nvPr/>
        </p:nvSpPr>
        <p:spPr>
          <a:xfrm>
            <a:off x="7829550" y="4986784"/>
            <a:ext cx="2560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COMMON PITFALL</a:t>
            </a:r>
            <a:endParaRPr lang="en-US" sz="1200" dirty="0"/>
          </a:p>
        </p:txBody>
      </p:sp>
      <p:sp>
        <p:nvSpPr>
          <p:cNvPr id="64" name="Text 30"/>
          <p:cNvSpPr/>
          <p:nvPr/>
        </p:nvSpPr>
        <p:spPr>
          <a:xfrm>
            <a:off x="7543800" y="5291584"/>
            <a:ext cx="4076700" cy="600075"/>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rPr>
              <a:t>Skipping the washout period significantly increases the risk of </a:t>
            </a:r>
            <a:r>
              <a:rPr lang="en-US" sz="1125" b="1" dirty="0">
                <a:solidFill>
                  <a:srgbClr val="FFFFFF"/>
                </a:solidFill>
              </a:rPr>
              <a:t>life-threatening angioedema</a:t>
            </a:r>
            <a:r>
              <a:rPr lang="en-US" sz="1125" dirty="0">
                <a:solidFill>
                  <a:srgbClr val="FFFFFF"/>
                </a:solidFill>
              </a:rPr>
              <a:t> due to excessive bradykinin accumulation.</a:t>
            </a:r>
            <a:endParaRPr lang="en-US" sz="1125" dirty="0"/>
          </a:p>
        </p:txBody>
      </p:sp>
      <p:sp>
        <p:nvSpPr>
          <p:cNvPr id="65" name="Text 31"/>
          <p:cNvSpPr/>
          <p:nvPr/>
        </p:nvSpPr>
        <p:spPr>
          <a:xfrm>
            <a:off x="381000" y="658177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66" name="Text 32"/>
          <p:cNvSpPr/>
          <p:nvPr/>
        </p:nvSpPr>
        <p:spPr>
          <a:xfrm>
            <a:off x="10661154" y="658177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76250" y="228600"/>
            <a:ext cx="11239500" cy="641896"/>
          </a:xfrm>
          <a:prstGeom prst="rect">
            <a:avLst/>
          </a:prstGeom>
        </p:spPr>
      </p:pic>
      <p:pic>
        <p:nvPicPr>
          <p:cNvPr id="5" name="Image 3" descr="preencoded.png"/>
          <p:cNvPicPr>
            <a:picLocks noChangeAspect="1"/>
          </p:cNvPicPr>
          <p:nvPr/>
        </p:nvPicPr>
        <p:blipFill>
          <a:blip r:embed="rId5"/>
          <a:stretch>
            <a:fillRect/>
          </a:stretch>
        </p:blipFill>
        <p:spPr>
          <a:xfrm>
            <a:off x="476250" y="1022896"/>
            <a:ext cx="4979045" cy="2493764"/>
          </a:xfrm>
          <a:prstGeom prst="rect">
            <a:avLst/>
          </a:prstGeom>
        </p:spPr>
      </p:pic>
      <p:pic>
        <p:nvPicPr>
          <p:cNvPr id="6" name="Image 4" descr="preencoded.png"/>
          <p:cNvPicPr>
            <a:picLocks noChangeAspect="1"/>
          </p:cNvPicPr>
          <p:nvPr/>
        </p:nvPicPr>
        <p:blipFill>
          <a:blip r:embed="rId6"/>
          <a:stretch>
            <a:fillRect/>
          </a:stretch>
        </p:blipFill>
        <p:spPr>
          <a:xfrm>
            <a:off x="704850" y="1251496"/>
            <a:ext cx="4521845" cy="381000"/>
          </a:xfrm>
          <a:prstGeom prst="rect">
            <a:avLst/>
          </a:prstGeom>
        </p:spPr>
      </p:pic>
      <p:pic>
        <p:nvPicPr>
          <p:cNvPr id="7" name="Image 5" descr="preencoded.png"/>
          <p:cNvPicPr>
            <a:picLocks noChangeAspect="1"/>
          </p:cNvPicPr>
          <p:nvPr/>
        </p:nvPicPr>
        <p:blipFill>
          <a:blip r:embed="rId7"/>
          <a:stretch>
            <a:fillRect/>
          </a:stretch>
        </p:blipFill>
        <p:spPr>
          <a:xfrm>
            <a:off x="704850" y="1318171"/>
            <a:ext cx="190500" cy="152400"/>
          </a:xfrm>
          <a:prstGeom prst="rect">
            <a:avLst/>
          </a:prstGeom>
        </p:spPr>
      </p:pic>
      <p:pic>
        <p:nvPicPr>
          <p:cNvPr id="8" name="Image 6" descr="preencoded.png"/>
          <p:cNvPicPr>
            <a:picLocks noChangeAspect="1"/>
          </p:cNvPicPr>
          <p:nvPr/>
        </p:nvPicPr>
        <p:blipFill>
          <a:blip r:embed="rId8"/>
          <a:stretch>
            <a:fillRect/>
          </a:stretch>
        </p:blipFill>
        <p:spPr>
          <a:xfrm>
            <a:off x="476250" y="3707160"/>
            <a:ext cx="4979045" cy="2493764"/>
          </a:xfrm>
          <a:prstGeom prst="rect">
            <a:avLst/>
          </a:prstGeom>
        </p:spPr>
      </p:pic>
      <p:pic>
        <p:nvPicPr>
          <p:cNvPr id="9" name="Image 7" descr="preencoded.png"/>
          <p:cNvPicPr>
            <a:picLocks noChangeAspect="1"/>
          </p:cNvPicPr>
          <p:nvPr/>
        </p:nvPicPr>
        <p:blipFill>
          <a:blip r:embed="rId9"/>
          <a:stretch>
            <a:fillRect/>
          </a:stretch>
        </p:blipFill>
        <p:spPr>
          <a:xfrm>
            <a:off x="704850" y="3935760"/>
            <a:ext cx="4521845" cy="381000"/>
          </a:xfrm>
          <a:prstGeom prst="rect">
            <a:avLst/>
          </a:prstGeom>
        </p:spPr>
      </p:pic>
      <p:pic>
        <p:nvPicPr>
          <p:cNvPr id="10" name="Image 8" descr="preencoded.png"/>
          <p:cNvPicPr>
            <a:picLocks noChangeAspect="1"/>
          </p:cNvPicPr>
          <p:nvPr/>
        </p:nvPicPr>
        <p:blipFill>
          <a:blip r:embed="rId10"/>
          <a:stretch>
            <a:fillRect/>
          </a:stretch>
        </p:blipFill>
        <p:spPr>
          <a:xfrm>
            <a:off x="704850" y="4002435"/>
            <a:ext cx="190500" cy="152400"/>
          </a:xfrm>
          <a:prstGeom prst="rect">
            <a:avLst/>
          </a:prstGeom>
        </p:spPr>
      </p:pic>
      <p:pic>
        <p:nvPicPr>
          <p:cNvPr id="11" name="Image 9" descr="preencoded.png"/>
          <p:cNvPicPr>
            <a:picLocks noChangeAspect="1"/>
          </p:cNvPicPr>
          <p:nvPr/>
        </p:nvPicPr>
        <p:blipFill>
          <a:blip r:embed="rId11"/>
          <a:stretch>
            <a:fillRect/>
          </a:stretch>
        </p:blipFill>
        <p:spPr>
          <a:xfrm>
            <a:off x="704850" y="4516785"/>
            <a:ext cx="202406" cy="163711"/>
          </a:xfrm>
          <a:prstGeom prst="rect">
            <a:avLst/>
          </a:prstGeom>
        </p:spPr>
      </p:pic>
      <p:pic>
        <p:nvPicPr>
          <p:cNvPr id="12" name="Image 10" descr="preencoded.png"/>
          <p:cNvPicPr>
            <a:picLocks noChangeAspect="1"/>
          </p:cNvPicPr>
          <p:nvPr/>
        </p:nvPicPr>
        <p:blipFill>
          <a:blip r:embed="rId12"/>
          <a:stretch>
            <a:fillRect/>
          </a:stretch>
        </p:blipFill>
        <p:spPr>
          <a:xfrm>
            <a:off x="704850" y="5084415"/>
            <a:ext cx="202406" cy="163711"/>
          </a:xfrm>
          <a:prstGeom prst="rect">
            <a:avLst/>
          </a:prstGeom>
        </p:spPr>
      </p:pic>
      <p:pic>
        <p:nvPicPr>
          <p:cNvPr id="13" name="Image 11" descr="preencoded.png"/>
          <p:cNvPicPr>
            <a:picLocks noChangeAspect="1"/>
          </p:cNvPicPr>
          <p:nvPr/>
        </p:nvPicPr>
        <p:blipFill>
          <a:blip r:embed="rId13"/>
          <a:stretch>
            <a:fillRect/>
          </a:stretch>
        </p:blipFill>
        <p:spPr>
          <a:xfrm>
            <a:off x="704850" y="5425380"/>
            <a:ext cx="202406" cy="172045"/>
          </a:xfrm>
          <a:prstGeom prst="rect">
            <a:avLst/>
          </a:prstGeom>
        </p:spPr>
      </p:pic>
      <p:pic>
        <p:nvPicPr>
          <p:cNvPr id="14" name="Image 12" descr="preencoded.png"/>
          <p:cNvPicPr>
            <a:picLocks noChangeAspect="1"/>
          </p:cNvPicPr>
          <p:nvPr/>
        </p:nvPicPr>
        <p:blipFill>
          <a:blip r:embed="rId14"/>
          <a:stretch>
            <a:fillRect/>
          </a:stretch>
        </p:blipFill>
        <p:spPr>
          <a:xfrm>
            <a:off x="5741045" y="1022896"/>
            <a:ext cx="5974705" cy="2895600"/>
          </a:xfrm>
          <a:prstGeom prst="rect">
            <a:avLst/>
          </a:prstGeom>
        </p:spPr>
      </p:pic>
      <p:pic>
        <p:nvPicPr>
          <p:cNvPr id="15" name="Image 13" descr="preencoded.png"/>
          <p:cNvPicPr>
            <a:picLocks noChangeAspect="1"/>
          </p:cNvPicPr>
          <p:nvPr/>
        </p:nvPicPr>
        <p:blipFill>
          <a:blip r:embed="rId15"/>
          <a:stretch>
            <a:fillRect/>
          </a:stretch>
        </p:blipFill>
        <p:spPr>
          <a:xfrm>
            <a:off x="5741045" y="1022896"/>
            <a:ext cx="5974705" cy="2895600"/>
          </a:xfrm>
          <a:prstGeom prst="rect">
            <a:avLst/>
          </a:prstGeom>
        </p:spPr>
      </p:pic>
      <p:pic>
        <p:nvPicPr>
          <p:cNvPr id="16" name="Image 14" descr="preencoded.png"/>
          <p:cNvPicPr>
            <a:picLocks noChangeAspect="1"/>
          </p:cNvPicPr>
          <p:nvPr/>
        </p:nvPicPr>
        <p:blipFill>
          <a:blip r:embed="rId16"/>
          <a:stretch>
            <a:fillRect/>
          </a:stretch>
        </p:blipFill>
        <p:spPr>
          <a:xfrm>
            <a:off x="5741045" y="4070896"/>
            <a:ext cx="5974705" cy="2129879"/>
          </a:xfrm>
          <a:prstGeom prst="rect">
            <a:avLst/>
          </a:prstGeom>
        </p:spPr>
      </p:pic>
      <p:pic>
        <p:nvPicPr>
          <p:cNvPr id="17" name="Image 15" descr="preencoded.png"/>
          <p:cNvPicPr>
            <a:picLocks noChangeAspect="1"/>
          </p:cNvPicPr>
          <p:nvPr/>
        </p:nvPicPr>
        <p:blipFill>
          <a:blip r:embed="rId17"/>
          <a:stretch>
            <a:fillRect/>
          </a:stretch>
        </p:blipFill>
        <p:spPr>
          <a:xfrm>
            <a:off x="5969645" y="4299496"/>
            <a:ext cx="5517505" cy="381000"/>
          </a:xfrm>
          <a:prstGeom prst="rect">
            <a:avLst/>
          </a:prstGeom>
        </p:spPr>
      </p:pic>
      <p:pic>
        <p:nvPicPr>
          <p:cNvPr id="18" name="Image 16" descr="preencoded.png"/>
          <p:cNvPicPr>
            <a:picLocks noChangeAspect="1"/>
          </p:cNvPicPr>
          <p:nvPr/>
        </p:nvPicPr>
        <p:blipFill>
          <a:blip r:embed="rId18"/>
          <a:stretch>
            <a:fillRect/>
          </a:stretch>
        </p:blipFill>
        <p:spPr>
          <a:xfrm>
            <a:off x="5969645" y="4366171"/>
            <a:ext cx="190500" cy="152400"/>
          </a:xfrm>
          <a:prstGeom prst="rect">
            <a:avLst/>
          </a:prstGeom>
        </p:spPr>
      </p:pic>
      <p:pic>
        <p:nvPicPr>
          <p:cNvPr id="19" name="Image 17" descr="preencoded.png"/>
          <p:cNvPicPr>
            <a:picLocks noChangeAspect="1"/>
          </p:cNvPicPr>
          <p:nvPr/>
        </p:nvPicPr>
        <p:blipFill>
          <a:blip r:embed="rId19"/>
          <a:stretch>
            <a:fillRect/>
          </a:stretch>
        </p:blipFill>
        <p:spPr>
          <a:xfrm>
            <a:off x="5969645" y="4870996"/>
            <a:ext cx="202406" cy="163711"/>
          </a:xfrm>
          <a:prstGeom prst="rect">
            <a:avLst/>
          </a:prstGeom>
        </p:spPr>
      </p:pic>
      <p:pic>
        <p:nvPicPr>
          <p:cNvPr id="20" name="Image 18" descr="preencoded.png"/>
          <p:cNvPicPr>
            <a:picLocks noChangeAspect="1"/>
          </p:cNvPicPr>
          <p:nvPr/>
        </p:nvPicPr>
        <p:blipFill>
          <a:blip r:embed="rId20"/>
          <a:stretch>
            <a:fillRect/>
          </a:stretch>
        </p:blipFill>
        <p:spPr>
          <a:xfrm>
            <a:off x="5969645" y="5211961"/>
            <a:ext cx="202406" cy="163711"/>
          </a:xfrm>
          <a:prstGeom prst="rect">
            <a:avLst/>
          </a:prstGeom>
        </p:spPr>
      </p:pic>
      <p:pic>
        <p:nvPicPr>
          <p:cNvPr id="21" name="Image 19" descr="preencoded.png"/>
          <p:cNvPicPr>
            <a:picLocks noChangeAspect="1"/>
          </p:cNvPicPr>
          <p:nvPr/>
        </p:nvPicPr>
        <p:blipFill>
          <a:blip r:embed="rId21"/>
          <a:stretch>
            <a:fillRect/>
          </a:stretch>
        </p:blipFill>
        <p:spPr>
          <a:xfrm>
            <a:off x="5969645" y="5552926"/>
            <a:ext cx="202406" cy="163711"/>
          </a:xfrm>
          <a:prstGeom prst="rect">
            <a:avLst/>
          </a:prstGeom>
        </p:spPr>
      </p:pic>
      <p:pic>
        <p:nvPicPr>
          <p:cNvPr id="22" name="Image 20" descr="preencoded.png"/>
          <p:cNvPicPr>
            <a:picLocks noChangeAspect="1"/>
          </p:cNvPicPr>
          <p:nvPr/>
        </p:nvPicPr>
        <p:blipFill>
          <a:blip r:embed="rId22"/>
          <a:stretch>
            <a:fillRect/>
          </a:stretch>
        </p:blipFill>
        <p:spPr>
          <a:xfrm>
            <a:off x="0" y="6505575"/>
            <a:ext cx="12192000" cy="352425"/>
          </a:xfrm>
          <a:prstGeom prst="rect">
            <a:avLst/>
          </a:prstGeom>
        </p:spPr>
      </p:pic>
      <p:sp>
        <p:nvSpPr>
          <p:cNvPr id="23" name="Text 0"/>
          <p:cNvSpPr/>
          <p:nvPr/>
        </p:nvSpPr>
        <p:spPr>
          <a:xfrm>
            <a:off x="666750" y="228600"/>
            <a:ext cx="1152525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Heart Failure: Overview and Epidemiology</a:t>
            </a:r>
            <a:endParaRPr lang="en-US" sz="2400" dirty="0"/>
          </a:p>
        </p:txBody>
      </p:sp>
      <p:sp>
        <p:nvSpPr>
          <p:cNvPr id="24" name="Text 1"/>
          <p:cNvSpPr/>
          <p:nvPr/>
        </p:nvSpPr>
        <p:spPr>
          <a:xfrm>
            <a:off x="666750" y="641896"/>
            <a:ext cx="110490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FF8C00"/>
                </a:solidFill>
              </a:rPr>
              <a:t>HEART FAILURE IN PRIMARY CARE • NICE NG106 (2025)</a:t>
            </a:r>
            <a:endParaRPr lang="en-US" sz="1200" dirty="0"/>
          </a:p>
        </p:txBody>
      </p:sp>
      <p:sp>
        <p:nvSpPr>
          <p:cNvPr id="25" name="Text 2"/>
          <p:cNvSpPr/>
          <p:nvPr/>
        </p:nvSpPr>
        <p:spPr>
          <a:xfrm>
            <a:off x="1009650" y="1251496"/>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Clinical Definition</a:t>
            </a:r>
            <a:endParaRPr lang="en-US" sz="1500" dirty="0"/>
          </a:p>
        </p:txBody>
      </p:sp>
      <p:sp>
        <p:nvSpPr>
          <p:cNvPr id="26" name="Text 3"/>
          <p:cNvSpPr/>
          <p:nvPr/>
        </p:nvSpPr>
        <p:spPr>
          <a:xfrm>
            <a:off x="704850" y="1794421"/>
            <a:ext cx="4521845" cy="1214438"/>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A complex clinical syndrome where the heart is unable to pump sufficient blood to meet the body's metabolic demands. It is characterized by typical symptoms (e.g. breathlessness, ankle swelling) and signs (e.g. raised JVP, pulmonary crackles).</a:t>
            </a:r>
            <a:endParaRPr lang="en-US" sz="1275" dirty="0"/>
          </a:p>
        </p:txBody>
      </p:sp>
      <p:sp>
        <p:nvSpPr>
          <p:cNvPr id="27" name="Text 4"/>
          <p:cNvSpPr/>
          <p:nvPr/>
        </p:nvSpPr>
        <p:spPr>
          <a:xfrm>
            <a:off x="1009650" y="3935760"/>
            <a:ext cx="297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UK Prevalence</a:t>
            </a:r>
            <a:endParaRPr lang="en-US" sz="1500" dirty="0"/>
          </a:p>
        </p:txBody>
      </p:sp>
      <p:sp>
        <p:nvSpPr>
          <p:cNvPr id="28" name="Text 5"/>
          <p:cNvSpPr/>
          <p:nvPr/>
        </p:nvSpPr>
        <p:spPr>
          <a:xfrm>
            <a:off x="1002506" y="4478685"/>
            <a:ext cx="4224189"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Affects </a:t>
            </a:r>
            <a:r>
              <a:rPr lang="en-US" sz="1275" b="1" dirty="0">
                <a:solidFill>
                  <a:srgbClr val="C0392B"/>
                </a:solidFill>
              </a:rPr>
              <a:t>1–2%</a:t>
            </a:r>
            <a:r>
              <a:rPr lang="en-US" sz="1275" dirty="0">
                <a:solidFill>
                  <a:srgbClr val="2C3E50"/>
                </a:solidFill>
              </a:rPr>
              <a:t> of the UK adult population (~900,000 people).</a:t>
            </a:r>
            <a:endParaRPr lang="en-US" sz="1275" dirty="0"/>
          </a:p>
        </p:txBody>
      </p:sp>
      <p:sp>
        <p:nvSpPr>
          <p:cNvPr id="29" name="Text 6"/>
          <p:cNvSpPr/>
          <p:nvPr/>
        </p:nvSpPr>
        <p:spPr>
          <a:xfrm>
            <a:off x="1002506" y="5046315"/>
            <a:ext cx="952119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Approximately </a:t>
            </a:r>
            <a:r>
              <a:rPr lang="en-US" sz="1275" b="1" dirty="0">
                <a:solidFill>
                  <a:srgbClr val="C0392B"/>
                </a:solidFill>
              </a:rPr>
              <a:t>200,000</a:t>
            </a:r>
            <a:r>
              <a:rPr lang="en-US" sz="1275" dirty="0">
                <a:solidFill>
                  <a:srgbClr val="2C3E50"/>
                </a:solidFill>
              </a:rPr>
              <a:t> new diagnoses per year.</a:t>
            </a:r>
            <a:endParaRPr lang="en-US" sz="1275" dirty="0"/>
          </a:p>
        </p:txBody>
      </p:sp>
      <p:sp>
        <p:nvSpPr>
          <p:cNvPr id="30" name="Text 7"/>
          <p:cNvSpPr/>
          <p:nvPr/>
        </p:nvSpPr>
        <p:spPr>
          <a:xfrm>
            <a:off x="1002506" y="5387280"/>
            <a:ext cx="4224189"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Incidence rises steeply with age: over </a:t>
            </a:r>
            <a:r>
              <a:rPr lang="en-US" sz="1275" b="1" dirty="0">
                <a:solidFill>
                  <a:srgbClr val="C0392B"/>
                </a:solidFill>
              </a:rPr>
              <a:t>10%</a:t>
            </a:r>
            <a:r>
              <a:rPr lang="en-US" sz="1275" dirty="0">
                <a:solidFill>
                  <a:srgbClr val="2C3E50"/>
                </a:solidFill>
              </a:rPr>
              <a:t> in those aged &gt;70.</a:t>
            </a:r>
            <a:endParaRPr lang="en-US" sz="1275" dirty="0"/>
          </a:p>
        </p:txBody>
      </p:sp>
      <p:sp>
        <p:nvSpPr>
          <p:cNvPr id="31" name="Text 8"/>
          <p:cNvSpPr/>
          <p:nvPr/>
        </p:nvSpPr>
        <p:spPr>
          <a:xfrm>
            <a:off x="6274445" y="4299496"/>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Systemic Impact</a:t>
            </a:r>
            <a:endParaRPr lang="en-US" sz="1500" dirty="0"/>
          </a:p>
        </p:txBody>
      </p:sp>
      <p:sp>
        <p:nvSpPr>
          <p:cNvPr id="32" name="Text 9"/>
          <p:cNvSpPr/>
          <p:nvPr/>
        </p:nvSpPr>
        <p:spPr>
          <a:xfrm>
            <a:off x="6267301" y="4842421"/>
            <a:ext cx="592469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Annual NHS cost exceeds </a:t>
            </a:r>
            <a:r>
              <a:rPr lang="en-US" sz="1275" b="1" dirty="0">
                <a:solidFill>
                  <a:srgbClr val="C0392B"/>
                </a:solidFill>
              </a:rPr>
              <a:t>£2 billion</a:t>
            </a:r>
            <a:r>
              <a:rPr lang="en-US" sz="1275" dirty="0">
                <a:solidFill>
                  <a:srgbClr val="2C3E50"/>
                </a:solidFill>
              </a:rPr>
              <a:t>.</a:t>
            </a:r>
            <a:endParaRPr lang="en-US" sz="1275" dirty="0"/>
          </a:p>
        </p:txBody>
      </p:sp>
      <p:sp>
        <p:nvSpPr>
          <p:cNvPr id="33" name="Text 10"/>
          <p:cNvSpPr/>
          <p:nvPr/>
        </p:nvSpPr>
        <p:spPr>
          <a:xfrm>
            <a:off x="6267301" y="5183386"/>
            <a:ext cx="592469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Accounts for </a:t>
            </a:r>
            <a:r>
              <a:rPr lang="en-US" sz="1275" b="1" dirty="0">
                <a:solidFill>
                  <a:srgbClr val="C0392B"/>
                </a:solidFill>
              </a:rPr>
              <a:t>5%</a:t>
            </a:r>
            <a:r>
              <a:rPr lang="en-US" sz="1275" dirty="0">
                <a:solidFill>
                  <a:srgbClr val="2C3E50"/>
                </a:solidFill>
              </a:rPr>
              <a:t> of all acute medical admissions.</a:t>
            </a:r>
            <a:endParaRPr lang="en-US" sz="1275" dirty="0"/>
          </a:p>
        </p:txBody>
      </p:sp>
      <p:sp>
        <p:nvSpPr>
          <p:cNvPr id="34" name="Text 11"/>
          <p:cNvSpPr/>
          <p:nvPr/>
        </p:nvSpPr>
        <p:spPr>
          <a:xfrm>
            <a:off x="6267301" y="5524351"/>
            <a:ext cx="592469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Admissions predicted to rise by </a:t>
            </a:r>
            <a:r>
              <a:rPr lang="en-US" sz="1275" b="1" dirty="0">
                <a:solidFill>
                  <a:srgbClr val="C0392B"/>
                </a:solidFill>
              </a:rPr>
              <a:t>50%</a:t>
            </a:r>
            <a:r>
              <a:rPr lang="en-US" sz="1275" dirty="0">
                <a:solidFill>
                  <a:srgbClr val="2C3E50"/>
                </a:solidFill>
              </a:rPr>
              <a:t> over the next 25 years.</a:t>
            </a:r>
            <a:endParaRPr lang="en-US" sz="1275" dirty="0"/>
          </a:p>
        </p:txBody>
      </p:sp>
      <p:sp>
        <p:nvSpPr>
          <p:cNvPr id="35" name="Text 12"/>
          <p:cNvSpPr/>
          <p:nvPr/>
        </p:nvSpPr>
        <p:spPr>
          <a:xfrm>
            <a:off x="476250" y="6581775"/>
            <a:ext cx="3360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95A5A6"/>
                </a:solidFill>
              </a:rPr>
              <a:t>www.bradfordvts.co.uk</a:t>
            </a:r>
            <a:endParaRPr lang="en-US" sz="1050" dirty="0"/>
          </a:p>
        </p:txBody>
      </p:sp>
      <p:sp>
        <p:nvSpPr>
          <p:cNvPr id="36" name="Text 13"/>
          <p:cNvSpPr/>
          <p:nvPr/>
        </p:nvSpPr>
        <p:spPr>
          <a:xfrm>
            <a:off x="9288810" y="6596063"/>
            <a:ext cx="2903190" cy="171450"/>
          </a:xfrm>
          <a:prstGeom prst="rect">
            <a:avLst/>
          </a:prstGeom>
          <a:noFill/>
          <a:ln/>
        </p:spPr>
        <p:txBody>
          <a:bodyPr vert="horz" wrap="square" lIns="0" tIns="0" rIns="0" bIns="0" rtlCol="0" anchor="ctr"/>
          <a:lstStyle/>
          <a:p>
            <a:pPr marL="0" indent="0">
              <a:lnSpc>
                <a:spcPts val="1350"/>
              </a:lnSpc>
              <a:buNone/>
            </a:pPr>
            <a:r>
              <a:rPr lang="en-US" sz="900" i="1" dirty="0">
                <a:solidFill>
                  <a:srgbClr val="BDC3C7"/>
                </a:solidFill>
              </a:rPr>
              <a:t>Bradford VTS GP Teaching Deck • 2025 Update</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651421"/>
          </a:xfrm>
          <a:prstGeom prst="rect">
            <a:avLst/>
          </a:prstGeom>
        </p:spPr>
      </p:pic>
      <p:pic>
        <p:nvPicPr>
          <p:cNvPr id="5" name="Image 3" descr="preencoded.png"/>
          <p:cNvPicPr>
            <a:picLocks noChangeAspect="1"/>
          </p:cNvPicPr>
          <p:nvPr/>
        </p:nvPicPr>
        <p:blipFill>
          <a:blip r:embed="rId5"/>
          <a:stretch>
            <a:fillRect/>
          </a:stretch>
        </p:blipFill>
        <p:spPr>
          <a:xfrm>
            <a:off x="571500" y="1364903"/>
            <a:ext cx="5334000" cy="3122116"/>
          </a:xfrm>
          <a:prstGeom prst="rect">
            <a:avLst/>
          </a:prstGeom>
        </p:spPr>
      </p:pic>
      <p:pic>
        <p:nvPicPr>
          <p:cNvPr id="6" name="Image 4" descr="preencoded.png"/>
          <p:cNvPicPr>
            <a:picLocks noChangeAspect="1"/>
          </p:cNvPicPr>
          <p:nvPr/>
        </p:nvPicPr>
        <p:blipFill>
          <a:blip r:embed="rId6"/>
          <a:stretch>
            <a:fillRect/>
          </a:stretch>
        </p:blipFill>
        <p:spPr>
          <a:xfrm>
            <a:off x="857250" y="1698278"/>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4772769"/>
            <a:ext cx="5334000" cy="1171575"/>
          </a:xfrm>
          <a:prstGeom prst="rect">
            <a:avLst/>
          </a:prstGeom>
        </p:spPr>
      </p:pic>
      <p:pic>
        <p:nvPicPr>
          <p:cNvPr id="8" name="Image 6" descr="preencoded.png"/>
          <p:cNvPicPr>
            <a:picLocks noChangeAspect="1"/>
          </p:cNvPicPr>
          <p:nvPr/>
        </p:nvPicPr>
        <p:blipFill>
          <a:blip r:embed="rId8"/>
          <a:stretch>
            <a:fillRect/>
          </a:stretch>
        </p:blipFill>
        <p:spPr>
          <a:xfrm>
            <a:off x="809625" y="4994672"/>
            <a:ext cx="166688" cy="137220"/>
          </a:xfrm>
          <a:prstGeom prst="rect">
            <a:avLst/>
          </a:prstGeom>
        </p:spPr>
      </p:pic>
      <p:pic>
        <p:nvPicPr>
          <p:cNvPr id="9" name="Image 7" descr="preencoded.png"/>
          <p:cNvPicPr>
            <a:picLocks noChangeAspect="1"/>
          </p:cNvPicPr>
          <p:nvPr/>
        </p:nvPicPr>
        <p:blipFill>
          <a:blip r:embed="rId9"/>
          <a:stretch>
            <a:fillRect/>
          </a:stretch>
        </p:blipFill>
        <p:spPr>
          <a:xfrm>
            <a:off x="6286500" y="2221111"/>
            <a:ext cx="5334000" cy="2867025"/>
          </a:xfrm>
          <a:prstGeom prst="rect">
            <a:avLst/>
          </a:prstGeom>
        </p:spPr>
      </p:pic>
      <p:pic>
        <p:nvPicPr>
          <p:cNvPr id="10" name="Image 8" descr="preencoded.png"/>
          <p:cNvPicPr>
            <a:picLocks noChangeAspect="1"/>
          </p:cNvPicPr>
          <p:nvPr/>
        </p:nvPicPr>
        <p:blipFill>
          <a:blip r:embed="rId10"/>
          <a:stretch>
            <a:fillRect/>
          </a:stretch>
        </p:blipFill>
        <p:spPr>
          <a:xfrm>
            <a:off x="6286500" y="2221111"/>
            <a:ext cx="2090440" cy="638175"/>
          </a:xfrm>
          <a:prstGeom prst="rect">
            <a:avLst/>
          </a:prstGeom>
        </p:spPr>
      </p:pic>
      <p:pic>
        <p:nvPicPr>
          <p:cNvPr id="11" name="Image 9" descr="preencoded.png"/>
          <p:cNvPicPr>
            <a:picLocks noChangeAspect="1"/>
          </p:cNvPicPr>
          <p:nvPr/>
        </p:nvPicPr>
        <p:blipFill>
          <a:blip r:embed="rId11"/>
          <a:stretch>
            <a:fillRect/>
          </a:stretch>
        </p:blipFill>
        <p:spPr>
          <a:xfrm>
            <a:off x="8376940" y="2221111"/>
            <a:ext cx="1578471" cy="638175"/>
          </a:xfrm>
          <a:prstGeom prst="rect">
            <a:avLst/>
          </a:prstGeom>
        </p:spPr>
      </p:pic>
      <p:pic>
        <p:nvPicPr>
          <p:cNvPr id="12" name="Image 10" descr="preencoded.png"/>
          <p:cNvPicPr>
            <a:picLocks noChangeAspect="1"/>
          </p:cNvPicPr>
          <p:nvPr/>
        </p:nvPicPr>
        <p:blipFill>
          <a:blip r:embed="rId12"/>
          <a:stretch>
            <a:fillRect/>
          </a:stretch>
        </p:blipFill>
        <p:spPr>
          <a:xfrm>
            <a:off x="9955411" y="2221111"/>
            <a:ext cx="1665089" cy="638175"/>
          </a:xfrm>
          <a:prstGeom prst="rect">
            <a:avLst/>
          </a:prstGeom>
        </p:spPr>
      </p:pic>
      <p:pic>
        <p:nvPicPr>
          <p:cNvPr id="13" name="Image 11" descr="preencoded.png"/>
          <p:cNvPicPr>
            <a:picLocks noChangeAspect="1"/>
          </p:cNvPicPr>
          <p:nvPr/>
        </p:nvPicPr>
        <p:blipFill>
          <a:blip r:embed="rId13"/>
          <a:stretch>
            <a:fillRect/>
          </a:stretch>
        </p:blipFill>
        <p:spPr>
          <a:xfrm>
            <a:off x="6286500" y="2859286"/>
            <a:ext cx="2090440" cy="661988"/>
          </a:xfrm>
          <a:prstGeom prst="rect">
            <a:avLst/>
          </a:prstGeom>
        </p:spPr>
      </p:pic>
      <p:pic>
        <p:nvPicPr>
          <p:cNvPr id="14" name="Image 12" descr="preencoded.png"/>
          <p:cNvPicPr>
            <a:picLocks noChangeAspect="1"/>
          </p:cNvPicPr>
          <p:nvPr/>
        </p:nvPicPr>
        <p:blipFill>
          <a:blip r:embed="rId14"/>
          <a:stretch>
            <a:fillRect/>
          </a:stretch>
        </p:blipFill>
        <p:spPr>
          <a:xfrm>
            <a:off x="8376940" y="2859286"/>
            <a:ext cx="1578471" cy="661988"/>
          </a:xfrm>
          <a:prstGeom prst="rect">
            <a:avLst/>
          </a:prstGeom>
        </p:spPr>
      </p:pic>
      <p:pic>
        <p:nvPicPr>
          <p:cNvPr id="15" name="Image 13" descr="preencoded.png"/>
          <p:cNvPicPr>
            <a:picLocks noChangeAspect="1"/>
          </p:cNvPicPr>
          <p:nvPr/>
        </p:nvPicPr>
        <p:blipFill>
          <a:blip r:embed="rId15"/>
          <a:stretch>
            <a:fillRect/>
          </a:stretch>
        </p:blipFill>
        <p:spPr>
          <a:xfrm>
            <a:off x="9955411" y="2859286"/>
            <a:ext cx="1665089" cy="661988"/>
          </a:xfrm>
          <a:prstGeom prst="rect">
            <a:avLst/>
          </a:prstGeom>
        </p:spPr>
      </p:pic>
      <p:pic>
        <p:nvPicPr>
          <p:cNvPr id="16" name="Image 14" descr="preencoded.png"/>
          <p:cNvPicPr>
            <a:picLocks noChangeAspect="1"/>
          </p:cNvPicPr>
          <p:nvPr/>
        </p:nvPicPr>
        <p:blipFill>
          <a:blip r:embed="rId16"/>
          <a:stretch>
            <a:fillRect/>
          </a:stretch>
        </p:blipFill>
        <p:spPr>
          <a:xfrm>
            <a:off x="6286500" y="3521273"/>
            <a:ext cx="2090440" cy="904875"/>
          </a:xfrm>
          <a:prstGeom prst="rect">
            <a:avLst/>
          </a:prstGeom>
        </p:spPr>
      </p:pic>
      <p:pic>
        <p:nvPicPr>
          <p:cNvPr id="17" name="Image 15" descr="preencoded.png"/>
          <p:cNvPicPr>
            <a:picLocks noChangeAspect="1"/>
          </p:cNvPicPr>
          <p:nvPr/>
        </p:nvPicPr>
        <p:blipFill>
          <a:blip r:embed="rId17"/>
          <a:stretch>
            <a:fillRect/>
          </a:stretch>
        </p:blipFill>
        <p:spPr>
          <a:xfrm>
            <a:off x="8376940" y="3521273"/>
            <a:ext cx="1578471" cy="904875"/>
          </a:xfrm>
          <a:prstGeom prst="rect">
            <a:avLst/>
          </a:prstGeom>
        </p:spPr>
      </p:pic>
      <p:pic>
        <p:nvPicPr>
          <p:cNvPr id="18" name="Image 16" descr="preencoded.png"/>
          <p:cNvPicPr>
            <a:picLocks noChangeAspect="1"/>
          </p:cNvPicPr>
          <p:nvPr/>
        </p:nvPicPr>
        <p:blipFill>
          <a:blip r:embed="rId18"/>
          <a:stretch>
            <a:fillRect/>
          </a:stretch>
        </p:blipFill>
        <p:spPr>
          <a:xfrm>
            <a:off x="9955411" y="3521273"/>
            <a:ext cx="1665089" cy="904875"/>
          </a:xfrm>
          <a:prstGeom prst="rect">
            <a:avLst/>
          </a:prstGeom>
        </p:spPr>
      </p:pic>
      <p:pic>
        <p:nvPicPr>
          <p:cNvPr id="19" name="Image 17" descr="preencoded.png"/>
          <p:cNvPicPr>
            <a:picLocks noChangeAspect="1"/>
          </p:cNvPicPr>
          <p:nvPr/>
        </p:nvPicPr>
        <p:blipFill>
          <a:blip r:embed="rId19"/>
          <a:stretch>
            <a:fillRect/>
          </a:stretch>
        </p:blipFill>
        <p:spPr>
          <a:xfrm>
            <a:off x="0" y="6276975"/>
            <a:ext cx="12192000" cy="581025"/>
          </a:xfrm>
          <a:prstGeom prst="rect">
            <a:avLst/>
          </a:prstGeom>
        </p:spPr>
      </p:pic>
      <p:sp>
        <p:nvSpPr>
          <p:cNvPr id="20" name="Text 0"/>
          <p:cNvSpPr/>
          <p:nvPr/>
        </p:nvSpPr>
        <p:spPr>
          <a:xfrm>
            <a:off x="762000" y="381000"/>
            <a:ext cx="1085850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Pillar 2: Beta-Blockers</a:t>
            </a:r>
            <a:endParaRPr lang="en-US" sz="2400" dirty="0"/>
          </a:p>
        </p:txBody>
      </p:sp>
      <p:sp>
        <p:nvSpPr>
          <p:cNvPr id="21" name="Text 1"/>
          <p:cNvSpPr/>
          <p:nvPr/>
        </p:nvSpPr>
        <p:spPr>
          <a:xfrm>
            <a:off x="762000" y="803821"/>
            <a:ext cx="108585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FF8C00"/>
                </a:solidFill>
              </a:rPr>
              <a:t>HEART FAILURE IN PRIMARY CARE • NICE NG106 (2025)</a:t>
            </a:r>
            <a:endParaRPr lang="en-US" sz="1200" dirty="0"/>
          </a:p>
        </p:txBody>
      </p:sp>
      <p:sp>
        <p:nvSpPr>
          <p:cNvPr id="22" name="Text 2"/>
          <p:cNvSpPr/>
          <p:nvPr/>
        </p:nvSpPr>
        <p:spPr>
          <a:xfrm>
            <a:off x="1209675" y="1650653"/>
            <a:ext cx="4762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Clinical Principles</a:t>
            </a:r>
            <a:endParaRPr lang="en-US" sz="1500" dirty="0"/>
          </a:p>
        </p:txBody>
      </p:sp>
      <p:sp>
        <p:nvSpPr>
          <p:cNvPr id="23" name="Text 3"/>
          <p:cNvSpPr/>
          <p:nvPr/>
        </p:nvSpPr>
        <p:spPr>
          <a:xfrm>
            <a:off x="1143000" y="2126903"/>
            <a:ext cx="447675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Start only when euvolaemic:</a:t>
            </a:r>
            <a:r>
              <a:rPr lang="en-US" sz="1350" dirty="0">
                <a:solidFill>
                  <a:srgbClr val="2C3E50"/>
                </a:solidFill>
              </a:rPr>
              <a:t> Do not initiate in acute decompensation (patient must be "dry").</a:t>
            </a:r>
            <a:endParaRPr lang="en-US" sz="1350" dirty="0"/>
          </a:p>
        </p:txBody>
      </p:sp>
      <p:sp>
        <p:nvSpPr>
          <p:cNvPr id="24" name="Text 4"/>
          <p:cNvSpPr/>
          <p:nvPr/>
        </p:nvSpPr>
        <p:spPr>
          <a:xfrm>
            <a:off x="1143000" y="2818358"/>
            <a:ext cx="447675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Start low, go slow:</a:t>
            </a:r>
            <a:r>
              <a:rPr lang="en-US" sz="1350" dirty="0">
                <a:solidFill>
                  <a:srgbClr val="2C3E50"/>
                </a:solidFill>
              </a:rPr>
              <a:t> Up-titrate doses every 2 weeks as tolerated by the patient.</a:t>
            </a:r>
            <a:endParaRPr lang="en-US" sz="1350" dirty="0"/>
          </a:p>
        </p:txBody>
      </p:sp>
      <p:sp>
        <p:nvSpPr>
          <p:cNvPr id="25" name="Text 5"/>
          <p:cNvSpPr/>
          <p:nvPr/>
        </p:nvSpPr>
        <p:spPr>
          <a:xfrm>
            <a:off x="1143000" y="3509814"/>
            <a:ext cx="4476750"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2C3E50"/>
                </a:solidFill>
              </a:rPr>
              <a:t>Monitor vitals:</a:t>
            </a:r>
            <a:r>
              <a:rPr lang="en-US" sz="1350" dirty="0">
                <a:solidFill>
                  <a:srgbClr val="2C3E50"/>
                </a:solidFill>
              </a:rPr>
              <a:t> Check BP and HR at each titration step; aim for target heart rate 50-60 bpm.</a:t>
            </a:r>
            <a:endParaRPr lang="en-US" sz="1350" dirty="0"/>
          </a:p>
        </p:txBody>
      </p:sp>
      <p:sp>
        <p:nvSpPr>
          <p:cNvPr id="26" name="Text 6"/>
          <p:cNvSpPr/>
          <p:nvPr/>
        </p:nvSpPr>
        <p:spPr>
          <a:xfrm>
            <a:off x="1052513" y="4963269"/>
            <a:ext cx="48577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39C12"/>
                </a:solidFill>
              </a:rPr>
              <a:t>COMMON PITFALL</a:t>
            </a:r>
            <a:endParaRPr lang="en-US" sz="1050" dirty="0"/>
          </a:p>
        </p:txBody>
      </p:sp>
      <p:sp>
        <p:nvSpPr>
          <p:cNvPr id="27" name="Text 7"/>
          <p:cNvSpPr/>
          <p:nvPr/>
        </p:nvSpPr>
        <p:spPr>
          <a:xfrm>
            <a:off x="809625" y="5239494"/>
            <a:ext cx="485775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Starting beta-blockers in wet/decompensated HF → worsens congestion and risk of acute failure.</a:t>
            </a:r>
            <a:endParaRPr lang="en-US" sz="1350" dirty="0"/>
          </a:p>
        </p:txBody>
      </p:sp>
      <p:sp>
        <p:nvSpPr>
          <p:cNvPr id="28" name="Text 8"/>
          <p:cNvSpPr/>
          <p:nvPr/>
        </p:nvSpPr>
        <p:spPr>
          <a:xfrm>
            <a:off x="6477000" y="2221111"/>
            <a:ext cx="1709440"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Drug (BNF)</a:t>
            </a:r>
            <a:endParaRPr lang="en-US" sz="1350" dirty="0"/>
          </a:p>
        </p:txBody>
      </p:sp>
      <p:sp>
        <p:nvSpPr>
          <p:cNvPr id="29" name="Text 9"/>
          <p:cNvSpPr/>
          <p:nvPr/>
        </p:nvSpPr>
        <p:spPr>
          <a:xfrm>
            <a:off x="8567440" y="2221111"/>
            <a:ext cx="2029039"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Starting Dose</a:t>
            </a:r>
            <a:endParaRPr lang="en-US" sz="1350" dirty="0"/>
          </a:p>
        </p:txBody>
      </p:sp>
      <p:sp>
        <p:nvSpPr>
          <p:cNvPr id="30" name="Text 10"/>
          <p:cNvSpPr/>
          <p:nvPr/>
        </p:nvSpPr>
        <p:spPr>
          <a:xfrm>
            <a:off x="10145911" y="2221111"/>
            <a:ext cx="1745296"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rPr>
              <a:t>Target Dose</a:t>
            </a:r>
            <a:endParaRPr lang="en-US" sz="1350" dirty="0"/>
          </a:p>
        </p:txBody>
      </p:sp>
      <p:sp>
        <p:nvSpPr>
          <p:cNvPr id="31" name="Text 11"/>
          <p:cNvSpPr/>
          <p:nvPr/>
        </p:nvSpPr>
        <p:spPr>
          <a:xfrm>
            <a:off x="6477000" y="2859286"/>
            <a:ext cx="1709440" cy="661988"/>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Bisoprolol</a:t>
            </a:r>
            <a:endParaRPr lang="en-US" sz="1275" dirty="0"/>
          </a:p>
        </p:txBody>
      </p:sp>
      <p:sp>
        <p:nvSpPr>
          <p:cNvPr id="32" name="Text 12"/>
          <p:cNvSpPr/>
          <p:nvPr/>
        </p:nvSpPr>
        <p:spPr>
          <a:xfrm>
            <a:off x="8567440" y="2859286"/>
            <a:ext cx="1768906" cy="661988"/>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1.25 mg OD</a:t>
            </a:r>
            <a:endParaRPr lang="en-US" sz="1275" dirty="0"/>
          </a:p>
        </p:txBody>
      </p:sp>
      <p:sp>
        <p:nvSpPr>
          <p:cNvPr id="33" name="Text 13"/>
          <p:cNvSpPr/>
          <p:nvPr/>
        </p:nvSpPr>
        <p:spPr>
          <a:xfrm>
            <a:off x="10145911" y="2859286"/>
            <a:ext cx="1398587" cy="661988"/>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10 mg OD</a:t>
            </a:r>
            <a:endParaRPr lang="en-US" sz="1275" dirty="0"/>
          </a:p>
        </p:txBody>
      </p:sp>
      <p:sp>
        <p:nvSpPr>
          <p:cNvPr id="34" name="Text 14"/>
          <p:cNvSpPr/>
          <p:nvPr/>
        </p:nvSpPr>
        <p:spPr>
          <a:xfrm>
            <a:off x="6477000" y="3521273"/>
            <a:ext cx="1709440" cy="9048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Carvedilol</a:t>
            </a:r>
            <a:endParaRPr lang="en-US" sz="1275" dirty="0"/>
          </a:p>
        </p:txBody>
      </p:sp>
      <p:sp>
        <p:nvSpPr>
          <p:cNvPr id="35" name="Text 15"/>
          <p:cNvSpPr/>
          <p:nvPr/>
        </p:nvSpPr>
        <p:spPr>
          <a:xfrm>
            <a:off x="8567440" y="3521273"/>
            <a:ext cx="2014588" cy="904875"/>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3.125 mg BD</a:t>
            </a:r>
            <a:endParaRPr lang="en-US" sz="1275" dirty="0"/>
          </a:p>
        </p:txBody>
      </p:sp>
      <p:sp>
        <p:nvSpPr>
          <p:cNvPr id="36" name="Text 16"/>
          <p:cNvSpPr/>
          <p:nvPr/>
        </p:nvSpPr>
        <p:spPr>
          <a:xfrm>
            <a:off x="10145911" y="3521273"/>
            <a:ext cx="1284089" cy="904875"/>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25 mg BD
</a:t>
            </a:r>
            <a:r>
              <a:rPr lang="en-US" sz="1050" dirty="0">
                <a:solidFill>
                  <a:srgbClr val="7F8C8D"/>
                </a:solidFill>
              </a:rPr>
              <a:t>(50 mg BD if &gt;85 kg)</a:t>
            </a:r>
            <a:endParaRPr lang="en-US" sz="1275" dirty="0"/>
          </a:p>
        </p:txBody>
      </p:sp>
      <p:sp>
        <p:nvSpPr>
          <p:cNvPr id="37" name="Text 17"/>
          <p:cNvSpPr/>
          <p:nvPr/>
        </p:nvSpPr>
        <p:spPr>
          <a:xfrm>
            <a:off x="6477000" y="4426148"/>
            <a:ext cx="3177908" cy="661988"/>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Metoprolol Succinate</a:t>
            </a:r>
            <a:endParaRPr lang="en-US" sz="1275" dirty="0"/>
          </a:p>
        </p:txBody>
      </p:sp>
      <p:sp>
        <p:nvSpPr>
          <p:cNvPr id="38" name="Text 18"/>
          <p:cNvSpPr/>
          <p:nvPr/>
        </p:nvSpPr>
        <p:spPr>
          <a:xfrm>
            <a:off x="8567440" y="4426148"/>
            <a:ext cx="2407678" cy="661988"/>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12.5–25 mg OD</a:t>
            </a:r>
            <a:endParaRPr lang="en-US" sz="1275" dirty="0"/>
          </a:p>
        </p:txBody>
      </p:sp>
      <p:sp>
        <p:nvSpPr>
          <p:cNvPr id="39" name="Text 19"/>
          <p:cNvSpPr/>
          <p:nvPr/>
        </p:nvSpPr>
        <p:spPr>
          <a:xfrm>
            <a:off x="10145911" y="4426148"/>
            <a:ext cx="1648335" cy="661988"/>
          </a:xfrm>
          <a:prstGeom prst="rect">
            <a:avLst/>
          </a:prstGeom>
          <a:noFill/>
          <a:ln/>
        </p:spPr>
        <p:txBody>
          <a:bodyPr vert="horz" wrap="square" lIns="0" tIns="0" rIns="0" bIns="0" rtlCol="0" anchor="ctr"/>
          <a:lstStyle/>
          <a:p>
            <a:pPr marL="0" indent="0">
              <a:lnSpc>
                <a:spcPts val="1913"/>
              </a:lnSpc>
              <a:buNone/>
            </a:pPr>
            <a:r>
              <a:rPr lang="en-US" sz="1275" dirty="0">
                <a:solidFill>
                  <a:srgbClr val="34495E"/>
                </a:solidFill>
              </a:rPr>
              <a:t>200 mg OD</a:t>
            </a:r>
            <a:endParaRPr lang="en-US" sz="1275" dirty="0"/>
          </a:p>
        </p:txBody>
      </p:sp>
      <p:sp>
        <p:nvSpPr>
          <p:cNvPr id="40" name="Text 20"/>
          <p:cNvSpPr/>
          <p:nvPr/>
        </p:nvSpPr>
        <p:spPr>
          <a:xfrm>
            <a:off x="10178951" y="6467475"/>
            <a:ext cx="2013049"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95A5A6"/>
                </a:solidFill>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5595938" cy="2909888"/>
          </a:xfrm>
          <a:prstGeom prst="rect">
            <a:avLst/>
          </a:prstGeom>
        </p:spPr>
      </p:pic>
      <p:pic>
        <p:nvPicPr>
          <p:cNvPr id="6" name="Image 4" descr="preencoded.png"/>
          <p:cNvPicPr>
            <a:picLocks noChangeAspect="1"/>
          </p:cNvPicPr>
          <p:nvPr/>
        </p:nvPicPr>
        <p:blipFill>
          <a:blip r:embed="rId6"/>
          <a:stretch>
            <a:fillRect/>
          </a:stretch>
        </p:blipFill>
        <p:spPr>
          <a:xfrm>
            <a:off x="571500" y="1122908"/>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1453455"/>
            <a:ext cx="178594" cy="147042"/>
          </a:xfrm>
          <a:prstGeom prst="rect">
            <a:avLst/>
          </a:prstGeom>
        </p:spPr>
      </p:pic>
      <p:pic>
        <p:nvPicPr>
          <p:cNvPr id="8" name="Image 6" descr="preencoded.png"/>
          <p:cNvPicPr>
            <a:picLocks noChangeAspect="1"/>
          </p:cNvPicPr>
          <p:nvPr/>
        </p:nvPicPr>
        <p:blipFill>
          <a:blip r:embed="rId8"/>
          <a:stretch>
            <a:fillRect/>
          </a:stretch>
        </p:blipFill>
        <p:spPr>
          <a:xfrm>
            <a:off x="571500" y="1767780"/>
            <a:ext cx="178594" cy="147042"/>
          </a:xfrm>
          <a:prstGeom prst="rect">
            <a:avLst/>
          </a:prstGeom>
        </p:spPr>
      </p:pic>
      <p:pic>
        <p:nvPicPr>
          <p:cNvPr id="9" name="Image 7" descr="preencoded.png"/>
          <p:cNvPicPr>
            <a:picLocks noChangeAspect="1"/>
          </p:cNvPicPr>
          <p:nvPr/>
        </p:nvPicPr>
        <p:blipFill>
          <a:blip r:embed="rId9"/>
          <a:stretch>
            <a:fillRect/>
          </a:stretch>
        </p:blipFill>
        <p:spPr>
          <a:xfrm>
            <a:off x="571500" y="2082105"/>
            <a:ext cx="178594" cy="147042"/>
          </a:xfrm>
          <a:prstGeom prst="rect">
            <a:avLst/>
          </a:prstGeom>
        </p:spPr>
      </p:pic>
      <p:pic>
        <p:nvPicPr>
          <p:cNvPr id="10" name="Image 8" descr="preencoded.png"/>
          <p:cNvPicPr>
            <a:picLocks noChangeAspect="1"/>
          </p:cNvPicPr>
          <p:nvPr/>
        </p:nvPicPr>
        <p:blipFill>
          <a:blip r:embed="rId10"/>
          <a:stretch>
            <a:fillRect/>
          </a:stretch>
        </p:blipFill>
        <p:spPr>
          <a:xfrm>
            <a:off x="571500" y="2396430"/>
            <a:ext cx="1863477" cy="404813"/>
          </a:xfrm>
          <a:prstGeom prst="rect">
            <a:avLst/>
          </a:prstGeom>
        </p:spPr>
      </p:pic>
      <p:pic>
        <p:nvPicPr>
          <p:cNvPr id="11" name="Image 9" descr="preencoded.png"/>
          <p:cNvPicPr>
            <a:picLocks noChangeAspect="1"/>
          </p:cNvPicPr>
          <p:nvPr/>
        </p:nvPicPr>
        <p:blipFill>
          <a:blip r:embed="rId11"/>
          <a:stretch>
            <a:fillRect/>
          </a:stretch>
        </p:blipFill>
        <p:spPr>
          <a:xfrm>
            <a:off x="2434977" y="2396430"/>
            <a:ext cx="1875830" cy="404813"/>
          </a:xfrm>
          <a:prstGeom prst="rect">
            <a:avLst/>
          </a:prstGeom>
        </p:spPr>
      </p:pic>
      <p:pic>
        <p:nvPicPr>
          <p:cNvPr id="12" name="Image 10" descr="preencoded.png"/>
          <p:cNvPicPr>
            <a:picLocks noChangeAspect="1"/>
          </p:cNvPicPr>
          <p:nvPr/>
        </p:nvPicPr>
        <p:blipFill>
          <a:blip r:embed="rId12"/>
          <a:stretch>
            <a:fillRect/>
          </a:stretch>
        </p:blipFill>
        <p:spPr>
          <a:xfrm>
            <a:off x="4310807" y="2396430"/>
            <a:ext cx="1475631" cy="404813"/>
          </a:xfrm>
          <a:prstGeom prst="rect">
            <a:avLst/>
          </a:prstGeom>
        </p:spPr>
      </p:pic>
      <p:pic>
        <p:nvPicPr>
          <p:cNvPr id="13" name="Image 11" descr="preencoded.png"/>
          <p:cNvPicPr>
            <a:picLocks noChangeAspect="1"/>
          </p:cNvPicPr>
          <p:nvPr/>
        </p:nvPicPr>
        <p:blipFill>
          <a:blip r:embed="rId13"/>
          <a:stretch>
            <a:fillRect/>
          </a:stretch>
        </p:blipFill>
        <p:spPr>
          <a:xfrm>
            <a:off x="571500" y="2801243"/>
            <a:ext cx="1863477" cy="404813"/>
          </a:xfrm>
          <a:prstGeom prst="rect">
            <a:avLst/>
          </a:prstGeom>
        </p:spPr>
      </p:pic>
      <p:pic>
        <p:nvPicPr>
          <p:cNvPr id="14" name="Image 12" descr="preencoded.png"/>
          <p:cNvPicPr>
            <a:picLocks noChangeAspect="1"/>
          </p:cNvPicPr>
          <p:nvPr/>
        </p:nvPicPr>
        <p:blipFill>
          <a:blip r:embed="rId14"/>
          <a:stretch>
            <a:fillRect/>
          </a:stretch>
        </p:blipFill>
        <p:spPr>
          <a:xfrm>
            <a:off x="2434977" y="2801243"/>
            <a:ext cx="1875830" cy="404813"/>
          </a:xfrm>
          <a:prstGeom prst="rect">
            <a:avLst/>
          </a:prstGeom>
        </p:spPr>
      </p:pic>
      <p:pic>
        <p:nvPicPr>
          <p:cNvPr id="15" name="Image 13" descr="preencoded.png"/>
          <p:cNvPicPr>
            <a:picLocks noChangeAspect="1"/>
          </p:cNvPicPr>
          <p:nvPr/>
        </p:nvPicPr>
        <p:blipFill>
          <a:blip r:embed="rId15"/>
          <a:stretch>
            <a:fillRect/>
          </a:stretch>
        </p:blipFill>
        <p:spPr>
          <a:xfrm>
            <a:off x="4310807" y="2801243"/>
            <a:ext cx="1475631" cy="404813"/>
          </a:xfrm>
          <a:prstGeom prst="rect">
            <a:avLst/>
          </a:prstGeom>
        </p:spPr>
      </p:pic>
      <p:pic>
        <p:nvPicPr>
          <p:cNvPr id="16" name="Image 14" descr="preencoded.png"/>
          <p:cNvPicPr>
            <a:picLocks noChangeAspect="1"/>
          </p:cNvPicPr>
          <p:nvPr/>
        </p:nvPicPr>
        <p:blipFill>
          <a:blip r:embed="rId16"/>
          <a:stretch>
            <a:fillRect/>
          </a:stretch>
        </p:blipFill>
        <p:spPr>
          <a:xfrm>
            <a:off x="571500" y="3206055"/>
            <a:ext cx="1863477" cy="404813"/>
          </a:xfrm>
          <a:prstGeom prst="rect">
            <a:avLst/>
          </a:prstGeom>
        </p:spPr>
      </p:pic>
      <p:pic>
        <p:nvPicPr>
          <p:cNvPr id="17" name="Image 15" descr="preencoded.png"/>
          <p:cNvPicPr>
            <a:picLocks noChangeAspect="1"/>
          </p:cNvPicPr>
          <p:nvPr/>
        </p:nvPicPr>
        <p:blipFill>
          <a:blip r:embed="rId17"/>
          <a:stretch>
            <a:fillRect/>
          </a:stretch>
        </p:blipFill>
        <p:spPr>
          <a:xfrm>
            <a:off x="2434977" y="3206055"/>
            <a:ext cx="1875830" cy="404813"/>
          </a:xfrm>
          <a:prstGeom prst="rect">
            <a:avLst/>
          </a:prstGeom>
        </p:spPr>
      </p:pic>
      <p:pic>
        <p:nvPicPr>
          <p:cNvPr id="18" name="Image 16" descr="preencoded.png"/>
          <p:cNvPicPr>
            <a:picLocks noChangeAspect="1"/>
          </p:cNvPicPr>
          <p:nvPr/>
        </p:nvPicPr>
        <p:blipFill>
          <a:blip r:embed="rId18"/>
          <a:stretch>
            <a:fillRect/>
          </a:stretch>
        </p:blipFill>
        <p:spPr>
          <a:xfrm>
            <a:off x="4310807" y="3206055"/>
            <a:ext cx="1475631" cy="404813"/>
          </a:xfrm>
          <a:prstGeom prst="rect">
            <a:avLst/>
          </a:prstGeom>
        </p:spPr>
      </p:pic>
      <p:pic>
        <p:nvPicPr>
          <p:cNvPr id="19" name="Image 17" descr="preencoded.png"/>
          <p:cNvPicPr>
            <a:picLocks noChangeAspect="1"/>
          </p:cNvPicPr>
          <p:nvPr/>
        </p:nvPicPr>
        <p:blipFill>
          <a:blip r:embed="rId19"/>
          <a:stretch>
            <a:fillRect/>
          </a:stretch>
        </p:blipFill>
        <p:spPr>
          <a:xfrm>
            <a:off x="6215063" y="891480"/>
            <a:ext cx="5595938" cy="2809875"/>
          </a:xfrm>
          <a:prstGeom prst="rect">
            <a:avLst/>
          </a:prstGeom>
        </p:spPr>
      </p:pic>
      <p:pic>
        <p:nvPicPr>
          <p:cNvPr id="20" name="Image 18" descr="preencoded.png"/>
          <p:cNvPicPr>
            <a:picLocks noChangeAspect="1"/>
          </p:cNvPicPr>
          <p:nvPr/>
        </p:nvPicPr>
        <p:blipFill>
          <a:blip r:embed="rId20"/>
          <a:stretch>
            <a:fillRect/>
          </a:stretch>
        </p:blipFill>
        <p:spPr>
          <a:xfrm>
            <a:off x="6405563" y="1122908"/>
            <a:ext cx="214313" cy="175320"/>
          </a:xfrm>
          <a:prstGeom prst="rect">
            <a:avLst/>
          </a:prstGeom>
        </p:spPr>
      </p:pic>
      <p:pic>
        <p:nvPicPr>
          <p:cNvPr id="21" name="Image 19" descr="preencoded.png"/>
          <p:cNvPicPr>
            <a:picLocks noChangeAspect="1"/>
          </p:cNvPicPr>
          <p:nvPr/>
        </p:nvPicPr>
        <p:blipFill>
          <a:blip r:embed="rId21"/>
          <a:stretch>
            <a:fillRect/>
          </a:stretch>
        </p:blipFill>
        <p:spPr>
          <a:xfrm>
            <a:off x="6405563" y="1453455"/>
            <a:ext cx="178594" cy="166688"/>
          </a:xfrm>
          <a:prstGeom prst="rect">
            <a:avLst/>
          </a:prstGeom>
        </p:spPr>
      </p:pic>
      <p:pic>
        <p:nvPicPr>
          <p:cNvPr id="22" name="Image 20" descr="preencoded.png"/>
          <p:cNvPicPr>
            <a:picLocks noChangeAspect="1"/>
          </p:cNvPicPr>
          <p:nvPr/>
        </p:nvPicPr>
        <p:blipFill>
          <a:blip r:embed="rId22"/>
          <a:stretch>
            <a:fillRect/>
          </a:stretch>
        </p:blipFill>
        <p:spPr>
          <a:xfrm>
            <a:off x="6405563" y="1967805"/>
            <a:ext cx="178594" cy="178594"/>
          </a:xfrm>
          <a:prstGeom prst="rect">
            <a:avLst/>
          </a:prstGeom>
        </p:spPr>
      </p:pic>
      <p:pic>
        <p:nvPicPr>
          <p:cNvPr id="23" name="Image 21" descr="preencoded.png"/>
          <p:cNvPicPr>
            <a:picLocks noChangeAspect="1"/>
          </p:cNvPicPr>
          <p:nvPr/>
        </p:nvPicPr>
        <p:blipFill>
          <a:blip r:embed="rId23"/>
          <a:stretch>
            <a:fillRect/>
          </a:stretch>
        </p:blipFill>
        <p:spPr>
          <a:xfrm>
            <a:off x="6405563" y="2482155"/>
            <a:ext cx="178594" cy="178594"/>
          </a:xfrm>
          <a:prstGeom prst="rect">
            <a:avLst/>
          </a:prstGeom>
        </p:spPr>
      </p:pic>
      <p:pic>
        <p:nvPicPr>
          <p:cNvPr id="24" name="Image 22" descr="preencoded.png"/>
          <p:cNvPicPr>
            <a:picLocks noChangeAspect="1"/>
          </p:cNvPicPr>
          <p:nvPr/>
        </p:nvPicPr>
        <p:blipFill>
          <a:blip r:embed="rId24"/>
          <a:stretch>
            <a:fillRect/>
          </a:stretch>
        </p:blipFill>
        <p:spPr>
          <a:xfrm>
            <a:off x="6405563" y="2996505"/>
            <a:ext cx="178594" cy="147042"/>
          </a:xfrm>
          <a:prstGeom prst="rect">
            <a:avLst/>
          </a:prstGeom>
        </p:spPr>
      </p:pic>
      <p:pic>
        <p:nvPicPr>
          <p:cNvPr id="25" name="Image 23" descr="preencoded.png"/>
          <p:cNvPicPr>
            <a:picLocks noChangeAspect="1"/>
          </p:cNvPicPr>
          <p:nvPr/>
        </p:nvPicPr>
        <p:blipFill>
          <a:blip r:embed="rId25"/>
          <a:stretch>
            <a:fillRect/>
          </a:stretch>
        </p:blipFill>
        <p:spPr>
          <a:xfrm>
            <a:off x="381000" y="5305425"/>
            <a:ext cx="5619750" cy="981075"/>
          </a:xfrm>
          <a:prstGeom prst="rect">
            <a:avLst/>
          </a:prstGeom>
        </p:spPr>
      </p:pic>
      <p:pic>
        <p:nvPicPr>
          <p:cNvPr id="26" name="Image 24" descr="preencoded.png"/>
          <p:cNvPicPr>
            <a:picLocks noChangeAspect="1"/>
          </p:cNvPicPr>
          <p:nvPr/>
        </p:nvPicPr>
        <p:blipFill>
          <a:blip r:embed="rId26"/>
          <a:stretch>
            <a:fillRect/>
          </a:stretch>
        </p:blipFill>
        <p:spPr>
          <a:xfrm>
            <a:off x="523875" y="5448300"/>
            <a:ext cx="381000" cy="338584"/>
          </a:xfrm>
          <a:prstGeom prst="rect">
            <a:avLst/>
          </a:prstGeom>
        </p:spPr>
      </p:pic>
      <p:pic>
        <p:nvPicPr>
          <p:cNvPr id="27" name="Image 25" descr="preencoded.png"/>
          <p:cNvPicPr>
            <a:picLocks noChangeAspect="1"/>
          </p:cNvPicPr>
          <p:nvPr/>
        </p:nvPicPr>
        <p:blipFill>
          <a:blip r:embed="rId27"/>
          <a:stretch>
            <a:fillRect/>
          </a:stretch>
        </p:blipFill>
        <p:spPr>
          <a:xfrm>
            <a:off x="6191250" y="5305425"/>
            <a:ext cx="5619750" cy="981075"/>
          </a:xfrm>
          <a:prstGeom prst="rect">
            <a:avLst/>
          </a:prstGeom>
        </p:spPr>
      </p:pic>
      <p:pic>
        <p:nvPicPr>
          <p:cNvPr id="28" name="Image 26" descr="preencoded.png"/>
          <p:cNvPicPr>
            <a:picLocks noChangeAspect="1"/>
          </p:cNvPicPr>
          <p:nvPr/>
        </p:nvPicPr>
        <p:blipFill>
          <a:blip r:embed="rId28"/>
          <a:stretch>
            <a:fillRect/>
          </a:stretch>
        </p:blipFill>
        <p:spPr>
          <a:xfrm>
            <a:off x="6334125" y="5448300"/>
            <a:ext cx="381000" cy="381000"/>
          </a:xfrm>
          <a:prstGeom prst="rect">
            <a:avLst/>
          </a:prstGeom>
        </p:spPr>
      </p:pic>
      <p:pic>
        <p:nvPicPr>
          <p:cNvPr id="29" name="Image 27" descr="preencoded.png"/>
          <p:cNvPicPr>
            <a:picLocks noChangeAspect="1"/>
          </p:cNvPicPr>
          <p:nvPr/>
        </p:nvPicPr>
        <p:blipFill>
          <a:blip r:embed="rId29"/>
          <a:stretch>
            <a:fillRect/>
          </a:stretch>
        </p:blipFill>
        <p:spPr>
          <a:xfrm>
            <a:off x="0" y="6477000"/>
            <a:ext cx="12192000" cy="381000"/>
          </a:xfrm>
          <a:prstGeom prst="rect">
            <a:avLst/>
          </a:prstGeom>
        </p:spPr>
      </p:pic>
      <p:sp>
        <p:nvSpPr>
          <p:cNvPr id="30"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Pillar 3: Mineralocorticoid Receptor Antagonists</a:t>
            </a:r>
            <a:endParaRPr lang="en-US" sz="2100" dirty="0"/>
          </a:p>
        </p:txBody>
      </p:sp>
      <p:sp>
        <p:nvSpPr>
          <p:cNvPr id="31"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2" name="Text 2"/>
          <p:cNvSpPr/>
          <p:nvPr/>
        </p:nvSpPr>
        <p:spPr>
          <a:xfrm>
            <a:off x="881063" y="1081980"/>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Indications &amp; Choice</a:t>
            </a:r>
            <a:endParaRPr lang="en-US" sz="1350" dirty="0"/>
          </a:p>
        </p:txBody>
      </p:sp>
      <p:sp>
        <p:nvSpPr>
          <p:cNvPr id="33" name="Text 3"/>
          <p:cNvSpPr/>
          <p:nvPr/>
        </p:nvSpPr>
        <p:spPr>
          <a:xfrm>
            <a:off x="845344" y="1453455"/>
            <a:ext cx="11346656" cy="20002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Competitive aldosterone antagonists; standard first-line for all HFrEF.</a:t>
            </a:r>
            <a:endParaRPr lang="en-US" sz="1125" dirty="0"/>
          </a:p>
        </p:txBody>
      </p:sp>
      <p:sp>
        <p:nvSpPr>
          <p:cNvPr id="34" name="Text 4"/>
          <p:cNvSpPr/>
          <p:nvPr/>
        </p:nvSpPr>
        <p:spPr>
          <a:xfrm>
            <a:off x="845344" y="1767780"/>
            <a:ext cx="87439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Spironolactone:</a:t>
            </a:r>
            <a:r>
              <a:rPr lang="en-US" sz="1125" dirty="0">
                <a:solidFill>
                  <a:srgbClr val="2C3E50"/>
                </a:solidFill>
              </a:rPr>
              <a:t> Most common choice in primary care.</a:t>
            </a:r>
            <a:endParaRPr lang="en-US" sz="1125" dirty="0"/>
          </a:p>
        </p:txBody>
      </p:sp>
      <p:sp>
        <p:nvSpPr>
          <p:cNvPr id="35" name="Text 5"/>
          <p:cNvSpPr/>
          <p:nvPr/>
        </p:nvSpPr>
        <p:spPr>
          <a:xfrm>
            <a:off x="845344" y="2082105"/>
            <a:ext cx="11346656"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Eplerenone:</a:t>
            </a:r>
            <a:r>
              <a:rPr lang="en-US" sz="1125" dirty="0">
                <a:solidFill>
                  <a:srgbClr val="2C3E50"/>
                </a:solidFill>
              </a:rPr>
              <a:t> Preferred post-MI or if spironolactone causes gynaecomastia.</a:t>
            </a:r>
            <a:endParaRPr lang="en-US" sz="1125" dirty="0"/>
          </a:p>
        </p:txBody>
      </p:sp>
      <p:sp>
        <p:nvSpPr>
          <p:cNvPr id="36" name="Text 6"/>
          <p:cNvSpPr/>
          <p:nvPr/>
        </p:nvSpPr>
        <p:spPr>
          <a:xfrm>
            <a:off x="666750" y="2396430"/>
            <a:ext cx="2154922"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BNF Medication</a:t>
            </a:r>
            <a:endParaRPr lang="en-US" sz="1125" dirty="0"/>
          </a:p>
        </p:txBody>
      </p:sp>
      <p:sp>
        <p:nvSpPr>
          <p:cNvPr id="37" name="Text 7"/>
          <p:cNvSpPr/>
          <p:nvPr/>
        </p:nvSpPr>
        <p:spPr>
          <a:xfrm>
            <a:off x="2530227" y="2396430"/>
            <a:ext cx="2002499"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Starting Dose</a:t>
            </a:r>
            <a:endParaRPr lang="en-US" sz="1125" dirty="0"/>
          </a:p>
        </p:txBody>
      </p:sp>
      <p:sp>
        <p:nvSpPr>
          <p:cNvPr id="38" name="Text 8"/>
          <p:cNvSpPr/>
          <p:nvPr/>
        </p:nvSpPr>
        <p:spPr>
          <a:xfrm>
            <a:off x="4406057" y="2396430"/>
            <a:ext cx="1642479" cy="4048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Target Dose</a:t>
            </a:r>
            <a:endParaRPr lang="en-US" sz="1125" dirty="0"/>
          </a:p>
        </p:txBody>
      </p:sp>
      <p:sp>
        <p:nvSpPr>
          <p:cNvPr id="39" name="Text 9"/>
          <p:cNvSpPr/>
          <p:nvPr/>
        </p:nvSpPr>
        <p:spPr>
          <a:xfrm>
            <a:off x="666750" y="2915543"/>
            <a:ext cx="24003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Spironolactone</a:t>
            </a:r>
            <a:endParaRPr lang="en-US" sz="1125" dirty="0"/>
          </a:p>
        </p:txBody>
      </p:sp>
      <p:sp>
        <p:nvSpPr>
          <p:cNvPr id="40" name="Text 10"/>
          <p:cNvSpPr/>
          <p:nvPr/>
        </p:nvSpPr>
        <p:spPr>
          <a:xfrm>
            <a:off x="2530227" y="2801243"/>
            <a:ext cx="2824037"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12.5 – 25 mg OD</a:t>
            </a:r>
            <a:endParaRPr lang="en-US" sz="1125" dirty="0"/>
          </a:p>
        </p:txBody>
      </p:sp>
      <p:sp>
        <p:nvSpPr>
          <p:cNvPr id="41" name="Text 11"/>
          <p:cNvSpPr/>
          <p:nvPr/>
        </p:nvSpPr>
        <p:spPr>
          <a:xfrm>
            <a:off x="4406057" y="2801243"/>
            <a:ext cx="1393618"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50 mg OD</a:t>
            </a:r>
            <a:endParaRPr lang="en-US" sz="1125" dirty="0"/>
          </a:p>
        </p:txBody>
      </p:sp>
      <p:sp>
        <p:nvSpPr>
          <p:cNvPr id="42" name="Text 12"/>
          <p:cNvSpPr/>
          <p:nvPr/>
        </p:nvSpPr>
        <p:spPr>
          <a:xfrm>
            <a:off x="666750" y="3320355"/>
            <a:ext cx="17145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Eplerenone</a:t>
            </a:r>
            <a:endParaRPr lang="en-US" sz="1125" dirty="0"/>
          </a:p>
        </p:txBody>
      </p:sp>
      <p:sp>
        <p:nvSpPr>
          <p:cNvPr id="43" name="Text 13"/>
          <p:cNvSpPr/>
          <p:nvPr/>
        </p:nvSpPr>
        <p:spPr>
          <a:xfrm>
            <a:off x="2530227" y="3206055"/>
            <a:ext cx="1685330"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25 mg OD</a:t>
            </a:r>
            <a:endParaRPr lang="en-US" sz="1125" dirty="0"/>
          </a:p>
        </p:txBody>
      </p:sp>
      <p:sp>
        <p:nvSpPr>
          <p:cNvPr id="44" name="Text 14"/>
          <p:cNvSpPr/>
          <p:nvPr/>
        </p:nvSpPr>
        <p:spPr>
          <a:xfrm>
            <a:off x="4406057" y="3206055"/>
            <a:ext cx="1393618"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50 mg OD</a:t>
            </a:r>
            <a:endParaRPr lang="en-US" sz="1125" dirty="0"/>
          </a:p>
        </p:txBody>
      </p:sp>
      <p:sp>
        <p:nvSpPr>
          <p:cNvPr id="45" name="Text 15"/>
          <p:cNvSpPr/>
          <p:nvPr/>
        </p:nvSpPr>
        <p:spPr>
          <a:xfrm>
            <a:off x="6715125" y="1081980"/>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Monitoring &amp; Safety Protocol</a:t>
            </a:r>
            <a:endParaRPr lang="en-US" sz="1350" dirty="0"/>
          </a:p>
        </p:txBody>
      </p:sp>
      <p:sp>
        <p:nvSpPr>
          <p:cNvPr id="46" name="Text 16"/>
          <p:cNvSpPr/>
          <p:nvPr/>
        </p:nvSpPr>
        <p:spPr>
          <a:xfrm>
            <a:off x="6679406" y="1453455"/>
            <a:ext cx="494109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U&amp;E + eGFR:</a:t>
            </a:r>
            <a:r>
              <a:rPr lang="en-US" sz="1125" dirty="0">
                <a:solidFill>
                  <a:srgbClr val="2C3E50"/>
                </a:solidFill>
              </a:rPr>
              <a:t> Check at baseline, 1 week, and 4 weeks post-initiation or dose increase.</a:t>
            </a:r>
            <a:endParaRPr lang="en-US" sz="1125" dirty="0"/>
          </a:p>
        </p:txBody>
      </p:sp>
      <p:sp>
        <p:nvSpPr>
          <p:cNvPr id="47" name="Text 17"/>
          <p:cNvSpPr/>
          <p:nvPr/>
        </p:nvSpPr>
        <p:spPr>
          <a:xfrm>
            <a:off x="6679406" y="1967805"/>
            <a:ext cx="494109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Hyperkalaemia Risk:</a:t>
            </a:r>
            <a:r>
              <a:rPr lang="en-US" sz="1125" dirty="0">
                <a:solidFill>
                  <a:srgbClr val="2C3E50"/>
                </a:solidFill>
              </a:rPr>
              <a:t> High risk if K+ &gt;5.0 mmol/L at baseline. Seek advice if K+ rises &gt;5.5 mmol/L.</a:t>
            </a:r>
            <a:endParaRPr lang="en-US" sz="1125" dirty="0"/>
          </a:p>
        </p:txBody>
      </p:sp>
      <p:sp>
        <p:nvSpPr>
          <p:cNvPr id="48" name="Text 18"/>
          <p:cNvSpPr/>
          <p:nvPr/>
        </p:nvSpPr>
        <p:spPr>
          <a:xfrm>
            <a:off x="6679406" y="2482155"/>
            <a:ext cx="494109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Renal Function:</a:t>
            </a:r>
            <a:r>
              <a:rPr lang="en-US" sz="1125" dirty="0">
                <a:solidFill>
                  <a:srgbClr val="2C3E50"/>
                </a:solidFill>
              </a:rPr>
              <a:t> Monitor closely if eGFR &lt;30 ml/min/1.73m². Potential for acute kidney injury.</a:t>
            </a:r>
            <a:endParaRPr lang="en-US" sz="1125" dirty="0"/>
          </a:p>
        </p:txBody>
      </p:sp>
      <p:sp>
        <p:nvSpPr>
          <p:cNvPr id="49" name="Text 19"/>
          <p:cNvSpPr/>
          <p:nvPr/>
        </p:nvSpPr>
        <p:spPr>
          <a:xfrm>
            <a:off x="6679406" y="2996505"/>
            <a:ext cx="494109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Adverse Effects:</a:t>
            </a:r>
            <a:r>
              <a:rPr lang="en-US" sz="1125" dirty="0">
                <a:solidFill>
                  <a:srgbClr val="2C3E50"/>
                </a:solidFill>
              </a:rPr>
              <a:t> Gynaecomastia and breast pain are common with spironolactone (eplerenone is more selective).</a:t>
            </a:r>
            <a:endParaRPr lang="en-US" sz="1125" dirty="0"/>
          </a:p>
        </p:txBody>
      </p:sp>
      <p:sp>
        <p:nvSpPr>
          <p:cNvPr id="50" name="Text 20"/>
          <p:cNvSpPr/>
          <p:nvPr/>
        </p:nvSpPr>
        <p:spPr>
          <a:xfrm>
            <a:off x="1019175" y="5448300"/>
            <a:ext cx="4838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a:t>
            </a:r>
            <a:endParaRPr lang="en-US" sz="1050" dirty="0"/>
          </a:p>
        </p:txBody>
      </p:sp>
      <p:sp>
        <p:nvSpPr>
          <p:cNvPr id="51" name="Text 21"/>
          <p:cNvSpPr/>
          <p:nvPr/>
        </p:nvSpPr>
        <p:spPr>
          <a:xfrm>
            <a:off x="1019175" y="5715000"/>
            <a:ext cx="4551164" cy="381000"/>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Eplerenone is specifically preferred over spironolactone in the post-MI setting based on EPHESUS trial evidence.</a:t>
            </a:r>
            <a:endParaRPr lang="en-US" sz="1050" dirty="0"/>
          </a:p>
        </p:txBody>
      </p:sp>
      <p:sp>
        <p:nvSpPr>
          <p:cNvPr id="52" name="Text 22"/>
          <p:cNvSpPr/>
          <p:nvPr/>
        </p:nvSpPr>
        <p:spPr>
          <a:xfrm>
            <a:off x="6829425" y="5448300"/>
            <a:ext cx="4838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COMMON PITFALL</a:t>
            </a:r>
            <a:endParaRPr lang="en-US" sz="1050" dirty="0"/>
          </a:p>
        </p:txBody>
      </p:sp>
      <p:sp>
        <p:nvSpPr>
          <p:cNvPr id="53" name="Text 23"/>
          <p:cNvSpPr/>
          <p:nvPr/>
        </p:nvSpPr>
        <p:spPr>
          <a:xfrm>
            <a:off x="6829425" y="5715000"/>
            <a:ext cx="4599384" cy="381000"/>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rPr>
              <a:t>Forgetting to check K+ before starting/up-titrating spironolactone → significant risk of life-threatening hyperkalaemia.</a:t>
            </a:r>
            <a:endParaRPr lang="en-US" sz="1050" dirty="0"/>
          </a:p>
        </p:txBody>
      </p:sp>
      <p:sp>
        <p:nvSpPr>
          <p:cNvPr id="54" name="Text 24"/>
          <p:cNvSpPr/>
          <p:nvPr/>
        </p:nvSpPr>
        <p:spPr>
          <a:xfrm>
            <a:off x="381000" y="6581775"/>
            <a:ext cx="35661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a:t>
            </a:r>
            <a:endParaRPr lang="en-US" sz="900" dirty="0"/>
          </a:p>
        </p:txBody>
      </p:sp>
      <p:sp>
        <p:nvSpPr>
          <p:cNvPr id="55" name="Text 25"/>
          <p:cNvSpPr/>
          <p:nvPr/>
        </p:nvSpPr>
        <p:spPr>
          <a:xfrm>
            <a:off x="6104037" y="6581775"/>
            <a:ext cx="228600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Slide 22 of 40</a:t>
            </a:r>
            <a:endParaRPr lang="en-US" sz="900" dirty="0"/>
          </a:p>
        </p:txBody>
      </p:sp>
      <p:sp>
        <p:nvSpPr>
          <p:cNvPr id="56" name="Text 26"/>
          <p:cNvSpPr/>
          <p:nvPr/>
        </p:nvSpPr>
        <p:spPr>
          <a:xfrm>
            <a:off x="10661005" y="6581775"/>
            <a:ext cx="1530995"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5572125" cy="2487662"/>
          </a:xfrm>
          <a:prstGeom prst="rect">
            <a:avLst/>
          </a:prstGeom>
        </p:spPr>
      </p:pic>
      <p:pic>
        <p:nvPicPr>
          <p:cNvPr id="6" name="Image 4" descr="preencoded.png"/>
          <p:cNvPicPr>
            <a:picLocks noChangeAspect="1"/>
          </p:cNvPicPr>
          <p:nvPr/>
        </p:nvPicPr>
        <p:blipFill>
          <a:blip r:embed="rId6"/>
          <a:stretch>
            <a:fillRect/>
          </a:stretch>
        </p:blipFill>
        <p:spPr>
          <a:xfrm>
            <a:off x="619125" y="1158180"/>
            <a:ext cx="285750" cy="228600"/>
          </a:xfrm>
          <a:prstGeom prst="rect">
            <a:avLst/>
          </a:prstGeom>
        </p:spPr>
      </p:pic>
      <p:pic>
        <p:nvPicPr>
          <p:cNvPr id="7" name="Image 5" descr="preencoded.png"/>
          <p:cNvPicPr>
            <a:picLocks noChangeAspect="1"/>
          </p:cNvPicPr>
          <p:nvPr/>
        </p:nvPicPr>
        <p:blipFill>
          <a:blip r:embed="rId7"/>
          <a:stretch>
            <a:fillRect/>
          </a:stretch>
        </p:blipFill>
        <p:spPr>
          <a:xfrm>
            <a:off x="619125" y="1596330"/>
            <a:ext cx="166688" cy="137220"/>
          </a:xfrm>
          <a:prstGeom prst="rect">
            <a:avLst/>
          </a:prstGeom>
        </p:spPr>
      </p:pic>
      <p:pic>
        <p:nvPicPr>
          <p:cNvPr id="8" name="Image 6" descr="preencoded.png"/>
          <p:cNvPicPr>
            <a:picLocks noChangeAspect="1"/>
          </p:cNvPicPr>
          <p:nvPr/>
        </p:nvPicPr>
        <p:blipFill>
          <a:blip r:embed="rId8"/>
          <a:stretch>
            <a:fillRect/>
          </a:stretch>
        </p:blipFill>
        <p:spPr>
          <a:xfrm>
            <a:off x="619125" y="1904851"/>
            <a:ext cx="166688" cy="137220"/>
          </a:xfrm>
          <a:prstGeom prst="rect">
            <a:avLst/>
          </a:prstGeom>
        </p:spPr>
      </p:pic>
      <p:pic>
        <p:nvPicPr>
          <p:cNvPr id="9" name="Image 7" descr="preencoded.png"/>
          <p:cNvPicPr>
            <a:picLocks noChangeAspect="1"/>
          </p:cNvPicPr>
          <p:nvPr/>
        </p:nvPicPr>
        <p:blipFill>
          <a:blip r:embed="rId9"/>
          <a:stretch>
            <a:fillRect/>
          </a:stretch>
        </p:blipFill>
        <p:spPr>
          <a:xfrm>
            <a:off x="619125" y="2213372"/>
            <a:ext cx="166688" cy="137220"/>
          </a:xfrm>
          <a:prstGeom prst="rect">
            <a:avLst/>
          </a:prstGeom>
        </p:spPr>
      </p:pic>
      <p:pic>
        <p:nvPicPr>
          <p:cNvPr id="10" name="Image 8" descr="preencoded.png"/>
          <p:cNvPicPr>
            <a:picLocks noChangeAspect="1"/>
          </p:cNvPicPr>
          <p:nvPr/>
        </p:nvPicPr>
        <p:blipFill>
          <a:blip r:embed="rId10"/>
          <a:stretch>
            <a:fillRect/>
          </a:stretch>
        </p:blipFill>
        <p:spPr>
          <a:xfrm>
            <a:off x="619125" y="2626668"/>
            <a:ext cx="5095875" cy="514350"/>
          </a:xfrm>
          <a:prstGeom prst="rect">
            <a:avLst/>
          </a:prstGeom>
        </p:spPr>
      </p:pic>
      <p:pic>
        <p:nvPicPr>
          <p:cNvPr id="11" name="Image 9" descr="preencoded.png"/>
          <p:cNvPicPr>
            <a:picLocks noChangeAspect="1"/>
          </p:cNvPicPr>
          <p:nvPr/>
        </p:nvPicPr>
        <p:blipFill>
          <a:blip r:embed="rId11"/>
          <a:stretch>
            <a:fillRect/>
          </a:stretch>
        </p:blipFill>
        <p:spPr>
          <a:xfrm>
            <a:off x="762000" y="2807643"/>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381000" y="3569643"/>
            <a:ext cx="5572125" cy="1830437"/>
          </a:xfrm>
          <a:prstGeom prst="rect">
            <a:avLst/>
          </a:prstGeom>
        </p:spPr>
      </p:pic>
      <p:pic>
        <p:nvPicPr>
          <p:cNvPr id="13" name="Image 11" descr="preencoded.png"/>
          <p:cNvPicPr>
            <a:picLocks noChangeAspect="1"/>
          </p:cNvPicPr>
          <p:nvPr/>
        </p:nvPicPr>
        <p:blipFill>
          <a:blip r:embed="rId13"/>
          <a:stretch>
            <a:fillRect/>
          </a:stretch>
        </p:blipFill>
        <p:spPr>
          <a:xfrm>
            <a:off x="619125" y="3836343"/>
            <a:ext cx="285750" cy="228600"/>
          </a:xfrm>
          <a:prstGeom prst="rect">
            <a:avLst/>
          </a:prstGeom>
        </p:spPr>
      </p:pic>
      <p:pic>
        <p:nvPicPr>
          <p:cNvPr id="14" name="Image 12" descr="preencoded.png"/>
          <p:cNvPicPr>
            <a:picLocks noChangeAspect="1"/>
          </p:cNvPicPr>
          <p:nvPr/>
        </p:nvPicPr>
        <p:blipFill>
          <a:blip r:embed="rId14"/>
          <a:stretch>
            <a:fillRect/>
          </a:stretch>
        </p:blipFill>
        <p:spPr>
          <a:xfrm>
            <a:off x="619125" y="4274493"/>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619125" y="4583013"/>
            <a:ext cx="166688" cy="137220"/>
          </a:xfrm>
          <a:prstGeom prst="rect">
            <a:avLst/>
          </a:prstGeom>
        </p:spPr>
      </p:pic>
      <p:pic>
        <p:nvPicPr>
          <p:cNvPr id="16" name="Image 14" descr="preencoded.png"/>
          <p:cNvPicPr>
            <a:picLocks noChangeAspect="1"/>
          </p:cNvPicPr>
          <p:nvPr/>
        </p:nvPicPr>
        <p:blipFill>
          <a:blip r:embed="rId14"/>
          <a:stretch>
            <a:fillRect/>
          </a:stretch>
        </p:blipFill>
        <p:spPr>
          <a:xfrm>
            <a:off x="619125" y="4891534"/>
            <a:ext cx="166688" cy="137220"/>
          </a:xfrm>
          <a:prstGeom prst="rect">
            <a:avLst/>
          </a:prstGeom>
        </p:spPr>
      </p:pic>
      <p:pic>
        <p:nvPicPr>
          <p:cNvPr id="17" name="Image 15" descr="preencoded.png"/>
          <p:cNvPicPr>
            <a:picLocks noChangeAspect="1"/>
          </p:cNvPicPr>
          <p:nvPr/>
        </p:nvPicPr>
        <p:blipFill>
          <a:blip r:embed="rId16"/>
          <a:stretch>
            <a:fillRect/>
          </a:stretch>
        </p:blipFill>
        <p:spPr>
          <a:xfrm>
            <a:off x="6238875" y="891480"/>
            <a:ext cx="5572125" cy="2867025"/>
          </a:xfrm>
          <a:prstGeom prst="rect">
            <a:avLst/>
          </a:prstGeom>
        </p:spPr>
      </p:pic>
      <p:pic>
        <p:nvPicPr>
          <p:cNvPr id="18" name="Image 16" descr="preencoded.png"/>
          <p:cNvPicPr>
            <a:picLocks noChangeAspect="1"/>
          </p:cNvPicPr>
          <p:nvPr/>
        </p:nvPicPr>
        <p:blipFill>
          <a:blip r:embed="rId17"/>
          <a:stretch>
            <a:fillRect/>
          </a:stretch>
        </p:blipFill>
        <p:spPr>
          <a:xfrm>
            <a:off x="6477000" y="1158180"/>
            <a:ext cx="285750" cy="228600"/>
          </a:xfrm>
          <a:prstGeom prst="rect">
            <a:avLst/>
          </a:prstGeom>
        </p:spPr>
      </p:pic>
      <p:pic>
        <p:nvPicPr>
          <p:cNvPr id="19" name="Image 17" descr="preencoded.png"/>
          <p:cNvPicPr>
            <a:picLocks noChangeAspect="1"/>
          </p:cNvPicPr>
          <p:nvPr/>
        </p:nvPicPr>
        <p:blipFill>
          <a:blip r:embed="rId18"/>
          <a:stretch>
            <a:fillRect/>
          </a:stretch>
        </p:blipFill>
        <p:spPr>
          <a:xfrm>
            <a:off x="6477000" y="1963043"/>
            <a:ext cx="2270820" cy="404813"/>
          </a:xfrm>
          <a:prstGeom prst="rect">
            <a:avLst/>
          </a:prstGeom>
        </p:spPr>
      </p:pic>
      <p:pic>
        <p:nvPicPr>
          <p:cNvPr id="20" name="Image 18" descr="preencoded.png"/>
          <p:cNvPicPr>
            <a:picLocks noChangeAspect="1"/>
          </p:cNvPicPr>
          <p:nvPr/>
        </p:nvPicPr>
        <p:blipFill>
          <a:blip r:embed="rId19"/>
          <a:stretch>
            <a:fillRect/>
          </a:stretch>
        </p:blipFill>
        <p:spPr>
          <a:xfrm>
            <a:off x="8747820" y="1963043"/>
            <a:ext cx="2825055" cy="404813"/>
          </a:xfrm>
          <a:prstGeom prst="rect">
            <a:avLst/>
          </a:prstGeom>
        </p:spPr>
      </p:pic>
      <p:pic>
        <p:nvPicPr>
          <p:cNvPr id="21" name="Image 19" descr="preencoded.png"/>
          <p:cNvPicPr>
            <a:picLocks noChangeAspect="1"/>
          </p:cNvPicPr>
          <p:nvPr/>
        </p:nvPicPr>
        <p:blipFill>
          <a:blip r:embed="rId20"/>
          <a:stretch>
            <a:fillRect/>
          </a:stretch>
        </p:blipFill>
        <p:spPr>
          <a:xfrm>
            <a:off x="6477000" y="2367855"/>
            <a:ext cx="2270820" cy="404813"/>
          </a:xfrm>
          <a:prstGeom prst="rect">
            <a:avLst/>
          </a:prstGeom>
        </p:spPr>
      </p:pic>
      <p:pic>
        <p:nvPicPr>
          <p:cNvPr id="22" name="Image 20" descr="preencoded.png"/>
          <p:cNvPicPr>
            <a:picLocks noChangeAspect="1"/>
          </p:cNvPicPr>
          <p:nvPr/>
        </p:nvPicPr>
        <p:blipFill>
          <a:blip r:embed="rId21"/>
          <a:stretch>
            <a:fillRect/>
          </a:stretch>
        </p:blipFill>
        <p:spPr>
          <a:xfrm>
            <a:off x="8747820" y="2367855"/>
            <a:ext cx="2825055" cy="404813"/>
          </a:xfrm>
          <a:prstGeom prst="rect">
            <a:avLst/>
          </a:prstGeom>
        </p:spPr>
      </p:pic>
      <p:pic>
        <p:nvPicPr>
          <p:cNvPr id="23" name="Image 21" descr="preencoded.png"/>
          <p:cNvPicPr>
            <a:picLocks noChangeAspect="1"/>
          </p:cNvPicPr>
          <p:nvPr/>
        </p:nvPicPr>
        <p:blipFill>
          <a:blip r:embed="rId22"/>
          <a:stretch>
            <a:fillRect/>
          </a:stretch>
        </p:blipFill>
        <p:spPr>
          <a:xfrm>
            <a:off x="6477000" y="2772668"/>
            <a:ext cx="2270820" cy="404813"/>
          </a:xfrm>
          <a:prstGeom prst="rect">
            <a:avLst/>
          </a:prstGeom>
        </p:spPr>
      </p:pic>
      <p:pic>
        <p:nvPicPr>
          <p:cNvPr id="24" name="Image 22" descr="preencoded.png"/>
          <p:cNvPicPr>
            <a:picLocks noChangeAspect="1"/>
          </p:cNvPicPr>
          <p:nvPr/>
        </p:nvPicPr>
        <p:blipFill>
          <a:blip r:embed="rId23"/>
          <a:stretch>
            <a:fillRect/>
          </a:stretch>
        </p:blipFill>
        <p:spPr>
          <a:xfrm>
            <a:off x="8747820" y="2772668"/>
            <a:ext cx="2825055" cy="404813"/>
          </a:xfrm>
          <a:prstGeom prst="rect">
            <a:avLst/>
          </a:prstGeom>
        </p:spPr>
      </p:pic>
      <p:pic>
        <p:nvPicPr>
          <p:cNvPr id="25" name="Image 23" descr="preencoded.png"/>
          <p:cNvPicPr>
            <a:picLocks noChangeAspect="1"/>
          </p:cNvPicPr>
          <p:nvPr/>
        </p:nvPicPr>
        <p:blipFill>
          <a:blip r:embed="rId24"/>
          <a:stretch>
            <a:fillRect/>
          </a:stretch>
        </p:blipFill>
        <p:spPr>
          <a:xfrm>
            <a:off x="6238875" y="3949005"/>
            <a:ext cx="5572125" cy="1085850"/>
          </a:xfrm>
          <a:prstGeom prst="rect">
            <a:avLst/>
          </a:prstGeom>
        </p:spPr>
      </p:pic>
      <p:pic>
        <p:nvPicPr>
          <p:cNvPr id="26" name="Image 24" descr="preencoded.png"/>
          <p:cNvPicPr>
            <a:picLocks noChangeAspect="1"/>
          </p:cNvPicPr>
          <p:nvPr/>
        </p:nvPicPr>
        <p:blipFill>
          <a:blip r:embed="rId25"/>
          <a:stretch>
            <a:fillRect/>
          </a:stretch>
        </p:blipFill>
        <p:spPr>
          <a:xfrm>
            <a:off x="6429375" y="4322564"/>
            <a:ext cx="381000" cy="338584"/>
          </a:xfrm>
          <a:prstGeom prst="rect">
            <a:avLst/>
          </a:prstGeom>
        </p:spPr>
      </p:pic>
      <p:pic>
        <p:nvPicPr>
          <p:cNvPr id="27" name="Image 25" descr="preencoded.png"/>
          <p:cNvPicPr>
            <a:picLocks noChangeAspect="1"/>
          </p:cNvPicPr>
          <p:nvPr/>
        </p:nvPicPr>
        <p:blipFill>
          <a:blip r:embed="rId26"/>
          <a:stretch>
            <a:fillRect/>
          </a:stretch>
        </p:blipFill>
        <p:spPr>
          <a:xfrm>
            <a:off x="0" y="6400800"/>
            <a:ext cx="12192000" cy="457200"/>
          </a:xfrm>
          <a:prstGeom prst="rect">
            <a:avLst/>
          </a:prstGeom>
        </p:spPr>
      </p:pic>
      <p:sp>
        <p:nvSpPr>
          <p:cNvPr id="28"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Pillar 4: SGLT2 Inhibitors (The New Pillar)</a:t>
            </a:r>
            <a:endParaRPr lang="en-US" sz="2100" dirty="0"/>
          </a:p>
        </p:txBody>
      </p:sp>
      <p:sp>
        <p:nvSpPr>
          <p:cNvPr id="29"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0" name="Text 2"/>
          <p:cNvSpPr/>
          <p:nvPr/>
        </p:nvSpPr>
        <p:spPr>
          <a:xfrm>
            <a:off x="1019175" y="112960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Core Agents &amp; Dosage</a:t>
            </a:r>
            <a:endParaRPr lang="en-US" sz="1500" dirty="0"/>
          </a:p>
        </p:txBody>
      </p:sp>
      <p:sp>
        <p:nvSpPr>
          <p:cNvPr id="31" name="Text 3"/>
          <p:cNvSpPr/>
          <p:nvPr/>
        </p:nvSpPr>
        <p:spPr>
          <a:xfrm>
            <a:off x="881063" y="1558230"/>
            <a:ext cx="5913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Dapagliflozin:</a:t>
            </a:r>
            <a:r>
              <a:rPr lang="en-US" sz="1200" dirty="0">
                <a:solidFill>
                  <a:srgbClr val="2C3E50"/>
                </a:solidFill>
              </a:rPr>
              <a:t> 10 mg once daily</a:t>
            </a:r>
            <a:endParaRPr lang="en-US" sz="1200" dirty="0"/>
          </a:p>
        </p:txBody>
      </p:sp>
      <p:sp>
        <p:nvSpPr>
          <p:cNvPr id="32" name="Text 4"/>
          <p:cNvSpPr/>
          <p:nvPr/>
        </p:nvSpPr>
        <p:spPr>
          <a:xfrm>
            <a:off x="881063" y="1866751"/>
            <a:ext cx="5913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Empagliflozin:</a:t>
            </a:r>
            <a:r>
              <a:rPr lang="en-US" sz="1200" dirty="0">
                <a:solidFill>
                  <a:srgbClr val="2C3E50"/>
                </a:solidFill>
              </a:rPr>
              <a:t> 10 mg once daily</a:t>
            </a:r>
            <a:endParaRPr lang="en-US" sz="1200" dirty="0"/>
          </a:p>
        </p:txBody>
      </p:sp>
      <p:sp>
        <p:nvSpPr>
          <p:cNvPr id="33" name="Text 5"/>
          <p:cNvSpPr/>
          <p:nvPr/>
        </p:nvSpPr>
        <p:spPr>
          <a:xfrm>
            <a:off x="881063" y="2175272"/>
            <a:ext cx="101193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Fixed Dose:</a:t>
            </a:r>
            <a:r>
              <a:rPr lang="en-US" sz="1200" dirty="0">
                <a:solidFill>
                  <a:srgbClr val="2C3E50"/>
                </a:solidFill>
              </a:rPr>
              <a:t> No titration required, unlike Pillars 1-3.</a:t>
            </a:r>
            <a:endParaRPr lang="en-US" sz="1200" dirty="0"/>
          </a:p>
        </p:txBody>
      </p:sp>
      <p:sp>
        <p:nvSpPr>
          <p:cNvPr id="34" name="Text 6"/>
          <p:cNvSpPr/>
          <p:nvPr/>
        </p:nvSpPr>
        <p:spPr>
          <a:xfrm>
            <a:off x="1047750" y="2769543"/>
            <a:ext cx="93268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Primary Care: Start at the target dose immediately.</a:t>
            </a:r>
            <a:endParaRPr lang="en-US" sz="1200" dirty="0"/>
          </a:p>
        </p:txBody>
      </p:sp>
      <p:sp>
        <p:nvSpPr>
          <p:cNvPr id="35" name="Text 7"/>
          <p:cNvSpPr/>
          <p:nvPr/>
        </p:nvSpPr>
        <p:spPr>
          <a:xfrm>
            <a:off x="1019175" y="3807768"/>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Clinical Evidence</a:t>
            </a:r>
            <a:endParaRPr lang="en-US" sz="1500" dirty="0"/>
          </a:p>
        </p:txBody>
      </p:sp>
      <p:sp>
        <p:nvSpPr>
          <p:cNvPr id="36" name="Text 8"/>
          <p:cNvSpPr/>
          <p:nvPr/>
        </p:nvSpPr>
        <p:spPr>
          <a:xfrm>
            <a:off x="881063" y="4236393"/>
            <a:ext cx="804672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Significant reduction in </a:t>
            </a:r>
            <a:r>
              <a:rPr lang="en-US" sz="1200" b="1" dirty="0">
                <a:solidFill>
                  <a:srgbClr val="2C3E50"/>
                </a:solidFill>
              </a:rPr>
              <a:t>HF hospitalisation</a:t>
            </a:r>
            <a:r>
              <a:rPr lang="en-US" sz="1200" dirty="0">
                <a:solidFill>
                  <a:srgbClr val="2C3E50"/>
                </a:solidFill>
              </a:rPr>
              <a:t>.</a:t>
            </a:r>
            <a:endParaRPr lang="en-US" sz="1200" dirty="0"/>
          </a:p>
        </p:txBody>
      </p:sp>
      <p:sp>
        <p:nvSpPr>
          <p:cNvPr id="37" name="Text 9"/>
          <p:cNvSpPr/>
          <p:nvPr/>
        </p:nvSpPr>
        <p:spPr>
          <a:xfrm>
            <a:off x="881063" y="4544913"/>
            <a:ext cx="74980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Proven reduction in </a:t>
            </a:r>
            <a:r>
              <a:rPr lang="en-US" sz="1200" b="1" dirty="0">
                <a:solidFill>
                  <a:srgbClr val="2C3E50"/>
                </a:solidFill>
              </a:rPr>
              <a:t>Cardiovascular death</a:t>
            </a:r>
            <a:r>
              <a:rPr lang="en-US" sz="1200" dirty="0">
                <a:solidFill>
                  <a:srgbClr val="2C3E50"/>
                </a:solidFill>
              </a:rPr>
              <a:t>.</a:t>
            </a:r>
            <a:endParaRPr lang="en-US" sz="1200" dirty="0"/>
          </a:p>
        </p:txBody>
      </p:sp>
      <p:sp>
        <p:nvSpPr>
          <p:cNvPr id="38" name="Text 10"/>
          <p:cNvSpPr/>
          <p:nvPr/>
        </p:nvSpPr>
        <p:spPr>
          <a:xfrm>
            <a:off x="881063" y="4853434"/>
            <a:ext cx="106070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Effective across the full spectrum (HFrEF, HFmrEF, HFpEF).</a:t>
            </a:r>
            <a:endParaRPr lang="en-US" sz="1200" dirty="0"/>
          </a:p>
        </p:txBody>
      </p:sp>
      <p:sp>
        <p:nvSpPr>
          <p:cNvPr id="39" name="Text 11"/>
          <p:cNvSpPr/>
          <p:nvPr/>
        </p:nvSpPr>
        <p:spPr>
          <a:xfrm>
            <a:off x="6877050" y="1129605"/>
            <a:ext cx="53149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Renal Safety (eGFR Thresholds)</a:t>
            </a:r>
            <a:endParaRPr lang="en-US" sz="1500" dirty="0"/>
          </a:p>
        </p:txBody>
      </p:sp>
      <p:sp>
        <p:nvSpPr>
          <p:cNvPr id="40" name="Text 12"/>
          <p:cNvSpPr/>
          <p:nvPr/>
        </p:nvSpPr>
        <p:spPr>
          <a:xfrm>
            <a:off x="6477000" y="1558230"/>
            <a:ext cx="5715000"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Check renal function before initiation. Licensed for HF down to:</a:t>
            </a:r>
            <a:endParaRPr lang="en-US" sz="1125" dirty="0"/>
          </a:p>
        </p:txBody>
      </p:sp>
      <p:sp>
        <p:nvSpPr>
          <p:cNvPr id="41" name="Text 13"/>
          <p:cNvSpPr/>
          <p:nvPr/>
        </p:nvSpPr>
        <p:spPr>
          <a:xfrm>
            <a:off x="6477000" y="1963043"/>
            <a:ext cx="2080320"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2C3E50"/>
                </a:solidFill>
              </a:rPr>
              <a:t>Medication</a:t>
            </a:r>
            <a:endParaRPr lang="en-US" sz="1125" dirty="0"/>
          </a:p>
        </p:txBody>
      </p:sp>
      <p:sp>
        <p:nvSpPr>
          <p:cNvPr id="42" name="Text 14"/>
          <p:cNvSpPr/>
          <p:nvPr/>
        </p:nvSpPr>
        <p:spPr>
          <a:xfrm>
            <a:off x="8747820" y="1963043"/>
            <a:ext cx="2634555" cy="4048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2C3E50"/>
                </a:solidFill>
              </a:rPr>
              <a:t>eGFR Limit</a:t>
            </a:r>
            <a:endParaRPr lang="en-US" sz="1125" dirty="0"/>
          </a:p>
        </p:txBody>
      </p:sp>
      <p:sp>
        <p:nvSpPr>
          <p:cNvPr id="43" name="Text 15"/>
          <p:cNvSpPr/>
          <p:nvPr/>
        </p:nvSpPr>
        <p:spPr>
          <a:xfrm>
            <a:off x="6572250" y="2367855"/>
            <a:ext cx="2080320"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Dapagliflozin</a:t>
            </a:r>
            <a:endParaRPr lang="en-US" sz="1125" dirty="0"/>
          </a:p>
        </p:txBody>
      </p:sp>
      <p:sp>
        <p:nvSpPr>
          <p:cNvPr id="44" name="Text 16"/>
          <p:cNvSpPr/>
          <p:nvPr/>
        </p:nvSpPr>
        <p:spPr>
          <a:xfrm>
            <a:off x="8843070" y="2367855"/>
            <a:ext cx="3091182"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25 ml/min/1.73m²</a:t>
            </a:r>
            <a:endParaRPr lang="en-US" sz="1125" dirty="0"/>
          </a:p>
        </p:txBody>
      </p:sp>
      <p:sp>
        <p:nvSpPr>
          <p:cNvPr id="45" name="Text 17"/>
          <p:cNvSpPr/>
          <p:nvPr/>
        </p:nvSpPr>
        <p:spPr>
          <a:xfrm>
            <a:off x="6572250" y="2772668"/>
            <a:ext cx="2080320"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Empagliflozin</a:t>
            </a:r>
            <a:endParaRPr lang="en-US" sz="1125" dirty="0"/>
          </a:p>
        </p:txBody>
      </p:sp>
      <p:sp>
        <p:nvSpPr>
          <p:cNvPr id="46" name="Text 18"/>
          <p:cNvSpPr/>
          <p:nvPr/>
        </p:nvSpPr>
        <p:spPr>
          <a:xfrm>
            <a:off x="8843070" y="2772668"/>
            <a:ext cx="3091182"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20 ml/min/1.73m²</a:t>
            </a:r>
            <a:endParaRPr lang="en-US" sz="1125" dirty="0"/>
          </a:p>
        </p:txBody>
      </p:sp>
      <p:sp>
        <p:nvSpPr>
          <p:cNvPr id="47" name="Text 19"/>
          <p:cNvSpPr/>
          <p:nvPr/>
        </p:nvSpPr>
        <p:spPr>
          <a:xfrm>
            <a:off x="6477000" y="3320355"/>
            <a:ext cx="5715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rPr>
              <a:t>*Doses do not need adjustment for renal function, only initiation checks.</a:t>
            </a:r>
            <a:endParaRPr lang="en-US" sz="1050" dirty="0"/>
          </a:p>
        </p:txBody>
      </p:sp>
      <p:sp>
        <p:nvSpPr>
          <p:cNvPr id="48" name="Text 20"/>
          <p:cNvSpPr/>
          <p:nvPr/>
        </p:nvSpPr>
        <p:spPr>
          <a:xfrm>
            <a:off x="6953250" y="4139505"/>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AKT Exam Pearl: NICE 2025 Update</a:t>
            </a:r>
            <a:endParaRPr lang="en-US" sz="1350" dirty="0"/>
          </a:p>
        </p:txBody>
      </p:sp>
      <p:sp>
        <p:nvSpPr>
          <p:cNvPr id="49" name="Text 21"/>
          <p:cNvSpPr/>
          <p:nvPr/>
        </p:nvSpPr>
        <p:spPr>
          <a:xfrm>
            <a:off x="6953250" y="4444305"/>
            <a:ext cx="466725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rPr>
              <a:t>SGLT2i are now </a:t>
            </a:r>
            <a:r>
              <a:rPr lang="en-US" sz="1125" u="sng" dirty="0">
                <a:solidFill>
                  <a:srgbClr val="FFFFFF"/>
                </a:solidFill>
              </a:rPr>
              <a:t>first-line</a:t>
            </a:r>
            <a:r>
              <a:rPr lang="en-US" sz="1125" dirty="0">
                <a:solidFill>
                  <a:srgbClr val="FFFFFF"/>
                </a:solidFill>
              </a:rPr>
              <a:t> combination therapy for HFrEF. Offer all four pillars simultaneously to improve outcomes.</a:t>
            </a:r>
            <a:endParaRPr lang="en-US" sz="1125" dirty="0"/>
          </a:p>
        </p:txBody>
      </p:sp>
      <p:sp>
        <p:nvSpPr>
          <p:cNvPr id="50" name="Text 22"/>
          <p:cNvSpPr/>
          <p:nvPr/>
        </p:nvSpPr>
        <p:spPr>
          <a:xfrm>
            <a:off x="0" y="6400800"/>
            <a:ext cx="11430000" cy="457200"/>
          </a:xfrm>
          <a:prstGeom prst="rect">
            <a:avLst/>
          </a:prstGeom>
          <a:noFill/>
          <a:ln/>
        </p:spPr>
        <p:txBody>
          <a:bodyPr vert="horz" wrap="square" lIns="0" tIns="0" rIns="0" bIns="0" rtlCol="0" anchor="ctr"/>
          <a:lstStyle/>
          <a:p>
            <a:pPr marL="0" indent="0" algn="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034355"/>
            <a:ext cx="5572125" cy="1952625"/>
          </a:xfrm>
          <a:prstGeom prst="rect">
            <a:avLst/>
          </a:prstGeom>
        </p:spPr>
      </p:pic>
      <p:pic>
        <p:nvPicPr>
          <p:cNvPr id="6" name="Image 4" descr="preencoded.png"/>
          <p:cNvPicPr>
            <a:picLocks noChangeAspect="1"/>
          </p:cNvPicPr>
          <p:nvPr/>
        </p:nvPicPr>
        <p:blipFill>
          <a:blip r:embed="rId6"/>
          <a:stretch>
            <a:fillRect/>
          </a:stretch>
        </p:blipFill>
        <p:spPr>
          <a:xfrm>
            <a:off x="571500" y="1265783"/>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1634430"/>
            <a:ext cx="166688" cy="137220"/>
          </a:xfrm>
          <a:prstGeom prst="rect">
            <a:avLst/>
          </a:prstGeom>
        </p:spPr>
      </p:pic>
      <p:pic>
        <p:nvPicPr>
          <p:cNvPr id="8" name="Image 6" descr="preencoded.png"/>
          <p:cNvPicPr>
            <a:picLocks noChangeAspect="1"/>
          </p:cNvPicPr>
          <p:nvPr/>
        </p:nvPicPr>
        <p:blipFill>
          <a:blip r:embed="rId8"/>
          <a:stretch>
            <a:fillRect/>
          </a:stretch>
        </p:blipFill>
        <p:spPr>
          <a:xfrm>
            <a:off x="571500" y="1958280"/>
            <a:ext cx="166688" cy="145852"/>
          </a:xfrm>
          <a:prstGeom prst="rect">
            <a:avLst/>
          </a:prstGeom>
        </p:spPr>
      </p:pic>
      <p:pic>
        <p:nvPicPr>
          <p:cNvPr id="9" name="Image 7" descr="preencoded.png"/>
          <p:cNvPicPr>
            <a:picLocks noChangeAspect="1"/>
          </p:cNvPicPr>
          <p:nvPr/>
        </p:nvPicPr>
        <p:blipFill>
          <a:blip r:embed="rId9"/>
          <a:stretch>
            <a:fillRect/>
          </a:stretch>
        </p:blipFill>
        <p:spPr>
          <a:xfrm>
            <a:off x="571500" y="2510730"/>
            <a:ext cx="166688" cy="137220"/>
          </a:xfrm>
          <a:prstGeom prst="rect">
            <a:avLst/>
          </a:prstGeom>
        </p:spPr>
      </p:pic>
      <p:pic>
        <p:nvPicPr>
          <p:cNvPr id="10" name="Image 8" descr="preencoded.png"/>
          <p:cNvPicPr>
            <a:picLocks noChangeAspect="1"/>
          </p:cNvPicPr>
          <p:nvPr/>
        </p:nvPicPr>
        <p:blipFill>
          <a:blip r:embed="rId10"/>
          <a:stretch>
            <a:fillRect/>
          </a:stretch>
        </p:blipFill>
        <p:spPr>
          <a:xfrm>
            <a:off x="381000" y="3177480"/>
            <a:ext cx="5572125" cy="1957388"/>
          </a:xfrm>
          <a:prstGeom prst="rect">
            <a:avLst/>
          </a:prstGeom>
        </p:spPr>
      </p:pic>
      <p:pic>
        <p:nvPicPr>
          <p:cNvPr id="11" name="Image 9" descr="preencoded.png"/>
          <p:cNvPicPr>
            <a:picLocks noChangeAspect="1"/>
          </p:cNvPicPr>
          <p:nvPr/>
        </p:nvPicPr>
        <p:blipFill>
          <a:blip r:embed="rId11"/>
          <a:stretch>
            <a:fillRect/>
          </a:stretch>
        </p:blipFill>
        <p:spPr>
          <a:xfrm>
            <a:off x="571500" y="3408908"/>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571500" y="3739455"/>
            <a:ext cx="5191125" cy="1204913"/>
          </a:xfrm>
          <a:prstGeom prst="rect">
            <a:avLst/>
          </a:prstGeom>
        </p:spPr>
      </p:pic>
      <p:pic>
        <p:nvPicPr>
          <p:cNvPr id="13" name="Image 11" descr="preencoded.png"/>
          <p:cNvPicPr>
            <a:picLocks noChangeAspect="1"/>
          </p:cNvPicPr>
          <p:nvPr/>
        </p:nvPicPr>
        <p:blipFill>
          <a:blip r:embed="rId13"/>
          <a:stretch>
            <a:fillRect/>
          </a:stretch>
        </p:blipFill>
        <p:spPr>
          <a:xfrm>
            <a:off x="666750" y="3834705"/>
            <a:ext cx="1202531" cy="233362"/>
          </a:xfrm>
          <a:prstGeom prst="rect">
            <a:avLst/>
          </a:prstGeom>
        </p:spPr>
      </p:pic>
      <p:pic>
        <p:nvPicPr>
          <p:cNvPr id="14" name="Image 12" descr="preencoded.png"/>
          <p:cNvPicPr>
            <a:picLocks noChangeAspect="1"/>
          </p:cNvPicPr>
          <p:nvPr/>
        </p:nvPicPr>
        <p:blipFill>
          <a:blip r:embed="rId14"/>
          <a:stretch>
            <a:fillRect/>
          </a:stretch>
        </p:blipFill>
        <p:spPr>
          <a:xfrm>
            <a:off x="1964531" y="3834705"/>
            <a:ext cx="1803797" cy="233362"/>
          </a:xfrm>
          <a:prstGeom prst="rect">
            <a:avLst/>
          </a:prstGeom>
        </p:spPr>
      </p:pic>
      <p:pic>
        <p:nvPicPr>
          <p:cNvPr id="15" name="Image 13" descr="preencoded.png"/>
          <p:cNvPicPr>
            <a:picLocks noChangeAspect="1"/>
          </p:cNvPicPr>
          <p:nvPr/>
        </p:nvPicPr>
        <p:blipFill>
          <a:blip r:embed="rId15"/>
          <a:stretch>
            <a:fillRect/>
          </a:stretch>
        </p:blipFill>
        <p:spPr>
          <a:xfrm>
            <a:off x="3863578" y="3834705"/>
            <a:ext cx="1803797" cy="233362"/>
          </a:xfrm>
          <a:prstGeom prst="rect">
            <a:avLst/>
          </a:prstGeom>
        </p:spPr>
      </p:pic>
      <p:pic>
        <p:nvPicPr>
          <p:cNvPr id="16" name="Image 14" descr="preencoded.png"/>
          <p:cNvPicPr>
            <a:picLocks noChangeAspect="1"/>
          </p:cNvPicPr>
          <p:nvPr/>
        </p:nvPicPr>
        <p:blipFill>
          <a:blip r:embed="rId16"/>
          <a:stretch>
            <a:fillRect/>
          </a:stretch>
        </p:blipFill>
        <p:spPr>
          <a:xfrm>
            <a:off x="381000" y="5325368"/>
            <a:ext cx="5572125" cy="1204913"/>
          </a:xfrm>
          <a:prstGeom prst="rect">
            <a:avLst/>
          </a:prstGeom>
        </p:spPr>
      </p:pic>
      <p:pic>
        <p:nvPicPr>
          <p:cNvPr id="17" name="Image 15" descr="preencoded.png"/>
          <p:cNvPicPr>
            <a:picLocks noChangeAspect="1"/>
          </p:cNvPicPr>
          <p:nvPr/>
        </p:nvPicPr>
        <p:blipFill>
          <a:blip r:embed="rId17"/>
          <a:stretch>
            <a:fillRect/>
          </a:stretch>
        </p:blipFill>
        <p:spPr>
          <a:xfrm>
            <a:off x="523875" y="5506343"/>
            <a:ext cx="190500" cy="152400"/>
          </a:xfrm>
          <a:prstGeom prst="rect">
            <a:avLst/>
          </a:prstGeom>
        </p:spPr>
      </p:pic>
      <p:pic>
        <p:nvPicPr>
          <p:cNvPr id="19" name="Image 17" descr="preencoded.png"/>
          <p:cNvPicPr>
            <a:picLocks noChangeAspect="1"/>
          </p:cNvPicPr>
          <p:nvPr/>
        </p:nvPicPr>
        <p:blipFill>
          <a:blip r:embed="rId18"/>
          <a:stretch>
            <a:fillRect/>
          </a:stretch>
        </p:blipFill>
        <p:spPr>
          <a:xfrm>
            <a:off x="5972912" y="352347"/>
            <a:ext cx="3139733" cy="4030046"/>
          </a:xfrm>
          <a:prstGeom prst="rect">
            <a:avLst/>
          </a:prstGeom>
        </p:spPr>
      </p:pic>
      <p:pic>
        <p:nvPicPr>
          <p:cNvPr id="21" name="Image 19" descr="preencoded.png"/>
          <p:cNvPicPr>
            <a:picLocks noChangeAspect="1"/>
          </p:cNvPicPr>
          <p:nvPr/>
        </p:nvPicPr>
        <p:blipFill>
          <a:blip r:embed="rId19"/>
          <a:stretch>
            <a:fillRect/>
          </a:stretch>
        </p:blipFill>
        <p:spPr>
          <a:xfrm>
            <a:off x="9132433" y="2001142"/>
            <a:ext cx="2916692" cy="4257676"/>
          </a:xfrm>
          <a:prstGeom prst="rect">
            <a:avLst/>
          </a:prstGeom>
        </p:spPr>
      </p:pic>
      <p:pic>
        <p:nvPicPr>
          <p:cNvPr id="22" name="Image 20" descr="preencoded.png"/>
          <p:cNvPicPr>
            <a:picLocks noChangeAspect="1"/>
          </p:cNvPicPr>
          <p:nvPr/>
        </p:nvPicPr>
        <p:blipFill>
          <a:blip r:embed="rId20"/>
          <a:stretch>
            <a:fillRect/>
          </a:stretch>
        </p:blipFill>
        <p:spPr>
          <a:xfrm>
            <a:off x="0" y="6530280"/>
            <a:ext cx="12192000" cy="327720"/>
          </a:xfrm>
          <a:prstGeom prst="rect">
            <a:avLst/>
          </a:prstGeom>
        </p:spPr>
      </p:pic>
      <p:sp>
        <p:nvSpPr>
          <p:cNvPr id="23" name="Text 0"/>
          <p:cNvSpPr/>
          <p:nvPr/>
        </p:nvSpPr>
        <p:spPr>
          <a:xfrm>
            <a:off x="523875" y="28575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Diuretics for Congestion Management</a:t>
            </a:r>
            <a:endParaRPr lang="en-US" sz="2100" dirty="0"/>
          </a:p>
        </p:txBody>
      </p:sp>
      <p:sp>
        <p:nvSpPr>
          <p:cNvPr id="24" name="Text 1"/>
          <p:cNvSpPr/>
          <p:nvPr/>
        </p:nvSpPr>
        <p:spPr>
          <a:xfrm>
            <a:off x="523875" y="64383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5" name="Text 2"/>
          <p:cNvSpPr/>
          <p:nvPr/>
        </p:nvSpPr>
        <p:spPr>
          <a:xfrm>
            <a:off x="881063" y="1224855"/>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Key Principles</a:t>
            </a:r>
            <a:endParaRPr lang="en-US" sz="1350" dirty="0"/>
          </a:p>
        </p:txBody>
      </p:sp>
      <p:sp>
        <p:nvSpPr>
          <p:cNvPr id="26" name="Text 3"/>
          <p:cNvSpPr/>
          <p:nvPr/>
        </p:nvSpPr>
        <p:spPr>
          <a:xfrm>
            <a:off x="833438" y="1596330"/>
            <a:ext cx="1060704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Primary role is </a:t>
            </a:r>
            <a:r>
              <a:rPr lang="en-US" sz="1200" b="1" dirty="0">
                <a:solidFill>
                  <a:srgbClr val="2C3E50"/>
                </a:solidFill>
              </a:rPr>
              <a:t>symptom relief</a:t>
            </a:r>
            <a:r>
              <a:rPr lang="en-US" sz="1200" dirty="0">
                <a:solidFill>
                  <a:srgbClr val="2C3E50"/>
                </a:solidFill>
              </a:rPr>
              <a:t> through congestion control.</a:t>
            </a:r>
            <a:endParaRPr lang="en-US" sz="1200" dirty="0"/>
          </a:p>
        </p:txBody>
      </p:sp>
      <p:sp>
        <p:nvSpPr>
          <p:cNvPr id="27" name="Text 4"/>
          <p:cNvSpPr/>
          <p:nvPr/>
        </p:nvSpPr>
        <p:spPr>
          <a:xfrm>
            <a:off x="833438" y="1920180"/>
            <a:ext cx="4929188"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C0392B"/>
                </a:solidFill>
              </a:rPr>
              <a:t>Not disease-modifying:</a:t>
            </a:r>
            <a:r>
              <a:rPr lang="en-US" sz="1200" dirty="0">
                <a:solidFill>
                  <a:srgbClr val="2C3E50"/>
                </a:solidFill>
              </a:rPr>
              <a:t> They do not reduce mortality (unlike the Four Pillars).</a:t>
            </a:r>
            <a:endParaRPr lang="en-US" sz="1200" dirty="0"/>
          </a:p>
        </p:txBody>
      </p:sp>
      <p:sp>
        <p:nvSpPr>
          <p:cNvPr id="28" name="Text 5"/>
          <p:cNvSpPr/>
          <p:nvPr/>
        </p:nvSpPr>
        <p:spPr>
          <a:xfrm>
            <a:off x="833438" y="2472630"/>
            <a:ext cx="11358563"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Titrate dose up or down based on symptoms, weight, and fluid status.</a:t>
            </a:r>
            <a:endParaRPr lang="en-US" sz="1200" dirty="0"/>
          </a:p>
        </p:txBody>
      </p:sp>
      <p:sp>
        <p:nvSpPr>
          <p:cNvPr id="29" name="Text 6"/>
          <p:cNvSpPr/>
          <p:nvPr/>
        </p:nvSpPr>
        <p:spPr>
          <a:xfrm>
            <a:off x="881063" y="336798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Common Agents &amp; Dosing</a:t>
            </a:r>
            <a:endParaRPr lang="en-US" sz="1350" dirty="0"/>
          </a:p>
        </p:txBody>
      </p:sp>
      <p:sp>
        <p:nvSpPr>
          <p:cNvPr id="30" name="Text 7"/>
          <p:cNvSpPr/>
          <p:nvPr/>
        </p:nvSpPr>
        <p:spPr>
          <a:xfrm>
            <a:off x="666750" y="3834705"/>
            <a:ext cx="1202531" cy="233362"/>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rPr>
              <a:t>DRUG</a:t>
            </a:r>
            <a:endParaRPr lang="en-US" sz="975" dirty="0"/>
          </a:p>
        </p:txBody>
      </p:sp>
      <p:sp>
        <p:nvSpPr>
          <p:cNvPr id="31" name="Text 8"/>
          <p:cNvSpPr/>
          <p:nvPr/>
        </p:nvSpPr>
        <p:spPr>
          <a:xfrm>
            <a:off x="1964531" y="3834705"/>
            <a:ext cx="1803797" cy="233362"/>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rPr>
              <a:t>STARTING</a:t>
            </a:r>
            <a:endParaRPr lang="en-US" sz="975" dirty="0"/>
          </a:p>
        </p:txBody>
      </p:sp>
      <p:sp>
        <p:nvSpPr>
          <p:cNvPr id="32" name="Text 9"/>
          <p:cNvSpPr/>
          <p:nvPr/>
        </p:nvSpPr>
        <p:spPr>
          <a:xfrm>
            <a:off x="3863578" y="3834705"/>
            <a:ext cx="1803797" cy="233362"/>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rPr>
              <a:t>NOTES</a:t>
            </a:r>
            <a:endParaRPr lang="en-US" sz="975" dirty="0"/>
          </a:p>
        </p:txBody>
      </p:sp>
      <p:sp>
        <p:nvSpPr>
          <p:cNvPr id="33" name="Text 10"/>
          <p:cNvSpPr/>
          <p:nvPr/>
        </p:nvSpPr>
        <p:spPr>
          <a:xfrm>
            <a:off x="666750" y="4229993"/>
            <a:ext cx="160020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Furosemide</a:t>
            </a:r>
            <a:endParaRPr lang="en-US" sz="1050" dirty="0"/>
          </a:p>
        </p:txBody>
      </p:sp>
      <p:sp>
        <p:nvSpPr>
          <p:cNvPr id="34" name="Text 11"/>
          <p:cNvSpPr/>
          <p:nvPr/>
        </p:nvSpPr>
        <p:spPr>
          <a:xfrm>
            <a:off x="1964531" y="4163318"/>
            <a:ext cx="2186940" cy="2952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20–40 mg OD</a:t>
            </a:r>
            <a:endParaRPr lang="en-US" sz="1050" dirty="0"/>
          </a:p>
        </p:txBody>
      </p:sp>
      <p:sp>
        <p:nvSpPr>
          <p:cNvPr id="35" name="Text 12"/>
          <p:cNvSpPr/>
          <p:nvPr/>
        </p:nvSpPr>
        <p:spPr>
          <a:xfrm>
            <a:off x="3863578" y="4163318"/>
            <a:ext cx="3520440" cy="2952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Standard loop diuretic</a:t>
            </a:r>
            <a:endParaRPr lang="en-US" sz="1050" dirty="0"/>
          </a:p>
        </p:txBody>
      </p:sp>
      <p:sp>
        <p:nvSpPr>
          <p:cNvPr id="36" name="Text 13"/>
          <p:cNvSpPr/>
          <p:nvPr/>
        </p:nvSpPr>
        <p:spPr>
          <a:xfrm>
            <a:off x="666750" y="4620518"/>
            <a:ext cx="1600200" cy="1524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Bumetanide</a:t>
            </a:r>
            <a:endParaRPr lang="en-US" sz="1050" dirty="0"/>
          </a:p>
        </p:txBody>
      </p:sp>
      <p:sp>
        <p:nvSpPr>
          <p:cNvPr id="37" name="Text 14"/>
          <p:cNvSpPr/>
          <p:nvPr/>
        </p:nvSpPr>
        <p:spPr>
          <a:xfrm>
            <a:off x="1964531" y="4553843"/>
            <a:ext cx="2080260" cy="2952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0.5–1 mg OD</a:t>
            </a:r>
            <a:endParaRPr lang="en-US" sz="1050" dirty="0"/>
          </a:p>
        </p:txBody>
      </p:sp>
      <p:sp>
        <p:nvSpPr>
          <p:cNvPr id="38" name="Text 15"/>
          <p:cNvSpPr/>
          <p:nvPr/>
        </p:nvSpPr>
        <p:spPr>
          <a:xfrm>
            <a:off x="3863578" y="4553843"/>
            <a:ext cx="3520440" cy="2952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Higher bioavailability</a:t>
            </a:r>
            <a:endParaRPr lang="en-US" sz="1050" dirty="0"/>
          </a:p>
        </p:txBody>
      </p:sp>
      <p:sp>
        <p:nvSpPr>
          <p:cNvPr id="39" name="Text 16"/>
          <p:cNvSpPr/>
          <p:nvPr/>
        </p:nvSpPr>
        <p:spPr>
          <a:xfrm>
            <a:off x="790575" y="5468243"/>
            <a:ext cx="5486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Safe to Manage in Primary Care</a:t>
            </a:r>
            <a:endParaRPr lang="en-US" sz="1200" dirty="0"/>
          </a:p>
        </p:txBody>
      </p:sp>
      <p:sp>
        <p:nvSpPr>
          <p:cNvPr id="40" name="Text 17"/>
          <p:cNvSpPr/>
          <p:nvPr/>
        </p:nvSpPr>
        <p:spPr>
          <a:xfrm>
            <a:off x="523875" y="5744468"/>
            <a:ext cx="5286375" cy="6429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GPs should adjust loop diuretics independently for stable patients. Always review U&amp;Es and BP after significant changes to avoid dehydration or electrolyte imbalance.</a:t>
            </a:r>
            <a:endParaRPr lang="en-US" sz="1125" dirty="0"/>
          </a:p>
        </p:txBody>
      </p:sp>
      <p:sp>
        <p:nvSpPr>
          <p:cNvPr id="41" name="Text 18"/>
          <p:cNvSpPr/>
          <p:nvPr/>
        </p:nvSpPr>
        <p:spPr>
          <a:xfrm>
            <a:off x="381000" y="660841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42" name="Text 19"/>
          <p:cNvSpPr/>
          <p:nvPr/>
        </p:nvSpPr>
        <p:spPr>
          <a:xfrm>
            <a:off x="10661154" y="660841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1722239"/>
            <a:ext cx="6715125" cy="3638252"/>
          </a:xfrm>
          <a:prstGeom prst="rect">
            <a:avLst/>
          </a:prstGeom>
        </p:spPr>
      </p:pic>
      <p:pic>
        <p:nvPicPr>
          <p:cNvPr id="6" name="Image 4" descr="preencoded.png"/>
          <p:cNvPicPr>
            <a:picLocks noChangeAspect="1"/>
          </p:cNvPicPr>
          <p:nvPr/>
        </p:nvPicPr>
        <p:blipFill>
          <a:blip r:embed="rId6"/>
          <a:stretch>
            <a:fillRect/>
          </a:stretch>
        </p:blipFill>
        <p:spPr>
          <a:xfrm>
            <a:off x="619125" y="1960364"/>
            <a:ext cx="6238875" cy="352425"/>
          </a:xfrm>
          <a:prstGeom prst="rect">
            <a:avLst/>
          </a:prstGeom>
        </p:spPr>
      </p:pic>
      <p:pic>
        <p:nvPicPr>
          <p:cNvPr id="7" name="Image 5" descr="preencoded.png"/>
          <p:cNvPicPr>
            <a:picLocks noChangeAspect="1"/>
          </p:cNvPicPr>
          <p:nvPr/>
        </p:nvPicPr>
        <p:blipFill>
          <a:blip r:embed="rId7"/>
          <a:stretch>
            <a:fillRect/>
          </a:stretch>
        </p:blipFill>
        <p:spPr>
          <a:xfrm>
            <a:off x="619125" y="2008436"/>
            <a:ext cx="214313" cy="175320"/>
          </a:xfrm>
          <a:prstGeom prst="rect">
            <a:avLst/>
          </a:prstGeom>
        </p:spPr>
      </p:pic>
      <p:pic>
        <p:nvPicPr>
          <p:cNvPr id="8" name="Image 6" descr="preencoded.png"/>
          <p:cNvPicPr>
            <a:picLocks noChangeAspect="1"/>
          </p:cNvPicPr>
          <p:nvPr/>
        </p:nvPicPr>
        <p:blipFill>
          <a:blip r:embed="rId8"/>
          <a:stretch>
            <a:fillRect/>
          </a:stretch>
        </p:blipFill>
        <p:spPr>
          <a:xfrm>
            <a:off x="619125" y="2503289"/>
            <a:ext cx="3024188" cy="1112341"/>
          </a:xfrm>
          <a:prstGeom prst="rect">
            <a:avLst/>
          </a:prstGeom>
        </p:spPr>
      </p:pic>
      <p:pic>
        <p:nvPicPr>
          <p:cNvPr id="9" name="Image 7" descr="preencoded.png"/>
          <p:cNvPicPr>
            <a:picLocks noChangeAspect="1"/>
          </p:cNvPicPr>
          <p:nvPr/>
        </p:nvPicPr>
        <p:blipFill>
          <a:blip r:embed="rId9"/>
          <a:stretch>
            <a:fillRect/>
          </a:stretch>
        </p:blipFill>
        <p:spPr>
          <a:xfrm>
            <a:off x="762000" y="2756743"/>
            <a:ext cx="167878" cy="134243"/>
          </a:xfrm>
          <a:prstGeom prst="rect">
            <a:avLst/>
          </a:prstGeom>
        </p:spPr>
      </p:pic>
      <p:pic>
        <p:nvPicPr>
          <p:cNvPr id="10" name="Image 8" descr="preencoded.png"/>
          <p:cNvPicPr>
            <a:picLocks noChangeAspect="1"/>
          </p:cNvPicPr>
          <p:nvPr/>
        </p:nvPicPr>
        <p:blipFill>
          <a:blip r:embed="rId10"/>
          <a:stretch>
            <a:fillRect/>
          </a:stretch>
        </p:blipFill>
        <p:spPr>
          <a:xfrm>
            <a:off x="3833812" y="2503289"/>
            <a:ext cx="3024188" cy="1112341"/>
          </a:xfrm>
          <a:prstGeom prst="rect">
            <a:avLst/>
          </a:prstGeom>
        </p:spPr>
      </p:pic>
      <p:pic>
        <p:nvPicPr>
          <p:cNvPr id="11" name="Image 9" descr="preencoded.png"/>
          <p:cNvPicPr>
            <a:picLocks noChangeAspect="1"/>
          </p:cNvPicPr>
          <p:nvPr/>
        </p:nvPicPr>
        <p:blipFill>
          <a:blip r:embed="rId11"/>
          <a:stretch>
            <a:fillRect/>
          </a:stretch>
        </p:blipFill>
        <p:spPr>
          <a:xfrm>
            <a:off x="3976687" y="2754064"/>
            <a:ext cx="174427" cy="139452"/>
          </a:xfrm>
          <a:prstGeom prst="rect">
            <a:avLst/>
          </a:prstGeom>
        </p:spPr>
      </p:pic>
      <p:pic>
        <p:nvPicPr>
          <p:cNvPr id="12" name="Image 10" descr="preencoded.png"/>
          <p:cNvPicPr>
            <a:picLocks noChangeAspect="1"/>
          </p:cNvPicPr>
          <p:nvPr/>
        </p:nvPicPr>
        <p:blipFill>
          <a:blip r:embed="rId12"/>
          <a:stretch>
            <a:fillRect/>
          </a:stretch>
        </p:blipFill>
        <p:spPr>
          <a:xfrm>
            <a:off x="619125" y="3806130"/>
            <a:ext cx="3024188" cy="925711"/>
          </a:xfrm>
          <a:prstGeom prst="rect">
            <a:avLst/>
          </a:prstGeom>
        </p:spPr>
      </p:pic>
      <p:pic>
        <p:nvPicPr>
          <p:cNvPr id="13" name="Image 11" descr="preencoded.png"/>
          <p:cNvPicPr>
            <a:picLocks noChangeAspect="1"/>
          </p:cNvPicPr>
          <p:nvPr/>
        </p:nvPicPr>
        <p:blipFill>
          <a:blip r:embed="rId13"/>
          <a:stretch>
            <a:fillRect/>
          </a:stretch>
        </p:blipFill>
        <p:spPr>
          <a:xfrm>
            <a:off x="762000" y="4059585"/>
            <a:ext cx="167729" cy="134094"/>
          </a:xfrm>
          <a:prstGeom prst="rect">
            <a:avLst/>
          </a:prstGeom>
        </p:spPr>
      </p:pic>
      <p:pic>
        <p:nvPicPr>
          <p:cNvPr id="14" name="Image 12" descr="preencoded.png"/>
          <p:cNvPicPr>
            <a:picLocks noChangeAspect="1"/>
          </p:cNvPicPr>
          <p:nvPr/>
        </p:nvPicPr>
        <p:blipFill>
          <a:blip r:embed="rId14"/>
          <a:stretch>
            <a:fillRect/>
          </a:stretch>
        </p:blipFill>
        <p:spPr>
          <a:xfrm>
            <a:off x="3833812" y="3806130"/>
            <a:ext cx="3024188" cy="925711"/>
          </a:xfrm>
          <a:prstGeom prst="rect">
            <a:avLst/>
          </a:prstGeom>
        </p:spPr>
      </p:pic>
      <p:pic>
        <p:nvPicPr>
          <p:cNvPr id="15" name="Image 13" descr="preencoded.png"/>
          <p:cNvPicPr>
            <a:picLocks noChangeAspect="1"/>
          </p:cNvPicPr>
          <p:nvPr/>
        </p:nvPicPr>
        <p:blipFill>
          <a:blip r:embed="rId15"/>
          <a:stretch>
            <a:fillRect/>
          </a:stretch>
        </p:blipFill>
        <p:spPr>
          <a:xfrm>
            <a:off x="3976687" y="4059882"/>
            <a:ext cx="166985" cy="133499"/>
          </a:xfrm>
          <a:prstGeom prst="rect">
            <a:avLst/>
          </a:prstGeom>
        </p:spPr>
      </p:pic>
      <p:pic>
        <p:nvPicPr>
          <p:cNvPr id="16" name="Image 14" descr="preencoded.png"/>
          <p:cNvPicPr>
            <a:picLocks noChangeAspect="1"/>
          </p:cNvPicPr>
          <p:nvPr/>
        </p:nvPicPr>
        <p:blipFill>
          <a:blip r:embed="rId16"/>
          <a:stretch>
            <a:fillRect/>
          </a:stretch>
        </p:blipFill>
        <p:spPr>
          <a:xfrm>
            <a:off x="7334250" y="1884015"/>
            <a:ext cx="4476750" cy="1562100"/>
          </a:xfrm>
          <a:prstGeom prst="rect">
            <a:avLst/>
          </a:prstGeom>
        </p:spPr>
      </p:pic>
      <p:pic>
        <p:nvPicPr>
          <p:cNvPr id="17" name="Image 15" descr="preencoded.png"/>
          <p:cNvPicPr>
            <a:picLocks noChangeAspect="1"/>
          </p:cNvPicPr>
          <p:nvPr/>
        </p:nvPicPr>
        <p:blipFill>
          <a:blip r:embed="rId17"/>
          <a:stretch>
            <a:fillRect/>
          </a:stretch>
        </p:blipFill>
        <p:spPr>
          <a:xfrm>
            <a:off x="7524750" y="2110383"/>
            <a:ext cx="190500" cy="152400"/>
          </a:xfrm>
          <a:prstGeom prst="rect">
            <a:avLst/>
          </a:prstGeom>
        </p:spPr>
      </p:pic>
      <p:pic>
        <p:nvPicPr>
          <p:cNvPr id="18" name="Image 16" descr="preencoded.png"/>
          <p:cNvPicPr>
            <a:picLocks noChangeAspect="1"/>
          </p:cNvPicPr>
          <p:nvPr/>
        </p:nvPicPr>
        <p:blipFill>
          <a:blip r:embed="rId18"/>
          <a:stretch>
            <a:fillRect/>
          </a:stretch>
        </p:blipFill>
        <p:spPr>
          <a:xfrm>
            <a:off x="7334250" y="3636615"/>
            <a:ext cx="4476750" cy="1562100"/>
          </a:xfrm>
          <a:prstGeom prst="rect">
            <a:avLst/>
          </a:prstGeom>
        </p:spPr>
      </p:pic>
      <p:pic>
        <p:nvPicPr>
          <p:cNvPr id="19" name="Image 17" descr="preencoded.png"/>
          <p:cNvPicPr>
            <a:picLocks noChangeAspect="1"/>
          </p:cNvPicPr>
          <p:nvPr/>
        </p:nvPicPr>
        <p:blipFill>
          <a:blip r:embed="rId19"/>
          <a:stretch>
            <a:fillRect/>
          </a:stretch>
        </p:blipFill>
        <p:spPr>
          <a:xfrm>
            <a:off x="7524750" y="3862983"/>
            <a:ext cx="190500" cy="152400"/>
          </a:xfrm>
          <a:prstGeom prst="rect">
            <a:avLst/>
          </a:prstGeom>
        </p:spPr>
      </p:pic>
      <p:pic>
        <p:nvPicPr>
          <p:cNvPr id="20" name="Image 18" descr="preencoded.png"/>
          <p:cNvPicPr>
            <a:picLocks noChangeAspect="1"/>
          </p:cNvPicPr>
          <p:nvPr/>
        </p:nvPicPr>
        <p:blipFill>
          <a:blip r:embed="rId20"/>
          <a:stretch>
            <a:fillRect/>
          </a:stretch>
        </p:blipFill>
        <p:spPr>
          <a:xfrm>
            <a:off x="381000" y="6381750"/>
            <a:ext cx="11430000" cy="381000"/>
          </a:xfrm>
          <a:prstGeom prst="rect">
            <a:avLst/>
          </a:prstGeom>
        </p:spPr>
      </p:pic>
      <p:sp>
        <p:nvSpPr>
          <p:cNvPr id="21"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Management of HFmrEF (EF 40–49%)</a:t>
            </a:r>
            <a:endParaRPr lang="en-US" sz="2100" dirty="0"/>
          </a:p>
        </p:txBody>
      </p:sp>
      <p:sp>
        <p:nvSpPr>
          <p:cNvPr id="22"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3" name="Text 2"/>
          <p:cNvSpPr/>
          <p:nvPr/>
        </p:nvSpPr>
        <p:spPr>
          <a:xfrm>
            <a:off x="928688" y="1960364"/>
            <a:ext cx="11247120" cy="35242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 NICE 2025: Consider Four Pillar Combination Therapy</a:t>
            </a:r>
            <a:endParaRPr lang="en-US" sz="1350" dirty="0"/>
          </a:p>
        </p:txBody>
      </p:sp>
      <p:sp>
        <p:nvSpPr>
          <p:cNvPr id="24" name="Text 3"/>
          <p:cNvSpPr/>
          <p:nvPr/>
        </p:nvSpPr>
        <p:spPr>
          <a:xfrm>
            <a:off x="1072753" y="2646164"/>
            <a:ext cx="2560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RAS Inhibitors</a:t>
            </a:r>
            <a:endParaRPr lang="en-US" sz="1200" dirty="0"/>
          </a:p>
        </p:txBody>
      </p:sp>
      <p:sp>
        <p:nvSpPr>
          <p:cNvPr id="25" name="Text 4"/>
          <p:cNvSpPr/>
          <p:nvPr/>
        </p:nvSpPr>
        <p:spPr>
          <a:xfrm>
            <a:off x="1072753" y="2912864"/>
            <a:ext cx="2427684" cy="559891"/>
          </a:xfrm>
          <a:prstGeom prst="rect">
            <a:avLst/>
          </a:prstGeom>
          <a:noFill/>
          <a:ln/>
        </p:spPr>
        <p:txBody>
          <a:bodyPr vert="horz" wrap="square" lIns="0" tIns="0" rIns="0" bIns="0" rtlCol="0" anchor="ctr"/>
          <a:lstStyle/>
          <a:p>
            <a:pPr marL="0" indent="0">
              <a:lnSpc>
                <a:spcPts val="1470"/>
              </a:lnSpc>
              <a:buNone/>
            </a:pPr>
            <a:r>
              <a:rPr lang="en-US" sz="1050" dirty="0">
                <a:solidFill>
                  <a:srgbClr val="5D6D7E"/>
                </a:solidFill>
              </a:rPr>
              <a:t>ACEi or ARB (e.g. Ramipril, Candesartan). ARNI if already on therapy.</a:t>
            </a:r>
            <a:endParaRPr lang="en-US" sz="1050" dirty="0"/>
          </a:p>
        </p:txBody>
      </p:sp>
      <p:sp>
        <p:nvSpPr>
          <p:cNvPr id="26" name="Text 5"/>
          <p:cNvSpPr/>
          <p:nvPr/>
        </p:nvSpPr>
        <p:spPr>
          <a:xfrm>
            <a:off x="4293989" y="2646164"/>
            <a:ext cx="2421136"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Beta-Blockers</a:t>
            </a:r>
            <a:endParaRPr lang="en-US" sz="1200" dirty="0"/>
          </a:p>
        </p:txBody>
      </p:sp>
      <p:sp>
        <p:nvSpPr>
          <p:cNvPr id="27" name="Text 6"/>
          <p:cNvSpPr/>
          <p:nvPr/>
        </p:nvSpPr>
        <p:spPr>
          <a:xfrm>
            <a:off x="4293989" y="2912864"/>
            <a:ext cx="2421136" cy="373261"/>
          </a:xfrm>
          <a:prstGeom prst="rect">
            <a:avLst/>
          </a:prstGeom>
          <a:noFill/>
          <a:ln/>
        </p:spPr>
        <p:txBody>
          <a:bodyPr vert="horz" wrap="square" lIns="0" tIns="0" rIns="0" bIns="0" rtlCol="0" anchor="ctr"/>
          <a:lstStyle/>
          <a:p>
            <a:pPr marL="0" indent="0">
              <a:lnSpc>
                <a:spcPts val="1470"/>
              </a:lnSpc>
              <a:buNone/>
            </a:pPr>
            <a:r>
              <a:rPr lang="en-US" sz="1050" dirty="0">
                <a:solidFill>
                  <a:srgbClr val="5D6D7E"/>
                </a:solidFill>
              </a:rPr>
              <a:t>Evidence-based BB (Bisoprolol, Carvedilol). Use when euvolaemic.</a:t>
            </a:r>
            <a:endParaRPr lang="en-US" sz="1050" dirty="0"/>
          </a:p>
        </p:txBody>
      </p:sp>
      <p:sp>
        <p:nvSpPr>
          <p:cNvPr id="28" name="Text 7"/>
          <p:cNvSpPr/>
          <p:nvPr/>
        </p:nvSpPr>
        <p:spPr>
          <a:xfrm>
            <a:off x="1072604" y="3949005"/>
            <a:ext cx="242783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MRA</a:t>
            </a:r>
            <a:endParaRPr lang="en-US" sz="1200" dirty="0"/>
          </a:p>
        </p:txBody>
      </p:sp>
      <p:sp>
        <p:nvSpPr>
          <p:cNvPr id="29" name="Text 8"/>
          <p:cNvSpPr/>
          <p:nvPr/>
        </p:nvSpPr>
        <p:spPr>
          <a:xfrm>
            <a:off x="1072604" y="4215705"/>
            <a:ext cx="2427833" cy="373261"/>
          </a:xfrm>
          <a:prstGeom prst="rect">
            <a:avLst/>
          </a:prstGeom>
          <a:noFill/>
          <a:ln/>
        </p:spPr>
        <p:txBody>
          <a:bodyPr vert="horz" wrap="square" lIns="0" tIns="0" rIns="0" bIns="0" rtlCol="0" anchor="ctr"/>
          <a:lstStyle/>
          <a:p>
            <a:pPr marL="0" indent="0">
              <a:lnSpc>
                <a:spcPts val="1470"/>
              </a:lnSpc>
              <a:buNone/>
            </a:pPr>
            <a:r>
              <a:rPr lang="en-US" sz="1050" dirty="0">
                <a:solidFill>
                  <a:srgbClr val="5D6D7E"/>
                </a:solidFill>
              </a:rPr>
              <a:t>Spironolactone or Eplerenone. Reduces CV death and hospitalisation.</a:t>
            </a:r>
            <a:endParaRPr lang="en-US" sz="1050" dirty="0"/>
          </a:p>
        </p:txBody>
      </p:sp>
      <p:sp>
        <p:nvSpPr>
          <p:cNvPr id="30" name="Text 9"/>
          <p:cNvSpPr/>
          <p:nvPr/>
        </p:nvSpPr>
        <p:spPr>
          <a:xfrm>
            <a:off x="4286548" y="3949005"/>
            <a:ext cx="3048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SGLT2 Inhibitors</a:t>
            </a:r>
            <a:endParaRPr lang="en-US" sz="1200" dirty="0"/>
          </a:p>
        </p:txBody>
      </p:sp>
      <p:sp>
        <p:nvSpPr>
          <p:cNvPr id="31" name="Text 10"/>
          <p:cNvSpPr/>
          <p:nvPr/>
        </p:nvSpPr>
        <p:spPr>
          <a:xfrm>
            <a:off x="4286548" y="4215705"/>
            <a:ext cx="2428577" cy="373261"/>
          </a:xfrm>
          <a:prstGeom prst="rect">
            <a:avLst/>
          </a:prstGeom>
          <a:noFill/>
          <a:ln/>
        </p:spPr>
        <p:txBody>
          <a:bodyPr vert="horz" wrap="square" lIns="0" tIns="0" rIns="0" bIns="0" rtlCol="0" anchor="ctr"/>
          <a:lstStyle/>
          <a:p>
            <a:pPr marL="0" indent="0">
              <a:lnSpc>
                <a:spcPts val="1470"/>
              </a:lnSpc>
              <a:buNone/>
            </a:pPr>
            <a:r>
              <a:rPr lang="en-US" sz="1050" dirty="0">
                <a:solidFill>
                  <a:srgbClr val="5D6D7E"/>
                </a:solidFill>
              </a:rPr>
              <a:t>Dapagliflozin or Empagliflozin 10mg OD. Major evidence for EF &gt;40%.</a:t>
            </a:r>
            <a:endParaRPr lang="en-US" sz="1050" dirty="0"/>
          </a:p>
        </p:txBody>
      </p:sp>
      <p:sp>
        <p:nvSpPr>
          <p:cNvPr id="32" name="Text 11"/>
          <p:cNvSpPr/>
          <p:nvPr/>
        </p:nvSpPr>
        <p:spPr>
          <a:xfrm>
            <a:off x="619125" y="4922341"/>
            <a:ext cx="11572875"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rPr>
              <a:t>* Diuretics should still be used as needed for clinical symptoms of congestion.</a:t>
            </a:r>
            <a:endParaRPr lang="en-US" sz="1050" dirty="0"/>
          </a:p>
        </p:txBody>
      </p:sp>
      <p:sp>
        <p:nvSpPr>
          <p:cNvPr id="33" name="Text 12"/>
          <p:cNvSpPr/>
          <p:nvPr/>
        </p:nvSpPr>
        <p:spPr>
          <a:xfrm>
            <a:off x="7715250" y="2074515"/>
            <a:ext cx="4095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 AKT PEARL</a:t>
            </a:r>
            <a:endParaRPr lang="en-US" sz="1200" dirty="0"/>
          </a:p>
        </p:txBody>
      </p:sp>
      <p:sp>
        <p:nvSpPr>
          <p:cNvPr id="34" name="Text 13"/>
          <p:cNvSpPr/>
          <p:nvPr/>
        </p:nvSpPr>
        <p:spPr>
          <a:xfrm>
            <a:off x="7524750" y="2398365"/>
            <a:ext cx="4095750" cy="857250"/>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HFmrEF (40–49%) is the </a:t>
            </a:r>
            <a:r>
              <a:rPr lang="en-US" sz="1125" b="1" dirty="0">
                <a:solidFill>
                  <a:srgbClr val="2C3E50"/>
                </a:solidFill>
              </a:rPr>
              <a:t>"Grey Zone"</a:t>
            </a:r>
            <a:r>
              <a:rPr lang="en-US" sz="1125" dirty="0">
                <a:solidFill>
                  <a:srgbClr val="2C3E50"/>
                </a:solidFill>
              </a:rPr>
              <a:t>. Historically managed like HFpEF, the 2025 update aligns its management more closely with HFrEF (&lt;40%) due to shared benefit from modern neurohormonal blockade.</a:t>
            </a:r>
            <a:endParaRPr lang="en-US" sz="1125" dirty="0"/>
          </a:p>
        </p:txBody>
      </p:sp>
      <p:sp>
        <p:nvSpPr>
          <p:cNvPr id="35" name="Text 14"/>
          <p:cNvSpPr/>
          <p:nvPr/>
        </p:nvSpPr>
        <p:spPr>
          <a:xfrm>
            <a:off x="7715250" y="3827115"/>
            <a:ext cx="4095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 SAFE TO MANAGE</a:t>
            </a:r>
            <a:endParaRPr lang="en-US" sz="1200" dirty="0"/>
          </a:p>
        </p:txBody>
      </p:sp>
      <p:sp>
        <p:nvSpPr>
          <p:cNvPr id="36" name="Text 15"/>
          <p:cNvSpPr/>
          <p:nvPr/>
        </p:nvSpPr>
        <p:spPr>
          <a:xfrm>
            <a:off x="7524750" y="4150965"/>
            <a:ext cx="4095750" cy="857250"/>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Management of HFmrEF can be led in Primary Care once the diagnosis is confirmed by Echo/Specialist. Focus on </a:t>
            </a:r>
            <a:r>
              <a:rPr lang="en-US" sz="1125" b="1" dirty="0">
                <a:solidFill>
                  <a:srgbClr val="2C3E50"/>
                </a:solidFill>
              </a:rPr>
              <a:t>titrating</a:t>
            </a:r>
            <a:r>
              <a:rPr lang="en-US" sz="1125" dirty="0">
                <a:solidFill>
                  <a:srgbClr val="2C3E50"/>
                </a:solidFill>
              </a:rPr>
              <a:t> the four pillars to target doses and monitoring renal function/potassium.</a:t>
            </a:r>
            <a:endParaRPr lang="en-US" sz="1125" dirty="0"/>
          </a:p>
        </p:txBody>
      </p:sp>
      <p:sp>
        <p:nvSpPr>
          <p:cNvPr id="37" name="Text 16"/>
          <p:cNvSpPr/>
          <p:nvPr/>
        </p:nvSpPr>
        <p:spPr>
          <a:xfrm>
            <a:off x="381000" y="6486525"/>
            <a:ext cx="35661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a:t>
            </a:r>
            <a:endParaRPr lang="en-US" sz="900" dirty="0"/>
          </a:p>
        </p:txBody>
      </p:sp>
      <p:sp>
        <p:nvSpPr>
          <p:cNvPr id="38" name="Text 17"/>
          <p:cNvSpPr/>
          <p:nvPr/>
        </p:nvSpPr>
        <p:spPr>
          <a:xfrm>
            <a:off x="10661154" y="648652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891480"/>
            <a:ext cx="5595938" cy="1914525"/>
          </a:xfrm>
          <a:prstGeom prst="rect">
            <a:avLst/>
          </a:prstGeom>
        </p:spPr>
      </p:pic>
      <p:pic>
        <p:nvPicPr>
          <p:cNvPr id="5" name="Image 3" descr="preencoded.png"/>
          <p:cNvPicPr>
            <a:picLocks noChangeAspect="1"/>
          </p:cNvPicPr>
          <p:nvPr/>
        </p:nvPicPr>
        <p:blipFill>
          <a:blip r:embed="rId6"/>
          <a:stretch>
            <a:fillRect/>
          </a:stretch>
        </p:blipFill>
        <p:spPr>
          <a:xfrm>
            <a:off x="571500" y="1081980"/>
            <a:ext cx="5214938" cy="352425"/>
          </a:xfrm>
          <a:prstGeom prst="rect">
            <a:avLst/>
          </a:prstGeom>
        </p:spPr>
      </p:pic>
      <p:pic>
        <p:nvPicPr>
          <p:cNvPr id="6" name="Image 4" descr="preencoded.png"/>
          <p:cNvPicPr>
            <a:picLocks noChangeAspect="1"/>
          </p:cNvPicPr>
          <p:nvPr/>
        </p:nvPicPr>
        <p:blipFill>
          <a:blip r:embed="rId7"/>
          <a:stretch>
            <a:fillRect/>
          </a:stretch>
        </p:blipFill>
        <p:spPr>
          <a:xfrm>
            <a:off x="571500" y="1115318"/>
            <a:ext cx="238125" cy="190500"/>
          </a:xfrm>
          <a:prstGeom prst="rect">
            <a:avLst/>
          </a:prstGeom>
        </p:spPr>
      </p:pic>
      <p:pic>
        <p:nvPicPr>
          <p:cNvPr id="7" name="Image 5" descr="preencoded.png"/>
          <p:cNvPicPr>
            <a:picLocks noChangeAspect="1"/>
          </p:cNvPicPr>
          <p:nvPr/>
        </p:nvPicPr>
        <p:blipFill>
          <a:blip r:embed="rId8"/>
          <a:stretch>
            <a:fillRect/>
          </a:stretch>
        </p:blipFill>
        <p:spPr>
          <a:xfrm>
            <a:off x="571500" y="1615380"/>
            <a:ext cx="119063" cy="108198"/>
          </a:xfrm>
          <a:prstGeom prst="rect">
            <a:avLst/>
          </a:prstGeom>
        </p:spPr>
      </p:pic>
      <p:pic>
        <p:nvPicPr>
          <p:cNvPr id="8" name="Image 6" descr="preencoded.png"/>
          <p:cNvPicPr>
            <a:picLocks noChangeAspect="1"/>
          </p:cNvPicPr>
          <p:nvPr/>
        </p:nvPicPr>
        <p:blipFill>
          <a:blip r:embed="rId9"/>
          <a:stretch>
            <a:fillRect/>
          </a:stretch>
        </p:blipFill>
        <p:spPr>
          <a:xfrm>
            <a:off x="571500" y="2110680"/>
            <a:ext cx="119063" cy="119063"/>
          </a:xfrm>
          <a:prstGeom prst="rect">
            <a:avLst/>
          </a:prstGeom>
        </p:spPr>
      </p:pic>
      <p:pic>
        <p:nvPicPr>
          <p:cNvPr id="9" name="Image 7" descr="preencoded.png"/>
          <p:cNvPicPr>
            <a:picLocks noChangeAspect="1"/>
          </p:cNvPicPr>
          <p:nvPr/>
        </p:nvPicPr>
        <p:blipFill>
          <a:blip r:embed="rId5"/>
          <a:stretch>
            <a:fillRect/>
          </a:stretch>
        </p:blipFill>
        <p:spPr>
          <a:xfrm>
            <a:off x="381000" y="2996505"/>
            <a:ext cx="5595938" cy="1914525"/>
          </a:xfrm>
          <a:prstGeom prst="rect">
            <a:avLst/>
          </a:prstGeom>
        </p:spPr>
      </p:pic>
      <p:pic>
        <p:nvPicPr>
          <p:cNvPr id="10" name="Image 8" descr="preencoded.png"/>
          <p:cNvPicPr>
            <a:picLocks noChangeAspect="1"/>
          </p:cNvPicPr>
          <p:nvPr/>
        </p:nvPicPr>
        <p:blipFill>
          <a:blip r:embed="rId6"/>
          <a:stretch>
            <a:fillRect/>
          </a:stretch>
        </p:blipFill>
        <p:spPr>
          <a:xfrm>
            <a:off x="571500" y="3187005"/>
            <a:ext cx="5214938" cy="352425"/>
          </a:xfrm>
          <a:prstGeom prst="rect">
            <a:avLst/>
          </a:prstGeom>
        </p:spPr>
      </p:pic>
      <p:pic>
        <p:nvPicPr>
          <p:cNvPr id="11" name="Image 9" descr="preencoded.png"/>
          <p:cNvPicPr>
            <a:picLocks noChangeAspect="1"/>
          </p:cNvPicPr>
          <p:nvPr/>
        </p:nvPicPr>
        <p:blipFill>
          <a:blip r:embed="rId10"/>
          <a:stretch>
            <a:fillRect/>
          </a:stretch>
        </p:blipFill>
        <p:spPr>
          <a:xfrm>
            <a:off x="571500" y="3220343"/>
            <a:ext cx="238125" cy="190500"/>
          </a:xfrm>
          <a:prstGeom prst="rect">
            <a:avLst/>
          </a:prstGeom>
        </p:spPr>
      </p:pic>
      <p:pic>
        <p:nvPicPr>
          <p:cNvPr id="12" name="Image 10" descr="preencoded.png"/>
          <p:cNvPicPr>
            <a:picLocks noChangeAspect="1"/>
          </p:cNvPicPr>
          <p:nvPr/>
        </p:nvPicPr>
        <p:blipFill>
          <a:blip r:embed="rId9"/>
          <a:stretch>
            <a:fillRect/>
          </a:stretch>
        </p:blipFill>
        <p:spPr>
          <a:xfrm>
            <a:off x="571500" y="3720405"/>
            <a:ext cx="119063" cy="119063"/>
          </a:xfrm>
          <a:prstGeom prst="rect">
            <a:avLst/>
          </a:prstGeom>
        </p:spPr>
      </p:pic>
      <p:pic>
        <p:nvPicPr>
          <p:cNvPr id="13" name="Image 11" descr="preencoded.png"/>
          <p:cNvPicPr>
            <a:picLocks noChangeAspect="1"/>
          </p:cNvPicPr>
          <p:nvPr/>
        </p:nvPicPr>
        <p:blipFill>
          <a:blip r:embed="rId11"/>
          <a:stretch>
            <a:fillRect/>
          </a:stretch>
        </p:blipFill>
        <p:spPr>
          <a:xfrm>
            <a:off x="571500" y="4215705"/>
            <a:ext cx="119063" cy="99120"/>
          </a:xfrm>
          <a:prstGeom prst="rect">
            <a:avLst/>
          </a:prstGeom>
        </p:spPr>
      </p:pic>
      <p:pic>
        <p:nvPicPr>
          <p:cNvPr id="14" name="Image 12" descr="preencoded.png"/>
          <p:cNvPicPr>
            <a:picLocks noChangeAspect="1"/>
          </p:cNvPicPr>
          <p:nvPr/>
        </p:nvPicPr>
        <p:blipFill>
          <a:blip r:embed="rId12"/>
          <a:stretch>
            <a:fillRect/>
          </a:stretch>
        </p:blipFill>
        <p:spPr>
          <a:xfrm>
            <a:off x="6215063" y="891480"/>
            <a:ext cx="5595938" cy="1962150"/>
          </a:xfrm>
          <a:prstGeom prst="rect">
            <a:avLst/>
          </a:prstGeom>
        </p:spPr>
      </p:pic>
      <p:pic>
        <p:nvPicPr>
          <p:cNvPr id="15" name="Image 13" descr="preencoded.png"/>
          <p:cNvPicPr>
            <a:picLocks noChangeAspect="1"/>
          </p:cNvPicPr>
          <p:nvPr/>
        </p:nvPicPr>
        <p:blipFill>
          <a:blip r:embed="rId13"/>
          <a:stretch>
            <a:fillRect/>
          </a:stretch>
        </p:blipFill>
        <p:spPr>
          <a:xfrm>
            <a:off x="6405563" y="1081980"/>
            <a:ext cx="5214938" cy="352425"/>
          </a:xfrm>
          <a:prstGeom prst="rect">
            <a:avLst/>
          </a:prstGeom>
        </p:spPr>
      </p:pic>
      <p:pic>
        <p:nvPicPr>
          <p:cNvPr id="16" name="Image 14" descr="preencoded.png"/>
          <p:cNvPicPr>
            <a:picLocks noChangeAspect="1"/>
          </p:cNvPicPr>
          <p:nvPr/>
        </p:nvPicPr>
        <p:blipFill>
          <a:blip r:embed="rId14"/>
          <a:stretch>
            <a:fillRect/>
          </a:stretch>
        </p:blipFill>
        <p:spPr>
          <a:xfrm>
            <a:off x="6405563" y="1115318"/>
            <a:ext cx="238125" cy="190500"/>
          </a:xfrm>
          <a:prstGeom prst="rect">
            <a:avLst/>
          </a:prstGeom>
        </p:spPr>
      </p:pic>
      <p:pic>
        <p:nvPicPr>
          <p:cNvPr id="17" name="Image 15" descr="preencoded.png"/>
          <p:cNvPicPr>
            <a:picLocks noChangeAspect="1"/>
          </p:cNvPicPr>
          <p:nvPr/>
        </p:nvPicPr>
        <p:blipFill>
          <a:blip r:embed="rId9"/>
          <a:stretch>
            <a:fillRect/>
          </a:stretch>
        </p:blipFill>
        <p:spPr>
          <a:xfrm>
            <a:off x="6405563" y="1615380"/>
            <a:ext cx="119063" cy="119063"/>
          </a:xfrm>
          <a:prstGeom prst="rect">
            <a:avLst/>
          </a:prstGeom>
        </p:spPr>
      </p:pic>
      <p:pic>
        <p:nvPicPr>
          <p:cNvPr id="18" name="Image 16" descr="preencoded.png"/>
          <p:cNvPicPr>
            <a:picLocks noChangeAspect="1"/>
          </p:cNvPicPr>
          <p:nvPr/>
        </p:nvPicPr>
        <p:blipFill>
          <a:blip r:embed="rId15"/>
          <a:stretch>
            <a:fillRect/>
          </a:stretch>
        </p:blipFill>
        <p:spPr>
          <a:xfrm>
            <a:off x="6405563" y="2110680"/>
            <a:ext cx="119063" cy="99120"/>
          </a:xfrm>
          <a:prstGeom prst="rect">
            <a:avLst/>
          </a:prstGeom>
        </p:spPr>
      </p:pic>
      <p:pic>
        <p:nvPicPr>
          <p:cNvPr id="19" name="Image 17" descr="preencoded.png"/>
          <p:cNvPicPr>
            <a:picLocks noChangeAspect="1"/>
          </p:cNvPicPr>
          <p:nvPr/>
        </p:nvPicPr>
        <p:blipFill>
          <a:blip r:embed="rId15"/>
          <a:stretch>
            <a:fillRect/>
          </a:stretch>
        </p:blipFill>
        <p:spPr>
          <a:xfrm>
            <a:off x="6405563" y="2405955"/>
            <a:ext cx="119063" cy="99120"/>
          </a:xfrm>
          <a:prstGeom prst="rect">
            <a:avLst/>
          </a:prstGeom>
        </p:spPr>
      </p:pic>
      <p:pic>
        <p:nvPicPr>
          <p:cNvPr id="20" name="Image 18" descr="preencoded.png"/>
          <p:cNvPicPr>
            <a:picLocks noChangeAspect="1"/>
          </p:cNvPicPr>
          <p:nvPr/>
        </p:nvPicPr>
        <p:blipFill>
          <a:blip r:embed="rId16"/>
          <a:stretch>
            <a:fillRect/>
          </a:stretch>
        </p:blipFill>
        <p:spPr>
          <a:xfrm>
            <a:off x="6215063" y="3044130"/>
            <a:ext cx="5595938" cy="1866900"/>
          </a:xfrm>
          <a:prstGeom prst="rect">
            <a:avLst/>
          </a:prstGeom>
        </p:spPr>
      </p:pic>
      <p:pic>
        <p:nvPicPr>
          <p:cNvPr id="21" name="Image 19" descr="preencoded.png"/>
          <p:cNvPicPr>
            <a:picLocks noChangeAspect="1"/>
          </p:cNvPicPr>
          <p:nvPr/>
        </p:nvPicPr>
        <p:blipFill>
          <a:blip r:embed="rId13"/>
          <a:stretch>
            <a:fillRect/>
          </a:stretch>
        </p:blipFill>
        <p:spPr>
          <a:xfrm>
            <a:off x="6405563" y="3234630"/>
            <a:ext cx="5214938" cy="352425"/>
          </a:xfrm>
          <a:prstGeom prst="rect">
            <a:avLst/>
          </a:prstGeom>
        </p:spPr>
      </p:pic>
      <p:pic>
        <p:nvPicPr>
          <p:cNvPr id="22" name="Image 20" descr="preencoded.png"/>
          <p:cNvPicPr>
            <a:picLocks noChangeAspect="1"/>
          </p:cNvPicPr>
          <p:nvPr/>
        </p:nvPicPr>
        <p:blipFill>
          <a:blip r:embed="rId17"/>
          <a:stretch>
            <a:fillRect/>
          </a:stretch>
        </p:blipFill>
        <p:spPr>
          <a:xfrm>
            <a:off x="6405563" y="3267968"/>
            <a:ext cx="238125" cy="190500"/>
          </a:xfrm>
          <a:prstGeom prst="rect">
            <a:avLst/>
          </a:prstGeom>
        </p:spPr>
      </p:pic>
      <p:pic>
        <p:nvPicPr>
          <p:cNvPr id="23" name="Image 21" descr="preencoded.png"/>
          <p:cNvPicPr>
            <a:picLocks noChangeAspect="1"/>
          </p:cNvPicPr>
          <p:nvPr/>
        </p:nvPicPr>
        <p:blipFill>
          <a:blip r:embed="rId8"/>
          <a:stretch>
            <a:fillRect/>
          </a:stretch>
        </p:blipFill>
        <p:spPr>
          <a:xfrm>
            <a:off x="6405563" y="3768030"/>
            <a:ext cx="119063" cy="108198"/>
          </a:xfrm>
          <a:prstGeom prst="rect">
            <a:avLst/>
          </a:prstGeom>
        </p:spPr>
      </p:pic>
      <p:pic>
        <p:nvPicPr>
          <p:cNvPr id="24" name="Image 22" descr="preencoded.png"/>
          <p:cNvPicPr>
            <a:picLocks noChangeAspect="1"/>
          </p:cNvPicPr>
          <p:nvPr/>
        </p:nvPicPr>
        <p:blipFill>
          <a:blip r:embed="rId9"/>
          <a:stretch>
            <a:fillRect/>
          </a:stretch>
        </p:blipFill>
        <p:spPr>
          <a:xfrm>
            <a:off x="6405563" y="4263330"/>
            <a:ext cx="119063" cy="119063"/>
          </a:xfrm>
          <a:prstGeom prst="rect">
            <a:avLst/>
          </a:prstGeom>
        </p:spPr>
      </p:pic>
      <p:pic>
        <p:nvPicPr>
          <p:cNvPr id="25" name="Image 23" descr="preencoded.png"/>
          <p:cNvPicPr>
            <a:picLocks noChangeAspect="1"/>
          </p:cNvPicPr>
          <p:nvPr/>
        </p:nvPicPr>
        <p:blipFill>
          <a:blip r:embed="rId18"/>
          <a:stretch>
            <a:fillRect/>
          </a:stretch>
        </p:blipFill>
        <p:spPr>
          <a:xfrm>
            <a:off x="381000" y="5196780"/>
            <a:ext cx="5619750" cy="838051"/>
          </a:xfrm>
          <a:prstGeom prst="rect">
            <a:avLst/>
          </a:prstGeom>
        </p:spPr>
      </p:pic>
      <p:pic>
        <p:nvPicPr>
          <p:cNvPr id="26" name="Image 24" descr="preencoded.png"/>
          <p:cNvPicPr>
            <a:picLocks noChangeAspect="1"/>
          </p:cNvPicPr>
          <p:nvPr/>
        </p:nvPicPr>
        <p:blipFill>
          <a:blip r:embed="rId19"/>
          <a:stretch>
            <a:fillRect/>
          </a:stretch>
        </p:blipFill>
        <p:spPr>
          <a:xfrm>
            <a:off x="523875" y="5472857"/>
            <a:ext cx="285750" cy="285750"/>
          </a:xfrm>
          <a:prstGeom prst="rect">
            <a:avLst/>
          </a:prstGeom>
        </p:spPr>
      </p:pic>
      <p:pic>
        <p:nvPicPr>
          <p:cNvPr id="27" name="Image 25" descr="preencoded.png"/>
          <p:cNvPicPr>
            <a:picLocks noChangeAspect="1"/>
          </p:cNvPicPr>
          <p:nvPr/>
        </p:nvPicPr>
        <p:blipFill>
          <a:blip r:embed="rId20"/>
          <a:stretch>
            <a:fillRect/>
          </a:stretch>
        </p:blipFill>
        <p:spPr>
          <a:xfrm>
            <a:off x="6191250" y="5196780"/>
            <a:ext cx="5619750" cy="838051"/>
          </a:xfrm>
          <a:prstGeom prst="rect">
            <a:avLst/>
          </a:prstGeom>
        </p:spPr>
      </p:pic>
      <p:pic>
        <p:nvPicPr>
          <p:cNvPr id="28" name="Image 26" descr="preencoded.png"/>
          <p:cNvPicPr>
            <a:picLocks noChangeAspect="1"/>
          </p:cNvPicPr>
          <p:nvPr/>
        </p:nvPicPr>
        <p:blipFill>
          <a:blip r:embed="rId21"/>
          <a:stretch>
            <a:fillRect/>
          </a:stretch>
        </p:blipFill>
        <p:spPr>
          <a:xfrm>
            <a:off x="6334125" y="5472857"/>
            <a:ext cx="285750" cy="285750"/>
          </a:xfrm>
          <a:prstGeom prst="rect">
            <a:avLst/>
          </a:prstGeom>
        </p:spPr>
      </p:pic>
      <p:pic>
        <p:nvPicPr>
          <p:cNvPr id="29" name="Image 27" descr="preencoded.png"/>
          <p:cNvPicPr>
            <a:picLocks noChangeAspect="1"/>
          </p:cNvPicPr>
          <p:nvPr/>
        </p:nvPicPr>
        <p:blipFill>
          <a:blip r:embed="rId22"/>
          <a:stretch>
            <a:fillRect/>
          </a:stretch>
        </p:blipFill>
        <p:spPr>
          <a:xfrm>
            <a:off x="0" y="6477000"/>
            <a:ext cx="12192000" cy="381000"/>
          </a:xfrm>
          <a:prstGeom prst="rect">
            <a:avLst/>
          </a:prstGeom>
        </p:spPr>
      </p:pic>
      <p:sp>
        <p:nvSpPr>
          <p:cNvPr id="30"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Management of HFpEF (EF ≥50%)</a:t>
            </a:r>
            <a:endParaRPr lang="en-US" sz="2100" dirty="0"/>
          </a:p>
        </p:txBody>
      </p:sp>
      <p:sp>
        <p:nvSpPr>
          <p:cNvPr id="31"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2" name="Text 2"/>
          <p:cNvSpPr/>
          <p:nvPr/>
        </p:nvSpPr>
        <p:spPr>
          <a:xfrm>
            <a:off x="923925" y="1081980"/>
            <a:ext cx="7338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SGLT2 Inhibitors (The Breakthrough)</a:t>
            </a:r>
            <a:endParaRPr lang="en-US" sz="1350" dirty="0"/>
          </a:p>
        </p:txBody>
      </p:sp>
      <p:sp>
        <p:nvSpPr>
          <p:cNvPr id="33" name="Text 3"/>
          <p:cNvSpPr/>
          <p:nvPr/>
        </p:nvSpPr>
        <p:spPr>
          <a:xfrm>
            <a:off x="785813" y="1577280"/>
            <a:ext cx="50006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NICE 2025:</a:t>
            </a:r>
            <a:r>
              <a:rPr lang="en-US" sz="1125" dirty="0">
                <a:solidFill>
                  <a:srgbClr val="2C3E50"/>
                </a:solidFill>
              </a:rPr>
              <a:t> Offer Dapagliflozin (10mg) or Empagliflozin (10mg) to all patients with HFpEF.</a:t>
            </a:r>
            <a:endParaRPr lang="en-US" sz="1125" dirty="0"/>
          </a:p>
        </p:txBody>
      </p:sp>
      <p:sp>
        <p:nvSpPr>
          <p:cNvPr id="34" name="Text 4"/>
          <p:cNvSpPr/>
          <p:nvPr/>
        </p:nvSpPr>
        <p:spPr>
          <a:xfrm>
            <a:off x="785813" y="2072580"/>
            <a:ext cx="50006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Strong evidence for reducing heart failure hospitalisations and cardiovascular death in preserved EF.</a:t>
            </a:r>
            <a:endParaRPr lang="en-US" sz="1125" dirty="0"/>
          </a:p>
        </p:txBody>
      </p:sp>
      <p:sp>
        <p:nvSpPr>
          <p:cNvPr id="35" name="Text 5"/>
          <p:cNvSpPr/>
          <p:nvPr/>
        </p:nvSpPr>
        <p:spPr>
          <a:xfrm>
            <a:off x="923925" y="318700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Congestion Management</a:t>
            </a:r>
            <a:endParaRPr lang="en-US" sz="1350" dirty="0"/>
          </a:p>
        </p:txBody>
      </p:sp>
      <p:sp>
        <p:nvSpPr>
          <p:cNvPr id="36" name="Text 6"/>
          <p:cNvSpPr/>
          <p:nvPr/>
        </p:nvSpPr>
        <p:spPr>
          <a:xfrm>
            <a:off x="785813" y="3682305"/>
            <a:ext cx="50006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Diuretics:</a:t>
            </a:r>
            <a:r>
              <a:rPr lang="en-US" sz="1125" dirty="0">
                <a:solidFill>
                  <a:srgbClr val="2C3E50"/>
                </a:solidFill>
              </a:rPr>
              <a:t> Essential for symptom relief (Furosemide or Bumetanide) but do not modify disease progression.</a:t>
            </a:r>
            <a:endParaRPr lang="en-US" sz="1125" dirty="0"/>
          </a:p>
        </p:txBody>
      </p:sp>
      <p:sp>
        <p:nvSpPr>
          <p:cNvPr id="37" name="Text 7"/>
          <p:cNvSpPr/>
          <p:nvPr/>
        </p:nvSpPr>
        <p:spPr>
          <a:xfrm>
            <a:off x="785813" y="4177605"/>
            <a:ext cx="1140618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Titrate to achieve euvolaemia; monitor renal function and weight regularly.</a:t>
            </a:r>
            <a:endParaRPr lang="en-US" sz="1125" dirty="0"/>
          </a:p>
        </p:txBody>
      </p:sp>
      <p:sp>
        <p:nvSpPr>
          <p:cNvPr id="38" name="Text 8"/>
          <p:cNvSpPr/>
          <p:nvPr/>
        </p:nvSpPr>
        <p:spPr>
          <a:xfrm>
            <a:off x="6757988" y="1081980"/>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Cornerstone: Comorbidities</a:t>
            </a:r>
            <a:endParaRPr lang="en-US" sz="1350" dirty="0"/>
          </a:p>
        </p:txBody>
      </p:sp>
      <p:sp>
        <p:nvSpPr>
          <p:cNvPr id="39" name="Text 9"/>
          <p:cNvSpPr/>
          <p:nvPr/>
        </p:nvSpPr>
        <p:spPr>
          <a:xfrm>
            <a:off x="6619875" y="1577280"/>
            <a:ext cx="50006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Aggressive Management:</a:t>
            </a:r>
            <a:r>
              <a:rPr lang="en-US" sz="1125" dirty="0">
                <a:solidFill>
                  <a:srgbClr val="2C3E50"/>
                </a:solidFill>
              </a:rPr>
              <a:t> Hypertension, AF, Diabetes, and Obesity (addressing these is the primary strategy).</a:t>
            </a:r>
            <a:endParaRPr lang="en-US" sz="1125" dirty="0"/>
          </a:p>
        </p:txBody>
      </p:sp>
      <p:sp>
        <p:nvSpPr>
          <p:cNvPr id="40" name="Text 10"/>
          <p:cNvSpPr/>
          <p:nvPr/>
        </p:nvSpPr>
        <p:spPr>
          <a:xfrm>
            <a:off x="6619875" y="2072580"/>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Optimal BP control is vital to reduce LV wall stress and improve filling.</a:t>
            </a:r>
            <a:endParaRPr lang="en-US" sz="1125" dirty="0"/>
          </a:p>
        </p:txBody>
      </p:sp>
      <p:sp>
        <p:nvSpPr>
          <p:cNvPr id="41" name="Text 11"/>
          <p:cNvSpPr/>
          <p:nvPr/>
        </p:nvSpPr>
        <p:spPr>
          <a:xfrm>
            <a:off x="6619875" y="2367855"/>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Consider MRAs (Spironolactone) if K+ and renal function allow.</a:t>
            </a:r>
            <a:endParaRPr lang="en-US" sz="1125" dirty="0"/>
          </a:p>
        </p:txBody>
      </p:sp>
      <p:sp>
        <p:nvSpPr>
          <p:cNvPr id="42" name="Text 12"/>
          <p:cNvSpPr/>
          <p:nvPr/>
        </p:nvSpPr>
        <p:spPr>
          <a:xfrm>
            <a:off x="6757988" y="323463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"Traditional Pillars"</a:t>
            </a:r>
            <a:endParaRPr lang="en-US" sz="1350" dirty="0"/>
          </a:p>
        </p:txBody>
      </p:sp>
      <p:sp>
        <p:nvSpPr>
          <p:cNvPr id="43" name="Text 13"/>
          <p:cNvSpPr/>
          <p:nvPr/>
        </p:nvSpPr>
        <p:spPr>
          <a:xfrm>
            <a:off x="6619875" y="3729930"/>
            <a:ext cx="50006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No evidence for </a:t>
            </a:r>
            <a:r>
              <a:rPr lang="en-US" sz="1125" b="1" dirty="0">
                <a:solidFill>
                  <a:srgbClr val="2C3E50"/>
                </a:solidFill>
              </a:rPr>
              <a:t>ACEi, ARB, or Beta-blockers</a:t>
            </a:r>
            <a:r>
              <a:rPr lang="en-US" sz="1125" dirty="0">
                <a:solidFill>
                  <a:srgbClr val="2C3E50"/>
                </a:solidFill>
              </a:rPr>
              <a:t> in improving mortality for pure HFpEF.</a:t>
            </a:r>
            <a:endParaRPr lang="en-US" sz="1125" dirty="0"/>
          </a:p>
        </p:txBody>
      </p:sp>
      <p:sp>
        <p:nvSpPr>
          <p:cNvPr id="44" name="Text 14"/>
          <p:cNvSpPr/>
          <p:nvPr/>
        </p:nvSpPr>
        <p:spPr>
          <a:xfrm>
            <a:off x="6619875" y="4225230"/>
            <a:ext cx="50006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Only use these classes if specifically indicated for other conditions (e.g., angina, AF, or hypertension).</a:t>
            </a:r>
            <a:endParaRPr lang="en-US" sz="1125" dirty="0"/>
          </a:p>
        </p:txBody>
      </p:sp>
      <p:sp>
        <p:nvSpPr>
          <p:cNvPr id="45" name="Text 15"/>
          <p:cNvSpPr/>
          <p:nvPr/>
        </p:nvSpPr>
        <p:spPr>
          <a:xfrm>
            <a:off x="952500" y="5339655"/>
            <a:ext cx="4905375" cy="552301"/>
          </a:xfrm>
          <a:prstGeom prst="rect">
            <a:avLst/>
          </a:prstGeom>
          <a:noFill/>
          <a:ln/>
        </p:spPr>
        <p:txBody>
          <a:bodyPr vert="horz" wrap="square" lIns="0" tIns="0" rIns="0" bIns="0" rtlCol="0" anchor="ctr"/>
          <a:lstStyle/>
          <a:p>
            <a:pPr marL="0" indent="0">
              <a:lnSpc>
                <a:spcPts val="1260"/>
              </a:lnSpc>
              <a:buNone/>
            </a:pPr>
            <a:r>
              <a:rPr lang="en-US" sz="900" b="1" dirty="0">
                <a:solidFill>
                  <a:srgbClr val="27AE60"/>
                </a:solidFill>
              </a:rPr>
              <a:t>PRIMARY CARE FOCUS</a:t>
            </a:r>
            <a:r>
              <a:rPr lang="en-US" sz="1050" dirty="0">
                <a:solidFill>
                  <a:srgbClr val="2C3E50"/>
                </a:solidFill>
              </a:rPr>
              <a:t>Management of HFpEF is largely about </a:t>
            </a:r>
            <a:r>
              <a:rPr lang="en-US" sz="1050" b="1" dirty="0">
                <a:solidFill>
                  <a:srgbClr val="2C3E50"/>
                </a:solidFill>
              </a:rPr>
              <a:t>meticulous primary care</a:t>
            </a:r>
            <a:r>
              <a:rPr lang="en-US" sz="1050" dirty="0">
                <a:solidFill>
                  <a:srgbClr val="2C3E50"/>
                </a:solidFill>
              </a:rPr>
              <a:t>: managing BP, heart rate in AF, and weight loss.</a:t>
            </a:r>
            <a:endParaRPr lang="en-US" sz="1050" dirty="0"/>
          </a:p>
        </p:txBody>
      </p:sp>
      <p:sp>
        <p:nvSpPr>
          <p:cNvPr id="46" name="Text 16"/>
          <p:cNvSpPr/>
          <p:nvPr/>
        </p:nvSpPr>
        <p:spPr>
          <a:xfrm>
            <a:off x="6762750" y="5339655"/>
            <a:ext cx="4905375" cy="552301"/>
          </a:xfrm>
          <a:prstGeom prst="rect">
            <a:avLst/>
          </a:prstGeom>
          <a:noFill/>
          <a:ln/>
        </p:spPr>
        <p:txBody>
          <a:bodyPr vert="horz" wrap="square" lIns="0" tIns="0" rIns="0" bIns="0" rtlCol="0" anchor="ctr"/>
          <a:lstStyle/>
          <a:p>
            <a:pPr marL="0" indent="0">
              <a:lnSpc>
                <a:spcPts val="1260"/>
              </a:lnSpc>
              <a:buNone/>
            </a:pPr>
            <a:r>
              <a:rPr lang="en-US" sz="900" b="1" dirty="0">
                <a:solidFill>
                  <a:srgbClr val="F39C12"/>
                </a:solidFill>
              </a:rPr>
              <a:t>COMMON PITFALL</a:t>
            </a:r>
            <a:r>
              <a:rPr lang="en-US" sz="1050" dirty="0">
                <a:solidFill>
                  <a:srgbClr val="2C3E50"/>
                </a:solidFill>
              </a:rPr>
              <a:t>Assuming HFpEF means a "normal heart." It carries a </a:t>
            </a:r>
            <a:r>
              <a:rPr lang="en-US" sz="1050" b="1" dirty="0">
                <a:solidFill>
                  <a:srgbClr val="2C3E50"/>
                </a:solidFill>
              </a:rPr>
              <a:t>similar mortality risk</a:t>
            </a:r>
            <a:r>
              <a:rPr lang="en-US" sz="1050" dirty="0">
                <a:solidFill>
                  <a:srgbClr val="2C3E50"/>
                </a:solidFill>
              </a:rPr>
              <a:t> to HFrEF; do not downplay the diagnosis to patients.</a:t>
            </a:r>
            <a:endParaRPr lang="en-US" sz="1050" dirty="0"/>
          </a:p>
        </p:txBody>
      </p:sp>
      <p:sp>
        <p:nvSpPr>
          <p:cNvPr id="47" name="Text 17"/>
          <p:cNvSpPr/>
          <p:nvPr/>
        </p:nvSpPr>
        <p:spPr>
          <a:xfrm>
            <a:off x="10561141" y="6581775"/>
            <a:ext cx="1630859"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52400"/>
            <a:ext cx="11430000" cy="548580"/>
          </a:xfrm>
          <a:prstGeom prst="rect">
            <a:avLst/>
          </a:prstGeom>
        </p:spPr>
      </p:pic>
      <p:pic>
        <p:nvPicPr>
          <p:cNvPr id="4" name="Image 2" descr="preencoded.png"/>
          <p:cNvPicPr>
            <a:picLocks noChangeAspect="1"/>
          </p:cNvPicPr>
          <p:nvPr/>
        </p:nvPicPr>
        <p:blipFill>
          <a:blip r:embed="rId5"/>
          <a:stretch>
            <a:fillRect/>
          </a:stretch>
        </p:blipFill>
        <p:spPr>
          <a:xfrm>
            <a:off x="381000" y="815280"/>
            <a:ext cx="5572125" cy="2678460"/>
          </a:xfrm>
          <a:prstGeom prst="rect">
            <a:avLst/>
          </a:prstGeom>
        </p:spPr>
      </p:pic>
      <p:pic>
        <p:nvPicPr>
          <p:cNvPr id="5" name="Image 3" descr="preencoded.png"/>
          <p:cNvPicPr>
            <a:picLocks noChangeAspect="1"/>
          </p:cNvPicPr>
          <p:nvPr/>
        </p:nvPicPr>
        <p:blipFill>
          <a:blip r:embed="rId6"/>
          <a:stretch>
            <a:fillRect/>
          </a:stretch>
        </p:blipFill>
        <p:spPr>
          <a:xfrm>
            <a:off x="609600" y="996255"/>
            <a:ext cx="5114925" cy="361950"/>
          </a:xfrm>
          <a:prstGeom prst="rect">
            <a:avLst/>
          </a:prstGeom>
        </p:spPr>
      </p:pic>
      <p:pic>
        <p:nvPicPr>
          <p:cNvPr id="6" name="Image 4" descr="preencoded.png"/>
          <p:cNvPicPr>
            <a:picLocks noChangeAspect="1"/>
          </p:cNvPicPr>
          <p:nvPr/>
        </p:nvPicPr>
        <p:blipFill>
          <a:blip r:embed="rId7"/>
          <a:stretch>
            <a:fillRect/>
          </a:stretch>
        </p:blipFill>
        <p:spPr>
          <a:xfrm>
            <a:off x="609600" y="1041648"/>
            <a:ext cx="238125" cy="194816"/>
          </a:xfrm>
          <a:prstGeom prst="rect">
            <a:avLst/>
          </a:prstGeom>
        </p:spPr>
      </p:pic>
      <p:pic>
        <p:nvPicPr>
          <p:cNvPr id="7" name="Image 5" descr="preencoded.png"/>
          <p:cNvPicPr>
            <a:picLocks noChangeAspect="1"/>
          </p:cNvPicPr>
          <p:nvPr/>
        </p:nvPicPr>
        <p:blipFill>
          <a:blip r:embed="rId8"/>
          <a:stretch>
            <a:fillRect/>
          </a:stretch>
        </p:blipFill>
        <p:spPr>
          <a:xfrm>
            <a:off x="609600" y="1472505"/>
            <a:ext cx="202406" cy="166688"/>
          </a:xfrm>
          <a:prstGeom prst="rect">
            <a:avLst/>
          </a:prstGeom>
        </p:spPr>
      </p:pic>
      <p:pic>
        <p:nvPicPr>
          <p:cNvPr id="8" name="Image 6" descr="preencoded.png"/>
          <p:cNvPicPr>
            <a:picLocks noChangeAspect="1"/>
          </p:cNvPicPr>
          <p:nvPr/>
        </p:nvPicPr>
        <p:blipFill>
          <a:blip r:embed="rId9"/>
          <a:stretch>
            <a:fillRect/>
          </a:stretch>
        </p:blipFill>
        <p:spPr>
          <a:xfrm>
            <a:off x="609600" y="2053530"/>
            <a:ext cx="202406" cy="166688"/>
          </a:xfrm>
          <a:prstGeom prst="rect">
            <a:avLst/>
          </a:prstGeom>
        </p:spPr>
      </p:pic>
      <p:pic>
        <p:nvPicPr>
          <p:cNvPr id="9" name="Image 7" descr="preencoded.png"/>
          <p:cNvPicPr>
            <a:picLocks noChangeAspect="1"/>
          </p:cNvPicPr>
          <p:nvPr/>
        </p:nvPicPr>
        <p:blipFill>
          <a:blip r:embed="rId10"/>
          <a:stretch>
            <a:fillRect/>
          </a:stretch>
        </p:blipFill>
        <p:spPr>
          <a:xfrm>
            <a:off x="609600" y="2634555"/>
            <a:ext cx="202406" cy="166688"/>
          </a:xfrm>
          <a:prstGeom prst="rect">
            <a:avLst/>
          </a:prstGeom>
        </p:spPr>
      </p:pic>
      <p:pic>
        <p:nvPicPr>
          <p:cNvPr id="10" name="Image 8" descr="preencoded.png"/>
          <p:cNvPicPr>
            <a:picLocks noChangeAspect="1"/>
          </p:cNvPicPr>
          <p:nvPr/>
        </p:nvPicPr>
        <p:blipFill>
          <a:blip r:embed="rId5"/>
          <a:stretch>
            <a:fillRect/>
          </a:stretch>
        </p:blipFill>
        <p:spPr>
          <a:xfrm>
            <a:off x="381000" y="3646140"/>
            <a:ext cx="5572125" cy="2678460"/>
          </a:xfrm>
          <a:prstGeom prst="rect">
            <a:avLst/>
          </a:prstGeom>
        </p:spPr>
      </p:pic>
      <p:pic>
        <p:nvPicPr>
          <p:cNvPr id="11" name="Image 9" descr="preencoded.png"/>
          <p:cNvPicPr>
            <a:picLocks noChangeAspect="1"/>
          </p:cNvPicPr>
          <p:nvPr/>
        </p:nvPicPr>
        <p:blipFill>
          <a:blip r:embed="rId6"/>
          <a:stretch>
            <a:fillRect/>
          </a:stretch>
        </p:blipFill>
        <p:spPr>
          <a:xfrm>
            <a:off x="609600" y="3827115"/>
            <a:ext cx="5114925" cy="361950"/>
          </a:xfrm>
          <a:prstGeom prst="rect">
            <a:avLst/>
          </a:prstGeom>
        </p:spPr>
      </p:pic>
      <p:pic>
        <p:nvPicPr>
          <p:cNvPr id="12" name="Image 10" descr="preencoded.png"/>
          <p:cNvPicPr>
            <a:picLocks noChangeAspect="1"/>
          </p:cNvPicPr>
          <p:nvPr/>
        </p:nvPicPr>
        <p:blipFill>
          <a:blip r:embed="rId11"/>
          <a:stretch>
            <a:fillRect/>
          </a:stretch>
        </p:blipFill>
        <p:spPr>
          <a:xfrm>
            <a:off x="609600" y="3872508"/>
            <a:ext cx="238125" cy="194816"/>
          </a:xfrm>
          <a:prstGeom prst="rect">
            <a:avLst/>
          </a:prstGeom>
        </p:spPr>
      </p:pic>
      <p:pic>
        <p:nvPicPr>
          <p:cNvPr id="13" name="Image 11" descr="preencoded.png"/>
          <p:cNvPicPr>
            <a:picLocks noChangeAspect="1"/>
          </p:cNvPicPr>
          <p:nvPr/>
        </p:nvPicPr>
        <p:blipFill>
          <a:blip r:embed="rId12"/>
          <a:stretch>
            <a:fillRect/>
          </a:stretch>
        </p:blipFill>
        <p:spPr>
          <a:xfrm>
            <a:off x="609600" y="4303365"/>
            <a:ext cx="202406" cy="166688"/>
          </a:xfrm>
          <a:prstGeom prst="rect">
            <a:avLst/>
          </a:prstGeom>
        </p:spPr>
      </p:pic>
      <p:pic>
        <p:nvPicPr>
          <p:cNvPr id="14" name="Image 12" descr="preencoded.png"/>
          <p:cNvPicPr>
            <a:picLocks noChangeAspect="1"/>
          </p:cNvPicPr>
          <p:nvPr/>
        </p:nvPicPr>
        <p:blipFill>
          <a:blip r:embed="rId13"/>
          <a:stretch>
            <a:fillRect/>
          </a:stretch>
        </p:blipFill>
        <p:spPr>
          <a:xfrm>
            <a:off x="609600" y="4884390"/>
            <a:ext cx="202406" cy="166688"/>
          </a:xfrm>
          <a:prstGeom prst="rect">
            <a:avLst/>
          </a:prstGeom>
        </p:spPr>
      </p:pic>
      <p:pic>
        <p:nvPicPr>
          <p:cNvPr id="15" name="Image 13" descr="preencoded.png"/>
          <p:cNvPicPr>
            <a:picLocks noChangeAspect="1"/>
          </p:cNvPicPr>
          <p:nvPr/>
        </p:nvPicPr>
        <p:blipFill>
          <a:blip r:embed="rId14"/>
          <a:stretch>
            <a:fillRect/>
          </a:stretch>
        </p:blipFill>
        <p:spPr>
          <a:xfrm>
            <a:off x="609600" y="5465415"/>
            <a:ext cx="202406" cy="166688"/>
          </a:xfrm>
          <a:prstGeom prst="rect">
            <a:avLst/>
          </a:prstGeom>
        </p:spPr>
      </p:pic>
      <p:pic>
        <p:nvPicPr>
          <p:cNvPr id="16" name="Image 14" descr="preencoded.png"/>
          <p:cNvPicPr>
            <a:picLocks noChangeAspect="1"/>
          </p:cNvPicPr>
          <p:nvPr/>
        </p:nvPicPr>
        <p:blipFill>
          <a:blip r:embed="rId5"/>
          <a:stretch>
            <a:fillRect/>
          </a:stretch>
        </p:blipFill>
        <p:spPr>
          <a:xfrm>
            <a:off x="6238875" y="815280"/>
            <a:ext cx="5572125" cy="2678460"/>
          </a:xfrm>
          <a:prstGeom prst="rect">
            <a:avLst/>
          </a:prstGeom>
        </p:spPr>
      </p:pic>
      <p:pic>
        <p:nvPicPr>
          <p:cNvPr id="17" name="Image 15" descr="preencoded.png"/>
          <p:cNvPicPr>
            <a:picLocks noChangeAspect="1"/>
          </p:cNvPicPr>
          <p:nvPr/>
        </p:nvPicPr>
        <p:blipFill>
          <a:blip r:embed="rId6"/>
          <a:stretch>
            <a:fillRect/>
          </a:stretch>
        </p:blipFill>
        <p:spPr>
          <a:xfrm>
            <a:off x="6467475" y="996255"/>
            <a:ext cx="5114925" cy="361950"/>
          </a:xfrm>
          <a:prstGeom prst="rect">
            <a:avLst/>
          </a:prstGeom>
        </p:spPr>
      </p:pic>
      <p:pic>
        <p:nvPicPr>
          <p:cNvPr id="18" name="Image 16" descr="preencoded.png"/>
          <p:cNvPicPr>
            <a:picLocks noChangeAspect="1"/>
          </p:cNvPicPr>
          <p:nvPr/>
        </p:nvPicPr>
        <p:blipFill>
          <a:blip r:embed="rId15"/>
          <a:stretch>
            <a:fillRect/>
          </a:stretch>
        </p:blipFill>
        <p:spPr>
          <a:xfrm>
            <a:off x="6467475" y="1041648"/>
            <a:ext cx="238125" cy="194816"/>
          </a:xfrm>
          <a:prstGeom prst="rect">
            <a:avLst/>
          </a:prstGeom>
        </p:spPr>
      </p:pic>
      <p:pic>
        <p:nvPicPr>
          <p:cNvPr id="19" name="Image 17" descr="preencoded.png"/>
          <p:cNvPicPr>
            <a:picLocks noChangeAspect="1"/>
          </p:cNvPicPr>
          <p:nvPr/>
        </p:nvPicPr>
        <p:blipFill>
          <a:blip r:embed="rId16"/>
          <a:stretch>
            <a:fillRect/>
          </a:stretch>
        </p:blipFill>
        <p:spPr>
          <a:xfrm>
            <a:off x="6467475" y="1472505"/>
            <a:ext cx="202406" cy="166688"/>
          </a:xfrm>
          <a:prstGeom prst="rect">
            <a:avLst/>
          </a:prstGeom>
        </p:spPr>
      </p:pic>
      <p:pic>
        <p:nvPicPr>
          <p:cNvPr id="20" name="Image 18" descr="preencoded.png"/>
          <p:cNvPicPr>
            <a:picLocks noChangeAspect="1"/>
          </p:cNvPicPr>
          <p:nvPr/>
        </p:nvPicPr>
        <p:blipFill>
          <a:blip r:embed="rId17"/>
          <a:stretch>
            <a:fillRect/>
          </a:stretch>
        </p:blipFill>
        <p:spPr>
          <a:xfrm>
            <a:off x="6467475" y="2053530"/>
            <a:ext cx="202406" cy="166688"/>
          </a:xfrm>
          <a:prstGeom prst="rect">
            <a:avLst/>
          </a:prstGeom>
        </p:spPr>
      </p:pic>
      <p:pic>
        <p:nvPicPr>
          <p:cNvPr id="21" name="Image 19" descr="preencoded.png"/>
          <p:cNvPicPr>
            <a:picLocks noChangeAspect="1"/>
          </p:cNvPicPr>
          <p:nvPr/>
        </p:nvPicPr>
        <p:blipFill>
          <a:blip r:embed="rId18"/>
          <a:stretch>
            <a:fillRect/>
          </a:stretch>
        </p:blipFill>
        <p:spPr>
          <a:xfrm>
            <a:off x="6467475" y="2634555"/>
            <a:ext cx="202406" cy="166688"/>
          </a:xfrm>
          <a:prstGeom prst="rect">
            <a:avLst/>
          </a:prstGeom>
        </p:spPr>
      </p:pic>
      <p:pic>
        <p:nvPicPr>
          <p:cNvPr id="22" name="Image 20" descr="preencoded.png"/>
          <p:cNvPicPr>
            <a:picLocks noChangeAspect="1"/>
          </p:cNvPicPr>
          <p:nvPr/>
        </p:nvPicPr>
        <p:blipFill>
          <a:blip r:embed="rId19"/>
          <a:stretch>
            <a:fillRect/>
          </a:stretch>
        </p:blipFill>
        <p:spPr>
          <a:xfrm>
            <a:off x="6238875" y="3646140"/>
            <a:ext cx="5572125" cy="2678460"/>
          </a:xfrm>
          <a:prstGeom prst="rect">
            <a:avLst/>
          </a:prstGeom>
        </p:spPr>
      </p:pic>
      <p:pic>
        <p:nvPicPr>
          <p:cNvPr id="23" name="Image 21" descr="preencoded.png"/>
          <p:cNvPicPr>
            <a:picLocks noChangeAspect="1"/>
          </p:cNvPicPr>
          <p:nvPr/>
        </p:nvPicPr>
        <p:blipFill>
          <a:blip r:embed="rId20"/>
          <a:stretch>
            <a:fillRect/>
          </a:stretch>
        </p:blipFill>
        <p:spPr>
          <a:xfrm>
            <a:off x="6467475" y="3869978"/>
            <a:ext cx="214313" cy="171450"/>
          </a:xfrm>
          <a:prstGeom prst="rect">
            <a:avLst/>
          </a:prstGeom>
        </p:spPr>
      </p:pic>
      <p:pic>
        <p:nvPicPr>
          <p:cNvPr id="24" name="Image 22" descr="preencoded.png"/>
          <p:cNvPicPr>
            <a:picLocks noChangeAspect="1"/>
          </p:cNvPicPr>
          <p:nvPr/>
        </p:nvPicPr>
        <p:blipFill>
          <a:blip r:embed="rId21"/>
          <a:stretch>
            <a:fillRect/>
          </a:stretch>
        </p:blipFill>
        <p:spPr>
          <a:xfrm>
            <a:off x="6467475" y="4712940"/>
            <a:ext cx="5114925" cy="609600"/>
          </a:xfrm>
          <a:prstGeom prst="rect">
            <a:avLst/>
          </a:prstGeom>
        </p:spPr>
      </p:pic>
      <p:pic>
        <p:nvPicPr>
          <p:cNvPr id="25" name="Image 23" descr="preencoded.png"/>
          <p:cNvPicPr>
            <a:picLocks noChangeAspect="1"/>
          </p:cNvPicPr>
          <p:nvPr/>
        </p:nvPicPr>
        <p:blipFill>
          <a:blip r:embed="rId22"/>
          <a:stretch>
            <a:fillRect/>
          </a:stretch>
        </p:blipFill>
        <p:spPr>
          <a:xfrm>
            <a:off x="0" y="6477000"/>
            <a:ext cx="12192000" cy="381000"/>
          </a:xfrm>
          <a:prstGeom prst="rect">
            <a:avLst/>
          </a:prstGeom>
        </p:spPr>
      </p:pic>
      <p:sp>
        <p:nvSpPr>
          <p:cNvPr id="26" name="Text 0"/>
          <p:cNvSpPr/>
          <p:nvPr/>
        </p:nvSpPr>
        <p:spPr>
          <a:xfrm>
            <a:off x="523875" y="1524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Monitoring in Primary Care: Clinical Reviews</a:t>
            </a:r>
            <a:endParaRPr lang="en-US" sz="2100" dirty="0"/>
          </a:p>
        </p:txBody>
      </p:sp>
      <p:sp>
        <p:nvSpPr>
          <p:cNvPr id="27" name="Text 1"/>
          <p:cNvSpPr/>
          <p:nvPr/>
        </p:nvSpPr>
        <p:spPr>
          <a:xfrm>
            <a:off x="523875" y="500955"/>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8" name="Text 2"/>
          <p:cNvSpPr/>
          <p:nvPr/>
        </p:nvSpPr>
        <p:spPr>
          <a:xfrm>
            <a:off x="942975" y="996255"/>
            <a:ext cx="548640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Functional Status (NYHA)</a:t>
            </a:r>
            <a:endParaRPr lang="en-US" sz="1500" dirty="0"/>
          </a:p>
        </p:txBody>
      </p:sp>
      <p:sp>
        <p:nvSpPr>
          <p:cNvPr id="29" name="Text 3"/>
          <p:cNvSpPr/>
          <p:nvPr/>
        </p:nvSpPr>
        <p:spPr>
          <a:xfrm>
            <a:off x="926306" y="147250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NYHA Classification:</a:t>
            </a:r>
            <a:r>
              <a:rPr lang="en-US" sz="1275" dirty="0">
                <a:solidFill>
                  <a:srgbClr val="34495E"/>
                </a:solidFill>
              </a:rPr>
              <a:t> Record functional class (I-IV) at every routine review.</a:t>
            </a:r>
            <a:endParaRPr lang="en-US" sz="1275" dirty="0"/>
          </a:p>
        </p:txBody>
      </p:sp>
      <p:sp>
        <p:nvSpPr>
          <p:cNvPr id="30" name="Text 4"/>
          <p:cNvSpPr/>
          <p:nvPr/>
        </p:nvSpPr>
        <p:spPr>
          <a:xfrm>
            <a:off x="926306" y="2053530"/>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Symptom History:</a:t>
            </a:r>
            <a:r>
              <a:rPr lang="en-US" sz="1275" dirty="0">
                <a:solidFill>
                  <a:srgbClr val="34495E"/>
                </a:solidFill>
              </a:rPr>
              <a:t> Assess fatigue, breathlessness, and palpitations during daily activity.</a:t>
            </a:r>
            <a:endParaRPr lang="en-US" sz="1275" dirty="0"/>
          </a:p>
        </p:txBody>
      </p:sp>
      <p:sp>
        <p:nvSpPr>
          <p:cNvPr id="31" name="Text 5"/>
          <p:cNvSpPr/>
          <p:nvPr/>
        </p:nvSpPr>
        <p:spPr>
          <a:xfrm>
            <a:off x="926306" y="263455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Exercise Tolerance:</a:t>
            </a:r>
            <a:r>
              <a:rPr lang="en-US" sz="1275" dirty="0">
                <a:solidFill>
                  <a:srgbClr val="34495E"/>
                </a:solidFill>
              </a:rPr>
              <a:t> Monitor changes in walking distance or stairs ability.</a:t>
            </a:r>
            <a:endParaRPr lang="en-US" sz="1275" dirty="0"/>
          </a:p>
        </p:txBody>
      </p:sp>
      <p:sp>
        <p:nvSpPr>
          <p:cNvPr id="32" name="Text 6"/>
          <p:cNvSpPr/>
          <p:nvPr/>
        </p:nvSpPr>
        <p:spPr>
          <a:xfrm>
            <a:off x="942975" y="3827115"/>
            <a:ext cx="525780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Fluid Status Assessment</a:t>
            </a:r>
            <a:endParaRPr lang="en-US" sz="1500" dirty="0"/>
          </a:p>
        </p:txBody>
      </p:sp>
      <p:sp>
        <p:nvSpPr>
          <p:cNvPr id="33" name="Text 7"/>
          <p:cNvSpPr/>
          <p:nvPr/>
        </p:nvSpPr>
        <p:spPr>
          <a:xfrm>
            <a:off x="926306" y="430336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Weight Monitoring:</a:t>
            </a:r>
            <a:r>
              <a:rPr lang="en-US" sz="1275" dirty="0">
                <a:solidFill>
                  <a:srgbClr val="34495E"/>
                </a:solidFill>
              </a:rPr>
              <a:t> Check for rapid weight gain (&gt;2kg in 3 days) or loss.</a:t>
            </a:r>
            <a:endParaRPr lang="en-US" sz="1275" dirty="0"/>
          </a:p>
        </p:txBody>
      </p:sp>
      <p:sp>
        <p:nvSpPr>
          <p:cNvPr id="34" name="Text 8"/>
          <p:cNvSpPr/>
          <p:nvPr/>
        </p:nvSpPr>
        <p:spPr>
          <a:xfrm>
            <a:off x="926306" y="4884390"/>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Peripheral Oedema:</a:t>
            </a:r>
            <a:r>
              <a:rPr lang="en-US" sz="1275" dirty="0">
                <a:solidFill>
                  <a:srgbClr val="34495E"/>
                </a:solidFill>
              </a:rPr>
              <a:t> Inspect ankles, shins, and sacrum for pitting oedema.</a:t>
            </a:r>
            <a:endParaRPr lang="en-US" sz="1275" dirty="0"/>
          </a:p>
        </p:txBody>
      </p:sp>
      <p:sp>
        <p:nvSpPr>
          <p:cNvPr id="35" name="Text 9"/>
          <p:cNvSpPr/>
          <p:nvPr/>
        </p:nvSpPr>
        <p:spPr>
          <a:xfrm>
            <a:off x="926306" y="546541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Volume Indicators:</a:t>
            </a:r>
            <a:r>
              <a:rPr lang="en-US" sz="1275" dirty="0">
                <a:solidFill>
                  <a:srgbClr val="34495E"/>
                </a:solidFill>
              </a:rPr>
              <a:t> Assess Jugular Venous Pressure (JVP) and lung bases.</a:t>
            </a:r>
            <a:endParaRPr lang="en-US" sz="1275" dirty="0"/>
          </a:p>
        </p:txBody>
      </p:sp>
      <p:sp>
        <p:nvSpPr>
          <p:cNvPr id="36" name="Text 10"/>
          <p:cNvSpPr/>
          <p:nvPr/>
        </p:nvSpPr>
        <p:spPr>
          <a:xfrm>
            <a:off x="6800850" y="996255"/>
            <a:ext cx="5114925"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Vitals &amp; Tolerability</a:t>
            </a:r>
            <a:endParaRPr lang="en-US" sz="1500" dirty="0"/>
          </a:p>
        </p:txBody>
      </p:sp>
      <p:sp>
        <p:nvSpPr>
          <p:cNvPr id="37" name="Text 11"/>
          <p:cNvSpPr/>
          <p:nvPr/>
        </p:nvSpPr>
        <p:spPr>
          <a:xfrm>
            <a:off x="6784181" y="147250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Observations:</a:t>
            </a:r>
            <a:r>
              <a:rPr lang="en-US" sz="1275" dirty="0">
                <a:solidFill>
                  <a:srgbClr val="34495E"/>
                </a:solidFill>
              </a:rPr>
              <a:t> BP (sitting/standing) and HR (check rhythm for new AF).</a:t>
            </a:r>
            <a:endParaRPr lang="en-US" sz="1275" dirty="0"/>
          </a:p>
        </p:txBody>
      </p:sp>
      <p:sp>
        <p:nvSpPr>
          <p:cNvPr id="38" name="Text 12"/>
          <p:cNvSpPr/>
          <p:nvPr/>
        </p:nvSpPr>
        <p:spPr>
          <a:xfrm>
            <a:off x="6784181" y="2053530"/>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Medication Check:</a:t>
            </a:r>
            <a:r>
              <a:rPr lang="en-US" sz="1275" dirty="0">
                <a:solidFill>
                  <a:srgbClr val="34495E"/>
                </a:solidFill>
              </a:rPr>
              <a:t> Confirm compliance and screen for side effects (e.g., cough, dizziness).</a:t>
            </a:r>
            <a:endParaRPr lang="en-US" sz="1275" dirty="0"/>
          </a:p>
        </p:txBody>
      </p:sp>
      <p:sp>
        <p:nvSpPr>
          <p:cNvPr id="39" name="Text 13"/>
          <p:cNvSpPr/>
          <p:nvPr/>
        </p:nvSpPr>
        <p:spPr>
          <a:xfrm>
            <a:off x="6784181" y="2634555"/>
            <a:ext cx="4798219"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34495E"/>
                </a:solidFill>
              </a:rPr>
              <a:t>Titration Status:</a:t>
            </a:r>
            <a:r>
              <a:rPr lang="en-US" sz="1275" dirty="0">
                <a:solidFill>
                  <a:srgbClr val="34495E"/>
                </a:solidFill>
              </a:rPr>
              <a:t> Review if target doses of the Four Pillars have been achieved.</a:t>
            </a:r>
            <a:endParaRPr lang="en-US" sz="1275" dirty="0"/>
          </a:p>
        </p:txBody>
      </p:sp>
      <p:sp>
        <p:nvSpPr>
          <p:cNvPr id="40" name="Text 14"/>
          <p:cNvSpPr/>
          <p:nvPr/>
        </p:nvSpPr>
        <p:spPr>
          <a:xfrm>
            <a:off x="6777038" y="3827115"/>
            <a:ext cx="511492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FFFFF"/>
                </a:solidFill>
              </a:rPr>
              <a:t>SCA EXAM PEARL</a:t>
            </a:r>
            <a:endParaRPr lang="en-US" sz="1350" dirty="0"/>
          </a:p>
        </p:txBody>
      </p:sp>
      <p:sp>
        <p:nvSpPr>
          <p:cNvPr id="41" name="Text 15"/>
          <p:cNvSpPr/>
          <p:nvPr/>
        </p:nvSpPr>
        <p:spPr>
          <a:xfrm>
            <a:off x="6467475" y="4179540"/>
            <a:ext cx="5114925" cy="1447800"/>
          </a:xfrm>
          <a:prstGeom prst="rect">
            <a:avLst/>
          </a:prstGeom>
          <a:noFill/>
          <a:ln/>
        </p:spPr>
        <p:txBody>
          <a:bodyPr vert="horz" wrap="square" lIns="0" tIns="0" rIns="0" bIns="0" rtlCol="0" anchor="ctr"/>
          <a:lstStyle/>
          <a:p>
            <a:pPr marL="0" indent="0">
              <a:lnSpc>
                <a:spcPts val="1800"/>
              </a:lnSpc>
              <a:buNone/>
            </a:pPr>
            <a:r>
              <a:rPr lang="en-US" sz="1200" dirty="0">
                <a:solidFill>
                  <a:srgbClr val="FFFFFF"/>
                </a:solidFill>
              </a:rPr>
              <a:t>Assessing functional capacity is a </a:t>
            </a:r>
            <a:r>
              <a:rPr lang="en-US" sz="1200" b="1" dirty="0">
                <a:solidFill>
                  <a:srgbClr val="FFFFFF"/>
                </a:solidFill>
              </a:rPr>
              <a:t>QOF HF007 requirement</a:t>
            </a:r>
            <a:r>
              <a:rPr lang="en-US" sz="1200" dirty="0">
                <a:solidFill>
                  <a:srgbClr val="FFFFFF"/>
                </a:solidFill>
              </a:rPr>
              <a:t>. In your consultation, use a patient-centered opener:</a:t>
            </a:r>
            <a:r>
              <a:rPr lang="en-US" sz="1200" i="1" dirty="0">
                <a:solidFill>
                  <a:srgbClr val="FFFFFF"/>
                </a:solidFill>
              </a:rPr>
              <a:t>"How has your breathing been affecting what you can do day-to-day since we last met?"</a:t>
            </a:r>
            <a:r>
              <a:rPr lang="en-US" sz="1200" dirty="0">
                <a:solidFill>
                  <a:srgbClr val="FFFFFF"/>
                </a:solidFill>
              </a:rPr>
              <a:t>Ensure you document the NYHA Class clearly in the medical record.</a:t>
            </a:r>
            <a:endParaRPr lang="en-US" sz="1200" dirty="0"/>
          </a:p>
        </p:txBody>
      </p:sp>
      <p:sp>
        <p:nvSpPr>
          <p:cNvPr id="42" name="Text 16"/>
          <p:cNvSpPr/>
          <p:nvPr/>
        </p:nvSpPr>
        <p:spPr>
          <a:xfrm>
            <a:off x="5471071" y="6581775"/>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891480"/>
            <a:ext cx="5572125" cy="5585520"/>
          </a:xfrm>
          <a:prstGeom prst="rect">
            <a:avLst/>
          </a:prstGeom>
        </p:spPr>
      </p:pic>
      <p:pic>
        <p:nvPicPr>
          <p:cNvPr id="5" name="Image 3" descr="preencoded.png"/>
          <p:cNvPicPr>
            <a:picLocks noChangeAspect="1"/>
          </p:cNvPicPr>
          <p:nvPr/>
        </p:nvPicPr>
        <p:blipFill>
          <a:blip r:embed="rId6"/>
          <a:stretch>
            <a:fillRect/>
          </a:stretch>
        </p:blipFill>
        <p:spPr>
          <a:xfrm>
            <a:off x="619125" y="1129605"/>
            <a:ext cx="5095875" cy="381000"/>
          </a:xfrm>
          <a:prstGeom prst="rect">
            <a:avLst/>
          </a:prstGeom>
        </p:spPr>
      </p:pic>
      <p:pic>
        <p:nvPicPr>
          <p:cNvPr id="6" name="Image 4" descr="preencoded.png"/>
          <p:cNvPicPr>
            <a:picLocks noChangeAspect="1"/>
          </p:cNvPicPr>
          <p:nvPr/>
        </p:nvPicPr>
        <p:blipFill>
          <a:blip r:embed="rId7"/>
          <a:stretch>
            <a:fillRect/>
          </a:stretch>
        </p:blipFill>
        <p:spPr>
          <a:xfrm>
            <a:off x="619125" y="1158180"/>
            <a:ext cx="285750" cy="228600"/>
          </a:xfrm>
          <a:prstGeom prst="rect">
            <a:avLst/>
          </a:prstGeom>
        </p:spPr>
      </p:pic>
      <p:pic>
        <p:nvPicPr>
          <p:cNvPr id="7" name="Image 5" descr="preencoded.png"/>
          <p:cNvPicPr>
            <a:picLocks noChangeAspect="1"/>
          </p:cNvPicPr>
          <p:nvPr/>
        </p:nvPicPr>
        <p:blipFill>
          <a:blip r:embed="rId8"/>
          <a:stretch>
            <a:fillRect/>
          </a:stretch>
        </p:blipFill>
        <p:spPr>
          <a:xfrm>
            <a:off x="619125" y="1748730"/>
            <a:ext cx="166688" cy="166688"/>
          </a:xfrm>
          <a:prstGeom prst="rect">
            <a:avLst/>
          </a:prstGeom>
        </p:spPr>
      </p:pic>
      <p:pic>
        <p:nvPicPr>
          <p:cNvPr id="8" name="Image 6" descr="preencoded.png"/>
          <p:cNvPicPr>
            <a:picLocks noChangeAspect="1"/>
          </p:cNvPicPr>
          <p:nvPr/>
        </p:nvPicPr>
        <p:blipFill>
          <a:blip r:embed="rId9"/>
          <a:stretch>
            <a:fillRect/>
          </a:stretch>
        </p:blipFill>
        <p:spPr>
          <a:xfrm>
            <a:off x="619125" y="2522041"/>
            <a:ext cx="166688" cy="145852"/>
          </a:xfrm>
          <a:prstGeom prst="rect">
            <a:avLst/>
          </a:prstGeom>
        </p:spPr>
      </p:pic>
      <p:pic>
        <p:nvPicPr>
          <p:cNvPr id="9" name="Image 7" descr="preencoded.png"/>
          <p:cNvPicPr>
            <a:picLocks noChangeAspect="1"/>
          </p:cNvPicPr>
          <p:nvPr/>
        </p:nvPicPr>
        <p:blipFill>
          <a:blip r:embed="rId10"/>
          <a:stretch>
            <a:fillRect/>
          </a:stretch>
        </p:blipFill>
        <p:spPr>
          <a:xfrm>
            <a:off x="619125" y="3295352"/>
            <a:ext cx="166688" cy="137220"/>
          </a:xfrm>
          <a:prstGeom prst="rect">
            <a:avLst/>
          </a:prstGeom>
        </p:spPr>
      </p:pic>
      <p:pic>
        <p:nvPicPr>
          <p:cNvPr id="10" name="Image 8" descr="preencoded.png"/>
          <p:cNvPicPr>
            <a:picLocks noChangeAspect="1"/>
          </p:cNvPicPr>
          <p:nvPr/>
        </p:nvPicPr>
        <p:blipFill>
          <a:blip r:embed="rId11"/>
          <a:stretch>
            <a:fillRect/>
          </a:stretch>
        </p:blipFill>
        <p:spPr>
          <a:xfrm>
            <a:off x="619125" y="4163913"/>
            <a:ext cx="5095875" cy="1085850"/>
          </a:xfrm>
          <a:prstGeom prst="rect">
            <a:avLst/>
          </a:prstGeom>
        </p:spPr>
      </p:pic>
      <p:pic>
        <p:nvPicPr>
          <p:cNvPr id="11" name="Image 9" descr="preencoded.png"/>
          <p:cNvPicPr>
            <a:picLocks noChangeAspect="1"/>
          </p:cNvPicPr>
          <p:nvPr/>
        </p:nvPicPr>
        <p:blipFill>
          <a:blip r:embed="rId12"/>
          <a:stretch>
            <a:fillRect/>
          </a:stretch>
        </p:blipFill>
        <p:spPr>
          <a:xfrm>
            <a:off x="809625" y="4392513"/>
            <a:ext cx="190500" cy="152400"/>
          </a:xfrm>
          <a:prstGeom prst="rect">
            <a:avLst/>
          </a:prstGeom>
        </p:spPr>
      </p:pic>
      <p:pic>
        <p:nvPicPr>
          <p:cNvPr id="12" name="Image 10" descr="preencoded.png"/>
          <p:cNvPicPr>
            <a:picLocks noChangeAspect="1"/>
          </p:cNvPicPr>
          <p:nvPr/>
        </p:nvPicPr>
        <p:blipFill>
          <a:blip r:embed="rId5"/>
          <a:stretch>
            <a:fillRect/>
          </a:stretch>
        </p:blipFill>
        <p:spPr>
          <a:xfrm>
            <a:off x="6238875" y="891480"/>
            <a:ext cx="5572125" cy="5585520"/>
          </a:xfrm>
          <a:prstGeom prst="rect">
            <a:avLst/>
          </a:prstGeom>
        </p:spPr>
      </p:pic>
      <p:pic>
        <p:nvPicPr>
          <p:cNvPr id="13" name="Image 11" descr="preencoded.png"/>
          <p:cNvPicPr>
            <a:picLocks noChangeAspect="1"/>
          </p:cNvPicPr>
          <p:nvPr/>
        </p:nvPicPr>
        <p:blipFill>
          <a:blip r:embed="rId6"/>
          <a:stretch>
            <a:fillRect/>
          </a:stretch>
        </p:blipFill>
        <p:spPr>
          <a:xfrm>
            <a:off x="6477000" y="1129605"/>
            <a:ext cx="5095875" cy="381000"/>
          </a:xfrm>
          <a:prstGeom prst="rect">
            <a:avLst/>
          </a:prstGeom>
        </p:spPr>
      </p:pic>
      <p:pic>
        <p:nvPicPr>
          <p:cNvPr id="14" name="Image 12" descr="preencoded.png"/>
          <p:cNvPicPr>
            <a:picLocks noChangeAspect="1"/>
          </p:cNvPicPr>
          <p:nvPr/>
        </p:nvPicPr>
        <p:blipFill>
          <a:blip r:embed="rId13"/>
          <a:stretch>
            <a:fillRect/>
          </a:stretch>
        </p:blipFill>
        <p:spPr>
          <a:xfrm>
            <a:off x="6477000" y="1158180"/>
            <a:ext cx="285750" cy="228600"/>
          </a:xfrm>
          <a:prstGeom prst="rect">
            <a:avLst/>
          </a:prstGeom>
        </p:spPr>
      </p:pic>
      <p:pic>
        <p:nvPicPr>
          <p:cNvPr id="15" name="Image 13" descr="preencoded.png"/>
          <p:cNvPicPr>
            <a:picLocks noChangeAspect="1"/>
          </p:cNvPicPr>
          <p:nvPr/>
        </p:nvPicPr>
        <p:blipFill>
          <a:blip r:embed="rId14"/>
          <a:stretch>
            <a:fillRect/>
          </a:stretch>
        </p:blipFill>
        <p:spPr>
          <a:xfrm>
            <a:off x="6477000" y="1701105"/>
            <a:ext cx="5095875" cy="457200"/>
          </a:xfrm>
          <a:prstGeom prst="rect">
            <a:avLst/>
          </a:prstGeom>
        </p:spPr>
      </p:pic>
      <p:pic>
        <p:nvPicPr>
          <p:cNvPr id="16" name="Image 14" descr="preencoded.png"/>
          <p:cNvPicPr>
            <a:picLocks noChangeAspect="1"/>
          </p:cNvPicPr>
          <p:nvPr/>
        </p:nvPicPr>
        <p:blipFill>
          <a:blip r:embed="rId15"/>
          <a:stretch>
            <a:fillRect/>
          </a:stretch>
        </p:blipFill>
        <p:spPr>
          <a:xfrm>
            <a:off x="6619875" y="1815405"/>
            <a:ext cx="228600" cy="228600"/>
          </a:xfrm>
          <a:prstGeom prst="rect">
            <a:avLst/>
          </a:prstGeom>
        </p:spPr>
      </p:pic>
      <p:pic>
        <p:nvPicPr>
          <p:cNvPr id="17" name="Image 15" descr="preencoded.png"/>
          <p:cNvPicPr>
            <a:picLocks noChangeAspect="1"/>
          </p:cNvPicPr>
          <p:nvPr/>
        </p:nvPicPr>
        <p:blipFill>
          <a:blip r:embed="rId14"/>
          <a:stretch>
            <a:fillRect/>
          </a:stretch>
        </p:blipFill>
        <p:spPr>
          <a:xfrm>
            <a:off x="6477000" y="2272605"/>
            <a:ext cx="5095875" cy="457200"/>
          </a:xfrm>
          <a:prstGeom prst="rect">
            <a:avLst/>
          </a:prstGeom>
        </p:spPr>
      </p:pic>
      <p:pic>
        <p:nvPicPr>
          <p:cNvPr id="18" name="Image 16" descr="preencoded.png"/>
          <p:cNvPicPr>
            <a:picLocks noChangeAspect="1"/>
          </p:cNvPicPr>
          <p:nvPr/>
        </p:nvPicPr>
        <p:blipFill>
          <a:blip r:embed="rId16"/>
          <a:stretch>
            <a:fillRect/>
          </a:stretch>
        </p:blipFill>
        <p:spPr>
          <a:xfrm>
            <a:off x="6619875" y="2386905"/>
            <a:ext cx="228600" cy="228600"/>
          </a:xfrm>
          <a:prstGeom prst="rect">
            <a:avLst/>
          </a:prstGeom>
        </p:spPr>
      </p:pic>
      <p:pic>
        <p:nvPicPr>
          <p:cNvPr id="19" name="Image 17" descr="preencoded.png"/>
          <p:cNvPicPr>
            <a:picLocks noChangeAspect="1"/>
          </p:cNvPicPr>
          <p:nvPr/>
        </p:nvPicPr>
        <p:blipFill>
          <a:blip r:embed="rId14"/>
          <a:stretch>
            <a:fillRect/>
          </a:stretch>
        </p:blipFill>
        <p:spPr>
          <a:xfrm>
            <a:off x="6477000" y="2844105"/>
            <a:ext cx="5095875" cy="457200"/>
          </a:xfrm>
          <a:prstGeom prst="rect">
            <a:avLst/>
          </a:prstGeom>
        </p:spPr>
      </p:pic>
      <p:pic>
        <p:nvPicPr>
          <p:cNvPr id="20" name="Image 18" descr="preencoded.png"/>
          <p:cNvPicPr>
            <a:picLocks noChangeAspect="1"/>
          </p:cNvPicPr>
          <p:nvPr/>
        </p:nvPicPr>
        <p:blipFill>
          <a:blip r:embed="rId15"/>
          <a:stretch>
            <a:fillRect/>
          </a:stretch>
        </p:blipFill>
        <p:spPr>
          <a:xfrm>
            <a:off x="6619875" y="2958405"/>
            <a:ext cx="228600" cy="228600"/>
          </a:xfrm>
          <a:prstGeom prst="rect">
            <a:avLst/>
          </a:prstGeom>
        </p:spPr>
      </p:pic>
      <p:pic>
        <p:nvPicPr>
          <p:cNvPr id="21" name="Image 19" descr="preencoded.png"/>
          <p:cNvPicPr>
            <a:picLocks noChangeAspect="1"/>
          </p:cNvPicPr>
          <p:nvPr/>
        </p:nvPicPr>
        <p:blipFill>
          <a:blip r:embed="rId14"/>
          <a:stretch>
            <a:fillRect/>
          </a:stretch>
        </p:blipFill>
        <p:spPr>
          <a:xfrm>
            <a:off x="6477000" y="3415605"/>
            <a:ext cx="5095875" cy="457200"/>
          </a:xfrm>
          <a:prstGeom prst="rect">
            <a:avLst/>
          </a:prstGeom>
        </p:spPr>
      </p:pic>
      <p:pic>
        <p:nvPicPr>
          <p:cNvPr id="22" name="Image 20" descr="preencoded.png"/>
          <p:cNvPicPr>
            <a:picLocks noChangeAspect="1"/>
          </p:cNvPicPr>
          <p:nvPr/>
        </p:nvPicPr>
        <p:blipFill>
          <a:blip r:embed="rId15"/>
          <a:stretch>
            <a:fillRect/>
          </a:stretch>
        </p:blipFill>
        <p:spPr>
          <a:xfrm>
            <a:off x="6619875" y="3529905"/>
            <a:ext cx="228600" cy="228600"/>
          </a:xfrm>
          <a:prstGeom prst="rect">
            <a:avLst/>
          </a:prstGeom>
        </p:spPr>
      </p:pic>
      <p:pic>
        <p:nvPicPr>
          <p:cNvPr id="23" name="Image 21" descr="preencoded.png"/>
          <p:cNvPicPr>
            <a:picLocks noChangeAspect="1"/>
          </p:cNvPicPr>
          <p:nvPr/>
        </p:nvPicPr>
        <p:blipFill>
          <a:blip r:embed="rId17"/>
          <a:stretch>
            <a:fillRect/>
          </a:stretch>
        </p:blipFill>
        <p:spPr>
          <a:xfrm>
            <a:off x="6477000" y="3987105"/>
            <a:ext cx="5095875" cy="457200"/>
          </a:xfrm>
          <a:prstGeom prst="rect">
            <a:avLst/>
          </a:prstGeom>
        </p:spPr>
      </p:pic>
      <p:pic>
        <p:nvPicPr>
          <p:cNvPr id="24" name="Image 22" descr="preencoded.png"/>
          <p:cNvPicPr>
            <a:picLocks noChangeAspect="1"/>
          </p:cNvPicPr>
          <p:nvPr/>
        </p:nvPicPr>
        <p:blipFill>
          <a:blip r:embed="rId15"/>
          <a:stretch>
            <a:fillRect/>
          </a:stretch>
        </p:blipFill>
        <p:spPr>
          <a:xfrm>
            <a:off x="6619875" y="4101405"/>
            <a:ext cx="228600" cy="228600"/>
          </a:xfrm>
          <a:prstGeom prst="rect">
            <a:avLst/>
          </a:prstGeom>
        </p:spPr>
      </p:pic>
      <p:pic>
        <p:nvPicPr>
          <p:cNvPr id="25" name="Image 23" descr="preencoded.png"/>
          <p:cNvPicPr>
            <a:picLocks noChangeAspect="1"/>
          </p:cNvPicPr>
          <p:nvPr/>
        </p:nvPicPr>
        <p:blipFill>
          <a:blip r:embed="rId18"/>
          <a:stretch>
            <a:fillRect/>
          </a:stretch>
        </p:blipFill>
        <p:spPr>
          <a:xfrm>
            <a:off x="6477000" y="4634805"/>
            <a:ext cx="5095875" cy="879872"/>
          </a:xfrm>
          <a:prstGeom prst="rect">
            <a:avLst/>
          </a:prstGeom>
        </p:spPr>
      </p:pic>
      <p:pic>
        <p:nvPicPr>
          <p:cNvPr id="26" name="Image 24" descr="preencoded.png"/>
          <p:cNvPicPr>
            <a:picLocks noChangeAspect="1"/>
          </p:cNvPicPr>
          <p:nvPr/>
        </p:nvPicPr>
        <p:blipFill>
          <a:blip r:embed="rId19"/>
          <a:stretch>
            <a:fillRect/>
          </a:stretch>
        </p:blipFill>
        <p:spPr>
          <a:xfrm>
            <a:off x="6619875" y="4816673"/>
            <a:ext cx="166688" cy="137220"/>
          </a:xfrm>
          <a:prstGeom prst="rect">
            <a:avLst/>
          </a:prstGeom>
        </p:spPr>
      </p:pic>
      <p:pic>
        <p:nvPicPr>
          <p:cNvPr id="27" name="Image 25" descr="preencoded.png"/>
          <p:cNvPicPr>
            <a:picLocks noChangeAspect="1"/>
          </p:cNvPicPr>
          <p:nvPr/>
        </p:nvPicPr>
        <p:blipFill>
          <a:blip r:embed="rId20"/>
          <a:stretch>
            <a:fillRect/>
          </a:stretch>
        </p:blipFill>
        <p:spPr>
          <a:xfrm>
            <a:off x="0" y="6477000"/>
            <a:ext cx="12192000" cy="381000"/>
          </a:xfrm>
          <a:prstGeom prst="rect">
            <a:avLst/>
          </a:prstGeom>
        </p:spPr>
      </p:pic>
      <p:sp>
        <p:nvSpPr>
          <p:cNvPr id="28"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Monitoring: Bloods and Titration Protocol</a:t>
            </a:r>
            <a:endParaRPr lang="en-US" sz="2100" dirty="0"/>
          </a:p>
        </p:txBody>
      </p:sp>
      <p:sp>
        <p:nvSpPr>
          <p:cNvPr id="29"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0" name="Text 2"/>
          <p:cNvSpPr/>
          <p:nvPr/>
        </p:nvSpPr>
        <p:spPr>
          <a:xfrm>
            <a:off x="1019175" y="112960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Annual Blood Monitoring</a:t>
            </a:r>
            <a:endParaRPr lang="en-US" sz="1500" dirty="0"/>
          </a:p>
        </p:txBody>
      </p:sp>
      <p:sp>
        <p:nvSpPr>
          <p:cNvPr id="31" name="Text 3"/>
          <p:cNvSpPr/>
          <p:nvPr/>
        </p:nvSpPr>
        <p:spPr>
          <a:xfrm>
            <a:off x="900113" y="1701105"/>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U&amp;E + eGFR</a:t>
            </a:r>
            <a:endParaRPr lang="en-US" sz="1200" dirty="0"/>
          </a:p>
        </p:txBody>
      </p:sp>
      <p:sp>
        <p:nvSpPr>
          <p:cNvPr id="32" name="Text 4"/>
          <p:cNvSpPr/>
          <p:nvPr/>
        </p:nvSpPr>
        <p:spPr>
          <a:xfrm>
            <a:off x="900113" y="1929705"/>
            <a:ext cx="4814888"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D6D7E"/>
                </a:solidFill>
              </a:rPr>
              <a:t>Mandatory for all Four Pillars. Monitor for hyperkalaemia (MRA/ACEi) and renal function decline.</a:t>
            </a:r>
            <a:endParaRPr lang="en-US" sz="1050" dirty="0"/>
          </a:p>
        </p:txBody>
      </p:sp>
      <p:sp>
        <p:nvSpPr>
          <p:cNvPr id="33" name="Text 5"/>
          <p:cNvSpPr/>
          <p:nvPr/>
        </p:nvSpPr>
        <p:spPr>
          <a:xfrm>
            <a:off x="900113" y="2474416"/>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Full Blood Count (FBC)</a:t>
            </a:r>
            <a:endParaRPr lang="en-US" sz="1200" dirty="0"/>
          </a:p>
        </p:txBody>
      </p:sp>
      <p:sp>
        <p:nvSpPr>
          <p:cNvPr id="34" name="Text 6"/>
          <p:cNvSpPr/>
          <p:nvPr/>
        </p:nvSpPr>
        <p:spPr>
          <a:xfrm>
            <a:off x="900113" y="2703016"/>
            <a:ext cx="4814888"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D6D7E"/>
                </a:solidFill>
              </a:rPr>
              <a:t>Anaemia is common in HF and significantly worsens symptoms and functional capacity.</a:t>
            </a:r>
            <a:endParaRPr lang="en-US" sz="1050" dirty="0"/>
          </a:p>
        </p:txBody>
      </p:sp>
      <p:sp>
        <p:nvSpPr>
          <p:cNvPr id="35" name="Text 7"/>
          <p:cNvSpPr/>
          <p:nvPr/>
        </p:nvSpPr>
        <p:spPr>
          <a:xfrm>
            <a:off x="900113" y="3247727"/>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Natriuretic Peptides</a:t>
            </a:r>
            <a:endParaRPr lang="en-US" sz="1200" dirty="0"/>
          </a:p>
        </p:txBody>
      </p:sp>
      <p:sp>
        <p:nvSpPr>
          <p:cNvPr id="36" name="Text 8"/>
          <p:cNvSpPr/>
          <p:nvPr/>
        </p:nvSpPr>
        <p:spPr>
          <a:xfrm>
            <a:off x="900113" y="3476327"/>
            <a:ext cx="4814888"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D6D7E"/>
                </a:solidFill>
              </a:rPr>
              <a:t>Target BNP/NT-proBNP monitoring at baseline and after major medication changes.</a:t>
            </a:r>
            <a:endParaRPr lang="en-US" sz="1050" dirty="0"/>
          </a:p>
        </p:txBody>
      </p:sp>
      <p:sp>
        <p:nvSpPr>
          <p:cNvPr id="37" name="Text 9"/>
          <p:cNvSpPr/>
          <p:nvPr/>
        </p:nvSpPr>
        <p:spPr>
          <a:xfrm>
            <a:off x="1076325" y="4354413"/>
            <a:ext cx="4714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PRIMARY CARE SAFE</a:t>
            </a:r>
            <a:endParaRPr lang="en-US" sz="1200" dirty="0"/>
          </a:p>
        </p:txBody>
      </p:sp>
      <p:sp>
        <p:nvSpPr>
          <p:cNvPr id="38" name="Text 10"/>
          <p:cNvSpPr/>
          <p:nvPr/>
        </p:nvSpPr>
        <p:spPr>
          <a:xfrm>
            <a:off x="809625" y="4659213"/>
            <a:ext cx="4714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1B5E20"/>
                </a:solidFill>
              </a:rPr>
              <a:t>A stable patient on optimized therapy only requires </a:t>
            </a:r>
            <a:r>
              <a:rPr lang="en-US" sz="1050" b="1" dirty="0">
                <a:solidFill>
                  <a:srgbClr val="1B5E20"/>
                </a:solidFill>
              </a:rPr>
              <a:t>annual</a:t>
            </a:r>
            <a:r>
              <a:rPr lang="en-US" sz="1050" dirty="0">
                <a:solidFill>
                  <a:srgbClr val="1B5E20"/>
                </a:solidFill>
              </a:rPr>
              <a:t> bloods, but titration phases require frequent 1-2 week monitoring of U&amp;Es.</a:t>
            </a:r>
            <a:endParaRPr lang="en-US" sz="1050" dirty="0"/>
          </a:p>
        </p:txBody>
      </p:sp>
      <p:sp>
        <p:nvSpPr>
          <p:cNvPr id="39" name="Text 11"/>
          <p:cNvSpPr/>
          <p:nvPr/>
        </p:nvSpPr>
        <p:spPr>
          <a:xfrm>
            <a:off x="6877050" y="1129605"/>
            <a:ext cx="53149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"Start Low, Go Slow" Protocol</a:t>
            </a:r>
            <a:endParaRPr lang="en-US" sz="1500" dirty="0"/>
          </a:p>
        </p:txBody>
      </p:sp>
      <p:sp>
        <p:nvSpPr>
          <p:cNvPr id="40" name="Text 12"/>
          <p:cNvSpPr/>
          <p:nvPr/>
        </p:nvSpPr>
        <p:spPr>
          <a:xfrm>
            <a:off x="6702326" y="181540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1</a:t>
            </a:r>
            <a:endParaRPr lang="en-US" sz="900" dirty="0"/>
          </a:p>
        </p:txBody>
      </p:sp>
      <p:sp>
        <p:nvSpPr>
          <p:cNvPr id="41" name="Text 13"/>
          <p:cNvSpPr/>
          <p:nvPr/>
        </p:nvSpPr>
        <p:spPr>
          <a:xfrm>
            <a:off x="6962775" y="1822549"/>
            <a:ext cx="522922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Initiate at lowest BNF starting dose (e.g. Ramipril 1.25mg).</a:t>
            </a:r>
            <a:endParaRPr lang="en-US" sz="1125" dirty="0"/>
          </a:p>
        </p:txBody>
      </p:sp>
      <p:sp>
        <p:nvSpPr>
          <p:cNvPr id="42" name="Text 14"/>
          <p:cNvSpPr/>
          <p:nvPr/>
        </p:nvSpPr>
        <p:spPr>
          <a:xfrm>
            <a:off x="6702326" y="238690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2</a:t>
            </a:r>
            <a:endParaRPr lang="en-US" sz="900" dirty="0"/>
          </a:p>
        </p:txBody>
      </p:sp>
      <p:sp>
        <p:nvSpPr>
          <p:cNvPr id="43" name="Text 15"/>
          <p:cNvSpPr/>
          <p:nvPr/>
        </p:nvSpPr>
        <p:spPr>
          <a:xfrm>
            <a:off x="6962775" y="2394049"/>
            <a:ext cx="522922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Up-titrate every </a:t>
            </a:r>
            <a:r>
              <a:rPr lang="en-US" sz="1125" b="1" dirty="0">
                <a:solidFill>
                  <a:srgbClr val="2C3E50"/>
                </a:solidFill>
              </a:rPr>
              <a:t>2 weeks</a:t>
            </a:r>
            <a:r>
              <a:rPr lang="en-US" sz="1125" dirty="0">
                <a:solidFill>
                  <a:srgbClr val="2C3E50"/>
                </a:solidFill>
              </a:rPr>
              <a:t> as tolerated by patient.</a:t>
            </a:r>
            <a:endParaRPr lang="en-US" sz="1125" dirty="0"/>
          </a:p>
        </p:txBody>
      </p:sp>
      <p:sp>
        <p:nvSpPr>
          <p:cNvPr id="44" name="Text 16"/>
          <p:cNvSpPr/>
          <p:nvPr/>
        </p:nvSpPr>
        <p:spPr>
          <a:xfrm>
            <a:off x="6702326" y="295840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3</a:t>
            </a:r>
            <a:endParaRPr lang="en-US" sz="900" dirty="0"/>
          </a:p>
        </p:txBody>
      </p:sp>
      <p:sp>
        <p:nvSpPr>
          <p:cNvPr id="45" name="Text 17"/>
          <p:cNvSpPr/>
          <p:nvPr/>
        </p:nvSpPr>
        <p:spPr>
          <a:xfrm>
            <a:off x="6962775" y="2965549"/>
            <a:ext cx="522922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Assess </a:t>
            </a:r>
            <a:r>
              <a:rPr lang="en-US" sz="1125" b="1" dirty="0">
                <a:solidFill>
                  <a:srgbClr val="2C3E50"/>
                </a:solidFill>
              </a:rPr>
              <a:t>BP, Heart Rate, and Symptoms</a:t>
            </a:r>
            <a:r>
              <a:rPr lang="en-US" sz="1125" dirty="0">
                <a:solidFill>
                  <a:srgbClr val="2C3E50"/>
                </a:solidFill>
              </a:rPr>
              <a:t> at each step.</a:t>
            </a:r>
            <a:endParaRPr lang="en-US" sz="1125" dirty="0"/>
          </a:p>
        </p:txBody>
      </p:sp>
      <p:sp>
        <p:nvSpPr>
          <p:cNvPr id="46" name="Text 18"/>
          <p:cNvSpPr/>
          <p:nvPr/>
        </p:nvSpPr>
        <p:spPr>
          <a:xfrm>
            <a:off x="6702326" y="352990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4</a:t>
            </a:r>
            <a:endParaRPr lang="en-US" sz="900" dirty="0"/>
          </a:p>
        </p:txBody>
      </p:sp>
      <p:sp>
        <p:nvSpPr>
          <p:cNvPr id="47" name="Text 19"/>
          <p:cNvSpPr/>
          <p:nvPr/>
        </p:nvSpPr>
        <p:spPr>
          <a:xfrm>
            <a:off x="6962775" y="3537049"/>
            <a:ext cx="522922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Aim for </a:t>
            </a:r>
            <a:r>
              <a:rPr lang="en-US" sz="1125" b="1" dirty="0">
                <a:solidFill>
                  <a:srgbClr val="2C3E50"/>
                </a:solidFill>
              </a:rPr>
              <a:t>Target BNF Doses</a:t>
            </a:r>
            <a:r>
              <a:rPr lang="en-US" sz="1125" dirty="0">
                <a:solidFill>
                  <a:srgbClr val="2C3E50"/>
                </a:solidFill>
              </a:rPr>
              <a:t>, not just symptom control.</a:t>
            </a:r>
            <a:endParaRPr lang="en-US" sz="1125" dirty="0"/>
          </a:p>
        </p:txBody>
      </p:sp>
      <p:sp>
        <p:nvSpPr>
          <p:cNvPr id="48" name="Text 20"/>
          <p:cNvSpPr/>
          <p:nvPr/>
        </p:nvSpPr>
        <p:spPr>
          <a:xfrm>
            <a:off x="6702326" y="4101405"/>
            <a:ext cx="2286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5</a:t>
            </a:r>
            <a:endParaRPr lang="en-US" sz="900" dirty="0"/>
          </a:p>
        </p:txBody>
      </p:sp>
      <p:sp>
        <p:nvSpPr>
          <p:cNvPr id="49" name="Text 21"/>
          <p:cNvSpPr/>
          <p:nvPr/>
        </p:nvSpPr>
        <p:spPr>
          <a:xfrm>
            <a:off x="6962775" y="4108549"/>
            <a:ext cx="522922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Re-check U&amp;Es within 1-2 weeks of any dose increase.</a:t>
            </a:r>
            <a:endParaRPr lang="en-US" sz="1125" dirty="0"/>
          </a:p>
        </p:txBody>
      </p:sp>
      <p:sp>
        <p:nvSpPr>
          <p:cNvPr id="50" name="Text 22"/>
          <p:cNvSpPr/>
          <p:nvPr/>
        </p:nvSpPr>
        <p:spPr>
          <a:xfrm>
            <a:off x="6862763" y="4777680"/>
            <a:ext cx="48101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95548"/>
                </a:solidFill>
              </a:rPr>
              <a:t> TITRATION TIP</a:t>
            </a:r>
            <a:endParaRPr lang="en-US" sz="1050" dirty="0"/>
          </a:p>
        </p:txBody>
      </p:sp>
      <p:sp>
        <p:nvSpPr>
          <p:cNvPr id="51" name="Text 23"/>
          <p:cNvSpPr/>
          <p:nvPr/>
        </p:nvSpPr>
        <p:spPr>
          <a:xfrm>
            <a:off x="6619875" y="5025330"/>
            <a:ext cx="4810125" cy="346472"/>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SGLT2 inhibitors (Dapagliflozin/Empagliflozin) are fixed-dose (10mg OD) and do </a:t>
            </a:r>
            <a:r>
              <a:rPr lang="en-US" sz="975" b="1" dirty="0">
                <a:solidFill>
                  <a:srgbClr val="5D4037"/>
                </a:solidFill>
              </a:rPr>
              <a:t>not</a:t>
            </a:r>
            <a:r>
              <a:rPr lang="en-US" sz="975" dirty="0">
                <a:solidFill>
                  <a:srgbClr val="5D4037"/>
                </a:solidFill>
              </a:rPr>
              <a:t> require titration, making them the easiest "pillar" to initiate.</a:t>
            </a:r>
            <a:endParaRPr lang="en-US" sz="975" dirty="0"/>
          </a:p>
        </p:txBody>
      </p:sp>
      <p:sp>
        <p:nvSpPr>
          <p:cNvPr id="52" name="Text 24"/>
          <p:cNvSpPr/>
          <p:nvPr/>
        </p:nvSpPr>
        <p:spPr>
          <a:xfrm>
            <a:off x="10561141" y="6581775"/>
            <a:ext cx="1630859"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891480"/>
            <a:ext cx="11430000" cy="3018830"/>
          </a:xfrm>
          <a:prstGeom prst="rect">
            <a:avLst/>
          </a:prstGeom>
        </p:spPr>
      </p:pic>
      <p:pic>
        <p:nvPicPr>
          <p:cNvPr id="5" name="Image 3" descr="preencoded.png"/>
          <p:cNvPicPr>
            <a:picLocks noChangeAspect="1"/>
          </p:cNvPicPr>
          <p:nvPr/>
        </p:nvPicPr>
        <p:blipFill>
          <a:blip r:embed="rId6"/>
          <a:stretch>
            <a:fillRect/>
          </a:stretch>
        </p:blipFill>
        <p:spPr>
          <a:xfrm>
            <a:off x="381000" y="891480"/>
            <a:ext cx="1152376" cy="485775"/>
          </a:xfrm>
          <a:prstGeom prst="rect">
            <a:avLst/>
          </a:prstGeom>
        </p:spPr>
      </p:pic>
      <p:pic>
        <p:nvPicPr>
          <p:cNvPr id="6" name="Image 4" descr="preencoded.png"/>
          <p:cNvPicPr>
            <a:picLocks noChangeAspect="1"/>
          </p:cNvPicPr>
          <p:nvPr/>
        </p:nvPicPr>
        <p:blipFill>
          <a:blip r:embed="rId7"/>
          <a:stretch>
            <a:fillRect/>
          </a:stretch>
        </p:blipFill>
        <p:spPr>
          <a:xfrm>
            <a:off x="1533376" y="891480"/>
            <a:ext cx="9325124" cy="485775"/>
          </a:xfrm>
          <a:prstGeom prst="rect">
            <a:avLst/>
          </a:prstGeom>
        </p:spPr>
      </p:pic>
      <p:pic>
        <p:nvPicPr>
          <p:cNvPr id="7" name="Image 5" descr="preencoded.png"/>
          <p:cNvPicPr>
            <a:picLocks noChangeAspect="1"/>
          </p:cNvPicPr>
          <p:nvPr/>
        </p:nvPicPr>
        <p:blipFill>
          <a:blip r:embed="rId8"/>
          <a:stretch>
            <a:fillRect/>
          </a:stretch>
        </p:blipFill>
        <p:spPr>
          <a:xfrm>
            <a:off x="10858500" y="891480"/>
            <a:ext cx="952500" cy="485775"/>
          </a:xfrm>
          <a:prstGeom prst="rect">
            <a:avLst/>
          </a:prstGeom>
        </p:spPr>
      </p:pic>
      <p:pic>
        <p:nvPicPr>
          <p:cNvPr id="8" name="Image 6" descr="preencoded.png"/>
          <p:cNvPicPr>
            <a:picLocks noChangeAspect="1"/>
          </p:cNvPicPr>
          <p:nvPr/>
        </p:nvPicPr>
        <p:blipFill>
          <a:blip r:embed="rId9"/>
          <a:stretch>
            <a:fillRect/>
          </a:stretch>
        </p:blipFill>
        <p:spPr>
          <a:xfrm>
            <a:off x="381000" y="1377255"/>
            <a:ext cx="1152376" cy="506611"/>
          </a:xfrm>
          <a:prstGeom prst="rect">
            <a:avLst/>
          </a:prstGeom>
        </p:spPr>
      </p:pic>
      <p:pic>
        <p:nvPicPr>
          <p:cNvPr id="9" name="Image 7" descr="preencoded.png"/>
          <p:cNvPicPr>
            <a:picLocks noChangeAspect="1"/>
          </p:cNvPicPr>
          <p:nvPr/>
        </p:nvPicPr>
        <p:blipFill>
          <a:blip r:embed="rId10"/>
          <a:stretch>
            <a:fillRect/>
          </a:stretch>
        </p:blipFill>
        <p:spPr>
          <a:xfrm>
            <a:off x="1533376" y="1377255"/>
            <a:ext cx="9325124" cy="506611"/>
          </a:xfrm>
          <a:prstGeom prst="rect">
            <a:avLst/>
          </a:prstGeom>
        </p:spPr>
      </p:pic>
      <p:pic>
        <p:nvPicPr>
          <p:cNvPr id="10" name="Image 8" descr="preencoded.png"/>
          <p:cNvPicPr>
            <a:picLocks noChangeAspect="1"/>
          </p:cNvPicPr>
          <p:nvPr/>
        </p:nvPicPr>
        <p:blipFill>
          <a:blip r:embed="rId11"/>
          <a:stretch>
            <a:fillRect/>
          </a:stretch>
        </p:blipFill>
        <p:spPr>
          <a:xfrm>
            <a:off x="10858500" y="1377255"/>
            <a:ext cx="952500" cy="506611"/>
          </a:xfrm>
          <a:prstGeom prst="rect">
            <a:avLst/>
          </a:prstGeom>
        </p:spPr>
      </p:pic>
      <p:pic>
        <p:nvPicPr>
          <p:cNvPr id="11" name="Image 9" descr="preencoded.png"/>
          <p:cNvPicPr>
            <a:picLocks noChangeAspect="1"/>
          </p:cNvPicPr>
          <p:nvPr/>
        </p:nvPicPr>
        <p:blipFill>
          <a:blip r:embed="rId12"/>
          <a:stretch>
            <a:fillRect/>
          </a:stretch>
        </p:blipFill>
        <p:spPr>
          <a:xfrm>
            <a:off x="381000" y="1883866"/>
            <a:ext cx="1152376" cy="506611"/>
          </a:xfrm>
          <a:prstGeom prst="rect">
            <a:avLst/>
          </a:prstGeom>
        </p:spPr>
      </p:pic>
      <p:pic>
        <p:nvPicPr>
          <p:cNvPr id="12" name="Image 10" descr="preencoded.png"/>
          <p:cNvPicPr>
            <a:picLocks noChangeAspect="1"/>
          </p:cNvPicPr>
          <p:nvPr/>
        </p:nvPicPr>
        <p:blipFill>
          <a:blip r:embed="rId13"/>
          <a:stretch>
            <a:fillRect/>
          </a:stretch>
        </p:blipFill>
        <p:spPr>
          <a:xfrm>
            <a:off x="1533376" y="1883866"/>
            <a:ext cx="9325124" cy="506611"/>
          </a:xfrm>
          <a:prstGeom prst="rect">
            <a:avLst/>
          </a:prstGeom>
        </p:spPr>
      </p:pic>
      <p:pic>
        <p:nvPicPr>
          <p:cNvPr id="13" name="Image 11" descr="preencoded.png"/>
          <p:cNvPicPr>
            <a:picLocks noChangeAspect="1"/>
          </p:cNvPicPr>
          <p:nvPr/>
        </p:nvPicPr>
        <p:blipFill>
          <a:blip r:embed="rId14"/>
          <a:stretch>
            <a:fillRect/>
          </a:stretch>
        </p:blipFill>
        <p:spPr>
          <a:xfrm>
            <a:off x="10858500" y="1883866"/>
            <a:ext cx="952500" cy="506611"/>
          </a:xfrm>
          <a:prstGeom prst="rect">
            <a:avLst/>
          </a:prstGeom>
        </p:spPr>
      </p:pic>
      <p:pic>
        <p:nvPicPr>
          <p:cNvPr id="14" name="Image 12" descr="preencoded.png"/>
          <p:cNvPicPr>
            <a:picLocks noChangeAspect="1"/>
          </p:cNvPicPr>
          <p:nvPr/>
        </p:nvPicPr>
        <p:blipFill>
          <a:blip r:embed="rId12"/>
          <a:stretch>
            <a:fillRect/>
          </a:stretch>
        </p:blipFill>
        <p:spPr>
          <a:xfrm>
            <a:off x="381000" y="2390477"/>
            <a:ext cx="1152376" cy="506611"/>
          </a:xfrm>
          <a:prstGeom prst="rect">
            <a:avLst/>
          </a:prstGeom>
        </p:spPr>
      </p:pic>
      <p:pic>
        <p:nvPicPr>
          <p:cNvPr id="15" name="Image 13" descr="preencoded.png"/>
          <p:cNvPicPr>
            <a:picLocks noChangeAspect="1"/>
          </p:cNvPicPr>
          <p:nvPr/>
        </p:nvPicPr>
        <p:blipFill>
          <a:blip r:embed="rId13"/>
          <a:stretch>
            <a:fillRect/>
          </a:stretch>
        </p:blipFill>
        <p:spPr>
          <a:xfrm>
            <a:off x="1533376" y="2390477"/>
            <a:ext cx="9325124" cy="506611"/>
          </a:xfrm>
          <a:prstGeom prst="rect">
            <a:avLst/>
          </a:prstGeom>
        </p:spPr>
      </p:pic>
      <p:pic>
        <p:nvPicPr>
          <p:cNvPr id="16" name="Image 14" descr="preencoded.png"/>
          <p:cNvPicPr>
            <a:picLocks noChangeAspect="1"/>
          </p:cNvPicPr>
          <p:nvPr/>
        </p:nvPicPr>
        <p:blipFill>
          <a:blip r:embed="rId14"/>
          <a:stretch>
            <a:fillRect/>
          </a:stretch>
        </p:blipFill>
        <p:spPr>
          <a:xfrm>
            <a:off x="10858500" y="2390477"/>
            <a:ext cx="952500" cy="506611"/>
          </a:xfrm>
          <a:prstGeom prst="rect">
            <a:avLst/>
          </a:prstGeom>
        </p:spPr>
      </p:pic>
      <p:pic>
        <p:nvPicPr>
          <p:cNvPr id="17" name="Image 15" descr="preencoded.png"/>
          <p:cNvPicPr>
            <a:picLocks noChangeAspect="1"/>
          </p:cNvPicPr>
          <p:nvPr/>
        </p:nvPicPr>
        <p:blipFill>
          <a:blip r:embed="rId12"/>
          <a:stretch>
            <a:fillRect/>
          </a:stretch>
        </p:blipFill>
        <p:spPr>
          <a:xfrm>
            <a:off x="381000" y="2897088"/>
            <a:ext cx="1152376" cy="506611"/>
          </a:xfrm>
          <a:prstGeom prst="rect">
            <a:avLst/>
          </a:prstGeom>
        </p:spPr>
      </p:pic>
      <p:pic>
        <p:nvPicPr>
          <p:cNvPr id="18" name="Image 16" descr="preencoded.png"/>
          <p:cNvPicPr>
            <a:picLocks noChangeAspect="1"/>
          </p:cNvPicPr>
          <p:nvPr/>
        </p:nvPicPr>
        <p:blipFill>
          <a:blip r:embed="rId13"/>
          <a:stretch>
            <a:fillRect/>
          </a:stretch>
        </p:blipFill>
        <p:spPr>
          <a:xfrm>
            <a:off x="1533376" y="2897088"/>
            <a:ext cx="9325124" cy="506611"/>
          </a:xfrm>
          <a:prstGeom prst="rect">
            <a:avLst/>
          </a:prstGeom>
        </p:spPr>
      </p:pic>
      <p:pic>
        <p:nvPicPr>
          <p:cNvPr id="19" name="Image 17" descr="preencoded.png"/>
          <p:cNvPicPr>
            <a:picLocks noChangeAspect="1"/>
          </p:cNvPicPr>
          <p:nvPr/>
        </p:nvPicPr>
        <p:blipFill>
          <a:blip r:embed="rId14"/>
          <a:stretch>
            <a:fillRect/>
          </a:stretch>
        </p:blipFill>
        <p:spPr>
          <a:xfrm>
            <a:off x="10858500" y="2897088"/>
            <a:ext cx="952500" cy="506611"/>
          </a:xfrm>
          <a:prstGeom prst="rect">
            <a:avLst/>
          </a:prstGeom>
        </p:spPr>
      </p:pic>
      <p:pic>
        <p:nvPicPr>
          <p:cNvPr id="20" name="Image 18" descr="preencoded.png"/>
          <p:cNvPicPr>
            <a:picLocks noChangeAspect="1"/>
          </p:cNvPicPr>
          <p:nvPr/>
        </p:nvPicPr>
        <p:blipFill>
          <a:blip r:embed="rId15"/>
          <a:stretch>
            <a:fillRect/>
          </a:stretch>
        </p:blipFill>
        <p:spPr>
          <a:xfrm>
            <a:off x="381000" y="4100810"/>
            <a:ext cx="5619750" cy="1347788"/>
          </a:xfrm>
          <a:prstGeom prst="rect">
            <a:avLst/>
          </a:prstGeom>
        </p:spPr>
      </p:pic>
      <p:pic>
        <p:nvPicPr>
          <p:cNvPr id="21" name="Image 19" descr="preencoded.png"/>
          <p:cNvPicPr>
            <a:picLocks noChangeAspect="1"/>
          </p:cNvPicPr>
          <p:nvPr/>
        </p:nvPicPr>
        <p:blipFill>
          <a:blip r:embed="rId16"/>
          <a:stretch>
            <a:fillRect/>
          </a:stretch>
        </p:blipFill>
        <p:spPr>
          <a:xfrm>
            <a:off x="571500" y="4329410"/>
            <a:ext cx="190500" cy="152400"/>
          </a:xfrm>
          <a:prstGeom prst="rect">
            <a:avLst/>
          </a:prstGeom>
        </p:spPr>
      </p:pic>
      <p:pic>
        <p:nvPicPr>
          <p:cNvPr id="22" name="Image 20" descr="preencoded.png"/>
          <p:cNvPicPr>
            <a:picLocks noChangeAspect="1"/>
          </p:cNvPicPr>
          <p:nvPr/>
        </p:nvPicPr>
        <p:blipFill>
          <a:blip r:embed="rId17"/>
          <a:stretch>
            <a:fillRect/>
          </a:stretch>
        </p:blipFill>
        <p:spPr>
          <a:xfrm>
            <a:off x="6191250" y="4100810"/>
            <a:ext cx="5619750" cy="1347788"/>
          </a:xfrm>
          <a:prstGeom prst="rect">
            <a:avLst/>
          </a:prstGeom>
        </p:spPr>
      </p:pic>
      <p:pic>
        <p:nvPicPr>
          <p:cNvPr id="23" name="Image 21" descr="preencoded.png"/>
          <p:cNvPicPr>
            <a:picLocks noChangeAspect="1"/>
          </p:cNvPicPr>
          <p:nvPr/>
        </p:nvPicPr>
        <p:blipFill>
          <a:blip r:embed="rId18"/>
          <a:stretch>
            <a:fillRect/>
          </a:stretch>
        </p:blipFill>
        <p:spPr>
          <a:xfrm>
            <a:off x="6381750" y="4329410"/>
            <a:ext cx="190500" cy="152400"/>
          </a:xfrm>
          <a:prstGeom prst="rect">
            <a:avLst/>
          </a:prstGeom>
        </p:spPr>
      </p:pic>
      <p:pic>
        <p:nvPicPr>
          <p:cNvPr id="24" name="Image 22" descr="preencoded.png"/>
          <p:cNvPicPr>
            <a:picLocks noChangeAspect="1"/>
          </p:cNvPicPr>
          <p:nvPr/>
        </p:nvPicPr>
        <p:blipFill>
          <a:blip r:embed="rId19"/>
          <a:stretch>
            <a:fillRect/>
          </a:stretch>
        </p:blipFill>
        <p:spPr>
          <a:xfrm>
            <a:off x="0" y="6496050"/>
            <a:ext cx="12192000" cy="361950"/>
          </a:xfrm>
          <a:prstGeom prst="rect">
            <a:avLst/>
          </a:prstGeom>
        </p:spPr>
      </p:pic>
      <p:sp>
        <p:nvSpPr>
          <p:cNvPr id="25"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QOF Indicators for Heart Failure 2024/25</a:t>
            </a:r>
            <a:endParaRPr lang="en-US" sz="2100" dirty="0"/>
          </a:p>
        </p:txBody>
      </p:sp>
      <p:sp>
        <p:nvSpPr>
          <p:cNvPr id="26"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7" name="Text 2"/>
          <p:cNvSpPr/>
          <p:nvPr/>
        </p:nvSpPr>
        <p:spPr>
          <a:xfrm>
            <a:off x="571500" y="891480"/>
            <a:ext cx="964026" cy="48577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rPr>
              <a:t>INDICATOR</a:t>
            </a:r>
            <a:endParaRPr lang="en-US" sz="1050" dirty="0"/>
          </a:p>
        </p:txBody>
      </p:sp>
      <p:sp>
        <p:nvSpPr>
          <p:cNvPr id="28" name="Text 3"/>
          <p:cNvSpPr/>
          <p:nvPr/>
        </p:nvSpPr>
        <p:spPr>
          <a:xfrm>
            <a:off x="1723876" y="891480"/>
            <a:ext cx="8944124" cy="48577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rPr>
              <a:t>REQUIREMENT DESCRIPTION</a:t>
            </a:r>
            <a:endParaRPr lang="en-US" sz="1050" dirty="0"/>
          </a:p>
        </p:txBody>
      </p:sp>
      <p:sp>
        <p:nvSpPr>
          <p:cNvPr id="29" name="Text 4"/>
          <p:cNvSpPr/>
          <p:nvPr/>
        </p:nvSpPr>
        <p:spPr>
          <a:xfrm>
            <a:off x="10858500" y="891480"/>
            <a:ext cx="571500" cy="485775"/>
          </a:xfrm>
          <a:prstGeom prst="rect">
            <a:avLst/>
          </a:prstGeom>
          <a:noFill/>
          <a:ln/>
        </p:spPr>
        <p:txBody>
          <a:bodyPr vert="horz" wrap="square" lIns="0" tIns="0" rIns="0" bIns="0" rtlCol="0" anchor="ctr"/>
          <a:lstStyle/>
          <a:p>
            <a:pPr marL="0" indent="0" algn="ctr">
              <a:lnSpc>
                <a:spcPts val="1575"/>
              </a:lnSpc>
              <a:buNone/>
            </a:pPr>
            <a:r>
              <a:rPr lang="en-US" sz="1050" b="1" kern="0" spc="30" dirty="0">
                <a:solidFill>
                  <a:srgbClr val="FFFFFF"/>
                </a:solidFill>
              </a:rPr>
              <a:t>POINTS</a:t>
            </a:r>
            <a:endParaRPr lang="en-US" sz="1050" dirty="0"/>
          </a:p>
        </p:txBody>
      </p:sp>
      <p:sp>
        <p:nvSpPr>
          <p:cNvPr id="30" name="Text 5"/>
          <p:cNvSpPr/>
          <p:nvPr/>
        </p:nvSpPr>
        <p:spPr>
          <a:xfrm>
            <a:off x="571500" y="1377255"/>
            <a:ext cx="964026" cy="506611"/>
          </a:xfrm>
          <a:prstGeom prst="rect">
            <a:avLst/>
          </a:prstGeom>
          <a:noFill/>
          <a:ln/>
        </p:spPr>
        <p:txBody>
          <a:bodyPr vert="horz" wrap="square" lIns="0" tIns="0" rIns="0" bIns="0" rtlCol="0" anchor="ctr"/>
          <a:lstStyle/>
          <a:p>
            <a:pPr marL="0" indent="0">
              <a:lnSpc>
                <a:spcPts val="1890"/>
              </a:lnSpc>
              <a:buNone/>
            </a:pPr>
            <a:r>
              <a:rPr lang="en-US" sz="1350" b="1" dirty="0">
                <a:solidFill>
                  <a:srgbClr val="FF8C00"/>
                </a:solidFill>
              </a:rPr>
              <a:t>HF001</a:t>
            </a:r>
            <a:endParaRPr lang="en-US" sz="1350" dirty="0"/>
          </a:p>
        </p:txBody>
      </p:sp>
      <p:sp>
        <p:nvSpPr>
          <p:cNvPr id="31" name="Text 6"/>
          <p:cNvSpPr/>
          <p:nvPr/>
        </p:nvSpPr>
        <p:spPr>
          <a:xfrm>
            <a:off x="1723876" y="1377255"/>
            <a:ext cx="10064034" cy="50661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Maintain a register of patients with Heart Failure.</a:t>
            </a:r>
            <a:endParaRPr lang="en-US" sz="1350" dirty="0"/>
          </a:p>
        </p:txBody>
      </p:sp>
      <p:sp>
        <p:nvSpPr>
          <p:cNvPr id="32" name="Text 7"/>
          <p:cNvSpPr/>
          <p:nvPr/>
        </p:nvSpPr>
        <p:spPr>
          <a:xfrm>
            <a:off x="10858500" y="1377255"/>
            <a:ext cx="571500" cy="506611"/>
          </a:xfrm>
          <a:prstGeom prst="rect">
            <a:avLst/>
          </a:prstGeom>
          <a:noFill/>
          <a:ln/>
        </p:spPr>
        <p:txBody>
          <a:bodyPr vert="horz" wrap="square" lIns="0" tIns="0" rIns="0" bIns="0" rtlCol="0" anchor="ctr"/>
          <a:lstStyle/>
          <a:p>
            <a:pPr marL="0" indent="0" algn="ctr">
              <a:lnSpc>
                <a:spcPts val="1890"/>
              </a:lnSpc>
              <a:buNone/>
            </a:pPr>
            <a:r>
              <a:rPr lang="en-US" sz="1350" b="1" dirty="0">
                <a:solidFill>
                  <a:srgbClr val="2C3E50"/>
                </a:solidFill>
              </a:rPr>
              <a:t>4</a:t>
            </a:r>
            <a:endParaRPr lang="en-US" sz="1350" dirty="0"/>
          </a:p>
        </p:txBody>
      </p:sp>
      <p:sp>
        <p:nvSpPr>
          <p:cNvPr id="33" name="Text 8"/>
          <p:cNvSpPr/>
          <p:nvPr/>
        </p:nvSpPr>
        <p:spPr>
          <a:xfrm>
            <a:off x="571500" y="1883866"/>
            <a:ext cx="964026" cy="506611"/>
          </a:xfrm>
          <a:prstGeom prst="rect">
            <a:avLst/>
          </a:prstGeom>
          <a:noFill/>
          <a:ln/>
        </p:spPr>
        <p:txBody>
          <a:bodyPr vert="horz" wrap="square" lIns="0" tIns="0" rIns="0" bIns="0" rtlCol="0" anchor="ctr"/>
          <a:lstStyle/>
          <a:p>
            <a:pPr marL="0" indent="0">
              <a:lnSpc>
                <a:spcPts val="1890"/>
              </a:lnSpc>
              <a:buNone/>
            </a:pPr>
            <a:r>
              <a:rPr lang="en-US" sz="1350" b="1" dirty="0">
                <a:solidFill>
                  <a:srgbClr val="FF8C00"/>
                </a:solidFill>
              </a:rPr>
              <a:t>HF008</a:t>
            </a:r>
            <a:endParaRPr lang="en-US" sz="1350" dirty="0"/>
          </a:p>
        </p:txBody>
      </p:sp>
      <p:sp>
        <p:nvSpPr>
          <p:cNvPr id="34" name="Text 9"/>
          <p:cNvSpPr/>
          <p:nvPr/>
        </p:nvSpPr>
        <p:spPr>
          <a:xfrm>
            <a:off x="1723876" y="1883866"/>
            <a:ext cx="10468124" cy="50661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Diagnosis confirmed by </a:t>
            </a:r>
            <a:r>
              <a:rPr lang="en-US" sz="1350" b="1" dirty="0">
                <a:solidFill>
                  <a:srgbClr val="2C3E50"/>
                </a:solidFill>
              </a:rPr>
              <a:t>echocardiogram or specialist assessment</a:t>
            </a:r>
            <a:r>
              <a:rPr lang="en-US" sz="1350" dirty="0">
                <a:solidFill>
                  <a:srgbClr val="2C3E50"/>
                </a:solidFill>
              </a:rPr>
              <a:t> (within 3m before or 6m after diagnosis).</a:t>
            </a:r>
            <a:endParaRPr lang="en-US" sz="1350" dirty="0"/>
          </a:p>
        </p:txBody>
      </p:sp>
      <p:sp>
        <p:nvSpPr>
          <p:cNvPr id="35" name="Text 10"/>
          <p:cNvSpPr/>
          <p:nvPr/>
        </p:nvSpPr>
        <p:spPr>
          <a:xfrm>
            <a:off x="10858500" y="1883866"/>
            <a:ext cx="571500" cy="506611"/>
          </a:xfrm>
          <a:prstGeom prst="rect">
            <a:avLst/>
          </a:prstGeom>
          <a:noFill/>
          <a:ln/>
        </p:spPr>
        <p:txBody>
          <a:bodyPr vert="horz" wrap="square" lIns="0" tIns="0" rIns="0" bIns="0" rtlCol="0" anchor="ctr"/>
          <a:lstStyle/>
          <a:p>
            <a:pPr marL="0" indent="0" algn="ctr">
              <a:lnSpc>
                <a:spcPts val="1890"/>
              </a:lnSpc>
              <a:buNone/>
            </a:pPr>
            <a:r>
              <a:rPr lang="en-US" sz="1350" b="1" dirty="0">
                <a:solidFill>
                  <a:srgbClr val="2C3E50"/>
                </a:solidFill>
              </a:rPr>
              <a:t>6</a:t>
            </a:r>
            <a:endParaRPr lang="en-US" sz="1350" dirty="0"/>
          </a:p>
        </p:txBody>
      </p:sp>
      <p:sp>
        <p:nvSpPr>
          <p:cNvPr id="36" name="Text 11"/>
          <p:cNvSpPr/>
          <p:nvPr/>
        </p:nvSpPr>
        <p:spPr>
          <a:xfrm>
            <a:off x="571500" y="2390477"/>
            <a:ext cx="964026" cy="506611"/>
          </a:xfrm>
          <a:prstGeom prst="rect">
            <a:avLst/>
          </a:prstGeom>
          <a:noFill/>
          <a:ln/>
        </p:spPr>
        <p:txBody>
          <a:bodyPr vert="horz" wrap="square" lIns="0" tIns="0" rIns="0" bIns="0" rtlCol="0" anchor="ctr"/>
          <a:lstStyle/>
          <a:p>
            <a:pPr marL="0" indent="0">
              <a:lnSpc>
                <a:spcPts val="1890"/>
              </a:lnSpc>
              <a:buNone/>
            </a:pPr>
            <a:r>
              <a:rPr lang="en-US" sz="1350" b="1" dirty="0">
                <a:solidFill>
                  <a:srgbClr val="FF8C00"/>
                </a:solidFill>
              </a:rPr>
              <a:t>HF003</a:t>
            </a:r>
            <a:endParaRPr lang="en-US" sz="1350" dirty="0"/>
          </a:p>
        </p:txBody>
      </p:sp>
      <p:sp>
        <p:nvSpPr>
          <p:cNvPr id="37" name="Text 12"/>
          <p:cNvSpPr/>
          <p:nvPr/>
        </p:nvSpPr>
        <p:spPr>
          <a:xfrm>
            <a:off x="1723876" y="2390477"/>
            <a:ext cx="10468124" cy="50661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Percentage of </a:t>
            </a:r>
            <a:r>
              <a:rPr lang="en-US" sz="1350" b="1" dirty="0">
                <a:solidFill>
                  <a:srgbClr val="2C3E50"/>
                </a:solidFill>
              </a:rPr>
              <a:t>LVSD</a:t>
            </a:r>
            <a:r>
              <a:rPr lang="en-US" sz="1350" dirty="0">
                <a:solidFill>
                  <a:srgbClr val="2C3E50"/>
                </a:solidFill>
              </a:rPr>
              <a:t> patients currently treated with an </a:t>
            </a:r>
            <a:r>
              <a:rPr lang="en-US" sz="1350" b="1" dirty="0">
                <a:solidFill>
                  <a:srgbClr val="2C3E50"/>
                </a:solidFill>
              </a:rPr>
              <a:t>ACE inhibitor or ARB</a:t>
            </a:r>
            <a:r>
              <a:rPr lang="en-US" sz="1350" dirty="0">
                <a:solidFill>
                  <a:srgbClr val="2C3E50"/>
                </a:solidFill>
              </a:rPr>
              <a:t>.</a:t>
            </a:r>
            <a:endParaRPr lang="en-US" sz="1350" dirty="0"/>
          </a:p>
        </p:txBody>
      </p:sp>
      <p:sp>
        <p:nvSpPr>
          <p:cNvPr id="38" name="Text 13"/>
          <p:cNvSpPr/>
          <p:nvPr/>
        </p:nvSpPr>
        <p:spPr>
          <a:xfrm>
            <a:off x="10858500" y="2390477"/>
            <a:ext cx="571500" cy="506611"/>
          </a:xfrm>
          <a:prstGeom prst="rect">
            <a:avLst/>
          </a:prstGeom>
          <a:noFill/>
          <a:ln/>
        </p:spPr>
        <p:txBody>
          <a:bodyPr vert="horz" wrap="square" lIns="0" tIns="0" rIns="0" bIns="0" rtlCol="0" anchor="ctr"/>
          <a:lstStyle/>
          <a:p>
            <a:pPr marL="0" indent="0" algn="ctr">
              <a:lnSpc>
                <a:spcPts val="1890"/>
              </a:lnSpc>
              <a:buNone/>
            </a:pPr>
            <a:r>
              <a:rPr lang="en-US" sz="1350" b="1" dirty="0">
                <a:solidFill>
                  <a:srgbClr val="2C3E50"/>
                </a:solidFill>
              </a:rPr>
              <a:t>6</a:t>
            </a:r>
            <a:endParaRPr lang="en-US" sz="1350" dirty="0"/>
          </a:p>
        </p:txBody>
      </p:sp>
      <p:sp>
        <p:nvSpPr>
          <p:cNvPr id="39" name="Text 14"/>
          <p:cNvSpPr/>
          <p:nvPr/>
        </p:nvSpPr>
        <p:spPr>
          <a:xfrm>
            <a:off x="571500" y="2897088"/>
            <a:ext cx="964026" cy="506611"/>
          </a:xfrm>
          <a:prstGeom prst="rect">
            <a:avLst/>
          </a:prstGeom>
          <a:noFill/>
          <a:ln/>
        </p:spPr>
        <p:txBody>
          <a:bodyPr vert="horz" wrap="square" lIns="0" tIns="0" rIns="0" bIns="0" rtlCol="0" anchor="ctr"/>
          <a:lstStyle/>
          <a:p>
            <a:pPr marL="0" indent="0">
              <a:lnSpc>
                <a:spcPts val="1890"/>
              </a:lnSpc>
              <a:buNone/>
            </a:pPr>
            <a:r>
              <a:rPr lang="en-US" sz="1350" b="1" dirty="0">
                <a:solidFill>
                  <a:srgbClr val="FF8C00"/>
                </a:solidFill>
              </a:rPr>
              <a:t>HF006</a:t>
            </a:r>
            <a:endParaRPr lang="en-US" sz="1350" dirty="0"/>
          </a:p>
        </p:txBody>
      </p:sp>
      <p:sp>
        <p:nvSpPr>
          <p:cNvPr id="40" name="Text 15"/>
          <p:cNvSpPr/>
          <p:nvPr/>
        </p:nvSpPr>
        <p:spPr>
          <a:xfrm>
            <a:off x="1723876" y="2897088"/>
            <a:ext cx="10468124" cy="50661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Percentage of </a:t>
            </a:r>
            <a:r>
              <a:rPr lang="en-US" sz="1350" b="1" dirty="0">
                <a:solidFill>
                  <a:srgbClr val="2C3E50"/>
                </a:solidFill>
              </a:rPr>
              <a:t>LVSD</a:t>
            </a:r>
            <a:r>
              <a:rPr lang="en-US" sz="1350" dirty="0">
                <a:solidFill>
                  <a:srgbClr val="2C3E50"/>
                </a:solidFill>
              </a:rPr>
              <a:t> patients currently treated with a </a:t>
            </a:r>
            <a:r>
              <a:rPr lang="en-US" sz="1350" b="1" dirty="0">
                <a:solidFill>
                  <a:srgbClr val="2C3E50"/>
                </a:solidFill>
              </a:rPr>
              <a:t>Beta-blocker</a:t>
            </a:r>
            <a:r>
              <a:rPr lang="en-US" sz="1350" dirty="0">
                <a:solidFill>
                  <a:srgbClr val="2C3E50"/>
                </a:solidFill>
              </a:rPr>
              <a:t>.</a:t>
            </a:r>
            <a:endParaRPr lang="en-US" sz="1350" dirty="0"/>
          </a:p>
        </p:txBody>
      </p:sp>
      <p:sp>
        <p:nvSpPr>
          <p:cNvPr id="41" name="Text 16"/>
          <p:cNvSpPr/>
          <p:nvPr/>
        </p:nvSpPr>
        <p:spPr>
          <a:xfrm>
            <a:off x="10858500" y="2897088"/>
            <a:ext cx="571500" cy="506611"/>
          </a:xfrm>
          <a:prstGeom prst="rect">
            <a:avLst/>
          </a:prstGeom>
          <a:noFill/>
          <a:ln/>
        </p:spPr>
        <p:txBody>
          <a:bodyPr vert="horz" wrap="square" lIns="0" tIns="0" rIns="0" bIns="0" rtlCol="0" anchor="ctr"/>
          <a:lstStyle/>
          <a:p>
            <a:pPr marL="0" indent="0" algn="ctr">
              <a:lnSpc>
                <a:spcPts val="1890"/>
              </a:lnSpc>
              <a:buNone/>
            </a:pPr>
            <a:r>
              <a:rPr lang="en-US" sz="1350" b="1" dirty="0">
                <a:solidFill>
                  <a:srgbClr val="2C3E50"/>
                </a:solidFill>
              </a:rPr>
              <a:t>6</a:t>
            </a:r>
            <a:endParaRPr lang="en-US" sz="1350" dirty="0"/>
          </a:p>
        </p:txBody>
      </p:sp>
      <p:sp>
        <p:nvSpPr>
          <p:cNvPr id="42" name="Text 17"/>
          <p:cNvSpPr/>
          <p:nvPr/>
        </p:nvSpPr>
        <p:spPr>
          <a:xfrm>
            <a:off x="571500" y="3403699"/>
            <a:ext cx="964026" cy="506611"/>
          </a:xfrm>
          <a:prstGeom prst="rect">
            <a:avLst/>
          </a:prstGeom>
          <a:noFill/>
          <a:ln/>
        </p:spPr>
        <p:txBody>
          <a:bodyPr vert="horz" wrap="square" lIns="0" tIns="0" rIns="0" bIns="0" rtlCol="0" anchor="ctr"/>
          <a:lstStyle/>
          <a:p>
            <a:pPr marL="0" indent="0">
              <a:lnSpc>
                <a:spcPts val="1890"/>
              </a:lnSpc>
              <a:buNone/>
            </a:pPr>
            <a:r>
              <a:rPr lang="en-US" sz="1350" b="1" dirty="0">
                <a:solidFill>
                  <a:srgbClr val="FF8C00"/>
                </a:solidFill>
              </a:rPr>
              <a:t>HF007</a:t>
            </a:r>
            <a:endParaRPr lang="en-US" sz="1350" dirty="0"/>
          </a:p>
        </p:txBody>
      </p:sp>
      <p:sp>
        <p:nvSpPr>
          <p:cNvPr id="43" name="Text 18"/>
          <p:cNvSpPr/>
          <p:nvPr/>
        </p:nvSpPr>
        <p:spPr>
          <a:xfrm>
            <a:off x="1723876" y="3403699"/>
            <a:ext cx="10468124" cy="506611"/>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rPr>
              <a:t>Annual review including </a:t>
            </a:r>
            <a:r>
              <a:rPr lang="en-US" sz="1350" b="1" dirty="0">
                <a:solidFill>
                  <a:srgbClr val="2C3E50"/>
                </a:solidFill>
              </a:rPr>
              <a:t>functional capacity assessment (NYHA class)</a:t>
            </a:r>
            <a:r>
              <a:rPr lang="en-US" sz="1350" dirty="0">
                <a:solidFill>
                  <a:srgbClr val="2C3E50"/>
                </a:solidFill>
              </a:rPr>
              <a:t> and medication review.</a:t>
            </a:r>
            <a:endParaRPr lang="en-US" sz="1350" dirty="0"/>
          </a:p>
        </p:txBody>
      </p:sp>
      <p:sp>
        <p:nvSpPr>
          <p:cNvPr id="44" name="Text 19"/>
          <p:cNvSpPr/>
          <p:nvPr/>
        </p:nvSpPr>
        <p:spPr>
          <a:xfrm>
            <a:off x="10858500" y="3403699"/>
            <a:ext cx="571500" cy="506611"/>
          </a:xfrm>
          <a:prstGeom prst="rect">
            <a:avLst/>
          </a:prstGeom>
          <a:noFill/>
          <a:ln/>
        </p:spPr>
        <p:txBody>
          <a:bodyPr vert="horz" wrap="square" lIns="0" tIns="0" rIns="0" bIns="0" rtlCol="0" anchor="ctr"/>
          <a:lstStyle/>
          <a:p>
            <a:pPr marL="0" indent="0" algn="ctr">
              <a:lnSpc>
                <a:spcPts val="1890"/>
              </a:lnSpc>
              <a:buNone/>
            </a:pPr>
            <a:r>
              <a:rPr lang="en-US" sz="1350" b="1" dirty="0">
                <a:solidFill>
                  <a:srgbClr val="2C3E50"/>
                </a:solidFill>
              </a:rPr>
              <a:t>7</a:t>
            </a:r>
            <a:endParaRPr lang="en-US" sz="1350" dirty="0"/>
          </a:p>
        </p:txBody>
      </p:sp>
      <p:sp>
        <p:nvSpPr>
          <p:cNvPr id="45" name="Text 20"/>
          <p:cNvSpPr/>
          <p:nvPr/>
        </p:nvSpPr>
        <p:spPr>
          <a:xfrm>
            <a:off x="857250" y="4291310"/>
            <a:ext cx="4572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Primary Care Practice Tip</a:t>
            </a:r>
            <a:endParaRPr lang="en-US" sz="1200" dirty="0"/>
          </a:p>
        </p:txBody>
      </p:sp>
      <p:sp>
        <p:nvSpPr>
          <p:cNvPr id="46" name="Text 21"/>
          <p:cNvSpPr/>
          <p:nvPr/>
        </p:nvSpPr>
        <p:spPr>
          <a:xfrm>
            <a:off x="571500" y="4615160"/>
            <a:ext cx="523875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Income Protection:</a:t>
            </a:r>
            <a:r>
              <a:rPr lang="en-US" sz="1125" dirty="0">
                <a:solidFill>
                  <a:srgbClr val="2C3E50"/>
                </a:solidFill>
              </a:rPr>
              <a:t> While HF001 is often income-protected, accurate clinical coding of HFrEF vs HFpEF is vital for ensuring patients are pulled into the correct treatment indicators (HF003/HF006).</a:t>
            </a:r>
            <a:endParaRPr lang="en-US" sz="1125" dirty="0"/>
          </a:p>
        </p:txBody>
      </p:sp>
      <p:sp>
        <p:nvSpPr>
          <p:cNvPr id="47" name="Text 22"/>
          <p:cNvSpPr/>
          <p:nvPr/>
        </p:nvSpPr>
        <p:spPr>
          <a:xfrm>
            <a:off x="6667500" y="4291310"/>
            <a:ext cx="2560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rPr>
              <a:t>SCA Exam Pearl</a:t>
            </a:r>
            <a:endParaRPr lang="en-US" sz="1200" dirty="0"/>
          </a:p>
        </p:txBody>
      </p:sp>
      <p:sp>
        <p:nvSpPr>
          <p:cNvPr id="48" name="Text 23"/>
          <p:cNvSpPr/>
          <p:nvPr/>
        </p:nvSpPr>
        <p:spPr>
          <a:xfrm>
            <a:off x="6381750" y="4615160"/>
            <a:ext cx="523875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Functional Assessment:</a:t>
            </a:r>
            <a:r>
              <a:rPr lang="en-US" sz="1125" dirty="0">
                <a:solidFill>
                  <a:srgbClr val="2C3E50"/>
                </a:solidFill>
              </a:rPr>
              <a:t> QOF (HF007) and NICE both mandate NYHA classification. In your clinical exam, use the specific opener: </a:t>
            </a:r>
            <a:r>
              <a:rPr lang="en-US" sz="1125" i="1" dirty="0">
                <a:solidFill>
                  <a:srgbClr val="2C3E50"/>
                </a:solidFill>
              </a:rPr>
              <a:t>"How does your breathing limit what you can do day-to-day?"</a:t>
            </a:r>
            <a:endParaRPr lang="en-US" sz="1125" dirty="0"/>
          </a:p>
        </p:txBody>
      </p:sp>
      <p:sp>
        <p:nvSpPr>
          <p:cNvPr id="49" name="Text 24"/>
          <p:cNvSpPr/>
          <p:nvPr/>
        </p:nvSpPr>
        <p:spPr>
          <a:xfrm>
            <a:off x="0" y="6496050"/>
            <a:ext cx="11430000" cy="361950"/>
          </a:xfrm>
          <a:prstGeom prst="rect">
            <a:avLst/>
          </a:prstGeom>
          <a:noFill/>
          <a:ln/>
        </p:spPr>
        <p:txBody>
          <a:bodyPr vert="horz" wrap="square" lIns="0" tIns="0" rIns="0" bIns="0" rtlCol="0" anchor="ctr"/>
          <a:lstStyle/>
          <a:p>
            <a:pPr marL="0" indent="0" algn="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3683050" cy="2038350"/>
          </a:xfrm>
          <a:prstGeom prst="rect">
            <a:avLst/>
          </a:prstGeom>
        </p:spPr>
      </p:pic>
      <p:pic>
        <p:nvPicPr>
          <p:cNvPr id="6" name="Image 4" descr="preencoded.png"/>
          <p:cNvPicPr>
            <a:picLocks noChangeAspect="1"/>
          </p:cNvPicPr>
          <p:nvPr/>
        </p:nvPicPr>
        <p:blipFill>
          <a:blip r:embed="rId6"/>
          <a:stretch>
            <a:fillRect/>
          </a:stretch>
        </p:blipFill>
        <p:spPr>
          <a:xfrm>
            <a:off x="571500" y="1115318"/>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453455"/>
            <a:ext cx="178594" cy="148828"/>
          </a:xfrm>
          <a:prstGeom prst="rect">
            <a:avLst/>
          </a:prstGeom>
        </p:spPr>
      </p:pic>
      <p:pic>
        <p:nvPicPr>
          <p:cNvPr id="8" name="Image 6" descr="preencoded.png"/>
          <p:cNvPicPr>
            <a:picLocks noChangeAspect="1"/>
          </p:cNvPicPr>
          <p:nvPr/>
        </p:nvPicPr>
        <p:blipFill>
          <a:blip r:embed="rId8"/>
          <a:stretch>
            <a:fillRect/>
          </a:stretch>
        </p:blipFill>
        <p:spPr>
          <a:xfrm>
            <a:off x="571500" y="1748730"/>
            <a:ext cx="178594" cy="178594"/>
          </a:xfrm>
          <a:prstGeom prst="rect">
            <a:avLst/>
          </a:prstGeom>
        </p:spPr>
      </p:pic>
      <p:pic>
        <p:nvPicPr>
          <p:cNvPr id="9" name="Image 7" descr="preencoded.png"/>
          <p:cNvPicPr>
            <a:picLocks noChangeAspect="1"/>
          </p:cNvPicPr>
          <p:nvPr/>
        </p:nvPicPr>
        <p:blipFill>
          <a:blip r:embed="rId8"/>
          <a:stretch>
            <a:fillRect/>
          </a:stretch>
        </p:blipFill>
        <p:spPr>
          <a:xfrm>
            <a:off x="571500" y="2244030"/>
            <a:ext cx="178594" cy="178594"/>
          </a:xfrm>
          <a:prstGeom prst="rect">
            <a:avLst/>
          </a:prstGeom>
        </p:spPr>
      </p:pic>
      <p:pic>
        <p:nvPicPr>
          <p:cNvPr id="10" name="Image 8" descr="preencoded.png"/>
          <p:cNvPicPr>
            <a:picLocks noChangeAspect="1"/>
          </p:cNvPicPr>
          <p:nvPr/>
        </p:nvPicPr>
        <p:blipFill>
          <a:blip r:embed="rId9"/>
          <a:stretch>
            <a:fillRect/>
          </a:stretch>
        </p:blipFill>
        <p:spPr>
          <a:xfrm>
            <a:off x="381000" y="3120330"/>
            <a:ext cx="3683050" cy="1093291"/>
          </a:xfrm>
          <a:prstGeom prst="rect">
            <a:avLst/>
          </a:prstGeom>
        </p:spPr>
      </p:pic>
      <p:pic>
        <p:nvPicPr>
          <p:cNvPr id="11" name="Image 9" descr="preencoded.png"/>
          <p:cNvPicPr>
            <a:picLocks noChangeAspect="1"/>
          </p:cNvPicPr>
          <p:nvPr/>
        </p:nvPicPr>
        <p:blipFill>
          <a:blip r:embed="rId10"/>
          <a:stretch>
            <a:fillRect/>
          </a:stretch>
        </p:blipFill>
        <p:spPr>
          <a:xfrm>
            <a:off x="523875" y="3294608"/>
            <a:ext cx="166688" cy="137220"/>
          </a:xfrm>
          <a:prstGeom prst="rect">
            <a:avLst/>
          </a:prstGeom>
        </p:spPr>
      </p:pic>
      <p:pic>
        <p:nvPicPr>
          <p:cNvPr id="12" name="Image 10" descr="preencoded.png"/>
          <p:cNvPicPr>
            <a:picLocks noChangeAspect="1"/>
          </p:cNvPicPr>
          <p:nvPr/>
        </p:nvPicPr>
        <p:blipFill>
          <a:blip r:embed="rId11"/>
          <a:stretch>
            <a:fillRect/>
          </a:stretch>
        </p:blipFill>
        <p:spPr>
          <a:xfrm>
            <a:off x="4254550" y="891480"/>
            <a:ext cx="3683050" cy="1743075"/>
          </a:xfrm>
          <a:prstGeom prst="rect">
            <a:avLst/>
          </a:prstGeom>
        </p:spPr>
      </p:pic>
      <p:pic>
        <p:nvPicPr>
          <p:cNvPr id="13" name="Image 11" descr="preencoded.png"/>
          <p:cNvPicPr>
            <a:picLocks noChangeAspect="1"/>
          </p:cNvPicPr>
          <p:nvPr/>
        </p:nvPicPr>
        <p:blipFill>
          <a:blip r:embed="rId12"/>
          <a:stretch>
            <a:fillRect/>
          </a:stretch>
        </p:blipFill>
        <p:spPr>
          <a:xfrm>
            <a:off x="4445050" y="1115318"/>
            <a:ext cx="238125" cy="190500"/>
          </a:xfrm>
          <a:prstGeom prst="rect">
            <a:avLst/>
          </a:prstGeom>
        </p:spPr>
      </p:pic>
      <p:pic>
        <p:nvPicPr>
          <p:cNvPr id="14" name="Image 12" descr="preencoded.png"/>
          <p:cNvPicPr>
            <a:picLocks noChangeAspect="1"/>
          </p:cNvPicPr>
          <p:nvPr/>
        </p:nvPicPr>
        <p:blipFill>
          <a:blip r:embed="rId13"/>
          <a:stretch>
            <a:fillRect/>
          </a:stretch>
        </p:blipFill>
        <p:spPr>
          <a:xfrm>
            <a:off x="4445050" y="1453455"/>
            <a:ext cx="178594" cy="178594"/>
          </a:xfrm>
          <a:prstGeom prst="rect">
            <a:avLst/>
          </a:prstGeom>
        </p:spPr>
      </p:pic>
      <p:pic>
        <p:nvPicPr>
          <p:cNvPr id="15" name="Image 13" descr="preencoded.png"/>
          <p:cNvPicPr>
            <a:picLocks noChangeAspect="1"/>
          </p:cNvPicPr>
          <p:nvPr/>
        </p:nvPicPr>
        <p:blipFill>
          <a:blip r:embed="rId8"/>
          <a:stretch>
            <a:fillRect/>
          </a:stretch>
        </p:blipFill>
        <p:spPr>
          <a:xfrm>
            <a:off x="4445050" y="1948755"/>
            <a:ext cx="178594" cy="178594"/>
          </a:xfrm>
          <a:prstGeom prst="rect">
            <a:avLst/>
          </a:prstGeom>
        </p:spPr>
      </p:pic>
      <p:pic>
        <p:nvPicPr>
          <p:cNvPr id="16" name="Image 14" descr="preencoded.png"/>
          <p:cNvPicPr>
            <a:picLocks noChangeAspect="1"/>
          </p:cNvPicPr>
          <p:nvPr/>
        </p:nvPicPr>
        <p:blipFill>
          <a:blip r:embed="rId14"/>
          <a:stretch>
            <a:fillRect/>
          </a:stretch>
        </p:blipFill>
        <p:spPr>
          <a:xfrm>
            <a:off x="4254550" y="2825055"/>
            <a:ext cx="3683050" cy="1093291"/>
          </a:xfrm>
          <a:prstGeom prst="rect">
            <a:avLst/>
          </a:prstGeom>
        </p:spPr>
      </p:pic>
      <p:pic>
        <p:nvPicPr>
          <p:cNvPr id="17" name="Image 15" descr="preencoded.png"/>
          <p:cNvPicPr>
            <a:picLocks noChangeAspect="1"/>
          </p:cNvPicPr>
          <p:nvPr/>
        </p:nvPicPr>
        <p:blipFill>
          <a:blip r:embed="rId15"/>
          <a:stretch>
            <a:fillRect/>
          </a:stretch>
        </p:blipFill>
        <p:spPr>
          <a:xfrm>
            <a:off x="4397425" y="2999333"/>
            <a:ext cx="166688" cy="137220"/>
          </a:xfrm>
          <a:prstGeom prst="rect">
            <a:avLst/>
          </a:prstGeom>
        </p:spPr>
      </p:pic>
      <p:pic>
        <p:nvPicPr>
          <p:cNvPr id="18" name="Image 16" descr="preencoded.png"/>
          <p:cNvPicPr>
            <a:picLocks noChangeAspect="1"/>
          </p:cNvPicPr>
          <p:nvPr/>
        </p:nvPicPr>
        <p:blipFill>
          <a:blip r:embed="rId16"/>
          <a:stretch>
            <a:fillRect/>
          </a:stretch>
        </p:blipFill>
        <p:spPr>
          <a:xfrm>
            <a:off x="8128099" y="939105"/>
            <a:ext cx="3683050" cy="1451372"/>
          </a:xfrm>
          <a:prstGeom prst="rect">
            <a:avLst/>
          </a:prstGeom>
        </p:spPr>
      </p:pic>
      <p:pic>
        <p:nvPicPr>
          <p:cNvPr id="19" name="Image 17" descr="preencoded.png"/>
          <p:cNvPicPr>
            <a:picLocks noChangeAspect="1"/>
          </p:cNvPicPr>
          <p:nvPr/>
        </p:nvPicPr>
        <p:blipFill>
          <a:blip r:embed="rId17"/>
          <a:stretch>
            <a:fillRect/>
          </a:stretch>
        </p:blipFill>
        <p:spPr>
          <a:xfrm>
            <a:off x="8270974" y="1113383"/>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8270974" y="1621929"/>
            <a:ext cx="166688" cy="137220"/>
          </a:xfrm>
          <a:prstGeom prst="rect">
            <a:avLst/>
          </a:prstGeom>
        </p:spPr>
      </p:pic>
      <p:pic>
        <p:nvPicPr>
          <p:cNvPr id="21" name="Image 19" descr="preencoded.png"/>
          <p:cNvPicPr>
            <a:picLocks noChangeAspect="1"/>
          </p:cNvPicPr>
          <p:nvPr/>
        </p:nvPicPr>
        <p:blipFill>
          <a:blip r:embed="rId19"/>
          <a:stretch>
            <a:fillRect/>
          </a:stretch>
        </p:blipFill>
        <p:spPr>
          <a:xfrm>
            <a:off x="8270974" y="1856184"/>
            <a:ext cx="166688" cy="137220"/>
          </a:xfrm>
          <a:prstGeom prst="rect">
            <a:avLst/>
          </a:prstGeom>
        </p:spPr>
      </p:pic>
      <p:pic>
        <p:nvPicPr>
          <p:cNvPr id="22" name="Image 20" descr="preencoded.png"/>
          <p:cNvPicPr>
            <a:picLocks noChangeAspect="1"/>
          </p:cNvPicPr>
          <p:nvPr/>
        </p:nvPicPr>
        <p:blipFill>
          <a:blip r:embed="rId20"/>
          <a:stretch>
            <a:fillRect/>
          </a:stretch>
        </p:blipFill>
        <p:spPr>
          <a:xfrm>
            <a:off x="8270974" y="2090440"/>
            <a:ext cx="166688" cy="137220"/>
          </a:xfrm>
          <a:prstGeom prst="rect">
            <a:avLst/>
          </a:prstGeom>
        </p:spPr>
      </p:pic>
      <p:pic>
        <p:nvPicPr>
          <p:cNvPr id="23" name="Image 21" descr="preencoded.png"/>
          <p:cNvPicPr>
            <a:picLocks noChangeAspect="1"/>
          </p:cNvPicPr>
          <p:nvPr/>
        </p:nvPicPr>
        <p:blipFill>
          <a:blip r:embed="rId21"/>
          <a:stretch>
            <a:fillRect/>
          </a:stretch>
        </p:blipFill>
        <p:spPr>
          <a:xfrm>
            <a:off x="8128099" y="2533352"/>
            <a:ext cx="3683050" cy="1312366"/>
          </a:xfrm>
          <a:prstGeom prst="rect">
            <a:avLst/>
          </a:prstGeom>
        </p:spPr>
      </p:pic>
      <p:pic>
        <p:nvPicPr>
          <p:cNvPr id="24" name="Image 22" descr="preencoded.png"/>
          <p:cNvPicPr>
            <a:picLocks noChangeAspect="1"/>
          </p:cNvPicPr>
          <p:nvPr/>
        </p:nvPicPr>
        <p:blipFill>
          <a:blip r:embed="rId22"/>
          <a:stretch>
            <a:fillRect/>
          </a:stretch>
        </p:blipFill>
        <p:spPr>
          <a:xfrm>
            <a:off x="8318599" y="2757190"/>
            <a:ext cx="238125" cy="190500"/>
          </a:xfrm>
          <a:prstGeom prst="rect">
            <a:avLst/>
          </a:prstGeom>
        </p:spPr>
      </p:pic>
      <p:pic>
        <p:nvPicPr>
          <p:cNvPr id="25" name="Image 23" descr="preencoded.png"/>
          <p:cNvPicPr>
            <a:picLocks noChangeAspect="1"/>
          </p:cNvPicPr>
          <p:nvPr/>
        </p:nvPicPr>
        <p:blipFill>
          <a:blip r:embed="rId23"/>
          <a:stretch>
            <a:fillRect/>
          </a:stretch>
        </p:blipFill>
        <p:spPr>
          <a:xfrm>
            <a:off x="0" y="6477000"/>
            <a:ext cx="12192000" cy="381000"/>
          </a:xfrm>
          <a:prstGeom prst="rect">
            <a:avLst/>
          </a:prstGeom>
        </p:spPr>
      </p:pic>
      <p:sp>
        <p:nvSpPr>
          <p:cNvPr id="26" name="Text 0"/>
          <p:cNvSpPr/>
          <p:nvPr/>
        </p:nvSpPr>
        <p:spPr>
          <a:xfrm>
            <a:off x="523875" y="190500"/>
            <a:ext cx="115214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Referral Criteria: Urgent vs Routine</a:t>
            </a:r>
            <a:endParaRPr lang="en-US" sz="2100" dirty="0"/>
          </a:p>
        </p:txBody>
      </p:sp>
      <p:sp>
        <p:nvSpPr>
          <p:cNvPr id="27"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8" name="Text 2"/>
          <p:cNvSpPr/>
          <p:nvPr/>
        </p:nvSpPr>
        <p:spPr>
          <a:xfrm>
            <a:off x="923925" y="1081980"/>
            <a:ext cx="52806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Urgent Referral (2 Weeks)</a:t>
            </a:r>
            <a:endParaRPr lang="en-US" sz="1350" dirty="0"/>
          </a:p>
        </p:txBody>
      </p:sp>
      <p:sp>
        <p:nvSpPr>
          <p:cNvPr id="29" name="Text 3"/>
          <p:cNvSpPr/>
          <p:nvPr/>
        </p:nvSpPr>
        <p:spPr>
          <a:xfrm>
            <a:off x="826294" y="1453455"/>
            <a:ext cx="8172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NT-proBNP &gt; 2,000 ng/L</a:t>
            </a:r>
            <a:r>
              <a:rPr lang="en-US" sz="1125" dirty="0">
                <a:solidFill>
                  <a:srgbClr val="2C3E50"/>
                </a:solidFill>
              </a:rPr>
              <a:t> (or BNP &gt; 400 pg/ml)</a:t>
            </a:r>
            <a:endParaRPr lang="en-US" sz="1125" dirty="0"/>
          </a:p>
        </p:txBody>
      </p:sp>
      <p:sp>
        <p:nvSpPr>
          <p:cNvPr id="30" name="Text 4"/>
          <p:cNvSpPr/>
          <p:nvPr/>
        </p:nvSpPr>
        <p:spPr>
          <a:xfrm>
            <a:off x="826294" y="1748730"/>
            <a:ext cx="30472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Previous Myocardial Infarction</a:t>
            </a:r>
            <a:r>
              <a:rPr lang="en-US" sz="1125" dirty="0">
                <a:solidFill>
                  <a:srgbClr val="2C3E50"/>
                </a:solidFill>
              </a:rPr>
              <a:t> with new heart failure symptoms</a:t>
            </a:r>
            <a:endParaRPr lang="en-US" sz="1125" dirty="0"/>
          </a:p>
        </p:txBody>
      </p:sp>
      <p:sp>
        <p:nvSpPr>
          <p:cNvPr id="31" name="Text 5"/>
          <p:cNvSpPr/>
          <p:nvPr/>
        </p:nvSpPr>
        <p:spPr>
          <a:xfrm>
            <a:off x="826294" y="2244030"/>
            <a:ext cx="30472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Refer for specialist assessment and echocardiogram within 2 weeks</a:t>
            </a:r>
            <a:endParaRPr lang="en-US" sz="1125" dirty="0"/>
          </a:p>
        </p:txBody>
      </p:sp>
      <p:sp>
        <p:nvSpPr>
          <p:cNvPr id="32" name="Text 6"/>
          <p:cNvSpPr/>
          <p:nvPr/>
        </p:nvSpPr>
        <p:spPr>
          <a:xfrm>
            <a:off x="766763" y="3263205"/>
            <a:ext cx="33973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8E44AD"/>
                </a:solidFill>
              </a:rPr>
              <a:t>AKT EXAM PEARL</a:t>
            </a:r>
            <a:endParaRPr lang="en-US" sz="1050" dirty="0"/>
          </a:p>
        </p:txBody>
      </p:sp>
      <p:sp>
        <p:nvSpPr>
          <p:cNvPr id="33" name="Text 7"/>
          <p:cNvSpPr/>
          <p:nvPr/>
        </p:nvSpPr>
        <p:spPr>
          <a:xfrm>
            <a:off x="523875" y="3510855"/>
            <a:ext cx="3397300" cy="55989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The 2,000 ng/L NT-proBNP threshold is a high-yield exam fact. If &gt;2,000, it is </a:t>
            </a:r>
            <a:r>
              <a:rPr lang="en-US" sz="1050" b="1" dirty="0">
                <a:solidFill>
                  <a:srgbClr val="2C3E50"/>
                </a:solidFill>
              </a:rPr>
              <a:t>always</a:t>
            </a:r>
            <a:r>
              <a:rPr lang="en-US" sz="1050" dirty="0">
                <a:solidFill>
                  <a:srgbClr val="2C3E50"/>
                </a:solidFill>
              </a:rPr>
              <a:t> an urgent 2-week referral.</a:t>
            </a:r>
            <a:endParaRPr lang="en-US" sz="1050" dirty="0"/>
          </a:p>
        </p:txBody>
      </p:sp>
      <p:sp>
        <p:nvSpPr>
          <p:cNvPr id="34" name="Text 8"/>
          <p:cNvSpPr/>
          <p:nvPr/>
        </p:nvSpPr>
        <p:spPr>
          <a:xfrm>
            <a:off x="4797475" y="1081980"/>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Routine Referral (6 Weeks)</a:t>
            </a:r>
            <a:endParaRPr lang="en-US" sz="1350" dirty="0"/>
          </a:p>
        </p:txBody>
      </p:sp>
      <p:sp>
        <p:nvSpPr>
          <p:cNvPr id="35" name="Text 9"/>
          <p:cNvSpPr/>
          <p:nvPr/>
        </p:nvSpPr>
        <p:spPr>
          <a:xfrm>
            <a:off x="4699843" y="1453455"/>
            <a:ext cx="30472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NT-proBNP 400 – 2,000 ng/L</a:t>
            </a:r>
            <a:r>
              <a:rPr lang="en-US" sz="1125" dirty="0">
                <a:solidFill>
                  <a:srgbClr val="2C3E50"/>
                </a:solidFill>
              </a:rPr>
              <a:t> (or BNP 100 – 400 pg/ml)</a:t>
            </a:r>
            <a:endParaRPr lang="en-US" sz="1125" dirty="0"/>
          </a:p>
        </p:txBody>
      </p:sp>
      <p:sp>
        <p:nvSpPr>
          <p:cNvPr id="36" name="Text 10"/>
          <p:cNvSpPr/>
          <p:nvPr/>
        </p:nvSpPr>
        <p:spPr>
          <a:xfrm>
            <a:off x="4699843" y="1948755"/>
            <a:ext cx="30472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Refer for specialist assessment and echocardiogram within 6 weeks</a:t>
            </a:r>
            <a:endParaRPr lang="en-US" sz="1125" dirty="0"/>
          </a:p>
        </p:txBody>
      </p:sp>
      <p:sp>
        <p:nvSpPr>
          <p:cNvPr id="37" name="Text 11"/>
          <p:cNvSpPr/>
          <p:nvPr/>
        </p:nvSpPr>
        <p:spPr>
          <a:xfrm>
            <a:off x="4640312" y="2967930"/>
            <a:ext cx="48006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rPr>
              <a:t>HF UNLIKELY (NT-PROBNP &lt;400)</a:t>
            </a:r>
            <a:endParaRPr lang="en-US" sz="1050" dirty="0"/>
          </a:p>
        </p:txBody>
      </p:sp>
      <p:sp>
        <p:nvSpPr>
          <p:cNvPr id="38" name="Text 12"/>
          <p:cNvSpPr/>
          <p:nvPr/>
        </p:nvSpPr>
        <p:spPr>
          <a:xfrm>
            <a:off x="4397425" y="3215580"/>
            <a:ext cx="3397300" cy="55989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If NT-proBNP is &lt;400 ng/L, heart failure is unlikely. Investigate other causes of breathlessness (e.g. COPD, anaemia, obesity).</a:t>
            </a:r>
            <a:endParaRPr lang="en-US" sz="1050" dirty="0"/>
          </a:p>
        </p:txBody>
      </p:sp>
      <p:sp>
        <p:nvSpPr>
          <p:cNvPr id="39" name="Text 13"/>
          <p:cNvSpPr/>
          <p:nvPr/>
        </p:nvSpPr>
        <p:spPr>
          <a:xfrm>
            <a:off x="8513862" y="1081980"/>
            <a:ext cx="36781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C0392B"/>
                </a:solidFill>
              </a:rPr>
              <a:t>EMERGENCY ADMISSION (999)</a:t>
            </a:r>
            <a:endParaRPr lang="en-US" sz="1050" dirty="0"/>
          </a:p>
        </p:txBody>
      </p:sp>
      <p:sp>
        <p:nvSpPr>
          <p:cNvPr id="40" name="Text 14"/>
          <p:cNvSpPr/>
          <p:nvPr/>
        </p:nvSpPr>
        <p:spPr>
          <a:xfrm>
            <a:off x="8270974" y="1339155"/>
            <a:ext cx="2720340" cy="152400"/>
          </a:xfrm>
          <a:prstGeom prst="rect">
            <a:avLst/>
          </a:prstGeom>
          <a:noFill/>
          <a:ln/>
        </p:spPr>
        <p:txBody>
          <a:bodyPr vert="horz" wrap="square" lIns="0" tIns="0" rIns="0" bIns="0" rtlCol="0" anchor="ctr"/>
          <a:lstStyle/>
          <a:p>
            <a:pPr marL="0" indent="0">
              <a:lnSpc>
                <a:spcPts val="1470"/>
              </a:lnSpc>
              <a:buNone/>
            </a:pPr>
            <a:r>
              <a:rPr lang="en-US" sz="1050" b="1" dirty="0">
                <a:solidFill>
                  <a:srgbClr val="2C3E50"/>
                </a:solidFill>
              </a:rPr>
              <a:t>Refer acutely if:</a:t>
            </a:r>
            <a:endParaRPr lang="en-US" sz="1050" dirty="0"/>
          </a:p>
        </p:txBody>
      </p:sp>
      <p:sp>
        <p:nvSpPr>
          <p:cNvPr id="41" name="Text 15"/>
          <p:cNvSpPr/>
          <p:nvPr/>
        </p:nvSpPr>
        <p:spPr>
          <a:xfrm>
            <a:off x="8485287" y="1592461"/>
            <a:ext cx="36804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 Acute pulmonary oedema</a:t>
            </a:r>
            <a:endParaRPr lang="en-US" sz="1050" dirty="0"/>
          </a:p>
        </p:txBody>
      </p:sp>
      <p:sp>
        <p:nvSpPr>
          <p:cNvPr id="42" name="Text 16"/>
          <p:cNvSpPr/>
          <p:nvPr/>
        </p:nvSpPr>
        <p:spPr>
          <a:xfrm>
            <a:off x="8485287" y="1826716"/>
            <a:ext cx="37067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 Severe hypotension / Syncope</a:t>
            </a:r>
            <a:endParaRPr lang="en-US" sz="1050" dirty="0"/>
          </a:p>
        </p:txBody>
      </p:sp>
      <p:sp>
        <p:nvSpPr>
          <p:cNvPr id="43" name="Text 17"/>
          <p:cNvSpPr/>
          <p:nvPr/>
        </p:nvSpPr>
        <p:spPr>
          <a:xfrm>
            <a:off x="8485287" y="2060972"/>
            <a:ext cx="3706713"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 Decompensation not responding to oral diuretics</a:t>
            </a:r>
            <a:endParaRPr lang="en-US" sz="1050" dirty="0"/>
          </a:p>
        </p:txBody>
      </p:sp>
      <p:sp>
        <p:nvSpPr>
          <p:cNvPr id="44" name="Text 18"/>
          <p:cNvSpPr/>
          <p:nvPr/>
        </p:nvSpPr>
        <p:spPr>
          <a:xfrm>
            <a:off x="8671024" y="2723852"/>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Nuance</a:t>
            </a:r>
            <a:endParaRPr lang="en-US" sz="1350" dirty="0"/>
          </a:p>
        </p:txBody>
      </p:sp>
      <p:sp>
        <p:nvSpPr>
          <p:cNvPr id="45" name="Text 19"/>
          <p:cNvSpPr/>
          <p:nvPr/>
        </p:nvSpPr>
        <p:spPr>
          <a:xfrm>
            <a:off x="8318599" y="3095327"/>
            <a:ext cx="3302050" cy="55989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Natriuretic peptide levels may be </a:t>
            </a:r>
            <a:r>
              <a:rPr lang="en-US" sz="1050" b="1" dirty="0">
                <a:solidFill>
                  <a:srgbClr val="2C3E50"/>
                </a:solidFill>
              </a:rPr>
              <a:t>low</a:t>
            </a:r>
            <a:r>
              <a:rPr lang="en-US" sz="1050" dirty="0">
                <a:solidFill>
                  <a:srgbClr val="2C3E50"/>
                </a:solidFill>
              </a:rPr>
              <a:t> in acute pulmonary oedema. If clinical suspicion is high, refer urgently regardless of NP level.</a:t>
            </a:r>
            <a:endParaRPr lang="en-US" sz="1050" dirty="0"/>
          </a:p>
        </p:txBody>
      </p:sp>
      <p:sp>
        <p:nvSpPr>
          <p:cNvPr id="46" name="Text 20"/>
          <p:cNvSpPr/>
          <p:nvPr/>
        </p:nvSpPr>
        <p:spPr>
          <a:xfrm>
            <a:off x="381000" y="65817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
        <p:nvSpPr>
          <p:cNvPr id="47" name="Text 21"/>
          <p:cNvSpPr/>
          <p:nvPr/>
        </p:nvSpPr>
        <p:spPr>
          <a:xfrm>
            <a:off x="7242125" y="6596063"/>
            <a:ext cx="4949875" cy="142875"/>
          </a:xfrm>
          <a:prstGeom prst="rect">
            <a:avLst/>
          </a:prstGeom>
          <a:noFill/>
          <a:ln/>
        </p:spPr>
        <p:txBody>
          <a:bodyPr vert="horz" wrap="square" lIns="0" tIns="0" rIns="0" bIns="0" rtlCol="0" anchor="ctr"/>
          <a:lstStyle/>
          <a:p>
            <a:pPr marL="0" indent="0">
              <a:lnSpc>
                <a:spcPts val="1125"/>
              </a:lnSpc>
              <a:buNone/>
            </a:pPr>
            <a:r>
              <a:rPr lang="en-US" sz="750" i="1" dirty="0">
                <a:solidFill>
                  <a:srgbClr val="BDC3C7"/>
                </a:solidFill>
              </a:rPr>
              <a:t>Medical Disclaimer: For educational purposes only. Always refer to latest NICE guidance and local protocols.</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651421"/>
          </a:xfrm>
          <a:prstGeom prst="rect">
            <a:avLst/>
          </a:prstGeom>
        </p:spPr>
      </p:pic>
      <p:pic>
        <p:nvPicPr>
          <p:cNvPr id="5" name="Image 3" descr="preencoded.png"/>
          <p:cNvPicPr>
            <a:picLocks noChangeAspect="1"/>
          </p:cNvPicPr>
          <p:nvPr/>
        </p:nvPicPr>
        <p:blipFill>
          <a:blip r:embed="rId5"/>
          <a:stretch>
            <a:fillRect/>
          </a:stretch>
        </p:blipFill>
        <p:spPr>
          <a:xfrm>
            <a:off x="571500" y="1270546"/>
            <a:ext cx="7397651" cy="2781300"/>
          </a:xfrm>
          <a:prstGeom prst="rect">
            <a:avLst/>
          </a:prstGeom>
        </p:spPr>
      </p:pic>
      <p:pic>
        <p:nvPicPr>
          <p:cNvPr id="6" name="Image 4" descr="preencoded.png"/>
          <p:cNvPicPr>
            <a:picLocks noChangeAspect="1"/>
          </p:cNvPicPr>
          <p:nvPr/>
        </p:nvPicPr>
        <p:blipFill>
          <a:blip r:embed="rId6"/>
          <a:stretch>
            <a:fillRect/>
          </a:stretch>
        </p:blipFill>
        <p:spPr>
          <a:xfrm>
            <a:off x="809625" y="1537246"/>
            <a:ext cx="238125" cy="264468"/>
          </a:xfrm>
          <a:prstGeom prst="rect">
            <a:avLst/>
          </a:prstGeom>
        </p:spPr>
      </p:pic>
      <p:pic>
        <p:nvPicPr>
          <p:cNvPr id="7" name="Image 5" descr="preencoded.png"/>
          <p:cNvPicPr>
            <a:picLocks noChangeAspect="1"/>
          </p:cNvPicPr>
          <p:nvPr/>
        </p:nvPicPr>
        <p:blipFill>
          <a:blip r:embed="rId7"/>
          <a:stretch>
            <a:fillRect/>
          </a:stretch>
        </p:blipFill>
        <p:spPr>
          <a:xfrm>
            <a:off x="809625" y="2242096"/>
            <a:ext cx="238125" cy="190500"/>
          </a:xfrm>
          <a:prstGeom prst="rect">
            <a:avLst/>
          </a:prstGeom>
        </p:spPr>
      </p:pic>
      <p:pic>
        <p:nvPicPr>
          <p:cNvPr id="8" name="Image 6" descr="preencoded.png"/>
          <p:cNvPicPr>
            <a:picLocks noChangeAspect="1"/>
          </p:cNvPicPr>
          <p:nvPr/>
        </p:nvPicPr>
        <p:blipFill>
          <a:blip r:embed="rId8"/>
          <a:stretch>
            <a:fillRect/>
          </a:stretch>
        </p:blipFill>
        <p:spPr>
          <a:xfrm>
            <a:off x="809625" y="2689771"/>
            <a:ext cx="238125" cy="207020"/>
          </a:xfrm>
          <a:prstGeom prst="rect">
            <a:avLst/>
          </a:prstGeom>
        </p:spPr>
      </p:pic>
      <p:pic>
        <p:nvPicPr>
          <p:cNvPr id="9" name="Image 7" descr="preencoded.png"/>
          <p:cNvPicPr>
            <a:picLocks noChangeAspect="1"/>
          </p:cNvPicPr>
          <p:nvPr/>
        </p:nvPicPr>
        <p:blipFill>
          <a:blip r:embed="rId9"/>
          <a:stretch>
            <a:fillRect/>
          </a:stretch>
        </p:blipFill>
        <p:spPr>
          <a:xfrm>
            <a:off x="809625" y="3394621"/>
            <a:ext cx="238125" cy="198388"/>
          </a:xfrm>
          <a:prstGeom prst="rect">
            <a:avLst/>
          </a:prstGeom>
        </p:spPr>
      </p:pic>
      <p:pic>
        <p:nvPicPr>
          <p:cNvPr id="10" name="Image 8" descr="preencoded.png"/>
          <p:cNvPicPr>
            <a:picLocks noChangeAspect="1"/>
          </p:cNvPicPr>
          <p:nvPr/>
        </p:nvPicPr>
        <p:blipFill>
          <a:blip r:embed="rId10"/>
          <a:stretch>
            <a:fillRect/>
          </a:stretch>
        </p:blipFill>
        <p:spPr>
          <a:xfrm>
            <a:off x="571500" y="4289971"/>
            <a:ext cx="7397651" cy="857250"/>
          </a:xfrm>
          <a:prstGeom prst="rect">
            <a:avLst/>
          </a:prstGeom>
        </p:spPr>
      </p:pic>
      <p:pic>
        <p:nvPicPr>
          <p:cNvPr id="11" name="Image 9" descr="preencoded.png"/>
          <p:cNvPicPr>
            <a:picLocks noChangeAspect="1"/>
          </p:cNvPicPr>
          <p:nvPr/>
        </p:nvPicPr>
        <p:blipFill>
          <a:blip r:embed="rId11"/>
          <a:stretch>
            <a:fillRect/>
          </a:stretch>
        </p:blipFill>
        <p:spPr>
          <a:xfrm>
            <a:off x="762000" y="4480471"/>
            <a:ext cx="711994" cy="476250"/>
          </a:xfrm>
          <a:prstGeom prst="rect">
            <a:avLst/>
          </a:prstGeom>
        </p:spPr>
      </p:pic>
      <p:pic>
        <p:nvPicPr>
          <p:cNvPr id="12" name="Image 10" descr="preencoded.png"/>
          <p:cNvPicPr>
            <a:picLocks noChangeAspect="1"/>
          </p:cNvPicPr>
          <p:nvPr/>
        </p:nvPicPr>
        <p:blipFill>
          <a:blip r:embed="rId12"/>
          <a:stretch>
            <a:fillRect/>
          </a:stretch>
        </p:blipFill>
        <p:spPr>
          <a:xfrm>
            <a:off x="8350151" y="1270546"/>
            <a:ext cx="3270349" cy="4000500"/>
          </a:xfrm>
          <a:prstGeom prst="rect">
            <a:avLst/>
          </a:prstGeom>
        </p:spPr>
      </p:pic>
      <p:pic>
        <p:nvPicPr>
          <p:cNvPr id="13" name="Image 11" descr="preencoded.png"/>
          <p:cNvPicPr>
            <a:picLocks noChangeAspect="1"/>
          </p:cNvPicPr>
          <p:nvPr/>
        </p:nvPicPr>
        <p:blipFill>
          <a:blip r:embed="rId13"/>
          <a:stretch>
            <a:fillRect/>
          </a:stretch>
        </p:blipFill>
        <p:spPr>
          <a:xfrm>
            <a:off x="8350151" y="1270546"/>
            <a:ext cx="3270349" cy="3505200"/>
          </a:xfrm>
          <a:prstGeom prst="rect">
            <a:avLst/>
          </a:prstGeom>
        </p:spPr>
      </p:pic>
      <p:pic>
        <p:nvPicPr>
          <p:cNvPr id="14" name="Image 12" descr="preencoded.png"/>
          <p:cNvPicPr>
            <a:picLocks noChangeAspect="1"/>
          </p:cNvPicPr>
          <p:nvPr/>
        </p:nvPicPr>
        <p:blipFill>
          <a:blip r:embed="rId14"/>
          <a:stretch>
            <a:fillRect/>
          </a:stretch>
        </p:blipFill>
        <p:spPr>
          <a:xfrm>
            <a:off x="8350151" y="4775746"/>
            <a:ext cx="3270349" cy="495300"/>
          </a:xfrm>
          <a:prstGeom prst="rect">
            <a:avLst/>
          </a:prstGeom>
        </p:spPr>
      </p:pic>
      <p:sp>
        <p:nvSpPr>
          <p:cNvPr id="15" name="Text 0"/>
          <p:cNvSpPr/>
          <p:nvPr/>
        </p:nvSpPr>
        <p:spPr>
          <a:xfrm>
            <a:off x="762000" y="381000"/>
            <a:ext cx="1085850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Mortality and Prognosis</a:t>
            </a:r>
            <a:endParaRPr lang="en-US" sz="2400" dirty="0"/>
          </a:p>
        </p:txBody>
      </p:sp>
      <p:sp>
        <p:nvSpPr>
          <p:cNvPr id="16" name="Text 1"/>
          <p:cNvSpPr/>
          <p:nvPr/>
        </p:nvSpPr>
        <p:spPr>
          <a:xfrm>
            <a:off x="762000" y="803821"/>
            <a:ext cx="10858500" cy="228600"/>
          </a:xfrm>
          <a:prstGeom prst="rect">
            <a:avLst/>
          </a:prstGeom>
          <a:noFill/>
          <a:ln/>
        </p:spPr>
        <p:txBody>
          <a:bodyPr vert="horz" wrap="square" lIns="0" tIns="0" rIns="0" bIns="0" rtlCol="0" anchor="ctr"/>
          <a:lstStyle/>
          <a:p>
            <a:pPr marL="0" indent="0">
              <a:lnSpc>
                <a:spcPts val="1800"/>
              </a:lnSpc>
              <a:buNone/>
            </a:pPr>
            <a:r>
              <a:rPr lang="en-US" sz="1200" kern="0" spc="90" dirty="0">
                <a:solidFill>
                  <a:srgbClr val="FF8C00"/>
                </a:solidFill>
              </a:rPr>
              <a:t>HEART FAILURE IN PRIMARY CARE • NICE NG106 (2025)</a:t>
            </a:r>
            <a:endParaRPr lang="en-US" sz="1200" dirty="0"/>
          </a:p>
        </p:txBody>
      </p:sp>
      <p:sp>
        <p:nvSpPr>
          <p:cNvPr id="17" name="Text 2"/>
          <p:cNvSpPr/>
          <p:nvPr/>
        </p:nvSpPr>
        <p:spPr>
          <a:xfrm>
            <a:off x="1190625" y="1508671"/>
            <a:ext cx="6540401"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5-year mortality is approximately 50%</a:t>
            </a:r>
            <a:r>
              <a:rPr lang="en-US" sz="1350" dirty="0">
                <a:solidFill>
                  <a:srgbClr val="2C3E50"/>
                </a:solidFill>
              </a:rPr>
              <a:t> — significantly worse than many common cancers (breast, prostate, bowel).</a:t>
            </a:r>
            <a:endParaRPr lang="en-US" sz="1350" dirty="0"/>
          </a:p>
        </p:txBody>
      </p:sp>
      <p:sp>
        <p:nvSpPr>
          <p:cNvPr id="18" name="Text 3"/>
          <p:cNvSpPr/>
          <p:nvPr/>
        </p:nvSpPr>
        <p:spPr>
          <a:xfrm>
            <a:off x="1190625" y="2213521"/>
            <a:ext cx="11001375" cy="257175"/>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Heart failure accounts for </a:t>
            </a:r>
            <a:r>
              <a:rPr lang="en-US" sz="1350" b="1" dirty="0">
                <a:solidFill>
                  <a:srgbClr val="C0392B"/>
                </a:solidFill>
              </a:rPr>
              <a:t>5% of all acute medical admissions</a:t>
            </a:r>
            <a:r>
              <a:rPr lang="en-US" sz="1350" dirty="0">
                <a:solidFill>
                  <a:srgbClr val="2C3E50"/>
                </a:solidFill>
              </a:rPr>
              <a:t> to UK hospitals.</a:t>
            </a:r>
            <a:endParaRPr lang="en-US" sz="1350" dirty="0"/>
          </a:p>
        </p:txBody>
      </p:sp>
      <p:sp>
        <p:nvSpPr>
          <p:cNvPr id="19" name="Text 4"/>
          <p:cNvSpPr/>
          <p:nvPr/>
        </p:nvSpPr>
        <p:spPr>
          <a:xfrm>
            <a:off x="1190625" y="2661196"/>
            <a:ext cx="6540401"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Admissions are projected to </a:t>
            </a:r>
            <a:r>
              <a:rPr lang="en-US" sz="1350" b="1" dirty="0">
                <a:solidFill>
                  <a:srgbClr val="C0392B"/>
                </a:solidFill>
              </a:rPr>
              <a:t>rise by 50%</a:t>
            </a:r>
            <a:r>
              <a:rPr lang="en-US" sz="1350" dirty="0">
                <a:solidFill>
                  <a:srgbClr val="2C3E50"/>
                </a:solidFill>
              </a:rPr>
              <a:t> over the next 25 years due to an aging population.</a:t>
            </a:r>
            <a:endParaRPr lang="en-US" sz="1350" dirty="0"/>
          </a:p>
        </p:txBody>
      </p:sp>
      <p:sp>
        <p:nvSpPr>
          <p:cNvPr id="20" name="Text 5"/>
          <p:cNvSpPr/>
          <p:nvPr/>
        </p:nvSpPr>
        <p:spPr>
          <a:xfrm>
            <a:off x="1190625" y="3366046"/>
            <a:ext cx="11001375" cy="257175"/>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rPr>
              <a:t>The annual cost to the NHS exceeds </a:t>
            </a:r>
            <a:r>
              <a:rPr lang="en-US" sz="1350" b="1" dirty="0">
                <a:solidFill>
                  <a:srgbClr val="C0392B"/>
                </a:solidFill>
              </a:rPr>
              <a:t>£2 billion</a:t>
            </a:r>
            <a:r>
              <a:rPr lang="en-US" sz="1350" dirty="0">
                <a:solidFill>
                  <a:srgbClr val="2C3E50"/>
                </a:solidFill>
              </a:rPr>
              <a:t>, mostly driven by hospitalisation.</a:t>
            </a:r>
            <a:endParaRPr lang="en-US" sz="1350" dirty="0"/>
          </a:p>
        </p:txBody>
      </p:sp>
      <p:sp>
        <p:nvSpPr>
          <p:cNvPr id="21" name="Text 6"/>
          <p:cNvSpPr/>
          <p:nvPr/>
        </p:nvSpPr>
        <p:spPr>
          <a:xfrm>
            <a:off x="838200" y="4480471"/>
            <a:ext cx="559594" cy="4762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a:t>
            </a:r>
            <a:endParaRPr lang="en-US" sz="1050" dirty="0"/>
          </a:p>
        </p:txBody>
      </p:sp>
      <p:sp>
        <p:nvSpPr>
          <p:cNvPr id="22" name="Text 7"/>
          <p:cNvSpPr/>
          <p:nvPr/>
        </p:nvSpPr>
        <p:spPr>
          <a:xfrm>
            <a:off x="1616869" y="4505325"/>
            <a:ext cx="6161782" cy="426541"/>
          </a:xfrm>
          <a:prstGeom prst="rect">
            <a:avLst/>
          </a:prstGeom>
          <a:noFill/>
          <a:ln/>
        </p:spPr>
        <p:txBody>
          <a:bodyPr vert="horz" wrap="square" lIns="0" tIns="0" rIns="0" bIns="0" rtlCol="0" anchor="ctr"/>
          <a:lstStyle/>
          <a:p>
            <a:pPr marL="0" indent="0">
              <a:lnSpc>
                <a:spcPts val="1680"/>
              </a:lnSpc>
              <a:buNone/>
            </a:pPr>
            <a:r>
              <a:rPr lang="en-US" sz="1200" dirty="0">
                <a:solidFill>
                  <a:srgbClr val="FFFFFF"/>
                </a:solidFill>
              </a:rPr>
              <a:t>HF prognosis is often poorer than common cancers. Remember the </a:t>
            </a:r>
            <a:r>
              <a:rPr lang="en-US" sz="1200" b="1" dirty="0">
                <a:solidFill>
                  <a:srgbClr val="FFFFFF"/>
                </a:solidFill>
              </a:rPr>
              <a:t>50% 5-year mortality</a:t>
            </a:r>
            <a:r>
              <a:rPr lang="en-US" sz="1200" dirty="0">
                <a:solidFill>
                  <a:srgbClr val="FFFFFF"/>
                </a:solidFill>
              </a:rPr>
              <a:t> figure for clinical risk stratification.</a:t>
            </a:r>
            <a:endParaRPr lang="en-US" sz="1200" dirty="0"/>
          </a:p>
        </p:txBody>
      </p:sp>
      <p:sp>
        <p:nvSpPr>
          <p:cNvPr id="23" name="Text 8"/>
          <p:cNvSpPr/>
          <p:nvPr/>
        </p:nvSpPr>
        <p:spPr>
          <a:xfrm>
            <a:off x="8350151" y="4775746"/>
            <a:ext cx="2984599" cy="495300"/>
          </a:xfrm>
          <a:prstGeom prst="rect">
            <a:avLst/>
          </a:prstGeom>
          <a:noFill/>
          <a:ln/>
        </p:spPr>
        <p:txBody>
          <a:bodyPr vert="horz" wrap="square" lIns="0" tIns="0" rIns="0" bIns="0" rtlCol="0" anchor="ctr"/>
          <a:lstStyle/>
          <a:p>
            <a:pPr marL="0" indent="0" algn="ctr">
              <a:lnSpc>
                <a:spcPts val="1350"/>
              </a:lnSpc>
              <a:buNone/>
            </a:pPr>
            <a:r>
              <a:rPr lang="en-US" sz="900" i="1" dirty="0">
                <a:solidFill>
                  <a:srgbClr val="FFFFFF"/>
                </a:solidFill>
              </a:rPr>
              <a:t>Figure: Cumulative mortality (%) over 5 years across all major heart failure trials.</a:t>
            </a:r>
            <a:endParaRPr lang="en-US" sz="900" dirty="0"/>
          </a:p>
        </p:txBody>
      </p:sp>
      <p:sp>
        <p:nvSpPr>
          <p:cNvPr id="24" name="Text 9"/>
          <p:cNvSpPr/>
          <p:nvPr/>
        </p:nvSpPr>
        <p:spPr>
          <a:xfrm>
            <a:off x="0" y="5652046"/>
            <a:ext cx="12192000" cy="390525"/>
          </a:xfrm>
          <a:prstGeom prst="rect">
            <a:avLst/>
          </a:prstGeom>
          <a:noFill/>
          <a:ln/>
        </p:spPr>
        <p:txBody>
          <a:bodyPr vert="horz" wrap="square" lIns="0" tIns="0" rIns="0" bIns="0" rtlCol="0" anchor="ctr"/>
          <a:lstStyle/>
          <a:p>
            <a:pPr marL="0" indent="0" algn="ctr">
              <a:lnSpc>
                <a:spcPts val="1575"/>
              </a:lnSpc>
              <a:buNone/>
            </a:pPr>
            <a:r>
              <a:rPr lang="en-US" sz="1050" kern="0" spc="60" dirty="0">
                <a:solidFill>
                  <a:srgbClr val="95A5A6"/>
                </a:solidFill>
              </a:rPr>
              <a:t>www.bradfordvts.co.uk</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6129338" cy="1938933"/>
          </a:xfrm>
          <a:prstGeom prst="rect">
            <a:avLst/>
          </a:prstGeom>
        </p:spPr>
      </p:pic>
      <p:pic>
        <p:nvPicPr>
          <p:cNvPr id="6" name="Image 4" descr="preencoded.png"/>
          <p:cNvPicPr>
            <a:picLocks noChangeAspect="1"/>
          </p:cNvPicPr>
          <p:nvPr/>
        </p:nvPicPr>
        <p:blipFill>
          <a:blip r:embed="rId6"/>
          <a:stretch>
            <a:fillRect/>
          </a:stretch>
        </p:blipFill>
        <p:spPr>
          <a:xfrm>
            <a:off x="571500" y="1129605"/>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482030"/>
            <a:ext cx="190500" cy="152400"/>
          </a:xfrm>
          <a:prstGeom prst="rect">
            <a:avLst/>
          </a:prstGeom>
        </p:spPr>
      </p:pic>
      <p:pic>
        <p:nvPicPr>
          <p:cNvPr id="8" name="Image 6" descr="preencoded.png"/>
          <p:cNvPicPr>
            <a:picLocks noChangeAspect="1"/>
          </p:cNvPicPr>
          <p:nvPr/>
        </p:nvPicPr>
        <p:blipFill>
          <a:blip r:embed="rId8"/>
          <a:stretch>
            <a:fillRect/>
          </a:stretch>
        </p:blipFill>
        <p:spPr>
          <a:xfrm>
            <a:off x="571500" y="1771501"/>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2060972"/>
            <a:ext cx="190500" cy="152400"/>
          </a:xfrm>
          <a:prstGeom prst="rect">
            <a:avLst/>
          </a:prstGeom>
        </p:spPr>
      </p:pic>
      <p:pic>
        <p:nvPicPr>
          <p:cNvPr id="10" name="Image 8" descr="preencoded.png"/>
          <p:cNvPicPr>
            <a:picLocks noChangeAspect="1"/>
          </p:cNvPicPr>
          <p:nvPr/>
        </p:nvPicPr>
        <p:blipFill>
          <a:blip r:embed="rId7"/>
          <a:stretch>
            <a:fillRect/>
          </a:stretch>
        </p:blipFill>
        <p:spPr>
          <a:xfrm>
            <a:off x="571500" y="2350443"/>
            <a:ext cx="190500" cy="152400"/>
          </a:xfrm>
          <a:prstGeom prst="rect">
            <a:avLst/>
          </a:prstGeom>
        </p:spPr>
      </p:pic>
      <p:pic>
        <p:nvPicPr>
          <p:cNvPr id="11" name="Image 9" descr="preencoded.png"/>
          <p:cNvPicPr>
            <a:picLocks noChangeAspect="1"/>
          </p:cNvPicPr>
          <p:nvPr/>
        </p:nvPicPr>
        <p:blipFill>
          <a:blip r:embed="rId10"/>
          <a:stretch>
            <a:fillRect/>
          </a:stretch>
        </p:blipFill>
        <p:spPr>
          <a:xfrm>
            <a:off x="381000" y="3020913"/>
            <a:ext cx="6129338" cy="1938933"/>
          </a:xfrm>
          <a:prstGeom prst="rect">
            <a:avLst/>
          </a:prstGeom>
        </p:spPr>
      </p:pic>
      <p:pic>
        <p:nvPicPr>
          <p:cNvPr id="12" name="Image 10" descr="preencoded.png"/>
          <p:cNvPicPr>
            <a:picLocks noChangeAspect="1"/>
          </p:cNvPicPr>
          <p:nvPr/>
        </p:nvPicPr>
        <p:blipFill>
          <a:blip r:embed="rId11"/>
          <a:stretch>
            <a:fillRect/>
          </a:stretch>
        </p:blipFill>
        <p:spPr>
          <a:xfrm>
            <a:off x="571500" y="3259038"/>
            <a:ext cx="238125" cy="190500"/>
          </a:xfrm>
          <a:prstGeom prst="rect">
            <a:avLst/>
          </a:prstGeom>
        </p:spPr>
      </p:pic>
      <p:pic>
        <p:nvPicPr>
          <p:cNvPr id="13" name="Image 11" descr="preencoded.png"/>
          <p:cNvPicPr>
            <a:picLocks noChangeAspect="1"/>
          </p:cNvPicPr>
          <p:nvPr/>
        </p:nvPicPr>
        <p:blipFill>
          <a:blip r:embed="rId8"/>
          <a:stretch>
            <a:fillRect/>
          </a:stretch>
        </p:blipFill>
        <p:spPr>
          <a:xfrm>
            <a:off x="571500" y="3611463"/>
            <a:ext cx="190500" cy="152400"/>
          </a:xfrm>
          <a:prstGeom prst="rect">
            <a:avLst/>
          </a:prstGeom>
        </p:spPr>
      </p:pic>
      <p:pic>
        <p:nvPicPr>
          <p:cNvPr id="14" name="Image 12" descr="preencoded.png"/>
          <p:cNvPicPr>
            <a:picLocks noChangeAspect="1"/>
          </p:cNvPicPr>
          <p:nvPr/>
        </p:nvPicPr>
        <p:blipFill>
          <a:blip r:embed="rId7"/>
          <a:stretch>
            <a:fillRect/>
          </a:stretch>
        </p:blipFill>
        <p:spPr>
          <a:xfrm>
            <a:off x="571500" y="3900934"/>
            <a:ext cx="190500" cy="152400"/>
          </a:xfrm>
          <a:prstGeom prst="rect">
            <a:avLst/>
          </a:prstGeom>
        </p:spPr>
      </p:pic>
      <p:pic>
        <p:nvPicPr>
          <p:cNvPr id="15" name="Image 13" descr="preencoded.png"/>
          <p:cNvPicPr>
            <a:picLocks noChangeAspect="1"/>
          </p:cNvPicPr>
          <p:nvPr/>
        </p:nvPicPr>
        <p:blipFill>
          <a:blip r:embed="rId8"/>
          <a:stretch>
            <a:fillRect/>
          </a:stretch>
        </p:blipFill>
        <p:spPr>
          <a:xfrm>
            <a:off x="571500" y="4190405"/>
            <a:ext cx="190500" cy="152400"/>
          </a:xfrm>
          <a:prstGeom prst="rect">
            <a:avLst/>
          </a:prstGeom>
        </p:spPr>
      </p:pic>
      <p:pic>
        <p:nvPicPr>
          <p:cNvPr id="16" name="Image 14" descr="preencoded.png"/>
          <p:cNvPicPr>
            <a:picLocks noChangeAspect="1"/>
          </p:cNvPicPr>
          <p:nvPr/>
        </p:nvPicPr>
        <p:blipFill>
          <a:blip r:embed="rId9"/>
          <a:stretch>
            <a:fillRect/>
          </a:stretch>
        </p:blipFill>
        <p:spPr>
          <a:xfrm>
            <a:off x="571500" y="4479875"/>
            <a:ext cx="190500" cy="152400"/>
          </a:xfrm>
          <a:prstGeom prst="rect">
            <a:avLst/>
          </a:prstGeom>
        </p:spPr>
      </p:pic>
      <p:pic>
        <p:nvPicPr>
          <p:cNvPr id="17" name="Image 15" descr="preencoded.png"/>
          <p:cNvPicPr>
            <a:picLocks noChangeAspect="1"/>
          </p:cNvPicPr>
          <p:nvPr/>
        </p:nvPicPr>
        <p:blipFill>
          <a:blip r:embed="rId12"/>
          <a:stretch>
            <a:fillRect/>
          </a:stretch>
        </p:blipFill>
        <p:spPr>
          <a:xfrm>
            <a:off x="381000" y="5150346"/>
            <a:ext cx="6129338" cy="933450"/>
          </a:xfrm>
          <a:prstGeom prst="rect">
            <a:avLst/>
          </a:prstGeom>
        </p:spPr>
      </p:pic>
      <p:pic>
        <p:nvPicPr>
          <p:cNvPr id="18" name="Image 16" descr="preencoded.png"/>
          <p:cNvPicPr>
            <a:picLocks noChangeAspect="1"/>
          </p:cNvPicPr>
          <p:nvPr/>
        </p:nvPicPr>
        <p:blipFill>
          <a:blip r:embed="rId13"/>
          <a:stretch>
            <a:fillRect/>
          </a:stretch>
        </p:blipFill>
        <p:spPr>
          <a:xfrm>
            <a:off x="571500" y="5324624"/>
            <a:ext cx="166688" cy="137220"/>
          </a:xfrm>
          <a:prstGeom prst="rect">
            <a:avLst/>
          </a:prstGeom>
        </p:spPr>
      </p:pic>
      <p:pic>
        <p:nvPicPr>
          <p:cNvPr id="19" name="Image 17" descr="preencoded.png"/>
          <p:cNvPicPr>
            <a:picLocks noChangeAspect="1"/>
          </p:cNvPicPr>
          <p:nvPr/>
        </p:nvPicPr>
        <p:blipFill>
          <a:blip r:embed="rId14"/>
          <a:stretch>
            <a:fillRect/>
          </a:stretch>
        </p:blipFill>
        <p:spPr>
          <a:xfrm>
            <a:off x="6796088" y="1201638"/>
            <a:ext cx="5014913" cy="4572000"/>
          </a:xfrm>
          <a:prstGeom prst="rect">
            <a:avLst/>
          </a:prstGeom>
        </p:spPr>
      </p:pic>
      <p:pic>
        <p:nvPicPr>
          <p:cNvPr id="20" name="Image 18" descr="preencoded.png"/>
          <p:cNvPicPr>
            <a:picLocks noChangeAspect="1"/>
          </p:cNvPicPr>
          <p:nvPr/>
        </p:nvPicPr>
        <p:blipFill>
          <a:blip r:embed="rId15"/>
          <a:stretch>
            <a:fillRect/>
          </a:stretch>
        </p:blipFill>
        <p:spPr>
          <a:xfrm>
            <a:off x="6898481" y="1206401"/>
            <a:ext cx="4810125" cy="4562475"/>
          </a:xfrm>
          <a:prstGeom prst="rect">
            <a:avLst/>
          </a:prstGeom>
        </p:spPr>
      </p:pic>
      <p:pic>
        <p:nvPicPr>
          <p:cNvPr id="21" name="Image 19" descr="preencoded.png"/>
          <p:cNvPicPr>
            <a:picLocks noChangeAspect="1"/>
          </p:cNvPicPr>
          <p:nvPr/>
        </p:nvPicPr>
        <p:blipFill>
          <a:blip r:embed="rId16"/>
          <a:stretch>
            <a:fillRect/>
          </a:stretch>
        </p:blipFill>
        <p:spPr>
          <a:xfrm>
            <a:off x="0" y="6400800"/>
            <a:ext cx="12192000" cy="457200"/>
          </a:xfrm>
          <a:prstGeom prst="rect">
            <a:avLst/>
          </a:prstGeom>
        </p:spPr>
      </p:pic>
      <p:sp>
        <p:nvSpPr>
          <p:cNvPr id="22"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Device Therapy: ICD and CRT</a:t>
            </a:r>
            <a:endParaRPr lang="en-US" sz="2100" dirty="0"/>
          </a:p>
        </p:txBody>
      </p:sp>
      <p:sp>
        <p:nvSpPr>
          <p:cNvPr id="23"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4" name="Text 2"/>
          <p:cNvSpPr/>
          <p:nvPr/>
        </p:nvSpPr>
        <p:spPr>
          <a:xfrm>
            <a:off x="923925" y="1081980"/>
            <a:ext cx="10058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ICD (Implantable Cardioverter Defibrillator)</a:t>
            </a:r>
            <a:endParaRPr lang="en-US" sz="1500" dirty="0"/>
          </a:p>
        </p:txBody>
      </p:sp>
      <p:sp>
        <p:nvSpPr>
          <p:cNvPr id="25" name="Text 3"/>
          <p:cNvSpPr/>
          <p:nvPr/>
        </p:nvSpPr>
        <p:spPr>
          <a:xfrm>
            <a:off x="857250" y="1482030"/>
            <a:ext cx="77419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C0392B"/>
                </a:solidFill>
              </a:rPr>
              <a:t>LVEF ≤35%</a:t>
            </a:r>
            <a:r>
              <a:rPr lang="en-US" sz="1200" dirty="0">
                <a:solidFill>
                  <a:srgbClr val="2C3E50"/>
                </a:solidFill>
              </a:rPr>
              <a:t> (confirmed by echocardiography)</a:t>
            </a:r>
            <a:endParaRPr lang="en-US" sz="1200" dirty="0"/>
          </a:p>
        </p:txBody>
      </p:sp>
      <p:sp>
        <p:nvSpPr>
          <p:cNvPr id="26" name="Text 4"/>
          <p:cNvSpPr/>
          <p:nvPr/>
        </p:nvSpPr>
        <p:spPr>
          <a:xfrm>
            <a:off x="857250" y="1771501"/>
            <a:ext cx="60350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NYHA Class </a:t>
            </a:r>
            <a:r>
              <a:rPr lang="en-US" sz="1200" b="1" dirty="0">
                <a:solidFill>
                  <a:srgbClr val="C0392B"/>
                </a:solidFill>
              </a:rPr>
              <a:t>I, II, or III</a:t>
            </a:r>
            <a:r>
              <a:rPr lang="en-US" sz="1200" dirty="0">
                <a:solidFill>
                  <a:srgbClr val="2C3E50"/>
                </a:solidFill>
              </a:rPr>
              <a:t> symptoms</a:t>
            </a:r>
            <a:endParaRPr lang="en-US" sz="1200" dirty="0"/>
          </a:p>
        </p:txBody>
      </p:sp>
      <p:sp>
        <p:nvSpPr>
          <p:cNvPr id="27" name="Text 5"/>
          <p:cNvSpPr/>
          <p:nvPr/>
        </p:nvSpPr>
        <p:spPr>
          <a:xfrm>
            <a:off x="857250" y="2060972"/>
            <a:ext cx="76809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Patient must be on </a:t>
            </a:r>
            <a:r>
              <a:rPr lang="en-US" sz="1200" b="1" dirty="0">
                <a:solidFill>
                  <a:srgbClr val="C0392B"/>
                </a:solidFill>
              </a:rPr>
              <a:t>optimal medical therapy</a:t>
            </a:r>
            <a:endParaRPr lang="en-US" sz="1200" dirty="0"/>
          </a:p>
        </p:txBody>
      </p:sp>
      <p:sp>
        <p:nvSpPr>
          <p:cNvPr id="28" name="Text 6"/>
          <p:cNvSpPr/>
          <p:nvPr/>
        </p:nvSpPr>
        <p:spPr>
          <a:xfrm>
            <a:off x="857250" y="2350443"/>
            <a:ext cx="113347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Primary prevention post-MI (wait 4 weeks) or secondary prevention</a:t>
            </a:r>
            <a:endParaRPr lang="en-US" sz="1200" dirty="0"/>
          </a:p>
        </p:txBody>
      </p:sp>
      <p:sp>
        <p:nvSpPr>
          <p:cNvPr id="29" name="Text 7"/>
          <p:cNvSpPr/>
          <p:nvPr/>
        </p:nvSpPr>
        <p:spPr>
          <a:xfrm>
            <a:off x="923925" y="3211413"/>
            <a:ext cx="7086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CRT (Resynchronisation Therapy)</a:t>
            </a:r>
            <a:endParaRPr lang="en-US" sz="1500" dirty="0"/>
          </a:p>
        </p:txBody>
      </p:sp>
      <p:sp>
        <p:nvSpPr>
          <p:cNvPr id="30" name="Text 8"/>
          <p:cNvSpPr/>
          <p:nvPr/>
        </p:nvSpPr>
        <p:spPr>
          <a:xfrm>
            <a:off x="857250" y="3611463"/>
            <a:ext cx="73761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C0392B"/>
                </a:solidFill>
              </a:rPr>
              <a:t>LVEF ≤35%</a:t>
            </a:r>
            <a:r>
              <a:rPr lang="en-US" sz="1200" dirty="0">
                <a:solidFill>
                  <a:srgbClr val="2C3E50"/>
                </a:solidFill>
              </a:rPr>
              <a:t> and NYHA Class </a:t>
            </a:r>
            <a:r>
              <a:rPr lang="en-US" sz="1200" b="1" dirty="0">
                <a:solidFill>
                  <a:srgbClr val="C0392B"/>
                </a:solidFill>
              </a:rPr>
              <a:t>II, III, or IV</a:t>
            </a:r>
            <a:endParaRPr lang="en-US" sz="1200" dirty="0"/>
          </a:p>
        </p:txBody>
      </p:sp>
      <p:sp>
        <p:nvSpPr>
          <p:cNvPr id="31" name="Text 9"/>
          <p:cNvSpPr/>
          <p:nvPr/>
        </p:nvSpPr>
        <p:spPr>
          <a:xfrm>
            <a:off x="857250" y="3900934"/>
            <a:ext cx="87782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Evidence of dyssynchrony: </a:t>
            </a:r>
            <a:r>
              <a:rPr lang="en-US" sz="1200" b="1" dirty="0">
                <a:solidFill>
                  <a:srgbClr val="C0392B"/>
                </a:solidFill>
              </a:rPr>
              <a:t>QRS duration ≥120 ms</a:t>
            </a:r>
            <a:endParaRPr lang="en-US" sz="1200" dirty="0"/>
          </a:p>
        </p:txBody>
      </p:sp>
      <p:sp>
        <p:nvSpPr>
          <p:cNvPr id="32" name="Text 10"/>
          <p:cNvSpPr/>
          <p:nvPr/>
        </p:nvSpPr>
        <p:spPr>
          <a:xfrm>
            <a:off x="857250" y="4190405"/>
            <a:ext cx="10058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Strongest benefit seen in patients with </a:t>
            </a:r>
            <a:r>
              <a:rPr lang="en-US" sz="1200" b="1" dirty="0">
                <a:solidFill>
                  <a:srgbClr val="C0392B"/>
                </a:solidFill>
              </a:rPr>
              <a:t>LBBB morphology</a:t>
            </a:r>
            <a:endParaRPr lang="en-US" sz="1200" dirty="0"/>
          </a:p>
        </p:txBody>
      </p:sp>
      <p:sp>
        <p:nvSpPr>
          <p:cNvPr id="33" name="Text 11"/>
          <p:cNvSpPr/>
          <p:nvPr/>
        </p:nvSpPr>
        <p:spPr>
          <a:xfrm>
            <a:off x="857250" y="4479875"/>
            <a:ext cx="100584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CRT-P (Pace) or CRT-D (Defibrillator) options available</a:t>
            </a:r>
            <a:endParaRPr lang="en-US" sz="1200" dirty="0"/>
          </a:p>
        </p:txBody>
      </p:sp>
      <p:sp>
        <p:nvSpPr>
          <p:cNvPr id="34" name="Text 12"/>
          <p:cNvSpPr/>
          <p:nvPr/>
        </p:nvSpPr>
        <p:spPr>
          <a:xfrm>
            <a:off x="814388" y="5293221"/>
            <a:ext cx="5748338"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rPr>
              <a:t>AKT EXAM PEARL</a:t>
            </a:r>
            <a:endParaRPr lang="en-US" sz="1050" dirty="0"/>
          </a:p>
        </p:txBody>
      </p:sp>
      <p:sp>
        <p:nvSpPr>
          <p:cNvPr id="35" name="Text 13"/>
          <p:cNvSpPr/>
          <p:nvPr/>
        </p:nvSpPr>
        <p:spPr>
          <a:xfrm>
            <a:off x="571500" y="5540871"/>
            <a:ext cx="5748338"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solidFill>
              </a:rPr>
              <a:t>NICE criteria for device referral are high-yield. Remember the magic number: </a:t>
            </a:r>
            <a:r>
              <a:rPr lang="en-US" sz="1125" b="1" dirty="0">
                <a:solidFill>
                  <a:srgbClr val="FFFFFF"/>
                </a:solidFill>
              </a:rPr>
              <a:t>EF ≤35%</a:t>
            </a:r>
            <a:r>
              <a:rPr lang="en-US" sz="1125" dirty="0">
                <a:solidFill>
                  <a:srgbClr val="FFFFFF"/>
                </a:solidFill>
              </a:rPr>
              <a:t> is the threshold for both, but CRT specifically requires a wide </a:t>
            </a:r>
            <a:r>
              <a:rPr lang="en-US" sz="1125" b="1" dirty="0">
                <a:solidFill>
                  <a:srgbClr val="FFFFFF"/>
                </a:solidFill>
              </a:rPr>
              <a:t>QRS (≥120ms)</a:t>
            </a:r>
            <a:r>
              <a:rPr lang="en-US" sz="1125" dirty="0">
                <a:solidFill>
                  <a:srgbClr val="FFFFFF"/>
                </a:solidFill>
              </a:rPr>
              <a:t>.</a:t>
            </a:r>
            <a:endParaRPr lang="en-US" sz="1125" dirty="0"/>
          </a:p>
        </p:txBody>
      </p:sp>
      <p:sp>
        <p:nvSpPr>
          <p:cNvPr id="36" name="Text 14"/>
          <p:cNvSpPr/>
          <p:nvPr/>
        </p:nvSpPr>
        <p:spPr>
          <a:xfrm>
            <a:off x="381000" y="65436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www.bradfordvts.co.uk</a:t>
            </a:r>
            <a:endParaRPr lang="en-US" sz="900" dirty="0"/>
          </a:p>
        </p:txBody>
      </p:sp>
      <p:sp>
        <p:nvSpPr>
          <p:cNvPr id="37" name="Text 15"/>
          <p:cNvSpPr/>
          <p:nvPr/>
        </p:nvSpPr>
        <p:spPr>
          <a:xfrm>
            <a:off x="7804845" y="6557963"/>
            <a:ext cx="4006155" cy="142875"/>
          </a:xfrm>
          <a:prstGeom prst="rect">
            <a:avLst/>
          </a:prstGeom>
          <a:noFill/>
          <a:ln/>
        </p:spPr>
        <p:txBody>
          <a:bodyPr vert="horz" wrap="square" lIns="0" tIns="0" rIns="0" bIns="0" rtlCol="0" anchor="ctr"/>
          <a:lstStyle/>
          <a:p>
            <a:pPr marL="0" indent="0" algn="r">
              <a:lnSpc>
                <a:spcPts val="1125"/>
              </a:lnSpc>
              <a:buNone/>
            </a:pPr>
            <a:r>
              <a:rPr lang="en-US" sz="750" dirty="0">
                <a:solidFill>
                  <a:srgbClr val="BDC3C7"/>
                </a:solidFill>
              </a:rPr>
              <a:t>For educational purposes only. Refer to full NICE NG106 (2025) guidance for clinical decisions.</a:t>
            </a:r>
            <a:endParaRPr lang="en-US" sz="7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5595938" cy="4061520"/>
          </a:xfrm>
          <a:prstGeom prst="rect">
            <a:avLst/>
          </a:prstGeom>
        </p:spPr>
      </p:pic>
      <p:pic>
        <p:nvPicPr>
          <p:cNvPr id="6" name="Image 4" descr="preencoded.png"/>
          <p:cNvPicPr>
            <a:picLocks noChangeAspect="1"/>
          </p:cNvPicPr>
          <p:nvPr/>
        </p:nvPicPr>
        <p:blipFill>
          <a:blip r:embed="rId6"/>
          <a:stretch>
            <a:fillRect/>
          </a:stretch>
        </p:blipFill>
        <p:spPr>
          <a:xfrm>
            <a:off x="609600" y="1120080"/>
            <a:ext cx="5138738" cy="361950"/>
          </a:xfrm>
          <a:prstGeom prst="rect">
            <a:avLst/>
          </a:prstGeom>
        </p:spPr>
      </p:pic>
      <p:pic>
        <p:nvPicPr>
          <p:cNvPr id="7" name="Image 5" descr="preencoded.png"/>
          <p:cNvPicPr>
            <a:picLocks noChangeAspect="1"/>
          </p:cNvPicPr>
          <p:nvPr/>
        </p:nvPicPr>
        <p:blipFill>
          <a:blip r:embed="rId7"/>
          <a:stretch>
            <a:fillRect/>
          </a:stretch>
        </p:blipFill>
        <p:spPr>
          <a:xfrm>
            <a:off x="609600" y="1167705"/>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1624905"/>
            <a:ext cx="190500" cy="152400"/>
          </a:xfrm>
          <a:prstGeom prst="rect">
            <a:avLst/>
          </a:prstGeom>
        </p:spPr>
      </p:pic>
      <p:pic>
        <p:nvPicPr>
          <p:cNvPr id="9" name="Image 7" descr="preencoded.png"/>
          <p:cNvPicPr>
            <a:picLocks noChangeAspect="1"/>
          </p:cNvPicPr>
          <p:nvPr/>
        </p:nvPicPr>
        <p:blipFill>
          <a:blip r:embed="rId9"/>
          <a:stretch>
            <a:fillRect/>
          </a:stretch>
        </p:blipFill>
        <p:spPr>
          <a:xfrm>
            <a:off x="609600" y="1982986"/>
            <a:ext cx="190500" cy="152400"/>
          </a:xfrm>
          <a:prstGeom prst="rect">
            <a:avLst/>
          </a:prstGeom>
        </p:spPr>
      </p:pic>
      <p:pic>
        <p:nvPicPr>
          <p:cNvPr id="10" name="Image 8" descr="preencoded.png"/>
          <p:cNvPicPr>
            <a:picLocks noChangeAspect="1"/>
          </p:cNvPicPr>
          <p:nvPr/>
        </p:nvPicPr>
        <p:blipFill>
          <a:blip r:embed="rId8"/>
          <a:stretch>
            <a:fillRect/>
          </a:stretch>
        </p:blipFill>
        <p:spPr>
          <a:xfrm>
            <a:off x="609600" y="2341066"/>
            <a:ext cx="190500" cy="152400"/>
          </a:xfrm>
          <a:prstGeom prst="rect">
            <a:avLst/>
          </a:prstGeom>
        </p:spPr>
      </p:pic>
      <p:pic>
        <p:nvPicPr>
          <p:cNvPr id="11" name="Image 9" descr="preencoded.png"/>
          <p:cNvPicPr>
            <a:picLocks noChangeAspect="1"/>
          </p:cNvPicPr>
          <p:nvPr/>
        </p:nvPicPr>
        <p:blipFill>
          <a:blip r:embed="rId10"/>
          <a:stretch>
            <a:fillRect/>
          </a:stretch>
        </p:blipFill>
        <p:spPr>
          <a:xfrm>
            <a:off x="609600" y="2699147"/>
            <a:ext cx="5138738" cy="958155"/>
          </a:xfrm>
          <a:prstGeom prst="rect">
            <a:avLst/>
          </a:prstGeom>
        </p:spPr>
      </p:pic>
      <p:pic>
        <p:nvPicPr>
          <p:cNvPr id="12" name="Image 10" descr="preencoded.png"/>
          <p:cNvPicPr>
            <a:picLocks noChangeAspect="1"/>
          </p:cNvPicPr>
          <p:nvPr/>
        </p:nvPicPr>
        <p:blipFill>
          <a:blip r:embed="rId11"/>
          <a:stretch>
            <a:fillRect/>
          </a:stretch>
        </p:blipFill>
        <p:spPr>
          <a:xfrm>
            <a:off x="381000" y="5191125"/>
            <a:ext cx="5595938" cy="1162050"/>
          </a:xfrm>
          <a:prstGeom prst="rect">
            <a:avLst/>
          </a:prstGeom>
        </p:spPr>
      </p:pic>
      <p:pic>
        <p:nvPicPr>
          <p:cNvPr id="13" name="Image 11" descr="preencoded.png"/>
          <p:cNvPicPr>
            <a:picLocks noChangeAspect="1"/>
          </p:cNvPicPr>
          <p:nvPr/>
        </p:nvPicPr>
        <p:blipFill>
          <a:blip r:embed="rId12"/>
          <a:stretch>
            <a:fillRect/>
          </a:stretch>
        </p:blipFill>
        <p:spPr>
          <a:xfrm>
            <a:off x="523875" y="5365403"/>
            <a:ext cx="166688" cy="137220"/>
          </a:xfrm>
          <a:prstGeom prst="rect">
            <a:avLst/>
          </a:prstGeom>
        </p:spPr>
      </p:pic>
      <p:pic>
        <p:nvPicPr>
          <p:cNvPr id="14" name="Image 12" descr="preencoded.png"/>
          <p:cNvPicPr>
            <a:picLocks noChangeAspect="1"/>
          </p:cNvPicPr>
          <p:nvPr/>
        </p:nvPicPr>
        <p:blipFill>
          <a:blip r:embed="rId13"/>
          <a:stretch>
            <a:fillRect/>
          </a:stretch>
        </p:blipFill>
        <p:spPr>
          <a:xfrm>
            <a:off x="6215063" y="891480"/>
            <a:ext cx="5595938" cy="5461695"/>
          </a:xfrm>
          <a:prstGeom prst="rect">
            <a:avLst/>
          </a:prstGeom>
        </p:spPr>
      </p:pic>
      <p:pic>
        <p:nvPicPr>
          <p:cNvPr id="15" name="Image 13" descr="preencoded.png"/>
          <p:cNvPicPr>
            <a:picLocks noChangeAspect="1"/>
          </p:cNvPicPr>
          <p:nvPr/>
        </p:nvPicPr>
        <p:blipFill>
          <a:blip r:embed="rId14"/>
          <a:stretch>
            <a:fillRect/>
          </a:stretch>
        </p:blipFill>
        <p:spPr>
          <a:xfrm>
            <a:off x="6443663" y="1120080"/>
            <a:ext cx="5138738" cy="361950"/>
          </a:xfrm>
          <a:prstGeom prst="rect">
            <a:avLst/>
          </a:prstGeom>
        </p:spPr>
      </p:pic>
      <p:pic>
        <p:nvPicPr>
          <p:cNvPr id="16" name="Image 14" descr="preencoded.png"/>
          <p:cNvPicPr>
            <a:picLocks noChangeAspect="1"/>
          </p:cNvPicPr>
          <p:nvPr/>
        </p:nvPicPr>
        <p:blipFill>
          <a:blip r:embed="rId15"/>
          <a:stretch>
            <a:fillRect/>
          </a:stretch>
        </p:blipFill>
        <p:spPr>
          <a:xfrm>
            <a:off x="6443663" y="1167705"/>
            <a:ext cx="238125" cy="190500"/>
          </a:xfrm>
          <a:prstGeom prst="rect">
            <a:avLst/>
          </a:prstGeom>
        </p:spPr>
      </p:pic>
      <p:pic>
        <p:nvPicPr>
          <p:cNvPr id="17" name="Image 15" descr="preencoded.png"/>
          <p:cNvPicPr>
            <a:picLocks noChangeAspect="1"/>
          </p:cNvPicPr>
          <p:nvPr/>
        </p:nvPicPr>
        <p:blipFill>
          <a:blip r:embed="rId16"/>
          <a:stretch>
            <a:fillRect/>
          </a:stretch>
        </p:blipFill>
        <p:spPr>
          <a:xfrm>
            <a:off x="6443663" y="1624905"/>
            <a:ext cx="190500" cy="152400"/>
          </a:xfrm>
          <a:prstGeom prst="rect">
            <a:avLst/>
          </a:prstGeom>
        </p:spPr>
      </p:pic>
      <p:pic>
        <p:nvPicPr>
          <p:cNvPr id="18" name="Image 16" descr="preencoded.png"/>
          <p:cNvPicPr>
            <a:picLocks noChangeAspect="1"/>
          </p:cNvPicPr>
          <p:nvPr/>
        </p:nvPicPr>
        <p:blipFill>
          <a:blip r:embed="rId17"/>
          <a:stretch>
            <a:fillRect/>
          </a:stretch>
        </p:blipFill>
        <p:spPr>
          <a:xfrm>
            <a:off x="6443663" y="1982986"/>
            <a:ext cx="190500" cy="163264"/>
          </a:xfrm>
          <a:prstGeom prst="rect">
            <a:avLst/>
          </a:prstGeom>
        </p:spPr>
      </p:pic>
      <p:pic>
        <p:nvPicPr>
          <p:cNvPr id="19" name="Image 17" descr="preencoded.png"/>
          <p:cNvPicPr>
            <a:picLocks noChangeAspect="1"/>
          </p:cNvPicPr>
          <p:nvPr/>
        </p:nvPicPr>
        <p:blipFill>
          <a:blip r:embed="rId18"/>
          <a:stretch>
            <a:fillRect/>
          </a:stretch>
        </p:blipFill>
        <p:spPr>
          <a:xfrm>
            <a:off x="6443663" y="2584847"/>
            <a:ext cx="190500" cy="152400"/>
          </a:xfrm>
          <a:prstGeom prst="rect">
            <a:avLst/>
          </a:prstGeom>
        </p:spPr>
      </p:pic>
      <p:pic>
        <p:nvPicPr>
          <p:cNvPr id="20" name="Image 18" descr="preencoded.png"/>
          <p:cNvPicPr>
            <a:picLocks noChangeAspect="1"/>
          </p:cNvPicPr>
          <p:nvPr/>
        </p:nvPicPr>
        <p:blipFill>
          <a:blip r:embed="rId19"/>
          <a:stretch>
            <a:fillRect/>
          </a:stretch>
        </p:blipFill>
        <p:spPr>
          <a:xfrm>
            <a:off x="6443663" y="2942927"/>
            <a:ext cx="190500" cy="152400"/>
          </a:xfrm>
          <a:prstGeom prst="rect">
            <a:avLst/>
          </a:prstGeom>
        </p:spPr>
      </p:pic>
      <p:pic>
        <p:nvPicPr>
          <p:cNvPr id="21" name="Image 19" descr="preencoded.png"/>
          <p:cNvPicPr>
            <a:picLocks noChangeAspect="1"/>
          </p:cNvPicPr>
          <p:nvPr/>
        </p:nvPicPr>
        <p:blipFill>
          <a:blip r:embed="rId20"/>
          <a:stretch>
            <a:fillRect/>
          </a:stretch>
        </p:blipFill>
        <p:spPr>
          <a:xfrm>
            <a:off x="6443663" y="3418136"/>
            <a:ext cx="214313" cy="175320"/>
          </a:xfrm>
          <a:prstGeom prst="rect">
            <a:avLst/>
          </a:prstGeom>
        </p:spPr>
      </p:pic>
      <p:pic>
        <p:nvPicPr>
          <p:cNvPr id="22" name="Image 20" descr="preencoded.png"/>
          <p:cNvPicPr>
            <a:picLocks noChangeAspect="1"/>
          </p:cNvPicPr>
          <p:nvPr/>
        </p:nvPicPr>
        <p:blipFill>
          <a:blip r:embed="rId21"/>
          <a:stretch>
            <a:fillRect/>
          </a:stretch>
        </p:blipFill>
        <p:spPr>
          <a:xfrm>
            <a:off x="6443663" y="3777258"/>
            <a:ext cx="190500" cy="152400"/>
          </a:xfrm>
          <a:prstGeom prst="rect">
            <a:avLst/>
          </a:prstGeom>
        </p:spPr>
      </p:pic>
      <p:pic>
        <p:nvPicPr>
          <p:cNvPr id="23" name="Image 21" descr="preencoded.png"/>
          <p:cNvPicPr>
            <a:picLocks noChangeAspect="1"/>
          </p:cNvPicPr>
          <p:nvPr/>
        </p:nvPicPr>
        <p:blipFill>
          <a:blip r:embed="rId22"/>
          <a:stretch>
            <a:fillRect/>
          </a:stretch>
        </p:blipFill>
        <p:spPr>
          <a:xfrm>
            <a:off x="6443663" y="4135338"/>
            <a:ext cx="190500" cy="152400"/>
          </a:xfrm>
          <a:prstGeom prst="rect">
            <a:avLst/>
          </a:prstGeom>
        </p:spPr>
      </p:pic>
      <p:sp>
        <p:nvSpPr>
          <p:cNvPr id="24"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Palliative Care: Principles and GSF</a:t>
            </a:r>
            <a:endParaRPr lang="en-US" sz="2100" dirty="0"/>
          </a:p>
        </p:txBody>
      </p:sp>
      <p:sp>
        <p:nvSpPr>
          <p:cNvPr id="25"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6" name="Text 2"/>
          <p:cNvSpPr/>
          <p:nvPr/>
        </p:nvSpPr>
        <p:spPr>
          <a:xfrm>
            <a:off x="942975" y="1120080"/>
            <a:ext cx="6172200"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Integrating Palliative Care</a:t>
            </a:r>
            <a:endParaRPr lang="en-US" sz="1500" dirty="0"/>
          </a:p>
        </p:txBody>
      </p:sp>
      <p:sp>
        <p:nvSpPr>
          <p:cNvPr id="27" name="Text 3"/>
          <p:cNvSpPr/>
          <p:nvPr/>
        </p:nvSpPr>
        <p:spPr>
          <a:xfrm>
            <a:off x="895350" y="1624905"/>
            <a:ext cx="1097280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C3E50"/>
                </a:solidFill>
              </a:rPr>
              <a:t>HF is a life-limiting condition; 5-year mortality is ~50%.</a:t>
            </a:r>
            <a:endParaRPr lang="en-US" sz="1200" dirty="0"/>
          </a:p>
        </p:txBody>
      </p:sp>
      <p:sp>
        <p:nvSpPr>
          <p:cNvPr id="28" name="Text 4"/>
          <p:cNvSpPr/>
          <p:nvPr/>
        </p:nvSpPr>
        <p:spPr>
          <a:xfrm>
            <a:off x="895350" y="1982986"/>
            <a:ext cx="1129665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C3E50"/>
                </a:solidFill>
              </a:rPr>
              <a:t>Integrate palliative principles early, not just at end-of-life.</a:t>
            </a:r>
            <a:endParaRPr lang="en-US" sz="1200" dirty="0"/>
          </a:p>
        </p:txBody>
      </p:sp>
      <p:sp>
        <p:nvSpPr>
          <p:cNvPr id="29" name="Text 5"/>
          <p:cNvSpPr/>
          <p:nvPr/>
        </p:nvSpPr>
        <p:spPr>
          <a:xfrm>
            <a:off x="895350" y="2341066"/>
            <a:ext cx="10241280"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C3E50"/>
                </a:solidFill>
              </a:rPr>
              <a:t>Use Gold Standards Framework (GSF) to identify patients.</a:t>
            </a:r>
            <a:endParaRPr lang="en-US" sz="1200" dirty="0"/>
          </a:p>
        </p:txBody>
      </p:sp>
      <p:sp>
        <p:nvSpPr>
          <p:cNvPr id="30" name="Text 6"/>
          <p:cNvSpPr/>
          <p:nvPr/>
        </p:nvSpPr>
        <p:spPr>
          <a:xfrm>
            <a:off x="752475" y="2842022"/>
            <a:ext cx="4852988"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8C00"/>
                </a:solidFill>
              </a:rPr>
              <a:t>THE SURPRISE QUESTION</a:t>
            </a:r>
            <a:endParaRPr lang="en-US" sz="900" dirty="0"/>
          </a:p>
        </p:txBody>
      </p:sp>
      <p:sp>
        <p:nvSpPr>
          <p:cNvPr id="31" name="Text 7"/>
          <p:cNvSpPr/>
          <p:nvPr/>
        </p:nvSpPr>
        <p:spPr>
          <a:xfrm>
            <a:off x="752475" y="3061097"/>
            <a:ext cx="4852988" cy="453330"/>
          </a:xfrm>
          <a:prstGeom prst="rect">
            <a:avLst/>
          </a:prstGeom>
          <a:noFill/>
          <a:ln/>
        </p:spPr>
        <p:txBody>
          <a:bodyPr vert="horz" wrap="square" lIns="0" tIns="0" rIns="0" bIns="0" rtlCol="0" anchor="ctr"/>
          <a:lstStyle/>
          <a:p>
            <a:pPr marL="0" indent="0">
              <a:lnSpc>
                <a:spcPts val="1785"/>
              </a:lnSpc>
              <a:buNone/>
            </a:pPr>
            <a:r>
              <a:rPr lang="en-US" sz="1275" b="1" i="1" dirty="0">
                <a:solidFill>
                  <a:srgbClr val="2C3E50"/>
                </a:solidFill>
              </a:rPr>
              <a:t>"Would you be surprised if this patient died in the next 12 months?"</a:t>
            </a:r>
            <a:endParaRPr lang="en-US" sz="1275" dirty="0"/>
          </a:p>
        </p:txBody>
      </p:sp>
      <p:sp>
        <p:nvSpPr>
          <p:cNvPr id="32" name="Text 8"/>
          <p:cNvSpPr/>
          <p:nvPr/>
        </p:nvSpPr>
        <p:spPr>
          <a:xfrm>
            <a:off x="766763" y="5334000"/>
            <a:ext cx="5310188"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16A085"/>
                </a:solidFill>
              </a:rPr>
              <a:t>SCA COMMUNICATION PEARL</a:t>
            </a:r>
            <a:endParaRPr lang="en-US" sz="1050" dirty="0"/>
          </a:p>
        </p:txBody>
      </p:sp>
      <p:sp>
        <p:nvSpPr>
          <p:cNvPr id="33" name="Text 9"/>
          <p:cNvSpPr/>
          <p:nvPr/>
        </p:nvSpPr>
        <p:spPr>
          <a:xfrm>
            <a:off x="523875" y="5610225"/>
            <a:ext cx="5310188" cy="60007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Broach ACP by linking to current health: </a:t>
            </a:r>
            <a:r>
              <a:rPr lang="en-US" sz="1125" i="1" dirty="0">
                <a:solidFill>
                  <a:srgbClr val="2C3E50"/>
                </a:solidFill>
              </a:rPr>
              <a:t>"We've updated your medications to protect your heart, but it's also important to talk about what you'd want if your health took a turn for the worse."</a:t>
            </a:r>
            <a:endParaRPr lang="en-US" sz="1125" dirty="0"/>
          </a:p>
        </p:txBody>
      </p:sp>
      <p:sp>
        <p:nvSpPr>
          <p:cNvPr id="34" name="Text 10"/>
          <p:cNvSpPr/>
          <p:nvPr/>
        </p:nvSpPr>
        <p:spPr>
          <a:xfrm>
            <a:off x="6777038" y="1120080"/>
            <a:ext cx="5414963" cy="3619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Advance Care Planning (ACP)</a:t>
            </a:r>
            <a:endParaRPr lang="en-US" sz="1500" dirty="0"/>
          </a:p>
        </p:txBody>
      </p:sp>
      <p:sp>
        <p:nvSpPr>
          <p:cNvPr id="35" name="Text 11"/>
          <p:cNvSpPr/>
          <p:nvPr/>
        </p:nvSpPr>
        <p:spPr>
          <a:xfrm>
            <a:off x="6729413" y="1624905"/>
            <a:ext cx="5462588"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C3E50"/>
                </a:solidFill>
              </a:rPr>
              <a:t>DNACPR:</a:t>
            </a:r>
            <a:r>
              <a:rPr lang="en-US" sz="1200" dirty="0">
                <a:solidFill>
                  <a:srgbClr val="2C3E50"/>
                </a:solidFill>
              </a:rPr>
              <a:t>Discuss CPR outcomes in context of HF.</a:t>
            </a:r>
            <a:endParaRPr lang="en-US" sz="1200" dirty="0"/>
          </a:p>
        </p:txBody>
      </p:sp>
      <p:sp>
        <p:nvSpPr>
          <p:cNvPr id="36" name="Text 12"/>
          <p:cNvSpPr/>
          <p:nvPr/>
        </p:nvSpPr>
        <p:spPr>
          <a:xfrm>
            <a:off x="6729413" y="1982986"/>
            <a:ext cx="51387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C3E50"/>
                </a:solidFill>
              </a:rPr>
              <a:t>Preferences:</a:t>
            </a:r>
            <a:r>
              <a:rPr lang="en-US" sz="1200" dirty="0">
                <a:solidFill>
                  <a:srgbClr val="2C3E50"/>
                </a:solidFill>
              </a:rPr>
              <a:t>Document Preferred Place of Care (PPC) and Death (PPD).</a:t>
            </a:r>
            <a:endParaRPr lang="en-US" sz="1200" dirty="0"/>
          </a:p>
        </p:txBody>
      </p:sp>
      <p:sp>
        <p:nvSpPr>
          <p:cNvPr id="37" name="Text 13"/>
          <p:cNvSpPr/>
          <p:nvPr/>
        </p:nvSpPr>
        <p:spPr>
          <a:xfrm>
            <a:off x="6729413" y="2584847"/>
            <a:ext cx="5462588"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C3E50"/>
                </a:solidFill>
              </a:rPr>
              <a:t>Legal:</a:t>
            </a:r>
            <a:r>
              <a:rPr lang="en-US" sz="1200" dirty="0">
                <a:solidFill>
                  <a:srgbClr val="2C3E50"/>
                </a:solidFill>
              </a:rPr>
              <a:t>Lasting Power of Attorney (LPA) for health/finance.</a:t>
            </a:r>
            <a:endParaRPr lang="en-US" sz="1200" dirty="0"/>
          </a:p>
        </p:txBody>
      </p:sp>
      <p:sp>
        <p:nvSpPr>
          <p:cNvPr id="38" name="Text 14"/>
          <p:cNvSpPr/>
          <p:nvPr/>
        </p:nvSpPr>
        <p:spPr>
          <a:xfrm>
            <a:off x="6729413" y="2942927"/>
            <a:ext cx="5462588"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C3E50"/>
                </a:solidFill>
              </a:rPr>
              <a:t>Symptom Control:</a:t>
            </a:r>
            <a:r>
              <a:rPr lang="en-US" sz="1200" dirty="0">
                <a:solidFill>
                  <a:srgbClr val="2C3E50"/>
                </a:solidFill>
              </a:rPr>
              <a:t>Opioids for breathlessness; anxiolytics.</a:t>
            </a:r>
            <a:endParaRPr lang="en-US" sz="1200" dirty="0"/>
          </a:p>
        </p:txBody>
      </p:sp>
      <p:sp>
        <p:nvSpPr>
          <p:cNvPr id="39" name="Text 15"/>
          <p:cNvSpPr/>
          <p:nvPr/>
        </p:nvSpPr>
        <p:spPr>
          <a:xfrm>
            <a:off x="6753225" y="3377208"/>
            <a:ext cx="5138738" cy="35242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MDT Approach</a:t>
            </a:r>
            <a:endParaRPr lang="en-US" sz="1350" dirty="0"/>
          </a:p>
        </p:txBody>
      </p:sp>
      <p:sp>
        <p:nvSpPr>
          <p:cNvPr id="40" name="Text 16"/>
          <p:cNvSpPr/>
          <p:nvPr/>
        </p:nvSpPr>
        <p:spPr>
          <a:xfrm>
            <a:off x="6729413" y="3777258"/>
            <a:ext cx="5462588"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C3E50"/>
                </a:solidFill>
              </a:rPr>
              <a:t>Shared care: GP, HF Specialist Nurse, and Palliative Care.</a:t>
            </a:r>
            <a:endParaRPr lang="en-US" sz="1200" dirty="0"/>
          </a:p>
        </p:txBody>
      </p:sp>
      <p:sp>
        <p:nvSpPr>
          <p:cNvPr id="41" name="Text 17"/>
          <p:cNvSpPr/>
          <p:nvPr/>
        </p:nvSpPr>
        <p:spPr>
          <a:xfrm>
            <a:off x="6729413" y="4135338"/>
            <a:ext cx="5462588"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C3E50"/>
                </a:solidFill>
              </a:rPr>
              <a:t>Community input: District nurses and hospice-at-home.</a:t>
            </a:r>
            <a:endParaRPr lang="en-US" sz="1200" dirty="0"/>
          </a:p>
        </p:txBody>
      </p:sp>
      <p:sp>
        <p:nvSpPr>
          <p:cNvPr id="42" name="Text 18"/>
          <p:cNvSpPr/>
          <p:nvPr/>
        </p:nvSpPr>
        <p:spPr>
          <a:xfrm>
            <a:off x="381000" y="654367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43" name="Text 19"/>
          <p:cNvSpPr/>
          <p:nvPr/>
        </p:nvSpPr>
        <p:spPr>
          <a:xfrm>
            <a:off x="6269534" y="65436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
        <p:nvSpPr>
          <p:cNvPr id="44" name="Text 20"/>
          <p:cNvSpPr/>
          <p:nvPr/>
        </p:nvSpPr>
        <p:spPr>
          <a:xfrm>
            <a:off x="11111805" y="6543675"/>
            <a:ext cx="1080195"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Slide 32 of 40</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5595938" cy="4293096"/>
          </a:xfrm>
          <a:prstGeom prst="rect">
            <a:avLst/>
          </a:prstGeom>
        </p:spPr>
      </p:pic>
      <p:pic>
        <p:nvPicPr>
          <p:cNvPr id="6" name="Image 4" descr="preencoded.png"/>
          <p:cNvPicPr>
            <a:picLocks noChangeAspect="1"/>
          </p:cNvPicPr>
          <p:nvPr/>
        </p:nvPicPr>
        <p:blipFill>
          <a:blip r:embed="rId6"/>
          <a:stretch>
            <a:fillRect/>
          </a:stretch>
        </p:blipFill>
        <p:spPr>
          <a:xfrm>
            <a:off x="571500" y="1081980"/>
            <a:ext cx="5214938" cy="361950"/>
          </a:xfrm>
          <a:prstGeom prst="rect">
            <a:avLst/>
          </a:prstGeom>
        </p:spPr>
      </p:pic>
      <p:pic>
        <p:nvPicPr>
          <p:cNvPr id="7" name="Image 5" descr="preencoded.png"/>
          <p:cNvPicPr>
            <a:picLocks noChangeAspect="1"/>
          </p:cNvPicPr>
          <p:nvPr/>
        </p:nvPicPr>
        <p:blipFill>
          <a:blip r:embed="rId7"/>
          <a:stretch>
            <a:fillRect/>
          </a:stretch>
        </p:blipFill>
        <p:spPr>
          <a:xfrm>
            <a:off x="571500" y="1129605"/>
            <a:ext cx="238125" cy="190500"/>
          </a:xfrm>
          <a:prstGeom prst="rect">
            <a:avLst/>
          </a:prstGeom>
        </p:spPr>
      </p:pic>
      <p:pic>
        <p:nvPicPr>
          <p:cNvPr id="8" name="Image 6" descr="preencoded.png"/>
          <p:cNvPicPr>
            <a:picLocks noChangeAspect="1"/>
          </p:cNvPicPr>
          <p:nvPr/>
        </p:nvPicPr>
        <p:blipFill>
          <a:blip r:embed="rId8"/>
          <a:stretch>
            <a:fillRect/>
          </a:stretch>
        </p:blipFill>
        <p:spPr>
          <a:xfrm>
            <a:off x="571500" y="1634430"/>
            <a:ext cx="142875" cy="142875"/>
          </a:xfrm>
          <a:prstGeom prst="rect">
            <a:avLst/>
          </a:prstGeom>
        </p:spPr>
      </p:pic>
      <p:pic>
        <p:nvPicPr>
          <p:cNvPr id="9" name="Image 7" descr="preencoded.png"/>
          <p:cNvPicPr>
            <a:picLocks noChangeAspect="1"/>
          </p:cNvPicPr>
          <p:nvPr/>
        </p:nvPicPr>
        <p:blipFill>
          <a:blip r:embed="rId9"/>
          <a:stretch>
            <a:fillRect/>
          </a:stretch>
        </p:blipFill>
        <p:spPr>
          <a:xfrm>
            <a:off x="571500" y="2060972"/>
            <a:ext cx="142875" cy="142875"/>
          </a:xfrm>
          <a:prstGeom prst="rect">
            <a:avLst/>
          </a:prstGeom>
        </p:spPr>
      </p:pic>
      <p:pic>
        <p:nvPicPr>
          <p:cNvPr id="10" name="Image 8" descr="preencoded.png"/>
          <p:cNvPicPr>
            <a:picLocks noChangeAspect="1"/>
          </p:cNvPicPr>
          <p:nvPr/>
        </p:nvPicPr>
        <p:blipFill>
          <a:blip r:embed="rId10"/>
          <a:stretch>
            <a:fillRect/>
          </a:stretch>
        </p:blipFill>
        <p:spPr>
          <a:xfrm>
            <a:off x="571500" y="2487513"/>
            <a:ext cx="142875" cy="142875"/>
          </a:xfrm>
          <a:prstGeom prst="rect">
            <a:avLst/>
          </a:prstGeom>
        </p:spPr>
      </p:pic>
      <p:pic>
        <p:nvPicPr>
          <p:cNvPr id="11" name="Image 9" descr="preencoded.png"/>
          <p:cNvPicPr>
            <a:picLocks noChangeAspect="1"/>
          </p:cNvPicPr>
          <p:nvPr/>
        </p:nvPicPr>
        <p:blipFill>
          <a:blip r:embed="rId11"/>
          <a:stretch>
            <a:fillRect/>
          </a:stretch>
        </p:blipFill>
        <p:spPr>
          <a:xfrm>
            <a:off x="381000" y="5375077"/>
            <a:ext cx="5595938" cy="911423"/>
          </a:xfrm>
          <a:prstGeom prst="rect">
            <a:avLst/>
          </a:prstGeom>
        </p:spPr>
      </p:pic>
      <p:pic>
        <p:nvPicPr>
          <p:cNvPr id="12" name="Image 10" descr="preencoded.png"/>
          <p:cNvPicPr>
            <a:picLocks noChangeAspect="1"/>
          </p:cNvPicPr>
          <p:nvPr/>
        </p:nvPicPr>
        <p:blipFill>
          <a:blip r:embed="rId12"/>
          <a:stretch>
            <a:fillRect/>
          </a:stretch>
        </p:blipFill>
        <p:spPr>
          <a:xfrm>
            <a:off x="523875" y="5556052"/>
            <a:ext cx="190500" cy="190500"/>
          </a:xfrm>
          <a:prstGeom prst="rect">
            <a:avLst/>
          </a:prstGeom>
        </p:spPr>
      </p:pic>
      <p:pic>
        <p:nvPicPr>
          <p:cNvPr id="13" name="Image 11" descr="preencoded.png"/>
          <p:cNvPicPr>
            <a:picLocks noChangeAspect="1"/>
          </p:cNvPicPr>
          <p:nvPr/>
        </p:nvPicPr>
        <p:blipFill>
          <a:blip r:embed="rId13"/>
          <a:stretch>
            <a:fillRect/>
          </a:stretch>
        </p:blipFill>
        <p:spPr>
          <a:xfrm>
            <a:off x="6215063" y="891480"/>
            <a:ext cx="5595938" cy="3191173"/>
          </a:xfrm>
          <a:prstGeom prst="rect">
            <a:avLst/>
          </a:prstGeom>
        </p:spPr>
      </p:pic>
      <p:pic>
        <p:nvPicPr>
          <p:cNvPr id="14" name="Image 12" descr="preencoded.png"/>
          <p:cNvPicPr>
            <a:picLocks noChangeAspect="1"/>
          </p:cNvPicPr>
          <p:nvPr/>
        </p:nvPicPr>
        <p:blipFill>
          <a:blip r:embed="rId14"/>
          <a:stretch>
            <a:fillRect/>
          </a:stretch>
        </p:blipFill>
        <p:spPr>
          <a:xfrm>
            <a:off x="6405563" y="1081980"/>
            <a:ext cx="5214938" cy="361950"/>
          </a:xfrm>
          <a:prstGeom prst="rect">
            <a:avLst/>
          </a:prstGeom>
        </p:spPr>
      </p:pic>
      <p:pic>
        <p:nvPicPr>
          <p:cNvPr id="15" name="Image 13" descr="preencoded.png"/>
          <p:cNvPicPr>
            <a:picLocks noChangeAspect="1"/>
          </p:cNvPicPr>
          <p:nvPr/>
        </p:nvPicPr>
        <p:blipFill>
          <a:blip r:embed="rId15"/>
          <a:stretch>
            <a:fillRect/>
          </a:stretch>
        </p:blipFill>
        <p:spPr>
          <a:xfrm>
            <a:off x="6405563" y="1129605"/>
            <a:ext cx="238125" cy="190500"/>
          </a:xfrm>
          <a:prstGeom prst="rect">
            <a:avLst/>
          </a:prstGeom>
        </p:spPr>
      </p:pic>
      <p:pic>
        <p:nvPicPr>
          <p:cNvPr id="16" name="Image 14" descr="preencoded.png"/>
          <p:cNvPicPr>
            <a:picLocks noChangeAspect="1"/>
          </p:cNvPicPr>
          <p:nvPr/>
        </p:nvPicPr>
        <p:blipFill>
          <a:blip r:embed="rId8"/>
          <a:stretch>
            <a:fillRect/>
          </a:stretch>
        </p:blipFill>
        <p:spPr>
          <a:xfrm>
            <a:off x="6405563" y="1634430"/>
            <a:ext cx="142875" cy="142875"/>
          </a:xfrm>
          <a:prstGeom prst="rect">
            <a:avLst/>
          </a:prstGeom>
        </p:spPr>
      </p:pic>
      <p:pic>
        <p:nvPicPr>
          <p:cNvPr id="17" name="Image 15" descr="preencoded.png"/>
          <p:cNvPicPr>
            <a:picLocks noChangeAspect="1"/>
          </p:cNvPicPr>
          <p:nvPr/>
        </p:nvPicPr>
        <p:blipFill>
          <a:blip r:embed="rId9"/>
          <a:stretch>
            <a:fillRect/>
          </a:stretch>
        </p:blipFill>
        <p:spPr>
          <a:xfrm>
            <a:off x="6405563" y="2060972"/>
            <a:ext cx="142875" cy="142875"/>
          </a:xfrm>
          <a:prstGeom prst="rect">
            <a:avLst/>
          </a:prstGeom>
        </p:spPr>
      </p:pic>
      <p:pic>
        <p:nvPicPr>
          <p:cNvPr id="18" name="Image 16" descr="preencoded.png"/>
          <p:cNvPicPr>
            <a:picLocks noChangeAspect="1"/>
          </p:cNvPicPr>
          <p:nvPr/>
        </p:nvPicPr>
        <p:blipFill>
          <a:blip r:embed="rId10"/>
          <a:stretch>
            <a:fillRect/>
          </a:stretch>
        </p:blipFill>
        <p:spPr>
          <a:xfrm>
            <a:off x="6405563" y="2487513"/>
            <a:ext cx="142875" cy="142875"/>
          </a:xfrm>
          <a:prstGeom prst="rect">
            <a:avLst/>
          </a:prstGeom>
        </p:spPr>
      </p:pic>
      <p:pic>
        <p:nvPicPr>
          <p:cNvPr id="19" name="Image 17" descr="preencoded.png"/>
          <p:cNvPicPr>
            <a:picLocks noChangeAspect="1"/>
          </p:cNvPicPr>
          <p:nvPr/>
        </p:nvPicPr>
        <p:blipFill>
          <a:blip r:embed="rId16"/>
          <a:stretch>
            <a:fillRect/>
          </a:stretch>
        </p:blipFill>
        <p:spPr>
          <a:xfrm>
            <a:off x="6215063" y="4273153"/>
            <a:ext cx="5595938" cy="911423"/>
          </a:xfrm>
          <a:prstGeom prst="rect">
            <a:avLst/>
          </a:prstGeom>
        </p:spPr>
      </p:pic>
      <p:pic>
        <p:nvPicPr>
          <p:cNvPr id="20" name="Image 18" descr="preencoded.png"/>
          <p:cNvPicPr>
            <a:picLocks noChangeAspect="1"/>
          </p:cNvPicPr>
          <p:nvPr/>
        </p:nvPicPr>
        <p:blipFill>
          <a:blip r:embed="rId17"/>
          <a:stretch>
            <a:fillRect/>
          </a:stretch>
        </p:blipFill>
        <p:spPr>
          <a:xfrm>
            <a:off x="6357938" y="4454128"/>
            <a:ext cx="190500" cy="190500"/>
          </a:xfrm>
          <a:prstGeom prst="rect">
            <a:avLst/>
          </a:prstGeom>
        </p:spPr>
      </p:pic>
      <p:pic>
        <p:nvPicPr>
          <p:cNvPr id="21" name="Image 19" descr="preencoded.png"/>
          <p:cNvPicPr>
            <a:picLocks noChangeAspect="1"/>
          </p:cNvPicPr>
          <p:nvPr/>
        </p:nvPicPr>
        <p:blipFill>
          <a:blip r:embed="rId18"/>
          <a:stretch>
            <a:fillRect/>
          </a:stretch>
        </p:blipFill>
        <p:spPr>
          <a:xfrm>
            <a:off x="6215063" y="5375077"/>
            <a:ext cx="5595938" cy="911423"/>
          </a:xfrm>
          <a:prstGeom prst="rect">
            <a:avLst/>
          </a:prstGeom>
        </p:spPr>
      </p:pic>
      <p:pic>
        <p:nvPicPr>
          <p:cNvPr id="22" name="Image 20" descr="preencoded.png"/>
          <p:cNvPicPr>
            <a:picLocks noChangeAspect="1"/>
          </p:cNvPicPr>
          <p:nvPr/>
        </p:nvPicPr>
        <p:blipFill>
          <a:blip r:embed="rId19"/>
          <a:stretch>
            <a:fillRect/>
          </a:stretch>
        </p:blipFill>
        <p:spPr>
          <a:xfrm>
            <a:off x="6357938" y="5556052"/>
            <a:ext cx="190500" cy="190500"/>
          </a:xfrm>
          <a:prstGeom prst="rect">
            <a:avLst/>
          </a:prstGeom>
        </p:spPr>
      </p:pic>
      <p:pic>
        <p:nvPicPr>
          <p:cNvPr id="23" name="Image 21" descr="preencoded.png"/>
          <p:cNvPicPr>
            <a:picLocks noChangeAspect="1"/>
          </p:cNvPicPr>
          <p:nvPr/>
        </p:nvPicPr>
        <p:blipFill>
          <a:blip r:embed="rId20"/>
          <a:stretch>
            <a:fillRect/>
          </a:stretch>
        </p:blipFill>
        <p:spPr>
          <a:xfrm>
            <a:off x="0" y="6477000"/>
            <a:ext cx="12192000" cy="381000"/>
          </a:xfrm>
          <a:prstGeom prst="rect">
            <a:avLst/>
          </a:prstGeom>
        </p:spPr>
      </p:pic>
      <p:sp>
        <p:nvSpPr>
          <p:cNvPr id="24"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End of Life: Symptom Control and ICD Deactivation</a:t>
            </a:r>
            <a:endParaRPr lang="en-US" sz="2100" dirty="0"/>
          </a:p>
        </p:txBody>
      </p:sp>
      <p:sp>
        <p:nvSpPr>
          <p:cNvPr id="25"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6" name="Text 2"/>
          <p:cNvSpPr/>
          <p:nvPr/>
        </p:nvSpPr>
        <p:spPr>
          <a:xfrm>
            <a:off x="923925" y="1081980"/>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Symptom Management</a:t>
            </a:r>
            <a:endParaRPr lang="en-US" sz="1500" dirty="0"/>
          </a:p>
        </p:txBody>
      </p:sp>
      <p:sp>
        <p:nvSpPr>
          <p:cNvPr id="27" name="Text 3"/>
          <p:cNvSpPr/>
          <p:nvPr/>
        </p:nvSpPr>
        <p:spPr>
          <a:xfrm>
            <a:off x="809625" y="1586805"/>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Breathlessness:</a:t>
            </a:r>
            <a:r>
              <a:rPr lang="en-US" sz="1200" dirty="0">
                <a:solidFill>
                  <a:srgbClr val="2C3E50"/>
                </a:solidFill>
              </a:rPr>
              <a:t> Low-dose opioids (e.g., Morphine 2.5mg) are effective. Consider fans and positioning.</a:t>
            </a:r>
            <a:endParaRPr lang="en-US" sz="1200" dirty="0"/>
          </a:p>
        </p:txBody>
      </p:sp>
      <p:sp>
        <p:nvSpPr>
          <p:cNvPr id="28" name="Text 4"/>
          <p:cNvSpPr/>
          <p:nvPr/>
        </p:nvSpPr>
        <p:spPr>
          <a:xfrm>
            <a:off x="809625" y="2013347"/>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Anxiety/Agitation:</a:t>
            </a:r>
            <a:r>
              <a:rPr lang="en-US" sz="1200" dirty="0">
                <a:solidFill>
                  <a:srgbClr val="2C3E50"/>
                </a:solidFill>
              </a:rPr>
              <a:t> Use anxiolytics like Midazolam or Lorazepam if breathlessness causes distress.</a:t>
            </a:r>
            <a:endParaRPr lang="en-US" sz="1200" dirty="0"/>
          </a:p>
        </p:txBody>
      </p:sp>
      <p:sp>
        <p:nvSpPr>
          <p:cNvPr id="29" name="Text 5"/>
          <p:cNvSpPr/>
          <p:nvPr/>
        </p:nvSpPr>
        <p:spPr>
          <a:xfrm>
            <a:off x="809625" y="2439888"/>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Congestion:</a:t>
            </a:r>
            <a:r>
              <a:rPr lang="en-US" sz="1200" dirty="0">
                <a:solidFill>
                  <a:srgbClr val="2C3E50"/>
                </a:solidFill>
              </a:rPr>
              <a:t> Use subcutaneous Furosemide via syringe driver if oral route is no longer viable.</a:t>
            </a:r>
            <a:endParaRPr lang="en-US" sz="1200" dirty="0"/>
          </a:p>
        </p:txBody>
      </p:sp>
      <p:sp>
        <p:nvSpPr>
          <p:cNvPr id="30" name="Text 6"/>
          <p:cNvSpPr/>
          <p:nvPr/>
        </p:nvSpPr>
        <p:spPr>
          <a:xfrm>
            <a:off x="828675" y="5517952"/>
            <a:ext cx="50053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C0392B"/>
                </a:solidFill>
              </a:rPr>
              <a:t>RED FLAG: DISTRESSING SHOCKS</a:t>
            </a:r>
            <a:endParaRPr lang="en-US" sz="1125" dirty="0"/>
          </a:p>
        </p:txBody>
      </p:sp>
      <p:sp>
        <p:nvSpPr>
          <p:cNvPr id="31" name="Text 7"/>
          <p:cNvSpPr/>
          <p:nvPr/>
        </p:nvSpPr>
        <p:spPr>
          <a:xfrm>
            <a:off x="828675" y="5770364"/>
            <a:ext cx="5005388"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Up to </a:t>
            </a:r>
            <a:r>
              <a:rPr lang="en-US" sz="1050" b="1" dirty="0">
                <a:solidFill>
                  <a:srgbClr val="2C3E50"/>
                </a:solidFill>
              </a:rPr>
              <a:t>20% of patients</a:t>
            </a:r>
            <a:r>
              <a:rPr lang="en-US" sz="1050" dirty="0">
                <a:solidFill>
                  <a:srgbClr val="2C3E50"/>
                </a:solidFill>
              </a:rPr>
              <a:t> with an active ICD receive painful, inappropriate shocks in their final weeks. This is a medical emergency for the family's distress.</a:t>
            </a:r>
            <a:endParaRPr lang="en-US" sz="1050" dirty="0"/>
          </a:p>
        </p:txBody>
      </p:sp>
      <p:sp>
        <p:nvSpPr>
          <p:cNvPr id="32" name="Text 8"/>
          <p:cNvSpPr/>
          <p:nvPr/>
        </p:nvSpPr>
        <p:spPr>
          <a:xfrm>
            <a:off x="6757988" y="1081980"/>
            <a:ext cx="543401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ICD Deactivation Discussion</a:t>
            </a:r>
            <a:endParaRPr lang="en-US" sz="1500" dirty="0"/>
          </a:p>
        </p:txBody>
      </p:sp>
      <p:sp>
        <p:nvSpPr>
          <p:cNvPr id="33" name="Text 9"/>
          <p:cNvSpPr/>
          <p:nvPr/>
        </p:nvSpPr>
        <p:spPr>
          <a:xfrm>
            <a:off x="6643688" y="1586805"/>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Essential Requirement:</a:t>
            </a:r>
            <a:r>
              <a:rPr lang="en-US" sz="1200" dirty="0">
                <a:solidFill>
                  <a:srgbClr val="2C3E50"/>
                </a:solidFill>
              </a:rPr>
              <a:t> Discussion must occur </a:t>
            </a:r>
            <a:r>
              <a:rPr lang="en-US" sz="1200" b="1" dirty="0">
                <a:solidFill>
                  <a:srgbClr val="2C3E50"/>
                </a:solidFill>
              </a:rPr>
              <a:t>before</a:t>
            </a:r>
            <a:r>
              <a:rPr lang="en-US" sz="1200" dirty="0">
                <a:solidFill>
                  <a:srgbClr val="2C3E50"/>
                </a:solidFill>
              </a:rPr>
              <a:t> the terminal phase. It is not "giving up" but preventing harm.</a:t>
            </a:r>
            <a:endParaRPr lang="en-US" sz="1200" dirty="0"/>
          </a:p>
        </p:txBody>
      </p:sp>
      <p:sp>
        <p:nvSpPr>
          <p:cNvPr id="34" name="Text 10"/>
          <p:cNvSpPr/>
          <p:nvPr/>
        </p:nvSpPr>
        <p:spPr>
          <a:xfrm>
            <a:off x="6643688" y="2013347"/>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The Process:</a:t>
            </a:r>
            <a:r>
              <a:rPr lang="en-US" sz="1200" dirty="0">
                <a:solidFill>
                  <a:srgbClr val="2C3E50"/>
                </a:solidFill>
              </a:rPr>
              <a:t> Involves the HF MDT and pacing clinic. A magnet can be used as a temporary measure in the community.</a:t>
            </a:r>
            <a:endParaRPr lang="en-US" sz="1200" dirty="0"/>
          </a:p>
        </p:txBody>
      </p:sp>
      <p:sp>
        <p:nvSpPr>
          <p:cNvPr id="35" name="Text 11"/>
          <p:cNvSpPr/>
          <p:nvPr/>
        </p:nvSpPr>
        <p:spPr>
          <a:xfrm>
            <a:off x="6643688" y="2439888"/>
            <a:ext cx="49768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Pacing vs Shocking:</a:t>
            </a:r>
            <a:r>
              <a:rPr lang="en-US" sz="1200" dirty="0">
                <a:solidFill>
                  <a:srgbClr val="2C3E50"/>
                </a:solidFill>
              </a:rPr>
              <a:t> Clarify that deactivating the "shocker" (ICD) does not usually mean deactivating the "pacer" (CRT-P).</a:t>
            </a:r>
            <a:endParaRPr lang="en-US" sz="1200" dirty="0"/>
          </a:p>
        </p:txBody>
      </p:sp>
      <p:sp>
        <p:nvSpPr>
          <p:cNvPr id="36" name="Text 12"/>
          <p:cNvSpPr/>
          <p:nvPr/>
        </p:nvSpPr>
        <p:spPr>
          <a:xfrm>
            <a:off x="6662738" y="4416028"/>
            <a:ext cx="50053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6A085"/>
                </a:solidFill>
              </a:rPr>
              <a:t>SCA PEARL: COMMUNICATION</a:t>
            </a:r>
            <a:endParaRPr lang="en-US" sz="1125" dirty="0"/>
          </a:p>
        </p:txBody>
      </p:sp>
      <p:sp>
        <p:nvSpPr>
          <p:cNvPr id="37" name="Text 13"/>
          <p:cNvSpPr/>
          <p:nvPr/>
        </p:nvSpPr>
        <p:spPr>
          <a:xfrm>
            <a:off x="6662738" y="4668441"/>
            <a:ext cx="5005388"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"The device is designed to restart your heart, but as things change, those shocks can become distressing. We should talk about when we might turn that function off."</a:t>
            </a:r>
            <a:endParaRPr lang="en-US" sz="1050" dirty="0"/>
          </a:p>
        </p:txBody>
      </p:sp>
      <p:sp>
        <p:nvSpPr>
          <p:cNvPr id="38" name="Text 14"/>
          <p:cNvSpPr/>
          <p:nvPr/>
        </p:nvSpPr>
        <p:spPr>
          <a:xfrm>
            <a:off x="6662738" y="5517952"/>
            <a:ext cx="50053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39C12"/>
                </a:solidFill>
              </a:rPr>
              <a:t>COMMON PITFALL</a:t>
            </a:r>
            <a:endParaRPr lang="en-US" sz="1125" dirty="0"/>
          </a:p>
        </p:txBody>
      </p:sp>
      <p:sp>
        <p:nvSpPr>
          <p:cNvPr id="39" name="Text 15"/>
          <p:cNvSpPr/>
          <p:nvPr/>
        </p:nvSpPr>
        <p:spPr>
          <a:xfrm>
            <a:off x="6662738" y="5770364"/>
            <a:ext cx="5005388"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Assuming the hospital or HF nurse has already had this talk. </a:t>
            </a:r>
            <a:r>
              <a:rPr lang="en-US" sz="1050" b="1" dirty="0">
                <a:solidFill>
                  <a:srgbClr val="2C3E50"/>
                </a:solidFill>
              </a:rPr>
              <a:t>Always check</a:t>
            </a:r>
            <a:r>
              <a:rPr lang="en-US" sz="1050" dirty="0">
                <a:solidFill>
                  <a:srgbClr val="2C3E50"/>
                </a:solidFill>
              </a:rPr>
              <a:t> and document the discussion in the GP record and ACP.</a:t>
            </a:r>
            <a:endParaRPr lang="en-US" sz="1050" dirty="0"/>
          </a:p>
        </p:txBody>
      </p:sp>
      <p:sp>
        <p:nvSpPr>
          <p:cNvPr id="40" name="Text 16"/>
          <p:cNvSpPr/>
          <p:nvPr/>
        </p:nvSpPr>
        <p:spPr>
          <a:xfrm>
            <a:off x="381000" y="65817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www.bradfordvts.co.uk</a:t>
            </a:r>
            <a:endParaRPr lang="en-US" sz="900" dirty="0"/>
          </a:p>
        </p:txBody>
      </p:sp>
      <p:sp>
        <p:nvSpPr>
          <p:cNvPr id="41" name="Text 17"/>
          <p:cNvSpPr/>
          <p:nvPr/>
        </p:nvSpPr>
        <p:spPr>
          <a:xfrm>
            <a:off x="9808071" y="6581775"/>
            <a:ext cx="2383929" cy="171450"/>
          </a:xfrm>
          <a:prstGeom prst="rect">
            <a:avLst/>
          </a:prstGeom>
          <a:noFill/>
          <a:ln/>
        </p:spPr>
        <p:txBody>
          <a:bodyPr vert="horz" wrap="square" lIns="0" tIns="0" rIns="0" bIns="0" rtlCol="0" anchor="ctr"/>
          <a:lstStyle/>
          <a:p>
            <a:pPr marL="0" indent="0">
              <a:lnSpc>
                <a:spcPts val="1350"/>
              </a:lnSpc>
              <a:buNone/>
            </a:pPr>
            <a:r>
              <a:rPr lang="en-US" sz="900" dirty="0">
                <a:solidFill>
                  <a:srgbClr val="BDC3C7"/>
                </a:solidFill>
              </a:rPr>
              <a:t>Heart Failure in Primary Care • Slide 33</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6"/>
          <a:stretch>
            <a:fillRect/>
          </a:stretch>
        </p:blipFill>
        <p:spPr>
          <a:xfrm>
            <a:off x="381000" y="891480"/>
            <a:ext cx="4457700" cy="3847207"/>
          </a:xfrm>
          <a:prstGeom prst="rect">
            <a:avLst/>
          </a:prstGeom>
        </p:spPr>
      </p:pic>
      <p:pic>
        <p:nvPicPr>
          <p:cNvPr id="6" name="Image 4" descr="preencoded.png"/>
          <p:cNvPicPr>
            <a:picLocks noChangeAspect="1"/>
          </p:cNvPicPr>
          <p:nvPr/>
        </p:nvPicPr>
        <p:blipFill>
          <a:blip r:embed="rId7"/>
          <a:stretch>
            <a:fillRect/>
          </a:stretch>
        </p:blipFill>
        <p:spPr>
          <a:xfrm>
            <a:off x="619125" y="1158180"/>
            <a:ext cx="285750" cy="228600"/>
          </a:xfrm>
          <a:prstGeom prst="rect">
            <a:avLst/>
          </a:prstGeom>
        </p:spPr>
      </p:pic>
      <p:pic>
        <p:nvPicPr>
          <p:cNvPr id="7" name="Image 5" descr="preencoded.png"/>
          <p:cNvPicPr>
            <a:picLocks noChangeAspect="1"/>
          </p:cNvPicPr>
          <p:nvPr/>
        </p:nvPicPr>
        <p:blipFill>
          <a:blip r:embed="rId8"/>
          <a:stretch>
            <a:fillRect/>
          </a:stretch>
        </p:blipFill>
        <p:spPr>
          <a:xfrm>
            <a:off x="619125" y="1596330"/>
            <a:ext cx="142875" cy="190500"/>
          </a:xfrm>
          <a:prstGeom prst="rect">
            <a:avLst/>
          </a:prstGeom>
        </p:spPr>
      </p:pic>
      <p:pic>
        <p:nvPicPr>
          <p:cNvPr id="8" name="Image 6" descr="preencoded.png"/>
          <p:cNvPicPr>
            <a:picLocks noChangeAspect="1"/>
          </p:cNvPicPr>
          <p:nvPr/>
        </p:nvPicPr>
        <p:blipFill>
          <a:blip r:embed="rId9"/>
          <a:stretch>
            <a:fillRect/>
          </a:stretch>
        </p:blipFill>
        <p:spPr>
          <a:xfrm>
            <a:off x="619125" y="2137172"/>
            <a:ext cx="142875" cy="190500"/>
          </a:xfrm>
          <a:prstGeom prst="rect">
            <a:avLst/>
          </a:prstGeom>
        </p:spPr>
      </p:pic>
      <p:pic>
        <p:nvPicPr>
          <p:cNvPr id="9" name="Image 7" descr="preencoded.png"/>
          <p:cNvPicPr>
            <a:picLocks noChangeAspect="1"/>
          </p:cNvPicPr>
          <p:nvPr/>
        </p:nvPicPr>
        <p:blipFill>
          <a:blip r:embed="rId10"/>
          <a:stretch>
            <a:fillRect/>
          </a:stretch>
        </p:blipFill>
        <p:spPr>
          <a:xfrm>
            <a:off x="619125" y="2678013"/>
            <a:ext cx="142875" cy="214313"/>
          </a:xfrm>
          <a:prstGeom prst="rect">
            <a:avLst/>
          </a:prstGeom>
        </p:spPr>
      </p:pic>
      <p:pic>
        <p:nvPicPr>
          <p:cNvPr id="10" name="Image 8" descr="preencoded.png"/>
          <p:cNvPicPr>
            <a:picLocks noChangeAspect="1"/>
          </p:cNvPicPr>
          <p:nvPr/>
        </p:nvPicPr>
        <p:blipFill>
          <a:blip r:embed="rId11"/>
          <a:stretch>
            <a:fillRect/>
          </a:stretch>
        </p:blipFill>
        <p:spPr>
          <a:xfrm>
            <a:off x="381000" y="4929188"/>
            <a:ext cx="4457700" cy="1357313"/>
          </a:xfrm>
          <a:prstGeom prst="rect">
            <a:avLst/>
          </a:prstGeom>
        </p:spPr>
      </p:pic>
      <p:pic>
        <p:nvPicPr>
          <p:cNvPr id="11" name="Image 9" descr="preencoded.png"/>
          <p:cNvPicPr>
            <a:picLocks noChangeAspect="1"/>
          </p:cNvPicPr>
          <p:nvPr/>
        </p:nvPicPr>
        <p:blipFill>
          <a:blip r:embed="rId12"/>
          <a:stretch>
            <a:fillRect/>
          </a:stretch>
        </p:blipFill>
        <p:spPr>
          <a:xfrm>
            <a:off x="571500" y="5160615"/>
            <a:ext cx="214313" cy="175320"/>
          </a:xfrm>
          <a:prstGeom prst="rect">
            <a:avLst/>
          </a:prstGeom>
        </p:spPr>
      </p:pic>
      <p:pic>
        <p:nvPicPr>
          <p:cNvPr id="12" name="Image 10" descr="preencoded.png"/>
          <p:cNvPicPr>
            <a:picLocks noChangeAspect="1"/>
          </p:cNvPicPr>
          <p:nvPr/>
        </p:nvPicPr>
        <p:blipFill>
          <a:blip r:embed="rId13"/>
          <a:stretch>
            <a:fillRect/>
          </a:stretch>
        </p:blipFill>
        <p:spPr>
          <a:xfrm>
            <a:off x="5124450" y="891480"/>
            <a:ext cx="6686550" cy="5395020"/>
          </a:xfrm>
          <a:prstGeom prst="rect">
            <a:avLst/>
          </a:prstGeom>
        </p:spPr>
      </p:pic>
      <p:pic>
        <p:nvPicPr>
          <p:cNvPr id="13" name="Image 11" descr="preencoded.png"/>
          <p:cNvPicPr>
            <a:picLocks noChangeAspect="1"/>
          </p:cNvPicPr>
          <p:nvPr/>
        </p:nvPicPr>
        <p:blipFill>
          <a:blip r:embed="rId14"/>
          <a:stretch>
            <a:fillRect/>
          </a:stretch>
        </p:blipFill>
        <p:spPr>
          <a:xfrm>
            <a:off x="5362575" y="1158180"/>
            <a:ext cx="285750" cy="228600"/>
          </a:xfrm>
          <a:prstGeom prst="rect">
            <a:avLst/>
          </a:prstGeom>
        </p:spPr>
      </p:pic>
      <p:pic>
        <p:nvPicPr>
          <p:cNvPr id="14" name="Image 12" descr="preencoded.png"/>
          <p:cNvPicPr>
            <a:picLocks noChangeAspect="1"/>
          </p:cNvPicPr>
          <p:nvPr/>
        </p:nvPicPr>
        <p:blipFill>
          <a:blip r:embed="rId15"/>
          <a:stretch>
            <a:fillRect/>
          </a:stretch>
        </p:blipFill>
        <p:spPr>
          <a:xfrm>
            <a:off x="5362575" y="1596330"/>
            <a:ext cx="142875" cy="122337"/>
          </a:xfrm>
          <a:prstGeom prst="rect">
            <a:avLst/>
          </a:prstGeom>
        </p:spPr>
      </p:pic>
      <p:pic>
        <p:nvPicPr>
          <p:cNvPr id="15" name="Image 13" descr="preencoded.png"/>
          <p:cNvPicPr>
            <a:picLocks noChangeAspect="1"/>
          </p:cNvPicPr>
          <p:nvPr/>
        </p:nvPicPr>
        <p:blipFill>
          <a:blip r:embed="rId16"/>
          <a:stretch>
            <a:fillRect/>
          </a:stretch>
        </p:blipFill>
        <p:spPr>
          <a:xfrm>
            <a:off x="5362575" y="2137172"/>
            <a:ext cx="142875" cy="155823"/>
          </a:xfrm>
          <a:prstGeom prst="rect">
            <a:avLst/>
          </a:prstGeom>
        </p:spPr>
      </p:pic>
      <p:pic>
        <p:nvPicPr>
          <p:cNvPr id="16" name="Image 14" descr="preencoded.png"/>
          <p:cNvPicPr>
            <a:picLocks noChangeAspect="1"/>
          </p:cNvPicPr>
          <p:nvPr/>
        </p:nvPicPr>
        <p:blipFill>
          <a:blip r:embed="rId17"/>
          <a:stretch>
            <a:fillRect/>
          </a:stretch>
        </p:blipFill>
        <p:spPr>
          <a:xfrm>
            <a:off x="5362575" y="2678013"/>
            <a:ext cx="142875" cy="155823"/>
          </a:xfrm>
          <a:prstGeom prst="rect">
            <a:avLst/>
          </a:prstGeom>
        </p:spPr>
      </p:pic>
      <p:pic>
        <p:nvPicPr>
          <p:cNvPr id="17" name="Image 15" descr="preencoded.png"/>
          <p:cNvPicPr>
            <a:picLocks noChangeAspect="1"/>
          </p:cNvPicPr>
          <p:nvPr/>
        </p:nvPicPr>
        <p:blipFill>
          <a:blip r:embed="rId18"/>
          <a:stretch>
            <a:fillRect/>
          </a:stretch>
        </p:blipFill>
        <p:spPr>
          <a:xfrm>
            <a:off x="5362575" y="3218855"/>
            <a:ext cx="142875" cy="122337"/>
          </a:xfrm>
          <a:prstGeom prst="rect">
            <a:avLst/>
          </a:prstGeom>
        </p:spPr>
      </p:pic>
      <p:pic>
        <p:nvPicPr>
          <p:cNvPr id="18" name="Image 16" descr="preencoded.png"/>
          <p:cNvPicPr>
            <a:picLocks noChangeAspect="1"/>
          </p:cNvPicPr>
          <p:nvPr/>
        </p:nvPicPr>
        <p:blipFill>
          <a:blip r:embed="rId19"/>
          <a:stretch>
            <a:fillRect/>
          </a:stretch>
        </p:blipFill>
        <p:spPr>
          <a:xfrm>
            <a:off x="5362575" y="3759696"/>
            <a:ext cx="142875" cy="142875"/>
          </a:xfrm>
          <a:prstGeom prst="rect">
            <a:avLst/>
          </a:prstGeom>
        </p:spPr>
      </p:pic>
      <p:pic>
        <p:nvPicPr>
          <p:cNvPr id="19" name="Image 17" descr="preencoded.png"/>
          <p:cNvPicPr>
            <a:picLocks noChangeAspect="1"/>
          </p:cNvPicPr>
          <p:nvPr/>
        </p:nvPicPr>
        <p:blipFill>
          <a:blip r:embed="rId20"/>
          <a:stretch>
            <a:fillRect/>
          </a:stretch>
        </p:blipFill>
        <p:spPr>
          <a:xfrm>
            <a:off x="5362575" y="4300538"/>
            <a:ext cx="142875" cy="114300"/>
          </a:xfrm>
          <a:prstGeom prst="rect">
            <a:avLst/>
          </a:prstGeom>
        </p:spPr>
      </p:pic>
      <p:pic>
        <p:nvPicPr>
          <p:cNvPr id="20" name="Image 18" descr="preencoded.png"/>
          <p:cNvPicPr>
            <a:picLocks noChangeAspect="1"/>
          </p:cNvPicPr>
          <p:nvPr/>
        </p:nvPicPr>
        <p:blipFill>
          <a:blip r:embed="rId21"/>
          <a:stretch>
            <a:fillRect/>
          </a:stretch>
        </p:blipFill>
        <p:spPr>
          <a:xfrm>
            <a:off x="0" y="6477000"/>
            <a:ext cx="12192000" cy="381000"/>
          </a:xfrm>
          <a:prstGeom prst="rect">
            <a:avLst/>
          </a:prstGeom>
        </p:spPr>
      </p:pic>
      <p:sp>
        <p:nvSpPr>
          <p:cNvPr id="21" name="Text 0"/>
          <p:cNvSpPr/>
          <p:nvPr/>
        </p:nvSpPr>
        <p:spPr>
          <a:xfrm>
            <a:off x="523875" y="1905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Incidental Findings: Coronary Calcium Scoring</a:t>
            </a:r>
            <a:endParaRPr lang="en-US" sz="2100" dirty="0"/>
          </a:p>
        </p:txBody>
      </p:sp>
      <p:sp>
        <p:nvSpPr>
          <p:cNvPr id="22"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3" name="Text 2"/>
          <p:cNvSpPr/>
          <p:nvPr/>
        </p:nvSpPr>
        <p:spPr>
          <a:xfrm>
            <a:off x="1019175" y="112960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Defining the Finding</a:t>
            </a:r>
            <a:endParaRPr lang="en-US" sz="1500" dirty="0"/>
          </a:p>
        </p:txBody>
      </p:sp>
      <p:sp>
        <p:nvSpPr>
          <p:cNvPr id="24" name="Text 3"/>
          <p:cNvSpPr/>
          <p:nvPr/>
        </p:nvSpPr>
        <p:spPr>
          <a:xfrm>
            <a:off x="857250" y="1558230"/>
            <a:ext cx="3743325" cy="426541"/>
          </a:xfrm>
          <a:prstGeom prst="rect">
            <a:avLst/>
          </a:prstGeom>
          <a:noFill/>
          <a:ln/>
        </p:spPr>
        <p:txBody>
          <a:bodyPr vert="horz" wrap="square" lIns="0" tIns="0" rIns="0" bIns="0" rtlCol="0" anchor="ctr"/>
          <a:lstStyle/>
          <a:p>
            <a:pPr marL="0" indent="0">
              <a:lnSpc>
                <a:spcPts val="1680"/>
              </a:lnSpc>
              <a:buNone/>
            </a:pPr>
            <a:r>
              <a:rPr lang="en-US" sz="1200" dirty="0">
                <a:solidFill>
                  <a:srgbClr val="34495E"/>
                </a:solidFill>
              </a:rPr>
              <a:t>Often identified as an incidental finding on a </a:t>
            </a:r>
            <a:r>
              <a:rPr lang="en-US" sz="1200" b="1" dirty="0">
                <a:solidFill>
                  <a:srgbClr val="FF8C00"/>
                </a:solidFill>
              </a:rPr>
              <a:t>CT Thorax</a:t>
            </a:r>
            <a:r>
              <a:rPr lang="en-US" sz="1200" dirty="0">
                <a:solidFill>
                  <a:srgbClr val="34495E"/>
                </a:solidFill>
              </a:rPr>
              <a:t> (e.g., for lung nodules or cough).</a:t>
            </a:r>
            <a:endParaRPr lang="en-US" sz="1200" dirty="0"/>
          </a:p>
        </p:txBody>
      </p:sp>
      <p:sp>
        <p:nvSpPr>
          <p:cNvPr id="25" name="Text 4"/>
          <p:cNvSpPr/>
          <p:nvPr/>
        </p:nvSpPr>
        <p:spPr>
          <a:xfrm>
            <a:off x="857250" y="2099072"/>
            <a:ext cx="374332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FF8C00"/>
                </a:solidFill>
              </a:rPr>
              <a:t>Agatston Score &gt;0:</a:t>
            </a:r>
            <a:r>
              <a:rPr lang="en-US" sz="1200" dirty="0">
                <a:solidFill>
                  <a:srgbClr val="34495E"/>
                </a:solidFill>
              </a:rPr>
              <a:t> Indicates that calcified coronary artery disease is physically present.</a:t>
            </a:r>
            <a:endParaRPr lang="en-US" sz="1200" dirty="0"/>
          </a:p>
        </p:txBody>
      </p:sp>
      <p:sp>
        <p:nvSpPr>
          <p:cNvPr id="26" name="Text 5"/>
          <p:cNvSpPr/>
          <p:nvPr/>
        </p:nvSpPr>
        <p:spPr>
          <a:xfrm>
            <a:off x="857250" y="2639913"/>
            <a:ext cx="3743325" cy="426541"/>
          </a:xfrm>
          <a:prstGeom prst="rect">
            <a:avLst/>
          </a:prstGeom>
          <a:noFill/>
          <a:ln/>
        </p:spPr>
        <p:txBody>
          <a:bodyPr vert="horz" wrap="square" lIns="0" tIns="0" rIns="0" bIns="0" rtlCol="0" anchor="ctr"/>
          <a:lstStyle/>
          <a:p>
            <a:pPr marL="0" indent="0">
              <a:lnSpc>
                <a:spcPts val="1680"/>
              </a:lnSpc>
              <a:buNone/>
            </a:pPr>
            <a:r>
              <a:rPr lang="en-US" sz="1200" dirty="0">
                <a:solidFill>
                  <a:srgbClr val="34495E"/>
                </a:solidFill>
              </a:rPr>
              <a:t>Higher scores correlate with increased risk of future myocardial infarction and cardiovascular events.</a:t>
            </a:r>
            <a:endParaRPr lang="en-US" sz="1200" dirty="0"/>
          </a:p>
        </p:txBody>
      </p:sp>
      <p:sp>
        <p:nvSpPr>
          <p:cNvPr id="27" name="Text 6"/>
          <p:cNvSpPr/>
          <p:nvPr/>
        </p:nvSpPr>
        <p:spPr>
          <a:xfrm>
            <a:off x="881063" y="5119688"/>
            <a:ext cx="47320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FFFFF"/>
                </a:solidFill>
              </a:rPr>
              <a:t>PRIMARY CARE MANAGEMENT</a:t>
            </a:r>
            <a:endParaRPr lang="en-US" sz="1350" dirty="0"/>
          </a:p>
        </p:txBody>
      </p:sp>
      <p:sp>
        <p:nvSpPr>
          <p:cNvPr id="28" name="Text 7"/>
          <p:cNvSpPr/>
          <p:nvPr/>
        </p:nvSpPr>
        <p:spPr>
          <a:xfrm>
            <a:off x="571500" y="5453063"/>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FFFFFF">
                    <a:alpha val="95000"/>
                  </a:srgbClr>
                </a:solidFill>
              </a:rPr>
              <a:t>Most incidental calcium scores can be managed entirely in primary care without specialist cardiology referral, unless the patient is symptomatic or has severe established disease.</a:t>
            </a:r>
            <a:endParaRPr lang="en-US" sz="1125" dirty="0"/>
          </a:p>
        </p:txBody>
      </p:sp>
      <p:sp>
        <p:nvSpPr>
          <p:cNvPr id="29" name="Text 8"/>
          <p:cNvSpPr/>
          <p:nvPr/>
        </p:nvSpPr>
        <p:spPr>
          <a:xfrm>
            <a:off x="5762625" y="1129605"/>
            <a:ext cx="64293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Management Pathway (NICE CG95/TA394)</a:t>
            </a:r>
            <a:endParaRPr lang="en-US" sz="1500" dirty="0"/>
          </a:p>
        </p:txBody>
      </p:sp>
      <p:sp>
        <p:nvSpPr>
          <p:cNvPr id="30" name="Text 9"/>
          <p:cNvSpPr/>
          <p:nvPr/>
        </p:nvSpPr>
        <p:spPr>
          <a:xfrm>
            <a:off x="5600700" y="1558230"/>
            <a:ext cx="59721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Risk Assessment:</a:t>
            </a:r>
            <a:r>
              <a:rPr lang="en-US" sz="1200" dirty="0">
                <a:solidFill>
                  <a:srgbClr val="34495E"/>
                </a:solidFill>
              </a:rPr>
              <a:t> Calculate </a:t>
            </a:r>
            <a:r>
              <a:rPr lang="en-US" sz="1200" b="1" dirty="0">
                <a:solidFill>
                  <a:srgbClr val="FF8C00"/>
                </a:solidFill>
              </a:rPr>
              <a:t>QRISK3</a:t>
            </a:r>
            <a:r>
              <a:rPr lang="en-US" sz="1200" dirty="0">
                <a:solidFill>
                  <a:srgbClr val="34495E"/>
                </a:solidFill>
              </a:rPr>
              <a:t> score to establish 10-year cardiovascular risk profile.</a:t>
            </a:r>
            <a:endParaRPr lang="en-US" sz="1200" dirty="0"/>
          </a:p>
        </p:txBody>
      </p:sp>
      <p:sp>
        <p:nvSpPr>
          <p:cNvPr id="31" name="Text 10"/>
          <p:cNvSpPr/>
          <p:nvPr/>
        </p:nvSpPr>
        <p:spPr>
          <a:xfrm>
            <a:off x="5600700" y="2099072"/>
            <a:ext cx="59721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Statin Therapy:</a:t>
            </a:r>
            <a:r>
              <a:rPr lang="en-US" sz="1200" dirty="0">
                <a:solidFill>
                  <a:srgbClr val="34495E"/>
                </a:solidFill>
              </a:rPr>
              <a:t> Offer Atorvastatin 20mg (NICE NG238) for primary prevention if CAD is present or QRISK3 ≥10%.</a:t>
            </a:r>
            <a:endParaRPr lang="en-US" sz="1200" dirty="0"/>
          </a:p>
        </p:txBody>
      </p:sp>
      <p:sp>
        <p:nvSpPr>
          <p:cNvPr id="32" name="Text 11"/>
          <p:cNvSpPr/>
          <p:nvPr/>
        </p:nvSpPr>
        <p:spPr>
          <a:xfrm>
            <a:off x="5600700" y="2639913"/>
            <a:ext cx="59721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Antiplatelet Therapy:</a:t>
            </a:r>
            <a:r>
              <a:rPr lang="en-US" sz="1200" dirty="0">
                <a:solidFill>
                  <a:srgbClr val="34495E"/>
                </a:solidFill>
              </a:rPr>
              <a:t> Offer Aspirin 75mg </a:t>
            </a:r>
            <a:r>
              <a:rPr lang="en-US" sz="1200" b="1" dirty="0">
                <a:solidFill>
                  <a:srgbClr val="FF8C00"/>
                </a:solidFill>
              </a:rPr>
              <a:t>only</a:t>
            </a:r>
            <a:r>
              <a:rPr lang="en-US" sz="1200" dirty="0">
                <a:solidFill>
                  <a:srgbClr val="34495E"/>
                </a:solidFill>
              </a:rPr>
              <a:t> if there is established clinical CVD (e.g., previous MI/Stroke/PAD).</a:t>
            </a:r>
            <a:endParaRPr lang="en-US" sz="1200" dirty="0"/>
          </a:p>
        </p:txBody>
      </p:sp>
      <p:sp>
        <p:nvSpPr>
          <p:cNvPr id="33" name="Text 12"/>
          <p:cNvSpPr/>
          <p:nvPr/>
        </p:nvSpPr>
        <p:spPr>
          <a:xfrm>
            <a:off x="5600700" y="3180755"/>
            <a:ext cx="59721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Symptom Review:</a:t>
            </a:r>
            <a:r>
              <a:rPr lang="en-US" sz="1200" dirty="0">
                <a:solidFill>
                  <a:srgbClr val="34495E"/>
                </a:solidFill>
              </a:rPr>
              <a:t> Specifically ask about exertional chest pain or breathlessness (Angina).</a:t>
            </a:r>
            <a:endParaRPr lang="en-US" sz="1200" dirty="0"/>
          </a:p>
        </p:txBody>
      </p:sp>
      <p:sp>
        <p:nvSpPr>
          <p:cNvPr id="34" name="Text 13"/>
          <p:cNvSpPr/>
          <p:nvPr/>
        </p:nvSpPr>
        <p:spPr>
          <a:xfrm>
            <a:off x="5600700" y="3721596"/>
            <a:ext cx="59721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Further Investigation:</a:t>
            </a:r>
            <a:r>
              <a:rPr lang="en-US" sz="1200" dirty="0">
                <a:solidFill>
                  <a:srgbClr val="34495E"/>
                </a:solidFill>
              </a:rPr>
              <a:t> Arrange CT Coronary Angiography (CTCA) or stress imaging if </a:t>
            </a:r>
            <a:r>
              <a:rPr lang="en-US" sz="1200" b="1" dirty="0">
                <a:solidFill>
                  <a:srgbClr val="FF8C00"/>
                </a:solidFill>
              </a:rPr>
              <a:t>angina</a:t>
            </a:r>
            <a:r>
              <a:rPr lang="en-US" sz="1200" dirty="0">
                <a:solidFill>
                  <a:srgbClr val="34495E"/>
                </a:solidFill>
              </a:rPr>
              <a:t> is suspected.</a:t>
            </a:r>
            <a:endParaRPr lang="en-US" sz="1200" dirty="0"/>
          </a:p>
        </p:txBody>
      </p:sp>
      <p:sp>
        <p:nvSpPr>
          <p:cNvPr id="35" name="Text 14"/>
          <p:cNvSpPr/>
          <p:nvPr/>
        </p:nvSpPr>
        <p:spPr>
          <a:xfrm>
            <a:off x="5600700" y="4262438"/>
            <a:ext cx="65913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34495E"/>
                </a:solidFill>
              </a:rPr>
              <a:t>Lifestyle:</a:t>
            </a:r>
            <a:r>
              <a:rPr lang="en-US" sz="1200" dirty="0">
                <a:solidFill>
                  <a:srgbClr val="34495E"/>
                </a:solidFill>
              </a:rPr>
              <a:t> Standard advice on smoking cessation, BMI, diet, and aerobic exercise.</a:t>
            </a:r>
            <a:endParaRPr lang="en-US" sz="1200" dirty="0"/>
          </a:p>
        </p:txBody>
      </p:sp>
      <p:sp>
        <p:nvSpPr>
          <p:cNvPr id="36" name="Text 15"/>
          <p:cNvSpPr/>
          <p:nvPr/>
        </p:nvSpPr>
        <p:spPr>
          <a:xfrm>
            <a:off x="381000" y="65817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www.bradfordvts.co.uk</a:t>
            </a:r>
            <a:endParaRPr lang="en-US" sz="900" dirty="0"/>
          </a:p>
        </p:txBody>
      </p:sp>
      <p:sp>
        <p:nvSpPr>
          <p:cNvPr id="37" name="Text 16"/>
          <p:cNvSpPr/>
          <p:nvPr/>
        </p:nvSpPr>
        <p:spPr>
          <a:xfrm>
            <a:off x="9691241" y="6581775"/>
            <a:ext cx="2500759" cy="171450"/>
          </a:xfrm>
          <a:prstGeom prst="rect">
            <a:avLst/>
          </a:prstGeom>
          <a:noFill/>
          <a:ln/>
        </p:spPr>
        <p:txBody>
          <a:bodyPr vert="horz" wrap="square" lIns="0" tIns="0" rIns="0" bIns="0" rtlCol="0" anchor="ctr"/>
          <a:lstStyle/>
          <a:p>
            <a:pPr marL="0" indent="0">
              <a:lnSpc>
                <a:spcPts val="1350"/>
              </a:lnSpc>
              <a:buNone/>
            </a:pPr>
            <a:r>
              <a:rPr lang="en-US" sz="900" i="1" dirty="0">
                <a:solidFill>
                  <a:srgbClr val="BDC3C7"/>
                </a:solidFill>
              </a:rPr>
              <a:t>Bradford VTS Teaching Deck • Section 11</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332"/>
            <a:ext cx="5619750" cy="1220242"/>
          </a:xfrm>
          <a:prstGeom prst="rect">
            <a:avLst/>
          </a:prstGeom>
        </p:spPr>
      </p:pic>
      <p:pic>
        <p:nvPicPr>
          <p:cNvPr id="6" name="Image 4" descr="preencoded.png"/>
          <p:cNvPicPr>
            <a:picLocks noChangeAspect="1"/>
          </p:cNvPicPr>
          <p:nvPr/>
        </p:nvPicPr>
        <p:blipFill>
          <a:blip r:embed="rId6"/>
          <a:stretch>
            <a:fillRect/>
          </a:stretch>
        </p:blipFill>
        <p:spPr>
          <a:xfrm>
            <a:off x="611535" y="1394668"/>
            <a:ext cx="261937" cy="213420"/>
          </a:xfrm>
          <a:prstGeom prst="rect">
            <a:avLst/>
          </a:prstGeom>
        </p:spPr>
      </p:pic>
      <p:pic>
        <p:nvPicPr>
          <p:cNvPr id="7" name="Image 5" descr="preencoded.png"/>
          <p:cNvPicPr>
            <a:picLocks noChangeAspect="1"/>
          </p:cNvPicPr>
          <p:nvPr/>
        </p:nvPicPr>
        <p:blipFill>
          <a:blip r:embed="rId7"/>
          <a:stretch>
            <a:fillRect/>
          </a:stretch>
        </p:blipFill>
        <p:spPr>
          <a:xfrm>
            <a:off x="381000" y="2225873"/>
            <a:ext cx="5619750" cy="1220242"/>
          </a:xfrm>
          <a:prstGeom prst="rect">
            <a:avLst/>
          </a:prstGeom>
        </p:spPr>
      </p:pic>
      <p:pic>
        <p:nvPicPr>
          <p:cNvPr id="8" name="Image 6" descr="preencoded.png"/>
          <p:cNvPicPr>
            <a:picLocks noChangeAspect="1"/>
          </p:cNvPicPr>
          <p:nvPr/>
        </p:nvPicPr>
        <p:blipFill>
          <a:blip r:embed="rId8"/>
          <a:stretch>
            <a:fillRect/>
          </a:stretch>
        </p:blipFill>
        <p:spPr>
          <a:xfrm>
            <a:off x="606623" y="2729210"/>
            <a:ext cx="261937" cy="213420"/>
          </a:xfrm>
          <a:prstGeom prst="rect">
            <a:avLst/>
          </a:prstGeom>
        </p:spPr>
      </p:pic>
      <p:pic>
        <p:nvPicPr>
          <p:cNvPr id="9" name="Image 7" descr="preencoded.png"/>
          <p:cNvPicPr>
            <a:picLocks noChangeAspect="1"/>
          </p:cNvPicPr>
          <p:nvPr/>
        </p:nvPicPr>
        <p:blipFill>
          <a:blip r:embed="rId7"/>
          <a:stretch>
            <a:fillRect/>
          </a:stretch>
        </p:blipFill>
        <p:spPr>
          <a:xfrm>
            <a:off x="381000" y="3560415"/>
            <a:ext cx="5619750" cy="1220242"/>
          </a:xfrm>
          <a:prstGeom prst="rect">
            <a:avLst/>
          </a:prstGeom>
        </p:spPr>
      </p:pic>
      <p:pic>
        <p:nvPicPr>
          <p:cNvPr id="10" name="Image 8" descr="preencoded.png"/>
          <p:cNvPicPr>
            <a:picLocks noChangeAspect="1"/>
          </p:cNvPicPr>
          <p:nvPr/>
        </p:nvPicPr>
        <p:blipFill>
          <a:blip r:embed="rId9"/>
          <a:stretch>
            <a:fillRect/>
          </a:stretch>
        </p:blipFill>
        <p:spPr>
          <a:xfrm>
            <a:off x="619423" y="4063752"/>
            <a:ext cx="261937" cy="213420"/>
          </a:xfrm>
          <a:prstGeom prst="rect">
            <a:avLst/>
          </a:prstGeom>
        </p:spPr>
      </p:pic>
      <p:pic>
        <p:nvPicPr>
          <p:cNvPr id="11" name="Image 9" descr="preencoded.png"/>
          <p:cNvPicPr>
            <a:picLocks noChangeAspect="1"/>
          </p:cNvPicPr>
          <p:nvPr/>
        </p:nvPicPr>
        <p:blipFill>
          <a:blip r:embed="rId7"/>
          <a:stretch>
            <a:fillRect/>
          </a:stretch>
        </p:blipFill>
        <p:spPr>
          <a:xfrm>
            <a:off x="381000" y="4894957"/>
            <a:ext cx="5619750" cy="1220242"/>
          </a:xfrm>
          <a:prstGeom prst="rect">
            <a:avLst/>
          </a:prstGeom>
        </p:spPr>
      </p:pic>
      <p:pic>
        <p:nvPicPr>
          <p:cNvPr id="12" name="Image 10" descr="preencoded.png"/>
          <p:cNvPicPr>
            <a:picLocks noChangeAspect="1"/>
          </p:cNvPicPr>
          <p:nvPr/>
        </p:nvPicPr>
        <p:blipFill>
          <a:blip r:embed="rId10"/>
          <a:stretch>
            <a:fillRect/>
          </a:stretch>
        </p:blipFill>
        <p:spPr>
          <a:xfrm>
            <a:off x="607665" y="5398294"/>
            <a:ext cx="261937" cy="213420"/>
          </a:xfrm>
          <a:prstGeom prst="rect">
            <a:avLst/>
          </a:prstGeom>
        </p:spPr>
      </p:pic>
      <p:pic>
        <p:nvPicPr>
          <p:cNvPr id="13" name="Image 11" descr="preencoded.png"/>
          <p:cNvPicPr>
            <a:picLocks noChangeAspect="1"/>
          </p:cNvPicPr>
          <p:nvPr/>
        </p:nvPicPr>
        <p:blipFill>
          <a:blip r:embed="rId5"/>
          <a:stretch>
            <a:fillRect/>
          </a:stretch>
        </p:blipFill>
        <p:spPr>
          <a:xfrm>
            <a:off x="6191250" y="891332"/>
            <a:ext cx="5619750" cy="1220242"/>
          </a:xfrm>
          <a:prstGeom prst="rect">
            <a:avLst/>
          </a:prstGeom>
        </p:spPr>
      </p:pic>
      <p:pic>
        <p:nvPicPr>
          <p:cNvPr id="14" name="Image 12" descr="preencoded.png"/>
          <p:cNvPicPr>
            <a:picLocks noChangeAspect="1"/>
          </p:cNvPicPr>
          <p:nvPr/>
        </p:nvPicPr>
        <p:blipFill>
          <a:blip r:embed="rId11"/>
          <a:stretch>
            <a:fillRect/>
          </a:stretch>
        </p:blipFill>
        <p:spPr>
          <a:xfrm>
            <a:off x="6408837" y="1394668"/>
            <a:ext cx="261937" cy="213420"/>
          </a:xfrm>
          <a:prstGeom prst="rect">
            <a:avLst/>
          </a:prstGeom>
        </p:spPr>
      </p:pic>
      <p:pic>
        <p:nvPicPr>
          <p:cNvPr id="15" name="Image 13" descr="preencoded.png"/>
          <p:cNvPicPr>
            <a:picLocks noChangeAspect="1"/>
          </p:cNvPicPr>
          <p:nvPr/>
        </p:nvPicPr>
        <p:blipFill>
          <a:blip r:embed="rId7"/>
          <a:stretch>
            <a:fillRect/>
          </a:stretch>
        </p:blipFill>
        <p:spPr>
          <a:xfrm>
            <a:off x="6191250" y="2225873"/>
            <a:ext cx="5619750" cy="1220242"/>
          </a:xfrm>
          <a:prstGeom prst="rect">
            <a:avLst/>
          </a:prstGeom>
        </p:spPr>
      </p:pic>
      <p:pic>
        <p:nvPicPr>
          <p:cNvPr id="16" name="Image 14" descr="preencoded.png"/>
          <p:cNvPicPr>
            <a:picLocks noChangeAspect="1"/>
          </p:cNvPicPr>
          <p:nvPr/>
        </p:nvPicPr>
        <p:blipFill>
          <a:blip r:embed="rId12"/>
          <a:stretch>
            <a:fillRect/>
          </a:stretch>
        </p:blipFill>
        <p:spPr>
          <a:xfrm>
            <a:off x="6408241" y="2729210"/>
            <a:ext cx="261937" cy="213420"/>
          </a:xfrm>
          <a:prstGeom prst="rect">
            <a:avLst/>
          </a:prstGeom>
        </p:spPr>
      </p:pic>
      <p:pic>
        <p:nvPicPr>
          <p:cNvPr id="17" name="Image 15" descr="preencoded.png"/>
          <p:cNvPicPr>
            <a:picLocks noChangeAspect="1"/>
          </p:cNvPicPr>
          <p:nvPr/>
        </p:nvPicPr>
        <p:blipFill>
          <a:blip r:embed="rId7"/>
          <a:stretch>
            <a:fillRect/>
          </a:stretch>
        </p:blipFill>
        <p:spPr>
          <a:xfrm>
            <a:off x="6191250" y="3560415"/>
            <a:ext cx="5619750" cy="1220242"/>
          </a:xfrm>
          <a:prstGeom prst="rect">
            <a:avLst/>
          </a:prstGeom>
        </p:spPr>
      </p:pic>
      <p:pic>
        <p:nvPicPr>
          <p:cNvPr id="18" name="Image 16" descr="preencoded.png"/>
          <p:cNvPicPr>
            <a:picLocks noChangeAspect="1"/>
          </p:cNvPicPr>
          <p:nvPr/>
        </p:nvPicPr>
        <p:blipFill>
          <a:blip r:embed="rId13"/>
          <a:stretch>
            <a:fillRect/>
          </a:stretch>
        </p:blipFill>
        <p:spPr>
          <a:xfrm>
            <a:off x="6408688" y="4063752"/>
            <a:ext cx="261937" cy="213420"/>
          </a:xfrm>
          <a:prstGeom prst="rect">
            <a:avLst/>
          </a:prstGeom>
        </p:spPr>
      </p:pic>
      <p:pic>
        <p:nvPicPr>
          <p:cNvPr id="19" name="Image 17" descr="preencoded.png"/>
          <p:cNvPicPr>
            <a:picLocks noChangeAspect="1"/>
          </p:cNvPicPr>
          <p:nvPr/>
        </p:nvPicPr>
        <p:blipFill>
          <a:blip r:embed="rId7"/>
          <a:stretch>
            <a:fillRect/>
          </a:stretch>
        </p:blipFill>
        <p:spPr>
          <a:xfrm>
            <a:off x="6191250" y="4894957"/>
            <a:ext cx="5619750" cy="1220242"/>
          </a:xfrm>
          <a:prstGeom prst="rect">
            <a:avLst/>
          </a:prstGeom>
        </p:spPr>
      </p:pic>
      <p:pic>
        <p:nvPicPr>
          <p:cNvPr id="20" name="Image 18" descr="preencoded.png"/>
          <p:cNvPicPr>
            <a:picLocks noChangeAspect="1"/>
          </p:cNvPicPr>
          <p:nvPr/>
        </p:nvPicPr>
        <p:blipFill>
          <a:blip r:embed="rId14"/>
          <a:stretch>
            <a:fillRect/>
          </a:stretch>
        </p:blipFill>
        <p:spPr>
          <a:xfrm>
            <a:off x="6422678" y="5398294"/>
            <a:ext cx="261937" cy="213420"/>
          </a:xfrm>
          <a:prstGeom prst="rect">
            <a:avLst/>
          </a:prstGeom>
        </p:spPr>
      </p:pic>
      <p:pic>
        <p:nvPicPr>
          <p:cNvPr id="21" name="Image 19" descr="preencoded.png"/>
          <p:cNvPicPr>
            <a:picLocks noChangeAspect="1"/>
          </p:cNvPicPr>
          <p:nvPr/>
        </p:nvPicPr>
        <p:blipFill>
          <a:blip r:embed="rId15"/>
          <a:stretch>
            <a:fillRect/>
          </a:stretch>
        </p:blipFill>
        <p:spPr>
          <a:xfrm>
            <a:off x="0" y="6496050"/>
            <a:ext cx="12192000" cy="361950"/>
          </a:xfrm>
          <a:prstGeom prst="rect">
            <a:avLst/>
          </a:prstGeom>
        </p:spPr>
      </p:pic>
      <p:sp>
        <p:nvSpPr>
          <p:cNvPr id="22"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Top Tips for GP Trainees</a:t>
            </a:r>
            <a:endParaRPr lang="en-US" sz="2100" dirty="0"/>
          </a:p>
        </p:txBody>
      </p:sp>
      <p:sp>
        <p:nvSpPr>
          <p:cNvPr id="23"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4" name="Text 2"/>
          <p:cNvSpPr/>
          <p:nvPr/>
        </p:nvSpPr>
        <p:spPr>
          <a:xfrm>
            <a:off x="1056382" y="1184672"/>
            <a:ext cx="544068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NT-proBNP is Your First Test</a:t>
            </a:r>
            <a:endParaRPr lang="en-US" sz="1275" dirty="0"/>
          </a:p>
        </p:txBody>
      </p:sp>
      <p:sp>
        <p:nvSpPr>
          <p:cNvPr id="25" name="Text 3"/>
          <p:cNvSpPr/>
          <p:nvPr/>
        </p:nvSpPr>
        <p:spPr>
          <a:xfrm>
            <a:off x="1056382" y="1446609"/>
            <a:ext cx="4753868"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Don't jump straight to echo; NP drives the pathway and determines referral urgency.</a:t>
            </a:r>
            <a:endParaRPr lang="en-US" sz="1125" dirty="0"/>
          </a:p>
        </p:txBody>
      </p:sp>
      <p:sp>
        <p:nvSpPr>
          <p:cNvPr id="26" name="Text 4"/>
          <p:cNvSpPr/>
          <p:nvPr/>
        </p:nvSpPr>
        <p:spPr>
          <a:xfrm>
            <a:off x="1046559" y="2519214"/>
            <a:ext cx="4763691"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SGLT2i: The New Pillar</a:t>
            </a:r>
            <a:endParaRPr lang="en-US" sz="1275" dirty="0"/>
          </a:p>
        </p:txBody>
      </p:sp>
      <p:sp>
        <p:nvSpPr>
          <p:cNvPr id="27" name="Text 5"/>
          <p:cNvSpPr/>
          <p:nvPr/>
        </p:nvSpPr>
        <p:spPr>
          <a:xfrm>
            <a:off x="1046559" y="2781151"/>
            <a:ext cx="4763691"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Dapagliflozin/Empagliflozin provide significant benefits in HFrEF, HFmrEF, and HFpEF.</a:t>
            </a:r>
            <a:endParaRPr lang="en-US" sz="1125" dirty="0"/>
          </a:p>
        </p:txBody>
      </p:sp>
      <p:sp>
        <p:nvSpPr>
          <p:cNvPr id="28" name="Text 6"/>
          <p:cNvSpPr/>
          <p:nvPr/>
        </p:nvSpPr>
        <p:spPr>
          <a:xfrm>
            <a:off x="1072307" y="3853755"/>
            <a:ext cx="4737943"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Eplerenone Post-MI</a:t>
            </a:r>
            <a:endParaRPr lang="en-US" sz="1275" dirty="0"/>
          </a:p>
        </p:txBody>
      </p:sp>
      <p:sp>
        <p:nvSpPr>
          <p:cNvPr id="29" name="Text 7"/>
          <p:cNvSpPr/>
          <p:nvPr/>
        </p:nvSpPr>
        <p:spPr>
          <a:xfrm>
            <a:off x="1072307" y="4115693"/>
            <a:ext cx="4737943"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Specifically prefer Eplerenone over Spironolactone for patients with a recent MI.</a:t>
            </a:r>
            <a:endParaRPr lang="en-US" sz="1125" dirty="0"/>
          </a:p>
        </p:txBody>
      </p:sp>
      <p:sp>
        <p:nvSpPr>
          <p:cNvPr id="30" name="Text 8"/>
          <p:cNvSpPr/>
          <p:nvPr/>
        </p:nvSpPr>
        <p:spPr>
          <a:xfrm>
            <a:off x="1048792" y="5188297"/>
            <a:ext cx="4761458"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Beta-Blocker Caution</a:t>
            </a:r>
            <a:endParaRPr lang="en-US" sz="1275" dirty="0"/>
          </a:p>
        </p:txBody>
      </p:sp>
      <p:sp>
        <p:nvSpPr>
          <p:cNvPr id="31" name="Text 9"/>
          <p:cNvSpPr/>
          <p:nvPr/>
        </p:nvSpPr>
        <p:spPr>
          <a:xfrm>
            <a:off x="1048792" y="5450235"/>
            <a:ext cx="4761458"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Never start BBs in decompensated HF; wait until the patient is stable and euvolaemic.</a:t>
            </a:r>
            <a:endParaRPr lang="en-US" sz="1125" dirty="0"/>
          </a:p>
        </p:txBody>
      </p:sp>
      <p:sp>
        <p:nvSpPr>
          <p:cNvPr id="32" name="Text 10"/>
          <p:cNvSpPr/>
          <p:nvPr/>
        </p:nvSpPr>
        <p:spPr>
          <a:xfrm>
            <a:off x="6840736" y="1184672"/>
            <a:ext cx="4779764"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ACEi → ARNI Upgrade</a:t>
            </a:r>
            <a:endParaRPr lang="en-US" sz="1275" dirty="0"/>
          </a:p>
        </p:txBody>
      </p:sp>
      <p:sp>
        <p:nvSpPr>
          <p:cNvPr id="33" name="Text 11"/>
          <p:cNvSpPr/>
          <p:nvPr/>
        </p:nvSpPr>
        <p:spPr>
          <a:xfrm>
            <a:off x="6840736" y="1446609"/>
            <a:ext cx="4779764"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Consider switching to Sacubitril-valsartan if symptoms persist on ACEi/ARB + Beta-blocker.</a:t>
            </a:r>
            <a:endParaRPr lang="en-US" sz="1125" dirty="0"/>
          </a:p>
        </p:txBody>
      </p:sp>
      <p:sp>
        <p:nvSpPr>
          <p:cNvPr id="34" name="Text 12"/>
          <p:cNvSpPr/>
          <p:nvPr/>
        </p:nvSpPr>
        <p:spPr>
          <a:xfrm>
            <a:off x="6839694" y="2519214"/>
            <a:ext cx="4780806"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36-Hour Washout Period</a:t>
            </a:r>
            <a:endParaRPr lang="en-US" sz="1275" dirty="0"/>
          </a:p>
        </p:txBody>
      </p:sp>
      <p:sp>
        <p:nvSpPr>
          <p:cNvPr id="35" name="Text 13"/>
          <p:cNvSpPr/>
          <p:nvPr/>
        </p:nvSpPr>
        <p:spPr>
          <a:xfrm>
            <a:off x="6839694" y="2781151"/>
            <a:ext cx="4780806"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Crucial 36-hour gap required when switching from an ACEi to ARNI to prevent angioedema.</a:t>
            </a:r>
            <a:endParaRPr lang="en-US" sz="1125" dirty="0"/>
          </a:p>
        </p:txBody>
      </p:sp>
      <p:sp>
        <p:nvSpPr>
          <p:cNvPr id="36" name="Text 14"/>
          <p:cNvSpPr/>
          <p:nvPr/>
        </p:nvSpPr>
        <p:spPr>
          <a:xfrm>
            <a:off x="6840438" y="3853755"/>
            <a:ext cx="4780062"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Annual Monitoring</a:t>
            </a:r>
            <a:endParaRPr lang="en-US" sz="1275" dirty="0"/>
          </a:p>
        </p:txBody>
      </p:sp>
      <p:sp>
        <p:nvSpPr>
          <p:cNvPr id="37" name="Text 15"/>
          <p:cNvSpPr/>
          <p:nvPr/>
        </p:nvSpPr>
        <p:spPr>
          <a:xfrm>
            <a:off x="6840438" y="4115693"/>
            <a:ext cx="4780062"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Check U&amp;Es, eGFR, and FBC annually; all four pillars can impact renal function/potassium.</a:t>
            </a:r>
            <a:endParaRPr lang="en-US" sz="1125" dirty="0"/>
          </a:p>
        </p:txBody>
      </p:sp>
      <p:sp>
        <p:nvSpPr>
          <p:cNvPr id="38" name="Text 16"/>
          <p:cNvSpPr/>
          <p:nvPr/>
        </p:nvSpPr>
        <p:spPr>
          <a:xfrm>
            <a:off x="6868418" y="5188297"/>
            <a:ext cx="4752082"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ICD Deactivation</a:t>
            </a:r>
            <a:endParaRPr lang="en-US" sz="1275" dirty="0"/>
          </a:p>
        </p:txBody>
      </p:sp>
      <p:sp>
        <p:nvSpPr>
          <p:cNvPr id="39" name="Text 17"/>
          <p:cNvSpPr/>
          <p:nvPr/>
        </p:nvSpPr>
        <p:spPr>
          <a:xfrm>
            <a:off x="6868418" y="5450235"/>
            <a:ext cx="4752082" cy="371475"/>
          </a:xfrm>
          <a:prstGeom prst="rect">
            <a:avLst/>
          </a:prstGeom>
          <a:noFill/>
          <a:ln/>
        </p:spPr>
        <p:txBody>
          <a:bodyPr vert="horz" wrap="square" lIns="0" tIns="0" rIns="0" bIns="0" rtlCol="0" anchor="ctr"/>
          <a:lstStyle/>
          <a:p>
            <a:pPr marL="0" indent="0">
              <a:lnSpc>
                <a:spcPts val="1463"/>
              </a:lnSpc>
              <a:buNone/>
            </a:pPr>
            <a:r>
              <a:rPr lang="en-US" sz="1125" dirty="0">
                <a:solidFill>
                  <a:srgbClr val="5D6D7E"/>
                </a:solidFill>
              </a:rPr>
              <a:t>Always discuss device deactivation before end-of-life to prevent distressing shocks.</a:t>
            </a:r>
            <a:endParaRPr lang="en-US" sz="1125" dirty="0"/>
          </a:p>
        </p:txBody>
      </p:sp>
      <p:sp>
        <p:nvSpPr>
          <p:cNvPr id="40" name="Text 18"/>
          <p:cNvSpPr/>
          <p:nvPr/>
        </p:nvSpPr>
        <p:spPr>
          <a:xfrm>
            <a:off x="381000" y="6591300"/>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41" name="Text 19"/>
          <p:cNvSpPr/>
          <p:nvPr/>
        </p:nvSpPr>
        <p:spPr>
          <a:xfrm>
            <a:off x="10661154" y="6591300"/>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11430000" cy="1501080"/>
          </a:xfrm>
          <a:prstGeom prst="rect">
            <a:avLst/>
          </a:prstGeom>
        </p:spPr>
      </p:pic>
      <p:pic>
        <p:nvPicPr>
          <p:cNvPr id="6" name="Image 4" descr="preencoded.png"/>
          <p:cNvPicPr>
            <a:picLocks noChangeAspect="1"/>
          </p:cNvPicPr>
          <p:nvPr/>
        </p:nvPicPr>
        <p:blipFill>
          <a:blip r:embed="rId6"/>
          <a:stretch>
            <a:fillRect/>
          </a:stretch>
        </p:blipFill>
        <p:spPr>
          <a:xfrm>
            <a:off x="619125" y="1395859"/>
            <a:ext cx="714375" cy="571500"/>
          </a:xfrm>
          <a:prstGeom prst="rect">
            <a:avLst/>
          </a:prstGeom>
        </p:spPr>
      </p:pic>
      <p:pic>
        <p:nvPicPr>
          <p:cNvPr id="7" name="Image 5" descr="preencoded.png"/>
          <p:cNvPicPr>
            <a:picLocks noChangeAspect="1"/>
          </p:cNvPicPr>
          <p:nvPr/>
        </p:nvPicPr>
        <p:blipFill>
          <a:blip r:embed="rId7"/>
          <a:stretch>
            <a:fillRect/>
          </a:stretch>
        </p:blipFill>
        <p:spPr>
          <a:xfrm>
            <a:off x="1619250" y="1186755"/>
            <a:ext cx="285750" cy="228600"/>
          </a:xfrm>
          <a:prstGeom prst="rect">
            <a:avLst/>
          </a:prstGeom>
        </p:spPr>
      </p:pic>
      <p:pic>
        <p:nvPicPr>
          <p:cNvPr id="8" name="Image 6" descr="preencoded.png"/>
          <p:cNvPicPr>
            <a:picLocks noChangeAspect="1"/>
          </p:cNvPicPr>
          <p:nvPr/>
        </p:nvPicPr>
        <p:blipFill>
          <a:blip r:embed="rId8"/>
          <a:stretch>
            <a:fillRect/>
          </a:stretch>
        </p:blipFill>
        <p:spPr>
          <a:xfrm>
            <a:off x="381000" y="2583061"/>
            <a:ext cx="5619750" cy="1661220"/>
          </a:xfrm>
          <a:prstGeom prst="rect">
            <a:avLst/>
          </a:prstGeom>
        </p:spPr>
      </p:pic>
      <p:pic>
        <p:nvPicPr>
          <p:cNvPr id="9" name="Image 7" descr="preencoded.png"/>
          <p:cNvPicPr>
            <a:picLocks noChangeAspect="1"/>
          </p:cNvPicPr>
          <p:nvPr/>
        </p:nvPicPr>
        <p:blipFill>
          <a:blip r:embed="rId9"/>
          <a:stretch>
            <a:fillRect/>
          </a:stretch>
        </p:blipFill>
        <p:spPr>
          <a:xfrm>
            <a:off x="571500" y="2873127"/>
            <a:ext cx="214313" cy="171450"/>
          </a:xfrm>
          <a:prstGeom prst="rect">
            <a:avLst/>
          </a:prstGeom>
        </p:spPr>
      </p:pic>
      <p:pic>
        <p:nvPicPr>
          <p:cNvPr id="10" name="Image 8" descr="preencoded.png"/>
          <p:cNvPicPr>
            <a:picLocks noChangeAspect="1"/>
          </p:cNvPicPr>
          <p:nvPr/>
        </p:nvPicPr>
        <p:blipFill>
          <a:blip r:embed="rId8"/>
          <a:stretch>
            <a:fillRect/>
          </a:stretch>
        </p:blipFill>
        <p:spPr>
          <a:xfrm>
            <a:off x="6191250" y="2583061"/>
            <a:ext cx="5619750" cy="1661220"/>
          </a:xfrm>
          <a:prstGeom prst="rect">
            <a:avLst/>
          </a:prstGeom>
        </p:spPr>
      </p:pic>
      <p:pic>
        <p:nvPicPr>
          <p:cNvPr id="11" name="Image 9" descr="preencoded.png"/>
          <p:cNvPicPr>
            <a:picLocks noChangeAspect="1"/>
          </p:cNvPicPr>
          <p:nvPr/>
        </p:nvPicPr>
        <p:blipFill>
          <a:blip r:embed="rId10"/>
          <a:stretch>
            <a:fillRect/>
          </a:stretch>
        </p:blipFill>
        <p:spPr>
          <a:xfrm>
            <a:off x="6381750" y="2873127"/>
            <a:ext cx="214313" cy="171450"/>
          </a:xfrm>
          <a:prstGeom prst="rect">
            <a:avLst/>
          </a:prstGeom>
        </p:spPr>
      </p:pic>
      <p:pic>
        <p:nvPicPr>
          <p:cNvPr id="12" name="Image 10" descr="preencoded.png"/>
          <p:cNvPicPr>
            <a:picLocks noChangeAspect="1"/>
          </p:cNvPicPr>
          <p:nvPr/>
        </p:nvPicPr>
        <p:blipFill>
          <a:blip r:embed="rId11"/>
          <a:stretch>
            <a:fillRect/>
          </a:stretch>
        </p:blipFill>
        <p:spPr>
          <a:xfrm>
            <a:off x="381000" y="4434780"/>
            <a:ext cx="5619750" cy="1661220"/>
          </a:xfrm>
          <a:prstGeom prst="rect">
            <a:avLst/>
          </a:prstGeom>
        </p:spPr>
      </p:pic>
      <p:pic>
        <p:nvPicPr>
          <p:cNvPr id="13" name="Image 11" descr="preencoded.png"/>
          <p:cNvPicPr>
            <a:picLocks noChangeAspect="1"/>
          </p:cNvPicPr>
          <p:nvPr/>
        </p:nvPicPr>
        <p:blipFill>
          <a:blip r:embed="rId12"/>
          <a:stretch>
            <a:fillRect/>
          </a:stretch>
        </p:blipFill>
        <p:spPr>
          <a:xfrm>
            <a:off x="571500" y="4724846"/>
            <a:ext cx="214313" cy="171450"/>
          </a:xfrm>
          <a:prstGeom prst="rect">
            <a:avLst/>
          </a:prstGeom>
        </p:spPr>
      </p:pic>
      <p:pic>
        <p:nvPicPr>
          <p:cNvPr id="14" name="Image 12" descr="preencoded.png"/>
          <p:cNvPicPr>
            <a:picLocks noChangeAspect="1"/>
          </p:cNvPicPr>
          <p:nvPr/>
        </p:nvPicPr>
        <p:blipFill>
          <a:blip r:embed="rId11"/>
          <a:stretch>
            <a:fillRect/>
          </a:stretch>
        </p:blipFill>
        <p:spPr>
          <a:xfrm>
            <a:off x="6191250" y="4434780"/>
            <a:ext cx="5619750" cy="1661220"/>
          </a:xfrm>
          <a:prstGeom prst="rect">
            <a:avLst/>
          </a:prstGeom>
        </p:spPr>
      </p:pic>
      <p:pic>
        <p:nvPicPr>
          <p:cNvPr id="15" name="Image 13" descr="preencoded.png"/>
          <p:cNvPicPr>
            <a:picLocks noChangeAspect="1"/>
          </p:cNvPicPr>
          <p:nvPr/>
        </p:nvPicPr>
        <p:blipFill>
          <a:blip r:embed="rId13"/>
          <a:stretch>
            <a:fillRect/>
          </a:stretch>
        </p:blipFill>
        <p:spPr>
          <a:xfrm>
            <a:off x="6381750" y="4724846"/>
            <a:ext cx="214313" cy="171450"/>
          </a:xfrm>
          <a:prstGeom prst="rect">
            <a:avLst/>
          </a:prstGeom>
        </p:spPr>
      </p:pic>
      <p:pic>
        <p:nvPicPr>
          <p:cNvPr id="16" name="Image 14" descr="preencoded.png"/>
          <p:cNvPicPr>
            <a:picLocks noChangeAspect="1"/>
          </p:cNvPicPr>
          <p:nvPr/>
        </p:nvPicPr>
        <p:blipFill>
          <a:blip r:embed="rId14"/>
          <a:stretch>
            <a:fillRect/>
          </a:stretch>
        </p:blipFill>
        <p:spPr>
          <a:xfrm>
            <a:off x="0" y="6477000"/>
            <a:ext cx="12192000" cy="381000"/>
          </a:xfrm>
          <a:prstGeom prst="rect">
            <a:avLst/>
          </a:prstGeom>
        </p:spPr>
      </p:pic>
      <p:sp>
        <p:nvSpPr>
          <p:cNvPr id="17"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Red Flags: When to Act Urgently</a:t>
            </a:r>
            <a:endParaRPr lang="en-US" sz="2100" dirty="0"/>
          </a:p>
        </p:txBody>
      </p:sp>
      <p:sp>
        <p:nvSpPr>
          <p:cNvPr id="18"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19" name="Text 2"/>
          <p:cNvSpPr/>
          <p:nvPr/>
        </p:nvSpPr>
        <p:spPr>
          <a:xfrm>
            <a:off x="2000250" y="1129605"/>
            <a:ext cx="101917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LIFE-THREATENING EMERGENCY: CALL 999</a:t>
            </a:r>
            <a:endParaRPr lang="en-US" sz="1800" dirty="0"/>
          </a:p>
        </p:txBody>
      </p:sp>
      <p:sp>
        <p:nvSpPr>
          <p:cNvPr id="20" name="Text 3"/>
          <p:cNvSpPr/>
          <p:nvPr/>
        </p:nvSpPr>
        <p:spPr>
          <a:xfrm>
            <a:off x="1619250" y="1567755"/>
            <a:ext cx="9953625" cy="586680"/>
          </a:xfrm>
          <a:prstGeom prst="rect">
            <a:avLst/>
          </a:prstGeom>
          <a:noFill/>
          <a:ln/>
        </p:spPr>
        <p:txBody>
          <a:bodyPr vert="horz" wrap="square" lIns="0" tIns="0" rIns="0" bIns="0" rtlCol="0" anchor="ctr"/>
          <a:lstStyle/>
          <a:p>
            <a:pPr marL="0" indent="0">
              <a:lnSpc>
                <a:spcPts val="2310"/>
              </a:lnSpc>
              <a:buNone/>
            </a:pPr>
            <a:r>
              <a:rPr lang="en-US" sz="1650" b="1" dirty="0">
                <a:solidFill>
                  <a:srgbClr val="FFFFFF"/>
                </a:solidFill>
              </a:rPr>
              <a:t>Acute Pulmonary Oedema:</a:t>
            </a:r>
            <a:r>
              <a:rPr lang="en-US" sz="1650" dirty="0">
                <a:solidFill>
                  <a:srgbClr val="FFFFFF"/>
                </a:solidFill>
              </a:rPr>
              <a:t> Acute onset breathlessness + raised JVP + bilateral basal crackles. Immediate hospital admission required.</a:t>
            </a:r>
            <a:endParaRPr lang="en-US" sz="1650" dirty="0"/>
          </a:p>
        </p:txBody>
      </p:sp>
      <p:sp>
        <p:nvSpPr>
          <p:cNvPr id="21" name="Text 4"/>
          <p:cNvSpPr/>
          <p:nvPr/>
        </p:nvSpPr>
        <p:spPr>
          <a:xfrm>
            <a:off x="928688" y="2830264"/>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New Symptoms + Post-MI</a:t>
            </a:r>
            <a:endParaRPr lang="en-US" sz="1350" dirty="0"/>
          </a:p>
        </p:txBody>
      </p:sp>
      <p:sp>
        <p:nvSpPr>
          <p:cNvPr id="22" name="Text 5"/>
          <p:cNvSpPr/>
          <p:nvPr/>
        </p:nvSpPr>
        <p:spPr>
          <a:xfrm>
            <a:off x="571500" y="3201739"/>
            <a:ext cx="5238750" cy="79533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New onset HF symptoms in a patient with a history of Myocardial Infarction.</a:t>
            </a:r>
            <a:r>
              <a:rPr lang="en-US" sz="1125" b="1" dirty="0">
                <a:solidFill>
                  <a:srgbClr val="C0392B"/>
                </a:solidFill>
              </a:rPr>
              <a:t>URGENT REFERRAL (2-WEEK PATHWAY)</a:t>
            </a:r>
            <a:endParaRPr lang="en-US" sz="1275" dirty="0"/>
          </a:p>
        </p:txBody>
      </p:sp>
      <p:sp>
        <p:nvSpPr>
          <p:cNvPr id="23" name="Text 6"/>
          <p:cNvSpPr/>
          <p:nvPr/>
        </p:nvSpPr>
        <p:spPr>
          <a:xfrm>
            <a:off x="6738938" y="2830264"/>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Syncope in Known HF</a:t>
            </a:r>
            <a:endParaRPr lang="en-US" sz="1350" dirty="0"/>
          </a:p>
        </p:txBody>
      </p:sp>
      <p:sp>
        <p:nvSpPr>
          <p:cNvPr id="24" name="Text 7"/>
          <p:cNvSpPr/>
          <p:nvPr/>
        </p:nvSpPr>
        <p:spPr>
          <a:xfrm>
            <a:off x="6381750" y="3201739"/>
            <a:ext cx="5238750" cy="79533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Loss of consciousness in a patient with established heart failure. High risk of Ventricular Tachycardia (VT).</a:t>
            </a:r>
            <a:r>
              <a:rPr lang="en-US" sz="1125" b="1" dirty="0">
                <a:solidFill>
                  <a:srgbClr val="C0392B"/>
                </a:solidFill>
              </a:rPr>
              <a:t>SAME-DAY SPECIALIST ASSESSMENT</a:t>
            </a:r>
            <a:endParaRPr lang="en-US" sz="1275" dirty="0"/>
          </a:p>
        </p:txBody>
      </p:sp>
      <p:sp>
        <p:nvSpPr>
          <p:cNvPr id="25" name="Text 8"/>
          <p:cNvSpPr/>
          <p:nvPr/>
        </p:nvSpPr>
        <p:spPr>
          <a:xfrm>
            <a:off x="928688" y="4681984"/>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Refractory Worsening</a:t>
            </a:r>
            <a:endParaRPr lang="en-US" sz="1350" dirty="0"/>
          </a:p>
        </p:txBody>
      </p:sp>
      <p:sp>
        <p:nvSpPr>
          <p:cNvPr id="26" name="Text 9"/>
          <p:cNvSpPr/>
          <p:nvPr/>
        </p:nvSpPr>
        <p:spPr>
          <a:xfrm>
            <a:off x="571500" y="5053459"/>
            <a:ext cx="5238750" cy="79533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Worsening symptoms (oedema/breathlessness) despite increase in oral diuretic doses.</a:t>
            </a:r>
            <a:r>
              <a:rPr lang="en-US" sz="1125" b="1" dirty="0">
                <a:solidFill>
                  <a:srgbClr val="C0392B"/>
                </a:solidFill>
              </a:rPr>
              <a:t>SAME-DAY HF NURSE / CARDIO ADVICE</a:t>
            </a:r>
            <a:endParaRPr lang="en-US" sz="1275" dirty="0"/>
          </a:p>
        </p:txBody>
      </p:sp>
      <p:sp>
        <p:nvSpPr>
          <p:cNvPr id="27" name="Text 10"/>
          <p:cNvSpPr/>
          <p:nvPr/>
        </p:nvSpPr>
        <p:spPr>
          <a:xfrm>
            <a:off x="6738938" y="4681984"/>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Symptomatic Hypotension</a:t>
            </a:r>
            <a:endParaRPr lang="en-US" sz="1350" dirty="0"/>
          </a:p>
        </p:txBody>
      </p:sp>
      <p:sp>
        <p:nvSpPr>
          <p:cNvPr id="28" name="Text 11"/>
          <p:cNvSpPr/>
          <p:nvPr/>
        </p:nvSpPr>
        <p:spPr>
          <a:xfrm>
            <a:off x="6381750" y="5053459"/>
            <a:ext cx="5238750" cy="79533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Severe symptomatic hypotension on HF medications preventing essential titration or causing falls.</a:t>
            </a:r>
            <a:r>
              <a:rPr lang="en-US" sz="1125" b="1" dirty="0">
                <a:solidFill>
                  <a:srgbClr val="C0392B"/>
                </a:solidFill>
              </a:rPr>
              <a:t>SAME-DAY CLINICAL REVIEW</a:t>
            </a:r>
            <a:endParaRPr lang="en-US" sz="1275" dirty="0"/>
          </a:p>
        </p:txBody>
      </p:sp>
      <p:sp>
        <p:nvSpPr>
          <p:cNvPr id="29" name="Text 12"/>
          <p:cNvSpPr/>
          <p:nvPr/>
        </p:nvSpPr>
        <p:spPr>
          <a:xfrm>
            <a:off x="381000" y="658177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Bradford VTS Teaching Deck: Heart Failure</a:t>
            </a:r>
            <a:endParaRPr lang="en-US" sz="900" dirty="0"/>
          </a:p>
        </p:txBody>
      </p:sp>
      <p:sp>
        <p:nvSpPr>
          <p:cNvPr id="30" name="Text 13"/>
          <p:cNvSpPr/>
          <p:nvPr/>
        </p:nvSpPr>
        <p:spPr>
          <a:xfrm>
            <a:off x="10661154" y="6581775"/>
            <a:ext cx="15308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558105"/>
          </a:xfrm>
          <a:prstGeom prst="rect">
            <a:avLst/>
          </a:prstGeom>
        </p:spPr>
      </p:pic>
      <p:pic>
        <p:nvPicPr>
          <p:cNvPr id="5" name="Image 3" descr="preencoded.png"/>
          <p:cNvPicPr>
            <a:picLocks noChangeAspect="1"/>
          </p:cNvPicPr>
          <p:nvPr/>
        </p:nvPicPr>
        <p:blipFill>
          <a:blip r:embed="rId5"/>
          <a:stretch>
            <a:fillRect/>
          </a:stretch>
        </p:blipFill>
        <p:spPr>
          <a:xfrm>
            <a:off x="571500" y="1703040"/>
            <a:ext cx="11049000" cy="3790950"/>
          </a:xfrm>
          <a:prstGeom prst="rect">
            <a:avLst/>
          </a:prstGeom>
        </p:spPr>
      </p:pic>
      <p:pic>
        <p:nvPicPr>
          <p:cNvPr id="6" name="Image 4" descr="preencoded.png"/>
          <p:cNvPicPr>
            <a:picLocks noChangeAspect="1"/>
          </p:cNvPicPr>
          <p:nvPr/>
        </p:nvPicPr>
        <p:blipFill>
          <a:blip r:embed="rId6"/>
          <a:stretch>
            <a:fillRect/>
          </a:stretch>
        </p:blipFill>
        <p:spPr>
          <a:xfrm>
            <a:off x="952500" y="2103090"/>
            <a:ext cx="381000" cy="304800"/>
          </a:xfrm>
          <a:prstGeom prst="rect">
            <a:avLst/>
          </a:prstGeom>
        </p:spPr>
      </p:pic>
      <p:pic>
        <p:nvPicPr>
          <p:cNvPr id="7" name="Image 5" descr="preencoded.png"/>
          <p:cNvPicPr>
            <a:picLocks noChangeAspect="1"/>
          </p:cNvPicPr>
          <p:nvPr/>
        </p:nvPicPr>
        <p:blipFill>
          <a:blip r:embed="rId7"/>
          <a:stretch>
            <a:fillRect/>
          </a:stretch>
        </p:blipFill>
        <p:spPr>
          <a:xfrm>
            <a:off x="952500" y="2712690"/>
            <a:ext cx="333375" cy="333375"/>
          </a:xfrm>
          <a:prstGeom prst="rect">
            <a:avLst/>
          </a:prstGeom>
        </p:spPr>
      </p:pic>
      <p:pic>
        <p:nvPicPr>
          <p:cNvPr id="8" name="Image 6" descr="preencoded.png"/>
          <p:cNvPicPr>
            <a:picLocks noChangeAspect="1"/>
          </p:cNvPicPr>
          <p:nvPr/>
        </p:nvPicPr>
        <p:blipFill>
          <a:blip r:embed="rId8"/>
          <a:stretch>
            <a:fillRect/>
          </a:stretch>
        </p:blipFill>
        <p:spPr>
          <a:xfrm>
            <a:off x="1023938" y="2803178"/>
            <a:ext cx="190500" cy="152400"/>
          </a:xfrm>
          <a:prstGeom prst="rect">
            <a:avLst/>
          </a:prstGeom>
        </p:spPr>
      </p:pic>
      <p:pic>
        <p:nvPicPr>
          <p:cNvPr id="9" name="Image 7" descr="preencoded.png"/>
          <p:cNvPicPr>
            <a:picLocks noChangeAspect="1"/>
          </p:cNvPicPr>
          <p:nvPr/>
        </p:nvPicPr>
        <p:blipFill>
          <a:blip r:embed="rId7"/>
          <a:stretch>
            <a:fillRect/>
          </a:stretch>
        </p:blipFill>
        <p:spPr>
          <a:xfrm>
            <a:off x="952500" y="3446115"/>
            <a:ext cx="333375" cy="333375"/>
          </a:xfrm>
          <a:prstGeom prst="rect">
            <a:avLst/>
          </a:prstGeom>
        </p:spPr>
      </p:pic>
      <p:pic>
        <p:nvPicPr>
          <p:cNvPr id="10" name="Image 8" descr="preencoded.png"/>
          <p:cNvPicPr>
            <a:picLocks noChangeAspect="1"/>
          </p:cNvPicPr>
          <p:nvPr/>
        </p:nvPicPr>
        <p:blipFill>
          <a:blip r:embed="rId9"/>
          <a:stretch>
            <a:fillRect/>
          </a:stretch>
        </p:blipFill>
        <p:spPr>
          <a:xfrm>
            <a:off x="1023938" y="3536603"/>
            <a:ext cx="190500" cy="152400"/>
          </a:xfrm>
          <a:prstGeom prst="rect">
            <a:avLst/>
          </a:prstGeom>
        </p:spPr>
      </p:pic>
      <p:pic>
        <p:nvPicPr>
          <p:cNvPr id="11" name="Image 9" descr="preencoded.png"/>
          <p:cNvPicPr>
            <a:picLocks noChangeAspect="1"/>
          </p:cNvPicPr>
          <p:nvPr/>
        </p:nvPicPr>
        <p:blipFill>
          <a:blip r:embed="rId7"/>
          <a:stretch>
            <a:fillRect/>
          </a:stretch>
        </p:blipFill>
        <p:spPr>
          <a:xfrm>
            <a:off x="952500" y="4179540"/>
            <a:ext cx="333375" cy="333375"/>
          </a:xfrm>
          <a:prstGeom prst="rect">
            <a:avLst/>
          </a:prstGeom>
        </p:spPr>
      </p:pic>
      <p:pic>
        <p:nvPicPr>
          <p:cNvPr id="12" name="Image 10" descr="preencoded.png"/>
          <p:cNvPicPr>
            <a:picLocks noChangeAspect="1"/>
          </p:cNvPicPr>
          <p:nvPr/>
        </p:nvPicPr>
        <p:blipFill>
          <a:blip r:embed="rId10"/>
          <a:stretch>
            <a:fillRect/>
          </a:stretch>
        </p:blipFill>
        <p:spPr>
          <a:xfrm>
            <a:off x="1023938" y="4270028"/>
            <a:ext cx="190500" cy="152400"/>
          </a:xfrm>
          <a:prstGeom prst="rect">
            <a:avLst/>
          </a:prstGeom>
        </p:spPr>
      </p:pic>
      <p:pic>
        <p:nvPicPr>
          <p:cNvPr id="13" name="Image 11" descr="preencoded.png"/>
          <p:cNvPicPr>
            <a:picLocks noChangeAspect="1"/>
          </p:cNvPicPr>
          <p:nvPr/>
        </p:nvPicPr>
        <p:blipFill>
          <a:blip r:embed="rId11"/>
          <a:stretch>
            <a:fillRect/>
          </a:stretch>
        </p:blipFill>
        <p:spPr>
          <a:xfrm>
            <a:off x="6286500" y="2712690"/>
            <a:ext cx="333375" cy="333375"/>
          </a:xfrm>
          <a:prstGeom prst="rect">
            <a:avLst/>
          </a:prstGeom>
        </p:spPr>
      </p:pic>
      <p:pic>
        <p:nvPicPr>
          <p:cNvPr id="14" name="Image 12" descr="preencoded.png"/>
          <p:cNvPicPr>
            <a:picLocks noChangeAspect="1"/>
          </p:cNvPicPr>
          <p:nvPr/>
        </p:nvPicPr>
        <p:blipFill>
          <a:blip r:embed="rId12"/>
          <a:stretch>
            <a:fillRect/>
          </a:stretch>
        </p:blipFill>
        <p:spPr>
          <a:xfrm>
            <a:off x="6357938" y="2803178"/>
            <a:ext cx="190500" cy="152400"/>
          </a:xfrm>
          <a:prstGeom prst="rect">
            <a:avLst/>
          </a:prstGeom>
        </p:spPr>
      </p:pic>
      <p:pic>
        <p:nvPicPr>
          <p:cNvPr id="15" name="Image 13" descr="preencoded.png"/>
          <p:cNvPicPr>
            <a:picLocks noChangeAspect="1"/>
          </p:cNvPicPr>
          <p:nvPr/>
        </p:nvPicPr>
        <p:blipFill>
          <a:blip r:embed="rId11"/>
          <a:stretch>
            <a:fillRect/>
          </a:stretch>
        </p:blipFill>
        <p:spPr>
          <a:xfrm>
            <a:off x="6286500" y="3446115"/>
            <a:ext cx="333375" cy="333375"/>
          </a:xfrm>
          <a:prstGeom prst="rect">
            <a:avLst/>
          </a:prstGeom>
        </p:spPr>
      </p:pic>
      <p:pic>
        <p:nvPicPr>
          <p:cNvPr id="16" name="Image 14" descr="preencoded.png"/>
          <p:cNvPicPr>
            <a:picLocks noChangeAspect="1"/>
          </p:cNvPicPr>
          <p:nvPr/>
        </p:nvPicPr>
        <p:blipFill>
          <a:blip r:embed="rId13"/>
          <a:stretch>
            <a:fillRect/>
          </a:stretch>
        </p:blipFill>
        <p:spPr>
          <a:xfrm>
            <a:off x="6357938" y="3536603"/>
            <a:ext cx="190500" cy="152400"/>
          </a:xfrm>
          <a:prstGeom prst="rect">
            <a:avLst/>
          </a:prstGeom>
        </p:spPr>
      </p:pic>
      <p:pic>
        <p:nvPicPr>
          <p:cNvPr id="17" name="Image 15" descr="preencoded.png"/>
          <p:cNvPicPr>
            <a:picLocks noChangeAspect="1"/>
          </p:cNvPicPr>
          <p:nvPr/>
        </p:nvPicPr>
        <p:blipFill>
          <a:blip r:embed="rId11"/>
          <a:stretch>
            <a:fillRect/>
          </a:stretch>
        </p:blipFill>
        <p:spPr>
          <a:xfrm>
            <a:off x="6286500" y="4179540"/>
            <a:ext cx="333375" cy="333375"/>
          </a:xfrm>
          <a:prstGeom prst="rect">
            <a:avLst/>
          </a:prstGeom>
        </p:spPr>
      </p:pic>
      <p:pic>
        <p:nvPicPr>
          <p:cNvPr id="18" name="Image 16" descr="preencoded.png"/>
          <p:cNvPicPr>
            <a:picLocks noChangeAspect="1"/>
          </p:cNvPicPr>
          <p:nvPr/>
        </p:nvPicPr>
        <p:blipFill>
          <a:blip r:embed="rId14"/>
          <a:stretch>
            <a:fillRect/>
          </a:stretch>
        </p:blipFill>
        <p:spPr>
          <a:xfrm>
            <a:off x="6357938" y="4270028"/>
            <a:ext cx="190500" cy="152400"/>
          </a:xfrm>
          <a:prstGeom prst="rect">
            <a:avLst/>
          </a:prstGeom>
        </p:spPr>
      </p:pic>
      <p:pic>
        <p:nvPicPr>
          <p:cNvPr id="19" name="Image 17" descr="preencoded.png"/>
          <p:cNvPicPr>
            <a:picLocks noChangeAspect="1"/>
          </p:cNvPicPr>
          <p:nvPr/>
        </p:nvPicPr>
        <p:blipFill>
          <a:blip r:embed="rId15"/>
          <a:stretch>
            <a:fillRect/>
          </a:stretch>
        </p:blipFill>
        <p:spPr>
          <a:xfrm>
            <a:off x="0" y="6400800"/>
            <a:ext cx="12192000" cy="457200"/>
          </a:xfrm>
          <a:prstGeom prst="rect">
            <a:avLst/>
          </a:prstGeom>
        </p:spPr>
      </p:pic>
      <p:sp>
        <p:nvSpPr>
          <p:cNvPr id="20" name="Text 0"/>
          <p:cNvSpPr/>
          <p:nvPr/>
        </p:nvSpPr>
        <p:spPr>
          <a:xfrm>
            <a:off x="714375" y="381000"/>
            <a:ext cx="10906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Common Pitfalls in Heart Failure</a:t>
            </a:r>
            <a:endParaRPr lang="en-US" sz="2100" dirty="0"/>
          </a:p>
        </p:txBody>
      </p:sp>
      <p:sp>
        <p:nvSpPr>
          <p:cNvPr id="21" name="Text 1"/>
          <p:cNvSpPr/>
          <p:nvPr/>
        </p:nvSpPr>
        <p:spPr>
          <a:xfrm>
            <a:off x="714375" y="739080"/>
            <a:ext cx="10906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2" name="Text 2"/>
          <p:cNvSpPr/>
          <p:nvPr/>
        </p:nvSpPr>
        <p:spPr>
          <a:xfrm>
            <a:off x="1476375" y="2084040"/>
            <a:ext cx="685800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39C12"/>
                </a:solidFill>
              </a:rPr>
              <a:t>AVOIDABLE CLINICAL ERRORS</a:t>
            </a:r>
            <a:endParaRPr lang="en-US" sz="1800" dirty="0"/>
          </a:p>
        </p:txBody>
      </p:sp>
      <p:sp>
        <p:nvSpPr>
          <p:cNvPr id="23" name="Text 3"/>
          <p:cNvSpPr/>
          <p:nvPr/>
        </p:nvSpPr>
        <p:spPr>
          <a:xfrm>
            <a:off x="1428750" y="2712690"/>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Beta-Blockers in Decompensated HF</a:t>
            </a:r>
            <a:endParaRPr lang="en-US" sz="1350" dirty="0"/>
          </a:p>
        </p:txBody>
      </p:sp>
      <p:sp>
        <p:nvSpPr>
          <p:cNvPr id="24" name="Text 4"/>
          <p:cNvSpPr/>
          <p:nvPr/>
        </p:nvSpPr>
        <p:spPr>
          <a:xfrm>
            <a:off x="1428750" y="3007965"/>
            <a:ext cx="10763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Never start in "wet" patients; worsens congestion and symptoms.</a:t>
            </a:r>
            <a:endParaRPr lang="en-US" sz="1125" dirty="0"/>
          </a:p>
        </p:txBody>
      </p:sp>
      <p:sp>
        <p:nvSpPr>
          <p:cNvPr id="25" name="Text 5"/>
          <p:cNvSpPr/>
          <p:nvPr/>
        </p:nvSpPr>
        <p:spPr>
          <a:xfrm>
            <a:off x="1428750" y="3446115"/>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Inappropriate NSAID Prescribing</a:t>
            </a:r>
            <a:endParaRPr lang="en-US" sz="1350" dirty="0"/>
          </a:p>
        </p:txBody>
      </p:sp>
      <p:sp>
        <p:nvSpPr>
          <p:cNvPr id="26" name="Text 6"/>
          <p:cNvSpPr/>
          <p:nvPr/>
        </p:nvSpPr>
        <p:spPr>
          <a:xfrm>
            <a:off x="1428750" y="3741390"/>
            <a:ext cx="10763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Can precipitate acute decompensation and worsen renal function.</a:t>
            </a:r>
            <a:endParaRPr lang="en-US" sz="1125" dirty="0"/>
          </a:p>
        </p:txBody>
      </p:sp>
      <p:sp>
        <p:nvSpPr>
          <p:cNvPr id="27" name="Text 7"/>
          <p:cNvSpPr/>
          <p:nvPr/>
        </p:nvSpPr>
        <p:spPr>
          <a:xfrm>
            <a:off x="1428750" y="4179540"/>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Missing MRA Monitoring</a:t>
            </a:r>
            <a:endParaRPr lang="en-US" sz="1350" dirty="0"/>
          </a:p>
        </p:txBody>
      </p:sp>
      <p:sp>
        <p:nvSpPr>
          <p:cNvPr id="28" name="Text 8"/>
          <p:cNvSpPr/>
          <p:nvPr/>
        </p:nvSpPr>
        <p:spPr>
          <a:xfrm>
            <a:off x="1428750" y="4474815"/>
            <a:ext cx="447675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Always check K+ and eGFR before starting or up-titrating spironolactone.</a:t>
            </a:r>
            <a:endParaRPr lang="en-US" sz="1125" dirty="0"/>
          </a:p>
        </p:txBody>
      </p:sp>
      <p:sp>
        <p:nvSpPr>
          <p:cNvPr id="29" name="Text 9"/>
          <p:cNvSpPr/>
          <p:nvPr/>
        </p:nvSpPr>
        <p:spPr>
          <a:xfrm>
            <a:off x="6762750" y="2712690"/>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Diuretic "Reflex" Treatment</a:t>
            </a:r>
            <a:endParaRPr lang="en-US" sz="1350" dirty="0"/>
          </a:p>
        </p:txBody>
      </p:sp>
      <p:sp>
        <p:nvSpPr>
          <p:cNvPr id="30" name="Text 10"/>
          <p:cNvSpPr/>
          <p:nvPr/>
        </p:nvSpPr>
        <p:spPr>
          <a:xfrm>
            <a:off x="6762750" y="3007965"/>
            <a:ext cx="5429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Treating ankle oedema with furosemide without investigating for HF.</a:t>
            </a:r>
            <a:endParaRPr lang="en-US" sz="1125" dirty="0"/>
          </a:p>
        </p:txBody>
      </p:sp>
      <p:sp>
        <p:nvSpPr>
          <p:cNvPr id="31" name="Text 11"/>
          <p:cNvSpPr/>
          <p:nvPr/>
        </p:nvSpPr>
        <p:spPr>
          <a:xfrm>
            <a:off x="6762750" y="344611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Dismissing HFpEF Severity</a:t>
            </a:r>
            <a:endParaRPr lang="en-US" sz="1350" dirty="0"/>
          </a:p>
        </p:txBody>
      </p:sp>
      <p:sp>
        <p:nvSpPr>
          <p:cNvPr id="32" name="Text 12"/>
          <p:cNvSpPr/>
          <p:nvPr/>
        </p:nvSpPr>
        <p:spPr>
          <a:xfrm>
            <a:off x="6762750" y="3741390"/>
            <a:ext cx="5429250" cy="200025"/>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Assuming "normal heart" because EF is ≥50%; mortality remains high.</a:t>
            </a:r>
            <a:endParaRPr lang="en-US" sz="1125" dirty="0"/>
          </a:p>
        </p:txBody>
      </p:sp>
      <p:sp>
        <p:nvSpPr>
          <p:cNvPr id="33" name="Text 13"/>
          <p:cNvSpPr/>
          <p:nvPr/>
        </p:nvSpPr>
        <p:spPr>
          <a:xfrm>
            <a:off x="6762750" y="4179540"/>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Neglecting ICD Deactivation</a:t>
            </a:r>
            <a:endParaRPr lang="en-US" sz="1350" dirty="0"/>
          </a:p>
        </p:txBody>
      </p:sp>
      <p:sp>
        <p:nvSpPr>
          <p:cNvPr id="34" name="Text 14"/>
          <p:cNvSpPr/>
          <p:nvPr/>
        </p:nvSpPr>
        <p:spPr>
          <a:xfrm>
            <a:off x="6762750" y="4474815"/>
            <a:ext cx="447675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rPr>
              <a:t>Failing to discuss deactivation near end-of-life results in distressing shocks.</a:t>
            </a:r>
            <a:endParaRPr lang="en-US" sz="1125" dirty="0"/>
          </a:p>
        </p:txBody>
      </p:sp>
      <p:sp>
        <p:nvSpPr>
          <p:cNvPr id="35" name="Text 15"/>
          <p:cNvSpPr/>
          <p:nvPr/>
        </p:nvSpPr>
        <p:spPr>
          <a:xfrm>
            <a:off x="571500" y="6543675"/>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
        <p:nvSpPr>
          <p:cNvPr id="36" name="Text 16"/>
          <p:cNvSpPr/>
          <p:nvPr/>
        </p:nvSpPr>
        <p:spPr>
          <a:xfrm>
            <a:off x="9728150" y="6543675"/>
            <a:ext cx="24638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BDC3C7"/>
                </a:solidFill>
              </a:rPr>
              <a:t>BRADFORD VTS TEACHING DECK</a:t>
            </a:r>
            <a:endParaRPr lang="en-US" sz="9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571500" y="381000"/>
            <a:ext cx="11049000" cy="558105"/>
          </a:xfrm>
          <a:prstGeom prst="rect">
            <a:avLst/>
          </a:prstGeom>
        </p:spPr>
      </p:pic>
      <p:pic>
        <p:nvPicPr>
          <p:cNvPr id="4" name="Image 2" descr="preencoded.png"/>
          <p:cNvPicPr>
            <a:picLocks noChangeAspect="1"/>
          </p:cNvPicPr>
          <p:nvPr/>
        </p:nvPicPr>
        <p:blipFill>
          <a:blip r:embed="rId5"/>
          <a:stretch>
            <a:fillRect/>
          </a:stretch>
        </p:blipFill>
        <p:spPr>
          <a:xfrm>
            <a:off x="571500" y="1177230"/>
            <a:ext cx="5381625" cy="2364135"/>
          </a:xfrm>
          <a:prstGeom prst="rect">
            <a:avLst/>
          </a:prstGeom>
        </p:spPr>
      </p:pic>
      <p:pic>
        <p:nvPicPr>
          <p:cNvPr id="5" name="Image 3" descr="preencoded.png"/>
          <p:cNvPicPr>
            <a:picLocks noChangeAspect="1"/>
          </p:cNvPicPr>
          <p:nvPr/>
        </p:nvPicPr>
        <p:blipFill>
          <a:blip r:embed="rId6"/>
          <a:stretch>
            <a:fillRect/>
          </a:stretch>
        </p:blipFill>
        <p:spPr>
          <a:xfrm>
            <a:off x="762000" y="1408212"/>
            <a:ext cx="238125" cy="190500"/>
          </a:xfrm>
          <a:prstGeom prst="rect">
            <a:avLst/>
          </a:prstGeom>
        </p:spPr>
      </p:pic>
      <p:pic>
        <p:nvPicPr>
          <p:cNvPr id="6" name="Image 4" descr="preencoded.png"/>
          <p:cNvPicPr>
            <a:picLocks noChangeAspect="1"/>
          </p:cNvPicPr>
          <p:nvPr/>
        </p:nvPicPr>
        <p:blipFill>
          <a:blip r:embed="rId7"/>
          <a:stretch>
            <a:fillRect/>
          </a:stretch>
        </p:blipFill>
        <p:spPr>
          <a:xfrm>
            <a:off x="762000" y="1801118"/>
            <a:ext cx="2000250" cy="381000"/>
          </a:xfrm>
          <a:prstGeom prst="rect">
            <a:avLst/>
          </a:prstGeom>
        </p:spPr>
      </p:pic>
      <p:pic>
        <p:nvPicPr>
          <p:cNvPr id="7" name="Image 5" descr="preencoded.png"/>
          <p:cNvPicPr>
            <a:picLocks noChangeAspect="1"/>
          </p:cNvPicPr>
          <p:nvPr/>
        </p:nvPicPr>
        <p:blipFill>
          <a:blip r:embed="rId8"/>
          <a:stretch>
            <a:fillRect/>
          </a:stretch>
        </p:blipFill>
        <p:spPr>
          <a:xfrm>
            <a:off x="2762250" y="1801118"/>
            <a:ext cx="3000375" cy="381000"/>
          </a:xfrm>
          <a:prstGeom prst="rect">
            <a:avLst/>
          </a:prstGeom>
        </p:spPr>
      </p:pic>
      <p:pic>
        <p:nvPicPr>
          <p:cNvPr id="8" name="Image 6" descr="preencoded.png"/>
          <p:cNvPicPr>
            <a:picLocks noChangeAspect="1"/>
          </p:cNvPicPr>
          <p:nvPr/>
        </p:nvPicPr>
        <p:blipFill>
          <a:blip r:embed="rId7"/>
          <a:stretch>
            <a:fillRect/>
          </a:stretch>
        </p:blipFill>
        <p:spPr>
          <a:xfrm>
            <a:off x="762000" y="2182118"/>
            <a:ext cx="2000250" cy="381000"/>
          </a:xfrm>
          <a:prstGeom prst="rect">
            <a:avLst/>
          </a:prstGeom>
        </p:spPr>
      </p:pic>
      <p:pic>
        <p:nvPicPr>
          <p:cNvPr id="9" name="Image 7" descr="preencoded.png"/>
          <p:cNvPicPr>
            <a:picLocks noChangeAspect="1"/>
          </p:cNvPicPr>
          <p:nvPr/>
        </p:nvPicPr>
        <p:blipFill>
          <a:blip r:embed="rId8"/>
          <a:stretch>
            <a:fillRect/>
          </a:stretch>
        </p:blipFill>
        <p:spPr>
          <a:xfrm>
            <a:off x="2762250" y="2182118"/>
            <a:ext cx="3000375" cy="381000"/>
          </a:xfrm>
          <a:prstGeom prst="rect">
            <a:avLst/>
          </a:prstGeom>
        </p:spPr>
      </p:pic>
      <p:pic>
        <p:nvPicPr>
          <p:cNvPr id="10" name="Image 8" descr="preencoded.png"/>
          <p:cNvPicPr>
            <a:picLocks noChangeAspect="1"/>
          </p:cNvPicPr>
          <p:nvPr/>
        </p:nvPicPr>
        <p:blipFill>
          <a:blip r:embed="rId7"/>
          <a:stretch>
            <a:fillRect/>
          </a:stretch>
        </p:blipFill>
        <p:spPr>
          <a:xfrm>
            <a:off x="762000" y="2563118"/>
            <a:ext cx="2000250" cy="381000"/>
          </a:xfrm>
          <a:prstGeom prst="rect">
            <a:avLst/>
          </a:prstGeom>
        </p:spPr>
      </p:pic>
      <p:pic>
        <p:nvPicPr>
          <p:cNvPr id="11" name="Image 9" descr="preencoded.png"/>
          <p:cNvPicPr>
            <a:picLocks noChangeAspect="1"/>
          </p:cNvPicPr>
          <p:nvPr/>
        </p:nvPicPr>
        <p:blipFill>
          <a:blip r:embed="rId8"/>
          <a:stretch>
            <a:fillRect/>
          </a:stretch>
        </p:blipFill>
        <p:spPr>
          <a:xfrm>
            <a:off x="2762250" y="2563118"/>
            <a:ext cx="3000375" cy="381000"/>
          </a:xfrm>
          <a:prstGeom prst="rect">
            <a:avLst/>
          </a:prstGeom>
        </p:spPr>
      </p:pic>
      <p:pic>
        <p:nvPicPr>
          <p:cNvPr id="12" name="Image 10" descr="preencoded.png"/>
          <p:cNvPicPr>
            <a:picLocks noChangeAspect="1"/>
          </p:cNvPicPr>
          <p:nvPr/>
        </p:nvPicPr>
        <p:blipFill>
          <a:blip r:embed="rId5"/>
          <a:stretch>
            <a:fillRect/>
          </a:stretch>
        </p:blipFill>
        <p:spPr>
          <a:xfrm>
            <a:off x="571500" y="3731865"/>
            <a:ext cx="5381625" cy="2364135"/>
          </a:xfrm>
          <a:prstGeom prst="rect">
            <a:avLst/>
          </a:prstGeom>
        </p:spPr>
      </p:pic>
      <p:pic>
        <p:nvPicPr>
          <p:cNvPr id="13" name="Image 11" descr="preencoded.png"/>
          <p:cNvPicPr>
            <a:picLocks noChangeAspect="1"/>
          </p:cNvPicPr>
          <p:nvPr/>
        </p:nvPicPr>
        <p:blipFill>
          <a:blip r:embed="rId9"/>
          <a:stretch>
            <a:fillRect/>
          </a:stretch>
        </p:blipFill>
        <p:spPr>
          <a:xfrm>
            <a:off x="762000" y="3962846"/>
            <a:ext cx="238125" cy="190500"/>
          </a:xfrm>
          <a:prstGeom prst="rect">
            <a:avLst/>
          </a:prstGeom>
        </p:spPr>
      </p:pic>
      <p:pic>
        <p:nvPicPr>
          <p:cNvPr id="14" name="Image 12" descr="preencoded.png"/>
          <p:cNvPicPr>
            <a:picLocks noChangeAspect="1"/>
          </p:cNvPicPr>
          <p:nvPr/>
        </p:nvPicPr>
        <p:blipFill>
          <a:blip r:embed="rId10"/>
          <a:stretch>
            <a:fillRect/>
          </a:stretch>
        </p:blipFill>
        <p:spPr>
          <a:xfrm>
            <a:off x="6238875" y="1177230"/>
            <a:ext cx="5381625" cy="2315766"/>
          </a:xfrm>
          <a:prstGeom prst="rect">
            <a:avLst/>
          </a:prstGeom>
        </p:spPr>
      </p:pic>
      <p:pic>
        <p:nvPicPr>
          <p:cNvPr id="15" name="Image 13" descr="preencoded.png"/>
          <p:cNvPicPr>
            <a:picLocks noChangeAspect="1"/>
          </p:cNvPicPr>
          <p:nvPr/>
        </p:nvPicPr>
        <p:blipFill>
          <a:blip r:embed="rId11"/>
          <a:stretch>
            <a:fillRect/>
          </a:stretch>
        </p:blipFill>
        <p:spPr>
          <a:xfrm>
            <a:off x="6429375" y="1408212"/>
            <a:ext cx="238125" cy="190500"/>
          </a:xfrm>
          <a:prstGeom prst="rect">
            <a:avLst/>
          </a:prstGeom>
        </p:spPr>
      </p:pic>
      <p:pic>
        <p:nvPicPr>
          <p:cNvPr id="16" name="Image 14" descr="preencoded.png"/>
          <p:cNvPicPr>
            <a:picLocks noChangeAspect="1"/>
          </p:cNvPicPr>
          <p:nvPr/>
        </p:nvPicPr>
        <p:blipFill>
          <a:blip r:embed="rId12"/>
          <a:stretch>
            <a:fillRect/>
          </a:stretch>
        </p:blipFill>
        <p:spPr>
          <a:xfrm>
            <a:off x="6238875" y="3683496"/>
            <a:ext cx="5381625" cy="2412504"/>
          </a:xfrm>
          <a:prstGeom prst="rect">
            <a:avLst/>
          </a:prstGeom>
        </p:spPr>
      </p:pic>
      <p:pic>
        <p:nvPicPr>
          <p:cNvPr id="17" name="Image 15" descr="preencoded.png"/>
          <p:cNvPicPr>
            <a:picLocks noChangeAspect="1"/>
          </p:cNvPicPr>
          <p:nvPr/>
        </p:nvPicPr>
        <p:blipFill>
          <a:blip r:embed="rId13"/>
          <a:stretch>
            <a:fillRect/>
          </a:stretch>
        </p:blipFill>
        <p:spPr>
          <a:xfrm>
            <a:off x="6429375" y="3914477"/>
            <a:ext cx="238125" cy="190500"/>
          </a:xfrm>
          <a:prstGeom prst="rect">
            <a:avLst/>
          </a:prstGeom>
        </p:spPr>
      </p:pic>
      <p:sp>
        <p:nvSpPr>
          <p:cNvPr id="18" name="Text 0"/>
          <p:cNvSpPr/>
          <p:nvPr/>
        </p:nvSpPr>
        <p:spPr>
          <a:xfrm>
            <a:off x="714375" y="381000"/>
            <a:ext cx="10906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Exam Pearls: AKT Focus</a:t>
            </a:r>
            <a:endParaRPr lang="en-US" sz="2100" dirty="0"/>
          </a:p>
        </p:txBody>
      </p:sp>
      <p:sp>
        <p:nvSpPr>
          <p:cNvPr id="19" name="Text 1"/>
          <p:cNvSpPr/>
          <p:nvPr/>
        </p:nvSpPr>
        <p:spPr>
          <a:xfrm>
            <a:off x="714375" y="739080"/>
            <a:ext cx="10906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0" name="Text 2"/>
          <p:cNvSpPr/>
          <p:nvPr/>
        </p:nvSpPr>
        <p:spPr>
          <a:xfrm>
            <a:off x="1114425" y="1367730"/>
            <a:ext cx="412623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8E44AD"/>
                </a:solidFill>
              </a:rPr>
              <a:t>REFERRAL THRESHOLDS</a:t>
            </a:r>
            <a:endParaRPr lang="en-US" sz="1425" dirty="0"/>
          </a:p>
        </p:txBody>
      </p:sp>
      <p:sp>
        <p:nvSpPr>
          <p:cNvPr id="21" name="Text 3"/>
          <p:cNvSpPr/>
          <p:nvPr/>
        </p:nvSpPr>
        <p:spPr>
          <a:xfrm>
            <a:off x="857250" y="1801118"/>
            <a:ext cx="2923177"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NT-proBNP &gt;2000</a:t>
            </a:r>
            <a:endParaRPr lang="en-US" sz="1200" dirty="0"/>
          </a:p>
        </p:txBody>
      </p:sp>
      <p:sp>
        <p:nvSpPr>
          <p:cNvPr id="22" name="Text 4"/>
          <p:cNvSpPr/>
          <p:nvPr/>
        </p:nvSpPr>
        <p:spPr>
          <a:xfrm>
            <a:off x="2857500" y="1801118"/>
            <a:ext cx="5080968"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Urgent Referral</a:t>
            </a:r>
            <a:r>
              <a:rPr lang="en-US" sz="1200" dirty="0">
                <a:solidFill>
                  <a:srgbClr val="2C3E50"/>
                </a:solidFill>
              </a:rPr>
              <a:t> (2-week wait)</a:t>
            </a:r>
            <a:endParaRPr lang="en-US" sz="1200" dirty="0"/>
          </a:p>
        </p:txBody>
      </p:sp>
      <p:sp>
        <p:nvSpPr>
          <p:cNvPr id="23" name="Text 5"/>
          <p:cNvSpPr/>
          <p:nvPr/>
        </p:nvSpPr>
        <p:spPr>
          <a:xfrm>
            <a:off x="857250" y="2182118"/>
            <a:ext cx="2261326"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400–2,000</a:t>
            </a:r>
            <a:endParaRPr lang="en-US" sz="1200" dirty="0"/>
          </a:p>
        </p:txBody>
      </p:sp>
      <p:sp>
        <p:nvSpPr>
          <p:cNvPr id="24" name="Text 6"/>
          <p:cNvSpPr/>
          <p:nvPr/>
        </p:nvSpPr>
        <p:spPr>
          <a:xfrm>
            <a:off x="2857500" y="2182118"/>
            <a:ext cx="5252236"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Routine Referral</a:t>
            </a:r>
            <a:r>
              <a:rPr lang="en-US" sz="1200" dirty="0">
                <a:solidFill>
                  <a:srgbClr val="2C3E50"/>
                </a:solidFill>
              </a:rPr>
              <a:t> (6-week wait)</a:t>
            </a:r>
            <a:endParaRPr lang="en-US" sz="1200" dirty="0"/>
          </a:p>
        </p:txBody>
      </p:sp>
      <p:sp>
        <p:nvSpPr>
          <p:cNvPr id="25" name="Text 7"/>
          <p:cNvSpPr/>
          <p:nvPr/>
        </p:nvSpPr>
        <p:spPr>
          <a:xfrm>
            <a:off x="857250" y="2563118"/>
            <a:ext cx="1820091" cy="3810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&lt;400 ng/L</a:t>
            </a:r>
            <a:endParaRPr lang="en-US" sz="1200" dirty="0"/>
          </a:p>
        </p:txBody>
      </p:sp>
      <p:sp>
        <p:nvSpPr>
          <p:cNvPr id="26" name="Text 8"/>
          <p:cNvSpPr/>
          <p:nvPr/>
        </p:nvSpPr>
        <p:spPr>
          <a:xfrm>
            <a:off x="2857500" y="2563118"/>
            <a:ext cx="3767909" cy="3810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Heart Failure </a:t>
            </a:r>
            <a:r>
              <a:rPr lang="en-US" sz="1200" b="1" dirty="0">
                <a:solidFill>
                  <a:srgbClr val="2C3E50"/>
                </a:solidFill>
              </a:rPr>
              <a:t>Unlikely</a:t>
            </a:r>
            <a:endParaRPr lang="en-US" sz="1200" dirty="0"/>
          </a:p>
        </p:txBody>
      </p:sp>
      <p:sp>
        <p:nvSpPr>
          <p:cNvPr id="27" name="Text 9"/>
          <p:cNvSpPr/>
          <p:nvPr/>
        </p:nvSpPr>
        <p:spPr>
          <a:xfrm>
            <a:off x="1114425" y="3922365"/>
            <a:ext cx="615315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8E44AD"/>
                </a:solidFill>
              </a:rPr>
              <a:t>DEVICE CRITERIA (LVEF ≤35%)</a:t>
            </a:r>
            <a:endParaRPr lang="en-US" sz="1425" dirty="0"/>
          </a:p>
        </p:txBody>
      </p:sp>
      <p:sp>
        <p:nvSpPr>
          <p:cNvPr id="28" name="Text 10"/>
          <p:cNvSpPr/>
          <p:nvPr/>
        </p:nvSpPr>
        <p:spPr>
          <a:xfrm>
            <a:off x="762000" y="4308128"/>
            <a:ext cx="913257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ICD:</a:t>
            </a:r>
            <a:r>
              <a:rPr lang="en-US" sz="1275" dirty="0">
                <a:solidFill>
                  <a:srgbClr val="34495E"/>
                </a:solidFill>
              </a:rPr>
              <a:t> NYHA Class I–III (Sudden death prevention)</a:t>
            </a:r>
            <a:endParaRPr lang="en-US" sz="1275" dirty="0"/>
          </a:p>
        </p:txBody>
      </p:sp>
      <p:sp>
        <p:nvSpPr>
          <p:cNvPr id="29" name="Text 11"/>
          <p:cNvSpPr/>
          <p:nvPr/>
        </p:nvSpPr>
        <p:spPr>
          <a:xfrm>
            <a:off x="762000" y="4630043"/>
            <a:ext cx="893826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CRT:</a:t>
            </a:r>
            <a:r>
              <a:rPr lang="en-US" sz="1275" dirty="0">
                <a:solidFill>
                  <a:srgbClr val="34495E"/>
                </a:solidFill>
              </a:rPr>
              <a:t> NYHA Class II–IV + QRS duration </a:t>
            </a:r>
            <a:r>
              <a:rPr lang="en-US" sz="1275" b="1" dirty="0">
                <a:solidFill>
                  <a:srgbClr val="8E44AD"/>
                </a:solidFill>
                <a:highlight>
                  <a:srgbClr val="F4ECF7"/>
                </a:highlight>
              </a:rPr>
              <a:t>≥120 ms</a:t>
            </a:r>
            <a:endParaRPr lang="en-US" sz="1275" dirty="0"/>
          </a:p>
        </p:txBody>
      </p:sp>
      <p:sp>
        <p:nvSpPr>
          <p:cNvPr id="30" name="Text 12"/>
          <p:cNvSpPr/>
          <p:nvPr/>
        </p:nvSpPr>
        <p:spPr>
          <a:xfrm>
            <a:off x="6781800" y="1367730"/>
            <a:ext cx="541020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8E44AD"/>
                </a:solidFill>
              </a:rPr>
              <a:t>NICE 2025: FOUR PILLARS</a:t>
            </a:r>
            <a:endParaRPr lang="en-US" sz="1425" dirty="0"/>
          </a:p>
        </p:txBody>
      </p:sp>
      <p:sp>
        <p:nvSpPr>
          <p:cNvPr id="31" name="Text 13"/>
          <p:cNvSpPr/>
          <p:nvPr/>
        </p:nvSpPr>
        <p:spPr>
          <a:xfrm>
            <a:off x="6429375" y="1753493"/>
            <a:ext cx="576262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1. RAS Inhibitor:</a:t>
            </a:r>
            <a:r>
              <a:rPr lang="en-US" sz="1275" dirty="0">
                <a:solidFill>
                  <a:srgbClr val="34495E"/>
                </a:solidFill>
              </a:rPr>
              <a:t> ACEi (or ARB / ARNI)</a:t>
            </a:r>
            <a:endParaRPr lang="en-US" sz="1275" dirty="0"/>
          </a:p>
        </p:txBody>
      </p:sp>
      <p:sp>
        <p:nvSpPr>
          <p:cNvPr id="32" name="Text 14"/>
          <p:cNvSpPr/>
          <p:nvPr/>
        </p:nvSpPr>
        <p:spPr>
          <a:xfrm>
            <a:off x="6429375" y="2075408"/>
            <a:ext cx="576262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2. Beta-Blocker:</a:t>
            </a:r>
            <a:r>
              <a:rPr lang="en-US" sz="1275" dirty="0">
                <a:solidFill>
                  <a:srgbClr val="34495E"/>
                </a:solidFill>
              </a:rPr>
              <a:t> Start when euvolaemic</a:t>
            </a:r>
            <a:endParaRPr lang="en-US" sz="1275" dirty="0"/>
          </a:p>
        </p:txBody>
      </p:sp>
      <p:sp>
        <p:nvSpPr>
          <p:cNvPr id="33" name="Text 15"/>
          <p:cNvSpPr/>
          <p:nvPr/>
        </p:nvSpPr>
        <p:spPr>
          <a:xfrm>
            <a:off x="6429375" y="2397323"/>
            <a:ext cx="576262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3. MRA:</a:t>
            </a:r>
            <a:r>
              <a:rPr lang="en-US" sz="1275" dirty="0">
                <a:solidFill>
                  <a:srgbClr val="34495E"/>
                </a:solidFill>
              </a:rPr>
              <a:t> Spironolactone (Eplerenone post-MI)</a:t>
            </a:r>
            <a:endParaRPr lang="en-US" sz="1275" dirty="0"/>
          </a:p>
        </p:txBody>
      </p:sp>
      <p:sp>
        <p:nvSpPr>
          <p:cNvPr id="34" name="Text 16"/>
          <p:cNvSpPr/>
          <p:nvPr/>
        </p:nvSpPr>
        <p:spPr>
          <a:xfrm>
            <a:off x="6429375" y="2719239"/>
            <a:ext cx="576262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4. SGLT2i:</a:t>
            </a:r>
            <a:r>
              <a:rPr lang="en-US" sz="1275" dirty="0">
                <a:solidFill>
                  <a:srgbClr val="34495E"/>
                </a:solidFill>
              </a:rPr>
              <a:t> Dapa/Empa (Licensed down to eGFR 20-25)</a:t>
            </a:r>
            <a:endParaRPr lang="en-US" sz="1275" dirty="0"/>
          </a:p>
        </p:txBody>
      </p:sp>
      <p:sp>
        <p:nvSpPr>
          <p:cNvPr id="35" name="Text 17"/>
          <p:cNvSpPr/>
          <p:nvPr/>
        </p:nvSpPr>
        <p:spPr>
          <a:xfrm>
            <a:off x="6781800" y="3873996"/>
            <a:ext cx="4343400" cy="271463"/>
          </a:xfrm>
          <a:prstGeom prst="rect">
            <a:avLst/>
          </a:prstGeom>
          <a:noFill/>
          <a:ln/>
        </p:spPr>
        <p:txBody>
          <a:bodyPr vert="horz" wrap="square" lIns="0" tIns="0" rIns="0" bIns="0" rtlCol="0" anchor="ctr"/>
          <a:lstStyle/>
          <a:p>
            <a:pPr marL="0" indent="0">
              <a:lnSpc>
                <a:spcPts val="2138"/>
              </a:lnSpc>
              <a:buNone/>
            </a:pPr>
            <a:r>
              <a:rPr lang="en-US" sz="1425" b="1" kern="0" spc="30" dirty="0">
                <a:solidFill>
                  <a:srgbClr val="8E44AD"/>
                </a:solidFill>
              </a:rPr>
              <a:t>HIGH-YIELD "GOTCHAS"</a:t>
            </a:r>
            <a:endParaRPr lang="en-US" sz="1425" dirty="0"/>
          </a:p>
        </p:txBody>
      </p:sp>
      <p:sp>
        <p:nvSpPr>
          <p:cNvPr id="36" name="Text 18"/>
          <p:cNvSpPr/>
          <p:nvPr/>
        </p:nvSpPr>
        <p:spPr>
          <a:xfrm>
            <a:off x="6429375" y="4259759"/>
            <a:ext cx="50006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ARNI Washout:</a:t>
            </a:r>
            <a:r>
              <a:rPr lang="en-US" sz="1275" dirty="0">
                <a:solidFill>
                  <a:srgbClr val="34495E"/>
                </a:solidFill>
              </a:rPr>
              <a:t> Must wait </a:t>
            </a:r>
            <a:r>
              <a:rPr lang="en-US" sz="1275" b="1" dirty="0">
                <a:solidFill>
                  <a:srgbClr val="8E44AD"/>
                </a:solidFill>
                <a:highlight>
                  <a:srgbClr val="F4ECF7"/>
                </a:highlight>
              </a:rPr>
              <a:t>36 hours</a:t>
            </a:r>
            <a:r>
              <a:rPr lang="en-US" sz="1275" dirty="0">
                <a:solidFill>
                  <a:srgbClr val="34495E"/>
                </a:solidFill>
              </a:rPr>
              <a:t> between stopping ACEi and starting Sacubitril-valsartan.</a:t>
            </a:r>
            <a:endParaRPr lang="en-US" sz="1275" dirty="0"/>
          </a:p>
        </p:txBody>
      </p:sp>
      <p:sp>
        <p:nvSpPr>
          <p:cNvPr id="37" name="Text 19"/>
          <p:cNvSpPr/>
          <p:nvPr/>
        </p:nvSpPr>
        <p:spPr>
          <a:xfrm>
            <a:off x="6429375" y="4808339"/>
            <a:ext cx="50006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HFpEF Update:</a:t>
            </a:r>
            <a:r>
              <a:rPr lang="en-US" sz="1275" dirty="0">
                <a:solidFill>
                  <a:srgbClr val="34495E"/>
                </a:solidFill>
              </a:rPr>
              <a:t> SGLT2 inhibitors are now recommended for patients with LVEF ≥50%.</a:t>
            </a:r>
            <a:endParaRPr lang="en-US" sz="1275" dirty="0"/>
          </a:p>
        </p:txBody>
      </p:sp>
      <p:sp>
        <p:nvSpPr>
          <p:cNvPr id="38" name="Text 20"/>
          <p:cNvSpPr/>
          <p:nvPr/>
        </p:nvSpPr>
        <p:spPr>
          <a:xfrm>
            <a:off x="6429375" y="5356920"/>
            <a:ext cx="5000625"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Monitoring:</a:t>
            </a:r>
            <a:r>
              <a:rPr lang="en-US" sz="1275" dirty="0">
                <a:solidFill>
                  <a:srgbClr val="34495E"/>
                </a:solidFill>
              </a:rPr>
              <a:t> Check U&amp;Es 1–2 weeks after initiation or dose changes of any Pillar medication.</a:t>
            </a:r>
            <a:endParaRPr lang="en-US" sz="1275" dirty="0"/>
          </a:p>
        </p:txBody>
      </p:sp>
      <p:sp>
        <p:nvSpPr>
          <p:cNvPr id="39" name="Text 21"/>
          <p:cNvSpPr/>
          <p:nvPr/>
        </p:nvSpPr>
        <p:spPr>
          <a:xfrm>
            <a:off x="10470654" y="6477000"/>
            <a:ext cx="1721346" cy="38100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5" name="Image 3" descr="preencoded.png"/>
          <p:cNvPicPr>
            <a:picLocks noChangeAspect="1"/>
          </p:cNvPicPr>
          <p:nvPr/>
        </p:nvPicPr>
        <p:blipFill>
          <a:blip r:embed="rId5"/>
          <a:stretch>
            <a:fillRect/>
          </a:stretch>
        </p:blipFill>
        <p:spPr>
          <a:xfrm>
            <a:off x="381000" y="891480"/>
            <a:ext cx="5619750" cy="2602260"/>
          </a:xfrm>
          <a:prstGeom prst="rect">
            <a:avLst/>
          </a:prstGeom>
        </p:spPr>
      </p:pic>
      <p:pic>
        <p:nvPicPr>
          <p:cNvPr id="6" name="Image 4" descr="preencoded.png"/>
          <p:cNvPicPr>
            <a:picLocks noChangeAspect="1"/>
          </p:cNvPicPr>
          <p:nvPr/>
        </p:nvPicPr>
        <p:blipFill>
          <a:blip r:embed="rId6"/>
          <a:stretch>
            <a:fillRect/>
          </a:stretch>
        </p:blipFill>
        <p:spPr>
          <a:xfrm>
            <a:off x="523875" y="1034355"/>
            <a:ext cx="5334000" cy="333375"/>
          </a:xfrm>
          <a:prstGeom prst="rect">
            <a:avLst/>
          </a:prstGeom>
        </p:spPr>
      </p:pic>
      <p:pic>
        <p:nvPicPr>
          <p:cNvPr id="7" name="Image 5" descr="preencoded.png"/>
          <p:cNvPicPr>
            <a:picLocks noChangeAspect="1"/>
          </p:cNvPicPr>
          <p:nvPr/>
        </p:nvPicPr>
        <p:blipFill>
          <a:blip r:embed="rId7"/>
          <a:stretch>
            <a:fillRect/>
          </a:stretch>
        </p:blipFill>
        <p:spPr>
          <a:xfrm>
            <a:off x="523875" y="1075283"/>
            <a:ext cx="214313" cy="175320"/>
          </a:xfrm>
          <a:prstGeom prst="rect">
            <a:avLst/>
          </a:prstGeom>
        </p:spPr>
      </p:pic>
      <p:pic>
        <p:nvPicPr>
          <p:cNvPr id="8" name="Image 6" descr="preencoded.png"/>
          <p:cNvPicPr>
            <a:picLocks noChangeAspect="1"/>
          </p:cNvPicPr>
          <p:nvPr/>
        </p:nvPicPr>
        <p:blipFill>
          <a:blip r:embed="rId8"/>
          <a:stretch>
            <a:fillRect/>
          </a:stretch>
        </p:blipFill>
        <p:spPr>
          <a:xfrm>
            <a:off x="523875" y="1491555"/>
            <a:ext cx="166688" cy="166688"/>
          </a:xfrm>
          <a:prstGeom prst="rect">
            <a:avLst/>
          </a:prstGeom>
        </p:spPr>
      </p:pic>
      <p:pic>
        <p:nvPicPr>
          <p:cNvPr id="9" name="Image 7" descr="preencoded.png"/>
          <p:cNvPicPr>
            <a:picLocks noChangeAspect="1"/>
          </p:cNvPicPr>
          <p:nvPr/>
        </p:nvPicPr>
        <p:blipFill>
          <a:blip r:embed="rId9"/>
          <a:stretch>
            <a:fillRect/>
          </a:stretch>
        </p:blipFill>
        <p:spPr>
          <a:xfrm>
            <a:off x="523875" y="1986855"/>
            <a:ext cx="166688" cy="137220"/>
          </a:xfrm>
          <a:prstGeom prst="rect">
            <a:avLst/>
          </a:prstGeom>
        </p:spPr>
      </p:pic>
      <p:pic>
        <p:nvPicPr>
          <p:cNvPr id="10" name="Image 8" descr="preencoded.png"/>
          <p:cNvPicPr>
            <a:picLocks noChangeAspect="1"/>
          </p:cNvPicPr>
          <p:nvPr/>
        </p:nvPicPr>
        <p:blipFill>
          <a:blip r:embed="rId10"/>
          <a:stretch>
            <a:fillRect/>
          </a:stretch>
        </p:blipFill>
        <p:spPr>
          <a:xfrm>
            <a:off x="785813" y="2005905"/>
            <a:ext cx="5005536" cy="352425"/>
          </a:xfrm>
          <a:prstGeom prst="rect">
            <a:avLst/>
          </a:prstGeom>
        </p:spPr>
      </p:pic>
      <p:pic>
        <p:nvPicPr>
          <p:cNvPr id="11" name="Image 9" descr="preencoded.png"/>
          <p:cNvPicPr>
            <a:picLocks noChangeAspect="1"/>
          </p:cNvPicPr>
          <p:nvPr/>
        </p:nvPicPr>
        <p:blipFill>
          <a:blip r:embed="rId11"/>
          <a:stretch>
            <a:fillRect/>
          </a:stretch>
        </p:blipFill>
        <p:spPr>
          <a:xfrm>
            <a:off x="381000" y="3684240"/>
            <a:ext cx="5619750" cy="2602260"/>
          </a:xfrm>
          <a:prstGeom prst="rect">
            <a:avLst/>
          </a:prstGeom>
        </p:spPr>
      </p:pic>
      <p:pic>
        <p:nvPicPr>
          <p:cNvPr id="12" name="Image 10" descr="preencoded.png"/>
          <p:cNvPicPr>
            <a:picLocks noChangeAspect="1"/>
          </p:cNvPicPr>
          <p:nvPr/>
        </p:nvPicPr>
        <p:blipFill>
          <a:blip r:embed="rId6"/>
          <a:stretch>
            <a:fillRect/>
          </a:stretch>
        </p:blipFill>
        <p:spPr>
          <a:xfrm>
            <a:off x="523875" y="3827115"/>
            <a:ext cx="5334000" cy="333375"/>
          </a:xfrm>
          <a:prstGeom prst="rect">
            <a:avLst/>
          </a:prstGeom>
        </p:spPr>
      </p:pic>
      <p:pic>
        <p:nvPicPr>
          <p:cNvPr id="13" name="Image 11" descr="preencoded.png"/>
          <p:cNvPicPr>
            <a:picLocks noChangeAspect="1"/>
          </p:cNvPicPr>
          <p:nvPr/>
        </p:nvPicPr>
        <p:blipFill>
          <a:blip r:embed="rId12"/>
          <a:stretch>
            <a:fillRect/>
          </a:stretch>
        </p:blipFill>
        <p:spPr>
          <a:xfrm>
            <a:off x="523875" y="3868043"/>
            <a:ext cx="214313" cy="175320"/>
          </a:xfrm>
          <a:prstGeom prst="rect">
            <a:avLst/>
          </a:prstGeom>
        </p:spPr>
      </p:pic>
      <p:pic>
        <p:nvPicPr>
          <p:cNvPr id="14" name="Image 12" descr="preencoded.png"/>
          <p:cNvPicPr>
            <a:picLocks noChangeAspect="1"/>
          </p:cNvPicPr>
          <p:nvPr/>
        </p:nvPicPr>
        <p:blipFill>
          <a:blip r:embed="rId13"/>
          <a:stretch>
            <a:fillRect/>
          </a:stretch>
        </p:blipFill>
        <p:spPr>
          <a:xfrm>
            <a:off x="523875" y="4284315"/>
            <a:ext cx="166688" cy="145852"/>
          </a:xfrm>
          <a:prstGeom prst="rect">
            <a:avLst/>
          </a:prstGeom>
        </p:spPr>
      </p:pic>
      <p:pic>
        <p:nvPicPr>
          <p:cNvPr id="15" name="Image 13" descr="preencoded.png"/>
          <p:cNvPicPr>
            <a:picLocks noChangeAspect="1"/>
          </p:cNvPicPr>
          <p:nvPr/>
        </p:nvPicPr>
        <p:blipFill>
          <a:blip r:embed="rId14"/>
          <a:stretch>
            <a:fillRect/>
          </a:stretch>
        </p:blipFill>
        <p:spPr>
          <a:xfrm>
            <a:off x="523875" y="4779615"/>
            <a:ext cx="166688" cy="166688"/>
          </a:xfrm>
          <a:prstGeom prst="rect">
            <a:avLst/>
          </a:prstGeom>
        </p:spPr>
      </p:pic>
      <p:pic>
        <p:nvPicPr>
          <p:cNvPr id="16" name="Image 14" descr="preencoded.png"/>
          <p:cNvPicPr>
            <a:picLocks noChangeAspect="1"/>
          </p:cNvPicPr>
          <p:nvPr/>
        </p:nvPicPr>
        <p:blipFill>
          <a:blip r:embed="rId15"/>
          <a:stretch>
            <a:fillRect/>
          </a:stretch>
        </p:blipFill>
        <p:spPr>
          <a:xfrm>
            <a:off x="785813" y="4798665"/>
            <a:ext cx="5072063" cy="552450"/>
          </a:xfrm>
          <a:prstGeom prst="rect">
            <a:avLst/>
          </a:prstGeom>
        </p:spPr>
      </p:pic>
      <p:pic>
        <p:nvPicPr>
          <p:cNvPr id="17" name="Image 15" descr="preencoded.png"/>
          <p:cNvPicPr>
            <a:picLocks noChangeAspect="1"/>
          </p:cNvPicPr>
          <p:nvPr/>
        </p:nvPicPr>
        <p:blipFill>
          <a:blip r:embed="rId5"/>
          <a:stretch>
            <a:fillRect/>
          </a:stretch>
        </p:blipFill>
        <p:spPr>
          <a:xfrm>
            <a:off x="6191250" y="891480"/>
            <a:ext cx="5619750" cy="2602260"/>
          </a:xfrm>
          <a:prstGeom prst="rect">
            <a:avLst/>
          </a:prstGeom>
        </p:spPr>
      </p:pic>
      <p:pic>
        <p:nvPicPr>
          <p:cNvPr id="18" name="Image 16" descr="preencoded.png"/>
          <p:cNvPicPr>
            <a:picLocks noChangeAspect="1"/>
          </p:cNvPicPr>
          <p:nvPr/>
        </p:nvPicPr>
        <p:blipFill>
          <a:blip r:embed="rId6"/>
          <a:stretch>
            <a:fillRect/>
          </a:stretch>
        </p:blipFill>
        <p:spPr>
          <a:xfrm>
            <a:off x="6334125" y="1034355"/>
            <a:ext cx="5334000" cy="333375"/>
          </a:xfrm>
          <a:prstGeom prst="rect">
            <a:avLst/>
          </a:prstGeom>
        </p:spPr>
      </p:pic>
      <p:pic>
        <p:nvPicPr>
          <p:cNvPr id="19" name="Image 17" descr="preencoded.png"/>
          <p:cNvPicPr>
            <a:picLocks noChangeAspect="1"/>
          </p:cNvPicPr>
          <p:nvPr/>
        </p:nvPicPr>
        <p:blipFill>
          <a:blip r:embed="rId16"/>
          <a:stretch>
            <a:fillRect/>
          </a:stretch>
        </p:blipFill>
        <p:spPr>
          <a:xfrm>
            <a:off x="6334125" y="1075283"/>
            <a:ext cx="214313" cy="175320"/>
          </a:xfrm>
          <a:prstGeom prst="rect">
            <a:avLst/>
          </a:prstGeom>
        </p:spPr>
      </p:pic>
      <p:pic>
        <p:nvPicPr>
          <p:cNvPr id="20" name="Image 18" descr="preencoded.png"/>
          <p:cNvPicPr>
            <a:picLocks noChangeAspect="1"/>
          </p:cNvPicPr>
          <p:nvPr/>
        </p:nvPicPr>
        <p:blipFill>
          <a:blip r:embed="rId17"/>
          <a:stretch>
            <a:fillRect/>
          </a:stretch>
        </p:blipFill>
        <p:spPr>
          <a:xfrm>
            <a:off x="6334125" y="1491555"/>
            <a:ext cx="166688" cy="145852"/>
          </a:xfrm>
          <a:prstGeom prst="rect">
            <a:avLst/>
          </a:prstGeom>
        </p:spPr>
      </p:pic>
      <p:pic>
        <p:nvPicPr>
          <p:cNvPr id="21" name="Image 19" descr="preencoded.png"/>
          <p:cNvPicPr>
            <a:picLocks noChangeAspect="1"/>
          </p:cNvPicPr>
          <p:nvPr/>
        </p:nvPicPr>
        <p:blipFill>
          <a:blip r:embed="rId14"/>
          <a:stretch>
            <a:fillRect/>
          </a:stretch>
        </p:blipFill>
        <p:spPr>
          <a:xfrm>
            <a:off x="6334125" y="1986855"/>
            <a:ext cx="166688" cy="166688"/>
          </a:xfrm>
          <a:prstGeom prst="rect">
            <a:avLst/>
          </a:prstGeom>
        </p:spPr>
      </p:pic>
      <p:pic>
        <p:nvPicPr>
          <p:cNvPr id="22" name="Image 20" descr="preencoded.png"/>
          <p:cNvPicPr>
            <a:picLocks noChangeAspect="1"/>
          </p:cNvPicPr>
          <p:nvPr/>
        </p:nvPicPr>
        <p:blipFill>
          <a:blip r:embed="rId18"/>
          <a:stretch>
            <a:fillRect/>
          </a:stretch>
        </p:blipFill>
        <p:spPr>
          <a:xfrm>
            <a:off x="6596063" y="2005905"/>
            <a:ext cx="5072063" cy="552450"/>
          </a:xfrm>
          <a:prstGeom prst="rect">
            <a:avLst/>
          </a:prstGeom>
        </p:spPr>
      </p:pic>
      <p:pic>
        <p:nvPicPr>
          <p:cNvPr id="23" name="Image 21" descr="preencoded.png"/>
          <p:cNvPicPr>
            <a:picLocks noChangeAspect="1"/>
          </p:cNvPicPr>
          <p:nvPr/>
        </p:nvPicPr>
        <p:blipFill>
          <a:blip r:embed="rId11"/>
          <a:stretch>
            <a:fillRect/>
          </a:stretch>
        </p:blipFill>
        <p:spPr>
          <a:xfrm>
            <a:off x="6191250" y="3684240"/>
            <a:ext cx="5619750" cy="2602260"/>
          </a:xfrm>
          <a:prstGeom prst="rect">
            <a:avLst/>
          </a:prstGeom>
        </p:spPr>
      </p:pic>
      <p:pic>
        <p:nvPicPr>
          <p:cNvPr id="24" name="Image 22" descr="preencoded.png"/>
          <p:cNvPicPr>
            <a:picLocks noChangeAspect="1"/>
          </p:cNvPicPr>
          <p:nvPr/>
        </p:nvPicPr>
        <p:blipFill>
          <a:blip r:embed="rId6"/>
          <a:stretch>
            <a:fillRect/>
          </a:stretch>
        </p:blipFill>
        <p:spPr>
          <a:xfrm>
            <a:off x="6334125" y="3827115"/>
            <a:ext cx="5334000" cy="333375"/>
          </a:xfrm>
          <a:prstGeom prst="rect">
            <a:avLst/>
          </a:prstGeom>
        </p:spPr>
      </p:pic>
      <p:pic>
        <p:nvPicPr>
          <p:cNvPr id="25" name="Image 23" descr="preencoded.png"/>
          <p:cNvPicPr>
            <a:picLocks noChangeAspect="1"/>
          </p:cNvPicPr>
          <p:nvPr/>
        </p:nvPicPr>
        <p:blipFill>
          <a:blip r:embed="rId19"/>
          <a:stretch>
            <a:fillRect/>
          </a:stretch>
        </p:blipFill>
        <p:spPr>
          <a:xfrm>
            <a:off x="6334125" y="3868043"/>
            <a:ext cx="214313" cy="175320"/>
          </a:xfrm>
          <a:prstGeom prst="rect">
            <a:avLst/>
          </a:prstGeom>
        </p:spPr>
      </p:pic>
      <p:pic>
        <p:nvPicPr>
          <p:cNvPr id="26" name="Image 24" descr="preencoded.png"/>
          <p:cNvPicPr>
            <a:picLocks noChangeAspect="1"/>
          </p:cNvPicPr>
          <p:nvPr/>
        </p:nvPicPr>
        <p:blipFill>
          <a:blip r:embed="rId20"/>
          <a:stretch>
            <a:fillRect/>
          </a:stretch>
        </p:blipFill>
        <p:spPr>
          <a:xfrm>
            <a:off x="6334125" y="4284315"/>
            <a:ext cx="166688" cy="137220"/>
          </a:xfrm>
          <a:prstGeom prst="rect">
            <a:avLst/>
          </a:prstGeom>
        </p:spPr>
      </p:pic>
      <p:pic>
        <p:nvPicPr>
          <p:cNvPr id="27" name="Image 25" descr="preencoded.png"/>
          <p:cNvPicPr>
            <a:picLocks noChangeAspect="1"/>
          </p:cNvPicPr>
          <p:nvPr/>
        </p:nvPicPr>
        <p:blipFill>
          <a:blip r:embed="rId14"/>
          <a:stretch>
            <a:fillRect/>
          </a:stretch>
        </p:blipFill>
        <p:spPr>
          <a:xfrm>
            <a:off x="6334125" y="4779615"/>
            <a:ext cx="166688" cy="166688"/>
          </a:xfrm>
          <a:prstGeom prst="rect">
            <a:avLst/>
          </a:prstGeom>
        </p:spPr>
      </p:pic>
      <p:pic>
        <p:nvPicPr>
          <p:cNvPr id="28" name="Image 26" descr="preencoded.png"/>
          <p:cNvPicPr>
            <a:picLocks noChangeAspect="1"/>
          </p:cNvPicPr>
          <p:nvPr/>
        </p:nvPicPr>
        <p:blipFill>
          <a:blip r:embed="rId18"/>
          <a:stretch>
            <a:fillRect/>
          </a:stretch>
        </p:blipFill>
        <p:spPr>
          <a:xfrm>
            <a:off x="6596063" y="4798665"/>
            <a:ext cx="5072063" cy="552450"/>
          </a:xfrm>
          <a:prstGeom prst="rect">
            <a:avLst/>
          </a:prstGeom>
        </p:spPr>
      </p:pic>
      <p:pic>
        <p:nvPicPr>
          <p:cNvPr id="29" name="Image 27" descr="preencoded.png"/>
          <p:cNvPicPr>
            <a:picLocks noChangeAspect="1"/>
          </p:cNvPicPr>
          <p:nvPr/>
        </p:nvPicPr>
        <p:blipFill>
          <a:blip r:embed="rId21"/>
          <a:stretch>
            <a:fillRect/>
          </a:stretch>
        </p:blipFill>
        <p:spPr>
          <a:xfrm>
            <a:off x="0" y="6477000"/>
            <a:ext cx="12192000" cy="381000"/>
          </a:xfrm>
          <a:prstGeom prst="rect">
            <a:avLst/>
          </a:prstGeom>
        </p:spPr>
      </p:pic>
      <p:sp>
        <p:nvSpPr>
          <p:cNvPr id="30"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Exam Pearls: SCA Focus</a:t>
            </a:r>
            <a:endParaRPr lang="en-US" sz="2100" dirty="0"/>
          </a:p>
        </p:txBody>
      </p:sp>
      <p:sp>
        <p:nvSpPr>
          <p:cNvPr id="31"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32" name="Text 2"/>
          <p:cNvSpPr/>
          <p:nvPr/>
        </p:nvSpPr>
        <p:spPr>
          <a:xfrm>
            <a:off x="833438" y="1034355"/>
            <a:ext cx="534924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Functional Capacity (NYHA)</a:t>
            </a:r>
            <a:endParaRPr lang="en-US" sz="1350" dirty="0"/>
          </a:p>
        </p:txBody>
      </p:sp>
      <p:sp>
        <p:nvSpPr>
          <p:cNvPr id="33" name="Text 3"/>
          <p:cNvSpPr/>
          <p:nvPr/>
        </p:nvSpPr>
        <p:spPr>
          <a:xfrm>
            <a:off x="785813" y="1462980"/>
            <a:ext cx="5072063"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Mandatory QOF requirement (HF007). You must document the NYHA class during clinical reviews.</a:t>
            </a:r>
            <a:endParaRPr lang="en-US" sz="1125" dirty="0"/>
          </a:p>
        </p:txBody>
      </p:sp>
      <p:sp>
        <p:nvSpPr>
          <p:cNvPr id="34" name="Text 4"/>
          <p:cNvSpPr/>
          <p:nvPr/>
        </p:nvSpPr>
        <p:spPr>
          <a:xfrm>
            <a:off x="900113" y="2005905"/>
            <a:ext cx="10962538" cy="352425"/>
          </a:xfrm>
          <a:prstGeom prst="rect">
            <a:avLst/>
          </a:prstGeom>
          <a:noFill/>
          <a:ln/>
        </p:spPr>
        <p:txBody>
          <a:bodyPr vert="horz" wrap="square" lIns="0" tIns="0" rIns="0" bIns="0" rtlCol="0" anchor="ctr"/>
          <a:lstStyle/>
          <a:p>
            <a:pPr marL="0" indent="0">
              <a:lnSpc>
                <a:spcPts val="1575"/>
              </a:lnSpc>
              <a:buNone/>
            </a:pPr>
            <a:r>
              <a:rPr lang="en-US" sz="1125" b="1" i="1" dirty="0">
                <a:solidFill>
                  <a:srgbClr val="16A085"/>
                </a:solidFill>
              </a:rPr>
              <a:t>"How has your breathing been affecting what you can do day-to-day?"</a:t>
            </a:r>
            <a:endParaRPr lang="en-US" sz="1125" dirty="0"/>
          </a:p>
        </p:txBody>
      </p:sp>
      <p:sp>
        <p:nvSpPr>
          <p:cNvPr id="35" name="Text 5"/>
          <p:cNvSpPr/>
          <p:nvPr/>
        </p:nvSpPr>
        <p:spPr>
          <a:xfrm>
            <a:off x="833438" y="3827115"/>
            <a:ext cx="534924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Safety-Netting &amp; Red Flags</a:t>
            </a:r>
            <a:endParaRPr lang="en-US" sz="1350" dirty="0"/>
          </a:p>
        </p:txBody>
      </p:sp>
      <p:sp>
        <p:nvSpPr>
          <p:cNvPr id="36" name="Text 6"/>
          <p:cNvSpPr/>
          <p:nvPr/>
        </p:nvSpPr>
        <p:spPr>
          <a:xfrm>
            <a:off x="785813" y="4255740"/>
            <a:ext cx="5072063"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Clear, actionable instructions for acute decompensation are essential for patient safety.</a:t>
            </a:r>
            <a:endParaRPr lang="en-US" sz="1125" dirty="0"/>
          </a:p>
        </p:txBody>
      </p:sp>
      <p:sp>
        <p:nvSpPr>
          <p:cNvPr id="37" name="Text 7"/>
          <p:cNvSpPr/>
          <p:nvPr/>
        </p:nvSpPr>
        <p:spPr>
          <a:xfrm>
            <a:off x="900113" y="4798665"/>
            <a:ext cx="4843463" cy="552450"/>
          </a:xfrm>
          <a:prstGeom prst="rect">
            <a:avLst/>
          </a:prstGeom>
          <a:noFill/>
          <a:ln/>
        </p:spPr>
        <p:txBody>
          <a:bodyPr vert="horz" wrap="square" lIns="0" tIns="0" rIns="0" bIns="0" rtlCol="0" anchor="ctr"/>
          <a:lstStyle/>
          <a:p>
            <a:pPr marL="0" indent="0">
              <a:lnSpc>
                <a:spcPts val="1575"/>
              </a:lnSpc>
              <a:buNone/>
            </a:pPr>
            <a:r>
              <a:rPr lang="en-US" sz="1125" b="1" i="1" dirty="0">
                <a:solidFill>
                  <a:srgbClr val="16A085"/>
                </a:solidFill>
              </a:rPr>
              <a:t>"If your breathing gets suddenly worse, or you find you can't lie flat at night, you must call 999."</a:t>
            </a:r>
            <a:endParaRPr lang="en-US" sz="1125" dirty="0"/>
          </a:p>
        </p:txBody>
      </p:sp>
      <p:sp>
        <p:nvSpPr>
          <p:cNvPr id="38" name="Text 8"/>
          <p:cNvSpPr/>
          <p:nvPr/>
        </p:nvSpPr>
        <p:spPr>
          <a:xfrm>
            <a:off x="6643688" y="1034355"/>
            <a:ext cx="5334000"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Shared Decision-Making</a:t>
            </a:r>
            <a:endParaRPr lang="en-US" sz="1350" dirty="0"/>
          </a:p>
        </p:txBody>
      </p:sp>
      <p:sp>
        <p:nvSpPr>
          <p:cNvPr id="39" name="Text 9"/>
          <p:cNvSpPr/>
          <p:nvPr/>
        </p:nvSpPr>
        <p:spPr>
          <a:xfrm>
            <a:off x="6596063" y="1462980"/>
            <a:ext cx="5072063"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Explain the "Four Pillars" as a collective shield. Focus on prognostic benefits (living longer/staying out of hospital).</a:t>
            </a:r>
            <a:endParaRPr lang="en-US" sz="1125" dirty="0"/>
          </a:p>
        </p:txBody>
      </p:sp>
      <p:sp>
        <p:nvSpPr>
          <p:cNvPr id="40" name="Text 10"/>
          <p:cNvSpPr/>
          <p:nvPr/>
        </p:nvSpPr>
        <p:spPr>
          <a:xfrm>
            <a:off x="6710363" y="2005905"/>
            <a:ext cx="4843463" cy="552450"/>
          </a:xfrm>
          <a:prstGeom prst="rect">
            <a:avLst/>
          </a:prstGeom>
          <a:noFill/>
          <a:ln/>
        </p:spPr>
        <p:txBody>
          <a:bodyPr vert="horz" wrap="square" lIns="0" tIns="0" rIns="0" bIns="0" rtlCol="0" anchor="ctr"/>
          <a:lstStyle/>
          <a:p>
            <a:pPr marL="0" indent="0">
              <a:lnSpc>
                <a:spcPts val="1575"/>
              </a:lnSpc>
              <a:buNone/>
            </a:pPr>
            <a:r>
              <a:rPr lang="en-US" sz="1125" b="1" i="1" dirty="0">
                <a:solidFill>
                  <a:srgbClr val="16A085"/>
                </a:solidFill>
              </a:rPr>
              <a:t>"This new tablet protects your heart and works best when used alongside your other medications."</a:t>
            </a:r>
            <a:endParaRPr lang="en-US" sz="1125" dirty="0"/>
          </a:p>
        </p:txBody>
      </p:sp>
      <p:sp>
        <p:nvSpPr>
          <p:cNvPr id="41" name="Text 11"/>
          <p:cNvSpPr/>
          <p:nvPr/>
        </p:nvSpPr>
        <p:spPr>
          <a:xfrm>
            <a:off x="6643688" y="3827115"/>
            <a:ext cx="5548313" cy="3333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rPr>
              <a:t>Sensitive Conversations (ACP)</a:t>
            </a:r>
            <a:endParaRPr lang="en-US" sz="1350" dirty="0"/>
          </a:p>
        </p:txBody>
      </p:sp>
      <p:sp>
        <p:nvSpPr>
          <p:cNvPr id="42" name="Text 12"/>
          <p:cNvSpPr/>
          <p:nvPr/>
        </p:nvSpPr>
        <p:spPr>
          <a:xfrm>
            <a:off x="6596063" y="4255740"/>
            <a:ext cx="5072063"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Address device management (ICD) and Advance Care Planning early. Use the "Surprise Question" as a prompt.</a:t>
            </a:r>
            <a:endParaRPr lang="en-US" sz="1125" dirty="0"/>
          </a:p>
        </p:txBody>
      </p:sp>
      <p:sp>
        <p:nvSpPr>
          <p:cNvPr id="43" name="Text 13"/>
          <p:cNvSpPr/>
          <p:nvPr/>
        </p:nvSpPr>
        <p:spPr>
          <a:xfrm>
            <a:off x="6710363" y="4798665"/>
            <a:ext cx="4843463" cy="552450"/>
          </a:xfrm>
          <a:prstGeom prst="rect">
            <a:avLst/>
          </a:prstGeom>
          <a:noFill/>
          <a:ln/>
        </p:spPr>
        <p:txBody>
          <a:bodyPr vert="horz" wrap="square" lIns="0" tIns="0" rIns="0" bIns="0" rtlCol="0" anchor="ctr"/>
          <a:lstStyle/>
          <a:p>
            <a:pPr marL="0" indent="0">
              <a:lnSpc>
                <a:spcPts val="1575"/>
              </a:lnSpc>
              <a:buNone/>
            </a:pPr>
            <a:r>
              <a:rPr lang="en-US" sz="1125" b="1" i="1" dirty="0">
                <a:solidFill>
                  <a:srgbClr val="16A085"/>
                </a:solidFill>
              </a:rPr>
              <a:t>"The device could give you a shock; we need to talk about what you'd want if your health declines."</a:t>
            </a:r>
            <a:endParaRPr lang="en-US" sz="1125" dirty="0"/>
          </a:p>
        </p:txBody>
      </p:sp>
      <p:sp>
        <p:nvSpPr>
          <p:cNvPr id="44" name="Text 14"/>
          <p:cNvSpPr/>
          <p:nvPr/>
        </p:nvSpPr>
        <p:spPr>
          <a:xfrm>
            <a:off x="381000" y="6581775"/>
            <a:ext cx="562356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Bradford VTS Teaching Deck: Heart Failure</a:t>
            </a:r>
            <a:endParaRPr lang="en-US" sz="900" dirty="0"/>
          </a:p>
        </p:txBody>
      </p:sp>
      <p:sp>
        <p:nvSpPr>
          <p:cNvPr id="45" name="Text 15"/>
          <p:cNvSpPr/>
          <p:nvPr/>
        </p:nvSpPr>
        <p:spPr>
          <a:xfrm>
            <a:off x="6412557" y="65817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www.bradfordvts.co.uk</a:t>
            </a:r>
            <a:endParaRPr lang="en-US" sz="900" dirty="0"/>
          </a:p>
        </p:txBody>
      </p:sp>
      <p:sp>
        <p:nvSpPr>
          <p:cNvPr id="46" name="Text 16"/>
          <p:cNvSpPr/>
          <p:nvPr/>
        </p:nvSpPr>
        <p:spPr>
          <a:xfrm>
            <a:off x="11397853" y="6581775"/>
            <a:ext cx="794147" cy="171450"/>
          </a:xfrm>
          <a:prstGeom prst="rect">
            <a:avLst/>
          </a:prstGeom>
          <a:noFill/>
          <a:ln/>
        </p:spPr>
        <p:txBody>
          <a:bodyPr vert="horz" wrap="square" lIns="0" tIns="0" rIns="0" bIns="0" rtlCol="0" anchor="ctr"/>
          <a:lstStyle/>
          <a:p>
            <a:pPr marL="0" indent="0">
              <a:lnSpc>
                <a:spcPts val="1350"/>
              </a:lnSpc>
              <a:buNone/>
            </a:pPr>
            <a:r>
              <a:rPr lang="en-US" sz="900" dirty="0">
                <a:solidFill>
                  <a:srgbClr val="7F8C8D"/>
                </a:solidFill>
              </a:rPr>
              <a:t>Slide 39</a:t>
            </a:r>
            <a:endParaRPr lang="en-US" sz="9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809625"/>
          </a:xfrm>
          <a:prstGeom prst="rect">
            <a:avLst/>
          </a:prstGeom>
        </p:spPr>
      </p:pic>
      <p:pic>
        <p:nvPicPr>
          <p:cNvPr id="5" name="Image 3" descr="preencoded.png"/>
          <p:cNvPicPr>
            <a:picLocks noChangeAspect="1"/>
          </p:cNvPicPr>
          <p:nvPr/>
        </p:nvPicPr>
        <p:blipFill>
          <a:blip r:embed="rId5"/>
          <a:stretch>
            <a:fillRect/>
          </a:stretch>
        </p:blipFill>
        <p:spPr>
          <a:xfrm>
            <a:off x="381000" y="1238250"/>
            <a:ext cx="5619750" cy="1714500"/>
          </a:xfrm>
          <a:prstGeom prst="rect">
            <a:avLst/>
          </a:prstGeom>
        </p:spPr>
      </p:pic>
      <p:pic>
        <p:nvPicPr>
          <p:cNvPr id="6" name="Image 4" descr="preencoded.png"/>
          <p:cNvPicPr>
            <a:picLocks noChangeAspect="1"/>
          </p:cNvPicPr>
          <p:nvPr/>
        </p:nvPicPr>
        <p:blipFill>
          <a:blip r:embed="rId6"/>
          <a:stretch>
            <a:fillRect/>
          </a:stretch>
        </p:blipFill>
        <p:spPr>
          <a:xfrm>
            <a:off x="571500" y="1495425"/>
            <a:ext cx="5238750" cy="333375"/>
          </a:xfrm>
          <a:prstGeom prst="rect">
            <a:avLst/>
          </a:prstGeom>
        </p:spPr>
      </p:pic>
      <p:pic>
        <p:nvPicPr>
          <p:cNvPr id="7" name="Image 5" descr="preencoded.png"/>
          <p:cNvPicPr>
            <a:picLocks noChangeAspect="1"/>
          </p:cNvPicPr>
          <p:nvPr/>
        </p:nvPicPr>
        <p:blipFill>
          <a:blip r:embed="rId7"/>
          <a:stretch>
            <a:fillRect/>
          </a:stretch>
        </p:blipFill>
        <p:spPr>
          <a:xfrm>
            <a:off x="571500" y="1547813"/>
            <a:ext cx="190500" cy="152400"/>
          </a:xfrm>
          <a:prstGeom prst="rect">
            <a:avLst/>
          </a:prstGeom>
        </p:spPr>
      </p:pic>
      <p:pic>
        <p:nvPicPr>
          <p:cNvPr id="8" name="Image 6" descr="preencoded.png"/>
          <p:cNvPicPr>
            <a:picLocks noChangeAspect="1"/>
          </p:cNvPicPr>
          <p:nvPr/>
        </p:nvPicPr>
        <p:blipFill>
          <a:blip r:embed="rId5"/>
          <a:stretch>
            <a:fillRect/>
          </a:stretch>
        </p:blipFill>
        <p:spPr>
          <a:xfrm>
            <a:off x="6191250" y="1238250"/>
            <a:ext cx="5619750" cy="1714500"/>
          </a:xfrm>
          <a:prstGeom prst="rect">
            <a:avLst/>
          </a:prstGeom>
        </p:spPr>
      </p:pic>
      <p:pic>
        <p:nvPicPr>
          <p:cNvPr id="9" name="Image 7" descr="preencoded.png"/>
          <p:cNvPicPr>
            <a:picLocks noChangeAspect="1"/>
          </p:cNvPicPr>
          <p:nvPr/>
        </p:nvPicPr>
        <p:blipFill>
          <a:blip r:embed="rId6"/>
          <a:stretch>
            <a:fillRect/>
          </a:stretch>
        </p:blipFill>
        <p:spPr>
          <a:xfrm>
            <a:off x="6381750" y="1495425"/>
            <a:ext cx="5238750" cy="333375"/>
          </a:xfrm>
          <a:prstGeom prst="rect">
            <a:avLst/>
          </a:prstGeom>
        </p:spPr>
      </p:pic>
      <p:pic>
        <p:nvPicPr>
          <p:cNvPr id="10" name="Image 8" descr="preencoded.png"/>
          <p:cNvPicPr>
            <a:picLocks noChangeAspect="1"/>
          </p:cNvPicPr>
          <p:nvPr/>
        </p:nvPicPr>
        <p:blipFill>
          <a:blip r:embed="rId8"/>
          <a:stretch>
            <a:fillRect/>
          </a:stretch>
        </p:blipFill>
        <p:spPr>
          <a:xfrm>
            <a:off x="6381750" y="1547813"/>
            <a:ext cx="190500" cy="152400"/>
          </a:xfrm>
          <a:prstGeom prst="rect">
            <a:avLst/>
          </a:prstGeom>
        </p:spPr>
      </p:pic>
      <p:pic>
        <p:nvPicPr>
          <p:cNvPr id="11" name="Image 9" descr="preencoded.png"/>
          <p:cNvPicPr>
            <a:picLocks noChangeAspect="1"/>
          </p:cNvPicPr>
          <p:nvPr/>
        </p:nvPicPr>
        <p:blipFill>
          <a:blip r:embed="rId9"/>
          <a:stretch>
            <a:fillRect/>
          </a:stretch>
        </p:blipFill>
        <p:spPr>
          <a:xfrm>
            <a:off x="381000" y="3143250"/>
            <a:ext cx="5619750" cy="1714500"/>
          </a:xfrm>
          <a:prstGeom prst="rect">
            <a:avLst/>
          </a:prstGeom>
        </p:spPr>
      </p:pic>
      <p:pic>
        <p:nvPicPr>
          <p:cNvPr id="12" name="Image 10" descr="preencoded.png"/>
          <p:cNvPicPr>
            <a:picLocks noChangeAspect="1"/>
          </p:cNvPicPr>
          <p:nvPr/>
        </p:nvPicPr>
        <p:blipFill>
          <a:blip r:embed="rId6"/>
          <a:stretch>
            <a:fillRect/>
          </a:stretch>
        </p:blipFill>
        <p:spPr>
          <a:xfrm>
            <a:off x="571500" y="3400425"/>
            <a:ext cx="5238750" cy="333375"/>
          </a:xfrm>
          <a:prstGeom prst="rect">
            <a:avLst/>
          </a:prstGeom>
        </p:spPr>
      </p:pic>
      <p:pic>
        <p:nvPicPr>
          <p:cNvPr id="13" name="Image 11" descr="preencoded.png"/>
          <p:cNvPicPr>
            <a:picLocks noChangeAspect="1"/>
          </p:cNvPicPr>
          <p:nvPr/>
        </p:nvPicPr>
        <p:blipFill>
          <a:blip r:embed="rId10"/>
          <a:stretch>
            <a:fillRect/>
          </a:stretch>
        </p:blipFill>
        <p:spPr>
          <a:xfrm>
            <a:off x="571500" y="3452813"/>
            <a:ext cx="190500" cy="152400"/>
          </a:xfrm>
          <a:prstGeom prst="rect">
            <a:avLst/>
          </a:prstGeom>
        </p:spPr>
      </p:pic>
      <p:pic>
        <p:nvPicPr>
          <p:cNvPr id="14" name="Image 12" descr="preencoded.png"/>
          <p:cNvPicPr>
            <a:picLocks noChangeAspect="1"/>
          </p:cNvPicPr>
          <p:nvPr/>
        </p:nvPicPr>
        <p:blipFill>
          <a:blip r:embed="rId9"/>
          <a:stretch>
            <a:fillRect/>
          </a:stretch>
        </p:blipFill>
        <p:spPr>
          <a:xfrm>
            <a:off x="6191250" y="3143250"/>
            <a:ext cx="5619750" cy="1714500"/>
          </a:xfrm>
          <a:prstGeom prst="rect">
            <a:avLst/>
          </a:prstGeom>
        </p:spPr>
      </p:pic>
      <p:pic>
        <p:nvPicPr>
          <p:cNvPr id="15" name="Image 13" descr="preencoded.png"/>
          <p:cNvPicPr>
            <a:picLocks noChangeAspect="1"/>
          </p:cNvPicPr>
          <p:nvPr/>
        </p:nvPicPr>
        <p:blipFill>
          <a:blip r:embed="rId6"/>
          <a:stretch>
            <a:fillRect/>
          </a:stretch>
        </p:blipFill>
        <p:spPr>
          <a:xfrm>
            <a:off x="6381750" y="3400425"/>
            <a:ext cx="5238750" cy="333375"/>
          </a:xfrm>
          <a:prstGeom prst="rect">
            <a:avLst/>
          </a:prstGeom>
        </p:spPr>
      </p:pic>
      <p:pic>
        <p:nvPicPr>
          <p:cNvPr id="16" name="Image 14" descr="preencoded.png"/>
          <p:cNvPicPr>
            <a:picLocks noChangeAspect="1"/>
          </p:cNvPicPr>
          <p:nvPr/>
        </p:nvPicPr>
        <p:blipFill>
          <a:blip r:embed="rId11"/>
          <a:stretch>
            <a:fillRect/>
          </a:stretch>
        </p:blipFill>
        <p:spPr>
          <a:xfrm>
            <a:off x="6381750" y="3452813"/>
            <a:ext cx="190500" cy="152400"/>
          </a:xfrm>
          <a:prstGeom prst="rect">
            <a:avLst/>
          </a:prstGeom>
        </p:spPr>
      </p:pic>
      <p:pic>
        <p:nvPicPr>
          <p:cNvPr id="17" name="Image 15" descr="preencoded.png"/>
          <p:cNvPicPr>
            <a:picLocks noChangeAspect="1"/>
          </p:cNvPicPr>
          <p:nvPr/>
        </p:nvPicPr>
        <p:blipFill>
          <a:blip r:embed="rId12"/>
          <a:stretch>
            <a:fillRect/>
          </a:stretch>
        </p:blipFill>
        <p:spPr>
          <a:xfrm>
            <a:off x="381000" y="5048250"/>
            <a:ext cx="11430000" cy="852488"/>
          </a:xfrm>
          <a:prstGeom prst="rect">
            <a:avLst/>
          </a:prstGeom>
        </p:spPr>
      </p:pic>
      <p:pic>
        <p:nvPicPr>
          <p:cNvPr id="18" name="Image 16" descr="preencoded.png"/>
          <p:cNvPicPr>
            <a:picLocks noChangeAspect="1"/>
          </p:cNvPicPr>
          <p:nvPr/>
        </p:nvPicPr>
        <p:blipFill>
          <a:blip r:embed="rId13"/>
          <a:stretch>
            <a:fillRect/>
          </a:stretch>
        </p:blipFill>
        <p:spPr>
          <a:xfrm>
            <a:off x="0" y="6477000"/>
            <a:ext cx="12192000" cy="381000"/>
          </a:xfrm>
          <a:prstGeom prst="rect">
            <a:avLst/>
          </a:prstGeom>
        </p:spPr>
      </p:pic>
      <p:sp>
        <p:nvSpPr>
          <p:cNvPr id="19" name="Text 0"/>
          <p:cNvSpPr/>
          <p:nvPr/>
        </p:nvSpPr>
        <p:spPr>
          <a:xfrm>
            <a:off x="523875" y="28575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Quick Recall and Final Disclaimer</a:t>
            </a:r>
            <a:endParaRPr lang="en-US" sz="2100" dirty="0"/>
          </a:p>
        </p:txBody>
      </p:sp>
      <p:sp>
        <p:nvSpPr>
          <p:cNvPr id="20" name="Text 1"/>
          <p:cNvSpPr/>
          <p:nvPr/>
        </p:nvSpPr>
        <p:spPr>
          <a:xfrm>
            <a:off x="523875" y="64383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1" name="Text 2"/>
          <p:cNvSpPr/>
          <p:nvPr/>
        </p:nvSpPr>
        <p:spPr>
          <a:xfrm>
            <a:off x="876300" y="14954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Epidemiology &amp; Diagnosis</a:t>
            </a:r>
            <a:endParaRPr lang="en-US" sz="1350" dirty="0"/>
          </a:p>
        </p:txBody>
      </p:sp>
      <p:sp>
        <p:nvSpPr>
          <p:cNvPr id="22" name="Text 3"/>
          <p:cNvSpPr/>
          <p:nvPr/>
        </p:nvSpPr>
        <p:spPr>
          <a:xfrm>
            <a:off x="762000" y="1943100"/>
            <a:ext cx="86462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Affects </a:t>
            </a:r>
            <a:r>
              <a:rPr lang="en-US" sz="1125" b="1" dirty="0">
                <a:solidFill>
                  <a:srgbClr val="2C3E50"/>
                </a:solidFill>
              </a:rPr>
              <a:t>1–2% UK adults</a:t>
            </a:r>
            <a:r>
              <a:rPr lang="en-US" sz="1125" dirty="0">
                <a:solidFill>
                  <a:srgbClr val="34495E"/>
                </a:solidFill>
              </a:rPr>
              <a:t>; 50% mortality at 5 years.</a:t>
            </a:r>
            <a:endParaRPr lang="en-US" sz="1125" dirty="0"/>
          </a:p>
        </p:txBody>
      </p:sp>
      <p:sp>
        <p:nvSpPr>
          <p:cNvPr id="23" name="Text 4"/>
          <p:cNvSpPr/>
          <p:nvPr/>
        </p:nvSpPr>
        <p:spPr>
          <a:xfrm>
            <a:off x="762000" y="2219325"/>
            <a:ext cx="7489767"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NT-proBNP &gt;2,000</a:t>
            </a:r>
            <a:r>
              <a:rPr lang="en-US" sz="1125" dirty="0">
                <a:solidFill>
                  <a:srgbClr val="34495E"/>
                </a:solidFill>
              </a:rPr>
              <a:t> = Urgent 2-week referral.</a:t>
            </a:r>
            <a:endParaRPr lang="en-US" sz="1125" dirty="0"/>
          </a:p>
        </p:txBody>
      </p:sp>
      <p:sp>
        <p:nvSpPr>
          <p:cNvPr id="24" name="Text 5"/>
          <p:cNvSpPr/>
          <p:nvPr/>
        </p:nvSpPr>
        <p:spPr>
          <a:xfrm>
            <a:off x="762000" y="2495550"/>
            <a:ext cx="848106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NT-proBNP 400–2,000</a:t>
            </a:r>
            <a:r>
              <a:rPr lang="en-US" sz="1125" dirty="0">
                <a:solidFill>
                  <a:srgbClr val="34495E"/>
                </a:solidFill>
              </a:rPr>
              <a:t> = Routine 6-week referral.</a:t>
            </a:r>
            <a:endParaRPr lang="en-US" sz="1125" dirty="0"/>
          </a:p>
        </p:txBody>
      </p:sp>
      <p:sp>
        <p:nvSpPr>
          <p:cNvPr id="25" name="Text 6"/>
          <p:cNvSpPr/>
          <p:nvPr/>
        </p:nvSpPr>
        <p:spPr>
          <a:xfrm>
            <a:off x="6686550" y="1495425"/>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EF Classification &amp; SGLT2i</a:t>
            </a:r>
            <a:endParaRPr lang="en-US" sz="1350" dirty="0"/>
          </a:p>
        </p:txBody>
      </p:sp>
      <p:sp>
        <p:nvSpPr>
          <p:cNvPr id="26" name="Text 7"/>
          <p:cNvSpPr/>
          <p:nvPr/>
        </p:nvSpPr>
        <p:spPr>
          <a:xfrm>
            <a:off x="6572250" y="1943100"/>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HFrEF</a:t>
            </a:r>
            <a:r>
              <a:rPr lang="en-US" sz="1125" dirty="0">
                <a:solidFill>
                  <a:srgbClr val="34495E"/>
                </a:solidFill>
              </a:rPr>
              <a:t> (&lt;40%), </a:t>
            </a:r>
            <a:r>
              <a:rPr lang="en-US" sz="1125" b="1" dirty="0">
                <a:solidFill>
                  <a:srgbClr val="2C3E50"/>
                </a:solidFill>
              </a:rPr>
              <a:t>HFmrEF</a:t>
            </a:r>
            <a:r>
              <a:rPr lang="en-US" sz="1125" dirty="0">
                <a:solidFill>
                  <a:srgbClr val="34495E"/>
                </a:solidFill>
              </a:rPr>
              <a:t> (40–49%), </a:t>
            </a:r>
            <a:r>
              <a:rPr lang="en-US" sz="1125" b="1" dirty="0">
                <a:solidFill>
                  <a:srgbClr val="2C3E50"/>
                </a:solidFill>
              </a:rPr>
              <a:t>HFpEF</a:t>
            </a:r>
            <a:r>
              <a:rPr lang="en-US" sz="1125" dirty="0">
                <a:solidFill>
                  <a:srgbClr val="34495E"/>
                </a:solidFill>
              </a:rPr>
              <a:t> (≥50%).</a:t>
            </a:r>
            <a:endParaRPr lang="en-US" sz="1125" dirty="0"/>
          </a:p>
        </p:txBody>
      </p:sp>
      <p:sp>
        <p:nvSpPr>
          <p:cNvPr id="27" name="Text 8"/>
          <p:cNvSpPr/>
          <p:nvPr/>
        </p:nvSpPr>
        <p:spPr>
          <a:xfrm>
            <a:off x="6572250" y="2219325"/>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SGLT2 inhibitors</a:t>
            </a:r>
            <a:r>
              <a:rPr lang="en-US" sz="1125" dirty="0">
                <a:solidFill>
                  <a:srgbClr val="34495E"/>
                </a:solidFill>
              </a:rPr>
              <a:t> are now recommended for ALL EF types.</a:t>
            </a:r>
            <a:endParaRPr lang="en-US" sz="1125" dirty="0"/>
          </a:p>
        </p:txBody>
      </p:sp>
      <p:sp>
        <p:nvSpPr>
          <p:cNvPr id="28" name="Text 9"/>
          <p:cNvSpPr/>
          <p:nvPr/>
        </p:nvSpPr>
        <p:spPr>
          <a:xfrm>
            <a:off x="6572250" y="2495550"/>
            <a:ext cx="561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Benefit: Reduced hospitalisation and cardiovascular death.</a:t>
            </a:r>
            <a:endParaRPr lang="en-US" sz="1125" dirty="0"/>
          </a:p>
        </p:txBody>
      </p:sp>
      <p:sp>
        <p:nvSpPr>
          <p:cNvPr id="29" name="Text 10"/>
          <p:cNvSpPr/>
          <p:nvPr/>
        </p:nvSpPr>
        <p:spPr>
          <a:xfrm>
            <a:off x="876300" y="3400425"/>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Medication Safety &amp; Titration</a:t>
            </a:r>
            <a:endParaRPr lang="en-US" sz="1350" dirty="0"/>
          </a:p>
        </p:txBody>
      </p:sp>
      <p:sp>
        <p:nvSpPr>
          <p:cNvPr id="30" name="Text 11"/>
          <p:cNvSpPr/>
          <p:nvPr/>
        </p:nvSpPr>
        <p:spPr>
          <a:xfrm>
            <a:off x="762000" y="3848100"/>
            <a:ext cx="804048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The Four Pillars:</a:t>
            </a:r>
            <a:r>
              <a:rPr lang="en-US" sz="1125" dirty="0">
                <a:solidFill>
                  <a:srgbClr val="34495E"/>
                </a:solidFill>
              </a:rPr>
              <a:t> ACEi/ARNI + BB + MRA + SGLT2i.</a:t>
            </a:r>
            <a:endParaRPr lang="en-US" sz="1125" dirty="0"/>
          </a:p>
        </p:txBody>
      </p:sp>
      <p:sp>
        <p:nvSpPr>
          <p:cNvPr id="31" name="Text 12"/>
          <p:cNvSpPr/>
          <p:nvPr/>
        </p:nvSpPr>
        <p:spPr>
          <a:xfrm>
            <a:off x="762000" y="4124325"/>
            <a:ext cx="89767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36-hour washout</a:t>
            </a:r>
            <a:r>
              <a:rPr lang="en-US" sz="1125" dirty="0">
                <a:solidFill>
                  <a:srgbClr val="34495E"/>
                </a:solidFill>
              </a:rPr>
              <a:t> required when switching ACEi to ARNI.</a:t>
            </a:r>
            <a:endParaRPr lang="en-US" sz="1125" dirty="0"/>
          </a:p>
        </p:txBody>
      </p:sp>
      <p:sp>
        <p:nvSpPr>
          <p:cNvPr id="32" name="Text 13"/>
          <p:cNvSpPr/>
          <p:nvPr/>
        </p:nvSpPr>
        <p:spPr>
          <a:xfrm>
            <a:off x="762000" y="4400550"/>
            <a:ext cx="859120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Only start Beta-blockers when patient is </a:t>
            </a:r>
            <a:r>
              <a:rPr lang="en-US" sz="1125" b="1" dirty="0">
                <a:solidFill>
                  <a:srgbClr val="2C3E50"/>
                </a:solidFill>
              </a:rPr>
              <a:t>euvolaemic</a:t>
            </a:r>
            <a:r>
              <a:rPr lang="en-US" sz="1125" dirty="0">
                <a:solidFill>
                  <a:srgbClr val="34495E"/>
                </a:solidFill>
              </a:rPr>
              <a:t>.</a:t>
            </a:r>
            <a:endParaRPr lang="en-US" sz="1125" dirty="0"/>
          </a:p>
        </p:txBody>
      </p:sp>
      <p:sp>
        <p:nvSpPr>
          <p:cNvPr id="33" name="Text 14"/>
          <p:cNvSpPr/>
          <p:nvPr/>
        </p:nvSpPr>
        <p:spPr>
          <a:xfrm>
            <a:off x="6686550" y="34004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Long-term Care</a:t>
            </a:r>
            <a:endParaRPr lang="en-US" sz="1350" dirty="0"/>
          </a:p>
        </p:txBody>
      </p:sp>
      <p:sp>
        <p:nvSpPr>
          <p:cNvPr id="34" name="Text 15"/>
          <p:cNvSpPr/>
          <p:nvPr/>
        </p:nvSpPr>
        <p:spPr>
          <a:xfrm>
            <a:off x="6572250" y="3848100"/>
            <a:ext cx="561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Refer for </a:t>
            </a:r>
            <a:r>
              <a:rPr lang="en-US" sz="1125" b="1" dirty="0">
                <a:solidFill>
                  <a:srgbClr val="2C3E50"/>
                </a:solidFill>
              </a:rPr>
              <a:t>ICD/CRT</a:t>
            </a:r>
            <a:r>
              <a:rPr lang="en-US" sz="1125" dirty="0">
                <a:solidFill>
                  <a:srgbClr val="34495E"/>
                </a:solidFill>
              </a:rPr>
              <a:t> if EF ≤35% on optimal therapy.</a:t>
            </a:r>
            <a:endParaRPr lang="en-US" sz="1125" dirty="0"/>
          </a:p>
        </p:txBody>
      </p:sp>
      <p:sp>
        <p:nvSpPr>
          <p:cNvPr id="35" name="Text 16"/>
          <p:cNvSpPr/>
          <p:nvPr/>
        </p:nvSpPr>
        <p:spPr>
          <a:xfrm>
            <a:off x="6572250" y="4124325"/>
            <a:ext cx="5619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Annual Monitoring:</a:t>
            </a:r>
            <a:r>
              <a:rPr lang="en-US" sz="1125" dirty="0">
                <a:solidFill>
                  <a:srgbClr val="34495E"/>
                </a:solidFill>
              </a:rPr>
              <a:t> U&amp;E, eGFR, FBC, and NYHA status.</a:t>
            </a:r>
            <a:endParaRPr lang="en-US" sz="1125" dirty="0"/>
          </a:p>
        </p:txBody>
      </p:sp>
      <p:sp>
        <p:nvSpPr>
          <p:cNvPr id="36" name="Text 17"/>
          <p:cNvSpPr/>
          <p:nvPr/>
        </p:nvSpPr>
        <p:spPr>
          <a:xfrm>
            <a:off x="6572250" y="4400550"/>
            <a:ext cx="561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Always discuss </a:t>
            </a:r>
            <a:r>
              <a:rPr lang="en-US" sz="1125" b="1" dirty="0">
                <a:solidFill>
                  <a:srgbClr val="2C3E50"/>
                </a:solidFill>
              </a:rPr>
              <a:t>ICD deactivation</a:t>
            </a:r>
            <a:r>
              <a:rPr lang="en-US" sz="1125" dirty="0">
                <a:solidFill>
                  <a:srgbClr val="34495E"/>
                </a:solidFill>
              </a:rPr>
              <a:t> as part of EoL care.</a:t>
            </a:r>
            <a:endParaRPr lang="en-US" sz="1125" dirty="0"/>
          </a:p>
        </p:txBody>
      </p:sp>
      <p:sp>
        <p:nvSpPr>
          <p:cNvPr id="37" name="Text 18"/>
          <p:cNvSpPr/>
          <p:nvPr/>
        </p:nvSpPr>
        <p:spPr>
          <a:xfrm>
            <a:off x="571500" y="5191125"/>
            <a:ext cx="110490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C0392B"/>
                </a:solidFill>
              </a:rPr>
              <a:t>MEDICAL DISCLAIMER</a:t>
            </a:r>
            <a:endParaRPr lang="en-US" sz="975" dirty="0"/>
          </a:p>
        </p:txBody>
      </p:sp>
      <p:sp>
        <p:nvSpPr>
          <p:cNvPr id="38" name="Text 19"/>
          <p:cNvSpPr/>
          <p:nvPr/>
        </p:nvSpPr>
        <p:spPr>
          <a:xfrm>
            <a:off x="571500" y="5414963"/>
            <a:ext cx="11049000" cy="34290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rPr>
              <a:t>This teaching deck is for educational purposes for GP trainees and should be used alongside clinical judgement and the latest NICE guidelines. While every effort has been made to ensure accuracy based on NICE NG106 (September 2025), the authors and Bradford VTS do not accept liability for any errors, omissions, or clinical outcomes resulting from the use of this material.</a:t>
            </a:r>
            <a:endParaRPr lang="en-US" sz="900" dirty="0"/>
          </a:p>
        </p:txBody>
      </p:sp>
      <p:sp>
        <p:nvSpPr>
          <p:cNvPr id="39" name="Text 20"/>
          <p:cNvSpPr/>
          <p:nvPr/>
        </p:nvSpPr>
        <p:spPr>
          <a:xfrm>
            <a:off x="5192613" y="6581775"/>
            <a:ext cx="2880360" cy="171450"/>
          </a:xfrm>
          <a:prstGeom prst="rect">
            <a:avLst/>
          </a:prstGeom>
          <a:noFill/>
          <a:ln/>
        </p:spPr>
        <p:txBody>
          <a:bodyPr vert="horz" wrap="square" lIns="0" tIns="0" rIns="0" bIns="0" rtlCol="0" anchor="ctr"/>
          <a:lstStyle/>
          <a:p>
            <a:pPr marL="0" indent="0">
              <a:lnSpc>
                <a:spcPts val="1350"/>
              </a:lnSpc>
              <a:buNone/>
            </a:pPr>
            <a:r>
              <a:rPr lang="en-US" sz="900" kern="0" spc="60" dirty="0">
                <a:solidFill>
                  <a:srgbClr val="FFFFFF"/>
                </a:solidFill>
              </a:rPr>
              <a:t>WWW.BRADFORDVTS.CO.UK</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558105"/>
          </a:xfrm>
          <a:prstGeom prst="rect">
            <a:avLst/>
          </a:prstGeom>
        </p:spPr>
      </p:pic>
      <p:pic>
        <p:nvPicPr>
          <p:cNvPr id="4" name="Image 2" descr="preencoded.png"/>
          <p:cNvPicPr>
            <a:picLocks noChangeAspect="1"/>
          </p:cNvPicPr>
          <p:nvPr/>
        </p:nvPicPr>
        <p:blipFill>
          <a:blip r:embed="rId5"/>
          <a:stretch>
            <a:fillRect/>
          </a:stretch>
        </p:blipFill>
        <p:spPr>
          <a:xfrm>
            <a:off x="381000" y="891480"/>
            <a:ext cx="2714625" cy="2286000"/>
          </a:xfrm>
          <a:prstGeom prst="rect">
            <a:avLst/>
          </a:prstGeom>
        </p:spPr>
      </p:pic>
      <p:pic>
        <p:nvPicPr>
          <p:cNvPr id="5" name="Image 3" descr="preencoded.png"/>
          <p:cNvPicPr>
            <a:picLocks noChangeAspect="1"/>
          </p:cNvPicPr>
          <p:nvPr/>
        </p:nvPicPr>
        <p:blipFill>
          <a:blip r:embed="rId6"/>
          <a:stretch>
            <a:fillRect/>
          </a:stretch>
        </p:blipFill>
        <p:spPr>
          <a:xfrm>
            <a:off x="1452563" y="1120080"/>
            <a:ext cx="571500" cy="571500"/>
          </a:xfrm>
          <a:prstGeom prst="rect">
            <a:avLst/>
          </a:prstGeom>
        </p:spPr>
      </p:pic>
      <p:pic>
        <p:nvPicPr>
          <p:cNvPr id="6" name="Image 4" descr="preencoded.png"/>
          <p:cNvPicPr>
            <a:picLocks noChangeAspect="1"/>
          </p:cNvPicPr>
          <p:nvPr/>
        </p:nvPicPr>
        <p:blipFill>
          <a:blip r:embed="rId7"/>
          <a:stretch>
            <a:fillRect/>
          </a:stretch>
        </p:blipFill>
        <p:spPr>
          <a:xfrm>
            <a:off x="1643063" y="1329630"/>
            <a:ext cx="190500" cy="152400"/>
          </a:xfrm>
          <a:prstGeom prst="rect">
            <a:avLst/>
          </a:prstGeom>
        </p:spPr>
      </p:pic>
      <p:pic>
        <p:nvPicPr>
          <p:cNvPr id="7" name="Image 5" descr="preencoded.png"/>
          <p:cNvPicPr>
            <a:picLocks noChangeAspect="1"/>
          </p:cNvPicPr>
          <p:nvPr/>
        </p:nvPicPr>
        <p:blipFill>
          <a:blip r:embed="rId8"/>
          <a:stretch>
            <a:fillRect/>
          </a:stretch>
        </p:blipFill>
        <p:spPr>
          <a:xfrm>
            <a:off x="3286125" y="891480"/>
            <a:ext cx="2714625" cy="2286000"/>
          </a:xfrm>
          <a:prstGeom prst="rect">
            <a:avLst/>
          </a:prstGeom>
        </p:spPr>
      </p:pic>
      <p:pic>
        <p:nvPicPr>
          <p:cNvPr id="8" name="Image 6" descr="preencoded.png"/>
          <p:cNvPicPr>
            <a:picLocks noChangeAspect="1"/>
          </p:cNvPicPr>
          <p:nvPr/>
        </p:nvPicPr>
        <p:blipFill>
          <a:blip r:embed="rId9"/>
          <a:stretch>
            <a:fillRect/>
          </a:stretch>
        </p:blipFill>
        <p:spPr>
          <a:xfrm>
            <a:off x="4357688" y="1120080"/>
            <a:ext cx="571500" cy="571500"/>
          </a:xfrm>
          <a:prstGeom prst="rect">
            <a:avLst/>
          </a:prstGeom>
        </p:spPr>
      </p:pic>
      <p:pic>
        <p:nvPicPr>
          <p:cNvPr id="9" name="Image 7" descr="preencoded.png"/>
          <p:cNvPicPr>
            <a:picLocks noChangeAspect="1"/>
          </p:cNvPicPr>
          <p:nvPr/>
        </p:nvPicPr>
        <p:blipFill>
          <a:blip r:embed="rId10"/>
          <a:stretch>
            <a:fillRect/>
          </a:stretch>
        </p:blipFill>
        <p:spPr>
          <a:xfrm>
            <a:off x="4548188" y="1329630"/>
            <a:ext cx="190500" cy="152400"/>
          </a:xfrm>
          <a:prstGeom prst="rect">
            <a:avLst/>
          </a:prstGeom>
        </p:spPr>
      </p:pic>
      <p:pic>
        <p:nvPicPr>
          <p:cNvPr id="10" name="Image 8" descr="preencoded.png"/>
          <p:cNvPicPr>
            <a:picLocks noChangeAspect="1"/>
          </p:cNvPicPr>
          <p:nvPr/>
        </p:nvPicPr>
        <p:blipFill>
          <a:blip r:embed="rId11"/>
          <a:stretch>
            <a:fillRect/>
          </a:stretch>
        </p:blipFill>
        <p:spPr>
          <a:xfrm>
            <a:off x="6191250" y="891480"/>
            <a:ext cx="2714625" cy="2286000"/>
          </a:xfrm>
          <a:prstGeom prst="rect">
            <a:avLst/>
          </a:prstGeom>
        </p:spPr>
      </p:pic>
      <p:pic>
        <p:nvPicPr>
          <p:cNvPr id="11" name="Image 9" descr="preencoded.png"/>
          <p:cNvPicPr>
            <a:picLocks noChangeAspect="1"/>
          </p:cNvPicPr>
          <p:nvPr/>
        </p:nvPicPr>
        <p:blipFill>
          <a:blip r:embed="rId12"/>
          <a:stretch>
            <a:fillRect/>
          </a:stretch>
        </p:blipFill>
        <p:spPr>
          <a:xfrm>
            <a:off x="7262813" y="1120080"/>
            <a:ext cx="571500" cy="571500"/>
          </a:xfrm>
          <a:prstGeom prst="rect">
            <a:avLst/>
          </a:prstGeom>
        </p:spPr>
      </p:pic>
      <p:pic>
        <p:nvPicPr>
          <p:cNvPr id="12" name="Image 10" descr="preencoded.png"/>
          <p:cNvPicPr>
            <a:picLocks noChangeAspect="1"/>
          </p:cNvPicPr>
          <p:nvPr/>
        </p:nvPicPr>
        <p:blipFill>
          <a:blip r:embed="rId13"/>
          <a:stretch>
            <a:fillRect/>
          </a:stretch>
        </p:blipFill>
        <p:spPr>
          <a:xfrm>
            <a:off x="7453312" y="1329630"/>
            <a:ext cx="190500" cy="152400"/>
          </a:xfrm>
          <a:prstGeom prst="rect">
            <a:avLst/>
          </a:prstGeom>
        </p:spPr>
      </p:pic>
      <p:pic>
        <p:nvPicPr>
          <p:cNvPr id="13" name="Image 11" descr="preencoded.png"/>
          <p:cNvPicPr>
            <a:picLocks noChangeAspect="1"/>
          </p:cNvPicPr>
          <p:nvPr/>
        </p:nvPicPr>
        <p:blipFill>
          <a:blip r:embed="rId14"/>
          <a:stretch>
            <a:fillRect/>
          </a:stretch>
        </p:blipFill>
        <p:spPr>
          <a:xfrm>
            <a:off x="9096375" y="891480"/>
            <a:ext cx="2714625" cy="2286000"/>
          </a:xfrm>
          <a:prstGeom prst="rect">
            <a:avLst/>
          </a:prstGeom>
        </p:spPr>
      </p:pic>
      <p:pic>
        <p:nvPicPr>
          <p:cNvPr id="14" name="Image 12" descr="preencoded.png"/>
          <p:cNvPicPr>
            <a:picLocks noChangeAspect="1"/>
          </p:cNvPicPr>
          <p:nvPr/>
        </p:nvPicPr>
        <p:blipFill>
          <a:blip r:embed="rId15"/>
          <a:stretch>
            <a:fillRect/>
          </a:stretch>
        </p:blipFill>
        <p:spPr>
          <a:xfrm>
            <a:off x="10167938" y="1120080"/>
            <a:ext cx="571500" cy="571500"/>
          </a:xfrm>
          <a:prstGeom prst="rect">
            <a:avLst/>
          </a:prstGeom>
        </p:spPr>
      </p:pic>
      <p:pic>
        <p:nvPicPr>
          <p:cNvPr id="15" name="Image 13" descr="preencoded.png"/>
          <p:cNvPicPr>
            <a:picLocks noChangeAspect="1"/>
          </p:cNvPicPr>
          <p:nvPr/>
        </p:nvPicPr>
        <p:blipFill>
          <a:blip r:embed="rId16"/>
          <a:stretch>
            <a:fillRect/>
          </a:stretch>
        </p:blipFill>
        <p:spPr>
          <a:xfrm>
            <a:off x="10358438" y="1329630"/>
            <a:ext cx="190500" cy="152400"/>
          </a:xfrm>
          <a:prstGeom prst="rect">
            <a:avLst/>
          </a:prstGeom>
        </p:spPr>
      </p:pic>
      <p:pic>
        <p:nvPicPr>
          <p:cNvPr id="16" name="Image 14" descr="preencoded.png"/>
          <p:cNvPicPr>
            <a:picLocks noChangeAspect="1"/>
          </p:cNvPicPr>
          <p:nvPr/>
        </p:nvPicPr>
        <p:blipFill>
          <a:blip r:embed="rId17"/>
          <a:stretch>
            <a:fillRect/>
          </a:stretch>
        </p:blipFill>
        <p:spPr>
          <a:xfrm>
            <a:off x="381000" y="3463230"/>
            <a:ext cx="11430000" cy="1181100"/>
          </a:xfrm>
          <a:prstGeom prst="rect">
            <a:avLst/>
          </a:prstGeom>
        </p:spPr>
      </p:pic>
      <p:pic>
        <p:nvPicPr>
          <p:cNvPr id="17" name="Image 15" descr="preencoded.png"/>
          <p:cNvPicPr>
            <a:picLocks noChangeAspect="1"/>
          </p:cNvPicPr>
          <p:nvPr/>
        </p:nvPicPr>
        <p:blipFill>
          <a:blip r:embed="rId18"/>
          <a:stretch>
            <a:fillRect/>
          </a:stretch>
        </p:blipFill>
        <p:spPr>
          <a:xfrm>
            <a:off x="619125" y="3689896"/>
            <a:ext cx="166688" cy="137220"/>
          </a:xfrm>
          <a:prstGeom prst="rect">
            <a:avLst/>
          </a:prstGeom>
        </p:spPr>
      </p:pic>
      <p:pic>
        <p:nvPicPr>
          <p:cNvPr id="18" name="Image 16" descr="preencoded.png"/>
          <p:cNvPicPr>
            <a:picLocks noChangeAspect="1"/>
          </p:cNvPicPr>
          <p:nvPr/>
        </p:nvPicPr>
        <p:blipFill>
          <a:blip r:embed="rId19"/>
          <a:stretch>
            <a:fillRect/>
          </a:stretch>
        </p:blipFill>
        <p:spPr>
          <a:xfrm>
            <a:off x="2202359" y="3653730"/>
            <a:ext cx="1851273" cy="209550"/>
          </a:xfrm>
          <a:prstGeom prst="rect">
            <a:avLst/>
          </a:prstGeom>
        </p:spPr>
      </p:pic>
      <p:sp>
        <p:nvSpPr>
          <p:cNvPr id="19" name="Text 0"/>
          <p:cNvSpPr/>
          <p:nvPr/>
        </p:nvSpPr>
        <p:spPr>
          <a:xfrm>
            <a:off x="523875" y="190500"/>
            <a:ext cx="11287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NYHA Functional Classification</a:t>
            </a:r>
            <a:endParaRPr lang="en-US" sz="2100" dirty="0"/>
          </a:p>
        </p:txBody>
      </p:sp>
      <p:sp>
        <p:nvSpPr>
          <p:cNvPr id="20" name="Text 1"/>
          <p:cNvSpPr/>
          <p:nvPr/>
        </p:nvSpPr>
        <p:spPr>
          <a:xfrm>
            <a:off x="523875" y="54858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1" name="Text 2"/>
          <p:cNvSpPr/>
          <p:nvPr/>
        </p:nvSpPr>
        <p:spPr>
          <a:xfrm>
            <a:off x="1400473" y="1834455"/>
            <a:ext cx="67568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Class I</a:t>
            </a:r>
            <a:endParaRPr lang="en-US" sz="1650" dirty="0"/>
          </a:p>
        </p:txBody>
      </p:sp>
      <p:sp>
        <p:nvSpPr>
          <p:cNvPr id="22" name="Text 3"/>
          <p:cNvSpPr/>
          <p:nvPr/>
        </p:nvSpPr>
        <p:spPr>
          <a:xfrm>
            <a:off x="609600" y="2263080"/>
            <a:ext cx="2257425" cy="6858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5D6D7E"/>
                </a:solidFill>
              </a:rPr>
              <a:t>No limitation.</a:t>
            </a:r>
            <a:r>
              <a:rPr lang="en-US" sz="1200" dirty="0">
                <a:solidFill>
                  <a:srgbClr val="5D6D7E"/>
                </a:solidFill>
              </a:rPr>
              <a:t> Ordinary physical activity does not cause fatigue, breathlessness, or palpitations.</a:t>
            </a:r>
            <a:endParaRPr lang="en-US" sz="1200" dirty="0"/>
          </a:p>
        </p:txBody>
      </p:sp>
      <p:sp>
        <p:nvSpPr>
          <p:cNvPr id="23" name="Text 4"/>
          <p:cNvSpPr/>
          <p:nvPr/>
        </p:nvSpPr>
        <p:spPr>
          <a:xfrm>
            <a:off x="4276427" y="1834455"/>
            <a:ext cx="733871"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Class II</a:t>
            </a:r>
            <a:endParaRPr lang="en-US" sz="1650" dirty="0"/>
          </a:p>
        </p:txBody>
      </p:sp>
      <p:sp>
        <p:nvSpPr>
          <p:cNvPr id="24" name="Text 5"/>
          <p:cNvSpPr/>
          <p:nvPr/>
        </p:nvSpPr>
        <p:spPr>
          <a:xfrm>
            <a:off x="3514725" y="2263080"/>
            <a:ext cx="2257425" cy="6858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5D6D7E"/>
                </a:solidFill>
              </a:rPr>
              <a:t>Slight limitation.</a:t>
            </a:r>
            <a:r>
              <a:rPr lang="en-US" sz="1200" dirty="0">
                <a:solidFill>
                  <a:srgbClr val="5D6D7E"/>
                </a:solidFill>
              </a:rPr>
              <a:t> Comfortable at rest. Ordinary activity results in fatigue or breathlessness.</a:t>
            </a:r>
            <a:endParaRPr lang="en-US" sz="1200" dirty="0"/>
          </a:p>
        </p:txBody>
      </p:sp>
      <p:sp>
        <p:nvSpPr>
          <p:cNvPr id="25" name="Text 6"/>
          <p:cNvSpPr/>
          <p:nvPr/>
        </p:nvSpPr>
        <p:spPr>
          <a:xfrm>
            <a:off x="7152531" y="1834455"/>
            <a:ext cx="792063"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Class III</a:t>
            </a:r>
            <a:endParaRPr lang="en-US" sz="1650" dirty="0"/>
          </a:p>
        </p:txBody>
      </p:sp>
      <p:sp>
        <p:nvSpPr>
          <p:cNvPr id="26" name="Text 7"/>
          <p:cNvSpPr/>
          <p:nvPr/>
        </p:nvSpPr>
        <p:spPr>
          <a:xfrm>
            <a:off x="6419850" y="2263080"/>
            <a:ext cx="2257425" cy="6858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5D6D7E"/>
                </a:solidFill>
              </a:rPr>
              <a:t>Marked limitation.</a:t>
            </a:r>
            <a:r>
              <a:rPr lang="en-US" sz="1200" dirty="0">
                <a:solidFill>
                  <a:srgbClr val="5D6D7E"/>
                </a:solidFill>
              </a:rPr>
              <a:t> Comfortable at rest. Less than ordinary activity causes symptoms.</a:t>
            </a:r>
            <a:endParaRPr lang="en-US" sz="1200" dirty="0"/>
          </a:p>
        </p:txBody>
      </p:sp>
      <p:sp>
        <p:nvSpPr>
          <p:cNvPr id="27" name="Text 8"/>
          <p:cNvSpPr/>
          <p:nvPr/>
        </p:nvSpPr>
        <p:spPr>
          <a:xfrm>
            <a:off x="10045898" y="1834455"/>
            <a:ext cx="815429"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Class IV</a:t>
            </a:r>
            <a:endParaRPr lang="en-US" sz="1650" dirty="0"/>
          </a:p>
        </p:txBody>
      </p:sp>
      <p:sp>
        <p:nvSpPr>
          <p:cNvPr id="28" name="Text 9"/>
          <p:cNvSpPr/>
          <p:nvPr/>
        </p:nvSpPr>
        <p:spPr>
          <a:xfrm>
            <a:off x="9324975" y="2263080"/>
            <a:ext cx="2257425" cy="6858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5D6D7E"/>
                </a:solidFill>
              </a:rPr>
              <a:t>Symptoms at rest.</a:t>
            </a:r>
            <a:r>
              <a:rPr lang="en-US" sz="1200" dirty="0">
                <a:solidFill>
                  <a:srgbClr val="5D6D7E"/>
                </a:solidFill>
              </a:rPr>
              <a:t> Inability to carry out any physical activity without discomfort.</a:t>
            </a:r>
            <a:endParaRPr lang="en-US" sz="1200" dirty="0"/>
          </a:p>
        </p:txBody>
      </p:sp>
      <p:sp>
        <p:nvSpPr>
          <p:cNvPr id="29" name="Text 10"/>
          <p:cNvSpPr/>
          <p:nvPr/>
        </p:nvSpPr>
        <p:spPr>
          <a:xfrm>
            <a:off x="785813" y="3653730"/>
            <a:ext cx="10953750" cy="209550"/>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16A085"/>
                </a:solidFill>
              </a:rPr>
              <a:t>SCA EXAM PEARL</a:t>
            </a:r>
            <a:r>
              <a:rPr lang="en-US" sz="900" b="1" kern="0" spc="60" dirty="0">
                <a:solidFill>
                  <a:srgbClr val="FFFFFF"/>
                </a:solidFill>
              </a:rPr>
              <a:t>QOF REQUIREMENT HF007</a:t>
            </a:r>
            <a:endParaRPr lang="en-US" sz="1050" dirty="0"/>
          </a:p>
        </p:txBody>
      </p:sp>
      <p:sp>
        <p:nvSpPr>
          <p:cNvPr id="30" name="Text 11"/>
          <p:cNvSpPr/>
          <p:nvPr/>
        </p:nvSpPr>
        <p:spPr>
          <a:xfrm>
            <a:off x="619125" y="3939480"/>
            <a:ext cx="10953750" cy="514350"/>
          </a:xfrm>
          <a:prstGeom prst="rect">
            <a:avLst/>
          </a:prstGeom>
          <a:noFill/>
          <a:ln/>
        </p:spPr>
        <p:txBody>
          <a:bodyPr vert="horz" wrap="square" lIns="0" tIns="0" rIns="0" bIns="0" rtlCol="0" anchor="ctr"/>
          <a:lstStyle/>
          <a:p>
            <a:pPr marL="0" indent="0">
              <a:lnSpc>
                <a:spcPts val="2025"/>
              </a:lnSpc>
              <a:buNone/>
            </a:pPr>
            <a:r>
              <a:rPr lang="en-US" sz="1350" i="1" dirty="0">
                <a:solidFill>
                  <a:srgbClr val="2C3E50"/>
                </a:solidFill>
              </a:rPr>
              <a:t>"How has your breathing been affecting what you can do day-to-day?" – Use this opener to assess functional capacity and accurately document NYHA class at every review.</a:t>
            </a:r>
            <a:endParaRPr lang="en-US" sz="1350" dirty="0"/>
          </a:p>
        </p:txBody>
      </p:sp>
      <p:sp>
        <p:nvSpPr>
          <p:cNvPr id="31" name="Text 12"/>
          <p:cNvSpPr/>
          <p:nvPr/>
        </p:nvSpPr>
        <p:spPr>
          <a:xfrm>
            <a:off x="381000" y="6305550"/>
            <a:ext cx="11430000" cy="361950"/>
          </a:xfrm>
          <a:prstGeom prst="rect">
            <a:avLst/>
          </a:prstGeom>
          <a:noFill/>
          <a:ln/>
        </p:spPr>
        <p:txBody>
          <a:bodyPr vert="horz" wrap="square" lIns="0" tIns="0" rIns="0" bIns="0" rtlCol="0" anchor="ctr"/>
          <a:lstStyle/>
          <a:p>
            <a:pPr marL="0" indent="0" algn="l">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85750"/>
            <a:ext cx="11430000" cy="558105"/>
          </a:xfrm>
          <a:prstGeom prst="rect">
            <a:avLst/>
          </a:prstGeom>
        </p:spPr>
      </p:pic>
      <p:pic>
        <p:nvPicPr>
          <p:cNvPr id="5" name="Image 3" descr="preencoded.png"/>
          <p:cNvPicPr>
            <a:picLocks noChangeAspect="1"/>
          </p:cNvPicPr>
          <p:nvPr/>
        </p:nvPicPr>
        <p:blipFill>
          <a:blip r:embed="rId6"/>
          <a:stretch>
            <a:fillRect/>
          </a:stretch>
        </p:blipFill>
        <p:spPr>
          <a:xfrm>
            <a:off x="381000" y="1374428"/>
            <a:ext cx="5572125" cy="2028825"/>
          </a:xfrm>
          <a:prstGeom prst="rect">
            <a:avLst/>
          </a:prstGeom>
        </p:spPr>
      </p:pic>
      <p:pic>
        <p:nvPicPr>
          <p:cNvPr id="6" name="Image 4" descr="preencoded.png"/>
          <p:cNvPicPr>
            <a:picLocks noChangeAspect="1"/>
          </p:cNvPicPr>
          <p:nvPr/>
        </p:nvPicPr>
        <p:blipFill>
          <a:blip r:embed="rId7"/>
          <a:stretch>
            <a:fillRect/>
          </a:stretch>
        </p:blipFill>
        <p:spPr>
          <a:xfrm>
            <a:off x="619125" y="1641128"/>
            <a:ext cx="285750" cy="228600"/>
          </a:xfrm>
          <a:prstGeom prst="rect">
            <a:avLst/>
          </a:prstGeom>
        </p:spPr>
      </p:pic>
      <p:pic>
        <p:nvPicPr>
          <p:cNvPr id="7" name="Image 5" descr="preencoded.png"/>
          <p:cNvPicPr>
            <a:picLocks noChangeAspect="1"/>
          </p:cNvPicPr>
          <p:nvPr/>
        </p:nvPicPr>
        <p:blipFill>
          <a:blip r:embed="rId8"/>
          <a:stretch>
            <a:fillRect/>
          </a:stretch>
        </p:blipFill>
        <p:spPr>
          <a:xfrm>
            <a:off x="619125" y="2584103"/>
            <a:ext cx="178594" cy="142875"/>
          </a:xfrm>
          <a:prstGeom prst="rect">
            <a:avLst/>
          </a:prstGeom>
        </p:spPr>
      </p:pic>
      <p:pic>
        <p:nvPicPr>
          <p:cNvPr id="8" name="Image 6" descr="preencoded.png"/>
          <p:cNvPicPr>
            <a:picLocks noChangeAspect="1"/>
          </p:cNvPicPr>
          <p:nvPr/>
        </p:nvPicPr>
        <p:blipFill>
          <a:blip r:embed="rId9"/>
          <a:stretch>
            <a:fillRect/>
          </a:stretch>
        </p:blipFill>
        <p:spPr>
          <a:xfrm>
            <a:off x="619125" y="2874615"/>
            <a:ext cx="178594" cy="142875"/>
          </a:xfrm>
          <a:prstGeom prst="rect">
            <a:avLst/>
          </a:prstGeom>
        </p:spPr>
      </p:pic>
      <p:pic>
        <p:nvPicPr>
          <p:cNvPr id="9" name="Image 7" descr="preencoded.png"/>
          <p:cNvPicPr>
            <a:picLocks noChangeAspect="1"/>
          </p:cNvPicPr>
          <p:nvPr/>
        </p:nvPicPr>
        <p:blipFill>
          <a:blip r:embed="rId10"/>
          <a:stretch>
            <a:fillRect/>
          </a:stretch>
        </p:blipFill>
        <p:spPr>
          <a:xfrm>
            <a:off x="381000" y="3593753"/>
            <a:ext cx="5572125" cy="2228850"/>
          </a:xfrm>
          <a:prstGeom prst="rect">
            <a:avLst/>
          </a:prstGeom>
        </p:spPr>
      </p:pic>
      <p:pic>
        <p:nvPicPr>
          <p:cNvPr id="10" name="Image 8" descr="preencoded.png"/>
          <p:cNvPicPr>
            <a:picLocks noChangeAspect="1"/>
          </p:cNvPicPr>
          <p:nvPr/>
        </p:nvPicPr>
        <p:blipFill>
          <a:blip r:embed="rId11"/>
          <a:stretch>
            <a:fillRect/>
          </a:stretch>
        </p:blipFill>
        <p:spPr>
          <a:xfrm>
            <a:off x="619125" y="3860453"/>
            <a:ext cx="285750" cy="228600"/>
          </a:xfrm>
          <a:prstGeom prst="rect">
            <a:avLst/>
          </a:prstGeom>
        </p:spPr>
      </p:pic>
      <p:pic>
        <p:nvPicPr>
          <p:cNvPr id="11" name="Image 9" descr="preencoded.png"/>
          <p:cNvPicPr>
            <a:picLocks noChangeAspect="1"/>
          </p:cNvPicPr>
          <p:nvPr/>
        </p:nvPicPr>
        <p:blipFill>
          <a:blip r:embed="rId12"/>
          <a:stretch>
            <a:fillRect/>
          </a:stretch>
        </p:blipFill>
        <p:spPr>
          <a:xfrm>
            <a:off x="619125" y="4574828"/>
            <a:ext cx="178594" cy="164753"/>
          </a:xfrm>
          <a:prstGeom prst="rect">
            <a:avLst/>
          </a:prstGeom>
        </p:spPr>
      </p:pic>
      <p:pic>
        <p:nvPicPr>
          <p:cNvPr id="12" name="Image 10" descr="preencoded.png"/>
          <p:cNvPicPr>
            <a:picLocks noChangeAspect="1"/>
          </p:cNvPicPr>
          <p:nvPr/>
        </p:nvPicPr>
        <p:blipFill>
          <a:blip r:embed="rId12"/>
          <a:stretch>
            <a:fillRect/>
          </a:stretch>
        </p:blipFill>
        <p:spPr>
          <a:xfrm>
            <a:off x="619125" y="5079653"/>
            <a:ext cx="178594" cy="164753"/>
          </a:xfrm>
          <a:prstGeom prst="rect">
            <a:avLst/>
          </a:prstGeom>
        </p:spPr>
      </p:pic>
      <p:pic>
        <p:nvPicPr>
          <p:cNvPr id="13" name="Image 11" descr="preencoded.png"/>
          <p:cNvPicPr>
            <a:picLocks noChangeAspect="1"/>
          </p:cNvPicPr>
          <p:nvPr/>
        </p:nvPicPr>
        <p:blipFill>
          <a:blip r:embed="rId13"/>
          <a:stretch>
            <a:fillRect/>
          </a:stretch>
        </p:blipFill>
        <p:spPr>
          <a:xfrm>
            <a:off x="6238875" y="1486346"/>
            <a:ext cx="5572125" cy="2747963"/>
          </a:xfrm>
          <a:prstGeom prst="rect">
            <a:avLst/>
          </a:prstGeom>
        </p:spPr>
      </p:pic>
      <p:pic>
        <p:nvPicPr>
          <p:cNvPr id="14" name="Image 12" descr="preencoded.png"/>
          <p:cNvPicPr>
            <a:picLocks noChangeAspect="1"/>
          </p:cNvPicPr>
          <p:nvPr/>
        </p:nvPicPr>
        <p:blipFill>
          <a:blip r:embed="rId14"/>
          <a:stretch>
            <a:fillRect/>
          </a:stretch>
        </p:blipFill>
        <p:spPr>
          <a:xfrm>
            <a:off x="6477000" y="1753046"/>
            <a:ext cx="285750" cy="228600"/>
          </a:xfrm>
          <a:prstGeom prst="rect">
            <a:avLst/>
          </a:prstGeom>
        </p:spPr>
      </p:pic>
      <p:pic>
        <p:nvPicPr>
          <p:cNvPr id="15" name="Image 13" descr="preencoded.png"/>
          <p:cNvPicPr>
            <a:picLocks noChangeAspect="1"/>
          </p:cNvPicPr>
          <p:nvPr/>
        </p:nvPicPr>
        <p:blipFill>
          <a:blip r:embed="rId15"/>
          <a:stretch>
            <a:fillRect/>
          </a:stretch>
        </p:blipFill>
        <p:spPr>
          <a:xfrm>
            <a:off x="6477000" y="2696021"/>
            <a:ext cx="178594" cy="142875"/>
          </a:xfrm>
          <a:prstGeom prst="rect">
            <a:avLst/>
          </a:prstGeom>
        </p:spPr>
      </p:pic>
      <p:pic>
        <p:nvPicPr>
          <p:cNvPr id="16" name="Image 14" descr="preencoded.png"/>
          <p:cNvPicPr>
            <a:picLocks noChangeAspect="1"/>
          </p:cNvPicPr>
          <p:nvPr/>
        </p:nvPicPr>
        <p:blipFill>
          <a:blip r:embed="rId16"/>
          <a:stretch>
            <a:fillRect/>
          </a:stretch>
        </p:blipFill>
        <p:spPr>
          <a:xfrm>
            <a:off x="6477000" y="2986534"/>
            <a:ext cx="178594" cy="152995"/>
          </a:xfrm>
          <a:prstGeom prst="rect">
            <a:avLst/>
          </a:prstGeom>
        </p:spPr>
      </p:pic>
      <p:pic>
        <p:nvPicPr>
          <p:cNvPr id="17" name="Image 15" descr="preencoded.png"/>
          <p:cNvPicPr>
            <a:picLocks noChangeAspect="1"/>
          </p:cNvPicPr>
          <p:nvPr/>
        </p:nvPicPr>
        <p:blipFill>
          <a:blip r:embed="rId17"/>
          <a:stretch>
            <a:fillRect/>
          </a:stretch>
        </p:blipFill>
        <p:spPr>
          <a:xfrm>
            <a:off x="6477000" y="3491359"/>
            <a:ext cx="178594" cy="152995"/>
          </a:xfrm>
          <a:prstGeom prst="rect">
            <a:avLst/>
          </a:prstGeom>
        </p:spPr>
      </p:pic>
      <p:pic>
        <p:nvPicPr>
          <p:cNvPr id="18" name="Image 16" descr="preencoded.png"/>
          <p:cNvPicPr>
            <a:picLocks noChangeAspect="1"/>
          </p:cNvPicPr>
          <p:nvPr/>
        </p:nvPicPr>
        <p:blipFill>
          <a:blip r:embed="rId18"/>
          <a:stretch>
            <a:fillRect/>
          </a:stretch>
        </p:blipFill>
        <p:spPr>
          <a:xfrm>
            <a:off x="6238875" y="4424809"/>
            <a:ext cx="5572125" cy="1285875"/>
          </a:xfrm>
          <a:prstGeom prst="rect">
            <a:avLst/>
          </a:prstGeom>
        </p:spPr>
      </p:pic>
      <p:pic>
        <p:nvPicPr>
          <p:cNvPr id="19" name="Image 17" descr="preencoded.png"/>
          <p:cNvPicPr>
            <a:picLocks noChangeAspect="1"/>
          </p:cNvPicPr>
          <p:nvPr/>
        </p:nvPicPr>
        <p:blipFill>
          <a:blip r:embed="rId19"/>
          <a:stretch>
            <a:fillRect/>
          </a:stretch>
        </p:blipFill>
        <p:spPr>
          <a:xfrm>
            <a:off x="6429375" y="4653409"/>
            <a:ext cx="190500" cy="152400"/>
          </a:xfrm>
          <a:prstGeom prst="rect">
            <a:avLst/>
          </a:prstGeom>
        </p:spPr>
      </p:pic>
      <p:pic>
        <p:nvPicPr>
          <p:cNvPr id="20" name="Image 18" descr="preencoded.png"/>
          <p:cNvPicPr>
            <a:picLocks noChangeAspect="1"/>
          </p:cNvPicPr>
          <p:nvPr/>
        </p:nvPicPr>
        <p:blipFill>
          <a:blip r:embed="rId20"/>
          <a:stretch>
            <a:fillRect/>
          </a:stretch>
        </p:blipFill>
        <p:spPr>
          <a:xfrm>
            <a:off x="0" y="6400800"/>
            <a:ext cx="12192000" cy="457200"/>
          </a:xfrm>
          <a:prstGeom prst="rect">
            <a:avLst/>
          </a:prstGeom>
        </p:spPr>
      </p:pic>
      <p:sp>
        <p:nvSpPr>
          <p:cNvPr id="21" name="Text 0"/>
          <p:cNvSpPr/>
          <p:nvPr/>
        </p:nvSpPr>
        <p:spPr>
          <a:xfrm>
            <a:off x="523875" y="28575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Pathophysiology: The Basics for Primary Care</a:t>
            </a:r>
            <a:endParaRPr lang="en-US" sz="2100" dirty="0"/>
          </a:p>
        </p:txBody>
      </p:sp>
      <p:sp>
        <p:nvSpPr>
          <p:cNvPr id="22" name="Text 1"/>
          <p:cNvSpPr/>
          <p:nvPr/>
        </p:nvSpPr>
        <p:spPr>
          <a:xfrm>
            <a:off x="523875" y="643830"/>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3" name="Text 2"/>
          <p:cNvSpPr/>
          <p:nvPr/>
        </p:nvSpPr>
        <p:spPr>
          <a:xfrm>
            <a:off x="1019175" y="1612553"/>
            <a:ext cx="5181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1. The Initial Trigger</a:t>
            </a:r>
            <a:endParaRPr lang="en-US" sz="1500" dirty="0"/>
          </a:p>
        </p:txBody>
      </p:sp>
      <p:sp>
        <p:nvSpPr>
          <p:cNvPr id="24" name="Text 3"/>
          <p:cNvSpPr/>
          <p:nvPr/>
        </p:nvSpPr>
        <p:spPr>
          <a:xfrm>
            <a:off x="619125" y="2012603"/>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LV dysfunction (e.g., post-MI) leads to </a:t>
            </a:r>
            <a:r>
              <a:rPr lang="en-US" sz="1200" b="1" dirty="0">
                <a:solidFill>
                  <a:srgbClr val="FF8C00"/>
                </a:solidFill>
              </a:rPr>
              <a:t>reduced cardiac output</a:t>
            </a:r>
            <a:r>
              <a:rPr lang="en-US" sz="1200" dirty="0">
                <a:solidFill>
                  <a:srgbClr val="4A5568"/>
                </a:solidFill>
              </a:rPr>
              <a:t>. This triggers a compensatory cascade designed to maintain perfusion.</a:t>
            </a:r>
            <a:endParaRPr lang="en-US" sz="1200" dirty="0"/>
          </a:p>
        </p:txBody>
      </p:sp>
      <p:sp>
        <p:nvSpPr>
          <p:cNvPr id="25" name="Text 4"/>
          <p:cNvSpPr/>
          <p:nvPr/>
        </p:nvSpPr>
        <p:spPr>
          <a:xfrm>
            <a:off x="892969" y="2584103"/>
            <a:ext cx="6515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Reduced Stroke Volume &amp; Cardiac Output</a:t>
            </a:r>
            <a:endParaRPr lang="en-US" sz="1125" dirty="0"/>
          </a:p>
        </p:txBody>
      </p:sp>
      <p:sp>
        <p:nvSpPr>
          <p:cNvPr id="26" name="Text 5"/>
          <p:cNvSpPr/>
          <p:nvPr/>
        </p:nvSpPr>
        <p:spPr>
          <a:xfrm>
            <a:off x="892969" y="2874615"/>
            <a:ext cx="61722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rPr>
              <a:t>Baroreceptor sensing of low pressure</a:t>
            </a:r>
            <a:endParaRPr lang="en-US" sz="1125" dirty="0"/>
          </a:p>
        </p:txBody>
      </p:sp>
      <p:sp>
        <p:nvSpPr>
          <p:cNvPr id="27" name="Text 6"/>
          <p:cNvSpPr/>
          <p:nvPr/>
        </p:nvSpPr>
        <p:spPr>
          <a:xfrm>
            <a:off x="1019175" y="3831878"/>
            <a:ext cx="632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2. Neurohormonal Activation</a:t>
            </a:r>
            <a:endParaRPr lang="en-US" sz="1500" dirty="0"/>
          </a:p>
        </p:txBody>
      </p:sp>
      <p:sp>
        <p:nvSpPr>
          <p:cNvPr id="28" name="Text 7"/>
          <p:cNvSpPr/>
          <p:nvPr/>
        </p:nvSpPr>
        <p:spPr>
          <a:xfrm>
            <a:off x="619125" y="4231928"/>
            <a:ext cx="11572875" cy="2286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Initially helpful, but </a:t>
            </a:r>
            <a:r>
              <a:rPr lang="en-US" sz="1200" b="1" dirty="0">
                <a:solidFill>
                  <a:srgbClr val="2C3E50"/>
                </a:solidFill>
              </a:rPr>
              <a:t>chronic activation</a:t>
            </a:r>
            <a:r>
              <a:rPr lang="en-US" sz="1200" dirty="0">
                <a:solidFill>
                  <a:srgbClr val="4A5568"/>
                </a:solidFill>
              </a:rPr>
              <a:t> becomes the driver of the disease:</a:t>
            </a:r>
            <a:endParaRPr lang="en-US" sz="1200" dirty="0"/>
          </a:p>
        </p:txBody>
      </p:sp>
      <p:sp>
        <p:nvSpPr>
          <p:cNvPr id="29" name="Text 8"/>
          <p:cNvSpPr/>
          <p:nvPr/>
        </p:nvSpPr>
        <p:spPr>
          <a:xfrm>
            <a:off x="892969" y="4574828"/>
            <a:ext cx="48220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RAAS:</a:t>
            </a:r>
            <a:r>
              <a:rPr lang="en-US" sz="1125" dirty="0">
                <a:solidFill>
                  <a:srgbClr val="2C3E50"/>
                </a:solidFill>
              </a:rPr>
              <a:t> Renin → Angiotensin II (vasoconstriction) → Aldosterone (salt/water retention)</a:t>
            </a:r>
            <a:endParaRPr lang="en-US" sz="1125" dirty="0"/>
          </a:p>
        </p:txBody>
      </p:sp>
      <p:sp>
        <p:nvSpPr>
          <p:cNvPr id="30" name="Text 9"/>
          <p:cNvSpPr/>
          <p:nvPr/>
        </p:nvSpPr>
        <p:spPr>
          <a:xfrm>
            <a:off x="892969" y="5079653"/>
            <a:ext cx="48220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Sympathetic System:</a:t>
            </a:r>
            <a:r>
              <a:rPr lang="en-US" sz="1125" dirty="0">
                <a:solidFill>
                  <a:srgbClr val="2C3E50"/>
                </a:solidFill>
              </a:rPr>
              <a:t> ↑ Heart rate and contractility, further peripheral vasoconstriction</a:t>
            </a:r>
            <a:endParaRPr lang="en-US" sz="1125" dirty="0"/>
          </a:p>
        </p:txBody>
      </p:sp>
      <p:sp>
        <p:nvSpPr>
          <p:cNvPr id="31" name="Text 10"/>
          <p:cNvSpPr/>
          <p:nvPr/>
        </p:nvSpPr>
        <p:spPr>
          <a:xfrm>
            <a:off x="6877050" y="1724471"/>
            <a:ext cx="4724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3. The Vicious Cycle</a:t>
            </a:r>
            <a:endParaRPr lang="en-US" sz="1500" dirty="0"/>
          </a:p>
        </p:txBody>
      </p:sp>
      <p:sp>
        <p:nvSpPr>
          <p:cNvPr id="32" name="Text 11"/>
          <p:cNvSpPr/>
          <p:nvPr/>
        </p:nvSpPr>
        <p:spPr>
          <a:xfrm>
            <a:off x="6477000" y="2124521"/>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4A5568"/>
                </a:solidFill>
              </a:rPr>
              <a:t>Maladaptation results in progressive damage, creating a self-perpetuating cycle of decline:</a:t>
            </a:r>
            <a:endParaRPr lang="en-US" sz="1200" dirty="0"/>
          </a:p>
        </p:txBody>
      </p:sp>
      <p:sp>
        <p:nvSpPr>
          <p:cNvPr id="33" name="Text 12"/>
          <p:cNvSpPr/>
          <p:nvPr/>
        </p:nvSpPr>
        <p:spPr>
          <a:xfrm>
            <a:off x="6750844" y="2696021"/>
            <a:ext cx="544115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Cardiac Remodelling:</a:t>
            </a:r>
            <a:r>
              <a:rPr lang="en-US" sz="1125" dirty="0">
                <a:solidFill>
                  <a:srgbClr val="2C3E50"/>
                </a:solidFill>
              </a:rPr>
              <a:t> LV hypertrophy, dilation, and fibrosis</a:t>
            </a:r>
            <a:endParaRPr lang="en-US" sz="1125" dirty="0"/>
          </a:p>
        </p:txBody>
      </p:sp>
      <p:sp>
        <p:nvSpPr>
          <p:cNvPr id="34" name="Text 13"/>
          <p:cNvSpPr/>
          <p:nvPr/>
        </p:nvSpPr>
        <p:spPr>
          <a:xfrm>
            <a:off x="6750844" y="2986534"/>
            <a:ext cx="48220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Fluid Overload:</a:t>
            </a:r>
            <a:r>
              <a:rPr lang="en-US" sz="1125" dirty="0">
                <a:solidFill>
                  <a:srgbClr val="2C3E50"/>
                </a:solidFill>
              </a:rPr>
              <a:t> Increased preload causes pulmonary and peripheral congestion</a:t>
            </a:r>
            <a:endParaRPr lang="en-US" sz="1125" dirty="0"/>
          </a:p>
        </p:txBody>
      </p:sp>
      <p:sp>
        <p:nvSpPr>
          <p:cNvPr id="35" name="Text 14"/>
          <p:cNvSpPr/>
          <p:nvPr/>
        </p:nvSpPr>
        <p:spPr>
          <a:xfrm>
            <a:off x="6750844" y="3491359"/>
            <a:ext cx="48220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Increased Afterload:</a:t>
            </a:r>
            <a:r>
              <a:rPr lang="en-US" sz="1125" dirty="0">
                <a:solidFill>
                  <a:srgbClr val="2C3E50"/>
                </a:solidFill>
              </a:rPr>
              <a:t> Vasoconstriction forces the failing heart to pump harder</a:t>
            </a:r>
            <a:endParaRPr lang="en-US" sz="1125" dirty="0"/>
          </a:p>
        </p:txBody>
      </p:sp>
      <p:sp>
        <p:nvSpPr>
          <p:cNvPr id="36" name="Text 15"/>
          <p:cNvSpPr/>
          <p:nvPr/>
        </p:nvSpPr>
        <p:spPr>
          <a:xfrm>
            <a:off x="6696075" y="4615309"/>
            <a:ext cx="5191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E44AD"/>
                </a:solidFill>
              </a:rPr>
              <a:t>AKT EXAM PEARL</a:t>
            </a:r>
            <a:endParaRPr lang="en-US" sz="1200" dirty="0"/>
          </a:p>
        </p:txBody>
      </p:sp>
      <p:sp>
        <p:nvSpPr>
          <p:cNvPr id="37" name="Text 16"/>
          <p:cNvSpPr/>
          <p:nvPr/>
        </p:nvSpPr>
        <p:spPr>
          <a:xfrm>
            <a:off x="6429375" y="4920109"/>
            <a:ext cx="5191125" cy="60007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Heart Failure is a </a:t>
            </a:r>
            <a:r>
              <a:rPr lang="en-US" sz="1125" b="1" dirty="0">
                <a:solidFill>
                  <a:srgbClr val="2C3E50"/>
                </a:solidFill>
              </a:rPr>
              <a:t>neurohormonal disease</a:t>
            </a:r>
            <a:r>
              <a:rPr lang="en-US" sz="1125" dirty="0">
                <a:solidFill>
                  <a:srgbClr val="2C3E50"/>
                </a:solidFill>
              </a:rPr>
              <a:t>, not just a plumbing issue. Modern medical management (The Four Pillars) targets these specific pathways to interrupt the vicious cycle of remodelling and clinical decline.</a:t>
            </a:r>
            <a:endParaRPr lang="en-US" sz="1125" dirty="0"/>
          </a:p>
        </p:txBody>
      </p:sp>
      <p:sp>
        <p:nvSpPr>
          <p:cNvPr id="38" name="Text 17"/>
          <p:cNvSpPr/>
          <p:nvPr/>
        </p:nvSpPr>
        <p:spPr>
          <a:xfrm>
            <a:off x="381000" y="6543675"/>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4A3B8"/>
                </a:solidFill>
              </a:rPr>
              <a:t>www.bradfordvts.co.uk</a:t>
            </a:r>
            <a:endParaRPr lang="en-US" sz="900" dirty="0"/>
          </a:p>
        </p:txBody>
      </p:sp>
      <p:sp>
        <p:nvSpPr>
          <p:cNvPr id="39" name="Text 18"/>
          <p:cNvSpPr/>
          <p:nvPr/>
        </p:nvSpPr>
        <p:spPr>
          <a:xfrm>
            <a:off x="9886057" y="6543675"/>
            <a:ext cx="2305943" cy="171450"/>
          </a:xfrm>
          <a:prstGeom prst="rect">
            <a:avLst/>
          </a:prstGeom>
          <a:noFill/>
          <a:ln/>
        </p:spPr>
        <p:txBody>
          <a:bodyPr vert="horz" wrap="square" lIns="0" tIns="0" rIns="0" bIns="0" rtlCol="0" anchor="ctr"/>
          <a:lstStyle/>
          <a:p>
            <a:pPr marL="0" indent="0">
              <a:lnSpc>
                <a:spcPts val="1350"/>
              </a:lnSpc>
              <a:buNone/>
            </a:pPr>
            <a:r>
              <a:rPr lang="en-US" sz="900" dirty="0">
                <a:solidFill>
                  <a:srgbClr val="94A3B8"/>
                </a:solidFill>
              </a:rPr>
              <a:t>Bradford VTS Teaching Deck • Slide 6</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52400"/>
            <a:ext cx="11430000" cy="548580"/>
          </a:xfrm>
          <a:prstGeom prst="rect">
            <a:avLst/>
          </a:prstGeom>
        </p:spPr>
      </p:pic>
      <p:pic>
        <p:nvPicPr>
          <p:cNvPr id="4" name="Image 2" descr="preencoded.png"/>
          <p:cNvPicPr>
            <a:picLocks noChangeAspect="1"/>
          </p:cNvPicPr>
          <p:nvPr/>
        </p:nvPicPr>
        <p:blipFill>
          <a:blip r:embed="rId5"/>
          <a:stretch>
            <a:fillRect/>
          </a:stretch>
        </p:blipFill>
        <p:spPr>
          <a:xfrm>
            <a:off x="381000" y="815280"/>
            <a:ext cx="5572125" cy="5597723"/>
          </a:xfrm>
          <a:prstGeom prst="rect">
            <a:avLst/>
          </a:prstGeom>
        </p:spPr>
      </p:pic>
      <p:pic>
        <p:nvPicPr>
          <p:cNvPr id="5" name="Image 3" descr="preencoded.png"/>
          <p:cNvPicPr>
            <a:picLocks noChangeAspect="1"/>
          </p:cNvPicPr>
          <p:nvPr/>
        </p:nvPicPr>
        <p:blipFill>
          <a:blip r:embed="rId6"/>
          <a:stretch>
            <a:fillRect/>
          </a:stretch>
        </p:blipFill>
        <p:spPr>
          <a:xfrm>
            <a:off x="666750" y="1101030"/>
            <a:ext cx="571500" cy="571500"/>
          </a:xfrm>
          <a:prstGeom prst="rect">
            <a:avLst/>
          </a:prstGeom>
        </p:spPr>
      </p:pic>
      <p:pic>
        <p:nvPicPr>
          <p:cNvPr id="6" name="Image 4" descr="preencoded.png"/>
          <p:cNvPicPr>
            <a:picLocks noChangeAspect="1"/>
          </p:cNvPicPr>
          <p:nvPr/>
        </p:nvPicPr>
        <p:blipFill>
          <a:blip r:embed="rId7"/>
          <a:stretch>
            <a:fillRect/>
          </a:stretch>
        </p:blipFill>
        <p:spPr>
          <a:xfrm>
            <a:off x="762000" y="1234380"/>
            <a:ext cx="381000" cy="304800"/>
          </a:xfrm>
          <a:prstGeom prst="rect">
            <a:avLst/>
          </a:prstGeom>
        </p:spPr>
      </p:pic>
      <p:pic>
        <p:nvPicPr>
          <p:cNvPr id="7" name="Image 5" descr="preencoded.png"/>
          <p:cNvPicPr>
            <a:picLocks noChangeAspect="1"/>
          </p:cNvPicPr>
          <p:nvPr/>
        </p:nvPicPr>
        <p:blipFill>
          <a:blip r:embed="rId8"/>
          <a:stretch>
            <a:fillRect/>
          </a:stretch>
        </p:blipFill>
        <p:spPr>
          <a:xfrm>
            <a:off x="666750" y="1863030"/>
            <a:ext cx="5000625" cy="466725"/>
          </a:xfrm>
          <a:prstGeom prst="rect">
            <a:avLst/>
          </a:prstGeom>
        </p:spPr>
      </p:pic>
      <p:pic>
        <p:nvPicPr>
          <p:cNvPr id="8" name="Image 6" descr="preencoded.png"/>
          <p:cNvPicPr>
            <a:picLocks noChangeAspect="1"/>
          </p:cNvPicPr>
          <p:nvPr/>
        </p:nvPicPr>
        <p:blipFill>
          <a:blip r:embed="rId9"/>
          <a:stretch>
            <a:fillRect/>
          </a:stretch>
        </p:blipFill>
        <p:spPr>
          <a:xfrm>
            <a:off x="666750" y="5441454"/>
            <a:ext cx="5000625" cy="685800"/>
          </a:xfrm>
          <a:prstGeom prst="rect">
            <a:avLst/>
          </a:prstGeom>
        </p:spPr>
      </p:pic>
      <p:pic>
        <p:nvPicPr>
          <p:cNvPr id="9" name="Image 7" descr="preencoded.png"/>
          <p:cNvPicPr>
            <a:picLocks noChangeAspect="1"/>
          </p:cNvPicPr>
          <p:nvPr/>
        </p:nvPicPr>
        <p:blipFill>
          <a:blip r:embed="rId10"/>
          <a:stretch>
            <a:fillRect/>
          </a:stretch>
        </p:blipFill>
        <p:spPr>
          <a:xfrm>
            <a:off x="857250" y="5701457"/>
            <a:ext cx="190500" cy="165646"/>
          </a:xfrm>
          <a:prstGeom prst="rect">
            <a:avLst/>
          </a:prstGeom>
        </p:spPr>
      </p:pic>
      <p:pic>
        <p:nvPicPr>
          <p:cNvPr id="10" name="Image 8" descr="preencoded.png"/>
          <p:cNvPicPr>
            <a:picLocks noChangeAspect="1"/>
          </p:cNvPicPr>
          <p:nvPr/>
        </p:nvPicPr>
        <p:blipFill>
          <a:blip r:embed="rId11"/>
          <a:stretch>
            <a:fillRect/>
          </a:stretch>
        </p:blipFill>
        <p:spPr>
          <a:xfrm>
            <a:off x="6238875" y="815280"/>
            <a:ext cx="5572125" cy="5597723"/>
          </a:xfrm>
          <a:prstGeom prst="rect">
            <a:avLst/>
          </a:prstGeom>
        </p:spPr>
      </p:pic>
      <p:pic>
        <p:nvPicPr>
          <p:cNvPr id="11" name="Image 9" descr="preencoded.png"/>
          <p:cNvPicPr>
            <a:picLocks noChangeAspect="1"/>
          </p:cNvPicPr>
          <p:nvPr/>
        </p:nvPicPr>
        <p:blipFill>
          <a:blip r:embed="rId12"/>
          <a:stretch>
            <a:fillRect/>
          </a:stretch>
        </p:blipFill>
        <p:spPr>
          <a:xfrm>
            <a:off x="6524625" y="1101030"/>
            <a:ext cx="571500" cy="571500"/>
          </a:xfrm>
          <a:prstGeom prst="rect">
            <a:avLst/>
          </a:prstGeom>
        </p:spPr>
      </p:pic>
      <p:pic>
        <p:nvPicPr>
          <p:cNvPr id="12" name="Image 10" descr="preencoded.png"/>
          <p:cNvPicPr>
            <a:picLocks noChangeAspect="1"/>
          </p:cNvPicPr>
          <p:nvPr/>
        </p:nvPicPr>
        <p:blipFill>
          <a:blip r:embed="rId13"/>
          <a:stretch>
            <a:fillRect/>
          </a:stretch>
        </p:blipFill>
        <p:spPr>
          <a:xfrm>
            <a:off x="6619875" y="1234380"/>
            <a:ext cx="381000" cy="304800"/>
          </a:xfrm>
          <a:prstGeom prst="rect">
            <a:avLst/>
          </a:prstGeom>
        </p:spPr>
      </p:pic>
      <p:pic>
        <p:nvPicPr>
          <p:cNvPr id="13" name="Image 11" descr="preencoded.png"/>
          <p:cNvPicPr>
            <a:picLocks noChangeAspect="1"/>
          </p:cNvPicPr>
          <p:nvPr/>
        </p:nvPicPr>
        <p:blipFill>
          <a:blip r:embed="rId14"/>
          <a:stretch>
            <a:fillRect/>
          </a:stretch>
        </p:blipFill>
        <p:spPr>
          <a:xfrm>
            <a:off x="6524625" y="1863030"/>
            <a:ext cx="5000625" cy="466725"/>
          </a:xfrm>
          <a:prstGeom prst="rect">
            <a:avLst/>
          </a:prstGeom>
        </p:spPr>
      </p:pic>
      <p:pic>
        <p:nvPicPr>
          <p:cNvPr id="14" name="Image 12" descr="preencoded.png"/>
          <p:cNvPicPr>
            <a:picLocks noChangeAspect="1"/>
          </p:cNvPicPr>
          <p:nvPr/>
        </p:nvPicPr>
        <p:blipFill>
          <a:blip r:embed="rId15"/>
          <a:stretch>
            <a:fillRect/>
          </a:stretch>
        </p:blipFill>
        <p:spPr>
          <a:xfrm>
            <a:off x="6524625" y="5441454"/>
            <a:ext cx="5000625" cy="685800"/>
          </a:xfrm>
          <a:prstGeom prst="rect">
            <a:avLst/>
          </a:prstGeom>
        </p:spPr>
      </p:pic>
      <p:pic>
        <p:nvPicPr>
          <p:cNvPr id="15" name="Image 13" descr="preencoded.png"/>
          <p:cNvPicPr>
            <a:picLocks noChangeAspect="1"/>
          </p:cNvPicPr>
          <p:nvPr/>
        </p:nvPicPr>
        <p:blipFill>
          <a:blip r:embed="rId16"/>
          <a:stretch>
            <a:fillRect/>
          </a:stretch>
        </p:blipFill>
        <p:spPr>
          <a:xfrm>
            <a:off x="6715125" y="5701457"/>
            <a:ext cx="190500" cy="165646"/>
          </a:xfrm>
          <a:prstGeom prst="rect">
            <a:avLst/>
          </a:prstGeom>
        </p:spPr>
      </p:pic>
      <p:pic>
        <p:nvPicPr>
          <p:cNvPr id="16" name="Image 14" descr="preencoded.png"/>
          <p:cNvPicPr>
            <a:picLocks noChangeAspect="1"/>
          </p:cNvPicPr>
          <p:nvPr/>
        </p:nvPicPr>
        <p:blipFill>
          <a:blip r:embed="rId17"/>
          <a:stretch>
            <a:fillRect/>
          </a:stretch>
        </p:blipFill>
        <p:spPr>
          <a:xfrm>
            <a:off x="0" y="6565404"/>
            <a:ext cx="12192000" cy="292596"/>
          </a:xfrm>
          <a:prstGeom prst="rect">
            <a:avLst/>
          </a:prstGeom>
        </p:spPr>
      </p:pic>
      <p:sp>
        <p:nvSpPr>
          <p:cNvPr id="17" name="Text 0"/>
          <p:cNvSpPr/>
          <p:nvPr/>
        </p:nvSpPr>
        <p:spPr>
          <a:xfrm>
            <a:off x="523875" y="152400"/>
            <a:ext cx="116681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Mechanisms of Dysfunction: HFrEF vs HFpEF</a:t>
            </a:r>
            <a:endParaRPr lang="en-US" sz="2100" dirty="0"/>
          </a:p>
        </p:txBody>
      </p:sp>
      <p:sp>
        <p:nvSpPr>
          <p:cNvPr id="18" name="Text 1"/>
          <p:cNvSpPr/>
          <p:nvPr/>
        </p:nvSpPr>
        <p:spPr>
          <a:xfrm>
            <a:off x="523875" y="500955"/>
            <a:ext cx="11287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19" name="Text 2"/>
          <p:cNvSpPr/>
          <p:nvPr/>
        </p:nvSpPr>
        <p:spPr>
          <a:xfrm>
            <a:off x="1381125" y="1101030"/>
            <a:ext cx="3657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7F8C8D"/>
                </a:solidFill>
              </a:rPr>
              <a:t>SYSTOLIC DYSFUNCTION</a:t>
            </a:r>
            <a:endParaRPr lang="en-US" sz="1200" dirty="0"/>
          </a:p>
        </p:txBody>
      </p:sp>
      <p:sp>
        <p:nvSpPr>
          <p:cNvPr id="20" name="Text 3"/>
          <p:cNvSpPr/>
          <p:nvPr/>
        </p:nvSpPr>
        <p:spPr>
          <a:xfrm>
            <a:off x="1381125" y="1329630"/>
            <a:ext cx="4114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C3E50"/>
                </a:solidFill>
              </a:rPr>
              <a:t>HFrEF (Reduced)</a:t>
            </a:r>
            <a:endParaRPr lang="en-US" sz="1800" dirty="0"/>
          </a:p>
        </p:txBody>
      </p:sp>
      <p:sp>
        <p:nvSpPr>
          <p:cNvPr id="21" name="Text 4"/>
          <p:cNvSpPr/>
          <p:nvPr/>
        </p:nvSpPr>
        <p:spPr>
          <a:xfrm>
            <a:off x="666750" y="1863030"/>
            <a:ext cx="4695825" cy="4667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C0392B"/>
                </a:solidFill>
              </a:rPr>
              <a:t>Ejection Fraction &lt; 40%</a:t>
            </a:r>
            <a:endParaRPr lang="en-US" sz="1650" dirty="0"/>
          </a:p>
        </p:txBody>
      </p:sp>
      <p:sp>
        <p:nvSpPr>
          <p:cNvPr id="22" name="Text 5"/>
          <p:cNvSpPr/>
          <p:nvPr/>
        </p:nvSpPr>
        <p:spPr>
          <a:xfrm>
            <a:off x="952500" y="2567880"/>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Impaired Contraction</a:t>
            </a:r>
            <a:r>
              <a:rPr lang="en-US" sz="1350" dirty="0">
                <a:solidFill>
                  <a:srgbClr val="2C3E50"/>
                </a:solidFill>
              </a:rPr>
              <a:t>The heart muscle is thin, weak, or damaged, failing to pump blood effectively out to the body.</a:t>
            </a:r>
            <a:endParaRPr lang="en-US" sz="1350" dirty="0"/>
          </a:p>
        </p:txBody>
      </p:sp>
      <p:sp>
        <p:nvSpPr>
          <p:cNvPr id="23" name="Text 6"/>
          <p:cNvSpPr/>
          <p:nvPr/>
        </p:nvSpPr>
        <p:spPr>
          <a:xfrm>
            <a:off x="952500" y="3478113"/>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Structural Remodelling</a:t>
            </a:r>
            <a:r>
              <a:rPr lang="en-US" sz="1350" dirty="0">
                <a:solidFill>
                  <a:srgbClr val="2C3E50"/>
                </a:solidFill>
              </a:rPr>
              <a:t>Often involves ventricular dilatation and "eccentric" hypertrophy (thinning of the walls).</a:t>
            </a:r>
            <a:endParaRPr lang="en-US" sz="1350" dirty="0"/>
          </a:p>
        </p:txBody>
      </p:sp>
      <p:sp>
        <p:nvSpPr>
          <p:cNvPr id="24" name="Text 7"/>
          <p:cNvSpPr/>
          <p:nvPr/>
        </p:nvSpPr>
        <p:spPr>
          <a:xfrm>
            <a:off x="952500" y="4388346"/>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Common Aetiology</a:t>
            </a:r>
            <a:r>
              <a:rPr lang="en-US" sz="1350" dirty="0">
                <a:solidFill>
                  <a:srgbClr val="2C3E50"/>
                </a:solidFill>
              </a:rPr>
              <a:t>Post-MI (Pump failure), Valvular disease, or Dilated Cardiomyopathy.</a:t>
            </a:r>
            <a:endParaRPr lang="en-US" sz="1350" dirty="0"/>
          </a:p>
        </p:txBody>
      </p:sp>
      <p:sp>
        <p:nvSpPr>
          <p:cNvPr id="25" name="Text 8"/>
          <p:cNvSpPr/>
          <p:nvPr/>
        </p:nvSpPr>
        <p:spPr>
          <a:xfrm>
            <a:off x="1162050" y="5584329"/>
            <a:ext cx="431482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AKT PEARL: NICE 2025 emphasizes the "Four Pillars" of treatment specifically for HFrEF patients.</a:t>
            </a:r>
            <a:endParaRPr lang="en-US" sz="1050" dirty="0"/>
          </a:p>
        </p:txBody>
      </p:sp>
      <p:sp>
        <p:nvSpPr>
          <p:cNvPr id="26" name="Text 9"/>
          <p:cNvSpPr/>
          <p:nvPr/>
        </p:nvSpPr>
        <p:spPr>
          <a:xfrm>
            <a:off x="7239000" y="1101030"/>
            <a:ext cx="3840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7F8C8D"/>
                </a:solidFill>
              </a:rPr>
              <a:t>DIASTOLIC DYSFUNCTION</a:t>
            </a:r>
            <a:endParaRPr lang="en-US" sz="1200" dirty="0"/>
          </a:p>
        </p:txBody>
      </p:sp>
      <p:sp>
        <p:nvSpPr>
          <p:cNvPr id="27" name="Text 10"/>
          <p:cNvSpPr/>
          <p:nvPr/>
        </p:nvSpPr>
        <p:spPr>
          <a:xfrm>
            <a:off x="7239000" y="1329630"/>
            <a:ext cx="4663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C3E50"/>
                </a:solidFill>
              </a:rPr>
              <a:t>HFpEF (Preserved)</a:t>
            </a:r>
            <a:endParaRPr lang="en-US" sz="1800" dirty="0"/>
          </a:p>
        </p:txBody>
      </p:sp>
      <p:sp>
        <p:nvSpPr>
          <p:cNvPr id="28" name="Text 11"/>
          <p:cNvSpPr/>
          <p:nvPr/>
        </p:nvSpPr>
        <p:spPr>
          <a:xfrm>
            <a:off x="6524625" y="1863030"/>
            <a:ext cx="4695825" cy="4667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7AE60"/>
                </a:solidFill>
              </a:rPr>
              <a:t>Ejection Fraction ≥ 50%</a:t>
            </a:r>
            <a:endParaRPr lang="en-US" sz="1650" dirty="0"/>
          </a:p>
        </p:txBody>
      </p:sp>
      <p:sp>
        <p:nvSpPr>
          <p:cNvPr id="29" name="Text 12"/>
          <p:cNvSpPr/>
          <p:nvPr/>
        </p:nvSpPr>
        <p:spPr>
          <a:xfrm>
            <a:off x="6810375" y="2567880"/>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Impaired Relaxation</a:t>
            </a:r>
            <a:r>
              <a:rPr lang="en-US" sz="1350" dirty="0">
                <a:solidFill>
                  <a:srgbClr val="2C3E50"/>
                </a:solidFill>
              </a:rPr>
              <a:t>The heart muscle is thick and stiff; it cannot relax properly to allow the ventricles to fill with blood.</a:t>
            </a:r>
            <a:endParaRPr lang="en-US" sz="1350" dirty="0"/>
          </a:p>
        </p:txBody>
      </p:sp>
      <p:sp>
        <p:nvSpPr>
          <p:cNvPr id="30" name="Text 13"/>
          <p:cNvSpPr/>
          <p:nvPr/>
        </p:nvSpPr>
        <p:spPr>
          <a:xfrm>
            <a:off x="6810375" y="3478113"/>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Concentric Hypertrophy</a:t>
            </a:r>
            <a:r>
              <a:rPr lang="en-US" sz="1350" dirty="0">
                <a:solidFill>
                  <a:srgbClr val="2C3E50"/>
                </a:solidFill>
              </a:rPr>
              <a:t>Increased wall thickness with a smaller or normal-sized ventricular cavity.</a:t>
            </a:r>
            <a:endParaRPr lang="en-US" sz="1350" dirty="0"/>
          </a:p>
        </p:txBody>
      </p:sp>
      <p:sp>
        <p:nvSpPr>
          <p:cNvPr id="31" name="Text 14"/>
          <p:cNvSpPr/>
          <p:nvPr/>
        </p:nvSpPr>
        <p:spPr>
          <a:xfrm>
            <a:off x="6810375" y="4388346"/>
            <a:ext cx="4714875" cy="738783"/>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Typical Patient Profile</a:t>
            </a:r>
            <a:r>
              <a:rPr lang="en-US" sz="1350" dirty="0">
                <a:solidFill>
                  <a:srgbClr val="2C3E50"/>
                </a:solidFill>
              </a:rPr>
              <a:t>Common in elderly, hypertensive, and diabetic women; often associated with obesity and AF.</a:t>
            </a:r>
            <a:endParaRPr lang="en-US" sz="1350" dirty="0"/>
          </a:p>
        </p:txBody>
      </p:sp>
      <p:sp>
        <p:nvSpPr>
          <p:cNvPr id="32" name="Text 15"/>
          <p:cNvSpPr/>
          <p:nvPr/>
        </p:nvSpPr>
        <p:spPr>
          <a:xfrm>
            <a:off x="7019925" y="5584329"/>
            <a:ext cx="431482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SCA TIP: Don't assume "Preserved" means "Normal". HFpEF carries significant mortality and morbidity.</a:t>
            </a:r>
            <a:endParaRPr lang="en-US" sz="1050" dirty="0"/>
          </a:p>
        </p:txBody>
      </p:sp>
      <p:sp>
        <p:nvSpPr>
          <p:cNvPr id="33" name="Text 16"/>
          <p:cNvSpPr/>
          <p:nvPr/>
        </p:nvSpPr>
        <p:spPr>
          <a:xfrm>
            <a:off x="5471071" y="6625977"/>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04800"/>
            <a:ext cx="11049000" cy="594271"/>
          </a:xfrm>
          <a:prstGeom prst="rect">
            <a:avLst/>
          </a:prstGeom>
        </p:spPr>
      </p:pic>
      <p:pic>
        <p:nvPicPr>
          <p:cNvPr id="5" name="Image 3" descr="preencoded.png"/>
          <p:cNvPicPr>
            <a:picLocks noChangeAspect="1"/>
          </p:cNvPicPr>
          <p:nvPr/>
        </p:nvPicPr>
        <p:blipFill>
          <a:blip r:embed="rId5"/>
          <a:stretch>
            <a:fillRect/>
          </a:stretch>
        </p:blipFill>
        <p:spPr>
          <a:xfrm>
            <a:off x="571500" y="1051471"/>
            <a:ext cx="3555950" cy="1879997"/>
          </a:xfrm>
          <a:prstGeom prst="rect">
            <a:avLst/>
          </a:prstGeom>
        </p:spPr>
      </p:pic>
      <p:pic>
        <p:nvPicPr>
          <p:cNvPr id="6" name="Image 4" descr="preencoded.png"/>
          <p:cNvPicPr>
            <a:picLocks noChangeAspect="1"/>
          </p:cNvPicPr>
          <p:nvPr/>
        </p:nvPicPr>
        <p:blipFill>
          <a:blip r:embed="rId6"/>
          <a:stretch>
            <a:fillRect/>
          </a:stretch>
        </p:blipFill>
        <p:spPr>
          <a:xfrm>
            <a:off x="2212479" y="1271588"/>
            <a:ext cx="273844" cy="224879"/>
          </a:xfrm>
          <a:prstGeom prst="rect">
            <a:avLst/>
          </a:prstGeom>
        </p:spPr>
      </p:pic>
      <p:pic>
        <p:nvPicPr>
          <p:cNvPr id="7" name="Image 5" descr="preencoded.png"/>
          <p:cNvPicPr>
            <a:picLocks noChangeAspect="1"/>
          </p:cNvPicPr>
          <p:nvPr/>
        </p:nvPicPr>
        <p:blipFill>
          <a:blip r:embed="rId7"/>
          <a:stretch>
            <a:fillRect/>
          </a:stretch>
        </p:blipFill>
        <p:spPr>
          <a:xfrm>
            <a:off x="4317950" y="1051471"/>
            <a:ext cx="3555950" cy="1879997"/>
          </a:xfrm>
          <a:prstGeom prst="rect">
            <a:avLst/>
          </a:prstGeom>
        </p:spPr>
      </p:pic>
      <p:pic>
        <p:nvPicPr>
          <p:cNvPr id="8" name="Image 6" descr="preencoded.png"/>
          <p:cNvPicPr>
            <a:picLocks noChangeAspect="1"/>
          </p:cNvPicPr>
          <p:nvPr/>
        </p:nvPicPr>
        <p:blipFill>
          <a:blip r:embed="rId8"/>
          <a:stretch>
            <a:fillRect/>
          </a:stretch>
        </p:blipFill>
        <p:spPr>
          <a:xfrm>
            <a:off x="5958929" y="1271588"/>
            <a:ext cx="273844" cy="224879"/>
          </a:xfrm>
          <a:prstGeom prst="rect">
            <a:avLst/>
          </a:prstGeom>
        </p:spPr>
      </p:pic>
      <p:pic>
        <p:nvPicPr>
          <p:cNvPr id="9" name="Image 7" descr="preencoded.png"/>
          <p:cNvPicPr>
            <a:picLocks noChangeAspect="1"/>
          </p:cNvPicPr>
          <p:nvPr/>
        </p:nvPicPr>
        <p:blipFill>
          <a:blip r:embed="rId9"/>
          <a:stretch>
            <a:fillRect/>
          </a:stretch>
        </p:blipFill>
        <p:spPr>
          <a:xfrm>
            <a:off x="8064401" y="1051471"/>
            <a:ext cx="3556099" cy="1879997"/>
          </a:xfrm>
          <a:prstGeom prst="rect">
            <a:avLst/>
          </a:prstGeom>
        </p:spPr>
      </p:pic>
      <p:pic>
        <p:nvPicPr>
          <p:cNvPr id="10" name="Image 8" descr="preencoded.png"/>
          <p:cNvPicPr>
            <a:picLocks noChangeAspect="1"/>
          </p:cNvPicPr>
          <p:nvPr/>
        </p:nvPicPr>
        <p:blipFill>
          <a:blip r:embed="rId10"/>
          <a:stretch>
            <a:fillRect/>
          </a:stretch>
        </p:blipFill>
        <p:spPr>
          <a:xfrm>
            <a:off x="9705529" y="1271588"/>
            <a:ext cx="273844" cy="224879"/>
          </a:xfrm>
          <a:prstGeom prst="rect">
            <a:avLst/>
          </a:prstGeom>
        </p:spPr>
      </p:pic>
      <p:pic>
        <p:nvPicPr>
          <p:cNvPr id="11" name="Image 9" descr="preencoded.png"/>
          <p:cNvPicPr>
            <a:picLocks noChangeAspect="1"/>
          </p:cNvPicPr>
          <p:nvPr/>
        </p:nvPicPr>
        <p:blipFill>
          <a:blip r:embed="rId11"/>
          <a:stretch>
            <a:fillRect/>
          </a:stretch>
        </p:blipFill>
        <p:spPr>
          <a:xfrm>
            <a:off x="571500" y="3083868"/>
            <a:ext cx="3555950" cy="1879997"/>
          </a:xfrm>
          <a:prstGeom prst="rect">
            <a:avLst/>
          </a:prstGeom>
        </p:spPr>
      </p:pic>
      <p:pic>
        <p:nvPicPr>
          <p:cNvPr id="12" name="Image 10" descr="preencoded.png"/>
          <p:cNvPicPr>
            <a:picLocks noChangeAspect="1"/>
          </p:cNvPicPr>
          <p:nvPr/>
        </p:nvPicPr>
        <p:blipFill>
          <a:blip r:embed="rId12"/>
          <a:stretch>
            <a:fillRect/>
          </a:stretch>
        </p:blipFill>
        <p:spPr>
          <a:xfrm>
            <a:off x="2212479" y="3303984"/>
            <a:ext cx="273844" cy="224879"/>
          </a:xfrm>
          <a:prstGeom prst="rect">
            <a:avLst/>
          </a:prstGeom>
        </p:spPr>
      </p:pic>
      <p:pic>
        <p:nvPicPr>
          <p:cNvPr id="13" name="Image 11" descr="preencoded.png"/>
          <p:cNvPicPr>
            <a:picLocks noChangeAspect="1"/>
          </p:cNvPicPr>
          <p:nvPr/>
        </p:nvPicPr>
        <p:blipFill>
          <a:blip r:embed="rId13"/>
          <a:stretch>
            <a:fillRect/>
          </a:stretch>
        </p:blipFill>
        <p:spPr>
          <a:xfrm>
            <a:off x="4317950" y="3083868"/>
            <a:ext cx="3555950" cy="1879997"/>
          </a:xfrm>
          <a:prstGeom prst="rect">
            <a:avLst/>
          </a:prstGeom>
        </p:spPr>
      </p:pic>
      <p:pic>
        <p:nvPicPr>
          <p:cNvPr id="14" name="Image 12" descr="preencoded.png"/>
          <p:cNvPicPr>
            <a:picLocks noChangeAspect="1"/>
          </p:cNvPicPr>
          <p:nvPr/>
        </p:nvPicPr>
        <p:blipFill>
          <a:blip r:embed="rId14"/>
          <a:stretch>
            <a:fillRect/>
          </a:stretch>
        </p:blipFill>
        <p:spPr>
          <a:xfrm>
            <a:off x="5958929" y="3303984"/>
            <a:ext cx="273844" cy="224879"/>
          </a:xfrm>
          <a:prstGeom prst="rect">
            <a:avLst/>
          </a:prstGeom>
        </p:spPr>
      </p:pic>
      <p:pic>
        <p:nvPicPr>
          <p:cNvPr id="15" name="Image 13" descr="preencoded.png"/>
          <p:cNvPicPr>
            <a:picLocks noChangeAspect="1"/>
          </p:cNvPicPr>
          <p:nvPr/>
        </p:nvPicPr>
        <p:blipFill>
          <a:blip r:embed="rId15"/>
          <a:stretch>
            <a:fillRect/>
          </a:stretch>
        </p:blipFill>
        <p:spPr>
          <a:xfrm>
            <a:off x="8064401" y="3083868"/>
            <a:ext cx="3556099" cy="1879997"/>
          </a:xfrm>
          <a:prstGeom prst="rect">
            <a:avLst/>
          </a:prstGeom>
        </p:spPr>
      </p:pic>
      <p:pic>
        <p:nvPicPr>
          <p:cNvPr id="16" name="Image 14" descr="preencoded.png"/>
          <p:cNvPicPr>
            <a:picLocks noChangeAspect="1"/>
          </p:cNvPicPr>
          <p:nvPr/>
        </p:nvPicPr>
        <p:blipFill>
          <a:blip r:embed="rId16"/>
          <a:stretch>
            <a:fillRect/>
          </a:stretch>
        </p:blipFill>
        <p:spPr>
          <a:xfrm>
            <a:off x="9705529" y="3303984"/>
            <a:ext cx="273844" cy="224879"/>
          </a:xfrm>
          <a:prstGeom prst="rect">
            <a:avLst/>
          </a:prstGeom>
        </p:spPr>
      </p:pic>
      <p:pic>
        <p:nvPicPr>
          <p:cNvPr id="17" name="Image 15" descr="preencoded.png"/>
          <p:cNvPicPr>
            <a:picLocks noChangeAspect="1"/>
          </p:cNvPicPr>
          <p:nvPr/>
        </p:nvPicPr>
        <p:blipFill>
          <a:blip r:embed="rId17"/>
          <a:stretch>
            <a:fillRect/>
          </a:stretch>
        </p:blipFill>
        <p:spPr>
          <a:xfrm>
            <a:off x="571500" y="5154364"/>
            <a:ext cx="11049000" cy="876300"/>
          </a:xfrm>
          <a:prstGeom prst="rect">
            <a:avLst/>
          </a:prstGeom>
        </p:spPr>
      </p:pic>
      <p:pic>
        <p:nvPicPr>
          <p:cNvPr id="18" name="Image 16" descr="preencoded.png"/>
          <p:cNvPicPr>
            <a:picLocks noChangeAspect="1"/>
          </p:cNvPicPr>
          <p:nvPr/>
        </p:nvPicPr>
        <p:blipFill>
          <a:blip r:embed="rId18"/>
          <a:stretch>
            <a:fillRect/>
          </a:stretch>
        </p:blipFill>
        <p:spPr>
          <a:xfrm>
            <a:off x="762000" y="5484465"/>
            <a:ext cx="285750" cy="228600"/>
          </a:xfrm>
          <a:prstGeom prst="rect">
            <a:avLst/>
          </a:prstGeom>
        </p:spPr>
      </p:pic>
      <p:pic>
        <p:nvPicPr>
          <p:cNvPr id="19" name="Image 17" descr="preencoded.png"/>
          <p:cNvPicPr>
            <a:picLocks noChangeAspect="1"/>
          </p:cNvPicPr>
          <p:nvPr/>
        </p:nvPicPr>
        <p:blipFill>
          <a:blip r:embed="rId19"/>
          <a:stretch>
            <a:fillRect/>
          </a:stretch>
        </p:blipFill>
        <p:spPr>
          <a:xfrm>
            <a:off x="0" y="6534150"/>
            <a:ext cx="12192000" cy="323850"/>
          </a:xfrm>
          <a:prstGeom prst="rect">
            <a:avLst/>
          </a:prstGeom>
        </p:spPr>
      </p:pic>
      <p:sp>
        <p:nvSpPr>
          <p:cNvPr id="20" name="Text 0"/>
          <p:cNvSpPr/>
          <p:nvPr/>
        </p:nvSpPr>
        <p:spPr>
          <a:xfrm>
            <a:off x="714375" y="304800"/>
            <a:ext cx="1147762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Common Causes: The PIRATE Mnemonic</a:t>
            </a:r>
            <a:endParaRPr lang="en-US" sz="2400" dirty="0"/>
          </a:p>
        </p:txBody>
      </p:sp>
      <p:sp>
        <p:nvSpPr>
          <p:cNvPr id="21" name="Text 1"/>
          <p:cNvSpPr/>
          <p:nvPr/>
        </p:nvSpPr>
        <p:spPr>
          <a:xfrm>
            <a:off x="714375" y="699046"/>
            <a:ext cx="10906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2" name="Text 2"/>
          <p:cNvSpPr/>
          <p:nvPr/>
        </p:nvSpPr>
        <p:spPr>
          <a:xfrm>
            <a:off x="2200126" y="1627733"/>
            <a:ext cx="298698"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P</a:t>
            </a:r>
            <a:endParaRPr lang="en-US" sz="3525" dirty="0"/>
          </a:p>
        </p:txBody>
      </p:sp>
      <p:sp>
        <p:nvSpPr>
          <p:cNvPr id="23" name="Text 3"/>
          <p:cNvSpPr/>
          <p:nvPr/>
        </p:nvSpPr>
        <p:spPr>
          <a:xfrm>
            <a:off x="1748135" y="2113508"/>
            <a:ext cx="1202680"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PUMP FAILURE</a:t>
            </a:r>
            <a:endParaRPr lang="en-US" sz="1275" dirty="0"/>
          </a:p>
        </p:txBody>
      </p:sp>
      <p:sp>
        <p:nvSpPr>
          <p:cNvPr id="24" name="Text 4"/>
          <p:cNvSpPr/>
          <p:nvPr/>
        </p:nvSpPr>
        <p:spPr>
          <a:xfrm>
            <a:off x="762000" y="2432596"/>
            <a:ext cx="3174950"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Most common cause is ischaemia/infarction (Post-MI) leading to LV dysfunction.</a:t>
            </a:r>
            <a:endParaRPr lang="en-US" sz="975" dirty="0"/>
          </a:p>
        </p:txBody>
      </p:sp>
      <p:sp>
        <p:nvSpPr>
          <p:cNvPr id="25" name="Text 5"/>
          <p:cNvSpPr/>
          <p:nvPr/>
        </p:nvSpPr>
        <p:spPr>
          <a:xfrm>
            <a:off x="6033641" y="1627733"/>
            <a:ext cx="124420"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I</a:t>
            </a:r>
            <a:endParaRPr lang="en-US" sz="3525" dirty="0"/>
          </a:p>
        </p:txBody>
      </p:sp>
      <p:sp>
        <p:nvSpPr>
          <p:cNvPr id="26" name="Text 6"/>
          <p:cNvSpPr/>
          <p:nvPr/>
        </p:nvSpPr>
        <p:spPr>
          <a:xfrm>
            <a:off x="5605611" y="2113508"/>
            <a:ext cx="980629"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INFECTIONS</a:t>
            </a:r>
            <a:endParaRPr lang="en-US" sz="1275" dirty="0"/>
          </a:p>
        </p:txBody>
      </p:sp>
      <p:sp>
        <p:nvSpPr>
          <p:cNvPr id="27" name="Text 7"/>
          <p:cNvSpPr/>
          <p:nvPr/>
        </p:nvSpPr>
        <p:spPr>
          <a:xfrm>
            <a:off x="4508450" y="2432596"/>
            <a:ext cx="3174950"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Viral myocarditis or other systemic infections causing acute myocardial stress.</a:t>
            </a:r>
            <a:endParaRPr lang="en-US" sz="975" dirty="0"/>
          </a:p>
        </p:txBody>
      </p:sp>
      <p:sp>
        <p:nvSpPr>
          <p:cNvPr id="28" name="Text 8"/>
          <p:cNvSpPr/>
          <p:nvPr/>
        </p:nvSpPr>
        <p:spPr>
          <a:xfrm>
            <a:off x="9680674" y="1627733"/>
            <a:ext cx="323404"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R</a:t>
            </a:r>
            <a:endParaRPr lang="en-US" sz="3525" dirty="0"/>
          </a:p>
        </p:txBody>
      </p:sp>
      <p:sp>
        <p:nvSpPr>
          <p:cNvPr id="29" name="Text 9"/>
          <p:cNvSpPr/>
          <p:nvPr/>
        </p:nvSpPr>
        <p:spPr>
          <a:xfrm>
            <a:off x="9496127" y="2113508"/>
            <a:ext cx="692646"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RHYTHM</a:t>
            </a:r>
            <a:endParaRPr lang="en-US" sz="1275" dirty="0"/>
          </a:p>
        </p:txBody>
      </p:sp>
      <p:sp>
        <p:nvSpPr>
          <p:cNvPr id="30" name="Text 10"/>
          <p:cNvSpPr/>
          <p:nvPr/>
        </p:nvSpPr>
        <p:spPr>
          <a:xfrm>
            <a:off x="8254901" y="2432596"/>
            <a:ext cx="3175099"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Atrial Fibrillation (AF) or sustained tachy/bradyarrhythmias causing reduced filling/output.</a:t>
            </a:r>
            <a:endParaRPr lang="en-US" sz="975" dirty="0"/>
          </a:p>
        </p:txBody>
      </p:sp>
      <p:sp>
        <p:nvSpPr>
          <p:cNvPr id="31" name="Text 11"/>
          <p:cNvSpPr/>
          <p:nvPr/>
        </p:nvSpPr>
        <p:spPr>
          <a:xfrm>
            <a:off x="2187773" y="3660130"/>
            <a:ext cx="323404"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A</a:t>
            </a:r>
            <a:endParaRPr lang="en-US" sz="3525" dirty="0"/>
          </a:p>
        </p:txBody>
      </p:sp>
      <p:sp>
        <p:nvSpPr>
          <p:cNvPr id="32" name="Text 12"/>
          <p:cNvSpPr/>
          <p:nvPr/>
        </p:nvSpPr>
        <p:spPr>
          <a:xfrm>
            <a:off x="1547217" y="4145905"/>
            <a:ext cx="1604516"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ALCOHOL &amp; TOXINS</a:t>
            </a:r>
            <a:endParaRPr lang="en-US" sz="1275" dirty="0"/>
          </a:p>
        </p:txBody>
      </p:sp>
      <p:sp>
        <p:nvSpPr>
          <p:cNvPr id="33" name="Text 13"/>
          <p:cNvSpPr/>
          <p:nvPr/>
        </p:nvSpPr>
        <p:spPr>
          <a:xfrm>
            <a:off x="762000" y="4464993"/>
            <a:ext cx="3174950"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Direct cardiotoxicity from excessive alcohol or chemotherapy (e.g. anthracyclines).</a:t>
            </a:r>
            <a:endParaRPr lang="en-US" sz="975" dirty="0"/>
          </a:p>
        </p:txBody>
      </p:sp>
      <p:sp>
        <p:nvSpPr>
          <p:cNvPr id="34" name="Text 14"/>
          <p:cNvSpPr/>
          <p:nvPr/>
        </p:nvSpPr>
        <p:spPr>
          <a:xfrm>
            <a:off x="5959078" y="3660130"/>
            <a:ext cx="273546"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T</a:t>
            </a:r>
            <a:endParaRPr lang="en-US" sz="3525" dirty="0"/>
          </a:p>
        </p:txBody>
      </p:sp>
      <p:sp>
        <p:nvSpPr>
          <p:cNvPr id="35" name="Text 15"/>
          <p:cNvSpPr/>
          <p:nvPr/>
        </p:nvSpPr>
        <p:spPr>
          <a:xfrm>
            <a:off x="5353645" y="4145905"/>
            <a:ext cx="1484561"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THYROID DISEASE</a:t>
            </a:r>
            <a:endParaRPr lang="en-US" sz="1275" dirty="0"/>
          </a:p>
        </p:txBody>
      </p:sp>
      <p:sp>
        <p:nvSpPr>
          <p:cNvPr id="36" name="Text 16"/>
          <p:cNvSpPr/>
          <p:nvPr/>
        </p:nvSpPr>
        <p:spPr>
          <a:xfrm>
            <a:off x="4508450" y="4464993"/>
            <a:ext cx="3174950"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Both hyperthyroidism (tachycardia-induced) and hypothyroidism can impair function.</a:t>
            </a:r>
            <a:endParaRPr lang="en-US" sz="975" dirty="0"/>
          </a:p>
        </p:txBody>
      </p:sp>
      <p:sp>
        <p:nvSpPr>
          <p:cNvPr id="37" name="Text 17"/>
          <p:cNvSpPr/>
          <p:nvPr/>
        </p:nvSpPr>
        <p:spPr>
          <a:xfrm>
            <a:off x="9693027" y="3660130"/>
            <a:ext cx="298698" cy="447675"/>
          </a:xfrm>
          <a:prstGeom prst="rect">
            <a:avLst/>
          </a:prstGeom>
          <a:noFill/>
          <a:ln/>
        </p:spPr>
        <p:txBody>
          <a:bodyPr vert="horz" wrap="square" lIns="0" tIns="0" rIns="0" bIns="0" rtlCol="0" anchor="ctr"/>
          <a:lstStyle/>
          <a:p>
            <a:pPr marL="0" indent="0" algn="ctr">
              <a:lnSpc>
                <a:spcPts val="3525"/>
              </a:lnSpc>
              <a:buNone/>
            </a:pPr>
            <a:r>
              <a:rPr lang="en-US" sz="3525" b="1" dirty="0">
                <a:solidFill>
                  <a:srgbClr val="FF8C00"/>
                </a:solidFill>
              </a:rPr>
              <a:t>E</a:t>
            </a:r>
            <a:endParaRPr lang="en-US" sz="3525" dirty="0"/>
          </a:p>
        </p:txBody>
      </p:sp>
      <p:sp>
        <p:nvSpPr>
          <p:cNvPr id="38" name="Text 18"/>
          <p:cNvSpPr/>
          <p:nvPr/>
        </p:nvSpPr>
        <p:spPr>
          <a:xfrm>
            <a:off x="8983117" y="4145905"/>
            <a:ext cx="1718667" cy="242888"/>
          </a:xfrm>
          <a:prstGeom prst="rect">
            <a:avLst/>
          </a:prstGeom>
          <a:noFill/>
          <a:ln/>
        </p:spPr>
        <p:txBody>
          <a:bodyPr vert="horz" wrap="square" lIns="0" tIns="0" rIns="0" bIns="0" rtlCol="0" anchor="ctr"/>
          <a:lstStyle/>
          <a:p>
            <a:pPr marL="0" indent="0" algn="ctr">
              <a:lnSpc>
                <a:spcPts val="1913"/>
              </a:lnSpc>
              <a:buNone/>
            </a:pPr>
            <a:r>
              <a:rPr lang="en-US" sz="1275" b="1" dirty="0">
                <a:solidFill>
                  <a:srgbClr val="2C3E50"/>
                </a:solidFill>
              </a:rPr>
              <a:t>EXTREME PRESSURE</a:t>
            </a:r>
            <a:endParaRPr lang="en-US" sz="1275" dirty="0"/>
          </a:p>
        </p:txBody>
      </p:sp>
      <p:sp>
        <p:nvSpPr>
          <p:cNvPr id="39" name="Text 19"/>
          <p:cNvSpPr/>
          <p:nvPr/>
        </p:nvSpPr>
        <p:spPr>
          <a:xfrm>
            <a:off x="8254901" y="4464993"/>
            <a:ext cx="3175099" cy="346472"/>
          </a:xfrm>
          <a:prstGeom prst="rect">
            <a:avLst/>
          </a:prstGeom>
          <a:noFill/>
          <a:ln/>
        </p:spPr>
        <p:txBody>
          <a:bodyPr vert="horz" wrap="square" lIns="0" tIns="0" rIns="0" bIns="0" rtlCol="0" anchor="ctr"/>
          <a:lstStyle/>
          <a:p>
            <a:pPr marL="0" indent="0" algn="ctr">
              <a:lnSpc>
                <a:spcPts val="1365"/>
              </a:lnSpc>
              <a:buNone/>
            </a:pPr>
            <a:r>
              <a:rPr lang="en-US" sz="975" dirty="0">
                <a:solidFill>
                  <a:srgbClr val="5D6D7E"/>
                </a:solidFill>
              </a:rPr>
              <a:t>Hypertension and valvular heart disease (Aortic Stenosis/Mitral Regurgitation).</a:t>
            </a:r>
            <a:endParaRPr lang="en-US" sz="975" dirty="0"/>
          </a:p>
        </p:txBody>
      </p:sp>
      <p:sp>
        <p:nvSpPr>
          <p:cNvPr id="40" name="Text 20"/>
          <p:cNvSpPr/>
          <p:nvPr/>
        </p:nvSpPr>
        <p:spPr>
          <a:xfrm>
            <a:off x="1190625" y="5268664"/>
            <a:ext cx="10239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9C12"/>
                </a:solidFill>
              </a:rPr>
              <a:t>COMMON PITFALL</a:t>
            </a:r>
            <a:endParaRPr lang="en-US" sz="1050" dirty="0"/>
          </a:p>
        </p:txBody>
      </p:sp>
      <p:sp>
        <p:nvSpPr>
          <p:cNvPr id="41" name="Text 21"/>
          <p:cNvSpPr/>
          <p:nvPr/>
        </p:nvSpPr>
        <p:spPr>
          <a:xfrm>
            <a:off x="1190625" y="5487739"/>
            <a:ext cx="10239375"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Don't assume "ankle oedema" is just age or gravity. Always assess for heart failure causes before prescribing diuretics, and check for </a:t>
            </a:r>
            <a:r>
              <a:rPr lang="en-US" sz="1125" b="1" dirty="0">
                <a:solidFill>
                  <a:srgbClr val="2C3E50"/>
                </a:solidFill>
              </a:rPr>
              <a:t>NSAID</a:t>
            </a:r>
            <a:r>
              <a:rPr lang="en-US" sz="1125" dirty="0">
                <a:solidFill>
                  <a:srgbClr val="2C3E50"/>
                </a:solidFill>
              </a:rPr>
              <a:t> use which can precipitate acute decompensation.</a:t>
            </a:r>
            <a:endParaRPr lang="en-US" sz="1125" dirty="0"/>
          </a:p>
        </p:txBody>
      </p:sp>
      <p:sp>
        <p:nvSpPr>
          <p:cNvPr id="42" name="Text 22"/>
          <p:cNvSpPr/>
          <p:nvPr/>
        </p:nvSpPr>
        <p:spPr>
          <a:xfrm>
            <a:off x="571500" y="6610350"/>
            <a:ext cx="2880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
        <p:nvSpPr>
          <p:cNvPr id="43" name="Text 23"/>
          <p:cNvSpPr/>
          <p:nvPr/>
        </p:nvSpPr>
        <p:spPr>
          <a:xfrm>
            <a:off x="7860209" y="6617494"/>
            <a:ext cx="4331791" cy="157163"/>
          </a:xfrm>
          <a:prstGeom prst="rect">
            <a:avLst/>
          </a:prstGeom>
          <a:noFill/>
          <a:ln/>
        </p:spPr>
        <p:txBody>
          <a:bodyPr vert="horz" wrap="square" lIns="0" tIns="0" rIns="0" bIns="0" rtlCol="0" anchor="ctr"/>
          <a:lstStyle/>
          <a:p>
            <a:pPr marL="0" indent="0">
              <a:lnSpc>
                <a:spcPts val="1238"/>
              </a:lnSpc>
              <a:buNone/>
            </a:pPr>
            <a:r>
              <a:rPr lang="en-US" sz="825" i="1" dirty="0">
                <a:solidFill>
                  <a:srgbClr val="BDC3C7"/>
                </a:solidFill>
              </a:rPr>
              <a:t>For educational purposes only. Refer to full NICE guidelines for clinical decisions.</a:t>
            </a:r>
            <a:endParaRPr lang="en-US" sz="8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558105"/>
          </a:xfrm>
          <a:prstGeom prst="rect">
            <a:avLst/>
          </a:prstGeom>
        </p:spPr>
      </p:pic>
      <p:pic>
        <p:nvPicPr>
          <p:cNvPr id="5" name="Image 3" descr="preencoded.png"/>
          <p:cNvPicPr>
            <a:picLocks noChangeAspect="1"/>
          </p:cNvPicPr>
          <p:nvPr/>
        </p:nvPicPr>
        <p:blipFill>
          <a:blip r:embed="rId5"/>
          <a:stretch>
            <a:fillRect/>
          </a:stretch>
        </p:blipFill>
        <p:spPr>
          <a:xfrm>
            <a:off x="571500" y="1816447"/>
            <a:ext cx="3492550" cy="2838450"/>
          </a:xfrm>
          <a:prstGeom prst="rect">
            <a:avLst/>
          </a:prstGeom>
        </p:spPr>
      </p:pic>
      <p:pic>
        <p:nvPicPr>
          <p:cNvPr id="6" name="Image 4" descr="preencoded.png"/>
          <p:cNvPicPr>
            <a:picLocks noChangeAspect="1"/>
          </p:cNvPicPr>
          <p:nvPr/>
        </p:nvPicPr>
        <p:blipFill>
          <a:blip r:embed="rId6"/>
          <a:stretch>
            <a:fillRect/>
          </a:stretch>
        </p:blipFill>
        <p:spPr>
          <a:xfrm>
            <a:off x="809625" y="2054572"/>
            <a:ext cx="476250" cy="476250"/>
          </a:xfrm>
          <a:prstGeom prst="rect">
            <a:avLst/>
          </a:prstGeom>
        </p:spPr>
      </p:pic>
      <p:pic>
        <p:nvPicPr>
          <p:cNvPr id="7" name="Image 5" descr="preencoded.png"/>
          <p:cNvPicPr>
            <a:picLocks noChangeAspect="1"/>
          </p:cNvPicPr>
          <p:nvPr/>
        </p:nvPicPr>
        <p:blipFill>
          <a:blip r:embed="rId7"/>
          <a:stretch>
            <a:fillRect/>
          </a:stretch>
        </p:blipFill>
        <p:spPr>
          <a:xfrm>
            <a:off x="904875" y="2178397"/>
            <a:ext cx="285750" cy="228600"/>
          </a:xfrm>
          <a:prstGeom prst="rect">
            <a:avLst/>
          </a:prstGeom>
        </p:spPr>
      </p:pic>
      <p:pic>
        <p:nvPicPr>
          <p:cNvPr id="8" name="Image 6" descr="preencoded.png"/>
          <p:cNvPicPr>
            <a:picLocks noChangeAspect="1"/>
          </p:cNvPicPr>
          <p:nvPr/>
        </p:nvPicPr>
        <p:blipFill>
          <a:blip r:embed="rId8"/>
          <a:stretch>
            <a:fillRect/>
          </a:stretch>
        </p:blipFill>
        <p:spPr>
          <a:xfrm>
            <a:off x="809625" y="2721322"/>
            <a:ext cx="3016300" cy="409575"/>
          </a:xfrm>
          <a:prstGeom prst="rect">
            <a:avLst/>
          </a:prstGeom>
        </p:spPr>
      </p:pic>
      <p:pic>
        <p:nvPicPr>
          <p:cNvPr id="9" name="Image 7" descr="preencoded.png"/>
          <p:cNvPicPr>
            <a:picLocks noChangeAspect="1"/>
          </p:cNvPicPr>
          <p:nvPr/>
        </p:nvPicPr>
        <p:blipFill>
          <a:blip r:embed="rId9"/>
          <a:stretch>
            <a:fillRect/>
          </a:stretch>
        </p:blipFill>
        <p:spPr>
          <a:xfrm>
            <a:off x="809625" y="3273772"/>
            <a:ext cx="190500" cy="190500"/>
          </a:xfrm>
          <a:prstGeom prst="rect">
            <a:avLst/>
          </a:prstGeom>
        </p:spPr>
      </p:pic>
      <p:pic>
        <p:nvPicPr>
          <p:cNvPr id="10" name="Image 8" descr="preencoded.png"/>
          <p:cNvPicPr>
            <a:picLocks noChangeAspect="1"/>
          </p:cNvPicPr>
          <p:nvPr/>
        </p:nvPicPr>
        <p:blipFill>
          <a:blip r:embed="rId9"/>
          <a:stretch>
            <a:fillRect/>
          </a:stretch>
        </p:blipFill>
        <p:spPr>
          <a:xfrm>
            <a:off x="809625" y="3845272"/>
            <a:ext cx="190500" cy="190500"/>
          </a:xfrm>
          <a:prstGeom prst="rect">
            <a:avLst/>
          </a:prstGeom>
        </p:spPr>
      </p:pic>
      <p:pic>
        <p:nvPicPr>
          <p:cNvPr id="11" name="Image 9" descr="preencoded.png"/>
          <p:cNvPicPr>
            <a:picLocks noChangeAspect="1"/>
          </p:cNvPicPr>
          <p:nvPr/>
        </p:nvPicPr>
        <p:blipFill>
          <a:blip r:embed="rId10"/>
          <a:stretch>
            <a:fillRect/>
          </a:stretch>
        </p:blipFill>
        <p:spPr>
          <a:xfrm>
            <a:off x="4349800" y="1816447"/>
            <a:ext cx="3492550" cy="2838450"/>
          </a:xfrm>
          <a:prstGeom prst="rect">
            <a:avLst/>
          </a:prstGeom>
        </p:spPr>
      </p:pic>
      <p:pic>
        <p:nvPicPr>
          <p:cNvPr id="12" name="Image 10" descr="preencoded.png"/>
          <p:cNvPicPr>
            <a:picLocks noChangeAspect="1"/>
          </p:cNvPicPr>
          <p:nvPr/>
        </p:nvPicPr>
        <p:blipFill>
          <a:blip r:embed="rId11"/>
          <a:stretch>
            <a:fillRect/>
          </a:stretch>
        </p:blipFill>
        <p:spPr>
          <a:xfrm>
            <a:off x="4587925" y="2054572"/>
            <a:ext cx="476250" cy="476250"/>
          </a:xfrm>
          <a:prstGeom prst="rect">
            <a:avLst/>
          </a:prstGeom>
        </p:spPr>
      </p:pic>
      <p:pic>
        <p:nvPicPr>
          <p:cNvPr id="13" name="Image 11" descr="preencoded.png"/>
          <p:cNvPicPr>
            <a:picLocks noChangeAspect="1"/>
          </p:cNvPicPr>
          <p:nvPr/>
        </p:nvPicPr>
        <p:blipFill>
          <a:blip r:embed="rId12"/>
          <a:stretch>
            <a:fillRect/>
          </a:stretch>
        </p:blipFill>
        <p:spPr>
          <a:xfrm>
            <a:off x="4683175" y="2178397"/>
            <a:ext cx="285750" cy="228600"/>
          </a:xfrm>
          <a:prstGeom prst="rect">
            <a:avLst/>
          </a:prstGeom>
        </p:spPr>
      </p:pic>
      <p:pic>
        <p:nvPicPr>
          <p:cNvPr id="14" name="Image 12" descr="preencoded.png"/>
          <p:cNvPicPr>
            <a:picLocks noChangeAspect="1"/>
          </p:cNvPicPr>
          <p:nvPr/>
        </p:nvPicPr>
        <p:blipFill>
          <a:blip r:embed="rId13"/>
          <a:stretch>
            <a:fillRect/>
          </a:stretch>
        </p:blipFill>
        <p:spPr>
          <a:xfrm>
            <a:off x="4587925" y="2721322"/>
            <a:ext cx="3016300" cy="409575"/>
          </a:xfrm>
          <a:prstGeom prst="rect">
            <a:avLst/>
          </a:prstGeom>
        </p:spPr>
      </p:pic>
      <p:pic>
        <p:nvPicPr>
          <p:cNvPr id="15" name="Image 13" descr="preencoded.png"/>
          <p:cNvPicPr>
            <a:picLocks noChangeAspect="1"/>
          </p:cNvPicPr>
          <p:nvPr/>
        </p:nvPicPr>
        <p:blipFill>
          <a:blip r:embed="rId9"/>
          <a:stretch>
            <a:fillRect/>
          </a:stretch>
        </p:blipFill>
        <p:spPr>
          <a:xfrm>
            <a:off x="4587925" y="3273772"/>
            <a:ext cx="190500" cy="190500"/>
          </a:xfrm>
          <a:prstGeom prst="rect">
            <a:avLst/>
          </a:prstGeom>
        </p:spPr>
      </p:pic>
      <p:pic>
        <p:nvPicPr>
          <p:cNvPr id="16" name="Image 14" descr="preencoded.png"/>
          <p:cNvPicPr>
            <a:picLocks noChangeAspect="1"/>
          </p:cNvPicPr>
          <p:nvPr/>
        </p:nvPicPr>
        <p:blipFill>
          <a:blip r:embed="rId9"/>
          <a:stretch>
            <a:fillRect/>
          </a:stretch>
        </p:blipFill>
        <p:spPr>
          <a:xfrm>
            <a:off x="4587925" y="3845272"/>
            <a:ext cx="190500" cy="190500"/>
          </a:xfrm>
          <a:prstGeom prst="rect">
            <a:avLst/>
          </a:prstGeom>
        </p:spPr>
      </p:pic>
      <p:pic>
        <p:nvPicPr>
          <p:cNvPr id="17" name="Image 15" descr="preencoded.png"/>
          <p:cNvPicPr>
            <a:picLocks noChangeAspect="1"/>
          </p:cNvPicPr>
          <p:nvPr/>
        </p:nvPicPr>
        <p:blipFill>
          <a:blip r:embed="rId14"/>
          <a:stretch>
            <a:fillRect/>
          </a:stretch>
        </p:blipFill>
        <p:spPr>
          <a:xfrm>
            <a:off x="8128099" y="1816447"/>
            <a:ext cx="3492550" cy="2838450"/>
          </a:xfrm>
          <a:prstGeom prst="rect">
            <a:avLst/>
          </a:prstGeom>
        </p:spPr>
      </p:pic>
      <p:pic>
        <p:nvPicPr>
          <p:cNvPr id="18" name="Image 16" descr="preencoded.png"/>
          <p:cNvPicPr>
            <a:picLocks noChangeAspect="1"/>
          </p:cNvPicPr>
          <p:nvPr/>
        </p:nvPicPr>
        <p:blipFill>
          <a:blip r:embed="rId15"/>
          <a:stretch>
            <a:fillRect/>
          </a:stretch>
        </p:blipFill>
        <p:spPr>
          <a:xfrm>
            <a:off x="8366224" y="2054572"/>
            <a:ext cx="476250" cy="476250"/>
          </a:xfrm>
          <a:prstGeom prst="rect">
            <a:avLst/>
          </a:prstGeom>
        </p:spPr>
      </p:pic>
      <p:pic>
        <p:nvPicPr>
          <p:cNvPr id="19" name="Image 17" descr="preencoded.png"/>
          <p:cNvPicPr>
            <a:picLocks noChangeAspect="1"/>
          </p:cNvPicPr>
          <p:nvPr/>
        </p:nvPicPr>
        <p:blipFill>
          <a:blip r:embed="rId16"/>
          <a:stretch>
            <a:fillRect/>
          </a:stretch>
        </p:blipFill>
        <p:spPr>
          <a:xfrm>
            <a:off x="8461474" y="2178397"/>
            <a:ext cx="285750" cy="228600"/>
          </a:xfrm>
          <a:prstGeom prst="rect">
            <a:avLst/>
          </a:prstGeom>
        </p:spPr>
      </p:pic>
      <p:pic>
        <p:nvPicPr>
          <p:cNvPr id="20" name="Image 18" descr="preencoded.png"/>
          <p:cNvPicPr>
            <a:picLocks noChangeAspect="1"/>
          </p:cNvPicPr>
          <p:nvPr/>
        </p:nvPicPr>
        <p:blipFill>
          <a:blip r:embed="rId17"/>
          <a:stretch>
            <a:fillRect/>
          </a:stretch>
        </p:blipFill>
        <p:spPr>
          <a:xfrm>
            <a:off x="8366224" y="2721322"/>
            <a:ext cx="3016300" cy="409575"/>
          </a:xfrm>
          <a:prstGeom prst="rect">
            <a:avLst/>
          </a:prstGeom>
        </p:spPr>
      </p:pic>
      <p:pic>
        <p:nvPicPr>
          <p:cNvPr id="21" name="Image 19" descr="preencoded.png"/>
          <p:cNvPicPr>
            <a:picLocks noChangeAspect="1"/>
          </p:cNvPicPr>
          <p:nvPr/>
        </p:nvPicPr>
        <p:blipFill>
          <a:blip r:embed="rId9"/>
          <a:stretch>
            <a:fillRect/>
          </a:stretch>
        </p:blipFill>
        <p:spPr>
          <a:xfrm>
            <a:off x="8366224" y="3273772"/>
            <a:ext cx="190500" cy="190500"/>
          </a:xfrm>
          <a:prstGeom prst="rect">
            <a:avLst/>
          </a:prstGeom>
        </p:spPr>
      </p:pic>
      <p:pic>
        <p:nvPicPr>
          <p:cNvPr id="22" name="Image 20" descr="preencoded.png"/>
          <p:cNvPicPr>
            <a:picLocks noChangeAspect="1"/>
          </p:cNvPicPr>
          <p:nvPr/>
        </p:nvPicPr>
        <p:blipFill>
          <a:blip r:embed="rId9"/>
          <a:stretch>
            <a:fillRect/>
          </a:stretch>
        </p:blipFill>
        <p:spPr>
          <a:xfrm>
            <a:off x="8366224" y="3845272"/>
            <a:ext cx="190500" cy="190500"/>
          </a:xfrm>
          <a:prstGeom prst="rect">
            <a:avLst/>
          </a:prstGeom>
        </p:spPr>
      </p:pic>
      <p:pic>
        <p:nvPicPr>
          <p:cNvPr id="23" name="Image 21" descr="preencoded.png"/>
          <p:cNvPicPr>
            <a:picLocks noChangeAspect="1"/>
          </p:cNvPicPr>
          <p:nvPr/>
        </p:nvPicPr>
        <p:blipFill>
          <a:blip r:embed="rId18"/>
          <a:stretch>
            <a:fillRect/>
          </a:stretch>
        </p:blipFill>
        <p:spPr>
          <a:xfrm>
            <a:off x="571500" y="5131147"/>
            <a:ext cx="11049000" cy="659011"/>
          </a:xfrm>
          <a:prstGeom prst="rect">
            <a:avLst/>
          </a:prstGeom>
        </p:spPr>
      </p:pic>
      <p:pic>
        <p:nvPicPr>
          <p:cNvPr id="24" name="Image 22" descr="preencoded.png"/>
          <p:cNvPicPr>
            <a:picLocks noChangeAspect="1"/>
          </p:cNvPicPr>
          <p:nvPr/>
        </p:nvPicPr>
        <p:blipFill>
          <a:blip r:embed="rId19"/>
          <a:stretch>
            <a:fillRect/>
          </a:stretch>
        </p:blipFill>
        <p:spPr>
          <a:xfrm>
            <a:off x="0" y="6381750"/>
            <a:ext cx="12192000" cy="476250"/>
          </a:xfrm>
          <a:prstGeom prst="rect">
            <a:avLst/>
          </a:prstGeom>
        </p:spPr>
      </p:pic>
      <p:sp>
        <p:nvSpPr>
          <p:cNvPr id="25" name="Text 0"/>
          <p:cNvSpPr/>
          <p:nvPr/>
        </p:nvSpPr>
        <p:spPr>
          <a:xfrm>
            <a:off x="714375" y="381000"/>
            <a:ext cx="1147762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NICE Classification (NG106 2025)</a:t>
            </a:r>
            <a:endParaRPr lang="en-US" sz="2100" dirty="0"/>
          </a:p>
        </p:txBody>
      </p:sp>
      <p:sp>
        <p:nvSpPr>
          <p:cNvPr id="26" name="Text 1"/>
          <p:cNvSpPr/>
          <p:nvPr/>
        </p:nvSpPr>
        <p:spPr>
          <a:xfrm>
            <a:off x="714375" y="739080"/>
            <a:ext cx="10906125"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8C00"/>
                </a:solidFill>
              </a:rPr>
              <a:t>HEART FAILURE IN PRIMARY CARE • NICE NG106 (2025)</a:t>
            </a:r>
            <a:endParaRPr lang="en-US" sz="1050" dirty="0"/>
          </a:p>
        </p:txBody>
      </p:sp>
      <p:sp>
        <p:nvSpPr>
          <p:cNvPr id="27" name="Text 2"/>
          <p:cNvSpPr/>
          <p:nvPr/>
        </p:nvSpPr>
        <p:spPr>
          <a:xfrm>
            <a:off x="1428750" y="2135535"/>
            <a:ext cx="12573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HFrEF</a:t>
            </a:r>
            <a:endParaRPr lang="en-US" sz="1650" dirty="0"/>
          </a:p>
        </p:txBody>
      </p:sp>
      <p:sp>
        <p:nvSpPr>
          <p:cNvPr id="28" name="Text 3"/>
          <p:cNvSpPr/>
          <p:nvPr/>
        </p:nvSpPr>
        <p:spPr>
          <a:xfrm>
            <a:off x="923925" y="2721322"/>
            <a:ext cx="3295887"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Reduced EF &lt; 40%</a:t>
            </a:r>
            <a:endParaRPr lang="en-US" sz="1350" dirty="0"/>
          </a:p>
        </p:txBody>
      </p:sp>
      <p:sp>
        <p:nvSpPr>
          <p:cNvPr id="29" name="Text 4"/>
          <p:cNvSpPr/>
          <p:nvPr/>
        </p:nvSpPr>
        <p:spPr>
          <a:xfrm>
            <a:off x="1095375" y="32737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Classic </a:t>
            </a:r>
            <a:r>
              <a:rPr lang="en-US" sz="1200" b="1" dirty="0">
                <a:solidFill>
                  <a:srgbClr val="2C3E50"/>
                </a:solidFill>
              </a:rPr>
              <a:t>Systolic Dysfunction</a:t>
            </a:r>
            <a:r>
              <a:rPr lang="en-US" sz="1200" dirty="0">
                <a:solidFill>
                  <a:srgbClr val="2C3E50"/>
                </a:solidFill>
              </a:rPr>
              <a:t> where the pump is failing.</a:t>
            </a:r>
            <a:endParaRPr lang="en-US" sz="1200" dirty="0"/>
          </a:p>
        </p:txBody>
      </p:sp>
      <p:sp>
        <p:nvSpPr>
          <p:cNvPr id="30" name="Text 5"/>
          <p:cNvSpPr/>
          <p:nvPr/>
        </p:nvSpPr>
        <p:spPr>
          <a:xfrm>
            <a:off x="1095375" y="38452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Strongest evidence base for </a:t>
            </a:r>
            <a:r>
              <a:rPr lang="en-US" sz="1200" b="1" dirty="0">
                <a:solidFill>
                  <a:srgbClr val="2C3E50"/>
                </a:solidFill>
              </a:rPr>
              <a:t>"The Four Pillars"</a:t>
            </a:r>
            <a:r>
              <a:rPr lang="en-US" sz="1200" dirty="0">
                <a:solidFill>
                  <a:srgbClr val="2C3E50"/>
                </a:solidFill>
              </a:rPr>
              <a:t> of treatment.</a:t>
            </a:r>
            <a:endParaRPr lang="en-US" sz="1200" dirty="0"/>
          </a:p>
        </p:txBody>
      </p:sp>
      <p:sp>
        <p:nvSpPr>
          <p:cNvPr id="31" name="Text 6"/>
          <p:cNvSpPr/>
          <p:nvPr/>
        </p:nvSpPr>
        <p:spPr>
          <a:xfrm>
            <a:off x="5207050" y="2135535"/>
            <a:ext cx="15087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HFmrEF</a:t>
            </a:r>
            <a:endParaRPr lang="en-US" sz="1650" dirty="0"/>
          </a:p>
        </p:txBody>
      </p:sp>
      <p:sp>
        <p:nvSpPr>
          <p:cNvPr id="32" name="Text 7"/>
          <p:cNvSpPr/>
          <p:nvPr/>
        </p:nvSpPr>
        <p:spPr>
          <a:xfrm>
            <a:off x="4702225" y="2721322"/>
            <a:ext cx="5070595"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Mildly Reduced EF 40–49%</a:t>
            </a:r>
            <a:endParaRPr lang="en-US" sz="1350" dirty="0"/>
          </a:p>
        </p:txBody>
      </p:sp>
      <p:sp>
        <p:nvSpPr>
          <p:cNvPr id="33" name="Text 8"/>
          <p:cNvSpPr/>
          <p:nvPr/>
        </p:nvSpPr>
        <p:spPr>
          <a:xfrm>
            <a:off x="4873675" y="32737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The clinical </a:t>
            </a:r>
            <a:r>
              <a:rPr lang="en-US" sz="1200" b="1" dirty="0">
                <a:solidFill>
                  <a:srgbClr val="2C3E50"/>
                </a:solidFill>
              </a:rPr>
              <a:t>"Grey Zone"</a:t>
            </a:r>
            <a:r>
              <a:rPr lang="en-US" sz="1200" dirty="0">
                <a:solidFill>
                  <a:srgbClr val="2C3E50"/>
                </a:solidFill>
              </a:rPr>
              <a:t> between reduced and preserved.</a:t>
            </a:r>
            <a:endParaRPr lang="en-US" sz="1200" dirty="0"/>
          </a:p>
        </p:txBody>
      </p:sp>
      <p:sp>
        <p:nvSpPr>
          <p:cNvPr id="34" name="Text 9"/>
          <p:cNvSpPr/>
          <p:nvPr/>
        </p:nvSpPr>
        <p:spPr>
          <a:xfrm>
            <a:off x="4873675" y="38452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Recently recognised as a </a:t>
            </a:r>
            <a:r>
              <a:rPr lang="en-US" sz="1200" b="1" dirty="0">
                <a:solidFill>
                  <a:srgbClr val="2C3E50"/>
                </a:solidFill>
              </a:rPr>
              <a:t>distinct entity</a:t>
            </a:r>
            <a:r>
              <a:rPr lang="en-US" sz="1200" dirty="0">
                <a:solidFill>
                  <a:srgbClr val="2C3E50"/>
                </a:solidFill>
              </a:rPr>
              <a:t> in NICE 2025.</a:t>
            </a:r>
            <a:endParaRPr lang="en-US" sz="1200" dirty="0"/>
          </a:p>
        </p:txBody>
      </p:sp>
      <p:sp>
        <p:nvSpPr>
          <p:cNvPr id="35" name="Text 10"/>
          <p:cNvSpPr/>
          <p:nvPr/>
        </p:nvSpPr>
        <p:spPr>
          <a:xfrm>
            <a:off x="8985349" y="2135535"/>
            <a:ext cx="12573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rPr>
              <a:t>HFpEF</a:t>
            </a:r>
            <a:endParaRPr lang="en-US" sz="1650" dirty="0"/>
          </a:p>
        </p:txBody>
      </p:sp>
      <p:sp>
        <p:nvSpPr>
          <p:cNvPr id="36" name="Text 11"/>
          <p:cNvSpPr/>
          <p:nvPr/>
        </p:nvSpPr>
        <p:spPr>
          <a:xfrm>
            <a:off x="8480524" y="2721322"/>
            <a:ext cx="3676182"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8E44AD"/>
                </a:solidFill>
              </a:rPr>
              <a:t>Preserved EF ≥ 50%</a:t>
            </a:r>
            <a:endParaRPr lang="en-US" sz="1350" dirty="0"/>
          </a:p>
        </p:txBody>
      </p:sp>
      <p:sp>
        <p:nvSpPr>
          <p:cNvPr id="37" name="Text 12"/>
          <p:cNvSpPr/>
          <p:nvPr/>
        </p:nvSpPr>
        <p:spPr>
          <a:xfrm>
            <a:off x="8651974" y="32737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Primarily </a:t>
            </a:r>
            <a:r>
              <a:rPr lang="en-US" sz="1200" b="1" dirty="0">
                <a:solidFill>
                  <a:srgbClr val="2C3E50"/>
                </a:solidFill>
              </a:rPr>
              <a:t>Diastolic Dysfunction</a:t>
            </a:r>
            <a:r>
              <a:rPr lang="en-US" sz="1200" dirty="0">
                <a:solidFill>
                  <a:srgbClr val="2C3E50"/>
                </a:solidFill>
              </a:rPr>
              <a:t> (impaired filling/relaxation).</a:t>
            </a:r>
            <a:endParaRPr lang="en-US" sz="1200" dirty="0"/>
          </a:p>
        </p:txBody>
      </p:sp>
      <p:sp>
        <p:nvSpPr>
          <p:cNvPr id="38" name="Text 13"/>
          <p:cNvSpPr/>
          <p:nvPr/>
        </p:nvSpPr>
        <p:spPr>
          <a:xfrm>
            <a:off x="8651974" y="3845272"/>
            <a:ext cx="273055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Most common in </a:t>
            </a:r>
            <a:r>
              <a:rPr lang="en-US" sz="1200" b="1" dirty="0">
                <a:solidFill>
                  <a:srgbClr val="2C3E50"/>
                </a:solidFill>
              </a:rPr>
              <a:t>elderly, hypertensive, and diabetic women.</a:t>
            </a:r>
            <a:endParaRPr lang="en-US" sz="1200" dirty="0"/>
          </a:p>
        </p:txBody>
      </p:sp>
      <p:sp>
        <p:nvSpPr>
          <p:cNvPr id="39" name="Text 14"/>
          <p:cNvSpPr/>
          <p:nvPr/>
        </p:nvSpPr>
        <p:spPr>
          <a:xfrm>
            <a:off x="762000" y="5274022"/>
            <a:ext cx="1066800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2C3E50"/>
                </a:solidFill>
              </a:rPr>
              <a:t>NICE NG106 (2025) Note:</a:t>
            </a:r>
            <a:r>
              <a:rPr lang="en-US" sz="1050" dirty="0">
                <a:solidFill>
                  <a:srgbClr val="2C3E50"/>
                </a:solidFill>
              </a:rPr>
              <a:t> The classification is based on Left Ventricular Ejection Fraction (LVEF) as determined by Echocardiography. While HFrEF has the most established pharmacological evidence, the 2025 update significantly expands treatment recommendations for HFmrEF and HFpEF, particularly with SGLT2 inhibitors.</a:t>
            </a:r>
            <a:endParaRPr lang="en-US" sz="1050" dirty="0"/>
          </a:p>
        </p:txBody>
      </p:sp>
      <p:sp>
        <p:nvSpPr>
          <p:cNvPr id="40" name="Text 15"/>
          <p:cNvSpPr/>
          <p:nvPr/>
        </p:nvSpPr>
        <p:spPr>
          <a:xfrm>
            <a:off x="10370641" y="6534150"/>
            <a:ext cx="1821359"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7F8C8D"/>
                </a:solidFill>
              </a:rPr>
              <a:t>www.bradfordvts.co.uk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651421"/>
          </a:xfrm>
          <a:prstGeom prst="rect">
            <a:avLst/>
          </a:prstGeom>
        </p:spPr>
      </p:pic>
      <p:pic>
        <p:nvPicPr>
          <p:cNvPr id="5" name="Image 3" descr="preencoded.png"/>
          <p:cNvPicPr>
            <a:picLocks noChangeAspect="1"/>
          </p:cNvPicPr>
          <p:nvPr/>
        </p:nvPicPr>
        <p:blipFill>
          <a:blip r:embed="rId5"/>
          <a:stretch>
            <a:fillRect/>
          </a:stretch>
        </p:blipFill>
        <p:spPr>
          <a:xfrm>
            <a:off x="571500" y="1697236"/>
            <a:ext cx="5334000" cy="933450"/>
          </a:xfrm>
          <a:prstGeom prst="rect">
            <a:avLst/>
          </a:prstGeom>
        </p:spPr>
      </p:pic>
      <p:pic>
        <p:nvPicPr>
          <p:cNvPr id="6" name="Image 4" descr="preencoded.png"/>
          <p:cNvPicPr>
            <a:picLocks noChangeAspect="1"/>
          </p:cNvPicPr>
          <p:nvPr/>
        </p:nvPicPr>
        <p:blipFill>
          <a:blip r:embed="rId6"/>
          <a:stretch>
            <a:fillRect/>
          </a:stretch>
        </p:blipFill>
        <p:spPr>
          <a:xfrm>
            <a:off x="809625" y="1951137"/>
            <a:ext cx="285750" cy="228600"/>
          </a:xfrm>
          <a:prstGeom prst="rect">
            <a:avLst/>
          </a:prstGeom>
        </p:spPr>
      </p:pic>
      <p:pic>
        <p:nvPicPr>
          <p:cNvPr id="7" name="Image 5" descr="preencoded.png"/>
          <p:cNvPicPr>
            <a:picLocks noChangeAspect="1"/>
          </p:cNvPicPr>
          <p:nvPr/>
        </p:nvPicPr>
        <p:blipFill>
          <a:blip r:embed="rId5"/>
          <a:stretch>
            <a:fillRect/>
          </a:stretch>
        </p:blipFill>
        <p:spPr>
          <a:xfrm>
            <a:off x="571500" y="2773561"/>
            <a:ext cx="5334000" cy="933450"/>
          </a:xfrm>
          <a:prstGeom prst="rect">
            <a:avLst/>
          </a:prstGeom>
        </p:spPr>
      </p:pic>
      <p:pic>
        <p:nvPicPr>
          <p:cNvPr id="8" name="Image 6" descr="preencoded.png"/>
          <p:cNvPicPr>
            <a:picLocks noChangeAspect="1"/>
          </p:cNvPicPr>
          <p:nvPr/>
        </p:nvPicPr>
        <p:blipFill>
          <a:blip r:embed="rId7"/>
          <a:stretch>
            <a:fillRect/>
          </a:stretch>
        </p:blipFill>
        <p:spPr>
          <a:xfrm>
            <a:off x="809625" y="3027462"/>
            <a:ext cx="285750" cy="228600"/>
          </a:xfrm>
          <a:prstGeom prst="rect">
            <a:avLst/>
          </a:prstGeom>
        </p:spPr>
      </p:pic>
      <p:pic>
        <p:nvPicPr>
          <p:cNvPr id="9" name="Image 7" descr="preencoded.png"/>
          <p:cNvPicPr>
            <a:picLocks noChangeAspect="1"/>
          </p:cNvPicPr>
          <p:nvPr/>
        </p:nvPicPr>
        <p:blipFill>
          <a:blip r:embed="rId5"/>
          <a:stretch>
            <a:fillRect/>
          </a:stretch>
        </p:blipFill>
        <p:spPr>
          <a:xfrm>
            <a:off x="571500" y="3849886"/>
            <a:ext cx="5334000" cy="933450"/>
          </a:xfrm>
          <a:prstGeom prst="rect">
            <a:avLst/>
          </a:prstGeom>
        </p:spPr>
      </p:pic>
      <p:pic>
        <p:nvPicPr>
          <p:cNvPr id="10" name="Image 8" descr="preencoded.png"/>
          <p:cNvPicPr>
            <a:picLocks noChangeAspect="1"/>
          </p:cNvPicPr>
          <p:nvPr/>
        </p:nvPicPr>
        <p:blipFill>
          <a:blip r:embed="rId8"/>
          <a:stretch>
            <a:fillRect/>
          </a:stretch>
        </p:blipFill>
        <p:spPr>
          <a:xfrm>
            <a:off x="809625" y="4103787"/>
            <a:ext cx="285750" cy="228600"/>
          </a:xfrm>
          <a:prstGeom prst="rect">
            <a:avLst/>
          </a:prstGeom>
        </p:spPr>
      </p:pic>
      <p:pic>
        <p:nvPicPr>
          <p:cNvPr id="11" name="Image 9" descr="preencoded.png"/>
          <p:cNvPicPr>
            <a:picLocks noChangeAspect="1"/>
          </p:cNvPicPr>
          <p:nvPr/>
        </p:nvPicPr>
        <p:blipFill>
          <a:blip r:embed="rId5"/>
          <a:stretch>
            <a:fillRect/>
          </a:stretch>
        </p:blipFill>
        <p:spPr>
          <a:xfrm>
            <a:off x="571500" y="4926211"/>
            <a:ext cx="5334000" cy="933450"/>
          </a:xfrm>
          <a:prstGeom prst="rect">
            <a:avLst/>
          </a:prstGeom>
        </p:spPr>
      </p:pic>
      <p:pic>
        <p:nvPicPr>
          <p:cNvPr id="12" name="Image 10" descr="preencoded.png"/>
          <p:cNvPicPr>
            <a:picLocks noChangeAspect="1"/>
          </p:cNvPicPr>
          <p:nvPr/>
        </p:nvPicPr>
        <p:blipFill>
          <a:blip r:embed="rId9"/>
          <a:stretch>
            <a:fillRect/>
          </a:stretch>
        </p:blipFill>
        <p:spPr>
          <a:xfrm>
            <a:off x="809625" y="5180112"/>
            <a:ext cx="285750" cy="228600"/>
          </a:xfrm>
          <a:prstGeom prst="rect">
            <a:avLst/>
          </a:prstGeom>
        </p:spPr>
      </p:pic>
      <p:pic>
        <p:nvPicPr>
          <p:cNvPr id="13" name="Image 11" descr="preencoded.png"/>
          <p:cNvPicPr>
            <a:picLocks noChangeAspect="1"/>
          </p:cNvPicPr>
          <p:nvPr/>
        </p:nvPicPr>
        <p:blipFill>
          <a:blip r:embed="rId10"/>
          <a:stretch>
            <a:fillRect/>
          </a:stretch>
        </p:blipFill>
        <p:spPr>
          <a:xfrm>
            <a:off x="6286500" y="1594842"/>
            <a:ext cx="5334000" cy="1238250"/>
          </a:xfrm>
          <a:prstGeom prst="rect">
            <a:avLst/>
          </a:prstGeom>
        </p:spPr>
      </p:pic>
      <p:pic>
        <p:nvPicPr>
          <p:cNvPr id="14" name="Image 12" descr="preencoded.png"/>
          <p:cNvPicPr>
            <a:picLocks noChangeAspect="1"/>
          </p:cNvPicPr>
          <p:nvPr/>
        </p:nvPicPr>
        <p:blipFill>
          <a:blip r:embed="rId11"/>
          <a:stretch>
            <a:fillRect/>
          </a:stretch>
        </p:blipFill>
        <p:spPr>
          <a:xfrm>
            <a:off x="6477000" y="1818680"/>
            <a:ext cx="238125" cy="190500"/>
          </a:xfrm>
          <a:prstGeom prst="rect">
            <a:avLst/>
          </a:prstGeom>
        </p:spPr>
      </p:pic>
      <p:pic>
        <p:nvPicPr>
          <p:cNvPr id="15" name="Image 13" descr="preencoded.png"/>
          <p:cNvPicPr>
            <a:picLocks noChangeAspect="1"/>
          </p:cNvPicPr>
          <p:nvPr/>
        </p:nvPicPr>
        <p:blipFill>
          <a:blip r:embed="rId12"/>
          <a:stretch>
            <a:fillRect/>
          </a:stretch>
        </p:blipFill>
        <p:spPr>
          <a:xfrm>
            <a:off x="6286500" y="3023592"/>
            <a:ext cx="5334000" cy="1419225"/>
          </a:xfrm>
          <a:prstGeom prst="rect">
            <a:avLst/>
          </a:prstGeom>
        </p:spPr>
      </p:pic>
      <p:pic>
        <p:nvPicPr>
          <p:cNvPr id="16" name="Image 14" descr="preencoded.png"/>
          <p:cNvPicPr>
            <a:picLocks noChangeAspect="1"/>
          </p:cNvPicPr>
          <p:nvPr/>
        </p:nvPicPr>
        <p:blipFill>
          <a:blip r:embed="rId13"/>
          <a:stretch>
            <a:fillRect/>
          </a:stretch>
        </p:blipFill>
        <p:spPr>
          <a:xfrm>
            <a:off x="6477000" y="3247430"/>
            <a:ext cx="238125" cy="190500"/>
          </a:xfrm>
          <a:prstGeom prst="rect">
            <a:avLst/>
          </a:prstGeom>
        </p:spPr>
      </p:pic>
      <p:pic>
        <p:nvPicPr>
          <p:cNvPr id="17" name="Image 15" descr="preencoded.png"/>
          <p:cNvPicPr>
            <a:picLocks noChangeAspect="1"/>
          </p:cNvPicPr>
          <p:nvPr/>
        </p:nvPicPr>
        <p:blipFill>
          <a:blip r:embed="rId14"/>
          <a:stretch>
            <a:fillRect/>
          </a:stretch>
        </p:blipFill>
        <p:spPr>
          <a:xfrm>
            <a:off x="6286500" y="4633317"/>
            <a:ext cx="5334000" cy="1471613"/>
          </a:xfrm>
          <a:prstGeom prst="rect">
            <a:avLst/>
          </a:prstGeom>
        </p:spPr>
      </p:pic>
      <p:pic>
        <p:nvPicPr>
          <p:cNvPr id="18" name="Image 16" descr="preencoded.png"/>
          <p:cNvPicPr>
            <a:picLocks noChangeAspect="1"/>
          </p:cNvPicPr>
          <p:nvPr/>
        </p:nvPicPr>
        <p:blipFill>
          <a:blip r:embed="rId15"/>
          <a:stretch>
            <a:fillRect/>
          </a:stretch>
        </p:blipFill>
        <p:spPr>
          <a:xfrm>
            <a:off x="6477000" y="5176540"/>
            <a:ext cx="142875" cy="114300"/>
          </a:xfrm>
          <a:prstGeom prst="rect">
            <a:avLst/>
          </a:prstGeom>
        </p:spPr>
      </p:pic>
      <p:pic>
        <p:nvPicPr>
          <p:cNvPr id="19" name="Image 17" descr="preencoded.png"/>
          <p:cNvPicPr>
            <a:picLocks noChangeAspect="1"/>
          </p:cNvPicPr>
          <p:nvPr/>
        </p:nvPicPr>
        <p:blipFill>
          <a:blip r:embed="rId16"/>
          <a:stretch>
            <a:fillRect/>
          </a:stretch>
        </p:blipFill>
        <p:spPr>
          <a:xfrm>
            <a:off x="6477000" y="5438477"/>
            <a:ext cx="142875" cy="114300"/>
          </a:xfrm>
          <a:prstGeom prst="rect">
            <a:avLst/>
          </a:prstGeom>
        </p:spPr>
      </p:pic>
      <p:pic>
        <p:nvPicPr>
          <p:cNvPr id="20" name="Image 18" descr="preencoded.png"/>
          <p:cNvPicPr>
            <a:picLocks noChangeAspect="1"/>
          </p:cNvPicPr>
          <p:nvPr/>
        </p:nvPicPr>
        <p:blipFill>
          <a:blip r:embed="rId17"/>
          <a:stretch>
            <a:fillRect/>
          </a:stretch>
        </p:blipFill>
        <p:spPr>
          <a:xfrm>
            <a:off x="6477000" y="5700415"/>
            <a:ext cx="142875" cy="114300"/>
          </a:xfrm>
          <a:prstGeom prst="rect">
            <a:avLst/>
          </a:prstGeom>
        </p:spPr>
      </p:pic>
      <p:pic>
        <p:nvPicPr>
          <p:cNvPr id="21" name="Image 19" descr="preencoded.png"/>
          <p:cNvPicPr>
            <a:picLocks noChangeAspect="1"/>
          </p:cNvPicPr>
          <p:nvPr/>
        </p:nvPicPr>
        <p:blipFill>
          <a:blip r:embed="rId18"/>
          <a:stretch>
            <a:fillRect/>
          </a:stretch>
        </p:blipFill>
        <p:spPr>
          <a:xfrm>
            <a:off x="0" y="6477000"/>
            <a:ext cx="12192000" cy="381000"/>
          </a:xfrm>
          <a:prstGeom prst="rect">
            <a:avLst/>
          </a:prstGeom>
        </p:spPr>
      </p:pic>
      <p:sp>
        <p:nvSpPr>
          <p:cNvPr id="22" name="Text 0"/>
          <p:cNvSpPr/>
          <p:nvPr/>
        </p:nvSpPr>
        <p:spPr>
          <a:xfrm>
            <a:off x="762000" y="381000"/>
            <a:ext cx="1143000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Step 1: Suspecting Heart Failure in the Clinic</a:t>
            </a:r>
            <a:endParaRPr lang="en-US" sz="2400" dirty="0"/>
          </a:p>
        </p:txBody>
      </p:sp>
      <p:sp>
        <p:nvSpPr>
          <p:cNvPr id="23" name="Text 1"/>
          <p:cNvSpPr/>
          <p:nvPr/>
        </p:nvSpPr>
        <p:spPr>
          <a:xfrm>
            <a:off x="762000" y="803821"/>
            <a:ext cx="10858500" cy="228600"/>
          </a:xfrm>
          <a:prstGeom prst="rect">
            <a:avLst/>
          </a:prstGeom>
          <a:noFill/>
          <a:ln/>
        </p:spPr>
        <p:txBody>
          <a:bodyPr vert="horz" wrap="square" lIns="0" tIns="0" rIns="0" bIns="0" rtlCol="0" anchor="ctr"/>
          <a:lstStyle/>
          <a:p>
            <a:pPr marL="0" indent="0">
              <a:lnSpc>
                <a:spcPts val="1800"/>
              </a:lnSpc>
              <a:buNone/>
            </a:pPr>
            <a:r>
              <a:rPr lang="en-US" sz="1200" kern="0" spc="90" dirty="0">
                <a:solidFill>
                  <a:srgbClr val="FF8C00"/>
                </a:solidFill>
              </a:rPr>
              <a:t>HEART FAILURE IN PRIMARY CARE • NICE NG106 (2025)</a:t>
            </a:r>
            <a:endParaRPr lang="en-US" sz="1200" dirty="0"/>
          </a:p>
        </p:txBody>
      </p:sp>
      <p:sp>
        <p:nvSpPr>
          <p:cNvPr id="24" name="Text 2"/>
          <p:cNvSpPr/>
          <p:nvPr/>
        </p:nvSpPr>
        <p:spPr>
          <a:xfrm>
            <a:off x="1285875" y="1887736"/>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Breathlessness (Dyspnoea)</a:t>
            </a:r>
            <a:endParaRPr lang="en-US" sz="1500" dirty="0"/>
          </a:p>
        </p:txBody>
      </p:sp>
      <p:sp>
        <p:nvSpPr>
          <p:cNvPr id="25" name="Text 3"/>
          <p:cNvSpPr/>
          <p:nvPr/>
        </p:nvSpPr>
        <p:spPr>
          <a:xfrm>
            <a:off x="1285875" y="2211586"/>
            <a:ext cx="8595360" cy="228600"/>
          </a:xfrm>
          <a:prstGeom prst="rect">
            <a:avLst/>
          </a:prstGeom>
          <a:noFill/>
          <a:ln/>
        </p:spPr>
        <p:txBody>
          <a:bodyPr vert="horz" wrap="square" lIns="0" tIns="0" rIns="0" bIns="0" rtlCol="0" anchor="ctr"/>
          <a:lstStyle/>
          <a:p>
            <a:pPr marL="0" indent="0">
              <a:lnSpc>
                <a:spcPts val="1800"/>
              </a:lnSpc>
              <a:buNone/>
            </a:pPr>
            <a:r>
              <a:rPr lang="en-US" sz="1200" dirty="0">
                <a:solidFill>
                  <a:srgbClr val="5D6D7E"/>
                </a:solidFill>
              </a:rPr>
              <a:t>Exertional or at rest; often the earliest sign.</a:t>
            </a:r>
            <a:endParaRPr lang="en-US" sz="1200" dirty="0"/>
          </a:p>
        </p:txBody>
      </p:sp>
      <p:sp>
        <p:nvSpPr>
          <p:cNvPr id="26" name="Text 4"/>
          <p:cNvSpPr/>
          <p:nvPr/>
        </p:nvSpPr>
        <p:spPr>
          <a:xfrm>
            <a:off x="1285875" y="2964061"/>
            <a:ext cx="3657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Orthopnoea &amp; PND</a:t>
            </a:r>
            <a:endParaRPr lang="en-US" sz="1500" dirty="0"/>
          </a:p>
        </p:txBody>
      </p:sp>
      <p:sp>
        <p:nvSpPr>
          <p:cNvPr id="27" name="Text 5"/>
          <p:cNvSpPr/>
          <p:nvPr/>
        </p:nvSpPr>
        <p:spPr>
          <a:xfrm>
            <a:off x="1285875" y="3287911"/>
            <a:ext cx="89611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D6D7E"/>
                </a:solidFill>
              </a:rPr>
              <a:t>Needing extra pillows; waking up gasping for air.</a:t>
            </a:r>
            <a:endParaRPr lang="en-US" sz="1200" dirty="0"/>
          </a:p>
        </p:txBody>
      </p:sp>
      <p:sp>
        <p:nvSpPr>
          <p:cNvPr id="28" name="Text 6"/>
          <p:cNvSpPr/>
          <p:nvPr/>
        </p:nvSpPr>
        <p:spPr>
          <a:xfrm>
            <a:off x="1285875" y="4040386"/>
            <a:ext cx="385464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Ankle Swelling</a:t>
            </a:r>
            <a:endParaRPr lang="en-US" sz="1500" dirty="0"/>
          </a:p>
        </p:txBody>
      </p:sp>
      <p:sp>
        <p:nvSpPr>
          <p:cNvPr id="29" name="Text 7"/>
          <p:cNvSpPr/>
          <p:nvPr/>
        </p:nvSpPr>
        <p:spPr>
          <a:xfrm>
            <a:off x="1285875" y="4364236"/>
            <a:ext cx="98755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D6D7E"/>
                </a:solidFill>
              </a:rPr>
              <a:t>Bilateral dependent oedema; may extend to legs/sacrum.</a:t>
            </a:r>
            <a:endParaRPr lang="en-US" sz="1200" dirty="0"/>
          </a:p>
        </p:txBody>
      </p:sp>
      <p:sp>
        <p:nvSpPr>
          <p:cNvPr id="30" name="Text 8"/>
          <p:cNvSpPr/>
          <p:nvPr/>
        </p:nvSpPr>
        <p:spPr>
          <a:xfrm>
            <a:off x="1285875" y="5116711"/>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Fatigue &amp; Exercise Intolerance</a:t>
            </a:r>
            <a:endParaRPr lang="en-US" sz="1500" dirty="0"/>
          </a:p>
        </p:txBody>
      </p:sp>
      <p:sp>
        <p:nvSpPr>
          <p:cNvPr id="31" name="Text 9"/>
          <p:cNvSpPr/>
          <p:nvPr/>
        </p:nvSpPr>
        <p:spPr>
          <a:xfrm>
            <a:off x="1285875" y="5440561"/>
            <a:ext cx="9692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5D6D7E"/>
                </a:solidFill>
              </a:rPr>
              <a:t>Reduced cardiac output leading to systemic tiredness.</a:t>
            </a:r>
            <a:endParaRPr lang="en-US" sz="1200" dirty="0"/>
          </a:p>
        </p:txBody>
      </p:sp>
      <p:sp>
        <p:nvSpPr>
          <p:cNvPr id="32" name="Text 10"/>
          <p:cNvSpPr/>
          <p:nvPr/>
        </p:nvSpPr>
        <p:spPr>
          <a:xfrm>
            <a:off x="6810375" y="1785342"/>
            <a:ext cx="5381625"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16A085"/>
                </a:solidFill>
              </a:rPr>
              <a:t>SCA EXAM PEARL: FUNCTIONAL OPENER</a:t>
            </a:r>
            <a:endParaRPr lang="en-US" sz="1350" dirty="0"/>
          </a:p>
        </p:txBody>
      </p:sp>
      <p:sp>
        <p:nvSpPr>
          <p:cNvPr id="33" name="Text 11"/>
          <p:cNvSpPr/>
          <p:nvPr/>
        </p:nvSpPr>
        <p:spPr>
          <a:xfrm>
            <a:off x="6477000" y="2137767"/>
            <a:ext cx="4953000" cy="504825"/>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"How has your breathing been affecting what you can do day-to-day?"
</a:t>
            </a:r>
            <a:r>
              <a:rPr lang="en-US" sz="1050" i="1" dirty="0">
                <a:solidFill>
                  <a:srgbClr val="2C3E50"/>
                </a:solidFill>
              </a:rPr>
              <a:t>Assessing NYHA class and functional capacity is a mandatory QOF requirement.</a:t>
            </a:r>
            <a:endParaRPr lang="en-US" sz="1200" dirty="0"/>
          </a:p>
        </p:txBody>
      </p:sp>
      <p:sp>
        <p:nvSpPr>
          <p:cNvPr id="34" name="Text 12"/>
          <p:cNvSpPr/>
          <p:nvPr/>
        </p:nvSpPr>
        <p:spPr>
          <a:xfrm>
            <a:off x="6810375" y="3214092"/>
            <a:ext cx="5381625"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C0392B"/>
                </a:solidFill>
              </a:rPr>
              <a:t>RED FLAG: ACUTE PRESENTATION</a:t>
            </a:r>
            <a:endParaRPr lang="en-US" sz="1350" dirty="0"/>
          </a:p>
        </p:txBody>
      </p:sp>
      <p:sp>
        <p:nvSpPr>
          <p:cNvPr id="35" name="Text 13"/>
          <p:cNvSpPr/>
          <p:nvPr/>
        </p:nvSpPr>
        <p:spPr>
          <a:xfrm>
            <a:off x="6477000" y="3566517"/>
            <a:ext cx="4953000" cy="6858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If patient presents with </a:t>
            </a:r>
            <a:r>
              <a:rPr lang="en-US" sz="1200" b="1" dirty="0">
                <a:solidFill>
                  <a:srgbClr val="2C3E50"/>
                </a:solidFill>
              </a:rPr>
              <a:t>acute breathlessness, raised JVP, and basal crackles</a:t>
            </a:r>
            <a:r>
              <a:rPr lang="en-US" sz="1200" dirty="0">
                <a:solidFill>
                  <a:srgbClr val="2C3E50"/>
                </a:solidFill>
              </a:rPr>
              <a:t>, suspect acute pulmonary oedema.
</a:t>
            </a:r>
            <a:r>
              <a:rPr lang="en-US" sz="1200" b="1" dirty="0">
                <a:solidFill>
                  <a:srgbClr val="2C3E50"/>
                </a:solidFill>
              </a:rPr>
              <a:t>Action:</a:t>
            </a:r>
            <a:r>
              <a:rPr lang="en-US" sz="1200" dirty="0">
                <a:solidFill>
                  <a:srgbClr val="2C3E50"/>
                </a:solidFill>
              </a:rPr>
              <a:t> 999 / Immediate hospital admission.</a:t>
            </a:r>
            <a:endParaRPr lang="en-US" sz="1200" dirty="0"/>
          </a:p>
        </p:txBody>
      </p:sp>
      <p:sp>
        <p:nvSpPr>
          <p:cNvPr id="36" name="Text 14"/>
          <p:cNvSpPr/>
          <p:nvPr/>
        </p:nvSpPr>
        <p:spPr>
          <a:xfrm>
            <a:off x="6477000" y="4823817"/>
            <a:ext cx="4953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Less Typical Signs:</a:t>
            </a:r>
            <a:endParaRPr lang="en-US" sz="1200" dirty="0"/>
          </a:p>
        </p:txBody>
      </p:sp>
      <p:sp>
        <p:nvSpPr>
          <p:cNvPr id="37" name="Text 15"/>
          <p:cNvSpPr/>
          <p:nvPr/>
        </p:nvSpPr>
        <p:spPr>
          <a:xfrm>
            <a:off x="6696075" y="5128617"/>
            <a:ext cx="549592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rPr>
              <a:t>Nocturnal cough / Wheeze ("Cardiac Asthma")</a:t>
            </a:r>
            <a:endParaRPr lang="en-US" sz="1125" dirty="0"/>
          </a:p>
        </p:txBody>
      </p:sp>
      <p:sp>
        <p:nvSpPr>
          <p:cNvPr id="38" name="Text 16"/>
          <p:cNvSpPr/>
          <p:nvPr/>
        </p:nvSpPr>
        <p:spPr>
          <a:xfrm>
            <a:off x="6696075" y="5390555"/>
            <a:ext cx="50292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rPr>
              <a:t>Weight gain (&gt;2kg in 2 days)</a:t>
            </a:r>
            <a:endParaRPr lang="en-US" sz="1125" dirty="0"/>
          </a:p>
        </p:txBody>
      </p:sp>
      <p:sp>
        <p:nvSpPr>
          <p:cNvPr id="39" name="Text 17"/>
          <p:cNvSpPr/>
          <p:nvPr/>
        </p:nvSpPr>
        <p:spPr>
          <a:xfrm>
            <a:off x="6696075" y="5652492"/>
            <a:ext cx="549592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rPr>
              <a:t>Abdominal bloating / Anorexia (Congestion)</a:t>
            </a:r>
            <a:endParaRPr lang="en-US" sz="1125" dirty="0"/>
          </a:p>
        </p:txBody>
      </p:sp>
      <p:sp>
        <p:nvSpPr>
          <p:cNvPr id="40" name="Text 18"/>
          <p:cNvSpPr/>
          <p:nvPr/>
        </p:nvSpPr>
        <p:spPr>
          <a:xfrm>
            <a:off x="10178951" y="6567488"/>
            <a:ext cx="2013049"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BDC3C7"/>
                </a:solidFill>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7145</Words>
  <Application>Microsoft Office PowerPoint</Application>
  <PresentationFormat>Widescreen</PresentationFormat>
  <Paragraphs>787</Paragraphs>
  <Slides>39</Slides>
  <Notes>39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39</vt:i4>
      </vt:variant>
    </vt:vector>
  </HeadingPairs>
  <TitlesOfParts>
    <vt:vector size="41"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2026-05-07T13:19:06Z</dcterms:created>
  <dcterms:modified xsi:type="dcterms:W3CDTF">2026-05-07T13:25:59Z</dcterms:modified>
</cp:coreProperties>
</file>