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Barlow"/>
      <p:regular r:id="rId17"/>
    </p:embeddedFont>
    <p:embeddedFont>
      <p:font typeface="Barlow"/>
      <p:regular r:id="rId18"/>
    </p:embeddedFont>
    <p:embeddedFont>
      <p:font typeface="Barlow"/>
      <p:regular r:id="rId19"/>
    </p:embeddedFont>
    <p:embeddedFont>
      <p:font typeface="Barlow"/>
      <p:regular r:id="rId20"/>
    </p:embeddedFont>
    <p:embeddedFont>
      <p:font typeface="Montserrat"/>
      <p:regular r:id="rId21"/>
    </p:embeddedFont>
    <p:embeddedFont>
      <p:font typeface="Montserrat"/>
      <p:regular r:id="rId22"/>
    </p:embeddedFont>
    <p:embeddedFont>
      <p:font typeface="Montserrat"/>
      <p:regular r:id="rId23"/>
    </p:embeddedFont>
    <p:embeddedFont>
      <p:font typeface="Montserrat"/>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slideLayout" Target="../slideLayouts/slideLayout3.xml"/><Relationship Id="rId1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slideLayout" Target="../slideLayouts/slideLayout8.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9.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0.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543550" y="0"/>
            <a:ext cx="3600450" cy="5143500"/>
          </a:xfrm>
          <a:prstGeom prst="rect">
            <a:avLst/>
          </a:prstGeom>
        </p:spPr>
      </p:pic>
      <p:sp>
        <p:nvSpPr>
          <p:cNvPr id="3" name="Text 0"/>
          <p:cNvSpPr/>
          <p:nvPr/>
        </p:nvSpPr>
        <p:spPr>
          <a:xfrm>
            <a:off x="473943" y="1139577"/>
            <a:ext cx="4767114" cy="779413"/>
          </a:xfrm>
          <a:prstGeom prst="rect">
            <a:avLst/>
          </a:prstGeom>
          <a:noFill/>
          <a:ln/>
        </p:spPr>
        <p:txBody>
          <a:bodyPr wrap="squar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Heart Murmurs — Which One is Which?</a:t>
            </a:r>
            <a:endParaRPr lang="en-US" sz="2450" dirty="0"/>
          </a:p>
        </p:txBody>
      </p:sp>
      <p:sp>
        <p:nvSpPr>
          <p:cNvPr id="4" name="Text 1"/>
          <p:cNvSpPr/>
          <p:nvPr/>
        </p:nvSpPr>
        <p:spPr>
          <a:xfrm>
            <a:off x="473943" y="2096691"/>
            <a:ext cx="4767114"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 Quick Reference Guide · Bradford VTS · May 2026</a:t>
            </a:r>
            <a:endParaRPr lang="en-US" sz="900" dirty="0"/>
          </a:p>
        </p:txBody>
      </p:sp>
      <p:sp>
        <p:nvSpPr>
          <p:cNvPr id="5" name="Text 2"/>
          <p:cNvSpPr/>
          <p:nvPr/>
        </p:nvSpPr>
        <p:spPr>
          <a:xfrm>
            <a:off x="473943" y="2419499"/>
            <a:ext cx="4767114" cy="758130"/>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Heart murmurs are produced by turbulent blood flow through the heart. In primary care, the key skill is recognising the pattern of each murmur and knowing which valvular conditions produce them. This guide covers the four most important murmurs.</a:t>
            </a:r>
            <a:endParaRPr lang="en-US" sz="900" dirty="0"/>
          </a:p>
        </p:txBody>
      </p:sp>
      <p:sp>
        <p:nvSpPr>
          <p:cNvPr id="6" name="Shape 3"/>
          <p:cNvSpPr/>
          <p:nvPr/>
        </p:nvSpPr>
        <p:spPr>
          <a:xfrm>
            <a:off x="473943" y="3310905"/>
            <a:ext cx="4767114" cy="693018"/>
          </a:xfrm>
          <a:prstGeom prst="roundRect">
            <a:avLst>
              <a:gd name="adj" fmla="val 25646"/>
            </a:avLst>
          </a:prstGeom>
          <a:solidFill>
            <a:srgbClr val="FCF2B5"/>
          </a:solidFill>
          <a:ln/>
        </p:spPr>
      </p:sp>
      <p:pic>
        <p:nvPicPr>
          <p:cNvPr id="7" name="Image 1" descr="preencoded.png">    </p:cNvPr>
          <p:cNvPicPr>
            <a:picLocks noChangeAspect="1"/>
          </p:cNvPicPr>
          <p:nvPr/>
        </p:nvPicPr>
        <p:blipFill>
          <a:blip r:embed="rId2"/>
          <a:stretch>
            <a:fillRect/>
          </a:stretch>
        </p:blipFill>
        <p:spPr>
          <a:xfrm>
            <a:off x="592410" y="3488680"/>
            <a:ext cx="148084" cy="118467"/>
          </a:xfrm>
          <a:prstGeom prst="rect">
            <a:avLst/>
          </a:prstGeom>
        </p:spPr>
      </p:pic>
      <p:sp>
        <p:nvSpPr>
          <p:cNvPr id="8" name="Text 4"/>
          <p:cNvSpPr/>
          <p:nvPr/>
        </p:nvSpPr>
        <p:spPr>
          <a:xfrm>
            <a:off x="858962" y="3458989"/>
            <a:ext cx="4263628" cy="379065"/>
          </a:xfrm>
          <a:prstGeom prst="rect">
            <a:avLst/>
          </a:prstGeom>
          <a:noFill/>
          <a:ln/>
        </p:spPr>
        <p:txBody>
          <a:bodyPr wrap="square" lIns="0" tIns="0" rIns="0" bIns="0" rtlCol="0" anchor="t"/>
          <a:lstStyle/>
          <a:p>
            <a:pPr algn="l" indent="0" marL="0">
              <a:lnSpc>
                <a:spcPts val="1450"/>
              </a:lnSpc>
              <a:buNone/>
            </a:pPr>
            <a:r>
              <a:rPr lang="en-US" sz="900" dirty="0">
                <a:solidFill>
                  <a:srgbClr val="000000"/>
                </a:solidFill>
                <a:latin typeface="Montserrat" pitchFamily="34" charset="0"/>
                <a:ea typeface="Montserrat" pitchFamily="34" charset="-122"/>
                <a:cs typeface="Montserrat" pitchFamily="34" charset="-120"/>
              </a:rPr>
              <a:t>Always double-check this advice and drug doses with the latest NICE/BNF guidance. This document is for educational purposes only.</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73943" y="440085"/>
            <a:ext cx="3118024"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Exam Quick Recall</a:t>
            </a:r>
            <a:endParaRPr lang="en-US" sz="2450" dirty="0"/>
          </a:p>
        </p:txBody>
      </p:sp>
      <p:sp>
        <p:nvSpPr>
          <p:cNvPr id="3" name="Text 1"/>
          <p:cNvSpPr/>
          <p:nvPr/>
        </p:nvSpPr>
        <p:spPr>
          <a:xfrm>
            <a:off x="473943" y="1066726"/>
            <a:ext cx="8196114"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Key mnemonics and rules to lock in before your exam.</a:t>
            </a:r>
            <a:endParaRPr lang="en-US" sz="900" dirty="0"/>
          </a:p>
        </p:txBody>
      </p:sp>
      <p:sp>
        <p:nvSpPr>
          <p:cNvPr id="4" name="Shape 2"/>
          <p:cNvSpPr/>
          <p:nvPr/>
        </p:nvSpPr>
        <p:spPr>
          <a:xfrm>
            <a:off x="473943" y="1389534"/>
            <a:ext cx="4038823" cy="1163836"/>
          </a:xfrm>
          <a:prstGeom prst="roundRect">
            <a:avLst>
              <a:gd name="adj" fmla="val 15271"/>
            </a:avLst>
          </a:prstGeom>
          <a:solidFill>
            <a:srgbClr val="D4E9F7"/>
          </a:solidFill>
          <a:ln w="4763">
            <a:solidFill>
              <a:srgbClr val="BACFDD"/>
            </a:solidFill>
            <a:prstDash val="solid"/>
          </a:ln>
        </p:spPr>
      </p:sp>
      <p:sp>
        <p:nvSpPr>
          <p:cNvPr id="5" name="Text 3"/>
          <p:cNvSpPr/>
          <p:nvPr/>
        </p:nvSpPr>
        <p:spPr>
          <a:xfrm>
            <a:off x="597173" y="1512763"/>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Timing</a:t>
            </a:r>
            <a:endParaRPr lang="en-US" sz="1200" dirty="0"/>
          </a:p>
        </p:txBody>
      </p:sp>
      <p:sp>
        <p:nvSpPr>
          <p:cNvPr id="6" name="Text 4"/>
          <p:cNvSpPr/>
          <p:nvPr/>
        </p:nvSpPr>
        <p:spPr>
          <a:xfrm>
            <a:off x="597173" y="1778645"/>
            <a:ext cx="3792364" cy="420514"/>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Systolic: AS (ejection) + MR (pan)</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Diastolic: AR (early) + MS (mid)</a:t>
            </a:r>
            <a:endParaRPr lang="en-US" sz="900" dirty="0"/>
          </a:p>
        </p:txBody>
      </p:sp>
      <p:sp>
        <p:nvSpPr>
          <p:cNvPr id="7" name="Shape 5"/>
          <p:cNvSpPr/>
          <p:nvPr/>
        </p:nvSpPr>
        <p:spPr>
          <a:xfrm>
            <a:off x="4631234" y="1389534"/>
            <a:ext cx="4038823" cy="1163836"/>
          </a:xfrm>
          <a:prstGeom prst="roundRect">
            <a:avLst>
              <a:gd name="adj" fmla="val 15271"/>
            </a:avLst>
          </a:prstGeom>
          <a:solidFill>
            <a:srgbClr val="D4E9F7"/>
          </a:solidFill>
          <a:ln w="4763">
            <a:solidFill>
              <a:srgbClr val="BACFDD"/>
            </a:solidFill>
            <a:prstDash val="solid"/>
          </a:ln>
        </p:spPr>
      </p:sp>
      <p:sp>
        <p:nvSpPr>
          <p:cNvPr id="8" name="Text 6"/>
          <p:cNvSpPr/>
          <p:nvPr/>
        </p:nvSpPr>
        <p:spPr>
          <a:xfrm>
            <a:off x="4754463" y="1512763"/>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Radiation</a:t>
            </a:r>
            <a:endParaRPr lang="en-US" sz="1200" dirty="0"/>
          </a:p>
        </p:txBody>
      </p:sp>
      <p:sp>
        <p:nvSpPr>
          <p:cNvPr id="9" name="Text 7"/>
          <p:cNvSpPr/>
          <p:nvPr/>
        </p:nvSpPr>
        <p:spPr>
          <a:xfrm>
            <a:off x="4754463" y="1778645"/>
            <a:ext cx="3792364" cy="651495"/>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AS → carotids</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MR → axilla</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AR + MS → no radiation</a:t>
            </a:r>
            <a:endParaRPr lang="en-US" sz="900" dirty="0"/>
          </a:p>
        </p:txBody>
      </p:sp>
      <p:sp>
        <p:nvSpPr>
          <p:cNvPr id="10" name="Shape 8"/>
          <p:cNvSpPr/>
          <p:nvPr/>
        </p:nvSpPr>
        <p:spPr>
          <a:xfrm>
            <a:off x="473943" y="2671837"/>
            <a:ext cx="4038823" cy="1394817"/>
          </a:xfrm>
          <a:prstGeom prst="roundRect">
            <a:avLst>
              <a:gd name="adj" fmla="val 12742"/>
            </a:avLst>
          </a:prstGeom>
          <a:solidFill>
            <a:srgbClr val="D4E9F7"/>
          </a:solidFill>
          <a:ln w="4763">
            <a:solidFill>
              <a:srgbClr val="BACFDD"/>
            </a:solidFill>
            <a:prstDash val="solid"/>
          </a:ln>
        </p:spPr>
      </p:sp>
      <p:sp>
        <p:nvSpPr>
          <p:cNvPr id="11" name="Text 9"/>
          <p:cNvSpPr/>
          <p:nvPr/>
        </p:nvSpPr>
        <p:spPr>
          <a:xfrm>
            <a:off x="597173" y="2795067"/>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Stethoscope</a:t>
            </a:r>
            <a:endParaRPr lang="en-US" sz="1200" dirty="0"/>
          </a:p>
        </p:txBody>
      </p:sp>
      <p:sp>
        <p:nvSpPr>
          <p:cNvPr id="12" name="Text 10"/>
          <p:cNvSpPr/>
          <p:nvPr/>
        </p:nvSpPr>
        <p:spPr>
          <a:xfrm>
            <a:off x="597173" y="3060948"/>
            <a:ext cx="3792364" cy="882476"/>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Bell → MS</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Diaphragm → MR</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Left lateral + expiration → MS</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Lean forward + hold breath → AR</a:t>
            </a:r>
            <a:endParaRPr lang="en-US" sz="900" dirty="0"/>
          </a:p>
        </p:txBody>
      </p:sp>
      <p:sp>
        <p:nvSpPr>
          <p:cNvPr id="13" name="Shape 11"/>
          <p:cNvSpPr/>
          <p:nvPr/>
        </p:nvSpPr>
        <p:spPr>
          <a:xfrm>
            <a:off x="4631234" y="2671837"/>
            <a:ext cx="4038823" cy="1394817"/>
          </a:xfrm>
          <a:prstGeom prst="roundRect">
            <a:avLst>
              <a:gd name="adj" fmla="val 12742"/>
            </a:avLst>
          </a:prstGeom>
          <a:solidFill>
            <a:srgbClr val="D4E9F7"/>
          </a:solidFill>
          <a:ln w="4763">
            <a:solidFill>
              <a:srgbClr val="BACFDD"/>
            </a:solidFill>
            <a:prstDash val="solid"/>
          </a:ln>
        </p:spPr>
      </p:sp>
      <p:sp>
        <p:nvSpPr>
          <p:cNvPr id="14" name="Text 12"/>
          <p:cNvSpPr/>
          <p:nvPr/>
        </p:nvSpPr>
        <p:spPr>
          <a:xfrm>
            <a:off x="4754463" y="2795067"/>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Heart Sounds</a:t>
            </a:r>
            <a:endParaRPr lang="en-US" sz="1200" dirty="0"/>
          </a:p>
        </p:txBody>
      </p:sp>
      <p:sp>
        <p:nvSpPr>
          <p:cNvPr id="15" name="Text 13"/>
          <p:cNvSpPr/>
          <p:nvPr/>
        </p:nvSpPr>
        <p:spPr>
          <a:xfrm>
            <a:off x="4754463" y="3060948"/>
            <a:ext cx="3792364" cy="651495"/>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Loud S1 → MS</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Absent/soft A2 → AS</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Opening snap → MS (closer to S2 = worse)</a:t>
            </a:r>
            <a:endParaRPr lang="en-US" sz="900" dirty="0"/>
          </a:p>
        </p:txBody>
      </p:sp>
      <p:sp>
        <p:nvSpPr>
          <p:cNvPr id="16" name="Shape 14"/>
          <p:cNvSpPr/>
          <p:nvPr/>
        </p:nvSpPr>
        <p:spPr>
          <a:xfrm>
            <a:off x="473943" y="4199930"/>
            <a:ext cx="8196114" cy="503486"/>
          </a:xfrm>
          <a:prstGeom prst="roundRect">
            <a:avLst>
              <a:gd name="adj" fmla="val 35300"/>
            </a:avLst>
          </a:prstGeom>
          <a:solidFill>
            <a:srgbClr val="FCF2B5"/>
          </a:solidFill>
          <a:ln/>
        </p:spPr>
      </p:sp>
      <p:pic>
        <p:nvPicPr>
          <p:cNvPr id="17" name="Image 0" descr="preencoded.png">    </p:cNvPr>
          <p:cNvPicPr>
            <a:picLocks noChangeAspect="1"/>
          </p:cNvPicPr>
          <p:nvPr/>
        </p:nvPicPr>
        <p:blipFill>
          <a:blip r:embed="rId1"/>
          <a:stretch>
            <a:fillRect/>
          </a:stretch>
        </p:blipFill>
        <p:spPr>
          <a:xfrm>
            <a:off x="592410" y="4377705"/>
            <a:ext cx="148084" cy="118467"/>
          </a:xfrm>
          <a:prstGeom prst="rect">
            <a:avLst/>
          </a:prstGeom>
        </p:spPr>
      </p:pic>
      <p:sp>
        <p:nvSpPr>
          <p:cNvPr id="18" name="Text 15"/>
          <p:cNvSpPr/>
          <p:nvPr/>
        </p:nvSpPr>
        <p:spPr>
          <a:xfrm>
            <a:off x="858962" y="4348014"/>
            <a:ext cx="7692628" cy="189533"/>
          </a:xfrm>
          <a:prstGeom prst="rect">
            <a:avLst/>
          </a:prstGeom>
          <a:noFill/>
          <a:ln/>
        </p:spPr>
        <p:txBody>
          <a:bodyPr wrap="none" lIns="0" tIns="0" rIns="0" bIns="0" rtlCol="0" anchor="t"/>
          <a:lstStyle/>
          <a:p>
            <a:pPr algn="l" indent="0" marL="0">
              <a:lnSpc>
                <a:spcPts val="1450"/>
              </a:lnSpc>
              <a:buNone/>
            </a:pPr>
            <a:r>
              <a:rPr lang="en-US" sz="900" dirty="0">
                <a:solidFill>
                  <a:srgbClr val="000000"/>
                </a:solidFill>
                <a:latin typeface="Montserrat" pitchFamily="34" charset="0"/>
                <a:ea typeface="Montserrat" pitchFamily="34" charset="-122"/>
                <a:cs typeface="Montserrat" pitchFamily="34" charset="-120"/>
              </a:rPr>
              <a:t>Always double-check advice and drug doses with the latest NICE/BNF guidance. For educational purposes only.</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76411" y="276076"/>
            <a:ext cx="2533427" cy="316706"/>
          </a:xfrm>
          <a:prstGeom prst="rect">
            <a:avLst/>
          </a:prstGeom>
          <a:noFill/>
          <a:ln/>
        </p:spPr>
        <p:txBody>
          <a:bodyPr wrap="none" lIns="0" tIns="0" rIns="0" bIns="0" rtlCol="0" anchor="t"/>
          <a:lstStyle/>
          <a:p>
            <a:pPr algn="l" indent="0" marL="0">
              <a:lnSpc>
                <a:spcPts val="2450"/>
              </a:lnSpc>
              <a:buNone/>
            </a:pPr>
            <a:r>
              <a:rPr lang="en-US" sz="1950" b="1" dirty="0">
                <a:solidFill>
                  <a:srgbClr val="2E3C4E"/>
                </a:solidFill>
                <a:latin typeface="Barlow Bold" pitchFamily="34" charset="0"/>
                <a:ea typeface="Barlow Bold" pitchFamily="34" charset="-122"/>
                <a:cs typeface="Barlow Bold" pitchFamily="34" charset="-120"/>
              </a:rPr>
              <a:t>Timing Essentials</a:t>
            </a:r>
            <a:endParaRPr lang="en-US" sz="1950" dirty="0"/>
          </a:p>
        </p:txBody>
      </p:sp>
      <p:sp>
        <p:nvSpPr>
          <p:cNvPr id="3" name="Text 1"/>
          <p:cNvSpPr/>
          <p:nvPr/>
        </p:nvSpPr>
        <p:spPr>
          <a:xfrm>
            <a:off x="576411" y="749201"/>
            <a:ext cx="7991177" cy="139601"/>
          </a:xfrm>
          <a:prstGeom prst="rect">
            <a:avLst/>
          </a:prstGeom>
          <a:noFill/>
          <a:ln/>
        </p:spPr>
        <p:txBody>
          <a:bodyPr wrap="none" lIns="0" tIns="0" rIns="0" bIns="0" rtlCol="0" anchor="t"/>
          <a:lstStyle/>
          <a:p>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Understanding when a murmur occurs in the cardiac cycle is the first step to identification.</a:t>
            </a:r>
            <a:endParaRPr lang="en-US" sz="750" dirty="0"/>
          </a:p>
        </p:txBody>
      </p:sp>
      <p:sp>
        <p:nvSpPr>
          <p:cNvPr id="4" name="Shape 2"/>
          <p:cNvSpPr/>
          <p:nvPr/>
        </p:nvSpPr>
        <p:spPr>
          <a:xfrm>
            <a:off x="576411" y="976759"/>
            <a:ext cx="7991177" cy="900113"/>
          </a:xfrm>
          <a:prstGeom prst="roundRect">
            <a:avLst>
              <a:gd name="adj" fmla="val 16043"/>
            </a:avLst>
          </a:prstGeom>
          <a:solidFill>
            <a:srgbClr val="D4E9F7"/>
          </a:solidFill>
          <a:ln w="4763">
            <a:solidFill>
              <a:srgbClr val="BACFDD"/>
            </a:solidFill>
            <a:prstDash val="solid"/>
          </a:ln>
        </p:spPr>
      </p:sp>
      <p:sp>
        <p:nvSpPr>
          <p:cNvPr id="5" name="Shape 3"/>
          <p:cNvSpPr/>
          <p:nvPr/>
        </p:nvSpPr>
        <p:spPr>
          <a:xfrm>
            <a:off x="581174" y="981521"/>
            <a:ext cx="3990826" cy="890587"/>
          </a:xfrm>
          <a:prstGeom prst="roundRect">
            <a:avLst>
              <a:gd name="adj" fmla="val 16215"/>
            </a:avLst>
          </a:prstGeom>
          <a:solidFill>
            <a:srgbClr val="D4E9F7"/>
          </a:solidFill>
          <a:ln/>
        </p:spPr>
      </p:sp>
      <p:sp>
        <p:nvSpPr>
          <p:cNvPr id="6" name="Text 4"/>
          <p:cNvSpPr/>
          <p:nvPr/>
        </p:nvSpPr>
        <p:spPr>
          <a:xfrm>
            <a:off x="677391" y="1077739"/>
            <a:ext cx="1266676" cy="158279"/>
          </a:xfrm>
          <a:prstGeom prst="rect">
            <a:avLst/>
          </a:prstGeom>
          <a:noFill/>
          <a:ln/>
        </p:spPr>
        <p:txBody>
          <a:bodyPr wrap="none" lIns="0" tIns="0" rIns="0" bIns="0" rtlCol="0" anchor="t"/>
          <a:lstStyle/>
          <a:p>
            <a:pPr algn="l" indent="0" marL="0">
              <a:lnSpc>
                <a:spcPts val="1200"/>
              </a:lnSpc>
              <a:buNone/>
            </a:pPr>
            <a:r>
              <a:rPr lang="en-US" sz="950" b="1" dirty="0">
                <a:solidFill>
                  <a:srgbClr val="384653"/>
                </a:solidFill>
                <a:latin typeface="Barlow Bold" pitchFamily="34" charset="0"/>
                <a:ea typeface="Barlow Bold" pitchFamily="34" charset="-122"/>
                <a:cs typeface="Barlow Bold" pitchFamily="34" charset="-120"/>
              </a:rPr>
              <a:t>Systolic Murmurs</a:t>
            </a:r>
            <a:endParaRPr lang="en-US" sz="950" dirty="0"/>
          </a:p>
        </p:txBody>
      </p:sp>
      <p:sp>
        <p:nvSpPr>
          <p:cNvPr id="7" name="Text 5"/>
          <p:cNvSpPr/>
          <p:nvPr/>
        </p:nvSpPr>
        <p:spPr>
          <a:xfrm>
            <a:off x="677391" y="1282898"/>
            <a:ext cx="3798391" cy="139601"/>
          </a:xfrm>
          <a:prstGeom prst="rect">
            <a:avLst/>
          </a:prstGeom>
          <a:noFill/>
          <a:ln/>
        </p:spPr>
        <p:txBody>
          <a:bodyPr wrap="none" lIns="0" tIns="0" rIns="0" bIns="0" rtlCol="0" anchor="t"/>
          <a:lstStyle/>
          <a:p>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Occur between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S1 (lub)</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 and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S2 (dub)</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 — when the ventricle is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contracting</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a:t>
            </a:r>
            <a:endParaRPr lang="en-US" sz="750" dirty="0"/>
          </a:p>
        </p:txBody>
      </p:sp>
      <p:sp>
        <p:nvSpPr>
          <p:cNvPr id="8" name="Text 6"/>
          <p:cNvSpPr/>
          <p:nvPr/>
        </p:nvSpPr>
        <p:spPr>
          <a:xfrm>
            <a:off x="677391" y="1469380"/>
            <a:ext cx="3798391" cy="306512"/>
          </a:xfrm>
          <a:prstGeom prst="rect">
            <a:avLst/>
          </a:prstGeom>
          <a:noFill/>
          <a:ln/>
        </p:spPr>
        <p:txBody>
          <a:bodyPr wrap="square" lIns="0" tIns="0" rIns="0" bIns="0" rtlCol="0" anchor="t"/>
          <a:lstStyle/>
          <a:p>
            <a:pPr algn="l" marL="342900" indent="-342900">
              <a:lnSpc>
                <a:spcPts val="1050"/>
              </a:lnSpc>
              <a:buSzPct val="100000"/>
              <a:buChar char="•"/>
            </a:pPr>
            <a:r>
              <a:rPr lang="en-US" sz="750" dirty="0">
                <a:solidFill>
                  <a:srgbClr val="384653"/>
                </a:solidFill>
                <a:latin typeface="Montserrat" pitchFamily="34" charset="0"/>
                <a:ea typeface="Montserrat" pitchFamily="34" charset="-122"/>
                <a:cs typeface="Montserrat" pitchFamily="34" charset="-120"/>
              </a:rPr>
              <a:t>Aortic Stenosis — ejection systolic</a:t>
            </a:r>
            <a:endParaRPr lang="en-US" sz="750" dirty="0"/>
          </a:p>
          <a:p>
            <a:pPr algn="l" marL="342900" indent="-342900">
              <a:lnSpc>
                <a:spcPts val="1050"/>
              </a:lnSpc>
              <a:buSzPct val="100000"/>
              <a:buChar char="•"/>
            </a:pPr>
            <a:r>
              <a:rPr lang="en-US" sz="750" dirty="0">
                <a:solidFill>
                  <a:srgbClr val="384653"/>
                </a:solidFill>
                <a:latin typeface="Montserrat" pitchFamily="34" charset="0"/>
                <a:ea typeface="Montserrat" pitchFamily="34" charset="-122"/>
                <a:cs typeface="Montserrat" pitchFamily="34" charset="-120"/>
              </a:rPr>
              <a:t>Mitral Regurgitation — pansystolic</a:t>
            </a:r>
            <a:endParaRPr lang="en-US" sz="750" dirty="0"/>
          </a:p>
        </p:txBody>
      </p:sp>
      <p:sp>
        <p:nvSpPr>
          <p:cNvPr id="9" name="Shape 7"/>
          <p:cNvSpPr/>
          <p:nvPr/>
        </p:nvSpPr>
        <p:spPr>
          <a:xfrm>
            <a:off x="4572000" y="981521"/>
            <a:ext cx="3990826" cy="890587"/>
          </a:xfrm>
          <a:prstGeom prst="rect">
            <a:avLst/>
          </a:prstGeom>
          <a:solidFill>
            <a:srgbClr val="D4E9F7"/>
          </a:solidFill>
          <a:ln/>
        </p:spPr>
      </p:sp>
      <p:sp>
        <p:nvSpPr>
          <p:cNvPr id="10" name="Shape 8"/>
          <p:cNvSpPr/>
          <p:nvPr/>
        </p:nvSpPr>
        <p:spPr>
          <a:xfrm>
            <a:off x="4572000" y="981521"/>
            <a:ext cx="14288" cy="890587"/>
          </a:xfrm>
          <a:prstGeom prst="roundRect">
            <a:avLst>
              <a:gd name="adj" fmla="val 1010681"/>
            </a:avLst>
          </a:prstGeom>
          <a:solidFill>
            <a:srgbClr val="BACFDD"/>
          </a:solidFill>
          <a:ln/>
        </p:spPr>
      </p:sp>
      <p:sp>
        <p:nvSpPr>
          <p:cNvPr id="11" name="Text 9"/>
          <p:cNvSpPr/>
          <p:nvPr/>
        </p:nvSpPr>
        <p:spPr>
          <a:xfrm>
            <a:off x="4668217" y="1077739"/>
            <a:ext cx="1266676" cy="158279"/>
          </a:xfrm>
          <a:prstGeom prst="rect">
            <a:avLst/>
          </a:prstGeom>
          <a:noFill/>
          <a:ln/>
        </p:spPr>
        <p:txBody>
          <a:bodyPr wrap="none" lIns="0" tIns="0" rIns="0" bIns="0" rtlCol="0" anchor="t"/>
          <a:lstStyle/>
          <a:p>
            <a:pPr algn="l" indent="0" marL="0">
              <a:lnSpc>
                <a:spcPts val="1200"/>
              </a:lnSpc>
              <a:buNone/>
            </a:pPr>
            <a:r>
              <a:rPr lang="en-US" sz="950" b="1" dirty="0">
                <a:solidFill>
                  <a:srgbClr val="384653"/>
                </a:solidFill>
                <a:latin typeface="Barlow Bold" pitchFamily="34" charset="0"/>
                <a:ea typeface="Barlow Bold" pitchFamily="34" charset="-122"/>
                <a:cs typeface="Barlow Bold" pitchFamily="34" charset="-120"/>
              </a:rPr>
              <a:t>Diastolic Murmurs</a:t>
            </a:r>
            <a:endParaRPr lang="en-US" sz="950" dirty="0"/>
          </a:p>
        </p:txBody>
      </p:sp>
      <p:sp>
        <p:nvSpPr>
          <p:cNvPr id="12" name="Text 10"/>
          <p:cNvSpPr/>
          <p:nvPr/>
        </p:nvSpPr>
        <p:spPr>
          <a:xfrm>
            <a:off x="4668217" y="1282898"/>
            <a:ext cx="3798391" cy="139601"/>
          </a:xfrm>
          <a:prstGeom prst="rect">
            <a:avLst/>
          </a:prstGeom>
          <a:noFill/>
          <a:ln/>
        </p:spPr>
        <p:txBody>
          <a:bodyPr wrap="none" lIns="0" tIns="0" rIns="0" bIns="0" rtlCol="0" anchor="t"/>
          <a:lstStyle/>
          <a:p>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Occur between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S2</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 and the next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S1</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 — when the ventricle is </a:t>
            </a:r>
            <a:pPr algn="l" indent="0" marL="0">
              <a:lnSpc>
                <a:spcPts val="1050"/>
              </a:lnSpc>
              <a:buNone/>
            </a:pPr>
            <a:r>
              <a:rPr lang="en-US" sz="750" b="1" dirty="0">
                <a:solidFill>
                  <a:srgbClr val="384653"/>
                </a:solidFill>
                <a:latin typeface="Montserrat" pitchFamily="34" charset="0"/>
                <a:ea typeface="Montserrat" pitchFamily="34" charset="-122"/>
                <a:cs typeface="Montserrat" pitchFamily="34" charset="-120"/>
              </a:rPr>
              <a:t>filling</a:t>
            </a:r>
            <a:pPr algn="l" indent="0" marL="0">
              <a:lnSpc>
                <a:spcPts val="1050"/>
              </a:lnSpc>
              <a:buNone/>
            </a:pPr>
            <a:r>
              <a:rPr lang="en-US" sz="750" dirty="0">
                <a:solidFill>
                  <a:srgbClr val="384653"/>
                </a:solidFill>
                <a:latin typeface="Montserrat" pitchFamily="34" charset="0"/>
                <a:ea typeface="Montserrat" pitchFamily="34" charset="-122"/>
                <a:cs typeface="Montserrat" pitchFamily="34" charset="-120"/>
              </a:rPr>
              <a:t>.</a:t>
            </a:r>
            <a:endParaRPr lang="en-US" sz="750" dirty="0"/>
          </a:p>
        </p:txBody>
      </p:sp>
      <p:sp>
        <p:nvSpPr>
          <p:cNvPr id="13" name="Text 11"/>
          <p:cNvSpPr/>
          <p:nvPr/>
        </p:nvSpPr>
        <p:spPr>
          <a:xfrm>
            <a:off x="4668217" y="1469380"/>
            <a:ext cx="3798391" cy="306512"/>
          </a:xfrm>
          <a:prstGeom prst="rect">
            <a:avLst/>
          </a:prstGeom>
          <a:noFill/>
          <a:ln/>
        </p:spPr>
        <p:txBody>
          <a:bodyPr wrap="square" lIns="0" tIns="0" rIns="0" bIns="0" rtlCol="0" anchor="t"/>
          <a:lstStyle/>
          <a:p>
            <a:pPr algn="l" marL="342900" indent="-342900">
              <a:lnSpc>
                <a:spcPts val="1050"/>
              </a:lnSpc>
              <a:buSzPct val="100000"/>
              <a:buChar char="•"/>
            </a:pPr>
            <a:r>
              <a:rPr lang="en-US" sz="750" dirty="0">
                <a:solidFill>
                  <a:srgbClr val="384653"/>
                </a:solidFill>
                <a:latin typeface="Montserrat" pitchFamily="34" charset="0"/>
                <a:ea typeface="Montserrat" pitchFamily="34" charset="-122"/>
                <a:cs typeface="Montserrat" pitchFamily="34" charset="-120"/>
              </a:rPr>
              <a:t>Mitral Stenosis — mid-diastolic</a:t>
            </a:r>
            <a:endParaRPr lang="en-US" sz="750" dirty="0"/>
          </a:p>
          <a:p>
            <a:pPr algn="l" marL="342900" indent="-342900">
              <a:lnSpc>
                <a:spcPts val="1050"/>
              </a:lnSpc>
              <a:buSzPct val="100000"/>
              <a:buChar char="•"/>
            </a:pPr>
            <a:r>
              <a:rPr lang="en-US" sz="750" dirty="0">
                <a:solidFill>
                  <a:srgbClr val="384653"/>
                </a:solidFill>
                <a:latin typeface="Montserrat" pitchFamily="34" charset="0"/>
                <a:ea typeface="Montserrat" pitchFamily="34" charset="-122"/>
                <a:cs typeface="Montserrat" pitchFamily="34" charset="-120"/>
              </a:rPr>
              <a:t>Aortic Regurgitation — early diastolic</a:t>
            </a:r>
            <a:endParaRPr lang="en-US" sz="750" dirty="0"/>
          </a:p>
        </p:txBody>
      </p:sp>
      <p:pic>
        <p:nvPicPr>
          <p:cNvPr id="14" name="Image 0" descr="preencoded.png">    </p:cNvPr>
          <p:cNvPicPr>
            <a:picLocks noChangeAspect="1"/>
          </p:cNvPicPr>
          <p:nvPr/>
        </p:nvPicPr>
        <p:blipFill>
          <a:blip r:embed="rId1"/>
          <a:stretch>
            <a:fillRect/>
          </a:stretch>
        </p:blipFill>
        <p:spPr>
          <a:xfrm>
            <a:off x="704404" y="1964829"/>
            <a:ext cx="7735193" cy="2902595"/>
          </a:xfrm>
          <a:prstGeom prst="rect">
            <a:avLst/>
          </a:prstGeom>
        </p:spPr>
      </p:pic>
      <p:pic>
        <p:nvPicPr>
          <p:cNvPr id="1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10339" y="2704172"/>
            <a:ext cx="399554" cy="399554"/>
          </a:xfrm>
          <a:prstGeom prst="rect">
            <a:avLst/>
          </a:prstGeom>
        </p:spPr>
      </p:pic>
      <p:sp>
        <p:nvSpPr>
          <p:cNvPr id="16" name="Text 12"/>
          <p:cNvSpPr/>
          <p:nvPr/>
        </p:nvSpPr>
        <p:spPr>
          <a:xfrm>
            <a:off x="6954362" y="4156799"/>
            <a:ext cx="1166696" cy="236611"/>
          </a:xfrm>
          <a:prstGeom prst="rect">
            <a:avLst/>
          </a:prstGeom>
          <a:noFill/>
          <a:ln/>
        </p:spPr>
        <p:txBody>
          <a:bodyPr wrap="none" lIns="0" tIns="0" rIns="0" bIns="0" rtlCol="0" anchor="t"/>
          <a:lstStyle/>
          <a:p>
            <a:pPr algn="ctr" indent="0" marL="0">
              <a:lnSpc>
                <a:spcPts val="1850"/>
              </a:lnSpc>
              <a:buNone/>
            </a:pPr>
            <a:r>
              <a:rPr lang="en-US" sz="1450" b="1" dirty="0">
                <a:solidFill>
                  <a:srgbClr val="384653"/>
                </a:solidFill>
                <a:latin typeface="Barlow Bold" pitchFamily="34" charset="0"/>
                <a:ea typeface="Barlow Bold" pitchFamily="34" charset="-122"/>
                <a:cs typeface="Barlow Bold" pitchFamily="34" charset="-120"/>
              </a:rPr>
              <a:t>S2→S1</a:t>
            </a:r>
            <a:endParaRPr lang="en-US" sz="1450" dirty="0"/>
          </a:p>
        </p:txBody>
      </p:sp>
      <p:pic>
        <p:nvPicPr>
          <p:cNvPr id="1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47599" y="2704921"/>
            <a:ext cx="399554" cy="399554"/>
          </a:xfrm>
          <a:prstGeom prst="rect">
            <a:avLst/>
          </a:prstGeom>
        </p:spPr>
      </p:pic>
      <p:sp>
        <p:nvSpPr>
          <p:cNvPr id="18" name="Text 13"/>
          <p:cNvSpPr/>
          <p:nvPr/>
        </p:nvSpPr>
        <p:spPr>
          <a:xfrm>
            <a:off x="5484005" y="4156799"/>
            <a:ext cx="1166697" cy="236611"/>
          </a:xfrm>
          <a:prstGeom prst="rect">
            <a:avLst/>
          </a:prstGeom>
          <a:noFill/>
          <a:ln/>
        </p:spPr>
        <p:txBody>
          <a:bodyPr wrap="none" lIns="0" tIns="0" rIns="0" bIns="0" rtlCol="0" anchor="t"/>
          <a:lstStyle/>
          <a:p>
            <a:pPr algn="ctr" indent="0" marL="0">
              <a:lnSpc>
                <a:spcPts val="1850"/>
              </a:lnSpc>
              <a:buNone/>
            </a:pPr>
            <a:r>
              <a:rPr lang="en-US" sz="1450" b="1" dirty="0">
                <a:solidFill>
                  <a:srgbClr val="384653"/>
                </a:solidFill>
                <a:latin typeface="Barlow Bold" pitchFamily="34" charset="0"/>
                <a:ea typeface="Barlow Bold" pitchFamily="34" charset="-122"/>
                <a:cs typeface="Barlow Bold" pitchFamily="34" charset="-120"/>
              </a:rPr>
              <a:t>Diastole</a:t>
            </a:r>
            <a:endParaRPr lang="en-US" sz="1450" dirty="0"/>
          </a:p>
        </p:txBody>
      </p:sp>
      <p:pic>
        <p:nvPicPr>
          <p:cNvPr id="19"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85233" y="2704921"/>
            <a:ext cx="399554" cy="399554"/>
          </a:xfrm>
          <a:prstGeom prst="rect">
            <a:avLst/>
          </a:prstGeom>
        </p:spPr>
      </p:pic>
      <p:sp>
        <p:nvSpPr>
          <p:cNvPr id="20" name="Text 14"/>
          <p:cNvSpPr/>
          <p:nvPr/>
        </p:nvSpPr>
        <p:spPr>
          <a:xfrm>
            <a:off x="4021639" y="4156799"/>
            <a:ext cx="1166697" cy="236611"/>
          </a:xfrm>
          <a:prstGeom prst="rect">
            <a:avLst/>
          </a:prstGeom>
          <a:noFill/>
          <a:ln/>
        </p:spPr>
        <p:txBody>
          <a:bodyPr wrap="none" lIns="0" tIns="0" rIns="0" bIns="0" rtlCol="0" anchor="t"/>
          <a:lstStyle/>
          <a:p>
            <a:pPr algn="ctr" indent="0" marL="0">
              <a:lnSpc>
                <a:spcPts val="1850"/>
              </a:lnSpc>
              <a:buNone/>
            </a:pPr>
            <a:r>
              <a:rPr lang="en-US" sz="1450" b="1" dirty="0">
                <a:solidFill>
                  <a:srgbClr val="384653"/>
                </a:solidFill>
                <a:latin typeface="Barlow Bold" pitchFamily="34" charset="0"/>
                <a:ea typeface="Barlow Bold" pitchFamily="34" charset="-122"/>
                <a:cs typeface="Barlow Bold" pitchFamily="34" charset="-120"/>
              </a:rPr>
              <a:t>AS &amp; MR</a:t>
            </a:r>
            <a:endParaRPr lang="en-US" sz="1450" dirty="0"/>
          </a:p>
        </p:txBody>
      </p:sp>
      <p:pic>
        <p:nvPicPr>
          <p:cNvPr id="21"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22867" y="2704921"/>
            <a:ext cx="399554" cy="399554"/>
          </a:xfrm>
          <a:prstGeom prst="rect">
            <a:avLst/>
          </a:prstGeom>
        </p:spPr>
      </p:pic>
      <p:sp>
        <p:nvSpPr>
          <p:cNvPr id="22" name="Text 15"/>
          <p:cNvSpPr/>
          <p:nvPr/>
        </p:nvSpPr>
        <p:spPr>
          <a:xfrm>
            <a:off x="2559273" y="4156799"/>
            <a:ext cx="1166697" cy="236611"/>
          </a:xfrm>
          <a:prstGeom prst="rect">
            <a:avLst/>
          </a:prstGeom>
          <a:noFill/>
          <a:ln/>
        </p:spPr>
        <p:txBody>
          <a:bodyPr wrap="none" lIns="0" tIns="0" rIns="0" bIns="0" rtlCol="0" anchor="t"/>
          <a:lstStyle/>
          <a:p>
            <a:pPr algn="ctr" indent="0" marL="0">
              <a:lnSpc>
                <a:spcPts val="1850"/>
              </a:lnSpc>
              <a:buNone/>
            </a:pPr>
            <a:r>
              <a:rPr lang="en-US" sz="1450" b="1" dirty="0">
                <a:solidFill>
                  <a:srgbClr val="384653"/>
                </a:solidFill>
                <a:latin typeface="Barlow Bold" pitchFamily="34" charset="0"/>
                <a:ea typeface="Barlow Bold" pitchFamily="34" charset="-122"/>
                <a:cs typeface="Barlow Bold" pitchFamily="34" charset="-120"/>
              </a:rPr>
              <a:t>S1→S2</a:t>
            </a:r>
            <a:endParaRPr lang="en-US" sz="1450" dirty="0"/>
          </a:p>
        </p:txBody>
      </p:sp>
      <p:pic>
        <p:nvPicPr>
          <p:cNvPr id="23"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2510" y="2704921"/>
            <a:ext cx="399554" cy="399554"/>
          </a:xfrm>
          <a:prstGeom prst="rect">
            <a:avLst/>
          </a:prstGeom>
        </p:spPr>
      </p:pic>
      <p:sp>
        <p:nvSpPr>
          <p:cNvPr id="24" name="Text 16"/>
          <p:cNvSpPr/>
          <p:nvPr/>
        </p:nvSpPr>
        <p:spPr>
          <a:xfrm>
            <a:off x="1064943" y="4156799"/>
            <a:ext cx="1166696" cy="236611"/>
          </a:xfrm>
          <a:prstGeom prst="rect">
            <a:avLst/>
          </a:prstGeom>
          <a:noFill/>
          <a:ln/>
        </p:spPr>
        <p:txBody>
          <a:bodyPr wrap="none" lIns="0" tIns="0" rIns="0" bIns="0" rtlCol="0" anchor="t"/>
          <a:lstStyle/>
          <a:p>
            <a:pPr algn="ctr" indent="0" marL="0">
              <a:lnSpc>
                <a:spcPts val="1850"/>
              </a:lnSpc>
              <a:buNone/>
            </a:pPr>
            <a:r>
              <a:rPr lang="en-US" sz="1450" b="1" dirty="0">
                <a:solidFill>
                  <a:srgbClr val="384653"/>
                </a:solidFill>
                <a:latin typeface="Barlow Bold" pitchFamily="34" charset="0"/>
                <a:ea typeface="Barlow Bold" pitchFamily="34" charset="-122"/>
                <a:cs typeface="Barlow Bold" pitchFamily="34" charset="-120"/>
              </a:rPr>
              <a:t>Systole</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73943" y="839093"/>
            <a:ext cx="4615830"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The Four Key Murmurs at a Glance</a:t>
            </a:r>
            <a:endParaRPr lang="en-US" sz="2450" dirty="0"/>
          </a:p>
        </p:txBody>
      </p:sp>
      <p:sp>
        <p:nvSpPr>
          <p:cNvPr id="3" name="Shape 1"/>
          <p:cNvSpPr/>
          <p:nvPr/>
        </p:nvSpPr>
        <p:spPr>
          <a:xfrm>
            <a:off x="473943" y="1465734"/>
            <a:ext cx="8196114" cy="2838599"/>
          </a:xfrm>
          <a:prstGeom prst="roundRect">
            <a:avLst>
              <a:gd name="adj" fmla="val 6261"/>
            </a:avLst>
          </a:prstGeom>
          <a:noFill/>
          <a:ln w="4763">
            <a:solidFill>
              <a:srgbClr val="000000">
                <a:alpha val="8000"/>
              </a:srgbClr>
            </a:solidFill>
            <a:prstDash val="solid"/>
          </a:ln>
        </p:spPr>
      </p:sp>
      <p:sp>
        <p:nvSpPr>
          <p:cNvPr id="4" name="Text 2"/>
          <p:cNvSpPr/>
          <p:nvPr/>
        </p:nvSpPr>
        <p:spPr>
          <a:xfrm>
            <a:off x="597396" y="1546324"/>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Feature</a:t>
            </a:r>
            <a:endParaRPr lang="en-US" sz="900" dirty="0"/>
          </a:p>
        </p:txBody>
      </p:sp>
      <p:sp>
        <p:nvSpPr>
          <p:cNvPr id="5" name="Text 3"/>
          <p:cNvSpPr/>
          <p:nvPr/>
        </p:nvSpPr>
        <p:spPr>
          <a:xfrm>
            <a:off x="2400821" y="1546324"/>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Mitral Stenosis</a:t>
            </a:r>
            <a:endParaRPr lang="en-US" sz="900" dirty="0"/>
          </a:p>
        </p:txBody>
      </p:sp>
      <p:sp>
        <p:nvSpPr>
          <p:cNvPr id="6" name="Text 4"/>
          <p:cNvSpPr/>
          <p:nvPr/>
        </p:nvSpPr>
        <p:spPr>
          <a:xfrm>
            <a:off x="4038079" y="1546324"/>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Mitral Regurgitation</a:t>
            </a:r>
            <a:endParaRPr lang="en-US" sz="900" dirty="0"/>
          </a:p>
        </p:txBody>
      </p:sp>
      <p:sp>
        <p:nvSpPr>
          <p:cNvPr id="7" name="Text 5"/>
          <p:cNvSpPr/>
          <p:nvPr/>
        </p:nvSpPr>
        <p:spPr>
          <a:xfrm>
            <a:off x="5675337" y="1546324"/>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Aortic Stenosis</a:t>
            </a:r>
            <a:endParaRPr lang="en-US" sz="900" dirty="0"/>
          </a:p>
        </p:txBody>
      </p:sp>
      <p:sp>
        <p:nvSpPr>
          <p:cNvPr id="8" name="Text 6"/>
          <p:cNvSpPr/>
          <p:nvPr/>
        </p:nvSpPr>
        <p:spPr>
          <a:xfrm>
            <a:off x="7312596" y="1546324"/>
            <a:ext cx="1234232" cy="379065"/>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Aortic Regurgitation</a:t>
            </a:r>
            <a:endParaRPr lang="en-US" sz="900" dirty="0"/>
          </a:p>
        </p:txBody>
      </p:sp>
      <p:sp>
        <p:nvSpPr>
          <p:cNvPr id="9" name="Text 7"/>
          <p:cNvSpPr/>
          <p:nvPr/>
        </p:nvSpPr>
        <p:spPr>
          <a:xfrm>
            <a:off x="597396" y="2081808"/>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Timing</a:t>
            </a:r>
            <a:endParaRPr lang="en-US" sz="900" dirty="0"/>
          </a:p>
        </p:txBody>
      </p:sp>
      <p:sp>
        <p:nvSpPr>
          <p:cNvPr id="10" name="Text 8"/>
          <p:cNvSpPr/>
          <p:nvPr/>
        </p:nvSpPr>
        <p:spPr>
          <a:xfrm>
            <a:off x="2400821" y="2081808"/>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Mid-diastolic</a:t>
            </a:r>
            <a:endParaRPr lang="en-US" sz="900" dirty="0"/>
          </a:p>
        </p:txBody>
      </p:sp>
      <p:sp>
        <p:nvSpPr>
          <p:cNvPr id="11" name="Text 9"/>
          <p:cNvSpPr/>
          <p:nvPr/>
        </p:nvSpPr>
        <p:spPr>
          <a:xfrm>
            <a:off x="4038079" y="2081808"/>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Pansystolic</a:t>
            </a:r>
            <a:endParaRPr lang="en-US" sz="900" dirty="0"/>
          </a:p>
        </p:txBody>
      </p:sp>
      <p:sp>
        <p:nvSpPr>
          <p:cNvPr id="12" name="Text 10"/>
          <p:cNvSpPr/>
          <p:nvPr/>
        </p:nvSpPr>
        <p:spPr>
          <a:xfrm>
            <a:off x="5675337" y="2081808"/>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Ejection systolic</a:t>
            </a:r>
            <a:endParaRPr lang="en-US" sz="900" dirty="0"/>
          </a:p>
        </p:txBody>
      </p:sp>
      <p:sp>
        <p:nvSpPr>
          <p:cNvPr id="13" name="Text 11"/>
          <p:cNvSpPr/>
          <p:nvPr/>
        </p:nvSpPr>
        <p:spPr>
          <a:xfrm>
            <a:off x="7312596" y="2081808"/>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Early diastolic</a:t>
            </a:r>
            <a:endParaRPr lang="en-US" sz="900" dirty="0"/>
          </a:p>
        </p:txBody>
      </p:sp>
      <p:sp>
        <p:nvSpPr>
          <p:cNvPr id="14" name="Text 12"/>
          <p:cNvSpPr/>
          <p:nvPr/>
        </p:nvSpPr>
        <p:spPr>
          <a:xfrm>
            <a:off x="597396" y="2427759"/>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Quality</a:t>
            </a:r>
            <a:endParaRPr lang="en-US" sz="900" dirty="0"/>
          </a:p>
        </p:txBody>
      </p:sp>
      <p:sp>
        <p:nvSpPr>
          <p:cNvPr id="15" name="Text 13"/>
          <p:cNvSpPr/>
          <p:nvPr/>
        </p:nvSpPr>
        <p:spPr>
          <a:xfrm>
            <a:off x="2400821" y="2427759"/>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Low-pitched, rumbling</a:t>
            </a:r>
            <a:endParaRPr lang="en-US" sz="900" dirty="0"/>
          </a:p>
        </p:txBody>
      </p:sp>
      <p:sp>
        <p:nvSpPr>
          <p:cNvPr id="16" name="Text 14"/>
          <p:cNvSpPr/>
          <p:nvPr/>
        </p:nvSpPr>
        <p:spPr>
          <a:xfrm>
            <a:off x="4038079" y="2427759"/>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High-pitched, blowing</a:t>
            </a:r>
            <a:endParaRPr lang="en-US" sz="900" dirty="0"/>
          </a:p>
        </p:txBody>
      </p:sp>
      <p:sp>
        <p:nvSpPr>
          <p:cNvPr id="17" name="Text 15"/>
          <p:cNvSpPr/>
          <p:nvPr/>
        </p:nvSpPr>
        <p:spPr>
          <a:xfrm>
            <a:off x="5675337" y="2427759"/>
            <a:ext cx="1395561"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Harsh, crescendo-decrescendo</a:t>
            </a:r>
            <a:endParaRPr lang="en-US" sz="900" dirty="0"/>
          </a:p>
        </p:txBody>
      </p:sp>
      <p:sp>
        <p:nvSpPr>
          <p:cNvPr id="18" name="Text 16"/>
          <p:cNvSpPr/>
          <p:nvPr/>
        </p:nvSpPr>
        <p:spPr>
          <a:xfrm>
            <a:off x="7312596" y="2427759"/>
            <a:ext cx="1234232"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High-pitched, blowing</a:t>
            </a:r>
            <a:endParaRPr lang="en-US" sz="900" dirty="0"/>
          </a:p>
        </p:txBody>
      </p:sp>
      <p:sp>
        <p:nvSpPr>
          <p:cNvPr id="19" name="Text 17"/>
          <p:cNvSpPr/>
          <p:nvPr/>
        </p:nvSpPr>
        <p:spPr>
          <a:xfrm>
            <a:off x="597396" y="2963242"/>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Best Heard</a:t>
            </a:r>
            <a:endParaRPr lang="en-US" sz="900" dirty="0"/>
          </a:p>
        </p:txBody>
      </p:sp>
      <p:sp>
        <p:nvSpPr>
          <p:cNvPr id="20" name="Text 18"/>
          <p:cNvSpPr/>
          <p:nvPr/>
        </p:nvSpPr>
        <p:spPr>
          <a:xfrm>
            <a:off x="2400821" y="296324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Apex with BELL</a:t>
            </a:r>
            <a:endParaRPr lang="en-US" sz="900" dirty="0"/>
          </a:p>
        </p:txBody>
      </p:sp>
      <p:sp>
        <p:nvSpPr>
          <p:cNvPr id="21" name="Text 19"/>
          <p:cNvSpPr/>
          <p:nvPr/>
        </p:nvSpPr>
        <p:spPr>
          <a:xfrm>
            <a:off x="4038079" y="296324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Apex with DIAPHRAGM</a:t>
            </a:r>
            <a:endParaRPr lang="en-US" sz="900" dirty="0"/>
          </a:p>
        </p:txBody>
      </p:sp>
      <p:sp>
        <p:nvSpPr>
          <p:cNvPr id="22" name="Text 20"/>
          <p:cNvSpPr/>
          <p:nvPr/>
        </p:nvSpPr>
        <p:spPr>
          <a:xfrm>
            <a:off x="5675337" y="296324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Aortic area / R 2nd ICS</a:t>
            </a:r>
            <a:endParaRPr lang="en-US" sz="900" dirty="0"/>
          </a:p>
        </p:txBody>
      </p:sp>
      <p:sp>
        <p:nvSpPr>
          <p:cNvPr id="23" name="Text 21"/>
          <p:cNvSpPr/>
          <p:nvPr/>
        </p:nvSpPr>
        <p:spPr>
          <a:xfrm>
            <a:off x="7312596" y="2963242"/>
            <a:ext cx="1234232"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Left sternal edge (LSE)</a:t>
            </a:r>
            <a:endParaRPr lang="en-US" sz="900" dirty="0"/>
          </a:p>
        </p:txBody>
      </p:sp>
      <p:sp>
        <p:nvSpPr>
          <p:cNvPr id="24" name="Text 22"/>
          <p:cNvSpPr/>
          <p:nvPr/>
        </p:nvSpPr>
        <p:spPr>
          <a:xfrm>
            <a:off x="597396" y="3498726"/>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Radiation</a:t>
            </a:r>
            <a:endParaRPr lang="en-US" sz="900" dirty="0"/>
          </a:p>
        </p:txBody>
      </p:sp>
      <p:sp>
        <p:nvSpPr>
          <p:cNvPr id="25" name="Text 23"/>
          <p:cNvSpPr/>
          <p:nvPr/>
        </p:nvSpPr>
        <p:spPr>
          <a:xfrm>
            <a:off x="2400821" y="3498726"/>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None</a:t>
            </a:r>
            <a:endParaRPr lang="en-US" sz="900" dirty="0"/>
          </a:p>
        </p:txBody>
      </p:sp>
      <p:sp>
        <p:nvSpPr>
          <p:cNvPr id="26" name="Text 24"/>
          <p:cNvSpPr/>
          <p:nvPr/>
        </p:nvSpPr>
        <p:spPr>
          <a:xfrm>
            <a:off x="4038079" y="3498726"/>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To axilla</a:t>
            </a:r>
            <a:endParaRPr lang="en-US" sz="900" dirty="0"/>
          </a:p>
        </p:txBody>
      </p:sp>
      <p:sp>
        <p:nvSpPr>
          <p:cNvPr id="27" name="Text 25"/>
          <p:cNvSpPr/>
          <p:nvPr/>
        </p:nvSpPr>
        <p:spPr>
          <a:xfrm>
            <a:off x="5675337" y="3498726"/>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To carotids</a:t>
            </a:r>
            <a:endParaRPr lang="en-US" sz="900" dirty="0"/>
          </a:p>
        </p:txBody>
      </p:sp>
      <p:sp>
        <p:nvSpPr>
          <p:cNvPr id="28" name="Text 26"/>
          <p:cNvSpPr/>
          <p:nvPr/>
        </p:nvSpPr>
        <p:spPr>
          <a:xfrm>
            <a:off x="7312596" y="3498726"/>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None</a:t>
            </a:r>
            <a:endParaRPr lang="en-US" sz="900" dirty="0"/>
          </a:p>
        </p:txBody>
      </p:sp>
      <p:sp>
        <p:nvSpPr>
          <p:cNvPr id="29" name="Text 27"/>
          <p:cNvSpPr/>
          <p:nvPr/>
        </p:nvSpPr>
        <p:spPr>
          <a:xfrm>
            <a:off x="597396" y="3844677"/>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Memory Aid</a:t>
            </a:r>
            <a:endParaRPr lang="en-US" sz="900" dirty="0"/>
          </a:p>
        </p:txBody>
      </p:sp>
      <p:sp>
        <p:nvSpPr>
          <p:cNvPr id="30" name="Text 28"/>
          <p:cNvSpPr/>
          <p:nvPr/>
        </p:nvSpPr>
        <p:spPr>
          <a:xfrm>
            <a:off x="2400821" y="3844677"/>
            <a:ext cx="1395561"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"Wheelbarrow bumping"</a:t>
            </a:r>
            <a:endParaRPr lang="en-US" sz="900" dirty="0"/>
          </a:p>
        </p:txBody>
      </p:sp>
      <p:sp>
        <p:nvSpPr>
          <p:cNvPr id="31" name="Text 29"/>
          <p:cNvSpPr/>
          <p:nvPr/>
        </p:nvSpPr>
        <p:spPr>
          <a:xfrm>
            <a:off x="4038079" y="3844677"/>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"Blowing" to axilla</a:t>
            </a:r>
            <a:endParaRPr lang="en-US" sz="900" dirty="0"/>
          </a:p>
        </p:txBody>
      </p:sp>
      <p:sp>
        <p:nvSpPr>
          <p:cNvPr id="32" name="Text 30"/>
          <p:cNvSpPr/>
          <p:nvPr/>
        </p:nvSpPr>
        <p:spPr>
          <a:xfrm>
            <a:off x="5675337" y="3844677"/>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"Buzzy bee" to carotids</a:t>
            </a:r>
            <a:endParaRPr lang="en-US" sz="900" dirty="0"/>
          </a:p>
        </p:txBody>
      </p:sp>
      <p:sp>
        <p:nvSpPr>
          <p:cNvPr id="33" name="Text 31"/>
          <p:cNvSpPr/>
          <p:nvPr/>
        </p:nvSpPr>
        <p:spPr>
          <a:xfrm>
            <a:off x="7312596" y="3844677"/>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Like breath sounds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73943" y="894829"/>
            <a:ext cx="4615830"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The Four Key Murmurs at a Glance</a:t>
            </a:r>
            <a:endParaRPr lang="en-US" sz="2450" dirty="0"/>
          </a:p>
        </p:txBody>
      </p:sp>
      <p:sp>
        <p:nvSpPr>
          <p:cNvPr id="3" name="Text 1"/>
          <p:cNvSpPr/>
          <p:nvPr/>
        </p:nvSpPr>
        <p:spPr>
          <a:xfrm>
            <a:off x="473943" y="1521470"/>
            <a:ext cx="8196114"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Heart sounds and added features help distinguish each condition.</a:t>
            </a:r>
            <a:endParaRPr lang="en-US" sz="900" dirty="0"/>
          </a:p>
        </p:txBody>
      </p:sp>
      <p:sp>
        <p:nvSpPr>
          <p:cNvPr id="4" name="Shape 2"/>
          <p:cNvSpPr/>
          <p:nvPr/>
        </p:nvSpPr>
        <p:spPr>
          <a:xfrm>
            <a:off x="473943" y="1844278"/>
            <a:ext cx="8196114" cy="1767632"/>
          </a:xfrm>
          <a:prstGeom prst="roundRect">
            <a:avLst>
              <a:gd name="adj" fmla="val 10055"/>
            </a:avLst>
          </a:prstGeom>
          <a:noFill/>
          <a:ln w="4763">
            <a:solidFill>
              <a:srgbClr val="000000">
                <a:alpha val="8000"/>
              </a:srgbClr>
            </a:solidFill>
            <a:prstDash val="solid"/>
          </a:ln>
        </p:spPr>
      </p:sp>
      <p:sp>
        <p:nvSpPr>
          <p:cNvPr id="5" name="Text 3"/>
          <p:cNvSpPr/>
          <p:nvPr/>
        </p:nvSpPr>
        <p:spPr>
          <a:xfrm>
            <a:off x="597396" y="1924869"/>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Feature</a:t>
            </a:r>
            <a:endParaRPr lang="en-US" sz="900" dirty="0"/>
          </a:p>
        </p:txBody>
      </p:sp>
      <p:sp>
        <p:nvSpPr>
          <p:cNvPr id="6" name="Text 4"/>
          <p:cNvSpPr/>
          <p:nvPr/>
        </p:nvSpPr>
        <p:spPr>
          <a:xfrm>
            <a:off x="2400821" y="1924869"/>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Mitral Stenosis</a:t>
            </a:r>
            <a:endParaRPr lang="en-US" sz="900" dirty="0"/>
          </a:p>
        </p:txBody>
      </p:sp>
      <p:sp>
        <p:nvSpPr>
          <p:cNvPr id="7" name="Text 5"/>
          <p:cNvSpPr/>
          <p:nvPr/>
        </p:nvSpPr>
        <p:spPr>
          <a:xfrm>
            <a:off x="4038079" y="1924869"/>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Mitral Regurgitation</a:t>
            </a:r>
            <a:endParaRPr lang="en-US" sz="900" dirty="0"/>
          </a:p>
        </p:txBody>
      </p:sp>
      <p:sp>
        <p:nvSpPr>
          <p:cNvPr id="8" name="Text 6"/>
          <p:cNvSpPr/>
          <p:nvPr/>
        </p:nvSpPr>
        <p:spPr>
          <a:xfrm>
            <a:off x="5675337" y="1924869"/>
            <a:ext cx="1395561"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Aortic Stenosis</a:t>
            </a:r>
            <a:endParaRPr lang="en-US" sz="900" dirty="0"/>
          </a:p>
        </p:txBody>
      </p:sp>
      <p:sp>
        <p:nvSpPr>
          <p:cNvPr id="9" name="Text 7"/>
          <p:cNvSpPr/>
          <p:nvPr/>
        </p:nvSpPr>
        <p:spPr>
          <a:xfrm>
            <a:off x="7312596" y="1924869"/>
            <a:ext cx="1234232" cy="379065"/>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Aortic Regurgitation</a:t>
            </a:r>
            <a:endParaRPr lang="en-US" sz="900" dirty="0"/>
          </a:p>
        </p:txBody>
      </p:sp>
      <p:sp>
        <p:nvSpPr>
          <p:cNvPr id="10" name="Text 8"/>
          <p:cNvSpPr/>
          <p:nvPr/>
        </p:nvSpPr>
        <p:spPr>
          <a:xfrm>
            <a:off x="597396" y="2460352"/>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S1</a:t>
            </a:r>
            <a:endParaRPr lang="en-US" sz="900" dirty="0"/>
          </a:p>
        </p:txBody>
      </p:sp>
      <p:sp>
        <p:nvSpPr>
          <p:cNvPr id="11" name="Text 9"/>
          <p:cNvSpPr/>
          <p:nvPr/>
        </p:nvSpPr>
        <p:spPr>
          <a:xfrm>
            <a:off x="2400821" y="246035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Loud ↑</a:t>
            </a:r>
            <a:endParaRPr lang="en-US" sz="900" dirty="0"/>
          </a:p>
        </p:txBody>
      </p:sp>
      <p:sp>
        <p:nvSpPr>
          <p:cNvPr id="12" name="Text 10"/>
          <p:cNvSpPr/>
          <p:nvPr/>
        </p:nvSpPr>
        <p:spPr>
          <a:xfrm>
            <a:off x="4038079" y="246035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Quiet/absent ↓</a:t>
            </a:r>
            <a:endParaRPr lang="en-US" sz="900" dirty="0"/>
          </a:p>
        </p:txBody>
      </p:sp>
      <p:sp>
        <p:nvSpPr>
          <p:cNvPr id="13" name="Text 11"/>
          <p:cNvSpPr/>
          <p:nvPr/>
        </p:nvSpPr>
        <p:spPr>
          <a:xfrm>
            <a:off x="5675337" y="2460352"/>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Normal</a:t>
            </a:r>
            <a:endParaRPr lang="en-US" sz="900" dirty="0"/>
          </a:p>
        </p:txBody>
      </p:sp>
      <p:sp>
        <p:nvSpPr>
          <p:cNvPr id="14" name="Text 12"/>
          <p:cNvSpPr/>
          <p:nvPr/>
        </p:nvSpPr>
        <p:spPr>
          <a:xfrm>
            <a:off x="7312596" y="2460352"/>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Normal</a:t>
            </a:r>
            <a:endParaRPr lang="en-US" sz="900" dirty="0"/>
          </a:p>
        </p:txBody>
      </p:sp>
      <p:sp>
        <p:nvSpPr>
          <p:cNvPr id="15" name="Text 13"/>
          <p:cNvSpPr/>
          <p:nvPr/>
        </p:nvSpPr>
        <p:spPr>
          <a:xfrm>
            <a:off x="597396" y="2806303"/>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S2</a:t>
            </a:r>
            <a:endParaRPr lang="en-US" sz="900" dirty="0"/>
          </a:p>
        </p:txBody>
      </p:sp>
      <p:sp>
        <p:nvSpPr>
          <p:cNvPr id="16" name="Text 14"/>
          <p:cNvSpPr/>
          <p:nvPr/>
        </p:nvSpPr>
        <p:spPr>
          <a:xfrm>
            <a:off x="2400821" y="2806303"/>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A2 louder (pulm. HTN)</a:t>
            </a:r>
            <a:endParaRPr lang="en-US" sz="900" dirty="0"/>
          </a:p>
        </p:txBody>
      </p:sp>
      <p:sp>
        <p:nvSpPr>
          <p:cNvPr id="17" name="Text 15"/>
          <p:cNvSpPr/>
          <p:nvPr/>
        </p:nvSpPr>
        <p:spPr>
          <a:xfrm>
            <a:off x="4038079" y="2806303"/>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Normal</a:t>
            </a:r>
            <a:endParaRPr lang="en-US" sz="900" dirty="0"/>
          </a:p>
        </p:txBody>
      </p:sp>
      <p:sp>
        <p:nvSpPr>
          <p:cNvPr id="18" name="Text 16"/>
          <p:cNvSpPr/>
          <p:nvPr/>
        </p:nvSpPr>
        <p:spPr>
          <a:xfrm>
            <a:off x="5675337" y="2806303"/>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Soft A2 ↓</a:t>
            </a:r>
            <a:endParaRPr lang="en-US" sz="900" dirty="0"/>
          </a:p>
        </p:txBody>
      </p:sp>
      <p:sp>
        <p:nvSpPr>
          <p:cNvPr id="19" name="Text 17"/>
          <p:cNvSpPr/>
          <p:nvPr/>
        </p:nvSpPr>
        <p:spPr>
          <a:xfrm>
            <a:off x="7312596" y="2806303"/>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Loud A2 ↑</a:t>
            </a:r>
            <a:endParaRPr lang="en-US" sz="900" dirty="0"/>
          </a:p>
        </p:txBody>
      </p:sp>
      <p:sp>
        <p:nvSpPr>
          <p:cNvPr id="20" name="Text 18"/>
          <p:cNvSpPr/>
          <p:nvPr/>
        </p:nvSpPr>
        <p:spPr>
          <a:xfrm>
            <a:off x="597396" y="3152254"/>
            <a:ext cx="1561728" cy="189533"/>
          </a:xfrm>
          <a:prstGeom prst="rect">
            <a:avLst/>
          </a:prstGeom>
          <a:noFill/>
          <a:ln/>
        </p:spPr>
        <p:txBody>
          <a:bodyPr wrap="non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Added Sounds</a:t>
            </a:r>
            <a:endParaRPr lang="en-US" sz="900" dirty="0"/>
          </a:p>
        </p:txBody>
      </p:sp>
      <p:sp>
        <p:nvSpPr>
          <p:cNvPr id="21" name="Text 19"/>
          <p:cNvSpPr/>
          <p:nvPr/>
        </p:nvSpPr>
        <p:spPr>
          <a:xfrm>
            <a:off x="2400821" y="3152254"/>
            <a:ext cx="1395561"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Opening snap (after S2)</a:t>
            </a:r>
            <a:endParaRPr lang="en-US" sz="900" dirty="0"/>
          </a:p>
        </p:txBody>
      </p:sp>
      <p:sp>
        <p:nvSpPr>
          <p:cNvPr id="22" name="Text 20"/>
          <p:cNvSpPr/>
          <p:nvPr/>
        </p:nvSpPr>
        <p:spPr>
          <a:xfrm>
            <a:off x="4038079" y="3152254"/>
            <a:ext cx="1395561"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Sometimes MVP click</a:t>
            </a:r>
            <a:endParaRPr lang="en-US" sz="900" dirty="0"/>
          </a:p>
        </p:txBody>
      </p:sp>
      <p:sp>
        <p:nvSpPr>
          <p:cNvPr id="23" name="Text 21"/>
          <p:cNvSpPr/>
          <p:nvPr/>
        </p:nvSpPr>
        <p:spPr>
          <a:xfrm>
            <a:off x="5675337" y="3152254"/>
            <a:ext cx="1395561"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Systolic click (esp. children)</a:t>
            </a:r>
            <a:endParaRPr lang="en-US" sz="900" dirty="0"/>
          </a:p>
        </p:txBody>
      </p:sp>
      <p:sp>
        <p:nvSpPr>
          <p:cNvPr id="24" name="Text 22"/>
          <p:cNvSpPr/>
          <p:nvPr/>
        </p:nvSpPr>
        <p:spPr>
          <a:xfrm>
            <a:off x="7312596" y="3152254"/>
            <a:ext cx="1234232"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None</a:t>
            </a:r>
            <a:endParaRPr lang="en-US" sz="900" dirty="0"/>
          </a:p>
        </p:txBody>
      </p:sp>
      <p:sp>
        <p:nvSpPr>
          <p:cNvPr id="25" name="Shape 23"/>
          <p:cNvSpPr/>
          <p:nvPr/>
        </p:nvSpPr>
        <p:spPr>
          <a:xfrm>
            <a:off x="473943" y="3745185"/>
            <a:ext cx="8196114" cy="503486"/>
          </a:xfrm>
          <a:prstGeom prst="roundRect">
            <a:avLst>
              <a:gd name="adj" fmla="val 35300"/>
            </a:avLst>
          </a:prstGeom>
          <a:solidFill>
            <a:srgbClr val="B6D6FC"/>
          </a:solidFill>
          <a:ln/>
        </p:spPr>
      </p:sp>
      <p:pic>
        <p:nvPicPr>
          <p:cNvPr id="26" name="Image 0" descr="preencoded.png">    </p:cNvPr>
          <p:cNvPicPr>
            <a:picLocks noChangeAspect="1"/>
          </p:cNvPicPr>
          <p:nvPr/>
        </p:nvPicPr>
        <p:blipFill>
          <a:blip r:embed="rId1"/>
          <a:stretch>
            <a:fillRect/>
          </a:stretch>
        </p:blipFill>
        <p:spPr>
          <a:xfrm>
            <a:off x="592410" y="3922961"/>
            <a:ext cx="148084" cy="118467"/>
          </a:xfrm>
          <a:prstGeom prst="rect">
            <a:avLst/>
          </a:prstGeom>
        </p:spPr>
      </p:pic>
      <p:sp>
        <p:nvSpPr>
          <p:cNvPr id="27" name="Text 24"/>
          <p:cNvSpPr/>
          <p:nvPr/>
        </p:nvSpPr>
        <p:spPr>
          <a:xfrm>
            <a:off x="858962" y="3893269"/>
            <a:ext cx="7692628" cy="189533"/>
          </a:xfrm>
          <a:prstGeom prst="rect">
            <a:avLst/>
          </a:prstGeom>
          <a:noFill/>
          <a:ln/>
        </p:spPr>
        <p:txBody>
          <a:bodyPr wrap="none" lIns="0" tIns="0" rIns="0" bIns="0" rtlCol="0" anchor="t"/>
          <a:lstStyle/>
          <a:p>
            <a:pPr algn="l" indent="0" marL="0">
              <a:lnSpc>
                <a:spcPts val="1450"/>
              </a:lnSpc>
              <a:buNone/>
            </a:pPr>
            <a:r>
              <a:rPr lang="en-US" sz="900" dirty="0">
                <a:solidFill>
                  <a:srgbClr val="000000"/>
                </a:solidFill>
                <a:latin typeface="Montserrat" pitchFamily="34" charset="0"/>
                <a:ea typeface="Montserrat" pitchFamily="34" charset="-122"/>
                <a:cs typeface="Montserrat" pitchFamily="34" charset="-120"/>
              </a:rPr>
              <a:t>Opening snap in MS moves </a:t>
            </a:r>
            <a:pPr algn="l" indent="0" marL="0">
              <a:lnSpc>
                <a:spcPts val="1450"/>
              </a:lnSpc>
              <a:buNone/>
            </a:pPr>
            <a:r>
              <a:rPr lang="en-US" sz="900" b="1" dirty="0">
                <a:solidFill>
                  <a:srgbClr val="000000"/>
                </a:solidFill>
                <a:latin typeface="Montserrat" pitchFamily="34" charset="0"/>
                <a:ea typeface="Montserrat" pitchFamily="34" charset="-122"/>
                <a:cs typeface="Montserrat" pitchFamily="34" charset="-120"/>
              </a:rPr>
              <a:t>closer to S2</a:t>
            </a:r>
            <a:pPr algn="l" indent="0" marL="0">
              <a:lnSpc>
                <a:spcPts val="1450"/>
              </a:lnSpc>
              <a:buNone/>
            </a:pPr>
            <a:r>
              <a:rPr lang="en-US" sz="900" dirty="0">
                <a:solidFill>
                  <a:srgbClr val="000000"/>
                </a:solidFill>
                <a:latin typeface="Montserrat" pitchFamily="34" charset="0"/>
                <a:ea typeface="Montserrat" pitchFamily="34" charset="-122"/>
                <a:cs typeface="Montserrat" pitchFamily="34" charset="-120"/>
              </a:rPr>
              <a:t> as stenosis becomes more severe — a useful severity marker.</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600450" cy="5143500"/>
          </a:xfrm>
          <a:prstGeom prst="rect">
            <a:avLst/>
          </a:prstGeom>
        </p:spPr>
      </p:pic>
      <p:sp>
        <p:nvSpPr>
          <p:cNvPr id="3" name="Text 0"/>
          <p:cNvSpPr/>
          <p:nvPr/>
        </p:nvSpPr>
        <p:spPr>
          <a:xfrm>
            <a:off x="3902943" y="652463"/>
            <a:ext cx="3118024"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Aortic Stenosis (AS)</a:t>
            </a:r>
            <a:endParaRPr lang="en-US" sz="2450" dirty="0"/>
          </a:p>
        </p:txBody>
      </p:sp>
      <p:sp>
        <p:nvSpPr>
          <p:cNvPr id="4" name="Text 1"/>
          <p:cNvSpPr/>
          <p:nvPr/>
        </p:nvSpPr>
        <p:spPr>
          <a:xfrm>
            <a:off x="3902943" y="1219870"/>
            <a:ext cx="4767114"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The most common valvular condition in the UK, especially in the elderly. Causes progressive LV outflow obstruction.</a:t>
            </a:r>
            <a:endParaRPr lang="en-US" sz="900" dirty="0"/>
          </a:p>
        </p:txBody>
      </p:sp>
      <p:sp>
        <p:nvSpPr>
          <p:cNvPr id="5" name="Shape 2"/>
          <p:cNvSpPr/>
          <p:nvPr/>
        </p:nvSpPr>
        <p:spPr>
          <a:xfrm>
            <a:off x="3817665" y="1732211"/>
            <a:ext cx="2409602" cy="2758827"/>
          </a:xfrm>
          <a:prstGeom prst="roundRect">
            <a:avLst>
              <a:gd name="adj" fmla="val 11802"/>
            </a:avLst>
          </a:prstGeom>
          <a:solidFill>
            <a:srgbClr val="1D1D1B"/>
          </a:solidFill>
          <a:ln/>
        </p:spPr>
      </p:sp>
      <p:sp>
        <p:nvSpPr>
          <p:cNvPr id="6" name="Text 3"/>
          <p:cNvSpPr/>
          <p:nvPr/>
        </p:nvSpPr>
        <p:spPr>
          <a:xfrm>
            <a:off x="3936132" y="1850678"/>
            <a:ext cx="2046759" cy="194816"/>
          </a:xfrm>
          <a:prstGeom prst="rect">
            <a:avLst/>
          </a:prstGeom>
          <a:noFill/>
          <a:ln/>
        </p:spPr>
        <p:txBody>
          <a:bodyPr wrap="none" lIns="0" tIns="0" rIns="0" bIns="0" rtlCol="0" anchor="t"/>
          <a:lstStyle/>
          <a:p>
            <a:pPr algn="l" indent="0" marL="0">
              <a:lnSpc>
                <a:spcPts val="1500"/>
              </a:lnSpc>
              <a:buNone/>
            </a:pPr>
            <a:r>
              <a:rPr lang="en-US" sz="1200" b="1" dirty="0">
                <a:solidFill>
                  <a:srgbClr val="FFFFFF"/>
                </a:solidFill>
                <a:latin typeface="Barlow Bold" pitchFamily="34" charset="0"/>
                <a:ea typeface="Barlow Bold" pitchFamily="34" charset="-122"/>
                <a:cs typeface="Barlow Bold" pitchFamily="34" charset="-120"/>
              </a:rPr>
              <a:t>SAD Symptom Triad (Late AS)</a:t>
            </a:r>
            <a:endParaRPr lang="en-US" sz="1200" dirty="0"/>
          </a:p>
        </p:txBody>
      </p:sp>
      <p:sp>
        <p:nvSpPr>
          <p:cNvPr id="7" name="Text 4"/>
          <p:cNvSpPr/>
          <p:nvPr/>
        </p:nvSpPr>
        <p:spPr>
          <a:xfrm>
            <a:off x="3936132" y="2163961"/>
            <a:ext cx="2172667" cy="1220093"/>
          </a:xfrm>
          <a:prstGeom prst="rect">
            <a:avLst/>
          </a:prstGeom>
          <a:noFill/>
          <a:ln/>
        </p:spPr>
        <p:txBody>
          <a:bodyPr wrap="square" lIns="0" tIns="0" rIns="0" bIns="0" rtlCol="0" anchor="t"/>
          <a:lstStyle/>
          <a:p>
            <a:pPr algn="l" marL="342900" indent="-342900">
              <a:lnSpc>
                <a:spcPts val="1450"/>
              </a:lnSpc>
              <a:buSzPct val="100000"/>
              <a:buChar char="•"/>
            </a:pPr>
            <a:r>
              <a:rPr lang="en-US" sz="900" b="1" dirty="0">
                <a:solidFill>
                  <a:srgbClr val="FFFFFF"/>
                </a:solidFill>
                <a:latin typeface="Montserrat" pitchFamily="34" charset="0"/>
                <a:ea typeface="Montserrat" pitchFamily="34" charset="-122"/>
                <a:cs typeface="Montserrat" pitchFamily="34" charset="-120"/>
              </a:rPr>
              <a:t>S</a:t>
            </a:r>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yncope on exertion — median survival 3 yrs</a:t>
            </a:r>
            <a:endParaRPr lang="en-US" sz="900" dirty="0"/>
          </a:p>
          <a:p>
            <a:pPr algn="l" marL="342900" indent="-342900">
              <a:lnSpc>
                <a:spcPts val="1450"/>
              </a:lnSpc>
              <a:buSzPct val="100000"/>
              <a:buChar char="•"/>
            </a:pPr>
            <a:r>
              <a:rPr lang="en-US" sz="900" b="1" dirty="0">
                <a:solidFill>
                  <a:srgbClr val="FFFFFF"/>
                </a:solidFill>
                <a:latin typeface="Montserrat" pitchFamily="34" charset="0"/>
                <a:ea typeface="Montserrat" pitchFamily="34" charset="-122"/>
                <a:cs typeface="Montserrat" pitchFamily="34" charset="-120"/>
              </a:rPr>
              <a:t>A</a:t>
            </a:r>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ngina on exertion — median survival 5 yrs</a:t>
            </a:r>
            <a:endParaRPr lang="en-US" sz="900" dirty="0"/>
          </a:p>
          <a:p>
            <a:pPr algn="l" marL="342900" indent="-342900">
              <a:lnSpc>
                <a:spcPts val="1450"/>
              </a:lnSpc>
              <a:buSzPct val="100000"/>
              <a:buChar char="•"/>
            </a:pPr>
            <a:r>
              <a:rPr lang="en-US" sz="900" b="1" dirty="0">
                <a:solidFill>
                  <a:srgbClr val="FFFFFF"/>
                </a:solidFill>
                <a:latin typeface="Montserrat" pitchFamily="34" charset="0"/>
                <a:ea typeface="Montserrat" pitchFamily="34" charset="-122"/>
                <a:cs typeface="Montserrat" pitchFamily="34" charset="-120"/>
              </a:rPr>
              <a:t>D</a:t>
            </a:r>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yspnoea on exertion → then at rest — median survival 2 yrs</a:t>
            </a:r>
            <a:endParaRPr lang="en-US" sz="900" dirty="0"/>
          </a:p>
        </p:txBody>
      </p:sp>
      <p:sp>
        <p:nvSpPr>
          <p:cNvPr id="8" name="Text 5"/>
          <p:cNvSpPr/>
          <p:nvPr/>
        </p:nvSpPr>
        <p:spPr>
          <a:xfrm>
            <a:off x="6435775" y="1850678"/>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2E3C4E"/>
                </a:solidFill>
                <a:latin typeface="Barlow Bold" pitchFamily="34" charset="0"/>
                <a:ea typeface="Barlow Bold" pitchFamily="34" charset="-122"/>
                <a:cs typeface="Barlow Bold" pitchFamily="34" charset="-120"/>
              </a:rPr>
              <a:t>Murmur &amp; Signs</a:t>
            </a:r>
            <a:endParaRPr lang="en-US" sz="1200" dirty="0"/>
          </a:p>
        </p:txBody>
      </p:sp>
      <p:sp>
        <p:nvSpPr>
          <p:cNvPr id="9" name="Text 6"/>
          <p:cNvSpPr/>
          <p:nvPr/>
        </p:nvSpPr>
        <p:spPr>
          <a:xfrm>
            <a:off x="6435775" y="2163961"/>
            <a:ext cx="2239045" cy="1220093"/>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Ejection systolic, harsh — "buzzy bee"</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Heard at aortic area (R 2nd ICS); radiates to carotids (left louder)</a:t>
            </a:r>
            <a:endParaRPr lang="en-US" sz="900" dirty="0"/>
          </a:p>
          <a:p>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Slow-rising pulse (</a:t>
            </a:r>
            <a:pPr algn="l" marL="342900" indent="-342900">
              <a:lnSpc>
                <a:spcPts val="1450"/>
              </a:lnSpc>
              <a:buSzPct val="100000"/>
              <a:buChar char="•"/>
            </a:pPr>
            <a:r>
              <a:rPr lang="en-US" sz="900" i="1" dirty="0">
                <a:solidFill>
                  <a:srgbClr val="384653"/>
                </a:solidFill>
                <a:latin typeface="Montserrat" pitchFamily="34" charset="0"/>
                <a:ea typeface="Montserrat" pitchFamily="34" charset="-122"/>
                <a:cs typeface="Montserrat" pitchFamily="34" charset="-120"/>
              </a:rPr>
              <a:t>pulsus parvus et tardus</a:t>
            </a:r>
            <a:pPr algn="l" marL="342900" indent="-342900">
              <a:lnSpc>
                <a:spcPts val="1450"/>
              </a:lnSpc>
              <a:buSzPct val="100000"/>
              <a:buChar char="•"/>
            </a:pPr>
            <a:r>
              <a:rPr lang="en-US" sz="900" dirty="0">
                <a:solidFill>
                  <a:srgbClr val="384653"/>
                </a:solidFill>
                <a:latin typeface="Montserrat" pitchFamily="34" charset="0"/>
                <a:ea typeface="Montserrat" pitchFamily="34" charset="-122"/>
                <a:cs typeface="Montserrat" pitchFamily="34" charset="-120"/>
              </a:rPr>
              <a:t>); absent A2 in severe AS</a:t>
            </a:r>
            <a:endParaRPr lang="en-US" sz="900" dirty="0"/>
          </a:p>
        </p:txBody>
      </p:sp>
      <p:sp>
        <p:nvSpPr>
          <p:cNvPr id="10" name="Text 7"/>
          <p:cNvSpPr/>
          <p:nvPr/>
        </p:nvSpPr>
        <p:spPr>
          <a:xfrm>
            <a:off x="6435775" y="3502521"/>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2E3C4E"/>
                </a:solidFill>
                <a:latin typeface="Barlow Bold" pitchFamily="34" charset="0"/>
                <a:ea typeface="Barlow Bold" pitchFamily="34" charset="-122"/>
                <a:cs typeface="Barlow Bold" pitchFamily="34" charset="-120"/>
              </a:rPr>
              <a:t>Refer When</a:t>
            </a:r>
            <a:endParaRPr lang="en-US" sz="1200" dirty="0"/>
          </a:p>
        </p:txBody>
      </p:sp>
      <p:sp>
        <p:nvSpPr>
          <p:cNvPr id="11" name="Text 8"/>
          <p:cNvSpPr/>
          <p:nvPr/>
        </p:nvSpPr>
        <p:spPr>
          <a:xfrm>
            <a:off x="6435775" y="3815804"/>
            <a:ext cx="2239045" cy="568598"/>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Any symptom appears, or asymptomatic severe AS with BP drop on exercise ETT.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543550" y="0"/>
            <a:ext cx="3600450" cy="5143500"/>
          </a:xfrm>
          <a:prstGeom prst="rect">
            <a:avLst/>
          </a:prstGeom>
        </p:spPr>
      </p:pic>
      <p:sp>
        <p:nvSpPr>
          <p:cNvPr id="3" name="Text 0"/>
          <p:cNvSpPr/>
          <p:nvPr/>
        </p:nvSpPr>
        <p:spPr>
          <a:xfrm>
            <a:off x="473943" y="547688"/>
            <a:ext cx="3495898"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Aortic Regurgitation (AR)</a:t>
            </a:r>
            <a:endParaRPr lang="en-US" sz="2450" dirty="0"/>
          </a:p>
        </p:txBody>
      </p:sp>
      <p:sp>
        <p:nvSpPr>
          <p:cNvPr id="4" name="Text 1"/>
          <p:cNvSpPr/>
          <p:nvPr/>
        </p:nvSpPr>
        <p:spPr>
          <a:xfrm>
            <a:off x="473943" y="1115095"/>
            <a:ext cx="4767114"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 leaking aortic valve allows regurgitant blood during diastole to fill the LV, causing progressive LV enlargement over time.</a:t>
            </a:r>
            <a:endParaRPr lang="en-US" sz="900" dirty="0"/>
          </a:p>
        </p:txBody>
      </p:sp>
      <p:sp>
        <p:nvSpPr>
          <p:cNvPr id="5" name="Shape 2"/>
          <p:cNvSpPr/>
          <p:nvPr/>
        </p:nvSpPr>
        <p:spPr>
          <a:xfrm>
            <a:off x="473943" y="1627436"/>
            <a:ext cx="4767114" cy="910456"/>
          </a:xfrm>
          <a:prstGeom prst="roundRect">
            <a:avLst>
              <a:gd name="adj" fmla="val 7532"/>
            </a:avLst>
          </a:prstGeom>
          <a:solidFill>
            <a:srgbClr val="FFFFFF"/>
          </a:solidFill>
          <a:ln w="14288">
            <a:solidFill>
              <a:srgbClr val="BACFDD"/>
            </a:solidFill>
            <a:prstDash val="solid"/>
          </a:ln>
        </p:spPr>
      </p:sp>
      <p:pic>
        <p:nvPicPr>
          <p:cNvPr id="6" name="Image 1" descr="preencoded.png">    </p:cNvPr>
          <p:cNvPicPr>
            <a:picLocks noChangeAspect="1"/>
          </p:cNvPicPr>
          <p:nvPr/>
        </p:nvPicPr>
        <p:blipFill>
          <a:blip r:embed="rId2"/>
          <a:stretch>
            <a:fillRect/>
          </a:stretch>
        </p:blipFill>
        <p:spPr>
          <a:xfrm>
            <a:off x="459656" y="1627436"/>
            <a:ext cx="57150" cy="910456"/>
          </a:xfrm>
          <a:prstGeom prst="rect">
            <a:avLst/>
          </a:prstGeom>
        </p:spPr>
      </p:pic>
      <p:sp>
        <p:nvSpPr>
          <p:cNvPr id="7" name="Text 3"/>
          <p:cNvSpPr/>
          <p:nvPr/>
        </p:nvSpPr>
        <p:spPr>
          <a:xfrm>
            <a:off x="649560" y="1760190"/>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Murmur Character</a:t>
            </a:r>
            <a:endParaRPr lang="en-US" sz="1200" dirty="0"/>
          </a:p>
        </p:txBody>
      </p:sp>
      <p:sp>
        <p:nvSpPr>
          <p:cNvPr id="8" name="Text 4"/>
          <p:cNvSpPr/>
          <p:nvPr/>
        </p:nvSpPr>
        <p:spPr>
          <a:xfrm>
            <a:off x="649560" y="2026072"/>
            <a:ext cx="4458742"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Early diastolic, high-pitched, blowing. Best heard at the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left sternal edge (LSE)</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with the patient leaning forward, holding breath in expiration.</a:t>
            </a:r>
            <a:endParaRPr lang="en-US" sz="900" dirty="0"/>
          </a:p>
        </p:txBody>
      </p:sp>
      <p:sp>
        <p:nvSpPr>
          <p:cNvPr id="9" name="Shape 5"/>
          <p:cNvSpPr/>
          <p:nvPr/>
        </p:nvSpPr>
        <p:spPr>
          <a:xfrm>
            <a:off x="473943" y="2656359"/>
            <a:ext cx="4767114" cy="910456"/>
          </a:xfrm>
          <a:prstGeom prst="roundRect">
            <a:avLst>
              <a:gd name="adj" fmla="val 7532"/>
            </a:avLst>
          </a:prstGeom>
          <a:solidFill>
            <a:srgbClr val="FFFFFF"/>
          </a:solidFill>
          <a:ln w="14288">
            <a:solidFill>
              <a:srgbClr val="BACFDD"/>
            </a:solidFill>
            <a:prstDash val="solid"/>
          </a:ln>
        </p:spPr>
      </p:sp>
      <p:pic>
        <p:nvPicPr>
          <p:cNvPr id="10" name="Image 2" descr="preencoded.png">    </p:cNvPr>
          <p:cNvPicPr>
            <a:picLocks noChangeAspect="1"/>
          </p:cNvPicPr>
          <p:nvPr/>
        </p:nvPicPr>
        <p:blipFill>
          <a:blip r:embed="rId3"/>
          <a:stretch>
            <a:fillRect/>
          </a:stretch>
        </p:blipFill>
        <p:spPr>
          <a:xfrm>
            <a:off x="459656" y="2656359"/>
            <a:ext cx="57150" cy="910456"/>
          </a:xfrm>
          <a:prstGeom prst="rect">
            <a:avLst/>
          </a:prstGeom>
        </p:spPr>
      </p:pic>
      <p:sp>
        <p:nvSpPr>
          <p:cNvPr id="11" name="Text 6"/>
          <p:cNvSpPr/>
          <p:nvPr/>
        </p:nvSpPr>
        <p:spPr>
          <a:xfrm>
            <a:off x="649560" y="2789113"/>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The Key Trick</a:t>
            </a:r>
            <a:endParaRPr lang="en-US" sz="1200" dirty="0"/>
          </a:p>
        </p:txBody>
      </p:sp>
      <p:sp>
        <p:nvSpPr>
          <p:cNvPr id="12" name="Text 7"/>
          <p:cNvSpPr/>
          <p:nvPr/>
        </p:nvSpPr>
        <p:spPr>
          <a:xfrm>
            <a:off x="649560" y="3054995"/>
            <a:ext cx="4458742"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Sounds like breath sounds — even when the patient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is</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holding their breath. This distinguishes AR from a respiratory artefact.</a:t>
            </a:r>
            <a:endParaRPr lang="en-US" sz="900" dirty="0"/>
          </a:p>
        </p:txBody>
      </p:sp>
      <p:sp>
        <p:nvSpPr>
          <p:cNvPr id="13" name="Shape 8"/>
          <p:cNvSpPr/>
          <p:nvPr/>
        </p:nvSpPr>
        <p:spPr>
          <a:xfrm>
            <a:off x="473943" y="3685282"/>
            <a:ext cx="4767114" cy="910456"/>
          </a:xfrm>
          <a:prstGeom prst="roundRect">
            <a:avLst>
              <a:gd name="adj" fmla="val 7532"/>
            </a:avLst>
          </a:prstGeom>
          <a:solidFill>
            <a:srgbClr val="FFFFFF"/>
          </a:solidFill>
          <a:ln w="14288">
            <a:solidFill>
              <a:srgbClr val="BACFDD"/>
            </a:solidFill>
            <a:prstDash val="solid"/>
          </a:ln>
        </p:spPr>
      </p:sp>
      <p:pic>
        <p:nvPicPr>
          <p:cNvPr id="14" name="Image 3" descr="preencoded.png">    </p:cNvPr>
          <p:cNvPicPr>
            <a:picLocks noChangeAspect="1"/>
          </p:cNvPicPr>
          <p:nvPr/>
        </p:nvPicPr>
        <p:blipFill>
          <a:blip r:embed="rId4"/>
          <a:stretch>
            <a:fillRect/>
          </a:stretch>
        </p:blipFill>
        <p:spPr>
          <a:xfrm>
            <a:off x="459656" y="3685282"/>
            <a:ext cx="57150" cy="910456"/>
          </a:xfrm>
          <a:prstGeom prst="rect">
            <a:avLst/>
          </a:prstGeom>
        </p:spPr>
      </p:pic>
      <p:sp>
        <p:nvSpPr>
          <p:cNvPr id="15" name="Text 9"/>
          <p:cNvSpPr/>
          <p:nvPr/>
        </p:nvSpPr>
        <p:spPr>
          <a:xfrm>
            <a:off x="649560" y="3818037"/>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Referral Criteria</a:t>
            </a:r>
            <a:endParaRPr lang="en-US" sz="1200" dirty="0"/>
          </a:p>
        </p:txBody>
      </p:sp>
      <p:sp>
        <p:nvSpPr>
          <p:cNvPr id="16" name="Text 10"/>
          <p:cNvSpPr/>
          <p:nvPr/>
        </p:nvSpPr>
        <p:spPr>
          <a:xfrm>
            <a:off x="649560" y="4083918"/>
            <a:ext cx="4458742"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Refer if LV failing or dilating, marked aortic root dilation, or patient is symptomatic.</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73943" y="1457623"/>
            <a:ext cx="3424461"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Mitral Regurgitation (MR)</a:t>
            </a:r>
            <a:endParaRPr lang="en-US" sz="2450" dirty="0"/>
          </a:p>
        </p:txBody>
      </p:sp>
      <p:sp>
        <p:nvSpPr>
          <p:cNvPr id="3" name="Text 1"/>
          <p:cNvSpPr/>
          <p:nvPr/>
        </p:nvSpPr>
        <p:spPr>
          <a:xfrm>
            <a:off x="473943" y="2084263"/>
            <a:ext cx="8196114"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Common condition; causes include MVP, rheumatic disease, ischaemia (papillary muscle dysfunction), and infective endocarditis.</a:t>
            </a:r>
            <a:endParaRPr lang="en-US" sz="9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73943" y="2407072"/>
            <a:ext cx="296168" cy="296168"/>
          </a:xfrm>
          <a:prstGeom prst="rect">
            <a:avLst/>
          </a:prstGeom>
        </p:spPr>
      </p:pic>
      <p:sp>
        <p:nvSpPr>
          <p:cNvPr id="5" name="Text 2"/>
          <p:cNvSpPr/>
          <p:nvPr/>
        </p:nvSpPr>
        <p:spPr>
          <a:xfrm>
            <a:off x="473943" y="2851324"/>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Murmur Character</a:t>
            </a:r>
            <a:endParaRPr lang="en-US" sz="1200" dirty="0"/>
          </a:p>
        </p:txBody>
      </p:sp>
      <p:sp>
        <p:nvSpPr>
          <p:cNvPr id="6" name="Text 3"/>
          <p:cNvSpPr/>
          <p:nvPr/>
        </p:nvSpPr>
        <p:spPr>
          <a:xfrm>
            <a:off x="473943" y="3117205"/>
            <a:ext cx="2633290" cy="568598"/>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Pansystolic (throughout systole), high-pitched, blowing. Heard at the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apex with the diaphragm</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radiates to the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axilla</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a:t>
            </a:r>
            <a:endParaRPr lang="en-US" sz="9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5318" y="2407072"/>
            <a:ext cx="296168" cy="296168"/>
          </a:xfrm>
          <a:prstGeom prst="rect">
            <a:avLst/>
          </a:prstGeom>
        </p:spPr>
      </p:pic>
      <p:sp>
        <p:nvSpPr>
          <p:cNvPr id="8" name="Text 4"/>
          <p:cNvSpPr/>
          <p:nvPr/>
        </p:nvSpPr>
        <p:spPr>
          <a:xfrm>
            <a:off x="3255318" y="2851324"/>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Referral Criteria</a:t>
            </a:r>
            <a:endParaRPr lang="en-US" sz="1200" dirty="0"/>
          </a:p>
        </p:txBody>
      </p:sp>
      <p:sp>
        <p:nvSpPr>
          <p:cNvPr id="9" name="Text 5"/>
          <p:cNvSpPr/>
          <p:nvPr/>
        </p:nvSpPr>
        <p:spPr>
          <a:xfrm>
            <a:off x="3255318" y="3117205"/>
            <a:ext cx="2633290" cy="568598"/>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Refer if severe MR plus any of: symptoms, LV dysfunction, LVESD &gt;45 mm, new AF, or PAP &gt;50 mmHg.</a:t>
            </a:r>
            <a:endParaRPr lang="en-US" sz="9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6692" y="2407072"/>
            <a:ext cx="296168" cy="296168"/>
          </a:xfrm>
          <a:prstGeom prst="rect">
            <a:avLst/>
          </a:prstGeom>
        </p:spPr>
      </p:pic>
      <p:sp>
        <p:nvSpPr>
          <p:cNvPr id="11" name="Text 6"/>
          <p:cNvSpPr/>
          <p:nvPr/>
        </p:nvSpPr>
        <p:spPr>
          <a:xfrm>
            <a:off x="6036692" y="2851324"/>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Examination Tip</a:t>
            </a:r>
            <a:endParaRPr lang="en-US" sz="1200" dirty="0"/>
          </a:p>
        </p:txBody>
      </p:sp>
      <p:sp>
        <p:nvSpPr>
          <p:cNvPr id="12" name="Text 7"/>
          <p:cNvSpPr/>
          <p:nvPr/>
        </p:nvSpPr>
        <p:spPr>
          <a:xfrm>
            <a:off x="6036692" y="3117205"/>
            <a:ext cx="2633365" cy="568598"/>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Use the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diaphragm</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of the stethoscope at the apex. Radiation to the axilla is a hallmark distinguishing feature.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543550" y="0"/>
            <a:ext cx="3600450" cy="5143500"/>
          </a:xfrm>
          <a:prstGeom prst="rect">
            <a:avLst/>
          </a:prstGeom>
        </p:spPr>
      </p:pic>
      <p:sp>
        <p:nvSpPr>
          <p:cNvPr id="3" name="Text 0"/>
          <p:cNvSpPr/>
          <p:nvPr/>
        </p:nvSpPr>
        <p:spPr>
          <a:xfrm>
            <a:off x="473943" y="551706"/>
            <a:ext cx="3118024"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Mitral Stenosis (MS)</a:t>
            </a:r>
            <a:endParaRPr lang="en-US" sz="2450" dirty="0"/>
          </a:p>
        </p:txBody>
      </p:sp>
      <p:sp>
        <p:nvSpPr>
          <p:cNvPr id="4" name="Text 1"/>
          <p:cNvSpPr/>
          <p:nvPr/>
        </p:nvSpPr>
        <p:spPr>
          <a:xfrm>
            <a:off x="473943" y="1119113"/>
            <a:ext cx="4767114"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Usually caused by rheumatic heart disease. Leads to LA enlargement, AF, and pulmonary hypertension.</a:t>
            </a:r>
            <a:endParaRPr lang="en-US" sz="900" dirty="0"/>
          </a:p>
        </p:txBody>
      </p:sp>
      <p:sp>
        <p:nvSpPr>
          <p:cNvPr id="5" name="Shape 2"/>
          <p:cNvSpPr/>
          <p:nvPr/>
        </p:nvSpPr>
        <p:spPr>
          <a:xfrm>
            <a:off x="388665" y="1631454"/>
            <a:ext cx="2409602" cy="2960266"/>
          </a:xfrm>
          <a:prstGeom prst="roundRect">
            <a:avLst>
              <a:gd name="adj" fmla="val 11802"/>
            </a:avLst>
          </a:prstGeom>
          <a:solidFill>
            <a:srgbClr val="1D1D1B"/>
          </a:solidFill>
          <a:ln/>
        </p:spPr>
      </p:sp>
      <p:sp>
        <p:nvSpPr>
          <p:cNvPr id="6" name="Text 3"/>
          <p:cNvSpPr/>
          <p:nvPr/>
        </p:nvSpPr>
        <p:spPr>
          <a:xfrm>
            <a:off x="507132" y="1749921"/>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FFFFFF"/>
                </a:solidFill>
                <a:latin typeface="Barlow Bold" pitchFamily="34" charset="0"/>
                <a:ea typeface="Barlow Bold" pitchFamily="34" charset="-122"/>
                <a:cs typeface="Barlow Bold" pitchFamily="34" charset="-120"/>
              </a:rPr>
              <a:t>Murmur Character</a:t>
            </a:r>
            <a:endParaRPr lang="en-US" sz="1200" dirty="0"/>
          </a:p>
        </p:txBody>
      </p:sp>
      <p:sp>
        <p:nvSpPr>
          <p:cNvPr id="7" name="Text 4"/>
          <p:cNvSpPr/>
          <p:nvPr/>
        </p:nvSpPr>
        <p:spPr>
          <a:xfrm>
            <a:off x="507132" y="2063204"/>
            <a:ext cx="2172667" cy="1492523"/>
          </a:xfrm>
          <a:prstGeom prst="rect">
            <a:avLst/>
          </a:prstGeom>
          <a:noFill/>
          <a:ln/>
        </p:spPr>
        <p:txBody>
          <a:bodyPr wrap="square" lIns="0" tIns="0" rIns="0" bIns="0" rtlCol="0" anchor="t"/>
          <a:lstStyle/>
          <a:p>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Low-pitched, rumbling, mid-diastolic</a:t>
            </a:r>
            <a:endParaRPr lang="en-US" sz="900" dirty="0"/>
          </a:p>
          <a:p>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Best heard at apex with </a:t>
            </a:r>
            <a:pPr algn="l" marL="342900" indent="-342900">
              <a:lnSpc>
                <a:spcPts val="1450"/>
              </a:lnSpc>
              <a:buSzPct val="100000"/>
              <a:buChar char="•"/>
            </a:pPr>
            <a:r>
              <a:rPr lang="en-US" sz="900" b="1" dirty="0">
                <a:solidFill>
                  <a:srgbClr val="FFFFFF"/>
                </a:solidFill>
                <a:latin typeface="Montserrat" pitchFamily="34" charset="0"/>
                <a:ea typeface="Montserrat" pitchFamily="34" charset="-122"/>
                <a:cs typeface="Montserrat" pitchFamily="34" charset="-120"/>
              </a:rPr>
              <a:t>BELL</a:t>
            </a:r>
            <a:endParaRPr lang="en-US" sz="900" dirty="0"/>
          </a:p>
          <a:p>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Left lateral position + expiration</a:t>
            </a:r>
            <a:endParaRPr lang="en-US" sz="900" dirty="0"/>
          </a:p>
          <a:p>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Loud S1 (elevated LA pressure)</a:t>
            </a:r>
            <a:endParaRPr lang="en-US" sz="900" dirty="0"/>
          </a:p>
          <a:p>
            <a:pPr algn="l" marL="342900" indent="-342900">
              <a:lnSpc>
                <a:spcPts val="1450"/>
              </a:lnSpc>
              <a:buSzPct val="100000"/>
              <a:buChar char="•"/>
            </a:pPr>
            <a:r>
              <a:rPr lang="en-US" sz="900" dirty="0">
                <a:solidFill>
                  <a:srgbClr val="FFFFFF"/>
                </a:solidFill>
                <a:latin typeface="Montserrat" pitchFamily="34" charset="0"/>
                <a:ea typeface="Montserrat" pitchFamily="34" charset="-122"/>
                <a:cs typeface="Montserrat" pitchFamily="34" charset="-120"/>
              </a:rPr>
              <a:t>Opening snap after S2 — closer to S2 = more severe</a:t>
            </a:r>
            <a:endParaRPr lang="en-US" sz="900" dirty="0"/>
          </a:p>
        </p:txBody>
      </p:sp>
      <p:sp>
        <p:nvSpPr>
          <p:cNvPr id="8" name="Text 5"/>
          <p:cNvSpPr/>
          <p:nvPr/>
        </p:nvSpPr>
        <p:spPr>
          <a:xfrm>
            <a:off x="3006775" y="1749921"/>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2E3C4E"/>
                </a:solidFill>
                <a:latin typeface="Barlow Bold" pitchFamily="34" charset="0"/>
                <a:ea typeface="Barlow Bold" pitchFamily="34" charset="-122"/>
                <a:cs typeface="Barlow Bold" pitchFamily="34" charset="-120"/>
              </a:rPr>
              <a:t>Referral Criteria</a:t>
            </a:r>
            <a:endParaRPr lang="en-US" sz="1200" dirty="0"/>
          </a:p>
        </p:txBody>
      </p:sp>
      <p:sp>
        <p:nvSpPr>
          <p:cNvPr id="9" name="Text 6"/>
          <p:cNvSpPr/>
          <p:nvPr/>
        </p:nvSpPr>
        <p:spPr>
          <a:xfrm>
            <a:off x="3006775" y="2063204"/>
            <a:ext cx="2239045" cy="379065"/>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Refer if valve area </a:t>
            </a:r>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≤1.5 cm²</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 significant enough for intervention.</a:t>
            </a:r>
            <a:endParaRPr lang="en-US" sz="900" dirty="0"/>
          </a:p>
        </p:txBody>
      </p:sp>
      <p:sp>
        <p:nvSpPr>
          <p:cNvPr id="10" name="Text 7"/>
          <p:cNvSpPr/>
          <p:nvPr/>
        </p:nvSpPr>
        <p:spPr>
          <a:xfrm>
            <a:off x="3006775" y="2560737"/>
            <a:ext cx="1558975" cy="194816"/>
          </a:xfrm>
          <a:prstGeom prst="rect">
            <a:avLst/>
          </a:prstGeom>
          <a:noFill/>
          <a:ln/>
        </p:spPr>
        <p:txBody>
          <a:bodyPr wrap="none" lIns="0" tIns="0" rIns="0" bIns="0" rtlCol="0" anchor="t"/>
          <a:lstStyle/>
          <a:p>
            <a:pPr algn="l" indent="0" marL="0">
              <a:lnSpc>
                <a:spcPts val="1500"/>
              </a:lnSpc>
              <a:buNone/>
            </a:pPr>
            <a:r>
              <a:rPr lang="en-US" sz="1200" b="1" dirty="0">
                <a:solidFill>
                  <a:srgbClr val="2E3C4E"/>
                </a:solidFill>
                <a:latin typeface="Barlow Bold" pitchFamily="34" charset="0"/>
                <a:ea typeface="Barlow Bold" pitchFamily="34" charset="-122"/>
                <a:cs typeface="Barlow Bold" pitchFamily="34" charset="-120"/>
              </a:rPr>
              <a:t>Memory Aid</a:t>
            </a:r>
            <a:endParaRPr lang="en-US" sz="1200" dirty="0"/>
          </a:p>
        </p:txBody>
      </p:sp>
      <p:sp>
        <p:nvSpPr>
          <p:cNvPr id="11" name="Text 8"/>
          <p:cNvSpPr/>
          <p:nvPr/>
        </p:nvSpPr>
        <p:spPr>
          <a:xfrm>
            <a:off x="3006775" y="2874020"/>
            <a:ext cx="2239045" cy="568598"/>
          </a:xfrm>
          <a:prstGeom prst="rect">
            <a:avLst/>
          </a:prstGeom>
          <a:noFill/>
          <a:ln/>
        </p:spPr>
        <p:txBody>
          <a:bodyPr wrap="squar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"Wheelbarrow bumping" — bumpty-bumpty-bump. Low, rumbling quality at the apex.</a:t>
            </a:r>
            <a:endParaRPr lang="en-US" sz="900" dirty="0"/>
          </a:p>
        </p:txBody>
      </p:sp>
      <p:sp>
        <p:nvSpPr>
          <p:cNvPr id="12" name="Shape 9"/>
          <p:cNvSpPr/>
          <p:nvPr/>
        </p:nvSpPr>
        <p:spPr>
          <a:xfrm>
            <a:off x="3006775" y="3575893"/>
            <a:ext cx="2239045" cy="882551"/>
          </a:xfrm>
          <a:prstGeom prst="roundRect">
            <a:avLst>
              <a:gd name="adj" fmla="val 20138"/>
            </a:avLst>
          </a:prstGeom>
          <a:solidFill>
            <a:srgbClr val="B6D6FC"/>
          </a:solidFill>
          <a:ln/>
        </p:spPr>
      </p:sp>
      <p:pic>
        <p:nvPicPr>
          <p:cNvPr id="13" name="Image 1" descr="preencoded.png">    </p:cNvPr>
          <p:cNvPicPr>
            <a:picLocks noChangeAspect="1"/>
          </p:cNvPicPr>
          <p:nvPr/>
        </p:nvPicPr>
        <p:blipFill>
          <a:blip r:embed="rId2"/>
          <a:stretch>
            <a:fillRect/>
          </a:stretch>
        </p:blipFill>
        <p:spPr>
          <a:xfrm>
            <a:off x="3125242" y="3753669"/>
            <a:ext cx="148084" cy="118467"/>
          </a:xfrm>
          <a:prstGeom prst="rect">
            <a:avLst/>
          </a:prstGeom>
        </p:spPr>
      </p:pic>
      <p:sp>
        <p:nvSpPr>
          <p:cNvPr id="14" name="Text 10"/>
          <p:cNvSpPr/>
          <p:nvPr/>
        </p:nvSpPr>
        <p:spPr>
          <a:xfrm>
            <a:off x="3391793" y="3723977"/>
            <a:ext cx="1735559" cy="568598"/>
          </a:xfrm>
          <a:prstGeom prst="rect">
            <a:avLst/>
          </a:prstGeom>
          <a:noFill/>
          <a:ln/>
        </p:spPr>
        <p:txBody>
          <a:bodyPr wrap="square" lIns="0" tIns="0" rIns="0" bIns="0" rtlCol="0" anchor="t"/>
          <a:lstStyle/>
          <a:p>
            <a:pPr algn="l" indent="0" marL="0">
              <a:lnSpc>
                <a:spcPts val="1450"/>
              </a:lnSpc>
              <a:buNone/>
            </a:pPr>
            <a:r>
              <a:rPr lang="en-US" sz="900" dirty="0">
                <a:solidFill>
                  <a:srgbClr val="000000"/>
                </a:solidFill>
                <a:latin typeface="Montserrat" pitchFamily="34" charset="0"/>
                <a:ea typeface="Montserrat" pitchFamily="34" charset="-122"/>
                <a:cs typeface="Montserrat" pitchFamily="34" charset="-120"/>
              </a:rPr>
              <a:t>Bell for MS; Diaphragm for MR — a classic exam distinction.</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73943" y="1392808"/>
            <a:ext cx="4605263" cy="389706"/>
          </a:xfrm>
          <a:prstGeom prst="rect">
            <a:avLst/>
          </a:prstGeom>
          <a:noFill/>
          <a:ln/>
        </p:spPr>
        <p:txBody>
          <a:bodyPr wrap="none" lIns="0" tIns="0" rIns="0" bIns="0" rtlCol="0" anchor="t"/>
          <a:lstStyle/>
          <a:p>
            <a:pPr algn="l" indent="0" marL="0">
              <a:lnSpc>
                <a:spcPts val="3050"/>
              </a:lnSpc>
              <a:buNone/>
            </a:pPr>
            <a:r>
              <a:rPr lang="en-US" sz="2450" b="1" dirty="0">
                <a:solidFill>
                  <a:srgbClr val="2E3C4E"/>
                </a:solidFill>
                <a:latin typeface="Barlow Bold" pitchFamily="34" charset="0"/>
                <a:ea typeface="Barlow Bold" pitchFamily="34" charset="-122"/>
                <a:cs typeface="Barlow Bold" pitchFamily="34" charset="-120"/>
              </a:rPr>
              <a:t>Examination Technique Summary</a:t>
            </a:r>
            <a:endParaRPr lang="en-US" sz="2450" dirty="0"/>
          </a:p>
        </p:txBody>
      </p:sp>
      <p:sp>
        <p:nvSpPr>
          <p:cNvPr id="3" name="Text 1"/>
          <p:cNvSpPr/>
          <p:nvPr/>
        </p:nvSpPr>
        <p:spPr>
          <a:xfrm>
            <a:off x="473943" y="2019449"/>
            <a:ext cx="8196114" cy="189533"/>
          </a:xfrm>
          <a:prstGeom prst="rect">
            <a:avLst/>
          </a:prstGeom>
          <a:noFill/>
          <a:ln/>
        </p:spPr>
        <p:txBody>
          <a:bodyPr wrap="none" lIns="0" tIns="0" rIns="0" bIns="0" rtlCol="0" anchor="t"/>
          <a:lstStyle/>
          <a:p>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Positioning and technique are critical to hearing each murmur clearly.</a:t>
            </a:r>
            <a:endParaRPr lang="en-US" sz="900" dirty="0"/>
          </a:p>
        </p:txBody>
      </p:sp>
      <p:pic>
        <p:nvPicPr>
          <p:cNvPr id="4" name="Image 0" descr="preencoded.png">    </p:cNvPr>
          <p:cNvPicPr>
            <a:picLocks noChangeAspect="1"/>
          </p:cNvPicPr>
          <p:nvPr/>
        </p:nvPicPr>
        <p:blipFill>
          <a:blip r:embed="rId1"/>
          <a:stretch>
            <a:fillRect/>
          </a:stretch>
        </p:blipFill>
        <p:spPr>
          <a:xfrm>
            <a:off x="473943" y="2342257"/>
            <a:ext cx="426318" cy="426318"/>
          </a:xfrm>
          <a:prstGeom prst="rect">
            <a:avLst/>
          </a:prstGeom>
        </p:spPr>
      </p:pic>
      <p:sp>
        <p:nvSpPr>
          <p:cNvPr id="5" name="Text 2"/>
          <p:cNvSpPr/>
          <p:nvPr/>
        </p:nvSpPr>
        <p:spPr>
          <a:xfrm>
            <a:off x="1048345" y="2342257"/>
            <a:ext cx="1363563"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Mitral Stenosis</a:t>
            </a:r>
            <a:endParaRPr lang="en-US" sz="1200" dirty="0"/>
          </a:p>
        </p:txBody>
      </p:sp>
      <p:sp>
        <p:nvSpPr>
          <p:cNvPr id="6" name="Text 3"/>
          <p:cNvSpPr/>
          <p:nvPr/>
        </p:nvSpPr>
        <p:spPr>
          <a:xfrm>
            <a:off x="1048345" y="2608138"/>
            <a:ext cx="1363563" cy="947663"/>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Bell</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at apex · Left lateral position · Expiration · Listen for low rumble + opening snap</a:t>
            </a:r>
            <a:endParaRPr lang="en-US" sz="900" dirty="0"/>
          </a:p>
        </p:txBody>
      </p:sp>
      <p:pic>
        <p:nvPicPr>
          <p:cNvPr id="7" name="Image 1" descr="preencoded.png">    </p:cNvPr>
          <p:cNvPicPr>
            <a:picLocks noChangeAspect="1"/>
          </p:cNvPicPr>
          <p:nvPr/>
        </p:nvPicPr>
        <p:blipFill>
          <a:blip r:embed="rId2"/>
          <a:stretch>
            <a:fillRect/>
          </a:stretch>
        </p:blipFill>
        <p:spPr>
          <a:xfrm>
            <a:off x="2559993" y="2342257"/>
            <a:ext cx="426318" cy="426318"/>
          </a:xfrm>
          <a:prstGeom prst="rect">
            <a:avLst/>
          </a:prstGeom>
        </p:spPr>
      </p:pic>
      <p:sp>
        <p:nvSpPr>
          <p:cNvPr id="8" name="Text 4"/>
          <p:cNvSpPr/>
          <p:nvPr/>
        </p:nvSpPr>
        <p:spPr>
          <a:xfrm>
            <a:off x="3134395" y="2342257"/>
            <a:ext cx="1363563" cy="389632"/>
          </a:xfrm>
          <a:prstGeom prst="rect">
            <a:avLst/>
          </a:prstGeom>
          <a:noFill/>
          <a:ln/>
        </p:spPr>
        <p:txBody>
          <a:bodyPr wrap="squar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Aortic Regurgitation</a:t>
            </a:r>
            <a:endParaRPr lang="en-US" sz="1200" dirty="0"/>
          </a:p>
        </p:txBody>
      </p:sp>
      <p:sp>
        <p:nvSpPr>
          <p:cNvPr id="9" name="Text 5"/>
          <p:cNvSpPr/>
          <p:nvPr/>
        </p:nvSpPr>
        <p:spPr>
          <a:xfrm>
            <a:off x="3134395" y="2802954"/>
            <a:ext cx="1363563" cy="947663"/>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Diaphragm</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at LSE · Lean forward · Hold breath in expiration · Sounds like breath sounds</a:t>
            </a:r>
            <a:endParaRPr lang="en-US" sz="900" dirty="0"/>
          </a:p>
        </p:txBody>
      </p:sp>
      <p:pic>
        <p:nvPicPr>
          <p:cNvPr id="10" name="Image 2" descr="preencoded.png">    </p:cNvPr>
          <p:cNvPicPr>
            <a:picLocks noChangeAspect="1"/>
          </p:cNvPicPr>
          <p:nvPr/>
        </p:nvPicPr>
        <p:blipFill>
          <a:blip r:embed="rId3"/>
          <a:stretch>
            <a:fillRect/>
          </a:stretch>
        </p:blipFill>
        <p:spPr>
          <a:xfrm>
            <a:off x="4646042" y="2342257"/>
            <a:ext cx="426318" cy="426318"/>
          </a:xfrm>
          <a:prstGeom prst="rect">
            <a:avLst/>
          </a:prstGeom>
        </p:spPr>
      </p:pic>
      <p:sp>
        <p:nvSpPr>
          <p:cNvPr id="11" name="Text 6"/>
          <p:cNvSpPr/>
          <p:nvPr/>
        </p:nvSpPr>
        <p:spPr>
          <a:xfrm>
            <a:off x="5220444" y="2342257"/>
            <a:ext cx="1363563" cy="389632"/>
          </a:xfrm>
          <a:prstGeom prst="rect">
            <a:avLst/>
          </a:prstGeom>
          <a:noFill/>
          <a:ln/>
        </p:spPr>
        <p:txBody>
          <a:bodyPr wrap="squar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Mitral Regurgitation</a:t>
            </a:r>
            <a:endParaRPr lang="en-US" sz="1200" dirty="0"/>
          </a:p>
        </p:txBody>
      </p:sp>
      <p:sp>
        <p:nvSpPr>
          <p:cNvPr id="12" name="Text 7"/>
          <p:cNvSpPr/>
          <p:nvPr/>
        </p:nvSpPr>
        <p:spPr>
          <a:xfrm>
            <a:off x="5220444" y="2802954"/>
            <a:ext cx="1363563" cy="758130"/>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Diaphragm</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at apex · Radiates to axilla · Pansystolic blowing quality</a:t>
            </a:r>
            <a:endParaRPr lang="en-US" sz="900" dirty="0"/>
          </a:p>
        </p:txBody>
      </p:sp>
      <p:pic>
        <p:nvPicPr>
          <p:cNvPr id="13" name="Image 3" descr="preencoded.png">    </p:cNvPr>
          <p:cNvPicPr>
            <a:picLocks noChangeAspect="1"/>
          </p:cNvPicPr>
          <p:nvPr/>
        </p:nvPicPr>
        <p:blipFill>
          <a:blip r:embed="rId4"/>
          <a:stretch>
            <a:fillRect/>
          </a:stretch>
        </p:blipFill>
        <p:spPr>
          <a:xfrm>
            <a:off x="6732091" y="2342257"/>
            <a:ext cx="426318" cy="426318"/>
          </a:xfrm>
          <a:prstGeom prst="rect">
            <a:avLst/>
          </a:prstGeom>
        </p:spPr>
      </p:pic>
      <p:sp>
        <p:nvSpPr>
          <p:cNvPr id="14" name="Text 8"/>
          <p:cNvSpPr/>
          <p:nvPr/>
        </p:nvSpPr>
        <p:spPr>
          <a:xfrm>
            <a:off x="7306494" y="2342257"/>
            <a:ext cx="1363563" cy="194816"/>
          </a:xfrm>
          <a:prstGeom prst="rect">
            <a:avLst/>
          </a:prstGeom>
          <a:noFill/>
          <a:ln/>
        </p:spPr>
        <p:txBody>
          <a:bodyPr wrap="none" lIns="0" tIns="0" rIns="0" bIns="0" rtlCol="0" anchor="t"/>
          <a:lstStyle/>
          <a:p>
            <a:pPr algn="l" indent="0" marL="0">
              <a:lnSpc>
                <a:spcPts val="1500"/>
              </a:lnSpc>
              <a:buNone/>
            </a:pPr>
            <a:r>
              <a:rPr lang="en-US" sz="1200" b="1" dirty="0">
                <a:solidFill>
                  <a:srgbClr val="384653"/>
                </a:solidFill>
                <a:latin typeface="Barlow Bold" pitchFamily="34" charset="0"/>
                <a:ea typeface="Barlow Bold" pitchFamily="34" charset="-122"/>
                <a:cs typeface="Barlow Bold" pitchFamily="34" charset="-120"/>
              </a:rPr>
              <a:t>Aortic Stenosis</a:t>
            </a:r>
            <a:endParaRPr lang="en-US" sz="1200" dirty="0"/>
          </a:p>
        </p:txBody>
      </p:sp>
      <p:sp>
        <p:nvSpPr>
          <p:cNvPr id="15" name="Text 9"/>
          <p:cNvSpPr/>
          <p:nvPr/>
        </p:nvSpPr>
        <p:spPr>
          <a:xfrm>
            <a:off x="7306494" y="2608138"/>
            <a:ext cx="1363563" cy="947663"/>
          </a:xfrm>
          <a:prstGeom prst="rect">
            <a:avLst/>
          </a:prstGeom>
          <a:noFill/>
          <a:ln/>
        </p:spPr>
        <p:txBody>
          <a:bodyPr wrap="square" lIns="0" tIns="0" rIns="0" bIns="0" rtlCol="0" anchor="t"/>
          <a:lstStyle/>
          <a:p>
            <a:pPr algn="l" indent="0" marL="0">
              <a:lnSpc>
                <a:spcPts val="1450"/>
              </a:lnSpc>
              <a:buNone/>
            </a:pPr>
            <a:r>
              <a:rPr lang="en-US" sz="900" b="1" dirty="0">
                <a:solidFill>
                  <a:srgbClr val="384653"/>
                </a:solidFill>
                <a:latin typeface="Montserrat" pitchFamily="34" charset="0"/>
                <a:ea typeface="Montserrat" pitchFamily="34" charset="-122"/>
                <a:cs typeface="Montserrat" pitchFamily="34" charset="-120"/>
              </a:rPr>
              <a:t>Diaphragm</a:t>
            </a:r>
            <a:pPr algn="l" indent="0" marL="0">
              <a:lnSpc>
                <a:spcPts val="1450"/>
              </a:lnSpc>
              <a:buNone/>
            </a:pPr>
            <a:r>
              <a:rPr lang="en-US" sz="900" dirty="0">
                <a:solidFill>
                  <a:srgbClr val="384653"/>
                </a:solidFill>
                <a:latin typeface="Montserrat" pitchFamily="34" charset="0"/>
                <a:ea typeface="Montserrat" pitchFamily="34" charset="-122"/>
                <a:cs typeface="Montserrat" pitchFamily="34" charset="-120"/>
              </a:rPr>
              <a:t> at R 2nd ICS · Radiates to carotids · Harsh crescendo-decrescendo buzz</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2026-05-07T13:52:59Z</dcterms:created>
  <dcterms:modified xsi:type="dcterms:W3CDTF">2026-05-07T13:52:59Z</dcterms:modified>
</cp:coreProperties>
</file>