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37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3" Type="http://schemas.openxmlformats.org/officeDocument/2006/relationships/image" Target="../media/image2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4" Type="http://schemas.openxmlformats.org/officeDocument/2006/relationships/image" Target="../media/image9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2.png"/><Relationship Id="rId3" Type="http://schemas.openxmlformats.org/officeDocument/2006/relationships/image" Target="../media/image2.png"/><Relationship Id="rId21" Type="http://schemas.openxmlformats.org/officeDocument/2006/relationships/image" Target="../media/image185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0.png"/><Relationship Id="rId20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5" Type="http://schemas.openxmlformats.org/officeDocument/2006/relationships/image" Target="../media/image179.png"/><Relationship Id="rId10" Type="http://schemas.openxmlformats.org/officeDocument/2006/relationships/image" Target="../media/image175.png"/><Relationship Id="rId19" Type="http://schemas.openxmlformats.org/officeDocument/2006/relationships/image" Target="../media/image183.png"/><Relationship Id="rId4" Type="http://schemas.openxmlformats.org/officeDocument/2006/relationships/image" Target="../media/image9.png"/><Relationship Id="rId9" Type="http://schemas.openxmlformats.org/officeDocument/2006/relationships/image" Target="../media/image174.png"/><Relationship Id="rId14" Type="http://schemas.openxmlformats.org/officeDocument/2006/relationships/image" Target="../media/image101.png"/><Relationship Id="rId22" Type="http://schemas.openxmlformats.org/officeDocument/2006/relationships/image" Target="../media/image18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png"/><Relationship Id="rId18" Type="http://schemas.openxmlformats.org/officeDocument/2006/relationships/image" Target="../media/image200.png"/><Relationship Id="rId3" Type="http://schemas.openxmlformats.org/officeDocument/2006/relationships/image" Target="../media/image2.png"/><Relationship Id="rId21" Type="http://schemas.openxmlformats.org/officeDocument/2006/relationships/image" Target="../media/image203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17" Type="http://schemas.openxmlformats.org/officeDocument/2006/relationships/image" Target="../media/image19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8.pn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3.png"/><Relationship Id="rId5" Type="http://schemas.openxmlformats.org/officeDocument/2006/relationships/image" Target="../media/image187.png"/><Relationship Id="rId15" Type="http://schemas.openxmlformats.org/officeDocument/2006/relationships/image" Target="../media/image197.png"/><Relationship Id="rId10" Type="http://schemas.openxmlformats.org/officeDocument/2006/relationships/image" Target="../media/image192.png"/><Relationship Id="rId19" Type="http://schemas.openxmlformats.org/officeDocument/2006/relationships/image" Target="../media/image201.png"/><Relationship Id="rId4" Type="http://schemas.openxmlformats.org/officeDocument/2006/relationships/image" Target="../media/image9.pn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.png"/><Relationship Id="rId7" Type="http://schemas.openxmlformats.org/officeDocument/2006/relationships/image" Target="../media/image20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9.png"/><Relationship Id="rId9" Type="http://schemas.openxmlformats.org/officeDocument/2006/relationships/image" Target="../media/image2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3" Type="http://schemas.openxmlformats.org/officeDocument/2006/relationships/image" Target="../media/image2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png"/><Relationship Id="rId15" Type="http://schemas.openxmlformats.org/officeDocument/2006/relationships/image" Target="../media/image219.png"/><Relationship Id="rId10" Type="http://schemas.openxmlformats.org/officeDocument/2006/relationships/image" Target="../media/image214.png"/><Relationship Id="rId4" Type="http://schemas.openxmlformats.org/officeDocument/2006/relationships/image" Target="../media/image41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13" Type="http://schemas.openxmlformats.org/officeDocument/2006/relationships/image" Target="../media/image229.png"/><Relationship Id="rId18" Type="http://schemas.openxmlformats.org/officeDocument/2006/relationships/image" Target="../media/image234.png"/><Relationship Id="rId3" Type="http://schemas.openxmlformats.org/officeDocument/2006/relationships/image" Target="../media/image2.png"/><Relationship Id="rId7" Type="http://schemas.openxmlformats.org/officeDocument/2006/relationships/image" Target="../media/image223.png"/><Relationship Id="rId12" Type="http://schemas.openxmlformats.org/officeDocument/2006/relationships/image" Target="../media/image228.png"/><Relationship Id="rId17" Type="http://schemas.openxmlformats.org/officeDocument/2006/relationships/image" Target="../media/image23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2.png"/><Relationship Id="rId20" Type="http://schemas.openxmlformats.org/officeDocument/2006/relationships/image" Target="../media/image2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2.png"/><Relationship Id="rId11" Type="http://schemas.openxmlformats.org/officeDocument/2006/relationships/image" Target="../media/image227.png"/><Relationship Id="rId5" Type="http://schemas.openxmlformats.org/officeDocument/2006/relationships/image" Target="../media/image221.png"/><Relationship Id="rId15" Type="http://schemas.openxmlformats.org/officeDocument/2006/relationships/image" Target="../media/image231.png"/><Relationship Id="rId10" Type="http://schemas.openxmlformats.org/officeDocument/2006/relationships/image" Target="../media/image226.png"/><Relationship Id="rId19" Type="http://schemas.openxmlformats.org/officeDocument/2006/relationships/image" Target="../media/image235.png"/><Relationship Id="rId4" Type="http://schemas.openxmlformats.org/officeDocument/2006/relationships/image" Target="../media/image9.png"/><Relationship Id="rId9" Type="http://schemas.openxmlformats.org/officeDocument/2006/relationships/image" Target="../media/image225.png"/><Relationship Id="rId14" Type="http://schemas.openxmlformats.org/officeDocument/2006/relationships/image" Target="../media/image230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2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2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Relationship Id="rId27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9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2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26" Type="http://schemas.openxmlformats.org/officeDocument/2006/relationships/image" Target="../media/image114.png"/><Relationship Id="rId3" Type="http://schemas.openxmlformats.org/officeDocument/2006/relationships/image" Target="../media/image2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29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32" Type="http://schemas.openxmlformats.org/officeDocument/2006/relationships/image" Target="../media/image120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28" Type="http://schemas.openxmlformats.org/officeDocument/2006/relationships/image" Target="../media/image116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31" Type="http://schemas.openxmlformats.org/officeDocument/2006/relationships/image" Target="../media/image119.png"/><Relationship Id="rId4" Type="http://schemas.openxmlformats.org/officeDocument/2006/relationships/image" Target="../media/image9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Relationship Id="rId27" Type="http://schemas.openxmlformats.org/officeDocument/2006/relationships/image" Target="../media/image115.png"/><Relationship Id="rId30" Type="http://schemas.openxmlformats.org/officeDocument/2006/relationships/image" Target="../media/image1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2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4" Type="http://schemas.openxmlformats.org/officeDocument/2006/relationships/image" Target="../media/image9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3" Type="http://schemas.openxmlformats.org/officeDocument/2006/relationships/image" Target="../media/image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19" Type="http://schemas.openxmlformats.org/officeDocument/2006/relationships/image" Target="../media/image148.png"/><Relationship Id="rId4" Type="http://schemas.openxmlformats.org/officeDocument/2006/relationships/image" Target="../media/image41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2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9.png"/><Relationship Id="rId9" Type="http://schemas.openxmlformats.org/officeDocument/2006/relationships/image" Target="../media/image1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5750"/>
            <a:ext cx="2266950" cy="571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38250"/>
            <a:ext cx="6705600" cy="4572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187029"/>
            <a:ext cx="952500" cy="57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442371"/>
            <a:ext cx="4378821" cy="4191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1238250"/>
            <a:ext cx="5486400" cy="4572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810250"/>
            <a:ext cx="12192000" cy="104775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762000" y="2434679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180" dirty="0">
                <a:solidFill>
                  <a:srgbClr val="FFFFFF"/>
                </a:solidFill>
              </a:rPr>
              <a:t>BRADFORD VTS TEACHING DECK</a:t>
            </a:r>
            <a:endParaRPr lang="en-US" sz="1500" b="1" dirty="0"/>
          </a:p>
        </p:txBody>
      </p:sp>
      <p:sp>
        <p:nvSpPr>
          <p:cNvPr id="11" name="Text 1"/>
          <p:cNvSpPr/>
          <p:nvPr/>
        </p:nvSpPr>
        <p:spPr>
          <a:xfrm>
            <a:off x="762000" y="2863304"/>
            <a:ext cx="537210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C3E50"/>
                </a:solidFill>
              </a:rPr>
              <a:t>Hypertension in
Primary Care</a:t>
            </a:r>
            <a:endParaRPr lang="en-US" sz="4800" dirty="0"/>
          </a:p>
        </p:txBody>
      </p:sp>
      <p:sp>
        <p:nvSpPr>
          <p:cNvPr id="12" name="Text 2"/>
          <p:cNvSpPr/>
          <p:nvPr/>
        </p:nvSpPr>
        <p:spPr>
          <a:xfrm>
            <a:off x="952500" y="4442371"/>
            <a:ext cx="1012937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Primary Clinical Authority: NICE NG136 (Nov 2023 Update)</a:t>
            </a:r>
            <a:endParaRPr lang="en-US" sz="1200" dirty="0"/>
          </a:p>
        </p:txBody>
      </p:sp>
      <p:sp>
        <p:nvSpPr>
          <p:cNvPr id="13" name="Text 3"/>
          <p:cNvSpPr/>
          <p:nvPr/>
        </p:nvSpPr>
        <p:spPr>
          <a:xfrm>
            <a:off x="571500" y="6234113"/>
            <a:ext cx="5600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endParaRPr lang="en-US" sz="1050" dirty="0"/>
          </a:p>
        </p:txBody>
      </p:sp>
      <p:sp>
        <p:nvSpPr>
          <p:cNvPr id="14" name="Text 4"/>
          <p:cNvSpPr/>
          <p:nvPr/>
        </p:nvSpPr>
        <p:spPr>
          <a:xfrm>
            <a:off x="849085" y="4999584"/>
            <a:ext cx="4907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400" b="1" dirty="0">
                <a:solidFill>
                  <a:schemeClr val="bg1"/>
                </a:solidFill>
              </a:rPr>
              <a:t>Created:</a:t>
            </a:r>
            <a:r>
              <a:rPr lang="en-US" sz="1400" dirty="0">
                <a:solidFill>
                  <a:schemeClr val="bg1"/>
                </a:solidFill>
              </a:rPr>
              <a:t> May 2026</a:t>
            </a:r>
          </a:p>
        </p:txBody>
      </p:sp>
      <p:sp>
        <p:nvSpPr>
          <p:cNvPr id="15" name="Text 5"/>
          <p:cNvSpPr/>
          <p:nvPr/>
        </p:nvSpPr>
        <p:spPr>
          <a:xfrm>
            <a:off x="3234690" y="6234113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endParaRPr lang="en-US" sz="1050" dirty="0"/>
          </a:p>
        </p:txBody>
      </p:sp>
      <p:sp>
        <p:nvSpPr>
          <p:cNvPr id="16" name="Text 6"/>
          <p:cNvSpPr/>
          <p:nvPr/>
        </p:nvSpPr>
        <p:spPr>
          <a:xfrm>
            <a:off x="5072743" y="6234113"/>
            <a:ext cx="6547757" cy="3027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575"/>
              </a:lnSpc>
            </a:pPr>
            <a:r>
              <a:rPr lang="en-US" sz="105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Slides provided for educational purposes.  Check against latest NICE guidance &amp; BNF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76875" cy="262607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58193"/>
            <a:ext cx="2286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624905"/>
            <a:ext cx="5095875" cy="4429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2372" y="1904256"/>
            <a:ext cx="119063" cy="991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182118"/>
            <a:ext cx="5095875" cy="4429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3161" y="2461468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739330"/>
            <a:ext cx="5095875" cy="4429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3161" y="3018681"/>
            <a:ext cx="119063" cy="991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3850928"/>
            <a:ext cx="5476875" cy="262607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4074765"/>
            <a:ext cx="228600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441478"/>
            <a:ext cx="5095875" cy="44291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4998690"/>
            <a:ext cx="5095875" cy="4429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5555903"/>
            <a:ext cx="5095875" cy="4429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34355"/>
            <a:ext cx="5476875" cy="262607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258193"/>
            <a:ext cx="228600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624905"/>
            <a:ext cx="5095875" cy="44291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2182118"/>
            <a:ext cx="5095875" cy="44291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739330"/>
            <a:ext cx="5095875" cy="44291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850928"/>
            <a:ext cx="5476875" cy="262607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074765"/>
            <a:ext cx="228600" cy="1905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4441478"/>
            <a:ext cx="5095875" cy="4429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4998690"/>
            <a:ext cx="5095875" cy="44291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5555903"/>
            <a:ext cx="5095875" cy="442913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ACE Inhibitors: Practical Guide &amp; Monitoring</a:t>
            </a:r>
            <a:endParaRPr lang="en-US" sz="2100" dirty="0"/>
          </a:p>
        </p:txBody>
      </p:sp>
      <p:sp>
        <p:nvSpPr>
          <p:cNvPr id="29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30" name="Text 2"/>
          <p:cNvSpPr/>
          <p:nvPr/>
        </p:nvSpPr>
        <p:spPr>
          <a:xfrm>
            <a:off x="1009650" y="122485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Initiation &amp; Titration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762000" y="1624905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Ramipril</a:t>
            </a:r>
            <a:endParaRPr lang="en-US" sz="1125" dirty="0"/>
          </a:p>
        </p:txBody>
      </p:sp>
      <p:sp>
        <p:nvSpPr>
          <p:cNvPr id="32" name="Text 4"/>
          <p:cNvSpPr/>
          <p:nvPr/>
        </p:nvSpPr>
        <p:spPr>
          <a:xfrm>
            <a:off x="762000" y="1867793"/>
            <a:ext cx="78295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Start 2.5mg OD  Titrate to 10mg OD (target)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762000" y="2182118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Lisinopril</a:t>
            </a:r>
            <a:endParaRPr lang="en-US" sz="1125" dirty="0"/>
          </a:p>
        </p:txBody>
      </p:sp>
      <p:sp>
        <p:nvSpPr>
          <p:cNvPr id="34" name="Text 6"/>
          <p:cNvSpPr/>
          <p:nvPr/>
        </p:nvSpPr>
        <p:spPr>
          <a:xfrm>
            <a:off x="762000" y="2425005"/>
            <a:ext cx="65722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Start 5mg OD  Titrate to 20–40mg OD</a:t>
            </a:r>
            <a:endParaRPr lang="en-US" sz="1125" dirty="0"/>
          </a:p>
        </p:txBody>
      </p:sp>
      <p:sp>
        <p:nvSpPr>
          <p:cNvPr id="35" name="Text 7"/>
          <p:cNvSpPr/>
          <p:nvPr/>
        </p:nvSpPr>
        <p:spPr>
          <a:xfrm>
            <a:off x="762000" y="2739330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Perindopril</a:t>
            </a:r>
            <a:endParaRPr lang="en-US" sz="1125" dirty="0"/>
          </a:p>
        </p:txBody>
      </p:sp>
      <p:sp>
        <p:nvSpPr>
          <p:cNvPr id="36" name="Text 8"/>
          <p:cNvSpPr/>
          <p:nvPr/>
        </p:nvSpPr>
        <p:spPr>
          <a:xfrm>
            <a:off x="762000" y="2982218"/>
            <a:ext cx="55435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Start 4mg OD  Titrate to 8mg OD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1009650" y="404142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Key Contraindications</a:t>
            </a:r>
            <a:endParaRPr lang="en-US" sz="1350" dirty="0"/>
          </a:p>
        </p:txBody>
      </p:sp>
      <p:sp>
        <p:nvSpPr>
          <p:cNvPr id="38" name="Text 10"/>
          <p:cNvSpPr/>
          <p:nvPr/>
        </p:nvSpPr>
        <p:spPr>
          <a:xfrm>
            <a:off x="762000" y="4441478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Pregnancy</a:t>
            </a:r>
            <a:endParaRPr lang="en-US" sz="1125" dirty="0"/>
          </a:p>
        </p:txBody>
      </p:sp>
      <p:sp>
        <p:nvSpPr>
          <p:cNvPr id="39" name="Text 11"/>
          <p:cNvSpPr/>
          <p:nvPr/>
        </p:nvSpPr>
        <p:spPr>
          <a:xfrm>
            <a:off x="762000" y="4684365"/>
            <a:ext cx="97726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Known fetotoxic risk; avoid in women of childbearing age.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762000" y="4998690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Renal Pathology</a:t>
            </a:r>
            <a:endParaRPr lang="en-US" sz="1125" dirty="0"/>
          </a:p>
        </p:txBody>
      </p:sp>
      <p:sp>
        <p:nvSpPr>
          <p:cNvPr id="41" name="Text 13"/>
          <p:cNvSpPr/>
          <p:nvPr/>
        </p:nvSpPr>
        <p:spPr>
          <a:xfrm>
            <a:off x="762000" y="5241578"/>
            <a:ext cx="99441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Bilateral renal artery stenosis or severe aortic stenosis.</a:t>
            </a:r>
            <a:endParaRPr lang="en-US" sz="1125" dirty="0"/>
          </a:p>
        </p:txBody>
      </p:sp>
      <p:sp>
        <p:nvSpPr>
          <p:cNvPr id="42" name="Text 14"/>
          <p:cNvSpPr/>
          <p:nvPr/>
        </p:nvSpPr>
        <p:spPr>
          <a:xfrm>
            <a:off x="762000" y="5555903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Angioedema</a:t>
            </a:r>
            <a:endParaRPr lang="en-US" sz="1125" dirty="0"/>
          </a:p>
        </p:txBody>
      </p:sp>
      <p:sp>
        <p:nvSpPr>
          <p:cNvPr id="43" name="Text 15"/>
          <p:cNvSpPr/>
          <p:nvPr/>
        </p:nvSpPr>
        <p:spPr>
          <a:xfrm>
            <a:off x="762000" y="5798790"/>
            <a:ext cx="92583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History of ACEi-related angioedema (Stop immediately).</a:t>
            </a:r>
            <a:endParaRPr lang="en-US" sz="1125" dirty="0"/>
          </a:p>
        </p:txBody>
      </p:sp>
      <p:sp>
        <p:nvSpPr>
          <p:cNvPr id="44" name="Text 16"/>
          <p:cNvSpPr/>
          <p:nvPr/>
        </p:nvSpPr>
        <p:spPr>
          <a:xfrm>
            <a:off x="6772275" y="122485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Mandatory Monitoring</a:t>
            </a:r>
            <a:endParaRPr lang="en-US" sz="1350" dirty="0"/>
          </a:p>
        </p:txBody>
      </p:sp>
      <p:sp>
        <p:nvSpPr>
          <p:cNvPr id="45" name="Text 17"/>
          <p:cNvSpPr/>
          <p:nvPr/>
        </p:nvSpPr>
        <p:spPr>
          <a:xfrm>
            <a:off x="6524625" y="1624905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Pre-Treatment</a:t>
            </a:r>
            <a:endParaRPr lang="en-US" sz="1125" dirty="0"/>
          </a:p>
        </p:txBody>
      </p:sp>
      <p:sp>
        <p:nvSpPr>
          <p:cNvPr id="46" name="Text 18"/>
          <p:cNvSpPr/>
          <p:nvPr/>
        </p:nvSpPr>
        <p:spPr>
          <a:xfrm>
            <a:off x="6524625" y="1867793"/>
            <a:ext cx="56673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Check U&amp;E + Creatinine; withhold if Cr &gt;150 µmol/L.</a:t>
            </a:r>
            <a:endParaRPr lang="en-US" sz="1125" dirty="0"/>
          </a:p>
        </p:txBody>
      </p:sp>
      <p:sp>
        <p:nvSpPr>
          <p:cNvPr id="47" name="Text 19"/>
          <p:cNvSpPr/>
          <p:nvPr/>
        </p:nvSpPr>
        <p:spPr>
          <a:xfrm>
            <a:off x="6524625" y="2182118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Post-Initiation</a:t>
            </a:r>
            <a:endParaRPr lang="en-US" sz="1125" dirty="0"/>
          </a:p>
        </p:txBody>
      </p:sp>
      <p:sp>
        <p:nvSpPr>
          <p:cNvPr id="48" name="Text 20"/>
          <p:cNvSpPr/>
          <p:nvPr/>
        </p:nvSpPr>
        <p:spPr>
          <a:xfrm>
            <a:off x="6524625" y="2425005"/>
            <a:ext cx="56673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Repeat U&amp;E 1–2 weeks after starting or titrating dose.</a:t>
            </a:r>
            <a:endParaRPr lang="en-US" sz="1125" dirty="0"/>
          </a:p>
        </p:txBody>
      </p:sp>
      <p:sp>
        <p:nvSpPr>
          <p:cNvPr id="49" name="Text 21"/>
          <p:cNvSpPr/>
          <p:nvPr/>
        </p:nvSpPr>
        <p:spPr>
          <a:xfrm>
            <a:off x="6524625" y="2739330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Long-Term Review</a:t>
            </a:r>
            <a:endParaRPr lang="en-US" sz="1125" dirty="0"/>
          </a:p>
        </p:txBody>
      </p:sp>
      <p:sp>
        <p:nvSpPr>
          <p:cNvPr id="50" name="Text 22"/>
          <p:cNvSpPr/>
          <p:nvPr/>
        </p:nvSpPr>
        <p:spPr>
          <a:xfrm>
            <a:off x="6524625" y="2982218"/>
            <a:ext cx="56673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Annual check of U&amp;E, eGFR, and clinical side effects.</a:t>
            </a:r>
            <a:endParaRPr lang="en-US" sz="1125" dirty="0"/>
          </a:p>
        </p:txBody>
      </p:sp>
      <p:sp>
        <p:nvSpPr>
          <p:cNvPr id="51" name="Text 23"/>
          <p:cNvSpPr/>
          <p:nvPr/>
        </p:nvSpPr>
        <p:spPr>
          <a:xfrm>
            <a:off x="6772275" y="404142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Acceptable Variation</a:t>
            </a:r>
            <a:endParaRPr lang="en-US" sz="1350" dirty="0"/>
          </a:p>
        </p:txBody>
      </p:sp>
      <p:sp>
        <p:nvSpPr>
          <p:cNvPr id="52" name="Text 24"/>
          <p:cNvSpPr/>
          <p:nvPr/>
        </p:nvSpPr>
        <p:spPr>
          <a:xfrm>
            <a:off x="6524625" y="4441478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Creatinine Rise</a:t>
            </a:r>
            <a:endParaRPr lang="en-US" sz="1125" dirty="0"/>
          </a:p>
        </p:txBody>
      </p:sp>
      <p:sp>
        <p:nvSpPr>
          <p:cNvPr id="53" name="Text 25"/>
          <p:cNvSpPr/>
          <p:nvPr/>
        </p:nvSpPr>
        <p:spPr>
          <a:xfrm>
            <a:off x="6524625" y="4684365"/>
            <a:ext cx="56673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Accept up to 30% rise from baseline clinical value.</a:t>
            </a:r>
            <a:endParaRPr lang="en-US" sz="1125" dirty="0"/>
          </a:p>
        </p:txBody>
      </p:sp>
      <p:sp>
        <p:nvSpPr>
          <p:cNvPr id="54" name="Text 26"/>
          <p:cNvSpPr/>
          <p:nvPr/>
        </p:nvSpPr>
        <p:spPr>
          <a:xfrm>
            <a:off x="6524625" y="4998690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eGFR Reduction</a:t>
            </a:r>
            <a:endParaRPr lang="en-US" sz="1125" dirty="0"/>
          </a:p>
        </p:txBody>
      </p:sp>
      <p:sp>
        <p:nvSpPr>
          <p:cNvPr id="55" name="Text 27"/>
          <p:cNvSpPr/>
          <p:nvPr/>
        </p:nvSpPr>
        <p:spPr>
          <a:xfrm>
            <a:off x="6524625" y="5241578"/>
            <a:ext cx="56673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Accept fall up to 25%; if higher, seek specialist advice.</a:t>
            </a:r>
            <a:endParaRPr lang="en-US" sz="1125" dirty="0"/>
          </a:p>
        </p:txBody>
      </p:sp>
      <p:sp>
        <p:nvSpPr>
          <p:cNvPr id="56" name="Text 28"/>
          <p:cNvSpPr/>
          <p:nvPr/>
        </p:nvSpPr>
        <p:spPr>
          <a:xfrm>
            <a:off x="6524625" y="5555903"/>
            <a:ext cx="5000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Potassium (K⁺)</a:t>
            </a:r>
            <a:endParaRPr lang="en-US" sz="1125" dirty="0"/>
          </a:p>
        </p:txBody>
      </p:sp>
      <p:sp>
        <p:nvSpPr>
          <p:cNvPr id="57" name="Text 29"/>
          <p:cNvSpPr/>
          <p:nvPr/>
        </p:nvSpPr>
        <p:spPr>
          <a:xfrm>
            <a:off x="6524625" y="5798790"/>
            <a:ext cx="56673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Monitor closely; stop immediately if K⁺ &gt;6.0 mmol/L.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4381500" cy="249272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58193"/>
            <a:ext cx="28575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3717578"/>
            <a:ext cx="4381500" cy="249272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941415"/>
            <a:ext cx="28575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1034355"/>
            <a:ext cx="3214688" cy="209177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6375" y="1177230"/>
            <a:ext cx="2928938" cy="2857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86375" y="1215330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01063" y="1034355"/>
            <a:ext cx="3214688" cy="209177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43938" y="1177230"/>
            <a:ext cx="2928938" cy="2857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43938" y="1215330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43500" y="3269010"/>
            <a:ext cx="3214688" cy="209177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86375" y="3411885"/>
            <a:ext cx="2928938" cy="2857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6375" y="3449985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01063" y="3269010"/>
            <a:ext cx="3214688" cy="209177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43938" y="3411885"/>
            <a:ext cx="2928938" cy="2857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43938" y="3449985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43500" y="5551289"/>
            <a:ext cx="6572250" cy="65901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86375" y="5737920"/>
            <a:ext cx="285750" cy="2857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Cardiovascular Risk &amp; Special Populations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666750" y="643830"/>
            <a:ext cx="6400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&amp; NG238 CLINICAL GUIDANCE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1066800" y="1224855"/>
            <a:ext cx="46634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QRISK3 Risk Assessment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57250" y="1596330"/>
            <a:ext cx="381000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Tool Selection:</a:t>
            </a:r>
            <a:r>
              <a:rPr lang="en-US" sz="1088" dirty="0">
                <a:solidFill>
                  <a:srgbClr val="2C3E50"/>
                </a:solidFill>
              </a:rPr>
              <a:t> Prefer QRISK3 (NICE NG238) for primary prevention.</a:t>
            </a:r>
            <a:endParaRPr lang="en-US" sz="1088" dirty="0"/>
          </a:p>
        </p:txBody>
      </p:sp>
      <p:sp>
        <p:nvSpPr>
          <p:cNvPr id="27" name="Text 4"/>
          <p:cNvSpPr/>
          <p:nvPr/>
        </p:nvSpPr>
        <p:spPr>
          <a:xfrm>
            <a:off x="857250" y="2105918"/>
            <a:ext cx="10101943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When to Treat:</a:t>
            </a:r>
            <a:r>
              <a:rPr lang="en-US" sz="1088" dirty="0">
                <a:solidFill>
                  <a:srgbClr val="2C3E50"/>
                </a:solidFill>
              </a:rPr>
              <a:t> Offer Atorvastatin 20mg if 10-year risk ≥10%.</a:t>
            </a:r>
            <a:endParaRPr lang="en-US" sz="1088" dirty="0"/>
          </a:p>
        </p:txBody>
      </p:sp>
      <p:sp>
        <p:nvSpPr>
          <p:cNvPr id="28" name="Text 5"/>
          <p:cNvSpPr/>
          <p:nvPr/>
        </p:nvSpPr>
        <p:spPr>
          <a:xfrm>
            <a:off x="857250" y="2408337"/>
            <a:ext cx="381000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Exclusions:</a:t>
            </a:r>
            <a:r>
              <a:rPr lang="en-US" sz="1088" dirty="0">
                <a:solidFill>
                  <a:srgbClr val="2C3E50"/>
                </a:solidFill>
              </a:rPr>
              <a:t> Do not use tools for T1DM, eGFR &lt;60, or Familial Hypercholesterolaemia.</a:t>
            </a:r>
            <a:endParaRPr lang="en-US" sz="1088" dirty="0"/>
          </a:p>
        </p:txBody>
      </p:sp>
      <p:sp>
        <p:nvSpPr>
          <p:cNvPr id="29" name="Text 6"/>
          <p:cNvSpPr/>
          <p:nvPr/>
        </p:nvSpPr>
        <p:spPr>
          <a:xfrm>
            <a:off x="1066800" y="390807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Primary Prevention Nuances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857250" y="4279553"/>
            <a:ext cx="9470571" cy="2071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Aspirin:</a:t>
            </a:r>
            <a:r>
              <a:rPr lang="en-US" sz="1088" dirty="0">
                <a:solidFill>
                  <a:srgbClr val="2C3E50"/>
                </a:solidFill>
              </a:rPr>
              <a:t> Do NOT offer for primary prevention (NICE NG238).</a:t>
            </a:r>
            <a:endParaRPr lang="en-US" sz="1088" dirty="0"/>
          </a:p>
        </p:txBody>
      </p:sp>
      <p:sp>
        <p:nvSpPr>
          <p:cNvPr id="31" name="Text 8"/>
          <p:cNvSpPr/>
          <p:nvPr/>
        </p:nvSpPr>
        <p:spPr>
          <a:xfrm>
            <a:off x="857250" y="4581971"/>
            <a:ext cx="381000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Statin Review:</a:t>
            </a:r>
            <a:r>
              <a:rPr lang="en-US" sz="1088" dirty="0">
                <a:solidFill>
                  <a:srgbClr val="2C3E50"/>
                </a:solidFill>
              </a:rPr>
              <a:t> Assess non-fasting lipid profile 3 months after initiation.</a:t>
            </a:r>
            <a:endParaRPr lang="en-US" sz="1088" dirty="0"/>
          </a:p>
        </p:txBody>
      </p:sp>
      <p:sp>
        <p:nvSpPr>
          <p:cNvPr id="32" name="Text 9"/>
          <p:cNvSpPr/>
          <p:nvPr/>
        </p:nvSpPr>
        <p:spPr>
          <a:xfrm>
            <a:off x="857250" y="5091559"/>
            <a:ext cx="3810000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b="1" dirty="0">
                <a:solidFill>
                  <a:srgbClr val="2C3E50"/>
                </a:solidFill>
              </a:rPr>
              <a:t>Age &lt;60:</a:t>
            </a:r>
            <a:r>
              <a:rPr lang="en-US" sz="1088" dirty="0">
                <a:solidFill>
                  <a:srgbClr val="2C3E50"/>
                </a:solidFill>
              </a:rPr>
              <a:t> Consider treatment even if QRISK3 &lt;10% due to lifetime risk.</a:t>
            </a:r>
            <a:endParaRPr lang="en-US" sz="1088" dirty="0"/>
          </a:p>
        </p:txBody>
      </p:sp>
      <p:sp>
        <p:nvSpPr>
          <p:cNvPr id="33" name="Text 10"/>
          <p:cNvSpPr/>
          <p:nvPr/>
        </p:nvSpPr>
        <p:spPr>
          <a:xfrm>
            <a:off x="5572125" y="1177230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Pregnancy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5286375" y="1539180"/>
            <a:ext cx="2928938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34495E"/>
                </a:solidFill>
              </a:rPr>
              <a:t>First-line:</a:t>
            </a:r>
            <a:r>
              <a:rPr lang="en-US" sz="1013" dirty="0">
                <a:solidFill>
                  <a:srgbClr val="34495E"/>
                </a:solidFill>
              </a:rPr>
              <a:t> Labetalol; alternatives include Nifedipine or Methyldopa.
</a:t>
            </a:r>
            <a:r>
              <a:rPr lang="en-US" sz="1013" b="1" dirty="0">
                <a:solidFill>
                  <a:srgbClr val="34495E"/>
                </a:solidFill>
              </a:rPr>
              <a:t>Contraindicated:</a:t>
            </a:r>
            <a:r>
              <a:rPr lang="en-US" sz="1013" dirty="0">
                <a:solidFill>
                  <a:srgbClr val="34495E"/>
                </a:solidFill>
              </a:rPr>
              <a:t> ACEi/ARBs (fetotoxic).
</a:t>
            </a:r>
            <a:r>
              <a:rPr lang="en-US" sz="1013" b="1" dirty="0">
                <a:solidFill>
                  <a:srgbClr val="34495E"/>
                </a:solidFill>
              </a:rPr>
              <a:t>Target:</a:t>
            </a:r>
            <a:r>
              <a:rPr lang="en-US" sz="1013" dirty="0">
                <a:solidFill>
                  <a:srgbClr val="34495E"/>
                </a:solidFill>
              </a:rPr>
              <a:t> &lt;135/85 mmHg.</a:t>
            </a:r>
            <a:endParaRPr lang="en-US" sz="1013" dirty="0"/>
          </a:p>
        </p:txBody>
      </p:sp>
      <p:sp>
        <p:nvSpPr>
          <p:cNvPr id="35" name="Text 12"/>
          <p:cNvSpPr/>
          <p:nvPr/>
        </p:nvSpPr>
        <p:spPr>
          <a:xfrm>
            <a:off x="8929688" y="1177230"/>
            <a:ext cx="2621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Age ≥80 Years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8643938" y="1539180"/>
            <a:ext cx="2928938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34495E"/>
                </a:solidFill>
              </a:rPr>
              <a:t>Clinic Target:</a:t>
            </a:r>
            <a:r>
              <a:rPr lang="en-US" sz="1013" dirty="0">
                <a:solidFill>
                  <a:srgbClr val="34495E"/>
                </a:solidFill>
              </a:rPr>
              <a:t> &lt;150/90 mmHg.
</a:t>
            </a:r>
            <a:r>
              <a:rPr lang="en-US" sz="1013" b="1" dirty="0">
                <a:solidFill>
                  <a:srgbClr val="34495E"/>
                </a:solidFill>
              </a:rPr>
              <a:t>Monitoring:</a:t>
            </a:r>
            <a:r>
              <a:rPr lang="en-US" sz="1013" dirty="0">
                <a:solidFill>
                  <a:srgbClr val="34495E"/>
                </a:solidFill>
              </a:rPr>
              <a:t> Screen for postural hypotension (lying/standing BP).
</a:t>
            </a:r>
            <a:r>
              <a:rPr lang="en-US" sz="1013" b="1" dirty="0">
                <a:solidFill>
                  <a:srgbClr val="34495E"/>
                </a:solidFill>
              </a:rPr>
              <a:t>Considerations:</a:t>
            </a:r>
            <a:r>
              <a:rPr lang="en-US" sz="1013" dirty="0">
                <a:solidFill>
                  <a:srgbClr val="34495E"/>
                </a:solidFill>
              </a:rPr>
              <a:t> Balance benefits vs frailty.</a:t>
            </a:r>
            <a:endParaRPr lang="en-US" sz="1013" dirty="0"/>
          </a:p>
        </p:txBody>
      </p:sp>
      <p:sp>
        <p:nvSpPr>
          <p:cNvPr id="37" name="Text 14"/>
          <p:cNvSpPr/>
          <p:nvPr/>
        </p:nvSpPr>
        <p:spPr>
          <a:xfrm>
            <a:off x="5572125" y="3411885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Diabetes Mellitus</a:t>
            </a:r>
            <a:endParaRPr lang="en-US" sz="1200" dirty="0"/>
          </a:p>
        </p:txBody>
      </p:sp>
      <p:sp>
        <p:nvSpPr>
          <p:cNvPr id="38" name="Text 15"/>
          <p:cNvSpPr/>
          <p:nvPr/>
        </p:nvSpPr>
        <p:spPr>
          <a:xfrm>
            <a:off x="5286375" y="3773835"/>
            <a:ext cx="2928938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34495E"/>
                </a:solidFill>
              </a:rPr>
              <a:t>Intensive Control:</a:t>
            </a:r>
            <a:r>
              <a:rPr lang="en-US" sz="1013" dirty="0">
                <a:solidFill>
                  <a:srgbClr val="34495E"/>
                </a:solidFill>
              </a:rPr>
              <a:t> Target &lt;130/80 mmHg if tolerated.
</a:t>
            </a:r>
            <a:r>
              <a:rPr lang="en-US" sz="1013" b="1" dirty="0">
                <a:solidFill>
                  <a:srgbClr val="34495E"/>
                </a:solidFill>
              </a:rPr>
              <a:t>Step 1 Choice:</a:t>
            </a:r>
            <a:r>
              <a:rPr lang="en-US" sz="1013" dirty="0">
                <a:solidFill>
                  <a:srgbClr val="34495E"/>
                </a:solidFill>
              </a:rPr>
              <a:t> ACEi or ARB regardless of age/ethnicity (Renoprotective).</a:t>
            </a:r>
            <a:endParaRPr lang="en-US" sz="1013" dirty="0"/>
          </a:p>
        </p:txBody>
      </p:sp>
      <p:sp>
        <p:nvSpPr>
          <p:cNvPr id="39" name="Text 16"/>
          <p:cNvSpPr/>
          <p:nvPr/>
        </p:nvSpPr>
        <p:spPr>
          <a:xfrm>
            <a:off x="8929688" y="3411885"/>
            <a:ext cx="32623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Chronic Kidney Disease</a:t>
            </a:r>
            <a:endParaRPr lang="en-US" sz="1200" dirty="0"/>
          </a:p>
        </p:txBody>
      </p:sp>
      <p:sp>
        <p:nvSpPr>
          <p:cNvPr id="40" name="Text 17"/>
          <p:cNvSpPr/>
          <p:nvPr/>
        </p:nvSpPr>
        <p:spPr>
          <a:xfrm>
            <a:off x="8643938" y="3773835"/>
            <a:ext cx="2928938" cy="539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34495E"/>
                </a:solidFill>
              </a:rPr>
              <a:t>Proteinuria:</a:t>
            </a:r>
            <a:r>
              <a:rPr lang="en-US" sz="1013" dirty="0">
                <a:solidFill>
                  <a:srgbClr val="34495E"/>
                </a:solidFill>
              </a:rPr>
              <a:t> Use ACEi/ARB if ACR &gt;30mg/mmol.
</a:t>
            </a:r>
            <a:r>
              <a:rPr lang="en-US" sz="1013" b="1" dirty="0">
                <a:solidFill>
                  <a:srgbClr val="34495E"/>
                </a:solidFill>
              </a:rPr>
              <a:t>Target:</a:t>
            </a:r>
            <a:r>
              <a:rPr lang="en-US" sz="1013" dirty="0">
                <a:solidFill>
                  <a:srgbClr val="34495E"/>
                </a:solidFill>
              </a:rPr>
              <a:t> &lt;130/80 if ACR &gt;70.
</a:t>
            </a:r>
            <a:r>
              <a:rPr lang="en-US" sz="1013" b="1" dirty="0">
                <a:solidFill>
                  <a:srgbClr val="34495E"/>
                </a:solidFill>
              </a:rPr>
              <a:t>Safety:</a:t>
            </a:r>
            <a:r>
              <a:rPr lang="en-US" sz="1013" dirty="0">
                <a:solidFill>
                  <a:srgbClr val="34495E"/>
                </a:solidFill>
              </a:rPr>
              <a:t> Monitor K+ and Creatinine closely.</a:t>
            </a:r>
            <a:endParaRPr lang="en-US" sz="1013" dirty="0"/>
          </a:p>
        </p:txBody>
      </p:sp>
      <p:sp>
        <p:nvSpPr>
          <p:cNvPr id="41" name="Text 18"/>
          <p:cNvSpPr/>
          <p:nvPr/>
        </p:nvSpPr>
        <p:spPr>
          <a:xfrm>
            <a:off x="5715000" y="5694164"/>
            <a:ext cx="58578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Clinical Focus:</a:t>
            </a:r>
            <a:r>
              <a:rPr lang="en-US" sz="1050" dirty="0">
                <a:solidFill>
                  <a:srgbClr val="FFFFFF"/>
                </a:solidFill>
              </a:rPr>
              <a:t> Always prioritize ACEi/ARB in patients with proteinuria or Type 2 Diabetes to slow the progression of renal damage.</a:t>
            </a:r>
            <a:endParaRPr lang="en-US" sz="1050" dirty="0"/>
          </a:p>
        </p:txBody>
      </p:sp>
      <p:sp>
        <p:nvSpPr>
          <p:cNvPr id="42" name="Text 19"/>
          <p:cNvSpPr/>
          <p:nvPr/>
        </p:nvSpPr>
        <p:spPr>
          <a:xfrm>
            <a:off x="476250" y="6496050"/>
            <a:ext cx="11239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Slide 11 of 15 | Bradford VTS Teaching Deck | NICE NG136 (Nov 2023)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76875" cy="267369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24855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301055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643955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158305"/>
            <a:ext cx="178594" cy="17859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672655"/>
            <a:ext cx="178594" cy="17859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898553"/>
            <a:ext cx="5476875" cy="267369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089053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4165253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508153"/>
            <a:ext cx="178594" cy="1785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5022503"/>
            <a:ext cx="178594" cy="17859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5536853"/>
            <a:ext cx="178594" cy="17859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34355"/>
            <a:ext cx="5476875" cy="267369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224855"/>
            <a:ext cx="304800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6525" y="1301055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643955"/>
            <a:ext cx="178594" cy="17859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2158305"/>
            <a:ext cx="178594" cy="17859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2672655"/>
            <a:ext cx="178594" cy="178594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898553"/>
            <a:ext cx="5476875" cy="2673697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4089053"/>
            <a:ext cx="304800" cy="3048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86525" y="4165253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4508153"/>
            <a:ext cx="178594" cy="17859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5022503"/>
            <a:ext cx="178594" cy="178594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5819775"/>
            <a:ext cx="5095875" cy="561975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666750" y="285750"/>
            <a:ext cx="76809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Top Tips for GP Trainees</a:t>
            </a:r>
            <a:endParaRPr lang="en-US" sz="2100" dirty="0"/>
          </a:p>
        </p:txBody>
      </p:sp>
      <p:sp>
        <p:nvSpPr>
          <p:cNvPr id="30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31" name="Text 2"/>
          <p:cNvSpPr/>
          <p:nvPr/>
        </p:nvSpPr>
        <p:spPr>
          <a:xfrm>
            <a:off x="1085850" y="124866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Diagnosis &amp; Lifestyle</a:t>
            </a:r>
            <a:endParaRPr lang="en-US" sz="1350" dirty="0"/>
          </a:p>
        </p:txBody>
      </p:sp>
      <p:sp>
        <p:nvSpPr>
          <p:cNvPr id="32" name="Text 3"/>
          <p:cNvSpPr/>
          <p:nvPr/>
        </p:nvSpPr>
        <p:spPr>
          <a:xfrm>
            <a:off x="940594" y="1643955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Always confirm with ABPM or HBPM before diagnosing; white-coat effect is extremely common in primary care.</a:t>
            </a:r>
            <a:endParaRPr lang="en-US" sz="1125" dirty="0"/>
          </a:p>
        </p:txBody>
      </p:sp>
      <p:sp>
        <p:nvSpPr>
          <p:cNvPr id="33" name="Text 4"/>
          <p:cNvSpPr/>
          <p:nvPr/>
        </p:nvSpPr>
        <p:spPr>
          <a:xfrm>
            <a:off x="940594" y="2158305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Measure BP in </a:t>
            </a:r>
            <a:r>
              <a:rPr lang="en-US" sz="1125" b="1" dirty="0">
                <a:solidFill>
                  <a:srgbClr val="2C3E50"/>
                </a:solidFill>
              </a:rPr>
              <a:t>both arms</a:t>
            </a:r>
            <a:r>
              <a:rPr lang="en-US" sz="1125" dirty="0">
                <a:solidFill>
                  <a:srgbClr val="2C3E50"/>
                </a:solidFill>
              </a:rPr>
              <a:t> at first visit; use the arm with the higher reading for all future checks.</a:t>
            </a:r>
            <a:endParaRPr lang="en-US" sz="1125" dirty="0"/>
          </a:p>
        </p:txBody>
      </p:sp>
      <p:sp>
        <p:nvSpPr>
          <p:cNvPr id="34" name="Text 5"/>
          <p:cNvSpPr/>
          <p:nvPr/>
        </p:nvSpPr>
        <p:spPr>
          <a:xfrm>
            <a:off x="940594" y="2672655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Offer healthy lifestyle advice to </a:t>
            </a:r>
            <a:r>
              <a:rPr lang="en-US" sz="1125" b="1" dirty="0">
                <a:solidFill>
                  <a:srgbClr val="2C3E50"/>
                </a:solidFill>
              </a:rPr>
              <a:t>everyone</a:t>
            </a:r>
            <a:r>
              <a:rPr lang="en-US" sz="1125" dirty="0">
                <a:solidFill>
                  <a:srgbClr val="2C3E50"/>
                </a:solidFill>
              </a:rPr>
              <a:t> with raised BP (120–139/80–89), even if not hypertensive.</a:t>
            </a:r>
            <a:endParaRPr lang="en-US" sz="1125" dirty="0"/>
          </a:p>
        </p:txBody>
      </p:sp>
      <p:sp>
        <p:nvSpPr>
          <p:cNvPr id="35" name="Text 6"/>
          <p:cNvSpPr/>
          <p:nvPr/>
        </p:nvSpPr>
        <p:spPr>
          <a:xfrm>
            <a:off x="1085850" y="411286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Drug Selection Pearls</a:t>
            </a:r>
            <a:endParaRPr lang="en-US" sz="1350" dirty="0"/>
          </a:p>
        </p:txBody>
      </p:sp>
      <p:sp>
        <p:nvSpPr>
          <p:cNvPr id="36" name="Text 7"/>
          <p:cNvSpPr/>
          <p:nvPr/>
        </p:nvSpPr>
        <p:spPr>
          <a:xfrm>
            <a:off x="940594" y="4508153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Indapamide</a:t>
            </a:r>
            <a:r>
              <a:rPr lang="en-US" sz="1125" dirty="0">
                <a:solidFill>
                  <a:srgbClr val="2C3E50"/>
                </a:solidFill>
              </a:rPr>
              <a:t> is preferred over bendroflumethiazide due to superior cardiovascular outcome evidence.</a:t>
            </a:r>
            <a:endParaRPr lang="en-US" sz="1125" dirty="0"/>
          </a:p>
        </p:txBody>
      </p:sp>
      <p:sp>
        <p:nvSpPr>
          <p:cNvPr id="37" name="Text 8"/>
          <p:cNvSpPr/>
          <p:nvPr/>
        </p:nvSpPr>
        <p:spPr>
          <a:xfrm>
            <a:off x="940594" y="5022503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Black African/Caribbean patients: prefer </a:t>
            </a:r>
            <a:r>
              <a:rPr lang="en-US" sz="1125" b="1" dirty="0">
                <a:solidFill>
                  <a:srgbClr val="2C3E50"/>
                </a:solidFill>
              </a:rPr>
              <a:t>ARB or CCB</a:t>
            </a:r>
            <a:r>
              <a:rPr lang="en-US" sz="1125" dirty="0">
                <a:solidFill>
                  <a:srgbClr val="2C3E50"/>
                </a:solidFill>
              </a:rPr>
              <a:t>; ACEi are often less effective due to lower renin levels.</a:t>
            </a:r>
            <a:endParaRPr lang="en-US" sz="1125" dirty="0"/>
          </a:p>
        </p:txBody>
      </p:sp>
      <p:sp>
        <p:nvSpPr>
          <p:cNvPr id="38" name="Text 9"/>
          <p:cNvSpPr/>
          <p:nvPr/>
        </p:nvSpPr>
        <p:spPr>
          <a:xfrm>
            <a:off x="940594" y="5536853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Aspirin is </a:t>
            </a:r>
            <a:r>
              <a:rPr lang="en-US" sz="1125" b="1" dirty="0">
                <a:solidFill>
                  <a:srgbClr val="2C3E50"/>
                </a:solidFill>
              </a:rPr>
              <a:t>NOT</a:t>
            </a:r>
            <a:r>
              <a:rPr lang="en-US" sz="1125" dirty="0">
                <a:solidFill>
                  <a:srgbClr val="2C3E50"/>
                </a:solidFill>
              </a:rPr>
              <a:t> recommended for primary prevention of CVD in hypertension (NICE NG238).</a:t>
            </a:r>
            <a:endParaRPr lang="en-US" sz="1125" dirty="0"/>
          </a:p>
        </p:txBody>
      </p:sp>
      <p:sp>
        <p:nvSpPr>
          <p:cNvPr id="39" name="Text 10"/>
          <p:cNvSpPr/>
          <p:nvPr/>
        </p:nvSpPr>
        <p:spPr>
          <a:xfrm>
            <a:off x="6848475" y="124866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Critical Safety Warnings</a:t>
            </a:r>
            <a:endParaRPr lang="en-US" sz="1350" dirty="0"/>
          </a:p>
        </p:txBody>
      </p:sp>
      <p:sp>
        <p:nvSpPr>
          <p:cNvPr id="40" name="Text 11"/>
          <p:cNvSpPr/>
          <p:nvPr/>
        </p:nvSpPr>
        <p:spPr>
          <a:xfrm>
            <a:off x="6703219" y="1643955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DO NOT COMBINE ACEi + ARB:</a:t>
            </a:r>
            <a:r>
              <a:rPr lang="en-US" sz="1125" dirty="0">
                <a:solidFill>
                  <a:srgbClr val="2C3E50"/>
                </a:solidFill>
              </a:rPr>
              <a:t> This doubles side effects (renal risk, hyperkalaemia) without clinical benefit.</a:t>
            </a:r>
            <a:endParaRPr lang="en-US" sz="1125" dirty="0"/>
          </a:p>
        </p:txBody>
      </p:sp>
      <p:sp>
        <p:nvSpPr>
          <p:cNvPr id="41" name="Text 12"/>
          <p:cNvSpPr/>
          <p:nvPr/>
        </p:nvSpPr>
        <p:spPr>
          <a:xfrm>
            <a:off x="6703219" y="2158305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Check </a:t>
            </a:r>
            <a:r>
              <a:rPr lang="en-US" sz="1125" b="1" dirty="0">
                <a:solidFill>
                  <a:srgbClr val="2C3E50"/>
                </a:solidFill>
              </a:rPr>
              <a:t>Postural BP</a:t>
            </a:r>
            <a:r>
              <a:rPr lang="en-US" sz="1125" dirty="0">
                <a:solidFill>
                  <a:srgbClr val="2C3E50"/>
                </a:solidFill>
              </a:rPr>
              <a:t> in elderly, diabetics, and those on α-blockers (fall ≥20/10 mmHg is significant).</a:t>
            </a:r>
            <a:endParaRPr lang="en-US" sz="1125" dirty="0"/>
          </a:p>
        </p:txBody>
      </p:sp>
      <p:sp>
        <p:nvSpPr>
          <p:cNvPr id="42" name="Text 13"/>
          <p:cNvSpPr/>
          <p:nvPr/>
        </p:nvSpPr>
        <p:spPr>
          <a:xfrm>
            <a:off x="6703219" y="2672655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Monitor U&amp;Es: Stop ACEi/ARB if creatinine rises &gt;30% or K+ exceeds 6.0 mmol/L after initiation.</a:t>
            </a:r>
            <a:endParaRPr lang="en-US" sz="1125" dirty="0"/>
          </a:p>
        </p:txBody>
      </p:sp>
      <p:sp>
        <p:nvSpPr>
          <p:cNvPr id="43" name="Text 14"/>
          <p:cNvSpPr/>
          <p:nvPr/>
        </p:nvSpPr>
        <p:spPr>
          <a:xfrm>
            <a:off x="6848475" y="4112865"/>
            <a:ext cx="5343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Managing Step 4 Resistant HT</a:t>
            </a:r>
            <a:endParaRPr lang="en-US" sz="1350" dirty="0"/>
          </a:p>
        </p:txBody>
      </p:sp>
      <p:sp>
        <p:nvSpPr>
          <p:cNvPr id="44" name="Text 15"/>
          <p:cNvSpPr/>
          <p:nvPr/>
        </p:nvSpPr>
        <p:spPr>
          <a:xfrm>
            <a:off x="6703219" y="4508153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Before labeling as "resistant," check </a:t>
            </a:r>
            <a:r>
              <a:rPr lang="en-US" sz="1125" b="1" dirty="0">
                <a:solidFill>
                  <a:srgbClr val="2C3E50"/>
                </a:solidFill>
              </a:rPr>
              <a:t>adherence</a:t>
            </a:r>
            <a:r>
              <a:rPr lang="en-US" sz="1125" dirty="0">
                <a:solidFill>
                  <a:srgbClr val="2C3E50"/>
                </a:solidFill>
              </a:rPr>
              <a:t> (24h urine sodium or drug levels) and confirm with ABPM.</a:t>
            </a:r>
            <a:endParaRPr lang="en-US" sz="1125" dirty="0"/>
          </a:p>
        </p:txBody>
      </p:sp>
      <p:sp>
        <p:nvSpPr>
          <p:cNvPr id="45" name="Text 16"/>
          <p:cNvSpPr/>
          <p:nvPr/>
        </p:nvSpPr>
        <p:spPr>
          <a:xfrm>
            <a:off x="6703219" y="5022503"/>
            <a:ext cx="4822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Spironolactone (25mg)</a:t>
            </a:r>
            <a:r>
              <a:rPr lang="en-US" sz="1125" dirty="0">
                <a:solidFill>
                  <a:srgbClr val="2C3E50"/>
                </a:solidFill>
              </a:rPr>
              <a:t> is the first choice if K+ ≤4.5 mmol/L; use α- or β-blocker if K+ is higher.</a:t>
            </a:r>
            <a:endParaRPr lang="en-US" sz="1125" dirty="0"/>
          </a:p>
        </p:txBody>
      </p:sp>
      <p:sp>
        <p:nvSpPr>
          <p:cNvPr id="46" name="Text 17"/>
          <p:cNvSpPr/>
          <p:nvPr/>
        </p:nvSpPr>
        <p:spPr>
          <a:xfrm>
            <a:off x="6572250" y="5819775"/>
            <a:ext cx="4810125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C3E50"/>
                </a:solidFill>
              </a:rPr>
              <a:t>Expert Tip:</a:t>
            </a:r>
            <a:r>
              <a:rPr lang="en-US" sz="975" i="1" dirty="0">
                <a:solidFill>
                  <a:srgbClr val="2C3E50"/>
                </a:solidFill>
              </a:rPr>
              <a:t> Always re-check potassium and renal function 1 month after starting spironolactone to avoid life-threatening hyperkalaemia.</a:t>
            </a:r>
            <a:endParaRPr lang="en-US" sz="9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29250" cy="260226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327696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874740"/>
            <a:ext cx="5429250" cy="260226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4168080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034355"/>
            <a:ext cx="5429250" cy="260226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4625" y="1327696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874740"/>
            <a:ext cx="5429250" cy="260226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4625" y="4168080"/>
            <a:ext cx="214313" cy="17532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666750" y="285750"/>
            <a:ext cx="73609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and SCA Exam Pearls</a:t>
            </a:r>
            <a:endParaRPr lang="en-US" sz="2100" dirty="0"/>
          </a:p>
        </p:txBody>
      </p:sp>
      <p:sp>
        <p:nvSpPr>
          <p:cNvPr id="14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NG136 CLINICAL GUIDANCE</a:t>
            </a:r>
            <a:endParaRPr lang="en-US" sz="1050" dirty="0"/>
          </a:p>
        </p:txBody>
      </p:sp>
      <p:sp>
        <p:nvSpPr>
          <p:cNvPr id="15" name="Text 2"/>
          <p:cNvSpPr/>
          <p:nvPr/>
        </p:nvSpPr>
        <p:spPr>
          <a:xfrm>
            <a:off x="1042988" y="127248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High-Yield Theory</a:t>
            </a:r>
            <a:endParaRPr lang="en-US" sz="1500" dirty="0"/>
          </a:p>
        </p:txBody>
      </p:sp>
      <p:sp>
        <p:nvSpPr>
          <p:cNvPr id="16" name="Text 3"/>
          <p:cNvSpPr/>
          <p:nvPr/>
        </p:nvSpPr>
        <p:spPr>
          <a:xfrm>
            <a:off x="904875" y="1701105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2023 Update: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Offer lifestyle advice for "raised" BP (120–139/80–89 mmHg) even without diagnosis.</a:t>
            </a:r>
            <a:endParaRPr lang="en-US" sz="1275" dirty="0"/>
          </a:p>
        </p:txBody>
      </p:sp>
      <p:sp>
        <p:nvSpPr>
          <p:cNvPr id="17" name="Text 4"/>
          <p:cNvSpPr/>
          <p:nvPr/>
        </p:nvSpPr>
        <p:spPr>
          <a:xfrm>
            <a:off x="904875" y="2301180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 Thresholds: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Stage 1 is 140/90 clinic or 135/85 HBPM; Stage 2 is ≥160/100 clinic or ≥150/95 HBPM.</a:t>
            </a:r>
            <a:endParaRPr lang="en-US" sz="1275" dirty="0"/>
          </a:p>
        </p:txBody>
      </p:sp>
      <p:sp>
        <p:nvSpPr>
          <p:cNvPr id="18" name="Text 5"/>
          <p:cNvSpPr/>
          <p:nvPr/>
        </p:nvSpPr>
        <p:spPr>
          <a:xfrm>
            <a:off x="904875" y="2901255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BP ≥180/120 + papilloedema or retinal haemorrhage requires same-day emergency referral.</a:t>
            </a:r>
            <a:endParaRPr lang="en-US" sz="1275" dirty="0"/>
          </a:p>
        </p:txBody>
      </p:sp>
      <p:sp>
        <p:nvSpPr>
          <p:cNvPr id="19" name="Text 6"/>
          <p:cNvSpPr/>
          <p:nvPr/>
        </p:nvSpPr>
        <p:spPr>
          <a:xfrm>
            <a:off x="1042988" y="4112865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4 Selection Logic</a:t>
            </a:r>
            <a:endParaRPr lang="en-US" sz="1500" dirty="0"/>
          </a:p>
        </p:txBody>
      </p:sp>
      <p:sp>
        <p:nvSpPr>
          <p:cNvPr id="20" name="Text 7"/>
          <p:cNvSpPr/>
          <p:nvPr/>
        </p:nvSpPr>
        <p:spPr>
          <a:xfrm>
            <a:off x="904875" y="4541490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Serum K+: Add </a:t>
            </a: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Spironolactone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K+ ≤4.5; use </a:t>
            </a: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Alpha or Beta-blocker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K+ &gt;4.5.</a:t>
            </a:r>
            <a:endParaRPr lang="en-US" sz="1275" dirty="0"/>
          </a:p>
        </p:txBody>
      </p:sp>
      <p:sp>
        <p:nvSpPr>
          <p:cNvPr id="21" name="Text 8"/>
          <p:cNvSpPr/>
          <p:nvPr/>
        </p:nvSpPr>
        <p:spPr>
          <a:xfrm>
            <a:off x="6853238" y="1272480"/>
            <a:ext cx="533876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Patient Communication</a:t>
            </a:r>
            <a:endParaRPr lang="en-US" sz="1500" dirty="0"/>
          </a:p>
        </p:txBody>
      </p:sp>
      <p:sp>
        <p:nvSpPr>
          <p:cNvPr id="22" name="Text 9"/>
          <p:cNvSpPr/>
          <p:nvPr/>
        </p:nvSpPr>
        <p:spPr>
          <a:xfrm>
            <a:off x="6715125" y="1701105"/>
            <a:ext cx="47625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Plain English Analogy: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"High blood pressure is like water pressure being too high in a hose pipe—it strains the artery walls."</a:t>
            </a:r>
            <a:endParaRPr lang="en-US" sz="1275" dirty="0"/>
          </a:p>
        </p:txBody>
      </p:sp>
      <p:sp>
        <p:nvSpPr>
          <p:cNvPr id="23" name="Text 10"/>
          <p:cNvSpPr/>
          <p:nvPr/>
        </p:nvSpPr>
        <p:spPr>
          <a:xfrm>
            <a:off x="6853238" y="4112865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and Safety Netting</a:t>
            </a:r>
            <a:endParaRPr lang="en-US" sz="1500" dirty="0"/>
          </a:p>
        </p:txBody>
      </p:sp>
      <p:sp>
        <p:nvSpPr>
          <p:cNvPr id="24" name="Text 11"/>
          <p:cNvSpPr/>
          <p:nvPr/>
        </p:nvSpPr>
        <p:spPr>
          <a:xfrm>
            <a:off x="6715125" y="4541490"/>
            <a:ext cx="47625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NNT Explanation: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"For 100 people like you taking this for 5 years, about 2 avoid a stroke; most have no significant side effects."</a:t>
            </a:r>
            <a:endParaRPr lang="en-US" sz="1275" dirty="0"/>
          </a:p>
        </p:txBody>
      </p:sp>
      <p:sp>
        <p:nvSpPr>
          <p:cNvPr id="25" name="Text 12"/>
          <p:cNvSpPr/>
          <p:nvPr/>
        </p:nvSpPr>
        <p:spPr>
          <a:xfrm>
            <a:off x="6715125" y="5384453"/>
            <a:ext cx="4762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 Safety Net: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"Call 999 for sudden severe headache, visual changes, or chest pain."</a:t>
            </a:r>
            <a:endParaRPr lang="en-US" sz="12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90500"/>
            <a:ext cx="11239500" cy="6247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929580"/>
            <a:ext cx="11239500" cy="4095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047006"/>
            <a:ext cx="214313" cy="1745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491555"/>
            <a:ext cx="5476875" cy="243557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783556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346103"/>
            <a:ext cx="5019675" cy="3524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117628"/>
            <a:ext cx="5476875" cy="243557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409629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5972175"/>
            <a:ext cx="5019675" cy="3524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491555"/>
            <a:ext cx="5476875" cy="245462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783556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3365153"/>
            <a:ext cx="5019675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4098578"/>
            <a:ext cx="5476875" cy="245462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390579"/>
            <a:ext cx="285750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972175"/>
            <a:ext cx="5019675" cy="352425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22860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Red Flags and Emergency Clinical Features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666750" y="577155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21" name="Text 2"/>
          <p:cNvSpPr/>
          <p:nvPr/>
        </p:nvSpPr>
        <p:spPr>
          <a:xfrm>
            <a:off x="881063" y="929580"/>
            <a:ext cx="11310938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SAME-DAY SPECIALIST REFERRAL REQUIRED FOR ALL FEATURES BELOW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1133475" y="1748730"/>
            <a:ext cx="6172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Accelerated (Malignant) HTN</a:t>
            </a:r>
            <a:endParaRPr lang="en-US" sz="1500" dirty="0"/>
          </a:p>
        </p:txBody>
      </p:sp>
      <p:sp>
        <p:nvSpPr>
          <p:cNvPr id="23" name="Text 4"/>
          <p:cNvSpPr/>
          <p:nvPr/>
        </p:nvSpPr>
        <p:spPr>
          <a:xfrm>
            <a:off x="895350" y="2205930"/>
            <a:ext cx="1029246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Clinic BP ≥180/120 mmHg with target organ damage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895350" y="2577405"/>
            <a:ext cx="93028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Fundoscopy: Retinal haemorrhage or Papilloedema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895350" y="2948880"/>
            <a:ext cx="917085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Acute hypertensive retinopathy (Grade 3 or 4)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704850" y="3346103"/>
            <a:ext cx="47910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IMMEDIATE EMERGENCY ACTION</a:t>
            </a:r>
            <a:endParaRPr lang="en-US" sz="1050" dirty="0"/>
          </a:p>
        </p:txBody>
      </p:sp>
      <p:sp>
        <p:nvSpPr>
          <p:cNvPr id="27" name="Text 8"/>
          <p:cNvSpPr/>
          <p:nvPr/>
        </p:nvSpPr>
        <p:spPr>
          <a:xfrm>
            <a:off x="1133475" y="4374803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Neurological Features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895350" y="4832003"/>
            <a:ext cx="851107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New onset confusion or altered mental state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895350" y="5203478"/>
            <a:ext cx="910487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Sudden severe headache or visual loss/diplopia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895350" y="5574953"/>
            <a:ext cx="910487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New focal neurological deficit with severe HTN</a:t>
            </a:r>
            <a:endParaRPr lang="en-US" sz="1350" dirty="0"/>
          </a:p>
        </p:txBody>
      </p:sp>
      <p:sp>
        <p:nvSpPr>
          <p:cNvPr id="31" name="Text 12"/>
          <p:cNvSpPr/>
          <p:nvPr/>
        </p:nvSpPr>
        <p:spPr>
          <a:xfrm>
            <a:off x="704850" y="5972175"/>
            <a:ext cx="47910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EXCLUDE HYPERTENSIVE ENCEPHALOPATHY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6896100" y="174873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Acute Systemic Damage</a:t>
            </a:r>
            <a:endParaRPr lang="en-US" sz="1500" dirty="0"/>
          </a:p>
        </p:txBody>
      </p:sp>
      <p:sp>
        <p:nvSpPr>
          <p:cNvPr id="33" name="Text 14"/>
          <p:cNvSpPr/>
          <p:nvPr/>
        </p:nvSpPr>
        <p:spPr>
          <a:xfrm>
            <a:off x="6657975" y="2205930"/>
            <a:ext cx="5534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Acute chest pain or symptoms of Heart Failure</a:t>
            </a:r>
            <a:endParaRPr lang="en-US" sz="1350" dirty="0"/>
          </a:p>
        </p:txBody>
      </p:sp>
      <p:sp>
        <p:nvSpPr>
          <p:cNvPr id="34" name="Text 15"/>
          <p:cNvSpPr/>
          <p:nvPr/>
        </p:nvSpPr>
        <p:spPr>
          <a:xfrm>
            <a:off x="6657975" y="2577405"/>
            <a:ext cx="5534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Suspected Phaeochromocytoma: Labile BP + Sweating</a:t>
            </a:r>
            <a:endParaRPr lang="en-US" sz="1350" dirty="0"/>
          </a:p>
        </p:txBody>
      </p:sp>
      <p:sp>
        <p:nvSpPr>
          <p:cNvPr id="35" name="Text 16"/>
          <p:cNvSpPr/>
          <p:nvPr/>
        </p:nvSpPr>
        <p:spPr>
          <a:xfrm>
            <a:off x="6657975" y="2948880"/>
            <a:ext cx="5534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Signs of Acute Kidney Injury (AKI) or Pulmonary Oedema</a:t>
            </a:r>
            <a:endParaRPr lang="en-US" sz="1350" dirty="0"/>
          </a:p>
        </p:txBody>
      </p:sp>
      <p:sp>
        <p:nvSpPr>
          <p:cNvPr id="36" name="Text 17"/>
          <p:cNvSpPr/>
          <p:nvPr/>
        </p:nvSpPr>
        <p:spPr>
          <a:xfrm>
            <a:off x="6467475" y="3365153"/>
            <a:ext cx="47910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HOSPITAL ADMISSION REQUIRED</a:t>
            </a:r>
            <a:endParaRPr lang="en-US" sz="1050" dirty="0"/>
          </a:p>
        </p:txBody>
      </p:sp>
      <p:sp>
        <p:nvSpPr>
          <p:cNvPr id="37" name="Text 18"/>
          <p:cNvSpPr/>
          <p:nvPr/>
        </p:nvSpPr>
        <p:spPr>
          <a:xfrm>
            <a:off x="6896100" y="4355753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Pregnancy Red Flags</a:t>
            </a:r>
            <a:endParaRPr lang="en-US" sz="1500" dirty="0"/>
          </a:p>
        </p:txBody>
      </p:sp>
      <p:sp>
        <p:nvSpPr>
          <p:cNvPr id="38" name="Text 19"/>
          <p:cNvSpPr/>
          <p:nvPr/>
        </p:nvSpPr>
        <p:spPr>
          <a:xfrm>
            <a:off x="6657975" y="4812953"/>
            <a:ext cx="5534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Hypertension after 20 weeks with new Proteinuria</a:t>
            </a:r>
            <a:endParaRPr lang="en-US" sz="1350" dirty="0"/>
          </a:p>
        </p:txBody>
      </p:sp>
      <p:sp>
        <p:nvSpPr>
          <p:cNvPr id="39" name="Text 20"/>
          <p:cNvSpPr/>
          <p:nvPr/>
        </p:nvSpPr>
        <p:spPr>
          <a:xfrm>
            <a:off x="6657975" y="5184428"/>
            <a:ext cx="5534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Suspected Pre-eclampsia or Eclampsia</a:t>
            </a:r>
            <a:endParaRPr lang="en-US" sz="1350" dirty="0"/>
          </a:p>
        </p:txBody>
      </p:sp>
      <p:sp>
        <p:nvSpPr>
          <p:cNvPr id="40" name="Text 21"/>
          <p:cNvSpPr/>
          <p:nvPr/>
        </p:nvSpPr>
        <p:spPr>
          <a:xfrm>
            <a:off x="6657975" y="5555903"/>
            <a:ext cx="5534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Severe headache/epigastric pain in pregnancy</a:t>
            </a:r>
            <a:endParaRPr lang="en-US" sz="1350" dirty="0"/>
          </a:p>
        </p:txBody>
      </p:sp>
      <p:sp>
        <p:nvSpPr>
          <p:cNvPr id="41" name="Text 22"/>
          <p:cNvSpPr/>
          <p:nvPr/>
        </p:nvSpPr>
        <p:spPr>
          <a:xfrm>
            <a:off x="6467475" y="5972175"/>
            <a:ext cx="47910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URGENT OBSTETRIC ASSESSMENT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76875" cy="445204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315343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834455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394347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954238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514130"/>
            <a:ext cx="95250" cy="952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4074021"/>
            <a:ext cx="95250" cy="95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34355"/>
            <a:ext cx="5476875" cy="445204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315343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834455"/>
            <a:ext cx="95250" cy="76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4789" y="1830288"/>
            <a:ext cx="119063" cy="991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181076"/>
            <a:ext cx="95250" cy="8453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740968"/>
            <a:ext cx="95250" cy="8453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253234"/>
            <a:ext cx="5000625" cy="63341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981896"/>
            <a:ext cx="5000625" cy="8286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90855" y="4349055"/>
            <a:ext cx="119063" cy="991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6250" y="5772150"/>
            <a:ext cx="11239500" cy="8001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4375" y="5963096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29619" y="5972175"/>
            <a:ext cx="9048006" cy="40005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Common Pitfalls &amp; Quick Recall Summary</a:t>
            </a:r>
            <a:endParaRPr lang="en-US" sz="2100" dirty="0"/>
          </a:p>
        </p:txBody>
      </p:sp>
      <p:sp>
        <p:nvSpPr>
          <p:cNvPr id="25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1114425" y="1272480"/>
            <a:ext cx="3771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30" dirty="0">
                <a:solidFill>
                  <a:srgbClr val="C0392B"/>
                </a:solidFill>
              </a:rPr>
              <a:t>Common Pitfalls</a:t>
            </a:r>
            <a:endParaRPr lang="en-US" sz="1650" dirty="0"/>
          </a:p>
        </p:txBody>
      </p:sp>
      <p:sp>
        <p:nvSpPr>
          <p:cNvPr id="27" name="Text 3"/>
          <p:cNvSpPr/>
          <p:nvPr/>
        </p:nvSpPr>
        <p:spPr>
          <a:xfrm>
            <a:off x="923925" y="1777305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Single Reading Error:</a:t>
            </a:r>
            <a:r>
              <a:rPr lang="en-US" sz="1200" dirty="0">
                <a:solidFill>
                  <a:srgbClr val="2C3E50"/>
                </a:solidFill>
              </a:rPr>
              <a:t> Diagnosing based on one clinic reading without ABPM/HBPM confirmation.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923925" y="2337197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Missed Asymmetry:</a:t>
            </a:r>
            <a:r>
              <a:rPr lang="en-US" sz="1200" dirty="0">
                <a:solidFill>
                  <a:srgbClr val="2C3E50"/>
                </a:solidFill>
              </a:rPr>
              <a:t> Not measuring both arms at first visit (can miss arterial disease).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923925" y="2897088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Dangerous Combo:</a:t>
            </a:r>
            <a:r>
              <a:rPr lang="en-US" sz="1200" dirty="0">
                <a:solidFill>
                  <a:srgbClr val="2C3E50"/>
                </a:solidFill>
              </a:rPr>
              <a:t> Combining </a:t>
            </a:r>
            <a:r>
              <a:rPr lang="en-US" sz="1200" b="1" dirty="0">
                <a:solidFill>
                  <a:srgbClr val="C0392B"/>
                </a:solidFill>
              </a:rPr>
              <a:t>ACEi + ARB</a:t>
            </a:r>
            <a:r>
              <a:rPr lang="en-US" sz="1200" dirty="0">
                <a:solidFill>
                  <a:srgbClr val="2C3E50"/>
                </a:solidFill>
              </a:rPr>
              <a:t> (causes renal impairment and hyperkalaemia).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923925" y="3456980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Drug Choice:</a:t>
            </a:r>
            <a:r>
              <a:rPr lang="en-US" sz="1200" dirty="0">
                <a:solidFill>
                  <a:srgbClr val="2C3E50"/>
                </a:solidFill>
              </a:rPr>
              <a:t> Using bendroflumethiazide instead of </a:t>
            </a:r>
            <a:r>
              <a:rPr lang="en-US" sz="1200" b="1" dirty="0">
                <a:solidFill>
                  <a:srgbClr val="C0392B"/>
                </a:solidFill>
              </a:rPr>
              <a:t>indapamide</a:t>
            </a:r>
            <a:r>
              <a:rPr lang="en-US" sz="1200" dirty="0">
                <a:solidFill>
                  <a:srgbClr val="2C3E50"/>
                </a:solidFill>
              </a:rPr>
              <a:t> (better CV outcome data).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923925" y="4016871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Monitoring Fail:</a:t>
            </a:r>
            <a:r>
              <a:rPr lang="en-US" sz="1200" dirty="0">
                <a:solidFill>
                  <a:srgbClr val="2C3E50"/>
                </a:solidFill>
              </a:rPr>
              <a:t> Forgetting to check K⁺ before adding spironolactone or checking postural BP in elderly.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6877050" y="1272480"/>
            <a:ext cx="45262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30" dirty="0">
                <a:solidFill>
                  <a:srgbClr val="E67E22"/>
                </a:solidFill>
              </a:rPr>
              <a:t>Quick Recall Guide</a:t>
            </a:r>
            <a:endParaRPr lang="en-US" sz="1650" dirty="0"/>
          </a:p>
        </p:txBody>
      </p:sp>
      <p:sp>
        <p:nvSpPr>
          <p:cNvPr id="33" name="Text 9"/>
          <p:cNvSpPr/>
          <p:nvPr/>
        </p:nvSpPr>
        <p:spPr>
          <a:xfrm>
            <a:off x="6686550" y="1777305"/>
            <a:ext cx="5505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Stage 1 HT:</a:t>
            </a:r>
            <a:r>
              <a:rPr lang="en-US" sz="1200" dirty="0">
                <a:solidFill>
                  <a:srgbClr val="2C3E50"/>
                </a:solidFill>
              </a:rPr>
              <a:t> Clinic 140/90–159/99  ABPM/HBPM ≥135/85.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6686550" y="2123926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Step 1 Drug:</a:t>
            </a:r>
            <a:r>
              <a:rPr lang="en-US" sz="1200" dirty="0">
                <a:solidFill>
                  <a:srgbClr val="2C3E50"/>
                </a:solidFill>
              </a:rPr>
              <a:t> ACEi/ARB if &lt;55y or T2DM; CCB if ≥55y or Black ethnicity.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6686550" y="2683818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Step 4 (Resistant):</a:t>
            </a:r>
            <a:r>
              <a:rPr lang="en-US" sz="1200" dirty="0">
                <a:solidFill>
                  <a:srgbClr val="2C3E50"/>
                </a:solidFill>
              </a:rPr>
              <a:t> Add spironolactone if </a:t>
            </a:r>
            <a:r>
              <a:rPr lang="en-US" sz="1200" b="1" dirty="0">
                <a:solidFill>
                  <a:srgbClr val="E67E22"/>
                </a:solidFill>
              </a:rPr>
              <a:t>K⁺ ≤4.5</a:t>
            </a:r>
            <a:r>
              <a:rPr lang="en-US" sz="1200" dirty="0">
                <a:solidFill>
                  <a:srgbClr val="2C3E50"/>
                </a:solidFill>
              </a:rPr>
              <a:t>; else alpha/beta-blocker.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6619875" y="3348484"/>
            <a:ext cx="47148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TREATMENT TARGETS (CLINIC)</a:t>
            </a:r>
            <a:endParaRPr lang="en-US" sz="975" dirty="0"/>
          </a:p>
        </p:txBody>
      </p:sp>
      <p:sp>
        <p:nvSpPr>
          <p:cNvPr id="37" name="Text 13"/>
          <p:cNvSpPr/>
          <p:nvPr/>
        </p:nvSpPr>
        <p:spPr>
          <a:xfrm>
            <a:off x="6619875" y="3534221"/>
            <a:ext cx="5572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Age &lt;80: &lt;140/90 | Age ≥80: &lt;150/90</a:t>
            </a:r>
            <a:endParaRPr lang="en-US" sz="1350" dirty="0"/>
          </a:p>
        </p:txBody>
      </p:sp>
      <p:sp>
        <p:nvSpPr>
          <p:cNvPr id="38" name="Text 14"/>
          <p:cNvSpPr/>
          <p:nvPr/>
        </p:nvSpPr>
        <p:spPr>
          <a:xfrm>
            <a:off x="6619875" y="4077146"/>
            <a:ext cx="47148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CVD PREVENTION</a:t>
            </a:r>
            <a:endParaRPr lang="en-US" sz="975" dirty="0"/>
          </a:p>
        </p:txBody>
      </p:sp>
      <p:sp>
        <p:nvSpPr>
          <p:cNvPr id="39" name="Text 15"/>
          <p:cNvSpPr/>
          <p:nvPr/>
        </p:nvSpPr>
        <p:spPr>
          <a:xfrm>
            <a:off x="6619875" y="4262884"/>
            <a:ext cx="5572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QRISK3 ≥10%  Atorvastatin 20mg</a:t>
            </a:r>
            <a:endParaRPr lang="en-US" sz="1350" dirty="0"/>
          </a:p>
        </p:txBody>
      </p:sp>
      <p:sp>
        <p:nvSpPr>
          <p:cNvPr id="40" name="Text 16"/>
          <p:cNvSpPr/>
          <p:nvPr/>
        </p:nvSpPr>
        <p:spPr>
          <a:xfrm>
            <a:off x="6619875" y="4558159"/>
            <a:ext cx="471487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C0392B"/>
                </a:solidFill>
              </a:rPr>
              <a:t>NO Aspirin for primary prevention</a:t>
            </a:r>
            <a:endParaRPr lang="en-US" sz="825" dirty="0"/>
          </a:p>
        </p:txBody>
      </p:sp>
      <p:sp>
        <p:nvSpPr>
          <p:cNvPr id="41" name="Text 17"/>
          <p:cNvSpPr/>
          <p:nvPr/>
        </p:nvSpPr>
        <p:spPr>
          <a:xfrm>
            <a:off x="1023938" y="5915025"/>
            <a:ext cx="1715244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 Rapid Fire Recap</a:t>
            </a:r>
            <a:endParaRPr lang="en-US" sz="1350" dirty="0"/>
          </a:p>
        </p:txBody>
      </p:sp>
      <p:sp>
        <p:nvSpPr>
          <p:cNvPr id="42" name="Text 18"/>
          <p:cNvSpPr/>
          <p:nvPr/>
        </p:nvSpPr>
        <p:spPr>
          <a:xfrm>
            <a:off x="2429619" y="5972175"/>
            <a:ext cx="319697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1. Rule of Halves?</a:t>
            </a:r>
            <a:r>
              <a:rPr lang="en-US" sz="1050" dirty="0">
                <a:solidFill>
                  <a:srgbClr val="FFFFFF"/>
                </a:solidFill>
              </a:rPr>
              <a:t> 50% diagnosed, treated, controlled.</a:t>
            </a:r>
            <a:endParaRPr lang="en-US" sz="1050" dirty="0"/>
          </a:p>
        </p:txBody>
      </p:sp>
      <p:sp>
        <p:nvSpPr>
          <p:cNvPr id="43" name="Text 19"/>
          <p:cNvSpPr/>
          <p:nvPr/>
        </p:nvSpPr>
        <p:spPr>
          <a:xfrm>
            <a:off x="6007596" y="5972175"/>
            <a:ext cx="244122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2. ACEi side effect?</a:t>
            </a:r>
            <a:r>
              <a:rPr lang="en-US" sz="1050" dirty="0">
                <a:solidFill>
                  <a:srgbClr val="FFFFFF"/>
                </a:solidFill>
              </a:rPr>
              <a:t> Dry cough (10-15%).</a:t>
            </a:r>
            <a:endParaRPr lang="en-US" sz="1050" dirty="0"/>
          </a:p>
        </p:txBody>
      </p:sp>
      <p:sp>
        <p:nvSpPr>
          <p:cNvPr id="44" name="Text 20"/>
          <p:cNvSpPr/>
          <p:nvPr/>
        </p:nvSpPr>
        <p:spPr>
          <a:xfrm>
            <a:off x="8829824" y="5972175"/>
            <a:ext cx="264780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3. HBPM duration?</a:t>
            </a:r>
            <a:r>
              <a:rPr lang="en-US" sz="1050" dirty="0">
                <a:solidFill>
                  <a:srgbClr val="FFFFFF"/>
                </a:solidFill>
              </a:rPr>
              <a:t> 4-7 days (discard Day 1).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129605"/>
            <a:ext cx="4381500" cy="2838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53443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758255"/>
            <a:ext cx="142875" cy="114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072580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586930"/>
            <a:ext cx="142875" cy="12233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091755"/>
            <a:ext cx="4000500" cy="685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158555"/>
            <a:ext cx="4381500" cy="24136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38239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5044380"/>
            <a:ext cx="4000500" cy="8667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43500" y="1129605"/>
            <a:ext cx="6572250" cy="544264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4000" y="1353443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0" y="1720155"/>
            <a:ext cx="1890861" cy="4286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24861" y="1720155"/>
            <a:ext cx="1964978" cy="4286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89839" y="1720155"/>
            <a:ext cx="2335411" cy="4286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34000" y="2148780"/>
            <a:ext cx="1890861" cy="4286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24861" y="2148780"/>
            <a:ext cx="1964978" cy="4286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89839" y="2148780"/>
            <a:ext cx="2335411" cy="4286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34000" y="2577405"/>
            <a:ext cx="6191250" cy="4286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34000" y="2577405"/>
            <a:ext cx="1890861" cy="4286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24861" y="2577405"/>
            <a:ext cx="1964978" cy="4286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89839" y="2577405"/>
            <a:ext cx="2335411" cy="4286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334000" y="3006030"/>
            <a:ext cx="6191250" cy="4286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34000" y="3006030"/>
            <a:ext cx="1890861" cy="4286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224861" y="3006030"/>
            <a:ext cx="1964978" cy="4286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89839" y="3006030"/>
            <a:ext cx="2335411" cy="4286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334000" y="3434655"/>
            <a:ext cx="6191250" cy="42862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34000" y="3434655"/>
            <a:ext cx="1890861" cy="428625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224861" y="3434655"/>
            <a:ext cx="1964978" cy="42862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189839" y="3434655"/>
            <a:ext cx="2335411" cy="42862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334000" y="3863280"/>
            <a:ext cx="6191250" cy="4286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334000" y="3863280"/>
            <a:ext cx="1890861" cy="428625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24861" y="3863280"/>
            <a:ext cx="1964978" cy="428625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189839" y="3863280"/>
            <a:ext cx="2335411" cy="42862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334000" y="4482405"/>
            <a:ext cx="3024188" cy="749498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501063" y="4482405"/>
            <a:ext cx="3024188" cy="749498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334000" y="5374779"/>
            <a:ext cx="6191250" cy="376238"/>
          </a:xfrm>
          <a:prstGeom prst="rect">
            <a:avLst/>
          </a:prstGeom>
        </p:spPr>
      </p:pic>
      <p:sp>
        <p:nvSpPr>
          <p:cNvPr id="40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Epidemiology and Classification of Hypertension</a:t>
            </a:r>
            <a:endParaRPr lang="en-US" sz="2100" dirty="0"/>
          </a:p>
        </p:txBody>
      </p:sp>
      <p:sp>
        <p:nvSpPr>
          <p:cNvPr id="41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42" name="Text 2"/>
          <p:cNvSpPr/>
          <p:nvPr/>
        </p:nvSpPr>
        <p:spPr>
          <a:xfrm>
            <a:off x="1019175" y="1320105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UK Epidemiology</a:t>
            </a:r>
            <a:endParaRPr lang="en-US" sz="1350" dirty="0"/>
          </a:p>
        </p:txBody>
      </p:sp>
      <p:sp>
        <p:nvSpPr>
          <p:cNvPr id="43" name="Text 3"/>
          <p:cNvSpPr/>
          <p:nvPr/>
        </p:nvSpPr>
        <p:spPr>
          <a:xfrm>
            <a:off x="904875" y="1720155"/>
            <a:ext cx="8172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~14 million adults (1 in 4) are hypertensive.</a:t>
            </a:r>
            <a:endParaRPr lang="en-US" sz="1125" dirty="0"/>
          </a:p>
        </p:txBody>
      </p:sp>
      <p:sp>
        <p:nvSpPr>
          <p:cNvPr id="44" name="Text 4"/>
          <p:cNvSpPr/>
          <p:nvPr/>
        </p:nvSpPr>
        <p:spPr>
          <a:xfrm>
            <a:off x="904875" y="2034480"/>
            <a:ext cx="3762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Leading preventable cause of premature death (Stroke, MI, HF, Renal failure).</a:t>
            </a:r>
            <a:endParaRPr lang="en-US" sz="1125" dirty="0"/>
          </a:p>
        </p:txBody>
      </p:sp>
      <p:sp>
        <p:nvSpPr>
          <p:cNvPr id="45" name="Text 5"/>
          <p:cNvSpPr/>
          <p:nvPr/>
        </p:nvSpPr>
        <p:spPr>
          <a:xfrm>
            <a:off x="904875" y="2548830"/>
            <a:ext cx="3762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QOF incentivizes recording, diagnosis, and treatment targets.</a:t>
            </a:r>
            <a:endParaRPr lang="en-US" sz="1125" dirty="0"/>
          </a:p>
        </p:txBody>
      </p:sp>
      <p:sp>
        <p:nvSpPr>
          <p:cNvPr id="46" name="Text 6"/>
          <p:cNvSpPr/>
          <p:nvPr/>
        </p:nvSpPr>
        <p:spPr>
          <a:xfrm>
            <a:off x="666750" y="3234630"/>
            <a:ext cx="13335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E67E22"/>
                </a:solidFill>
              </a:rPr>
              <a:t>50%</a:t>
            </a:r>
            <a:endParaRPr lang="en-US" sz="1650" dirty="0"/>
          </a:p>
        </p:txBody>
      </p:sp>
      <p:sp>
        <p:nvSpPr>
          <p:cNvPr id="47" name="Text 7"/>
          <p:cNvSpPr/>
          <p:nvPr/>
        </p:nvSpPr>
        <p:spPr>
          <a:xfrm>
            <a:off x="1019026" y="3615630"/>
            <a:ext cx="628799" cy="114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7F8C8D"/>
                </a:solidFill>
              </a:rPr>
              <a:t>DIAGNOSED</a:t>
            </a:r>
            <a:endParaRPr lang="en-US" sz="825" dirty="0"/>
          </a:p>
        </p:txBody>
      </p:sp>
      <p:sp>
        <p:nvSpPr>
          <p:cNvPr id="48" name="Text 8"/>
          <p:cNvSpPr/>
          <p:nvPr/>
        </p:nvSpPr>
        <p:spPr>
          <a:xfrm>
            <a:off x="2000250" y="3234630"/>
            <a:ext cx="13335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E67E22"/>
                </a:solidFill>
              </a:rPr>
              <a:t>50%</a:t>
            </a:r>
            <a:endParaRPr lang="en-US" sz="1650" dirty="0"/>
          </a:p>
        </p:txBody>
      </p:sp>
      <p:sp>
        <p:nvSpPr>
          <p:cNvPr id="49" name="Text 9"/>
          <p:cNvSpPr/>
          <p:nvPr/>
        </p:nvSpPr>
        <p:spPr>
          <a:xfrm>
            <a:off x="2426345" y="3615630"/>
            <a:ext cx="481310" cy="114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7F8C8D"/>
                </a:solidFill>
              </a:rPr>
              <a:t>TREATED</a:t>
            </a:r>
            <a:endParaRPr lang="en-US" sz="825" dirty="0"/>
          </a:p>
        </p:txBody>
      </p:sp>
      <p:sp>
        <p:nvSpPr>
          <p:cNvPr id="50" name="Text 10"/>
          <p:cNvSpPr/>
          <p:nvPr/>
        </p:nvSpPr>
        <p:spPr>
          <a:xfrm>
            <a:off x="3333750" y="3234630"/>
            <a:ext cx="13335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E67E22"/>
                </a:solidFill>
              </a:rPr>
              <a:t>50%</a:t>
            </a:r>
            <a:endParaRPr lang="en-US" sz="1650" dirty="0"/>
          </a:p>
        </p:txBody>
      </p:sp>
      <p:sp>
        <p:nvSpPr>
          <p:cNvPr id="51" name="Text 11"/>
          <p:cNvSpPr/>
          <p:nvPr/>
        </p:nvSpPr>
        <p:spPr>
          <a:xfrm>
            <a:off x="3642420" y="3615630"/>
            <a:ext cx="716161" cy="114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7F8C8D"/>
                </a:solidFill>
              </a:rPr>
              <a:t>CONTROLLED</a:t>
            </a:r>
            <a:endParaRPr lang="en-US" sz="825" dirty="0"/>
          </a:p>
        </p:txBody>
      </p:sp>
      <p:sp>
        <p:nvSpPr>
          <p:cNvPr id="52" name="Text 12"/>
          <p:cNvSpPr/>
          <p:nvPr/>
        </p:nvSpPr>
        <p:spPr>
          <a:xfrm>
            <a:off x="1019175" y="4349055"/>
            <a:ext cx="6858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Why Treat? (Impact per 10mmHg ↓)</a:t>
            </a:r>
            <a:endParaRPr lang="en-US" sz="1350" dirty="0"/>
          </a:p>
        </p:txBody>
      </p:sp>
      <p:sp>
        <p:nvSpPr>
          <p:cNvPr id="53" name="Text 13"/>
          <p:cNvSpPr/>
          <p:nvPr/>
        </p:nvSpPr>
        <p:spPr>
          <a:xfrm>
            <a:off x="666750" y="4749105"/>
            <a:ext cx="9654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Reducing Systolic BP by 10 mmHg significantly lowers risks:</a:t>
            </a:r>
            <a:endParaRPr lang="en-US" sz="1050" dirty="0"/>
          </a:p>
        </p:txBody>
      </p:sp>
      <p:sp>
        <p:nvSpPr>
          <p:cNvPr id="54" name="Text 14"/>
          <p:cNvSpPr/>
          <p:nvPr/>
        </p:nvSpPr>
        <p:spPr>
          <a:xfrm>
            <a:off x="809625" y="5282505"/>
            <a:ext cx="1174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~35%</a:t>
            </a:r>
            <a:endParaRPr lang="en-US" sz="1350" dirty="0"/>
          </a:p>
        </p:txBody>
      </p:sp>
      <p:sp>
        <p:nvSpPr>
          <p:cNvPr id="55" name="Text 15"/>
          <p:cNvSpPr/>
          <p:nvPr/>
        </p:nvSpPr>
        <p:spPr>
          <a:xfrm>
            <a:off x="1129010" y="5606355"/>
            <a:ext cx="535781" cy="114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BDC3C7"/>
                </a:solidFill>
              </a:rPr>
              <a:t>Stroke Risk</a:t>
            </a:r>
            <a:endParaRPr lang="en-US" sz="825" dirty="0"/>
          </a:p>
        </p:txBody>
      </p:sp>
      <p:sp>
        <p:nvSpPr>
          <p:cNvPr id="56" name="Text 16"/>
          <p:cNvSpPr/>
          <p:nvPr/>
        </p:nvSpPr>
        <p:spPr>
          <a:xfrm>
            <a:off x="2079575" y="5282505"/>
            <a:ext cx="1174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~25%</a:t>
            </a:r>
            <a:endParaRPr lang="en-US" sz="1350" dirty="0"/>
          </a:p>
        </p:txBody>
      </p:sp>
      <p:sp>
        <p:nvSpPr>
          <p:cNvPr id="57" name="Text 17"/>
          <p:cNvSpPr/>
          <p:nvPr/>
        </p:nvSpPr>
        <p:spPr>
          <a:xfrm>
            <a:off x="2492276" y="5606355"/>
            <a:ext cx="349300" cy="114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BDC3C7"/>
                </a:solidFill>
              </a:rPr>
              <a:t>MI Risk</a:t>
            </a:r>
            <a:endParaRPr lang="en-US" sz="825" dirty="0"/>
          </a:p>
        </p:txBody>
      </p:sp>
      <p:sp>
        <p:nvSpPr>
          <p:cNvPr id="58" name="Text 18"/>
          <p:cNvSpPr/>
          <p:nvPr/>
        </p:nvSpPr>
        <p:spPr>
          <a:xfrm>
            <a:off x="3349526" y="5282505"/>
            <a:ext cx="117484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~50%</a:t>
            </a:r>
            <a:endParaRPr lang="en-US" sz="1350" dirty="0"/>
          </a:p>
        </p:txBody>
      </p:sp>
      <p:sp>
        <p:nvSpPr>
          <p:cNvPr id="59" name="Text 19"/>
          <p:cNvSpPr/>
          <p:nvPr/>
        </p:nvSpPr>
        <p:spPr>
          <a:xfrm>
            <a:off x="3634085" y="5606355"/>
            <a:ext cx="605582" cy="114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BDC3C7"/>
                </a:solidFill>
              </a:rPr>
              <a:t>Heart Failure</a:t>
            </a:r>
            <a:endParaRPr lang="en-US" sz="825" dirty="0"/>
          </a:p>
        </p:txBody>
      </p:sp>
      <p:sp>
        <p:nvSpPr>
          <p:cNvPr id="60" name="Text 20"/>
          <p:cNvSpPr/>
          <p:nvPr/>
        </p:nvSpPr>
        <p:spPr>
          <a:xfrm>
            <a:off x="666750" y="6006405"/>
            <a:ext cx="400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NNT to prevent one major CVD event: ~50 patients over 5 years (Stage 1, high risk).</a:t>
            </a:r>
            <a:endParaRPr lang="en-US" sz="900" dirty="0"/>
          </a:p>
        </p:txBody>
      </p:sp>
      <p:sp>
        <p:nvSpPr>
          <p:cNvPr id="61" name="Text 21"/>
          <p:cNvSpPr/>
          <p:nvPr/>
        </p:nvSpPr>
        <p:spPr>
          <a:xfrm>
            <a:off x="5686425" y="132010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NICE Classification (NG136)</a:t>
            </a:r>
            <a:endParaRPr lang="en-US" sz="1350" dirty="0"/>
          </a:p>
        </p:txBody>
      </p:sp>
      <p:sp>
        <p:nvSpPr>
          <p:cNvPr id="62" name="Text 22"/>
          <p:cNvSpPr/>
          <p:nvPr/>
        </p:nvSpPr>
        <p:spPr>
          <a:xfrm>
            <a:off x="5476875" y="1720155"/>
            <a:ext cx="160511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Category</a:t>
            </a:r>
            <a:endParaRPr lang="en-US" sz="1050" dirty="0"/>
          </a:p>
        </p:txBody>
      </p:sp>
      <p:sp>
        <p:nvSpPr>
          <p:cNvPr id="63" name="Text 23"/>
          <p:cNvSpPr/>
          <p:nvPr/>
        </p:nvSpPr>
        <p:spPr>
          <a:xfrm>
            <a:off x="7367736" y="1720155"/>
            <a:ext cx="246149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Clinic (Office) BP</a:t>
            </a:r>
            <a:endParaRPr lang="en-US" sz="1050" dirty="0"/>
          </a:p>
        </p:txBody>
      </p:sp>
      <p:sp>
        <p:nvSpPr>
          <p:cNvPr id="64" name="Text 24"/>
          <p:cNvSpPr/>
          <p:nvPr/>
        </p:nvSpPr>
        <p:spPr>
          <a:xfrm>
            <a:off x="9332714" y="1720155"/>
            <a:ext cx="238749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ABPM/HBPM Average</a:t>
            </a:r>
            <a:endParaRPr lang="en-US" sz="1050" dirty="0"/>
          </a:p>
        </p:txBody>
      </p:sp>
      <p:sp>
        <p:nvSpPr>
          <p:cNvPr id="65" name="Text 25"/>
          <p:cNvSpPr/>
          <p:nvPr/>
        </p:nvSpPr>
        <p:spPr>
          <a:xfrm>
            <a:off x="5476875" y="2148780"/>
            <a:ext cx="160511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Optimal</a:t>
            </a:r>
            <a:endParaRPr lang="en-US" sz="1050" dirty="0"/>
          </a:p>
        </p:txBody>
      </p:sp>
      <p:sp>
        <p:nvSpPr>
          <p:cNvPr id="66" name="Text 26"/>
          <p:cNvSpPr/>
          <p:nvPr/>
        </p:nvSpPr>
        <p:spPr>
          <a:xfrm>
            <a:off x="7367736" y="2148780"/>
            <a:ext cx="237032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&lt;120 / 80 mmHg</a:t>
            </a:r>
            <a:endParaRPr lang="en-US" sz="1050" dirty="0"/>
          </a:p>
        </p:txBody>
      </p:sp>
      <p:sp>
        <p:nvSpPr>
          <p:cNvPr id="67" name="Text 27"/>
          <p:cNvSpPr/>
          <p:nvPr/>
        </p:nvSpPr>
        <p:spPr>
          <a:xfrm>
            <a:off x="9332714" y="2148780"/>
            <a:ext cx="20496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—</a:t>
            </a:r>
            <a:endParaRPr lang="en-US" sz="1050" dirty="0"/>
          </a:p>
        </p:txBody>
      </p:sp>
      <p:sp>
        <p:nvSpPr>
          <p:cNvPr id="68" name="Text 28"/>
          <p:cNvSpPr/>
          <p:nvPr/>
        </p:nvSpPr>
        <p:spPr>
          <a:xfrm>
            <a:off x="5476875" y="2577405"/>
            <a:ext cx="2173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Raised (Not HTN)</a:t>
            </a:r>
            <a:endParaRPr lang="en-US" sz="1050" dirty="0"/>
          </a:p>
        </p:txBody>
      </p:sp>
      <p:sp>
        <p:nvSpPr>
          <p:cNvPr id="69" name="Text 29"/>
          <p:cNvSpPr/>
          <p:nvPr/>
        </p:nvSpPr>
        <p:spPr>
          <a:xfrm>
            <a:off x="7367736" y="2577405"/>
            <a:ext cx="296290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120–139 / 80–89</a:t>
            </a:r>
            <a:endParaRPr lang="en-US" sz="1050" dirty="0"/>
          </a:p>
        </p:txBody>
      </p:sp>
      <p:sp>
        <p:nvSpPr>
          <p:cNvPr id="70" name="Text 30"/>
          <p:cNvSpPr/>
          <p:nvPr/>
        </p:nvSpPr>
        <p:spPr>
          <a:xfrm>
            <a:off x="9332714" y="2577405"/>
            <a:ext cx="243430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&lt;135 / 85 mmHg</a:t>
            </a:r>
            <a:endParaRPr lang="en-US" sz="1050" dirty="0"/>
          </a:p>
        </p:txBody>
      </p:sp>
      <p:sp>
        <p:nvSpPr>
          <p:cNvPr id="71" name="Text 31"/>
          <p:cNvSpPr/>
          <p:nvPr/>
        </p:nvSpPr>
        <p:spPr>
          <a:xfrm>
            <a:off x="5476875" y="3006030"/>
            <a:ext cx="160511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</a:rPr>
              <a:t>Stage 1 HTN</a:t>
            </a:r>
            <a:endParaRPr lang="en-US" sz="1050" dirty="0"/>
          </a:p>
        </p:txBody>
      </p:sp>
      <p:sp>
        <p:nvSpPr>
          <p:cNvPr id="72" name="Text 32"/>
          <p:cNvSpPr/>
          <p:nvPr/>
        </p:nvSpPr>
        <p:spPr>
          <a:xfrm>
            <a:off x="7367736" y="3006030"/>
            <a:ext cx="296290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140/90 – 159/99</a:t>
            </a:r>
            <a:endParaRPr lang="en-US" sz="1050" dirty="0"/>
          </a:p>
        </p:txBody>
      </p:sp>
      <p:sp>
        <p:nvSpPr>
          <p:cNvPr id="73" name="Text 33"/>
          <p:cNvSpPr/>
          <p:nvPr/>
        </p:nvSpPr>
        <p:spPr>
          <a:xfrm>
            <a:off x="9332714" y="3006030"/>
            <a:ext cx="285928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135/85 – 149/94</a:t>
            </a:r>
            <a:endParaRPr lang="en-US" sz="1050" dirty="0"/>
          </a:p>
        </p:txBody>
      </p:sp>
      <p:sp>
        <p:nvSpPr>
          <p:cNvPr id="74" name="Text 34"/>
          <p:cNvSpPr/>
          <p:nvPr/>
        </p:nvSpPr>
        <p:spPr>
          <a:xfrm>
            <a:off x="5476875" y="3434655"/>
            <a:ext cx="160511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</a:rPr>
              <a:t>Stage 2 HTN</a:t>
            </a:r>
            <a:endParaRPr lang="en-US" sz="1050" dirty="0"/>
          </a:p>
        </p:txBody>
      </p:sp>
      <p:sp>
        <p:nvSpPr>
          <p:cNvPr id="75" name="Text 35"/>
          <p:cNvSpPr/>
          <p:nvPr/>
        </p:nvSpPr>
        <p:spPr>
          <a:xfrm>
            <a:off x="7367736" y="3434655"/>
            <a:ext cx="341874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160/100 – 179/119</a:t>
            </a:r>
            <a:endParaRPr lang="en-US" sz="1050" dirty="0"/>
          </a:p>
        </p:txBody>
      </p:sp>
      <p:sp>
        <p:nvSpPr>
          <p:cNvPr id="76" name="Text 36"/>
          <p:cNvSpPr/>
          <p:nvPr/>
        </p:nvSpPr>
        <p:spPr>
          <a:xfrm>
            <a:off x="9332714" y="3434655"/>
            <a:ext cx="243430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≥150 / 95 mmHg</a:t>
            </a:r>
            <a:endParaRPr lang="en-US" sz="1050" dirty="0"/>
          </a:p>
        </p:txBody>
      </p:sp>
      <p:sp>
        <p:nvSpPr>
          <p:cNvPr id="77" name="Text 37"/>
          <p:cNvSpPr/>
          <p:nvPr/>
        </p:nvSpPr>
        <p:spPr>
          <a:xfrm>
            <a:off x="5476875" y="3863280"/>
            <a:ext cx="160511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Severe HTN</a:t>
            </a:r>
            <a:endParaRPr lang="en-US" sz="1050" dirty="0"/>
          </a:p>
        </p:txBody>
      </p:sp>
      <p:sp>
        <p:nvSpPr>
          <p:cNvPr id="78" name="Text 38"/>
          <p:cNvSpPr/>
          <p:nvPr/>
        </p:nvSpPr>
        <p:spPr>
          <a:xfrm>
            <a:off x="7367736" y="3863280"/>
            <a:ext cx="191449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≥180 / 120</a:t>
            </a:r>
            <a:endParaRPr lang="en-US" sz="1050" dirty="0"/>
          </a:p>
        </p:txBody>
      </p:sp>
      <p:sp>
        <p:nvSpPr>
          <p:cNvPr id="79" name="Text 39"/>
          <p:cNvSpPr/>
          <p:nvPr/>
        </p:nvSpPr>
        <p:spPr>
          <a:xfrm>
            <a:off x="9332714" y="3863280"/>
            <a:ext cx="20496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—</a:t>
            </a:r>
            <a:endParaRPr lang="en-US" sz="1050" dirty="0"/>
          </a:p>
        </p:txBody>
      </p:sp>
      <p:sp>
        <p:nvSpPr>
          <p:cNvPr id="80" name="Text 40"/>
          <p:cNvSpPr/>
          <p:nvPr/>
        </p:nvSpPr>
        <p:spPr>
          <a:xfrm>
            <a:off x="5448300" y="4596705"/>
            <a:ext cx="34175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White-coat Hypertension</a:t>
            </a:r>
            <a:endParaRPr lang="en-US" sz="975" dirty="0"/>
          </a:p>
        </p:txBody>
      </p:sp>
      <p:sp>
        <p:nvSpPr>
          <p:cNvPr id="81" name="Text 41"/>
          <p:cNvSpPr/>
          <p:nvPr/>
        </p:nvSpPr>
        <p:spPr>
          <a:xfrm>
            <a:off x="5448300" y="4820543"/>
            <a:ext cx="2795588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2C3E50"/>
                </a:solidFill>
              </a:rPr>
              <a:t>Clinic ≥140/90 but ABPM/HBPM &lt;135/85. Recheck yearly.</a:t>
            </a:r>
            <a:endParaRPr lang="en-US" sz="900" dirty="0"/>
          </a:p>
        </p:txBody>
      </p:sp>
      <p:sp>
        <p:nvSpPr>
          <p:cNvPr id="82" name="Text 42"/>
          <p:cNvSpPr/>
          <p:nvPr/>
        </p:nvSpPr>
        <p:spPr>
          <a:xfrm>
            <a:off x="8615363" y="4596705"/>
            <a:ext cx="28232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Masked Hypertension</a:t>
            </a:r>
            <a:endParaRPr lang="en-US" sz="975" dirty="0"/>
          </a:p>
        </p:txBody>
      </p:sp>
      <p:sp>
        <p:nvSpPr>
          <p:cNvPr id="83" name="Text 43"/>
          <p:cNvSpPr/>
          <p:nvPr/>
        </p:nvSpPr>
        <p:spPr>
          <a:xfrm>
            <a:off x="8615363" y="4820543"/>
            <a:ext cx="2795588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2C3E50"/>
                </a:solidFill>
              </a:rPr>
              <a:t>Clinic &lt;140/90 but ABPM/HBPM elevated. Treat as HTN.</a:t>
            </a:r>
            <a:endParaRPr lang="en-US" sz="900" dirty="0"/>
          </a:p>
        </p:txBody>
      </p:sp>
      <p:sp>
        <p:nvSpPr>
          <p:cNvPr id="84" name="Text 44"/>
          <p:cNvSpPr/>
          <p:nvPr/>
        </p:nvSpPr>
        <p:spPr>
          <a:xfrm>
            <a:off x="5429250" y="5374779"/>
            <a:ext cx="6762750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Isolated Systolic HTN:</a:t>
            </a:r>
            <a:r>
              <a:rPr lang="en-US" sz="975" dirty="0">
                <a:solidFill>
                  <a:srgbClr val="2C3E50"/>
                </a:solidFill>
              </a:rPr>
              <a:t> Systolic ≥160 + Diastolic &lt;90 mmHg.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90500"/>
            <a:ext cx="11239500" cy="6247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924496"/>
            <a:ext cx="5476875" cy="19240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2076896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044" y="2160687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4000946"/>
            <a:ext cx="5476875" cy="163353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153346"/>
            <a:ext cx="34290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044" y="4237137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80654"/>
            <a:ext cx="5476875" cy="19240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333054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93669" y="1416844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257104"/>
            <a:ext cx="5476875" cy="23669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409504"/>
            <a:ext cx="34290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3669" y="3493294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3866704"/>
            <a:ext cx="1098203" cy="3905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27578" y="3866704"/>
            <a:ext cx="2117229" cy="3905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44807" y="3866704"/>
            <a:ext cx="1880443" cy="3905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4257229"/>
            <a:ext cx="1098203" cy="40481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27578" y="4257229"/>
            <a:ext cx="2117229" cy="40481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44807" y="4257229"/>
            <a:ext cx="1880443" cy="40481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662041"/>
            <a:ext cx="1098203" cy="40481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27578" y="4662041"/>
            <a:ext cx="2117229" cy="40481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644807" y="4662041"/>
            <a:ext cx="1880443" cy="4048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5066854"/>
            <a:ext cx="1098203" cy="40481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27578" y="5066854"/>
            <a:ext cx="2117229" cy="404813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644807" y="5066854"/>
            <a:ext cx="1880443" cy="404813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5776466"/>
            <a:ext cx="5476875" cy="601861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81750" y="6024711"/>
            <a:ext cx="147340" cy="117872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666750" y="228600"/>
            <a:ext cx="115214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The Diagnosis Pathway: ABPM and HBPM</a:t>
            </a:r>
            <a:endParaRPr lang="en-US" sz="2100" dirty="0"/>
          </a:p>
        </p:txBody>
      </p:sp>
      <p:sp>
        <p:nvSpPr>
          <p:cNvPr id="32" name="Text 1"/>
          <p:cNvSpPr/>
          <p:nvPr/>
        </p:nvSpPr>
        <p:spPr>
          <a:xfrm>
            <a:off x="666750" y="577155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33" name="Text 2"/>
          <p:cNvSpPr/>
          <p:nvPr/>
        </p:nvSpPr>
        <p:spPr>
          <a:xfrm>
            <a:off x="1123950" y="2119759"/>
            <a:ext cx="6103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Step 1: Clinic Blood Pressure</a:t>
            </a:r>
            <a:endParaRPr lang="en-US" sz="1350" dirty="0"/>
          </a:p>
        </p:txBody>
      </p:sp>
      <p:sp>
        <p:nvSpPr>
          <p:cNvPr id="34" name="Text 3"/>
          <p:cNvSpPr/>
          <p:nvPr/>
        </p:nvSpPr>
        <p:spPr>
          <a:xfrm>
            <a:off x="857250" y="2534096"/>
            <a:ext cx="1072764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Measure in </a:t>
            </a:r>
            <a:r>
              <a:rPr lang="en-US" sz="1125" b="1" dirty="0">
                <a:solidFill>
                  <a:srgbClr val="E67E22"/>
                </a:solidFill>
              </a:rPr>
              <a:t>both arms</a:t>
            </a:r>
            <a:r>
              <a:rPr lang="en-US" sz="1125" dirty="0">
                <a:solidFill>
                  <a:srgbClr val="2C3E50"/>
                </a:solidFill>
              </a:rPr>
              <a:t> at initial visit; use higher arm thereafter.</a:t>
            </a:r>
            <a:endParaRPr lang="en-US" sz="1125" dirty="0"/>
          </a:p>
        </p:txBody>
      </p:sp>
      <p:sp>
        <p:nvSpPr>
          <p:cNvPr id="35" name="Text 4"/>
          <p:cNvSpPr/>
          <p:nvPr/>
        </p:nvSpPr>
        <p:spPr>
          <a:xfrm>
            <a:off x="857250" y="2824609"/>
            <a:ext cx="1028753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Seated, arm supported; take 2 readings (use lower of last 2).</a:t>
            </a:r>
            <a:endParaRPr lang="en-US" sz="1125" dirty="0"/>
          </a:p>
        </p:txBody>
      </p:sp>
      <p:sp>
        <p:nvSpPr>
          <p:cNvPr id="36" name="Text 5"/>
          <p:cNvSpPr/>
          <p:nvPr/>
        </p:nvSpPr>
        <p:spPr>
          <a:xfrm>
            <a:off x="857250" y="3115121"/>
            <a:ext cx="808699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pulse irregular (AF), use </a:t>
            </a:r>
            <a:r>
              <a:rPr lang="en-US" sz="1125" b="1" dirty="0">
                <a:solidFill>
                  <a:srgbClr val="E67E22"/>
                </a:solidFill>
              </a:rPr>
              <a:t>manual auscultation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37" name="Text 6"/>
          <p:cNvSpPr/>
          <p:nvPr/>
        </p:nvSpPr>
        <p:spPr>
          <a:xfrm>
            <a:off x="857250" y="3405634"/>
            <a:ext cx="797696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CBP ≥140/90 mmHg, proceed to ABPM or HBPM.</a:t>
            </a:r>
            <a:endParaRPr lang="en-US" sz="1125" dirty="0"/>
          </a:p>
        </p:txBody>
      </p:sp>
      <p:sp>
        <p:nvSpPr>
          <p:cNvPr id="38" name="Text 7"/>
          <p:cNvSpPr/>
          <p:nvPr/>
        </p:nvSpPr>
        <p:spPr>
          <a:xfrm>
            <a:off x="1123950" y="4196209"/>
            <a:ext cx="5897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Step 2: ABPM (Gold Standard)</a:t>
            </a:r>
            <a:endParaRPr lang="en-US" sz="1350" dirty="0"/>
          </a:p>
        </p:txBody>
      </p:sp>
      <p:sp>
        <p:nvSpPr>
          <p:cNvPr id="39" name="Text 8"/>
          <p:cNvSpPr/>
          <p:nvPr/>
        </p:nvSpPr>
        <p:spPr>
          <a:xfrm>
            <a:off x="857250" y="4610546"/>
            <a:ext cx="11334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Frequency: At least </a:t>
            </a:r>
            <a:r>
              <a:rPr lang="en-US" sz="1125" b="1" dirty="0">
                <a:solidFill>
                  <a:srgbClr val="E67E22"/>
                </a:solidFill>
              </a:rPr>
              <a:t>2 readings per hour</a:t>
            </a:r>
            <a:r>
              <a:rPr lang="en-US" sz="1125" dirty="0">
                <a:solidFill>
                  <a:srgbClr val="2C3E50"/>
                </a:solidFill>
              </a:rPr>
              <a:t> during waking hours (08:00–22:00).</a:t>
            </a:r>
            <a:endParaRPr lang="en-US" sz="1125" dirty="0"/>
          </a:p>
        </p:txBody>
      </p:sp>
      <p:sp>
        <p:nvSpPr>
          <p:cNvPr id="40" name="Text 9"/>
          <p:cNvSpPr/>
          <p:nvPr/>
        </p:nvSpPr>
        <p:spPr>
          <a:xfrm>
            <a:off x="857250" y="4901059"/>
            <a:ext cx="979241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Data Quality: Use average of at least </a:t>
            </a:r>
            <a:r>
              <a:rPr lang="en-US" sz="1125" b="1" dirty="0">
                <a:solidFill>
                  <a:srgbClr val="E67E22"/>
                </a:solidFill>
              </a:rPr>
              <a:t>14 daytime readings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41" name="Text 10"/>
          <p:cNvSpPr/>
          <p:nvPr/>
        </p:nvSpPr>
        <p:spPr>
          <a:xfrm>
            <a:off x="857250" y="5191571"/>
            <a:ext cx="979241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Diagnosis: Confirmed if daytime average is </a:t>
            </a:r>
            <a:r>
              <a:rPr lang="en-US" sz="1125" b="1" dirty="0">
                <a:solidFill>
                  <a:srgbClr val="E67E22"/>
                </a:solidFill>
              </a:rPr>
              <a:t>≥135/85 mmHg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42" name="Text 11"/>
          <p:cNvSpPr/>
          <p:nvPr/>
        </p:nvSpPr>
        <p:spPr>
          <a:xfrm>
            <a:off x="6886575" y="1375916"/>
            <a:ext cx="5305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Step 3: HBPM (Alternative)</a:t>
            </a:r>
            <a:endParaRPr lang="en-US" sz="1350" dirty="0"/>
          </a:p>
        </p:txBody>
      </p:sp>
      <p:sp>
        <p:nvSpPr>
          <p:cNvPr id="43" name="Text 12"/>
          <p:cNvSpPr/>
          <p:nvPr/>
        </p:nvSpPr>
        <p:spPr>
          <a:xfrm>
            <a:off x="6619875" y="1790254"/>
            <a:ext cx="5572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Protocol: 2 seated readings, 1 min apart, </a:t>
            </a:r>
            <a:r>
              <a:rPr lang="en-US" sz="1125" b="1" dirty="0">
                <a:solidFill>
                  <a:srgbClr val="E67E22"/>
                </a:solidFill>
              </a:rPr>
              <a:t>morning and evening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44" name="Text 13"/>
          <p:cNvSpPr/>
          <p:nvPr/>
        </p:nvSpPr>
        <p:spPr>
          <a:xfrm>
            <a:off x="6619875" y="2080766"/>
            <a:ext cx="5572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Duration: 4 to 7 days; </a:t>
            </a:r>
            <a:r>
              <a:rPr lang="en-US" sz="1125" b="1" dirty="0">
                <a:solidFill>
                  <a:srgbClr val="E67E22"/>
                </a:solidFill>
              </a:rPr>
              <a:t>discard Day 1</a:t>
            </a:r>
            <a:r>
              <a:rPr lang="en-US" sz="1125" dirty="0">
                <a:solidFill>
                  <a:srgbClr val="2C3E50"/>
                </a:solidFill>
              </a:rPr>
              <a:t> readings.</a:t>
            </a:r>
            <a:endParaRPr lang="en-US" sz="1125" dirty="0"/>
          </a:p>
        </p:txBody>
      </p:sp>
      <p:sp>
        <p:nvSpPr>
          <p:cNvPr id="45" name="Text 14"/>
          <p:cNvSpPr/>
          <p:nvPr/>
        </p:nvSpPr>
        <p:spPr>
          <a:xfrm>
            <a:off x="6619875" y="2371279"/>
            <a:ext cx="5572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Calculation: Average of all remaining readings.</a:t>
            </a:r>
            <a:endParaRPr lang="en-US" sz="1125" dirty="0"/>
          </a:p>
        </p:txBody>
      </p:sp>
      <p:sp>
        <p:nvSpPr>
          <p:cNvPr id="46" name="Text 15"/>
          <p:cNvSpPr/>
          <p:nvPr/>
        </p:nvSpPr>
        <p:spPr>
          <a:xfrm>
            <a:off x="6619875" y="2661791"/>
            <a:ext cx="5572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Diagnosis: Confirmed if average is </a:t>
            </a:r>
            <a:r>
              <a:rPr lang="en-US" sz="1125" b="1" dirty="0">
                <a:solidFill>
                  <a:srgbClr val="E67E22"/>
                </a:solidFill>
              </a:rPr>
              <a:t>≥135/85 mmHg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47" name="Text 16"/>
          <p:cNvSpPr/>
          <p:nvPr/>
        </p:nvSpPr>
        <p:spPr>
          <a:xfrm>
            <a:off x="6886575" y="3452366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Diagnostic Thresholds</a:t>
            </a:r>
            <a:endParaRPr lang="en-US" sz="1350" dirty="0"/>
          </a:p>
        </p:txBody>
      </p:sp>
      <p:sp>
        <p:nvSpPr>
          <p:cNvPr id="48" name="Text 17"/>
          <p:cNvSpPr/>
          <p:nvPr/>
        </p:nvSpPr>
        <p:spPr>
          <a:xfrm>
            <a:off x="6543675" y="3866704"/>
            <a:ext cx="86960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Stage</a:t>
            </a:r>
            <a:endParaRPr lang="en-US" sz="1050" dirty="0"/>
          </a:p>
        </p:txBody>
      </p:sp>
      <p:sp>
        <p:nvSpPr>
          <p:cNvPr id="49" name="Text 18"/>
          <p:cNvSpPr/>
          <p:nvPr/>
        </p:nvSpPr>
        <p:spPr>
          <a:xfrm>
            <a:off x="7641878" y="3866704"/>
            <a:ext cx="2141136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Clinic BP (CBP)</a:t>
            </a:r>
            <a:endParaRPr lang="en-US" sz="1050" dirty="0"/>
          </a:p>
        </p:txBody>
      </p:sp>
      <p:sp>
        <p:nvSpPr>
          <p:cNvPr id="50" name="Text 19"/>
          <p:cNvSpPr/>
          <p:nvPr/>
        </p:nvSpPr>
        <p:spPr>
          <a:xfrm>
            <a:off x="9759107" y="3866704"/>
            <a:ext cx="165184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ABPM/HBPM</a:t>
            </a:r>
            <a:endParaRPr lang="en-US" sz="1050" dirty="0"/>
          </a:p>
        </p:txBody>
      </p:sp>
      <p:sp>
        <p:nvSpPr>
          <p:cNvPr id="51" name="Text 20"/>
          <p:cNvSpPr/>
          <p:nvPr/>
        </p:nvSpPr>
        <p:spPr>
          <a:xfrm>
            <a:off x="6543675" y="4371529"/>
            <a:ext cx="13144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Stage 1</a:t>
            </a:r>
            <a:endParaRPr lang="en-US" sz="1125" dirty="0"/>
          </a:p>
        </p:txBody>
      </p:sp>
      <p:sp>
        <p:nvSpPr>
          <p:cNvPr id="52" name="Text 21"/>
          <p:cNvSpPr/>
          <p:nvPr/>
        </p:nvSpPr>
        <p:spPr>
          <a:xfrm>
            <a:off x="7641878" y="4257229"/>
            <a:ext cx="3313664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140/90 – 159/99</a:t>
            </a:r>
            <a:endParaRPr lang="en-US" sz="1125" dirty="0"/>
          </a:p>
        </p:txBody>
      </p:sp>
      <p:sp>
        <p:nvSpPr>
          <p:cNvPr id="53" name="Text 22"/>
          <p:cNvSpPr/>
          <p:nvPr/>
        </p:nvSpPr>
        <p:spPr>
          <a:xfrm>
            <a:off x="9759107" y="4257229"/>
            <a:ext cx="2432893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135/85 – 149/94</a:t>
            </a:r>
            <a:endParaRPr lang="en-US" sz="1125" dirty="0"/>
          </a:p>
        </p:txBody>
      </p:sp>
      <p:sp>
        <p:nvSpPr>
          <p:cNvPr id="54" name="Text 23"/>
          <p:cNvSpPr/>
          <p:nvPr/>
        </p:nvSpPr>
        <p:spPr>
          <a:xfrm>
            <a:off x="6543675" y="4776341"/>
            <a:ext cx="13144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Stage 2</a:t>
            </a:r>
            <a:endParaRPr lang="en-US" sz="1125" dirty="0"/>
          </a:p>
        </p:txBody>
      </p:sp>
      <p:sp>
        <p:nvSpPr>
          <p:cNvPr id="55" name="Text 24"/>
          <p:cNvSpPr/>
          <p:nvPr/>
        </p:nvSpPr>
        <p:spPr>
          <a:xfrm>
            <a:off x="7641878" y="4662041"/>
            <a:ext cx="3823458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160/100 – 179/119</a:t>
            </a:r>
            <a:endParaRPr lang="en-US" sz="1125" dirty="0"/>
          </a:p>
        </p:txBody>
      </p:sp>
      <p:sp>
        <p:nvSpPr>
          <p:cNvPr id="56" name="Text 25"/>
          <p:cNvSpPr/>
          <p:nvPr/>
        </p:nvSpPr>
        <p:spPr>
          <a:xfrm>
            <a:off x="9759107" y="4662041"/>
            <a:ext cx="1651843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≥150/95</a:t>
            </a:r>
            <a:endParaRPr lang="en-US" sz="1125" dirty="0"/>
          </a:p>
        </p:txBody>
      </p:sp>
      <p:sp>
        <p:nvSpPr>
          <p:cNvPr id="57" name="Text 26"/>
          <p:cNvSpPr/>
          <p:nvPr/>
        </p:nvSpPr>
        <p:spPr>
          <a:xfrm>
            <a:off x="6543675" y="5181154"/>
            <a:ext cx="10287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Severe</a:t>
            </a:r>
            <a:endParaRPr lang="en-US" sz="1125" dirty="0"/>
          </a:p>
        </p:txBody>
      </p:sp>
      <p:sp>
        <p:nvSpPr>
          <p:cNvPr id="58" name="Text 27"/>
          <p:cNvSpPr/>
          <p:nvPr/>
        </p:nvSpPr>
        <p:spPr>
          <a:xfrm>
            <a:off x="7641878" y="5066854"/>
            <a:ext cx="1888629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≥180/120</a:t>
            </a:r>
            <a:endParaRPr lang="en-US" sz="1125" dirty="0"/>
          </a:p>
        </p:txBody>
      </p:sp>
      <p:sp>
        <p:nvSpPr>
          <p:cNvPr id="59" name="Text 28"/>
          <p:cNvSpPr/>
          <p:nvPr/>
        </p:nvSpPr>
        <p:spPr>
          <a:xfrm>
            <a:off x="9759107" y="5066854"/>
            <a:ext cx="1651843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—</a:t>
            </a:r>
            <a:endParaRPr lang="en-US" sz="1125" dirty="0"/>
          </a:p>
        </p:txBody>
      </p:sp>
      <p:sp>
        <p:nvSpPr>
          <p:cNvPr id="60" name="Text 29"/>
          <p:cNvSpPr/>
          <p:nvPr/>
        </p:nvSpPr>
        <p:spPr>
          <a:xfrm>
            <a:off x="6671965" y="5890766"/>
            <a:ext cx="490091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Severe Hypertension (≥180/120):</a:t>
            </a:r>
            <a:r>
              <a:rPr lang="en-US" sz="1050" dirty="0">
                <a:solidFill>
                  <a:srgbClr val="FFFFFF"/>
                </a:solidFill>
              </a:rPr>
              <a:t> Investigate urgently for Target Organ Damage (TOD). If TOD is present, start treatment immediately without waiting for ABPM.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76875" cy="55378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262955"/>
            <a:ext cx="501967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1058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872555"/>
            <a:ext cx="142875" cy="1558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386905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901255"/>
            <a:ext cx="142875" cy="12233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415605"/>
            <a:ext cx="142875" cy="13186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034355"/>
            <a:ext cx="5476875" cy="553789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62955"/>
            <a:ext cx="5019675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10580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929705"/>
            <a:ext cx="2438400" cy="8524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48750" y="1929705"/>
            <a:ext cx="2438400" cy="8524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925068"/>
            <a:ext cx="2438400" cy="8524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48750" y="2925068"/>
            <a:ext cx="2438400" cy="8524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743575"/>
            <a:ext cx="5019675" cy="6000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81775" y="5936456"/>
            <a:ext cx="214313" cy="214313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Initial Assessment and Target Organ Damage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1057275" y="126295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Assessment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62025" y="1834455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History:</a:t>
            </a:r>
            <a:r>
              <a:rPr lang="en-US" sz="1125" dirty="0">
                <a:solidFill>
                  <a:srgbClr val="2C3E50"/>
                </a:solidFill>
              </a:rPr>
              <a:t> Assess duration, symptoms, and lifestyle. Identify meds like </a:t>
            </a:r>
            <a:r>
              <a:rPr lang="en-US" sz="1125" b="1" dirty="0">
                <a:solidFill>
                  <a:srgbClr val="E67E22"/>
                </a:solidFill>
              </a:rPr>
              <a:t>NSAIDs</a:t>
            </a:r>
            <a:r>
              <a:rPr lang="en-US" sz="1125" dirty="0">
                <a:solidFill>
                  <a:srgbClr val="2C3E50"/>
                </a:solidFill>
              </a:rPr>
              <a:t>, OCP, steroids, or decongestants.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962025" y="2348805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Physical Exam:</a:t>
            </a:r>
            <a:r>
              <a:rPr lang="en-US" sz="1125" dirty="0">
                <a:solidFill>
                  <a:srgbClr val="2C3E50"/>
                </a:solidFill>
              </a:rPr>
              <a:t> BMI and waist circumference. Check for signs of secondary causes (e.g., renal bruits).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962025" y="2863155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Fundoscopy:</a:t>
            </a:r>
            <a:r>
              <a:rPr lang="en-US" sz="1125" dirty="0">
                <a:solidFill>
                  <a:srgbClr val="2C3E50"/>
                </a:solidFill>
              </a:rPr>
              <a:t> Inspect for hypertensive retinopathy (AV nipping, flame haemorrhages, papilloedema).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962025" y="3377505"/>
            <a:ext cx="4762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CV Auscultation:</a:t>
            </a:r>
            <a:r>
              <a:rPr lang="en-US" sz="1125" dirty="0">
                <a:solidFill>
                  <a:srgbClr val="2C3E50"/>
                </a:solidFill>
              </a:rPr>
              <a:t> Heart sounds and murmurs to detect underlying structural disease.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6819900" y="1262955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Mandatory Investigations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581775" y="2044005"/>
            <a:ext cx="22098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RENAL FUNCTION</a:t>
            </a:r>
            <a:endParaRPr lang="en-US" sz="975" dirty="0"/>
          </a:p>
        </p:txBody>
      </p:sp>
      <p:sp>
        <p:nvSpPr>
          <p:cNvPr id="30" name="Text 9"/>
          <p:cNvSpPr/>
          <p:nvPr/>
        </p:nvSpPr>
        <p:spPr>
          <a:xfrm>
            <a:off x="6581775" y="2267843"/>
            <a:ext cx="2209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Urine dipstick + ACR; Serum U&amp;Es, Creatinine, and eGFR.</a:t>
            </a:r>
            <a:endParaRPr lang="en-US" sz="1050" dirty="0"/>
          </a:p>
        </p:txBody>
      </p:sp>
      <p:sp>
        <p:nvSpPr>
          <p:cNvPr id="31" name="Text 10"/>
          <p:cNvSpPr/>
          <p:nvPr/>
        </p:nvSpPr>
        <p:spPr>
          <a:xfrm>
            <a:off x="9163050" y="2044005"/>
            <a:ext cx="25260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METABOLIC PROFILE</a:t>
            </a:r>
            <a:endParaRPr lang="en-US" sz="975" dirty="0"/>
          </a:p>
        </p:txBody>
      </p:sp>
      <p:sp>
        <p:nvSpPr>
          <p:cNvPr id="32" name="Text 11"/>
          <p:cNvSpPr/>
          <p:nvPr/>
        </p:nvSpPr>
        <p:spPr>
          <a:xfrm>
            <a:off x="9163050" y="2267843"/>
            <a:ext cx="2209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HbA1c / Plasma Glucose; Total Cholesterol and HDL.</a:t>
            </a:r>
            <a:endParaRPr lang="en-US" sz="1050" dirty="0"/>
          </a:p>
        </p:txBody>
      </p:sp>
      <p:sp>
        <p:nvSpPr>
          <p:cNvPr id="33" name="Text 12"/>
          <p:cNvSpPr/>
          <p:nvPr/>
        </p:nvSpPr>
        <p:spPr>
          <a:xfrm>
            <a:off x="6581775" y="3039368"/>
            <a:ext cx="22098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CARDIAC SCREEN</a:t>
            </a:r>
            <a:endParaRPr lang="en-US" sz="975" dirty="0"/>
          </a:p>
        </p:txBody>
      </p:sp>
      <p:sp>
        <p:nvSpPr>
          <p:cNvPr id="34" name="Text 13"/>
          <p:cNvSpPr/>
          <p:nvPr/>
        </p:nvSpPr>
        <p:spPr>
          <a:xfrm>
            <a:off x="6581775" y="3263205"/>
            <a:ext cx="2209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12-lead ECG to screen for LVH, AF, or previous MI.</a:t>
            </a:r>
            <a:endParaRPr lang="en-US" sz="1050" dirty="0"/>
          </a:p>
        </p:txBody>
      </p:sp>
      <p:sp>
        <p:nvSpPr>
          <p:cNvPr id="35" name="Text 14"/>
          <p:cNvSpPr/>
          <p:nvPr/>
        </p:nvSpPr>
        <p:spPr>
          <a:xfrm>
            <a:off x="9163050" y="3039368"/>
            <a:ext cx="22098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OTHER</a:t>
            </a:r>
            <a:endParaRPr lang="en-US" sz="975" dirty="0"/>
          </a:p>
        </p:txBody>
      </p:sp>
      <p:sp>
        <p:nvSpPr>
          <p:cNvPr id="36" name="Text 15"/>
          <p:cNvSpPr/>
          <p:nvPr/>
        </p:nvSpPr>
        <p:spPr>
          <a:xfrm>
            <a:off x="9163050" y="3263205"/>
            <a:ext cx="2209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Thyroid function if symptomatic; Fundi examination.</a:t>
            </a:r>
            <a:endParaRPr lang="en-US" sz="1050" dirty="0"/>
          </a:p>
        </p:txBody>
      </p:sp>
      <p:sp>
        <p:nvSpPr>
          <p:cNvPr id="37" name="Text 16"/>
          <p:cNvSpPr/>
          <p:nvPr/>
        </p:nvSpPr>
        <p:spPr>
          <a:xfrm>
            <a:off x="6467475" y="3968055"/>
            <a:ext cx="50196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*Perform for ALL patients with a new diagnosis of hypertension to identify TOD and CVD risk.</a:t>
            </a:r>
            <a:endParaRPr lang="en-US" sz="1050" dirty="0"/>
          </a:p>
        </p:txBody>
      </p:sp>
      <p:sp>
        <p:nvSpPr>
          <p:cNvPr id="38" name="Text 17"/>
          <p:cNvSpPr/>
          <p:nvPr/>
        </p:nvSpPr>
        <p:spPr>
          <a:xfrm>
            <a:off x="6910388" y="5857875"/>
            <a:ext cx="4462463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B241C"/>
                </a:solidFill>
              </a:rPr>
              <a:t>Target Organ Damage (TOD) found? Start treatment immediately regardless of 10-year CVD risk score.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4979045" cy="456634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30388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710630"/>
            <a:ext cx="166688" cy="14585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312491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914352"/>
            <a:ext cx="166688" cy="1458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516213"/>
            <a:ext cx="166688" cy="14585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5791200"/>
            <a:ext cx="4979045" cy="685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973068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41045" y="1034355"/>
            <a:ext cx="5974705" cy="544264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9170" y="1272480"/>
            <a:ext cx="5498455" cy="352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9170" y="1313408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9170" y="1882080"/>
            <a:ext cx="5498455" cy="6477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9170" y="1882080"/>
            <a:ext cx="601117" cy="647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9170" y="2644080"/>
            <a:ext cx="5498455" cy="647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9170" y="2644080"/>
            <a:ext cx="601117" cy="6477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9170" y="3406080"/>
            <a:ext cx="5498455" cy="647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9170" y="3406080"/>
            <a:ext cx="601117" cy="647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9170" y="4168080"/>
            <a:ext cx="5498455" cy="6477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9170" y="4168080"/>
            <a:ext cx="601117" cy="647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9170" y="4930080"/>
            <a:ext cx="5498455" cy="647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9170" y="4930080"/>
            <a:ext cx="601117" cy="6477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Secondary Hypertension &amp; The CATCH Mnemonic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28" name="Text 2"/>
          <p:cNvSpPr/>
          <p:nvPr/>
        </p:nvSpPr>
        <p:spPr>
          <a:xfrm>
            <a:off x="1014413" y="126295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When to Suspect &amp; Investigate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985838" y="1663005"/>
            <a:ext cx="4240857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Age &lt;35 years</a:t>
            </a:r>
            <a:r>
              <a:rPr lang="en-US" sz="1200" dirty="0">
                <a:solidFill>
                  <a:srgbClr val="2C3E50"/>
                </a:solidFill>
              </a:rPr>
              <a:t> with Stage 1 or 2 hypertension (exclude common white-coat effect first).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985838" y="2264866"/>
            <a:ext cx="4240857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Resistant Hypertension:</a:t>
            </a:r>
            <a:r>
              <a:rPr lang="en-US" sz="1200" dirty="0">
                <a:solidFill>
                  <a:srgbClr val="2C3E50"/>
                </a:solidFill>
              </a:rPr>
              <a:t> Uncontrolled despite optimal doses of 3 drugs (Step 4).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985838" y="2866727"/>
            <a:ext cx="4240857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Clinical Clues:</a:t>
            </a:r>
            <a:r>
              <a:rPr lang="en-US" sz="1200" dirty="0">
                <a:solidFill>
                  <a:srgbClr val="2C3E50"/>
                </a:solidFill>
              </a:rPr>
              <a:t> Renal bruits, hypokalaemia (Conn’s), or episodic sweating/headaches (Phaeochromocytoma).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985838" y="3468588"/>
            <a:ext cx="4240857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Sudden Onset:</a:t>
            </a:r>
            <a:r>
              <a:rPr lang="en-US" sz="1200" dirty="0">
                <a:solidFill>
                  <a:srgbClr val="2C3E50"/>
                </a:solidFill>
              </a:rPr>
              <a:t> Rapid deterioration in previously stable BP control.</a:t>
            </a:r>
            <a:endParaRPr lang="en-US" sz="1200" dirty="0"/>
          </a:p>
        </p:txBody>
      </p:sp>
      <p:sp>
        <p:nvSpPr>
          <p:cNvPr id="33" name="Text 7"/>
          <p:cNvSpPr/>
          <p:nvPr/>
        </p:nvSpPr>
        <p:spPr>
          <a:xfrm>
            <a:off x="899071" y="5791200"/>
            <a:ext cx="469329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</a:t>
            </a:r>
            <a:r>
              <a:rPr lang="en-US" sz="1050" b="1" dirty="0">
                <a:solidFill>
                  <a:srgbClr val="2C3E50"/>
                </a:solidFill>
              </a:rPr>
              <a:t>Exam Pearl:</a:t>
            </a:r>
            <a:r>
              <a:rPr lang="en-US" sz="1050" dirty="0">
                <a:solidFill>
                  <a:srgbClr val="2C3E50"/>
                </a:solidFill>
              </a:rPr>
              <a:t> In the AKT, if a young patient has hypertension, always look for clues of secondary causes before just "starting a CCB."</a:t>
            </a:r>
            <a:endParaRPr lang="en-US" sz="1050" dirty="0"/>
          </a:p>
        </p:txBody>
      </p:sp>
      <p:sp>
        <p:nvSpPr>
          <p:cNvPr id="34" name="Text 8"/>
          <p:cNvSpPr/>
          <p:nvPr/>
        </p:nvSpPr>
        <p:spPr>
          <a:xfrm>
            <a:off x="6288732" y="1272480"/>
            <a:ext cx="549845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The "CATCH" Mnemonic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5979170" y="1882080"/>
            <a:ext cx="22011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C</a:t>
            </a:r>
            <a:endParaRPr lang="en-US" sz="2400" dirty="0"/>
          </a:p>
        </p:txBody>
      </p:sp>
      <p:sp>
        <p:nvSpPr>
          <p:cNvPr id="36" name="Text 10"/>
          <p:cNvSpPr/>
          <p:nvPr/>
        </p:nvSpPr>
        <p:spPr>
          <a:xfrm>
            <a:off x="6770787" y="1882080"/>
            <a:ext cx="5421213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Chronic Kidney Disease / Coarctation of Aorta</a:t>
            </a:r>
            <a:endParaRPr lang="en-US" sz="1275" dirty="0"/>
          </a:p>
        </p:txBody>
      </p:sp>
      <p:sp>
        <p:nvSpPr>
          <p:cNvPr id="37" name="Text 11"/>
          <p:cNvSpPr/>
          <p:nvPr/>
        </p:nvSpPr>
        <p:spPr>
          <a:xfrm>
            <a:off x="5979170" y="2644080"/>
            <a:ext cx="22011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A</a:t>
            </a:r>
            <a:endParaRPr lang="en-US" sz="2400" dirty="0"/>
          </a:p>
        </p:txBody>
      </p:sp>
      <p:sp>
        <p:nvSpPr>
          <p:cNvPr id="38" name="Text 12"/>
          <p:cNvSpPr/>
          <p:nvPr/>
        </p:nvSpPr>
        <p:spPr>
          <a:xfrm>
            <a:off x="6770787" y="2644080"/>
            <a:ext cx="5421213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Aldosteronism (Conn’s Syndrome)</a:t>
            </a:r>
            <a:endParaRPr lang="en-US" sz="1275" dirty="0"/>
          </a:p>
        </p:txBody>
      </p:sp>
      <p:sp>
        <p:nvSpPr>
          <p:cNvPr id="39" name="Text 13"/>
          <p:cNvSpPr/>
          <p:nvPr/>
        </p:nvSpPr>
        <p:spPr>
          <a:xfrm>
            <a:off x="5979170" y="3406080"/>
            <a:ext cx="22011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T</a:t>
            </a:r>
            <a:endParaRPr lang="en-US" sz="2400" dirty="0"/>
          </a:p>
        </p:txBody>
      </p:sp>
      <p:sp>
        <p:nvSpPr>
          <p:cNvPr id="40" name="Text 14"/>
          <p:cNvSpPr/>
          <p:nvPr/>
        </p:nvSpPr>
        <p:spPr>
          <a:xfrm>
            <a:off x="6770787" y="3406080"/>
            <a:ext cx="5421213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Thyroid Disease (Hyper- or Hypothyroidism)</a:t>
            </a:r>
            <a:endParaRPr lang="en-US" sz="1275" dirty="0"/>
          </a:p>
        </p:txBody>
      </p:sp>
      <p:sp>
        <p:nvSpPr>
          <p:cNvPr id="41" name="Text 15"/>
          <p:cNvSpPr/>
          <p:nvPr/>
        </p:nvSpPr>
        <p:spPr>
          <a:xfrm>
            <a:off x="5979170" y="4168080"/>
            <a:ext cx="22011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C</a:t>
            </a:r>
            <a:endParaRPr lang="en-US" sz="2400" dirty="0"/>
          </a:p>
        </p:txBody>
      </p:sp>
      <p:sp>
        <p:nvSpPr>
          <p:cNvPr id="42" name="Text 16"/>
          <p:cNvSpPr/>
          <p:nvPr/>
        </p:nvSpPr>
        <p:spPr>
          <a:xfrm>
            <a:off x="6770787" y="4168080"/>
            <a:ext cx="5421213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Cushing’s Syndrome (Glucocorticoid Excess)</a:t>
            </a:r>
            <a:endParaRPr lang="en-US" sz="1275" dirty="0"/>
          </a:p>
        </p:txBody>
      </p:sp>
      <p:sp>
        <p:nvSpPr>
          <p:cNvPr id="43" name="Text 17"/>
          <p:cNvSpPr/>
          <p:nvPr/>
        </p:nvSpPr>
        <p:spPr>
          <a:xfrm>
            <a:off x="5979170" y="4930080"/>
            <a:ext cx="22011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H</a:t>
            </a:r>
            <a:endParaRPr lang="en-US" sz="2400" dirty="0"/>
          </a:p>
        </p:txBody>
      </p:sp>
      <p:sp>
        <p:nvSpPr>
          <p:cNvPr id="44" name="Text 18"/>
          <p:cNvSpPr/>
          <p:nvPr/>
        </p:nvSpPr>
        <p:spPr>
          <a:xfrm>
            <a:off x="6770787" y="4930080"/>
            <a:ext cx="5421213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phaeocHromocytoma (Catecholamine Excess)</a:t>
            </a:r>
            <a:endParaRPr lang="en-US" sz="1275" dirty="0"/>
          </a:p>
        </p:txBody>
      </p:sp>
      <p:sp>
        <p:nvSpPr>
          <p:cNvPr id="45" name="Text 19"/>
          <p:cNvSpPr/>
          <p:nvPr/>
        </p:nvSpPr>
        <p:spPr>
          <a:xfrm>
            <a:off x="5979170" y="5834955"/>
            <a:ext cx="62128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FFFFFF">
                    <a:alpha val="80000"/>
                  </a:srgbClr>
                </a:solidFill>
              </a:rPr>
              <a:t>*Also consider: Obstructive Sleep Apnoea, Medication (NSAIDs, OCP, Steroids).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76875" cy="55378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272480"/>
            <a:ext cx="500062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291530"/>
            <a:ext cx="190500" cy="2476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1843980"/>
            <a:ext cx="5000625" cy="8096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2010668"/>
            <a:ext cx="149126" cy="11921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767905"/>
            <a:ext cx="5000625" cy="8096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2926705"/>
            <a:ext cx="168771" cy="13498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3691830"/>
            <a:ext cx="5000625" cy="609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3841998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4415730"/>
            <a:ext cx="5000625" cy="609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625" y="4565898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5139630"/>
            <a:ext cx="5000625" cy="609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625" y="5289798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034355"/>
            <a:ext cx="5476875" cy="553789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272480"/>
            <a:ext cx="5000625" cy="3810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291530"/>
            <a:ext cx="190500" cy="2476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939230"/>
            <a:ext cx="2279749" cy="4857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56749" y="1939230"/>
            <a:ext cx="1261616" cy="4857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18365" y="1939230"/>
            <a:ext cx="1459260" cy="4857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2425005"/>
            <a:ext cx="2279749" cy="5619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56749" y="2425005"/>
            <a:ext cx="1261616" cy="5619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18365" y="2425005"/>
            <a:ext cx="1459260" cy="5619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2986980"/>
            <a:ext cx="5000625" cy="5619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77000" y="2986980"/>
            <a:ext cx="2279749" cy="56197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756749" y="2986980"/>
            <a:ext cx="1261616" cy="5619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018365" y="2986980"/>
            <a:ext cx="1459260" cy="561975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77000" y="3548955"/>
            <a:ext cx="2279749" cy="56197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756749" y="3548955"/>
            <a:ext cx="1261616" cy="56197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018365" y="3548955"/>
            <a:ext cx="1459260" cy="56197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77000" y="4110930"/>
            <a:ext cx="5000625" cy="561975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77000" y="5734050"/>
            <a:ext cx="5000625" cy="600075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591300" y="5886004"/>
            <a:ext cx="154781" cy="12576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Treatment Thresholds and Blood Pressure Targets</a:t>
            </a:r>
            <a:endParaRPr lang="en-US" sz="2100" dirty="0"/>
          </a:p>
        </p:txBody>
      </p:sp>
      <p:sp>
        <p:nvSpPr>
          <p:cNvPr id="38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39" name="Text 2"/>
          <p:cNvSpPr/>
          <p:nvPr/>
        </p:nvSpPr>
        <p:spPr>
          <a:xfrm>
            <a:off x="1019175" y="1272480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When to Initiate Treatment</a:t>
            </a:r>
            <a:endParaRPr lang="en-US" sz="1500" dirty="0"/>
          </a:p>
        </p:txBody>
      </p:sp>
      <p:sp>
        <p:nvSpPr>
          <p:cNvPr id="40" name="Text 3"/>
          <p:cNvSpPr/>
          <p:nvPr/>
        </p:nvSpPr>
        <p:spPr>
          <a:xfrm>
            <a:off x="1101626" y="1939230"/>
            <a:ext cx="4518124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Stage 1 HT (Age &lt;80)</a:t>
            </a:r>
            <a:r>
              <a:rPr lang="en-US" sz="1125" dirty="0">
                <a:solidFill>
                  <a:srgbClr val="2C3E50"/>
                </a:solidFill>
              </a:rPr>
              <a:t>Treat if: Target Organ Damage (TOD), Diabetes, Renal disease, or 10-year CVD risk ≥10%.</a:t>
            </a:r>
            <a:endParaRPr lang="en-US" sz="1125" dirty="0"/>
          </a:p>
        </p:txBody>
      </p:sp>
      <p:sp>
        <p:nvSpPr>
          <p:cNvPr id="41" name="Text 4"/>
          <p:cNvSpPr/>
          <p:nvPr/>
        </p:nvSpPr>
        <p:spPr>
          <a:xfrm>
            <a:off x="1121271" y="2863155"/>
            <a:ext cx="4498479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Stage 1 HT (Age &lt;60)</a:t>
            </a:r>
            <a:r>
              <a:rPr lang="en-US" sz="1125" dirty="0">
                <a:solidFill>
                  <a:srgbClr val="2C3E50"/>
                </a:solidFill>
              </a:rPr>
              <a:t>Consider treating even if CVD risk &lt;10% as lifetime risk may be underestimated.</a:t>
            </a:r>
            <a:endParaRPr lang="en-US" sz="1125" dirty="0"/>
          </a:p>
        </p:txBody>
      </p:sp>
      <p:sp>
        <p:nvSpPr>
          <p:cNvPr id="42" name="Text 5"/>
          <p:cNvSpPr/>
          <p:nvPr/>
        </p:nvSpPr>
        <p:spPr>
          <a:xfrm>
            <a:off x="1143000" y="3787080"/>
            <a:ext cx="287610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Stage 2 HT (Any Age)</a:t>
            </a:r>
            <a:r>
              <a:rPr lang="en-US" sz="1125" dirty="0">
                <a:solidFill>
                  <a:srgbClr val="2C3E50"/>
                </a:solidFill>
              </a:rPr>
              <a:t>Always offer drug treatment + lifestyle advice.</a:t>
            </a:r>
            <a:endParaRPr lang="en-US" sz="1125" dirty="0"/>
          </a:p>
        </p:txBody>
      </p:sp>
      <p:sp>
        <p:nvSpPr>
          <p:cNvPr id="43" name="Text 6"/>
          <p:cNvSpPr/>
          <p:nvPr/>
        </p:nvSpPr>
        <p:spPr>
          <a:xfrm>
            <a:off x="1143000" y="4510980"/>
            <a:ext cx="4366617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 ≥80</a:t>
            </a:r>
            <a:r>
              <a:rPr lang="en-US" sz="1125" dirty="0">
                <a:solidFill>
                  <a:srgbClr val="2C3E50"/>
                </a:solidFill>
              </a:rPr>
              <a:t>Consider treating if clinic BP &gt;150/90; use clinical judgment for frailty.</a:t>
            </a:r>
            <a:endParaRPr lang="en-US" sz="1125" dirty="0"/>
          </a:p>
        </p:txBody>
      </p:sp>
      <p:sp>
        <p:nvSpPr>
          <p:cNvPr id="44" name="Text 7"/>
          <p:cNvSpPr/>
          <p:nvPr/>
        </p:nvSpPr>
        <p:spPr>
          <a:xfrm>
            <a:off x="1143000" y="5234880"/>
            <a:ext cx="2654796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Severe HT (≥180/120)</a:t>
            </a:r>
            <a:r>
              <a:rPr lang="en-US" sz="1125" dirty="0">
                <a:solidFill>
                  <a:srgbClr val="2C3E50"/>
                </a:solidFill>
              </a:rPr>
              <a:t>Treat promptly; exclude TOD immediately.</a:t>
            </a:r>
            <a:endParaRPr lang="en-US" sz="1125" dirty="0"/>
          </a:p>
        </p:txBody>
      </p:sp>
      <p:sp>
        <p:nvSpPr>
          <p:cNvPr id="45" name="Text 8"/>
          <p:cNvSpPr/>
          <p:nvPr/>
        </p:nvSpPr>
        <p:spPr>
          <a:xfrm>
            <a:off x="6781800" y="127248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BP Treatment Targets</a:t>
            </a:r>
            <a:endParaRPr lang="en-US" sz="1500" dirty="0"/>
          </a:p>
        </p:txBody>
      </p:sp>
      <p:sp>
        <p:nvSpPr>
          <p:cNvPr id="46" name="Text 9"/>
          <p:cNvSpPr/>
          <p:nvPr/>
        </p:nvSpPr>
        <p:spPr>
          <a:xfrm>
            <a:off x="6619875" y="1939230"/>
            <a:ext cx="199399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PATIENT GROUP</a:t>
            </a:r>
            <a:endParaRPr lang="en-US" sz="1050" dirty="0"/>
          </a:p>
        </p:txBody>
      </p:sp>
      <p:sp>
        <p:nvSpPr>
          <p:cNvPr id="47" name="Text 10"/>
          <p:cNvSpPr/>
          <p:nvPr/>
        </p:nvSpPr>
        <p:spPr>
          <a:xfrm>
            <a:off x="8899624" y="1939230"/>
            <a:ext cx="111398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CLINIC BP</a:t>
            </a:r>
            <a:endParaRPr lang="en-US" sz="1050" dirty="0"/>
          </a:p>
        </p:txBody>
      </p:sp>
      <p:sp>
        <p:nvSpPr>
          <p:cNvPr id="48" name="Text 11"/>
          <p:cNvSpPr/>
          <p:nvPr/>
        </p:nvSpPr>
        <p:spPr>
          <a:xfrm>
            <a:off x="10161240" y="1939230"/>
            <a:ext cx="11735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ABPM/HBPM</a:t>
            </a:r>
            <a:endParaRPr lang="en-US" sz="1050" dirty="0"/>
          </a:p>
        </p:txBody>
      </p:sp>
      <p:sp>
        <p:nvSpPr>
          <p:cNvPr id="49" name="Text 12"/>
          <p:cNvSpPr/>
          <p:nvPr/>
        </p:nvSpPr>
        <p:spPr>
          <a:xfrm>
            <a:off x="6619875" y="2425005"/>
            <a:ext cx="2599306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Adults &lt;80 years</a:t>
            </a:r>
            <a:endParaRPr lang="en-US" sz="1125" dirty="0"/>
          </a:p>
        </p:txBody>
      </p:sp>
      <p:sp>
        <p:nvSpPr>
          <p:cNvPr id="50" name="Text 13"/>
          <p:cNvSpPr/>
          <p:nvPr/>
        </p:nvSpPr>
        <p:spPr>
          <a:xfrm>
            <a:off x="8994874" y="2567880"/>
            <a:ext cx="1187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E67E22"/>
                </a:highlight>
              </a:rPr>
              <a:t>&lt;140/90</a:t>
            </a:r>
            <a:endParaRPr lang="en-US" sz="1050" dirty="0"/>
          </a:p>
        </p:txBody>
      </p:sp>
      <p:sp>
        <p:nvSpPr>
          <p:cNvPr id="51" name="Text 14"/>
          <p:cNvSpPr/>
          <p:nvPr/>
        </p:nvSpPr>
        <p:spPr>
          <a:xfrm>
            <a:off x="10256490" y="2567880"/>
            <a:ext cx="1187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E67E22"/>
                </a:highlight>
              </a:rPr>
              <a:t>&lt;135/85</a:t>
            </a:r>
            <a:endParaRPr lang="en-US" sz="1050" dirty="0"/>
          </a:p>
        </p:txBody>
      </p:sp>
      <p:sp>
        <p:nvSpPr>
          <p:cNvPr id="52" name="Text 15"/>
          <p:cNvSpPr/>
          <p:nvPr/>
        </p:nvSpPr>
        <p:spPr>
          <a:xfrm>
            <a:off x="6619875" y="2986980"/>
            <a:ext cx="2599306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Adults ≥80 years</a:t>
            </a:r>
            <a:endParaRPr lang="en-US" sz="1125" dirty="0"/>
          </a:p>
        </p:txBody>
      </p:sp>
      <p:sp>
        <p:nvSpPr>
          <p:cNvPr id="53" name="Text 16"/>
          <p:cNvSpPr/>
          <p:nvPr/>
        </p:nvSpPr>
        <p:spPr>
          <a:xfrm>
            <a:off x="8994874" y="3129855"/>
            <a:ext cx="1187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E67E22"/>
                </a:highlight>
              </a:rPr>
              <a:t>&lt;150/90</a:t>
            </a:r>
            <a:endParaRPr lang="en-US" sz="1050" dirty="0"/>
          </a:p>
        </p:txBody>
      </p:sp>
      <p:sp>
        <p:nvSpPr>
          <p:cNvPr id="54" name="Text 17"/>
          <p:cNvSpPr/>
          <p:nvPr/>
        </p:nvSpPr>
        <p:spPr>
          <a:xfrm>
            <a:off x="10256490" y="3129855"/>
            <a:ext cx="1187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E67E22"/>
                </a:highlight>
              </a:rPr>
              <a:t>&lt;145/85</a:t>
            </a:r>
            <a:endParaRPr lang="en-US" sz="1050" dirty="0"/>
          </a:p>
        </p:txBody>
      </p:sp>
      <p:sp>
        <p:nvSpPr>
          <p:cNvPr id="55" name="Text 18"/>
          <p:cNvSpPr/>
          <p:nvPr/>
        </p:nvSpPr>
        <p:spPr>
          <a:xfrm>
            <a:off x="6619875" y="3548955"/>
            <a:ext cx="2349373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Type 1 Diabetes</a:t>
            </a:r>
            <a:endParaRPr lang="en-US" sz="1125" dirty="0"/>
          </a:p>
        </p:txBody>
      </p:sp>
      <p:sp>
        <p:nvSpPr>
          <p:cNvPr id="56" name="Text 19"/>
          <p:cNvSpPr/>
          <p:nvPr/>
        </p:nvSpPr>
        <p:spPr>
          <a:xfrm>
            <a:off x="8994874" y="3691830"/>
            <a:ext cx="1187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E67E22"/>
                </a:highlight>
              </a:rPr>
              <a:t>&lt;130/80</a:t>
            </a:r>
            <a:endParaRPr lang="en-US" sz="1050" dirty="0"/>
          </a:p>
        </p:txBody>
      </p:sp>
      <p:sp>
        <p:nvSpPr>
          <p:cNvPr id="57" name="Text 20"/>
          <p:cNvSpPr/>
          <p:nvPr/>
        </p:nvSpPr>
        <p:spPr>
          <a:xfrm>
            <a:off x="10161240" y="3548955"/>
            <a:ext cx="1173510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—</a:t>
            </a:r>
            <a:endParaRPr lang="en-US" sz="1125" dirty="0"/>
          </a:p>
        </p:txBody>
      </p:sp>
      <p:sp>
        <p:nvSpPr>
          <p:cNvPr id="58" name="Text 21"/>
          <p:cNvSpPr/>
          <p:nvPr/>
        </p:nvSpPr>
        <p:spPr>
          <a:xfrm>
            <a:off x="6619875" y="4110930"/>
            <a:ext cx="3199146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Severe CKD (ACR &gt;70)</a:t>
            </a:r>
            <a:endParaRPr lang="en-US" sz="1125" dirty="0"/>
          </a:p>
        </p:txBody>
      </p:sp>
      <p:sp>
        <p:nvSpPr>
          <p:cNvPr id="59" name="Text 22"/>
          <p:cNvSpPr/>
          <p:nvPr/>
        </p:nvSpPr>
        <p:spPr>
          <a:xfrm>
            <a:off x="8994874" y="4253805"/>
            <a:ext cx="1187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E67E22"/>
                </a:highlight>
              </a:rPr>
              <a:t>&lt;130/80</a:t>
            </a:r>
            <a:endParaRPr lang="en-US" sz="1050" dirty="0"/>
          </a:p>
        </p:txBody>
      </p:sp>
      <p:sp>
        <p:nvSpPr>
          <p:cNvPr id="60" name="Text 23"/>
          <p:cNvSpPr/>
          <p:nvPr/>
        </p:nvSpPr>
        <p:spPr>
          <a:xfrm>
            <a:off x="10161240" y="4110930"/>
            <a:ext cx="1173510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—</a:t>
            </a:r>
            <a:endParaRPr lang="en-US" sz="1125" dirty="0"/>
          </a:p>
        </p:txBody>
      </p:sp>
      <p:sp>
        <p:nvSpPr>
          <p:cNvPr id="61" name="Text 24"/>
          <p:cNvSpPr/>
          <p:nvPr/>
        </p:nvSpPr>
        <p:spPr>
          <a:xfrm>
            <a:off x="6780609" y="5734050"/>
            <a:ext cx="477202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C3E50"/>
                </a:solidFill>
              </a:rPr>
              <a:t> </a:t>
            </a:r>
            <a:r>
              <a:rPr lang="en-US" sz="975" b="1" i="1" dirty="0">
                <a:solidFill>
                  <a:srgbClr val="2C3E50"/>
                </a:solidFill>
              </a:rPr>
              <a:t>Note:</a:t>
            </a:r>
            <a:r>
              <a:rPr lang="en-US" sz="975" i="1" dirty="0">
                <a:solidFill>
                  <a:srgbClr val="2C3E50"/>
                </a:solidFill>
              </a:rPr>
              <a:t> QOF targets align with NICE standard targets. Some local guidelines (Westcliffe/Affinity) may suggest </a:t>
            </a:r>
            <a:r>
              <a:rPr lang="en-US" sz="975" b="1" i="1" dirty="0">
                <a:solidFill>
                  <a:srgbClr val="2C3E50"/>
                </a:solidFill>
              </a:rPr>
              <a:t>130/80 mmHg</a:t>
            </a:r>
            <a:r>
              <a:rPr lang="en-US" sz="975" i="1" dirty="0">
                <a:solidFill>
                  <a:srgbClr val="2C3E50"/>
                </a:solidFill>
              </a:rPr>
              <a:t> as an aspirational target.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5476875" cy="267369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58193"/>
            <a:ext cx="2286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525018"/>
            <a:ext cx="5095875" cy="552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50" y="2640211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898553"/>
            <a:ext cx="5476875" cy="267369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122390"/>
            <a:ext cx="2286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34355"/>
            <a:ext cx="5476875" cy="292849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258193"/>
            <a:ext cx="228600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153346"/>
            <a:ext cx="5476875" cy="241890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377184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744789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5007620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5240982"/>
            <a:ext cx="5095875" cy="3524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Evidence Based Lifestyle Interventions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009650" y="122485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Nutrition &amp; Salt Reduction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666750" y="1596330"/>
            <a:ext cx="11525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DASH Diet:</a:t>
            </a:r>
            <a:r>
              <a:rPr lang="en-US" sz="1125" dirty="0">
                <a:solidFill>
                  <a:srgbClr val="2C3E50"/>
                </a:solidFill>
              </a:rPr>
              <a:t> Focus on fruit, vegetables, whole grains, and low saturated fat.</a:t>
            </a:r>
            <a:endParaRPr lang="en-US" sz="1125" dirty="0"/>
          </a:p>
        </p:txBody>
      </p:sp>
      <p:sp>
        <p:nvSpPr>
          <p:cNvPr id="22" name="Text 4"/>
          <p:cNvSpPr/>
          <p:nvPr/>
        </p:nvSpPr>
        <p:spPr>
          <a:xfrm>
            <a:off x="666750" y="1905893"/>
            <a:ext cx="742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Salt Target:</a:t>
            </a:r>
            <a:r>
              <a:rPr lang="en-US" sz="1125" dirty="0">
                <a:solidFill>
                  <a:srgbClr val="2C3E50"/>
                </a:solidFill>
              </a:rPr>
              <a:t> &lt;6g/day (approx. 1 teaspoon).</a:t>
            </a:r>
            <a:endParaRPr lang="en-US" sz="1125" dirty="0"/>
          </a:p>
        </p:txBody>
      </p:sp>
      <p:sp>
        <p:nvSpPr>
          <p:cNvPr id="23" name="Text 5"/>
          <p:cNvSpPr/>
          <p:nvPr/>
        </p:nvSpPr>
        <p:spPr>
          <a:xfrm>
            <a:off x="666750" y="2215455"/>
            <a:ext cx="9658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Impact:</a:t>
            </a:r>
            <a:r>
              <a:rPr lang="en-US" sz="1125" dirty="0">
                <a:solidFill>
                  <a:srgbClr val="2C3E50"/>
                </a:solidFill>
              </a:rPr>
              <a:t> Each 1g reduction in salt lowers BP by ~2 mmHg.</a:t>
            </a:r>
            <a:endParaRPr lang="en-US" sz="1125" dirty="0"/>
          </a:p>
        </p:txBody>
      </p:sp>
      <p:sp>
        <p:nvSpPr>
          <p:cNvPr id="24" name="Text 6"/>
          <p:cNvSpPr/>
          <p:nvPr/>
        </p:nvSpPr>
        <p:spPr>
          <a:xfrm>
            <a:off x="995363" y="2525018"/>
            <a:ext cx="4867275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Caution with Potassium Chloride salt substitutes if patient is on ACEi or ARB (risk of hyperkalaemia).</a:t>
            </a:r>
            <a:endParaRPr lang="en-US" sz="1050" dirty="0"/>
          </a:p>
        </p:txBody>
      </p:sp>
      <p:sp>
        <p:nvSpPr>
          <p:cNvPr id="25" name="Text 7"/>
          <p:cNvSpPr/>
          <p:nvPr/>
        </p:nvSpPr>
        <p:spPr>
          <a:xfrm>
            <a:off x="1009650" y="408905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Physical Activity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66750" y="4460528"/>
            <a:ext cx="50958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Aerobic Exercise:</a:t>
            </a:r>
            <a:r>
              <a:rPr lang="en-US" sz="1125" dirty="0">
                <a:solidFill>
                  <a:srgbClr val="2C3E50"/>
                </a:solidFill>
              </a:rPr>
              <a:t> ≥150 mins moderate activity per week (e.g., brisk walking, cycling).</a:t>
            </a:r>
            <a:endParaRPr lang="en-US" sz="1125" dirty="0"/>
          </a:p>
        </p:txBody>
      </p:sp>
      <p:sp>
        <p:nvSpPr>
          <p:cNvPr id="27" name="Text 9"/>
          <p:cNvSpPr/>
          <p:nvPr/>
        </p:nvSpPr>
        <p:spPr>
          <a:xfrm>
            <a:off x="666750" y="4984403"/>
            <a:ext cx="10915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Resistance:</a:t>
            </a:r>
            <a:r>
              <a:rPr lang="en-US" sz="1125" dirty="0">
                <a:solidFill>
                  <a:srgbClr val="2C3E50"/>
                </a:solidFill>
              </a:rPr>
              <a:t> Add muscle-strengthening exercises on ≥2 days/week.</a:t>
            </a:r>
            <a:endParaRPr lang="en-US" sz="1125" dirty="0"/>
          </a:p>
        </p:txBody>
      </p:sp>
      <p:sp>
        <p:nvSpPr>
          <p:cNvPr id="28" name="Text 10"/>
          <p:cNvSpPr/>
          <p:nvPr/>
        </p:nvSpPr>
        <p:spPr>
          <a:xfrm>
            <a:off x="666750" y="5293965"/>
            <a:ext cx="11144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Consistency:</a:t>
            </a:r>
            <a:r>
              <a:rPr lang="en-US" sz="1125" dirty="0">
                <a:solidFill>
                  <a:srgbClr val="2C3E50"/>
                </a:solidFill>
              </a:rPr>
              <a:t> Reinforce activity levels at </a:t>
            </a:r>
            <a:r>
              <a:rPr lang="en-US" sz="1125" i="1" dirty="0">
                <a:solidFill>
                  <a:srgbClr val="2C3E50"/>
                </a:solidFill>
              </a:rPr>
              <a:t>every</a:t>
            </a:r>
            <a:r>
              <a:rPr lang="en-US" sz="1125" dirty="0">
                <a:solidFill>
                  <a:srgbClr val="2C3E50"/>
                </a:solidFill>
              </a:rPr>
              <a:t> clinical contact.</a:t>
            </a:r>
            <a:endParaRPr lang="en-US" sz="1125" dirty="0"/>
          </a:p>
        </p:txBody>
      </p:sp>
      <p:sp>
        <p:nvSpPr>
          <p:cNvPr id="29" name="Text 11"/>
          <p:cNvSpPr/>
          <p:nvPr/>
        </p:nvSpPr>
        <p:spPr>
          <a:xfrm>
            <a:off x="6772275" y="122485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Weight &amp; Substance Use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6429375" y="1596330"/>
            <a:ext cx="5762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Weight Loss:</a:t>
            </a:r>
            <a:r>
              <a:rPr lang="en-US" sz="1125" dirty="0">
                <a:solidFill>
                  <a:srgbClr val="2C3E50"/>
                </a:solidFill>
              </a:rPr>
              <a:t> 1kg loss ≈ 1 mmHg BP reduction. Target BMI 18.5–24.9.</a:t>
            </a:r>
            <a:endParaRPr lang="en-US" sz="1125" dirty="0"/>
          </a:p>
        </p:txBody>
      </p:sp>
      <p:sp>
        <p:nvSpPr>
          <p:cNvPr id="31" name="Text 13"/>
          <p:cNvSpPr/>
          <p:nvPr/>
        </p:nvSpPr>
        <p:spPr>
          <a:xfrm>
            <a:off x="6429375" y="1905893"/>
            <a:ext cx="5762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Alcohol:</a:t>
            </a:r>
            <a:r>
              <a:rPr lang="en-US" sz="1125" dirty="0">
                <a:solidFill>
                  <a:srgbClr val="2C3E50"/>
                </a:solidFill>
              </a:rPr>
              <a:t> Keep &lt;14 units/week. Alcohol is a dose-dependent BP raiser.</a:t>
            </a:r>
            <a:endParaRPr lang="en-US" sz="1125" dirty="0"/>
          </a:p>
        </p:txBody>
      </p:sp>
      <p:sp>
        <p:nvSpPr>
          <p:cNvPr id="32" name="Text 14"/>
          <p:cNvSpPr/>
          <p:nvPr/>
        </p:nvSpPr>
        <p:spPr>
          <a:xfrm>
            <a:off x="6429375" y="2215455"/>
            <a:ext cx="5762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Smoking:</a:t>
            </a:r>
            <a:r>
              <a:rPr lang="en-US" sz="1125" dirty="0">
                <a:solidFill>
                  <a:srgbClr val="2C3E50"/>
                </a:solidFill>
              </a:rPr>
              <a:t> Stop smoking to reduce overall CVD risk (no direct BP lowering).</a:t>
            </a:r>
            <a:endParaRPr lang="en-US" sz="1125" dirty="0"/>
          </a:p>
        </p:txBody>
      </p:sp>
      <p:sp>
        <p:nvSpPr>
          <p:cNvPr id="33" name="Text 15"/>
          <p:cNvSpPr/>
          <p:nvPr/>
        </p:nvSpPr>
        <p:spPr>
          <a:xfrm>
            <a:off x="6429375" y="2525018"/>
            <a:ext cx="5762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Caffeine:</a:t>
            </a:r>
            <a:r>
              <a:rPr lang="en-US" sz="1125" dirty="0">
                <a:solidFill>
                  <a:srgbClr val="2C3E50"/>
                </a:solidFill>
              </a:rPr>
              <a:t> Encourage reduction if consumption is excessive.</a:t>
            </a:r>
            <a:endParaRPr lang="en-US" sz="1125" dirty="0"/>
          </a:p>
        </p:txBody>
      </p:sp>
      <p:sp>
        <p:nvSpPr>
          <p:cNvPr id="34" name="Text 16"/>
          <p:cNvSpPr/>
          <p:nvPr/>
        </p:nvSpPr>
        <p:spPr>
          <a:xfrm>
            <a:off x="6781800" y="4343846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Do NOT Offer</a:t>
            </a:r>
            <a:endParaRPr lang="en-US" sz="1350" dirty="0"/>
          </a:p>
        </p:txBody>
      </p:sp>
      <p:sp>
        <p:nvSpPr>
          <p:cNvPr id="35" name="Text 17"/>
          <p:cNvSpPr/>
          <p:nvPr/>
        </p:nvSpPr>
        <p:spPr>
          <a:xfrm>
            <a:off x="6672263" y="4715321"/>
            <a:ext cx="55197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Calcium, magnesium, or potassium supplements specifically to reduce BP.</a:t>
            </a:r>
            <a:endParaRPr lang="en-US" sz="1050" dirty="0"/>
          </a:p>
        </p:txBody>
      </p:sp>
      <p:sp>
        <p:nvSpPr>
          <p:cNvPr id="36" name="Text 18"/>
          <p:cNvSpPr/>
          <p:nvPr/>
        </p:nvSpPr>
        <p:spPr>
          <a:xfrm>
            <a:off x="6672263" y="4978152"/>
            <a:ext cx="55197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Aspirin for </a:t>
            </a:r>
            <a:r>
              <a:rPr lang="en-US" sz="1050" b="1" dirty="0">
                <a:solidFill>
                  <a:srgbClr val="2C3E50"/>
                </a:solidFill>
              </a:rPr>
              <a:t>primary prevention</a:t>
            </a:r>
            <a:r>
              <a:rPr lang="en-US" sz="1050" dirty="0">
                <a:solidFill>
                  <a:srgbClr val="2C3E50"/>
                </a:solidFill>
              </a:rPr>
              <a:t> of CVD in hypertension (NICE NG238).</a:t>
            </a:r>
            <a:endParaRPr lang="en-US" sz="1050" dirty="0"/>
          </a:p>
        </p:txBody>
      </p:sp>
      <p:sp>
        <p:nvSpPr>
          <p:cNvPr id="37" name="Text 19"/>
          <p:cNvSpPr/>
          <p:nvPr/>
        </p:nvSpPr>
        <p:spPr>
          <a:xfrm>
            <a:off x="6543675" y="5240982"/>
            <a:ext cx="564832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Focus on modifiable lifestyle factors before supplements.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90500"/>
            <a:ext cx="11239500" cy="6247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05780"/>
            <a:ext cx="3587800" cy="562362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186755"/>
            <a:ext cx="34290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144" y="1270546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644205"/>
            <a:ext cx="3130600" cy="8286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725" y="3797498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6148388"/>
            <a:ext cx="3130600" cy="3000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2175" y="1005780"/>
            <a:ext cx="3587800" cy="273561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0775" y="1186755"/>
            <a:ext cx="342900" cy="342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5068" y="1270546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2175" y="3893790"/>
            <a:ext cx="3587800" cy="273561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0775" y="4074765"/>
            <a:ext cx="342900" cy="342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95068" y="4158555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97475" y="5353199"/>
            <a:ext cx="178594" cy="14882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8099" y="1119634"/>
            <a:ext cx="3587800" cy="4343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28099" y="1119634"/>
            <a:ext cx="3587800" cy="4343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28099" y="5729734"/>
            <a:ext cx="3587800" cy="785813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66750" y="22860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Pharmacological Management: Steps 1 to 3</a:t>
            </a:r>
            <a:endParaRPr lang="en-US" sz="2100" dirty="0"/>
          </a:p>
        </p:txBody>
      </p:sp>
      <p:sp>
        <p:nvSpPr>
          <p:cNvPr id="21" name="Text 1"/>
          <p:cNvSpPr/>
          <p:nvPr/>
        </p:nvSpPr>
        <p:spPr>
          <a:xfrm>
            <a:off x="666750" y="577155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22" name="Text 2"/>
          <p:cNvSpPr/>
          <p:nvPr/>
        </p:nvSpPr>
        <p:spPr>
          <a:xfrm>
            <a:off x="1162050" y="1215330"/>
            <a:ext cx="586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Step 1: First-Line Choice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971550" y="1643955"/>
            <a:ext cx="2863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 &lt; 55</a:t>
            </a:r>
            <a:r>
              <a:rPr lang="en-US" sz="1125" dirty="0">
                <a:solidFill>
                  <a:srgbClr val="2C3E50"/>
                </a:solidFill>
              </a:rPr>
              <a:t> (Non-Black African/Caribbean) → </a:t>
            </a:r>
            <a:r>
              <a:rPr lang="en-US" sz="1125" b="1" dirty="0">
                <a:solidFill>
                  <a:srgbClr val="E67E22"/>
                </a:solidFill>
              </a:rPr>
              <a:t>ACEi</a:t>
            </a:r>
            <a:r>
              <a:rPr lang="en-US" sz="1125" dirty="0">
                <a:solidFill>
                  <a:srgbClr val="2C3E50"/>
                </a:solidFill>
              </a:rPr>
              <a:t> or </a:t>
            </a:r>
            <a:r>
              <a:rPr lang="en-US" sz="1125" b="1" dirty="0">
                <a:solidFill>
                  <a:srgbClr val="E67E22"/>
                </a:solidFill>
              </a:rPr>
              <a:t>ARB (A)</a:t>
            </a:r>
            <a:endParaRPr lang="en-US" sz="1125" dirty="0"/>
          </a:p>
        </p:txBody>
      </p:sp>
      <p:sp>
        <p:nvSpPr>
          <p:cNvPr id="24" name="Text 4"/>
          <p:cNvSpPr/>
          <p:nvPr/>
        </p:nvSpPr>
        <p:spPr>
          <a:xfrm>
            <a:off x="971550" y="2139255"/>
            <a:ext cx="2863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Type 2 Diabetes</a:t>
            </a:r>
            <a:r>
              <a:rPr lang="en-US" sz="1125" dirty="0">
                <a:solidFill>
                  <a:srgbClr val="2C3E50"/>
                </a:solidFill>
              </a:rPr>
              <a:t> (Any age or ethnicity) → </a:t>
            </a:r>
            <a:r>
              <a:rPr lang="en-US" sz="1125" b="1" dirty="0">
                <a:solidFill>
                  <a:srgbClr val="E67E22"/>
                </a:solidFill>
              </a:rPr>
              <a:t>ACEi</a:t>
            </a:r>
            <a:r>
              <a:rPr lang="en-US" sz="1125" dirty="0">
                <a:solidFill>
                  <a:srgbClr val="2C3E50"/>
                </a:solidFill>
              </a:rPr>
              <a:t> or </a:t>
            </a:r>
            <a:r>
              <a:rPr lang="en-US" sz="1125" b="1" dirty="0">
                <a:solidFill>
                  <a:srgbClr val="E67E22"/>
                </a:solidFill>
              </a:rPr>
              <a:t>ARB (A)</a:t>
            </a:r>
            <a:endParaRPr lang="en-US" sz="1125" dirty="0"/>
          </a:p>
        </p:txBody>
      </p:sp>
      <p:sp>
        <p:nvSpPr>
          <p:cNvPr id="25" name="Text 5"/>
          <p:cNvSpPr/>
          <p:nvPr/>
        </p:nvSpPr>
        <p:spPr>
          <a:xfrm>
            <a:off x="971550" y="2634555"/>
            <a:ext cx="2863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 ≥ 55</a:t>
            </a:r>
            <a:r>
              <a:rPr lang="en-US" sz="1125" dirty="0">
                <a:solidFill>
                  <a:srgbClr val="2C3E50"/>
                </a:solidFill>
              </a:rPr>
              <a:t> (Any ethnicity, no T2DM) → </a:t>
            </a:r>
            <a:r>
              <a:rPr lang="en-US" sz="1125" b="1" dirty="0">
                <a:solidFill>
                  <a:srgbClr val="E67E22"/>
                </a:solidFill>
              </a:rPr>
              <a:t>CCB (C)</a:t>
            </a:r>
            <a:endParaRPr lang="en-US" sz="1125" dirty="0"/>
          </a:p>
        </p:txBody>
      </p:sp>
      <p:sp>
        <p:nvSpPr>
          <p:cNvPr id="26" name="Text 6"/>
          <p:cNvSpPr/>
          <p:nvPr/>
        </p:nvSpPr>
        <p:spPr>
          <a:xfrm>
            <a:off x="971550" y="3129855"/>
            <a:ext cx="2863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Black African/Caribbean</a:t>
            </a:r>
            <a:r>
              <a:rPr lang="en-US" sz="1125" dirty="0">
                <a:solidFill>
                  <a:srgbClr val="2C3E50"/>
                </a:solidFill>
              </a:rPr>
              <a:t> (Any age, no T2DM) → </a:t>
            </a:r>
            <a:r>
              <a:rPr lang="en-US" sz="1125" b="1" dirty="0">
                <a:solidFill>
                  <a:srgbClr val="E67E22"/>
                </a:solidFill>
              </a:rPr>
              <a:t>ARB (A)</a:t>
            </a:r>
            <a:r>
              <a:rPr lang="en-US" sz="1125" dirty="0">
                <a:solidFill>
                  <a:srgbClr val="2C3E50"/>
                </a:solidFill>
              </a:rPr>
              <a:t> or </a:t>
            </a:r>
            <a:r>
              <a:rPr lang="en-US" sz="1125" b="1" dirty="0">
                <a:solidFill>
                  <a:srgbClr val="E67E22"/>
                </a:solidFill>
              </a:rPr>
              <a:t>CCB (C)</a:t>
            </a:r>
            <a:endParaRPr lang="en-US" sz="1125" dirty="0"/>
          </a:p>
        </p:txBody>
      </p:sp>
      <p:sp>
        <p:nvSpPr>
          <p:cNvPr id="27" name="Text 7"/>
          <p:cNvSpPr/>
          <p:nvPr/>
        </p:nvSpPr>
        <p:spPr>
          <a:xfrm>
            <a:off x="1099096" y="3758505"/>
            <a:ext cx="28448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</a:t>
            </a:r>
            <a:r>
              <a:rPr lang="en-US" sz="1050" b="1" dirty="0">
                <a:solidFill>
                  <a:srgbClr val="2C3E50"/>
                </a:solidFill>
              </a:rPr>
              <a:t>Black African/Caribbean:</a:t>
            </a:r>
            <a:r>
              <a:rPr lang="en-US" sz="1050" dirty="0">
                <a:solidFill>
                  <a:srgbClr val="2C3E50"/>
                </a:solidFill>
              </a:rPr>
              <a:t> ARB is preferred over ACEi due to efficacy and lower risk of angioedema.</a:t>
            </a:r>
            <a:endParaRPr lang="en-US" sz="1050" dirty="0"/>
          </a:p>
        </p:txBody>
      </p:sp>
      <p:sp>
        <p:nvSpPr>
          <p:cNvPr id="28" name="Text 8"/>
          <p:cNvSpPr/>
          <p:nvPr/>
        </p:nvSpPr>
        <p:spPr>
          <a:xfrm>
            <a:off x="704850" y="6262688"/>
            <a:ext cx="17830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(A) ACEi/ARB</a:t>
            </a:r>
            <a:endParaRPr lang="en-US" sz="975" dirty="0"/>
          </a:p>
        </p:txBody>
      </p:sp>
      <p:sp>
        <p:nvSpPr>
          <p:cNvPr id="29" name="Text 9"/>
          <p:cNvSpPr/>
          <p:nvPr/>
        </p:nvSpPr>
        <p:spPr>
          <a:xfrm>
            <a:off x="1647974" y="6262688"/>
            <a:ext cx="10401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(C) CCB</a:t>
            </a:r>
            <a:endParaRPr lang="en-US" sz="975" dirty="0"/>
          </a:p>
        </p:txBody>
      </p:sp>
      <p:sp>
        <p:nvSpPr>
          <p:cNvPr id="30" name="Text 10"/>
          <p:cNvSpPr/>
          <p:nvPr/>
        </p:nvSpPr>
        <p:spPr>
          <a:xfrm>
            <a:off x="2265462" y="6262688"/>
            <a:ext cx="17830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(D) Diuretic</a:t>
            </a:r>
            <a:endParaRPr lang="en-US" sz="975" dirty="0"/>
          </a:p>
        </p:txBody>
      </p:sp>
      <p:sp>
        <p:nvSpPr>
          <p:cNvPr id="31" name="Text 11"/>
          <p:cNvSpPr/>
          <p:nvPr/>
        </p:nvSpPr>
        <p:spPr>
          <a:xfrm>
            <a:off x="4987975" y="1215330"/>
            <a:ext cx="4724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Step 2: Dual Therapy</a:t>
            </a:r>
            <a:endParaRPr lang="en-US" sz="1500" dirty="0"/>
          </a:p>
        </p:txBody>
      </p:sp>
      <p:sp>
        <p:nvSpPr>
          <p:cNvPr id="32" name="Text 12"/>
          <p:cNvSpPr/>
          <p:nvPr/>
        </p:nvSpPr>
        <p:spPr>
          <a:xfrm>
            <a:off x="4797475" y="1643955"/>
            <a:ext cx="580322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Combine </a:t>
            </a:r>
            <a:r>
              <a:rPr lang="en-US" sz="1125" b="1" dirty="0">
                <a:solidFill>
                  <a:srgbClr val="E67E22"/>
                </a:solidFill>
              </a:rPr>
              <a:t>A + C</a:t>
            </a:r>
            <a:r>
              <a:rPr lang="en-US" sz="1125" dirty="0">
                <a:solidFill>
                  <a:srgbClr val="2C3E50"/>
                </a:solidFill>
              </a:rPr>
              <a:t> (Preferred combination)</a:t>
            </a:r>
            <a:endParaRPr lang="en-US" sz="1125" dirty="0"/>
          </a:p>
        </p:txBody>
      </p:sp>
      <p:sp>
        <p:nvSpPr>
          <p:cNvPr id="33" name="Text 13"/>
          <p:cNvSpPr/>
          <p:nvPr/>
        </p:nvSpPr>
        <p:spPr>
          <a:xfrm>
            <a:off x="4797475" y="1939230"/>
            <a:ext cx="2863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Alternative: </a:t>
            </a:r>
            <a:r>
              <a:rPr lang="en-US" sz="1125" b="1" dirty="0">
                <a:solidFill>
                  <a:srgbClr val="E67E22"/>
                </a:solidFill>
              </a:rPr>
              <a:t>A + D</a:t>
            </a:r>
            <a:r>
              <a:rPr lang="en-US" sz="1125" dirty="0">
                <a:solidFill>
                  <a:srgbClr val="2C3E50"/>
                </a:solidFill>
              </a:rPr>
              <a:t> (if CCB not tolerated or heart failure present)</a:t>
            </a:r>
            <a:endParaRPr lang="en-US" sz="1125" dirty="0"/>
          </a:p>
        </p:txBody>
      </p:sp>
      <p:sp>
        <p:nvSpPr>
          <p:cNvPr id="34" name="Text 14"/>
          <p:cNvSpPr/>
          <p:nvPr/>
        </p:nvSpPr>
        <p:spPr>
          <a:xfrm>
            <a:off x="4797475" y="2434530"/>
            <a:ext cx="721482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Alternative: </a:t>
            </a:r>
            <a:r>
              <a:rPr lang="en-US" sz="1125" b="1" dirty="0">
                <a:solidFill>
                  <a:srgbClr val="E67E22"/>
                </a:solidFill>
              </a:rPr>
              <a:t>C + D</a:t>
            </a:r>
            <a:r>
              <a:rPr lang="en-US" sz="1125" dirty="0">
                <a:solidFill>
                  <a:srgbClr val="2C3E50"/>
                </a:solidFill>
              </a:rPr>
              <a:t> (if ACEi/ARB not tolerated)</a:t>
            </a:r>
            <a:endParaRPr lang="en-US" sz="1125" dirty="0"/>
          </a:p>
        </p:txBody>
      </p:sp>
      <p:sp>
        <p:nvSpPr>
          <p:cNvPr id="35" name="Text 15"/>
          <p:cNvSpPr/>
          <p:nvPr/>
        </p:nvSpPr>
        <p:spPr>
          <a:xfrm>
            <a:off x="4987975" y="4103340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Step 3: Triple Therapy</a:t>
            </a:r>
            <a:endParaRPr lang="en-US" sz="1500" dirty="0"/>
          </a:p>
        </p:txBody>
      </p:sp>
      <p:sp>
        <p:nvSpPr>
          <p:cNvPr id="36" name="Text 16"/>
          <p:cNvSpPr/>
          <p:nvPr/>
        </p:nvSpPr>
        <p:spPr>
          <a:xfrm>
            <a:off x="4797475" y="4531965"/>
            <a:ext cx="47053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Optimal combination: </a:t>
            </a:r>
            <a:r>
              <a:rPr lang="en-US" sz="1125" b="1" dirty="0">
                <a:solidFill>
                  <a:srgbClr val="E67E22"/>
                </a:solidFill>
              </a:rPr>
              <a:t>A + C + D</a:t>
            </a:r>
            <a:endParaRPr lang="en-US" sz="1125" dirty="0"/>
          </a:p>
        </p:txBody>
      </p:sp>
      <p:sp>
        <p:nvSpPr>
          <p:cNvPr id="37" name="Text 17"/>
          <p:cNvSpPr/>
          <p:nvPr/>
        </p:nvSpPr>
        <p:spPr>
          <a:xfrm>
            <a:off x="4797475" y="4827240"/>
            <a:ext cx="2863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Use </a:t>
            </a:r>
            <a:r>
              <a:rPr lang="en-US" sz="1125" b="1" dirty="0">
                <a:solidFill>
                  <a:srgbClr val="2C3E50"/>
                </a:solidFill>
              </a:rPr>
              <a:t>Indapamide</a:t>
            </a:r>
            <a:r>
              <a:rPr lang="en-US" sz="1125" dirty="0">
                <a:solidFill>
                  <a:srgbClr val="2C3E50"/>
                </a:solidFill>
              </a:rPr>
              <a:t> 2.5mg OD as the preferred thiazide-like diuretic (D).</a:t>
            </a:r>
            <a:endParaRPr lang="en-US" sz="1125" dirty="0"/>
          </a:p>
        </p:txBody>
      </p:sp>
      <p:sp>
        <p:nvSpPr>
          <p:cNvPr id="38" name="Text 18"/>
          <p:cNvSpPr/>
          <p:nvPr/>
        </p:nvSpPr>
        <p:spPr>
          <a:xfrm>
            <a:off x="4976068" y="5322540"/>
            <a:ext cx="407794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 NEVER combine ACEi + ARB.</a:t>
            </a:r>
            <a:endParaRPr lang="en-US" sz="1125" dirty="0"/>
          </a:p>
        </p:txBody>
      </p:sp>
      <p:sp>
        <p:nvSpPr>
          <p:cNvPr id="39" name="Text 19"/>
          <p:cNvSpPr/>
          <p:nvPr/>
        </p:nvSpPr>
        <p:spPr>
          <a:xfrm>
            <a:off x="8270974" y="5844034"/>
            <a:ext cx="33020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Ref:</a:t>
            </a:r>
            <a:r>
              <a:rPr lang="en-US" sz="975" dirty="0">
                <a:solidFill>
                  <a:srgbClr val="2C3E50"/>
                </a:solidFill>
              </a:rPr>
              <a:t> NICE NG136 update (2023). Ensure adherence and white-coat exclusion at each step before intensifying therapy.</a:t>
            </a:r>
            <a:endParaRPr lang="en-US" sz="9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38125"/>
            <a:ext cx="112395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34355"/>
            <a:ext cx="11239500" cy="17049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91530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2929830"/>
            <a:ext cx="5524500" cy="2119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" y="3101280"/>
            <a:ext cx="5181600" cy="26193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" y="3498056"/>
            <a:ext cx="202406" cy="16371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2929830"/>
            <a:ext cx="5524500" cy="211931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2700" y="3101280"/>
            <a:ext cx="5181600" cy="26193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2700" y="3498056"/>
            <a:ext cx="202406" cy="16371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5239643"/>
            <a:ext cx="11239500" cy="5000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5413474"/>
            <a:ext cx="190500" cy="1524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666750" y="2857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Managing Step 4 Resistant Hypertension</a:t>
            </a:r>
            <a:endParaRPr lang="en-US" sz="2100" dirty="0"/>
          </a:p>
        </p:txBody>
      </p:sp>
      <p:sp>
        <p:nvSpPr>
          <p:cNvPr id="16" name="Text 1"/>
          <p:cNvSpPr/>
          <p:nvPr/>
        </p:nvSpPr>
        <p:spPr>
          <a:xfrm>
            <a:off x="666750" y="64383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E67E22"/>
                </a:solidFill>
              </a:rPr>
              <a:t>NICE NG136 CLINICAL GUIDANCE</a:t>
            </a:r>
            <a:endParaRPr lang="en-US" sz="1050" dirty="0"/>
          </a:p>
        </p:txBody>
      </p:sp>
      <p:sp>
        <p:nvSpPr>
          <p:cNvPr id="17" name="Text 2"/>
          <p:cNvSpPr/>
          <p:nvPr/>
        </p:nvSpPr>
        <p:spPr>
          <a:xfrm>
            <a:off x="1000125" y="122485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Definition &amp; Verification</a:t>
            </a:r>
            <a:endParaRPr lang="en-US" sz="1500" dirty="0"/>
          </a:p>
        </p:txBody>
      </p:sp>
      <p:sp>
        <p:nvSpPr>
          <p:cNvPr id="18" name="Text 3"/>
          <p:cNvSpPr/>
          <p:nvPr/>
        </p:nvSpPr>
        <p:spPr>
          <a:xfrm>
            <a:off x="666750" y="1624905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Office BP </a:t>
            </a:r>
            <a:r>
              <a:rPr lang="en-US" sz="1200" b="1" dirty="0">
                <a:solidFill>
                  <a:srgbClr val="34495E"/>
                </a:solidFill>
              </a:rPr>
              <a:t>≥140/90 mmHg</a:t>
            </a:r>
            <a:r>
              <a:rPr lang="en-US" sz="1200" dirty="0">
                <a:solidFill>
                  <a:srgbClr val="34495E"/>
                </a:solidFill>
              </a:rPr>
              <a:t> or ABPM/HBPM </a:t>
            </a:r>
            <a:r>
              <a:rPr lang="en-US" sz="1200" b="1" dirty="0">
                <a:solidFill>
                  <a:srgbClr val="34495E"/>
                </a:solidFill>
              </a:rPr>
              <a:t>≥135/85 mmHg</a:t>
            </a:r>
            <a:r>
              <a:rPr lang="en-US" sz="1200" dirty="0">
                <a:solidFill>
                  <a:srgbClr val="34495E"/>
                </a:solidFill>
              </a:rPr>
              <a:t> despite optimal doses of </a:t>
            </a:r>
            <a:r>
              <a:rPr lang="en-US" sz="1200" b="1" dirty="0">
                <a:solidFill>
                  <a:srgbClr val="34495E"/>
                </a:solidFill>
              </a:rPr>
              <a:t>ACEi/ARB + CCB + Thiazide-like diuretic</a:t>
            </a:r>
            <a:r>
              <a:rPr lang="en-US" sz="1200" dirty="0">
                <a:solidFill>
                  <a:srgbClr val="34495E"/>
                </a:solidFill>
              </a:rPr>
              <a:t>. Before escalating, you </a:t>
            </a:r>
            <a:r>
              <a:rPr lang="en-US" sz="1200" b="1" dirty="0">
                <a:solidFill>
                  <a:srgbClr val="34495E"/>
                </a:solidFill>
              </a:rPr>
              <a:t>MUST</a:t>
            </a:r>
            <a:r>
              <a:rPr lang="en-US" sz="1200" dirty="0">
                <a:solidFill>
                  <a:srgbClr val="34495E"/>
                </a:solidFill>
              </a:rPr>
              <a:t>: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904875" y="1996380"/>
            <a:ext cx="1036937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Confirm adherence (review pharmacy records / 24h urine sodium)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904875" y="2272605"/>
            <a:ext cx="916871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Exclude "White Coat" effect using ABPM/HBPM confirmation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6477000" y="1996380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Ensure Step 1-3 drugs are at </a:t>
            </a:r>
            <a:r>
              <a:rPr lang="en-US" sz="1125" b="1" dirty="0">
                <a:solidFill>
                  <a:srgbClr val="2C3E50"/>
                </a:solidFill>
              </a:rPr>
              <a:t>maximum tolerated doses</a:t>
            </a:r>
            <a:endParaRPr lang="en-US" sz="1125" dirty="0"/>
          </a:p>
        </p:txBody>
      </p:sp>
      <p:sp>
        <p:nvSpPr>
          <p:cNvPr id="22" name="Text 7"/>
          <p:cNvSpPr/>
          <p:nvPr/>
        </p:nvSpPr>
        <p:spPr>
          <a:xfrm>
            <a:off x="6477000" y="2272605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Assess for secondary causes (CATCH mnemonic)</a:t>
            </a:r>
            <a:endParaRPr lang="en-US" sz="1125" dirty="0"/>
          </a:p>
        </p:txBody>
      </p:sp>
      <p:sp>
        <p:nvSpPr>
          <p:cNvPr id="23" name="Text 8"/>
          <p:cNvSpPr/>
          <p:nvPr/>
        </p:nvSpPr>
        <p:spPr>
          <a:xfrm>
            <a:off x="762000" y="3101280"/>
            <a:ext cx="4953000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35400"/>
                </a:solidFill>
              </a:rPr>
              <a:t>Serum Potassium ≤ 4.5 mmol/L</a:t>
            </a:r>
            <a:endParaRPr lang="en-US" sz="975" dirty="0"/>
          </a:p>
        </p:txBody>
      </p:sp>
      <p:sp>
        <p:nvSpPr>
          <p:cNvPr id="24" name="Text 9"/>
          <p:cNvSpPr/>
          <p:nvPr/>
        </p:nvSpPr>
        <p:spPr>
          <a:xfrm>
            <a:off x="945356" y="3458468"/>
            <a:ext cx="52463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Add Low-dose Spironolactone</a:t>
            </a:r>
            <a:endParaRPr lang="en-US" sz="1275" dirty="0"/>
          </a:p>
        </p:txBody>
      </p:sp>
      <p:sp>
        <p:nvSpPr>
          <p:cNvPr id="25" name="Text 10"/>
          <p:cNvSpPr/>
          <p:nvPr/>
        </p:nvSpPr>
        <p:spPr>
          <a:xfrm>
            <a:off x="885825" y="3815655"/>
            <a:ext cx="49434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Dose:</a:t>
            </a:r>
            <a:r>
              <a:rPr lang="en-US" sz="1125" dirty="0">
                <a:solidFill>
                  <a:srgbClr val="2C3E50"/>
                </a:solidFill>
              </a:rPr>
              <a:t> 25 mg once daily</a:t>
            </a:r>
            <a:endParaRPr lang="en-US" sz="1125" dirty="0"/>
          </a:p>
        </p:txBody>
      </p:sp>
      <p:sp>
        <p:nvSpPr>
          <p:cNvPr id="26" name="Text 11"/>
          <p:cNvSpPr/>
          <p:nvPr/>
        </p:nvSpPr>
        <p:spPr>
          <a:xfrm>
            <a:off x="885825" y="4091880"/>
            <a:ext cx="676092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Monitoring:</a:t>
            </a:r>
            <a:r>
              <a:rPr lang="en-US" sz="1125" dirty="0">
                <a:solidFill>
                  <a:srgbClr val="2C3E50"/>
                </a:solidFill>
              </a:rPr>
              <a:t> Check U&amp;Es at 1 and 3 months</a:t>
            </a:r>
            <a:endParaRPr lang="en-US" sz="1125" dirty="0"/>
          </a:p>
        </p:txBody>
      </p:sp>
      <p:sp>
        <p:nvSpPr>
          <p:cNvPr id="27" name="Text 12"/>
          <p:cNvSpPr/>
          <p:nvPr/>
        </p:nvSpPr>
        <p:spPr>
          <a:xfrm>
            <a:off x="885825" y="4368105"/>
            <a:ext cx="883282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Use caution if eGFR is reduced (risk of hyperkalaemia)</a:t>
            </a:r>
            <a:endParaRPr lang="en-US" sz="1125" dirty="0"/>
          </a:p>
        </p:txBody>
      </p:sp>
      <p:sp>
        <p:nvSpPr>
          <p:cNvPr id="28" name="Text 13"/>
          <p:cNvSpPr/>
          <p:nvPr/>
        </p:nvSpPr>
        <p:spPr>
          <a:xfrm>
            <a:off x="647700" y="4691955"/>
            <a:ext cx="7677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F8C8D"/>
                </a:solidFill>
              </a:rPr>
              <a:t>Indapamide can be continued as the Step 3 diuretic.</a:t>
            </a:r>
            <a:endParaRPr lang="en-US" sz="975" dirty="0"/>
          </a:p>
        </p:txBody>
      </p:sp>
      <p:sp>
        <p:nvSpPr>
          <p:cNvPr id="29" name="Text 14"/>
          <p:cNvSpPr/>
          <p:nvPr/>
        </p:nvSpPr>
        <p:spPr>
          <a:xfrm>
            <a:off x="6477000" y="3101280"/>
            <a:ext cx="4953000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980B9"/>
                </a:solidFill>
              </a:rPr>
              <a:t>Serum Potassium &gt; 4.5 mmol/L</a:t>
            </a:r>
            <a:endParaRPr lang="en-US" sz="975" dirty="0"/>
          </a:p>
        </p:txBody>
      </p:sp>
      <p:sp>
        <p:nvSpPr>
          <p:cNvPr id="30" name="Text 15"/>
          <p:cNvSpPr/>
          <p:nvPr/>
        </p:nvSpPr>
        <p:spPr>
          <a:xfrm>
            <a:off x="6660356" y="3458468"/>
            <a:ext cx="5181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Add Alpha or Beta-Blocker</a:t>
            </a:r>
            <a:endParaRPr lang="en-US" sz="1275" dirty="0"/>
          </a:p>
        </p:txBody>
      </p:sp>
      <p:sp>
        <p:nvSpPr>
          <p:cNvPr id="31" name="Text 16"/>
          <p:cNvSpPr/>
          <p:nvPr/>
        </p:nvSpPr>
        <p:spPr>
          <a:xfrm>
            <a:off x="6600825" y="3815655"/>
            <a:ext cx="5591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Alpha-blocker:</a:t>
            </a:r>
            <a:r>
              <a:rPr lang="en-US" sz="1125" dirty="0">
                <a:solidFill>
                  <a:srgbClr val="2C3E50"/>
                </a:solidFill>
              </a:rPr>
              <a:t> Doxazosin (e.g. 2mg OD)</a:t>
            </a:r>
            <a:endParaRPr lang="en-US" sz="1125" dirty="0"/>
          </a:p>
        </p:txBody>
      </p:sp>
      <p:sp>
        <p:nvSpPr>
          <p:cNvPr id="32" name="Text 17"/>
          <p:cNvSpPr/>
          <p:nvPr/>
        </p:nvSpPr>
        <p:spPr>
          <a:xfrm>
            <a:off x="6600825" y="4091880"/>
            <a:ext cx="5591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Beta-blocker:</a:t>
            </a:r>
            <a:r>
              <a:rPr lang="en-US" sz="1125" dirty="0">
                <a:solidFill>
                  <a:srgbClr val="2C3E50"/>
                </a:solidFill>
              </a:rPr>
              <a:t> Bisoprolol (e.g. 5mg OD)</a:t>
            </a:r>
            <a:endParaRPr lang="en-US" sz="1125" dirty="0"/>
          </a:p>
        </p:txBody>
      </p:sp>
      <p:sp>
        <p:nvSpPr>
          <p:cNvPr id="33" name="Text 18"/>
          <p:cNvSpPr/>
          <p:nvPr/>
        </p:nvSpPr>
        <p:spPr>
          <a:xfrm>
            <a:off x="6600825" y="4368105"/>
            <a:ext cx="5591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Chosen based on comorbidities (e.g. AF, angina)</a:t>
            </a:r>
            <a:endParaRPr lang="en-US" sz="1125" dirty="0"/>
          </a:p>
        </p:txBody>
      </p:sp>
      <p:sp>
        <p:nvSpPr>
          <p:cNvPr id="34" name="Text 19"/>
          <p:cNvSpPr/>
          <p:nvPr/>
        </p:nvSpPr>
        <p:spPr>
          <a:xfrm>
            <a:off x="6362700" y="4691955"/>
            <a:ext cx="58293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F8C8D"/>
                </a:solidFill>
              </a:rPr>
              <a:t>Consider postural hypotension with Alpha-blockers.</a:t>
            </a:r>
            <a:endParaRPr lang="en-US" sz="975" dirty="0"/>
          </a:p>
        </p:txBody>
      </p:sp>
      <p:sp>
        <p:nvSpPr>
          <p:cNvPr id="35" name="Text 20"/>
          <p:cNvSpPr/>
          <p:nvPr/>
        </p:nvSpPr>
        <p:spPr>
          <a:xfrm>
            <a:off x="1000125" y="5382518"/>
            <a:ext cx="111918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IF UNCONTROLLED ON 4 DRUGS: Confirm adherence again, then seek Specialist Advice / Secondary Care Referral.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2862</Words>
  <Application>Microsoft Office PowerPoint</Application>
  <PresentationFormat>Widescreen</PresentationFormat>
  <Paragraphs>344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2026-05-06T16:41:57Z</dcterms:created>
  <dcterms:modified xsi:type="dcterms:W3CDTF">2026-05-06T16:55:21Z</dcterms:modified>
</cp:coreProperties>
</file>