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689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2.png"/><Relationship Id="rId18" Type="http://schemas.openxmlformats.org/officeDocument/2006/relationships/image" Target="../media/image157.png"/><Relationship Id="rId3" Type="http://schemas.openxmlformats.org/officeDocument/2006/relationships/image" Target="../media/image6.png"/><Relationship Id="rId21" Type="http://schemas.openxmlformats.org/officeDocument/2006/relationships/image" Target="../media/image160.png"/><Relationship Id="rId7" Type="http://schemas.openxmlformats.org/officeDocument/2006/relationships/image" Target="../media/image147.png"/><Relationship Id="rId12" Type="http://schemas.openxmlformats.org/officeDocument/2006/relationships/image" Target="../media/image151.png"/><Relationship Id="rId17" Type="http://schemas.openxmlformats.org/officeDocument/2006/relationships/image" Target="../media/image15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5.pn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11" Type="http://schemas.openxmlformats.org/officeDocument/2006/relationships/image" Target="../media/image150.png"/><Relationship Id="rId5" Type="http://schemas.openxmlformats.org/officeDocument/2006/relationships/image" Target="../media/image145.png"/><Relationship Id="rId15" Type="http://schemas.openxmlformats.org/officeDocument/2006/relationships/image" Target="../media/image154.png"/><Relationship Id="rId10" Type="http://schemas.openxmlformats.org/officeDocument/2006/relationships/image" Target="../media/image149.png"/><Relationship Id="rId19" Type="http://schemas.openxmlformats.org/officeDocument/2006/relationships/image" Target="../media/image158.png"/><Relationship Id="rId4" Type="http://schemas.openxmlformats.org/officeDocument/2006/relationships/image" Target="../media/image23.png"/><Relationship Id="rId9" Type="http://schemas.openxmlformats.org/officeDocument/2006/relationships/image" Target="../media/image22.png"/><Relationship Id="rId14" Type="http://schemas.openxmlformats.org/officeDocument/2006/relationships/image" Target="../media/image153.png"/><Relationship Id="rId22" Type="http://schemas.openxmlformats.org/officeDocument/2006/relationships/image" Target="../media/image16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png"/><Relationship Id="rId18" Type="http://schemas.openxmlformats.org/officeDocument/2006/relationships/image" Target="../media/image174.png"/><Relationship Id="rId26" Type="http://schemas.openxmlformats.org/officeDocument/2006/relationships/image" Target="../media/image181.png"/><Relationship Id="rId3" Type="http://schemas.openxmlformats.org/officeDocument/2006/relationships/image" Target="../media/image6.png"/><Relationship Id="rId21" Type="http://schemas.openxmlformats.org/officeDocument/2006/relationships/image" Target="../media/image154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17" Type="http://schemas.openxmlformats.org/officeDocument/2006/relationships/image" Target="../media/image173.png"/><Relationship Id="rId25" Type="http://schemas.openxmlformats.org/officeDocument/2006/relationships/image" Target="../media/image18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2.png"/><Relationship Id="rId20" Type="http://schemas.openxmlformats.org/officeDocument/2006/relationships/image" Target="../media/image1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11" Type="http://schemas.openxmlformats.org/officeDocument/2006/relationships/image" Target="../media/image167.png"/><Relationship Id="rId24" Type="http://schemas.openxmlformats.org/officeDocument/2006/relationships/image" Target="../media/image179.png"/><Relationship Id="rId5" Type="http://schemas.openxmlformats.org/officeDocument/2006/relationships/image" Target="../media/image162.png"/><Relationship Id="rId15" Type="http://schemas.openxmlformats.org/officeDocument/2006/relationships/image" Target="../media/image171.png"/><Relationship Id="rId23" Type="http://schemas.openxmlformats.org/officeDocument/2006/relationships/image" Target="../media/image178.png"/><Relationship Id="rId10" Type="http://schemas.openxmlformats.org/officeDocument/2006/relationships/image" Target="../media/image166.png"/><Relationship Id="rId19" Type="http://schemas.openxmlformats.org/officeDocument/2006/relationships/image" Target="../media/image175.png"/><Relationship Id="rId4" Type="http://schemas.openxmlformats.org/officeDocument/2006/relationships/image" Target="../media/image7.png"/><Relationship Id="rId9" Type="http://schemas.openxmlformats.org/officeDocument/2006/relationships/image" Target="../media/image165.png"/><Relationship Id="rId14" Type="http://schemas.openxmlformats.org/officeDocument/2006/relationships/image" Target="../media/image170.png"/><Relationship Id="rId22" Type="http://schemas.openxmlformats.org/officeDocument/2006/relationships/image" Target="../media/image177.png"/><Relationship Id="rId27" Type="http://schemas.openxmlformats.org/officeDocument/2006/relationships/image" Target="../media/image1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3" Type="http://schemas.openxmlformats.org/officeDocument/2006/relationships/image" Target="../media/image6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5" Type="http://schemas.openxmlformats.org/officeDocument/2006/relationships/image" Target="../media/image193.png"/><Relationship Id="rId10" Type="http://schemas.openxmlformats.org/officeDocument/2006/relationships/image" Target="../media/image188.png"/><Relationship Id="rId4" Type="http://schemas.openxmlformats.org/officeDocument/2006/relationships/image" Target="../media/image23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13" Type="http://schemas.openxmlformats.org/officeDocument/2006/relationships/image" Target="../media/image203.png"/><Relationship Id="rId18" Type="http://schemas.openxmlformats.org/officeDocument/2006/relationships/image" Target="../media/image208.png"/><Relationship Id="rId3" Type="http://schemas.openxmlformats.org/officeDocument/2006/relationships/image" Target="../media/image6.png"/><Relationship Id="rId21" Type="http://schemas.openxmlformats.org/officeDocument/2006/relationships/image" Target="../media/image211.png"/><Relationship Id="rId7" Type="http://schemas.openxmlformats.org/officeDocument/2006/relationships/image" Target="../media/image197.png"/><Relationship Id="rId12" Type="http://schemas.openxmlformats.org/officeDocument/2006/relationships/image" Target="../media/image202.png"/><Relationship Id="rId17" Type="http://schemas.openxmlformats.org/officeDocument/2006/relationships/image" Target="../media/image20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06.png"/><Relationship Id="rId20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6.png"/><Relationship Id="rId11" Type="http://schemas.openxmlformats.org/officeDocument/2006/relationships/image" Target="../media/image201.png"/><Relationship Id="rId5" Type="http://schemas.openxmlformats.org/officeDocument/2006/relationships/image" Target="../media/image195.png"/><Relationship Id="rId15" Type="http://schemas.openxmlformats.org/officeDocument/2006/relationships/image" Target="../media/image205.png"/><Relationship Id="rId10" Type="http://schemas.openxmlformats.org/officeDocument/2006/relationships/image" Target="../media/image200.png"/><Relationship Id="rId19" Type="http://schemas.openxmlformats.org/officeDocument/2006/relationships/image" Target="../media/image209.png"/><Relationship Id="rId4" Type="http://schemas.openxmlformats.org/officeDocument/2006/relationships/image" Target="../media/image194.png"/><Relationship Id="rId9" Type="http://schemas.openxmlformats.org/officeDocument/2006/relationships/image" Target="../media/image199.png"/><Relationship Id="rId14" Type="http://schemas.openxmlformats.org/officeDocument/2006/relationships/image" Target="../media/image204.png"/><Relationship Id="rId22" Type="http://schemas.openxmlformats.org/officeDocument/2006/relationships/image" Target="../media/image2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13" Type="http://schemas.openxmlformats.org/officeDocument/2006/relationships/image" Target="../media/image220.png"/><Relationship Id="rId3" Type="http://schemas.openxmlformats.org/officeDocument/2006/relationships/image" Target="../media/image6.png"/><Relationship Id="rId7" Type="http://schemas.openxmlformats.org/officeDocument/2006/relationships/image" Target="../media/image215.png"/><Relationship Id="rId12" Type="http://schemas.openxmlformats.org/officeDocument/2006/relationships/image" Target="../media/image21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4.png"/><Relationship Id="rId11" Type="http://schemas.openxmlformats.org/officeDocument/2006/relationships/image" Target="../media/image53.png"/><Relationship Id="rId5" Type="http://schemas.openxmlformats.org/officeDocument/2006/relationships/image" Target="../media/image213.png"/><Relationship Id="rId15" Type="http://schemas.openxmlformats.org/officeDocument/2006/relationships/image" Target="../media/image222.png"/><Relationship Id="rId10" Type="http://schemas.openxmlformats.org/officeDocument/2006/relationships/image" Target="../media/image218.png"/><Relationship Id="rId4" Type="http://schemas.openxmlformats.org/officeDocument/2006/relationships/image" Target="../media/image23.png"/><Relationship Id="rId9" Type="http://schemas.openxmlformats.org/officeDocument/2006/relationships/image" Target="../media/image217.png"/><Relationship Id="rId14" Type="http://schemas.openxmlformats.org/officeDocument/2006/relationships/image" Target="../media/image2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32.png"/><Relationship Id="rId18" Type="http://schemas.openxmlformats.org/officeDocument/2006/relationships/image" Target="../media/image237.png"/><Relationship Id="rId3" Type="http://schemas.openxmlformats.org/officeDocument/2006/relationships/image" Target="../media/image6.png"/><Relationship Id="rId7" Type="http://schemas.openxmlformats.org/officeDocument/2006/relationships/image" Target="../media/image226.png"/><Relationship Id="rId12" Type="http://schemas.openxmlformats.org/officeDocument/2006/relationships/image" Target="../media/image231.png"/><Relationship Id="rId17" Type="http://schemas.openxmlformats.org/officeDocument/2006/relationships/image" Target="../media/image23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5.png"/><Relationship Id="rId11" Type="http://schemas.openxmlformats.org/officeDocument/2006/relationships/image" Target="../media/image230.png"/><Relationship Id="rId5" Type="http://schemas.openxmlformats.org/officeDocument/2006/relationships/image" Target="../media/image224.png"/><Relationship Id="rId15" Type="http://schemas.openxmlformats.org/officeDocument/2006/relationships/image" Target="../media/image234.png"/><Relationship Id="rId10" Type="http://schemas.openxmlformats.org/officeDocument/2006/relationships/image" Target="../media/image229.png"/><Relationship Id="rId19" Type="http://schemas.openxmlformats.org/officeDocument/2006/relationships/image" Target="../media/image238.png"/><Relationship Id="rId4" Type="http://schemas.openxmlformats.org/officeDocument/2006/relationships/image" Target="../media/image23.png"/><Relationship Id="rId9" Type="http://schemas.openxmlformats.org/officeDocument/2006/relationships/image" Target="../media/image228.png"/><Relationship Id="rId14" Type="http://schemas.openxmlformats.org/officeDocument/2006/relationships/image" Target="../media/image2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6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" Type="http://schemas.openxmlformats.org/officeDocument/2006/relationships/image" Target="../media/image6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24" Type="http://schemas.openxmlformats.org/officeDocument/2006/relationships/image" Target="../media/image64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23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Relationship Id="rId22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image" Target="../media/image6.png"/><Relationship Id="rId21" Type="http://schemas.openxmlformats.org/officeDocument/2006/relationships/image" Target="../media/image87.png"/><Relationship Id="rId7" Type="http://schemas.openxmlformats.org/officeDocument/2006/relationships/image" Target="../media/image22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77.png"/><Relationship Id="rId5" Type="http://schemas.openxmlformats.org/officeDocument/2006/relationships/image" Target="../media/image73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4" Type="http://schemas.openxmlformats.org/officeDocument/2006/relationships/image" Target="../media/image23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8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6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23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26" Type="http://schemas.openxmlformats.org/officeDocument/2006/relationships/image" Target="../media/image121.png"/><Relationship Id="rId3" Type="http://schemas.openxmlformats.org/officeDocument/2006/relationships/image" Target="../media/image6.png"/><Relationship Id="rId21" Type="http://schemas.openxmlformats.org/officeDocument/2006/relationships/image" Target="../media/image116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5" Type="http://schemas.openxmlformats.org/officeDocument/2006/relationships/image" Target="../media/image12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1.pn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24" Type="http://schemas.openxmlformats.org/officeDocument/2006/relationships/image" Target="../media/image119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23" Type="http://schemas.openxmlformats.org/officeDocument/2006/relationships/image" Target="../media/image118.png"/><Relationship Id="rId28" Type="http://schemas.openxmlformats.org/officeDocument/2006/relationships/image" Target="../media/image123.png"/><Relationship Id="rId10" Type="http://schemas.openxmlformats.org/officeDocument/2006/relationships/image" Target="../media/image105.png"/><Relationship Id="rId19" Type="http://schemas.openxmlformats.org/officeDocument/2006/relationships/image" Target="../media/image114.png"/><Relationship Id="rId4" Type="http://schemas.openxmlformats.org/officeDocument/2006/relationships/image" Target="../media/image7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Relationship Id="rId22" Type="http://schemas.openxmlformats.org/officeDocument/2006/relationships/image" Target="../media/image117.png"/><Relationship Id="rId27" Type="http://schemas.openxmlformats.org/officeDocument/2006/relationships/image" Target="../media/image1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" Type="http://schemas.openxmlformats.org/officeDocument/2006/relationships/image" Target="../media/image6.png"/><Relationship Id="rId21" Type="http://schemas.openxmlformats.org/officeDocument/2006/relationships/image" Target="../media/image140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5" Type="http://schemas.openxmlformats.org/officeDocument/2006/relationships/image" Target="../media/image14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5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24" Type="http://schemas.openxmlformats.org/officeDocument/2006/relationships/image" Target="../media/image143.png"/><Relationship Id="rId5" Type="http://schemas.openxmlformats.org/officeDocument/2006/relationships/image" Target="../media/image124.png"/><Relationship Id="rId15" Type="http://schemas.openxmlformats.org/officeDocument/2006/relationships/image" Target="../media/image134.png"/><Relationship Id="rId23" Type="http://schemas.openxmlformats.org/officeDocument/2006/relationships/image" Target="../media/image142.png"/><Relationship Id="rId10" Type="http://schemas.openxmlformats.org/officeDocument/2006/relationships/image" Target="../media/image129.png"/><Relationship Id="rId19" Type="http://schemas.openxmlformats.org/officeDocument/2006/relationships/image" Target="../media/image138.png"/><Relationship Id="rId4" Type="http://schemas.openxmlformats.org/officeDocument/2006/relationships/image" Target="../media/image7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Relationship Id="rId22" Type="http://schemas.openxmlformats.org/officeDocument/2006/relationships/image" Target="../media/image1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477221"/>
            <a:ext cx="4343400" cy="7048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525565"/>
            <a:ext cx="4343400" cy="10001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0" y="0"/>
            <a:ext cx="6705600" cy="6515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0" y="0"/>
            <a:ext cx="6705600" cy="65151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571500" y="609600"/>
            <a:ext cx="4343400" cy="257175"/>
          </a:xfrm>
          <a:prstGeom prst="rect">
            <a:avLst/>
          </a:prstGeom>
          <a:solidFill>
            <a:schemeClr val="accent4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2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8" name="Text 1"/>
          <p:cNvSpPr/>
          <p:nvPr/>
        </p:nvSpPr>
        <p:spPr>
          <a:xfrm>
            <a:off x="571500" y="1171575"/>
            <a:ext cx="4343400" cy="20114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Lipids, Statins &amp; CVD Prevention</a:t>
            </a:r>
            <a:endParaRPr lang="en-US" sz="4800" dirty="0"/>
          </a:p>
        </p:txBody>
      </p:sp>
      <p:sp>
        <p:nvSpPr>
          <p:cNvPr id="9" name="Text 2"/>
          <p:cNvSpPr/>
          <p:nvPr/>
        </p:nvSpPr>
        <p:spPr>
          <a:xfrm>
            <a:off x="571500" y="5607179"/>
            <a:ext cx="5023757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>
              <a:lnSpc>
                <a:spcPts val="1575"/>
              </a:lnSpc>
            </a:pPr>
            <a:r>
              <a:rPr lang="en-US" sz="9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Slides provided for educational purposes.  </a:t>
            </a:r>
            <a:br>
              <a:rPr lang="en-US" sz="9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9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against latest NICE guidance &amp; BNF</a:t>
            </a:r>
            <a:endParaRPr lang="en-US" sz="900" dirty="0"/>
          </a:p>
        </p:txBody>
      </p:sp>
      <p:sp>
        <p:nvSpPr>
          <p:cNvPr id="10" name="Text 3"/>
          <p:cNvSpPr/>
          <p:nvPr/>
        </p:nvSpPr>
        <p:spPr>
          <a:xfrm>
            <a:off x="658586" y="3566475"/>
            <a:ext cx="3962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AUTHORITY</a:t>
            </a:r>
            <a:endParaRPr lang="en-US" sz="1200" dirty="0"/>
          </a:p>
        </p:txBody>
      </p:sp>
      <p:sp>
        <p:nvSpPr>
          <p:cNvPr id="11" name="Text 4"/>
          <p:cNvSpPr/>
          <p:nvPr/>
        </p:nvSpPr>
        <p:spPr>
          <a:xfrm>
            <a:off x="658586" y="3825607"/>
            <a:ext cx="6027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NG238 (December 2023 Update)</a:t>
            </a:r>
            <a:endParaRPr lang="en-US" sz="1050" dirty="0"/>
          </a:p>
        </p:txBody>
      </p:sp>
      <p:sp>
        <p:nvSpPr>
          <p:cNvPr id="12" name="Text 5"/>
          <p:cNvSpPr/>
          <p:nvPr/>
        </p:nvSpPr>
        <p:spPr>
          <a:xfrm>
            <a:off x="571500" y="5908923"/>
            <a:ext cx="68808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endParaRPr lang="en-US" sz="1050" dirty="0"/>
          </a:p>
        </p:txBody>
      </p:sp>
      <p:sp>
        <p:nvSpPr>
          <p:cNvPr id="13" name="Text 6"/>
          <p:cNvSpPr/>
          <p:nvPr/>
        </p:nvSpPr>
        <p:spPr>
          <a:xfrm>
            <a:off x="571500" y="4692382"/>
            <a:ext cx="76809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Context: </a:t>
            </a:r>
            <a:r>
              <a:rPr lang="en-US" sz="1050" b="1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&amp; Secondary Prevention</a:t>
            </a:r>
            <a:endParaRPr lang="en-US" sz="1050" dirty="0"/>
          </a:p>
        </p:txBody>
      </p:sp>
      <p:sp>
        <p:nvSpPr>
          <p:cNvPr id="14" name="Text 7"/>
          <p:cNvSpPr/>
          <p:nvPr/>
        </p:nvSpPr>
        <p:spPr>
          <a:xfrm>
            <a:off x="571500" y="4221499"/>
            <a:ext cx="46939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>
                    <a:alpha val="80000"/>
                  </a:srgbClr>
                </a:solidFill>
                <a:latin typeface="Inter" pitchFamily="34" charset="0"/>
              </a:rPr>
              <a:t>Created May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5595938" cy="25546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72480"/>
            <a:ext cx="5214938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05818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3288" y="1296293"/>
            <a:ext cx="673150" cy="2095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805880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101155"/>
            <a:ext cx="142875" cy="12233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27115"/>
            <a:ext cx="5595938" cy="255463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017615"/>
            <a:ext cx="5214938" cy="3524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050953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55989" y="4041428"/>
            <a:ext cx="730448" cy="2095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551015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846290"/>
            <a:ext cx="142875" cy="1143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141565"/>
            <a:ext cx="142875" cy="1143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1081980"/>
            <a:ext cx="5595938" cy="255463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1272480"/>
            <a:ext cx="5214938" cy="3524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1305818"/>
            <a:ext cx="238125" cy="1905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1805880"/>
            <a:ext cx="142875" cy="1143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2101155"/>
            <a:ext cx="142875" cy="1143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2396430"/>
            <a:ext cx="142875" cy="1143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3827115"/>
            <a:ext cx="5595938" cy="255463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4017615"/>
            <a:ext cx="5214938" cy="35242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4050953"/>
            <a:ext cx="238125" cy="1905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4608165"/>
            <a:ext cx="5214938" cy="85725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5646390"/>
            <a:ext cx="142875" cy="114300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523875" y="28575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Familial Hypercholesterolaemia (FH)</a:t>
            </a:r>
            <a:endParaRPr lang="en-US" sz="2100" dirty="0"/>
          </a:p>
        </p:txBody>
      </p:sp>
      <p:sp>
        <p:nvSpPr>
          <p:cNvPr id="30" name="Text 1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31" name="Text 2"/>
          <p:cNvSpPr/>
          <p:nvPr/>
        </p:nvSpPr>
        <p:spPr>
          <a:xfrm>
            <a:off x="923925" y="127248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Simon Broome Criteria</a:t>
            </a:r>
            <a:endParaRPr lang="en-US" sz="1350" dirty="0"/>
          </a:p>
        </p:txBody>
      </p:sp>
      <p:sp>
        <p:nvSpPr>
          <p:cNvPr id="32" name="Text 3"/>
          <p:cNvSpPr/>
          <p:nvPr/>
        </p:nvSpPr>
        <p:spPr>
          <a:xfrm>
            <a:off x="5189488" y="1296293"/>
            <a:ext cx="84885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DEFINITE</a:t>
            </a:r>
            <a:endParaRPr lang="en-US" sz="900" dirty="0"/>
          </a:p>
        </p:txBody>
      </p:sp>
      <p:sp>
        <p:nvSpPr>
          <p:cNvPr id="33" name="Text 4"/>
          <p:cNvSpPr/>
          <p:nvPr/>
        </p:nvSpPr>
        <p:spPr>
          <a:xfrm>
            <a:off x="809625" y="1767780"/>
            <a:ext cx="11382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Lipids:</a:t>
            </a:r>
            <a:r>
              <a:rPr lang="en-US" sz="1125" dirty="0">
                <a:solidFill>
                  <a:srgbClr val="495057"/>
                </a:solidFill>
              </a:rPr>
              <a:t> Total Cholesterol &gt;7.5 mmol/L or LDL &gt;4.9 mmol/L (Adults)</a:t>
            </a:r>
            <a:endParaRPr lang="en-US" sz="1125" dirty="0"/>
          </a:p>
        </p:txBody>
      </p:sp>
      <p:sp>
        <p:nvSpPr>
          <p:cNvPr id="34" name="Text 5"/>
          <p:cNvSpPr/>
          <p:nvPr/>
        </p:nvSpPr>
        <p:spPr>
          <a:xfrm>
            <a:off x="809625" y="2063055"/>
            <a:ext cx="49768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Clinical:</a:t>
            </a:r>
            <a:r>
              <a:rPr lang="en-US" sz="1125" dirty="0">
                <a:solidFill>
                  <a:srgbClr val="495057"/>
                </a:solidFill>
              </a:rPr>
              <a:t> Evidence of </a:t>
            </a:r>
            <a:r>
              <a:rPr lang="en-US" sz="1125" b="1" dirty="0">
                <a:solidFill>
                  <a:srgbClr val="495057"/>
                </a:solidFill>
              </a:rPr>
              <a:t>Tendon Xanthomata</a:t>
            </a:r>
            <a:r>
              <a:rPr lang="en-US" sz="1125" dirty="0">
                <a:solidFill>
                  <a:srgbClr val="495057"/>
                </a:solidFill>
              </a:rPr>
              <a:t> in patient or 1st/2nd degree relative</a:t>
            </a:r>
            <a:endParaRPr lang="en-US" sz="1125" dirty="0"/>
          </a:p>
        </p:txBody>
      </p:sp>
      <p:sp>
        <p:nvSpPr>
          <p:cNvPr id="35" name="Text 6"/>
          <p:cNvSpPr/>
          <p:nvPr/>
        </p:nvSpPr>
        <p:spPr>
          <a:xfrm>
            <a:off x="923925" y="401761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Simon Broome Criteria</a:t>
            </a:r>
            <a:endParaRPr lang="en-US" sz="1350" dirty="0"/>
          </a:p>
        </p:txBody>
      </p:sp>
      <p:sp>
        <p:nvSpPr>
          <p:cNvPr id="36" name="Text 7"/>
          <p:cNvSpPr/>
          <p:nvPr/>
        </p:nvSpPr>
        <p:spPr>
          <a:xfrm>
            <a:off x="5132189" y="4041428"/>
            <a:ext cx="86834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POSSIBLE</a:t>
            </a:r>
            <a:endParaRPr lang="en-US" sz="900" dirty="0"/>
          </a:p>
        </p:txBody>
      </p:sp>
      <p:sp>
        <p:nvSpPr>
          <p:cNvPr id="37" name="Text 8"/>
          <p:cNvSpPr/>
          <p:nvPr/>
        </p:nvSpPr>
        <p:spPr>
          <a:xfrm>
            <a:off x="809625" y="4512915"/>
            <a:ext cx="9201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Lipids:</a:t>
            </a:r>
            <a:r>
              <a:rPr lang="en-US" sz="1125" dirty="0">
                <a:solidFill>
                  <a:srgbClr val="495057"/>
                </a:solidFill>
              </a:rPr>
              <a:t> Same threshold (TC &gt;7.5 or LDL &gt;4.9 mmol/L)</a:t>
            </a:r>
            <a:endParaRPr lang="en-US" sz="1125" dirty="0"/>
          </a:p>
        </p:txBody>
      </p:sp>
      <p:sp>
        <p:nvSpPr>
          <p:cNvPr id="38" name="Text 9"/>
          <p:cNvSpPr/>
          <p:nvPr/>
        </p:nvSpPr>
        <p:spPr>
          <a:xfrm>
            <a:off x="809625" y="4808190"/>
            <a:ext cx="11382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Family History:</a:t>
            </a:r>
            <a:r>
              <a:rPr lang="en-US" sz="1125" dirty="0">
                <a:solidFill>
                  <a:srgbClr val="495057"/>
                </a:solidFill>
              </a:rPr>
              <a:t> MI under 50 (2nd degree) or under 60 (1st degree)</a:t>
            </a:r>
            <a:endParaRPr lang="en-US" sz="1125" dirty="0"/>
          </a:p>
        </p:txBody>
      </p:sp>
      <p:sp>
        <p:nvSpPr>
          <p:cNvPr id="39" name="Text 10"/>
          <p:cNvSpPr/>
          <p:nvPr/>
        </p:nvSpPr>
        <p:spPr>
          <a:xfrm>
            <a:off x="809625" y="5103465"/>
            <a:ext cx="11382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Family History:</a:t>
            </a:r>
            <a:r>
              <a:rPr lang="en-US" sz="1125" dirty="0">
                <a:solidFill>
                  <a:srgbClr val="495057"/>
                </a:solidFill>
              </a:rPr>
              <a:t> Elevated TC in relatives (&gt;7.5 adult / &gt;6.7 child)</a:t>
            </a:r>
            <a:endParaRPr lang="en-US" sz="1125" dirty="0"/>
          </a:p>
        </p:txBody>
      </p:sp>
      <p:sp>
        <p:nvSpPr>
          <p:cNvPr id="40" name="Text 11"/>
          <p:cNvSpPr/>
          <p:nvPr/>
        </p:nvSpPr>
        <p:spPr>
          <a:xfrm>
            <a:off x="6757988" y="127248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Clinical Management</a:t>
            </a:r>
            <a:endParaRPr lang="en-US" sz="1350" dirty="0"/>
          </a:p>
        </p:txBody>
      </p:sp>
      <p:sp>
        <p:nvSpPr>
          <p:cNvPr id="41" name="Text 12"/>
          <p:cNvSpPr/>
          <p:nvPr/>
        </p:nvSpPr>
        <p:spPr>
          <a:xfrm>
            <a:off x="6643688" y="1767780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Specialist Referral:</a:t>
            </a:r>
            <a:r>
              <a:rPr lang="en-US" sz="1125" dirty="0">
                <a:solidFill>
                  <a:srgbClr val="495057"/>
                </a:solidFill>
              </a:rPr>
              <a:t> Mandatory for all suspected FH patients to a lipid clinic</a:t>
            </a:r>
            <a:endParaRPr lang="en-US" sz="1125" dirty="0"/>
          </a:p>
        </p:txBody>
      </p:sp>
      <p:sp>
        <p:nvSpPr>
          <p:cNvPr id="42" name="Text 13"/>
          <p:cNvSpPr/>
          <p:nvPr/>
        </p:nvSpPr>
        <p:spPr>
          <a:xfrm>
            <a:off x="6643688" y="2063055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Treatment:</a:t>
            </a:r>
            <a:r>
              <a:rPr lang="en-US" sz="1125" dirty="0">
                <a:solidFill>
                  <a:srgbClr val="495057"/>
                </a:solidFill>
              </a:rPr>
              <a:t> High-intensity statin (Atorvastatin 40–80mg)</a:t>
            </a:r>
            <a:endParaRPr lang="en-US" sz="1125" dirty="0"/>
          </a:p>
        </p:txBody>
      </p:sp>
      <p:sp>
        <p:nvSpPr>
          <p:cNvPr id="43" name="Text 14"/>
          <p:cNvSpPr/>
          <p:nvPr/>
        </p:nvSpPr>
        <p:spPr>
          <a:xfrm>
            <a:off x="6643688" y="2358330"/>
            <a:ext cx="49768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Cascade Screening:</a:t>
            </a:r>
            <a:r>
              <a:rPr lang="en-US" sz="1125" dirty="0">
                <a:solidFill>
                  <a:srgbClr val="495057"/>
                </a:solidFill>
              </a:rPr>
              <a:t> Genetic testing and lipid profiles for all 1st-degree relatives</a:t>
            </a:r>
            <a:endParaRPr lang="en-US" sz="1125" dirty="0"/>
          </a:p>
        </p:txBody>
      </p:sp>
      <p:sp>
        <p:nvSpPr>
          <p:cNvPr id="44" name="Text 15"/>
          <p:cNvSpPr/>
          <p:nvPr/>
        </p:nvSpPr>
        <p:spPr>
          <a:xfrm>
            <a:off x="6405563" y="2948880"/>
            <a:ext cx="578643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C757D"/>
                </a:solidFill>
              </a:rPr>
              <a:t>Note: FH is a genetic condition affecting 1 in 250 people in the UK.</a:t>
            </a:r>
            <a:endParaRPr lang="en-US" sz="975" dirty="0"/>
          </a:p>
        </p:txBody>
      </p:sp>
      <p:sp>
        <p:nvSpPr>
          <p:cNvPr id="45" name="Text 16"/>
          <p:cNvSpPr/>
          <p:nvPr/>
        </p:nvSpPr>
        <p:spPr>
          <a:xfrm>
            <a:off x="6757988" y="401761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NICE Treatment Target</a:t>
            </a:r>
            <a:endParaRPr lang="en-US" sz="1350" dirty="0"/>
          </a:p>
        </p:txBody>
      </p:sp>
      <p:sp>
        <p:nvSpPr>
          <p:cNvPr id="46" name="Text 17"/>
          <p:cNvSpPr/>
          <p:nvPr/>
        </p:nvSpPr>
        <p:spPr>
          <a:xfrm>
            <a:off x="6548438" y="4751040"/>
            <a:ext cx="4929188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E7D32"/>
                </a:solidFill>
              </a:rPr>
              <a:t>≥50% Reduction</a:t>
            </a:r>
            <a:endParaRPr lang="en-US" sz="1800" dirty="0"/>
          </a:p>
        </p:txBody>
      </p:sp>
      <p:sp>
        <p:nvSpPr>
          <p:cNvPr id="47" name="Text 18"/>
          <p:cNvSpPr/>
          <p:nvPr/>
        </p:nvSpPr>
        <p:spPr>
          <a:xfrm>
            <a:off x="6548438" y="5122515"/>
            <a:ext cx="5643563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E7D32"/>
                </a:solidFill>
              </a:rPr>
              <a:t>in LDL cholesterol from untreated baseline</a:t>
            </a:r>
            <a:endParaRPr lang="en-US" sz="1050" dirty="0"/>
          </a:p>
        </p:txBody>
      </p:sp>
      <p:sp>
        <p:nvSpPr>
          <p:cNvPr id="48" name="Text 19"/>
          <p:cNvSpPr/>
          <p:nvPr/>
        </p:nvSpPr>
        <p:spPr>
          <a:xfrm>
            <a:off x="6643688" y="5608290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Escalate to Ezetimibe or PCSK9 inhibitors if target not met on max statin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11430000" cy="7009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5595938" cy="3276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72480"/>
            <a:ext cx="5214938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05818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67780"/>
            <a:ext cx="1825228" cy="4286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96728" y="1767780"/>
            <a:ext cx="3389709" cy="4286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196405"/>
            <a:ext cx="1825228" cy="6572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96728" y="2196405"/>
            <a:ext cx="3389709" cy="6572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2853630"/>
            <a:ext cx="1825228" cy="6572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96728" y="2853630"/>
            <a:ext cx="3389709" cy="6572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510855"/>
            <a:ext cx="1825228" cy="6572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96728" y="3510855"/>
            <a:ext cx="3389709" cy="6572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4549080"/>
            <a:ext cx="5595938" cy="2080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739580"/>
            <a:ext cx="5214938" cy="3524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772918"/>
            <a:ext cx="238125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306318"/>
            <a:ext cx="57150" cy="571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26594" y="5306318"/>
            <a:ext cx="57150" cy="571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601593"/>
            <a:ext cx="57150" cy="571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26594" y="5601593"/>
            <a:ext cx="57150" cy="571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896868"/>
            <a:ext cx="57150" cy="571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26594" y="5896868"/>
            <a:ext cx="57150" cy="5715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5063" y="1081980"/>
            <a:ext cx="5595938" cy="269751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1272480"/>
            <a:ext cx="5214938" cy="35242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1305818"/>
            <a:ext cx="238125" cy="1905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1767780"/>
            <a:ext cx="5214938" cy="78105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2663130"/>
            <a:ext cx="5214938" cy="78105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15063" y="3931890"/>
            <a:ext cx="5595938" cy="269751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4122390"/>
            <a:ext cx="5214938" cy="352425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5563" y="4155728"/>
            <a:ext cx="238125" cy="1905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5563" y="4617690"/>
            <a:ext cx="5214938" cy="1038225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05563" y="5798790"/>
            <a:ext cx="166688" cy="13722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05563" y="6055965"/>
            <a:ext cx="166688" cy="137220"/>
          </a:xfrm>
          <a:prstGeom prst="rect">
            <a:avLst/>
          </a:prstGeom>
        </p:spPr>
      </p:pic>
      <p:sp>
        <p:nvSpPr>
          <p:cNvPr id="36" name="Text 0"/>
          <p:cNvSpPr/>
          <p:nvPr/>
        </p:nvSpPr>
        <p:spPr>
          <a:xfrm>
            <a:off x="523875" y="30480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Hypertriglyceridaemia and NNT</a:t>
            </a:r>
            <a:endParaRPr lang="en-US" sz="2100" dirty="0"/>
          </a:p>
        </p:txBody>
      </p:sp>
      <p:sp>
        <p:nvSpPr>
          <p:cNvPr id="37" name="Text 1"/>
          <p:cNvSpPr/>
          <p:nvPr/>
        </p:nvSpPr>
        <p:spPr>
          <a:xfrm>
            <a:off x="523875" y="65335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38" name="Text 2"/>
          <p:cNvSpPr/>
          <p:nvPr/>
        </p:nvSpPr>
        <p:spPr>
          <a:xfrm>
            <a:off x="923925" y="1272480"/>
            <a:ext cx="69951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Triglyceride Management Thresholds</a:t>
            </a:r>
            <a:endParaRPr lang="en-US" sz="1350" dirty="0"/>
          </a:p>
        </p:txBody>
      </p:sp>
      <p:sp>
        <p:nvSpPr>
          <p:cNvPr id="39" name="Text 3"/>
          <p:cNvSpPr/>
          <p:nvPr/>
        </p:nvSpPr>
        <p:spPr>
          <a:xfrm>
            <a:off x="685800" y="1767780"/>
            <a:ext cx="1959697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Level (mmol/L)</a:t>
            </a:r>
            <a:endParaRPr lang="en-US" sz="1050" dirty="0"/>
          </a:p>
        </p:txBody>
      </p:sp>
      <p:sp>
        <p:nvSpPr>
          <p:cNvPr id="40" name="Text 4"/>
          <p:cNvSpPr/>
          <p:nvPr/>
        </p:nvSpPr>
        <p:spPr>
          <a:xfrm>
            <a:off x="2511028" y="1767780"/>
            <a:ext cx="44768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Clinical Action (NICE NG238)</a:t>
            </a:r>
            <a:endParaRPr lang="en-US" sz="1050" dirty="0"/>
          </a:p>
        </p:txBody>
      </p:sp>
      <p:sp>
        <p:nvSpPr>
          <p:cNvPr id="41" name="Text 5"/>
          <p:cNvSpPr/>
          <p:nvPr/>
        </p:nvSpPr>
        <p:spPr>
          <a:xfrm>
            <a:off x="685800" y="2329755"/>
            <a:ext cx="20002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4.5 – 9.9</a:t>
            </a:r>
            <a:endParaRPr lang="en-US" sz="1125" dirty="0"/>
          </a:p>
        </p:txBody>
      </p:sp>
      <p:sp>
        <p:nvSpPr>
          <p:cNvPr id="42" name="Text 6"/>
          <p:cNvSpPr/>
          <p:nvPr/>
        </p:nvSpPr>
        <p:spPr>
          <a:xfrm>
            <a:off x="2511028" y="2196405"/>
            <a:ext cx="3161109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Optimise lifestyle &amp; CVD risk factors; Specialist if non-HDL &gt;7.5 mmol/L.</a:t>
            </a:r>
            <a:endParaRPr lang="en-US" sz="1125" dirty="0"/>
          </a:p>
        </p:txBody>
      </p:sp>
      <p:sp>
        <p:nvSpPr>
          <p:cNvPr id="43" name="Text 7"/>
          <p:cNvSpPr/>
          <p:nvPr/>
        </p:nvSpPr>
        <p:spPr>
          <a:xfrm>
            <a:off x="685800" y="2986980"/>
            <a:ext cx="25717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10.0 – 20.0</a:t>
            </a:r>
            <a:endParaRPr lang="en-US" sz="1125" dirty="0"/>
          </a:p>
        </p:txBody>
      </p:sp>
      <p:sp>
        <p:nvSpPr>
          <p:cNvPr id="44" name="Text 8"/>
          <p:cNvSpPr/>
          <p:nvPr/>
        </p:nvSpPr>
        <p:spPr>
          <a:xfrm>
            <a:off x="2511028" y="2853630"/>
            <a:ext cx="3161109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Repeat fasting test; Seek specialist advice if persistent.</a:t>
            </a:r>
            <a:endParaRPr lang="en-US" sz="1125" dirty="0"/>
          </a:p>
        </p:txBody>
      </p:sp>
      <p:sp>
        <p:nvSpPr>
          <p:cNvPr id="45" name="Text 9"/>
          <p:cNvSpPr/>
          <p:nvPr/>
        </p:nvSpPr>
        <p:spPr>
          <a:xfrm>
            <a:off x="685800" y="3510855"/>
            <a:ext cx="1596628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&gt; 20.0</a:t>
            </a:r>
            <a:endParaRPr lang="en-US" sz="1125" dirty="0"/>
          </a:p>
        </p:txBody>
      </p:sp>
      <p:sp>
        <p:nvSpPr>
          <p:cNvPr id="46" name="Text 10"/>
          <p:cNvSpPr/>
          <p:nvPr/>
        </p:nvSpPr>
        <p:spPr>
          <a:xfrm>
            <a:off x="2511028" y="3510855"/>
            <a:ext cx="3161109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URGENT specialist referral required (Risk of acute pancreatitis).</a:t>
            </a:r>
            <a:endParaRPr lang="en-US" sz="1125" dirty="0"/>
          </a:p>
        </p:txBody>
      </p:sp>
      <p:sp>
        <p:nvSpPr>
          <p:cNvPr id="47" name="Text 11"/>
          <p:cNvSpPr/>
          <p:nvPr/>
        </p:nvSpPr>
        <p:spPr>
          <a:xfrm>
            <a:off x="923925" y="4739580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Screen for Secondary Causes</a:t>
            </a:r>
            <a:endParaRPr lang="en-US" sz="1350" dirty="0"/>
          </a:p>
        </p:txBody>
      </p:sp>
      <p:sp>
        <p:nvSpPr>
          <p:cNvPr id="48" name="Text 12"/>
          <p:cNvSpPr/>
          <p:nvPr/>
        </p:nvSpPr>
        <p:spPr>
          <a:xfrm>
            <a:off x="704850" y="5234880"/>
            <a:ext cx="255984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Alcohol excess</a:t>
            </a:r>
            <a:endParaRPr lang="en-US" sz="1050" dirty="0"/>
          </a:p>
        </p:txBody>
      </p:sp>
      <p:sp>
        <p:nvSpPr>
          <p:cNvPr id="49" name="Text 13"/>
          <p:cNvSpPr/>
          <p:nvPr/>
        </p:nvSpPr>
        <p:spPr>
          <a:xfrm>
            <a:off x="3359944" y="5234880"/>
            <a:ext cx="255984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Type 2 Diabetes</a:t>
            </a:r>
            <a:endParaRPr lang="en-US" sz="1050" dirty="0"/>
          </a:p>
        </p:txBody>
      </p:sp>
      <p:sp>
        <p:nvSpPr>
          <p:cNvPr id="50" name="Text 14"/>
          <p:cNvSpPr/>
          <p:nvPr/>
        </p:nvSpPr>
        <p:spPr>
          <a:xfrm>
            <a:off x="704850" y="5530155"/>
            <a:ext cx="38404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Obesity / Metabolic Syn.</a:t>
            </a:r>
            <a:endParaRPr lang="en-US" sz="1050" dirty="0"/>
          </a:p>
        </p:txBody>
      </p:sp>
      <p:sp>
        <p:nvSpPr>
          <p:cNvPr id="51" name="Text 15"/>
          <p:cNvSpPr/>
          <p:nvPr/>
        </p:nvSpPr>
        <p:spPr>
          <a:xfrm>
            <a:off x="3359944" y="5530155"/>
            <a:ext cx="255984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Hypothyroidism</a:t>
            </a:r>
            <a:endParaRPr lang="en-US" sz="1050" dirty="0"/>
          </a:p>
        </p:txBody>
      </p:sp>
      <p:sp>
        <p:nvSpPr>
          <p:cNvPr id="52" name="Text 16"/>
          <p:cNvSpPr/>
          <p:nvPr/>
        </p:nvSpPr>
        <p:spPr>
          <a:xfrm>
            <a:off x="704850" y="5825430"/>
            <a:ext cx="35204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Chronic Kidney Disease</a:t>
            </a:r>
            <a:endParaRPr lang="en-US" sz="1050" dirty="0"/>
          </a:p>
        </p:txBody>
      </p:sp>
      <p:sp>
        <p:nvSpPr>
          <p:cNvPr id="53" name="Text 17"/>
          <p:cNvSpPr/>
          <p:nvPr/>
        </p:nvSpPr>
        <p:spPr>
          <a:xfrm>
            <a:off x="3359944" y="5825430"/>
            <a:ext cx="43205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Drugs (Steroids, Thiazides)</a:t>
            </a:r>
            <a:endParaRPr lang="en-US" sz="1050" dirty="0"/>
          </a:p>
        </p:txBody>
      </p:sp>
      <p:sp>
        <p:nvSpPr>
          <p:cNvPr id="54" name="Text 18"/>
          <p:cNvSpPr/>
          <p:nvPr/>
        </p:nvSpPr>
        <p:spPr>
          <a:xfrm>
            <a:off x="6757988" y="1272480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NNT: Communicating Benefit</a:t>
            </a:r>
            <a:endParaRPr lang="en-US" sz="1350" dirty="0"/>
          </a:p>
        </p:txBody>
      </p:sp>
      <p:sp>
        <p:nvSpPr>
          <p:cNvPr id="55" name="Text 19"/>
          <p:cNvSpPr/>
          <p:nvPr/>
        </p:nvSpPr>
        <p:spPr>
          <a:xfrm>
            <a:off x="6548438" y="1882080"/>
            <a:ext cx="5440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Primary Prevention (QRISK3 ~20%)</a:t>
            </a:r>
            <a:endParaRPr lang="en-US" sz="1050" dirty="0"/>
          </a:p>
        </p:txBody>
      </p:sp>
      <p:sp>
        <p:nvSpPr>
          <p:cNvPr id="56" name="Text 20"/>
          <p:cNvSpPr/>
          <p:nvPr/>
        </p:nvSpPr>
        <p:spPr>
          <a:xfrm>
            <a:off x="6548438" y="2120205"/>
            <a:ext cx="564356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NNT ≈ 30 – 50 over 5 years</a:t>
            </a:r>
            <a:endParaRPr lang="en-US" sz="1650" dirty="0"/>
          </a:p>
        </p:txBody>
      </p:sp>
      <p:sp>
        <p:nvSpPr>
          <p:cNvPr id="57" name="Text 21"/>
          <p:cNvSpPr/>
          <p:nvPr/>
        </p:nvSpPr>
        <p:spPr>
          <a:xfrm>
            <a:off x="6548438" y="2777430"/>
            <a:ext cx="4929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Secondary Prevention (Post-MI)</a:t>
            </a:r>
            <a:endParaRPr lang="en-US" sz="1050" dirty="0"/>
          </a:p>
        </p:txBody>
      </p:sp>
      <p:sp>
        <p:nvSpPr>
          <p:cNvPr id="58" name="Text 22"/>
          <p:cNvSpPr/>
          <p:nvPr/>
        </p:nvSpPr>
        <p:spPr>
          <a:xfrm>
            <a:off x="6548438" y="3015555"/>
            <a:ext cx="564356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NNT ≈ 20 – 30 over 5 years</a:t>
            </a:r>
            <a:endParaRPr lang="en-US" sz="1650" dirty="0"/>
          </a:p>
        </p:txBody>
      </p:sp>
      <p:sp>
        <p:nvSpPr>
          <p:cNvPr id="59" name="Text 23"/>
          <p:cNvSpPr/>
          <p:nvPr/>
        </p:nvSpPr>
        <p:spPr>
          <a:xfrm>
            <a:off x="6757988" y="412239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Shared Decision Framing</a:t>
            </a:r>
            <a:endParaRPr lang="en-US" sz="1350" dirty="0"/>
          </a:p>
        </p:txBody>
      </p:sp>
      <p:sp>
        <p:nvSpPr>
          <p:cNvPr id="60" name="Text 24"/>
          <p:cNvSpPr/>
          <p:nvPr/>
        </p:nvSpPr>
        <p:spPr>
          <a:xfrm>
            <a:off x="6548438" y="4731990"/>
            <a:ext cx="492918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E7D32"/>
                </a:solidFill>
              </a:rPr>
              <a:t>THE "100 PEOPLE" RULE</a:t>
            </a:r>
            <a:endParaRPr lang="en-US" sz="900" dirty="0"/>
          </a:p>
        </p:txBody>
      </p:sp>
      <p:sp>
        <p:nvSpPr>
          <p:cNvPr id="61" name="Text 25"/>
          <p:cNvSpPr/>
          <p:nvPr/>
        </p:nvSpPr>
        <p:spPr>
          <a:xfrm>
            <a:off x="6548438" y="4941540"/>
            <a:ext cx="4929188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2E7D32"/>
                </a:solidFill>
              </a:rPr>
              <a:t>"Out of 100 people like you taking this tablet for 5 years, about 3 would avoid a heart attack compared to those not taking it. Most people tolerate it well, though we monitor for rare muscle symptoms."</a:t>
            </a:r>
            <a:endParaRPr lang="en-US" sz="1125" dirty="0"/>
          </a:p>
        </p:txBody>
      </p:sp>
      <p:sp>
        <p:nvSpPr>
          <p:cNvPr id="62" name="Text 26"/>
          <p:cNvSpPr/>
          <p:nvPr/>
        </p:nvSpPr>
        <p:spPr>
          <a:xfrm>
            <a:off x="6667500" y="5770215"/>
            <a:ext cx="5524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12529"/>
                </a:solidFill>
              </a:rPr>
              <a:t>Balance benefits with potential harms (NNH for myopathy/diabetes).</a:t>
            </a:r>
            <a:endParaRPr lang="en-US" sz="1050" dirty="0"/>
          </a:p>
        </p:txBody>
      </p:sp>
      <p:sp>
        <p:nvSpPr>
          <p:cNvPr id="63" name="Text 27"/>
          <p:cNvSpPr/>
          <p:nvPr/>
        </p:nvSpPr>
        <p:spPr>
          <a:xfrm>
            <a:off x="6667500" y="6027390"/>
            <a:ext cx="5524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12529"/>
                </a:solidFill>
              </a:rPr>
              <a:t>Frame risk reduction relative to baseline absolute risk.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77230"/>
            <a:ext cx="5572125" cy="16716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3440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039368"/>
            <a:ext cx="5572125" cy="14001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296543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630043"/>
            <a:ext cx="5572125" cy="14001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887218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177230"/>
            <a:ext cx="5572125" cy="149066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479649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2858393"/>
            <a:ext cx="5572125" cy="149066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3160812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4539555"/>
            <a:ext cx="5572125" cy="149066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841974"/>
            <a:ext cx="285750" cy="228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6411218"/>
            <a:ext cx="11430000" cy="2667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23875" y="28575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Top Tips for GP Trainees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20" name="Text 2"/>
          <p:cNvSpPr/>
          <p:nvPr/>
        </p:nvSpPr>
        <p:spPr>
          <a:xfrm>
            <a:off x="1038225" y="1405830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First-Line Therapy</a:t>
            </a:r>
            <a:endParaRPr lang="en-US" sz="1500" dirty="0"/>
          </a:p>
        </p:txBody>
      </p:sp>
      <p:sp>
        <p:nvSpPr>
          <p:cNvPr id="21" name="Text 3"/>
          <p:cNvSpPr/>
          <p:nvPr/>
        </p:nvSpPr>
        <p:spPr>
          <a:xfrm>
            <a:off x="609600" y="1805880"/>
            <a:ext cx="5114925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495057"/>
                </a:solidFill>
              </a:rPr>
              <a:t>Atorvastatin is now first-line for both primary (20mg) and secondary (80mg) prevention; simvastatin is no longer recommended.</a:t>
            </a:r>
            <a:endParaRPr lang="en-US" sz="1425" dirty="0"/>
          </a:p>
        </p:txBody>
      </p:sp>
      <p:sp>
        <p:nvSpPr>
          <p:cNvPr id="22" name="Text 4"/>
          <p:cNvSpPr/>
          <p:nvPr/>
        </p:nvSpPr>
        <p:spPr>
          <a:xfrm>
            <a:off x="1038225" y="3267968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Risk Thresholds</a:t>
            </a:r>
            <a:endParaRPr lang="en-US" sz="1500" dirty="0"/>
          </a:p>
        </p:txBody>
      </p:sp>
      <p:sp>
        <p:nvSpPr>
          <p:cNvPr id="23" name="Text 5"/>
          <p:cNvSpPr/>
          <p:nvPr/>
        </p:nvSpPr>
        <p:spPr>
          <a:xfrm>
            <a:off x="609600" y="3668018"/>
            <a:ext cx="5114925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495057"/>
                </a:solidFill>
              </a:rPr>
              <a:t>Offer atorvastatin 20mg for primary prevention to any adult with a 10-year QRISK3 score of ≥10%.</a:t>
            </a:r>
            <a:endParaRPr lang="en-US" sz="1425" dirty="0"/>
          </a:p>
        </p:txBody>
      </p:sp>
      <p:sp>
        <p:nvSpPr>
          <p:cNvPr id="24" name="Text 6"/>
          <p:cNvSpPr/>
          <p:nvPr/>
        </p:nvSpPr>
        <p:spPr>
          <a:xfrm>
            <a:off x="1038225" y="4858643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Aspirin Removal</a:t>
            </a:r>
            <a:endParaRPr lang="en-US" sz="1500" dirty="0"/>
          </a:p>
        </p:txBody>
      </p:sp>
      <p:sp>
        <p:nvSpPr>
          <p:cNvPr id="25" name="Text 7"/>
          <p:cNvSpPr/>
          <p:nvPr/>
        </p:nvSpPr>
        <p:spPr>
          <a:xfrm>
            <a:off x="609600" y="5258693"/>
            <a:ext cx="5114925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495057"/>
                </a:solidFill>
              </a:rPr>
              <a:t>Aspirin has NO role in primary CVD prevention according to NICE NG238 (2023) — focus on lipid modification instead.</a:t>
            </a:r>
            <a:endParaRPr lang="en-US" sz="1425" dirty="0"/>
          </a:p>
        </p:txBody>
      </p:sp>
      <p:sp>
        <p:nvSpPr>
          <p:cNvPr id="26" name="Text 8"/>
          <p:cNvSpPr/>
          <p:nvPr/>
        </p:nvSpPr>
        <p:spPr>
          <a:xfrm>
            <a:off x="6896100" y="1451074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Monitoring Schedule</a:t>
            </a:r>
            <a:endParaRPr lang="en-US" sz="1500" dirty="0"/>
          </a:p>
        </p:txBody>
      </p:sp>
      <p:sp>
        <p:nvSpPr>
          <p:cNvPr id="27" name="Text 9"/>
          <p:cNvSpPr/>
          <p:nvPr/>
        </p:nvSpPr>
        <p:spPr>
          <a:xfrm>
            <a:off x="6467475" y="1851124"/>
            <a:ext cx="5114925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495057"/>
                </a:solidFill>
              </a:rPr>
              <a:t>Check lipids and ALT at 2–3 months; perform a final ALT check at 12 months. Do not routinely monitor LFTs thereafter.</a:t>
            </a:r>
            <a:endParaRPr lang="en-US" sz="1425" dirty="0"/>
          </a:p>
        </p:txBody>
      </p:sp>
      <p:sp>
        <p:nvSpPr>
          <p:cNvPr id="28" name="Text 10"/>
          <p:cNvSpPr/>
          <p:nvPr/>
        </p:nvSpPr>
        <p:spPr>
          <a:xfrm>
            <a:off x="6896100" y="3132237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Statin Intolerance</a:t>
            </a:r>
            <a:endParaRPr lang="en-US" sz="1500" dirty="0"/>
          </a:p>
        </p:txBody>
      </p:sp>
      <p:sp>
        <p:nvSpPr>
          <p:cNvPr id="29" name="Text 11"/>
          <p:cNvSpPr/>
          <p:nvPr/>
        </p:nvSpPr>
        <p:spPr>
          <a:xfrm>
            <a:off x="6467475" y="3532287"/>
            <a:ext cx="5114925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495057"/>
                </a:solidFill>
              </a:rPr>
              <a:t>Ezetimibe 10mg is the first-choice alternative if statins are contraindicated or not tolerated by the patient.</a:t>
            </a:r>
            <a:endParaRPr lang="en-US" sz="1425" dirty="0"/>
          </a:p>
        </p:txBody>
      </p:sp>
      <p:sp>
        <p:nvSpPr>
          <p:cNvPr id="30" name="Text 12"/>
          <p:cNvSpPr/>
          <p:nvPr/>
        </p:nvSpPr>
        <p:spPr>
          <a:xfrm>
            <a:off x="6896100" y="4813399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Familial HC (FH)</a:t>
            </a:r>
            <a:endParaRPr lang="en-US" sz="1500" dirty="0"/>
          </a:p>
        </p:txBody>
      </p:sp>
      <p:sp>
        <p:nvSpPr>
          <p:cNvPr id="31" name="Text 13"/>
          <p:cNvSpPr/>
          <p:nvPr/>
        </p:nvSpPr>
        <p:spPr>
          <a:xfrm>
            <a:off x="6467475" y="5213449"/>
            <a:ext cx="5114925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495057"/>
                </a:solidFill>
              </a:rPr>
              <a:t>Refer all suspected FH cases to a specialist lipid clinic and ensure cascade screening for all first-degree relatives.</a:t>
            </a:r>
            <a:endParaRPr lang="en-US" sz="1425" dirty="0"/>
          </a:p>
        </p:txBody>
      </p:sp>
      <p:sp>
        <p:nvSpPr>
          <p:cNvPr id="32" name="Text 14"/>
          <p:cNvSpPr/>
          <p:nvPr/>
        </p:nvSpPr>
        <p:spPr>
          <a:xfrm>
            <a:off x="381000" y="6506468"/>
            <a:ext cx="3566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ADB5BD"/>
                </a:solidFill>
              </a:rPr>
              <a:t>BRADFORD VTS TEACHING DECK</a:t>
            </a:r>
            <a:endParaRPr lang="en-US" sz="900" dirty="0"/>
          </a:p>
        </p:txBody>
      </p:sp>
      <p:sp>
        <p:nvSpPr>
          <p:cNvPr id="33" name="Text 15"/>
          <p:cNvSpPr/>
          <p:nvPr/>
        </p:nvSpPr>
        <p:spPr>
          <a:xfrm>
            <a:off x="10132219" y="6506468"/>
            <a:ext cx="205978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58220"/>
                </a:solidFill>
              </a:rPr>
              <a:t>Clinical Authority: NICE NG238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79429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51496"/>
            <a:ext cx="5381625" cy="262369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" y="1441996"/>
            <a:ext cx="4905375" cy="457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1441996"/>
            <a:ext cx="381000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063" y="1537246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2051596"/>
            <a:ext cx="142875" cy="1428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2573387"/>
            <a:ext cx="142875" cy="142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625" y="3095179"/>
            <a:ext cx="142875" cy="1428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027587"/>
            <a:ext cx="5381625" cy="262369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625" y="4218087"/>
            <a:ext cx="4905375" cy="457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625" y="4218087"/>
            <a:ext cx="381000" cy="381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1063" y="4313337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625" y="4827687"/>
            <a:ext cx="142875" cy="1428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9625" y="5349478"/>
            <a:ext cx="142875" cy="13186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9625" y="5871270"/>
            <a:ext cx="142875" cy="13186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251496"/>
            <a:ext cx="5381625" cy="272950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1441996"/>
            <a:ext cx="4905375" cy="457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1441996"/>
            <a:ext cx="381000" cy="3810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48438" y="1537246"/>
            <a:ext cx="238125" cy="1905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051596"/>
            <a:ext cx="142875" cy="1428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2535287"/>
            <a:ext cx="4905375" cy="61912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3306812"/>
            <a:ext cx="142875" cy="14287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8875" y="4133404"/>
            <a:ext cx="5381625" cy="2517874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4323904"/>
            <a:ext cx="4905375" cy="4572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4323904"/>
            <a:ext cx="381000" cy="3810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8438" y="4419154"/>
            <a:ext cx="238125" cy="1905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4933504"/>
            <a:ext cx="142875" cy="142875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5455295"/>
            <a:ext cx="142875" cy="142875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5977086"/>
            <a:ext cx="142875" cy="131862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762000" y="381000"/>
            <a:ext cx="108585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AKT and SCA Exam Pearls</a:t>
            </a:r>
            <a:endParaRPr lang="en-US" sz="2400" dirty="0"/>
          </a:p>
        </p:txBody>
      </p:sp>
      <p:sp>
        <p:nvSpPr>
          <p:cNvPr id="34" name="Text 1"/>
          <p:cNvSpPr/>
          <p:nvPr/>
        </p:nvSpPr>
        <p:spPr>
          <a:xfrm>
            <a:off x="762000" y="794296"/>
            <a:ext cx="10858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60" dirty="0">
                <a:solidFill>
                  <a:srgbClr val="F58220"/>
                </a:solidFill>
              </a:rPr>
              <a:t>NICE NG238 GUIDELINE UPDATE</a:t>
            </a:r>
            <a:endParaRPr lang="en-US" sz="1200" dirty="0"/>
          </a:p>
        </p:txBody>
      </p:sp>
      <p:sp>
        <p:nvSpPr>
          <p:cNvPr id="35" name="Text 2"/>
          <p:cNvSpPr/>
          <p:nvPr/>
        </p:nvSpPr>
        <p:spPr>
          <a:xfrm>
            <a:off x="1333500" y="1489621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AKT: Clinical Knowledge</a:t>
            </a:r>
            <a:endParaRPr lang="en-US" sz="1500" dirty="0"/>
          </a:p>
        </p:txBody>
      </p:sp>
      <p:sp>
        <p:nvSpPr>
          <p:cNvPr id="36" name="Text 3"/>
          <p:cNvSpPr/>
          <p:nvPr/>
        </p:nvSpPr>
        <p:spPr>
          <a:xfrm>
            <a:off x="1047750" y="2013496"/>
            <a:ext cx="46672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NG238 Update:</a:t>
            </a:r>
            <a:r>
              <a:rPr lang="en-US" sz="1200" dirty="0">
                <a:solidFill>
                  <a:srgbClr val="212529"/>
                </a:solidFill>
              </a:rPr>
              <a:t> QRISK3 ≥10% is the threshold for primary prevention with Atorvastatin 20mg.</a:t>
            </a:r>
            <a:endParaRPr lang="en-US" sz="1200" dirty="0"/>
          </a:p>
        </p:txBody>
      </p:sp>
      <p:sp>
        <p:nvSpPr>
          <p:cNvPr id="37" name="Text 4"/>
          <p:cNvSpPr/>
          <p:nvPr/>
        </p:nvSpPr>
        <p:spPr>
          <a:xfrm>
            <a:off x="1047750" y="2535287"/>
            <a:ext cx="46672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Secondary Targets:</a:t>
            </a:r>
            <a:r>
              <a:rPr lang="en-US" sz="1200" dirty="0">
                <a:solidFill>
                  <a:srgbClr val="212529"/>
                </a:solidFill>
              </a:rPr>
              <a:t> Aim for LDL ≤2.0 mmol/L or non-HDL ≤2.6 mmol/L using Atorvastatin 80mg.</a:t>
            </a:r>
            <a:endParaRPr lang="en-US" sz="1200" dirty="0"/>
          </a:p>
        </p:txBody>
      </p:sp>
      <p:sp>
        <p:nvSpPr>
          <p:cNvPr id="38" name="Text 5"/>
          <p:cNvSpPr/>
          <p:nvPr/>
        </p:nvSpPr>
        <p:spPr>
          <a:xfrm>
            <a:off x="1047750" y="3057079"/>
            <a:ext cx="46672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Monitoring:</a:t>
            </a:r>
            <a:r>
              <a:rPr lang="en-US" sz="1200" dirty="0">
                <a:solidFill>
                  <a:srgbClr val="212529"/>
                </a:solidFill>
              </a:rPr>
              <a:t> Check lipids + ALT at 2–3 months; repeat ALT at 12 months. </a:t>
            </a:r>
            <a:r>
              <a:rPr lang="en-US" sz="1200" b="1" dirty="0">
                <a:solidFill>
                  <a:srgbClr val="D32F2F"/>
                </a:solidFill>
              </a:rPr>
              <a:t>Do not stop</a:t>
            </a:r>
            <a:r>
              <a:rPr lang="en-US" sz="1200" dirty="0">
                <a:solidFill>
                  <a:srgbClr val="212529"/>
                </a:solidFill>
              </a:rPr>
              <a:t> for mild ALT rise (&lt;3x ULN).</a:t>
            </a:r>
            <a:endParaRPr lang="en-US" sz="1200" dirty="0"/>
          </a:p>
        </p:txBody>
      </p:sp>
      <p:sp>
        <p:nvSpPr>
          <p:cNvPr id="39" name="Text 6"/>
          <p:cNvSpPr/>
          <p:nvPr/>
        </p:nvSpPr>
        <p:spPr>
          <a:xfrm>
            <a:off x="1333500" y="4265712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AKT: FH &amp; Alternatives</a:t>
            </a:r>
            <a:endParaRPr lang="en-US" sz="1500" dirty="0"/>
          </a:p>
        </p:txBody>
      </p:sp>
      <p:sp>
        <p:nvSpPr>
          <p:cNvPr id="40" name="Text 7"/>
          <p:cNvSpPr/>
          <p:nvPr/>
        </p:nvSpPr>
        <p:spPr>
          <a:xfrm>
            <a:off x="1047750" y="4789587"/>
            <a:ext cx="46672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Familial Hypercholesterolaemia:</a:t>
            </a:r>
            <a:r>
              <a:rPr lang="en-US" sz="1200" dirty="0">
                <a:solidFill>
                  <a:srgbClr val="212529"/>
                </a:solidFill>
              </a:rPr>
              <a:t> Use Simon Broome criteria; refer all and aim for ≥50% LDL reduction.</a:t>
            </a:r>
            <a:endParaRPr lang="en-US" sz="1200" dirty="0"/>
          </a:p>
        </p:txBody>
      </p:sp>
      <p:sp>
        <p:nvSpPr>
          <p:cNvPr id="41" name="Text 8"/>
          <p:cNvSpPr/>
          <p:nvPr/>
        </p:nvSpPr>
        <p:spPr>
          <a:xfrm>
            <a:off x="1047750" y="5311378"/>
            <a:ext cx="46672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Ezetimibe 10mg:</a:t>
            </a:r>
            <a:r>
              <a:rPr lang="en-US" sz="1200" dirty="0">
                <a:solidFill>
                  <a:srgbClr val="212529"/>
                </a:solidFill>
              </a:rPr>
              <a:t> First-choice if statins are contraindicated or not tolerated.</a:t>
            </a:r>
            <a:endParaRPr lang="en-US" sz="1200" dirty="0"/>
          </a:p>
        </p:txBody>
      </p:sp>
      <p:sp>
        <p:nvSpPr>
          <p:cNvPr id="42" name="Text 9"/>
          <p:cNvSpPr/>
          <p:nvPr/>
        </p:nvSpPr>
        <p:spPr>
          <a:xfrm>
            <a:off x="1047750" y="5833170"/>
            <a:ext cx="46672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Exclusions:</a:t>
            </a:r>
            <a:r>
              <a:rPr lang="en-US" sz="1200" dirty="0">
                <a:solidFill>
                  <a:srgbClr val="212529"/>
                </a:solidFill>
              </a:rPr>
              <a:t> Do not routinely offer fibrates, niacin, or bile acid sequestrants.</a:t>
            </a:r>
            <a:endParaRPr lang="en-US" sz="1200" dirty="0"/>
          </a:p>
        </p:txBody>
      </p:sp>
      <p:sp>
        <p:nvSpPr>
          <p:cNvPr id="43" name="Text 10"/>
          <p:cNvSpPr/>
          <p:nvPr/>
        </p:nvSpPr>
        <p:spPr>
          <a:xfrm>
            <a:off x="7000875" y="1489621"/>
            <a:ext cx="51911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SCA: Shared Decision Making</a:t>
            </a:r>
            <a:endParaRPr lang="en-US" sz="1500" dirty="0"/>
          </a:p>
        </p:txBody>
      </p:sp>
      <p:sp>
        <p:nvSpPr>
          <p:cNvPr id="44" name="Text 11"/>
          <p:cNvSpPr/>
          <p:nvPr/>
        </p:nvSpPr>
        <p:spPr>
          <a:xfrm>
            <a:off x="6715125" y="2013496"/>
            <a:ext cx="46672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Non-Paternalistic Approach:</a:t>
            </a:r>
            <a:r>
              <a:rPr lang="en-US" sz="1200" dirty="0">
                <a:solidFill>
                  <a:srgbClr val="212529"/>
                </a:solidFill>
              </a:rPr>
              <a:t> Offer the statin as a tool for protection rather than a command.</a:t>
            </a:r>
            <a:endParaRPr lang="en-US" sz="1200" dirty="0"/>
          </a:p>
        </p:txBody>
      </p:sp>
      <p:sp>
        <p:nvSpPr>
          <p:cNvPr id="45" name="Text 12"/>
          <p:cNvSpPr/>
          <p:nvPr/>
        </p:nvSpPr>
        <p:spPr>
          <a:xfrm>
            <a:off x="6591300" y="2535287"/>
            <a:ext cx="4676775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5D4037"/>
                </a:solidFill>
              </a:rPr>
              <a:t>"Your heart risk score is above 10%, which means a daily tablet could help protect you from heart attacks. Would you like to explore this?"</a:t>
            </a:r>
            <a:endParaRPr lang="en-US" sz="1125" dirty="0"/>
          </a:p>
        </p:txBody>
      </p:sp>
      <p:sp>
        <p:nvSpPr>
          <p:cNvPr id="46" name="Text 13"/>
          <p:cNvSpPr/>
          <p:nvPr/>
        </p:nvSpPr>
        <p:spPr>
          <a:xfrm>
            <a:off x="6715125" y="3268712"/>
            <a:ext cx="46672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Lifestyle Integration:</a:t>
            </a:r>
            <a:r>
              <a:rPr lang="en-US" sz="1200" dirty="0">
                <a:solidFill>
                  <a:srgbClr val="212529"/>
                </a:solidFill>
              </a:rPr>
              <a:t> Always discuss diet and exercise concurrently, not as a delay to treatment.</a:t>
            </a:r>
            <a:endParaRPr lang="en-US" sz="1200" dirty="0"/>
          </a:p>
        </p:txBody>
      </p:sp>
      <p:sp>
        <p:nvSpPr>
          <p:cNvPr id="47" name="Text 14"/>
          <p:cNvSpPr/>
          <p:nvPr/>
        </p:nvSpPr>
        <p:spPr>
          <a:xfrm>
            <a:off x="7000875" y="4371529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SCA: Managing Concerns</a:t>
            </a:r>
            <a:endParaRPr lang="en-US" sz="1500" dirty="0"/>
          </a:p>
        </p:txBody>
      </p:sp>
      <p:sp>
        <p:nvSpPr>
          <p:cNvPr id="48" name="Text 15"/>
          <p:cNvSpPr/>
          <p:nvPr/>
        </p:nvSpPr>
        <p:spPr>
          <a:xfrm>
            <a:off x="6715125" y="4895404"/>
            <a:ext cx="46672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Side Effect Framing:</a:t>
            </a:r>
            <a:r>
              <a:rPr lang="en-US" sz="1200" dirty="0">
                <a:solidFill>
                  <a:srgbClr val="212529"/>
                </a:solidFill>
              </a:rPr>
              <a:t> Reassure that severe muscle pain is rare (1 in 10,000) and most tolerate treatment well.</a:t>
            </a:r>
            <a:endParaRPr lang="en-US" sz="1200" dirty="0"/>
          </a:p>
        </p:txBody>
      </p:sp>
      <p:sp>
        <p:nvSpPr>
          <p:cNvPr id="49" name="Text 16"/>
          <p:cNvSpPr/>
          <p:nvPr/>
        </p:nvSpPr>
        <p:spPr>
          <a:xfrm>
            <a:off x="6715125" y="5417195"/>
            <a:ext cx="46672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Diabetes Risk:</a:t>
            </a:r>
            <a:r>
              <a:rPr lang="en-US" sz="1200" dirty="0">
                <a:solidFill>
                  <a:srgbClr val="212529"/>
                </a:solidFill>
              </a:rPr>
              <a:t> Explicitly state that benefits of CV protection far outweigh the small risk of rising HbA1c.</a:t>
            </a:r>
            <a:endParaRPr lang="en-US" sz="1200" dirty="0"/>
          </a:p>
        </p:txBody>
      </p:sp>
      <p:sp>
        <p:nvSpPr>
          <p:cNvPr id="50" name="Text 17"/>
          <p:cNvSpPr/>
          <p:nvPr/>
        </p:nvSpPr>
        <p:spPr>
          <a:xfrm>
            <a:off x="6715125" y="5938986"/>
            <a:ext cx="46672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Safety Netting:</a:t>
            </a:r>
            <a:r>
              <a:rPr lang="en-US" sz="1200" dirty="0">
                <a:solidFill>
                  <a:srgbClr val="212529"/>
                </a:solidFill>
              </a:rPr>
              <a:t> Advise reporting unexplained muscle pain for a CK check.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4457700" cy="549027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10580"/>
            <a:ext cx="4000500" cy="4286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53443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67805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37234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145780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815209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323755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4450" y="1081980"/>
            <a:ext cx="6686550" cy="549027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53050" y="1310580"/>
            <a:ext cx="6229350" cy="4286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53050" y="1353443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53050" y="1967805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53050" y="2476351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53050" y="2984897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53050" y="3493443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53050" y="4001988"/>
            <a:ext cx="166688" cy="1372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53050" y="4510534"/>
            <a:ext cx="166688" cy="13722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23875" y="28575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Red Flags and Common Pitfalls</a:t>
            </a:r>
            <a:endParaRPr lang="en-US" sz="2100" dirty="0"/>
          </a:p>
        </p:txBody>
      </p:sp>
      <p:sp>
        <p:nvSpPr>
          <p:cNvPr id="23" name="Text 1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24" name="Text 2"/>
          <p:cNvSpPr/>
          <p:nvPr/>
        </p:nvSpPr>
        <p:spPr>
          <a:xfrm>
            <a:off x="1038225" y="1310580"/>
            <a:ext cx="40233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Urgent Red Flags</a:t>
            </a:r>
            <a:endParaRPr lang="en-US" sz="1650" dirty="0"/>
          </a:p>
        </p:txBody>
      </p:sp>
      <p:sp>
        <p:nvSpPr>
          <p:cNvPr id="25" name="Text 3"/>
          <p:cNvSpPr/>
          <p:nvPr/>
        </p:nvSpPr>
        <p:spPr>
          <a:xfrm>
            <a:off x="890588" y="1929705"/>
            <a:ext cx="3719512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Extremely High Lipids</a:t>
            </a:r>
            <a:r>
              <a:rPr lang="en-US" sz="825" b="1" dirty="0">
                <a:solidFill>
                  <a:srgbClr val="FFFFFF"/>
                </a:solidFill>
                <a:highlight>
                  <a:srgbClr val="D32F2F"/>
                </a:highlight>
              </a:rPr>
              <a:t>REFER FH</a:t>
            </a:r>
            <a:endParaRPr lang="en-US" sz="1125" dirty="0"/>
          </a:p>
        </p:txBody>
      </p:sp>
      <p:sp>
        <p:nvSpPr>
          <p:cNvPr id="26" name="Text 4"/>
          <p:cNvSpPr/>
          <p:nvPr/>
        </p:nvSpPr>
        <p:spPr>
          <a:xfrm>
            <a:off x="890588" y="2163068"/>
            <a:ext cx="3719512" cy="3217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TC &gt; 9.0 mmol/L or non-HDL &gt; 7.5 mmol/L. Refer for FH or secondary causes.</a:t>
            </a:r>
            <a:endParaRPr lang="en-US" sz="975" dirty="0"/>
          </a:p>
        </p:txBody>
      </p:sp>
      <p:sp>
        <p:nvSpPr>
          <p:cNvPr id="27" name="Text 5"/>
          <p:cNvSpPr/>
          <p:nvPr/>
        </p:nvSpPr>
        <p:spPr>
          <a:xfrm>
            <a:off x="890588" y="2599134"/>
            <a:ext cx="3719512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Triglycerides &gt; 20 mmol/L</a:t>
            </a:r>
            <a:r>
              <a:rPr lang="en-US" sz="825" b="1" dirty="0">
                <a:solidFill>
                  <a:srgbClr val="FFFFFF"/>
                </a:solidFill>
                <a:highlight>
                  <a:srgbClr val="D32F2F"/>
                </a:highlight>
              </a:rPr>
              <a:t>URGENT</a:t>
            </a:r>
            <a:endParaRPr lang="en-US" sz="1125" dirty="0"/>
          </a:p>
        </p:txBody>
      </p:sp>
      <p:sp>
        <p:nvSpPr>
          <p:cNvPr id="28" name="Text 6"/>
          <p:cNvSpPr/>
          <p:nvPr/>
        </p:nvSpPr>
        <p:spPr>
          <a:xfrm>
            <a:off x="890588" y="2832497"/>
            <a:ext cx="10252710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High risk of acute pancreatitis. Urgent specialist referral required.</a:t>
            </a:r>
            <a:endParaRPr lang="en-US" sz="975" dirty="0"/>
          </a:p>
        </p:txBody>
      </p:sp>
      <p:sp>
        <p:nvSpPr>
          <p:cNvPr id="29" name="Text 7"/>
          <p:cNvSpPr/>
          <p:nvPr/>
        </p:nvSpPr>
        <p:spPr>
          <a:xfrm>
            <a:off x="890588" y="3107680"/>
            <a:ext cx="5200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Severe Myalgia + CK &gt; 10x ULN</a:t>
            </a:r>
            <a:endParaRPr lang="en-US" sz="1125" dirty="0"/>
          </a:p>
        </p:txBody>
      </p:sp>
      <p:sp>
        <p:nvSpPr>
          <p:cNvPr id="30" name="Text 8"/>
          <p:cNvSpPr/>
          <p:nvPr/>
        </p:nvSpPr>
        <p:spPr>
          <a:xfrm>
            <a:off x="890588" y="3341043"/>
            <a:ext cx="3719512" cy="3217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Suspect rhabdomyolysis. Admit to hospital and stop statin immediately.</a:t>
            </a:r>
            <a:endParaRPr lang="en-US" sz="975" dirty="0"/>
          </a:p>
        </p:txBody>
      </p:sp>
      <p:sp>
        <p:nvSpPr>
          <p:cNvPr id="31" name="Text 9"/>
          <p:cNvSpPr/>
          <p:nvPr/>
        </p:nvSpPr>
        <p:spPr>
          <a:xfrm>
            <a:off x="890588" y="3777109"/>
            <a:ext cx="4743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ALT &gt; 3x Upper Limit Normal</a:t>
            </a:r>
            <a:endParaRPr lang="en-US" sz="1125" dirty="0"/>
          </a:p>
        </p:txBody>
      </p:sp>
      <p:sp>
        <p:nvSpPr>
          <p:cNvPr id="32" name="Text 10"/>
          <p:cNvSpPr/>
          <p:nvPr/>
        </p:nvSpPr>
        <p:spPr>
          <a:xfrm>
            <a:off x="890588" y="4010471"/>
            <a:ext cx="8469630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Stop statin and investigate for underlying liver disease.</a:t>
            </a:r>
            <a:endParaRPr lang="en-US" sz="975" dirty="0"/>
          </a:p>
        </p:txBody>
      </p:sp>
      <p:sp>
        <p:nvSpPr>
          <p:cNvPr id="33" name="Text 11"/>
          <p:cNvSpPr/>
          <p:nvPr/>
        </p:nvSpPr>
        <p:spPr>
          <a:xfrm>
            <a:off x="890588" y="4285655"/>
            <a:ext cx="3719512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Clinical Signs of FH</a:t>
            </a:r>
            <a:endParaRPr lang="en-US" sz="1125" dirty="0"/>
          </a:p>
        </p:txBody>
      </p:sp>
      <p:sp>
        <p:nvSpPr>
          <p:cNvPr id="34" name="Text 12"/>
          <p:cNvSpPr/>
          <p:nvPr/>
        </p:nvSpPr>
        <p:spPr>
          <a:xfrm>
            <a:off x="890588" y="4519017"/>
            <a:ext cx="3719512" cy="3217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Tendon xanthomata or xanthelasma in a young patient or with strong family history.</a:t>
            </a:r>
            <a:endParaRPr lang="en-US" sz="975" dirty="0"/>
          </a:p>
        </p:txBody>
      </p:sp>
      <p:sp>
        <p:nvSpPr>
          <p:cNvPr id="35" name="Text 13"/>
          <p:cNvSpPr/>
          <p:nvPr/>
        </p:nvSpPr>
        <p:spPr>
          <a:xfrm>
            <a:off x="5781675" y="1310580"/>
            <a:ext cx="60350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Common Clinical Pitfalls</a:t>
            </a:r>
            <a:endParaRPr lang="en-US" sz="1650" dirty="0"/>
          </a:p>
        </p:txBody>
      </p:sp>
      <p:sp>
        <p:nvSpPr>
          <p:cNvPr id="36" name="Text 14"/>
          <p:cNvSpPr/>
          <p:nvPr/>
        </p:nvSpPr>
        <p:spPr>
          <a:xfrm>
            <a:off x="5634038" y="1929705"/>
            <a:ext cx="59483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Outdated Prescribing (Simvastatin)</a:t>
            </a:r>
            <a:endParaRPr lang="en-US" sz="1125" dirty="0"/>
          </a:p>
        </p:txBody>
      </p:sp>
      <p:sp>
        <p:nvSpPr>
          <p:cNvPr id="37" name="Text 15"/>
          <p:cNvSpPr/>
          <p:nvPr/>
        </p:nvSpPr>
        <p:spPr>
          <a:xfrm>
            <a:off x="5634038" y="2163068"/>
            <a:ext cx="6557963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Prescribing Simvastatin 40mg as 1st line. Atorvastatin 20mg is now the standard for primary prevention.</a:t>
            </a:r>
            <a:endParaRPr lang="en-US" sz="975" dirty="0"/>
          </a:p>
        </p:txBody>
      </p:sp>
      <p:sp>
        <p:nvSpPr>
          <p:cNvPr id="38" name="Text 16"/>
          <p:cNvSpPr/>
          <p:nvPr/>
        </p:nvSpPr>
        <p:spPr>
          <a:xfrm>
            <a:off x="5634038" y="2438251"/>
            <a:ext cx="59483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Inaccurate Risk Tools (QRISK2)</a:t>
            </a:r>
            <a:endParaRPr lang="en-US" sz="1125" dirty="0"/>
          </a:p>
        </p:txBody>
      </p:sp>
      <p:sp>
        <p:nvSpPr>
          <p:cNvPr id="39" name="Text 17"/>
          <p:cNvSpPr/>
          <p:nvPr/>
        </p:nvSpPr>
        <p:spPr>
          <a:xfrm>
            <a:off x="5634038" y="2671614"/>
            <a:ext cx="6557963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Using QRISK2 instead of QRISK3, which underestimates risk in SLE, HIV, and mental illness groups.</a:t>
            </a:r>
            <a:endParaRPr lang="en-US" sz="975" dirty="0"/>
          </a:p>
        </p:txBody>
      </p:sp>
      <p:sp>
        <p:nvSpPr>
          <p:cNvPr id="40" name="Text 18"/>
          <p:cNvSpPr/>
          <p:nvPr/>
        </p:nvSpPr>
        <p:spPr>
          <a:xfrm>
            <a:off x="5634038" y="2946797"/>
            <a:ext cx="59483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Unnecessary Statin Cessation</a:t>
            </a:r>
            <a:endParaRPr lang="en-US" sz="1125" dirty="0"/>
          </a:p>
        </p:txBody>
      </p:sp>
      <p:sp>
        <p:nvSpPr>
          <p:cNvPr id="41" name="Text 19"/>
          <p:cNvSpPr/>
          <p:nvPr/>
        </p:nvSpPr>
        <p:spPr>
          <a:xfrm>
            <a:off x="5634038" y="3180159"/>
            <a:ext cx="6557963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Stopping therapy for mild ALT rise (&lt; 3x ULN) or rising HbA1c. Benefits usually far outweigh these risks.</a:t>
            </a:r>
            <a:endParaRPr lang="en-US" sz="975" dirty="0"/>
          </a:p>
        </p:txBody>
      </p:sp>
      <p:sp>
        <p:nvSpPr>
          <p:cNvPr id="42" name="Text 20"/>
          <p:cNvSpPr/>
          <p:nvPr/>
        </p:nvSpPr>
        <p:spPr>
          <a:xfrm>
            <a:off x="5634038" y="3455343"/>
            <a:ext cx="59483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Aspirin for Primary Prevention</a:t>
            </a:r>
            <a:endParaRPr lang="en-US" sz="1125" dirty="0"/>
          </a:p>
        </p:txBody>
      </p:sp>
      <p:sp>
        <p:nvSpPr>
          <p:cNvPr id="43" name="Text 21"/>
          <p:cNvSpPr/>
          <p:nvPr/>
        </p:nvSpPr>
        <p:spPr>
          <a:xfrm>
            <a:off x="5634038" y="3688705"/>
            <a:ext cx="6557963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Prescribing aspirin solely for primary CVD prevention; NICE NG238 no longer recommends this practice.</a:t>
            </a:r>
            <a:endParaRPr lang="en-US" sz="975" dirty="0"/>
          </a:p>
        </p:txBody>
      </p:sp>
      <p:sp>
        <p:nvSpPr>
          <p:cNvPr id="44" name="Text 22"/>
          <p:cNvSpPr/>
          <p:nvPr/>
        </p:nvSpPr>
        <p:spPr>
          <a:xfrm>
            <a:off x="5634038" y="3963888"/>
            <a:ext cx="59483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Neglecting FH Cascade Screening</a:t>
            </a:r>
            <a:endParaRPr lang="en-US" sz="1125" dirty="0"/>
          </a:p>
        </p:txBody>
      </p:sp>
      <p:sp>
        <p:nvSpPr>
          <p:cNvPr id="45" name="Text 23"/>
          <p:cNvSpPr/>
          <p:nvPr/>
        </p:nvSpPr>
        <p:spPr>
          <a:xfrm>
            <a:off x="5634038" y="4197251"/>
            <a:ext cx="6557963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Failing to organize screening for 1st-degree relatives of FH patients (each has a 50% risk).</a:t>
            </a:r>
            <a:endParaRPr lang="en-US" sz="975" dirty="0"/>
          </a:p>
        </p:txBody>
      </p:sp>
      <p:sp>
        <p:nvSpPr>
          <p:cNvPr id="46" name="Text 24"/>
          <p:cNvSpPr/>
          <p:nvPr/>
        </p:nvSpPr>
        <p:spPr>
          <a:xfrm>
            <a:off x="5634038" y="4472434"/>
            <a:ext cx="59483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Missing Grapefruit Interaction</a:t>
            </a:r>
            <a:endParaRPr lang="en-US" sz="1125" dirty="0"/>
          </a:p>
        </p:txBody>
      </p:sp>
      <p:sp>
        <p:nvSpPr>
          <p:cNvPr id="47" name="Text 25"/>
          <p:cNvSpPr/>
          <p:nvPr/>
        </p:nvSpPr>
        <p:spPr>
          <a:xfrm>
            <a:off x="5634038" y="4705796"/>
            <a:ext cx="6557963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Forgetting to advise patients that grapefruit juice inhibits CYP3A4, raising Atorvastatin/Simvastatin levels.</a:t>
            </a:r>
            <a:endParaRPr lang="en-US" sz="9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5619750" cy="264988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10580"/>
            <a:ext cx="5162550" cy="457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10580"/>
            <a:ext cx="342900" cy="342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894" y="1394371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922365"/>
            <a:ext cx="5619750" cy="264988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150965"/>
            <a:ext cx="5162550" cy="457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150965"/>
            <a:ext cx="342900" cy="342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3894" y="4234755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0" y="1081980"/>
            <a:ext cx="5619750" cy="27152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9850" y="1310580"/>
            <a:ext cx="5162550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9850" y="1310580"/>
            <a:ext cx="342900" cy="342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4144" y="1394371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9850" y="3306663"/>
            <a:ext cx="1738610" cy="261937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34660" y="3306663"/>
            <a:ext cx="1456283" cy="26193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0" y="3987701"/>
            <a:ext cx="5619750" cy="2584549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9850" y="4216301"/>
            <a:ext cx="5162550" cy="457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19850" y="4216301"/>
            <a:ext cx="342900" cy="3429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84144" y="4300091"/>
            <a:ext cx="214313" cy="17532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23875" y="28575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Quick Recall</a:t>
            </a:r>
            <a:endParaRPr lang="en-US" sz="2100" dirty="0"/>
          </a:p>
        </p:txBody>
      </p:sp>
      <p:sp>
        <p:nvSpPr>
          <p:cNvPr id="24" name="Text 1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25" name="Text 2"/>
          <p:cNvSpPr/>
          <p:nvPr/>
        </p:nvSpPr>
        <p:spPr>
          <a:xfrm>
            <a:off x="1066800" y="1353443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Thresholds &amp; Initiation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838200" y="1920180"/>
            <a:ext cx="6991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Primary Prevention:</a:t>
            </a:r>
            <a:r>
              <a:rPr lang="en-US" sz="1200" dirty="0">
                <a:solidFill>
                  <a:srgbClr val="495057"/>
                </a:solidFill>
              </a:rPr>
              <a:t> QRISK3 score </a:t>
            </a:r>
            <a:r>
              <a:rPr lang="en-US" sz="1200" b="1" dirty="0">
                <a:solidFill>
                  <a:srgbClr val="212529"/>
                </a:solidFill>
              </a:rPr>
              <a:t>≥ 10%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838200" y="2247751"/>
            <a:ext cx="635041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Primary Dose:</a:t>
            </a:r>
            <a:r>
              <a:rPr lang="en-US" sz="1200" dirty="0">
                <a:solidFill>
                  <a:srgbClr val="495057"/>
                </a:solidFill>
              </a:rPr>
              <a:t> Atorvastatin </a:t>
            </a:r>
            <a:r>
              <a:rPr lang="en-US" sz="1200" b="1" dirty="0">
                <a:solidFill>
                  <a:srgbClr val="212529"/>
                </a:solidFill>
              </a:rPr>
              <a:t>20 mg</a:t>
            </a:r>
            <a:r>
              <a:rPr lang="en-US" sz="1200" dirty="0">
                <a:solidFill>
                  <a:srgbClr val="495057"/>
                </a:solidFill>
              </a:rPr>
              <a:t> OD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838200" y="2575322"/>
            <a:ext cx="669997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Secondary Dose:</a:t>
            </a:r>
            <a:r>
              <a:rPr lang="en-US" sz="1200" dirty="0">
                <a:solidFill>
                  <a:srgbClr val="495057"/>
                </a:solidFill>
              </a:rPr>
              <a:t> Atorvastatin </a:t>
            </a:r>
            <a:r>
              <a:rPr lang="en-US" sz="1200" b="1" dirty="0">
                <a:solidFill>
                  <a:srgbClr val="212529"/>
                </a:solidFill>
              </a:rPr>
              <a:t>80 mg</a:t>
            </a:r>
            <a:r>
              <a:rPr lang="en-US" sz="1200" dirty="0">
                <a:solidFill>
                  <a:srgbClr val="495057"/>
                </a:solidFill>
              </a:rPr>
              <a:t> OD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838200" y="2902893"/>
            <a:ext cx="908866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Simvastatin:</a:t>
            </a:r>
            <a:r>
              <a:rPr lang="en-US" sz="1200" dirty="0">
                <a:solidFill>
                  <a:srgbClr val="495057"/>
                </a:solidFill>
              </a:rPr>
              <a:t> No longer first-line for CVD prevention</a:t>
            </a:r>
            <a:endParaRPr lang="en-US" sz="1200" dirty="0"/>
          </a:p>
        </p:txBody>
      </p:sp>
      <p:sp>
        <p:nvSpPr>
          <p:cNvPr id="30" name="Text 7"/>
          <p:cNvSpPr/>
          <p:nvPr/>
        </p:nvSpPr>
        <p:spPr>
          <a:xfrm>
            <a:off x="609600" y="3236565"/>
            <a:ext cx="51625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6C757D"/>
                </a:solidFill>
              </a:rPr>
              <a:t>Note: QRISK3 preferred over QRISK2</a:t>
            </a:r>
            <a:endParaRPr lang="en-US" sz="900" dirty="0"/>
          </a:p>
        </p:txBody>
      </p:sp>
      <p:sp>
        <p:nvSpPr>
          <p:cNvPr id="31" name="Text 8"/>
          <p:cNvSpPr/>
          <p:nvPr/>
        </p:nvSpPr>
        <p:spPr>
          <a:xfrm>
            <a:off x="1066800" y="4193828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Monitoring Timeline</a:t>
            </a:r>
            <a:endParaRPr lang="en-US" sz="1350" dirty="0"/>
          </a:p>
        </p:txBody>
      </p:sp>
      <p:sp>
        <p:nvSpPr>
          <p:cNvPr id="32" name="Text 9"/>
          <p:cNvSpPr/>
          <p:nvPr/>
        </p:nvSpPr>
        <p:spPr>
          <a:xfrm>
            <a:off x="838200" y="4760565"/>
            <a:ext cx="850605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Baseline:</a:t>
            </a:r>
            <a:r>
              <a:rPr lang="en-US" sz="1200" dirty="0">
                <a:solidFill>
                  <a:srgbClr val="495057"/>
                </a:solidFill>
              </a:rPr>
              <a:t> Lipids, ALT, Renal Function, BP, HbA1c</a:t>
            </a:r>
            <a:endParaRPr lang="en-US" sz="1200" dirty="0"/>
          </a:p>
        </p:txBody>
      </p:sp>
      <p:sp>
        <p:nvSpPr>
          <p:cNvPr id="33" name="Text 10"/>
          <p:cNvSpPr/>
          <p:nvPr/>
        </p:nvSpPr>
        <p:spPr>
          <a:xfrm>
            <a:off x="838200" y="5088136"/>
            <a:ext cx="652519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2–3 Months:</a:t>
            </a:r>
            <a:r>
              <a:rPr lang="en-US" sz="1200" dirty="0">
                <a:solidFill>
                  <a:srgbClr val="495057"/>
                </a:solidFill>
              </a:rPr>
              <a:t> Full Lipid Profile + ALT</a:t>
            </a:r>
            <a:endParaRPr lang="en-US" sz="1200" dirty="0"/>
          </a:p>
        </p:txBody>
      </p:sp>
      <p:sp>
        <p:nvSpPr>
          <p:cNvPr id="34" name="Text 11"/>
          <p:cNvSpPr/>
          <p:nvPr/>
        </p:nvSpPr>
        <p:spPr>
          <a:xfrm>
            <a:off x="838200" y="5415707"/>
            <a:ext cx="1002083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12 Months:</a:t>
            </a:r>
            <a:r>
              <a:rPr lang="en-US" sz="1200" dirty="0">
                <a:solidFill>
                  <a:srgbClr val="495057"/>
                </a:solidFill>
              </a:rPr>
              <a:t> ALT (only if clinically indicated thereafter)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838200" y="5743277"/>
            <a:ext cx="745736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ALT &lt; 3x ULN:</a:t>
            </a:r>
            <a:r>
              <a:rPr lang="en-US" sz="1200" dirty="0">
                <a:solidFill>
                  <a:srgbClr val="495057"/>
                </a:solidFill>
              </a:rPr>
              <a:t> Do not routinely stop statin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6877050" y="1353443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Lipid Targets</a:t>
            </a:r>
            <a:endParaRPr lang="en-US" sz="1350" dirty="0"/>
          </a:p>
        </p:txBody>
      </p:sp>
      <p:sp>
        <p:nvSpPr>
          <p:cNvPr id="37" name="Text 14"/>
          <p:cNvSpPr/>
          <p:nvPr/>
        </p:nvSpPr>
        <p:spPr>
          <a:xfrm>
            <a:off x="6648450" y="1920180"/>
            <a:ext cx="55435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Primary Aim:</a:t>
            </a:r>
            <a:r>
              <a:rPr lang="en-US" sz="1200" dirty="0">
                <a:solidFill>
                  <a:srgbClr val="495057"/>
                </a:solidFill>
              </a:rPr>
              <a:t> </a:t>
            </a:r>
            <a:r>
              <a:rPr lang="en-US" sz="1200" b="1" dirty="0">
                <a:solidFill>
                  <a:srgbClr val="212529"/>
                </a:solidFill>
              </a:rPr>
              <a:t>&gt; 40% reduction</a:t>
            </a:r>
            <a:r>
              <a:rPr lang="en-US" sz="1200" dirty="0">
                <a:solidFill>
                  <a:srgbClr val="495057"/>
                </a:solidFill>
              </a:rPr>
              <a:t> in non-HDL</a:t>
            </a:r>
            <a:endParaRPr lang="en-US" sz="1200" dirty="0"/>
          </a:p>
        </p:txBody>
      </p:sp>
      <p:sp>
        <p:nvSpPr>
          <p:cNvPr id="38" name="Text 15"/>
          <p:cNvSpPr/>
          <p:nvPr/>
        </p:nvSpPr>
        <p:spPr>
          <a:xfrm>
            <a:off x="6648450" y="2247751"/>
            <a:ext cx="55435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Secondary Target:</a:t>
            </a:r>
            <a:r>
              <a:rPr lang="en-US" sz="1200" dirty="0">
                <a:solidFill>
                  <a:srgbClr val="495057"/>
                </a:solidFill>
              </a:rPr>
              <a:t> LDL </a:t>
            </a:r>
            <a:r>
              <a:rPr lang="en-US" sz="1200" b="1" dirty="0">
                <a:solidFill>
                  <a:srgbClr val="212529"/>
                </a:solidFill>
              </a:rPr>
              <a:t>≤ 2.0 mmol/L</a:t>
            </a:r>
            <a:endParaRPr lang="en-US" sz="1200" dirty="0"/>
          </a:p>
        </p:txBody>
      </p:sp>
      <p:sp>
        <p:nvSpPr>
          <p:cNvPr id="39" name="Text 16"/>
          <p:cNvSpPr/>
          <p:nvPr/>
        </p:nvSpPr>
        <p:spPr>
          <a:xfrm>
            <a:off x="6648450" y="2575322"/>
            <a:ext cx="55435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Secondary (Non-HDL):</a:t>
            </a:r>
            <a:r>
              <a:rPr lang="en-US" sz="1200" dirty="0">
                <a:solidFill>
                  <a:srgbClr val="495057"/>
                </a:solidFill>
              </a:rPr>
              <a:t> Aim for </a:t>
            </a:r>
            <a:r>
              <a:rPr lang="en-US" sz="1200" b="1" dirty="0">
                <a:solidFill>
                  <a:srgbClr val="212529"/>
                </a:solidFill>
              </a:rPr>
              <a:t>≤ 2.6 mmol/L</a:t>
            </a:r>
            <a:endParaRPr lang="en-US" sz="1200" dirty="0"/>
          </a:p>
        </p:txBody>
      </p:sp>
      <p:sp>
        <p:nvSpPr>
          <p:cNvPr id="40" name="Text 17"/>
          <p:cNvSpPr/>
          <p:nvPr/>
        </p:nvSpPr>
        <p:spPr>
          <a:xfrm>
            <a:off x="6648450" y="2902893"/>
            <a:ext cx="55435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FH Target:</a:t>
            </a:r>
            <a:r>
              <a:rPr lang="en-US" sz="1200" dirty="0">
                <a:solidFill>
                  <a:srgbClr val="495057"/>
                </a:solidFill>
              </a:rPr>
              <a:t> ≥ 50% reduction in LDL cholesterol</a:t>
            </a:r>
            <a:endParaRPr lang="en-US" sz="1200" dirty="0"/>
          </a:p>
        </p:txBody>
      </p:sp>
      <p:sp>
        <p:nvSpPr>
          <p:cNvPr id="41" name="Text 18"/>
          <p:cNvSpPr/>
          <p:nvPr/>
        </p:nvSpPr>
        <p:spPr>
          <a:xfrm>
            <a:off x="6515100" y="3306663"/>
            <a:ext cx="3572342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5100"/>
                </a:solidFill>
              </a:rPr>
              <a:t>Ezetimibe if target not met</a:t>
            </a:r>
            <a:endParaRPr lang="en-US" sz="975" dirty="0"/>
          </a:p>
        </p:txBody>
      </p:sp>
      <p:sp>
        <p:nvSpPr>
          <p:cNvPr id="42" name="Text 19"/>
          <p:cNvSpPr/>
          <p:nvPr/>
        </p:nvSpPr>
        <p:spPr>
          <a:xfrm>
            <a:off x="8329910" y="3306663"/>
            <a:ext cx="2712204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5100"/>
                </a:solidFill>
              </a:rPr>
              <a:t>Non-fasting lipids OK</a:t>
            </a:r>
            <a:endParaRPr lang="en-US" sz="975" dirty="0"/>
          </a:p>
        </p:txBody>
      </p:sp>
      <p:sp>
        <p:nvSpPr>
          <p:cNvPr id="43" name="Text 20"/>
          <p:cNvSpPr/>
          <p:nvPr/>
        </p:nvSpPr>
        <p:spPr>
          <a:xfrm>
            <a:off x="6877050" y="4259163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Referral Thresholds</a:t>
            </a:r>
            <a:endParaRPr lang="en-US" sz="1350" dirty="0"/>
          </a:p>
        </p:txBody>
      </p:sp>
      <p:sp>
        <p:nvSpPr>
          <p:cNvPr id="44" name="Text 21"/>
          <p:cNvSpPr/>
          <p:nvPr/>
        </p:nvSpPr>
        <p:spPr>
          <a:xfrm>
            <a:off x="6648450" y="4825901"/>
            <a:ext cx="55435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Triglycerides &gt; 20 mmol/L:</a:t>
            </a:r>
            <a:r>
              <a:rPr lang="en-US" sz="1200" dirty="0">
                <a:solidFill>
                  <a:srgbClr val="495057"/>
                </a:solidFill>
              </a:rPr>
              <a:t> Urgent referral (Pancreatitis)</a:t>
            </a:r>
            <a:endParaRPr lang="en-US" sz="1200" dirty="0"/>
          </a:p>
        </p:txBody>
      </p:sp>
      <p:sp>
        <p:nvSpPr>
          <p:cNvPr id="45" name="Text 22"/>
          <p:cNvSpPr/>
          <p:nvPr/>
        </p:nvSpPr>
        <p:spPr>
          <a:xfrm>
            <a:off x="6648450" y="5153471"/>
            <a:ext cx="55435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Non-HDL &gt; 7.5 mmol/L:</a:t>
            </a:r>
            <a:r>
              <a:rPr lang="en-US" sz="1200" dirty="0">
                <a:solidFill>
                  <a:srgbClr val="495057"/>
                </a:solidFill>
              </a:rPr>
              <a:t> Possible FH or secondary cause</a:t>
            </a:r>
            <a:endParaRPr lang="en-US" sz="1200" dirty="0"/>
          </a:p>
        </p:txBody>
      </p:sp>
      <p:sp>
        <p:nvSpPr>
          <p:cNvPr id="46" name="Text 23"/>
          <p:cNvSpPr/>
          <p:nvPr/>
        </p:nvSpPr>
        <p:spPr>
          <a:xfrm>
            <a:off x="6648450" y="5481042"/>
            <a:ext cx="55435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Total Cholesterol &gt; 9.0 mmol/L:</a:t>
            </a:r>
            <a:r>
              <a:rPr lang="en-US" sz="1200" dirty="0">
                <a:solidFill>
                  <a:srgbClr val="495057"/>
                </a:solidFill>
              </a:rPr>
              <a:t> Urgent specialist review</a:t>
            </a:r>
            <a:endParaRPr lang="en-US" sz="1200" dirty="0"/>
          </a:p>
        </p:txBody>
      </p:sp>
      <p:sp>
        <p:nvSpPr>
          <p:cNvPr id="47" name="Text 24"/>
          <p:cNvSpPr/>
          <p:nvPr/>
        </p:nvSpPr>
        <p:spPr>
          <a:xfrm>
            <a:off x="6648450" y="5808613"/>
            <a:ext cx="55435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FH Diagnosis:</a:t>
            </a:r>
            <a:r>
              <a:rPr lang="en-US" sz="1200" dirty="0">
                <a:solidFill>
                  <a:srgbClr val="495057"/>
                </a:solidFill>
              </a:rPr>
              <a:t> Refer all to Specialist Lipid Clinic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7009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7680"/>
            <a:ext cx="5572125" cy="273561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96280"/>
            <a:ext cx="5114925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229618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48730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63055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329755"/>
            <a:ext cx="5114925" cy="8143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93790"/>
            <a:ext cx="5572125" cy="273561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122390"/>
            <a:ext cx="5114925" cy="3524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155728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674840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989165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303490"/>
            <a:ext cx="142875" cy="1143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967680"/>
            <a:ext cx="5572125" cy="28860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196280"/>
            <a:ext cx="5114925" cy="3524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229618"/>
            <a:ext cx="238125" cy="190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701105"/>
            <a:ext cx="5114925" cy="4095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205930"/>
            <a:ext cx="5114925" cy="4095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710755"/>
            <a:ext cx="5114925" cy="4095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215580"/>
            <a:ext cx="5114925" cy="4095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4006155"/>
            <a:ext cx="5572125" cy="262324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4234755"/>
            <a:ext cx="5114925" cy="35242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268093"/>
            <a:ext cx="238125" cy="1905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5082480"/>
            <a:ext cx="142875" cy="1143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72563" y="5082480"/>
            <a:ext cx="142875" cy="1143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5492055"/>
            <a:ext cx="142875" cy="1143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72563" y="5492055"/>
            <a:ext cx="142875" cy="1143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5901630"/>
            <a:ext cx="142875" cy="114300"/>
          </a:xfrm>
          <a:prstGeom prst="rect">
            <a:avLst/>
          </a:prstGeom>
        </p:spPr>
      </p:pic>
      <p:sp>
        <p:nvSpPr>
          <p:cNvPr id="32" name="Text 0"/>
          <p:cNvSpPr/>
          <p:nvPr/>
        </p:nvSpPr>
        <p:spPr>
          <a:xfrm>
            <a:off x="523875" y="22860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Why Lipids Matter and Physiology</a:t>
            </a:r>
            <a:endParaRPr lang="en-US" sz="2100" dirty="0"/>
          </a:p>
        </p:txBody>
      </p:sp>
      <p:sp>
        <p:nvSpPr>
          <p:cNvPr id="33" name="Text 1"/>
          <p:cNvSpPr/>
          <p:nvPr/>
        </p:nvSpPr>
        <p:spPr>
          <a:xfrm>
            <a:off x="523875" y="57715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34" name="Text 2"/>
          <p:cNvSpPr/>
          <p:nvPr/>
        </p:nvSpPr>
        <p:spPr>
          <a:xfrm>
            <a:off x="962025" y="119628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THE CLINICAL BURDEN</a:t>
            </a:r>
            <a:endParaRPr lang="en-US" sz="1350" dirty="0"/>
          </a:p>
        </p:txBody>
      </p:sp>
      <p:sp>
        <p:nvSpPr>
          <p:cNvPr id="35" name="Text 3"/>
          <p:cNvSpPr/>
          <p:nvPr/>
        </p:nvSpPr>
        <p:spPr>
          <a:xfrm>
            <a:off x="847725" y="1701105"/>
            <a:ext cx="9601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Dyslipidaemia is a </a:t>
            </a:r>
            <a:r>
              <a:rPr lang="en-US" sz="1125" b="1" dirty="0">
                <a:solidFill>
                  <a:srgbClr val="212529"/>
                </a:solidFill>
              </a:rPr>
              <a:t>major modifiable risk factor</a:t>
            </a:r>
            <a:r>
              <a:rPr lang="en-US" sz="1125" dirty="0">
                <a:solidFill>
                  <a:srgbClr val="212529"/>
                </a:solidFill>
              </a:rPr>
              <a:t> for CVD.</a:t>
            </a:r>
            <a:endParaRPr lang="en-US" sz="1125" dirty="0"/>
          </a:p>
        </p:txBody>
      </p:sp>
      <p:sp>
        <p:nvSpPr>
          <p:cNvPr id="36" name="Text 4"/>
          <p:cNvSpPr/>
          <p:nvPr/>
        </p:nvSpPr>
        <p:spPr>
          <a:xfrm>
            <a:off x="847725" y="2015430"/>
            <a:ext cx="113442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CVD (MI, Stroke, PVD) is the leading cause of premature death in the UK.</a:t>
            </a:r>
            <a:endParaRPr lang="en-US" sz="1125" dirty="0"/>
          </a:p>
        </p:txBody>
      </p:sp>
      <p:sp>
        <p:nvSpPr>
          <p:cNvPr id="37" name="Text 5"/>
          <p:cNvSpPr/>
          <p:nvPr/>
        </p:nvSpPr>
        <p:spPr>
          <a:xfrm>
            <a:off x="2871490" y="2510730"/>
            <a:ext cx="5911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58220"/>
                </a:solidFill>
              </a:rPr>
              <a:t>~40%</a:t>
            </a:r>
            <a:endParaRPr lang="en-US" sz="1800" dirty="0"/>
          </a:p>
        </p:txBody>
      </p:sp>
      <p:sp>
        <p:nvSpPr>
          <p:cNvPr id="38" name="Text 6"/>
          <p:cNvSpPr/>
          <p:nvPr/>
        </p:nvSpPr>
        <p:spPr>
          <a:xfrm>
            <a:off x="752475" y="2815530"/>
            <a:ext cx="48291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</a:rPr>
              <a:t>of all UK deaths are attributed to Cardiovascular Disease</a:t>
            </a:r>
            <a:endParaRPr lang="en-US" sz="975" dirty="0"/>
          </a:p>
        </p:txBody>
      </p:sp>
      <p:sp>
        <p:nvSpPr>
          <p:cNvPr id="39" name="Text 7"/>
          <p:cNvSpPr/>
          <p:nvPr/>
        </p:nvSpPr>
        <p:spPr>
          <a:xfrm>
            <a:off x="962025" y="412239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LIPOPROTEIN CONCEPTS</a:t>
            </a:r>
            <a:endParaRPr lang="en-US" sz="1350" dirty="0"/>
          </a:p>
        </p:txBody>
      </p:sp>
      <p:sp>
        <p:nvSpPr>
          <p:cNvPr id="40" name="Text 8"/>
          <p:cNvSpPr/>
          <p:nvPr/>
        </p:nvSpPr>
        <p:spPr>
          <a:xfrm>
            <a:off x="847725" y="4627215"/>
            <a:ext cx="113442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LDL:</a:t>
            </a:r>
            <a:r>
              <a:rPr lang="en-US" sz="1125" dirty="0">
                <a:solidFill>
                  <a:srgbClr val="212529"/>
                </a:solidFill>
              </a:rPr>
              <a:t> 'Bad' cholesterol; deposits in arterial walls to form plaques.</a:t>
            </a:r>
            <a:endParaRPr lang="en-US" sz="1125" dirty="0"/>
          </a:p>
        </p:txBody>
      </p:sp>
      <p:sp>
        <p:nvSpPr>
          <p:cNvPr id="41" name="Text 9"/>
          <p:cNvSpPr/>
          <p:nvPr/>
        </p:nvSpPr>
        <p:spPr>
          <a:xfrm>
            <a:off x="847725" y="4941540"/>
            <a:ext cx="9944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HDL:</a:t>
            </a:r>
            <a:r>
              <a:rPr lang="en-US" sz="1125" dirty="0">
                <a:solidFill>
                  <a:srgbClr val="212529"/>
                </a:solidFill>
              </a:rPr>
              <a:t> 'Good' cholesterol; reverse transport and protective.</a:t>
            </a:r>
            <a:endParaRPr lang="en-US" sz="1125" dirty="0"/>
          </a:p>
        </p:txBody>
      </p:sp>
      <p:sp>
        <p:nvSpPr>
          <p:cNvPr id="42" name="Text 10"/>
          <p:cNvSpPr/>
          <p:nvPr/>
        </p:nvSpPr>
        <p:spPr>
          <a:xfrm>
            <a:off x="847725" y="5255865"/>
            <a:ext cx="113442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Non-HDL:</a:t>
            </a:r>
            <a:r>
              <a:rPr lang="en-US" sz="1125" dirty="0">
                <a:solidFill>
                  <a:srgbClr val="212529"/>
                </a:solidFill>
              </a:rPr>
              <a:t> Total Minus HDL. Better predictor of CV risk than LDL alone.</a:t>
            </a:r>
            <a:endParaRPr lang="en-US" sz="1125" dirty="0"/>
          </a:p>
        </p:txBody>
      </p:sp>
      <p:sp>
        <p:nvSpPr>
          <p:cNvPr id="43" name="Text 11"/>
          <p:cNvSpPr/>
          <p:nvPr/>
        </p:nvSpPr>
        <p:spPr>
          <a:xfrm>
            <a:off x="6819900" y="119628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THE ATHEROGENIC PROCESS</a:t>
            </a:r>
            <a:endParaRPr lang="en-US" sz="1350" dirty="0"/>
          </a:p>
        </p:txBody>
      </p:sp>
      <p:sp>
        <p:nvSpPr>
          <p:cNvPr id="44" name="Text 12"/>
          <p:cNvSpPr/>
          <p:nvPr/>
        </p:nvSpPr>
        <p:spPr>
          <a:xfrm>
            <a:off x="6610350" y="1777305"/>
            <a:ext cx="685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01</a:t>
            </a:r>
            <a:endParaRPr lang="en-US" sz="1350" dirty="0"/>
          </a:p>
        </p:txBody>
      </p:sp>
      <p:sp>
        <p:nvSpPr>
          <p:cNvPr id="45" name="Text 13"/>
          <p:cNvSpPr/>
          <p:nvPr/>
        </p:nvSpPr>
        <p:spPr>
          <a:xfrm>
            <a:off x="6991350" y="1805880"/>
            <a:ext cx="5200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LDL enters arterial wall &amp; becomes oxidised</a:t>
            </a:r>
            <a:endParaRPr lang="en-US" sz="1050" dirty="0"/>
          </a:p>
        </p:txBody>
      </p:sp>
      <p:sp>
        <p:nvSpPr>
          <p:cNvPr id="46" name="Text 14"/>
          <p:cNvSpPr/>
          <p:nvPr/>
        </p:nvSpPr>
        <p:spPr>
          <a:xfrm>
            <a:off x="6610350" y="2282130"/>
            <a:ext cx="685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02</a:t>
            </a:r>
            <a:endParaRPr lang="en-US" sz="1350" dirty="0"/>
          </a:p>
        </p:txBody>
      </p:sp>
      <p:sp>
        <p:nvSpPr>
          <p:cNvPr id="47" name="Text 15"/>
          <p:cNvSpPr/>
          <p:nvPr/>
        </p:nvSpPr>
        <p:spPr>
          <a:xfrm>
            <a:off x="6991350" y="2310705"/>
            <a:ext cx="5200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Macrophage uptake creates Foam Cells</a:t>
            </a:r>
            <a:endParaRPr lang="en-US" sz="1050" dirty="0"/>
          </a:p>
        </p:txBody>
      </p:sp>
      <p:sp>
        <p:nvSpPr>
          <p:cNvPr id="48" name="Text 16"/>
          <p:cNvSpPr/>
          <p:nvPr/>
        </p:nvSpPr>
        <p:spPr>
          <a:xfrm>
            <a:off x="6610350" y="2786955"/>
            <a:ext cx="685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03</a:t>
            </a:r>
            <a:endParaRPr lang="en-US" sz="1350" dirty="0"/>
          </a:p>
        </p:txBody>
      </p:sp>
      <p:sp>
        <p:nvSpPr>
          <p:cNvPr id="49" name="Text 17"/>
          <p:cNvSpPr/>
          <p:nvPr/>
        </p:nvSpPr>
        <p:spPr>
          <a:xfrm>
            <a:off x="6991350" y="2815530"/>
            <a:ext cx="51206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Atherosclerotic Plaque formation</a:t>
            </a:r>
            <a:endParaRPr lang="en-US" sz="1050" dirty="0"/>
          </a:p>
        </p:txBody>
      </p:sp>
      <p:sp>
        <p:nvSpPr>
          <p:cNvPr id="50" name="Text 18"/>
          <p:cNvSpPr/>
          <p:nvPr/>
        </p:nvSpPr>
        <p:spPr>
          <a:xfrm>
            <a:off x="6610350" y="3291780"/>
            <a:ext cx="685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58220"/>
                </a:solidFill>
              </a:rPr>
              <a:t>04</a:t>
            </a:r>
            <a:endParaRPr lang="en-US" sz="1350" dirty="0"/>
          </a:p>
        </p:txBody>
      </p:sp>
      <p:sp>
        <p:nvSpPr>
          <p:cNvPr id="51" name="Text 19"/>
          <p:cNvSpPr/>
          <p:nvPr/>
        </p:nvSpPr>
        <p:spPr>
          <a:xfrm>
            <a:off x="6991350" y="3320355"/>
            <a:ext cx="5200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2F2F"/>
                </a:solidFill>
              </a:rPr>
              <a:t>Plaque Rupture → Thrombosis → MI/Stroke</a:t>
            </a:r>
            <a:endParaRPr lang="en-US" sz="1050" dirty="0"/>
          </a:p>
        </p:txBody>
      </p:sp>
      <p:sp>
        <p:nvSpPr>
          <p:cNvPr id="52" name="Text 20"/>
          <p:cNvSpPr/>
          <p:nvPr/>
        </p:nvSpPr>
        <p:spPr>
          <a:xfrm>
            <a:off x="6819900" y="4234755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FULL LIPID PROFILE</a:t>
            </a:r>
            <a:endParaRPr lang="en-US" sz="1350" dirty="0"/>
          </a:p>
        </p:txBody>
      </p:sp>
      <p:sp>
        <p:nvSpPr>
          <p:cNvPr id="53" name="Text 21"/>
          <p:cNvSpPr/>
          <p:nvPr/>
        </p:nvSpPr>
        <p:spPr>
          <a:xfrm>
            <a:off x="6467475" y="4739580"/>
            <a:ext cx="5724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66666"/>
                </a:solidFill>
              </a:rPr>
              <a:t>Non-fasting acceptable for initial screening</a:t>
            </a:r>
            <a:endParaRPr lang="en-US" sz="1050" dirty="0"/>
          </a:p>
        </p:txBody>
      </p:sp>
      <p:sp>
        <p:nvSpPr>
          <p:cNvPr id="54" name="Text 22"/>
          <p:cNvSpPr/>
          <p:nvPr/>
        </p:nvSpPr>
        <p:spPr>
          <a:xfrm>
            <a:off x="6705600" y="5034855"/>
            <a:ext cx="2914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Total Cholesterol</a:t>
            </a:r>
            <a:endParaRPr lang="en-US" sz="1125" dirty="0"/>
          </a:p>
        </p:txBody>
      </p:sp>
      <p:sp>
        <p:nvSpPr>
          <p:cNvPr id="55" name="Text 23"/>
          <p:cNvSpPr/>
          <p:nvPr/>
        </p:nvSpPr>
        <p:spPr>
          <a:xfrm>
            <a:off x="9310688" y="5034855"/>
            <a:ext cx="2571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HDL Cholesterol</a:t>
            </a:r>
            <a:endParaRPr lang="en-US" sz="1125" dirty="0"/>
          </a:p>
        </p:txBody>
      </p:sp>
      <p:sp>
        <p:nvSpPr>
          <p:cNvPr id="56" name="Text 24"/>
          <p:cNvSpPr/>
          <p:nvPr/>
        </p:nvSpPr>
        <p:spPr>
          <a:xfrm>
            <a:off x="6705600" y="5444430"/>
            <a:ext cx="2228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Triglycerides</a:t>
            </a:r>
            <a:endParaRPr lang="en-US" sz="1125" dirty="0"/>
          </a:p>
        </p:txBody>
      </p:sp>
      <p:sp>
        <p:nvSpPr>
          <p:cNvPr id="57" name="Text 25"/>
          <p:cNvSpPr/>
          <p:nvPr/>
        </p:nvSpPr>
        <p:spPr>
          <a:xfrm>
            <a:off x="9310688" y="5444430"/>
            <a:ext cx="2400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Non-HDL (Calc)</a:t>
            </a:r>
            <a:endParaRPr lang="en-US" sz="1125" dirty="0"/>
          </a:p>
        </p:txBody>
      </p:sp>
      <p:sp>
        <p:nvSpPr>
          <p:cNvPr id="58" name="Text 26"/>
          <p:cNvSpPr/>
          <p:nvPr/>
        </p:nvSpPr>
        <p:spPr>
          <a:xfrm>
            <a:off x="6705600" y="5854005"/>
            <a:ext cx="2914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LDL (Calc/Direct)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5572125" cy="282103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73981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96355"/>
            <a:ext cx="190500" cy="15686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35386"/>
            <a:ext cx="190500" cy="15686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74416"/>
            <a:ext cx="190500" cy="17770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426768"/>
            <a:ext cx="5114925" cy="2476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141143"/>
            <a:ext cx="5572125" cy="243110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433143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950768"/>
            <a:ext cx="5114925" cy="1295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081980"/>
            <a:ext cx="5572125" cy="288577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373981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796355"/>
            <a:ext cx="190500" cy="15686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135386"/>
            <a:ext cx="190500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718197"/>
            <a:ext cx="190500" cy="15686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3057227"/>
            <a:ext cx="190500" cy="15686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3491508"/>
            <a:ext cx="5114925" cy="2476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4205883"/>
            <a:ext cx="5572125" cy="2366367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4497884"/>
            <a:ext cx="285750" cy="2286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4920258"/>
            <a:ext cx="190500" cy="15686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5259288"/>
            <a:ext cx="190500" cy="15686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598319"/>
            <a:ext cx="190500" cy="156865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523875" y="28575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CVD Risk Assessment and QRISK3</a:t>
            </a:r>
            <a:endParaRPr lang="en-US" sz="2100" dirty="0"/>
          </a:p>
        </p:txBody>
      </p:sp>
      <p:sp>
        <p:nvSpPr>
          <p:cNvPr id="27" name="Text 1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28" name="Text 2"/>
          <p:cNvSpPr/>
          <p:nvPr/>
        </p:nvSpPr>
        <p:spPr>
          <a:xfrm>
            <a:off x="1028700" y="1339155"/>
            <a:ext cx="6324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QRISK3 — The Preferred Tool</a:t>
            </a:r>
            <a:endParaRPr lang="en-US" sz="1500" dirty="0"/>
          </a:p>
        </p:txBody>
      </p:sp>
      <p:sp>
        <p:nvSpPr>
          <p:cNvPr id="29" name="Text 3"/>
          <p:cNvSpPr/>
          <p:nvPr/>
        </p:nvSpPr>
        <p:spPr>
          <a:xfrm>
            <a:off x="895350" y="1796355"/>
            <a:ext cx="890016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Recommended for adults aged 25–84 without CVD.</a:t>
            </a:r>
            <a:endParaRPr lang="en-US" sz="1200" dirty="0"/>
          </a:p>
        </p:txBody>
      </p:sp>
      <p:sp>
        <p:nvSpPr>
          <p:cNvPr id="30" name="Text 4"/>
          <p:cNvSpPr/>
          <p:nvPr/>
        </p:nvSpPr>
        <p:spPr>
          <a:xfrm>
            <a:off x="895350" y="2135386"/>
            <a:ext cx="1018032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Includes adults with Type 2 Diabetes in same age range.</a:t>
            </a:r>
            <a:endParaRPr lang="en-US" sz="1200" dirty="0"/>
          </a:p>
        </p:txBody>
      </p:sp>
      <p:sp>
        <p:nvSpPr>
          <p:cNvPr id="31" name="Text 5"/>
          <p:cNvSpPr/>
          <p:nvPr/>
        </p:nvSpPr>
        <p:spPr>
          <a:xfrm>
            <a:off x="895350" y="2474416"/>
            <a:ext cx="515112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975" b="1" dirty="0">
                <a:solidFill>
                  <a:srgbClr val="6C757D"/>
                </a:solidFill>
              </a:rPr>
              <a:t>ENHANCED RISK FACTORS (VS QRISK2):</a:t>
            </a:r>
            <a:endParaRPr lang="en-US" sz="975" dirty="0"/>
          </a:p>
        </p:txBody>
      </p:sp>
      <p:sp>
        <p:nvSpPr>
          <p:cNvPr id="32" name="Text 6"/>
          <p:cNvSpPr/>
          <p:nvPr/>
        </p:nvSpPr>
        <p:spPr>
          <a:xfrm>
            <a:off x="895350" y="2786807"/>
            <a:ext cx="4187279" cy="405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SLE, Severe Mental Illness, HIV, Antipsychotics, Steroids, ED, Migraine, and OSA.</a:t>
            </a:r>
            <a:endParaRPr lang="en-US" sz="1200" dirty="0"/>
          </a:p>
        </p:txBody>
      </p:sp>
      <p:sp>
        <p:nvSpPr>
          <p:cNvPr id="33" name="Text 7"/>
          <p:cNvSpPr/>
          <p:nvPr/>
        </p:nvSpPr>
        <p:spPr>
          <a:xfrm>
            <a:off x="704850" y="3426768"/>
            <a:ext cx="4924425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E7D32"/>
                </a:solidFill>
              </a:rPr>
              <a:t>MORE COMPREHENSIVE THAN QRISK2</a:t>
            </a:r>
            <a:endParaRPr lang="en-US" sz="900" dirty="0"/>
          </a:p>
        </p:txBody>
      </p:sp>
      <p:sp>
        <p:nvSpPr>
          <p:cNvPr id="34" name="Text 8"/>
          <p:cNvSpPr/>
          <p:nvPr/>
        </p:nvSpPr>
        <p:spPr>
          <a:xfrm>
            <a:off x="1028700" y="4398318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Treatment Threshold</a:t>
            </a:r>
            <a:endParaRPr lang="en-US" sz="1500" dirty="0"/>
          </a:p>
        </p:txBody>
      </p:sp>
      <p:sp>
        <p:nvSpPr>
          <p:cNvPr id="35" name="Text 9"/>
          <p:cNvSpPr/>
          <p:nvPr/>
        </p:nvSpPr>
        <p:spPr>
          <a:xfrm>
            <a:off x="752475" y="5093643"/>
            <a:ext cx="51206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Primary Prevention Statin Offer:</a:t>
            </a:r>
            <a:endParaRPr lang="en-US" sz="1050" dirty="0"/>
          </a:p>
        </p:txBody>
      </p:sp>
      <p:sp>
        <p:nvSpPr>
          <p:cNvPr id="36" name="Text 10"/>
          <p:cNvSpPr/>
          <p:nvPr/>
        </p:nvSpPr>
        <p:spPr>
          <a:xfrm>
            <a:off x="752475" y="5341293"/>
            <a:ext cx="50292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2F2F"/>
                </a:solidFill>
              </a:rPr>
              <a:t>QRISK3 Score ≥ 10%</a:t>
            </a:r>
            <a:endParaRPr lang="en-US" sz="1650" dirty="0"/>
          </a:p>
        </p:txBody>
      </p:sp>
      <p:sp>
        <p:nvSpPr>
          <p:cNvPr id="37" name="Text 11"/>
          <p:cNvSpPr/>
          <p:nvPr/>
        </p:nvSpPr>
        <p:spPr>
          <a:xfrm>
            <a:off x="752475" y="5731818"/>
            <a:ext cx="482917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12529"/>
                </a:solidFill>
              </a:rPr>
              <a:t>NICE NG238 (2023) maintains the 10% threshold, which significantly expanded the eligible population.</a:t>
            </a:r>
            <a:endParaRPr lang="en-US" sz="975" dirty="0"/>
          </a:p>
        </p:txBody>
      </p:sp>
      <p:sp>
        <p:nvSpPr>
          <p:cNvPr id="38" name="Text 12"/>
          <p:cNvSpPr/>
          <p:nvPr/>
        </p:nvSpPr>
        <p:spPr>
          <a:xfrm>
            <a:off x="6886575" y="133915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When NOT to use tools</a:t>
            </a:r>
            <a:endParaRPr lang="en-US" sz="1500" dirty="0"/>
          </a:p>
        </p:txBody>
      </p:sp>
      <p:sp>
        <p:nvSpPr>
          <p:cNvPr id="39" name="Text 13"/>
          <p:cNvSpPr/>
          <p:nvPr/>
        </p:nvSpPr>
        <p:spPr>
          <a:xfrm>
            <a:off x="6753225" y="1796355"/>
            <a:ext cx="54387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Type 1 Diabetes:</a:t>
            </a:r>
            <a:r>
              <a:rPr lang="en-US" sz="1200" dirty="0">
                <a:solidFill>
                  <a:srgbClr val="212529"/>
                </a:solidFill>
              </a:rPr>
              <a:t> Treat regardless of risk score (specific criteria apply).</a:t>
            </a:r>
            <a:endParaRPr lang="en-US" sz="1200" dirty="0"/>
          </a:p>
        </p:txBody>
      </p:sp>
      <p:sp>
        <p:nvSpPr>
          <p:cNvPr id="40" name="Text 14"/>
          <p:cNvSpPr/>
          <p:nvPr/>
        </p:nvSpPr>
        <p:spPr>
          <a:xfrm>
            <a:off x="6753225" y="2135386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Chronic Kidney Disease:</a:t>
            </a:r>
            <a:r>
              <a:rPr lang="en-US" sz="1200" dirty="0">
                <a:solidFill>
                  <a:srgbClr val="212529"/>
                </a:solidFill>
              </a:rPr>
              <a:t> eGFR &lt; 60 ml/min or albuminuria = automatically high risk.</a:t>
            </a:r>
            <a:endParaRPr lang="en-US" sz="1200" dirty="0"/>
          </a:p>
        </p:txBody>
      </p:sp>
      <p:sp>
        <p:nvSpPr>
          <p:cNvPr id="41" name="Text 15"/>
          <p:cNvSpPr/>
          <p:nvPr/>
        </p:nvSpPr>
        <p:spPr>
          <a:xfrm>
            <a:off x="6753225" y="2718197"/>
            <a:ext cx="54387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Familial Hypercholesterolaemia:</a:t>
            </a:r>
            <a:r>
              <a:rPr lang="en-US" sz="1200" dirty="0">
                <a:solidFill>
                  <a:srgbClr val="212529"/>
                </a:solidFill>
              </a:rPr>
              <a:t> Genetic high risk; refer to specialist.</a:t>
            </a:r>
            <a:endParaRPr lang="en-US" sz="1200" dirty="0"/>
          </a:p>
        </p:txBody>
      </p:sp>
      <p:sp>
        <p:nvSpPr>
          <p:cNvPr id="42" name="Text 16"/>
          <p:cNvSpPr/>
          <p:nvPr/>
        </p:nvSpPr>
        <p:spPr>
          <a:xfrm>
            <a:off x="6753225" y="3057227"/>
            <a:ext cx="54387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Adults ≥ 85 years:</a:t>
            </a:r>
            <a:r>
              <a:rPr lang="en-US" sz="1200" dirty="0">
                <a:solidFill>
                  <a:srgbClr val="212529"/>
                </a:solidFill>
              </a:rPr>
              <a:t> Age alone places patient at increased risk.</a:t>
            </a:r>
            <a:endParaRPr lang="en-US" sz="1200" dirty="0"/>
          </a:p>
        </p:txBody>
      </p:sp>
      <p:sp>
        <p:nvSpPr>
          <p:cNvPr id="43" name="Text 17"/>
          <p:cNvSpPr/>
          <p:nvPr/>
        </p:nvSpPr>
        <p:spPr>
          <a:xfrm>
            <a:off x="6562725" y="3491508"/>
            <a:ext cx="5282065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32F2F"/>
                </a:solidFill>
              </a:rPr>
              <a:t>TOOLS UNDERESTIMATE RISK IN THESE GROUPS</a:t>
            </a:r>
            <a:endParaRPr lang="en-US" sz="900" dirty="0"/>
          </a:p>
        </p:txBody>
      </p:sp>
      <p:sp>
        <p:nvSpPr>
          <p:cNvPr id="44" name="Text 18"/>
          <p:cNvSpPr/>
          <p:nvPr/>
        </p:nvSpPr>
        <p:spPr>
          <a:xfrm>
            <a:off x="6886575" y="4463058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Prioritisation Strategy</a:t>
            </a:r>
            <a:endParaRPr lang="en-US" sz="1500" dirty="0"/>
          </a:p>
        </p:txBody>
      </p:sp>
      <p:sp>
        <p:nvSpPr>
          <p:cNvPr id="45" name="Text 19"/>
          <p:cNvSpPr/>
          <p:nvPr/>
        </p:nvSpPr>
        <p:spPr>
          <a:xfrm>
            <a:off x="6753225" y="4920258"/>
            <a:ext cx="54387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Systematic screening of electronic records for CVD risk factors.</a:t>
            </a:r>
            <a:endParaRPr lang="en-US" sz="1200" dirty="0"/>
          </a:p>
        </p:txBody>
      </p:sp>
      <p:sp>
        <p:nvSpPr>
          <p:cNvPr id="46" name="Text 20"/>
          <p:cNvSpPr/>
          <p:nvPr/>
        </p:nvSpPr>
        <p:spPr>
          <a:xfrm>
            <a:off x="6753225" y="5259288"/>
            <a:ext cx="54387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Prioritise formal assessment if estimated 10-year risk is ≥ 10%.</a:t>
            </a:r>
            <a:endParaRPr lang="en-US" sz="1200" dirty="0"/>
          </a:p>
        </p:txBody>
      </p:sp>
      <p:sp>
        <p:nvSpPr>
          <p:cNvPr id="47" name="Text 21"/>
          <p:cNvSpPr/>
          <p:nvPr/>
        </p:nvSpPr>
        <p:spPr>
          <a:xfrm>
            <a:off x="6753225" y="5598319"/>
            <a:ext cx="54387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Opportunistic assessment is secondary to systematic strategies.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4457700" cy="264988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710630"/>
            <a:ext cx="190500" cy="152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072580"/>
            <a:ext cx="202406" cy="20240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621161"/>
            <a:ext cx="202406" cy="20240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922365"/>
            <a:ext cx="4457700" cy="264988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664422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5026372"/>
            <a:ext cx="202406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5348288"/>
            <a:ext cx="202406" cy="20240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24450" y="1081980"/>
            <a:ext cx="6686550" cy="549027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14950" y="1272480"/>
            <a:ext cx="6305550" cy="3524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14950" y="1767780"/>
            <a:ext cx="1576388" cy="44291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91338" y="1767780"/>
            <a:ext cx="1576388" cy="44291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67725" y="1767780"/>
            <a:ext cx="3152775" cy="44291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14950" y="2210693"/>
            <a:ext cx="1576388" cy="6572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91338" y="2210693"/>
            <a:ext cx="1576388" cy="6572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67725" y="2210693"/>
            <a:ext cx="3152775" cy="6572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314950" y="2867918"/>
            <a:ext cx="1576388" cy="6572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91338" y="2867918"/>
            <a:ext cx="1576388" cy="6572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67725" y="2867918"/>
            <a:ext cx="3152775" cy="6572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314950" y="3525143"/>
            <a:ext cx="1576388" cy="6572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91338" y="3525143"/>
            <a:ext cx="1576388" cy="65722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67725" y="3525143"/>
            <a:ext cx="3152775" cy="657225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523875" y="28575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Lipid Targets and Statin Intensity</a:t>
            </a:r>
            <a:endParaRPr lang="en-US" sz="2100" dirty="0"/>
          </a:p>
        </p:txBody>
      </p:sp>
      <p:sp>
        <p:nvSpPr>
          <p:cNvPr id="27" name="Text 1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28" name="Text 2"/>
          <p:cNvSpPr/>
          <p:nvPr/>
        </p:nvSpPr>
        <p:spPr>
          <a:xfrm>
            <a:off x="923925" y="1643955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Primary Prevention</a:t>
            </a:r>
            <a:endParaRPr lang="en-US" sz="1500" dirty="0"/>
          </a:p>
        </p:txBody>
      </p:sp>
      <p:sp>
        <p:nvSpPr>
          <p:cNvPr id="29" name="Text 3"/>
          <p:cNvSpPr/>
          <p:nvPr/>
        </p:nvSpPr>
        <p:spPr>
          <a:xfrm>
            <a:off x="821531" y="2072580"/>
            <a:ext cx="377904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Aim for </a:t>
            </a:r>
            <a:r>
              <a:rPr lang="en-US" sz="1275" b="1" dirty="0">
                <a:solidFill>
                  <a:srgbClr val="2E7D32"/>
                </a:solidFill>
              </a:rPr>
              <a:t>&gt;40% reduction</a:t>
            </a:r>
            <a:r>
              <a:rPr lang="en-US" sz="1275" dirty="0">
                <a:solidFill>
                  <a:srgbClr val="212529"/>
                </a:solidFill>
              </a:rPr>
              <a:t> in non-HDL cholesterol from baseline.</a:t>
            </a:r>
            <a:endParaRPr lang="en-US" sz="1275" dirty="0"/>
          </a:p>
        </p:txBody>
      </p:sp>
      <p:sp>
        <p:nvSpPr>
          <p:cNvPr id="30" name="Text 4"/>
          <p:cNvSpPr/>
          <p:nvPr/>
        </p:nvSpPr>
        <p:spPr>
          <a:xfrm>
            <a:off x="821531" y="2621161"/>
            <a:ext cx="377904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No specific numerical LDL target specified for primary prevention.</a:t>
            </a:r>
            <a:endParaRPr lang="en-US" sz="1275" dirty="0"/>
          </a:p>
        </p:txBody>
      </p:sp>
      <p:sp>
        <p:nvSpPr>
          <p:cNvPr id="31" name="Text 5"/>
          <p:cNvSpPr/>
          <p:nvPr/>
        </p:nvSpPr>
        <p:spPr>
          <a:xfrm>
            <a:off x="923925" y="4597747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Secondary Prevention</a:t>
            </a:r>
            <a:endParaRPr lang="en-US" sz="1500" dirty="0"/>
          </a:p>
        </p:txBody>
      </p:sp>
      <p:sp>
        <p:nvSpPr>
          <p:cNvPr id="32" name="Text 6"/>
          <p:cNvSpPr/>
          <p:nvPr/>
        </p:nvSpPr>
        <p:spPr>
          <a:xfrm>
            <a:off x="821531" y="5026372"/>
            <a:ext cx="848487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E7D32"/>
                </a:solidFill>
              </a:rPr>
              <a:t>LDL ≤ 2.0 mmol/L</a:t>
            </a:r>
            <a:r>
              <a:rPr lang="en-US" sz="1275" dirty="0">
                <a:solidFill>
                  <a:srgbClr val="212529"/>
                </a:solidFill>
              </a:rPr>
              <a:t> OR non-HDL ≤ 2.6 mmol/L.</a:t>
            </a:r>
            <a:endParaRPr lang="en-US" sz="1275" dirty="0"/>
          </a:p>
        </p:txBody>
      </p:sp>
      <p:sp>
        <p:nvSpPr>
          <p:cNvPr id="33" name="Text 7"/>
          <p:cNvSpPr/>
          <p:nvPr/>
        </p:nvSpPr>
        <p:spPr>
          <a:xfrm>
            <a:off x="821531" y="5348288"/>
            <a:ext cx="377904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Escalate treatment if target not met on maximum tolerated dose.</a:t>
            </a:r>
            <a:endParaRPr lang="en-US" sz="1275" dirty="0"/>
          </a:p>
        </p:txBody>
      </p:sp>
      <p:sp>
        <p:nvSpPr>
          <p:cNvPr id="34" name="Text 8"/>
          <p:cNvSpPr/>
          <p:nvPr/>
        </p:nvSpPr>
        <p:spPr>
          <a:xfrm>
            <a:off x="5314950" y="1272480"/>
            <a:ext cx="630555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Statin Intensity Classifications</a:t>
            </a:r>
            <a:endParaRPr lang="en-US" sz="1350" dirty="0"/>
          </a:p>
        </p:txBody>
      </p:sp>
      <p:sp>
        <p:nvSpPr>
          <p:cNvPr id="35" name="Text 9"/>
          <p:cNvSpPr/>
          <p:nvPr/>
        </p:nvSpPr>
        <p:spPr>
          <a:xfrm>
            <a:off x="5457825" y="1767780"/>
            <a:ext cx="1290638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Intensity</a:t>
            </a:r>
            <a:endParaRPr lang="en-US" sz="1125" dirty="0"/>
          </a:p>
        </p:txBody>
      </p:sp>
      <p:sp>
        <p:nvSpPr>
          <p:cNvPr id="36" name="Text 10"/>
          <p:cNvSpPr/>
          <p:nvPr/>
        </p:nvSpPr>
        <p:spPr>
          <a:xfrm>
            <a:off x="7034213" y="1767780"/>
            <a:ext cx="1290638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Reduction</a:t>
            </a:r>
            <a:endParaRPr lang="en-US" sz="1125" dirty="0"/>
          </a:p>
        </p:txBody>
      </p:sp>
      <p:sp>
        <p:nvSpPr>
          <p:cNvPr id="37" name="Text 11"/>
          <p:cNvSpPr/>
          <p:nvPr/>
        </p:nvSpPr>
        <p:spPr>
          <a:xfrm>
            <a:off x="8610600" y="1767780"/>
            <a:ext cx="3118215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Drug &amp; Dose Examples</a:t>
            </a:r>
            <a:endParaRPr lang="en-US" sz="1125" dirty="0"/>
          </a:p>
        </p:txBody>
      </p:sp>
      <p:sp>
        <p:nvSpPr>
          <p:cNvPr id="38" name="Text 12"/>
          <p:cNvSpPr/>
          <p:nvPr/>
        </p:nvSpPr>
        <p:spPr>
          <a:xfrm>
            <a:off x="5534025" y="2324993"/>
            <a:ext cx="357809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32F2F"/>
                </a:solidFill>
                <a:highlight>
                  <a:srgbClr val="FFEBEE"/>
                </a:highlight>
              </a:rPr>
              <a:t>HIGH</a:t>
            </a:r>
            <a:endParaRPr lang="en-US" sz="900" dirty="0"/>
          </a:p>
        </p:txBody>
      </p:sp>
      <p:sp>
        <p:nvSpPr>
          <p:cNvPr id="39" name="Text 13"/>
          <p:cNvSpPr/>
          <p:nvPr/>
        </p:nvSpPr>
        <p:spPr>
          <a:xfrm>
            <a:off x="7034213" y="2210693"/>
            <a:ext cx="1290638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≥ 40%</a:t>
            </a:r>
            <a:endParaRPr lang="en-US" sz="1125" dirty="0"/>
          </a:p>
        </p:txBody>
      </p:sp>
      <p:sp>
        <p:nvSpPr>
          <p:cNvPr id="40" name="Text 14"/>
          <p:cNvSpPr/>
          <p:nvPr/>
        </p:nvSpPr>
        <p:spPr>
          <a:xfrm>
            <a:off x="8610600" y="2210693"/>
            <a:ext cx="2867025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Atorvastatin 20–80 mg
Rosuvastatin 10–40 mg</a:t>
            </a:r>
            <a:endParaRPr lang="en-US" sz="1125" dirty="0"/>
          </a:p>
        </p:txBody>
      </p:sp>
      <p:sp>
        <p:nvSpPr>
          <p:cNvPr id="41" name="Text 15"/>
          <p:cNvSpPr/>
          <p:nvPr/>
        </p:nvSpPr>
        <p:spPr>
          <a:xfrm>
            <a:off x="5534025" y="2982218"/>
            <a:ext cx="61935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5100"/>
                </a:solidFill>
                <a:highlight>
                  <a:srgbClr val="FFF3E0"/>
                </a:highlight>
              </a:rPr>
              <a:t>MEDIUM</a:t>
            </a:r>
            <a:endParaRPr lang="en-US" sz="900" dirty="0"/>
          </a:p>
        </p:txBody>
      </p:sp>
      <p:sp>
        <p:nvSpPr>
          <p:cNvPr id="42" name="Text 16"/>
          <p:cNvSpPr/>
          <p:nvPr/>
        </p:nvSpPr>
        <p:spPr>
          <a:xfrm>
            <a:off x="7034213" y="2867918"/>
            <a:ext cx="1290638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30–40%</a:t>
            </a:r>
            <a:endParaRPr lang="en-US" sz="1125" dirty="0"/>
          </a:p>
        </p:txBody>
      </p:sp>
      <p:sp>
        <p:nvSpPr>
          <p:cNvPr id="43" name="Text 17"/>
          <p:cNvSpPr/>
          <p:nvPr/>
        </p:nvSpPr>
        <p:spPr>
          <a:xfrm>
            <a:off x="8610600" y="2867918"/>
            <a:ext cx="2867025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Atorvastatin 10 mg, Simvastatin 20–40 mg
Rosuvastatin 5 mg, Fluvastatin 80 mg</a:t>
            </a:r>
            <a:endParaRPr lang="en-US" sz="1125" dirty="0"/>
          </a:p>
        </p:txBody>
      </p:sp>
      <p:sp>
        <p:nvSpPr>
          <p:cNvPr id="44" name="Text 18"/>
          <p:cNvSpPr/>
          <p:nvPr/>
        </p:nvSpPr>
        <p:spPr>
          <a:xfrm>
            <a:off x="5534025" y="3639443"/>
            <a:ext cx="2667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E7D32"/>
                </a:solidFill>
                <a:highlight>
                  <a:srgbClr val="E8F5E9"/>
                </a:highlight>
              </a:rPr>
              <a:t>LOW</a:t>
            </a:r>
            <a:endParaRPr lang="en-US" sz="900" dirty="0"/>
          </a:p>
        </p:txBody>
      </p:sp>
      <p:sp>
        <p:nvSpPr>
          <p:cNvPr id="45" name="Text 19"/>
          <p:cNvSpPr/>
          <p:nvPr/>
        </p:nvSpPr>
        <p:spPr>
          <a:xfrm>
            <a:off x="7034213" y="3525143"/>
            <a:ext cx="1290638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&lt; 30%</a:t>
            </a:r>
            <a:endParaRPr lang="en-US" sz="1125" dirty="0"/>
          </a:p>
        </p:txBody>
      </p:sp>
      <p:sp>
        <p:nvSpPr>
          <p:cNvPr id="46" name="Text 20"/>
          <p:cNvSpPr/>
          <p:nvPr/>
        </p:nvSpPr>
        <p:spPr>
          <a:xfrm>
            <a:off x="8610600" y="3525143"/>
            <a:ext cx="2867025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Simvastatin 10 mg
Pravastatin 5–40 mg, Fluvastatin 20–40 mg</a:t>
            </a:r>
            <a:endParaRPr lang="en-US" sz="1125" dirty="0"/>
          </a:p>
        </p:txBody>
      </p:sp>
      <p:sp>
        <p:nvSpPr>
          <p:cNvPr id="47" name="Text 21"/>
          <p:cNvSpPr/>
          <p:nvPr/>
        </p:nvSpPr>
        <p:spPr>
          <a:xfrm>
            <a:off x="5457825" y="4325243"/>
            <a:ext cx="60198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C757D"/>
                </a:solidFill>
              </a:rPr>
              <a:t>Note: NICE NG238 prioritizes percentage reduction for primary prevention and numerical targets for secondary prevention.</a:t>
            </a:r>
            <a:endParaRPr lang="en-US" sz="9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47650"/>
            <a:ext cx="11049000" cy="6533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024830"/>
            <a:ext cx="5381625" cy="269751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243905"/>
            <a:ext cx="285750" cy="2095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912840"/>
            <a:ext cx="5381625" cy="269751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4131915"/>
            <a:ext cx="285750" cy="2095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1024830"/>
            <a:ext cx="5381625" cy="271656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1243905"/>
            <a:ext cx="285750" cy="2095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3893790"/>
            <a:ext cx="5381625" cy="271656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4112865"/>
            <a:ext cx="285750" cy="2095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6027093"/>
            <a:ext cx="4924425" cy="352425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714375" y="304800"/>
            <a:ext cx="10906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Statins for Primary Prevention</a:t>
            </a:r>
            <a:endParaRPr lang="en-US" sz="2100" dirty="0"/>
          </a:p>
        </p:txBody>
      </p:sp>
      <p:sp>
        <p:nvSpPr>
          <p:cNvPr id="15" name="Text 1"/>
          <p:cNvSpPr/>
          <p:nvPr/>
        </p:nvSpPr>
        <p:spPr>
          <a:xfrm>
            <a:off x="714375" y="643830"/>
            <a:ext cx="10906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16" name="Text 2"/>
          <p:cNvSpPr/>
          <p:nvPr/>
        </p:nvSpPr>
        <p:spPr>
          <a:xfrm>
            <a:off x="1200150" y="1205805"/>
            <a:ext cx="678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QRISK3 Threshold &amp; Initiation</a:t>
            </a:r>
            <a:endParaRPr lang="en-US" sz="1500" dirty="0"/>
          </a:p>
        </p:txBody>
      </p:sp>
      <p:sp>
        <p:nvSpPr>
          <p:cNvPr id="17" name="Text 3"/>
          <p:cNvSpPr/>
          <p:nvPr/>
        </p:nvSpPr>
        <p:spPr>
          <a:xfrm>
            <a:off x="990600" y="1624905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Offer </a:t>
            </a:r>
            <a:r>
              <a:rPr lang="en-US" sz="1200" b="1" dirty="0">
                <a:solidFill>
                  <a:srgbClr val="212529"/>
                </a:solidFill>
              </a:rPr>
              <a:t>Atorvastatin 20 mg</a:t>
            </a:r>
            <a:r>
              <a:rPr lang="en-US" sz="1200" dirty="0">
                <a:solidFill>
                  <a:srgbClr val="495057"/>
                </a:solidFill>
              </a:rPr>
              <a:t> to adults with a 10-year QRISK3 score </a:t>
            </a:r>
            <a:r>
              <a:rPr lang="en-US" sz="1200" b="1" dirty="0">
                <a:solidFill>
                  <a:srgbClr val="212529"/>
                </a:solidFill>
              </a:rPr>
              <a:t>≥10%</a:t>
            </a:r>
            <a:r>
              <a:rPr lang="en-US" sz="1200" dirty="0">
                <a:solidFill>
                  <a:srgbClr val="495057"/>
                </a:solidFill>
              </a:rPr>
              <a:t>.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990600" y="2207716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Prioritise electronic records screening for systematic risk assessment strategy.</a:t>
            </a:r>
            <a:endParaRPr lang="en-US" sz="1200" dirty="0"/>
          </a:p>
        </p:txBody>
      </p:sp>
      <p:sp>
        <p:nvSpPr>
          <p:cNvPr id="19" name="Text 5"/>
          <p:cNvSpPr/>
          <p:nvPr/>
        </p:nvSpPr>
        <p:spPr>
          <a:xfrm>
            <a:off x="990600" y="2790527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Note: NICE NG238 (2023) maintained the 10% threshold set previously in CG181.</a:t>
            </a:r>
            <a:endParaRPr lang="en-US" sz="1200" dirty="0"/>
          </a:p>
        </p:txBody>
      </p:sp>
      <p:sp>
        <p:nvSpPr>
          <p:cNvPr id="20" name="Text 6"/>
          <p:cNvSpPr/>
          <p:nvPr/>
        </p:nvSpPr>
        <p:spPr>
          <a:xfrm>
            <a:off x="1200150" y="4093815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Clinical Considerations</a:t>
            </a:r>
            <a:endParaRPr lang="en-US" sz="1500" dirty="0"/>
          </a:p>
        </p:txBody>
      </p:sp>
      <p:sp>
        <p:nvSpPr>
          <p:cNvPr id="21" name="Text 7"/>
          <p:cNvSpPr/>
          <p:nvPr/>
        </p:nvSpPr>
        <p:spPr>
          <a:xfrm>
            <a:off x="990600" y="4512915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Consider statin if QRISK3 </a:t>
            </a:r>
            <a:r>
              <a:rPr lang="en-US" sz="1200" b="1" dirty="0">
                <a:solidFill>
                  <a:srgbClr val="212529"/>
                </a:solidFill>
              </a:rPr>
              <a:t>&lt;10%</a:t>
            </a:r>
            <a:r>
              <a:rPr lang="en-US" sz="1200" dirty="0">
                <a:solidFill>
                  <a:srgbClr val="495057"/>
                </a:solidFill>
              </a:rPr>
              <a:t> but patient has an informed preference.</a:t>
            </a:r>
            <a:endParaRPr lang="en-US" sz="1200" dirty="0"/>
          </a:p>
        </p:txBody>
      </p:sp>
      <p:sp>
        <p:nvSpPr>
          <p:cNvPr id="22" name="Text 8"/>
          <p:cNvSpPr/>
          <p:nvPr/>
        </p:nvSpPr>
        <p:spPr>
          <a:xfrm>
            <a:off x="990600" y="5095726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Treat if risk is likely underestimated (e.g., severe mental illness, HIV, OSA).</a:t>
            </a:r>
            <a:endParaRPr lang="en-US" sz="1200" dirty="0"/>
          </a:p>
        </p:txBody>
      </p:sp>
      <p:sp>
        <p:nvSpPr>
          <p:cNvPr id="23" name="Text 9"/>
          <p:cNvSpPr/>
          <p:nvPr/>
        </p:nvSpPr>
        <p:spPr>
          <a:xfrm>
            <a:off x="990600" y="5678537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Use Shared Decision-Making: Balance potential benefits vs. harms (NNT data).</a:t>
            </a:r>
            <a:endParaRPr lang="en-US" sz="1200" dirty="0"/>
          </a:p>
        </p:txBody>
      </p:sp>
      <p:sp>
        <p:nvSpPr>
          <p:cNvPr id="24" name="Text 10"/>
          <p:cNvSpPr/>
          <p:nvPr/>
        </p:nvSpPr>
        <p:spPr>
          <a:xfrm>
            <a:off x="6867525" y="1205805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Special Populations</a:t>
            </a:r>
            <a:endParaRPr lang="en-US" sz="1500" dirty="0"/>
          </a:p>
        </p:txBody>
      </p:sp>
      <p:sp>
        <p:nvSpPr>
          <p:cNvPr id="25" name="Text 11"/>
          <p:cNvSpPr/>
          <p:nvPr/>
        </p:nvSpPr>
        <p:spPr>
          <a:xfrm>
            <a:off x="6657975" y="1624905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Type 1 Diabetes:</a:t>
            </a:r>
            <a:r>
              <a:rPr lang="en-US" sz="1200" dirty="0">
                <a:solidFill>
                  <a:srgbClr val="495057"/>
                </a:solidFill>
              </a:rPr>
              <a:t> Offer if &gt;40 years, OR DM duration &gt;10 years, OR nephropathy.</a:t>
            </a:r>
            <a:endParaRPr lang="en-US" sz="1200" dirty="0"/>
          </a:p>
        </p:txBody>
      </p:sp>
      <p:sp>
        <p:nvSpPr>
          <p:cNvPr id="26" name="Text 12"/>
          <p:cNvSpPr/>
          <p:nvPr/>
        </p:nvSpPr>
        <p:spPr>
          <a:xfrm>
            <a:off x="6657975" y="2207716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Adults ≥85 years:</a:t>
            </a:r>
            <a:r>
              <a:rPr lang="en-US" sz="1200" dirty="0">
                <a:solidFill>
                  <a:srgbClr val="495057"/>
                </a:solidFill>
              </a:rPr>
              <a:t> Consider Atorva 20mg, balancing frailty and preference.</a:t>
            </a:r>
            <a:endParaRPr lang="en-US" sz="1200" dirty="0"/>
          </a:p>
        </p:txBody>
      </p:sp>
      <p:sp>
        <p:nvSpPr>
          <p:cNvPr id="27" name="Text 13"/>
          <p:cNvSpPr/>
          <p:nvPr/>
        </p:nvSpPr>
        <p:spPr>
          <a:xfrm>
            <a:off x="6657975" y="2790527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CKD:</a:t>
            </a:r>
            <a:r>
              <a:rPr lang="en-US" sz="1200" dirty="0">
                <a:solidFill>
                  <a:srgbClr val="495057"/>
                </a:solidFill>
              </a:rPr>
              <a:t> Automatically high risk if eGFR &lt;60 or albuminuria (Statin recommended).</a:t>
            </a:r>
            <a:endParaRPr lang="en-US" sz="1200" dirty="0"/>
          </a:p>
        </p:txBody>
      </p:sp>
      <p:sp>
        <p:nvSpPr>
          <p:cNvPr id="28" name="Text 14"/>
          <p:cNvSpPr/>
          <p:nvPr/>
        </p:nvSpPr>
        <p:spPr>
          <a:xfrm>
            <a:off x="6867525" y="4074765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529"/>
                </a:solidFill>
              </a:rPr>
              <a:t>Lifestyle &amp; Support</a:t>
            </a:r>
            <a:endParaRPr lang="en-US" sz="1500" dirty="0"/>
          </a:p>
        </p:txBody>
      </p:sp>
      <p:sp>
        <p:nvSpPr>
          <p:cNvPr id="29" name="Text 15"/>
          <p:cNvSpPr/>
          <p:nvPr/>
        </p:nvSpPr>
        <p:spPr>
          <a:xfrm>
            <a:off x="6657975" y="4493865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Discuss lifestyle </a:t>
            </a:r>
            <a:r>
              <a:rPr lang="en-US" sz="1200" b="1" dirty="0">
                <a:solidFill>
                  <a:srgbClr val="212529"/>
                </a:solidFill>
              </a:rPr>
              <a:t>alongside</a:t>
            </a:r>
            <a:r>
              <a:rPr lang="en-US" sz="1200" dirty="0">
                <a:solidFill>
                  <a:srgbClr val="495057"/>
                </a:solidFill>
              </a:rPr>
              <a:t> statins, not as a reason to delay treatment.</a:t>
            </a:r>
            <a:endParaRPr lang="en-US" sz="1200" dirty="0"/>
          </a:p>
        </p:txBody>
      </p:sp>
      <p:sp>
        <p:nvSpPr>
          <p:cNvPr id="30" name="Text 16"/>
          <p:cNvSpPr/>
          <p:nvPr/>
        </p:nvSpPr>
        <p:spPr>
          <a:xfrm>
            <a:off x="6657975" y="5076676"/>
            <a:ext cx="553402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Offer formal support for smoking cessation and weight management.</a:t>
            </a:r>
            <a:endParaRPr lang="en-US" sz="1200" dirty="0"/>
          </a:p>
        </p:txBody>
      </p:sp>
      <p:sp>
        <p:nvSpPr>
          <p:cNvPr id="31" name="Text 17"/>
          <p:cNvSpPr/>
          <p:nvPr/>
        </p:nvSpPr>
        <p:spPr>
          <a:xfrm>
            <a:off x="6657975" y="5415707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Address exercise referral and dietary modifications as key modifiable factors.</a:t>
            </a:r>
            <a:endParaRPr lang="en-US" sz="1200" dirty="0"/>
          </a:p>
        </p:txBody>
      </p:sp>
      <p:sp>
        <p:nvSpPr>
          <p:cNvPr id="32" name="Text 18"/>
          <p:cNvSpPr/>
          <p:nvPr/>
        </p:nvSpPr>
        <p:spPr>
          <a:xfrm>
            <a:off x="6581775" y="6027093"/>
            <a:ext cx="561022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Clinical Tip:</a:t>
            </a:r>
            <a:r>
              <a:rPr lang="en-US" sz="1050" dirty="0">
                <a:solidFill>
                  <a:srgbClr val="212529"/>
                </a:solidFill>
              </a:rPr>
              <a:t> Aspirin has NO role in primary CVD prevention per NICE NG238.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5595938" cy="264988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4391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48730"/>
            <a:ext cx="142875" cy="114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44005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339280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634555"/>
            <a:ext cx="142875" cy="114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922365"/>
            <a:ext cx="5595938" cy="264988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184303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589115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884390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179665"/>
            <a:ext cx="142875" cy="1428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1081980"/>
            <a:ext cx="5595938" cy="255657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1343918"/>
            <a:ext cx="23812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2120205"/>
            <a:ext cx="2497931" cy="8286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84469" y="2120205"/>
            <a:ext cx="2497931" cy="8286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3091755"/>
            <a:ext cx="5138738" cy="28098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3829050"/>
            <a:ext cx="5595938" cy="27432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4090987"/>
            <a:ext cx="238125" cy="1905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4848225"/>
            <a:ext cx="5138738" cy="7620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877895" y="5298728"/>
            <a:ext cx="166688" cy="13722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43663" y="5791200"/>
            <a:ext cx="142875" cy="1143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43663" y="6086475"/>
            <a:ext cx="142875" cy="11430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523875" y="28575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Statins for Secondary Prevention</a:t>
            </a:r>
            <a:endParaRPr lang="en-US" sz="2100" dirty="0"/>
          </a:p>
        </p:txBody>
      </p:sp>
      <p:sp>
        <p:nvSpPr>
          <p:cNvPr id="28" name="Text 1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29" name="Text 2"/>
          <p:cNvSpPr/>
          <p:nvPr/>
        </p:nvSpPr>
        <p:spPr>
          <a:xfrm>
            <a:off x="962025" y="1310580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Established CVD Indications</a:t>
            </a:r>
            <a:endParaRPr lang="en-US" sz="1350" dirty="0"/>
          </a:p>
        </p:txBody>
      </p:sp>
      <p:sp>
        <p:nvSpPr>
          <p:cNvPr id="30" name="Text 3"/>
          <p:cNvSpPr/>
          <p:nvPr/>
        </p:nvSpPr>
        <p:spPr>
          <a:xfrm>
            <a:off x="847725" y="1710630"/>
            <a:ext cx="9601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Ischaemic Heart Disease:</a:t>
            </a:r>
            <a:r>
              <a:rPr lang="en-US" sz="1125" dirty="0">
                <a:solidFill>
                  <a:srgbClr val="212529"/>
                </a:solidFill>
              </a:rPr>
              <a:t> Angina, MI, Post-ACS, Post-CABG</a:t>
            </a:r>
            <a:endParaRPr lang="en-US" sz="1125" dirty="0"/>
          </a:p>
        </p:txBody>
      </p:sp>
      <p:sp>
        <p:nvSpPr>
          <p:cNvPr id="31" name="Text 4"/>
          <p:cNvSpPr/>
          <p:nvPr/>
        </p:nvSpPr>
        <p:spPr>
          <a:xfrm>
            <a:off x="847725" y="2005905"/>
            <a:ext cx="7886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Cerebrovascular Disease:</a:t>
            </a:r>
            <a:r>
              <a:rPr lang="en-US" sz="1125" dirty="0">
                <a:solidFill>
                  <a:srgbClr val="212529"/>
                </a:solidFill>
              </a:rPr>
              <a:t> Ischaemic Stroke, TIA</a:t>
            </a:r>
            <a:endParaRPr lang="en-US" sz="1125" dirty="0"/>
          </a:p>
        </p:txBody>
      </p:sp>
      <p:sp>
        <p:nvSpPr>
          <p:cNvPr id="32" name="Text 5"/>
          <p:cNvSpPr/>
          <p:nvPr/>
        </p:nvSpPr>
        <p:spPr>
          <a:xfrm>
            <a:off x="847725" y="2301180"/>
            <a:ext cx="5829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Peripheral Vascular Disease:</a:t>
            </a:r>
            <a:r>
              <a:rPr lang="en-US" sz="1125" dirty="0">
                <a:solidFill>
                  <a:srgbClr val="212529"/>
                </a:solidFill>
              </a:rPr>
              <a:t> (PVD)</a:t>
            </a:r>
            <a:endParaRPr lang="en-US" sz="1125" dirty="0"/>
          </a:p>
        </p:txBody>
      </p:sp>
      <p:sp>
        <p:nvSpPr>
          <p:cNvPr id="33" name="Text 6"/>
          <p:cNvSpPr/>
          <p:nvPr/>
        </p:nvSpPr>
        <p:spPr>
          <a:xfrm>
            <a:off x="847725" y="2596455"/>
            <a:ext cx="6000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Aortic Aneurysm:</a:t>
            </a:r>
            <a:r>
              <a:rPr lang="en-US" sz="1125" dirty="0">
                <a:solidFill>
                  <a:srgbClr val="212529"/>
                </a:solidFill>
              </a:rPr>
              <a:t> Clinical diagnosis</a:t>
            </a:r>
            <a:endParaRPr lang="en-US" sz="1125" dirty="0"/>
          </a:p>
        </p:txBody>
      </p:sp>
      <p:sp>
        <p:nvSpPr>
          <p:cNvPr id="34" name="Text 7"/>
          <p:cNvSpPr/>
          <p:nvPr/>
        </p:nvSpPr>
        <p:spPr>
          <a:xfrm>
            <a:off x="962025" y="4150965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The Secondary Prevention Regimen</a:t>
            </a:r>
            <a:endParaRPr lang="en-US" sz="1350" dirty="0"/>
          </a:p>
        </p:txBody>
      </p:sp>
      <p:sp>
        <p:nvSpPr>
          <p:cNvPr id="35" name="Text 8"/>
          <p:cNvSpPr/>
          <p:nvPr/>
        </p:nvSpPr>
        <p:spPr>
          <a:xfrm>
            <a:off x="847725" y="4551015"/>
            <a:ext cx="8286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Offer Atorvastatin 80 mg</a:t>
            </a:r>
            <a:r>
              <a:rPr lang="en-US" sz="1125" dirty="0">
                <a:solidFill>
                  <a:srgbClr val="212529"/>
                </a:solidFill>
              </a:rPr>
              <a:t> to all eligible adults</a:t>
            </a:r>
            <a:endParaRPr lang="en-US" sz="1125" dirty="0"/>
          </a:p>
        </p:txBody>
      </p:sp>
      <p:sp>
        <p:nvSpPr>
          <p:cNvPr id="36" name="Text 9"/>
          <p:cNvSpPr/>
          <p:nvPr/>
        </p:nvSpPr>
        <p:spPr>
          <a:xfrm>
            <a:off x="847725" y="4846290"/>
            <a:ext cx="10115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Do NOT delay treatment:</a:t>
            </a:r>
            <a:r>
              <a:rPr lang="en-US" sz="1125" dirty="0">
                <a:solidFill>
                  <a:srgbClr val="212529"/>
                </a:solidFill>
              </a:rPr>
              <a:t> Lifestyle advice given concurrently</a:t>
            </a:r>
            <a:endParaRPr lang="en-US" sz="1125" dirty="0"/>
          </a:p>
        </p:txBody>
      </p:sp>
      <p:sp>
        <p:nvSpPr>
          <p:cNvPr id="37" name="Text 10"/>
          <p:cNvSpPr/>
          <p:nvPr/>
        </p:nvSpPr>
        <p:spPr>
          <a:xfrm>
            <a:off x="847725" y="5141565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Acute Coronary Syndrome:</a:t>
            </a:r>
            <a:r>
              <a:rPr lang="en-US" sz="1125" dirty="0">
                <a:solidFill>
                  <a:srgbClr val="212529"/>
                </a:solidFill>
              </a:rPr>
              <a:t> Start statin on admission; measure lipids then and at 2-3 months</a:t>
            </a:r>
            <a:endParaRPr lang="en-US" sz="1125" dirty="0"/>
          </a:p>
        </p:txBody>
      </p:sp>
      <p:sp>
        <p:nvSpPr>
          <p:cNvPr id="38" name="Text 11"/>
          <p:cNvSpPr/>
          <p:nvPr/>
        </p:nvSpPr>
        <p:spPr>
          <a:xfrm>
            <a:off x="6796088" y="1310580"/>
            <a:ext cx="53959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Lipid Targets (2–3 Months)</a:t>
            </a:r>
            <a:endParaRPr lang="en-US" sz="1350" dirty="0"/>
          </a:p>
        </p:txBody>
      </p:sp>
      <p:sp>
        <p:nvSpPr>
          <p:cNvPr id="39" name="Text 12"/>
          <p:cNvSpPr/>
          <p:nvPr/>
        </p:nvSpPr>
        <p:spPr>
          <a:xfrm>
            <a:off x="6443663" y="1710630"/>
            <a:ext cx="57483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12529"/>
                </a:solidFill>
              </a:rPr>
              <a:t>Achieve targets on maximum tolerated high-intensity statin:</a:t>
            </a:r>
            <a:endParaRPr lang="en-US" sz="1050" dirty="0"/>
          </a:p>
        </p:txBody>
      </p:sp>
      <p:sp>
        <p:nvSpPr>
          <p:cNvPr id="40" name="Text 13"/>
          <p:cNvSpPr/>
          <p:nvPr/>
        </p:nvSpPr>
        <p:spPr>
          <a:xfrm>
            <a:off x="6586538" y="2263080"/>
            <a:ext cx="221218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E7D32"/>
                </a:solidFill>
              </a:rPr>
              <a:t>≤2.0</a:t>
            </a:r>
            <a:endParaRPr lang="en-US" sz="1650" dirty="0"/>
          </a:p>
        </p:txBody>
      </p:sp>
      <p:sp>
        <p:nvSpPr>
          <p:cNvPr id="41" name="Text 14"/>
          <p:cNvSpPr/>
          <p:nvPr/>
        </p:nvSpPr>
        <p:spPr>
          <a:xfrm>
            <a:off x="7316837" y="2625030"/>
            <a:ext cx="751582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555555"/>
                </a:solidFill>
              </a:rPr>
              <a:t>LDL (MMOL/L)</a:t>
            </a:r>
            <a:endParaRPr lang="en-US" sz="900" dirty="0"/>
          </a:p>
        </p:txBody>
      </p:sp>
      <p:sp>
        <p:nvSpPr>
          <p:cNvPr id="42" name="Text 15"/>
          <p:cNvSpPr/>
          <p:nvPr/>
        </p:nvSpPr>
        <p:spPr>
          <a:xfrm>
            <a:off x="9227344" y="2263080"/>
            <a:ext cx="221218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976D2"/>
                </a:solidFill>
              </a:rPr>
              <a:t>≤2.6</a:t>
            </a:r>
            <a:endParaRPr lang="en-US" sz="1650" dirty="0"/>
          </a:p>
        </p:txBody>
      </p:sp>
      <p:sp>
        <p:nvSpPr>
          <p:cNvPr id="43" name="Text 16"/>
          <p:cNvSpPr/>
          <p:nvPr/>
        </p:nvSpPr>
        <p:spPr>
          <a:xfrm>
            <a:off x="9802118" y="2625030"/>
            <a:ext cx="1062633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555555"/>
                </a:solidFill>
              </a:rPr>
              <a:t>NON-HDL (MMOL/L)</a:t>
            </a:r>
            <a:endParaRPr lang="en-US" sz="900" dirty="0"/>
          </a:p>
        </p:txBody>
      </p:sp>
      <p:sp>
        <p:nvSpPr>
          <p:cNvPr id="44" name="Text 17"/>
          <p:cNvSpPr/>
          <p:nvPr/>
        </p:nvSpPr>
        <p:spPr>
          <a:xfrm>
            <a:off x="6443663" y="3091755"/>
            <a:ext cx="5748338" cy="280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66666"/>
                </a:solidFill>
              </a:rPr>
              <a:t>If targets not met on max statin, consider escalation (e.g., Ezetimibe).</a:t>
            </a:r>
            <a:endParaRPr lang="en-US" sz="975" dirty="0"/>
          </a:p>
        </p:txBody>
      </p:sp>
      <p:sp>
        <p:nvSpPr>
          <p:cNvPr id="45" name="Text 18"/>
          <p:cNvSpPr/>
          <p:nvPr/>
        </p:nvSpPr>
        <p:spPr>
          <a:xfrm>
            <a:off x="6796088" y="405765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Major Guideline Shift</a:t>
            </a:r>
            <a:endParaRPr lang="en-US" sz="1350" dirty="0"/>
          </a:p>
        </p:txBody>
      </p:sp>
      <p:sp>
        <p:nvSpPr>
          <p:cNvPr id="46" name="Text 19"/>
          <p:cNvSpPr/>
          <p:nvPr/>
        </p:nvSpPr>
        <p:spPr>
          <a:xfrm>
            <a:off x="6443663" y="4457700"/>
            <a:ext cx="57483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12529"/>
                </a:solidFill>
              </a:rPr>
              <a:t>Transitioning away from older protocols:</a:t>
            </a:r>
            <a:endParaRPr lang="en-US" sz="1050" dirty="0"/>
          </a:p>
        </p:txBody>
      </p:sp>
      <p:sp>
        <p:nvSpPr>
          <p:cNvPr id="47" name="Text 20"/>
          <p:cNvSpPr/>
          <p:nvPr/>
        </p:nvSpPr>
        <p:spPr>
          <a:xfrm>
            <a:off x="6586538" y="4991100"/>
            <a:ext cx="48529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2F2F"/>
                </a:solidFill>
              </a:rPr>
              <a:t>FIRST-LINE CHOICE</a:t>
            </a:r>
            <a:endParaRPr lang="en-US" sz="1050" dirty="0"/>
          </a:p>
        </p:txBody>
      </p:sp>
      <p:sp>
        <p:nvSpPr>
          <p:cNvPr id="48" name="Text 21"/>
          <p:cNvSpPr/>
          <p:nvPr/>
        </p:nvSpPr>
        <p:spPr>
          <a:xfrm>
            <a:off x="6586538" y="5267325"/>
            <a:ext cx="2933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strike="sngStrike" dirty="0">
                <a:solidFill>
                  <a:srgbClr val="777777"/>
                </a:solidFill>
              </a:rPr>
              <a:t>Simvastatin 40 mg</a:t>
            </a:r>
            <a:endParaRPr lang="en-US" sz="1050" dirty="0"/>
          </a:p>
        </p:txBody>
      </p:sp>
      <p:sp>
        <p:nvSpPr>
          <p:cNvPr id="49" name="Text 22"/>
          <p:cNvSpPr/>
          <p:nvPr/>
        </p:nvSpPr>
        <p:spPr>
          <a:xfrm>
            <a:off x="10238929" y="5267325"/>
            <a:ext cx="195307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Atorvastatin 80 mg</a:t>
            </a:r>
            <a:endParaRPr lang="en-US" sz="1050" dirty="0"/>
          </a:p>
        </p:txBody>
      </p:sp>
      <p:sp>
        <p:nvSpPr>
          <p:cNvPr id="50" name="Text 23"/>
          <p:cNvSpPr/>
          <p:nvPr/>
        </p:nvSpPr>
        <p:spPr>
          <a:xfrm>
            <a:off x="6681788" y="5753100"/>
            <a:ext cx="55102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Simvastatin is </a:t>
            </a:r>
            <a:r>
              <a:rPr lang="en-US" sz="1125" b="1" dirty="0">
                <a:solidFill>
                  <a:srgbClr val="212529"/>
                </a:solidFill>
              </a:rPr>
              <a:t>no longer</a:t>
            </a:r>
            <a:r>
              <a:rPr lang="en-US" sz="1125" dirty="0">
                <a:solidFill>
                  <a:srgbClr val="212529"/>
                </a:solidFill>
              </a:rPr>
              <a:t> first-line for secondary prevention.</a:t>
            </a:r>
            <a:endParaRPr lang="en-US" sz="1125" dirty="0"/>
          </a:p>
        </p:txBody>
      </p:sp>
      <p:sp>
        <p:nvSpPr>
          <p:cNvPr id="51" name="Text 24"/>
          <p:cNvSpPr/>
          <p:nvPr/>
        </p:nvSpPr>
        <p:spPr>
          <a:xfrm>
            <a:off x="6681788" y="6048375"/>
            <a:ext cx="55102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Atorvastatin is now recommended throughout the CVD pathway.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5572125" cy="264988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43918"/>
            <a:ext cx="22860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67780"/>
            <a:ext cx="95250" cy="76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82105"/>
            <a:ext cx="95250" cy="76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607766"/>
            <a:ext cx="95250" cy="76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922365"/>
            <a:ext cx="5572125" cy="264988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184303"/>
            <a:ext cx="228600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608165"/>
            <a:ext cx="95250" cy="76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133826"/>
            <a:ext cx="95250" cy="76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659487"/>
            <a:ext cx="95250" cy="76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81980"/>
            <a:ext cx="5572125" cy="264988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343918"/>
            <a:ext cx="228600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767780"/>
            <a:ext cx="95250" cy="76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2082105"/>
            <a:ext cx="95250" cy="762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2413546"/>
            <a:ext cx="95250" cy="76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2783086"/>
            <a:ext cx="5114925" cy="4286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3922365"/>
            <a:ext cx="5572125" cy="264988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4184303"/>
            <a:ext cx="228600" cy="1905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608165"/>
            <a:ext cx="95250" cy="952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5122515"/>
            <a:ext cx="95250" cy="9525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5636865"/>
            <a:ext cx="95250" cy="84534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523875" y="28575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Monitoring Statin Treatment</a:t>
            </a:r>
            <a:endParaRPr lang="en-US" sz="2100" dirty="0"/>
          </a:p>
        </p:txBody>
      </p:sp>
      <p:sp>
        <p:nvSpPr>
          <p:cNvPr id="27" name="Text 1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28" name="Text 2"/>
          <p:cNvSpPr/>
          <p:nvPr/>
        </p:nvSpPr>
        <p:spPr>
          <a:xfrm>
            <a:off x="952500" y="1310580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Pre-Treatment Baseline</a:t>
            </a:r>
            <a:endParaRPr lang="en-US" sz="1350" dirty="0"/>
          </a:p>
        </p:txBody>
      </p:sp>
      <p:sp>
        <p:nvSpPr>
          <p:cNvPr id="29" name="Text 3"/>
          <p:cNvSpPr/>
          <p:nvPr/>
        </p:nvSpPr>
        <p:spPr>
          <a:xfrm>
            <a:off x="819150" y="1710630"/>
            <a:ext cx="9086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Clinical Profile:</a:t>
            </a:r>
            <a:r>
              <a:rPr lang="en-US" sz="1125" dirty="0">
                <a:solidFill>
                  <a:srgbClr val="212529"/>
                </a:solidFill>
              </a:rPr>
              <a:t> Smoking, Alcohol, BP, BMI, Diabetes</a:t>
            </a:r>
            <a:endParaRPr lang="en-US" sz="1125" dirty="0"/>
          </a:p>
        </p:txBody>
      </p:sp>
      <p:sp>
        <p:nvSpPr>
          <p:cNvPr id="30" name="Text 4"/>
          <p:cNvSpPr/>
          <p:nvPr/>
        </p:nvSpPr>
        <p:spPr>
          <a:xfrm>
            <a:off x="819150" y="2024955"/>
            <a:ext cx="382905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Biochemistry:</a:t>
            </a:r>
            <a:r>
              <a:rPr lang="en-US" sz="1125" dirty="0">
                <a:solidFill>
                  <a:srgbClr val="212529"/>
                </a:solidFill>
              </a:rPr>
              <a:t> Renal function (U&amp;E), ALT (Transaminase)</a:t>
            </a:r>
            <a:r>
              <a:rPr lang="en-US" sz="975" dirty="0">
                <a:solidFill>
                  <a:srgbClr val="6C757D"/>
                </a:solidFill>
              </a:rPr>
              <a:t>Do not exclude if ALT &lt; 3x Upper Limit Normal</a:t>
            </a:r>
            <a:endParaRPr lang="en-US" sz="1125" dirty="0"/>
          </a:p>
        </p:txBody>
      </p:sp>
      <p:sp>
        <p:nvSpPr>
          <p:cNvPr id="31" name="Text 5"/>
          <p:cNvSpPr/>
          <p:nvPr/>
        </p:nvSpPr>
        <p:spPr>
          <a:xfrm>
            <a:off x="819150" y="2550616"/>
            <a:ext cx="10629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Indicated Tests:</a:t>
            </a:r>
            <a:r>
              <a:rPr lang="en-US" sz="1125" dirty="0">
                <a:solidFill>
                  <a:srgbClr val="212529"/>
                </a:solidFill>
              </a:rPr>
              <a:t> TSH if symptomatic (exclude secondary causes)</a:t>
            </a:r>
            <a:endParaRPr lang="en-US" sz="1125" dirty="0"/>
          </a:p>
        </p:txBody>
      </p:sp>
      <p:sp>
        <p:nvSpPr>
          <p:cNvPr id="32" name="Text 6"/>
          <p:cNvSpPr/>
          <p:nvPr/>
        </p:nvSpPr>
        <p:spPr>
          <a:xfrm>
            <a:off x="952500" y="4150965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Follow-up Schedule</a:t>
            </a:r>
            <a:endParaRPr lang="en-US" sz="1350" dirty="0"/>
          </a:p>
        </p:txBody>
      </p:sp>
      <p:sp>
        <p:nvSpPr>
          <p:cNvPr id="33" name="Text 7"/>
          <p:cNvSpPr/>
          <p:nvPr/>
        </p:nvSpPr>
        <p:spPr>
          <a:xfrm>
            <a:off x="819150" y="4551015"/>
            <a:ext cx="2752725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2–3 Months:</a:t>
            </a:r>
            <a:r>
              <a:rPr lang="en-US" sz="1125" dirty="0">
                <a:solidFill>
                  <a:srgbClr val="212529"/>
                </a:solidFill>
              </a:rPr>
              <a:t> Full lipid profile + Liver ALT</a:t>
            </a:r>
            <a:r>
              <a:rPr lang="en-US" sz="975" dirty="0">
                <a:solidFill>
                  <a:srgbClr val="6C757D"/>
                </a:solidFill>
              </a:rPr>
              <a:t>Aim for &gt;40% non-HDL reduction (Primary)</a:t>
            </a:r>
            <a:endParaRPr lang="en-US" sz="1125" dirty="0"/>
          </a:p>
        </p:txBody>
      </p:sp>
      <p:sp>
        <p:nvSpPr>
          <p:cNvPr id="34" name="Text 8"/>
          <p:cNvSpPr/>
          <p:nvPr/>
        </p:nvSpPr>
        <p:spPr>
          <a:xfrm>
            <a:off x="819150" y="5076676"/>
            <a:ext cx="2524125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12 Months:</a:t>
            </a:r>
            <a:r>
              <a:rPr lang="en-US" sz="1125" dirty="0">
                <a:solidFill>
                  <a:srgbClr val="212529"/>
                </a:solidFill>
              </a:rPr>
              <a:t> Measure ALT again</a:t>
            </a:r>
            <a:r>
              <a:rPr lang="en-US" sz="975" dirty="0">
                <a:solidFill>
                  <a:srgbClr val="6C757D"/>
                </a:solidFill>
              </a:rPr>
              <a:t>Only repeat thereafter if clinically indicated</a:t>
            </a:r>
            <a:endParaRPr lang="en-US" sz="1125" dirty="0"/>
          </a:p>
        </p:txBody>
      </p:sp>
      <p:sp>
        <p:nvSpPr>
          <p:cNvPr id="35" name="Text 9"/>
          <p:cNvSpPr/>
          <p:nvPr/>
        </p:nvSpPr>
        <p:spPr>
          <a:xfrm>
            <a:off x="819150" y="5602337"/>
            <a:ext cx="8401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Annual Review:</a:t>
            </a:r>
            <a:r>
              <a:rPr lang="en-US" sz="1125" dirty="0">
                <a:solidFill>
                  <a:srgbClr val="212529"/>
                </a:solidFill>
              </a:rPr>
              <a:t> Adherence, lifestyle, and CVD risk</a:t>
            </a:r>
            <a:endParaRPr lang="en-US" sz="1125" dirty="0"/>
          </a:p>
        </p:txBody>
      </p:sp>
      <p:sp>
        <p:nvSpPr>
          <p:cNvPr id="36" name="Text 10"/>
          <p:cNvSpPr/>
          <p:nvPr/>
        </p:nvSpPr>
        <p:spPr>
          <a:xfrm>
            <a:off x="6810375" y="131058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Managing Muscle Symptoms</a:t>
            </a:r>
            <a:endParaRPr lang="en-US" sz="1350" dirty="0"/>
          </a:p>
        </p:txBody>
      </p:sp>
      <p:sp>
        <p:nvSpPr>
          <p:cNvPr id="37" name="Text 11"/>
          <p:cNvSpPr/>
          <p:nvPr/>
        </p:nvSpPr>
        <p:spPr>
          <a:xfrm>
            <a:off x="6677025" y="1710630"/>
            <a:ext cx="55149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Measure CK:</a:t>
            </a:r>
            <a:r>
              <a:rPr lang="en-US" sz="1125" dirty="0">
                <a:solidFill>
                  <a:srgbClr val="212529"/>
                </a:solidFill>
              </a:rPr>
              <a:t> Only if persistent, unexplained muscle pain</a:t>
            </a:r>
            <a:endParaRPr lang="en-US" sz="1125" dirty="0"/>
          </a:p>
        </p:txBody>
      </p:sp>
      <p:sp>
        <p:nvSpPr>
          <p:cNvPr id="38" name="Text 12"/>
          <p:cNvSpPr/>
          <p:nvPr/>
        </p:nvSpPr>
        <p:spPr>
          <a:xfrm>
            <a:off x="6753225" y="2024955"/>
            <a:ext cx="3248025" cy="2171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D32F2F"/>
                </a:solidFill>
                <a:highlight>
                  <a:srgbClr val="FFEBEE"/>
                </a:highlight>
              </a:rPr>
              <a:t>CK &gt; 5x ULN</a:t>
            </a:r>
            <a:r>
              <a:rPr lang="en-US" sz="1125" dirty="0">
                <a:solidFill>
                  <a:srgbClr val="212529"/>
                </a:solidFill>
              </a:rPr>
              <a:t> Stop statin; re-measure in 1 week.</a:t>
            </a:r>
            <a:endParaRPr lang="en-US" sz="1125" dirty="0"/>
          </a:p>
        </p:txBody>
      </p:sp>
      <p:sp>
        <p:nvSpPr>
          <p:cNvPr id="39" name="Text 13"/>
          <p:cNvSpPr/>
          <p:nvPr/>
        </p:nvSpPr>
        <p:spPr>
          <a:xfrm>
            <a:off x="6753225" y="2356396"/>
            <a:ext cx="4171950" cy="2171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E7D32"/>
                </a:solidFill>
                <a:highlight>
                  <a:srgbClr val="E8F5E9"/>
                </a:highlight>
              </a:rPr>
              <a:t>CK &lt; 5x ULN</a:t>
            </a:r>
            <a:r>
              <a:rPr lang="en-US" sz="1125" dirty="0">
                <a:solidFill>
                  <a:srgbClr val="212529"/>
                </a:solidFill>
              </a:rPr>
              <a:t> Explore other causes; consider dose reduction.</a:t>
            </a:r>
            <a:endParaRPr lang="en-US" sz="1125" dirty="0"/>
          </a:p>
        </p:txBody>
      </p:sp>
      <p:sp>
        <p:nvSpPr>
          <p:cNvPr id="40" name="Text 14"/>
          <p:cNvSpPr/>
          <p:nvPr/>
        </p:nvSpPr>
        <p:spPr>
          <a:xfrm>
            <a:off x="6581775" y="2783086"/>
            <a:ext cx="56102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12529"/>
                </a:solidFill>
              </a:rPr>
              <a:t>Do NOT routinely measure Creatine Kinase (CK) in asymptomatic patients.</a:t>
            </a:r>
            <a:endParaRPr lang="en-US" sz="1050" dirty="0"/>
          </a:p>
        </p:txBody>
      </p:sp>
      <p:sp>
        <p:nvSpPr>
          <p:cNvPr id="41" name="Text 15"/>
          <p:cNvSpPr/>
          <p:nvPr/>
        </p:nvSpPr>
        <p:spPr>
          <a:xfrm>
            <a:off x="6810375" y="415096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NICE Safety Essentials</a:t>
            </a:r>
            <a:endParaRPr lang="en-US" sz="1350" dirty="0"/>
          </a:p>
        </p:txBody>
      </p:sp>
      <p:sp>
        <p:nvSpPr>
          <p:cNvPr id="42" name="Text 16"/>
          <p:cNvSpPr/>
          <p:nvPr/>
        </p:nvSpPr>
        <p:spPr>
          <a:xfrm>
            <a:off x="6677025" y="4551015"/>
            <a:ext cx="49053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Diabetes Risk:</a:t>
            </a:r>
            <a:r>
              <a:rPr lang="en-US" sz="1125" dirty="0">
                <a:solidFill>
                  <a:srgbClr val="212529"/>
                </a:solidFill>
              </a:rPr>
              <a:t> Do NOT stop statins for raised glucose or HbA1c; benefits outweigh the risk.</a:t>
            </a:r>
            <a:endParaRPr lang="en-US" sz="1125" dirty="0"/>
          </a:p>
        </p:txBody>
      </p:sp>
      <p:sp>
        <p:nvSpPr>
          <p:cNvPr id="43" name="Text 17"/>
          <p:cNvSpPr/>
          <p:nvPr/>
        </p:nvSpPr>
        <p:spPr>
          <a:xfrm>
            <a:off x="6677025" y="5065365"/>
            <a:ext cx="49053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Intercurrent Illness:</a:t>
            </a:r>
            <a:r>
              <a:rPr lang="en-US" sz="1125" dirty="0">
                <a:solidFill>
                  <a:srgbClr val="212529"/>
                </a:solidFill>
              </a:rPr>
              <a:t> Remind patients to restart statins after acute illness or drug interactions.</a:t>
            </a:r>
            <a:endParaRPr lang="en-US" sz="1125" dirty="0"/>
          </a:p>
        </p:txBody>
      </p:sp>
      <p:sp>
        <p:nvSpPr>
          <p:cNvPr id="44" name="Text 18"/>
          <p:cNvSpPr/>
          <p:nvPr/>
        </p:nvSpPr>
        <p:spPr>
          <a:xfrm>
            <a:off x="6677025" y="5579715"/>
            <a:ext cx="49053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LFT Protocol:</a:t>
            </a:r>
            <a:r>
              <a:rPr lang="en-US" sz="1125" dirty="0">
                <a:solidFill>
                  <a:srgbClr val="212529"/>
                </a:solidFill>
              </a:rPr>
              <a:t> Only stop if ALT ≥ 3x ULN; investigate for underlying liver disease.</a:t>
            </a:r>
            <a:endParaRPr lang="en-US" sz="11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7009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7680"/>
            <a:ext cx="5595938" cy="275466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20080"/>
            <a:ext cx="5214938" cy="3333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53418"/>
            <a:ext cx="22860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605855"/>
            <a:ext cx="119063" cy="991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882080"/>
            <a:ext cx="119063" cy="10819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358330"/>
            <a:ext cx="119063" cy="11906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872680"/>
            <a:ext cx="5214938" cy="5905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874740"/>
            <a:ext cx="5595938" cy="275466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027140"/>
            <a:ext cx="5214938" cy="3333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060478"/>
            <a:ext cx="22860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770090"/>
            <a:ext cx="2569369" cy="2428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17069" y="4770090"/>
            <a:ext cx="2569369" cy="2428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5070128"/>
            <a:ext cx="2569369" cy="2428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17069" y="5070128"/>
            <a:ext cx="2569369" cy="2428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370165"/>
            <a:ext cx="2569369" cy="24288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17069" y="5370165"/>
            <a:ext cx="2569369" cy="24288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5727353"/>
            <a:ext cx="5214938" cy="3905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5063" y="967680"/>
            <a:ext cx="5595938" cy="28479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1120080"/>
            <a:ext cx="5214938" cy="3333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1153418"/>
            <a:ext cx="228600" cy="1905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1605855"/>
            <a:ext cx="119063" cy="119063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5563" y="2082105"/>
            <a:ext cx="119063" cy="991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5563" y="2558355"/>
            <a:ext cx="119063" cy="108198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5563" y="3072705"/>
            <a:ext cx="5214938" cy="59055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15063" y="3968055"/>
            <a:ext cx="5595938" cy="266134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4120455"/>
            <a:ext cx="5214938" cy="33337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05563" y="4153793"/>
            <a:ext cx="228600" cy="1905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5563" y="4606230"/>
            <a:ext cx="119063" cy="119063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5563" y="5082480"/>
            <a:ext cx="119063" cy="9912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5563" y="5558730"/>
            <a:ext cx="119063" cy="9912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05563" y="6073080"/>
            <a:ext cx="5214938" cy="390525"/>
          </a:xfrm>
          <a:prstGeom prst="rect">
            <a:avLst/>
          </a:prstGeom>
        </p:spPr>
      </p:pic>
      <p:sp>
        <p:nvSpPr>
          <p:cNvPr id="35" name="Text 0"/>
          <p:cNvSpPr/>
          <p:nvPr/>
        </p:nvSpPr>
        <p:spPr>
          <a:xfrm>
            <a:off x="523875" y="228600"/>
            <a:ext cx="11668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Statin Adverse Effects and Interactions</a:t>
            </a:r>
            <a:endParaRPr lang="en-US" sz="2100" dirty="0"/>
          </a:p>
        </p:txBody>
      </p:sp>
      <p:sp>
        <p:nvSpPr>
          <p:cNvPr id="36" name="Text 1"/>
          <p:cNvSpPr/>
          <p:nvPr/>
        </p:nvSpPr>
        <p:spPr>
          <a:xfrm>
            <a:off x="523875" y="57715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37" name="Text 2"/>
          <p:cNvSpPr/>
          <p:nvPr/>
        </p:nvSpPr>
        <p:spPr>
          <a:xfrm>
            <a:off x="914400" y="112008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Myopathy &amp; Muscle Safety</a:t>
            </a:r>
            <a:endParaRPr lang="en-US" sz="1350" dirty="0"/>
          </a:p>
        </p:txBody>
      </p:sp>
      <p:sp>
        <p:nvSpPr>
          <p:cNvPr id="38" name="Text 3"/>
          <p:cNvSpPr/>
          <p:nvPr/>
        </p:nvSpPr>
        <p:spPr>
          <a:xfrm>
            <a:off x="785813" y="1567755"/>
            <a:ext cx="11406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Risk Factors:</a:t>
            </a:r>
            <a:r>
              <a:rPr lang="en-US" sz="1125" dirty="0">
                <a:solidFill>
                  <a:srgbClr val="212529"/>
                </a:solidFill>
              </a:rPr>
              <a:t> Renal impairment, hypothyroidism, high doses, and elderly age.</a:t>
            </a:r>
            <a:endParaRPr lang="en-US" sz="1125" dirty="0"/>
          </a:p>
        </p:txBody>
      </p:sp>
      <p:sp>
        <p:nvSpPr>
          <p:cNvPr id="39" name="Text 4"/>
          <p:cNvSpPr/>
          <p:nvPr/>
        </p:nvSpPr>
        <p:spPr>
          <a:xfrm>
            <a:off x="785813" y="1843980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CK &gt;5x ULN:</a:t>
            </a:r>
            <a:r>
              <a:rPr lang="en-US" sz="1125" dirty="0">
                <a:solidFill>
                  <a:srgbClr val="212529"/>
                </a:solidFill>
              </a:rPr>
              <a:t> Stop statin immediately; re-measure in 1 week. Do not restart if persistent.</a:t>
            </a:r>
            <a:endParaRPr lang="en-US" sz="1125" dirty="0"/>
          </a:p>
        </p:txBody>
      </p:sp>
      <p:sp>
        <p:nvSpPr>
          <p:cNvPr id="40" name="Text 5"/>
          <p:cNvSpPr/>
          <p:nvPr/>
        </p:nvSpPr>
        <p:spPr>
          <a:xfrm>
            <a:off x="785813" y="2320230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CK &lt;5x ULN:</a:t>
            </a:r>
            <a:r>
              <a:rPr lang="en-US" sz="1125" dirty="0">
                <a:solidFill>
                  <a:srgbClr val="212529"/>
                </a:solidFill>
              </a:rPr>
              <a:t> Explore other causes (e.g., exercise); consider lower dose or alternative statin.</a:t>
            </a:r>
            <a:endParaRPr lang="en-US" sz="1125" dirty="0"/>
          </a:p>
        </p:txBody>
      </p:sp>
      <p:sp>
        <p:nvSpPr>
          <p:cNvPr id="41" name="Text 6"/>
          <p:cNvSpPr/>
          <p:nvPr/>
        </p:nvSpPr>
        <p:spPr>
          <a:xfrm>
            <a:off x="685800" y="2872680"/>
            <a:ext cx="4986338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Red Flag:</a:t>
            </a:r>
            <a:r>
              <a:rPr lang="en-US" sz="1050" dirty="0">
                <a:solidFill>
                  <a:srgbClr val="212529"/>
                </a:solidFill>
              </a:rPr>
              <a:t> Unexplained severe myalgia + CK &gt;10x ULN = Rhabdomyolysis. Admit to hospital.</a:t>
            </a:r>
            <a:endParaRPr lang="en-US" sz="1050" dirty="0"/>
          </a:p>
        </p:txBody>
      </p:sp>
      <p:sp>
        <p:nvSpPr>
          <p:cNvPr id="42" name="Text 7"/>
          <p:cNvSpPr/>
          <p:nvPr/>
        </p:nvSpPr>
        <p:spPr>
          <a:xfrm>
            <a:off x="914400" y="402714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Major Drug Interactions</a:t>
            </a:r>
            <a:endParaRPr lang="en-US" sz="1350" dirty="0"/>
          </a:p>
        </p:txBody>
      </p:sp>
      <p:sp>
        <p:nvSpPr>
          <p:cNvPr id="43" name="Text 8"/>
          <p:cNvSpPr/>
          <p:nvPr/>
        </p:nvSpPr>
        <p:spPr>
          <a:xfrm>
            <a:off x="571500" y="4474815"/>
            <a:ext cx="7894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12529"/>
                </a:solidFill>
              </a:rPr>
              <a:t>Increased statin levels (via CYP3A4 inhibition):</a:t>
            </a:r>
            <a:endParaRPr lang="en-US" sz="1050" dirty="0"/>
          </a:p>
        </p:txBody>
      </p:sp>
      <p:sp>
        <p:nvSpPr>
          <p:cNvPr id="44" name="Text 9"/>
          <p:cNvSpPr/>
          <p:nvPr/>
        </p:nvSpPr>
        <p:spPr>
          <a:xfrm>
            <a:off x="666750" y="4770090"/>
            <a:ext cx="23788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Amiodarone</a:t>
            </a:r>
            <a:endParaRPr lang="en-US" sz="975" dirty="0"/>
          </a:p>
        </p:txBody>
      </p:sp>
      <p:sp>
        <p:nvSpPr>
          <p:cNvPr id="45" name="Text 10"/>
          <p:cNvSpPr/>
          <p:nvPr/>
        </p:nvSpPr>
        <p:spPr>
          <a:xfrm>
            <a:off x="3312319" y="4770090"/>
            <a:ext cx="23788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Verapamil</a:t>
            </a:r>
            <a:endParaRPr lang="en-US" sz="975" dirty="0"/>
          </a:p>
        </p:txBody>
      </p:sp>
      <p:sp>
        <p:nvSpPr>
          <p:cNvPr id="46" name="Text 11"/>
          <p:cNvSpPr/>
          <p:nvPr/>
        </p:nvSpPr>
        <p:spPr>
          <a:xfrm>
            <a:off x="666750" y="5070128"/>
            <a:ext cx="23788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Diltiazem</a:t>
            </a:r>
            <a:endParaRPr lang="en-US" sz="975" dirty="0"/>
          </a:p>
        </p:txBody>
      </p:sp>
      <p:sp>
        <p:nvSpPr>
          <p:cNvPr id="47" name="Text 12"/>
          <p:cNvSpPr/>
          <p:nvPr/>
        </p:nvSpPr>
        <p:spPr>
          <a:xfrm>
            <a:off x="3312319" y="5070128"/>
            <a:ext cx="23788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Macrolides</a:t>
            </a:r>
            <a:endParaRPr lang="en-US" sz="975" dirty="0"/>
          </a:p>
        </p:txBody>
      </p:sp>
      <p:sp>
        <p:nvSpPr>
          <p:cNvPr id="48" name="Text 13"/>
          <p:cNvSpPr/>
          <p:nvPr/>
        </p:nvSpPr>
        <p:spPr>
          <a:xfrm>
            <a:off x="666750" y="5370165"/>
            <a:ext cx="23788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Azole Antifungals</a:t>
            </a:r>
            <a:endParaRPr lang="en-US" sz="975" dirty="0"/>
          </a:p>
        </p:txBody>
      </p:sp>
      <p:sp>
        <p:nvSpPr>
          <p:cNvPr id="49" name="Text 14"/>
          <p:cNvSpPr/>
          <p:nvPr/>
        </p:nvSpPr>
        <p:spPr>
          <a:xfrm>
            <a:off x="3312319" y="5370165"/>
            <a:ext cx="23788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95057"/>
                </a:solidFill>
              </a:rPr>
              <a:t>Fibrates</a:t>
            </a:r>
            <a:endParaRPr lang="en-US" sz="975" dirty="0"/>
          </a:p>
        </p:txBody>
      </p:sp>
      <p:sp>
        <p:nvSpPr>
          <p:cNvPr id="50" name="Text 15"/>
          <p:cNvSpPr/>
          <p:nvPr/>
        </p:nvSpPr>
        <p:spPr>
          <a:xfrm>
            <a:off x="685800" y="5727353"/>
            <a:ext cx="1150620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Grapefruit Juice:</a:t>
            </a:r>
            <a:r>
              <a:rPr lang="en-US" sz="1050" dirty="0">
                <a:solidFill>
                  <a:srgbClr val="212529"/>
                </a:solidFill>
              </a:rPr>
              <a:t> Avoid with Atorvastatin and Simvastatin as it inhibits CYP3A4.</a:t>
            </a:r>
            <a:endParaRPr lang="en-US" sz="1050" dirty="0"/>
          </a:p>
        </p:txBody>
      </p:sp>
      <p:sp>
        <p:nvSpPr>
          <p:cNvPr id="51" name="Text 16"/>
          <p:cNvSpPr/>
          <p:nvPr/>
        </p:nvSpPr>
        <p:spPr>
          <a:xfrm>
            <a:off x="6748463" y="112008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Liver &amp; Metabolic Risks</a:t>
            </a:r>
            <a:endParaRPr lang="en-US" sz="1350" dirty="0"/>
          </a:p>
        </p:txBody>
      </p:sp>
      <p:sp>
        <p:nvSpPr>
          <p:cNvPr id="52" name="Text 17"/>
          <p:cNvSpPr/>
          <p:nvPr/>
        </p:nvSpPr>
        <p:spPr>
          <a:xfrm>
            <a:off x="6619875" y="1567755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ALT Elevation:</a:t>
            </a:r>
            <a:r>
              <a:rPr lang="en-US" sz="1125" dirty="0">
                <a:solidFill>
                  <a:srgbClr val="212529"/>
                </a:solidFill>
              </a:rPr>
              <a:t> Common and transient. If ALT &lt;3x ULN, continue and monitor at 2-3 months.</a:t>
            </a:r>
            <a:endParaRPr lang="en-US" sz="1125" dirty="0"/>
          </a:p>
        </p:txBody>
      </p:sp>
      <p:sp>
        <p:nvSpPr>
          <p:cNvPr id="53" name="Text 18"/>
          <p:cNvSpPr/>
          <p:nvPr/>
        </p:nvSpPr>
        <p:spPr>
          <a:xfrm>
            <a:off x="6619875" y="2044005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New-Onset T2DM:</a:t>
            </a:r>
            <a:r>
              <a:rPr lang="en-US" sz="1125" dirty="0">
                <a:solidFill>
                  <a:srgbClr val="212529"/>
                </a:solidFill>
              </a:rPr>
              <a:t> Small risk (NNH ~255). Do NOT stop statin for rising HbA1c.</a:t>
            </a:r>
            <a:endParaRPr lang="en-US" sz="1125" dirty="0"/>
          </a:p>
        </p:txBody>
      </p:sp>
      <p:sp>
        <p:nvSpPr>
          <p:cNvPr id="54" name="Text 19"/>
          <p:cNvSpPr/>
          <p:nvPr/>
        </p:nvSpPr>
        <p:spPr>
          <a:xfrm>
            <a:off x="6619875" y="2520255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Long-term Monitoring:</a:t>
            </a:r>
            <a:r>
              <a:rPr lang="en-US" sz="1125" dirty="0">
                <a:solidFill>
                  <a:srgbClr val="212529"/>
                </a:solidFill>
              </a:rPr>
              <a:t> No routine LFTs required after 12 months unless symptomatic.</a:t>
            </a:r>
            <a:endParaRPr lang="en-US" sz="1125" dirty="0"/>
          </a:p>
        </p:txBody>
      </p:sp>
      <p:sp>
        <p:nvSpPr>
          <p:cNvPr id="55" name="Text 20"/>
          <p:cNvSpPr/>
          <p:nvPr/>
        </p:nvSpPr>
        <p:spPr>
          <a:xfrm>
            <a:off x="6519863" y="3072705"/>
            <a:ext cx="4986338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AKT Pearl:</a:t>
            </a:r>
            <a:r>
              <a:rPr lang="en-US" sz="1050" dirty="0">
                <a:solidFill>
                  <a:srgbClr val="212529"/>
                </a:solidFill>
              </a:rPr>
              <a:t> Cardiovascular benefits far outweigh the small risk of new-onset diabetes.</a:t>
            </a:r>
            <a:endParaRPr lang="en-US" sz="1050" dirty="0"/>
          </a:p>
        </p:txBody>
      </p:sp>
      <p:sp>
        <p:nvSpPr>
          <p:cNvPr id="56" name="Text 21"/>
          <p:cNvSpPr/>
          <p:nvPr/>
        </p:nvSpPr>
        <p:spPr>
          <a:xfrm>
            <a:off x="6748463" y="4120455"/>
            <a:ext cx="54435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Contraindications &amp; Warnings</a:t>
            </a:r>
            <a:endParaRPr lang="en-US" sz="1350" dirty="0"/>
          </a:p>
        </p:txBody>
      </p:sp>
      <p:sp>
        <p:nvSpPr>
          <p:cNvPr id="57" name="Text 22"/>
          <p:cNvSpPr/>
          <p:nvPr/>
        </p:nvSpPr>
        <p:spPr>
          <a:xfrm>
            <a:off x="6619875" y="4568130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Pregnancy:</a:t>
            </a:r>
            <a:r>
              <a:rPr lang="en-US" sz="1125" dirty="0">
                <a:solidFill>
                  <a:srgbClr val="212529"/>
                </a:solidFill>
              </a:rPr>
              <a:t> Teratogenic. Stop 3 months before conception; restart only after breastfeeding.</a:t>
            </a:r>
            <a:endParaRPr lang="en-US" sz="1125" dirty="0"/>
          </a:p>
        </p:txBody>
      </p:sp>
      <p:sp>
        <p:nvSpPr>
          <p:cNvPr id="58" name="Text 23"/>
          <p:cNvSpPr/>
          <p:nvPr/>
        </p:nvSpPr>
        <p:spPr>
          <a:xfrm>
            <a:off x="6619875" y="5044380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Active Liver Disease:</a:t>
            </a:r>
            <a:r>
              <a:rPr lang="en-US" sz="1125" dirty="0">
                <a:solidFill>
                  <a:srgbClr val="212529"/>
                </a:solidFill>
              </a:rPr>
              <a:t> Statins are contraindicated in acute hepatitis or cirrhosis.</a:t>
            </a:r>
            <a:endParaRPr lang="en-US" sz="1125" dirty="0"/>
          </a:p>
        </p:txBody>
      </p:sp>
      <p:sp>
        <p:nvSpPr>
          <p:cNvPr id="59" name="Text 24"/>
          <p:cNvSpPr/>
          <p:nvPr/>
        </p:nvSpPr>
        <p:spPr>
          <a:xfrm>
            <a:off x="6619875" y="5520630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Intercurrent Illness:</a:t>
            </a:r>
            <a:r>
              <a:rPr lang="en-US" sz="1125" dirty="0">
                <a:solidFill>
                  <a:srgbClr val="212529"/>
                </a:solidFill>
              </a:rPr>
              <a:t> Advise patients to restart if stopped during acute infection.</a:t>
            </a:r>
            <a:endParaRPr lang="en-US" sz="1125" dirty="0"/>
          </a:p>
        </p:txBody>
      </p:sp>
      <p:sp>
        <p:nvSpPr>
          <p:cNvPr id="60" name="Text 25"/>
          <p:cNvSpPr/>
          <p:nvPr/>
        </p:nvSpPr>
        <p:spPr>
          <a:xfrm>
            <a:off x="6519863" y="6073080"/>
            <a:ext cx="5672138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Note:</a:t>
            </a:r>
            <a:r>
              <a:rPr lang="en-US" sz="1050" dirty="0">
                <a:solidFill>
                  <a:srgbClr val="212529"/>
                </a:solidFill>
              </a:rPr>
              <a:t> Simvastatin + Ciclosporin is a strict contraindication.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7009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7680"/>
            <a:ext cx="5595938" cy="56617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96280"/>
            <a:ext cx="5138738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218158"/>
            <a:ext cx="261937" cy="2134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39205"/>
            <a:ext cx="266700" cy="266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310705"/>
            <a:ext cx="266700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882205"/>
            <a:ext cx="266700" cy="266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453705"/>
            <a:ext cx="266700" cy="2667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886450"/>
            <a:ext cx="5138738" cy="5143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475" y="6065193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967680"/>
            <a:ext cx="5595938" cy="275183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1196280"/>
            <a:ext cx="5138738" cy="3524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1218158"/>
            <a:ext cx="261937" cy="2134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3663" y="1739205"/>
            <a:ext cx="5138738" cy="2428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5063" y="3871913"/>
            <a:ext cx="5595938" cy="275748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4100513"/>
            <a:ext cx="5138738" cy="3524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4122390"/>
            <a:ext cx="261937" cy="2134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4672013"/>
            <a:ext cx="190500" cy="19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5186363"/>
            <a:ext cx="190500" cy="16921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43663" y="5700713"/>
            <a:ext cx="5138738" cy="700088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86538" y="5844927"/>
            <a:ext cx="154781" cy="12576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86538" y="6057900"/>
            <a:ext cx="603498" cy="2286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266236" y="6057900"/>
            <a:ext cx="870347" cy="2286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12782" y="6057900"/>
            <a:ext cx="1334244" cy="2286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623227" y="6057900"/>
            <a:ext cx="984647" cy="228600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523875" y="22860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12529"/>
                </a:solidFill>
              </a:rPr>
              <a:t>Statin Intolerance and Ezetimibe</a:t>
            </a:r>
            <a:endParaRPr lang="en-US" sz="2100" dirty="0"/>
          </a:p>
        </p:txBody>
      </p:sp>
      <p:sp>
        <p:nvSpPr>
          <p:cNvPr id="30" name="Text 1"/>
          <p:cNvSpPr/>
          <p:nvPr/>
        </p:nvSpPr>
        <p:spPr>
          <a:xfrm>
            <a:off x="523875" y="57715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58220"/>
                </a:solidFill>
              </a:rPr>
              <a:t>NICE NG238 GUIDELINE UPDATE</a:t>
            </a:r>
            <a:endParaRPr lang="en-US" sz="1050" dirty="0"/>
          </a:p>
        </p:txBody>
      </p:sp>
      <p:sp>
        <p:nvSpPr>
          <p:cNvPr id="31" name="Text 2"/>
          <p:cNvSpPr/>
          <p:nvPr/>
        </p:nvSpPr>
        <p:spPr>
          <a:xfrm>
            <a:off x="985838" y="1196280"/>
            <a:ext cx="78181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Stepwise Management of Adverse Effects</a:t>
            </a:r>
            <a:endParaRPr lang="en-US" sz="1350" dirty="0"/>
          </a:p>
        </p:txBody>
      </p:sp>
      <p:sp>
        <p:nvSpPr>
          <p:cNvPr id="32" name="Text 3"/>
          <p:cNvSpPr/>
          <p:nvPr/>
        </p:nvSpPr>
        <p:spPr>
          <a:xfrm>
            <a:off x="705743" y="1739205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33" name="Text 4"/>
          <p:cNvSpPr/>
          <p:nvPr/>
        </p:nvSpPr>
        <p:spPr>
          <a:xfrm>
            <a:off x="1019175" y="1739205"/>
            <a:ext cx="47291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Stop &amp; Retry:</a:t>
            </a:r>
            <a:r>
              <a:rPr lang="en-US" sz="1125" dirty="0">
                <a:solidFill>
                  <a:srgbClr val="212529"/>
                </a:solidFill>
              </a:rPr>
              <a:t> Discontinue statin temporarily; retry same statin at same or lower dose once symptoms resolve.</a:t>
            </a:r>
            <a:endParaRPr lang="en-US" sz="1125" dirty="0"/>
          </a:p>
        </p:txBody>
      </p:sp>
      <p:sp>
        <p:nvSpPr>
          <p:cNvPr id="34" name="Text 5"/>
          <p:cNvSpPr/>
          <p:nvPr/>
        </p:nvSpPr>
        <p:spPr>
          <a:xfrm>
            <a:off x="705743" y="2310705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35" name="Text 6"/>
          <p:cNvSpPr/>
          <p:nvPr/>
        </p:nvSpPr>
        <p:spPr>
          <a:xfrm>
            <a:off x="1019175" y="2310705"/>
            <a:ext cx="47291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Switch Statin:</a:t>
            </a:r>
            <a:r>
              <a:rPr lang="en-US" sz="1125" dirty="0">
                <a:solidFill>
                  <a:srgbClr val="212529"/>
                </a:solidFill>
              </a:rPr>
              <a:t> Change to a different agent within the same intensity group (e.g., Atorvastatin to Rosuvastatin).</a:t>
            </a:r>
            <a:endParaRPr lang="en-US" sz="1125" dirty="0"/>
          </a:p>
        </p:txBody>
      </p:sp>
      <p:sp>
        <p:nvSpPr>
          <p:cNvPr id="36" name="Text 7"/>
          <p:cNvSpPr/>
          <p:nvPr/>
        </p:nvSpPr>
        <p:spPr>
          <a:xfrm>
            <a:off x="705743" y="2882205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37" name="Text 8"/>
          <p:cNvSpPr/>
          <p:nvPr/>
        </p:nvSpPr>
        <p:spPr>
          <a:xfrm>
            <a:off x="1019175" y="2882205"/>
            <a:ext cx="47291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Reduce Intensity:</a:t>
            </a:r>
            <a:r>
              <a:rPr lang="en-US" sz="1125" dirty="0">
                <a:solidFill>
                  <a:srgbClr val="212529"/>
                </a:solidFill>
              </a:rPr>
              <a:t> Titrate down to a lower-intensity statin if high-intensity options are not tolerated.</a:t>
            </a:r>
            <a:endParaRPr lang="en-US" sz="1125" dirty="0"/>
          </a:p>
        </p:txBody>
      </p:sp>
      <p:sp>
        <p:nvSpPr>
          <p:cNvPr id="38" name="Text 9"/>
          <p:cNvSpPr/>
          <p:nvPr/>
        </p:nvSpPr>
        <p:spPr>
          <a:xfrm>
            <a:off x="705743" y="3453705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</p:txBody>
      </p:sp>
      <p:sp>
        <p:nvSpPr>
          <p:cNvPr id="39" name="Text 10"/>
          <p:cNvSpPr/>
          <p:nvPr/>
        </p:nvSpPr>
        <p:spPr>
          <a:xfrm>
            <a:off x="1019175" y="3453705"/>
            <a:ext cx="47291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Max Tolerated:</a:t>
            </a:r>
            <a:r>
              <a:rPr lang="en-US" sz="1125" dirty="0">
                <a:solidFill>
                  <a:srgbClr val="212529"/>
                </a:solidFill>
              </a:rPr>
              <a:t> Aim for the maximum intensity and dose the patient can comfortably sustain.</a:t>
            </a:r>
            <a:endParaRPr lang="en-US" sz="1125" dirty="0"/>
          </a:p>
        </p:txBody>
      </p:sp>
      <p:sp>
        <p:nvSpPr>
          <p:cNvPr id="40" name="Text 11"/>
          <p:cNvSpPr/>
          <p:nvPr/>
        </p:nvSpPr>
        <p:spPr>
          <a:xfrm>
            <a:off x="942975" y="6029325"/>
            <a:ext cx="7863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E7D32"/>
                </a:solidFill>
              </a:rPr>
              <a:t> "Any statin at any dose reduces CVD risk."</a:t>
            </a:r>
            <a:endParaRPr lang="en-US" sz="1200" dirty="0"/>
          </a:p>
        </p:txBody>
      </p:sp>
      <p:sp>
        <p:nvSpPr>
          <p:cNvPr id="41" name="Text 12"/>
          <p:cNvSpPr/>
          <p:nvPr/>
        </p:nvSpPr>
        <p:spPr>
          <a:xfrm>
            <a:off x="6819900" y="1196280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Ezetimibe 10mg OD (First-Line Alternative)</a:t>
            </a:r>
            <a:endParaRPr lang="en-US" sz="1350" dirty="0"/>
          </a:p>
        </p:txBody>
      </p:sp>
      <p:sp>
        <p:nvSpPr>
          <p:cNvPr id="42" name="Text 13"/>
          <p:cNvSpPr/>
          <p:nvPr/>
        </p:nvSpPr>
        <p:spPr>
          <a:xfrm>
            <a:off x="6557963" y="1739205"/>
            <a:ext cx="563403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565C0"/>
                </a:solidFill>
              </a:rPr>
              <a:t>NPC1L1 Transporter Inhibitor (Small Intestine)</a:t>
            </a:r>
            <a:endParaRPr lang="en-US" sz="975" dirty="0"/>
          </a:p>
        </p:txBody>
      </p:sp>
      <p:sp>
        <p:nvSpPr>
          <p:cNvPr id="43" name="Text 14"/>
          <p:cNvSpPr/>
          <p:nvPr/>
        </p:nvSpPr>
        <p:spPr>
          <a:xfrm>
            <a:off x="6443663" y="2153543"/>
            <a:ext cx="249793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C757D"/>
                </a:solidFill>
              </a:rPr>
              <a:t>INDICATIONS</a:t>
            </a:r>
            <a:endParaRPr lang="en-US" sz="900" dirty="0"/>
          </a:p>
        </p:txBody>
      </p:sp>
      <p:sp>
        <p:nvSpPr>
          <p:cNvPr id="44" name="Text 15"/>
          <p:cNvSpPr/>
          <p:nvPr/>
        </p:nvSpPr>
        <p:spPr>
          <a:xfrm>
            <a:off x="6443663" y="2353568"/>
            <a:ext cx="3600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Monotherapy or Add-on</a:t>
            </a:r>
            <a:endParaRPr lang="en-US" sz="1125" dirty="0"/>
          </a:p>
        </p:txBody>
      </p:sp>
      <p:sp>
        <p:nvSpPr>
          <p:cNvPr id="45" name="Text 16"/>
          <p:cNvSpPr/>
          <p:nvPr/>
        </p:nvSpPr>
        <p:spPr>
          <a:xfrm>
            <a:off x="9084469" y="2153543"/>
            <a:ext cx="249793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C757D"/>
                </a:solidFill>
              </a:rPr>
              <a:t>LDL REDUCTION</a:t>
            </a:r>
            <a:endParaRPr lang="en-US" sz="900" dirty="0"/>
          </a:p>
        </p:txBody>
      </p:sp>
      <p:sp>
        <p:nvSpPr>
          <p:cNvPr id="46" name="Text 17"/>
          <p:cNvSpPr/>
          <p:nvPr/>
        </p:nvSpPr>
        <p:spPr>
          <a:xfrm>
            <a:off x="9084469" y="2353568"/>
            <a:ext cx="249793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~18% – 20%</a:t>
            </a:r>
            <a:endParaRPr lang="en-US" sz="1125" dirty="0"/>
          </a:p>
        </p:txBody>
      </p:sp>
      <p:sp>
        <p:nvSpPr>
          <p:cNvPr id="47" name="Text 18"/>
          <p:cNvSpPr/>
          <p:nvPr/>
        </p:nvSpPr>
        <p:spPr>
          <a:xfrm>
            <a:off x="6443663" y="2682180"/>
            <a:ext cx="249793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C757D"/>
                </a:solidFill>
              </a:rPr>
              <a:t>MONITORING</a:t>
            </a:r>
            <a:endParaRPr lang="en-US" sz="900" dirty="0"/>
          </a:p>
        </p:txBody>
      </p:sp>
      <p:sp>
        <p:nvSpPr>
          <p:cNvPr id="48" name="Text 19"/>
          <p:cNvSpPr/>
          <p:nvPr/>
        </p:nvSpPr>
        <p:spPr>
          <a:xfrm>
            <a:off x="6443663" y="2882205"/>
            <a:ext cx="3771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No routine LFTs needed</a:t>
            </a:r>
            <a:endParaRPr lang="en-US" sz="1125" dirty="0"/>
          </a:p>
        </p:txBody>
      </p:sp>
      <p:sp>
        <p:nvSpPr>
          <p:cNvPr id="49" name="Text 20"/>
          <p:cNvSpPr/>
          <p:nvPr/>
        </p:nvSpPr>
        <p:spPr>
          <a:xfrm>
            <a:off x="9084469" y="2682180"/>
            <a:ext cx="249793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C757D"/>
                </a:solidFill>
              </a:rPr>
              <a:t>SECONDARY GOAL</a:t>
            </a:r>
            <a:endParaRPr lang="en-US" sz="900" dirty="0"/>
          </a:p>
        </p:txBody>
      </p:sp>
      <p:sp>
        <p:nvSpPr>
          <p:cNvPr id="50" name="Text 21"/>
          <p:cNvSpPr/>
          <p:nvPr/>
        </p:nvSpPr>
        <p:spPr>
          <a:xfrm>
            <a:off x="9084469" y="2882205"/>
            <a:ext cx="310753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Add if targets not met</a:t>
            </a:r>
            <a:endParaRPr lang="en-US" sz="1125" dirty="0"/>
          </a:p>
        </p:txBody>
      </p:sp>
      <p:sp>
        <p:nvSpPr>
          <p:cNvPr id="51" name="Text 22"/>
          <p:cNvSpPr/>
          <p:nvPr/>
        </p:nvSpPr>
        <p:spPr>
          <a:xfrm>
            <a:off x="6819900" y="4100513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Escalation &amp; Specialist Options</a:t>
            </a:r>
            <a:endParaRPr lang="en-US" sz="1350" dirty="0"/>
          </a:p>
        </p:txBody>
      </p:sp>
      <p:sp>
        <p:nvSpPr>
          <p:cNvPr id="52" name="Text 23"/>
          <p:cNvSpPr/>
          <p:nvPr/>
        </p:nvSpPr>
        <p:spPr>
          <a:xfrm>
            <a:off x="6777038" y="4643438"/>
            <a:ext cx="48053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Bempedoic Acid + Ezetimibe:</a:t>
            </a:r>
            <a:r>
              <a:rPr lang="en-US" sz="1125" dirty="0">
                <a:solidFill>
                  <a:srgbClr val="212529"/>
                </a:solidFill>
              </a:rPr>
              <a:t> Fixed-dose combo if statins contraindicated and ezetimibe alone is insufficient.</a:t>
            </a:r>
            <a:endParaRPr lang="en-US" sz="1125" dirty="0"/>
          </a:p>
        </p:txBody>
      </p:sp>
      <p:sp>
        <p:nvSpPr>
          <p:cNvPr id="53" name="Text 24"/>
          <p:cNvSpPr/>
          <p:nvPr/>
        </p:nvSpPr>
        <p:spPr>
          <a:xfrm>
            <a:off x="6777038" y="5157788"/>
            <a:ext cx="48053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Inclisiran (PCSK9 inhibitor):</a:t>
            </a:r>
            <a:r>
              <a:rPr lang="en-US" sz="1125" dirty="0">
                <a:solidFill>
                  <a:srgbClr val="212529"/>
                </a:solidFill>
              </a:rPr>
              <a:t> Twice-yearly injection for secondary prevention if targets remain unmet.</a:t>
            </a:r>
            <a:endParaRPr lang="en-US" sz="1125" dirty="0"/>
          </a:p>
        </p:txBody>
      </p:sp>
      <p:sp>
        <p:nvSpPr>
          <p:cNvPr id="54" name="Text 25"/>
          <p:cNvSpPr/>
          <p:nvPr/>
        </p:nvSpPr>
        <p:spPr>
          <a:xfrm>
            <a:off x="6817519" y="5815013"/>
            <a:ext cx="485298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5100"/>
                </a:solidFill>
              </a:rPr>
              <a:t>DO NOT ROUTINELY OFFER</a:t>
            </a:r>
            <a:endParaRPr lang="en-US" sz="975" dirty="0"/>
          </a:p>
        </p:txBody>
      </p:sp>
      <p:sp>
        <p:nvSpPr>
          <p:cNvPr id="55" name="Text 26"/>
          <p:cNvSpPr/>
          <p:nvPr/>
        </p:nvSpPr>
        <p:spPr>
          <a:xfrm>
            <a:off x="6681788" y="6057900"/>
            <a:ext cx="7509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5D4037"/>
                </a:solidFill>
              </a:rPr>
              <a:t>Fibrates</a:t>
            </a:r>
            <a:endParaRPr lang="en-US" sz="900" dirty="0"/>
          </a:p>
        </p:txBody>
      </p:sp>
      <p:sp>
        <p:nvSpPr>
          <p:cNvPr id="56" name="Text 27"/>
          <p:cNvSpPr/>
          <p:nvPr/>
        </p:nvSpPr>
        <p:spPr>
          <a:xfrm>
            <a:off x="7361486" y="6057900"/>
            <a:ext cx="149994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5D4037"/>
                </a:solidFill>
              </a:rPr>
              <a:t>Nicotinic Acid</a:t>
            </a:r>
            <a:endParaRPr lang="en-US" sz="900" dirty="0"/>
          </a:p>
        </p:txBody>
      </p:sp>
      <p:sp>
        <p:nvSpPr>
          <p:cNvPr id="57" name="Text 28"/>
          <p:cNvSpPr/>
          <p:nvPr/>
        </p:nvSpPr>
        <p:spPr>
          <a:xfrm>
            <a:off x="8308032" y="6057900"/>
            <a:ext cx="258668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5D4037"/>
                </a:solidFill>
              </a:rPr>
              <a:t>Bile Acid Sequestrants</a:t>
            </a:r>
            <a:endParaRPr lang="en-US" sz="900" dirty="0"/>
          </a:p>
        </p:txBody>
      </p:sp>
      <p:sp>
        <p:nvSpPr>
          <p:cNvPr id="58" name="Text 29"/>
          <p:cNvSpPr/>
          <p:nvPr/>
        </p:nvSpPr>
        <p:spPr>
          <a:xfrm>
            <a:off x="9718477" y="6057900"/>
            <a:ext cx="147498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5D4037"/>
                </a:solidFill>
              </a:rPr>
              <a:t>Coenzyme Q10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2724</Words>
  <Application>Microsoft Office PowerPoint</Application>
  <PresentationFormat>Widescreen</PresentationFormat>
  <Paragraphs>345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2026-05-06T16:42:09Z</dcterms:created>
  <dcterms:modified xsi:type="dcterms:W3CDTF">2026-05-06T16:52:47Z</dcterms:modified>
</cp:coreProperties>
</file>