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p:notesSz cx="6858000" cy="12192000"/>
  <p:embeddedFontLst>
    <p:embeddedFont>
      <p:font typeface="Inter" panose="020B0604020202020204" charset="0"/>
      <p:regular r:id="rId43"/>
      <p:bold r:id="rId4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2198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2.png"/><Relationship Id="rId3" Type="http://schemas.openxmlformats.org/officeDocument/2006/relationships/image" Target="../media/image1.png"/><Relationship Id="rId7" Type="http://schemas.openxmlformats.org/officeDocument/2006/relationships/image" Target="../media/image96.png"/><Relationship Id="rId12" Type="http://schemas.openxmlformats.org/officeDocument/2006/relationships/image" Target="../media/image10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95.png"/><Relationship Id="rId11" Type="http://schemas.openxmlformats.org/officeDocument/2006/relationships/image" Target="../media/image100.png"/><Relationship Id="rId5" Type="http://schemas.openxmlformats.org/officeDocument/2006/relationships/image" Target="../media/image7.png"/><Relationship Id="rId10" Type="http://schemas.openxmlformats.org/officeDocument/2006/relationships/image" Target="../media/image99.png"/><Relationship Id="rId4" Type="http://schemas.openxmlformats.org/officeDocument/2006/relationships/image" Target="../media/image2.png"/><Relationship Id="rId9" Type="http://schemas.openxmlformats.org/officeDocument/2006/relationships/image" Target="../media/image98.png"/><Relationship Id="rId14" Type="http://schemas.openxmlformats.org/officeDocument/2006/relationships/image" Target="../media/image103.png"/></Relationships>
</file>

<file path=ppt/slides/_rels/slide11.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1.png"/><Relationship Id="rId3" Type="http://schemas.openxmlformats.org/officeDocument/2006/relationships/image" Target="../media/image1.png"/><Relationship Id="rId7" Type="http://schemas.openxmlformats.org/officeDocument/2006/relationships/image" Target="../media/image105.png"/><Relationship Id="rId12" Type="http://schemas.openxmlformats.org/officeDocument/2006/relationships/image" Target="../media/image11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04.png"/><Relationship Id="rId11" Type="http://schemas.openxmlformats.org/officeDocument/2006/relationships/image" Target="../media/image109.png"/><Relationship Id="rId5" Type="http://schemas.openxmlformats.org/officeDocument/2006/relationships/image" Target="../media/image7.png"/><Relationship Id="rId10" Type="http://schemas.openxmlformats.org/officeDocument/2006/relationships/image" Target="../media/image108.png"/><Relationship Id="rId4" Type="http://schemas.openxmlformats.org/officeDocument/2006/relationships/image" Target="../media/image2.png"/><Relationship Id="rId9" Type="http://schemas.openxmlformats.org/officeDocument/2006/relationships/image" Target="../media/image107.png"/><Relationship Id="rId14" Type="http://schemas.openxmlformats.org/officeDocument/2006/relationships/image" Target="../media/image112.png"/></Relationships>
</file>

<file path=ppt/slides/_rels/slide12.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121.png"/><Relationship Id="rId3" Type="http://schemas.openxmlformats.org/officeDocument/2006/relationships/image" Target="../media/image2.png"/><Relationship Id="rId7" Type="http://schemas.openxmlformats.org/officeDocument/2006/relationships/image" Target="../media/image115.png"/><Relationship Id="rId12" Type="http://schemas.openxmlformats.org/officeDocument/2006/relationships/image" Target="../media/image12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14.png"/><Relationship Id="rId11" Type="http://schemas.openxmlformats.org/officeDocument/2006/relationships/image" Target="../media/image119.png"/><Relationship Id="rId5" Type="http://schemas.openxmlformats.org/officeDocument/2006/relationships/image" Target="../media/image113.png"/><Relationship Id="rId10" Type="http://schemas.openxmlformats.org/officeDocument/2006/relationships/image" Target="../media/image118.png"/><Relationship Id="rId4" Type="http://schemas.openxmlformats.org/officeDocument/2006/relationships/image" Target="../media/image7.png"/><Relationship Id="rId9" Type="http://schemas.openxmlformats.org/officeDocument/2006/relationships/image" Target="../media/image117.png"/></Relationships>
</file>

<file path=ppt/slides/_rels/slide13.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130.png"/><Relationship Id="rId18" Type="http://schemas.openxmlformats.org/officeDocument/2006/relationships/image" Target="../media/image135.png"/><Relationship Id="rId3" Type="http://schemas.openxmlformats.org/officeDocument/2006/relationships/image" Target="../media/image2.png"/><Relationship Id="rId7" Type="http://schemas.openxmlformats.org/officeDocument/2006/relationships/image" Target="../media/image124.png"/><Relationship Id="rId12" Type="http://schemas.openxmlformats.org/officeDocument/2006/relationships/image" Target="../media/image129.png"/><Relationship Id="rId17" Type="http://schemas.openxmlformats.org/officeDocument/2006/relationships/image" Target="../media/image134.png"/><Relationship Id="rId2" Type="http://schemas.openxmlformats.org/officeDocument/2006/relationships/notesSlide" Target="../notesSlides/notesSlide13.xml"/><Relationship Id="rId16" Type="http://schemas.openxmlformats.org/officeDocument/2006/relationships/image" Target="../media/image133.png"/><Relationship Id="rId1" Type="http://schemas.openxmlformats.org/officeDocument/2006/relationships/slideLayout" Target="../slideLayouts/slideLayout1.xml"/><Relationship Id="rId6" Type="http://schemas.openxmlformats.org/officeDocument/2006/relationships/image" Target="../media/image123.png"/><Relationship Id="rId11" Type="http://schemas.openxmlformats.org/officeDocument/2006/relationships/image" Target="../media/image128.png"/><Relationship Id="rId5" Type="http://schemas.openxmlformats.org/officeDocument/2006/relationships/image" Target="../media/image122.png"/><Relationship Id="rId15" Type="http://schemas.openxmlformats.org/officeDocument/2006/relationships/image" Target="../media/image132.png"/><Relationship Id="rId10" Type="http://schemas.openxmlformats.org/officeDocument/2006/relationships/image" Target="../media/image127.png"/><Relationship Id="rId4" Type="http://schemas.openxmlformats.org/officeDocument/2006/relationships/image" Target="../media/image7.png"/><Relationship Id="rId9" Type="http://schemas.openxmlformats.org/officeDocument/2006/relationships/image" Target="../media/image126.png"/><Relationship Id="rId14" Type="http://schemas.openxmlformats.org/officeDocument/2006/relationships/image" Target="../media/image131.png"/></Relationships>
</file>

<file path=ppt/slides/_rels/slide14.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18" Type="http://schemas.openxmlformats.org/officeDocument/2006/relationships/image" Target="../media/image149.png"/><Relationship Id="rId3" Type="http://schemas.openxmlformats.org/officeDocument/2006/relationships/image" Target="../media/image2.png"/><Relationship Id="rId7" Type="http://schemas.openxmlformats.org/officeDocument/2006/relationships/image" Target="../media/image138.png"/><Relationship Id="rId12" Type="http://schemas.openxmlformats.org/officeDocument/2006/relationships/image" Target="../media/image143.png"/><Relationship Id="rId17" Type="http://schemas.openxmlformats.org/officeDocument/2006/relationships/image" Target="../media/image148.png"/><Relationship Id="rId2" Type="http://schemas.openxmlformats.org/officeDocument/2006/relationships/notesSlide" Target="../notesSlides/notesSlide14.xml"/><Relationship Id="rId16" Type="http://schemas.openxmlformats.org/officeDocument/2006/relationships/image" Target="../media/image147.png"/><Relationship Id="rId20" Type="http://schemas.openxmlformats.org/officeDocument/2006/relationships/image" Target="../media/image151.png"/><Relationship Id="rId1" Type="http://schemas.openxmlformats.org/officeDocument/2006/relationships/slideLayout" Target="../slideLayouts/slideLayout1.xml"/><Relationship Id="rId6" Type="http://schemas.openxmlformats.org/officeDocument/2006/relationships/image" Target="../media/image137.png"/><Relationship Id="rId11" Type="http://schemas.openxmlformats.org/officeDocument/2006/relationships/image" Target="../media/image142.png"/><Relationship Id="rId5" Type="http://schemas.openxmlformats.org/officeDocument/2006/relationships/image" Target="../media/image136.png"/><Relationship Id="rId15" Type="http://schemas.openxmlformats.org/officeDocument/2006/relationships/image" Target="../media/image146.png"/><Relationship Id="rId10" Type="http://schemas.openxmlformats.org/officeDocument/2006/relationships/image" Target="../media/image141.png"/><Relationship Id="rId19" Type="http://schemas.openxmlformats.org/officeDocument/2006/relationships/image" Target="../media/image150.png"/><Relationship Id="rId4" Type="http://schemas.openxmlformats.org/officeDocument/2006/relationships/image" Target="../media/image7.png"/><Relationship Id="rId9" Type="http://schemas.openxmlformats.org/officeDocument/2006/relationships/image" Target="../media/image140.png"/><Relationship Id="rId14" Type="http://schemas.openxmlformats.org/officeDocument/2006/relationships/image" Target="../media/image145.png"/></Relationships>
</file>

<file path=ppt/slides/_rels/slide15.xml.rels><?xml version="1.0" encoding="UTF-8" standalone="yes"?>
<Relationships xmlns="http://schemas.openxmlformats.org/package/2006/relationships"><Relationship Id="rId8" Type="http://schemas.openxmlformats.org/officeDocument/2006/relationships/image" Target="../media/image155.png"/><Relationship Id="rId13" Type="http://schemas.openxmlformats.org/officeDocument/2006/relationships/image" Target="../media/image160.png"/><Relationship Id="rId3" Type="http://schemas.openxmlformats.org/officeDocument/2006/relationships/image" Target="../media/image2.png"/><Relationship Id="rId7" Type="http://schemas.openxmlformats.org/officeDocument/2006/relationships/image" Target="../media/image154.png"/><Relationship Id="rId12" Type="http://schemas.openxmlformats.org/officeDocument/2006/relationships/image" Target="../media/image15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53.png"/><Relationship Id="rId11" Type="http://schemas.openxmlformats.org/officeDocument/2006/relationships/image" Target="../media/image158.png"/><Relationship Id="rId5" Type="http://schemas.openxmlformats.org/officeDocument/2006/relationships/image" Target="../media/image152.png"/><Relationship Id="rId10" Type="http://schemas.openxmlformats.org/officeDocument/2006/relationships/image" Target="../media/image157.png"/><Relationship Id="rId4" Type="http://schemas.openxmlformats.org/officeDocument/2006/relationships/image" Target="../media/image7.png"/><Relationship Id="rId9" Type="http://schemas.openxmlformats.org/officeDocument/2006/relationships/image" Target="../media/image156.png"/></Relationships>
</file>

<file path=ppt/slides/_rels/slide16.xml.rels><?xml version="1.0" encoding="UTF-8" standalone="yes"?>
<Relationships xmlns="http://schemas.openxmlformats.org/package/2006/relationships"><Relationship Id="rId8" Type="http://schemas.openxmlformats.org/officeDocument/2006/relationships/image" Target="../media/image164.png"/><Relationship Id="rId13" Type="http://schemas.openxmlformats.org/officeDocument/2006/relationships/image" Target="../media/image169.png"/><Relationship Id="rId3" Type="http://schemas.openxmlformats.org/officeDocument/2006/relationships/image" Target="../media/image2.png"/><Relationship Id="rId7" Type="http://schemas.openxmlformats.org/officeDocument/2006/relationships/image" Target="../media/image163.png"/><Relationship Id="rId12" Type="http://schemas.openxmlformats.org/officeDocument/2006/relationships/image" Target="../media/image16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62.png"/><Relationship Id="rId11" Type="http://schemas.openxmlformats.org/officeDocument/2006/relationships/image" Target="../media/image167.png"/><Relationship Id="rId5" Type="http://schemas.openxmlformats.org/officeDocument/2006/relationships/image" Target="../media/image161.png"/><Relationship Id="rId10" Type="http://schemas.openxmlformats.org/officeDocument/2006/relationships/image" Target="../media/image166.png"/><Relationship Id="rId4" Type="http://schemas.openxmlformats.org/officeDocument/2006/relationships/image" Target="../media/image7.png"/><Relationship Id="rId9" Type="http://schemas.openxmlformats.org/officeDocument/2006/relationships/image" Target="../media/image165.png"/><Relationship Id="rId14" Type="http://schemas.openxmlformats.org/officeDocument/2006/relationships/image" Target="../media/image170.png"/></Relationships>
</file>

<file path=ppt/slides/_rels/slide17.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180.png"/><Relationship Id="rId3" Type="http://schemas.openxmlformats.org/officeDocument/2006/relationships/image" Target="../media/image2.png"/><Relationship Id="rId7" Type="http://schemas.openxmlformats.org/officeDocument/2006/relationships/image" Target="../media/image174.png"/><Relationship Id="rId12" Type="http://schemas.openxmlformats.org/officeDocument/2006/relationships/image" Target="../media/image179.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73.png"/><Relationship Id="rId11" Type="http://schemas.openxmlformats.org/officeDocument/2006/relationships/image" Target="../media/image178.png"/><Relationship Id="rId5" Type="http://schemas.openxmlformats.org/officeDocument/2006/relationships/image" Target="../media/image172.png"/><Relationship Id="rId10" Type="http://schemas.openxmlformats.org/officeDocument/2006/relationships/image" Target="../media/image177.png"/><Relationship Id="rId4" Type="http://schemas.openxmlformats.org/officeDocument/2006/relationships/image" Target="../media/image171.png"/><Relationship Id="rId9" Type="http://schemas.openxmlformats.org/officeDocument/2006/relationships/image" Target="../media/image176.png"/></Relationships>
</file>

<file path=ppt/slides/_rels/slide18.xml.rels><?xml version="1.0" encoding="UTF-8" standalone="yes"?>
<Relationships xmlns="http://schemas.openxmlformats.org/package/2006/relationships"><Relationship Id="rId8" Type="http://schemas.openxmlformats.org/officeDocument/2006/relationships/image" Target="../media/image184.png"/><Relationship Id="rId13" Type="http://schemas.openxmlformats.org/officeDocument/2006/relationships/image" Target="../media/image189.png"/><Relationship Id="rId18" Type="http://schemas.openxmlformats.org/officeDocument/2006/relationships/image" Target="../media/image194.png"/><Relationship Id="rId3" Type="http://schemas.openxmlformats.org/officeDocument/2006/relationships/image" Target="../media/image2.png"/><Relationship Id="rId7" Type="http://schemas.openxmlformats.org/officeDocument/2006/relationships/image" Target="../media/image183.png"/><Relationship Id="rId12" Type="http://schemas.openxmlformats.org/officeDocument/2006/relationships/image" Target="../media/image188.png"/><Relationship Id="rId17" Type="http://schemas.openxmlformats.org/officeDocument/2006/relationships/image" Target="../media/image193.png"/><Relationship Id="rId2" Type="http://schemas.openxmlformats.org/officeDocument/2006/relationships/notesSlide" Target="../notesSlides/notesSlide18.xml"/><Relationship Id="rId16" Type="http://schemas.openxmlformats.org/officeDocument/2006/relationships/image" Target="../media/image192.png"/><Relationship Id="rId20" Type="http://schemas.openxmlformats.org/officeDocument/2006/relationships/image" Target="../media/image196.png"/><Relationship Id="rId1" Type="http://schemas.openxmlformats.org/officeDocument/2006/relationships/slideLayout" Target="../slideLayouts/slideLayout1.xml"/><Relationship Id="rId6" Type="http://schemas.openxmlformats.org/officeDocument/2006/relationships/image" Target="../media/image182.png"/><Relationship Id="rId11" Type="http://schemas.openxmlformats.org/officeDocument/2006/relationships/image" Target="../media/image187.png"/><Relationship Id="rId5" Type="http://schemas.openxmlformats.org/officeDocument/2006/relationships/image" Target="../media/image181.png"/><Relationship Id="rId15" Type="http://schemas.openxmlformats.org/officeDocument/2006/relationships/image" Target="../media/image191.png"/><Relationship Id="rId10" Type="http://schemas.openxmlformats.org/officeDocument/2006/relationships/image" Target="../media/image186.png"/><Relationship Id="rId19" Type="http://schemas.openxmlformats.org/officeDocument/2006/relationships/image" Target="../media/image195.png"/><Relationship Id="rId4" Type="http://schemas.openxmlformats.org/officeDocument/2006/relationships/image" Target="../media/image7.png"/><Relationship Id="rId9" Type="http://schemas.openxmlformats.org/officeDocument/2006/relationships/image" Target="../media/image185.png"/><Relationship Id="rId14" Type="http://schemas.openxmlformats.org/officeDocument/2006/relationships/image" Target="../media/image190.png"/></Relationships>
</file>

<file path=ppt/slides/_rels/slide19.xml.rels><?xml version="1.0" encoding="UTF-8" standalone="yes"?>
<Relationships xmlns="http://schemas.openxmlformats.org/package/2006/relationships"><Relationship Id="rId8" Type="http://schemas.openxmlformats.org/officeDocument/2006/relationships/image" Target="../media/image200.png"/><Relationship Id="rId13" Type="http://schemas.openxmlformats.org/officeDocument/2006/relationships/image" Target="../media/image205.png"/><Relationship Id="rId18" Type="http://schemas.openxmlformats.org/officeDocument/2006/relationships/image" Target="../media/image210.png"/><Relationship Id="rId26" Type="http://schemas.openxmlformats.org/officeDocument/2006/relationships/image" Target="../media/image218.png"/><Relationship Id="rId3" Type="http://schemas.openxmlformats.org/officeDocument/2006/relationships/image" Target="../media/image2.png"/><Relationship Id="rId21" Type="http://schemas.openxmlformats.org/officeDocument/2006/relationships/image" Target="../media/image213.png"/><Relationship Id="rId7" Type="http://schemas.openxmlformats.org/officeDocument/2006/relationships/image" Target="../media/image199.png"/><Relationship Id="rId12" Type="http://schemas.openxmlformats.org/officeDocument/2006/relationships/image" Target="../media/image204.png"/><Relationship Id="rId17" Type="http://schemas.openxmlformats.org/officeDocument/2006/relationships/image" Target="../media/image209.png"/><Relationship Id="rId25" Type="http://schemas.openxmlformats.org/officeDocument/2006/relationships/image" Target="../media/image217.png"/><Relationship Id="rId2" Type="http://schemas.openxmlformats.org/officeDocument/2006/relationships/notesSlide" Target="../notesSlides/notesSlide19.xml"/><Relationship Id="rId16" Type="http://schemas.openxmlformats.org/officeDocument/2006/relationships/image" Target="../media/image208.png"/><Relationship Id="rId20" Type="http://schemas.openxmlformats.org/officeDocument/2006/relationships/image" Target="../media/image212.png"/><Relationship Id="rId1" Type="http://schemas.openxmlformats.org/officeDocument/2006/relationships/slideLayout" Target="../slideLayouts/slideLayout1.xml"/><Relationship Id="rId6" Type="http://schemas.openxmlformats.org/officeDocument/2006/relationships/image" Target="../media/image198.png"/><Relationship Id="rId11" Type="http://schemas.openxmlformats.org/officeDocument/2006/relationships/image" Target="../media/image203.png"/><Relationship Id="rId24" Type="http://schemas.openxmlformats.org/officeDocument/2006/relationships/image" Target="../media/image216.png"/><Relationship Id="rId5" Type="http://schemas.openxmlformats.org/officeDocument/2006/relationships/image" Target="../media/image197.png"/><Relationship Id="rId15" Type="http://schemas.openxmlformats.org/officeDocument/2006/relationships/image" Target="../media/image207.png"/><Relationship Id="rId23" Type="http://schemas.openxmlformats.org/officeDocument/2006/relationships/image" Target="../media/image215.png"/><Relationship Id="rId10" Type="http://schemas.openxmlformats.org/officeDocument/2006/relationships/image" Target="../media/image202.png"/><Relationship Id="rId19" Type="http://schemas.openxmlformats.org/officeDocument/2006/relationships/image" Target="../media/image211.png"/><Relationship Id="rId4" Type="http://schemas.openxmlformats.org/officeDocument/2006/relationships/image" Target="../media/image7.png"/><Relationship Id="rId9" Type="http://schemas.openxmlformats.org/officeDocument/2006/relationships/image" Target="../media/image201.png"/><Relationship Id="rId14" Type="http://schemas.openxmlformats.org/officeDocument/2006/relationships/image" Target="../media/image206.png"/><Relationship Id="rId22" Type="http://schemas.openxmlformats.org/officeDocument/2006/relationships/image" Target="../media/image214.png"/><Relationship Id="rId27" Type="http://schemas.openxmlformats.org/officeDocument/2006/relationships/image" Target="../media/image219.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223.png"/><Relationship Id="rId13" Type="http://schemas.openxmlformats.org/officeDocument/2006/relationships/image" Target="../media/image228.png"/><Relationship Id="rId18" Type="http://schemas.openxmlformats.org/officeDocument/2006/relationships/image" Target="../media/image233.png"/><Relationship Id="rId3" Type="http://schemas.openxmlformats.org/officeDocument/2006/relationships/image" Target="../media/image2.png"/><Relationship Id="rId21" Type="http://schemas.openxmlformats.org/officeDocument/2006/relationships/image" Target="../media/image236.png"/><Relationship Id="rId7" Type="http://schemas.openxmlformats.org/officeDocument/2006/relationships/image" Target="../media/image222.png"/><Relationship Id="rId12" Type="http://schemas.openxmlformats.org/officeDocument/2006/relationships/image" Target="../media/image227.png"/><Relationship Id="rId17" Type="http://schemas.openxmlformats.org/officeDocument/2006/relationships/image" Target="../media/image232.png"/><Relationship Id="rId2" Type="http://schemas.openxmlformats.org/officeDocument/2006/relationships/notesSlide" Target="../notesSlides/notesSlide20.xml"/><Relationship Id="rId16" Type="http://schemas.openxmlformats.org/officeDocument/2006/relationships/image" Target="../media/image231.png"/><Relationship Id="rId20" Type="http://schemas.openxmlformats.org/officeDocument/2006/relationships/image" Target="../media/image235.png"/><Relationship Id="rId1" Type="http://schemas.openxmlformats.org/officeDocument/2006/relationships/slideLayout" Target="../slideLayouts/slideLayout1.xml"/><Relationship Id="rId6" Type="http://schemas.openxmlformats.org/officeDocument/2006/relationships/image" Target="../media/image221.png"/><Relationship Id="rId11" Type="http://schemas.openxmlformats.org/officeDocument/2006/relationships/image" Target="../media/image226.png"/><Relationship Id="rId5" Type="http://schemas.openxmlformats.org/officeDocument/2006/relationships/image" Target="../media/image220.png"/><Relationship Id="rId15" Type="http://schemas.openxmlformats.org/officeDocument/2006/relationships/image" Target="../media/image230.png"/><Relationship Id="rId10" Type="http://schemas.openxmlformats.org/officeDocument/2006/relationships/image" Target="../media/image225.png"/><Relationship Id="rId19" Type="http://schemas.openxmlformats.org/officeDocument/2006/relationships/image" Target="../media/image234.png"/><Relationship Id="rId4" Type="http://schemas.openxmlformats.org/officeDocument/2006/relationships/image" Target="../media/image7.png"/><Relationship Id="rId9" Type="http://schemas.openxmlformats.org/officeDocument/2006/relationships/image" Target="../media/image224.png"/><Relationship Id="rId14" Type="http://schemas.openxmlformats.org/officeDocument/2006/relationships/image" Target="../media/image229.png"/><Relationship Id="rId22" Type="http://schemas.openxmlformats.org/officeDocument/2006/relationships/image" Target="../media/image237.png"/></Relationships>
</file>

<file path=ppt/slides/_rels/slide21.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243.png"/><Relationship Id="rId18" Type="http://schemas.openxmlformats.org/officeDocument/2006/relationships/image" Target="../media/image248.png"/><Relationship Id="rId3" Type="http://schemas.openxmlformats.org/officeDocument/2006/relationships/image" Target="../media/image2.png"/><Relationship Id="rId21" Type="http://schemas.openxmlformats.org/officeDocument/2006/relationships/image" Target="../media/image251.png"/><Relationship Id="rId7" Type="http://schemas.openxmlformats.org/officeDocument/2006/relationships/image" Target="../media/image240.png"/><Relationship Id="rId12" Type="http://schemas.openxmlformats.org/officeDocument/2006/relationships/image" Target="../media/image242.png"/><Relationship Id="rId17" Type="http://schemas.openxmlformats.org/officeDocument/2006/relationships/image" Target="../media/image247.png"/><Relationship Id="rId2" Type="http://schemas.openxmlformats.org/officeDocument/2006/relationships/notesSlide" Target="../notesSlides/notesSlide21.xml"/><Relationship Id="rId16" Type="http://schemas.openxmlformats.org/officeDocument/2006/relationships/image" Target="../media/image246.png"/><Relationship Id="rId20" Type="http://schemas.openxmlformats.org/officeDocument/2006/relationships/image" Target="../media/image250.png"/><Relationship Id="rId1" Type="http://schemas.openxmlformats.org/officeDocument/2006/relationships/slideLayout" Target="../slideLayouts/slideLayout1.xml"/><Relationship Id="rId6" Type="http://schemas.openxmlformats.org/officeDocument/2006/relationships/image" Target="../media/image239.png"/><Relationship Id="rId11" Type="http://schemas.openxmlformats.org/officeDocument/2006/relationships/image" Target="../media/image185.png"/><Relationship Id="rId24" Type="http://schemas.openxmlformats.org/officeDocument/2006/relationships/image" Target="../media/image254.png"/><Relationship Id="rId5" Type="http://schemas.openxmlformats.org/officeDocument/2006/relationships/image" Target="../media/image238.png"/><Relationship Id="rId15" Type="http://schemas.openxmlformats.org/officeDocument/2006/relationships/image" Target="../media/image245.png"/><Relationship Id="rId23" Type="http://schemas.openxmlformats.org/officeDocument/2006/relationships/image" Target="../media/image253.png"/><Relationship Id="rId10" Type="http://schemas.openxmlformats.org/officeDocument/2006/relationships/image" Target="../media/image186.png"/><Relationship Id="rId19" Type="http://schemas.openxmlformats.org/officeDocument/2006/relationships/image" Target="../media/image249.png"/><Relationship Id="rId4" Type="http://schemas.openxmlformats.org/officeDocument/2006/relationships/image" Target="../media/image171.png"/><Relationship Id="rId9" Type="http://schemas.openxmlformats.org/officeDocument/2006/relationships/image" Target="../media/image241.png"/><Relationship Id="rId14" Type="http://schemas.openxmlformats.org/officeDocument/2006/relationships/image" Target="../media/image244.png"/><Relationship Id="rId22" Type="http://schemas.openxmlformats.org/officeDocument/2006/relationships/image" Target="../media/image252.png"/></Relationships>
</file>

<file path=ppt/slides/_rels/slide22.xml.rels><?xml version="1.0" encoding="UTF-8" standalone="yes"?>
<Relationships xmlns="http://schemas.openxmlformats.org/package/2006/relationships"><Relationship Id="rId8" Type="http://schemas.openxmlformats.org/officeDocument/2006/relationships/image" Target="../media/image258.png"/><Relationship Id="rId13" Type="http://schemas.openxmlformats.org/officeDocument/2006/relationships/image" Target="../media/image263.png"/><Relationship Id="rId18" Type="http://schemas.openxmlformats.org/officeDocument/2006/relationships/image" Target="../media/image268.png"/><Relationship Id="rId26" Type="http://schemas.openxmlformats.org/officeDocument/2006/relationships/image" Target="../media/image276.png"/><Relationship Id="rId3" Type="http://schemas.openxmlformats.org/officeDocument/2006/relationships/image" Target="../media/image2.png"/><Relationship Id="rId21" Type="http://schemas.openxmlformats.org/officeDocument/2006/relationships/image" Target="../media/image271.png"/><Relationship Id="rId7" Type="http://schemas.openxmlformats.org/officeDocument/2006/relationships/image" Target="../media/image257.png"/><Relationship Id="rId12" Type="http://schemas.openxmlformats.org/officeDocument/2006/relationships/image" Target="../media/image262.png"/><Relationship Id="rId17" Type="http://schemas.openxmlformats.org/officeDocument/2006/relationships/image" Target="../media/image267.png"/><Relationship Id="rId25" Type="http://schemas.openxmlformats.org/officeDocument/2006/relationships/image" Target="../media/image275.png"/><Relationship Id="rId2" Type="http://schemas.openxmlformats.org/officeDocument/2006/relationships/notesSlide" Target="../notesSlides/notesSlide22.xml"/><Relationship Id="rId16" Type="http://schemas.openxmlformats.org/officeDocument/2006/relationships/image" Target="../media/image266.png"/><Relationship Id="rId20" Type="http://schemas.openxmlformats.org/officeDocument/2006/relationships/image" Target="../media/image270.png"/><Relationship Id="rId1" Type="http://schemas.openxmlformats.org/officeDocument/2006/relationships/slideLayout" Target="../slideLayouts/slideLayout1.xml"/><Relationship Id="rId6" Type="http://schemas.openxmlformats.org/officeDocument/2006/relationships/image" Target="../media/image256.png"/><Relationship Id="rId11" Type="http://schemas.openxmlformats.org/officeDocument/2006/relationships/image" Target="../media/image261.png"/><Relationship Id="rId24" Type="http://schemas.openxmlformats.org/officeDocument/2006/relationships/image" Target="../media/image274.png"/><Relationship Id="rId5" Type="http://schemas.openxmlformats.org/officeDocument/2006/relationships/image" Target="../media/image255.png"/><Relationship Id="rId15" Type="http://schemas.openxmlformats.org/officeDocument/2006/relationships/image" Target="../media/image265.png"/><Relationship Id="rId23" Type="http://schemas.openxmlformats.org/officeDocument/2006/relationships/image" Target="../media/image273.png"/><Relationship Id="rId10" Type="http://schemas.openxmlformats.org/officeDocument/2006/relationships/image" Target="../media/image260.png"/><Relationship Id="rId19" Type="http://schemas.openxmlformats.org/officeDocument/2006/relationships/image" Target="../media/image269.png"/><Relationship Id="rId4" Type="http://schemas.openxmlformats.org/officeDocument/2006/relationships/image" Target="../media/image171.png"/><Relationship Id="rId9" Type="http://schemas.openxmlformats.org/officeDocument/2006/relationships/image" Target="../media/image259.png"/><Relationship Id="rId14" Type="http://schemas.openxmlformats.org/officeDocument/2006/relationships/image" Target="../media/image264.png"/><Relationship Id="rId22" Type="http://schemas.openxmlformats.org/officeDocument/2006/relationships/image" Target="../media/image272.png"/><Relationship Id="rId27" Type="http://schemas.openxmlformats.org/officeDocument/2006/relationships/image" Target="../media/image277.png"/></Relationships>
</file>

<file path=ppt/slides/_rels/slide23.xml.rels><?xml version="1.0" encoding="UTF-8" standalone="yes"?>
<Relationships xmlns="http://schemas.openxmlformats.org/package/2006/relationships"><Relationship Id="rId8" Type="http://schemas.openxmlformats.org/officeDocument/2006/relationships/image" Target="../media/image281.png"/><Relationship Id="rId13" Type="http://schemas.openxmlformats.org/officeDocument/2006/relationships/image" Target="../media/image286.png"/><Relationship Id="rId18" Type="http://schemas.openxmlformats.org/officeDocument/2006/relationships/image" Target="../media/image291.png"/><Relationship Id="rId3" Type="http://schemas.openxmlformats.org/officeDocument/2006/relationships/image" Target="../media/image2.png"/><Relationship Id="rId7" Type="http://schemas.openxmlformats.org/officeDocument/2006/relationships/image" Target="../media/image280.png"/><Relationship Id="rId12" Type="http://schemas.openxmlformats.org/officeDocument/2006/relationships/image" Target="../media/image285.png"/><Relationship Id="rId17" Type="http://schemas.openxmlformats.org/officeDocument/2006/relationships/image" Target="../media/image290.png"/><Relationship Id="rId2" Type="http://schemas.openxmlformats.org/officeDocument/2006/relationships/notesSlide" Target="../notesSlides/notesSlide23.xml"/><Relationship Id="rId16" Type="http://schemas.openxmlformats.org/officeDocument/2006/relationships/image" Target="../media/image289.png"/><Relationship Id="rId20" Type="http://schemas.openxmlformats.org/officeDocument/2006/relationships/image" Target="../media/image293.png"/><Relationship Id="rId1" Type="http://schemas.openxmlformats.org/officeDocument/2006/relationships/slideLayout" Target="../slideLayouts/slideLayout1.xml"/><Relationship Id="rId6" Type="http://schemas.openxmlformats.org/officeDocument/2006/relationships/image" Target="../media/image279.png"/><Relationship Id="rId11" Type="http://schemas.openxmlformats.org/officeDocument/2006/relationships/image" Target="../media/image284.png"/><Relationship Id="rId5" Type="http://schemas.openxmlformats.org/officeDocument/2006/relationships/image" Target="../media/image278.png"/><Relationship Id="rId15" Type="http://schemas.openxmlformats.org/officeDocument/2006/relationships/image" Target="../media/image288.png"/><Relationship Id="rId10" Type="http://schemas.openxmlformats.org/officeDocument/2006/relationships/image" Target="../media/image283.png"/><Relationship Id="rId19" Type="http://schemas.openxmlformats.org/officeDocument/2006/relationships/image" Target="../media/image292.png"/><Relationship Id="rId4" Type="http://schemas.openxmlformats.org/officeDocument/2006/relationships/image" Target="../media/image171.png"/><Relationship Id="rId9" Type="http://schemas.openxmlformats.org/officeDocument/2006/relationships/image" Target="../media/image282.png"/><Relationship Id="rId14" Type="http://schemas.openxmlformats.org/officeDocument/2006/relationships/image" Target="../media/image287.png"/></Relationships>
</file>

<file path=ppt/slides/_rels/slide24.xml.rels><?xml version="1.0" encoding="UTF-8" standalone="yes"?>
<Relationships xmlns="http://schemas.openxmlformats.org/package/2006/relationships"><Relationship Id="rId8" Type="http://schemas.openxmlformats.org/officeDocument/2006/relationships/image" Target="../media/image297.png"/><Relationship Id="rId13" Type="http://schemas.openxmlformats.org/officeDocument/2006/relationships/image" Target="../media/image302.png"/><Relationship Id="rId18" Type="http://schemas.openxmlformats.org/officeDocument/2006/relationships/image" Target="../media/image307.png"/><Relationship Id="rId3" Type="http://schemas.openxmlformats.org/officeDocument/2006/relationships/image" Target="../media/image294.png"/><Relationship Id="rId21" Type="http://schemas.openxmlformats.org/officeDocument/2006/relationships/image" Target="../media/image310.png"/><Relationship Id="rId7" Type="http://schemas.openxmlformats.org/officeDocument/2006/relationships/image" Target="../media/image296.png"/><Relationship Id="rId12" Type="http://schemas.openxmlformats.org/officeDocument/2006/relationships/image" Target="../media/image301.png"/><Relationship Id="rId17" Type="http://schemas.openxmlformats.org/officeDocument/2006/relationships/image" Target="../media/image306.png"/><Relationship Id="rId2" Type="http://schemas.openxmlformats.org/officeDocument/2006/relationships/notesSlide" Target="../notesSlides/notesSlide24.xml"/><Relationship Id="rId16" Type="http://schemas.openxmlformats.org/officeDocument/2006/relationships/image" Target="../media/image305.png"/><Relationship Id="rId20" Type="http://schemas.openxmlformats.org/officeDocument/2006/relationships/image" Target="../media/image309.png"/><Relationship Id="rId1" Type="http://schemas.openxmlformats.org/officeDocument/2006/relationships/slideLayout" Target="../slideLayouts/slideLayout1.xml"/><Relationship Id="rId6" Type="http://schemas.openxmlformats.org/officeDocument/2006/relationships/image" Target="../media/image295.png"/><Relationship Id="rId11" Type="http://schemas.openxmlformats.org/officeDocument/2006/relationships/image" Target="../media/image300.png"/><Relationship Id="rId5" Type="http://schemas.openxmlformats.org/officeDocument/2006/relationships/image" Target="../media/image171.png"/><Relationship Id="rId15" Type="http://schemas.openxmlformats.org/officeDocument/2006/relationships/image" Target="../media/image304.png"/><Relationship Id="rId10" Type="http://schemas.openxmlformats.org/officeDocument/2006/relationships/image" Target="../media/image299.png"/><Relationship Id="rId19" Type="http://schemas.openxmlformats.org/officeDocument/2006/relationships/image" Target="../media/image308.png"/><Relationship Id="rId4" Type="http://schemas.openxmlformats.org/officeDocument/2006/relationships/image" Target="../media/image2.png"/><Relationship Id="rId9" Type="http://schemas.openxmlformats.org/officeDocument/2006/relationships/image" Target="../media/image298.png"/><Relationship Id="rId14" Type="http://schemas.openxmlformats.org/officeDocument/2006/relationships/image" Target="../media/image303.png"/><Relationship Id="rId22" Type="http://schemas.openxmlformats.org/officeDocument/2006/relationships/image" Target="../media/image311.png"/></Relationships>
</file>

<file path=ppt/slides/_rels/slide25.xml.rels><?xml version="1.0" encoding="UTF-8" standalone="yes"?>
<Relationships xmlns="http://schemas.openxmlformats.org/package/2006/relationships"><Relationship Id="rId8" Type="http://schemas.openxmlformats.org/officeDocument/2006/relationships/image" Target="../media/image314.png"/><Relationship Id="rId13" Type="http://schemas.openxmlformats.org/officeDocument/2006/relationships/image" Target="../media/image318.png"/><Relationship Id="rId18" Type="http://schemas.openxmlformats.org/officeDocument/2006/relationships/image" Target="../media/image322.png"/><Relationship Id="rId3" Type="http://schemas.openxmlformats.org/officeDocument/2006/relationships/image" Target="../media/image2.png"/><Relationship Id="rId21" Type="http://schemas.openxmlformats.org/officeDocument/2006/relationships/image" Target="../media/image325.png"/><Relationship Id="rId7" Type="http://schemas.openxmlformats.org/officeDocument/2006/relationships/image" Target="../media/image40.png"/><Relationship Id="rId12" Type="http://schemas.openxmlformats.org/officeDocument/2006/relationships/image" Target="../media/image115.png"/><Relationship Id="rId17" Type="http://schemas.openxmlformats.org/officeDocument/2006/relationships/image" Target="../media/image168.png"/><Relationship Id="rId2" Type="http://schemas.openxmlformats.org/officeDocument/2006/relationships/notesSlide" Target="../notesSlides/notesSlide25.xml"/><Relationship Id="rId16" Type="http://schemas.openxmlformats.org/officeDocument/2006/relationships/image" Target="../media/image321.png"/><Relationship Id="rId20" Type="http://schemas.openxmlformats.org/officeDocument/2006/relationships/image" Target="../media/image324.png"/><Relationship Id="rId1" Type="http://schemas.openxmlformats.org/officeDocument/2006/relationships/slideLayout" Target="../slideLayouts/slideLayout1.xml"/><Relationship Id="rId6" Type="http://schemas.openxmlformats.org/officeDocument/2006/relationships/image" Target="../media/image313.png"/><Relationship Id="rId11" Type="http://schemas.openxmlformats.org/officeDocument/2006/relationships/image" Target="../media/image317.png"/><Relationship Id="rId5" Type="http://schemas.openxmlformats.org/officeDocument/2006/relationships/image" Target="../media/image312.png"/><Relationship Id="rId15" Type="http://schemas.openxmlformats.org/officeDocument/2006/relationships/image" Target="../media/image320.png"/><Relationship Id="rId23" Type="http://schemas.openxmlformats.org/officeDocument/2006/relationships/image" Target="../media/image327.png"/><Relationship Id="rId10" Type="http://schemas.openxmlformats.org/officeDocument/2006/relationships/image" Target="../media/image316.png"/><Relationship Id="rId19" Type="http://schemas.openxmlformats.org/officeDocument/2006/relationships/image" Target="../media/image323.png"/><Relationship Id="rId4" Type="http://schemas.openxmlformats.org/officeDocument/2006/relationships/image" Target="../media/image7.png"/><Relationship Id="rId9" Type="http://schemas.openxmlformats.org/officeDocument/2006/relationships/image" Target="../media/image315.png"/><Relationship Id="rId14" Type="http://schemas.openxmlformats.org/officeDocument/2006/relationships/image" Target="../media/image319.png"/><Relationship Id="rId22" Type="http://schemas.openxmlformats.org/officeDocument/2006/relationships/image" Target="../media/image326.png"/></Relationships>
</file>

<file path=ppt/slides/_rels/slide26.xml.rels><?xml version="1.0" encoding="UTF-8" standalone="yes"?>
<Relationships xmlns="http://schemas.openxmlformats.org/package/2006/relationships"><Relationship Id="rId8" Type="http://schemas.openxmlformats.org/officeDocument/2006/relationships/image" Target="../media/image331.png"/><Relationship Id="rId13" Type="http://schemas.openxmlformats.org/officeDocument/2006/relationships/image" Target="../media/image336.png"/><Relationship Id="rId18" Type="http://schemas.openxmlformats.org/officeDocument/2006/relationships/image" Target="../media/image341.png"/><Relationship Id="rId26" Type="http://schemas.openxmlformats.org/officeDocument/2006/relationships/image" Target="../media/image349.png"/><Relationship Id="rId3" Type="http://schemas.openxmlformats.org/officeDocument/2006/relationships/image" Target="../media/image2.png"/><Relationship Id="rId21" Type="http://schemas.openxmlformats.org/officeDocument/2006/relationships/image" Target="../media/image344.png"/><Relationship Id="rId7" Type="http://schemas.openxmlformats.org/officeDocument/2006/relationships/image" Target="../media/image330.png"/><Relationship Id="rId12" Type="http://schemas.openxmlformats.org/officeDocument/2006/relationships/image" Target="../media/image335.png"/><Relationship Id="rId17" Type="http://schemas.openxmlformats.org/officeDocument/2006/relationships/image" Target="../media/image340.png"/><Relationship Id="rId25" Type="http://schemas.openxmlformats.org/officeDocument/2006/relationships/image" Target="../media/image348.png"/><Relationship Id="rId2" Type="http://schemas.openxmlformats.org/officeDocument/2006/relationships/notesSlide" Target="../notesSlides/notesSlide26.xml"/><Relationship Id="rId16" Type="http://schemas.openxmlformats.org/officeDocument/2006/relationships/image" Target="../media/image339.png"/><Relationship Id="rId20" Type="http://schemas.openxmlformats.org/officeDocument/2006/relationships/image" Target="../media/image343.png"/><Relationship Id="rId1" Type="http://schemas.openxmlformats.org/officeDocument/2006/relationships/slideLayout" Target="../slideLayouts/slideLayout1.xml"/><Relationship Id="rId6" Type="http://schemas.openxmlformats.org/officeDocument/2006/relationships/image" Target="../media/image329.png"/><Relationship Id="rId11" Type="http://schemas.openxmlformats.org/officeDocument/2006/relationships/image" Target="../media/image334.png"/><Relationship Id="rId24" Type="http://schemas.openxmlformats.org/officeDocument/2006/relationships/image" Target="../media/image347.png"/><Relationship Id="rId5" Type="http://schemas.openxmlformats.org/officeDocument/2006/relationships/image" Target="../media/image328.png"/><Relationship Id="rId15" Type="http://schemas.openxmlformats.org/officeDocument/2006/relationships/image" Target="../media/image338.png"/><Relationship Id="rId23" Type="http://schemas.openxmlformats.org/officeDocument/2006/relationships/image" Target="../media/image346.png"/><Relationship Id="rId10" Type="http://schemas.openxmlformats.org/officeDocument/2006/relationships/image" Target="../media/image333.png"/><Relationship Id="rId19" Type="http://schemas.openxmlformats.org/officeDocument/2006/relationships/image" Target="../media/image342.png"/><Relationship Id="rId4" Type="http://schemas.openxmlformats.org/officeDocument/2006/relationships/image" Target="../media/image171.png"/><Relationship Id="rId9" Type="http://schemas.openxmlformats.org/officeDocument/2006/relationships/image" Target="../media/image332.png"/><Relationship Id="rId14" Type="http://schemas.openxmlformats.org/officeDocument/2006/relationships/image" Target="../media/image337.png"/><Relationship Id="rId22" Type="http://schemas.openxmlformats.org/officeDocument/2006/relationships/image" Target="../media/image345.png"/><Relationship Id="rId27" Type="http://schemas.openxmlformats.org/officeDocument/2006/relationships/image" Target="../media/image350.png"/></Relationships>
</file>

<file path=ppt/slides/_rels/slide27.xml.rels><?xml version="1.0" encoding="UTF-8" standalone="yes"?>
<Relationships xmlns="http://schemas.openxmlformats.org/package/2006/relationships"><Relationship Id="rId8" Type="http://schemas.openxmlformats.org/officeDocument/2006/relationships/image" Target="../media/image353.png"/><Relationship Id="rId13" Type="http://schemas.openxmlformats.org/officeDocument/2006/relationships/image" Target="../media/image357.png"/><Relationship Id="rId18" Type="http://schemas.openxmlformats.org/officeDocument/2006/relationships/image" Target="../media/image362.png"/><Relationship Id="rId26" Type="http://schemas.openxmlformats.org/officeDocument/2006/relationships/image" Target="../media/image370.png"/><Relationship Id="rId3" Type="http://schemas.openxmlformats.org/officeDocument/2006/relationships/image" Target="../media/image1.png"/><Relationship Id="rId21" Type="http://schemas.openxmlformats.org/officeDocument/2006/relationships/image" Target="../media/image365.png"/><Relationship Id="rId7" Type="http://schemas.openxmlformats.org/officeDocument/2006/relationships/image" Target="../media/image352.png"/><Relationship Id="rId12" Type="http://schemas.openxmlformats.org/officeDocument/2006/relationships/image" Target="../media/image356.png"/><Relationship Id="rId17" Type="http://schemas.openxmlformats.org/officeDocument/2006/relationships/image" Target="../media/image361.png"/><Relationship Id="rId25" Type="http://schemas.openxmlformats.org/officeDocument/2006/relationships/image" Target="../media/image369.png"/><Relationship Id="rId2" Type="http://schemas.openxmlformats.org/officeDocument/2006/relationships/notesSlide" Target="../notesSlides/notesSlide27.xml"/><Relationship Id="rId16" Type="http://schemas.openxmlformats.org/officeDocument/2006/relationships/image" Target="../media/image360.png"/><Relationship Id="rId20" Type="http://schemas.openxmlformats.org/officeDocument/2006/relationships/image" Target="../media/image364.png"/><Relationship Id="rId1" Type="http://schemas.openxmlformats.org/officeDocument/2006/relationships/slideLayout" Target="../slideLayouts/slideLayout1.xml"/><Relationship Id="rId6" Type="http://schemas.openxmlformats.org/officeDocument/2006/relationships/image" Target="../media/image351.png"/><Relationship Id="rId11" Type="http://schemas.openxmlformats.org/officeDocument/2006/relationships/image" Target="../media/image355.png"/><Relationship Id="rId24" Type="http://schemas.openxmlformats.org/officeDocument/2006/relationships/image" Target="../media/image368.png"/><Relationship Id="rId5" Type="http://schemas.openxmlformats.org/officeDocument/2006/relationships/image" Target="../media/image7.png"/><Relationship Id="rId15" Type="http://schemas.openxmlformats.org/officeDocument/2006/relationships/image" Target="../media/image359.png"/><Relationship Id="rId23" Type="http://schemas.openxmlformats.org/officeDocument/2006/relationships/image" Target="../media/image367.png"/><Relationship Id="rId10" Type="http://schemas.openxmlformats.org/officeDocument/2006/relationships/image" Target="../media/image354.png"/><Relationship Id="rId19" Type="http://schemas.openxmlformats.org/officeDocument/2006/relationships/image" Target="../media/image363.png"/><Relationship Id="rId4" Type="http://schemas.openxmlformats.org/officeDocument/2006/relationships/image" Target="../media/image2.png"/><Relationship Id="rId9" Type="http://schemas.openxmlformats.org/officeDocument/2006/relationships/image" Target="../media/image86.png"/><Relationship Id="rId14" Type="http://schemas.openxmlformats.org/officeDocument/2006/relationships/image" Target="../media/image358.png"/><Relationship Id="rId22" Type="http://schemas.openxmlformats.org/officeDocument/2006/relationships/image" Target="../media/image366.png"/></Relationships>
</file>

<file path=ppt/slides/_rels/slide28.xml.rels><?xml version="1.0" encoding="UTF-8" standalone="yes"?>
<Relationships xmlns="http://schemas.openxmlformats.org/package/2006/relationships"><Relationship Id="rId8" Type="http://schemas.openxmlformats.org/officeDocument/2006/relationships/image" Target="../media/image374.png"/><Relationship Id="rId13" Type="http://schemas.openxmlformats.org/officeDocument/2006/relationships/image" Target="../media/image379.png"/><Relationship Id="rId18" Type="http://schemas.openxmlformats.org/officeDocument/2006/relationships/image" Target="../media/image384.png"/><Relationship Id="rId3" Type="http://schemas.openxmlformats.org/officeDocument/2006/relationships/image" Target="../media/image2.png"/><Relationship Id="rId21" Type="http://schemas.openxmlformats.org/officeDocument/2006/relationships/image" Target="../media/image387.png"/><Relationship Id="rId7" Type="http://schemas.openxmlformats.org/officeDocument/2006/relationships/image" Target="../media/image373.png"/><Relationship Id="rId12" Type="http://schemas.openxmlformats.org/officeDocument/2006/relationships/image" Target="../media/image378.png"/><Relationship Id="rId17" Type="http://schemas.openxmlformats.org/officeDocument/2006/relationships/image" Target="../media/image383.png"/><Relationship Id="rId2" Type="http://schemas.openxmlformats.org/officeDocument/2006/relationships/notesSlide" Target="../notesSlides/notesSlide28.xml"/><Relationship Id="rId16" Type="http://schemas.openxmlformats.org/officeDocument/2006/relationships/image" Target="../media/image382.png"/><Relationship Id="rId20" Type="http://schemas.openxmlformats.org/officeDocument/2006/relationships/image" Target="../media/image386.png"/><Relationship Id="rId1" Type="http://schemas.openxmlformats.org/officeDocument/2006/relationships/slideLayout" Target="../slideLayouts/slideLayout1.xml"/><Relationship Id="rId6" Type="http://schemas.openxmlformats.org/officeDocument/2006/relationships/image" Target="../media/image372.png"/><Relationship Id="rId11" Type="http://schemas.openxmlformats.org/officeDocument/2006/relationships/image" Target="../media/image377.png"/><Relationship Id="rId24" Type="http://schemas.openxmlformats.org/officeDocument/2006/relationships/image" Target="../media/image155.png"/><Relationship Id="rId5" Type="http://schemas.openxmlformats.org/officeDocument/2006/relationships/image" Target="../media/image371.png"/><Relationship Id="rId15" Type="http://schemas.openxmlformats.org/officeDocument/2006/relationships/image" Target="../media/image381.png"/><Relationship Id="rId23" Type="http://schemas.openxmlformats.org/officeDocument/2006/relationships/image" Target="../media/image389.png"/><Relationship Id="rId10" Type="http://schemas.openxmlformats.org/officeDocument/2006/relationships/image" Target="../media/image376.png"/><Relationship Id="rId19" Type="http://schemas.openxmlformats.org/officeDocument/2006/relationships/image" Target="../media/image385.png"/><Relationship Id="rId4" Type="http://schemas.openxmlformats.org/officeDocument/2006/relationships/image" Target="../media/image7.png"/><Relationship Id="rId9" Type="http://schemas.openxmlformats.org/officeDocument/2006/relationships/image" Target="../media/image375.png"/><Relationship Id="rId14" Type="http://schemas.openxmlformats.org/officeDocument/2006/relationships/image" Target="../media/image380.png"/><Relationship Id="rId22" Type="http://schemas.openxmlformats.org/officeDocument/2006/relationships/image" Target="../media/image388.png"/></Relationships>
</file>

<file path=ppt/slides/_rels/slide29.xml.rels><?xml version="1.0" encoding="UTF-8" standalone="yes"?>
<Relationships xmlns="http://schemas.openxmlformats.org/package/2006/relationships"><Relationship Id="rId8" Type="http://schemas.openxmlformats.org/officeDocument/2006/relationships/image" Target="../media/image392.png"/><Relationship Id="rId13" Type="http://schemas.openxmlformats.org/officeDocument/2006/relationships/image" Target="../media/image397.png"/><Relationship Id="rId18" Type="http://schemas.openxmlformats.org/officeDocument/2006/relationships/image" Target="../media/image402.png"/><Relationship Id="rId3" Type="http://schemas.openxmlformats.org/officeDocument/2006/relationships/image" Target="../media/image1.png"/><Relationship Id="rId21" Type="http://schemas.openxmlformats.org/officeDocument/2006/relationships/image" Target="../media/image405.png"/><Relationship Id="rId7" Type="http://schemas.openxmlformats.org/officeDocument/2006/relationships/image" Target="../media/image391.png"/><Relationship Id="rId12" Type="http://schemas.openxmlformats.org/officeDocument/2006/relationships/image" Target="../media/image396.png"/><Relationship Id="rId17" Type="http://schemas.openxmlformats.org/officeDocument/2006/relationships/image" Target="../media/image401.png"/><Relationship Id="rId2" Type="http://schemas.openxmlformats.org/officeDocument/2006/relationships/notesSlide" Target="../notesSlides/notesSlide29.xml"/><Relationship Id="rId16" Type="http://schemas.openxmlformats.org/officeDocument/2006/relationships/image" Target="../media/image400.png"/><Relationship Id="rId20" Type="http://schemas.openxmlformats.org/officeDocument/2006/relationships/image" Target="../media/image404.png"/><Relationship Id="rId1" Type="http://schemas.openxmlformats.org/officeDocument/2006/relationships/slideLayout" Target="../slideLayouts/slideLayout1.xml"/><Relationship Id="rId6" Type="http://schemas.openxmlformats.org/officeDocument/2006/relationships/image" Target="../media/image390.png"/><Relationship Id="rId11" Type="http://schemas.openxmlformats.org/officeDocument/2006/relationships/image" Target="../media/image395.png"/><Relationship Id="rId5" Type="http://schemas.openxmlformats.org/officeDocument/2006/relationships/image" Target="../media/image7.png"/><Relationship Id="rId15" Type="http://schemas.openxmlformats.org/officeDocument/2006/relationships/image" Target="../media/image399.png"/><Relationship Id="rId23" Type="http://schemas.openxmlformats.org/officeDocument/2006/relationships/image" Target="../media/image407.png"/><Relationship Id="rId10" Type="http://schemas.openxmlformats.org/officeDocument/2006/relationships/image" Target="../media/image394.png"/><Relationship Id="rId19" Type="http://schemas.openxmlformats.org/officeDocument/2006/relationships/image" Target="../media/image403.png"/><Relationship Id="rId4" Type="http://schemas.openxmlformats.org/officeDocument/2006/relationships/image" Target="../media/image2.png"/><Relationship Id="rId9" Type="http://schemas.openxmlformats.org/officeDocument/2006/relationships/image" Target="../media/image393.png"/><Relationship Id="rId14" Type="http://schemas.openxmlformats.org/officeDocument/2006/relationships/image" Target="../media/image398.png"/><Relationship Id="rId22" Type="http://schemas.openxmlformats.org/officeDocument/2006/relationships/image" Target="../media/image406.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2.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7.png"/><Relationship Id="rId9" Type="http://schemas.openxmlformats.org/officeDocument/2006/relationships/image" Target="../media/image25.png"/><Relationship Id="rId14" Type="http://schemas.openxmlformats.org/officeDocument/2006/relationships/image" Target="../media/image30.png"/></Relationships>
</file>

<file path=ppt/slides/_rels/slide30.xml.rels><?xml version="1.0" encoding="UTF-8" standalone="yes"?>
<Relationships xmlns="http://schemas.openxmlformats.org/package/2006/relationships"><Relationship Id="rId8" Type="http://schemas.openxmlformats.org/officeDocument/2006/relationships/image" Target="../media/image410.png"/><Relationship Id="rId13" Type="http://schemas.openxmlformats.org/officeDocument/2006/relationships/image" Target="../media/image415.png"/><Relationship Id="rId18" Type="http://schemas.openxmlformats.org/officeDocument/2006/relationships/image" Target="../media/image420.png"/><Relationship Id="rId3" Type="http://schemas.openxmlformats.org/officeDocument/2006/relationships/image" Target="../media/image1.png"/><Relationship Id="rId21" Type="http://schemas.openxmlformats.org/officeDocument/2006/relationships/image" Target="../media/image423.png"/><Relationship Id="rId7" Type="http://schemas.openxmlformats.org/officeDocument/2006/relationships/image" Target="../media/image409.png"/><Relationship Id="rId12" Type="http://schemas.openxmlformats.org/officeDocument/2006/relationships/image" Target="../media/image414.png"/><Relationship Id="rId17" Type="http://schemas.openxmlformats.org/officeDocument/2006/relationships/image" Target="../media/image419.png"/><Relationship Id="rId2" Type="http://schemas.openxmlformats.org/officeDocument/2006/relationships/notesSlide" Target="../notesSlides/notesSlide30.xml"/><Relationship Id="rId16" Type="http://schemas.openxmlformats.org/officeDocument/2006/relationships/image" Target="../media/image418.png"/><Relationship Id="rId20" Type="http://schemas.openxmlformats.org/officeDocument/2006/relationships/image" Target="../media/image422.png"/><Relationship Id="rId1" Type="http://schemas.openxmlformats.org/officeDocument/2006/relationships/slideLayout" Target="../slideLayouts/slideLayout1.xml"/><Relationship Id="rId6" Type="http://schemas.openxmlformats.org/officeDocument/2006/relationships/image" Target="../media/image408.png"/><Relationship Id="rId11" Type="http://schemas.openxmlformats.org/officeDocument/2006/relationships/image" Target="../media/image413.png"/><Relationship Id="rId24" Type="http://schemas.openxmlformats.org/officeDocument/2006/relationships/image" Target="../media/image426.png"/><Relationship Id="rId5" Type="http://schemas.openxmlformats.org/officeDocument/2006/relationships/image" Target="../media/image171.png"/><Relationship Id="rId15" Type="http://schemas.openxmlformats.org/officeDocument/2006/relationships/image" Target="../media/image417.png"/><Relationship Id="rId23" Type="http://schemas.openxmlformats.org/officeDocument/2006/relationships/image" Target="../media/image425.png"/><Relationship Id="rId10" Type="http://schemas.openxmlformats.org/officeDocument/2006/relationships/image" Target="../media/image412.png"/><Relationship Id="rId19" Type="http://schemas.openxmlformats.org/officeDocument/2006/relationships/image" Target="../media/image421.png"/><Relationship Id="rId4" Type="http://schemas.openxmlformats.org/officeDocument/2006/relationships/image" Target="../media/image2.png"/><Relationship Id="rId9" Type="http://schemas.openxmlformats.org/officeDocument/2006/relationships/image" Target="../media/image411.png"/><Relationship Id="rId14" Type="http://schemas.openxmlformats.org/officeDocument/2006/relationships/image" Target="../media/image416.png"/><Relationship Id="rId22" Type="http://schemas.openxmlformats.org/officeDocument/2006/relationships/image" Target="../media/image424.png"/></Relationships>
</file>

<file path=ppt/slides/_rels/slide31.xml.rels><?xml version="1.0" encoding="UTF-8" standalone="yes"?>
<Relationships xmlns="http://schemas.openxmlformats.org/package/2006/relationships"><Relationship Id="rId13" Type="http://schemas.openxmlformats.org/officeDocument/2006/relationships/image" Target="../media/image434.png"/><Relationship Id="rId18" Type="http://schemas.openxmlformats.org/officeDocument/2006/relationships/image" Target="../media/image439.png"/><Relationship Id="rId26" Type="http://schemas.openxmlformats.org/officeDocument/2006/relationships/image" Target="../media/image447.png"/><Relationship Id="rId3" Type="http://schemas.openxmlformats.org/officeDocument/2006/relationships/image" Target="../media/image1.png"/><Relationship Id="rId21" Type="http://schemas.openxmlformats.org/officeDocument/2006/relationships/image" Target="../media/image442.png"/><Relationship Id="rId34" Type="http://schemas.openxmlformats.org/officeDocument/2006/relationships/image" Target="../media/image455.png"/><Relationship Id="rId7" Type="http://schemas.openxmlformats.org/officeDocument/2006/relationships/image" Target="../media/image428.png"/><Relationship Id="rId12" Type="http://schemas.openxmlformats.org/officeDocument/2006/relationships/image" Target="../media/image433.png"/><Relationship Id="rId17" Type="http://schemas.openxmlformats.org/officeDocument/2006/relationships/image" Target="../media/image438.png"/><Relationship Id="rId25" Type="http://schemas.openxmlformats.org/officeDocument/2006/relationships/image" Target="../media/image446.png"/><Relationship Id="rId33" Type="http://schemas.openxmlformats.org/officeDocument/2006/relationships/image" Target="../media/image454.png"/><Relationship Id="rId2" Type="http://schemas.openxmlformats.org/officeDocument/2006/relationships/notesSlide" Target="../notesSlides/notesSlide31.xml"/><Relationship Id="rId16" Type="http://schemas.openxmlformats.org/officeDocument/2006/relationships/image" Target="../media/image437.png"/><Relationship Id="rId20" Type="http://schemas.openxmlformats.org/officeDocument/2006/relationships/image" Target="../media/image441.png"/><Relationship Id="rId29" Type="http://schemas.openxmlformats.org/officeDocument/2006/relationships/image" Target="../media/image450.png"/><Relationship Id="rId1" Type="http://schemas.openxmlformats.org/officeDocument/2006/relationships/slideLayout" Target="../slideLayouts/slideLayout1.xml"/><Relationship Id="rId6" Type="http://schemas.openxmlformats.org/officeDocument/2006/relationships/image" Target="../media/image427.png"/><Relationship Id="rId11" Type="http://schemas.openxmlformats.org/officeDocument/2006/relationships/image" Target="../media/image432.png"/><Relationship Id="rId24" Type="http://schemas.openxmlformats.org/officeDocument/2006/relationships/image" Target="../media/image445.png"/><Relationship Id="rId32" Type="http://schemas.openxmlformats.org/officeDocument/2006/relationships/image" Target="../media/image453.png"/><Relationship Id="rId5" Type="http://schemas.openxmlformats.org/officeDocument/2006/relationships/image" Target="../media/image171.png"/><Relationship Id="rId15" Type="http://schemas.openxmlformats.org/officeDocument/2006/relationships/image" Target="../media/image436.png"/><Relationship Id="rId23" Type="http://schemas.openxmlformats.org/officeDocument/2006/relationships/image" Target="../media/image444.png"/><Relationship Id="rId28" Type="http://schemas.openxmlformats.org/officeDocument/2006/relationships/image" Target="../media/image449.png"/><Relationship Id="rId36" Type="http://schemas.openxmlformats.org/officeDocument/2006/relationships/image" Target="../media/image457.png"/><Relationship Id="rId10" Type="http://schemas.openxmlformats.org/officeDocument/2006/relationships/image" Target="../media/image431.png"/><Relationship Id="rId19" Type="http://schemas.openxmlformats.org/officeDocument/2006/relationships/image" Target="../media/image440.png"/><Relationship Id="rId31" Type="http://schemas.openxmlformats.org/officeDocument/2006/relationships/image" Target="../media/image452.png"/><Relationship Id="rId4" Type="http://schemas.openxmlformats.org/officeDocument/2006/relationships/image" Target="../media/image2.png"/><Relationship Id="rId9" Type="http://schemas.openxmlformats.org/officeDocument/2006/relationships/image" Target="../media/image430.png"/><Relationship Id="rId14" Type="http://schemas.openxmlformats.org/officeDocument/2006/relationships/image" Target="../media/image435.png"/><Relationship Id="rId22" Type="http://schemas.openxmlformats.org/officeDocument/2006/relationships/image" Target="../media/image443.png"/><Relationship Id="rId27" Type="http://schemas.openxmlformats.org/officeDocument/2006/relationships/image" Target="../media/image448.png"/><Relationship Id="rId30" Type="http://schemas.openxmlformats.org/officeDocument/2006/relationships/image" Target="../media/image451.png"/><Relationship Id="rId35" Type="http://schemas.openxmlformats.org/officeDocument/2006/relationships/image" Target="../media/image456.png"/><Relationship Id="rId8" Type="http://schemas.openxmlformats.org/officeDocument/2006/relationships/image" Target="../media/image429.png"/></Relationships>
</file>

<file path=ppt/slides/_rels/slide32.xml.rels><?xml version="1.0" encoding="UTF-8" standalone="yes"?>
<Relationships xmlns="http://schemas.openxmlformats.org/package/2006/relationships"><Relationship Id="rId8" Type="http://schemas.openxmlformats.org/officeDocument/2006/relationships/image" Target="../media/image461.png"/><Relationship Id="rId13" Type="http://schemas.openxmlformats.org/officeDocument/2006/relationships/image" Target="../media/image466.png"/><Relationship Id="rId18" Type="http://schemas.openxmlformats.org/officeDocument/2006/relationships/image" Target="../media/image470.png"/><Relationship Id="rId26" Type="http://schemas.openxmlformats.org/officeDocument/2006/relationships/image" Target="../media/image478.png"/><Relationship Id="rId3" Type="http://schemas.openxmlformats.org/officeDocument/2006/relationships/image" Target="../media/image2.png"/><Relationship Id="rId21" Type="http://schemas.openxmlformats.org/officeDocument/2006/relationships/image" Target="../media/image473.png"/><Relationship Id="rId7" Type="http://schemas.openxmlformats.org/officeDocument/2006/relationships/image" Target="../media/image460.png"/><Relationship Id="rId12" Type="http://schemas.openxmlformats.org/officeDocument/2006/relationships/image" Target="../media/image465.png"/><Relationship Id="rId17" Type="http://schemas.openxmlformats.org/officeDocument/2006/relationships/image" Target="../media/image469.png"/><Relationship Id="rId25" Type="http://schemas.openxmlformats.org/officeDocument/2006/relationships/image" Target="../media/image477.png"/><Relationship Id="rId2" Type="http://schemas.openxmlformats.org/officeDocument/2006/relationships/notesSlide" Target="../notesSlides/notesSlide32.xml"/><Relationship Id="rId16" Type="http://schemas.openxmlformats.org/officeDocument/2006/relationships/image" Target="../media/image468.png"/><Relationship Id="rId20" Type="http://schemas.openxmlformats.org/officeDocument/2006/relationships/image" Target="../media/image472.png"/><Relationship Id="rId29" Type="http://schemas.openxmlformats.org/officeDocument/2006/relationships/image" Target="../media/image325.png"/><Relationship Id="rId1" Type="http://schemas.openxmlformats.org/officeDocument/2006/relationships/slideLayout" Target="../slideLayouts/slideLayout1.xml"/><Relationship Id="rId6" Type="http://schemas.openxmlformats.org/officeDocument/2006/relationships/image" Target="../media/image459.png"/><Relationship Id="rId11" Type="http://schemas.openxmlformats.org/officeDocument/2006/relationships/image" Target="../media/image464.png"/><Relationship Id="rId24" Type="http://schemas.openxmlformats.org/officeDocument/2006/relationships/image" Target="../media/image476.png"/><Relationship Id="rId5" Type="http://schemas.openxmlformats.org/officeDocument/2006/relationships/image" Target="../media/image458.png"/><Relationship Id="rId15" Type="http://schemas.openxmlformats.org/officeDocument/2006/relationships/image" Target="../media/image155.png"/><Relationship Id="rId23" Type="http://schemas.openxmlformats.org/officeDocument/2006/relationships/image" Target="../media/image475.png"/><Relationship Id="rId28" Type="http://schemas.openxmlformats.org/officeDocument/2006/relationships/image" Target="../media/image480.png"/><Relationship Id="rId10" Type="http://schemas.openxmlformats.org/officeDocument/2006/relationships/image" Target="../media/image463.png"/><Relationship Id="rId19" Type="http://schemas.openxmlformats.org/officeDocument/2006/relationships/image" Target="../media/image471.png"/><Relationship Id="rId31" Type="http://schemas.openxmlformats.org/officeDocument/2006/relationships/image" Target="../media/image482.png"/><Relationship Id="rId4" Type="http://schemas.openxmlformats.org/officeDocument/2006/relationships/image" Target="../media/image7.png"/><Relationship Id="rId9" Type="http://schemas.openxmlformats.org/officeDocument/2006/relationships/image" Target="../media/image462.png"/><Relationship Id="rId14" Type="http://schemas.openxmlformats.org/officeDocument/2006/relationships/image" Target="../media/image467.png"/><Relationship Id="rId22" Type="http://schemas.openxmlformats.org/officeDocument/2006/relationships/image" Target="../media/image474.png"/><Relationship Id="rId27" Type="http://schemas.openxmlformats.org/officeDocument/2006/relationships/image" Target="../media/image479.png"/><Relationship Id="rId30" Type="http://schemas.openxmlformats.org/officeDocument/2006/relationships/image" Target="../media/image481.png"/></Relationships>
</file>

<file path=ppt/slides/_rels/slide33.xml.rels><?xml version="1.0" encoding="UTF-8" standalone="yes"?>
<Relationships xmlns="http://schemas.openxmlformats.org/package/2006/relationships"><Relationship Id="rId8" Type="http://schemas.openxmlformats.org/officeDocument/2006/relationships/image" Target="../media/image486.png"/><Relationship Id="rId13" Type="http://schemas.openxmlformats.org/officeDocument/2006/relationships/image" Target="../media/image491.png"/><Relationship Id="rId18" Type="http://schemas.openxmlformats.org/officeDocument/2006/relationships/image" Target="../media/image496.png"/><Relationship Id="rId3" Type="http://schemas.openxmlformats.org/officeDocument/2006/relationships/image" Target="../media/image2.png"/><Relationship Id="rId7" Type="http://schemas.openxmlformats.org/officeDocument/2006/relationships/image" Target="../media/image485.png"/><Relationship Id="rId12" Type="http://schemas.openxmlformats.org/officeDocument/2006/relationships/image" Target="../media/image490.png"/><Relationship Id="rId17" Type="http://schemas.openxmlformats.org/officeDocument/2006/relationships/image" Target="../media/image495.png"/><Relationship Id="rId2" Type="http://schemas.openxmlformats.org/officeDocument/2006/relationships/notesSlide" Target="../notesSlides/notesSlide33.xml"/><Relationship Id="rId16" Type="http://schemas.openxmlformats.org/officeDocument/2006/relationships/image" Target="../media/image494.png"/><Relationship Id="rId20" Type="http://schemas.openxmlformats.org/officeDocument/2006/relationships/image" Target="../media/image498.png"/><Relationship Id="rId1" Type="http://schemas.openxmlformats.org/officeDocument/2006/relationships/slideLayout" Target="../slideLayouts/slideLayout1.xml"/><Relationship Id="rId6" Type="http://schemas.openxmlformats.org/officeDocument/2006/relationships/image" Target="../media/image484.png"/><Relationship Id="rId11" Type="http://schemas.openxmlformats.org/officeDocument/2006/relationships/image" Target="../media/image489.png"/><Relationship Id="rId5" Type="http://schemas.openxmlformats.org/officeDocument/2006/relationships/image" Target="../media/image483.png"/><Relationship Id="rId15" Type="http://schemas.openxmlformats.org/officeDocument/2006/relationships/image" Target="../media/image493.png"/><Relationship Id="rId10" Type="http://schemas.openxmlformats.org/officeDocument/2006/relationships/image" Target="../media/image488.png"/><Relationship Id="rId19" Type="http://schemas.openxmlformats.org/officeDocument/2006/relationships/image" Target="../media/image497.png"/><Relationship Id="rId4" Type="http://schemas.openxmlformats.org/officeDocument/2006/relationships/image" Target="../media/image7.png"/><Relationship Id="rId9" Type="http://schemas.openxmlformats.org/officeDocument/2006/relationships/image" Target="../media/image487.png"/><Relationship Id="rId14" Type="http://schemas.openxmlformats.org/officeDocument/2006/relationships/image" Target="../media/image492.png"/></Relationships>
</file>

<file path=ppt/slides/_rels/slide34.xml.rels><?xml version="1.0" encoding="UTF-8" standalone="yes"?>
<Relationships xmlns="http://schemas.openxmlformats.org/package/2006/relationships"><Relationship Id="rId8" Type="http://schemas.openxmlformats.org/officeDocument/2006/relationships/image" Target="../media/image502.png"/><Relationship Id="rId13" Type="http://schemas.openxmlformats.org/officeDocument/2006/relationships/image" Target="../media/image507.png"/><Relationship Id="rId3" Type="http://schemas.openxmlformats.org/officeDocument/2006/relationships/image" Target="../media/image2.png"/><Relationship Id="rId7" Type="http://schemas.openxmlformats.org/officeDocument/2006/relationships/image" Target="../media/image501.png"/><Relationship Id="rId12" Type="http://schemas.openxmlformats.org/officeDocument/2006/relationships/image" Target="../media/image506.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500.png"/><Relationship Id="rId11" Type="http://schemas.openxmlformats.org/officeDocument/2006/relationships/image" Target="../media/image505.png"/><Relationship Id="rId5" Type="http://schemas.openxmlformats.org/officeDocument/2006/relationships/image" Target="../media/image499.png"/><Relationship Id="rId10" Type="http://schemas.openxmlformats.org/officeDocument/2006/relationships/image" Target="../media/image504.png"/><Relationship Id="rId4" Type="http://schemas.openxmlformats.org/officeDocument/2006/relationships/image" Target="../media/image171.png"/><Relationship Id="rId9" Type="http://schemas.openxmlformats.org/officeDocument/2006/relationships/image" Target="../media/image503.png"/><Relationship Id="rId14" Type="http://schemas.openxmlformats.org/officeDocument/2006/relationships/image" Target="../media/image508.png"/></Relationships>
</file>

<file path=ppt/slides/_rels/slide35.xml.rels><?xml version="1.0" encoding="UTF-8" standalone="yes"?>
<Relationships xmlns="http://schemas.openxmlformats.org/package/2006/relationships"><Relationship Id="rId8" Type="http://schemas.openxmlformats.org/officeDocument/2006/relationships/image" Target="../media/image510.png"/><Relationship Id="rId13" Type="http://schemas.openxmlformats.org/officeDocument/2006/relationships/image" Target="../media/image515.png"/><Relationship Id="rId3" Type="http://schemas.openxmlformats.org/officeDocument/2006/relationships/image" Target="../media/image1.png"/><Relationship Id="rId7" Type="http://schemas.openxmlformats.org/officeDocument/2006/relationships/image" Target="../media/image331.png"/><Relationship Id="rId12" Type="http://schemas.openxmlformats.org/officeDocument/2006/relationships/image" Target="../media/image514.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509.png"/><Relationship Id="rId11" Type="http://schemas.openxmlformats.org/officeDocument/2006/relationships/image" Target="../media/image513.png"/><Relationship Id="rId5" Type="http://schemas.openxmlformats.org/officeDocument/2006/relationships/image" Target="../media/image7.png"/><Relationship Id="rId15" Type="http://schemas.openxmlformats.org/officeDocument/2006/relationships/image" Target="../media/image517.png"/><Relationship Id="rId10" Type="http://schemas.openxmlformats.org/officeDocument/2006/relationships/image" Target="../media/image512.png"/><Relationship Id="rId4" Type="http://schemas.openxmlformats.org/officeDocument/2006/relationships/image" Target="../media/image2.png"/><Relationship Id="rId9" Type="http://schemas.openxmlformats.org/officeDocument/2006/relationships/image" Target="../media/image511.png"/><Relationship Id="rId14" Type="http://schemas.openxmlformats.org/officeDocument/2006/relationships/image" Target="../media/image516.png"/></Relationships>
</file>

<file path=ppt/slides/_rels/slide36.xml.rels><?xml version="1.0" encoding="UTF-8" standalone="yes"?>
<Relationships xmlns="http://schemas.openxmlformats.org/package/2006/relationships"><Relationship Id="rId8" Type="http://schemas.openxmlformats.org/officeDocument/2006/relationships/image" Target="../media/image520.png"/><Relationship Id="rId13" Type="http://schemas.openxmlformats.org/officeDocument/2006/relationships/image" Target="../media/image525.png"/><Relationship Id="rId3" Type="http://schemas.openxmlformats.org/officeDocument/2006/relationships/image" Target="../media/image1.png"/><Relationship Id="rId7" Type="http://schemas.openxmlformats.org/officeDocument/2006/relationships/image" Target="../media/image519.png"/><Relationship Id="rId12" Type="http://schemas.openxmlformats.org/officeDocument/2006/relationships/image" Target="../media/image524.png"/><Relationship Id="rId2" Type="http://schemas.openxmlformats.org/officeDocument/2006/relationships/notesSlide" Target="../notesSlides/notesSlide36.xml"/><Relationship Id="rId16" Type="http://schemas.openxmlformats.org/officeDocument/2006/relationships/image" Target="../media/image155.png"/><Relationship Id="rId1" Type="http://schemas.openxmlformats.org/officeDocument/2006/relationships/slideLayout" Target="../slideLayouts/slideLayout1.xml"/><Relationship Id="rId6" Type="http://schemas.openxmlformats.org/officeDocument/2006/relationships/image" Target="../media/image518.png"/><Relationship Id="rId11" Type="http://schemas.openxmlformats.org/officeDocument/2006/relationships/image" Target="../media/image523.png"/><Relationship Id="rId5" Type="http://schemas.openxmlformats.org/officeDocument/2006/relationships/image" Target="../media/image7.png"/><Relationship Id="rId15" Type="http://schemas.openxmlformats.org/officeDocument/2006/relationships/image" Target="../media/image527.png"/><Relationship Id="rId10" Type="http://schemas.openxmlformats.org/officeDocument/2006/relationships/image" Target="../media/image522.png"/><Relationship Id="rId4" Type="http://schemas.openxmlformats.org/officeDocument/2006/relationships/image" Target="../media/image2.png"/><Relationship Id="rId9" Type="http://schemas.openxmlformats.org/officeDocument/2006/relationships/image" Target="../media/image521.png"/><Relationship Id="rId14" Type="http://schemas.openxmlformats.org/officeDocument/2006/relationships/image" Target="../media/image526.png"/></Relationships>
</file>

<file path=ppt/slides/_rels/slide37.xml.rels><?xml version="1.0" encoding="UTF-8" standalone="yes"?>
<Relationships xmlns="http://schemas.openxmlformats.org/package/2006/relationships"><Relationship Id="rId13" Type="http://schemas.openxmlformats.org/officeDocument/2006/relationships/image" Target="../media/image536.png"/><Relationship Id="rId18" Type="http://schemas.openxmlformats.org/officeDocument/2006/relationships/image" Target="../media/image541.png"/><Relationship Id="rId26" Type="http://schemas.openxmlformats.org/officeDocument/2006/relationships/image" Target="../media/image549.png"/><Relationship Id="rId3" Type="http://schemas.openxmlformats.org/officeDocument/2006/relationships/image" Target="../media/image2.png"/><Relationship Id="rId21" Type="http://schemas.openxmlformats.org/officeDocument/2006/relationships/image" Target="../media/image544.png"/><Relationship Id="rId7" Type="http://schemas.openxmlformats.org/officeDocument/2006/relationships/image" Target="../media/image530.png"/><Relationship Id="rId12" Type="http://schemas.openxmlformats.org/officeDocument/2006/relationships/image" Target="../media/image535.png"/><Relationship Id="rId17" Type="http://schemas.openxmlformats.org/officeDocument/2006/relationships/image" Target="../media/image540.png"/><Relationship Id="rId25" Type="http://schemas.openxmlformats.org/officeDocument/2006/relationships/image" Target="../media/image548.png"/><Relationship Id="rId33" Type="http://schemas.openxmlformats.org/officeDocument/2006/relationships/image" Target="../media/image556.png"/><Relationship Id="rId2" Type="http://schemas.openxmlformats.org/officeDocument/2006/relationships/notesSlide" Target="../notesSlides/notesSlide37.xml"/><Relationship Id="rId16" Type="http://schemas.openxmlformats.org/officeDocument/2006/relationships/image" Target="../media/image539.png"/><Relationship Id="rId20" Type="http://schemas.openxmlformats.org/officeDocument/2006/relationships/image" Target="../media/image543.png"/><Relationship Id="rId29" Type="http://schemas.openxmlformats.org/officeDocument/2006/relationships/image" Target="../media/image552.png"/><Relationship Id="rId1" Type="http://schemas.openxmlformats.org/officeDocument/2006/relationships/slideLayout" Target="../slideLayouts/slideLayout1.xml"/><Relationship Id="rId6" Type="http://schemas.openxmlformats.org/officeDocument/2006/relationships/image" Target="../media/image529.png"/><Relationship Id="rId11" Type="http://schemas.openxmlformats.org/officeDocument/2006/relationships/image" Target="../media/image534.png"/><Relationship Id="rId24" Type="http://schemas.openxmlformats.org/officeDocument/2006/relationships/image" Target="../media/image547.png"/><Relationship Id="rId32" Type="http://schemas.openxmlformats.org/officeDocument/2006/relationships/image" Target="../media/image555.png"/><Relationship Id="rId5" Type="http://schemas.openxmlformats.org/officeDocument/2006/relationships/image" Target="../media/image528.png"/><Relationship Id="rId15" Type="http://schemas.openxmlformats.org/officeDocument/2006/relationships/image" Target="../media/image538.png"/><Relationship Id="rId23" Type="http://schemas.openxmlformats.org/officeDocument/2006/relationships/image" Target="../media/image546.png"/><Relationship Id="rId28" Type="http://schemas.openxmlformats.org/officeDocument/2006/relationships/image" Target="../media/image551.png"/><Relationship Id="rId10" Type="http://schemas.openxmlformats.org/officeDocument/2006/relationships/image" Target="../media/image533.png"/><Relationship Id="rId19" Type="http://schemas.openxmlformats.org/officeDocument/2006/relationships/image" Target="../media/image542.png"/><Relationship Id="rId31" Type="http://schemas.openxmlformats.org/officeDocument/2006/relationships/image" Target="../media/image554.png"/><Relationship Id="rId4" Type="http://schemas.openxmlformats.org/officeDocument/2006/relationships/image" Target="../media/image7.png"/><Relationship Id="rId9" Type="http://schemas.openxmlformats.org/officeDocument/2006/relationships/image" Target="../media/image532.png"/><Relationship Id="rId14" Type="http://schemas.openxmlformats.org/officeDocument/2006/relationships/image" Target="../media/image537.png"/><Relationship Id="rId22" Type="http://schemas.openxmlformats.org/officeDocument/2006/relationships/image" Target="../media/image545.png"/><Relationship Id="rId27" Type="http://schemas.openxmlformats.org/officeDocument/2006/relationships/image" Target="../media/image550.png"/><Relationship Id="rId30" Type="http://schemas.openxmlformats.org/officeDocument/2006/relationships/image" Target="../media/image553.png"/><Relationship Id="rId8" Type="http://schemas.openxmlformats.org/officeDocument/2006/relationships/image" Target="../media/image531.png"/></Relationships>
</file>

<file path=ppt/slides/_rels/slide38.xml.rels><?xml version="1.0" encoding="UTF-8" standalone="yes"?>
<Relationships xmlns="http://schemas.openxmlformats.org/package/2006/relationships"><Relationship Id="rId13" Type="http://schemas.openxmlformats.org/officeDocument/2006/relationships/image" Target="../media/image565.png"/><Relationship Id="rId18" Type="http://schemas.openxmlformats.org/officeDocument/2006/relationships/image" Target="../media/image569.png"/><Relationship Id="rId26" Type="http://schemas.openxmlformats.org/officeDocument/2006/relationships/image" Target="../media/image577.png"/><Relationship Id="rId39" Type="http://schemas.openxmlformats.org/officeDocument/2006/relationships/image" Target="../media/image590.png"/><Relationship Id="rId21" Type="http://schemas.openxmlformats.org/officeDocument/2006/relationships/image" Target="../media/image572.png"/><Relationship Id="rId34" Type="http://schemas.openxmlformats.org/officeDocument/2006/relationships/image" Target="../media/image585.png"/><Relationship Id="rId7" Type="http://schemas.openxmlformats.org/officeDocument/2006/relationships/image" Target="../media/image559.png"/><Relationship Id="rId2" Type="http://schemas.openxmlformats.org/officeDocument/2006/relationships/notesSlide" Target="../notesSlides/notesSlide38.xml"/><Relationship Id="rId16" Type="http://schemas.openxmlformats.org/officeDocument/2006/relationships/image" Target="../media/image342.png"/><Relationship Id="rId20" Type="http://schemas.openxmlformats.org/officeDocument/2006/relationships/image" Target="../media/image571.png"/><Relationship Id="rId29" Type="http://schemas.openxmlformats.org/officeDocument/2006/relationships/image" Target="../media/image580.png"/><Relationship Id="rId41" Type="http://schemas.openxmlformats.org/officeDocument/2006/relationships/image" Target="../media/image592.png"/><Relationship Id="rId1" Type="http://schemas.openxmlformats.org/officeDocument/2006/relationships/slideLayout" Target="../slideLayouts/slideLayout1.xml"/><Relationship Id="rId6" Type="http://schemas.openxmlformats.org/officeDocument/2006/relationships/image" Target="../media/image558.png"/><Relationship Id="rId11" Type="http://schemas.openxmlformats.org/officeDocument/2006/relationships/image" Target="../media/image563.png"/><Relationship Id="rId24" Type="http://schemas.openxmlformats.org/officeDocument/2006/relationships/image" Target="../media/image575.png"/><Relationship Id="rId32" Type="http://schemas.openxmlformats.org/officeDocument/2006/relationships/image" Target="../media/image583.png"/><Relationship Id="rId37" Type="http://schemas.openxmlformats.org/officeDocument/2006/relationships/image" Target="../media/image588.png"/><Relationship Id="rId40" Type="http://schemas.openxmlformats.org/officeDocument/2006/relationships/image" Target="../media/image591.png"/><Relationship Id="rId5" Type="http://schemas.openxmlformats.org/officeDocument/2006/relationships/image" Target="../media/image557.png"/><Relationship Id="rId15" Type="http://schemas.openxmlformats.org/officeDocument/2006/relationships/image" Target="../media/image567.png"/><Relationship Id="rId23" Type="http://schemas.openxmlformats.org/officeDocument/2006/relationships/image" Target="../media/image574.png"/><Relationship Id="rId28" Type="http://schemas.openxmlformats.org/officeDocument/2006/relationships/image" Target="../media/image579.png"/><Relationship Id="rId36" Type="http://schemas.openxmlformats.org/officeDocument/2006/relationships/image" Target="../media/image587.png"/><Relationship Id="rId10" Type="http://schemas.openxmlformats.org/officeDocument/2006/relationships/image" Target="../media/image562.png"/><Relationship Id="rId19" Type="http://schemas.openxmlformats.org/officeDocument/2006/relationships/image" Target="../media/image570.png"/><Relationship Id="rId31" Type="http://schemas.openxmlformats.org/officeDocument/2006/relationships/image" Target="../media/image582.png"/><Relationship Id="rId4" Type="http://schemas.openxmlformats.org/officeDocument/2006/relationships/image" Target="../media/image171.png"/><Relationship Id="rId9" Type="http://schemas.openxmlformats.org/officeDocument/2006/relationships/image" Target="../media/image561.png"/><Relationship Id="rId14" Type="http://schemas.openxmlformats.org/officeDocument/2006/relationships/image" Target="../media/image566.png"/><Relationship Id="rId22" Type="http://schemas.openxmlformats.org/officeDocument/2006/relationships/image" Target="../media/image573.png"/><Relationship Id="rId27" Type="http://schemas.openxmlformats.org/officeDocument/2006/relationships/image" Target="../media/image578.png"/><Relationship Id="rId30" Type="http://schemas.openxmlformats.org/officeDocument/2006/relationships/image" Target="../media/image581.png"/><Relationship Id="rId35" Type="http://schemas.openxmlformats.org/officeDocument/2006/relationships/image" Target="../media/image586.png"/><Relationship Id="rId8" Type="http://schemas.openxmlformats.org/officeDocument/2006/relationships/image" Target="../media/image560.png"/><Relationship Id="rId3" Type="http://schemas.openxmlformats.org/officeDocument/2006/relationships/image" Target="../media/image2.png"/><Relationship Id="rId12" Type="http://schemas.openxmlformats.org/officeDocument/2006/relationships/image" Target="../media/image564.png"/><Relationship Id="rId17" Type="http://schemas.openxmlformats.org/officeDocument/2006/relationships/image" Target="../media/image568.png"/><Relationship Id="rId25" Type="http://schemas.openxmlformats.org/officeDocument/2006/relationships/image" Target="../media/image576.png"/><Relationship Id="rId33" Type="http://schemas.openxmlformats.org/officeDocument/2006/relationships/image" Target="../media/image584.png"/><Relationship Id="rId38" Type="http://schemas.openxmlformats.org/officeDocument/2006/relationships/image" Target="../media/image589.png"/></Relationships>
</file>

<file path=ppt/slides/_rels/slide39.xml.rels><?xml version="1.0" encoding="UTF-8" standalone="yes"?>
<Relationships xmlns="http://schemas.openxmlformats.org/package/2006/relationships"><Relationship Id="rId8" Type="http://schemas.openxmlformats.org/officeDocument/2006/relationships/image" Target="../media/image596.png"/><Relationship Id="rId13" Type="http://schemas.openxmlformats.org/officeDocument/2006/relationships/image" Target="../media/image600.png"/><Relationship Id="rId18" Type="http://schemas.openxmlformats.org/officeDocument/2006/relationships/image" Target="../media/image605.png"/><Relationship Id="rId3" Type="http://schemas.openxmlformats.org/officeDocument/2006/relationships/image" Target="../media/image2.png"/><Relationship Id="rId21" Type="http://schemas.openxmlformats.org/officeDocument/2006/relationships/image" Target="../media/image608.png"/><Relationship Id="rId7" Type="http://schemas.openxmlformats.org/officeDocument/2006/relationships/image" Target="../media/image595.png"/><Relationship Id="rId12" Type="http://schemas.openxmlformats.org/officeDocument/2006/relationships/image" Target="../media/image354.png"/><Relationship Id="rId17" Type="http://schemas.openxmlformats.org/officeDocument/2006/relationships/image" Target="../media/image604.png"/><Relationship Id="rId2" Type="http://schemas.openxmlformats.org/officeDocument/2006/relationships/notesSlide" Target="../notesSlides/notesSlide39.xml"/><Relationship Id="rId16" Type="http://schemas.openxmlformats.org/officeDocument/2006/relationships/image" Target="../media/image603.png"/><Relationship Id="rId20" Type="http://schemas.openxmlformats.org/officeDocument/2006/relationships/image" Target="../media/image607.png"/><Relationship Id="rId1" Type="http://schemas.openxmlformats.org/officeDocument/2006/relationships/slideLayout" Target="../slideLayouts/slideLayout1.xml"/><Relationship Id="rId6" Type="http://schemas.openxmlformats.org/officeDocument/2006/relationships/image" Target="../media/image594.png"/><Relationship Id="rId11" Type="http://schemas.openxmlformats.org/officeDocument/2006/relationships/image" Target="../media/image599.png"/><Relationship Id="rId24" Type="http://schemas.openxmlformats.org/officeDocument/2006/relationships/image" Target="../media/image611.png"/><Relationship Id="rId5" Type="http://schemas.openxmlformats.org/officeDocument/2006/relationships/image" Target="../media/image593.png"/><Relationship Id="rId15" Type="http://schemas.openxmlformats.org/officeDocument/2006/relationships/image" Target="../media/image602.png"/><Relationship Id="rId23" Type="http://schemas.openxmlformats.org/officeDocument/2006/relationships/image" Target="../media/image610.png"/><Relationship Id="rId10" Type="http://schemas.openxmlformats.org/officeDocument/2006/relationships/image" Target="../media/image598.png"/><Relationship Id="rId19" Type="http://schemas.openxmlformats.org/officeDocument/2006/relationships/image" Target="../media/image606.png"/><Relationship Id="rId4" Type="http://schemas.openxmlformats.org/officeDocument/2006/relationships/image" Target="../media/image7.png"/><Relationship Id="rId9" Type="http://schemas.openxmlformats.org/officeDocument/2006/relationships/image" Target="../media/image597.png"/><Relationship Id="rId14" Type="http://schemas.openxmlformats.org/officeDocument/2006/relationships/image" Target="../media/image601.png"/><Relationship Id="rId22" Type="http://schemas.openxmlformats.org/officeDocument/2006/relationships/image" Target="../media/image609.png"/></Relationships>
</file>

<file path=ppt/slides/_rels/slide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7.png"/><Relationship Id="rId9" Type="http://schemas.openxmlformats.org/officeDocument/2006/relationships/image" Target="../media/image36.png"/></Relationships>
</file>

<file path=ppt/slides/_rels/slide40.xml.rels><?xml version="1.0" encoding="UTF-8" standalone="yes"?>
<Relationships xmlns="http://schemas.openxmlformats.org/package/2006/relationships"><Relationship Id="rId8" Type="http://schemas.openxmlformats.org/officeDocument/2006/relationships/image" Target="../media/image615.png"/><Relationship Id="rId13" Type="http://schemas.openxmlformats.org/officeDocument/2006/relationships/image" Target="../media/image620.png"/><Relationship Id="rId18" Type="http://schemas.openxmlformats.org/officeDocument/2006/relationships/image" Target="../media/image625.png"/><Relationship Id="rId3" Type="http://schemas.openxmlformats.org/officeDocument/2006/relationships/image" Target="../media/image2.png"/><Relationship Id="rId7" Type="http://schemas.openxmlformats.org/officeDocument/2006/relationships/image" Target="../media/image614.png"/><Relationship Id="rId12" Type="http://schemas.openxmlformats.org/officeDocument/2006/relationships/image" Target="../media/image619.png"/><Relationship Id="rId17" Type="http://schemas.openxmlformats.org/officeDocument/2006/relationships/image" Target="../media/image624.png"/><Relationship Id="rId2" Type="http://schemas.openxmlformats.org/officeDocument/2006/relationships/notesSlide" Target="../notesSlides/notesSlide40.xml"/><Relationship Id="rId16" Type="http://schemas.openxmlformats.org/officeDocument/2006/relationships/image" Target="../media/image623.png"/><Relationship Id="rId1" Type="http://schemas.openxmlformats.org/officeDocument/2006/relationships/slideLayout" Target="../slideLayouts/slideLayout1.xml"/><Relationship Id="rId6" Type="http://schemas.openxmlformats.org/officeDocument/2006/relationships/image" Target="../media/image613.png"/><Relationship Id="rId11" Type="http://schemas.openxmlformats.org/officeDocument/2006/relationships/image" Target="../media/image618.png"/><Relationship Id="rId5" Type="http://schemas.openxmlformats.org/officeDocument/2006/relationships/image" Target="../media/image612.png"/><Relationship Id="rId15" Type="http://schemas.openxmlformats.org/officeDocument/2006/relationships/image" Target="../media/image622.png"/><Relationship Id="rId10" Type="http://schemas.openxmlformats.org/officeDocument/2006/relationships/image" Target="../media/image617.png"/><Relationship Id="rId4" Type="http://schemas.openxmlformats.org/officeDocument/2006/relationships/image" Target="../media/image7.png"/><Relationship Id="rId9" Type="http://schemas.openxmlformats.org/officeDocument/2006/relationships/image" Target="../media/image616.png"/><Relationship Id="rId14" Type="http://schemas.openxmlformats.org/officeDocument/2006/relationships/image" Target="../media/image621.png"/></Relationships>
</file>

<file path=ppt/slides/_rels/slide5.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image" Target="../media/image51.png"/><Relationship Id="rId10" Type="http://schemas.openxmlformats.org/officeDocument/2006/relationships/image" Target="../media/image46.png"/><Relationship Id="rId4" Type="http://schemas.openxmlformats.org/officeDocument/2006/relationships/image" Target="../media/image7.png"/><Relationship Id="rId9" Type="http://schemas.openxmlformats.org/officeDocument/2006/relationships/image" Target="../media/image45.png"/><Relationship Id="rId14" Type="http://schemas.openxmlformats.org/officeDocument/2006/relationships/image" Target="../media/image50.png"/></Relationships>
</file>

<file path=ppt/slides/_rels/slide6.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image" Target="../media/image2.png"/><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5" Type="http://schemas.openxmlformats.org/officeDocument/2006/relationships/image" Target="../media/image62.png"/><Relationship Id="rId10" Type="http://schemas.openxmlformats.org/officeDocument/2006/relationships/image" Target="../media/image57.png"/><Relationship Id="rId4" Type="http://schemas.openxmlformats.org/officeDocument/2006/relationships/image" Target="../media/image7.png"/><Relationship Id="rId9" Type="http://schemas.openxmlformats.org/officeDocument/2006/relationships/image" Target="../media/image56.png"/><Relationship Id="rId14" Type="http://schemas.openxmlformats.org/officeDocument/2006/relationships/image" Target="../media/image61.png"/></Relationships>
</file>

<file path=ppt/slides/_rels/slide7.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31.png"/><Relationship Id="rId3" Type="http://schemas.openxmlformats.org/officeDocument/2006/relationships/image" Target="../media/image1.pn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notesSlide" Target="../notesSlides/notesSlide7.xml"/><Relationship Id="rId16" Type="http://schemas.openxmlformats.org/officeDocument/2006/relationships/image" Target="../media/image72.png"/><Relationship Id="rId1" Type="http://schemas.openxmlformats.org/officeDocument/2006/relationships/slideLayout" Target="../slideLayouts/slideLayout1.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7.png"/><Relationship Id="rId15" Type="http://schemas.openxmlformats.org/officeDocument/2006/relationships/image" Target="../media/image71.png"/><Relationship Id="rId10" Type="http://schemas.openxmlformats.org/officeDocument/2006/relationships/image" Target="../media/image67.png"/><Relationship Id="rId4" Type="http://schemas.openxmlformats.org/officeDocument/2006/relationships/image" Target="../media/image2.png"/><Relationship Id="rId9" Type="http://schemas.openxmlformats.org/officeDocument/2006/relationships/image" Target="../media/image66.png"/><Relationship Id="rId14" Type="http://schemas.openxmlformats.org/officeDocument/2006/relationships/image" Target="../media/image70.png"/></Relationships>
</file>

<file path=ppt/slides/_rels/slide8.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3" Type="http://schemas.openxmlformats.org/officeDocument/2006/relationships/image" Target="../media/image2.png"/><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png"/><Relationship Id="rId9" Type="http://schemas.openxmlformats.org/officeDocument/2006/relationships/image" Target="../media/image77.png"/><Relationship Id="rId14" Type="http://schemas.openxmlformats.org/officeDocument/2006/relationships/image" Target="../media/image82.png"/></Relationships>
</file>

<file path=ppt/slides/_rels/slide9.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90.png"/><Relationship Id="rId3" Type="http://schemas.openxmlformats.org/officeDocument/2006/relationships/image" Target="../media/image1.png"/><Relationship Id="rId7" Type="http://schemas.openxmlformats.org/officeDocument/2006/relationships/image" Target="../media/image84.png"/><Relationship Id="rId12" Type="http://schemas.openxmlformats.org/officeDocument/2006/relationships/image" Target="../media/image89.png"/><Relationship Id="rId17" Type="http://schemas.openxmlformats.org/officeDocument/2006/relationships/image" Target="../media/image94.png"/><Relationship Id="rId2" Type="http://schemas.openxmlformats.org/officeDocument/2006/relationships/notesSlide" Target="../notesSlides/notesSlide9.xml"/><Relationship Id="rId16" Type="http://schemas.openxmlformats.org/officeDocument/2006/relationships/image" Target="../media/image93.png"/><Relationship Id="rId1" Type="http://schemas.openxmlformats.org/officeDocument/2006/relationships/slideLayout" Target="../slideLayouts/slideLayout1.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7.png"/><Relationship Id="rId15" Type="http://schemas.openxmlformats.org/officeDocument/2006/relationships/image" Target="../media/image92.png"/><Relationship Id="rId10" Type="http://schemas.openxmlformats.org/officeDocument/2006/relationships/image" Target="../media/image87.png"/><Relationship Id="rId4" Type="http://schemas.openxmlformats.org/officeDocument/2006/relationships/image" Target="../media/image2.png"/><Relationship Id="rId9" Type="http://schemas.openxmlformats.org/officeDocument/2006/relationships/image" Target="../media/image86.png"/><Relationship Id="rId14" Type="http://schemas.openxmlformats.org/officeDocument/2006/relationships/image" Target="../media/image9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7315200" cy="6858000"/>
          </a:xfrm>
          <a:prstGeom prst="rect">
            <a:avLst/>
          </a:prstGeom>
        </p:spPr>
      </p:pic>
      <p:pic>
        <p:nvPicPr>
          <p:cNvPr id="5" name="Image 3" descr="preencoded.png"/>
          <p:cNvPicPr>
            <a:picLocks noChangeAspect="1"/>
          </p:cNvPicPr>
          <p:nvPr/>
        </p:nvPicPr>
        <p:blipFill>
          <a:blip r:embed="rId6"/>
          <a:stretch>
            <a:fillRect/>
          </a:stretch>
        </p:blipFill>
        <p:spPr>
          <a:xfrm>
            <a:off x="762000" y="218331"/>
            <a:ext cx="5791200" cy="2651522"/>
          </a:xfrm>
          <a:prstGeom prst="rect">
            <a:avLst/>
          </a:prstGeom>
        </p:spPr>
      </p:pic>
      <p:pic>
        <p:nvPicPr>
          <p:cNvPr id="6" name="Image 4" descr="preencoded.png"/>
          <p:cNvPicPr>
            <a:picLocks noChangeAspect="1"/>
          </p:cNvPicPr>
          <p:nvPr/>
        </p:nvPicPr>
        <p:blipFill>
          <a:blip r:embed="rId7"/>
          <a:stretch>
            <a:fillRect/>
          </a:stretch>
        </p:blipFill>
        <p:spPr>
          <a:xfrm>
            <a:off x="762000" y="6091981"/>
            <a:ext cx="6428014" cy="314325"/>
          </a:xfrm>
          <a:prstGeom prst="rect">
            <a:avLst/>
          </a:prstGeom>
        </p:spPr>
      </p:pic>
      <p:pic>
        <p:nvPicPr>
          <p:cNvPr id="7" name="Image 5" descr="preencoded.png"/>
          <p:cNvPicPr>
            <a:picLocks noChangeAspect="1"/>
          </p:cNvPicPr>
          <p:nvPr/>
        </p:nvPicPr>
        <p:blipFill>
          <a:blip r:embed="rId8"/>
          <a:stretch>
            <a:fillRect/>
          </a:stretch>
        </p:blipFill>
        <p:spPr>
          <a:xfrm>
            <a:off x="7315200" y="0"/>
            <a:ext cx="4876800" cy="6858000"/>
          </a:xfrm>
          <a:prstGeom prst="rect">
            <a:avLst/>
          </a:prstGeom>
        </p:spPr>
      </p:pic>
      <p:sp>
        <p:nvSpPr>
          <p:cNvPr id="8" name="Text 0"/>
          <p:cNvSpPr/>
          <p:nvPr/>
        </p:nvSpPr>
        <p:spPr>
          <a:xfrm>
            <a:off x="952500" y="218331"/>
            <a:ext cx="5600700" cy="228600"/>
          </a:xfrm>
          <a:prstGeom prst="rect">
            <a:avLst/>
          </a:prstGeom>
          <a:solidFill>
            <a:schemeClr val="accent2"/>
          </a:solidFill>
          <a:ln/>
        </p:spPr>
        <p:txBody>
          <a:bodyPr vert="horz" wrap="square" lIns="0" tIns="0" rIns="0" bIns="0" rtlCol="0" anchor="ctr"/>
          <a:lstStyle/>
          <a:p>
            <a:pPr marL="0" indent="0">
              <a:lnSpc>
                <a:spcPts val="1800"/>
              </a:lnSpc>
              <a:buNone/>
            </a:pPr>
            <a:r>
              <a:rPr lang="en-US" sz="1200" b="1" kern="0" spc="120" dirty="0">
                <a:solidFill>
                  <a:schemeClr val="bg1"/>
                </a:solidFill>
                <a:latin typeface="Inter" pitchFamily="34" charset="0"/>
                <a:ea typeface="Inter" pitchFamily="34" charset="-122"/>
                <a:cs typeface="Inter" pitchFamily="34" charset="-120"/>
              </a:rPr>
              <a:t>BRADFORD VTS TEACHING DECK</a:t>
            </a:r>
            <a:endParaRPr lang="en-US" sz="1200" dirty="0">
              <a:solidFill>
                <a:schemeClr val="bg1"/>
              </a:solidFill>
            </a:endParaRPr>
          </a:p>
        </p:txBody>
      </p:sp>
      <p:sp>
        <p:nvSpPr>
          <p:cNvPr id="9" name="Text 1"/>
          <p:cNvSpPr/>
          <p:nvPr/>
        </p:nvSpPr>
        <p:spPr>
          <a:xfrm>
            <a:off x="952500" y="523131"/>
            <a:ext cx="5600700" cy="2346722"/>
          </a:xfrm>
          <a:prstGeom prst="rect">
            <a:avLst/>
          </a:prstGeom>
          <a:noFill/>
          <a:ln/>
        </p:spPr>
        <p:txBody>
          <a:bodyPr vert="horz" wrap="square" lIns="0" tIns="0" rIns="0" bIns="0" rtlCol="0" anchor="ctr"/>
          <a:lstStyle/>
          <a:p>
            <a:pPr marL="0" indent="0">
              <a:lnSpc>
                <a:spcPts val="4620"/>
              </a:lnSpc>
              <a:buNone/>
            </a:pPr>
            <a:r>
              <a:rPr lang="en-US" sz="4200" b="1" dirty="0">
                <a:solidFill>
                  <a:srgbClr val="2D3748"/>
                </a:solidFill>
                <a:latin typeface="Inter" pitchFamily="34" charset="0"/>
                <a:ea typeface="Inter" pitchFamily="34" charset="-122"/>
                <a:cs typeface="Inter" pitchFamily="34" charset="-120"/>
              </a:rPr>
              <a:t>Myocardial Infarction: science, ECG, and thrombolysis</a:t>
            </a:r>
            <a:endParaRPr lang="en-US" sz="4200" dirty="0"/>
          </a:p>
        </p:txBody>
      </p:sp>
      <p:sp>
        <p:nvSpPr>
          <p:cNvPr id="10" name="Text 2"/>
          <p:cNvSpPr/>
          <p:nvPr/>
        </p:nvSpPr>
        <p:spPr>
          <a:xfrm>
            <a:off x="762000" y="3479453"/>
            <a:ext cx="5791200" cy="959941"/>
          </a:xfrm>
          <a:prstGeom prst="rect">
            <a:avLst/>
          </a:prstGeom>
          <a:noFill/>
          <a:ln/>
        </p:spPr>
        <p:txBody>
          <a:bodyPr vert="horz" wrap="square" lIns="0" tIns="0" rIns="0" bIns="0" rtlCol="0" anchor="ctr"/>
          <a:lstStyle/>
          <a:p>
            <a:pPr marL="0" indent="0">
              <a:lnSpc>
                <a:spcPts val="2520"/>
              </a:lnSpc>
              <a:buNone/>
            </a:pPr>
            <a:r>
              <a:rPr lang="en-US" sz="1800" dirty="0">
                <a:solidFill>
                  <a:srgbClr val="4A5568"/>
                </a:solidFill>
                <a:latin typeface="Inter" pitchFamily="34" charset="0"/>
                <a:ea typeface="Inter" pitchFamily="34" charset="-122"/>
                <a:cs typeface="Inter" pitchFamily="34" charset="-120"/>
              </a:rPr>
              <a:t>A comprehensive clinical training resource bridging basic science, acute diagnostics, and primary care management.</a:t>
            </a:r>
            <a:endParaRPr lang="en-US" sz="1800" dirty="0"/>
          </a:p>
        </p:txBody>
      </p:sp>
      <p:sp>
        <p:nvSpPr>
          <p:cNvPr id="11" name="Text 3"/>
          <p:cNvSpPr/>
          <p:nvPr/>
        </p:nvSpPr>
        <p:spPr>
          <a:xfrm>
            <a:off x="762000" y="5144244"/>
            <a:ext cx="28194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18096"/>
                </a:solidFill>
                <a:latin typeface="Inter" pitchFamily="34" charset="0"/>
                <a:ea typeface="Inter" pitchFamily="34" charset="-122"/>
                <a:cs typeface="Inter" pitchFamily="34" charset="-120"/>
              </a:rPr>
              <a:t>PATHOPHYSIOLOGY</a:t>
            </a:r>
            <a:endParaRPr lang="en-US" sz="1050" dirty="0"/>
          </a:p>
        </p:txBody>
      </p:sp>
      <p:sp>
        <p:nvSpPr>
          <p:cNvPr id="12" name="Text 4"/>
          <p:cNvSpPr/>
          <p:nvPr/>
        </p:nvSpPr>
        <p:spPr>
          <a:xfrm>
            <a:off x="3733800" y="5144244"/>
            <a:ext cx="288036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18096"/>
                </a:solidFill>
                <a:latin typeface="Inter" pitchFamily="34" charset="0"/>
                <a:ea typeface="Inter" pitchFamily="34" charset="-122"/>
                <a:cs typeface="Inter" pitchFamily="34" charset="-120"/>
              </a:rPr>
              <a:t>ECG INTERPRETATION</a:t>
            </a:r>
            <a:endParaRPr lang="en-US" sz="1050" dirty="0"/>
          </a:p>
        </p:txBody>
      </p:sp>
      <p:sp>
        <p:nvSpPr>
          <p:cNvPr id="13" name="Text 5"/>
          <p:cNvSpPr/>
          <p:nvPr/>
        </p:nvSpPr>
        <p:spPr>
          <a:xfrm>
            <a:off x="762000" y="5496669"/>
            <a:ext cx="304038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18096"/>
                </a:solidFill>
                <a:latin typeface="Inter" pitchFamily="34" charset="0"/>
                <a:ea typeface="Inter" pitchFamily="34" charset="-122"/>
                <a:cs typeface="Inter" pitchFamily="34" charset="-120"/>
              </a:rPr>
              <a:t>EMERGENCY PROTOCOLS</a:t>
            </a:r>
            <a:endParaRPr lang="en-US" sz="1050" dirty="0"/>
          </a:p>
        </p:txBody>
      </p:sp>
      <p:sp>
        <p:nvSpPr>
          <p:cNvPr id="14" name="Text 6"/>
          <p:cNvSpPr/>
          <p:nvPr/>
        </p:nvSpPr>
        <p:spPr>
          <a:xfrm>
            <a:off x="3733800" y="5496669"/>
            <a:ext cx="288036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18096"/>
                </a:solidFill>
                <a:latin typeface="Inter" pitchFamily="34" charset="0"/>
                <a:ea typeface="Inter" pitchFamily="34" charset="-122"/>
                <a:cs typeface="Inter" pitchFamily="34" charset="-120"/>
              </a:rPr>
              <a:t>CASE STUDY (MRS B)</a:t>
            </a:r>
            <a:endParaRPr lang="en-US" sz="1050" dirty="0"/>
          </a:p>
        </p:txBody>
      </p:sp>
      <p:sp>
        <p:nvSpPr>
          <p:cNvPr id="15" name="Text 7"/>
          <p:cNvSpPr/>
          <p:nvPr/>
        </p:nvSpPr>
        <p:spPr>
          <a:xfrm>
            <a:off x="762000" y="5849094"/>
            <a:ext cx="28194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18096"/>
                </a:solidFill>
                <a:latin typeface="Inter" pitchFamily="34" charset="0"/>
                <a:ea typeface="Inter" pitchFamily="34" charset="-122"/>
                <a:cs typeface="Inter" pitchFamily="34" charset="-120"/>
              </a:rPr>
              <a:t>THROMBOLYSIS CARE</a:t>
            </a:r>
            <a:endParaRPr lang="en-US" sz="1050" dirty="0"/>
          </a:p>
        </p:txBody>
      </p:sp>
      <p:sp>
        <p:nvSpPr>
          <p:cNvPr id="16" name="Text 8"/>
          <p:cNvSpPr/>
          <p:nvPr/>
        </p:nvSpPr>
        <p:spPr>
          <a:xfrm>
            <a:off x="3733800" y="5849094"/>
            <a:ext cx="28194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18096"/>
                </a:solidFill>
                <a:latin typeface="Inter" pitchFamily="34" charset="0"/>
                <a:ea typeface="Inter" pitchFamily="34" charset="-122"/>
                <a:cs typeface="Inter" pitchFamily="34" charset="-120"/>
              </a:rPr>
              <a:t>SCA CONSULTATION</a:t>
            </a:r>
            <a:endParaRPr lang="en-US" sz="1050" dirty="0"/>
          </a:p>
        </p:txBody>
      </p:sp>
      <p:sp>
        <p:nvSpPr>
          <p:cNvPr id="17" name="Text 9"/>
          <p:cNvSpPr/>
          <p:nvPr/>
        </p:nvSpPr>
        <p:spPr>
          <a:xfrm>
            <a:off x="876300" y="6049119"/>
            <a:ext cx="8811070" cy="314325"/>
          </a:xfrm>
          <a:prstGeom prst="rect">
            <a:avLst/>
          </a:prstGeom>
          <a:noFill/>
          <a:ln/>
        </p:spPr>
        <p:txBody>
          <a:bodyPr vert="horz" wrap="square" lIns="0" tIns="0" rIns="0" bIns="0" rtlCol="0" anchor="ctr"/>
          <a:lstStyle/>
          <a:p>
            <a:pPr>
              <a:lnSpc>
                <a:spcPts val="1575"/>
              </a:lnSpc>
            </a:pPr>
            <a:r>
              <a:rPr lang="en-US" sz="1000" dirty="0">
                <a:solidFill>
                  <a:srgbClr val="1F2937"/>
                </a:solidFill>
                <a:latin typeface="Inter" pitchFamily="34" charset="0"/>
                <a:ea typeface="Inter" pitchFamily="34" charset="-122"/>
                <a:cs typeface="Inter" pitchFamily="34" charset="-120"/>
              </a:rPr>
              <a:t>DISCLAIMER: Slides provided for educational purposes.  Check against latest NICE guidance &amp; BNF</a:t>
            </a:r>
            <a:endParaRPr lang="en-US" sz="1000" dirty="0"/>
          </a:p>
        </p:txBody>
      </p:sp>
      <p:sp>
        <p:nvSpPr>
          <p:cNvPr id="18" name="Text 10"/>
          <p:cNvSpPr/>
          <p:nvPr/>
        </p:nvSpPr>
        <p:spPr>
          <a:xfrm>
            <a:off x="762000" y="4597981"/>
            <a:ext cx="68808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69E2E"/>
                </a:solidFill>
                <a:latin typeface="Inter" pitchFamily="34" charset="0"/>
                <a:ea typeface="Inter" pitchFamily="34" charset="-122"/>
                <a:cs typeface="Inter" pitchFamily="34" charset="-120"/>
              </a:rPr>
              <a:t>AKT High-Yield Facts &amp; SCA Framing Included</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6"/>
          <a:stretch>
            <a:fillRect/>
          </a:stretch>
        </p:blipFill>
        <p:spPr>
          <a:xfrm>
            <a:off x="285750" y="1828800"/>
            <a:ext cx="5695950" cy="4076700"/>
          </a:xfrm>
          <a:prstGeom prst="rect">
            <a:avLst/>
          </a:prstGeom>
        </p:spPr>
      </p:pic>
      <p:pic>
        <p:nvPicPr>
          <p:cNvPr id="6" name="Image 4" descr="preencoded.png"/>
          <p:cNvPicPr>
            <a:picLocks noChangeAspect="1"/>
          </p:cNvPicPr>
          <p:nvPr/>
        </p:nvPicPr>
        <p:blipFill>
          <a:blip r:embed="rId7"/>
          <a:stretch>
            <a:fillRect/>
          </a:stretch>
        </p:blipFill>
        <p:spPr>
          <a:xfrm>
            <a:off x="514350" y="2105025"/>
            <a:ext cx="238125" cy="190500"/>
          </a:xfrm>
          <a:prstGeom prst="rect">
            <a:avLst/>
          </a:prstGeom>
        </p:spPr>
      </p:pic>
      <p:pic>
        <p:nvPicPr>
          <p:cNvPr id="7" name="Image 5" descr="preencoded.png"/>
          <p:cNvPicPr>
            <a:picLocks noChangeAspect="1"/>
          </p:cNvPicPr>
          <p:nvPr/>
        </p:nvPicPr>
        <p:blipFill>
          <a:blip r:embed="rId8"/>
          <a:stretch>
            <a:fillRect/>
          </a:stretch>
        </p:blipFill>
        <p:spPr>
          <a:xfrm>
            <a:off x="514350" y="2533650"/>
            <a:ext cx="214313" cy="244822"/>
          </a:xfrm>
          <a:prstGeom prst="rect">
            <a:avLst/>
          </a:prstGeom>
        </p:spPr>
      </p:pic>
      <p:pic>
        <p:nvPicPr>
          <p:cNvPr id="8" name="Image 6" descr="preencoded.png"/>
          <p:cNvPicPr>
            <a:picLocks noChangeAspect="1"/>
          </p:cNvPicPr>
          <p:nvPr/>
        </p:nvPicPr>
        <p:blipFill>
          <a:blip r:embed="rId8"/>
          <a:stretch>
            <a:fillRect/>
          </a:stretch>
        </p:blipFill>
        <p:spPr>
          <a:xfrm>
            <a:off x="514350" y="3438525"/>
            <a:ext cx="214313" cy="244822"/>
          </a:xfrm>
          <a:prstGeom prst="rect">
            <a:avLst/>
          </a:prstGeom>
        </p:spPr>
      </p:pic>
      <p:pic>
        <p:nvPicPr>
          <p:cNvPr id="9" name="Image 7" descr="preencoded.png"/>
          <p:cNvPicPr>
            <a:picLocks noChangeAspect="1"/>
          </p:cNvPicPr>
          <p:nvPr/>
        </p:nvPicPr>
        <p:blipFill>
          <a:blip r:embed="rId9"/>
          <a:stretch>
            <a:fillRect/>
          </a:stretch>
        </p:blipFill>
        <p:spPr>
          <a:xfrm>
            <a:off x="514350" y="4343400"/>
            <a:ext cx="214313" cy="214313"/>
          </a:xfrm>
          <a:prstGeom prst="rect">
            <a:avLst/>
          </a:prstGeom>
        </p:spPr>
      </p:pic>
      <p:pic>
        <p:nvPicPr>
          <p:cNvPr id="10" name="Image 8" descr="preencoded.png"/>
          <p:cNvPicPr>
            <a:picLocks noChangeAspect="1"/>
          </p:cNvPicPr>
          <p:nvPr/>
        </p:nvPicPr>
        <p:blipFill>
          <a:blip r:embed="rId10"/>
          <a:stretch>
            <a:fillRect/>
          </a:stretch>
        </p:blipFill>
        <p:spPr>
          <a:xfrm>
            <a:off x="842963" y="4676775"/>
            <a:ext cx="4910138" cy="1000125"/>
          </a:xfrm>
          <a:prstGeom prst="rect">
            <a:avLst/>
          </a:prstGeom>
        </p:spPr>
      </p:pic>
      <p:pic>
        <p:nvPicPr>
          <p:cNvPr id="11" name="Image 9" descr="preencoded.png"/>
          <p:cNvPicPr>
            <a:picLocks noChangeAspect="1"/>
          </p:cNvPicPr>
          <p:nvPr/>
        </p:nvPicPr>
        <p:blipFill>
          <a:blip r:embed="rId11"/>
          <a:stretch>
            <a:fillRect/>
          </a:stretch>
        </p:blipFill>
        <p:spPr>
          <a:xfrm>
            <a:off x="6210300" y="1666875"/>
            <a:ext cx="5695950" cy="4400550"/>
          </a:xfrm>
          <a:prstGeom prst="rect">
            <a:avLst/>
          </a:prstGeom>
        </p:spPr>
      </p:pic>
      <p:pic>
        <p:nvPicPr>
          <p:cNvPr id="12" name="Image 10" descr="preencoded.png"/>
          <p:cNvPicPr>
            <a:picLocks noChangeAspect="1"/>
          </p:cNvPicPr>
          <p:nvPr/>
        </p:nvPicPr>
        <p:blipFill>
          <a:blip r:embed="rId12"/>
          <a:stretch>
            <a:fillRect/>
          </a:stretch>
        </p:blipFill>
        <p:spPr>
          <a:xfrm>
            <a:off x="6438900" y="1943100"/>
            <a:ext cx="238125" cy="190500"/>
          </a:xfrm>
          <a:prstGeom prst="rect">
            <a:avLst/>
          </a:prstGeom>
        </p:spPr>
      </p:pic>
      <p:pic>
        <p:nvPicPr>
          <p:cNvPr id="13" name="Image 11" descr="preencoded.png"/>
          <p:cNvPicPr>
            <a:picLocks noChangeAspect="1"/>
          </p:cNvPicPr>
          <p:nvPr/>
        </p:nvPicPr>
        <p:blipFill>
          <a:blip r:embed="rId8"/>
          <a:stretch>
            <a:fillRect/>
          </a:stretch>
        </p:blipFill>
        <p:spPr>
          <a:xfrm>
            <a:off x="6438900" y="2371725"/>
            <a:ext cx="214313" cy="244822"/>
          </a:xfrm>
          <a:prstGeom prst="rect">
            <a:avLst/>
          </a:prstGeom>
        </p:spPr>
      </p:pic>
      <p:pic>
        <p:nvPicPr>
          <p:cNvPr id="14" name="Image 12" descr="preencoded.png"/>
          <p:cNvPicPr>
            <a:picLocks noChangeAspect="1"/>
          </p:cNvPicPr>
          <p:nvPr/>
        </p:nvPicPr>
        <p:blipFill>
          <a:blip r:embed="rId8"/>
          <a:stretch>
            <a:fillRect/>
          </a:stretch>
        </p:blipFill>
        <p:spPr>
          <a:xfrm>
            <a:off x="6438900" y="3276600"/>
            <a:ext cx="214313" cy="244822"/>
          </a:xfrm>
          <a:prstGeom prst="rect">
            <a:avLst/>
          </a:prstGeom>
        </p:spPr>
      </p:pic>
      <p:pic>
        <p:nvPicPr>
          <p:cNvPr id="15" name="Image 13" descr="preencoded.png"/>
          <p:cNvPicPr>
            <a:picLocks noChangeAspect="1"/>
          </p:cNvPicPr>
          <p:nvPr/>
        </p:nvPicPr>
        <p:blipFill>
          <a:blip r:embed="rId13"/>
          <a:stretch>
            <a:fillRect/>
          </a:stretch>
        </p:blipFill>
        <p:spPr>
          <a:xfrm>
            <a:off x="6438900" y="4181475"/>
            <a:ext cx="214313" cy="214313"/>
          </a:xfrm>
          <a:prstGeom prst="rect">
            <a:avLst/>
          </a:prstGeom>
        </p:spPr>
      </p:pic>
      <p:pic>
        <p:nvPicPr>
          <p:cNvPr id="16" name="Image 14" descr="preencoded.png"/>
          <p:cNvPicPr>
            <a:picLocks noChangeAspect="1"/>
          </p:cNvPicPr>
          <p:nvPr/>
        </p:nvPicPr>
        <p:blipFill>
          <a:blip r:embed="rId14"/>
          <a:stretch>
            <a:fillRect/>
          </a:stretch>
        </p:blipFill>
        <p:spPr>
          <a:xfrm>
            <a:off x="6438900" y="5086350"/>
            <a:ext cx="214313" cy="214313"/>
          </a:xfrm>
          <a:prstGeom prst="rect">
            <a:avLst/>
          </a:prstGeom>
        </p:spPr>
      </p:pic>
      <p:sp>
        <p:nvSpPr>
          <p:cNvPr id="17"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18" name="Text 1"/>
          <p:cNvSpPr/>
          <p:nvPr/>
        </p:nvSpPr>
        <p:spPr>
          <a:xfrm>
            <a:off x="514350" y="514350"/>
            <a:ext cx="116776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Risk Factors: Diabetes and Hypercholesterolaemia</a:t>
            </a:r>
            <a:endParaRPr lang="en-US" sz="1800" dirty="0"/>
          </a:p>
        </p:txBody>
      </p:sp>
      <p:sp>
        <p:nvSpPr>
          <p:cNvPr id="19" name="Text 2"/>
          <p:cNvSpPr/>
          <p:nvPr/>
        </p:nvSpPr>
        <p:spPr>
          <a:xfrm>
            <a:off x="866775" y="2057400"/>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Diabetes Mellitus (DM)</a:t>
            </a:r>
            <a:endParaRPr lang="en-US" sz="1500" dirty="0"/>
          </a:p>
        </p:txBody>
      </p:sp>
      <p:sp>
        <p:nvSpPr>
          <p:cNvPr id="20" name="Text 3"/>
          <p:cNvSpPr/>
          <p:nvPr/>
        </p:nvSpPr>
        <p:spPr>
          <a:xfrm>
            <a:off x="842963" y="2562225"/>
            <a:ext cx="5760720" cy="190500"/>
          </a:xfrm>
          <a:prstGeom prst="rect">
            <a:avLst/>
          </a:prstGeom>
          <a:noFill/>
          <a:ln/>
        </p:spPr>
        <p:txBody>
          <a:bodyPr vert="horz" wrap="square" lIns="0" tIns="0" rIns="0" bIns="0" rtlCol="0" anchor="ctr"/>
          <a:lstStyle/>
          <a:p>
            <a:pPr marL="0" indent="0" algn="l">
              <a:lnSpc>
                <a:spcPts val="2025"/>
              </a:lnSpc>
              <a:buNone/>
            </a:pPr>
            <a:r>
              <a:rPr lang="en-US" sz="1350" b="1" dirty="0">
                <a:solidFill>
                  <a:srgbClr val="005EB8"/>
                </a:solidFill>
              </a:rPr>
              <a:t>Accelerated Atherosclerosis:</a:t>
            </a:r>
            <a:endParaRPr lang="en-US" sz="1350" dirty="0"/>
          </a:p>
        </p:txBody>
      </p:sp>
      <p:sp>
        <p:nvSpPr>
          <p:cNvPr id="21" name="Text 4"/>
          <p:cNvSpPr/>
          <p:nvPr/>
        </p:nvSpPr>
        <p:spPr>
          <a:xfrm>
            <a:off x="842963" y="2828925"/>
            <a:ext cx="49101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rPr>
              <a:t>Hyperglycaemia and insulin resistance promote chronic inflammation and endothelial dysfunction, speeding up plaque formation.</a:t>
            </a:r>
            <a:endParaRPr lang="en-US" sz="1200" dirty="0"/>
          </a:p>
        </p:txBody>
      </p:sp>
      <p:sp>
        <p:nvSpPr>
          <p:cNvPr id="22" name="Text 5"/>
          <p:cNvSpPr/>
          <p:nvPr/>
        </p:nvSpPr>
        <p:spPr>
          <a:xfrm>
            <a:off x="842963" y="3467100"/>
            <a:ext cx="4320540" cy="190500"/>
          </a:xfrm>
          <a:prstGeom prst="rect">
            <a:avLst/>
          </a:prstGeom>
          <a:noFill/>
          <a:ln/>
        </p:spPr>
        <p:txBody>
          <a:bodyPr vert="horz" wrap="square" lIns="0" tIns="0" rIns="0" bIns="0" rtlCol="0" anchor="ctr"/>
          <a:lstStyle/>
          <a:p>
            <a:pPr marL="0" indent="0" algn="l">
              <a:lnSpc>
                <a:spcPts val="2025"/>
              </a:lnSpc>
              <a:buNone/>
            </a:pPr>
            <a:r>
              <a:rPr lang="en-US" sz="1350" b="1" dirty="0">
                <a:solidFill>
                  <a:srgbClr val="005EB8"/>
                </a:solidFill>
              </a:rPr>
              <a:t>Pro-thrombotic State:</a:t>
            </a:r>
            <a:endParaRPr lang="en-US" sz="1350" dirty="0"/>
          </a:p>
        </p:txBody>
      </p:sp>
      <p:sp>
        <p:nvSpPr>
          <p:cNvPr id="23" name="Text 6"/>
          <p:cNvSpPr/>
          <p:nvPr/>
        </p:nvSpPr>
        <p:spPr>
          <a:xfrm>
            <a:off x="842963" y="3733800"/>
            <a:ext cx="49101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rPr>
              <a:t>Increased platelet reactivity and impaired fibrinolysis increase the risk of complete vessel occlusion upon plaque rupture.</a:t>
            </a:r>
            <a:endParaRPr lang="en-US" sz="1200" dirty="0"/>
          </a:p>
        </p:txBody>
      </p:sp>
      <p:sp>
        <p:nvSpPr>
          <p:cNvPr id="24" name="Text 7"/>
          <p:cNvSpPr/>
          <p:nvPr/>
        </p:nvSpPr>
        <p:spPr>
          <a:xfrm>
            <a:off x="842963" y="4371975"/>
            <a:ext cx="5966460" cy="190500"/>
          </a:xfrm>
          <a:prstGeom prst="rect">
            <a:avLst/>
          </a:prstGeom>
          <a:noFill/>
          <a:ln/>
        </p:spPr>
        <p:txBody>
          <a:bodyPr vert="horz" wrap="square" lIns="0" tIns="0" rIns="0" bIns="0" rtlCol="0" anchor="ctr"/>
          <a:lstStyle/>
          <a:p>
            <a:pPr marL="0" indent="0" algn="l">
              <a:lnSpc>
                <a:spcPts val="2025"/>
              </a:lnSpc>
              <a:buNone/>
            </a:pPr>
            <a:r>
              <a:rPr lang="en-US" sz="1350" b="1" dirty="0">
                <a:solidFill>
                  <a:srgbClr val="C53030"/>
                </a:solidFill>
              </a:rPr>
              <a:t>Silent Myocardial Infarction:</a:t>
            </a:r>
            <a:endParaRPr lang="en-US" sz="1350" dirty="0"/>
          </a:p>
        </p:txBody>
      </p:sp>
      <p:sp>
        <p:nvSpPr>
          <p:cNvPr id="25" name="Text 8"/>
          <p:cNvSpPr/>
          <p:nvPr/>
        </p:nvSpPr>
        <p:spPr>
          <a:xfrm>
            <a:off x="995363" y="4676775"/>
            <a:ext cx="4605338" cy="1000125"/>
          </a:xfrm>
          <a:prstGeom prst="rect">
            <a:avLst/>
          </a:prstGeom>
          <a:noFill/>
          <a:ln/>
        </p:spPr>
        <p:txBody>
          <a:bodyPr vert="horz" wrap="square" lIns="0" tIns="0" rIns="0" bIns="0" rtlCol="0" anchor="ctr"/>
          <a:lstStyle/>
          <a:p>
            <a:pPr marL="0" indent="0" algn="l">
              <a:lnSpc>
                <a:spcPts val="1913"/>
              </a:lnSpc>
              <a:buNone/>
            </a:pPr>
            <a:r>
              <a:rPr lang="en-US" sz="1275" b="1" dirty="0">
                <a:solidFill>
                  <a:srgbClr val="C53030"/>
                </a:solidFill>
              </a:rPr>
              <a:t>Autonomic Neuropathy</a:t>
            </a:r>
            <a:r>
              <a:rPr lang="en-US" sz="1350" dirty="0">
                <a:solidFill>
                  <a:srgbClr val="2D3748"/>
                </a:solidFill>
              </a:rPr>
              <a:t> masks classic ischaemic pain. Patients may present only with dyspnoea, syncope, or acute confusion.</a:t>
            </a:r>
            <a:endParaRPr lang="en-US" sz="1350" dirty="0"/>
          </a:p>
        </p:txBody>
      </p:sp>
      <p:sp>
        <p:nvSpPr>
          <p:cNvPr id="26" name="Text 9"/>
          <p:cNvSpPr/>
          <p:nvPr/>
        </p:nvSpPr>
        <p:spPr>
          <a:xfrm>
            <a:off x="6791325" y="1895475"/>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Hypercholesterolaemia</a:t>
            </a:r>
            <a:endParaRPr lang="en-US" sz="1500" dirty="0"/>
          </a:p>
        </p:txBody>
      </p:sp>
      <p:sp>
        <p:nvSpPr>
          <p:cNvPr id="27" name="Text 10"/>
          <p:cNvSpPr/>
          <p:nvPr/>
        </p:nvSpPr>
        <p:spPr>
          <a:xfrm>
            <a:off x="6767513" y="2400300"/>
            <a:ext cx="3086100" cy="190500"/>
          </a:xfrm>
          <a:prstGeom prst="rect">
            <a:avLst/>
          </a:prstGeom>
          <a:noFill/>
          <a:ln/>
        </p:spPr>
        <p:txBody>
          <a:bodyPr vert="horz" wrap="square" lIns="0" tIns="0" rIns="0" bIns="0" rtlCol="0" anchor="ctr"/>
          <a:lstStyle/>
          <a:p>
            <a:pPr marL="0" indent="0" algn="l">
              <a:lnSpc>
                <a:spcPts val="2025"/>
              </a:lnSpc>
              <a:buNone/>
            </a:pPr>
            <a:r>
              <a:rPr lang="en-US" sz="1350" b="1" dirty="0">
                <a:solidFill>
                  <a:srgbClr val="005EB8"/>
                </a:solidFill>
              </a:rPr>
              <a:t>LDL Deposition:</a:t>
            </a:r>
            <a:endParaRPr lang="en-US" sz="1350" dirty="0"/>
          </a:p>
        </p:txBody>
      </p:sp>
      <p:sp>
        <p:nvSpPr>
          <p:cNvPr id="28" name="Text 11"/>
          <p:cNvSpPr/>
          <p:nvPr/>
        </p:nvSpPr>
        <p:spPr>
          <a:xfrm>
            <a:off x="6767513" y="2667000"/>
            <a:ext cx="49101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rPr>
              <a:t>Low-Density Lipoprotein (LDL) transports cholesterol into the arterial intima, initiating the sub-endothelial fatty streak.</a:t>
            </a:r>
            <a:endParaRPr lang="en-US" sz="1200" dirty="0"/>
          </a:p>
        </p:txBody>
      </p:sp>
      <p:sp>
        <p:nvSpPr>
          <p:cNvPr id="29" name="Text 12"/>
          <p:cNvSpPr/>
          <p:nvPr/>
        </p:nvSpPr>
        <p:spPr>
          <a:xfrm>
            <a:off x="6767513" y="3305175"/>
            <a:ext cx="4114800" cy="190500"/>
          </a:xfrm>
          <a:prstGeom prst="rect">
            <a:avLst/>
          </a:prstGeom>
          <a:noFill/>
          <a:ln/>
        </p:spPr>
        <p:txBody>
          <a:bodyPr vert="horz" wrap="square" lIns="0" tIns="0" rIns="0" bIns="0" rtlCol="0" anchor="ctr"/>
          <a:lstStyle/>
          <a:p>
            <a:pPr marL="0" indent="0" algn="l">
              <a:lnSpc>
                <a:spcPts val="2025"/>
              </a:lnSpc>
              <a:buNone/>
            </a:pPr>
            <a:r>
              <a:rPr lang="en-US" sz="1350" b="1" dirty="0">
                <a:solidFill>
                  <a:srgbClr val="005EB8"/>
                </a:solidFill>
              </a:rPr>
              <a:t>Foam Cell Formation:</a:t>
            </a:r>
            <a:endParaRPr lang="en-US" sz="1350" dirty="0"/>
          </a:p>
        </p:txBody>
      </p:sp>
      <p:sp>
        <p:nvSpPr>
          <p:cNvPr id="30" name="Text 13"/>
          <p:cNvSpPr/>
          <p:nvPr/>
        </p:nvSpPr>
        <p:spPr>
          <a:xfrm>
            <a:off x="6767513" y="3571875"/>
            <a:ext cx="49101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rPr>
              <a:t>Oxidised LDL is ingested by macrophages, transforming them into foam cells—the hallmark of the atherosclerotic core.</a:t>
            </a:r>
            <a:endParaRPr lang="en-US" sz="1200" dirty="0"/>
          </a:p>
        </p:txBody>
      </p:sp>
      <p:sp>
        <p:nvSpPr>
          <p:cNvPr id="31" name="Text 14"/>
          <p:cNvSpPr/>
          <p:nvPr/>
        </p:nvSpPr>
        <p:spPr>
          <a:xfrm>
            <a:off x="6767513" y="4210050"/>
            <a:ext cx="3703320" cy="190500"/>
          </a:xfrm>
          <a:prstGeom prst="rect">
            <a:avLst/>
          </a:prstGeom>
          <a:noFill/>
          <a:ln/>
        </p:spPr>
        <p:txBody>
          <a:bodyPr vert="horz" wrap="square" lIns="0" tIns="0" rIns="0" bIns="0" rtlCol="0" anchor="ctr"/>
          <a:lstStyle/>
          <a:p>
            <a:pPr marL="0" indent="0" algn="l">
              <a:lnSpc>
                <a:spcPts val="2025"/>
              </a:lnSpc>
              <a:buNone/>
            </a:pPr>
            <a:r>
              <a:rPr lang="en-US" sz="1350" b="1" dirty="0">
                <a:solidFill>
                  <a:srgbClr val="005EB8"/>
                </a:solidFill>
              </a:rPr>
              <a:t>The Statin Effect:</a:t>
            </a:r>
            <a:endParaRPr lang="en-US" sz="1350" dirty="0"/>
          </a:p>
        </p:txBody>
      </p:sp>
      <p:sp>
        <p:nvSpPr>
          <p:cNvPr id="32" name="Text 15"/>
          <p:cNvSpPr/>
          <p:nvPr/>
        </p:nvSpPr>
        <p:spPr>
          <a:xfrm>
            <a:off x="6767513" y="4476750"/>
            <a:ext cx="49101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rPr>
              <a:t>Beyond lowering LDL, statins exhibit "pleiotropic effects" by </a:t>
            </a:r>
            <a:r>
              <a:rPr lang="en-US" sz="1200" b="1" dirty="0">
                <a:solidFill>
                  <a:srgbClr val="005EB8"/>
                </a:solidFill>
              </a:rPr>
              <a:t>stabilising the fibrous cap</a:t>
            </a:r>
            <a:r>
              <a:rPr lang="en-US" sz="1200" dirty="0">
                <a:solidFill>
                  <a:srgbClr val="4A5568"/>
                </a:solidFill>
              </a:rPr>
              <a:t>, making plaques significantly less prone to rupture.</a:t>
            </a:r>
            <a:endParaRPr lang="en-US" sz="1200" dirty="0"/>
          </a:p>
        </p:txBody>
      </p:sp>
      <p:sp>
        <p:nvSpPr>
          <p:cNvPr id="33" name="Text 16"/>
          <p:cNvSpPr/>
          <p:nvPr/>
        </p:nvSpPr>
        <p:spPr>
          <a:xfrm>
            <a:off x="6767513" y="5114925"/>
            <a:ext cx="3086100" cy="190500"/>
          </a:xfrm>
          <a:prstGeom prst="rect">
            <a:avLst/>
          </a:prstGeom>
          <a:noFill/>
          <a:ln/>
        </p:spPr>
        <p:txBody>
          <a:bodyPr vert="horz" wrap="square" lIns="0" tIns="0" rIns="0" bIns="0" rtlCol="0" anchor="ctr"/>
          <a:lstStyle/>
          <a:p>
            <a:pPr marL="0" indent="0" algn="l">
              <a:lnSpc>
                <a:spcPts val="2025"/>
              </a:lnSpc>
              <a:buNone/>
            </a:pPr>
            <a:r>
              <a:rPr lang="en-US" sz="1350" b="1" dirty="0">
                <a:solidFill>
                  <a:srgbClr val="005EB8"/>
                </a:solidFill>
              </a:rPr>
              <a:t>HDL Protection:</a:t>
            </a:r>
            <a:endParaRPr lang="en-US" sz="1350" dirty="0"/>
          </a:p>
        </p:txBody>
      </p:sp>
      <p:sp>
        <p:nvSpPr>
          <p:cNvPr id="34" name="Text 17"/>
          <p:cNvSpPr/>
          <p:nvPr/>
        </p:nvSpPr>
        <p:spPr>
          <a:xfrm>
            <a:off x="6767513" y="5381625"/>
            <a:ext cx="49101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rPr>
              <a:t>High-Density Lipoprotein facilitates reverse cholesterol transport, removing lipids from the vessel walls back to the liver.</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6"/>
          <a:stretch>
            <a:fillRect/>
          </a:stretch>
        </p:blipFill>
        <p:spPr>
          <a:xfrm>
            <a:off x="285750" y="1257300"/>
            <a:ext cx="3721150" cy="5143500"/>
          </a:xfrm>
          <a:prstGeom prst="rect">
            <a:avLst/>
          </a:prstGeom>
        </p:spPr>
      </p:pic>
      <p:pic>
        <p:nvPicPr>
          <p:cNvPr id="6" name="Image 4" descr="preencoded.png"/>
          <p:cNvPicPr>
            <a:picLocks noChangeAspect="1"/>
          </p:cNvPicPr>
          <p:nvPr/>
        </p:nvPicPr>
        <p:blipFill>
          <a:blip r:embed="rId7"/>
          <a:stretch>
            <a:fillRect/>
          </a:stretch>
        </p:blipFill>
        <p:spPr>
          <a:xfrm>
            <a:off x="2051000" y="1578173"/>
            <a:ext cx="190500" cy="153739"/>
          </a:xfrm>
          <a:prstGeom prst="rect">
            <a:avLst/>
          </a:prstGeom>
        </p:spPr>
      </p:pic>
      <p:pic>
        <p:nvPicPr>
          <p:cNvPr id="7" name="Image 5" descr="preencoded.png"/>
          <p:cNvPicPr>
            <a:picLocks noChangeAspect="1"/>
          </p:cNvPicPr>
          <p:nvPr/>
        </p:nvPicPr>
        <p:blipFill>
          <a:blip r:embed="rId8"/>
          <a:stretch>
            <a:fillRect/>
          </a:stretch>
        </p:blipFill>
        <p:spPr>
          <a:xfrm>
            <a:off x="514350" y="1962150"/>
            <a:ext cx="3263950" cy="381000"/>
          </a:xfrm>
          <a:prstGeom prst="rect">
            <a:avLst/>
          </a:prstGeom>
        </p:spPr>
      </p:pic>
      <p:pic>
        <p:nvPicPr>
          <p:cNvPr id="8" name="Image 6" descr="preencoded.png"/>
          <p:cNvPicPr>
            <a:picLocks noChangeAspect="1"/>
          </p:cNvPicPr>
          <p:nvPr/>
        </p:nvPicPr>
        <p:blipFill>
          <a:blip r:embed="rId9"/>
          <a:stretch>
            <a:fillRect/>
          </a:stretch>
        </p:blipFill>
        <p:spPr>
          <a:xfrm>
            <a:off x="4235500" y="1257300"/>
            <a:ext cx="3721150" cy="5143500"/>
          </a:xfrm>
          <a:prstGeom prst="rect">
            <a:avLst/>
          </a:prstGeom>
        </p:spPr>
      </p:pic>
      <p:pic>
        <p:nvPicPr>
          <p:cNvPr id="9" name="Image 7" descr="preencoded.png"/>
          <p:cNvPicPr>
            <a:picLocks noChangeAspect="1"/>
          </p:cNvPicPr>
          <p:nvPr/>
        </p:nvPicPr>
        <p:blipFill>
          <a:blip r:embed="rId10"/>
          <a:stretch>
            <a:fillRect/>
          </a:stretch>
        </p:blipFill>
        <p:spPr>
          <a:xfrm>
            <a:off x="6000750" y="1578173"/>
            <a:ext cx="190500" cy="153739"/>
          </a:xfrm>
          <a:prstGeom prst="rect">
            <a:avLst/>
          </a:prstGeom>
        </p:spPr>
      </p:pic>
      <p:pic>
        <p:nvPicPr>
          <p:cNvPr id="10" name="Image 8" descr="preencoded.png"/>
          <p:cNvPicPr>
            <a:picLocks noChangeAspect="1"/>
          </p:cNvPicPr>
          <p:nvPr/>
        </p:nvPicPr>
        <p:blipFill>
          <a:blip r:embed="rId11"/>
          <a:stretch>
            <a:fillRect/>
          </a:stretch>
        </p:blipFill>
        <p:spPr>
          <a:xfrm>
            <a:off x="4464100" y="1962150"/>
            <a:ext cx="3263950" cy="381000"/>
          </a:xfrm>
          <a:prstGeom prst="rect">
            <a:avLst/>
          </a:prstGeom>
        </p:spPr>
      </p:pic>
      <p:pic>
        <p:nvPicPr>
          <p:cNvPr id="11" name="Image 9" descr="preencoded.png"/>
          <p:cNvPicPr>
            <a:picLocks noChangeAspect="1"/>
          </p:cNvPicPr>
          <p:nvPr/>
        </p:nvPicPr>
        <p:blipFill>
          <a:blip r:embed="rId12"/>
          <a:stretch>
            <a:fillRect/>
          </a:stretch>
        </p:blipFill>
        <p:spPr>
          <a:xfrm>
            <a:off x="8185249" y="1257300"/>
            <a:ext cx="3721150" cy="5143500"/>
          </a:xfrm>
          <a:prstGeom prst="rect">
            <a:avLst/>
          </a:prstGeom>
        </p:spPr>
      </p:pic>
      <p:pic>
        <p:nvPicPr>
          <p:cNvPr id="12" name="Image 10" descr="preencoded.png"/>
          <p:cNvPicPr>
            <a:picLocks noChangeAspect="1"/>
          </p:cNvPicPr>
          <p:nvPr/>
        </p:nvPicPr>
        <p:blipFill>
          <a:blip r:embed="rId13"/>
          <a:stretch>
            <a:fillRect/>
          </a:stretch>
        </p:blipFill>
        <p:spPr>
          <a:xfrm>
            <a:off x="9950500" y="1578173"/>
            <a:ext cx="190500" cy="153739"/>
          </a:xfrm>
          <a:prstGeom prst="rect">
            <a:avLst/>
          </a:prstGeom>
        </p:spPr>
      </p:pic>
      <p:pic>
        <p:nvPicPr>
          <p:cNvPr id="13" name="Image 11" descr="preencoded.png"/>
          <p:cNvPicPr>
            <a:picLocks noChangeAspect="1"/>
          </p:cNvPicPr>
          <p:nvPr/>
        </p:nvPicPr>
        <p:blipFill>
          <a:blip r:embed="rId8"/>
          <a:stretch>
            <a:fillRect/>
          </a:stretch>
        </p:blipFill>
        <p:spPr>
          <a:xfrm>
            <a:off x="8413849" y="1962150"/>
            <a:ext cx="3263950" cy="381000"/>
          </a:xfrm>
          <a:prstGeom prst="rect">
            <a:avLst/>
          </a:prstGeom>
        </p:spPr>
      </p:pic>
      <p:pic>
        <p:nvPicPr>
          <p:cNvPr id="14" name="Image 12" descr="preencoded.png"/>
          <p:cNvPicPr>
            <a:picLocks noChangeAspect="1"/>
          </p:cNvPicPr>
          <p:nvPr/>
        </p:nvPicPr>
        <p:blipFill>
          <a:blip r:embed="rId14"/>
          <a:stretch>
            <a:fillRect/>
          </a:stretch>
        </p:blipFill>
        <p:spPr>
          <a:xfrm>
            <a:off x="0" y="6781800"/>
            <a:ext cx="12192000" cy="76200"/>
          </a:xfrm>
          <a:prstGeom prst="rect">
            <a:avLst/>
          </a:prstGeom>
        </p:spPr>
      </p:pic>
      <p:sp>
        <p:nvSpPr>
          <p:cNvPr id="15"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16" name="Text 1"/>
          <p:cNvSpPr/>
          <p:nvPr/>
        </p:nvSpPr>
        <p:spPr>
          <a:xfrm>
            <a:off x="514350" y="514350"/>
            <a:ext cx="116776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Risk Factors: Obesity, Inactivity, and Genetics</a:t>
            </a:r>
            <a:endParaRPr lang="en-US" sz="1800" dirty="0"/>
          </a:p>
        </p:txBody>
      </p:sp>
      <p:sp>
        <p:nvSpPr>
          <p:cNvPr id="17" name="Text 2"/>
          <p:cNvSpPr/>
          <p:nvPr/>
        </p:nvSpPr>
        <p:spPr>
          <a:xfrm>
            <a:off x="514350" y="1962150"/>
            <a:ext cx="3263950" cy="38100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2D3748"/>
                </a:solidFill>
              </a:rPr>
              <a:t>Obesity &amp; Metabolism</a:t>
            </a:r>
            <a:endParaRPr lang="en-US" sz="1500" dirty="0"/>
          </a:p>
        </p:txBody>
      </p:sp>
      <p:sp>
        <p:nvSpPr>
          <p:cNvPr id="18" name="Text 3"/>
          <p:cNvSpPr/>
          <p:nvPr/>
        </p:nvSpPr>
        <p:spPr>
          <a:xfrm>
            <a:off x="781050" y="2533650"/>
            <a:ext cx="2997250"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4A5568"/>
                </a:solidFill>
              </a:rPr>
              <a:t>Increases overall cardiac workload and basal myocardial oxygen consumption.</a:t>
            </a:r>
            <a:endParaRPr lang="en-US" sz="1200" dirty="0"/>
          </a:p>
        </p:txBody>
      </p:sp>
      <p:sp>
        <p:nvSpPr>
          <p:cNvPr id="19" name="Text 4"/>
          <p:cNvSpPr/>
          <p:nvPr/>
        </p:nvSpPr>
        <p:spPr>
          <a:xfrm>
            <a:off x="781050" y="3164086"/>
            <a:ext cx="2997250"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4A5568"/>
                </a:solidFill>
              </a:rPr>
              <a:t>Strongly associated with HTN, DM, and dyslipidaemia (metabolic syndrome).</a:t>
            </a:r>
            <a:endParaRPr lang="en-US" sz="1200" dirty="0"/>
          </a:p>
        </p:txBody>
      </p:sp>
      <p:sp>
        <p:nvSpPr>
          <p:cNvPr id="20" name="Text 5"/>
          <p:cNvSpPr/>
          <p:nvPr/>
        </p:nvSpPr>
        <p:spPr>
          <a:xfrm>
            <a:off x="781050" y="3794522"/>
            <a:ext cx="2997250" cy="731341"/>
          </a:xfrm>
          <a:prstGeom prst="rect">
            <a:avLst/>
          </a:prstGeom>
          <a:noFill/>
          <a:ln/>
        </p:spPr>
        <p:txBody>
          <a:bodyPr vert="horz" wrap="square" lIns="0" tIns="0" rIns="0" bIns="0" rtlCol="0" anchor="ctr"/>
          <a:lstStyle/>
          <a:p>
            <a:pPr marL="0" indent="0" algn="l">
              <a:lnSpc>
                <a:spcPts val="1920"/>
              </a:lnSpc>
              <a:buNone/>
            </a:pPr>
            <a:r>
              <a:rPr lang="en-US" sz="1200" b="1" dirty="0">
                <a:solidFill>
                  <a:srgbClr val="C53030"/>
                </a:solidFill>
              </a:rPr>
              <a:t>Waist:hip ratio</a:t>
            </a:r>
            <a:r>
              <a:rPr lang="en-US" sz="1200" dirty="0">
                <a:solidFill>
                  <a:srgbClr val="4A5568"/>
                </a:solidFill>
              </a:rPr>
              <a:t> is a superior predictor of CV risk compared to BMI in South Asian cohorts.</a:t>
            </a:r>
            <a:endParaRPr lang="en-US" sz="1200" dirty="0"/>
          </a:p>
        </p:txBody>
      </p:sp>
      <p:sp>
        <p:nvSpPr>
          <p:cNvPr id="21" name="Text 6"/>
          <p:cNvSpPr/>
          <p:nvPr/>
        </p:nvSpPr>
        <p:spPr>
          <a:xfrm>
            <a:off x="4464100" y="1962150"/>
            <a:ext cx="3263950" cy="38100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2D3748"/>
                </a:solidFill>
              </a:rPr>
              <a:t>Physical Inactivity</a:t>
            </a:r>
            <a:endParaRPr lang="en-US" sz="1500" dirty="0"/>
          </a:p>
        </p:txBody>
      </p:sp>
      <p:sp>
        <p:nvSpPr>
          <p:cNvPr id="22" name="Text 7"/>
          <p:cNvSpPr/>
          <p:nvPr/>
        </p:nvSpPr>
        <p:spPr>
          <a:xfrm>
            <a:off x="4730800" y="2533650"/>
            <a:ext cx="2997250"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4A5568"/>
                </a:solidFill>
              </a:rPr>
              <a:t>Sedentary lifestyles lead to a significant reduction in cardioprotective </a:t>
            </a:r>
            <a:r>
              <a:rPr lang="en-US" sz="1200" b="1" dirty="0">
                <a:solidFill>
                  <a:srgbClr val="C53030"/>
                </a:solidFill>
              </a:rPr>
              <a:t>HDL</a:t>
            </a:r>
            <a:r>
              <a:rPr lang="en-US" sz="1200" dirty="0">
                <a:solidFill>
                  <a:srgbClr val="4A5568"/>
                </a:solidFill>
              </a:rPr>
              <a:t> levels.</a:t>
            </a:r>
            <a:endParaRPr lang="en-US" sz="1200" dirty="0"/>
          </a:p>
        </p:txBody>
      </p:sp>
      <p:sp>
        <p:nvSpPr>
          <p:cNvPr id="23" name="Text 8"/>
          <p:cNvSpPr/>
          <p:nvPr/>
        </p:nvSpPr>
        <p:spPr>
          <a:xfrm>
            <a:off x="4730800" y="3164086"/>
            <a:ext cx="2997250"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4A5568"/>
                </a:solidFill>
              </a:rPr>
              <a:t>Promotes peripheral insulin resistance and impaired glucose tolerance.</a:t>
            </a:r>
            <a:endParaRPr lang="en-US" sz="1200" dirty="0"/>
          </a:p>
        </p:txBody>
      </p:sp>
      <p:sp>
        <p:nvSpPr>
          <p:cNvPr id="24" name="Text 9"/>
          <p:cNvSpPr/>
          <p:nvPr/>
        </p:nvSpPr>
        <p:spPr>
          <a:xfrm>
            <a:off x="4730800" y="3794522"/>
            <a:ext cx="2997250" cy="731341"/>
          </a:xfrm>
          <a:prstGeom prst="rect">
            <a:avLst/>
          </a:prstGeom>
          <a:noFill/>
          <a:ln/>
        </p:spPr>
        <p:txBody>
          <a:bodyPr vert="horz" wrap="square" lIns="0" tIns="0" rIns="0" bIns="0" rtlCol="0" anchor="ctr"/>
          <a:lstStyle/>
          <a:p>
            <a:pPr marL="0" indent="0" algn="l">
              <a:lnSpc>
                <a:spcPts val="1920"/>
              </a:lnSpc>
              <a:buNone/>
            </a:pPr>
            <a:r>
              <a:rPr lang="en-US" sz="1200" dirty="0">
                <a:solidFill>
                  <a:srgbClr val="4A5568"/>
                </a:solidFill>
              </a:rPr>
              <a:t>Regular activity improves endothelial function and reduces systemic inflammation.</a:t>
            </a:r>
            <a:endParaRPr lang="en-US" sz="1200" dirty="0"/>
          </a:p>
        </p:txBody>
      </p:sp>
      <p:sp>
        <p:nvSpPr>
          <p:cNvPr id="25" name="Text 10"/>
          <p:cNvSpPr/>
          <p:nvPr/>
        </p:nvSpPr>
        <p:spPr>
          <a:xfrm>
            <a:off x="8413849" y="1962150"/>
            <a:ext cx="3263950" cy="38100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2D3748"/>
                </a:solidFill>
              </a:rPr>
              <a:t>Complex Genetics</a:t>
            </a:r>
            <a:endParaRPr lang="en-US" sz="1500" dirty="0"/>
          </a:p>
        </p:txBody>
      </p:sp>
      <p:sp>
        <p:nvSpPr>
          <p:cNvPr id="26" name="Text 11"/>
          <p:cNvSpPr/>
          <p:nvPr/>
        </p:nvSpPr>
        <p:spPr>
          <a:xfrm>
            <a:off x="8680549" y="2533650"/>
            <a:ext cx="2997250"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4A5568"/>
                </a:solidFill>
              </a:rPr>
              <a:t>CHD is a polygenic trait; no single "MI gene" exists for the majority of patients.</a:t>
            </a:r>
            <a:endParaRPr lang="en-US" sz="1200" dirty="0"/>
          </a:p>
        </p:txBody>
      </p:sp>
      <p:sp>
        <p:nvSpPr>
          <p:cNvPr id="27" name="Text 12"/>
          <p:cNvSpPr/>
          <p:nvPr/>
        </p:nvSpPr>
        <p:spPr>
          <a:xfrm>
            <a:off x="8680549" y="3164086"/>
            <a:ext cx="2997250"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4A5568"/>
                </a:solidFill>
              </a:rPr>
              <a:t>Involves interaction between genetic polymorphisms and environmental triggers.</a:t>
            </a:r>
            <a:endParaRPr lang="en-US" sz="1200" dirty="0"/>
          </a:p>
        </p:txBody>
      </p:sp>
      <p:sp>
        <p:nvSpPr>
          <p:cNvPr id="28" name="Text 13"/>
          <p:cNvSpPr/>
          <p:nvPr/>
        </p:nvSpPr>
        <p:spPr>
          <a:xfrm>
            <a:off x="8680549" y="3794522"/>
            <a:ext cx="2997250" cy="731341"/>
          </a:xfrm>
          <a:prstGeom prst="rect">
            <a:avLst/>
          </a:prstGeom>
          <a:noFill/>
          <a:ln/>
        </p:spPr>
        <p:txBody>
          <a:bodyPr vert="horz" wrap="square" lIns="0" tIns="0" rIns="0" bIns="0" rtlCol="0" anchor="ctr"/>
          <a:lstStyle/>
          <a:p>
            <a:pPr marL="0" indent="0" algn="l">
              <a:lnSpc>
                <a:spcPts val="1920"/>
              </a:lnSpc>
              <a:buNone/>
            </a:pPr>
            <a:r>
              <a:rPr lang="en-US" sz="1200" dirty="0">
                <a:solidFill>
                  <a:srgbClr val="4A5568"/>
                </a:solidFill>
              </a:rPr>
              <a:t>Family history remains a vital proxy for inherited risk (1st degree relative &lt;55M/&lt;65F).</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257300"/>
            <a:ext cx="5691188" cy="5219700"/>
          </a:xfrm>
          <a:prstGeom prst="rect">
            <a:avLst/>
          </a:prstGeom>
        </p:spPr>
      </p:pic>
      <p:pic>
        <p:nvPicPr>
          <p:cNvPr id="6" name="Image 4" descr="preencoded.png"/>
          <p:cNvPicPr>
            <a:picLocks noChangeAspect="1"/>
          </p:cNvPicPr>
          <p:nvPr/>
        </p:nvPicPr>
        <p:blipFill>
          <a:blip r:embed="rId6"/>
          <a:stretch>
            <a:fillRect/>
          </a:stretch>
        </p:blipFill>
        <p:spPr>
          <a:xfrm>
            <a:off x="514350" y="1566863"/>
            <a:ext cx="190500" cy="152400"/>
          </a:xfrm>
          <a:prstGeom prst="rect">
            <a:avLst/>
          </a:prstGeom>
        </p:spPr>
      </p:pic>
      <p:pic>
        <p:nvPicPr>
          <p:cNvPr id="7" name="Image 5" descr="preencoded.png"/>
          <p:cNvPicPr>
            <a:picLocks noChangeAspect="1"/>
          </p:cNvPicPr>
          <p:nvPr/>
        </p:nvPicPr>
        <p:blipFill>
          <a:blip r:embed="rId7"/>
          <a:stretch>
            <a:fillRect/>
          </a:stretch>
        </p:blipFill>
        <p:spPr>
          <a:xfrm>
            <a:off x="514350" y="1990725"/>
            <a:ext cx="190500" cy="156865"/>
          </a:xfrm>
          <a:prstGeom prst="rect">
            <a:avLst/>
          </a:prstGeom>
        </p:spPr>
      </p:pic>
      <p:pic>
        <p:nvPicPr>
          <p:cNvPr id="8" name="Image 6" descr="preencoded.png"/>
          <p:cNvPicPr>
            <a:picLocks noChangeAspect="1"/>
          </p:cNvPicPr>
          <p:nvPr/>
        </p:nvPicPr>
        <p:blipFill>
          <a:blip r:embed="rId7"/>
          <a:stretch>
            <a:fillRect/>
          </a:stretch>
        </p:blipFill>
        <p:spPr>
          <a:xfrm>
            <a:off x="514350" y="2619375"/>
            <a:ext cx="190500" cy="156865"/>
          </a:xfrm>
          <a:prstGeom prst="rect">
            <a:avLst/>
          </a:prstGeom>
        </p:spPr>
      </p:pic>
      <p:pic>
        <p:nvPicPr>
          <p:cNvPr id="9" name="Image 7" descr="preencoded.png"/>
          <p:cNvPicPr>
            <a:picLocks noChangeAspect="1"/>
          </p:cNvPicPr>
          <p:nvPr/>
        </p:nvPicPr>
        <p:blipFill>
          <a:blip r:embed="rId8"/>
          <a:stretch>
            <a:fillRect/>
          </a:stretch>
        </p:blipFill>
        <p:spPr>
          <a:xfrm>
            <a:off x="514350" y="3248025"/>
            <a:ext cx="190500" cy="156865"/>
          </a:xfrm>
          <a:prstGeom prst="rect">
            <a:avLst/>
          </a:prstGeom>
        </p:spPr>
      </p:pic>
      <p:pic>
        <p:nvPicPr>
          <p:cNvPr id="10" name="Image 8" descr="preencoded.png"/>
          <p:cNvPicPr>
            <a:picLocks noChangeAspect="1"/>
          </p:cNvPicPr>
          <p:nvPr/>
        </p:nvPicPr>
        <p:blipFill>
          <a:blip r:embed="rId9"/>
          <a:stretch>
            <a:fillRect/>
          </a:stretch>
        </p:blipFill>
        <p:spPr>
          <a:xfrm>
            <a:off x="514350" y="3971925"/>
            <a:ext cx="5233988" cy="714375"/>
          </a:xfrm>
          <a:prstGeom prst="rect">
            <a:avLst/>
          </a:prstGeom>
        </p:spPr>
      </p:pic>
      <p:pic>
        <p:nvPicPr>
          <p:cNvPr id="11" name="Image 9" descr="preencoded.png"/>
          <p:cNvPicPr>
            <a:picLocks noChangeAspect="1"/>
          </p:cNvPicPr>
          <p:nvPr/>
        </p:nvPicPr>
        <p:blipFill>
          <a:blip r:embed="rId10"/>
          <a:stretch>
            <a:fillRect/>
          </a:stretch>
        </p:blipFill>
        <p:spPr>
          <a:xfrm>
            <a:off x="6215063" y="1257300"/>
            <a:ext cx="5691188" cy="5219700"/>
          </a:xfrm>
          <a:prstGeom prst="rect">
            <a:avLst/>
          </a:prstGeom>
        </p:spPr>
      </p:pic>
      <p:pic>
        <p:nvPicPr>
          <p:cNvPr id="12" name="Image 10" descr="preencoded.png"/>
          <p:cNvPicPr>
            <a:picLocks noChangeAspect="1"/>
          </p:cNvPicPr>
          <p:nvPr/>
        </p:nvPicPr>
        <p:blipFill>
          <a:blip r:embed="rId11"/>
          <a:stretch>
            <a:fillRect/>
          </a:stretch>
        </p:blipFill>
        <p:spPr>
          <a:xfrm>
            <a:off x="6443663" y="1566863"/>
            <a:ext cx="190500" cy="152400"/>
          </a:xfrm>
          <a:prstGeom prst="rect">
            <a:avLst/>
          </a:prstGeom>
        </p:spPr>
      </p:pic>
      <p:pic>
        <p:nvPicPr>
          <p:cNvPr id="13" name="Image 11" descr="preencoded.png"/>
          <p:cNvPicPr>
            <a:picLocks noChangeAspect="1"/>
          </p:cNvPicPr>
          <p:nvPr/>
        </p:nvPicPr>
        <p:blipFill>
          <a:blip r:embed="rId7"/>
          <a:stretch>
            <a:fillRect/>
          </a:stretch>
        </p:blipFill>
        <p:spPr>
          <a:xfrm>
            <a:off x="6443663" y="1990725"/>
            <a:ext cx="190500" cy="156865"/>
          </a:xfrm>
          <a:prstGeom prst="rect">
            <a:avLst/>
          </a:prstGeom>
        </p:spPr>
      </p:pic>
      <p:pic>
        <p:nvPicPr>
          <p:cNvPr id="14" name="Image 12" descr="preencoded.png"/>
          <p:cNvPicPr>
            <a:picLocks noChangeAspect="1"/>
          </p:cNvPicPr>
          <p:nvPr/>
        </p:nvPicPr>
        <p:blipFill>
          <a:blip r:embed="rId7"/>
          <a:stretch>
            <a:fillRect/>
          </a:stretch>
        </p:blipFill>
        <p:spPr>
          <a:xfrm>
            <a:off x="6443663" y="2619375"/>
            <a:ext cx="190500" cy="156865"/>
          </a:xfrm>
          <a:prstGeom prst="rect">
            <a:avLst/>
          </a:prstGeom>
        </p:spPr>
      </p:pic>
      <p:pic>
        <p:nvPicPr>
          <p:cNvPr id="15" name="Image 13" descr="preencoded.png"/>
          <p:cNvPicPr>
            <a:picLocks noChangeAspect="1"/>
          </p:cNvPicPr>
          <p:nvPr/>
        </p:nvPicPr>
        <p:blipFill>
          <a:blip r:embed="rId8"/>
          <a:stretch>
            <a:fillRect/>
          </a:stretch>
        </p:blipFill>
        <p:spPr>
          <a:xfrm>
            <a:off x="6443663" y="3248025"/>
            <a:ext cx="190500" cy="156865"/>
          </a:xfrm>
          <a:prstGeom prst="rect">
            <a:avLst/>
          </a:prstGeom>
        </p:spPr>
      </p:pic>
      <p:pic>
        <p:nvPicPr>
          <p:cNvPr id="16" name="Image 14" descr="preencoded.png"/>
          <p:cNvPicPr>
            <a:picLocks noChangeAspect="1"/>
          </p:cNvPicPr>
          <p:nvPr/>
        </p:nvPicPr>
        <p:blipFill>
          <a:blip r:embed="rId12"/>
          <a:stretch>
            <a:fillRect/>
          </a:stretch>
        </p:blipFill>
        <p:spPr>
          <a:xfrm>
            <a:off x="6443663" y="3971925"/>
            <a:ext cx="5233988" cy="542925"/>
          </a:xfrm>
          <a:prstGeom prst="rect">
            <a:avLst/>
          </a:prstGeom>
        </p:spPr>
      </p:pic>
      <p:pic>
        <p:nvPicPr>
          <p:cNvPr id="17" name="Image 15" descr="preencoded.png"/>
          <p:cNvPicPr>
            <a:picLocks noChangeAspect="1"/>
          </p:cNvPicPr>
          <p:nvPr/>
        </p:nvPicPr>
        <p:blipFill>
          <a:blip r:embed="rId13"/>
          <a:stretch>
            <a:fillRect/>
          </a:stretch>
        </p:blipFill>
        <p:spPr>
          <a:xfrm>
            <a:off x="6443663" y="4705350"/>
            <a:ext cx="5233988" cy="685800"/>
          </a:xfrm>
          <a:prstGeom prst="rect">
            <a:avLst/>
          </a:prstGeom>
        </p:spPr>
      </p:pic>
      <p:sp>
        <p:nvSpPr>
          <p:cNvPr id="18"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19" name="Text 1"/>
          <p:cNvSpPr/>
          <p:nvPr/>
        </p:nvSpPr>
        <p:spPr>
          <a:xfrm>
            <a:off x="514350" y="514350"/>
            <a:ext cx="85039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Risk Factors: Ethnicity and Sex</a:t>
            </a:r>
            <a:endParaRPr lang="en-US" sz="1800" dirty="0"/>
          </a:p>
        </p:txBody>
      </p:sp>
      <p:sp>
        <p:nvSpPr>
          <p:cNvPr id="20" name="Text 2"/>
          <p:cNvSpPr/>
          <p:nvPr/>
        </p:nvSpPr>
        <p:spPr>
          <a:xfrm>
            <a:off x="704850" y="1485900"/>
            <a:ext cx="55321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748"/>
                </a:solidFill>
              </a:rPr>
              <a:t>South Asian Population</a:t>
            </a:r>
            <a:endParaRPr lang="en-US" sz="1650" dirty="0"/>
          </a:p>
        </p:txBody>
      </p:sp>
      <p:sp>
        <p:nvSpPr>
          <p:cNvPr id="21" name="Text 3"/>
          <p:cNvSpPr/>
          <p:nvPr/>
        </p:nvSpPr>
        <p:spPr>
          <a:xfrm>
            <a:off x="704850" y="1990725"/>
            <a:ext cx="504348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rPr>
              <a:t>Higher prevalence of metabolic drivers: Central obesity, Diabetes Mellitus, and Hypertension.</a:t>
            </a:r>
            <a:endParaRPr lang="en-US" sz="1200" dirty="0"/>
          </a:p>
        </p:txBody>
      </p:sp>
      <p:sp>
        <p:nvSpPr>
          <p:cNvPr id="22" name="Text 4"/>
          <p:cNvSpPr/>
          <p:nvPr/>
        </p:nvSpPr>
        <p:spPr>
          <a:xfrm>
            <a:off x="704850" y="2619375"/>
            <a:ext cx="50434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Waist:Hip Ratio</a:t>
            </a:r>
            <a:r>
              <a:rPr lang="en-US" sz="1200" dirty="0">
                <a:solidFill>
                  <a:srgbClr val="4A5568"/>
                </a:solidFill>
              </a:rPr>
              <a:t> is a significantly better predictor of cardiovascular risk than BMI in this group.</a:t>
            </a:r>
            <a:endParaRPr lang="en-US" sz="1200" dirty="0"/>
          </a:p>
        </p:txBody>
      </p:sp>
      <p:sp>
        <p:nvSpPr>
          <p:cNvPr id="23" name="Text 5"/>
          <p:cNvSpPr/>
          <p:nvPr/>
        </p:nvSpPr>
        <p:spPr>
          <a:xfrm>
            <a:off x="704850" y="3248025"/>
            <a:ext cx="50434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C53030"/>
                </a:solidFill>
              </a:rPr>
              <a:t>Critical Barrier:</a:t>
            </a:r>
            <a:r>
              <a:rPr lang="en-US" sz="1200" dirty="0">
                <a:solidFill>
                  <a:srgbClr val="4A5568"/>
                </a:solidFill>
              </a:rPr>
              <a:t> South Asian patients are ~70% less likely to present to A&amp;E within the golden 3-hour window.</a:t>
            </a:r>
            <a:endParaRPr lang="en-US" sz="1200" dirty="0"/>
          </a:p>
        </p:txBody>
      </p:sp>
      <p:sp>
        <p:nvSpPr>
          <p:cNvPr id="24" name="Text 6"/>
          <p:cNvSpPr/>
          <p:nvPr/>
        </p:nvSpPr>
        <p:spPr>
          <a:xfrm>
            <a:off x="657225" y="4114800"/>
            <a:ext cx="4948238" cy="428625"/>
          </a:xfrm>
          <a:prstGeom prst="rect">
            <a:avLst/>
          </a:prstGeom>
          <a:noFill/>
          <a:ln/>
        </p:spPr>
        <p:txBody>
          <a:bodyPr vert="horz" wrap="square" lIns="0" tIns="0" rIns="0" bIns="0" rtlCol="0" anchor="ctr"/>
          <a:lstStyle/>
          <a:p>
            <a:pPr marL="0" indent="0">
              <a:lnSpc>
                <a:spcPts val="1688"/>
              </a:lnSpc>
              <a:buNone/>
            </a:pPr>
            <a:r>
              <a:rPr lang="en-US" sz="1125" i="1" dirty="0">
                <a:solidFill>
                  <a:srgbClr val="2D3748"/>
                </a:solidFill>
              </a:rPr>
              <a:t>"Delayed presentation is often driven by cultural factors, language barriers, and variation in symptom awareness."</a:t>
            </a:r>
            <a:endParaRPr lang="en-US" sz="1125" dirty="0"/>
          </a:p>
        </p:txBody>
      </p:sp>
      <p:sp>
        <p:nvSpPr>
          <p:cNvPr id="25" name="Text 7"/>
          <p:cNvSpPr/>
          <p:nvPr/>
        </p:nvSpPr>
        <p:spPr>
          <a:xfrm>
            <a:off x="6634163" y="1485900"/>
            <a:ext cx="5557838"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748"/>
                </a:solidFill>
              </a:rPr>
              <a:t>Sex and Gender Differences</a:t>
            </a:r>
            <a:endParaRPr lang="en-US" sz="1650" dirty="0"/>
          </a:p>
        </p:txBody>
      </p:sp>
      <p:sp>
        <p:nvSpPr>
          <p:cNvPr id="26" name="Text 8"/>
          <p:cNvSpPr/>
          <p:nvPr/>
        </p:nvSpPr>
        <p:spPr>
          <a:xfrm>
            <a:off x="6634163" y="1990725"/>
            <a:ext cx="504348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rPr>
              <a:t>Higher overall prevalence in men, particularly in younger and middle-aged cohorts.</a:t>
            </a:r>
            <a:endParaRPr lang="en-US" sz="1200" dirty="0"/>
          </a:p>
        </p:txBody>
      </p:sp>
      <p:sp>
        <p:nvSpPr>
          <p:cNvPr id="27" name="Text 9"/>
          <p:cNvSpPr/>
          <p:nvPr/>
        </p:nvSpPr>
        <p:spPr>
          <a:xfrm>
            <a:off x="6634163" y="2619375"/>
            <a:ext cx="50434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The Menopause Shift:</a:t>
            </a:r>
            <a:r>
              <a:rPr lang="en-US" sz="1200" dirty="0">
                <a:solidFill>
                  <a:srgbClr val="4A5568"/>
                </a:solidFill>
              </a:rPr>
              <a:t> Post-menopausal women see a rapid equalization of risk compared to men.</a:t>
            </a:r>
            <a:endParaRPr lang="en-US" sz="1200" dirty="0"/>
          </a:p>
        </p:txBody>
      </p:sp>
      <p:sp>
        <p:nvSpPr>
          <p:cNvPr id="28" name="Text 10"/>
          <p:cNvSpPr/>
          <p:nvPr/>
        </p:nvSpPr>
        <p:spPr>
          <a:xfrm>
            <a:off x="6634163" y="3248025"/>
            <a:ext cx="50434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C53030"/>
                </a:solidFill>
              </a:rPr>
              <a:t>Diagnostic Trap:</a:t>
            </a:r>
            <a:r>
              <a:rPr lang="en-US" sz="1200" dirty="0">
                <a:solidFill>
                  <a:srgbClr val="4A5568"/>
                </a:solidFill>
              </a:rPr>
              <a:t> Women are more likely to present with atypical symptoms (breathlessness, nausea, back pain).</a:t>
            </a:r>
            <a:endParaRPr lang="en-US" sz="1200" dirty="0"/>
          </a:p>
        </p:txBody>
      </p:sp>
      <p:sp>
        <p:nvSpPr>
          <p:cNvPr id="29" name="Text 11"/>
          <p:cNvSpPr/>
          <p:nvPr/>
        </p:nvSpPr>
        <p:spPr>
          <a:xfrm>
            <a:off x="6586538" y="4114800"/>
            <a:ext cx="4948238"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C53030"/>
                </a:solidFill>
              </a:rPr>
              <a:t>Prevalence Ratio (M:F) — 1.63 : 1</a:t>
            </a:r>
            <a:endParaRPr lang="en-US" sz="1350" dirty="0"/>
          </a:p>
        </p:txBody>
      </p:sp>
      <p:sp>
        <p:nvSpPr>
          <p:cNvPr id="30" name="Text 12"/>
          <p:cNvSpPr/>
          <p:nvPr/>
        </p:nvSpPr>
        <p:spPr>
          <a:xfrm>
            <a:off x="6586538" y="4848225"/>
            <a:ext cx="4948238"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2D3748"/>
                </a:solidFill>
              </a:rPr>
              <a:t>GP Note: Always maintain a low threshold for ECG in post-menopausal women and high-risk ethnic groups presenting with vague symptoms.</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4" name="Image 2" descr="preencoded.png"/>
          <p:cNvPicPr>
            <a:picLocks noChangeAspect="1"/>
          </p:cNvPicPr>
          <p:nvPr/>
        </p:nvPicPr>
        <p:blipFill>
          <a:blip r:embed="rId5"/>
          <a:stretch>
            <a:fillRect/>
          </a:stretch>
        </p:blipFill>
        <p:spPr>
          <a:xfrm>
            <a:off x="285750" y="1257300"/>
            <a:ext cx="5667375" cy="3994547"/>
          </a:xfrm>
          <a:prstGeom prst="rect">
            <a:avLst/>
          </a:prstGeom>
        </p:spPr>
      </p:pic>
      <p:pic>
        <p:nvPicPr>
          <p:cNvPr id="5" name="Image 3" descr="preencoded.png"/>
          <p:cNvPicPr>
            <a:picLocks noChangeAspect="1"/>
          </p:cNvPicPr>
          <p:nvPr/>
        </p:nvPicPr>
        <p:blipFill>
          <a:blip r:embed="rId6"/>
          <a:stretch>
            <a:fillRect/>
          </a:stretch>
        </p:blipFill>
        <p:spPr>
          <a:xfrm>
            <a:off x="514350" y="1485900"/>
            <a:ext cx="457200" cy="457200"/>
          </a:xfrm>
          <a:prstGeom prst="rect">
            <a:avLst/>
          </a:prstGeom>
        </p:spPr>
      </p:pic>
      <p:pic>
        <p:nvPicPr>
          <p:cNvPr id="6" name="Image 4" descr="preencoded.png"/>
          <p:cNvPicPr>
            <a:picLocks noChangeAspect="1"/>
          </p:cNvPicPr>
          <p:nvPr/>
        </p:nvPicPr>
        <p:blipFill>
          <a:blip r:embed="rId7"/>
          <a:stretch>
            <a:fillRect/>
          </a:stretch>
        </p:blipFill>
        <p:spPr>
          <a:xfrm>
            <a:off x="623888" y="1619250"/>
            <a:ext cx="238125" cy="190500"/>
          </a:xfrm>
          <a:prstGeom prst="rect">
            <a:avLst/>
          </a:prstGeom>
        </p:spPr>
      </p:pic>
      <p:pic>
        <p:nvPicPr>
          <p:cNvPr id="7" name="Image 5" descr="preencoded.png"/>
          <p:cNvPicPr>
            <a:picLocks noChangeAspect="1"/>
          </p:cNvPicPr>
          <p:nvPr/>
        </p:nvPicPr>
        <p:blipFill>
          <a:blip r:embed="rId8"/>
          <a:stretch>
            <a:fillRect/>
          </a:stretch>
        </p:blipFill>
        <p:spPr>
          <a:xfrm>
            <a:off x="514350" y="2133600"/>
            <a:ext cx="5210175" cy="998934"/>
          </a:xfrm>
          <a:prstGeom prst="rect">
            <a:avLst/>
          </a:prstGeom>
        </p:spPr>
      </p:pic>
      <p:pic>
        <p:nvPicPr>
          <p:cNvPr id="8" name="Image 6" descr="preencoded.png"/>
          <p:cNvPicPr>
            <a:picLocks noChangeAspect="1"/>
          </p:cNvPicPr>
          <p:nvPr/>
        </p:nvPicPr>
        <p:blipFill>
          <a:blip r:embed="rId9"/>
          <a:stretch>
            <a:fillRect/>
          </a:stretch>
        </p:blipFill>
        <p:spPr>
          <a:xfrm>
            <a:off x="514350" y="3651647"/>
            <a:ext cx="119063" cy="99120"/>
          </a:xfrm>
          <a:prstGeom prst="rect">
            <a:avLst/>
          </a:prstGeom>
        </p:spPr>
      </p:pic>
      <p:pic>
        <p:nvPicPr>
          <p:cNvPr id="9" name="Image 7" descr="preencoded.png"/>
          <p:cNvPicPr>
            <a:picLocks noChangeAspect="1"/>
          </p:cNvPicPr>
          <p:nvPr/>
        </p:nvPicPr>
        <p:blipFill>
          <a:blip r:embed="rId9"/>
          <a:stretch>
            <a:fillRect/>
          </a:stretch>
        </p:blipFill>
        <p:spPr>
          <a:xfrm>
            <a:off x="514350" y="3994547"/>
            <a:ext cx="119063" cy="99120"/>
          </a:xfrm>
          <a:prstGeom prst="rect">
            <a:avLst/>
          </a:prstGeom>
        </p:spPr>
      </p:pic>
      <p:pic>
        <p:nvPicPr>
          <p:cNvPr id="10" name="Image 8" descr="preencoded.png"/>
          <p:cNvPicPr>
            <a:picLocks noChangeAspect="1"/>
          </p:cNvPicPr>
          <p:nvPr/>
        </p:nvPicPr>
        <p:blipFill>
          <a:blip r:embed="rId9"/>
          <a:stretch>
            <a:fillRect/>
          </a:stretch>
        </p:blipFill>
        <p:spPr>
          <a:xfrm>
            <a:off x="514350" y="4337447"/>
            <a:ext cx="119063" cy="99120"/>
          </a:xfrm>
          <a:prstGeom prst="rect">
            <a:avLst/>
          </a:prstGeom>
        </p:spPr>
      </p:pic>
      <p:pic>
        <p:nvPicPr>
          <p:cNvPr id="11" name="Image 9" descr="preencoded.png"/>
          <p:cNvPicPr>
            <a:picLocks noChangeAspect="1"/>
          </p:cNvPicPr>
          <p:nvPr/>
        </p:nvPicPr>
        <p:blipFill>
          <a:blip r:embed="rId10"/>
          <a:stretch>
            <a:fillRect/>
          </a:stretch>
        </p:blipFill>
        <p:spPr>
          <a:xfrm>
            <a:off x="514350" y="4632722"/>
            <a:ext cx="5210175" cy="390525"/>
          </a:xfrm>
          <a:prstGeom prst="rect">
            <a:avLst/>
          </a:prstGeom>
        </p:spPr>
      </p:pic>
      <p:pic>
        <p:nvPicPr>
          <p:cNvPr id="12" name="Image 10" descr="preencoded.png"/>
          <p:cNvPicPr>
            <a:picLocks noChangeAspect="1"/>
          </p:cNvPicPr>
          <p:nvPr/>
        </p:nvPicPr>
        <p:blipFill>
          <a:blip r:embed="rId11"/>
          <a:stretch>
            <a:fillRect/>
          </a:stretch>
        </p:blipFill>
        <p:spPr>
          <a:xfrm>
            <a:off x="514350" y="4854625"/>
            <a:ext cx="166688" cy="137220"/>
          </a:xfrm>
          <a:prstGeom prst="rect">
            <a:avLst/>
          </a:prstGeom>
        </p:spPr>
      </p:pic>
      <p:pic>
        <p:nvPicPr>
          <p:cNvPr id="13" name="Image 11" descr="preencoded.png"/>
          <p:cNvPicPr>
            <a:picLocks noChangeAspect="1"/>
          </p:cNvPicPr>
          <p:nvPr/>
        </p:nvPicPr>
        <p:blipFill>
          <a:blip r:embed="rId12"/>
          <a:stretch>
            <a:fillRect/>
          </a:stretch>
        </p:blipFill>
        <p:spPr>
          <a:xfrm>
            <a:off x="6238875" y="1257300"/>
            <a:ext cx="5667375" cy="3994547"/>
          </a:xfrm>
          <a:prstGeom prst="rect">
            <a:avLst/>
          </a:prstGeom>
        </p:spPr>
      </p:pic>
      <p:pic>
        <p:nvPicPr>
          <p:cNvPr id="14" name="Image 12" descr="preencoded.png"/>
          <p:cNvPicPr>
            <a:picLocks noChangeAspect="1"/>
          </p:cNvPicPr>
          <p:nvPr/>
        </p:nvPicPr>
        <p:blipFill>
          <a:blip r:embed="rId13"/>
          <a:stretch>
            <a:fillRect/>
          </a:stretch>
        </p:blipFill>
        <p:spPr>
          <a:xfrm>
            <a:off x="6467475" y="1485900"/>
            <a:ext cx="457200" cy="457200"/>
          </a:xfrm>
          <a:prstGeom prst="rect">
            <a:avLst/>
          </a:prstGeom>
        </p:spPr>
      </p:pic>
      <p:pic>
        <p:nvPicPr>
          <p:cNvPr id="15" name="Image 13" descr="preencoded.png"/>
          <p:cNvPicPr>
            <a:picLocks noChangeAspect="1"/>
          </p:cNvPicPr>
          <p:nvPr/>
        </p:nvPicPr>
        <p:blipFill>
          <a:blip r:embed="rId14"/>
          <a:stretch>
            <a:fillRect/>
          </a:stretch>
        </p:blipFill>
        <p:spPr>
          <a:xfrm>
            <a:off x="6577013" y="1619250"/>
            <a:ext cx="238125" cy="190500"/>
          </a:xfrm>
          <a:prstGeom prst="rect">
            <a:avLst/>
          </a:prstGeom>
        </p:spPr>
      </p:pic>
      <p:pic>
        <p:nvPicPr>
          <p:cNvPr id="16" name="Image 14" descr="preencoded.png"/>
          <p:cNvPicPr>
            <a:picLocks noChangeAspect="1"/>
          </p:cNvPicPr>
          <p:nvPr/>
        </p:nvPicPr>
        <p:blipFill>
          <a:blip r:embed="rId8"/>
          <a:stretch>
            <a:fillRect/>
          </a:stretch>
        </p:blipFill>
        <p:spPr>
          <a:xfrm>
            <a:off x="6467475" y="2133600"/>
            <a:ext cx="5210175" cy="998934"/>
          </a:xfrm>
          <a:prstGeom prst="rect">
            <a:avLst/>
          </a:prstGeom>
        </p:spPr>
      </p:pic>
      <p:pic>
        <p:nvPicPr>
          <p:cNvPr id="17" name="Image 15" descr="preencoded.png"/>
          <p:cNvPicPr>
            <a:picLocks noChangeAspect="1"/>
          </p:cNvPicPr>
          <p:nvPr/>
        </p:nvPicPr>
        <p:blipFill>
          <a:blip r:embed="rId15"/>
          <a:stretch>
            <a:fillRect/>
          </a:stretch>
        </p:blipFill>
        <p:spPr>
          <a:xfrm>
            <a:off x="6467475" y="3651647"/>
            <a:ext cx="119063" cy="99120"/>
          </a:xfrm>
          <a:prstGeom prst="rect">
            <a:avLst/>
          </a:prstGeom>
        </p:spPr>
      </p:pic>
      <p:pic>
        <p:nvPicPr>
          <p:cNvPr id="18" name="Image 16" descr="preencoded.png"/>
          <p:cNvPicPr>
            <a:picLocks noChangeAspect="1"/>
          </p:cNvPicPr>
          <p:nvPr/>
        </p:nvPicPr>
        <p:blipFill>
          <a:blip r:embed="rId15"/>
          <a:stretch>
            <a:fillRect/>
          </a:stretch>
        </p:blipFill>
        <p:spPr>
          <a:xfrm>
            <a:off x="6467475" y="3994547"/>
            <a:ext cx="119063" cy="99120"/>
          </a:xfrm>
          <a:prstGeom prst="rect">
            <a:avLst/>
          </a:prstGeom>
        </p:spPr>
      </p:pic>
      <p:pic>
        <p:nvPicPr>
          <p:cNvPr id="19" name="Image 17" descr="preencoded.png"/>
          <p:cNvPicPr>
            <a:picLocks noChangeAspect="1"/>
          </p:cNvPicPr>
          <p:nvPr/>
        </p:nvPicPr>
        <p:blipFill>
          <a:blip r:embed="rId15"/>
          <a:stretch>
            <a:fillRect/>
          </a:stretch>
        </p:blipFill>
        <p:spPr>
          <a:xfrm>
            <a:off x="6467475" y="4337447"/>
            <a:ext cx="119063" cy="99120"/>
          </a:xfrm>
          <a:prstGeom prst="rect">
            <a:avLst/>
          </a:prstGeom>
        </p:spPr>
      </p:pic>
      <p:pic>
        <p:nvPicPr>
          <p:cNvPr id="20" name="Image 18" descr="preencoded.png"/>
          <p:cNvPicPr>
            <a:picLocks noChangeAspect="1"/>
          </p:cNvPicPr>
          <p:nvPr/>
        </p:nvPicPr>
        <p:blipFill>
          <a:blip r:embed="rId10"/>
          <a:stretch>
            <a:fillRect/>
          </a:stretch>
        </p:blipFill>
        <p:spPr>
          <a:xfrm>
            <a:off x="6467475" y="4632722"/>
            <a:ext cx="5210175" cy="390525"/>
          </a:xfrm>
          <a:prstGeom prst="rect">
            <a:avLst/>
          </a:prstGeom>
        </p:spPr>
      </p:pic>
      <p:pic>
        <p:nvPicPr>
          <p:cNvPr id="21" name="Image 19" descr="preencoded.png"/>
          <p:cNvPicPr>
            <a:picLocks noChangeAspect="1"/>
          </p:cNvPicPr>
          <p:nvPr/>
        </p:nvPicPr>
        <p:blipFill>
          <a:blip r:embed="rId16"/>
          <a:stretch>
            <a:fillRect/>
          </a:stretch>
        </p:blipFill>
        <p:spPr>
          <a:xfrm>
            <a:off x="6467475" y="4854625"/>
            <a:ext cx="166688" cy="137220"/>
          </a:xfrm>
          <a:prstGeom prst="rect">
            <a:avLst/>
          </a:prstGeom>
        </p:spPr>
      </p:pic>
      <p:pic>
        <p:nvPicPr>
          <p:cNvPr id="22" name="Image 20" descr="preencoded.png"/>
          <p:cNvPicPr>
            <a:picLocks noChangeAspect="1"/>
          </p:cNvPicPr>
          <p:nvPr/>
        </p:nvPicPr>
        <p:blipFill>
          <a:blip r:embed="rId17"/>
          <a:stretch>
            <a:fillRect/>
          </a:stretch>
        </p:blipFill>
        <p:spPr>
          <a:xfrm>
            <a:off x="285750" y="5442347"/>
            <a:ext cx="11620500" cy="1076325"/>
          </a:xfrm>
          <a:prstGeom prst="rect">
            <a:avLst/>
          </a:prstGeom>
        </p:spPr>
      </p:pic>
      <p:pic>
        <p:nvPicPr>
          <p:cNvPr id="23" name="Image 21" descr="preencoded.png"/>
          <p:cNvPicPr>
            <a:picLocks noChangeAspect="1"/>
          </p:cNvPicPr>
          <p:nvPr/>
        </p:nvPicPr>
        <p:blipFill>
          <a:blip r:embed="rId18"/>
          <a:stretch>
            <a:fillRect/>
          </a:stretch>
        </p:blipFill>
        <p:spPr>
          <a:xfrm>
            <a:off x="523875" y="5585222"/>
            <a:ext cx="857250" cy="247650"/>
          </a:xfrm>
          <a:prstGeom prst="rect">
            <a:avLst/>
          </a:prstGeom>
        </p:spPr>
      </p:pic>
      <p:sp>
        <p:nvSpPr>
          <p:cNvPr id="24"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5" name="Text 1"/>
          <p:cNvSpPr/>
          <p:nvPr/>
        </p:nvSpPr>
        <p:spPr>
          <a:xfrm>
            <a:off x="514350" y="514350"/>
            <a:ext cx="98755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STEMI vs. NSTEMI: Mechanisms and ECG</a:t>
            </a:r>
            <a:endParaRPr lang="en-US" sz="1800" dirty="0"/>
          </a:p>
        </p:txBody>
      </p:sp>
      <p:sp>
        <p:nvSpPr>
          <p:cNvPr id="26" name="Text 2"/>
          <p:cNvSpPr/>
          <p:nvPr/>
        </p:nvSpPr>
        <p:spPr>
          <a:xfrm>
            <a:off x="1114425" y="1557338"/>
            <a:ext cx="12573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748"/>
                </a:solidFill>
              </a:rPr>
              <a:t>STEMI</a:t>
            </a:r>
            <a:endParaRPr lang="en-US" sz="1650" dirty="0"/>
          </a:p>
        </p:txBody>
      </p:sp>
      <p:sp>
        <p:nvSpPr>
          <p:cNvPr id="27" name="Text 3"/>
          <p:cNvSpPr/>
          <p:nvPr/>
        </p:nvSpPr>
        <p:spPr>
          <a:xfrm>
            <a:off x="657225" y="2276475"/>
            <a:ext cx="4924425" cy="157163"/>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718096"/>
                </a:solidFill>
              </a:rPr>
              <a:t>PATHOPHYSIOLOGICAL MECHANISM</a:t>
            </a:r>
            <a:endParaRPr lang="en-US" sz="825" dirty="0"/>
          </a:p>
        </p:txBody>
      </p:sp>
      <p:sp>
        <p:nvSpPr>
          <p:cNvPr id="28" name="Text 4"/>
          <p:cNvSpPr/>
          <p:nvPr/>
        </p:nvSpPr>
        <p:spPr>
          <a:xfrm>
            <a:off x="657225" y="2509838"/>
            <a:ext cx="4924425"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2D3748"/>
                </a:solidFill>
              </a:rPr>
              <a:t>Complete occlusion of a major coronary artery, typically by a fibrin-rich thrombus.</a:t>
            </a:r>
            <a:endParaRPr lang="en-US" sz="1350" dirty="0"/>
          </a:p>
        </p:txBody>
      </p:sp>
      <p:sp>
        <p:nvSpPr>
          <p:cNvPr id="29" name="Text 5"/>
          <p:cNvSpPr/>
          <p:nvPr/>
        </p:nvSpPr>
        <p:spPr>
          <a:xfrm>
            <a:off x="514350" y="3370659"/>
            <a:ext cx="5210175" cy="157163"/>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718096"/>
                </a:solidFill>
              </a:rPr>
              <a:t>DIAGNOSTIC ECG CRITERIA</a:t>
            </a:r>
            <a:endParaRPr lang="en-US" sz="825" dirty="0"/>
          </a:p>
        </p:txBody>
      </p:sp>
      <p:sp>
        <p:nvSpPr>
          <p:cNvPr id="30" name="Text 6"/>
          <p:cNvSpPr/>
          <p:nvPr/>
        </p:nvSpPr>
        <p:spPr>
          <a:xfrm>
            <a:off x="747713" y="3604022"/>
            <a:ext cx="1085088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Persistent </a:t>
            </a:r>
            <a:r>
              <a:rPr lang="en-US" sz="1200" b="1" dirty="0">
                <a:solidFill>
                  <a:srgbClr val="2D3748"/>
                </a:solidFill>
              </a:rPr>
              <a:t>ST Elevation</a:t>
            </a:r>
            <a:r>
              <a:rPr lang="en-US" sz="1200" dirty="0">
                <a:solidFill>
                  <a:srgbClr val="2D3748"/>
                </a:solidFill>
              </a:rPr>
              <a:t> ≥ 1mm in 2+ contiguous limb leads.</a:t>
            </a:r>
            <a:endParaRPr lang="en-US" sz="1200" dirty="0"/>
          </a:p>
        </p:txBody>
      </p:sp>
      <p:sp>
        <p:nvSpPr>
          <p:cNvPr id="31" name="Text 7"/>
          <p:cNvSpPr/>
          <p:nvPr/>
        </p:nvSpPr>
        <p:spPr>
          <a:xfrm>
            <a:off x="747713" y="3946922"/>
            <a:ext cx="902208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ST Elevation ≥ 2mm in 2+ contiguous chest leads.</a:t>
            </a:r>
            <a:endParaRPr lang="en-US" sz="1200" dirty="0"/>
          </a:p>
        </p:txBody>
      </p:sp>
      <p:sp>
        <p:nvSpPr>
          <p:cNvPr id="32" name="Text 8"/>
          <p:cNvSpPr/>
          <p:nvPr/>
        </p:nvSpPr>
        <p:spPr>
          <a:xfrm>
            <a:off x="747713" y="4289822"/>
            <a:ext cx="1115568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New </a:t>
            </a:r>
            <a:r>
              <a:rPr lang="en-US" sz="1200" b="1" dirty="0">
                <a:solidFill>
                  <a:srgbClr val="2D3748"/>
                </a:solidFill>
              </a:rPr>
              <a:t>Left Bundle Branch Block (LBBB)</a:t>
            </a:r>
            <a:r>
              <a:rPr lang="en-US" sz="1200" dirty="0">
                <a:solidFill>
                  <a:srgbClr val="2D3748"/>
                </a:solidFill>
              </a:rPr>
              <a:t> in context of chest pain.</a:t>
            </a:r>
            <a:endParaRPr lang="en-US" sz="1200" dirty="0"/>
          </a:p>
        </p:txBody>
      </p:sp>
      <p:sp>
        <p:nvSpPr>
          <p:cNvPr id="33" name="Text 9"/>
          <p:cNvSpPr/>
          <p:nvPr/>
        </p:nvSpPr>
        <p:spPr>
          <a:xfrm>
            <a:off x="757238" y="4823222"/>
            <a:ext cx="11434763"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4A5568"/>
                </a:solidFill>
              </a:rPr>
              <a:t>Represents transmural ischaemia; requires immediate revascularisation (PCI).</a:t>
            </a:r>
            <a:endParaRPr lang="en-US" sz="1050" dirty="0"/>
          </a:p>
        </p:txBody>
      </p:sp>
      <p:sp>
        <p:nvSpPr>
          <p:cNvPr id="34" name="Text 10"/>
          <p:cNvSpPr/>
          <p:nvPr/>
        </p:nvSpPr>
        <p:spPr>
          <a:xfrm>
            <a:off x="7067550" y="1557338"/>
            <a:ext cx="15087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748"/>
                </a:solidFill>
              </a:rPr>
              <a:t>NSTEMI</a:t>
            </a:r>
            <a:endParaRPr lang="en-US" sz="1650" dirty="0"/>
          </a:p>
        </p:txBody>
      </p:sp>
      <p:sp>
        <p:nvSpPr>
          <p:cNvPr id="35" name="Text 11"/>
          <p:cNvSpPr/>
          <p:nvPr/>
        </p:nvSpPr>
        <p:spPr>
          <a:xfrm>
            <a:off x="6610350" y="2276475"/>
            <a:ext cx="4924425" cy="157163"/>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718096"/>
                </a:solidFill>
              </a:rPr>
              <a:t>PATHOPHYSIOLOGICAL MECHANISM</a:t>
            </a:r>
            <a:endParaRPr lang="en-US" sz="825" dirty="0"/>
          </a:p>
        </p:txBody>
      </p:sp>
      <p:sp>
        <p:nvSpPr>
          <p:cNvPr id="36" name="Text 12"/>
          <p:cNvSpPr/>
          <p:nvPr/>
        </p:nvSpPr>
        <p:spPr>
          <a:xfrm>
            <a:off x="6610350" y="2509838"/>
            <a:ext cx="4924425"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2D3748"/>
                </a:solidFill>
              </a:rPr>
              <a:t>Partial or subtotal occlusion; coronary flow is reduced but not completely abolished.</a:t>
            </a:r>
            <a:endParaRPr lang="en-US" sz="1350" dirty="0"/>
          </a:p>
        </p:txBody>
      </p:sp>
      <p:sp>
        <p:nvSpPr>
          <p:cNvPr id="37" name="Text 13"/>
          <p:cNvSpPr/>
          <p:nvPr/>
        </p:nvSpPr>
        <p:spPr>
          <a:xfrm>
            <a:off x="6467475" y="3370659"/>
            <a:ext cx="5210175" cy="157163"/>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718096"/>
                </a:solidFill>
              </a:rPr>
              <a:t>DIAGNOSTIC ECG CRITERIA</a:t>
            </a:r>
            <a:endParaRPr lang="en-US" sz="825" dirty="0"/>
          </a:p>
        </p:txBody>
      </p:sp>
      <p:sp>
        <p:nvSpPr>
          <p:cNvPr id="38" name="Text 14"/>
          <p:cNvSpPr/>
          <p:nvPr/>
        </p:nvSpPr>
        <p:spPr>
          <a:xfrm>
            <a:off x="6700838" y="3604022"/>
            <a:ext cx="5491163"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Horizontal or down-sloping </a:t>
            </a:r>
            <a:r>
              <a:rPr lang="en-US" sz="1200" b="1" dirty="0">
                <a:solidFill>
                  <a:srgbClr val="2D3748"/>
                </a:solidFill>
              </a:rPr>
              <a:t>ST Depression</a:t>
            </a:r>
            <a:r>
              <a:rPr lang="en-US" sz="1200" dirty="0">
                <a:solidFill>
                  <a:srgbClr val="2D3748"/>
                </a:solidFill>
              </a:rPr>
              <a:t>.</a:t>
            </a:r>
            <a:endParaRPr lang="en-US" sz="1200" dirty="0"/>
          </a:p>
        </p:txBody>
      </p:sp>
      <p:sp>
        <p:nvSpPr>
          <p:cNvPr id="39" name="Text 15"/>
          <p:cNvSpPr/>
          <p:nvPr/>
        </p:nvSpPr>
        <p:spPr>
          <a:xfrm>
            <a:off x="6700838" y="3946922"/>
            <a:ext cx="5491163"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Deep, symmetrical </a:t>
            </a:r>
            <a:r>
              <a:rPr lang="en-US" sz="1200" b="1" dirty="0">
                <a:solidFill>
                  <a:srgbClr val="2D3748"/>
                </a:solidFill>
              </a:rPr>
              <a:t>T-wave inversion</a:t>
            </a:r>
            <a:r>
              <a:rPr lang="en-US" sz="1200" dirty="0">
                <a:solidFill>
                  <a:srgbClr val="2D3748"/>
                </a:solidFill>
              </a:rPr>
              <a:t>.</a:t>
            </a:r>
            <a:endParaRPr lang="en-US" sz="1200" dirty="0"/>
          </a:p>
        </p:txBody>
      </p:sp>
      <p:sp>
        <p:nvSpPr>
          <p:cNvPr id="40" name="Text 16"/>
          <p:cNvSpPr/>
          <p:nvPr/>
        </p:nvSpPr>
        <p:spPr>
          <a:xfrm>
            <a:off x="6700838" y="4289822"/>
            <a:ext cx="5491163"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May have a </a:t>
            </a:r>
            <a:r>
              <a:rPr lang="en-US" sz="1200" b="1" dirty="0">
                <a:solidFill>
                  <a:srgbClr val="2D3748"/>
                </a:solidFill>
              </a:rPr>
              <a:t>Normal ECG</a:t>
            </a:r>
            <a:r>
              <a:rPr lang="en-US" sz="1200" dirty="0">
                <a:solidFill>
                  <a:srgbClr val="2D3748"/>
                </a:solidFill>
              </a:rPr>
              <a:t> — this does NOT exclude MI.</a:t>
            </a:r>
            <a:endParaRPr lang="en-US" sz="1200" dirty="0"/>
          </a:p>
        </p:txBody>
      </p:sp>
      <p:sp>
        <p:nvSpPr>
          <p:cNvPr id="41" name="Text 17"/>
          <p:cNvSpPr/>
          <p:nvPr/>
        </p:nvSpPr>
        <p:spPr>
          <a:xfrm>
            <a:off x="6710363" y="4823222"/>
            <a:ext cx="5481638"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4A5568"/>
                </a:solidFill>
              </a:rPr>
              <a:t>Diagnosis confirmed by </a:t>
            </a:r>
            <a:r>
              <a:rPr lang="en-US" sz="1050" b="1" i="1" dirty="0">
                <a:solidFill>
                  <a:srgbClr val="4A5568"/>
                </a:solidFill>
              </a:rPr>
              <a:t>Troponin rise</a:t>
            </a:r>
            <a:r>
              <a:rPr lang="en-US" sz="1050" i="1" dirty="0">
                <a:solidFill>
                  <a:srgbClr val="4A5568"/>
                </a:solidFill>
              </a:rPr>
              <a:t>; management is risk-stratified.</a:t>
            </a:r>
            <a:endParaRPr lang="en-US" sz="1050" dirty="0"/>
          </a:p>
        </p:txBody>
      </p:sp>
      <p:sp>
        <p:nvSpPr>
          <p:cNvPr id="42" name="Text 18"/>
          <p:cNvSpPr/>
          <p:nvPr/>
        </p:nvSpPr>
        <p:spPr>
          <a:xfrm>
            <a:off x="619125" y="5585222"/>
            <a:ext cx="960120"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FOCUS</a:t>
            </a:r>
            <a:endParaRPr lang="en-US" sz="900" dirty="0"/>
          </a:p>
        </p:txBody>
      </p:sp>
      <p:sp>
        <p:nvSpPr>
          <p:cNvPr id="43" name="Text 19"/>
          <p:cNvSpPr/>
          <p:nvPr/>
        </p:nvSpPr>
        <p:spPr>
          <a:xfrm>
            <a:off x="523875" y="5975747"/>
            <a:ext cx="1114425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3748"/>
                </a:solidFill>
              </a:rPr>
              <a:t>Key Distinction:</a:t>
            </a:r>
            <a:r>
              <a:rPr lang="en-US" sz="1125" dirty="0">
                <a:solidFill>
                  <a:srgbClr val="2D3748"/>
                </a:solidFill>
              </a:rPr>
              <a:t> STEMI is a medical emergency requiring the "Primary PCI" pathway. NSTEMI is confirmed by biochemical markers (Troponin) and requires urgent medical stabilization and TIMI/GRACE risk stratification.</a:t>
            </a:r>
            <a:endParaRPr lang="en-US" sz="112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4" name="Image 2" descr="preencoded.png"/>
          <p:cNvPicPr>
            <a:picLocks noChangeAspect="1"/>
          </p:cNvPicPr>
          <p:nvPr/>
        </p:nvPicPr>
        <p:blipFill>
          <a:blip r:embed="rId5"/>
          <a:stretch>
            <a:fillRect/>
          </a:stretch>
        </p:blipFill>
        <p:spPr>
          <a:xfrm>
            <a:off x="285750" y="1162050"/>
            <a:ext cx="5695950" cy="2768798"/>
          </a:xfrm>
          <a:prstGeom prst="rect">
            <a:avLst/>
          </a:prstGeom>
        </p:spPr>
      </p:pic>
      <p:pic>
        <p:nvPicPr>
          <p:cNvPr id="5" name="Image 3" descr="preencoded.png"/>
          <p:cNvPicPr>
            <a:picLocks noChangeAspect="1"/>
          </p:cNvPicPr>
          <p:nvPr/>
        </p:nvPicPr>
        <p:blipFill>
          <a:blip r:embed="rId6"/>
          <a:stretch>
            <a:fillRect/>
          </a:stretch>
        </p:blipFill>
        <p:spPr>
          <a:xfrm>
            <a:off x="457200" y="1333500"/>
            <a:ext cx="342900" cy="342900"/>
          </a:xfrm>
          <a:prstGeom prst="rect">
            <a:avLst/>
          </a:prstGeom>
        </p:spPr>
      </p:pic>
      <p:pic>
        <p:nvPicPr>
          <p:cNvPr id="6" name="Image 4" descr="preencoded.png"/>
          <p:cNvPicPr>
            <a:picLocks noChangeAspect="1"/>
          </p:cNvPicPr>
          <p:nvPr/>
        </p:nvPicPr>
        <p:blipFill>
          <a:blip r:embed="rId7"/>
          <a:stretch>
            <a:fillRect/>
          </a:stretch>
        </p:blipFill>
        <p:spPr>
          <a:xfrm>
            <a:off x="533400" y="1428750"/>
            <a:ext cx="190500" cy="152400"/>
          </a:xfrm>
          <a:prstGeom prst="rect">
            <a:avLst/>
          </a:prstGeom>
        </p:spPr>
      </p:pic>
      <p:pic>
        <p:nvPicPr>
          <p:cNvPr id="7" name="Image 5" descr="preencoded.png"/>
          <p:cNvPicPr>
            <a:picLocks noChangeAspect="1"/>
          </p:cNvPicPr>
          <p:nvPr/>
        </p:nvPicPr>
        <p:blipFill>
          <a:blip r:embed="rId8"/>
          <a:stretch>
            <a:fillRect/>
          </a:stretch>
        </p:blipFill>
        <p:spPr>
          <a:xfrm>
            <a:off x="457200" y="1790700"/>
            <a:ext cx="166688" cy="133350"/>
          </a:xfrm>
          <a:prstGeom prst="rect">
            <a:avLst/>
          </a:prstGeom>
        </p:spPr>
      </p:pic>
      <p:pic>
        <p:nvPicPr>
          <p:cNvPr id="8" name="Image 6" descr="preencoded.png"/>
          <p:cNvPicPr>
            <a:picLocks noChangeAspect="1"/>
          </p:cNvPicPr>
          <p:nvPr/>
        </p:nvPicPr>
        <p:blipFill>
          <a:blip r:embed="rId9"/>
          <a:stretch>
            <a:fillRect/>
          </a:stretch>
        </p:blipFill>
        <p:spPr>
          <a:xfrm>
            <a:off x="457200" y="2085975"/>
            <a:ext cx="166688" cy="133350"/>
          </a:xfrm>
          <a:prstGeom prst="rect">
            <a:avLst/>
          </a:prstGeom>
        </p:spPr>
      </p:pic>
      <p:pic>
        <p:nvPicPr>
          <p:cNvPr id="9" name="Image 7" descr="preencoded.png"/>
          <p:cNvPicPr>
            <a:picLocks noChangeAspect="1"/>
          </p:cNvPicPr>
          <p:nvPr/>
        </p:nvPicPr>
        <p:blipFill>
          <a:blip r:embed="rId10"/>
          <a:stretch>
            <a:fillRect/>
          </a:stretch>
        </p:blipFill>
        <p:spPr>
          <a:xfrm>
            <a:off x="457200" y="2381250"/>
            <a:ext cx="166688" cy="142875"/>
          </a:xfrm>
          <a:prstGeom prst="rect">
            <a:avLst/>
          </a:prstGeom>
        </p:spPr>
      </p:pic>
      <p:pic>
        <p:nvPicPr>
          <p:cNvPr id="10" name="Image 8" descr="preencoded.png"/>
          <p:cNvPicPr>
            <a:picLocks noChangeAspect="1"/>
          </p:cNvPicPr>
          <p:nvPr/>
        </p:nvPicPr>
        <p:blipFill>
          <a:blip r:embed="rId11"/>
          <a:stretch>
            <a:fillRect/>
          </a:stretch>
        </p:blipFill>
        <p:spPr>
          <a:xfrm>
            <a:off x="457200" y="2876550"/>
            <a:ext cx="5353050" cy="882848"/>
          </a:xfrm>
          <a:prstGeom prst="rect">
            <a:avLst/>
          </a:prstGeom>
        </p:spPr>
      </p:pic>
      <p:pic>
        <p:nvPicPr>
          <p:cNvPr id="11" name="Image 9" descr="preencoded.png"/>
          <p:cNvPicPr>
            <a:picLocks noChangeAspect="1"/>
          </p:cNvPicPr>
          <p:nvPr/>
        </p:nvPicPr>
        <p:blipFill>
          <a:blip r:embed="rId12"/>
          <a:stretch>
            <a:fillRect/>
          </a:stretch>
        </p:blipFill>
        <p:spPr>
          <a:xfrm>
            <a:off x="6210300" y="1162050"/>
            <a:ext cx="5695950" cy="3355479"/>
          </a:xfrm>
          <a:prstGeom prst="rect">
            <a:avLst/>
          </a:prstGeom>
        </p:spPr>
      </p:pic>
      <p:pic>
        <p:nvPicPr>
          <p:cNvPr id="12" name="Image 10" descr="preencoded.png"/>
          <p:cNvPicPr>
            <a:picLocks noChangeAspect="1"/>
          </p:cNvPicPr>
          <p:nvPr/>
        </p:nvPicPr>
        <p:blipFill>
          <a:blip r:embed="rId13"/>
          <a:stretch>
            <a:fillRect/>
          </a:stretch>
        </p:blipFill>
        <p:spPr>
          <a:xfrm>
            <a:off x="6381750" y="1333500"/>
            <a:ext cx="342900" cy="342900"/>
          </a:xfrm>
          <a:prstGeom prst="rect">
            <a:avLst/>
          </a:prstGeom>
        </p:spPr>
      </p:pic>
      <p:pic>
        <p:nvPicPr>
          <p:cNvPr id="13" name="Image 11" descr="preencoded.png"/>
          <p:cNvPicPr>
            <a:picLocks noChangeAspect="1"/>
          </p:cNvPicPr>
          <p:nvPr/>
        </p:nvPicPr>
        <p:blipFill>
          <a:blip r:embed="rId14"/>
          <a:stretch>
            <a:fillRect/>
          </a:stretch>
        </p:blipFill>
        <p:spPr>
          <a:xfrm>
            <a:off x="6457950" y="1428750"/>
            <a:ext cx="190500" cy="152400"/>
          </a:xfrm>
          <a:prstGeom prst="rect">
            <a:avLst/>
          </a:prstGeom>
        </p:spPr>
      </p:pic>
      <p:pic>
        <p:nvPicPr>
          <p:cNvPr id="14" name="Image 12" descr="preencoded.png"/>
          <p:cNvPicPr>
            <a:picLocks noChangeAspect="1"/>
          </p:cNvPicPr>
          <p:nvPr/>
        </p:nvPicPr>
        <p:blipFill>
          <a:blip r:embed="rId15"/>
          <a:stretch>
            <a:fillRect/>
          </a:stretch>
        </p:blipFill>
        <p:spPr>
          <a:xfrm>
            <a:off x="6381750" y="1790700"/>
            <a:ext cx="166688" cy="142875"/>
          </a:xfrm>
          <a:prstGeom prst="rect">
            <a:avLst/>
          </a:prstGeom>
        </p:spPr>
      </p:pic>
      <p:pic>
        <p:nvPicPr>
          <p:cNvPr id="15" name="Image 13" descr="preencoded.png"/>
          <p:cNvPicPr>
            <a:picLocks noChangeAspect="1"/>
          </p:cNvPicPr>
          <p:nvPr/>
        </p:nvPicPr>
        <p:blipFill>
          <a:blip r:embed="rId16"/>
          <a:stretch>
            <a:fillRect/>
          </a:stretch>
        </p:blipFill>
        <p:spPr>
          <a:xfrm>
            <a:off x="6381750" y="2286000"/>
            <a:ext cx="166688" cy="142875"/>
          </a:xfrm>
          <a:prstGeom prst="rect">
            <a:avLst/>
          </a:prstGeom>
        </p:spPr>
      </p:pic>
      <p:pic>
        <p:nvPicPr>
          <p:cNvPr id="16" name="Image 14" descr="preencoded.png"/>
          <p:cNvPicPr>
            <a:picLocks noChangeAspect="1"/>
          </p:cNvPicPr>
          <p:nvPr/>
        </p:nvPicPr>
        <p:blipFill>
          <a:blip r:embed="rId17"/>
          <a:stretch>
            <a:fillRect/>
          </a:stretch>
        </p:blipFill>
        <p:spPr>
          <a:xfrm>
            <a:off x="6381750" y="2781300"/>
            <a:ext cx="166688" cy="142875"/>
          </a:xfrm>
          <a:prstGeom prst="rect">
            <a:avLst/>
          </a:prstGeom>
        </p:spPr>
      </p:pic>
      <p:pic>
        <p:nvPicPr>
          <p:cNvPr id="17" name="Image 15" descr="preencoded.png"/>
          <p:cNvPicPr>
            <a:picLocks noChangeAspect="1"/>
          </p:cNvPicPr>
          <p:nvPr/>
        </p:nvPicPr>
        <p:blipFill>
          <a:blip r:embed="rId18"/>
          <a:stretch>
            <a:fillRect/>
          </a:stretch>
        </p:blipFill>
        <p:spPr>
          <a:xfrm>
            <a:off x="6381750" y="3276600"/>
            <a:ext cx="5353050" cy="1069479"/>
          </a:xfrm>
          <a:prstGeom prst="rect">
            <a:avLst/>
          </a:prstGeom>
        </p:spPr>
      </p:pic>
      <p:pic>
        <p:nvPicPr>
          <p:cNvPr id="18" name="Image 16" descr="preencoded.png"/>
          <p:cNvPicPr>
            <a:picLocks noChangeAspect="1"/>
          </p:cNvPicPr>
          <p:nvPr/>
        </p:nvPicPr>
        <p:blipFill>
          <a:blip r:embed="rId19"/>
          <a:stretch>
            <a:fillRect/>
          </a:stretch>
        </p:blipFill>
        <p:spPr>
          <a:xfrm>
            <a:off x="285750" y="5972175"/>
            <a:ext cx="11620500" cy="647700"/>
          </a:xfrm>
          <a:prstGeom prst="rect">
            <a:avLst/>
          </a:prstGeom>
        </p:spPr>
      </p:pic>
      <p:pic>
        <p:nvPicPr>
          <p:cNvPr id="19" name="Image 17" descr="preencoded.png"/>
          <p:cNvPicPr>
            <a:picLocks noChangeAspect="1"/>
          </p:cNvPicPr>
          <p:nvPr/>
        </p:nvPicPr>
        <p:blipFill>
          <a:blip r:embed="rId20"/>
          <a:stretch>
            <a:fillRect/>
          </a:stretch>
        </p:blipFill>
        <p:spPr>
          <a:xfrm>
            <a:off x="476250" y="6086475"/>
            <a:ext cx="563166" cy="419100"/>
          </a:xfrm>
          <a:prstGeom prst="rect">
            <a:avLst/>
          </a:prstGeom>
        </p:spPr>
      </p:pic>
      <p:sp>
        <p:nvSpPr>
          <p:cNvPr id="20"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1" name="Text 1"/>
          <p:cNvSpPr/>
          <p:nvPr/>
        </p:nvSpPr>
        <p:spPr>
          <a:xfrm>
            <a:off x="514350" y="514350"/>
            <a:ext cx="115214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STEMI vs. NSTEMI: Management and Prognosis</a:t>
            </a:r>
            <a:endParaRPr lang="en-US" sz="1800" dirty="0"/>
          </a:p>
        </p:txBody>
      </p:sp>
      <p:sp>
        <p:nvSpPr>
          <p:cNvPr id="22" name="Text 2"/>
          <p:cNvSpPr/>
          <p:nvPr/>
        </p:nvSpPr>
        <p:spPr>
          <a:xfrm>
            <a:off x="914400" y="1376363"/>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STEMI: Emergency Pathway</a:t>
            </a:r>
            <a:endParaRPr lang="en-US" sz="1350" dirty="0"/>
          </a:p>
        </p:txBody>
      </p:sp>
      <p:sp>
        <p:nvSpPr>
          <p:cNvPr id="23" name="Text 3"/>
          <p:cNvSpPr/>
          <p:nvPr/>
        </p:nvSpPr>
        <p:spPr>
          <a:xfrm>
            <a:off x="719138" y="1790700"/>
            <a:ext cx="11472863"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3748"/>
                </a:solidFill>
              </a:rPr>
              <a:t>Primary PCI (Gold Standard):</a:t>
            </a:r>
            <a:r>
              <a:rPr lang="en-US" sz="1050" dirty="0">
                <a:solidFill>
                  <a:srgbClr val="2D3748"/>
                </a:solidFill>
              </a:rPr>
              <a:t> Target ≤120 mins from first medical contact to balloon.</a:t>
            </a:r>
            <a:endParaRPr lang="en-US" sz="1050" dirty="0"/>
          </a:p>
        </p:txBody>
      </p:sp>
      <p:sp>
        <p:nvSpPr>
          <p:cNvPr id="24" name="Text 4"/>
          <p:cNvSpPr/>
          <p:nvPr/>
        </p:nvSpPr>
        <p:spPr>
          <a:xfrm>
            <a:off x="719138" y="2085975"/>
            <a:ext cx="11472863"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3748"/>
                </a:solidFill>
              </a:rPr>
              <a:t>Thrombolysis:</a:t>
            </a:r>
            <a:r>
              <a:rPr lang="en-US" sz="1050" dirty="0">
                <a:solidFill>
                  <a:srgbClr val="2D3748"/>
                </a:solidFill>
              </a:rPr>
              <a:t> Administered ONLY if PCI unavailable within 120-minute window.</a:t>
            </a:r>
            <a:endParaRPr lang="en-US" sz="1050" dirty="0"/>
          </a:p>
        </p:txBody>
      </p:sp>
      <p:sp>
        <p:nvSpPr>
          <p:cNvPr id="25" name="Text 5"/>
          <p:cNvSpPr/>
          <p:nvPr/>
        </p:nvSpPr>
        <p:spPr>
          <a:xfrm>
            <a:off x="719138" y="2381250"/>
            <a:ext cx="5091113"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2D3748"/>
                </a:solidFill>
              </a:rPr>
              <a:t>Loading Therapy:</a:t>
            </a:r>
            <a:r>
              <a:rPr lang="en-US" sz="1050" dirty="0">
                <a:solidFill>
                  <a:srgbClr val="2D3748"/>
                </a:solidFill>
              </a:rPr>
              <a:t> Aspirin 300mg + Ticagrelor 180mg (or Clopidogrel 600mg) + Heparin.</a:t>
            </a:r>
            <a:endParaRPr lang="en-US" sz="1050" dirty="0"/>
          </a:p>
        </p:txBody>
      </p:sp>
      <p:sp>
        <p:nvSpPr>
          <p:cNvPr id="26" name="Text 6"/>
          <p:cNvSpPr/>
          <p:nvPr/>
        </p:nvSpPr>
        <p:spPr>
          <a:xfrm>
            <a:off x="590550" y="3009900"/>
            <a:ext cx="508635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4A5568"/>
                </a:solidFill>
              </a:rPr>
              <a:t>PROGNOSIS &amp; RISK</a:t>
            </a:r>
            <a:endParaRPr lang="en-US" sz="975" dirty="0"/>
          </a:p>
        </p:txBody>
      </p:sp>
      <p:sp>
        <p:nvSpPr>
          <p:cNvPr id="27" name="Text 7"/>
          <p:cNvSpPr/>
          <p:nvPr/>
        </p:nvSpPr>
        <p:spPr>
          <a:xfrm>
            <a:off x="590550" y="3252788"/>
            <a:ext cx="5086350" cy="373261"/>
          </a:xfrm>
          <a:prstGeom prst="rect">
            <a:avLst/>
          </a:prstGeom>
          <a:noFill/>
          <a:ln/>
        </p:spPr>
        <p:txBody>
          <a:bodyPr vert="horz" wrap="square" lIns="0" tIns="0" rIns="0" bIns="0" rtlCol="0" anchor="ctr"/>
          <a:lstStyle/>
          <a:p>
            <a:pPr marL="0" indent="0">
              <a:lnSpc>
                <a:spcPts val="1470"/>
              </a:lnSpc>
              <a:buNone/>
            </a:pPr>
            <a:r>
              <a:rPr lang="en-US" sz="1050" dirty="0">
                <a:solidFill>
                  <a:srgbClr val="2D3748"/>
                </a:solidFill>
              </a:rPr>
              <a:t>High immediate mortality risk if untreated. </a:t>
            </a:r>
            <a:r>
              <a:rPr lang="en-US" sz="1050" b="1" dirty="0">
                <a:solidFill>
                  <a:srgbClr val="C53030"/>
                </a:solidFill>
              </a:rPr>
              <a:t>Time is Muscle</a:t>
            </a:r>
            <a:r>
              <a:rPr lang="en-US" sz="1050" dirty="0">
                <a:solidFill>
                  <a:srgbClr val="2D3748"/>
                </a:solidFill>
              </a:rPr>
              <a:t>—prompt reperfusion dramatically improves long-term outcomes and reduces cardiac failure.</a:t>
            </a:r>
            <a:endParaRPr lang="en-US" sz="1050" dirty="0"/>
          </a:p>
        </p:txBody>
      </p:sp>
      <p:sp>
        <p:nvSpPr>
          <p:cNvPr id="28" name="Text 8"/>
          <p:cNvSpPr/>
          <p:nvPr/>
        </p:nvSpPr>
        <p:spPr>
          <a:xfrm>
            <a:off x="6838950" y="1376363"/>
            <a:ext cx="53530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NSTEMI: Risk-Stratified Pathway</a:t>
            </a:r>
            <a:endParaRPr lang="en-US" sz="1350" dirty="0"/>
          </a:p>
        </p:txBody>
      </p:sp>
      <p:sp>
        <p:nvSpPr>
          <p:cNvPr id="29" name="Text 9"/>
          <p:cNvSpPr/>
          <p:nvPr/>
        </p:nvSpPr>
        <p:spPr>
          <a:xfrm>
            <a:off x="6643688" y="1790700"/>
            <a:ext cx="5091113"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2D3748"/>
                </a:solidFill>
              </a:rPr>
              <a:t>Medical Stabilization:</a:t>
            </a:r>
            <a:r>
              <a:rPr lang="en-US" sz="1050" dirty="0">
                <a:solidFill>
                  <a:srgbClr val="2D3748"/>
                </a:solidFill>
              </a:rPr>
              <a:t> DAPT (Aspirin + Ticagrelor) + Fondaparinux (anticoagulation of choice).</a:t>
            </a:r>
            <a:endParaRPr lang="en-US" sz="1050" dirty="0"/>
          </a:p>
        </p:txBody>
      </p:sp>
      <p:sp>
        <p:nvSpPr>
          <p:cNvPr id="30" name="Text 10"/>
          <p:cNvSpPr/>
          <p:nvPr/>
        </p:nvSpPr>
        <p:spPr>
          <a:xfrm>
            <a:off x="6643688" y="2286000"/>
            <a:ext cx="5091113"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2D3748"/>
                </a:solidFill>
              </a:rPr>
              <a:t>Risk Scoring:</a:t>
            </a:r>
            <a:r>
              <a:rPr lang="en-US" sz="1050" dirty="0">
                <a:solidFill>
                  <a:srgbClr val="2D3748"/>
                </a:solidFill>
              </a:rPr>
              <a:t> Use TIMI or GRACE score to determine urgency of invasive intervention.</a:t>
            </a:r>
            <a:endParaRPr lang="en-US" sz="1050" dirty="0"/>
          </a:p>
        </p:txBody>
      </p:sp>
      <p:sp>
        <p:nvSpPr>
          <p:cNvPr id="31" name="Text 11"/>
          <p:cNvSpPr/>
          <p:nvPr/>
        </p:nvSpPr>
        <p:spPr>
          <a:xfrm>
            <a:off x="6643688" y="2781300"/>
            <a:ext cx="5091113"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2D3748"/>
                </a:solidFill>
              </a:rPr>
              <a:t>Invasive Strategy:</a:t>
            </a:r>
            <a:r>
              <a:rPr lang="en-US" sz="1050" dirty="0">
                <a:solidFill>
                  <a:srgbClr val="2D3748"/>
                </a:solidFill>
              </a:rPr>
              <a:t> Angiography within 24–72 hours depending on risk score (High vs. Low).</a:t>
            </a:r>
            <a:endParaRPr lang="en-US" sz="1050" dirty="0"/>
          </a:p>
        </p:txBody>
      </p:sp>
      <p:sp>
        <p:nvSpPr>
          <p:cNvPr id="32" name="Text 12"/>
          <p:cNvSpPr/>
          <p:nvPr/>
        </p:nvSpPr>
        <p:spPr>
          <a:xfrm>
            <a:off x="6515100" y="3409950"/>
            <a:ext cx="508635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4A5568"/>
                </a:solidFill>
              </a:rPr>
              <a:t>PROGNOSIS &amp; RISK</a:t>
            </a:r>
            <a:endParaRPr lang="en-US" sz="975" dirty="0"/>
          </a:p>
        </p:txBody>
      </p:sp>
      <p:sp>
        <p:nvSpPr>
          <p:cNvPr id="33" name="Text 13"/>
          <p:cNvSpPr/>
          <p:nvPr/>
        </p:nvSpPr>
        <p:spPr>
          <a:xfrm>
            <a:off x="6515100" y="3652838"/>
            <a:ext cx="5086350" cy="559891"/>
          </a:xfrm>
          <a:prstGeom prst="rect">
            <a:avLst/>
          </a:prstGeom>
          <a:noFill/>
          <a:ln/>
        </p:spPr>
        <p:txBody>
          <a:bodyPr vert="horz" wrap="square" lIns="0" tIns="0" rIns="0" bIns="0" rtlCol="0" anchor="ctr"/>
          <a:lstStyle/>
          <a:p>
            <a:pPr marL="0" indent="0">
              <a:lnSpc>
                <a:spcPts val="1470"/>
              </a:lnSpc>
              <a:buNone/>
            </a:pPr>
            <a:r>
              <a:rPr lang="en-US" sz="1050" dirty="0">
                <a:solidFill>
                  <a:srgbClr val="2D3748"/>
                </a:solidFill>
              </a:rPr>
              <a:t>Variable early mortality but high risk of recurrent events. Often represents multi-vessel disease; long-term prognosis depends on secondary prevention and risk factor control.</a:t>
            </a:r>
            <a:endParaRPr lang="en-US" sz="1050" dirty="0"/>
          </a:p>
        </p:txBody>
      </p:sp>
      <p:sp>
        <p:nvSpPr>
          <p:cNvPr id="34" name="Text 14"/>
          <p:cNvSpPr/>
          <p:nvPr/>
        </p:nvSpPr>
        <p:spPr>
          <a:xfrm>
            <a:off x="552450" y="6086475"/>
            <a:ext cx="410766" cy="4191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TIP</a:t>
            </a:r>
            <a:endParaRPr lang="en-US" sz="900" dirty="0"/>
          </a:p>
        </p:txBody>
      </p:sp>
      <p:sp>
        <p:nvSpPr>
          <p:cNvPr id="35" name="Text 15"/>
          <p:cNvSpPr/>
          <p:nvPr/>
        </p:nvSpPr>
        <p:spPr>
          <a:xfrm>
            <a:off x="1182291" y="6096000"/>
            <a:ext cx="10533459" cy="400050"/>
          </a:xfrm>
          <a:prstGeom prst="rect">
            <a:avLst/>
          </a:prstGeom>
          <a:noFill/>
          <a:ln/>
        </p:spPr>
        <p:txBody>
          <a:bodyPr vert="horz" wrap="square" lIns="0" tIns="0" rIns="0" bIns="0" rtlCol="0" anchor="ctr"/>
          <a:lstStyle/>
          <a:p>
            <a:pPr marL="0" indent="0">
              <a:lnSpc>
                <a:spcPts val="1575"/>
              </a:lnSpc>
              <a:buNone/>
            </a:pPr>
            <a:r>
              <a:rPr lang="en-US" sz="1050" dirty="0">
                <a:solidFill>
                  <a:srgbClr val="744210"/>
                </a:solidFill>
              </a:rPr>
              <a:t>Distinguish the </a:t>
            </a:r>
            <a:r>
              <a:rPr lang="en-US" sz="1050" b="1" dirty="0">
                <a:solidFill>
                  <a:srgbClr val="744210"/>
                </a:solidFill>
              </a:rPr>
              <a:t>management goal</a:t>
            </a:r>
            <a:r>
              <a:rPr lang="en-US" sz="1050" dirty="0">
                <a:solidFill>
                  <a:srgbClr val="744210"/>
                </a:solidFill>
              </a:rPr>
              <a:t>: STEMI is an immediate </a:t>
            </a:r>
            <a:r>
              <a:rPr lang="en-US" sz="1050" b="1" dirty="0">
                <a:solidFill>
                  <a:srgbClr val="744210"/>
                </a:solidFill>
              </a:rPr>
              <a:t>mechanical emergency</a:t>
            </a:r>
            <a:r>
              <a:rPr lang="en-US" sz="1050" dirty="0">
                <a:solidFill>
                  <a:srgbClr val="744210"/>
                </a:solidFill>
              </a:rPr>
              <a:t> (reopening the artery), while NSTEMI requires </a:t>
            </a:r>
            <a:r>
              <a:rPr lang="en-US" sz="1050" b="1" dirty="0">
                <a:solidFill>
                  <a:srgbClr val="744210"/>
                </a:solidFill>
              </a:rPr>
              <a:t>medical stabilization</a:t>
            </a:r>
            <a:r>
              <a:rPr lang="en-US" sz="1050" dirty="0">
                <a:solidFill>
                  <a:srgbClr val="744210"/>
                </a:solidFill>
              </a:rPr>
              <a:t> followed by </a:t>
            </a:r>
            <a:r>
              <a:rPr lang="en-US" sz="1050" b="1" dirty="0">
                <a:solidFill>
                  <a:srgbClr val="744210"/>
                </a:solidFill>
              </a:rPr>
              <a:t>risk-guided intervention</a:t>
            </a:r>
            <a:r>
              <a:rPr lang="en-US" sz="1050" dirty="0">
                <a:solidFill>
                  <a:srgbClr val="744210"/>
                </a:solidFill>
              </a:rPr>
              <a:t>.</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257300"/>
            <a:ext cx="2762250" cy="2270671"/>
          </a:xfrm>
          <a:prstGeom prst="rect">
            <a:avLst/>
          </a:prstGeom>
        </p:spPr>
      </p:pic>
      <p:pic>
        <p:nvPicPr>
          <p:cNvPr id="6" name="Image 4" descr="preencoded.png"/>
          <p:cNvPicPr>
            <a:picLocks noChangeAspect="1"/>
          </p:cNvPicPr>
          <p:nvPr/>
        </p:nvPicPr>
        <p:blipFill>
          <a:blip r:embed="rId6"/>
          <a:stretch>
            <a:fillRect/>
          </a:stretch>
        </p:blipFill>
        <p:spPr>
          <a:xfrm>
            <a:off x="514350" y="1498253"/>
            <a:ext cx="214313" cy="175320"/>
          </a:xfrm>
          <a:prstGeom prst="rect">
            <a:avLst/>
          </a:prstGeom>
        </p:spPr>
      </p:pic>
      <p:pic>
        <p:nvPicPr>
          <p:cNvPr id="7" name="Image 5" descr="preencoded.png"/>
          <p:cNvPicPr>
            <a:picLocks noChangeAspect="1"/>
          </p:cNvPicPr>
          <p:nvPr/>
        </p:nvPicPr>
        <p:blipFill>
          <a:blip r:embed="rId7"/>
          <a:stretch>
            <a:fillRect/>
          </a:stretch>
        </p:blipFill>
        <p:spPr>
          <a:xfrm>
            <a:off x="3238500" y="1257300"/>
            <a:ext cx="2762250" cy="2270671"/>
          </a:xfrm>
          <a:prstGeom prst="rect">
            <a:avLst/>
          </a:prstGeom>
        </p:spPr>
      </p:pic>
      <p:pic>
        <p:nvPicPr>
          <p:cNvPr id="8" name="Image 6" descr="preencoded.png"/>
          <p:cNvPicPr>
            <a:picLocks noChangeAspect="1"/>
          </p:cNvPicPr>
          <p:nvPr/>
        </p:nvPicPr>
        <p:blipFill>
          <a:blip r:embed="rId8"/>
          <a:stretch>
            <a:fillRect/>
          </a:stretch>
        </p:blipFill>
        <p:spPr>
          <a:xfrm>
            <a:off x="3467100" y="1498253"/>
            <a:ext cx="214313" cy="175320"/>
          </a:xfrm>
          <a:prstGeom prst="rect">
            <a:avLst/>
          </a:prstGeom>
        </p:spPr>
      </p:pic>
      <p:pic>
        <p:nvPicPr>
          <p:cNvPr id="9" name="Image 7" descr="preencoded.png"/>
          <p:cNvPicPr>
            <a:picLocks noChangeAspect="1"/>
          </p:cNvPicPr>
          <p:nvPr/>
        </p:nvPicPr>
        <p:blipFill>
          <a:blip r:embed="rId9"/>
          <a:stretch>
            <a:fillRect/>
          </a:stretch>
        </p:blipFill>
        <p:spPr>
          <a:xfrm>
            <a:off x="6191250" y="1257300"/>
            <a:ext cx="2762250" cy="2270671"/>
          </a:xfrm>
          <a:prstGeom prst="rect">
            <a:avLst/>
          </a:prstGeom>
        </p:spPr>
      </p:pic>
      <p:pic>
        <p:nvPicPr>
          <p:cNvPr id="10" name="Image 8" descr="preencoded.png"/>
          <p:cNvPicPr>
            <a:picLocks noChangeAspect="1"/>
          </p:cNvPicPr>
          <p:nvPr/>
        </p:nvPicPr>
        <p:blipFill>
          <a:blip r:embed="rId10"/>
          <a:stretch>
            <a:fillRect/>
          </a:stretch>
        </p:blipFill>
        <p:spPr>
          <a:xfrm>
            <a:off x="6419850" y="1498253"/>
            <a:ext cx="214313" cy="175320"/>
          </a:xfrm>
          <a:prstGeom prst="rect">
            <a:avLst/>
          </a:prstGeom>
        </p:spPr>
      </p:pic>
      <p:pic>
        <p:nvPicPr>
          <p:cNvPr id="11" name="Image 9" descr="preencoded.png"/>
          <p:cNvPicPr>
            <a:picLocks noChangeAspect="1"/>
          </p:cNvPicPr>
          <p:nvPr/>
        </p:nvPicPr>
        <p:blipFill>
          <a:blip r:embed="rId9"/>
          <a:stretch>
            <a:fillRect/>
          </a:stretch>
        </p:blipFill>
        <p:spPr>
          <a:xfrm>
            <a:off x="9144000" y="1257300"/>
            <a:ext cx="2762250" cy="2270671"/>
          </a:xfrm>
          <a:prstGeom prst="rect">
            <a:avLst/>
          </a:prstGeom>
        </p:spPr>
      </p:pic>
      <p:pic>
        <p:nvPicPr>
          <p:cNvPr id="12" name="Image 10" descr="preencoded.png"/>
          <p:cNvPicPr>
            <a:picLocks noChangeAspect="1"/>
          </p:cNvPicPr>
          <p:nvPr/>
        </p:nvPicPr>
        <p:blipFill>
          <a:blip r:embed="rId11"/>
          <a:stretch>
            <a:fillRect/>
          </a:stretch>
        </p:blipFill>
        <p:spPr>
          <a:xfrm>
            <a:off x="9372600" y="1498253"/>
            <a:ext cx="214313" cy="175320"/>
          </a:xfrm>
          <a:prstGeom prst="rect">
            <a:avLst/>
          </a:prstGeom>
        </p:spPr>
      </p:pic>
      <p:pic>
        <p:nvPicPr>
          <p:cNvPr id="13" name="Image 11" descr="preencoded.png"/>
          <p:cNvPicPr>
            <a:picLocks noChangeAspect="1"/>
          </p:cNvPicPr>
          <p:nvPr/>
        </p:nvPicPr>
        <p:blipFill>
          <a:blip r:embed="rId12"/>
          <a:stretch>
            <a:fillRect/>
          </a:stretch>
        </p:blipFill>
        <p:spPr>
          <a:xfrm>
            <a:off x="285750" y="3756571"/>
            <a:ext cx="11620500" cy="733425"/>
          </a:xfrm>
          <a:prstGeom prst="rect">
            <a:avLst/>
          </a:prstGeom>
        </p:spPr>
      </p:pic>
      <p:pic>
        <p:nvPicPr>
          <p:cNvPr id="14" name="Image 12" descr="preencoded.png"/>
          <p:cNvPicPr>
            <a:picLocks noChangeAspect="1"/>
          </p:cNvPicPr>
          <p:nvPr/>
        </p:nvPicPr>
        <p:blipFill>
          <a:blip r:embed="rId13"/>
          <a:stretch>
            <a:fillRect/>
          </a:stretch>
        </p:blipFill>
        <p:spPr>
          <a:xfrm>
            <a:off x="514350" y="4047232"/>
            <a:ext cx="123974" cy="99120"/>
          </a:xfrm>
          <a:prstGeom prst="rect">
            <a:avLst/>
          </a:prstGeom>
        </p:spPr>
      </p:pic>
      <p:sp>
        <p:nvSpPr>
          <p:cNvPr id="15"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16" name="Text 1"/>
          <p:cNvSpPr/>
          <p:nvPr/>
        </p:nvSpPr>
        <p:spPr>
          <a:xfrm>
            <a:off x="514350" y="514350"/>
            <a:ext cx="116776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ECG Evolution in STEMI: The Chronological Timeline</a:t>
            </a:r>
            <a:endParaRPr lang="en-US" sz="1800" dirty="0"/>
          </a:p>
        </p:txBody>
      </p:sp>
      <p:sp>
        <p:nvSpPr>
          <p:cNvPr id="17" name="Text 2"/>
          <p:cNvSpPr/>
          <p:nvPr/>
        </p:nvSpPr>
        <p:spPr>
          <a:xfrm>
            <a:off x="823913" y="1485900"/>
            <a:ext cx="11201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18096"/>
                </a:solidFill>
              </a:rPr>
              <a:t>MINUTES</a:t>
            </a:r>
            <a:endParaRPr lang="en-US" sz="1050" dirty="0"/>
          </a:p>
        </p:txBody>
      </p:sp>
      <p:sp>
        <p:nvSpPr>
          <p:cNvPr id="18" name="Text 3"/>
          <p:cNvSpPr/>
          <p:nvPr/>
        </p:nvSpPr>
        <p:spPr>
          <a:xfrm>
            <a:off x="514350" y="1838325"/>
            <a:ext cx="3703320"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2D3748"/>
                </a:solidFill>
              </a:rPr>
              <a:t>Hyperacute T Waves</a:t>
            </a:r>
            <a:endParaRPr lang="en-US" sz="1350" dirty="0"/>
          </a:p>
        </p:txBody>
      </p:sp>
      <p:sp>
        <p:nvSpPr>
          <p:cNvPr id="19" name="Text 4"/>
          <p:cNvSpPr/>
          <p:nvPr/>
        </p:nvSpPr>
        <p:spPr>
          <a:xfrm>
            <a:off x="704850" y="2213521"/>
            <a:ext cx="3932014"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Earliest sign of ischemia</a:t>
            </a:r>
            <a:endParaRPr lang="en-US" sz="1125" dirty="0"/>
          </a:p>
        </p:txBody>
      </p:sp>
      <p:sp>
        <p:nvSpPr>
          <p:cNvPr id="20" name="Text 5"/>
          <p:cNvSpPr/>
          <p:nvPr/>
        </p:nvSpPr>
        <p:spPr>
          <a:xfrm>
            <a:off x="704850" y="2504033"/>
            <a:ext cx="3932014"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Tall, peaked, broad-based</a:t>
            </a:r>
            <a:endParaRPr lang="en-US" sz="1125" dirty="0"/>
          </a:p>
        </p:txBody>
      </p:sp>
      <p:sp>
        <p:nvSpPr>
          <p:cNvPr id="21" name="Text 6"/>
          <p:cNvSpPr/>
          <p:nvPr/>
        </p:nvSpPr>
        <p:spPr>
          <a:xfrm>
            <a:off x="704850" y="2794546"/>
            <a:ext cx="4089295"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Often transient and missed</a:t>
            </a:r>
            <a:endParaRPr lang="en-US" sz="1125" dirty="0"/>
          </a:p>
        </p:txBody>
      </p:sp>
      <p:sp>
        <p:nvSpPr>
          <p:cNvPr id="22" name="Text 7"/>
          <p:cNvSpPr/>
          <p:nvPr/>
        </p:nvSpPr>
        <p:spPr>
          <a:xfrm>
            <a:off x="3776662" y="1485900"/>
            <a:ext cx="8001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18096"/>
                </a:solidFill>
              </a:rPr>
              <a:t>HOURS</a:t>
            </a:r>
            <a:endParaRPr lang="en-US" sz="1050" dirty="0"/>
          </a:p>
        </p:txBody>
      </p:sp>
      <p:sp>
        <p:nvSpPr>
          <p:cNvPr id="23" name="Text 8"/>
          <p:cNvSpPr/>
          <p:nvPr/>
        </p:nvSpPr>
        <p:spPr>
          <a:xfrm>
            <a:off x="3467100" y="1838325"/>
            <a:ext cx="2468880"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2D3748"/>
                </a:solidFill>
              </a:rPr>
              <a:t>ST Elevation</a:t>
            </a:r>
            <a:endParaRPr lang="en-US" sz="1350" dirty="0"/>
          </a:p>
        </p:txBody>
      </p:sp>
      <p:sp>
        <p:nvSpPr>
          <p:cNvPr id="24" name="Text 9"/>
          <p:cNvSpPr/>
          <p:nvPr/>
        </p:nvSpPr>
        <p:spPr>
          <a:xfrm>
            <a:off x="3657600" y="2213521"/>
            <a:ext cx="3774734"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The classic STEMI marker</a:t>
            </a:r>
            <a:endParaRPr lang="en-US" sz="1125" dirty="0"/>
          </a:p>
        </p:txBody>
      </p:sp>
      <p:sp>
        <p:nvSpPr>
          <p:cNvPr id="25" name="Text 10"/>
          <p:cNvSpPr/>
          <p:nvPr/>
        </p:nvSpPr>
        <p:spPr>
          <a:xfrm>
            <a:off x="3657600" y="2504033"/>
            <a:ext cx="424657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Indicates transmural injury</a:t>
            </a:r>
            <a:endParaRPr lang="en-US" sz="1125" dirty="0"/>
          </a:p>
        </p:txBody>
      </p:sp>
      <p:sp>
        <p:nvSpPr>
          <p:cNvPr id="26" name="Text 11"/>
          <p:cNvSpPr/>
          <p:nvPr/>
        </p:nvSpPr>
        <p:spPr>
          <a:xfrm>
            <a:off x="3657600" y="2794546"/>
            <a:ext cx="211455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Convex-upward (coved) morphology</a:t>
            </a:r>
            <a:endParaRPr lang="en-US" sz="1125" dirty="0"/>
          </a:p>
        </p:txBody>
      </p:sp>
      <p:sp>
        <p:nvSpPr>
          <p:cNvPr id="27" name="Text 12"/>
          <p:cNvSpPr/>
          <p:nvPr/>
        </p:nvSpPr>
        <p:spPr>
          <a:xfrm>
            <a:off x="6729413" y="1485900"/>
            <a:ext cx="19202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18096"/>
                </a:solidFill>
              </a:rPr>
              <a:t>HOURS – DAYS</a:t>
            </a:r>
            <a:endParaRPr lang="en-US" sz="1050" dirty="0"/>
          </a:p>
        </p:txBody>
      </p:sp>
      <p:sp>
        <p:nvSpPr>
          <p:cNvPr id="28" name="Text 13"/>
          <p:cNvSpPr/>
          <p:nvPr/>
        </p:nvSpPr>
        <p:spPr>
          <a:xfrm>
            <a:off x="6419850" y="1838325"/>
            <a:ext cx="3291840"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2D3748"/>
                </a:solidFill>
              </a:rPr>
              <a:t>T-Wave Inversion</a:t>
            </a:r>
            <a:endParaRPr lang="en-US" sz="1350" dirty="0"/>
          </a:p>
        </p:txBody>
      </p:sp>
      <p:sp>
        <p:nvSpPr>
          <p:cNvPr id="29" name="Text 14"/>
          <p:cNvSpPr/>
          <p:nvPr/>
        </p:nvSpPr>
        <p:spPr>
          <a:xfrm>
            <a:off x="6610350" y="2213521"/>
            <a:ext cx="4718417"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ST segment returns to baseline</a:t>
            </a:r>
            <a:endParaRPr lang="en-US" sz="1125" dirty="0"/>
          </a:p>
        </p:txBody>
      </p:sp>
      <p:sp>
        <p:nvSpPr>
          <p:cNvPr id="30" name="Text 15"/>
          <p:cNvSpPr/>
          <p:nvPr/>
        </p:nvSpPr>
        <p:spPr>
          <a:xfrm>
            <a:off x="6610350" y="2504033"/>
            <a:ext cx="424657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Deep, symmetrical inversion</a:t>
            </a:r>
            <a:endParaRPr lang="en-US" sz="1125" dirty="0"/>
          </a:p>
        </p:txBody>
      </p:sp>
      <p:sp>
        <p:nvSpPr>
          <p:cNvPr id="31" name="Text 16"/>
          <p:cNvSpPr/>
          <p:nvPr/>
        </p:nvSpPr>
        <p:spPr>
          <a:xfrm>
            <a:off x="6610350" y="2794546"/>
            <a:ext cx="5032979"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Concurrent loss of R-wave height</a:t>
            </a:r>
            <a:endParaRPr lang="en-US" sz="1125" dirty="0"/>
          </a:p>
        </p:txBody>
      </p:sp>
      <p:sp>
        <p:nvSpPr>
          <p:cNvPr id="32" name="Text 17"/>
          <p:cNvSpPr/>
          <p:nvPr/>
        </p:nvSpPr>
        <p:spPr>
          <a:xfrm>
            <a:off x="9682163" y="1485900"/>
            <a:ext cx="8001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18096"/>
                </a:solidFill>
              </a:rPr>
              <a:t>DAYS+</a:t>
            </a:r>
            <a:endParaRPr lang="en-US" sz="1050" dirty="0"/>
          </a:p>
        </p:txBody>
      </p:sp>
      <p:sp>
        <p:nvSpPr>
          <p:cNvPr id="33" name="Text 18"/>
          <p:cNvSpPr/>
          <p:nvPr/>
        </p:nvSpPr>
        <p:spPr>
          <a:xfrm>
            <a:off x="9372600" y="1838325"/>
            <a:ext cx="2819400"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2D3748"/>
                </a:solidFill>
              </a:rPr>
              <a:t>Pathological Q Waves</a:t>
            </a:r>
            <a:endParaRPr lang="en-US" sz="1350" dirty="0"/>
          </a:p>
        </p:txBody>
      </p:sp>
      <p:sp>
        <p:nvSpPr>
          <p:cNvPr id="34" name="Text 19"/>
          <p:cNvSpPr/>
          <p:nvPr/>
        </p:nvSpPr>
        <p:spPr>
          <a:xfrm>
            <a:off x="9563100" y="2213521"/>
            <a:ext cx="26289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Permanent electrical scar</a:t>
            </a:r>
            <a:endParaRPr lang="en-US" sz="1125" dirty="0"/>
          </a:p>
        </p:txBody>
      </p:sp>
      <p:sp>
        <p:nvSpPr>
          <p:cNvPr id="35" name="Text 20"/>
          <p:cNvSpPr/>
          <p:nvPr/>
        </p:nvSpPr>
        <p:spPr>
          <a:xfrm>
            <a:off x="9563100" y="2504033"/>
            <a:ext cx="26289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Width ≥ 0.04s (1 small sq)</a:t>
            </a:r>
            <a:endParaRPr lang="en-US" sz="1125" dirty="0"/>
          </a:p>
        </p:txBody>
      </p:sp>
      <p:sp>
        <p:nvSpPr>
          <p:cNvPr id="36" name="Text 21"/>
          <p:cNvSpPr/>
          <p:nvPr/>
        </p:nvSpPr>
        <p:spPr>
          <a:xfrm>
            <a:off x="9563100" y="2794546"/>
            <a:ext cx="26289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Depth ≥ 25% of total QRS height</a:t>
            </a:r>
            <a:endParaRPr lang="en-US" sz="1125" dirty="0"/>
          </a:p>
        </p:txBody>
      </p:sp>
      <p:sp>
        <p:nvSpPr>
          <p:cNvPr id="37" name="Text 22"/>
          <p:cNvSpPr/>
          <p:nvPr/>
        </p:nvSpPr>
        <p:spPr>
          <a:xfrm>
            <a:off x="790724" y="3908971"/>
            <a:ext cx="10886926"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A4365"/>
                </a:solidFill>
              </a:rPr>
              <a:t>GP Clinical Pearl:</a:t>
            </a:r>
            <a:r>
              <a:rPr lang="en-US" sz="1125" dirty="0">
                <a:solidFill>
                  <a:srgbClr val="2C5282"/>
                </a:solidFill>
              </a:rPr>
              <a:t> The timeline is dynamic. If you see hyperacute T waves or ST elevation in a symptomatic patient, </a:t>
            </a:r>
            <a:r>
              <a:rPr lang="en-US" sz="1125" b="1" dirty="0">
                <a:solidFill>
                  <a:srgbClr val="C53030"/>
                </a:solidFill>
              </a:rPr>
              <a:t>activate the STEMI pathway immediately.</a:t>
            </a:r>
            <a:r>
              <a:rPr lang="en-US" sz="1125" dirty="0">
                <a:solidFill>
                  <a:srgbClr val="2C5282"/>
                </a:solidFill>
              </a:rPr>
              <a:t> Pathological Q waves indicate established necrosis; successful early reperfusion (PCI/Thrombolysis) aims to halt the progression before these permanent changes occur.</a:t>
            </a:r>
            <a:endParaRPr lang="en-US" sz="112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4" name="Image 2" descr="preencoded.png"/>
          <p:cNvPicPr>
            <a:picLocks noChangeAspect="1"/>
          </p:cNvPicPr>
          <p:nvPr/>
        </p:nvPicPr>
        <p:blipFill>
          <a:blip r:embed="rId5"/>
          <a:stretch>
            <a:fillRect/>
          </a:stretch>
        </p:blipFill>
        <p:spPr>
          <a:xfrm>
            <a:off x="285750" y="1162050"/>
            <a:ext cx="5715000" cy="4181475"/>
          </a:xfrm>
          <a:prstGeom prst="rect">
            <a:avLst/>
          </a:prstGeom>
        </p:spPr>
      </p:pic>
      <p:pic>
        <p:nvPicPr>
          <p:cNvPr id="5" name="Image 3" descr="preencoded.png"/>
          <p:cNvPicPr>
            <a:picLocks noChangeAspect="1"/>
          </p:cNvPicPr>
          <p:nvPr/>
        </p:nvPicPr>
        <p:blipFill>
          <a:blip r:embed="rId6"/>
          <a:stretch>
            <a:fillRect/>
          </a:stretch>
        </p:blipFill>
        <p:spPr>
          <a:xfrm>
            <a:off x="514350" y="1809750"/>
            <a:ext cx="5257800" cy="400050"/>
          </a:xfrm>
          <a:prstGeom prst="rect">
            <a:avLst/>
          </a:prstGeom>
        </p:spPr>
      </p:pic>
      <p:pic>
        <p:nvPicPr>
          <p:cNvPr id="6" name="Image 4" descr="preencoded.png"/>
          <p:cNvPicPr>
            <a:picLocks noChangeAspect="1"/>
          </p:cNvPicPr>
          <p:nvPr/>
        </p:nvPicPr>
        <p:blipFill>
          <a:blip r:embed="rId7"/>
          <a:stretch>
            <a:fillRect/>
          </a:stretch>
        </p:blipFill>
        <p:spPr>
          <a:xfrm>
            <a:off x="514350" y="1876425"/>
            <a:ext cx="190500" cy="152400"/>
          </a:xfrm>
          <a:prstGeom prst="rect">
            <a:avLst/>
          </a:prstGeom>
        </p:spPr>
      </p:pic>
      <p:pic>
        <p:nvPicPr>
          <p:cNvPr id="7" name="Image 5" descr="preencoded.png"/>
          <p:cNvPicPr>
            <a:picLocks noChangeAspect="1"/>
          </p:cNvPicPr>
          <p:nvPr/>
        </p:nvPicPr>
        <p:blipFill>
          <a:blip r:embed="rId8"/>
          <a:stretch>
            <a:fillRect/>
          </a:stretch>
        </p:blipFill>
        <p:spPr>
          <a:xfrm>
            <a:off x="514350" y="2438400"/>
            <a:ext cx="166688" cy="137220"/>
          </a:xfrm>
          <a:prstGeom prst="rect">
            <a:avLst/>
          </a:prstGeom>
        </p:spPr>
      </p:pic>
      <p:pic>
        <p:nvPicPr>
          <p:cNvPr id="8" name="Image 6" descr="preencoded.png"/>
          <p:cNvPicPr>
            <a:picLocks noChangeAspect="1"/>
          </p:cNvPicPr>
          <p:nvPr/>
        </p:nvPicPr>
        <p:blipFill>
          <a:blip r:embed="rId8"/>
          <a:stretch>
            <a:fillRect/>
          </a:stretch>
        </p:blipFill>
        <p:spPr>
          <a:xfrm>
            <a:off x="514350" y="3105150"/>
            <a:ext cx="166688" cy="137220"/>
          </a:xfrm>
          <a:prstGeom prst="rect">
            <a:avLst/>
          </a:prstGeom>
        </p:spPr>
      </p:pic>
      <p:pic>
        <p:nvPicPr>
          <p:cNvPr id="9" name="Image 7" descr="preencoded.png"/>
          <p:cNvPicPr>
            <a:picLocks noChangeAspect="1"/>
          </p:cNvPicPr>
          <p:nvPr/>
        </p:nvPicPr>
        <p:blipFill>
          <a:blip r:embed="rId9"/>
          <a:stretch>
            <a:fillRect/>
          </a:stretch>
        </p:blipFill>
        <p:spPr>
          <a:xfrm>
            <a:off x="514350" y="3514725"/>
            <a:ext cx="166688" cy="166688"/>
          </a:xfrm>
          <a:prstGeom prst="rect">
            <a:avLst/>
          </a:prstGeom>
        </p:spPr>
      </p:pic>
      <p:pic>
        <p:nvPicPr>
          <p:cNvPr id="10" name="Image 8" descr="preencoded.png"/>
          <p:cNvPicPr>
            <a:picLocks noChangeAspect="1"/>
          </p:cNvPicPr>
          <p:nvPr/>
        </p:nvPicPr>
        <p:blipFill>
          <a:blip r:embed="rId10"/>
          <a:stretch>
            <a:fillRect/>
          </a:stretch>
        </p:blipFill>
        <p:spPr>
          <a:xfrm>
            <a:off x="514350" y="4238625"/>
            <a:ext cx="5257800" cy="457200"/>
          </a:xfrm>
          <a:prstGeom prst="rect">
            <a:avLst/>
          </a:prstGeom>
        </p:spPr>
      </p:pic>
      <p:pic>
        <p:nvPicPr>
          <p:cNvPr id="11" name="Image 9" descr="preencoded.png"/>
          <p:cNvPicPr>
            <a:picLocks noChangeAspect="1"/>
          </p:cNvPicPr>
          <p:nvPr/>
        </p:nvPicPr>
        <p:blipFill>
          <a:blip r:embed="rId5"/>
          <a:stretch>
            <a:fillRect/>
          </a:stretch>
        </p:blipFill>
        <p:spPr>
          <a:xfrm>
            <a:off x="6191250" y="1162050"/>
            <a:ext cx="5715000" cy="4181475"/>
          </a:xfrm>
          <a:prstGeom prst="rect">
            <a:avLst/>
          </a:prstGeom>
        </p:spPr>
      </p:pic>
      <p:pic>
        <p:nvPicPr>
          <p:cNvPr id="12" name="Image 10" descr="preencoded.png"/>
          <p:cNvPicPr>
            <a:picLocks noChangeAspect="1"/>
          </p:cNvPicPr>
          <p:nvPr/>
        </p:nvPicPr>
        <p:blipFill>
          <a:blip r:embed="rId6"/>
          <a:stretch>
            <a:fillRect/>
          </a:stretch>
        </p:blipFill>
        <p:spPr>
          <a:xfrm>
            <a:off x="6419850" y="1763167"/>
            <a:ext cx="5257800" cy="400050"/>
          </a:xfrm>
          <a:prstGeom prst="rect">
            <a:avLst/>
          </a:prstGeom>
        </p:spPr>
      </p:pic>
      <p:pic>
        <p:nvPicPr>
          <p:cNvPr id="13" name="Image 11" descr="preencoded.png"/>
          <p:cNvPicPr>
            <a:picLocks noChangeAspect="1"/>
          </p:cNvPicPr>
          <p:nvPr/>
        </p:nvPicPr>
        <p:blipFill>
          <a:blip r:embed="rId11"/>
          <a:stretch>
            <a:fillRect/>
          </a:stretch>
        </p:blipFill>
        <p:spPr>
          <a:xfrm>
            <a:off x="6419850" y="1829842"/>
            <a:ext cx="190500" cy="152400"/>
          </a:xfrm>
          <a:prstGeom prst="rect">
            <a:avLst/>
          </a:prstGeom>
        </p:spPr>
      </p:pic>
      <p:pic>
        <p:nvPicPr>
          <p:cNvPr id="14" name="Image 12" descr="preencoded.png"/>
          <p:cNvPicPr>
            <a:picLocks noChangeAspect="1"/>
          </p:cNvPicPr>
          <p:nvPr/>
        </p:nvPicPr>
        <p:blipFill>
          <a:blip r:embed="rId12"/>
          <a:stretch>
            <a:fillRect/>
          </a:stretch>
        </p:blipFill>
        <p:spPr>
          <a:xfrm>
            <a:off x="6419850" y="4037558"/>
            <a:ext cx="166688" cy="137220"/>
          </a:xfrm>
          <a:prstGeom prst="rect">
            <a:avLst/>
          </a:prstGeom>
        </p:spPr>
      </p:pic>
      <p:pic>
        <p:nvPicPr>
          <p:cNvPr id="15" name="Image 13" descr="preencoded.png"/>
          <p:cNvPicPr>
            <a:picLocks noChangeAspect="1"/>
          </p:cNvPicPr>
          <p:nvPr/>
        </p:nvPicPr>
        <p:blipFill>
          <a:blip r:embed="rId12"/>
          <a:stretch>
            <a:fillRect/>
          </a:stretch>
        </p:blipFill>
        <p:spPr>
          <a:xfrm>
            <a:off x="6419850" y="4370933"/>
            <a:ext cx="166688" cy="137220"/>
          </a:xfrm>
          <a:prstGeom prst="rect">
            <a:avLst/>
          </a:prstGeom>
        </p:spPr>
      </p:pic>
      <p:pic>
        <p:nvPicPr>
          <p:cNvPr id="16" name="Image 14" descr="preencoded.png"/>
          <p:cNvPicPr>
            <a:picLocks noChangeAspect="1"/>
          </p:cNvPicPr>
          <p:nvPr/>
        </p:nvPicPr>
        <p:blipFill>
          <a:blip r:embed="rId13"/>
          <a:stretch>
            <a:fillRect/>
          </a:stretch>
        </p:blipFill>
        <p:spPr>
          <a:xfrm>
            <a:off x="285750" y="5534025"/>
            <a:ext cx="11620500" cy="1038225"/>
          </a:xfrm>
          <a:prstGeom prst="rect">
            <a:avLst/>
          </a:prstGeom>
        </p:spPr>
      </p:pic>
      <p:pic>
        <p:nvPicPr>
          <p:cNvPr id="17" name="Image 15" descr="preencoded.png"/>
          <p:cNvPicPr>
            <a:picLocks noChangeAspect="1"/>
          </p:cNvPicPr>
          <p:nvPr/>
        </p:nvPicPr>
        <p:blipFill>
          <a:blip r:embed="rId14"/>
          <a:stretch>
            <a:fillRect/>
          </a:stretch>
        </p:blipFill>
        <p:spPr>
          <a:xfrm>
            <a:off x="523875" y="5972621"/>
            <a:ext cx="261937" cy="209550"/>
          </a:xfrm>
          <a:prstGeom prst="rect">
            <a:avLst/>
          </a:prstGeom>
        </p:spPr>
      </p:pic>
      <p:sp>
        <p:nvSpPr>
          <p:cNvPr id="18"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19" name="Text 1"/>
          <p:cNvSpPr/>
          <p:nvPr/>
        </p:nvSpPr>
        <p:spPr>
          <a:xfrm>
            <a:off x="514350" y="514350"/>
            <a:ext cx="54864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Pathological Q Waves</a:t>
            </a:r>
            <a:endParaRPr lang="en-US" sz="1800" dirty="0"/>
          </a:p>
        </p:txBody>
      </p:sp>
      <p:sp>
        <p:nvSpPr>
          <p:cNvPr id="20" name="Text 2"/>
          <p:cNvSpPr/>
          <p:nvPr/>
        </p:nvSpPr>
        <p:spPr>
          <a:xfrm>
            <a:off x="819150" y="1809750"/>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Diagnostic Criteria</a:t>
            </a:r>
            <a:endParaRPr lang="en-US" sz="1500" dirty="0"/>
          </a:p>
        </p:txBody>
      </p:sp>
      <p:sp>
        <p:nvSpPr>
          <p:cNvPr id="21" name="Text 3"/>
          <p:cNvSpPr/>
          <p:nvPr/>
        </p:nvSpPr>
        <p:spPr>
          <a:xfrm>
            <a:off x="795338" y="2400300"/>
            <a:ext cx="364048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748"/>
                </a:solidFill>
              </a:rPr>
              <a:t>Duration:</a:t>
            </a:r>
            <a:r>
              <a:rPr lang="en-US" sz="1350" dirty="0">
                <a:solidFill>
                  <a:srgbClr val="2D3748"/>
                </a:solidFill>
              </a:rPr>
              <a:t> </a:t>
            </a:r>
            <a:r>
              <a:rPr lang="en-US" sz="1350" b="1" dirty="0">
                <a:solidFill>
                  <a:srgbClr val="C53030"/>
                </a:solidFill>
              </a:rPr>
              <a:t>≥ 0.04 seconds</a:t>
            </a:r>
            <a:r>
              <a:rPr lang="en-US" sz="1350" dirty="0">
                <a:solidFill>
                  <a:srgbClr val="2D3748"/>
                </a:solidFill>
              </a:rPr>
              <a:t>
(Equivalent to 1 small square on standard ECG)</a:t>
            </a:r>
            <a:endParaRPr lang="en-US" sz="1350" dirty="0"/>
          </a:p>
        </p:txBody>
      </p:sp>
      <p:sp>
        <p:nvSpPr>
          <p:cNvPr id="22" name="Text 4"/>
          <p:cNvSpPr/>
          <p:nvPr/>
        </p:nvSpPr>
        <p:spPr>
          <a:xfrm>
            <a:off x="795338" y="3067050"/>
            <a:ext cx="11396663"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748"/>
                </a:solidFill>
              </a:rPr>
              <a:t>Depth:</a:t>
            </a:r>
            <a:r>
              <a:rPr lang="en-US" sz="1350" dirty="0">
                <a:solidFill>
                  <a:srgbClr val="2D3748"/>
                </a:solidFill>
              </a:rPr>
              <a:t> </a:t>
            </a:r>
            <a:r>
              <a:rPr lang="en-US" sz="1350" b="1" dirty="0">
                <a:solidFill>
                  <a:srgbClr val="C53030"/>
                </a:solidFill>
              </a:rPr>
              <a:t>≥ 25%</a:t>
            </a:r>
            <a:r>
              <a:rPr lang="en-US" sz="1350" dirty="0">
                <a:solidFill>
                  <a:srgbClr val="2D3748"/>
                </a:solidFill>
              </a:rPr>
              <a:t> of the height of the total QRS complex in that lead</a:t>
            </a:r>
            <a:endParaRPr lang="en-US" sz="1350" dirty="0"/>
          </a:p>
        </p:txBody>
      </p:sp>
      <p:sp>
        <p:nvSpPr>
          <p:cNvPr id="23" name="Text 5"/>
          <p:cNvSpPr/>
          <p:nvPr/>
        </p:nvSpPr>
        <p:spPr>
          <a:xfrm>
            <a:off x="795338" y="3476625"/>
            <a:ext cx="497681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748"/>
                </a:solidFill>
              </a:rPr>
              <a:t>Contiguity:</a:t>
            </a:r>
            <a:r>
              <a:rPr lang="en-US" sz="1350" dirty="0">
                <a:solidFill>
                  <a:srgbClr val="2D3748"/>
                </a:solidFill>
              </a:rPr>
              <a:t> Must be present in </a:t>
            </a:r>
            <a:r>
              <a:rPr lang="en-US" sz="1350" b="1" dirty="0">
                <a:solidFill>
                  <a:srgbClr val="C53030"/>
                </a:solidFill>
              </a:rPr>
              <a:t>≥ 2 contiguous leads</a:t>
            </a:r>
            <a:r>
              <a:rPr lang="en-US" sz="1350" dirty="0">
                <a:solidFill>
                  <a:srgbClr val="2D3748"/>
                </a:solidFill>
              </a:rPr>
              <a:t> (except Lead III, aVR, V1)</a:t>
            </a:r>
            <a:endParaRPr lang="en-US" sz="1350" dirty="0"/>
          </a:p>
        </p:txBody>
      </p:sp>
      <p:sp>
        <p:nvSpPr>
          <p:cNvPr id="24" name="Text 6"/>
          <p:cNvSpPr/>
          <p:nvPr/>
        </p:nvSpPr>
        <p:spPr>
          <a:xfrm>
            <a:off x="628650" y="4238625"/>
            <a:ext cx="1156335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C53030"/>
                </a:solidFill>
              </a:rPr>
              <a:t>Note: Small Q waves can be physiological in leads III, aVR, and V1.</a:t>
            </a:r>
            <a:endParaRPr lang="en-US" sz="1200" dirty="0"/>
          </a:p>
        </p:txBody>
      </p:sp>
      <p:sp>
        <p:nvSpPr>
          <p:cNvPr id="25" name="Text 7"/>
          <p:cNvSpPr/>
          <p:nvPr/>
        </p:nvSpPr>
        <p:spPr>
          <a:xfrm>
            <a:off x="6724650" y="1763167"/>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Clinical Significance</a:t>
            </a:r>
            <a:endParaRPr lang="en-US" sz="1500" dirty="0"/>
          </a:p>
        </p:txBody>
      </p:sp>
      <p:sp>
        <p:nvSpPr>
          <p:cNvPr id="26" name="Text 8"/>
          <p:cNvSpPr/>
          <p:nvPr/>
        </p:nvSpPr>
        <p:spPr>
          <a:xfrm>
            <a:off x="6419850" y="2353717"/>
            <a:ext cx="5257800" cy="548580"/>
          </a:xfrm>
          <a:prstGeom prst="rect">
            <a:avLst/>
          </a:prstGeom>
          <a:noFill/>
          <a:ln/>
        </p:spPr>
        <p:txBody>
          <a:bodyPr vert="horz" wrap="square" lIns="0" tIns="0" rIns="0" bIns="0" rtlCol="0" anchor="ctr"/>
          <a:lstStyle/>
          <a:p>
            <a:pPr marL="0" indent="0">
              <a:lnSpc>
                <a:spcPts val="2160"/>
              </a:lnSpc>
              <a:buNone/>
            </a:pPr>
            <a:r>
              <a:rPr lang="en-US" sz="1350" dirty="0">
                <a:solidFill>
                  <a:srgbClr val="4A5568"/>
                </a:solidFill>
              </a:rPr>
              <a:t>Pathological Q waves represent </a:t>
            </a:r>
            <a:r>
              <a:rPr lang="en-US" sz="1350" b="1" dirty="0">
                <a:solidFill>
                  <a:srgbClr val="2D3748"/>
                </a:solidFill>
              </a:rPr>
              <a:t>irreversible myocardial cell death</a:t>
            </a:r>
            <a:r>
              <a:rPr lang="en-US" sz="1350" dirty="0">
                <a:solidFill>
                  <a:srgbClr val="4A5568"/>
                </a:solidFill>
              </a:rPr>
              <a:t> (necrosis).</a:t>
            </a:r>
            <a:endParaRPr lang="en-US" sz="1350" dirty="0"/>
          </a:p>
        </p:txBody>
      </p:sp>
      <p:sp>
        <p:nvSpPr>
          <p:cNvPr id="27" name="Text 9"/>
          <p:cNvSpPr/>
          <p:nvPr/>
        </p:nvSpPr>
        <p:spPr>
          <a:xfrm>
            <a:off x="6419850" y="2902297"/>
            <a:ext cx="5257800" cy="1097161"/>
          </a:xfrm>
          <a:prstGeom prst="rect">
            <a:avLst/>
          </a:prstGeom>
          <a:noFill/>
          <a:ln/>
        </p:spPr>
        <p:txBody>
          <a:bodyPr vert="horz" wrap="square" lIns="0" tIns="0" rIns="0" bIns="0" rtlCol="0" anchor="ctr"/>
          <a:lstStyle/>
          <a:p>
            <a:pPr marL="0" indent="0">
              <a:lnSpc>
                <a:spcPts val="2160"/>
              </a:lnSpc>
              <a:buNone/>
            </a:pPr>
            <a:r>
              <a:rPr lang="en-US" sz="1350" dirty="0">
                <a:solidFill>
                  <a:srgbClr val="4A5568"/>
                </a:solidFill>
              </a:rPr>
              <a:t>They act as an </a:t>
            </a:r>
            <a:r>
              <a:rPr lang="en-US" sz="1350" b="1" dirty="0">
                <a:solidFill>
                  <a:srgbClr val="2D3748"/>
                </a:solidFill>
              </a:rPr>
              <a:t>electrical "window" or "hole"</a:t>
            </a:r>
            <a:r>
              <a:rPr lang="en-US" sz="1350" dirty="0">
                <a:solidFill>
                  <a:srgbClr val="4A5568"/>
                </a:solidFill>
              </a:rPr>
              <a:t> in the heart wall. Because the tissue is dead and non-conductive, the ECG electrode "sees through" to the electrical activity on the opposite side of the heart.</a:t>
            </a:r>
            <a:endParaRPr lang="en-US" sz="1350" dirty="0"/>
          </a:p>
        </p:txBody>
      </p:sp>
      <p:sp>
        <p:nvSpPr>
          <p:cNvPr id="28" name="Text 10"/>
          <p:cNvSpPr/>
          <p:nvPr/>
        </p:nvSpPr>
        <p:spPr>
          <a:xfrm>
            <a:off x="6700838" y="3999458"/>
            <a:ext cx="5491163"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A5568"/>
                </a:solidFill>
              </a:rPr>
              <a:t>Indicates a</a:t>
            </a:r>
            <a:r>
              <a:rPr lang="en-US" sz="1350" b="1" dirty="0">
                <a:solidFill>
                  <a:srgbClr val="2D3748"/>
                </a:solidFill>
              </a:rPr>
              <a:t>permanent scar</a:t>
            </a:r>
            <a:r>
              <a:rPr lang="en-US" sz="1350" dirty="0">
                <a:solidFill>
                  <a:srgbClr val="4A5568"/>
                </a:solidFill>
              </a:rPr>
              <a:t>from a prior transmural MI.</a:t>
            </a:r>
            <a:endParaRPr lang="en-US" sz="1350" dirty="0"/>
          </a:p>
        </p:txBody>
      </p:sp>
      <p:sp>
        <p:nvSpPr>
          <p:cNvPr id="29" name="Text 11"/>
          <p:cNvSpPr/>
          <p:nvPr/>
        </p:nvSpPr>
        <p:spPr>
          <a:xfrm>
            <a:off x="6700838" y="4332833"/>
            <a:ext cx="5491163"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4A5568"/>
                </a:solidFill>
              </a:rPr>
              <a:t>Usually takes</a:t>
            </a:r>
            <a:r>
              <a:rPr lang="en-US" sz="1350" b="1" dirty="0">
                <a:solidFill>
                  <a:srgbClr val="2D3748"/>
                </a:solidFill>
              </a:rPr>
              <a:t>days to develop</a:t>
            </a:r>
            <a:r>
              <a:rPr lang="en-US" sz="1350" dirty="0">
                <a:solidFill>
                  <a:srgbClr val="4A5568"/>
                </a:solidFill>
              </a:rPr>
              <a:t>after the acute event.</a:t>
            </a:r>
            <a:endParaRPr lang="en-US" sz="1350" dirty="0"/>
          </a:p>
        </p:txBody>
      </p:sp>
      <p:sp>
        <p:nvSpPr>
          <p:cNvPr id="30" name="Text 12"/>
          <p:cNvSpPr/>
          <p:nvPr/>
        </p:nvSpPr>
        <p:spPr>
          <a:xfrm>
            <a:off x="976312" y="5676900"/>
            <a:ext cx="10691813" cy="228600"/>
          </a:xfrm>
          <a:prstGeom prst="rect">
            <a:avLst/>
          </a:prstGeom>
          <a:noFill/>
          <a:ln/>
        </p:spPr>
        <p:txBody>
          <a:bodyPr vert="horz" wrap="square" lIns="0" tIns="0" rIns="0" bIns="0" rtlCol="0" anchor="ctr"/>
          <a:lstStyle/>
          <a:p>
            <a:pPr marL="0" indent="0">
              <a:lnSpc>
                <a:spcPts val="1800"/>
              </a:lnSpc>
              <a:buNone/>
            </a:pPr>
            <a:r>
              <a:rPr lang="en-US" sz="1200" kern="0" spc="30" dirty="0">
                <a:solidFill>
                  <a:srgbClr val="D69E2E"/>
                </a:solidFill>
              </a:rPr>
              <a:t>AKT EXAM FOCUS</a:t>
            </a:r>
            <a:endParaRPr lang="en-US" sz="1200" dirty="0"/>
          </a:p>
        </p:txBody>
      </p:sp>
      <p:sp>
        <p:nvSpPr>
          <p:cNvPr id="31" name="Text 13"/>
          <p:cNvSpPr/>
          <p:nvPr/>
        </p:nvSpPr>
        <p:spPr>
          <a:xfrm>
            <a:off x="976312" y="5943600"/>
            <a:ext cx="10691813" cy="485775"/>
          </a:xfrm>
          <a:prstGeom prst="rect">
            <a:avLst/>
          </a:prstGeom>
          <a:noFill/>
          <a:ln/>
        </p:spPr>
        <p:txBody>
          <a:bodyPr vert="horz" wrap="square" lIns="0" tIns="0" rIns="0" bIns="0" rtlCol="0" anchor="ctr"/>
          <a:lstStyle/>
          <a:p>
            <a:pPr marL="0" indent="0">
              <a:lnSpc>
                <a:spcPts val="1913"/>
              </a:lnSpc>
              <a:buNone/>
            </a:pPr>
            <a:r>
              <a:rPr lang="en-US" sz="1275" dirty="0">
                <a:solidFill>
                  <a:srgbClr val="2D3748"/>
                </a:solidFill>
              </a:rPr>
              <a:t>Remember the </a:t>
            </a:r>
            <a:r>
              <a:rPr lang="en-US" sz="1275" b="1" dirty="0">
                <a:solidFill>
                  <a:srgbClr val="2D3748"/>
                </a:solidFill>
              </a:rPr>
              <a:t>"0.04 &amp; 25%"</a:t>
            </a:r>
            <a:r>
              <a:rPr lang="en-US" sz="1275" dirty="0">
                <a:solidFill>
                  <a:srgbClr val="2D3748"/>
                </a:solidFill>
              </a:rPr>
              <a:t> rule. Pathological Q waves are the definitive ECG evidence of established myocardial scarring and are often used in clinical vignettes to indicate a </a:t>
            </a:r>
            <a:r>
              <a:rPr lang="en-US" sz="1275" i="1" dirty="0">
                <a:solidFill>
                  <a:srgbClr val="2D3748"/>
                </a:solidFill>
              </a:rPr>
              <a:t>previous</a:t>
            </a:r>
            <a:r>
              <a:rPr lang="en-US" sz="1275" dirty="0">
                <a:solidFill>
                  <a:srgbClr val="2D3748"/>
                </a:solidFill>
              </a:rPr>
              <a:t>, rather than hyperacute, infarct.</a:t>
            </a:r>
            <a:endParaRPr lang="en-US" sz="127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285750" y="152400"/>
            <a:ext cx="11620500" cy="733425"/>
          </a:xfrm>
          <a:prstGeom prst="rect">
            <a:avLst/>
          </a:prstGeom>
        </p:spPr>
      </p:pic>
      <p:pic>
        <p:nvPicPr>
          <p:cNvPr id="4" name="Image 2" descr="preencoded.png"/>
          <p:cNvPicPr>
            <a:picLocks noChangeAspect="1"/>
          </p:cNvPicPr>
          <p:nvPr/>
        </p:nvPicPr>
        <p:blipFill>
          <a:blip r:embed="rId5"/>
          <a:stretch>
            <a:fillRect/>
          </a:stretch>
        </p:blipFill>
        <p:spPr>
          <a:xfrm>
            <a:off x="285750" y="1643063"/>
            <a:ext cx="5695950" cy="1981200"/>
          </a:xfrm>
          <a:prstGeom prst="rect">
            <a:avLst/>
          </a:prstGeom>
        </p:spPr>
      </p:pic>
      <p:pic>
        <p:nvPicPr>
          <p:cNvPr id="5" name="Image 3" descr="preencoded.png"/>
          <p:cNvPicPr>
            <a:picLocks noChangeAspect="1"/>
          </p:cNvPicPr>
          <p:nvPr/>
        </p:nvPicPr>
        <p:blipFill>
          <a:blip r:embed="rId6"/>
          <a:stretch>
            <a:fillRect/>
          </a:stretch>
        </p:blipFill>
        <p:spPr>
          <a:xfrm>
            <a:off x="514350" y="1935063"/>
            <a:ext cx="285750" cy="228600"/>
          </a:xfrm>
          <a:prstGeom prst="rect">
            <a:avLst/>
          </a:prstGeom>
        </p:spPr>
      </p:pic>
      <p:pic>
        <p:nvPicPr>
          <p:cNvPr id="6" name="Image 4" descr="preencoded.png"/>
          <p:cNvPicPr>
            <a:picLocks noChangeAspect="1"/>
          </p:cNvPicPr>
          <p:nvPr/>
        </p:nvPicPr>
        <p:blipFill>
          <a:blip r:embed="rId7"/>
          <a:stretch>
            <a:fillRect/>
          </a:stretch>
        </p:blipFill>
        <p:spPr>
          <a:xfrm>
            <a:off x="285750" y="3814763"/>
            <a:ext cx="5695950" cy="2209800"/>
          </a:xfrm>
          <a:prstGeom prst="rect">
            <a:avLst/>
          </a:prstGeom>
        </p:spPr>
      </p:pic>
      <p:pic>
        <p:nvPicPr>
          <p:cNvPr id="7" name="Image 5" descr="preencoded.png"/>
          <p:cNvPicPr>
            <a:picLocks noChangeAspect="1"/>
          </p:cNvPicPr>
          <p:nvPr/>
        </p:nvPicPr>
        <p:blipFill>
          <a:blip r:embed="rId8"/>
          <a:stretch>
            <a:fillRect/>
          </a:stretch>
        </p:blipFill>
        <p:spPr>
          <a:xfrm>
            <a:off x="514350" y="4106763"/>
            <a:ext cx="285750" cy="228600"/>
          </a:xfrm>
          <a:prstGeom prst="rect">
            <a:avLst/>
          </a:prstGeom>
        </p:spPr>
      </p:pic>
      <p:pic>
        <p:nvPicPr>
          <p:cNvPr id="8" name="Image 6" descr="preencoded.png"/>
          <p:cNvPicPr>
            <a:picLocks noChangeAspect="1"/>
          </p:cNvPicPr>
          <p:nvPr/>
        </p:nvPicPr>
        <p:blipFill>
          <a:blip r:embed="rId9"/>
          <a:stretch>
            <a:fillRect/>
          </a:stretch>
        </p:blipFill>
        <p:spPr>
          <a:xfrm>
            <a:off x="6210300" y="1181398"/>
            <a:ext cx="5695950" cy="2714030"/>
          </a:xfrm>
          <a:prstGeom prst="rect">
            <a:avLst/>
          </a:prstGeom>
        </p:spPr>
      </p:pic>
      <p:pic>
        <p:nvPicPr>
          <p:cNvPr id="9" name="Image 7" descr="preencoded.png"/>
          <p:cNvPicPr>
            <a:picLocks noChangeAspect="1"/>
          </p:cNvPicPr>
          <p:nvPr/>
        </p:nvPicPr>
        <p:blipFill>
          <a:blip r:embed="rId10"/>
          <a:stretch>
            <a:fillRect/>
          </a:stretch>
        </p:blipFill>
        <p:spPr>
          <a:xfrm>
            <a:off x="6438900" y="1371898"/>
            <a:ext cx="1071116" cy="209550"/>
          </a:xfrm>
          <a:prstGeom prst="rect">
            <a:avLst/>
          </a:prstGeom>
        </p:spPr>
      </p:pic>
      <p:pic>
        <p:nvPicPr>
          <p:cNvPr id="10" name="Image 8" descr="preencoded.png"/>
          <p:cNvPicPr>
            <a:picLocks noChangeAspect="1"/>
          </p:cNvPicPr>
          <p:nvPr/>
        </p:nvPicPr>
        <p:blipFill>
          <a:blip r:embed="rId11"/>
          <a:stretch>
            <a:fillRect/>
          </a:stretch>
        </p:blipFill>
        <p:spPr>
          <a:xfrm>
            <a:off x="6438900" y="1701998"/>
            <a:ext cx="285750" cy="228600"/>
          </a:xfrm>
          <a:prstGeom prst="rect">
            <a:avLst/>
          </a:prstGeom>
        </p:spPr>
      </p:pic>
      <p:pic>
        <p:nvPicPr>
          <p:cNvPr id="11" name="Image 9" descr="preencoded.png"/>
          <p:cNvPicPr>
            <a:picLocks noChangeAspect="1"/>
          </p:cNvPicPr>
          <p:nvPr/>
        </p:nvPicPr>
        <p:blipFill>
          <a:blip r:embed="rId12"/>
          <a:stretch>
            <a:fillRect/>
          </a:stretch>
        </p:blipFill>
        <p:spPr>
          <a:xfrm>
            <a:off x="6210300" y="4047827"/>
            <a:ext cx="5695950" cy="2438400"/>
          </a:xfrm>
          <a:prstGeom prst="rect">
            <a:avLst/>
          </a:prstGeom>
        </p:spPr>
      </p:pic>
      <p:pic>
        <p:nvPicPr>
          <p:cNvPr id="12" name="Image 10" descr="preencoded.png"/>
          <p:cNvPicPr>
            <a:picLocks noChangeAspect="1"/>
          </p:cNvPicPr>
          <p:nvPr/>
        </p:nvPicPr>
        <p:blipFill>
          <a:blip r:embed="rId13"/>
          <a:stretch>
            <a:fillRect/>
          </a:stretch>
        </p:blipFill>
        <p:spPr>
          <a:xfrm>
            <a:off x="6438900" y="4339828"/>
            <a:ext cx="285750" cy="228600"/>
          </a:xfrm>
          <a:prstGeom prst="rect">
            <a:avLst/>
          </a:prstGeom>
        </p:spPr>
      </p:pic>
      <p:sp>
        <p:nvSpPr>
          <p:cNvPr id="13" name="Text 0"/>
          <p:cNvSpPr/>
          <p:nvPr/>
        </p:nvSpPr>
        <p:spPr>
          <a:xfrm>
            <a:off x="514350" y="24765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14" name="Text 1"/>
          <p:cNvSpPr/>
          <p:nvPr/>
        </p:nvSpPr>
        <p:spPr>
          <a:xfrm>
            <a:off x="514350" y="447675"/>
            <a:ext cx="115214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ECG Findings in NSTEMI and Unstable Angina</a:t>
            </a:r>
            <a:endParaRPr lang="en-US" sz="1800" dirty="0"/>
          </a:p>
        </p:txBody>
      </p:sp>
      <p:sp>
        <p:nvSpPr>
          <p:cNvPr id="15" name="Text 2"/>
          <p:cNvSpPr/>
          <p:nvPr/>
        </p:nvSpPr>
        <p:spPr>
          <a:xfrm>
            <a:off x="942975" y="1900238"/>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748"/>
                </a:solidFill>
              </a:rPr>
              <a:t>ST-Segment Changes</a:t>
            </a:r>
            <a:endParaRPr lang="en-US" sz="1500" dirty="0"/>
          </a:p>
        </p:txBody>
      </p:sp>
      <p:sp>
        <p:nvSpPr>
          <p:cNvPr id="16" name="Text 3"/>
          <p:cNvSpPr/>
          <p:nvPr/>
        </p:nvSpPr>
        <p:spPr>
          <a:xfrm>
            <a:off x="781050" y="2366963"/>
            <a:ext cx="114109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Horizontal or Downsloping:</a:t>
            </a:r>
            <a:r>
              <a:rPr lang="en-US" sz="1200" dirty="0">
                <a:solidFill>
                  <a:srgbClr val="2D3748"/>
                </a:solidFill>
              </a:rPr>
              <a:t> Most specific for myocardial ischaemia.</a:t>
            </a:r>
            <a:endParaRPr lang="en-US" sz="1200" dirty="0"/>
          </a:p>
        </p:txBody>
      </p:sp>
      <p:sp>
        <p:nvSpPr>
          <p:cNvPr id="17" name="Text 4"/>
          <p:cNvSpPr/>
          <p:nvPr/>
        </p:nvSpPr>
        <p:spPr>
          <a:xfrm>
            <a:off x="781050" y="2709863"/>
            <a:ext cx="989347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Significant Depression:</a:t>
            </a:r>
            <a:r>
              <a:rPr lang="en-US" sz="1200" dirty="0">
                <a:solidFill>
                  <a:srgbClr val="2D3748"/>
                </a:solidFill>
              </a:rPr>
              <a:t> ≥0.5 mm in 2+ contiguous leads.</a:t>
            </a:r>
            <a:endParaRPr lang="en-US" sz="1200" dirty="0"/>
          </a:p>
        </p:txBody>
      </p:sp>
      <p:sp>
        <p:nvSpPr>
          <p:cNvPr id="18" name="Text 5"/>
          <p:cNvSpPr/>
          <p:nvPr/>
        </p:nvSpPr>
        <p:spPr>
          <a:xfrm>
            <a:off x="781050" y="3052763"/>
            <a:ext cx="11108464"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Upsloping Depression:</a:t>
            </a:r>
            <a:r>
              <a:rPr lang="en-US" sz="1200" dirty="0">
                <a:solidFill>
                  <a:srgbClr val="2D3748"/>
                </a:solidFill>
              </a:rPr>
              <a:t> Often non-specific or tachycardia-related.</a:t>
            </a:r>
            <a:endParaRPr lang="en-US" sz="1200" dirty="0"/>
          </a:p>
        </p:txBody>
      </p:sp>
      <p:sp>
        <p:nvSpPr>
          <p:cNvPr id="19" name="Text 6"/>
          <p:cNvSpPr/>
          <p:nvPr/>
        </p:nvSpPr>
        <p:spPr>
          <a:xfrm>
            <a:off x="942975" y="4071938"/>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748"/>
                </a:solidFill>
              </a:rPr>
              <a:t>T-Wave Abnormalities</a:t>
            </a:r>
            <a:endParaRPr lang="en-US" sz="1500" dirty="0"/>
          </a:p>
        </p:txBody>
      </p:sp>
      <p:sp>
        <p:nvSpPr>
          <p:cNvPr id="20" name="Text 7"/>
          <p:cNvSpPr/>
          <p:nvPr/>
        </p:nvSpPr>
        <p:spPr>
          <a:xfrm>
            <a:off x="781050" y="4538663"/>
            <a:ext cx="114109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Deep Inversion:</a:t>
            </a:r>
            <a:r>
              <a:rPr lang="en-US" sz="1200" dirty="0">
                <a:solidFill>
                  <a:srgbClr val="2D3748"/>
                </a:solidFill>
              </a:rPr>
              <a:t> Typically &gt;2 mm depth in leads with dominant R waves.</a:t>
            </a:r>
            <a:endParaRPr lang="en-US" sz="1200" dirty="0"/>
          </a:p>
        </p:txBody>
      </p:sp>
      <p:sp>
        <p:nvSpPr>
          <p:cNvPr id="21" name="Text 8"/>
          <p:cNvSpPr/>
          <p:nvPr/>
        </p:nvSpPr>
        <p:spPr>
          <a:xfrm>
            <a:off x="781050" y="4881563"/>
            <a:ext cx="10587754"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Symmetry:</a:t>
            </a:r>
            <a:r>
              <a:rPr lang="en-US" sz="1200" dirty="0">
                <a:solidFill>
                  <a:srgbClr val="2D3748"/>
                </a:solidFill>
              </a:rPr>
              <a:t> Symmetrical "pointed" inversion suggests ischaemia.</a:t>
            </a:r>
            <a:endParaRPr lang="en-US" sz="1200" dirty="0"/>
          </a:p>
        </p:txBody>
      </p:sp>
      <p:sp>
        <p:nvSpPr>
          <p:cNvPr id="22" name="Text 9"/>
          <p:cNvSpPr/>
          <p:nvPr/>
        </p:nvSpPr>
        <p:spPr>
          <a:xfrm>
            <a:off x="781050" y="5224463"/>
            <a:ext cx="49720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Dynamic Changes:</a:t>
            </a:r>
            <a:r>
              <a:rPr lang="en-US" sz="1200" dirty="0">
                <a:solidFill>
                  <a:srgbClr val="2D3748"/>
                </a:solidFill>
              </a:rPr>
              <a:t> T-wave flipping during pain is highly suggestive of ACS.</a:t>
            </a:r>
            <a:endParaRPr lang="en-US" sz="1200" dirty="0"/>
          </a:p>
        </p:txBody>
      </p:sp>
      <p:sp>
        <p:nvSpPr>
          <p:cNvPr id="23" name="Text 10"/>
          <p:cNvSpPr/>
          <p:nvPr/>
        </p:nvSpPr>
        <p:spPr>
          <a:xfrm>
            <a:off x="6515100" y="1371898"/>
            <a:ext cx="1647025"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HIGH YIELD</a:t>
            </a:r>
            <a:endParaRPr lang="en-US" sz="900" dirty="0"/>
          </a:p>
        </p:txBody>
      </p:sp>
      <p:sp>
        <p:nvSpPr>
          <p:cNvPr id="24" name="Text 11"/>
          <p:cNvSpPr/>
          <p:nvPr/>
        </p:nvSpPr>
        <p:spPr>
          <a:xfrm>
            <a:off x="6867525" y="1667173"/>
            <a:ext cx="53244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C53030"/>
                </a:solidFill>
              </a:rPr>
              <a:t>The "Normal ECG" Pitfall</a:t>
            </a:r>
            <a:endParaRPr lang="en-US" sz="1500" dirty="0"/>
          </a:p>
        </p:txBody>
      </p:sp>
      <p:sp>
        <p:nvSpPr>
          <p:cNvPr id="25" name="Text 12"/>
          <p:cNvSpPr/>
          <p:nvPr/>
        </p:nvSpPr>
        <p:spPr>
          <a:xfrm>
            <a:off x="6705600" y="2133898"/>
            <a:ext cx="5486400" cy="258961"/>
          </a:xfrm>
          <a:prstGeom prst="rect">
            <a:avLst/>
          </a:prstGeom>
          <a:noFill/>
          <a:ln/>
        </p:spPr>
        <p:txBody>
          <a:bodyPr vert="horz" wrap="square" lIns="0" tIns="0" rIns="0" bIns="0" rtlCol="0" anchor="ctr"/>
          <a:lstStyle/>
          <a:p>
            <a:pPr marL="0" indent="0" algn="l">
              <a:lnSpc>
                <a:spcPts val="2040"/>
              </a:lnSpc>
              <a:buNone/>
            </a:pPr>
            <a:r>
              <a:rPr lang="en-US" sz="1275" dirty="0">
                <a:solidFill>
                  <a:srgbClr val="2D3748"/>
                </a:solidFill>
              </a:rPr>
              <a:t>A normal or non-diagnostic ECG </a:t>
            </a:r>
            <a:r>
              <a:rPr lang="en-US" sz="1275" b="1" dirty="0">
                <a:solidFill>
                  <a:srgbClr val="C53030"/>
                </a:solidFill>
              </a:rPr>
              <a:t>does NOT exclude ACS</a:t>
            </a:r>
            <a:r>
              <a:rPr lang="en-US" sz="1275" dirty="0">
                <a:solidFill>
                  <a:srgbClr val="2D3748"/>
                </a:solidFill>
              </a:rPr>
              <a:t>.</a:t>
            </a:r>
            <a:endParaRPr lang="en-US" sz="1275" dirty="0"/>
          </a:p>
        </p:txBody>
      </p:sp>
      <p:sp>
        <p:nvSpPr>
          <p:cNvPr id="26" name="Text 13"/>
          <p:cNvSpPr/>
          <p:nvPr/>
        </p:nvSpPr>
        <p:spPr>
          <a:xfrm>
            <a:off x="6705600" y="2488109"/>
            <a:ext cx="4972050" cy="517922"/>
          </a:xfrm>
          <a:prstGeom prst="rect">
            <a:avLst/>
          </a:prstGeom>
          <a:noFill/>
          <a:ln/>
        </p:spPr>
        <p:txBody>
          <a:bodyPr vert="horz" wrap="square" lIns="0" tIns="0" rIns="0" bIns="0" rtlCol="0" anchor="ctr"/>
          <a:lstStyle/>
          <a:p>
            <a:pPr marL="0" indent="0" algn="l">
              <a:lnSpc>
                <a:spcPts val="2040"/>
              </a:lnSpc>
              <a:buNone/>
            </a:pPr>
            <a:r>
              <a:rPr lang="en-US" sz="1275" dirty="0">
                <a:solidFill>
                  <a:srgbClr val="2D3748"/>
                </a:solidFill>
              </a:rPr>
              <a:t>Up to </a:t>
            </a:r>
            <a:r>
              <a:rPr lang="en-US" sz="1275" b="1" dirty="0">
                <a:solidFill>
                  <a:srgbClr val="C53030"/>
                </a:solidFill>
              </a:rPr>
              <a:t>1-6%</a:t>
            </a:r>
            <a:r>
              <a:rPr lang="en-US" sz="1275" dirty="0">
                <a:solidFill>
                  <a:srgbClr val="2D3748"/>
                </a:solidFill>
              </a:rPr>
              <a:t> of patients with proven MI have a normal initial 12-lead ECG.</a:t>
            </a:r>
            <a:endParaRPr lang="en-US" sz="1275" dirty="0"/>
          </a:p>
        </p:txBody>
      </p:sp>
      <p:sp>
        <p:nvSpPr>
          <p:cNvPr id="27" name="Text 14"/>
          <p:cNvSpPr/>
          <p:nvPr/>
        </p:nvSpPr>
        <p:spPr>
          <a:xfrm>
            <a:off x="6705600" y="3101280"/>
            <a:ext cx="4972050" cy="517922"/>
          </a:xfrm>
          <a:prstGeom prst="rect">
            <a:avLst/>
          </a:prstGeom>
          <a:noFill/>
          <a:ln/>
        </p:spPr>
        <p:txBody>
          <a:bodyPr vert="horz" wrap="square" lIns="0" tIns="0" rIns="0" bIns="0" rtlCol="0" anchor="ctr"/>
          <a:lstStyle/>
          <a:p>
            <a:pPr marL="0" indent="0" algn="l">
              <a:lnSpc>
                <a:spcPts val="2040"/>
              </a:lnSpc>
              <a:buNone/>
            </a:pPr>
            <a:r>
              <a:rPr lang="en-US" sz="1275" dirty="0">
                <a:solidFill>
                  <a:srgbClr val="2D3748"/>
                </a:solidFill>
              </a:rPr>
              <a:t>If clinical suspicion is high (SOCRATES), </a:t>
            </a:r>
            <a:r>
              <a:rPr lang="en-US" sz="1275" b="1" dirty="0">
                <a:solidFill>
                  <a:srgbClr val="C53030"/>
                </a:solidFill>
              </a:rPr>
              <a:t>serial ECGs</a:t>
            </a:r>
            <a:r>
              <a:rPr lang="en-US" sz="1275" dirty="0">
                <a:solidFill>
                  <a:srgbClr val="2D3748"/>
                </a:solidFill>
              </a:rPr>
              <a:t> and troponin are mandatory.</a:t>
            </a:r>
            <a:endParaRPr lang="en-US" sz="1275" dirty="0"/>
          </a:p>
        </p:txBody>
      </p:sp>
      <p:sp>
        <p:nvSpPr>
          <p:cNvPr id="28" name="Text 15"/>
          <p:cNvSpPr/>
          <p:nvPr/>
        </p:nvSpPr>
        <p:spPr>
          <a:xfrm>
            <a:off x="6867525" y="4305002"/>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748"/>
                </a:solidFill>
              </a:rPr>
              <a:t>Clinical Significance</a:t>
            </a:r>
            <a:endParaRPr lang="en-US" sz="1500" dirty="0"/>
          </a:p>
        </p:txBody>
      </p:sp>
      <p:sp>
        <p:nvSpPr>
          <p:cNvPr id="29" name="Text 16"/>
          <p:cNvSpPr/>
          <p:nvPr/>
        </p:nvSpPr>
        <p:spPr>
          <a:xfrm>
            <a:off x="6705600" y="4771727"/>
            <a:ext cx="49720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Unstable Angina:</a:t>
            </a:r>
            <a:r>
              <a:rPr lang="en-US" sz="1200" dirty="0">
                <a:solidFill>
                  <a:srgbClr val="2D3748"/>
                </a:solidFill>
              </a:rPr>
              <a:t> Ischaemic symptoms + ECG changes but </a:t>
            </a:r>
            <a:r>
              <a:rPr lang="en-US" sz="1200" b="1" dirty="0">
                <a:solidFill>
                  <a:srgbClr val="005EB8"/>
                </a:solidFill>
              </a:rPr>
              <a:t>Negative Troponin</a:t>
            </a:r>
            <a:r>
              <a:rPr lang="en-US" sz="1200" dirty="0">
                <a:solidFill>
                  <a:srgbClr val="2D3748"/>
                </a:solidFill>
              </a:rPr>
              <a:t>.</a:t>
            </a:r>
            <a:endParaRPr lang="en-US" sz="1200" dirty="0"/>
          </a:p>
        </p:txBody>
      </p:sp>
      <p:sp>
        <p:nvSpPr>
          <p:cNvPr id="30" name="Text 17"/>
          <p:cNvSpPr/>
          <p:nvPr/>
        </p:nvSpPr>
        <p:spPr>
          <a:xfrm>
            <a:off x="6705600" y="5343227"/>
            <a:ext cx="54864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NSTEMI:</a:t>
            </a:r>
            <a:r>
              <a:rPr lang="en-US" sz="1200" dirty="0">
                <a:solidFill>
                  <a:srgbClr val="2D3748"/>
                </a:solidFill>
              </a:rPr>
              <a:t> Ischaemic symptoms + ECG changes + </a:t>
            </a:r>
            <a:r>
              <a:rPr lang="en-US" sz="1200" b="1" dirty="0">
                <a:solidFill>
                  <a:srgbClr val="C53030"/>
                </a:solidFill>
              </a:rPr>
              <a:t>Positive Troponin</a:t>
            </a:r>
            <a:r>
              <a:rPr lang="en-US" sz="1200" dirty="0">
                <a:solidFill>
                  <a:srgbClr val="2D3748"/>
                </a:solidFill>
              </a:rPr>
              <a:t>.</a:t>
            </a:r>
            <a:endParaRPr lang="en-US" sz="1200" dirty="0"/>
          </a:p>
        </p:txBody>
      </p:sp>
      <p:sp>
        <p:nvSpPr>
          <p:cNvPr id="31" name="Text 18"/>
          <p:cNvSpPr/>
          <p:nvPr/>
        </p:nvSpPr>
        <p:spPr>
          <a:xfrm>
            <a:off x="6705600" y="5686127"/>
            <a:ext cx="4972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Widespread ST depression with aVR elevation suggests </a:t>
            </a:r>
            <a:r>
              <a:rPr lang="en-US" sz="1200" b="1" dirty="0">
                <a:solidFill>
                  <a:srgbClr val="2D3748"/>
                </a:solidFill>
              </a:rPr>
              <a:t>Left Main Stem</a:t>
            </a:r>
            <a:r>
              <a:rPr lang="en-US" sz="1200" dirty="0">
                <a:solidFill>
                  <a:srgbClr val="2D3748"/>
                </a:solidFill>
              </a:rPr>
              <a:t> disease.</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257300"/>
            <a:ext cx="5667375" cy="5314950"/>
          </a:xfrm>
          <a:prstGeom prst="rect">
            <a:avLst/>
          </a:prstGeom>
        </p:spPr>
      </p:pic>
      <p:pic>
        <p:nvPicPr>
          <p:cNvPr id="6" name="Image 4" descr="preencoded.png"/>
          <p:cNvPicPr>
            <a:picLocks noChangeAspect="1"/>
          </p:cNvPicPr>
          <p:nvPr/>
        </p:nvPicPr>
        <p:blipFill>
          <a:blip r:embed="rId6"/>
          <a:stretch>
            <a:fillRect/>
          </a:stretch>
        </p:blipFill>
        <p:spPr>
          <a:xfrm>
            <a:off x="514350" y="1485900"/>
            <a:ext cx="5210175" cy="400050"/>
          </a:xfrm>
          <a:prstGeom prst="rect">
            <a:avLst/>
          </a:prstGeom>
        </p:spPr>
      </p:pic>
      <p:pic>
        <p:nvPicPr>
          <p:cNvPr id="7" name="Image 5" descr="preencoded.png"/>
          <p:cNvPicPr>
            <a:picLocks noChangeAspect="1"/>
          </p:cNvPicPr>
          <p:nvPr/>
        </p:nvPicPr>
        <p:blipFill>
          <a:blip r:embed="rId7"/>
          <a:stretch>
            <a:fillRect/>
          </a:stretch>
        </p:blipFill>
        <p:spPr>
          <a:xfrm>
            <a:off x="514350" y="1495425"/>
            <a:ext cx="333375" cy="266700"/>
          </a:xfrm>
          <a:prstGeom prst="rect">
            <a:avLst/>
          </a:prstGeom>
        </p:spPr>
      </p:pic>
      <p:pic>
        <p:nvPicPr>
          <p:cNvPr id="8" name="Image 6" descr="preencoded.png"/>
          <p:cNvPicPr>
            <a:picLocks noChangeAspect="1"/>
          </p:cNvPicPr>
          <p:nvPr/>
        </p:nvPicPr>
        <p:blipFill>
          <a:blip r:embed="rId8"/>
          <a:stretch>
            <a:fillRect/>
          </a:stretch>
        </p:blipFill>
        <p:spPr>
          <a:xfrm>
            <a:off x="514350" y="2076450"/>
            <a:ext cx="166688" cy="194370"/>
          </a:xfrm>
          <a:prstGeom prst="rect">
            <a:avLst/>
          </a:prstGeom>
        </p:spPr>
      </p:pic>
      <p:pic>
        <p:nvPicPr>
          <p:cNvPr id="9" name="Image 7" descr="preencoded.png"/>
          <p:cNvPicPr>
            <a:picLocks noChangeAspect="1"/>
          </p:cNvPicPr>
          <p:nvPr/>
        </p:nvPicPr>
        <p:blipFill>
          <a:blip r:embed="rId9"/>
          <a:stretch>
            <a:fillRect/>
          </a:stretch>
        </p:blipFill>
        <p:spPr>
          <a:xfrm>
            <a:off x="514350" y="2667000"/>
            <a:ext cx="166688" cy="233362"/>
          </a:xfrm>
          <a:prstGeom prst="rect">
            <a:avLst/>
          </a:prstGeom>
        </p:spPr>
      </p:pic>
      <p:pic>
        <p:nvPicPr>
          <p:cNvPr id="10" name="Image 8" descr="preencoded.png"/>
          <p:cNvPicPr>
            <a:picLocks noChangeAspect="1"/>
          </p:cNvPicPr>
          <p:nvPr/>
        </p:nvPicPr>
        <p:blipFill>
          <a:blip r:embed="rId10"/>
          <a:stretch>
            <a:fillRect/>
          </a:stretch>
        </p:blipFill>
        <p:spPr>
          <a:xfrm>
            <a:off x="514350" y="3257550"/>
            <a:ext cx="166688" cy="259259"/>
          </a:xfrm>
          <a:prstGeom prst="rect">
            <a:avLst/>
          </a:prstGeom>
        </p:spPr>
      </p:pic>
      <p:pic>
        <p:nvPicPr>
          <p:cNvPr id="11" name="Image 9" descr="preencoded.png"/>
          <p:cNvPicPr>
            <a:picLocks noChangeAspect="1"/>
          </p:cNvPicPr>
          <p:nvPr/>
        </p:nvPicPr>
        <p:blipFill>
          <a:blip r:embed="rId11"/>
          <a:stretch>
            <a:fillRect/>
          </a:stretch>
        </p:blipFill>
        <p:spPr>
          <a:xfrm>
            <a:off x="514350" y="5386388"/>
            <a:ext cx="5210175" cy="957263"/>
          </a:xfrm>
          <a:prstGeom prst="rect">
            <a:avLst/>
          </a:prstGeom>
        </p:spPr>
      </p:pic>
      <p:pic>
        <p:nvPicPr>
          <p:cNvPr id="12" name="Image 10" descr="preencoded.png"/>
          <p:cNvPicPr>
            <a:picLocks noChangeAspect="1"/>
          </p:cNvPicPr>
          <p:nvPr/>
        </p:nvPicPr>
        <p:blipFill>
          <a:blip r:embed="rId12"/>
          <a:stretch>
            <a:fillRect/>
          </a:stretch>
        </p:blipFill>
        <p:spPr>
          <a:xfrm>
            <a:off x="666750" y="5571530"/>
            <a:ext cx="178594" cy="148828"/>
          </a:xfrm>
          <a:prstGeom prst="rect">
            <a:avLst/>
          </a:prstGeom>
        </p:spPr>
      </p:pic>
      <p:pic>
        <p:nvPicPr>
          <p:cNvPr id="13" name="Image 11" descr="preencoded.png"/>
          <p:cNvPicPr>
            <a:picLocks noChangeAspect="1"/>
          </p:cNvPicPr>
          <p:nvPr/>
        </p:nvPicPr>
        <p:blipFill>
          <a:blip r:embed="rId13"/>
          <a:stretch>
            <a:fillRect/>
          </a:stretch>
        </p:blipFill>
        <p:spPr>
          <a:xfrm>
            <a:off x="6238875" y="1257300"/>
            <a:ext cx="5667375" cy="5314950"/>
          </a:xfrm>
          <a:prstGeom prst="rect">
            <a:avLst/>
          </a:prstGeom>
        </p:spPr>
      </p:pic>
      <p:pic>
        <p:nvPicPr>
          <p:cNvPr id="14" name="Image 12" descr="preencoded.png"/>
          <p:cNvPicPr>
            <a:picLocks noChangeAspect="1"/>
          </p:cNvPicPr>
          <p:nvPr/>
        </p:nvPicPr>
        <p:blipFill>
          <a:blip r:embed="rId6"/>
          <a:stretch>
            <a:fillRect/>
          </a:stretch>
        </p:blipFill>
        <p:spPr>
          <a:xfrm>
            <a:off x="6467475" y="1485900"/>
            <a:ext cx="5210175" cy="400050"/>
          </a:xfrm>
          <a:prstGeom prst="rect">
            <a:avLst/>
          </a:prstGeom>
        </p:spPr>
      </p:pic>
      <p:pic>
        <p:nvPicPr>
          <p:cNvPr id="15" name="Image 13" descr="preencoded.png"/>
          <p:cNvPicPr>
            <a:picLocks noChangeAspect="1"/>
          </p:cNvPicPr>
          <p:nvPr/>
        </p:nvPicPr>
        <p:blipFill>
          <a:blip r:embed="rId14"/>
          <a:stretch>
            <a:fillRect/>
          </a:stretch>
        </p:blipFill>
        <p:spPr>
          <a:xfrm>
            <a:off x="6467475" y="1495425"/>
            <a:ext cx="333375" cy="266700"/>
          </a:xfrm>
          <a:prstGeom prst="rect">
            <a:avLst/>
          </a:prstGeom>
        </p:spPr>
      </p:pic>
      <p:pic>
        <p:nvPicPr>
          <p:cNvPr id="16" name="Image 14" descr="preencoded.png"/>
          <p:cNvPicPr>
            <a:picLocks noChangeAspect="1"/>
          </p:cNvPicPr>
          <p:nvPr/>
        </p:nvPicPr>
        <p:blipFill>
          <a:blip r:embed="rId15"/>
          <a:stretch>
            <a:fillRect/>
          </a:stretch>
        </p:blipFill>
        <p:spPr>
          <a:xfrm>
            <a:off x="6467475" y="2038350"/>
            <a:ext cx="5210175" cy="261937"/>
          </a:xfrm>
          <a:prstGeom prst="rect">
            <a:avLst/>
          </a:prstGeom>
        </p:spPr>
      </p:pic>
      <p:pic>
        <p:nvPicPr>
          <p:cNvPr id="17" name="Image 15" descr="preencoded.png"/>
          <p:cNvPicPr>
            <a:picLocks noChangeAspect="1"/>
          </p:cNvPicPr>
          <p:nvPr/>
        </p:nvPicPr>
        <p:blipFill>
          <a:blip r:embed="rId16"/>
          <a:stretch>
            <a:fillRect/>
          </a:stretch>
        </p:blipFill>
        <p:spPr>
          <a:xfrm>
            <a:off x="6467475" y="2414588"/>
            <a:ext cx="166688" cy="212080"/>
          </a:xfrm>
          <a:prstGeom prst="rect">
            <a:avLst/>
          </a:prstGeom>
        </p:spPr>
      </p:pic>
      <p:pic>
        <p:nvPicPr>
          <p:cNvPr id="18" name="Image 16" descr="preencoded.png"/>
          <p:cNvPicPr>
            <a:picLocks noChangeAspect="1"/>
          </p:cNvPicPr>
          <p:nvPr/>
        </p:nvPicPr>
        <p:blipFill>
          <a:blip r:embed="rId17"/>
          <a:stretch>
            <a:fillRect/>
          </a:stretch>
        </p:blipFill>
        <p:spPr>
          <a:xfrm>
            <a:off x="6467475" y="3005138"/>
            <a:ext cx="166688" cy="233362"/>
          </a:xfrm>
          <a:prstGeom prst="rect">
            <a:avLst/>
          </a:prstGeom>
        </p:spPr>
      </p:pic>
      <p:pic>
        <p:nvPicPr>
          <p:cNvPr id="19" name="Image 17" descr="preencoded.png"/>
          <p:cNvPicPr>
            <a:picLocks noChangeAspect="1"/>
          </p:cNvPicPr>
          <p:nvPr/>
        </p:nvPicPr>
        <p:blipFill>
          <a:blip r:embed="rId18"/>
          <a:stretch>
            <a:fillRect/>
          </a:stretch>
        </p:blipFill>
        <p:spPr>
          <a:xfrm>
            <a:off x="6467475" y="3595688"/>
            <a:ext cx="166688" cy="212080"/>
          </a:xfrm>
          <a:prstGeom prst="rect">
            <a:avLst/>
          </a:prstGeom>
        </p:spPr>
      </p:pic>
      <p:pic>
        <p:nvPicPr>
          <p:cNvPr id="20" name="Image 18" descr="preencoded.png"/>
          <p:cNvPicPr>
            <a:picLocks noChangeAspect="1"/>
          </p:cNvPicPr>
          <p:nvPr/>
        </p:nvPicPr>
        <p:blipFill>
          <a:blip r:embed="rId19"/>
          <a:stretch>
            <a:fillRect/>
          </a:stretch>
        </p:blipFill>
        <p:spPr>
          <a:xfrm>
            <a:off x="6467475" y="5386388"/>
            <a:ext cx="5210175" cy="957263"/>
          </a:xfrm>
          <a:prstGeom prst="rect">
            <a:avLst/>
          </a:prstGeom>
        </p:spPr>
      </p:pic>
      <p:pic>
        <p:nvPicPr>
          <p:cNvPr id="21" name="Image 19" descr="preencoded.png"/>
          <p:cNvPicPr>
            <a:picLocks noChangeAspect="1"/>
          </p:cNvPicPr>
          <p:nvPr/>
        </p:nvPicPr>
        <p:blipFill>
          <a:blip r:embed="rId20"/>
          <a:stretch>
            <a:fillRect/>
          </a:stretch>
        </p:blipFill>
        <p:spPr>
          <a:xfrm>
            <a:off x="6619875" y="5571530"/>
            <a:ext cx="178594" cy="148828"/>
          </a:xfrm>
          <a:prstGeom prst="rect">
            <a:avLst/>
          </a:prstGeom>
        </p:spPr>
      </p:pic>
      <p:sp>
        <p:nvSpPr>
          <p:cNvPr id="22"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3" name="Text 1"/>
          <p:cNvSpPr/>
          <p:nvPr/>
        </p:nvSpPr>
        <p:spPr>
          <a:xfrm>
            <a:off x="514350" y="514350"/>
            <a:ext cx="116776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Critical ECG Variants: LBBB and Posterior MI</a:t>
            </a:r>
            <a:endParaRPr lang="en-US" sz="1800" dirty="0"/>
          </a:p>
        </p:txBody>
      </p:sp>
      <p:sp>
        <p:nvSpPr>
          <p:cNvPr id="24" name="Text 2"/>
          <p:cNvSpPr/>
          <p:nvPr/>
        </p:nvSpPr>
        <p:spPr>
          <a:xfrm>
            <a:off x="990600" y="1485900"/>
            <a:ext cx="7086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748"/>
                </a:solidFill>
              </a:rPr>
              <a:t>Left Bundle Branch Block (LBBB)</a:t>
            </a:r>
            <a:endParaRPr lang="en-US" sz="1500" dirty="0"/>
          </a:p>
        </p:txBody>
      </p:sp>
      <p:sp>
        <p:nvSpPr>
          <p:cNvPr id="25" name="Text 3"/>
          <p:cNvSpPr/>
          <p:nvPr/>
        </p:nvSpPr>
        <p:spPr>
          <a:xfrm>
            <a:off x="795338" y="2038350"/>
            <a:ext cx="49291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STEMI Equivalent:</a:t>
            </a:r>
            <a:r>
              <a:rPr lang="en-US" sz="1200" dirty="0">
                <a:solidFill>
                  <a:srgbClr val="2D3748"/>
                </a:solidFill>
              </a:rPr>
              <a:t> New-onset LBBB in the context of cardiac chest pain must be managed as a STEMI.</a:t>
            </a:r>
            <a:endParaRPr lang="en-US" sz="1200" dirty="0"/>
          </a:p>
        </p:txBody>
      </p:sp>
      <p:sp>
        <p:nvSpPr>
          <p:cNvPr id="26" name="Text 4"/>
          <p:cNvSpPr/>
          <p:nvPr/>
        </p:nvSpPr>
        <p:spPr>
          <a:xfrm>
            <a:off x="795338" y="2628900"/>
            <a:ext cx="49291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Identification:</a:t>
            </a:r>
            <a:r>
              <a:rPr lang="en-US" sz="1200" dirty="0">
                <a:solidFill>
                  <a:srgbClr val="2D3748"/>
                </a:solidFill>
              </a:rPr>
              <a:t> QRS duration ≥0.12s with dominant S wave in V1 and broad, notched R waves in lateral leads (I, aVL, V5-V6).</a:t>
            </a:r>
            <a:endParaRPr lang="en-US" sz="1200" dirty="0"/>
          </a:p>
        </p:txBody>
      </p:sp>
      <p:sp>
        <p:nvSpPr>
          <p:cNvPr id="27" name="Text 5"/>
          <p:cNvSpPr/>
          <p:nvPr/>
        </p:nvSpPr>
        <p:spPr>
          <a:xfrm>
            <a:off x="795338" y="3219450"/>
            <a:ext cx="49291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Clinical Context:</a:t>
            </a:r>
            <a:r>
              <a:rPr lang="en-US" sz="1200" dirty="0">
                <a:solidFill>
                  <a:srgbClr val="2D3748"/>
                </a:solidFill>
              </a:rPr>
              <a:t> Mrs B presented with new LBBB, complicating the initial ECG diagnosis, later confirmed as NSTEMI by troponin.</a:t>
            </a:r>
            <a:endParaRPr lang="en-US" sz="1200" dirty="0"/>
          </a:p>
        </p:txBody>
      </p:sp>
      <p:sp>
        <p:nvSpPr>
          <p:cNvPr id="28" name="Text 6"/>
          <p:cNvSpPr/>
          <p:nvPr/>
        </p:nvSpPr>
        <p:spPr>
          <a:xfrm>
            <a:off x="921544" y="5538788"/>
            <a:ext cx="49053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C53030"/>
                </a:solidFill>
              </a:rPr>
              <a:t>EMERGENCY ACTION</a:t>
            </a:r>
            <a:endParaRPr lang="en-US" sz="1125" dirty="0"/>
          </a:p>
        </p:txBody>
      </p:sp>
      <p:sp>
        <p:nvSpPr>
          <p:cNvPr id="29" name="Text 7"/>
          <p:cNvSpPr/>
          <p:nvPr/>
        </p:nvSpPr>
        <p:spPr>
          <a:xfrm>
            <a:off x="666750" y="5791200"/>
            <a:ext cx="4905375" cy="400050"/>
          </a:xfrm>
          <a:prstGeom prst="rect">
            <a:avLst/>
          </a:prstGeom>
          <a:noFill/>
          <a:ln/>
        </p:spPr>
        <p:txBody>
          <a:bodyPr vert="horz" wrap="square" lIns="0" tIns="0" rIns="0" bIns="0" rtlCol="0" anchor="ctr"/>
          <a:lstStyle/>
          <a:p>
            <a:pPr marL="0" indent="0">
              <a:lnSpc>
                <a:spcPts val="1575"/>
              </a:lnSpc>
              <a:buNone/>
            </a:pPr>
            <a:r>
              <a:rPr lang="en-US" sz="1050" dirty="0">
                <a:solidFill>
                  <a:srgbClr val="2D3748"/>
                </a:solidFill>
              </a:rPr>
              <a:t>Call 999/Activate Primary PCI pathway immediately for </a:t>
            </a:r>
            <a:r>
              <a:rPr lang="en-US" sz="1050" b="1" dirty="0">
                <a:solidFill>
                  <a:srgbClr val="2D3748"/>
                </a:solidFill>
              </a:rPr>
              <a:t>any new LBBB</a:t>
            </a:r>
            <a:r>
              <a:rPr lang="en-US" sz="1050" dirty="0">
                <a:solidFill>
                  <a:srgbClr val="2D3748"/>
                </a:solidFill>
              </a:rPr>
              <a:t> with ischemic symptoms. Do not wait for serial troponins.</a:t>
            </a:r>
            <a:endParaRPr lang="en-US" sz="1050" dirty="0"/>
          </a:p>
        </p:txBody>
      </p:sp>
      <p:sp>
        <p:nvSpPr>
          <p:cNvPr id="30" name="Text 8"/>
          <p:cNvSpPr/>
          <p:nvPr/>
        </p:nvSpPr>
        <p:spPr>
          <a:xfrm>
            <a:off x="6943725" y="1485900"/>
            <a:ext cx="52482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748"/>
                </a:solidFill>
              </a:rPr>
              <a:t>Posterior Myocardial Infarction</a:t>
            </a:r>
            <a:endParaRPr lang="en-US" sz="1500" dirty="0"/>
          </a:p>
        </p:txBody>
      </p:sp>
      <p:sp>
        <p:nvSpPr>
          <p:cNvPr id="31" name="Text 9"/>
          <p:cNvSpPr/>
          <p:nvPr/>
        </p:nvSpPr>
        <p:spPr>
          <a:xfrm>
            <a:off x="6562725" y="2038350"/>
            <a:ext cx="5019675" cy="261937"/>
          </a:xfrm>
          <a:prstGeom prst="rect">
            <a:avLst/>
          </a:prstGeom>
          <a:noFill/>
          <a:ln/>
        </p:spPr>
        <p:txBody>
          <a:bodyPr vert="horz" wrap="square" lIns="0" tIns="0" rIns="0" bIns="0" rtlCol="0" anchor="ctr"/>
          <a:lstStyle/>
          <a:p>
            <a:pPr marL="0" indent="0">
              <a:lnSpc>
                <a:spcPts val="1463"/>
              </a:lnSpc>
              <a:buNone/>
            </a:pPr>
            <a:r>
              <a:rPr lang="en-US" sz="975" b="1" dirty="0">
                <a:solidFill>
                  <a:srgbClr val="005EB8"/>
                </a:solidFill>
              </a:rPr>
              <a:t>Mirror Image of Anterior STEMI</a:t>
            </a:r>
            <a:endParaRPr lang="en-US" sz="975" dirty="0"/>
          </a:p>
        </p:txBody>
      </p:sp>
      <p:sp>
        <p:nvSpPr>
          <p:cNvPr id="32" name="Text 10"/>
          <p:cNvSpPr/>
          <p:nvPr/>
        </p:nvSpPr>
        <p:spPr>
          <a:xfrm>
            <a:off x="6748463" y="2376488"/>
            <a:ext cx="49291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V1–V2 Changes:</a:t>
            </a:r>
            <a:r>
              <a:rPr lang="en-US" sz="1200" dirty="0">
                <a:solidFill>
                  <a:srgbClr val="2D3748"/>
                </a:solidFill>
              </a:rPr>
              <a:t> Look for horizontal </a:t>
            </a:r>
            <a:r>
              <a:rPr lang="en-US" sz="1200" b="1" dirty="0">
                <a:solidFill>
                  <a:srgbClr val="2D3748"/>
                </a:solidFill>
              </a:rPr>
              <a:t>ST depression</a:t>
            </a:r>
            <a:r>
              <a:rPr lang="en-US" sz="1200" dirty="0">
                <a:solidFill>
                  <a:srgbClr val="2D3748"/>
                </a:solidFill>
              </a:rPr>
              <a:t> and </a:t>
            </a:r>
            <a:r>
              <a:rPr lang="en-US" sz="1200" b="1" dirty="0">
                <a:solidFill>
                  <a:srgbClr val="2D3748"/>
                </a:solidFill>
              </a:rPr>
              <a:t>tall, broad R waves</a:t>
            </a:r>
            <a:r>
              <a:rPr lang="en-US" sz="1200" dirty="0">
                <a:solidFill>
                  <a:srgbClr val="2D3748"/>
                </a:solidFill>
              </a:rPr>
              <a:t> (reciprocal to ST elevation/Q waves).</a:t>
            </a:r>
            <a:endParaRPr lang="en-US" sz="1200" dirty="0"/>
          </a:p>
        </p:txBody>
      </p:sp>
      <p:sp>
        <p:nvSpPr>
          <p:cNvPr id="33" name="Text 11"/>
          <p:cNvSpPr/>
          <p:nvPr/>
        </p:nvSpPr>
        <p:spPr>
          <a:xfrm>
            <a:off x="6748463" y="2967038"/>
            <a:ext cx="49291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Common Pitfall:</a:t>
            </a:r>
            <a:r>
              <a:rPr lang="en-US" sz="1200" dirty="0">
                <a:solidFill>
                  <a:srgbClr val="2D3748"/>
                </a:solidFill>
              </a:rPr>
              <a:t> Often misdiagnosed as "anterior ischemia." Ischemia usually shows downsloping/upsloping ST, not horizontal.</a:t>
            </a:r>
            <a:endParaRPr lang="en-US" sz="1200" dirty="0"/>
          </a:p>
        </p:txBody>
      </p:sp>
      <p:sp>
        <p:nvSpPr>
          <p:cNvPr id="34" name="Text 12"/>
          <p:cNvSpPr/>
          <p:nvPr/>
        </p:nvSpPr>
        <p:spPr>
          <a:xfrm>
            <a:off x="6748463" y="3557588"/>
            <a:ext cx="49291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V7–V9 Leads:</a:t>
            </a:r>
            <a:r>
              <a:rPr lang="en-US" sz="1200" dirty="0">
                <a:solidFill>
                  <a:srgbClr val="2D3748"/>
                </a:solidFill>
              </a:rPr>
              <a:t> Place leads on the back (scapula line) to confirm ST elevation; ≥0.5mm elevation is diagnostic.</a:t>
            </a:r>
            <a:endParaRPr lang="en-US" sz="1200" dirty="0"/>
          </a:p>
        </p:txBody>
      </p:sp>
      <p:sp>
        <p:nvSpPr>
          <p:cNvPr id="35" name="Text 13"/>
          <p:cNvSpPr/>
          <p:nvPr/>
        </p:nvSpPr>
        <p:spPr>
          <a:xfrm>
            <a:off x="6874669" y="5538788"/>
            <a:ext cx="49053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D69E2E"/>
                </a:solidFill>
              </a:rPr>
              <a:t>AKT EXAM PEARL</a:t>
            </a:r>
            <a:endParaRPr lang="en-US" sz="1125" dirty="0"/>
          </a:p>
        </p:txBody>
      </p:sp>
      <p:sp>
        <p:nvSpPr>
          <p:cNvPr id="36" name="Text 14"/>
          <p:cNvSpPr/>
          <p:nvPr/>
        </p:nvSpPr>
        <p:spPr>
          <a:xfrm>
            <a:off x="6619875" y="5791200"/>
            <a:ext cx="4905375" cy="400050"/>
          </a:xfrm>
          <a:prstGeom prst="rect">
            <a:avLst/>
          </a:prstGeom>
          <a:noFill/>
          <a:ln/>
        </p:spPr>
        <p:txBody>
          <a:bodyPr vert="horz" wrap="square" lIns="0" tIns="0" rIns="0" bIns="0" rtlCol="0" anchor="ctr"/>
          <a:lstStyle/>
          <a:p>
            <a:pPr marL="0" indent="0">
              <a:lnSpc>
                <a:spcPts val="1575"/>
              </a:lnSpc>
              <a:buNone/>
            </a:pPr>
            <a:r>
              <a:rPr lang="en-US" sz="1050" dirty="0">
                <a:solidFill>
                  <a:srgbClr val="2D3748"/>
                </a:solidFill>
              </a:rPr>
              <a:t>Posterior MI is usually due to occlusion of the </a:t>
            </a:r>
            <a:r>
              <a:rPr lang="en-US" sz="1050" b="1" dirty="0">
                <a:solidFill>
                  <a:srgbClr val="2D3748"/>
                </a:solidFill>
              </a:rPr>
              <a:t>Right Coronary Artery (RCA)</a:t>
            </a:r>
            <a:r>
              <a:rPr lang="en-US" sz="1050" dirty="0">
                <a:solidFill>
                  <a:srgbClr val="2D3748"/>
                </a:solidFill>
              </a:rPr>
              <a:t> or Left Circumflex (LCx). It may occur in isolation or with inferior MI.</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257300"/>
            <a:ext cx="11620500" cy="4076402"/>
          </a:xfrm>
          <a:prstGeom prst="rect">
            <a:avLst/>
          </a:prstGeom>
        </p:spPr>
      </p:pic>
      <p:pic>
        <p:nvPicPr>
          <p:cNvPr id="6" name="Image 4" descr="preencoded.png"/>
          <p:cNvPicPr>
            <a:picLocks noChangeAspect="1"/>
          </p:cNvPicPr>
          <p:nvPr/>
        </p:nvPicPr>
        <p:blipFill>
          <a:blip r:embed="rId6"/>
          <a:stretch>
            <a:fillRect/>
          </a:stretch>
        </p:blipFill>
        <p:spPr>
          <a:xfrm>
            <a:off x="285750" y="1257300"/>
            <a:ext cx="11620500" cy="714375"/>
          </a:xfrm>
          <a:prstGeom prst="rect">
            <a:avLst/>
          </a:prstGeom>
        </p:spPr>
      </p:pic>
      <p:pic>
        <p:nvPicPr>
          <p:cNvPr id="7" name="Image 5" descr="preencoded.png"/>
          <p:cNvPicPr>
            <a:picLocks noChangeAspect="1"/>
          </p:cNvPicPr>
          <p:nvPr/>
        </p:nvPicPr>
        <p:blipFill>
          <a:blip r:embed="rId7"/>
          <a:stretch>
            <a:fillRect/>
          </a:stretch>
        </p:blipFill>
        <p:spPr>
          <a:xfrm>
            <a:off x="285750" y="1257300"/>
            <a:ext cx="4538216" cy="714375"/>
          </a:xfrm>
          <a:prstGeom prst="rect">
            <a:avLst/>
          </a:prstGeom>
        </p:spPr>
      </p:pic>
      <p:pic>
        <p:nvPicPr>
          <p:cNvPr id="8" name="Image 6" descr="preencoded.png"/>
          <p:cNvPicPr>
            <a:picLocks noChangeAspect="1"/>
          </p:cNvPicPr>
          <p:nvPr/>
        </p:nvPicPr>
        <p:blipFill>
          <a:blip r:embed="rId8"/>
          <a:stretch>
            <a:fillRect/>
          </a:stretch>
        </p:blipFill>
        <p:spPr>
          <a:xfrm>
            <a:off x="476250" y="1542008"/>
            <a:ext cx="214313" cy="175320"/>
          </a:xfrm>
          <a:prstGeom prst="rect">
            <a:avLst/>
          </a:prstGeom>
        </p:spPr>
      </p:pic>
      <p:pic>
        <p:nvPicPr>
          <p:cNvPr id="9" name="Image 7" descr="preencoded.png"/>
          <p:cNvPicPr>
            <a:picLocks noChangeAspect="1"/>
          </p:cNvPicPr>
          <p:nvPr/>
        </p:nvPicPr>
        <p:blipFill>
          <a:blip r:embed="rId9"/>
          <a:stretch>
            <a:fillRect/>
          </a:stretch>
        </p:blipFill>
        <p:spPr>
          <a:xfrm>
            <a:off x="4823966" y="1257300"/>
            <a:ext cx="1959025" cy="714375"/>
          </a:xfrm>
          <a:prstGeom prst="rect">
            <a:avLst/>
          </a:prstGeom>
        </p:spPr>
      </p:pic>
      <p:pic>
        <p:nvPicPr>
          <p:cNvPr id="10" name="Image 8" descr="preencoded.png"/>
          <p:cNvPicPr>
            <a:picLocks noChangeAspect="1"/>
          </p:cNvPicPr>
          <p:nvPr/>
        </p:nvPicPr>
        <p:blipFill>
          <a:blip r:embed="rId10"/>
          <a:stretch>
            <a:fillRect/>
          </a:stretch>
        </p:blipFill>
        <p:spPr>
          <a:xfrm>
            <a:off x="5014466" y="1542008"/>
            <a:ext cx="214313" cy="175320"/>
          </a:xfrm>
          <a:prstGeom prst="rect">
            <a:avLst/>
          </a:prstGeom>
        </p:spPr>
      </p:pic>
      <p:pic>
        <p:nvPicPr>
          <p:cNvPr id="11" name="Image 9" descr="preencoded.png"/>
          <p:cNvPicPr>
            <a:picLocks noChangeAspect="1"/>
          </p:cNvPicPr>
          <p:nvPr/>
        </p:nvPicPr>
        <p:blipFill>
          <a:blip r:embed="rId11"/>
          <a:stretch>
            <a:fillRect/>
          </a:stretch>
        </p:blipFill>
        <p:spPr>
          <a:xfrm>
            <a:off x="6782991" y="1257300"/>
            <a:ext cx="1959025" cy="714375"/>
          </a:xfrm>
          <a:prstGeom prst="rect">
            <a:avLst/>
          </a:prstGeom>
        </p:spPr>
      </p:pic>
      <p:pic>
        <p:nvPicPr>
          <p:cNvPr id="12" name="Image 10" descr="preencoded.png"/>
          <p:cNvPicPr>
            <a:picLocks noChangeAspect="1"/>
          </p:cNvPicPr>
          <p:nvPr/>
        </p:nvPicPr>
        <p:blipFill>
          <a:blip r:embed="rId12"/>
          <a:stretch>
            <a:fillRect/>
          </a:stretch>
        </p:blipFill>
        <p:spPr>
          <a:xfrm>
            <a:off x="6973491" y="1542008"/>
            <a:ext cx="214313" cy="175320"/>
          </a:xfrm>
          <a:prstGeom prst="rect">
            <a:avLst/>
          </a:prstGeom>
        </p:spPr>
      </p:pic>
      <p:pic>
        <p:nvPicPr>
          <p:cNvPr id="13" name="Image 11" descr="preencoded.png"/>
          <p:cNvPicPr>
            <a:picLocks noChangeAspect="1"/>
          </p:cNvPicPr>
          <p:nvPr/>
        </p:nvPicPr>
        <p:blipFill>
          <a:blip r:embed="rId13"/>
          <a:stretch>
            <a:fillRect/>
          </a:stretch>
        </p:blipFill>
        <p:spPr>
          <a:xfrm>
            <a:off x="8742015" y="1257300"/>
            <a:ext cx="3164235" cy="714375"/>
          </a:xfrm>
          <a:prstGeom prst="rect">
            <a:avLst/>
          </a:prstGeom>
        </p:spPr>
      </p:pic>
      <p:pic>
        <p:nvPicPr>
          <p:cNvPr id="14" name="Image 12" descr="preencoded.png"/>
          <p:cNvPicPr>
            <a:picLocks noChangeAspect="1"/>
          </p:cNvPicPr>
          <p:nvPr/>
        </p:nvPicPr>
        <p:blipFill>
          <a:blip r:embed="rId14"/>
          <a:stretch>
            <a:fillRect/>
          </a:stretch>
        </p:blipFill>
        <p:spPr>
          <a:xfrm>
            <a:off x="8932515" y="1542008"/>
            <a:ext cx="214313" cy="175320"/>
          </a:xfrm>
          <a:prstGeom prst="rect">
            <a:avLst/>
          </a:prstGeom>
        </p:spPr>
      </p:pic>
      <p:pic>
        <p:nvPicPr>
          <p:cNvPr id="15" name="Image 13" descr="preencoded.png"/>
          <p:cNvPicPr>
            <a:picLocks noChangeAspect="1"/>
          </p:cNvPicPr>
          <p:nvPr/>
        </p:nvPicPr>
        <p:blipFill>
          <a:blip r:embed="rId15"/>
          <a:stretch>
            <a:fillRect/>
          </a:stretch>
        </p:blipFill>
        <p:spPr>
          <a:xfrm>
            <a:off x="285750" y="1971675"/>
            <a:ext cx="11620500" cy="672405"/>
          </a:xfrm>
          <a:prstGeom prst="rect">
            <a:avLst/>
          </a:prstGeom>
        </p:spPr>
      </p:pic>
      <p:pic>
        <p:nvPicPr>
          <p:cNvPr id="16" name="Image 14" descr="preencoded.png"/>
          <p:cNvPicPr>
            <a:picLocks noChangeAspect="1"/>
          </p:cNvPicPr>
          <p:nvPr/>
        </p:nvPicPr>
        <p:blipFill>
          <a:blip r:embed="rId16"/>
          <a:stretch>
            <a:fillRect/>
          </a:stretch>
        </p:blipFill>
        <p:spPr>
          <a:xfrm>
            <a:off x="285750" y="1971675"/>
            <a:ext cx="4538216" cy="672405"/>
          </a:xfrm>
          <a:prstGeom prst="rect">
            <a:avLst/>
          </a:prstGeom>
        </p:spPr>
      </p:pic>
      <p:pic>
        <p:nvPicPr>
          <p:cNvPr id="17" name="Image 15" descr="preencoded.png"/>
          <p:cNvPicPr>
            <a:picLocks noChangeAspect="1"/>
          </p:cNvPicPr>
          <p:nvPr/>
        </p:nvPicPr>
        <p:blipFill>
          <a:blip r:embed="rId17"/>
          <a:stretch>
            <a:fillRect/>
          </a:stretch>
        </p:blipFill>
        <p:spPr>
          <a:xfrm>
            <a:off x="4823966" y="1971675"/>
            <a:ext cx="1959025" cy="672405"/>
          </a:xfrm>
          <a:prstGeom prst="rect">
            <a:avLst/>
          </a:prstGeom>
        </p:spPr>
      </p:pic>
      <p:pic>
        <p:nvPicPr>
          <p:cNvPr id="18" name="Image 16" descr="preencoded.png"/>
          <p:cNvPicPr>
            <a:picLocks noChangeAspect="1"/>
          </p:cNvPicPr>
          <p:nvPr/>
        </p:nvPicPr>
        <p:blipFill>
          <a:blip r:embed="rId17"/>
          <a:stretch>
            <a:fillRect/>
          </a:stretch>
        </p:blipFill>
        <p:spPr>
          <a:xfrm>
            <a:off x="6782991" y="1971675"/>
            <a:ext cx="1959025" cy="672405"/>
          </a:xfrm>
          <a:prstGeom prst="rect">
            <a:avLst/>
          </a:prstGeom>
        </p:spPr>
      </p:pic>
      <p:pic>
        <p:nvPicPr>
          <p:cNvPr id="19" name="Image 17" descr="preencoded.png"/>
          <p:cNvPicPr>
            <a:picLocks noChangeAspect="1"/>
          </p:cNvPicPr>
          <p:nvPr/>
        </p:nvPicPr>
        <p:blipFill>
          <a:blip r:embed="rId18"/>
          <a:stretch>
            <a:fillRect/>
          </a:stretch>
        </p:blipFill>
        <p:spPr>
          <a:xfrm>
            <a:off x="8742015" y="1971675"/>
            <a:ext cx="3164235" cy="672405"/>
          </a:xfrm>
          <a:prstGeom prst="rect">
            <a:avLst/>
          </a:prstGeom>
        </p:spPr>
      </p:pic>
      <p:pic>
        <p:nvPicPr>
          <p:cNvPr id="20" name="Image 18" descr="preencoded.png"/>
          <p:cNvPicPr>
            <a:picLocks noChangeAspect="1"/>
          </p:cNvPicPr>
          <p:nvPr/>
        </p:nvPicPr>
        <p:blipFill>
          <a:blip r:embed="rId19"/>
          <a:stretch>
            <a:fillRect/>
          </a:stretch>
        </p:blipFill>
        <p:spPr>
          <a:xfrm>
            <a:off x="285750" y="2644080"/>
            <a:ext cx="11620500" cy="672405"/>
          </a:xfrm>
          <a:prstGeom prst="rect">
            <a:avLst/>
          </a:prstGeom>
        </p:spPr>
      </p:pic>
      <p:pic>
        <p:nvPicPr>
          <p:cNvPr id="21" name="Image 19" descr="preencoded.png"/>
          <p:cNvPicPr>
            <a:picLocks noChangeAspect="1"/>
          </p:cNvPicPr>
          <p:nvPr/>
        </p:nvPicPr>
        <p:blipFill>
          <a:blip r:embed="rId20"/>
          <a:stretch>
            <a:fillRect/>
          </a:stretch>
        </p:blipFill>
        <p:spPr>
          <a:xfrm>
            <a:off x="285750" y="2644080"/>
            <a:ext cx="4538216" cy="672405"/>
          </a:xfrm>
          <a:prstGeom prst="rect">
            <a:avLst/>
          </a:prstGeom>
        </p:spPr>
      </p:pic>
      <p:pic>
        <p:nvPicPr>
          <p:cNvPr id="22" name="Image 20" descr="preencoded.png"/>
          <p:cNvPicPr>
            <a:picLocks noChangeAspect="1"/>
          </p:cNvPicPr>
          <p:nvPr/>
        </p:nvPicPr>
        <p:blipFill>
          <a:blip r:embed="rId21"/>
          <a:stretch>
            <a:fillRect/>
          </a:stretch>
        </p:blipFill>
        <p:spPr>
          <a:xfrm>
            <a:off x="4823966" y="2644080"/>
            <a:ext cx="1959025" cy="672405"/>
          </a:xfrm>
          <a:prstGeom prst="rect">
            <a:avLst/>
          </a:prstGeom>
        </p:spPr>
      </p:pic>
      <p:pic>
        <p:nvPicPr>
          <p:cNvPr id="23" name="Image 21" descr="preencoded.png"/>
          <p:cNvPicPr>
            <a:picLocks noChangeAspect="1"/>
          </p:cNvPicPr>
          <p:nvPr/>
        </p:nvPicPr>
        <p:blipFill>
          <a:blip r:embed="rId21"/>
          <a:stretch>
            <a:fillRect/>
          </a:stretch>
        </p:blipFill>
        <p:spPr>
          <a:xfrm>
            <a:off x="6782991" y="2644080"/>
            <a:ext cx="1959025" cy="672405"/>
          </a:xfrm>
          <a:prstGeom prst="rect">
            <a:avLst/>
          </a:prstGeom>
        </p:spPr>
      </p:pic>
      <p:pic>
        <p:nvPicPr>
          <p:cNvPr id="24" name="Image 22" descr="preencoded.png"/>
          <p:cNvPicPr>
            <a:picLocks noChangeAspect="1"/>
          </p:cNvPicPr>
          <p:nvPr/>
        </p:nvPicPr>
        <p:blipFill>
          <a:blip r:embed="rId22"/>
          <a:stretch>
            <a:fillRect/>
          </a:stretch>
        </p:blipFill>
        <p:spPr>
          <a:xfrm>
            <a:off x="8742015" y="2644080"/>
            <a:ext cx="3164235" cy="672405"/>
          </a:xfrm>
          <a:prstGeom prst="rect">
            <a:avLst/>
          </a:prstGeom>
        </p:spPr>
      </p:pic>
      <p:pic>
        <p:nvPicPr>
          <p:cNvPr id="25" name="Image 23" descr="preencoded.png"/>
          <p:cNvPicPr>
            <a:picLocks noChangeAspect="1"/>
          </p:cNvPicPr>
          <p:nvPr/>
        </p:nvPicPr>
        <p:blipFill>
          <a:blip r:embed="rId23"/>
          <a:stretch>
            <a:fillRect/>
          </a:stretch>
        </p:blipFill>
        <p:spPr>
          <a:xfrm>
            <a:off x="285750" y="3316486"/>
            <a:ext cx="4538216" cy="672405"/>
          </a:xfrm>
          <a:prstGeom prst="rect">
            <a:avLst/>
          </a:prstGeom>
        </p:spPr>
      </p:pic>
      <p:pic>
        <p:nvPicPr>
          <p:cNvPr id="26" name="Image 24" descr="preencoded.png"/>
          <p:cNvPicPr>
            <a:picLocks noChangeAspect="1"/>
          </p:cNvPicPr>
          <p:nvPr/>
        </p:nvPicPr>
        <p:blipFill>
          <a:blip r:embed="rId24"/>
          <a:stretch>
            <a:fillRect/>
          </a:stretch>
        </p:blipFill>
        <p:spPr>
          <a:xfrm>
            <a:off x="4823966" y="3316486"/>
            <a:ext cx="1959025" cy="672405"/>
          </a:xfrm>
          <a:prstGeom prst="rect">
            <a:avLst/>
          </a:prstGeom>
        </p:spPr>
      </p:pic>
      <p:pic>
        <p:nvPicPr>
          <p:cNvPr id="27" name="Image 25" descr="preencoded.png"/>
          <p:cNvPicPr>
            <a:picLocks noChangeAspect="1"/>
          </p:cNvPicPr>
          <p:nvPr/>
        </p:nvPicPr>
        <p:blipFill>
          <a:blip r:embed="rId24"/>
          <a:stretch>
            <a:fillRect/>
          </a:stretch>
        </p:blipFill>
        <p:spPr>
          <a:xfrm>
            <a:off x="6782991" y="3316486"/>
            <a:ext cx="1959025" cy="672405"/>
          </a:xfrm>
          <a:prstGeom prst="rect">
            <a:avLst/>
          </a:prstGeom>
        </p:spPr>
      </p:pic>
      <p:pic>
        <p:nvPicPr>
          <p:cNvPr id="28" name="Image 26" descr="preencoded.png"/>
          <p:cNvPicPr>
            <a:picLocks noChangeAspect="1"/>
          </p:cNvPicPr>
          <p:nvPr/>
        </p:nvPicPr>
        <p:blipFill>
          <a:blip r:embed="rId25"/>
          <a:stretch>
            <a:fillRect/>
          </a:stretch>
        </p:blipFill>
        <p:spPr>
          <a:xfrm>
            <a:off x="8742015" y="3316486"/>
            <a:ext cx="3164235" cy="672405"/>
          </a:xfrm>
          <a:prstGeom prst="rect">
            <a:avLst/>
          </a:prstGeom>
        </p:spPr>
      </p:pic>
      <p:pic>
        <p:nvPicPr>
          <p:cNvPr id="29" name="Image 27" descr="preencoded.png"/>
          <p:cNvPicPr>
            <a:picLocks noChangeAspect="1"/>
          </p:cNvPicPr>
          <p:nvPr/>
        </p:nvPicPr>
        <p:blipFill>
          <a:blip r:embed="rId26"/>
          <a:stretch>
            <a:fillRect/>
          </a:stretch>
        </p:blipFill>
        <p:spPr>
          <a:xfrm>
            <a:off x="285750" y="3988891"/>
            <a:ext cx="11620500" cy="672405"/>
          </a:xfrm>
          <a:prstGeom prst="rect">
            <a:avLst/>
          </a:prstGeom>
        </p:spPr>
      </p:pic>
      <p:pic>
        <p:nvPicPr>
          <p:cNvPr id="30" name="Image 28" descr="preencoded.png"/>
          <p:cNvPicPr>
            <a:picLocks noChangeAspect="1"/>
          </p:cNvPicPr>
          <p:nvPr/>
        </p:nvPicPr>
        <p:blipFill>
          <a:blip r:embed="rId27"/>
          <a:stretch>
            <a:fillRect/>
          </a:stretch>
        </p:blipFill>
        <p:spPr>
          <a:xfrm>
            <a:off x="285750" y="3988891"/>
            <a:ext cx="4538216" cy="672405"/>
          </a:xfrm>
          <a:prstGeom prst="rect">
            <a:avLst/>
          </a:prstGeom>
        </p:spPr>
      </p:pic>
      <p:pic>
        <p:nvPicPr>
          <p:cNvPr id="31" name="Image 29" descr="preencoded.png"/>
          <p:cNvPicPr>
            <a:picLocks noChangeAspect="1"/>
          </p:cNvPicPr>
          <p:nvPr/>
        </p:nvPicPr>
        <p:blipFill>
          <a:blip r:embed="rId17"/>
          <a:stretch>
            <a:fillRect/>
          </a:stretch>
        </p:blipFill>
        <p:spPr>
          <a:xfrm>
            <a:off x="4823966" y="3988891"/>
            <a:ext cx="1959025" cy="672405"/>
          </a:xfrm>
          <a:prstGeom prst="rect">
            <a:avLst/>
          </a:prstGeom>
        </p:spPr>
      </p:pic>
      <p:pic>
        <p:nvPicPr>
          <p:cNvPr id="32" name="Image 30" descr="preencoded.png"/>
          <p:cNvPicPr>
            <a:picLocks noChangeAspect="1"/>
          </p:cNvPicPr>
          <p:nvPr/>
        </p:nvPicPr>
        <p:blipFill>
          <a:blip r:embed="rId17"/>
          <a:stretch>
            <a:fillRect/>
          </a:stretch>
        </p:blipFill>
        <p:spPr>
          <a:xfrm>
            <a:off x="6782991" y="3988891"/>
            <a:ext cx="1959025" cy="672405"/>
          </a:xfrm>
          <a:prstGeom prst="rect">
            <a:avLst/>
          </a:prstGeom>
        </p:spPr>
      </p:pic>
      <p:pic>
        <p:nvPicPr>
          <p:cNvPr id="33" name="Image 31" descr="preencoded.png"/>
          <p:cNvPicPr>
            <a:picLocks noChangeAspect="1"/>
          </p:cNvPicPr>
          <p:nvPr/>
        </p:nvPicPr>
        <p:blipFill>
          <a:blip r:embed="rId18"/>
          <a:stretch>
            <a:fillRect/>
          </a:stretch>
        </p:blipFill>
        <p:spPr>
          <a:xfrm>
            <a:off x="8742015" y="3988891"/>
            <a:ext cx="3164235" cy="672405"/>
          </a:xfrm>
          <a:prstGeom prst="rect">
            <a:avLst/>
          </a:prstGeom>
        </p:spPr>
      </p:pic>
      <p:pic>
        <p:nvPicPr>
          <p:cNvPr id="34" name="Image 32" descr="preencoded.png"/>
          <p:cNvPicPr>
            <a:picLocks noChangeAspect="1"/>
          </p:cNvPicPr>
          <p:nvPr/>
        </p:nvPicPr>
        <p:blipFill>
          <a:blip r:embed="rId23"/>
          <a:stretch>
            <a:fillRect/>
          </a:stretch>
        </p:blipFill>
        <p:spPr>
          <a:xfrm>
            <a:off x="285750" y="4661297"/>
            <a:ext cx="4538216" cy="672405"/>
          </a:xfrm>
          <a:prstGeom prst="rect">
            <a:avLst/>
          </a:prstGeom>
        </p:spPr>
      </p:pic>
      <p:pic>
        <p:nvPicPr>
          <p:cNvPr id="35" name="Image 33" descr="preencoded.png"/>
          <p:cNvPicPr>
            <a:picLocks noChangeAspect="1"/>
          </p:cNvPicPr>
          <p:nvPr/>
        </p:nvPicPr>
        <p:blipFill>
          <a:blip r:embed="rId24"/>
          <a:stretch>
            <a:fillRect/>
          </a:stretch>
        </p:blipFill>
        <p:spPr>
          <a:xfrm>
            <a:off x="4823966" y="4661297"/>
            <a:ext cx="1959025" cy="672405"/>
          </a:xfrm>
          <a:prstGeom prst="rect">
            <a:avLst/>
          </a:prstGeom>
        </p:spPr>
      </p:pic>
      <p:pic>
        <p:nvPicPr>
          <p:cNvPr id="36" name="Image 34" descr="preencoded.png"/>
          <p:cNvPicPr>
            <a:picLocks noChangeAspect="1"/>
          </p:cNvPicPr>
          <p:nvPr/>
        </p:nvPicPr>
        <p:blipFill>
          <a:blip r:embed="rId24"/>
          <a:stretch>
            <a:fillRect/>
          </a:stretch>
        </p:blipFill>
        <p:spPr>
          <a:xfrm>
            <a:off x="6782991" y="4661297"/>
            <a:ext cx="1959025" cy="672405"/>
          </a:xfrm>
          <a:prstGeom prst="rect">
            <a:avLst/>
          </a:prstGeom>
        </p:spPr>
      </p:pic>
      <p:pic>
        <p:nvPicPr>
          <p:cNvPr id="37" name="Image 35" descr="preencoded.png"/>
          <p:cNvPicPr>
            <a:picLocks noChangeAspect="1"/>
          </p:cNvPicPr>
          <p:nvPr/>
        </p:nvPicPr>
        <p:blipFill>
          <a:blip r:embed="rId25"/>
          <a:stretch>
            <a:fillRect/>
          </a:stretch>
        </p:blipFill>
        <p:spPr>
          <a:xfrm>
            <a:off x="8742015" y="4661297"/>
            <a:ext cx="3164235" cy="672405"/>
          </a:xfrm>
          <a:prstGeom prst="rect">
            <a:avLst/>
          </a:prstGeom>
        </p:spPr>
      </p:pic>
      <p:sp>
        <p:nvSpPr>
          <p:cNvPr id="38"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latin typeface="Inter" pitchFamily="34" charset="0"/>
                <a:ea typeface="Inter" pitchFamily="34" charset="-122"/>
                <a:cs typeface="Inter" pitchFamily="34" charset="-120"/>
              </a:rPr>
              <a:t>BRADFORD VTS | MYOCARDIAL INFARCTION</a:t>
            </a:r>
            <a:endParaRPr lang="en-US" sz="900" dirty="0"/>
          </a:p>
        </p:txBody>
      </p:sp>
      <p:sp>
        <p:nvSpPr>
          <p:cNvPr id="39" name="Text 1"/>
          <p:cNvSpPr/>
          <p:nvPr/>
        </p:nvSpPr>
        <p:spPr>
          <a:xfrm>
            <a:off x="514350" y="514350"/>
            <a:ext cx="112471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latin typeface="Inter" pitchFamily="34" charset="0"/>
                <a:ea typeface="Inter" pitchFamily="34" charset="-122"/>
                <a:cs typeface="Inter" pitchFamily="34" charset="-120"/>
              </a:rPr>
              <a:t>Cardiac Biomarkers: Timeline of Elevation</a:t>
            </a:r>
            <a:endParaRPr lang="en-US" sz="1800" dirty="0"/>
          </a:p>
        </p:txBody>
      </p:sp>
      <p:sp>
        <p:nvSpPr>
          <p:cNvPr id="40" name="Text 2"/>
          <p:cNvSpPr/>
          <p:nvPr/>
        </p:nvSpPr>
        <p:spPr>
          <a:xfrm>
            <a:off x="690563" y="1257300"/>
            <a:ext cx="4157216" cy="71437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latin typeface="Inter" pitchFamily="34" charset="0"/>
                <a:ea typeface="Inter" pitchFamily="34" charset="-122"/>
                <a:cs typeface="Inter" pitchFamily="34" charset="-120"/>
              </a:rPr>
              <a:t> Biomarker</a:t>
            </a:r>
            <a:endParaRPr lang="en-US" sz="1350" dirty="0"/>
          </a:p>
        </p:txBody>
      </p:sp>
      <p:sp>
        <p:nvSpPr>
          <p:cNvPr id="41" name="Text 3"/>
          <p:cNvSpPr/>
          <p:nvPr/>
        </p:nvSpPr>
        <p:spPr>
          <a:xfrm>
            <a:off x="5228779" y="1257300"/>
            <a:ext cx="1578025" cy="71437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latin typeface="Inter" pitchFamily="34" charset="0"/>
                <a:ea typeface="Inter" pitchFamily="34" charset="-122"/>
                <a:cs typeface="Inter" pitchFamily="34" charset="-120"/>
              </a:rPr>
              <a:t> Rises</a:t>
            </a:r>
            <a:endParaRPr lang="en-US" sz="1350" dirty="0"/>
          </a:p>
        </p:txBody>
      </p:sp>
      <p:sp>
        <p:nvSpPr>
          <p:cNvPr id="42" name="Text 4"/>
          <p:cNvSpPr/>
          <p:nvPr/>
        </p:nvSpPr>
        <p:spPr>
          <a:xfrm>
            <a:off x="7187803" y="1257300"/>
            <a:ext cx="1578025" cy="71437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latin typeface="Inter" pitchFamily="34" charset="0"/>
                <a:ea typeface="Inter" pitchFamily="34" charset="-122"/>
                <a:cs typeface="Inter" pitchFamily="34" charset="-120"/>
              </a:rPr>
              <a:t> Peaks</a:t>
            </a:r>
            <a:endParaRPr lang="en-US" sz="1350" dirty="0"/>
          </a:p>
        </p:txBody>
      </p:sp>
      <p:sp>
        <p:nvSpPr>
          <p:cNvPr id="43" name="Text 5"/>
          <p:cNvSpPr/>
          <p:nvPr/>
        </p:nvSpPr>
        <p:spPr>
          <a:xfrm>
            <a:off x="9146828" y="1257300"/>
            <a:ext cx="3045172" cy="71437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latin typeface="Inter" pitchFamily="34" charset="0"/>
                <a:ea typeface="Inter" pitchFamily="34" charset="-122"/>
                <a:cs typeface="Inter" pitchFamily="34" charset="-120"/>
              </a:rPr>
              <a:t> Returns to Normal</a:t>
            </a:r>
            <a:endParaRPr lang="en-US" sz="1350" dirty="0"/>
          </a:p>
        </p:txBody>
      </p:sp>
      <p:sp>
        <p:nvSpPr>
          <p:cNvPr id="44" name="Text 6"/>
          <p:cNvSpPr/>
          <p:nvPr/>
        </p:nvSpPr>
        <p:spPr>
          <a:xfrm>
            <a:off x="476250" y="1971675"/>
            <a:ext cx="4157216" cy="672405"/>
          </a:xfrm>
          <a:prstGeom prst="rect">
            <a:avLst/>
          </a:prstGeom>
          <a:noFill/>
          <a:ln/>
        </p:spPr>
        <p:txBody>
          <a:bodyPr vert="horz" wrap="square" lIns="0" tIns="0" rIns="0" bIns="0" rtlCol="0" anchor="ctr"/>
          <a:lstStyle/>
          <a:p>
            <a:pPr marL="0" indent="0">
              <a:lnSpc>
                <a:spcPts val="1995"/>
              </a:lnSpc>
              <a:buNone/>
            </a:pPr>
            <a:r>
              <a:rPr lang="en-US" sz="1425" b="1" dirty="0">
                <a:solidFill>
                  <a:srgbClr val="1A365D"/>
                </a:solidFill>
                <a:latin typeface="Inter" pitchFamily="34" charset="0"/>
                <a:ea typeface="Inter" pitchFamily="34" charset="-122"/>
                <a:cs typeface="Inter" pitchFamily="34" charset="-120"/>
              </a:rPr>
              <a:t>Troponin I or T </a:t>
            </a:r>
            <a:r>
              <a:rPr lang="en-US" sz="825" b="1" dirty="0">
                <a:solidFill>
                  <a:srgbClr val="FFFFFF"/>
                </a:solidFill>
                <a:highlight>
                  <a:srgbClr val="D69E2E"/>
                </a:highlight>
                <a:latin typeface="Inter" pitchFamily="34" charset="0"/>
                <a:ea typeface="Inter" pitchFamily="34" charset="-122"/>
                <a:cs typeface="Inter" pitchFamily="34" charset="-120"/>
              </a:rPr>
              <a:t>AKT GOLD STANDARD</a:t>
            </a:r>
            <a:endParaRPr lang="en-US" sz="1425" dirty="0"/>
          </a:p>
        </p:txBody>
      </p:sp>
      <p:sp>
        <p:nvSpPr>
          <p:cNvPr id="45" name="Text 7"/>
          <p:cNvSpPr/>
          <p:nvPr/>
        </p:nvSpPr>
        <p:spPr>
          <a:xfrm>
            <a:off x="5014466" y="1971675"/>
            <a:ext cx="1617370" cy="672405"/>
          </a:xfrm>
          <a:prstGeom prst="rect">
            <a:avLst/>
          </a:prstGeom>
          <a:noFill/>
          <a:ln/>
        </p:spPr>
        <p:txBody>
          <a:bodyPr vert="horz" wrap="square" lIns="0" tIns="0" rIns="0" bIns="0" rtlCol="0" anchor="ctr"/>
          <a:lstStyle/>
          <a:p>
            <a:pPr marL="0" indent="0">
              <a:lnSpc>
                <a:spcPts val="1785"/>
              </a:lnSpc>
              <a:buNone/>
            </a:pPr>
            <a:r>
              <a:rPr lang="en-US" sz="1275" b="1" dirty="0">
                <a:solidFill>
                  <a:srgbClr val="C53030"/>
                </a:solidFill>
                <a:latin typeface="Inter" pitchFamily="34" charset="0"/>
                <a:ea typeface="Inter" pitchFamily="34" charset="-122"/>
                <a:cs typeface="Inter" pitchFamily="34" charset="-120"/>
              </a:rPr>
              <a:t>3–6 hours</a:t>
            </a:r>
            <a:endParaRPr lang="en-US" sz="1275" dirty="0"/>
          </a:p>
        </p:txBody>
      </p:sp>
      <p:sp>
        <p:nvSpPr>
          <p:cNvPr id="46" name="Text 8"/>
          <p:cNvSpPr/>
          <p:nvPr/>
        </p:nvSpPr>
        <p:spPr>
          <a:xfrm>
            <a:off x="6973491" y="1971675"/>
            <a:ext cx="2139103" cy="672405"/>
          </a:xfrm>
          <a:prstGeom prst="rect">
            <a:avLst/>
          </a:prstGeom>
          <a:noFill/>
          <a:ln/>
        </p:spPr>
        <p:txBody>
          <a:bodyPr vert="horz" wrap="square" lIns="0" tIns="0" rIns="0" bIns="0" rtlCol="0" anchor="ctr"/>
          <a:lstStyle/>
          <a:p>
            <a:pPr marL="0" indent="0">
              <a:lnSpc>
                <a:spcPts val="1785"/>
              </a:lnSpc>
              <a:buNone/>
            </a:pPr>
            <a:r>
              <a:rPr lang="en-US" sz="1275" b="1" dirty="0">
                <a:solidFill>
                  <a:srgbClr val="2B6CB0"/>
                </a:solidFill>
                <a:latin typeface="Inter" pitchFamily="34" charset="0"/>
                <a:ea typeface="Inter" pitchFamily="34" charset="-122"/>
                <a:cs typeface="Inter" pitchFamily="34" charset="-120"/>
              </a:rPr>
              <a:t>12–24 hours</a:t>
            </a:r>
            <a:endParaRPr lang="en-US" sz="1275" dirty="0"/>
          </a:p>
        </p:txBody>
      </p:sp>
      <p:sp>
        <p:nvSpPr>
          <p:cNvPr id="47" name="Text 9"/>
          <p:cNvSpPr/>
          <p:nvPr/>
        </p:nvSpPr>
        <p:spPr>
          <a:xfrm>
            <a:off x="8932515" y="1971675"/>
            <a:ext cx="2783235" cy="672405"/>
          </a:xfrm>
          <a:prstGeom prst="rect">
            <a:avLst/>
          </a:prstGeom>
          <a:noFill/>
          <a:ln/>
        </p:spPr>
        <p:txBody>
          <a:bodyPr vert="horz" wrap="square" lIns="0" tIns="0" rIns="0" bIns="0" rtlCol="0" anchor="ctr"/>
          <a:lstStyle/>
          <a:p>
            <a:pPr marL="0" indent="0">
              <a:lnSpc>
                <a:spcPts val="1785"/>
              </a:lnSpc>
              <a:buNone/>
            </a:pPr>
            <a:r>
              <a:rPr lang="en-US" sz="1275" b="1" dirty="0">
                <a:solidFill>
                  <a:srgbClr val="2F855A"/>
                </a:solidFill>
                <a:latin typeface="Inter" pitchFamily="34" charset="0"/>
                <a:ea typeface="Inter" pitchFamily="34" charset="-122"/>
                <a:cs typeface="Inter" pitchFamily="34" charset="-120"/>
              </a:rPr>
              <a:t>7–14 days</a:t>
            </a:r>
            <a:endParaRPr lang="en-US" sz="1275" dirty="0"/>
          </a:p>
        </p:txBody>
      </p:sp>
      <p:sp>
        <p:nvSpPr>
          <p:cNvPr id="48" name="Text 10"/>
          <p:cNvSpPr/>
          <p:nvPr/>
        </p:nvSpPr>
        <p:spPr>
          <a:xfrm>
            <a:off x="476250" y="2644080"/>
            <a:ext cx="5172382" cy="672405"/>
          </a:xfrm>
          <a:prstGeom prst="rect">
            <a:avLst/>
          </a:prstGeom>
          <a:noFill/>
          <a:ln/>
        </p:spPr>
        <p:txBody>
          <a:bodyPr vert="horz" wrap="square" lIns="0" tIns="0" rIns="0" bIns="0" rtlCol="0" anchor="ctr"/>
          <a:lstStyle/>
          <a:p>
            <a:pPr marL="0" indent="0">
              <a:lnSpc>
                <a:spcPts val="1995"/>
              </a:lnSpc>
              <a:buNone/>
            </a:pPr>
            <a:r>
              <a:rPr lang="en-US" sz="1425" b="1" dirty="0">
                <a:solidFill>
                  <a:srgbClr val="1A365D"/>
                </a:solidFill>
                <a:latin typeface="Inter" pitchFamily="34" charset="0"/>
                <a:ea typeface="Inter" pitchFamily="34" charset="-122"/>
                <a:cs typeface="Inter" pitchFamily="34" charset="-120"/>
              </a:rPr>
              <a:t>Creatine kinase (CK/CK-MB)</a:t>
            </a:r>
            <a:endParaRPr lang="en-US" sz="1425" dirty="0"/>
          </a:p>
        </p:txBody>
      </p:sp>
      <p:sp>
        <p:nvSpPr>
          <p:cNvPr id="49" name="Text 11"/>
          <p:cNvSpPr/>
          <p:nvPr/>
        </p:nvSpPr>
        <p:spPr>
          <a:xfrm>
            <a:off x="5014466" y="2644080"/>
            <a:ext cx="1617370" cy="672405"/>
          </a:xfrm>
          <a:prstGeom prst="rect">
            <a:avLst/>
          </a:prstGeom>
          <a:noFill/>
          <a:ln/>
        </p:spPr>
        <p:txBody>
          <a:bodyPr vert="horz" wrap="square" lIns="0" tIns="0" rIns="0" bIns="0" rtlCol="0" anchor="ctr"/>
          <a:lstStyle/>
          <a:p>
            <a:pPr marL="0" indent="0">
              <a:lnSpc>
                <a:spcPts val="1785"/>
              </a:lnSpc>
              <a:buNone/>
            </a:pPr>
            <a:r>
              <a:rPr lang="en-US" sz="1275" dirty="0">
                <a:solidFill>
                  <a:srgbClr val="2D3748"/>
                </a:solidFill>
                <a:latin typeface="Inter" pitchFamily="34" charset="0"/>
                <a:ea typeface="Inter" pitchFamily="34" charset="-122"/>
                <a:cs typeface="Inter" pitchFamily="34" charset="-120"/>
              </a:rPr>
              <a:t>3–6 hours</a:t>
            </a:r>
            <a:endParaRPr lang="en-US" sz="1275" dirty="0"/>
          </a:p>
        </p:txBody>
      </p:sp>
      <p:sp>
        <p:nvSpPr>
          <p:cNvPr id="50" name="Text 12"/>
          <p:cNvSpPr/>
          <p:nvPr/>
        </p:nvSpPr>
        <p:spPr>
          <a:xfrm>
            <a:off x="6973491" y="2644080"/>
            <a:ext cx="2139103" cy="672405"/>
          </a:xfrm>
          <a:prstGeom prst="rect">
            <a:avLst/>
          </a:prstGeom>
          <a:noFill/>
          <a:ln/>
        </p:spPr>
        <p:txBody>
          <a:bodyPr vert="horz" wrap="square" lIns="0" tIns="0" rIns="0" bIns="0" rtlCol="0" anchor="ctr"/>
          <a:lstStyle/>
          <a:p>
            <a:pPr marL="0" indent="0">
              <a:lnSpc>
                <a:spcPts val="1785"/>
              </a:lnSpc>
              <a:buNone/>
            </a:pPr>
            <a:r>
              <a:rPr lang="en-US" sz="1275" dirty="0">
                <a:solidFill>
                  <a:srgbClr val="2D3748"/>
                </a:solidFill>
                <a:latin typeface="Inter" pitchFamily="34" charset="0"/>
                <a:ea typeface="Inter" pitchFamily="34" charset="-122"/>
                <a:cs typeface="Inter" pitchFamily="34" charset="-120"/>
              </a:rPr>
              <a:t>12–24 hours</a:t>
            </a:r>
            <a:endParaRPr lang="en-US" sz="1275" dirty="0"/>
          </a:p>
        </p:txBody>
      </p:sp>
      <p:sp>
        <p:nvSpPr>
          <p:cNvPr id="51" name="Text 13"/>
          <p:cNvSpPr/>
          <p:nvPr/>
        </p:nvSpPr>
        <p:spPr>
          <a:xfrm>
            <a:off x="8932515" y="2644080"/>
            <a:ext cx="2783235" cy="672405"/>
          </a:xfrm>
          <a:prstGeom prst="rect">
            <a:avLst/>
          </a:prstGeom>
          <a:noFill/>
          <a:ln/>
        </p:spPr>
        <p:txBody>
          <a:bodyPr vert="horz" wrap="square" lIns="0" tIns="0" rIns="0" bIns="0" rtlCol="0" anchor="ctr"/>
          <a:lstStyle/>
          <a:p>
            <a:pPr marL="0" indent="0">
              <a:lnSpc>
                <a:spcPts val="1785"/>
              </a:lnSpc>
              <a:buNone/>
            </a:pPr>
            <a:r>
              <a:rPr lang="en-US" sz="1275" dirty="0">
                <a:solidFill>
                  <a:srgbClr val="2D3748"/>
                </a:solidFill>
                <a:latin typeface="Inter" pitchFamily="34" charset="0"/>
                <a:ea typeface="Inter" pitchFamily="34" charset="-122"/>
                <a:cs typeface="Inter" pitchFamily="34" charset="-120"/>
              </a:rPr>
              <a:t>2–3 days</a:t>
            </a:r>
            <a:endParaRPr lang="en-US" sz="1275" dirty="0"/>
          </a:p>
        </p:txBody>
      </p:sp>
      <p:sp>
        <p:nvSpPr>
          <p:cNvPr id="52" name="Text 14"/>
          <p:cNvSpPr/>
          <p:nvPr/>
        </p:nvSpPr>
        <p:spPr>
          <a:xfrm>
            <a:off x="476250" y="3316486"/>
            <a:ext cx="4157216" cy="672405"/>
          </a:xfrm>
          <a:prstGeom prst="rect">
            <a:avLst/>
          </a:prstGeom>
          <a:noFill/>
          <a:ln/>
        </p:spPr>
        <p:txBody>
          <a:bodyPr vert="horz" wrap="square" lIns="0" tIns="0" rIns="0" bIns="0" rtlCol="0" anchor="ctr"/>
          <a:lstStyle/>
          <a:p>
            <a:pPr marL="0" indent="0">
              <a:lnSpc>
                <a:spcPts val="1995"/>
              </a:lnSpc>
              <a:buNone/>
            </a:pPr>
            <a:r>
              <a:rPr lang="en-US" sz="1425" b="1" dirty="0">
                <a:solidFill>
                  <a:srgbClr val="1A365D"/>
                </a:solidFill>
                <a:latin typeface="Inter" pitchFamily="34" charset="0"/>
                <a:ea typeface="Inter" pitchFamily="34" charset="-122"/>
                <a:cs typeface="Inter" pitchFamily="34" charset="-120"/>
              </a:rPr>
              <a:t>Myoglobin</a:t>
            </a:r>
            <a:endParaRPr lang="en-US" sz="1425" dirty="0"/>
          </a:p>
        </p:txBody>
      </p:sp>
      <p:sp>
        <p:nvSpPr>
          <p:cNvPr id="53" name="Text 15"/>
          <p:cNvSpPr/>
          <p:nvPr/>
        </p:nvSpPr>
        <p:spPr>
          <a:xfrm>
            <a:off x="5014466" y="3316486"/>
            <a:ext cx="1617370" cy="672405"/>
          </a:xfrm>
          <a:prstGeom prst="rect">
            <a:avLst/>
          </a:prstGeom>
          <a:noFill/>
          <a:ln/>
        </p:spPr>
        <p:txBody>
          <a:bodyPr vert="horz" wrap="square" lIns="0" tIns="0" rIns="0" bIns="0" rtlCol="0" anchor="ctr"/>
          <a:lstStyle/>
          <a:p>
            <a:pPr marL="0" indent="0">
              <a:lnSpc>
                <a:spcPts val="1785"/>
              </a:lnSpc>
              <a:buNone/>
            </a:pPr>
            <a:r>
              <a:rPr lang="en-US" sz="1275" b="1" dirty="0">
                <a:solidFill>
                  <a:srgbClr val="C53030"/>
                </a:solidFill>
                <a:latin typeface="Inter" pitchFamily="34" charset="0"/>
                <a:ea typeface="Inter" pitchFamily="34" charset="-122"/>
                <a:cs typeface="Inter" pitchFamily="34" charset="-120"/>
              </a:rPr>
              <a:t>1–2 hours</a:t>
            </a:r>
            <a:endParaRPr lang="en-US" sz="1275" dirty="0"/>
          </a:p>
        </p:txBody>
      </p:sp>
      <p:sp>
        <p:nvSpPr>
          <p:cNvPr id="54" name="Text 16"/>
          <p:cNvSpPr/>
          <p:nvPr/>
        </p:nvSpPr>
        <p:spPr>
          <a:xfrm>
            <a:off x="6973491" y="3316486"/>
            <a:ext cx="1578025" cy="672405"/>
          </a:xfrm>
          <a:prstGeom prst="rect">
            <a:avLst/>
          </a:prstGeom>
          <a:noFill/>
          <a:ln/>
        </p:spPr>
        <p:txBody>
          <a:bodyPr vert="horz" wrap="square" lIns="0" tIns="0" rIns="0" bIns="0" rtlCol="0" anchor="ctr"/>
          <a:lstStyle/>
          <a:p>
            <a:pPr marL="0" indent="0">
              <a:lnSpc>
                <a:spcPts val="1785"/>
              </a:lnSpc>
              <a:buNone/>
            </a:pPr>
            <a:r>
              <a:rPr lang="en-US" sz="1275" dirty="0">
                <a:solidFill>
                  <a:srgbClr val="2D3748"/>
                </a:solidFill>
                <a:latin typeface="Inter" pitchFamily="34" charset="0"/>
                <a:ea typeface="Inter" pitchFamily="34" charset="-122"/>
                <a:cs typeface="Inter" pitchFamily="34" charset="-120"/>
              </a:rPr>
              <a:t>6 hours</a:t>
            </a:r>
            <a:endParaRPr lang="en-US" sz="1275" dirty="0"/>
          </a:p>
        </p:txBody>
      </p:sp>
      <p:sp>
        <p:nvSpPr>
          <p:cNvPr id="55" name="Text 17"/>
          <p:cNvSpPr/>
          <p:nvPr/>
        </p:nvSpPr>
        <p:spPr>
          <a:xfrm>
            <a:off x="8932515" y="3316486"/>
            <a:ext cx="2783235" cy="672405"/>
          </a:xfrm>
          <a:prstGeom prst="rect">
            <a:avLst/>
          </a:prstGeom>
          <a:noFill/>
          <a:ln/>
        </p:spPr>
        <p:txBody>
          <a:bodyPr vert="horz" wrap="square" lIns="0" tIns="0" rIns="0" bIns="0" rtlCol="0" anchor="ctr"/>
          <a:lstStyle/>
          <a:p>
            <a:pPr marL="0" indent="0">
              <a:lnSpc>
                <a:spcPts val="1785"/>
              </a:lnSpc>
              <a:buNone/>
            </a:pPr>
            <a:r>
              <a:rPr lang="en-US" sz="1275" dirty="0">
                <a:solidFill>
                  <a:srgbClr val="2D3748"/>
                </a:solidFill>
                <a:latin typeface="Inter" pitchFamily="34" charset="0"/>
                <a:ea typeface="Inter" pitchFamily="34" charset="-122"/>
                <a:cs typeface="Inter" pitchFamily="34" charset="-120"/>
              </a:rPr>
              <a:t>24 hours</a:t>
            </a:r>
            <a:endParaRPr lang="en-US" sz="1275" dirty="0"/>
          </a:p>
        </p:txBody>
      </p:sp>
      <p:sp>
        <p:nvSpPr>
          <p:cNvPr id="56" name="Text 18"/>
          <p:cNvSpPr/>
          <p:nvPr/>
        </p:nvSpPr>
        <p:spPr>
          <a:xfrm>
            <a:off x="476250" y="3988891"/>
            <a:ext cx="4157216" cy="672405"/>
          </a:xfrm>
          <a:prstGeom prst="rect">
            <a:avLst/>
          </a:prstGeom>
          <a:noFill/>
          <a:ln/>
        </p:spPr>
        <p:txBody>
          <a:bodyPr vert="horz" wrap="square" lIns="0" tIns="0" rIns="0" bIns="0" rtlCol="0" anchor="ctr"/>
          <a:lstStyle/>
          <a:p>
            <a:pPr marL="0" indent="0">
              <a:lnSpc>
                <a:spcPts val="1995"/>
              </a:lnSpc>
              <a:buNone/>
            </a:pPr>
            <a:r>
              <a:rPr lang="en-US" sz="1425" b="1" dirty="0">
                <a:solidFill>
                  <a:srgbClr val="1A365D"/>
                </a:solidFill>
                <a:latin typeface="Inter" pitchFamily="34" charset="0"/>
                <a:ea typeface="Inter" pitchFamily="34" charset="-122"/>
                <a:cs typeface="Inter" pitchFamily="34" charset="-120"/>
              </a:rPr>
              <a:t>AST</a:t>
            </a:r>
            <a:endParaRPr lang="en-US" sz="1425" dirty="0"/>
          </a:p>
        </p:txBody>
      </p:sp>
      <p:sp>
        <p:nvSpPr>
          <p:cNvPr id="57" name="Text 19"/>
          <p:cNvSpPr/>
          <p:nvPr/>
        </p:nvSpPr>
        <p:spPr>
          <a:xfrm>
            <a:off x="5014466" y="3988891"/>
            <a:ext cx="1578025" cy="672405"/>
          </a:xfrm>
          <a:prstGeom prst="rect">
            <a:avLst/>
          </a:prstGeom>
          <a:noFill/>
          <a:ln/>
        </p:spPr>
        <p:txBody>
          <a:bodyPr vert="horz" wrap="square" lIns="0" tIns="0" rIns="0" bIns="0" rtlCol="0" anchor="ctr"/>
          <a:lstStyle/>
          <a:p>
            <a:pPr marL="0" indent="0">
              <a:lnSpc>
                <a:spcPts val="1785"/>
              </a:lnSpc>
              <a:buNone/>
            </a:pPr>
            <a:r>
              <a:rPr lang="en-US" sz="1275" dirty="0">
                <a:solidFill>
                  <a:srgbClr val="2D3748"/>
                </a:solidFill>
                <a:latin typeface="Inter" pitchFamily="34" charset="0"/>
                <a:ea typeface="Inter" pitchFamily="34" charset="-122"/>
                <a:cs typeface="Inter" pitchFamily="34" charset="-120"/>
              </a:rPr>
              <a:t>12 hours</a:t>
            </a:r>
            <a:endParaRPr lang="en-US" sz="1275" dirty="0"/>
          </a:p>
        </p:txBody>
      </p:sp>
      <p:sp>
        <p:nvSpPr>
          <p:cNvPr id="58" name="Text 20"/>
          <p:cNvSpPr/>
          <p:nvPr/>
        </p:nvSpPr>
        <p:spPr>
          <a:xfrm>
            <a:off x="6973491" y="3988891"/>
            <a:ext cx="1578025" cy="672405"/>
          </a:xfrm>
          <a:prstGeom prst="rect">
            <a:avLst/>
          </a:prstGeom>
          <a:noFill/>
          <a:ln/>
        </p:spPr>
        <p:txBody>
          <a:bodyPr vert="horz" wrap="square" lIns="0" tIns="0" rIns="0" bIns="0" rtlCol="0" anchor="ctr"/>
          <a:lstStyle/>
          <a:p>
            <a:pPr marL="0" indent="0">
              <a:lnSpc>
                <a:spcPts val="1785"/>
              </a:lnSpc>
              <a:buNone/>
            </a:pPr>
            <a:r>
              <a:rPr lang="en-US" sz="1275" dirty="0">
                <a:solidFill>
                  <a:srgbClr val="2D3748"/>
                </a:solidFill>
                <a:latin typeface="Inter" pitchFamily="34" charset="0"/>
                <a:ea typeface="Inter" pitchFamily="34" charset="-122"/>
                <a:cs typeface="Inter" pitchFamily="34" charset="-120"/>
              </a:rPr>
              <a:t>36 hours</a:t>
            </a:r>
            <a:endParaRPr lang="en-US" sz="1275" dirty="0"/>
          </a:p>
        </p:txBody>
      </p:sp>
      <p:sp>
        <p:nvSpPr>
          <p:cNvPr id="59" name="Text 21"/>
          <p:cNvSpPr/>
          <p:nvPr/>
        </p:nvSpPr>
        <p:spPr>
          <a:xfrm>
            <a:off x="8932515" y="3988891"/>
            <a:ext cx="2783235" cy="672405"/>
          </a:xfrm>
          <a:prstGeom prst="rect">
            <a:avLst/>
          </a:prstGeom>
          <a:noFill/>
          <a:ln/>
        </p:spPr>
        <p:txBody>
          <a:bodyPr vert="horz" wrap="square" lIns="0" tIns="0" rIns="0" bIns="0" rtlCol="0" anchor="ctr"/>
          <a:lstStyle/>
          <a:p>
            <a:pPr marL="0" indent="0">
              <a:lnSpc>
                <a:spcPts val="1785"/>
              </a:lnSpc>
              <a:buNone/>
            </a:pPr>
            <a:r>
              <a:rPr lang="en-US" sz="1275" dirty="0">
                <a:solidFill>
                  <a:srgbClr val="2D3748"/>
                </a:solidFill>
                <a:latin typeface="Inter" pitchFamily="34" charset="0"/>
                <a:ea typeface="Inter" pitchFamily="34" charset="-122"/>
                <a:cs typeface="Inter" pitchFamily="34" charset="-120"/>
              </a:rPr>
              <a:t>3 days</a:t>
            </a:r>
            <a:endParaRPr lang="en-US" sz="1275" dirty="0"/>
          </a:p>
        </p:txBody>
      </p:sp>
      <p:sp>
        <p:nvSpPr>
          <p:cNvPr id="60" name="Text 22"/>
          <p:cNvSpPr/>
          <p:nvPr/>
        </p:nvSpPr>
        <p:spPr>
          <a:xfrm>
            <a:off x="476250" y="4661297"/>
            <a:ext cx="4157216" cy="672405"/>
          </a:xfrm>
          <a:prstGeom prst="rect">
            <a:avLst/>
          </a:prstGeom>
          <a:noFill/>
          <a:ln/>
        </p:spPr>
        <p:txBody>
          <a:bodyPr vert="horz" wrap="square" lIns="0" tIns="0" rIns="0" bIns="0" rtlCol="0" anchor="ctr"/>
          <a:lstStyle/>
          <a:p>
            <a:pPr marL="0" indent="0">
              <a:lnSpc>
                <a:spcPts val="1995"/>
              </a:lnSpc>
              <a:buNone/>
            </a:pPr>
            <a:r>
              <a:rPr lang="en-US" sz="1425" b="1" dirty="0">
                <a:solidFill>
                  <a:srgbClr val="1A365D"/>
                </a:solidFill>
                <a:latin typeface="Inter" pitchFamily="34" charset="0"/>
                <a:ea typeface="Inter" pitchFamily="34" charset="-122"/>
                <a:cs typeface="Inter" pitchFamily="34" charset="-120"/>
              </a:rPr>
              <a:t>LDH</a:t>
            </a:r>
            <a:endParaRPr lang="en-US" sz="1425" dirty="0"/>
          </a:p>
        </p:txBody>
      </p:sp>
      <p:sp>
        <p:nvSpPr>
          <p:cNvPr id="61" name="Text 23"/>
          <p:cNvSpPr/>
          <p:nvPr/>
        </p:nvSpPr>
        <p:spPr>
          <a:xfrm>
            <a:off x="5014466" y="4661297"/>
            <a:ext cx="1878237" cy="672405"/>
          </a:xfrm>
          <a:prstGeom prst="rect">
            <a:avLst/>
          </a:prstGeom>
          <a:noFill/>
          <a:ln/>
        </p:spPr>
        <p:txBody>
          <a:bodyPr vert="horz" wrap="square" lIns="0" tIns="0" rIns="0" bIns="0" rtlCol="0" anchor="ctr"/>
          <a:lstStyle/>
          <a:p>
            <a:pPr marL="0" indent="0">
              <a:lnSpc>
                <a:spcPts val="1785"/>
              </a:lnSpc>
              <a:buNone/>
            </a:pPr>
            <a:r>
              <a:rPr lang="en-US" sz="1275" dirty="0">
                <a:solidFill>
                  <a:srgbClr val="2D3748"/>
                </a:solidFill>
                <a:latin typeface="Inter" pitchFamily="34" charset="0"/>
                <a:ea typeface="Inter" pitchFamily="34" charset="-122"/>
                <a:cs typeface="Inter" pitchFamily="34" charset="-120"/>
              </a:rPr>
              <a:t>Rises slowly</a:t>
            </a:r>
            <a:endParaRPr lang="en-US" sz="1275" dirty="0"/>
          </a:p>
        </p:txBody>
      </p:sp>
      <p:sp>
        <p:nvSpPr>
          <p:cNvPr id="62" name="Text 24"/>
          <p:cNvSpPr/>
          <p:nvPr/>
        </p:nvSpPr>
        <p:spPr>
          <a:xfrm>
            <a:off x="6973491" y="4661297"/>
            <a:ext cx="1578025" cy="672405"/>
          </a:xfrm>
          <a:prstGeom prst="rect">
            <a:avLst/>
          </a:prstGeom>
          <a:noFill/>
          <a:ln/>
        </p:spPr>
        <p:txBody>
          <a:bodyPr vert="horz" wrap="square" lIns="0" tIns="0" rIns="0" bIns="0" rtlCol="0" anchor="ctr"/>
          <a:lstStyle/>
          <a:p>
            <a:pPr marL="0" indent="0">
              <a:lnSpc>
                <a:spcPts val="1785"/>
              </a:lnSpc>
              <a:buNone/>
            </a:pPr>
            <a:r>
              <a:rPr lang="en-US" sz="1275" dirty="0">
                <a:solidFill>
                  <a:srgbClr val="2D3748"/>
                </a:solidFill>
                <a:latin typeface="Inter" pitchFamily="34" charset="0"/>
                <a:ea typeface="Inter" pitchFamily="34" charset="-122"/>
                <a:cs typeface="Inter" pitchFamily="34" charset="-120"/>
              </a:rPr>
              <a:t>3 days</a:t>
            </a:r>
            <a:endParaRPr lang="en-US" sz="1275" dirty="0"/>
          </a:p>
        </p:txBody>
      </p:sp>
      <p:sp>
        <p:nvSpPr>
          <p:cNvPr id="63" name="Text 25"/>
          <p:cNvSpPr/>
          <p:nvPr/>
        </p:nvSpPr>
        <p:spPr>
          <a:xfrm>
            <a:off x="8932515" y="4661297"/>
            <a:ext cx="2783235" cy="672405"/>
          </a:xfrm>
          <a:prstGeom prst="rect">
            <a:avLst/>
          </a:prstGeom>
          <a:noFill/>
          <a:ln/>
        </p:spPr>
        <p:txBody>
          <a:bodyPr vert="horz" wrap="square" lIns="0" tIns="0" rIns="0" bIns="0" rtlCol="0" anchor="ctr"/>
          <a:lstStyle/>
          <a:p>
            <a:pPr marL="0" indent="0">
              <a:lnSpc>
                <a:spcPts val="1785"/>
              </a:lnSpc>
              <a:buNone/>
            </a:pPr>
            <a:r>
              <a:rPr lang="en-US" sz="1275" dirty="0">
                <a:solidFill>
                  <a:srgbClr val="2D3748"/>
                </a:solidFill>
                <a:latin typeface="Inter" pitchFamily="34" charset="0"/>
                <a:ea typeface="Inter" pitchFamily="34" charset="-122"/>
                <a:cs typeface="Inter" pitchFamily="34" charset="-120"/>
              </a:rPr>
              <a:t>12–14 days</a:t>
            </a:r>
            <a:endParaRPr lang="en-US" sz="127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162050"/>
            <a:ext cx="5691188" cy="1285875"/>
          </a:xfrm>
          <a:prstGeom prst="rect">
            <a:avLst/>
          </a:prstGeom>
        </p:spPr>
      </p:pic>
      <p:pic>
        <p:nvPicPr>
          <p:cNvPr id="6" name="Image 4" descr="preencoded.png"/>
          <p:cNvPicPr>
            <a:picLocks noChangeAspect="1"/>
          </p:cNvPicPr>
          <p:nvPr/>
        </p:nvPicPr>
        <p:blipFill>
          <a:blip r:embed="rId6"/>
          <a:stretch>
            <a:fillRect/>
          </a:stretch>
        </p:blipFill>
        <p:spPr>
          <a:xfrm>
            <a:off x="514350" y="1423988"/>
            <a:ext cx="285750" cy="190500"/>
          </a:xfrm>
          <a:prstGeom prst="rect">
            <a:avLst/>
          </a:prstGeom>
        </p:spPr>
      </p:pic>
      <p:pic>
        <p:nvPicPr>
          <p:cNvPr id="7" name="Image 5" descr="preencoded.png"/>
          <p:cNvPicPr>
            <a:picLocks noChangeAspect="1"/>
          </p:cNvPicPr>
          <p:nvPr/>
        </p:nvPicPr>
        <p:blipFill>
          <a:blip r:embed="rId7"/>
          <a:stretch>
            <a:fillRect/>
          </a:stretch>
        </p:blipFill>
        <p:spPr>
          <a:xfrm>
            <a:off x="2105471" y="1421606"/>
            <a:ext cx="913358" cy="195263"/>
          </a:xfrm>
          <a:prstGeom prst="rect">
            <a:avLst/>
          </a:prstGeom>
        </p:spPr>
      </p:pic>
      <p:pic>
        <p:nvPicPr>
          <p:cNvPr id="8" name="Image 6" descr="preencoded.png"/>
          <p:cNvPicPr>
            <a:picLocks noChangeAspect="1"/>
          </p:cNvPicPr>
          <p:nvPr/>
        </p:nvPicPr>
        <p:blipFill>
          <a:blip r:embed="rId8"/>
          <a:stretch>
            <a:fillRect/>
          </a:stretch>
        </p:blipFill>
        <p:spPr>
          <a:xfrm>
            <a:off x="285750" y="2638425"/>
            <a:ext cx="5691188" cy="1285875"/>
          </a:xfrm>
          <a:prstGeom prst="rect">
            <a:avLst/>
          </a:prstGeom>
        </p:spPr>
      </p:pic>
      <p:pic>
        <p:nvPicPr>
          <p:cNvPr id="9" name="Image 7" descr="preencoded.png"/>
          <p:cNvPicPr>
            <a:picLocks noChangeAspect="1"/>
          </p:cNvPicPr>
          <p:nvPr/>
        </p:nvPicPr>
        <p:blipFill>
          <a:blip r:embed="rId9"/>
          <a:stretch>
            <a:fillRect/>
          </a:stretch>
        </p:blipFill>
        <p:spPr>
          <a:xfrm>
            <a:off x="514350" y="2900363"/>
            <a:ext cx="285750" cy="190500"/>
          </a:xfrm>
          <a:prstGeom prst="rect">
            <a:avLst/>
          </a:prstGeom>
        </p:spPr>
      </p:pic>
      <p:pic>
        <p:nvPicPr>
          <p:cNvPr id="10" name="Image 8" descr="preencoded.png"/>
          <p:cNvPicPr>
            <a:picLocks noChangeAspect="1"/>
          </p:cNvPicPr>
          <p:nvPr/>
        </p:nvPicPr>
        <p:blipFill>
          <a:blip r:embed="rId10"/>
          <a:stretch>
            <a:fillRect/>
          </a:stretch>
        </p:blipFill>
        <p:spPr>
          <a:xfrm>
            <a:off x="285750" y="4114800"/>
            <a:ext cx="5691188" cy="1285875"/>
          </a:xfrm>
          <a:prstGeom prst="rect">
            <a:avLst/>
          </a:prstGeom>
        </p:spPr>
      </p:pic>
      <p:pic>
        <p:nvPicPr>
          <p:cNvPr id="11" name="Image 9" descr="preencoded.png"/>
          <p:cNvPicPr>
            <a:picLocks noChangeAspect="1"/>
          </p:cNvPicPr>
          <p:nvPr/>
        </p:nvPicPr>
        <p:blipFill>
          <a:blip r:embed="rId11"/>
          <a:stretch>
            <a:fillRect/>
          </a:stretch>
        </p:blipFill>
        <p:spPr>
          <a:xfrm>
            <a:off x="514350" y="4376738"/>
            <a:ext cx="285750" cy="190500"/>
          </a:xfrm>
          <a:prstGeom prst="rect">
            <a:avLst/>
          </a:prstGeom>
        </p:spPr>
      </p:pic>
      <p:pic>
        <p:nvPicPr>
          <p:cNvPr id="12" name="Image 10" descr="preencoded.png"/>
          <p:cNvPicPr>
            <a:picLocks noChangeAspect="1"/>
          </p:cNvPicPr>
          <p:nvPr/>
        </p:nvPicPr>
        <p:blipFill>
          <a:blip r:embed="rId12"/>
          <a:stretch>
            <a:fillRect/>
          </a:stretch>
        </p:blipFill>
        <p:spPr>
          <a:xfrm>
            <a:off x="6215063" y="1162050"/>
            <a:ext cx="5691188" cy="1285875"/>
          </a:xfrm>
          <a:prstGeom prst="rect">
            <a:avLst/>
          </a:prstGeom>
        </p:spPr>
      </p:pic>
      <p:pic>
        <p:nvPicPr>
          <p:cNvPr id="13" name="Image 11" descr="preencoded.png"/>
          <p:cNvPicPr>
            <a:picLocks noChangeAspect="1"/>
          </p:cNvPicPr>
          <p:nvPr/>
        </p:nvPicPr>
        <p:blipFill>
          <a:blip r:embed="rId13"/>
          <a:stretch>
            <a:fillRect/>
          </a:stretch>
        </p:blipFill>
        <p:spPr>
          <a:xfrm>
            <a:off x="6443663" y="1423988"/>
            <a:ext cx="285750" cy="190500"/>
          </a:xfrm>
          <a:prstGeom prst="rect">
            <a:avLst/>
          </a:prstGeom>
        </p:spPr>
      </p:pic>
      <p:pic>
        <p:nvPicPr>
          <p:cNvPr id="14" name="Image 12" descr="preencoded.png"/>
          <p:cNvPicPr>
            <a:picLocks noChangeAspect="1"/>
          </p:cNvPicPr>
          <p:nvPr/>
        </p:nvPicPr>
        <p:blipFill>
          <a:blip r:embed="rId14"/>
          <a:stretch>
            <a:fillRect/>
          </a:stretch>
        </p:blipFill>
        <p:spPr>
          <a:xfrm>
            <a:off x="6215063" y="2638425"/>
            <a:ext cx="5691188" cy="1285875"/>
          </a:xfrm>
          <a:prstGeom prst="rect">
            <a:avLst/>
          </a:prstGeom>
        </p:spPr>
      </p:pic>
      <p:pic>
        <p:nvPicPr>
          <p:cNvPr id="15" name="Image 13" descr="preencoded.png"/>
          <p:cNvPicPr>
            <a:picLocks noChangeAspect="1"/>
          </p:cNvPicPr>
          <p:nvPr/>
        </p:nvPicPr>
        <p:blipFill>
          <a:blip r:embed="rId15"/>
          <a:stretch>
            <a:fillRect/>
          </a:stretch>
        </p:blipFill>
        <p:spPr>
          <a:xfrm>
            <a:off x="6443663" y="2900363"/>
            <a:ext cx="285750" cy="190500"/>
          </a:xfrm>
          <a:prstGeom prst="rect">
            <a:avLst/>
          </a:prstGeom>
        </p:spPr>
      </p:pic>
      <p:pic>
        <p:nvPicPr>
          <p:cNvPr id="16" name="Image 14" descr="preencoded.png"/>
          <p:cNvPicPr>
            <a:picLocks noChangeAspect="1"/>
          </p:cNvPicPr>
          <p:nvPr/>
        </p:nvPicPr>
        <p:blipFill>
          <a:blip r:embed="rId14"/>
          <a:stretch>
            <a:fillRect/>
          </a:stretch>
        </p:blipFill>
        <p:spPr>
          <a:xfrm>
            <a:off x="6215063" y="4114800"/>
            <a:ext cx="5691188" cy="1285875"/>
          </a:xfrm>
          <a:prstGeom prst="rect">
            <a:avLst/>
          </a:prstGeom>
        </p:spPr>
      </p:pic>
      <p:pic>
        <p:nvPicPr>
          <p:cNvPr id="17" name="Image 15" descr="preencoded.png"/>
          <p:cNvPicPr>
            <a:picLocks noChangeAspect="1"/>
          </p:cNvPicPr>
          <p:nvPr/>
        </p:nvPicPr>
        <p:blipFill>
          <a:blip r:embed="rId16"/>
          <a:stretch>
            <a:fillRect/>
          </a:stretch>
        </p:blipFill>
        <p:spPr>
          <a:xfrm>
            <a:off x="6443663" y="4376738"/>
            <a:ext cx="285750" cy="190500"/>
          </a:xfrm>
          <a:prstGeom prst="rect">
            <a:avLst/>
          </a:prstGeom>
        </p:spPr>
      </p:pic>
      <p:pic>
        <p:nvPicPr>
          <p:cNvPr id="18" name="Image 16" descr="preencoded.png"/>
          <p:cNvPicPr>
            <a:picLocks noChangeAspect="1"/>
          </p:cNvPicPr>
          <p:nvPr/>
        </p:nvPicPr>
        <p:blipFill>
          <a:blip r:embed="rId17"/>
          <a:stretch>
            <a:fillRect/>
          </a:stretch>
        </p:blipFill>
        <p:spPr>
          <a:xfrm>
            <a:off x="0" y="6386513"/>
            <a:ext cx="12192000" cy="471488"/>
          </a:xfrm>
          <a:prstGeom prst="rect">
            <a:avLst/>
          </a:prstGeom>
        </p:spPr>
      </p:pic>
      <p:sp>
        <p:nvSpPr>
          <p:cNvPr id="19"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0" name="Text 1"/>
          <p:cNvSpPr/>
          <p:nvPr/>
        </p:nvSpPr>
        <p:spPr>
          <a:xfrm>
            <a:off x="514350" y="514350"/>
            <a:ext cx="10698480" cy="34290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GUIDELINE AUTHORITY AND SOURCE MATERIAL</a:t>
            </a:r>
            <a:endParaRPr lang="en-US" sz="1800" dirty="0"/>
          </a:p>
        </p:txBody>
      </p:sp>
      <p:sp>
        <p:nvSpPr>
          <p:cNvPr id="21" name="Text 2"/>
          <p:cNvSpPr/>
          <p:nvPr/>
        </p:nvSpPr>
        <p:spPr>
          <a:xfrm>
            <a:off x="914400" y="1390650"/>
            <a:ext cx="24688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NICE CG167</a:t>
            </a:r>
            <a:endParaRPr lang="en-US" sz="1350" dirty="0"/>
          </a:p>
        </p:txBody>
      </p:sp>
      <p:sp>
        <p:nvSpPr>
          <p:cNvPr id="22" name="Text 3"/>
          <p:cNvSpPr/>
          <p:nvPr/>
        </p:nvSpPr>
        <p:spPr>
          <a:xfrm>
            <a:off x="2181671" y="1421606"/>
            <a:ext cx="1536349" cy="195263"/>
          </a:xfrm>
          <a:prstGeom prst="rect">
            <a:avLst/>
          </a:prstGeom>
          <a:noFill/>
          <a:ln/>
        </p:spPr>
        <p:txBody>
          <a:bodyPr vert="horz" wrap="square" lIns="0" tIns="0" rIns="0" bIns="0" rtlCol="0" anchor="ctr"/>
          <a:lstStyle/>
          <a:p>
            <a:pPr marL="0" indent="0">
              <a:lnSpc>
                <a:spcPts val="1238"/>
              </a:lnSpc>
              <a:buNone/>
            </a:pPr>
            <a:r>
              <a:rPr lang="en-US" sz="825" b="1" dirty="0">
                <a:solidFill>
                  <a:srgbClr val="2B6CB0"/>
                </a:solidFill>
              </a:rPr>
              <a:t>UPDATED 2020</a:t>
            </a:r>
            <a:endParaRPr lang="en-US" sz="825" dirty="0"/>
          </a:p>
        </p:txBody>
      </p:sp>
      <p:sp>
        <p:nvSpPr>
          <p:cNvPr id="23" name="Text 4"/>
          <p:cNvSpPr/>
          <p:nvPr/>
        </p:nvSpPr>
        <p:spPr>
          <a:xfrm>
            <a:off x="514350" y="1762125"/>
            <a:ext cx="5233988" cy="457200"/>
          </a:xfrm>
          <a:prstGeom prst="rect">
            <a:avLst/>
          </a:prstGeom>
          <a:noFill/>
          <a:ln/>
        </p:spPr>
        <p:txBody>
          <a:bodyPr vert="horz" wrap="square" lIns="0" tIns="0" rIns="0" bIns="0" rtlCol="0" anchor="ctr"/>
          <a:lstStyle/>
          <a:p>
            <a:pPr marL="0" indent="0">
              <a:lnSpc>
                <a:spcPts val="1800"/>
              </a:lnSpc>
              <a:buNone/>
            </a:pPr>
            <a:r>
              <a:rPr lang="en-US" sz="1200" dirty="0">
                <a:solidFill>
                  <a:srgbClr val="4A5568"/>
                </a:solidFill>
              </a:rPr>
              <a:t>Primary authority for </a:t>
            </a:r>
            <a:r>
              <a:rPr lang="en-US" sz="1200" b="1" dirty="0">
                <a:solidFill>
                  <a:srgbClr val="2D3748"/>
                </a:solidFill>
              </a:rPr>
              <a:t>STEMI Management</a:t>
            </a:r>
            <a:r>
              <a:rPr lang="en-US" sz="1200" dirty="0">
                <a:solidFill>
                  <a:srgbClr val="4A5568"/>
                </a:solidFill>
              </a:rPr>
              <a:t> including reperfusion pathways and post-MI secondary prevention.</a:t>
            </a:r>
            <a:endParaRPr lang="en-US" sz="1200" dirty="0"/>
          </a:p>
        </p:txBody>
      </p:sp>
      <p:sp>
        <p:nvSpPr>
          <p:cNvPr id="24" name="Text 5"/>
          <p:cNvSpPr/>
          <p:nvPr/>
        </p:nvSpPr>
        <p:spPr>
          <a:xfrm>
            <a:off x="914400" y="2867025"/>
            <a:ext cx="24688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NICE NG185</a:t>
            </a:r>
            <a:endParaRPr lang="en-US" sz="1350" dirty="0"/>
          </a:p>
        </p:txBody>
      </p:sp>
      <p:sp>
        <p:nvSpPr>
          <p:cNvPr id="25" name="Text 6"/>
          <p:cNvSpPr/>
          <p:nvPr/>
        </p:nvSpPr>
        <p:spPr>
          <a:xfrm>
            <a:off x="514350" y="3238500"/>
            <a:ext cx="5233988" cy="457200"/>
          </a:xfrm>
          <a:prstGeom prst="rect">
            <a:avLst/>
          </a:prstGeom>
          <a:noFill/>
          <a:ln/>
        </p:spPr>
        <p:txBody>
          <a:bodyPr vert="horz" wrap="square" lIns="0" tIns="0" rIns="0" bIns="0" rtlCol="0" anchor="ctr"/>
          <a:lstStyle/>
          <a:p>
            <a:pPr marL="0" indent="0">
              <a:lnSpc>
                <a:spcPts val="1800"/>
              </a:lnSpc>
              <a:buNone/>
            </a:pPr>
            <a:r>
              <a:rPr lang="en-US" sz="1200" dirty="0">
                <a:solidFill>
                  <a:srgbClr val="4A5568"/>
                </a:solidFill>
              </a:rPr>
              <a:t>Comprehensive guidance for </a:t>
            </a:r>
            <a:r>
              <a:rPr lang="en-US" sz="1200" b="1" dirty="0">
                <a:solidFill>
                  <a:srgbClr val="2D3748"/>
                </a:solidFill>
              </a:rPr>
              <a:t>Acute Coronary Syndrome</a:t>
            </a:r>
            <a:r>
              <a:rPr lang="en-US" sz="1200" dirty="0">
                <a:solidFill>
                  <a:srgbClr val="4A5568"/>
                </a:solidFill>
              </a:rPr>
              <a:t> management, focusing on NSTEMI and Unstable Angina.</a:t>
            </a:r>
            <a:endParaRPr lang="en-US" sz="1200" dirty="0"/>
          </a:p>
        </p:txBody>
      </p:sp>
      <p:sp>
        <p:nvSpPr>
          <p:cNvPr id="26" name="Text 7"/>
          <p:cNvSpPr/>
          <p:nvPr/>
        </p:nvSpPr>
        <p:spPr>
          <a:xfrm>
            <a:off x="914400" y="4343400"/>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Resuscitation Council UK</a:t>
            </a:r>
            <a:endParaRPr lang="en-US" sz="1350" dirty="0"/>
          </a:p>
        </p:txBody>
      </p:sp>
      <p:sp>
        <p:nvSpPr>
          <p:cNvPr id="27" name="Text 8"/>
          <p:cNvSpPr/>
          <p:nvPr/>
        </p:nvSpPr>
        <p:spPr>
          <a:xfrm>
            <a:off x="514350" y="4714875"/>
            <a:ext cx="5233988"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ACLS Guidelines 2021</a:t>
            </a:r>
            <a:r>
              <a:rPr lang="en-US" sz="1200" dirty="0">
                <a:solidFill>
                  <a:srgbClr val="4A5568"/>
                </a:solidFill>
              </a:rPr>
              <a:t> for emergency stabilization and advanced cardiac life support protocols.</a:t>
            </a:r>
            <a:endParaRPr lang="en-US" sz="1200" dirty="0"/>
          </a:p>
        </p:txBody>
      </p:sp>
      <p:sp>
        <p:nvSpPr>
          <p:cNvPr id="28" name="Text 9"/>
          <p:cNvSpPr/>
          <p:nvPr/>
        </p:nvSpPr>
        <p:spPr>
          <a:xfrm>
            <a:off x="6843713" y="1390650"/>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BNF &amp; Pharmacology</a:t>
            </a:r>
            <a:endParaRPr lang="en-US" sz="1350" dirty="0"/>
          </a:p>
        </p:txBody>
      </p:sp>
      <p:sp>
        <p:nvSpPr>
          <p:cNvPr id="29" name="Text 10"/>
          <p:cNvSpPr/>
          <p:nvPr/>
        </p:nvSpPr>
        <p:spPr>
          <a:xfrm>
            <a:off x="6443663" y="1762125"/>
            <a:ext cx="5233988" cy="457200"/>
          </a:xfrm>
          <a:prstGeom prst="rect">
            <a:avLst/>
          </a:prstGeom>
          <a:noFill/>
          <a:ln/>
        </p:spPr>
        <p:txBody>
          <a:bodyPr vert="horz" wrap="square" lIns="0" tIns="0" rIns="0" bIns="0" rtlCol="0" anchor="ctr"/>
          <a:lstStyle/>
          <a:p>
            <a:pPr marL="0" indent="0">
              <a:lnSpc>
                <a:spcPts val="1800"/>
              </a:lnSpc>
              <a:buNone/>
            </a:pPr>
            <a:r>
              <a:rPr lang="en-US" sz="1200" dirty="0">
                <a:solidFill>
                  <a:srgbClr val="4A5568"/>
                </a:solidFill>
              </a:rPr>
              <a:t>Standard reference for </a:t>
            </a:r>
            <a:r>
              <a:rPr lang="en-US" sz="1200" b="1" dirty="0">
                <a:solidFill>
                  <a:srgbClr val="2D3748"/>
                </a:solidFill>
              </a:rPr>
              <a:t>antiplatelet, anticoagulant, and thrombolytic</a:t>
            </a:r>
            <a:r>
              <a:rPr lang="en-US" sz="1200" dirty="0">
                <a:solidFill>
                  <a:srgbClr val="4A5568"/>
                </a:solidFill>
              </a:rPr>
              <a:t> drug dosages and contraindications.</a:t>
            </a:r>
            <a:endParaRPr lang="en-US" sz="1200" dirty="0"/>
          </a:p>
        </p:txBody>
      </p:sp>
      <p:sp>
        <p:nvSpPr>
          <p:cNvPr id="30" name="Text 11"/>
          <p:cNvSpPr/>
          <p:nvPr/>
        </p:nvSpPr>
        <p:spPr>
          <a:xfrm>
            <a:off x="6843713" y="2867025"/>
            <a:ext cx="53482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Bradford Regional Protocols</a:t>
            </a:r>
            <a:endParaRPr lang="en-US" sz="1350" dirty="0"/>
          </a:p>
        </p:txBody>
      </p:sp>
      <p:sp>
        <p:nvSpPr>
          <p:cNvPr id="31" name="Text 12"/>
          <p:cNvSpPr/>
          <p:nvPr/>
        </p:nvSpPr>
        <p:spPr>
          <a:xfrm>
            <a:off x="6443663" y="3238500"/>
            <a:ext cx="5233988" cy="457200"/>
          </a:xfrm>
          <a:prstGeom prst="rect">
            <a:avLst/>
          </a:prstGeom>
          <a:noFill/>
          <a:ln/>
        </p:spPr>
        <p:txBody>
          <a:bodyPr vert="horz" wrap="square" lIns="0" tIns="0" rIns="0" bIns="0" rtlCol="0" anchor="ctr"/>
          <a:lstStyle/>
          <a:p>
            <a:pPr marL="0" indent="0">
              <a:lnSpc>
                <a:spcPts val="1800"/>
              </a:lnSpc>
              <a:buNone/>
            </a:pPr>
            <a:r>
              <a:rPr lang="en-US" sz="1200" dirty="0">
                <a:solidFill>
                  <a:srgbClr val="4A5568"/>
                </a:solidFill>
              </a:rPr>
              <a:t>Includes </a:t>
            </a:r>
            <a:r>
              <a:rPr lang="en-US" sz="1200" b="1" dirty="0">
                <a:solidFill>
                  <a:srgbClr val="2D3748"/>
                </a:solidFill>
              </a:rPr>
              <a:t>Bradford ED E-Learning</a:t>
            </a:r>
            <a:r>
              <a:rPr lang="en-US" sz="1200" dirty="0">
                <a:solidFill>
                  <a:srgbClr val="4A5568"/>
                </a:solidFill>
              </a:rPr>
              <a:t> and Westcliffe Cardiology Service pathways for local care coordination.</a:t>
            </a:r>
            <a:endParaRPr lang="en-US" sz="1200" dirty="0"/>
          </a:p>
        </p:txBody>
      </p:sp>
      <p:sp>
        <p:nvSpPr>
          <p:cNvPr id="32" name="Text 13"/>
          <p:cNvSpPr/>
          <p:nvPr/>
        </p:nvSpPr>
        <p:spPr>
          <a:xfrm>
            <a:off x="6843713" y="4343400"/>
            <a:ext cx="53482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Bradford VTS Case Material</a:t>
            </a:r>
            <a:endParaRPr lang="en-US" sz="1350" dirty="0"/>
          </a:p>
        </p:txBody>
      </p:sp>
      <p:sp>
        <p:nvSpPr>
          <p:cNvPr id="33" name="Text 14"/>
          <p:cNvSpPr/>
          <p:nvPr/>
        </p:nvSpPr>
        <p:spPr>
          <a:xfrm>
            <a:off x="6443663" y="4714875"/>
            <a:ext cx="5233988" cy="457200"/>
          </a:xfrm>
          <a:prstGeom prst="rect">
            <a:avLst/>
          </a:prstGeom>
          <a:noFill/>
          <a:ln/>
        </p:spPr>
        <p:txBody>
          <a:bodyPr vert="horz" wrap="square" lIns="0" tIns="0" rIns="0" bIns="0" rtlCol="0" anchor="ctr"/>
          <a:lstStyle/>
          <a:p>
            <a:pPr marL="0" indent="0">
              <a:lnSpc>
                <a:spcPts val="1800"/>
              </a:lnSpc>
              <a:buNone/>
            </a:pPr>
            <a:r>
              <a:rPr lang="en-US" sz="1200" dirty="0">
                <a:solidFill>
                  <a:srgbClr val="4A5568"/>
                </a:solidFill>
              </a:rPr>
              <a:t>Original case report (Mrs B) used to illustrate </a:t>
            </a:r>
            <a:r>
              <a:rPr lang="en-US" sz="1200" b="1" dirty="0">
                <a:solidFill>
                  <a:srgbClr val="2D3748"/>
                </a:solidFill>
              </a:rPr>
              <a:t>NSTEMI in high-risk diabetic</a:t>
            </a:r>
            <a:r>
              <a:rPr lang="en-US" sz="1200" dirty="0">
                <a:solidFill>
                  <a:srgbClr val="4A5568"/>
                </a:solidFill>
              </a:rPr>
              <a:t> South Asian populations.</a:t>
            </a:r>
            <a:endParaRPr lang="en-US" sz="1200" dirty="0"/>
          </a:p>
        </p:txBody>
      </p:sp>
      <p:sp>
        <p:nvSpPr>
          <p:cNvPr id="34" name="Text 15"/>
          <p:cNvSpPr/>
          <p:nvPr/>
        </p:nvSpPr>
        <p:spPr>
          <a:xfrm>
            <a:off x="285750" y="6529388"/>
            <a:ext cx="609219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718096"/>
                </a:solidFill>
              </a:rPr>
              <a:t>Essential reading for AKT/SCA preparation</a:t>
            </a:r>
            <a:endParaRPr lang="en-US" sz="975" dirty="0"/>
          </a:p>
        </p:txBody>
      </p:sp>
      <p:sp>
        <p:nvSpPr>
          <p:cNvPr id="35" name="Text 16"/>
          <p:cNvSpPr/>
          <p:nvPr/>
        </p:nvSpPr>
        <p:spPr>
          <a:xfrm>
            <a:off x="9100393" y="6529388"/>
            <a:ext cx="3091607" cy="185738"/>
          </a:xfrm>
          <a:prstGeom prst="rect">
            <a:avLst/>
          </a:prstGeom>
          <a:noFill/>
          <a:ln/>
        </p:spPr>
        <p:txBody>
          <a:bodyPr vert="horz" wrap="square" lIns="0" tIns="0" rIns="0" bIns="0" rtlCol="0" anchor="ctr"/>
          <a:lstStyle/>
          <a:p>
            <a:pPr marL="0" indent="0">
              <a:lnSpc>
                <a:spcPts val="1463"/>
              </a:lnSpc>
              <a:buNone/>
            </a:pPr>
            <a:r>
              <a:rPr lang="en-US" sz="975" i="1" dirty="0">
                <a:solidFill>
                  <a:srgbClr val="718096"/>
                </a:solidFill>
              </a:rPr>
              <a:t>Always verify drug doses in the current BNF edition</a:t>
            </a:r>
            <a:endParaRPr lang="en-US" sz="975"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485900"/>
            <a:ext cx="5691188" cy="4381500"/>
          </a:xfrm>
          <a:prstGeom prst="rect">
            <a:avLst/>
          </a:prstGeom>
        </p:spPr>
      </p:pic>
      <p:pic>
        <p:nvPicPr>
          <p:cNvPr id="6" name="Image 4" descr="preencoded.png"/>
          <p:cNvPicPr>
            <a:picLocks noChangeAspect="1"/>
          </p:cNvPicPr>
          <p:nvPr/>
        </p:nvPicPr>
        <p:blipFill>
          <a:blip r:embed="rId6"/>
          <a:stretch>
            <a:fillRect/>
          </a:stretch>
        </p:blipFill>
        <p:spPr>
          <a:xfrm>
            <a:off x="476250" y="1676400"/>
            <a:ext cx="342900" cy="342900"/>
          </a:xfrm>
          <a:prstGeom prst="rect">
            <a:avLst/>
          </a:prstGeom>
        </p:spPr>
      </p:pic>
      <p:pic>
        <p:nvPicPr>
          <p:cNvPr id="7" name="Image 5" descr="preencoded.png"/>
          <p:cNvPicPr>
            <a:picLocks noChangeAspect="1"/>
          </p:cNvPicPr>
          <p:nvPr/>
        </p:nvPicPr>
        <p:blipFill>
          <a:blip r:embed="rId7"/>
          <a:stretch>
            <a:fillRect/>
          </a:stretch>
        </p:blipFill>
        <p:spPr>
          <a:xfrm>
            <a:off x="540544" y="1760190"/>
            <a:ext cx="214313" cy="175320"/>
          </a:xfrm>
          <a:prstGeom prst="rect">
            <a:avLst/>
          </a:prstGeom>
        </p:spPr>
      </p:pic>
      <p:pic>
        <p:nvPicPr>
          <p:cNvPr id="8" name="Image 6" descr="preencoded.png"/>
          <p:cNvPicPr>
            <a:picLocks noChangeAspect="1"/>
          </p:cNvPicPr>
          <p:nvPr/>
        </p:nvPicPr>
        <p:blipFill>
          <a:blip r:embed="rId8"/>
          <a:stretch>
            <a:fillRect/>
          </a:stretch>
        </p:blipFill>
        <p:spPr>
          <a:xfrm>
            <a:off x="476250" y="2162175"/>
            <a:ext cx="5310188" cy="590550"/>
          </a:xfrm>
          <a:prstGeom prst="rect">
            <a:avLst/>
          </a:prstGeom>
        </p:spPr>
      </p:pic>
      <p:pic>
        <p:nvPicPr>
          <p:cNvPr id="9" name="Image 7" descr="preencoded.png"/>
          <p:cNvPicPr>
            <a:picLocks noChangeAspect="1"/>
          </p:cNvPicPr>
          <p:nvPr/>
        </p:nvPicPr>
        <p:blipFill>
          <a:blip r:embed="rId9"/>
          <a:stretch>
            <a:fillRect/>
          </a:stretch>
        </p:blipFill>
        <p:spPr>
          <a:xfrm>
            <a:off x="476250" y="2257425"/>
            <a:ext cx="619125" cy="276225"/>
          </a:xfrm>
          <a:prstGeom prst="rect">
            <a:avLst/>
          </a:prstGeom>
        </p:spPr>
      </p:pic>
      <p:pic>
        <p:nvPicPr>
          <p:cNvPr id="10" name="Image 8" descr="preencoded.png"/>
          <p:cNvPicPr>
            <a:picLocks noChangeAspect="1"/>
          </p:cNvPicPr>
          <p:nvPr/>
        </p:nvPicPr>
        <p:blipFill>
          <a:blip r:embed="rId8"/>
          <a:stretch>
            <a:fillRect/>
          </a:stretch>
        </p:blipFill>
        <p:spPr>
          <a:xfrm>
            <a:off x="476250" y="2752725"/>
            <a:ext cx="5310188" cy="590550"/>
          </a:xfrm>
          <a:prstGeom prst="rect">
            <a:avLst/>
          </a:prstGeom>
        </p:spPr>
      </p:pic>
      <p:pic>
        <p:nvPicPr>
          <p:cNvPr id="11" name="Image 9" descr="preencoded.png"/>
          <p:cNvPicPr>
            <a:picLocks noChangeAspect="1"/>
          </p:cNvPicPr>
          <p:nvPr/>
        </p:nvPicPr>
        <p:blipFill>
          <a:blip r:embed="rId9"/>
          <a:stretch>
            <a:fillRect/>
          </a:stretch>
        </p:blipFill>
        <p:spPr>
          <a:xfrm>
            <a:off x="476250" y="2847975"/>
            <a:ext cx="619125" cy="276225"/>
          </a:xfrm>
          <a:prstGeom prst="rect">
            <a:avLst/>
          </a:prstGeom>
        </p:spPr>
      </p:pic>
      <p:pic>
        <p:nvPicPr>
          <p:cNvPr id="12" name="Image 10" descr="preencoded.png"/>
          <p:cNvPicPr>
            <a:picLocks noChangeAspect="1"/>
          </p:cNvPicPr>
          <p:nvPr/>
        </p:nvPicPr>
        <p:blipFill>
          <a:blip r:embed="rId10"/>
          <a:stretch>
            <a:fillRect/>
          </a:stretch>
        </p:blipFill>
        <p:spPr>
          <a:xfrm>
            <a:off x="476250" y="3438525"/>
            <a:ext cx="619125" cy="476250"/>
          </a:xfrm>
          <a:prstGeom prst="rect">
            <a:avLst/>
          </a:prstGeom>
        </p:spPr>
      </p:pic>
      <p:pic>
        <p:nvPicPr>
          <p:cNvPr id="13" name="Image 11" descr="preencoded.png"/>
          <p:cNvPicPr>
            <a:picLocks noChangeAspect="1"/>
          </p:cNvPicPr>
          <p:nvPr/>
        </p:nvPicPr>
        <p:blipFill>
          <a:blip r:embed="rId11"/>
          <a:stretch>
            <a:fillRect/>
          </a:stretch>
        </p:blipFill>
        <p:spPr>
          <a:xfrm>
            <a:off x="476250" y="4152900"/>
            <a:ext cx="5310188" cy="823913"/>
          </a:xfrm>
          <a:prstGeom prst="rect">
            <a:avLst/>
          </a:prstGeom>
        </p:spPr>
      </p:pic>
      <p:pic>
        <p:nvPicPr>
          <p:cNvPr id="14" name="Image 12" descr="preencoded.png"/>
          <p:cNvPicPr>
            <a:picLocks noChangeAspect="1"/>
          </p:cNvPicPr>
          <p:nvPr/>
        </p:nvPicPr>
        <p:blipFill>
          <a:blip r:embed="rId12"/>
          <a:stretch>
            <a:fillRect/>
          </a:stretch>
        </p:blipFill>
        <p:spPr>
          <a:xfrm>
            <a:off x="590550" y="4288929"/>
            <a:ext cx="130969" cy="110728"/>
          </a:xfrm>
          <a:prstGeom prst="rect">
            <a:avLst/>
          </a:prstGeom>
        </p:spPr>
      </p:pic>
      <p:pic>
        <p:nvPicPr>
          <p:cNvPr id="15" name="Image 13" descr="preencoded.png"/>
          <p:cNvPicPr>
            <a:picLocks noChangeAspect="1"/>
          </p:cNvPicPr>
          <p:nvPr/>
        </p:nvPicPr>
        <p:blipFill>
          <a:blip r:embed="rId13"/>
          <a:stretch>
            <a:fillRect/>
          </a:stretch>
        </p:blipFill>
        <p:spPr>
          <a:xfrm>
            <a:off x="6215063" y="1485900"/>
            <a:ext cx="5691188" cy="4381500"/>
          </a:xfrm>
          <a:prstGeom prst="rect">
            <a:avLst/>
          </a:prstGeom>
        </p:spPr>
      </p:pic>
      <p:pic>
        <p:nvPicPr>
          <p:cNvPr id="16" name="Image 14" descr="preencoded.png"/>
          <p:cNvPicPr>
            <a:picLocks noChangeAspect="1"/>
          </p:cNvPicPr>
          <p:nvPr/>
        </p:nvPicPr>
        <p:blipFill>
          <a:blip r:embed="rId14"/>
          <a:stretch>
            <a:fillRect/>
          </a:stretch>
        </p:blipFill>
        <p:spPr>
          <a:xfrm>
            <a:off x="6405563" y="1676400"/>
            <a:ext cx="342900" cy="342900"/>
          </a:xfrm>
          <a:prstGeom prst="rect">
            <a:avLst/>
          </a:prstGeom>
        </p:spPr>
      </p:pic>
      <p:pic>
        <p:nvPicPr>
          <p:cNvPr id="17" name="Image 15" descr="preencoded.png"/>
          <p:cNvPicPr>
            <a:picLocks noChangeAspect="1"/>
          </p:cNvPicPr>
          <p:nvPr/>
        </p:nvPicPr>
        <p:blipFill>
          <a:blip r:embed="rId15"/>
          <a:stretch>
            <a:fillRect/>
          </a:stretch>
        </p:blipFill>
        <p:spPr>
          <a:xfrm>
            <a:off x="6469856" y="1760190"/>
            <a:ext cx="214313" cy="175320"/>
          </a:xfrm>
          <a:prstGeom prst="rect">
            <a:avLst/>
          </a:prstGeom>
        </p:spPr>
      </p:pic>
      <p:pic>
        <p:nvPicPr>
          <p:cNvPr id="18" name="Image 16" descr="preencoded.png"/>
          <p:cNvPicPr>
            <a:picLocks noChangeAspect="1"/>
          </p:cNvPicPr>
          <p:nvPr/>
        </p:nvPicPr>
        <p:blipFill>
          <a:blip r:embed="rId16"/>
          <a:stretch>
            <a:fillRect/>
          </a:stretch>
        </p:blipFill>
        <p:spPr>
          <a:xfrm>
            <a:off x="6405563" y="2162175"/>
            <a:ext cx="5310188" cy="1585913"/>
          </a:xfrm>
          <a:prstGeom prst="rect">
            <a:avLst/>
          </a:prstGeom>
        </p:spPr>
      </p:pic>
      <p:pic>
        <p:nvPicPr>
          <p:cNvPr id="19" name="Image 17" descr="preencoded.png"/>
          <p:cNvPicPr>
            <a:picLocks noChangeAspect="1"/>
          </p:cNvPicPr>
          <p:nvPr/>
        </p:nvPicPr>
        <p:blipFill>
          <a:blip r:embed="rId17"/>
          <a:stretch>
            <a:fillRect/>
          </a:stretch>
        </p:blipFill>
        <p:spPr>
          <a:xfrm>
            <a:off x="6548438" y="2441228"/>
            <a:ext cx="178594" cy="156270"/>
          </a:xfrm>
          <a:prstGeom prst="rect">
            <a:avLst/>
          </a:prstGeom>
        </p:spPr>
      </p:pic>
      <p:pic>
        <p:nvPicPr>
          <p:cNvPr id="20" name="Image 18" descr="preencoded.png"/>
          <p:cNvPicPr>
            <a:picLocks noChangeAspect="1"/>
          </p:cNvPicPr>
          <p:nvPr/>
        </p:nvPicPr>
        <p:blipFill>
          <a:blip r:embed="rId18"/>
          <a:stretch>
            <a:fillRect/>
          </a:stretch>
        </p:blipFill>
        <p:spPr>
          <a:xfrm>
            <a:off x="6548438" y="2843510"/>
            <a:ext cx="178594" cy="147042"/>
          </a:xfrm>
          <a:prstGeom prst="rect">
            <a:avLst/>
          </a:prstGeom>
        </p:spPr>
      </p:pic>
      <p:pic>
        <p:nvPicPr>
          <p:cNvPr id="21" name="Image 19" descr="preencoded.png"/>
          <p:cNvPicPr>
            <a:picLocks noChangeAspect="1"/>
          </p:cNvPicPr>
          <p:nvPr/>
        </p:nvPicPr>
        <p:blipFill>
          <a:blip r:embed="rId19"/>
          <a:stretch>
            <a:fillRect/>
          </a:stretch>
        </p:blipFill>
        <p:spPr>
          <a:xfrm>
            <a:off x="6548438" y="3231356"/>
            <a:ext cx="178594" cy="166688"/>
          </a:xfrm>
          <a:prstGeom prst="rect">
            <a:avLst/>
          </a:prstGeom>
        </p:spPr>
      </p:pic>
      <p:pic>
        <p:nvPicPr>
          <p:cNvPr id="22" name="Image 20" descr="preencoded.png"/>
          <p:cNvPicPr>
            <a:picLocks noChangeAspect="1"/>
          </p:cNvPicPr>
          <p:nvPr/>
        </p:nvPicPr>
        <p:blipFill>
          <a:blip r:embed="rId20"/>
          <a:stretch>
            <a:fillRect/>
          </a:stretch>
        </p:blipFill>
        <p:spPr>
          <a:xfrm>
            <a:off x="6405563" y="4838998"/>
            <a:ext cx="178594" cy="147042"/>
          </a:xfrm>
          <a:prstGeom prst="rect">
            <a:avLst/>
          </a:prstGeom>
        </p:spPr>
      </p:pic>
      <p:pic>
        <p:nvPicPr>
          <p:cNvPr id="23" name="Image 21" descr="preencoded.png"/>
          <p:cNvPicPr>
            <a:picLocks noChangeAspect="1"/>
          </p:cNvPicPr>
          <p:nvPr/>
        </p:nvPicPr>
        <p:blipFill>
          <a:blip r:embed="rId21"/>
          <a:stretch>
            <a:fillRect/>
          </a:stretch>
        </p:blipFill>
        <p:spPr>
          <a:xfrm>
            <a:off x="6405563" y="5129510"/>
            <a:ext cx="178594" cy="147042"/>
          </a:xfrm>
          <a:prstGeom prst="rect">
            <a:avLst/>
          </a:prstGeom>
        </p:spPr>
      </p:pic>
      <p:pic>
        <p:nvPicPr>
          <p:cNvPr id="24" name="Image 22" descr="preencoded.png"/>
          <p:cNvPicPr>
            <a:picLocks noChangeAspect="1"/>
          </p:cNvPicPr>
          <p:nvPr/>
        </p:nvPicPr>
        <p:blipFill>
          <a:blip r:embed="rId22"/>
          <a:stretch>
            <a:fillRect/>
          </a:stretch>
        </p:blipFill>
        <p:spPr>
          <a:xfrm>
            <a:off x="6405563" y="5420023"/>
            <a:ext cx="178594" cy="147042"/>
          </a:xfrm>
          <a:prstGeom prst="rect">
            <a:avLst/>
          </a:prstGeom>
        </p:spPr>
      </p:pic>
      <p:sp>
        <p:nvSpPr>
          <p:cNvPr id="25"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6" name="Text 1"/>
          <p:cNvSpPr/>
          <p:nvPr/>
        </p:nvSpPr>
        <p:spPr>
          <a:xfrm>
            <a:off x="514350" y="514350"/>
            <a:ext cx="96012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High-Sensitivity Troponin Standards</a:t>
            </a:r>
            <a:endParaRPr lang="en-US" sz="1800" dirty="0"/>
          </a:p>
        </p:txBody>
      </p:sp>
      <p:sp>
        <p:nvSpPr>
          <p:cNvPr id="27" name="Text 2"/>
          <p:cNvSpPr/>
          <p:nvPr/>
        </p:nvSpPr>
        <p:spPr>
          <a:xfrm>
            <a:off x="333375" y="1066800"/>
            <a:ext cx="11858625"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4A5568"/>
                </a:solidFill>
              </a:rPr>
              <a:t>Current protocols for measuring hs-troponin at 0 and 1 or 3 hours to diagnose acute myocardial infarction.</a:t>
            </a:r>
            <a:endParaRPr lang="en-US" sz="1200" dirty="0"/>
          </a:p>
        </p:txBody>
      </p:sp>
      <p:sp>
        <p:nvSpPr>
          <p:cNvPr id="28" name="Text 3"/>
          <p:cNvSpPr/>
          <p:nvPr/>
        </p:nvSpPr>
        <p:spPr>
          <a:xfrm>
            <a:off x="933450" y="1719263"/>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Serial Testing Protocols</a:t>
            </a:r>
            <a:endParaRPr lang="en-US" sz="1350" dirty="0"/>
          </a:p>
        </p:txBody>
      </p:sp>
      <p:sp>
        <p:nvSpPr>
          <p:cNvPr id="29" name="Text 4"/>
          <p:cNvSpPr/>
          <p:nvPr/>
        </p:nvSpPr>
        <p:spPr>
          <a:xfrm>
            <a:off x="476250" y="2257425"/>
            <a:ext cx="428625" cy="2762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FFFFFF"/>
                </a:solidFill>
              </a:rPr>
              <a:t>0 Hour</a:t>
            </a:r>
            <a:endParaRPr lang="en-US" sz="1050" dirty="0"/>
          </a:p>
        </p:txBody>
      </p:sp>
      <p:sp>
        <p:nvSpPr>
          <p:cNvPr id="30" name="Text 5"/>
          <p:cNvSpPr/>
          <p:nvPr/>
        </p:nvSpPr>
        <p:spPr>
          <a:xfrm>
            <a:off x="1238250" y="2257425"/>
            <a:ext cx="45481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Initial Presentation:</a:t>
            </a:r>
            <a:r>
              <a:rPr lang="en-US" sz="1125" dirty="0">
                <a:solidFill>
                  <a:srgbClr val="2D3748"/>
                </a:solidFill>
              </a:rPr>
              <a:t> Baseline hs-cTnI or hs-cTnT. Essential for comparison and risk-stratification.</a:t>
            </a:r>
            <a:endParaRPr lang="en-US" sz="1125" dirty="0"/>
          </a:p>
        </p:txBody>
      </p:sp>
      <p:sp>
        <p:nvSpPr>
          <p:cNvPr id="31" name="Text 6"/>
          <p:cNvSpPr/>
          <p:nvPr/>
        </p:nvSpPr>
        <p:spPr>
          <a:xfrm>
            <a:off x="476250" y="2847975"/>
            <a:ext cx="428625" cy="2762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FFFFFF"/>
                </a:solidFill>
              </a:rPr>
              <a:t>1 Hour</a:t>
            </a:r>
            <a:endParaRPr lang="en-US" sz="1050" dirty="0"/>
          </a:p>
        </p:txBody>
      </p:sp>
      <p:sp>
        <p:nvSpPr>
          <p:cNvPr id="32" name="Text 7"/>
          <p:cNvSpPr/>
          <p:nvPr/>
        </p:nvSpPr>
        <p:spPr>
          <a:xfrm>
            <a:off x="1238250" y="2847975"/>
            <a:ext cx="45481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Rapid Rule-Out/In:</a:t>
            </a:r>
            <a:r>
              <a:rPr lang="en-US" sz="1125" dirty="0">
                <a:solidFill>
                  <a:srgbClr val="2D3748"/>
                </a:solidFill>
              </a:rPr>
              <a:t> Validated for high-sensitivity assays to expedite discharge or emergency PCI activation.</a:t>
            </a:r>
            <a:endParaRPr lang="en-US" sz="1125" dirty="0"/>
          </a:p>
        </p:txBody>
      </p:sp>
      <p:sp>
        <p:nvSpPr>
          <p:cNvPr id="33" name="Text 8"/>
          <p:cNvSpPr/>
          <p:nvPr/>
        </p:nvSpPr>
        <p:spPr>
          <a:xfrm>
            <a:off x="476250" y="3438525"/>
            <a:ext cx="428625" cy="476250"/>
          </a:xfrm>
          <a:prstGeom prst="rect">
            <a:avLst/>
          </a:prstGeom>
          <a:noFill/>
          <a:ln/>
        </p:spPr>
        <p:txBody>
          <a:bodyPr vert="horz" wrap="square" lIns="0" tIns="0" rIns="0" bIns="0" rtlCol="0" anchor="ctr"/>
          <a:lstStyle/>
          <a:p>
            <a:pPr marL="0" indent="0" algn="ctr">
              <a:lnSpc>
                <a:spcPts val="1575"/>
              </a:lnSpc>
              <a:buNone/>
            </a:pPr>
            <a:r>
              <a:rPr lang="en-US" sz="1050" b="1" dirty="0">
                <a:solidFill>
                  <a:srgbClr val="FFFFFF"/>
                </a:solidFill>
              </a:rPr>
              <a:t>3 Hours</a:t>
            </a:r>
            <a:endParaRPr lang="en-US" sz="1050" dirty="0"/>
          </a:p>
        </p:txBody>
      </p:sp>
      <p:sp>
        <p:nvSpPr>
          <p:cNvPr id="34" name="Text 9"/>
          <p:cNvSpPr/>
          <p:nvPr/>
        </p:nvSpPr>
        <p:spPr>
          <a:xfrm>
            <a:off x="1238250" y="3438525"/>
            <a:ext cx="45481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Standard NICE Protocol:</a:t>
            </a:r>
            <a:r>
              <a:rPr lang="en-US" sz="1125" dirty="0">
                <a:solidFill>
                  <a:srgbClr val="2D3748"/>
                </a:solidFill>
              </a:rPr>
              <a:t> Recommended if 1-hour sampling is not feasible or if clinical suspicion remains high.</a:t>
            </a:r>
            <a:endParaRPr lang="en-US" sz="1125" dirty="0"/>
          </a:p>
        </p:txBody>
      </p:sp>
      <p:sp>
        <p:nvSpPr>
          <p:cNvPr id="35" name="Text 10"/>
          <p:cNvSpPr/>
          <p:nvPr/>
        </p:nvSpPr>
        <p:spPr>
          <a:xfrm>
            <a:off x="721519" y="4152900"/>
            <a:ext cx="5081588" cy="823913"/>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D69E2E"/>
                </a:solidFill>
              </a:rPr>
              <a:t> AKT EXAM FACT</a:t>
            </a:r>
            <a:r>
              <a:rPr lang="en-US" sz="1050" dirty="0">
                <a:solidFill>
                  <a:srgbClr val="2D3748"/>
                </a:solidFill>
              </a:rPr>
              <a:t>A </a:t>
            </a:r>
            <a:r>
              <a:rPr lang="en-US" sz="1050" b="1" dirty="0">
                <a:solidFill>
                  <a:srgbClr val="2D3748"/>
                </a:solidFill>
              </a:rPr>
              <a:t>single</a:t>
            </a:r>
            <a:r>
              <a:rPr lang="en-US" sz="1050" dirty="0">
                <a:solidFill>
                  <a:srgbClr val="2D3748"/>
                </a:solidFill>
              </a:rPr>
              <a:t> elevated hs-troponin at presentation + typical clinical symptoms is sufficient to diagnose NSTEMI in many UK pathways.</a:t>
            </a:r>
            <a:endParaRPr lang="en-US" sz="1050" dirty="0"/>
          </a:p>
        </p:txBody>
      </p:sp>
      <p:sp>
        <p:nvSpPr>
          <p:cNvPr id="36" name="Text 11"/>
          <p:cNvSpPr/>
          <p:nvPr/>
        </p:nvSpPr>
        <p:spPr>
          <a:xfrm>
            <a:off x="6862763" y="1719263"/>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Pattern Interpretation</a:t>
            </a:r>
            <a:endParaRPr lang="en-US" sz="1350" dirty="0"/>
          </a:p>
        </p:txBody>
      </p:sp>
      <p:sp>
        <p:nvSpPr>
          <p:cNvPr id="37" name="Text 12"/>
          <p:cNvSpPr/>
          <p:nvPr/>
        </p:nvSpPr>
        <p:spPr>
          <a:xfrm>
            <a:off x="6822281" y="2305050"/>
            <a:ext cx="4750594"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C53030"/>
                </a:solidFill>
              </a:rPr>
              <a:t>Rising Pattern:</a:t>
            </a:r>
            <a:r>
              <a:rPr lang="en-US" sz="1125" dirty="0">
                <a:solidFill>
                  <a:srgbClr val="2D3748"/>
                </a:solidFill>
              </a:rPr>
              <a:t> Indicates </a:t>
            </a:r>
            <a:r>
              <a:rPr lang="en-US" sz="1125" b="1" dirty="0">
                <a:solidFill>
                  <a:srgbClr val="2D3748"/>
                </a:solidFill>
              </a:rPr>
              <a:t>Acute Myocardial Infarction</a:t>
            </a:r>
            <a:r>
              <a:rPr lang="en-US" sz="1125" dirty="0">
                <a:solidFill>
                  <a:srgbClr val="2D3748"/>
                </a:solidFill>
              </a:rPr>
              <a:t>. The "delta" (change) is critical.</a:t>
            </a:r>
            <a:endParaRPr lang="en-US" sz="1125" dirty="0"/>
          </a:p>
        </p:txBody>
      </p:sp>
      <p:sp>
        <p:nvSpPr>
          <p:cNvPr id="38" name="Text 13"/>
          <p:cNvSpPr/>
          <p:nvPr/>
        </p:nvSpPr>
        <p:spPr>
          <a:xfrm>
            <a:off x="6822281" y="2809875"/>
            <a:ext cx="5369719"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B6CB0"/>
                </a:solidFill>
              </a:rPr>
              <a:t>Falling Pattern:</a:t>
            </a:r>
            <a:r>
              <a:rPr lang="en-US" sz="1125" dirty="0">
                <a:solidFill>
                  <a:srgbClr val="2D3748"/>
                </a:solidFill>
              </a:rPr>
              <a:t> Suggests a </a:t>
            </a:r>
            <a:r>
              <a:rPr lang="en-US" sz="1125" b="1" dirty="0">
                <a:solidFill>
                  <a:srgbClr val="2D3748"/>
                </a:solidFill>
              </a:rPr>
              <a:t>Prior MI</a:t>
            </a:r>
            <a:r>
              <a:rPr lang="en-US" sz="1125" dirty="0">
                <a:solidFill>
                  <a:srgbClr val="2D3748"/>
                </a:solidFill>
              </a:rPr>
              <a:t> or resolving acute event.</a:t>
            </a:r>
            <a:endParaRPr lang="en-US" sz="1125" dirty="0"/>
          </a:p>
        </p:txBody>
      </p:sp>
      <p:sp>
        <p:nvSpPr>
          <p:cNvPr id="39" name="Text 14"/>
          <p:cNvSpPr/>
          <p:nvPr/>
        </p:nvSpPr>
        <p:spPr>
          <a:xfrm>
            <a:off x="6822281" y="3100388"/>
            <a:ext cx="4750594"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D3748"/>
                </a:solidFill>
              </a:rPr>
              <a:t>Stable Elevation:</a:t>
            </a:r>
            <a:r>
              <a:rPr lang="en-US" sz="1125" dirty="0">
                <a:solidFill>
                  <a:srgbClr val="2D3748"/>
                </a:solidFill>
              </a:rPr>
              <a:t> Common in Chronic Kidney Disease (CKD), Heart Failure, or Sepsis.</a:t>
            </a:r>
            <a:endParaRPr lang="en-US" sz="1125" dirty="0"/>
          </a:p>
        </p:txBody>
      </p:sp>
      <p:sp>
        <p:nvSpPr>
          <p:cNvPr id="40" name="Text 15"/>
          <p:cNvSpPr/>
          <p:nvPr/>
        </p:nvSpPr>
        <p:spPr>
          <a:xfrm>
            <a:off x="6405563" y="3986213"/>
            <a:ext cx="53035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Clinical Context is Mandatory</a:t>
            </a:r>
            <a:endParaRPr lang="en-US" sz="1200" dirty="0"/>
          </a:p>
        </p:txBody>
      </p:sp>
      <p:sp>
        <p:nvSpPr>
          <p:cNvPr id="41" name="Text 16"/>
          <p:cNvSpPr/>
          <p:nvPr/>
        </p:nvSpPr>
        <p:spPr>
          <a:xfrm>
            <a:off x="6405563" y="4310063"/>
            <a:ext cx="5310188" cy="400050"/>
          </a:xfrm>
          <a:prstGeom prst="rect">
            <a:avLst/>
          </a:prstGeom>
          <a:noFill/>
          <a:ln/>
        </p:spPr>
        <p:txBody>
          <a:bodyPr vert="horz" wrap="square" lIns="0" tIns="0" rIns="0" bIns="0" rtlCol="0" anchor="ctr"/>
          <a:lstStyle/>
          <a:p>
            <a:pPr marL="0" indent="0">
              <a:lnSpc>
                <a:spcPts val="1575"/>
              </a:lnSpc>
              <a:buNone/>
            </a:pPr>
            <a:r>
              <a:rPr lang="en-US" sz="1125" dirty="0">
                <a:solidFill>
                  <a:srgbClr val="4A5568"/>
                </a:solidFill>
              </a:rPr>
              <a:t>Troponin is a marker of </a:t>
            </a:r>
            <a:r>
              <a:rPr lang="en-US" sz="1125" b="1" dirty="0">
                <a:solidFill>
                  <a:srgbClr val="4A5568"/>
                </a:solidFill>
              </a:rPr>
              <a:t>myocardial necrosis</a:t>
            </a:r>
            <a:r>
              <a:rPr lang="en-US" sz="1125" dirty="0">
                <a:solidFill>
                  <a:srgbClr val="4A5568"/>
                </a:solidFill>
              </a:rPr>
              <a:t>, not exclusively of ischemia. Always interpret hs-troponin results alongside:</a:t>
            </a:r>
            <a:endParaRPr lang="en-US" sz="1125" dirty="0"/>
          </a:p>
        </p:txBody>
      </p:sp>
      <p:sp>
        <p:nvSpPr>
          <p:cNvPr id="42" name="Text 17"/>
          <p:cNvSpPr/>
          <p:nvPr/>
        </p:nvSpPr>
        <p:spPr>
          <a:xfrm>
            <a:off x="6679406" y="4805363"/>
            <a:ext cx="5512594" cy="2143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12-Lead ECG changes (ST depression / T-wave inversion)</a:t>
            </a:r>
            <a:endParaRPr lang="en-US" sz="1125" dirty="0"/>
          </a:p>
        </p:txBody>
      </p:sp>
      <p:sp>
        <p:nvSpPr>
          <p:cNvPr id="43" name="Text 18"/>
          <p:cNvSpPr/>
          <p:nvPr/>
        </p:nvSpPr>
        <p:spPr>
          <a:xfrm>
            <a:off x="6679406" y="5095875"/>
            <a:ext cx="5512594" cy="2143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Ischemic symptoms (SOCRATES framework)</a:t>
            </a:r>
            <a:endParaRPr lang="en-US" sz="1125" dirty="0"/>
          </a:p>
        </p:txBody>
      </p:sp>
      <p:sp>
        <p:nvSpPr>
          <p:cNvPr id="44" name="Text 19"/>
          <p:cNvSpPr/>
          <p:nvPr/>
        </p:nvSpPr>
        <p:spPr>
          <a:xfrm>
            <a:off x="6679406" y="5386388"/>
            <a:ext cx="5512594" cy="2143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Renal function (eGFR) and comorbid status</a:t>
            </a:r>
            <a:endParaRPr lang="en-US" sz="112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52400"/>
            <a:ext cx="11620500" cy="733425"/>
          </a:xfrm>
          <a:prstGeom prst="rect">
            <a:avLst/>
          </a:prstGeom>
        </p:spPr>
      </p:pic>
      <p:pic>
        <p:nvPicPr>
          <p:cNvPr id="5" name="Image 3" descr="preencoded.png"/>
          <p:cNvPicPr>
            <a:picLocks noChangeAspect="1"/>
          </p:cNvPicPr>
          <p:nvPr/>
        </p:nvPicPr>
        <p:blipFill>
          <a:blip r:embed="rId5"/>
          <a:stretch>
            <a:fillRect/>
          </a:stretch>
        </p:blipFill>
        <p:spPr>
          <a:xfrm>
            <a:off x="285750" y="1038225"/>
            <a:ext cx="5143500" cy="2790825"/>
          </a:xfrm>
          <a:prstGeom prst="rect">
            <a:avLst/>
          </a:prstGeom>
        </p:spPr>
      </p:pic>
      <p:pic>
        <p:nvPicPr>
          <p:cNvPr id="6" name="Image 4" descr="preencoded.png"/>
          <p:cNvPicPr>
            <a:picLocks noChangeAspect="1"/>
          </p:cNvPicPr>
          <p:nvPr/>
        </p:nvPicPr>
        <p:blipFill>
          <a:blip r:embed="rId6"/>
          <a:stretch>
            <a:fillRect/>
          </a:stretch>
        </p:blipFill>
        <p:spPr>
          <a:xfrm>
            <a:off x="514350" y="1266825"/>
            <a:ext cx="4686300" cy="476250"/>
          </a:xfrm>
          <a:prstGeom prst="rect">
            <a:avLst/>
          </a:prstGeom>
        </p:spPr>
      </p:pic>
      <p:pic>
        <p:nvPicPr>
          <p:cNvPr id="7" name="Image 5" descr="preencoded.png"/>
          <p:cNvPicPr>
            <a:picLocks noChangeAspect="1"/>
          </p:cNvPicPr>
          <p:nvPr/>
        </p:nvPicPr>
        <p:blipFill>
          <a:blip r:embed="rId7"/>
          <a:stretch>
            <a:fillRect/>
          </a:stretch>
        </p:blipFill>
        <p:spPr>
          <a:xfrm>
            <a:off x="514350" y="1266825"/>
            <a:ext cx="381000" cy="381000"/>
          </a:xfrm>
          <a:prstGeom prst="rect">
            <a:avLst/>
          </a:prstGeom>
        </p:spPr>
      </p:pic>
      <p:pic>
        <p:nvPicPr>
          <p:cNvPr id="8" name="Image 6" descr="preencoded.png"/>
          <p:cNvPicPr>
            <a:picLocks noChangeAspect="1"/>
          </p:cNvPicPr>
          <p:nvPr/>
        </p:nvPicPr>
        <p:blipFill>
          <a:blip r:embed="rId8"/>
          <a:stretch>
            <a:fillRect/>
          </a:stretch>
        </p:blipFill>
        <p:spPr>
          <a:xfrm>
            <a:off x="597694" y="1369665"/>
            <a:ext cx="214313" cy="175320"/>
          </a:xfrm>
          <a:prstGeom prst="rect">
            <a:avLst/>
          </a:prstGeom>
        </p:spPr>
      </p:pic>
      <p:pic>
        <p:nvPicPr>
          <p:cNvPr id="9" name="Image 7" descr="preencoded.png"/>
          <p:cNvPicPr>
            <a:picLocks noChangeAspect="1"/>
          </p:cNvPicPr>
          <p:nvPr/>
        </p:nvPicPr>
        <p:blipFill>
          <a:blip r:embed="rId9"/>
          <a:stretch>
            <a:fillRect/>
          </a:stretch>
        </p:blipFill>
        <p:spPr>
          <a:xfrm>
            <a:off x="514350" y="1924050"/>
            <a:ext cx="166688" cy="233362"/>
          </a:xfrm>
          <a:prstGeom prst="rect">
            <a:avLst/>
          </a:prstGeom>
        </p:spPr>
      </p:pic>
      <p:pic>
        <p:nvPicPr>
          <p:cNvPr id="10" name="Image 8" descr="preencoded.png"/>
          <p:cNvPicPr>
            <a:picLocks noChangeAspect="1"/>
          </p:cNvPicPr>
          <p:nvPr/>
        </p:nvPicPr>
        <p:blipFill>
          <a:blip r:embed="rId10"/>
          <a:stretch>
            <a:fillRect/>
          </a:stretch>
        </p:blipFill>
        <p:spPr>
          <a:xfrm>
            <a:off x="514350" y="2495550"/>
            <a:ext cx="166688" cy="259259"/>
          </a:xfrm>
          <a:prstGeom prst="rect">
            <a:avLst/>
          </a:prstGeom>
        </p:spPr>
      </p:pic>
      <p:pic>
        <p:nvPicPr>
          <p:cNvPr id="11" name="Image 9" descr="preencoded.png"/>
          <p:cNvPicPr>
            <a:picLocks noChangeAspect="1"/>
          </p:cNvPicPr>
          <p:nvPr/>
        </p:nvPicPr>
        <p:blipFill>
          <a:blip r:embed="rId11"/>
          <a:stretch>
            <a:fillRect/>
          </a:stretch>
        </p:blipFill>
        <p:spPr>
          <a:xfrm>
            <a:off x="514350" y="3067050"/>
            <a:ext cx="166688" cy="233362"/>
          </a:xfrm>
          <a:prstGeom prst="rect">
            <a:avLst/>
          </a:prstGeom>
        </p:spPr>
      </p:pic>
      <p:pic>
        <p:nvPicPr>
          <p:cNvPr id="12" name="Image 10" descr="preencoded.png"/>
          <p:cNvPicPr>
            <a:picLocks noChangeAspect="1"/>
          </p:cNvPicPr>
          <p:nvPr/>
        </p:nvPicPr>
        <p:blipFill>
          <a:blip r:embed="rId12"/>
          <a:stretch>
            <a:fillRect/>
          </a:stretch>
        </p:blipFill>
        <p:spPr>
          <a:xfrm>
            <a:off x="285750" y="4019550"/>
            <a:ext cx="5143500" cy="1828800"/>
          </a:xfrm>
          <a:prstGeom prst="rect">
            <a:avLst/>
          </a:prstGeom>
        </p:spPr>
      </p:pic>
      <p:pic>
        <p:nvPicPr>
          <p:cNvPr id="13" name="Image 11" descr="preencoded.png"/>
          <p:cNvPicPr>
            <a:picLocks noChangeAspect="1"/>
          </p:cNvPicPr>
          <p:nvPr/>
        </p:nvPicPr>
        <p:blipFill>
          <a:blip r:embed="rId6"/>
          <a:stretch>
            <a:fillRect/>
          </a:stretch>
        </p:blipFill>
        <p:spPr>
          <a:xfrm>
            <a:off x="514350" y="4248150"/>
            <a:ext cx="4686300" cy="476250"/>
          </a:xfrm>
          <a:prstGeom prst="rect">
            <a:avLst/>
          </a:prstGeom>
        </p:spPr>
      </p:pic>
      <p:pic>
        <p:nvPicPr>
          <p:cNvPr id="14" name="Image 12" descr="preencoded.png"/>
          <p:cNvPicPr>
            <a:picLocks noChangeAspect="1"/>
          </p:cNvPicPr>
          <p:nvPr/>
        </p:nvPicPr>
        <p:blipFill>
          <a:blip r:embed="rId13"/>
          <a:stretch>
            <a:fillRect/>
          </a:stretch>
        </p:blipFill>
        <p:spPr>
          <a:xfrm>
            <a:off x="514350" y="4248150"/>
            <a:ext cx="381000" cy="381000"/>
          </a:xfrm>
          <a:prstGeom prst="rect">
            <a:avLst/>
          </a:prstGeom>
        </p:spPr>
      </p:pic>
      <p:pic>
        <p:nvPicPr>
          <p:cNvPr id="15" name="Image 13" descr="preencoded.png"/>
          <p:cNvPicPr>
            <a:picLocks noChangeAspect="1"/>
          </p:cNvPicPr>
          <p:nvPr/>
        </p:nvPicPr>
        <p:blipFill>
          <a:blip r:embed="rId14"/>
          <a:stretch>
            <a:fillRect/>
          </a:stretch>
        </p:blipFill>
        <p:spPr>
          <a:xfrm>
            <a:off x="597694" y="4350990"/>
            <a:ext cx="214313" cy="175320"/>
          </a:xfrm>
          <a:prstGeom prst="rect">
            <a:avLst/>
          </a:prstGeom>
        </p:spPr>
      </p:pic>
      <p:pic>
        <p:nvPicPr>
          <p:cNvPr id="16" name="Image 14" descr="preencoded.png"/>
          <p:cNvPicPr>
            <a:picLocks noChangeAspect="1"/>
          </p:cNvPicPr>
          <p:nvPr/>
        </p:nvPicPr>
        <p:blipFill>
          <a:blip r:embed="rId15"/>
          <a:stretch>
            <a:fillRect/>
          </a:stretch>
        </p:blipFill>
        <p:spPr>
          <a:xfrm>
            <a:off x="5619750" y="1038225"/>
            <a:ext cx="6286500" cy="4810125"/>
          </a:xfrm>
          <a:prstGeom prst="rect">
            <a:avLst/>
          </a:prstGeom>
        </p:spPr>
      </p:pic>
      <p:pic>
        <p:nvPicPr>
          <p:cNvPr id="17" name="Image 15" descr="preencoded.png"/>
          <p:cNvPicPr>
            <a:picLocks noChangeAspect="1"/>
          </p:cNvPicPr>
          <p:nvPr/>
        </p:nvPicPr>
        <p:blipFill>
          <a:blip r:embed="rId16"/>
          <a:stretch>
            <a:fillRect/>
          </a:stretch>
        </p:blipFill>
        <p:spPr>
          <a:xfrm>
            <a:off x="5848350" y="1266825"/>
            <a:ext cx="5829300" cy="476250"/>
          </a:xfrm>
          <a:prstGeom prst="rect">
            <a:avLst/>
          </a:prstGeom>
        </p:spPr>
      </p:pic>
      <p:pic>
        <p:nvPicPr>
          <p:cNvPr id="18" name="Image 16" descr="preencoded.png"/>
          <p:cNvPicPr>
            <a:picLocks noChangeAspect="1"/>
          </p:cNvPicPr>
          <p:nvPr/>
        </p:nvPicPr>
        <p:blipFill>
          <a:blip r:embed="rId17"/>
          <a:stretch>
            <a:fillRect/>
          </a:stretch>
        </p:blipFill>
        <p:spPr>
          <a:xfrm>
            <a:off x="5848350" y="1266825"/>
            <a:ext cx="381000" cy="381000"/>
          </a:xfrm>
          <a:prstGeom prst="rect">
            <a:avLst/>
          </a:prstGeom>
        </p:spPr>
      </p:pic>
      <p:pic>
        <p:nvPicPr>
          <p:cNvPr id="19" name="Image 17" descr="preencoded.png"/>
          <p:cNvPicPr>
            <a:picLocks noChangeAspect="1"/>
          </p:cNvPicPr>
          <p:nvPr/>
        </p:nvPicPr>
        <p:blipFill>
          <a:blip r:embed="rId18"/>
          <a:stretch>
            <a:fillRect/>
          </a:stretch>
        </p:blipFill>
        <p:spPr>
          <a:xfrm>
            <a:off x="5931694" y="1369665"/>
            <a:ext cx="214313" cy="175320"/>
          </a:xfrm>
          <a:prstGeom prst="rect">
            <a:avLst/>
          </a:prstGeom>
        </p:spPr>
      </p:pic>
      <p:pic>
        <p:nvPicPr>
          <p:cNvPr id="20" name="Image 18" descr="preencoded.png"/>
          <p:cNvPicPr>
            <a:picLocks noChangeAspect="1"/>
          </p:cNvPicPr>
          <p:nvPr/>
        </p:nvPicPr>
        <p:blipFill>
          <a:blip r:embed="rId19"/>
          <a:stretch>
            <a:fillRect/>
          </a:stretch>
        </p:blipFill>
        <p:spPr>
          <a:xfrm>
            <a:off x="5848350" y="1962150"/>
            <a:ext cx="2843213" cy="1143000"/>
          </a:xfrm>
          <a:prstGeom prst="rect">
            <a:avLst/>
          </a:prstGeom>
        </p:spPr>
      </p:pic>
      <p:pic>
        <p:nvPicPr>
          <p:cNvPr id="21" name="Image 19" descr="preencoded.png"/>
          <p:cNvPicPr>
            <a:picLocks noChangeAspect="1"/>
          </p:cNvPicPr>
          <p:nvPr/>
        </p:nvPicPr>
        <p:blipFill>
          <a:blip r:embed="rId20"/>
          <a:stretch>
            <a:fillRect/>
          </a:stretch>
        </p:blipFill>
        <p:spPr>
          <a:xfrm>
            <a:off x="8834438" y="1962150"/>
            <a:ext cx="2843213" cy="1143000"/>
          </a:xfrm>
          <a:prstGeom prst="rect">
            <a:avLst/>
          </a:prstGeom>
        </p:spPr>
      </p:pic>
      <p:pic>
        <p:nvPicPr>
          <p:cNvPr id="22" name="Image 20" descr="preencoded.png"/>
          <p:cNvPicPr>
            <a:picLocks noChangeAspect="1"/>
          </p:cNvPicPr>
          <p:nvPr/>
        </p:nvPicPr>
        <p:blipFill>
          <a:blip r:embed="rId21"/>
          <a:stretch>
            <a:fillRect/>
          </a:stretch>
        </p:blipFill>
        <p:spPr>
          <a:xfrm>
            <a:off x="5848350" y="3219450"/>
            <a:ext cx="2843213" cy="1143000"/>
          </a:xfrm>
          <a:prstGeom prst="rect">
            <a:avLst/>
          </a:prstGeom>
        </p:spPr>
      </p:pic>
      <p:pic>
        <p:nvPicPr>
          <p:cNvPr id="23" name="Image 21" descr="preencoded.png"/>
          <p:cNvPicPr>
            <a:picLocks noChangeAspect="1"/>
          </p:cNvPicPr>
          <p:nvPr/>
        </p:nvPicPr>
        <p:blipFill>
          <a:blip r:embed="rId22"/>
          <a:stretch>
            <a:fillRect/>
          </a:stretch>
        </p:blipFill>
        <p:spPr>
          <a:xfrm>
            <a:off x="8834438" y="3219450"/>
            <a:ext cx="2843213" cy="1143000"/>
          </a:xfrm>
          <a:prstGeom prst="rect">
            <a:avLst/>
          </a:prstGeom>
        </p:spPr>
      </p:pic>
      <p:pic>
        <p:nvPicPr>
          <p:cNvPr id="24" name="Image 22" descr="preencoded.png"/>
          <p:cNvPicPr>
            <a:picLocks noChangeAspect="1"/>
          </p:cNvPicPr>
          <p:nvPr/>
        </p:nvPicPr>
        <p:blipFill>
          <a:blip r:embed="rId19"/>
          <a:stretch>
            <a:fillRect/>
          </a:stretch>
        </p:blipFill>
        <p:spPr>
          <a:xfrm>
            <a:off x="5848350" y="4476750"/>
            <a:ext cx="2843213" cy="1143000"/>
          </a:xfrm>
          <a:prstGeom prst="rect">
            <a:avLst/>
          </a:prstGeom>
        </p:spPr>
      </p:pic>
      <p:pic>
        <p:nvPicPr>
          <p:cNvPr id="25" name="Image 23" descr="preencoded.png"/>
          <p:cNvPicPr>
            <a:picLocks noChangeAspect="1"/>
          </p:cNvPicPr>
          <p:nvPr/>
        </p:nvPicPr>
        <p:blipFill>
          <a:blip r:embed="rId20"/>
          <a:stretch>
            <a:fillRect/>
          </a:stretch>
        </p:blipFill>
        <p:spPr>
          <a:xfrm>
            <a:off x="8834438" y="4476750"/>
            <a:ext cx="2843213" cy="1143000"/>
          </a:xfrm>
          <a:prstGeom prst="rect">
            <a:avLst/>
          </a:prstGeom>
        </p:spPr>
      </p:pic>
      <p:pic>
        <p:nvPicPr>
          <p:cNvPr id="26" name="Image 24" descr="preencoded.png"/>
          <p:cNvPicPr>
            <a:picLocks noChangeAspect="1"/>
          </p:cNvPicPr>
          <p:nvPr/>
        </p:nvPicPr>
        <p:blipFill>
          <a:blip r:embed="rId23"/>
          <a:stretch>
            <a:fillRect/>
          </a:stretch>
        </p:blipFill>
        <p:spPr>
          <a:xfrm>
            <a:off x="285750" y="6076950"/>
            <a:ext cx="11620500" cy="657225"/>
          </a:xfrm>
          <a:prstGeom prst="rect">
            <a:avLst/>
          </a:prstGeom>
        </p:spPr>
      </p:pic>
      <p:pic>
        <p:nvPicPr>
          <p:cNvPr id="27" name="Image 25" descr="preencoded.png"/>
          <p:cNvPicPr>
            <a:picLocks noChangeAspect="1"/>
          </p:cNvPicPr>
          <p:nvPr/>
        </p:nvPicPr>
        <p:blipFill>
          <a:blip r:embed="rId24"/>
          <a:stretch>
            <a:fillRect/>
          </a:stretch>
        </p:blipFill>
        <p:spPr>
          <a:xfrm>
            <a:off x="523875" y="6286500"/>
            <a:ext cx="238125" cy="238125"/>
          </a:xfrm>
          <a:prstGeom prst="rect">
            <a:avLst/>
          </a:prstGeom>
        </p:spPr>
      </p:pic>
      <p:sp>
        <p:nvSpPr>
          <p:cNvPr id="28" name="Text 0"/>
          <p:cNvSpPr/>
          <p:nvPr/>
        </p:nvSpPr>
        <p:spPr>
          <a:xfrm>
            <a:off x="514350" y="24765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9" name="Text 1"/>
          <p:cNvSpPr/>
          <p:nvPr/>
        </p:nvSpPr>
        <p:spPr>
          <a:xfrm>
            <a:off x="514350" y="447675"/>
            <a:ext cx="112471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Interpreting Troponin in Clinical Context</a:t>
            </a:r>
            <a:endParaRPr lang="en-US" sz="1800" dirty="0"/>
          </a:p>
        </p:txBody>
      </p:sp>
      <p:sp>
        <p:nvSpPr>
          <p:cNvPr id="30" name="Text 2"/>
          <p:cNvSpPr/>
          <p:nvPr/>
        </p:nvSpPr>
        <p:spPr>
          <a:xfrm>
            <a:off x="1009650" y="1328738"/>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The "Dynamic" Rule</a:t>
            </a:r>
            <a:endParaRPr lang="en-US" sz="1350" dirty="0"/>
          </a:p>
        </p:txBody>
      </p:sp>
      <p:sp>
        <p:nvSpPr>
          <p:cNvPr id="31" name="Text 3"/>
          <p:cNvSpPr/>
          <p:nvPr/>
        </p:nvSpPr>
        <p:spPr>
          <a:xfrm>
            <a:off x="776288" y="1885950"/>
            <a:ext cx="442436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Rising or Falling Pattern:</a:t>
            </a:r>
            <a:r>
              <a:rPr lang="en-US" sz="1200" dirty="0">
                <a:solidFill>
                  <a:srgbClr val="2D3748"/>
                </a:solidFill>
              </a:rPr>
              <a:t> Essential for diagnosing </a:t>
            </a:r>
            <a:r>
              <a:rPr lang="en-US" sz="1200" b="1" dirty="0">
                <a:solidFill>
                  <a:srgbClr val="2D3748"/>
                </a:solidFill>
              </a:rPr>
              <a:t>Acute MI</a:t>
            </a:r>
            <a:r>
              <a:rPr lang="en-US" sz="1200" dirty="0">
                <a:solidFill>
                  <a:srgbClr val="2D3748"/>
                </a:solidFill>
              </a:rPr>
              <a:t>. Reflects active, evolving myocardial necrosis.</a:t>
            </a:r>
            <a:endParaRPr lang="en-US" sz="1200" dirty="0"/>
          </a:p>
        </p:txBody>
      </p:sp>
      <p:sp>
        <p:nvSpPr>
          <p:cNvPr id="32" name="Text 4"/>
          <p:cNvSpPr/>
          <p:nvPr/>
        </p:nvSpPr>
        <p:spPr>
          <a:xfrm>
            <a:off x="776288" y="2457450"/>
            <a:ext cx="442436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Stable Elevation:</a:t>
            </a:r>
            <a:r>
              <a:rPr lang="en-US" sz="1200" dirty="0">
                <a:solidFill>
                  <a:srgbClr val="2D3748"/>
                </a:solidFill>
              </a:rPr>
              <a:t> High but constant levels suggest </a:t>
            </a:r>
            <a:r>
              <a:rPr lang="en-US" sz="1200" b="1" dirty="0">
                <a:solidFill>
                  <a:srgbClr val="2D3748"/>
                </a:solidFill>
              </a:rPr>
              <a:t>Chronic Myocardial Injury</a:t>
            </a:r>
            <a:r>
              <a:rPr lang="en-US" sz="1200" dirty="0">
                <a:solidFill>
                  <a:srgbClr val="2D3748"/>
                </a:solidFill>
              </a:rPr>
              <a:t> (e.g., structural heart disease or CKD).</a:t>
            </a:r>
            <a:endParaRPr lang="en-US" sz="1200" dirty="0"/>
          </a:p>
        </p:txBody>
      </p:sp>
      <p:sp>
        <p:nvSpPr>
          <p:cNvPr id="33" name="Text 5"/>
          <p:cNvSpPr/>
          <p:nvPr/>
        </p:nvSpPr>
        <p:spPr>
          <a:xfrm>
            <a:off x="776288" y="3028950"/>
            <a:ext cx="442436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The "Delta" Value:</a:t>
            </a:r>
            <a:r>
              <a:rPr lang="en-US" sz="1200" dirty="0">
                <a:solidFill>
                  <a:srgbClr val="2D3748"/>
                </a:solidFill>
              </a:rPr>
              <a:t> A significant change between 0h and 1h/3h samples is more diagnostic than a single high value.</a:t>
            </a:r>
            <a:endParaRPr lang="en-US" sz="1200" dirty="0"/>
          </a:p>
        </p:txBody>
      </p:sp>
      <p:sp>
        <p:nvSpPr>
          <p:cNvPr id="34" name="Text 6"/>
          <p:cNvSpPr/>
          <p:nvPr/>
        </p:nvSpPr>
        <p:spPr>
          <a:xfrm>
            <a:off x="1009650" y="4310063"/>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Key Diagnostic Principle</a:t>
            </a:r>
            <a:endParaRPr lang="en-US" sz="1350" dirty="0"/>
          </a:p>
        </p:txBody>
      </p:sp>
      <p:sp>
        <p:nvSpPr>
          <p:cNvPr id="35" name="Text 7"/>
          <p:cNvSpPr/>
          <p:nvPr/>
        </p:nvSpPr>
        <p:spPr>
          <a:xfrm>
            <a:off x="514350" y="4867275"/>
            <a:ext cx="4686300" cy="731341"/>
          </a:xfrm>
          <a:prstGeom prst="rect">
            <a:avLst/>
          </a:prstGeom>
          <a:noFill/>
          <a:ln/>
        </p:spPr>
        <p:txBody>
          <a:bodyPr vert="horz" wrap="square" lIns="0" tIns="0" rIns="0" bIns="0" rtlCol="0" anchor="ctr"/>
          <a:lstStyle/>
          <a:p>
            <a:pPr marL="0" indent="0">
              <a:lnSpc>
                <a:spcPts val="1920"/>
              </a:lnSpc>
              <a:buNone/>
            </a:pPr>
            <a:r>
              <a:rPr lang="en-US" sz="1200" dirty="0">
                <a:solidFill>
                  <a:srgbClr val="4A5568"/>
                </a:solidFill>
              </a:rPr>
              <a:t>Troponin is highly </a:t>
            </a:r>
            <a:r>
              <a:rPr lang="en-US" sz="1200" b="1" dirty="0">
                <a:solidFill>
                  <a:srgbClr val="4A5568"/>
                </a:solidFill>
              </a:rPr>
              <a:t>sensitive</a:t>
            </a:r>
            <a:r>
              <a:rPr lang="en-US" sz="1200" dirty="0">
                <a:solidFill>
                  <a:srgbClr val="4A5568"/>
                </a:solidFill>
              </a:rPr>
              <a:t> for myocardial damage but NOT </a:t>
            </a:r>
            <a:r>
              <a:rPr lang="en-US" sz="1200" b="1" dirty="0">
                <a:solidFill>
                  <a:srgbClr val="4A5568"/>
                </a:solidFill>
              </a:rPr>
              <a:t>specific</a:t>
            </a:r>
            <a:r>
              <a:rPr lang="en-US" sz="1200" dirty="0">
                <a:solidFill>
                  <a:srgbClr val="4A5568"/>
                </a:solidFill>
              </a:rPr>
              <a:t> for myocardial infarction. It tells you the heart is "unhappy," but not necessarily "blocked."</a:t>
            </a:r>
            <a:endParaRPr lang="en-US" sz="1200" dirty="0"/>
          </a:p>
        </p:txBody>
      </p:sp>
      <p:sp>
        <p:nvSpPr>
          <p:cNvPr id="36" name="Text 8"/>
          <p:cNvSpPr/>
          <p:nvPr/>
        </p:nvSpPr>
        <p:spPr>
          <a:xfrm>
            <a:off x="6343650" y="1328738"/>
            <a:ext cx="58483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Differential Diagnoses for Elevated Troponin</a:t>
            </a:r>
            <a:endParaRPr lang="en-US" sz="1350" dirty="0"/>
          </a:p>
        </p:txBody>
      </p:sp>
      <p:sp>
        <p:nvSpPr>
          <p:cNvPr id="37" name="Text 9"/>
          <p:cNvSpPr/>
          <p:nvPr/>
        </p:nvSpPr>
        <p:spPr>
          <a:xfrm>
            <a:off x="5991225" y="2076450"/>
            <a:ext cx="28803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A5568"/>
                </a:solidFill>
              </a:rPr>
              <a:t>Pulmonary Embolism</a:t>
            </a:r>
            <a:endParaRPr lang="en-US" sz="1050" dirty="0"/>
          </a:p>
        </p:txBody>
      </p:sp>
      <p:sp>
        <p:nvSpPr>
          <p:cNvPr id="38" name="Text 10"/>
          <p:cNvSpPr/>
          <p:nvPr/>
        </p:nvSpPr>
        <p:spPr>
          <a:xfrm>
            <a:off x="5991225" y="2343150"/>
            <a:ext cx="2381399" cy="600075"/>
          </a:xfrm>
          <a:prstGeom prst="rect">
            <a:avLst/>
          </a:prstGeom>
          <a:noFill/>
          <a:ln/>
        </p:spPr>
        <p:txBody>
          <a:bodyPr vert="horz" wrap="square" lIns="0" tIns="0" rIns="0" bIns="0" rtlCol="0" anchor="ctr"/>
          <a:lstStyle/>
          <a:p>
            <a:pPr marL="0" indent="0">
              <a:lnSpc>
                <a:spcPts val="1365"/>
              </a:lnSpc>
              <a:buNone/>
            </a:pPr>
            <a:r>
              <a:rPr lang="en-US" sz="975" dirty="0">
                <a:solidFill>
                  <a:srgbClr val="718096"/>
                </a:solidFill>
              </a:rPr>
              <a:t>Acute right ventricular strain and pressure overload causes cardiomyocyte stretch and leakage.</a:t>
            </a:r>
            <a:endParaRPr lang="en-US" sz="975" dirty="0"/>
          </a:p>
        </p:txBody>
      </p:sp>
      <p:sp>
        <p:nvSpPr>
          <p:cNvPr id="39" name="Text 11"/>
          <p:cNvSpPr/>
          <p:nvPr/>
        </p:nvSpPr>
        <p:spPr>
          <a:xfrm>
            <a:off x="8977313" y="2076450"/>
            <a:ext cx="32146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A5568"/>
                </a:solidFill>
              </a:rPr>
              <a:t>Sepsis &amp; Critical Illness</a:t>
            </a:r>
            <a:endParaRPr lang="en-US" sz="1050" dirty="0"/>
          </a:p>
        </p:txBody>
      </p:sp>
      <p:sp>
        <p:nvSpPr>
          <p:cNvPr id="40" name="Text 12"/>
          <p:cNvSpPr/>
          <p:nvPr/>
        </p:nvSpPr>
        <p:spPr>
          <a:xfrm>
            <a:off x="8977313" y="2343150"/>
            <a:ext cx="2099370" cy="600075"/>
          </a:xfrm>
          <a:prstGeom prst="rect">
            <a:avLst/>
          </a:prstGeom>
          <a:noFill/>
          <a:ln/>
        </p:spPr>
        <p:txBody>
          <a:bodyPr vert="horz" wrap="square" lIns="0" tIns="0" rIns="0" bIns="0" rtlCol="0" anchor="ctr"/>
          <a:lstStyle/>
          <a:p>
            <a:pPr marL="0" indent="0">
              <a:lnSpc>
                <a:spcPts val="1365"/>
              </a:lnSpc>
              <a:buNone/>
            </a:pPr>
            <a:r>
              <a:rPr lang="en-US" sz="975" dirty="0">
                <a:solidFill>
                  <a:srgbClr val="718096"/>
                </a:solidFill>
              </a:rPr>
              <a:t>Mismatch between oxygen supply and demand + direct cytokine-mediated myocardial toxicity.</a:t>
            </a:r>
            <a:endParaRPr lang="en-US" sz="975" dirty="0"/>
          </a:p>
        </p:txBody>
      </p:sp>
      <p:sp>
        <p:nvSpPr>
          <p:cNvPr id="41" name="Text 13"/>
          <p:cNvSpPr/>
          <p:nvPr/>
        </p:nvSpPr>
        <p:spPr>
          <a:xfrm>
            <a:off x="5991225" y="3333750"/>
            <a:ext cx="35204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A5568"/>
                </a:solidFill>
              </a:rPr>
              <a:t>Chronic Kidney Disease</a:t>
            </a:r>
            <a:endParaRPr lang="en-US" sz="1050" dirty="0"/>
          </a:p>
        </p:txBody>
      </p:sp>
      <p:sp>
        <p:nvSpPr>
          <p:cNvPr id="42" name="Text 14"/>
          <p:cNvSpPr/>
          <p:nvPr/>
        </p:nvSpPr>
        <p:spPr>
          <a:xfrm>
            <a:off x="5991225" y="3600450"/>
            <a:ext cx="2312491" cy="600075"/>
          </a:xfrm>
          <a:prstGeom prst="rect">
            <a:avLst/>
          </a:prstGeom>
          <a:noFill/>
          <a:ln/>
        </p:spPr>
        <p:txBody>
          <a:bodyPr vert="horz" wrap="square" lIns="0" tIns="0" rIns="0" bIns="0" rtlCol="0" anchor="ctr"/>
          <a:lstStyle/>
          <a:p>
            <a:pPr marL="0" indent="0">
              <a:lnSpc>
                <a:spcPts val="1365"/>
              </a:lnSpc>
              <a:buNone/>
            </a:pPr>
            <a:r>
              <a:rPr lang="en-US" sz="975" dirty="0">
                <a:solidFill>
                  <a:srgbClr val="718096"/>
                </a:solidFill>
              </a:rPr>
              <a:t>Reduced renal clearance and subclinical chronic myocardial strain. Usually a stable elevation.</a:t>
            </a:r>
            <a:endParaRPr lang="en-US" sz="975" dirty="0"/>
          </a:p>
        </p:txBody>
      </p:sp>
      <p:sp>
        <p:nvSpPr>
          <p:cNvPr id="43" name="Text 15"/>
          <p:cNvSpPr/>
          <p:nvPr/>
        </p:nvSpPr>
        <p:spPr>
          <a:xfrm>
            <a:off x="8977313" y="3333750"/>
            <a:ext cx="32146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A5568"/>
                </a:solidFill>
              </a:rPr>
              <a:t>Heart Failure (Acute/Chronic)</a:t>
            </a:r>
            <a:endParaRPr lang="en-US" sz="1050" dirty="0"/>
          </a:p>
        </p:txBody>
      </p:sp>
      <p:sp>
        <p:nvSpPr>
          <p:cNvPr id="44" name="Text 16"/>
          <p:cNvSpPr/>
          <p:nvPr/>
        </p:nvSpPr>
        <p:spPr>
          <a:xfrm>
            <a:off x="8977313" y="3600450"/>
            <a:ext cx="2253109" cy="371475"/>
          </a:xfrm>
          <a:prstGeom prst="rect">
            <a:avLst/>
          </a:prstGeom>
          <a:noFill/>
          <a:ln/>
        </p:spPr>
        <p:txBody>
          <a:bodyPr vert="horz" wrap="square" lIns="0" tIns="0" rIns="0" bIns="0" rtlCol="0" anchor="ctr"/>
          <a:lstStyle/>
          <a:p>
            <a:pPr marL="0" indent="0">
              <a:lnSpc>
                <a:spcPts val="1365"/>
              </a:lnSpc>
              <a:buNone/>
            </a:pPr>
            <a:r>
              <a:rPr lang="en-US" sz="975" dirty="0">
                <a:solidFill>
                  <a:srgbClr val="718096"/>
                </a:solidFill>
              </a:rPr>
              <a:t>Wall tension, stretch, and neurohormonal activation leading to ongoing cell death.</a:t>
            </a:r>
            <a:endParaRPr lang="en-US" sz="975" dirty="0"/>
          </a:p>
        </p:txBody>
      </p:sp>
      <p:sp>
        <p:nvSpPr>
          <p:cNvPr id="45" name="Text 17"/>
          <p:cNvSpPr/>
          <p:nvPr/>
        </p:nvSpPr>
        <p:spPr>
          <a:xfrm>
            <a:off x="5991225" y="4591050"/>
            <a:ext cx="38404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A5568"/>
                </a:solidFill>
              </a:rPr>
              <a:t>Myocarditis/Pericarditis</a:t>
            </a:r>
            <a:endParaRPr lang="en-US" sz="1050" dirty="0"/>
          </a:p>
        </p:txBody>
      </p:sp>
      <p:sp>
        <p:nvSpPr>
          <p:cNvPr id="46" name="Text 18"/>
          <p:cNvSpPr/>
          <p:nvPr/>
        </p:nvSpPr>
        <p:spPr>
          <a:xfrm>
            <a:off x="5991225" y="4857750"/>
            <a:ext cx="2408783" cy="600075"/>
          </a:xfrm>
          <a:prstGeom prst="rect">
            <a:avLst/>
          </a:prstGeom>
          <a:noFill/>
          <a:ln/>
        </p:spPr>
        <p:txBody>
          <a:bodyPr vert="horz" wrap="square" lIns="0" tIns="0" rIns="0" bIns="0" rtlCol="0" anchor="ctr"/>
          <a:lstStyle/>
          <a:p>
            <a:pPr marL="0" indent="0">
              <a:lnSpc>
                <a:spcPts val="1365"/>
              </a:lnSpc>
              <a:buNone/>
            </a:pPr>
            <a:r>
              <a:rPr lang="en-US" sz="975" dirty="0">
                <a:solidFill>
                  <a:srgbClr val="718096"/>
                </a:solidFill>
              </a:rPr>
              <a:t>Direct inflammatory damage to the myocardium. Often presents with chest pain and ECG changes.</a:t>
            </a:r>
            <a:endParaRPr lang="en-US" sz="975" dirty="0"/>
          </a:p>
        </p:txBody>
      </p:sp>
      <p:sp>
        <p:nvSpPr>
          <p:cNvPr id="47" name="Text 19"/>
          <p:cNvSpPr/>
          <p:nvPr/>
        </p:nvSpPr>
        <p:spPr>
          <a:xfrm>
            <a:off x="8977313" y="4591050"/>
            <a:ext cx="255746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A5568"/>
                </a:solidFill>
              </a:rPr>
              <a:t>Other Causes</a:t>
            </a:r>
            <a:endParaRPr lang="en-US" sz="1050" dirty="0"/>
          </a:p>
        </p:txBody>
      </p:sp>
      <p:sp>
        <p:nvSpPr>
          <p:cNvPr id="48" name="Text 20"/>
          <p:cNvSpPr/>
          <p:nvPr/>
        </p:nvSpPr>
        <p:spPr>
          <a:xfrm>
            <a:off x="8977313" y="4857750"/>
            <a:ext cx="2406402" cy="600075"/>
          </a:xfrm>
          <a:prstGeom prst="rect">
            <a:avLst/>
          </a:prstGeom>
          <a:noFill/>
          <a:ln/>
        </p:spPr>
        <p:txBody>
          <a:bodyPr vert="horz" wrap="square" lIns="0" tIns="0" rIns="0" bIns="0" rtlCol="0" anchor="ctr"/>
          <a:lstStyle/>
          <a:p>
            <a:pPr marL="0" indent="0">
              <a:lnSpc>
                <a:spcPts val="1365"/>
              </a:lnSpc>
              <a:buNone/>
            </a:pPr>
            <a:r>
              <a:rPr lang="en-US" sz="975" dirty="0">
                <a:solidFill>
                  <a:srgbClr val="718096"/>
                </a:solidFill>
              </a:rPr>
              <a:t>Acute Stroke (SNS surge), Takotsubo Cardiomyopathy, Aortic Dissection, Extreme Exertion.</a:t>
            </a:r>
            <a:endParaRPr lang="en-US" sz="975" dirty="0"/>
          </a:p>
        </p:txBody>
      </p:sp>
      <p:sp>
        <p:nvSpPr>
          <p:cNvPr id="49" name="Text 21"/>
          <p:cNvSpPr/>
          <p:nvPr/>
        </p:nvSpPr>
        <p:spPr>
          <a:xfrm>
            <a:off x="904875" y="6191250"/>
            <a:ext cx="1076325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C53030"/>
                </a:solidFill>
              </a:rPr>
              <a:t>Clinical Context is King: A single positive troponin in an asymptomatic patient with a normal ECG should prompt a search for non-cardiac causes before labeling as MI.</a:t>
            </a:r>
            <a:r>
              <a:rPr lang="en-US" sz="1125" b="1" dirty="0">
                <a:solidFill>
                  <a:srgbClr val="D69E2E"/>
                </a:solidFill>
              </a:rPr>
              <a:t>[AKT Fact: Always check the 'Delta' for NSTEMI diagnosis]</a:t>
            </a:r>
            <a:endParaRPr lang="en-US" sz="1125"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52400"/>
            <a:ext cx="11620500" cy="733425"/>
          </a:xfrm>
          <a:prstGeom prst="rect">
            <a:avLst/>
          </a:prstGeom>
        </p:spPr>
      </p:pic>
      <p:pic>
        <p:nvPicPr>
          <p:cNvPr id="5" name="Image 3" descr="preencoded.png"/>
          <p:cNvPicPr>
            <a:picLocks noChangeAspect="1"/>
          </p:cNvPicPr>
          <p:nvPr/>
        </p:nvPicPr>
        <p:blipFill>
          <a:blip r:embed="rId5"/>
          <a:stretch>
            <a:fillRect/>
          </a:stretch>
        </p:blipFill>
        <p:spPr>
          <a:xfrm>
            <a:off x="285750" y="1528763"/>
            <a:ext cx="6835080" cy="4610100"/>
          </a:xfrm>
          <a:prstGeom prst="rect">
            <a:avLst/>
          </a:prstGeom>
        </p:spPr>
      </p:pic>
      <p:pic>
        <p:nvPicPr>
          <p:cNvPr id="6" name="Image 4" descr="preencoded.png"/>
          <p:cNvPicPr>
            <a:picLocks noChangeAspect="1"/>
          </p:cNvPicPr>
          <p:nvPr/>
        </p:nvPicPr>
        <p:blipFill>
          <a:blip r:embed="rId6"/>
          <a:stretch>
            <a:fillRect/>
          </a:stretch>
        </p:blipFill>
        <p:spPr>
          <a:xfrm>
            <a:off x="476250" y="1719263"/>
            <a:ext cx="6454080" cy="419100"/>
          </a:xfrm>
          <a:prstGeom prst="rect">
            <a:avLst/>
          </a:prstGeom>
        </p:spPr>
      </p:pic>
      <p:pic>
        <p:nvPicPr>
          <p:cNvPr id="7" name="Image 5" descr="preencoded.png"/>
          <p:cNvPicPr>
            <a:picLocks noChangeAspect="1"/>
          </p:cNvPicPr>
          <p:nvPr/>
        </p:nvPicPr>
        <p:blipFill>
          <a:blip r:embed="rId7"/>
          <a:stretch>
            <a:fillRect/>
          </a:stretch>
        </p:blipFill>
        <p:spPr>
          <a:xfrm>
            <a:off x="476250" y="1719263"/>
            <a:ext cx="2611487" cy="419100"/>
          </a:xfrm>
          <a:prstGeom prst="rect">
            <a:avLst/>
          </a:prstGeom>
        </p:spPr>
      </p:pic>
      <p:pic>
        <p:nvPicPr>
          <p:cNvPr id="8" name="Image 6" descr="preencoded.png"/>
          <p:cNvPicPr>
            <a:picLocks noChangeAspect="1"/>
          </p:cNvPicPr>
          <p:nvPr/>
        </p:nvPicPr>
        <p:blipFill>
          <a:blip r:embed="rId8"/>
          <a:stretch>
            <a:fillRect/>
          </a:stretch>
        </p:blipFill>
        <p:spPr>
          <a:xfrm>
            <a:off x="3087737" y="1719263"/>
            <a:ext cx="3842593" cy="419100"/>
          </a:xfrm>
          <a:prstGeom prst="rect">
            <a:avLst/>
          </a:prstGeom>
        </p:spPr>
      </p:pic>
      <p:pic>
        <p:nvPicPr>
          <p:cNvPr id="9" name="Image 7" descr="preencoded.png"/>
          <p:cNvPicPr>
            <a:picLocks noChangeAspect="1"/>
          </p:cNvPicPr>
          <p:nvPr/>
        </p:nvPicPr>
        <p:blipFill>
          <a:blip r:embed="rId9"/>
          <a:stretch>
            <a:fillRect/>
          </a:stretch>
        </p:blipFill>
        <p:spPr>
          <a:xfrm>
            <a:off x="476250" y="2138363"/>
            <a:ext cx="433983" cy="476250"/>
          </a:xfrm>
          <a:prstGeom prst="rect">
            <a:avLst/>
          </a:prstGeom>
        </p:spPr>
      </p:pic>
      <p:pic>
        <p:nvPicPr>
          <p:cNvPr id="10" name="Image 8" descr="preencoded.png"/>
          <p:cNvPicPr>
            <a:picLocks noChangeAspect="1"/>
          </p:cNvPicPr>
          <p:nvPr/>
        </p:nvPicPr>
        <p:blipFill>
          <a:blip r:embed="rId10"/>
          <a:stretch>
            <a:fillRect/>
          </a:stretch>
        </p:blipFill>
        <p:spPr>
          <a:xfrm>
            <a:off x="910233" y="2138363"/>
            <a:ext cx="2177504" cy="476250"/>
          </a:xfrm>
          <a:prstGeom prst="rect">
            <a:avLst/>
          </a:prstGeom>
        </p:spPr>
      </p:pic>
      <p:pic>
        <p:nvPicPr>
          <p:cNvPr id="11" name="Image 9" descr="preencoded.png"/>
          <p:cNvPicPr>
            <a:picLocks noChangeAspect="1"/>
          </p:cNvPicPr>
          <p:nvPr/>
        </p:nvPicPr>
        <p:blipFill>
          <a:blip r:embed="rId11"/>
          <a:stretch>
            <a:fillRect/>
          </a:stretch>
        </p:blipFill>
        <p:spPr>
          <a:xfrm>
            <a:off x="3087737" y="2138363"/>
            <a:ext cx="3842593" cy="476250"/>
          </a:xfrm>
          <a:prstGeom prst="rect">
            <a:avLst/>
          </a:prstGeom>
        </p:spPr>
      </p:pic>
      <p:pic>
        <p:nvPicPr>
          <p:cNvPr id="12" name="Image 10" descr="preencoded.png"/>
          <p:cNvPicPr>
            <a:picLocks noChangeAspect="1"/>
          </p:cNvPicPr>
          <p:nvPr/>
        </p:nvPicPr>
        <p:blipFill>
          <a:blip r:embed="rId12"/>
          <a:stretch>
            <a:fillRect/>
          </a:stretch>
        </p:blipFill>
        <p:spPr>
          <a:xfrm>
            <a:off x="476250" y="2614613"/>
            <a:ext cx="433983" cy="476250"/>
          </a:xfrm>
          <a:prstGeom prst="rect">
            <a:avLst/>
          </a:prstGeom>
        </p:spPr>
      </p:pic>
      <p:pic>
        <p:nvPicPr>
          <p:cNvPr id="13" name="Image 11" descr="preencoded.png"/>
          <p:cNvPicPr>
            <a:picLocks noChangeAspect="1"/>
          </p:cNvPicPr>
          <p:nvPr/>
        </p:nvPicPr>
        <p:blipFill>
          <a:blip r:embed="rId13"/>
          <a:stretch>
            <a:fillRect/>
          </a:stretch>
        </p:blipFill>
        <p:spPr>
          <a:xfrm>
            <a:off x="910233" y="2614613"/>
            <a:ext cx="2177504" cy="476250"/>
          </a:xfrm>
          <a:prstGeom prst="rect">
            <a:avLst/>
          </a:prstGeom>
        </p:spPr>
      </p:pic>
      <p:pic>
        <p:nvPicPr>
          <p:cNvPr id="14" name="Image 12" descr="preencoded.png"/>
          <p:cNvPicPr>
            <a:picLocks noChangeAspect="1"/>
          </p:cNvPicPr>
          <p:nvPr/>
        </p:nvPicPr>
        <p:blipFill>
          <a:blip r:embed="rId14"/>
          <a:stretch>
            <a:fillRect/>
          </a:stretch>
        </p:blipFill>
        <p:spPr>
          <a:xfrm>
            <a:off x="3087737" y="2614613"/>
            <a:ext cx="3842593" cy="476250"/>
          </a:xfrm>
          <a:prstGeom prst="rect">
            <a:avLst/>
          </a:prstGeom>
        </p:spPr>
      </p:pic>
      <p:pic>
        <p:nvPicPr>
          <p:cNvPr id="15" name="Image 13" descr="preencoded.png"/>
          <p:cNvPicPr>
            <a:picLocks noChangeAspect="1"/>
          </p:cNvPicPr>
          <p:nvPr/>
        </p:nvPicPr>
        <p:blipFill>
          <a:blip r:embed="rId12"/>
          <a:stretch>
            <a:fillRect/>
          </a:stretch>
        </p:blipFill>
        <p:spPr>
          <a:xfrm>
            <a:off x="476250" y="3090863"/>
            <a:ext cx="433983" cy="476250"/>
          </a:xfrm>
          <a:prstGeom prst="rect">
            <a:avLst/>
          </a:prstGeom>
        </p:spPr>
      </p:pic>
      <p:pic>
        <p:nvPicPr>
          <p:cNvPr id="16" name="Image 14" descr="preencoded.png"/>
          <p:cNvPicPr>
            <a:picLocks noChangeAspect="1"/>
          </p:cNvPicPr>
          <p:nvPr/>
        </p:nvPicPr>
        <p:blipFill>
          <a:blip r:embed="rId15"/>
          <a:stretch>
            <a:fillRect/>
          </a:stretch>
        </p:blipFill>
        <p:spPr>
          <a:xfrm>
            <a:off x="910233" y="3090863"/>
            <a:ext cx="2177504" cy="476250"/>
          </a:xfrm>
          <a:prstGeom prst="rect">
            <a:avLst/>
          </a:prstGeom>
        </p:spPr>
      </p:pic>
      <p:pic>
        <p:nvPicPr>
          <p:cNvPr id="17" name="Image 15" descr="preencoded.png"/>
          <p:cNvPicPr>
            <a:picLocks noChangeAspect="1"/>
          </p:cNvPicPr>
          <p:nvPr/>
        </p:nvPicPr>
        <p:blipFill>
          <a:blip r:embed="rId11"/>
          <a:stretch>
            <a:fillRect/>
          </a:stretch>
        </p:blipFill>
        <p:spPr>
          <a:xfrm>
            <a:off x="3087737" y="3090863"/>
            <a:ext cx="3842593" cy="476250"/>
          </a:xfrm>
          <a:prstGeom prst="rect">
            <a:avLst/>
          </a:prstGeom>
        </p:spPr>
      </p:pic>
      <p:pic>
        <p:nvPicPr>
          <p:cNvPr id="18" name="Image 16" descr="preencoded.png"/>
          <p:cNvPicPr>
            <a:picLocks noChangeAspect="1"/>
          </p:cNvPicPr>
          <p:nvPr/>
        </p:nvPicPr>
        <p:blipFill>
          <a:blip r:embed="rId12"/>
          <a:stretch>
            <a:fillRect/>
          </a:stretch>
        </p:blipFill>
        <p:spPr>
          <a:xfrm>
            <a:off x="476250" y="3567113"/>
            <a:ext cx="433983" cy="476250"/>
          </a:xfrm>
          <a:prstGeom prst="rect">
            <a:avLst/>
          </a:prstGeom>
        </p:spPr>
      </p:pic>
      <p:pic>
        <p:nvPicPr>
          <p:cNvPr id="19" name="Image 17" descr="preencoded.png"/>
          <p:cNvPicPr>
            <a:picLocks noChangeAspect="1"/>
          </p:cNvPicPr>
          <p:nvPr/>
        </p:nvPicPr>
        <p:blipFill>
          <a:blip r:embed="rId13"/>
          <a:stretch>
            <a:fillRect/>
          </a:stretch>
        </p:blipFill>
        <p:spPr>
          <a:xfrm>
            <a:off x="910233" y="3567113"/>
            <a:ext cx="2177504" cy="476250"/>
          </a:xfrm>
          <a:prstGeom prst="rect">
            <a:avLst/>
          </a:prstGeom>
        </p:spPr>
      </p:pic>
      <p:pic>
        <p:nvPicPr>
          <p:cNvPr id="20" name="Image 18" descr="preencoded.png"/>
          <p:cNvPicPr>
            <a:picLocks noChangeAspect="1"/>
          </p:cNvPicPr>
          <p:nvPr/>
        </p:nvPicPr>
        <p:blipFill>
          <a:blip r:embed="rId14"/>
          <a:stretch>
            <a:fillRect/>
          </a:stretch>
        </p:blipFill>
        <p:spPr>
          <a:xfrm>
            <a:off x="3087737" y="3567113"/>
            <a:ext cx="3842593" cy="476250"/>
          </a:xfrm>
          <a:prstGeom prst="rect">
            <a:avLst/>
          </a:prstGeom>
        </p:spPr>
      </p:pic>
      <p:pic>
        <p:nvPicPr>
          <p:cNvPr id="21" name="Image 19" descr="preencoded.png"/>
          <p:cNvPicPr>
            <a:picLocks noChangeAspect="1"/>
          </p:cNvPicPr>
          <p:nvPr/>
        </p:nvPicPr>
        <p:blipFill>
          <a:blip r:embed="rId12"/>
          <a:stretch>
            <a:fillRect/>
          </a:stretch>
        </p:blipFill>
        <p:spPr>
          <a:xfrm>
            <a:off x="476250" y="4043363"/>
            <a:ext cx="433983" cy="476250"/>
          </a:xfrm>
          <a:prstGeom prst="rect">
            <a:avLst/>
          </a:prstGeom>
        </p:spPr>
      </p:pic>
      <p:pic>
        <p:nvPicPr>
          <p:cNvPr id="22" name="Image 20" descr="preencoded.png"/>
          <p:cNvPicPr>
            <a:picLocks noChangeAspect="1"/>
          </p:cNvPicPr>
          <p:nvPr/>
        </p:nvPicPr>
        <p:blipFill>
          <a:blip r:embed="rId15"/>
          <a:stretch>
            <a:fillRect/>
          </a:stretch>
        </p:blipFill>
        <p:spPr>
          <a:xfrm>
            <a:off x="910233" y="4043363"/>
            <a:ext cx="2177504" cy="476250"/>
          </a:xfrm>
          <a:prstGeom prst="rect">
            <a:avLst/>
          </a:prstGeom>
        </p:spPr>
      </p:pic>
      <p:pic>
        <p:nvPicPr>
          <p:cNvPr id="23" name="Image 21" descr="preencoded.png"/>
          <p:cNvPicPr>
            <a:picLocks noChangeAspect="1"/>
          </p:cNvPicPr>
          <p:nvPr/>
        </p:nvPicPr>
        <p:blipFill>
          <a:blip r:embed="rId11"/>
          <a:stretch>
            <a:fillRect/>
          </a:stretch>
        </p:blipFill>
        <p:spPr>
          <a:xfrm>
            <a:off x="3087737" y="4043363"/>
            <a:ext cx="3842593" cy="476250"/>
          </a:xfrm>
          <a:prstGeom prst="rect">
            <a:avLst/>
          </a:prstGeom>
        </p:spPr>
      </p:pic>
      <p:pic>
        <p:nvPicPr>
          <p:cNvPr id="24" name="Image 22" descr="preencoded.png"/>
          <p:cNvPicPr>
            <a:picLocks noChangeAspect="1"/>
          </p:cNvPicPr>
          <p:nvPr/>
        </p:nvPicPr>
        <p:blipFill>
          <a:blip r:embed="rId12"/>
          <a:stretch>
            <a:fillRect/>
          </a:stretch>
        </p:blipFill>
        <p:spPr>
          <a:xfrm>
            <a:off x="476250" y="4519613"/>
            <a:ext cx="433983" cy="476250"/>
          </a:xfrm>
          <a:prstGeom prst="rect">
            <a:avLst/>
          </a:prstGeom>
        </p:spPr>
      </p:pic>
      <p:pic>
        <p:nvPicPr>
          <p:cNvPr id="25" name="Image 23" descr="preencoded.png"/>
          <p:cNvPicPr>
            <a:picLocks noChangeAspect="1"/>
          </p:cNvPicPr>
          <p:nvPr/>
        </p:nvPicPr>
        <p:blipFill>
          <a:blip r:embed="rId13"/>
          <a:stretch>
            <a:fillRect/>
          </a:stretch>
        </p:blipFill>
        <p:spPr>
          <a:xfrm>
            <a:off x="910233" y="4519613"/>
            <a:ext cx="2177504" cy="476250"/>
          </a:xfrm>
          <a:prstGeom prst="rect">
            <a:avLst/>
          </a:prstGeom>
        </p:spPr>
      </p:pic>
      <p:pic>
        <p:nvPicPr>
          <p:cNvPr id="26" name="Image 24" descr="preencoded.png"/>
          <p:cNvPicPr>
            <a:picLocks noChangeAspect="1"/>
          </p:cNvPicPr>
          <p:nvPr/>
        </p:nvPicPr>
        <p:blipFill>
          <a:blip r:embed="rId14"/>
          <a:stretch>
            <a:fillRect/>
          </a:stretch>
        </p:blipFill>
        <p:spPr>
          <a:xfrm>
            <a:off x="3087737" y="4519613"/>
            <a:ext cx="3842593" cy="476250"/>
          </a:xfrm>
          <a:prstGeom prst="rect">
            <a:avLst/>
          </a:prstGeom>
        </p:spPr>
      </p:pic>
      <p:pic>
        <p:nvPicPr>
          <p:cNvPr id="27" name="Image 25" descr="preencoded.png"/>
          <p:cNvPicPr>
            <a:picLocks noChangeAspect="1"/>
          </p:cNvPicPr>
          <p:nvPr/>
        </p:nvPicPr>
        <p:blipFill>
          <a:blip r:embed="rId12"/>
          <a:stretch>
            <a:fillRect/>
          </a:stretch>
        </p:blipFill>
        <p:spPr>
          <a:xfrm>
            <a:off x="476250" y="4995863"/>
            <a:ext cx="433983" cy="476250"/>
          </a:xfrm>
          <a:prstGeom prst="rect">
            <a:avLst/>
          </a:prstGeom>
        </p:spPr>
      </p:pic>
      <p:pic>
        <p:nvPicPr>
          <p:cNvPr id="28" name="Image 26" descr="preencoded.png"/>
          <p:cNvPicPr>
            <a:picLocks noChangeAspect="1"/>
          </p:cNvPicPr>
          <p:nvPr/>
        </p:nvPicPr>
        <p:blipFill>
          <a:blip r:embed="rId15"/>
          <a:stretch>
            <a:fillRect/>
          </a:stretch>
        </p:blipFill>
        <p:spPr>
          <a:xfrm>
            <a:off x="910233" y="4995863"/>
            <a:ext cx="2177504" cy="476250"/>
          </a:xfrm>
          <a:prstGeom prst="rect">
            <a:avLst/>
          </a:prstGeom>
        </p:spPr>
      </p:pic>
      <p:pic>
        <p:nvPicPr>
          <p:cNvPr id="29" name="Image 27" descr="preencoded.png"/>
          <p:cNvPicPr>
            <a:picLocks noChangeAspect="1"/>
          </p:cNvPicPr>
          <p:nvPr/>
        </p:nvPicPr>
        <p:blipFill>
          <a:blip r:embed="rId11"/>
          <a:stretch>
            <a:fillRect/>
          </a:stretch>
        </p:blipFill>
        <p:spPr>
          <a:xfrm>
            <a:off x="3087737" y="4995863"/>
            <a:ext cx="3842593" cy="476250"/>
          </a:xfrm>
          <a:prstGeom prst="rect">
            <a:avLst/>
          </a:prstGeom>
        </p:spPr>
      </p:pic>
      <p:pic>
        <p:nvPicPr>
          <p:cNvPr id="30" name="Image 28" descr="preencoded.png"/>
          <p:cNvPicPr>
            <a:picLocks noChangeAspect="1"/>
          </p:cNvPicPr>
          <p:nvPr/>
        </p:nvPicPr>
        <p:blipFill>
          <a:blip r:embed="rId12"/>
          <a:stretch>
            <a:fillRect/>
          </a:stretch>
        </p:blipFill>
        <p:spPr>
          <a:xfrm>
            <a:off x="476250" y="5472113"/>
            <a:ext cx="433983" cy="476250"/>
          </a:xfrm>
          <a:prstGeom prst="rect">
            <a:avLst/>
          </a:prstGeom>
        </p:spPr>
      </p:pic>
      <p:pic>
        <p:nvPicPr>
          <p:cNvPr id="31" name="Image 29" descr="preencoded.png"/>
          <p:cNvPicPr>
            <a:picLocks noChangeAspect="1"/>
          </p:cNvPicPr>
          <p:nvPr/>
        </p:nvPicPr>
        <p:blipFill>
          <a:blip r:embed="rId16"/>
          <a:stretch>
            <a:fillRect/>
          </a:stretch>
        </p:blipFill>
        <p:spPr>
          <a:xfrm>
            <a:off x="910233" y="5472113"/>
            <a:ext cx="2177504" cy="476250"/>
          </a:xfrm>
          <a:prstGeom prst="rect">
            <a:avLst/>
          </a:prstGeom>
        </p:spPr>
      </p:pic>
      <p:pic>
        <p:nvPicPr>
          <p:cNvPr id="32" name="Image 30" descr="preencoded.png"/>
          <p:cNvPicPr>
            <a:picLocks noChangeAspect="1"/>
          </p:cNvPicPr>
          <p:nvPr/>
        </p:nvPicPr>
        <p:blipFill>
          <a:blip r:embed="rId17"/>
          <a:stretch>
            <a:fillRect/>
          </a:stretch>
        </p:blipFill>
        <p:spPr>
          <a:xfrm>
            <a:off x="3087737" y="5472113"/>
            <a:ext cx="3842593" cy="476250"/>
          </a:xfrm>
          <a:prstGeom prst="rect">
            <a:avLst/>
          </a:prstGeom>
        </p:spPr>
      </p:pic>
      <p:pic>
        <p:nvPicPr>
          <p:cNvPr id="33" name="Image 31" descr="preencoded.png"/>
          <p:cNvPicPr>
            <a:picLocks noChangeAspect="1"/>
          </p:cNvPicPr>
          <p:nvPr/>
        </p:nvPicPr>
        <p:blipFill>
          <a:blip r:embed="rId18"/>
          <a:stretch>
            <a:fillRect/>
          </a:stretch>
        </p:blipFill>
        <p:spPr>
          <a:xfrm>
            <a:off x="7349430" y="1288256"/>
            <a:ext cx="4556820" cy="1571625"/>
          </a:xfrm>
          <a:prstGeom prst="rect">
            <a:avLst/>
          </a:prstGeom>
        </p:spPr>
      </p:pic>
      <p:pic>
        <p:nvPicPr>
          <p:cNvPr id="34" name="Image 32" descr="preencoded.png"/>
          <p:cNvPicPr>
            <a:picLocks noChangeAspect="1"/>
          </p:cNvPicPr>
          <p:nvPr/>
        </p:nvPicPr>
        <p:blipFill>
          <a:blip r:embed="rId19"/>
          <a:stretch>
            <a:fillRect/>
          </a:stretch>
        </p:blipFill>
        <p:spPr>
          <a:xfrm>
            <a:off x="7578030" y="1512094"/>
            <a:ext cx="190500" cy="171450"/>
          </a:xfrm>
          <a:prstGeom prst="rect">
            <a:avLst/>
          </a:prstGeom>
        </p:spPr>
      </p:pic>
      <p:pic>
        <p:nvPicPr>
          <p:cNvPr id="35" name="Image 33" descr="preencoded.png"/>
          <p:cNvPicPr>
            <a:picLocks noChangeAspect="1"/>
          </p:cNvPicPr>
          <p:nvPr/>
        </p:nvPicPr>
        <p:blipFill>
          <a:blip r:embed="rId20"/>
          <a:stretch>
            <a:fillRect/>
          </a:stretch>
        </p:blipFill>
        <p:spPr>
          <a:xfrm>
            <a:off x="7578030" y="1859756"/>
            <a:ext cx="190500" cy="114300"/>
          </a:xfrm>
          <a:prstGeom prst="rect">
            <a:avLst/>
          </a:prstGeom>
        </p:spPr>
      </p:pic>
      <p:pic>
        <p:nvPicPr>
          <p:cNvPr id="36" name="Image 34" descr="preencoded.png"/>
          <p:cNvPicPr>
            <a:picLocks noChangeAspect="1"/>
          </p:cNvPicPr>
          <p:nvPr/>
        </p:nvPicPr>
        <p:blipFill>
          <a:blip r:embed="rId21"/>
          <a:stretch>
            <a:fillRect/>
          </a:stretch>
        </p:blipFill>
        <p:spPr>
          <a:xfrm>
            <a:off x="7578030" y="2145506"/>
            <a:ext cx="190500" cy="114300"/>
          </a:xfrm>
          <a:prstGeom prst="rect">
            <a:avLst/>
          </a:prstGeom>
        </p:spPr>
      </p:pic>
      <p:pic>
        <p:nvPicPr>
          <p:cNvPr id="37" name="Image 35" descr="preencoded.png"/>
          <p:cNvPicPr>
            <a:picLocks noChangeAspect="1"/>
          </p:cNvPicPr>
          <p:nvPr/>
        </p:nvPicPr>
        <p:blipFill>
          <a:blip r:embed="rId22"/>
          <a:stretch>
            <a:fillRect/>
          </a:stretch>
        </p:blipFill>
        <p:spPr>
          <a:xfrm>
            <a:off x="7578030" y="2431256"/>
            <a:ext cx="190500" cy="114300"/>
          </a:xfrm>
          <a:prstGeom prst="rect">
            <a:avLst/>
          </a:prstGeom>
        </p:spPr>
      </p:pic>
      <p:pic>
        <p:nvPicPr>
          <p:cNvPr id="38" name="Image 36" descr="preencoded.png"/>
          <p:cNvPicPr>
            <a:picLocks noChangeAspect="1"/>
          </p:cNvPicPr>
          <p:nvPr/>
        </p:nvPicPr>
        <p:blipFill>
          <a:blip r:embed="rId23"/>
          <a:stretch>
            <a:fillRect/>
          </a:stretch>
        </p:blipFill>
        <p:spPr>
          <a:xfrm>
            <a:off x="7349430" y="3012281"/>
            <a:ext cx="4556820" cy="1857375"/>
          </a:xfrm>
          <a:prstGeom prst="rect">
            <a:avLst/>
          </a:prstGeom>
        </p:spPr>
      </p:pic>
      <p:pic>
        <p:nvPicPr>
          <p:cNvPr id="39" name="Image 37" descr="preencoded.png"/>
          <p:cNvPicPr>
            <a:picLocks noChangeAspect="1"/>
          </p:cNvPicPr>
          <p:nvPr/>
        </p:nvPicPr>
        <p:blipFill>
          <a:blip r:embed="rId24"/>
          <a:stretch>
            <a:fillRect/>
          </a:stretch>
        </p:blipFill>
        <p:spPr>
          <a:xfrm>
            <a:off x="7578030" y="3236119"/>
            <a:ext cx="190500" cy="171450"/>
          </a:xfrm>
          <a:prstGeom prst="rect">
            <a:avLst/>
          </a:prstGeom>
        </p:spPr>
      </p:pic>
      <p:pic>
        <p:nvPicPr>
          <p:cNvPr id="40" name="Image 38" descr="preencoded.png"/>
          <p:cNvPicPr>
            <a:picLocks noChangeAspect="1"/>
          </p:cNvPicPr>
          <p:nvPr/>
        </p:nvPicPr>
        <p:blipFill>
          <a:blip r:embed="rId25"/>
          <a:stretch>
            <a:fillRect/>
          </a:stretch>
        </p:blipFill>
        <p:spPr>
          <a:xfrm>
            <a:off x="7578030" y="3545681"/>
            <a:ext cx="4099620" cy="1143000"/>
          </a:xfrm>
          <a:prstGeom prst="rect">
            <a:avLst/>
          </a:prstGeom>
        </p:spPr>
      </p:pic>
      <p:pic>
        <p:nvPicPr>
          <p:cNvPr id="41" name="Image 39" descr="preencoded.png"/>
          <p:cNvPicPr>
            <a:picLocks noChangeAspect="1"/>
          </p:cNvPicPr>
          <p:nvPr/>
        </p:nvPicPr>
        <p:blipFill>
          <a:blip r:embed="rId26"/>
          <a:stretch>
            <a:fillRect/>
          </a:stretch>
        </p:blipFill>
        <p:spPr>
          <a:xfrm>
            <a:off x="7349430" y="5022056"/>
            <a:ext cx="4556820" cy="1357313"/>
          </a:xfrm>
          <a:prstGeom prst="rect">
            <a:avLst/>
          </a:prstGeom>
        </p:spPr>
      </p:pic>
      <p:pic>
        <p:nvPicPr>
          <p:cNvPr id="42" name="Image 40" descr="preencoded.png"/>
          <p:cNvPicPr>
            <a:picLocks noChangeAspect="1"/>
          </p:cNvPicPr>
          <p:nvPr/>
        </p:nvPicPr>
        <p:blipFill>
          <a:blip r:embed="rId27"/>
          <a:stretch>
            <a:fillRect/>
          </a:stretch>
        </p:blipFill>
        <p:spPr>
          <a:xfrm>
            <a:off x="7578030" y="5245894"/>
            <a:ext cx="190500" cy="171450"/>
          </a:xfrm>
          <a:prstGeom prst="rect">
            <a:avLst/>
          </a:prstGeom>
        </p:spPr>
      </p:pic>
      <p:sp>
        <p:nvSpPr>
          <p:cNvPr id="43" name="Text 0"/>
          <p:cNvSpPr/>
          <p:nvPr/>
        </p:nvSpPr>
        <p:spPr>
          <a:xfrm>
            <a:off x="514350" y="24765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44" name="Text 1"/>
          <p:cNvSpPr/>
          <p:nvPr/>
        </p:nvSpPr>
        <p:spPr>
          <a:xfrm>
            <a:off x="514350" y="447675"/>
            <a:ext cx="106984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Clinical Presentation: Typical Symptoms</a:t>
            </a:r>
            <a:endParaRPr lang="en-US" sz="1800" dirty="0"/>
          </a:p>
        </p:txBody>
      </p:sp>
      <p:sp>
        <p:nvSpPr>
          <p:cNvPr id="45" name="Text 2"/>
          <p:cNvSpPr/>
          <p:nvPr/>
        </p:nvSpPr>
        <p:spPr>
          <a:xfrm>
            <a:off x="619125" y="1719263"/>
            <a:ext cx="4397468" cy="4191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05EB8"/>
                </a:solidFill>
              </a:rPr>
              <a:t>SOCRATES for Ischaemic Pain</a:t>
            </a:r>
            <a:endParaRPr lang="en-US" sz="1200" dirty="0"/>
          </a:p>
        </p:txBody>
      </p:sp>
      <p:sp>
        <p:nvSpPr>
          <p:cNvPr id="46" name="Text 3"/>
          <p:cNvSpPr/>
          <p:nvPr/>
        </p:nvSpPr>
        <p:spPr>
          <a:xfrm>
            <a:off x="3230612" y="1719263"/>
            <a:ext cx="3556843" cy="4191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05EB8"/>
                </a:solidFill>
              </a:rPr>
              <a:t>Clinical Features</a:t>
            </a:r>
            <a:endParaRPr lang="en-US" sz="1200" dirty="0"/>
          </a:p>
        </p:txBody>
      </p:sp>
      <p:sp>
        <p:nvSpPr>
          <p:cNvPr id="47" name="Text 4"/>
          <p:cNvSpPr/>
          <p:nvPr/>
        </p:nvSpPr>
        <p:spPr>
          <a:xfrm>
            <a:off x="476250" y="2138363"/>
            <a:ext cx="148233" cy="4762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C53030"/>
                </a:solidFill>
              </a:rPr>
              <a:t>S</a:t>
            </a:r>
            <a:endParaRPr lang="en-US" sz="1500" dirty="0"/>
          </a:p>
        </p:txBody>
      </p:sp>
      <p:sp>
        <p:nvSpPr>
          <p:cNvPr id="48" name="Text 5"/>
          <p:cNvSpPr/>
          <p:nvPr/>
        </p:nvSpPr>
        <p:spPr>
          <a:xfrm>
            <a:off x="1053108" y="2290763"/>
            <a:ext cx="73152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Site</a:t>
            </a:r>
            <a:endParaRPr lang="en-US" sz="1200" dirty="0"/>
          </a:p>
        </p:txBody>
      </p:sp>
      <p:sp>
        <p:nvSpPr>
          <p:cNvPr id="49" name="Text 6"/>
          <p:cNvSpPr/>
          <p:nvPr/>
        </p:nvSpPr>
        <p:spPr>
          <a:xfrm>
            <a:off x="3230612" y="2138363"/>
            <a:ext cx="7786896" cy="4762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Central, retrosternal, diffuse (not localized)</a:t>
            </a:r>
            <a:endParaRPr lang="en-US" sz="1200" dirty="0"/>
          </a:p>
        </p:txBody>
      </p:sp>
      <p:sp>
        <p:nvSpPr>
          <p:cNvPr id="50" name="Text 7"/>
          <p:cNvSpPr/>
          <p:nvPr/>
        </p:nvSpPr>
        <p:spPr>
          <a:xfrm>
            <a:off x="476250" y="2614613"/>
            <a:ext cx="148233" cy="4762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C53030"/>
                </a:solidFill>
              </a:rPr>
              <a:t>O</a:t>
            </a:r>
            <a:endParaRPr lang="en-US" sz="1500" dirty="0"/>
          </a:p>
        </p:txBody>
      </p:sp>
      <p:sp>
        <p:nvSpPr>
          <p:cNvPr id="51" name="Text 8"/>
          <p:cNvSpPr/>
          <p:nvPr/>
        </p:nvSpPr>
        <p:spPr>
          <a:xfrm>
            <a:off x="1053108" y="2767013"/>
            <a:ext cx="91440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Onset</a:t>
            </a:r>
            <a:endParaRPr lang="en-US" sz="1200" dirty="0"/>
          </a:p>
        </p:txBody>
      </p:sp>
      <p:sp>
        <p:nvSpPr>
          <p:cNvPr id="52" name="Text 9"/>
          <p:cNvSpPr/>
          <p:nvPr/>
        </p:nvSpPr>
        <p:spPr>
          <a:xfrm>
            <a:off x="3230612" y="2614613"/>
            <a:ext cx="7786896" cy="4762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Sudden, often during rest or physical exertion</a:t>
            </a:r>
            <a:endParaRPr lang="en-US" sz="1200" dirty="0"/>
          </a:p>
        </p:txBody>
      </p:sp>
      <p:sp>
        <p:nvSpPr>
          <p:cNvPr id="53" name="Text 10"/>
          <p:cNvSpPr/>
          <p:nvPr/>
        </p:nvSpPr>
        <p:spPr>
          <a:xfrm>
            <a:off x="476250" y="3090863"/>
            <a:ext cx="148233" cy="4762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C53030"/>
                </a:solidFill>
              </a:rPr>
              <a:t>C</a:t>
            </a:r>
            <a:endParaRPr lang="en-US" sz="1500" dirty="0"/>
          </a:p>
        </p:txBody>
      </p:sp>
      <p:sp>
        <p:nvSpPr>
          <p:cNvPr id="54" name="Text 11"/>
          <p:cNvSpPr/>
          <p:nvPr/>
        </p:nvSpPr>
        <p:spPr>
          <a:xfrm>
            <a:off x="1053108" y="3243263"/>
            <a:ext cx="164592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Character</a:t>
            </a:r>
            <a:endParaRPr lang="en-US" sz="1200" dirty="0"/>
          </a:p>
        </p:txBody>
      </p:sp>
      <p:sp>
        <p:nvSpPr>
          <p:cNvPr id="55" name="Text 12"/>
          <p:cNvSpPr/>
          <p:nvPr/>
        </p:nvSpPr>
        <p:spPr>
          <a:xfrm>
            <a:off x="3230612" y="3090863"/>
            <a:ext cx="8464017" cy="4762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Crushing, "elephant on chest", tightness, pressure</a:t>
            </a:r>
            <a:endParaRPr lang="en-US" sz="1200" dirty="0"/>
          </a:p>
        </p:txBody>
      </p:sp>
      <p:sp>
        <p:nvSpPr>
          <p:cNvPr id="56" name="Text 13"/>
          <p:cNvSpPr/>
          <p:nvPr/>
        </p:nvSpPr>
        <p:spPr>
          <a:xfrm>
            <a:off x="476250" y="3567113"/>
            <a:ext cx="148233" cy="4762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C53030"/>
                </a:solidFill>
              </a:rPr>
              <a:t>R</a:t>
            </a:r>
            <a:endParaRPr lang="en-US" sz="1500" dirty="0"/>
          </a:p>
        </p:txBody>
      </p:sp>
      <p:sp>
        <p:nvSpPr>
          <p:cNvPr id="57" name="Text 14"/>
          <p:cNvSpPr/>
          <p:nvPr/>
        </p:nvSpPr>
        <p:spPr>
          <a:xfrm>
            <a:off x="1053108" y="3719512"/>
            <a:ext cx="164592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Radiation</a:t>
            </a:r>
            <a:endParaRPr lang="en-US" sz="1200" dirty="0"/>
          </a:p>
        </p:txBody>
      </p:sp>
      <p:sp>
        <p:nvSpPr>
          <p:cNvPr id="58" name="Text 15"/>
          <p:cNvSpPr/>
          <p:nvPr/>
        </p:nvSpPr>
        <p:spPr>
          <a:xfrm>
            <a:off x="3230612" y="3567113"/>
            <a:ext cx="6940494" cy="4762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Left arm, jaw, neck, epigastrium, or back</a:t>
            </a:r>
            <a:endParaRPr lang="en-US" sz="1200" dirty="0"/>
          </a:p>
        </p:txBody>
      </p:sp>
      <p:sp>
        <p:nvSpPr>
          <p:cNvPr id="59" name="Text 16"/>
          <p:cNvSpPr/>
          <p:nvPr/>
        </p:nvSpPr>
        <p:spPr>
          <a:xfrm>
            <a:off x="476250" y="4043363"/>
            <a:ext cx="148233" cy="4762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C53030"/>
                </a:solidFill>
              </a:rPr>
              <a:t>A</a:t>
            </a:r>
            <a:endParaRPr lang="en-US" sz="1500" dirty="0"/>
          </a:p>
        </p:txBody>
      </p:sp>
      <p:sp>
        <p:nvSpPr>
          <p:cNvPr id="60" name="Text 17"/>
          <p:cNvSpPr/>
          <p:nvPr/>
        </p:nvSpPr>
        <p:spPr>
          <a:xfrm>
            <a:off x="1053108" y="4195763"/>
            <a:ext cx="182880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Associated</a:t>
            </a:r>
            <a:endParaRPr lang="en-US" sz="1200" dirty="0"/>
          </a:p>
        </p:txBody>
      </p:sp>
      <p:sp>
        <p:nvSpPr>
          <p:cNvPr id="61" name="Text 18"/>
          <p:cNvSpPr/>
          <p:nvPr/>
        </p:nvSpPr>
        <p:spPr>
          <a:xfrm>
            <a:off x="3230612" y="4043363"/>
            <a:ext cx="6094092" cy="4762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Sweating, nausea, vomiting, dyspnoea</a:t>
            </a:r>
            <a:endParaRPr lang="en-US" sz="1200" dirty="0"/>
          </a:p>
        </p:txBody>
      </p:sp>
      <p:sp>
        <p:nvSpPr>
          <p:cNvPr id="62" name="Text 19"/>
          <p:cNvSpPr/>
          <p:nvPr/>
        </p:nvSpPr>
        <p:spPr>
          <a:xfrm>
            <a:off x="476250" y="4519613"/>
            <a:ext cx="148233" cy="4762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C53030"/>
                </a:solidFill>
              </a:rPr>
              <a:t>T</a:t>
            </a:r>
            <a:endParaRPr lang="en-US" sz="1500" dirty="0"/>
          </a:p>
        </p:txBody>
      </p:sp>
      <p:sp>
        <p:nvSpPr>
          <p:cNvPr id="63" name="Text 20"/>
          <p:cNvSpPr/>
          <p:nvPr/>
        </p:nvSpPr>
        <p:spPr>
          <a:xfrm>
            <a:off x="1053108" y="4672013"/>
            <a:ext cx="109728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Timing</a:t>
            </a:r>
            <a:endParaRPr lang="en-US" sz="1200" dirty="0"/>
          </a:p>
        </p:txBody>
      </p:sp>
      <p:sp>
        <p:nvSpPr>
          <p:cNvPr id="64" name="Text 21"/>
          <p:cNvSpPr/>
          <p:nvPr/>
        </p:nvSpPr>
        <p:spPr>
          <a:xfrm>
            <a:off x="3230612" y="4519613"/>
            <a:ext cx="7561189" cy="4762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Persistent; typically lasts &gt;15–20 minutes</a:t>
            </a:r>
            <a:endParaRPr lang="en-US" sz="1200" dirty="0"/>
          </a:p>
        </p:txBody>
      </p:sp>
      <p:sp>
        <p:nvSpPr>
          <p:cNvPr id="65" name="Text 22"/>
          <p:cNvSpPr/>
          <p:nvPr/>
        </p:nvSpPr>
        <p:spPr>
          <a:xfrm>
            <a:off x="476250" y="4995863"/>
            <a:ext cx="148233" cy="4762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C53030"/>
                </a:solidFill>
              </a:rPr>
              <a:t>E</a:t>
            </a:r>
            <a:endParaRPr lang="en-US" sz="1500" dirty="0"/>
          </a:p>
        </p:txBody>
      </p:sp>
      <p:sp>
        <p:nvSpPr>
          <p:cNvPr id="66" name="Text 23"/>
          <p:cNvSpPr/>
          <p:nvPr/>
        </p:nvSpPr>
        <p:spPr>
          <a:xfrm>
            <a:off x="1053108" y="5148263"/>
            <a:ext cx="219456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Exacerbating</a:t>
            </a:r>
            <a:endParaRPr lang="en-US" sz="1200" dirty="0"/>
          </a:p>
        </p:txBody>
      </p:sp>
      <p:sp>
        <p:nvSpPr>
          <p:cNvPr id="67" name="Text 24"/>
          <p:cNvSpPr/>
          <p:nvPr/>
        </p:nvSpPr>
        <p:spPr>
          <a:xfrm>
            <a:off x="3230612" y="4995863"/>
            <a:ext cx="7448335" cy="4762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Not relieved by rest or sublingual GTN spray</a:t>
            </a:r>
            <a:endParaRPr lang="en-US" sz="1200" dirty="0"/>
          </a:p>
        </p:txBody>
      </p:sp>
      <p:sp>
        <p:nvSpPr>
          <p:cNvPr id="68" name="Text 25"/>
          <p:cNvSpPr/>
          <p:nvPr/>
        </p:nvSpPr>
        <p:spPr>
          <a:xfrm>
            <a:off x="476250" y="5472113"/>
            <a:ext cx="148233" cy="4762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C53030"/>
                </a:solidFill>
              </a:rPr>
              <a:t>S</a:t>
            </a:r>
            <a:endParaRPr lang="en-US" sz="1500" dirty="0"/>
          </a:p>
        </p:txBody>
      </p:sp>
      <p:sp>
        <p:nvSpPr>
          <p:cNvPr id="69" name="Text 26"/>
          <p:cNvSpPr/>
          <p:nvPr/>
        </p:nvSpPr>
        <p:spPr>
          <a:xfrm>
            <a:off x="1053108" y="5624513"/>
            <a:ext cx="146304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Severity</a:t>
            </a:r>
            <a:endParaRPr lang="en-US" sz="1200" dirty="0"/>
          </a:p>
        </p:txBody>
      </p:sp>
      <p:sp>
        <p:nvSpPr>
          <p:cNvPr id="70" name="Text 27"/>
          <p:cNvSpPr/>
          <p:nvPr/>
        </p:nvSpPr>
        <p:spPr>
          <a:xfrm>
            <a:off x="3230612" y="5472113"/>
            <a:ext cx="6884067" cy="4762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Severe (often 10/10); extreme distress</a:t>
            </a:r>
            <a:endParaRPr lang="en-US" sz="1200" dirty="0"/>
          </a:p>
        </p:txBody>
      </p:sp>
      <p:sp>
        <p:nvSpPr>
          <p:cNvPr id="71" name="Text 28"/>
          <p:cNvSpPr/>
          <p:nvPr/>
        </p:nvSpPr>
        <p:spPr>
          <a:xfrm>
            <a:off x="7863780" y="1469231"/>
            <a:ext cx="4099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Autonomic Symptoms</a:t>
            </a:r>
            <a:endParaRPr lang="en-US" sz="1350" dirty="0"/>
          </a:p>
        </p:txBody>
      </p:sp>
      <p:sp>
        <p:nvSpPr>
          <p:cNvPr id="72" name="Text 29"/>
          <p:cNvSpPr/>
          <p:nvPr/>
        </p:nvSpPr>
        <p:spPr>
          <a:xfrm>
            <a:off x="7863780" y="1821656"/>
            <a:ext cx="43282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Profuse Diaphoresis:</a:t>
            </a:r>
            <a:r>
              <a:rPr lang="en-US" sz="1200" dirty="0">
                <a:solidFill>
                  <a:srgbClr val="2D3748"/>
                </a:solidFill>
              </a:rPr>
              <a:t> Cold, clammy skin.</a:t>
            </a:r>
            <a:endParaRPr lang="en-US" sz="1200" dirty="0"/>
          </a:p>
        </p:txBody>
      </p:sp>
      <p:sp>
        <p:nvSpPr>
          <p:cNvPr id="73" name="Text 30"/>
          <p:cNvSpPr/>
          <p:nvPr/>
        </p:nvSpPr>
        <p:spPr>
          <a:xfrm>
            <a:off x="7863780" y="2107406"/>
            <a:ext cx="43282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GI Distress:</a:t>
            </a:r>
            <a:r>
              <a:rPr lang="en-US" sz="1200" dirty="0">
                <a:solidFill>
                  <a:srgbClr val="2D3748"/>
                </a:solidFill>
              </a:rPr>
              <a:t> Intense nausea and vomiting.</a:t>
            </a:r>
            <a:endParaRPr lang="en-US" sz="1200" dirty="0"/>
          </a:p>
        </p:txBody>
      </p:sp>
      <p:sp>
        <p:nvSpPr>
          <p:cNvPr id="74" name="Text 31"/>
          <p:cNvSpPr/>
          <p:nvPr/>
        </p:nvSpPr>
        <p:spPr>
          <a:xfrm>
            <a:off x="7863780" y="2393156"/>
            <a:ext cx="43282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Dyspnoea:</a:t>
            </a:r>
            <a:r>
              <a:rPr lang="en-US" sz="1200" dirty="0">
                <a:solidFill>
                  <a:srgbClr val="2D3748"/>
                </a:solidFill>
              </a:rPr>
              <a:t> Sudden breathlessness.</a:t>
            </a:r>
            <a:endParaRPr lang="en-US" sz="1200" dirty="0"/>
          </a:p>
        </p:txBody>
      </p:sp>
      <p:sp>
        <p:nvSpPr>
          <p:cNvPr id="75" name="Text 32"/>
          <p:cNvSpPr/>
          <p:nvPr/>
        </p:nvSpPr>
        <p:spPr>
          <a:xfrm>
            <a:off x="7863780" y="3193256"/>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Psychological Impact</a:t>
            </a:r>
            <a:endParaRPr lang="en-US" sz="1350" dirty="0"/>
          </a:p>
        </p:txBody>
      </p:sp>
      <p:sp>
        <p:nvSpPr>
          <p:cNvPr id="76" name="Text 33"/>
          <p:cNvSpPr/>
          <p:nvPr/>
        </p:nvSpPr>
        <p:spPr>
          <a:xfrm>
            <a:off x="7720905" y="3659981"/>
            <a:ext cx="3813870" cy="9144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Sense of Impending Doom</a:t>
            </a:r>
            <a:r>
              <a:rPr lang="en-US" sz="1200" dirty="0">
                <a:solidFill>
                  <a:srgbClr val="2D3748"/>
                </a:solidFill>
              </a:rPr>
              <a:t>
Known as </a:t>
            </a:r>
            <a:r>
              <a:rPr lang="en-US" sz="1200" b="1" i="1" dirty="0">
                <a:solidFill>
                  <a:srgbClr val="C53030"/>
                </a:solidFill>
              </a:rPr>
              <a:t>Angor Animi</a:t>
            </a:r>
            <a:r>
              <a:rPr lang="en-US" sz="1200" dirty="0">
                <a:solidFill>
                  <a:srgbClr val="2D3748"/>
                </a:solidFill>
              </a:rPr>
              <a:t>. Patients often express a genuine conviction that they are about to die. This is a high-specificity red flag for acute MI.</a:t>
            </a:r>
            <a:endParaRPr lang="en-US" sz="1200" dirty="0"/>
          </a:p>
        </p:txBody>
      </p:sp>
      <p:sp>
        <p:nvSpPr>
          <p:cNvPr id="77" name="Text 34"/>
          <p:cNvSpPr/>
          <p:nvPr/>
        </p:nvSpPr>
        <p:spPr>
          <a:xfrm>
            <a:off x="7863780" y="5203031"/>
            <a:ext cx="4099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975A16"/>
                </a:solidFill>
              </a:rPr>
              <a:t>GP Pearl</a:t>
            </a:r>
            <a:endParaRPr lang="en-US" sz="1350" dirty="0"/>
          </a:p>
        </p:txBody>
      </p:sp>
      <p:sp>
        <p:nvSpPr>
          <p:cNvPr id="78" name="Text 35"/>
          <p:cNvSpPr/>
          <p:nvPr/>
        </p:nvSpPr>
        <p:spPr>
          <a:xfrm>
            <a:off x="7578030" y="5555456"/>
            <a:ext cx="4099620" cy="642938"/>
          </a:xfrm>
          <a:prstGeom prst="rect">
            <a:avLst/>
          </a:prstGeom>
          <a:noFill/>
          <a:ln/>
        </p:spPr>
        <p:txBody>
          <a:bodyPr vert="horz" wrap="square" lIns="0" tIns="0" rIns="0" bIns="0" rtlCol="0" anchor="ctr"/>
          <a:lstStyle/>
          <a:p>
            <a:pPr marL="0" indent="0">
              <a:lnSpc>
                <a:spcPts val="1688"/>
              </a:lnSpc>
              <a:buNone/>
            </a:pPr>
            <a:r>
              <a:rPr lang="en-US" sz="1125" dirty="0">
                <a:solidFill>
                  <a:srgbClr val="744210"/>
                </a:solidFill>
              </a:rPr>
              <a:t>If a patient describes "indigestion" that isn't relieved by antacids and is accompanied by sweating, assume MI until proven otherwise.</a:t>
            </a:r>
            <a:endParaRPr lang="en-US" sz="112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52400"/>
            <a:ext cx="11620500" cy="733425"/>
          </a:xfrm>
          <a:prstGeom prst="rect">
            <a:avLst/>
          </a:prstGeom>
        </p:spPr>
      </p:pic>
      <p:pic>
        <p:nvPicPr>
          <p:cNvPr id="5" name="Image 3" descr="preencoded.png"/>
          <p:cNvPicPr>
            <a:picLocks noChangeAspect="1"/>
          </p:cNvPicPr>
          <p:nvPr/>
        </p:nvPicPr>
        <p:blipFill>
          <a:blip r:embed="rId5"/>
          <a:stretch>
            <a:fillRect/>
          </a:stretch>
        </p:blipFill>
        <p:spPr>
          <a:xfrm>
            <a:off x="285750" y="1327696"/>
            <a:ext cx="5695950" cy="2260253"/>
          </a:xfrm>
          <a:prstGeom prst="rect">
            <a:avLst/>
          </a:prstGeom>
        </p:spPr>
      </p:pic>
      <p:pic>
        <p:nvPicPr>
          <p:cNvPr id="6" name="Image 4" descr="preencoded.png"/>
          <p:cNvPicPr>
            <a:picLocks noChangeAspect="1"/>
          </p:cNvPicPr>
          <p:nvPr/>
        </p:nvPicPr>
        <p:blipFill>
          <a:blip r:embed="rId6"/>
          <a:stretch>
            <a:fillRect/>
          </a:stretch>
        </p:blipFill>
        <p:spPr>
          <a:xfrm>
            <a:off x="514350" y="1657648"/>
            <a:ext cx="5238750" cy="533400"/>
          </a:xfrm>
          <a:prstGeom prst="rect">
            <a:avLst/>
          </a:prstGeom>
        </p:spPr>
      </p:pic>
      <p:pic>
        <p:nvPicPr>
          <p:cNvPr id="7" name="Image 5" descr="preencoded.png"/>
          <p:cNvPicPr>
            <a:picLocks noChangeAspect="1"/>
          </p:cNvPicPr>
          <p:nvPr/>
        </p:nvPicPr>
        <p:blipFill>
          <a:blip r:embed="rId7"/>
          <a:stretch>
            <a:fillRect/>
          </a:stretch>
        </p:blipFill>
        <p:spPr>
          <a:xfrm>
            <a:off x="514350" y="1657648"/>
            <a:ext cx="457200" cy="457200"/>
          </a:xfrm>
          <a:prstGeom prst="rect">
            <a:avLst/>
          </a:prstGeom>
        </p:spPr>
      </p:pic>
      <p:pic>
        <p:nvPicPr>
          <p:cNvPr id="8" name="Image 6" descr="preencoded.png"/>
          <p:cNvPicPr>
            <a:picLocks noChangeAspect="1"/>
          </p:cNvPicPr>
          <p:nvPr/>
        </p:nvPicPr>
        <p:blipFill>
          <a:blip r:embed="rId8"/>
          <a:stretch>
            <a:fillRect/>
          </a:stretch>
        </p:blipFill>
        <p:spPr>
          <a:xfrm>
            <a:off x="647700" y="1808708"/>
            <a:ext cx="190500" cy="155079"/>
          </a:xfrm>
          <a:prstGeom prst="rect">
            <a:avLst/>
          </a:prstGeom>
        </p:spPr>
      </p:pic>
      <p:pic>
        <p:nvPicPr>
          <p:cNvPr id="9" name="Image 7" descr="preencoded.png"/>
          <p:cNvPicPr>
            <a:picLocks noChangeAspect="1"/>
          </p:cNvPicPr>
          <p:nvPr/>
        </p:nvPicPr>
        <p:blipFill>
          <a:blip r:embed="rId9"/>
          <a:stretch>
            <a:fillRect/>
          </a:stretch>
        </p:blipFill>
        <p:spPr>
          <a:xfrm>
            <a:off x="514350" y="2381548"/>
            <a:ext cx="142875" cy="114300"/>
          </a:xfrm>
          <a:prstGeom prst="rect">
            <a:avLst/>
          </a:prstGeom>
        </p:spPr>
      </p:pic>
      <p:pic>
        <p:nvPicPr>
          <p:cNvPr id="10" name="Image 8" descr="preencoded.png"/>
          <p:cNvPicPr>
            <a:picLocks noChangeAspect="1"/>
          </p:cNvPicPr>
          <p:nvPr/>
        </p:nvPicPr>
        <p:blipFill>
          <a:blip r:embed="rId9"/>
          <a:stretch>
            <a:fillRect/>
          </a:stretch>
        </p:blipFill>
        <p:spPr>
          <a:xfrm>
            <a:off x="514350" y="2686348"/>
            <a:ext cx="142875" cy="114300"/>
          </a:xfrm>
          <a:prstGeom prst="rect">
            <a:avLst/>
          </a:prstGeom>
        </p:spPr>
      </p:pic>
      <p:pic>
        <p:nvPicPr>
          <p:cNvPr id="11" name="Image 9" descr="preencoded.png"/>
          <p:cNvPicPr>
            <a:picLocks noChangeAspect="1"/>
          </p:cNvPicPr>
          <p:nvPr/>
        </p:nvPicPr>
        <p:blipFill>
          <a:blip r:embed="rId9"/>
          <a:stretch>
            <a:fillRect/>
          </a:stretch>
        </p:blipFill>
        <p:spPr>
          <a:xfrm>
            <a:off x="514350" y="2991148"/>
            <a:ext cx="142875" cy="114300"/>
          </a:xfrm>
          <a:prstGeom prst="rect">
            <a:avLst/>
          </a:prstGeom>
        </p:spPr>
      </p:pic>
      <p:pic>
        <p:nvPicPr>
          <p:cNvPr id="12" name="Image 10" descr="preencoded.png"/>
          <p:cNvPicPr>
            <a:picLocks noChangeAspect="1"/>
          </p:cNvPicPr>
          <p:nvPr/>
        </p:nvPicPr>
        <p:blipFill>
          <a:blip r:embed="rId5"/>
          <a:stretch>
            <a:fillRect/>
          </a:stretch>
        </p:blipFill>
        <p:spPr>
          <a:xfrm>
            <a:off x="6210300" y="1327696"/>
            <a:ext cx="5695950" cy="2260253"/>
          </a:xfrm>
          <a:prstGeom prst="rect">
            <a:avLst/>
          </a:prstGeom>
        </p:spPr>
      </p:pic>
      <p:pic>
        <p:nvPicPr>
          <p:cNvPr id="13" name="Image 11" descr="preencoded.png"/>
          <p:cNvPicPr>
            <a:picLocks noChangeAspect="1"/>
          </p:cNvPicPr>
          <p:nvPr/>
        </p:nvPicPr>
        <p:blipFill>
          <a:blip r:embed="rId6"/>
          <a:stretch>
            <a:fillRect/>
          </a:stretch>
        </p:blipFill>
        <p:spPr>
          <a:xfrm>
            <a:off x="6438900" y="1657648"/>
            <a:ext cx="5238750" cy="533400"/>
          </a:xfrm>
          <a:prstGeom prst="rect">
            <a:avLst/>
          </a:prstGeom>
        </p:spPr>
      </p:pic>
      <p:pic>
        <p:nvPicPr>
          <p:cNvPr id="14" name="Image 12" descr="preencoded.png"/>
          <p:cNvPicPr>
            <a:picLocks noChangeAspect="1"/>
          </p:cNvPicPr>
          <p:nvPr/>
        </p:nvPicPr>
        <p:blipFill>
          <a:blip r:embed="rId10"/>
          <a:stretch>
            <a:fillRect/>
          </a:stretch>
        </p:blipFill>
        <p:spPr>
          <a:xfrm>
            <a:off x="6438900" y="1657648"/>
            <a:ext cx="457200" cy="457200"/>
          </a:xfrm>
          <a:prstGeom prst="rect">
            <a:avLst/>
          </a:prstGeom>
        </p:spPr>
      </p:pic>
      <p:pic>
        <p:nvPicPr>
          <p:cNvPr id="15" name="Image 13" descr="preencoded.png"/>
          <p:cNvPicPr>
            <a:picLocks noChangeAspect="1"/>
          </p:cNvPicPr>
          <p:nvPr/>
        </p:nvPicPr>
        <p:blipFill>
          <a:blip r:embed="rId11"/>
          <a:stretch>
            <a:fillRect/>
          </a:stretch>
        </p:blipFill>
        <p:spPr>
          <a:xfrm>
            <a:off x="6572250" y="1808708"/>
            <a:ext cx="190500" cy="155079"/>
          </a:xfrm>
          <a:prstGeom prst="rect">
            <a:avLst/>
          </a:prstGeom>
        </p:spPr>
      </p:pic>
      <p:pic>
        <p:nvPicPr>
          <p:cNvPr id="16" name="Image 14" descr="preencoded.png"/>
          <p:cNvPicPr>
            <a:picLocks noChangeAspect="1"/>
          </p:cNvPicPr>
          <p:nvPr/>
        </p:nvPicPr>
        <p:blipFill>
          <a:blip r:embed="rId9"/>
          <a:stretch>
            <a:fillRect/>
          </a:stretch>
        </p:blipFill>
        <p:spPr>
          <a:xfrm>
            <a:off x="6438900" y="2381548"/>
            <a:ext cx="142875" cy="114300"/>
          </a:xfrm>
          <a:prstGeom prst="rect">
            <a:avLst/>
          </a:prstGeom>
        </p:spPr>
      </p:pic>
      <p:pic>
        <p:nvPicPr>
          <p:cNvPr id="17" name="Image 15" descr="preencoded.png"/>
          <p:cNvPicPr>
            <a:picLocks noChangeAspect="1"/>
          </p:cNvPicPr>
          <p:nvPr/>
        </p:nvPicPr>
        <p:blipFill>
          <a:blip r:embed="rId9"/>
          <a:stretch>
            <a:fillRect/>
          </a:stretch>
        </p:blipFill>
        <p:spPr>
          <a:xfrm>
            <a:off x="6438900" y="2686348"/>
            <a:ext cx="142875" cy="114300"/>
          </a:xfrm>
          <a:prstGeom prst="rect">
            <a:avLst/>
          </a:prstGeom>
        </p:spPr>
      </p:pic>
      <p:pic>
        <p:nvPicPr>
          <p:cNvPr id="18" name="Image 16" descr="preencoded.png"/>
          <p:cNvPicPr>
            <a:picLocks noChangeAspect="1"/>
          </p:cNvPicPr>
          <p:nvPr/>
        </p:nvPicPr>
        <p:blipFill>
          <a:blip r:embed="rId9"/>
          <a:stretch>
            <a:fillRect/>
          </a:stretch>
        </p:blipFill>
        <p:spPr>
          <a:xfrm>
            <a:off x="6438900" y="2991148"/>
            <a:ext cx="142875" cy="114300"/>
          </a:xfrm>
          <a:prstGeom prst="rect">
            <a:avLst/>
          </a:prstGeom>
        </p:spPr>
      </p:pic>
      <p:pic>
        <p:nvPicPr>
          <p:cNvPr id="19" name="Image 17" descr="preencoded.png"/>
          <p:cNvPicPr>
            <a:picLocks noChangeAspect="1"/>
          </p:cNvPicPr>
          <p:nvPr/>
        </p:nvPicPr>
        <p:blipFill>
          <a:blip r:embed="rId12"/>
          <a:stretch>
            <a:fillRect/>
          </a:stretch>
        </p:blipFill>
        <p:spPr>
          <a:xfrm>
            <a:off x="285750" y="3768923"/>
            <a:ext cx="5695950" cy="2260402"/>
          </a:xfrm>
          <a:prstGeom prst="rect">
            <a:avLst/>
          </a:prstGeom>
        </p:spPr>
      </p:pic>
      <p:pic>
        <p:nvPicPr>
          <p:cNvPr id="20" name="Image 18" descr="preencoded.png"/>
          <p:cNvPicPr>
            <a:picLocks noChangeAspect="1"/>
          </p:cNvPicPr>
          <p:nvPr/>
        </p:nvPicPr>
        <p:blipFill>
          <a:blip r:embed="rId13"/>
          <a:stretch>
            <a:fillRect/>
          </a:stretch>
        </p:blipFill>
        <p:spPr>
          <a:xfrm>
            <a:off x="514350" y="4099024"/>
            <a:ext cx="5238750" cy="533400"/>
          </a:xfrm>
          <a:prstGeom prst="rect">
            <a:avLst/>
          </a:prstGeom>
        </p:spPr>
      </p:pic>
      <p:pic>
        <p:nvPicPr>
          <p:cNvPr id="21" name="Image 19" descr="preencoded.png"/>
          <p:cNvPicPr>
            <a:picLocks noChangeAspect="1"/>
          </p:cNvPicPr>
          <p:nvPr/>
        </p:nvPicPr>
        <p:blipFill>
          <a:blip r:embed="rId14"/>
          <a:stretch>
            <a:fillRect/>
          </a:stretch>
        </p:blipFill>
        <p:spPr>
          <a:xfrm>
            <a:off x="514350" y="4099024"/>
            <a:ext cx="457200" cy="457200"/>
          </a:xfrm>
          <a:prstGeom prst="rect">
            <a:avLst/>
          </a:prstGeom>
        </p:spPr>
      </p:pic>
      <p:pic>
        <p:nvPicPr>
          <p:cNvPr id="22" name="Image 20" descr="preencoded.png"/>
          <p:cNvPicPr>
            <a:picLocks noChangeAspect="1"/>
          </p:cNvPicPr>
          <p:nvPr/>
        </p:nvPicPr>
        <p:blipFill>
          <a:blip r:embed="rId15"/>
          <a:stretch>
            <a:fillRect/>
          </a:stretch>
        </p:blipFill>
        <p:spPr>
          <a:xfrm>
            <a:off x="647700" y="4250085"/>
            <a:ext cx="190500" cy="155079"/>
          </a:xfrm>
          <a:prstGeom prst="rect">
            <a:avLst/>
          </a:prstGeom>
        </p:spPr>
      </p:pic>
      <p:pic>
        <p:nvPicPr>
          <p:cNvPr id="23" name="Image 21" descr="preencoded.png"/>
          <p:cNvPicPr>
            <a:picLocks noChangeAspect="1"/>
          </p:cNvPicPr>
          <p:nvPr/>
        </p:nvPicPr>
        <p:blipFill>
          <a:blip r:embed="rId16"/>
          <a:stretch>
            <a:fillRect/>
          </a:stretch>
        </p:blipFill>
        <p:spPr>
          <a:xfrm>
            <a:off x="514350" y="4822924"/>
            <a:ext cx="142875" cy="114300"/>
          </a:xfrm>
          <a:prstGeom prst="rect">
            <a:avLst/>
          </a:prstGeom>
        </p:spPr>
      </p:pic>
      <p:pic>
        <p:nvPicPr>
          <p:cNvPr id="24" name="Image 22" descr="preencoded.png"/>
          <p:cNvPicPr>
            <a:picLocks noChangeAspect="1"/>
          </p:cNvPicPr>
          <p:nvPr/>
        </p:nvPicPr>
        <p:blipFill>
          <a:blip r:embed="rId16"/>
          <a:stretch>
            <a:fillRect/>
          </a:stretch>
        </p:blipFill>
        <p:spPr>
          <a:xfrm>
            <a:off x="514350" y="5127724"/>
            <a:ext cx="142875" cy="114300"/>
          </a:xfrm>
          <a:prstGeom prst="rect">
            <a:avLst/>
          </a:prstGeom>
        </p:spPr>
      </p:pic>
      <p:pic>
        <p:nvPicPr>
          <p:cNvPr id="25" name="Image 23" descr="preencoded.png"/>
          <p:cNvPicPr>
            <a:picLocks noChangeAspect="1"/>
          </p:cNvPicPr>
          <p:nvPr/>
        </p:nvPicPr>
        <p:blipFill>
          <a:blip r:embed="rId16"/>
          <a:stretch>
            <a:fillRect/>
          </a:stretch>
        </p:blipFill>
        <p:spPr>
          <a:xfrm>
            <a:off x="514350" y="5432524"/>
            <a:ext cx="142875" cy="114300"/>
          </a:xfrm>
          <a:prstGeom prst="rect">
            <a:avLst/>
          </a:prstGeom>
        </p:spPr>
      </p:pic>
      <p:pic>
        <p:nvPicPr>
          <p:cNvPr id="26" name="Image 24" descr="preencoded.png"/>
          <p:cNvPicPr>
            <a:picLocks noChangeAspect="1"/>
          </p:cNvPicPr>
          <p:nvPr/>
        </p:nvPicPr>
        <p:blipFill>
          <a:blip r:embed="rId12"/>
          <a:stretch>
            <a:fillRect/>
          </a:stretch>
        </p:blipFill>
        <p:spPr>
          <a:xfrm>
            <a:off x="6210300" y="3768923"/>
            <a:ext cx="5695950" cy="2260402"/>
          </a:xfrm>
          <a:prstGeom prst="rect">
            <a:avLst/>
          </a:prstGeom>
        </p:spPr>
      </p:pic>
      <p:pic>
        <p:nvPicPr>
          <p:cNvPr id="27" name="Image 25" descr="preencoded.png"/>
          <p:cNvPicPr>
            <a:picLocks noChangeAspect="1"/>
          </p:cNvPicPr>
          <p:nvPr/>
        </p:nvPicPr>
        <p:blipFill>
          <a:blip r:embed="rId13"/>
          <a:stretch>
            <a:fillRect/>
          </a:stretch>
        </p:blipFill>
        <p:spPr>
          <a:xfrm>
            <a:off x="6438900" y="4099024"/>
            <a:ext cx="5238750" cy="533400"/>
          </a:xfrm>
          <a:prstGeom prst="rect">
            <a:avLst/>
          </a:prstGeom>
        </p:spPr>
      </p:pic>
      <p:pic>
        <p:nvPicPr>
          <p:cNvPr id="28" name="Image 26" descr="preencoded.png"/>
          <p:cNvPicPr>
            <a:picLocks noChangeAspect="1"/>
          </p:cNvPicPr>
          <p:nvPr/>
        </p:nvPicPr>
        <p:blipFill>
          <a:blip r:embed="rId17"/>
          <a:stretch>
            <a:fillRect/>
          </a:stretch>
        </p:blipFill>
        <p:spPr>
          <a:xfrm>
            <a:off x="6438900" y="4099024"/>
            <a:ext cx="457200" cy="457200"/>
          </a:xfrm>
          <a:prstGeom prst="rect">
            <a:avLst/>
          </a:prstGeom>
        </p:spPr>
      </p:pic>
      <p:pic>
        <p:nvPicPr>
          <p:cNvPr id="29" name="Image 27" descr="preencoded.png"/>
          <p:cNvPicPr>
            <a:picLocks noChangeAspect="1"/>
          </p:cNvPicPr>
          <p:nvPr/>
        </p:nvPicPr>
        <p:blipFill>
          <a:blip r:embed="rId18"/>
          <a:stretch>
            <a:fillRect/>
          </a:stretch>
        </p:blipFill>
        <p:spPr>
          <a:xfrm>
            <a:off x="6572250" y="4250085"/>
            <a:ext cx="190500" cy="155079"/>
          </a:xfrm>
          <a:prstGeom prst="rect">
            <a:avLst/>
          </a:prstGeom>
        </p:spPr>
      </p:pic>
      <p:pic>
        <p:nvPicPr>
          <p:cNvPr id="30" name="Image 28" descr="preencoded.png"/>
          <p:cNvPicPr>
            <a:picLocks noChangeAspect="1"/>
          </p:cNvPicPr>
          <p:nvPr/>
        </p:nvPicPr>
        <p:blipFill>
          <a:blip r:embed="rId16"/>
          <a:stretch>
            <a:fillRect/>
          </a:stretch>
        </p:blipFill>
        <p:spPr>
          <a:xfrm>
            <a:off x="6438900" y="4822924"/>
            <a:ext cx="142875" cy="114300"/>
          </a:xfrm>
          <a:prstGeom prst="rect">
            <a:avLst/>
          </a:prstGeom>
        </p:spPr>
      </p:pic>
      <p:pic>
        <p:nvPicPr>
          <p:cNvPr id="31" name="Image 29" descr="preencoded.png"/>
          <p:cNvPicPr>
            <a:picLocks noChangeAspect="1"/>
          </p:cNvPicPr>
          <p:nvPr/>
        </p:nvPicPr>
        <p:blipFill>
          <a:blip r:embed="rId16"/>
          <a:stretch>
            <a:fillRect/>
          </a:stretch>
        </p:blipFill>
        <p:spPr>
          <a:xfrm>
            <a:off x="6438900" y="5127724"/>
            <a:ext cx="142875" cy="114300"/>
          </a:xfrm>
          <a:prstGeom prst="rect">
            <a:avLst/>
          </a:prstGeom>
        </p:spPr>
      </p:pic>
      <p:pic>
        <p:nvPicPr>
          <p:cNvPr id="32" name="Image 30" descr="preencoded.png"/>
          <p:cNvPicPr>
            <a:picLocks noChangeAspect="1"/>
          </p:cNvPicPr>
          <p:nvPr/>
        </p:nvPicPr>
        <p:blipFill>
          <a:blip r:embed="rId16"/>
          <a:stretch>
            <a:fillRect/>
          </a:stretch>
        </p:blipFill>
        <p:spPr>
          <a:xfrm>
            <a:off x="6438900" y="5432524"/>
            <a:ext cx="142875" cy="114300"/>
          </a:xfrm>
          <a:prstGeom prst="rect">
            <a:avLst/>
          </a:prstGeom>
        </p:spPr>
      </p:pic>
      <p:pic>
        <p:nvPicPr>
          <p:cNvPr id="33" name="Image 31" descr="preencoded.png"/>
          <p:cNvPicPr>
            <a:picLocks noChangeAspect="1"/>
          </p:cNvPicPr>
          <p:nvPr/>
        </p:nvPicPr>
        <p:blipFill>
          <a:blip r:embed="rId19"/>
          <a:stretch>
            <a:fillRect/>
          </a:stretch>
        </p:blipFill>
        <p:spPr>
          <a:xfrm>
            <a:off x="285750" y="6257925"/>
            <a:ext cx="11620500" cy="447675"/>
          </a:xfrm>
          <a:prstGeom prst="rect">
            <a:avLst/>
          </a:prstGeom>
        </p:spPr>
      </p:pic>
      <p:pic>
        <p:nvPicPr>
          <p:cNvPr id="34" name="Image 32" descr="preencoded.png"/>
          <p:cNvPicPr>
            <a:picLocks noChangeAspect="1"/>
          </p:cNvPicPr>
          <p:nvPr/>
        </p:nvPicPr>
        <p:blipFill>
          <a:blip r:embed="rId20"/>
          <a:stretch>
            <a:fillRect/>
          </a:stretch>
        </p:blipFill>
        <p:spPr>
          <a:xfrm>
            <a:off x="476250" y="6401246"/>
            <a:ext cx="214313" cy="175320"/>
          </a:xfrm>
          <a:prstGeom prst="rect">
            <a:avLst/>
          </a:prstGeom>
        </p:spPr>
      </p:pic>
      <p:sp>
        <p:nvSpPr>
          <p:cNvPr id="35" name="Text 0"/>
          <p:cNvSpPr/>
          <p:nvPr/>
        </p:nvSpPr>
        <p:spPr>
          <a:xfrm>
            <a:off x="514350" y="24765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36" name="Text 1"/>
          <p:cNvSpPr/>
          <p:nvPr/>
        </p:nvSpPr>
        <p:spPr>
          <a:xfrm>
            <a:off x="514350" y="447675"/>
            <a:ext cx="109728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Atypical Presentations: High-Risk Groups</a:t>
            </a:r>
            <a:endParaRPr lang="en-US" sz="1800" dirty="0"/>
          </a:p>
        </p:txBody>
      </p:sp>
      <p:sp>
        <p:nvSpPr>
          <p:cNvPr id="37" name="Text 2"/>
          <p:cNvSpPr/>
          <p:nvPr/>
        </p:nvSpPr>
        <p:spPr>
          <a:xfrm>
            <a:off x="285750" y="962025"/>
            <a:ext cx="11906250" cy="213271"/>
          </a:xfrm>
          <a:prstGeom prst="rect">
            <a:avLst/>
          </a:prstGeom>
          <a:noFill/>
          <a:ln/>
        </p:spPr>
        <p:txBody>
          <a:bodyPr vert="horz" wrap="square" lIns="0" tIns="0" rIns="0" bIns="0" rtlCol="0" anchor="ctr"/>
          <a:lstStyle/>
          <a:p>
            <a:pPr marL="0" indent="0">
              <a:lnSpc>
                <a:spcPts val="1680"/>
              </a:lnSpc>
              <a:buNone/>
            </a:pPr>
            <a:r>
              <a:rPr lang="en-US" sz="1200" dirty="0">
                <a:solidFill>
                  <a:srgbClr val="4A5568"/>
                </a:solidFill>
              </a:rPr>
              <a:t>Recognizing non-classic symptoms in women, diabetics (silent MI), the elderly, and late presentations in South Asian patients.</a:t>
            </a:r>
            <a:endParaRPr lang="en-US" sz="1200" dirty="0"/>
          </a:p>
        </p:txBody>
      </p:sp>
      <p:sp>
        <p:nvSpPr>
          <p:cNvPr id="38" name="Text 3"/>
          <p:cNvSpPr/>
          <p:nvPr/>
        </p:nvSpPr>
        <p:spPr>
          <a:xfrm>
            <a:off x="1114425" y="1743373"/>
            <a:ext cx="1143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Women</a:t>
            </a:r>
            <a:endParaRPr lang="en-US" sz="1500" dirty="0"/>
          </a:p>
        </p:txBody>
      </p:sp>
      <p:sp>
        <p:nvSpPr>
          <p:cNvPr id="39" name="Text 4"/>
          <p:cNvSpPr/>
          <p:nvPr/>
        </p:nvSpPr>
        <p:spPr>
          <a:xfrm>
            <a:off x="752475" y="2343448"/>
            <a:ext cx="9875520" cy="22860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More likely to present with </a:t>
            </a:r>
            <a:r>
              <a:rPr lang="en-US" sz="1200" b="1" dirty="0">
                <a:solidFill>
                  <a:srgbClr val="C53030"/>
                </a:solidFill>
              </a:rPr>
              <a:t>breathlessness and nausea</a:t>
            </a:r>
            <a:r>
              <a:rPr lang="en-US" sz="1200" dirty="0">
                <a:solidFill>
                  <a:srgbClr val="2D3748"/>
                </a:solidFill>
              </a:rPr>
              <a:t>.</a:t>
            </a:r>
            <a:endParaRPr lang="en-US" sz="1200" dirty="0"/>
          </a:p>
        </p:txBody>
      </p:sp>
      <p:sp>
        <p:nvSpPr>
          <p:cNvPr id="40" name="Text 5"/>
          <p:cNvSpPr/>
          <p:nvPr/>
        </p:nvSpPr>
        <p:spPr>
          <a:xfrm>
            <a:off x="752475" y="2648248"/>
            <a:ext cx="11439525" cy="22860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Often report back or jaw pain WITHOUT classic crushing chest pain.</a:t>
            </a:r>
            <a:endParaRPr lang="en-US" sz="1200" dirty="0"/>
          </a:p>
        </p:txBody>
      </p:sp>
      <p:sp>
        <p:nvSpPr>
          <p:cNvPr id="41" name="Text 6"/>
          <p:cNvSpPr/>
          <p:nvPr/>
        </p:nvSpPr>
        <p:spPr>
          <a:xfrm>
            <a:off x="752475" y="2953048"/>
            <a:ext cx="10241280" cy="22860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Symptoms frequently dismissed as anxiety or indigestion.</a:t>
            </a:r>
            <a:endParaRPr lang="en-US" sz="1200" dirty="0"/>
          </a:p>
        </p:txBody>
      </p:sp>
      <p:sp>
        <p:nvSpPr>
          <p:cNvPr id="42" name="Text 7"/>
          <p:cNvSpPr/>
          <p:nvPr/>
        </p:nvSpPr>
        <p:spPr>
          <a:xfrm>
            <a:off x="7038975" y="1743373"/>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Diabetics (Silent MI)</a:t>
            </a:r>
            <a:endParaRPr lang="en-US" sz="1500" dirty="0"/>
          </a:p>
        </p:txBody>
      </p:sp>
      <p:sp>
        <p:nvSpPr>
          <p:cNvPr id="43" name="Text 8"/>
          <p:cNvSpPr/>
          <p:nvPr/>
        </p:nvSpPr>
        <p:spPr>
          <a:xfrm>
            <a:off x="6677025" y="2343448"/>
            <a:ext cx="55149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53030"/>
                </a:solidFill>
              </a:rPr>
              <a:t>Autonomic Neuropathy</a:t>
            </a:r>
            <a:r>
              <a:rPr lang="en-US" sz="1200" dirty="0">
                <a:solidFill>
                  <a:srgbClr val="2D3748"/>
                </a:solidFill>
              </a:rPr>
              <a:t> masks pain perception.</a:t>
            </a:r>
            <a:endParaRPr lang="en-US" sz="1200" dirty="0"/>
          </a:p>
        </p:txBody>
      </p:sp>
      <p:sp>
        <p:nvSpPr>
          <p:cNvPr id="44" name="Text 9"/>
          <p:cNvSpPr/>
          <p:nvPr/>
        </p:nvSpPr>
        <p:spPr>
          <a:xfrm>
            <a:off x="6677025" y="2648248"/>
            <a:ext cx="5514975" cy="22860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Presentation: Sudden collapse or unexplained breathlessness.</a:t>
            </a:r>
            <a:endParaRPr lang="en-US" sz="1200" dirty="0"/>
          </a:p>
        </p:txBody>
      </p:sp>
      <p:sp>
        <p:nvSpPr>
          <p:cNvPr id="45" name="Text 10"/>
          <p:cNvSpPr/>
          <p:nvPr/>
        </p:nvSpPr>
        <p:spPr>
          <a:xfrm>
            <a:off x="6677025" y="2953048"/>
            <a:ext cx="5514975" cy="22860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May present as acute pulmonary oedema (heart failure).</a:t>
            </a:r>
            <a:endParaRPr lang="en-US" sz="1200" dirty="0"/>
          </a:p>
        </p:txBody>
      </p:sp>
      <p:sp>
        <p:nvSpPr>
          <p:cNvPr id="46" name="Text 11"/>
          <p:cNvSpPr/>
          <p:nvPr/>
        </p:nvSpPr>
        <p:spPr>
          <a:xfrm>
            <a:off x="1114425" y="4184749"/>
            <a:ext cx="2514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The Elderly</a:t>
            </a:r>
            <a:endParaRPr lang="en-US" sz="1500" dirty="0"/>
          </a:p>
        </p:txBody>
      </p:sp>
      <p:sp>
        <p:nvSpPr>
          <p:cNvPr id="47" name="Text 12"/>
          <p:cNvSpPr/>
          <p:nvPr/>
        </p:nvSpPr>
        <p:spPr>
          <a:xfrm>
            <a:off x="752475" y="4784824"/>
            <a:ext cx="85953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53030"/>
                </a:solidFill>
              </a:rPr>
              <a:t>Falls and Confusion</a:t>
            </a:r>
            <a:r>
              <a:rPr lang="en-US" sz="1200" dirty="0">
                <a:solidFill>
                  <a:srgbClr val="2D3748"/>
                </a:solidFill>
              </a:rPr>
              <a:t> (Delirium) are common cues.</a:t>
            </a:r>
            <a:endParaRPr lang="en-US" sz="1200" dirty="0"/>
          </a:p>
        </p:txBody>
      </p:sp>
      <p:sp>
        <p:nvSpPr>
          <p:cNvPr id="48" name="Text 13"/>
          <p:cNvSpPr/>
          <p:nvPr/>
        </p:nvSpPr>
        <p:spPr>
          <a:xfrm>
            <a:off x="752475" y="5089624"/>
            <a:ext cx="7315200" cy="22860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Syncope (fainting) or profound weakness.</a:t>
            </a:r>
            <a:endParaRPr lang="en-US" sz="1200" dirty="0"/>
          </a:p>
        </p:txBody>
      </p:sp>
      <p:sp>
        <p:nvSpPr>
          <p:cNvPr id="49" name="Text 14"/>
          <p:cNvSpPr/>
          <p:nvPr/>
        </p:nvSpPr>
        <p:spPr>
          <a:xfrm>
            <a:off x="752475" y="5394424"/>
            <a:ext cx="9326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Vague symptoms often attributed to general frailty.</a:t>
            </a:r>
            <a:endParaRPr lang="en-US" sz="1200" dirty="0"/>
          </a:p>
        </p:txBody>
      </p:sp>
      <p:sp>
        <p:nvSpPr>
          <p:cNvPr id="50" name="Text 15"/>
          <p:cNvSpPr/>
          <p:nvPr/>
        </p:nvSpPr>
        <p:spPr>
          <a:xfrm>
            <a:off x="7038975" y="4184749"/>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South Asian Ethnicity</a:t>
            </a:r>
            <a:endParaRPr lang="en-US" sz="1500" dirty="0"/>
          </a:p>
        </p:txBody>
      </p:sp>
      <p:sp>
        <p:nvSpPr>
          <p:cNvPr id="51" name="Text 16"/>
          <p:cNvSpPr/>
          <p:nvPr/>
        </p:nvSpPr>
        <p:spPr>
          <a:xfrm>
            <a:off x="6677025" y="4784824"/>
            <a:ext cx="55149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53030"/>
                </a:solidFill>
              </a:rPr>
              <a:t>70% less likely</a:t>
            </a:r>
            <a:r>
              <a:rPr lang="en-US" sz="1200" dirty="0">
                <a:solidFill>
                  <a:srgbClr val="2D3748"/>
                </a:solidFill>
              </a:rPr>
              <a:t> to present to A&amp;E within 3 hours.</a:t>
            </a:r>
            <a:endParaRPr lang="en-US" sz="1200" dirty="0"/>
          </a:p>
        </p:txBody>
      </p:sp>
      <p:sp>
        <p:nvSpPr>
          <p:cNvPr id="52" name="Text 17"/>
          <p:cNvSpPr/>
          <p:nvPr/>
        </p:nvSpPr>
        <p:spPr>
          <a:xfrm>
            <a:off x="6677025" y="5089624"/>
            <a:ext cx="5514975" cy="22860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Higher prevalence of central obesity and insulin resistance.</a:t>
            </a:r>
            <a:endParaRPr lang="en-US" sz="1200" dirty="0"/>
          </a:p>
        </p:txBody>
      </p:sp>
      <p:sp>
        <p:nvSpPr>
          <p:cNvPr id="53" name="Text 18"/>
          <p:cNvSpPr/>
          <p:nvPr/>
        </p:nvSpPr>
        <p:spPr>
          <a:xfrm>
            <a:off x="6677025" y="5394424"/>
            <a:ext cx="5514975" cy="22860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Cultural nuances and language barriers delay care-seeking.</a:t>
            </a:r>
            <a:endParaRPr lang="en-US" sz="1200" dirty="0"/>
          </a:p>
        </p:txBody>
      </p:sp>
      <p:sp>
        <p:nvSpPr>
          <p:cNvPr id="54" name="Text 19"/>
          <p:cNvSpPr/>
          <p:nvPr/>
        </p:nvSpPr>
        <p:spPr>
          <a:xfrm>
            <a:off x="833438" y="6381750"/>
            <a:ext cx="1135856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2400E"/>
                </a:solidFill>
              </a:rPr>
              <a:t>GP PEARL: Have a low threshold for 12-lead ECG in high-risk patients with "vague" symptoms. Do not wait for chest pain to act.</a:t>
            </a:r>
            <a:endParaRPr lang="en-US" sz="10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285750" y="152400"/>
            <a:ext cx="11620500" cy="733425"/>
          </a:xfrm>
          <a:prstGeom prst="rect">
            <a:avLst/>
          </a:prstGeom>
        </p:spPr>
      </p:pic>
      <p:pic>
        <p:nvPicPr>
          <p:cNvPr id="5" name="Image 3" descr="preencoded.png"/>
          <p:cNvPicPr>
            <a:picLocks noChangeAspect="1"/>
          </p:cNvPicPr>
          <p:nvPr/>
        </p:nvPicPr>
        <p:blipFill>
          <a:blip r:embed="rId6"/>
          <a:stretch>
            <a:fillRect/>
          </a:stretch>
        </p:blipFill>
        <p:spPr>
          <a:xfrm>
            <a:off x="285750" y="1038225"/>
            <a:ext cx="5695950" cy="2338388"/>
          </a:xfrm>
          <a:prstGeom prst="rect">
            <a:avLst/>
          </a:prstGeom>
        </p:spPr>
      </p:pic>
      <p:pic>
        <p:nvPicPr>
          <p:cNvPr id="6" name="Image 4" descr="preencoded.png"/>
          <p:cNvPicPr>
            <a:picLocks noChangeAspect="1"/>
          </p:cNvPicPr>
          <p:nvPr/>
        </p:nvPicPr>
        <p:blipFill>
          <a:blip r:embed="rId7"/>
          <a:stretch>
            <a:fillRect/>
          </a:stretch>
        </p:blipFill>
        <p:spPr>
          <a:xfrm>
            <a:off x="514350" y="1219200"/>
            <a:ext cx="571500" cy="571500"/>
          </a:xfrm>
          <a:prstGeom prst="rect">
            <a:avLst/>
          </a:prstGeom>
        </p:spPr>
      </p:pic>
      <p:pic>
        <p:nvPicPr>
          <p:cNvPr id="7" name="Image 5" descr="preencoded.png"/>
          <p:cNvPicPr>
            <a:picLocks noChangeAspect="1"/>
          </p:cNvPicPr>
          <p:nvPr/>
        </p:nvPicPr>
        <p:blipFill>
          <a:blip r:embed="rId8"/>
          <a:stretch>
            <a:fillRect/>
          </a:stretch>
        </p:blipFill>
        <p:spPr>
          <a:xfrm>
            <a:off x="704850" y="1428750"/>
            <a:ext cx="190500" cy="152400"/>
          </a:xfrm>
          <a:prstGeom prst="rect">
            <a:avLst/>
          </a:prstGeom>
        </p:spPr>
      </p:pic>
      <p:pic>
        <p:nvPicPr>
          <p:cNvPr id="8" name="Image 6" descr="preencoded.png"/>
          <p:cNvPicPr>
            <a:picLocks noChangeAspect="1"/>
          </p:cNvPicPr>
          <p:nvPr/>
        </p:nvPicPr>
        <p:blipFill>
          <a:blip r:embed="rId9"/>
          <a:stretch>
            <a:fillRect/>
          </a:stretch>
        </p:blipFill>
        <p:spPr>
          <a:xfrm>
            <a:off x="1276350" y="2714625"/>
            <a:ext cx="4476750" cy="314325"/>
          </a:xfrm>
          <a:prstGeom prst="rect">
            <a:avLst/>
          </a:prstGeom>
        </p:spPr>
      </p:pic>
      <p:pic>
        <p:nvPicPr>
          <p:cNvPr id="9" name="Image 7" descr="preencoded.png"/>
          <p:cNvPicPr>
            <a:picLocks noChangeAspect="1"/>
          </p:cNvPicPr>
          <p:nvPr/>
        </p:nvPicPr>
        <p:blipFill>
          <a:blip r:embed="rId10"/>
          <a:stretch>
            <a:fillRect/>
          </a:stretch>
        </p:blipFill>
        <p:spPr>
          <a:xfrm>
            <a:off x="1390650" y="2810768"/>
            <a:ext cx="166688" cy="137220"/>
          </a:xfrm>
          <a:prstGeom prst="rect">
            <a:avLst/>
          </a:prstGeom>
        </p:spPr>
      </p:pic>
      <p:pic>
        <p:nvPicPr>
          <p:cNvPr id="10" name="Image 8" descr="preencoded.png"/>
          <p:cNvPicPr>
            <a:picLocks noChangeAspect="1"/>
          </p:cNvPicPr>
          <p:nvPr/>
        </p:nvPicPr>
        <p:blipFill>
          <a:blip r:embed="rId6"/>
          <a:stretch>
            <a:fillRect/>
          </a:stretch>
        </p:blipFill>
        <p:spPr>
          <a:xfrm>
            <a:off x="6210300" y="1038225"/>
            <a:ext cx="5695950" cy="2338388"/>
          </a:xfrm>
          <a:prstGeom prst="rect">
            <a:avLst/>
          </a:prstGeom>
        </p:spPr>
      </p:pic>
      <p:pic>
        <p:nvPicPr>
          <p:cNvPr id="11" name="Image 9" descr="preencoded.png"/>
          <p:cNvPicPr>
            <a:picLocks noChangeAspect="1"/>
          </p:cNvPicPr>
          <p:nvPr/>
        </p:nvPicPr>
        <p:blipFill>
          <a:blip r:embed="rId11"/>
          <a:stretch>
            <a:fillRect/>
          </a:stretch>
        </p:blipFill>
        <p:spPr>
          <a:xfrm>
            <a:off x="6438900" y="1219200"/>
            <a:ext cx="571500" cy="571500"/>
          </a:xfrm>
          <a:prstGeom prst="rect">
            <a:avLst/>
          </a:prstGeom>
        </p:spPr>
      </p:pic>
      <p:pic>
        <p:nvPicPr>
          <p:cNvPr id="12" name="Image 10" descr="preencoded.png"/>
          <p:cNvPicPr>
            <a:picLocks noChangeAspect="1"/>
          </p:cNvPicPr>
          <p:nvPr/>
        </p:nvPicPr>
        <p:blipFill>
          <a:blip r:embed="rId12"/>
          <a:stretch>
            <a:fillRect/>
          </a:stretch>
        </p:blipFill>
        <p:spPr>
          <a:xfrm>
            <a:off x="6629400" y="1428750"/>
            <a:ext cx="190500" cy="152400"/>
          </a:xfrm>
          <a:prstGeom prst="rect">
            <a:avLst/>
          </a:prstGeom>
        </p:spPr>
      </p:pic>
      <p:pic>
        <p:nvPicPr>
          <p:cNvPr id="13" name="Image 11" descr="preencoded.png"/>
          <p:cNvPicPr>
            <a:picLocks noChangeAspect="1"/>
          </p:cNvPicPr>
          <p:nvPr/>
        </p:nvPicPr>
        <p:blipFill>
          <a:blip r:embed="rId13"/>
          <a:stretch>
            <a:fillRect/>
          </a:stretch>
        </p:blipFill>
        <p:spPr>
          <a:xfrm>
            <a:off x="7200900" y="2486025"/>
            <a:ext cx="4405461" cy="314325"/>
          </a:xfrm>
          <a:prstGeom prst="rect">
            <a:avLst/>
          </a:prstGeom>
        </p:spPr>
      </p:pic>
      <p:pic>
        <p:nvPicPr>
          <p:cNvPr id="14" name="Image 12" descr="preencoded.png"/>
          <p:cNvPicPr>
            <a:picLocks noChangeAspect="1"/>
          </p:cNvPicPr>
          <p:nvPr/>
        </p:nvPicPr>
        <p:blipFill>
          <a:blip r:embed="rId14"/>
          <a:stretch>
            <a:fillRect/>
          </a:stretch>
        </p:blipFill>
        <p:spPr>
          <a:xfrm>
            <a:off x="7315200" y="2582168"/>
            <a:ext cx="166688" cy="137220"/>
          </a:xfrm>
          <a:prstGeom prst="rect">
            <a:avLst/>
          </a:prstGeom>
        </p:spPr>
      </p:pic>
      <p:pic>
        <p:nvPicPr>
          <p:cNvPr id="15" name="Image 13" descr="preencoded.png"/>
          <p:cNvPicPr>
            <a:picLocks noChangeAspect="1"/>
          </p:cNvPicPr>
          <p:nvPr/>
        </p:nvPicPr>
        <p:blipFill>
          <a:blip r:embed="rId15"/>
          <a:stretch>
            <a:fillRect/>
          </a:stretch>
        </p:blipFill>
        <p:spPr>
          <a:xfrm>
            <a:off x="285750" y="3557588"/>
            <a:ext cx="5695950" cy="2338388"/>
          </a:xfrm>
          <a:prstGeom prst="rect">
            <a:avLst/>
          </a:prstGeom>
        </p:spPr>
      </p:pic>
      <p:pic>
        <p:nvPicPr>
          <p:cNvPr id="16" name="Image 14" descr="preencoded.png"/>
          <p:cNvPicPr>
            <a:picLocks noChangeAspect="1"/>
          </p:cNvPicPr>
          <p:nvPr/>
        </p:nvPicPr>
        <p:blipFill>
          <a:blip r:embed="rId16"/>
          <a:stretch>
            <a:fillRect/>
          </a:stretch>
        </p:blipFill>
        <p:spPr>
          <a:xfrm>
            <a:off x="514350" y="3738563"/>
            <a:ext cx="571500" cy="571500"/>
          </a:xfrm>
          <a:prstGeom prst="rect">
            <a:avLst/>
          </a:prstGeom>
        </p:spPr>
      </p:pic>
      <p:pic>
        <p:nvPicPr>
          <p:cNvPr id="17" name="Image 15" descr="preencoded.png"/>
          <p:cNvPicPr>
            <a:picLocks noChangeAspect="1"/>
          </p:cNvPicPr>
          <p:nvPr/>
        </p:nvPicPr>
        <p:blipFill>
          <a:blip r:embed="rId17"/>
          <a:stretch>
            <a:fillRect/>
          </a:stretch>
        </p:blipFill>
        <p:spPr>
          <a:xfrm>
            <a:off x="704850" y="3948112"/>
            <a:ext cx="190500" cy="152400"/>
          </a:xfrm>
          <a:prstGeom prst="rect">
            <a:avLst/>
          </a:prstGeom>
        </p:spPr>
      </p:pic>
      <p:pic>
        <p:nvPicPr>
          <p:cNvPr id="18" name="Image 16" descr="preencoded.png"/>
          <p:cNvPicPr>
            <a:picLocks noChangeAspect="1"/>
          </p:cNvPicPr>
          <p:nvPr/>
        </p:nvPicPr>
        <p:blipFill>
          <a:blip r:embed="rId15"/>
          <a:stretch>
            <a:fillRect/>
          </a:stretch>
        </p:blipFill>
        <p:spPr>
          <a:xfrm>
            <a:off x="6210300" y="3557588"/>
            <a:ext cx="5695950" cy="2338388"/>
          </a:xfrm>
          <a:prstGeom prst="rect">
            <a:avLst/>
          </a:prstGeom>
        </p:spPr>
      </p:pic>
      <p:pic>
        <p:nvPicPr>
          <p:cNvPr id="19" name="Image 17" descr="preencoded.png"/>
          <p:cNvPicPr>
            <a:picLocks noChangeAspect="1"/>
          </p:cNvPicPr>
          <p:nvPr/>
        </p:nvPicPr>
        <p:blipFill>
          <a:blip r:embed="rId18"/>
          <a:stretch>
            <a:fillRect/>
          </a:stretch>
        </p:blipFill>
        <p:spPr>
          <a:xfrm>
            <a:off x="6438900" y="3738563"/>
            <a:ext cx="571500" cy="571500"/>
          </a:xfrm>
          <a:prstGeom prst="rect">
            <a:avLst/>
          </a:prstGeom>
        </p:spPr>
      </p:pic>
      <p:pic>
        <p:nvPicPr>
          <p:cNvPr id="20" name="Image 18" descr="preencoded.png"/>
          <p:cNvPicPr>
            <a:picLocks noChangeAspect="1"/>
          </p:cNvPicPr>
          <p:nvPr/>
        </p:nvPicPr>
        <p:blipFill>
          <a:blip r:embed="rId19"/>
          <a:stretch>
            <a:fillRect/>
          </a:stretch>
        </p:blipFill>
        <p:spPr>
          <a:xfrm>
            <a:off x="6629400" y="3948112"/>
            <a:ext cx="190500" cy="152400"/>
          </a:xfrm>
          <a:prstGeom prst="rect">
            <a:avLst/>
          </a:prstGeom>
        </p:spPr>
      </p:pic>
      <p:pic>
        <p:nvPicPr>
          <p:cNvPr id="21" name="Image 19" descr="preencoded.png"/>
          <p:cNvPicPr>
            <a:picLocks noChangeAspect="1"/>
          </p:cNvPicPr>
          <p:nvPr/>
        </p:nvPicPr>
        <p:blipFill>
          <a:blip r:embed="rId20"/>
          <a:stretch>
            <a:fillRect/>
          </a:stretch>
        </p:blipFill>
        <p:spPr>
          <a:xfrm>
            <a:off x="7200900" y="5005388"/>
            <a:ext cx="4156770" cy="314325"/>
          </a:xfrm>
          <a:prstGeom prst="rect">
            <a:avLst/>
          </a:prstGeom>
        </p:spPr>
      </p:pic>
      <p:pic>
        <p:nvPicPr>
          <p:cNvPr id="22" name="Image 20" descr="preencoded.png"/>
          <p:cNvPicPr>
            <a:picLocks noChangeAspect="1"/>
          </p:cNvPicPr>
          <p:nvPr/>
        </p:nvPicPr>
        <p:blipFill>
          <a:blip r:embed="rId21"/>
          <a:stretch>
            <a:fillRect/>
          </a:stretch>
        </p:blipFill>
        <p:spPr>
          <a:xfrm>
            <a:off x="7315200" y="5101530"/>
            <a:ext cx="166688" cy="137220"/>
          </a:xfrm>
          <a:prstGeom prst="rect">
            <a:avLst/>
          </a:prstGeom>
        </p:spPr>
      </p:pic>
      <p:pic>
        <p:nvPicPr>
          <p:cNvPr id="23" name="Image 21" descr="preencoded.png"/>
          <p:cNvPicPr>
            <a:picLocks noChangeAspect="1"/>
          </p:cNvPicPr>
          <p:nvPr/>
        </p:nvPicPr>
        <p:blipFill>
          <a:blip r:embed="rId22"/>
          <a:stretch>
            <a:fillRect/>
          </a:stretch>
        </p:blipFill>
        <p:spPr>
          <a:xfrm>
            <a:off x="285750" y="6010275"/>
            <a:ext cx="11620500" cy="619125"/>
          </a:xfrm>
          <a:prstGeom prst="rect">
            <a:avLst/>
          </a:prstGeom>
        </p:spPr>
      </p:pic>
      <p:sp>
        <p:nvSpPr>
          <p:cNvPr id="24" name="Text 0"/>
          <p:cNvSpPr/>
          <p:nvPr/>
        </p:nvSpPr>
        <p:spPr>
          <a:xfrm>
            <a:off x="514350" y="24765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5" name="Text 1"/>
          <p:cNvSpPr/>
          <p:nvPr/>
        </p:nvSpPr>
        <p:spPr>
          <a:xfrm>
            <a:off x="514350" y="447675"/>
            <a:ext cx="98755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Red Flags Demanding Immediate Action</a:t>
            </a:r>
            <a:endParaRPr lang="en-US" sz="1800" dirty="0"/>
          </a:p>
        </p:txBody>
      </p:sp>
      <p:sp>
        <p:nvSpPr>
          <p:cNvPr id="26" name="Text 2"/>
          <p:cNvSpPr/>
          <p:nvPr/>
        </p:nvSpPr>
        <p:spPr>
          <a:xfrm>
            <a:off x="1276350" y="1219200"/>
            <a:ext cx="447675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C53030"/>
                </a:solidFill>
              </a:rPr>
              <a:t>PROLONGED REST PAIN</a:t>
            </a:r>
            <a:endParaRPr lang="en-US" sz="1500" dirty="0"/>
          </a:p>
        </p:txBody>
      </p:sp>
      <p:sp>
        <p:nvSpPr>
          <p:cNvPr id="27" name="Text 3"/>
          <p:cNvSpPr/>
          <p:nvPr/>
        </p:nvSpPr>
        <p:spPr>
          <a:xfrm>
            <a:off x="1276350" y="1562100"/>
            <a:ext cx="4476750" cy="457200"/>
          </a:xfrm>
          <a:prstGeom prst="rect">
            <a:avLst/>
          </a:prstGeom>
          <a:noFill/>
          <a:ln/>
        </p:spPr>
        <p:txBody>
          <a:bodyPr vert="horz" wrap="square" lIns="0" tIns="0" rIns="0" bIns="0" rtlCol="0" anchor="ctr"/>
          <a:lstStyle/>
          <a:p>
            <a:pPr marL="0" indent="0">
              <a:lnSpc>
                <a:spcPts val="1800"/>
              </a:lnSpc>
              <a:buNone/>
            </a:pPr>
            <a:r>
              <a:rPr lang="en-US" sz="1200" dirty="0">
                <a:solidFill>
                  <a:srgbClr val="4A5568"/>
                </a:solidFill>
              </a:rPr>
              <a:t>Chest pain occurring at rest that persists for more than 15 minutes.</a:t>
            </a:r>
            <a:endParaRPr lang="en-US" sz="1200" dirty="0"/>
          </a:p>
        </p:txBody>
      </p:sp>
      <p:sp>
        <p:nvSpPr>
          <p:cNvPr id="28" name="Text 4"/>
          <p:cNvSpPr/>
          <p:nvPr/>
        </p:nvSpPr>
        <p:spPr>
          <a:xfrm>
            <a:off x="1394371" y="2114550"/>
            <a:ext cx="56578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748"/>
                </a:solidFill>
              </a:rPr>
              <a:t>Not relieved by GTN spray/tablets</a:t>
            </a:r>
            <a:endParaRPr lang="en-US" sz="1125" dirty="0"/>
          </a:p>
        </p:txBody>
      </p:sp>
      <p:sp>
        <p:nvSpPr>
          <p:cNvPr id="29" name="Text 5"/>
          <p:cNvSpPr/>
          <p:nvPr/>
        </p:nvSpPr>
        <p:spPr>
          <a:xfrm>
            <a:off x="1394371" y="2357438"/>
            <a:ext cx="51435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748"/>
                </a:solidFill>
              </a:rPr>
              <a:t>Sudden onset, severe intensity</a:t>
            </a:r>
            <a:endParaRPr lang="en-US" sz="1125" dirty="0"/>
          </a:p>
        </p:txBody>
      </p:sp>
      <p:sp>
        <p:nvSpPr>
          <p:cNvPr id="30" name="Text 6"/>
          <p:cNvSpPr/>
          <p:nvPr/>
        </p:nvSpPr>
        <p:spPr>
          <a:xfrm>
            <a:off x="1557338" y="2714625"/>
            <a:ext cx="4248150"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9B2C2C"/>
                </a:solidFill>
              </a:rPr>
              <a:t> Call 999 Immediately</a:t>
            </a:r>
            <a:endParaRPr lang="en-US" sz="1050" dirty="0"/>
          </a:p>
        </p:txBody>
      </p:sp>
      <p:sp>
        <p:nvSpPr>
          <p:cNvPr id="31" name="Text 7"/>
          <p:cNvSpPr/>
          <p:nvPr/>
        </p:nvSpPr>
        <p:spPr>
          <a:xfrm>
            <a:off x="7200900" y="1219200"/>
            <a:ext cx="48006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C53030"/>
                </a:solidFill>
              </a:rPr>
              <a:t>ECG CRITICAL FINDINGS</a:t>
            </a:r>
            <a:endParaRPr lang="en-US" sz="1500" dirty="0"/>
          </a:p>
        </p:txBody>
      </p:sp>
      <p:sp>
        <p:nvSpPr>
          <p:cNvPr id="32" name="Text 8"/>
          <p:cNvSpPr/>
          <p:nvPr/>
        </p:nvSpPr>
        <p:spPr>
          <a:xfrm>
            <a:off x="7200900" y="1562100"/>
            <a:ext cx="49911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A5568"/>
                </a:solidFill>
              </a:rPr>
              <a:t>New diagnostic changes on a 12-lead ECG in the context of pain.</a:t>
            </a:r>
            <a:endParaRPr lang="en-US" sz="1200" dirty="0"/>
          </a:p>
        </p:txBody>
      </p:sp>
      <p:sp>
        <p:nvSpPr>
          <p:cNvPr id="33" name="Text 9"/>
          <p:cNvSpPr/>
          <p:nvPr/>
        </p:nvSpPr>
        <p:spPr>
          <a:xfrm>
            <a:off x="7318921" y="1885950"/>
            <a:ext cx="4873079"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748"/>
                </a:solidFill>
              </a:rPr>
              <a:t>New ST Elevation (STEMI criteria)</a:t>
            </a:r>
            <a:endParaRPr lang="en-US" sz="1125" dirty="0"/>
          </a:p>
        </p:txBody>
      </p:sp>
      <p:sp>
        <p:nvSpPr>
          <p:cNvPr id="34" name="Text 10"/>
          <p:cNvSpPr/>
          <p:nvPr/>
        </p:nvSpPr>
        <p:spPr>
          <a:xfrm>
            <a:off x="7318921" y="2128838"/>
            <a:ext cx="4873079"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748"/>
                </a:solidFill>
              </a:rPr>
              <a:t>New Left Bundle Branch Block (LBBB)</a:t>
            </a:r>
            <a:endParaRPr lang="en-US" sz="1125" dirty="0"/>
          </a:p>
        </p:txBody>
      </p:sp>
      <p:sp>
        <p:nvSpPr>
          <p:cNvPr id="35" name="Text 11"/>
          <p:cNvSpPr/>
          <p:nvPr/>
        </p:nvSpPr>
        <p:spPr>
          <a:xfrm>
            <a:off x="7481887" y="2486025"/>
            <a:ext cx="4176861"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9B2C2C"/>
                </a:solidFill>
              </a:rPr>
              <a:t> Activate STEMI Pathway</a:t>
            </a:r>
            <a:endParaRPr lang="en-US" sz="1050" dirty="0"/>
          </a:p>
        </p:txBody>
      </p:sp>
      <p:sp>
        <p:nvSpPr>
          <p:cNvPr id="36" name="Text 12"/>
          <p:cNvSpPr/>
          <p:nvPr/>
        </p:nvSpPr>
        <p:spPr>
          <a:xfrm>
            <a:off x="1276350" y="3738563"/>
            <a:ext cx="52578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C53030"/>
                </a:solidFill>
              </a:rPr>
              <a:t>HAEMODYNAMIC COMPROMISE</a:t>
            </a:r>
            <a:endParaRPr lang="en-US" sz="1500" dirty="0"/>
          </a:p>
        </p:txBody>
      </p:sp>
      <p:sp>
        <p:nvSpPr>
          <p:cNvPr id="37" name="Text 13"/>
          <p:cNvSpPr/>
          <p:nvPr/>
        </p:nvSpPr>
        <p:spPr>
          <a:xfrm>
            <a:off x="1276350" y="4081463"/>
            <a:ext cx="10915650" cy="228600"/>
          </a:xfrm>
          <a:prstGeom prst="rect">
            <a:avLst/>
          </a:prstGeom>
          <a:noFill/>
          <a:ln/>
        </p:spPr>
        <p:txBody>
          <a:bodyPr vert="horz" wrap="square" lIns="0" tIns="0" rIns="0" bIns="0" rtlCol="0" anchor="ctr"/>
          <a:lstStyle/>
          <a:p>
            <a:pPr marL="0" indent="0">
              <a:lnSpc>
                <a:spcPts val="1800"/>
              </a:lnSpc>
              <a:buNone/>
            </a:pPr>
            <a:r>
              <a:rPr lang="en-US" sz="1200" dirty="0">
                <a:solidFill>
                  <a:srgbClr val="4A5568"/>
                </a:solidFill>
              </a:rPr>
              <a:t>Signs of cardiogenic shock or severe cardiovascular instability.</a:t>
            </a:r>
            <a:endParaRPr lang="en-US" sz="1200" dirty="0"/>
          </a:p>
        </p:txBody>
      </p:sp>
      <p:sp>
        <p:nvSpPr>
          <p:cNvPr id="38" name="Text 14"/>
          <p:cNvSpPr/>
          <p:nvPr/>
        </p:nvSpPr>
        <p:spPr>
          <a:xfrm>
            <a:off x="1394371" y="4405313"/>
            <a:ext cx="4215557"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748"/>
                </a:solidFill>
              </a:rPr>
              <a:t>Systolic BP &lt; 90 mmHg</a:t>
            </a:r>
            <a:endParaRPr lang="en-US" sz="1125" dirty="0"/>
          </a:p>
        </p:txBody>
      </p:sp>
      <p:sp>
        <p:nvSpPr>
          <p:cNvPr id="39" name="Text 15"/>
          <p:cNvSpPr/>
          <p:nvPr/>
        </p:nvSpPr>
        <p:spPr>
          <a:xfrm>
            <a:off x="1394371" y="4648200"/>
            <a:ext cx="75438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748"/>
                </a:solidFill>
              </a:rPr>
              <a:t>Heart Rate &gt; 120 bpm or severe bradycardia</a:t>
            </a:r>
            <a:endParaRPr lang="en-US" sz="1125" dirty="0"/>
          </a:p>
        </p:txBody>
      </p:sp>
      <p:sp>
        <p:nvSpPr>
          <p:cNvPr id="40" name="Text 16"/>
          <p:cNvSpPr/>
          <p:nvPr/>
        </p:nvSpPr>
        <p:spPr>
          <a:xfrm>
            <a:off x="1394371" y="4891088"/>
            <a:ext cx="54864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748"/>
                </a:solidFill>
              </a:rPr>
              <a:t>Cold, clammy, or grey appearance</a:t>
            </a:r>
            <a:endParaRPr lang="en-US" sz="1125" dirty="0"/>
          </a:p>
        </p:txBody>
      </p:sp>
      <p:sp>
        <p:nvSpPr>
          <p:cNvPr id="41" name="Text 17"/>
          <p:cNvSpPr/>
          <p:nvPr/>
        </p:nvSpPr>
        <p:spPr>
          <a:xfrm>
            <a:off x="7200900" y="3738563"/>
            <a:ext cx="49911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C53030"/>
                </a:solidFill>
              </a:rPr>
              <a:t>ACUTE PULMONARY OEDEMA</a:t>
            </a:r>
            <a:endParaRPr lang="en-US" sz="1500" dirty="0"/>
          </a:p>
        </p:txBody>
      </p:sp>
      <p:sp>
        <p:nvSpPr>
          <p:cNvPr id="42" name="Text 18"/>
          <p:cNvSpPr/>
          <p:nvPr/>
        </p:nvSpPr>
        <p:spPr>
          <a:xfrm>
            <a:off x="7200900" y="4081463"/>
            <a:ext cx="49911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A5568"/>
                </a:solidFill>
              </a:rPr>
              <a:t>Rapid onset of respiratory failure due to acute LV dysfunction.</a:t>
            </a:r>
            <a:endParaRPr lang="en-US" sz="1200" dirty="0"/>
          </a:p>
        </p:txBody>
      </p:sp>
      <p:sp>
        <p:nvSpPr>
          <p:cNvPr id="43" name="Text 19"/>
          <p:cNvSpPr/>
          <p:nvPr/>
        </p:nvSpPr>
        <p:spPr>
          <a:xfrm>
            <a:off x="7318921" y="4405313"/>
            <a:ext cx="4873079"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748"/>
                </a:solidFill>
              </a:rPr>
              <a:t>Severe breathlessness / Orthopnoea</a:t>
            </a:r>
            <a:endParaRPr lang="en-US" sz="1125" dirty="0"/>
          </a:p>
        </p:txBody>
      </p:sp>
      <p:sp>
        <p:nvSpPr>
          <p:cNvPr id="44" name="Text 20"/>
          <p:cNvSpPr/>
          <p:nvPr/>
        </p:nvSpPr>
        <p:spPr>
          <a:xfrm>
            <a:off x="7318921" y="4648200"/>
            <a:ext cx="4873079"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748"/>
                </a:solidFill>
              </a:rPr>
              <a:t>Widespread crackles on auscultation</a:t>
            </a:r>
            <a:endParaRPr lang="en-US" sz="1125" dirty="0"/>
          </a:p>
        </p:txBody>
      </p:sp>
      <p:sp>
        <p:nvSpPr>
          <p:cNvPr id="45" name="Text 21"/>
          <p:cNvSpPr/>
          <p:nvPr/>
        </p:nvSpPr>
        <p:spPr>
          <a:xfrm>
            <a:off x="7481887" y="5005388"/>
            <a:ext cx="4183747"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9B2C2C"/>
                </a:solidFill>
              </a:rPr>
              <a:t> Emergency IV Diuresis + O2</a:t>
            </a:r>
            <a:endParaRPr lang="en-US" sz="1050" dirty="0"/>
          </a:p>
        </p:txBody>
      </p:sp>
      <p:sp>
        <p:nvSpPr>
          <p:cNvPr id="46" name="Text 22"/>
          <p:cNvSpPr/>
          <p:nvPr/>
        </p:nvSpPr>
        <p:spPr>
          <a:xfrm>
            <a:off x="400050" y="6010275"/>
            <a:ext cx="11391900" cy="619125"/>
          </a:xfrm>
          <a:prstGeom prst="rect">
            <a:avLst/>
          </a:prstGeom>
          <a:noFill/>
          <a:ln/>
        </p:spPr>
        <p:txBody>
          <a:bodyPr vert="horz" wrap="square" lIns="0" tIns="0" rIns="0" bIns="0" rtlCol="0" anchor="ctr"/>
          <a:lstStyle/>
          <a:p>
            <a:pPr marL="0" indent="0">
              <a:lnSpc>
                <a:spcPts val="1688"/>
              </a:lnSpc>
              <a:buNone/>
            </a:pPr>
            <a:r>
              <a:rPr lang="en-US" sz="1125" b="1" i="1" dirty="0">
                <a:solidFill>
                  <a:srgbClr val="2C5282"/>
                </a:solidFill>
              </a:rPr>
              <a:t>GP Clinical Pearl:</a:t>
            </a:r>
            <a:r>
              <a:rPr lang="en-US" sz="1125" i="1" dirty="0">
                <a:solidFill>
                  <a:srgbClr val="2C5282"/>
                </a:solidFill>
              </a:rPr>
              <a:t> In high-risk groups (Diabetics, South Asians, Elderly), these red flags may present with "silent" or atypical features like sudden collapse or unexplained confusion.</a:t>
            </a:r>
            <a:endParaRPr lang="en-US" sz="112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162050"/>
            <a:ext cx="5695950" cy="2895600"/>
          </a:xfrm>
          <a:prstGeom prst="rect">
            <a:avLst/>
          </a:prstGeom>
        </p:spPr>
      </p:pic>
      <p:pic>
        <p:nvPicPr>
          <p:cNvPr id="6" name="Image 4" descr="preencoded.png"/>
          <p:cNvPicPr>
            <a:picLocks noChangeAspect="1"/>
          </p:cNvPicPr>
          <p:nvPr/>
        </p:nvPicPr>
        <p:blipFill>
          <a:blip r:embed="rId6"/>
          <a:stretch>
            <a:fillRect/>
          </a:stretch>
        </p:blipFill>
        <p:spPr>
          <a:xfrm>
            <a:off x="514350" y="1745903"/>
            <a:ext cx="214313" cy="175320"/>
          </a:xfrm>
          <a:prstGeom prst="rect">
            <a:avLst/>
          </a:prstGeom>
        </p:spPr>
      </p:pic>
      <p:pic>
        <p:nvPicPr>
          <p:cNvPr id="7" name="Image 5" descr="preencoded.png"/>
          <p:cNvPicPr>
            <a:picLocks noChangeAspect="1"/>
          </p:cNvPicPr>
          <p:nvPr/>
        </p:nvPicPr>
        <p:blipFill>
          <a:blip r:embed="rId7"/>
          <a:stretch>
            <a:fillRect/>
          </a:stretch>
        </p:blipFill>
        <p:spPr>
          <a:xfrm>
            <a:off x="781050" y="2148185"/>
            <a:ext cx="190500" cy="156865"/>
          </a:xfrm>
          <a:prstGeom prst="rect">
            <a:avLst/>
          </a:prstGeom>
        </p:spPr>
      </p:pic>
      <p:pic>
        <p:nvPicPr>
          <p:cNvPr id="8" name="Image 6" descr="preencoded.png"/>
          <p:cNvPicPr>
            <a:picLocks noChangeAspect="1"/>
          </p:cNvPicPr>
          <p:nvPr/>
        </p:nvPicPr>
        <p:blipFill>
          <a:blip r:embed="rId8"/>
          <a:stretch>
            <a:fillRect/>
          </a:stretch>
        </p:blipFill>
        <p:spPr>
          <a:xfrm>
            <a:off x="781050" y="2719685"/>
            <a:ext cx="190500" cy="156865"/>
          </a:xfrm>
          <a:prstGeom prst="rect">
            <a:avLst/>
          </a:prstGeom>
        </p:spPr>
      </p:pic>
      <p:pic>
        <p:nvPicPr>
          <p:cNvPr id="9" name="Image 7" descr="preencoded.png"/>
          <p:cNvPicPr>
            <a:picLocks noChangeAspect="1"/>
          </p:cNvPicPr>
          <p:nvPr/>
        </p:nvPicPr>
        <p:blipFill>
          <a:blip r:embed="rId9"/>
          <a:stretch>
            <a:fillRect/>
          </a:stretch>
        </p:blipFill>
        <p:spPr>
          <a:xfrm>
            <a:off x="781050" y="3291185"/>
            <a:ext cx="190500" cy="156865"/>
          </a:xfrm>
          <a:prstGeom prst="rect">
            <a:avLst/>
          </a:prstGeom>
        </p:spPr>
      </p:pic>
      <p:pic>
        <p:nvPicPr>
          <p:cNvPr id="10" name="Image 8" descr="preencoded.png"/>
          <p:cNvPicPr>
            <a:picLocks noChangeAspect="1"/>
          </p:cNvPicPr>
          <p:nvPr/>
        </p:nvPicPr>
        <p:blipFill>
          <a:blip r:embed="rId10"/>
          <a:stretch>
            <a:fillRect/>
          </a:stretch>
        </p:blipFill>
        <p:spPr>
          <a:xfrm>
            <a:off x="285750" y="4248150"/>
            <a:ext cx="5695950" cy="2324100"/>
          </a:xfrm>
          <a:prstGeom prst="rect">
            <a:avLst/>
          </a:prstGeom>
        </p:spPr>
      </p:pic>
      <p:pic>
        <p:nvPicPr>
          <p:cNvPr id="11" name="Image 9" descr="preencoded.png"/>
          <p:cNvPicPr>
            <a:picLocks noChangeAspect="1"/>
          </p:cNvPicPr>
          <p:nvPr/>
        </p:nvPicPr>
        <p:blipFill>
          <a:blip r:embed="rId11"/>
          <a:stretch>
            <a:fillRect/>
          </a:stretch>
        </p:blipFill>
        <p:spPr>
          <a:xfrm>
            <a:off x="514350" y="4517678"/>
            <a:ext cx="214313" cy="175320"/>
          </a:xfrm>
          <a:prstGeom prst="rect">
            <a:avLst/>
          </a:prstGeom>
        </p:spPr>
      </p:pic>
      <p:pic>
        <p:nvPicPr>
          <p:cNvPr id="12" name="Image 10" descr="preencoded.png"/>
          <p:cNvPicPr>
            <a:picLocks noChangeAspect="1"/>
          </p:cNvPicPr>
          <p:nvPr/>
        </p:nvPicPr>
        <p:blipFill>
          <a:blip r:embed="rId12"/>
          <a:stretch>
            <a:fillRect/>
          </a:stretch>
        </p:blipFill>
        <p:spPr>
          <a:xfrm>
            <a:off x="781050" y="4919960"/>
            <a:ext cx="190500" cy="156865"/>
          </a:xfrm>
          <a:prstGeom prst="rect">
            <a:avLst/>
          </a:prstGeom>
        </p:spPr>
      </p:pic>
      <p:pic>
        <p:nvPicPr>
          <p:cNvPr id="13" name="Image 11" descr="preencoded.png"/>
          <p:cNvPicPr>
            <a:picLocks noChangeAspect="1"/>
          </p:cNvPicPr>
          <p:nvPr/>
        </p:nvPicPr>
        <p:blipFill>
          <a:blip r:embed="rId13"/>
          <a:stretch>
            <a:fillRect/>
          </a:stretch>
        </p:blipFill>
        <p:spPr>
          <a:xfrm>
            <a:off x="781050" y="5262860"/>
            <a:ext cx="190500" cy="156865"/>
          </a:xfrm>
          <a:prstGeom prst="rect">
            <a:avLst/>
          </a:prstGeom>
        </p:spPr>
      </p:pic>
      <p:pic>
        <p:nvPicPr>
          <p:cNvPr id="14" name="Image 12" descr="preencoded.png"/>
          <p:cNvPicPr>
            <a:picLocks noChangeAspect="1"/>
          </p:cNvPicPr>
          <p:nvPr/>
        </p:nvPicPr>
        <p:blipFill>
          <a:blip r:embed="rId14"/>
          <a:stretch>
            <a:fillRect/>
          </a:stretch>
        </p:blipFill>
        <p:spPr>
          <a:xfrm>
            <a:off x="514350" y="5572125"/>
            <a:ext cx="5238750" cy="628650"/>
          </a:xfrm>
          <a:prstGeom prst="rect">
            <a:avLst/>
          </a:prstGeom>
        </p:spPr>
      </p:pic>
      <p:pic>
        <p:nvPicPr>
          <p:cNvPr id="15" name="Image 13" descr="preencoded.png"/>
          <p:cNvPicPr>
            <a:picLocks noChangeAspect="1"/>
          </p:cNvPicPr>
          <p:nvPr/>
        </p:nvPicPr>
        <p:blipFill>
          <a:blip r:embed="rId15"/>
          <a:stretch>
            <a:fillRect/>
          </a:stretch>
        </p:blipFill>
        <p:spPr>
          <a:xfrm>
            <a:off x="6210300" y="1162050"/>
            <a:ext cx="5695950" cy="2609850"/>
          </a:xfrm>
          <a:prstGeom prst="rect">
            <a:avLst/>
          </a:prstGeom>
        </p:spPr>
      </p:pic>
      <p:pic>
        <p:nvPicPr>
          <p:cNvPr id="16" name="Image 14" descr="preencoded.png"/>
          <p:cNvPicPr>
            <a:picLocks noChangeAspect="1"/>
          </p:cNvPicPr>
          <p:nvPr/>
        </p:nvPicPr>
        <p:blipFill>
          <a:blip r:embed="rId16"/>
          <a:stretch>
            <a:fillRect/>
          </a:stretch>
        </p:blipFill>
        <p:spPr>
          <a:xfrm>
            <a:off x="6438900" y="1431578"/>
            <a:ext cx="214313" cy="175320"/>
          </a:xfrm>
          <a:prstGeom prst="rect">
            <a:avLst/>
          </a:prstGeom>
        </p:spPr>
      </p:pic>
      <p:pic>
        <p:nvPicPr>
          <p:cNvPr id="17" name="Image 15" descr="preencoded.png"/>
          <p:cNvPicPr>
            <a:picLocks noChangeAspect="1"/>
          </p:cNvPicPr>
          <p:nvPr/>
        </p:nvPicPr>
        <p:blipFill>
          <a:blip r:embed="rId17"/>
          <a:stretch>
            <a:fillRect/>
          </a:stretch>
        </p:blipFill>
        <p:spPr>
          <a:xfrm>
            <a:off x="6705600" y="1833860"/>
            <a:ext cx="190500" cy="156865"/>
          </a:xfrm>
          <a:prstGeom prst="rect">
            <a:avLst/>
          </a:prstGeom>
        </p:spPr>
      </p:pic>
      <p:pic>
        <p:nvPicPr>
          <p:cNvPr id="18" name="Image 16" descr="preencoded.png"/>
          <p:cNvPicPr>
            <a:picLocks noChangeAspect="1"/>
          </p:cNvPicPr>
          <p:nvPr/>
        </p:nvPicPr>
        <p:blipFill>
          <a:blip r:embed="rId18"/>
          <a:stretch>
            <a:fillRect/>
          </a:stretch>
        </p:blipFill>
        <p:spPr>
          <a:xfrm>
            <a:off x="6705600" y="2176760"/>
            <a:ext cx="190500" cy="156865"/>
          </a:xfrm>
          <a:prstGeom prst="rect">
            <a:avLst/>
          </a:prstGeom>
        </p:spPr>
      </p:pic>
      <p:pic>
        <p:nvPicPr>
          <p:cNvPr id="19" name="Image 17" descr="preencoded.png"/>
          <p:cNvPicPr>
            <a:picLocks noChangeAspect="1"/>
          </p:cNvPicPr>
          <p:nvPr/>
        </p:nvPicPr>
        <p:blipFill>
          <a:blip r:embed="rId14"/>
          <a:stretch>
            <a:fillRect/>
          </a:stretch>
        </p:blipFill>
        <p:spPr>
          <a:xfrm>
            <a:off x="6438900" y="2714625"/>
            <a:ext cx="5238750" cy="628650"/>
          </a:xfrm>
          <a:prstGeom prst="rect">
            <a:avLst/>
          </a:prstGeom>
        </p:spPr>
      </p:pic>
      <p:pic>
        <p:nvPicPr>
          <p:cNvPr id="20" name="Image 18" descr="preencoded.png"/>
          <p:cNvPicPr>
            <a:picLocks noChangeAspect="1"/>
          </p:cNvPicPr>
          <p:nvPr/>
        </p:nvPicPr>
        <p:blipFill>
          <a:blip r:embed="rId19"/>
          <a:stretch>
            <a:fillRect/>
          </a:stretch>
        </p:blipFill>
        <p:spPr>
          <a:xfrm>
            <a:off x="6210300" y="3962400"/>
            <a:ext cx="5695950" cy="2609850"/>
          </a:xfrm>
          <a:prstGeom prst="rect">
            <a:avLst/>
          </a:prstGeom>
        </p:spPr>
      </p:pic>
      <p:pic>
        <p:nvPicPr>
          <p:cNvPr id="21" name="Image 19" descr="preencoded.png"/>
          <p:cNvPicPr>
            <a:picLocks noChangeAspect="1"/>
          </p:cNvPicPr>
          <p:nvPr/>
        </p:nvPicPr>
        <p:blipFill>
          <a:blip r:embed="rId20"/>
          <a:stretch>
            <a:fillRect/>
          </a:stretch>
        </p:blipFill>
        <p:spPr>
          <a:xfrm>
            <a:off x="6438900" y="4231928"/>
            <a:ext cx="214313" cy="175320"/>
          </a:xfrm>
          <a:prstGeom prst="rect">
            <a:avLst/>
          </a:prstGeom>
        </p:spPr>
      </p:pic>
      <p:pic>
        <p:nvPicPr>
          <p:cNvPr id="22" name="Image 20" descr="preencoded.png"/>
          <p:cNvPicPr>
            <a:picLocks noChangeAspect="1"/>
          </p:cNvPicPr>
          <p:nvPr/>
        </p:nvPicPr>
        <p:blipFill>
          <a:blip r:embed="rId21"/>
          <a:stretch>
            <a:fillRect/>
          </a:stretch>
        </p:blipFill>
        <p:spPr>
          <a:xfrm>
            <a:off x="6705600" y="4634210"/>
            <a:ext cx="190500" cy="156865"/>
          </a:xfrm>
          <a:prstGeom prst="rect">
            <a:avLst/>
          </a:prstGeom>
        </p:spPr>
      </p:pic>
      <p:pic>
        <p:nvPicPr>
          <p:cNvPr id="23" name="Image 21" descr="preencoded.png"/>
          <p:cNvPicPr>
            <a:picLocks noChangeAspect="1"/>
          </p:cNvPicPr>
          <p:nvPr/>
        </p:nvPicPr>
        <p:blipFill>
          <a:blip r:embed="rId22"/>
          <a:stretch>
            <a:fillRect/>
          </a:stretch>
        </p:blipFill>
        <p:spPr>
          <a:xfrm>
            <a:off x="6705600" y="5205710"/>
            <a:ext cx="190500" cy="156865"/>
          </a:xfrm>
          <a:prstGeom prst="rect">
            <a:avLst/>
          </a:prstGeom>
        </p:spPr>
      </p:pic>
      <p:pic>
        <p:nvPicPr>
          <p:cNvPr id="24" name="Image 22" descr="preencoded.png"/>
          <p:cNvPicPr>
            <a:picLocks noChangeAspect="1"/>
          </p:cNvPicPr>
          <p:nvPr/>
        </p:nvPicPr>
        <p:blipFill>
          <a:blip r:embed="rId23"/>
          <a:stretch>
            <a:fillRect/>
          </a:stretch>
        </p:blipFill>
        <p:spPr>
          <a:xfrm>
            <a:off x="6705600" y="5777210"/>
            <a:ext cx="190500" cy="156865"/>
          </a:xfrm>
          <a:prstGeom prst="rect">
            <a:avLst/>
          </a:prstGeom>
        </p:spPr>
      </p:pic>
      <p:sp>
        <p:nvSpPr>
          <p:cNvPr id="25"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6" name="Text 1"/>
          <p:cNvSpPr/>
          <p:nvPr/>
        </p:nvSpPr>
        <p:spPr>
          <a:xfrm>
            <a:off x="514350" y="514350"/>
            <a:ext cx="98755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Emergency Management in Primary Care</a:t>
            </a:r>
            <a:endParaRPr lang="en-US" sz="1800" dirty="0"/>
          </a:p>
        </p:txBody>
      </p:sp>
      <p:sp>
        <p:nvSpPr>
          <p:cNvPr id="27" name="Text 2"/>
          <p:cNvSpPr/>
          <p:nvPr/>
        </p:nvSpPr>
        <p:spPr>
          <a:xfrm>
            <a:off x="590550" y="1400175"/>
            <a:ext cx="1179191"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highlight>
                  <a:srgbClr val="C53030"/>
                </a:highlight>
              </a:rPr>
              <a:t>PRIORITY 1</a:t>
            </a:r>
            <a:endParaRPr lang="en-US" sz="900" dirty="0"/>
          </a:p>
        </p:txBody>
      </p:sp>
      <p:sp>
        <p:nvSpPr>
          <p:cNvPr id="28" name="Text 3"/>
          <p:cNvSpPr/>
          <p:nvPr/>
        </p:nvSpPr>
        <p:spPr>
          <a:xfrm>
            <a:off x="842963" y="1704975"/>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53030"/>
                </a:solidFill>
              </a:rPr>
              <a:t>Immediate Critical Actions</a:t>
            </a:r>
            <a:endParaRPr lang="en-US" sz="1350" dirty="0"/>
          </a:p>
        </p:txBody>
      </p:sp>
      <p:sp>
        <p:nvSpPr>
          <p:cNvPr id="29" name="Text 4"/>
          <p:cNvSpPr/>
          <p:nvPr/>
        </p:nvSpPr>
        <p:spPr>
          <a:xfrm>
            <a:off x="1013966" y="2114550"/>
            <a:ext cx="4972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 </a:t>
            </a:r>
            <a:r>
              <a:rPr lang="en-US" sz="1200" b="1" dirty="0">
                <a:solidFill>
                  <a:srgbClr val="1A202C"/>
                </a:solidFill>
              </a:rPr>
              <a:t>Call 999 immediately</a:t>
            </a:r>
            <a:r>
              <a:rPr lang="en-US" sz="1200" dirty="0">
                <a:solidFill>
                  <a:srgbClr val="2D3748"/>
                </a:solidFill>
              </a:rPr>
              <a:t> for all suspected ACS – do not wait for troponin results.</a:t>
            </a:r>
            <a:endParaRPr lang="en-US" sz="1200" dirty="0"/>
          </a:p>
        </p:txBody>
      </p:sp>
      <p:sp>
        <p:nvSpPr>
          <p:cNvPr id="30" name="Text 5"/>
          <p:cNvSpPr/>
          <p:nvPr/>
        </p:nvSpPr>
        <p:spPr>
          <a:xfrm>
            <a:off x="1013966" y="2686050"/>
            <a:ext cx="4972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 </a:t>
            </a:r>
            <a:r>
              <a:rPr lang="en-US" sz="1200" b="1" dirty="0">
                <a:solidFill>
                  <a:srgbClr val="1A202C"/>
                </a:solidFill>
              </a:rPr>
              <a:t>Aspirin 300mg oral</a:t>
            </a:r>
            <a:r>
              <a:rPr lang="en-US" sz="1200" dirty="0">
                <a:solidFill>
                  <a:srgbClr val="2D3748"/>
                </a:solidFill>
              </a:rPr>
              <a:t> (crushed or chewed) immediately. ISIS-II evidence: ~25% reduction in mortality.</a:t>
            </a:r>
            <a:endParaRPr lang="en-US" sz="1200" dirty="0"/>
          </a:p>
        </p:txBody>
      </p:sp>
      <p:sp>
        <p:nvSpPr>
          <p:cNvPr id="31" name="Text 6"/>
          <p:cNvSpPr/>
          <p:nvPr/>
        </p:nvSpPr>
        <p:spPr>
          <a:xfrm>
            <a:off x="1013966" y="3257550"/>
            <a:ext cx="4972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 </a:t>
            </a:r>
            <a:r>
              <a:rPr lang="en-US" sz="1200" b="1" dirty="0">
                <a:solidFill>
                  <a:srgbClr val="1A202C"/>
                </a:solidFill>
              </a:rPr>
              <a:t>Morphine 5-10mg IV</a:t>
            </a:r>
            <a:r>
              <a:rPr lang="en-US" sz="1200" dirty="0">
                <a:solidFill>
                  <a:srgbClr val="2D3748"/>
                </a:solidFill>
              </a:rPr>
              <a:t> (with anti-emetic e.g., metoclopramide) for pain and sympathetic distress.</a:t>
            </a:r>
            <a:endParaRPr lang="en-US" sz="1200" dirty="0"/>
          </a:p>
        </p:txBody>
      </p:sp>
      <p:sp>
        <p:nvSpPr>
          <p:cNvPr id="32" name="Text 7"/>
          <p:cNvSpPr/>
          <p:nvPr/>
        </p:nvSpPr>
        <p:spPr>
          <a:xfrm>
            <a:off x="842963" y="4476750"/>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Symptom Control</a:t>
            </a:r>
            <a:endParaRPr lang="en-US" sz="1350" dirty="0"/>
          </a:p>
        </p:txBody>
      </p:sp>
      <p:sp>
        <p:nvSpPr>
          <p:cNvPr id="33" name="Text 8"/>
          <p:cNvSpPr/>
          <p:nvPr/>
        </p:nvSpPr>
        <p:spPr>
          <a:xfrm>
            <a:off x="1013966" y="4886325"/>
            <a:ext cx="10472041"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 </a:t>
            </a:r>
            <a:r>
              <a:rPr lang="en-US" sz="1200" b="1" dirty="0">
                <a:solidFill>
                  <a:srgbClr val="1A202C"/>
                </a:solidFill>
              </a:rPr>
              <a:t>GTN Spray/Sublingual:</a:t>
            </a:r>
            <a:r>
              <a:rPr lang="en-US" sz="1200" dirty="0">
                <a:solidFill>
                  <a:srgbClr val="2D3748"/>
                </a:solidFill>
              </a:rPr>
              <a:t> Use for pain relief if SBP &gt;90 mmHg.</a:t>
            </a:r>
            <a:endParaRPr lang="en-US" sz="1200" dirty="0"/>
          </a:p>
        </p:txBody>
      </p:sp>
      <p:sp>
        <p:nvSpPr>
          <p:cNvPr id="34" name="Text 9"/>
          <p:cNvSpPr/>
          <p:nvPr/>
        </p:nvSpPr>
        <p:spPr>
          <a:xfrm>
            <a:off x="1013966" y="5229225"/>
            <a:ext cx="1041418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 </a:t>
            </a:r>
            <a:r>
              <a:rPr lang="en-US" sz="1200" b="1" dirty="0">
                <a:solidFill>
                  <a:srgbClr val="C53030"/>
                </a:solidFill>
              </a:rPr>
              <a:t>AVOID TRAMADOL:</a:t>
            </a:r>
            <a:r>
              <a:rPr lang="en-US" sz="1200" dirty="0">
                <a:solidFill>
                  <a:srgbClr val="2D3748"/>
                </a:solidFill>
              </a:rPr>
              <a:t> Morphine is the analgesic of choice in ACS.</a:t>
            </a:r>
            <a:endParaRPr lang="en-US" sz="1200" dirty="0"/>
          </a:p>
        </p:txBody>
      </p:sp>
      <p:sp>
        <p:nvSpPr>
          <p:cNvPr id="35" name="Text 10"/>
          <p:cNvSpPr/>
          <p:nvPr/>
        </p:nvSpPr>
        <p:spPr>
          <a:xfrm>
            <a:off x="666750" y="5572125"/>
            <a:ext cx="4933950" cy="628650"/>
          </a:xfrm>
          <a:prstGeom prst="rect">
            <a:avLst/>
          </a:prstGeom>
          <a:noFill/>
          <a:ln/>
        </p:spPr>
        <p:txBody>
          <a:bodyPr vert="horz" wrap="square" lIns="0" tIns="0" rIns="0" bIns="0" rtlCol="0" anchor="ctr"/>
          <a:lstStyle/>
          <a:p>
            <a:pPr marL="0" indent="0">
              <a:lnSpc>
                <a:spcPts val="1575"/>
              </a:lnSpc>
              <a:buNone/>
            </a:pPr>
            <a:r>
              <a:rPr lang="en-US" sz="1050" i="1" dirty="0">
                <a:solidFill>
                  <a:srgbClr val="2D3748"/>
                </a:solidFill>
              </a:rPr>
              <a:t>"Lie the patient flat or in a position of comfort. Monitor pulse and BP every 15 minutes while awaiting ambulance."</a:t>
            </a:r>
            <a:endParaRPr lang="en-US" sz="1050" dirty="0"/>
          </a:p>
        </p:txBody>
      </p:sp>
      <p:sp>
        <p:nvSpPr>
          <p:cNvPr id="36" name="Text 11"/>
          <p:cNvSpPr/>
          <p:nvPr/>
        </p:nvSpPr>
        <p:spPr>
          <a:xfrm>
            <a:off x="6767513" y="1390650"/>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Oxygen &amp; Monitoring</a:t>
            </a:r>
            <a:endParaRPr lang="en-US" sz="1350" dirty="0"/>
          </a:p>
        </p:txBody>
      </p:sp>
      <p:sp>
        <p:nvSpPr>
          <p:cNvPr id="37" name="Text 12"/>
          <p:cNvSpPr/>
          <p:nvPr/>
        </p:nvSpPr>
        <p:spPr>
          <a:xfrm>
            <a:off x="6938516" y="1800225"/>
            <a:ext cx="5253484"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 </a:t>
            </a:r>
            <a:r>
              <a:rPr lang="en-US" sz="1200" b="1" dirty="0">
                <a:solidFill>
                  <a:srgbClr val="1A202C"/>
                </a:solidFill>
              </a:rPr>
              <a:t>Oxygen Therapy:</a:t>
            </a:r>
            <a:r>
              <a:rPr lang="en-US" sz="1200" dirty="0">
                <a:solidFill>
                  <a:srgbClr val="2D3748"/>
                </a:solidFill>
              </a:rPr>
              <a:t> ONLY if SpO2 </a:t>
            </a:r>
            <a:r>
              <a:rPr lang="en-US" sz="1200" b="1" dirty="0">
                <a:solidFill>
                  <a:srgbClr val="C53030"/>
                </a:solidFill>
              </a:rPr>
              <a:t>&lt;94%</a:t>
            </a:r>
            <a:r>
              <a:rPr lang="en-US" sz="1200" dirty="0">
                <a:solidFill>
                  <a:srgbClr val="2D3748"/>
                </a:solidFill>
              </a:rPr>
              <a:t> (or &lt;88% in COPD).</a:t>
            </a:r>
            <a:endParaRPr lang="en-US" sz="1200" dirty="0"/>
          </a:p>
        </p:txBody>
      </p:sp>
      <p:sp>
        <p:nvSpPr>
          <p:cNvPr id="38" name="Text 13"/>
          <p:cNvSpPr/>
          <p:nvPr/>
        </p:nvSpPr>
        <p:spPr>
          <a:xfrm>
            <a:off x="6938516" y="2143125"/>
            <a:ext cx="4972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 </a:t>
            </a:r>
            <a:r>
              <a:rPr lang="en-US" sz="1200" b="1" dirty="0">
                <a:solidFill>
                  <a:srgbClr val="1A202C"/>
                </a:solidFill>
              </a:rPr>
              <a:t>12-Lead ECG:</a:t>
            </a:r>
            <a:r>
              <a:rPr lang="en-US" sz="1200" dirty="0">
                <a:solidFill>
                  <a:srgbClr val="2D3748"/>
                </a:solidFill>
              </a:rPr>
              <a:t> Perform immediately if available and transmit/fax to the receiving hospital.</a:t>
            </a:r>
            <a:endParaRPr lang="en-US" sz="1200" dirty="0"/>
          </a:p>
        </p:txBody>
      </p:sp>
      <p:sp>
        <p:nvSpPr>
          <p:cNvPr id="39" name="Text 14"/>
          <p:cNvSpPr/>
          <p:nvPr/>
        </p:nvSpPr>
        <p:spPr>
          <a:xfrm>
            <a:off x="6591300" y="2714625"/>
            <a:ext cx="4933950" cy="628650"/>
          </a:xfrm>
          <a:prstGeom prst="rect">
            <a:avLst/>
          </a:prstGeom>
          <a:noFill/>
          <a:ln/>
        </p:spPr>
        <p:txBody>
          <a:bodyPr vert="horz" wrap="square" lIns="0" tIns="0" rIns="0" bIns="0" rtlCol="0" anchor="ctr"/>
          <a:lstStyle/>
          <a:p>
            <a:pPr marL="0" indent="0">
              <a:lnSpc>
                <a:spcPts val="1575"/>
              </a:lnSpc>
              <a:buNone/>
            </a:pPr>
            <a:r>
              <a:rPr lang="en-US" sz="1050" i="1" dirty="0">
                <a:solidFill>
                  <a:srgbClr val="2D3748"/>
                </a:solidFill>
              </a:rPr>
              <a:t>NICE/Resus Council: Routine high-flow O2 in normoxic patients can worsen outcomes due to coronary vasoconstriction.</a:t>
            </a:r>
            <a:endParaRPr lang="en-US" sz="1050" dirty="0"/>
          </a:p>
        </p:txBody>
      </p:sp>
      <p:sp>
        <p:nvSpPr>
          <p:cNvPr id="40" name="Text 15"/>
          <p:cNvSpPr/>
          <p:nvPr/>
        </p:nvSpPr>
        <p:spPr>
          <a:xfrm>
            <a:off x="6767513" y="4191000"/>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Clinical Stabilization</a:t>
            </a:r>
            <a:endParaRPr lang="en-US" sz="1350" dirty="0"/>
          </a:p>
        </p:txBody>
      </p:sp>
      <p:sp>
        <p:nvSpPr>
          <p:cNvPr id="41" name="Text 16"/>
          <p:cNvSpPr/>
          <p:nvPr/>
        </p:nvSpPr>
        <p:spPr>
          <a:xfrm>
            <a:off x="6938516" y="4600575"/>
            <a:ext cx="4972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 </a:t>
            </a:r>
            <a:r>
              <a:rPr lang="en-US" sz="1200" b="1" dirty="0">
                <a:solidFill>
                  <a:srgbClr val="1A202C"/>
                </a:solidFill>
              </a:rPr>
              <a:t>IV Access:</a:t>
            </a:r>
            <a:r>
              <a:rPr lang="en-US" sz="1200" dirty="0">
                <a:solidFill>
                  <a:srgbClr val="2D3748"/>
                </a:solidFill>
              </a:rPr>
              <a:t> Establish wide-bore access if trained; do not delay transfer if difficult.</a:t>
            </a:r>
            <a:endParaRPr lang="en-US" sz="1200" dirty="0"/>
          </a:p>
        </p:txBody>
      </p:sp>
      <p:sp>
        <p:nvSpPr>
          <p:cNvPr id="42" name="Text 17"/>
          <p:cNvSpPr/>
          <p:nvPr/>
        </p:nvSpPr>
        <p:spPr>
          <a:xfrm>
            <a:off x="6938516" y="5172075"/>
            <a:ext cx="4972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 </a:t>
            </a:r>
            <a:r>
              <a:rPr lang="en-US" sz="1200" b="1" dirty="0">
                <a:solidFill>
                  <a:srgbClr val="1A202C"/>
                </a:solidFill>
              </a:rPr>
              <a:t>Documentation:</a:t>
            </a:r>
            <a:r>
              <a:rPr lang="en-US" sz="1200" dirty="0">
                <a:solidFill>
                  <a:srgbClr val="2D3748"/>
                </a:solidFill>
              </a:rPr>
              <a:t> Record time of onset, doses given, and hemodynamic trends for the paramedics.</a:t>
            </a:r>
            <a:endParaRPr lang="en-US" sz="1200" dirty="0"/>
          </a:p>
        </p:txBody>
      </p:sp>
      <p:sp>
        <p:nvSpPr>
          <p:cNvPr id="43" name="Text 18"/>
          <p:cNvSpPr/>
          <p:nvPr/>
        </p:nvSpPr>
        <p:spPr>
          <a:xfrm>
            <a:off x="6938516" y="5743575"/>
            <a:ext cx="49720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 </a:t>
            </a:r>
            <a:r>
              <a:rPr lang="en-US" sz="1200" b="1" dirty="0">
                <a:solidFill>
                  <a:srgbClr val="1A202C"/>
                </a:solidFill>
              </a:rPr>
              <a:t>Safety-Netting:</a:t>
            </a:r>
            <a:r>
              <a:rPr lang="en-US" sz="1200" dirty="0">
                <a:solidFill>
                  <a:srgbClr val="2D3748"/>
                </a:solidFill>
              </a:rPr>
              <a:t> Advise patient and family of the need for urgent hospital intervention.</a:t>
            </a:r>
            <a:endParaRPr lang="en-US"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285750" y="152400"/>
            <a:ext cx="11620500" cy="733425"/>
          </a:xfrm>
          <a:prstGeom prst="rect">
            <a:avLst/>
          </a:prstGeom>
        </p:spPr>
      </p:pic>
      <p:pic>
        <p:nvPicPr>
          <p:cNvPr id="4" name="Image 2" descr="preencoded.png"/>
          <p:cNvPicPr>
            <a:picLocks noChangeAspect="1"/>
          </p:cNvPicPr>
          <p:nvPr/>
        </p:nvPicPr>
        <p:blipFill>
          <a:blip r:embed="rId5"/>
          <a:stretch>
            <a:fillRect/>
          </a:stretch>
        </p:blipFill>
        <p:spPr>
          <a:xfrm>
            <a:off x="285750" y="1038225"/>
            <a:ext cx="5691188" cy="2714625"/>
          </a:xfrm>
          <a:prstGeom prst="rect">
            <a:avLst/>
          </a:prstGeom>
        </p:spPr>
      </p:pic>
      <p:pic>
        <p:nvPicPr>
          <p:cNvPr id="5" name="Image 3" descr="preencoded.png"/>
          <p:cNvPicPr>
            <a:picLocks noChangeAspect="1"/>
          </p:cNvPicPr>
          <p:nvPr/>
        </p:nvPicPr>
        <p:blipFill>
          <a:blip r:embed="rId6"/>
          <a:stretch>
            <a:fillRect/>
          </a:stretch>
        </p:blipFill>
        <p:spPr>
          <a:xfrm>
            <a:off x="285750" y="3905250"/>
            <a:ext cx="5691188" cy="2724150"/>
          </a:xfrm>
          <a:prstGeom prst="rect">
            <a:avLst/>
          </a:prstGeom>
        </p:spPr>
      </p:pic>
      <p:pic>
        <p:nvPicPr>
          <p:cNvPr id="6" name="Image 4" descr="preencoded.png"/>
          <p:cNvPicPr>
            <a:picLocks noChangeAspect="1"/>
          </p:cNvPicPr>
          <p:nvPr/>
        </p:nvPicPr>
        <p:blipFill>
          <a:blip r:embed="rId7"/>
          <a:stretch>
            <a:fillRect/>
          </a:stretch>
        </p:blipFill>
        <p:spPr>
          <a:xfrm>
            <a:off x="514350" y="4133850"/>
            <a:ext cx="5233988" cy="352425"/>
          </a:xfrm>
          <a:prstGeom prst="rect">
            <a:avLst/>
          </a:prstGeom>
        </p:spPr>
      </p:pic>
      <p:pic>
        <p:nvPicPr>
          <p:cNvPr id="7" name="Image 5" descr="preencoded.png"/>
          <p:cNvPicPr>
            <a:picLocks noChangeAspect="1"/>
          </p:cNvPicPr>
          <p:nvPr/>
        </p:nvPicPr>
        <p:blipFill>
          <a:blip r:embed="rId8"/>
          <a:stretch>
            <a:fillRect/>
          </a:stretch>
        </p:blipFill>
        <p:spPr>
          <a:xfrm>
            <a:off x="514350" y="4186238"/>
            <a:ext cx="190500" cy="152400"/>
          </a:xfrm>
          <a:prstGeom prst="rect">
            <a:avLst/>
          </a:prstGeom>
        </p:spPr>
      </p:pic>
      <p:pic>
        <p:nvPicPr>
          <p:cNvPr id="8" name="Image 6" descr="preencoded.png"/>
          <p:cNvPicPr>
            <a:picLocks noChangeAspect="1"/>
          </p:cNvPicPr>
          <p:nvPr/>
        </p:nvPicPr>
        <p:blipFill>
          <a:blip r:embed="rId9"/>
          <a:stretch>
            <a:fillRect/>
          </a:stretch>
        </p:blipFill>
        <p:spPr>
          <a:xfrm>
            <a:off x="514350" y="5141416"/>
            <a:ext cx="228600" cy="228600"/>
          </a:xfrm>
          <a:prstGeom prst="rect">
            <a:avLst/>
          </a:prstGeom>
        </p:spPr>
      </p:pic>
      <p:pic>
        <p:nvPicPr>
          <p:cNvPr id="9" name="Image 7" descr="preencoded.png"/>
          <p:cNvPicPr>
            <a:picLocks noChangeAspect="1"/>
          </p:cNvPicPr>
          <p:nvPr/>
        </p:nvPicPr>
        <p:blipFill>
          <a:blip r:embed="rId10"/>
          <a:stretch>
            <a:fillRect/>
          </a:stretch>
        </p:blipFill>
        <p:spPr>
          <a:xfrm>
            <a:off x="557213" y="5198566"/>
            <a:ext cx="142875" cy="114300"/>
          </a:xfrm>
          <a:prstGeom prst="rect">
            <a:avLst/>
          </a:prstGeom>
        </p:spPr>
      </p:pic>
      <p:pic>
        <p:nvPicPr>
          <p:cNvPr id="10" name="Image 8" descr="preencoded.png"/>
          <p:cNvPicPr>
            <a:picLocks noChangeAspect="1"/>
          </p:cNvPicPr>
          <p:nvPr/>
        </p:nvPicPr>
        <p:blipFill>
          <a:blip r:embed="rId11"/>
          <a:stretch>
            <a:fillRect/>
          </a:stretch>
        </p:blipFill>
        <p:spPr>
          <a:xfrm>
            <a:off x="514350" y="5579566"/>
            <a:ext cx="5233988" cy="723900"/>
          </a:xfrm>
          <a:prstGeom prst="rect">
            <a:avLst/>
          </a:prstGeom>
        </p:spPr>
      </p:pic>
      <p:pic>
        <p:nvPicPr>
          <p:cNvPr id="11" name="Image 9" descr="preencoded.png"/>
          <p:cNvPicPr>
            <a:picLocks noChangeAspect="1"/>
          </p:cNvPicPr>
          <p:nvPr/>
        </p:nvPicPr>
        <p:blipFill>
          <a:blip r:embed="rId12"/>
          <a:stretch>
            <a:fillRect/>
          </a:stretch>
        </p:blipFill>
        <p:spPr>
          <a:xfrm>
            <a:off x="657225" y="5734794"/>
            <a:ext cx="214313" cy="175320"/>
          </a:xfrm>
          <a:prstGeom prst="rect">
            <a:avLst/>
          </a:prstGeom>
        </p:spPr>
      </p:pic>
      <p:pic>
        <p:nvPicPr>
          <p:cNvPr id="12" name="Image 10" descr="preencoded.png"/>
          <p:cNvPicPr>
            <a:picLocks noChangeAspect="1"/>
          </p:cNvPicPr>
          <p:nvPr/>
        </p:nvPicPr>
        <p:blipFill>
          <a:blip r:embed="rId13"/>
          <a:stretch>
            <a:fillRect/>
          </a:stretch>
        </p:blipFill>
        <p:spPr>
          <a:xfrm>
            <a:off x="6215063" y="1038225"/>
            <a:ext cx="5691188" cy="2700338"/>
          </a:xfrm>
          <a:prstGeom prst="rect">
            <a:avLst/>
          </a:prstGeom>
        </p:spPr>
      </p:pic>
      <p:pic>
        <p:nvPicPr>
          <p:cNvPr id="13" name="Image 11" descr="preencoded.png"/>
          <p:cNvPicPr>
            <a:picLocks noChangeAspect="1"/>
          </p:cNvPicPr>
          <p:nvPr/>
        </p:nvPicPr>
        <p:blipFill>
          <a:blip r:embed="rId14"/>
          <a:stretch>
            <a:fillRect/>
          </a:stretch>
        </p:blipFill>
        <p:spPr>
          <a:xfrm>
            <a:off x="6443663" y="1266825"/>
            <a:ext cx="5233988" cy="352425"/>
          </a:xfrm>
          <a:prstGeom prst="rect">
            <a:avLst/>
          </a:prstGeom>
        </p:spPr>
      </p:pic>
      <p:pic>
        <p:nvPicPr>
          <p:cNvPr id="14" name="Image 12" descr="preencoded.png"/>
          <p:cNvPicPr>
            <a:picLocks noChangeAspect="1"/>
          </p:cNvPicPr>
          <p:nvPr/>
        </p:nvPicPr>
        <p:blipFill>
          <a:blip r:embed="rId15"/>
          <a:stretch>
            <a:fillRect/>
          </a:stretch>
        </p:blipFill>
        <p:spPr>
          <a:xfrm>
            <a:off x="6443663" y="1319213"/>
            <a:ext cx="190500" cy="152400"/>
          </a:xfrm>
          <a:prstGeom prst="rect">
            <a:avLst/>
          </a:prstGeom>
        </p:spPr>
      </p:pic>
      <p:pic>
        <p:nvPicPr>
          <p:cNvPr id="15" name="Image 13" descr="preencoded.png"/>
          <p:cNvPicPr>
            <a:picLocks noChangeAspect="1"/>
          </p:cNvPicPr>
          <p:nvPr/>
        </p:nvPicPr>
        <p:blipFill>
          <a:blip r:embed="rId16"/>
          <a:stretch>
            <a:fillRect/>
          </a:stretch>
        </p:blipFill>
        <p:spPr>
          <a:xfrm>
            <a:off x="6443663" y="1771650"/>
            <a:ext cx="228600" cy="228600"/>
          </a:xfrm>
          <a:prstGeom prst="rect">
            <a:avLst/>
          </a:prstGeom>
        </p:spPr>
      </p:pic>
      <p:pic>
        <p:nvPicPr>
          <p:cNvPr id="16" name="Image 14" descr="preencoded.png"/>
          <p:cNvPicPr>
            <a:picLocks noChangeAspect="1"/>
          </p:cNvPicPr>
          <p:nvPr/>
        </p:nvPicPr>
        <p:blipFill>
          <a:blip r:embed="rId17"/>
          <a:stretch>
            <a:fillRect/>
          </a:stretch>
        </p:blipFill>
        <p:spPr>
          <a:xfrm>
            <a:off x="6486525" y="1828800"/>
            <a:ext cx="142875" cy="114300"/>
          </a:xfrm>
          <a:prstGeom prst="rect">
            <a:avLst/>
          </a:prstGeom>
        </p:spPr>
      </p:pic>
      <p:pic>
        <p:nvPicPr>
          <p:cNvPr id="17" name="Image 15" descr="preencoded.png"/>
          <p:cNvPicPr>
            <a:picLocks noChangeAspect="1"/>
          </p:cNvPicPr>
          <p:nvPr/>
        </p:nvPicPr>
        <p:blipFill>
          <a:blip r:embed="rId16"/>
          <a:stretch>
            <a:fillRect/>
          </a:stretch>
        </p:blipFill>
        <p:spPr>
          <a:xfrm>
            <a:off x="6443663" y="2133600"/>
            <a:ext cx="228600" cy="228600"/>
          </a:xfrm>
          <a:prstGeom prst="rect">
            <a:avLst/>
          </a:prstGeom>
        </p:spPr>
      </p:pic>
      <p:pic>
        <p:nvPicPr>
          <p:cNvPr id="18" name="Image 16" descr="preencoded.png"/>
          <p:cNvPicPr>
            <a:picLocks noChangeAspect="1"/>
          </p:cNvPicPr>
          <p:nvPr/>
        </p:nvPicPr>
        <p:blipFill>
          <a:blip r:embed="rId17"/>
          <a:stretch>
            <a:fillRect/>
          </a:stretch>
        </p:blipFill>
        <p:spPr>
          <a:xfrm>
            <a:off x="6486525" y="2190750"/>
            <a:ext cx="142875" cy="114300"/>
          </a:xfrm>
          <a:prstGeom prst="rect">
            <a:avLst/>
          </a:prstGeom>
        </p:spPr>
      </p:pic>
      <p:pic>
        <p:nvPicPr>
          <p:cNvPr id="19" name="Image 17" descr="preencoded.png"/>
          <p:cNvPicPr>
            <a:picLocks noChangeAspect="1"/>
          </p:cNvPicPr>
          <p:nvPr/>
        </p:nvPicPr>
        <p:blipFill>
          <a:blip r:embed="rId18"/>
          <a:stretch>
            <a:fillRect/>
          </a:stretch>
        </p:blipFill>
        <p:spPr>
          <a:xfrm>
            <a:off x="6443663" y="2693491"/>
            <a:ext cx="228600" cy="228600"/>
          </a:xfrm>
          <a:prstGeom prst="rect">
            <a:avLst/>
          </a:prstGeom>
        </p:spPr>
      </p:pic>
      <p:pic>
        <p:nvPicPr>
          <p:cNvPr id="20" name="Image 18" descr="preencoded.png"/>
          <p:cNvPicPr>
            <a:picLocks noChangeAspect="1"/>
          </p:cNvPicPr>
          <p:nvPr/>
        </p:nvPicPr>
        <p:blipFill>
          <a:blip r:embed="rId19"/>
          <a:stretch>
            <a:fillRect/>
          </a:stretch>
        </p:blipFill>
        <p:spPr>
          <a:xfrm>
            <a:off x="6486525" y="2750641"/>
            <a:ext cx="142875" cy="114300"/>
          </a:xfrm>
          <a:prstGeom prst="rect">
            <a:avLst/>
          </a:prstGeom>
        </p:spPr>
      </p:pic>
      <p:pic>
        <p:nvPicPr>
          <p:cNvPr id="21" name="Image 19" descr="preencoded.png"/>
          <p:cNvPicPr>
            <a:picLocks noChangeAspect="1"/>
          </p:cNvPicPr>
          <p:nvPr/>
        </p:nvPicPr>
        <p:blipFill>
          <a:blip r:embed="rId20"/>
          <a:stretch>
            <a:fillRect/>
          </a:stretch>
        </p:blipFill>
        <p:spPr>
          <a:xfrm>
            <a:off x="6215063" y="3929063"/>
            <a:ext cx="5691188" cy="2700338"/>
          </a:xfrm>
          <a:prstGeom prst="rect">
            <a:avLst/>
          </a:prstGeom>
        </p:spPr>
      </p:pic>
      <p:pic>
        <p:nvPicPr>
          <p:cNvPr id="22" name="Image 20" descr="preencoded.png"/>
          <p:cNvPicPr>
            <a:picLocks noChangeAspect="1"/>
          </p:cNvPicPr>
          <p:nvPr/>
        </p:nvPicPr>
        <p:blipFill>
          <a:blip r:embed="rId21"/>
          <a:stretch>
            <a:fillRect/>
          </a:stretch>
        </p:blipFill>
        <p:spPr>
          <a:xfrm>
            <a:off x="6443663" y="4157663"/>
            <a:ext cx="5233988" cy="352425"/>
          </a:xfrm>
          <a:prstGeom prst="rect">
            <a:avLst/>
          </a:prstGeom>
        </p:spPr>
      </p:pic>
      <p:pic>
        <p:nvPicPr>
          <p:cNvPr id="23" name="Image 21" descr="preencoded.png"/>
          <p:cNvPicPr>
            <a:picLocks noChangeAspect="1"/>
          </p:cNvPicPr>
          <p:nvPr/>
        </p:nvPicPr>
        <p:blipFill>
          <a:blip r:embed="rId22"/>
          <a:stretch>
            <a:fillRect/>
          </a:stretch>
        </p:blipFill>
        <p:spPr>
          <a:xfrm>
            <a:off x="6443663" y="4210050"/>
            <a:ext cx="190500" cy="152400"/>
          </a:xfrm>
          <a:prstGeom prst="rect">
            <a:avLst/>
          </a:prstGeom>
        </p:spPr>
      </p:pic>
      <p:pic>
        <p:nvPicPr>
          <p:cNvPr id="24" name="Image 22" descr="preencoded.png"/>
          <p:cNvPicPr>
            <a:picLocks noChangeAspect="1"/>
          </p:cNvPicPr>
          <p:nvPr/>
        </p:nvPicPr>
        <p:blipFill>
          <a:blip r:embed="rId23"/>
          <a:stretch>
            <a:fillRect/>
          </a:stretch>
        </p:blipFill>
        <p:spPr>
          <a:xfrm>
            <a:off x="6443663" y="4662488"/>
            <a:ext cx="228600" cy="228600"/>
          </a:xfrm>
          <a:prstGeom prst="rect">
            <a:avLst/>
          </a:prstGeom>
        </p:spPr>
      </p:pic>
      <p:pic>
        <p:nvPicPr>
          <p:cNvPr id="25" name="Image 23" descr="preencoded.png"/>
          <p:cNvPicPr>
            <a:picLocks noChangeAspect="1"/>
          </p:cNvPicPr>
          <p:nvPr/>
        </p:nvPicPr>
        <p:blipFill>
          <a:blip r:embed="rId24"/>
          <a:stretch>
            <a:fillRect/>
          </a:stretch>
        </p:blipFill>
        <p:spPr>
          <a:xfrm>
            <a:off x="6486525" y="4719638"/>
            <a:ext cx="142875" cy="114300"/>
          </a:xfrm>
          <a:prstGeom prst="rect">
            <a:avLst/>
          </a:prstGeom>
        </p:spPr>
      </p:pic>
      <p:pic>
        <p:nvPicPr>
          <p:cNvPr id="26" name="Image 24" descr="preencoded.png"/>
          <p:cNvPicPr>
            <a:picLocks noChangeAspect="1"/>
          </p:cNvPicPr>
          <p:nvPr/>
        </p:nvPicPr>
        <p:blipFill>
          <a:blip r:embed="rId18"/>
          <a:stretch>
            <a:fillRect/>
          </a:stretch>
        </p:blipFill>
        <p:spPr>
          <a:xfrm>
            <a:off x="6443663" y="5024438"/>
            <a:ext cx="228600" cy="228600"/>
          </a:xfrm>
          <a:prstGeom prst="rect">
            <a:avLst/>
          </a:prstGeom>
        </p:spPr>
      </p:pic>
      <p:pic>
        <p:nvPicPr>
          <p:cNvPr id="27" name="Image 25" descr="preencoded.png"/>
          <p:cNvPicPr>
            <a:picLocks noChangeAspect="1"/>
          </p:cNvPicPr>
          <p:nvPr/>
        </p:nvPicPr>
        <p:blipFill>
          <a:blip r:embed="rId25"/>
          <a:stretch>
            <a:fillRect/>
          </a:stretch>
        </p:blipFill>
        <p:spPr>
          <a:xfrm>
            <a:off x="6486525" y="5081588"/>
            <a:ext cx="142875" cy="114300"/>
          </a:xfrm>
          <a:prstGeom prst="rect">
            <a:avLst/>
          </a:prstGeom>
        </p:spPr>
      </p:pic>
      <p:pic>
        <p:nvPicPr>
          <p:cNvPr id="28" name="Image 26" descr="preencoded.png"/>
          <p:cNvPicPr>
            <a:picLocks noChangeAspect="1"/>
          </p:cNvPicPr>
          <p:nvPr/>
        </p:nvPicPr>
        <p:blipFill>
          <a:blip r:embed="rId26"/>
          <a:stretch>
            <a:fillRect/>
          </a:stretch>
        </p:blipFill>
        <p:spPr>
          <a:xfrm>
            <a:off x="6443663" y="5660529"/>
            <a:ext cx="5233988" cy="261937"/>
          </a:xfrm>
          <a:prstGeom prst="rect">
            <a:avLst/>
          </a:prstGeom>
        </p:spPr>
      </p:pic>
      <p:pic>
        <p:nvPicPr>
          <p:cNvPr id="29" name="Image 27" descr="preencoded.png"/>
          <p:cNvPicPr>
            <a:picLocks noChangeAspect="1"/>
          </p:cNvPicPr>
          <p:nvPr/>
        </p:nvPicPr>
        <p:blipFill>
          <a:blip r:embed="rId27"/>
          <a:stretch>
            <a:fillRect/>
          </a:stretch>
        </p:blipFill>
        <p:spPr>
          <a:xfrm>
            <a:off x="6538913" y="5736282"/>
            <a:ext cx="154781" cy="125760"/>
          </a:xfrm>
          <a:prstGeom prst="rect">
            <a:avLst/>
          </a:prstGeom>
        </p:spPr>
      </p:pic>
      <p:sp>
        <p:nvSpPr>
          <p:cNvPr id="30" name="Text 0"/>
          <p:cNvSpPr/>
          <p:nvPr/>
        </p:nvSpPr>
        <p:spPr>
          <a:xfrm>
            <a:off x="514350" y="24765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31" name="Text 1"/>
          <p:cNvSpPr/>
          <p:nvPr/>
        </p:nvSpPr>
        <p:spPr>
          <a:xfrm>
            <a:off x="514350" y="447675"/>
            <a:ext cx="93268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Hospital Management: STEMI Pathway</a:t>
            </a:r>
            <a:endParaRPr lang="en-US" sz="1800" dirty="0"/>
          </a:p>
        </p:txBody>
      </p:sp>
      <p:sp>
        <p:nvSpPr>
          <p:cNvPr id="32" name="Text 2"/>
          <p:cNvSpPr/>
          <p:nvPr/>
        </p:nvSpPr>
        <p:spPr>
          <a:xfrm>
            <a:off x="819150" y="4133850"/>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Revascularization Strategy</a:t>
            </a:r>
            <a:endParaRPr lang="en-US" sz="1350" dirty="0"/>
          </a:p>
        </p:txBody>
      </p:sp>
      <p:sp>
        <p:nvSpPr>
          <p:cNvPr id="33" name="Text 3"/>
          <p:cNvSpPr/>
          <p:nvPr/>
        </p:nvSpPr>
        <p:spPr>
          <a:xfrm>
            <a:off x="514350" y="4638675"/>
            <a:ext cx="5233988"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D3748"/>
                </a:solidFill>
              </a:rPr>
              <a:t>Primary PCI (PPCI)</a:t>
            </a:r>
            <a:r>
              <a:rPr lang="en-US" sz="1200" dirty="0">
                <a:solidFill>
                  <a:srgbClr val="2D3748"/>
                </a:solidFill>
              </a:rPr>
              <a:t> is the gold standard for STEMI management if available within time constraints.</a:t>
            </a:r>
            <a:endParaRPr lang="en-US" sz="1200" dirty="0"/>
          </a:p>
        </p:txBody>
      </p:sp>
      <p:sp>
        <p:nvSpPr>
          <p:cNvPr id="34" name="Text 4"/>
          <p:cNvSpPr/>
          <p:nvPr/>
        </p:nvSpPr>
        <p:spPr>
          <a:xfrm>
            <a:off x="857250" y="5141416"/>
            <a:ext cx="96926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748"/>
                </a:solidFill>
              </a:rPr>
              <a:t>Activate Catheter Lab immediately on ECG confirmation</a:t>
            </a:r>
            <a:endParaRPr lang="en-US" sz="1200" dirty="0"/>
          </a:p>
        </p:txBody>
      </p:sp>
      <p:sp>
        <p:nvSpPr>
          <p:cNvPr id="35" name="Text 5"/>
          <p:cNvSpPr/>
          <p:nvPr/>
        </p:nvSpPr>
        <p:spPr>
          <a:xfrm>
            <a:off x="966788" y="5693866"/>
            <a:ext cx="49482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53030"/>
                </a:solidFill>
              </a:rPr>
              <a:t>TARGET: ≤ 120 Minutes</a:t>
            </a:r>
            <a:endParaRPr lang="en-US" sz="1350" dirty="0"/>
          </a:p>
        </p:txBody>
      </p:sp>
      <p:sp>
        <p:nvSpPr>
          <p:cNvPr id="36" name="Text 6"/>
          <p:cNvSpPr/>
          <p:nvPr/>
        </p:nvSpPr>
        <p:spPr>
          <a:xfrm>
            <a:off x="942975" y="5989141"/>
            <a:ext cx="8641080" cy="200025"/>
          </a:xfrm>
          <a:prstGeom prst="rect">
            <a:avLst/>
          </a:prstGeom>
          <a:noFill/>
          <a:ln/>
        </p:spPr>
        <p:txBody>
          <a:bodyPr vert="horz" wrap="square" lIns="0" tIns="0" rIns="0" bIns="0" rtlCol="0" anchor="ctr"/>
          <a:lstStyle/>
          <a:p>
            <a:pPr marL="0" indent="0">
              <a:lnSpc>
                <a:spcPts val="1575"/>
              </a:lnSpc>
              <a:buNone/>
            </a:pPr>
            <a:r>
              <a:rPr lang="en-US" sz="1050" dirty="0">
                <a:solidFill>
                  <a:srgbClr val="742A2A"/>
                </a:solidFill>
              </a:rPr>
              <a:t>From First Medical Contact (FMC) to Balloon Inflation.</a:t>
            </a:r>
            <a:endParaRPr lang="en-US" sz="1050" dirty="0"/>
          </a:p>
        </p:txBody>
      </p:sp>
      <p:sp>
        <p:nvSpPr>
          <p:cNvPr id="37" name="Text 7"/>
          <p:cNvSpPr/>
          <p:nvPr/>
        </p:nvSpPr>
        <p:spPr>
          <a:xfrm>
            <a:off x="6748463" y="1266825"/>
            <a:ext cx="54435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Acute Pharmacotherapy (DAPT)</a:t>
            </a:r>
            <a:endParaRPr lang="en-US" sz="1350" dirty="0"/>
          </a:p>
        </p:txBody>
      </p:sp>
      <p:sp>
        <p:nvSpPr>
          <p:cNvPr id="38" name="Text 8"/>
          <p:cNvSpPr/>
          <p:nvPr/>
        </p:nvSpPr>
        <p:spPr>
          <a:xfrm>
            <a:off x="6786563" y="1771650"/>
            <a:ext cx="540543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748"/>
                </a:solidFill>
              </a:rPr>
              <a:t>Aspirin:</a:t>
            </a:r>
            <a:r>
              <a:rPr lang="en-US" sz="1200" dirty="0">
                <a:solidFill>
                  <a:srgbClr val="2D3748"/>
                </a:solidFill>
              </a:rPr>
              <a:t> 300mg Loading Dose (chewed/dispersed)</a:t>
            </a:r>
            <a:endParaRPr lang="en-US" sz="1200" dirty="0"/>
          </a:p>
        </p:txBody>
      </p:sp>
      <p:sp>
        <p:nvSpPr>
          <p:cNvPr id="39" name="Text 9"/>
          <p:cNvSpPr/>
          <p:nvPr/>
        </p:nvSpPr>
        <p:spPr>
          <a:xfrm>
            <a:off x="6786563" y="2133600"/>
            <a:ext cx="489108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748"/>
                </a:solidFill>
              </a:rPr>
              <a:t>P2Y12 Inhibitor:</a:t>
            </a:r>
            <a:r>
              <a:rPr lang="en-US" sz="1200" dirty="0">
                <a:solidFill>
                  <a:srgbClr val="2D3748"/>
                </a:solidFill>
              </a:rPr>
              <a:t> Ticagrelor 180mg OR Clopidogrel 300mg Loading Dose</a:t>
            </a:r>
            <a:endParaRPr lang="en-US" sz="1200" dirty="0"/>
          </a:p>
        </p:txBody>
      </p:sp>
      <p:sp>
        <p:nvSpPr>
          <p:cNvPr id="40" name="Text 10"/>
          <p:cNvSpPr/>
          <p:nvPr/>
        </p:nvSpPr>
        <p:spPr>
          <a:xfrm>
            <a:off x="6786563" y="2693491"/>
            <a:ext cx="540543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748"/>
                </a:solidFill>
              </a:rPr>
              <a:t>Anticoagulation:</a:t>
            </a:r>
            <a:r>
              <a:rPr lang="en-US" sz="1200" dirty="0">
                <a:solidFill>
                  <a:srgbClr val="2D3748"/>
                </a:solidFill>
              </a:rPr>
              <a:t> Heparin (UFH) or LMWH as per local PCI protocol</a:t>
            </a:r>
            <a:endParaRPr lang="en-US" sz="1200" dirty="0"/>
          </a:p>
        </p:txBody>
      </p:sp>
      <p:sp>
        <p:nvSpPr>
          <p:cNvPr id="41" name="Text 11"/>
          <p:cNvSpPr/>
          <p:nvPr/>
        </p:nvSpPr>
        <p:spPr>
          <a:xfrm>
            <a:off x="6748463" y="4157663"/>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Secondary Acute Care</a:t>
            </a:r>
            <a:endParaRPr lang="en-US" sz="1350" dirty="0"/>
          </a:p>
        </p:txBody>
      </p:sp>
      <p:sp>
        <p:nvSpPr>
          <p:cNvPr id="42" name="Text 12"/>
          <p:cNvSpPr/>
          <p:nvPr/>
        </p:nvSpPr>
        <p:spPr>
          <a:xfrm>
            <a:off x="6786563" y="4662488"/>
            <a:ext cx="5405438"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748"/>
                </a:solidFill>
              </a:rPr>
              <a:t>Beta-Blockers:</a:t>
            </a:r>
            <a:r>
              <a:rPr lang="en-US" sz="1200" dirty="0">
                <a:solidFill>
                  <a:srgbClr val="2D3748"/>
                </a:solidFill>
              </a:rPr>
              <a:t> Initiate early (IV or Oral) if haemodynamically stable.</a:t>
            </a:r>
            <a:endParaRPr lang="en-US" sz="1200" dirty="0"/>
          </a:p>
        </p:txBody>
      </p:sp>
      <p:sp>
        <p:nvSpPr>
          <p:cNvPr id="43" name="Text 13"/>
          <p:cNvSpPr/>
          <p:nvPr/>
        </p:nvSpPr>
        <p:spPr>
          <a:xfrm>
            <a:off x="6786563" y="5024438"/>
            <a:ext cx="489108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748"/>
                </a:solidFill>
              </a:rPr>
              <a:t>Gastric Protection:</a:t>
            </a:r>
            <a:r>
              <a:rPr lang="en-US" sz="1200" dirty="0">
                <a:solidFill>
                  <a:srgbClr val="2D3748"/>
                </a:solidFill>
              </a:rPr>
              <a:t> Proton Pump Inhibitor (e.g., Lansoprazole) while on DAPT.</a:t>
            </a:r>
            <a:endParaRPr lang="en-US" sz="1200" dirty="0"/>
          </a:p>
        </p:txBody>
      </p:sp>
      <p:sp>
        <p:nvSpPr>
          <p:cNvPr id="44" name="Text 14"/>
          <p:cNvSpPr/>
          <p:nvPr/>
        </p:nvSpPr>
        <p:spPr>
          <a:xfrm>
            <a:off x="6693694" y="5660529"/>
            <a:ext cx="5498306" cy="261937"/>
          </a:xfrm>
          <a:prstGeom prst="rect">
            <a:avLst/>
          </a:prstGeom>
          <a:noFill/>
          <a:ln/>
        </p:spPr>
        <p:txBody>
          <a:bodyPr vert="horz" wrap="square" lIns="0" tIns="0" rIns="0" bIns="0" rtlCol="0" anchor="ctr"/>
          <a:lstStyle/>
          <a:p>
            <a:pPr marL="0" indent="0">
              <a:lnSpc>
                <a:spcPts val="1463"/>
              </a:lnSpc>
              <a:buNone/>
            </a:pPr>
            <a:r>
              <a:rPr lang="en-US" sz="975" b="1" dirty="0">
                <a:solidFill>
                  <a:srgbClr val="975A16"/>
                </a:solidFill>
              </a:rPr>
              <a:t> Avoid Beta-blockers if HR &lt; 50, BP &lt; 90, or signs of HF.</a:t>
            </a:r>
            <a:endParaRPr lang="en-US" sz="97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6"/>
          <a:stretch>
            <a:fillRect/>
          </a:stretch>
        </p:blipFill>
        <p:spPr>
          <a:xfrm>
            <a:off x="285750" y="1162050"/>
            <a:ext cx="5715000" cy="4686300"/>
          </a:xfrm>
          <a:prstGeom prst="rect">
            <a:avLst/>
          </a:prstGeom>
        </p:spPr>
      </p:pic>
      <p:pic>
        <p:nvPicPr>
          <p:cNvPr id="6" name="Image 4" descr="preencoded.png"/>
          <p:cNvPicPr>
            <a:picLocks noChangeAspect="1"/>
          </p:cNvPicPr>
          <p:nvPr/>
        </p:nvPicPr>
        <p:blipFill>
          <a:blip r:embed="rId7"/>
          <a:stretch>
            <a:fillRect/>
          </a:stretch>
        </p:blipFill>
        <p:spPr>
          <a:xfrm>
            <a:off x="514350" y="1390650"/>
            <a:ext cx="5257800" cy="333375"/>
          </a:xfrm>
          <a:prstGeom prst="rect">
            <a:avLst/>
          </a:prstGeom>
        </p:spPr>
      </p:pic>
      <p:pic>
        <p:nvPicPr>
          <p:cNvPr id="7" name="Image 5" descr="preencoded.png"/>
          <p:cNvPicPr>
            <a:picLocks noChangeAspect="1"/>
          </p:cNvPicPr>
          <p:nvPr/>
        </p:nvPicPr>
        <p:blipFill>
          <a:blip r:embed="rId8"/>
          <a:stretch>
            <a:fillRect/>
          </a:stretch>
        </p:blipFill>
        <p:spPr>
          <a:xfrm>
            <a:off x="514350" y="1431578"/>
            <a:ext cx="214313" cy="175320"/>
          </a:xfrm>
          <a:prstGeom prst="rect">
            <a:avLst/>
          </a:prstGeom>
        </p:spPr>
      </p:pic>
      <p:pic>
        <p:nvPicPr>
          <p:cNvPr id="8" name="Image 6" descr="preencoded.png"/>
          <p:cNvPicPr>
            <a:picLocks noChangeAspect="1"/>
          </p:cNvPicPr>
          <p:nvPr/>
        </p:nvPicPr>
        <p:blipFill>
          <a:blip r:embed="rId9"/>
          <a:stretch>
            <a:fillRect/>
          </a:stretch>
        </p:blipFill>
        <p:spPr>
          <a:xfrm>
            <a:off x="514350" y="1876425"/>
            <a:ext cx="190500" cy="190500"/>
          </a:xfrm>
          <a:prstGeom prst="rect">
            <a:avLst/>
          </a:prstGeom>
        </p:spPr>
      </p:pic>
      <p:pic>
        <p:nvPicPr>
          <p:cNvPr id="9" name="Image 7" descr="preencoded.png"/>
          <p:cNvPicPr>
            <a:picLocks noChangeAspect="1"/>
          </p:cNvPicPr>
          <p:nvPr/>
        </p:nvPicPr>
        <p:blipFill>
          <a:blip r:embed="rId10"/>
          <a:stretch>
            <a:fillRect/>
          </a:stretch>
        </p:blipFill>
        <p:spPr>
          <a:xfrm>
            <a:off x="514350" y="2466975"/>
            <a:ext cx="190500" cy="205085"/>
          </a:xfrm>
          <a:prstGeom prst="rect">
            <a:avLst/>
          </a:prstGeom>
        </p:spPr>
      </p:pic>
      <p:pic>
        <p:nvPicPr>
          <p:cNvPr id="10" name="Image 8" descr="preencoded.png"/>
          <p:cNvPicPr>
            <a:picLocks noChangeAspect="1"/>
          </p:cNvPicPr>
          <p:nvPr/>
        </p:nvPicPr>
        <p:blipFill>
          <a:blip r:embed="rId11"/>
          <a:stretch>
            <a:fillRect/>
          </a:stretch>
        </p:blipFill>
        <p:spPr>
          <a:xfrm>
            <a:off x="514350" y="3057525"/>
            <a:ext cx="190500" cy="156865"/>
          </a:xfrm>
          <a:prstGeom prst="rect">
            <a:avLst/>
          </a:prstGeom>
        </p:spPr>
      </p:pic>
      <p:pic>
        <p:nvPicPr>
          <p:cNvPr id="11" name="Image 9" descr="preencoded.png"/>
          <p:cNvPicPr>
            <a:picLocks noChangeAspect="1"/>
          </p:cNvPicPr>
          <p:nvPr/>
        </p:nvPicPr>
        <p:blipFill>
          <a:blip r:embed="rId12"/>
          <a:stretch>
            <a:fillRect/>
          </a:stretch>
        </p:blipFill>
        <p:spPr>
          <a:xfrm>
            <a:off x="514350" y="3648075"/>
            <a:ext cx="5257800" cy="733425"/>
          </a:xfrm>
          <a:prstGeom prst="rect">
            <a:avLst/>
          </a:prstGeom>
        </p:spPr>
      </p:pic>
      <p:pic>
        <p:nvPicPr>
          <p:cNvPr id="12" name="Image 10" descr="preencoded.png"/>
          <p:cNvPicPr>
            <a:picLocks noChangeAspect="1"/>
          </p:cNvPicPr>
          <p:nvPr/>
        </p:nvPicPr>
        <p:blipFill>
          <a:blip r:embed="rId13"/>
          <a:stretch>
            <a:fillRect/>
          </a:stretch>
        </p:blipFill>
        <p:spPr>
          <a:xfrm>
            <a:off x="666750" y="3831134"/>
            <a:ext cx="178594" cy="148828"/>
          </a:xfrm>
          <a:prstGeom prst="rect">
            <a:avLst/>
          </a:prstGeom>
        </p:spPr>
      </p:pic>
      <p:pic>
        <p:nvPicPr>
          <p:cNvPr id="13" name="Image 11" descr="preencoded.png"/>
          <p:cNvPicPr>
            <a:picLocks noChangeAspect="1"/>
          </p:cNvPicPr>
          <p:nvPr/>
        </p:nvPicPr>
        <p:blipFill>
          <a:blip r:embed="rId6"/>
          <a:stretch>
            <a:fillRect/>
          </a:stretch>
        </p:blipFill>
        <p:spPr>
          <a:xfrm>
            <a:off x="6191250" y="1162050"/>
            <a:ext cx="5715000" cy="4686300"/>
          </a:xfrm>
          <a:prstGeom prst="rect">
            <a:avLst/>
          </a:prstGeom>
        </p:spPr>
      </p:pic>
      <p:pic>
        <p:nvPicPr>
          <p:cNvPr id="14" name="Image 12" descr="preencoded.png"/>
          <p:cNvPicPr>
            <a:picLocks noChangeAspect="1"/>
          </p:cNvPicPr>
          <p:nvPr/>
        </p:nvPicPr>
        <p:blipFill>
          <a:blip r:embed="rId7"/>
          <a:stretch>
            <a:fillRect/>
          </a:stretch>
        </p:blipFill>
        <p:spPr>
          <a:xfrm>
            <a:off x="6419850" y="1390650"/>
            <a:ext cx="5257800" cy="333375"/>
          </a:xfrm>
          <a:prstGeom prst="rect">
            <a:avLst/>
          </a:prstGeom>
        </p:spPr>
      </p:pic>
      <p:pic>
        <p:nvPicPr>
          <p:cNvPr id="15" name="Image 13" descr="preencoded.png"/>
          <p:cNvPicPr>
            <a:picLocks noChangeAspect="1"/>
          </p:cNvPicPr>
          <p:nvPr/>
        </p:nvPicPr>
        <p:blipFill>
          <a:blip r:embed="rId14"/>
          <a:stretch>
            <a:fillRect/>
          </a:stretch>
        </p:blipFill>
        <p:spPr>
          <a:xfrm>
            <a:off x="6419850" y="1431578"/>
            <a:ext cx="214313" cy="175320"/>
          </a:xfrm>
          <a:prstGeom prst="rect">
            <a:avLst/>
          </a:prstGeom>
        </p:spPr>
      </p:pic>
      <p:pic>
        <p:nvPicPr>
          <p:cNvPr id="16" name="Image 14" descr="preencoded.png"/>
          <p:cNvPicPr>
            <a:picLocks noChangeAspect="1"/>
          </p:cNvPicPr>
          <p:nvPr/>
        </p:nvPicPr>
        <p:blipFill>
          <a:blip r:embed="rId15"/>
          <a:stretch>
            <a:fillRect/>
          </a:stretch>
        </p:blipFill>
        <p:spPr>
          <a:xfrm>
            <a:off x="6419850" y="1876425"/>
            <a:ext cx="5257800" cy="657225"/>
          </a:xfrm>
          <a:prstGeom prst="rect">
            <a:avLst/>
          </a:prstGeom>
        </p:spPr>
      </p:pic>
      <p:pic>
        <p:nvPicPr>
          <p:cNvPr id="17" name="Image 15" descr="preencoded.png"/>
          <p:cNvPicPr>
            <a:picLocks noChangeAspect="1"/>
          </p:cNvPicPr>
          <p:nvPr/>
        </p:nvPicPr>
        <p:blipFill>
          <a:blip r:embed="rId16"/>
          <a:stretch>
            <a:fillRect/>
          </a:stretch>
        </p:blipFill>
        <p:spPr>
          <a:xfrm>
            <a:off x="6534150" y="2014538"/>
            <a:ext cx="381000" cy="381000"/>
          </a:xfrm>
          <a:prstGeom prst="rect">
            <a:avLst/>
          </a:prstGeom>
        </p:spPr>
      </p:pic>
      <p:pic>
        <p:nvPicPr>
          <p:cNvPr id="18" name="Image 16" descr="preencoded.png"/>
          <p:cNvPicPr>
            <a:picLocks noChangeAspect="1"/>
          </p:cNvPicPr>
          <p:nvPr/>
        </p:nvPicPr>
        <p:blipFill>
          <a:blip r:embed="rId17"/>
          <a:stretch>
            <a:fillRect/>
          </a:stretch>
        </p:blipFill>
        <p:spPr>
          <a:xfrm>
            <a:off x="6629400" y="2128838"/>
            <a:ext cx="190500" cy="152400"/>
          </a:xfrm>
          <a:prstGeom prst="rect">
            <a:avLst/>
          </a:prstGeom>
        </p:spPr>
      </p:pic>
      <p:pic>
        <p:nvPicPr>
          <p:cNvPr id="19" name="Image 17" descr="preencoded.png"/>
          <p:cNvPicPr>
            <a:picLocks noChangeAspect="1"/>
          </p:cNvPicPr>
          <p:nvPr/>
        </p:nvPicPr>
        <p:blipFill>
          <a:blip r:embed="rId18"/>
          <a:stretch>
            <a:fillRect/>
          </a:stretch>
        </p:blipFill>
        <p:spPr>
          <a:xfrm>
            <a:off x="6419850" y="2647950"/>
            <a:ext cx="5257800" cy="871538"/>
          </a:xfrm>
          <a:prstGeom prst="rect">
            <a:avLst/>
          </a:prstGeom>
        </p:spPr>
      </p:pic>
      <p:pic>
        <p:nvPicPr>
          <p:cNvPr id="20" name="Image 18" descr="preencoded.png"/>
          <p:cNvPicPr>
            <a:picLocks noChangeAspect="1"/>
          </p:cNvPicPr>
          <p:nvPr/>
        </p:nvPicPr>
        <p:blipFill>
          <a:blip r:embed="rId19"/>
          <a:stretch>
            <a:fillRect/>
          </a:stretch>
        </p:blipFill>
        <p:spPr>
          <a:xfrm>
            <a:off x="6534150" y="2893219"/>
            <a:ext cx="381000" cy="381000"/>
          </a:xfrm>
          <a:prstGeom prst="rect">
            <a:avLst/>
          </a:prstGeom>
        </p:spPr>
      </p:pic>
      <p:pic>
        <p:nvPicPr>
          <p:cNvPr id="21" name="Image 19" descr="preencoded.png"/>
          <p:cNvPicPr>
            <a:picLocks noChangeAspect="1"/>
          </p:cNvPicPr>
          <p:nvPr/>
        </p:nvPicPr>
        <p:blipFill>
          <a:blip r:embed="rId20"/>
          <a:stretch>
            <a:fillRect/>
          </a:stretch>
        </p:blipFill>
        <p:spPr>
          <a:xfrm>
            <a:off x="6629400" y="3007519"/>
            <a:ext cx="190500" cy="152400"/>
          </a:xfrm>
          <a:prstGeom prst="rect">
            <a:avLst/>
          </a:prstGeom>
        </p:spPr>
      </p:pic>
      <p:pic>
        <p:nvPicPr>
          <p:cNvPr id="22" name="Image 20" descr="preencoded.png"/>
          <p:cNvPicPr>
            <a:picLocks noChangeAspect="1"/>
          </p:cNvPicPr>
          <p:nvPr/>
        </p:nvPicPr>
        <p:blipFill>
          <a:blip r:embed="rId21"/>
          <a:stretch>
            <a:fillRect/>
          </a:stretch>
        </p:blipFill>
        <p:spPr>
          <a:xfrm>
            <a:off x="6419850" y="3633788"/>
            <a:ext cx="5257800" cy="871538"/>
          </a:xfrm>
          <a:prstGeom prst="rect">
            <a:avLst/>
          </a:prstGeom>
        </p:spPr>
      </p:pic>
      <p:pic>
        <p:nvPicPr>
          <p:cNvPr id="23" name="Image 21" descr="preencoded.png"/>
          <p:cNvPicPr>
            <a:picLocks noChangeAspect="1"/>
          </p:cNvPicPr>
          <p:nvPr/>
        </p:nvPicPr>
        <p:blipFill>
          <a:blip r:embed="rId22"/>
          <a:stretch>
            <a:fillRect/>
          </a:stretch>
        </p:blipFill>
        <p:spPr>
          <a:xfrm>
            <a:off x="6534150" y="3879056"/>
            <a:ext cx="381000" cy="381000"/>
          </a:xfrm>
          <a:prstGeom prst="rect">
            <a:avLst/>
          </a:prstGeom>
        </p:spPr>
      </p:pic>
      <p:pic>
        <p:nvPicPr>
          <p:cNvPr id="24" name="Image 22" descr="preencoded.png"/>
          <p:cNvPicPr>
            <a:picLocks noChangeAspect="1"/>
          </p:cNvPicPr>
          <p:nvPr/>
        </p:nvPicPr>
        <p:blipFill>
          <a:blip r:embed="rId23"/>
          <a:stretch>
            <a:fillRect/>
          </a:stretch>
        </p:blipFill>
        <p:spPr>
          <a:xfrm>
            <a:off x="6629400" y="3993356"/>
            <a:ext cx="190500" cy="152400"/>
          </a:xfrm>
          <a:prstGeom prst="rect">
            <a:avLst/>
          </a:prstGeom>
        </p:spPr>
      </p:pic>
      <p:pic>
        <p:nvPicPr>
          <p:cNvPr id="25" name="Image 23" descr="preencoded.png"/>
          <p:cNvPicPr>
            <a:picLocks noChangeAspect="1"/>
          </p:cNvPicPr>
          <p:nvPr/>
        </p:nvPicPr>
        <p:blipFill>
          <a:blip r:embed="rId24"/>
          <a:stretch>
            <a:fillRect/>
          </a:stretch>
        </p:blipFill>
        <p:spPr>
          <a:xfrm>
            <a:off x="6419850" y="4581525"/>
            <a:ext cx="1811834" cy="261937"/>
          </a:xfrm>
          <a:prstGeom prst="rect">
            <a:avLst/>
          </a:prstGeom>
        </p:spPr>
      </p:pic>
      <p:pic>
        <p:nvPicPr>
          <p:cNvPr id="26" name="Image 24" descr="preencoded.png"/>
          <p:cNvPicPr>
            <a:picLocks noChangeAspect="1"/>
          </p:cNvPicPr>
          <p:nvPr/>
        </p:nvPicPr>
        <p:blipFill>
          <a:blip r:embed="rId25"/>
          <a:stretch>
            <a:fillRect/>
          </a:stretch>
        </p:blipFill>
        <p:spPr>
          <a:xfrm>
            <a:off x="285750" y="6038850"/>
            <a:ext cx="11620500" cy="628650"/>
          </a:xfrm>
          <a:prstGeom prst="rect">
            <a:avLst/>
          </a:prstGeom>
        </p:spPr>
      </p:pic>
      <p:pic>
        <p:nvPicPr>
          <p:cNvPr id="27" name="Image 25" descr="preencoded.png"/>
          <p:cNvPicPr>
            <a:picLocks noChangeAspect="1"/>
          </p:cNvPicPr>
          <p:nvPr/>
        </p:nvPicPr>
        <p:blipFill>
          <a:blip r:embed="rId26"/>
          <a:stretch>
            <a:fillRect/>
          </a:stretch>
        </p:blipFill>
        <p:spPr>
          <a:xfrm>
            <a:off x="476250" y="6244977"/>
            <a:ext cx="238125" cy="216396"/>
          </a:xfrm>
          <a:prstGeom prst="rect">
            <a:avLst/>
          </a:prstGeom>
        </p:spPr>
      </p:pic>
      <p:sp>
        <p:nvSpPr>
          <p:cNvPr id="28"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9" name="Text 1"/>
          <p:cNvSpPr/>
          <p:nvPr/>
        </p:nvSpPr>
        <p:spPr>
          <a:xfrm>
            <a:off x="514350" y="514350"/>
            <a:ext cx="98755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Thrombolysis: Indications and Timing</a:t>
            </a:r>
            <a:endParaRPr lang="en-US" sz="1800" dirty="0"/>
          </a:p>
        </p:txBody>
      </p:sp>
      <p:sp>
        <p:nvSpPr>
          <p:cNvPr id="30" name="Text 2"/>
          <p:cNvSpPr/>
          <p:nvPr/>
        </p:nvSpPr>
        <p:spPr>
          <a:xfrm>
            <a:off x="823913" y="1390650"/>
            <a:ext cx="5257800"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When to Thrombolyse</a:t>
            </a:r>
            <a:endParaRPr lang="en-US" sz="1350" dirty="0"/>
          </a:p>
        </p:txBody>
      </p:sp>
      <p:sp>
        <p:nvSpPr>
          <p:cNvPr id="31" name="Text 3"/>
          <p:cNvSpPr/>
          <p:nvPr/>
        </p:nvSpPr>
        <p:spPr>
          <a:xfrm>
            <a:off x="819150" y="1876425"/>
            <a:ext cx="49530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Confirmed STEMI on ECG:</a:t>
            </a:r>
            <a:r>
              <a:rPr lang="en-US" sz="1200" dirty="0">
                <a:solidFill>
                  <a:srgbClr val="2D3748"/>
                </a:solidFill>
              </a:rPr>
              <a:t> ST elevation ≥1mm in 2+ limb leads or ≥2mm in 2+ chest leads.</a:t>
            </a:r>
            <a:endParaRPr lang="en-US" sz="1200" dirty="0"/>
          </a:p>
        </p:txBody>
      </p:sp>
      <p:sp>
        <p:nvSpPr>
          <p:cNvPr id="32" name="Text 4"/>
          <p:cNvSpPr/>
          <p:nvPr/>
        </p:nvSpPr>
        <p:spPr>
          <a:xfrm>
            <a:off x="819150" y="2466975"/>
            <a:ext cx="49530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New LBBB:</a:t>
            </a:r>
            <a:r>
              <a:rPr lang="en-US" sz="1200" dirty="0">
                <a:solidFill>
                  <a:srgbClr val="2D3748"/>
                </a:solidFill>
              </a:rPr>
              <a:t> New-onset Left Bundle Branch Block in the context of typical ischaemic chest pain.</a:t>
            </a:r>
            <a:endParaRPr lang="en-US" sz="1200" dirty="0"/>
          </a:p>
        </p:txBody>
      </p:sp>
      <p:sp>
        <p:nvSpPr>
          <p:cNvPr id="33" name="Text 5"/>
          <p:cNvSpPr/>
          <p:nvPr/>
        </p:nvSpPr>
        <p:spPr>
          <a:xfrm>
            <a:off x="819150" y="3057525"/>
            <a:ext cx="49530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748"/>
                </a:solidFill>
              </a:rPr>
              <a:t>Symptom Onset:</a:t>
            </a:r>
            <a:r>
              <a:rPr lang="en-US" sz="1200" dirty="0">
                <a:solidFill>
                  <a:srgbClr val="2D3748"/>
                </a:solidFill>
              </a:rPr>
              <a:t> Presentation is within 12 hours of the start of symptoms.</a:t>
            </a:r>
            <a:endParaRPr lang="en-US" sz="1200" dirty="0"/>
          </a:p>
        </p:txBody>
      </p:sp>
      <p:sp>
        <p:nvSpPr>
          <p:cNvPr id="34" name="Text 6"/>
          <p:cNvSpPr/>
          <p:nvPr/>
        </p:nvSpPr>
        <p:spPr>
          <a:xfrm>
            <a:off x="845344" y="3800475"/>
            <a:ext cx="495300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C53030"/>
                </a:solidFill>
              </a:rPr>
              <a:t> Primary PCI is ALWAYS preferred if available within target timeframes.</a:t>
            </a:r>
            <a:endParaRPr lang="en-US" sz="1125" dirty="0"/>
          </a:p>
        </p:txBody>
      </p:sp>
      <p:sp>
        <p:nvSpPr>
          <p:cNvPr id="35" name="Text 7"/>
          <p:cNvSpPr/>
          <p:nvPr/>
        </p:nvSpPr>
        <p:spPr>
          <a:xfrm>
            <a:off x="6729413" y="1390650"/>
            <a:ext cx="5462588"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The "Golden Window" &amp; 120-Min Rule</a:t>
            </a:r>
            <a:endParaRPr lang="en-US" sz="1350" dirty="0"/>
          </a:p>
        </p:txBody>
      </p:sp>
      <p:sp>
        <p:nvSpPr>
          <p:cNvPr id="36" name="Text 8"/>
          <p:cNvSpPr/>
          <p:nvPr/>
        </p:nvSpPr>
        <p:spPr>
          <a:xfrm>
            <a:off x="7058025" y="1990725"/>
            <a:ext cx="418460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D3748"/>
                </a:solidFill>
              </a:rPr>
              <a:t>First Medical Contact (FMC)</a:t>
            </a:r>
            <a:r>
              <a:rPr lang="en-US" sz="1125" dirty="0">
                <a:solidFill>
                  <a:srgbClr val="2D3748"/>
                </a:solidFill>
              </a:rPr>
              <a:t>The moment a paramedic or clinician arrives and confirms STEMI.</a:t>
            </a:r>
            <a:endParaRPr lang="en-US" sz="1125" dirty="0"/>
          </a:p>
        </p:txBody>
      </p:sp>
      <p:sp>
        <p:nvSpPr>
          <p:cNvPr id="37" name="Text 9"/>
          <p:cNvSpPr/>
          <p:nvPr/>
        </p:nvSpPr>
        <p:spPr>
          <a:xfrm>
            <a:off x="7058025" y="2762250"/>
            <a:ext cx="4505325" cy="642938"/>
          </a:xfrm>
          <a:prstGeom prst="rect">
            <a:avLst/>
          </a:prstGeom>
          <a:noFill/>
          <a:ln/>
        </p:spPr>
        <p:txBody>
          <a:bodyPr vert="horz" wrap="square" lIns="0" tIns="0" rIns="0" bIns="0" rtlCol="0" anchor="ctr"/>
          <a:lstStyle/>
          <a:p>
            <a:pPr marL="0" indent="0">
              <a:lnSpc>
                <a:spcPts val="1688"/>
              </a:lnSpc>
              <a:buNone/>
            </a:pPr>
            <a:r>
              <a:rPr lang="en-US" sz="1125" b="1" dirty="0">
                <a:solidFill>
                  <a:srgbClr val="2D3748"/>
                </a:solidFill>
              </a:rPr>
              <a:t>The 120-Minute Threshold</a:t>
            </a:r>
            <a:r>
              <a:rPr lang="en-US" sz="1125" dirty="0">
                <a:solidFill>
                  <a:srgbClr val="2D3748"/>
                </a:solidFill>
              </a:rPr>
              <a:t>If Primary PCI cannot be performed within 120 minutes of FMC, thrombolysis must be initiated.</a:t>
            </a:r>
            <a:endParaRPr lang="en-US" sz="1125" dirty="0"/>
          </a:p>
        </p:txBody>
      </p:sp>
      <p:sp>
        <p:nvSpPr>
          <p:cNvPr id="38" name="Text 10"/>
          <p:cNvSpPr/>
          <p:nvPr/>
        </p:nvSpPr>
        <p:spPr>
          <a:xfrm>
            <a:off x="7058025" y="3748087"/>
            <a:ext cx="4505325" cy="642938"/>
          </a:xfrm>
          <a:prstGeom prst="rect">
            <a:avLst/>
          </a:prstGeom>
          <a:noFill/>
          <a:ln/>
        </p:spPr>
        <p:txBody>
          <a:bodyPr vert="horz" wrap="square" lIns="0" tIns="0" rIns="0" bIns="0" rtlCol="0" anchor="ctr"/>
          <a:lstStyle/>
          <a:p>
            <a:pPr marL="0" indent="0">
              <a:lnSpc>
                <a:spcPts val="1688"/>
              </a:lnSpc>
              <a:buNone/>
            </a:pPr>
            <a:r>
              <a:rPr lang="en-US" sz="1125" b="1" dirty="0">
                <a:solidFill>
                  <a:srgbClr val="2D3748"/>
                </a:solidFill>
              </a:rPr>
              <a:t>Action: Thrombolysis</a:t>
            </a:r>
            <a:r>
              <a:rPr lang="en-US" sz="1125" dirty="0">
                <a:solidFill>
                  <a:srgbClr val="2D3748"/>
                </a:solidFill>
              </a:rPr>
              <a:t>Use within 12 hours of symptom onset if PCI delay exceeds the 120-min window.</a:t>
            </a:r>
            <a:endParaRPr lang="en-US" sz="1125" dirty="0"/>
          </a:p>
        </p:txBody>
      </p:sp>
      <p:sp>
        <p:nvSpPr>
          <p:cNvPr id="39" name="Text 11"/>
          <p:cNvSpPr/>
          <p:nvPr/>
        </p:nvSpPr>
        <p:spPr>
          <a:xfrm>
            <a:off x="6515100" y="4581525"/>
            <a:ext cx="3058239" cy="261937"/>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rPr>
              <a:t>CRITICAL DECISION POINT</a:t>
            </a:r>
            <a:endParaRPr lang="en-US" sz="975" dirty="0"/>
          </a:p>
        </p:txBody>
      </p:sp>
      <p:sp>
        <p:nvSpPr>
          <p:cNvPr id="40" name="Text 12"/>
          <p:cNvSpPr/>
          <p:nvPr/>
        </p:nvSpPr>
        <p:spPr>
          <a:xfrm>
            <a:off x="857250" y="6153150"/>
            <a:ext cx="10858500" cy="400050"/>
          </a:xfrm>
          <a:prstGeom prst="rect">
            <a:avLst/>
          </a:prstGeom>
          <a:noFill/>
          <a:ln/>
        </p:spPr>
        <p:txBody>
          <a:bodyPr vert="horz" wrap="square" lIns="0" tIns="0" rIns="0" bIns="0" rtlCol="0" anchor="ctr"/>
          <a:lstStyle/>
          <a:p>
            <a:pPr marL="0" indent="0">
              <a:lnSpc>
                <a:spcPts val="1575"/>
              </a:lnSpc>
              <a:buNone/>
            </a:pPr>
            <a:r>
              <a:rPr lang="en-US" sz="1050" b="1" i="1" dirty="0">
                <a:solidFill>
                  <a:srgbClr val="2C5282"/>
                </a:solidFill>
              </a:rPr>
              <a:t>GP Trainee Tip:</a:t>
            </a:r>
            <a:r>
              <a:rPr lang="en-US" sz="1050" i="1" dirty="0">
                <a:solidFill>
                  <a:srgbClr val="2C5282"/>
                </a:solidFill>
              </a:rPr>
              <a:t> In primary care, your role is immediate referral (999). Do not delay the ambulance transfer to calculate TIMI or wait for bloods; the 120-minute clock starts the moment the STEMI is identified.</a:t>
            </a:r>
            <a:endParaRPr lang="en-US" sz="10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2266950"/>
            <a:ext cx="3778151" cy="733425"/>
          </a:xfrm>
          <a:prstGeom prst="rect">
            <a:avLst/>
          </a:prstGeom>
        </p:spPr>
      </p:pic>
      <p:pic>
        <p:nvPicPr>
          <p:cNvPr id="6" name="Image 4" descr="preencoded.png"/>
          <p:cNvPicPr>
            <a:picLocks noChangeAspect="1"/>
          </p:cNvPicPr>
          <p:nvPr/>
        </p:nvPicPr>
        <p:blipFill>
          <a:blip r:embed="rId6"/>
          <a:stretch>
            <a:fillRect/>
          </a:stretch>
        </p:blipFill>
        <p:spPr>
          <a:xfrm>
            <a:off x="438150" y="2419350"/>
            <a:ext cx="428625" cy="428625"/>
          </a:xfrm>
          <a:prstGeom prst="rect">
            <a:avLst/>
          </a:prstGeom>
        </p:spPr>
      </p:pic>
      <p:pic>
        <p:nvPicPr>
          <p:cNvPr id="7" name="Image 5" descr="preencoded.png"/>
          <p:cNvPicPr>
            <a:picLocks noChangeAspect="1"/>
          </p:cNvPicPr>
          <p:nvPr/>
        </p:nvPicPr>
        <p:blipFill>
          <a:blip r:embed="rId7"/>
          <a:stretch>
            <a:fillRect/>
          </a:stretch>
        </p:blipFill>
        <p:spPr>
          <a:xfrm>
            <a:off x="557213" y="2557463"/>
            <a:ext cx="190500" cy="152400"/>
          </a:xfrm>
          <a:prstGeom prst="rect">
            <a:avLst/>
          </a:prstGeom>
        </p:spPr>
      </p:pic>
      <p:pic>
        <p:nvPicPr>
          <p:cNvPr id="8" name="Image 6" descr="preencoded.png"/>
          <p:cNvPicPr>
            <a:picLocks noChangeAspect="1"/>
          </p:cNvPicPr>
          <p:nvPr/>
        </p:nvPicPr>
        <p:blipFill>
          <a:blip r:embed="rId8"/>
          <a:stretch>
            <a:fillRect/>
          </a:stretch>
        </p:blipFill>
        <p:spPr>
          <a:xfrm>
            <a:off x="4206776" y="2266950"/>
            <a:ext cx="3778300" cy="733425"/>
          </a:xfrm>
          <a:prstGeom prst="rect">
            <a:avLst/>
          </a:prstGeom>
        </p:spPr>
      </p:pic>
      <p:pic>
        <p:nvPicPr>
          <p:cNvPr id="9" name="Image 7" descr="preencoded.png"/>
          <p:cNvPicPr>
            <a:picLocks noChangeAspect="1"/>
          </p:cNvPicPr>
          <p:nvPr/>
        </p:nvPicPr>
        <p:blipFill>
          <a:blip r:embed="rId9"/>
          <a:stretch>
            <a:fillRect/>
          </a:stretch>
        </p:blipFill>
        <p:spPr>
          <a:xfrm>
            <a:off x="4359176" y="2419350"/>
            <a:ext cx="428625" cy="428625"/>
          </a:xfrm>
          <a:prstGeom prst="rect">
            <a:avLst/>
          </a:prstGeom>
        </p:spPr>
      </p:pic>
      <p:pic>
        <p:nvPicPr>
          <p:cNvPr id="10" name="Image 8" descr="preencoded.png"/>
          <p:cNvPicPr>
            <a:picLocks noChangeAspect="1"/>
          </p:cNvPicPr>
          <p:nvPr/>
        </p:nvPicPr>
        <p:blipFill>
          <a:blip r:embed="rId10"/>
          <a:stretch>
            <a:fillRect/>
          </a:stretch>
        </p:blipFill>
        <p:spPr>
          <a:xfrm>
            <a:off x="4478238" y="2557463"/>
            <a:ext cx="190500" cy="152400"/>
          </a:xfrm>
          <a:prstGeom prst="rect">
            <a:avLst/>
          </a:prstGeom>
        </p:spPr>
      </p:pic>
      <p:pic>
        <p:nvPicPr>
          <p:cNvPr id="11" name="Image 9" descr="preencoded.png"/>
          <p:cNvPicPr>
            <a:picLocks noChangeAspect="1"/>
          </p:cNvPicPr>
          <p:nvPr/>
        </p:nvPicPr>
        <p:blipFill>
          <a:blip r:embed="rId11"/>
          <a:stretch>
            <a:fillRect/>
          </a:stretch>
        </p:blipFill>
        <p:spPr>
          <a:xfrm>
            <a:off x="8127950" y="2266950"/>
            <a:ext cx="3778151" cy="733425"/>
          </a:xfrm>
          <a:prstGeom prst="rect">
            <a:avLst/>
          </a:prstGeom>
        </p:spPr>
      </p:pic>
      <p:pic>
        <p:nvPicPr>
          <p:cNvPr id="12" name="Image 10" descr="preencoded.png"/>
          <p:cNvPicPr>
            <a:picLocks noChangeAspect="1"/>
          </p:cNvPicPr>
          <p:nvPr/>
        </p:nvPicPr>
        <p:blipFill>
          <a:blip r:embed="rId12"/>
          <a:stretch>
            <a:fillRect/>
          </a:stretch>
        </p:blipFill>
        <p:spPr>
          <a:xfrm>
            <a:off x="8280350" y="2419350"/>
            <a:ext cx="428625" cy="428625"/>
          </a:xfrm>
          <a:prstGeom prst="rect">
            <a:avLst/>
          </a:prstGeom>
        </p:spPr>
      </p:pic>
      <p:pic>
        <p:nvPicPr>
          <p:cNvPr id="13" name="Image 11" descr="preencoded.png"/>
          <p:cNvPicPr>
            <a:picLocks noChangeAspect="1"/>
          </p:cNvPicPr>
          <p:nvPr/>
        </p:nvPicPr>
        <p:blipFill>
          <a:blip r:embed="rId13"/>
          <a:stretch>
            <a:fillRect/>
          </a:stretch>
        </p:blipFill>
        <p:spPr>
          <a:xfrm>
            <a:off x="8399413" y="2557463"/>
            <a:ext cx="190500" cy="152400"/>
          </a:xfrm>
          <a:prstGeom prst="rect">
            <a:avLst/>
          </a:prstGeom>
        </p:spPr>
      </p:pic>
      <p:pic>
        <p:nvPicPr>
          <p:cNvPr id="14" name="Image 12" descr="preencoded.png"/>
          <p:cNvPicPr>
            <a:picLocks noChangeAspect="1"/>
          </p:cNvPicPr>
          <p:nvPr/>
        </p:nvPicPr>
        <p:blipFill>
          <a:blip r:embed="rId5"/>
          <a:stretch>
            <a:fillRect/>
          </a:stretch>
        </p:blipFill>
        <p:spPr>
          <a:xfrm>
            <a:off x="285750" y="3143250"/>
            <a:ext cx="3778151" cy="733425"/>
          </a:xfrm>
          <a:prstGeom prst="rect">
            <a:avLst/>
          </a:prstGeom>
        </p:spPr>
      </p:pic>
      <p:pic>
        <p:nvPicPr>
          <p:cNvPr id="15" name="Image 13" descr="preencoded.png"/>
          <p:cNvPicPr>
            <a:picLocks noChangeAspect="1"/>
          </p:cNvPicPr>
          <p:nvPr/>
        </p:nvPicPr>
        <p:blipFill>
          <a:blip r:embed="rId14"/>
          <a:stretch>
            <a:fillRect/>
          </a:stretch>
        </p:blipFill>
        <p:spPr>
          <a:xfrm>
            <a:off x="438150" y="3295650"/>
            <a:ext cx="428625" cy="428625"/>
          </a:xfrm>
          <a:prstGeom prst="rect">
            <a:avLst/>
          </a:prstGeom>
        </p:spPr>
      </p:pic>
      <p:pic>
        <p:nvPicPr>
          <p:cNvPr id="16" name="Image 14" descr="preencoded.png"/>
          <p:cNvPicPr>
            <a:picLocks noChangeAspect="1"/>
          </p:cNvPicPr>
          <p:nvPr/>
        </p:nvPicPr>
        <p:blipFill>
          <a:blip r:embed="rId15"/>
          <a:stretch>
            <a:fillRect/>
          </a:stretch>
        </p:blipFill>
        <p:spPr>
          <a:xfrm>
            <a:off x="557213" y="3433763"/>
            <a:ext cx="190500" cy="152400"/>
          </a:xfrm>
          <a:prstGeom prst="rect">
            <a:avLst/>
          </a:prstGeom>
        </p:spPr>
      </p:pic>
      <p:pic>
        <p:nvPicPr>
          <p:cNvPr id="17" name="Image 15" descr="preencoded.png"/>
          <p:cNvPicPr>
            <a:picLocks noChangeAspect="1"/>
          </p:cNvPicPr>
          <p:nvPr/>
        </p:nvPicPr>
        <p:blipFill>
          <a:blip r:embed="rId8"/>
          <a:stretch>
            <a:fillRect/>
          </a:stretch>
        </p:blipFill>
        <p:spPr>
          <a:xfrm>
            <a:off x="4206776" y="3143250"/>
            <a:ext cx="3778300" cy="733425"/>
          </a:xfrm>
          <a:prstGeom prst="rect">
            <a:avLst/>
          </a:prstGeom>
        </p:spPr>
      </p:pic>
      <p:pic>
        <p:nvPicPr>
          <p:cNvPr id="18" name="Image 16" descr="preencoded.png"/>
          <p:cNvPicPr>
            <a:picLocks noChangeAspect="1"/>
          </p:cNvPicPr>
          <p:nvPr/>
        </p:nvPicPr>
        <p:blipFill>
          <a:blip r:embed="rId16"/>
          <a:stretch>
            <a:fillRect/>
          </a:stretch>
        </p:blipFill>
        <p:spPr>
          <a:xfrm>
            <a:off x="4359176" y="3295650"/>
            <a:ext cx="428625" cy="428625"/>
          </a:xfrm>
          <a:prstGeom prst="rect">
            <a:avLst/>
          </a:prstGeom>
        </p:spPr>
      </p:pic>
      <p:pic>
        <p:nvPicPr>
          <p:cNvPr id="19" name="Image 17" descr="preencoded.png"/>
          <p:cNvPicPr>
            <a:picLocks noChangeAspect="1"/>
          </p:cNvPicPr>
          <p:nvPr/>
        </p:nvPicPr>
        <p:blipFill>
          <a:blip r:embed="rId17"/>
          <a:stretch>
            <a:fillRect/>
          </a:stretch>
        </p:blipFill>
        <p:spPr>
          <a:xfrm>
            <a:off x="4478238" y="3433763"/>
            <a:ext cx="190500" cy="152400"/>
          </a:xfrm>
          <a:prstGeom prst="rect">
            <a:avLst/>
          </a:prstGeom>
        </p:spPr>
      </p:pic>
      <p:pic>
        <p:nvPicPr>
          <p:cNvPr id="20" name="Image 18" descr="preencoded.png"/>
          <p:cNvPicPr>
            <a:picLocks noChangeAspect="1"/>
          </p:cNvPicPr>
          <p:nvPr/>
        </p:nvPicPr>
        <p:blipFill>
          <a:blip r:embed="rId11"/>
          <a:stretch>
            <a:fillRect/>
          </a:stretch>
        </p:blipFill>
        <p:spPr>
          <a:xfrm>
            <a:off x="8127950" y="3143250"/>
            <a:ext cx="3778151" cy="733425"/>
          </a:xfrm>
          <a:prstGeom prst="rect">
            <a:avLst/>
          </a:prstGeom>
        </p:spPr>
      </p:pic>
      <p:pic>
        <p:nvPicPr>
          <p:cNvPr id="21" name="Image 19" descr="preencoded.png"/>
          <p:cNvPicPr>
            <a:picLocks noChangeAspect="1"/>
          </p:cNvPicPr>
          <p:nvPr/>
        </p:nvPicPr>
        <p:blipFill>
          <a:blip r:embed="rId18"/>
          <a:stretch>
            <a:fillRect/>
          </a:stretch>
        </p:blipFill>
        <p:spPr>
          <a:xfrm>
            <a:off x="8280350" y="3295650"/>
            <a:ext cx="428625" cy="428625"/>
          </a:xfrm>
          <a:prstGeom prst="rect">
            <a:avLst/>
          </a:prstGeom>
        </p:spPr>
      </p:pic>
      <p:pic>
        <p:nvPicPr>
          <p:cNvPr id="22" name="Image 20" descr="preencoded.png"/>
          <p:cNvPicPr>
            <a:picLocks noChangeAspect="1"/>
          </p:cNvPicPr>
          <p:nvPr/>
        </p:nvPicPr>
        <p:blipFill>
          <a:blip r:embed="rId19"/>
          <a:stretch>
            <a:fillRect/>
          </a:stretch>
        </p:blipFill>
        <p:spPr>
          <a:xfrm>
            <a:off x="8399413" y="3433763"/>
            <a:ext cx="190500" cy="152400"/>
          </a:xfrm>
          <a:prstGeom prst="rect">
            <a:avLst/>
          </a:prstGeom>
        </p:spPr>
      </p:pic>
      <p:pic>
        <p:nvPicPr>
          <p:cNvPr id="23" name="Image 21" descr="preencoded.png"/>
          <p:cNvPicPr>
            <a:picLocks noChangeAspect="1"/>
          </p:cNvPicPr>
          <p:nvPr/>
        </p:nvPicPr>
        <p:blipFill>
          <a:blip r:embed="rId5"/>
          <a:stretch>
            <a:fillRect/>
          </a:stretch>
        </p:blipFill>
        <p:spPr>
          <a:xfrm>
            <a:off x="285750" y="4019550"/>
            <a:ext cx="3778151" cy="733425"/>
          </a:xfrm>
          <a:prstGeom prst="rect">
            <a:avLst/>
          </a:prstGeom>
        </p:spPr>
      </p:pic>
      <p:pic>
        <p:nvPicPr>
          <p:cNvPr id="24" name="Image 22" descr="preencoded.png"/>
          <p:cNvPicPr>
            <a:picLocks noChangeAspect="1"/>
          </p:cNvPicPr>
          <p:nvPr/>
        </p:nvPicPr>
        <p:blipFill>
          <a:blip r:embed="rId14"/>
          <a:stretch>
            <a:fillRect/>
          </a:stretch>
        </p:blipFill>
        <p:spPr>
          <a:xfrm>
            <a:off x="438150" y="4171950"/>
            <a:ext cx="428625" cy="428625"/>
          </a:xfrm>
          <a:prstGeom prst="rect">
            <a:avLst/>
          </a:prstGeom>
        </p:spPr>
      </p:pic>
      <p:pic>
        <p:nvPicPr>
          <p:cNvPr id="25" name="Image 23" descr="preencoded.png"/>
          <p:cNvPicPr>
            <a:picLocks noChangeAspect="1"/>
          </p:cNvPicPr>
          <p:nvPr/>
        </p:nvPicPr>
        <p:blipFill>
          <a:blip r:embed="rId20"/>
          <a:stretch>
            <a:fillRect/>
          </a:stretch>
        </p:blipFill>
        <p:spPr>
          <a:xfrm>
            <a:off x="557213" y="4310063"/>
            <a:ext cx="190500" cy="152400"/>
          </a:xfrm>
          <a:prstGeom prst="rect">
            <a:avLst/>
          </a:prstGeom>
        </p:spPr>
      </p:pic>
      <p:pic>
        <p:nvPicPr>
          <p:cNvPr id="26" name="Image 24" descr="preencoded.png"/>
          <p:cNvPicPr>
            <a:picLocks noChangeAspect="1"/>
          </p:cNvPicPr>
          <p:nvPr/>
        </p:nvPicPr>
        <p:blipFill>
          <a:blip r:embed="rId8"/>
          <a:stretch>
            <a:fillRect/>
          </a:stretch>
        </p:blipFill>
        <p:spPr>
          <a:xfrm>
            <a:off x="4206776" y="4019550"/>
            <a:ext cx="3778300" cy="733425"/>
          </a:xfrm>
          <a:prstGeom prst="rect">
            <a:avLst/>
          </a:prstGeom>
        </p:spPr>
      </p:pic>
      <p:pic>
        <p:nvPicPr>
          <p:cNvPr id="27" name="Image 25" descr="preencoded.png"/>
          <p:cNvPicPr>
            <a:picLocks noChangeAspect="1"/>
          </p:cNvPicPr>
          <p:nvPr/>
        </p:nvPicPr>
        <p:blipFill>
          <a:blip r:embed="rId16"/>
          <a:stretch>
            <a:fillRect/>
          </a:stretch>
        </p:blipFill>
        <p:spPr>
          <a:xfrm>
            <a:off x="4359176" y="4171950"/>
            <a:ext cx="428625" cy="428625"/>
          </a:xfrm>
          <a:prstGeom prst="rect">
            <a:avLst/>
          </a:prstGeom>
        </p:spPr>
      </p:pic>
      <p:pic>
        <p:nvPicPr>
          <p:cNvPr id="28" name="Image 26" descr="preencoded.png"/>
          <p:cNvPicPr>
            <a:picLocks noChangeAspect="1"/>
          </p:cNvPicPr>
          <p:nvPr/>
        </p:nvPicPr>
        <p:blipFill>
          <a:blip r:embed="rId21"/>
          <a:stretch>
            <a:fillRect/>
          </a:stretch>
        </p:blipFill>
        <p:spPr>
          <a:xfrm>
            <a:off x="4478238" y="4310063"/>
            <a:ext cx="190500" cy="152400"/>
          </a:xfrm>
          <a:prstGeom prst="rect">
            <a:avLst/>
          </a:prstGeom>
        </p:spPr>
      </p:pic>
      <p:pic>
        <p:nvPicPr>
          <p:cNvPr id="29" name="Image 27" descr="preencoded.png"/>
          <p:cNvPicPr>
            <a:picLocks noChangeAspect="1"/>
          </p:cNvPicPr>
          <p:nvPr/>
        </p:nvPicPr>
        <p:blipFill>
          <a:blip r:embed="rId11"/>
          <a:stretch>
            <a:fillRect/>
          </a:stretch>
        </p:blipFill>
        <p:spPr>
          <a:xfrm>
            <a:off x="8127950" y="4019550"/>
            <a:ext cx="3778151" cy="733425"/>
          </a:xfrm>
          <a:prstGeom prst="rect">
            <a:avLst/>
          </a:prstGeom>
        </p:spPr>
      </p:pic>
      <p:pic>
        <p:nvPicPr>
          <p:cNvPr id="30" name="Image 28" descr="preencoded.png"/>
          <p:cNvPicPr>
            <a:picLocks noChangeAspect="1"/>
          </p:cNvPicPr>
          <p:nvPr/>
        </p:nvPicPr>
        <p:blipFill>
          <a:blip r:embed="rId18"/>
          <a:stretch>
            <a:fillRect/>
          </a:stretch>
        </p:blipFill>
        <p:spPr>
          <a:xfrm>
            <a:off x="8280350" y="4171950"/>
            <a:ext cx="428625" cy="428625"/>
          </a:xfrm>
          <a:prstGeom prst="rect">
            <a:avLst/>
          </a:prstGeom>
        </p:spPr>
      </p:pic>
      <p:pic>
        <p:nvPicPr>
          <p:cNvPr id="31" name="Image 29" descr="preencoded.png"/>
          <p:cNvPicPr>
            <a:picLocks noChangeAspect="1"/>
          </p:cNvPicPr>
          <p:nvPr/>
        </p:nvPicPr>
        <p:blipFill>
          <a:blip r:embed="rId22"/>
          <a:stretch>
            <a:fillRect/>
          </a:stretch>
        </p:blipFill>
        <p:spPr>
          <a:xfrm>
            <a:off x="8399413" y="4310063"/>
            <a:ext cx="190500" cy="152400"/>
          </a:xfrm>
          <a:prstGeom prst="rect">
            <a:avLst/>
          </a:prstGeom>
        </p:spPr>
      </p:pic>
      <p:pic>
        <p:nvPicPr>
          <p:cNvPr id="32" name="Image 30" descr="preencoded.png"/>
          <p:cNvPicPr>
            <a:picLocks noChangeAspect="1"/>
          </p:cNvPicPr>
          <p:nvPr/>
        </p:nvPicPr>
        <p:blipFill>
          <a:blip r:embed="rId23"/>
          <a:stretch>
            <a:fillRect/>
          </a:stretch>
        </p:blipFill>
        <p:spPr>
          <a:xfrm>
            <a:off x="285750" y="6191250"/>
            <a:ext cx="11620500" cy="428625"/>
          </a:xfrm>
          <a:prstGeom prst="rect">
            <a:avLst/>
          </a:prstGeom>
        </p:spPr>
      </p:pic>
      <p:pic>
        <p:nvPicPr>
          <p:cNvPr id="33" name="Image 31" descr="preencoded.png"/>
          <p:cNvPicPr>
            <a:picLocks noChangeAspect="1"/>
          </p:cNvPicPr>
          <p:nvPr/>
        </p:nvPicPr>
        <p:blipFill>
          <a:blip r:embed="rId24"/>
          <a:stretch>
            <a:fillRect/>
          </a:stretch>
        </p:blipFill>
        <p:spPr>
          <a:xfrm>
            <a:off x="476250" y="6317903"/>
            <a:ext cx="214313" cy="175320"/>
          </a:xfrm>
          <a:prstGeom prst="rect">
            <a:avLst/>
          </a:prstGeom>
        </p:spPr>
      </p:pic>
      <p:sp>
        <p:nvSpPr>
          <p:cNvPr id="34"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35" name="Text 1"/>
          <p:cNvSpPr/>
          <p:nvPr/>
        </p:nvSpPr>
        <p:spPr>
          <a:xfrm>
            <a:off x="514350" y="514350"/>
            <a:ext cx="115214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Absolute Contraindications to Thrombolysis</a:t>
            </a:r>
            <a:endParaRPr lang="en-US" sz="1800" dirty="0"/>
          </a:p>
        </p:txBody>
      </p:sp>
      <p:sp>
        <p:nvSpPr>
          <p:cNvPr id="36" name="Text 2"/>
          <p:cNvSpPr/>
          <p:nvPr/>
        </p:nvSpPr>
        <p:spPr>
          <a:xfrm>
            <a:off x="1009650" y="2437507"/>
            <a:ext cx="1945630" cy="392311"/>
          </a:xfrm>
          <a:prstGeom prst="rect">
            <a:avLst/>
          </a:prstGeom>
          <a:noFill/>
          <a:ln/>
        </p:spPr>
        <p:txBody>
          <a:bodyPr vert="horz" wrap="square" lIns="0" tIns="0" rIns="0" bIns="0" rtlCol="0" anchor="ctr"/>
          <a:lstStyle/>
          <a:p>
            <a:pPr marL="0" indent="0">
              <a:lnSpc>
                <a:spcPts val="1575"/>
              </a:lnSpc>
              <a:buNone/>
            </a:pPr>
            <a:r>
              <a:rPr lang="en-US" sz="1125" dirty="0">
                <a:solidFill>
                  <a:srgbClr val="2D3748"/>
                </a:solidFill>
              </a:rPr>
              <a:t>Previous Haemorrhagic Stroke</a:t>
            </a:r>
            <a:r>
              <a:rPr lang="en-US" sz="975" dirty="0">
                <a:solidFill>
                  <a:srgbClr val="718096"/>
                </a:solidFill>
              </a:rPr>
              <a:t>At any time in the past</a:t>
            </a:r>
            <a:endParaRPr lang="en-US" sz="1125" dirty="0"/>
          </a:p>
        </p:txBody>
      </p:sp>
      <p:sp>
        <p:nvSpPr>
          <p:cNvPr id="37" name="Text 3"/>
          <p:cNvSpPr/>
          <p:nvPr/>
        </p:nvSpPr>
        <p:spPr>
          <a:xfrm>
            <a:off x="4930676" y="2437507"/>
            <a:ext cx="1321445" cy="392311"/>
          </a:xfrm>
          <a:prstGeom prst="rect">
            <a:avLst/>
          </a:prstGeom>
          <a:noFill/>
          <a:ln/>
        </p:spPr>
        <p:txBody>
          <a:bodyPr vert="horz" wrap="square" lIns="0" tIns="0" rIns="0" bIns="0" rtlCol="0" anchor="ctr"/>
          <a:lstStyle/>
          <a:p>
            <a:pPr marL="0" indent="0">
              <a:lnSpc>
                <a:spcPts val="1575"/>
              </a:lnSpc>
              <a:buNone/>
            </a:pPr>
            <a:r>
              <a:rPr lang="en-US" sz="1125" dirty="0">
                <a:solidFill>
                  <a:srgbClr val="2D3748"/>
                </a:solidFill>
              </a:rPr>
              <a:t>Ischaemic Stroke</a:t>
            </a:r>
            <a:r>
              <a:rPr lang="en-US" sz="975" dirty="0">
                <a:solidFill>
                  <a:srgbClr val="718096"/>
                </a:solidFill>
              </a:rPr>
              <a:t>Within the last 6 months</a:t>
            </a:r>
            <a:endParaRPr lang="en-US" sz="1125" dirty="0"/>
          </a:p>
        </p:txBody>
      </p:sp>
      <p:sp>
        <p:nvSpPr>
          <p:cNvPr id="38" name="Text 4"/>
          <p:cNvSpPr/>
          <p:nvPr/>
        </p:nvSpPr>
        <p:spPr>
          <a:xfrm>
            <a:off x="8851850" y="2437507"/>
            <a:ext cx="1731169" cy="392311"/>
          </a:xfrm>
          <a:prstGeom prst="rect">
            <a:avLst/>
          </a:prstGeom>
          <a:noFill/>
          <a:ln/>
        </p:spPr>
        <p:txBody>
          <a:bodyPr vert="horz" wrap="square" lIns="0" tIns="0" rIns="0" bIns="0" rtlCol="0" anchor="ctr"/>
          <a:lstStyle/>
          <a:p>
            <a:pPr marL="0" indent="0">
              <a:lnSpc>
                <a:spcPts val="1575"/>
              </a:lnSpc>
              <a:buNone/>
            </a:pPr>
            <a:r>
              <a:rPr lang="en-US" sz="1125" dirty="0">
                <a:solidFill>
                  <a:srgbClr val="2D3748"/>
                </a:solidFill>
              </a:rPr>
              <a:t>CNS Damage or Neoplasm</a:t>
            </a:r>
            <a:r>
              <a:rPr lang="en-US" sz="975" dirty="0">
                <a:solidFill>
                  <a:srgbClr val="718096"/>
                </a:solidFill>
              </a:rPr>
              <a:t>Tumours or structural lesions</a:t>
            </a:r>
            <a:endParaRPr lang="en-US" sz="1125" dirty="0"/>
          </a:p>
        </p:txBody>
      </p:sp>
      <p:sp>
        <p:nvSpPr>
          <p:cNvPr id="39" name="Text 5"/>
          <p:cNvSpPr/>
          <p:nvPr/>
        </p:nvSpPr>
        <p:spPr>
          <a:xfrm>
            <a:off x="1009650" y="3313807"/>
            <a:ext cx="1975545" cy="392311"/>
          </a:xfrm>
          <a:prstGeom prst="rect">
            <a:avLst/>
          </a:prstGeom>
          <a:noFill/>
          <a:ln/>
        </p:spPr>
        <p:txBody>
          <a:bodyPr vert="horz" wrap="square" lIns="0" tIns="0" rIns="0" bIns="0" rtlCol="0" anchor="ctr"/>
          <a:lstStyle/>
          <a:p>
            <a:pPr marL="0" indent="0">
              <a:lnSpc>
                <a:spcPts val="1575"/>
              </a:lnSpc>
              <a:buNone/>
            </a:pPr>
            <a:r>
              <a:rPr lang="en-US" sz="1125" dirty="0">
                <a:solidFill>
                  <a:srgbClr val="2D3748"/>
                </a:solidFill>
              </a:rPr>
              <a:t>Major Trauma or Surgery</a:t>
            </a:r>
            <a:r>
              <a:rPr lang="en-US" sz="975" dirty="0">
                <a:solidFill>
                  <a:srgbClr val="718096"/>
                </a:solidFill>
              </a:rPr>
              <a:t>Including head injury within 3 weeks</a:t>
            </a:r>
            <a:endParaRPr lang="en-US" sz="1125" dirty="0"/>
          </a:p>
        </p:txBody>
      </p:sp>
      <p:sp>
        <p:nvSpPr>
          <p:cNvPr id="40" name="Text 6"/>
          <p:cNvSpPr/>
          <p:nvPr/>
        </p:nvSpPr>
        <p:spPr>
          <a:xfrm>
            <a:off x="4930676" y="3313807"/>
            <a:ext cx="1588443" cy="392311"/>
          </a:xfrm>
          <a:prstGeom prst="rect">
            <a:avLst/>
          </a:prstGeom>
          <a:noFill/>
          <a:ln/>
        </p:spPr>
        <p:txBody>
          <a:bodyPr vert="horz" wrap="square" lIns="0" tIns="0" rIns="0" bIns="0" rtlCol="0" anchor="ctr"/>
          <a:lstStyle/>
          <a:p>
            <a:pPr marL="0" indent="0">
              <a:lnSpc>
                <a:spcPts val="1575"/>
              </a:lnSpc>
              <a:buNone/>
            </a:pPr>
            <a:r>
              <a:rPr lang="en-US" sz="1125" dirty="0">
                <a:solidFill>
                  <a:srgbClr val="2D3748"/>
                </a:solidFill>
              </a:rPr>
              <a:t>Gastrointestinal Bleeding</a:t>
            </a:r>
            <a:r>
              <a:rPr lang="en-US" sz="975" dirty="0">
                <a:solidFill>
                  <a:srgbClr val="718096"/>
                </a:solidFill>
              </a:rPr>
              <a:t>Within the last 1 month</a:t>
            </a:r>
            <a:endParaRPr lang="en-US" sz="1125" dirty="0"/>
          </a:p>
        </p:txBody>
      </p:sp>
      <p:sp>
        <p:nvSpPr>
          <p:cNvPr id="41" name="Text 7"/>
          <p:cNvSpPr/>
          <p:nvPr/>
        </p:nvSpPr>
        <p:spPr>
          <a:xfrm>
            <a:off x="8851850" y="3313807"/>
            <a:ext cx="1612255" cy="392311"/>
          </a:xfrm>
          <a:prstGeom prst="rect">
            <a:avLst/>
          </a:prstGeom>
          <a:noFill/>
          <a:ln/>
        </p:spPr>
        <p:txBody>
          <a:bodyPr vert="horz" wrap="square" lIns="0" tIns="0" rIns="0" bIns="0" rtlCol="0" anchor="ctr"/>
          <a:lstStyle/>
          <a:p>
            <a:pPr marL="0" indent="0">
              <a:lnSpc>
                <a:spcPts val="1575"/>
              </a:lnSpc>
              <a:buNone/>
            </a:pPr>
            <a:r>
              <a:rPr lang="en-US" sz="1125" dirty="0">
                <a:solidFill>
                  <a:srgbClr val="2D3748"/>
                </a:solidFill>
              </a:rPr>
              <a:t>Known Bleeding Disorder</a:t>
            </a:r>
            <a:r>
              <a:rPr lang="en-US" sz="975" dirty="0">
                <a:solidFill>
                  <a:srgbClr val="718096"/>
                </a:solidFill>
              </a:rPr>
              <a:t>Excluding patients on aspirin</a:t>
            </a:r>
            <a:endParaRPr lang="en-US" sz="1125" dirty="0"/>
          </a:p>
        </p:txBody>
      </p:sp>
      <p:sp>
        <p:nvSpPr>
          <p:cNvPr id="42" name="Text 8"/>
          <p:cNvSpPr/>
          <p:nvPr/>
        </p:nvSpPr>
        <p:spPr>
          <a:xfrm>
            <a:off x="1009650" y="4190107"/>
            <a:ext cx="1851273" cy="392311"/>
          </a:xfrm>
          <a:prstGeom prst="rect">
            <a:avLst/>
          </a:prstGeom>
          <a:noFill/>
          <a:ln/>
        </p:spPr>
        <p:txBody>
          <a:bodyPr vert="horz" wrap="square" lIns="0" tIns="0" rIns="0" bIns="0" rtlCol="0" anchor="ctr"/>
          <a:lstStyle/>
          <a:p>
            <a:pPr marL="0" indent="0">
              <a:lnSpc>
                <a:spcPts val="1575"/>
              </a:lnSpc>
              <a:buNone/>
            </a:pPr>
            <a:r>
              <a:rPr lang="en-US" sz="1125" dirty="0">
                <a:solidFill>
                  <a:srgbClr val="2D3748"/>
                </a:solidFill>
              </a:rPr>
              <a:t>Suspected Aortic Dissection</a:t>
            </a:r>
            <a:r>
              <a:rPr lang="en-US" sz="975" dirty="0">
                <a:solidFill>
                  <a:srgbClr val="718096"/>
                </a:solidFill>
              </a:rPr>
              <a:t>Check CXR for wide mediastinum</a:t>
            </a:r>
            <a:endParaRPr lang="en-US" sz="1125" dirty="0"/>
          </a:p>
        </p:txBody>
      </p:sp>
      <p:sp>
        <p:nvSpPr>
          <p:cNvPr id="43" name="Text 9"/>
          <p:cNvSpPr/>
          <p:nvPr/>
        </p:nvSpPr>
        <p:spPr>
          <a:xfrm>
            <a:off x="4930676" y="4190107"/>
            <a:ext cx="1318320" cy="392311"/>
          </a:xfrm>
          <a:prstGeom prst="rect">
            <a:avLst/>
          </a:prstGeom>
          <a:noFill/>
          <a:ln/>
        </p:spPr>
        <p:txBody>
          <a:bodyPr vert="horz" wrap="square" lIns="0" tIns="0" rIns="0" bIns="0" rtlCol="0" anchor="ctr"/>
          <a:lstStyle/>
          <a:p>
            <a:pPr marL="0" indent="0">
              <a:lnSpc>
                <a:spcPts val="1575"/>
              </a:lnSpc>
              <a:buNone/>
            </a:pPr>
            <a:r>
              <a:rPr lang="en-US" sz="1125" dirty="0">
                <a:solidFill>
                  <a:srgbClr val="2D3748"/>
                </a:solidFill>
              </a:rPr>
              <a:t>Pregnancy / Delivery</a:t>
            </a:r>
            <a:r>
              <a:rPr lang="en-US" sz="975" dirty="0">
                <a:solidFill>
                  <a:srgbClr val="718096"/>
                </a:solidFill>
              </a:rPr>
              <a:t>Within the last 1 week</a:t>
            </a:r>
            <a:endParaRPr lang="en-US" sz="1125" dirty="0"/>
          </a:p>
        </p:txBody>
      </p:sp>
      <p:sp>
        <p:nvSpPr>
          <p:cNvPr id="44" name="Text 10"/>
          <p:cNvSpPr/>
          <p:nvPr/>
        </p:nvSpPr>
        <p:spPr>
          <a:xfrm>
            <a:off x="8851850" y="4190107"/>
            <a:ext cx="1683693" cy="392311"/>
          </a:xfrm>
          <a:prstGeom prst="rect">
            <a:avLst/>
          </a:prstGeom>
          <a:noFill/>
          <a:ln/>
        </p:spPr>
        <p:txBody>
          <a:bodyPr vert="horz" wrap="square" lIns="0" tIns="0" rIns="0" bIns="0" rtlCol="0" anchor="ctr"/>
          <a:lstStyle/>
          <a:p>
            <a:pPr marL="0" indent="0">
              <a:lnSpc>
                <a:spcPts val="1575"/>
              </a:lnSpc>
              <a:buNone/>
            </a:pPr>
            <a:r>
              <a:rPr lang="en-US" sz="1125" dirty="0">
                <a:solidFill>
                  <a:srgbClr val="2D3748"/>
                </a:solidFill>
              </a:rPr>
              <a:t>Uncontrolled Hypertension</a:t>
            </a:r>
            <a:r>
              <a:rPr lang="en-US" sz="975" dirty="0">
                <a:solidFill>
                  <a:srgbClr val="718096"/>
                </a:solidFill>
              </a:rPr>
              <a:t>BP &gt;200/120 mmHg</a:t>
            </a:r>
            <a:endParaRPr lang="en-US" sz="1125" dirty="0"/>
          </a:p>
        </p:txBody>
      </p:sp>
      <p:sp>
        <p:nvSpPr>
          <p:cNvPr id="45" name="Text 11"/>
          <p:cNvSpPr/>
          <p:nvPr/>
        </p:nvSpPr>
        <p:spPr>
          <a:xfrm>
            <a:off x="804863" y="6305550"/>
            <a:ext cx="113871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B2C2C"/>
                </a:solidFill>
              </a:rPr>
              <a:t>CLINICAL ALERT: If ANY of the above are present, thrombolysis is strictly prohibited. Proceed to Primary PCI or alternative management immediately.</a:t>
            </a:r>
            <a:endParaRPr lang="en-US" sz="10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6"/>
          <a:stretch>
            <a:fillRect/>
          </a:stretch>
        </p:blipFill>
        <p:spPr>
          <a:xfrm>
            <a:off x="285750" y="1066800"/>
            <a:ext cx="5715000" cy="969169"/>
          </a:xfrm>
          <a:prstGeom prst="rect">
            <a:avLst/>
          </a:prstGeom>
        </p:spPr>
      </p:pic>
      <p:pic>
        <p:nvPicPr>
          <p:cNvPr id="6" name="Image 4" descr="preencoded.png"/>
          <p:cNvPicPr>
            <a:picLocks noChangeAspect="1"/>
          </p:cNvPicPr>
          <p:nvPr/>
        </p:nvPicPr>
        <p:blipFill>
          <a:blip r:embed="rId7"/>
          <a:stretch>
            <a:fillRect/>
          </a:stretch>
        </p:blipFill>
        <p:spPr>
          <a:xfrm>
            <a:off x="476250" y="1360884"/>
            <a:ext cx="381000" cy="381000"/>
          </a:xfrm>
          <a:prstGeom prst="rect">
            <a:avLst/>
          </a:prstGeom>
        </p:spPr>
      </p:pic>
      <p:pic>
        <p:nvPicPr>
          <p:cNvPr id="7" name="Image 5" descr="preencoded.png"/>
          <p:cNvPicPr>
            <a:picLocks noChangeAspect="1"/>
          </p:cNvPicPr>
          <p:nvPr/>
        </p:nvPicPr>
        <p:blipFill>
          <a:blip r:embed="rId8"/>
          <a:stretch>
            <a:fillRect/>
          </a:stretch>
        </p:blipFill>
        <p:spPr>
          <a:xfrm>
            <a:off x="559594" y="1463725"/>
            <a:ext cx="214313" cy="175320"/>
          </a:xfrm>
          <a:prstGeom prst="rect">
            <a:avLst/>
          </a:prstGeom>
        </p:spPr>
      </p:pic>
      <p:pic>
        <p:nvPicPr>
          <p:cNvPr id="8" name="Image 6" descr="preencoded.png"/>
          <p:cNvPicPr>
            <a:picLocks noChangeAspect="1"/>
          </p:cNvPicPr>
          <p:nvPr/>
        </p:nvPicPr>
        <p:blipFill>
          <a:blip r:embed="rId9"/>
          <a:stretch>
            <a:fillRect/>
          </a:stretch>
        </p:blipFill>
        <p:spPr>
          <a:xfrm>
            <a:off x="285750" y="2178844"/>
            <a:ext cx="5715000" cy="969169"/>
          </a:xfrm>
          <a:prstGeom prst="rect">
            <a:avLst/>
          </a:prstGeom>
        </p:spPr>
      </p:pic>
      <p:pic>
        <p:nvPicPr>
          <p:cNvPr id="9" name="Image 7" descr="preencoded.png"/>
          <p:cNvPicPr>
            <a:picLocks noChangeAspect="1"/>
          </p:cNvPicPr>
          <p:nvPr/>
        </p:nvPicPr>
        <p:blipFill>
          <a:blip r:embed="rId7"/>
          <a:stretch>
            <a:fillRect/>
          </a:stretch>
        </p:blipFill>
        <p:spPr>
          <a:xfrm>
            <a:off x="476250" y="2472928"/>
            <a:ext cx="381000" cy="381000"/>
          </a:xfrm>
          <a:prstGeom prst="rect">
            <a:avLst/>
          </a:prstGeom>
        </p:spPr>
      </p:pic>
      <p:pic>
        <p:nvPicPr>
          <p:cNvPr id="10" name="Image 8" descr="preencoded.png"/>
          <p:cNvPicPr>
            <a:picLocks noChangeAspect="1"/>
          </p:cNvPicPr>
          <p:nvPr/>
        </p:nvPicPr>
        <p:blipFill>
          <a:blip r:embed="rId10"/>
          <a:stretch>
            <a:fillRect/>
          </a:stretch>
        </p:blipFill>
        <p:spPr>
          <a:xfrm>
            <a:off x="559594" y="2575768"/>
            <a:ext cx="214313" cy="175320"/>
          </a:xfrm>
          <a:prstGeom prst="rect">
            <a:avLst/>
          </a:prstGeom>
        </p:spPr>
      </p:pic>
      <p:pic>
        <p:nvPicPr>
          <p:cNvPr id="11" name="Image 9" descr="preencoded.png"/>
          <p:cNvPicPr>
            <a:picLocks noChangeAspect="1"/>
          </p:cNvPicPr>
          <p:nvPr/>
        </p:nvPicPr>
        <p:blipFill>
          <a:blip r:embed="rId11"/>
          <a:stretch>
            <a:fillRect/>
          </a:stretch>
        </p:blipFill>
        <p:spPr>
          <a:xfrm>
            <a:off x="285750" y="3290888"/>
            <a:ext cx="5715000" cy="969169"/>
          </a:xfrm>
          <a:prstGeom prst="rect">
            <a:avLst/>
          </a:prstGeom>
        </p:spPr>
      </p:pic>
      <p:pic>
        <p:nvPicPr>
          <p:cNvPr id="12" name="Image 10" descr="preencoded.png"/>
          <p:cNvPicPr>
            <a:picLocks noChangeAspect="1"/>
          </p:cNvPicPr>
          <p:nvPr/>
        </p:nvPicPr>
        <p:blipFill>
          <a:blip r:embed="rId7"/>
          <a:stretch>
            <a:fillRect/>
          </a:stretch>
        </p:blipFill>
        <p:spPr>
          <a:xfrm>
            <a:off x="476250" y="3584972"/>
            <a:ext cx="381000" cy="381000"/>
          </a:xfrm>
          <a:prstGeom prst="rect">
            <a:avLst/>
          </a:prstGeom>
        </p:spPr>
      </p:pic>
      <p:pic>
        <p:nvPicPr>
          <p:cNvPr id="13" name="Image 11" descr="preencoded.png"/>
          <p:cNvPicPr>
            <a:picLocks noChangeAspect="1"/>
          </p:cNvPicPr>
          <p:nvPr/>
        </p:nvPicPr>
        <p:blipFill>
          <a:blip r:embed="rId12"/>
          <a:stretch>
            <a:fillRect/>
          </a:stretch>
        </p:blipFill>
        <p:spPr>
          <a:xfrm>
            <a:off x="559594" y="3687812"/>
            <a:ext cx="214313" cy="175320"/>
          </a:xfrm>
          <a:prstGeom prst="rect">
            <a:avLst/>
          </a:prstGeom>
        </p:spPr>
      </p:pic>
      <p:pic>
        <p:nvPicPr>
          <p:cNvPr id="14" name="Image 12" descr="preencoded.png"/>
          <p:cNvPicPr>
            <a:picLocks noChangeAspect="1"/>
          </p:cNvPicPr>
          <p:nvPr/>
        </p:nvPicPr>
        <p:blipFill>
          <a:blip r:embed="rId13"/>
          <a:stretch>
            <a:fillRect/>
          </a:stretch>
        </p:blipFill>
        <p:spPr>
          <a:xfrm>
            <a:off x="285750" y="4402931"/>
            <a:ext cx="5715000" cy="969169"/>
          </a:xfrm>
          <a:prstGeom prst="rect">
            <a:avLst/>
          </a:prstGeom>
        </p:spPr>
      </p:pic>
      <p:pic>
        <p:nvPicPr>
          <p:cNvPr id="15" name="Image 13" descr="preencoded.png"/>
          <p:cNvPicPr>
            <a:picLocks noChangeAspect="1"/>
          </p:cNvPicPr>
          <p:nvPr/>
        </p:nvPicPr>
        <p:blipFill>
          <a:blip r:embed="rId14"/>
          <a:stretch>
            <a:fillRect/>
          </a:stretch>
        </p:blipFill>
        <p:spPr>
          <a:xfrm>
            <a:off x="476250" y="4697016"/>
            <a:ext cx="381000" cy="381000"/>
          </a:xfrm>
          <a:prstGeom prst="rect">
            <a:avLst/>
          </a:prstGeom>
        </p:spPr>
      </p:pic>
      <p:pic>
        <p:nvPicPr>
          <p:cNvPr id="16" name="Image 14" descr="preencoded.png"/>
          <p:cNvPicPr>
            <a:picLocks noChangeAspect="1"/>
          </p:cNvPicPr>
          <p:nvPr/>
        </p:nvPicPr>
        <p:blipFill>
          <a:blip r:embed="rId15"/>
          <a:stretch>
            <a:fillRect/>
          </a:stretch>
        </p:blipFill>
        <p:spPr>
          <a:xfrm>
            <a:off x="559594" y="4799856"/>
            <a:ext cx="214313" cy="175320"/>
          </a:xfrm>
          <a:prstGeom prst="rect">
            <a:avLst/>
          </a:prstGeom>
        </p:spPr>
      </p:pic>
      <p:pic>
        <p:nvPicPr>
          <p:cNvPr id="17" name="Image 15" descr="preencoded.png"/>
          <p:cNvPicPr>
            <a:picLocks noChangeAspect="1"/>
          </p:cNvPicPr>
          <p:nvPr/>
        </p:nvPicPr>
        <p:blipFill>
          <a:blip r:embed="rId6"/>
          <a:stretch>
            <a:fillRect/>
          </a:stretch>
        </p:blipFill>
        <p:spPr>
          <a:xfrm>
            <a:off x="6191250" y="1066800"/>
            <a:ext cx="5715000" cy="969169"/>
          </a:xfrm>
          <a:prstGeom prst="rect">
            <a:avLst/>
          </a:prstGeom>
        </p:spPr>
      </p:pic>
      <p:pic>
        <p:nvPicPr>
          <p:cNvPr id="18" name="Image 16" descr="preencoded.png"/>
          <p:cNvPicPr>
            <a:picLocks noChangeAspect="1"/>
          </p:cNvPicPr>
          <p:nvPr/>
        </p:nvPicPr>
        <p:blipFill>
          <a:blip r:embed="rId16"/>
          <a:stretch>
            <a:fillRect/>
          </a:stretch>
        </p:blipFill>
        <p:spPr>
          <a:xfrm>
            <a:off x="6381750" y="1360884"/>
            <a:ext cx="381000" cy="381000"/>
          </a:xfrm>
          <a:prstGeom prst="rect">
            <a:avLst/>
          </a:prstGeom>
        </p:spPr>
      </p:pic>
      <p:pic>
        <p:nvPicPr>
          <p:cNvPr id="19" name="Image 17" descr="preencoded.png"/>
          <p:cNvPicPr>
            <a:picLocks noChangeAspect="1"/>
          </p:cNvPicPr>
          <p:nvPr/>
        </p:nvPicPr>
        <p:blipFill>
          <a:blip r:embed="rId17"/>
          <a:stretch>
            <a:fillRect/>
          </a:stretch>
        </p:blipFill>
        <p:spPr>
          <a:xfrm>
            <a:off x="6465094" y="1463725"/>
            <a:ext cx="214313" cy="175320"/>
          </a:xfrm>
          <a:prstGeom prst="rect">
            <a:avLst/>
          </a:prstGeom>
        </p:spPr>
      </p:pic>
      <p:pic>
        <p:nvPicPr>
          <p:cNvPr id="20" name="Image 18" descr="preencoded.png"/>
          <p:cNvPicPr>
            <a:picLocks noChangeAspect="1"/>
          </p:cNvPicPr>
          <p:nvPr/>
        </p:nvPicPr>
        <p:blipFill>
          <a:blip r:embed="rId9"/>
          <a:stretch>
            <a:fillRect/>
          </a:stretch>
        </p:blipFill>
        <p:spPr>
          <a:xfrm>
            <a:off x="6191250" y="2178844"/>
            <a:ext cx="5715000" cy="969169"/>
          </a:xfrm>
          <a:prstGeom prst="rect">
            <a:avLst/>
          </a:prstGeom>
        </p:spPr>
      </p:pic>
      <p:pic>
        <p:nvPicPr>
          <p:cNvPr id="21" name="Image 19" descr="preencoded.png"/>
          <p:cNvPicPr>
            <a:picLocks noChangeAspect="1"/>
          </p:cNvPicPr>
          <p:nvPr/>
        </p:nvPicPr>
        <p:blipFill>
          <a:blip r:embed="rId16"/>
          <a:stretch>
            <a:fillRect/>
          </a:stretch>
        </p:blipFill>
        <p:spPr>
          <a:xfrm>
            <a:off x="6381750" y="2472928"/>
            <a:ext cx="381000" cy="381000"/>
          </a:xfrm>
          <a:prstGeom prst="rect">
            <a:avLst/>
          </a:prstGeom>
        </p:spPr>
      </p:pic>
      <p:pic>
        <p:nvPicPr>
          <p:cNvPr id="22" name="Image 20" descr="preencoded.png"/>
          <p:cNvPicPr>
            <a:picLocks noChangeAspect="1"/>
          </p:cNvPicPr>
          <p:nvPr/>
        </p:nvPicPr>
        <p:blipFill>
          <a:blip r:embed="rId18"/>
          <a:stretch>
            <a:fillRect/>
          </a:stretch>
        </p:blipFill>
        <p:spPr>
          <a:xfrm>
            <a:off x="6465094" y="2575768"/>
            <a:ext cx="214313" cy="175320"/>
          </a:xfrm>
          <a:prstGeom prst="rect">
            <a:avLst/>
          </a:prstGeom>
        </p:spPr>
      </p:pic>
      <p:pic>
        <p:nvPicPr>
          <p:cNvPr id="23" name="Image 21" descr="preencoded.png"/>
          <p:cNvPicPr>
            <a:picLocks noChangeAspect="1"/>
          </p:cNvPicPr>
          <p:nvPr/>
        </p:nvPicPr>
        <p:blipFill>
          <a:blip r:embed="rId11"/>
          <a:stretch>
            <a:fillRect/>
          </a:stretch>
        </p:blipFill>
        <p:spPr>
          <a:xfrm>
            <a:off x="6191250" y="3290888"/>
            <a:ext cx="5715000" cy="969169"/>
          </a:xfrm>
          <a:prstGeom prst="rect">
            <a:avLst/>
          </a:prstGeom>
        </p:spPr>
      </p:pic>
      <p:pic>
        <p:nvPicPr>
          <p:cNvPr id="24" name="Image 22" descr="preencoded.png"/>
          <p:cNvPicPr>
            <a:picLocks noChangeAspect="1"/>
          </p:cNvPicPr>
          <p:nvPr/>
        </p:nvPicPr>
        <p:blipFill>
          <a:blip r:embed="rId16"/>
          <a:stretch>
            <a:fillRect/>
          </a:stretch>
        </p:blipFill>
        <p:spPr>
          <a:xfrm>
            <a:off x="6381750" y="3584972"/>
            <a:ext cx="381000" cy="381000"/>
          </a:xfrm>
          <a:prstGeom prst="rect">
            <a:avLst/>
          </a:prstGeom>
        </p:spPr>
      </p:pic>
      <p:pic>
        <p:nvPicPr>
          <p:cNvPr id="25" name="Image 23" descr="preencoded.png"/>
          <p:cNvPicPr>
            <a:picLocks noChangeAspect="1"/>
          </p:cNvPicPr>
          <p:nvPr/>
        </p:nvPicPr>
        <p:blipFill>
          <a:blip r:embed="rId19"/>
          <a:stretch>
            <a:fillRect/>
          </a:stretch>
        </p:blipFill>
        <p:spPr>
          <a:xfrm>
            <a:off x="6465094" y="3687812"/>
            <a:ext cx="214313" cy="175320"/>
          </a:xfrm>
          <a:prstGeom prst="rect">
            <a:avLst/>
          </a:prstGeom>
        </p:spPr>
      </p:pic>
      <p:pic>
        <p:nvPicPr>
          <p:cNvPr id="26" name="Image 24" descr="preencoded.png"/>
          <p:cNvPicPr>
            <a:picLocks noChangeAspect="1"/>
          </p:cNvPicPr>
          <p:nvPr/>
        </p:nvPicPr>
        <p:blipFill>
          <a:blip r:embed="rId13"/>
          <a:stretch>
            <a:fillRect/>
          </a:stretch>
        </p:blipFill>
        <p:spPr>
          <a:xfrm>
            <a:off x="6191250" y="4402931"/>
            <a:ext cx="5715000" cy="969169"/>
          </a:xfrm>
          <a:prstGeom prst="rect">
            <a:avLst/>
          </a:prstGeom>
        </p:spPr>
      </p:pic>
      <p:pic>
        <p:nvPicPr>
          <p:cNvPr id="27" name="Image 25" descr="preencoded.png"/>
          <p:cNvPicPr>
            <a:picLocks noChangeAspect="1"/>
          </p:cNvPicPr>
          <p:nvPr/>
        </p:nvPicPr>
        <p:blipFill>
          <a:blip r:embed="rId20"/>
          <a:stretch>
            <a:fillRect/>
          </a:stretch>
        </p:blipFill>
        <p:spPr>
          <a:xfrm>
            <a:off x="6381750" y="4697016"/>
            <a:ext cx="381000" cy="381000"/>
          </a:xfrm>
          <a:prstGeom prst="rect">
            <a:avLst/>
          </a:prstGeom>
        </p:spPr>
      </p:pic>
      <p:pic>
        <p:nvPicPr>
          <p:cNvPr id="28" name="Image 26" descr="preencoded.png"/>
          <p:cNvPicPr>
            <a:picLocks noChangeAspect="1"/>
          </p:cNvPicPr>
          <p:nvPr/>
        </p:nvPicPr>
        <p:blipFill>
          <a:blip r:embed="rId21"/>
          <a:stretch>
            <a:fillRect/>
          </a:stretch>
        </p:blipFill>
        <p:spPr>
          <a:xfrm>
            <a:off x="6465094" y="4799856"/>
            <a:ext cx="214313" cy="175320"/>
          </a:xfrm>
          <a:prstGeom prst="rect">
            <a:avLst/>
          </a:prstGeom>
        </p:spPr>
      </p:pic>
      <p:pic>
        <p:nvPicPr>
          <p:cNvPr id="29" name="Image 27" descr="preencoded.png"/>
          <p:cNvPicPr>
            <a:picLocks noChangeAspect="1"/>
          </p:cNvPicPr>
          <p:nvPr/>
        </p:nvPicPr>
        <p:blipFill>
          <a:blip r:embed="rId22"/>
          <a:stretch>
            <a:fillRect/>
          </a:stretch>
        </p:blipFill>
        <p:spPr>
          <a:xfrm>
            <a:off x="285750" y="5610225"/>
            <a:ext cx="11620500" cy="962025"/>
          </a:xfrm>
          <a:prstGeom prst="rect">
            <a:avLst/>
          </a:prstGeom>
        </p:spPr>
      </p:pic>
      <p:pic>
        <p:nvPicPr>
          <p:cNvPr id="30" name="Image 28" descr="preencoded.png"/>
          <p:cNvPicPr>
            <a:picLocks noChangeAspect="1"/>
          </p:cNvPicPr>
          <p:nvPr/>
        </p:nvPicPr>
        <p:blipFill>
          <a:blip r:embed="rId23"/>
          <a:stretch>
            <a:fillRect/>
          </a:stretch>
        </p:blipFill>
        <p:spPr>
          <a:xfrm>
            <a:off x="523875" y="5784503"/>
            <a:ext cx="166688" cy="137220"/>
          </a:xfrm>
          <a:prstGeom prst="rect">
            <a:avLst/>
          </a:prstGeom>
        </p:spPr>
      </p:pic>
      <p:sp>
        <p:nvSpPr>
          <p:cNvPr id="31"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32" name="Text 1"/>
          <p:cNvSpPr/>
          <p:nvPr/>
        </p:nvSpPr>
        <p:spPr>
          <a:xfrm>
            <a:off x="514350" y="514350"/>
            <a:ext cx="115214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Relative Contraindications to Thrombolysis</a:t>
            </a:r>
            <a:endParaRPr lang="en-US" sz="1800" dirty="0"/>
          </a:p>
        </p:txBody>
      </p:sp>
      <p:sp>
        <p:nvSpPr>
          <p:cNvPr id="33" name="Text 2"/>
          <p:cNvSpPr/>
          <p:nvPr/>
        </p:nvSpPr>
        <p:spPr>
          <a:xfrm>
            <a:off x="1000125" y="1334244"/>
            <a:ext cx="35966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TIA within 6 months</a:t>
            </a:r>
            <a:endParaRPr lang="en-US" sz="1200" dirty="0"/>
          </a:p>
        </p:txBody>
      </p:sp>
      <p:sp>
        <p:nvSpPr>
          <p:cNvPr id="34" name="Text 3"/>
          <p:cNvSpPr/>
          <p:nvPr/>
        </p:nvSpPr>
        <p:spPr>
          <a:xfrm>
            <a:off x="1000125" y="1581894"/>
            <a:ext cx="7360920" cy="186630"/>
          </a:xfrm>
          <a:prstGeom prst="rect">
            <a:avLst/>
          </a:prstGeom>
          <a:noFill/>
          <a:ln/>
        </p:spPr>
        <p:txBody>
          <a:bodyPr vert="horz" wrap="square" lIns="0" tIns="0" rIns="0" bIns="0" rtlCol="0" anchor="ctr"/>
          <a:lstStyle/>
          <a:p>
            <a:pPr marL="0" indent="0">
              <a:lnSpc>
                <a:spcPts val="1470"/>
              </a:lnSpc>
              <a:buNone/>
            </a:pPr>
            <a:r>
              <a:rPr lang="en-US" sz="1050" dirty="0">
                <a:solidFill>
                  <a:srgbClr val="4A5568"/>
                </a:solidFill>
              </a:rPr>
              <a:t>Increased risk of intracranial transformation.</a:t>
            </a:r>
            <a:endParaRPr lang="en-US" sz="1050" dirty="0"/>
          </a:p>
        </p:txBody>
      </p:sp>
      <p:sp>
        <p:nvSpPr>
          <p:cNvPr id="35" name="Text 4"/>
          <p:cNvSpPr/>
          <p:nvPr/>
        </p:nvSpPr>
        <p:spPr>
          <a:xfrm>
            <a:off x="1000125" y="2446288"/>
            <a:ext cx="40233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Oral Anticoagulant Use</a:t>
            </a:r>
            <a:endParaRPr lang="en-US" sz="1200" dirty="0"/>
          </a:p>
        </p:txBody>
      </p:sp>
      <p:sp>
        <p:nvSpPr>
          <p:cNvPr id="36" name="Text 5"/>
          <p:cNvSpPr/>
          <p:nvPr/>
        </p:nvSpPr>
        <p:spPr>
          <a:xfrm>
            <a:off x="1000125" y="2693938"/>
            <a:ext cx="8001000" cy="186630"/>
          </a:xfrm>
          <a:prstGeom prst="rect">
            <a:avLst/>
          </a:prstGeom>
          <a:noFill/>
          <a:ln/>
        </p:spPr>
        <p:txBody>
          <a:bodyPr vert="horz" wrap="square" lIns="0" tIns="0" rIns="0" bIns="0" rtlCol="0" anchor="ctr"/>
          <a:lstStyle/>
          <a:p>
            <a:pPr marL="0" indent="0">
              <a:lnSpc>
                <a:spcPts val="1470"/>
              </a:lnSpc>
              <a:buNone/>
            </a:pPr>
            <a:r>
              <a:rPr lang="en-US" sz="1050" dirty="0">
                <a:solidFill>
                  <a:srgbClr val="4A5568"/>
                </a:solidFill>
              </a:rPr>
              <a:t>Warfarin or DOACs increase systemic bleeding risk.</a:t>
            </a:r>
            <a:endParaRPr lang="en-US" sz="1050" dirty="0"/>
          </a:p>
        </p:txBody>
      </p:sp>
      <p:sp>
        <p:nvSpPr>
          <p:cNvPr id="37" name="Text 6"/>
          <p:cNvSpPr/>
          <p:nvPr/>
        </p:nvSpPr>
        <p:spPr>
          <a:xfrm>
            <a:off x="1000125" y="3558332"/>
            <a:ext cx="42062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Pregnancy / Post-partum</a:t>
            </a:r>
            <a:endParaRPr lang="en-US" sz="1200" dirty="0"/>
          </a:p>
        </p:txBody>
      </p:sp>
      <p:sp>
        <p:nvSpPr>
          <p:cNvPr id="38" name="Text 7"/>
          <p:cNvSpPr/>
          <p:nvPr/>
        </p:nvSpPr>
        <p:spPr>
          <a:xfrm>
            <a:off x="1000125" y="3805982"/>
            <a:ext cx="8747760" cy="186630"/>
          </a:xfrm>
          <a:prstGeom prst="rect">
            <a:avLst/>
          </a:prstGeom>
          <a:noFill/>
          <a:ln/>
        </p:spPr>
        <p:txBody>
          <a:bodyPr vert="horz" wrap="square" lIns="0" tIns="0" rIns="0" bIns="0" rtlCol="0" anchor="ctr"/>
          <a:lstStyle/>
          <a:p>
            <a:pPr marL="0" indent="0">
              <a:lnSpc>
                <a:spcPts val="1470"/>
              </a:lnSpc>
              <a:buNone/>
            </a:pPr>
            <a:r>
              <a:rPr lang="en-US" sz="1050" dirty="0">
                <a:solidFill>
                  <a:srgbClr val="4A5568"/>
                </a:solidFill>
              </a:rPr>
              <a:t>Within 1 week post-delivery; risk of uterine bleeding.</a:t>
            </a:r>
            <a:endParaRPr lang="en-US" sz="1050" dirty="0"/>
          </a:p>
        </p:txBody>
      </p:sp>
      <p:sp>
        <p:nvSpPr>
          <p:cNvPr id="39" name="Text 8"/>
          <p:cNvSpPr/>
          <p:nvPr/>
        </p:nvSpPr>
        <p:spPr>
          <a:xfrm>
            <a:off x="1000125" y="4670375"/>
            <a:ext cx="32918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Vascular Punctures</a:t>
            </a:r>
            <a:endParaRPr lang="en-US" sz="1200" dirty="0"/>
          </a:p>
        </p:txBody>
      </p:sp>
      <p:sp>
        <p:nvSpPr>
          <p:cNvPr id="40" name="Text 9"/>
          <p:cNvSpPr/>
          <p:nvPr/>
        </p:nvSpPr>
        <p:spPr>
          <a:xfrm>
            <a:off x="1000125" y="4918025"/>
            <a:ext cx="8161020" cy="186630"/>
          </a:xfrm>
          <a:prstGeom prst="rect">
            <a:avLst/>
          </a:prstGeom>
          <a:noFill/>
          <a:ln/>
        </p:spPr>
        <p:txBody>
          <a:bodyPr vert="horz" wrap="square" lIns="0" tIns="0" rIns="0" bIns="0" rtlCol="0" anchor="ctr"/>
          <a:lstStyle/>
          <a:p>
            <a:pPr marL="0" indent="0">
              <a:lnSpc>
                <a:spcPts val="1470"/>
              </a:lnSpc>
              <a:buNone/>
            </a:pPr>
            <a:r>
              <a:rPr lang="en-US" sz="1050" dirty="0">
                <a:solidFill>
                  <a:srgbClr val="4A5568"/>
                </a:solidFill>
              </a:rPr>
              <a:t>Non-compressible sites (e.g., subclavian, jugular).</a:t>
            </a:r>
            <a:endParaRPr lang="en-US" sz="1050" dirty="0"/>
          </a:p>
        </p:txBody>
      </p:sp>
      <p:sp>
        <p:nvSpPr>
          <p:cNvPr id="41" name="Text 10"/>
          <p:cNvSpPr/>
          <p:nvPr/>
        </p:nvSpPr>
        <p:spPr>
          <a:xfrm>
            <a:off x="6905625" y="1334244"/>
            <a:ext cx="2432596"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Traumatic CPR</a:t>
            </a:r>
            <a:endParaRPr lang="en-US" sz="1200" dirty="0"/>
          </a:p>
        </p:txBody>
      </p:sp>
      <p:sp>
        <p:nvSpPr>
          <p:cNvPr id="42" name="Text 11"/>
          <p:cNvSpPr/>
          <p:nvPr/>
        </p:nvSpPr>
        <p:spPr>
          <a:xfrm>
            <a:off x="6905625" y="1581894"/>
            <a:ext cx="5286375" cy="186630"/>
          </a:xfrm>
          <a:prstGeom prst="rect">
            <a:avLst/>
          </a:prstGeom>
          <a:noFill/>
          <a:ln/>
        </p:spPr>
        <p:txBody>
          <a:bodyPr vert="horz" wrap="square" lIns="0" tIns="0" rIns="0" bIns="0" rtlCol="0" anchor="ctr"/>
          <a:lstStyle/>
          <a:p>
            <a:pPr marL="0" indent="0">
              <a:lnSpc>
                <a:spcPts val="1470"/>
              </a:lnSpc>
              <a:buNone/>
            </a:pPr>
            <a:r>
              <a:rPr lang="en-US" sz="1050" dirty="0">
                <a:solidFill>
                  <a:srgbClr val="4A5568"/>
                </a:solidFill>
              </a:rPr>
              <a:t>Resuscitation efforts lasting &gt;10 minutes.</a:t>
            </a:r>
            <a:endParaRPr lang="en-US" sz="1050" dirty="0"/>
          </a:p>
        </p:txBody>
      </p:sp>
      <p:sp>
        <p:nvSpPr>
          <p:cNvPr id="43" name="Text 12"/>
          <p:cNvSpPr/>
          <p:nvPr/>
        </p:nvSpPr>
        <p:spPr>
          <a:xfrm>
            <a:off x="6905625" y="2446288"/>
            <a:ext cx="40233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Advanced Liver Disease</a:t>
            </a:r>
            <a:endParaRPr lang="en-US" sz="1200" dirty="0"/>
          </a:p>
        </p:txBody>
      </p:sp>
      <p:sp>
        <p:nvSpPr>
          <p:cNvPr id="44" name="Text 13"/>
          <p:cNvSpPr/>
          <p:nvPr/>
        </p:nvSpPr>
        <p:spPr>
          <a:xfrm>
            <a:off x="6905625" y="2693938"/>
            <a:ext cx="5286375" cy="186630"/>
          </a:xfrm>
          <a:prstGeom prst="rect">
            <a:avLst/>
          </a:prstGeom>
          <a:noFill/>
          <a:ln/>
        </p:spPr>
        <p:txBody>
          <a:bodyPr vert="horz" wrap="square" lIns="0" tIns="0" rIns="0" bIns="0" rtlCol="0" anchor="ctr"/>
          <a:lstStyle/>
          <a:p>
            <a:pPr marL="0" indent="0">
              <a:lnSpc>
                <a:spcPts val="1470"/>
              </a:lnSpc>
              <a:buNone/>
            </a:pPr>
            <a:r>
              <a:rPr lang="en-US" sz="1050" dirty="0">
                <a:solidFill>
                  <a:srgbClr val="4A5568"/>
                </a:solidFill>
              </a:rPr>
              <a:t>Coagulopathy associated with hepatic failure.</a:t>
            </a:r>
            <a:endParaRPr lang="en-US" sz="1050" dirty="0"/>
          </a:p>
        </p:txBody>
      </p:sp>
      <p:sp>
        <p:nvSpPr>
          <p:cNvPr id="45" name="Text 14"/>
          <p:cNvSpPr/>
          <p:nvPr/>
        </p:nvSpPr>
        <p:spPr>
          <a:xfrm>
            <a:off x="6905625" y="3558332"/>
            <a:ext cx="40233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Infective Endocarditis</a:t>
            </a:r>
            <a:endParaRPr lang="en-US" sz="1200" dirty="0"/>
          </a:p>
        </p:txBody>
      </p:sp>
      <p:sp>
        <p:nvSpPr>
          <p:cNvPr id="46" name="Text 15"/>
          <p:cNvSpPr/>
          <p:nvPr/>
        </p:nvSpPr>
        <p:spPr>
          <a:xfrm>
            <a:off x="6905625" y="3805982"/>
            <a:ext cx="5286375" cy="186630"/>
          </a:xfrm>
          <a:prstGeom prst="rect">
            <a:avLst/>
          </a:prstGeom>
          <a:noFill/>
          <a:ln/>
        </p:spPr>
        <p:txBody>
          <a:bodyPr vert="horz" wrap="square" lIns="0" tIns="0" rIns="0" bIns="0" rtlCol="0" anchor="ctr"/>
          <a:lstStyle/>
          <a:p>
            <a:pPr marL="0" indent="0">
              <a:lnSpc>
                <a:spcPts val="1470"/>
              </a:lnSpc>
              <a:buNone/>
            </a:pPr>
            <a:r>
              <a:rPr lang="en-US" sz="1050" dirty="0">
                <a:solidFill>
                  <a:srgbClr val="4A5568"/>
                </a:solidFill>
              </a:rPr>
              <a:t>Risk of mycotic aneurysm rupture and CNS bleed.</a:t>
            </a:r>
            <a:endParaRPr lang="en-US" sz="1050" dirty="0"/>
          </a:p>
        </p:txBody>
      </p:sp>
      <p:sp>
        <p:nvSpPr>
          <p:cNvPr id="47" name="Text 16"/>
          <p:cNvSpPr/>
          <p:nvPr/>
        </p:nvSpPr>
        <p:spPr>
          <a:xfrm>
            <a:off x="6905625" y="4670375"/>
            <a:ext cx="42062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Prior Streptokinase Use</a:t>
            </a:r>
            <a:endParaRPr lang="en-US" sz="1200" dirty="0"/>
          </a:p>
        </p:txBody>
      </p:sp>
      <p:sp>
        <p:nvSpPr>
          <p:cNvPr id="48" name="Text 17"/>
          <p:cNvSpPr/>
          <p:nvPr/>
        </p:nvSpPr>
        <p:spPr>
          <a:xfrm>
            <a:off x="6905625" y="4918025"/>
            <a:ext cx="5286375" cy="186630"/>
          </a:xfrm>
          <a:prstGeom prst="rect">
            <a:avLst/>
          </a:prstGeom>
          <a:noFill/>
          <a:ln/>
        </p:spPr>
        <p:txBody>
          <a:bodyPr vert="horz" wrap="square" lIns="0" tIns="0" rIns="0" bIns="0" rtlCol="0" anchor="ctr"/>
          <a:lstStyle/>
          <a:p>
            <a:pPr marL="0" indent="0">
              <a:lnSpc>
                <a:spcPts val="1470"/>
              </a:lnSpc>
              <a:buNone/>
            </a:pPr>
            <a:r>
              <a:rPr lang="en-US" sz="1050" dirty="0">
                <a:solidFill>
                  <a:srgbClr val="4A5568"/>
                </a:solidFill>
              </a:rPr>
              <a:t>Must use different agent (e.g., Alteplase) due to antibodies.</a:t>
            </a:r>
            <a:endParaRPr lang="en-US" sz="1050" dirty="0"/>
          </a:p>
        </p:txBody>
      </p:sp>
      <p:sp>
        <p:nvSpPr>
          <p:cNvPr id="49" name="Text 18"/>
          <p:cNvSpPr/>
          <p:nvPr/>
        </p:nvSpPr>
        <p:spPr>
          <a:xfrm>
            <a:off x="766763" y="5753100"/>
            <a:ext cx="111442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69E2E"/>
                </a:solidFill>
              </a:rPr>
              <a:t>CLINICAL DECISION MAKING</a:t>
            </a:r>
            <a:endParaRPr lang="en-US" sz="1050" dirty="0"/>
          </a:p>
        </p:txBody>
      </p:sp>
      <p:sp>
        <p:nvSpPr>
          <p:cNvPr id="50" name="Text 19"/>
          <p:cNvSpPr/>
          <p:nvPr/>
        </p:nvSpPr>
        <p:spPr>
          <a:xfrm>
            <a:off x="523875" y="6000750"/>
            <a:ext cx="11144250" cy="428625"/>
          </a:xfrm>
          <a:prstGeom prst="rect">
            <a:avLst/>
          </a:prstGeom>
          <a:noFill/>
          <a:ln/>
        </p:spPr>
        <p:txBody>
          <a:bodyPr vert="horz" wrap="square" lIns="0" tIns="0" rIns="0" bIns="0" rtlCol="0" anchor="ctr"/>
          <a:lstStyle/>
          <a:p>
            <a:pPr marL="0" indent="0">
              <a:lnSpc>
                <a:spcPts val="1688"/>
              </a:lnSpc>
              <a:buNone/>
            </a:pPr>
            <a:r>
              <a:rPr lang="en-US" sz="1125" i="1" dirty="0">
                <a:solidFill>
                  <a:srgbClr val="744210"/>
                </a:solidFill>
              </a:rPr>
              <a:t>Relative contraindications require a careful risk-benefit analysis. In a patient with a massive STEMI and no access to PCI, the benefit of myocardial salvage may outweigh the risk of moderate bleeding (e.g., from an active peptic ulcer). Specialist consultation is advised where possible.</a:t>
            </a:r>
            <a:endParaRPr lang="en-US" sz="11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162050"/>
            <a:ext cx="5695950" cy="5410200"/>
          </a:xfrm>
          <a:prstGeom prst="rect">
            <a:avLst/>
          </a:prstGeom>
        </p:spPr>
      </p:pic>
      <p:pic>
        <p:nvPicPr>
          <p:cNvPr id="6" name="Image 4" descr="preencoded.png"/>
          <p:cNvPicPr>
            <a:picLocks noChangeAspect="1"/>
          </p:cNvPicPr>
          <p:nvPr/>
        </p:nvPicPr>
        <p:blipFill>
          <a:blip r:embed="rId6"/>
          <a:stretch>
            <a:fillRect/>
          </a:stretch>
        </p:blipFill>
        <p:spPr>
          <a:xfrm>
            <a:off x="571500" y="2496592"/>
            <a:ext cx="476250" cy="476250"/>
          </a:xfrm>
          <a:prstGeom prst="rect">
            <a:avLst/>
          </a:prstGeom>
        </p:spPr>
      </p:pic>
      <p:pic>
        <p:nvPicPr>
          <p:cNvPr id="7" name="Image 5" descr="preencoded.png"/>
          <p:cNvPicPr>
            <a:picLocks noChangeAspect="1"/>
          </p:cNvPicPr>
          <p:nvPr/>
        </p:nvPicPr>
        <p:blipFill>
          <a:blip r:embed="rId7"/>
          <a:stretch>
            <a:fillRect/>
          </a:stretch>
        </p:blipFill>
        <p:spPr>
          <a:xfrm>
            <a:off x="690563" y="2639467"/>
            <a:ext cx="238125" cy="190500"/>
          </a:xfrm>
          <a:prstGeom prst="rect">
            <a:avLst/>
          </a:prstGeom>
        </p:spPr>
      </p:pic>
      <p:pic>
        <p:nvPicPr>
          <p:cNvPr id="8" name="Image 6" descr="preencoded.png"/>
          <p:cNvPicPr>
            <a:picLocks noChangeAspect="1"/>
          </p:cNvPicPr>
          <p:nvPr/>
        </p:nvPicPr>
        <p:blipFill>
          <a:blip r:embed="rId8"/>
          <a:stretch>
            <a:fillRect/>
          </a:stretch>
        </p:blipFill>
        <p:spPr>
          <a:xfrm>
            <a:off x="571500" y="3220492"/>
            <a:ext cx="142875" cy="142875"/>
          </a:xfrm>
          <a:prstGeom prst="rect">
            <a:avLst/>
          </a:prstGeom>
        </p:spPr>
      </p:pic>
      <p:pic>
        <p:nvPicPr>
          <p:cNvPr id="9" name="Image 7" descr="preencoded.png"/>
          <p:cNvPicPr>
            <a:picLocks noChangeAspect="1"/>
          </p:cNvPicPr>
          <p:nvPr/>
        </p:nvPicPr>
        <p:blipFill>
          <a:blip r:embed="rId9"/>
          <a:stretch>
            <a:fillRect/>
          </a:stretch>
        </p:blipFill>
        <p:spPr>
          <a:xfrm>
            <a:off x="571500" y="3911947"/>
            <a:ext cx="142875" cy="142875"/>
          </a:xfrm>
          <a:prstGeom prst="rect">
            <a:avLst/>
          </a:prstGeom>
        </p:spPr>
      </p:pic>
      <p:pic>
        <p:nvPicPr>
          <p:cNvPr id="10" name="Image 8" descr="preencoded.png"/>
          <p:cNvPicPr>
            <a:picLocks noChangeAspect="1"/>
          </p:cNvPicPr>
          <p:nvPr/>
        </p:nvPicPr>
        <p:blipFill>
          <a:blip r:embed="rId10"/>
          <a:stretch>
            <a:fillRect/>
          </a:stretch>
        </p:blipFill>
        <p:spPr>
          <a:xfrm>
            <a:off x="571500" y="4603403"/>
            <a:ext cx="142875" cy="142875"/>
          </a:xfrm>
          <a:prstGeom prst="rect">
            <a:avLst/>
          </a:prstGeom>
        </p:spPr>
      </p:pic>
      <p:pic>
        <p:nvPicPr>
          <p:cNvPr id="11" name="Image 9" descr="preencoded.png"/>
          <p:cNvPicPr>
            <a:picLocks noChangeAspect="1"/>
          </p:cNvPicPr>
          <p:nvPr/>
        </p:nvPicPr>
        <p:blipFill>
          <a:blip r:embed="rId5"/>
          <a:stretch>
            <a:fillRect/>
          </a:stretch>
        </p:blipFill>
        <p:spPr>
          <a:xfrm>
            <a:off x="6210300" y="1162050"/>
            <a:ext cx="5695950" cy="5410200"/>
          </a:xfrm>
          <a:prstGeom prst="rect">
            <a:avLst/>
          </a:prstGeom>
        </p:spPr>
      </p:pic>
      <p:pic>
        <p:nvPicPr>
          <p:cNvPr id="12" name="Image 10" descr="preencoded.png"/>
          <p:cNvPicPr>
            <a:picLocks noChangeAspect="1"/>
          </p:cNvPicPr>
          <p:nvPr/>
        </p:nvPicPr>
        <p:blipFill>
          <a:blip r:embed="rId11"/>
          <a:stretch>
            <a:fillRect/>
          </a:stretch>
        </p:blipFill>
        <p:spPr>
          <a:xfrm>
            <a:off x="6496050" y="2024062"/>
            <a:ext cx="476250" cy="476250"/>
          </a:xfrm>
          <a:prstGeom prst="rect">
            <a:avLst/>
          </a:prstGeom>
        </p:spPr>
      </p:pic>
      <p:pic>
        <p:nvPicPr>
          <p:cNvPr id="13" name="Image 11" descr="preencoded.png"/>
          <p:cNvPicPr>
            <a:picLocks noChangeAspect="1"/>
          </p:cNvPicPr>
          <p:nvPr/>
        </p:nvPicPr>
        <p:blipFill>
          <a:blip r:embed="rId12"/>
          <a:stretch>
            <a:fillRect/>
          </a:stretch>
        </p:blipFill>
        <p:spPr>
          <a:xfrm>
            <a:off x="6615113" y="2166938"/>
            <a:ext cx="238125" cy="190500"/>
          </a:xfrm>
          <a:prstGeom prst="rect">
            <a:avLst/>
          </a:prstGeom>
        </p:spPr>
      </p:pic>
      <p:pic>
        <p:nvPicPr>
          <p:cNvPr id="14" name="Image 12" descr="preencoded.png"/>
          <p:cNvPicPr>
            <a:picLocks noChangeAspect="1"/>
          </p:cNvPicPr>
          <p:nvPr/>
        </p:nvPicPr>
        <p:blipFill>
          <a:blip r:embed="rId13"/>
          <a:stretch>
            <a:fillRect/>
          </a:stretch>
        </p:blipFill>
        <p:spPr>
          <a:xfrm>
            <a:off x="6496050" y="2690813"/>
            <a:ext cx="5124450" cy="1428750"/>
          </a:xfrm>
          <a:prstGeom prst="rect">
            <a:avLst/>
          </a:prstGeom>
        </p:spPr>
      </p:pic>
      <p:pic>
        <p:nvPicPr>
          <p:cNvPr id="15" name="Image 13" descr="preencoded.png"/>
          <p:cNvPicPr>
            <a:picLocks noChangeAspect="1"/>
          </p:cNvPicPr>
          <p:nvPr/>
        </p:nvPicPr>
        <p:blipFill>
          <a:blip r:embed="rId14"/>
          <a:stretch>
            <a:fillRect/>
          </a:stretch>
        </p:blipFill>
        <p:spPr>
          <a:xfrm>
            <a:off x="6496050" y="4310063"/>
            <a:ext cx="5124450" cy="1400175"/>
          </a:xfrm>
          <a:prstGeom prst="rect">
            <a:avLst/>
          </a:prstGeom>
        </p:spPr>
      </p:pic>
      <p:pic>
        <p:nvPicPr>
          <p:cNvPr id="16" name="Image 14" descr="preencoded.png"/>
          <p:cNvPicPr>
            <a:picLocks noChangeAspect="1"/>
          </p:cNvPicPr>
          <p:nvPr/>
        </p:nvPicPr>
        <p:blipFill>
          <a:blip r:embed="rId15"/>
          <a:stretch>
            <a:fillRect/>
          </a:stretch>
        </p:blipFill>
        <p:spPr>
          <a:xfrm>
            <a:off x="6686550" y="4541490"/>
            <a:ext cx="214313" cy="175320"/>
          </a:xfrm>
          <a:prstGeom prst="rect">
            <a:avLst/>
          </a:prstGeom>
        </p:spPr>
      </p:pic>
      <p:sp>
        <p:nvSpPr>
          <p:cNvPr id="17"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18" name="Text 1"/>
          <p:cNvSpPr/>
          <p:nvPr/>
        </p:nvSpPr>
        <p:spPr>
          <a:xfrm>
            <a:off x="514350" y="514350"/>
            <a:ext cx="116776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Basic Science: Defining Myocardial Infarction</a:t>
            </a:r>
            <a:endParaRPr lang="en-US" sz="1800" dirty="0"/>
          </a:p>
        </p:txBody>
      </p:sp>
      <p:sp>
        <p:nvSpPr>
          <p:cNvPr id="19" name="Text 2"/>
          <p:cNvSpPr/>
          <p:nvPr/>
        </p:nvSpPr>
        <p:spPr>
          <a:xfrm>
            <a:off x="1190625" y="2591842"/>
            <a:ext cx="6629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Pathophysiological Definition</a:t>
            </a:r>
            <a:endParaRPr lang="en-US" sz="1500" dirty="0"/>
          </a:p>
        </p:txBody>
      </p:sp>
      <p:sp>
        <p:nvSpPr>
          <p:cNvPr id="20" name="Text 3"/>
          <p:cNvSpPr/>
          <p:nvPr/>
        </p:nvSpPr>
        <p:spPr>
          <a:xfrm>
            <a:off x="828675" y="3163342"/>
            <a:ext cx="4867275"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2D3748"/>
                </a:solidFill>
              </a:rPr>
              <a:t>MI occurs when blood supply to the myocardium is interrupted for a sufficient duration.</a:t>
            </a:r>
            <a:endParaRPr lang="en-US" sz="1350" dirty="0"/>
          </a:p>
        </p:txBody>
      </p:sp>
      <p:sp>
        <p:nvSpPr>
          <p:cNvPr id="21" name="Text 4"/>
          <p:cNvSpPr/>
          <p:nvPr/>
        </p:nvSpPr>
        <p:spPr>
          <a:xfrm>
            <a:off x="828675" y="3854797"/>
            <a:ext cx="4867275"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2D3748"/>
                </a:solidFill>
              </a:rPr>
              <a:t>This leads to </a:t>
            </a:r>
            <a:r>
              <a:rPr lang="en-US" sz="1350" b="1" dirty="0">
                <a:solidFill>
                  <a:srgbClr val="2D3748"/>
                </a:solidFill>
              </a:rPr>
              <a:t>irreversible cell death</a:t>
            </a:r>
            <a:r>
              <a:rPr lang="en-US" sz="1350" dirty="0">
                <a:solidFill>
                  <a:srgbClr val="2D3748"/>
                </a:solidFill>
              </a:rPr>
              <a:t>, clinically termed as </a:t>
            </a:r>
            <a:r>
              <a:rPr lang="en-US" sz="1350" b="1" dirty="0">
                <a:solidFill>
                  <a:srgbClr val="2D3748"/>
                </a:solidFill>
              </a:rPr>
              <a:t>myocardial necrosis</a:t>
            </a:r>
            <a:r>
              <a:rPr lang="en-US" sz="1350" dirty="0">
                <a:solidFill>
                  <a:srgbClr val="2D3748"/>
                </a:solidFill>
              </a:rPr>
              <a:t>.</a:t>
            </a:r>
            <a:endParaRPr lang="en-US" sz="1350" dirty="0"/>
          </a:p>
        </p:txBody>
      </p:sp>
      <p:sp>
        <p:nvSpPr>
          <p:cNvPr id="22" name="Text 5"/>
          <p:cNvSpPr/>
          <p:nvPr/>
        </p:nvSpPr>
        <p:spPr>
          <a:xfrm>
            <a:off x="828675" y="4546253"/>
            <a:ext cx="4867275"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2D3748"/>
                </a:solidFill>
              </a:rPr>
              <a:t>The severity depends on the duration of ischemia and the metabolic state of the tissue.</a:t>
            </a:r>
            <a:endParaRPr lang="en-US" sz="1350" dirty="0"/>
          </a:p>
        </p:txBody>
      </p:sp>
      <p:sp>
        <p:nvSpPr>
          <p:cNvPr id="23" name="Text 6"/>
          <p:cNvSpPr/>
          <p:nvPr/>
        </p:nvSpPr>
        <p:spPr>
          <a:xfrm>
            <a:off x="7115175" y="2119313"/>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High Metabolic Demand</a:t>
            </a:r>
            <a:endParaRPr lang="en-US" sz="1500" dirty="0"/>
          </a:p>
        </p:txBody>
      </p:sp>
      <p:sp>
        <p:nvSpPr>
          <p:cNvPr id="24" name="Text 7"/>
          <p:cNvSpPr/>
          <p:nvPr/>
        </p:nvSpPr>
        <p:spPr>
          <a:xfrm>
            <a:off x="6734175" y="2928938"/>
            <a:ext cx="4648200" cy="600075"/>
          </a:xfrm>
          <a:prstGeom prst="rect">
            <a:avLst/>
          </a:prstGeom>
          <a:noFill/>
          <a:ln/>
        </p:spPr>
        <p:txBody>
          <a:bodyPr vert="horz" wrap="square" lIns="0" tIns="0" rIns="0" bIns="0" rtlCol="0" anchor="ctr"/>
          <a:lstStyle/>
          <a:p>
            <a:pPr marL="0" indent="0" algn="ctr">
              <a:lnSpc>
                <a:spcPts val="4725"/>
              </a:lnSpc>
              <a:buNone/>
            </a:pPr>
            <a:r>
              <a:rPr lang="en-US" sz="3150" b="1" dirty="0">
                <a:solidFill>
                  <a:srgbClr val="2F855A"/>
                </a:solidFill>
              </a:rPr>
              <a:t>~0.097 mL/min/g</a:t>
            </a:r>
            <a:endParaRPr lang="en-US" sz="3150" dirty="0"/>
          </a:p>
        </p:txBody>
      </p:sp>
      <p:sp>
        <p:nvSpPr>
          <p:cNvPr id="25" name="Text 8"/>
          <p:cNvSpPr/>
          <p:nvPr/>
        </p:nvSpPr>
        <p:spPr>
          <a:xfrm>
            <a:off x="6734175" y="3624263"/>
            <a:ext cx="4648200"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2D3748"/>
                </a:solidFill>
              </a:rPr>
              <a:t>Metabolic Oxygen Consumption</a:t>
            </a:r>
            <a:endParaRPr lang="en-US" sz="1350" dirty="0"/>
          </a:p>
        </p:txBody>
      </p:sp>
      <p:sp>
        <p:nvSpPr>
          <p:cNvPr id="26" name="Text 9"/>
          <p:cNvSpPr/>
          <p:nvPr/>
        </p:nvSpPr>
        <p:spPr>
          <a:xfrm>
            <a:off x="6996113" y="4500563"/>
            <a:ext cx="47434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53030"/>
                </a:solidFill>
              </a:rPr>
              <a:t>Critical Vulnerability</a:t>
            </a:r>
            <a:endParaRPr lang="en-US" sz="1350" dirty="0"/>
          </a:p>
        </p:txBody>
      </p:sp>
      <p:sp>
        <p:nvSpPr>
          <p:cNvPr id="27" name="Text 10"/>
          <p:cNvSpPr/>
          <p:nvPr/>
        </p:nvSpPr>
        <p:spPr>
          <a:xfrm>
            <a:off x="6686550" y="4833938"/>
            <a:ext cx="4743450" cy="685800"/>
          </a:xfrm>
          <a:prstGeom prst="rect">
            <a:avLst/>
          </a:prstGeom>
          <a:noFill/>
          <a:ln/>
        </p:spPr>
        <p:txBody>
          <a:bodyPr vert="horz" wrap="square" lIns="0" tIns="0" rIns="0" bIns="0" rtlCol="0" anchor="ctr"/>
          <a:lstStyle/>
          <a:p>
            <a:pPr marL="0" indent="0">
              <a:lnSpc>
                <a:spcPts val="1800"/>
              </a:lnSpc>
              <a:buNone/>
            </a:pPr>
            <a:r>
              <a:rPr lang="en-US" sz="1200" dirty="0">
                <a:solidFill>
                  <a:srgbClr val="4A5568"/>
                </a:solidFill>
              </a:rPr>
              <a:t>The heart's extreme oxygen requirement means that even brief interruptions in supply can be catastrophic, initiating the cascade toward permanent infarction.</a:t>
            </a:r>
            <a:endParaRPr lang="en-US"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285750" y="152400"/>
            <a:ext cx="11620500" cy="733425"/>
          </a:xfrm>
          <a:prstGeom prst="rect">
            <a:avLst/>
          </a:prstGeom>
        </p:spPr>
      </p:pic>
      <p:pic>
        <p:nvPicPr>
          <p:cNvPr id="5" name="Image 3" descr="preencoded.png"/>
          <p:cNvPicPr>
            <a:picLocks noChangeAspect="1"/>
          </p:cNvPicPr>
          <p:nvPr/>
        </p:nvPicPr>
        <p:blipFill>
          <a:blip r:embed="rId6"/>
          <a:stretch>
            <a:fillRect/>
          </a:stretch>
        </p:blipFill>
        <p:spPr>
          <a:xfrm>
            <a:off x="285750" y="1114425"/>
            <a:ext cx="5695950" cy="2366963"/>
          </a:xfrm>
          <a:prstGeom prst="rect">
            <a:avLst/>
          </a:prstGeom>
        </p:spPr>
      </p:pic>
      <p:pic>
        <p:nvPicPr>
          <p:cNvPr id="6" name="Image 4" descr="preencoded.png"/>
          <p:cNvPicPr>
            <a:picLocks noChangeAspect="1"/>
          </p:cNvPicPr>
          <p:nvPr/>
        </p:nvPicPr>
        <p:blipFill>
          <a:blip r:embed="rId7"/>
          <a:stretch>
            <a:fillRect/>
          </a:stretch>
        </p:blipFill>
        <p:spPr>
          <a:xfrm>
            <a:off x="514350" y="1295400"/>
            <a:ext cx="5238750" cy="366713"/>
          </a:xfrm>
          <a:prstGeom prst="rect">
            <a:avLst/>
          </a:prstGeom>
        </p:spPr>
      </p:pic>
      <p:pic>
        <p:nvPicPr>
          <p:cNvPr id="7" name="Image 5" descr="preencoded.png"/>
          <p:cNvPicPr>
            <a:picLocks noChangeAspect="1"/>
          </p:cNvPicPr>
          <p:nvPr/>
        </p:nvPicPr>
        <p:blipFill>
          <a:blip r:embed="rId8"/>
          <a:stretch>
            <a:fillRect/>
          </a:stretch>
        </p:blipFill>
        <p:spPr>
          <a:xfrm>
            <a:off x="553641" y="1335137"/>
            <a:ext cx="226219" cy="186779"/>
          </a:xfrm>
          <a:prstGeom prst="rect">
            <a:avLst/>
          </a:prstGeom>
        </p:spPr>
      </p:pic>
      <p:pic>
        <p:nvPicPr>
          <p:cNvPr id="8" name="Image 6" descr="preencoded.png"/>
          <p:cNvPicPr>
            <a:picLocks noChangeAspect="1"/>
          </p:cNvPicPr>
          <p:nvPr/>
        </p:nvPicPr>
        <p:blipFill>
          <a:blip r:embed="rId9"/>
          <a:stretch>
            <a:fillRect/>
          </a:stretch>
        </p:blipFill>
        <p:spPr>
          <a:xfrm>
            <a:off x="514350" y="1824038"/>
            <a:ext cx="130969" cy="130969"/>
          </a:xfrm>
          <a:prstGeom prst="rect">
            <a:avLst/>
          </a:prstGeom>
        </p:spPr>
      </p:pic>
      <p:pic>
        <p:nvPicPr>
          <p:cNvPr id="9" name="Image 7" descr="preencoded.png"/>
          <p:cNvPicPr>
            <a:picLocks noChangeAspect="1"/>
          </p:cNvPicPr>
          <p:nvPr/>
        </p:nvPicPr>
        <p:blipFill>
          <a:blip r:embed="rId10"/>
          <a:stretch>
            <a:fillRect/>
          </a:stretch>
        </p:blipFill>
        <p:spPr>
          <a:xfrm>
            <a:off x="514350" y="2328863"/>
            <a:ext cx="130969" cy="144066"/>
          </a:xfrm>
          <a:prstGeom prst="rect">
            <a:avLst/>
          </a:prstGeom>
        </p:spPr>
      </p:pic>
      <p:pic>
        <p:nvPicPr>
          <p:cNvPr id="10" name="Image 8" descr="preencoded.png"/>
          <p:cNvPicPr>
            <a:picLocks noChangeAspect="1"/>
          </p:cNvPicPr>
          <p:nvPr/>
        </p:nvPicPr>
        <p:blipFill>
          <a:blip r:embed="rId10"/>
          <a:stretch>
            <a:fillRect/>
          </a:stretch>
        </p:blipFill>
        <p:spPr>
          <a:xfrm>
            <a:off x="514350" y="2833688"/>
            <a:ext cx="130969" cy="144066"/>
          </a:xfrm>
          <a:prstGeom prst="rect">
            <a:avLst/>
          </a:prstGeom>
        </p:spPr>
      </p:pic>
      <p:pic>
        <p:nvPicPr>
          <p:cNvPr id="11" name="Image 9" descr="preencoded.png"/>
          <p:cNvPicPr>
            <a:picLocks noChangeAspect="1"/>
          </p:cNvPicPr>
          <p:nvPr/>
        </p:nvPicPr>
        <p:blipFill>
          <a:blip r:embed="rId11"/>
          <a:stretch>
            <a:fillRect/>
          </a:stretch>
        </p:blipFill>
        <p:spPr>
          <a:xfrm>
            <a:off x="285750" y="3633788"/>
            <a:ext cx="5695950" cy="2366963"/>
          </a:xfrm>
          <a:prstGeom prst="rect">
            <a:avLst/>
          </a:prstGeom>
        </p:spPr>
      </p:pic>
      <p:pic>
        <p:nvPicPr>
          <p:cNvPr id="12" name="Image 10" descr="preencoded.png"/>
          <p:cNvPicPr>
            <a:picLocks noChangeAspect="1"/>
          </p:cNvPicPr>
          <p:nvPr/>
        </p:nvPicPr>
        <p:blipFill>
          <a:blip r:embed="rId12"/>
          <a:stretch>
            <a:fillRect/>
          </a:stretch>
        </p:blipFill>
        <p:spPr>
          <a:xfrm>
            <a:off x="514350" y="3814763"/>
            <a:ext cx="5238750" cy="366713"/>
          </a:xfrm>
          <a:prstGeom prst="rect">
            <a:avLst/>
          </a:prstGeom>
        </p:spPr>
      </p:pic>
      <p:pic>
        <p:nvPicPr>
          <p:cNvPr id="13" name="Image 11" descr="preencoded.png"/>
          <p:cNvPicPr>
            <a:picLocks noChangeAspect="1"/>
          </p:cNvPicPr>
          <p:nvPr/>
        </p:nvPicPr>
        <p:blipFill>
          <a:blip r:embed="rId13"/>
          <a:stretch>
            <a:fillRect/>
          </a:stretch>
        </p:blipFill>
        <p:spPr>
          <a:xfrm>
            <a:off x="553641" y="3854500"/>
            <a:ext cx="226219" cy="186779"/>
          </a:xfrm>
          <a:prstGeom prst="rect">
            <a:avLst/>
          </a:prstGeom>
        </p:spPr>
      </p:pic>
      <p:pic>
        <p:nvPicPr>
          <p:cNvPr id="14" name="Image 12" descr="preencoded.png"/>
          <p:cNvPicPr>
            <a:picLocks noChangeAspect="1"/>
          </p:cNvPicPr>
          <p:nvPr/>
        </p:nvPicPr>
        <p:blipFill>
          <a:blip r:embed="rId14"/>
          <a:stretch>
            <a:fillRect/>
          </a:stretch>
        </p:blipFill>
        <p:spPr>
          <a:xfrm>
            <a:off x="514350" y="4343400"/>
            <a:ext cx="130969" cy="159990"/>
          </a:xfrm>
          <a:prstGeom prst="rect">
            <a:avLst/>
          </a:prstGeom>
        </p:spPr>
      </p:pic>
      <p:pic>
        <p:nvPicPr>
          <p:cNvPr id="15" name="Image 13" descr="preencoded.png"/>
          <p:cNvPicPr>
            <a:picLocks noChangeAspect="1"/>
          </p:cNvPicPr>
          <p:nvPr/>
        </p:nvPicPr>
        <p:blipFill>
          <a:blip r:embed="rId15"/>
          <a:stretch>
            <a:fillRect/>
          </a:stretch>
        </p:blipFill>
        <p:spPr>
          <a:xfrm>
            <a:off x="514350" y="4848225"/>
            <a:ext cx="130969" cy="119955"/>
          </a:xfrm>
          <a:prstGeom prst="rect">
            <a:avLst/>
          </a:prstGeom>
        </p:spPr>
      </p:pic>
      <p:pic>
        <p:nvPicPr>
          <p:cNvPr id="16" name="Image 14" descr="preencoded.png"/>
          <p:cNvPicPr>
            <a:picLocks noChangeAspect="1"/>
          </p:cNvPicPr>
          <p:nvPr/>
        </p:nvPicPr>
        <p:blipFill>
          <a:blip r:embed="rId16"/>
          <a:stretch>
            <a:fillRect/>
          </a:stretch>
        </p:blipFill>
        <p:spPr>
          <a:xfrm>
            <a:off x="514350" y="5353050"/>
            <a:ext cx="130969" cy="159990"/>
          </a:xfrm>
          <a:prstGeom prst="rect">
            <a:avLst/>
          </a:prstGeom>
        </p:spPr>
      </p:pic>
      <p:pic>
        <p:nvPicPr>
          <p:cNvPr id="17" name="Image 15" descr="preencoded.png"/>
          <p:cNvPicPr>
            <a:picLocks noChangeAspect="1"/>
          </p:cNvPicPr>
          <p:nvPr/>
        </p:nvPicPr>
        <p:blipFill>
          <a:blip r:embed="rId6"/>
          <a:stretch>
            <a:fillRect/>
          </a:stretch>
        </p:blipFill>
        <p:spPr>
          <a:xfrm>
            <a:off x="6210300" y="1114425"/>
            <a:ext cx="5695950" cy="2366963"/>
          </a:xfrm>
          <a:prstGeom prst="rect">
            <a:avLst/>
          </a:prstGeom>
        </p:spPr>
      </p:pic>
      <p:pic>
        <p:nvPicPr>
          <p:cNvPr id="18" name="Image 16" descr="preencoded.png"/>
          <p:cNvPicPr>
            <a:picLocks noChangeAspect="1"/>
          </p:cNvPicPr>
          <p:nvPr/>
        </p:nvPicPr>
        <p:blipFill>
          <a:blip r:embed="rId7"/>
          <a:stretch>
            <a:fillRect/>
          </a:stretch>
        </p:blipFill>
        <p:spPr>
          <a:xfrm>
            <a:off x="6438900" y="1295400"/>
            <a:ext cx="5238750" cy="366713"/>
          </a:xfrm>
          <a:prstGeom prst="rect">
            <a:avLst/>
          </a:prstGeom>
        </p:spPr>
      </p:pic>
      <p:pic>
        <p:nvPicPr>
          <p:cNvPr id="19" name="Image 17" descr="preencoded.png"/>
          <p:cNvPicPr>
            <a:picLocks noChangeAspect="1"/>
          </p:cNvPicPr>
          <p:nvPr/>
        </p:nvPicPr>
        <p:blipFill>
          <a:blip r:embed="rId17"/>
          <a:stretch>
            <a:fillRect/>
          </a:stretch>
        </p:blipFill>
        <p:spPr>
          <a:xfrm>
            <a:off x="6478191" y="1335137"/>
            <a:ext cx="226219" cy="186779"/>
          </a:xfrm>
          <a:prstGeom prst="rect">
            <a:avLst/>
          </a:prstGeom>
        </p:spPr>
      </p:pic>
      <p:pic>
        <p:nvPicPr>
          <p:cNvPr id="20" name="Image 18" descr="preencoded.png"/>
          <p:cNvPicPr>
            <a:picLocks noChangeAspect="1"/>
          </p:cNvPicPr>
          <p:nvPr/>
        </p:nvPicPr>
        <p:blipFill>
          <a:blip r:embed="rId18"/>
          <a:stretch>
            <a:fillRect/>
          </a:stretch>
        </p:blipFill>
        <p:spPr>
          <a:xfrm>
            <a:off x="6438900" y="1824038"/>
            <a:ext cx="130969" cy="119955"/>
          </a:xfrm>
          <a:prstGeom prst="rect">
            <a:avLst/>
          </a:prstGeom>
        </p:spPr>
      </p:pic>
      <p:pic>
        <p:nvPicPr>
          <p:cNvPr id="21" name="Image 19" descr="preencoded.png"/>
          <p:cNvPicPr>
            <a:picLocks noChangeAspect="1"/>
          </p:cNvPicPr>
          <p:nvPr/>
        </p:nvPicPr>
        <p:blipFill>
          <a:blip r:embed="rId19"/>
          <a:stretch>
            <a:fillRect/>
          </a:stretch>
        </p:blipFill>
        <p:spPr>
          <a:xfrm>
            <a:off x="6438900" y="2328863"/>
            <a:ext cx="130969" cy="130969"/>
          </a:xfrm>
          <a:prstGeom prst="rect">
            <a:avLst/>
          </a:prstGeom>
        </p:spPr>
      </p:pic>
      <p:pic>
        <p:nvPicPr>
          <p:cNvPr id="22" name="Image 20" descr="preencoded.png"/>
          <p:cNvPicPr>
            <a:picLocks noChangeAspect="1"/>
          </p:cNvPicPr>
          <p:nvPr/>
        </p:nvPicPr>
        <p:blipFill>
          <a:blip r:embed="rId20"/>
          <a:stretch>
            <a:fillRect/>
          </a:stretch>
        </p:blipFill>
        <p:spPr>
          <a:xfrm>
            <a:off x="6438900" y="2833688"/>
            <a:ext cx="130969" cy="119955"/>
          </a:xfrm>
          <a:prstGeom prst="rect">
            <a:avLst/>
          </a:prstGeom>
        </p:spPr>
      </p:pic>
      <p:pic>
        <p:nvPicPr>
          <p:cNvPr id="23" name="Image 21" descr="preencoded.png"/>
          <p:cNvPicPr>
            <a:picLocks noChangeAspect="1"/>
          </p:cNvPicPr>
          <p:nvPr/>
        </p:nvPicPr>
        <p:blipFill>
          <a:blip r:embed="rId11"/>
          <a:stretch>
            <a:fillRect/>
          </a:stretch>
        </p:blipFill>
        <p:spPr>
          <a:xfrm>
            <a:off x="6210300" y="3633788"/>
            <a:ext cx="5695950" cy="2366963"/>
          </a:xfrm>
          <a:prstGeom prst="rect">
            <a:avLst/>
          </a:prstGeom>
        </p:spPr>
      </p:pic>
      <p:pic>
        <p:nvPicPr>
          <p:cNvPr id="24" name="Image 22" descr="preencoded.png"/>
          <p:cNvPicPr>
            <a:picLocks noChangeAspect="1"/>
          </p:cNvPicPr>
          <p:nvPr/>
        </p:nvPicPr>
        <p:blipFill>
          <a:blip r:embed="rId12"/>
          <a:stretch>
            <a:fillRect/>
          </a:stretch>
        </p:blipFill>
        <p:spPr>
          <a:xfrm>
            <a:off x="6438900" y="3814763"/>
            <a:ext cx="5238750" cy="366713"/>
          </a:xfrm>
          <a:prstGeom prst="rect">
            <a:avLst/>
          </a:prstGeom>
        </p:spPr>
      </p:pic>
      <p:pic>
        <p:nvPicPr>
          <p:cNvPr id="25" name="Image 23" descr="preencoded.png"/>
          <p:cNvPicPr>
            <a:picLocks noChangeAspect="1"/>
          </p:cNvPicPr>
          <p:nvPr/>
        </p:nvPicPr>
        <p:blipFill>
          <a:blip r:embed="rId21"/>
          <a:stretch>
            <a:fillRect/>
          </a:stretch>
        </p:blipFill>
        <p:spPr>
          <a:xfrm>
            <a:off x="6478191" y="3854500"/>
            <a:ext cx="226219" cy="186779"/>
          </a:xfrm>
          <a:prstGeom prst="rect">
            <a:avLst/>
          </a:prstGeom>
        </p:spPr>
      </p:pic>
      <p:pic>
        <p:nvPicPr>
          <p:cNvPr id="26" name="Image 24" descr="preencoded.png"/>
          <p:cNvPicPr>
            <a:picLocks noChangeAspect="1"/>
          </p:cNvPicPr>
          <p:nvPr/>
        </p:nvPicPr>
        <p:blipFill>
          <a:blip r:embed="rId22"/>
          <a:stretch>
            <a:fillRect/>
          </a:stretch>
        </p:blipFill>
        <p:spPr>
          <a:xfrm>
            <a:off x="6438900" y="4343400"/>
            <a:ext cx="130969" cy="119955"/>
          </a:xfrm>
          <a:prstGeom prst="rect">
            <a:avLst/>
          </a:prstGeom>
        </p:spPr>
      </p:pic>
      <p:pic>
        <p:nvPicPr>
          <p:cNvPr id="27" name="Image 25" descr="preencoded.png"/>
          <p:cNvPicPr>
            <a:picLocks noChangeAspect="1"/>
          </p:cNvPicPr>
          <p:nvPr/>
        </p:nvPicPr>
        <p:blipFill>
          <a:blip r:embed="rId15"/>
          <a:stretch>
            <a:fillRect/>
          </a:stretch>
        </p:blipFill>
        <p:spPr>
          <a:xfrm>
            <a:off x="6438900" y="4848225"/>
            <a:ext cx="130969" cy="119955"/>
          </a:xfrm>
          <a:prstGeom prst="rect">
            <a:avLst/>
          </a:prstGeom>
        </p:spPr>
      </p:pic>
      <p:pic>
        <p:nvPicPr>
          <p:cNvPr id="28" name="Image 26" descr="preencoded.png"/>
          <p:cNvPicPr>
            <a:picLocks noChangeAspect="1"/>
          </p:cNvPicPr>
          <p:nvPr/>
        </p:nvPicPr>
        <p:blipFill>
          <a:blip r:embed="rId16"/>
          <a:stretch>
            <a:fillRect/>
          </a:stretch>
        </p:blipFill>
        <p:spPr>
          <a:xfrm>
            <a:off x="6438900" y="5353050"/>
            <a:ext cx="130969" cy="159990"/>
          </a:xfrm>
          <a:prstGeom prst="rect">
            <a:avLst/>
          </a:prstGeom>
        </p:spPr>
      </p:pic>
      <p:pic>
        <p:nvPicPr>
          <p:cNvPr id="29" name="Image 27" descr="preencoded.png"/>
          <p:cNvPicPr>
            <a:picLocks noChangeAspect="1"/>
          </p:cNvPicPr>
          <p:nvPr/>
        </p:nvPicPr>
        <p:blipFill>
          <a:blip r:embed="rId23"/>
          <a:stretch>
            <a:fillRect/>
          </a:stretch>
        </p:blipFill>
        <p:spPr>
          <a:xfrm>
            <a:off x="285750" y="6153150"/>
            <a:ext cx="11620500" cy="533400"/>
          </a:xfrm>
          <a:prstGeom prst="rect">
            <a:avLst/>
          </a:prstGeom>
        </p:spPr>
      </p:pic>
      <p:pic>
        <p:nvPicPr>
          <p:cNvPr id="30" name="Image 28" descr="preencoded.png"/>
          <p:cNvPicPr>
            <a:picLocks noChangeAspect="1"/>
          </p:cNvPicPr>
          <p:nvPr/>
        </p:nvPicPr>
        <p:blipFill>
          <a:blip r:embed="rId24"/>
          <a:stretch>
            <a:fillRect/>
          </a:stretch>
        </p:blipFill>
        <p:spPr>
          <a:xfrm>
            <a:off x="514350" y="6331446"/>
            <a:ext cx="238125" cy="190500"/>
          </a:xfrm>
          <a:prstGeom prst="rect">
            <a:avLst/>
          </a:prstGeom>
        </p:spPr>
      </p:pic>
      <p:sp>
        <p:nvSpPr>
          <p:cNvPr id="31" name="Text 0"/>
          <p:cNvSpPr/>
          <p:nvPr/>
        </p:nvSpPr>
        <p:spPr>
          <a:xfrm>
            <a:off x="514350" y="24765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32" name="Text 1"/>
          <p:cNvSpPr/>
          <p:nvPr/>
        </p:nvSpPr>
        <p:spPr>
          <a:xfrm>
            <a:off x="514350" y="447675"/>
            <a:ext cx="115214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Thrombolysis Consent and Bradford Protocol</a:t>
            </a:r>
            <a:endParaRPr lang="en-US" sz="1800" dirty="0"/>
          </a:p>
        </p:txBody>
      </p:sp>
      <p:sp>
        <p:nvSpPr>
          <p:cNvPr id="33" name="Text 2"/>
          <p:cNvSpPr/>
          <p:nvPr/>
        </p:nvSpPr>
        <p:spPr>
          <a:xfrm>
            <a:off x="933450" y="1302544"/>
            <a:ext cx="6172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Communicating Risks &amp; Benefits</a:t>
            </a:r>
            <a:endParaRPr lang="en-US" sz="1350" dirty="0"/>
          </a:p>
        </p:txBody>
      </p:sp>
      <p:sp>
        <p:nvSpPr>
          <p:cNvPr id="34" name="Text 3"/>
          <p:cNvSpPr/>
          <p:nvPr/>
        </p:nvSpPr>
        <p:spPr>
          <a:xfrm>
            <a:off x="759619" y="1785938"/>
            <a:ext cx="4993481" cy="400050"/>
          </a:xfrm>
          <a:prstGeom prst="rect">
            <a:avLst/>
          </a:prstGeom>
          <a:noFill/>
          <a:ln/>
        </p:spPr>
        <p:txBody>
          <a:bodyPr vert="horz" wrap="square" lIns="0" tIns="0" rIns="0" bIns="0" rtlCol="0" anchor="ctr"/>
          <a:lstStyle/>
          <a:p>
            <a:pPr marL="0" indent="0" algn="l">
              <a:lnSpc>
                <a:spcPts val="1575"/>
              </a:lnSpc>
              <a:buNone/>
            </a:pPr>
            <a:r>
              <a:rPr lang="en-US" sz="1050" dirty="0">
                <a:solidFill>
                  <a:srgbClr val="2D3748"/>
                </a:solidFill>
              </a:rPr>
              <a:t>Explain the "clot-dissolving" mechanism and the urgent need to restore blood flow to the heart muscle.</a:t>
            </a:r>
            <a:endParaRPr lang="en-US" sz="1050" dirty="0"/>
          </a:p>
        </p:txBody>
      </p:sp>
      <p:sp>
        <p:nvSpPr>
          <p:cNvPr id="35" name="Text 4"/>
          <p:cNvSpPr/>
          <p:nvPr/>
        </p:nvSpPr>
        <p:spPr>
          <a:xfrm>
            <a:off x="759619" y="2290763"/>
            <a:ext cx="4993481"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C53030"/>
                </a:solidFill>
              </a:rPr>
              <a:t>Risk Disclosure:</a:t>
            </a:r>
            <a:r>
              <a:rPr lang="en-US" sz="1050" dirty="0">
                <a:solidFill>
                  <a:srgbClr val="2D3748"/>
                </a:solidFill>
              </a:rPr>
              <a:t> Explicitly state the 1–2% risk of major bleeding, including life-threatening intracranial hemorrhage.</a:t>
            </a:r>
            <a:endParaRPr lang="en-US" sz="1050" dirty="0"/>
          </a:p>
        </p:txBody>
      </p:sp>
      <p:sp>
        <p:nvSpPr>
          <p:cNvPr id="36" name="Text 5"/>
          <p:cNvSpPr/>
          <p:nvPr/>
        </p:nvSpPr>
        <p:spPr>
          <a:xfrm>
            <a:off x="759619" y="2795588"/>
            <a:ext cx="4993481" cy="400050"/>
          </a:xfrm>
          <a:prstGeom prst="rect">
            <a:avLst/>
          </a:prstGeom>
          <a:noFill/>
          <a:ln/>
        </p:spPr>
        <p:txBody>
          <a:bodyPr vert="horz" wrap="square" lIns="0" tIns="0" rIns="0" bIns="0" rtlCol="0" anchor="ctr"/>
          <a:lstStyle/>
          <a:p>
            <a:pPr marL="0" indent="0" algn="l">
              <a:lnSpc>
                <a:spcPts val="1575"/>
              </a:lnSpc>
              <a:buNone/>
            </a:pPr>
            <a:r>
              <a:rPr lang="en-US" sz="1050" dirty="0">
                <a:solidFill>
                  <a:srgbClr val="2D3748"/>
                </a:solidFill>
              </a:rPr>
              <a:t>Establish ICE: Check the patient's understanding of the situation and address specific fears or family concerns.</a:t>
            </a:r>
            <a:endParaRPr lang="en-US" sz="1050" dirty="0"/>
          </a:p>
        </p:txBody>
      </p:sp>
      <p:sp>
        <p:nvSpPr>
          <p:cNvPr id="37" name="Text 6"/>
          <p:cNvSpPr/>
          <p:nvPr/>
        </p:nvSpPr>
        <p:spPr>
          <a:xfrm>
            <a:off x="933450" y="3821906"/>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Establishing Consent</a:t>
            </a:r>
            <a:endParaRPr lang="en-US" sz="1350" dirty="0"/>
          </a:p>
        </p:txBody>
      </p:sp>
      <p:sp>
        <p:nvSpPr>
          <p:cNvPr id="38" name="Text 7"/>
          <p:cNvSpPr/>
          <p:nvPr/>
        </p:nvSpPr>
        <p:spPr>
          <a:xfrm>
            <a:off x="759619" y="4305300"/>
            <a:ext cx="4993481" cy="400050"/>
          </a:xfrm>
          <a:prstGeom prst="rect">
            <a:avLst/>
          </a:prstGeom>
          <a:noFill/>
          <a:ln/>
        </p:spPr>
        <p:txBody>
          <a:bodyPr vert="horz" wrap="square" lIns="0" tIns="0" rIns="0" bIns="0" rtlCol="0" anchor="ctr"/>
          <a:lstStyle/>
          <a:p>
            <a:pPr marL="0" indent="0" algn="l">
              <a:lnSpc>
                <a:spcPts val="1575"/>
              </a:lnSpc>
              <a:buNone/>
            </a:pPr>
            <a:r>
              <a:rPr lang="en-US" sz="1050" dirty="0">
                <a:solidFill>
                  <a:srgbClr val="2D3748"/>
                </a:solidFill>
              </a:rPr>
              <a:t>Offer effective analgesia (e.g., IV Morphine) prior to the consent discussion to ensure the patient is comfortable and can focus.</a:t>
            </a:r>
            <a:endParaRPr lang="en-US" sz="1050" dirty="0"/>
          </a:p>
        </p:txBody>
      </p:sp>
      <p:sp>
        <p:nvSpPr>
          <p:cNvPr id="39" name="Text 8"/>
          <p:cNvSpPr/>
          <p:nvPr/>
        </p:nvSpPr>
        <p:spPr>
          <a:xfrm>
            <a:off x="759619" y="4810125"/>
            <a:ext cx="4993481" cy="400050"/>
          </a:xfrm>
          <a:prstGeom prst="rect">
            <a:avLst/>
          </a:prstGeom>
          <a:noFill/>
          <a:ln/>
        </p:spPr>
        <p:txBody>
          <a:bodyPr vert="horz" wrap="square" lIns="0" tIns="0" rIns="0" bIns="0" rtlCol="0" anchor="ctr"/>
          <a:lstStyle/>
          <a:p>
            <a:pPr marL="0" indent="0" algn="l">
              <a:lnSpc>
                <a:spcPts val="1575"/>
              </a:lnSpc>
              <a:buNone/>
            </a:pPr>
            <a:r>
              <a:rPr lang="en-US" sz="1050" dirty="0">
                <a:solidFill>
                  <a:srgbClr val="2D3748"/>
                </a:solidFill>
              </a:rPr>
              <a:t>Utilize the Bradford ED Consent Checklist to verify the absence of all absolute contraindications.</a:t>
            </a:r>
            <a:endParaRPr lang="en-US" sz="1050" dirty="0"/>
          </a:p>
        </p:txBody>
      </p:sp>
      <p:sp>
        <p:nvSpPr>
          <p:cNvPr id="40" name="Text 9"/>
          <p:cNvSpPr/>
          <p:nvPr/>
        </p:nvSpPr>
        <p:spPr>
          <a:xfrm>
            <a:off x="759619" y="5314950"/>
            <a:ext cx="4993481" cy="400050"/>
          </a:xfrm>
          <a:prstGeom prst="rect">
            <a:avLst/>
          </a:prstGeom>
          <a:noFill/>
          <a:ln/>
        </p:spPr>
        <p:txBody>
          <a:bodyPr vert="horz" wrap="square" lIns="0" tIns="0" rIns="0" bIns="0" rtlCol="0" anchor="ctr"/>
          <a:lstStyle/>
          <a:p>
            <a:pPr marL="0" indent="0" algn="l">
              <a:lnSpc>
                <a:spcPts val="1575"/>
              </a:lnSpc>
              <a:buNone/>
            </a:pPr>
            <a:r>
              <a:rPr lang="en-US" sz="1050" dirty="0">
                <a:solidFill>
                  <a:srgbClr val="2D3748"/>
                </a:solidFill>
              </a:rPr>
              <a:t>Clearly document the decision-making process, the time of consent, and the specific agent to be used (e.g., Tenecteplase).</a:t>
            </a:r>
            <a:endParaRPr lang="en-US" sz="1050" dirty="0"/>
          </a:p>
        </p:txBody>
      </p:sp>
      <p:sp>
        <p:nvSpPr>
          <p:cNvPr id="41" name="Text 10"/>
          <p:cNvSpPr/>
          <p:nvPr/>
        </p:nvSpPr>
        <p:spPr>
          <a:xfrm>
            <a:off x="6858000" y="1302544"/>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Mandatory Clinical Review</a:t>
            </a:r>
            <a:endParaRPr lang="en-US" sz="1350" dirty="0"/>
          </a:p>
        </p:txBody>
      </p:sp>
      <p:sp>
        <p:nvSpPr>
          <p:cNvPr id="42" name="Text 11"/>
          <p:cNvSpPr/>
          <p:nvPr/>
        </p:nvSpPr>
        <p:spPr>
          <a:xfrm>
            <a:off x="6684169" y="1785938"/>
            <a:ext cx="4993481" cy="400050"/>
          </a:xfrm>
          <a:prstGeom prst="rect">
            <a:avLst/>
          </a:prstGeom>
          <a:noFill/>
          <a:ln/>
        </p:spPr>
        <p:txBody>
          <a:bodyPr vert="horz" wrap="square" lIns="0" tIns="0" rIns="0" bIns="0" rtlCol="0" anchor="ctr"/>
          <a:lstStyle/>
          <a:p>
            <a:pPr marL="0" indent="0" algn="l">
              <a:lnSpc>
                <a:spcPts val="1575"/>
              </a:lnSpc>
              <a:buNone/>
            </a:pPr>
            <a:r>
              <a:rPr lang="en-US" sz="1050" dirty="0">
                <a:solidFill>
                  <a:srgbClr val="2D3748"/>
                </a:solidFill>
              </a:rPr>
              <a:t>Confirm STEMI criteria on 12-lead ECG: ≥1mm in 2+ limb leads or ≥2mm in 2+ chest leads.</a:t>
            </a:r>
            <a:endParaRPr lang="en-US" sz="1050" dirty="0"/>
          </a:p>
        </p:txBody>
      </p:sp>
      <p:sp>
        <p:nvSpPr>
          <p:cNvPr id="43" name="Text 12"/>
          <p:cNvSpPr/>
          <p:nvPr/>
        </p:nvSpPr>
        <p:spPr>
          <a:xfrm>
            <a:off x="6684169" y="2290763"/>
            <a:ext cx="4993481"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C53030"/>
                </a:solidFill>
              </a:rPr>
              <a:t>Critical Check:</a:t>
            </a:r>
            <a:r>
              <a:rPr lang="en-US" sz="1050" dirty="0">
                <a:solidFill>
                  <a:srgbClr val="2D3748"/>
                </a:solidFill>
              </a:rPr>
              <a:t> Review Chest X-Ray immediately to exclude a widened mediastinum (Aortic Dissection).</a:t>
            </a:r>
            <a:endParaRPr lang="en-US" sz="1050" dirty="0"/>
          </a:p>
        </p:txBody>
      </p:sp>
      <p:sp>
        <p:nvSpPr>
          <p:cNvPr id="44" name="Text 13"/>
          <p:cNvSpPr/>
          <p:nvPr/>
        </p:nvSpPr>
        <p:spPr>
          <a:xfrm>
            <a:off x="6684169" y="2795588"/>
            <a:ext cx="4993481" cy="400050"/>
          </a:xfrm>
          <a:prstGeom prst="rect">
            <a:avLst/>
          </a:prstGeom>
          <a:noFill/>
          <a:ln/>
        </p:spPr>
        <p:txBody>
          <a:bodyPr vert="horz" wrap="square" lIns="0" tIns="0" rIns="0" bIns="0" rtlCol="0" anchor="ctr"/>
          <a:lstStyle/>
          <a:p>
            <a:pPr marL="0" indent="0" algn="l">
              <a:lnSpc>
                <a:spcPts val="1575"/>
              </a:lnSpc>
              <a:buNone/>
            </a:pPr>
            <a:r>
              <a:rPr lang="en-US" sz="1050" dirty="0">
                <a:solidFill>
                  <a:srgbClr val="2D3748"/>
                </a:solidFill>
              </a:rPr>
              <a:t>Verify timing: Symptom onset must be within the last 12 hours for maximum therapeutic benefit.</a:t>
            </a:r>
            <a:endParaRPr lang="en-US" sz="1050" dirty="0"/>
          </a:p>
        </p:txBody>
      </p:sp>
      <p:sp>
        <p:nvSpPr>
          <p:cNvPr id="45" name="Text 14"/>
          <p:cNvSpPr/>
          <p:nvPr/>
        </p:nvSpPr>
        <p:spPr>
          <a:xfrm>
            <a:off x="6858000" y="3821906"/>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The Bradford ED Workflow</a:t>
            </a:r>
            <a:endParaRPr lang="en-US" sz="1350" dirty="0"/>
          </a:p>
        </p:txBody>
      </p:sp>
      <p:sp>
        <p:nvSpPr>
          <p:cNvPr id="46" name="Text 15"/>
          <p:cNvSpPr/>
          <p:nvPr/>
        </p:nvSpPr>
        <p:spPr>
          <a:xfrm>
            <a:off x="6684169" y="4305300"/>
            <a:ext cx="4993481" cy="400050"/>
          </a:xfrm>
          <a:prstGeom prst="rect">
            <a:avLst/>
          </a:prstGeom>
          <a:noFill/>
          <a:ln/>
        </p:spPr>
        <p:txBody>
          <a:bodyPr vert="horz" wrap="square" lIns="0" tIns="0" rIns="0" bIns="0" rtlCol="0" anchor="ctr"/>
          <a:lstStyle/>
          <a:p>
            <a:pPr marL="0" indent="0" algn="l">
              <a:lnSpc>
                <a:spcPts val="1575"/>
              </a:lnSpc>
              <a:buNone/>
            </a:pPr>
            <a:r>
              <a:rPr lang="en-US" sz="1050" dirty="0">
                <a:solidFill>
                  <a:srgbClr val="2D3748"/>
                </a:solidFill>
              </a:rPr>
              <a:t>Establish "Time Zero" for bolus delivery and ensure dual-witnessing of high-risk drug doses.</a:t>
            </a:r>
            <a:endParaRPr lang="en-US" sz="1050" dirty="0"/>
          </a:p>
        </p:txBody>
      </p:sp>
      <p:sp>
        <p:nvSpPr>
          <p:cNvPr id="47" name="Text 16"/>
          <p:cNvSpPr/>
          <p:nvPr/>
        </p:nvSpPr>
        <p:spPr>
          <a:xfrm>
            <a:off x="6684169" y="4810125"/>
            <a:ext cx="4993481" cy="400050"/>
          </a:xfrm>
          <a:prstGeom prst="rect">
            <a:avLst/>
          </a:prstGeom>
          <a:noFill/>
          <a:ln/>
        </p:spPr>
        <p:txBody>
          <a:bodyPr vert="horz" wrap="square" lIns="0" tIns="0" rIns="0" bIns="0" rtlCol="0" anchor="ctr"/>
          <a:lstStyle/>
          <a:p>
            <a:pPr marL="0" indent="0" algn="l">
              <a:lnSpc>
                <a:spcPts val="1575"/>
              </a:lnSpc>
              <a:buNone/>
            </a:pPr>
            <a:r>
              <a:rPr lang="en-US" sz="1050" dirty="0">
                <a:solidFill>
                  <a:srgbClr val="2D3748"/>
                </a:solidFill>
              </a:rPr>
              <a:t>Continuous cardiac monitoring and dedicated 1-to-1 nursing care during and after the infusion.</a:t>
            </a:r>
            <a:endParaRPr lang="en-US" sz="1050" dirty="0"/>
          </a:p>
        </p:txBody>
      </p:sp>
      <p:sp>
        <p:nvSpPr>
          <p:cNvPr id="48" name="Text 17"/>
          <p:cNvSpPr/>
          <p:nvPr/>
        </p:nvSpPr>
        <p:spPr>
          <a:xfrm>
            <a:off x="6684169" y="5314950"/>
            <a:ext cx="4993481" cy="400050"/>
          </a:xfrm>
          <a:prstGeom prst="rect">
            <a:avLst/>
          </a:prstGeom>
          <a:noFill/>
          <a:ln/>
        </p:spPr>
        <p:txBody>
          <a:bodyPr vert="horz" wrap="square" lIns="0" tIns="0" rIns="0" bIns="0" rtlCol="0" anchor="ctr"/>
          <a:lstStyle/>
          <a:p>
            <a:pPr marL="0" indent="0" algn="l">
              <a:lnSpc>
                <a:spcPts val="1575"/>
              </a:lnSpc>
              <a:buNone/>
            </a:pPr>
            <a:r>
              <a:rPr lang="en-US" sz="1050" dirty="0">
                <a:solidFill>
                  <a:srgbClr val="2D3748"/>
                </a:solidFill>
              </a:rPr>
              <a:t>Plan for rescue PCI: Identify the nearest primary PCI center if reperfusion fails (ST-segment resolution &lt;50% at 90 mins).</a:t>
            </a:r>
            <a:endParaRPr lang="en-US" sz="1050" dirty="0"/>
          </a:p>
        </p:txBody>
      </p:sp>
      <p:sp>
        <p:nvSpPr>
          <p:cNvPr id="49" name="Text 18"/>
          <p:cNvSpPr/>
          <p:nvPr/>
        </p:nvSpPr>
        <p:spPr>
          <a:xfrm>
            <a:off x="904875" y="6319838"/>
            <a:ext cx="11287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748"/>
                </a:solidFill>
              </a:rPr>
              <a:t>GP PEARL: In the community, if PCI is &gt;120 mins away, start the thrombolysis checklist while awaiting the ambulance. Never delay the 300mg Aspirin loading dose.</a:t>
            </a:r>
            <a:endParaRPr lang="en-US" sz="10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285750" y="152400"/>
            <a:ext cx="11620500" cy="733425"/>
          </a:xfrm>
          <a:prstGeom prst="rect">
            <a:avLst/>
          </a:prstGeom>
        </p:spPr>
      </p:pic>
      <p:pic>
        <p:nvPicPr>
          <p:cNvPr id="5" name="Image 3" descr="preencoded.png"/>
          <p:cNvPicPr>
            <a:picLocks noChangeAspect="1"/>
          </p:cNvPicPr>
          <p:nvPr/>
        </p:nvPicPr>
        <p:blipFill>
          <a:blip r:embed="rId6"/>
          <a:stretch>
            <a:fillRect/>
          </a:stretch>
        </p:blipFill>
        <p:spPr>
          <a:xfrm>
            <a:off x="285750" y="1824038"/>
            <a:ext cx="6800850" cy="4019550"/>
          </a:xfrm>
          <a:prstGeom prst="rect">
            <a:avLst/>
          </a:prstGeom>
        </p:spPr>
      </p:pic>
      <p:pic>
        <p:nvPicPr>
          <p:cNvPr id="6" name="Image 4" descr="preencoded.png"/>
          <p:cNvPicPr>
            <a:picLocks noChangeAspect="1"/>
          </p:cNvPicPr>
          <p:nvPr/>
        </p:nvPicPr>
        <p:blipFill>
          <a:blip r:embed="rId7"/>
          <a:stretch>
            <a:fillRect/>
          </a:stretch>
        </p:blipFill>
        <p:spPr>
          <a:xfrm>
            <a:off x="476250" y="2057400"/>
            <a:ext cx="214313" cy="171450"/>
          </a:xfrm>
          <a:prstGeom prst="rect">
            <a:avLst/>
          </a:prstGeom>
        </p:spPr>
      </p:pic>
      <p:pic>
        <p:nvPicPr>
          <p:cNvPr id="7" name="Image 5" descr="preencoded.png"/>
          <p:cNvPicPr>
            <a:picLocks noChangeAspect="1"/>
          </p:cNvPicPr>
          <p:nvPr/>
        </p:nvPicPr>
        <p:blipFill>
          <a:blip r:embed="rId8"/>
          <a:stretch>
            <a:fillRect/>
          </a:stretch>
        </p:blipFill>
        <p:spPr>
          <a:xfrm>
            <a:off x="476250" y="2414588"/>
            <a:ext cx="5736878" cy="404813"/>
          </a:xfrm>
          <a:prstGeom prst="rect">
            <a:avLst/>
          </a:prstGeom>
        </p:spPr>
      </p:pic>
      <p:pic>
        <p:nvPicPr>
          <p:cNvPr id="8" name="Image 6" descr="preencoded.png"/>
          <p:cNvPicPr>
            <a:picLocks noChangeAspect="1"/>
          </p:cNvPicPr>
          <p:nvPr/>
        </p:nvPicPr>
        <p:blipFill>
          <a:blip r:embed="rId9"/>
          <a:stretch>
            <a:fillRect/>
          </a:stretch>
        </p:blipFill>
        <p:spPr>
          <a:xfrm>
            <a:off x="6213128" y="2414588"/>
            <a:ext cx="682972" cy="404813"/>
          </a:xfrm>
          <a:prstGeom prst="rect">
            <a:avLst/>
          </a:prstGeom>
        </p:spPr>
      </p:pic>
      <p:pic>
        <p:nvPicPr>
          <p:cNvPr id="9" name="Image 7" descr="preencoded.png"/>
          <p:cNvPicPr>
            <a:picLocks noChangeAspect="1"/>
          </p:cNvPicPr>
          <p:nvPr/>
        </p:nvPicPr>
        <p:blipFill>
          <a:blip r:embed="rId10"/>
          <a:stretch>
            <a:fillRect/>
          </a:stretch>
        </p:blipFill>
        <p:spPr>
          <a:xfrm>
            <a:off x="476250" y="2819400"/>
            <a:ext cx="381000" cy="404813"/>
          </a:xfrm>
          <a:prstGeom prst="rect">
            <a:avLst/>
          </a:prstGeom>
        </p:spPr>
      </p:pic>
      <p:pic>
        <p:nvPicPr>
          <p:cNvPr id="10" name="Image 8" descr="preencoded.png"/>
          <p:cNvPicPr>
            <a:picLocks noChangeAspect="1"/>
          </p:cNvPicPr>
          <p:nvPr/>
        </p:nvPicPr>
        <p:blipFill>
          <a:blip r:embed="rId11"/>
          <a:stretch>
            <a:fillRect/>
          </a:stretch>
        </p:blipFill>
        <p:spPr>
          <a:xfrm>
            <a:off x="619125" y="2979986"/>
            <a:ext cx="95250" cy="79325"/>
          </a:xfrm>
          <a:prstGeom prst="rect">
            <a:avLst/>
          </a:prstGeom>
        </p:spPr>
      </p:pic>
      <p:pic>
        <p:nvPicPr>
          <p:cNvPr id="11" name="Image 9" descr="preencoded.png"/>
          <p:cNvPicPr>
            <a:picLocks noChangeAspect="1"/>
          </p:cNvPicPr>
          <p:nvPr/>
        </p:nvPicPr>
        <p:blipFill>
          <a:blip r:embed="rId12"/>
          <a:stretch>
            <a:fillRect/>
          </a:stretch>
        </p:blipFill>
        <p:spPr>
          <a:xfrm>
            <a:off x="857250" y="2819400"/>
            <a:ext cx="5355878" cy="404813"/>
          </a:xfrm>
          <a:prstGeom prst="rect">
            <a:avLst/>
          </a:prstGeom>
        </p:spPr>
      </p:pic>
      <p:pic>
        <p:nvPicPr>
          <p:cNvPr id="12" name="Image 10" descr="preencoded.png"/>
          <p:cNvPicPr>
            <a:picLocks noChangeAspect="1"/>
          </p:cNvPicPr>
          <p:nvPr/>
        </p:nvPicPr>
        <p:blipFill>
          <a:blip r:embed="rId13"/>
          <a:stretch>
            <a:fillRect/>
          </a:stretch>
        </p:blipFill>
        <p:spPr>
          <a:xfrm>
            <a:off x="6213128" y="2819400"/>
            <a:ext cx="682972" cy="404813"/>
          </a:xfrm>
          <a:prstGeom prst="rect">
            <a:avLst/>
          </a:prstGeom>
        </p:spPr>
      </p:pic>
      <p:pic>
        <p:nvPicPr>
          <p:cNvPr id="13" name="Image 11" descr="preencoded.png"/>
          <p:cNvPicPr>
            <a:picLocks noChangeAspect="1"/>
          </p:cNvPicPr>
          <p:nvPr/>
        </p:nvPicPr>
        <p:blipFill>
          <a:blip r:embed="rId14"/>
          <a:stretch>
            <a:fillRect/>
          </a:stretch>
        </p:blipFill>
        <p:spPr>
          <a:xfrm>
            <a:off x="476250" y="3224213"/>
            <a:ext cx="381000" cy="404813"/>
          </a:xfrm>
          <a:prstGeom prst="rect">
            <a:avLst/>
          </a:prstGeom>
        </p:spPr>
      </p:pic>
      <p:pic>
        <p:nvPicPr>
          <p:cNvPr id="14" name="Image 12" descr="preencoded.png"/>
          <p:cNvPicPr>
            <a:picLocks noChangeAspect="1"/>
          </p:cNvPicPr>
          <p:nvPr/>
        </p:nvPicPr>
        <p:blipFill>
          <a:blip r:embed="rId15"/>
          <a:stretch>
            <a:fillRect/>
          </a:stretch>
        </p:blipFill>
        <p:spPr>
          <a:xfrm>
            <a:off x="619125" y="3384798"/>
            <a:ext cx="95250" cy="79325"/>
          </a:xfrm>
          <a:prstGeom prst="rect">
            <a:avLst/>
          </a:prstGeom>
        </p:spPr>
      </p:pic>
      <p:pic>
        <p:nvPicPr>
          <p:cNvPr id="15" name="Image 13" descr="preencoded.png"/>
          <p:cNvPicPr>
            <a:picLocks noChangeAspect="1"/>
          </p:cNvPicPr>
          <p:nvPr/>
        </p:nvPicPr>
        <p:blipFill>
          <a:blip r:embed="rId12"/>
          <a:stretch>
            <a:fillRect/>
          </a:stretch>
        </p:blipFill>
        <p:spPr>
          <a:xfrm>
            <a:off x="857250" y="3224213"/>
            <a:ext cx="5355878" cy="404813"/>
          </a:xfrm>
          <a:prstGeom prst="rect">
            <a:avLst/>
          </a:prstGeom>
        </p:spPr>
      </p:pic>
      <p:pic>
        <p:nvPicPr>
          <p:cNvPr id="16" name="Image 14" descr="preencoded.png"/>
          <p:cNvPicPr>
            <a:picLocks noChangeAspect="1"/>
          </p:cNvPicPr>
          <p:nvPr/>
        </p:nvPicPr>
        <p:blipFill>
          <a:blip r:embed="rId13"/>
          <a:stretch>
            <a:fillRect/>
          </a:stretch>
        </p:blipFill>
        <p:spPr>
          <a:xfrm>
            <a:off x="6213128" y="3224213"/>
            <a:ext cx="682972" cy="404813"/>
          </a:xfrm>
          <a:prstGeom prst="rect">
            <a:avLst/>
          </a:prstGeom>
        </p:spPr>
      </p:pic>
      <p:pic>
        <p:nvPicPr>
          <p:cNvPr id="17" name="Image 15" descr="preencoded.png"/>
          <p:cNvPicPr>
            <a:picLocks noChangeAspect="1"/>
          </p:cNvPicPr>
          <p:nvPr/>
        </p:nvPicPr>
        <p:blipFill>
          <a:blip r:embed="rId16"/>
          <a:stretch>
            <a:fillRect/>
          </a:stretch>
        </p:blipFill>
        <p:spPr>
          <a:xfrm>
            <a:off x="476250" y="3629025"/>
            <a:ext cx="381000" cy="404813"/>
          </a:xfrm>
          <a:prstGeom prst="rect">
            <a:avLst/>
          </a:prstGeom>
        </p:spPr>
      </p:pic>
      <p:pic>
        <p:nvPicPr>
          <p:cNvPr id="18" name="Image 16" descr="preencoded.png"/>
          <p:cNvPicPr>
            <a:picLocks noChangeAspect="1"/>
          </p:cNvPicPr>
          <p:nvPr/>
        </p:nvPicPr>
        <p:blipFill>
          <a:blip r:embed="rId17"/>
          <a:stretch>
            <a:fillRect/>
          </a:stretch>
        </p:blipFill>
        <p:spPr>
          <a:xfrm>
            <a:off x="619125" y="3789611"/>
            <a:ext cx="95250" cy="79325"/>
          </a:xfrm>
          <a:prstGeom prst="rect">
            <a:avLst/>
          </a:prstGeom>
        </p:spPr>
      </p:pic>
      <p:pic>
        <p:nvPicPr>
          <p:cNvPr id="19" name="Image 17" descr="preencoded.png"/>
          <p:cNvPicPr>
            <a:picLocks noChangeAspect="1"/>
          </p:cNvPicPr>
          <p:nvPr/>
        </p:nvPicPr>
        <p:blipFill>
          <a:blip r:embed="rId12"/>
          <a:stretch>
            <a:fillRect/>
          </a:stretch>
        </p:blipFill>
        <p:spPr>
          <a:xfrm>
            <a:off x="857250" y="3629025"/>
            <a:ext cx="5355878" cy="404813"/>
          </a:xfrm>
          <a:prstGeom prst="rect">
            <a:avLst/>
          </a:prstGeom>
        </p:spPr>
      </p:pic>
      <p:pic>
        <p:nvPicPr>
          <p:cNvPr id="20" name="Image 18" descr="preencoded.png"/>
          <p:cNvPicPr>
            <a:picLocks noChangeAspect="1"/>
          </p:cNvPicPr>
          <p:nvPr/>
        </p:nvPicPr>
        <p:blipFill>
          <a:blip r:embed="rId13"/>
          <a:stretch>
            <a:fillRect/>
          </a:stretch>
        </p:blipFill>
        <p:spPr>
          <a:xfrm>
            <a:off x="6213128" y="3629025"/>
            <a:ext cx="682972" cy="404813"/>
          </a:xfrm>
          <a:prstGeom prst="rect">
            <a:avLst/>
          </a:prstGeom>
        </p:spPr>
      </p:pic>
      <p:pic>
        <p:nvPicPr>
          <p:cNvPr id="21" name="Image 19" descr="preencoded.png"/>
          <p:cNvPicPr>
            <a:picLocks noChangeAspect="1"/>
          </p:cNvPicPr>
          <p:nvPr/>
        </p:nvPicPr>
        <p:blipFill>
          <a:blip r:embed="rId18"/>
          <a:stretch>
            <a:fillRect/>
          </a:stretch>
        </p:blipFill>
        <p:spPr>
          <a:xfrm>
            <a:off x="476250" y="4033837"/>
            <a:ext cx="381000" cy="404813"/>
          </a:xfrm>
          <a:prstGeom prst="rect">
            <a:avLst/>
          </a:prstGeom>
        </p:spPr>
      </p:pic>
      <p:pic>
        <p:nvPicPr>
          <p:cNvPr id="22" name="Image 20" descr="preencoded.png"/>
          <p:cNvPicPr>
            <a:picLocks noChangeAspect="1"/>
          </p:cNvPicPr>
          <p:nvPr/>
        </p:nvPicPr>
        <p:blipFill>
          <a:blip r:embed="rId19"/>
          <a:stretch>
            <a:fillRect/>
          </a:stretch>
        </p:blipFill>
        <p:spPr>
          <a:xfrm>
            <a:off x="619125" y="4194423"/>
            <a:ext cx="95250" cy="79325"/>
          </a:xfrm>
          <a:prstGeom prst="rect">
            <a:avLst/>
          </a:prstGeom>
        </p:spPr>
      </p:pic>
      <p:pic>
        <p:nvPicPr>
          <p:cNvPr id="23" name="Image 21" descr="preencoded.png"/>
          <p:cNvPicPr>
            <a:picLocks noChangeAspect="1"/>
          </p:cNvPicPr>
          <p:nvPr/>
        </p:nvPicPr>
        <p:blipFill>
          <a:blip r:embed="rId12"/>
          <a:stretch>
            <a:fillRect/>
          </a:stretch>
        </p:blipFill>
        <p:spPr>
          <a:xfrm>
            <a:off x="857250" y="4033837"/>
            <a:ext cx="5355878" cy="404813"/>
          </a:xfrm>
          <a:prstGeom prst="rect">
            <a:avLst/>
          </a:prstGeom>
        </p:spPr>
      </p:pic>
      <p:pic>
        <p:nvPicPr>
          <p:cNvPr id="24" name="Image 22" descr="preencoded.png"/>
          <p:cNvPicPr>
            <a:picLocks noChangeAspect="1"/>
          </p:cNvPicPr>
          <p:nvPr/>
        </p:nvPicPr>
        <p:blipFill>
          <a:blip r:embed="rId13"/>
          <a:stretch>
            <a:fillRect/>
          </a:stretch>
        </p:blipFill>
        <p:spPr>
          <a:xfrm>
            <a:off x="6213128" y="4033837"/>
            <a:ext cx="682972" cy="404813"/>
          </a:xfrm>
          <a:prstGeom prst="rect">
            <a:avLst/>
          </a:prstGeom>
        </p:spPr>
      </p:pic>
      <p:pic>
        <p:nvPicPr>
          <p:cNvPr id="25" name="Image 23" descr="preencoded.png"/>
          <p:cNvPicPr>
            <a:picLocks noChangeAspect="1"/>
          </p:cNvPicPr>
          <p:nvPr/>
        </p:nvPicPr>
        <p:blipFill>
          <a:blip r:embed="rId20"/>
          <a:stretch>
            <a:fillRect/>
          </a:stretch>
        </p:blipFill>
        <p:spPr>
          <a:xfrm>
            <a:off x="476250" y="4438650"/>
            <a:ext cx="381000" cy="404813"/>
          </a:xfrm>
          <a:prstGeom prst="rect">
            <a:avLst/>
          </a:prstGeom>
        </p:spPr>
      </p:pic>
      <p:pic>
        <p:nvPicPr>
          <p:cNvPr id="26" name="Image 24" descr="preencoded.png"/>
          <p:cNvPicPr>
            <a:picLocks noChangeAspect="1"/>
          </p:cNvPicPr>
          <p:nvPr/>
        </p:nvPicPr>
        <p:blipFill>
          <a:blip r:embed="rId21"/>
          <a:stretch>
            <a:fillRect/>
          </a:stretch>
        </p:blipFill>
        <p:spPr>
          <a:xfrm>
            <a:off x="619125" y="4599236"/>
            <a:ext cx="95250" cy="79325"/>
          </a:xfrm>
          <a:prstGeom prst="rect">
            <a:avLst/>
          </a:prstGeom>
        </p:spPr>
      </p:pic>
      <p:pic>
        <p:nvPicPr>
          <p:cNvPr id="27" name="Image 25" descr="preencoded.png"/>
          <p:cNvPicPr>
            <a:picLocks noChangeAspect="1"/>
          </p:cNvPicPr>
          <p:nvPr/>
        </p:nvPicPr>
        <p:blipFill>
          <a:blip r:embed="rId12"/>
          <a:stretch>
            <a:fillRect/>
          </a:stretch>
        </p:blipFill>
        <p:spPr>
          <a:xfrm>
            <a:off x="857250" y="4438650"/>
            <a:ext cx="5355878" cy="404813"/>
          </a:xfrm>
          <a:prstGeom prst="rect">
            <a:avLst/>
          </a:prstGeom>
        </p:spPr>
      </p:pic>
      <p:pic>
        <p:nvPicPr>
          <p:cNvPr id="28" name="Image 26" descr="preencoded.png"/>
          <p:cNvPicPr>
            <a:picLocks noChangeAspect="1"/>
          </p:cNvPicPr>
          <p:nvPr/>
        </p:nvPicPr>
        <p:blipFill>
          <a:blip r:embed="rId13"/>
          <a:stretch>
            <a:fillRect/>
          </a:stretch>
        </p:blipFill>
        <p:spPr>
          <a:xfrm>
            <a:off x="6213128" y="4438650"/>
            <a:ext cx="682972" cy="404813"/>
          </a:xfrm>
          <a:prstGeom prst="rect">
            <a:avLst/>
          </a:prstGeom>
        </p:spPr>
      </p:pic>
      <p:pic>
        <p:nvPicPr>
          <p:cNvPr id="29" name="Image 27" descr="preencoded.png"/>
          <p:cNvPicPr>
            <a:picLocks noChangeAspect="1"/>
          </p:cNvPicPr>
          <p:nvPr/>
        </p:nvPicPr>
        <p:blipFill>
          <a:blip r:embed="rId22"/>
          <a:stretch>
            <a:fillRect/>
          </a:stretch>
        </p:blipFill>
        <p:spPr>
          <a:xfrm>
            <a:off x="476250" y="4843463"/>
            <a:ext cx="381000" cy="404813"/>
          </a:xfrm>
          <a:prstGeom prst="rect">
            <a:avLst/>
          </a:prstGeom>
        </p:spPr>
      </p:pic>
      <p:pic>
        <p:nvPicPr>
          <p:cNvPr id="30" name="Image 28" descr="preencoded.png"/>
          <p:cNvPicPr>
            <a:picLocks noChangeAspect="1"/>
          </p:cNvPicPr>
          <p:nvPr/>
        </p:nvPicPr>
        <p:blipFill>
          <a:blip r:embed="rId23"/>
          <a:stretch>
            <a:fillRect/>
          </a:stretch>
        </p:blipFill>
        <p:spPr>
          <a:xfrm>
            <a:off x="619125" y="5004048"/>
            <a:ext cx="95250" cy="79325"/>
          </a:xfrm>
          <a:prstGeom prst="rect">
            <a:avLst/>
          </a:prstGeom>
        </p:spPr>
      </p:pic>
      <p:pic>
        <p:nvPicPr>
          <p:cNvPr id="31" name="Image 29" descr="preencoded.png"/>
          <p:cNvPicPr>
            <a:picLocks noChangeAspect="1"/>
          </p:cNvPicPr>
          <p:nvPr/>
        </p:nvPicPr>
        <p:blipFill>
          <a:blip r:embed="rId12"/>
          <a:stretch>
            <a:fillRect/>
          </a:stretch>
        </p:blipFill>
        <p:spPr>
          <a:xfrm>
            <a:off x="857250" y="4843463"/>
            <a:ext cx="5355878" cy="404813"/>
          </a:xfrm>
          <a:prstGeom prst="rect">
            <a:avLst/>
          </a:prstGeom>
        </p:spPr>
      </p:pic>
      <p:pic>
        <p:nvPicPr>
          <p:cNvPr id="32" name="Image 30" descr="preencoded.png"/>
          <p:cNvPicPr>
            <a:picLocks noChangeAspect="1"/>
          </p:cNvPicPr>
          <p:nvPr/>
        </p:nvPicPr>
        <p:blipFill>
          <a:blip r:embed="rId13"/>
          <a:stretch>
            <a:fillRect/>
          </a:stretch>
        </p:blipFill>
        <p:spPr>
          <a:xfrm>
            <a:off x="6213128" y="4843463"/>
            <a:ext cx="682972" cy="404813"/>
          </a:xfrm>
          <a:prstGeom prst="rect">
            <a:avLst/>
          </a:prstGeom>
        </p:spPr>
      </p:pic>
      <p:pic>
        <p:nvPicPr>
          <p:cNvPr id="33" name="Image 31" descr="preencoded.png"/>
          <p:cNvPicPr>
            <a:picLocks noChangeAspect="1"/>
          </p:cNvPicPr>
          <p:nvPr/>
        </p:nvPicPr>
        <p:blipFill>
          <a:blip r:embed="rId24"/>
          <a:stretch>
            <a:fillRect/>
          </a:stretch>
        </p:blipFill>
        <p:spPr>
          <a:xfrm>
            <a:off x="619125" y="5408861"/>
            <a:ext cx="95250" cy="79325"/>
          </a:xfrm>
          <a:prstGeom prst="rect">
            <a:avLst/>
          </a:prstGeom>
        </p:spPr>
      </p:pic>
      <p:pic>
        <p:nvPicPr>
          <p:cNvPr id="34" name="Image 32" descr="preencoded.png"/>
          <p:cNvPicPr>
            <a:picLocks noChangeAspect="1"/>
          </p:cNvPicPr>
          <p:nvPr/>
        </p:nvPicPr>
        <p:blipFill>
          <a:blip r:embed="rId25"/>
          <a:stretch>
            <a:fillRect/>
          </a:stretch>
        </p:blipFill>
        <p:spPr>
          <a:xfrm>
            <a:off x="7372350" y="1119783"/>
            <a:ext cx="4533900" cy="5428059"/>
          </a:xfrm>
          <a:prstGeom prst="rect">
            <a:avLst/>
          </a:prstGeom>
        </p:spPr>
      </p:pic>
      <p:pic>
        <p:nvPicPr>
          <p:cNvPr id="35" name="Image 33" descr="preencoded.png"/>
          <p:cNvPicPr>
            <a:picLocks noChangeAspect="1"/>
          </p:cNvPicPr>
          <p:nvPr/>
        </p:nvPicPr>
        <p:blipFill>
          <a:blip r:embed="rId26"/>
          <a:stretch>
            <a:fillRect/>
          </a:stretch>
        </p:blipFill>
        <p:spPr>
          <a:xfrm>
            <a:off x="7562850" y="1353145"/>
            <a:ext cx="214313" cy="171450"/>
          </a:xfrm>
          <a:prstGeom prst="rect">
            <a:avLst/>
          </a:prstGeom>
        </p:spPr>
      </p:pic>
      <p:pic>
        <p:nvPicPr>
          <p:cNvPr id="36" name="Image 34" descr="preencoded.png"/>
          <p:cNvPicPr>
            <a:picLocks noChangeAspect="1"/>
          </p:cNvPicPr>
          <p:nvPr/>
        </p:nvPicPr>
        <p:blipFill>
          <a:blip r:embed="rId27"/>
          <a:stretch>
            <a:fillRect/>
          </a:stretch>
        </p:blipFill>
        <p:spPr>
          <a:xfrm>
            <a:off x="7562850" y="1710333"/>
            <a:ext cx="1273076" cy="404813"/>
          </a:xfrm>
          <a:prstGeom prst="rect">
            <a:avLst/>
          </a:prstGeom>
        </p:spPr>
      </p:pic>
      <p:pic>
        <p:nvPicPr>
          <p:cNvPr id="37" name="Image 35" descr="preencoded.png"/>
          <p:cNvPicPr>
            <a:picLocks noChangeAspect="1"/>
          </p:cNvPicPr>
          <p:nvPr/>
        </p:nvPicPr>
        <p:blipFill>
          <a:blip r:embed="rId28"/>
          <a:stretch>
            <a:fillRect/>
          </a:stretch>
        </p:blipFill>
        <p:spPr>
          <a:xfrm>
            <a:off x="8835926" y="1710333"/>
            <a:ext cx="2879824" cy="404813"/>
          </a:xfrm>
          <a:prstGeom prst="rect">
            <a:avLst/>
          </a:prstGeom>
        </p:spPr>
      </p:pic>
      <p:pic>
        <p:nvPicPr>
          <p:cNvPr id="38" name="Image 36" descr="preencoded.png"/>
          <p:cNvPicPr>
            <a:picLocks noChangeAspect="1"/>
          </p:cNvPicPr>
          <p:nvPr/>
        </p:nvPicPr>
        <p:blipFill>
          <a:blip r:embed="rId29"/>
          <a:stretch>
            <a:fillRect/>
          </a:stretch>
        </p:blipFill>
        <p:spPr>
          <a:xfrm>
            <a:off x="7562850" y="2115145"/>
            <a:ext cx="1273076" cy="404813"/>
          </a:xfrm>
          <a:prstGeom prst="rect">
            <a:avLst/>
          </a:prstGeom>
        </p:spPr>
      </p:pic>
      <p:pic>
        <p:nvPicPr>
          <p:cNvPr id="39" name="Image 37" descr="preencoded.png"/>
          <p:cNvPicPr>
            <a:picLocks noChangeAspect="1"/>
          </p:cNvPicPr>
          <p:nvPr/>
        </p:nvPicPr>
        <p:blipFill>
          <a:blip r:embed="rId30"/>
          <a:stretch>
            <a:fillRect/>
          </a:stretch>
        </p:blipFill>
        <p:spPr>
          <a:xfrm>
            <a:off x="8835926" y="2115145"/>
            <a:ext cx="2879824" cy="404813"/>
          </a:xfrm>
          <a:prstGeom prst="rect">
            <a:avLst/>
          </a:prstGeom>
        </p:spPr>
      </p:pic>
      <p:pic>
        <p:nvPicPr>
          <p:cNvPr id="40" name="Image 38" descr="preencoded.png"/>
          <p:cNvPicPr>
            <a:picLocks noChangeAspect="1"/>
          </p:cNvPicPr>
          <p:nvPr/>
        </p:nvPicPr>
        <p:blipFill>
          <a:blip r:embed="rId31"/>
          <a:stretch>
            <a:fillRect/>
          </a:stretch>
        </p:blipFill>
        <p:spPr>
          <a:xfrm>
            <a:off x="7562850" y="2519958"/>
            <a:ext cx="1273076" cy="404813"/>
          </a:xfrm>
          <a:prstGeom prst="rect">
            <a:avLst/>
          </a:prstGeom>
        </p:spPr>
      </p:pic>
      <p:pic>
        <p:nvPicPr>
          <p:cNvPr id="41" name="Image 39" descr="preencoded.png"/>
          <p:cNvPicPr>
            <a:picLocks noChangeAspect="1"/>
          </p:cNvPicPr>
          <p:nvPr/>
        </p:nvPicPr>
        <p:blipFill>
          <a:blip r:embed="rId32"/>
          <a:stretch>
            <a:fillRect/>
          </a:stretch>
        </p:blipFill>
        <p:spPr>
          <a:xfrm>
            <a:off x="8835926" y="2519958"/>
            <a:ext cx="2879824" cy="404813"/>
          </a:xfrm>
          <a:prstGeom prst="rect">
            <a:avLst/>
          </a:prstGeom>
        </p:spPr>
      </p:pic>
      <p:pic>
        <p:nvPicPr>
          <p:cNvPr id="42" name="Image 40" descr="preencoded.png"/>
          <p:cNvPicPr>
            <a:picLocks noChangeAspect="1"/>
          </p:cNvPicPr>
          <p:nvPr/>
        </p:nvPicPr>
        <p:blipFill>
          <a:blip r:embed="rId31"/>
          <a:stretch>
            <a:fillRect/>
          </a:stretch>
        </p:blipFill>
        <p:spPr>
          <a:xfrm>
            <a:off x="7562850" y="2924770"/>
            <a:ext cx="1273076" cy="404813"/>
          </a:xfrm>
          <a:prstGeom prst="rect">
            <a:avLst/>
          </a:prstGeom>
        </p:spPr>
      </p:pic>
      <p:pic>
        <p:nvPicPr>
          <p:cNvPr id="43" name="Image 41" descr="preencoded.png"/>
          <p:cNvPicPr>
            <a:picLocks noChangeAspect="1"/>
          </p:cNvPicPr>
          <p:nvPr/>
        </p:nvPicPr>
        <p:blipFill>
          <a:blip r:embed="rId32"/>
          <a:stretch>
            <a:fillRect/>
          </a:stretch>
        </p:blipFill>
        <p:spPr>
          <a:xfrm>
            <a:off x="8835926" y="2924770"/>
            <a:ext cx="2879824" cy="404813"/>
          </a:xfrm>
          <a:prstGeom prst="rect">
            <a:avLst/>
          </a:prstGeom>
        </p:spPr>
      </p:pic>
      <p:pic>
        <p:nvPicPr>
          <p:cNvPr id="44" name="Image 42" descr="preencoded.png"/>
          <p:cNvPicPr>
            <a:picLocks noChangeAspect="1"/>
          </p:cNvPicPr>
          <p:nvPr/>
        </p:nvPicPr>
        <p:blipFill>
          <a:blip r:embed="rId31"/>
          <a:stretch>
            <a:fillRect/>
          </a:stretch>
        </p:blipFill>
        <p:spPr>
          <a:xfrm>
            <a:off x="7562850" y="3329583"/>
            <a:ext cx="1273076" cy="404813"/>
          </a:xfrm>
          <a:prstGeom prst="rect">
            <a:avLst/>
          </a:prstGeom>
        </p:spPr>
      </p:pic>
      <p:pic>
        <p:nvPicPr>
          <p:cNvPr id="45" name="Image 43" descr="preencoded.png"/>
          <p:cNvPicPr>
            <a:picLocks noChangeAspect="1"/>
          </p:cNvPicPr>
          <p:nvPr/>
        </p:nvPicPr>
        <p:blipFill>
          <a:blip r:embed="rId32"/>
          <a:stretch>
            <a:fillRect/>
          </a:stretch>
        </p:blipFill>
        <p:spPr>
          <a:xfrm>
            <a:off x="8835926" y="3329583"/>
            <a:ext cx="2879824" cy="404813"/>
          </a:xfrm>
          <a:prstGeom prst="rect">
            <a:avLst/>
          </a:prstGeom>
        </p:spPr>
      </p:pic>
      <p:pic>
        <p:nvPicPr>
          <p:cNvPr id="46" name="Image 44" descr="preencoded.png"/>
          <p:cNvPicPr>
            <a:picLocks noChangeAspect="1"/>
          </p:cNvPicPr>
          <p:nvPr/>
        </p:nvPicPr>
        <p:blipFill>
          <a:blip r:embed="rId31"/>
          <a:stretch>
            <a:fillRect/>
          </a:stretch>
        </p:blipFill>
        <p:spPr>
          <a:xfrm>
            <a:off x="7562850" y="3734395"/>
            <a:ext cx="1273076" cy="404813"/>
          </a:xfrm>
          <a:prstGeom prst="rect">
            <a:avLst/>
          </a:prstGeom>
        </p:spPr>
      </p:pic>
      <p:pic>
        <p:nvPicPr>
          <p:cNvPr id="47" name="Image 45" descr="preencoded.png"/>
          <p:cNvPicPr>
            <a:picLocks noChangeAspect="1"/>
          </p:cNvPicPr>
          <p:nvPr/>
        </p:nvPicPr>
        <p:blipFill>
          <a:blip r:embed="rId32"/>
          <a:stretch>
            <a:fillRect/>
          </a:stretch>
        </p:blipFill>
        <p:spPr>
          <a:xfrm>
            <a:off x="8835926" y="3734395"/>
            <a:ext cx="2879824" cy="404813"/>
          </a:xfrm>
          <a:prstGeom prst="rect">
            <a:avLst/>
          </a:prstGeom>
        </p:spPr>
      </p:pic>
      <p:pic>
        <p:nvPicPr>
          <p:cNvPr id="48" name="Image 46" descr="preencoded.png"/>
          <p:cNvPicPr>
            <a:picLocks noChangeAspect="1"/>
          </p:cNvPicPr>
          <p:nvPr/>
        </p:nvPicPr>
        <p:blipFill>
          <a:blip r:embed="rId33"/>
          <a:stretch>
            <a:fillRect/>
          </a:stretch>
        </p:blipFill>
        <p:spPr>
          <a:xfrm>
            <a:off x="7562850" y="4658320"/>
            <a:ext cx="4152900" cy="536972"/>
          </a:xfrm>
          <a:prstGeom prst="rect">
            <a:avLst/>
          </a:prstGeom>
        </p:spPr>
      </p:pic>
      <p:pic>
        <p:nvPicPr>
          <p:cNvPr id="49" name="Image 47" descr="preencoded.png"/>
          <p:cNvPicPr>
            <a:picLocks noChangeAspect="1"/>
          </p:cNvPicPr>
          <p:nvPr/>
        </p:nvPicPr>
        <p:blipFill>
          <a:blip r:embed="rId34"/>
          <a:stretch>
            <a:fillRect/>
          </a:stretch>
        </p:blipFill>
        <p:spPr>
          <a:xfrm>
            <a:off x="7677150" y="4781699"/>
            <a:ext cx="154781" cy="125760"/>
          </a:xfrm>
          <a:prstGeom prst="rect">
            <a:avLst/>
          </a:prstGeom>
        </p:spPr>
      </p:pic>
      <p:pic>
        <p:nvPicPr>
          <p:cNvPr id="50" name="Image 48" descr="preencoded.png"/>
          <p:cNvPicPr>
            <a:picLocks noChangeAspect="1"/>
          </p:cNvPicPr>
          <p:nvPr/>
        </p:nvPicPr>
        <p:blipFill>
          <a:blip r:embed="rId35"/>
          <a:stretch>
            <a:fillRect/>
          </a:stretch>
        </p:blipFill>
        <p:spPr>
          <a:xfrm>
            <a:off x="7562850" y="5347692"/>
            <a:ext cx="4152900" cy="1009650"/>
          </a:xfrm>
          <a:prstGeom prst="rect">
            <a:avLst/>
          </a:prstGeom>
        </p:spPr>
      </p:pic>
      <p:pic>
        <p:nvPicPr>
          <p:cNvPr id="51" name="Image 49" descr="preencoded.png"/>
          <p:cNvPicPr>
            <a:picLocks noChangeAspect="1"/>
          </p:cNvPicPr>
          <p:nvPr/>
        </p:nvPicPr>
        <p:blipFill>
          <a:blip r:embed="rId36"/>
          <a:stretch>
            <a:fillRect/>
          </a:stretch>
        </p:blipFill>
        <p:spPr>
          <a:xfrm>
            <a:off x="7705725" y="5499646"/>
            <a:ext cx="154781" cy="125760"/>
          </a:xfrm>
          <a:prstGeom prst="rect">
            <a:avLst/>
          </a:prstGeom>
        </p:spPr>
      </p:pic>
      <p:sp>
        <p:nvSpPr>
          <p:cNvPr id="52" name="Text 0"/>
          <p:cNvSpPr/>
          <p:nvPr/>
        </p:nvSpPr>
        <p:spPr>
          <a:xfrm>
            <a:off x="514350" y="24765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53" name="Text 1"/>
          <p:cNvSpPr/>
          <p:nvPr/>
        </p:nvSpPr>
        <p:spPr>
          <a:xfrm>
            <a:off x="514350" y="447675"/>
            <a:ext cx="71323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TIMI Risk Score for NSTEMI</a:t>
            </a:r>
            <a:endParaRPr lang="en-US" sz="1800" dirty="0"/>
          </a:p>
        </p:txBody>
      </p:sp>
      <p:sp>
        <p:nvSpPr>
          <p:cNvPr id="54" name="Text 2"/>
          <p:cNvSpPr/>
          <p:nvPr/>
        </p:nvSpPr>
        <p:spPr>
          <a:xfrm>
            <a:off x="785813" y="2014538"/>
            <a:ext cx="74752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7 Scoring Components (1 Point Each)</a:t>
            </a:r>
            <a:endParaRPr lang="en-US" sz="1350" dirty="0"/>
          </a:p>
        </p:txBody>
      </p:sp>
      <p:sp>
        <p:nvSpPr>
          <p:cNvPr id="55" name="Text 3"/>
          <p:cNvSpPr/>
          <p:nvPr/>
        </p:nvSpPr>
        <p:spPr>
          <a:xfrm>
            <a:off x="619125" y="2414588"/>
            <a:ext cx="5451128" cy="404813"/>
          </a:xfrm>
          <a:prstGeom prst="rect">
            <a:avLst/>
          </a:prstGeom>
          <a:noFill/>
          <a:ln/>
        </p:spPr>
        <p:txBody>
          <a:bodyPr vert="horz" wrap="square" lIns="0" tIns="0" rIns="0" bIns="0" rtlCol="0" anchor="ctr"/>
          <a:lstStyle/>
          <a:p>
            <a:pPr marL="0" indent="0" algn="l">
              <a:lnSpc>
                <a:spcPts val="1688"/>
              </a:lnSpc>
              <a:buNone/>
            </a:pPr>
            <a:r>
              <a:rPr lang="en-US" sz="1125" b="1" dirty="0">
                <a:solidFill>
                  <a:srgbClr val="005EB8"/>
                </a:solidFill>
              </a:rPr>
              <a:t>Risk Factor / Clinical Finding</a:t>
            </a:r>
            <a:endParaRPr lang="en-US" sz="1125" dirty="0"/>
          </a:p>
        </p:txBody>
      </p:sp>
      <p:sp>
        <p:nvSpPr>
          <p:cNvPr id="56" name="Text 4"/>
          <p:cNvSpPr/>
          <p:nvPr/>
        </p:nvSpPr>
        <p:spPr>
          <a:xfrm>
            <a:off x="6213128" y="2414588"/>
            <a:ext cx="397222" cy="4048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005EB8"/>
                </a:solidFill>
              </a:rPr>
              <a:t>Score</a:t>
            </a:r>
            <a:endParaRPr lang="en-US" sz="1125" dirty="0"/>
          </a:p>
        </p:txBody>
      </p:sp>
      <p:sp>
        <p:nvSpPr>
          <p:cNvPr id="57" name="Text 5"/>
          <p:cNvSpPr/>
          <p:nvPr/>
        </p:nvSpPr>
        <p:spPr>
          <a:xfrm>
            <a:off x="1000125" y="2819400"/>
            <a:ext cx="5070128" cy="4048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Age ≥ 65 years</a:t>
            </a:r>
            <a:endParaRPr lang="en-US" sz="1125" dirty="0"/>
          </a:p>
        </p:txBody>
      </p:sp>
      <p:sp>
        <p:nvSpPr>
          <p:cNvPr id="58" name="Text 6"/>
          <p:cNvSpPr/>
          <p:nvPr/>
        </p:nvSpPr>
        <p:spPr>
          <a:xfrm>
            <a:off x="6213128" y="2819400"/>
            <a:ext cx="397222" cy="4048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D69E2E"/>
                </a:solidFill>
              </a:rPr>
              <a:t>+1</a:t>
            </a:r>
            <a:endParaRPr lang="en-US" sz="1125" dirty="0"/>
          </a:p>
        </p:txBody>
      </p:sp>
      <p:sp>
        <p:nvSpPr>
          <p:cNvPr id="59" name="Text 7"/>
          <p:cNvSpPr/>
          <p:nvPr/>
        </p:nvSpPr>
        <p:spPr>
          <a:xfrm>
            <a:off x="1000125" y="3224213"/>
            <a:ext cx="9359456" cy="4048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 3 CAD Risk Factors (FH, HT, Dyslipidaemia, DM, Smoking)</a:t>
            </a:r>
            <a:endParaRPr lang="en-US" sz="1125" dirty="0"/>
          </a:p>
        </p:txBody>
      </p:sp>
      <p:sp>
        <p:nvSpPr>
          <p:cNvPr id="60" name="Text 8"/>
          <p:cNvSpPr/>
          <p:nvPr/>
        </p:nvSpPr>
        <p:spPr>
          <a:xfrm>
            <a:off x="6213128" y="3224213"/>
            <a:ext cx="397222" cy="4048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D69E2E"/>
                </a:solidFill>
              </a:rPr>
              <a:t>+1</a:t>
            </a:r>
            <a:endParaRPr lang="en-US" sz="1125" dirty="0"/>
          </a:p>
        </p:txBody>
      </p:sp>
      <p:sp>
        <p:nvSpPr>
          <p:cNvPr id="61" name="Text 9"/>
          <p:cNvSpPr/>
          <p:nvPr/>
        </p:nvSpPr>
        <p:spPr>
          <a:xfrm>
            <a:off x="1000125" y="3629025"/>
            <a:ext cx="5070128" cy="4048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Prior Coronary Stenosis ≥ 50%</a:t>
            </a:r>
            <a:endParaRPr lang="en-US" sz="1125" dirty="0"/>
          </a:p>
        </p:txBody>
      </p:sp>
      <p:sp>
        <p:nvSpPr>
          <p:cNvPr id="62" name="Text 10"/>
          <p:cNvSpPr/>
          <p:nvPr/>
        </p:nvSpPr>
        <p:spPr>
          <a:xfrm>
            <a:off x="6213128" y="3629025"/>
            <a:ext cx="397222" cy="4048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D69E2E"/>
                </a:solidFill>
              </a:rPr>
              <a:t>+1</a:t>
            </a:r>
            <a:endParaRPr lang="en-US" sz="1125" dirty="0"/>
          </a:p>
        </p:txBody>
      </p:sp>
      <p:sp>
        <p:nvSpPr>
          <p:cNvPr id="63" name="Text 11"/>
          <p:cNvSpPr/>
          <p:nvPr/>
        </p:nvSpPr>
        <p:spPr>
          <a:xfrm>
            <a:off x="1000125" y="4033837"/>
            <a:ext cx="5070128" cy="4048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Aspirin use in last 7 days</a:t>
            </a:r>
            <a:endParaRPr lang="en-US" sz="1125" dirty="0"/>
          </a:p>
        </p:txBody>
      </p:sp>
      <p:sp>
        <p:nvSpPr>
          <p:cNvPr id="64" name="Text 12"/>
          <p:cNvSpPr/>
          <p:nvPr/>
        </p:nvSpPr>
        <p:spPr>
          <a:xfrm>
            <a:off x="6213128" y="4033837"/>
            <a:ext cx="397222" cy="4048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D69E2E"/>
                </a:solidFill>
              </a:rPr>
              <a:t>+1</a:t>
            </a:r>
            <a:endParaRPr lang="en-US" sz="1125" dirty="0"/>
          </a:p>
        </p:txBody>
      </p:sp>
      <p:sp>
        <p:nvSpPr>
          <p:cNvPr id="65" name="Text 13"/>
          <p:cNvSpPr/>
          <p:nvPr/>
        </p:nvSpPr>
        <p:spPr>
          <a:xfrm>
            <a:off x="1000125" y="4438650"/>
            <a:ext cx="7141319" cy="4048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Severe Angina (≥ 2 episodes in ≤ 24 hours)</a:t>
            </a:r>
            <a:endParaRPr lang="en-US" sz="1125" dirty="0"/>
          </a:p>
        </p:txBody>
      </p:sp>
      <p:sp>
        <p:nvSpPr>
          <p:cNvPr id="66" name="Text 14"/>
          <p:cNvSpPr/>
          <p:nvPr/>
        </p:nvSpPr>
        <p:spPr>
          <a:xfrm>
            <a:off x="6213128" y="4438650"/>
            <a:ext cx="397222" cy="4048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D69E2E"/>
                </a:solidFill>
              </a:rPr>
              <a:t>+1</a:t>
            </a:r>
            <a:endParaRPr lang="en-US" sz="1125" dirty="0"/>
          </a:p>
        </p:txBody>
      </p:sp>
      <p:sp>
        <p:nvSpPr>
          <p:cNvPr id="67" name="Text 15"/>
          <p:cNvSpPr/>
          <p:nvPr/>
        </p:nvSpPr>
        <p:spPr>
          <a:xfrm>
            <a:off x="1000125" y="4843463"/>
            <a:ext cx="5070128" cy="4048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ST Deviation ≥ 0.5 mm</a:t>
            </a:r>
            <a:endParaRPr lang="en-US" sz="1125" dirty="0"/>
          </a:p>
        </p:txBody>
      </p:sp>
      <p:sp>
        <p:nvSpPr>
          <p:cNvPr id="68" name="Text 16"/>
          <p:cNvSpPr/>
          <p:nvPr/>
        </p:nvSpPr>
        <p:spPr>
          <a:xfrm>
            <a:off x="6213128" y="4843463"/>
            <a:ext cx="397222" cy="4048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D69E2E"/>
                </a:solidFill>
              </a:rPr>
              <a:t>+1</a:t>
            </a:r>
            <a:endParaRPr lang="en-US" sz="1125" dirty="0"/>
          </a:p>
        </p:txBody>
      </p:sp>
      <p:sp>
        <p:nvSpPr>
          <p:cNvPr id="69" name="Text 17"/>
          <p:cNvSpPr/>
          <p:nvPr/>
        </p:nvSpPr>
        <p:spPr>
          <a:xfrm>
            <a:off x="1000125" y="5248275"/>
            <a:ext cx="7465924" cy="4048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Elevated Cardiac Biomarkers (Troponin / CK-MB)</a:t>
            </a:r>
            <a:endParaRPr lang="en-US" sz="1125" dirty="0"/>
          </a:p>
        </p:txBody>
      </p:sp>
      <p:sp>
        <p:nvSpPr>
          <p:cNvPr id="70" name="Text 18"/>
          <p:cNvSpPr/>
          <p:nvPr/>
        </p:nvSpPr>
        <p:spPr>
          <a:xfrm>
            <a:off x="6213128" y="5248275"/>
            <a:ext cx="397222" cy="4048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D69E2E"/>
                </a:solidFill>
              </a:rPr>
              <a:t>+1</a:t>
            </a:r>
            <a:endParaRPr lang="en-US" sz="1125" dirty="0"/>
          </a:p>
        </p:txBody>
      </p:sp>
      <p:sp>
        <p:nvSpPr>
          <p:cNvPr id="71" name="Text 19"/>
          <p:cNvSpPr/>
          <p:nvPr/>
        </p:nvSpPr>
        <p:spPr>
          <a:xfrm>
            <a:off x="7872413" y="1310283"/>
            <a:ext cx="41529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14-Day Event Risk</a:t>
            </a:r>
            <a:endParaRPr lang="en-US" sz="1350" dirty="0"/>
          </a:p>
        </p:txBody>
      </p:sp>
      <p:sp>
        <p:nvSpPr>
          <p:cNvPr id="72" name="Text 20"/>
          <p:cNvSpPr/>
          <p:nvPr/>
        </p:nvSpPr>
        <p:spPr>
          <a:xfrm>
            <a:off x="7705725" y="1710333"/>
            <a:ext cx="1462636" cy="404813"/>
          </a:xfrm>
          <a:prstGeom prst="rect">
            <a:avLst/>
          </a:prstGeom>
          <a:noFill/>
          <a:ln/>
        </p:spPr>
        <p:txBody>
          <a:bodyPr vert="horz" wrap="square" lIns="0" tIns="0" rIns="0" bIns="0" rtlCol="0" anchor="ctr"/>
          <a:lstStyle/>
          <a:p>
            <a:pPr marL="0" indent="0" algn="l">
              <a:lnSpc>
                <a:spcPts val="1688"/>
              </a:lnSpc>
              <a:buNone/>
            </a:pPr>
            <a:r>
              <a:rPr lang="en-US" sz="1125" b="1" dirty="0">
                <a:solidFill>
                  <a:srgbClr val="005EB8"/>
                </a:solidFill>
              </a:rPr>
              <a:t>Total Score</a:t>
            </a:r>
            <a:endParaRPr lang="en-US" sz="1125" dirty="0"/>
          </a:p>
        </p:txBody>
      </p:sp>
      <p:sp>
        <p:nvSpPr>
          <p:cNvPr id="73" name="Text 21"/>
          <p:cNvSpPr/>
          <p:nvPr/>
        </p:nvSpPr>
        <p:spPr>
          <a:xfrm>
            <a:off x="8978801" y="1710333"/>
            <a:ext cx="3213199" cy="404813"/>
          </a:xfrm>
          <a:prstGeom prst="rect">
            <a:avLst/>
          </a:prstGeom>
          <a:noFill/>
          <a:ln/>
        </p:spPr>
        <p:txBody>
          <a:bodyPr vert="horz" wrap="square" lIns="0" tIns="0" rIns="0" bIns="0" rtlCol="0" anchor="ctr"/>
          <a:lstStyle/>
          <a:p>
            <a:pPr marL="0" indent="0" algn="l">
              <a:lnSpc>
                <a:spcPts val="1688"/>
              </a:lnSpc>
              <a:buNone/>
            </a:pPr>
            <a:r>
              <a:rPr lang="en-US" sz="1125" b="1" dirty="0">
                <a:solidFill>
                  <a:srgbClr val="005EB8"/>
                </a:solidFill>
              </a:rPr>
              <a:t>Death, MI, or Severe Ischaemia</a:t>
            </a:r>
            <a:endParaRPr lang="en-US" sz="1125" dirty="0"/>
          </a:p>
        </p:txBody>
      </p:sp>
      <p:sp>
        <p:nvSpPr>
          <p:cNvPr id="74" name="Text 22"/>
          <p:cNvSpPr/>
          <p:nvPr/>
        </p:nvSpPr>
        <p:spPr>
          <a:xfrm>
            <a:off x="7705725" y="2115145"/>
            <a:ext cx="987326" cy="4048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0 – 1</a:t>
            </a:r>
            <a:endParaRPr lang="en-US" sz="1125" dirty="0"/>
          </a:p>
        </p:txBody>
      </p:sp>
      <p:sp>
        <p:nvSpPr>
          <p:cNvPr id="75" name="Text 23"/>
          <p:cNvSpPr/>
          <p:nvPr/>
        </p:nvSpPr>
        <p:spPr>
          <a:xfrm>
            <a:off x="8978801" y="2115145"/>
            <a:ext cx="2594074" cy="404813"/>
          </a:xfrm>
          <a:prstGeom prst="rect">
            <a:avLst/>
          </a:prstGeom>
          <a:noFill/>
          <a:ln/>
        </p:spPr>
        <p:txBody>
          <a:bodyPr vert="horz" wrap="square" lIns="0" tIns="0" rIns="0" bIns="0" rtlCol="0" anchor="ctr"/>
          <a:lstStyle/>
          <a:p>
            <a:pPr marL="0" indent="0">
              <a:lnSpc>
                <a:spcPts val="1688"/>
              </a:lnSpc>
              <a:buNone/>
            </a:pPr>
            <a:r>
              <a:rPr lang="en-US" sz="1125" b="1" dirty="0">
                <a:solidFill>
                  <a:srgbClr val="C53030"/>
                </a:solidFill>
              </a:rPr>
              <a:t>4.7%</a:t>
            </a:r>
            <a:endParaRPr lang="en-US" sz="1125" dirty="0"/>
          </a:p>
        </p:txBody>
      </p:sp>
      <p:sp>
        <p:nvSpPr>
          <p:cNvPr id="76" name="Text 24"/>
          <p:cNvSpPr/>
          <p:nvPr/>
        </p:nvSpPr>
        <p:spPr>
          <a:xfrm>
            <a:off x="7705725" y="2519958"/>
            <a:ext cx="987326" cy="4048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2</a:t>
            </a:r>
            <a:endParaRPr lang="en-US" sz="1125" dirty="0"/>
          </a:p>
        </p:txBody>
      </p:sp>
      <p:sp>
        <p:nvSpPr>
          <p:cNvPr id="77" name="Text 25"/>
          <p:cNvSpPr/>
          <p:nvPr/>
        </p:nvSpPr>
        <p:spPr>
          <a:xfrm>
            <a:off x="8978801" y="2519958"/>
            <a:ext cx="2594074" cy="404813"/>
          </a:xfrm>
          <a:prstGeom prst="rect">
            <a:avLst/>
          </a:prstGeom>
          <a:noFill/>
          <a:ln/>
        </p:spPr>
        <p:txBody>
          <a:bodyPr vert="horz" wrap="square" lIns="0" tIns="0" rIns="0" bIns="0" rtlCol="0" anchor="ctr"/>
          <a:lstStyle/>
          <a:p>
            <a:pPr marL="0" indent="0">
              <a:lnSpc>
                <a:spcPts val="1688"/>
              </a:lnSpc>
              <a:buNone/>
            </a:pPr>
            <a:r>
              <a:rPr lang="en-US" sz="1125" b="1" dirty="0">
                <a:solidFill>
                  <a:srgbClr val="C53030"/>
                </a:solidFill>
              </a:rPr>
              <a:t>8.3%</a:t>
            </a:r>
            <a:endParaRPr lang="en-US" sz="1125" dirty="0"/>
          </a:p>
        </p:txBody>
      </p:sp>
      <p:sp>
        <p:nvSpPr>
          <p:cNvPr id="78" name="Text 26"/>
          <p:cNvSpPr/>
          <p:nvPr/>
        </p:nvSpPr>
        <p:spPr>
          <a:xfrm>
            <a:off x="7705725" y="2924770"/>
            <a:ext cx="987326" cy="4048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3</a:t>
            </a:r>
            <a:endParaRPr lang="en-US" sz="1125" dirty="0"/>
          </a:p>
        </p:txBody>
      </p:sp>
      <p:sp>
        <p:nvSpPr>
          <p:cNvPr id="79" name="Text 27"/>
          <p:cNvSpPr/>
          <p:nvPr/>
        </p:nvSpPr>
        <p:spPr>
          <a:xfrm>
            <a:off x="8978801" y="2924770"/>
            <a:ext cx="2594074" cy="404813"/>
          </a:xfrm>
          <a:prstGeom prst="rect">
            <a:avLst/>
          </a:prstGeom>
          <a:noFill/>
          <a:ln/>
        </p:spPr>
        <p:txBody>
          <a:bodyPr vert="horz" wrap="square" lIns="0" tIns="0" rIns="0" bIns="0" rtlCol="0" anchor="ctr"/>
          <a:lstStyle/>
          <a:p>
            <a:pPr marL="0" indent="0">
              <a:lnSpc>
                <a:spcPts val="1688"/>
              </a:lnSpc>
              <a:buNone/>
            </a:pPr>
            <a:r>
              <a:rPr lang="en-US" sz="1125" b="1" dirty="0">
                <a:solidFill>
                  <a:srgbClr val="C53030"/>
                </a:solidFill>
              </a:rPr>
              <a:t>13.2%</a:t>
            </a:r>
            <a:endParaRPr lang="en-US" sz="1125" dirty="0"/>
          </a:p>
        </p:txBody>
      </p:sp>
      <p:sp>
        <p:nvSpPr>
          <p:cNvPr id="80" name="Text 28"/>
          <p:cNvSpPr/>
          <p:nvPr/>
        </p:nvSpPr>
        <p:spPr>
          <a:xfrm>
            <a:off x="7705725" y="3329583"/>
            <a:ext cx="987326" cy="4048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4</a:t>
            </a:r>
            <a:endParaRPr lang="en-US" sz="1125" dirty="0"/>
          </a:p>
        </p:txBody>
      </p:sp>
      <p:sp>
        <p:nvSpPr>
          <p:cNvPr id="81" name="Text 29"/>
          <p:cNvSpPr/>
          <p:nvPr/>
        </p:nvSpPr>
        <p:spPr>
          <a:xfrm>
            <a:off x="8978801" y="3329583"/>
            <a:ext cx="2594074" cy="404813"/>
          </a:xfrm>
          <a:prstGeom prst="rect">
            <a:avLst/>
          </a:prstGeom>
          <a:noFill/>
          <a:ln/>
        </p:spPr>
        <p:txBody>
          <a:bodyPr vert="horz" wrap="square" lIns="0" tIns="0" rIns="0" bIns="0" rtlCol="0" anchor="ctr"/>
          <a:lstStyle/>
          <a:p>
            <a:pPr marL="0" indent="0">
              <a:lnSpc>
                <a:spcPts val="1688"/>
              </a:lnSpc>
              <a:buNone/>
            </a:pPr>
            <a:r>
              <a:rPr lang="en-US" sz="1125" b="1" dirty="0">
                <a:solidFill>
                  <a:srgbClr val="C53030"/>
                </a:solidFill>
              </a:rPr>
              <a:t>19.9%</a:t>
            </a:r>
            <a:endParaRPr lang="en-US" sz="1125" dirty="0"/>
          </a:p>
        </p:txBody>
      </p:sp>
      <p:sp>
        <p:nvSpPr>
          <p:cNvPr id="82" name="Text 30"/>
          <p:cNvSpPr/>
          <p:nvPr/>
        </p:nvSpPr>
        <p:spPr>
          <a:xfrm>
            <a:off x="7705725" y="3734395"/>
            <a:ext cx="987326" cy="4048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5</a:t>
            </a:r>
            <a:endParaRPr lang="en-US" sz="1125" dirty="0"/>
          </a:p>
        </p:txBody>
      </p:sp>
      <p:sp>
        <p:nvSpPr>
          <p:cNvPr id="83" name="Text 31"/>
          <p:cNvSpPr/>
          <p:nvPr/>
        </p:nvSpPr>
        <p:spPr>
          <a:xfrm>
            <a:off x="8978801" y="3734395"/>
            <a:ext cx="2594074" cy="404813"/>
          </a:xfrm>
          <a:prstGeom prst="rect">
            <a:avLst/>
          </a:prstGeom>
          <a:noFill/>
          <a:ln/>
        </p:spPr>
        <p:txBody>
          <a:bodyPr vert="horz" wrap="square" lIns="0" tIns="0" rIns="0" bIns="0" rtlCol="0" anchor="ctr"/>
          <a:lstStyle/>
          <a:p>
            <a:pPr marL="0" indent="0">
              <a:lnSpc>
                <a:spcPts val="1688"/>
              </a:lnSpc>
              <a:buNone/>
            </a:pPr>
            <a:r>
              <a:rPr lang="en-US" sz="1125" b="1" dirty="0">
                <a:solidFill>
                  <a:srgbClr val="C53030"/>
                </a:solidFill>
              </a:rPr>
              <a:t>26.2%</a:t>
            </a:r>
            <a:endParaRPr lang="en-US" sz="1125" dirty="0"/>
          </a:p>
        </p:txBody>
      </p:sp>
      <p:sp>
        <p:nvSpPr>
          <p:cNvPr id="84" name="Text 32"/>
          <p:cNvSpPr/>
          <p:nvPr/>
        </p:nvSpPr>
        <p:spPr>
          <a:xfrm>
            <a:off x="7705725" y="4139208"/>
            <a:ext cx="987326" cy="404813"/>
          </a:xfrm>
          <a:prstGeom prst="rect">
            <a:avLst/>
          </a:prstGeom>
          <a:noFill/>
          <a:ln/>
        </p:spPr>
        <p:txBody>
          <a:bodyPr vert="horz" wrap="square" lIns="0" tIns="0" rIns="0" bIns="0" rtlCol="0" anchor="ctr"/>
          <a:lstStyle/>
          <a:p>
            <a:pPr marL="0" indent="0">
              <a:lnSpc>
                <a:spcPts val="1688"/>
              </a:lnSpc>
              <a:buNone/>
            </a:pPr>
            <a:r>
              <a:rPr lang="en-US" sz="1125" dirty="0">
                <a:solidFill>
                  <a:srgbClr val="2D3748"/>
                </a:solidFill>
              </a:rPr>
              <a:t>6 – 7</a:t>
            </a:r>
            <a:endParaRPr lang="en-US" sz="1125" dirty="0"/>
          </a:p>
        </p:txBody>
      </p:sp>
      <p:sp>
        <p:nvSpPr>
          <p:cNvPr id="85" name="Text 33"/>
          <p:cNvSpPr/>
          <p:nvPr/>
        </p:nvSpPr>
        <p:spPr>
          <a:xfrm>
            <a:off x="8978801" y="4139208"/>
            <a:ext cx="2594074" cy="404813"/>
          </a:xfrm>
          <a:prstGeom prst="rect">
            <a:avLst/>
          </a:prstGeom>
          <a:noFill/>
          <a:ln/>
        </p:spPr>
        <p:txBody>
          <a:bodyPr vert="horz" wrap="square" lIns="0" tIns="0" rIns="0" bIns="0" rtlCol="0" anchor="ctr"/>
          <a:lstStyle/>
          <a:p>
            <a:pPr marL="0" indent="0">
              <a:lnSpc>
                <a:spcPts val="1688"/>
              </a:lnSpc>
              <a:buNone/>
            </a:pPr>
            <a:r>
              <a:rPr lang="en-US" sz="1125" b="1" dirty="0">
                <a:solidFill>
                  <a:srgbClr val="C53030"/>
                </a:solidFill>
              </a:rPr>
              <a:t>40.9%</a:t>
            </a:r>
            <a:endParaRPr lang="en-US" sz="1125" dirty="0"/>
          </a:p>
        </p:txBody>
      </p:sp>
      <p:sp>
        <p:nvSpPr>
          <p:cNvPr id="86" name="Text 34"/>
          <p:cNvSpPr/>
          <p:nvPr/>
        </p:nvSpPr>
        <p:spPr>
          <a:xfrm>
            <a:off x="7831931" y="4658320"/>
            <a:ext cx="3924300" cy="536972"/>
          </a:xfrm>
          <a:prstGeom prst="rect">
            <a:avLst/>
          </a:prstGeom>
          <a:noFill/>
          <a:ln/>
        </p:spPr>
        <p:txBody>
          <a:bodyPr vert="horz" wrap="square" lIns="0" tIns="0" rIns="0" bIns="0" rtlCol="0" anchor="ctr"/>
          <a:lstStyle/>
          <a:p>
            <a:pPr marL="0" indent="0">
              <a:lnSpc>
                <a:spcPts val="1365"/>
              </a:lnSpc>
              <a:buNone/>
            </a:pPr>
            <a:r>
              <a:rPr lang="en-US" sz="975" dirty="0">
                <a:solidFill>
                  <a:srgbClr val="2B6CB0"/>
                </a:solidFill>
              </a:rPr>
              <a:t> Use score to guide management intensity. High-risk patients (Score ≥ 3) typically benefit from early invasive strategies (angiography).</a:t>
            </a:r>
            <a:endParaRPr lang="en-US" sz="975" dirty="0"/>
          </a:p>
        </p:txBody>
      </p:sp>
      <p:sp>
        <p:nvSpPr>
          <p:cNvPr id="87" name="Text 35"/>
          <p:cNvSpPr/>
          <p:nvPr/>
        </p:nvSpPr>
        <p:spPr>
          <a:xfrm>
            <a:off x="7860506" y="5347692"/>
            <a:ext cx="3867150" cy="1009650"/>
          </a:xfrm>
          <a:prstGeom prst="rect">
            <a:avLst/>
          </a:prstGeom>
          <a:noFill/>
          <a:ln/>
        </p:spPr>
        <p:txBody>
          <a:bodyPr vert="horz" wrap="square" lIns="0" tIns="0" rIns="0" bIns="0" rtlCol="0" anchor="ctr"/>
          <a:lstStyle/>
          <a:p>
            <a:pPr marL="0" indent="0">
              <a:lnSpc>
                <a:spcPts val="1463"/>
              </a:lnSpc>
              <a:buNone/>
            </a:pPr>
            <a:r>
              <a:rPr lang="en-US" sz="975" b="1" dirty="0">
                <a:solidFill>
                  <a:srgbClr val="D69E2E"/>
                </a:solidFill>
              </a:rPr>
              <a:t> AKT Exam Fact</a:t>
            </a:r>
            <a:r>
              <a:rPr lang="en-US" sz="975" dirty="0">
                <a:solidFill>
                  <a:srgbClr val="744210"/>
                </a:solidFill>
              </a:rPr>
              <a:t>The TIMI score is a validated tool to help decide which NSTEMI patients require urgent inpatient cardiology intervention versus lower-risk outpatient follow-up.</a:t>
            </a:r>
            <a:endParaRPr lang="en-US" sz="975"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066800"/>
            <a:ext cx="11620500" cy="514350"/>
          </a:xfrm>
          <a:prstGeom prst="rect">
            <a:avLst/>
          </a:prstGeom>
        </p:spPr>
      </p:pic>
      <p:pic>
        <p:nvPicPr>
          <p:cNvPr id="6" name="Image 4" descr="preencoded.png"/>
          <p:cNvPicPr>
            <a:picLocks noChangeAspect="1"/>
          </p:cNvPicPr>
          <p:nvPr/>
        </p:nvPicPr>
        <p:blipFill>
          <a:blip r:embed="rId6"/>
          <a:stretch>
            <a:fillRect/>
          </a:stretch>
        </p:blipFill>
        <p:spPr>
          <a:xfrm>
            <a:off x="523875" y="1245543"/>
            <a:ext cx="190500" cy="152400"/>
          </a:xfrm>
          <a:prstGeom prst="rect">
            <a:avLst/>
          </a:prstGeom>
        </p:spPr>
      </p:pic>
      <p:pic>
        <p:nvPicPr>
          <p:cNvPr id="7" name="Image 5" descr="preencoded.png"/>
          <p:cNvPicPr>
            <a:picLocks noChangeAspect="1"/>
          </p:cNvPicPr>
          <p:nvPr/>
        </p:nvPicPr>
        <p:blipFill>
          <a:blip r:embed="rId7"/>
          <a:stretch>
            <a:fillRect/>
          </a:stretch>
        </p:blipFill>
        <p:spPr>
          <a:xfrm>
            <a:off x="285750" y="1866900"/>
            <a:ext cx="5695950" cy="2082850"/>
          </a:xfrm>
          <a:prstGeom prst="rect">
            <a:avLst/>
          </a:prstGeom>
        </p:spPr>
      </p:pic>
      <p:pic>
        <p:nvPicPr>
          <p:cNvPr id="8" name="Image 6" descr="preencoded.png"/>
          <p:cNvPicPr>
            <a:picLocks noChangeAspect="1"/>
          </p:cNvPicPr>
          <p:nvPr/>
        </p:nvPicPr>
        <p:blipFill>
          <a:blip r:embed="rId8"/>
          <a:stretch>
            <a:fillRect/>
          </a:stretch>
        </p:blipFill>
        <p:spPr>
          <a:xfrm>
            <a:off x="476250" y="2057400"/>
            <a:ext cx="5314950" cy="352425"/>
          </a:xfrm>
          <a:prstGeom prst="rect">
            <a:avLst/>
          </a:prstGeom>
        </p:spPr>
      </p:pic>
      <p:pic>
        <p:nvPicPr>
          <p:cNvPr id="9" name="Image 7" descr="preencoded.png"/>
          <p:cNvPicPr>
            <a:picLocks noChangeAspect="1"/>
          </p:cNvPicPr>
          <p:nvPr/>
        </p:nvPicPr>
        <p:blipFill>
          <a:blip r:embed="rId9"/>
          <a:stretch>
            <a:fillRect/>
          </a:stretch>
        </p:blipFill>
        <p:spPr>
          <a:xfrm>
            <a:off x="476250" y="2105471"/>
            <a:ext cx="214313" cy="175320"/>
          </a:xfrm>
          <a:prstGeom prst="rect">
            <a:avLst/>
          </a:prstGeom>
        </p:spPr>
      </p:pic>
      <p:pic>
        <p:nvPicPr>
          <p:cNvPr id="10" name="Image 8" descr="preencoded.png"/>
          <p:cNvPicPr>
            <a:picLocks noChangeAspect="1"/>
          </p:cNvPicPr>
          <p:nvPr/>
        </p:nvPicPr>
        <p:blipFill>
          <a:blip r:embed="rId10"/>
          <a:stretch>
            <a:fillRect/>
          </a:stretch>
        </p:blipFill>
        <p:spPr>
          <a:xfrm>
            <a:off x="476250" y="2600325"/>
            <a:ext cx="166688" cy="137220"/>
          </a:xfrm>
          <a:prstGeom prst="rect">
            <a:avLst/>
          </a:prstGeom>
        </p:spPr>
      </p:pic>
      <p:pic>
        <p:nvPicPr>
          <p:cNvPr id="11" name="Image 9" descr="preencoded.png"/>
          <p:cNvPicPr>
            <a:picLocks noChangeAspect="1"/>
          </p:cNvPicPr>
          <p:nvPr/>
        </p:nvPicPr>
        <p:blipFill>
          <a:blip r:embed="rId11"/>
          <a:stretch>
            <a:fillRect/>
          </a:stretch>
        </p:blipFill>
        <p:spPr>
          <a:xfrm>
            <a:off x="476250" y="2927896"/>
            <a:ext cx="166688" cy="137220"/>
          </a:xfrm>
          <a:prstGeom prst="rect">
            <a:avLst/>
          </a:prstGeom>
        </p:spPr>
      </p:pic>
      <p:pic>
        <p:nvPicPr>
          <p:cNvPr id="12" name="Image 10" descr="preencoded.png"/>
          <p:cNvPicPr>
            <a:picLocks noChangeAspect="1"/>
          </p:cNvPicPr>
          <p:nvPr/>
        </p:nvPicPr>
        <p:blipFill>
          <a:blip r:embed="rId12"/>
          <a:stretch>
            <a:fillRect/>
          </a:stretch>
        </p:blipFill>
        <p:spPr>
          <a:xfrm>
            <a:off x="476250" y="3255466"/>
            <a:ext cx="166688" cy="137220"/>
          </a:xfrm>
          <a:prstGeom prst="rect">
            <a:avLst/>
          </a:prstGeom>
        </p:spPr>
      </p:pic>
      <p:pic>
        <p:nvPicPr>
          <p:cNvPr id="13" name="Image 11" descr="preencoded.png"/>
          <p:cNvPicPr>
            <a:picLocks noChangeAspect="1"/>
          </p:cNvPicPr>
          <p:nvPr/>
        </p:nvPicPr>
        <p:blipFill>
          <a:blip r:embed="rId13"/>
          <a:stretch>
            <a:fillRect/>
          </a:stretch>
        </p:blipFill>
        <p:spPr>
          <a:xfrm>
            <a:off x="285750" y="4140250"/>
            <a:ext cx="5695950" cy="2082850"/>
          </a:xfrm>
          <a:prstGeom prst="rect">
            <a:avLst/>
          </a:prstGeom>
        </p:spPr>
      </p:pic>
      <p:pic>
        <p:nvPicPr>
          <p:cNvPr id="14" name="Image 12" descr="preencoded.png"/>
          <p:cNvPicPr>
            <a:picLocks noChangeAspect="1"/>
          </p:cNvPicPr>
          <p:nvPr/>
        </p:nvPicPr>
        <p:blipFill>
          <a:blip r:embed="rId14"/>
          <a:stretch>
            <a:fillRect/>
          </a:stretch>
        </p:blipFill>
        <p:spPr>
          <a:xfrm>
            <a:off x="476250" y="4330750"/>
            <a:ext cx="5314950" cy="352425"/>
          </a:xfrm>
          <a:prstGeom prst="rect">
            <a:avLst/>
          </a:prstGeom>
        </p:spPr>
      </p:pic>
      <p:pic>
        <p:nvPicPr>
          <p:cNvPr id="15" name="Image 13" descr="preencoded.png"/>
          <p:cNvPicPr>
            <a:picLocks noChangeAspect="1"/>
          </p:cNvPicPr>
          <p:nvPr/>
        </p:nvPicPr>
        <p:blipFill>
          <a:blip r:embed="rId15"/>
          <a:stretch>
            <a:fillRect/>
          </a:stretch>
        </p:blipFill>
        <p:spPr>
          <a:xfrm>
            <a:off x="476250" y="4378821"/>
            <a:ext cx="214313" cy="175320"/>
          </a:xfrm>
          <a:prstGeom prst="rect">
            <a:avLst/>
          </a:prstGeom>
        </p:spPr>
      </p:pic>
      <p:pic>
        <p:nvPicPr>
          <p:cNvPr id="16" name="Image 14" descr="preencoded.png"/>
          <p:cNvPicPr>
            <a:picLocks noChangeAspect="1"/>
          </p:cNvPicPr>
          <p:nvPr/>
        </p:nvPicPr>
        <p:blipFill>
          <a:blip r:embed="rId16"/>
          <a:stretch>
            <a:fillRect/>
          </a:stretch>
        </p:blipFill>
        <p:spPr>
          <a:xfrm>
            <a:off x="476250" y="4873675"/>
            <a:ext cx="166688" cy="137220"/>
          </a:xfrm>
          <a:prstGeom prst="rect">
            <a:avLst/>
          </a:prstGeom>
        </p:spPr>
      </p:pic>
      <p:pic>
        <p:nvPicPr>
          <p:cNvPr id="17" name="Image 15" descr="preencoded.png"/>
          <p:cNvPicPr>
            <a:picLocks noChangeAspect="1"/>
          </p:cNvPicPr>
          <p:nvPr/>
        </p:nvPicPr>
        <p:blipFill>
          <a:blip r:embed="rId17"/>
          <a:stretch>
            <a:fillRect/>
          </a:stretch>
        </p:blipFill>
        <p:spPr>
          <a:xfrm>
            <a:off x="476250" y="5201245"/>
            <a:ext cx="166688" cy="137220"/>
          </a:xfrm>
          <a:prstGeom prst="rect">
            <a:avLst/>
          </a:prstGeom>
        </p:spPr>
      </p:pic>
      <p:pic>
        <p:nvPicPr>
          <p:cNvPr id="18" name="Image 16" descr="preencoded.png"/>
          <p:cNvPicPr>
            <a:picLocks noChangeAspect="1"/>
          </p:cNvPicPr>
          <p:nvPr/>
        </p:nvPicPr>
        <p:blipFill>
          <a:blip r:embed="rId18"/>
          <a:stretch>
            <a:fillRect/>
          </a:stretch>
        </p:blipFill>
        <p:spPr>
          <a:xfrm>
            <a:off x="476250" y="5528816"/>
            <a:ext cx="166688" cy="137220"/>
          </a:xfrm>
          <a:prstGeom prst="rect">
            <a:avLst/>
          </a:prstGeom>
        </p:spPr>
      </p:pic>
      <p:pic>
        <p:nvPicPr>
          <p:cNvPr id="19" name="Image 17" descr="preencoded.png"/>
          <p:cNvPicPr>
            <a:picLocks noChangeAspect="1"/>
          </p:cNvPicPr>
          <p:nvPr/>
        </p:nvPicPr>
        <p:blipFill>
          <a:blip r:embed="rId19"/>
          <a:stretch>
            <a:fillRect/>
          </a:stretch>
        </p:blipFill>
        <p:spPr>
          <a:xfrm>
            <a:off x="6210300" y="1866900"/>
            <a:ext cx="5695950" cy="1868537"/>
          </a:xfrm>
          <a:prstGeom prst="rect">
            <a:avLst/>
          </a:prstGeom>
        </p:spPr>
      </p:pic>
      <p:pic>
        <p:nvPicPr>
          <p:cNvPr id="20" name="Image 18" descr="preencoded.png"/>
          <p:cNvPicPr>
            <a:picLocks noChangeAspect="1"/>
          </p:cNvPicPr>
          <p:nvPr/>
        </p:nvPicPr>
        <p:blipFill>
          <a:blip r:embed="rId8"/>
          <a:stretch>
            <a:fillRect/>
          </a:stretch>
        </p:blipFill>
        <p:spPr>
          <a:xfrm>
            <a:off x="6400800" y="2057400"/>
            <a:ext cx="5314950" cy="352425"/>
          </a:xfrm>
          <a:prstGeom prst="rect">
            <a:avLst/>
          </a:prstGeom>
        </p:spPr>
      </p:pic>
      <p:pic>
        <p:nvPicPr>
          <p:cNvPr id="21" name="Image 19" descr="preencoded.png"/>
          <p:cNvPicPr>
            <a:picLocks noChangeAspect="1"/>
          </p:cNvPicPr>
          <p:nvPr/>
        </p:nvPicPr>
        <p:blipFill>
          <a:blip r:embed="rId20"/>
          <a:stretch>
            <a:fillRect/>
          </a:stretch>
        </p:blipFill>
        <p:spPr>
          <a:xfrm>
            <a:off x="6400800" y="2105471"/>
            <a:ext cx="214313" cy="175320"/>
          </a:xfrm>
          <a:prstGeom prst="rect">
            <a:avLst/>
          </a:prstGeom>
        </p:spPr>
      </p:pic>
      <p:pic>
        <p:nvPicPr>
          <p:cNvPr id="22" name="Image 20" descr="preencoded.png"/>
          <p:cNvPicPr>
            <a:picLocks noChangeAspect="1"/>
          </p:cNvPicPr>
          <p:nvPr/>
        </p:nvPicPr>
        <p:blipFill>
          <a:blip r:embed="rId21"/>
          <a:stretch>
            <a:fillRect/>
          </a:stretch>
        </p:blipFill>
        <p:spPr>
          <a:xfrm>
            <a:off x="6400800" y="2600325"/>
            <a:ext cx="166688" cy="137220"/>
          </a:xfrm>
          <a:prstGeom prst="rect">
            <a:avLst/>
          </a:prstGeom>
        </p:spPr>
      </p:pic>
      <p:pic>
        <p:nvPicPr>
          <p:cNvPr id="23" name="Image 21" descr="preencoded.png"/>
          <p:cNvPicPr>
            <a:picLocks noChangeAspect="1"/>
          </p:cNvPicPr>
          <p:nvPr/>
        </p:nvPicPr>
        <p:blipFill>
          <a:blip r:embed="rId22"/>
          <a:stretch>
            <a:fillRect/>
          </a:stretch>
        </p:blipFill>
        <p:spPr>
          <a:xfrm>
            <a:off x="6400800" y="2927896"/>
            <a:ext cx="166688" cy="137220"/>
          </a:xfrm>
          <a:prstGeom prst="rect">
            <a:avLst/>
          </a:prstGeom>
        </p:spPr>
      </p:pic>
      <p:pic>
        <p:nvPicPr>
          <p:cNvPr id="24" name="Image 22" descr="preencoded.png"/>
          <p:cNvPicPr>
            <a:picLocks noChangeAspect="1"/>
          </p:cNvPicPr>
          <p:nvPr/>
        </p:nvPicPr>
        <p:blipFill>
          <a:blip r:embed="rId23"/>
          <a:stretch>
            <a:fillRect/>
          </a:stretch>
        </p:blipFill>
        <p:spPr>
          <a:xfrm>
            <a:off x="6400800" y="3255466"/>
            <a:ext cx="166688" cy="137220"/>
          </a:xfrm>
          <a:prstGeom prst="rect">
            <a:avLst/>
          </a:prstGeom>
        </p:spPr>
      </p:pic>
      <p:pic>
        <p:nvPicPr>
          <p:cNvPr id="25" name="Image 23" descr="preencoded.png"/>
          <p:cNvPicPr>
            <a:picLocks noChangeAspect="1"/>
          </p:cNvPicPr>
          <p:nvPr/>
        </p:nvPicPr>
        <p:blipFill>
          <a:blip r:embed="rId24"/>
          <a:stretch>
            <a:fillRect/>
          </a:stretch>
        </p:blipFill>
        <p:spPr>
          <a:xfrm>
            <a:off x="6210300" y="3925937"/>
            <a:ext cx="5695950" cy="2297162"/>
          </a:xfrm>
          <a:prstGeom prst="rect">
            <a:avLst/>
          </a:prstGeom>
        </p:spPr>
      </p:pic>
      <p:pic>
        <p:nvPicPr>
          <p:cNvPr id="26" name="Image 24" descr="preencoded.png"/>
          <p:cNvPicPr>
            <a:picLocks noChangeAspect="1"/>
          </p:cNvPicPr>
          <p:nvPr/>
        </p:nvPicPr>
        <p:blipFill>
          <a:blip r:embed="rId25"/>
          <a:stretch>
            <a:fillRect/>
          </a:stretch>
        </p:blipFill>
        <p:spPr>
          <a:xfrm>
            <a:off x="6400800" y="4116437"/>
            <a:ext cx="5314950" cy="352425"/>
          </a:xfrm>
          <a:prstGeom prst="rect">
            <a:avLst/>
          </a:prstGeom>
        </p:spPr>
      </p:pic>
      <p:pic>
        <p:nvPicPr>
          <p:cNvPr id="27" name="Image 25" descr="preencoded.png"/>
          <p:cNvPicPr>
            <a:picLocks noChangeAspect="1"/>
          </p:cNvPicPr>
          <p:nvPr/>
        </p:nvPicPr>
        <p:blipFill>
          <a:blip r:embed="rId26"/>
          <a:stretch>
            <a:fillRect/>
          </a:stretch>
        </p:blipFill>
        <p:spPr>
          <a:xfrm>
            <a:off x="6400800" y="4164509"/>
            <a:ext cx="214313" cy="175320"/>
          </a:xfrm>
          <a:prstGeom prst="rect">
            <a:avLst/>
          </a:prstGeom>
        </p:spPr>
      </p:pic>
      <p:pic>
        <p:nvPicPr>
          <p:cNvPr id="28" name="Image 26" descr="preencoded.png"/>
          <p:cNvPicPr>
            <a:picLocks noChangeAspect="1"/>
          </p:cNvPicPr>
          <p:nvPr/>
        </p:nvPicPr>
        <p:blipFill>
          <a:blip r:embed="rId27"/>
          <a:stretch>
            <a:fillRect/>
          </a:stretch>
        </p:blipFill>
        <p:spPr>
          <a:xfrm>
            <a:off x="6400800" y="4659362"/>
            <a:ext cx="166688" cy="137220"/>
          </a:xfrm>
          <a:prstGeom prst="rect">
            <a:avLst/>
          </a:prstGeom>
        </p:spPr>
      </p:pic>
      <p:pic>
        <p:nvPicPr>
          <p:cNvPr id="29" name="Image 27" descr="preencoded.png"/>
          <p:cNvPicPr>
            <a:picLocks noChangeAspect="1"/>
          </p:cNvPicPr>
          <p:nvPr/>
        </p:nvPicPr>
        <p:blipFill>
          <a:blip r:embed="rId28"/>
          <a:stretch>
            <a:fillRect/>
          </a:stretch>
        </p:blipFill>
        <p:spPr>
          <a:xfrm>
            <a:off x="6400800" y="4986933"/>
            <a:ext cx="166688" cy="137220"/>
          </a:xfrm>
          <a:prstGeom prst="rect">
            <a:avLst/>
          </a:prstGeom>
        </p:spPr>
      </p:pic>
      <p:pic>
        <p:nvPicPr>
          <p:cNvPr id="30" name="Image 28" descr="preencoded.png"/>
          <p:cNvPicPr>
            <a:picLocks noChangeAspect="1"/>
          </p:cNvPicPr>
          <p:nvPr/>
        </p:nvPicPr>
        <p:blipFill>
          <a:blip r:embed="rId29"/>
          <a:stretch>
            <a:fillRect/>
          </a:stretch>
        </p:blipFill>
        <p:spPr>
          <a:xfrm>
            <a:off x="6400800" y="5314504"/>
            <a:ext cx="166688" cy="137220"/>
          </a:xfrm>
          <a:prstGeom prst="rect">
            <a:avLst/>
          </a:prstGeom>
        </p:spPr>
      </p:pic>
      <p:pic>
        <p:nvPicPr>
          <p:cNvPr id="31" name="Image 29" descr="preencoded.png"/>
          <p:cNvPicPr>
            <a:picLocks noChangeAspect="1"/>
          </p:cNvPicPr>
          <p:nvPr/>
        </p:nvPicPr>
        <p:blipFill>
          <a:blip r:embed="rId30"/>
          <a:stretch>
            <a:fillRect/>
          </a:stretch>
        </p:blipFill>
        <p:spPr>
          <a:xfrm>
            <a:off x="6400800" y="5603974"/>
            <a:ext cx="5314950" cy="428625"/>
          </a:xfrm>
          <a:prstGeom prst="rect">
            <a:avLst/>
          </a:prstGeom>
        </p:spPr>
      </p:pic>
      <p:pic>
        <p:nvPicPr>
          <p:cNvPr id="32" name="Image 30" descr="preencoded.png"/>
          <p:cNvPicPr>
            <a:picLocks noChangeAspect="1"/>
          </p:cNvPicPr>
          <p:nvPr/>
        </p:nvPicPr>
        <p:blipFill>
          <a:blip r:embed="rId31"/>
          <a:stretch>
            <a:fillRect/>
          </a:stretch>
        </p:blipFill>
        <p:spPr>
          <a:xfrm>
            <a:off x="6515100" y="5749677"/>
            <a:ext cx="166688" cy="137220"/>
          </a:xfrm>
          <a:prstGeom prst="rect">
            <a:avLst/>
          </a:prstGeom>
        </p:spPr>
      </p:pic>
      <p:sp>
        <p:nvSpPr>
          <p:cNvPr id="33"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34" name="Text 1"/>
          <p:cNvSpPr/>
          <p:nvPr/>
        </p:nvSpPr>
        <p:spPr>
          <a:xfrm>
            <a:off x="514350" y="514350"/>
            <a:ext cx="82296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Case Study: Mrs B Presentation</a:t>
            </a:r>
            <a:endParaRPr lang="en-US" sz="1800" dirty="0"/>
          </a:p>
        </p:txBody>
      </p:sp>
      <p:sp>
        <p:nvSpPr>
          <p:cNvPr id="35" name="Text 2"/>
          <p:cNvSpPr/>
          <p:nvPr/>
        </p:nvSpPr>
        <p:spPr>
          <a:xfrm>
            <a:off x="809625" y="1209675"/>
            <a:ext cx="113823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B6CB0"/>
                </a:solidFill>
              </a:rPr>
              <a:t> A 61-year-old patient presents with "heartburn" that isn't shifting. At what point does your clinical suspicion trigger an urgent ECG?</a:t>
            </a:r>
            <a:endParaRPr lang="en-US" sz="1200" dirty="0"/>
          </a:p>
        </p:txBody>
      </p:sp>
      <p:sp>
        <p:nvSpPr>
          <p:cNvPr id="36" name="Text 3"/>
          <p:cNvSpPr/>
          <p:nvPr/>
        </p:nvSpPr>
        <p:spPr>
          <a:xfrm>
            <a:off x="804863" y="2057400"/>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Patient Demographics</a:t>
            </a:r>
            <a:endParaRPr lang="en-US" sz="1350" dirty="0"/>
          </a:p>
        </p:txBody>
      </p:sp>
      <p:sp>
        <p:nvSpPr>
          <p:cNvPr id="37" name="Text 4"/>
          <p:cNvSpPr/>
          <p:nvPr/>
        </p:nvSpPr>
        <p:spPr>
          <a:xfrm>
            <a:off x="757238" y="2562225"/>
            <a:ext cx="51816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A5568"/>
                </a:solidFill>
              </a:rPr>
              <a:t>Age/Sex:</a:t>
            </a:r>
            <a:r>
              <a:rPr lang="en-US" sz="1200" dirty="0">
                <a:solidFill>
                  <a:srgbClr val="4A5568"/>
                </a:solidFill>
              </a:rPr>
              <a:t> 61-year-old female</a:t>
            </a:r>
            <a:endParaRPr lang="en-US" sz="1200" dirty="0"/>
          </a:p>
        </p:txBody>
      </p:sp>
      <p:sp>
        <p:nvSpPr>
          <p:cNvPr id="38" name="Text 5"/>
          <p:cNvSpPr/>
          <p:nvPr/>
        </p:nvSpPr>
        <p:spPr>
          <a:xfrm>
            <a:off x="757238" y="2889796"/>
            <a:ext cx="932688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A5568"/>
                </a:solidFill>
              </a:rPr>
              <a:t>Ethnicity:</a:t>
            </a:r>
            <a:r>
              <a:rPr lang="en-US" sz="1200" dirty="0">
                <a:solidFill>
                  <a:srgbClr val="4A5568"/>
                </a:solidFill>
              </a:rPr>
              <a:t> South Asian background (High-risk group)</a:t>
            </a:r>
            <a:endParaRPr lang="en-US" sz="1200" dirty="0"/>
          </a:p>
        </p:txBody>
      </p:sp>
      <p:sp>
        <p:nvSpPr>
          <p:cNvPr id="39" name="Text 6"/>
          <p:cNvSpPr/>
          <p:nvPr/>
        </p:nvSpPr>
        <p:spPr>
          <a:xfrm>
            <a:off x="757238" y="3217366"/>
            <a:ext cx="859536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A5568"/>
                </a:solidFill>
              </a:rPr>
              <a:t>Social:</a:t>
            </a:r>
            <a:r>
              <a:rPr lang="en-US" sz="1200" dirty="0">
                <a:solidFill>
                  <a:srgbClr val="4A5568"/>
                </a:solidFill>
              </a:rPr>
              <a:t> Concerned about family responsibilities</a:t>
            </a:r>
            <a:endParaRPr lang="en-US" sz="1200" dirty="0"/>
          </a:p>
        </p:txBody>
      </p:sp>
      <p:sp>
        <p:nvSpPr>
          <p:cNvPr id="40" name="Text 7"/>
          <p:cNvSpPr/>
          <p:nvPr/>
        </p:nvSpPr>
        <p:spPr>
          <a:xfrm>
            <a:off x="804863" y="4330750"/>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Presenting Complaint</a:t>
            </a:r>
            <a:endParaRPr lang="en-US" sz="1350" dirty="0"/>
          </a:p>
        </p:txBody>
      </p:sp>
      <p:sp>
        <p:nvSpPr>
          <p:cNvPr id="41" name="Text 8"/>
          <p:cNvSpPr/>
          <p:nvPr/>
        </p:nvSpPr>
        <p:spPr>
          <a:xfrm>
            <a:off x="757238" y="4835575"/>
            <a:ext cx="107899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A5568"/>
                </a:solidFill>
              </a:rPr>
              <a:t>Pain:</a:t>
            </a:r>
            <a:r>
              <a:rPr lang="en-US" sz="1200" dirty="0">
                <a:solidFill>
                  <a:srgbClr val="4A5568"/>
                </a:solidFill>
              </a:rPr>
              <a:t> Sudden, crushing central chest pain starting at night</a:t>
            </a:r>
            <a:endParaRPr lang="en-US" sz="1200" dirty="0"/>
          </a:p>
        </p:txBody>
      </p:sp>
      <p:sp>
        <p:nvSpPr>
          <p:cNvPr id="42" name="Text 9"/>
          <p:cNvSpPr/>
          <p:nvPr/>
        </p:nvSpPr>
        <p:spPr>
          <a:xfrm>
            <a:off x="757238" y="5163145"/>
            <a:ext cx="1060704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A5568"/>
                </a:solidFill>
              </a:rPr>
              <a:t>Autonomic:</a:t>
            </a:r>
            <a:r>
              <a:rPr lang="en-US" sz="1200" dirty="0">
                <a:solidFill>
                  <a:srgbClr val="4A5568"/>
                </a:solidFill>
              </a:rPr>
              <a:t> Radiation to left arm, profuse sweating, nausea</a:t>
            </a:r>
            <a:endParaRPr lang="en-US" sz="1200" dirty="0"/>
          </a:p>
        </p:txBody>
      </p:sp>
      <p:sp>
        <p:nvSpPr>
          <p:cNvPr id="43" name="Text 10"/>
          <p:cNvSpPr/>
          <p:nvPr/>
        </p:nvSpPr>
        <p:spPr>
          <a:xfrm>
            <a:off x="757238" y="5490716"/>
            <a:ext cx="107899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A5568"/>
                </a:solidFill>
              </a:rPr>
              <a:t>Timing:</a:t>
            </a:r>
            <a:r>
              <a:rPr lang="en-US" sz="1200" dirty="0">
                <a:solidFill>
                  <a:srgbClr val="4A5568"/>
                </a:solidFill>
              </a:rPr>
              <a:t> Pain persisted until morning (</a:t>
            </a:r>
            <a:r>
              <a:rPr lang="en-US" sz="1200" b="1" dirty="0">
                <a:solidFill>
                  <a:srgbClr val="C53030"/>
                </a:solidFill>
              </a:rPr>
              <a:t>Delayed presentation</a:t>
            </a:r>
            <a:r>
              <a:rPr lang="en-US" sz="1200" dirty="0">
                <a:solidFill>
                  <a:srgbClr val="4A5568"/>
                </a:solidFill>
              </a:rPr>
              <a:t>)</a:t>
            </a:r>
            <a:endParaRPr lang="en-US" sz="1200" dirty="0"/>
          </a:p>
        </p:txBody>
      </p:sp>
      <p:sp>
        <p:nvSpPr>
          <p:cNvPr id="44" name="Text 11"/>
          <p:cNvSpPr/>
          <p:nvPr/>
        </p:nvSpPr>
        <p:spPr>
          <a:xfrm>
            <a:off x="6729413" y="2057400"/>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Past Medical History</a:t>
            </a:r>
            <a:endParaRPr lang="en-US" sz="1350" dirty="0"/>
          </a:p>
        </p:txBody>
      </p:sp>
      <p:sp>
        <p:nvSpPr>
          <p:cNvPr id="45" name="Text 12"/>
          <p:cNvSpPr/>
          <p:nvPr/>
        </p:nvSpPr>
        <p:spPr>
          <a:xfrm>
            <a:off x="6681788" y="2562225"/>
            <a:ext cx="5510213"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A5568"/>
                </a:solidFill>
              </a:rPr>
              <a:t>Cardiac:</a:t>
            </a:r>
            <a:r>
              <a:rPr lang="en-US" sz="1200" dirty="0">
                <a:solidFill>
                  <a:srgbClr val="4A5568"/>
                </a:solidFill>
              </a:rPr>
              <a:t> Previous Myocardial Infarction (1996)</a:t>
            </a:r>
            <a:endParaRPr lang="en-US" sz="1200" dirty="0"/>
          </a:p>
        </p:txBody>
      </p:sp>
      <p:sp>
        <p:nvSpPr>
          <p:cNvPr id="46" name="Text 13"/>
          <p:cNvSpPr/>
          <p:nvPr/>
        </p:nvSpPr>
        <p:spPr>
          <a:xfrm>
            <a:off x="6681788" y="2889796"/>
            <a:ext cx="5510213"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A5568"/>
                </a:solidFill>
              </a:rPr>
              <a:t>Metabolic:</a:t>
            </a:r>
            <a:r>
              <a:rPr lang="en-US" sz="1200" dirty="0">
                <a:solidFill>
                  <a:srgbClr val="4A5568"/>
                </a:solidFill>
              </a:rPr>
              <a:t> Poorly controlled NIDDM and Hypercholesterolaemia</a:t>
            </a:r>
            <a:endParaRPr lang="en-US" sz="1200" dirty="0"/>
          </a:p>
        </p:txBody>
      </p:sp>
      <p:sp>
        <p:nvSpPr>
          <p:cNvPr id="47" name="Text 14"/>
          <p:cNvSpPr/>
          <p:nvPr/>
        </p:nvSpPr>
        <p:spPr>
          <a:xfrm>
            <a:off x="6681788" y="3217366"/>
            <a:ext cx="5510213"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A5568"/>
                </a:solidFill>
              </a:rPr>
              <a:t>Vascular:</a:t>
            </a:r>
            <a:r>
              <a:rPr lang="en-US" sz="1200" dirty="0">
                <a:solidFill>
                  <a:srgbClr val="4A5568"/>
                </a:solidFill>
              </a:rPr>
              <a:t> Treated Hypertension (HTN)</a:t>
            </a:r>
            <a:endParaRPr lang="en-US" sz="1200" dirty="0"/>
          </a:p>
        </p:txBody>
      </p:sp>
      <p:sp>
        <p:nvSpPr>
          <p:cNvPr id="48" name="Text 15"/>
          <p:cNvSpPr/>
          <p:nvPr/>
        </p:nvSpPr>
        <p:spPr>
          <a:xfrm>
            <a:off x="6729413" y="4116437"/>
            <a:ext cx="54625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Clinical Metrics &amp; Complications</a:t>
            </a:r>
            <a:endParaRPr lang="en-US" sz="1350" dirty="0"/>
          </a:p>
        </p:txBody>
      </p:sp>
      <p:sp>
        <p:nvSpPr>
          <p:cNvPr id="49" name="Text 16"/>
          <p:cNvSpPr/>
          <p:nvPr/>
        </p:nvSpPr>
        <p:spPr>
          <a:xfrm>
            <a:off x="6681788" y="4621262"/>
            <a:ext cx="5510213"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A5568"/>
                </a:solidFill>
              </a:rPr>
              <a:t>Glycaemic Control:</a:t>
            </a:r>
            <a:r>
              <a:rPr lang="en-US" sz="1200" dirty="0">
                <a:solidFill>
                  <a:srgbClr val="4A5568"/>
                </a:solidFill>
              </a:rPr>
              <a:t> HbA1c </a:t>
            </a:r>
            <a:r>
              <a:rPr lang="en-US" sz="1200" b="1" dirty="0">
                <a:solidFill>
                  <a:srgbClr val="C53030"/>
                </a:solidFill>
              </a:rPr>
              <a:t>9.8%</a:t>
            </a:r>
            <a:r>
              <a:rPr lang="en-US" sz="1200" dirty="0">
                <a:solidFill>
                  <a:srgbClr val="4A5568"/>
                </a:solidFill>
              </a:rPr>
              <a:t> (Significant risk factor)</a:t>
            </a:r>
            <a:endParaRPr lang="en-US" sz="1200" dirty="0"/>
          </a:p>
        </p:txBody>
      </p:sp>
      <p:sp>
        <p:nvSpPr>
          <p:cNvPr id="50" name="Text 17"/>
          <p:cNvSpPr/>
          <p:nvPr/>
        </p:nvSpPr>
        <p:spPr>
          <a:xfrm>
            <a:off x="6681788" y="4948833"/>
            <a:ext cx="5510213"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A5568"/>
                </a:solidFill>
              </a:rPr>
              <a:t>DM Complications:</a:t>
            </a:r>
            <a:r>
              <a:rPr lang="en-US" sz="1200" dirty="0">
                <a:solidFill>
                  <a:srgbClr val="4A5568"/>
                </a:solidFill>
              </a:rPr>
              <a:t> Retinopathy, neuropathy, and foot ulcers</a:t>
            </a:r>
            <a:endParaRPr lang="en-US" sz="1200" dirty="0"/>
          </a:p>
        </p:txBody>
      </p:sp>
      <p:sp>
        <p:nvSpPr>
          <p:cNvPr id="51" name="Text 18"/>
          <p:cNvSpPr/>
          <p:nvPr/>
        </p:nvSpPr>
        <p:spPr>
          <a:xfrm>
            <a:off x="6681788" y="5276404"/>
            <a:ext cx="5510213"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A5568"/>
                </a:solidFill>
              </a:rPr>
              <a:t>Obesity:</a:t>
            </a:r>
            <a:r>
              <a:rPr lang="en-US" sz="1200" dirty="0">
                <a:solidFill>
                  <a:srgbClr val="4A5568"/>
                </a:solidFill>
              </a:rPr>
              <a:t> BMI 34.96 (Class I Obesity)</a:t>
            </a:r>
            <a:endParaRPr lang="en-US" sz="1200" dirty="0"/>
          </a:p>
        </p:txBody>
      </p:sp>
      <p:sp>
        <p:nvSpPr>
          <p:cNvPr id="52" name="Text 19"/>
          <p:cNvSpPr/>
          <p:nvPr/>
        </p:nvSpPr>
        <p:spPr>
          <a:xfrm>
            <a:off x="6757988" y="5718274"/>
            <a:ext cx="5434013"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C53030"/>
                </a:solidFill>
              </a:rPr>
              <a:t>Note: Autonomic neuropathy can mask ischemic pain.</a:t>
            </a:r>
            <a:endParaRPr lang="en-US" sz="10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2343150"/>
            <a:ext cx="4556820" cy="3048000"/>
          </a:xfrm>
          <a:prstGeom prst="rect">
            <a:avLst/>
          </a:prstGeom>
        </p:spPr>
      </p:pic>
      <p:pic>
        <p:nvPicPr>
          <p:cNvPr id="6" name="Image 4" descr="preencoded.png"/>
          <p:cNvPicPr>
            <a:picLocks noChangeAspect="1"/>
          </p:cNvPicPr>
          <p:nvPr/>
        </p:nvPicPr>
        <p:blipFill>
          <a:blip r:embed="rId6"/>
          <a:stretch>
            <a:fillRect/>
          </a:stretch>
        </p:blipFill>
        <p:spPr>
          <a:xfrm>
            <a:off x="514350" y="2571750"/>
            <a:ext cx="4099620" cy="304800"/>
          </a:xfrm>
          <a:prstGeom prst="rect">
            <a:avLst/>
          </a:prstGeom>
        </p:spPr>
      </p:pic>
      <p:pic>
        <p:nvPicPr>
          <p:cNvPr id="7" name="Image 5" descr="preencoded.png"/>
          <p:cNvPicPr>
            <a:picLocks noChangeAspect="1"/>
          </p:cNvPicPr>
          <p:nvPr/>
        </p:nvPicPr>
        <p:blipFill>
          <a:blip r:embed="rId7"/>
          <a:stretch>
            <a:fillRect/>
          </a:stretch>
        </p:blipFill>
        <p:spPr>
          <a:xfrm>
            <a:off x="514350" y="2609850"/>
            <a:ext cx="190500" cy="152400"/>
          </a:xfrm>
          <a:prstGeom prst="rect">
            <a:avLst/>
          </a:prstGeom>
        </p:spPr>
      </p:pic>
      <p:pic>
        <p:nvPicPr>
          <p:cNvPr id="8" name="Image 6" descr="preencoded.png"/>
          <p:cNvPicPr>
            <a:picLocks noChangeAspect="1"/>
          </p:cNvPicPr>
          <p:nvPr/>
        </p:nvPicPr>
        <p:blipFill>
          <a:blip r:embed="rId8"/>
          <a:stretch>
            <a:fillRect/>
          </a:stretch>
        </p:blipFill>
        <p:spPr>
          <a:xfrm>
            <a:off x="514350" y="2990850"/>
            <a:ext cx="342900" cy="342900"/>
          </a:xfrm>
          <a:prstGeom prst="rect">
            <a:avLst/>
          </a:prstGeom>
        </p:spPr>
      </p:pic>
      <p:pic>
        <p:nvPicPr>
          <p:cNvPr id="9" name="Image 7" descr="preencoded.png"/>
          <p:cNvPicPr>
            <a:picLocks noChangeAspect="1"/>
          </p:cNvPicPr>
          <p:nvPr/>
        </p:nvPicPr>
        <p:blipFill>
          <a:blip r:embed="rId9"/>
          <a:stretch>
            <a:fillRect/>
          </a:stretch>
        </p:blipFill>
        <p:spPr>
          <a:xfrm>
            <a:off x="590550" y="3086100"/>
            <a:ext cx="190500" cy="152400"/>
          </a:xfrm>
          <a:prstGeom prst="rect">
            <a:avLst/>
          </a:prstGeom>
        </p:spPr>
      </p:pic>
      <p:pic>
        <p:nvPicPr>
          <p:cNvPr id="10" name="Image 8" descr="preencoded.png"/>
          <p:cNvPicPr>
            <a:picLocks noChangeAspect="1"/>
          </p:cNvPicPr>
          <p:nvPr/>
        </p:nvPicPr>
        <p:blipFill>
          <a:blip r:embed="rId8"/>
          <a:stretch>
            <a:fillRect/>
          </a:stretch>
        </p:blipFill>
        <p:spPr>
          <a:xfrm>
            <a:off x="514350" y="3571875"/>
            <a:ext cx="342900" cy="342900"/>
          </a:xfrm>
          <a:prstGeom prst="rect">
            <a:avLst/>
          </a:prstGeom>
        </p:spPr>
      </p:pic>
      <p:pic>
        <p:nvPicPr>
          <p:cNvPr id="11" name="Image 9" descr="preencoded.png"/>
          <p:cNvPicPr>
            <a:picLocks noChangeAspect="1"/>
          </p:cNvPicPr>
          <p:nvPr/>
        </p:nvPicPr>
        <p:blipFill>
          <a:blip r:embed="rId10"/>
          <a:stretch>
            <a:fillRect/>
          </a:stretch>
        </p:blipFill>
        <p:spPr>
          <a:xfrm>
            <a:off x="590550" y="3667125"/>
            <a:ext cx="190500" cy="152400"/>
          </a:xfrm>
          <a:prstGeom prst="rect">
            <a:avLst/>
          </a:prstGeom>
        </p:spPr>
      </p:pic>
      <p:pic>
        <p:nvPicPr>
          <p:cNvPr id="12" name="Image 10" descr="preencoded.png"/>
          <p:cNvPicPr>
            <a:picLocks noChangeAspect="1"/>
          </p:cNvPicPr>
          <p:nvPr/>
        </p:nvPicPr>
        <p:blipFill>
          <a:blip r:embed="rId11"/>
          <a:stretch>
            <a:fillRect/>
          </a:stretch>
        </p:blipFill>
        <p:spPr>
          <a:xfrm>
            <a:off x="514350" y="4367213"/>
            <a:ext cx="342900" cy="342900"/>
          </a:xfrm>
          <a:prstGeom prst="rect">
            <a:avLst/>
          </a:prstGeom>
        </p:spPr>
      </p:pic>
      <p:pic>
        <p:nvPicPr>
          <p:cNvPr id="13" name="Image 11" descr="preencoded.png"/>
          <p:cNvPicPr>
            <a:picLocks noChangeAspect="1"/>
          </p:cNvPicPr>
          <p:nvPr/>
        </p:nvPicPr>
        <p:blipFill>
          <a:blip r:embed="rId12"/>
          <a:stretch>
            <a:fillRect/>
          </a:stretch>
        </p:blipFill>
        <p:spPr>
          <a:xfrm>
            <a:off x="590550" y="4462463"/>
            <a:ext cx="190500" cy="152400"/>
          </a:xfrm>
          <a:prstGeom prst="rect">
            <a:avLst/>
          </a:prstGeom>
        </p:spPr>
      </p:pic>
      <p:pic>
        <p:nvPicPr>
          <p:cNvPr id="14" name="Image 12" descr="preencoded.png"/>
          <p:cNvPicPr>
            <a:picLocks noChangeAspect="1"/>
          </p:cNvPicPr>
          <p:nvPr/>
        </p:nvPicPr>
        <p:blipFill>
          <a:blip r:embed="rId13"/>
          <a:stretch>
            <a:fillRect/>
          </a:stretch>
        </p:blipFill>
        <p:spPr>
          <a:xfrm>
            <a:off x="5071170" y="1525488"/>
            <a:ext cx="6835080" cy="4683323"/>
          </a:xfrm>
          <a:prstGeom prst="rect">
            <a:avLst/>
          </a:prstGeom>
        </p:spPr>
      </p:pic>
      <p:pic>
        <p:nvPicPr>
          <p:cNvPr id="15" name="Image 13" descr="preencoded.png"/>
          <p:cNvPicPr>
            <a:picLocks noChangeAspect="1"/>
          </p:cNvPicPr>
          <p:nvPr/>
        </p:nvPicPr>
        <p:blipFill>
          <a:blip r:embed="rId14"/>
          <a:stretch>
            <a:fillRect/>
          </a:stretch>
        </p:blipFill>
        <p:spPr>
          <a:xfrm>
            <a:off x="5299770" y="1754088"/>
            <a:ext cx="6377880" cy="304800"/>
          </a:xfrm>
          <a:prstGeom prst="rect">
            <a:avLst/>
          </a:prstGeom>
        </p:spPr>
      </p:pic>
      <p:pic>
        <p:nvPicPr>
          <p:cNvPr id="16" name="Image 14" descr="preencoded.png"/>
          <p:cNvPicPr>
            <a:picLocks noChangeAspect="1"/>
          </p:cNvPicPr>
          <p:nvPr/>
        </p:nvPicPr>
        <p:blipFill>
          <a:blip r:embed="rId15"/>
          <a:stretch>
            <a:fillRect/>
          </a:stretch>
        </p:blipFill>
        <p:spPr>
          <a:xfrm>
            <a:off x="5299770" y="1792188"/>
            <a:ext cx="190500" cy="152400"/>
          </a:xfrm>
          <a:prstGeom prst="rect">
            <a:avLst/>
          </a:prstGeom>
        </p:spPr>
      </p:pic>
      <p:pic>
        <p:nvPicPr>
          <p:cNvPr id="17" name="Image 15" descr="preencoded.png"/>
          <p:cNvPicPr>
            <a:picLocks noChangeAspect="1"/>
          </p:cNvPicPr>
          <p:nvPr/>
        </p:nvPicPr>
        <p:blipFill>
          <a:blip r:embed="rId16"/>
          <a:stretch>
            <a:fillRect/>
          </a:stretch>
        </p:blipFill>
        <p:spPr>
          <a:xfrm>
            <a:off x="5299770" y="2173188"/>
            <a:ext cx="3112740" cy="842963"/>
          </a:xfrm>
          <a:prstGeom prst="rect">
            <a:avLst/>
          </a:prstGeom>
        </p:spPr>
      </p:pic>
      <p:pic>
        <p:nvPicPr>
          <p:cNvPr id="18" name="Image 16" descr="preencoded.png"/>
          <p:cNvPicPr>
            <a:picLocks noChangeAspect="1"/>
          </p:cNvPicPr>
          <p:nvPr/>
        </p:nvPicPr>
        <p:blipFill>
          <a:blip r:embed="rId16"/>
          <a:stretch>
            <a:fillRect/>
          </a:stretch>
        </p:blipFill>
        <p:spPr>
          <a:xfrm>
            <a:off x="8564910" y="2173188"/>
            <a:ext cx="3112740" cy="842963"/>
          </a:xfrm>
          <a:prstGeom prst="rect">
            <a:avLst/>
          </a:prstGeom>
        </p:spPr>
      </p:pic>
      <p:pic>
        <p:nvPicPr>
          <p:cNvPr id="19" name="Image 17" descr="preencoded.png"/>
          <p:cNvPicPr>
            <a:picLocks noChangeAspect="1"/>
          </p:cNvPicPr>
          <p:nvPr/>
        </p:nvPicPr>
        <p:blipFill>
          <a:blip r:embed="rId17"/>
          <a:stretch>
            <a:fillRect/>
          </a:stretch>
        </p:blipFill>
        <p:spPr>
          <a:xfrm>
            <a:off x="5299770" y="3168551"/>
            <a:ext cx="3112740" cy="842963"/>
          </a:xfrm>
          <a:prstGeom prst="rect">
            <a:avLst/>
          </a:prstGeom>
        </p:spPr>
      </p:pic>
      <p:pic>
        <p:nvPicPr>
          <p:cNvPr id="20" name="Image 18" descr="preencoded.png"/>
          <p:cNvPicPr>
            <a:picLocks noChangeAspect="1"/>
          </p:cNvPicPr>
          <p:nvPr/>
        </p:nvPicPr>
        <p:blipFill>
          <a:blip r:embed="rId17"/>
          <a:stretch>
            <a:fillRect/>
          </a:stretch>
        </p:blipFill>
        <p:spPr>
          <a:xfrm>
            <a:off x="8564910" y="3168551"/>
            <a:ext cx="3112740" cy="842963"/>
          </a:xfrm>
          <a:prstGeom prst="rect">
            <a:avLst/>
          </a:prstGeom>
        </p:spPr>
      </p:pic>
      <p:pic>
        <p:nvPicPr>
          <p:cNvPr id="21" name="Image 19" descr="preencoded.png"/>
          <p:cNvPicPr>
            <a:picLocks noChangeAspect="1"/>
          </p:cNvPicPr>
          <p:nvPr/>
        </p:nvPicPr>
        <p:blipFill>
          <a:blip r:embed="rId16"/>
          <a:stretch>
            <a:fillRect/>
          </a:stretch>
        </p:blipFill>
        <p:spPr>
          <a:xfrm>
            <a:off x="5299770" y="4163913"/>
            <a:ext cx="3112740" cy="842963"/>
          </a:xfrm>
          <a:prstGeom prst="rect">
            <a:avLst/>
          </a:prstGeom>
        </p:spPr>
      </p:pic>
      <p:pic>
        <p:nvPicPr>
          <p:cNvPr id="22" name="Image 20" descr="preencoded.png"/>
          <p:cNvPicPr>
            <a:picLocks noChangeAspect="1"/>
          </p:cNvPicPr>
          <p:nvPr/>
        </p:nvPicPr>
        <p:blipFill>
          <a:blip r:embed="rId16"/>
          <a:stretch>
            <a:fillRect/>
          </a:stretch>
        </p:blipFill>
        <p:spPr>
          <a:xfrm>
            <a:off x="8564910" y="4163913"/>
            <a:ext cx="3112740" cy="842963"/>
          </a:xfrm>
          <a:prstGeom prst="rect">
            <a:avLst/>
          </a:prstGeom>
        </p:spPr>
      </p:pic>
      <p:pic>
        <p:nvPicPr>
          <p:cNvPr id="23" name="Image 21" descr="preencoded.png"/>
          <p:cNvPicPr>
            <a:picLocks noChangeAspect="1"/>
          </p:cNvPicPr>
          <p:nvPr/>
        </p:nvPicPr>
        <p:blipFill>
          <a:blip r:embed="rId18"/>
          <a:stretch>
            <a:fillRect/>
          </a:stretch>
        </p:blipFill>
        <p:spPr>
          <a:xfrm>
            <a:off x="5299770" y="5102126"/>
            <a:ext cx="6377880" cy="561975"/>
          </a:xfrm>
          <a:prstGeom prst="rect">
            <a:avLst/>
          </a:prstGeom>
        </p:spPr>
      </p:pic>
      <p:pic>
        <p:nvPicPr>
          <p:cNvPr id="24" name="Image 22" descr="preencoded.png"/>
          <p:cNvPicPr>
            <a:picLocks noChangeAspect="1"/>
          </p:cNvPicPr>
          <p:nvPr/>
        </p:nvPicPr>
        <p:blipFill>
          <a:blip r:embed="rId19"/>
          <a:stretch>
            <a:fillRect/>
          </a:stretch>
        </p:blipFill>
        <p:spPr>
          <a:xfrm>
            <a:off x="5395020" y="5235029"/>
            <a:ext cx="154781" cy="125760"/>
          </a:xfrm>
          <a:prstGeom prst="rect">
            <a:avLst/>
          </a:prstGeom>
        </p:spPr>
      </p:pic>
      <p:pic>
        <p:nvPicPr>
          <p:cNvPr id="25" name="Image 23" descr="preencoded.png"/>
          <p:cNvPicPr>
            <a:picLocks noChangeAspect="1"/>
          </p:cNvPicPr>
          <p:nvPr/>
        </p:nvPicPr>
        <p:blipFill>
          <a:blip r:embed="rId20"/>
          <a:stretch>
            <a:fillRect/>
          </a:stretch>
        </p:blipFill>
        <p:spPr>
          <a:xfrm>
            <a:off x="5299770" y="5835104"/>
            <a:ext cx="154781" cy="125760"/>
          </a:xfrm>
          <a:prstGeom prst="rect">
            <a:avLst/>
          </a:prstGeom>
        </p:spPr>
      </p:pic>
      <p:sp>
        <p:nvSpPr>
          <p:cNvPr id="26"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7" name="Text 1"/>
          <p:cNvSpPr/>
          <p:nvPr/>
        </p:nvSpPr>
        <p:spPr>
          <a:xfrm>
            <a:off x="514350" y="514350"/>
            <a:ext cx="115214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Case Study: Mrs B Diagnosis and Management</a:t>
            </a:r>
            <a:endParaRPr lang="en-US" sz="1800" dirty="0"/>
          </a:p>
        </p:txBody>
      </p:sp>
      <p:sp>
        <p:nvSpPr>
          <p:cNvPr id="28" name="Text 2"/>
          <p:cNvSpPr/>
          <p:nvPr/>
        </p:nvSpPr>
        <p:spPr>
          <a:xfrm>
            <a:off x="800100" y="2571750"/>
            <a:ext cx="4099620" cy="3048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rPr>
              <a:t>Diagnostic Findings</a:t>
            </a:r>
            <a:endParaRPr lang="en-US" sz="1200" dirty="0"/>
          </a:p>
        </p:txBody>
      </p:sp>
      <p:sp>
        <p:nvSpPr>
          <p:cNvPr id="29" name="Text 3"/>
          <p:cNvSpPr/>
          <p:nvPr/>
        </p:nvSpPr>
        <p:spPr>
          <a:xfrm>
            <a:off x="971550" y="2990850"/>
            <a:ext cx="2750344"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C53030"/>
                </a:solidFill>
              </a:rPr>
              <a:t>Diagnosis: NSTEMI</a:t>
            </a:r>
            <a:r>
              <a:rPr lang="en-US" sz="1125" dirty="0">
                <a:solidFill>
                  <a:srgbClr val="2D3748"/>
                </a:solidFill>
              </a:rPr>
              <a:t>
hs-Troponin: </a:t>
            </a:r>
            <a:r>
              <a:rPr lang="en-US" sz="1125" b="1" dirty="0">
                <a:solidFill>
                  <a:srgbClr val="C53030"/>
                </a:solidFill>
              </a:rPr>
              <a:t>30.6 ng/L</a:t>
            </a:r>
            <a:r>
              <a:rPr lang="en-US" sz="1125" dirty="0">
                <a:solidFill>
                  <a:srgbClr val="2D3748"/>
                </a:solidFill>
              </a:rPr>
              <a:t> (Markedly elevated)</a:t>
            </a:r>
            <a:endParaRPr lang="en-US" sz="1125" dirty="0"/>
          </a:p>
        </p:txBody>
      </p:sp>
      <p:sp>
        <p:nvSpPr>
          <p:cNvPr id="30" name="Text 4"/>
          <p:cNvSpPr/>
          <p:nvPr/>
        </p:nvSpPr>
        <p:spPr>
          <a:xfrm>
            <a:off x="971550" y="3571875"/>
            <a:ext cx="3642420" cy="642938"/>
          </a:xfrm>
          <a:prstGeom prst="rect">
            <a:avLst/>
          </a:prstGeom>
          <a:noFill/>
          <a:ln/>
        </p:spPr>
        <p:txBody>
          <a:bodyPr vert="horz" wrap="square" lIns="0" tIns="0" rIns="0" bIns="0" rtlCol="0" anchor="ctr"/>
          <a:lstStyle/>
          <a:p>
            <a:pPr marL="0" indent="0">
              <a:lnSpc>
                <a:spcPts val="1688"/>
              </a:lnSpc>
              <a:buNone/>
            </a:pPr>
            <a:r>
              <a:rPr lang="en-US" sz="1125" b="1" dirty="0">
                <a:solidFill>
                  <a:srgbClr val="C53030"/>
                </a:solidFill>
              </a:rPr>
              <a:t>ECG Findings</a:t>
            </a:r>
            <a:r>
              <a:rPr lang="en-US" sz="1125" dirty="0">
                <a:solidFill>
                  <a:srgbClr val="2D3748"/>
                </a:solidFill>
              </a:rPr>
              <a:t>
NSTEMI pattern with </a:t>
            </a:r>
            <a:r>
              <a:rPr lang="en-US" sz="1125" b="1" dirty="0">
                <a:solidFill>
                  <a:srgbClr val="C53030"/>
                </a:solidFill>
              </a:rPr>
              <a:t>New LBBB</a:t>
            </a:r>
            <a:r>
              <a:rPr lang="en-US" sz="1125" dirty="0">
                <a:solidFill>
                  <a:srgbClr val="2D3748"/>
                </a:solidFill>
              </a:rPr>
              <a:t> (Left Bundle Branch Block)</a:t>
            </a:r>
            <a:endParaRPr lang="en-US" sz="1125" dirty="0"/>
          </a:p>
        </p:txBody>
      </p:sp>
      <p:sp>
        <p:nvSpPr>
          <p:cNvPr id="31" name="Text 5"/>
          <p:cNvSpPr/>
          <p:nvPr/>
        </p:nvSpPr>
        <p:spPr>
          <a:xfrm>
            <a:off x="971550" y="4367213"/>
            <a:ext cx="3642420" cy="642938"/>
          </a:xfrm>
          <a:prstGeom prst="rect">
            <a:avLst/>
          </a:prstGeom>
          <a:noFill/>
          <a:ln/>
        </p:spPr>
        <p:txBody>
          <a:bodyPr vert="horz" wrap="square" lIns="0" tIns="0" rIns="0" bIns="0" rtlCol="0" anchor="ctr"/>
          <a:lstStyle/>
          <a:p>
            <a:pPr marL="0" indent="0">
              <a:lnSpc>
                <a:spcPts val="1688"/>
              </a:lnSpc>
              <a:buNone/>
            </a:pPr>
            <a:r>
              <a:rPr lang="en-US" sz="1125" b="1" dirty="0">
                <a:solidFill>
                  <a:srgbClr val="C53030"/>
                </a:solidFill>
              </a:rPr>
              <a:t>Angiography Results</a:t>
            </a:r>
            <a:r>
              <a:rPr lang="en-US" sz="1125" dirty="0">
                <a:solidFill>
                  <a:srgbClr val="2D3748"/>
                </a:solidFill>
              </a:rPr>
              <a:t>
Multi-vessel coronary artery disease identified requiring medical &amp; interventional strategy.</a:t>
            </a:r>
            <a:endParaRPr lang="en-US" sz="1125" dirty="0"/>
          </a:p>
        </p:txBody>
      </p:sp>
      <p:sp>
        <p:nvSpPr>
          <p:cNvPr id="32" name="Text 6"/>
          <p:cNvSpPr/>
          <p:nvPr/>
        </p:nvSpPr>
        <p:spPr>
          <a:xfrm>
            <a:off x="5585520" y="1754088"/>
            <a:ext cx="6377880" cy="3048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rPr>
              <a:t>NICE-Recommended Post-MI Bundle</a:t>
            </a:r>
            <a:endParaRPr lang="en-US" sz="1200" dirty="0"/>
          </a:p>
        </p:txBody>
      </p:sp>
      <p:sp>
        <p:nvSpPr>
          <p:cNvPr id="33" name="Text 7"/>
          <p:cNvSpPr/>
          <p:nvPr/>
        </p:nvSpPr>
        <p:spPr>
          <a:xfrm>
            <a:off x="5414070" y="2287488"/>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748"/>
                </a:solidFill>
              </a:rPr>
              <a:t>Aspirin + Clopidogrel</a:t>
            </a:r>
            <a:endParaRPr lang="en-US" sz="1050" dirty="0"/>
          </a:p>
        </p:txBody>
      </p:sp>
      <p:sp>
        <p:nvSpPr>
          <p:cNvPr id="34" name="Text 8"/>
          <p:cNvSpPr/>
          <p:nvPr/>
        </p:nvSpPr>
        <p:spPr>
          <a:xfrm>
            <a:off x="5414070" y="2506563"/>
            <a:ext cx="4389120" cy="171450"/>
          </a:xfrm>
          <a:prstGeom prst="rect">
            <a:avLst/>
          </a:prstGeom>
          <a:noFill/>
          <a:ln/>
        </p:spPr>
        <p:txBody>
          <a:bodyPr vert="horz" wrap="square" lIns="0" tIns="0" rIns="0" bIns="0" rtlCol="0" anchor="ctr"/>
          <a:lstStyle/>
          <a:p>
            <a:pPr marL="0" indent="0">
              <a:lnSpc>
                <a:spcPts val="1350"/>
              </a:lnSpc>
              <a:buNone/>
            </a:pPr>
            <a:r>
              <a:rPr lang="en-US" sz="900" dirty="0">
                <a:solidFill>
                  <a:srgbClr val="718096"/>
                </a:solidFill>
              </a:rPr>
              <a:t>Dual Antiplatelet Therapy (DAPT)</a:t>
            </a:r>
            <a:endParaRPr lang="en-US" sz="900" dirty="0"/>
          </a:p>
        </p:txBody>
      </p:sp>
      <p:sp>
        <p:nvSpPr>
          <p:cNvPr id="35" name="Text 9"/>
          <p:cNvSpPr/>
          <p:nvPr/>
        </p:nvSpPr>
        <p:spPr>
          <a:xfrm>
            <a:off x="5414070" y="2716113"/>
            <a:ext cx="288414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005EB8"/>
                </a:solidFill>
              </a:rPr>
              <a:t>75mg each daily</a:t>
            </a:r>
            <a:endParaRPr lang="en-US" sz="975" dirty="0"/>
          </a:p>
        </p:txBody>
      </p:sp>
      <p:sp>
        <p:nvSpPr>
          <p:cNvPr id="36" name="Text 10"/>
          <p:cNvSpPr/>
          <p:nvPr/>
        </p:nvSpPr>
        <p:spPr>
          <a:xfrm>
            <a:off x="8679210" y="2287488"/>
            <a:ext cx="28841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748"/>
                </a:solidFill>
              </a:rPr>
              <a:t>Atorvastatin</a:t>
            </a:r>
            <a:endParaRPr lang="en-US" sz="1050" dirty="0"/>
          </a:p>
        </p:txBody>
      </p:sp>
      <p:sp>
        <p:nvSpPr>
          <p:cNvPr id="37" name="Text 11"/>
          <p:cNvSpPr/>
          <p:nvPr/>
        </p:nvSpPr>
        <p:spPr>
          <a:xfrm>
            <a:off x="8679210" y="2506563"/>
            <a:ext cx="3512790" cy="171450"/>
          </a:xfrm>
          <a:prstGeom prst="rect">
            <a:avLst/>
          </a:prstGeom>
          <a:noFill/>
          <a:ln/>
        </p:spPr>
        <p:txBody>
          <a:bodyPr vert="horz" wrap="square" lIns="0" tIns="0" rIns="0" bIns="0" rtlCol="0" anchor="ctr"/>
          <a:lstStyle/>
          <a:p>
            <a:pPr marL="0" indent="0">
              <a:lnSpc>
                <a:spcPts val="1350"/>
              </a:lnSpc>
              <a:buNone/>
            </a:pPr>
            <a:r>
              <a:rPr lang="en-US" sz="900" dirty="0">
                <a:solidFill>
                  <a:srgbClr val="718096"/>
                </a:solidFill>
              </a:rPr>
              <a:t>Lipid stabilization &amp; lowering</a:t>
            </a:r>
            <a:endParaRPr lang="en-US" sz="900" dirty="0"/>
          </a:p>
        </p:txBody>
      </p:sp>
      <p:sp>
        <p:nvSpPr>
          <p:cNvPr id="38" name="Text 12"/>
          <p:cNvSpPr/>
          <p:nvPr/>
        </p:nvSpPr>
        <p:spPr>
          <a:xfrm>
            <a:off x="8679210" y="2716113"/>
            <a:ext cx="351279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005EB8"/>
                </a:solidFill>
              </a:rPr>
              <a:t>80mg ON (High intensity)</a:t>
            </a:r>
            <a:endParaRPr lang="en-US" sz="975" dirty="0"/>
          </a:p>
        </p:txBody>
      </p:sp>
      <p:sp>
        <p:nvSpPr>
          <p:cNvPr id="39" name="Text 13"/>
          <p:cNvSpPr/>
          <p:nvPr/>
        </p:nvSpPr>
        <p:spPr>
          <a:xfrm>
            <a:off x="5414070" y="3282851"/>
            <a:ext cx="28841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748"/>
                </a:solidFill>
              </a:rPr>
              <a:t>Bisoprolol</a:t>
            </a:r>
            <a:endParaRPr lang="en-US" sz="1050" dirty="0"/>
          </a:p>
        </p:txBody>
      </p:sp>
      <p:sp>
        <p:nvSpPr>
          <p:cNvPr id="40" name="Text 14"/>
          <p:cNvSpPr/>
          <p:nvPr/>
        </p:nvSpPr>
        <p:spPr>
          <a:xfrm>
            <a:off x="5414070" y="3501926"/>
            <a:ext cx="3154680" cy="171450"/>
          </a:xfrm>
          <a:prstGeom prst="rect">
            <a:avLst/>
          </a:prstGeom>
          <a:noFill/>
          <a:ln/>
        </p:spPr>
        <p:txBody>
          <a:bodyPr vert="horz" wrap="square" lIns="0" tIns="0" rIns="0" bIns="0" rtlCol="0" anchor="ctr"/>
          <a:lstStyle/>
          <a:p>
            <a:pPr marL="0" indent="0">
              <a:lnSpc>
                <a:spcPts val="1350"/>
              </a:lnSpc>
              <a:buNone/>
            </a:pPr>
            <a:r>
              <a:rPr lang="en-US" sz="900" dirty="0">
                <a:solidFill>
                  <a:srgbClr val="718096"/>
                </a:solidFill>
              </a:rPr>
              <a:t>Reduce cardiac workload</a:t>
            </a:r>
            <a:endParaRPr lang="en-US" sz="900" dirty="0"/>
          </a:p>
        </p:txBody>
      </p:sp>
      <p:sp>
        <p:nvSpPr>
          <p:cNvPr id="41" name="Text 15"/>
          <p:cNvSpPr/>
          <p:nvPr/>
        </p:nvSpPr>
        <p:spPr>
          <a:xfrm>
            <a:off x="5414070" y="3711476"/>
            <a:ext cx="288414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005EB8"/>
                </a:solidFill>
              </a:rPr>
              <a:t>10mg OD</a:t>
            </a:r>
            <a:endParaRPr lang="en-US" sz="975" dirty="0"/>
          </a:p>
        </p:txBody>
      </p:sp>
      <p:sp>
        <p:nvSpPr>
          <p:cNvPr id="42" name="Text 16"/>
          <p:cNvSpPr/>
          <p:nvPr/>
        </p:nvSpPr>
        <p:spPr>
          <a:xfrm>
            <a:off x="8679210" y="3282851"/>
            <a:ext cx="28841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748"/>
                </a:solidFill>
              </a:rPr>
              <a:t>Ramipril</a:t>
            </a:r>
            <a:endParaRPr lang="en-US" sz="1050" dirty="0"/>
          </a:p>
        </p:txBody>
      </p:sp>
      <p:sp>
        <p:nvSpPr>
          <p:cNvPr id="43" name="Text 17"/>
          <p:cNvSpPr/>
          <p:nvPr/>
        </p:nvSpPr>
        <p:spPr>
          <a:xfrm>
            <a:off x="8679210" y="3501926"/>
            <a:ext cx="3512790" cy="171450"/>
          </a:xfrm>
          <a:prstGeom prst="rect">
            <a:avLst/>
          </a:prstGeom>
          <a:noFill/>
          <a:ln/>
        </p:spPr>
        <p:txBody>
          <a:bodyPr vert="horz" wrap="square" lIns="0" tIns="0" rIns="0" bIns="0" rtlCol="0" anchor="ctr"/>
          <a:lstStyle/>
          <a:p>
            <a:pPr marL="0" indent="0">
              <a:lnSpc>
                <a:spcPts val="1350"/>
              </a:lnSpc>
              <a:buNone/>
            </a:pPr>
            <a:r>
              <a:rPr lang="en-US" sz="900" dirty="0">
                <a:solidFill>
                  <a:srgbClr val="718096"/>
                </a:solidFill>
              </a:rPr>
              <a:t>LV protection &amp; BP control</a:t>
            </a:r>
            <a:endParaRPr lang="en-US" sz="900" dirty="0"/>
          </a:p>
        </p:txBody>
      </p:sp>
      <p:sp>
        <p:nvSpPr>
          <p:cNvPr id="44" name="Text 18"/>
          <p:cNvSpPr/>
          <p:nvPr/>
        </p:nvSpPr>
        <p:spPr>
          <a:xfrm>
            <a:off x="8679210" y="3711476"/>
            <a:ext cx="288414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005EB8"/>
                </a:solidFill>
              </a:rPr>
              <a:t>10mg OD</a:t>
            </a:r>
            <a:endParaRPr lang="en-US" sz="975" dirty="0"/>
          </a:p>
        </p:txBody>
      </p:sp>
      <p:sp>
        <p:nvSpPr>
          <p:cNvPr id="45" name="Text 19"/>
          <p:cNvSpPr/>
          <p:nvPr/>
        </p:nvSpPr>
        <p:spPr>
          <a:xfrm>
            <a:off x="5414070" y="4278213"/>
            <a:ext cx="28841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748"/>
                </a:solidFill>
              </a:rPr>
              <a:t>Lansoprazole</a:t>
            </a:r>
            <a:endParaRPr lang="en-US" sz="1050" dirty="0"/>
          </a:p>
        </p:txBody>
      </p:sp>
      <p:sp>
        <p:nvSpPr>
          <p:cNvPr id="46" name="Text 20"/>
          <p:cNvSpPr/>
          <p:nvPr/>
        </p:nvSpPr>
        <p:spPr>
          <a:xfrm>
            <a:off x="5414070" y="4497288"/>
            <a:ext cx="3703320" cy="171450"/>
          </a:xfrm>
          <a:prstGeom prst="rect">
            <a:avLst/>
          </a:prstGeom>
          <a:noFill/>
          <a:ln/>
        </p:spPr>
        <p:txBody>
          <a:bodyPr vert="horz" wrap="square" lIns="0" tIns="0" rIns="0" bIns="0" rtlCol="0" anchor="ctr"/>
          <a:lstStyle/>
          <a:p>
            <a:pPr marL="0" indent="0">
              <a:lnSpc>
                <a:spcPts val="1350"/>
              </a:lnSpc>
              <a:buNone/>
            </a:pPr>
            <a:r>
              <a:rPr lang="en-US" sz="900" dirty="0">
                <a:solidFill>
                  <a:srgbClr val="718096"/>
                </a:solidFill>
              </a:rPr>
              <a:t>Gastric protection for DAPT</a:t>
            </a:r>
            <a:endParaRPr lang="en-US" sz="900" dirty="0"/>
          </a:p>
        </p:txBody>
      </p:sp>
      <p:sp>
        <p:nvSpPr>
          <p:cNvPr id="47" name="Text 21"/>
          <p:cNvSpPr/>
          <p:nvPr/>
        </p:nvSpPr>
        <p:spPr>
          <a:xfrm>
            <a:off x="5414070" y="4706838"/>
            <a:ext cx="288414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005EB8"/>
                </a:solidFill>
              </a:rPr>
              <a:t>15mg OD</a:t>
            </a:r>
            <a:endParaRPr lang="en-US" sz="975" dirty="0"/>
          </a:p>
        </p:txBody>
      </p:sp>
      <p:sp>
        <p:nvSpPr>
          <p:cNvPr id="48" name="Text 22"/>
          <p:cNvSpPr/>
          <p:nvPr/>
        </p:nvSpPr>
        <p:spPr>
          <a:xfrm>
            <a:off x="8679210" y="4278213"/>
            <a:ext cx="28841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748"/>
                </a:solidFill>
              </a:rPr>
              <a:t>GTN Spray</a:t>
            </a:r>
            <a:endParaRPr lang="en-US" sz="1050" dirty="0"/>
          </a:p>
        </p:txBody>
      </p:sp>
      <p:sp>
        <p:nvSpPr>
          <p:cNvPr id="49" name="Text 23"/>
          <p:cNvSpPr/>
          <p:nvPr/>
        </p:nvSpPr>
        <p:spPr>
          <a:xfrm>
            <a:off x="8679210" y="4497288"/>
            <a:ext cx="2884140" cy="171450"/>
          </a:xfrm>
          <a:prstGeom prst="rect">
            <a:avLst/>
          </a:prstGeom>
          <a:noFill/>
          <a:ln/>
        </p:spPr>
        <p:txBody>
          <a:bodyPr vert="horz" wrap="square" lIns="0" tIns="0" rIns="0" bIns="0" rtlCol="0" anchor="ctr"/>
          <a:lstStyle/>
          <a:p>
            <a:pPr marL="0" indent="0">
              <a:lnSpc>
                <a:spcPts val="1350"/>
              </a:lnSpc>
              <a:buNone/>
            </a:pPr>
            <a:r>
              <a:rPr lang="en-US" sz="900" dirty="0">
                <a:solidFill>
                  <a:srgbClr val="718096"/>
                </a:solidFill>
              </a:rPr>
              <a:t>Symptomatic relief</a:t>
            </a:r>
            <a:endParaRPr lang="en-US" sz="900" dirty="0"/>
          </a:p>
        </p:txBody>
      </p:sp>
      <p:sp>
        <p:nvSpPr>
          <p:cNvPr id="50" name="Text 24"/>
          <p:cNvSpPr/>
          <p:nvPr/>
        </p:nvSpPr>
        <p:spPr>
          <a:xfrm>
            <a:off x="8679210" y="4706838"/>
            <a:ext cx="288414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005EB8"/>
                </a:solidFill>
              </a:rPr>
              <a:t>400mcg PRN</a:t>
            </a:r>
            <a:endParaRPr lang="en-US" sz="975" dirty="0"/>
          </a:p>
        </p:txBody>
      </p:sp>
      <p:sp>
        <p:nvSpPr>
          <p:cNvPr id="51" name="Text 25"/>
          <p:cNvSpPr/>
          <p:nvPr/>
        </p:nvSpPr>
        <p:spPr>
          <a:xfrm>
            <a:off x="5631954" y="5102126"/>
            <a:ext cx="6187380" cy="561975"/>
          </a:xfrm>
          <a:prstGeom prst="rect">
            <a:avLst/>
          </a:prstGeom>
          <a:noFill/>
          <a:ln/>
        </p:spPr>
        <p:txBody>
          <a:bodyPr vert="horz" wrap="square" lIns="0" tIns="0" rIns="0" bIns="0" rtlCol="0" anchor="ctr"/>
          <a:lstStyle/>
          <a:p>
            <a:pPr marL="0" indent="0">
              <a:lnSpc>
                <a:spcPts val="1463"/>
              </a:lnSpc>
              <a:buNone/>
            </a:pPr>
            <a:r>
              <a:rPr lang="en-US" sz="975" dirty="0">
                <a:solidFill>
                  <a:srgbClr val="2D3748"/>
                </a:solidFill>
              </a:rPr>
              <a:t> </a:t>
            </a:r>
            <a:r>
              <a:rPr lang="en-US" sz="975" b="1" dirty="0">
                <a:solidFill>
                  <a:srgbClr val="2D3748"/>
                </a:solidFill>
              </a:rPr>
              <a:t>Eplerenone 25mg:</a:t>
            </a:r>
            <a:r>
              <a:rPr lang="en-US" sz="975" dirty="0">
                <a:solidFill>
                  <a:srgbClr val="2D3748"/>
                </a:solidFill>
              </a:rPr>
              <a:t> Added specifically due to indications of Heart Failure / LV Systolic Dysfunction (LVSD) in Mrs B's multi-vessel CAD profile.</a:t>
            </a:r>
            <a:endParaRPr lang="en-US" sz="975" dirty="0"/>
          </a:p>
        </p:txBody>
      </p:sp>
      <p:sp>
        <p:nvSpPr>
          <p:cNvPr id="52" name="Text 26"/>
          <p:cNvSpPr/>
          <p:nvPr/>
        </p:nvSpPr>
        <p:spPr>
          <a:xfrm>
            <a:off x="5489079" y="5806976"/>
            <a:ext cx="6702921" cy="173236"/>
          </a:xfrm>
          <a:prstGeom prst="rect">
            <a:avLst/>
          </a:prstGeom>
          <a:noFill/>
          <a:ln/>
        </p:spPr>
        <p:txBody>
          <a:bodyPr vert="horz" wrap="square" lIns="0" tIns="0" rIns="0" bIns="0" rtlCol="0" anchor="ctr"/>
          <a:lstStyle/>
          <a:p>
            <a:pPr marL="0" indent="0">
              <a:lnSpc>
                <a:spcPts val="1365"/>
              </a:lnSpc>
              <a:buNone/>
            </a:pPr>
            <a:r>
              <a:rPr lang="en-US" sz="975" dirty="0">
                <a:solidFill>
                  <a:srgbClr val="4A5568"/>
                </a:solidFill>
              </a:rPr>
              <a:t> </a:t>
            </a:r>
            <a:r>
              <a:rPr lang="en-US" sz="975" b="1" dirty="0">
                <a:solidFill>
                  <a:srgbClr val="4A5568"/>
                </a:solidFill>
              </a:rPr>
              <a:t>Co-morbidities:</a:t>
            </a:r>
            <a:r>
              <a:rPr lang="en-US" sz="975" dirty="0">
                <a:solidFill>
                  <a:srgbClr val="4A5568"/>
                </a:solidFill>
              </a:rPr>
              <a:t> Continued Insulin for DM (HbA1c 9.8%) and Amitriptyline for diabetic neuropathy.</a:t>
            </a:r>
            <a:endParaRPr lang="en-US" sz="975"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285750" y="152400"/>
            <a:ext cx="11620500" cy="733425"/>
          </a:xfrm>
          <a:prstGeom prst="rect">
            <a:avLst/>
          </a:prstGeom>
        </p:spPr>
      </p:pic>
      <p:pic>
        <p:nvPicPr>
          <p:cNvPr id="4" name="Image 2" descr="preencoded.png"/>
          <p:cNvPicPr>
            <a:picLocks noChangeAspect="1"/>
          </p:cNvPicPr>
          <p:nvPr/>
        </p:nvPicPr>
        <p:blipFill>
          <a:blip r:embed="rId5"/>
          <a:stretch>
            <a:fillRect/>
          </a:stretch>
        </p:blipFill>
        <p:spPr>
          <a:xfrm>
            <a:off x="285750" y="1038225"/>
            <a:ext cx="5715000" cy="2724150"/>
          </a:xfrm>
          <a:prstGeom prst="rect">
            <a:avLst/>
          </a:prstGeom>
        </p:spPr>
      </p:pic>
      <p:pic>
        <p:nvPicPr>
          <p:cNvPr id="5" name="Image 3" descr="preencoded.png"/>
          <p:cNvPicPr>
            <a:picLocks noChangeAspect="1"/>
          </p:cNvPicPr>
          <p:nvPr/>
        </p:nvPicPr>
        <p:blipFill>
          <a:blip r:embed="rId6"/>
          <a:stretch>
            <a:fillRect/>
          </a:stretch>
        </p:blipFill>
        <p:spPr>
          <a:xfrm>
            <a:off x="476250" y="1262063"/>
            <a:ext cx="285750" cy="190500"/>
          </a:xfrm>
          <a:prstGeom prst="rect">
            <a:avLst/>
          </a:prstGeom>
        </p:spPr>
      </p:pic>
      <p:pic>
        <p:nvPicPr>
          <p:cNvPr id="6" name="Image 4" descr="preencoded.png"/>
          <p:cNvPicPr>
            <a:picLocks noChangeAspect="1"/>
          </p:cNvPicPr>
          <p:nvPr/>
        </p:nvPicPr>
        <p:blipFill>
          <a:blip r:embed="rId7"/>
          <a:stretch>
            <a:fillRect/>
          </a:stretch>
        </p:blipFill>
        <p:spPr>
          <a:xfrm>
            <a:off x="285750" y="3905250"/>
            <a:ext cx="5715000" cy="2724150"/>
          </a:xfrm>
          <a:prstGeom prst="rect">
            <a:avLst/>
          </a:prstGeom>
        </p:spPr>
      </p:pic>
      <p:pic>
        <p:nvPicPr>
          <p:cNvPr id="7" name="Image 5" descr="preencoded.png"/>
          <p:cNvPicPr>
            <a:picLocks noChangeAspect="1"/>
          </p:cNvPicPr>
          <p:nvPr/>
        </p:nvPicPr>
        <p:blipFill>
          <a:blip r:embed="rId8"/>
          <a:stretch>
            <a:fillRect/>
          </a:stretch>
        </p:blipFill>
        <p:spPr>
          <a:xfrm>
            <a:off x="476250" y="4129088"/>
            <a:ext cx="285750" cy="190500"/>
          </a:xfrm>
          <a:prstGeom prst="rect">
            <a:avLst/>
          </a:prstGeom>
        </p:spPr>
      </p:pic>
      <p:pic>
        <p:nvPicPr>
          <p:cNvPr id="8" name="Image 6" descr="preencoded.png"/>
          <p:cNvPicPr>
            <a:picLocks noChangeAspect="1"/>
          </p:cNvPicPr>
          <p:nvPr/>
        </p:nvPicPr>
        <p:blipFill>
          <a:blip r:embed="rId9"/>
          <a:stretch>
            <a:fillRect/>
          </a:stretch>
        </p:blipFill>
        <p:spPr>
          <a:xfrm>
            <a:off x="6191250" y="1038225"/>
            <a:ext cx="5715000" cy="2738438"/>
          </a:xfrm>
          <a:prstGeom prst="rect">
            <a:avLst/>
          </a:prstGeom>
        </p:spPr>
      </p:pic>
      <p:pic>
        <p:nvPicPr>
          <p:cNvPr id="9" name="Image 7" descr="preencoded.png"/>
          <p:cNvPicPr>
            <a:picLocks noChangeAspect="1"/>
          </p:cNvPicPr>
          <p:nvPr/>
        </p:nvPicPr>
        <p:blipFill>
          <a:blip r:embed="rId10"/>
          <a:stretch>
            <a:fillRect/>
          </a:stretch>
        </p:blipFill>
        <p:spPr>
          <a:xfrm>
            <a:off x="6381750" y="1262063"/>
            <a:ext cx="285750" cy="190500"/>
          </a:xfrm>
          <a:prstGeom prst="rect">
            <a:avLst/>
          </a:prstGeom>
        </p:spPr>
      </p:pic>
      <p:pic>
        <p:nvPicPr>
          <p:cNvPr id="10" name="Image 8" descr="preencoded.png"/>
          <p:cNvPicPr>
            <a:picLocks noChangeAspect="1"/>
          </p:cNvPicPr>
          <p:nvPr/>
        </p:nvPicPr>
        <p:blipFill>
          <a:blip r:embed="rId11"/>
          <a:stretch>
            <a:fillRect/>
          </a:stretch>
        </p:blipFill>
        <p:spPr>
          <a:xfrm>
            <a:off x="6191250" y="3890962"/>
            <a:ext cx="5715000" cy="2738438"/>
          </a:xfrm>
          <a:prstGeom prst="rect">
            <a:avLst/>
          </a:prstGeom>
        </p:spPr>
      </p:pic>
      <p:pic>
        <p:nvPicPr>
          <p:cNvPr id="11" name="Image 9" descr="preencoded.png"/>
          <p:cNvPicPr>
            <a:picLocks noChangeAspect="1"/>
          </p:cNvPicPr>
          <p:nvPr/>
        </p:nvPicPr>
        <p:blipFill>
          <a:blip r:embed="rId12"/>
          <a:stretch>
            <a:fillRect/>
          </a:stretch>
        </p:blipFill>
        <p:spPr>
          <a:xfrm>
            <a:off x="6381750" y="4114800"/>
            <a:ext cx="285750" cy="190500"/>
          </a:xfrm>
          <a:prstGeom prst="rect">
            <a:avLst/>
          </a:prstGeom>
        </p:spPr>
      </p:pic>
      <p:pic>
        <p:nvPicPr>
          <p:cNvPr id="12" name="Image 10" descr="preencoded.png"/>
          <p:cNvPicPr>
            <a:picLocks noChangeAspect="1"/>
          </p:cNvPicPr>
          <p:nvPr/>
        </p:nvPicPr>
        <p:blipFill>
          <a:blip r:embed="rId13"/>
          <a:stretch>
            <a:fillRect/>
          </a:stretch>
        </p:blipFill>
        <p:spPr>
          <a:xfrm>
            <a:off x="6381750" y="5462588"/>
            <a:ext cx="5334000" cy="823913"/>
          </a:xfrm>
          <a:prstGeom prst="rect">
            <a:avLst/>
          </a:prstGeom>
        </p:spPr>
      </p:pic>
      <p:pic>
        <p:nvPicPr>
          <p:cNvPr id="13" name="Image 11" descr="preencoded.png"/>
          <p:cNvPicPr>
            <a:picLocks noChangeAspect="1"/>
          </p:cNvPicPr>
          <p:nvPr/>
        </p:nvPicPr>
        <p:blipFill>
          <a:blip r:embed="rId14"/>
          <a:stretch>
            <a:fillRect/>
          </a:stretch>
        </p:blipFill>
        <p:spPr>
          <a:xfrm>
            <a:off x="6524625" y="5606802"/>
            <a:ext cx="154781" cy="125760"/>
          </a:xfrm>
          <a:prstGeom prst="rect">
            <a:avLst/>
          </a:prstGeom>
        </p:spPr>
      </p:pic>
      <p:sp>
        <p:nvSpPr>
          <p:cNvPr id="14" name="Text 0"/>
          <p:cNvSpPr/>
          <p:nvPr/>
        </p:nvSpPr>
        <p:spPr>
          <a:xfrm>
            <a:off x="514350" y="24765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15" name="Text 1"/>
          <p:cNvSpPr/>
          <p:nvPr/>
        </p:nvSpPr>
        <p:spPr>
          <a:xfrm>
            <a:off x="514350" y="447675"/>
            <a:ext cx="9052560" cy="34290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CASE STUDY: MRS B TEACHING POINTS</a:t>
            </a:r>
            <a:endParaRPr lang="en-US" sz="1800" dirty="0"/>
          </a:p>
        </p:txBody>
      </p:sp>
      <p:sp>
        <p:nvSpPr>
          <p:cNvPr id="16" name="Text 2"/>
          <p:cNvSpPr/>
          <p:nvPr/>
        </p:nvSpPr>
        <p:spPr>
          <a:xfrm>
            <a:off x="876300" y="1228725"/>
            <a:ext cx="49377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748"/>
                </a:solidFill>
              </a:rPr>
              <a:t>Compounding Risk Synergy</a:t>
            </a:r>
            <a:endParaRPr lang="en-US" sz="1350" dirty="0"/>
          </a:p>
        </p:txBody>
      </p:sp>
      <p:sp>
        <p:nvSpPr>
          <p:cNvPr id="17" name="Text 3"/>
          <p:cNvSpPr/>
          <p:nvPr/>
        </p:nvSpPr>
        <p:spPr>
          <a:xfrm>
            <a:off x="476250" y="1600200"/>
            <a:ext cx="11715750" cy="214313"/>
          </a:xfrm>
          <a:prstGeom prst="rect">
            <a:avLst/>
          </a:prstGeom>
          <a:noFill/>
          <a:ln/>
        </p:spPr>
        <p:txBody>
          <a:bodyPr vert="horz" wrap="square" lIns="0" tIns="0" rIns="0" bIns="0" rtlCol="0" anchor="ctr"/>
          <a:lstStyle/>
          <a:p>
            <a:pPr marL="0" indent="0">
              <a:lnSpc>
                <a:spcPts val="1688"/>
              </a:lnSpc>
              <a:buNone/>
            </a:pPr>
            <a:r>
              <a:rPr lang="en-US" sz="1125" dirty="0">
                <a:solidFill>
                  <a:srgbClr val="4A5568"/>
                </a:solidFill>
              </a:rPr>
              <a:t>Risk in Mrs B is not additive, but </a:t>
            </a:r>
            <a:r>
              <a:rPr lang="en-US" sz="1125" b="1" dirty="0">
                <a:solidFill>
                  <a:srgbClr val="2D3748"/>
                </a:solidFill>
              </a:rPr>
              <a:t>exponential</a:t>
            </a:r>
            <a:r>
              <a:rPr lang="en-US" sz="1125" dirty="0">
                <a:solidFill>
                  <a:srgbClr val="4A5568"/>
                </a:solidFill>
              </a:rPr>
              <a:t> due to multiple intersecting factors:</a:t>
            </a:r>
            <a:endParaRPr lang="en-US" sz="1125" dirty="0"/>
          </a:p>
        </p:txBody>
      </p:sp>
      <p:sp>
        <p:nvSpPr>
          <p:cNvPr id="18" name="Text 4"/>
          <p:cNvSpPr/>
          <p:nvPr/>
        </p:nvSpPr>
        <p:spPr>
          <a:xfrm>
            <a:off x="666750" y="1890713"/>
            <a:ext cx="975428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South Asian Ethnicity + Poorly Controlled DM (HbA1c 9.8%)</a:t>
            </a:r>
            <a:endParaRPr lang="en-US" sz="1125" dirty="0"/>
          </a:p>
        </p:txBody>
      </p:sp>
      <p:sp>
        <p:nvSpPr>
          <p:cNvPr id="19" name="Text 5"/>
          <p:cNvSpPr/>
          <p:nvPr/>
        </p:nvSpPr>
        <p:spPr>
          <a:xfrm>
            <a:off x="666750" y="2181225"/>
            <a:ext cx="738459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Chronic HTN + Class II Obesity (BMI 34.96)</a:t>
            </a:r>
            <a:endParaRPr lang="en-US" sz="1125" dirty="0"/>
          </a:p>
        </p:txBody>
      </p:sp>
      <p:sp>
        <p:nvSpPr>
          <p:cNvPr id="20" name="Text 6"/>
          <p:cNvSpPr/>
          <p:nvPr/>
        </p:nvSpPr>
        <p:spPr>
          <a:xfrm>
            <a:off x="666750" y="2471738"/>
            <a:ext cx="793568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History of Physical Inactivity + Prior MI Damage</a:t>
            </a:r>
            <a:endParaRPr lang="en-US" sz="1125" dirty="0"/>
          </a:p>
        </p:txBody>
      </p:sp>
      <p:sp>
        <p:nvSpPr>
          <p:cNvPr id="21" name="Text 7"/>
          <p:cNvSpPr/>
          <p:nvPr/>
        </p:nvSpPr>
        <p:spPr>
          <a:xfrm>
            <a:off x="666750" y="2762250"/>
            <a:ext cx="514350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748"/>
                </a:solidFill>
              </a:rPr>
              <a:t>Clinical Insight:</a:t>
            </a:r>
            <a:r>
              <a:rPr lang="en-US" sz="1125" dirty="0">
                <a:solidFill>
                  <a:srgbClr val="4A5568"/>
                </a:solidFill>
              </a:rPr>
              <a:t> Each factor accelerates atherosclerosis and pro-thrombotic states.</a:t>
            </a:r>
            <a:endParaRPr lang="en-US" sz="1125" dirty="0"/>
          </a:p>
        </p:txBody>
      </p:sp>
      <p:sp>
        <p:nvSpPr>
          <p:cNvPr id="22" name="Text 8"/>
          <p:cNvSpPr/>
          <p:nvPr/>
        </p:nvSpPr>
        <p:spPr>
          <a:xfrm>
            <a:off x="876300" y="4095750"/>
            <a:ext cx="59664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748"/>
                </a:solidFill>
              </a:rPr>
              <a:t>Diabetic Autonomic Neuropathy</a:t>
            </a:r>
            <a:endParaRPr lang="en-US" sz="1350" dirty="0"/>
          </a:p>
        </p:txBody>
      </p:sp>
      <p:sp>
        <p:nvSpPr>
          <p:cNvPr id="23" name="Text 9"/>
          <p:cNvSpPr/>
          <p:nvPr/>
        </p:nvSpPr>
        <p:spPr>
          <a:xfrm>
            <a:off x="476250" y="4467225"/>
            <a:ext cx="8229600" cy="214313"/>
          </a:xfrm>
          <a:prstGeom prst="rect">
            <a:avLst/>
          </a:prstGeom>
          <a:noFill/>
          <a:ln/>
        </p:spPr>
        <p:txBody>
          <a:bodyPr vert="horz" wrap="square" lIns="0" tIns="0" rIns="0" bIns="0" rtlCol="0" anchor="ctr"/>
          <a:lstStyle/>
          <a:p>
            <a:pPr marL="0" indent="0">
              <a:lnSpc>
                <a:spcPts val="1688"/>
              </a:lnSpc>
              <a:buNone/>
            </a:pPr>
            <a:r>
              <a:rPr lang="en-US" sz="1125" dirty="0">
                <a:solidFill>
                  <a:srgbClr val="4A5568"/>
                </a:solidFill>
              </a:rPr>
              <a:t>A critical "silent killer" in diabetic patients:</a:t>
            </a:r>
            <a:endParaRPr lang="en-US" sz="1125" dirty="0"/>
          </a:p>
        </p:txBody>
      </p:sp>
      <p:sp>
        <p:nvSpPr>
          <p:cNvPr id="24" name="Text 10"/>
          <p:cNvSpPr/>
          <p:nvPr/>
        </p:nvSpPr>
        <p:spPr>
          <a:xfrm>
            <a:off x="666750" y="4738688"/>
            <a:ext cx="514350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748"/>
                </a:solidFill>
              </a:rPr>
              <a:t>Sensory Masking:</a:t>
            </a:r>
            <a:r>
              <a:rPr lang="en-US" sz="1125" dirty="0">
                <a:solidFill>
                  <a:srgbClr val="4A5568"/>
                </a:solidFill>
              </a:rPr>
              <a:t> Denervation of cardiac sympathetic/parasympathetic fibers dulls or eliminates classic angina.</a:t>
            </a:r>
            <a:endParaRPr lang="en-US" sz="1125" dirty="0"/>
          </a:p>
        </p:txBody>
      </p:sp>
      <p:sp>
        <p:nvSpPr>
          <p:cNvPr id="25" name="Text 11"/>
          <p:cNvSpPr/>
          <p:nvPr/>
        </p:nvSpPr>
        <p:spPr>
          <a:xfrm>
            <a:off x="666750" y="5243513"/>
            <a:ext cx="514350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748"/>
                </a:solidFill>
              </a:rPr>
              <a:t>Atypical Presentation:</a:t>
            </a:r>
            <a:r>
              <a:rPr lang="en-US" sz="1125" dirty="0">
                <a:solidFill>
                  <a:srgbClr val="4A5568"/>
                </a:solidFill>
              </a:rPr>
              <a:t> May present only with unexplained breathlessness, nausea, or sudden collapse.</a:t>
            </a:r>
            <a:endParaRPr lang="en-US" sz="1125" dirty="0"/>
          </a:p>
        </p:txBody>
      </p:sp>
      <p:sp>
        <p:nvSpPr>
          <p:cNvPr id="26" name="Text 12"/>
          <p:cNvSpPr/>
          <p:nvPr/>
        </p:nvSpPr>
        <p:spPr>
          <a:xfrm>
            <a:off x="666750" y="5748338"/>
            <a:ext cx="51435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Mrs B's pain was "crushing" but delayed; always rule out MI in any unwell diabetic.</a:t>
            </a:r>
            <a:endParaRPr lang="en-US" sz="1125" dirty="0"/>
          </a:p>
        </p:txBody>
      </p:sp>
      <p:sp>
        <p:nvSpPr>
          <p:cNvPr id="27" name="Text 13"/>
          <p:cNvSpPr/>
          <p:nvPr/>
        </p:nvSpPr>
        <p:spPr>
          <a:xfrm>
            <a:off x="6781800" y="1228725"/>
            <a:ext cx="54102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748"/>
                </a:solidFill>
              </a:rPr>
              <a:t>Socio-Cultural Presentation Gaps</a:t>
            </a:r>
            <a:endParaRPr lang="en-US" sz="1350" dirty="0"/>
          </a:p>
        </p:txBody>
      </p:sp>
      <p:sp>
        <p:nvSpPr>
          <p:cNvPr id="28" name="Text 14"/>
          <p:cNvSpPr/>
          <p:nvPr/>
        </p:nvSpPr>
        <p:spPr>
          <a:xfrm>
            <a:off x="6381750" y="1600200"/>
            <a:ext cx="5810250" cy="214313"/>
          </a:xfrm>
          <a:prstGeom prst="rect">
            <a:avLst/>
          </a:prstGeom>
          <a:noFill/>
          <a:ln/>
        </p:spPr>
        <p:txBody>
          <a:bodyPr vert="horz" wrap="square" lIns="0" tIns="0" rIns="0" bIns="0" rtlCol="0" anchor="ctr"/>
          <a:lstStyle/>
          <a:p>
            <a:pPr marL="0" indent="0">
              <a:lnSpc>
                <a:spcPts val="1688"/>
              </a:lnSpc>
              <a:buNone/>
            </a:pPr>
            <a:r>
              <a:rPr lang="en-US" sz="1125" dirty="0">
                <a:solidFill>
                  <a:srgbClr val="4A5568"/>
                </a:solidFill>
              </a:rPr>
              <a:t>Data from the Bradford context shows significant disparities:</a:t>
            </a:r>
            <a:endParaRPr lang="en-US" sz="1125" dirty="0"/>
          </a:p>
        </p:txBody>
      </p:sp>
      <p:sp>
        <p:nvSpPr>
          <p:cNvPr id="29" name="Text 15"/>
          <p:cNvSpPr/>
          <p:nvPr/>
        </p:nvSpPr>
        <p:spPr>
          <a:xfrm>
            <a:off x="6572250" y="1890713"/>
            <a:ext cx="5143500" cy="450056"/>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South Asian patients are </a:t>
            </a:r>
            <a:r>
              <a:rPr lang="en-US" sz="1238" b="1" dirty="0">
                <a:solidFill>
                  <a:srgbClr val="C53030"/>
                </a:solidFill>
              </a:rPr>
              <a:t>70% less likely</a:t>
            </a:r>
            <a:r>
              <a:rPr lang="en-US" sz="1125" dirty="0">
                <a:solidFill>
                  <a:srgbClr val="4A5568"/>
                </a:solidFill>
              </a:rPr>
              <a:t> to present to A&amp;E within the golden 3-hour window.</a:t>
            </a:r>
            <a:endParaRPr lang="en-US" sz="1125" dirty="0"/>
          </a:p>
        </p:txBody>
      </p:sp>
      <p:sp>
        <p:nvSpPr>
          <p:cNvPr id="30" name="Text 16"/>
          <p:cNvSpPr/>
          <p:nvPr/>
        </p:nvSpPr>
        <p:spPr>
          <a:xfrm>
            <a:off x="6572250" y="2416969"/>
            <a:ext cx="514350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748"/>
                </a:solidFill>
              </a:rPr>
              <a:t>Barriers:</a:t>
            </a:r>
            <a:r>
              <a:rPr lang="en-US" sz="1125" dirty="0">
                <a:solidFill>
                  <a:srgbClr val="4A5568"/>
                </a:solidFill>
              </a:rPr>
              <a:t> Language barriers, symptom misinterpretation (mistaken for indigestion), and cultural stoicism.</a:t>
            </a:r>
            <a:endParaRPr lang="en-US" sz="1125" dirty="0"/>
          </a:p>
        </p:txBody>
      </p:sp>
      <p:sp>
        <p:nvSpPr>
          <p:cNvPr id="31" name="Text 17"/>
          <p:cNvSpPr/>
          <p:nvPr/>
        </p:nvSpPr>
        <p:spPr>
          <a:xfrm>
            <a:off x="6572250" y="2921794"/>
            <a:ext cx="514350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748"/>
                </a:solidFill>
              </a:rPr>
              <a:t>GPs Role:</a:t>
            </a:r>
            <a:r>
              <a:rPr lang="en-US" sz="1125" dirty="0">
                <a:solidFill>
                  <a:srgbClr val="4A5568"/>
                </a:solidFill>
              </a:rPr>
              <a:t> Proactive education for high-risk families regarding emergency symptoms and "Don't drive" advice.</a:t>
            </a:r>
            <a:endParaRPr lang="en-US" sz="1125" dirty="0"/>
          </a:p>
        </p:txBody>
      </p:sp>
      <p:sp>
        <p:nvSpPr>
          <p:cNvPr id="32" name="Text 18"/>
          <p:cNvSpPr/>
          <p:nvPr/>
        </p:nvSpPr>
        <p:spPr>
          <a:xfrm>
            <a:off x="6781800" y="4081463"/>
            <a:ext cx="370332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748"/>
                </a:solidFill>
              </a:rPr>
              <a:t>The BMI Limitation</a:t>
            </a:r>
            <a:endParaRPr lang="en-US" sz="1350" dirty="0"/>
          </a:p>
        </p:txBody>
      </p:sp>
      <p:sp>
        <p:nvSpPr>
          <p:cNvPr id="33" name="Text 19"/>
          <p:cNvSpPr/>
          <p:nvPr/>
        </p:nvSpPr>
        <p:spPr>
          <a:xfrm>
            <a:off x="6572250" y="4452938"/>
            <a:ext cx="514350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748"/>
                </a:solidFill>
              </a:rPr>
              <a:t>Waist:Hip Ratio:</a:t>
            </a:r>
            <a:r>
              <a:rPr lang="en-US" sz="1125" dirty="0">
                <a:solidFill>
                  <a:srgbClr val="4A5568"/>
                </a:solidFill>
              </a:rPr>
              <a:t> A far superior predictor of cardiovascular risk than BMI in South Asian populations.</a:t>
            </a:r>
            <a:endParaRPr lang="en-US" sz="1125" dirty="0"/>
          </a:p>
        </p:txBody>
      </p:sp>
      <p:sp>
        <p:nvSpPr>
          <p:cNvPr id="34" name="Text 20"/>
          <p:cNvSpPr/>
          <p:nvPr/>
        </p:nvSpPr>
        <p:spPr>
          <a:xfrm>
            <a:off x="6572250" y="4957763"/>
            <a:ext cx="51435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4A5568"/>
                </a:solidFill>
              </a:rPr>
              <a:t>Central adiposity correlates more strongly with insulin resistance and atherogenic lipid profiles.</a:t>
            </a:r>
            <a:endParaRPr lang="en-US" sz="1125" dirty="0"/>
          </a:p>
        </p:txBody>
      </p:sp>
      <p:sp>
        <p:nvSpPr>
          <p:cNvPr id="35" name="Text 21"/>
          <p:cNvSpPr/>
          <p:nvPr/>
        </p:nvSpPr>
        <p:spPr>
          <a:xfrm>
            <a:off x="6755606" y="5576888"/>
            <a:ext cx="504825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D69E2E"/>
                </a:solidFill>
              </a:rPr>
              <a:t>AKT EXAM PEARL</a:t>
            </a:r>
            <a:endParaRPr lang="en-US" sz="975" dirty="0"/>
          </a:p>
        </p:txBody>
      </p:sp>
      <p:sp>
        <p:nvSpPr>
          <p:cNvPr id="36" name="Text 22"/>
          <p:cNvSpPr/>
          <p:nvPr/>
        </p:nvSpPr>
        <p:spPr>
          <a:xfrm>
            <a:off x="6524625" y="5800725"/>
            <a:ext cx="5048250" cy="371475"/>
          </a:xfrm>
          <a:prstGeom prst="rect">
            <a:avLst/>
          </a:prstGeom>
          <a:noFill/>
          <a:ln/>
        </p:spPr>
        <p:txBody>
          <a:bodyPr vert="horz" wrap="square" lIns="0" tIns="0" rIns="0" bIns="0" rtlCol="0" anchor="ctr"/>
          <a:lstStyle/>
          <a:p>
            <a:pPr marL="0" indent="0">
              <a:lnSpc>
                <a:spcPts val="1463"/>
              </a:lnSpc>
              <a:buNone/>
            </a:pPr>
            <a:r>
              <a:rPr lang="en-US" sz="975" dirty="0">
                <a:solidFill>
                  <a:srgbClr val="744210"/>
                </a:solidFill>
              </a:rPr>
              <a:t>Remember the "Post-MI Bundle": Aspirin + Clopidogrel (DAPT) + Atorvastatin 80mg + Bisoprolol + Ramipril + Eplerenone (if HF/LVSD).</a:t>
            </a:r>
            <a:endParaRPr lang="en-US" sz="975"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6"/>
          <a:stretch>
            <a:fillRect/>
          </a:stretch>
        </p:blipFill>
        <p:spPr>
          <a:xfrm>
            <a:off x="285750" y="1162050"/>
            <a:ext cx="5695950" cy="2609850"/>
          </a:xfrm>
          <a:prstGeom prst="rect">
            <a:avLst/>
          </a:prstGeom>
        </p:spPr>
      </p:pic>
      <p:pic>
        <p:nvPicPr>
          <p:cNvPr id="6" name="Image 4" descr="preencoded.png"/>
          <p:cNvPicPr>
            <a:picLocks noChangeAspect="1"/>
          </p:cNvPicPr>
          <p:nvPr/>
        </p:nvPicPr>
        <p:blipFill>
          <a:blip r:embed="rId7"/>
          <a:stretch>
            <a:fillRect/>
          </a:stretch>
        </p:blipFill>
        <p:spPr>
          <a:xfrm>
            <a:off x="476250" y="1404938"/>
            <a:ext cx="190500" cy="152400"/>
          </a:xfrm>
          <a:prstGeom prst="rect">
            <a:avLst/>
          </a:prstGeom>
        </p:spPr>
      </p:pic>
      <p:pic>
        <p:nvPicPr>
          <p:cNvPr id="7" name="Image 5" descr="preencoded.png"/>
          <p:cNvPicPr>
            <a:picLocks noChangeAspect="1"/>
          </p:cNvPicPr>
          <p:nvPr/>
        </p:nvPicPr>
        <p:blipFill>
          <a:blip r:embed="rId8"/>
          <a:stretch>
            <a:fillRect/>
          </a:stretch>
        </p:blipFill>
        <p:spPr>
          <a:xfrm>
            <a:off x="476250" y="1762125"/>
            <a:ext cx="142875" cy="142875"/>
          </a:xfrm>
          <a:prstGeom prst="rect">
            <a:avLst/>
          </a:prstGeom>
        </p:spPr>
      </p:pic>
      <p:pic>
        <p:nvPicPr>
          <p:cNvPr id="8" name="Image 6" descr="preencoded.png"/>
          <p:cNvPicPr>
            <a:picLocks noChangeAspect="1"/>
          </p:cNvPicPr>
          <p:nvPr/>
        </p:nvPicPr>
        <p:blipFill>
          <a:blip r:embed="rId8"/>
          <a:stretch>
            <a:fillRect/>
          </a:stretch>
        </p:blipFill>
        <p:spPr>
          <a:xfrm>
            <a:off x="476250" y="2276475"/>
            <a:ext cx="142875" cy="142875"/>
          </a:xfrm>
          <a:prstGeom prst="rect">
            <a:avLst/>
          </a:prstGeom>
        </p:spPr>
      </p:pic>
      <p:pic>
        <p:nvPicPr>
          <p:cNvPr id="9" name="Image 7" descr="preencoded.png"/>
          <p:cNvPicPr>
            <a:picLocks noChangeAspect="1"/>
          </p:cNvPicPr>
          <p:nvPr/>
        </p:nvPicPr>
        <p:blipFill>
          <a:blip r:embed="rId9"/>
          <a:stretch>
            <a:fillRect/>
          </a:stretch>
        </p:blipFill>
        <p:spPr>
          <a:xfrm>
            <a:off x="476250" y="2790825"/>
            <a:ext cx="142875" cy="142875"/>
          </a:xfrm>
          <a:prstGeom prst="rect">
            <a:avLst/>
          </a:prstGeom>
        </p:spPr>
      </p:pic>
      <p:pic>
        <p:nvPicPr>
          <p:cNvPr id="10" name="Image 8" descr="preencoded.png"/>
          <p:cNvPicPr>
            <a:picLocks noChangeAspect="1"/>
          </p:cNvPicPr>
          <p:nvPr/>
        </p:nvPicPr>
        <p:blipFill>
          <a:blip r:embed="rId10"/>
          <a:stretch>
            <a:fillRect/>
          </a:stretch>
        </p:blipFill>
        <p:spPr>
          <a:xfrm>
            <a:off x="285750" y="3962400"/>
            <a:ext cx="5695950" cy="2609850"/>
          </a:xfrm>
          <a:prstGeom prst="rect">
            <a:avLst/>
          </a:prstGeom>
        </p:spPr>
      </p:pic>
      <p:pic>
        <p:nvPicPr>
          <p:cNvPr id="11" name="Image 9" descr="preencoded.png"/>
          <p:cNvPicPr>
            <a:picLocks noChangeAspect="1"/>
          </p:cNvPicPr>
          <p:nvPr/>
        </p:nvPicPr>
        <p:blipFill>
          <a:blip r:embed="rId11"/>
          <a:stretch>
            <a:fillRect/>
          </a:stretch>
        </p:blipFill>
        <p:spPr>
          <a:xfrm>
            <a:off x="476250" y="4205288"/>
            <a:ext cx="190500" cy="152400"/>
          </a:xfrm>
          <a:prstGeom prst="rect">
            <a:avLst/>
          </a:prstGeom>
        </p:spPr>
      </p:pic>
      <p:pic>
        <p:nvPicPr>
          <p:cNvPr id="12" name="Image 10" descr="preencoded.png"/>
          <p:cNvPicPr>
            <a:picLocks noChangeAspect="1"/>
          </p:cNvPicPr>
          <p:nvPr/>
        </p:nvPicPr>
        <p:blipFill>
          <a:blip r:embed="rId9"/>
          <a:stretch>
            <a:fillRect/>
          </a:stretch>
        </p:blipFill>
        <p:spPr>
          <a:xfrm>
            <a:off x="476250" y="4562475"/>
            <a:ext cx="142875" cy="142875"/>
          </a:xfrm>
          <a:prstGeom prst="rect">
            <a:avLst/>
          </a:prstGeom>
        </p:spPr>
      </p:pic>
      <p:pic>
        <p:nvPicPr>
          <p:cNvPr id="13" name="Image 11" descr="preencoded.png"/>
          <p:cNvPicPr>
            <a:picLocks noChangeAspect="1"/>
          </p:cNvPicPr>
          <p:nvPr/>
        </p:nvPicPr>
        <p:blipFill>
          <a:blip r:embed="rId8"/>
          <a:stretch>
            <a:fillRect/>
          </a:stretch>
        </p:blipFill>
        <p:spPr>
          <a:xfrm>
            <a:off x="476250" y="5076825"/>
            <a:ext cx="142875" cy="142875"/>
          </a:xfrm>
          <a:prstGeom prst="rect">
            <a:avLst/>
          </a:prstGeom>
        </p:spPr>
      </p:pic>
      <p:pic>
        <p:nvPicPr>
          <p:cNvPr id="14" name="Image 12" descr="preencoded.png"/>
          <p:cNvPicPr>
            <a:picLocks noChangeAspect="1"/>
          </p:cNvPicPr>
          <p:nvPr/>
        </p:nvPicPr>
        <p:blipFill>
          <a:blip r:embed="rId8"/>
          <a:stretch>
            <a:fillRect/>
          </a:stretch>
        </p:blipFill>
        <p:spPr>
          <a:xfrm>
            <a:off x="476250" y="5591175"/>
            <a:ext cx="142875" cy="142875"/>
          </a:xfrm>
          <a:prstGeom prst="rect">
            <a:avLst/>
          </a:prstGeom>
        </p:spPr>
      </p:pic>
      <p:pic>
        <p:nvPicPr>
          <p:cNvPr id="15" name="Image 13" descr="preencoded.png"/>
          <p:cNvPicPr>
            <a:picLocks noChangeAspect="1"/>
          </p:cNvPicPr>
          <p:nvPr/>
        </p:nvPicPr>
        <p:blipFill>
          <a:blip r:embed="rId12"/>
          <a:stretch>
            <a:fillRect/>
          </a:stretch>
        </p:blipFill>
        <p:spPr>
          <a:xfrm>
            <a:off x="6210300" y="1162050"/>
            <a:ext cx="5695950" cy="2609850"/>
          </a:xfrm>
          <a:prstGeom prst="rect">
            <a:avLst/>
          </a:prstGeom>
        </p:spPr>
      </p:pic>
      <p:pic>
        <p:nvPicPr>
          <p:cNvPr id="16" name="Image 14" descr="preencoded.png"/>
          <p:cNvPicPr>
            <a:picLocks noChangeAspect="1"/>
          </p:cNvPicPr>
          <p:nvPr/>
        </p:nvPicPr>
        <p:blipFill>
          <a:blip r:embed="rId13"/>
          <a:stretch>
            <a:fillRect/>
          </a:stretch>
        </p:blipFill>
        <p:spPr>
          <a:xfrm>
            <a:off x="6400800" y="1404938"/>
            <a:ext cx="190500" cy="152400"/>
          </a:xfrm>
          <a:prstGeom prst="rect">
            <a:avLst/>
          </a:prstGeom>
        </p:spPr>
      </p:pic>
      <p:pic>
        <p:nvPicPr>
          <p:cNvPr id="17" name="Image 15" descr="preencoded.png"/>
          <p:cNvPicPr>
            <a:picLocks noChangeAspect="1"/>
          </p:cNvPicPr>
          <p:nvPr/>
        </p:nvPicPr>
        <p:blipFill>
          <a:blip r:embed="rId8"/>
          <a:stretch>
            <a:fillRect/>
          </a:stretch>
        </p:blipFill>
        <p:spPr>
          <a:xfrm>
            <a:off x="6400800" y="1762125"/>
            <a:ext cx="142875" cy="142875"/>
          </a:xfrm>
          <a:prstGeom prst="rect">
            <a:avLst/>
          </a:prstGeom>
        </p:spPr>
      </p:pic>
      <p:pic>
        <p:nvPicPr>
          <p:cNvPr id="18" name="Image 16" descr="preencoded.png"/>
          <p:cNvPicPr>
            <a:picLocks noChangeAspect="1"/>
          </p:cNvPicPr>
          <p:nvPr/>
        </p:nvPicPr>
        <p:blipFill>
          <a:blip r:embed="rId8"/>
          <a:stretch>
            <a:fillRect/>
          </a:stretch>
        </p:blipFill>
        <p:spPr>
          <a:xfrm>
            <a:off x="6400800" y="2276475"/>
            <a:ext cx="142875" cy="142875"/>
          </a:xfrm>
          <a:prstGeom prst="rect">
            <a:avLst/>
          </a:prstGeom>
        </p:spPr>
      </p:pic>
      <p:pic>
        <p:nvPicPr>
          <p:cNvPr id="19" name="Image 17" descr="preencoded.png"/>
          <p:cNvPicPr>
            <a:picLocks noChangeAspect="1"/>
          </p:cNvPicPr>
          <p:nvPr/>
        </p:nvPicPr>
        <p:blipFill>
          <a:blip r:embed="rId14"/>
          <a:stretch>
            <a:fillRect/>
          </a:stretch>
        </p:blipFill>
        <p:spPr>
          <a:xfrm>
            <a:off x="6210300" y="3962400"/>
            <a:ext cx="5695950" cy="2609850"/>
          </a:xfrm>
          <a:prstGeom prst="rect">
            <a:avLst/>
          </a:prstGeom>
        </p:spPr>
      </p:pic>
      <p:pic>
        <p:nvPicPr>
          <p:cNvPr id="20" name="Image 18" descr="preencoded.png"/>
          <p:cNvPicPr>
            <a:picLocks noChangeAspect="1"/>
          </p:cNvPicPr>
          <p:nvPr/>
        </p:nvPicPr>
        <p:blipFill>
          <a:blip r:embed="rId15"/>
          <a:stretch>
            <a:fillRect/>
          </a:stretch>
        </p:blipFill>
        <p:spPr>
          <a:xfrm>
            <a:off x="6400800" y="4205288"/>
            <a:ext cx="190500" cy="152400"/>
          </a:xfrm>
          <a:prstGeom prst="rect">
            <a:avLst/>
          </a:prstGeom>
        </p:spPr>
      </p:pic>
      <p:pic>
        <p:nvPicPr>
          <p:cNvPr id="21" name="Image 19" descr="preencoded.png"/>
          <p:cNvPicPr>
            <a:picLocks noChangeAspect="1"/>
          </p:cNvPicPr>
          <p:nvPr/>
        </p:nvPicPr>
        <p:blipFill>
          <a:blip r:embed="rId8"/>
          <a:stretch>
            <a:fillRect/>
          </a:stretch>
        </p:blipFill>
        <p:spPr>
          <a:xfrm>
            <a:off x="6400800" y="4562475"/>
            <a:ext cx="142875" cy="142875"/>
          </a:xfrm>
          <a:prstGeom prst="rect">
            <a:avLst/>
          </a:prstGeom>
        </p:spPr>
      </p:pic>
      <p:pic>
        <p:nvPicPr>
          <p:cNvPr id="22" name="Image 20" descr="preencoded.png"/>
          <p:cNvPicPr>
            <a:picLocks noChangeAspect="1"/>
          </p:cNvPicPr>
          <p:nvPr/>
        </p:nvPicPr>
        <p:blipFill>
          <a:blip r:embed="rId8"/>
          <a:stretch>
            <a:fillRect/>
          </a:stretch>
        </p:blipFill>
        <p:spPr>
          <a:xfrm>
            <a:off x="6400800" y="5076825"/>
            <a:ext cx="142875" cy="142875"/>
          </a:xfrm>
          <a:prstGeom prst="rect">
            <a:avLst/>
          </a:prstGeom>
        </p:spPr>
      </p:pic>
      <p:sp>
        <p:nvSpPr>
          <p:cNvPr id="23"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4" name="Text 1"/>
          <p:cNvSpPr/>
          <p:nvPr/>
        </p:nvSpPr>
        <p:spPr>
          <a:xfrm>
            <a:off x="514350" y="514350"/>
            <a:ext cx="65836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Top Tips for GP Trainees</a:t>
            </a:r>
            <a:endParaRPr lang="en-US" sz="1800" dirty="0"/>
          </a:p>
        </p:txBody>
      </p:sp>
      <p:sp>
        <p:nvSpPr>
          <p:cNvPr id="25" name="Text 2"/>
          <p:cNvSpPr/>
          <p:nvPr/>
        </p:nvSpPr>
        <p:spPr>
          <a:xfrm>
            <a:off x="666750" y="1352550"/>
            <a:ext cx="43205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005EB8"/>
                </a:solidFill>
              </a:rPr>
              <a:t>DIAGNOSTIC ECG PEARLS</a:t>
            </a:r>
            <a:endParaRPr lang="en-US" sz="1350" dirty="0"/>
          </a:p>
        </p:txBody>
      </p:sp>
      <p:sp>
        <p:nvSpPr>
          <p:cNvPr id="26" name="Text 3"/>
          <p:cNvSpPr/>
          <p:nvPr/>
        </p:nvSpPr>
        <p:spPr>
          <a:xfrm>
            <a:off x="714375" y="1724025"/>
            <a:ext cx="50768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Normal ECG ≠ No MI:</a:t>
            </a:r>
            <a:r>
              <a:rPr lang="en-US" sz="1125" dirty="0">
                <a:solidFill>
                  <a:srgbClr val="2D3748"/>
                </a:solidFill>
              </a:rPr>
              <a:t> Never exclude ACS based on a single ECG; clinical context and Troponin are mandatory.</a:t>
            </a:r>
            <a:endParaRPr lang="en-US" sz="1125" dirty="0"/>
          </a:p>
        </p:txBody>
      </p:sp>
      <p:sp>
        <p:nvSpPr>
          <p:cNvPr id="27" name="Text 4"/>
          <p:cNvSpPr/>
          <p:nvPr/>
        </p:nvSpPr>
        <p:spPr>
          <a:xfrm>
            <a:off x="714375" y="2238375"/>
            <a:ext cx="50768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New LBBB:</a:t>
            </a:r>
            <a:r>
              <a:rPr lang="en-US" sz="1125" dirty="0">
                <a:solidFill>
                  <a:srgbClr val="2D3748"/>
                </a:solidFill>
              </a:rPr>
              <a:t> A new Left Bundle Branch Block in the context of chest pain is a STEMI equivalent.</a:t>
            </a:r>
            <a:r>
              <a:rPr lang="en-US" sz="750" b="1" dirty="0">
                <a:solidFill>
                  <a:srgbClr val="FFFFFF"/>
                </a:solidFill>
                <a:highlight>
                  <a:srgbClr val="D69E2E"/>
                </a:highlight>
              </a:rPr>
              <a:t>AKT</a:t>
            </a:r>
            <a:endParaRPr lang="en-US" sz="1125" dirty="0"/>
          </a:p>
        </p:txBody>
      </p:sp>
      <p:sp>
        <p:nvSpPr>
          <p:cNvPr id="28" name="Text 5"/>
          <p:cNvSpPr/>
          <p:nvPr/>
        </p:nvSpPr>
        <p:spPr>
          <a:xfrm>
            <a:off x="714375" y="2752725"/>
            <a:ext cx="50768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Posterior MI:</a:t>
            </a:r>
            <a:r>
              <a:rPr lang="en-US" sz="1125" dirty="0">
                <a:solidFill>
                  <a:srgbClr val="2D3748"/>
                </a:solidFill>
              </a:rPr>
              <a:t> Look for ST depression in V1–V2; this is often a reciprocal sign of posterior STEMI.</a:t>
            </a:r>
            <a:endParaRPr lang="en-US" sz="1125" dirty="0"/>
          </a:p>
        </p:txBody>
      </p:sp>
      <p:sp>
        <p:nvSpPr>
          <p:cNvPr id="29" name="Text 6"/>
          <p:cNvSpPr/>
          <p:nvPr/>
        </p:nvSpPr>
        <p:spPr>
          <a:xfrm>
            <a:off x="666750" y="4152900"/>
            <a:ext cx="41148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005EB8"/>
                </a:solidFill>
              </a:rPr>
              <a:t>EMERGENCY MANAGEMENT</a:t>
            </a:r>
            <a:endParaRPr lang="en-US" sz="1350" dirty="0"/>
          </a:p>
        </p:txBody>
      </p:sp>
      <p:sp>
        <p:nvSpPr>
          <p:cNvPr id="30" name="Text 7"/>
          <p:cNvSpPr/>
          <p:nvPr/>
        </p:nvSpPr>
        <p:spPr>
          <a:xfrm>
            <a:off x="714375" y="4524375"/>
            <a:ext cx="50768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Aspirin 300mg:</a:t>
            </a:r>
            <a:r>
              <a:rPr lang="en-US" sz="1125" dirty="0">
                <a:solidFill>
                  <a:srgbClr val="2D3748"/>
                </a:solidFill>
              </a:rPr>
              <a:t> The single most important intervention in primary care. Give immediately.</a:t>
            </a:r>
            <a:r>
              <a:rPr lang="en-US" sz="750" b="1" dirty="0">
                <a:solidFill>
                  <a:srgbClr val="FFFFFF"/>
                </a:solidFill>
                <a:highlight>
                  <a:srgbClr val="D69E2E"/>
                </a:highlight>
              </a:rPr>
              <a:t>AKT</a:t>
            </a:r>
            <a:endParaRPr lang="en-US" sz="1125" dirty="0"/>
          </a:p>
        </p:txBody>
      </p:sp>
      <p:sp>
        <p:nvSpPr>
          <p:cNvPr id="31" name="Text 8"/>
          <p:cNvSpPr/>
          <p:nvPr/>
        </p:nvSpPr>
        <p:spPr>
          <a:xfrm>
            <a:off x="714375" y="5038725"/>
            <a:ext cx="50768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Oxygen Caution:</a:t>
            </a:r>
            <a:r>
              <a:rPr lang="en-US" sz="1125" dirty="0">
                <a:solidFill>
                  <a:srgbClr val="2D3748"/>
                </a:solidFill>
              </a:rPr>
              <a:t> Avoid routine O</a:t>
            </a:r>
            <a:r>
              <a:rPr lang="en-US" sz="844" dirty="0">
                <a:solidFill>
                  <a:srgbClr val="2D3748"/>
                </a:solidFill>
              </a:rPr>
              <a:t>2</a:t>
            </a:r>
            <a:r>
              <a:rPr lang="en-US" sz="1125" dirty="0">
                <a:solidFill>
                  <a:srgbClr val="2D3748"/>
                </a:solidFill>
              </a:rPr>
              <a:t>. Only administer if SpO</a:t>
            </a:r>
            <a:r>
              <a:rPr lang="en-US" sz="844" dirty="0">
                <a:solidFill>
                  <a:srgbClr val="2D3748"/>
                </a:solidFill>
              </a:rPr>
              <a:t>2</a:t>
            </a:r>
            <a:r>
              <a:rPr lang="en-US" sz="1125" dirty="0">
                <a:solidFill>
                  <a:srgbClr val="2D3748"/>
                </a:solidFill>
              </a:rPr>
              <a:t> &lt;94% to prevent myocardial hyperoxia.</a:t>
            </a:r>
            <a:endParaRPr lang="en-US" sz="1125" dirty="0"/>
          </a:p>
        </p:txBody>
      </p:sp>
      <p:sp>
        <p:nvSpPr>
          <p:cNvPr id="32" name="Text 9"/>
          <p:cNvSpPr/>
          <p:nvPr/>
        </p:nvSpPr>
        <p:spPr>
          <a:xfrm>
            <a:off x="714375" y="5553075"/>
            <a:ext cx="50768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C53030"/>
                </a:solidFill>
              </a:rPr>
              <a:t>Aortic Dissection:</a:t>
            </a:r>
            <a:r>
              <a:rPr lang="en-US" sz="1125" dirty="0">
                <a:solidFill>
                  <a:srgbClr val="2D3748"/>
                </a:solidFill>
              </a:rPr>
              <a:t> Always check for a widened mediastinum on CXR before initiating thrombolysis.</a:t>
            </a:r>
            <a:endParaRPr lang="en-US" sz="1125" dirty="0"/>
          </a:p>
        </p:txBody>
      </p:sp>
      <p:sp>
        <p:nvSpPr>
          <p:cNvPr id="33" name="Text 10"/>
          <p:cNvSpPr/>
          <p:nvPr/>
        </p:nvSpPr>
        <p:spPr>
          <a:xfrm>
            <a:off x="6591300" y="1352550"/>
            <a:ext cx="43205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005EB8"/>
                </a:solidFill>
              </a:rPr>
              <a:t>HIGH-RISK POPULATIONS</a:t>
            </a:r>
            <a:endParaRPr lang="en-US" sz="1350" dirty="0"/>
          </a:p>
        </p:txBody>
      </p:sp>
      <p:sp>
        <p:nvSpPr>
          <p:cNvPr id="34" name="Text 11"/>
          <p:cNvSpPr/>
          <p:nvPr/>
        </p:nvSpPr>
        <p:spPr>
          <a:xfrm>
            <a:off x="6638925" y="1724025"/>
            <a:ext cx="50768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South Asian Patients:</a:t>
            </a:r>
            <a:r>
              <a:rPr lang="en-US" sz="1125" dirty="0">
                <a:solidFill>
                  <a:srgbClr val="2D3748"/>
                </a:solidFill>
              </a:rPr>
              <a:t> Statistics show later presentations and atypical symptoms; maintain a low threshold.</a:t>
            </a:r>
            <a:endParaRPr lang="en-US" sz="1125" dirty="0"/>
          </a:p>
        </p:txBody>
      </p:sp>
      <p:sp>
        <p:nvSpPr>
          <p:cNvPr id="35" name="Text 12"/>
          <p:cNvSpPr/>
          <p:nvPr/>
        </p:nvSpPr>
        <p:spPr>
          <a:xfrm>
            <a:off x="6638925" y="2238375"/>
            <a:ext cx="50768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Silent MI in Diabetics:</a:t>
            </a:r>
            <a:r>
              <a:rPr lang="en-US" sz="1125" dirty="0">
                <a:solidFill>
                  <a:srgbClr val="2D3748"/>
                </a:solidFill>
              </a:rPr>
              <a:t> Autonomic neuropathy masks pain; suspect ACS in unexplained dyspnoea or syncope.</a:t>
            </a:r>
            <a:endParaRPr lang="en-US" sz="1125" dirty="0"/>
          </a:p>
        </p:txBody>
      </p:sp>
      <p:sp>
        <p:nvSpPr>
          <p:cNvPr id="36" name="Text 13"/>
          <p:cNvSpPr/>
          <p:nvPr/>
        </p:nvSpPr>
        <p:spPr>
          <a:xfrm>
            <a:off x="6591300" y="4152900"/>
            <a:ext cx="28803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005EB8"/>
                </a:solidFill>
              </a:rPr>
              <a:t>CLINICAL LOGIC</a:t>
            </a:r>
            <a:endParaRPr lang="en-US" sz="1350" dirty="0"/>
          </a:p>
        </p:txBody>
      </p:sp>
      <p:sp>
        <p:nvSpPr>
          <p:cNvPr id="37" name="Text 14"/>
          <p:cNvSpPr/>
          <p:nvPr/>
        </p:nvSpPr>
        <p:spPr>
          <a:xfrm>
            <a:off x="6638925" y="4524375"/>
            <a:ext cx="50768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Troponin Specificity:</a:t>
            </a:r>
            <a:r>
              <a:rPr lang="en-US" sz="1125" dirty="0">
                <a:solidFill>
                  <a:srgbClr val="2D3748"/>
                </a:solidFill>
              </a:rPr>
              <a:t> Rises in PE, Sepsis, and CKD. Interpret results alongside clinical history and ECG.</a:t>
            </a:r>
            <a:endParaRPr lang="en-US" sz="1125" dirty="0"/>
          </a:p>
        </p:txBody>
      </p:sp>
      <p:sp>
        <p:nvSpPr>
          <p:cNvPr id="38" name="Text 15"/>
          <p:cNvSpPr/>
          <p:nvPr/>
        </p:nvSpPr>
        <p:spPr>
          <a:xfrm>
            <a:off x="6638925" y="5038725"/>
            <a:ext cx="50768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Plaque Morphology:</a:t>
            </a:r>
            <a:r>
              <a:rPr lang="en-US" sz="1125" dirty="0">
                <a:solidFill>
                  <a:srgbClr val="2D3748"/>
                </a:solidFill>
              </a:rPr>
              <a:t> Plaque composition, not size, predicts rupture. Most MIs occur in &lt;50% stenosis lesions.</a:t>
            </a:r>
            <a:endParaRPr lang="en-US" sz="1125"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6"/>
          <a:stretch>
            <a:fillRect/>
          </a:stretch>
        </p:blipFill>
        <p:spPr>
          <a:xfrm>
            <a:off x="285750" y="1162050"/>
            <a:ext cx="5715000" cy="1501825"/>
          </a:xfrm>
          <a:prstGeom prst="rect">
            <a:avLst/>
          </a:prstGeom>
        </p:spPr>
      </p:pic>
      <p:pic>
        <p:nvPicPr>
          <p:cNvPr id="6" name="Image 4" descr="preencoded.png"/>
          <p:cNvPicPr>
            <a:picLocks noChangeAspect="1"/>
          </p:cNvPicPr>
          <p:nvPr/>
        </p:nvPicPr>
        <p:blipFill>
          <a:blip r:embed="rId7"/>
          <a:stretch>
            <a:fillRect/>
          </a:stretch>
        </p:blipFill>
        <p:spPr>
          <a:xfrm>
            <a:off x="476250" y="1352550"/>
            <a:ext cx="119807" cy="97482"/>
          </a:xfrm>
          <a:prstGeom prst="rect">
            <a:avLst/>
          </a:prstGeom>
        </p:spPr>
      </p:pic>
      <p:pic>
        <p:nvPicPr>
          <p:cNvPr id="7" name="Image 5" descr="preencoded.png"/>
          <p:cNvPicPr>
            <a:picLocks noChangeAspect="1"/>
          </p:cNvPicPr>
          <p:nvPr/>
        </p:nvPicPr>
        <p:blipFill>
          <a:blip r:embed="rId8"/>
          <a:stretch>
            <a:fillRect/>
          </a:stretch>
        </p:blipFill>
        <p:spPr>
          <a:xfrm>
            <a:off x="285750" y="2806750"/>
            <a:ext cx="5715000" cy="1501825"/>
          </a:xfrm>
          <a:prstGeom prst="rect">
            <a:avLst/>
          </a:prstGeom>
        </p:spPr>
      </p:pic>
      <p:pic>
        <p:nvPicPr>
          <p:cNvPr id="8" name="Image 6" descr="preencoded.png"/>
          <p:cNvPicPr>
            <a:picLocks noChangeAspect="1"/>
          </p:cNvPicPr>
          <p:nvPr/>
        </p:nvPicPr>
        <p:blipFill>
          <a:blip r:embed="rId9"/>
          <a:stretch>
            <a:fillRect/>
          </a:stretch>
        </p:blipFill>
        <p:spPr>
          <a:xfrm>
            <a:off x="476250" y="2997250"/>
            <a:ext cx="130820" cy="106561"/>
          </a:xfrm>
          <a:prstGeom prst="rect">
            <a:avLst/>
          </a:prstGeom>
        </p:spPr>
      </p:pic>
      <p:pic>
        <p:nvPicPr>
          <p:cNvPr id="9" name="Image 7" descr="preencoded.png"/>
          <p:cNvPicPr>
            <a:picLocks noChangeAspect="1"/>
          </p:cNvPicPr>
          <p:nvPr/>
        </p:nvPicPr>
        <p:blipFill>
          <a:blip r:embed="rId10"/>
          <a:stretch>
            <a:fillRect/>
          </a:stretch>
        </p:blipFill>
        <p:spPr>
          <a:xfrm>
            <a:off x="285750" y="4451449"/>
            <a:ext cx="5715000" cy="1501825"/>
          </a:xfrm>
          <a:prstGeom prst="rect">
            <a:avLst/>
          </a:prstGeom>
        </p:spPr>
      </p:pic>
      <p:pic>
        <p:nvPicPr>
          <p:cNvPr id="10" name="Image 8" descr="preencoded.png"/>
          <p:cNvPicPr>
            <a:picLocks noChangeAspect="1"/>
          </p:cNvPicPr>
          <p:nvPr/>
        </p:nvPicPr>
        <p:blipFill>
          <a:blip r:embed="rId11"/>
          <a:stretch>
            <a:fillRect/>
          </a:stretch>
        </p:blipFill>
        <p:spPr>
          <a:xfrm>
            <a:off x="476250" y="4641949"/>
            <a:ext cx="112068" cy="91232"/>
          </a:xfrm>
          <a:prstGeom prst="rect">
            <a:avLst/>
          </a:prstGeom>
        </p:spPr>
      </p:pic>
      <p:pic>
        <p:nvPicPr>
          <p:cNvPr id="11" name="Image 9" descr="preencoded.png"/>
          <p:cNvPicPr>
            <a:picLocks noChangeAspect="1"/>
          </p:cNvPicPr>
          <p:nvPr/>
        </p:nvPicPr>
        <p:blipFill>
          <a:blip r:embed="rId6"/>
          <a:stretch>
            <a:fillRect/>
          </a:stretch>
        </p:blipFill>
        <p:spPr>
          <a:xfrm>
            <a:off x="6191250" y="1162050"/>
            <a:ext cx="5715000" cy="1501825"/>
          </a:xfrm>
          <a:prstGeom prst="rect">
            <a:avLst/>
          </a:prstGeom>
        </p:spPr>
      </p:pic>
      <p:pic>
        <p:nvPicPr>
          <p:cNvPr id="12" name="Image 10" descr="preencoded.png"/>
          <p:cNvPicPr>
            <a:picLocks noChangeAspect="1"/>
          </p:cNvPicPr>
          <p:nvPr/>
        </p:nvPicPr>
        <p:blipFill>
          <a:blip r:embed="rId12"/>
          <a:stretch>
            <a:fillRect/>
          </a:stretch>
        </p:blipFill>
        <p:spPr>
          <a:xfrm>
            <a:off x="6381750" y="1352550"/>
            <a:ext cx="127248" cy="103584"/>
          </a:xfrm>
          <a:prstGeom prst="rect">
            <a:avLst/>
          </a:prstGeom>
        </p:spPr>
      </p:pic>
      <p:pic>
        <p:nvPicPr>
          <p:cNvPr id="13" name="Image 11" descr="preencoded.png"/>
          <p:cNvPicPr>
            <a:picLocks noChangeAspect="1"/>
          </p:cNvPicPr>
          <p:nvPr/>
        </p:nvPicPr>
        <p:blipFill>
          <a:blip r:embed="rId8"/>
          <a:stretch>
            <a:fillRect/>
          </a:stretch>
        </p:blipFill>
        <p:spPr>
          <a:xfrm>
            <a:off x="6191250" y="2806750"/>
            <a:ext cx="5715000" cy="1501825"/>
          </a:xfrm>
          <a:prstGeom prst="rect">
            <a:avLst/>
          </a:prstGeom>
        </p:spPr>
      </p:pic>
      <p:pic>
        <p:nvPicPr>
          <p:cNvPr id="14" name="Image 12" descr="preencoded.png"/>
          <p:cNvPicPr>
            <a:picLocks noChangeAspect="1"/>
          </p:cNvPicPr>
          <p:nvPr/>
        </p:nvPicPr>
        <p:blipFill>
          <a:blip r:embed="rId13"/>
          <a:stretch>
            <a:fillRect/>
          </a:stretch>
        </p:blipFill>
        <p:spPr>
          <a:xfrm>
            <a:off x="6381750" y="2997250"/>
            <a:ext cx="128290" cy="104477"/>
          </a:xfrm>
          <a:prstGeom prst="rect">
            <a:avLst/>
          </a:prstGeom>
        </p:spPr>
      </p:pic>
      <p:pic>
        <p:nvPicPr>
          <p:cNvPr id="15" name="Image 13" descr="preencoded.png"/>
          <p:cNvPicPr>
            <a:picLocks noChangeAspect="1"/>
          </p:cNvPicPr>
          <p:nvPr/>
        </p:nvPicPr>
        <p:blipFill>
          <a:blip r:embed="rId10"/>
          <a:stretch>
            <a:fillRect/>
          </a:stretch>
        </p:blipFill>
        <p:spPr>
          <a:xfrm>
            <a:off x="6191250" y="4451449"/>
            <a:ext cx="5715000" cy="1501825"/>
          </a:xfrm>
          <a:prstGeom prst="rect">
            <a:avLst/>
          </a:prstGeom>
        </p:spPr>
      </p:pic>
      <p:pic>
        <p:nvPicPr>
          <p:cNvPr id="16" name="Image 14" descr="preencoded.png"/>
          <p:cNvPicPr>
            <a:picLocks noChangeAspect="1"/>
          </p:cNvPicPr>
          <p:nvPr/>
        </p:nvPicPr>
        <p:blipFill>
          <a:blip r:embed="rId14"/>
          <a:stretch>
            <a:fillRect/>
          </a:stretch>
        </p:blipFill>
        <p:spPr>
          <a:xfrm>
            <a:off x="6381750" y="4641949"/>
            <a:ext cx="130076" cy="105966"/>
          </a:xfrm>
          <a:prstGeom prst="rect">
            <a:avLst/>
          </a:prstGeom>
        </p:spPr>
      </p:pic>
      <p:pic>
        <p:nvPicPr>
          <p:cNvPr id="17" name="Image 15" descr="preencoded.png"/>
          <p:cNvPicPr>
            <a:picLocks noChangeAspect="1"/>
          </p:cNvPicPr>
          <p:nvPr/>
        </p:nvPicPr>
        <p:blipFill>
          <a:blip r:embed="rId15"/>
          <a:stretch>
            <a:fillRect/>
          </a:stretch>
        </p:blipFill>
        <p:spPr>
          <a:xfrm>
            <a:off x="285750" y="6238875"/>
            <a:ext cx="11620500" cy="428625"/>
          </a:xfrm>
          <a:prstGeom prst="rect">
            <a:avLst/>
          </a:prstGeom>
        </p:spPr>
      </p:pic>
      <p:pic>
        <p:nvPicPr>
          <p:cNvPr id="18" name="Image 16" descr="preencoded.png"/>
          <p:cNvPicPr>
            <a:picLocks noChangeAspect="1"/>
          </p:cNvPicPr>
          <p:nvPr/>
        </p:nvPicPr>
        <p:blipFill>
          <a:blip r:embed="rId16"/>
          <a:stretch>
            <a:fillRect/>
          </a:stretch>
        </p:blipFill>
        <p:spPr>
          <a:xfrm>
            <a:off x="476250" y="6375202"/>
            <a:ext cx="190500" cy="155823"/>
          </a:xfrm>
          <a:prstGeom prst="rect">
            <a:avLst/>
          </a:prstGeom>
        </p:spPr>
      </p:pic>
      <p:sp>
        <p:nvSpPr>
          <p:cNvPr id="19"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0" name="Text 1"/>
          <p:cNvSpPr/>
          <p:nvPr/>
        </p:nvSpPr>
        <p:spPr>
          <a:xfrm>
            <a:off x="514350" y="514350"/>
            <a:ext cx="74066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Common Pitfalls in ACS Care</a:t>
            </a:r>
            <a:endParaRPr lang="en-US" sz="1800" dirty="0"/>
          </a:p>
        </p:txBody>
      </p:sp>
      <p:sp>
        <p:nvSpPr>
          <p:cNvPr id="21" name="Text 2"/>
          <p:cNvSpPr/>
          <p:nvPr/>
        </p:nvSpPr>
        <p:spPr>
          <a:xfrm>
            <a:off x="738932" y="1314450"/>
            <a:ext cx="5071318"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53030"/>
                </a:solidFill>
              </a:rPr>
              <a:t>DIAGNOSTIC DELAYS</a:t>
            </a:r>
            <a:endParaRPr lang="en-US" sz="1200" dirty="0"/>
          </a:p>
        </p:txBody>
      </p:sp>
      <p:sp>
        <p:nvSpPr>
          <p:cNvPr id="22" name="Text 3"/>
          <p:cNvSpPr/>
          <p:nvPr/>
        </p:nvSpPr>
        <p:spPr>
          <a:xfrm>
            <a:off x="738932" y="1581150"/>
            <a:ext cx="5071318" cy="400050"/>
          </a:xfrm>
          <a:prstGeom prst="rect">
            <a:avLst/>
          </a:prstGeom>
          <a:noFill/>
          <a:ln/>
        </p:spPr>
        <p:txBody>
          <a:bodyPr vert="horz" wrap="square" lIns="0" tIns="0" rIns="0" bIns="0" rtlCol="0" anchor="ctr"/>
          <a:lstStyle/>
          <a:p>
            <a:pPr marL="0" indent="0">
              <a:lnSpc>
                <a:spcPts val="1575"/>
              </a:lnSpc>
              <a:buNone/>
            </a:pPr>
            <a:r>
              <a:rPr lang="en-US" sz="1050" dirty="0">
                <a:solidFill>
                  <a:srgbClr val="4A5568"/>
                </a:solidFill>
              </a:rPr>
              <a:t>Waiting for </a:t>
            </a:r>
            <a:r>
              <a:rPr lang="en-US" sz="1050" b="1" dirty="0">
                <a:solidFill>
                  <a:srgbClr val="2D3748"/>
                </a:solidFill>
              </a:rPr>
              <a:t>troponin results</a:t>
            </a:r>
            <a:r>
              <a:rPr lang="en-US" sz="1050" dirty="0">
                <a:solidFill>
                  <a:srgbClr val="4A5568"/>
                </a:solidFill>
              </a:rPr>
              <a:t> before calling 999. If the clinical picture and 12-lead ECG suggest STEMI or unstable ACS, act immediately.</a:t>
            </a:r>
            <a:endParaRPr lang="en-US" sz="1050" dirty="0"/>
          </a:p>
        </p:txBody>
      </p:sp>
      <p:sp>
        <p:nvSpPr>
          <p:cNvPr id="23" name="Text 4"/>
          <p:cNvSpPr/>
          <p:nvPr/>
        </p:nvSpPr>
        <p:spPr>
          <a:xfrm>
            <a:off x="749945" y="2959150"/>
            <a:ext cx="506030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53030"/>
                </a:solidFill>
              </a:rPr>
              <a:t>ECG INTERPRETATION</a:t>
            </a:r>
            <a:endParaRPr lang="en-US" sz="1200" dirty="0"/>
          </a:p>
        </p:txBody>
      </p:sp>
      <p:sp>
        <p:nvSpPr>
          <p:cNvPr id="24" name="Text 5"/>
          <p:cNvSpPr/>
          <p:nvPr/>
        </p:nvSpPr>
        <p:spPr>
          <a:xfrm>
            <a:off x="749945" y="3225850"/>
            <a:ext cx="5060305" cy="400050"/>
          </a:xfrm>
          <a:prstGeom prst="rect">
            <a:avLst/>
          </a:prstGeom>
          <a:noFill/>
          <a:ln/>
        </p:spPr>
        <p:txBody>
          <a:bodyPr vert="horz" wrap="square" lIns="0" tIns="0" rIns="0" bIns="0" rtlCol="0" anchor="ctr"/>
          <a:lstStyle/>
          <a:p>
            <a:pPr marL="0" indent="0">
              <a:lnSpc>
                <a:spcPts val="1575"/>
              </a:lnSpc>
              <a:buNone/>
            </a:pPr>
            <a:r>
              <a:rPr lang="en-US" sz="1050" dirty="0">
                <a:solidFill>
                  <a:srgbClr val="4A5568"/>
                </a:solidFill>
              </a:rPr>
              <a:t>Missing </a:t>
            </a:r>
            <a:r>
              <a:rPr lang="en-US" sz="1050" b="1" dirty="0">
                <a:solidFill>
                  <a:srgbClr val="2D3748"/>
                </a:solidFill>
              </a:rPr>
              <a:t>Posterior MI</a:t>
            </a:r>
            <a:r>
              <a:rPr lang="en-US" sz="1050" dirty="0">
                <a:solidFill>
                  <a:srgbClr val="4A5568"/>
                </a:solidFill>
              </a:rPr>
              <a:t> (noted as ST depression in V1-V2) or failing to treat </a:t>
            </a:r>
            <a:r>
              <a:rPr lang="en-US" sz="1050" b="1" dirty="0">
                <a:solidFill>
                  <a:srgbClr val="2D3748"/>
                </a:solidFill>
              </a:rPr>
              <a:t>new LBBB</a:t>
            </a:r>
            <a:r>
              <a:rPr lang="en-US" sz="1050" dirty="0">
                <a:solidFill>
                  <a:srgbClr val="4A5568"/>
                </a:solidFill>
              </a:rPr>
              <a:t> with chest pain as a STEMI equivalent.</a:t>
            </a:r>
            <a:endParaRPr lang="en-US" sz="1050" dirty="0"/>
          </a:p>
        </p:txBody>
      </p:sp>
      <p:sp>
        <p:nvSpPr>
          <p:cNvPr id="25" name="Text 6"/>
          <p:cNvSpPr/>
          <p:nvPr/>
        </p:nvSpPr>
        <p:spPr>
          <a:xfrm>
            <a:off x="731193" y="4603849"/>
            <a:ext cx="5079057"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53030"/>
                </a:solidFill>
              </a:rPr>
              <a:t>T-WAVE CONFUSION</a:t>
            </a:r>
            <a:endParaRPr lang="en-US" sz="1200" dirty="0"/>
          </a:p>
        </p:txBody>
      </p:sp>
      <p:sp>
        <p:nvSpPr>
          <p:cNvPr id="26" name="Text 7"/>
          <p:cNvSpPr/>
          <p:nvPr/>
        </p:nvSpPr>
        <p:spPr>
          <a:xfrm>
            <a:off x="731193" y="4870549"/>
            <a:ext cx="5079057" cy="400050"/>
          </a:xfrm>
          <a:prstGeom prst="rect">
            <a:avLst/>
          </a:prstGeom>
          <a:noFill/>
          <a:ln/>
        </p:spPr>
        <p:txBody>
          <a:bodyPr vert="horz" wrap="square" lIns="0" tIns="0" rIns="0" bIns="0" rtlCol="0" anchor="ctr"/>
          <a:lstStyle/>
          <a:p>
            <a:pPr marL="0" indent="0">
              <a:lnSpc>
                <a:spcPts val="1575"/>
              </a:lnSpc>
              <a:buNone/>
            </a:pPr>
            <a:r>
              <a:rPr lang="en-US" sz="1050" dirty="0">
                <a:solidFill>
                  <a:srgbClr val="4A5568"/>
                </a:solidFill>
              </a:rPr>
              <a:t>Misidentifying </a:t>
            </a:r>
            <a:r>
              <a:rPr lang="en-US" sz="1050" b="1" dirty="0">
                <a:solidFill>
                  <a:srgbClr val="2D3748"/>
                </a:solidFill>
              </a:rPr>
              <a:t>hyperacute peaked T waves</a:t>
            </a:r>
            <a:r>
              <a:rPr lang="en-US" sz="1050" dirty="0">
                <a:solidFill>
                  <a:srgbClr val="4A5568"/>
                </a:solidFill>
              </a:rPr>
              <a:t> (earliest STEMI sign) as normal, or missing deep symmetrical T-wave inversion indicative of NSTEMI.</a:t>
            </a:r>
            <a:endParaRPr lang="en-US" sz="1050" dirty="0"/>
          </a:p>
        </p:txBody>
      </p:sp>
      <p:sp>
        <p:nvSpPr>
          <p:cNvPr id="27" name="Text 8"/>
          <p:cNvSpPr/>
          <p:nvPr/>
        </p:nvSpPr>
        <p:spPr>
          <a:xfrm>
            <a:off x="6651873" y="1314450"/>
            <a:ext cx="5063877"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53030"/>
                </a:solidFill>
              </a:rPr>
              <a:t>ANALGESIA &amp; OXYGEN</a:t>
            </a:r>
            <a:endParaRPr lang="en-US" sz="1200" dirty="0"/>
          </a:p>
        </p:txBody>
      </p:sp>
      <p:sp>
        <p:nvSpPr>
          <p:cNvPr id="28" name="Text 9"/>
          <p:cNvSpPr/>
          <p:nvPr/>
        </p:nvSpPr>
        <p:spPr>
          <a:xfrm>
            <a:off x="6651873" y="1581150"/>
            <a:ext cx="5063877" cy="400050"/>
          </a:xfrm>
          <a:prstGeom prst="rect">
            <a:avLst/>
          </a:prstGeom>
          <a:noFill/>
          <a:ln/>
        </p:spPr>
        <p:txBody>
          <a:bodyPr vert="horz" wrap="square" lIns="0" tIns="0" rIns="0" bIns="0" rtlCol="0" anchor="ctr"/>
          <a:lstStyle/>
          <a:p>
            <a:pPr marL="0" indent="0">
              <a:lnSpc>
                <a:spcPts val="1575"/>
              </a:lnSpc>
              <a:buNone/>
            </a:pPr>
            <a:r>
              <a:rPr lang="en-US" sz="1050" dirty="0">
                <a:solidFill>
                  <a:srgbClr val="4A5568"/>
                </a:solidFill>
              </a:rPr>
              <a:t>Using </a:t>
            </a:r>
            <a:r>
              <a:rPr lang="en-US" sz="1050" b="1" dirty="0">
                <a:solidFill>
                  <a:srgbClr val="2D3748"/>
                </a:solidFill>
              </a:rPr>
              <a:t>Tramadol</a:t>
            </a:r>
            <a:r>
              <a:rPr lang="en-US" sz="1050" dirty="0">
                <a:solidFill>
                  <a:srgbClr val="4A5568"/>
                </a:solidFill>
              </a:rPr>
              <a:t> instead of Morphine. Routine oxygen in normoxic patients (SpO2 &gt;94%) may increase infarct size and mortality.</a:t>
            </a:r>
            <a:endParaRPr lang="en-US" sz="1050" dirty="0"/>
          </a:p>
        </p:txBody>
      </p:sp>
      <p:sp>
        <p:nvSpPr>
          <p:cNvPr id="29" name="Text 10"/>
          <p:cNvSpPr/>
          <p:nvPr/>
        </p:nvSpPr>
        <p:spPr>
          <a:xfrm>
            <a:off x="6652915" y="2959150"/>
            <a:ext cx="506283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53030"/>
                </a:solidFill>
              </a:rPr>
              <a:t>THROMBOLYSIS SAFETY</a:t>
            </a:r>
            <a:endParaRPr lang="en-US" sz="1200" dirty="0"/>
          </a:p>
        </p:txBody>
      </p:sp>
      <p:sp>
        <p:nvSpPr>
          <p:cNvPr id="30" name="Text 11"/>
          <p:cNvSpPr/>
          <p:nvPr/>
        </p:nvSpPr>
        <p:spPr>
          <a:xfrm>
            <a:off x="6652915" y="3225850"/>
            <a:ext cx="5062835" cy="400050"/>
          </a:xfrm>
          <a:prstGeom prst="rect">
            <a:avLst/>
          </a:prstGeom>
          <a:noFill/>
          <a:ln/>
        </p:spPr>
        <p:txBody>
          <a:bodyPr vert="horz" wrap="square" lIns="0" tIns="0" rIns="0" bIns="0" rtlCol="0" anchor="ctr"/>
          <a:lstStyle/>
          <a:p>
            <a:pPr marL="0" indent="0">
              <a:lnSpc>
                <a:spcPts val="1575"/>
              </a:lnSpc>
              <a:buNone/>
            </a:pPr>
            <a:r>
              <a:rPr lang="en-US" sz="1050" dirty="0">
                <a:solidFill>
                  <a:srgbClr val="4A5568"/>
                </a:solidFill>
              </a:rPr>
              <a:t>Failing to check for </a:t>
            </a:r>
            <a:r>
              <a:rPr lang="en-US" sz="1050" b="1" dirty="0">
                <a:solidFill>
                  <a:srgbClr val="2D3748"/>
                </a:solidFill>
              </a:rPr>
              <a:t>aortic dissection</a:t>
            </a:r>
            <a:r>
              <a:rPr lang="en-US" sz="1050" dirty="0">
                <a:solidFill>
                  <a:srgbClr val="4A5568"/>
                </a:solidFill>
              </a:rPr>
              <a:t> (widened mediastinum on CXR) before administering thrombolytics—a catastrophic error.</a:t>
            </a:r>
            <a:endParaRPr lang="en-US" sz="1050" dirty="0"/>
          </a:p>
        </p:txBody>
      </p:sp>
      <p:sp>
        <p:nvSpPr>
          <p:cNvPr id="31" name="Text 12"/>
          <p:cNvSpPr/>
          <p:nvPr/>
        </p:nvSpPr>
        <p:spPr>
          <a:xfrm>
            <a:off x="6654701" y="4603849"/>
            <a:ext cx="5061049"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53030"/>
                </a:solidFill>
              </a:rPr>
              <a:t>THE "SINGLE RESULT" TRAP</a:t>
            </a:r>
            <a:endParaRPr lang="en-US" sz="1200" dirty="0"/>
          </a:p>
        </p:txBody>
      </p:sp>
      <p:sp>
        <p:nvSpPr>
          <p:cNvPr id="32" name="Text 13"/>
          <p:cNvSpPr/>
          <p:nvPr/>
        </p:nvSpPr>
        <p:spPr>
          <a:xfrm>
            <a:off x="6654701" y="4870549"/>
            <a:ext cx="5061049" cy="400050"/>
          </a:xfrm>
          <a:prstGeom prst="rect">
            <a:avLst/>
          </a:prstGeom>
          <a:noFill/>
          <a:ln/>
        </p:spPr>
        <p:txBody>
          <a:bodyPr vert="horz" wrap="square" lIns="0" tIns="0" rIns="0" bIns="0" rtlCol="0" anchor="ctr"/>
          <a:lstStyle/>
          <a:p>
            <a:pPr marL="0" indent="0">
              <a:lnSpc>
                <a:spcPts val="1575"/>
              </a:lnSpc>
              <a:buNone/>
            </a:pPr>
            <a:r>
              <a:rPr lang="en-US" sz="1050" dirty="0">
                <a:solidFill>
                  <a:srgbClr val="4A5568"/>
                </a:solidFill>
              </a:rPr>
              <a:t>Relying on a single </a:t>
            </a:r>
            <a:r>
              <a:rPr lang="en-US" sz="1050" b="1" dirty="0">
                <a:solidFill>
                  <a:srgbClr val="2D3748"/>
                </a:solidFill>
              </a:rPr>
              <a:t>negative troponin</a:t>
            </a:r>
            <a:r>
              <a:rPr lang="en-US" sz="1050" dirty="0">
                <a:solidFill>
                  <a:srgbClr val="4A5568"/>
                </a:solidFill>
              </a:rPr>
              <a:t> at time zero. ACS cannot be excluded without serial testing (0h and 3-6h per protocol).</a:t>
            </a:r>
            <a:endParaRPr lang="en-US" sz="1050" dirty="0"/>
          </a:p>
        </p:txBody>
      </p:sp>
      <p:sp>
        <p:nvSpPr>
          <p:cNvPr id="33" name="Text 14"/>
          <p:cNvSpPr/>
          <p:nvPr/>
        </p:nvSpPr>
        <p:spPr>
          <a:xfrm>
            <a:off x="781050" y="6353175"/>
            <a:ext cx="114109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C53030"/>
                </a:solidFill>
              </a:rPr>
              <a:t>CRITICAL: A normal ECG does NOT exclude MI. If the clinical history is concerning, the patient requires emergency hospital assessment regardless of the trace.</a:t>
            </a:r>
            <a:endParaRPr lang="en-US" sz="10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162050"/>
            <a:ext cx="5122069" cy="3371552"/>
          </a:xfrm>
          <a:prstGeom prst="rect">
            <a:avLst/>
          </a:prstGeom>
        </p:spPr>
      </p:pic>
      <p:pic>
        <p:nvPicPr>
          <p:cNvPr id="6" name="Image 4" descr="preencoded.png"/>
          <p:cNvPicPr>
            <a:picLocks noChangeAspect="1"/>
          </p:cNvPicPr>
          <p:nvPr/>
        </p:nvPicPr>
        <p:blipFill>
          <a:blip r:embed="rId6"/>
          <a:stretch>
            <a:fillRect/>
          </a:stretch>
        </p:blipFill>
        <p:spPr>
          <a:xfrm>
            <a:off x="476250" y="1352550"/>
            <a:ext cx="381000" cy="381000"/>
          </a:xfrm>
          <a:prstGeom prst="rect">
            <a:avLst/>
          </a:prstGeom>
        </p:spPr>
      </p:pic>
      <p:pic>
        <p:nvPicPr>
          <p:cNvPr id="7" name="Image 5" descr="preencoded.png"/>
          <p:cNvPicPr>
            <a:picLocks noChangeAspect="1"/>
          </p:cNvPicPr>
          <p:nvPr/>
        </p:nvPicPr>
        <p:blipFill>
          <a:blip r:embed="rId7"/>
          <a:stretch>
            <a:fillRect/>
          </a:stretch>
        </p:blipFill>
        <p:spPr>
          <a:xfrm>
            <a:off x="547688" y="1447800"/>
            <a:ext cx="238125" cy="190500"/>
          </a:xfrm>
          <a:prstGeom prst="rect">
            <a:avLst/>
          </a:prstGeom>
        </p:spPr>
      </p:pic>
      <p:pic>
        <p:nvPicPr>
          <p:cNvPr id="8" name="Image 6" descr="preencoded.png"/>
          <p:cNvPicPr>
            <a:picLocks noChangeAspect="1"/>
          </p:cNvPicPr>
          <p:nvPr/>
        </p:nvPicPr>
        <p:blipFill>
          <a:blip r:embed="rId8"/>
          <a:stretch>
            <a:fillRect/>
          </a:stretch>
        </p:blipFill>
        <p:spPr>
          <a:xfrm>
            <a:off x="476250" y="1876425"/>
            <a:ext cx="166688" cy="653504"/>
          </a:xfrm>
          <a:prstGeom prst="rect">
            <a:avLst/>
          </a:prstGeom>
        </p:spPr>
      </p:pic>
      <p:pic>
        <p:nvPicPr>
          <p:cNvPr id="9" name="Image 7" descr="preencoded.png"/>
          <p:cNvPicPr>
            <a:picLocks noChangeAspect="1"/>
          </p:cNvPicPr>
          <p:nvPr/>
        </p:nvPicPr>
        <p:blipFill>
          <a:blip r:embed="rId9"/>
          <a:stretch>
            <a:fillRect/>
          </a:stretch>
        </p:blipFill>
        <p:spPr>
          <a:xfrm>
            <a:off x="476250" y="2644229"/>
            <a:ext cx="166688" cy="765423"/>
          </a:xfrm>
          <a:prstGeom prst="rect">
            <a:avLst/>
          </a:prstGeom>
        </p:spPr>
      </p:pic>
      <p:pic>
        <p:nvPicPr>
          <p:cNvPr id="10" name="Image 8" descr="preencoded.png"/>
          <p:cNvPicPr>
            <a:picLocks noChangeAspect="1"/>
          </p:cNvPicPr>
          <p:nvPr/>
        </p:nvPicPr>
        <p:blipFill>
          <a:blip r:embed="rId10"/>
          <a:stretch>
            <a:fillRect/>
          </a:stretch>
        </p:blipFill>
        <p:spPr>
          <a:xfrm>
            <a:off x="476250" y="3523952"/>
            <a:ext cx="166688" cy="704850"/>
          </a:xfrm>
          <a:prstGeom prst="rect">
            <a:avLst/>
          </a:prstGeom>
        </p:spPr>
      </p:pic>
      <p:pic>
        <p:nvPicPr>
          <p:cNvPr id="11" name="Image 9" descr="preencoded.png"/>
          <p:cNvPicPr>
            <a:picLocks noChangeAspect="1"/>
          </p:cNvPicPr>
          <p:nvPr/>
        </p:nvPicPr>
        <p:blipFill>
          <a:blip r:embed="rId11"/>
          <a:stretch>
            <a:fillRect/>
          </a:stretch>
        </p:blipFill>
        <p:spPr>
          <a:xfrm>
            <a:off x="285750" y="4724102"/>
            <a:ext cx="5122069" cy="2404170"/>
          </a:xfrm>
          <a:prstGeom prst="rect">
            <a:avLst/>
          </a:prstGeom>
        </p:spPr>
      </p:pic>
      <p:pic>
        <p:nvPicPr>
          <p:cNvPr id="12" name="Image 10" descr="preencoded.png"/>
          <p:cNvPicPr>
            <a:picLocks noChangeAspect="1"/>
          </p:cNvPicPr>
          <p:nvPr/>
        </p:nvPicPr>
        <p:blipFill>
          <a:blip r:embed="rId6"/>
          <a:stretch>
            <a:fillRect/>
          </a:stretch>
        </p:blipFill>
        <p:spPr>
          <a:xfrm>
            <a:off x="476250" y="4914602"/>
            <a:ext cx="381000" cy="381000"/>
          </a:xfrm>
          <a:prstGeom prst="rect">
            <a:avLst/>
          </a:prstGeom>
        </p:spPr>
      </p:pic>
      <p:pic>
        <p:nvPicPr>
          <p:cNvPr id="13" name="Image 11" descr="preencoded.png"/>
          <p:cNvPicPr>
            <a:picLocks noChangeAspect="1"/>
          </p:cNvPicPr>
          <p:nvPr/>
        </p:nvPicPr>
        <p:blipFill>
          <a:blip r:embed="rId12"/>
          <a:stretch>
            <a:fillRect/>
          </a:stretch>
        </p:blipFill>
        <p:spPr>
          <a:xfrm>
            <a:off x="547688" y="5009852"/>
            <a:ext cx="238125" cy="190500"/>
          </a:xfrm>
          <a:prstGeom prst="rect">
            <a:avLst/>
          </a:prstGeom>
        </p:spPr>
      </p:pic>
      <p:pic>
        <p:nvPicPr>
          <p:cNvPr id="14" name="Image 12" descr="preencoded.png"/>
          <p:cNvPicPr>
            <a:picLocks noChangeAspect="1"/>
          </p:cNvPicPr>
          <p:nvPr/>
        </p:nvPicPr>
        <p:blipFill>
          <a:blip r:embed="rId13"/>
          <a:stretch>
            <a:fillRect/>
          </a:stretch>
        </p:blipFill>
        <p:spPr>
          <a:xfrm>
            <a:off x="476250" y="5438477"/>
            <a:ext cx="166688" cy="273397"/>
          </a:xfrm>
          <a:prstGeom prst="rect">
            <a:avLst/>
          </a:prstGeom>
        </p:spPr>
      </p:pic>
      <p:pic>
        <p:nvPicPr>
          <p:cNvPr id="15" name="Image 13" descr="preencoded.png"/>
          <p:cNvPicPr>
            <a:picLocks noChangeAspect="1"/>
          </p:cNvPicPr>
          <p:nvPr/>
        </p:nvPicPr>
        <p:blipFill>
          <a:blip r:embed="rId14"/>
          <a:stretch>
            <a:fillRect/>
          </a:stretch>
        </p:blipFill>
        <p:spPr>
          <a:xfrm>
            <a:off x="476250" y="5826175"/>
            <a:ext cx="166688" cy="273397"/>
          </a:xfrm>
          <a:prstGeom prst="rect">
            <a:avLst/>
          </a:prstGeom>
        </p:spPr>
      </p:pic>
      <p:pic>
        <p:nvPicPr>
          <p:cNvPr id="16" name="Image 14" descr="preencoded.png"/>
          <p:cNvPicPr>
            <a:picLocks noChangeAspect="1"/>
          </p:cNvPicPr>
          <p:nvPr/>
        </p:nvPicPr>
        <p:blipFill>
          <a:blip r:embed="rId15"/>
          <a:stretch>
            <a:fillRect/>
          </a:stretch>
        </p:blipFill>
        <p:spPr>
          <a:xfrm>
            <a:off x="476250" y="6213872"/>
            <a:ext cx="166688" cy="609600"/>
          </a:xfrm>
          <a:prstGeom prst="rect">
            <a:avLst/>
          </a:prstGeom>
        </p:spPr>
      </p:pic>
      <p:pic>
        <p:nvPicPr>
          <p:cNvPr id="17" name="Image 15" descr="preencoded.png"/>
          <p:cNvPicPr>
            <a:picLocks noChangeAspect="1"/>
          </p:cNvPicPr>
          <p:nvPr/>
        </p:nvPicPr>
        <p:blipFill>
          <a:blip r:embed="rId16"/>
          <a:stretch>
            <a:fillRect/>
          </a:stretch>
        </p:blipFill>
        <p:spPr>
          <a:xfrm>
            <a:off x="5645944" y="1797248"/>
            <a:ext cx="6260306" cy="4552950"/>
          </a:xfrm>
          <a:prstGeom prst="rect">
            <a:avLst/>
          </a:prstGeom>
        </p:spPr>
      </p:pic>
      <p:pic>
        <p:nvPicPr>
          <p:cNvPr id="18" name="Image 16" descr="preencoded.png"/>
          <p:cNvPicPr>
            <a:picLocks noChangeAspect="1"/>
          </p:cNvPicPr>
          <p:nvPr/>
        </p:nvPicPr>
        <p:blipFill>
          <a:blip r:embed="rId17"/>
          <a:stretch>
            <a:fillRect/>
          </a:stretch>
        </p:blipFill>
        <p:spPr>
          <a:xfrm>
            <a:off x="5836444" y="1987748"/>
            <a:ext cx="381000" cy="381000"/>
          </a:xfrm>
          <a:prstGeom prst="rect">
            <a:avLst/>
          </a:prstGeom>
        </p:spPr>
      </p:pic>
      <p:pic>
        <p:nvPicPr>
          <p:cNvPr id="19" name="Image 17" descr="preencoded.png"/>
          <p:cNvPicPr>
            <a:picLocks noChangeAspect="1"/>
          </p:cNvPicPr>
          <p:nvPr/>
        </p:nvPicPr>
        <p:blipFill>
          <a:blip r:embed="rId18"/>
          <a:stretch>
            <a:fillRect/>
          </a:stretch>
        </p:blipFill>
        <p:spPr>
          <a:xfrm>
            <a:off x="5907881" y="2082998"/>
            <a:ext cx="238125" cy="190500"/>
          </a:xfrm>
          <a:prstGeom prst="rect">
            <a:avLst/>
          </a:prstGeom>
        </p:spPr>
      </p:pic>
      <p:pic>
        <p:nvPicPr>
          <p:cNvPr id="20" name="Image 18" descr="preencoded.png"/>
          <p:cNvPicPr>
            <a:picLocks noChangeAspect="1"/>
          </p:cNvPicPr>
          <p:nvPr/>
        </p:nvPicPr>
        <p:blipFill>
          <a:blip r:embed="rId19"/>
          <a:stretch>
            <a:fillRect/>
          </a:stretch>
        </p:blipFill>
        <p:spPr>
          <a:xfrm>
            <a:off x="5836444" y="2511623"/>
            <a:ext cx="5879306" cy="3086100"/>
          </a:xfrm>
          <a:prstGeom prst="rect">
            <a:avLst/>
          </a:prstGeom>
        </p:spPr>
      </p:pic>
      <p:pic>
        <p:nvPicPr>
          <p:cNvPr id="21" name="Image 19" descr="preencoded.png"/>
          <p:cNvPicPr>
            <a:picLocks noChangeAspect="1"/>
          </p:cNvPicPr>
          <p:nvPr/>
        </p:nvPicPr>
        <p:blipFill>
          <a:blip r:embed="rId20"/>
          <a:stretch>
            <a:fillRect/>
          </a:stretch>
        </p:blipFill>
        <p:spPr>
          <a:xfrm>
            <a:off x="5836444" y="2511623"/>
            <a:ext cx="2026295" cy="514350"/>
          </a:xfrm>
          <a:prstGeom prst="rect">
            <a:avLst/>
          </a:prstGeom>
        </p:spPr>
      </p:pic>
      <p:pic>
        <p:nvPicPr>
          <p:cNvPr id="22" name="Image 20" descr="preencoded.png"/>
          <p:cNvPicPr>
            <a:picLocks noChangeAspect="1"/>
          </p:cNvPicPr>
          <p:nvPr/>
        </p:nvPicPr>
        <p:blipFill>
          <a:blip r:embed="rId21"/>
          <a:stretch>
            <a:fillRect/>
          </a:stretch>
        </p:blipFill>
        <p:spPr>
          <a:xfrm>
            <a:off x="7862739" y="2511623"/>
            <a:ext cx="1633091" cy="514350"/>
          </a:xfrm>
          <a:prstGeom prst="rect">
            <a:avLst/>
          </a:prstGeom>
        </p:spPr>
      </p:pic>
      <p:pic>
        <p:nvPicPr>
          <p:cNvPr id="23" name="Image 21" descr="preencoded.png"/>
          <p:cNvPicPr>
            <a:picLocks noChangeAspect="1"/>
          </p:cNvPicPr>
          <p:nvPr/>
        </p:nvPicPr>
        <p:blipFill>
          <a:blip r:embed="rId22"/>
          <a:stretch>
            <a:fillRect/>
          </a:stretch>
        </p:blipFill>
        <p:spPr>
          <a:xfrm>
            <a:off x="9495830" y="2511623"/>
            <a:ext cx="2219920" cy="514350"/>
          </a:xfrm>
          <a:prstGeom prst="rect">
            <a:avLst/>
          </a:prstGeom>
        </p:spPr>
      </p:pic>
      <p:pic>
        <p:nvPicPr>
          <p:cNvPr id="24" name="Image 22" descr="preencoded.png"/>
          <p:cNvPicPr>
            <a:picLocks noChangeAspect="1"/>
          </p:cNvPicPr>
          <p:nvPr/>
        </p:nvPicPr>
        <p:blipFill>
          <a:blip r:embed="rId23"/>
          <a:stretch>
            <a:fillRect/>
          </a:stretch>
        </p:blipFill>
        <p:spPr>
          <a:xfrm>
            <a:off x="5836444" y="3025973"/>
            <a:ext cx="2026295" cy="514350"/>
          </a:xfrm>
          <a:prstGeom prst="rect">
            <a:avLst/>
          </a:prstGeom>
        </p:spPr>
      </p:pic>
      <p:pic>
        <p:nvPicPr>
          <p:cNvPr id="25" name="Image 23" descr="preencoded.png"/>
          <p:cNvPicPr>
            <a:picLocks noChangeAspect="1"/>
          </p:cNvPicPr>
          <p:nvPr/>
        </p:nvPicPr>
        <p:blipFill>
          <a:blip r:embed="rId24"/>
          <a:stretch>
            <a:fillRect/>
          </a:stretch>
        </p:blipFill>
        <p:spPr>
          <a:xfrm>
            <a:off x="7862739" y="3025973"/>
            <a:ext cx="1633091" cy="514350"/>
          </a:xfrm>
          <a:prstGeom prst="rect">
            <a:avLst/>
          </a:prstGeom>
        </p:spPr>
      </p:pic>
      <p:pic>
        <p:nvPicPr>
          <p:cNvPr id="26" name="Image 24" descr="preencoded.png"/>
          <p:cNvPicPr>
            <a:picLocks noChangeAspect="1"/>
          </p:cNvPicPr>
          <p:nvPr/>
        </p:nvPicPr>
        <p:blipFill>
          <a:blip r:embed="rId25"/>
          <a:stretch>
            <a:fillRect/>
          </a:stretch>
        </p:blipFill>
        <p:spPr>
          <a:xfrm>
            <a:off x="9495830" y="3025973"/>
            <a:ext cx="2219920" cy="514350"/>
          </a:xfrm>
          <a:prstGeom prst="rect">
            <a:avLst/>
          </a:prstGeom>
        </p:spPr>
      </p:pic>
      <p:pic>
        <p:nvPicPr>
          <p:cNvPr id="27" name="Image 25" descr="preencoded.png"/>
          <p:cNvPicPr>
            <a:picLocks noChangeAspect="1"/>
          </p:cNvPicPr>
          <p:nvPr/>
        </p:nvPicPr>
        <p:blipFill>
          <a:blip r:embed="rId26"/>
          <a:stretch>
            <a:fillRect/>
          </a:stretch>
        </p:blipFill>
        <p:spPr>
          <a:xfrm>
            <a:off x="5836444" y="3540323"/>
            <a:ext cx="2026295" cy="514350"/>
          </a:xfrm>
          <a:prstGeom prst="rect">
            <a:avLst/>
          </a:prstGeom>
        </p:spPr>
      </p:pic>
      <p:pic>
        <p:nvPicPr>
          <p:cNvPr id="28" name="Image 26" descr="preencoded.png"/>
          <p:cNvPicPr>
            <a:picLocks noChangeAspect="1"/>
          </p:cNvPicPr>
          <p:nvPr/>
        </p:nvPicPr>
        <p:blipFill>
          <a:blip r:embed="rId27"/>
          <a:stretch>
            <a:fillRect/>
          </a:stretch>
        </p:blipFill>
        <p:spPr>
          <a:xfrm>
            <a:off x="7862739" y="3540323"/>
            <a:ext cx="1633091" cy="514350"/>
          </a:xfrm>
          <a:prstGeom prst="rect">
            <a:avLst/>
          </a:prstGeom>
        </p:spPr>
      </p:pic>
      <p:pic>
        <p:nvPicPr>
          <p:cNvPr id="29" name="Image 27" descr="preencoded.png"/>
          <p:cNvPicPr>
            <a:picLocks noChangeAspect="1"/>
          </p:cNvPicPr>
          <p:nvPr/>
        </p:nvPicPr>
        <p:blipFill>
          <a:blip r:embed="rId28"/>
          <a:stretch>
            <a:fillRect/>
          </a:stretch>
        </p:blipFill>
        <p:spPr>
          <a:xfrm>
            <a:off x="9495830" y="3540323"/>
            <a:ext cx="2219920" cy="514350"/>
          </a:xfrm>
          <a:prstGeom prst="rect">
            <a:avLst/>
          </a:prstGeom>
        </p:spPr>
      </p:pic>
      <p:pic>
        <p:nvPicPr>
          <p:cNvPr id="30" name="Image 28" descr="preencoded.png"/>
          <p:cNvPicPr>
            <a:picLocks noChangeAspect="1"/>
          </p:cNvPicPr>
          <p:nvPr/>
        </p:nvPicPr>
        <p:blipFill>
          <a:blip r:embed="rId29"/>
          <a:stretch>
            <a:fillRect/>
          </a:stretch>
        </p:blipFill>
        <p:spPr>
          <a:xfrm>
            <a:off x="5836444" y="4054673"/>
            <a:ext cx="2026295" cy="514350"/>
          </a:xfrm>
          <a:prstGeom prst="rect">
            <a:avLst/>
          </a:prstGeom>
        </p:spPr>
      </p:pic>
      <p:pic>
        <p:nvPicPr>
          <p:cNvPr id="31" name="Image 29" descr="preencoded.png"/>
          <p:cNvPicPr>
            <a:picLocks noChangeAspect="1"/>
          </p:cNvPicPr>
          <p:nvPr/>
        </p:nvPicPr>
        <p:blipFill>
          <a:blip r:embed="rId30"/>
          <a:stretch>
            <a:fillRect/>
          </a:stretch>
        </p:blipFill>
        <p:spPr>
          <a:xfrm>
            <a:off x="7862739" y="4054673"/>
            <a:ext cx="1633091" cy="514350"/>
          </a:xfrm>
          <a:prstGeom prst="rect">
            <a:avLst/>
          </a:prstGeom>
        </p:spPr>
      </p:pic>
      <p:pic>
        <p:nvPicPr>
          <p:cNvPr id="32" name="Image 30" descr="preencoded.png"/>
          <p:cNvPicPr>
            <a:picLocks noChangeAspect="1"/>
          </p:cNvPicPr>
          <p:nvPr/>
        </p:nvPicPr>
        <p:blipFill>
          <a:blip r:embed="rId31"/>
          <a:stretch>
            <a:fillRect/>
          </a:stretch>
        </p:blipFill>
        <p:spPr>
          <a:xfrm>
            <a:off x="9495830" y="4054673"/>
            <a:ext cx="2219920" cy="514350"/>
          </a:xfrm>
          <a:prstGeom prst="rect">
            <a:avLst/>
          </a:prstGeom>
        </p:spPr>
      </p:pic>
      <p:pic>
        <p:nvPicPr>
          <p:cNvPr id="33" name="Image 31" descr="preencoded.png"/>
          <p:cNvPicPr>
            <a:picLocks noChangeAspect="1"/>
          </p:cNvPicPr>
          <p:nvPr/>
        </p:nvPicPr>
        <p:blipFill>
          <a:blip r:embed="rId26"/>
          <a:stretch>
            <a:fillRect/>
          </a:stretch>
        </p:blipFill>
        <p:spPr>
          <a:xfrm>
            <a:off x="5836444" y="4569023"/>
            <a:ext cx="2026295" cy="514350"/>
          </a:xfrm>
          <a:prstGeom prst="rect">
            <a:avLst/>
          </a:prstGeom>
        </p:spPr>
      </p:pic>
      <p:pic>
        <p:nvPicPr>
          <p:cNvPr id="34" name="Image 32" descr="preencoded.png"/>
          <p:cNvPicPr>
            <a:picLocks noChangeAspect="1"/>
          </p:cNvPicPr>
          <p:nvPr/>
        </p:nvPicPr>
        <p:blipFill>
          <a:blip r:embed="rId27"/>
          <a:stretch>
            <a:fillRect/>
          </a:stretch>
        </p:blipFill>
        <p:spPr>
          <a:xfrm>
            <a:off x="7862739" y="4569023"/>
            <a:ext cx="1633091" cy="514350"/>
          </a:xfrm>
          <a:prstGeom prst="rect">
            <a:avLst/>
          </a:prstGeom>
        </p:spPr>
      </p:pic>
      <p:pic>
        <p:nvPicPr>
          <p:cNvPr id="35" name="Image 33" descr="preencoded.png"/>
          <p:cNvPicPr>
            <a:picLocks noChangeAspect="1"/>
          </p:cNvPicPr>
          <p:nvPr/>
        </p:nvPicPr>
        <p:blipFill>
          <a:blip r:embed="rId28"/>
          <a:stretch>
            <a:fillRect/>
          </a:stretch>
        </p:blipFill>
        <p:spPr>
          <a:xfrm>
            <a:off x="9495830" y="4569023"/>
            <a:ext cx="2219920" cy="514350"/>
          </a:xfrm>
          <a:prstGeom prst="rect">
            <a:avLst/>
          </a:prstGeom>
        </p:spPr>
      </p:pic>
      <p:pic>
        <p:nvPicPr>
          <p:cNvPr id="36" name="Image 34" descr="preencoded.png"/>
          <p:cNvPicPr>
            <a:picLocks noChangeAspect="1"/>
          </p:cNvPicPr>
          <p:nvPr/>
        </p:nvPicPr>
        <p:blipFill>
          <a:blip r:embed="rId32"/>
          <a:stretch>
            <a:fillRect/>
          </a:stretch>
        </p:blipFill>
        <p:spPr>
          <a:xfrm>
            <a:off x="5836444" y="5740598"/>
            <a:ext cx="5879306" cy="419100"/>
          </a:xfrm>
          <a:prstGeom prst="rect">
            <a:avLst/>
          </a:prstGeom>
        </p:spPr>
      </p:pic>
      <p:pic>
        <p:nvPicPr>
          <p:cNvPr id="37" name="Image 35" descr="preencoded.png"/>
          <p:cNvPicPr>
            <a:picLocks noChangeAspect="1"/>
          </p:cNvPicPr>
          <p:nvPr/>
        </p:nvPicPr>
        <p:blipFill>
          <a:blip r:embed="rId33"/>
          <a:stretch>
            <a:fillRect/>
          </a:stretch>
        </p:blipFill>
        <p:spPr>
          <a:xfrm>
            <a:off x="5931694" y="5884366"/>
            <a:ext cx="166688" cy="137220"/>
          </a:xfrm>
          <a:prstGeom prst="rect">
            <a:avLst/>
          </a:prstGeom>
        </p:spPr>
      </p:pic>
      <p:sp>
        <p:nvSpPr>
          <p:cNvPr id="38"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39" name="Text 1"/>
          <p:cNvSpPr/>
          <p:nvPr/>
        </p:nvSpPr>
        <p:spPr>
          <a:xfrm>
            <a:off x="514350" y="514350"/>
            <a:ext cx="85039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AKT Exam Focus: Science and ECG</a:t>
            </a:r>
            <a:endParaRPr lang="en-US" sz="1800" dirty="0"/>
          </a:p>
        </p:txBody>
      </p:sp>
      <p:sp>
        <p:nvSpPr>
          <p:cNvPr id="40" name="Text 2"/>
          <p:cNvSpPr/>
          <p:nvPr/>
        </p:nvSpPr>
        <p:spPr>
          <a:xfrm>
            <a:off x="971550" y="1414463"/>
            <a:ext cx="30861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D69E2E"/>
                </a:solidFill>
              </a:rPr>
              <a:t>BIOMARKER PEAKS</a:t>
            </a:r>
            <a:endParaRPr lang="en-US" sz="1350" dirty="0"/>
          </a:p>
        </p:txBody>
      </p:sp>
      <p:sp>
        <p:nvSpPr>
          <p:cNvPr id="41" name="Text 3"/>
          <p:cNvSpPr/>
          <p:nvPr/>
        </p:nvSpPr>
        <p:spPr>
          <a:xfrm>
            <a:off x="738188" y="1876425"/>
            <a:ext cx="4479131" cy="653504"/>
          </a:xfrm>
          <a:prstGeom prst="rect">
            <a:avLst/>
          </a:prstGeom>
          <a:noFill/>
          <a:ln/>
        </p:spPr>
        <p:txBody>
          <a:bodyPr vert="horz" wrap="square" lIns="0" tIns="0" rIns="0" bIns="0" rtlCol="0" anchor="ctr"/>
          <a:lstStyle/>
          <a:p>
            <a:pPr marL="0" indent="0">
              <a:lnSpc>
                <a:spcPts val="1800"/>
              </a:lnSpc>
              <a:buNone/>
            </a:pPr>
            <a:r>
              <a:rPr lang="en-US" sz="1200" b="1" dirty="0">
                <a:solidFill>
                  <a:srgbClr val="1A202C"/>
                </a:solidFill>
              </a:rPr>
              <a:t>hs-Troponin (I or T)</a:t>
            </a:r>
            <a:r>
              <a:rPr lang="en-US" sz="1200" dirty="0">
                <a:solidFill>
                  <a:srgbClr val="2D3748"/>
                </a:solidFill>
              </a:rPr>
              <a:t> is the gold standard; it typically rises in 3–6h and </a:t>
            </a:r>
            <a:r>
              <a:rPr lang="en-US" sz="1200" b="1" dirty="0">
                <a:solidFill>
                  <a:srgbClr val="1A202C"/>
                </a:solidFill>
              </a:rPr>
              <a:t>peaks at 12–24h</a:t>
            </a:r>
            <a:r>
              <a:rPr lang="en-US" sz="1200" dirty="0">
                <a:solidFill>
                  <a:srgbClr val="2D3748"/>
                </a:solidFill>
              </a:rPr>
              <a:t>.</a:t>
            </a:r>
            <a:endParaRPr lang="en-US" sz="1200" dirty="0"/>
          </a:p>
        </p:txBody>
      </p:sp>
      <p:sp>
        <p:nvSpPr>
          <p:cNvPr id="42" name="Text 4"/>
          <p:cNvSpPr/>
          <p:nvPr/>
        </p:nvSpPr>
        <p:spPr>
          <a:xfrm>
            <a:off x="738188" y="2644229"/>
            <a:ext cx="4479131" cy="765423"/>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Troponin levels remain elevated for </a:t>
            </a:r>
            <a:r>
              <a:rPr lang="en-US" sz="1200" b="1" dirty="0">
                <a:solidFill>
                  <a:srgbClr val="1A202C"/>
                </a:solidFill>
              </a:rPr>
              <a:t>7–14 days</a:t>
            </a:r>
            <a:r>
              <a:rPr lang="en-US" sz="1200" dirty="0">
                <a:solidFill>
                  <a:srgbClr val="2D3748"/>
                </a:solidFill>
              </a:rPr>
              <a:t>, making it useful for detecting slightly older infarcts.</a:t>
            </a:r>
            <a:endParaRPr lang="en-US" sz="1200" dirty="0"/>
          </a:p>
        </p:txBody>
      </p:sp>
      <p:sp>
        <p:nvSpPr>
          <p:cNvPr id="43" name="Text 5"/>
          <p:cNvSpPr/>
          <p:nvPr/>
        </p:nvSpPr>
        <p:spPr>
          <a:xfrm>
            <a:off x="738188" y="3523952"/>
            <a:ext cx="4479131" cy="7048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CK-MB peaks at 12–24h but </a:t>
            </a:r>
            <a:r>
              <a:rPr lang="en-US" sz="1200" b="1" dirty="0">
                <a:solidFill>
                  <a:srgbClr val="1A202C"/>
                </a:solidFill>
              </a:rPr>
              <a:t>returns to normal in 2–3 days</a:t>
            </a:r>
            <a:r>
              <a:rPr lang="en-US" sz="1200" dirty="0">
                <a:solidFill>
                  <a:srgbClr val="2D3748"/>
                </a:solidFill>
              </a:rPr>
              <a:t> (useful for detecting re-infarction).</a:t>
            </a:r>
            <a:endParaRPr lang="en-US" sz="1200" dirty="0"/>
          </a:p>
        </p:txBody>
      </p:sp>
      <p:sp>
        <p:nvSpPr>
          <p:cNvPr id="44" name="Text 6"/>
          <p:cNvSpPr/>
          <p:nvPr/>
        </p:nvSpPr>
        <p:spPr>
          <a:xfrm>
            <a:off x="971550" y="4976515"/>
            <a:ext cx="41148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D69E2E"/>
                </a:solidFill>
              </a:rPr>
              <a:t>PATHOLOGICAL Q WAVES</a:t>
            </a:r>
            <a:endParaRPr lang="en-US" sz="1350" dirty="0"/>
          </a:p>
        </p:txBody>
      </p:sp>
      <p:sp>
        <p:nvSpPr>
          <p:cNvPr id="45" name="Text 7"/>
          <p:cNvSpPr/>
          <p:nvPr/>
        </p:nvSpPr>
        <p:spPr>
          <a:xfrm>
            <a:off x="738188" y="5438477"/>
            <a:ext cx="11453813" cy="273397"/>
          </a:xfrm>
          <a:prstGeom prst="rect">
            <a:avLst/>
          </a:prstGeom>
          <a:noFill/>
          <a:ln/>
        </p:spPr>
        <p:txBody>
          <a:bodyPr vert="horz" wrap="square" lIns="0" tIns="0" rIns="0" bIns="0" rtlCol="0" anchor="ctr"/>
          <a:lstStyle/>
          <a:p>
            <a:pPr marL="0" indent="0">
              <a:lnSpc>
                <a:spcPts val="1800"/>
              </a:lnSpc>
              <a:buNone/>
            </a:pPr>
            <a:r>
              <a:rPr lang="en-US" sz="1200" b="1" dirty="0">
                <a:solidFill>
                  <a:srgbClr val="1A202C"/>
                </a:solidFill>
              </a:rPr>
              <a:t>Duration:</a:t>
            </a:r>
            <a:r>
              <a:rPr lang="en-US" sz="1200" dirty="0">
                <a:solidFill>
                  <a:srgbClr val="2D3748"/>
                </a:solidFill>
              </a:rPr>
              <a:t> Must be ≥0.04 seconds (one small square) in duration.</a:t>
            </a:r>
            <a:endParaRPr lang="en-US" sz="1200" dirty="0"/>
          </a:p>
        </p:txBody>
      </p:sp>
      <p:sp>
        <p:nvSpPr>
          <p:cNvPr id="46" name="Text 8"/>
          <p:cNvSpPr/>
          <p:nvPr/>
        </p:nvSpPr>
        <p:spPr>
          <a:xfrm>
            <a:off x="738188" y="5826175"/>
            <a:ext cx="11453813" cy="273397"/>
          </a:xfrm>
          <a:prstGeom prst="rect">
            <a:avLst/>
          </a:prstGeom>
          <a:noFill/>
          <a:ln/>
        </p:spPr>
        <p:txBody>
          <a:bodyPr vert="horz" wrap="square" lIns="0" tIns="0" rIns="0" bIns="0" rtlCol="0" anchor="ctr"/>
          <a:lstStyle/>
          <a:p>
            <a:pPr marL="0" indent="0">
              <a:lnSpc>
                <a:spcPts val="1800"/>
              </a:lnSpc>
              <a:buNone/>
            </a:pPr>
            <a:r>
              <a:rPr lang="en-US" sz="1200" b="1" dirty="0">
                <a:solidFill>
                  <a:srgbClr val="1A202C"/>
                </a:solidFill>
              </a:rPr>
              <a:t>Amplitude:</a:t>
            </a:r>
            <a:r>
              <a:rPr lang="en-US" sz="1200" dirty="0">
                <a:solidFill>
                  <a:srgbClr val="2D3748"/>
                </a:solidFill>
              </a:rPr>
              <a:t> Must be ≥25% of the height of the total QRS complex.</a:t>
            </a:r>
            <a:endParaRPr lang="en-US" sz="1200" dirty="0"/>
          </a:p>
        </p:txBody>
      </p:sp>
      <p:sp>
        <p:nvSpPr>
          <p:cNvPr id="47" name="Text 9"/>
          <p:cNvSpPr/>
          <p:nvPr/>
        </p:nvSpPr>
        <p:spPr>
          <a:xfrm>
            <a:off x="738188" y="6213872"/>
            <a:ext cx="4479131" cy="60960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Signifies </a:t>
            </a:r>
            <a:r>
              <a:rPr lang="en-US" sz="1200" b="1" dirty="0">
                <a:solidFill>
                  <a:srgbClr val="1A202C"/>
                </a:solidFill>
              </a:rPr>
              <a:t>permanent transmural scarring</a:t>
            </a:r>
            <a:r>
              <a:rPr lang="en-US" sz="1200" dirty="0">
                <a:solidFill>
                  <a:srgbClr val="2D3748"/>
                </a:solidFill>
              </a:rPr>
              <a:t> and established myocardial infarction.</a:t>
            </a:r>
            <a:endParaRPr lang="en-US" sz="1200" dirty="0"/>
          </a:p>
        </p:txBody>
      </p:sp>
      <p:sp>
        <p:nvSpPr>
          <p:cNvPr id="48" name="Text 10"/>
          <p:cNvSpPr/>
          <p:nvPr/>
        </p:nvSpPr>
        <p:spPr>
          <a:xfrm>
            <a:off x="6331744" y="2049661"/>
            <a:ext cx="45262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005EB8"/>
                </a:solidFill>
              </a:rPr>
              <a:t>CORONARY LEAD MAPPINGS</a:t>
            </a:r>
            <a:endParaRPr lang="en-US" sz="1350" dirty="0"/>
          </a:p>
        </p:txBody>
      </p:sp>
      <p:sp>
        <p:nvSpPr>
          <p:cNvPr id="49" name="Text 11"/>
          <p:cNvSpPr/>
          <p:nvPr/>
        </p:nvSpPr>
        <p:spPr>
          <a:xfrm>
            <a:off x="5979319" y="2511623"/>
            <a:ext cx="1740545"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Territory</a:t>
            </a:r>
            <a:endParaRPr lang="en-US" sz="1200" dirty="0"/>
          </a:p>
        </p:txBody>
      </p:sp>
      <p:sp>
        <p:nvSpPr>
          <p:cNvPr id="50" name="Text 12"/>
          <p:cNvSpPr/>
          <p:nvPr/>
        </p:nvSpPr>
        <p:spPr>
          <a:xfrm>
            <a:off x="8005614" y="2511623"/>
            <a:ext cx="1347341"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Artery</a:t>
            </a:r>
            <a:endParaRPr lang="en-US" sz="1200" dirty="0"/>
          </a:p>
        </p:txBody>
      </p:sp>
      <p:sp>
        <p:nvSpPr>
          <p:cNvPr id="51" name="Text 13"/>
          <p:cNvSpPr/>
          <p:nvPr/>
        </p:nvSpPr>
        <p:spPr>
          <a:xfrm>
            <a:off x="9638705" y="2511623"/>
            <a:ext cx="1934170"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ECG Leads</a:t>
            </a:r>
            <a:endParaRPr lang="en-US" sz="1200" dirty="0"/>
          </a:p>
        </p:txBody>
      </p:sp>
      <p:sp>
        <p:nvSpPr>
          <p:cNvPr id="52" name="Text 14"/>
          <p:cNvSpPr/>
          <p:nvPr/>
        </p:nvSpPr>
        <p:spPr>
          <a:xfrm>
            <a:off x="5979319" y="3025973"/>
            <a:ext cx="2042171" cy="51435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Anterior Wall</a:t>
            </a:r>
            <a:endParaRPr lang="en-US" sz="1200" dirty="0"/>
          </a:p>
        </p:txBody>
      </p:sp>
      <p:sp>
        <p:nvSpPr>
          <p:cNvPr id="53" name="Text 15"/>
          <p:cNvSpPr/>
          <p:nvPr/>
        </p:nvSpPr>
        <p:spPr>
          <a:xfrm>
            <a:off x="8005614" y="3025973"/>
            <a:ext cx="1347341" cy="5143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LAD</a:t>
            </a:r>
            <a:endParaRPr lang="en-US" sz="1200" dirty="0"/>
          </a:p>
        </p:txBody>
      </p:sp>
      <p:sp>
        <p:nvSpPr>
          <p:cNvPr id="54" name="Text 16"/>
          <p:cNvSpPr/>
          <p:nvPr/>
        </p:nvSpPr>
        <p:spPr>
          <a:xfrm>
            <a:off x="9714905" y="3168848"/>
            <a:ext cx="734636"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highlight>
                  <a:srgbClr val="EBF8FF"/>
                </a:highlight>
              </a:rPr>
              <a:t>V1–V4</a:t>
            </a:r>
            <a:endParaRPr lang="en-US" sz="1050" dirty="0"/>
          </a:p>
        </p:txBody>
      </p:sp>
      <p:sp>
        <p:nvSpPr>
          <p:cNvPr id="55" name="Text 17"/>
          <p:cNvSpPr/>
          <p:nvPr/>
        </p:nvSpPr>
        <p:spPr>
          <a:xfrm>
            <a:off x="5979319" y="3540323"/>
            <a:ext cx="1885081" cy="51435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Lateral Wall</a:t>
            </a:r>
            <a:endParaRPr lang="en-US" sz="1200" dirty="0"/>
          </a:p>
        </p:txBody>
      </p:sp>
      <p:sp>
        <p:nvSpPr>
          <p:cNvPr id="56" name="Text 18"/>
          <p:cNvSpPr/>
          <p:nvPr/>
        </p:nvSpPr>
        <p:spPr>
          <a:xfrm>
            <a:off x="8005614" y="3540323"/>
            <a:ext cx="1347341" cy="5143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LCx</a:t>
            </a:r>
            <a:endParaRPr lang="en-US" sz="1200" dirty="0"/>
          </a:p>
        </p:txBody>
      </p:sp>
      <p:sp>
        <p:nvSpPr>
          <p:cNvPr id="57" name="Text 19"/>
          <p:cNvSpPr/>
          <p:nvPr/>
        </p:nvSpPr>
        <p:spPr>
          <a:xfrm>
            <a:off x="9714905" y="3683198"/>
            <a:ext cx="2001388"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highlight>
                  <a:srgbClr val="EBF8FF"/>
                </a:highlight>
              </a:rPr>
              <a:t>I, aVL, V5–V6</a:t>
            </a:r>
            <a:endParaRPr lang="en-US" sz="1050" dirty="0"/>
          </a:p>
        </p:txBody>
      </p:sp>
      <p:sp>
        <p:nvSpPr>
          <p:cNvPr id="58" name="Text 20"/>
          <p:cNvSpPr/>
          <p:nvPr/>
        </p:nvSpPr>
        <p:spPr>
          <a:xfrm>
            <a:off x="5979319" y="4054673"/>
            <a:ext cx="2042171" cy="51435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Inferior Wall</a:t>
            </a:r>
            <a:endParaRPr lang="en-US" sz="1200" dirty="0"/>
          </a:p>
        </p:txBody>
      </p:sp>
      <p:sp>
        <p:nvSpPr>
          <p:cNvPr id="59" name="Text 21"/>
          <p:cNvSpPr/>
          <p:nvPr/>
        </p:nvSpPr>
        <p:spPr>
          <a:xfrm>
            <a:off x="8005614" y="4054673"/>
            <a:ext cx="1347341" cy="5143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RCA</a:t>
            </a:r>
            <a:endParaRPr lang="en-US" sz="1200" dirty="0"/>
          </a:p>
        </p:txBody>
      </p:sp>
      <p:sp>
        <p:nvSpPr>
          <p:cNvPr id="60" name="Text 22"/>
          <p:cNvSpPr/>
          <p:nvPr/>
        </p:nvSpPr>
        <p:spPr>
          <a:xfrm>
            <a:off x="9714905" y="4197548"/>
            <a:ext cx="1657993"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highlight>
                  <a:srgbClr val="EBF8FF"/>
                </a:highlight>
              </a:rPr>
              <a:t>II, III, aVF</a:t>
            </a:r>
            <a:endParaRPr lang="en-US" sz="1050" dirty="0"/>
          </a:p>
        </p:txBody>
      </p:sp>
      <p:sp>
        <p:nvSpPr>
          <p:cNvPr id="61" name="Text 23"/>
          <p:cNvSpPr/>
          <p:nvPr/>
        </p:nvSpPr>
        <p:spPr>
          <a:xfrm>
            <a:off x="5979319" y="4569023"/>
            <a:ext cx="2199261" cy="51435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Posterior Wall</a:t>
            </a:r>
            <a:endParaRPr lang="en-US" sz="1200" dirty="0"/>
          </a:p>
        </p:txBody>
      </p:sp>
      <p:sp>
        <p:nvSpPr>
          <p:cNvPr id="62" name="Text 24"/>
          <p:cNvSpPr/>
          <p:nvPr/>
        </p:nvSpPr>
        <p:spPr>
          <a:xfrm>
            <a:off x="8005614" y="4569023"/>
            <a:ext cx="1508806" cy="5143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RCA or LCx</a:t>
            </a:r>
            <a:endParaRPr lang="en-US" sz="1200" dirty="0"/>
          </a:p>
        </p:txBody>
      </p:sp>
      <p:sp>
        <p:nvSpPr>
          <p:cNvPr id="63" name="Text 25"/>
          <p:cNvSpPr/>
          <p:nvPr/>
        </p:nvSpPr>
        <p:spPr>
          <a:xfrm>
            <a:off x="9714905" y="4711898"/>
            <a:ext cx="2001388"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highlight>
                  <a:srgbClr val="EBF8FF"/>
                </a:highlight>
              </a:rPr>
              <a:t>ST Dep. V1–V2</a:t>
            </a:r>
            <a:endParaRPr lang="en-US" sz="1050" dirty="0"/>
          </a:p>
        </p:txBody>
      </p:sp>
      <p:sp>
        <p:nvSpPr>
          <p:cNvPr id="64" name="Text 26"/>
          <p:cNvSpPr/>
          <p:nvPr/>
        </p:nvSpPr>
        <p:spPr>
          <a:xfrm>
            <a:off x="5979319" y="5083373"/>
            <a:ext cx="2356351" cy="514350"/>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Right Ventricle</a:t>
            </a:r>
            <a:endParaRPr lang="en-US" sz="1200" dirty="0"/>
          </a:p>
        </p:txBody>
      </p:sp>
      <p:sp>
        <p:nvSpPr>
          <p:cNvPr id="65" name="Text 27"/>
          <p:cNvSpPr/>
          <p:nvPr/>
        </p:nvSpPr>
        <p:spPr>
          <a:xfrm>
            <a:off x="8005614" y="5083373"/>
            <a:ext cx="1347341" cy="514350"/>
          </a:xfrm>
          <a:prstGeom prst="rect">
            <a:avLst/>
          </a:prstGeom>
          <a:noFill/>
          <a:ln/>
        </p:spPr>
        <p:txBody>
          <a:bodyPr vert="horz" wrap="square" lIns="0" tIns="0" rIns="0" bIns="0" rtlCol="0" anchor="ctr"/>
          <a:lstStyle/>
          <a:p>
            <a:pPr marL="0" indent="0">
              <a:lnSpc>
                <a:spcPts val="1800"/>
              </a:lnSpc>
              <a:buNone/>
            </a:pPr>
            <a:r>
              <a:rPr lang="en-US" sz="1200" dirty="0">
                <a:solidFill>
                  <a:srgbClr val="2D3748"/>
                </a:solidFill>
              </a:rPr>
              <a:t>RCA</a:t>
            </a:r>
            <a:endParaRPr lang="en-US" sz="1200" dirty="0"/>
          </a:p>
        </p:txBody>
      </p:sp>
      <p:sp>
        <p:nvSpPr>
          <p:cNvPr id="66" name="Text 28"/>
          <p:cNvSpPr/>
          <p:nvPr/>
        </p:nvSpPr>
        <p:spPr>
          <a:xfrm>
            <a:off x="9714905" y="5226248"/>
            <a:ext cx="359414"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highlight>
                  <a:srgbClr val="EBF8FF"/>
                </a:highlight>
              </a:rPr>
              <a:t>V4R</a:t>
            </a:r>
            <a:endParaRPr lang="en-US" sz="1050" dirty="0"/>
          </a:p>
        </p:txBody>
      </p:sp>
      <p:sp>
        <p:nvSpPr>
          <p:cNvPr id="67" name="Text 29"/>
          <p:cNvSpPr/>
          <p:nvPr/>
        </p:nvSpPr>
        <p:spPr>
          <a:xfrm>
            <a:off x="6146006" y="5864423"/>
            <a:ext cx="6045994" cy="152400"/>
          </a:xfrm>
          <a:prstGeom prst="rect">
            <a:avLst/>
          </a:prstGeom>
          <a:noFill/>
          <a:ln/>
        </p:spPr>
        <p:txBody>
          <a:bodyPr vert="horz" wrap="square" lIns="0" tIns="0" rIns="0" bIns="0" rtlCol="0" anchor="ctr"/>
          <a:lstStyle/>
          <a:p>
            <a:pPr marL="0" indent="0">
              <a:lnSpc>
                <a:spcPts val="1575"/>
              </a:lnSpc>
              <a:buNone/>
            </a:pPr>
            <a:r>
              <a:rPr lang="en-US" sz="1050" b="1" dirty="0">
                <a:solidFill>
                  <a:srgbClr val="92400E"/>
                </a:solidFill>
              </a:rPr>
              <a:t> AKT PEARL: New LBBB in the context of chest pain is a STEMI equivalent.</a:t>
            </a:r>
            <a:endParaRPr lang="en-US" sz="10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52400"/>
            <a:ext cx="11620500" cy="733425"/>
          </a:xfrm>
          <a:prstGeom prst="rect">
            <a:avLst/>
          </a:prstGeom>
        </p:spPr>
      </p:pic>
      <p:pic>
        <p:nvPicPr>
          <p:cNvPr id="5" name="Image 3" descr="preencoded.png"/>
          <p:cNvPicPr>
            <a:picLocks noChangeAspect="1"/>
          </p:cNvPicPr>
          <p:nvPr/>
        </p:nvPicPr>
        <p:blipFill>
          <a:blip r:embed="rId5"/>
          <a:stretch>
            <a:fillRect/>
          </a:stretch>
        </p:blipFill>
        <p:spPr>
          <a:xfrm>
            <a:off x="285750" y="1038225"/>
            <a:ext cx="5143500" cy="2700338"/>
          </a:xfrm>
          <a:prstGeom prst="rect">
            <a:avLst/>
          </a:prstGeom>
        </p:spPr>
      </p:pic>
      <p:pic>
        <p:nvPicPr>
          <p:cNvPr id="6" name="Image 4" descr="preencoded.png"/>
          <p:cNvPicPr>
            <a:picLocks noChangeAspect="1"/>
          </p:cNvPicPr>
          <p:nvPr/>
        </p:nvPicPr>
        <p:blipFill>
          <a:blip r:embed="rId6"/>
          <a:stretch>
            <a:fillRect/>
          </a:stretch>
        </p:blipFill>
        <p:spPr>
          <a:xfrm>
            <a:off x="476250" y="1228725"/>
            <a:ext cx="4762500" cy="352425"/>
          </a:xfrm>
          <a:prstGeom prst="rect">
            <a:avLst/>
          </a:prstGeom>
        </p:spPr>
      </p:pic>
      <p:pic>
        <p:nvPicPr>
          <p:cNvPr id="7" name="Image 5" descr="preencoded.png"/>
          <p:cNvPicPr>
            <a:picLocks noChangeAspect="1"/>
          </p:cNvPicPr>
          <p:nvPr/>
        </p:nvPicPr>
        <p:blipFill>
          <a:blip r:embed="rId7"/>
          <a:stretch>
            <a:fillRect/>
          </a:stretch>
        </p:blipFill>
        <p:spPr>
          <a:xfrm>
            <a:off x="476250" y="1262063"/>
            <a:ext cx="238125" cy="190500"/>
          </a:xfrm>
          <a:prstGeom prst="rect">
            <a:avLst/>
          </a:prstGeom>
        </p:spPr>
      </p:pic>
      <p:pic>
        <p:nvPicPr>
          <p:cNvPr id="8" name="Image 6" descr="preencoded.png"/>
          <p:cNvPicPr>
            <a:picLocks noChangeAspect="1"/>
          </p:cNvPicPr>
          <p:nvPr/>
        </p:nvPicPr>
        <p:blipFill>
          <a:blip r:embed="rId8"/>
          <a:stretch>
            <a:fillRect/>
          </a:stretch>
        </p:blipFill>
        <p:spPr>
          <a:xfrm>
            <a:off x="476250" y="1762125"/>
            <a:ext cx="142875" cy="114300"/>
          </a:xfrm>
          <a:prstGeom prst="rect">
            <a:avLst/>
          </a:prstGeom>
        </p:spPr>
      </p:pic>
      <p:pic>
        <p:nvPicPr>
          <p:cNvPr id="9" name="Image 7" descr="preencoded.png"/>
          <p:cNvPicPr>
            <a:picLocks noChangeAspect="1"/>
          </p:cNvPicPr>
          <p:nvPr/>
        </p:nvPicPr>
        <p:blipFill>
          <a:blip r:embed="rId9"/>
          <a:stretch>
            <a:fillRect/>
          </a:stretch>
        </p:blipFill>
        <p:spPr>
          <a:xfrm>
            <a:off x="476250" y="2057400"/>
            <a:ext cx="142875" cy="114300"/>
          </a:xfrm>
          <a:prstGeom prst="rect">
            <a:avLst/>
          </a:prstGeom>
        </p:spPr>
      </p:pic>
      <p:pic>
        <p:nvPicPr>
          <p:cNvPr id="10" name="Image 8" descr="preencoded.png"/>
          <p:cNvPicPr>
            <a:picLocks noChangeAspect="1"/>
          </p:cNvPicPr>
          <p:nvPr/>
        </p:nvPicPr>
        <p:blipFill>
          <a:blip r:embed="rId10"/>
          <a:stretch>
            <a:fillRect/>
          </a:stretch>
        </p:blipFill>
        <p:spPr>
          <a:xfrm>
            <a:off x="476250" y="2352675"/>
            <a:ext cx="142875" cy="114300"/>
          </a:xfrm>
          <a:prstGeom prst="rect">
            <a:avLst/>
          </a:prstGeom>
        </p:spPr>
      </p:pic>
      <p:pic>
        <p:nvPicPr>
          <p:cNvPr id="11" name="Image 9" descr="preencoded.png"/>
          <p:cNvPicPr>
            <a:picLocks noChangeAspect="1"/>
          </p:cNvPicPr>
          <p:nvPr/>
        </p:nvPicPr>
        <p:blipFill>
          <a:blip r:embed="rId11"/>
          <a:stretch>
            <a:fillRect/>
          </a:stretch>
        </p:blipFill>
        <p:spPr>
          <a:xfrm>
            <a:off x="476250" y="2647950"/>
            <a:ext cx="142875" cy="114300"/>
          </a:xfrm>
          <a:prstGeom prst="rect">
            <a:avLst/>
          </a:prstGeom>
        </p:spPr>
      </p:pic>
      <p:pic>
        <p:nvPicPr>
          <p:cNvPr id="12" name="Image 10" descr="preencoded.png"/>
          <p:cNvPicPr>
            <a:picLocks noChangeAspect="1"/>
          </p:cNvPicPr>
          <p:nvPr/>
        </p:nvPicPr>
        <p:blipFill>
          <a:blip r:embed="rId12"/>
          <a:stretch>
            <a:fillRect/>
          </a:stretch>
        </p:blipFill>
        <p:spPr>
          <a:xfrm>
            <a:off x="285750" y="3929063"/>
            <a:ext cx="5143500" cy="2700338"/>
          </a:xfrm>
          <a:prstGeom prst="rect">
            <a:avLst/>
          </a:prstGeom>
        </p:spPr>
      </p:pic>
      <p:pic>
        <p:nvPicPr>
          <p:cNvPr id="13" name="Image 11" descr="preencoded.png"/>
          <p:cNvPicPr>
            <a:picLocks noChangeAspect="1"/>
          </p:cNvPicPr>
          <p:nvPr/>
        </p:nvPicPr>
        <p:blipFill>
          <a:blip r:embed="rId13"/>
          <a:stretch>
            <a:fillRect/>
          </a:stretch>
        </p:blipFill>
        <p:spPr>
          <a:xfrm>
            <a:off x="476250" y="4119562"/>
            <a:ext cx="4762500" cy="352425"/>
          </a:xfrm>
          <a:prstGeom prst="rect">
            <a:avLst/>
          </a:prstGeom>
        </p:spPr>
      </p:pic>
      <p:pic>
        <p:nvPicPr>
          <p:cNvPr id="14" name="Image 12" descr="preencoded.png"/>
          <p:cNvPicPr>
            <a:picLocks noChangeAspect="1"/>
          </p:cNvPicPr>
          <p:nvPr/>
        </p:nvPicPr>
        <p:blipFill>
          <a:blip r:embed="rId14"/>
          <a:stretch>
            <a:fillRect/>
          </a:stretch>
        </p:blipFill>
        <p:spPr>
          <a:xfrm>
            <a:off x="476250" y="4152900"/>
            <a:ext cx="238125" cy="190500"/>
          </a:xfrm>
          <a:prstGeom prst="rect">
            <a:avLst/>
          </a:prstGeom>
        </p:spPr>
      </p:pic>
      <p:pic>
        <p:nvPicPr>
          <p:cNvPr id="15" name="Image 13" descr="preencoded.png"/>
          <p:cNvPicPr>
            <a:picLocks noChangeAspect="1"/>
          </p:cNvPicPr>
          <p:nvPr/>
        </p:nvPicPr>
        <p:blipFill>
          <a:blip r:embed="rId15"/>
          <a:stretch>
            <a:fillRect/>
          </a:stretch>
        </p:blipFill>
        <p:spPr>
          <a:xfrm>
            <a:off x="476250" y="4652963"/>
            <a:ext cx="142875" cy="114300"/>
          </a:xfrm>
          <a:prstGeom prst="rect">
            <a:avLst/>
          </a:prstGeom>
        </p:spPr>
      </p:pic>
      <p:pic>
        <p:nvPicPr>
          <p:cNvPr id="16" name="Image 14" descr="preencoded.png"/>
          <p:cNvPicPr>
            <a:picLocks noChangeAspect="1"/>
          </p:cNvPicPr>
          <p:nvPr/>
        </p:nvPicPr>
        <p:blipFill>
          <a:blip r:embed="rId16"/>
          <a:stretch>
            <a:fillRect/>
          </a:stretch>
        </p:blipFill>
        <p:spPr>
          <a:xfrm>
            <a:off x="476250" y="4948238"/>
            <a:ext cx="142875" cy="114300"/>
          </a:xfrm>
          <a:prstGeom prst="rect">
            <a:avLst/>
          </a:prstGeom>
        </p:spPr>
      </p:pic>
      <p:pic>
        <p:nvPicPr>
          <p:cNvPr id="17" name="Image 15" descr="preencoded.png"/>
          <p:cNvPicPr>
            <a:picLocks noChangeAspect="1"/>
          </p:cNvPicPr>
          <p:nvPr/>
        </p:nvPicPr>
        <p:blipFill>
          <a:blip r:embed="rId17"/>
          <a:stretch>
            <a:fillRect/>
          </a:stretch>
        </p:blipFill>
        <p:spPr>
          <a:xfrm>
            <a:off x="476250" y="5243513"/>
            <a:ext cx="142875" cy="114300"/>
          </a:xfrm>
          <a:prstGeom prst="rect">
            <a:avLst/>
          </a:prstGeom>
        </p:spPr>
      </p:pic>
      <p:pic>
        <p:nvPicPr>
          <p:cNvPr id="18" name="Image 16" descr="preencoded.png"/>
          <p:cNvPicPr>
            <a:picLocks noChangeAspect="1"/>
          </p:cNvPicPr>
          <p:nvPr/>
        </p:nvPicPr>
        <p:blipFill>
          <a:blip r:embed="rId18"/>
          <a:stretch>
            <a:fillRect/>
          </a:stretch>
        </p:blipFill>
        <p:spPr>
          <a:xfrm>
            <a:off x="5619750" y="1038225"/>
            <a:ext cx="6286500" cy="2719388"/>
          </a:xfrm>
          <a:prstGeom prst="rect">
            <a:avLst/>
          </a:prstGeom>
        </p:spPr>
      </p:pic>
      <p:pic>
        <p:nvPicPr>
          <p:cNvPr id="19" name="Image 17" descr="preencoded.png"/>
          <p:cNvPicPr>
            <a:picLocks noChangeAspect="1"/>
          </p:cNvPicPr>
          <p:nvPr/>
        </p:nvPicPr>
        <p:blipFill>
          <a:blip r:embed="rId19"/>
          <a:stretch>
            <a:fillRect/>
          </a:stretch>
        </p:blipFill>
        <p:spPr>
          <a:xfrm>
            <a:off x="5810250" y="1228725"/>
            <a:ext cx="5905500" cy="352425"/>
          </a:xfrm>
          <a:prstGeom prst="rect">
            <a:avLst/>
          </a:prstGeom>
        </p:spPr>
      </p:pic>
      <p:pic>
        <p:nvPicPr>
          <p:cNvPr id="20" name="Image 18" descr="preencoded.png"/>
          <p:cNvPicPr>
            <a:picLocks noChangeAspect="1"/>
          </p:cNvPicPr>
          <p:nvPr/>
        </p:nvPicPr>
        <p:blipFill>
          <a:blip r:embed="rId20"/>
          <a:stretch>
            <a:fillRect/>
          </a:stretch>
        </p:blipFill>
        <p:spPr>
          <a:xfrm>
            <a:off x="5810250" y="1262063"/>
            <a:ext cx="238125" cy="190500"/>
          </a:xfrm>
          <a:prstGeom prst="rect">
            <a:avLst/>
          </a:prstGeom>
        </p:spPr>
      </p:pic>
      <p:pic>
        <p:nvPicPr>
          <p:cNvPr id="21" name="Image 19" descr="preencoded.png"/>
          <p:cNvPicPr>
            <a:picLocks noChangeAspect="1"/>
          </p:cNvPicPr>
          <p:nvPr/>
        </p:nvPicPr>
        <p:blipFill>
          <a:blip r:embed="rId21"/>
          <a:stretch>
            <a:fillRect/>
          </a:stretch>
        </p:blipFill>
        <p:spPr>
          <a:xfrm>
            <a:off x="5810250" y="1724025"/>
            <a:ext cx="2914650" cy="300038"/>
          </a:xfrm>
          <a:prstGeom prst="rect">
            <a:avLst/>
          </a:prstGeom>
        </p:spPr>
      </p:pic>
      <p:pic>
        <p:nvPicPr>
          <p:cNvPr id="22" name="Image 20" descr="preencoded.png"/>
          <p:cNvPicPr>
            <a:picLocks noChangeAspect="1"/>
          </p:cNvPicPr>
          <p:nvPr/>
        </p:nvPicPr>
        <p:blipFill>
          <a:blip r:embed="rId22"/>
          <a:stretch>
            <a:fillRect/>
          </a:stretch>
        </p:blipFill>
        <p:spPr>
          <a:xfrm>
            <a:off x="5886450" y="1812131"/>
            <a:ext cx="154781" cy="123825"/>
          </a:xfrm>
          <a:prstGeom prst="rect">
            <a:avLst/>
          </a:prstGeom>
        </p:spPr>
      </p:pic>
      <p:pic>
        <p:nvPicPr>
          <p:cNvPr id="23" name="Image 21" descr="preencoded.png"/>
          <p:cNvPicPr>
            <a:picLocks noChangeAspect="1"/>
          </p:cNvPicPr>
          <p:nvPr/>
        </p:nvPicPr>
        <p:blipFill>
          <a:blip r:embed="rId21"/>
          <a:stretch>
            <a:fillRect/>
          </a:stretch>
        </p:blipFill>
        <p:spPr>
          <a:xfrm>
            <a:off x="8801100" y="1724025"/>
            <a:ext cx="2914650" cy="300038"/>
          </a:xfrm>
          <a:prstGeom prst="rect">
            <a:avLst/>
          </a:prstGeom>
        </p:spPr>
      </p:pic>
      <p:pic>
        <p:nvPicPr>
          <p:cNvPr id="24" name="Image 22" descr="preencoded.png"/>
          <p:cNvPicPr>
            <a:picLocks noChangeAspect="1"/>
          </p:cNvPicPr>
          <p:nvPr/>
        </p:nvPicPr>
        <p:blipFill>
          <a:blip r:embed="rId23"/>
          <a:stretch>
            <a:fillRect/>
          </a:stretch>
        </p:blipFill>
        <p:spPr>
          <a:xfrm>
            <a:off x="8877300" y="1812131"/>
            <a:ext cx="154781" cy="123825"/>
          </a:xfrm>
          <a:prstGeom prst="rect">
            <a:avLst/>
          </a:prstGeom>
        </p:spPr>
      </p:pic>
      <p:pic>
        <p:nvPicPr>
          <p:cNvPr id="25" name="Image 23" descr="preencoded.png"/>
          <p:cNvPicPr>
            <a:picLocks noChangeAspect="1"/>
          </p:cNvPicPr>
          <p:nvPr/>
        </p:nvPicPr>
        <p:blipFill>
          <a:blip r:embed="rId24"/>
          <a:stretch>
            <a:fillRect/>
          </a:stretch>
        </p:blipFill>
        <p:spPr>
          <a:xfrm>
            <a:off x="5810250" y="2081212"/>
            <a:ext cx="2914650" cy="300038"/>
          </a:xfrm>
          <a:prstGeom prst="rect">
            <a:avLst/>
          </a:prstGeom>
        </p:spPr>
      </p:pic>
      <p:pic>
        <p:nvPicPr>
          <p:cNvPr id="26" name="Image 24" descr="preencoded.png"/>
          <p:cNvPicPr>
            <a:picLocks noChangeAspect="1"/>
          </p:cNvPicPr>
          <p:nvPr/>
        </p:nvPicPr>
        <p:blipFill>
          <a:blip r:embed="rId25"/>
          <a:stretch>
            <a:fillRect/>
          </a:stretch>
        </p:blipFill>
        <p:spPr>
          <a:xfrm>
            <a:off x="5886450" y="2169319"/>
            <a:ext cx="154781" cy="123825"/>
          </a:xfrm>
          <a:prstGeom prst="rect">
            <a:avLst/>
          </a:prstGeom>
        </p:spPr>
      </p:pic>
      <p:pic>
        <p:nvPicPr>
          <p:cNvPr id="27" name="Image 25" descr="preencoded.png"/>
          <p:cNvPicPr>
            <a:picLocks noChangeAspect="1"/>
          </p:cNvPicPr>
          <p:nvPr/>
        </p:nvPicPr>
        <p:blipFill>
          <a:blip r:embed="rId24"/>
          <a:stretch>
            <a:fillRect/>
          </a:stretch>
        </p:blipFill>
        <p:spPr>
          <a:xfrm>
            <a:off x="8801100" y="2081212"/>
            <a:ext cx="2914650" cy="300038"/>
          </a:xfrm>
          <a:prstGeom prst="rect">
            <a:avLst/>
          </a:prstGeom>
        </p:spPr>
      </p:pic>
      <p:pic>
        <p:nvPicPr>
          <p:cNvPr id="28" name="Image 26" descr="preencoded.png"/>
          <p:cNvPicPr>
            <a:picLocks noChangeAspect="1"/>
          </p:cNvPicPr>
          <p:nvPr/>
        </p:nvPicPr>
        <p:blipFill>
          <a:blip r:embed="rId26"/>
          <a:stretch>
            <a:fillRect/>
          </a:stretch>
        </p:blipFill>
        <p:spPr>
          <a:xfrm>
            <a:off x="8877300" y="2169319"/>
            <a:ext cx="154781" cy="123825"/>
          </a:xfrm>
          <a:prstGeom prst="rect">
            <a:avLst/>
          </a:prstGeom>
        </p:spPr>
      </p:pic>
      <p:pic>
        <p:nvPicPr>
          <p:cNvPr id="29" name="Image 27" descr="preencoded.png"/>
          <p:cNvPicPr>
            <a:picLocks noChangeAspect="1"/>
          </p:cNvPicPr>
          <p:nvPr/>
        </p:nvPicPr>
        <p:blipFill>
          <a:blip r:embed="rId21"/>
          <a:stretch>
            <a:fillRect/>
          </a:stretch>
        </p:blipFill>
        <p:spPr>
          <a:xfrm>
            <a:off x="5810250" y="2438400"/>
            <a:ext cx="2914650" cy="300038"/>
          </a:xfrm>
          <a:prstGeom prst="rect">
            <a:avLst/>
          </a:prstGeom>
        </p:spPr>
      </p:pic>
      <p:pic>
        <p:nvPicPr>
          <p:cNvPr id="30" name="Image 28" descr="preencoded.png"/>
          <p:cNvPicPr>
            <a:picLocks noChangeAspect="1"/>
          </p:cNvPicPr>
          <p:nvPr/>
        </p:nvPicPr>
        <p:blipFill>
          <a:blip r:embed="rId27"/>
          <a:stretch>
            <a:fillRect/>
          </a:stretch>
        </p:blipFill>
        <p:spPr>
          <a:xfrm>
            <a:off x="5886450" y="2526506"/>
            <a:ext cx="154781" cy="123825"/>
          </a:xfrm>
          <a:prstGeom prst="rect">
            <a:avLst/>
          </a:prstGeom>
        </p:spPr>
      </p:pic>
      <p:pic>
        <p:nvPicPr>
          <p:cNvPr id="31" name="Image 29" descr="preencoded.png"/>
          <p:cNvPicPr>
            <a:picLocks noChangeAspect="1"/>
          </p:cNvPicPr>
          <p:nvPr/>
        </p:nvPicPr>
        <p:blipFill>
          <a:blip r:embed="rId21"/>
          <a:stretch>
            <a:fillRect/>
          </a:stretch>
        </p:blipFill>
        <p:spPr>
          <a:xfrm>
            <a:off x="8801100" y="2438400"/>
            <a:ext cx="2914650" cy="300038"/>
          </a:xfrm>
          <a:prstGeom prst="rect">
            <a:avLst/>
          </a:prstGeom>
        </p:spPr>
      </p:pic>
      <p:pic>
        <p:nvPicPr>
          <p:cNvPr id="32" name="Image 30" descr="preencoded.png"/>
          <p:cNvPicPr>
            <a:picLocks noChangeAspect="1"/>
          </p:cNvPicPr>
          <p:nvPr/>
        </p:nvPicPr>
        <p:blipFill>
          <a:blip r:embed="rId28"/>
          <a:stretch>
            <a:fillRect/>
          </a:stretch>
        </p:blipFill>
        <p:spPr>
          <a:xfrm>
            <a:off x="8877300" y="2526506"/>
            <a:ext cx="154781" cy="123825"/>
          </a:xfrm>
          <a:prstGeom prst="rect">
            <a:avLst/>
          </a:prstGeom>
        </p:spPr>
      </p:pic>
      <p:pic>
        <p:nvPicPr>
          <p:cNvPr id="33" name="Image 31" descr="preencoded.png"/>
          <p:cNvPicPr>
            <a:picLocks noChangeAspect="1"/>
          </p:cNvPicPr>
          <p:nvPr/>
        </p:nvPicPr>
        <p:blipFill>
          <a:blip r:embed="rId24"/>
          <a:stretch>
            <a:fillRect/>
          </a:stretch>
        </p:blipFill>
        <p:spPr>
          <a:xfrm>
            <a:off x="5810250" y="2795588"/>
            <a:ext cx="2914650" cy="300038"/>
          </a:xfrm>
          <a:prstGeom prst="rect">
            <a:avLst/>
          </a:prstGeom>
        </p:spPr>
      </p:pic>
      <p:pic>
        <p:nvPicPr>
          <p:cNvPr id="34" name="Image 32" descr="preencoded.png"/>
          <p:cNvPicPr>
            <a:picLocks noChangeAspect="1"/>
          </p:cNvPicPr>
          <p:nvPr/>
        </p:nvPicPr>
        <p:blipFill>
          <a:blip r:embed="rId29"/>
          <a:stretch>
            <a:fillRect/>
          </a:stretch>
        </p:blipFill>
        <p:spPr>
          <a:xfrm>
            <a:off x="5886450" y="2883694"/>
            <a:ext cx="154781" cy="123825"/>
          </a:xfrm>
          <a:prstGeom prst="rect">
            <a:avLst/>
          </a:prstGeom>
        </p:spPr>
      </p:pic>
      <p:pic>
        <p:nvPicPr>
          <p:cNvPr id="35" name="Image 33" descr="preencoded.png"/>
          <p:cNvPicPr>
            <a:picLocks noChangeAspect="1"/>
          </p:cNvPicPr>
          <p:nvPr/>
        </p:nvPicPr>
        <p:blipFill>
          <a:blip r:embed="rId30"/>
          <a:stretch>
            <a:fillRect/>
          </a:stretch>
        </p:blipFill>
        <p:spPr>
          <a:xfrm>
            <a:off x="5619750" y="3910013"/>
            <a:ext cx="6286500" cy="2719388"/>
          </a:xfrm>
          <a:prstGeom prst="rect">
            <a:avLst/>
          </a:prstGeom>
        </p:spPr>
      </p:pic>
      <p:pic>
        <p:nvPicPr>
          <p:cNvPr id="36" name="Image 34" descr="preencoded.png"/>
          <p:cNvPicPr>
            <a:picLocks noChangeAspect="1"/>
          </p:cNvPicPr>
          <p:nvPr/>
        </p:nvPicPr>
        <p:blipFill>
          <a:blip r:embed="rId31"/>
          <a:stretch>
            <a:fillRect/>
          </a:stretch>
        </p:blipFill>
        <p:spPr>
          <a:xfrm>
            <a:off x="5810250" y="4100513"/>
            <a:ext cx="5905500" cy="352425"/>
          </a:xfrm>
          <a:prstGeom prst="rect">
            <a:avLst/>
          </a:prstGeom>
        </p:spPr>
      </p:pic>
      <p:pic>
        <p:nvPicPr>
          <p:cNvPr id="37" name="Image 35" descr="preencoded.png"/>
          <p:cNvPicPr>
            <a:picLocks noChangeAspect="1"/>
          </p:cNvPicPr>
          <p:nvPr/>
        </p:nvPicPr>
        <p:blipFill>
          <a:blip r:embed="rId32"/>
          <a:stretch>
            <a:fillRect/>
          </a:stretch>
        </p:blipFill>
        <p:spPr>
          <a:xfrm>
            <a:off x="5810250" y="4133850"/>
            <a:ext cx="238125" cy="190500"/>
          </a:xfrm>
          <a:prstGeom prst="rect">
            <a:avLst/>
          </a:prstGeom>
        </p:spPr>
      </p:pic>
      <p:pic>
        <p:nvPicPr>
          <p:cNvPr id="38" name="Image 36" descr="preencoded.png"/>
          <p:cNvPicPr>
            <a:picLocks noChangeAspect="1"/>
          </p:cNvPicPr>
          <p:nvPr/>
        </p:nvPicPr>
        <p:blipFill>
          <a:blip r:embed="rId33"/>
          <a:stretch>
            <a:fillRect/>
          </a:stretch>
        </p:blipFill>
        <p:spPr>
          <a:xfrm>
            <a:off x="5810250" y="4595813"/>
            <a:ext cx="1028402" cy="352425"/>
          </a:xfrm>
          <a:prstGeom prst="rect">
            <a:avLst/>
          </a:prstGeom>
        </p:spPr>
      </p:pic>
      <p:pic>
        <p:nvPicPr>
          <p:cNvPr id="39" name="Image 37" descr="preencoded.png"/>
          <p:cNvPicPr>
            <a:picLocks noChangeAspect="1"/>
          </p:cNvPicPr>
          <p:nvPr/>
        </p:nvPicPr>
        <p:blipFill>
          <a:blip r:embed="rId34"/>
          <a:stretch>
            <a:fillRect/>
          </a:stretch>
        </p:blipFill>
        <p:spPr>
          <a:xfrm>
            <a:off x="6838652" y="4595813"/>
            <a:ext cx="3002459" cy="352425"/>
          </a:xfrm>
          <a:prstGeom prst="rect">
            <a:avLst/>
          </a:prstGeom>
        </p:spPr>
      </p:pic>
      <p:pic>
        <p:nvPicPr>
          <p:cNvPr id="40" name="Image 38" descr="preencoded.png"/>
          <p:cNvPicPr>
            <a:picLocks noChangeAspect="1"/>
          </p:cNvPicPr>
          <p:nvPr/>
        </p:nvPicPr>
        <p:blipFill>
          <a:blip r:embed="rId35"/>
          <a:stretch>
            <a:fillRect/>
          </a:stretch>
        </p:blipFill>
        <p:spPr>
          <a:xfrm>
            <a:off x="9841111" y="4595813"/>
            <a:ext cx="1874639" cy="352425"/>
          </a:xfrm>
          <a:prstGeom prst="rect">
            <a:avLst/>
          </a:prstGeom>
        </p:spPr>
      </p:pic>
      <p:pic>
        <p:nvPicPr>
          <p:cNvPr id="41" name="Image 39" descr="preencoded.png"/>
          <p:cNvPicPr>
            <a:picLocks noChangeAspect="1"/>
          </p:cNvPicPr>
          <p:nvPr/>
        </p:nvPicPr>
        <p:blipFill>
          <a:blip r:embed="rId36"/>
          <a:stretch>
            <a:fillRect/>
          </a:stretch>
        </p:blipFill>
        <p:spPr>
          <a:xfrm>
            <a:off x="5810250" y="4948238"/>
            <a:ext cx="1028402" cy="314325"/>
          </a:xfrm>
          <a:prstGeom prst="rect">
            <a:avLst/>
          </a:prstGeom>
        </p:spPr>
      </p:pic>
      <p:pic>
        <p:nvPicPr>
          <p:cNvPr id="42" name="Image 40" descr="preencoded.png"/>
          <p:cNvPicPr>
            <a:picLocks noChangeAspect="1"/>
          </p:cNvPicPr>
          <p:nvPr/>
        </p:nvPicPr>
        <p:blipFill>
          <a:blip r:embed="rId37"/>
          <a:stretch>
            <a:fillRect/>
          </a:stretch>
        </p:blipFill>
        <p:spPr>
          <a:xfrm>
            <a:off x="6838652" y="4948238"/>
            <a:ext cx="3002459" cy="314325"/>
          </a:xfrm>
          <a:prstGeom prst="rect">
            <a:avLst/>
          </a:prstGeom>
        </p:spPr>
      </p:pic>
      <p:pic>
        <p:nvPicPr>
          <p:cNvPr id="43" name="Image 41" descr="preencoded.png"/>
          <p:cNvPicPr>
            <a:picLocks noChangeAspect="1"/>
          </p:cNvPicPr>
          <p:nvPr/>
        </p:nvPicPr>
        <p:blipFill>
          <a:blip r:embed="rId38"/>
          <a:stretch>
            <a:fillRect/>
          </a:stretch>
        </p:blipFill>
        <p:spPr>
          <a:xfrm>
            <a:off x="9841111" y="4948238"/>
            <a:ext cx="1874639" cy="314325"/>
          </a:xfrm>
          <a:prstGeom prst="rect">
            <a:avLst/>
          </a:prstGeom>
        </p:spPr>
      </p:pic>
      <p:pic>
        <p:nvPicPr>
          <p:cNvPr id="44" name="Image 42" descr="preencoded.png"/>
          <p:cNvPicPr>
            <a:picLocks noChangeAspect="1"/>
          </p:cNvPicPr>
          <p:nvPr/>
        </p:nvPicPr>
        <p:blipFill>
          <a:blip r:embed="rId39"/>
          <a:stretch>
            <a:fillRect/>
          </a:stretch>
        </p:blipFill>
        <p:spPr>
          <a:xfrm>
            <a:off x="5810250" y="5262563"/>
            <a:ext cx="1028402" cy="314325"/>
          </a:xfrm>
          <a:prstGeom prst="rect">
            <a:avLst/>
          </a:prstGeom>
        </p:spPr>
      </p:pic>
      <p:pic>
        <p:nvPicPr>
          <p:cNvPr id="45" name="Image 43" descr="preencoded.png"/>
          <p:cNvPicPr>
            <a:picLocks noChangeAspect="1"/>
          </p:cNvPicPr>
          <p:nvPr/>
        </p:nvPicPr>
        <p:blipFill>
          <a:blip r:embed="rId40"/>
          <a:stretch>
            <a:fillRect/>
          </a:stretch>
        </p:blipFill>
        <p:spPr>
          <a:xfrm>
            <a:off x="6838652" y="5262563"/>
            <a:ext cx="3002459" cy="314325"/>
          </a:xfrm>
          <a:prstGeom prst="rect">
            <a:avLst/>
          </a:prstGeom>
        </p:spPr>
      </p:pic>
      <p:pic>
        <p:nvPicPr>
          <p:cNvPr id="46" name="Image 44" descr="preencoded.png"/>
          <p:cNvPicPr>
            <a:picLocks noChangeAspect="1"/>
          </p:cNvPicPr>
          <p:nvPr/>
        </p:nvPicPr>
        <p:blipFill>
          <a:blip r:embed="rId41"/>
          <a:stretch>
            <a:fillRect/>
          </a:stretch>
        </p:blipFill>
        <p:spPr>
          <a:xfrm>
            <a:off x="9841111" y="5262563"/>
            <a:ext cx="1874639" cy="314325"/>
          </a:xfrm>
          <a:prstGeom prst="rect">
            <a:avLst/>
          </a:prstGeom>
        </p:spPr>
      </p:pic>
      <p:pic>
        <p:nvPicPr>
          <p:cNvPr id="47" name="Image 45" descr="preencoded.png"/>
          <p:cNvPicPr>
            <a:picLocks noChangeAspect="1"/>
          </p:cNvPicPr>
          <p:nvPr/>
        </p:nvPicPr>
        <p:blipFill>
          <a:blip r:embed="rId39"/>
          <a:stretch>
            <a:fillRect/>
          </a:stretch>
        </p:blipFill>
        <p:spPr>
          <a:xfrm>
            <a:off x="5810250" y="5576888"/>
            <a:ext cx="1028402" cy="314325"/>
          </a:xfrm>
          <a:prstGeom prst="rect">
            <a:avLst/>
          </a:prstGeom>
        </p:spPr>
      </p:pic>
      <p:pic>
        <p:nvPicPr>
          <p:cNvPr id="48" name="Image 46" descr="preencoded.png"/>
          <p:cNvPicPr>
            <a:picLocks noChangeAspect="1"/>
          </p:cNvPicPr>
          <p:nvPr/>
        </p:nvPicPr>
        <p:blipFill>
          <a:blip r:embed="rId40"/>
          <a:stretch>
            <a:fillRect/>
          </a:stretch>
        </p:blipFill>
        <p:spPr>
          <a:xfrm>
            <a:off x="6838652" y="5576888"/>
            <a:ext cx="3002459" cy="314325"/>
          </a:xfrm>
          <a:prstGeom prst="rect">
            <a:avLst/>
          </a:prstGeom>
        </p:spPr>
      </p:pic>
      <p:pic>
        <p:nvPicPr>
          <p:cNvPr id="49" name="Image 47" descr="preencoded.png"/>
          <p:cNvPicPr>
            <a:picLocks noChangeAspect="1"/>
          </p:cNvPicPr>
          <p:nvPr/>
        </p:nvPicPr>
        <p:blipFill>
          <a:blip r:embed="rId41"/>
          <a:stretch>
            <a:fillRect/>
          </a:stretch>
        </p:blipFill>
        <p:spPr>
          <a:xfrm>
            <a:off x="9841111" y="5576888"/>
            <a:ext cx="1874639" cy="314325"/>
          </a:xfrm>
          <a:prstGeom prst="rect">
            <a:avLst/>
          </a:prstGeom>
        </p:spPr>
      </p:pic>
      <p:pic>
        <p:nvPicPr>
          <p:cNvPr id="50" name="Image 48" descr="preencoded.png"/>
          <p:cNvPicPr>
            <a:picLocks noChangeAspect="1"/>
          </p:cNvPicPr>
          <p:nvPr/>
        </p:nvPicPr>
        <p:blipFill>
          <a:blip r:embed="rId39"/>
          <a:stretch>
            <a:fillRect/>
          </a:stretch>
        </p:blipFill>
        <p:spPr>
          <a:xfrm>
            <a:off x="5810250" y="5891213"/>
            <a:ext cx="1028402" cy="314325"/>
          </a:xfrm>
          <a:prstGeom prst="rect">
            <a:avLst/>
          </a:prstGeom>
        </p:spPr>
      </p:pic>
      <p:pic>
        <p:nvPicPr>
          <p:cNvPr id="51" name="Image 49" descr="preencoded.png"/>
          <p:cNvPicPr>
            <a:picLocks noChangeAspect="1"/>
          </p:cNvPicPr>
          <p:nvPr/>
        </p:nvPicPr>
        <p:blipFill>
          <a:blip r:embed="rId40"/>
          <a:stretch>
            <a:fillRect/>
          </a:stretch>
        </p:blipFill>
        <p:spPr>
          <a:xfrm>
            <a:off x="6838652" y="5891213"/>
            <a:ext cx="3002459" cy="314325"/>
          </a:xfrm>
          <a:prstGeom prst="rect">
            <a:avLst/>
          </a:prstGeom>
        </p:spPr>
      </p:pic>
      <p:pic>
        <p:nvPicPr>
          <p:cNvPr id="52" name="Image 50" descr="preencoded.png"/>
          <p:cNvPicPr>
            <a:picLocks noChangeAspect="1"/>
          </p:cNvPicPr>
          <p:nvPr/>
        </p:nvPicPr>
        <p:blipFill>
          <a:blip r:embed="rId41"/>
          <a:stretch>
            <a:fillRect/>
          </a:stretch>
        </p:blipFill>
        <p:spPr>
          <a:xfrm>
            <a:off x="9841111" y="5891213"/>
            <a:ext cx="1874639" cy="314325"/>
          </a:xfrm>
          <a:prstGeom prst="rect">
            <a:avLst/>
          </a:prstGeom>
        </p:spPr>
      </p:pic>
      <p:sp>
        <p:nvSpPr>
          <p:cNvPr id="53" name="Text 0"/>
          <p:cNvSpPr/>
          <p:nvPr/>
        </p:nvSpPr>
        <p:spPr>
          <a:xfrm>
            <a:off x="514350" y="24765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54" name="Text 1"/>
          <p:cNvSpPr/>
          <p:nvPr/>
        </p:nvSpPr>
        <p:spPr>
          <a:xfrm>
            <a:off x="514350" y="447675"/>
            <a:ext cx="101498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AKT Exam Focus: Management and Scores</a:t>
            </a:r>
            <a:endParaRPr lang="en-US" sz="1800" dirty="0"/>
          </a:p>
        </p:txBody>
      </p:sp>
      <p:sp>
        <p:nvSpPr>
          <p:cNvPr id="55" name="Text 2"/>
          <p:cNvSpPr/>
          <p:nvPr/>
        </p:nvSpPr>
        <p:spPr>
          <a:xfrm>
            <a:off x="828675" y="122872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Critical Drug Management</a:t>
            </a:r>
            <a:endParaRPr lang="en-US" sz="1350" dirty="0"/>
          </a:p>
        </p:txBody>
      </p:sp>
      <p:sp>
        <p:nvSpPr>
          <p:cNvPr id="56" name="Text 3"/>
          <p:cNvSpPr/>
          <p:nvPr/>
        </p:nvSpPr>
        <p:spPr>
          <a:xfrm>
            <a:off x="771525" y="1724025"/>
            <a:ext cx="11144250" cy="200025"/>
          </a:xfrm>
          <a:prstGeom prst="rect">
            <a:avLst/>
          </a:prstGeom>
          <a:noFill/>
          <a:ln/>
        </p:spPr>
        <p:txBody>
          <a:bodyPr vert="horz" wrap="square" lIns="0" tIns="0" rIns="0" bIns="0" rtlCol="0" anchor="ctr"/>
          <a:lstStyle/>
          <a:p>
            <a:pPr marL="0" indent="0">
              <a:lnSpc>
                <a:spcPts val="1365"/>
              </a:lnSpc>
              <a:buNone/>
            </a:pPr>
            <a:r>
              <a:rPr lang="en-US" sz="975" b="1" dirty="0">
                <a:solidFill>
                  <a:srgbClr val="975A16"/>
                </a:solidFill>
                <a:highlight>
                  <a:srgbClr val="FEFCBF"/>
                </a:highlight>
              </a:rPr>
              <a:t>AKT</a:t>
            </a:r>
            <a:r>
              <a:rPr lang="en-US" sz="1125" dirty="0">
                <a:solidFill>
                  <a:srgbClr val="2D3748"/>
                </a:solidFill>
              </a:rPr>
              <a:t> </a:t>
            </a:r>
            <a:r>
              <a:rPr lang="en-US" sz="1125" b="1" dirty="0">
                <a:solidFill>
                  <a:srgbClr val="2D3748"/>
                </a:solidFill>
              </a:rPr>
              <a:t>Aspirin:</a:t>
            </a:r>
            <a:r>
              <a:rPr lang="en-US" sz="1125" dirty="0">
                <a:solidFill>
                  <a:srgbClr val="2D3748"/>
                </a:solidFill>
              </a:rPr>
              <a:t> 300mg loading dose immediately (ISIS-II evidence).</a:t>
            </a:r>
            <a:endParaRPr lang="en-US" sz="1125" dirty="0"/>
          </a:p>
        </p:txBody>
      </p:sp>
      <p:sp>
        <p:nvSpPr>
          <p:cNvPr id="57" name="Text 4"/>
          <p:cNvSpPr/>
          <p:nvPr/>
        </p:nvSpPr>
        <p:spPr>
          <a:xfrm>
            <a:off x="714375" y="2019300"/>
            <a:ext cx="725805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3748"/>
                </a:solidFill>
              </a:rPr>
              <a:t>Ongoing Aspirin:</a:t>
            </a:r>
            <a:r>
              <a:rPr lang="en-US" sz="1125" dirty="0">
                <a:solidFill>
                  <a:srgbClr val="2D3748"/>
                </a:solidFill>
              </a:rPr>
              <a:t> 75mg daily indefinitely.</a:t>
            </a:r>
            <a:endParaRPr lang="en-US" sz="1125" dirty="0"/>
          </a:p>
        </p:txBody>
      </p:sp>
      <p:sp>
        <p:nvSpPr>
          <p:cNvPr id="58" name="Text 5"/>
          <p:cNvSpPr/>
          <p:nvPr/>
        </p:nvSpPr>
        <p:spPr>
          <a:xfrm>
            <a:off x="714375" y="2314575"/>
            <a:ext cx="811530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3748"/>
                </a:solidFill>
              </a:rPr>
              <a:t>Oxygen:</a:t>
            </a:r>
            <a:r>
              <a:rPr lang="en-US" sz="1125" dirty="0">
                <a:solidFill>
                  <a:srgbClr val="2D3748"/>
                </a:solidFill>
              </a:rPr>
              <a:t> ONLY if </a:t>
            </a:r>
            <a:r>
              <a:rPr lang="en-US" sz="1125" b="1" dirty="0">
                <a:solidFill>
                  <a:srgbClr val="C53030"/>
                </a:solidFill>
              </a:rPr>
              <a:t>SpO2 &lt;94%</a:t>
            </a:r>
            <a:r>
              <a:rPr lang="en-US" sz="1125" dirty="0">
                <a:solidFill>
                  <a:srgbClr val="2D3748"/>
                </a:solidFill>
              </a:rPr>
              <a:t> (or &lt;88% in COPD).</a:t>
            </a:r>
            <a:endParaRPr lang="en-US" sz="1125" dirty="0"/>
          </a:p>
        </p:txBody>
      </p:sp>
      <p:sp>
        <p:nvSpPr>
          <p:cNvPr id="59" name="Text 6"/>
          <p:cNvSpPr/>
          <p:nvPr/>
        </p:nvSpPr>
        <p:spPr>
          <a:xfrm>
            <a:off x="714375" y="2609850"/>
            <a:ext cx="908685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3748"/>
                </a:solidFill>
              </a:rPr>
              <a:t>Pain Relief:</a:t>
            </a:r>
            <a:r>
              <a:rPr lang="en-US" sz="1125" dirty="0">
                <a:solidFill>
                  <a:srgbClr val="2D3748"/>
                </a:solidFill>
              </a:rPr>
              <a:t> Morphine + anti-emetic (avoid tramadol).</a:t>
            </a:r>
            <a:endParaRPr lang="en-US" sz="1125" dirty="0"/>
          </a:p>
        </p:txBody>
      </p:sp>
      <p:sp>
        <p:nvSpPr>
          <p:cNvPr id="60" name="Text 7"/>
          <p:cNvSpPr/>
          <p:nvPr/>
        </p:nvSpPr>
        <p:spPr>
          <a:xfrm>
            <a:off x="828675" y="4119562"/>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STEMI Timing Standards</a:t>
            </a:r>
            <a:endParaRPr lang="en-US" sz="1350" dirty="0"/>
          </a:p>
        </p:txBody>
      </p:sp>
      <p:sp>
        <p:nvSpPr>
          <p:cNvPr id="61" name="Text 8"/>
          <p:cNvSpPr/>
          <p:nvPr/>
        </p:nvSpPr>
        <p:spPr>
          <a:xfrm>
            <a:off x="771525" y="4614863"/>
            <a:ext cx="10801350" cy="200025"/>
          </a:xfrm>
          <a:prstGeom prst="rect">
            <a:avLst/>
          </a:prstGeom>
          <a:noFill/>
          <a:ln/>
        </p:spPr>
        <p:txBody>
          <a:bodyPr vert="horz" wrap="square" lIns="0" tIns="0" rIns="0" bIns="0" rtlCol="0" anchor="ctr"/>
          <a:lstStyle/>
          <a:p>
            <a:pPr marL="0" indent="0">
              <a:lnSpc>
                <a:spcPts val="1365"/>
              </a:lnSpc>
              <a:buNone/>
            </a:pPr>
            <a:r>
              <a:rPr lang="en-US" sz="975" b="1" dirty="0">
                <a:solidFill>
                  <a:srgbClr val="975A16"/>
                </a:solidFill>
                <a:highlight>
                  <a:srgbClr val="FEFCBF"/>
                </a:highlight>
              </a:rPr>
              <a:t>AKT</a:t>
            </a:r>
            <a:r>
              <a:rPr lang="en-US" sz="1125" dirty="0">
                <a:solidFill>
                  <a:srgbClr val="2D3748"/>
                </a:solidFill>
              </a:rPr>
              <a:t> </a:t>
            </a:r>
            <a:r>
              <a:rPr lang="en-US" sz="1125" b="1" dirty="0">
                <a:solidFill>
                  <a:srgbClr val="2D3748"/>
                </a:solidFill>
              </a:rPr>
              <a:t>Primary PCI:</a:t>
            </a:r>
            <a:r>
              <a:rPr lang="en-US" sz="1125" dirty="0">
                <a:solidFill>
                  <a:srgbClr val="2D3748"/>
                </a:solidFill>
              </a:rPr>
              <a:t> Within </a:t>
            </a:r>
            <a:r>
              <a:rPr lang="en-US" sz="1125" b="1" dirty="0">
                <a:solidFill>
                  <a:srgbClr val="C53030"/>
                </a:solidFill>
              </a:rPr>
              <a:t>120 minutes</a:t>
            </a:r>
            <a:r>
              <a:rPr lang="en-US" sz="1125" dirty="0">
                <a:solidFill>
                  <a:srgbClr val="2D3748"/>
                </a:solidFill>
              </a:rPr>
              <a:t> of first medical contact.</a:t>
            </a:r>
            <a:endParaRPr lang="en-US" sz="1125" dirty="0"/>
          </a:p>
        </p:txBody>
      </p:sp>
      <p:sp>
        <p:nvSpPr>
          <p:cNvPr id="62" name="Text 9"/>
          <p:cNvSpPr/>
          <p:nvPr/>
        </p:nvSpPr>
        <p:spPr>
          <a:xfrm>
            <a:off x="714375" y="4910138"/>
            <a:ext cx="965835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3748"/>
                </a:solidFill>
              </a:rPr>
              <a:t>Thrombolysis:</a:t>
            </a:r>
            <a:r>
              <a:rPr lang="en-US" sz="1125" dirty="0">
                <a:solidFill>
                  <a:srgbClr val="2D3748"/>
                </a:solidFill>
              </a:rPr>
              <a:t> If PCI delayed &gt;120m and symptoms &lt;12h.</a:t>
            </a:r>
            <a:endParaRPr lang="en-US" sz="1125" dirty="0"/>
          </a:p>
        </p:txBody>
      </p:sp>
      <p:sp>
        <p:nvSpPr>
          <p:cNvPr id="63" name="Text 10"/>
          <p:cNvSpPr/>
          <p:nvPr/>
        </p:nvSpPr>
        <p:spPr>
          <a:xfrm>
            <a:off x="714375" y="5205413"/>
            <a:ext cx="880110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3748"/>
                </a:solidFill>
              </a:rPr>
              <a:t>GTN:</a:t>
            </a:r>
            <a:r>
              <a:rPr lang="en-US" sz="1125" dirty="0">
                <a:solidFill>
                  <a:srgbClr val="2D3748"/>
                </a:solidFill>
              </a:rPr>
              <a:t> Use only if hemodynamically stable (SBP &gt;90).</a:t>
            </a:r>
            <a:endParaRPr lang="en-US" sz="1125" dirty="0"/>
          </a:p>
        </p:txBody>
      </p:sp>
      <p:sp>
        <p:nvSpPr>
          <p:cNvPr id="64" name="Text 11"/>
          <p:cNvSpPr/>
          <p:nvPr/>
        </p:nvSpPr>
        <p:spPr>
          <a:xfrm>
            <a:off x="6162675" y="1228725"/>
            <a:ext cx="60293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TIMI Score: 7 Components (1pt each)</a:t>
            </a:r>
            <a:endParaRPr lang="en-US" sz="1350" dirty="0"/>
          </a:p>
        </p:txBody>
      </p:sp>
      <p:sp>
        <p:nvSpPr>
          <p:cNvPr id="65" name="Text 12"/>
          <p:cNvSpPr/>
          <p:nvPr/>
        </p:nvSpPr>
        <p:spPr>
          <a:xfrm>
            <a:off x="6041231" y="1724025"/>
            <a:ext cx="2762250" cy="300038"/>
          </a:xfrm>
          <a:prstGeom prst="rect">
            <a:avLst/>
          </a:prstGeom>
          <a:noFill/>
          <a:ln/>
        </p:spPr>
        <p:txBody>
          <a:bodyPr vert="horz" wrap="square" lIns="0" tIns="0" rIns="0" bIns="0" rtlCol="0" anchor="ctr"/>
          <a:lstStyle/>
          <a:p>
            <a:pPr marL="0" indent="0">
              <a:lnSpc>
                <a:spcPts val="1463"/>
              </a:lnSpc>
              <a:buNone/>
            </a:pPr>
            <a:r>
              <a:rPr lang="en-US" sz="975" dirty="0">
                <a:solidFill>
                  <a:srgbClr val="2D3748"/>
                </a:solidFill>
              </a:rPr>
              <a:t>Age ≥ 65 years</a:t>
            </a:r>
            <a:endParaRPr lang="en-US" sz="975" dirty="0"/>
          </a:p>
        </p:txBody>
      </p:sp>
      <p:sp>
        <p:nvSpPr>
          <p:cNvPr id="66" name="Text 13"/>
          <p:cNvSpPr/>
          <p:nvPr/>
        </p:nvSpPr>
        <p:spPr>
          <a:xfrm>
            <a:off x="9032081" y="1724025"/>
            <a:ext cx="2769472" cy="300038"/>
          </a:xfrm>
          <a:prstGeom prst="rect">
            <a:avLst/>
          </a:prstGeom>
          <a:noFill/>
          <a:ln/>
        </p:spPr>
        <p:txBody>
          <a:bodyPr vert="horz" wrap="square" lIns="0" tIns="0" rIns="0" bIns="0" rtlCol="0" anchor="ctr"/>
          <a:lstStyle/>
          <a:p>
            <a:pPr marL="0" indent="0">
              <a:lnSpc>
                <a:spcPts val="1463"/>
              </a:lnSpc>
              <a:buNone/>
            </a:pPr>
            <a:r>
              <a:rPr lang="en-US" sz="975" dirty="0">
                <a:solidFill>
                  <a:srgbClr val="2D3748"/>
                </a:solidFill>
              </a:rPr>
              <a:t>≥3 CAD Risk Factors</a:t>
            </a:r>
            <a:endParaRPr lang="en-US" sz="975" dirty="0"/>
          </a:p>
        </p:txBody>
      </p:sp>
      <p:sp>
        <p:nvSpPr>
          <p:cNvPr id="67" name="Text 14"/>
          <p:cNvSpPr/>
          <p:nvPr/>
        </p:nvSpPr>
        <p:spPr>
          <a:xfrm>
            <a:off x="6041231" y="2081212"/>
            <a:ext cx="3004173" cy="300038"/>
          </a:xfrm>
          <a:prstGeom prst="rect">
            <a:avLst/>
          </a:prstGeom>
          <a:noFill/>
          <a:ln/>
        </p:spPr>
        <p:txBody>
          <a:bodyPr vert="horz" wrap="square" lIns="0" tIns="0" rIns="0" bIns="0" rtlCol="0" anchor="ctr"/>
          <a:lstStyle/>
          <a:p>
            <a:pPr marL="0" indent="0">
              <a:lnSpc>
                <a:spcPts val="1463"/>
              </a:lnSpc>
              <a:buNone/>
            </a:pPr>
            <a:r>
              <a:rPr lang="en-US" sz="975" dirty="0">
                <a:solidFill>
                  <a:srgbClr val="2D3748"/>
                </a:solidFill>
              </a:rPr>
              <a:t>Prior Stenosis ≥ 50%</a:t>
            </a:r>
            <a:endParaRPr lang="en-US" sz="975" dirty="0"/>
          </a:p>
        </p:txBody>
      </p:sp>
      <p:sp>
        <p:nvSpPr>
          <p:cNvPr id="68" name="Text 15"/>
          <p:cNvSpPr/>
          <p:nvPr/>
        </p:nvSpPr>
        <p:spPr>
          <a:xfrm>
            <a:off x="9032081" y="2081212"/>
            <a:ext cx="3004173" cy="300038"/>
          </a:xfrm>
          <a:prstGeom prst="rect">
            <a:avLst/>
          </a:prstGeom>
          <a:noFill/>
          <a:ln/>
        </p:spPr>
        <p:txBody>
          <a:bodyPr vert="horz" wrap="square" lIns="0" tIns="0" rIns="0" bIns="0" rtlCol="0" anchor="ctr"/>
          <a:lstStyle/>
          <a:p>
            <a:pPr marL="0" indent="0">
              <a:lnSpc>
                <a:spcPts val="1463"/>
              </a:lnSpc>
              <a:buNone/>
            </a:pPr>
            <a:r>
              <a:rPr lang="en-US" sz="975" dirty="0">
                <a:solidFill>
                  <a:srgbClr val="2D3748"/>
                </a:solidFill>
              </a:rPr>
              <a:t>ST Deviation ≥ 0.5mm</a:t>
            </a:r>
            <a:endParaRPr lang="en-US" sz="975" dirty="0"/>
          </a:p>
        </p:txBody>
      </p:sp>
      <p:sp>
        <p:nvSpPr>
          <p:cNvPr id="69" name="Text 16"/>
          <p:cNvSpPr/>
          <p:nvPr/>
        </p:nvSpPr>
        <p:spPr>
          <a:xfrm>
            <a:off x="6041231" y="2438400"/>
            <a:ext cx="3238874" cy="300038"/>
          </a:xfrm>
          <a:prstGeom prst="rect">
            <a:avLst/>
          </a:prstGeom>
          <a:noFill/>
          <a:ln/>
        </p:spPr>
        <p:txBody>
          <a:bodyPr vert="horz" wrap="square" lIns="0" tIns="0" rIns="0" bIns="0" rtlCol="0" anchor="ctr"/>
          <a:lstStyle/>
          <a:p>
            <a:pPr marL="0" indent="0">
              <a:lnSpc>
                <a:spcPts val="1463"/>
              </a:lnSpc>
              <a:buNone/>
            </a:pPr>
            <a:r>
              <a:rPr lang="en-US" sz="975" dirty="0">
                <a:solidFill>
                  <a:srgbClr val="2D3748"/>
                </a:solidFill>
              </a:rPr>
              <a:t>≥2 Angina Events &lt;24h</a:t>
            </a:r>
            <a:endParaRPr lang="en-US" sz="975" dirty="0"/>
          </a:p>
        </p:txBody>
      </p:sp>
      <p:sp>
        <p:nvSpPr>
          <p:cNvPr id="70" name="Text 17"/>
          <p:cNvSpPr/>
          <p:nvPr/>
        </p:nvSpPr>
        <p:spPr>
          <a:xfrm>
            <a:off x="9032081" y="2438400"/>
            <a:ext cx="3051113" cy="300038"/>
          </a:xfrm>
          <a:prstGeom prst="rect">
            <a:avLst/>
          </a:prstGeom>
          <a:noFill/>
          <a:ln/>
        </p:spPr>
        <p:txBody>
          <a:bodyPr vert="horz" wrap="square" lIns="0" tIns="0" rIns="0" bIns="0" rtlCol="0" anchor="ctr"/>
          <a:lstStyle/>
          <a:p>
            <a:pPr marL="0" indent="0">
              <a:lnSpc>
                <a:spcPts val="1463"/>
              </a:lnSpc>
              <a:buNone/>
            </a:pPr>
            <a:r>
              <a:rPr lang="en-US" sz="975" dirty="0">
                <a:solidFill>
                  <a:srgbClr val="2D3748"/>
                </a:solidFill>
              </a:rPr>
              <a:t>Aspirin Use (last 7d)</a:t>
            </a:r>
            <a:endParaRPr lang="en-US" sz="975" dirty="0"/>
          </a:p>
        </p:txBody>
      </p:sp>
      <p:sp>
        <p:nvSpPr>
          <p:cNvPr id="71" name="Text 18"/>
          <p:cNvSpPr/>
          <p:nvPr/>
        </p:nvSpPr>
        <p:spPr>
          <a:xfrm>
            <a:off x="6041231" y="2795588"/>
            <a:ext cx="3379694" cy="300038"/>
          </a:xfrm>
          <a:prstGeom prst="rect">
            <a:avLst/>
          </a:prstGeom>
          <a:noFill/>
          <a:ln/>
        </p:spPr>
        <p:txBody>
          <a:bodyPr vert="horz" wrap="square" lIns="0" tIns="0" rIns="0" bIns="0" rtlCol="0" anchor="ctr"/>
          <a:lstStyle/>
          <a:p>
            <a:pPr marL="0" indent="0">
              <a:lnSpc>
                <a:spcPts val="1463"/>
              </a:lnSpc>
              <a:buNone/>
            </a:pPr>
            <a:r>
              <a:rPr lang="en-US" sz="975" dirty="0">
                <a:solidFill>
                  <a:srgbClr val="2D3748"/>
                </a:solidFill>
              </a:rPr>
              <a:t>Elevated Cardiac Markers</a:t>
            </a:r>
            <a:endParaRPr lang="en-US" sz="975" dirty="0"/>
          </a:p>
        </p:txBody>
      </p:sp>
      <p:sp>
        <p:nvSpPr>
          <p:cNvPr id="72" name="Text 19"/>
          <p:cNvSpPr/>
          <p:nvPr/>
        </p:nvSpPr>
        <p:spPr>
          <a:xfrm>
            <a:off x="6162675" y="4100513"/>
            <a:ext cx="60293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TIMI Interpretation (14-Day Risk)</a:t>
            </a:r>
            <a:endParaRPr lang="en-US" sz="1350" dirty="0"/>
          </a:p>
        </p:txBody>
      </p:sp>
      <p:sp>
        <p:nvSpPr>
          <p:cNvPr id="73" name="Text 20"/>
          <p:cNvSpPr/>
          <p:nvPr/>
        </p:nvSpPr>
        <p:spPr>
          <a:xfrm>
            <a:off x="5905500" y="4595813"/>
            <a:ext cx="1303781"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TIMI Score</a:t>
            </a:r>
            <a:endParaRPr lang="en-US" sz="1050" dirty="0"/>
          </a:p>
        </p:txBody>
      </p:sp>
      <p:sp>
        <p:nvSpPr>
          <p:cNvPr id="74" name="Text 21"/>
          <p:cNvSpPr/>
          <p:nvPr/>
        </p:nvSpPr>
        <p:spPr>
          <a:xfrm>
            <a:off x="6933902" y="4595813"/>
            <a:ext cx="5258098"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Risk of Death / MI / Urgent Ischaemia</a:t>
            </a:r>
            <a:endParaRPr lang="en-US" sz="1050" dirty="0"/>
          </a:p>
        </p:txBody>
      </p:sp>
      <p:sp>
        <p:nvSpPr>
          <p:cNvPr id="75" name="Text 22"/>
          <p:cNvSpPr/>
          <p:nvPr/>
        </p:nvSpPr>
        <p:spPr>
          <a:xfrm>
            <a:off x="9936361" y="4595813"/>
            <a:ext cx="2255639"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Management Strategy</a:t>
            </a:r>
            <a:endParaRPr lang="en-US" sz="1050" dirty="0"/>
          </a:p>
        </p:txBody>
      </p:sp>
      <p:sp>
        <p:nvSpPr>
          <p:cNvPr id="76" name="Text 23"/>
          <p:cNvSpPr/>
          <p:nvPr/>
        </p:nvSpPr>
        <p:spPr>
          <a:xfrm>
            <a:off x="5905500" y="4948238"/>
            <a:ext cx="837902"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rPr>
              <a:t>0–1</a:t>
            </a:r>
            <a:endParaRPr lang="en-US" sz="1050" dirty="0"/>
          </a:p>
        </p:txBody>
      </p:sp>
      <p:sp>
        <p:nvSpPr>
          <p:cNvPr id="77" name="Text 24"/>
          <p:cNvSpPr/>
          <p:nvPr/>
        </p:nvSpPr>
        <p:spPr>
          <a:xfrm>
            <a:off x="6933902" y="4948238"/>
            <a:ext cx="2811959"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C53030"/>
                </a:solidFill>
              </a:rPr>
              <a:t>4.7%</a:t>
            </a:r>
            <a:endParaRPr lang="en-US" sz="1050" dirty="0"/>
          </a:p>
        </p:txBody>
      </p:sp>
      <p:sp>
        <p:nvSpPr>
          <p:cNvPr id="78" name="Text 25"/>
          <p:cNvSpPr/>
          <p:nvPr/>
        </p:nvSpPr>
        <p:spPr>
          <a:xfrm>
            <a:off x="9936361" y="4948238"/>
            <a:ext cx="1684139" cy="314325"/>
          </a:xfrm>
          <a:prstGeom prst="rect">
            <a:avLst/>
          </a:prstGeom>
          <a:noFill/>
          <a:ln/>
        </p:spPr>
        <p:txBody>
          <a:bodyPr vert="horz" wrap="square" lIns="0" tIns="0" rIns="0" bIns="0" rtlCol="0" anchor="ctr"/>
          <a:lstStyle/>
          <a:p>
            <a:pPr marL="0" indent="0">
              <a:lnSpc>
                <a:spcPts val="1575"/>
              </a:lnSpc>
              <a:buNone/>
            </a:pPr>
            <a:r>
              <a:rPr lang="en-US" sz="1050" dirty="0">
                <a:solidFill>
                  <a:srgbClr val="2D3748"/>
                </a:solidFill>
              </a:rPr>
              <a:t>Low Risk</a:t>
            </a:r>
            <a:endParaRPr lang="en-US" sz="1050" dirty="0"/>
          </a:p>
        </p:txBody>
      </p:sp>
      <p:sp>
        <p:nvSpPr>
          <p:cNvPr id="79" name="Text 26"/>
          <p:cNvSpPr/>
          <p:nvPr/>
        </p:nvSpPr>
        <p:spPr>
          <a:xfrm>
            <a:off x="5905500" y="5262563"/>
            <a:ext cx="837902"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rPr>
              <a:t>3</a:t>
            </a:r>
            <a:endParaRPr lang="en-US" sz="1050" dirty="0"/>
          </a:p>
        </p:txBody>
      </p:sp>
      <p:sp>
        <p:nvSpPr>
          <p:cNvPr id="80" name="Text 27"/>
          <p:cNvSpPr/>
          <p:nvPr/>
        </p:nvSpPr>
        <p:spPr>
          <a:xfrm>
            <a:off x="6933902" y="5262563"/>
            <a:ext cx="2811959"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C53030"/>
                </a:solidFill>
              </a:rPr>
              <a:t>13.2%</a:t>
            </a:r>
            <a:endParaRPr lang="en-US" sz="1050" dirty="0"/>
          </a:p>
        </p:txBody>
      </p:sp>
      <p:sp>
        <p:nvSpPr>
          <p:cNvPr id="81" name="Text 28"/>
          <p:cNvSpPr/>
          <p:nvPr/>
        </p:nvSpPr>
        <p:spPr>
          <a:xfrm>
            <a:off x="9936361" y="5262563"/>
            <a:ext cx="2255639" cy="314325"/>
          </a:xfrm>
          <a:prstGeom prst="rect">
            <a:avLst/>
          </a:prstGeom>
          <a:noFill/>
          <a:ln/>
        </p:spPr>
        <p:txBody>
          <a:bodyPr vert="horz" wrap="square" lIns="0" tIns="0" rIns="0" bIns="0" rtlCol="0" anchor="ctr"/>
          <a:lstStyle/>
          <a:p>
            <a:pPr marL="0" indent="0">
              <a:lnSpc>
                <a:spcPts val="1575"/>
              </a:lnSpc>
              <a:buNone/>
            </a:pPr>
            <a:r>
              <a:rPr lang="en-US" sz="1050" dirty="0">
                <a:solidFill>
                  <a:srgbClr val="2D3748"/>
                </a:solidFill>
              </a:rPr>
              <a:t>Intermediate Risk</a:t>
            </a:r>
            <a:endParaRPr lang="en-US" sz="1050" dirty="0"/>
          </a:p>
        </p:txBody>
      </p:sp>
      <p:sp>
        <p:nvSpPr>
          <p:cNvPr id="82" name="Text 29"/>
          <p:cNvSpPr/>
          <p:nvPr/>
        </p:nvSpPr>
        <p:spPr>
          <a:xfrm>
            <a:off x="5905500" y="5576888"/>
            <a:ext cx="837902"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rPr>
              <a:t>5</a:t>
            </a:r>
            <a:endParaRPr lang="en-US" sz="1050" dirty="0"/>
          </a:p>
        </p:txBody>
      </p:sp>
      <p:sp>
        <p:nvSpPr>
          <p:cNvPr id="83" name="Text 30"/>
          <p:cNvSpPr/>
          <p:nvPr/>
        </p:nvSpPr>
        <p:spPr>
          <a:xfrm>
            <a:off x="6933902" y="5576888"/>
            <a:ext cx="2811959"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C53030"/>
                </a:solidFill>
              </a:rPr>
              <a:t>26.2%</a:t>
            </a:r>
            <a:endParaRPr lang="en-US" sz="1050" dirty="0"/>
          </a:p>
        </p:txBody>
      </p:sp>
      <p:sp>
        <p:nvSpPr>
          <p:cNvPr id="84" name="Text 31"/>
          <p:cNvSpPr/>
          <p:nvPr/>
        </p:nvSpPr>
        <p:spPr>
          <a:xfrm>
            <a:off x="9936361" y="5576888"/>
            <a:ext cx="1684139" cy="314325"/>
          </a:xfrm>
          <a:prstGeom prst="rect">
            <a:avLst/>
          </a:prstGeom>
          <a:noFill/>
          <a:ln/>
        </p:spPr>
        <p:txBody>
          <a:bodyPr vert="horz" wrap="square" lIns="0" tIns="0" rIns="0" bIns="0" rtlCol="0" anchor="ctr"/>
          <a:lstStyle/>
          <a:p>
            <a:pPr marL="0" indent="0">
              <a:lnSpc>
                <a:spcPts val="1575"/>
              </a:lnSpc>
              <a:buNone/>
            </a:pPr>
            <a:r>
              <a:rPr lang="en-US" sz="1050" dirty="0">
                <a:solidFill>
                  <a:srgbClr val="2D3748"/>
                </a:solidFill>
              </a:rPr>
              <a:t>High Risk</a:t>
            </a:r>
            <a:endParaRPr lang="en-US" sz="1050" dirty="0"/>
          </a:p>
        </p:txBody>
      </p:sp>
      <p:sp>
        <p:nvSpPr>
          <p:cNvPr id="85" name="Text 32"/>
          <p:cNvSpPr/>
          <p:nvPr/>
        </p:nvSpPr>
        <p:spPr>
          <a:xfrm>
            <a:off x="5905500" y="5891213"/>
            <a:ext cx="837902"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rPr>
              <a:t>6–7</a:t>
            </a:r>
            <a:endParaRPr lang="en-US" sz="1050" dirty="0"/>
          </a:p>
        </p:txBody>
      </p:sp>
      <p:sp>
        <p:nvSpPr>
          <p:cNvPr id="86" name="Text 33"/>
          <p:cNvSpPr/>
          <p:nvPr/>
        </p:nvSpPr>
        <p:spPr>
          <a:xfrm>
            <a:off x="6933902" y="5891213"/>
            <a:ext cx="2811959"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C53030"/>
                </a:solidFill>
              </a:rPr>
              <a:t>40.9%</a:t>
            </a:r>
            <a:endParaRPr lang="en-US" sz="1050" dirty="0"/>
          </a:p>
        </p:txBody>
      </p:sp>
      <p:sp>
        <p:nvSpPr>
          <p:cNvPr id="87" name="Text 34"/>
          <p:cNvSpPr/>
          <p:nvPr/>
        </p:nvSpPr>
        <p:spPr>
          <a:xfrm>
            <a:off x="9936361" y="5891213"/>
            <a:ext cx="2012624" cy="314325"/>
          </a:xfrm>
          <a:prstGeom prst="rect">
            <a:avLst/>
          </a:prstGeom>
          <a:noFill/>
          <a:ln/>
        </p:spPr>
        <p:txBody>
          <a:bodyPr vert="horz" wrap="square" lIns="0" tIns="0" rIns="0" bIns="0" rtlCol="0" anchor="ctr"/>
          <a:lstStyle/>
          <a:p>
            <a:pPr marL="0" indent="0">
              <a:lnSpc>
                <a:spcPts val="1575"/>
              </a:lnSpc>
              <a:buNone/>
            </a:pPr>
            <a:r>
              <a:rPr lang="en-US" sz="1050" dirty="0">
                <a:solidFill>
                  <a:srgbClr val="2D3748"/>
                </a:solidFill>
              </a:rPr>
              <a:t>Very High Risk</a:t>
            </a:r>
            <a:endParaRPr lang="en-US" sz="10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162050"/>
            <a:ext cx="5715000" cy="2609850"/>
          </a:xfrm>
          <a:prstGeom prst="rect">
            <a:avLst/>
          </a:prstGeom>
        </p:spPr>
      </p:pic>
      <p:pic>
        <p:nvPicPr>
          <p:cNvPr id="6" name="Image 4" descr="preencoded.png"/>
          <p:cNvPicPr>
            <a:picLocks noChangeAspect="1"/>
          </p:cNvPicPr>
          <p:nvPr/>
        </p:nvPicPr>
        <p:blipFill>
          <a:blip r:embed="rId6"/>
          <a:stretch>
            <a:fillRect/>
          </a:stretch>
        </p:blipFill>
        <p:spPr>
          <a:xfrm>
            <a:off x="476250" y="1352550"/>
            <a:ext cx="342900" cy="342900"/>
          </a:xfrm>
          <a:prstGeom prst="rect">
            <a:avLst/>
          </a:prstGeom>
        </p:spPr>
      </p:pic>
      <p:pic>
        <p:nvPicPr>
          <p:cNvPr id="7" name="Image 5" descr="preencoded.png"/>
          <p:cNvPicPr>
            <a:picLocks noChangeAspect="1"/>
          </p:cNvPicPr>
          <p:nvPr/>
        </p:nvPicPr>
        <p:blipFill>
          <a:blip r:embed="rId7"/>
          <a:stretch>
            <a:fillRect/>
          </a:stretch>
        </p:blipFill>
        <p:spPr>
          <a:xfrm>
            <a:off x="540544" y="1436340"/>
            <a:ext cx="214313" cy="175320"/>
          </a:xfrm>
          <a:prstGeom prst="rect">
            <a:avLst/>
          </a:prstGeom>
        </p:spPr>
      </p:pic>
      <p:pic>
        <p:nvPicPr>
          <p:cNvPr id="8" name="Image 6" descr="preencoded.png"/>
          <p:cNvPicPr>
            <a:picLocks noChangeAspect="1"/>
          </p:cNvPicPr>
          <p:nvPr/>
        </p:nvPicPr>
        <p:blipFill>
          <a:blip r:embed="rId8"/>
          <a:stretch>
            <a:fillRect/>
          </a:stretch>
        </p:blipFill>
        <p:spPr>
          <a:xfrm>
            <a:off x="476250" y="1866900"/>
            <a:ext cx="166688" cy="212080"/>
          </a:xfrm>
          <a:prstGeom prst="rect">
            <a:avLst/>
          </a:prstGeom>
        </p:spPr>
      </p:pic>
      <p:pic>
        <p:nvPicPr>
          <p:cNvPr id="9" name="Image 7" descr="preencoded.png"/>
          <p:cNvPicPr>
            <a:picLocks noChangeAspect="1"/>
          </p:cNvPicPr>
          <p:nvPr/>
        </p:nvPicPr>
        <p:blipFill>
          <a:blip r:embed="rId9"/>
          <a:stretch>
            <a:fillRect/>
          </a:stretch>
        </p:blipFill>
        <p:spPr>
          <a:xfrm>
            <a:off x="476250" y="2381250"/>
            <a:ext cx="166688" cy="137220"/>
          </a:xfrm>
          <a:prstGeom prst="rect">
            <a:avLst/>
          </a:prstGeom>
        </p:spPr>
      </p:pic>
      <p:pic>
        <p:nvPicPr>
          <p:cNvPr id="10" name="Image 8" descr="preencoded.png"/>
          <p:cNvPicPr>
            <a:picLocks noChangeAspect="1"/>
          </p:cNvPicPr>
          <p:nvPr/>
        </p:nvPicPr>
        <p:blipFill>
          <a:blip r:embed="rId9"/>
          <a:stretch>
            <a:fillRect/>
          </a:stretch>
        </p:blipFill>
        <p:spPr>
          <a:xfrm>
            <a:off x="476250" y="2695575"/>
            <a:ext cx="166688" cy="137220"/>
          </a:xfrm>
          <a:prstGeom prst="rect">
            <a:avLst/>
          </a:prstGeom>
        </p:spPr>
      </p:pic>
      <p:pic>
        <p:nvPicPr>
          <p:cNvPr id="11" name="Image 9" descr="preencoded.png"/>
          <p:cNvPicPr>
            <a:picLocks noChangeAspect="1"/>
          </p:cNvPicPr>
          <p:nvPr/>
        </p:nvPicPr>
        <p:blipFill>
          <a:blip r:embed="rId9"/>
          <a:stretch>
            <a:fillRect/>
          </a:stretch>
        </p:blipFill>
        <p:spPr>
          <a:xfrm>
            <a:off x="476250" y="3009900"/>
            <a:ext cx="166688" cy="137220"/>
          </a:xfrm>
          <a:prstGeom prst="rect">
            <a:avLst/>
          </a:prstGeom>
        </p:spPr>
      </p:pic>
      <p:pic>
        <p:nvPicPr>
          <p:cNvPr id="12" name="Image 10" descr="preencoded.png"/>
          <p:cNvPicPr>
            <a:picLocks noChangeAspect="1"/>
          </p:cNvPicPr>
          <p:nvPr/>
        </p:nvPicPr>
        <p:blipFill>
          <a:blip r:embed="rId10"/>
          <a:stretch>
            <a:fillRect/>
          </a:stretch>
        </p:blipFill>
        <p:spPr>
          <a:xfrm>
            <a:off x="285750" y="3962400"/>
            <a:ext cx="5715000" cy="2609850"/>
          </a:xfrm>
          <a:prstGeom prst="rect">
            <a:avLst/>
          </a:prstGeom>
        </p:spPr>
      </p:pic>
      <p:pic>
        <p:nvPicPr>
          <p:cNvPr id="13" name="Image 11" descr="preencoded.png"/>
          <p:cNvPicPr>
            <a:picLocks noChangeAspect="1"/>
          </p:cNvPicPr>
          <p:nvPr/>
        </p:nvPicPr>
        <p:blipFill>
          <a:blip r:embed="rId6"/>
          <a:stretch>
            <a:fillRect/>
          </a:stretch>
        </p:blipFill>
        <p:spPr>
          <a:xfrm>
            <a:off x="476250" y="4152900"/>
            <a:ext cx="342900" cy="342900"/>
          </a:xfrm>
          <a:prstGeom prst="rect">
            <a:avLst/>
          </a:prstGeom>
        </p:spPr>
      </p:pic>
      <p:pic>
        <p:nvPicPr>
          <p:cNvPr id="14" name="Image 12" descr="preencoded.png"/>
          <p:cNvPicPr>
            <a:picLocks noChangeAspect="1"/>
          </p:cNvPicPr>
          <p:nvPr/>
        </p:nvPicPr>
        <p:blipFill>
          <a:blip r:embed="rId11"/>
          <a:stretch>
            <a:fillRect/>
          </a:stretch>
        </p:blipFill>
        <p:spPr>
          <a:xfrm>
            <a:off x="540544" y="4236690"/>
            <a:ext cx="214313" cy="175320"/>
          </a:xfrm>
          <a:prstGeom prst="rect">
            <a:avLst/>
          </a:prstGeom>
        </p:spPr>
      </p:pic>
      <p:pic>
        <p:nvPicPr>
          <p:cNvPr id="15" name="Image 13" descr="preencoded.png"/>
          <p:cNvPicPr>
            <a:picLocks noChangeAspect="1"/>
          </p:cNvPicPr>
          <p:nvPr/>
        </p:nvPicPr>
        <p:blipFill>
          <a:blip r:embed="rId12"/>
          <a:stretch>
            <a:fillRect/>
          </a:stretch>
        </p:blipFill>
        <p:spPr>
          <a:xfrm>
            <a:off x="476250" y="4667250"/>
            <a:ext cx="166688" cy="179487"/>
          </a:xfrm>
          <a:prstGeom prst="rect">
            <a:avLst/>
          </a:prstGeom>
        </p:spPr>
      </p:pic>
      <p:pic>
        <p:nvPicPr>
          <p:cNvPr id="16" name="Image 14" descr="preencoded.png"/>
          <p:cNvPicPr>
            <a:picLocks noChangeAspect="1"/>
          </p:cNvPicPr>
          <p:nvPr/>
        </p:nvPicPr>
        <p:blipFill>
          <a:blip r:embed="rId13"/>
          <a:stretch>
            <a:fillRect/>
          </a:stretch>
        </p:blipFill>
        <p:spPr>
          <a:xfrm>
            <a:off x="476250" y="5181600"/>
            <a:ext cx="166688" cy="179487"/>
          </a:xfrm>
          <a:prstGeom prst="rect">
            <a:avLst/>
          </a:prstGeom>
        </p:spPr>
      </p:pic>
      <p:pic>
        <p:nvPicPr>
          <p:cNvPr id="17" name="Image 15" descr="preencoded.png"/>
          <p:cNvPicPr>
            <a:picLocks noChangeAspect="1"/>
          </p:cNvPicPr>
          <p:nvPr/>
        </p:nvPicPr>
        <p:blipFill>
          <a:blip r:embed="rId14"/>
          <a:stretch>
            <a:fillRect/>
          </a:stretch>
        </p:blipFill>
        <p:spPr>
          <a:xfrm>
            <a:off x="6191250" y="1162050"/>
            <a:ext cx="5715000" cy="2490788"/>
          </a:xfrm>
          <a:prstGeom prst="rect">
            <a:avLst/>
          </a:prstGeom>
        </p:spPr>
      </p:pic>
      <p:pic>
        <p:nvPicPr>
          <p:cNvPr id="18" name="Image 16" descr="preencoded.png"/>
          <p:cNvPicPr>
            <a:picLocks noChangeAspect="1"/>
          </p:cNvPicPr>
          <p:nvPr/>
        </p:nvPicPr>
        <p:blipFill>
          <a:blip r:embed="rId15"/>
          <a:stretch>
            <a:fillRect/>
          </a:stretch>
        </p:blipFill>
        <p:spPr>
          <a:xfrm>
            <a:off x="6381750" y="1352550"/>
            <a:ext cx="342900" cy="342900"/>
          </a:xfrm>
          <a:prstGeom prst="rect">
            <a:avLst/>
          </a:prstGeom>
        </p:spPr>
      </p:pic>
      <p:pic>
        <p:nvPicPr>
          <p:cNvPr id="19" name="Image 17" descr="preencoded.png"/>
          <p:cNvPicPr>
            <a:picLocks noChangeAspect="1"/>
          </p:cNvPicPr>
          <p:nvPr/>
        </p:nvPicPr>
        <p:blipFill>
          <a:blip r:embed="rId16"/>
          <a:stretch>
            <a:fillRect/>
          </a:stretch>
        </p:blipFill>
        <p:spPr>
          <a:xfrm>
            <a:off x="6446044" y="1436340"/>
            <a:ext cx="214313" cy="175320"/>
          </a:xfrm>
          <a:prstGeom prst="rect">
            <a:avLst/>
          </a:prstGeom>
        </p:spPr>
      </p:pic>
      <p:pic>
        <p:nvPicPr>
          <p:cNvPr id="20" name="Image 18" descr="preencoded.png"/>
          <p:cNvPicPr>
            <a:picLocks noChangeAspect="1"/>
          </p:cNvPicPr>
          <p:nvPr/>
        </p:nvPicPr>
        <p:blipFill>
          <a:blip r:embed="rId17"/>
          <a:stretch>
            <a:fillRect/>
          </a:stretch>
        </p:blipFill>
        <p:spPr>
          <a:xfrm>
            <a:off x="6381750" y="1866900"/>
            <a:ext cx="166688" cy="166688"/>
          </a:xfrm>
          <a:prstGeom prst="rect">
            <a:avLst/>
          </a:prstGeom>
        </p:spPr>
      </p:pic>
      <p:pic>
        <p:nvPicPr>
          <p:cNvPr id="21" name="Image 19" descr="preencoded.png"/>
          <p:cNvPicPr>
            <a:picLocks noChangeAspect="1"/>
          </p:cNvPicPr>
          <p:nvPr/>
        </p:nvPicPr>
        <p:blipFill>
          <a:blip r:embed="rId18"/>
          <a:stretch>
            <a:fillRect/>
          </a:stretch>
        </p:blipFill>
        <p:spPr>
          <a:xfrm>
            <a:off x="6381750" y="2381250"/>
            <a:ext cx="166688" cy="166688"/>
          </a:xfrm>
          <a:prstGeom prst="rect">
            <a:avLst/>
          </a:prstGeom>
        </p:spPr>
      </p:pic>
      <p:pic>
        <p:nvPicPr>
          <p:cNvPr id="22" name="Image 20" descr="preencoded.png"/>
          <p:cNvPicPr>
            <a:picLocks noChangeAspect="1"/>
          </p:cNvPicPr>
          <p:nvPr/>
        </p:nvPicPr>
        <p:blipFill>
          <a:blip r:embed="rId19"/>
          <a:stretch>
            <a:fillRect/>
          </a:stretch>
        </p:blipFill>
        <p:spPr>
          <a:xfrm>
            <a:off x="6191250" y="3843338"/>
            <a:ext cx="5715000" cy="2728913"/>
          </a:xfrm>
          <a:prstGeom prst="rect">
            <a:avLst/>
          </a:prstGeom>
        </p:spPr>
      </p:pic>
      <p:pic>
        <p:nvPicPr>
          <p:cNvPr id="23" name="Image 21" descr="preencoded.png"/>
          <p:cNvPicPr>
            <a:picLocks noChangeAspect="1"/>
          </p:cNvPicPr>
          <p:nvPr/>
        </p:nvPicPr>
        <p:blipFill>
          <a:blip r:embed="rId20"/>
          <a:stretch>
            <a:fillRect/>
          </a:stretch>
        </p:blipFill>
        <p:spPr>
          <a:xfrm>
            <a:off x="6381750" y="4033837"/>
            <a:ext cx="342900" cy="342900"/>
          </a:xfrm>
          <a:prstGeom prst="rect">
            <a:avLst/>
          </a:prstGeom>
        </p:spPr>
      </p:pic>
      <p:pic>
        <p:nvPicPr>
          <p:cNvPr id="24" name="Image 22" descr="preencoded.png"/>
          <p:cNvPicPr>
            <a:picLocks noChangeAspect="1"/>
          </p:cNvPicPr>
          <p:nvPr/>
        </p:nvPicPr>
        <p:blipFill>
          <a:blip r:embed="rId21"/>
          <a:stretch>
            <a:fillRect/>
          </a:stretch>
        </p:blipFill>
        <p:spPr>
          <a:xfrm>
            <a:off x="6446044" y="4117628"/>
            <a:ext cx="214313" cy="175320"/>
          </a:xfrm>
          <a:prstGeom prst="rect">
            <a:avLst/>
          </a:prstGeom>
        </p:spPr>
      </p:pic>
      <p:pic>
        <p:nvPicPr>
          <p:cNvPr id="25" name="Image 23" descr="preencoded.png"/>
          <p:cNvPicPr>
            <a:picLocks noChangeAspect="1"/>
          </p:cNvPicPr>
          <p:nvPr/>
        </p:nvPicPr>
        <p:blipFill>
          <a:blip r:embed="rId22"/>
          <a:stretch>
            <a:fillRect/>
          </a:stretch>
        </p:blipFill>
        <p:spPr>
          <a:xfrm>
            <a:off x="6381750" y="4548188"/>
            <a:ext cx="166688" cy="194370"/>
          </a:xfrm>
          <a:prstGeom prst="rect">
            <a:avLst/>
          </a:prstGeom>
        </p:spPr>
      </p:pic>
      <p:pic>
        <p:nvPicPr>
          <p:cNvPr id="26" name="Image 24" descr="preencoded.png"/>
          <p:cNvPicPr>
            <a:picLocks noChangeAspect="1"/>
          </p:cNvPicPr>
          <p:nvPr/>
        </p:nvPicPr>
        <p:blipFill>
          <a:blip r:embed="rId23"/>
          <a:stretch>
            <a:fillRect/>
          </a:stretch>
        </p:blipFill>
        <p:spPr>
          <a:xfrm>
            <a:off x="6381750" y="5062538"/>
            <a:ext cx="166688" cy="145852"/>
          </a:xfrm>
          <a:prstGeom prst="rect">
            <a:avLst/>
          </a:prstGeom>
        </p:spPr>
      </p:pic>
      <p:pic>
        <p:nvPicPr>
          <p:cNvPr id="27" name="Image 25" descr="preencoded.png"/>
          <p:cNvPicPr>
            <a:picLocks noChangeAspect="1"/>
          </p:cNvPicPr>
          <p:nvPr/>
        </p:nvPicPr>
        <p:blipFill>
          <a:blip r:embed="rId24"/>
          <a:stretch>
            <a:fillRect/>
          </a:stretch>
        </p:blipFill>
        <p:spPr>
          <a:xfrm>
            <a:off x="6381750" y="5529263"/>
            <a:ext cx="5334000" cy="852488"/>
          </a:xfrm>
          <a:prstGeom prst="rect">
            <a:avLst/>
          </a:prstGeom>
        </p:spPr>
      </p:pic>
      <p:sp>
        <p:nvSpPr>
          <p:cNvPr id="28"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9" name="Text 1"/>
          <p:cNvSpPr/>
          <p:nvPr/>
        </p:nvSpPr>
        <p:spPr>
          <a:xfrm>
            <a:off x="514350" y="514350"/>
            <a:ext cx="101498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SCA Exam Focus: Communication and ICE</a:t>
            </a:r>
            <a:endParaRPr lang="en-US" sz="1800" dirty="0"/>
          </a:p>
        </p:txBody>
      </p:sp>
      <p:sp>
        <p:nvSpPr>
          <p:cNvPr id="30" name="Text 2"/>
          <p:cNvSpPr/>
          <p:nvPr/>
        </p:nvSpPr>
        <p:spPr>
          <a:xfrm>
            <a:off x="933450" y="1395413"/>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Breaking News &amp; ICE Framework</a:t>
            </a:r>
            <a:endParaRPr lang="en-US" sz="1350" dirty="0"/>
          </a:p>
        </p:txBody>
      </p:sp>
      <p:sp>
        <p:nvSpPr>
          <p:cNvPr id="31" name="Text 3"/>
          <p:cNvSpPr/>
          <p:nvPr/>
        </p:nvSpPr>
        <p:spPr>
          <a:xfrm>
            <a:off x="738188" y="1838325"/>
            <a:ext cx="50720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SPIKES Protocol:</a:t>
            </a:r>
            <a:r>
              <a:rPr lang="en-US" sz="1125" dirty="0">
                <a:solidFill>
                  <a:srgbClr val="2D3748"/>
                </a:solidFill>
              </a:rPr>
              <a:t> Use Setting (privacy), Perception (what they know), Invitation, Knowledge (no jargon), Empathy, Strategy.</a:t>
            </a:r>
            <a:endParaRPr lang="en-US" sz="1125" dirty="0"/>
          </a:p>
        </p:txBody>
      </p:sp>
      <p:sp>
        <p:nvSpPr>
          <p:cNvPr id="32" name="Text 4"/>
          <p:cNvSpPr/>
          <p:nvPr/>
        </p:nvSpPr>
        <p:spPr>
          <a:xfrm>
            <a:off x="738188" y="2371725"/>
            <a:ext cx="102870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Ideas:</a:t>
            </a:r>
            <a:endParaRPr lang="en-US" sz="1125" dirty="0"/>
          </a:p>
        </p:txBody>
      </p:sp>
      <p:sp>
        <p:nvSpPr>
          <p:cNvPr id="33" name="Text 5"/>
          <p:cNvSpPr/>
          <p:nvPr/>
        </p:nvSpPr>
        <p:spPr>
          <a:xfrm>
            <a:off x="1362373" y="2276475"/>
            <a:ext cx="9558528" cy="342900"/>
          </a:xfrm>
          <a:prstGeom prst="rect">
            <a:avLst/>
          </a:prstGeom>
          <a:noFill/>
          <a:ln/>
        </p:spPr>
        <p:txBody>
          <a:bodyPr vert="horz" wrap="square" lIns="0" tIns="0" rIns="0" bIns="0" rtlCol="0" anchor="ctr"/>
          <a:lstStyle/>
          <a:p>
            <a:pPr marL="0" indent="0" algn="l">
              <a:lnSpc>
                <a:spcPts val="1470"/>
              </a:lnSpc>
              <a:buNone/>
            </a:pPr>
            <a:r>
              <a:rPr lang="en-US" sz="1050" i="1" dirty="0">
                <a:solidFill>
                  <a:srgbClr val="4A5568"/>
                </a:solidFill>
                <a:highlight>
                  <a:srgbClr val="F7FAFC"/>
                </a:highlight>
              </a:rPr>
              <a:t>"What did you think was happening when you had that chest pain?"</a:t>
            </a:r>
            <a:endParaRPr lang="en-US" sz="1050" dirty="0"/>
          </a:p>
        </p:txBody>
      </p:sp>
      <p:sp>
        <p:nvSpPr>
          <p:cNvPr id="34" name="Text 6"/>
          <p:cNvSpPr/>
          <p:nvPr/>
        </p:nvSpPr>
        <p:spPr>
          <a:xfrm>
            <a:off x="738188" y="2686050"/>
            <a:ext cx="154305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Concerns:</a:t>
            </a:r>
            <a:endParaRPr lang="en-US" sz="1125" dirty="0"/>
          </a:p>
        </p:txBody>
      </p:sp>
      <p:sp>
        <p:nvSpPr>
          <p:cNvPr id="35" name="Text 7"/>
          <p:cNvSpPr/>
          <p:nvPr/>
        </p:nvSpPr>
        <p:spPr>
          <a:xfrm>
            <a:off x="1656011" y="2590800"/>
            <a:ext cx="6377526" cy="342900"/>
          </a:xfrm>
          <a:prstGeom prst="rect">
            <a:avLst/>
          </a:prstGeom>
          <a:noFill/>
          <a:ln/>
        </p:spPr>
        <p:txBody>
          <a:bodyPr vert="horz" wrap="square" lIns="0" tIns="0" rIns="0" bIns="0" rtlCol="0" anchor="ctr"/>
          <a:lstStyle/>
          <a:p>
            <a:pPr marL="0" indent="0" algn="l">
              <a:lnSpc>
                <a:spcPts val="1470"/>
              </a:lnSpc>
              <a:buNone/>
            </a:pPr>
            <a:r>
              <a:rPr lang="en-US" sz="1050" i="1" dirty="0">
                <a:solidFill>
                  <a:srgbClr val="4A5568"/>
                </a:solidFill>
                <a:highlight>
                  <a:srgbClr val="F7FAFC"/>
                </a:highlight>
              </a:rPr>
              <a:t>"What worries you most about the diagnosis?"</a:t>
            </a:r>
            <a:endParaRPr lang="en-US" sz="1050" dirty="0"/>
          </a:p>
        </p:txBody>
      </p:sp>
      <p:sp>
        <p:nvSpPr>
          <p:cNvPr id="36" name="Text 8"/>
          <p:cNvSpPr/>
          <p:nvPr/>
        </p:nvSpPr>
        <p:spPr>
          <a:xfrm>
            <a:off x="738188" y="3000375"/>
            <a:ext cx="222885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Expectations:</a:t>
            </a:r>
            <a:endParaRPr lang="en-US" sz="1125" dirty="0"/>
          </a:p>
        </p:txBody>
      </p:sp>
      <p:sp>
        <p:nvSpPr>
          <p:cNvPr id="37" name="Text 9"/>
          <p:cNvSpPr/>
          <p:nvPr/>
        </p:nvSpPr>
        <p:spPr>
          <a:xfrm>
            <a:off x="1886248" y="2905125"/>
            <a:ext cx="7175491" cy="342900"/>
          </a:xfrm>
          <a:prstGeom prst="rect">
            <a:avLst/>
          </a:prstGeom>
          <a:noFill/>
          <a:ln/>
        </p:spPr>
        <p:txBody>
          <a:bodyPr vert="horz" wrap="square" lIns="0" tIns="0" rIns="0" bIns="0" rtlCol="0" anchor="ctr"/>
          <a:lstStyle/>
          <a:p>
            <a:pPr marL="0" indent="0" algn="l">
              <a:lnSpc>
                <a:spcPts val="1470"/>
              </a:lnSpc>
              <a:buNone/>
            </a:pPr>
            <a:r>
              <a:rPr lang="en-US" sz="1050" i="1" dirty="0">
                <a:solidFill>
                  <a:srgbClr val="4A5568"/>
                </a:solidFill>
                <a:highlight>
                  <a:srgbClr val="F7FAFC"/>
                </a:highlight>
              </a:rPr>
              <a:t>"What were you hoping we could do for you today?"</a:t>
            </a:r>
            <a:endParaRPr lang="en-US" sz="1050" dirty="0"/>
          </a:p>
        </p:txBody>
      </p:sp>
      <p:sp>
        <p:nvSpPr>
          <p:cNvPr id="38" name="Text 10"/>
          <p:cNvSpPr/>
          <p:nvPr/>
        </p:nvSpPr>
        <p:spPr>
          <a:xfrm>
            <a:off x="933450" y="4195763"/>
            <a:ext cx="76123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Thrombolysis Consent (SCA Simulation)</a:t>
            </a:r>
            <a:endParaRPr lang="en-US" sz="1350" dirty="0"/>
          </a:p>
        </p:txBody>
      </p:sp>
      <p:sp>
        <p:nvSpPr>
          <p:cNvPr id="39" name="Text 11"/>
          <p:cNvSpPr/>
          <p:nvPr/>
        </p:nvSpPr>
        <p:spPr>
          <a:xfrm>
            <a:off x="738188" y="4638675"/>
            <a:ext cx="50720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Simplified Risk:</a:t>
            </a:r>
            <a:r>
              <a:rPr lang="en-US" sz="1125" dirty="0">
                <a:solidFill>
                  <a:srgbClr val="2D3748"/>
                </a:solidFill>
              </a:rPr>
              <a:t> Explain "clot-dissolving medicine" clearly; mention the 1–2% risk of major bleeding/stroke.</a:t>
            </a:r>
            <a:endParaRPr lang="en-US" sz="1125" dirty="0"/>
          </a:p>
        </p:txBody>
      </p:sp>
      <p:sp>
        <p:nvSpPr>
          <p:cNvPr id="40" name="Text 12"/>
          <p:cNvSpPr/>
          <p:nvPr/>
        </p:nvSpPr>
        <p:spPr>
          <a:xfrm>
            <a:off x="738188" y="5153025"/>
            <a:ext cx="50720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Establish Understanding:</a:t>
            </a:r>
            <a:r>
              <a:rPr lang="en-US" sz="1125" dirty="0">
                <a:solidFill>
                  <a:srgbClr val="2D3748"/>
                </a:solidFill>
              </a:rPr>
              <a:t> Ask patient to repeat back the plan to ensure comprehension under stress.</a:t>
            </a:r>
            <a:endParaRPr lang="en-US" sz="1125" dirty="0"/>
          </a:p>
        </p:txBody>
      </p:sp>
      <p:sp>
        <p:nvSpPr>
          <p:cNvPr id="41" name="Text 13"/>
          <p:cNvSpPr/>
          <p:nvPr/>
        </p:nvSpPr>
        <p:spPr>
          <a:xfrm>
            <a:off x="6838950" y="1395413"/>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Safety-Netting &amp; Lifestyle</a:t>
            </a:r>
            <a:endParaRPr lang="en-US" sz="1350" dirty="0"/>
          </a:p>
        </p:txBody>
      </p:sp>
      <p:sp>
        <p:nvSpPr>
          <p:cNvPr id="42" name="Text 14"/>
          <p:cNvSpPr/>
          <p:nvPr/>
        </p:nvSpPr>
        <p:spPr>
          <a:xfrm>
            <a:off x="6643688" y="1857375"/>
            <a:ext cx="348615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The 15-Minute Rule:</a:t>
            </a:r>
            <a:endParaRPr lang="en-US" sz="1125" dirty="0"/>
          </a:p>
        </p:txBody>
      </p:sp>
      <p:sp>
        <p:nvSpPr>
          <p:cNvPr id="43" name="Text 15"/>
          <p:cNvSpPr/>
          <p:nvPr/>
        </p:nvSpPr>
        <p:spPr>
          <a:xfrm>
            <a:off x="8212336" y="1762125"/>
            <a:ext cx="3979664" cy="542925"/>
          </a:xfrm>
          <a:prstGeom prst="rect">
            <a:avLst/>
          </a:prstGeom>
          <a:noFill/>
          <a:ln/>
        </p:spPr>
        <p:txBody>
          <a:bodyPr vert="horz" wrap="square" lIns="0" tIns="0" rIns="0" bIns="0" rtlCol="0" anchor="ctr"/>
          <a:lstStyle/>
          <a:p>
            <a:pPr marL="0" indent="0" algn="l">
              <a:lnSpc>
                <a:spcPts val="1470"/>
              </a:lnSpc>
              <a:buNone/>
            </a:pPr>
            <a:r>
              <a:rPr lang="en-US" sz="1050" i="1" dirty="0">
                <a:solidFill>
                  <a:srgbClr val="4A5568"/>
                </a:solidFill>
                <a:highlight>
                  <a:srgbClr val="F7FAFC"/>
                </a:highlight>
              </a:rPr>
              <a:t>"If chest pain at rest lasts &gt;15 mins and doesn't improve with GTN, call 999 immediately. Do not drive."</a:t>
            </a:r>
            <a:endParaRPr lang="en-US" sz="1050" dirty="0"/>
          </a:p>
        </p:txBody>
      </p:sp>
      <p:sp>
        <p:nvSpPr>
          <p:cNvPr id="44" name="Text 16"/>
          <p:cNvSpPr/>
          <p:nvPr/>
        </p:nvSpPr>
        <p:spPr>
          <a:xfrm>
            <a:off x="6643688" y="2352675"/>
            <a:ext cx="50720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Lifestyle:</a:t>
            </a:r>
            <a:r>
              <a:rPr lang="en-US" sz="1125" dirty="0">
                <a:solidFill>
                  <a:srgbClr val="2D3748"/>
                </a:solidFill>
              </a:rPr>
              <a:t> Prioritize smoking cessation as the #1 intervention. Discuss Cardiac Rehab as a holistic support package.</a:t>
            </a:r>
            <a:endParaRPr lang="en-US" sz="1125" dirty="0"/>
          </a:p>
        </p:txBody>
      </p:sp>
      <p:sp>
        <p:nvSpPr>
          <p:cNvPr id="45" name="Text 17"/>
          <p:cNvSpPr/>
          <p:nvPr/>
        </p:nvSpPr>
        <p:spPr>
          <a:xfrm>
            <a:off x="6838950" y="4076700"/>
            <a:ext cx="53530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Cultural Sensitivity (Bradford Context)</a:t>
            </a:r>
            <a:endParaRPr lang="en-US" sz="1350" dirty="0"/>
          </a:p>
        </p:txBody>
      </p:sp>
      <p:sp>
        <p:nvSpPr>
          <p:cNvPr id="46" name="Text 18"/>
          <p:cNvSpPr/>
          <p:nvPr/>
        </p:nvSpPr>
        <p:spPr>
          <a:xfrm>
            <a:off x="6700838" y="4519613"/>
            <a:ext cx="5072063" cy="400050"/>
          </a:xfrm>
          <a:prstGeom prst="rect">
            <a:avLst/>
          </a:prstGeom>
          <a:noFill/>
          <a:ln/>
        </p:spPr>
        <p:txBody>
          <a:bodyPr vert="horz" wrap="square" lIns="0" tIns="0" rIns="0" bIns="0" rtlCol="0" anchor="ctr"/>
          <a:lstStyle/>
          <a:p>
            <a:pPr marL="0" indent="0" algn="l">
              <a:lnSpc>
                <a:spcPts val="1260"/>
              </a:lnSpc>
              <a:buNone/>
            </a:pPr>
            <a:r>
              <a:rPr lang="en-US" sz="900" b="1" dirty="0">
                <a:solidFill>
                  <a:srgbClr val="975A16"/>
                </a:solidFill>
                <a:highlight>
                  <a:srgbClr val="FEFCBF"/>
                </a:highlight>
              </a:rPr>
              <a:t>IMG FOCUS</a:t>
            </a:r>
            <a:r>
              <a:rPr lang="en-US" sz="1125" dirty="0">
                <a:solidFill>
                  <a:srgbClr val="2D3748"/>
                </a:solidFill>
              </a:rPr>
              <a:t> </a:t>
            </a:r>
            <a:r>
              <a:rPr lang="en-US" sz="1125" b="1" dirty="0">
                <a:solidFill>
                  <a:srgbClr val="2D3748"/>
                </a:solidFill>
              </a:rPr>
              <a:t>Family Dynamics:</a:t>
            </a:r>
            <a:r>
              <a:rPr lang="en-US" sz="1125" dirty="0">
                <a:solidFill>
                  <a:srgbClr val="2D3748"/>
                </a:solidFill>
              </a:rPr>
              <a:t> Explore family support structures. South Asian patients may involve multi-generational decision-making.</a:t>
            </a:r>
            <a:endParaRPr lang="en-US" sz="1125" dirty="0"/>
          </a:p>
        </p:txBody>
      </p:sp>
      <p:sp>
        <p:nvSpPr>
          <p:cNvPr id="47" name="Text 19"/>
          <p:cNvSpPr/>
          <p:nvPr/>
        </p:nvSpPr>
        <p:spPr>
          <a:xfrm>
            <a:off x="6643688" y="5033963"/>
            <a:ext cx="50720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748"/>
                </a:solidFill>
              </a:rPr>
              <a:t>Language Barriers:</a:t>
            </a:r>
            <a:r>
              <a:rPr lang="en-US" sz="1125" dirty="0">
                <a:solidFill>
                  <a:srgbClr val="2D3748"/>
                </a:solidFill>
              </a:rPr>
              <a:t> Use professional interpreters rather than family members for critical diagnostic discussions.</a:t>
            </a:r>
            <a:endParaRPr lang="en-US" sz="1125" dirty="0"/>
          </a:p>
        </p:txBody>
      </p:sp>
      <p:sp>
        <p:nvSpPr>
          <p:cNvPr id="48" name="Text 20"/>
          <p:cNvSpPr/>
          <p:nvPr/>
        </p:nvSpPr>
        <p:spPr>
          <a:xfrm>
            <a:off x="6496050" y="5643563"/>
            <a:ext cx="51054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C53030"/>
                </a:solidFill>
              </a:rPr>
              <a:t>SCA TIP</a:t>
            </a:r>
            <a:endParaRPr lang="en-US" sz="975" dirty="0"/>
          </a:p>
        </p:txBody>
      </p:sp>
      <p:sp>
        <p:nvSpPr>
          <p:cNvPr id="49" name="Text 21"/>
          <p:cNvSpPr/>
          <p:nvPr/>
        </p:nvSpPr>
        <p:spPr>
          <a:xfrm>
            <a:off x="6496050" y="5867400"/>
            <a:ext cx="5105400" cy="400050"/>
          </a:xfrm>
          <a:prstGeom prst="rect">
            <a:avLst/>
          </a:prstGeom>
          <a:noFill/>
          <a:ln/>
        </p:spPr>
        <p:txBody>
          <a:bodyPr vert="horz" wrap="square" lIns="0" tIns="0" rIns="0" bIns="0" rtlCol="0" anchor="ctr"/>
          <a:lstStyle/>
          <a:p>
            <a:pPr marL="0" indent="0">
              <a:lnSpc>
                <a:spcPts val="1575"/>
              </a:lnSpc>
              <a:buNone/>
            </a:pPr>
            <a:r>
              <a:rPr lang="en-US" sz="1050" dirty="0">
                <a:solidFill>
                  <a:srgbClr val="2D3748"/>
                </a:solidFill>
              </a:rPr>
              <a:t>Acknowledge family responsibilities—patients may delay admission due to caring roles. Validate and prioritize urgent safety.</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257300"/>
            <a:ext cx="5667375" cy="5314950"/>
          </a:xfrm>
          <a:prstGeom prst="rect">
            <a:avLst/>
          </a:prstGeom>
        </p:spPr>
      </p:pic>
      <p:pic>
        <p:nvPicPr>
          <p:cNvPr id="6" name="Image 4" descr="preencoded.png"/>
          <p:cNvPicPr>
            <a:picLocks noChangeAspect="1"/>
          </p:cNvPicPr>
          <p:nvPr/>
        </p:nvPicPr>
        <p:blipFill>
          <a:blip r:embed="rId6"/>
          <a:stretch>
            <a:fillRect/>
          </a:stretch>
        </p:blipFill>
        <p:spPr>
          <a:xfrm>
            <a:off x="514350" y="1485900"/>
            <a:ext cx="5210175" cy="400050"/>
          </a:xfrm>
          <a:prstGeom prst="rect">
            <a:avLst/>
          </a:prstGeom>
        </p:spPr>
      </p:pic>
      <p:pic>
        <p:nvPicPr>
          <p:cNvPr id="7" name="Image 5" descr="preencoded.png"/>
          <p:cNvPicPr>
            <a:picLocks noChangeAspect="1"/>
          </p:cNvPicPr>
          <p:nvPr/>
        </p:nvPicPr>
        <p:blipFill>
          <a:blip r:embed="rId7"/>
          <a:stretch>
            <a:fillRect/>
          </a:stretch>
        </p:blipFill>
        <p:spPr>
          <a:xfrm>
            <a:off x="514350" y="1514475"/>
            <a:ext cx="285750" cy="228600"/>
          </a:xfrm>
          <a:prstGeom prst="rect">
            <a:avLst/>
          </a:prstGeom>
        </p:spPr>
      </p:pic>
      <p:pic>
        <p:nvPicPr>
          <p:cNvPr id="8" name="Image 6" descr="preencoded.png"/>
          <p:cNvPicPr>
            <a:picLocks noChangeAspect="1"/>
          </p:cNvPicPr>
          <p:nvPr/>
        </p:nvPicPr>
        <p:blipFill>
          <a:blip r:embed="rId8"/>
          <a:stretch>
            <a:fillRect/>
          </a:stretch>
        </p:blipFill>
        <p:spPr>
          <a:xfrm>
            <a:off x="514350" y="2114550"/>
            <a:ext cx="166688" cy="166688"/>
          </a:xfrm>
          <a:prstGeom prst="rect">
            <a:avLst/>
          </a:prstGeom>
        </p:spPr>
      </p:pic>
      <p:pic>
        <p:nvPicPr>
          <p:cNvPr id="9" name="Image 7" descr="preencoded.png"/>
          <p:cNvPicPr>
            <a:picLocks noChangeAspect="1"/>
          </p:cNvPicPr>
          <p:nvPr/>
        </p:nvPicPr>
        <p:blipFill>
          <a:blip r:embed="rId8"/>
          <a:stretch>
            <a:fillRect/>
          </a:stretch>
        </p:blipFill>
        <p:spPr>
          <a:xfrm>
            <a:off x="514350" y="3400425"/>
            <a:ext cx="166688" cy="166688"/>
          </a:xfrm>
          <a:prstGeom prst="rect">
            <a:avLst/>
          </a:prstGeom>
        </p:spPr>
      </p:pic>
      <p:pic>
        <p:nvPicPr>
          <p:cNvPr id="10" name="Image 8" descr="preencoded.png"/>
          <p:cNvPicPr>
            <a:picLocks noChangeAspect="1"/>
          </p:cNvPicPr>
          <p:nvPr/>
        </p:nvPicPr>
        <p:blipFill>
          <a:blip r:embed="rId8"/>
          <a:stretch>
            <a:fillRect/>
          </a:stretch>
        </p:blipFill>
        <p:spPr>
          <a:xfrm>
            <a:off x="514350" y="4086225"/>
            <a:ext cx="166688" cy="166688"/>
          </a:xfrm>
          <a:prstGeom prst="rect">
            <a:avLst/>
          </a:prstGeom>
        </p:spPr>
      </p:pic>
      <p:pic>
        <p:nvPicPr>
          <p:cNvPr id="11" name="Image 9" descr="preencoded.png"/>
          <p:cNvPicPr>
            <a:picLocks noChangeAspect="1"/>
          </p:cNvPicPr>
          <p:nvPr/>
        </p:nvPicPr>
        <p:blipFill>
          <a:blip r:embed="rId9"/>
          <a:stretch>
            <a:fillRect/>
          </a:stretch>
        </p:blipFill>
        <p:spPr>
          <a:xfrm>
            <a:off x="514350" y="6182618"/>
            <a:ext cx="166688" cy="137220"/>
          </a:xfrm>
          <a:prstGeom prst="rect">
            <a:avLst/>
          </a:prstGeom>
        </p:spPr>
      </p:pic>
      <p:pic>
        <p:nvPicPr>
          <p:cNvPr id="12" name="Image 10" descr="preencoded.png"/>
          <p:cNvPicPr>
            <a:picLocks noChangeAspect="1"/>
          </p:cNvPicPr>
          <p:nvPr/>
        </p:nvPicPr>
        <p:blipFill>
          <a:blip r:embed="rId5"/>
          <a:stretch>
            <a:fillRect/>
          </a:stretch>
        </p:blipFill>
        <p:spPr>
          <a:xfrm>
            <a:off x="6238875" y="1257300"/>
            <a:ext cx="5667375" cy="5314950"/>
          </a:xfrm>
          <a:prstGeom prst="rect">
            <a:avLst/>
          </a:prstGeom>
        </p:spPr>
      </p:pic>
      <p:pic>
        <p:nvPicPr>
          <p:cNvPr id="13" name="Image 11" descr="preencoded.png"/>
          <p:cNvPicPr>
            <a:picLocks noChangeAspect="1"/>
          </p:cNvPicPr>
          <p:nvPr/>
        </p:nvPicPr>
        <p:blipFill>
          <a:blip r:embed="rId6"/>
          <a:stretch>
            <a:fillRect/>
          </a:stretch>
        </p:blipFill>
        <p:spPr>
          <a:xfrm>
            <a:off x="6467475" y="1485900"/>
            <a:ext cx="5210175" cy="400050"/>
          </a:xfrm>
          <a:prstGeom prst="rect">
            <a:avLst/>
          </a:prstGeom>
        </p:spPr>
      </p:pic>
      <p:pic>
        <p:nvPicPr>
          <p:cNvPr id="14" name="Image 12" descr="preencoded.png"/>
          <p:cNvPicPr>
            <a:picLocks noChangeAspect="1"/>
          </p:cNvPicPr>
          <p:nvPr/>
        </p:nvPicPr>
        <p:blipFill>
          <a:blip r:embed="rId10"/>
          <a:stretch>
            <a:fillRect/>
          </a:stretch>
        </p:blipFill>
        <p:spPr>
          <a:xfrm>
            <a:off x="6467475" y="1514475"/>
            <a:ext cx="285750" cy="228600"/>
          </a:xfrm>
          <a:prstGeom prst="rect">
            <a:avLst/>
          </a:prstGeom>
        </p:spPr>
      </p:pic>
      <p:pic>
        <p:nvPicPr>
          <p:cNvPr id="15" name="Image 13" descr="preencoded.png"/>
          <p:cNvPicPr>
            <a:picLocks noChangeAspect="1"/>
          </p:cNvPicPr>
          <p:nvPr/>
        </p:nvPicPr>
        <p:blipFill>
          <a:blip r:embed="rId11"/>
          <a:stretch>
            <a:fillRect/>
          </a:stretch>
        </p:blipFill>
        <p:spPr>
          <a:xfrm>
            <a:off x="6467475" y="2076450"/>
            <a:ext cx="5210175" cy="771525"/>
          </a:xfrm>
          <a:prstGeom prst="rect">
            <a:avLst/>
          </a:prstGeom>
        </p:spPr>
      </p:pic>
      <p:pic>
        <p:nvPicPr>
          <p:cNvPr id="16" name="Image 14" descr="preencoded.png"/>
          <p:cNvPicPr>
            <a:picLocks noChangeAspect="1"/>
          </p:cNvPicPr>
          <p:nvPr/>
        </p:nvPicPr>
        <p:blipFill>
          <a:blip r:embed="rId11"/>
          <a:stretch>
            <a:fillRect/>
          </a:stretch>
        </p:blipFill>
        <p:spPr>
          <a:xfrm>
            <a:off x="6467475" y="2990850"/>
            <a:ext cx="5210175" cy="771525"/>
          </a:xfrm>
          <a:prstGeom prst="rect">
            <a:avLst/>
          </a:prstGeom>
        </p:spPr>
      </p:pic>
      <p:pic>
        <p:nvPicPr>
          <p:cNvPr id="17" name="Image 15" descr="preencoded.png"/>
          <p:cNvPicPr>
            <a:picLocks noChangeAspect="1"/>
          </p:cNvPicPr>
          <p:nvPr/>
        </p:nvPicPr>
        <p:blipFill>
          <a:blip r:embed="rId12"/>
          <a:stretch>
            <a:fillRect/>
          </a:stretch>
        </p:blipFill>
        <p:spPr>
          <a:xfrm>
            <a:off x="6467475" y="3905250"/>
            <a:ext cx="5210175" cy="771525"/>
          </a:xfrm>
          <a:prstGeom prst="rect">
            <a:avLst/>
          </a:prstGeom>
        </p:spPr>
      </p:pic>
      <p:pic>
        <p:nvPicPr>
          <p:cNvPr id="18" name="Image 16" descr="preencoded.png"/>
          <p:cNvPicPr>
            <a:picLocks noChangeAspect="1"/>
          </p:cNvPicPr>
          <p:nvPr/>
        </p:nvPicPr>
        <p:blipFill>
          <a:blip r:embed="rId13"/>
          <a:stretch>
            <a:fillRect/>
          </a:stretch>
        </p:blipFill>
        <p:spPr>
          <a:xfrm>
            <a:off x="6467475" y="5982593"/>
            <a:ext cx="166688" cy="137220"/>
          </a:xfrm>
          <a:prstGeom prst="rect">
            <a:avLst/>
          </a:prstGeom>
        </p:spPr>
      </p:pic>
      <p:sp>
        <p:nvSpPr>
          <p:cNvPr id="19"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0" name="Text 1"/>
          <p:cNvSpPr/>
          <p:nvPr/>
        </p:nvSpPr>
        <p:spPr>
          <a:xfrm>
            <a:off x="514350" y="514350"/>
            <a:ext cx="85039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Coronary Anatomy and Physiology</a:t>
            </a:r>
            <a:endParaRPr lang="en-US" sz="1800" dirty="0"/>
          </a:p>
        </p:txBody>
      </p:sp>
      <p:sp>
        <p:nvSpPr>
          <p:cNvPr id="21" name="Text 2"/>
          <p:cNvSpPr/>
          <p:nvPr/>
        </p:nvSpPr>
        <p:spPr>
          <a:xfrm>
            <a:off x="942975" y="1485900"/>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748"/>
                </a:solidFill>
              </a:rPr>
              <a:t>Perfusion Principles</a:t>
            </a:r>
            <a:endParaRPr lang="en-US" sz="1500" dirty="0"/>
          </a:p>
        </p:txBody>
      </p:sp>
      <p:sp>
        <p:nvSpPr>
          <p:cNvPr id="22" name="Text 3"/>
          <p:cNvSpPr/>
          <p:nvPr/>
        </p:nvSpPr>
        <p:spPr>
          <a:xfrm>
            <a:off x="890588" y="2076450"/>
            <a:ext cx="4929188" cy="1114425"/>
          </a:xfrm>
          <a:prstGeom prst="rect">
            <a:avLst/>
          </a:prstGeom>
          <a:noFill/>
          <a:ln/>
        </p:spPr>
        <p:txBody>
          <a:bodyPr vert="horz" wrap="square" lIns="0" tIns="0" rIns="0" bIns="0" rtlCol="0" anchor="ctr"/>
          <a:lstStyle/>
          <a:p>
            <a:pPr marL="0" indent="0" algn="l">
              <a:lnSpc>
                <a:spcPts val="1350"/>
              </a:lnSpc>
              <a:buNone/>
            </a:pPr>
            <a:r>
              <a:rPr lang="en-US" sz="900" b="1" dirty="0">
                <a:solidFill>
                  <a:srgbClr val="FFFFFF"/>
                </a:solidFill>
                <a:highlight>
                  <a:srgbClr val="D69E2E"/>
                </a:highlight>
              </a:rPr>
              <a:t>AKT FOCUS</a:t>
            </a:r>
            <a:r>
              <a:rPr lang="en-US" sz="1350" dirty="0">
                <a:solidFill>
                  <a:srgbClr val="2D3748"/>
                </a:solidFill>
              </a:rPr>
              <a:t>
</a:t>
            </a:r>
            <a:r>
              <a:rPr lang="en-US" sz="1350" b="1" dirty="0">
                <a:solidFill>
                  <a:srgbClr val="2D3748"/>
                </a:solidFill>
              </a:rPr>
              <a:t>Diastolic Flow:</a:t>
            </a:r>
            <a:r>
              <a:rPr lang="en-US" sz="1350" dirty="0">
                <a:solidFill>
                  <a:srgbClr val="2D3748"/>
                </a:solidFill>
              </a:rPr>
              <a:t> Coronary arteries supply the myocardium primarily during </a:t>
            </a:r>
            <a:r>
              <a:rPr lang="en-US" sz="1350" b="1" dirty="0">
                <a:solidFill>
                  <a:srgbClr val="2D3748"/>
                </a:solidFill>
              </a:rPr>
              <a:t>diastole</a:t>
            </a:r>
            <a:r>
              <a:rPr lang="en-US" sz="1350" dirty="0">
                <a:solidFill>
                  <a:srgbClr val="2D3748"/>
                </a:solidFill>
              </a:rPr>
              <a:t> when the heart relaxes and resistance is lowest.</a:t>
            </a:r>
            <a:endParaRPr lang="en-US" sz="1350" dirty="0"/>
          </a:p>
        </p:txBody>
      </p:sp>
      <p:sp>
        <p:nvSpPr>
          <p:cNvPr id="23" name="Text 4"/>
          <p:cNvSpPr/>
          <p:nvPr/>
        </p:nvSpPr>
        <p:spPr>
          <a:xfrm>
            <a:off x="795338" y="3362325"/>
            <a:ext cx="49291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748"/>
                </a:solidFill>
              </a:rPr>
              <a:t>Aortic Origin:</a:t>
            </a:r>
            <a:r>
              <a:rPr lang="en-US" sz="1350" dirty="0">
                <a:solidFill>
                  <a:srgbClr val="2D3748"/>
                </a:solidFill>
              </a:rPr>
              <a:t> Left and Right coronary arteries arise directly from the sinuses of Valsalva in the proximal aorta.</a:t>
            </a:r>
            <a:endParaRPr lang="en-US" sz="1350" dirty="0"/>
          </a:p>
        </p:txBody>
      </p:sp>
      <p:sp>
        <p:nvSpPr>
          <p:cNvPr id="24" name="Text 5"/>
          <p:cNvSpPr/>
          <p:nvPr/>
        </p:nvSpPr>
        <p:spPr>
          <a:xfrm>
            <a:off x="795338" y="4048125"/>
            <a:ext cx="4929188" cy="771525"/>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748"/>
                </a:solidFill>
              </a:rPr>
              <a:t>Collateral Flow:</a:t>
            </a:r>
            <a:r>
              <a:rPr lang="en-US" sz="1350" dirty="0">
                <a:solidFill>
                  <a:srgbClr val="2D3748"/>
                </a:solidFill>
              </a:rPr>
              <a:t> Multiple anastomoses exist between vessels, providing protective "bypass" routes if a primary vessel is slowly narrowed.</a:t>
            </a:r>
            <a:endParaRPr lang="en-US" sz="1350" dirty="0"/>
          </a:p>
        </p:txBody>
      </p:sp>
      <p:sp>
        <p:nvSpPr>
          <p:cNvPr id="25" name="Text 6"/>
          <p:cNvSpPr/>
          <p:nvPr/>
        </p:nvSpPr>
        <p:spPr>
          <a:xfrm>
            <a:off x="681038" y="6000750"/>
            <a:ext cx="9867900" cy="342900"/>
          </a:xfrm>
          <a:prstGeom prst="rect">
            <a:avLst/>
          </a:prstGeom>
          <a:noFill/>
          <a:ln/>
        </p:spPr>
        <p:txBody>
          <a:bodyPr vert="horz" wrap="square" lIns="0" tIns="0" rIns="0" bIns="0" rtlCol="0" anchor="ctr"/>
          <a:lstStyle/>
          <a:p>
            <a:pPr marL="0" indent="0">
              <a:lnSpc>
                <a:spcPts val="1575"/>
              </a:lnSpc>
              <a:buNone/>
            </a:pPr>
            <a:r>
              <a:rPr lang="en-US" sz="1050" i="1" dirty="0">
                <a:solidFill>
                  <a:srgbClr val="718096"/>
                </a:solidFill>
              </a:rPr>
              <a:t> High oxygen demand: Metabolic consumption ~0.097 mL/min/g.</a:t>
            </a:r>
            <a:endParaRPr lang="en-US" sz="1050" dirty="0"/>
          </a:p>
        </p:txBody>
      </p:sp>
      <p:sp>
        <p:nvSpPr>
          <p:cNvPr id="26" name="Text 7"/>
          <p:cNvSpPr/>
          <p:nvPr/>
        </p:nvSpPr>
        <p:spPr>
          <a:xfrm>
            <a:off x="6896100" y="1485900"/>
            <a:ext cx="52959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748"/>
                </a:solidFill>
              </a:rPr>
              <a:t>Stenosis &amp; Clinical Impact</a:t>
            </a:r>
            <a:endParaRPr lang="en-US" sz="1500" dirty="0"/>
          </a:p>
        </p:txBody>
      </p:sp>
      <p:sp>
        <p:nvSpPr>
          <p:cNvPr id="27" name="Text 8"/>
          <p:cNvSpPr/>
          <p:nvPr/>
        </p:nvSpPr>
        <p:spPr>
          <a:xfrm>
            <a:off x="6610350" y="2305050"/>
            <a:ext cx="13411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&gt;50%</a:t>
            </a:r>
            <a:endParaRPr lang="en-US" sz="1650" dirty="0"/>
          </a:p>
        </p:txBody>
      </p:sp>
      <p:sp>
        <p:nvSpPr>
          <p:cNvPr id="28" name="Text 9"/>
          <p:cNvSpPr/>
          <p:nvPr/>
        </p:nvSpPr>
        <p:spPr>
          <a:xfrm>
            <a:off x="7372350" y="2219325"/>
            <a:ext cx="4162425" cy="485775"/>
          </a:xfrm>
          <a:prstGeom prst="rect">
            <a:avLst/>
          </a:prstGeom>
          <a:noFill/>
          <a:ln/>
        </p:spPr>
        <p:txBody>
          <a:bodyPr vert="horz" wrap="square" lIns="0" tIns="0" rIns="0" bIns="0" rtlCol="0" anchor="ctr"/>
          <a:lstStyle/>
          <a:p>
            <a:pPr marL="0" indent="0">
              <a:lnSpc>
                <a:spcPts val="1913"/>
              </a:lnSpc>
              <a:buNone/>
            </a:pPr>
            <a:r>
              <a:rPr lang="en-US" sz="1275" dirty="0">
                <a:solidFill>
                  <a:srgbClr val="4A5568"/>
                </a:solidFill>
              </a:rPr>
              <a:t>Critical threshold where </a:t>
            </a:r>
            <a:r>
              <a:rPr lang="en-US" sz="1275" b="1" dirty="0">
                <a:solidFill>
                  <a:srgbClr val="4A5568"/>
                </a:solidFill>
              </a:rPr>
              <a:t>myocardial hypoxia</a:t>
            </a:r>
            <a:r>
              <a:rPr lang="en-US" sz="1275" dirty="0">
                <a:solidFill>
                  <a:srgbClr val="4A5568"/>
                </a:solidFill>
              </a:rPr>
              <a:t> can occur under stress.</a:t>
            </a:r>
            <a:endParaRPr lang="en-US" sz="1275" dirty="0"/>
          </a:p>
        </p:txBody>
      </p:sp>
      <p:sp>
        <p:nvSpPr>
          <p:cNvPr id="29" name="Text 10"/>
          <p:cNvSpPr/>
          <p:nvPr/>
        </p:nvSpPr>
        <p:spPr>
          <a:xfrm>
            <a:off x="6610350" y="3219450"/>
            <a:ext cx="13411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&gt;70%</a:t>
            </a:r>
            <a:endParaRPr lang="en-US" sz="1650" dirty="0"/>
          </a:p>
        </p:txBody>
      </p:sp>
      <p:sp>
        <p:nvSpPr>
          <p:cNvPr id="30" name="Text 11"/>
          <p:cNvSpPr/>
          <p:nvPr/>
        </p:nvSpPr>
        <p:spPr>
          <a:xfrm>
            <a:off x="7372350" y="3133725"/>
            <a:ext cx="4162425" cy="485775"/>
          </a:xfrm>
          <a:prstGeom prst="rect">
            <a:avLst/>
          </a:prstGeom>
          <a:noFill/>
          <a:ln/>
        </p:spPr>
        <p:txBody>
          <a:bodyPr vert="horz" wrap="square" lIns="0" tIns="0" rIns="0" bIns="0" rtlCol="0" anchor="ctr"/>
          <a:lstStyle/>
          <a:p>
            <a:pPr marL="0" indent="0">
              <a:lnSpc>
                <a:spcPts val="1913"/>
              </a:lnSpc>
              <a:buNone/>
            </a:pPr>
            <a:r>
              <a:rPr lang="en-US" sz="1275" dirty="0">
                <a:solidFill>
                  <a:srgbClr val="4A5568"/>
                </a:solidFill>
              </a:rPr>
              <a:t>Significant ischaemia risk; typically presents as </a:t>
            </a:r>
            <a:r>
              <a:rPr lang="en-US" sz="1275" b="1" dirty="0">
                <a:solidFill>
                  <a:srgbClr val="4A5568"/>
                </a:solidFill>
              </a:rPr>
              <a:t>exertional chest pain (Stable Angina)</a:t>
            </a:r>
            <a:r>
              <a:rPr lang="en-US" sz="1275" dirty="0">
                <a:solidFill>
                  <a:srgbClr val="4A5568"/>
                </a:solidFill>
              </a:rPr>
              <a:t>.</a:t>
            </a:r>
            <a:endParaRPr lang="en-US" sz="1275" dirty="0"/>
          </a:p>
        </p:txBody>
      </p:sp>
      <p:sp>
        <p:nvSpPr>
          <p:cNvPr id="31" name="Text 12"/>
          <p:cNvSpPr/>
          <p:nvPr/>
        </p:nvSpPr>
        <p:spPr>
          <a:xfrm>
            <a:off x="6610350" y="4133850"/>
            <a:ext cx="15087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C53030"/>
                </a:solidFill>
              </a:rPr>
              <a:t>100%</a:t>
            </a:r>
            <a:endParaRPr lang="en-US" sz="1650" dirty="0"/>
          </a:p>
        </p:txBody>
      </p:sp>
      <p:sp>
        <p:nvSpPr>
          <p:cNvPr id="32" name="Text 13"/>
          <p:cNvSpPr/>
          <p:nvPr/>
        </p:nvSpPr>
        <p:spPr>
          <a:xfrm>
            <a:off x="7372350" y="4048125"/>
            <a:ext cx="416242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4A5568"/>
                </a:solidFill>
              </a:rPr>
              <a:t>Complete Occlusion:</a:t>
            </a:r>
            <a:r>
              <a:rPr lang="en-US" sz="1275" dirty="0">
                <a:solidFill>
                  <a:srgbClr val="4A5568"/>
                </a:solidFill>
              </a:rPr>
              <a:t> Results in transmural infarction and necrosis if blood flow is not rapidly restored.</a:t>
            </a:r>
            <a:endParaRPr lang="en-US" sz="1275" dirty="0"/>
          </a:p>
        </p:txBody>
      </p:sp>
      <p:sp>
        <p:nvSpPr>
          <p:cNvPr id="33" name="Text 14"/>
          <p:cNvSpPr/>
          <p:nvPr/>
        </p:nvSpPr>
        <p:spPr>
          <a:xfrm>
            <a:off x="6634163" y="5800725"/>
            <a:ext cx="5210175" cy="542925"/>
          </a:xfrm>
          <a:prstGeom prst="rect">
            <a:avLst/>
          </a:prstGeom>
          <a:noFill/>
          <a:ln/>
        </p:spPr>
        <p:txBody>
          <a:bodyPr vert="horz" wrap="square" lIns="0" tIns="0" rIns="0" bIns="0" rtlCol="0" anchor="ctr"/>
          <a:lstStyle/>
          <a:p>
            <a:pPr marL="0" indent="0">
              <a:lnSpc>
                <a:spcPts val="1575"/>
              </a:lnSpc>
              <a:buNone/>
            </a:pPr>
            <a:r>
              <a:rPr lang="en-US" sz="1050" b="1" i="1" dirty="0">
                <a:solidFill>
                  <a:srgbClr val="C53030"/>
                </a:solidFill>
              </a:rPr>
              <a:t> Plaque rupture can cause 100% occlusion even in previously mild (&lt;50%) lesions.</a:t>
            </a:r>
            <a:endParaRPr lang="en-US" sz="10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066800"/>
            <a:ext cx="5715000" cy="2601962"/>
          </a:xfrm>
          <a:prstGeom prst="rect">
            <a:avLst/>
          </a:prstGeom>
        </p:spPr>
      </p:pic>
      <p:pic>
        <p:nvPicPr>
          <p:cNvPr id="6" name="Image 4" descr="preencoded.png"/>
          <p:cNvPicPr>
            <a:picLocks noChangeAspect="1"/>
          </p:cNvPicPr>
          <p:nvPr/>
        </p:nvPicPr>
        <p:blipFill>
          <a:blip r:embed="rId6"/>
          <a:stretch>
            <a:fillRect/>
          </a:stretch>
        </p:blipFill>
        <p:spPr>
          <a:xfrm>
            <a:off x="476250" y="1257300"/>
            <a:ext cx="5334000" cy="438150"/>
          </a:xfrm>
          <a:prstGeom prst="rect">
            <a:avLst/>
          </a:prstGeom>
        </p:spPr>
      </p:pic>
      <p:pic>
        <p:nvPicPr>
          <p:cNvPr id="7" name="Image 5" descr="preencoded.png"/>
          <p:cNvPicPr>
            <a:picLocks noChangeAspect="1"/>
          </p:cNvPicPr>
          <p:nvPr/>
        </p:nvPicPr>
        <p:blipFill>
          <a:blip r:embed="rId7"/>
          <a:stretch>
            <a:fillRect/>
          </a:stretch>
        </p:blipFill>
        <p:spPr>
          <a:xfrm>
            <a:off x="476250" y="1257300"/>
            <a:ext cx="342900" cy="342900"/>
          </a:xfrm>
          <a:prstGeom prst="rect">
            <a:avLst/>
          </a:prstGeom>
        </p:spPr>
      </p:pic>
      <p:pic>
        <p:nvPicPr>
          <p:cNvPr id="8" name="Image 6" descr="preencoded.png"/>
          <p:cNvPicPr>
            <a:picLocks noChangeAspect="1"/>
          </p:cNvPicPr>
          <p:nvPr/>
        </p:nvPicPr>
        <p:blipFill>
          <a:blip r:embed="rId8"/>
          <a:stretch>
            <a:fillRect/>
          </a:stretch>
        </p:blipFill>
        <p:spPr>
          <a:xfrm>
            <a:off x="540544" y="1341090"/>
            <a:ext cx="214313" cy="175320"/>
          </a:xfrm>
          <a:prstGeom prst="rect">
            <a:avLst/>
          </a:prstGeom>
        </p:spPr>
      </p:pic>
      <p:pic>
        <p:nvPicPr>
          <p:cNvPr id="9" name="Image 7" descr="preencoded.png"/>
          <p:cNvPicPr>
            <a:picLocks noChangeAspect="1"/>
          </p:cNvPicPr>
          <p:nvPr/>
        </p:nvPicPr>
        <p:blipFill>
          <a:blip r:embed="rId9"/>
          <a:stretch>
            <a:fillRect/>
          </a:stretch>
        </p:blipFill>
        <p:spPr>
          <a:xfrm>
            <a:off x="285750" y="3859262"/>
            <a:ext cx="5715000" cy="2601962"/>
          </a:xfrm>
          <a:prstGeom prst="rect">
            <a:avLst/>
          </a:prstGeom>
        </p:spPr>
      </p:pic>
      <p:pic>
        <p:nvPicPr>
          <p:cNvPr id="10" name="Image 8" descr="preencoded.png"/>
          <p:cNvPicPr>
            <a:picLocks noChangeAspect="1"/>
          </p:cNvPicPr>
          <p:nvPr/>
        </p:nvPicPr>
        <p:blipFill>
          <a:blip r:embed="rId6"/>
          <a:stretch>
            <a:fillRect/>
          </a:stretch>
        </p:blipFill>
        <p:spPr>
          <a:xfrm>
            <a:off x="476250" y="4049762"/>
            <a:ext cx="5334000" cy="438150"/>
          </a:xfrm>
          <a:prstGeom prst="rect">
            <a:avLst/>
          </a:prstGeom>
        </p:spPr>
      </p:pic>
      <p:pic>
        <p:nvPicPr>
          <p:cNvPr id="11" name="Image 9" descr="preencoded.png"/>
          <p:cNvPicPr>
            <a:picLocks noChangeAspect="1"/>
          </p:cNvPicPr>
          <p:nvPr/>
        </p:nvPicPr>
        <p:blipFill>
          <a:blip r:embed="rId7"/>
          <a:stretch>
            <a:fillRect/>
          </a:stretch>
        </p:blipFill>
        <p:spPr>
          <a:xfrm>
            <a:off x="476250" y="4049762"/>
            <a:ext cx="342900" cy="342900"/>
          </a:xfrm>
          <a:prstGeom prst="rect">
            <a:avLst/>
          </a:prstGeom>
        </p:spPr>
      </p:pic>
      <p:pic>
        <p:nvPicPr>
          <p:cNvPr id="12" name="Image 10" descr="preencoded.png"/>
          <p:cNvPicPr>
            <a:picLocks noChangeAspect="1"/>
          </p:cNvPicPr>
          <p:nvPr/>
        </p:nvPicPr>
        <p:blipFill>
          <a:blip r:embed="rId10"/>
          <a:stretch>
            <a:fillRect/>
          </a:stretch>
        </p:blipFill>
        <p:spPr>
          <a:xfrm>
            <a:off x="540544" y="4133552"/>
            <a:ext cx="214313" cy="175320"/>
          </a:xfrm>
          <a:prstGeom prst="rect">
            <a:avLst/>
          </a:prstGeom>
        </p:spPr>
      </p:pic>
      <p:pic>
        <p:nvPicPr>
          <p:cNvPr id="13" name="Image 11" descr="preencoded.png"/>
          <p:cNvPicPr>
            <a:picLocks noChangeAspect="1"/>
          </p:cNvPicPr>
          <p:nvPr/>
        </p:nvPicPr>
        <p:blipFill>
          <a:blip r:embed="rId11"/>
          <a:stretch>
            <a:fillRect/>
          </a:stretch>
        </p:blipFill>
        <p:spPr>
          <a:xfrm>
            <a:off x="6191250" y="1066800"/>
            <a:ext cx="5715000" cy="2601962"/>
          </a:xfrm>
          <a:prstGeom prst="rect">
            <a:avLst/>
          </a:prstGeom>
        </p:spPr>
      </p:pic>
      <p:pic>
        <p:nvPicPr>
          <p:cNvPr id="14" name="Image 12" descr="preencoded.png"/>
          <p:cNvPicPr>
            <a:picLocks noChangeAspect="1"/>
          </p:cNvPicPr>
          <p:nvPr/>
        </p:nvPicPr>
        <p:blipFill>
          <a:blip r:embed="rId6"/>
          <a:stretch>
            <a:fillRect/>
          </a:stretch>
        </p:blipFill>
        <p:spPr>
          <a:xfrm>
            <a:off x="6381750" y="1257300"/>
            <a:ext cx="5334000" cy="438150"/>
          </a:xfrm>
          <a:prstGeom prst="rect">
            <a:avLst/>
          </a:prstGeom>
        </p:spPr>
      </p:pic>
      <p:pic>
        <p:nvPicPr>
          <p:cNvPr id="15" name="Image 13" descr="preencoded.png"/>
          <p:cNvPicPr>
            <a:picLocks noChangeAspect="1"/>
          </p:cNvPicPr>
          <p:nvPr/>
        </p:nvPicPr>
        <p:blipFill>
          <a:blip r:embed="rId12"/>
          <a:stretch>
            <a:fillRect/>
          </a:stretch>
        </p:blipFill>
        <p:spPr>
          <a:xfrm>
            <a:off x="6381750" y="1257300"/>
            <a:ext cx="342900" cy="342900"/>
          </a:xfrm>
          <a:prstGeom prst="rect">
            <a:avLst/>
          </a:prstGeom>
        </p:spPr>
      </p:pic>
      <p:pic>
        <p:nvPicPr>
          <p:cNvPr id="16" name="Image 14" descr="preencoded.png"/>
          <p:cNvPicPr>
            <a:picLocks noChangeAspect="1"/>
          </p:cNvPicPr>
          <p:nvPr/>
        </p:nvPicPr>
        <p:blipFill>
          <a:blip r:embed="rId13"/>
          <a:stretch>
            <a:fillRect/>
          </a:stretch>
        </p:blipFill>
        <p:spPr>
          <a:xfrm>
            <a:off x="6446044" y="1341090"/>
            <a:ext cx="214313" cy="175320"/>
          </a:xfrm>
          <a:prstGeom prst="rect">
            <a:avLst/>
          </a:prstGeom>
        </p:spPr>
      </p:pic>
      <p:pic>
        <p:nvPicPr>
          <p:cNvPr id="17" name="Image 15" descr="preencoded.png"/>
          <p:cNvPicPr>
            <a:picLocks noChangeAspect="1"/>
          </p:cNvPicPr>
          <p:nvPr/>
        </p:nvPicPr>
        <p:blipFill>
          <a:blip r:embed="rId14"/>
          <a:stretch>
            <a:fillRect/>
          </a:stretch>
        </p:blipFill>
        <p:spPr>
          <a:xfrm>
            <a:off x="6191250" y="3859262"/>
            <a:ext cx="5715000" cy="2601962"/>
          </a:xfrm>
          <a:prstGeom prst="rect">
            <a:avLst/>
          </a:prstGeom>
        </p:spPr>
      </p:pic>
      <p:pic>
        <p:nvPicPr>
          <p:cNvPr id="18" name="Image 16" descr="preencoded.png"/>
          <p:cNvPicPr>
            <a:picLocks noChangeAspect="1"/>
          </p:cNvPicPr>
          <p:nvPr/>
        </p:nvPicPr>
        <p:blipFill>
          <a:blip r:embed="rId15"/>
          <a:stretch>
            <a:fillRect/>
          </a:stretch>
        </p:blipFill>
        <p:spPr>
          <a:xfrm>
            <a:off x="6381750" y="4049762"/>
            <a:ext cx="5334000" cy="438150"/>
          </a:xfrm>
          <a:prstGeom prst="rect">
            <a:avLst/>
          </a:prstGeom>
        </p:spPr>
      </p:pic>
      <p:pic>
        <p:nvPicPr>
          <p:cNvPr id="19" name="Image 17" descr="preencoded.png"/>
          <p:cNvPicPr>
            <a:picLocks noChangeAspect="1"/>
          </p:cNvPicPr>
          <p:nvPr/>
        </p:nvPicPr>
        <p:blipFill>
          <a:blip r:embed="rId16"/>
          <a:stretch>
            <a:fillRect/>
          </a:stretch>
        </p:blipFill>
        <p:spPr>
          <a:xfrm>
            <a:off x="6381750" y="4049762"/>
            <a:ext cx="342900" cy="342900"/>
          </a:xfrm>
          <a:prstGeom prst="rect">
            <a:avLst/>
          </a:prstGeom>
        </p:spPr>
      </p:pic>
      <p:pic>
        <p:nvPicPr>
          <p:cNvPr id="20" name="Image 18" descr="preencoded.png"/>
          <p:cNvPicPr>
            <a:picLocks noChangeAspect="1"/>
          </p:cNvPicPr>
          <p:nvPr/>
        </p:nvPicPr>
        <p:blipFill>
          <a:blip r:embed="rId17"/>
          <a:stretch>
            <a:fillRect/>
          </a:stretch>
        </p:blipFill>
        <p:spPr>
          <a:xfrm>
            <a:off x="6446044" y="4133552"/>
            <a:ext cx="214313" cy="175320"/>
          </a:xfrm>
          <a:prstGeom prst="rect">
            <a:avLst/>
          </a:prstGeom>
        </p:spPr>
      </p:pic>
      <p:pic>
        <p:nvPicPr>
          <p:cNvPr id="21" name="Image 19" descr="preencoded.png"/>
          <p:cNvPicPr>
            <a:picLocks noChangeAspect="1"/>
          </p:cNvPicPr>
          <p:nvPr/>
        </p:nvPicPr>
        <p:blipFill>
          <a:blip r:embed="rId18"/>
          <a:stretch>
            <a:fillRect/>
          </a:stretch>
        </p:blipFill>
        <p:spPr>
          <a:xfrm>
            <a:off x="6381750" y="5771704"/>
            <a:ext cx="5334000" cy="381000"/>
          </a:xfrm>
          <a:prstGeom prst="rect">
            <a:avLst/>
          </a:prstGeom>
        </p:spPr>
      </p:pic>
      <p:sp>
        <p:nvSpPr>
          <p:cNvPr id="22"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3" name="Text 1"/>
          <p:cNvSpPr/>
          <p:nvPr/>
        </p:nvSpPr>
        <p:spPr>
          <a:xfrm>
            <a:off x="514350" y="514350"/>
            <a:ext cx="71323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Quick Recall: Key MI Facts</a:t>
            </a:r>
            <a:endParaRPr lang="en-US" sz="1800" dirty="0"/>
          </a:p>
        </p:txBody>
      </p:sp>
      <p:sp>
        <p:nvSpPr>
          <p:cNvPr id="24" name="Text 2"/>
          <p:cNvSpPr/>
          <p:nvPr/>
        </p:nvSpPr>
        <p:spPr>
          <a:xfrm>
            <a:off x="933450" y="1300163"/>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Timelines &amp; Diagnostics</a:t>
            </a:r>
            <a:endParaRPr lang="en-US" sz="1350" dirty="0"/>
          </a:p>
        </p:txBody>
      </p:sp>
      <p:sp>
        <p:nvSpPr>
          <p:cNvPr id="25" name="Text 3"/>
          <p:cNvSpPr/>
          <p:nvPr/>
        </p:nvSpPr>
        <p:spPr>
          <a:xfrm>
            <a:off x="476250" y="1838325"/>
            <a:ext cx="5334000"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STEMI ECG EVOLUTION</a:t>
            </a:r>
            <a:endParaRPr lang="en-US" sz="1050" dirty="0"/>
          </a:p>
        </p:txBody>
      </p:sp>
      <p:sp>
        <p:nvSpPr>
          <p:cNvPr id="26" name="Text 4"/>
          <p:cNvSpPr/>
          <p:nvPr/>
        </p:nvSpPr>
        <p:spPr>
          <a:xfrm>
            <a:off x="476250" y="2057400"/>
            <a:ext cx="932688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748"/>
                </a:solidFill>
              </a:rPr>
              <a:t>Hyperacute T → ST elevation → T inversion → Q waves</a:t>
            </a:r>
            <a:endParaRPr lang="en-US" sz="1200" dirty="0"/>
          </a:p>
        </p:txBody>
      </p:sp>
      <p:sp>
        <p:nvSpPr>
          <p:cNvPr id="27" name="Text 5"/>
          <p:cNvSpPr/>
          <p:nvPr/>
        </p:nvSpPr>
        <p:spPr>
          <a:xfrm>
            <a:off x="476250" y="2384971"/>
            <a:ext cx="5334000"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TROPONIN (HS-CTN)</a:t>
            </a:r>
            <a:endParaRPr lang="en-US" sz="1050" dirty="0"/>
          </a:p>
        </p:txBody>
      </p:sp>
      <p:sp>
        <p:nvSpPr>
          <p:cNvPr id="28" name="Text 6"/>
          <p:cNvSpPr/>
          <p:nvPr/>
        </p:nvSpPr>
        <p:spPr>
          <a:xfrm>
            <a:off x="476250" y="2604046"/>
            <a:ext cx="100584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748"/>
                </a:solidFill>
              </a:rPr>
              <a:t>Rises: 3–6h | Peaks: 12–24h | Persists: 7–14 days</a:t>
            </a:r>
            <a:endParaRPr lang="en-US" sz="1200" dirty="0"/>
          </a:p>
        </p:txBody>
      </p:sp>
      <p:sp>
        <p:nvSpPr>
          <p:cNvPr id="29" name="Text 7"/>
          <p:cNvSpPr/>
          <p:nvPr/>
        </p:nvSpPr>
        <p:spPr>
          <a:xfrm>
            <a:off x="476250" y="2931616"/>
            <a:ext cx="5334000"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PATHOLOGICAL Q WAVE</a:t>
            </a:r>
            <a:endParaRPr lang="en-US" sz="1050" dirty="0"/>
          </a:p>
        </p:txBody>
      </p:sp>
      <p:sp>
        <p:nvSpPr>
          <p:cNvPr id="30" name="Text 8"/>
          <p:cNvSpPr/>
          <p:nvPr/>
        </p:nvSpPr>
        <p:spPr>
          <a:xfrm>
            <a:off x="476250" y="3150691"/>
            <a:ext cx="1024128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748"/>
                </a:solidFill>
              </a:rPr>
              <a:t>≥0.04s (1 small square) AND ≥25% of total QRS height</a:t>
            </a:r>
            <a:endParaRPr lang="en-US" sz="1200" dirty="0"/>
          </a:p>
        </p:txBody>
      </p:sp>
      <p:sp>
        <p:nvSpPr>
          <p:cNvPr id="31" name="Text 9"/>
          <p:cNvSpPr/>
          <p:nvPr/>
        </p:nvSpPr>
        <p:spPr>
          <a:xfrm>
            <a:off x="933450" y="4092625"/>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Management Thresholds</a:t>
            </a:r>
            <a:endParaRPr lang="en-US" sz="1350" dirty="0"/>
          </a:p>
        </p:txBody>
      </p:sp>
      <p:sp>
        <p:nvSpPr>
          <p:cNvPr id="32" name="Text 10"/>
          <p:cNvSpPr/>
          <p:nvPr/>
        </p:nvSpPr>
        <p:spPr>
          <a:xfrm>
            <a:off x="476250" y="4630787"/>
            <a:ext cx="5334000"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PRIMARY PCI TARGET</a:t>
            </a:r>
            <a:endParaRPr lang="en-US" sz="1050" dirty="0"/>
          </a:p>
        </p:txBody>
      </p:sp>
      <p:sp>
        <p:nvSpPr>
          <p:cNvPr id="33" name="Text 11"/>
          <p:cNvSpPr/>
          <p:nvPr/>
        </p:nvSpPr>
        <p:spPr>
          <a:xfrm>
            <a:off x="476250" y="4849862"/>
            <a:ext cx="82296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748"/>
                </a:solidFill>
              </a:rPr>
              <a:t>Within </a:t>
            </a:r>
            <a:r>
              <a:rPr lang="en-US" sz="1200" b="1" dirty="0">
                <a:solidFill>
                  <a:srgbClr val="C53030"/>
                </a:solidFill>
              </a:rPr>
              <a:t>120 minutes</a:t>
            </a:r>
            <a:r>
              <a:rPr lang="en-US" sz="1200" dirty="0">
                <a:solidFill>
                  <a:srgbClr val="2D3748"/>
                </a:solidFill>
              </a:rPr>
              <a:t> of first medical contact</a:t>
            </a:r>
            <a:endParaRPr lang="en-US" sz="1200" dirty="0"/>
          </a:p>
        </p:txBody>
      </p:sp>
      <p:sp>
        <p:nvSpPr>
          <p:cNvPr id="34" name="Text 12"/>
          <p:cNvSpPr/>
          <p:nvPr/>
        </p:nvSpPr>
        <p:spPr>
          <a:xfrm>
            <a:off x="476250" y="5177433"/>
            <a:ext cx="5334000"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THROMBOLYSIS WINDOW</a:t>
            </a:r>
            <a:endParaRPr lang="en-US" sz="1050" dirty="0"/>
          </a:p>
        </p:txBody>
      </p:sp>
      <p:sp>
        <p:nvSpPr>
          <p:cNvPr id="35" name="Text 13"/>
          <p:cNvSpPr/>
          <p:nvPr/>
        </p:nvSpPr>
        <p:spPr>
          <a:xfrm>
            <a:off x="476250" y="5396508"/>
            <a:ext cx="93878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748"/>
                </a:solidFill>
              </a:rPr>
              <a:t>Within 12h of symptoms (if PCI delayed &gt;120 min)</a:t>
            </a:r>
            <a:endParaRPr lang="en-US" sz="1200" dirty="0"/>
          </a:p>
        </p:txBody>
      </p:sp>
      <p:sp>
        <p:nvSpPr>
          <p:cNvPr id="36" name="Text 14"/>
          <p:cNvSpPr/>
          <p:nvPr/>
        </p:nvSpPr>
        <p:spPr>
          <a:xfrm>
            <a:off x="476250" y="5724079"/>
            <a:ext cx="5334000"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IMMEDIATE GP ACTION</a:t>
            </a:r>
            <a:endParaRPr lang="en-US" sz="1050" dirty="0"/>
          </a:p>
        </p:txBody>
      </p:sp>
      <p:sp>
        <p:nvSpPr>
          <p:cNvPr id="37" name="Text 15"/>
          <p:cNvSpPr/>
          <p:nvPr/>
        </p:nvSpPr>
        <p:spPr>
          <a:xfrm>
            <a:off x="476250" y="5943154"/>
            <a:ext cx="890016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748"/>
                </a:solidFill>
              </a:rPr>
              <a:t>Aspirin 300mg (chewed); O2 </a:t>
            </a:r>
            <a:r>
              <a:rPr lang="en-US" sz="1200" b="1" dirty="0">
                <a:solidFill>
                  <a:srgbClr val="C53030"/>
                </a:solidFill>
              </a:rPr>
              <a:t>only</a:t>
            </a:r>
            <a:r>
              <a:rPr lang="en-US" sz="1200" dirty="0">
                <a:solidFill>
                  <a:srgbClr val="2D3748"/>
                </a:solidFill>
              </a:rPr>
              <a:t> if SpO2 &lt;94%</a:t>
            </a:r>
            <a:endParaRPr lang="en-US" sz="1200" dirty="0"/>
          </a:p>
        </p:txBody>
      </p:sp>
      <p:sp>
        <p:nvSpPr>
          <p:cNvPr id="38" name="Text 16"/>
          <p:cNvSpPr/>
          <p:nvPr/>
        </p:nvSpPr>
        <p:spPr>
          <a:xfrm>
            <a:off x="6838950" y="1300163"/>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Critical Red Flags</a:t>
            </a:r>
            <a:endParaRPr lang="en-US" sz="1350" dirty="0"/>
          </a:p>
        </p:txBody>
      </p:sp>
      <p:sp>
        <p:nvSpPr>
          <p:cNvPr id="39" name="Text 17"/>
          <p:cNvSpPr/>
          <p:nvPr/>
        </p:nvSpPr>
        <p:spPr>
          <a:xfrm>
            <a:off x="6381750" y="1838325"/>
            <a:ext cx="5334000"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STEMI EQUIVALENTS</a:t>
            </a:r>
            <a:endParaRPr lang="en-US" sz="1050" dirty="0"/>
          </a:p>
        </p:txBody>
      </p:sp>
      <p:sp>
        <p:nvSpPr>
          <p:cNvPr id="40" name="Text 18"/>
          <p:cNvSpPr/>
          <p:nvPr/>
        </p:nvSpPr>
        <p:spPr>
          <a:xfrm>
            <a:off x="6381750" y="2057400"/>
            <a:ext cx="58102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748"/>
                </a:solidFill>
              </a:rPr>
              <a:t>New LBBB + Chest Pain = Urgent STEMI Activation</a:t>
            </a:r>
            <a:endParaRPr lang="en-US" sz="1200" dirty="0"/>
          </a:p>
        </p:txBody>
      </p:sp>
      <p:sp>
        <p:nvSpPr>
          <p:cNvPr id="41" name="Text 19"/>
          <p:cNvSpPr/>
          <p:nvPr/>
        </p:nvSpPr>
        <p:spPr>
          <a:xfrm>
            <a:off x="6381750" y="2384971"/>
            <a:ext cx="5334000"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POSTERIOR MI</a:t>
            </a:r>
            <a:endParaRPr lang="en-US" sz="1050" dirty="0"/>
          </a:p>
        </p:txBody>
      </p:sp>
      <p:sp>
        <p:nvSpPr>
          <p:cNvPr id="42" name="Text 20"/>
          <p:cNvSpPr/>
          <p:nvPr/>
        </p:nvSpPr>
        <p:spPr>
          <a:xfrm>
            <a:off x="6381750" y="2604046"/>
            <a:ext cx="58102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748"/>
                </a:solidFill>
              </a:rPr>
              <a:t>ST </a:t>
            </a:r>
            <a:r>
              <a:rPr lang="en-US" sz="1200" b="1" dirty="0">
                <a:solidFill>
                  <a:srgbClr val="C53030"/>
                </a:solidFill>
              </a:rPr>
              <a:t>Depression</a:t>
            </a:r>
            <a:r>
              <a:rPr lang="en-US" sz="1200" dirty="0">
                <a:solidFill>
                  <a:srgbClr val="2D3748"/>
                </a:solidFill>
              </a:rPr>
              <a:t> in V1–V2 with tall R waves</a:t>
            </a:r>
            <a:endParaRPr lang="en-US" sz="1200" dirty="0"/>
          </a:p>
        </p:txBody>
      </p:sp>
      <p:sp>
        <p:nvSpPr>
          <p:cNvPr id="43" name="Text 21"/>
          <p:cNvSpPr/>
          <p:nvPr/>
        </p:nvSpPr>
        <p:spPr>
          <a:xfrm>
            <a:off x="6381750" y="2931616"/>
            <a:ext cx="5334000"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CARDIOGENIC SHOCK</a:t>
            </a:r>
            <a:endParaRPr lang="en-US" sz="1050" dirty="0"/>
          </a:p>
        </p:txBody>
      </p:sp>
      <p:sp>
        <p:nvSpPr>
          <p:cNvPr id="44" name="Text 22"/>
          <p:cNvSpPr/>
          <p:nvPr/>
        </p:nvSpPr>
        <p:spPr>
          <a:xfrm>
            <a:off x="6381750" y="3150691"/>
            <a:ext cx="58102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748"/>
                </a:solidFill>
              </a:rPr>
              <a:t>BP &lt;90 systolic, HR &gt;120, cold/clammy extremities</a:t>
            </a:r>
            <a:endParaRPr lang="en-US" sz="1200" dirty="0"/>
          </a:p>
        </p:txBody>
      </p:sp>
      <p:sp>
        <p:nvSpPr>
          <p:cNvPr id="45" name="Text 23"/>
          <p:cNvSpPr/>
          <p:nvPr/>
        </p:nvSpPr>
        <p:spPr>
          <a:xfrm>
            <a:off x="6838950" y="4092625"/>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AKT &amp; SCA Pearls</a:t>
            </a:r>
            <a:endParaRPr lang="en-US" sz="1350" dirty="0"/>
          </a:p>
        </p:txBody>
      </p:sp>
      <p:sp>
        <p:nvSpPr>
          <p:cNvPr id="46" name="Text 24"/>
          <p:cNvSpPr/>
          <p:nvPr/>
        </p:nvSpPr>
        <p:spPr>
          <a:xfrm>
            <a:off x="6381750" y="4630787"/>
            <a:ext cx="5334000"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SILENT MI</a:t>
            </a:r>
            <a:endParaRPr lang="en-US" sz="1050" dirty="0"/>
          </a:p>
        </p:txBody>
      </p:sp>
      <p:sp>
        <p:nvSpPr>
          <p:cNvPr id="47" name="Text 25"/>
          <p:cNvSpPr/>
          <p:nvPr/>
        </p:nvSpPr>
        <p:spPr>
          <a:xfrm>
            <a:off x="6381750" y="4849862"/>
            <a:ext cx="58102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748"/>
                </a:solidFill>
              </a:rPr>
              <a:t>Diabetics &amp; Elderly: Look for dyspnoea/syncope</a:t>
            </a:r>
            <a:endParaRPr lang="en-US" sz="1200" dirty="0"/>
          </a:p>
        </p:txBody>
      </p:sp>
      <p:sp>
        <p:nvSpPr>
          <p:cNvPr id="48" name="Text 26"/>
          <p:cNvSpPr/>
          <p:nvPr/>
        </p:nvSpPr>
        <p:spPr>
          <a:xfrm>
            <a:off x="6381750" y="5177433"/>
            <a:ext cx="5334000"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4A5568"/>
                </a:solidFill>
              </a:rPr>
              <a:t>PLAQUE LOGIC</a:t>
            </a:r>
            <a:endParaRPr lang="en-US" sz="1050" dirty="0"/>
          </a:p>
        </p:txBody>
      </p:sp>
      <p:sp>
        <p:nvSpPr>
          <p:cNvPr id="49" name="Text 27"/>
          <p:cNvSpPr/>
          <p:nvPr/>
        </p:nvSpPr>
        <p:spPr>
          <a:xfrm>
            <a:off x="6381750" y="5396508"/>
            <a:ext cx="58102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748"/>
                </a:solidFill>
              </a:rPr>
              <a:t>Composition &gt; Size; &lt;50% stenosis causes most MIs</a:t>
            </a:r>
            <a:endParaRPr lang="en-US" sz="1200" dirty="0"/>
          </a:p>
        </p:txBody>
      </p:sp>
      <p:sp>
        <p:nvSpPr>
          <p:cNvPr id="50" name="Text 28"/>
          <p:cNvSpPr/>
          <p:nvPr/>
        </p:nvSpPr>
        <p:spPr>
          <a:xfrm>
            <a:off x="6496050" y="5876479"/>
            <a:ext cx="5695950" cy="152400"/>
          </a:xfrm>
          <a:prstGeom prst="rect">
            <a:avLst/>
          </a:prstGeom>
          <a:noFill/>
          <a:ln/>
        </p:spPr>
        <p:txBody>
          <a:bodyPr vert="horz" wrap="square" lIns="0" tIns="0" rIns="0" bIns="0" rtlCol="0" anchor="ctr"/>
          <a:lstStyle/>
          <a:p>
            <a:pPr marL="0" indent="0" algn="l">
              <a:lnSpc>
                <a:spcPts val="1470"/>
              </a:lnSpc>
              <a:buNone/>
            </a:pPr>
            <a:r>
              <a:rPr lang="en-US" sz="1050" b="1" dirty="0">
                <a:solidFill>
                  <a:srgbClr val="2D3748"/>
                </a:solidFill>
              </a:rPr>
              <a:t>NICE Bundle: Aspirin + Clopidogrel + Atorvastatin 80mg + ACEi + Beta-Blocker</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257300"/>
            <a:ext cx="11620500" cy="5353050"/>
          </a:xfrm>
          <a:prstGeom prst="rect">
            <a:avLst/>
          </a:prstGeom>
        </p:spPr>
      </p:pic>
      <p:pic>
        <p:nvPicPr>
          <p:cNvPr id="6" name="Image 4" descr="preencoded.png"/>
          <p:cNvPicPr>
            <a:picLocks noChangeAspect="1"/>
          </p:cNvPicPr>
          <p:nvPr/>
        </p:nvPicPr>
        <p:blipFill>
          <a:blip r:embed="rId6"/>
          <a:stretch>
            <a:fillRect/>
          </a:stretch>
        </p:blipFill>
        <p:spPr>
          <a:xfrm>
            <a:off x="285750" y="1257300"/>
            <a:ext cx="11620500" cy="638175"/>
          </a:xfrm>
          <a:prstGeom prst="rect">
            <a:avLst/>
          </a:prstGeom>
        </p:spPr>
      </p:pic>
      <p:pic>
        <p:nvPicPr>
          <p:cNvPr id="7" name="Image 5" descr="preencoded.png"/>
          <p:cNvPicPr>
            <a:picLocks noChangeAspect="1"/>
          </p:cNvPicPr>
          <p:nvPr/>
        </p:nvPicPr>
        <p:blipFill>
          <a:blip r:embed="rId7"/>
          <a:stretch>
            <a:fillRect/>
          </a:stretch>
        </p:blipFill>
        <p:spPr>
          <a:xfrm>
            <a:off x="285750" y="1257300"/>
            <a:ext cx="3486150" cy="638175"/>
          </a:xfrm>
          <a:prstGeom prst="rect">
            <a:avLst/>
          </a:prstGeom>
        </p:spPr>
      </p:pic>
      <p:pic>
        <p:nvPicPr>
          <p:cNvPr id="8" name="Image 6" descr="preencoded.png"/>
          <p:cNvPicPr>
            <a:picLocks noChangeAspect="1"/>
          </p:cNvPicPr>
          <p:nvPr/>
        </p:nvPicPr>
        <p:blipFill>
          <a:blip r:embed="rId8"/>
          <a:stretch>
            <a:fillRect/>
          </a:stretch>
        </p:blipFill>
        <p:spPr>
          <a:xfrm>
            <a:off x="476250" y="1495871"/>
            <a:ext cx="214313" cy="175320"/>
          </a:xfrm>
          <a:prstGeom prst="rect">
            <a:avLst/>
          </a:prstGeom>
        </p:spPr>
      </p:pic>
      <p:pic>
        <p:nvPicPr>
          <p:cNvPr id="9" name="Image 7" descr="preencoded.png"/>
          <p:cNvPicPr>
            <a:picLocks noChangeAspect="1"/>
          </p:cNvPicPr>
          <p:nvPr/>
        </p:nvPicPr>
        <p:blipFill>
          <a:blip r:embed="rId9"/>
          <a:stretch>
            <a:fillRect/>
          </a:stretch>
        </p:blipFill>
        <p:spPr>
          <a:xfrm>
            <a:off x="3771900" y="1257300"/>
            <a:ext cx="4067175" cy="638175"/>
          </a:xfrm>
          <a:prstGeom prst="rect">
            <a:avLst/>
          </a:prstGeom>
        </p:spPr>
      </p:pic>
      <p:pic>
        <p:nvPicPr>
          <p:cNvPr id="10" name="Image 8" descr="preencoded.png"/>
          <p:cNvPicPr>
            <a:picLocks noChangeAspect="1"/>
          </p:cNvPicPr>
          <p:nvPr/>
        </p:nvPicPr>
        <p:blipFill>
          <a:blip r:embed="rId10"/>
          <a:stretch>
            <a:fillRect/>
          </a:stretch>
        </p:blipFill>
        <p:spPr>
          <a:xfrm>
            <a:off x="3962400" y="1495871"/>
            <a:ext cx="214313" cy="175320"/>
          </a:xfrm>
          <a:prstGeom prst="rect">
            <a:avLst/>
          </a:prstGeom>
        </p:spPr>
      </p:pic>
      <p:pic>
        <p:nvPicPr>
          <p:cNvPr id="11" name="Image 9" descr="preencoded.png"/>
          <p:cNvPicPr>
            <a:picLocks noChangeAspect="1"/>
          </p:cNvPicPr>
          <p:nvPr/>
        </p:nvPicPr>
        <p:blipFill>
          <a:blip r:embed="rId9"/>
          <a:stretch>
            <a:fillRect/>
          </a:stretch>
        </p:blipFill>
        <p:spPr>
          <a:xfrm>
            <a:off x="7839075" y="1257300"/>
            <a:ext cx="4067175" cy="638175"/>
          </a:xfrm>
          <a:prstGeom prst="rect">
            <a:avLst/>
          </a:prstGeom>
        </p:spPr>
      </p:pic>
      <p:pic>
        <p:nvPicPr>
          <p:cNvPr id="12" name="Image 10" descr="preencoded.png"/>
          <p:cNvPicPr>
            <a:picLocks noChangeAspect="1"/>
          </p:cNvPicPr>
          <p:nvPr/>
        </p:nvPicPr>
        <p:blipFill>
          <a:blip r:embed="rId11"/>
          <a:stretch>
            <a:fillRect/>
          </a:stretch>
        </p:blipFill>
        <p:spPr>
          <a:xfrm>
            <a:off x="8029575" y="1495871"/>
            <a:ext cx="214313" cy="175320"/>
          </a:xfrm>
          <a:prstGeom prst="rect">
            <a:avLst/>
          </a:prstGeom>
        </p:spPr>
      </p:pic>
      <p:pic>
        <p:nvPicPr>
          <p:cNvPr id="13" name="Image 11" descr="preencoded.png"/>
          <p:cNvPicPr>
            <a:picLocks noChangeAspect="1"/>
          </p:cNvPicPr>
          <p:nvPr/>
        </p:nvPicPr>
        <p:blipFill>
          <a:blip r:embed="rId12"/>
          <a:stretch>
            <a:fillRect/>
          </a:stretch>
        </p:blipFill>
        <p:spPr>
          <a:xfrm>
            <a:off x="285750" y="1895475"/>
            <a:ext cx="11620500" cy="847725"/>
          </a:xfrm>
          <a:prstGeom prst="rect">
            <a:avLst/>
          </a:prstGeom>
        </p:spPr>
      </p:pic>
      <p:pic>
        <p:nvPicPr>
          <p:cNvPr id="14" name="Image 12" descr="preencoded.png"/>
          <p:cNvPicPr>
            <a:picLocks noChangeAspect="1"/>
          </p:cNvPicPr>
          <p:nvPr/>
        </p:nvPicPr>
        <p:blipFill>
          <a:blip r:embed="rId13"/>
          <a:stretch>
            <a:fillRect/>
          </a:stretch>
        </p:blipFill>
        <p:spPr>
          <a:xfrm>
            <a:off x="285750" y="2743200"/>
            <a:ext cx="11620500" cy="847725"/>
          </a:xfrm>
          <a:prstGeom prst="rect">
            <a:avLst/>
          </a:prstGeom>
        </p:spPr>
      </p:pic>
      <p:pic>
        <p:nvPicPr>
          <p:cNvPr id="15" name="Image 13" descr="preencoded.png"/>
          <p:cNvPicPr>
            <a:picLocks noChangeAspect="1"/>
          </p:cNvPicPr>
          <p:nvPr/>
        </p:nvPicPr>
        <p:blipFill>
          <a:blip r:embed="rId14"/>
          <a:stretch>
            <a:fillRect/>
          </a:stretch>
        </p:blipFill>
        <p:spPr>
          <a:xfrm>
            <a:off x="285750" y="3590925"/>
            <a:ext cx="11620500" cy="847725"/>
          </a:xfrm>
          <a:prstGeom prst="rect">
            <a:avLst/>
          </a:prstGeom>
        </p:spPr>
      </p:pic>
      <p:pic>
        <p:nvPicPr>
          <p:cNvPr id="16" name="Image 14" descr="preencoded.png"/>
          <p:cNvPicPr>
            <a:picLocks noChangeAspect="1"/>
          </p:cNvPicPr>
          <p:nvPr/>
        </p:nvPicPr>
        <p:blipFill>
          <a:blip r:embed="rId15"/>
          <a:stretch>
            <a:fillRect/>
          </a:stretch>
        </p:blipFill>
        <p:spPr>
          <a:xfrm>
            <a:off x="285750" y="4438650"/>
            <a:ext cx="11620500" cy="1085850"/>
          </a:xfrm>
          <a:prstGeom prst="rect">
            <a:avLst/>
          </a:prstGeom>
        </p:spPr>
      </p:pic>
      <p:sp>
        <p:nvSpPr>
          <p:cNvPr id="17"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18" name="Text 1"/>
          <p:cNvSpPr/>
          <p:nvPr/>
        </p:nvSpPr>
        <p:spPr>
          <a:xfrm>
            <a:off x="514350" y="514350"/>
            <a:ext cx="109728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Coronary Territories and ECG Correlation</a:t>
            </a:r>
            <a:endParaRPr lang="en-US" sz="1800" dirty="0"/>
          </a:p>
        </p:txBody>
      </p:sp>
      <p:sp>
        <p:nvSpPr>
          <p:cNvPr id="19" name="Text 2"/>
          <p:cNvSpPr/>
          <p:nvPr/>
        </p:nvSpPr>
        <p:spPr>
          <a:xfrm>
            <a:off x="690563" y="1257300"/>
            <a:ext cx="3105150" cy="638175"/>
          </a:xfrm>
          <a:prstGeom prst="rect">
            <a:avLst/>
          </a:prstGeom>
          <a:noFill/>
          <a:ln/>
        </p:spPr>
        <p:txBody>
          <a:bodyPr vert="horz" wrap="square" lIns="0" tIns="0" rIns="0" bIns="0" rtlCol="0" anchor="ctr"/>
          <a:lstStyle/>
          <a:p>
            <a:pPr marL="0" indent="0" algn="l">
              <a:lnSpc>
                <a:spcPts val="2025"/>
              </a:lnSpc>
              <a:buNone/>
            </a:pPr>
            <a:r>
              <a:rPr lang="en-US" sz="1350" b="1" kern="0" spc="30" dirty="0">
                <a:solidFill>
                  <a:srgbClr val="FFFFFF"/>
                </a:solidFill>
              </a:rPr>
              <a:t> HEART TERRITORY</a:t>
            </a:r>
            <a:endParaRPr lang="en-US" sz="1350" dirty="0"/>
          </a:p>
        </p:txBody>
      </p:sp>
      <p:sp>
        <p:nvSpPr>
          <p:cNvPr id="20" name="Text 3"/>
          <p:cNvSpPr/>
          <p:nvPr/>
        </p:nvSpPr>
        <p:spPr>
          <a:xfrm>
            <a:off x="4176712" y="1257300"/>
            <a:ext cx="3686175" cy="638175"/>
          </a:xfrm>
          <a:prstGeom prst="rect">
            <a:avLst/>
          </a:prstGeom>
          <a:noFill/>
          <a:ln/>
        </p:spPr>
        <p:txBody>
          <a:bodyPr vert="horz" wrap="square" lIns="0" tIns="0" rIns="0" bIns="0" rtlCol="0" anchor="ctr"/>
          <a:lstStyle/>
          <a:p>
            <a:pPr marL="0" indent="0" algn="l">
              <a:lnSpc>
                <a:spcPts val="2025"/>
              </a:lnSpc>
              <a:buNone/>
            </a:pPr>
            <a:r>
              <a:rPr lang="en-US" sz="1350" b="1" kern="0" spc="30" dirty="0">
                <a:solidFill>
                  <a:srgbClr val="FFFFFF"/>
                </a:solidFill>
              </a:rPr>
              <a:t> PRIMARY ARTERY</a:t>
            </a:r>
            <a:endParaRPr lang="en-US" sz="1350" dirty="0"/>
          </a:p>
        </p:txBody>
      </p:sp>
      <p:sp>
        <p:nvSpPr>
          <p:cNvPr id="21" name="Text 4"/>
          <p:cNvSpPr/>
          <p:nvPr/>
        </p:nvSpPr>
        <p:spPr>
          <a:xfrm>
            <a:off x="8243888" y="1257300"/>
            <a:ext cx="3686175" cy="638175"/>
          </a:xfrm>
          <a:prstGeom prst="rect">
            <a:avLst/>
          </a:prstGeom>
          <a:noFill/>
          <a:ln/>
        </p:spPr>
        <p:txBody>
          <a:bodyPr vert="horz" wrap="square" lIns="0" tIns="0" rIns="0" bIns="0" rtlCol="0" anchor="ctr"/>
          <a:lstStyle/>
          <a:p>
            <a:pPr marL="0" indent="0" algn="l">
              <a:lnSpc>
                <a:spcPts val="2025"/>
              </a:lnSpc>
              <a:buNone/>
            </a:pPr>
            <a:r>
              <a:rPr lang="en-US" sz="1350" b="1" kern="0" spc="30" dirty="0">
                <a:solidFill>
                  <a:srgbClr val="FFFFFF"/>
                </a:solidFill>
              </a:rPr>
              <a:t> ECG LEADS AFFECTED</a:t>
            </a:r>
            <a:endParaRPr lang="en-US" sz="1350" dirty="0"/>
          </a:p>
        </p:txBody>
      </p:sp>
      <p:sp>
        <p:nvSpPr>
          <p:cNvPr id="22" name="Text 5"/>
          <p:cNvSpPr/>
          <p:nvPr/>
        </p:nvSpPr>
        <p:spPr>
          <a:xfrm>
            <a:off x="476250" y="1895475"/>
            <a:ext cx="3105150" cy="84772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Anterior Wall</a:t>
            </a:r>
            <a:endParaRPr lang="en-US" sz="1350" dirty="0"/>
          </a:p>
        </p:txBody>
      </p:sp>
      <p:sp>
        <p:nvSpPr>
          <p:cNvPr id="23" name="Text 6"/>
          <p:cNvSpPr/>
          <p:nvPr/>
        </p:nvSpPr>
        <p:spPr>
          <a:xfrm>
            <a:off x="3962400" y="1895475"/>
            <a:ext cx="5594008" cy="847725"/>
          </a:xfrm>
          <a:prstGeom prst="rect">
            <a:avLst/>
          </a:prstGeom>
          <a:noFill/>
          <a:ln/>
        </p:spPr>
        <p:txBody>
          <a:bodyPr vert="horz" wrap="square" lIns="0" tIns="0" rIns="0" bIns="0" rtlCol="0" anchor="ctr"/>
          <a:lstStyle/>
          <a:p>
            <a:pPr marL="0" indent="0">
              <a:lnSpc>
                <a:spcPts val="2025"/>
              </a:lnSpc>
              <a:buNone/>
            </a:pPr>
            <a:r>
              <a:rPr lang="en-US" sz="1350" dirty="0">
                <a:solidFill>
                  <a:srgbClr val="2D3748"/>
                </a:solidFill>
              </a:rPr>
              <a:t>LAD (Left Anterior Descending)</a:t>
            </a:r>
            <a:endParaRPr lang="en-US" sz="1350" dirty="0"/>
          </a:p>
        </p:txBody>
      </p:sp>
      <p:sp>
        <p:nvSpPr>
          <p:cNvPr id="24" name="Text 7"/>
          <p:cNvSpPr/>
          <p:nvPr/>
        </p:nvSpPr>
        <p:spPr>
          <a:xfrm>
            <a:off x="8153400" y="2124075"/>
            <a:ext cx="1309600" cy="390525"/>
          </a:xfrm>
          <a:prstGeom prst="rect">
            <a:avLst/>
          </a:prstGeom>
          <a:noFill/>
          <a:ln/>
        </p:spPr>
        <p:txBody>
          <a:bodyPr vert="horz" wrap="square" lIns="0" tIns="0" rIns="0" bIns="0" rtlCol="0" anchor="ctr"/>
          <a:lstStyle/>
          <a:p>
            <a:pPr marL="0" indent="0">
              <a:lnSpc>
                <a:spcPts val="2025"/>
              </a:lnSpc>
              <a:buNone/>
            </a:pPr>
            <a:r>
              <a:rPr lang="en-US" sz="1350" b="1" dirty="0">
                <a:solidFill>
                  <a:srgbClr val="C53030"/>
                </a:solidFill>
                <a:highlight>
                  <a:srgbClr val="FFF5F5"/>
                </a:highlight>
              </a:rPr>
              <a:t>V1 – V4</a:t>
            </a:r>
            <a:endParaRPr lang="en-US" sz="1350" dirty="0"/>
          </a:p>
        </p:txBody>
      </p:sp>
      <p:sp>
        <p:nvSpPr>
          <p:cNvPr id="25" name="Text 8"/>
          <p:cNvSpPr/>
          <p:nvPr/>
        </p:nvSpPr>
        <p:spPr>
          <a:xfrm>
            <a:off x="476250" y="2743200"/>
            <a:ext cx="3105150" cy="84772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Lateral Wall</a:t>
            </a:r>
            <a:endParaRPr lang="en-US" sz="1350" dirty="0"/>
          </a:p>
        </p:txBody>
      </p:sp>
      <p:sp>
        <p:nvSpPr>
          <p:cNvPr id="26" name="Text 9"/>
          <p:cNvSpPr/>
          <p:nvPr/>
        </p:nvSpPr>
        <p:spPr>
          <a:xfrm>
            <a:off x="3962400" y="2743200"/>
            <a:ext cx="3915806" cy="847725"/>
          </a:xfrm>
          <a:prstGeom prst="rect">
            <a:avLst/>
          </a:prstGeom>
          <a:noFill/>
          <a:ln/>
        </p:spPr>
        <p:txBody>
          <a:bodyPr vert="horz" wrap="square" lIns="0" tIns="0" rIns="0" bIns="0" rtlCol="0" anchor="ctr"/>
          <a:lstStyle/>
          <a:p>
            <a:pPr marL="0" indent="0">
              <a:lnSpc>
                <a:spcPts val="2025"/>
              </a:lnSpc>
              <a:buNone/>
            </a:pPr>
            <a:r>
              <a:rPr lang="en-US" sz="1350" dirty="0">
                <a:solidFill>
                  <a:srgbClr val="2D3748"/>
                </a:solidFill>
              </a:rPr>
              <a:t>LCx (Left Circumflex)</a:t>
            </a:r>
            <a:endParaRPr lang="en-US" sz="1350" dirty="0"/>
          </a:p>
        </p:txBody>
      </p:sp>
      <p:sp>
        <p:nvSpPr>
          <p:cNvPr id="27" name="Text 10"/>
          <p:cNvSpPr/>
          <p:nvPr/>
        </p:nvSpPr>
        <p:spPr>
          <a:xfrm>
            <a:off x="8153400" y="2971800"/>
            <a:ext cx="2931502" cy="390525"/>
          </a:xfrm>
          <a:prstGeom prst="rect">
            <a:avLst/>
          </a:prstGeom>
          <a:noFill/>
          <a:ln/>
        </p:spPr>
        <p:txBody>
          <a:bodyPr vert="horz" wrap="square" lIns="0" tIns="0" rIns="0" bIns="0" rtlCol="0" anchor="ctr"/>
          <a:lstStyle/>
          <a:p>
            <a:pPr marL="0" indent="0">
              <a:lnSpc>
                <a:spcPts val="2025"/>
              </a:lnSpc>
              <a:buNone/>
            </a:pPr>
            <a:r>
              <a:rPr lang="en-US" sz="1350" b="1" dirty="0">
                <a:solidFill>
                  <a:srgbClr val="C53030"/>
                </a:solidFill>
                <a:highlight>
                  <a:srgbClr val="FFF5F5"/>
                </a:highlight>
              </a:rPr>
              <a:t>I, aVL, V5 – V6</a:t>
            </a:r>
            <a:endParaRPr lang="en-US" sz="1350" dirty="0"/>
          </a:p>
        </p:txBody>
      </p:sp>
      <p:sp>
        <p:nvSpPr>
          <p:cNvPr id="28" name="Text 11"/>
          <p:cNvSpPr/>
          <p:nvPr/>
        </p:nvSpPr>
        <p:spPr>
          <a:xfrm>
            <a:off x="476250" y="3590925"/>
            <a:ext cx="3105150" cy="84772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Inferior Wall</a:t>
            </a:r>
            <a:endParaRPr lang="en-US" sz="1350" dirty="0"/>
          </a:p>
        </p:txBody>
      </p:sp>
      <p:sp>
        <p:nvSpPr>
          <p:cNvPr id="29" name="Text 12"/>
          <p:cNvSpPr/>
          <p:nvPr/>
        </p:nvSpPr>
        <p:spPr>
          <a:xfrm>
            <a:off x="3962400" y="3590925"/>
            <a:ext cx="5034607" cy="847725"/>
          </a:xfrm>
          <a:prstGeom prst="rect">
            <a:avLst/>
          </a:prstGeom>
          <a:noFill/>
          <a:ln/>
        </p:spPr>
        <p:txBody>
          <a:bodyPr vert="horz" wrap="square" lIns="0" tIns="0" rIns="0" bIns="0" rtlCol="0" anchor="ctr"/>
          <a:lstStyle/>
          <a:p>
            <a:pPr marL="0" indent="0">
              <a:lnSpc>
                <a:spcPts val="2025"/>
              </a:lnSpc>
              <a:buNone/>
            </a:pPr>
            <a:r>
              <a:rPr lang="en-US" sz="1350" dirty="0">
                <a:solidFill>
                  <a:srgbClr val="2D3748"/>
                </a:solidFill>
              </a:rPr>
              <a:t>RCA (Right Coronary Artery)</a:t>
            </a:r>
            <a:endParaRPr lang="en-US" sz="1350" dirty="0"/>
          </a:p>
        </p:txBody>
      </p:sp>
      <p:sp>
        <p:nvSpPr>
          <p:cNvPr id="30" name="Text 13"/>
          <p:cNvSpPr/>
          <p:nvPr/>
        </p:nvSpPr>
        <p:spPr>
          <a:xfrm>
            <a:off x="8153400" y="3819525"/>
            <a:ext cx="2088137" cy="390525"/>
          </a:xfrm>
          <a:prstGeom prst="rect">
            <a:avLst/>
          </a:prstGeom>
          <a:noFill/>
          <a:ln/>
        </p:spPr>
        <p:txBody>
          <a:bodyPr vert="horz" wrap="square" lIns="0" tIns="0" rIns="0" bIns="0" rtlCol="0" anchor="ctr"/>
          <a:lstStyle/>
          <a:p>
            <a:pPr marL="0" indent="0">
              <a:lnSpc>
                <a:spcPts val="2025"/>
              </a:lnSpc>
              <a:buNone/>
            </a:pPr>
            <a:r>
              <a:rPr lang="en-US" sz="1350" b="1" dirty="0">
                <a:solidFill>
                  <a:srgbClr val="C53030"/>
                </a:solidFill>
                <a:highlight>
                  <a:srgbClr val="FFF5F5"/>
                </a:highlight>
              </a:rPr>
              <a:t>II, III, aVF</a:t>
            </a:r>
            <a:endParaRPr lang="en-US" sz="1350" dirty="0"/>
          </a:p>
        </p:txBody>
      </p:sp>
      <p:sp>
        <p:nvSpPr>
          <p:cNvPr id="31" name="Text 14"/>
          <p:cNvSpPr/>
          <p:nvPr/>
        </p:nvSpPr>
        <p:spPr>
          <a:xfrm>
            <a:off x="476250" y="4438650"/>
            <a:ext cx="3105150" cy="1085850"/>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Posterior Wall</a:t>
            </a:r>
            <a:endParaRPr lang="en-US" sz="1350" dirty="0"/>
          </a:p>
        </p:txBody>
      </p:sp>
      <p:sp>
        <p:nvSpPr>
          <p:cNvPr id="32" name="Text 15"/>
          <p:cNvSpPr/>
          <p:nvPr/>
        </p:nvSpPr>
        <p:spPr>
          <a:xfrm>
            <a:off x="3962400" y="4438650"/>
            <a:ext cx="3686175" cy="1085850"/>
          </a:xfrm>
          <a:prstGeom prst="rect">
            <a:avLst/>
          </a:prstGeom>
          <a:noFill/>
          <a:ln/>
        </p:spPr>
        <p:txBody>
          <a:bodyPr vert="horz" wrap="square" lIns="0" tIns="0" rIns="0" bIns="0" rtlCol="0" anchor="ctr"/>
          <a:lstStyle/>
          <a:p>
            <a:pPr marL="0" indent="0">
              <a:lnSpc>
                <a:spcPts val="2025"/>
              </a:lnSpc>
              <a:buNone/>
            </a:pPr>
            <a:r>
              <a:rPr lang="en-US" sz="1350" dirty="0">
                <a:solidFill>
                  <a:srgbClr val="2D3748"/>
                </a:solidFill>
              </a:rPr>
              <a:t>RCA or LCx</a:t>
            </a:r>
            <a:endParaRPr lang="en-US" sz="1350" dirty="0"/>
          </a:p>
        </p:txBody>
      </p:sp>
      <p:sp>
        <p:nvSpPr>
          <p:cNvPr id="33" name="Text 16"/>
          <p:cNvSpPr/>
          <p:nvPr/>
        </p:nvSpPr>
        <p:spPr>
          <a:xfrm>
            <a:off x="8153400" y="4667250"/>
            <a:ext cx="1309600" cy="390525"/>
          </a:xfrm>
          <a:prstGeom prst="rect">
            <a:avLst/>
          </a:prstGeom>
          <a:noFill/>
          <a:ln/>
        </p:spPr>
        <p:txBody>
          <a:bodyPr vert="horz" wrap="square" lIns="0" tIns="0" rIns="0" bIns="0" rtlCol="0" anchor="ctr"/>
          <a:lstStyle/>
          <a:p>
            <a:pPr marL="0" indent="0">
              <a:lnSpc>
                <a:spcPts val="2025"/>
              </a:lnSpc>
              <a:buNone/>
            </a:pPr>
            <a:r>
              <a:rPr lang="en-US" sz="1350" b="1" dirty="0">
                <a:solidFill>
                  <a:srgbClr val="C53030"/>
                </a:solidFill>
                <a:highlight>
                  <a:srgbClr val="FFF5F5"/>
                </a:highlight>
              </a:rPr>
              <a:t>V1 – V2</a:t>
            </a:r>
            <a:endParaRPr lang="en-US" sz="1350" dirty="0"/>
          </a:p>
        </p:txBody>
      </p:sp>
      <p:sp>
        <p:nvSpPr>
          <p:cNvPr id="34" name="Text 17"/>
          <p:cNvSpPr/>
          <p:nvPr/>
        </p:nvSpPr>
        <p:spPr>
          <a:xfrm>
            <a:off x="8029575" y="5095875"/>
            <a:ext cx="4162425"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718096"/>
                </a:solidFill>
              </a:rPr>
              <a:t>ST depression &amp; tall R waves</a:t>
            </a:r>
            <a:endParaRPr lang="en-US" sz="1050" dirty="0"/>
          </a:p>
        </p:txBody>
      </p:sp>
      <p:sp>
        <p:nvSpPr>
          <p:cNvPr id="35" name="Text 18"/>
          <p:cNvSpPr/>
          <p:nvPr/>
        </p:nvSpPr>
        <p:spPr>
          <a:xfrm>
            <a:off x="476250" y="5524500"/>
            <a:ext cx="3105150" cy="1085850"/>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Right Ventricle</a:t>
            </a:r>
            <a:endParaRPr lang="en-US" sz="1350" dirty="0"/>
          </a:p>
        </p:txBody>
      </p:sp>
      <p:sp>
        <p:nvSpPr>
          <p:cNvPr id="36" name="Text 19"/>
          <p:cNvSpPr/>
          <p:nvPr/>
        </p:nvSpPr>
        <p:spPr>
          <a:xfrm>
            <a:off x="3962400" y="5524500"/>
            <a:ext cx="5034607" cy="1085850"/>
          </a:xfrm>
          <a:prstGeom prst="rect">
            <a:avLst/>
          </a:prstGeom>
          <a:noFill/>
          <a:ln/>
        </p:spPr>
        <p:txBody>
          <a:bodyPr vert="horz" wrap="square" lIns="0" tIns="0" rIns="0" bIns="0" rtlCol="0" anchor="ctr"/>
          <a:lstStyle/>
          <a:p>
            <a:pPr marL="0" indent="0">
              <a:lnSpc>
                <a:spcPts val="2025"/>
              </a:lnSpc>
              <a:buNone/>
            </a:pPr>
            <a:r>
              <a:rPr lang="en-US" sz="1350" dirty="0">
                <a:solidFill>
                  <a:srgbClr val="2D3748"/>
                </a:solidFill>
              </a:rPr>
              <a:t>RCA (Right Coronary Artery)</a:t>
            </a:r>
            <a:endParaRPr lang="en-US" sz="1350" dirty="0"/>
          </a:p>
        </p:txBody>
      </p:sp>
      <p:sp>
        <p:nvSpPr>
          <p:cNvPr id="37" name="Text 20"/>
          <p:cNvSpPr/>
          <p:nvPr/>
        </p:nvSpPr>
        <p:spPr>
          <a:xfrm>
            <a:off x="8153400" y="5753100"/>
            <a:ext cx="444394" cy="390525"/>
          </a:xfrm>
          <a:prstGeom prst="rect">
            <a:avLst/>
          </a:prstGeom>
          <a:noFill/>
          <a:ln/>
        </p:spPr>
        <p:txBody>
          <a:bodyPr vert="horz" wrap="square" lIns="0" tIns="0" rIns="0" bIns="0" rtlCol="0" anchor="ctr"/>
          <a:lstStyle/>
          <a:p>
            <a:pPr marL="0" indent="0">
              <a:lnSpc>
                <a:spcPts val="2025"/>
              </a:lnSpc>
              <a:buNone/>
            </a:pPr>
            <a:r>
              <a:rPr lang="en-US" sz="1350" b="1" dirty="0">
                <a:solidFill>
                  <a:srgbClr val="C53030"/>
                </a:solidFill>
                <a:highlight>
                  <a:srgbClr val="FFF5F5"/>
                </a:highlight>
              </a:rPr>
              <a:t>V4R</a:t>
            </a:r>
            <a:endParaRPr lang="en-US" sz="1350" dirty="0"/>
          </a:p>
        </p:txBody>
      </p:sp>
      <p:sp>
        <p:nvSpPr>
          <p:cNvPr id="38" name="Text 21"/>
          <p:cNvSpPr/>
          <p:nvPr/>
        </p:nvSpPr>
        <p:spPr>
          <a:xfrm>
            <a:off x="8029575" y="6181725"/>
            <a:ext cx="4162425"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718096"/>
                </a:solidFill>
              </a:rPr>
              <a:t>Requires right-sided lead placement</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5"/>
          <a:stretch>
            <a:fillRect/>
          </a:stretch>
        </p:blipFill>
        <p:spPr>
          <a:xfrm>
            <a:off x="285750" y="1162050"/>
            <a:ext cx="6234113" cy="1245394"/>
          </a:xfrm>
          <a:prstGeom prst="rect">
            <a:avLst/>
          </a:prstGeom>
        </p:spPr>
      </p:pic>
      <p:pic>
        <p:nvPicPr>
          <p:cNvPr id="6" name="Image 4" descr="preencoded.png"/>
          <p:cNvPicPr>
            <a:picLocks noChangeAspect="1"/>
          </p:cNvPicPr>
          <p:nvPr/>
        </p:nvPicPr>
        <p:blipFill>
          <a:blip r:embed="rId6"/>
          <a:stretch>
            <a:fillRect/>
          </a:stretch>
        </p:blipFill>
        <p:spPr>
          <a:xfrm>
            <a:off x="438150" y="1314450"/>
            <a:ext cx="304800" cy="304800"/>
          </a:xfrm>
          <a:prstGeom prst="rect">
            <a:avLst/>
          </a:prstGeom>
        </p:spPr>
      </p:pic>
      <p:pic>
        <p:nvPicPr>
          <p:cNvPr id="7" name="Image 5" descr="preencoded.png"/>
          <p:cNvPicPr>
            <a:picLocks noChangeAspect="1"/>
          </p:cNvPicPr>
          <p:nvPr/>
        </p:nvPicPr>
        <p:blipFill>
          <a:blip r:embed="rId7"/>
          <a:stretch>
            <a:fillRect/>
          </a:stretch>
        </p:blipFill>
        <p:spPr>
          <a:xfrm>
            <a:off x="285750" y="2550319"/>
            <a:ext cx="6234113" cy="1245394"/>
          </a:xfrm>
          <a:prstGeom prst="rect">
            <a:avLst/>
          </a:prstGeom>
        </p:spPr>
      </p:pic>
      <p:pic>
        <p:nvPicPr>
          <p:cNvPr id="8" name="Image 6" descr="preencoded.png"/>
          <p:cNvPicPr>
            <a:picLocks noChangeAspect="1"/>
          </p:cNvPicPr>
          <p:nvPr/>
        </p:nvPicPr>
        <p:blipFill>
          <a:blip r:embed="rId8"/>
          <a:stretch>
            <a:fillRect/>
          </a:stretch>
        </p:blipFill>
        <p:spPr>
          <a:xfrm>
            <a:off x="438150" y="2702719"/>
            <a:ext cx="304800" cy="304800"/>
          </a:xfrm>
          <a:prstGeom prst="rect">
            <a:avLst/>
          </a:prstGeom>
        </p:spPr>
      </p:pic>
      <p:pic>
        <p:nvPicPr>
          <p:cNvPr id="9" name="Image 7" descr="preencoded.png"/>
          <p:cNvPicPr>
            <a:picLocks noChangeAspect="1"/>
          </p:cNvPicPr>
          <p:nvPr/>
        </p:nvPicPr>
        <p:blipFill>
          <a:blip r:embed="rId9"/>
          <a:stretch>
            <a:fillRect/>
          </a:stretch>
        </p:blipFill>
        <p:spPr>
          <a:xfrm>
            <a:off x="285750" y="3938588"/>
            <a:ext cx="6234113" cy="1245394"/>
          </a:xfrm>
          <a:prstGeom prst="rect">
            <a:avLst/>
          </a:prstGeom>
        </p:spPr>
      </p:pic>
      <p:pic>
        <p:nvPicPr>
          <p:cNvPr id="10" name="Image 8" descr="preencoded.png"/>
          <p:cNvPicPr>
            <a:picLocks noChangeAspect="1"/>
          </p:cNvPicPr>
          <p:nvPr/>
        </p:nvPicPr>
        <p:blipFill>
          <a:blip r:embed="rId8"/>
          <a:stretch>
            <a:fillRect/>
          </a:stretch>
        </p:blipFill>
        <p:spPr>
          <a:xfrm>
            <a:off x="438150" y="4090987"/>
            <a:ext cx="304800" cy="304800"/>
          </a:xfrm>
          <a:prstGeom prst="rect">
            <a:avLst/>
          </a:prstGeom>
        </p:spPr>
      </p:pic>
      <p:pic>
        <p:nvPicPr>
          <p:cNvPr id="11" name="Image 9" descr="preencoded.png"/>
          <p:cNvPicPr>
            <a:picLocks noChangeAspect="1"/>
          </p:cNvPicPr>
          <p:nvPr/>
        </p:nvPicPr>
        <p:blipFill>
          <a:blip r:embed="rId10"/>
          <a:stretch>
            <a:fillRect/>
          </a:stretch>
        </p:blipFill>
        <p:spPr>
          <a:xfrm>
            <a:off x="285750" y="5326856"/>
            <a:ext cx="6234113" cy="1245394"/>
          </a:xfrm>
          <a:prstGeom prst="rect">
            <a:avLst/>
          </a:prstGeom>
        </p:spPr>
      </p:pic>
      <p:pic>
        <p:nvPicPr>
          <p:cNvPr id="12" name="Image 10" descr="preencoded.png"/>
          <p:cNvPicPr>
            <a:picLocks noChangeAspect="1"/>
          </p:cNvPicPr>
          <p:nvPr/>
        </p:nvPicPr>
        <p:blipFill>
          <a:blip r:embed="rId11"/>
          <a:stretch>
            <a:fillRect/>
          </a:stretch>
        </p:blipFill>
        <p:spPr>
          <a:xfrm>
            <a:off x="438150" y="5479256"/>
            <a:ext cx="304800" cy="304800"/>
          </a:xfrm>
          <a:prstGeom prst="rect">
            <a:avLst/>
          </a:prstGeom>
        </p:spPr>
      </p:pic>
      <p:pic>
        <p:nvPicPr>
          <p:cNvPr id="13" name="Image 11" descr="preencoded.png"/>
          <p:cNvPicPr>
            <a:picLocks noChangeAspect="1"/>
          </p:cNvPicPr>
          <p:nvPr/>
        </p:nvPicPr>
        <p:blipFill>
          <a:blip r:embed="rId12"/>
          <a:stretch>
            <a:fillRect/>
          </a:stretch>
        </p:blipFill>
        <p:spPr>
          <a:xfrm>
            <a:off x="6805613" y="1286917"/>
            <a:ext cx="5100638" cy="3810000"/>
          </a:xfrm>
          <a:prstGeom prst="rect">
            <a:avLst/>
          </a:prstGeom>
        </p:spPr>
      </p:pic>
      <p:pic>
        <p:nvPicPr>
          <p:cNvPr id="14" name="Image 12" descr="preencoded.png"/>
          <p:cNvPicPr>
            <a:picLocks noChangeAspect="1"/>
          </p:cNvPicPr>
          <p:nvPr/>
        </p:nvPicPr>
        <p:blipFill>
          <a:blip r:embed="rId13"/>
          <a:stretch>
            <a:fillRect/>
          </a:stretch>
        </p:blipFill>
        <p:spPr>
          <a:xfrm>
            <a:off x="6805613" y="1286917"/>
            <a:ext cx="5100638" cy="3810000"/>
          </a:xfrm>
          <a:prstGeom prst="rect">
            <a:avLst/>
          </a:prstGeom>
        </p:spPr>
      </p:pic>
      <p:pic>
        <p:nvPicPr>
          <p:cNvPr id="15" name="Image 13" descr="preencoded.png"/>
          <p:cNvPicPr>
            <a:picLocks noChangeAspect="1"/>
          </p:cNvPicPr>
          <p:nvPr/>
        </p:nvPicPr>
        <p:blipFill>
          <a:blip r:embed="rId14"/>
          <a:stretch>
            <a:fillRect/>
          </a:stretch>
        </p:blipFill>
        <p:spPr>
          <a:xfrm>
            <a:off x="6805613" y="5287417"/>
            <a:ext cx="5100638" cy="1159966"/>
          </a:xfrm>
          <a:prstGeom prst="rect">
            <a:avLst/>
          </a:prstGeom>
        </p:spPr>
      </p:pic>
      <p:pic>
        <p:nvPicPr>
          <p:cNvPr id="16" name="Image 14" descr="preencoded.png"/>
          <p:cNvPicPr>
            <a:picLocks noChangeAspect="1"/>
          </p:cNvPicPr>
          <p:nvPr/>
        </p:nvPicPr>
        <p:blipFill>
          <a:blip r:embed="rId15"/>
          <a:stretch>
            <a:fillRect/>
          </a:stretch>
        </p:blipFill>
        <p:spPr>
          <a:xfrm>
            <a:off x="6977063" y="5490270"/>
            <a:ext cx="166688" cy="137220"/>
          </a:xfrm>
          <a:prstGeom prst="rect">
            <a:avLst/>
          </a:prstGeom>
        </p:spPr>
      </p:pic>
      <p:sp>
        <p:nvSpPr>
          <p:cNvPr id="17"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18" name="Text 1"/>
          <p:cNvSpPr/>
          <p:nvPr/>
        </p:nvSpPr>
        <p:spPr>
          <a:xfrm>
            <a:off x="514350" y="514350"/>
            <a:ext cx="116776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Pathophysiology: Atherosclerosis Foundation</a:t>
            </a:r>
            <a:endParaRPr lang="en-US" sz="1800" dirty="0"/>
          </a:p>
        </p:txBody>
      </p:sp>
      <p:sp>
        <p:nvSpPr>
          <p:cNvPr id="19" name="Text 2"/>
          <p:cNvSpPr/>
          <p:nvPr/>
        </p:nvSpPr>
        <p:spPr>
          <a:xfrm>
            <a:off x="553343" y="1314450"/>
            <a:ext cx="304800" cy="3048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1</a:t>
            </a:r>
            <a:endParaRPr lang="en-US" sz="1050" dirty="0"/>
          </a:p>
        </p:txBody>
      </p:sp>
      <p:sp>
        <p:nvSpPr>
          <p:cNvPr id="20" name="Text 3"/>
          <p:cNvSpPr/>
          <p:nvPr/>
        </p:nvSpPr>
        <p:spPr>
          <a:xfrm>
            <a:off x="885825" y="1314450"/>
            <a:ext cx="5481638"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rPr>
              <a:t>Endothelial Injury</a:t>
            </a:r>
            <a:endParaRPr lang="en-US" sz="1200" dirty="0"/>
          </a:p>
        </p:txBody>
      </p:sp>
      <p:sp>
        <p:nvSpPr>
          <p:cNvPr id="21" name="Text 4"/>
          <p:cNvSpPr/>
          <p:nvPr/>
        </p:nvSpPr>
        <p:spPr>
          <a:xfrm>
            <a:off x="885825" y="1581150"/>
            <a:ext cx="5481638" cy="400050"/>
          </a:xfrm>
          <a:prstGeom prst="rect">
            <a:avLst/>
          </a:prstGeom>
          <a:noFill/>
          <a:ln/>
        </p:spPr>
        <p:txBody>
          <a:bodyPr vert="horz" wrap="square" lIns="0" tIns="0" rIns="0" bIns="0" rtlCol="0" anchor="ctr"/>
          <a:lstStyle/>
          <a:p>
            <a:pPr marL="0" indent="0">
              <a:lnSpc>
                <a:spcPts val="1575"/>
              </a:lnSpc>
              <a:buNone/>
            </a:pPr>
            <a:r>
              <a:rPr lang="en-US" sz="1050" dirty="0">
                <a:solidFill>
                  <a:srgbClr val="4A5568"/>
                </a:solidFill>
              </a:rPr>
              <a:t>Triggered by risk factors: smoking, hypertension, hyperlipidaemia, and DM. Chronic irritation disrupts the vascular lining.</a:t>
            </a:r>
            <a:endParaRPr lang="en-US" sz="1050" dirty="0"/>
          </a:p>
        </p:txBody>
      </p:sp>
      <p:sp>
        <p:nvSpPr>
          <p:cNvPr id="22" name="Text 5"/>
          <p:cNvSpPr/>
          <p:nvPr/>
        </p:nvSpPr>
        <p:spPr>
          <a:xfrm>
            <a:off x="553343" y="2702719"/>
            <a:ext cx="304800" cy="3048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2</a:t>
            </a:r>
            <a:endParaRPr lang="en-US" sz="1050" dirty="0"/>
          </a:p>
        </p:txBody>
      </p:sp>
      <p:sp>
        <p:nvSpPr>
          <p:cNvPr id="23" name="Text 6"/>
          <p:cNvSpPr/>
          <p:nvPr/>
        </p:nvSpPr>
        <p:spPr>
          <a:xfrm>
            <a:off x="885825" y="2702719"/>
            <a:ext cx="5481638"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rPr>
              <a:t>Fatty Streak Formation</a:t>
            </a:r>
            <a:endParaRPr lang="en-US" sz="1200" dirty="0"/>
          </a:p>
        </p:txBody>
      </p:sp>
      <p:sp>
        <p:nvSpPr>
          <p:cNvPr id="24" name="Text 7"/>
          <p:cNvSpPr/>
          <p:nvPr/>
        </p:nvSpPr>
        <p:spPr>
          <a:xfrm>
            <a:off x="885825" y="2969419"/>
            <a:ext cx="5481638" cy="400050"/>
          </a:xfrm>
          <a:prstGeom prst="rect">
            <a:avLst/>
          </a:prstGeom>
          <a:noFill/>
          <a:ln/>
        </p:spPr>
        <p:txBody>
          <a:bodyPr vert="horz" wrap="square" lIns="0" tIns="0" rIns="0" bIns="0" rtlCol="0" anchor="ctr"/>
          <a:lstStyle/>
          <a:p>
            <a:pPr marL="0" indent="0">
              <a:lnSpc>
                <a:spcPts val="1575"/>
              </a:lnSpc>
              <a:buNone/>
            </a:pPr>
            <a:r>
              <a:rPr lang="en-US" sz="1050" dirty="0">
                <a:solidFill>
                  <a:srgbClr val="4A5568"/>
                </a:solidFill>
              </a:rPr>
              <a:t>Macrophages ingest oxidised LDL, transforming into </a:t>
            </a:r>
            <a:r>
              <a:rPr lang="en-US" sz="1050" b="1" dirty="0">
                <a:solidFill>
                  <a:srgbClr val="4A5568"/>
                </a:solidFill>
              </a:rPr>
              <a:t>foam cells</a:t>
            </a:r>
            <a:r>
              <a:rPr lang="en-US" sz="1050" dirty="0">
                <a:solidFill>
                  <a:srgbClr val="4A5568"/>
                </a:solidFill>
              </a:rPr>
              <a:t>. This leads to intimal thickening and the earliest visible lesion.</a:t>
            </a:r>
            <a:endParaRPr lang="en-US" sz="1050" dirty="0"/>
          </a:p>
        </p:txBody>
      </p:sp>
      <p:sp>
        <p:nvSpPr>
          <p:cNvPr id="25" name="Text 8"/>
          <p:cNvSpPr/>
          <p:nvPr/>
        </p:nvSpPr>
        <p:spPr>
          <a:xfrm>
            <a:off x="553343" y="4090987"/>
            <a:ext cx="304800" cy="3048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3</a:t>
            </a:r>
            <a:endParaRPr lang="en-US" sz="1050" dirty="0"/>
          </a:p>
        </p:txBody>
      </p:sp>
      <p:sp>
        <p:nvSpPr>
          <p:cNvPr id="26" name="Text 9"/>
          <p:cNvSpPr/>
          <p:nvPr/>
        </p:nvSpPr>
        <p:spPr>
          <a:xfrm>
            <a:off x="885825" y="4090987"/>
            <a:ext cx="5481638"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rPr>
              <a:t>Fibrous Cap Atheroma</a:t>
            </a:r>
            <a:endParaRPr lang="en-US" sz="1200" dirty="0"/>
          </a:p>
        </p:txBody>
      </p:sp>
      <p:sp>
        <p:nvSpPr>
          <p:cNvPr id="27" name="Text 10"/>
          <p:cNvSpPr/>
          <p:nvPr/>
        </p:nvSpPr>
        <p:spPr>
          <a:xfrm>
            <a:off x="885825" y="4357688"/>
            <a:ext cx="5481638" cy="400050"/>
          </a:xfrm>
          <a:prstGeom prst="rect">
            <a:avLst/>
          </a:prstGeom>
          <a:noFill/>
          <a:ln/>
        </p:spPr>
        <p:txBody>
          <a:bodyPr vert="horz" wrap="square" lIns="0" tIns="0" rIns="0" bIns="0" rtlCol="0" anchor="ctr"/>
          <a:lstStyle/>
          <a:p>
            <a:pPr marL="0" indent="0">
              <a:lnSpc>
                <a:spcPts val="1575"/>
              </a:lnSpc>
              <a:buNone/>
            </a:pPr>
            <a:r>
              <a:rPr lang="en-US" sz="1050" dirty="0">
                <a:solidFill>
                  <a:srgbClr val="4A5568"/>
                </a:solidFill>
              </a:rPr>
              <a:t>A necrotic lipid core develops, covered by a fibrous cap of smooth muscle cells and collagen. The artery begins to narrow significantly.</a:t>
            </a:r>
            <a:endParaRPr lang="en-US" sz="1050" dirty="0"/>
          </a:p>
        </p:txBody>
      </p:sp>
      <p:sp>
        <p:nvSpPr>
          <p:cNvPr id="28" name="Text 11"/>
          <p:cNvSpPr/>
          <p:nvPr/>
        </p:nvSpPr>
        <p:spPr>
          <a:xfrm>
            <a:off x="553343" y="5479256"/>
            <a:ext cx="304800" cy="3048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4</a:t>
            </a:r>
            <a:endParaRPr lang="en-US" sz="1050" dirty="0"/>
          </a:p>
        </p:txBody>
      </p:sp>
      <p:sp>
        <p:nvSpPr>
          <p:cNvPr id="29" name="Text 12"/>
          <p:cNvSpPr/>
          <p:nvPr/>
        </p:nvSpPr>
        <p:spPr>
          <a:xfrm>
            <a:off x="885825" y="5479256"/>
            <a:ext cx="5481638"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53030"/>
                </a:solidFill>
              </a:rPr>
              <a:t>Plaque Rupture / Erosion</a:t>
            </a:r>
            <a:endParaRPr lang="en-US" sz="1200" dirty="0"/>
          </a:p>
        </p:txBody>
      </p:sp>
      <p:sp>
        <p:nvSpPr>
          <p:cNvPr id="30" name="Text 13"/>
          <p:cNvSpPr/>
          <p:nvPr/>
        </p:nvSpPr>
        <p:spPr>
          <a:xfrm>
            <a:off x="885825" y="5745956"/>
            <a:ext cx="5481638" cy="400050"/>
          </a:xfrm>
          <a:prstGeom prst="rect">
            <a:avLst/>
          </a:prstGeom>
          <a:noFill/>
          <a:ln/>
        </p:spPr>
        <p:txBody>
          <a:bodyPr vert="horz" wrap="square" lIns="0" tIns="0" rIns="0" bIns="0" rtlCol="0" anchor="ctr"/>
          <a:lstStyle/>
          <a:p>
            <a:pPr marL="0" indent="0">
              <a:lnSpc>
                <a:spcPts val="1575"/>
              </a:lnSpc>
              <a:buNone/>
            </a:pPr>
            <a:r>
              <a:rPr lang="en-US" sz="1050" dirty="0">
                <a:solidFill>
                  <a:srgbClr val="4A5568"/>
                </a:solidFill>
              </a:rPr>
              <a:t>Exposure of the necrotic core triggers platelet activation and thrombus formation, leading to </a:t>
            </a:r>
            <a:r>
              <a:rPr lang="en-US" sz="1050" b="1" dirty="0">
                <a:solidFill>
                  <a:srgbClr val="4A5568"/>
                </a:solidFill>
              </a:rPr>
              <a:t>acute vessel occlusion</a:t>
            </a:r>
            <a:r>
              <a:rPr lang="en-US" sz="1050" dirty="0">
                <a:solidFill>
                  <a:srgbClr val="4A5568"/>
                </a:solidFill>
              </a:rPr>
              <a:t> and MI.</a:t>
            </a:r>
            <a:endParaRPr lang="en-US" sz="1050" dirty="0"/>
          </a:p>
        </p:txBody>
      </p:sp>
      <p:sp>
        <p:nvSpPr>
          <p:cNvPr id="31" name="Text 14"/>
          <p:cNvSpPr/>
          <p:nvPr/>
        </p:nvSpPr>
        <p:spPr>
          <a:xfrm>
            <a:off x="7143750" y="5458867"/>
            <a:ext cx="47577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C53030"/>
                </a:solidFill>
              </a:rPr>
              <a:t>KEY CLINICAL INSIGHT</a:t>
            </a:r>
            <a:endParaRPr lang="en-US" sz="1050" dirty="0"/>
          </a:p>
        </p:txBody>
      </p:sp>
      <p:sp>
        <p:nvSpPr>
          <p:cNvPr id="32" name="Text 15"/>
          <p:cNvSpPr/>
          <p:nvPr/>
        </p:nvSpPr>
        <p:spPr>
          <a:xfrm>
            <a:off x="6977063" y="5716042"/>
            <a:ext cx="4757738" cy="559891"/>
          </a:xfrm>
          <a:prstGeom prst="rect">
            <a:avLst/>
          </a:prstGeom>
          <a:noFill/>
          <a:ln/>
        </p:spPr>
        <p:txBody>
          <a:bodyPr vert="horz" wrap="square" lIns="0" tIns="0" rIns="0" bIns="0" rtlCol="0" anchor="ctr"/>
          <a:lstStyle/>
          <a:p>
            <a:pPr marL="0" indent="0">
              <a:lnSpc>
                <a:spcPts val="1470"/>
              </a:lnSpc>
              <a:buNone/>
            </a:pPr>
            <a:r>
              <a:rPr lang="en-US" sz="1050" dirty="0">
                <a:solidFill>
                  <a:srgbClr val="2D3748"/>
                </a:solidFill>
              </a:rPr>
              <a:t>The majority of infarct-causing lesions have </a:t>
            </a:r>
            <a:r>
              <a:rPr lang="en-US" sz="1050" b="1" dirty="0">
                <a:solidFill>
                  <a:srgbClr val="2D3748"/>
                </a:solidFill>
              </a:rPr>
              <a:t>&lt;50% stenosis</a:t>
            </a:r>
            <a:r>
              <a:rPr lang="en-US" sz="1050" dirty="0">
                <a:solidFill>
                  <a:srgbClr val="2D3748"/>
                </a:solidFill>
              </a:rPr>
              <a:t> before rupture. Plaque </a:t>
            </a:r>
            <a:r>
              <a:rPr lang="en-US" sz="1050" b="1" dirty="0">
                <a:solidFill>
                  <a:srgbClr val="2D3748"/>
                </a:solidFill>
              </a:rPr>
              <a:t>composition</a:t>
            </a:r>
            <a:r>
              <a:rPr lang="en-US" sz="1050" dirty="0">
                <a:solidFill>
                  <a:srgbClr val="2D3748"/>
                </a:solidFill>
              </a:rPr>
              <a:t> and stability, rather than size, determine the ultimate risk of myocardial infarction.</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6"/>
          <a:stretch>
            <a:fillRect/>
          </a:stretch>
        </p:blipFill>
        <p:spPr>
          <a:xfrm>
            <a:off x="285750" y="1871663"/>
            <a:ext cx="5695950" cy="2581275"/>
          </a:xfrm>
          <a:prstGeom prst="rect">
            <a:avLst/>
          </a:prstGeom>
        </p:spPr>
      </p:pic>
      <p:pic>
        <p:nvPicPr>
          <p:cNvPr id="6" name="Image 4" descr="preencoded.png"/>
          <p:cNvPicPr>
            <a:picLocks noChangeAspect="1"/>
          </p:cNvPicPr>
          <p:nvPr/>
        </p:nvPicPr>
        <p:blipFill>
          <a:blip r:embed="rId7"/>
          <a:stretch>
            <a:fillRect/>
          </a:stretch>
        </p:blipFill>
        <p:spPr>
          <a:xfrm>
            <a:off x="514350" y="2141190"/>
            <a:ext cx="214313" cy="175320"/>
          </a:xfrm>
          <a:prstGeom prst="rect">
            <a:avLst/>
          </a:prstGeom>
        </p:spPr>
      </p:pic>
      <p:pic>
        <p:nvPicPr>
          <p:cNvPr id="7" name="Image 5" descr="preencoded.png"/>
          <p:cNvPicPr>
            <a:picLocks noChangeAspect="1"/>
          </p:cNvPicPr>
          <p:nvPr/>
        </p:nvPicPr>
        <p:blipFill>
          <a:blip r:embed="rId8"/>
          <a:stretch>
            <a:fillRect/>
          </a:stretch>
        </p:blipFill>
        <p:spPr>
          <a:xfrm>
            <a:off x="514350" y="2509838"/>
            <a:ext cx="190500" cy="190500"/>
          </a:xfrm>
          <a:prstGeom prst="rect">
            <a:avLst/>
          </a:prstGeom>
        </p:spPr>
      </p:pic>
      <p:pic>
        <p:nvPicPr>
          <p:cNvPr id="8" name="Image 6" descr="preencoded.png"/>
          <p:cNvPicPr>
            <a:picLocks noChangeAspect="1"/>
          </p:cNvPicPr>
          <p:nvPr/>
        </p:nvPicPr>
        <p:blipFill>
          <a:blip r:embed="rId9"/>
          <a:stretch>
            <a:fillRect/>
          </a:stretch>
        </p:blipFill>
        <p:spPr>
          <a:xfrm>
            <a:off x="514350" y="3081338"/>
            <a:ext cx="190500" cy="156865"/>
          </a:xfrm>
          <a:prstGeom prst="rect">
            <a:avLst/>
          </a:prstGeom>
        </p:spPr>
      </p:pic>
      <p:pic>
        <p:nvPicPr>
          <p:cNvPr id="9" name="Image 7" descr="preencoded.png"/>
          <p:cNvPicPr>
            <a:picLocks noChangeAspect="1"/>
          </p:cNvPicPr>
          <p:nvPr/>
        </p:nvPicPr>
        <p:blipFill>
          <a:blip r:embed="rId8"/>
          <a:stretch>
            <a:fillRect/>
          </a:stretch>
        </p:blipFill>
        <p:spPr>
          <a:xfrm>
            <a:off x="514350" y="3652838"/>
            <a:ext cx="190500" cy="190500"/>
          </a:xfrm>
          <a:prstGeom prst="rect">
            <a:avLst/>
          </a:prstGeom>
        </p:spPr>
      </p:pic>
      <p:pic>
        <p:nvPicPr>
          <p:cNvPr id="10" name="Image 8" descr="preencoded.png"/>
          <p:cNvPicPr>
            <a:picLocks noChangeAspect="1"/>
          </p:cNvPicPr>
          <p:nvPr/>
        </p:nvPicPr>
        <p:blipFill>
          <a:blip r:embed="rId10"/>
          <a:stretch>
            <a:fillRect/>
          </a:stretch>
        </p:blipFill>
        <p:spPr>
          <a:xfrm>
            <a:off x="285750" y="4643438"/>
            <a:ext cx="5695950" cy="1314450"/>
          </a:xfrm>
          <a:prstGeom prst="rect">
            <a:avLst/>
          </a:prstGeom>
        </p:spPr>
      </p:pic>
      <p:pic>
        <p:nvPicPr>
          <p:cNvPr id="11" name="Image 9" descr="preencoded.png"/>
          <p:cNvPicPr>
            <a:picLocks noChangeAspect="1"/>
          </p:cNvPicPr>
          <p:nvPr/>
        </p:nvPicPr>
        <p:blipFill>
          <a:blip r:embed="rId11"/>
          <a:stretch>
            <a:fillRect/>
          </a:stretch>
        </p:blipFill>
        <p:spPr>
          <a:xfrm>
            <a:off x="476250" y="4874865"/>
            <a:ext cx="214313" cy="175320"/>
          </a:xfrm>
          <a:prstGeom prst="rect">
            <a:avLst/>
          </a:prstGeom>
        </p:spPr>
      </p:pic>
      <p:pic>
        <p:nvPicPr>
          <p:cNvPr id="12" name="Image 10" descr="preencoded.png"/>
          <p:cNvPicPr>
            <a:picLocks noChangeAspect="1"/>
          </p:cNvPicPr>
          <p:nvPr/>
        </p:nvPicPr>
        <p:blipFill>
          <a:blip r:embed="rId12"/>
          <a:stretch>
            <a:fillRect/>
          </a:stretch>
        </p:blipFill>
        <p:spPr>
          <a:xfrm>
            <a:off x="6210300" y="1881187"/>
            <a:ext cx="5695950" cy="4067175"/>
          </a:xfrm>
          <a:prstGeom prst="rect">
            <a:avLst/>
          </a:prstGeom>
        </p:spPr>
      </p:pic>
      <p:pic>
        <p:nvPicPr>
          <p:cNvPr id="13" name="Image 11" descr="preencoded.png"/>
          <p:cNvPicPr>
            <a:picLocks noChangeAspect="1"/>
          </p:cNvPicPr>
          <p:nvPr/>
        </p:nvPicPr>
        <p:blipFill>
          <a:blip r:embed="rId13"/>
          <a:stretch>
            <a:fillRect/>
          </a:stretch>
        </p:blipFill>
        <p:spPr>
          <a:xfrm>
            <a:off x="6438900" y="2150715"/>
            <a:ext cx="214313" cy="175320"/>
          </a:xfrm>
          <a:prstGeom prst="rect">
            <a:avLst/>
          </a:prstGeom>
        </p:spPr>
      </p:pic>
      <p:pic>
        <p:nvPicPr>
          <p:cNvPr id="14" name="Image 12" descr="preencoded.png"/>
          <p:cNvPicPr>
            <a:picLocks noChangeAspect="1"/>
          </p:cNvPicPr>
          <p:nvPr/>
        </p:nvPicPr>
        <p:blipFill>
          <a:blip r:embed="rId14"/>
          <a:stretch>
            <a:fillRect/>
          </a:stretch>
        </p:blipFill>
        <p:spPr>
          <a:xfrm>
            <a:off x="6438900" y="2519363"/>
            <a:ext cx="5238750" cy="657225"/>
          </a:xfrm>
          <a:prstGeom prst="rect">
            <a:avLst/>
          </a:prstGeom>
        </p:spPr>
      </p:pic>
      <p:pic>
        <p:nvPicPr>
          <p:cNvPr id="15" name="Image 13" descr="preencoded.png"/>
          <p:cNvPicPr>
            <a:picLocks noChangeAspect="1"/>
          </p:cNvPicPr>
          <p:nvPr/>
        </p:nvPicPr>
        <p:blipFill>
          <a:blip r:embed="rId15"/>
          <a:stretch>
            <a:fillRect/>
          </a:stretch>
        </p:blipFill>
        <p:spPr>
          <a:xfrm>
            <a:off x="6553200" y="2714625"/>
            <a:ext cx="266700" cy="266700"/>
          </a:xfrm>
          <a:prstGeom prst="rect">
            <a:avLst/>
          </a:prstGeom>
        </p:spPr>
      </p:pic>
      <p:pic>
        <p:nvPicPr>
          <p:cNvPr id="16" name="Image 14" descr="preencoded.png"/>
          <p:cNvPicPr>
            <a:picLocks noChangeAspect="1"/>
          </p:cNvPicPr>
          <p:nvPr/>
        </p:nvPicPr>
        <p:blipFill>
          <a:blip r:embed="rId14"/>
          <a:stretch>
            <a:fillRect/>
          </a:stretch>
        </p:blipFill>
        <p:spPr>
          <a:xfrm>
            <a:off x="6438900" y="3252788"/>
            <a:ext cx="5238750" cy="657225"/>
          </a:xfrm>
          <a:prstGeom prst="rect">
            <a:avLst/>
          </a:prstGeom>
        </p:spPr>
      </p:pic>
      <p:pic>
        <p:nvPicPr>
          <p:cNvPr id="17" name="Image 15" descr="preencoded.png"/>
          <p:cNvPicPr>
            <a:picLocks noChangeAspect="1"/>
          </p:cNvPicPr>
          <p:nvPr/>
        </p:nvPicPr>
        <p:blipFill>
          <a:blip r:embed="rId15"/>
          <a:stretch>
            <a:fillRect/>
          </a:stretch>
        </p:blipFill>
        <p:spPr>
          <a:xfrm>
            <a:off x="6553200" y="3448050"/>
            <a:ext cx="266700" cy="266700"/>
          </a:xfrm>
          <a:prstGeom prst="rect">
            <a:avLst/>
          </a:prstGeom>
        </p:spPr>
      </p:pic>
      <p:pic>
        <p:nvPicPr>
          <p:cNvPr id="18" name="Image 16" descr="preencoded.png"/>
          <p:cNvPicPr>
            <a:picLocks noChangeAspect="1"/>
          </p:cNvPicPr>
          <p:nvPr/>
        </p:nvPicPr>
        <p:blipFill>
          <a:blip r:embed="rId14"/>
          <a:stretch>
            <a:fillRect/>
          </a:stretch>
        </p:blipFill>
        <p:spPr>
          <a:xfrm>
            <a:off x="6438900" y="3986213"/>
            <a:ext cx="5238750" cy="657225"/>
          </a:xfrm>
          <a:prstGeom prst="rect">
            <a:avLst/>
          </a:prstGeom>
        </p:spPr>
      </p:pic>
      <p:pic>
        <p:nvPicPr>
          <p:cNvPr id="19" name="Image 17" descr="preencoded.png"/>
          <p:cNvPicPr>
            <a:picLocks noChangeAspect="1"/>
          </p:cNvPicPr>
          <p:nvPr/>
        </p:nvPicPr>
        <p:blipFill>
          <a:blip r:embed="rId15"/>
          <a:stretch>
            <a:fillRect/>
          </a:stretch>
        </p:blipFill>
        <p:spPr>
          <a:xfrm>
            <a:off x="6553200" y="4181475"/>
            <a:ext cx="266700" cy="266700"/>
          </a:xfrm>
          <a:prstGeom prst="rect">
            <a:avLst/>
          </a:prstGeom>
        </p:spPr>
      </p:pic>
      <p:pic>
        <p:nvPicPr>
          <p:cNvPr id="20" name="Image 18" descr="preencoded.png"/>
          <p:cNvPicPr>
            <a:picLocks noChangeAspect="1"/>
          </p:cNvPicPr>
          <p:nvPr/>
        </p:nvPicPr>
        <p:blipFill>
          <a:blip r:embed="rId14"/>
          <a:stretch>
            <a:fillRect/>
          </a:stretch>
        </p:blipFill>
        <p:spPr>
          <a:xfrm>
            <a:off x="6438900" y="4719638"/>
            <a:ext cx="5238750" cy="657225"/>
          </a:xfrm>
          <a:prstGeom prst="rect">
            <a:avLst/>
          </a:prstGeom>
        </p:spPr>
      </p:pic>
      <p:pic>
        <p:nvPicPr>
          <p:cNvPr id="21" name="Image 19" descr="preencoded.png"/>
          <p:cNvPicPr>
            <a:picLocks noChangeAspect="1"/>
          </p:cNvPicPr>
          <p:nvPr/>
        </p:nvPicPr>
        <p:blipFill>
          <a:blip r:embed="rId15"/>
          <a:stretch>
            <a:fillRect/>
          </a:stretch>
        </p:blipFill>
        <p:spPr>
          <a:xfrm>
            <a:off x="6553200" y="4914900"/>
            <a:ext cx="266700" cy="266700"/>
          </a:xfrm>
          <a:prstGeom prst="rect">
            <a:avLst/>
          </a:prstGeom>
        </p:spPr>
      </p:pic>
      <p:pic>
        <p:nvPicPr>
          <p:cNvPr id="22" name="Image 20" descr="preencoded.png"/>
          <p:cNvPicPr>
            <a:picLocks noChangeAspect="1"/>
          </p:cNvPicPr>
          <p:nvPr/>
        </p:nvPicPr>
        <p:blipFill>
          <a:blip r:embed="rId16"/>
          <a:stretch>
            <a:fillRect/>
          </a:stretch>
        </p:blipFill>
        <p:spPr>
          <a:xfrm>
            <a:off x="7118152" y="5558730"/>
            <a:ext cx="166688" cy="137220"/>
          </a:xfrm>
          <a:prstGeom prst="rect">
            <a:avLst/>
          </a:prstGeom>
        </p:spPr>
      </p:pic>
      <p:sp>
        <p:nvSpPr>
          <p:cNvPr id="23"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4" name="Text 1"/>
          <p:cNvSpPr/>
          <p:nvPr/>
        </p:nvSpPr>
        <p:spPr>
          <a:xfrm>
            <a:off x="514350" y="514350"/>
            <a:ext cx="96012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Plaque Composition and Rupture Risk</a:t>
            </a:r>
            <a:endParaRPr lang="en-US" sz="1800" dirty="0"/>
          </a:p>
        </p:txBody>
      </p:sp>
      <p:sp>
        <p:nvSpPr>
          <p:cNvPr id="25" name="Text 2"/>
          <p:cNvSpPr/>
          <p:nvPr/>
        </p:nvSpPr>
        <p:spPr>
          <a:xfrm>
            <a:off x="823913" y="2100263"/>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Composition Over Stenosis</a:t>
            </a:r>
            <a:endParaRPr lang="en-US" sz="1350" dirty="0"/>
          </a:p>
        </p:txBody>
      </p:sp>
      <p:sp>
        <p:nvSpPr>
          <p:cNvPr id="26" name="Text 3"/>
          <p:cNvSpPr/>
          <p:nvPr/>
        </p:nvSpPr>
        <p:spPr>
          <a:xfrm>
            <a:off x="819150" y="2509838"/>
            <a:ext cx="493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The </a:t>
            </a:r>
            <a:r>
              <a:rPr lang="en-US" sz="1200" b="1" dirty="0">
                <a:solidFill>
                  <a:srgbClr val="005EB8"/>
                </a:solidFill>
              </a:rPr>
              <a:t>size of the plaque</a:t>
            </a:r>
            <a:r>
              <a:rPr lang="en-US" sz="1200" dirty="0">
                <a:solidFill>
                  <a:srgbClr val="2D3748"/>
                </a:solidFill>
              </a:rPr>
              <a:t> does NOT accurately predict the risk of rupture or clinical infarction.</a:t>
            </a:r>
            <a:endParaRPr lang="en-US" sz="1200" dirty="0"/>
          </a:p>
        </p:txBody>
      </p:sp>
      <p:sp>
        <p:nvSpPr>
          <p:cNvPr id="27" name="Text 4"/>
          <p:cNvSpPr/>
          <p:nvPr/>
        </p:nvSpPr>
        <p:spPr>
          <a:xfrm>
            <a:off x="819150" y="3081338"/>
            <a:ext cx="493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Most infarct-causing lesions exhibit </a:t>
            </a:r>
            <a:r>
              <a:rPr lang="en-US" sz="1200" b="1" dirty="0">
                <a:solidFill>
                  <a:srgbClr val="C53030"/>
                </a:solidFill>
              </a:rPr>
              <a:t>&lt;50% stenosis</a:t>
            </a:r>
            <a:r>
              <a:rPr lang="en-US" sz="1200" dirty="0">
                <a:solidFill>
                  <a:srgbClr val="2D3748"/>
                </a:solidFill>
              </a:rPr>
              <a:t> prior to the acute event.</a:t>
            </a:r>
            <a:endParaRPr lang="en-US" sz="1200" dirty="0"/>
          </a:p>
        </p:txBody>
      </p:sp>
      <p:sp>
        <p:nvSpPr>
          <p:cNvPr id="28" name="Text 5"/>
          <p:cNvSpPr/>
          <p:nvPr/>
        </p:nvSpPr>
        <p:spPr>
          <a:xfrm>
            <a:off x="819150" y="3652838"/>
            <a:ext cx="49339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3748"/>
                </a:solidFill>
              </a:rPr>
              <a:t>A </a:t>
            </a:r>
            <a:r>
              <a:rPr lang="en-US" sz="1200" b="1" dirty="0">
                <a:solidFill>
                  <a:srgbClr val="005EB8"/>
                </a:solidFill>
              </a:rPr>
              <a:t>"Vulnerable Plaque"</a:t>
            </a:r>
            <a:r>
              <a:rPr lang="en-US" sz="1200" dirty="0">
                <a:solidFill>
                  <a:srgbClr val="2D3748"/>
                </a:solidFill>
              </a:rPr>
              <a:t> is characterized by a large lipid-rich core and a very thin, weakened fibrous cap.</a:t>
            </a:r>
            <a:endParaRPr lang="en-US" sz="1200" dirty="0"/>
          </a:p>
        </p:txBody>
      </p:sp>
      <p:sp>
        <p:nvSpPr>
          <p:cNvPr id="29" name="Text 6"/>
          <p:cNvSpPr/>
          <p:nvPr/>
        </p:nvSpPr>
        <p:spPr>
          <a:xfrm>
            <a:off x="785813" y="4833938"/>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69E2E"/>
                </a:solidFill>
              </a:rPr>
              <a:t>AKT Clinical Pearl</a:t>
            </a:r>
            <a:endParaRPr lang="en-US" sz="1350" dirty="0"/>
          </a:p>
        </p:txBody>
      </p:sp>
      <p:sp>
        <p:nvSpPr>
          <p:cNvPr id="30" name="Text 7"/>
          <p:cNvSpPr/>
          <p:nvPr/>
        </p:nvSpPr>
        <p:spPr>
          <a:xfrm>
            <a:off x="476250" y="5167313"/>
            <a:ext cx="5314950"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744210"/>
                </a:solidFill>
              </a:rPr>
              <a:t>Clinical Tip: High-grade stenosis (&gt;70%) usually causes stable angina, whereas </a:t>
            </a:r>
            <a:r>
              <a:rPr lang="en-US" sz="1125" b="1" dirty="0">
                <a:solidFill>
                  <a:srgbClr val="C53030"/>
                </a:solidFill>
              </a:rPr>
              <a:t>plaque rupture</a:t>
            </a:r>
            <a:r>
              <a:rPr lang="en-US" sz="1125" b="1" dirty="0">
                <a:solidFill>
                  <a:srgbClr val="744210"/>
                </a:solidFill>
              </a:rPr>
              <a:t> typically occurs in non-obstructive lesions that were previously asymptomatic.</a:t>
            </a:r>
            <a:endParaRPr lang="en-US" sz="1125" dirty="0"/>
          </a:p>
        </p:txBody>
      </p:sp>
      <p:sp>
        <p:nvSpPr>
          <p:cNvPr id="31" name="Text 8"/>
          <p:cNvSpPr/>
          <p:nvPr/>
        </p:nvSpPr>
        <p:spPr>
          <a:xfrm>
            <a:off x="6748463" y="2109788"/>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The Rupture Cascade</a:t>
            </a:r>
            <a:endParaRPr lang="en-US" sz="1350" dirty="0"/>
          </a:p>
        </p:txBody>
      </p:sp>
      <p:sp>
        <p:nvSpPr>
          <p:cNvPr id="32" name="Text 9"/>
          <p:cNvSpPr/>
          <p:nvPr/>
        </p:nvSpPr>
        <p:spPr>
          <a:xfrm>
            <a:off x="6649343" y="2714625"/>
            <a:ext cx="266700" cy="2667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1</a:t>
            </a:r>
            <a:endParaRPr lang="en-US" sz="1050" dirty="0"/>
          </a:p>
        </p:txBody>
      </p:sp>
      <p:sp>
        <p:nvSpPr>
          <p:cNvPr id="33" name="Text 10"/>
          <p:cNvSpPr/>
          <p:nvPr/>
        </p:nvSpPr>
        <p:spPr>
          <a:xfrm>
            <a:off x="6934200" y="2633663"/>
            <a:ext cx="462915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A5568"/>
                </a:solidFill>
              </a:rPr>
              <a:t>Plaque Rupture/Erosion:</a:t>
            </a:r>
            <a:r>
              <a:rPr lang="en-US" sz="1125" dirty="0">
                <a:solidFill>
                  <a:srgbClr val="4A5568"/>
                </a:solidFill>
              </a:rPr>
              <a:t> Mechanical stress or inflammation breaks the thin fibrous cap.</a:t>
            </a:r>
            <a:endParaRPr lang="en-US" sz="1125" dirty="0"/>
          </a:p>
        </p:txBody>
      </p:sp>
      <p:sp>
        <p:nvSpPr>
          <p:cNvPr id="34" name="Text 11"/>
          <p:cNvSpPr/>
          <p:nvPr/>
        </p:nvSpPr>
        <p:spPr>
          <a:xfrm>
            <a:off x="6649343" y="3448050"/>
            <a:ext cx="266700" cy="2667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2</a:t>
            </a:r>
            <a:endParaRPr lang="en-US" sz="1050" dirty="0"/>
          </a:p>
        </p:txBody>
      </p:sp>
      <p:sp>
        <p:nvSpPr>
          <p:cNvPr id="35" name="Text 12"/>
          <p:cNvSpPr/>
          <p:nvPr/>
        </p:nvSpPr>
        <p:spPr>
          <a:xfrm>
            <a:off x="6934200" y="3367088"/>
            <a:ext cx="462915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A5568"/>
                </a:solidFill>
              </a:rPr>
              <a:t>Exposure:</a:t>
            </a:r>
            <a:r>
              <a:rPr lang="en-US" sz="1125" dirty="0">
                <a:solidFill>
                  <a:srgbClr val="4A5568"/>
                </a:solidFill>
              </a:rPr>
              <a:t> The highly thrombogenic necrotic lipid core is exposed to circulating blood.</a:t>
            </a:r>
            <a:endParaRPr lang="en-US" sz="1125" dirty="0"/>
          </a:p>
        </p:txBody>
      </p:sp>
      <p:sp>
        <p:nvSpPr>
          <p:cNvPr id="36" name="Text 13"/>
          <p:cNvSpPr/>
          <p:nvPr/>
        </p:nvSpPr>
        <p:spPr>
          <a:xfrm>
            <a:off x="6649343" y="4181475"/>
            <a:ext cx="266700" cy="2667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3</a:t>
            </a:r>
            <a:endParaRPr lang="en-US" sz="1050" dirty="0"/>
          </a:p>
        </p:txBody>
      </p:sp>
      <p:sp>
        <p:nvSpPr>
          <p:cNvPr id="37" name="Text 14"/>
          <p:cNvSpPr/>
          <p:nvPr/>
        </p:nvSpPr>
        <p:spPr>
          <a:xfrm>
            <a:off x="6934200" y="4100513"/>
            <a:ext cx="462915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A5568"/>
                </a:solidFill>
              </a:rPr>
              <a:t>Activation:</a:t>
            </a:r>
            <a:r>
              <a:rPr lang="en-US" sz="1125" dirty="0">
                <a:solidFill>
                  <a:srgbClr val="4A5568"/>
                </a:solidFill>
              </a:rPr>
              <a:t> Rapid platelet adhesion and activation trigger the coagulation cascade.</a:t>
            </a:r>
            <a:endParaRPr lang="en-US" sz="1125" dirty="0"/>
          </a:p>
        </p:txBody>
      </p:sp>
      <p:sp>
        <p:nvSpPr>
          <p:cNvPr id="38" name="Text 15"/>
          <p:cNvSpPr/>
          <p:nvPr/>
        </p:nvSpPr>
        <p:spPr>
          <a:xfrm>
            <a:off x="6649343" y="4914900"/>
            <a:ext cx="266700" cy="26670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4</a:t>
            </a:r>
            <a:endParaRPr lang="en-US" sz="1050" dirty="0"/>
          </a:p>
        </p:txBody>
      </p:sp>
      <p:sp>
        <p:nvSpPr>
          <p:cNvPr id="39" name="Text 16"/>
          <p:cNvSpPr/>
          <p:nvPr/>
        </p:nvSpPr>
        <p:spPr>
          <a:xfrm>
            <a:off x="6934200" y="4833938"/>
            <a:ext cx="462915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A5568"/>
                </a:solidFill>
              </a:rPr>
              <a:t>Occlusion:</a:t>
            </a:r>
            <a:r>
              <a:rPr lang="en-US" sz="1125" dirty="0">
                <a:solidFill>
                  <a:srgbClr val="4A5568"/>
                </a:solidFill>
              </a:rPr>
              <a:t> Thrombus formation leads to acute vessel occlusion and myocardial necrosis.</a:t>
            </a:r>
            <a:endParaRPr lang="en-US" sz="1125" dirty="0"/>
          </a:p>
        </p:txBody>
      </p:sp>
      <p:sp>
        <p:nvSpPr>
          <p:cNvPr id="40" name="Text 17"/>
          <p:cNvSpPr/>
          <p:nvPr/>
        </p:nvSpPr>
        <p:spPr>
          <a:xfrm>
            <a:off x="7284839" y="5519738"/>
            <a:ext cx="4392811" cy="200025"/>
          </a:xfrm>
          <a:prstGeom prst="rect">
            <a:avLst/>
          </a:prstGeom>
          <a:noFill/>
          <a:ln/>
        </p:spPr>
        <p:txBody>
          <a:bodyPr vert="horz" wrap="square" lIns="0" tIns="0" rIns="0" bIns="0" rtlCol="0" anchor="ctr"/>
          <a:lstStyle/>
          <a:p>
            <a:pPr marL="0" indent="0" algn="ctr">
              <a:lnSpc>
                <a:spcPts val="1575"/>
              </a:lnSpc>
              <a:buNone/>
            </a:pPr>
            <a:r>
              <a:rPr lang="en-US" sz="1050" i="1" dirty="0">
                <a:solidFill>
                  <a:srgbClr val="718096"/>
                </a:solidFill>
              </a:rPr>
              <a:t> Statins work partly by thickening the fibrous cap (stabilization).</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285750" y="190500"/>
            <a:ext cx="11620500" cy="781050"/>
          </a:xfrm>
          <a:prstGeom prst="rect">
            <a:avLst/>
          </a:prstGeom>
        </p:spPr>
      </p:pic>
      <p:pic>
        <p:nvPicPr>
          <p:cNvPr id="4" name="Image 2" descr="preencoded.png"/>
          <p:cNvPicPr>
            <a:picLocks noChangeAspect="1"/>
          </p:cNvPicPr>
          <p:nvPr/>
        </p:nvPicPr>
        <p:blipFill>
          <a:blip r:embed="rId5"/>
          <a:stretch>
            <a:fillRect/>
          </a:stretch>
        </p:blipFill>
        <p:spPr>
          <a:xfrm>
            <a:off x="285750" y="1162050"/>
            <a:ext cx="5715000" cy="5410200"/>
          </a:xfrm>
          <a:prstGeom prst="rect">
            <a:avLst/>
          </a:prstGeom>
        </p:spPr>
      </p:pic>
      <p:pic>
        <p:nvPicPr>
          <p:cNvPr id="5" name="Image 3" descr="preencoded.png"/>
          <p:cNvPicPr>
            <a:picLocks noChangeAspect="1"/>
          </p:cNvPicPr>
          <p:nvPr/>
        </p:nvPicPr>
        <p:blipFill>
          <a:blip r:embed="rId6"/>
          <a:stretch>
            <a:fillRect/>
          </a:stretch>
        </p:blipFill>
        <p:spPr>
          <a:xfrm>
            <a:off x="514350" y="1390650"/>
            <a:ext cx="5257800" cy="333375"/>
          </a:xfrm>
          <a:prstGeom prst="rect">
            <a:avLst/>
          </a:prstGeom>
        </p:spPr>
      </p:pic>
      <p:pic>
        <p:nvPicPr>
          <p:cNvPr id="6" name="Image 4" descr="preencoded.png"/>
          <p:cNvPicPr>
            <a:picLocks noChangeAspect="1"/>
          </p:cNvPicPr>
          <p:nvPr/>
        </p:nvPicPr>
        <p:blipFill>
          <a:blip r:embed="rId7"/>
          <a:stretch>
            <a:fillRect/>
          </a:stretch>
        </p:blipFill>
        <p:spPr>
          <a:xfrm>
            <a:off x="514350" y="1443038"/>
            <a:ext cx="190500" cy="152400"/>
          </a:xfrm>
          <a:prstGeom prst="rect">
            <a:avLst/>
          </a:prstGeom>
        </p:spPr>
      </p:pic>
      <p:pic>
        <p:nvPicPr>
          <p:cNvPr id="7" name="Image 5" descr="preencoded.png"/>
          <p:cNvPicPr>
            <a:picLocks noChangeAspect="1"/>
          </p:cNvPicPr>
          <p:nvPr/>
        </p:nvPicPr>
        <p:blipFill>
          <a:blip r:embed="rId8"/>
          <a:stretch>
            <a:fillRect/>
          </a:stretch>
        </p:blipFill>
        <p:spPr>
          <a:xfrm>
            <a:off x="514350" y="1914525"/>
            <a:ext cx="190500" cy="152400"/>
          </a:xfrm>
          <a:prstGeom prst="rect">
            <a:avLst/>
          </a:prstGeom>
        </p:spPr>
      </p:pic>
      <p:pic>
        <p:nvPicPr>
          <p:cNvPr id="8" name="Image 6" descr="preencoded.png"/>
          <p:cNvPicPr>
            <a:picLocks noChangeAspect="1"/>
          </p:cNvPicPr>
          <p:nvPr/>
        </p:nvPicPr>
        <p:blipFill>
          <a:blip r:embed="rId9"/>
          <a:stretch>
            <a:fillRect/>
          </a:stretch>
        </p:blipFill>
        <p:spPr>
          <a:xfrm>
            <a:off x="514350" y="3521869"/>
            <a:ext cx="190500" cy="152400"/>
          </a:xfrm>
          <a:prstGeom prst="rect">
            <a:avLst/>
          </a:prstGeom>
        </p:spPr>
      </p:pic>
      <p:pic>
        <p:nvPicPr>
          <p:cNvPr id="9" name="Image 7" descr="preencoded.png"/>
          <p:cNvPicPr>
            <a:picLocks noChangeAspect="1"/>
          </p:cNvPicPr>
          <p:nvPr/>
        </p:nvPicPr>
        <p:blipFill>
          <a:blip r:embed="rId5"/>
          <a:stretch>
            <a:fillRect/>
          </a:stretch>
        </p:blipFill>
        <p:spPr>
          <a:xfrm>
            <a:off x="6191250" y="1162050"/>
            <a:ext cx="5715000" cy="5410200"/>
          </a:xfrm>
          <a:prstGeom prst="rect">
            <a:avLst/>
          </a:prstGeom>
        </p:spPr>
      </p:pic>
      <p:pic>
        <p:nvPicPr>
          <p:cNvPr id="10" name="Image 8" descr="preencoded.png"/>
          <p:cNvPicPr>
            <a:picLocks noChangeAspect="1"/>
          </p:cNvPicPr>
          <p:nvPr/>
        </p:nvPicPr>
        <p:blipFill>
          <a:blip r:embed="rId6"/>
          <a:stretch>
            <a:fillRect/>
          </a:stretch>
        </p:blipFill>
        <p:spPr>
          <a:xfrm>
            <a:off x="6419850" y="1390650"/>
            <a:ext cx="5257800" cy="333375"/>
          </a:xfrm>
          <a:prstGeom prst="rect">
            <a:avLst/>
          </a:prstGeom>
        </p:spPr>
      </p:pic>
      <p:pic>
        <p:nvPicPr>
          <p:cNvPr id="11" name="Image 9" descr="preencoded.png"/>
          <p:cNvPicPr>
            <a:picLocks noChangeAspect="1"/>
          </p:cNvPicPr>
          <p:nvPr/>
        </p:nvPicPr>
        <p:blipFill>
          <a:blip r:embed="rId10"/>
          <a:stretch>
            <a:fillRect/>
          </a:stretch>
        </p:blipFill>
        <p:spPr>
          <a:xfrm>
            <a:off x="6419850" y="1443038"/>
            <a:ext cx="190500" cy="152400"/>
          </a:xfrm>
          <a:prstGeom prst="rect">
            <a:avLst/>
          </a:prstGeom>
        </p:spPr>
      </p:pic>
      <p:pic>
        <p:nvPicPr>
          <p:cNvPr id="12" name="Image 10" descr="preencoded.png"/>
          <p:cNvPicPr>
            <a:picLocks noChangeAspect="1"/>
          </p:cNvPicPr>
          <p:nvPr/>
        </p:nvPicPr>
        <p:blipFill>
          <a:blip r:embed="rId11"/>
          <a:stretch>
            <a:fillRect/>
          </a:stretch>
        </p:blipFill>
        <p:spPr>
          <a:xfrm>
            <a:off x="6419850" y="1876425"/>
            <a:ext cx="5257800" cy="920948"/>
          </a:xfrm>
          <a:prstGeom prst="rect">
            <a:avLst/>
          </a:prstGeom>
        </p:spPr>
      </p:pic>
      <p:pic>
        <p:nvPicPr>
          <p:cNvPr id="13" name="Image 11" descr="preencoded.png"/>
          <p:cNvPicPr>
            <a:picLocks noChangeAspect="1"/>
          </p:cNvPicPr>
          <p:nvPr/>
        </p:nvPicPr>
        <p:blipFill>
          <a:blip r:embed="rId12"/>
          <a:stretch>
            <a:fillRect/>
          </a:stretch>
        </p:blipFill>
        <p:spPr>
          <a:xfrm>
            <a:off x="6419850" y="2940248"/>
            <a:ext cx="5257800" cy="1107579"/>
          </a:xfrm>
          <a:prstGeom prst="rect">
            <a:avLst/>
          </a:prstGeom>
        </p:spPr>
      </p:pic>
      <p:pic>
        <p:nvPicPr>
          <p:cNvPr id="14" name="Image 12" descr="preencoded.png"/>
          <p:cNvPicPr>
            <a:picLocks noChangeAspect="1"/>
          </p:cNvPicPr>
          <p:nvPr/>
        </p:nvPicPr>
        <p:blipFill>
          <a:blip r:embed="rId13"/>
          <a:stretch>
            <a:fillRect/>
          </a:stretch>
        </p:blipFill>
        <p:spPr>
          <a:xfrm>
            <a:off x="6419850" y="4190702"/>
            <a:ext cx="5257800" cy="807244"/>
          </a:xfrm>
          <a:prstGeom prst="rect">
            <a:avLst/>
          </a:prstGeom>
        </p:spPr>
      </p:pic>
      <p:pic>
        <p:nvPicPr>
          <p:cNvPr id="15" name="Image 13" descr="preencoded.png"/>
          <p:cNvPicPr>
            <a:picLocks noChangeAspect="1"/>
          </p:cNvPicPr>
          <p:nvPr/>
        </p:nvPicPr>
        <p:blipFill>
          <a:blip r:embed="rId14"/>
          <a:stretch>
            <a:fillRect/>
          </a:stretch>
        </p:blipFill>
        <p:spPr>
          <a:xfrm>
            <a:off x="6572250" y="4305002"/>
            <a:ext cx="190500" cy="244822"/>
          </a:xfrm>
          <a:prstGeom prst="rect">
            <a:avLst/>
          </a:prstGeom>
        </p:spPr>
      </p:pic>
      <p:sp>
        <p:nvSpPr>
          <p:cNvPr id="16"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17" name="Text 1"/>
          <p:cNvSpPr/>
          <p:nvPr/>
        </p:nvSpPr>
        <p:spPr>
          <a:xfrm>
            <a:off x="514350" y="514350"/>
            <a:ext cx="98755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The Role of Lipoproteins and Statins</a:t>
            </a:r>
            <a:endParaRPr lang="en-US" sz="1800" dirty="0"/>
          </a:p>
        </p:txBody>
      </p:sp>
      <p:sp>
        <p:nvSpPr>
          <p:cNvPr id="18" name="Text 2"/>
          <p:cNvSpPr/>
          <p:nvPr/>
        </p:nvSpPr>
        <p:spPr>
          <a:xfrm>
            <a:off x="704850" y="1390650"/>
            <a:ext cx="74066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Lipoprotein Dynamics in Vessel Walls</a:t>
            </a:r>
            <a:endParaRPr lang="en-US" sz="1350" dirty="0"/>
          </a:p>
        </p:txBody>
      </p:sp>
      <p:sp>
        <p:nvSpPr>
          <p:cNvPr id="19" name="Text 3"/>
          <p:cNvSpPr/>
          <p:nvPr/>
        </p:nvSpPr>
        <p:spPr>
          <a:xfrm>
            <a:off x="781050" y="1876425"/>
            <a:ext cx="85953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53030"/>
                </a:solidFill>
              </a:rPr>
              <a:t>LDL (Low-Density Lipoprotein) — "The Depositor"</a:t>
            </a:r>
            <a:endParaRPr lang="en-US" sz="1200" dirty="0"/>
          </a:p>
        </p:txBody>
      </p:sp>
      <p:sp>
        <p:nvSpPr>
          <p:cNvPr id="20" name="Text 4"/>
          <p:cNvSpPr/>
          <p:nvPr/>
        </p:nvSpPr>
        <p:spPr>
          <a:xfrm>
            <a:off x="742950" y="2181225"/>
            <a:ext cx="6795135" cy="220861"/>
          </a:xfrm>
          <a:prstGeom prst="rect">
            <a:avLst/>
          </a:prstGeom>
          <a:noFill/>
          <a:ln/>
        </p:spPr>
        <p:txBody>
          <a:bodyPr vert="horz" wrap="square" lIns="0" tIns="0" rIns="0" bIns="0" rtlCol="0" anchor="ctr"/>
          <a:lstStyle/>
          <a:p>
            <a:pPr marL="0" indent="0" algn="l">
              <a:lnSpc>
                <a:spcPts val="1740"/>
              </a:lnSpc>
              <a:buNone/>
            </a:pPr>
            <a:r>
              <a:rPr lang="en-US" sz="1088" dirty="0">
                <a:solidFill>
                  <a:srgbClr val="4A5568"/>
                </a:solidFill>
              </a:rPr>
              <a:t>Transports cholesterol </a:t>
            </a:r>
            <a:r>
              <a:rPr lang="en-US" sz="1088" b="1" dirty="0">
                <a:solidFill>
                  <a:srgbClr val="4A5568"/>
                </a:solidFill>
              </a:rPr>
              <a:t>into</a:t>
            </a:r>
            <a:r>
              <a:rPr lang="en-US" sz="1088" dirty="0">
                <a:solidFill>
                  <a:srgbClr val="4A5568"/>
                </a:solidFill>
              </a:rPr>
              <a:t> vessel walls.</a:t>
            </a:r>
            <a:endParaRPr lang="en-US" sz="1088" dirty="0"/>
          </a:p>
        </p:txBody>
      </p:sp>
      <p:sp>
        <p:nvSpPr>
          <p:cNvPr id="21" name="Text 5"/>
          <p:cNvSpPr/>
          <p:nvPr/>
        </p:nvSpPr>
        <p:spPr>
          <a:xfrm>
            <a:off x="742950" y="2459236"/>
            <a:ext cx="7789545" cy="220861"/>
          </a:xfrm>
          <a:prstGeom prst="rect">
            <a:avLst/>
          </a:prstGeom>
          <a:noFill/>
          <a:ln/>
        </p:spPr>
        <p:txBody>
          <a:bodyPr vert="horz" wrap="square" lIns="0" tIns="0" rIns="0" bIns="0" rtlCol="0" anchor="ctr"/>
          <a:lstStyle/>
          <a:p>
            <a:pPr marL="0" indent="0" algn="l">
              <a:lnSpc>
                <a:spcPts val="1740"/>
              </a:lnSpc>
              <a:buNone/>
            </a:pPr>
            <a:r>
              <a:rPr lang="en-US" sz="1088" dirty="0">
                <a:solidFill>
                  <a:srgbClr val="4A5568"/>
                </a:solidFill>
              </a:rPr>
              <a:t>Accumulates in the intima and becomes oxidized.</a:t>
            </a:r>
            <a:endParaRPr lang="en-US" sz="1088" dirty="0"/>
          </a:p>
        </p:txBody>
      </p:sp>
      <p:sp>
        <p:nvSpPr>
          <p:cNvPr id="22" name="Text 6"/>
          <p:cNvSpPr/>
          <p:nvPr/>
        </p:nvSpPr>
        <p:spPr>
          <a:xfrm>
            <a:off x="742950" y="2737247"/>
            <a:ext cx="9944100" cy="220861"/>
          </a:xfrm>
          <a:prstGeom prst="rect">
            <a:avLst/>
          </a:prstGeom>
          <a:noFill/>
          <a:ln/>
        </p:spPr>
        <p:txBody>
          <a:bodyPr vert="horz" wrap="square" lIns="0" tIns="0" rIns="0" bIns="0" rtlCol="0" anchor="ctr"/>
          <a:lstStyle/>
          <a:p>
            <a:pPr marL="0" indent="0" algn="l">
              <a:lnSpc>
                <a:spcPts val="1740"/>
              </a:lnSpc>
              <a:buNone/>
            </a:pPr>
            <a:r>
              <a:rPr lang="en-US" sz="1088" dirty="0">
                <a:solidFill>
                  <a:srgbClr val="4A5568"/>
                </a:solidFill>
              </a:rPr>
              <a:t>Oxidized LDL is ingested by macrophages, forming foam cells.</a:t>
            </a:r>
            <a:endParaRPr lang="en-US" sz="1088" dirty="0"/>
          </a:p>
        </p:txBody>
      </p:sp>
      <p:sp>
        <p:nvSpPr>
          <p:cNvPr id="23" name="Text 7"/>
          <p:cNvSpPr/>
          <p:nvPr/>
        </p:nvSpPr>
        <p:spPr>
          <a:xfrm>
            <a:off x="742950" y="3015258"/>
            <a:ext cx="8286750" cy="220861"/>
          </a:xfrm>
          <a:prstGeom prst="rect">
            <a:avLst/>
          </a:prstGeom>
          <a:noFill/>
          <a:ln/>
        </p:spPr>
        <p:txBody>
          <a:bodyPr vert="horz" wrap="square" lIns="0" tIns="0" rIns="0" bIns="0" rtlCol="0" anchor="ctr"/>
          <a:lstStyle/>
          <a:p>
            <a:pPr marL="0" indent="0" algn="l">
              <a:lnSpc>
                <a:spcPts val="1740"/>
              </a:lnSpc>
              <a:buNone/>
            </a:pPr>
            <a:r>
              <a:rPr lang="en-US" sz="1088" dirty="0">
                <a:solidFill>
                  <a:srgbClr val="4A5568"/>
                </a:solidFill>
              </a:rPr>
              <a:t>Drives the core growth of atherosclerotic plaques.</a:t>
            </a:r>
            <a:endParaRPr lang="en-US" sz="1088" dirty="0"/>
          </a:p>
        </p:txBody>
      </p:sp>
      <p:sp>
        <p:nvSpPr>
          <p:cNvPr id="24" name="Text 8"/>
          <p:cNvSpPr/>
          <p:nvPr/>
        </p:nvSpPr>
        <p:spPr>
          <a:xfrm>
            <a:off x="781050" y="3483769"/>
            <a:ext cx="87782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F855A"/>
                </a:solidFill>
              </a:rPr>
              <a:t>HDL (High-Density Lipoprotein) — "The Scavenger"</a:t>
            </a:r>
            <a:endParaRPr lang="en-US" sz="1200" dirty="0"/>
          </a:p>
        </p:txBody>
      </p:sp>
      <p:sp>
        <p:nvSpPr>
          <p:cNvPr id="25" name="Text 9"/>
          <p:cNvSpPr/>
          <p:nvPr/>
        </p:nvSpPr>
        <p:spPr>
          <a:xfrm>
            <a:off x="742950" y="3788569"/>
            <a:ext cx="9944100" cy="220861"/>
          </a:xfrm>
          <a:prstGeom prst="rect">
            <a:avLst/>
          </a:prstGeom>
          <a:noFill/>
          <a:ln/>
        </p:spPr>
        <p:txBody>
          <a:bodyPr vert="horz" wrap="square" lIns="0" tIns="0" rIns="0" bIns="0" rtlCol="0" anchor="ctr"/>
          <a:lstStyle/>
          <a:p>
            <a:pPr marL="0" indent="0" algn="l">
              <a:lnSpc>
                <a:spcPts val="1740"/>
              </a:lnSpc>
              <a:buNone/>
            </a:pPr>
            <a:r>
              <a:rPr lang="en-US" sz="1088" dirty="0">
                <a:solidFill>
                  <a:srgbClr val="4A5568"/>
                </a:solidFill>
              </a:rPr>
              <a:t>Facilitates </a:t>
            </a:r>
            <a:r>
              <a:rPr lang="en-US" sz="1088" b="1" dirty="0">
                <a:solidFill>
                  <a:srgbClr val="4A5568"/>
                </a:solidFill>
              </a:rPr>
              <a:t>reverse cholesterol transport</a:t>
            </a:r>
            <a:r>
              <a:rPr lang="en-US" sz="1088" dirty="0">
                <a:solidFill>
                  <a:srgbClr val="4A5568"/>
                </a:solidFill>
              </a:rPr>
              <a:t> back to the liver.</a:t>
            </a:r>
            <a:endParaRPr lang="en-US" sz="1088" dirty="0"/>
          </a:p>
        </p:txBody>
      </p:sp>
      <p:sp>
        <p:nvSpPr>
          <p:cNvPr id="26" name="Text 10"/>
          <p:cNvSpPr/>
          <p:nvPr/>
        </p:nvSpPr>
        <p:spPr>
          <a:xfrm>
            <a:off x="742950" y="4066580"/>
            <a:ext cx="8618220" cy="220861"/>
          </a:xfrm>
          <a:prstGeom prst="rect">
            <a:avLst/>
          </a:prstGeom>
          <a:noFill/>
          <a:ln/>
        </p:spPr>
        <p:txBody>
          <a:bodyPr vert="horz" wrap="square" lIns="0" tIns="0" rIns="0" bIns="0" rtlCol="0" anchor="ctr"/>
          <a:lstStyle/>
          <a:p>
            <a:pPr marL="0" indent="0" algn="l">
              <a:lnSpc>
                <a:spcPts val="1740"/>
              </a:lnSpc>
              <a:buNone/>
            </a:pPr>
            <a:r>
              <a:rPr lang="en-US" sz="1088" dirty="0">
                <a:solidFill>
                  <a:srgbClr val="4A5568"/>
                </a:solidFill>
              </a:rPr>
              <a:t>Exerts antioxidant and anti-inflammatory properties.</a:t>
            </a:r>
            <a:endParaRPr lang="en-US" sz="1088" dirty="0"/>
          </a:p>
        </p:txBody>
      </p:sp>
      <p:sp>
        <p:nvSpPr>
          <p:cNvPr id="27" name="Text 11"/>
          <p:cNvSpPr/>
          <p:nvPr/>
        </p:nvSpPr>
        <p:spPr>
          <a:xfrm>
            <a:off x="742950" y="4344591"/>
            <a:ext cx="7789545" cy="220861"/>
          </a:xfrm>
          <a:prstGeom prst="rect">
            <a:avLst/>
          </a:prstGeom>
          <a:noFill/>
          <a:ln/>
        </p:spPr>
        <p:txBody>
          <a:bodyPr vert="horz" wrap="square" lIns="0" tIns="0" rIns="0" bIns="0" rtlCol="0" anchor="ctr"/>
          <a:lstStyle/>
          <a:p>
            <a:pPr marL="0" indent="0" algn="l">
              <a:lnSpc>
                <a:spcPts val="1740"/>
              </a:lnSpc>
              <a:buNone/>
            </a:pPr>
            <a:r>
              <a:rPr lang="en-US" sz="1088" dirty="0">
                <a:solidFill>
                  <a:srgbClr val="4A5568"/>
                </a:solidFill>
              </a:rPr>
              <a:t>Protects the endothelium from oxidative stress.</a:t>
            </a:r>
            <a:endParaRPr lang="en-US" sz="1088" dirty="0"/>
          </a:p>
        </p:txBody>
      </p:sp>
      <p:sp>
        <p:nvSpPr>
          <p:cNvPr id="28" name="Text 12"/>
          <p:cNvSpPr/>
          <p:nvPr/>
        </p:nvSpPr>
        <p:spPr>
          <a:xfrm>
            <a:off x="742950" y="4622602"/>
            <a:ext cx="9115425" cy="220861"/>
          </a:xfrm>
          <a:prstGeom prst="rect">
            <a:avLst/>
          </a:prstGeom>
          <a:noFill/>
          <a:ln/>
        </p:spPr>
        <p:txBody>
          <a:bodyPr vert="horz" wrap="square" lIns="0" tIns="0" rIns="0" bIns="0" rtlCol="0" anchor="ctr"/>
          <a:lstStyle/>
          <a:p>
            <a:pPr marL="0" indent="0" algn="l">
              <a:lnSpc>
                <a:spcPts val="1740"/>
              </a:lnSpc>
              <a:buNone/>
            </a:pPr>
            <a:r>
              <a:rPr lang="en-US" sz="1088" dirty="0">
                <a:solidFill>
                  <a:srgbClr val="4A5568"/>
                </a:solidFill>
              </a:rPr>
              <a:t>High levels correlate with significantly lower CV risk.</a:t>
            </a:r>
            <a:endParaRPr lang="en-US" sz="1088" dirty="0"/>
          </a:p>
        </p:txBody>
      </p:sp>
      <p:sp>
        <p:nvSpPr>
          <p:cNvPr id="29" name="Text 13"/>
          <p:cNvSpPr/>
          <p:nvPr/>
        </p:nvSpPr>
        <p:spPr>
          <a:xfrm>
            <a:off x="6610350" y="1390650"/>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748"/>
                </a:solidFill>
              </a:rPr>
              <a:t>The Dual Action of Statins</a:t>
            </a:r>
            <a:endParaRPr lang="en-US" sz="1350" dirty="0"/>
          </a:p>
        </p:txBody>
      </p:sp>
      <p:sp>
        <p:nvSpPr>
          <p:cNvPr id="30" name="Text 14"/>
          <p:cNvSpPr/>
          <p:nvPr/>
        </p:nvSpPr>
        <p:spPr>
          <a:xfrm>
            <a:off x="6562725" y="2019300"/>
            <a:ext cx="56292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B6CB0"/>
                </a:solidFill>
              </a:rPr>
              <a:t>1. Lipid Lowering (The Standard Effect)</a:t>
            </a:r>
            <a:endParaRPr lang="en-US" sz="1125" dirty="0"/>
          </a:p>
        </p:txBody>
      </p:sp>
      <p:sp>
        <p:nvSpPr>
          <p:cNvPr id="31" name="Text 15"/>
          <p:cNvSpPr/>
          <p:nvPr/>
        </p:nvSpPr>
        <p:spPr>
          <a:xfrm>
            <a:off x="6562725" y="2281238"/>
            <a:ext cx="4972050" cy="373261"/>
          </a:xfrm>
          <a:prstGeom prst="rect">
            <a:avLst/>
          </a:prstGeom>
          <a:noFill/>
          <a:ln/>
        </p:spPr>
        <p:txBody>
          <a:bodyPr vert="horz" wrap="square" lIns="0" tIns="0" rIns="0" bIns="0" rtlCol="0" anchor="ctr"/>
          <a:lstStyle/>
          <a:p>
            <a:pPr marL="0" indent="0">
              <a:lnSpc>
                <a:spcPts val="1470"/>
              </a:lnSpc>
              <a:buNone/>
            </a:pPr>
            <a:r>
              <a:rPr lang="en-US" sz="1050" dirty="0">
                <a:solidFill>
                  <a:srgbClr val="2D3748"/>
                </a:solidFill>
              </a:rPr>
              <a:t>Inhibition of HMG-CoA reductase in the liver leads to upregulation of LDL receptors, clearing more LDL from the circulation.</a:t>
            </a:r>
            <a:endParaRPr lang="en-US" sz="1050" dirty="0"/>
          </a:p>
        </p:txBody>
      </p:sp>
      <p:sp>
        <p:nvSpPr>
          <p:cNvPr id="32" name="Text 16"/>
          <p:cNvSpPr/>
          <p:nvPr/>
        </p:nvSpPr>
        <p:spPr>
          <a:xfrm>
            <a:off x="6562725" y="3083123"/>
            <a:ext cx="56292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B6CB0"/>
                </a:solidFill>
              </a:rPr>
              <a:t>2. Pleiotropic Effects (The "MI-Specific" Benefit)</a:t>
            </a:r>
            <a:endParaRPr lang="en-US" sz="1125" dirty="0"/>
          </a:p>
        </p:txBody>
      </p:sp>
      <p:sp>
        <p:nvSpPr>
          <p:cNvPr id="33" name="Text 17"/>
          <p:cNvSpPr/>
          <p:nvPr/>
        </p:nvSpPr>
        <p:spPr>
          <a:xfrm>
            <a:off x="6562725" y="3345061"/>
            <a:ext cx="4972050" cy="559891"/>
          </a:xfrm>
          <a:prstGeom prst="rect">
            <a:avLst/>
          </a:prstGeom>
          <a:noFill/>
          <a:ln/>
        </p:spPr>
        <p:txBody>
          <a:bodyPr vert="horz" wrap="square" lIns="0" tIns="0" rIns="0" bIns="0" rtlCol="0" anchor="ctr"/>
          <a:lstStyle/>
          <a:p>
            <a:pPr marL="0" indent="0">
              <a:lnSpc>
                <a:spcPts val="1470"/>
              </a:lnSpc>
              <a:buNone/>
            </a:pPr>
            <a:r>
              <a:rPr lang="en-US" sz="1050" b="1" dirty="0">
                <a:solidFill>
                  <a:srgbClr val="2D3748"/>
                </a:solidFill>
              </a:rPr>
              <a:t>Plaque Stabilization:</a:t>
            </a:r>
            <a:r>
              <a:rPr lang="en-US" sz="1050" dirty="0">
                <a:solidFill>
                  <a:srgbClr val="2D3748"/>
                </a:solidFill>
              </a:rPr>
              <a:t> Statins increase collagen synthesis in the fibrous cap, reduce the lipid core volume, and suppress local plaque inflammation. This prevents the initial "trigger" of an MI.</a:t>
            </a:r>
            <a:endParaRPr lang="en-US" sz="1050" dirty="0"/>
          </a:p>
        </p:txBody>
      </p:sp>
      <p:sp>
        <p:nvSpPr>
          <p:cNvPr id="34" name="Text 18"/>
          <p:cNvSpPr/>
          <p:nvPr/>
        </p:nvSpPr>
        <p:spPr>
          <a:xfrm>
            <a:off x="6762750" y="4305002"/>
            <a:ext cx="4762500" cy="578644"/>
          </a:xfrm>
          <a:prstGeom prst="rect">
            <a:avLst/>
          </a:prstGeom>
          <a:noFill/>
          <a:ln/>
        </p:spPr>
        <p:txBody>
          <a:bodyPr vert="horz" wrap="square" lIns="0" tIns="0" rIns="0" bIns="0" rtlCol="0" anchor="ctr"/>
          <a:lstStyle/>
          <a:p>
            <a:pPr marL="0" indent="0">
              <a:lnSpc>
                <a:spcPts val="1519"/>
              </a:lnSpc>
              <a:buNone/>
            </a:pPr>
            <a:r>
              <a:rPr lang="en-US" sz="1013" b="1" dirty="0">
                <a:solidFill>
                  <a:srgbClr val="975A16"/>
                </a:solidFill>
              </a:rPr>
              <a:t>AKT Focus:</a:t>
            </a:r>
            <a:r>
              <a:rPr lang="en-US" sz="1013" dirty="0">
                <a:solidFill>
                  <a:srgbClr val="744210"/>
                </a:solidFill>
              </a:rPr>
              <a:t> Statins are not just for long-term lipid control. In acute MI, they are started </a:t>
            </a:r>
            <a:r>
              <a:rPr lang="en-US" sz="1013" b="1" dirty="0">
                <a:solidFill>
                  <a:srgbClr val="975A16"/>
                </a:solidFill>
              </a:rPr>
              <a:t>immediately</a:t>
            </a:r>
            <a:r>
              <a:rPr lang="en-US" sz="1013" dirty="0">
                <a:solidFill>
                  <a:srgbClr val="744210"/>
                </a:solidFill>
              </a:rPr>
              <a:t> (usually Atorvastatin 80mg) for their </a:t>
            </a:r>
            <a:r>
              <a:rPr lang="en-US" sz="1013" b="1" dirty="0">
                <a:solidFill>
                  <a:srgbClr val="975A16"/>
                </a:solidFill>
              </a:rPr>
              <a:t>plaque-stabilizing effects</a:t>
            </a:r>
            <a:r>
              <a:rPr lang="en-US" sz="1013" dirty="0">
                <a:solidFill>
                  <a:srgbClr val="744210"/>
                </a:solidFill>
              </a:rPr>
              <a:t>, regardless of the patient's baseline cholesterol level.</a:t>
            </a:r>
            <a:endParaRPr lang="en-US" sz="1013"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285750" y="190500"/>
            <a:ext cx="11620500" cy="781050"/>
          </a:xfrm>
          <a:prstGeom prst="rect">
            <a:avLst/>
          </a:prstGeom>
        </p:spPr>
      </p:pic>
      <p:pic>
        <p:nvPicPr>
          <p:cNvPr id="5" name="Image 3" descr="preencoded.png"/>
          <p:cNvPicPr>
            <a:picLocks noChangeAspect="1"/>
          </p:cNvPicPr>
          <p:nvPr/>
        </p:nvPicPr>
        <p:blipFill>
          <a:blip r:embed="rId6"/>
          <a:stretch>
            <a:fillRect/>
          </a:stretch>
        </p:blipFill>
        <p:spPr>
          <a:xfrm>
            <a:off x="285750" y="1790700"/>
            <a:ext cx="5667375" cy="4152900"/>
          </a:xfrm>
          <a:prstGeom prst="rect">
            <a:avLst/>
          </a:prstGeom>
        </p:spPr>
      </p:pic>
      <p:pic>
        <p:nvPicPr>
          <p:cNvPr id="6" name="Image 4" descr="preencoded.png"/>
          <p:cNvPicPr>
            <a:picLocks noChangeAspect="1"/>
          </p:cNvPicPr>
          <p:nvPr/>
        </p:nvPicPr>
        <p:blipFill>
          <a:blip r:embed="rId7"/>
          <a:stretch>
            <a:fillRect/>
          </a:stretch>
        </p:blipFill>
        <p:spPr>
          <a:xfrm>
            <a:off x="619125" y="2124075"/>
            <a:ext cx="476250" cy="476250"/>
          </a:xfrm>
          <a:prstGeom prst="rect">
            <a:avLst/>
          </a:prstGeom>
        </p:spPr>
      </p:pic>
      <p:pic>
        <p:nvPicPr>
          <p:cNvPr id="7" name="Image 5" descr="preencoded.png"/>
          <p:cNvPicPr>
            <a:picLocks noChangeAspect="1"/>
          </p:cNvPicPr>
          <p:nvPr/>
        </p:nvPicPr>
        <p:blipFill>
          <a:blip r:embed="rId8"/>
          <a:stretch>
            <a:fillRect/>
          </a:stretch>
        </p:blipFill>
        <p:spPr>
          <a:xfrm>
            <a:off x="762000" y="2286000"/>
            <a:ext cx="190500" cy="152400"/>
          </a:xfrm>
          <a:prstGeom prst="rect">
            <a:avLst/>
          </a:prstGeom>
        </p:spPr>
      </p:pic>
      <p:pic>
        <p:nvPicPr>
          <p:cNvPr id="8" name="Image 6" descr="preencoded.png"/>
          <p:cNvPicPr>
            <a:picLocks noChangeAspect="1"/>
          </p:cNvPicPr>
          <p:nvPr/>
        </p:nvPicPr>
        <p:blipFill>
          <a:blip r:embed="rId9"/>
          <a:stretch>
            <a:fillRect/>
          </a:stretch>
        </p:blipFill>
        <p:spPr>
          <a:xfrm>
            <a:off x="619125" y="2876550"/>
            <a:ext cx="166688" cy="166688"/>
          </a:xfrm>
          <a:prstGeom prst="rect">
            <a:avLst/>
          </a:prstGeom>
        </p:spPr>
      </p:pic>
      <p:pic>
        <p:nvPicPr>
          <p:cNvPr id="9" name="Image 7" descr="preencoded.png"/>
          <p:cNvPicPr>
            <a:picLocks noChangeAspect="1"/>
          </p:cNvPicPr>
          <p:nvPr/>
        </p:nvPicPr>
        <p:blipFill>
          <a:blip r:embed="rId9"/>
          <a:stretch>
            <a:fillRect/>
          </a:stretch>
        </p:blipFill>
        <p:spPr>
          <a:xfrm>
            <a:off x="619125" y="3581400"/>
            <a:ext cx="166688" cy="166688"/>
          </a:xfrm>
          <a:prstGeom prst="rect">
            <a:avLst/>
          </a:prstGeom>
        </p:spPr>
      </p:pic>
      <p:pic>
        <p:nvPicPr>
          <p:cNvPr id="10" name="Image 8" descr="preencoded.png"/>
          <p:cNvPicPr>
            <a:picLocks noChangeAspect="1"/>
          </p:cNvPicPr>
          <p:nvPr/>
        </p:nvPicPr>
        <p:blipFill>
          <a:blip r:embed="rId9"/>
          <a:stretch>
            <a:fillRect/>
          </a:stretch>
        </p:blipFill>
        <p:spPr>
          <a:xfrm>
            <a:off x="619125" y="4286250"/>
            <a:ext cx="166688" cy="166688"/>
          </a:xfrm>
          <a:prstGeom prst="rect">
            <a:avLst/>
          </a:prstGeom>
        </p:spPr>
      </p:pic>
      <p:pic>
        <p:nvPicPr>
          <p:cNvPr id="11" name="Image 9" descr="preencoded.png"/>
          <p:cNvPicPr>
            <a:picLocks noChangeAspect="1"/>
          </p:cNvPicPr>
          <p:nvPr/>
        </p:nvPicPr>
        <p:blipFill>
          <a:blip r:embed="rId10"/>
          <a:stretch>
            <a:fillRect/>
          </a:stretch>
        </p:blipFill>
        <p:spPr>
          <a:xfrm>
            <a:off x="619125" y="5095875"/>
            <a:ext cx="5000625" cy="514350"/>
          </a:xfrm>
          <a:prstGeom prst="rect">
            <a:avLst/>
          </a:prstGeom>
        </p:spPr>
      </p:pic>
      <p:pic>
        <p:nvPicPr>
          <p:cNvPr id="12" name="Image 10" descr="preencoded.png"/>
          <p:cNvPicPr>
            <a:picLocks noChangeAspect="1"/>
          </p:cNvPicPr>
          <p:nvPr/>
        </p:nvPicPr>
        <p:blipFill>
          <a:blip r:embed="rId11"/>
          <a:stretch>
            <a:fillRect/>
          </a:stretch>
        </p:blipFill>
        <p:spPr>
          <a:xfrm>
            <a:off x="762000" y="5274618"/>
            <a:ext cx="190500" cy="152400"/>
          </a:xfrm>
          <a:prstGeom prst="rect">
            <a:avLst/>
          </a:prstGeom>
        </p:spPr>
      </p:pic>
      <p:pic>
        <p:nvPicPr>
          <p:cNvPr id="13" name="Image 11" descr="preencoded.png"/>
          <p:cNvPicPr>
            <a:picLocks noChangeAspect="1"/>
          </p:cNvPicPr>
          <p:nvPr/>
        </p:nvPicPr>
        <p:blipFill>
          <a:blip r:embed="rId12"/>
          <a:stretch>
            <a:fillRect/>
          </a:stretch>
        </p:blipFill>
        <p:spPr>
          <a:xfrm>
            <a:off x="6238875" y="1676400"/>
            <a:ext cx="5667375" cy="4381500"/>
          </a:xfrm>
          <a:prstGeom prst="rect">
            <a:avLst/>
          </a:prstGeom>
        </p:spPr>
      </p:pic>
      <p:pic>
        <p:nvPicPr>
          <p:cNvPr id="14" name="Image 12" descr="preencoded.png"/>
          <p:cNvPicPr>
            <a:picLocks noChangeAspect="1"/>
          </p:cNvPicPr>
          <p:nvPr/>
        </p:nvPicPr>
        <p:blipFill>
          <a:blip r:embed="rId13"/>
          <a:stretch>
            <a:fillRect/>
          </a:stretch>
        </p:blipFill>
        <p:spPr>
          <a:xfrm>
            <a:off x="6572250" y="2009775"/>
            <a:ext cx="476250" cy="476250"/>
          </a:xfrm>
          <a:prstGeom prst="rect">
            <a:avLst/>
          </a:prstGeom>
        </p:spPr>
      </p:pic>
      <p:pic>
        <p:nvPicPr>
          <p:cNvPr id="15" name="Image 13" descr="preencoded.png"/>
          <p:cNvPicPr>
            <a:picLocks noChangeAspect="1"/>
          </p:cNvPicPr>
          <p:nvPr/>
        </p:nvPicPr>
        <p:blipFill>
          <a:blip r:embed="rId14"/>
          <a:stretch>
            <a:fillRect/>
          </a:stretch>
        </p:blipFill>
        <p:spPr>
          <a:xfrm>
            <a:off x="6715125" y="2171700"/>
            <a:ext cx="190500" cy="152400"/>
          </a:xfrm>
          <a:prstGeom prst="rect">
            <a:avLst/>
          </a:prstGeom>
        </p:spPr>
      </p:pic>
      <p:pic>
        <p:nvPicPr>
          <p:cNvPr id="16" name="Image 14" descr="preencoded.png"/>
          <p:cNvPicPr>
            <a:picLocks noChangeAspect="1"/>
          </p:cNvPicPr>
          <p:nvPr/>
        </p:nvPicPr>
        <p:blipFill>
          <a:blip r:embed="rId15"/>
          <a:stretch>
            <a:fillRect/>
          </a:stretch>
        </p:blipFill>
        <p:spPr>
          <a:xfrm>
            <a:off x="6572250" y="2762250"/>
            <a:ext cx="166688" cy="166688"/>
          </a:xfrm>
          <a:prstGeom prst="rect">
            <a:avLst/>
          </a:prstGeom>
        </p:spPr>
      </p:pic>
      <p:pic>
        <p:nvPicPr>
          <p:cNvPr id="17" name="Image 15" descr="preencoded.png"/>
          <p:cNvPicPr>
            <a:picLocks noChangeAspect="1"/>
          </p:cNvPicPr>
          <p:nvPr/>
        </p:nvPicPr>
        <p:blipFill>
          <a:blip r:embed="rId15"/>
          <a:stretch>
            <a:fillRect/>
          </a:stretch>
        </p:blipFill>
        <p:spPr>
          <a:xfrm>
            <a:off x="6572250" y="3467100"/>
            <a:ext cx="166688" cy="166688"/>
          </a:xfrm>
          <a:prstGeom prst="rect">
            <a:avLst/>
          </a:prstGeom>
        </p:spPr>
      </p:pic>
      <p:pic>
        <p:nvPicPr>
          <p:cNvPr id="18" name="Image 16" descr="preencoded.png"/>
          <p:cNvPicPr>
            <a:picLocks noChangeAspect="1"/>
          </p:cNvPicPr>
          <p:nvPr/>
        </p:nvPicPr>
        <p:blipFill>
          <a:blip r:embed="rId15"/>
          <a:stretch>
            <a:fillRect/>
          </a:stretch>
        </p:blipFill>
        <p:spPr>
          <a:xfrm>
            <a:off x="6572250" y="4171950"/>
            <a:ext cx="166688" cy="166688"/>
          </a:xfrm>
          <a:prstGeom prst="rect">
            <a:avLst/>
          </a:prstGeom>
        </p:spPr>
      </p:pic>
      <p:pic>
        <p:nvPicPr>
          <p:cNvPr id="19" name="Image 17" descr="preencoded.png"/>
          <p:cNvPicPr>
            <a:picLocks noChangeAspect="1"/>
          </p:cNvPicPr>
          <p:nvPr/>
        </p:nvPicPr>
        <p:blipFill>
          <a:blip r:embed="rId16"/>
          <a:stretch>
            <a:fillRect/>
          </a:stretch>
        </p:blipFill>
        <p:spPr>
          <a:xfrm>
            <a:off x="6572250" y="4981575"/>
            <a:ext cx="5000625" cy="742950"/>
          </a:xfrm>
          <a:prstGeom prst="rect">
            <a:avLst/>
          </a:prstGeom>
        </p:spPr>
      </p:pic>
      <p:pic>
        <p:nvPicPr>
          <p:cNvPr id="20" name="Image 18" descr="preencoded.png"/>
          <p:cNvPicPr>
            <a:picLocks noChangeAspect="1"/>
          </p:cNvPicPr>
          <p:nvPr/>
        </p:nvPicPr>
        <p:blipFill>
          <a:blip r:embed="rId17"/>
          <a:stretch>
            <a:fillRect/>
          </a:stretch>
        </p:blipFill>
        <p:spPr>
          <a:xfrm>
            <a:off x="6715125" y="5160318"/>
            <a:ext cx="190500" cy="152400"/>
          </a:xfrm>
          <a:prstGeom prst="rect">
            <a:avLst/>
          </a:prstGeom>
        </p:spPr>
      </p:pic>
      <p:sp>
        <p:nvSpPr>
          <p:cNvPr id="21" name="Text 0"/>
          <p:cNvSpPr/>
          <p:nvPr/>
        </p:nvSpPr>
        <p:spPr>
          <a:xfrm>
            <a:off x="514350" y="304800"/>
            <a:ext cx="49377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5EB8"/>
                </a:solidFill>
              </a:rPr>
              <a:t>BRADFORD VTS | MYOCARDIAL INFARCTION</a:t>
            </a:r>
            <a:endParaRPr lang="en-US" sz="900" dirty="0"/>
          </a:p>
        </p:txBody>
      </p:sp>
      <p:sp>
        <p:nvSpPr>
          <p:cNvPr id="22" name="Text 1"/>
          <p:cNvSpPr/>
          <p:nvPr/>
        </p:nvSpPr>
        <p:spPr>
          <a:xfrm>
            <a:off x="514350" y="514350"/>
            <a:ext cx="104241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D3748"/>
                </a:solidFill>
              </a:rPr>
              <a:t>Risk Factors: Smoking and Hypertension</a:t>
            </a:r>
            <a:endParaRPr lang="en-US" sz="1800" dirty="0"/>
          </a:p>
        </p:txBody>
      </p:sp>
      <p:sp>
        <p:nvSpPr>
          <p:cNvPr id="23" name="Text 2"/>
          <p:cNvSpPr/>
          <p:nvPr/>
        </p:nvSpPr>
        <p:spPr>
          <a:xfrm>
            <a:off x="1238250" y="2205038"/>
            <a:ext cx="45262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748"/>
                </a:solidFill>
              </a:rPr>
              <a:t>Smoking Mechanisms</a:t>
            </a:r>
            <a:endParaRPr lang="en-US" sz="1650" dirty="0"/>
          </a:p>
        </p:txBody>
      </p:sp>
      <p:sp>
        <p:nvSpPr>
          <p:cNvPr id="24" name="Text 3"/>
          <p:cNvSpPr/>
          <p:nvPr/>
        </p:nvSpPr>
        <p:spPr>
          <a:xfrm>
            <a:off x="900113" y="2838450"/>
            <a:ext cx="471963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748"/>
                </a:solidFill>
              </a:rPr>
              <a:t>Endothelial Injury:</a:t>
            </a:r>
            <a:r>
              <a:rPr lang="en-US" sz="1350" dirty="0">
                <a:solidFill>
                  <a:srgbClr val="4A5568"/>
                </a:solidFill>
              </a:rPr>
              <a:t> Induces direct chemical damage to the vessel lining, initiating atherosclerosis.</a:t>
            </a:r>
            <a:endParaRPr lang="en-US" sz="1350" dirty="0"/>
          </a:p>
        </p:txBody>
      </p:sp>
      <p:sp>
        <p:nvSpPr>
          <p:cNvPr id="25" name="Text 4"/>
          <p:cNvSpPr/>
          <p:nvPr/>
        </p:nvSpPr>
        <p:spPr>
          <a:xfrm>
            <a:off x="900113" y="3543300"/>
            <a:ext cx="471963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748"/>
                </a:solidFill>
              </a:rPr>
              <a:t>Reduced O2 Capacity:</a:t>
            </a:r>
            <a:r>
              <a:rPr lang="en-US" sz="1350" dirty="0">
                <a:solidFill>
                  <a:srgbClr val="4A5568"/>
                </a:solidFill>
              </a:rPr>
              <a:t> Carboxyhaemoglobin binds to RBCs, significantly lowering systemic oxygen delivery.</a:t>
            </a:r>
            <a:endParaRPr lang="en-US" sz="1350" dirty="0"/>
          </a:p>
        </p:txBody>
      </p:sp>
      <p:sp>
        <p:nvSpPr>
          <p:cNvPr id="26" name="Text 5"/>
          <p:cNvSpPr/>
          <p:nvPr/>
        </p:nvSpPr>
        <p:spPr>
          <a:xfrm>
            <a:off x="900113" y="4248150"/>
            <a:ext cx="471963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748"/>
                </a:solidFill>
              </a:rPr>
              <a:t>Pro-thrombotic State:</a:t>
            </a:r>
            <a:r>
              <a:rPr lang="en-US" sz="1350" dirty="0">
                <a:solidFill>
                  <a:srgbClr val="4A5568"/>
                </a:solidFill>
              </a:rPr>
              <a:t> Activates platelets and increases fibrinogen, promoting acute vessel occlusion.</a:t>
            </a:r>
            <a:endParaRPr lang="en-US" sz="1350" dirty="0"/>
          </a:p>
        </p:txBody>
      </p:sp>
      <p:sp>
        <p:nvSpPr>
          <p:cNvPr id="27" name="Text 6"/>
          <p:cNvSpPr/>
          <p:nvPr/>
        </p:nvSpPr>
        <p:spPr>
          <a:xfrm>
            <a:off x="1028700" y="5267325"/>
            <a:ext cx="902208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 Smoking accounts for ~40% of all CHD mortality.</a:t>
            </a:r>
            <a:endParaRPr lang="en-US" sz="1200" dirty="0"/>
          </a:p>
        </p:txBody>
      </p:sp>
      <p:sp>
        <p:nvSpPr>
          <p:cNvPr id="28" name="Text 7"/>
          <p:cNvSpPr/>
          <p:nvPr/>
        </p:nvSpPr>
        <p:spPr>
          <a:xfrm>
            <a:off x="7191375" y="2090738"/>
            <a:ext cx="500062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748"/>
                </a:solidFill>
              </a:rPr>
              <a:t>Hypertension Mechanisms</a:t>
            </a:r>
            <a:endParaRPr lang="en-US" sz="1650" dirty="0"/>
          </a:p>
        </p:txBody>
      </p:sp>
      <p:sp>
        <p:nvSpPr>
          <p:cNvPr id="29" name="Text 8"/>
          <p:cNvSpPr/>
          <p:nvPr/>
        </p:nvSpPr>
        <p:spPr>
          <a:xfrm>
            <a:off x="6853238" y="2724150"/>
            <a:ext cx="471963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748"/>
                </a:solidFill>
              </a:rPr>
              <a:t>Shear Stress:</a:t>
            </a:r>
            <a:r>
              <a:rPr lang="en-US" sz="1350" dirty="0">
                <a:solidFill>
                  <a:srgbClr val="4A5568"/>
                </a:solidFill>
              </a:rPr>
              <a:t> High pressure causes mechanical stress on arterial walls, fostering plaque development.</a:t>
            </a:r>
            <a:endParaRPr lang="en-US" sz="1350" dirty="0"/>
          </a:p>
        </p:txBody>
      </p:sp>
      <p:sp>
        <p:nvSpPr>
          <p:cNvPr id="30" name="Text 9"/>
          <p:cNvSpPr/>
          <p:nvPr/>
        </p:nvSpPr>
        <p:spPr>
          <a:xfrm>
            <a:off x="6853238" y="3429000"/>
            <a:ext cx="471963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748"/>
                </a:solidFill>
              </a:rPr>
              <a:t>LV Hypertrophy:</a:t>
            </a:r>
            <a:r>
              <a:rPr lang="en-US" sz="1350" dirty="0">
                <a:solidFill>
                  <a:srgbClr val="4A5568"/>
                </a:solidFill>
              </a:rPr>
              <a:t> Sustained pressure leads to LVH, which increases basal myocardial oxygen demand.</a:t>
            </a:r>
            <a:endParaRPr lang="en-US" sz="1350" dirty="0"/>
          </a:p>
        </p:txBody>
      </p:sp>
      <p:sp>
        <p:nvSpPr>
          <p:cNvPr id="31" name="Text 10"/>
          <p:cNvSpPr/>
          <p:nvPr/>
        </p:nvSpPr>
        <p:spPr>
          <a:xfrm>
            <a:off x="6853238" y="4133850"/>
            <a:ext cx="471963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748"/>
                </a:solidFill>
              </a:rPr>
              <a:t>Vascular Remodeling:</a:t>
            </a:r>
            <a:r>
              <a:rPr lang="en-US" sz="1350" dirty="0">
                <a:solidFill>
                  <a:srgbClr val="4A5568"/>
                </a:solidFill>
              </a:rPr>
              <a:t> Thickening of the tunica media narrows the lumen, reducing coronary reserve.</a:t>
            </a:r>
            <a:endParaRPr lang="en-US" sz="1350" dirty="0"/>
          </a:p>
        </p:txBody>
      </p:sp>
      <p:sp>
        <p:nvSpPr>
          <p:cNvPr id="32" name="Text 11"/>
          <p:cNvSpPr/>
          <p:nvPr/>
        </p:nvSpPr>
        <p:spPr>
          <a:xfrm>
            <a:off x="6981825" y="5153025"/>
            <a:ext cx="4433888" cy="390525"/>
          </a:xfrm>
          <a:prstGeom prst="rect">
            <a:avLst/>
          </a:prstGeom>
          <a:noFill/>
          <a:ln/>
        </p:spPr>
        <p:txBody>
          <a:bodyPr vert="horz" wrap="square" lIns="0" tIns="0" rIns="0" bIns="0" rtlCol="0" anchor="ctr"/>
          <a:lstStyle/>
          <a:p>
            <a:pPr marL="0" indent="0">
              <a:lnSpc>
                <a:spcPts val="1800"/>
              </a:lnSpc>
              <a:buNone/>
            </a:pPr>
            <a:r>
              <a:rPr lang="en-US" sz="1200" b="1" dirty="0">
                <a:solidFill>
                  <a:srgbClr val="2D3748"/>
                </a:solidFill>
              </a:rPr>
              <a:t> HTN acts as a primary catalyst for atherosclerotic plaque rupture.</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6940</Words>
  <Application>Microsoft Office PowerPoint</Application>
  <PresentationFormat>Widescreen</PresentationFormat>
  <Paragraphs>831</Paragraphs>
  <Slides>40</Slides>
  <Notes>40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Inter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2026-05-06T15:34:03Z</dcterms:created>
  <dcterms:modified xsi:type="dcterms:W3CDTF">2026-05-06T15:59:37Z</dcterms:modified>
</cp:coreProperties>
</file>