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Petrona"/>
      <p:regular r:id="rId17"/>
    </p:embeddedFont>
    <p:embeddedFont>
      <p:font typeface="Petrona"/>
      <p:regular r:id="rId18"/>
    </p:embeddedFont>
    <p:embeddedFont>
      <p:font typeface="Petrona"/>
      <p:regular r:id="rId19"/>
    </p:embeddedFont>
    <p:embeddedFont>
      <p:font typeface="Petrona"/>
      <p:regular r:id="rId20"/>
    </p:embeddedFont>
    <p:embeddedFont>
      <p:font typeface="Inter"/>
      <p:regular r:id="rId21"/>
    </p:embeddedFont>
    <p:embeddedFont>
      <p:font typeface="Inter"/>
      <p:regular r:id="rId22"/>
    </p:embeddedFont>
    <p:embeddedFont>
      <p:font typeface="Inter"/>
      <p:regular r:id="rId23"/>
    </p:embeddedFont>
    <p:embeddedFont>
      <p:font typeface="Inter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Relationship Id="rId23" Type="http://schemas.openxmlformats.org/officeDocument/2006/relationships/font" Target="fonts/font7.fntdata"/><Relationship Id="rId2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5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9.png"/><Relationship Id="rId10" Type="http://schemas.openxmlformats.org/officeDocument/2006/relationships/image" Target="../media/image-6-10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png"/><Relationship Id="rId13" Type="http://schemas.openxmlformats.org/officeDocument/2006/relationships/image" Target="../media/image-6-13.png"/><Relationship Id="rId14" Type="http://schemas.openxmlformats.org/officeDocument/2006/relationships/slideLayout" Target="../slideLayouts/slideLayout7.xml"/><Relationship Id="rId1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slideLayout" Target="../slideLayouts/slideLayout8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206996"/>
            <a:ext cx="3989487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BNP and NT-proBNP in GP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96119" y="1800076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clear, clinically accurate guide to suspected heart failure in primary care — updated for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NG106 recommendations amended in 2025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496119" y="2336527"/>
            <a:ext cx="4722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FFA4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496119" y="2674516"/>
            <a:ext cx="4722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 2026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496119" y="3012504"/>
            <a:ext cx="4722763" cy="923925"/>
          </a:xfrm>
          <a:prstGeom prst="roundRect">
            <a:avLst>
              <a:gd name="adj" fmla="val 5639"/>
            </a:avLst>
          </a:prstGeom>
          <a:solidFill>
            <a:srgbClr val="B6D6FC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92" y="3201814"/>
            <a:ext cx="155004" cy="1239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99071" y="3167435"/>
            <a:ext cx="419583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one-sentence version: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NT-proBNP is best thought of as a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rule-out and referral-routing test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suspected chronic heart failure — not a stand-alone blood test that proves heart failure.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49610" y="348481"/>
            <a:ext cx="600596" cy="204564"/>
          </a:xfrm>
          <a:prstGeom prst="roundRect">
            <a:avLst>
              <a:gd name="adj" fmla="val 18465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17029" y="382191"/>
            <a:ext cx="465758" cy="1371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5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SUMMARY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49610" y="593750"/>
            <a:ext cx="5004420" cy="368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10 Teaching Points to Remember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449610" y="1115392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01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449610" y="1292126"/>
            <a:ext cx="4071417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7" name="Text 5"/>
          <p:cNvSpPr/>
          <p:nvPr/>
        </p:nvSpPr>
        <p:spPr>
          <a:xfrm>
            <a:off x="449610" y="1376883"/>
            <a:ext cx="407141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NT-proBNP when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heart failure is clinically suspected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4622899" y="1115392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02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4622899" y="1292126"/>
            <a:ext cx="4071491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10" name="Text 8"/>
          <p:cNvSpPr/>
          <p:nvPr/>
        </p:nvSpPr>
        <p:spPr>
          <a:xfrm>
            <a:off x="4622899" y="1376883"/>
            <a:ext cx="40714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&lt;400 ng/L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makes HF less likely in an untreated patient — but does not overrule a very convincing clinical picture.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449610" y="1905967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03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49610" y="2082701"/>
            <a:ext cx="4071417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13" name="Text 11"/>
          <p:cNvSpPr/>
          <p:nvPr/>
        </p:nvSpPr>
        <p:spPr>
          <a:xfrm>
            <a:off x="449610" y="2167458"/>
            <a:ext cx="4071417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400–2000 ng/L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needs specialist assessment and echo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within 6 weeks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4622899" y="1905967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04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4622899" y="2082701"/>
            <a:ext cx="4071491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16" name="Text 14"/>
          <p:cNvSpPr/>
          <p:nvPr/>
        </p:nvSpPr>
        <p:spPr>
          <a:xfrm>
            <a:off x="4622899" y="2167458"/>
            <a:ext cx="407149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&gt;2000 ng/L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high risk — assessment and echo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within 2 weeks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449610" y="2525092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05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49610" y="2701826"/>
            <a:ext cx="4071417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19" name="Text 17"/>
          <p:cNvSpPr/>
          <p:nvPr/>
        </p:nvSpPr>
        <p:spPr>
          <a:xfrm>
            <a:off x="449610" y="2786583"/>
            <a:ext cx="407141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Raised NT-proBNP is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the same as confirmed heart failure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Echo and specialist assessment are required.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4622899" y="2525092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06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622899" y="2701826"/>
            <a:ext cx="4071491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22" name="Text 20"/>
          <p:cNvSpPr/>
          <p:nvPr/>
        </p:nvSpPr>
        <p:spPr>
          <a:xfrm>
            <a:off x="4622899" y="2786583"/>
            <a:ext cx="4071491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NT-proBNP does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tell you whether it is HFrEF, HFmrEF or HFpEF.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449610" y="3315667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07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49610" y="3492401"/>
            <a:ext cx="4071417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25" name="Text 23"/>
          <p:cNvSpPr/>
          <p:nvPr/>
        </p:nvSpPr>
        <p:spPr>
          <a:xfrm>
            <a:off x="449610" y="3577158"/>
            <a:ext cx="407141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AF, CKD, COPD/hypoxaemia, PE, sepsis, valve disease, LVH, ischaemia, diabetes and cirrhosis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all raise it.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4622899" y="3315667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08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622899" y="3492401"/>
            <a:ext cx="4071491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28" name="Text 26"/>
          <p:cNvSpPr/>
          <p:nvPr/>
        </p:nvSpPr>
        <p:spPr>
          <a:xfrm>
            <a:off x="4622899" y="3577158"/>
            <a:ext cx="40714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Obesity, African/African-Caribbean background and current HF-type treatments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lower it.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49610" y="4106242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09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49610" y="4282976"/>
            <a:ext cx="4071417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31" name="Text 29"/>
          <p:cNvSpPr/>
          <p:nvPr/>
        </p:nvSpPr>
        <p:spPr>
          <a:xfrm>
            <a:off x="449610" y="4367733"/>
            <a:ext cx="4071417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ECG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consider FBC, U&amp;E/eGFR, LFT, TFT, HbA1c, lipids, urine, CXR and spirometry where relevant.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4622899" y="4106242"/>
            <a:ext cx="224805" cy="14049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Petrona Light" pitchFamily="34" charset="0"/>
                <a:ea typeface="Petrona Light" pitchFamily="34" charset="-122"/>
                <a:cs typeface="Petrona Light" pitchFamily="34" charset="-120"/>
              </a:rPr>
              <a:t>10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4622899" y="4282976"/>
            <a:ext cx="4071491" cy="14288"/>
          </a:xfrm>
          <a:prstGeom prst="rect">
            <a:avLst/>
          </a:prstGeom>
          <a:solidFill>
            <a:srgbClr val="007EBD"/>
          </a:solidFill>
          <a:ln/>
        </p:spPr>
      </p:sp>
      <p:sp>
        <p:nvSpPr>
          <p:cNvPr id="34" name="Text 32"/>
          <p:cNvSpPr/>
          <p:nvPr/>
        </p:nvSpPr>
        <p:spPr>
          <a:xfrm>
            <a:off x="4622899" y="4367733"/>
            <a:ext cx="407149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or acute presentations urgently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do not wait for routine outpatient pathways.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159446"/>
            <a:ext cx="848395" cy="233214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1196653"/>
            <a:ext cx="699567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BACKGROUND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442219"/>
            <a:ext cx="4993481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Changed in the last 5 years?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496119" y="2035299"/>
            <a:ext cx="2634555" cy="1948755"/>
          </a:xfrm>
          <a:prstGeom prst="roundRect">
            <a:avLst>
              <a:gd name="adj" fmla="val 351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1831" y="2035299"/>
            <a:ext cx="57150" cy="1948755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</p:sp>
      <p:sp>
        <p:nvSpPr>
          <p:cNvPr id="7" name="Text 5"/>
          <p:cNvSpPr/>
          <p:nvPr/>
        </p:nvSpPr>
        <p:spPr>
          <a:xfrm>
            <a:off x="677242" y="217356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NT-proBNP, Not BNP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677242" y="2451497"/>
            <a:ext cx="231517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NICE guidance calls it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NT-proBNP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suspected chronic heart failure in primary care. It is not BNP and not proBNP.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2035299"/>
            <a:ext cx="2634630" cy="1948755"/>
          </a:xfrm>
          <a:prstGeom prst="roundRect">
            <a:avLst>
              <a:gd name="adj" fmla="val 351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240360" y="2035299"/>
            <a:ext cx="57150" cy="1948755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</p:sp>
      <p:sp>
        <p:nvSpPr>
          <p:cNvPr id="11" name="Text 9"/>
          <p:cNvSpPr/>
          <p:nvPr/>
        </p:nvSpPr>
        <p:spPr>
          <a:xfrm>
            <a:off x="3435772" y="2173560"/>
            <a:ext cx="2315245" cy="407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Previous MI No Longer Auto-Bypasses Testing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435772" y="2655019"/>
            <a:ext cx="2315245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old idea that a prior MI automatically bypasses peptide testing is no longer the simple headline in NICE NG106. Measure NT-proBNP in suspected heart failure and follow local pathways.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13252" y="2035299"/>
            <a:ext cx="2634555" cy="1948755"/>
          </a:xfrm>
          <a:prstGeom prst="roundRect">
            <a:avLst>
              <a:gd name="adj" fmla="val 351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998964" y="2035299"/>
            <a:ext cx="57150" cy="1948755"/>
          </a:xfrm>
          <a:prstGeom prst="roundRect">
            <a:avLst>
              <a:gd name="adj" fmla="val 91163"/>
            </a:avLst>
          </a:prstGeom>
          <a:solidFill>
            <a:srgbClr val="007EBD"/>
          </a:solidFill>
          <a:ln/>
        </p:spPr>
      </p:sp>
      <p:sp>
        <p:nvSpPr>
          <p:cNvPr id="15" name="Text 13"/>
          <p:cNvSpPr/>
          <p:nvPr/>
        </p:nvSpPr>
        <p:spPr>
          <a:xfrm>
            <a:off x="6194375" y="2173560"/>
            <a:ext cx="2315170" cy="407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Raised Peptide ≠ Start Treatment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194375" y="2655019"/>
            <a:ext cx="231517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raised peptide level should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trigger long-term disease-modifying treatment by itself. Echo and specialist assessment are needed to confirm diagnosis and type of HF.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813867"/>
            <a:ext cx="654100" cy="233214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851074"/>
            <a:ext cx="505271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1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096640"/>
            <a:ext cx="4727153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Are BNP and NT-proBNP?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496119" y="1689720"/>
            <a:ext cx="81517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the heart is under stretch or pressure, it releases a pro-hormone called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proBNP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which splits into two measurable fragments.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2027709"/>
            <a:ext cx="8151763" cy="1486421"/>
          </a:xfrm>
          <a:prstGeom prst="roundRect">
            <a:avLst>
              <a:gd name="adj" fmla="val 350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4929" y="2111648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Term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255713" y="2111648"/>
            <a:ext cx="300417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Plain English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512594" y="2111648"/>
            <a:ext cx="300655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Practical Point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24929" y="2473226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BNP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255713" y="2473226"/>
            <a:ext cx="300417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active hormone fragment.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5512594" y="2473226"/>
            <a:ext cx="30065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Still used in some settings/labs, but many UK pathways now use NT-proBNP.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24929" y="3033266"/>
            <a:ext cx="137807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NT-proBNP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255713" y="3033266"/>
            <a:ext cx="3004170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inactive fragment; more stable in blood.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512594" y="3033266"/>
            <a:ext cx="30065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test named in NICE NG106 for suspected chronic heart failure.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82154" y="3793182"/>
            <a:ext cx="796572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 low NT-proBNP makes chronic heart failure less likely; a raised result means the patient needs the right heart failure pathway, not an automatic diagnosis."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6119" y="3653656"/>
            <a:ext cx="14288" cy="675977"/>
          </a:xfrm>
          <a:prstGeom prst="rect">
            <a:avLst/>
          </a:prstGeom>
          <a:solidFill>
            <a:srgbClr val="007EBD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901378"/>
            <a:ext cx="674266" cy="233214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938585"/>
            <a:ext cx="525438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2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184151"/>
            <a:ext cx="6018386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When Should a GP Think About Testing?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406822" y="1777231"/>
            <a:ext cx="4103191" cy="2464891"/>
          </a:xfrm>
          <a:prstGeom prst="roundRect">
            <a:avLst>
              <a:gd name="adj" fmla="val 3623"/>
            </a:avLst>
          </a:prstGeom>
          <a:solidFill>
            <a:srgbClr val="007EBD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30796" y="1901205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Clinical Triggers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30796" y="2228701"/>
            <a:ext cx="3855244" cy="18046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or unexplained breathlessness, especially exertional</a:t>
            </a:r>
            <a:endParaRPr lang="en-US" sz="950" dirty="0"/>
          </a:p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Orthopnoea or paroxysmal nocturnal dyspnoea</a:t>
            </a:r>
            <a:endParaRPr lang="en-US" sz="950" dirty="0"/>
          </a:p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Ankle swelling or unexplained fluid retention</a:t>
            </a:r>
            <a:endParaRPr lang="en-US" sz="950" dirty="0"/>
          </a:p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Unexplained fatigue with cardiovascular risk factors</a:t>
            </a:r>
            <a:endParaRPr lang="en-US" sz="950" dirty="0"/>
          </a:p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Slow-resolving or recurrent "chest infection" / COPD exacerbation</a:t>
            </a:r>
            <a:endParaRPr lang="en-US" sz="950" dirty="0"/>
          </a:p>
          <a:p>
            <a:pPr algn="l" marL="342900" indent="-342900">
              <a:lnSpc>
                <a:spcPts val="155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AF, hypertension, diabetes, CKD, valve disease, coronary disease or cardiomyopathy risk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728046" y="1916757"/>
            <a:ext cx="3924598" cy="923925"/>
          </a:xfrm>
          <a:prstGeom prst="roundRect">
            <a:avLst>
              <a:gd name="adj" fmla="val 5639"/>
            </a:avLst>
          </a:prstGeom>
          <a:solidFill>
            <a:srgbClr val="FCF2B5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2106067"/>
            <a:ext cx="155004" cy="12397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130998" y="2071688"/>
            <a:ext cx="339767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Note: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NT-proBNP as a general screening test in well people. Use it when symptoms and clinical context raise suspicion of heart failure.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728046" y="2980209"/>
            <a:ext cx="3924598" cy="1122387"/>
          </a:xfrm>
          <a:prstGeom prst="roundRect">
            <a:avLst>
              <a:gd name="adj" fmla="val 4642"/>
            </a:avLst>
          </a:prstGeom>
          <a:solidFill>
            <a:srgbClr val="FFB3B4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020" y="3169518"/>
            <a:ext cx="155004" cy="12397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130998" y="3135139"/>
            <a:ext cx="339767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Acute Presentations: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the patient is acutely unwell, hypoxic, has pulmonary oedema, chest pain, syncope or severe breathlessness —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urgently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rather than waiting for routine results.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029965"/>
            <a:ext cx="675010" cy="233214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1067172"/>
            <a:ext cx="526182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3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312738"/>
            <a:ext cx="8151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NICE NT-proBNP Thresholds for Suspected Chronic Heart Failure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496119" y="2312863"/>
            <a:ext cx="2634555" cy="1800597"/>
          </a:xfrm>
          <a:prstGeom prst="roundRect">
            <a:avLst>
              <a:gd name="adj" fmla="val 2893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24855" y="244160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&lt;400 ng/L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24855" y="2719536"/>
            <a:ext cx="237708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Heart failure less likely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an untreated person. Look for other causes. If still clinically worried, discuss with or refer to a heart failure specialist.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4855" y="3587800"/>
            <a:ext cx="23770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blood test makes HF less likely, but your story still matters."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254648" y="2312863"/>
            <a:ext cx="2634630" cy="1800597"/>
          </a:xfrm>
          <a:prstGeom prst="roundRect">
            <a:avLst>
              <a:gd name="adj" fmla="val 2893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83384" y="244160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400–2000 ng/L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383384" y="2719536"/>
            <a:ext cx="237715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Heart failure cannot be excluded.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 for specialist assessment and transthoracic echo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within 6 weeks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383384" y="3389337"/>
            <a:ext cx="237715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"This result needs a heart scan and specialist review."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6013252" y="2312863"/>
            <a:ext cx="2634555" cy="1800597"/>
          </a:xfrm>
          <a:prstGeom prst="roundRect">
            <a:avLst>
              <a:gd name="adj" fmla="val 2893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41988" y="244160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&gt;2000 ng/L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141988" y="2719536"/>
            <a:ext cx="23770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result; poor prognosis group.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Urgent specialist assessment and transthoracic echo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within 2 weeks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141988" y="3389337"/>
            <a:ext cx="237708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"Very high levels are linked with higher risk — quicker assessment needed."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41871" y="352648"/>
            <a:ext cx="762521" cy="199876"/>
          </a:xfrm>
          <a:prstGeom prst="roundRect">
            <a:avLst>
              <a:gd name="adj" fmla="val 185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08099" y="385763"/>
            <a:ext cx="630064" cy="1336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05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4 &amp; 5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41871" y="591815"/>
            <a:ext cx="5423818" cy="3624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Else Can Affect NT-proBNP Levels?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441871" y="1200224"/>
            <a:ext cx="2038350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Causes of a </a:t>
            </a:r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7EBD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Falsely High</a:t>
            </a:r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Result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3319" y="1495499"/>
            <a:ext cx="165646" cy="16564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00844" y="1492151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AF / Tachycardia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800844" y="1771799"/>
            <a:ext cx="363639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Atrial and ventricular stretch; fast rate increases wall stress.</a:t>
            </a:r>
            <a:endParaRPr lang="en-US" sz="8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319" y="2139032"/>
            <a:ext cx="165646" cy="16564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00844" y="2135684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CKD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800844" y="2415332"/>
            <a:ext cx="363639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clearance; levels rise as eGFR falls.</a:t>
            </a:r>
            <a:endParaRPr lang="en-US" sz="8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3319" y="2782565"/>
            <a:ext cx="165646" cy="16564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00844" y="2779216"/>
            <a:ext cx="1648495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COPD / Hypoxaemia / PE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800844" y="3058864"/>
            <a:ext cx="363639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Right heart strain and low oxygen states increase peptide release.</a:t>
            </a:r>
            <a:endParaRPr lang="en-US" sz="8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3319" y="3426098"/>
            <a:ext cx="165646" cy="16564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800844" y="3422749"/>
            <a:ext cx="1450032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Sepsis / Acute Illness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800844" y="3702397"/>
            <a:ext cx="3636392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Inflammation and haemodynamic stress — do not label chronic HF from one test.</a:t>
            </a:r>
            <a:endParaRPr lang="en-US" sz="8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3319" y="4236765"/>
            <a:ext cx="165646" cy="165646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00844" y="4233416"/>
            <a:ext cx="2110085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Valve Disease / LVH / Ischaemia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800844" y="4513064"/>
            <a:ext cx="3636392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Pressure or volume overload stretches myocardium.</a:t>
            </a:r>
            <a:endParaRPr lang="en-US" sz="850" dirty="0"/>
          </a:p>
        </p:txBody>
      </p:sp>
      <p:sp>
        <p:nvSpPr>
          <p:cNvPr id="21" name="Text 14"/>
          <p:cNvSpPr/>
          <p:nvPr/>
        </p:nvSpPr>
        <p:spPr>
          <a:xfrm>
            <a:off x="4711526" y="1200224"/>
            <a:ext cx="1983730" cy="1812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Causes of a </a:t>
            </a:r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7EBD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Falsely Low</a:t>
            </a:r>
            <a:pPr algn="l" indent="0" marL="0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Result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4711526" y="1492151"/>
            <a:ext cx="3995365" cy="771153"/>
          </a:xfrm>
          <a:prstGeom prst="roundRect">
            <a:avLst>
              <a:gd name="adj" fmla="val 6017"/>
            </a:avLst>
          </a:prstGeom>
          <a:solidFill>
            <a:srgbClr val="FCF2B5"/>
          </a:solidFill>
          <a:ln/>
        </p:spPr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21957" y="1652587"/>
            <a:ext cx="138038" cy="110430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5070425" y="1618134"/>
            <a:ext cx="3526036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Obesity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can suppress natriuretic peptide levels. A "normal-ish" result is less reassuring in a patient with high BMI and a convincing story.</a:t>
            </a:r>
            <a:endParaRPr lang="en-US" sz="850" dirty="0"/>
          </a:p>
        </p:txBody>
      </p:sp>
      <p:sp>
        <p:nvSpPr>
          <p:cNvPr id="25" name="Shape 17"/>
          <p:cNvSpPr/>
          <p:nvPr/>
        </p:nvSpPr>
        <p:spPr>
          <a:xfrm>
            <a:off x="4711526" y="2373957"/>
            <a:ext cx="3995365" cy="604019"/>
          </a:xfrm>
          <a:prstGeom prst="roundRect">
            <a:avLst>
              <a:gd name="adj" fmla="val 7682"/>
            </a:avLst>
          </a:prstGeom>
          <a:solidFill>
            <a:srgbClr val="FCF2B5"/>
          </a:solidFill>
          <a:ln/>
        </p:spPr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21957" y="2534394"/>
            <a:ext cx="138038" cy="11043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5070425" y="2499940"/>
            <a:ext cx="3526036" cy="334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African / African-Caribbean ethnic background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listed by NICE as a factor that may reduce levels.</a:t>
            </a:r>
            <a:endParaRPr lang="en-US" sz="850" dirty="0"/>
          </a:p>
        </p:txBody>
      </p:sp>
      <p:sp>
        <p:nvSpPr>
          <p:cNvPr id="28" name="Shape 19"/>
          <p:cNvSpPr/>
          <p:nvPr/>
        </p:nvSpPr>
        <p:spPr>
          <a:xfrm>
            <a:off x="4711526" y="3088630"/>
            <a:ext cx="3995365" cy="771153"/>
          </a:xfrm>
          <a:prstGeom prst="roundRect">
            <a:avLst>
              <a:gd name="adj" fmla="val 6017"/>
            </a:avLst>
          </a:prstGeom>
          <a:solidFill>
            <a:srgbClr val="B6D6FC"/>
          </a:solidFill>
          <a:ln/>
        </p:spPr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21957" y="3249067"/>
            <a:ext cx="138038" cy="110430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5070425" y="3214613"/>
            <a:ext cx="3526036" cy="5014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HF-type medications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diuretics, ACE inhibitors, ARBs, ARNIs, beta-blockers and MRAs — can reduce levels. The &lt;400 ng/L reassurance applies especially to </a:t>
            </a:r>
            <a:pPr algn="l" indent="0" marL="0">
              <a:lnSpc>
                <a:spcPts val="13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untreated</a:t>
            </a:r>
            <a:pPr algn="l" indent="0" marL="0">
              <a:lnSpc>
                <a:spcPts val="13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patients.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57349" y="391939"/>
            <a:ext cx="622176" cy="209178"/>
          </a:xfrm>
          <a:prstGeom prst="roundRect">
            <a:avLst>
              <a:gd name="adj" fmla="val 18369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525959" y="426244"/>
            <a:ext cx="484956" cy="1405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6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57349" y="643235"/>
            <a:ext cx="4800302" cy="750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50"/>
              </a:lnSpc>
              <a:buNone/>
            </a:pPr>
            <a:r>
              <a:rPr lang="en-US" sz="23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Else Should GPs Do Alongside NT-proBNP?</a:t>
            </a:r>
            <a:endParaRPr lang="en-US" sz="2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349" y="1551756"/>
            <a:ext cx="228674" cy="22867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17736" y="1591047"/>
            <a:ext cx="1585317" cy="187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History &amp; Examination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817736" y="1841897"/>
            <a:ext cx="4439915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Assess trajectory, triggers, fluid overload, orthopnoea/PND, medications, alcohol, sleep apnoea risk and family history.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349" y="2404393"/>
            <a:ext cx="228674" cy="22867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17736" y="2443683"/>
            <a:ext cx="1500857" cy="187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ECG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817736" y="2694533"/>
            <a:ext cx="4439915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Looks for AF, previous MI, LVH, conduction disease. A normal ECG makes significant HF less likely but does not replace NT-proBNP or echo.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57349" y="3257029"/>
            <a:ext cx="228674" cy="22867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17736" y="3296320"/>
            <a:ext cx="1500857" cy="187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Bloods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817736" y="3547170"/>
            <a:ext cx="4439915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FBC, U&amp;E/eGFR, LFT, TFT, HbA1c, lipids — to find anaemia, renal disease, thyroid disease, diabetes and treatment safety issues.</a:t>
            </a:r>
            <a:endParaRPr lang="en-US" sz="9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349" y="4109665"/>
            <a:ext cx="228674" cy="22867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17736" y="4148956"/>
            <a:ext cx="2031578" cy="1875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CXR, Urinalysis &amp; Spirometry</a:t>
            </a:r>
            <a:endParaRPr lang="en-US" sz="1150" dirty="0"/>
          </a:p>
        </p:txBody>
      </p:sp>
      <p:sp>
        <p:nvSpPr>
          <p:cNvPr id="17" name="Text 10"/>
          <p:cNvSpPr/>
          <p:nvPr/>
        </p:nvSpPr>
        <p:spPr>
          <a:xfrm>
            <a:off x="817736" y="4399806"/>
            <a:ext cx="4439915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Respiratory disease can mimic HF; HF and COPD often coexist. Review medications — NSAIDs, amlodipine, steroids and glitazones can worsen oedema.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33946"/>
            <a:ext cx="669875" cy="233214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771153"/>
            <a:ext cx="521047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7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1016719"/>
            <a:ext cx="8151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Treatment Should a GP Start Before Confirmation?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496119" y="2016844"/>
            <a:ext cx="8151763" cy="725463"/>
          </a:xfrm>
          <a:prstGeom prst="roundRect">
            <a:avLst>
              <a:gd name="adj" fmla="val 7182"/>
            </a:avLst>
          </a:prstGeom>
          <a:solidFill>
            <a:srgbClr val="B3E5F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2206154"/>
            <a:ext cx="155004" cy="12397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99071" y="2171774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distinction: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Symptom relief is different from disease-modifying heart failure treatment. Long-term HFrEF/HFpEF treatment should normally follow confirmation and local shared-care pathways.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2881833"/>
            <a:ext cx="8151763" cy="1527721"/>
          </a:xfrm>
          <a:prstGeom prst="roundRect">
            <a:avLst>
              <a:gd name="adj" fmla="val 341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00881" y="2886596"/>
            <a:ext cx="2714030" cy="1518196"/>
          </a:xfrm>
          <a:prstGeom prst="roundRect">
            <a:avLst>
              <a:gd name="adj" fmla="val 3432"/>
            </a:avLst>
          </a:prstGeom>
          <a:solidFill>
            <a:srgbClr val="CCEEFF"/>
          </a:solidFill>
          <a:ln/>
        </p:spPr>
      </p:sp>
      <p:sp>
        <p:nvSpPr>
          <p:cNvPr id="10" name="Text 7"/>
          <p:cNvSpPr/>
          <p:nvPr/>
        </p:nvSpPr>
        <p:spPr>
          <a:xfrm>
            <a:off x="624855" y="3010570"/>
            <a:ext cx="194369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Fluid Overloaded &amp; Stable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24855" y="3288506"/>
            <a:ext cx="246608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a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low-dose loop diuretic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symptom relief while awaiting assessment, with U&amp;E/eGFR monitoring and safety-netting.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214911" y="2886596"/>
            <a:ext cx="2714104" cy="1518196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3" name="Shape 10"/>
          <p:cNvSpPr/>
          <p:nvPr/>
        </p:nvSpPr>
        <p:spPr>
          <a:xfrm>
            <a:off x="3214911" y="2886596"/>
            <a:ext cx="14288" cy="1518196"/>
          </a:xfrm>
          <a:prstGeom prst="roundRect">
            <a:avLst>
              <a:gd name="adj" fmla="val 364638"/>
            </a:avLst>
          </a:prstGeom>
          <a:solidFill>
            <a:srgbClr val="B2D4E5"/>
          </a:solidFill>
          <a:ln/>
        </p:spPr>
      </p:sp>
      <p:sp>
        <p:nvSpPr>
          <p:cNvPr id="14" name="Text 11"/>
          <p:cNvSpPr/>
          <p:nvPr/>
        </p:nvSpPr>
        <p:spPr>
          <a:xfrm>
            <a:off x="3338885" y="301057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Acutely Unwell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3338885" y="3288506"/>
            <a:ext cx="246615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hypoxic, pulmonary oedema, hypotension, chest pain, syncope, severe tachyarrhythmia or suspected PE/ACS —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same-day assessment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5929015" y="2886596"/>
            <a:ext cx="2714104" cy="1518196"/>
          </a:xfrm>
          <a:prstGeom prst="rect">
            <a:avLst/>
          </a:prstGeom>
          <a:solidFill>
            <a:srgbClr val="CCEEFF"/>
          </a:solidFill>
          <a:ln/>
        </p:spPr>
      </p:sp>
      <p:sp>
        <p:nvSpPr>
          <p:cNvPr id="17" name="Shape 14"/>
          <p:cNvSpPr/>
          <p:nvPr/>
        </p:nvSpPr>
        <p:spPr>
          <a:xfrm>
            <a:off x="5929015" y="2886596"/>
            <a:ext cx="14288" cy="1518196"/>
          </a:xfrm>
          <a:prstGeom prst="roundRect">
            <a:avLst>
              <a:gd name="adj" fmla="val 364638"/>
            </a:avLst>
          </a:prstGeom>
          <a:solidFill>
            <a:srgbClr val="B2D4E5"/>
          </a:solidFill>
          <a:ln/>
        </p:spPr>
      </p:sp>
      <p:sp>
        <p:nvSpPr>
          <p:cNvPr id="18" name="Text 15"/>
          <p:cNvSpPr/>
          <p:nvPr/>
        </p:nvSpPr>
        <p:spPr>
          <a:xfrm>
            <a:off x="6052989" y="3010570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Communication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6052989" y="3288506"/>
            <a:ext cx="246615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</a:t>
            </a:r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</a:t>
            </a:r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tell the patient they "have heart failure" solely because NT-proBNP is raised. Say it is a signal that the heart may be under strain and needs assessment.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43136"/>
            <a:ext cx="675084" cy="233214"/>
          </a:xfrm>
          <a:prstGeom prst="roundRect">
            <a:avLst>
              <a:gd name="adj" fmla="val 1787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70533" y="480343"/>
            <a:ext cx="526256" cy="1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25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8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725909"/>
            <a:ext cx="3628430" cy="407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Mini-Cases for Teaching</a:t>
            </a:r>
            <a:endParaRPr lang="en-US" sz="2550" dirty="0"/>
          </a:p>
        </p:txBody>
      </p:sp>
      <p:sp>
        <p:nvSpPr>
          <p:cNvPr id="5" name="Shape 3"/>
          <p:cNvSpPr/>
          <p:nvPr/>
        </p:nvSpPr>
        <p:spPr>
          <a:xfrm>
            <a:off x="496119" y="1318989"/>
            <a:ext cx="8151763" cy="3381301"/>
          </a:xfrm>
          <a:prstGeom prst="roundRect">
            <a:avLst>
              <a:gd name="adj" fmla="val 154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0881" y="1323752"/>
            <a:ext cx="8142238" cy="35681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24929" y="1402928"/>
            <a:ext cx="202949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Scenario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907134" y="1402928"/>
            <a:ext cx="72434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NT-proBNP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884191" y="1402928"/>
            <a:ext cx="259705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Likely Thinking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733952" y="1402928"/>
            <a:ext cx="178519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00881" y="1680567"/>
            <a:ext cx="8142238" cy="7537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24929" y="1759744"/>
            <a:ext cx="2029495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68-year-old, exertional breathlessness, ankle swelling, hypertension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907134" y="1759744"/>
            <a:ext cx="72434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2600 ng/L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884191" y="1759744"/>
            <a:ext cx="25970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High-risk suspected HF; could be HFrEF/HFpEF/valve disease.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733952" y="1759744"/>
            <a:ext cx="178519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HF referral + echo within 2 weeks. Consider diuretic if congested.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00881" y="2434307"/>
            <a:ext cx="8142238" cy="7537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24929" y="2513484"/>
            <a:ext cx="20294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74-year-old with COPD, recurrent exacerbations and new oedema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907134" y="2513484"/>
            <a:ext cx="72434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850 ng/L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884191" y="2513484"/>
            <a:ext cx="25970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HF possible; COPD can coexist and can also raise peptide.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733952" y="2513484"/>
            <a:ext cx="178519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HF referral within 6 weeks; assess COPD, oxygenation, CXR/spirometry.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00881" y="3188047"/>
            <a:ext cx="8142238" cy="7537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624929" y="3267224"/>
            <a:ext cx="20294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62-year-old, BMI 39, orthopnoea, oedema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2907134" y="3267224"/>
            <a:ext cx="72434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360 ng/L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884191" y="3267224"/>
            <a:ext cx="25970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HF less likely by threshold, but obesity can lower levels — do not falsely reassure.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733952" y="3267224"/>
            <a:ext cx="178519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Look for alternatives; if concern remains, discuss or refer.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500881" y="3941787"/>
            <a:ext cx="8142238" cy="7537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624929" y="4020964"/>
            <a:ext cx="2029495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82-year-old with AF rate 120 and breathlessness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2907134" y="4020964"/>
            <a:ext cx="724346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1100 ng/L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884191" y="4020964"/>
            <a:ext cx="25970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AF can raise NT-proBNP, but HF still common and cannot be excluded.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6733952" y="4020964"/>
            <a:ext cx="178519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Rate control/AF pathway plus HF referral/echo within 6 weeks.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2026-05-07T14:36:27Z</dcterms:created>
  <dcterms:modified xsi:type="dcterms:W3CDTF">2026-05-07T14:36:27Z</dcterms:modified>
</cp:coreProperties>
</file>