
<file path=[Content_Types].xml><?xml version="1.0" encoding="utf-8"?>
<Types xmlns="http://schemas.openxmlformats.org/package/2006/content-types">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media/image166.jpg" ContentType="image/jpeg"/>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3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88" d="100"/>
          <a:sy n="88" d="100"/>
        </p:scale>
        <p:origin x="228" y="5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64747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113.png"/><Relationship Id="rId13" Type="http://schemas.openxmlformats.org/officeDocument/2006/relationships/image" Target="../media/image118.png"/><Relationship Id="rId18" Type="http://schemas.openxmlformats.org/officeDocument/2006/relationships/image" Target="../media/image123.png"/><Relationship Id="rId3" Type="http://schemas.openxmlformats.org/officeDocument/2006/relationships/image" Target="../media/image1.png"/><Relationship Id="rId7" Type="http://schemas.openxmlformats.org/officeDocument/2006/relationships/image" Target="../media/image112.png"/><Relationship Id="rId12" Type="http://schemas.openxmlformats.org/officeDocument/2006/relationships/image" Target="../media/image117.png"/><Relationship Id="rId17" Type="http://schemas.openxmlformats.org/officeDocument/2006/relationships/image" Target="../media/image122.png"/><Relationship Id="rId2" Type="http://schemas.openxmlformats.org/officeDocument/2006/relationships/notesSlide" Target="../notesSlides/notesSlide10.xml"/><Relationship Id="rId16" Type="http://schemas.openxmlformats.org/officeDocument/2006/relationships/image" Target="../media/image121.png"/><Relationship Id="rId20" Type="http://schemas.openxmlformats.org/officeDocument/2006/relationships/image" Target="../media/image125.png"/><Relationship Id="rId1" Type="http://schemas.openxmlformats.org/officeDocument/2006/relationships/slideLayout" Target="../slideLayouts/slideLayout1.xml"/><Relationship Id="rId6" Type="http://schemas.openxmlformats.org/officeDocument/2006/relationships/image" Target="../media/image111.png"/><Relationship Id="rId11" Type="http://schemas.openxmlformats.org/officeDocument/2006/relationships/image" Target="../media/image116.png"/><Relationship Id="rId5" Type="http://schemas.openxmlformats.org/officeDocument/2006/relationships/image" Target="../media/image18.png"/><Relationship Id="rId15" Type="http://schemas.openxmlformats.org/officeDocument/2006/relationships/image" Target="../media/image120.png"/><Relationship Id="rId10" Type="http://schemas.openxmlformats.org/officeDocument/2006/relationships/image" Target="../media/image115.png"/><Relationship Id="rId19" Type="http://schemas.openxmlformats.org/officeDocument/2006/relationships/image" Target="../media/image124.png"/><Relationship Id="rId4" Type="http://schemas.openxmlformats.org/officeDocument/2006/relationships/image" Target="../media/image17.png"/><Relationship Id="rId9" Type="http://schemas.openxmlformats.org/officeDocument/2006/relationships/image" Target="../media/image114.png"/><Relationship Id="rId14" Type="http://schemas.openxmlformats.org/officeDocument/2006/relationships/image" Target="../media/image119.png"/></Relationships>
</file>

<file path=ppt/slides/_rels/slide11.xml.rels><?xml version="1.0" encoding="UTF-8" standalone="yes"?>
<Relationships xmlns="http://schemas.openxmlformats.org/package/2006/relationships"><Relationship Id="rId8" Type="http://schemas.openxmlformats.org/officeDocument/2006/relationships/image" Target="../media/image128.png"/><Relationship Id="rId13" Type="http://schemas.openxmlformats.org/officeDocument/2006/relationships/image" Target="../media/image133.png"/><Relationship Id="rId18" Type="http://schemas.openxmlformats.org/officeDocument/2006/relationships/image" Target="../media/image138.png"/><Relationship Id="rId3" Type="http://schemas.openxmlformats.org/officeDocument/2006/relationships/image" Target="../media/image1.png"/><Relationship Id="rId21" Type="http://schemas.openxmlformats.org/officeDocument/2006/relationships/image" Target="../media/image89.png"/><Relationship Id="rId7" Type="http://schemas.openxmlformats.org/officeDocument/2006/relationships/image" Target="../media/image127.png"/><Relationship Id="rId12" Type="http://schemas.openxmlformats.org/officeDocument/2006/relationships/image" Target="../media/image132.png"/><Relationship Id="rId17" Type="http://schemas.openxmlformats.org/officeDocument/2006/relationships/image" Target="../media/image137.png"/><Relationship Id="rId2" Type="http://schemas.openxmlformats.org/officeDocument/2006/relationships/notesSlide" Target="../notesSlides/notesSlide11.xml"/><Relationship Id="rId16" Type="http://schemas.openxmlformats.org/officeDocument/2006/relationships/image" Target="../media/image136.png"/><Relationship Id="rId20" Type="http://schemas.openxmlformats.org/officeDocument/2006/relationships/image" Target="../media/image140.png"/><Relationship Id="rId1" Type="http://schemas.openxmlformats.org/officeDocument/2006/relationships/slideLayout" Target="../slideLayouts/slideLayout1.xml"/><Relationship Id="rId6" Type="http://schemas.openxmlformats.org/officeDocument/2006/relationships/image" Target="../media/image126.png"/><Relationship Id="rId11" Type="http://schemas.openxmlformats.org/officeDocument/2006/relationships/image" Target="../media/image131.png"/><Relationship Id="rId5" Type="http://schemas.openxmlformats.org/officeDocument/2006/relationships/image" Target="../media/image18.png"/><Relationship Id="rId15" Type="http://schemas.openxmlformats.org/officeDocument/2006/relationships/image" Target="../media/image135.png"/><Relationship Id="rId10" Type="http://schemas.openxmlformats.org/officeDocument/2006/relationships/image" Target="../media/image130.png"/><Relationship Id="rId19" Type="http://schemas.openxmlformats.org/officeDocument/2006/relationships/image" Target="../media/image139.png"/><Relationship Id="rId4" Type="http://schemas.openxmlformats.org/officeDocument/2006/relationships/image" Target="../media/image17.png"/><Relationship Id="rId9" Type="http://schemas.openxmlformats.org/officeDocument/2006/relationships/image" Target="../media/image129.png"/><Relationship Id="rId14" Type="http://schemas.openxmlformats.org/officeDocument/2006/relationships/image" Target="../media/image134.png"/></Relationships>
</file>

<file path=ppt/slides/_rels/slide12.xml.rels><?xml version="1.0" encoding="UTF-8" standalone="yes"?>
<Relationships xmlns="http://schemas.openxmlformats.org/package/2006/relationships"><Relationship Id="rId8" Type="http://schemas.openxmlformats.org/officeDocument/2006/relationships/image" Target="../media/image143.png"/><Relationship Id="rId13" Type="http://schemas.openxmlformats.org/officeDocument/2006/relationships/image" Target="../media/image147.png"/><Relationship Id="rId18" Type="http://schemas.openxmlformats.org/officeDocument/2006/relationships/image" Target="../media/image152.png"/><Relationship Id="rId3" Type="http://schemas.openxmlformats.org/officeDocument/2006/relationships/image" Target="../media/image1.png"/><Relationship Id="rId7" Type="http://schemas.openxmlformats.org/officeDocument/2006/relationships/image" Target="../media/image142.png"/><Relationship Id="rId12" Type="http://schemas.openxmlformats.org/officeDocument/2006/relationships/image" Target="../media/image146.png"/><Relationship Id="rId17" Type="http://schemas.openxmlformats.org/officeDocument/2006/relationships/image" Target="../media/image151.png"/><Relationship Id="rId2" Type="http://schemas.openxmlformats.org/officeDocument/2006/relationships/notesSlide" Target="../notesSlides/notesSlide12.xml"/><Relationship Id="rId16" Type="http://schemas.openxmlformats.org/officeDocument/2006/relationships/image" Target="../media/image150.png"/><Relationship Id="rId20" Type="http://schemas.openxmlformats.org/officeDocument/2006/relationships/image" Target="../media/image154.png"/><Relationship Id="rId1" Type="http://schemas.openxmlformats.org/officeDocument/2006/relationships/slideLayout" Target="../slideLayouts/slideLayout1.xml"/><Relationship Id="rId6" Type="http://schemas.openxmlformats.org/officeDocument/2006/relationships/image" Target="../media/image141.png"/><Relationship Id="rId11" Type="http://schemas.openxmlformats.org/officeDocument/2006/relationships/image" Target="../media/image145.png"/><Relationship Id="rId5" Type="http://schemas.openxmlformats.org/officeDocument/2006/relationships/image" Target="../media/image18.png"/><Relationship Id="rId15" Type="http://schemas.openxmlformats.org/officeDocument/2006/relationships/image" Target="../media/image149.png"/><Relationship Id="rId10" Type="http://schemas.openxmlformats.org/officeDocument/2006/relationships/image" Target="../media/image144.png"/><Relationship Id="rId19" Type="http://schemas.openxmlformats.org/officeDocument/2006/relationships/image" Target="../media/image153.png"/><Relationship Id="rId4" Type="http://schemas.openxmlformats.org/officeDocument/2006/relationships/image" Target="../media/image17.png"/><Relationship Id="rId9" Type="http://schemas.openxmlformats.org/officeDocument/2006/relationships/image" Target="../media/image128.png"/><Relationship Id="rId14" Type="http://schemas.openxmlformats.org/officeDocument/2006/relationships/image" Target="../media/image148.png"/></Relationships>
</file>

<file path=ppt/slides/_rels/slide13.xml.rels><?xml version="1.0" encoding="UTF-8" standalone="yes"?>
<Relationships xmlns="http://schemas.openxmlformats.org/package/2006/relationships"><Relationship Id="rId8" Type="http://schemas.openxmlformats.org/officeDocument/2006/relationships/image" Target="../media/image158.png"/><Relationship Id="rId13" Type="http://schemas.openxmlformats.org/officeDocument/2006/relationships/image" Target="../media/image163.png"/><Relationship Id="rId18" Type="http://schemas.openxmlformats.org/officeDocument/2006/relationships/image" Target="../media/image168.png"/><Relationship Id="rId3" Type="http://schemas.openxmlformats.org/officeDocument/2006/relationships/image" Target="../media/image1.png"/><Relationship Id="rId7" Type="http://schemas.openxmlformats.org/officeDocument/2006/relationships/image" Target="../media/image53.png"/><Relationship Id="rId12" Type="http://schemas.openxmlformats.org/officeDocument/2006/relationships/image" Target="../media/image162.png"/><Relationship Id="rId17" Type="http://schemas.openxmlformats.org/officeDocument/2006/relationships/image" Target="../media/image167.png"/><Relationship Id="rId2" Type="http://schemas.openxmlformats.org/officeDocument/2006/relationships/notesSlide" Target="../notesSlides/notesSlide13.xml"/><Relationship Id="rId16" Type="http://schemas.openxmlformats.org/officeDocument/2006/relationships/image" Target="../media/image166.jpg"/><Relationship Id="rId1" Type="http://schemas.openxmlformats.org/officeDocument/2006/relationships/slideLayout" Target="../slideLayouts/slideLayout1.xml"/><Relationship Id="rId6" Type="http://schemas.openxmlformats.org/officeDocument/2006/relationships/image" Target="../media/image157.png"/><Relationship Id="rId11" Type="http://schemas.openxmlformats.org/officeDocument/2006/relationships/image" Target="../media/image161.png"/><Relationship Id="rId5" Type="http://schemas.openxmlformats.org/officeDocument/2006/relationships/image" Target="../media/image156.png"/><Relationship Id="rId15" Type="http://schemas.openxmlformats.org/officeDocument/2006/relationships/image" Target="../media/image165.png"/><Relationship Id="rId10" Type="http://schemas.openxmlformats.org/officeDocument/2006/relationships/image" Target="../media/image160.png"/><Relationship Id="rId4" Type="http://schemas.openxmlformats.org/officeDocument/2006/relationships/image" Target="../media/image155.png"/><Relationship Id="rId9" Type="http://schemas.openxmlformats.org/officeDocument/2006/relationships/image" Target="../media/image159.png"/><Relationship Id="rId14" Type="http://schemas.openxmlformats.org/officeDocument/2006/relationships/image" Target="../media/image164.png"/></Relationships>
</file>

<file path=ppt/slides/_rels/slide14.xml.rels><?xml version="1.0" encoding="UTF-8" standalone="yes"?>
<Relationships xmlns="http://schemas.openxmlformats.org/package/2006/relationships"><Relationship Id="rId8" Type="http://schemas.openxmlformats.org/officeDocument/2006/relationships/image" Target="../media/image173.png"/><Relationship Id="rId13" Type="http://schemas.openxmlformats.org/officeDocument/2006/relationships/image" Target="../media/image178.png"/><Relationship Id="rId18" Type="http://schemas.openxmlformats.org/officeDocument/2006/relationships/image" Target="../media/image183.png"/><Relationship Id="rId3" Type="http://schemas.openxmlformats.org/officeDocument/2006/relationships/image" Target="../media/image1.png"/><Relationship Id="rId21" Type="http://schemas.openxmlformats.org/officeDocument/2006/relationships/image" Target="../media/image185.png"/><Relationship Id="rId7" Type="http://schemas.openxmlformats.org/officeDocument/2006/relationships/image" Target="../media/image172.png"/><Relationship Id="rId12" Type="http://schemas.openxmlformats.org/officeDocument/2006/relationships/image" Target="../media/image177.png"/><Relationship Id="rId17" Type="http://schemas.openxmlformats.org/officeDocument/2006/relationships/image" Target="../media/image182.png"/><Relationship Id="rId2" Type="http://schemas.openxmlformats.org/officeDocument/2006/relationships/notesSlide" Target="../notesSlides/notesSlide14.xml"/><Relationship Id="rId16" Type="http://schemas.openxmlformats.org/officeDocument/2006/relationships/image" Target="../media/image181.png"/><Relationship Id="rId20" Type="http://schemas.openxmlformats.org/officeDocument/2006/relationships/image" Target="../media/image109.png"/><Relationship Id="rId1" Type="http://schemas.openxmlformats.org/officeDocument/2006/relationships/slideLayout" Target="../slideLayouts/slideLayout1.xml"/><Relationship Id="rId6" Type="http://schemas.openxmlformats.org/officeDocument/2006/relationships/image" Target="../media/image171.png"/><Relationship Id="rId11" Type="http://schemas.openxmlformats.org/officeDocument/2006/relationships/image" Target="../media/image176.png"/><Relationship Id="rId5" Type="http://schemas.openxmlformats.org/officeDocument/2006/relationships/image" Target="../media/image170.png"/><Relationship Id="rId15" Type="http://schemas.openxmlformats.org/officeDocument/2006/relationships/image" Target="../media/image180.png"/><Relationship Id="rId23" Type="http://schemas.openxmlformats.org/officeDocument/2006/relationships/image" Target="../media/image187.png"/><Relationship Id="rId10" Type="http://schemas.openxmlformats.org/officeDocument/2006/relationships/image" Target="../media/image175.png"/><Relationship Id="rId19" Type="http://schemas.openxmlformats.org/officeDocument/2006/relationships/image" Target="../media/image184.png"/><Relationship Id="rId4" Type="http://schemas.openxmlformats.org/officeDocument/2006/relationships/image" Target="../media/image169.png"/><Relationship Id="rId9" Type="http://schemas.openxmlformats.org/officeDocument/2006/relationships/image" Target="../media/image174.png"/><Relationship Id="rId14" Type="http://schemas.openxmlformats.org/officeDocument/2006/relationships/image" Target="../media/image179.png"/><Relationship Id="rId22" Type="http://schemas.openxmlformats.org/officeDocument/2006/relationships/image" Target="../media/image186.png"/></Relationships>
</file>

<file path=ppt/slides/_rels/slide15.xml.rels><?xml version="1.0" encoding="UTF-8" standalone="yes"?>
<Relationships xmlns="http://schemas.openxmlformats.org/package/2006/relationships"><Relationship Id="rId8" Type="http://schemas.openxmlformats.org/officeDocument/2006/relationships/image" Target="../media/image190.png"/><Relationship Id="rId13" Type="http://schemas.openxmlformats.org/officeDocument/2006/relationships/image" Target="../media/image195.png"/><Relationship Id="rId18" Type="http://schemas.openxmlformats.org/officeDocument/2006/relationships/image" Target="../media/image200.png"/><Relationship Id="rId3" Type="http://schemas.openxmlformats.org/officeDocument/2006/relationships/image" Target="../media/image1.png"/><Relationship Id="rId7" Type="http://schemas.openxmlformats.org/officeDocument/2006/relationships/image" Target="../media/image189.png"/><Relationship Id="rId12" Type="http://schemas.openxmlformats.org/officeDocument/2006/relationships/image" Target="../media/image194.png"/><Relationship Id="rId17" Type="http://schemas.openxmlformats.org/officeDocument/2006/relationships/image" Target="../media/image199.png"/><Relationship Id="rId2" Type="http://schemas.openxmlformats.org/officeDocument/2006/relationships/notesSlide" Target="../notesSlides/notesSlide15.xml"/><Relationship Id="rId16" Type="http://schemas.openxmlformats.org/officeDocument/2006/relationships/image" Target="../media/image198.png"/><Relationship Id="rId1" Type="http://schemas.openxmlformats.org/officeDocument/2006/relationships/slideLayout" Target="../slideLayouts/slideLayout1.xml"/><Relationship Id="rId6" Type="http://schemas.openxmlformats.org/officeDocument/2006/relationships/image" Target="../media/image188.png"/><Relationship Id="rId11" Type="http://schemas.openxmlformats.org/officeDocument/2006/relationships/image" Target="../media/image193.png"/><Relationship Id="rId5" Type="http://schemas.openxmlformats.org/officeDocument/2006/relationships/image" Target="../media/image156.png"/><Relationship Id="rId15" Type="http://schemas.openxmlformats.org/officeDocument/2006/relationships/image" Target="../media/image197.png"/><Relationship Id="rId10" Type="http://schemas.openxmlformats.org/officeDocument/2006/relationships/image" Target="../media/image192.png"/><Relationship Id="rId19" Type="http://schemas.openxmlformats.org/officeDocument/2006/relationships/image" Target="../media/image201.png"/><Relationship Id="rId4" Type="http://schemas.openxmlformats.org/officeDocument/2006/relationships/image" Target="../media/image155.png"/><Relationship Id="rId9" Type="http://schemas.openxmlformats.org/officeDocument/2006/relationships/image" Target="../media/image191.png"/><Relationship Id="rId14" Type="http://schemas.openxmlformats.org/officeDocument/2006/relationships/image" Target="../media/image196.png"/></Relationships>
</file>

<file path=ppt/slides/_rels/slide16.xml.rels><?xml version="1.0" encoding="UTF-8" standalone="yes"?>
<Relationships xmlns="http://schemas.openxmlformats.org/package/2006/relationships"><Relationship Id="rId8" Type="http://schemas.openxmlformats.org/officeDocument/2006/relationships/image" Target="../media/image204.png"/><Relationship Id="rId13" Type="http://schemas.openxmlformats.org/officeDocument/2006/relationships/image" Target="../media/image209.png"/><Relationship Id="rId3" Type="http://schemas.openxmlformats.org/officeDocument/2006/relationships/image" Target="../media/image1.png"/><Relationship Id="rId7" Type="http://schemas.openxmlformats.org/officeDocument/2006/relationships/image" Target="../media/image203.png"/><Relationship Id="rId12" Type="http://schemas.openxmlformats.org/officeDocument/2006/relationships/image" Target="../media/image208.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202.png"/><Relationship Id="rId11" Type="http://schemas.openxmlformats.org/officeDocument/2006/relationships/image" Target="../media/image207.png"/><Relationship Id="rId5" Type="http://schemas.openxmlformats.org/officeDocument/2006/relationships/image" Target="../media/image18.png"/><Relationship Id="rId10" Type="http://schemas.openxmlformats.org/officeDocument/2006/relationships/image" Target="../media/image206.png"/><Relationship Id="rId4" Type="http://schemas.openxmlformats.org/officeDocument/2006/relationships/image" Target="../media/image17.png"/><Relationship Id="rId9" Type="http://schemas.openxmlformats.org/officeDocument/2006/relationships/image" Target="../media/image205.png"/><Relationship Id="rId14" Type="http://schemas.openxmlformats.org/officeDocument/2006/relationships/image" Target="../media/image210.png"/></Relationships>
</file>

<file path=ppt/slides/_rels/slide17.xml.rels><?xml version="1.0" encoding="UTF-8" standalone="yes"?>
<Relationships xmlns="http://schemas.openxmlformats.org/package/2006/relationships"><Relationship Id="rId8" Type="http://schemas.openxmlformats.org/officeDocument/2006/relationships/image" Target="../media/image213.png"/><Relationship Id="rId13" Type="http://schemas.openxmlformats.org/officeDocument/2006/relationships/image" Target="../media/image218.png"/><Relationship Id="rId18" Type="http://schemas.openxmlformats.org/officeDocument/2006/relationships/image" Target="../media/image223.png"/><Relationship Id="rId3" Type="http://schemas.openxmlformats.org/officeDocument/2006/relationships/image" Target="../media/image1.png"/><Relationship Id="rId7" Type="http://schemas.openxmlformats.org/officeDocument/2006/relationships/image" Target="../media/image212.png"/><Relationship Id="rId12" Type="http://schemas.openxmlformats.org/officeDocument/2006/relationships/image" Target="../media/image217.png"/><Relationship Id="rId17" Type="http://schemas.openxmlformats.org/officeDocument/2006/relationships/image" Target="../media/image222.png"/><Relationship Id="rId2" Type="http://schemas.openxmlformats.org/officeDocument/2006/relationships/notesSlide" Target="../notesSlides/notesSlide17.xml"/><Relationship Id="rId16" Type="http://schemas.openxmlformats.org/officeDocument/2006/relationships/image" Target="../media/image221.png"/><Relationship Id="rId1" Type="http://schemas.openxmlformats.org/officeDocument/2006/relationships/slideLayout" Target="../slideLayouts/slideLayout1.xml"/><Relationship Id="rId6" Type="http://schemas.openxmlformats.org/officeDocument/2006/relationships/image" Target="../media/image211.png"/><Relationship Id="rId11" Type="http://schemas.openxmlformats.org/officeDocument/2006/relationships/image" Target="../media/image216.png"/><Relationship Id="rId5" Type="http://schemas.openxmlformats.org/officeDocument/2006/relationships/image" Target="../media/image18.png"/><Relationship Id="rId15" Type="http://schemas.openxmlformats.org/officeDocument/2006/relationships/image" Target="../media/image220.png"/><Relationship Id="rId10" Type="http://schemas.openxmlformats.org/officeDocument/2006/relationships/image" Target="../media/image215.png"/><Relationship Id="rId4" Type="http://schemas.openxmlformats.org/officeDocument/2006/relationships/image" Target="../media/image17.png"/><Relationship Id="rId9" Type="http://schemas.openxmlformats.org/officeDocument/2006/relationships/image" Target="../media/image214.png"/><Relationship Id="rId14" Type="http://schemas.openxmlformats.org/officeDocument/2006/relationships/image" Target="../media/image219.png"/></Relationships>
</file>

<file path=ppt/slides/_rels/slide18.xml.rels><?xml version="1.0" encoding="UTF-8" standalone="yes"?>
<Relationships xmlns="http://schemas.openxmlformats.org/package/2006/relationships"><Relationship Id="rId8" Type="http://schemas.openxmlformats.org/officeDocument/2006/relationships/image" Target="../media/image226.png"/><Relationship Id="rId13" Type="http://schemas.openxmlformats.org/officeDocument/2006/relationships/image" Target="../media/image231.png"/><Relationship Id="rId3" Type="http://schemas.openxmlformats.org/officeDocument/2006/relationships/image" Target="../media/image1.png"/><Relationship Id="rId7" Type="http://schemas.openxmlformats.org/officeDocument/2006/relationships/image" Target="../media/image225.png"/><Relationship Id="rId12" Type="http://schemas.openxmlformats.org/officeDocument/2006/relationships/image" Target="../media/image230.png"/><Relationship Id="rId2" Type="http://schemas.openxmlformats.org/officeDocument/2006/relationships/notesSlide" Target="../notesSlides/notesSlide18.xml"/><Relationship Id="rId16" Type="http://schemas.openxmlformats.org/officeDocument/2006/relationships/image" Target="../media/image234.png"/><Relationship Id="rId1" Type="http://schemas.openxmlformats.org/officeDocument/2006/relationships/slideLayout" Target="../slideLayouts/slideLayout1.xml"/><Relationship Id="rId6" Type="http://schemas.openxmlformats.org/officeDocument/2006/relationships/image" Target="../media/image224.png"/><Relationship Id="rId11" Type="http://schemas.openxmlformats.org/officeDocument/2006/relationships/image" Target="../media/image229.png"/><Relationship Id="rId5" Type="http://schemas.openxmlformats.org/officeDocument/2006/relationships/image" Target="../media/image156.png"/><Relationship Id="rId15" Type="http://schemas.openxmlformats.org/officeDocument/2006/relationships/image" Target="../media/image233.png"/><Relationship Id="rId10" Type="http://schemas.openxmlformats.org/officeDocument/2006/relationships/image" Target="../media/image228.png"/><Relationship Id="rId4" Type="http://schemas.openxmlformats.org/officeDocument/2006/relationships/image" Target="../media/image169.png"/><Relationship Id="rId9" Type="http://schemas.openxmlformats.org/officeDocument/2006/relationships/image" Target="../media/image227.png"/><Relationship Id="rId14" Type="http://schemas.openxmlformats.org/officeDocument/2006/relationships/image" Target="../media/image232.png"/></Relationships>
</file>

<file path=ppt/slides/_rels/slide19.xml.rels><?xml version="1.0" encoding="UTF-8" standalone="yes"?>
<Relationships xmlns="http://schemas.openxmlformats.org/package/2006/relationships"><Relationship Id="rId8" Type="http://schemas.openxmlformats.org/officeDocument/2006/relationships/image" Target="../media/image237.png"/><Relationship Id="rId13" Type="http://schemas.openxmlformats.org/officeDocument/2006/relationships/image" Target="../media/image241.png"/><Relationship Id="rId18" Type="http://schemas.openxmlformats.org/officeDocument/2006/relationships/image" Target="../media/image246.png"/><Relationship Id="rId26" Type="http://schemas.openxmlformats.org/officeDocument/2006/relationships/image" Target="../media/image254.png"/><Relationship Id="rId3" Type="http://schemas.openxmlformats.org/officeDocument/2006/relationships/image" Target="../media/image1.png"/><Relationship Id="rId21" Type="http://schemas.openxmlformats.org/officeDocument/2006/relationships/image" Target="../media/image249.png"/><Relationship Id="rId7" Type="http://schemas.openxmlformats.org/officeDocument/2006/relationships/image" Target="../media/image236.png"/><Relationship Id="rId12" Type="http://schemas.openxmlformats.org/officeDocument/2006/relationships/image" Target="../media/image240.png"/><Relationship Id="rId17" Type="http://schemas.openxmlformats.org/officeDocument/2006/relationships/image" Target="../media/image245.png"/><Relationship Id="rId25" Type="http://schemas.openxmlformats.org/officeDocument/2006/relationships/image" Target="../media/image253.png"/><Relationship Id="rId2" Type="http://schemas.openxmlformats.org/officeDocument/2006/relationships/notesSlide" Target="../notesSlides/notesSlide19.xml"/><Relationship Id="rId16" Type="http://schemas.openxmlformats.org/officeDocument/2006/relationships/image" Target="../media/image244.png"/><Relationship Id="rId20" Type="http://schemas.openxmlformats.org/officeDocument/2006/relationships/image" Target="../media/image248.png"/><Relationship Id="rId1" Type="http://schemas.openxmlformats.org/officeDocument/2006/relationships/slideLayout" Target="../slideLayouts/slideLayout1.xml"/><Relationship Id="rId6" Type="http://schemas.openxmlformats.org/officeDocument/2006/relationships/image" Target="../media/image235.png"/><Relationship Id="rId11" Type="http://schemas.openxmlformats.org/officeDocument/2006/relationships/image" Target="../media/image239.png"/><Relationship Id="rId24" Type="http://schemas.openxmlformats.org/officeDocument/2006/relationships/image" Target="../media/image252.png"/><Relationship Id="rId5" Type="http://schemas.openxmlformats.org/officeDocument/2006/relationships/image" Target="../media/image18.png"/><Relationship Id="rId15" Type="http://schemas.openxmlformats.org/officeDocument/2006/relationships/image" Target="../media/image243.png"/><Relationship Id="rId23" Type="http://schemas.openxmlformats.org/officeDocument/2006/relationships/image" Target="../media/image251.png"/><Relationship Id="rId10" Type="http://schemas.openxmlformats.org/officeDocument/2006/relationships/image" Target="../media/image238.png"/><Relationship Id="rId19" Type="http://schemas.openxmlformats.org/officeDocument/2006/relationships/image" Target="../media/image247.png"/><Relationship Id="rId4" Type="http://schemas.openxmlformats.org/officeDocument/2006/relationships/image" Target="../media/image17.png"/><Relationship Id="rId9" Type="http://schemas.openxmlformats.org/officeDocument/2006/relationships/image" Target="../media/image174.png"/><Relationship Id="rId14" Type="http://schemas.openxmlformats.org/officeDocument/2006/relationships/image" Target="../media/image242.png"/><Relationship Id="rId22" Type="http://schemas.openxmlformats.org/officeDocument/2006/relationships/image" Target="../media/image250.png"/></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3" Type="http://schemas.openxmlformats.org/officeDocument/2006/relationships/image" Target="../media/image1.png"/><Relationship Id="rId7" Type="http://schemas.openxmlformats.org/officeDocument/2006/relationships/image" Target="../media/image9.png"/><Relationship Id="rId12"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s>
</file>

<file path=ppt/slides/_rels/slide20.xml.rels><?xml version="1.0" encoding="UTF-8" standalone="yes"?>
<Relationships xmlns="http://schemas.openxmlformats.org/package/2006/relationships"><Relationship Id="rId8" Type="http://schemas.openxmlformats.org/officeDocument/2006/relationships/image" Target="../media/image257.png"/><Relationship Id="rId13" Type="http://schemas.openxmlformats.org/officeDocument/2006/relationships/image" Target="../media/image262.png"/><Relationship Id="rId18" Type="http://schemas.openxmlformats.org/officeDocument/2006/relationships/image" Target="../media/image267.png"/><Relationship Id="rId3" Type="http://schemas.openxmlformats.org/officeDocument/2006/relationships/image" Target="../media/image1.png"/><Relationship Id="rId7" Type="http://schemas.openxmlformats.org/officeDocument/2006/relationships/image" Target="../media/image256.png"/><Relationship Id="rId12" Type="http://schemas.openxmlformats.org/officeDocument/2006/relationships/image" Target="../media/image261.png"/><Relationship Id="rId17" Type="http://schemas.openxmlformats.org/officeDocument/2006/relationships/image" Target="../media/image266.png"/><Relationship Id="rId2" Type="http://schemas.openxmlformats.org/officeDocument/2006/relationships/notesSlide" Target="../notesSlides/notesSlide20.xml"/><Relationship Id="rId16" Type="http://schemas.openxmlformats.org/officeDocument/2006/relationships/image" Target="../media/image265.png"/><Relationship Id="rId1" Type="http://schemas.openxmlformats.org/officeDocument/2006/relationships/slideLayout" Target="../slideLayouts/slideLayout1.xml"/><Relationship Id="rId6" Type="http://schemas.openxmlformats.org/officeDocument/2006/relationships/image" Target="../media/image255.png"/><Relationship Id="rId11" Type="http://schemas.openxmlformats.org/officeDocument/2006/relationships/image" Target="../media/image260.png"/><Relationship Id="rId5" Type="http://schemas.openxmlformats.org/officeDocument/2006/relationships/image" Target="../media/image156.png"/><Relationship Id="rId15" Type="http://schemas.openxmlformats.org/officeDocument/2006/relationships/image" Target="../media/image264.png"/><Relationship Id="rId10" Type="http://schemas.openxmlformats.org/officeDocument/2006/relationships/image" Target="../media/image259.png"/><Relationship Id="rId19" Type="http://schemas.openxmlformats.org/officeDocument/2006/relationships/image" Target="../media/image268.png"/><Relationship Id="rId4" Type="http://schemas.openxmlformats.org/officeDocument/2006/relationships/image" Target="../media/image155.png"/><Relationship Id="rId9" Type="http://schemas.openxmlformats.org/officeDocument/2006/relationships/image" Target="../media/image258.png"/><Relationship Id="rId14" Type="http://schemas.openxmlformats.org/officeDocument/2006/relationships/image" Target="../media/image263.png"/></Relationships>
</file>

<file path=ppt/slides/_rels/slide21.xml.rels><?xml version="1.0" encoding="UTF-8" standalone="yes"?>
<Relationships xmlns="http://schemas.openxmlformats.org/package/2006/relationships"><Relationship Id="rId8" Type="http://schemas.openxmlformats.org/officeDocument/2006/relationships/image" Target="../media/image271.png"/><Relationship Id="rId13" Type="http://schemas.openxmlformats.org/officeDocument/2006/relationships/image" Target="../media/image276.png"/><Relationship Id="rId18" Type="http://schemas.openxmlformats.org/officeDocument/2006/relationships/image" Target="../media/image89.png"/><Relationship Id="rId3" Type="http://schemas.openxmlformats.org/officeDocument/2006/relationships/image" Target="../media/image1.png"/><Relationship Id="rId7" Type="http://schemas.openxmlformats.org/officeDocument/2006/relationships/image" Target="../media/image270.png"/><Relationship Id="rId12" Type="http://schemas.openxmlformats.org/officeDocument/2006/relationships/image" Target="../media/image275.png"/><Relationship Id="rId17" Type="http://schemas.openxmlformats.org/officeDocument/2006/relationships/image" Target="../media/image280.png"/><Relationship Id="rId2" Type="http://schemas.openxmlformats.org/officeDocument/2006/relationships/notesSlide" Target="../notesSlides/notesSlide21.xml"/><Relationship Id="rId16" Type="http://schemas.openxmlformats.org/officeDocument/2006/relationships/image" Target="../media/image279.png"/><Relationship Id="rId1" Type="http://schemas.openxmlformats.org/officeDocument/2006/relationships/slideLayout" Target="../slideLayouts/slideLayout1.xml"/><Relationship Id="rId6" Type="http://schemas.openxmlformats.org/officeDocument/2006/relationships/image" Target="../media/image269.png"/><Relationship Id="rId11" Type="http://schemas.openxmlformats.org/officeDocument/2006/relationships/image" Target="../media/image274.png"/><Relationship Id="rId5" Type="http://schemas.openxmlformats.org/officeDocument/2006/relationships/image" Target="../media/image18.png"/><Relationship Id="rId15" Type="http://schemas.openxmlformats.org/officeDocument/2006/relationships/image" Target="../media/image278.png"/><Relationship Id="rId10" Type="http://schemas.openxmlformats.org/officeDocument/2006/relationships/image" Target="../media/image273.png"/><Relationship Id="rId4" Type="http://schemas.openxmlformats.org/officeDocument/2006/relationships/image" Target="../media/image17.png"/><Relationship Id="rId9" Type="http://schemas.openxmlformats.org/officeDocument/2006/relationships/image" Target="../media/image272.png"/><Relationship Id="rId14" Type="http://schemas.openxmlformats.org/officeDocument/2006/relationships/image" Target="../media/image277.png"/></Relationships>
</file>

<file path=ppt/slides/_rels/slide22.xml.rels><?xml version="1.0" encoding="UTF-8" standalone="yes"?>
<Relationships xmlns="http://schemas.openxmlformats.org/package/2006/relationships"><Relationship Id="rId8" Type="http://schemas.openxmlformats.org/officeDocument/2006/relationships/image" Target="../media/image283.png"/><Relationship Id="rId13" Type="http://schemas.openxmlformats.org/officeDocument/2006/relationships/image" Target="../media/image288.png"/><Relationship Id="rId18" Type="http://schemas.openxmlformats.org/officeDocument/2006/relationships/image" Target="../media/image293.png"/><Relationship Id="rId3" Type="http://schemas.openxmlformats.org/officeDocument/2006/relationships/image" Target="../media/image1.png"/><Relationship Id="rId7" Type="http://schemas.openxmlformats.org/officeDocument/2006/relationships/image" Target="../media/image282.png"/><Relationship Id="rId12" Type="http://schemas.openxmlformats.org/officeDocument/2006/relationships/image" Target="../media/image287.png"/><Relationship Id="rId17" Type="http://schemas.openxmlformats.org/officeDocument/2006/relationships/image" Target="../media/image292.png"/><Relationship Id="rId2" Type="http://schemas.openxmlformats.org/officeDocument/2006/relationships/notesSlide" Target="../notesSlides/notesSlide22.xml"/><Relationship Id="rId16" Type="http://schemas.openxmlformats.org/officeDocument/2006/relationships/image" Target="../media/image291.png"/><Relationship Id="rId20" Type="http://schemas.openxmlformats.org/officeDocument/2006/relationships/image" Target="../media/image268.png"/><Relationship Id="rId1" Type="http://schemas.openxmlformats.org/officeDocument/2006/relationships/slideLayout" Target="../slideLayouts/slideLayout1.xml"/><Relationship Id="rId6" Type="http://schemas.openxmlformats.org/officeDocument/2006/relationships/image" Target="../media/image281.png"/><Relationship Id="rId11" Type="http://schemas.openxmlformats.org/officeDocument/2006/relationships/image" Target="../media/image286.png"/><Relationship Id="rId5" Type="http://schemas.openxmlformats.org/officeDocument/2006/relationships/image" Target="../media/image18.png"/><Relationship Id="rId15" Type="http://schemas.openxmlformats.org/officeDocument/2006/relationships/image" Target="../media/image290.png"/><Relationship Id="rId10" Type="http://schemas.openxmlformats.org/officeDocument/2006/relationships/image" Target="../media/image285.png"/><Relationship Id="rId19" Type="http://schemas.openxmlformats.org/officeDocument/2006/relationships/image" Target="../media/image294.png"/><Relationship Id="rId4" Type="http://schemas.openxmlformats.org/officeDocument/2006/relationships/image" Target="../media/image17.png"/><Relationship Id="rId9" Type="http://schemas.openxmlformats.org/officeDocument/2006/relationships/image" Target="../media/image284.png"/><Relationship Id="rId14" Type="http://schemas.openxmlformats.org/officeDocument/2006/relationships/image" Target="../media/image289.png"/></Relationships>
</file>

<file path=ppt/slides/_rels/slide23.xml.rels><?xml version="1.0" encoding="UTF-8" standalone="yes"?>
<Relationships xmlns="http://schemas.openxmlformats.org/package/2006/relationships"><Relationship Id="rId8" Type="http://schemas.openxmlformats.org/officeDocument/2006/relationships/image" Target="../media/image297.png"/><Relationship Id="rId13" Type="http://schemas.openxmlformats.org/officeDocument/2006/relationships/image" Target="../media/image302.png"/><Relationship Id="rId3" Type="http://schemas.openxmlformats.org/officeDocument/2006/relationships/image" Target="../media/image1.png"/><Relationship Id="rId7" Type="http://schemas.openxmlformats.org/officeDocument/2006/relationships/image" Target="../media/image296.png"/><Relationship Id="rId12" Type="http://schemas.openxmlformats.org/officeDocument/2006/relationships/image" Target="../media/image301.pn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295.png"/><Relationship Id="rId11" Type="http://schemas.openxmlformats.org/officeDocument/2006/relationships/image" Target="../media/image300.png"/><Relationship Id="rId5" Type="http://schemas.openxmlformats.org/officeDocument/2006/relationships/image" Target="../media/image18.png"/><Relationship Id="rId15" Type="http://schemas.openxmlformats.org/officeDocument/2006/relationships/image" Target="../media/image64.png"/><Relationship Id="rId10" Type="http://schemas.openxmlformats.org/officeDocument/2006/relationships/image" Target="../media/image299.png"/><Relationship Id="rId4" Type="http://schemas.openxmlformats.org/officeDocument/2006/relationships/image" Target="../media/image17.png"/><Relationship Id="rId9" Type="http://schemas.openxmlformats.org/officeDocument/2006/relationships/image" Target="../media/image298.png"/><Relationship Id="rId14" Type="http://schemas.openxmlformats.org/officeDocument/2006/relationships/image" Target="../media/image303.png"/></Relationships>
</file>

<file path=ppt/slides/_rels/slide24.xml.rels><?xml version="1.0" encoding="UTF-8" standalone="yes"?>
<Relationships xmlns="http://schemas.openxmlformats.org/package/2006/relationships"><Relationship Id="rId8" Type="http://schemas.openxmlformats.org/officeDocument/2006/relationships/image" Target="../media/image306.png"/><Relationship Id="rId13" Type="http://schemas.openxmlformats.org/officeDocument/2006/relationships/image" Target="../media/image311.png"/><Relationship Id="rId3" Type="http://schemas.openxmlformats.org/officeDocument/2006/relationships/image" Target="../media/image1.png"/><Relationship Id="rId7" Type="http://schemas.openxmlformats.org/officeDocument/2006/relationships/image" Target="../media/image305.png"/><Relationship Id="rId12" Type="http://schemas.openxmlformats.org/officeDocument/2006/relationships/image" Target="../media/image310.pn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304.png"/><Relationship Id="rId11" Type="http://schemas.openxmlformats.org/officeDocument/2006/relationships/image" Target="../media/image309.png"/><Relationship Id="rId5" Type="http://schemas.openxmlformats.org/officeDocument/2006/relationships/image" Target="../media/image156.png"/><Relationship Id="rId10" Type="http://schemas.openxmlformats.org/officeDocument/2006/relationships/image" Target="../media/image308.png"/><Relationship Id="rId4" Type="http://schemas.openxmlformats.org/officeDocument/2006/relationships/image" Target="../media/image169.png"/><Relationship Id="rId9" Type="http://schemas.openxmlformats.org/officeDocument/2006/relationships/image" Target="../media/image307.png"/><Relationship Id="rId14" Type="http://schemas.openxmlformats.org/officeDocument/2006/relationships/image" Target="../media/image312.png"/></Relationships>
</file>

<file path=ppt/slides/_rels/slide25.xml.rels><?xml version="1.0" encoding="UTF-8" standalone="yes"?>
<Relationships xmlns="http://schemas.openxmlformats.org/package/2006/relationships"><Relationship Id="rId8" Type="http://schemas.openxmlformats.org/officeDocument/2006/relationships/image" Target="../media/image315.png"/><Relationship Id="rId13" Type="http://schemas.openxmlformats.org/officeDocument/2006/relationships/image" Target="../media/image320.png"/><Relationship Id="rId18" Type="http://schemas.openxmlformats.org/officeDocument/2006/relationships/image" Target="../media/image210.png"/><Relationship Id="rId3" Type="http://schemas.openxmlformats.org/officeDocument/2006/relationships/image" Target="../media/image1.png"/><Relationship Id="rId7" Type="http://schemas.openxmlformats.org/officeDocument/2006/relationships/image" Target="../media/image314.png"/><Relationship Id="rId12" Type="http://schemas.openxmlformats.org/officeDocument/2006/relationships/image" Target="../media/image319.png"/><Relationship Id="rId17" Type="http://schemas.openxmlformats.org/officeDocument/2006/relationships/image" Target="../media/image324.png"/><Relationship Id="rId2" Type="http://schemas.openxmlformats.org/officeDocument/2006/relationships/notesSlide" Target="../notesSlides/notesSlide25.xml"/><Relationship Id="rId16" Type="http://schemas.openxmlformats.org/officeDocument/2006/relationships/image" Target="../media/image323.png"/><Relationship Id="rId1" Type="http://schemas.openxmlformats.org/officeDocument/2006/relationships/slideLayout" Target="../slideLayouts/slideLayout1.xml"/><Relationship Id="rId6" Type="http://schemas.openxmlformats.org/officeDocument/2006/relationships/image" Target="../media/image313.png"/><Relationship Id="rId11" Type="http://schemas.openxmlformats.org/officeDocument/2006/relationships/image" Target="../media/image318.png"/><Relationship Id="rId5" Type="http://schemas.openxmlformats.org/officeDocument/2006/relationships/image" Target="../media/image18.png"/><Relationship Id="rId15" Type="http://schemas.openxmlformats.org/officeDocument/2006/relationships/image" Target="../media/image322.png"/><Relationship Id="rId10" Type="http://schemas.openxmlformats.org/officeDocument/2006/relationships/image" Target="../media/image317.png"/><Relationship Id="rId4" Type="http://schemas.openxmlformats.org/officeDocument/2006/relationships/image" Target="../media/image17.png"/><Relationship Id="rId9" Type="http://schemas.openxmlformats.org/officeDocument/2006/relationships/image" Target="../media/image316.png"/><Relationship Id="rId14" Type="http://schemas.openxmlformats.org/officeDocument/2006/relationships/image" Target="../media/image321.png"/></Relationships>
</file>

<file path=ppt/slides/_rels/slide26.xml.rels><?xml version="1.0" encoding="UTF-8" standalone="yes"?>
<Relationships xmlns="http://schemas.openxmlformats.org/package/2006/relationships"><Relationship Id="rId8" Type="http://schemas.openxmlformats.org/officeDocument/2006/relationships/image" Target="../media/image327.png"/><Relationship Id="rId13" Type="http://schemas.openxmlformats.org/officeDocument/2006/relationships/image" Target="../media/image332.png"/><Relationship Id="rId3" Type="http://schemas.openxmlformats.org/officeDocument/2006/relationships/image" Target="../media/image325.png"/><Relationship Id="rId7" Type="http://schemas.openxmlformats.org/officeDocument/2006/relationships/image" Target="../media/image326.png"/><Relationship Id="rId12" Type="http://schemas.openxmlformats.org/officeDocument/2006/relationships/image" Target="../media/image331.pn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image" Target="../media/image18.png"/><Relationship Id="rId11" Type="http://schemas.openxmlformats.org/officeDocument/2006/relationships/image" Target="../media/image330.png"/><Relationship Id="rId5" Type="http://schemas.openxmlformats.org/officeDocument/2006/relationships/image" Target="../media/image17.png"/><Relationship Id="rId10" Type="http://schemas.openxmlformats.org/officeDocument/2006/relationships/image" Target="../media/image329.png"/><Relationship Id="rId4" Type="http://schemas.openxmlformats.org/officeDocument/2006/relationships/image" Target="../media/image1.png"/><Relationship Id="rId9" Type="http://schemas.openxmlformats.org/officeDocument/2006/relationships/image" Target="../media/image328.png"/><Relationship Id="rId14" Type="http://schemas.openxmlformats.org/officeDocument/2006/relationships/image" Target="../media/image333.png"/></Relationships>
</file>

<file path=ppt/slides/_rels/slide27.xml.rels><?xml version="1.0" encoding="UTF-8" standalone="yes"?>
<Relationships xmlns="http://schemas.openxmlformats.org/package/2006/relationships"><Relationship Id="rId8" Type="http://schemas.openxmlformats.org/officeDocument/2006/relationships/image" Target="../media/image336.png"/><Relationship Id="rId13" Type="http://schemas.openxmlformats.org/officeDocument/2006/relationships/image" Target="../media/image341.png"/><Relationship Id="rId3" Type="http://schemas.openxmlformats.org/officeDocument/2006/relationships/image" Target="../media/image1.png"/><Relationship Id="rId7" Type="http://schemas.openxmlformats.org/officeDocument/2006/relationships/image" Target="../media/image335.png"/><Relationship Id="rId12" Type="http://schemas.openxmlformats.org/officeDocument/2006/relationships/image" Target="../media/image340.png"/><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image" Target="../media/image334.png"/><Relationship Id="rId11" Type="http://schemas.openxmlformats.org/officeDocument/2006/relationships/image" Target="../media/image339.png"/><Relationship Id="rId5" Type="http://schemas.openxmlformats.org/officeDocument/2006/relationships/image" Target="../media/image18.png"/><Relationship Id="rId15" Type="http://schemas.openxmlformats.org/officeDocument/2006/relationships/image" Target="../media/image343.png"/><Relationship Id="rId10" Type="http://schemas.openxmlformats.org/officeDocument/2006/relationships/image" Target="../media/image338.png"/><Relationship Id="rId4" Type="http://schemas.openxmlformats.org/officeDocument/2006/relationships/image" Target="../media/image17.png"/><Relationship Id="rId9" Type="http://schemas.openxmlformats.org/officeDocument/2006/relationships/image" Target="../media/image337.png"/><Relationship Id="rId14" Type="http://schemas.openxmlformats.org/officeDocument/2006/relationships/image" Target="../media/image342.png"/></Relationships>
</file>

<file path=ppt/slides/_rels/slide28.xml.rels><?xml version="1.0" encoding="UTF-8" standalone="yes"?>
<Relationships xmlns="http://schemas.openxmlformats.org/package/2006/relationships"><Relationship Id="rId8" Type="http://schemas.openxmlformats.org/officeDocument/2006/relationships/image" Target="../media/image346.png"/><Relationship Id="rId13" Type="http://schemas.openxmlformats.org/officeDocument/2006/relationships/image" Target="../media/image351.png"/><Relationship Id="rId18" Type="http://schemas.openxmlformats.org/officeDocument/2006/relationships/image" Target="../media/image356.png"/><Relationship Id="rId3" Type="http://schemas.openxmlformats.org/officeDocument/2006/relationships/image" Target="../media/image1.png"/><Relationship Id="rId21" Type="http://schemas.openxmlformats.org/officeDocument/2006/relationships/image" Target="../media/image268.png"/><Relationship Id="rId7" Type="http://schemas.openxmlformats.org/officeDocument/2006/relationships/image" Target="../media/image345.png"/><Relationship Id="rId12" Type="http://schemas.openxmlformats.org/officeDocument/2006/relationships/image" Target="../media/image350.png"/><Relationship Id="rId17" Type="http://schemas.openxmlformats.org/officeDocument/2006/relationships/image" Target="../media/image355.png"/><Relationship Id="rId2" Type="http://schemas.openxmlformats.org/officeDocument/2006/relationships/notesSlide" Target="../notesSlides/notesSlide28.xml"/><Relationship Id="rId16" Type="http://schemas.openxmlformats.org/officeDocument/2006/relationships/image" Target="../media/image354.png"/><Relationship Id="rId20" Type="http://schemas.openxmlformats.org/officeDocument/2006/relationships/image" Target="../media/image358.png"/><Relationship Id="rId1" Type="http://schemas.openxmlformats.org/officeDocument/2006/relationships/slideLayout" Target="../slideLayouts/slideLayout1.xml"/><Relationship Id="rId6" Type="http://schemas.openxmlformats.org/officeDocument/2006/relationships/image" Target="../media/image344.png"/><Relationship Id="rId11" Type="http://schemas.openxmlformats.org/officeDocument/2006/relationships/image" Target="../media/image349.png"/><Relationship Id="rId5" Type="http://schemas.openxmlformats.org/officeDocument/2006/relationships/image" Target="../media/image18.png"/><Relationship Id="rId15" Type="http://schemas.openxmlformats.org/officeDocument/2006/relationships/image" Target="../media/image353.png"/><Relationship Id="rId10" Type="http://schemas.openxmlformats.org/officeDocument/2006/relationships/image" Target="../media/image348.png"/><Relationship Id="rId19" Type="http://schemas.openxmlformats.org/officeDocument/2006/relationships/image" Target="../media/image357.png"/><Relationship Id="rId4" Type="http://schemas.openxmlformats.org/officeDocument/2006/relationships/image" Target="../media/image17.png"/><Relationship Id="rId9" Type="http://schemas.openxmlformats.org/officeDocument/2006/relationships/image" Target="../media/image347.png"/><Relationship Id="rId14" Type="http://schemas.openxmlformats.org/officeDocument/2006/relationships/image" Target="../media/image352.png"/></Relationships>
</file>

<file path=ppt/slides/_rels/slide29.xml.rels><?xml version="1.0" encoding="UTF-8" standalone="yes"?>
<Relationships xmlns="http://schemas.openxmlformats.org/package/2006/relationships"><Relationship Id="rId8" Type="http://schemas.openxmlformats.org/officeDocument/2006/relationships/image" Target="../media/image361.png"/><Relationship Id="rId13" Type="http://schemas.openxmlformats.org/officeDocument/2006/relationships/image" Target="../media/image366.png"/><Relationship Id="rId18" Type="http://schemas.openxmlformats.org/officeDocument/2006/relationships/image" Target="../media/image371.png"/><Relationship Id="rId3" Type="http://schemas.openxmlformats.org/officeDocument/2006/relationships/image" Target="../media/image1.png"/><Relationship Id="rId21" Type="http://schemas.openxmlformats.org/officeDocument/2006/relationships/image" Target="../media/image374.png"/><Relationship Id="rId7" Type="http://schemas.openxmlformats.org/officeDocument/2006/relationships/image" Target="../media/image360.png"/><Relationship Id="rId12" Type="http://schemas.openxmlformats.org/officeDocument/2006/relationships/image" Target="../media/image365.png"/><Relationship Id="rId17" Type="http://schemas.openxmlformats.org/officeDocument/2006/relationships/image" Target="../media/image370.png"/><Relationship Id="rId2" Type="http://schemas.openxmlformats.org/officeDocument/2006/relationships/notesSlide" Target="../notesSlides/notesSlide29.xml"/><Relationship Id="rId16" Type="http://schemas.openxmlformats.org/officeDocument/2006/relationships/image" Target="../media/image369.png"/><Relationship Id="rId20" Type="http://schemas.openxmlformats.org/officeDocument/2006/relationships/image" Target="../media/image373.png"/><Relationship Id="rId1" Type="http://schemas.openxmlformats.org/officeDocument/2006/relationships/slideLayout" Target="../slideLayouts/slideLayout1.xml"/><Relationship Id="rId6" Type="http://schemas.openxmlformats.org/officeDocument/2006/relationships/image" Target="../media/image359.png"/><Relationship Id="rId11" Type="http://schemas.openxmlformats.org/officeDocument/2006/relationships/image" Target="../media/image364.png"/><Relationship Id="rId24" Type="http://schemas.openxmlformats.org/officeDocument/2006/relationships/image" Target="../media/image110.png"/><Relationship Id="rId5" Type="http://schemas.openxmlformats.org/officeDocument/2006/relationships/image" Target="../media/image18.png"/><Relationship Id="rId15" Type="http://schemas.openxmlformats.org/officeDocument/2006/relationships/image" Target="../media/image368.png"/><Relationship Id="rId23" Type="http://schemas.openxmlformats.org/officeDocument/2006/relationships/image" Target="../media/image376.png"/><Relationship Id="rId10" Type="http://schemas.openxmlformats.org/officeDocument/2006/relationships/image" Target="../media/image363.png"/><Relationship Id="rId19" Type="http://schemas.openxmlformats.org/officeDocument/2006/relationships/image" Target="../media/image372.png"/><Relationship Id="rId4" Type="http://schemas.openxmlformats.org/officeDocument/2006/relationships/image" Target="../media/image17.png"/><Relationship Id="rId9" Type="http://schemas.openxmlformats.org/officeDocument/2006/relationships/image" Target="../media/image362.png"/><Relationship Id="rId14" Type="http://schemas.openxmlformats.org/officeDocument/2006/relationships/image" Target="../media/image367.png"/><Relationship Id="rId22" Type="http://schemas.openxmlformats.org/officeDocument/2006/relationships/image" Target="../media/image375.png"/></Relationships>
</file>

<file path=ppt/slides/_rels/slide3.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6.png"/><Relationship Id="rId18" Type="http://schemas.openxmlformats.org/officeDocument/2006/relationships/image" Target="../media/image31.png"/><Relationship Id="rId3" Type="http://schemas.openxmlformats.org/officeDocument/2006/relationships/image" Target="../media/image1.png"/><Relationship Id="rId21" Type="http://schemas.openxmlformats.org/officeDocument/2006/relationships/image" Target="../media/image34.png"/><Relationship Id="rId7" Type="http://schemas.openxmlformats.org/officeDocument/2006/relationships/image" Target="../media/image20.png"/><Relationship Id="rId12" Type="http://schemas.openxmlformats.org/officeDocument/2006/relationships/image" Target="../media/image25.png"/><Relationship Id="rId17" Type="http://schemas.openxmlformats.org/officeDocument/2006/relationships/image" Target="../media/image30.png"/><Relationship Id="rId2" Type="http://schemas.openxmlformats.org/officeDocument/2006/relationships/notesSlide" Target="../notesSlides/notesSlide3.xml"/><Relationship Id="rId16" Type="http://schemas.openxmlformats.org/officeDocument/2006/relationships/image" Target="../media/image29.png"/><Relationship Id="rId20" Type="http://schemas.openxmlformats.org/officeDocument/2006/relationships/image" Target="../media/image33.png"/><Relationship Id="rId1" Type="http://schemas.openxmlformats.org/officeDocument/2006/relationships/slideLayout" Target="../slideLayouts/slideLayout1.xml"/><Relationship Id="rId6" Type="http://schemas.openxmlformats.org/officeDocument/2006/relationships/image" Target="../media/image19.png"/><Relationship Id="rId11" Type="http://schemas.openxmlformats.org/officeDocument/2006/relationships/image" Target="../media/image24.png"/><Relationship Id="rId5" Type="http://schemas.openxmlformats.org/officeDocument/2006/relationships/image" Target="../media/image18.png"/><Relationship Id="rId15" Type="http://schemas.openxmlformats.org/officeDocument/2006/relationships/image" Target="../media/image28.png"/><Relationship Id="rId10" Type="http://schemas.openxmlformats.org/officeDocument/2006/relationships/image" Target="../media/image23.png"/><Relationship Id="rId19" Type="http://schemas.openxmlformats.org/officeDocument/2006/relationships/image" Target="../media/image32.png"/><Relationship Id="rId4" Type="http://schemas.openxmlformats.org/officeDocument/2006/relationships/image" Target="../media/image17.png"/><Relationship Id="rId9" Type="http://schemas.openxmlformats.org/officeDocument/2006/relationships/image" Target="../media/image22.png"/><Relationship Id="rId14" Type="http://schemas.openxmlformats.org/officeDocument/2006/relationships/image" Target="../media/image27.png"/></Relationships>
</file>

<file path=ppt/slides/_rels/slide30.xml.rels><?xml version="1.0" encoding="UTF-8" standalone="yes"?>
<Relationships xmlns="http://schemas.openxmlformats.org/package/2006/relationships"><Relationship Id="rId8" Type="http://schemas.openxmlformats.org/officeDocument/2006/relationships/image" Target="../media/image379.png"/><Relationship Id="rId13" Type="http://schemas.openxmlformats.org/officeDocument/2006/relationships/image" Target="../media/image384.png"/><Relationship Id="rId18" Type="http://schemas.openxmlformats.org/officeDocument/2006/relationships/image" Target="../media/image64.png"/><Relationship Id="rId3" Type="http://schemas.openxmlformats.org/officeDocument/2006/relationships/image" Target="../media/image1.png"/><Relationship Id="rId7" Type="http://schemas.openxmlformats.org/officeDocument/2006/relationships/image" Target="../media/image378.png"/><Relationship Id="rId12" Type="http://schemas.openxmlformats.org/officeDocument/2006/relationships/image" Target="../media/image383.png"/><Relationship Id="rId17" Type="http://schemas.openxmlformats.org/officeDocument/2006/relationships/image" Target="../media/image388.png"/><Relationship Id="rId2" Type="http://schemas.openxmlformats.org/officeDocument/2006/relationships/notesSlide" Target="../notesSlides/notesSlide30.xml"/><Relationship Id="rId16" Type="http://schemas.openxmlformats.org/officeDocument/2006/relationships/image" Target="../media/image387.png"/><Relationship Id="rId1" Type="http://schemas.openxmlformats.org/officeDocument/2006/relationships/slideLayout" Target="../slideLayouts/slideLayout1.xml"/><Relationship Id="rId6" Type="http://schemas.openxmlformats.org/officeDocument/2006/relationships/image" Target="../media/image377.png"/><Relationship Id="rId11" Type="http://schemas.openxmlformats.org/officeDocument/2006/relationships/image" Target="../media/image382.png"/><Relationship Id="rId5" Type="http://schemas.openxmlformats.org/officeDocument/2006/relationships/image" Target="../media/image18.png"/><Relationship Id="rId15" Type="http://schemas.openxmlformats.org/officeDocument/2006/relationships/image" Target="../media/image386.png"/><Relationship Id="rId10" Type="http://schemas.openxmlformats.org/officeDocument/2006/relationships/image" Target="../media/image381.png"/><Relationship Id="rId4" Type="http://schemas.openxmlformats.org/officeDocument/2006/relationships/image" Target="../media/image17.png"/><Relationship Id="rId9" Type="http://schemas.openxmlformats.org/officeDocument/2006/relationships/image" Target="../media/image380.png"/><Relationship Id="rId14" Type="http://schemas.openxmlformats.org/officeDocument/2006/relationships/image" Target="../media/image385.png"/></Relationships>
</file>

<file path=ppt/slides/_rels/slide4.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42.png"/><Relationship Id="rId18" Type="http://schemas.openxmlformats.org/officeDocument/2006/relationships/image" Target="../media/image47.png"/><Relationship Id="rId3" Type="http://schemas.openxmlformats.org/officeDocument/2006/relationships/image" Target="../media/image1.png"/><Relationship Id="rId21" Type="http://schemas.openxmlformats.org/officeDocument/2006/relationships/image" Target="../media/image50.png"/><Relationship Id="rId7" Type="http://schemas.openxmlformats.org/officeDocument/2006/relationships/image" Target="../media/image36.png"/><Relationship Id="rId12" Type="http://schemas.openxmlformats.org/officeDocument/2006/relationships/image" Target="../media/image41.png"/><Relationship Id="rId17" Type="http://schemas.openxmlformats.org/officeDocument/2006/relationships/image" Target="../media/image46.png"/><Relationship Id="rId2" Type="http://schemas.openxmlformats.org/officeDocument/2006/relationships/notesSlide" Target="../notesSlides/notesSlide4.xml"/><Relationship Id="rId16" Type="http://schemas.openxmlformats.org/officeDocument/2006/relationships/image" Target="../media/image45.png"/><Relationship Id="rId20" Type="http://schemas.openxmlformats.org/officeDocument/2006/relationships/image" Target="../media/image49.png"/><Relationship Id="rId1" Type="http://schemas.openxmlformats.org/officeDocument/2006/relationships/slideLayout" Target="../slideLayouts/slideLayout1.xml"/><Relationship Id="rId6" Type="http://schemas.openxmlformats.org/officeDocument/2006/relationships/image" Target="../media/image35.png"/><Relationship Id="rId11" Type="http://schemas.openxmlformats.org/officeDocument/2006/relationships/image" Target="../media/image40.png"/><Relationship Id="rId5" Type="http://schemas.openxmlformats.org/officeDocument/2006/relationships/image" Target="../media/image18.png"/><Relationship Id="rId15" Type="http://schemas.openxmlformats.org/officeDocument/2006/relationships/image" Target="../media/image44.png"/><Relationship Id="rId10" Type="http://schemas.openxmlformats.org/officeDocument/2006/relationships/image" Target="../media/image39.png"/><Relationship Id="rId19" Type="http://schemas.openxmlformats.org/officeDocument/2006/relationships/image" Target="../media/image48.png"/><Relationship Id="rId4" Type="http://schemas.openxmlformats.org/officeDocument/2006/relationships/image" Target="../media/image17.png"/><Relationship Id="rId9" Type="http://schemas.openxmlformats.org/officeDocument/2006/relationships/image" Target="../media/image38.png"/><Relationship Id="rId14" Type="http://schemas.openxmlformats.org/officeDocument/2006/relationships/image" Target="../media/image43.png"/><Relationship Id="rId22" Type="http://schemas.openxmlformats.org/officeDocument/2006/relationships/image" Target="../media/image51.png"/></Relationships>
</file>

<file path=ppt/slides/_rels/slide5.xml.rels><?xml version="1.0" encoding="UTF-8" standalone="yes"?>
<Relationships xmlns="http://schemas.openxmlformats.org/package/2006/relationships"><Relationship Id="rId8" Type="http://schemas.openxmlformats.org/officeDocument/2006/relationships/image" Target="../media/image54.png"/><Relationship Id="rId13" Type="http://schemas.openxmlformats.org/officeDocument/2006/relationships/image" Target="../media/image59.png"/><Relationship Id="rId18" Type="http://schemas.openxmlformats.org/officeDocument/2006/relationships/image" Target="../media/image64.png"/><Relationship Id="rId3" Type="http://schemas.openxmlformats.org/officeDocument/2006/relationships/image" Target="../media/image1.png"/><Relationship Id="rId7" Type="http://schemas.openxmlformats.org/officeDocument/2006/relationships/image" Target="../media/image53.png"/><Relationship Id="rId12" Type="http://schemas.openxmlformats.org/officeDocument/2006/relationships/image" Target="../media/image58.png"/><Relationship Id="rId17" Type="http://schemas.openxmlformats.org/officeDocument/2006/relationships/image" Target="../media/image63.png"/><Relationship Id="rId2" Type="http://schemas.openxmlformats.org/officeDocument/2006/relationships/notesSlide" Target="../notesSlides/notesSlide5.xml"/><Relationship Id="rId16" Type="http://schemas.openxmlformats.org/officeDocument/2006/relationships/image" Target="../media/image62.png"/><Relationship Id="rId1" Type="http://schemas.openxmlformats.org/officeDocument/2006/relationships/slideLayout" Target="../slideLayouts/slideLayout1.xml"/><Relationship Id="rId6" Type="http://schemas.openxmlformats.org/officeDocument/2006/relationships/image" Target="../media/image52.png"/><Relationship Id="rId11" Type="http://schemas.openxmlformats.org/officeDocument/2006/relationships/image" Target="../media/image57.png"/><Relationship Id="rId5" Type="http://schemas.openxmlformats.org/officeDocument/2006/relationships/image" Target="../media/image18.png"/><Relationship Id="rId15" Type="http://schemas.openxmlformats.org/officeDocument/2006/relationships/image" Target="../media/image61.png"/><Relationship Id="rId10" Type="http://schemas.openxmlformats.org/officeDocument/2006/relationships/image" Target="../media/image56.png"/><Relationship Id="rId4" Type="http://schemas.openxmlformats.org/officeDocument/2006/relationships/image" Target="../media/image17.png"/><Relationship Id="rId9" Type="http://schemas.openxmlformats.org/officeDocument/2006/relationships/image" Target="../media/image55.png"/><Relationship Id="rId14" Type="http://schemas.openxmlformats.org/officeDocument/2006/relationships/image" Target="../media/image60.png"/></Relationships>
</file>

<file path=ppt/slides/_rels/slide6.xml.rels><?xml version="1.0" encoding="UTF-8" standalone="yes"?>
<Relationships xmlns="http://schemas.openxmlformats.org/package/2006/relationships"><Relationship Id="rId8" Type="http://schemas.openxmlformats.org/officeDocument/2006/relationships/image" Target="../media/image67.png"/><Relationship Id="rId13" Type="http://schemas.openxmlformats.org/officeDocument/2006/relationships/image" Target="../media/image72.png"/><Relationship Id="rId3" Type="http://schemas.openxmlformats.org/officeDocument/2006/relationships/image" Target="../media/image1.png"/><Relationship Id="rId7" Type="http://schemas.openxmlformats.org/officeDocument/2006/relationships/image" Target="../media/image66.png"/><Relationship Id="rId12" Type="http://schemas.openxmlformats.org/officeDocument/2006/relationships/image" Target="../media/image71.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65.png"/><Relationship Id="rId11" Type="http://schemas.openxmlformats.org/officeDocument/2006/relationships/image" Target="../media/image70.png"/><Relationship Id="rId5" Type="http://schemas.openxmlformats.org/officeDocument/2006/relationships/image" Target="../media/image18.png"/><Relationship Id="rId15" Type="http://schemas.openxmlformats.org/officeDocument/2006/relationships/image" Target="../media/image74.jpg"/><Relationship Id="rId10" Type="http://schemas.openxmlformats.org/officeDocument/2006/relationships/image" Target="../media/image69.png"/><Relationship Id="rId4" Type="http://schemas.openxmlformats.org/officeDocument/2006/relationships/image" Target="../media/image17.png"/><Relationship Id="rId9" Type="http://schemas.openxmlformats.org/officeDocument/2006/relationships/image" Target="../media/image68.png"/><Relationship Id="rId14" Type="http://schemas.openxmlformats.org/officeDocument/2006/relationships/image" Target="../media/image73.png"/></Relationships>
</file>

<file path=ppt/slides/_rels/slide7.xml.rels><?xml version="1.0" encoding="UTF-8" standalone="yes"?>
<Relationships xmlns="http://schemas.openxmlformats.org/package/2006/relationships"><Relationship Id="rId8" Type="http://schemas.openxmlformats.org/officeDocument/2006/relationships/image" Target="../media/image77.png"/><Relationship Id="rId13" Type="http://schemas.openxmlformats.org/officeDocument/2006/relationships/image" Target="../media/image82.png"/><Relationship Id="rId18" Type="http://schemas.openxmlformats.org/officeDocument/2006/relationships/image" Target="../media/image87.png"/><Relationship Id="rId3" Type="http://schemas.openxmlformats.org/officeDocument/2006/relationships/image" Target="../media/image1.png"/><Relationship Id="rId7" Type="http://schemas.openxmlformats.org/officeDocument/2006/relationships/image" Target="../media/image76.png"/><Relationship Id="rId12" Type="http://schemas.openxmlformats.org/officeDocument/2006/relationships/image" Target="../media/image81.png"/><Relationship Id="rId17" Type="http://schemas.openxmlformats.org/officeDocument/2006/relationships/image" Target="../media/image86.png"/><Relationship Id="rId2" Type="http://schemas.openxmlformats.org/officeDocument/2006/relationships/notesSlide" Target="../notesSlides/notesSlide7.xml"/><Relationship Id="rId16" Type="http://schemas.openxmlformats.org/officeDocument/2006/relationships/image" Target="../media/image85.png"/><Relationship Id="rId20" Type="http://schemas.openxmlformats.org/officeDocument/2006/relationships/image" Target="../media/image89.png"/><Relationship Id="rId1" Type="http://schemas.openxmlformats.org/officeDocument/2006/relationships/slideLayout" Target="../slideLayouts/slideLayout1.xml"/><Relationship Id="rId6" Type="http://schemas.openxmlformats.org/officeDocument/2006/relationships/image" Target="../media/image75.png"/><Relationship Id="rId11" Type="http://schemas.openxmlformats.org/officeDocument/2006/relationships/image" Target="../media/image80.png"/><Relationship Id="rId5" Type="http://schemas.openxmlformats.org/officeDocument/2006/relationships/image" Target="../media/image18.png"/><Relationship Id="rId15" Type="http://schemas.openxmlformats.org/officeDocument/2006/relationships/image" Target="../media/image84.png"/><Relationship Id="rId10" Type="http://schemas.openxmlformats.org/officeDocument/2006/relationships/image" Target="../media/image79.png"/><Relationship Id="rId19" Type="http://schemas.openxmlformats.org/officeDocument/2006/relationships/image" Target="../media/image88.png"/><Relationship Id="rId4" Type="http://schemas.openxmlformats.org/officeDocument/2006/relationships/image" Target="../media/image17.png"/><Relationship Id="rId9" Type="http://schemas.openxmlformats.org/officeDocument/2006/relationships/image" Target="../media/image78.png"/><Relationship Id="rId14" Type="http://schemas.openxmlformats.org/officeDocument/2006/relationships/image" Target="../media/image83.png"/></Relationships>
</file>

<file path=ppt/slides/_rels/slide8.xml.rels><?xml version="1.0" encoding="UTF-8" standalone="yes"?>
<Relationships xmlns="http://schemas.openxmlformats.org/package/2006/relationships"><Relationship Id="rId8" Type="http://schemas.openxmlformats.org/officeDocument/2006/relationships/image" Target="../media/image92.png"/><Relationship Id="rId3" Type="http://schemas.openxmlformats.org/officeDocument/2006/relationships/image" Target="../media/image1.png"/><Relationship Id="rId7" Type="http://schemas.openxmlformats.org/officeDocument/2006/relationships/image" Target="../media/image91.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90.png"/><Relationship Id="rId11" Type="http://schemas.openxmlformats.org/officeDocument/2006/relationships/image" Target="../media/image95.png"/><Relationship Id="rId5" Type="http://schemas.openxmlformats.org/officeDocument/2006/relationships/image" Target="../media/image18.png"/><Relationship Id="rId10" Type="http://schemas.openxmlformats.org/officeDocument/2006/relationships/image" Target="../media/image94.png"/><Relationship Id="rId4" Type="http://schemas.openxmlformats.org/officeDocument/2006/relationships/image" Target="../media/image17.png"/><Relationship Id="rId9" Type="http://schemas.openxmlformats.org/officeDocument/2006/relationships/image" Target="../media/image93.png"/></Relationships>
</file>

<file path=ppt/slides/_rels/slide9.xml.rels><?xml version="1.0" encoding="UTF-8" standalone="yes"?>
<Relationships xmlns="http://schemas.openxmlformats.org/package/2006/relationships"><Relationship Id="rId8" Type="http://schemas.openxmlformats.org/officeDocument/2006/relationships/image" Target="../media/image98.png"/><Relationship Id="rId13" Type="http://schemas.openxmlformats.org/officeDocument/2006/relationships/image" Target="../media/image103.png"/><Relationship Id="rId18" Type="http://schemas.openxmlformats.org/officeDocument/2006/relationships/image" Target="../media/image108.png"/><Relationship Id="rId3" Type="http://schemas.openxmlformats.org/officeDocument/2006/relationships/image" Target="../media/image1.png"/><Relationship Id="rId7" Type="http://schemas.openxmlformats.org/officeDocument/2006/relationships/image" Target="../media/image97.png"/><Relationship Id="rId12" Type="http://schemas.openxmlformats.org/officeDocument/2006/relationships/image" Target="../media/image102.png"/><Relationship Id="rId17" Type="http://schemas.openxmlformats.org/officeDocument/2006/relationships/image" Target="../media/image107.png"/><Relationship Id="rId2" Type="http://schemas.openxmlformats.org/officeDocument/2006/relationships/notesSlide" Target="../notesSlides/notesSlide9.xml"/><Relationship Id="rId16" Type="http://schemas.openxmlformats.org/officeDocument/2006/relationships/image" Target="../media/image106.png"/><Relationship Id="rId20" Type="http://schemas.openxmlformats.org/officeDocument/2006/relationships/image" Target="../media/image110.png"/><Relationship Id="rId1" Type="http://schemas.openxmlformats.org/officeDocument/2006/relationships/slideLayout" Target="../slideLayouts/slideLayout1.xml"/><Relationship Id="rId6" Type="http://schemas.openxmlformats.org/officeDocument/2006/relationships/image" Target="../media/image96.png"/><Relationship Id="rId11" Type="http://schemas.openxmlformats.org/officeDocument/2006/relationships/image" Target="../media/image101.png"/><Relationship Id="rId5" Type="http://schemas.openxmlformats.org/officeDocument/2006/relationships/image" Target="../media/image18.png"/><Relationship Id="rId15" Type="http://schemas.openxmlformats.org/officeDocument/2006/relationships/image" Target="../media/image105.png"/><Relationship Id="rId10" Type="http://schemas.openxmlformats.org/officeDocument/2006/relationships/image" Target="../media/image100.png"/><Relationship Id="rId19" Type="http://schemas.openxmlformats.org/officeDocument/2006/relationships/image" Target="../media/image109.png"/><Relationship Id="rId4" Type="http://schemas.openxmlformats.org/officeDocument/2006/relationships/image" Target="../media/image17.png"/><Relationship Id="rId9" Type="http://schemas.openxmlformats.org/officeDocument/2006/relationships/image" Target="../media/image99.png"/><Relationship Id="rId14" Type="http://schemas.openxmlformats.org/officeDocument/2006/relationships/image" Target="../media/image104.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0" y="0"/>
            <a:ext cx="12192000" cy="476250"/>
          </a:xfrm>
          <a:prstGeom prst="rect">
            <a:avLst/>
          </a:prstGeom>
        </p:spPr>
      </p:pic>
      <p:pic>
        <p:nvPicPr>
          <p:cNvPr id="4" name="Image 2" descr="preencoded.png"/>
          <p:cNvPicPr>
            <a:picLocks noChangeAspect="1"/>
          </p:cNvPicPr>
          <p:nvPr/>
        </p:nvPicPr>
        <p:blipFill>
          <a:blip r:embed="rId5"/>
          <a:stretch>
            <a:fillRect/>
          </a:stretch>
        </p:blipFill>
        <p:spPr>
          <a:xfrm>
            <a:off x="571500" y="5091708"/>
            <a:ext cx="5762625" cy="862013"/>
          </a:xfrm>
          <a:prstGeom prst="rect">
            <a:avLst/>
          </a:prstGeom>
        </p:spPr>
      </p:pic>
      <p:pic>
        <p:nvPicPr>
          <p:cNvPr id="5" name="Image 3" descr="preencoded.png"/>
          <p:cNvPicPr>
            <a:picLocks noChangeAspect="1"/>
          </p:cNvPicPr>
          <p:nvPr/>
        </p:nvPicPr>
        <p:blipFill>
          <a:blip r:embed="rId6"/>
          <a:stretch>
            <a:fillRect/>
          </a:stretch>
        </p:blipFill>
        <p:spPr>
          <a:xfrm>
            <a:off x="6905625" y="1224260"/>
            <a:ext cx="4714875" cy="4343400"/>
          </a:xfrm>
          <a:prstGeom prst="rect">
            <a:avLst/>
          </a:prstGeom>
        </p:spPr>
      </p:pic>
      <p:pic>
        <p:nvPicPr>
          <p:cNvPr id="6" name="Image 4" descr="preencoded.png"/>
          <p:cNvPicPr>
            <a:picLocks noChangeAspect="1"/>
          </p:cNvPicPr>
          <p:nvPr/>
        </p:nvPicPr>
        <p:blipFill>
          <a:blip r:embed="rId7"/>
          <a:stretch>
            <a:fillRect/>
          </a:stretch>
        </p:blipFill>
        <p:spPr>
          <a:xfrm>
            <a:off x="0" y="6353175"/>
            <a:ext cx="12192000" cy="504825"/>
          </a:xfrm>
          <a:prstGeom prst="rect">
            <a:avLst/>
          </a:prstGeom>
        </p:spPr>
      </p:pic>
      <p:sp>
        <p:nvSpPr>
          <p:cNvPr id="7" name="Text 0"/>
          <p:cNvSpPr/>
          <p:nvPr/>
        </p:nvSpPr>
        <p:spPr>
          <a:xfrm>
            <a:off x="571500" y="0"/>
            <a:ext cx="11049000" cy="476250"/>
          </a:xfrm>
          <a:prstGeom prst="rect">
            <a:avLst/>
          </a:prstGeom>
          <a:noFill/>
          <a:ln/>
        </p:spPr>
        <p:txBody>
          <a:bodyPr vert="horz" wrap="square" lIns="0" tIns="0" rIns="0" bIns="0" rtlCol="0" anchor="ctr"/>
          <a:lstStyle/>
          <a:p>
            <a:pPr marL="0" indent="0">
              <a:lnSpc>
                <a:spcPts val="2250"/>
              </a:lnSpc>
              <a:buNone/>
            </a:pPr>
            <a:r>
              <a:rPr lang="en-US" sz="1500" b="1" kern="0" spc="120" dirty="0">
                <a:solidFill>
                  <a:srgbClr val="FFFFFF"/>
                </a:solidFill>
              </a:rPr>
              <a:t>BRADFORD VTS TEACHING DECK</a:t>
            </a:r>
            <a:endParaRPr lang="en-US" sz="1500" dirty="0"/>
          </a:p>
        </p:txBody>
      </p:sp>
      <p:sp>
        <p:nvSpPr>
          <p:cNvPr id="8" name="Text 1"/>
          <p:cNvSpPr/>
          <p:nvPr/>
        </p:nvSpPr>
        <p:spPr>
          <a:xfrm>
            <a:off x="571500" y="838200"/>
            <a:ext cx="5762625" cy="2262783"/>
          </a:xfrm>
          <a:prstGeom prst="rect">
            <a:avLst/>
          </a:prstGeom>
          <a:noFill/>
          <a:ln/>
        </p:spPr>
        <p:txBody>
          <a:bodyPr vert="horz" wrap="square" lIns="0" tIns="0" rIns="0" bIns="0" rtlCol="0" anchor="ctr"/>
          <a:lstStyle/>
          <a:p>
            <a:pPr marL="0" indent="0">
              <a:lnSpc>
                <a:spcPts val="4455"/>
              </a:lnSpc>
              <a:buNone/>
            </a:pPr>
            <a:r>
              <a:rPr lang="en-US" sz="4050" b="1" dirty="0">
                <a:solidFill>
                  <a:srgbClr val="2D2D2D"/>
                </a:solidFill>
              </a:rPr>
              <a:t>Palpitations — Assessment and Management in Primary Care</a:t>
            </a:r>
            <a:endParaRPr lang="en-US" sz="4050" dirty="0"/>
          </a:p>
        </p:txBody>
      </p:sp>
      <p:sp>
        <p:nvSpPr>
          <p:cNvPr id="9" name="Text 2"/>
          <p:cNvSpPr/>
          <p:nvPr/>
        </p:nvSpPr>
        <p:spPr>
          <a:xfrm>
            <a:off x="571500" y="3253383"/>
            <a:ext cx="5762625" cy="685800"/>
          </a:xfrm>
          <a:prstGeom prst="rect">
            <a:avLst/>
          </a:prstGeom>
          <a:noFill/>
          <a:ln/>
        </p:spPr>
        <p:txBody>
          <a:bodyPr vert="horz" wrap="square" lIns="0" tIns="0" rIns="0" bIns="0" rtlCol="0" anchor="ctr"/>
          <a:lstStyle/>
          <a:p>
            <a:pPr marL="0" indent="0">
              <a:lnSpc>
                <a:spcPts val="2700"/>
              </a:lnSpc>
              <a:buNone/>
            </a:pPr>
            <a:r>
              <a:rPr lang="en-US" sz="1800" kern="0" spc="30" dirty="0">
                <a:solidFill>
                  <a:srgbClr val="F58220"/>
                </a:solidFill>
              </a:rPr>
              <a:t>Clinical Guidance for GP Trainees: AKT &amp; SCA Preparation</a:t>
            </a:r>
            <a:endParaRPr lang="en-US" sz="1800" dirty="0"/>
          </a:p>
        </p:txBody>
      </p:sp>
      <p:sp>
        <p:nvSpPr>
          <p:cNvPr id="10" name="Text 3"/>
          <p:cNvSpPr/>
          <p:nvPr/>
        </p:nvSpPr>
        <p:spPr>
          <a:xfrm>
            <a:off x="571500" y="4243983"/>
            <a:ext cx="5762625"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666666"/>
                </a:solidFill>
              </a:rPr>
              <a:t>Updated: May 2026</a:t>
            </a:r>
            <a:endParaRPr lang="en-US" sz="1125" dirty="0"/>
          </a:p>
        </p:txBody>
      </p:sp>
      <p:sp>
        <p:nvSpPr>
          <p:cNvPr id="11" name="Text 4"/>
          <p:cNvSpPr/>
          <p:nvPr/>
        </p:nvSpPr>
        <p:spPr>
          <a:xfrm>
            <a:off x="571500" y="4515445"/>
            <a:ext cx="11620500"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666666"/>
                </a:solidFill>
              </a:rPr>
              <a:t>References: NICE CKS 2023 | NICE NG196 AF 2021 | DVLA 2026</a:t>
            </a:r>
            <a:endParaRPr lang="en-US" sz="1125" dirty="0"/>
          </a:p>
        </p:txBody>
      </p:sp>
      <p:sp>
        <p:nvSpPr>
          <p:cNvPr id="12" name="Text 5"/>
          <p:cNvSpPr/>
          <p:nvPr/>
        </p:nvSpPr>
        <p:spPr>
          <a:xfrm>
            <a:off x="762000" y="5244108"/>
            <a:ext cx="5381625" cy="557213"/>
          </a:xfrm>
          <a:prstGeom prst="rect">
            <a:avLst/>
          </a:prstGeom>
          <a:noFill/>
          <a:ln/>
        </p:spPr>
        <p:txBody>
          <a:bodyPr vert="horz" wrap="square" lIns="0" tIns="0" rIns="0" bIns="0" rtlCol="0" anchor="ctr"/>
          <a:lstStyle/>
          <a:p>
            <a:pPr marL="0" indent="0">
              <a:lnSpc>
                <a:spcPts val="1463"/>
              </a:lnSpc>
              <a:buNone/>
            </a:pPr>
            <a:r>
              <a:rPr lang="en-US" sz="975" i="1" dirty="0">
                <a:solidFill>
                  <a:srgbClr val="555555"/>
                </a:solidFill>
              </a:rPr>
              <a:t>Medical Disclaimer: This presentation is for educational use only for GP trainees. Clinical decisions must be based on current national guidelines, individual patient assessment, and clinical judgment at the time of consultation.</a:t>
            </a:r>
            <a:endParaRPr lang="en-US" sz="975" dirty="0"/>
          </a:p>
        </p:txBody>
      </p:sp>
      <p:sp>
        <p:nvSpPr>
          <p:cNvPr id="13" name="Text 6"/>
          <p:cNvSpPr/>
          <p:nvPr/>
        </p:nvSpPr>
        <p:spPr>
          <a:xfrm>
            <a:off x="571500" y="6477000"/>
            <a:ext cx="43205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F58220"/>
                </a:solidFill>
              </a:rPr>
              <a:t>www.bradfordvts.co.uk</a:t>
            </a:r>
            <a:endParaRPr lang="en-US" sz="1350" dirty="0"/>
          </a:p>
        </p:txBody>
      </p:sp>
      <p:sp>
        <p:nvSpPr>
          <p:cNvPr id="14" name="Text 7"/>
          <p:cNvSpPr/>
          <p:nvPr/>
        </p:nvSpPr>
        <p:spPr>
          <a:xfrm>
            <a:off x="10130433" y="6505575"/>
            <a:ext cx="2061567" cy="200025"/>
          </a:xfrm>
          <a:prstGeom prst="rect">
            <a:avLst/>
          </a:prstGeom>
          <a:noFill/>
          <a:ln/>
        </p:spPr>
        <p:txBody>
          <a:bodyPr vert="horz" wrap="square" lIns="0" tIns="0" rIns="0" bIns="0" rtlCol="0" anchor="ctr"/>
          <a:lstStyle/>
          <a:p>
            <a:pPr marL="0" indent="0">
              <a:lnSpc>
                <a:spcPts val="1575"/>
              </a:lnSpc>
              <a:buNone/>
            </a:pPr>
            <a:r>
              <a:rPr lang="en-US" sz="1050" dirty="0">
                <a:solidFill>
                  <a:srgbClr val="999999"/>
                </a:solidFill>
              </a:rPr>
              <a:t>Current as of 2026-05-07</a:t>
            </a:r>
            <a:endParaRPr lang="en-US" sz="10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33375" y="142875"/>
            <a:ext cx="2368600" cy="247650"/>
          </a:xfrm>
          <a:prstGeom prst="rect">
            <a:avLst/>
          </a:prstGeom>
        </p:spPr>
      </p:pic>
      <p:pic>
        <p:nvPicPr>
          <p:cNvPr id="5" name="Image 3" descr="preencoded.png"/>
          <p:cNvPicPr>
            <a:picLocks noChangeAspect="1"/>
          </p:cNvPicPr>
          <p:nvPr/>
        </p:nvPicPr>
        <p:blipFill>
          <a:blip r:embed="rId5"/>
          <a:stretch>
            <a:fillRect/>
          </a:stretch>
        </p:blipFill>
        <p:spPr>
          <a:xfrm>
            <a:off x="333375" y="447675"/>
            <a:ext cx="11525250" cy="342900"/>
          </a:xfrm>
          <a:prstGeom prst="rect">
            <a:avLst/>
          </a:prstGeom>
        </p:spPr>
      </p:pic>
      <p:pic>
        <p:nvPicPr>
          <p:cNvPr id="6" name="Image 4" descr="preencoded.png"/>
          <p:cNvPicPr>
            <a:picLocks noChangeAspect="1"/>
          </p:cNvPicPr>
          <p:nvPr/>
        </p:nvPicPr>
        <p:blipFill>
          <a:blip r:embed="rId6"/>
          <a:stretch>
            <a:fillRect/>
          </a:stretch>
        </p:blipFill>
        <p:spPr>
          <a:xfrm>
            <a:off x="333375" y="1076325"/>
            <a:ext cx="3714750" cy="3048000"/>
          </a:xfrm>
          <a:prstGeom prst="rect">
            <a:avLst/>
          </a:prstGeom>
        </p:spPr>
      </p:pic>
      <p:pic>
        <p:nvPicPr>
          <p:cNvPr id="7" name="Image 5" descr="preencoded.png"/>
          <p:cNvPicPr>
            <a:picLocks noChangeAspect="1"/>
          </p:cNvPicPr>
          <p:nvPr/>
        </p:nvPicPr>
        <p:blipFill>
          <a:blip r:embed="rId7"/>
          <a:stretch>
            <a:fillRect/>
          </a:stretch>
        </p:blipFill>
        <p:spPr>
          <a:xfrm>
            <a:off x="1905000" y="1314450"/>
            <a:ext cx="571500" cy="571500"/>
          </a:xfrm>
          <a:prstGeom prst="rect">
            <a:avLst/>
          </a:prstGeom>
        </p:spPr>
      </p:pic>
      <p:pic>
        <p:nvPicPr>
          <p:cNvPr id="8" name="Image 6" descr="preencoded.png"/>
          <p:cNvPicPr>
            <a:picLocks noChangeAspect="1"/>
          </p:cNvPicPr>
          <p:nvPr/>
        </p:nvPicPr>
        <p:blipFill>
          <a:blip r:embed="rId8"/>
          <a:stretch>
            <a:fillRect/>
          </a:stretch>
        </p:blipFill>
        <p:spPr>
          <a:xfrm>
            <a:off x="2095500" y="1524000"/>
            <a:ext cx="190500" cy="152400"/>
          </a:xfrm>
          <a:prstGeom prst="rect">
            <a:avLst/>
          </a:prstGeom>
        </p:spPr>
      </p:pic>
      <p:pic>
        <p:nvPicPr>
          <p:cNvPr id="9" name="Image 7" descr="preencoded.png"/>
          <p:cNvPicPr>
            <a:picLocks noChangeAspect="1"/>
          </p:cNvPicPr>
          <p:nvPr/>
        </p:nvPicPr>
        <p:blipFill>
          <a:blip r:embed="rId9"/>
          <a:stretch>
            <a:fillRect/>
          </a:stretch>
        </p:blipFill>
        <p:spPr>
          <a:xfrm>
            <a:off x="814388" y="2767013"/>
            <a:ext cx="2752725" cy="990600"/>
          </a:xfrm>
          <a:prstGeom prst="rect">
            <a:avLst/>
          </a:prstGeom>
        </p:spPr>
      </p:pic>
      <p:pic>
        <p:nvPicPr>
          <p:cNvPr id="10" name="Image 8" descr="preencoded.png"/>
          <p:cNvPicPr>
            <a:picLocks noChangeAspect="1"/>
          </p:cNvPicPr>
          <p:nvPr/>
        </p:nvPicPr>
        <p:blipFill>
          <a:blip r:embed="rId10"/>
          <a:stretch>
            <a:fillRect/>
          </a:stretch>
        </p:blipFill>
        <p:spPr>
          <a:xfrm>
            <a:off x="4238625" y="1076325"/>
            <a:ext cx="3714750" cy="3048000"/>
          </a:xfrm>
          <a:prstGeom prst="rect">
            <a:avLst/>
          </a:prstGeom>
        </p:spPr>
      </p:pic>
      <p:pic>
        <p:nvPicPr>
          <p:cNvPr id="11" name="Image 9" descr="preencoded.png"/>
          <p:cNvPicPr>
            <a:picLocks noChangeAspect="1"/>
          </p:cNvPicPr>
          <p:nvPr/>
        </p:nvPicPr>
        <p:blipFill>
          <a:blip r:embed="rId11"/>
          <a:stretch>
            <a:fillRect/>
          </a:stretch>
        </p:blipFill>
        <p:spPr>
          <a:xfrm>
            <a:off x="5810250" y="1314450"/>
            <a:ext cx="571500" cy="571500"/>
          </a:xfrm>
          <a:prstGeom prst="rect">
            <a:avLst/>
          </a:prstGeom>
        </p:spPr>
      </p:pic>
      <p:pic>
        <p:nvPicPr>
          <p:cNvPr id="12" name="Image 10" descr="preencoded.png"/>
          <p:cNvPicPr>
            <a:picLocks noChangeAspect="1"/>
          </p:cNvPicPr>
          <p:nvPr/>
        </p:nvPicPr>
        <p:blipFill>
          <a:blip r:embed="rId12"/>
          <a:stretch>
            <a:fillRect/>
          </a:stretch>
        </p:blipFill>
        <p:spPr>
          <a:xfrm>
            <a:off x="6000750" y="1524000"/>
            <a:ext cx="190500" cy="152400"/>
          </a:xfrm>
          <a:prstGeom prst="rect">
            <a:avLst/>
          </a:prstGeom>
        </p:spPr>
      </p:pic>
      <p:pic>
        <p:nvPicPr>
          <p:cNvPr id="13" name="Image 11" descr="preencoded.png"/>
          <p:cNvPicPr>
            <a:picLocks noChangeAspect="1"/>
          </p:cNvPicPr>
          <p:nvPr/>
        </p:nvPicPr>
        <p:blipFill>
          <a:blip r:embed="rId13"/>
          <a:stretch>
            <a:fillRect/>
          </a:stretch>
        </p:blipFill>
        <p:spPr>
          <a:xfrm>
            <a:off x="4719638" y="2767013"/>
            <a:ext cx="2752725" cy="990600"/>
          </a:xfrm>
          <a:prstGeom prst="rect">
            <a:avLst/>
          </a:prstGeom>
        </p:spPr>
      </p:pic>
      <p:pic>
        <p:nvPicPr>
          <p:cNvPr id="14" name="Image 12" descr="preencoded.png"/>
          <p:cNvPicPr>
            <a:picLocks noChangeAspect="1"/>
          </p:cNvPicPr>
          <p:nvPr/>
        </p:nvPicPr>
        <p:blipFill>
          <a:blip r:embed="rId10"/>
          <a:stretch>
            <a:fillRect/>
          </a:stretch>
        </p:blipFill>
        <p:spPr>
          <a:xfrm>
            <a:off x="8143875" y="1076325"/>
            <a:ext cx="3714750" cy="3048000"/>
          </a:xfrm>
          <a:prstGeom prst="rect">
            <a:avLst/>
          </a:prstGeom>
        </p:spPr>
      </p:pic>
      <p:pic>
        <p:nvPicPr>
          <p:cNvPr id="15" name="Image 13" descr="preencoded.png"/>
          <p:cNvPicPr>
            <a:picLocks noChangeAspect="1"/>
          </p:cNvPicPr>
          <p:nvPr/>
        </p:nvPicPr>
        <p:blipFill>
          <a:blip r:embed="rId14"/>
          <a:stretch>
            <a:fillRect/>
          </a:stretch>
        </p:blipFill>
        <p:spPr>
          <a:xfrm>
            <a:off x="9715500" y="1314450"/>
            <a:ext cx="571500" cy="571500"/>
          </a:xfrm>
          <a:prstGeom prst="rect">
            <a:avLst/>
          </a:prstGeom>
        </p:spPr>
      </p:pic>
      <p:pic>
        <p:nvPicPr>
          <p:cNvPr id="16" name="Image 14" descr="preencoded.png"/>
          <p:cNvPicPr>
            <a:picLocks noChangeAspect="1"/>
          </p:cNvPicPr>
          <p:nvPr/>
        </p:nvPicPr>
        <p:blipFill>
          <a:blip r:embed="rId15"/>
          <a:stretch>
            <a:fillRect/>
          </a:stretch>
        </p:blipFill>
        <p:spPr>
          <a:xfrm>
            <a:off x="9906000" y="1524000"/>
            <a:ext cx="190500" cy="152400"/>
          </a:xfrm>
          <a:prstGeom prst="rect">
            <a:avLst/>
          </a:prstGeom>
        </p:spPr>
      </p:pic>
      <p:pic>
        <p:nvPicPr>
          <p:cNvPr id="17" name="Image 15" descr="preencoded.png"/>
          <p:cNvPicPr>
            <a:picLocks noChangeAspect="1"/>
          </p:cNvPicPr>
          <p:nvPr/>
        </p:nvPicPr>
        <p:blipFill>
          <a:blip r:embed="rId13"/>
          <a:stretch>
            <a:fillRect/>
          </a:stretch>
        </p:blipFill>
        <p:spPr>
          <a:xfrm>
            <a:off x="8624888" y="2767013"/>
            <a:ext cx="2752725" cy="990600"/>
          </a:xfrm>
          <a:prstGeom prst="rect">
            <a:avLst/>
          </a:prstGeom>
        </p:spPr>
      </p:pic>
      <p:pic>
        <p:nvPicPr>
          <p:cNvPr id="18" name="Image 16" descr="preencoded.png"/>
          <p:cNvPicPr>
            <a:picLocks noChangeAspect="1"/>
          </p:cNvPicPr>
          <p:nvPr/>
        </p:nvPicPr>
        <p:blipFill>
          <a:blip r:embed="rId16"/>
          <a:stretch>
            <a:fillRect/>
          </a:stretch>
        </p:blipFill>
        <p:spPr>
          <a:xfrm>
            <a:off x="333375" y="4362450"/>
            <a:ext cx="11525250" cy="866775"/>
          </a:xfrm>
          <a:prstGeom prst="rect">
            <a:avLst/>
          </a:prstGeom>
        </p:spPr>
      </p:pic>
      <p:pic>
        <p:nvPicPr>
          <p:cNvPr id="19" name="Image 17" descr="preencoded.png"/>
          <p:cNvPicPr>
            <a:picLocks noChangeAspect="1"/>
          </p:cNvPicPr>
          <p:nvPr/>
        </p:nvPicPr>
        <p:blipFill>
          <a:blip r:embed="rId17"/>
          <a:stretch>
            <a:fillRect/>
          </a:stretch>
        </p:blipFill>
        <p:spPr>
          <a:xfrm>
            <a:off x="619125" y="4638675"/>
            <a:ext cx="1454646" cy="314325"/>
          </a:xfrm>
          <a:prstGeom prst="rect">
            <a:avLst/>
          </a:prstGeom>
        </p:spPr>
      </p:pic>
      <p:pic>
        <p:nvPicPr>
          <p:cNvPr id="20" name="Image 18" descr="preencoded.png"/>
          <p:cNvPicPr>
            <a:picLocks noChangeAspect="1"/>
          </p:cNvPicPr>
          <p:nvPr/>
        </p:nvPicPr>
        <p:blipFill>
          <a:blip r:embed="rId18"/>
          <a:stretch>
            <a:fillRect/>
          </a:stretch>
        </p:blipFill>
        <p:spPr>
          <a:xfrm>
            <a:off x="333375" y="5467350"/>
            <a:ext cx="11525250" cy="500063"/>
          </a:xfrm>
          <a:prstGeom prst="rect">
            <a:avLst/>
          </a:prstGeom>
        </p:spPr>
      </p:pic>
      <p:pic>
        <p:nvPicPr>
          <p:cNvPr id="21" name="Image 19" descr="preencoded.png"/>
          <p:cNvPicPr>
            <a:picLocks noChangeAspect="1"/>
          </p:cNvPicPr>
          <p:nvPr/>
        </p:nvPicPr>
        <p:blipFill>
          <a:blip r:embed="rId19"/>
          <a:stretch>
            <a:fillRect/>
          </a:stretch>
        </p:blipFill>
        <p:spPr>
          <a:xfrm>
            <a:off x="571500" y="5640884"/>
            <a:ext cx="178594" cy="148828"/>
          </a:xfrm>
          <a:prstGeom prst="rect">
            <a:avLst/>
          </a:prstGeom>
        </p:spPr>
      </p:pic>
      <p:pic>
        <p:nvPicPr>
          <p:cNvPr id="22" name="Image 20" descr="preencoded.png"/>
          <p:cNvPicPr>
            <a:picLocks noChangeAspect="1"/>
          </p:cNvPicPr>
          <p:nvPr/>
        </p:nvPicPr>
        <p:blipFill>
          <a:blip r:embed="rId20"/>
          <a:stretch>
            <a:fillRect/>
          </a:stretch>
        </p:blipFill>
        <p:spPr>
          <a:xfrm>
            <a:off x="0" y="6343650"/>
            <a:ext cx="12192000" cy="514350"/>
          </a:xfrm>
          <a:prstGeom prst="rect">
            <a:avLst/>
          </a:prstGeom>
        </p:spPr>
      </p:pic>
      <p:sp>
        <p:nvSpPr>
          <p:cNvPr id="23" name="Text 0"/>
          <p:cNvSpPr/>
          <p:nvPr/>
        </p:nvSpPr>
        <p:spPr>
          <a:xfrm>
            <a:off x="447675" y="142875"/>
            <a:ext cx="3221980" cy="2476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FFFFFF"/>
                </a:solidFill>
              </a:rPr>
              <a:t>BRADFORD VTS TEACHING DECK</a:t>
            </a:r>
            <a:endParaRPr lang="en-US" sz="900" dirty="0"/>
          </a:p>
        </p:txBody>
      </p:sp>
      <p:sp>
        <p:nvSpPr>
          <p:cNvPr id="24" name="Text 1"/>
          <p:cNvSpPr/>
          <p:nvPr/>
        </p:nvSpPr>
        <p:spPr>
          <a:xfrm>
            <a:off x="333375" y="447675"/>
            <a:ext cx="10401300" cy="297061"/>
          </a:xfrm>
          <a:prstGeom prst="rect">
            <a:avLst/>
          </a:prstGeom>
          <a:noFill/>
          <a:ln/>
        </p:spPr>
        <p:txBody>
          <a:bodyPr vert="horz" wrap="square" lIns="0" tIns="0" rIns="0" bIns="0" rtlCol="0" anchor="ctr"/>
          <a:lstStyle/>
          <a:p>
            <a:pPr marL="0" indent="0">
              <a:lnSpc>
                <a:spcPts val="2340"/>
              </a:lnSpc>
              <a:buNone/>
            </a:pPr>
            <a:r>
              <a:rPr lang="en-US" sz="1950" b="1" dirty="0">
                <a:solidFill>
                  <a:srgbClr val="2D2D2D"/>
                </a:solidFill>
              </a:rPr>
              <a:t>Ambulatory ECG Monitoring Selection</a:t>
            </a:r>
            <a:endParaRPr lang="en-US" sz="1950" dirty="0"/>
          </a:p>
        </p:txBody>
      </p:sp>
      <p:sp>
        <p:nvSpPr>
          <p:cNvPr id="25" name="Text 2"/>
          <p:cNvSpPr/>
          <p:nvPr/>
        </p:nvSpPr>
        <p:spPr>
          <a:xfrm>
            <a:off x="4946898" y="523875"/>
            <a:ext cx="6400800" cy="228600"/>
          </a:xfrm>
          <a:prstGeom prst="rect">
            <a:avLst/>
          </a:prstGeom>
          <a:noFill/>
          <a:ln/>
        </p:spPr>
        <p:txBody>
          <a:bodyPr vert="horz" wrap="square" lIns="0" tIns="0" rIns="0" bIns="0" rtlCol="0" anchor="ctr"/>
          <a:lstStyle/>
          <a:p>
            <a:pPr marL="0" indent="0">
              <a:lnSpc>
                <a:spcPts val="1800"/>
              </a:lnSpc>
              <a:buNone/>
            </a:pPr>
            <a:r>
              <a:rPr lang="en-US" sz="1200" i="1" dirty="0">
                <a:solidFill>
                  <a:srgbClr val="F58220"/>
                </a:solidFill>
              </a:rPr>
              <a:t>Matching Frequency to Investigation</a:t>
            </a:r>
            <a:endParaRPr lang="en-US" sz="1200" dirty="0"/>
          </a:p>
        </p:txBody>
      </p:sp>
      <p:sp>
        <p:nvSpPr>
          <p:cNvPr id="26" name="Text 3"/>
          <p:cNvSpPr/>
          <p:nvPr/>
        </p:nvSpPr>
        <p:spPr>
          <a:xfrm>
            <a:off x="1449586" y="2028825"/>
            <a:ext cx="1482179" cy="285750"/>
          </a:xfrm>
          <a:prstGeom prst="rect">
            <a:avLst/>
          </a:prstGeom>
          <a:noFill/>
          <a:ln/>
        </p:spPr>
        <p:txBody>
          <a:bodyPr vert="horz" wrap="square" lIns="0" tIns="0" rIns="0" bIns="0" rtlCol="0" anchor="ctr"/>
          <a:lstStyle/>
          <a:p>
            <a:pPr marL="0" indent="0" algn="ctr">
              <a:lnSpc>
                <a:spcPts val="2250"/>
              </a:lnSpc>
              <a:buNone/>
            </a:pPr>
            <a:r>
              <a:rPr lang="en-US" sz="1500" b="1" dirty="0">
                <a:solidFill>
                  <a:srgbClr val="F58220"/>
                </a:solidFill>
              </a:rPr>
              <a:t>Daily Symptoms</a:t>
            </a:r>
            <a:endParaRPr lang="en-US" sz="1500" dirty="0"/>
          </a:p>
        </p:txBody>
      </p:sp>
      <p:sp>
        <p:nvSpPr>
          <p:cNvPr id="27" name="Text 4"/>
          <p:cNvSpPr/>
          <p:nvPr/>
        </p:nvSpPr>
        <p:spPr>
          <a:xfrm>
            <a:off x="1542008" y="2409825"/>
            <a:ext cx="1297484" cy="214313"/>
          </a:xfrm>
          <a:prstGeom prst="rect">
            <a:avLst/>
          </a:prstGeom>
          <a:noFill/>
          <a:ln/>
        </p:spPr>
        <p:txBody>
          <a:bodyPr vert="horz" wrap="square" lIns="0" tIns="0" rIns="0" bIns="0" rtlCol="0" anchor="ctr"/>
          <a:lstStyle/>
          <a:p>
            <a:pPr marL="0" indent="0" algn="ctr">
              <a:lnSpc>
                <a:spcPts val="1688"/>
              </a:lnSpc>
              <a:buNone/>
            </a:pPr>
            <a:r>
              <a:rPr lang="en-US" sz="1125" b="1" kern="0" spc="30" dirty="0">
                <a:solidFill>
                  <a:srgbClr val="666666"/>
                </a:solidFill>
              </a:rPr>
              <a:t>EVERY 24 HOURS</a:t>
            </a:r>
            <a:endParaRPr lang="en-US" sz="1125" dirty="0"/>
          </a:p>
        </p:txBody>
      </p:sp>
      <p:sp>
        <p:nvSpPr>
          <p:cNvPr id="28" name="Text 5"/>
          <p:cNvSpPr/>
          <p:nvPr/>
        </p:nvSpPr>
        <p:spPr>
          <a:xfrm>
            <a:off x="957263" y="2909888"/>
            <a:ext cx="2466975" cy="257175"/>
          </a:xfrm>
          <a:prstGeom prst="rect">
            <a:avLst/>
          </a:prstGeom>
          <a:noFill/>
          <a:ln/>
        </p:spPr>
        <p:txBody>
          <a:bodyPr vert="horz" wrap="square" lIns="0" tIns="0" rIns="0" bIns="0" rtlCol="0" anchor="ctr"/>
          <a:lstStyle/>
          <a:p>
            <a:pPr marL="0" indent="0" algn="ctr">
              <a:lnSpc>
                <a:spcPts val="2025"/>
              </a:lnSpc>
              <a:buNone/>
            </a:pPr>
            <a:r>
              <a:rPr lang="en-US" sz="1350" b="1" dirty="0">
                <a:solidFill>
                  <a:srgbClr val="2D2D2D"/>
                </a:solidFill>
              </a:rPr>
              <a:t>24-hour Holter</a:t>
            </a:r>
            <a:endParaRPr lang="en-US" sz="1350" dirty="0"/>
          </a:p>
        </p:txBody>
      </p:sp>
      <p:sp>
        <p:nvSpPr>
          <p:cNvPr id="29" name="Text 6"/>
          <p:cNvSpPr/>
          <p:nvPr/>
        </p:nvSpPr>
        <p:spPr>
          <a:xfrm>
            <a:off x="957263" y="3214688"/>
            <a:ext cx="2466975" cy="400050"/>
          </a:xfrm>
          <a:prstGeom prst="rect">
            <a:avLst/>
          </a:prstGeom>
          <a:noFill/>
          <a:ln/>
        </p:spPr>
        <p:txBody>
          <a:bodyPr vert="horz" wrap="square" lIns="0" tIns="0" rIns="0" bIns="0" rtlCol="0" anchor="ctr"/>
          <a:lstStyle/>
          <a:p>
            <a:pPr marL="0" indent="0" algn="ctr">
              <a:lnSpc>
                <a:spcPts val="1575"/>
              </a:lnSpc>
              <a:buNone/>
            </a:pPr>
            <a:r>
              <a:rPr lang="en-US" sz="1050" dirty="0">
                <a:solidFill>
                  <a:srgbClr val="555555"/>
                </a:solidFill>
              </a:rPr>
              <a:t>Standard first-line for frequent daily episodes.</a:t>
            </a:r>
            <a:endParaRPr lang="en-US" sz="1050" dirty="0"/>
          </a:p>
        </p:txBody>
      </p:sp>
      <p:sp>
        <p:nvSpPr>
          <p:cNvPr id="30" name="Text 7"/>
          <p:cNvSpPr/>
          <p:nvPr/>
        </p:nvSpPr>
        <p:spPr>
          <a:xfrm>
            <a:off x="5256014" y="2028825"/>
            <a:ext cx="1679972" cy="285750"/>
          </a:xfrm>
          <a:prstGeom prst="rect">
            <a:avLst/>
          </a:prstGeom>
          <a:noFill/>
          <a:ln/>
        </p:spPr>
        <p:txBody>
          <a:bodyPr vert="horz" wrap="square" lIns="0" tIns="0" rIns="0" bIns="0" rtlCol="0" anchor="ctr"/>
          <a:lstStyle/>
          <a:p>
            <a:pPr marL="0" indent="0" algn="ctr">
              <a:lnSpc>
                <a:spcPts val="2250"/>
              </a:lnSpc>
              <a:buNone/>
            </a:pPr>
            <a:r>
              <a:rPr lang="en-US" sz="1500" b="1" dirty="0">
                <a:solidFill>
                  <a:srgbClr val="F58220"/>
                </a:solidFill>
              </a:rPr>
              <a:t>Weekly Symptoms</a:t>
            </a:r>
            <a:endParaRPr lang="en-US" sz="1500" dirty="0"/>
          </a:p>
        </p:txBody>
      </p:sp>
      <p:sp>
        <p:nvSpPr>
          <p:cNvPr id="31" name="Text 8"/>
          <p:cNvSpPr/>
          <p:nvPr/>
        </p:nvSpPr>
        <p:spPr>
          <a:xfrm>
            <a:off x="5294858" y="2409825"/>
            <a:ext cx="1602284" cy="214313"/>
          </a:xfrm>
          <a:prstGeom prst="rect">
            <a:avLst/>
          </a:prstGeom>
          <a:noFill/>
          <a:ln/>
        </p:spPr>
        <p:txBody>
          <a:bodyPr vert="horz" wrap="square" lIns="0" tIns="0" rIns="0" bIns="0" rtlCol="0" anchor="ctr"/>
          <a:lstStyle/>
          <a:p>
            <a:pPr marL="0" indent="0" algn="ctr">
              <a:lnSpc>
                <a:spcPts val="1688"/>
              </a:lnSpc>
              <a:buNone/>
            </a:pPr>
            <a:r>
              <a:rPr lang="en-US" sz="1125" b="1" kern="0" spc="30" dirty="0">
                <a:solidFill>
                  <a:srgbClr val="666666"/>
                </a:solidFill>
              </a:rPr>
              <a:t>2–3 TIMES PER WEEK</a:t>
            </a:r>
            <a:endParaRPr lang="en-US" sz="1125" dirty="0"/>
          </a:p>
        </p:txBody>
      </p:sp>
      <p:sp>
        <p:nvSpPr>
          <p:cNvPr id="32" name="Text 9"/>
          <p:cNvSpPr/>
          <p:nvPr/>
        </p:nvSpPr>
        <p:spPr>
          <a:xfrm>
            <a:off x="4862513" y="2909888"/>
            <a:ext cx="2466975" cy="257175"/>
          </a:xfrm>
          <a:prstGeom prst="rect">
            <a:avLst/>
          </a:prstGeom>
          <a:noFill/>
          <a:ln/>
        </p:spPr>
        <p:txBody>
          <a:bodyPr vert="horz" wrap="square" lIns="0" tIns="0" rIns="0" bIns="0" rtlCol="0" anchor="ctr"/>
          <a:lstStyle/>
          <a:p>
            <a:pPr marL="0" indent="0" algn="ctr">
              <a:lnSpc>
                <a:spcPts val="2025"/>
              </a:lnSpc>
              <a:buNone/>
            </a:pPr>
            <a:r>
              <a:rPr lang="en-US" sz="1350" b="1" dirty="0">
                <a:solidFill>
                  <a:srgbClr val="2D2D2D"/>
                </a:solidFill>
              </a:rPr>
              <a:t>7-day Ambulatory ECG</a:t>
            </a:r>
            <a:endParaRPr lang="en-US" sz="1350" dirty="0"/>
          </a:p>
        </p:txBody>
      </p:sp>
      <p:sp>
        <p:nvSpPr>
          <p:cNvPr id="33" name="Text 10"/>
          <p:cNvSpPr/>
          <p:nvPr/>
        </p:nvSpPr>
        <p:spPr>
          <a:xfrm>
            <a:off x="4862513" y="3214688"/>
            <a:ext cx="2466975" cy="400050"/>
          </a:xfrm>
          <a:prstGeom prst="rect">
            <a:avLst/>
          </a:prstGeom>
          <a:noFill/>
          <a:ln/>
        </p:spPr>
        <p:txBody>
          <a:bodyPr vert="horz" wrap="square" lIns="0" tIns="0" rIns="0" bIns="0" rtlCol="0" anchor="ctr"/>
          <a:lstStyle/>
          <a:p>
            <a:pPr marL="0" indent="0" algn="ctr">
              <a:lnSpc>
                <a:spcPts val="1575"/>
              </a:lnSpc>
              <a:buNone/>
            </a:pPr>
            <a:r>
              <a:rPr lang="en-US" sz="1050" dirty="0">
                <a:solidFill>
                  <a:srgbClr val="555555"/>
                </a:solidFill>
              </a:rPr>
              <a:t>Use 48–72h Holter or 7-day patch monitors.</a:t>
            </a:r>
            <a:endParaRPr lang="en-US" sz="1050" dirty="0"/>
          </a:p>
        </p:txBody>
      </p:sp>
      <p:sp>
        <p:nvSpPr>
          <p:cNvPr id="34" name="Text 11"/>
          <p:cNvSpPr/>
          <p:nvPr/>
        </p:nvSpPr>
        <p:spPr>
          <a:xfrm>
            <a:off x="9276011" y="2028825"/>
            <a:ext cx="1450479" cy="285750"/>
          </a:xfrm>
          <a:prstGeom prst="rect">
            <a:avLst/>
          </a:prstGeom>
          <a:noFill/>
          <a:ln/>
        </p:spPr>
        <p:txBody>
          <a:bodyPr vert="horz" wrap="square" lIns="0" tIns="0" rIns="0" bIns="0" rtlCol="0" anchor="ctr"/>
          <a:lstStyle/>
          <a:p>
            <a:pPr marL="0" indent="0" algn="ctr">
              <a:lnSpc>
                <a:spcPts val="2250"/>
              </a:lnSpc>
              <a:buNone/>
            </a:pPr>
            <a:r>
              <a:rPr lang="en-US" sz="1500" b="1" dirty="0">
                <a:solidFill>
                  <a:srgbClr val="F58220"/>
                </a:solidFill>
              </a:rPr>
              <a:t>Rare Symptoms</a:t>
            </a:r>
            <a:endParaRPr lang="en-US" sz="1500" dirty="0"/>
          </a:p>
        </p:txBody>
      </p:sp>
      <p:sp>
        <p:nvSpPr>
          <p:cNvPr id="35" name="Text 12"/>
          <p:cNvSpPr/>
          <p:nvPr/>
        </p:nvSpPr>
        <p:spPr>
          <a:xfrm>
            <a:off x="8994577" y="2409825"/>
            <a:ext cx="2013198" cy="214313"/>
          </a:xfrm>
          <a:prstGeom prst="rect">
            <a:avLst/>
          </a:prstGeom>
          <a:noFill/>
          <a:ln/>
        </p:spPr>
        <p:txBody>
          <a:bodyPr vert="horz" wrap="square" lIns="0" tIns="0" rIns="0" bIns="0" rtlCol="0" anchor="ctr"/>
          <a:lstStyle/>
          <a:p>
            <a:pPr marL="0" indent="0" algn="ctr">
              <a:lnSpc>
                <a:spcPts val="1688"/>
              </a:lnSpc>
              <a:buNone/>
            </a:pPr>
            <a:r>
              <a:rPr lang="en-US" sz="1125" b="1" kern="0" spc="30" dirty="0">
                <a:solidFill>
                  <a:srgbClr val="666666"/>
                </a:solidFill>
              </a:rPr>
              <a:t>MONTHLY OR INFREQUENT</a:t>
            </a:r>
            <a:endParaRPr lang="en-US" sz="1125" dirty="0"/>
          </a:p>
        </p:txBody>
      </p:sp>
      <p:sp>
        <p:nvSpPr>
          <p:cNvPr id="36" name="Text 13"/>
          <p:cNvSpPr/>
          <p:nvPr/>
        </p:nvSpPr>
        <p:spPr>
          <a:xfrm>
            <a:off x="8767763" y="2909888"/>
            <a:ext cx="2466975" cy="257175"/>
          </a:xfrm>
          <a:prstGeom prst="rect">
            <a:avLst/>
          </a:prstGeom>
          <a:noFill/>
          <a:ln/>
        </p:spPr>
        <p:txBody>
          <a:bodyPr vert="horz" wrap="square" lIns="0" tIns="0" rIns="0" bIns="0" rtlCol="0" anchor="ctr"/>
          <a:lstStyle/>
          <a:p>
            <a:pPr marL="0" indent="0" algn="ctr">
              <a:lnSpc>
                <a:spcPts val="2025"/>
              </a:lnSpc>
              <a:buNone/>
            </a:pPr>
            <a:r>
              <a:rPr lang="en-US" sz="1350" b="1" dirty="0">
                <a:solidFill>
                  <a:srgbClr val="2D2D2D"/>
                </a:solidFill>
              </a:rPr>
              <a:t>Event Recorder</a:t>
            </a:r>
            <a:endParaRPr lang="en-US" sz="1350" dirty="0"/>
          </a:p>
        </p:txBody>
      </p:sp>
      <p:sp>
        <p:nvSpPr>
          <p:cNvPr id="37" name="Text 14"/>
          <p:cNvSpPr/>
          <p:nvPr/>
        </p:nvSpPr>
        <p:spPr>
          <a:xfrm>
            <a:off x="8767763" y="3214688"/>
            <a:ext cx="2466975" cy="400050"/>
          </a:xfrm>
          <a:prstGeom prst="rect">
            <a:avLst/>
          </a:prstGeom>
          <a:noFill/>
          <a:ln/>
        </p:spPr>
        <p:txBody>
          <a:bodyPr vert="horz" wrap="square" lIns="0" tIns="0" rIns="0" bIns="0" rtlCol="0" anchor="ctr"/>
          <a:lstStyle/>
          <a:p>
            <a:pPr marL="0" indent="0" algn="ctr">
              <a:lnSpc>
                <a:spcPts val="1575"/>
              </a:lnSpc>
              <a:buNone/>
            </a:pPr>
            <a:r>
              <a:rPr lang="en-US" sz="1050" dirty="0">
                <a:solidFill>
                  <a:srgbClr val="555555"/>
                </a:solidFill>
              </a:rPr>
              <a:t>Patient-activated devices or Kardia/AliveCor apps.</a:t>
            </a:r>
            <a:endParaRPr lang="en-US" sz="1050" dirty="0"/>
          </a:p>
        </p:txBody>
      </p:sp>
      <p:sp>
        <p:nvSpPr>
          <p:cNvPr id="38" name="Text 15"/>
          <p:cNvSpPr/>
          <p:nvPr/>
        </p:nvSpPr>
        <p:spPr>
          <a:xfrm>
            <a:off x="752475" y="4638675"/>
            <a:ext cx="1829539" cy="314325"/>
          </a:xfrm>
          <a:prstGeom prst="rect">
            <a:avLst/>
          </a:prstGeom>
          <a:noFill/>
          <a:ln/>
        </p:spPr>
        <p:txBody>
          <a:bodyPr vert="horz" wrap="none" lIns="0" tIns="0" rIns="0" bIns="0" rtlCol="0" anchor="ctr"/>
          <a:lstStyle/>
          <a:p>
            <a:pPr marL="0" indent="0">
              <a:lnSpc>
                <a:spcPts val="1575"/>
              </a:lnSpc>
              <a:buNone/>
            </a:pPr>
            <a:r>
              <a:rPr lang="en-US" sz="1050" b="1" dirty="0">
                <a:solidFill>
                  <a:srgbClr val="FFFFFF"/>
                </a:solidFill>
              </a:rPr>
              <a:t>SCA EXAM PEARL</a:t>
            </a:r>
            <a:endParaRPr lang="en-US" sz="1050" dirty="0"/>
          </a:p>
        </p:txBody>
      </p:sp>
      <p:sp>
        <p:nvSpPr>
          <p:cNvPr id="39" name="Text 16"/>
          <p:cNvSpPr/>
          <p:nvPr/>
        </p:nvSpPr>
        <p:spPr>
          <a:xfrm>
            <a:off x="2264271" y="4552950"/>
            <a:ext cx="9308604" cy="485775"/>
          </a:xfrm>
          <a:prstGeom prst="rect">
            <a:avLst/>
          </a:prstGeom>
          <a:noFill/>
          <a:ln/>
        </p:spPr>
        <p:txBody>
          <a:bodyPr vert="horz" wrap="square" lIns="0" tIns="0" rIns="0" bIns="0" rtlCol="0" anchor="ctr"/>
          <a:lstStyle/>
          <a:p>
            <a:pPr marL="0" indent="0">
              <a:lnSpc>
                <a:spcPts val="1913"/>
              </a:lnSpc>
              <a:buNone/>
            </a:pPr>
            <a:r>
              <a:rPr lang="en-US" sz="1275" i="1" dirty="0">
                <a:solidFill>
                  <a:srgbClr val="004D40"/>
                </a:solidFill>
              </a:rPr>
              <a:t>"Shared decision-making on Holter: 'Wearing a heart monitor for a week will help us catch what your heart is doing during an episode, rather than just a snapshot in the clinic.'"</a:t>
            </a:r>
            <a:endParaRPr lang="en-US" sz="1275" dirty="0"/>
          </a:p>
        </p:txBody>
      </p:sp>
      <p:sp>
        <p:nvSpPr>
          <p:cNvPr id="40" name="Text 17"/>
          <p:cNvSpPr/>
          <p:nvPr/>
        </p:nvSpPr>
        <p:spPr>
          <a:xfrm>
            <a:off x="885081" y="5467350"/>
            <a:ext cx="11306919" cy="500063"/>
          </a:xfrm>
          <a:prstGeom prst="rect">
            <a:avLst/>
          </a:prstGeom>
          <a:noFill/>
          <a:ln/>
        </p:spPr>
        <p:txBody>
          <a:bodyPr vert="horz" wrap="square" lIns="0" tIns="0" rIns="0" bIns="0" rtlCol="0" anchor="ctr"/>
          <a:lstStyle/>
          <a:p>
            <a:pPr marL="0" indent="0">
              <a:lnSpc>
                <a:spcPts val="1688"/>
              </a:lnSpc>
              <a:buNone/>
            </a:pPr>
            <a:r>
              <a:rPr lang="en-US" sz="1125" dirty="0">
                <a:solidFill>
                  <a:srgbClr val="5D4037"/>
                </a:solidFill>
              </a:rPr>
              <a:t> </a:t>
            </a:r>
            <a:r>
              <a:rPr lang="en-US" sz="1125" b="1" dirty="0">
                <a:solidFill>
                  <a:srgbClr val="5D4037"/>
                </a:solidFill>
              </a:rPr>
              <a:t>Note:</a:t>
            </a:r>
            <a:r>
              <a:rPr lang="en-US" sz="1125" dirty="0">
                <a:solidFill>
                  <a:srgbClr val="5D4037"/>
                </a:solidFill>
              </a:rPr>
              <a:t> If the ECG is normal between episodes, it </a:t>
            </a:r>
            <a:r>
              <a:rPr lang="en-US" sz="1125" b="1" dirty="0">
                <a:solidFill>
                  <a:srgbClr val="5D4037"/>
                </a:solidFill>
              </a:rPr>
              <a:t>does not</a:t>
            </a:r>
            <a:r>
              <a:rPr lang="en-US" sz="1125" dirty="0">
                <a:solidFill>
                  <a:srgbClr val="5D4037"/>
                </a:solidFill>
              </a:rPr>
              <a:t> exclude a paroxysmal arrhythmia. The most valuable recording is one performed </a:t>
            </a:r>
            <a:r>
              <a:rPr lang="en-US" sz="1125" i="1" dirty="0">
                <a:solidFill>
                  <a:srgbClr val="5D4037"/>
                </a:solidFill>
              </a:rPr>
              <a:t>during</a:t>
            </a:r>
            <a:r>
              <a:rPr lang="en-US" sz="1125" dirty="0">
                <a:solidFill>
                  <a:srgbClr val="5D4037"/>
                </a:solidFill>
              </a:rPr>
              <a:t> an episode.</a:t>
            </a:r>
            <a:endParaRPr lang="en-US" sz="1125" dirty="0"/>
          </a:p>
        </p:txBody>
      </p:sp>
      <p:sp>
        <p:nvSpPr>
          <p:cNvPr id="41" name="Text 18"/>
          <p:cNvSpPr/>
          <p:nvPr/>
        </p:nvSpPr>
        <p:spPr>
          <a:xfrm>
            <a:off x="5261223" y="6515100"/>
            <a:ext cx="1669554" cy="152400"/>
          </a:xfrm>
          <a:prstGeom prst="rect">
            <a:avLst/>
          </a:prstGeom>
          <a:noFill/>
          <a:ln/>
        </p:spPr>
        <p:txBody>
          <a:bodyPr vert="horz" wrap="square" lIns="0" tIns="0" rIns="0" bIns="0" rtlCol="0" anchor="ctr"/>
          <a:lstStyle/>
          <a:p>
            <a:pPr marL="0" indent="0" algn="ctr">
              <a:lnSpc>
                <a:spcPts val="1575"/>
              </a:lnSpc>
              <a:buNone/>
            </a:pPr>
            <a:r>
              <a:rPr lang="en-US" sz="1050" b="1" kern="0" spc="60" dirty="0">
                <a:solidFill>
                  <a:srgbClr val="999999"/>
                </a:solidFill>
              </a:rPr>
              <a:t>www.bradfordvts.co.uk</a:t>
            </a:r>
            <a:endParaRPr lang="en-US" sz="10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33375" y="142875"/>
            <a:ext cx="2368600" cy="247650"/>
          </a:xfrm>
          <a:prstGeom prst="rect">
            <a:avLst/>
          </a:prstGeom>
        </p:spPr>
      </p:pic>
      <p:pic>
        <p:nvPicPr>
          <p:cNvPr id="5" name="Image 3" descr="preencoded.png"/>
          <p:cNvPicPr>
            <a:picLocks noChangeAspect="1"/>
          </p:cNvPicPr>
          <p:nvPr/>
        </p:nvPicPr>
        <p:blipFill>
          <a:blip r:embed="rId5"/>
          <a:stretch>
            <a:fillRect/>
          </a:stretch>
        </p:blipFill>
        <p:spPr>
          <a:xfrm>
            <a:off x="333375" y="447675"/>
            <a:ext cx="11525250" cy="342900"/>
          </a:xfrm>
          <a:prstGeom prst="rect">
            <a:avLst/>
          </a:prstGeom>
        </p:spPr>
      </p:pic>
      <p:pic>
        <p:nvPicPr>
          <p:cNvPr id="6" name="Image 4" descr="preencoded.png"/>
          <p:cNvPicPr>
            <a:picLocks noChangeAspect="1"/>
          </p:cNvPicPr>
          <p:nvPr/>
        </p:nvPicPr>
        <p:blipFill>
          <a:blip r:embed="rId6"/>
          <a:stretch>
            <a:fillRect/>
          </a:stretch>
        </p:blipFill>
        <p:spPr>
          <a:xfrm>
            <a:off x="333375" y="1076325"/>
            <a:ext cx="5643563" cy="3667125"/>
          </a:xfrm>
          <a:prstGeom prst="rect">
            <a:avLst/>
          </a:prstGeom>
        </p:spPr>
      </p:pic>
      <p:pic>
        <p:nvPicPr>
          <p:cNvPr id="7" name="Image 5" descr="preencoded.png"/>
          <p:cNvPicPr>
            <a:picLocks noChangeAspect="1"/>
          </p:cNvPicPr>
          <p:nvPr/>
        </p:nvPicPr>
        <p:blipFill>
          <a:blip r:embed="rId7"/>
          <a:stretch>
            <a:fillRect/>
          </a:stretch>
        </p:blipFill>
        <p:spPr>
          <a:xfrm>
            <a:off x="561975" y="1333500"/>
            <a:ext cx="285750" cy="228600"/>
          </a:xfrm>
          <a:prstGeom prst="rect">
            <a:avLst/>
          </a:prstGeom>
        </p:spPr>
      </p:pic>
      <p:pic>
        <p:nvPicPr>
          <p:cNvPr id="8" name="Image 6" descr="preencoded.png"/>
          <p:cNvPicPr>
            <a:picLocks noChangeAspect="1"/>
          </p:cNvPicPr>
          <p:nvPr/>
        </p:nvPicPr>
        <p:blipFill>
          <a:blip r:embed="rId8"/>
          <a:stretch>
            <a:fillRect/>
          </a:stretch>
        </p:blipFill>
        <p:spPr>
          <a:xfrm>
            <a:off x="561975" y="1790700"/>
            <a:ext cx="119063" cy="99120"/>
          </a:xfrm>
          <a:prstGeom prst="rect">
            <a:avLst/>
          </a:prstGeom>
        </p:spPr>
      </p:pic>
      <p:pic>
        <p:nvPicPr>
          <p:cNvPr id="9" name="Image 7" descr="preencoded.png"/>
          <p:cNvPicPr>
            <a:picLocks noChangeAspect="1"/>
          </p:cNvPicPr>
          <p:nvPr/>
        </p:nvPicPr>
        <p:blipFill>
          <a:blip r:embed="rId9"/>
          <a:stretch>
            <a:fillRect/>
          </a:stretch>
        </p:blipFill>
        <p:spPr>
          <a:xfrm>
            <a:off x="561975" y="2331541"/>
            <a:ext cx="119063" cy="99120"/>
          </a:xfrm>
          <a:prstGeom prst="rect">
            <a:avLst/>
          </a:prstGeom>
        </p:spPr>
      </p:pic>
      <p:pic>
        <p:nvPicPr>
          <p:cNvPr id="10" name="Image 8" descr="preencoded.png"/>
          <p:cNvPicPr>
            <a:picLocks noChangeAspect="1"/>
          </p:cNvPicPr>
          <p:nvPr/>
        </p:nvPicPr>
        <p:blipFill>
          <a:blip r:embed="rId9"/>
          <a:stretch>
            <a:fillRect/>
          </a:stretch>
        </p:blipFill>
        <p:spPr>
          <a:xfrm>
            <a:off x="561975" y="2872383"/>
            <a:ext cx="119063" cy="99120"/>
          </a:xfrm>
          <a:prstGeom prst="rect">
            <a:avLst/>
          </a:prstGeom>
        </p:spPr>
      </p:pic>
      <p:pic>
        <p:nvPicPr>
          <p:cNvPr id="11" name="Image 9" descr="preencoded.png"/>
          <p:cNvPicPr>
            <a:picLocks noChangeAspect="1"/>
          </p:cNvPicPr>
          <p:nvPr/>
        </p:nvPicPr>
        <p:blipFill>
          <a:blip r:embed="rId10"/>
          <a:stretch>
            <a:fillRect/>
          </a:stretch>
        </p:blipFill>
        <p:spPr>
          <a:xfrm>
            <a:off x="561975" y="3413224"/>
            <a:ext cx="119063" cy="99120"/>
          </a:xfrm>
          <a:prstGeom prst="rect">
            <a:avLst/>
          </a:prstGeom>
        </p:spPr>
      </p:pic>
      <p:pic>
        <p:nvPicPr>
          <p:cNvPr id="12" name="Image 10" descr="preencoded.png"/>
          <p:cNvPicPr>
            <a:picLocks noChangeAspect="1"/>
          </p:cNvPicPr>
          <p:nvPr/>
        </p:nvPicPr>
        <p:blipFill>
          <a:blip r:embed="rId11"/>
          <a:stretch>
            <a:fillRect/>
          </a:stretch>
        </p:blipFill>
        <p:spPr>
          <a:xfrm>
            <a:off x="333375" y="4933950"/>
            <a:ext cx="5643563" cy="1209675"/>
          </a:xfrm>
          <a:prstGeom prst="rect">
            <a:avLst/>
          </a:prstGeom>
        </p:spPr>
      </p:pic>
      <p:pic>
        <p:nvPicPr>
          <p:cNvPr id="13" name="Image 11" descr="preencoded.png"/>
          <p:cNvPicPr>
            <a:picLocks noChangeAspect="1"/>
          </p:cNvPicPr>
          <p:nvPr/>
        </p:nvPicPr>
        <p:blipFill>
          <a:blip r:embed="rId12"/>
          <a:stretch>
            <a:fillRect/>
          </a:stretch>
        </p:blipFill>
        <p:spPr>
          <a:xfrm>
            <a:off x="504825" y="5105400"/>
            <a:ext cx="261937" cy="270421"/>
          </a:xfrm>
          <a:prstGeom prst="rect">
            <a:avLst/>
          </a:prstGeom>
        </p:spPr>
      </p:pic>
      <p:pic>
        <p:nvPicPr>
          <p:cNvPr id="14" name="Image 12" descr="preencoded.png"/>
          <p:cNvPicPr>
            <a:picLocks noChangeAspect="1"/>
          </p:cNvPicPr>
          <p:nvPr/>
        </p:nvPicPr>
        <p:blipFill>
          <a:blip r:embed="rId13"/>
          <a:stretch>
            <a:fillRect/>
          </a:stretch>
        </p:blipFill>
        <p:spPr>
          <a:xfrm>
            <a:off x="6215063" y="1076325"/>
            <a:ext cx="5643563" cy="3938588"/>
          </a:xfrm>
          <a:prstGeom prst="rect">
            <a:avLst/>
          </a:prstGeom>
        </p:spPr>
      </p:pic>
      <p:pic>
        <p:nvPicPr>
          <p:cNvPr id="15" name="Image 13" descr="preencoded.png"/>
          <p:cNvPicPr>
            <a:picLocks noChangeAspect="1"/>
          </p:cNvPicPr>
          <p:nvPr/>
        </p:nvPicPr>
        <p:blipFill>
          <a:blip r:embed="rId14"/>
          <a:stretch>
            <a:fillRect/>
          </a:stretch>
        </p:blipFill>
        <p:spPr>
          <a:xfrm>
            <a:off x="6443663" y="1333500"/>
            <a:ext cx="285750" cy="228600"/>
          </a:xfrm>
          <a:prstGeom prst="rect">
            <a:avLst/>
          </a:prstGeom>
        </p:spPr>
      </p:pic>
      <p:pic>
        <p:nvPicPr>
          <p:cNvPr id="16" name="Image 14" descr="preencoded.png"/>
          <p:cNvPicPr>
            <a:picLocks noChangeAspect="1"/>
          </p:cNvPicPr>
          <p:nvPr/>
        </p:nvPicPr>
        <p:blipFill>
          <a:blip r:embed="rId15"/>
          <a:stretch>
            <a:fillRect/>
          </a:stretch>
        </p:blipFill>
        <p:spPr>
          <a:xfrm>
            <a:off x="6443663" y="1790700"/>
            <a:ext cx="119063" cy="99120"/>
          </a:xfrm>
          <a:prstGeom prst="rect">
            <a:avLst/>
          </a:prstGeom>
        </p:spPr>
      </p:pic>
      <p:pic>
        <p:nvPicPr>
          <p:cNvPr id="17" name="Image 15" descr="preencoded.png"/>
          <p:cNvPicPr>
            <a:picLocks noChangeAspect="1"/>
          </p:cNvPicPr>
          <p:nvPr/>
        </p:nvPicPr>
        <p:blipFill>
          <a:blip r:embed="rId16"/>
          <a:stretch>
            <a:fillRect/>
          </a:stretch>
        </p:blipFill>
        <p:spPr>
          <a:xfrm>
            <a:off x="6443663" y="2331541"/>
            <a:ext cx="119063" cy="99120"/>
          </a:xfrm>
          <a:prstGeom prst="rect">
            <a:avLst/>
          </a:prstGeom>
        </p:spPr>
      </p:pic>
      <p:pic>
        <p:nvPicPr>
          <p:cNvPr id="18" name="Image 16" descr="preencoded.png"/>
          <p:cNvPicPr>
            <a:picLocks noChangeAspect="1"/>
          </p:cNvPicPr>
          <p:nvPr/>
        </p:nvPicPr>
        <p:blipFill>
          <a:blip r:embed="rId17"/>
          <a:stretch>
            <a:fillRect/>
          </a:stretch>
        </p:blipFill>
        <p:spPr>
          <a:xfrm>
            <a:off x="6443663" y="2872383"/>
            <a:ext cx="119063" cy="99120"/>
          </a:xfrm>
          <a:prstGeom prst="rect">
            <a:avLst/>
          </a:prstGeom>
        </p:spPr>
      </p:pic>
      <p:pic>
        <p:nvPicPr>
          <p:cNvPr id="19" name="Image 17" descr="preencoded.png"/>
          <p:cNvPicPr>
            <a:picLocks noChangeAspect="1"/>
          </p:cNvPicPr>
          <p:nvPr/>
        </p:nvPicPr>
        <p:blipFill>
          <a:blip r:embed="rId18"/>
          <a:stretch>
            <a:fillRect/>
          </a:stretch>
        </p:blipFill>
        <p:spPr>
          <a:xfrm>
            <a:off x="6443663" y="3413224"/>
            <a:ext cx="119063" cy="99120"/>
          </a:xfrm>
          <a:prstGeom prst="rect">
            <a:avLst/>
          </a:prstGeom>
        </p:spPr>
      </p:pic>
      <p:pic>
        <p:nvPicPr>
          <p:cNvPr id="20" name="Image 18" descr="preencoded.png"/>
          <p:cNvPicPr>
            <a:picLocks noChangeAspect="1"/>
          </p:cNvPicPr>
          <p:nvPr/>
        </p:nvPicPr>
        <p:blipFill>
          <a:blip r:embed="rId19"/>
          <a:stretch>
            <a:fillRect/>
          </a:stretch>
        </p:blipFill>
        <p:spPr>
          <a:xfrm>
            <a:off x="6215063" y="5205413"/>
            <a:ext cx="5643563" cy="938213"/>
          </a:xfrm>
          <a:prstGeom prst="rect">
            <a:avLst/>
          </a:prstGeom>
        </p:spPr>
      </p:pic>
      <p:pic>
        <p:nvPicPr>
          <p:cNvPr id="21" name="Image 19" descr="preencoded.png"/>
          <p:cNvPicPr>
            <a:picLocks noChangeAspect="1"/>
          </p:cNvPicPr>
          <p:nvPr/>
        </p:nvPicPr>
        <p:blipFill>
          <a:blip r:embed="rId20"/>
          <a:stretch>
            <a:fillRect/>
          </a:stretch>
        </p:blipFill>
        <p:spPr>
          <a:xfrm>
            <a:off x="6357938" y="5522119"/>
            <a:ext cx="261937" cy="304800"/>
          </a:xfrm>
          <a:prstGeom prst="rect">
            <a:avLst/>
          </a:prstGeom>
        </p:spPr>
      </p:pic>
      <p:pic>
        <p:nvPicPr>
          <p:cNvPr id="22" name="Image 20" descr="preencoded.png"/>
          <p:cNvPicPr>
            <a:picLocks noChangeAspect="1"/>
          </p:cNvPicPr>
          <p:nvPr/>
        </p:nvPicPr>
        <p:blipFill>
          <a:blip r:embed="rId21"/>
          <a:stretch>
            <a:fillRect/>
          </a:stretch>
        </p:blipFill>
        <p:spPr>
          <a:xfrm>
            <a:off x="333375" y="6334125"/>
            <a:ext cx="11525250" cy="381000"/>
          </a:xfrm>
          <a:prstGeom prst="rect">
            <a:avLst/>
          </a:prstGeom>
        </p:spPr>
      </p:pic>
      <p:sp>
        <p:nvSpPr>
          <p:cNvPr id="23" name="Text 0"/>
          <p:cNvSpPr/>
          <p:nvPr/>
        </p:nvSpPr>
        <p:spPr>
          <a:xfrm>
            <a:off x="447675" y="142875"/>
            <a:ext cx="3221980" cy="2476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FFFFFF"/>
                </a:solidFill>
              </a:rPr>
              <a:t>BRADFORD VTS TEACHING DECK</a:t>
            </a:r>
            <a:endParaRPr lang="en-US" sz="900" dirty="0"/>
          </a:p>
        </p:txBody>
      </p:sp>
      <p:sp>
        <p:nvSpPr>
          <p:cNvPr id="24" name="Text 1"/>
          <p:cNvSpPr/>
          <p:nvPr/>
        </p:nvSpPr>
        <p:spPr>
          <a:xfrm>
            <a:off x="333375" y="447675"/>
            <a:ext cx="8915400" cy="297061"/>
          </a:xfrm>
          <a:prstGeom prst="rect">
            <a:avLst/>
          </a:prstGeom>
          <a:noFill/>
          <a:ln/>
        </p:spPr>
        <p:txBody>
          <a:bodyPr vert="horz" wrap="square" lIns="0" tIns="0" rIns="0" bIns="0" rtlCol="0" anchor="ctr"/>
          <a:lstStyle/>
          <a:p>
            <a:pPr marL="0" indent="0">
              <a:lnSpc>
                <a:spcPts val="2340"/>
              </a:lnSpc>
              <a:buNone/>
            </a:pPr>
            <a:r>
              <a:rPr lang="en-US" sz="1950" b="1" dirty="0">
                <a:solidFill>
                  <a:srgbClr val="2D2D2D"/>
                </a:solidFill>
              </a:rPr>
              <a:t>Other Essential Investigations</a:t>
            </a:r>
            <a:endParaRPr lang="en-US" sz="1950" dirty="0"/>
          </a:p>
        </p:txBody>
      </p:sp>
      <p:sp>
        <p:nvSpPr>
          <p:cNvPr id="25" name="Text 2"/>
          <p:cNvSpPr/>
          <p:nvPr/>
        </p:nvSpPr>
        <p:spPr>
          <a:xfrm>
            <a:off x="3998416" y="523875"/>
            <a:ext cx="4572000" cy="228600"/>
          </a:xfrm>
          <a:prstGeom prst="rect">
            <a:avLst/>
          </a:prstGeom>
          <a:noFill/>
          <a:ln/>
        </p:spPr>
        <p:txBody>
          <a:bodyPr vert="horz" wrap="square" lIns="0" tIns="0" rIns="0" bIns="0" rtlCol="0" anchor="ctr"/>
          <a:lstStyle/>
          <a:p>
            <a:pPr marL="0" indent="0">
              <a:lnSpc>
                <a:spcPts val="1800"/>
              </a:lnSpc>
              <a:buNone/>
            </a:pPr>
            <a:r>
              <a:rPr lang="en-US" sz="1200" i="1" dirty="0">
                <a:solidFill>
                  <a:srgbClr val="F58220"/>
                </a:solidFill>
              </a:rPr>
              <a:t>Clinical Guidance Section</a:t>
            </a:r>
            <a:endParaRPr lang="en-US" sz="1200" dirty="0"/>
          </a:p>
        </p:txBody>
      </p:sp>
      <p:sp>
        <p:nvSpPr>
          <p:cNvPr id="26" name="Text 3"/>
          <p:cNvSpPr/>
          <p:nvPr/>
        </p:nvSpPr>
        <p:spPr>
          <a:xfrm>
            <a:off x="962025" y="1304925"/>
            <a:ext cx="91440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2D2D"/>
                </a:solidFill>
              </a:rPr>
              <a:t>Blood Tests (Excluding Secondary Causes)</a:t>
            </a:r>
            <a:endParaRPr lang="en-US" sz="1500" dirty="0"/>
          </a:p>
        </p:txBody>
      </p:sp>
      <p:sp>
        <p:nvSpPr>
          <p:cNvPr id="27" name="Text 4"/>
          <p:cNvSpPr/>
          <p:nvPr/>
        </p:nvSpPr>
        <p:spPr>
          <a:xfrm>
            <a:off x="776288" y="1733550"/>
            <a:ext cx="497205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2D2D"/>
                </a:solidFill>
              </a:rPr>
              <a:t>FBC:</a:t>
            </a:r>
            <a:r>
              <a:rPr lang="en-US" sz="1200" dirty="0">
                <a:solidFill>
                  <a:srgbClr val="2D2D2D"/>
                </a:solidFill>
              </a:rPr>
              <a:t> Screen for anaemia (high-output state) which can exacerbate underlying arrhythmias.</a:t>
            </a:r>
            <a:endParaRPr lang="en-US" sz="1200" dirty="0"/>
          </a:p>
        </p:txBody>
      </p:sp>
      <p:sp>
        <p:nvSpPr>
          <p:cNvPr id="28" name="Text 5"/>
          <p:cNvSpPr/>
          <p:nvPr/>
        </p:nvSpPr>
        <p:spPr>
          <a:xfrm>
            <a:off x="776288" y="2274391"/>
            <a:ext cx="497205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2D2D"/>
                </a:solidFill>
              </a:rPr>
              <a:t>TFTs:</a:t>
            </a:r>
            <a:r>
              <a:rPr lang="en-US" sz="1200" dirty="0">
                <a:solidFill>
                  <a:srgbClr val="2D2D2D"/>
                </a:solidFill>
              </a:rPr>
              <a:t> Exclude hyperthyroidism, a common trigger for sinus tachycardia and Atrial Fibrillation.</a:t>
            </a:r>
            <a:endParaRPr lang="en-US" sz="1200" dirty="0"/>
          </a:p>
        </p:txBody>
      </p:sp>
      <p:sp>
        <p:nvSpPr>
          <p:cNvPr id="29" name="Text 6"/>
          <p:cNvSpPr/>
          <p:nvPr/>
        </p:nvSpPr>
        <p:spPr>
          <a:xfrm>
            <a:off x="776288" y="2815233"/>
            <a:ext cx="497205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2D2D"/>
                </a:solidFill>
              </a:rPr>
              <a:t>U&amp;Es:</a:t>
            </a:r>
            <a:r>
              <a:rPr lang="en-US" sz="1200" dirty="0">
                <a:solidFill>
                  <a:srgbClr val="2D2D2D"/>
                </a:solidFill>
              </a:rPr>
              <a:t> Check for electrolyte disturbances (hypokalaemia/hypomagnesaemia) that lower the threshold for ectopics.</a:t>
            </a:r>
            <a:endParaRPr lang="en-US" sz="1200" dirty="0"/>
          </a:p>
        </p:txBody>
      </p:sp>
      <p:sp>
        <p:nvSpPr>
          <p:cNvPr id="30" name="Text 7"/>
          <p:cNvSpPr/>
          <p:nvPr/>
        </p:nvSpPr>
        <p:spPr>
          <a:xfrm>
            <a:off x="776288" y="3356074"/>
            <a:ext cx="497205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2D2D"/>
                </a:solidFill>
              </a:rPr>
              <a:t>Blood Glucose:</a:t>
            </a:r>
            <a:r>
              <a:rPr lang="en-US" sz="1200" dirty="0">
                <a:solidFill>
                  <a:srgbClr val="2D2D2D"/>
                </a:solidFill>
              </a:rPr>
              <a:t> Exclude hypoglycaemia or diabetic autonomic neuropathy as potential drivers.</a:t>
            </a:r>
            <a:endParaRPr lang="en-US" sz="1200" dirty="0"/>
          </a:p>
        </p:txBody>
      </p:sp>
      <p:sp>
        <p:nvSpPr>
          <p:cNvPr id="31" name="Text 8"/>
          <p:cNvSpPr/>
          <p:nvPr/>
        </p:nvSpPr>
        <p:spPr>
          <a:xfrm>
            <a:off x="909638" y="5105400"/>
            <a:ext cx="4895850" cy="185738"/>
          </a:xfrm>
          <a:prstGeom prst="rect">
            <a:avLst/>
          </a:prstGeom>
          <a:noFill/>
          <a:ln/>
        </p:spPr>
        <p:txBody>
          <a:bodyPr vert="horz" wrap="square" lIns="0" tIns="0" rIns="0" bIns="0" rtlCol="0" anchor="ctr"/>
          <a:lstStyle/>
          <a:p>
            <a:pPr marL="0" indent="0">
              <a:lnSpc>
                <a:spcPts val="1463"/>
              </a:lnSpc>
              <a:buNone/>
            </a:pPr>
            <a:r>
              <a:rPr lang="en-US" sz="975" b="1" kern="0" spc="60" dirty="0">
                <a:solidFill>
                  <a:srgbClr val="FFFFFF"/>
                </a:solidFill>
              </a:rPr>
              <a:t>AKT EXAM PEARL</a:t>
            </a:r>
            <a:endParaRPr lang="en-US" sz="975" dirty="0"/>
          </a:p>
        </p:txBody>
      </p:sp>
      <p:sp>
        <p:nvSpPr>
          <p:cNvPr id="32" name="Text 9"/>
          <p:cNvSpPr/>
          <p:nvPr/>
        </p:nvSpPr>
        <p:spPr>
          <a:xfrm>
            <a:off x="909638" y="5329238"/>
            <a:ext cx="4895850" cy="642938"/>
          </a:xfrm>
          <a:prstGeom prst="rect">
            <a:avLst/>
          </a:prstGeom>
          <a:noFill/>
          <a:ln/>
        </p:spPr>
        <p:txBody>
          <a:bodyPr vert="horz" wrap="square" lIns="0" tIns="0" rIns="0" bIns="0" rtlCol="0" anchor="ctr"/>
          <a:lstStyle/>
          <a:p>
            <a:pPr marL="0" indent="0">
              <a:lnSpc>
                <a:spcPts val="1688"/>
              </a:lnSpc>
              <a:buNone/>
            </a:pPr>
            <a:r>
              <a:rPr lang="en-US" sz="1125" dirty="0">
                <a:solidFill>
                  <a:srgbClr val="FFFFFF"/>
                </a:solidFill>
              </a:rPr>
              <a:t>Low Magnesium (Mg²⁺) is a frequent but overlooked cause of persistent palpitations. NICE CKS suggests checking Mg²⁺ if standard U&amp;Es are normal but symptoms persist.</a:t>
            </a:r>
            <a:endParaRPr lang="en-US" sz="1125" dirty="0"/>
          </a:p>
        </p:txBody>
      </p:sp>
      <p:sp>
        <p:nvSpPr>
          <p:cNvPr id="33" name="Text 10"/>
          <p:cNvSpPr/>
          <p:nvPr/>
        </p:nvSpPr>
        <p:spPr>
          <a:xfrm>
            <a:off x="6843713" y="1304925"/>
            <a:ext cx="5348288"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2D2D"/>
                </a:solidFill>
              </a:rPr>
              <a:t>Echocardiography Indications</a:t>
            </a:r>
            <a:endParaRPr lang="en-US" sz="1500" dirty="0"/>
          </a:p>
        </p:txBody>
      </p:sp>
      <p:sp>
        <p:nvSpPr>
          <p:cNvPr id="34" name="Text 11"/>
          <p:cNvSpPr/>
          <p:nvPr/>
        </p:nvSpPr>
        <p:spPr>
          <a:xfrm>
            <a:off x="6657975" y="1733550"/>
            <a:ext cx="497205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2D2D"/>
                </a:solidFill>
              </a:rPr>
              <a:t>Abnormal 12-lead ECG:</a:t>
            </a:r>
            <a:r>
              <a:rPr lang="en-US" sz="1200" dirty="0">
                <a:solidFill>
                  <a:srgbClr val="2D2D2D"/>
                </a:solidFill>
              </a:rPr>
              <a:t> Left bundle branch block (LBBB), pathological Q waves, or LVH.</a:t>
            </a:r>
            <a:endParaRPr lang="en-US" sz="1200" dirty="0"/>
          </a:p>
        </p:txBody>
      </p:sp>
      <p:sp>
        <p:nvSpPr>
          <p:cNvPr id="35" name="Text 12"/>
          <p:cNvSpPr/>
          <p:nvPr/>
        </p:nvSpPr>
        <p:spPr>
          <a:xfrm>
            <a:off x="6657975" y="2274391"/>
            <a:ext cx="497205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2D2D"/>
                </a:solidFill>
              </a:rPr>
              <a:t>Structural Heart Disease:</a:t>
            </a:r>
            <a:r>
              <a:rPr lang="en-US" sz="1200" dirty="0">
                <a:solidFill>
                  <a:srgbClr val="2D2D2D"/>
                </a:solidFill>
              </a:rPr>
              <a:t> Known history of MI, valvular disease, or cardiomyopathy.</a:t>
            </a:r>
            <a:endParaRPr lang="en-US" sz="1200" dirty="0"/>
          </a:p>
        </p:txBody>
      </p:sp>
      <p:sp>
        <p:nvSpPr>
          <p:cNvPr id="36" name="Text 13"/>
          <p:cNvSpPr/>
          <p:nvPr/>
        </p:nvSpPr>
        <p:spPr>
          <a:xfrm>
            <a:off x="6657975" y="2815233"/>
            <a:ext cx="497205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2D2D"/>
                </a:solidFill>
              </a:rPr>
              <a:t>Clinical Signs:</a:t>
            </a:r>
            <a:r>
              <a:rPr lang="en-US" sz="1200" dirty="0">
                <a:solidFill>
                  <a:srgbClr val="2D2D2D"/>
                </a:solidFill>
              </a:rPr>
              <a:t> Presence of a heart murmur or signs of heart failure (orthopnoea, basal crackles).</a:t>
            </a:r>
            <a:endParaRPr lang="en-US" sz="1200" dirty="0"/>
          </a:p>
        </p:txBody>
      </p:sp>
      <p:sp>
        <p:nvSpPr>
          <p:cNvPr id="37" name="Text 14"/>
          <p:cNvSpPr/>
          <p:nvPr/>
        </p:nvSpPr>
        <p:spPr>
          <a:xfrm>
            <a:off x="6657975" y="3356074"/>
            <a:ext cx="5534025"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2D2D"/>
                </a:solidFill>
              </a:rPr>
              <a:t>High Burden:</a:t>
            </a:r>
            <a:r>
              <a:rPr lang="en-US" sz="1200" dirty="0">
                <a:solidFill>
                  <a:srgbClr val="2D2D2D"/>
                </a:solidFill>
              </a:rPr>
              <a:t> Ventricular ectopics (VEs) &gt;20% on Holter monitoring.</a:t>
            </a:r>
            <a:endParaRPr lang="en-US" sz="1200" dirty="0"/>
          </a:p>
        </p:txBody>
      </p:sp>
      <p:sp>
        <p:nvSpPr>
          <p:cNvPr id="38" name="Text 15"/>
          <p:cNvSpPr/>
          <p:nvPr/>
        </p:nvSpPr>
        <p:spPr>
          <a:xfrm>
            <a:off x="6734175" y="5348288"/>
            <a:ext cx="4981575" cy="185738"/>
          </a:xfrm>
          <a:prstGeom prst="rect">
            <a:avLst/>
          </a:prstGeom>
          <a:noFill/>
          <a:ln/>
        </p:spPr>
        <p:txBody>
          <a:bodyPr vert="horz" wrap="square" lIns="0" tIns="0" rIns="0" bIns="0" rtlCol="0" anchor="ctr"/>
          <a:lstStyle/>
          <a:p>
            <a:pPr marL="0" indent="0">
              <a:lnSpc>
                <a:spcPts val="1463"/>
              </a:lnSpc>
              <a:buNone/>
            </a:pPr>
            <a:r>
              <a:rPr lang="en-US" sz="975" b="1" kern="0" spc="60" dirty="0">
                <a:solidFill>
                  <a:srgbClr val="2D2D2D"/>
                </a:solidFill>
              </a:rPr>
              <a:t>COMMON PITFALL</a:t>
            </a:r>
            <a:endParaRPr lang="en-US" sz="975" dirty="0"/>
          </a:p>
        </p:txBody>
      </p:sp>
      <p:sp>
        <p:nvSpPr>
          <p:cNvPr id="39" name="Text 16"/>
          <p:cNvSpPr/>
          <p:nvPr/>
        </p:nvSpPr>
        <p:spPr>
          <a:xfrm>
            <a:off x="6734175" y="5572125"/>
            <a:ext cx="4981575" cy="428625"/>
          </a:xfrm>
          <a:prstGeom prst="rect">
            <a:avLst/>
          </a:prstGeom>
          <a:noFill/>
          <a:ln/>
        </p:spPr>
        <p:txBody>
          <a:bodyPr vert="horz" wrap="square" lIns="0" tIns="0" rIns="0" bIns="0" rtlCol="0" anchor="ctr"/>
          <a:lstStyle/>
          <a:p>
            <a:pPr marL="0" indent="0">
              <a:lnSpc>
                <a:spcPts val="1688"/>
              </a:lnSpc>
              <a:buNone/>
            </a:pPr>
            <a:r>
              <a:rPr lang="en-US" sz="1125" dirty="0">
                <a:solidFill>
                  <a:srgbClr val="2D2D2D"/>
                </a:solidFill>
              </a:rPr>
              <a:t>Do not order an Echo for simple, benign ectopics in patients with a normal ECG and no history of structural disease.</a:t>
            </a:r>
            <a:endParaRPr lang="en-US" sz="1125" dirty="0"/>
          </a:p>
        </p:txBody>
      </p:sp>
      <p:sp>
        <p:nvSpPr>
          <p:cNvPr id="40" name="Text 17"/>
          <p:cNvSpPr/>
          <p:nvPr/>
        </p:nvSpPr>
        <p:spPr>
          <a:xfrm>
            <a:off x="5425232" y="6334125"/>
            <a:ext cx="6766768" cy="381000"/>
          </a:xfrm>
          <a:prstGeom prst="rect">
            <a:avLst/>
          </a:prstGeom>
          <a:noFill/>
          <a:ln/>
        </p:spPr>
        <p:txBody>
          <a:bodyPr vert="horz" wrap="square" lIns="0" tIns="0" rIns="0" bIns="0" rtlCol="0" anchor="ctr"/>
          <a:lstStyle/>
          <a:p>
            <a:pPr marL="0" indent="0">
              <a:lnSpc>
                <a:spcPts val="1575"/>
              </a:lnSpc>
              <a:buNone/>
            </a:pPr>
            <a:r>
              <a:rPr lang="en-US" sz="1050" dirty="0">
                <a:solidFill>
                  <a:srgbClr val="888888"/>
                </a:solidFill>
              </a:rPr>
              <a:t>www.bradfordvts.co.uk</a:t>
            </a:r>
            <a:endParaRPr lang="en-US" sz="10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33375" y="142875"/>
            <a:ext cx="2368600" cy="247650"/>
          </a:xfrm>
          <a:prstGeom prst="rect">
            <a:avLst/>
          </a:prstGeom>
        </p:spPr>
      </p:pic>
      <p:pic>
        <p:nvPicPr>
          <p:cNvPr id="5" name="Image 3" descr="preencoded.png"/>
          <p:cNvPicPr>
            <a:picLocks noChangeAspect="1"/>
          </p:cNvPicPr>
          <p:nvPr/>
        </p:nvPicPr>
        <p:blipFill>
          <a:blip r:embed="rId5"/>
          <a:stretch>
            <a:fillRect/>
          </a:stretch>
        </p:blipFill>
        <p:spPr>
          <a:xfrm>
            <a:off x="333375" y="447675"/>
            <a:ext cx="11525250" cy="342900"/>
          </a:xfrm>
          <a:prstGeom prst="rect">
            <a:avLst/>
          </a:prstGeom>
        </p:spPr>
      </p:pic>
      <p:pic>
        <p:nvPicPr>
          <p:cNvPr id="6" name="Image 4" descr="preencoded.png"/>
          <p:cNvPicPr>
            <a:picLocks noChangeAspect="1"/>
          </p:cNvPicPr>
          <p:nvPr/>
        </p:nvPicPr>
        <p:blipFill>
          <a:blip r:embed="rId6"/>
          <a:stretch>
            <a:fillRect/>
          </a:stretch>
        </p:blipFill>
        <p:spPr>
          <a:xfrm>
            <a:off x="333375" y="981075"/>
            <a:ext cx="5643563" cy="3800475"/>
          </a:xfrm>
          <a:prstGeom prst="rect">
            <a:avLst/>
          </a:prstGeom>
        </p:spPr>
      </p:pic>
      <p:pic>
        <p:nvPicPr>
          <p:cNvPr id="7" name="Image 5" descr="preencoded.png"/>
          <p:cNvPicPr>
            <a:picLocks noChangeAspect="1"/>
          </p:cNvPicPr>
          <p:nvPr/>
        </p:nvPicPr>
        <p:blipFill>
          <a:blip r:embed="rId7"/>
          <a:stretch>
            <a:fillRect/>
          </a:stretch>
        </p:blipFill>
        <p:spPr>
          <a:xfrm>
            <a:off x="523875" y="1171575"/>
            <a:ext cx="5262563" cy="257175"/>
          </a:xfrm>
          <a:prstGeom prst="rect">
            <a:avLst/>
          </a:prstGeom>
        </p:spPr>
      </p:pic>
      <p:pic>
        <p:nvPicPr>
          <p:cNvPr id="8" name="Image 6" descr="preencoded.png"/>
          <p:cNvPicPr>
            <a:picLocks noChangeAspect="1"/>
          </p:cNvPicPr>
          <p:nvPr/>
        </p:nvPicPr>
        <p:blipFill>
          <a:blip r:embed="rId8"/>
          <a:stretch>
            <a:fillRect/>
          </a:stretch>
        </p:blipFill>
        <p:spPr>
          <a:xfrm>
            <a:off x="638175" y="1204913"/>
            <a:ext cx="238125" cy="190500"/>
          </a:xfrm>
          <a:prstGeom prst="rect">
            <a:avLst/>
          </a:prstGeom>
        </p:spPr>
      </p:pic>
      <p:pic>
        <p:nvPicPr>
          <p:cNvPr id="9" name="Image 7" descr="preencoded.png"/>
          <p:cNvPicPr>
            <a:picLocks noChangeAspect="1"/>
          </p:cNvPicPr>
          <p:nvPr/>
        </p:nvPicPr>
        <p:blipFill>
          <a:blip r:embed="rId9"/>
          <a:stretch>
            <a:fillRect/>
          </a:stretch>
        </p:blipFill>
        <p:spPr>
          <a:xfrm>
            <a:off x="523875" y="1619250"/>
            <a:ext cx="119063" cy="99120"/>
          </a:xfrm>
          <a:prstGeom prst="rect">
            <a:avLst/>
          </a:prstGeom>
        </p:spPr>
      </p:pic>
      <p:pic>
        <p:nvPicPr>
          <p:cNvPr id="10" name="Image 8" descr="preencoded.png"/>
          <p:cNvPicPr>
            <a:picLocks noChangeAspect="1"/>
          </p:cNvPicPr>
          <p:nvPr/>
        </p:nvPicPr>
        <p:blipFill>
          <a:blip r:embed="rId9"/>
          <a:stretch>
            <a:fillRect/>
          </a:stretch>
        </p:blipFill>
        <p:spPr>
          <a:xfrm>
            <a:off x="523875" y="1943100"/>
            <a:ext cx="119063" cy="99120"/>
          </a:xfrm>
          <a:prstGeom prst="rect">
            <a:avLst/>
          </a:prstGeom>
        </p:spPr>
      </p:pic>
      <p:pic>
        <p:nvPicPr>
          <p:cNvPr id="11" name="Image 9" descr="preencoded.png"/>
          <p:cNvPicPr>
            <a:picLocks noChangeAspect="1"/>
          </p:cNvPicPr>
          <p:nvPr/>
        </p:nvPicPr>
        <p:blipFill>
          <a:blip r:embed="rId10"/>
          <a:stretch>
            <a:fillRect/>
          </a:stretch>
        </p:blipFill>
        <p:spPr>
          <a:xfrm>
            <a:off x="523875" y="2266950"/>
            <a:ext cx="119063" cy="119063"/>
          </a:xfrm>
          <a:prstGeom prst="rect">
            <a:avLst/>
          </a:prstGeom>
        </p:spPr>
      </p:pic>
      <p:pic>
        <p:nvPicPr>
          <p:cNvPr id="12" name="Image 10" descr="preencoded.png"/>
          <p:cNvPicPr>
            <a:picLocks noChangeAspect="1"/>
          </p:cNvPicPr>
          <p:nvPr/>
        </p:nvPicPr>
        <p:blipFill>
          <a:blip r:embed="rId11"/>
          <a:stretch>
            <a:fillRect/>
          </a:stretch>
        </p:blipFill>
        <p:spPr>
          <a:xfrm>
            <a:off x="333375" y="4972050"/>
            <a:ext cx="5643563" cy="1314450"/>
          </a:xfrm>
          <a:prstGeom prst="rect">
            <a:avLst/>
          </a:prstGeom>
        </p:spPr>
      </p:pic>
      <p:pic>
        <p:nvPicPr>
          <p:cNvPr id="13" name="Image 11" descr="preencoded.png"/>
          <p:cNvPicPr>
            <a:picLocks noChangeAspect="1"/>
          </p:cNvPicPr>
          <p:nvPr/>
        </p:nvPicPr>
        <p:blipFill>
          <a:blip r:embed="rId12"/>
          <a:stretch>
            <a:fillRect/>
          </a:stretch>
        </p:blipFill>
        <p:spPr>
          <a:xfrm>
            <a:off x="523875" y="5195888"/>
            <a:ext cx="238125" cy="190500"/>
          </a:xfrm>
          <a:prstGeom prst="rect">
            <a:avLst/>
          </a:prstGeom>
        </p:spPr>
      </p:pic>
      <p:pic>
        <p:nvPicPr>
          <p:cNvPr id="14" name="Image 12" descr="preencoded.png"/>
          <p:cNvPicPr>
            <a:picLocks noChangeAspect="1"/>
          </p:cNvPicPr>
          <p:nvPr/>
        </p:nvPicPr>
        <p:blipFill>
          <a:blip r:embed="rId13"/>
          <a:stretch>
            <a:fillRect/>
          </a:stretch>
        </p:blipFill>
        <p:spPr>
          <a:xfrm>
            <a:off x="6215063" y="981075"/>
            <a:ext cx="5643563" cy="4324350"/>
          </a:xfrm>
          <a:prstGeom prst="rect">
            <a:avLst/>
          </a:prstGeom>
        </p:spPr>
      </p:pic>
      <p:pic>
        <p:nvPicPr>
          <p:cNvPr id="15" name="Image 13" descr="preencoded.png"/>
          <p:cNvPicPr>
            <a:picLocks noChangeAspect="1"/>
          </p:cNvPicPr>
          <p:nvPr/>
        </p:nvPicPr>
        <p:blipFill>
          <a:blip r:embed="rId14"/>
          <a:stretch>
            <a:fillRect/>
          </a:stretch>
        </p:blipFill>
        <p:spPr>
          <a:xfrm>
            <a:off x="6405563" y="1171575"/>
            <a:ext cx="5262563" cy="257175"/>
          </a:xfrm>
          <a:prstGeom prst="rect">
            <a:avLst/>
          </a:prstGeom>
        </p:spPr>
      </p:pic>
      <p:pic>
        <p:nvPicPr>
          <p:cNvPr id="16" name="Image 14" descr="preencoded.png"/>
          <p:cNvPicPr>
            <a:picLocks noChangeAspect="1"/>
          </p:cNvPicPr>
          <p:nvPr/>
        </p:nvPicPr>
        <p:blipFill>
          <a:blip r:embed="rId15"/>
          <a:stretch>
            <a:fillRect/>
          </a:stretch>
        </p:blipFill>
        <p:spPr>
          <a:xfrm>
            <a:off x="6519863" y="1204913"/>
            <a:ext cx="238125" cy="190500"/>
          </a:xfrm>
          <a:prstGeom prst="rect">
            <a:avLst/>
          </a:prstGeom>
        </p:spPr>
      </p:pic>
      <p:pic>
        <p:nvPicPr>
          <p:cNvPr id="17" name="Image 15" descr="preencoded.png"/>
          <p:cNvPicPr>
            <a:picLocks noChangeAspect="1"/>
          </p:cNvPicPr>
          <p:nvPr/>
        </p:nvPicPr>
        <p:blipFill>
          <a:blip r:embed="rId16"/>
          <a:stretch>
            <a:fillRect/>
          </a:stretch>
        </p:blipFill>
        <p:spPr>
          <a:xfrm>
            <a:off x="6405563" y="1619250"/>
            <a:ext cx="119063" cy="99120"/>
          </a:xfrm>
          <a:prstGeom prst="rect">
            <a:avLst/>
          </a:prstGeom>
        </p:spPr>
      </p:pic>
      <p:pic>
        <p:nvPicPr>
          <p:cNvPr id="18" name="Image 16" descr="preencoded.png"/>
          <p:cNvPicPr>
            <a:picLocks noChangeAspect="1"/>
          </p:cNvPicPr>
          <p:nvPr/>
        </p:nvPicPr>
        <p:blipFill>
          <a:blip r:embed="rId17"/>
          <a:stretch>
            <a:fillRect/>
          </a:stretch>
        </p:blipFill>
        <p:spPr>
          <a:xfrm>
            <a:off x="6405563" y="2171700"/>
            <a:ext cx="119063" cy="119063"/>
          </a:xfrm>
          <a:prstGeom prst="rect">
            <a:avLst/>
          </a:prstGeom>
        </p:spPr>
      </p:pic>
      <p:pic>
        <p:nvPicPr>
          <p:cNvPr id="19" name="Image 17" descr="preencoded.png"/>
          <p:cNvPicPr>
            <a:picLocks noChangeAspect="1"/>
          </p:cNvPicPr>
          <p:nvPr/>
        </p:nvPicPr>
        <p:blipFill>
          <a:blip r:embed="rId17"/>
          <a:stretch>
            <a:fillRect/>
          </a:stretch>
        </p:blipFill>
        <p:spPr>
          <a:xfrm>
            <a:off x="6405563" y="2724150"/>
            <a:ext cx="119063" cy="119063"/>
          </a:xfrm>
          <a:prstGeom prst="rect">
            <a:avLst/>
          </a:prstGeom>
        </p:spPr>
      </p:pic>
      <p:pic>
        <p:nvPicPr>
          <p:cNvPr id="20" name="Image 18" descr="preencoded.png"/>
          <p:cNvPicPr>
            <a:picLocks noChangeAspect="1"/>
          </p:cNvPicPr>
          <p:nvPr/>
        </p:nvPicPr>
        <p:blipFill>
          <a:blip r:embed="rId18"/>
          <a:stretch>
            <a:fillRect/>
          </a:stretch>
        </p:blipFill>
        <p:spPr>
          <a:xfrm>
            <a:off x="6215063" y="5495925"/>
            <a:ext cx="5643563" cy="885825"/>
          </a:xfrm>
          <a:prstGeom prst="rect">
            <a:avLst/>
          </a:prstGeom>
        </p:spPr>
      </p:pic>
      <p:pic>
        <p:nvPicPr>
          <p:cNvPr id="21" name="Image 19" descr="preencoded.png"/>
          <p:cNvPicPr>
            <a:picLocks noChangeAspect="1"/>
          </p:cNvPicPr>
          <p:nvPr/>
        </p:nvPicPr>
        <p:blipFill>
          <a:blip r:embed="rId19"/>
          <a:stretch>
            <a:fillRect/>
          </a:stretch>
        </p:blipFill>
        <p:spPr>
          <a:xfrm>
            <a:off x="6357938" y="5795963"/>
            <a:ext cx="285750" cy="285750"/>
          </a:xfrm>
          <a:prstGeom prst="rect">
            <a:avLst/>
          </a:prstGeom>
        </p:spPr>
      </p:pic>
      <p:pic>
        <p:nvPicPr>
          <p:cNvPr id="22" name="Image 20" descr="preencoded.png"/>
          <p:cNvPicPr>
            <a:picLocks noChangeAspect="1"/>
          </p:cNvPicPr>
          <p:nvPr/>
        </p:nvPicPr>
        <p:blipFill>
          <a:blip r:embed="rId20"/>
          <a:stretch>
            <a:fillRect/>
          </a:stretch>
        </p:blipFill>
        <p:spPr>
          <a:xfrm>
            <a:off x="0" y="6429375"/>
            <a:ext cx="12192000" cy="428625"/>
          </a:xfrm>
          <a:prstGeom prst="rect">
            <a:avLst/>
          </a:prstGeom>
        </p:spPr>
      </p:pic>
      <p:sp>
        <p:nvSpPr>
          <p:cNvPr id="23" name="Text 0"/>
          <p:cNvSpPr/>
          <p:nvPr/>
        </p:nvSpPr>
        <p:spPr>
          <a:xfrm>
            <a:off x="447675" y="142875"/>
            <a:ext cx="3221980" cy="2476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FFFFFF"/>
                </a:solidFill>
              </a:rPr>
              <a:t>BRADFORD VTS TEACHING DECK</a:t>
            </a:r>
            <a:endParaRPr lang="en-US" sz="900" dirty="0"/>
          </a:p>
        </p:txBody>
      </p:sp>
      <p:sp>
        <p:nvSpPr>
          <p:cNvPr id="24" name="Text 1"/>
          <p:cNvSpPr/>
          <p:nvPr/>
        </p:nvSpPr>
        <p:spPr>
          <a:xfrm>
            <a:off x="333375" y="447675"/>
            <a:ext cx="9212580" cy="297061"/>
          </a:xfrm>
          <a:prstGeom prst="rect">
            <a:avLst/>
          </a:prstGeom>
          <a:noFill/>
          <a:ln/>
        </p:spPr>
        <p:txBody>
          <a:bodyPr vert="horz" wrap="square" lIns="0" tIns="0" rIns="0" bIns="0" rtlCol="0" anchor="ctr"/>
          <a:lstStyle/>
          <a:p>
            <a:pPr marL="0" indent="0">
              <a:lnSpc>
                <a:spcPts val="2340"/>
              </a:lnSpc>
              <a:buNone/>
            </a:pPr>
            <a:r>
              <a:rPr lang="en-US" sz="1950" b="1" dirty="0">
                <a:solidFill>
                  <a:srgbClr val="2D2D2D"/>
                </a:solidFill>
              </a:rPr>
              <a:t>Common Causes — Benign Ectopics</a:t>
            </a:r>
            <a:endParaRPr lang="en-US" sz="1950" dirty="0"/>
          </a:p>
        </p:txBody>
      </p:sp>
      <p:sp>
        <p:nvSpPr>
          <p:cNvPr id="25" name="Text 2"/>
          <p:cNvSpPr/>
          <p:nvPr/>
        </p:nvSpPr>
        <p:spPr>
          <a:xfrm>
            <a:off x="4796135" y="523875"/>
            <a:ext cx="4572000" cy="228600"/>
          </a:xfrm>
          <a:prstGeom prst="rect">
            <a:avLst/>
          </a:prstGeom>
          <a:noFill/>
          <a:ln/>
        </p:spPr>
        <p:txBody>
          <a:bodyPr vert="horz" wrap="square" lIns="0" tIns="0" rIns="0" bIns="0" rtlCol="0" anchor="ctr"/>
          <a:lstStyle/>
          <a:p>
            <a:pPr marL="0" indent="0">
              <a:lnSpc>
                <a:spcPts val="1800"/>
              </a:lnSpc>
              <a:buNone/>
            </a:pPr>
            <a:r>
              <a:rPr lang="en-US" sz="1200" i="1" dirty="0">
                <a:solidFill>
                  <a:srgbClr val="F58220"/>
                </a:solidFill>
              </a:rPr>
              <a:t>Clinical Guidance Section</a:t>
            </a:r>
            <a:endParaRPr lang="en-US" sz="1200" dirty="0"/>
          </a:p>
        </p:txBody>
      </p:sp>
      <p:sp>
        <p:nvSpPr>
          <p:cNvPr id="26" name="Text 3"/>
          <p:cNvSpPr/>
          <p:nvPr/>
        </p:nvSpPr>
        <p:spPr>
          <a:xfrm>
            <a:off x="971550" y="1171575"/>
            <a:ext cx="43205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Clinical Presentation</a:t>
            </a:r>
            <a:endParaRPr lang="en-US" sz="1350" dirty="0"/>
          </a:p>
        </p:txBody>
      </p:sp>
      <p:sp>
        <p:nvSpPr>
          <p:cNvPr id="27" name="Text 4"/>
          <p:cNvSpPr/>
          <p:nvPr/>
        </p:nvSpPr>
        <p:spPr>
          <a:xfrm>
            <a:off x="738188" y="1571625"/>
            <a:ext cx="11453813"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2D2D2D"/>
                </a:solidFill>
              </a:rPr>
              <a:t>Described as </a:t>
            </a:r>
            <a:r>
              <a:rPr lang="en-US" sz="1200" b="1" dirty="0">
                <a:solidFill>
                  <a:srgbClr val="2D2D2D"/>
                </a:solidFill>
              </a:rPr>
              <a:t>"missed beats"</a:t>
            </a:r>
            <a:r>
              <a:rPr lang="en-US" sz="1200" dirty="0">
                <a:solidFill>
                  <a:srgbClr val="2D2D2D"/>
                </a:solidFill>
              </a:rPr>
              <a:t>, "thuds", or "flip-flopping" in the chest.</a:t>
            </a:r>
            <a:endParaRPr lang="en-US" sz="1200" dirty="0"/>
          </a:p>
        </p:txBody>
      </p:sp>
      <p:sp>
        <p:nvSpPr>
          <p:cNvPr id="28" name="Text 5"/>
          <p:cNvSpPr/>
          <p:nvPr/>
        </p:nvSpPr>
        <p:spPr>
          <a:xfrm>
            <a:off x="738188" y="1895475"/>
            <a:ext cx="10241280"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2D2D2D"/>
                </a:solidFill>
              </a:rPr>
              <a:t>Often most noticeable at rest or when lying down in bed.</a:t>
            </a:r>
            <a:endParaRPr lang="en-US" sz="1200" dirty="0"/>
          </a:p>
        </p:txBody>
      </p:sp>
      <p:sp>
        <p:nvSpPr>
          <p:cNvPr id="29" name="Text 6"/>
          <p:cNvSpPr/>
          <p:nvPr/>
        </p:nvSpPr>
        <p:spPr>
          <a:xfrm>
            <a:off x="738188" y="2219325"/>
            <a:ext cx="5048250"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2D2D"/>
                </a:solidFill>
              </a:rPr>
              <a:t>Epidemiology:</a:t>
            </a:r>
            <a:r>
              <a:rPr lang="en-US" sz="1200" dirty="0">
                <a:solidFill>
                  <a:srgbClr val="2D2D2D"/>
                </a:solidFill>
              </a:rPr>
              <a:t> Extremely common; found in ~60% of adults on 24-hr Holter monitoring.</a:t>
            </a:r>
            <a:endParaRPr lang="en-US" sz="1200" dirty="0"/>
          </a:p>
        </p:txBody>
      </p:sp>
      <p:sp>
        <p:nvSpPr>
          <p:cNvPr id="30" name="Text 7"/>
          <p:cNvSpPr/>
          <p:nvPr/>
        </p:nvSpPr>
        <p:spPr>
          <a:xfrm>
            <a:off x="857250" y="5162550"/>
            <a:ext cx="2880360" cy="257175"/>
          </a:xfrm>
          <a:prstGeom prst="rect">
            <a:avLst/>
          </a:prstGeom>
          <a:noFill/>
          <a:ln/>
        </p:spPr>
        <p:txBody>
          <a:bodyPr vert="horz" wrap="square" lIns="0" tIns="0" rIns="0" bIns="0" rtlCol="0" anchor="ctr"/>
          <a:lstStyle/>
          <a:p>
            <a:pPr marL="0" indent="0">
              <a:lnSpc>
                <a:spcPts val="2025"/>
              </a:lnSpc>
              <a:buNone/>
            </a:pPr>
            <a:r>
              <a:rPr lang="en-US" sz="1350" b="1" kern="0" spc="30" dirty="0">
                <a:solidFill>
                  <a:srgbClr val="FFFFFF"/>
                </a:solidFill>
              </a:rPr>
              <a:t>SAFE TO MANAGE</a:t>
            </a:r>
            <a:endParaRPr lang="en-US" sz="1350" dirty="0"/>
          </a:p>
        </p:txBody>
      </p:sp>
      <p:sp>
        <p:nvSpPr>
          <p:cNvPr id="31" name="Text 8"/>
          <p:cNvSpPr/>
          <p:nvPr/>
        </p:nvSpPr>
        <p:spPr>
          <a:xfrm>
            <a:off x="523875" y="5495925"/>
            <a:ext cx="5262563" cy="600075"/>
          </a:xfrm>
          <a:prstGeom prst="rect">
            <a:avLst/>
          </a:prstGeom>
          <a:noFill/>
          <a:ln/>
        </p:spPr>
        <p:txBody>
          <a:bodyPr vert="horz" wrap="square" lIns="0" tIns="0" rIns="0" bIns="0" rtlCol="0" anchor="ctr"/>
          <a:lstStyle/>
          <a:p>
            <a:pPr marL="0" indent="0">
              <a:lnSpc>
                <a:spcPts val="1575"/>
              </a:lnSpc>
              <a:buNone/>
            </a:pPr>
            <a:r>
              <a:rPr lang="en-US" sz="1125" dirty="0">
                <a:solidFill>
                  <a:srgbClr val="FFFFFF">
                    <a:alpha val="95000"/>
                  </a:srgbClr>
                </a:solidFill>
              </a:rPr>
              <a:t>Primary care management is appropriate if the 12-lead ECG is normal, there are no red flag symptoms (syncope/exertion), and no history of structural heart disease.</a:t>
            </a:r>
            <a:endParaRPr lang="en-US" sz="1125" dirty="0"/>
          </a:p>
        </p:txBody>
      </p:sp>
      <p:sp>
        <p:nvSpPr>
          <p:cNvPr id="32" name="Text 9"/>
          <p:cNvSpPr/>
          <p:nvPr/>
        </p:nvSpPr>
        <p:spPr>
          <a:xfrm>
            <a:off x="6853238" y="1171575"/>
            <a:ext cx="41148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Triggers &amp; Lifestyle</a:t>
            </a:r>
            <a:endParaRPr lang="en-US" sz="1350" dirty="0"/>
          </a:p>
        </p:txBody>
      </p:sp>
      <p:sp>
        <p:nvSpPr>
          <p:cNvPr id="33" name="Text 10"/>
          <p:cNvSpPr/>
          <p:nvPr/>
        </p:nvSpPr>
        <p:spPr>
          <a:xfrm>
            <a:off x="6619875" y="1571625"/>
            <a:ext cx="5048250"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2D2D2D"/>
                </a:solidFill>
              </a:rPr>
              <a:t>Common triggers: </a:t>
            </a:r>
            <a:r>
              <a:rPr lang="en-US" sz="1200" b="1" dirty="0">
                <a:solidFill>
                  <a:srgbClr val="2D2D2D"/>
                </a:solidFill>
              </a:rPr>
              <a:t>Caffeine</a:t>
            </a:r>
            <a:r>
              <a:rPr lang="en-US" sz="1200" dirty="0">
                <a:solidFill>
                  <a:srgbClr val="2D2D2D"/>
                </a:solidFill>
              </a:rPr>
              <a:t>, alcohol, nicotine, fatigue, and emotional stress.</a:t>
            </a:r>
            <a:endParaRPr lang="en-US" sz="1200" dirty="0"/>
          </a:p>
        </p:txBody>
      </p:sp>
      <p:sp>
        <p:nvSpPr>
          <p:cNvPr id="34" name="Text 11"/>
          <p:cNvSpPr/>
          <p:nvPr/>
        </p:nvSpPr>
        <p:spPr>
          <a:xfrm>
            <a:off x="6619875" y="2124075"/>
            <a:ext cx="5048250"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2D2D"/>
                </a:solidFill>
              </a:rPr>
              <a:t>Management:</a:t>
            </a:r>
            <a:r>
              <a:rPr lang="en-US" sz="1200" dirty="0">
                <a:solidFill>
                  <a:srgbClr val="2D2D2D"/>
                </a:solidFill>
              </a:rPr>
              <a:t> Reassurance is the mainstay ("Heart is extra-sensitive but not dangerous").</a:t>
            </a:r>
            <a:endParaRPr lang="en-US" sz="1200" dirty="0"/>
          </a:p>
        </p:txBody>
      </p:sp>
      <p:sp>
        <p:nvSpPr>
          <p:cNvPr id="35" name="Text 12"/>
          <p:cNvSpPr/>
          <p:nvPr/>
        </p:nvSpPr>
        <p:spPr>
          <a:xfrm>
            <a:off x="6619875" y="2676525"/>
            <a:ext cx="5048250"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2D2D2D"/>
                </a:solidFill>
              </a:rPr>
              <a:t>Consider low-dose beta-blocker (e.g., Bisoprolol) only if symptoms are severely affecting quality of life.</a:t>
            </a:r>
            <a:endParaRPr lang="en-US" sz="1200" dirty="0"/>
          </a:p>
        </p:txBody>
      </p:sp>
      <p:sp>
        <p:nvSpPr>
          <p:cNvPr id="36" name="Text 13"/>
          <p:cNvSpPr/>
          <p:nvPr/>
        </p:nvSpPr>
        <p:spPr>
          <a:xfrm>
            <a:off x="6786563" y="5638800"/>
            <a:ext cx="4929188" cy="600075"/>
          </a:xfrm>
          <a:prstGeom prst="rect">
            <a:avLst/>
          </a:prstGeom>
          <a:noFill/>
          <a:ln/>
        </p:spPr>
        <p:txBody>
          <a:bodyPr vert="horz" wrap="square" lIns="0" tIns="0" rIns="0" bIns="0" rtlCol="0" anchor="ctr"/>
          <a:lstStyle/>
          <a:p>
            <a:pPr marL="0" indent="0">
              <a:lnSpc>
                <a:spcPts val="1575"/>
              </a:lnSpc>
              <a:buNone/>
            </a:pPr>
            <a:r>
              <a:rPr lang="en-US" sz="1050" b="1" dirty="0">
                <a:solidFill>
                  <a:srgbClr val="2D2D2D"/>
                </a:solidFill>
              </a:rPr>
              <a:t>REFER TO CARDIOLOGY IF:
Ventricular Ectopic (VE) burden is &gt;20% on Holter monitoring OR symptoms remain poorly tolerated despite lifestyle changes.</a:t>
            </a:r>
            <a:endParaRPr lang="en-US" sz="1050" dirty="0"/>
          </a:p>
        </p:txBody>
      </p:sp>
      <p:sp>
        <p:nvSpPr>
          <p:cNvPr id="37" name="Text 14"/>
          <p:cNvSpPr/>
          <p:nvPr/>
        </p:nvSpPr>
        <p:spPr>
          <a:xfrm>
            <a:off x="333375" y="6543675"/>
            <a:ext cx="336042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F58220"/>
                </a:solidFill>
              </a:rPr>
              <a:t>www.bradfordvts.co.uk</a:t>
            </a:r>
            <a:endParaRPr lang="en-US" sz="1050" dirty="0"/>
          </a:p>
        </p:txBody>
      </p:sp>
      <p:sp>
        <p:nvSpPr>
          <p:cNvPr id="38" name="Text 15"/>
          <p:cNvSpPr/>
          <p:nvPr/>
        </p:nvSpPr>
        <p:spPr>
          <a:xfrm>
            <a:off x="8393162" y="6565106"/>
            <a:ext cx="3798838" cy="157163"/>
          </a:xfrm>
          <a:prstGeom prst="rect">
            <a:avLst/>
          </a:prstGeom>
          <a:noFill/>
          <a:ln/>
        </p:spPr>
        <p:txBody>
          <a:bodyPr vert="horz" wrap="square" lIns="0" tIns="0" rIns="0" bIns="0" rtlCol="0" anchor="ctr"/>
          <a:lstStyle/>
          <a:p>
            <a:pPr marL="0" indent="0">
              <a:lnSpc>
                <a:spcPts val="1238"/>
              </a:lnSpc>
              <a:buNone/>
            </a:pPr>
            <a:r>
              <a:rPr lang="en-US" sz="825" i="1" dirty="0">
                <a:solidFill>
                  <a:srgbClr val="888888"/>
                </a:solidFill>
              </a:rPr>
              <a:t>Educational content based on NICE CKS 2023. Clinical judgment required.</a:t>
            </a:r>
            <a:endParaRPr lang="en-US" sz="825"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33375" y="142875"/>
            <a:ext cx="2219325" cy="247650"/>
          </a:xfrm>
          <a:prstGeom prst="rect">
            <a:avLst/>
          </a:prstGeom>
        </p:spPr>
      </p:pic>
      <p:pic>
        <p:nvPicPr>
          <p:cNvPr id="5" name="Image 3" descr="preencoded.png"/>
          <p:cNvPicPr>
            <a:picLocks noChangeAspect="1"/>
          </p:cNvPicPr>
          <p:nvPr/>
        </p:nvPicPr>
        <p:blipFill>
          <a:blip r:embed="rId5"/>
          <a:stretch>
            <a:fillRect/>
          </a:stretch>
        </p:blipFill>
        <p:spPr>
          <a:xfrm>
            <a:off x="333375" y="447675"/>
            <a:ext cx="11525250" cy="335161"/>
          </a:xfrm>
          <a:prstGeom prst="rect">
            <a:avLst/>
          </a:prstGeom>
        </p:spPr>
      </p:pic>
      <p:pic>
        <p:nvPicPr>
          <p:cNvPr id="6" name="Image 4" descr="preencoded.png"/>
          <p:cNvPicPr>
            <a:picLocks noChangeAspect="1"/>
          </p:cNvPicPr>
          <p:nvPr/>
        </p:nvPicPr>
        <p:blipFill>
          <a:blip r:embed="rId6"/>
          <a:stretch>
            <a:fillRect/>
          </a:stretch>
        </p:blipFill>
        <p:spPr>
          <a:xfrm>
            <a:off x="333375" y="1727299"/>
            <a:ext cx="6743700" cy="1581150"/>
          </a:xfrm>
          <a:prstGeom prst="rect">
            <a:avLst/>
          </a:prstGeom>
        </p:spPr>
      </p:pic>
      <p:pic>
        <p:nvPicPr>
          <p:cNvPr id="7" name="Image 5" descr="preencoded.png"/>
          <p:cNvPicPr>
            <a:picLocks noChangeAspect="1"/>
          </p:cNvPicPr>
          <p:nvPr/>
        </p:nvPicPr>
        <p:blipFill>
          <a:blip r:embed="rId7"/>
          <a:stretch>
            <a:fillRect/>
          </a:stretch>
        </p:blipFill>
        <p:spPr>
          <a:xfrm>
            <a:off x="523875" y="1958727"/>
            <a:ext cx="214313" cy="175320"/>
          </a:xfrm>
          <a:prstGeom prst="rect">
            <a:avLst/>
          </a:prstGeom>
        </p:spPr>
      </p:pic>
      <p:pic>
        <p:nvPicPr>
          <p:cNvPr id="8" name="Image 6" descr="preencoded.png"/>
          <p:cNvPicPr>
            <a:picLocks noChangeAspect="1"/>
          </p:cNvPicPr>
          <p:nvPr/>
        </p:nvPicPr>
        <p:blipFill>
          <a:blip r:embed="rId8"/>
          <a:stretch>
            <a:fillRect/>
          </a:stretch>
        </p:blipFill>
        <p:spPr>
          <a:xfrm>
            <a:off x="523875" y="2289274"/>
            <a:ext cx="178594" cy="142875"/>
          </a:xfrm>
          <a:prstGeom prst="rect">
            <a:avLst/>
          </a:prstGeom>
        </p:spPr>
      </p:pic>
      <p:pic>
        <p:nvPicPr>
          <p:cNvPr id="9" name="Image 7" descr="preencoded.png"/>
          <p:cNvPicPr>
            <a:picLocks noChangeAspect="1"/>
          </p:cNvPicPr>
          <p:nvPr/>
        </p:nvPicPr>
        <p:blipFill>
          <a:blip r:embed="rId8"/>
          <a:stretch>
            <a:fillRect/>
          </a:stretch>
        </p:blipFill>
        <p:spPr>
          <a:xfrm>
            <a:off x="523875" y="2565499"/>
            <a:ext cx="178594" cy="142875"/>
          </a:xfrm>
          <a:prstGeom prst="rect">
            <a:avLst/>
          </a:prstGeom>
        </p:spPr>
      </p:pic>
      <p:pic>
        <p:nvPicPr>
          <p:cNvPr id="10" name="Image 8" descr="preencoded.png"/>
          <p:cNvPicPr>
            <a:picLocks noChangeAspect="1"/>
          </p:cNvPicPr>
          <p:nvPr/>
        </p:nvPicPr>
        <p:blipFill>
          <a:blip r:embed="rId8"/>
          <a:stretch>
            <a:fillRect/>
          </a:stretch>
        </p:blipFill>
        <p:spPr>
          <a:xfrm>
            <a:off x="523875" y="2841724"/>
            <a:ext cx="178594" cy="142875"/>
          </a:xfrm>
          <a:prstGeom prst="rect">
            <a:avLst/>
          </a:prstGeom>
        </p:spPr>
      </p:pic>
      <p:pic>
        <p:nvPicPr>
          <p:cNvPr id="11" name="Image 9" descr="preencoded.png"/>
          <p:cNvPicPr>
            <a:picLocks noChangeAspect="1"/>
          </p:cNvPicPr>
          <p:nvPr/>
        </p:nvPicPr>
        <p:blipFill>
          <a:blip r:embed="rId9"/>
          <a:stretch>
            <a:fillRect/>
          </a:stretch>
        </p:blipFill>
        <p:spPr>
          <a:xfrm>
            <a:off x="333375" y="3498949"/>
            <a:ext cx="6743700" cy="1938337"/>
          </a:xfrm>
          <a:prstGeom prst="rect">
            <a:avLst/>
          </a:prstGeom>
        </p:spPr>
      </p:pic>
      <p:pic>
        <p:nvPicPr>
          <p:cNvPr id="12" name="Image 10" descr="preencoded.png"/>
          <p:cNvPicPr>
            <a:picLocks noChangeAspect="1"/>
          </p:cNvPicPr>
          <p:nvPr/>
        </p:nvPicPr>
        <p:blipFill>
          <a:blip r:embed="rId10"/>
          <a:stretch>
            <a:fillRect/>
          </a:stretch>
        </p:blipFill>
        <p:spPr>
          <a:xfrm>
            <a:off x="523875" y="3730377"/>
            <a:ext cx="214313" cy="175320"/>
          </a:xfrm>
          <a:prstGeom prst="rect">
            <a:avLst/>
          </a:prstGeom>
        </p:spPr>
      </p:pic>
      <p:pic>
        <p:nvPicPr>
          <p:cNvPr id="13" name="Image 11" descr="preencoded.png"/>
          <p:cNvPicPr>
            <a:picLocks noChangeAspect="1"/>
          </p:cNvPicPr>
          <p:nvPr/>
        </p:nvPicPr>
        <p:blipFill>
          <a:blip r:embed="rId11"/>
          <a:stretch>
            <a:fillRect/>
          </a:stretch>
        </p:blipFill>
        <p:spPr>
          <a:xfrm>
            <a:off x="523875" y="4060924"/>
            <a:ext cx="178594" cy="142875"/>
          </a:xfrm>
          <a:prstGeom prst="rect">
            <a:avLst/>
          </a:prstGeom>
        </p:spPr>
      </p:pic>
      <p:pic>
        <p:nvPicPr>
          <p:cNvPr id="14" name="Image 12" descr="preencoded.png"/>
          <p:cNvPicPr>
            <a:picLocks noChangeAspect="1"/>
          </p:cNvPicPr>
          <p:nvPr/>
        </p:nvPicPr>
        <p:blipFill>
          <a:blip r:embed="rId12"/>
          <a:stretch>
            <a:fillRect/>
          </a:stretch>
        </p:blipFill>
        <p:spPr>
          <a:xfrm>
            <a:off x="523875" y="4337149"/>
            <a:ext cx="178594" cy="142875"/>
          </a:xfrm>
          <a:prstGeom prst="rect">
            <a:avLst/>
          </a:prstGeom>
        </p:spPr>
      </p:pic>
      <p:pic>
        <p:nvPicPr>
          <p:cNvPr id="15" name="Image 13" descr="preencoded.png"/>
          <p:cNvPicPr>
            <a:picLocks noChangeAspect="1"/>
          </p:cNvPicPr>
          <p:nvPr/>
        </p:nvPicPr>
        <p:blipFill>
          <a:blip r:embed="rId13"/>
          <a:stretch>
            <a:fillRect/>
          </a:stretch>
        </p:blipFill>
        <p:spPr>
          <a:xfrm>
            <a:off x="523875" y="4613374"/>
            <a:ext cx="178594" cy="142875"/>
          </a:xfrm>
          <a:prstGeom prst="rect">
            <a:avLst/>
          </a:prstGeom>
        </p:spPr>
      </p:pic>
      <p:pic>
        <p:nvPicPr>
          <p:cNvPr id="16" name="Image 14" descr="preencoded.png"/>
          <p:cNvPicPr>
            <a:picLocks noChangeAspect="1"/>
          </p:cNvPicPr>
          <p:nvPr/>
        </p:nvPicPr>
        <p:blipFill>
          <a:blip r:embed="rId14"/>
          <a:stretch>
            <a:fillRect/>
          </a:stretch>
        </p:blipFill>
        <p:spPr>
          <a:xfrm>
            <a:off x="523875" y="4908649"/>
            <a:ext cx="6362700" cy="338138"/>
          </a:xfrm>
          <a:prstGeom prst="rect">
            <a:avLst/>
          </a:prstGeom>
        </p:spPr>
      </p:pic>
      <p:pic>
        <p:nvPicPr>
          <p:cNvPr id="17" name="Image 15" descr="preencoded.png"/>
          <p:cNvPicPr>
            <a:picLocks noChangeAspect="1"/>
          </p:cNvPicPr>
          <p:nvPr/>
        </p:nvPicPr>
        <p:blipFill>
          <a:blip r:embed="rId15"/>
          <a:stretch>
            <a:fillRect/>
          </a:stretch>
        </p:blipFill>
        <p:spPr>
          <a:xfrm>
            <a:off x="638175" y="5014764"/>
            <a:ext cx="154781" cy="125760"/>
          </a:xfrm>
          <a:prstGeom prst="rect">
            <a:avLst/>
          </a:prstGeom>
        </p:spPr>
      </p:pic>
      <p:pic>
        <p:nvPicPr>
          <p:cNvPr id="18" name="Image 16" descr="Printed cardiogram"/>
          <p:cNvPicPr>
            <a:picLocks noChangeAspect="1"/>
          </p:cNvPicPr>
          <p:nvPr/>
        </p:nvPicPr>
        <p:blipFill>
          <a:blip r:embed="rId16"/>
          <a:srcRect/>
          <a:stretch/>
        </p:blipFill>
        <p:spPr>
          <a:xfrm>
            <a:off x="7507952" y="1589187"/>
            <a:ext cx="4205546" cy="2667000"/>
          </a:xfrm>
          <a:prstGeom prst="rect">
            <a:avLst/>
          </a:prstGeom>
        </p:spPr>
      </p:pic>
      <p:pic>
        <p:nvPicPr>
          <p:cNvPr id="19" name="Image 17" descr="preencoded.png"/>
          <p:cNvPicPr>
            <a:picLocks noChangeAspect="1"/>
          </p:cNvPicPr>
          <p:nvPr/>
        </p:nvPicPr>
        <p:blipFill>
          <a:blip r:embed="rId17"/>
          <a:stretch>
            <a:fillRect/>
          </a:stretch>
        </p:blipFill>
        <p:spPr>
          <a:xfrm>
            <a:off x="7362825" y="4446687"/>
            <a:ext cx="4495800" cy="1128713"/>
          </a:xfrm>
          <a:prstGeom prst="rect">
            <a:avLst/>
          </a:prstGeom>
        </p:spPr>
      </p:pic>
      <p:pic>
        <p:nvPicPr>
          <p:cNvPr id="20" name="Image 18" descr="preencoded.png"/>
          <p:cNvPicPr>
            <a:picLocks noChangeAspect="1"/>
          </p:cNvPicPr>
          <p:nvPr/>
        </p:nvPicPr>
        <p:blipFill>
          <a:blip r:embed="rId18"/>
          <a:stretch>
            <a:fillRect/>
          </a:stretch>
        </p:blipFill>
        <p:spPr>
          <a:xfrm>
            <a:off x="0" y="6572250"/>
            <a:ext cx="12192000" cy="285750"/>
          </a:xfrm>
          <a:prstGeom prst="rect">
            <a:avLst/>
          </a:prstGeom>
        </p:spPr>
      </p:pic>
      <p:sp>
        <p:nvSpPr>
          <p:cNvPr id="21" name="Text 0"/>
          <p:cNvSpPr/>
          <p:nvPr/>
        </p:nvSpPr>
        <p:spPr>
          <a:xfrm>
            <a:off x="447675" y="142875"/>
            <a:ext cx="3198830" cy="2476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FFFFFF"/>
                </a:solidFill>
              </a:rPr>
              <a:t>BRADFORD VTS TEACHING DECK</a:t>
            </a:r>
            <a:endParaRPr lang="en-US" sz="900" dirty="0"/>
          </a:p>
        </p:txBody>
      </p:sp>
      <p:sp>
        <p:nvSpPr>
          <p:cNvPr id="22" name="Text 1"/>
          <p:cNvSpPr/>
          <p:nvPr/>
        </p:nvSpPr>
        <p:spPr>
          <a:xfrm>
            <a:off x="333375" y="447675"/>
            <a:ext cx="11858625" cy="297061"/>
          </a:xfrm>
          <a:prstGeom prst="rect">
            <a:avLst/>
          </a:prstGeom>
          <a:noFill/>
          <a:ln/>
        </p:spPr>
        <p:txBody>
          <a:bodyPr vert="horz" wrap="square" lIns="0" tIns="0" rIns="0" bIns="0" rtlCol="0" anchor="ctr"/>
          <a:lstStyle/>
          <a:p>
            <a:pPr marL="0" indent="0">
              <a:lnSpc>
                <a:spcPts val="2340"/>
              </a:lnSpc>
              <a:buNone/>
            </a:pPr>
            <a:r>
              <a:rPr lang="en-US" sz="1950" b="1" dirty="0">
                <a:solidFill>
                  <a:srgbClr val="2D2D2D"/>
                </a:solidFill>
              </a:rPr>
              <a:t>Common Causes — Supraventricular Tachycardia (SVT)</a:t>
            </a:r>
            <a:endParaRPr lang="en-US" sz="1950" dirty="0"/>
          </a:p>
        </p:txBody>
      </p:sp>
      <p:sp>
        <p:nvSpPr>
          <p:cNvPr id="23" name="Text 2"/>
          <p:cNvSpPr/>
          <p:nvPr/>
        </p:nvSpPr>
        <p:spPr>
          <a:xfrm>
            <a:off x="6657975" y="514350"/>
            <a:ext cx="4572000" cy="228600"/>
          </a:xfrm>
          <a:prstGeom prst="rect">
            <a:avLst/>
          </a:prstGeom>
          <a:noFill/>
          <a:ln/>
        </p:spPr>
        <p:txBody>
          <a:bodyPr vert="horz" wrap="square" lIns="0" tIns="0" rIns="0" bIns="0" rtlCol="0" anchor="ctr"/>
          <a:lstStyle/>
          <a:p>
            <a:pPr marL="0" indent="0">
              <a:lnSpc>
                <a:spcPts val="1800"/>
              </a:lnSpc>
              <a:buNone/>
            </a:pPr>
            <a:r>
              <a:rPr lang="en-US" sz="1200" i="1" dirty="0">
                <a:solidFill>
                  <a:srgbClr val="F58220"/>
                </a:solidFill>
              </a:rPr>
              <a:t>Clinical Guidance Section</a:t>
            </a:r>
            <a:endParaRPr lang="en-US" sz="1200" dirty="0"/>
          </a:p>
        </p:txBody>
      </p:sp>
      <p:sp>
        <p:nvSpPr>
          <p:cNvPr id="24" name="Text 3"/>
          <p:cNvSpPr/>
          <p:nvPr/>
        </p:nvSpPr>
        <p:spPr>
          <a:xfrm>
            <a:off x="833438" y="1917799"/>
            <a:ext cx="69951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Clinical Presentation &amp; Mechanisms</a:t>
            </a:r>
            <a:endParaRPr lang="en-US" sz="1350" dirty="0"/>
          </a:p>
        </p:txBody>
      </p:sp>
      <p:sp>
        <p:nvSpPr>
          <p:cNvPr id="25" name="Text 4"/>
          <p:cNvSpPr/>
          <p:nvPr/>
        </p:nvSpPr>
        <p:spPr>
          <a:xfrm>
            <a:off x="797719" y="2289274"/>
            <a:ext cx="11394281"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F58220"/>
                </a:solidFill>
              </a:rPr>
              <a:t>Sudden Onset/Offset:</a:t>
            </a:r>
            <a:r>
              <a:rPr lang="en-US" sz="1125" dirty="0">
                <a:solidFill>
                  <a:srgbClr val="4A4A4A"/>
                </a:solidFill>
              </a:rPr>
              <a:t> Often described as a "light switch" being flicked on and off.</a:t>
            </a:r>
            <a:endParaRPr lang="en-US" sz="1125" dirty="0"/>
          </a:p>
        </p:txBody>
      </p:sp>
      <p:sp>
        <p:nvSpPr>
          <p:cNvPr id="26" name="Text 5"/>
          <p:cNvSpPr/>
          <p:nvPr/>
        </p:nvSpPr>
        <p:spPr>
          <a:xfrm>
            <a:off x="797719" y="2565499"/>
            <a:ext cx="11394281"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F58220"/>
                </a:solidFill>
              </a:rPr>
              <a:t>Rate &amp; Rhythm:</a:t>
            </a:r>
            <a:r>
              <a:rPr lang="en-US" sz="1125" dirty="0">
                <a:solidFill>
                  <a:srgbClr val="4A4A4A"/>
                </a:solidFill>
              </a:rPr>
              <a:t> Regular, fast narrow-complex tachycardia (typically 140–280 bpm).</a:t>
            </a:r>
            <a:endParaRPr lang="en-US" sz="1125" dirty="0"/>
          </a:p>
        </p:txBody>
      </p:sp>
      <p:sp>
        <p:nvSpPr>
          <p:cNvPr id="27" name="Text 6"/>
          <p:cNvSpPr/>
          <p:nvPr/>
        </p:nvSpPr>
        <p:spPr>
          <a:xfrm>
            <a:off x="797719" y="2841724"/>
            <a:ext cx="11394281"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F58220"/>
                </a:solidFill>
              </a:rPr>
              <a:t>Common Types:</a:t>
            </a:r>
            <a:r>
              <a:rPr lang="en-US" sz="1125" dirty="0">
                <a:solidFill>
                  <a:srgbClr val="4A4A4A"/>
                </a:solidFill>
              </a:rPr>
              <a:t> AVNRT (60% - nodal re-entry) and AVRT (30% - accessory pathway e.g., WPW).</a:t>
            </a:r>
            <a:endParaRPr lang="en-US" sz="1125" dirty="0"/>
          </a:p>
        </p:txBody>
      </p:sp>
      <p:sp>
        <p:nvSpPr>
          <p:cNvPr id="28" name="Text 7"/>
          <p:cNvSpPr/>
          <p:nvPr/>
        </p:nvSpPr>
        <p:spPr>
          <a:xfrm>
            <a:off x="833438" y="3689449"/>
            <a:ext cx="63627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Management Principles</a:t>
            </a:r>
            <a:endParaRPr lang="en-US" sz="1350" dirty="0"/>
          </a:p>
        </p:txBody>
      </p:sp>
      <p:sp>
        <p:nvSpPr>
          <p:cNvPr id="29" name="Text 8"/>
          <p:cNvSpPr/>
          <p:nvPr/>
        </p:nvSpPr>
        <p:spPr>
          <a:xfrm>
            <a:off x="797719" y="4060924"/>
            <a:ext cx="11394281"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F58220"/>
                </a:solidFill>
              </a:rPr>
              <a:t>Acute Termination:</a:t>
            </a:r>
            <a:r>
              <a:rPr lang="en-US" sz="1125" dirty="0">
                <a:solidFill>
                  <a:srgbClr val="4A4A4A"/>
                </a:solidFill>
              </a:rPr>
              <a:t> Vagal manoeuvres (Valsalva, Carotid Sinus Massage). Refer if persistent.</a:t>
            </a:r>
            <a:endParaRPr lang="en-US" sz="1125" dirty="0"/>
          </a:p>
        </p:txBody>
      </p:sp>
      <p:sp>
        <p:nvSpPr>
          <p:cNvPr id="30" name="Text 9"/>
          <p:cNvSpPr/>
          <p:nvPr/>
        </p:nvSpPr>
        <p:spPr>
          <a:xfrm>
            <a:off x="797719" y="4337149"/>
            <a:ext cx="11394281"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F58220"/>
                </a:solidFill>
              </a:rPr>
              <a:t>Medical Prevention:</a:t>
            </a:r>
            <a:r>
              <a:rPr lang="en-US" sz="1125" dirty="0">
                <a:solidFill>
                  <a:srgbClr val="4A4A4A"/>
                </a:solidFill>
              </a:rPr>
              <a:t> Beta-blockers (e.g., Bisoprolol) or Verapamil for symptomatic episodes.</a:t>
            </a:r>
            <a:endParaRPr lang="en-US" sz="1125" dirty="0"/>
          </a:p>
        </p:txBody>
      </p:sp>
      <p:sp>
        <p:nvSpPr>
          <p:cNvPr id="31" name="Text 10"/>
          <p:cNvSpPr/>
          <p:nvPr/>
        </p:nvSpPr>
        <p:spPr>
          <a:xfrm>
            <a:off x="797719" y="4613374"/>
            <a:ext cx="11394281"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F58220"/>
                </a:solidFill>
              </a:rPr>
              <a:t>Definitive Treatment:</a:t>
            </a:r>
            <a:r>
              <a:rPr lang="en-US" sz="1125" dirty="0">
                <a:solidFill>
                  <a:srgbClr val="4A4A4A"/>
                </a:solidFill>
              </a:rPr>
              <a:t> Refer to cardiology for consideration of catheter ablation if recurrent.</a:t>
            </a:r>
            <a:endParaRPr lang="en-US" sz="1125" dirty="0"/>
          </a:p>
        </p:txBody>
      </p:sp>
      <p:sp>
        <p:nvSpPr>
          <p:cNvPr id="32" name="Text 11"/>
          <p:cNvSpPr/>
          <p:nvPr/>
        </p:nvSpPr>
        <p:spPr>
          <a:xfrm>
            <a:off x="869156" y="4908649"/>
            <a:ext cx="11316864" cy="338138"/>
          </a:xfrm>
          <a:prstGeom prst="rect">
            <a:avLst/>
          </a:prstGeom>
          <a:noFill/>
          <a:ln/>
        </p:spPr>
        <p:txBody>
          <a:bodyPr vert="horz" wrap="square" lIns="0" tIns="0" rIns="0" bIns="0" rtlCol="0" anchor="ctr"/>
          <a:lstStyle/>
          <a:p>
            <a:pPr marL="0" indent="0">
              <a:lnSpc>
                <a:spcPts val="1463"/>
              </a:lnSpc>
              <a:buNone/>
            </a:pPr>
            <a:r>
              <a:rPr lang="en-US" sz="975" b="1" dirty="0">
                <a:solidFill>
                  <a:srgbClr val="856404"/>
                </a:solidFill>
              </a:rPr>
              <a:t>PITFALL: Never combine Verapamil and Beta-blockers (risk of fatal bradycardia).</a:t>
            </a:r>
            <a:endParaRPr lang="en-US" sz="975" dirty="0"/>
          </a:p>
        </p:txBody>
      </p:sp>
      <p:sp>
        <p:nvSpPr>
          <p:cNvPr id="33" name="Text 12"/>
          <p:cNvSpPr/>
          <p:nvPr/>
        </p:nvSpPr>
        <p:spPr>
          <a:xfrm>
            <a:off x="7505700" y="4589562"/>
            <a:ext cx="4210050" cy="185738"/>
          </a:xfrm>
          <a:prstGeom prst="rect">
            <a:avLst/>
          </a:prstGeom>
          <a:noFill/>
          <a:ln/>
        </p:spPr>
        <p:txBody>
          <a:bodyPr vert="horz" wrap="square" lIns="0" tIns="0" rIns="0" bIns="0" rtlCol="0" anchor="ctr"/>
          <a:lstStyle/>
          <a:p>
            <a:pPr marL="0" indent="0">
              <a:lnSpc>
                <a:spcPts val="1463"/>
              </a:lnSpc>
              <a:buNone/>
            </a:pPr>
            <a:r>
              <a:rPr lang="en-US" sz="975" b="1" dirty="0">
                <a:solidFill>
                  <a:srgbClr val="008080"/>
                </a:solidFill>
              </a:rPr>
              <a:t>SCA CONSULTATION TIP</a:t>
            </a:r>
            <a:endParaRPr lang="en-US" sz="975" dirty="0"/>
          </a:p>
        </p:txBody>
      </p:sp>
      <p:sp>
        <p:nvSpPr>
          <p:cNvPr id="34" name="Text 13"/>
          <p:cNvSpPr/>
          <p:nvPr/>
        </p:nvSpPr>
        <p:spPr>
          <a:xfrm>
            <a:off x="7505700" y="4832449"/>
            <a:ext cx="4210050" cy="600075"/>
          </a:xfrm>
          <a:prstGeom prst="rect">
            <a:avLst/>
          </a:prstGeom>
          <a:noFill/>
          <a:ln/>
        </p:spPr>
        <p:txBody>
          <a:bodyPr vert="horz" wrap="square" lIns="0" tIns="0" rIns="0" bIns="0" rtlCol="0" anchor="ctr"/>
          <a:lstStyle/>
          <a:p>
            <a:pPr marL="0" indent="0">
              <a:lnSpc>
                <a:spcPts val="1575"/>
              </a:lnSpc>
              <a:buNone/>
            </a:pPr>
            <a:r>
              <a:rPr lang="en-US" sz="1050" dirty="0">
                <a:solidFill>
                  <a:srgbClr val="2D2D2D"/>
                </a:solidFill>
              </a:rPr>
              <a:t>Teach the </a:t>
            </a:r>
            <a:r>
              <a:rPr lang="en-US" sz="1050" b="1" dirty="0">
                <a:solidFill>
                  <a:srgbClr val="2D2D2D"/>
                </a:solidFill>
              </a:rPr>
              <a:t>Modified Valsalva Technique</a:t>
            </a:r>
            <a:r>
              <a:rPr lang="en-US" sz="1050" dirty="0">
                <a:solidFill>
                  <a:srgbClr val="2D2D2D"/>
                </a:solidFill>
              </a:rPr>
              <a:t>: Blow into a 10ml syringe for 15s while sitting, then immediately lie flat with legs raised to 45° for 15s. This increases success rates from 17% to 43%.</a:t>
            </a:r>
            <a:endParaRPr lang="en-US" sz="1050" dirty="0"/>
          </a:p>
        </p:txBody>
      </p:sp>
      <p:sp>
        <p:nvSpPr>
          <p:cNvPr id="35" name="Text 14"/>
          <p:cNvSpPr/>
          <p:nvPr/>
        </p:nvSpPr>
        <p:spPr>
          <a:xfrm>
            <a:off x="5455444" y="6629400"/>
            <a:ext cx="2880360" cy="171450"/>
          </a:xfrm>
          <a:prstGeom prst="rect">
            <a:avLst/>
          </a:prstGeom>
          <a:noFill/>
          <a:ln/>
        </p:spPr>
        <p:txBody>
          <a:bodyPr vert="horz" wrap="square" lIns="0" tIns="0" rIns="0" bIns="0" rtlCol="0" anchor="ctr"/>
          <a:lstStyle/>
          <a:p>
            <a:pPr marL="0" indent="0">
              <a:lnSpc>
                <a:spcPts val="1350"/>
              </a:lnSpc>
              <a:buNone/>
            </a:pPr>
            <a:r>
              <a:rPr lang="en-US" sz="900" kern="0" spc="30" dirty="0">
                <a:solidFill>
                  <a:srgbClr val="888888"/>
                </a:solidFill>
              </a:rPr>
              <a:t>www.bradfordvts.co.uk</a:t>
            </a:r>
            <a:endParaRPr lang="en-US" sz="9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190500"/>
            <a:ext cx="2368600" cy="228600"/>
          </a:xfrm>
          <a:prstGeom prst="rect">
            <a:avLst/>
          </a:prstGeom>
        </p:spPr>
      </p:pic>
      <p:pic>
        <p:nvPicPr>
          <p:cNvPr id="5" name="Image 3" descr="preencoded.png"/>
          <p:cNvPicPr>
            <a:picLocks noChangeAspect="1"/>
          </p:cNvPicPr>
          <p:nvPr/>
        </p:nvPicPr>
        <p:blipFill>
          <a:blip r:embed="rId5"/>
          <a:stretch>
            <a:fillRect/>
          </a:stretch>
        </p:blipFill>
        <p:spPr>
          <a:xfrm>
            <a:off x="381000" y="466725"/>
            <a:ext cx="11430000" cy="333375"/>
          </a:xfrm>
          <a:prstGeom prst="rect">
            <a:avLst/>
          </a:prstGeom>
        </p:spPr>
      </p:pic>
      <p:pic>
        <p:nvPicPr>
          <p:cNvPr id="6" name="Image 4" descr="preencoded.png"/>
          <p:cNvPicPr>
            <a:picLocks noChangeAspect="1"/>
          </p:cNvPicPr>
          <p:nvPr/>
        </p:nvPicPr>
        <p:blipFill>
          <a:blip r:embed="rId6"/>
          <a:stretch>
            <a:fillRect/>
          </a:stretch>
        </p:blipFill>
        <p:spPr>
          <a:xfrm>
            <a:off x="381000" y="914400"/>
            <a:ext cx="5595938" cy="1624013"/>
          </a:xfrm>
          <a:prstGeom prst="rect">
            <a:avLst/>
          </a:prstGeom>
        </p:spPr>
      </p:pic>
      <p:pic>
        <p:nvPicPr>
          <p:cNvPr id="7" name="Image 5" descr="preencoded.png"/>
          <p:cNvPicPr>
            <a:picLocks noChangeAspect="1"/>
          </p:cNvPicPr>
          <p:nvPr/>
        </p:nvPicPr>
        <p:blipFill>
          <a:blip r:embed="rId7"/>
          <a:stretch>
            <a:fillRect/>
          </a:stretch>
        </p:blipFill>
        <p:spPr>
          <a:xfrm>
            <a:off x="571500" y="1145828"/>
            <a:ext cx="214313" cy="175320"/>
          </a:xfrm>
          <a:prstGeom prst="rect">
            <a:avLst/>
          </a:prstGeom>
        </p:spPr>
      </p:pic>
      <p:pic>
        <p:nvPicPr>
          <p:cNvPr id="8" name="Image 6" descr="preencoded.png"/>
          <p:cNvPicPr>
            <a:picLocks noChangeAspect="1"/>
          </p:cNvPicPr>
          <p:nvPr/>
        </p:nvPicPr>
        <p:blipFill>
          <a:blip r:embed="rId8"/>
          <a:stretch>
            <a:fillRect/>
          </a:stretch>
        </p:blipFill>
        <p:spPr>
          <a:xfrm>
            <a:off x="381000" y="2728913"/>
            <a:ext cx="5595938" cy="3490913"/>
          </a:xfrm>
          <a:prstGeom prst="rect">
            <a:avLst/>
          </a:prstGeom>
        </p:spPr>
      </p:pic>
      <p:pic>
        <p:nvPicPr>
          <p:cNvPr id="9" name="Image 7" descr="preencoded.png"/>
          <p:cNvPicPr>
            <a:picLocks noChangeAspect="1"/>
          </p:cNvPicPr>
          <p:nvPr/>
        </p:nvPicPr>
        <p:blipFill>
          <a:blip r:embed="rId9"/>
          <a:stretch>
            <a:fillRect/>
          </a:stretch>
        </p:blipFill>
        <p:spPr>
          <a:xfrm>
            <a:off x="571500" y="2960340"/>
            <a:ext cx="214313" cy="175320"/>
          </a:xfrm>
          <a:prstGeom prst="rect">
            <a:avLst/>
          </a:prstGeom>
        </p:spPr>
      </p:pic>
      <p:pic>
        <p:nvPicPr>
          <p:cNvPr id="10" name="Image 8" descr="preencoded.png"/>
          <p:cNvPicPr>
            <a:picLocks noChangeAspect="1"/>
          </p:cNvPicPr>
          <p:nvPr/>
        </p:nvPicPr>
        <p:blipFill>
          <a:blip r:embed="rId10"/>
          <a:stretch>
            <a:fillRect/>
          </a:stretch>
        </p:blipFill>
        <p:spPr>
          <a:xfrm>
            <a:off x="571500" y="3290888"/>
            <a:ext cx="5214938" cy="2738438"/>
          </a:xfrm>
          <a:prstGeom prst="rect">
            <a:avLst/>
          </a:prstGeom>
        </p:spPr>
      </p:pic>
      <p:pic>
        <p:nvPicPr>
          <p:cNvPr id="11" name="Image 9" descr="preencoded.png"/>
          <p:cNvPicPr>
            <a:picLocks noChangeAspect="1"/>
          </p:cNvPicPr>
          <p:nvPr/>
        </p:nvPicPr>
        <p:blipFill>
          <a:blip r:embed="rId11"/>
          <a:stretch>
            <a:fillRect/>
          </a:stretch>
        </p:blipFill>
        <p:spPr>
          <a:xfrm>
            <a:off x="571500" y="3290888"/>
            <a:ext cx="4005709" cy="338138"/>
          </a:xfrm>
          <a:prstGeom prst="rect">
            <a:avLst/>
          </a:prstGeom>
        </p:spPr>
      </p:pic>
      <p:pic>
        <p:nvPicPr>
          <p:cNvPr id="12" name="Image 10" descr="preencoded.png"/>
          <p:cNvPicPr>
            <a:picLocks noChangeAspect="1"/>
          </p:cNvPicPr>
          <p:nvPr/>
        </p:nvPicPr>
        <p:blipFill>
          <a:blip r:embed="rId12"/>
          <a:stretch>
            <a:fillRect/>
          </a:stretch>
        </p:blipFill>
        <p:spPr>
          <a:xfrm>
            <a:off x="4577209" y="3290888"/>
            <a:ext cx="1209229" cy="338138"/>
          </a:xfrm>
          <a:prstGeom prst="rect">
            <a:avLst/>
          </a:prstGeom>
        </p:spPr>
      </p:pic>
      <p:pic>
        <p:nvPicPr>
          <p:cNvPr id="13" name="Image 11" descr="preencoded.png"/>
          <p:cNvPicPr>
            <a:picLocks noChangeAspect="1"/>
          </p:cNvPicPr>
          <p:nvPr/>
        </p:nvPicPr>
        <p:blipFill>
          <a:blip r:embed="rId13"/>
          <a:stretch>
            <a:fillRect/>
          </a:stretch>
        </p:blipFill>
        <p:spPr>
          <a:xfrm>
            <a:off x="571500" y="3629025"/>
            <a:ext cx="4005709" cy="300038"/>
          </a:xfrm>
          <a:prstGeom prst="rect">
            <a:avLst/>
          </a:prstGeom>
        </p:spPr>
      </p:pic>
      <p:pic>
        <p:nvPicPr>
          <p:cNvPr id="14" name="Image 12" descr="preencoded.png"/>
          <p:cNvPicPr>
            <a:picLocks noChangeAspect="1"/>
          </p:cNvPicPr>
          <p:nvPr/>
        </p:nvPicPr>
        <p:blipFill>
          <a:blip r:embed="rId14"/>
          <a:stretch>
            <a:fillRect/>
          </a:stretch>
        </p:blipFill>
        <p:spPr>
          <a:xfrm>
            <a:off x="4577209" y="3629025"/>
            <a:ext cx="1209229" cy="300038"/>
          </a:xfrm>
          <a:prstGeom prst="rect">
            <a:avLst/>
          </a:prstGeom>
        </p:spPr>
      </p:pic>
      <p:pic>
        <p:nvPicPr>
          <p:cNvPr id="15" name="Image 13" descr="preencoded.png"/>
          <p:cNvPicPr>
            <a:picLocks noChangeAspect="1"/>
          </p:cNvPicPr>
          <p:nvPr/>
        </p:nvPicPr>
        <p:blipFill>
          <a:blip r:embed="rId15"/>
          <a:stretch>
            <a:fillRect/>
          </a:stretch>
        </p:blipFill>
        <p:spPr>
          <a:xfrm>
            <a:off x="571500" y="3929063"/>
            <a:ext cx="4005709" cy="300038"/>
          </a:xfrm>
          <a:prstGeom prst="rect">
            <a:avLst/>
          </a:prstGeom>
        </p:spPr>
      </p:pic>
      <p:pic>
        <p:nvPicPr>
          <p:cNvPr id="16" name="Image 14" descr="preencoded.png"/>
          <p:cNvPicPr>
            <a:picLocks noChangeAspect="1"/>
          </p:cNvPicPr>
          <p:nvPr/>
        </p:nvPicPr>
        <p:blipFill>
          <a:blip r:embed="rId16"/>
          <a:stretch>
            <a:fillRect/>
          </a:stretch>
        </p:blipFill>
        <p:spPr>
          <a:xfrm>
            <a:off x="4577209" y="3929063"/>
            <a:ext cx="1209229" cy="300038"/>
          </a:xfrm>
          <a:prstGeom prst="rect">
            <a:avLst/>
          </a:prstGeom>
        </p:spPr>
      </p:pic>
      <p:pic>
        <p:nvPicPr>
          <p:cNvPr id="17" name="Image 15" descr="preencoded.png"/>
          <p:cNvPicPr>
            <a:picLocks noChangeAspect="1"/>
          </p:cNvPicPr>
          <p:nvPr/>
        </p:nvPicPr>
        <p:blipFill>
          <a:blip r:embed="rId13"/>
          <a:stretch>
            <a:fillRect/>
          </a:stretch>
        </p:blipFill>
        <p:spPr>
          <a:xfrm>
            <a:off x="571500" y="4229100"/>
            <a:ext cx="4005709" cy="300038"/>
          </a:xfrm>
          <a:prstGeom prst="rect">
            <a:avLst/>
          </a:prstGeom>
        </p:spPr>
      </p:pic>
      <p:pic>
        <p:nvPicPr>
          <p:cNvPr id="18" name="Image 16" descr="preencoded.png"/>
          <p:cNvPicPr>
            <a:picLocks noChangeAspect="1"/>
          </p:cNvPicPr>
          <p:nvPr/>
        </p:nvPicPr>
        <p:blipFill>
          <a:blip r:embed="rId14"/>
          <a:stretch>
            <a:fillRect/>
          </a:stretch>
        </p:blipFill>
        <p:spPr>
          <a:xfrm>
            <a:off x="4577209" y="4229100"/>
            <a:ext cx="1209229" cy="300038"/>
          </a:xfrm>
          <a:prstGeom prst="rect">
            <a:avLst/>
          </a:prstGeom>
        </p:spPr>
      </p:pic>
      <p:pic>
        <p:nvPicPr>
          <p:cNvPr id="19" name="Image 17" descr="preencoded.png"/>
          <p:cNvPicPr>
            <a:picLocks noChangeAspect="1"/>
          </p:cNvPicPr>
          <p:nvPr/>
        </p:nvPicPr>
        <p:blipFill>
          <a:blip r:embed="rId15"/>
          <a:stretch>
            <a:fillRect/>
          </a:stretch>
        </p:blipFill>
        <p:spPr>
          <a:xfrm>
            <a:off x="571500" y="4529138"/>
            <a:ext cx="4005709" cy="300038"/>
          </a:xfrm>
          <a:prstGeom prst="rect">
            <a:avLst/>
          </a:prstGeom>
        </p:spPr>
      </p:pic>
      <p:pic>
        <p:nvPicPr>
          <p:cNvPr id="20" name="Image 18" descr="preencoded.png"/>
          <p:cNvPicPr>
            <a:picLocks noChangeAspect="1"/>
          </p:cNvPicPr>
          <p:nvPr/>
        </p:nvPicPr>
        <p:blipFill>
          <a:blip r:embed="rId16"/>
          <a:stretch>
            <a:fillRect/>
          </a:stretch>
        </p:blipFill>
        <p:spPr>
          <a:xfrm>
            <a:off x="4577209" y="4529138"/>
            <a:ext cx="1209229" cy="300038"/>
          </a:xfrm>
          <a:prstGeom prst="rect">
            <a:avLst/>
          </a:prstGeom>
        </p:spPr>
      </p:pic>
      <p:pic>
        <p:nvPicPr>
          <p:cNvPr id="21" name="Image 19" descr="preencoded.png"/>
          <p:cNvPicPr>
            <a:picLocks noChangeAspect="1"/>
          </p:cNvPicPr>
          <p:nvPr/>
        </p:nvPicPr>
        <p:blipFill>
          <a:blip r:embed="rId13"/>
          <a:stretch>
            <a:fillRect/>
          </a:stretch>
        </p:blipFill>
        <p:spPr>
          <a:xfrm>
            <a:off x="571500" y="4829175"/>
            <a:ext cx="4005709" cy="300038"/>
          </a:xfrm>
          <a:prstGeom prst="rect">
            <a:avLst/>
          </a:prstGeom>
        </p:spPr>
      </p:pic>
      <p:pic>
        <p:nvPicPr>
          <p:cNvPr id="22" name="Image 20" descr="preencoded.png"/>
          <p:cNvPicPr>
            <a:picLocks noChangeAspect="1"/>
          </p:cNvPicPr>
          <p:nvPr/>
        </p:nvPicPr>
        <p:blipFill>
          <a:blip r:embed="rId14"/>
          <a:stretch>
            <a:fillRect/>
          </a:stretch>
        </p:blipFill>
        <p:spPr>
          <a:xfrm>
            <a:off x="4577209" y="4829175"/>
            <a:ext cx="1209229" cy="300038"/>
          </a:xfrm>
          <a:prstGeom prst="rect">
            <a:avLst/>
          </a:prstGeom>
        </p:spPr>
      </p:pic>
      <p:pic>
        <p:nvPicPr>
          <p:cNvPr id="23" name="Image 21" descr="preencoded.png"/>
          <p:cNvPicPr>
            <a:picLocks noChangeAspect="1"/>
          </p:cNvPicPr>
          <p:nvPr/>
        </p:nvPicPr>
        <p:blipFill>
          <a:blip r:embed="rId15"/>
          <a:stretch>
            <a:fillRect/>
          </a:stretch>
        </p:blipFill>
        <p:spPr>
          <a:xfrm>
            <a:off x="571500" y="5129213"/>
            <a:ext cx="4005709" cy="300038"/>
          </a:xfrm>
          <a:prstGeom prst="rect">
            <a:avLst/>
          </a:prstGeom>
        </p:spPr>
      </p:pic>
      <p:pic>
        <p:nvPicPr>
          <p:cNvPr id="24" name="Image 22" descr="preencoded.png"/>
          <p:cNvPicPr>
            <a:picLocks noChangeAspect="1"/>
          </p:cNvPicPr>
          <p:nvPr/>
        </p:nvPicPr>
        <p:blipFill>
          <a:blip r:embed="rId16"/>
          <a:stretch>
            <a:fillRect/>
          </a:stretch>
        </p:blipFill>
        <p:spPr>
          <a:xfrm>
            <a:off x="4577209" y="5129213"/>
            <a:ext cx="1209229" cy="300038"/>
          </a:xfrm>
          <a:prstGeom prst="rect">
            <a:avLst/>
          </a:prstGeom>
        </p:spPr>
      </p:pic>
      <p:pic>
        <p:nvPicPr>
          <p:cNvPr id="25" name="Image 23" descr="preencoded.png"/>
          <p:cNvPicPr>
            <a:picLocks noChangeAspect="1"/>
          </p:cNvPicPr>
          <p:nvPr/>
        </p:nvPicPr>
        <p:blipFill>
          <a:blip r:embed="rId13"/>
          <a:stretch>
            <a:fillRect/>
          </a:stretch>
        </p:blipFill>
        <p:spPr>
          <a:xfrm>
            <a:off x="571500" y="5429250"/>
            <a:ext cx="4005709" cy="300038"/>
          </a:xfrm>
          <a:prstGeom prst="rect">
            <a:avLst/>
          </a:prstGeom>
        </p:spPr>
      </p:pic>
      <p:pic>
        <p:nvPicPr>
          <p:cNvPr id="26" name="Image 24" descr="preencoded.png"/>
          <p:cNvPicPr>
            <a:picLocks noChangeAspect="1"/>
          </p:cNvPicPr>
          <p:nvPr/>
        </p:nvPicPr>
        <p:blipFill>
          <a:blip r:embed="rId14"/>
          <a:stretch>
            <a:fillRect/>
          </a:stretch>
        </p:blipFill>
        <p:spPr>
          <a:xfrm>
            <a:off x="4577209" y="5429250"/>
            <a:ext cx="1209229" cy="300038"/>
          </a:xfrm>
          <a:prstGeom prst="rect">
            <a:avLst/>
          </a:prstGeom>
        </p:spPr>
      </p:pic>
      <p:pic>
        <p:nvPicPr>
          <p:cNvPr id="27" name="Image 25" descr="preencoded.png"/>
          <p:cNvPicPr>
            <a:picLocks noChangeAspect="1"/>
          </p:cNvPicPr>
          <p:nvPr/>
        </p:nvPicPr>
        <p:blipFill>
          <a:blip r:embed="rId17"/>
          <a:stretch>
            <a:fillRect/>
          </a:stretch>
        </p:blipFill>
        <p:spPr>
          <a:xfrm>
            <a:off x="6215063" y="1457920"/>
            <a:ext cx="5595938" cy="2052637"/>
          </a:xfrm>
          <a:prstGeom prst="rect">
            <a:avLst/>
          </a:prstGeom>
        </p:spPr>
      </p:pic>
      <p:pic>
        <p:nvPicPr>
          <p:cNvPr id="28" name="Image 26" descr="preencoded.png"/>
          <p:cNvPicPr>
            <a:picLocks noChangeAspect="1"/>
          </p:cNvPicPr>
          <p:nvPr/>
        </p:nvPicPr>
        <p:blipFill>
          <a:blip r:embed="rId18"/>
          <a:stretch>
            <a:fillRect/>
          </a:stretch>
        </p:blipFill>
        <p:spPr>
          <a:xfrm>
            <a:off x="6405563" y="1689348"/>
            <a:ext cx="214313" cy="175320"/>
          </a:xfrm>
          <a:prstGeom prst="rect">
            <a:avLst/>
          </a:prstGeom>
        </p:spPr>
      </p:pic>
      <p:pic>
        <p:nvPicPr>
          <p:cNvPr id="29" name="Image 27" descr="preencoded.png"/>
          <p:cNvPicPr>
            <a:picLocks noChangeAspect="1"/>
          </p:cNvPicPr>
          <p:nvPr/>
        </p:nvPicPr>
        <p:blipFill>
          <a:blip r:embed="rId19"/>
          <a:stretch>
            <a:fillRect/>
          </a:stretch>
        </p:blipFill>
        <p:spPr>
          <a:xfrm>
            <a:off x="6215063" y="3662958"/>
            <a:ext cx="5595938" cy="1270397"/>
          </a:xfrm>
          <a:prstGeom prst="rect">
            <a:avLst/>
          </a:prstGeom>
        </p:spPr>
      </p:pic>
      <p:pic>
        <p:nvPicPr>
          <p:cNvPr id="30" name="Image 28" descr="preencoded.png"/>
          <p:cNvPicPr>
            <a:picLocks noChangeAspect="1"/>
          </p:cNvPicPr>
          <p:nvPr/>
        </p:nvPicPr>
        <p:blipFill>
          <a:blip r:embed="rId20"/>
          <a:stretch>
            <a:fillRect/>
          </a:stretch>
        </p:blipFill>
        <p:spPr>
          <a:xfrm>
            <a:off x="6357938" y="3808661"/>
            <a:ext cx="166688" cy="137220"/>
          </a:xfrm>
          <a:prstGeom prst="rect">
            <a:avLst/>
          </a:prstGeom>
        </p:spPr>
      </p:pic>
      <p:pic>
        <p:nvPicPr>
          <p:cNvPr id="31" name="Image 29" descr="preencoded.png"/>
          <p:cNvPicPr>
            <a:picLocks noChangeAspect="1"/>
          </p:cNvPicPr>
          <p:nvPr/>
        </p:nvPicPr>
        <p:blipFill>
          <a:blip r:embed="rId21"/>
          <a:stretch>
            <a:fillRect/>
          </a:stretch>
        </p:blipFill>
        <p:spPr>
          <a:xfrm>
            <a:off x="6215063" y="5085755"/>
            <a:ext cx="5595938" cy="590550"/>
          </a:xfrm>
          <a:prstGeom prst="rect">
            <a:avLst/>
          </a:prstGeom>
        </p:spPr>
      </p:pic>
      <p:pic>
        <p:nvPicPr>
          <p:cNvPr id="32" name="Image 30" descr="preencoded.png"/>
          <p:cNvPicPr>
            <a:picLocks noChangeAspect="1"/>
          </p:cNvPicPr>
          <p:nvPr/>
        </p:nvPicPr>
        <p:blipFill>
          <a:blip r:embed="rId22"/>
          <a:stretch>
            <a:fillRect/>
          </a:stretch>
        </p:blipFill>
        <p:spPr>
          <a:xfrm>
            <a:off x="6329363" y="5181005"/>
            <a:ext cx="214313" cy="214313"/>
          </a:xfrm>
          <a:prstGeom prst="rect">
            <a:avLst/>
          </a:prstGeom>
        </p:spPr>
      </p:pic>
      <p:pic>
        <p:nvPicPr>
          <p:cNvPr id="33" name="Image 31" descr="preencoded.png"/>
          <p:cNvPicPr>
            <a:picLocks noChangeAspect="1"/>
          </p:cNvPicPr>
          <p:nvPr/>
        </p:nvPicPr>
        <p:blipFill>
          <a:blip r:embed="rId23"/>
          <a:stretch>
            <a:fillRect/>
          </a:stretch>
        </p:blipFill>
        <p:spPr>
          <a:xfrm>
            <a:off x="0" y="6600825"/>
            <a:ext cx="12192000" cy="257175"/>
          </a:xfrm>
          <a:prstGeom prst="rect">
            <a:avLst/>
          </a:prstGeom>
        </p:spPr>
      </p:pic>
      <p:sp>
        <p:nvSpPr>
          <p:cNvPr id="34" name="Text 0"/>
          <p:cNvSpPr/>
          <p:nvPr/>
        </p:nvSpPr>
        <p:spPr>
          <a:xfrm>
            <a:off x="495300" y="190500"/>
            <a:ext cx="3221980" cy="22860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FFFFFF"/>
                </a:solidFill>
              </a:rPr>
              <a:t>BRADFORD VTS TEACHING DECK</a:t>
            </a:r>
            <a:endParaRPr lang="en-US" sz="900" dirty="0"/>
          </a:p>
        </p:txBody>
      </p:sp>
      <p:sp>
        <p:nvSpPr>
          <p:cNvPr id="35" name="Text 1"/>
          <p:cNvSpPr/>
          <p:nvPr/>
        </p:nvSpPr>
        <p:spPr>
          <a:xfrm>
            <a:off x="381000" y="466725"/>
            <a:ext cx="11811000" cy="297061"/>
          </a:xfrm>
          <a:prstGeom prst="rect">
            <a:avLst/>
          </a:prstGeom>
          <a:noFill/>
          <a:ln/>
        </p:spPr>
        <p:txBody>
          <a:bodyPr vert="horz" wrap="square" lIns="0" tIns="0" rIns="0" bIns="0" rtlCol="0" anchor="ctr"/>
          <a:lstStyle/>
          <a:p>
            <a:pPr marL="0" indent="0">
              <a:lnSpc>
                <a:spcPts val="2340"/>
              </a:lnSpc>
              <a:buNone/>
            </a:pPr>
            <a:r>
              <a:rPr lang="en-US" sz="1950" b="1" dirty="0">
                <a:solidFill>
                  <a:srgbClr val="2D2D2D"/>
                </a:solidFill>
              </a:rPr>
              <a:t>Common Causes — Atrial Fibrillation (AF)</a:t>
            </a:r>
            <a:endParaRPr lang="en-US" sz="1950" dirty="0"/>
          </a:p>
        </p:txBody>
      </p:sp>
      <p:sp>
        <p:nvSpPr>
          <p:cNvPr id="36" name="Text 2"/>
          <p:cNvSpPr/>
          <p:nvPr/>
        </p:nvSpPr>
        <p:spPr>
          <a:xfrm>
            <a:off x="5425827" y="542925"/>
            <a:ext cx="5791200" cy="228600"/>
          </a:xfrm>
          <a:prstGeom prst="rect">
            <a:avLst/>
          </a:prstGeom>
          <a:noFill/>
          <a:ln/>
        </p:spPr>
        <p:txBody>
          <a:bodyPr vert="horz" wrap="square" lIns="0" tIns="0" rIns="0" bIns="0" rtlCol="0" anchor="ctr"/>
          <a:lstStyle/>
          <a:p>
            <a:pPr marL="0" indent="0">
              <a:lnSpc>
                <a:spcPts val="1800"/>
              </a:lnSpc>
              <a:buNone/>
            </a:pPr>
            <a:r>
              <a:rPr lang="en-US" sz="1200" i="1" dirty="0">
                <a:solidFill>
                  <a:srgbClr val="F58220"/>
                </a:solidFill>
              </a:rPr>
              <a:t>NICE NG196 (2021) Standards</a:t>
            </a:r>
            <a:endParaRPr lang="en-US" sz="1200" dirty="0"/>
          </a:p>
        </p:txBody>
      </p:sp>
      <p:sp>
        <p:nvSpPr>
          <p:cNvPr id="37" name="Text 3"/>
          <p:cNvSpPr/>
          <p:nvPr/>
        </p:nvSpPr>
        <p:spPr>
          <a:xfrm>
            <a:off x="881063" y="1104900"/>
            <a:ext cx="5214938"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F58220"/>
                </a:solidFill>
              </a:rPr>
              <a:t>Clinical Presentation</a:t>
            </a:r>
            <a:endParaRPr lang="en-US" sz="1350" dirty="0"/>
          </a:p>
        </p:txBody>
      </p:sp>
      <p:sp>
        <p:nvSpPr>
          <p:cNvPr id="38" name="Text 4"/>
          <p:cNvSpPr/>
          <p:nvPr/>
        </p:nvSpPr>
        <p:spPr>
          <a:xfrm>
            <a:off x="762000" y="1476375"/>
            <a:ext cx="8754910" cy="214313"/>
          </a:xfrm>
          <a:prstGeom prst="rect">
            <a:avLst/>
          </a:prstGeom>
          <a:noFill/>
          <a:ln/>
        </p:spPr>
        <p:txBody>
          <a:bodyPr vert="horz" wrap="square" lIns="0" tIns="0" rIns="0" bIns="0" rtlCol="0" anchor="ctr"/>
          <a:lstStyle/>
          <a:p>
            <a:pPr marL="0" indent="0" algn="l">
              <a:lnSpc>
                <a:spcPts val="1688"/>
              </a:lnSpc>
              <a:buNone/>
            </a:pPr>
            <a:r>
              <a:rPr lang="en-US" sz="1125" b="1" dirty="0">
                <a:solidFill>
                  <a:srgbClr val="2D2D2D"/>
                </a:solidFill>
              </a:rPr>
              <a:t>"Irregularly irregular"</a:t>
            </a:r>
            <a:r>
              <a:rPr lang="en-US" sz="1125" dirty="0">
                <a:solidFill>
                  <a:srgbClr val="2D2D2D"/>
                </a:solidFill>
              </a:rPr>
              <a:t> pulse is the classic finding.</a:t>
            </a:r>
            <a:endParaRPr lang="en-US" sz="1125" dirty="0"/>
          </a:p>
        </p:txBody>
      </p:sp>
      <p:sp>
        <p:nvSpPr>
          <p:cNvPr id="39" name="Text 5"/>
          <p:cNvSpPr/>
          <p:nvPr/>
        </p:nvSpPr>
        <p:spPr>
          <a:xfrm>
            <a:off x="762000" y="1766888"/>
            <a:ext cx="8424536"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2D2D2D"/>
                </a:solidFill>
              </a:rPr>
              <a:t>ECG: Absence of P waves and irregular RR intervals.</a:t>
            </a:r>
            <a:endParaRPr lang="en-US" sz="1125" dirty="0"/>
          </a:p>
        </p:txBody>
      </p:sp>
      <p:sp>
        <p:nvSpPr>
          <p:cNvPr id="40" name="Text 6"/>
          <p:cNvSpPr/>
          <p:nvPr/>
        </p:nvSpPr>
        <p:spPr>
          <a:xfrm>
            <a:off x="762000" y="2057400"/>
            <a:ext cx="9580845"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2D2D2D"/>
                </a:solidFill>
              </a:rPr>
              <a:t>May present as racing, fluttering, or shortness of breath.</a:t>
            </a:r>
            <a:endParaRPr lang="en-US" sz="1125" dirty="0"/>
          </a:p>
        </p:txBody>
      </p:sp>
      <p:sp>
        <p:nvSpPr>
          <p:cNvPr id="41" name="Text 7"/>
          <p:cNvSpPr/>
          <p:nvPr/>
        </p:nvSpPr>
        <p:spPr>
          <a:xfrm>
            <a:off x="881063" y="2919413"/>
            <a:ext cx="5214938"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F58220"/>
                </a:solidFill>
              </a:rPr>
              <a:t>CHA₂DS₂-VASc Stroke Risk</a:t>
            </a:r>
            <a:endParaRPr lang="en-US" sz="1350" dirty="0"/>
          </a:p>
        </p:txBody>
      </p:sp>
      <p:sp>
        <p:nvSpPr>
          <p:cNvPr id="42" name="Text 8"/>
          <p:cNvSpPr/>
          <p:nvPr/>
        </p:nvSpPr>
        <p:spPr>
          <a:xfrm>
            <a:off x="685800" y="3290888"/>
            <a:ext cx="3777109" cy="338138"/>
          </a:xfrm>
          <a:prstGeom prst="rect">
            <a:avLst/>
          </a:prstGeom>
          <a:noFill/>
          <a:ln/>
        </p:spPr>
        <p:txBody>
          <a:bodyPr vert="horz" wrap="square" lIns="0" tIns="0" rIns="0" bIns="0" rtlCol="0" anchor="ctr"/>
          <a:lstStyle/>
          <a:p>
            <a:pPr marL="0" indent="0" algn="l">
              <a:lnSpc>
                <a:spcPts val="1463"/>
              </a:lnSpc>
              <a:buNone/>
            </a:pPr>
            <a:r>
              <a:rPr lang="en-US" sz="975" b="1" dirty="0">
                <a:solidFill>
                  <a:srgbClr val="FFFFFF"/>
                </a:solidFill>
              </a:rPr>
              <a:t>Criteria</a:t>
            </a:r>
            <a:endParaRPr lang="en-US" sz="975" dirty="0"/>
          </a:p>
        </p:txBody>
      </p:sp>
      <p:sp>
        <p:nvSpPr>
          <p:cNvPr id="43" name="Text 9"/>
          <p:cNvSpPr/>
          <p:nvPr/>
        </p:nvSpPr>
        <p:spPr>
          <a:xfrm>
            <a:off x="4691509" y="3290888"/>
            <a:ext cx="980629" cy="338138"/>
          </a:xfrm>
          <a:prstGeom prst="rect">
            <a:avLst/>
          </a:prstGeom>
          <a:noFill/>
          <a:ln/>
        </p:spPr>
        <p:txBody>
          <a:bodyPr vert="horz" wrap="square" lIns="0" tIns="0" rIns="0" bIns="0" rtlCol="0" anchor="ctr"/>
          <a:lstStyle/>
          <a:p>
            <a:pPr marL="0" indent="0" algn="l">
              <a:lnSpc>
                <a:spcPts val="1463"/>
              </a:lnSpc>
              <a:buNone/>
            </a:pPr>
            <a:r>
              <a:rPr lang="en-US" sz="975" b="1" dirty="0">
                <a:solidFill>
                  <a:srgbClr val="FFFFFF"/>
                </a:solidFill>
              </a:rPr>
              <a:t>Points</a:t>
            </a:r>
            <a:endParaRPr lang="en-US" sz="975" dirty="0"/>
          </a:p>
        </p:txBody>
      </p:sp>
      <p:sp>
        <p:nvSpPr>
          <p:cNvPr id="44" name="Text 10"/>
          <p:cNvSpPr/>
          <p:nvPr/>
        </p:nvSpPr>
        <p:spPr>
          <a:xfrm>
            <a:off x="685800" y="3629025"/>
            <a:ext cx="4203306" cy="300038"/>
          </a:xfrm>
          <a:prstGeom prst="rect">
            <a:avLst/>
          </a:prstGeom>
          <a:noFill/>
          <a:ln/>
        </p:spPr>
        <p:txBody>
          <a:bodyPr vert="horz" wrap="square" lIns="0" tIns="0" rIns="0" bIns="0" rtlCol="0" anchor="ctr"/>
          <a:lstStyle/>
          <a:p>
            <a:pPr marL="0" indent="0">
              <a:lnSpc>
                <a:spcPts val="1463"/>
              </a:lnSpc>
              <a:buNone/>
            </a:pPr>
            <a:r>
              <a:rPr lang="en-US" sz="975" dirty="0">
                <a:solidFill>
                  <a:srgbClr val="2D2D2D"/>
                </a:solidFill>
              </a:rPr>
              <a:t>Congestive HF / LV dysfunction</a:t>
            </a:r>
            <a:endParaRPr lang="en-US" sz="975" dirty="0"/>
          </a:p>
        </p:txBody>
      </p:sp>
      <p:sp>
        <p:nvSpPr>
          <p:cNvPr id="45" name="Text 11"/>
          <p:cNvSpPr/>
          <p:nvPr/>
        </p:nvSpPr>
        <p:spPr>
          <a:xfrm>
            <a:off x="4691509" y="3629025"/>
            <a:ext cx="980629" cy="300038"/>
          </a:xfrm>
          <a:prstGeom prst="rect">
            <a:avLst/>
          </a:prstGeom>
          <a:noFill/>
          <a:ln/>
        </p:spPr>
        <p:txBody>
          <a:bodyPr vert="horz" wrap="square" lIns="0" tIns="0" rIns="0" bIns="0" rtlCol="0" anchor="ctr"/>
          <a:lstStyle/>
          <a:p>
            <a:pPr marL="0" indent="0">
              <a:lnSpc>
                <a:spcPts val="1463"/>
              </a:lnSpc>
              <a:buNone/>
            </a:pPr>
            <a:r>
              <a:rPr lang="en-US" sz="975" dirty="0">
                <a:solidFill>
                  <a:srgbClr val="2D2D2D"/>
                </a:solidFill>
              </a:rPr>
              <a:t>1</a:t>
            </a:r>
            <a:endParaRPr lang="en-US" sz="975" dirty="0"/>
          </a:p>
        </p:txBody>
      </p:sp>
      <p:sp>
        <p:nvSpPr>
          <p:cNvPr id="46" name="Text 12"/>
          <p:cNvSpPr/>
          <p:nvPr/>
        </p:nvSpPr>
        <p:spPr>
          <a:xfrm>
            <a:off x="685800" y="3929063"/>
            <a:ext cx="4623636" cy="300038"/>
          </a:xfrm>
          <a:prstGeom prst="rect">
            <a:avLst/>
          </a:prstGeom>
          <a:noFill/>
          <a:ln/>
        </p:spPr>
        <p:txBody>
          <a:bodyPr vert="horz" wrap="square" lIns="0" tIns="0" rIns="0" bIns="0" rtlCol="0" anchor="ctr"/>
          <a:lstStyle/>
          <a:p>
            <a:pPr marL="0" indent="0">
              <a:lnSpc>
                <a:spcPts val="1463"/>
              </a:lnSpc>
              <a:buNone/>
            </a:pPr>
            <a:r>
              <a:rPr lang="en-US" sz="975" dirty="0">
                <a:solidFill>
                  <a:srgbClr val="2D2D2D"/>
                </a:solidFill>
              </a:rPr>
              <a:t>Hypertension (even if controlled)</a:t>
            </a:r>
            <a:endParaRPr lang="en-US" sz="975" dirty="0"/>
          </a:p>
        </p:txBody>
      </p:sp>
      <p:sp>
        <p:nvSpPr>
          <p:cNvPr id="47" name="Text 13"/>
          <p:cNvSpPr/>
          <p:nvPr/>
        </p:nvSpPr>
        <p:spPr>
          <a:xfrm>
            <a:off x="4691509" y="3929063"/>
            <a:ext cx="980629" cy="300038"/>
          </a:xfrm>
          <a:prstGeom prst="rect">
            <a:avLst/>
          </a:prstGeom>
          <a:noFill/>
          <a:ln/>
        </p:spPr>
        <p:txBody>
          <a:bodyPr vert="horz" wrap="square" lIns="0" tIns="0" rIns="0" bIns="0" rtlCol="0" anchor="ctr"/>
          <a:lstStyle/>
          <a:p>
            <a:pPr marL="0" indent="0">
              <a:lnSpc>
                <a:spcPts val="1463"/>
              </a:lnSpc>
              <a:buNone/>
            </a:pPr>
            <a:r>
              <a:rPr lang="en-US" sz="975" dirty="0">
                <a:solidFill>
                  <a:srgbClr val="2D2D2D"/>
                </a:solidFill>
              </a:rPr>
              <a:t>1</a:t>
            </a:r>
            <a:endParaRPr lang="en-US" sz="975" dirty="0"/>
          </a:p>
        </p:txBody>
      </p:sp>
      <p:sp>
        <p:nvSpPr>
          <p:cNvPr id="48" name="Text 14"/>
          <p:cNvSpPr/>
          <p:nvPr/>
        </p:nvSpPr>
        <p:spPr>
          <a:xfrm>
            <a:off x="685800" y="4229100"/>
            <a:ext cx="3777109" cy="300038"/>
          </a:xfrm>
          <a:prstGeom prst="rect">
            <a:avLst/>
          </a:prstGeom>
          <a:noFill/>
          <a:ln/>
        </p:spPr>
        <p:txBody>
          <a:bodyPr vert="horz" wrap="square" lIns="0" tIns="0" rIns="0" bIns="0" rtlCol="0" anchor="ctr"/>
          <a:lstStyle/>
          <a:p>
            <a:pPr marL="0" indent="0">
              <a:lnSpc>
                <a:spcPts val="1463"/>
              </a:lnSpc>
              <a:buNone/>
            </a:pPr>
            <a:r>
              <a:rPr lang="en-US" sz="975" dirty="0">
                <a:solidFill>
                  <a:srgbClr val="2D2D2D"/>
                </a:solidFill>
              </a:rPr>
              <a:t>Age ≥75 years</a:t>
            </a:r>
            <a:endParaRPr lang="en-US" sz="975" dirty="0"/>
          </a:p>
        </p:txBody>
      </p:sp>
      <p:sp>
        <p:nvSpPr>
          <p:cNvPr id="49" name="Text 15"/>
          <p:cNvSpPr/>
          <p:nvPr/>
        </p:nvSpPr>
        <p:spPr>
          <a:xfrm>
            <a:off x="4691509" y="4229100"/>
            <a:ext cx="980629" cy="300038"/>
          </a:xfrm>
          <a:prstGeom prst="rect">
            <a:avLst/>
          </a:prstGeom>
          <a:noFill/>
          <a:ln/>
        </p:spPr>
        <p:txBody>
          <a:bodyPr vert="horz" wrap="square" lIns="0" tIns="0" rIns="0" bIns="0" rtlCol="0" anchor="ctr"/>
          <a:lstStyle/>
          <a:p>
            <a:pPr marL="0" indent="0">
              <a:lnSpc>
                <a:spcPts val="1463"/>
              </a:lnSpc>
              <a:buNone/>
            </a:pPr>
            <a:r>
              <a:rPr lang="en-US" sz="975" dirty="0">
                <a:solidFill>
                  <a:srgbClr val="2D2D2D"/>
                </a:solidFill>
              </a:rPr>
              <a:t>2</a:t>
            </a:r>
            <a:endParaRPr lang="en-US" sz="975" dirty="0"/>
          </a:p>
        </p:txBody>
      </p:sp>
      <p:sp>
        <p:nvSpPr>
          <p:cNvPr id="50" name="Text 16"/>
          <p:cNvSpPr/>
          <p:nvPr/>
        </p:nvSpPr>
        <p:spPr>
          <a:xfrm>
            <a:off x="685800" y="4529138"/>
            <a:ext cx="3777109" cy="300038"/>
          </a:xfrm>
          <a:prstGeom prst="rect">
            <a:avLst/>
          </a:prstGeom>
          <a:noFill/>
          <a:ln/>
        </p:spPr>
        <p:txBody>
          <a:bodyPr vert="horz" wrap="square" lIns="0" tIns="0" rIns="0" bIns="0" rtlCol="0" anchor="ctr"/>
          <a:lstStyle/>
          <a:p>
            <a:pPr marL="0" indent="0">
              <a:lnSpc>
                <a:spcPts val="1463"/>
              </a:lnSpc>
              <a:buNone/>
            </a:pPr>
            <a:r>
              <a:rPr lang="en-US" sz="975" dirty="0">
                <a:solidFill>
                  <a:srgbClr val="2D2D2D"/>
                </a:solidFill>
              </a:rPr>
              <a:t>Diabetes Mellitus</a:t>
            </a:r>
            <a:endParaRPr lang="en-US" sz="975" dirty="0"/>
          </a:p>
        </p:txBody>
      </p:sp>
      <p:sp>
        <p:nvSpPr>
          <p:cNvPr id="51" name="Text 17"/>
          <p:cNvSpPr/>
          <p:nvPr/>
        </p:nvSpPr>
        <p:spPr>
          <a:xfrm>
            <a:off x="4691509" y="4529138"/>
            <a:ext cx="980629" cy="300038"/>
          </a:xfrm>
          <a:prstGeom prst="rect">
            <a:avLst/>
          </a:prstGeom>
          <a:noFill/>
          <a:ln/>
        </p:spPr>
        <p:txBody>
          <a:bodyPr vert="horz" wrap="square" lIns="0" tIns="0" rIns="0" bIns="0" rtlCol="0" anchor="ctr"/>
          <a:lstStyle/>
          <a:p>
            <a:pPr marL="0" indent="0">
              <a:lnSpc>
                <a:spcPts val="1463"/>
              </a:lnSpc>
              <a:buNone/>
            </a:pPr>
            <a:r>
              <a:rPr lang="en-US" sz="975" dirty="0">
                <a:solidFill>
                  <a:srgbClr val="2D2D2D"/>
                </a:solidFill>
              </a:rPr>
              <a:t>1</a:t>
            </a:r>
            <a:endParaRPr lang="en-US" sz="975" dirty="0"/>
          </a:p>
        </p:txBody>
      </p:sp>
      <p:sp>
        <p:nvSpPr>
          <p:cNvPr id="52" name="Text 18"/>
          <p:cNvSpPr/>
          <p:nvPr/>
        </p:nvSpPr>
        <p:spPr>
          <a:xfrm>
            <a:off x="685800" y="4829175"/>
            <a:ext cx="4203306" cy="300038"/>
          </a:xfrm>
          <a:prstGeom prst="rect">
            <a:avLst/>
          </a:prstGeom>
          <a:noFill/>
          <a:ln/>
        </p:spPr>
        <p:txBody>
          <a:bodyPr vert="horz" wrap="square" lIns="0" tIns="0" rIns="0" bIns="0" rtlCol="0" anchor="ctr"/>
          <a:lstStyle/>
          <a:p>
            <a:pPr marL="0" indent="0">
              <a:lnSpc>
                <a:spcPts val="1463"/>
              </a:lnSpc>
              <a:buNone/>
            </a:pPr>
            <a:r>
              <a:rPr lang="en-US" sz="975" dirty="0">
                <a:solidFill>
                  <a:srgbClr val="2D2D2D"/>
                </a:solidFill>
              </a:rPr>
              <a:t>Stroke / TIA / Thromboembolism</a:t>
            </a:r>
            <a:endParaRPr lang="en-US" sz="975" dirty="0"/>
          </a:p>
        </p:txBody>
      </p:sp>
      <p:sp>
        <p:nvSpPr>
          <p:cNvPr id="53" name="Text 19"/>
          <p:cNvSpPr/>
          <p:nvPr/>
        </p:nvSpPr>
        <p:spPr>
          <a:xfrm>
            <a:off x="4691509" y="4829175"/>
            <a:ext cx="980629" cy="300038"/>
          </a:xfrm>
          <a:prstGeom prst="rect">
            <a:avLst/>
          </a:prstGeom>
          <a:noFill/>
          <a:ln/>
        </p:spPr>
        <p:txBody>
          <a:bodyPr vert="horz" wrap="square" lIns="0" tIns="0" rIns="0" bIns="0" rtlCol="0" anchor="ctr"/>
          <a:lstStyle/>
          <a:p>
            <a:pPr marL="0" indent="0">
              <a:lnSpc>
                <a:spcPts val="1463"/>
              </a:lnSpc>
              <a:buNone/>
            </a:pPr>
            <a:r>
              <a:rPr lang="en-US" sz="975" dirty="0">
                <a:solidFill>
                  <a:srgbClr val="2D2D2D"/>
                </a:solidFill>
              </a:rPr>
              <a:t>2</a:t>
            </a:r>
            <a:endParaRPr lang="en-US" sz="975" dirty="0"/>
          </a:p>
        </p:txBody>
      </p:sp>
      <p:sp>
        <p:nvSpPr>
          <p:cNvPr id="54" name="Text 20"/>
          <p:cNvSpPr/>
          <p:nvPr/>
        </p:nvSpPr>
        <p:spPr>
          <a:xfrm>
            <a:off x="685800" y="5129213"/>
            <a:ext cx="3777109" cy="300038"/>
          </a:xfrm>
          <a:prstGeom prst="rect">
            <a:avLst/>
          </a:prstGeom>
          <a:noFill/>
          <a:ln/>
        </p:spPr>
        <p:txBody>
          <a:bodyPr vert="horz" wrap="square" lIns="0" tIns="0" rIns="0" bIns="0" rtlCol="0" anchor="ctr"/>
          <a:lstStyle/>
          <a:p>
            <a:pPr marL="0" indent="0">
              <a:lnSpc>
                <a:spcPts val="1463"/>
              </a:lnSpc>
              <a:buNone/>
            </a:pPr>
            <a:r>
              <a:rPr lang="en-US" sz="975" dirty="0">
                <a:solidFill>
                  <a:srgbClr val="2D2D2D"/>
                </a:solidFill>
              </a:rPr>
              <a:t>Vascular disease (MI, PAD)</a:t>
            </a:r>
            <a:endParaRPr lang="en-US" sz="975" dirty="0"/>
          </a:p>
        </p:txBody>
      </p:sp>
      <p:sp>
        <p:nvSpPr>
          <p:cNvPr id="55" name="Text 21"/>
          <p:cNvSpPr/>
          <p:nvPr/>
        </p:nvSpPr>
        <p:spPr>
          <a:xfrm>
            <a:off x="4691509" y="5129213"/>
            <a:ext cx="980629" cy="300038"/>
          </a:xfrm>
          <a:prstGeom prst="rect">
            <a:avLst/>
          </a:prstGeom>
          <a:noFill/>
          <a:ln/>
        </p:spPr>
        <p:txBody>
          <a:bodyPr vert="horz" wrap="square" lIns="0" tIns="0" rIns="0" bIns="0" rtlCol="0" anchor="ctr"/>
          <a:lstStyle/>
          <a:p>
            <a:pPr marL="0" indent="0">
              <a:lnSpc>
                <a:spcPts val="1463"/>
              </a:lnSpc>
              <a:buNone/>
            </a:pPr>
            <a:r>
              <a:rPr lang="en-US" sz="975" dirty="0">
                <a:solidFill>
                  <a:srgbClr val="2D2D2D"/>
                </a:solidFill>
              </a:rPr>
              <a:t>1</a:t>
            </a:r>
            <a:endParaRPr lang="en-US" sz="975" dirty="0"/>
          </a:p>
        </p:txBody>
      </p:sp>
      <p:sp>
        <p:nvSpPr>
          <p:cNvPr id="56" name="Text 22"/>
          <p:cNvSpPr/>
          <p:nvPr/>
        </p:nvSpPr>
        <p:spPr>
          <a:xfrm>
            <a:off x="685800" y="5429250"/>
            <a:ext cx="3777109" cy="300038"/>
          </a:xfrm>
          <a:prstGeom prst="rect">
            <a:avLst/>
          </a:prstGeom>
          <a:noFill/>
          <a:ln/>
        </p:spPr>
        <p:txBody>
          <a:bodyPr vert="horz" wrap="square" lIns="0" tIns="0" rIns="0" bIns="0" rtlCol="0" anchor="ctr"/>
          <a:lstStyle/>
          <a:p>
            <a:pPr marL="0" indent="0">
              <a:lnSpc>
                <a:spcPts val="1463"/>
              </a:lnSpc>
              <a:buNone/>
            </a:pPr>
            <a:r>
              <a:rPr lang="en-US" sz="975" dirty="0">
                <a:solidFill>
                  <a:srgbClr val="2D2D2D"/>
                </a:solidFill>
              </a:rPr>
              <a:t>Age 65–74 years</a:t>
            </a:r>
            <a:endParaRPr lang="en-US" sz="975" dirty="0"/>
          </a:p>
        </p:txBody>
      </p:sp>
      <p:sp>
        <p:nvSpPr>
          <p:cNvPr id="57" name="Text 23"/>
          <p:cNvSpPr/>
          <p:nvPr/>
        </p:nvSpPr>
        <p:spPr>
          <a:xfrm>
            <a:off x="4691509" y="5429250"/>
            <a:ext cx="980629" cy="300038"/>
          </a:xfrm>
          <a:prstGeom prst="rect">
            <a:avLst/>
          </a:prstGeom>
          <a:noFill/>
          <a:ln/>
        </p:spPr>
        <p:txBody>
          <a:bodyPr vert="horz" wrap="square" lIns="0" tIns="0" rIns="0" bIns="0" rtlCol="0" anchor="ctr"/>
          <a:lstStyle/>
          <a:p>
            <a:pPr marL="0" indent="0">
              <a:lnSpc>
                <a:spcPts val="1463"/>
              </a:lnSpc>
              <a:buNone/>
            </a:pPr>
            <a:r>
              <a:rPr lang="en-US" sz="975" dirty="0">
                <a:solidFill>
                  <a:srgbClr val="2D2D2D"/>
                </a:solidFill>
              </a:rPr>
              <a:t>1</a:t>
            </a:r>
            <a:endParaRPr lang="en-US" sz="975" dirty="0"/>
          </a:p>
        </p:txBody>
      </p:sp>
      <p:sp>
        <p:nvSpPr>
          <p:cNvPr id="58" name="Text 24"/>
          <p:cNvSpPr/>
          <p:nvPr/>
        </p:nvSpPr>
        <p:spPr>
          <a:xfrm>
            <a:off x="685800" y="5729288"/>
            <a:ext cx="3777109" cy="300038"/>
          </a:xfrm>
          <a:prstGeom prst="rect">
            <a:avLst/>
          </a:prstGeom>
          <a:noFill/>
          <a:ln/>
        </p:spPr>
        <p:txBody>
          <a:bodyPr vert="horz" wrap="square" lIns="0" tIns="0" rIns="0" bIns="0" rtlCol="0" anchor="ctr"/>
          <a:lstStyle/>
          <a:p>
            <a:pPr marL="0" indent="0">
              <a:lnSpc>
                <a:spcPts val="1463"/>
              </a:lnSpc>
              <a:buNone/>
            </a:pPr>
            <a:r>
              <a:rPr lang="en-US" sz="975" dirty="0">
                <a:solidFill>
                  <a:srgbClr val="2D2D2D"/>
                </a:solidFill>
              </a:rPr>
              <a:t>Sex category (Female)</a:t>
            </a:r>
            <a:endParaRPr lang="en-US" sz="975" dirty="0"/>
          </a:p>
        </p:txBody>
      </p:sp>
      <p:sp>
        <p:nvSpPr>
          <p:cNvPr id="59" name="Text 25"/>
          <p:cNvSpPr/>
          <p:nvPr/>
        </p:nvSpPr>
        <p:spPr>
          <a:xfrm>
            <a:off x="4691509" y="5729288"/>
            <a:ext cx="980629" cy="300038"/>
          </a:xfrm>
          <a:prstGeom prst="rect">
            <a:avLst/>
          </a:prstGeom>
          <a:noFill/>
          <a:ln/>
        </p:spPr>
        <p:txBody>
          <a:bodyPr vert="horz" wrap="square" lIns="0" tIns="0" rIns="0" bIns="0" rtlCol="0" anchor="ctr"/>
          <a:lstStyle/>
          <a:p>
            <a:pPr marL="0" indent="0">
              <a:lnSpc>
                <a:spcPts val="1463"/>
              </a:lnSpc>
              <a:buNone/>
            </a:pPr>
            <a:r>
              <a:rPr lang="en-US" sz="975" dirty="0">
                <a:solidFill>
                  <a:srgbClr val="2D2D2D"/>
                </a:solidFill>
              </a:rPr>
              <a:t>1</a:t>
            </a:r>
            <a:endParaRPr lang="en-US" sz="975" dirty="0"/>
          </a:p>
        </p:txBody>
      </p:sp>
      <p:sp>
        <p:nvSpPr>
          <p:cNvPr id="60" name="Text 26"/>
          <p:cNvSpPr/>
          <p:nvPr/>
        </p:nvSpPr>
        <p:spPr>
          <a:xfrm>
            <a:off x="6715125" y="1648420"/>
            <a:ext cx="5214938"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F58220"/>
                </a:solidFill>
              </a:rPr>
              <a:t>Management Strategy</a:t>
            </a:r>
            <a:endParaRPr lang="en-US" sz="1350" dirty="0"/>
          </a:p>
        </p:txBody>
      </p:sp>
      <p:sp>
        <p:nvSpPr>
          <p:cNvPr id="61" name="Text 27"/>
          <p:cNvSpPr/>
          <p:nvPr/>
        </p:nvSpPr>
        <p:spPr>
          <a:xfrm>
            <a:off x="6596063" y="2019895"/>
            <a:ext cx="5024438" cy="428625"/>
          </a:xfrm>
          <a:prstGeom prst="rect">
            <a:avLst/>
          </a:prstGeom>
          <a:noFill/>
          <a:ln/>
        </p:spPr>
        <p:txBody>
          <a:bodyPr vert="horz" wrap="square" lIns="0" tIns="0" rIns="0" bIns="0" rtlCol="0" anchor="ctr"/>
          <a:lstStyle/>
          <a:p>
            <a:pPr marL="0" indent="0" algn="l">
              <a:lnSpc>
                <a:spcPts val="1688"/>
              </a:lnSpc>
              <a:buNone/>
            </a:pPr>
            <a:r>
              <a:rPr lang="en-US" sz="1125" b="1" dirty="0">
                <a:solidFill>
                  <a:srgbClr val="2D2D2D"/>
                </a:solidFill>
              </a:rPr>
              <a:t>Rate Control:</a:t>
            </a:r>
            <a:r>
              <a:rPr lang="en-US" sz="1125" dirty="0">
                <a:solidFill>
                  <a:srgbClr val="2D2D2D"/>
                </a:solidFill>
              </a:rPr>
              <a:t> First-line for most. Use Beta-blocker (Bisoprolol) or diltiazem/verapamil.</a:t>
            </a:r>
            <a:endParaRPr lang="en-US" sz="1125" dirty="0"/>
          </a:p>
        </p:txBody>
      </p:sp>
      <p:sp>
        <p:nvSpPr>
          <p:cNvPr id="62" name="Text 28"/>
          <p:cNvSpPr/>
          <p:nvPr/>
        </p:nvSpPr>
        <p:spPr>
          <a:xfrm>
            <a:off x="6596063" y="2524720"/>
            <a:ext cx="5024438" cy="428625"/>
          </a:xfrm>
          <a:prstGeom prst="rect">
            <a:avLst/>
          </a:prstGeom>
          <a:noFill/>
          <a:ln/>
        </p:spPr>
        <p:txBody>
          <a:bodyPr vert="horz" wrap="square" lIns="0" tIns="0" rIns="0" bIns="0" rtlCol="0" anchor="ctr"/>
          <a:lstStyle/>
          <a:p>
            <a:pPr marL="0" indent="0" algn="l">
              <a:lnSpc>
                <a:spcPts val="1688"/>
              </a:lnSpc>
              <a:buNone/>
            </a:pPr>
            <a:r>
              <a:rPr lang="en-US" sz="1125" b="1" dirty="0">
                <a:solidFill>
                  <a:srgbClr val="2D2D2D"/>
                </a:solidFill>
              </a:rPr>
              <a:t>Anticoagulation:</a:t>
            </a:r>
            <a:r>
              <a:rPr lang="en-US" sz="1125" dirty="0">
                <a:solidFill>
                  <a:srgbClr val="2D2D2D"/>
                </a:solidFill>
              </a:rPr>
              <a:t> DOAC preferred over Warfarin (Apixaban, Rivaroxaban, etc.).</a:t>
            </a:r>
            <a:endParaRPr lang="en-US" sz="1125" dirty="0"/>
          </a:p>
        </p:txBody>
      </p:sp>
      <p:sp>
        <p:nvSpPr>
          <p:cNvPr id="63" name="Text 29"/>
          <p:cNvSpPr/>
          <p:nvPr/>
        </p:nvSpPr>
        <p:spPr>
          <a:xfrm>
            <a:off x="6596063" y="3029545"/>
            <a:ext cx="5595938" cy="214313"/>
          </a:xfrm>
          <a:prstGeom prst="rect">
            <a:avLst/>
          </a:prstGeom>
          <a:noFill/>
          <a:ln/>
        </p:spPr>
        <p:txBody>
          <a:bodyPr vert="horz" wrap="square" lIns="0" tIns="0" rIns="0" bIns="0" rtlCol="0" anchor="ctr"/>
          <a:lstStyle/>
          <a:p>
            <a:pPr marL="0" indent="0" algn="l">
              <a:lnSpc>
                <a:spcPts val="1688"/>
              </a:lnSpc>
              <a:buNone/>
            </a:pPr>
            <a:r>
              <a:rPr lang="en-US" sz="1125" b="1" dirty="0">
                <a:solidFill>
                  <a:srgbClr val="2D2D2D"/>
                </a:solidFill>
              </a:rPr>
              <a:t>Target Rate:</a:t>
            </a:r>
            <a:r>
              <a:rPr lang="en-US" sz="1125" dirty="0">
                <a:solidFill>
                  <a:srgbClr val="2D2D2D"/>
                </a:solidFill>
              </a:rPr>
              <a:t> Rest heart rate &lt;110 bpm.</a:t>
            </a:r>
            <a:endParaRPr lang="en-US" sz="1125" dirty="0"/>
          </a:p>
        </p:txBody>
      </p:sp>
      <p:sp>
        <p:nvSpPr>
          <p:cNvPr id="64" name="Text 30"/>
          <p:cNvSpPr/>
          <p:nvPr/>
        </p:nvSpPr>
        <p:spPr>
          <a:xfrm>
            <a:off x="6600825" y="3777258"/>
            <a:ext cx="5310188"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800080"/>
                </a:solidFill>
              </a:rPr>
              <a:t>AKT EXAM PEARL: THRESHOLDS</a:t>
            </a:r>
            <a:endParaRPr lang="en-US" sz="1050" dirty="0"/>
          </a:p>
        </p:txBody>
      </p:sp>
      <p:sp>
        <p:nvSpPr>
          <p:cNvPr id="65" name="Text 31"/>
          <p:cNvSpPr/>
          <p:nvPr/>
        </p:nvSpPr>
        <p:spPr>
          <a:xfrm>
            <a:off x="6357938" y="4043958"/>
            <a:ext cx="2720340" cy="152400"/>
          </a:xfrm>
          <a:prstGeom prst="rect">
            <a:avLst/>
          </a:prstGeom>
          <a:noFill/>
          <a:ln/>
        </p:spPr>
        <p:txBody>
          <a:bodyPr vert="horz" wrap="square" lIns="0" tIns="0" rIns="0" bIns="0" rtlCol="0" anchor="ctr"/>
          <a:lstStyle/>
          <a:p>
            <a:pPr marL="0" indent="0">
              <a:lnSpc>
                <a:spcPts val="1470"/>
              </a:lnSpc>
              <a:buNone/>
            </a:pPr>
            <a:r>
              <a:rPr lang="en-US" sz="1050" b="1" dirty="0">
                <a:solidFill>
                  <a:srgbClr val="2D2D2D"/>
                </a:solidFill>
              </a:rPr>
              <a:t>Anticoagulate if:</a:t>
            </a:r>
            <a:endParaRPr lang="en-US" sz="1050" dirty="0"/>
          </a:p>
        </p:txBody>
      </p:sp>
      <p:sp>
        <p:nvSpPr>
          <p:cNvPr id="66" name="Text 32"/>
          <p:cNvSpPr/>
          <p:nvPr/>
        </p:nvSpPr>
        <p:spPr>
          <a:xfrm>
            <a:off x="6548438" y="4259163"/>
            <a:ext cx="5119688" cy="186630"/>
          </a:xfrm>
          <a:prstGeom prst="rect">
            <a:avLst/>
          </a:prstGeom>
          <a:noFill/>
          <a:ln/>
        </p:spPr>
        <p:txBody>
          <a:bodyPr vert="horz" wrap="square" lIns="0" tIns="0" rIns="0" bIns="0" rtlCol="0" anchor="ctr"/>
          <a:lstStyle/>
          <a:p>
            <a:pPr marL="0" indent="0" algn="l">
              <a:lnSpc>
                <a:spcPts val="1470"/>
              </a:lnSpc>
              <a:buNone/>
            </a:pPr>
            <a:r>
              <a:rPr lang="en-US" sz="1050" dirty="0">
                <a:solidFill>
                  <a:srgbClr val="2D2D2D"/>
                </a:solidFill>
              </a:rPr>
              <a:t>Score ≥2 in Men</a:t>
            </a:r>
            <a:endParaRPr lang="en-US" sz="1050" dirty="0"/>
          </a:p>
        </p:txBody>
      </p:sp>
      <p:sp>
        <p:nvSpPr>
          <p:cNvPr id="67" name="Text 33"/>
          <p:cNvSpPr/>
          <p:nvPr/>
        </p:nvSpPr>
        <p:spPr>
          <a:xfrm>
            <a:off x="6548438" y="4445794"/>
            <a:ext cx="5119688" cy="186630"/>
          </a:xfrm>
          <a:prstGeom prst="rect">
            <a:avLst/>
          </a:prstGeom>
          <a:noFill/>
          <a:ln/>
        </p:spPr>
        <p:txBody>
          <a:bodyPr vert="horz" wrap="square" lIns="0" tIns="0" rIns="0" bIns="0" rtlCol="0" anchor="ctr"/>
          <a:lstStyle/>
          <a:p>
            <a:pPr marL="0" indent="0" algn="l">
              <a:lnSpc>
                <a:spcPts val="1470"/>
              </a:lnSpc>
              <a:buNone/>
            </a:pPr>
            <a:r>
              <a:rPr lang="en-US" sz="1050" dirty="0">
                <a:solidFill>
                  <a:srgbClr val="2D2D2D"/>
                </a:solidFill>
              </a:rPr>
              <a:t>Score ≥3 in Women</a:t>
            </a:r>
            <a:endParaRPr lang="en-US" sz="1050" dirty="0"/>
          </a:p>
        </p:txBody>
      </p:sp>
      <p:sp>
        <p:nvSpPr>
          <p:cNvPr id="68" name="Text 34"/>
          <p:cNvSpPr/>
          <p:nvPr/>
        </p:nvSpPr>
        <p:spPr>
          <a:xfrm>
            <a:off x="6548438" y="4641949"/>
            <a:ext cx="5334000" cy="152400"/>
          </a:xfrm>
          <a:prstGeom prst="rect">
            <a:avLst/>
          </a:prstGeom>
          <a:noFill/>
          <a:ln/>
        </p:spPr>
        <p:txBody>
          <a:bodyPr vert="horz" wrap="square" lIns="0" tIns="0" rIns="0" bIns="0" rtlCol="0" anchor="ctr"/>
          <a:lstStyle/>
          <a:p>
            <a:pPr marL="0" indent="0" algn="l">
              <a:lnSpc>
                <a:spcPts val="1470"/>
              </a:lnSpc>
              <a:buNone/>
            </a:pPr>
            <a:r>
              <a:rPr lang="en-US" sz="1050" i="1" dirty="0">
                <a:solidFill>
                  <a:srgbClr val="2D2D2D"/>
                </a:solidFill>
              </a:rPr>
              <a:t>Consider if 1 (Men) or 2 (Women)</a:t>
            </a:r>
            <a:endParaRPr lang="en-US" sz="1050" dirty="0"/>
          </a:p>
        </p:txBody>
      </p:sp>
      <p:sp>
        <p:nvSpPr>
          <p:cNvPr id="69" name="Text 35"/>
          <p:cNvSpPr/>
          <p:nvPr/>
        </p:nvSpPr>
        <p:spPr>
          <a:xfrm>
            <a:off x="6638925" y="5181005"/>
            <a:ext cx="5057775" cy="400050"/>
          </a:xfrm>
          <a:prstGeom prst="rect">
            <a:avLst/>
          </a:prstGeom>
          <a:noFill/>
          <a:ln/>
        </p:spPr>
        <p:txBody>
          <a:bodyPr vert="horz" wrap="square" lIns="0" tIns="0" rIns="0" bIns="0" rtlCol="0" anchor="ctr"/>
          <a:lstStyle/>
          <a:p>
            <a:pPr marL="0" indent="0">
              <a:lnSpc>
                <a:spcPts val="1575"/>
              </a:lnSpc>
              <a:buNone/>
            </a:pPr>
            <a:r>
              <a:rPr lang="en-US" sz="1050" b="1" dirty="0">
                <a:solidFill>
                  <a:srgbClr val="2D2D2D"/>
                </a:solidFill>
              </a:rPr>
              <a:t>Drug Interaction Pitfall:</a:t>
            </a:r>
            <a:r>
              <a:rPr lang="en-US" sz="1050" dirty="0">
                <a:solidFill>
                  <a:srgbClr val="2D2D2D"/>
                </a:solidFill>
              </a:rPr>
              <a:t> NEVER combine verapamil or diltiazem with a beta-blocker. Risk of severe bradycardia or fatal heart block.</a:t>
            </a:r>
            <a:endParaRPr lang="en-US" sz="1050" dirty="0"/>
          </a:p>
        </p:txBody>
      </p:sp>
      <p:sp>
        <p:nvSpPr>
          <p:cNvPr id="70" name="Text 36"/>
          <p:cNvSpPr/>
          <p:nvPr/>
        </p:nvSpPr>
        <p:spPr>
          <a:xfrm>
            <a:off x="5521077" y="6643688"/>
            <a:ext cx="2880360" cy="171450"/>
          </a:xfrm>
          <a:prstGeom prst="rect">
            <a:avLst/>
          </a:prstGeom>
          <a:noFill/>
          <a:ln/>
        </p:spPr>
        <p:txBody>
          <a:bodyPr vert="horz" wrap="square" lIns="0" tIns="0" rIns="0" bIns="0" rtlCol="0" anchor="ctr"/>
          <a:lstStyle/>
          <a:p>
            <a:pPr marL="0" indent="0">
              <a:lnSpc>
                <a:spcPts val="1350"/>
              </a:lnSpc>
              <a:buNone/>
            </a:pPr>
            <a:r>
              <a:rPr lang="en-US" sz="900" dirty="0">
                <a:solidFill>
                  <a:srgbClr val="777777"/>
                </a:solidFill>
              </a:rPr>
              <a:t>www.bradfordvts.co.uk</a:t>
            </a:r>
            <a:endParaRPr lang="en-US" sz="9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33375" y="142875"/>
            <a:ext cx="2219325" cy="247650"/>
          </a:xfrm>
          <a:prstGeom prst="rect">
            <a:avLst/>
          </a:prstGeom>
        </p:spPr>
      </p:pic>
      <p:pic>
        <p:nvPicPr>
          <p:cNvPr id="5" name="Image 3" descr="preencoded.png"/>
          <p:cNvPicPr>
            <a:picLocks noChangeAspect="1"/>
          </p:cNvPicPr>
          <p:nvPr/>
        </p:nvPicPr>
        <p:blipFill>
          <a:blip r:embed="rId5"/>
          <a:stretch>
            <a:fillRect/>
          </a:stretch>
        </p:blipFill>
        <p:spPr>
          <a:xfrm>
            <a:off x="333375" y="447675"/>
            <a:ext cx="11525250" cy="335161"/>
          </a:xfrm>
          <a:prstGeom prst="rect">
            <a:avLst/>
          </a:prstGeom>
        </p:spPr>
      </p:pic>
      <p:pic>
        <p:nvPicPr>
          <p:cNvPr id="6" name="Image 4" descr="preencoded.png"/>
          <p:cNvPicPr>
            <a:picLocks noChangeAspect="1"/>
          </p:cNvPicPr>
          <p:nvPr/>
        </p:nvPicPr>
        <p:blipFill>
          <a:blip r:embed="rId6"/>
          <a:stretch>
            <a:fillRect/>
          </a:stretch>
        </p:blipFill>
        <p:spPr>
          <a:xfrm>
            <a:off x="333375" y="973336"/>
            <a:ext cx="5643563" cy="5332214"/>
          </a:xfrm>
          <a:prstGeom prst="rect">
            <a:avLst/>
          </a:prstGeom>
        </p:spPr>
      </p:pic>
      <p:pic>
        <p:nvPicPr>
          <p:cNvPr id="7" name="Image 5" descr="preencoded.png"/>
          <p:cNvPicPr>
            <a:picLocks noChangeAspect="1"/>
          </p:cNvPicPr>
          <p:nvPr/>
        </p:nvPicPr>
        <p:blipFill>
          <a:blip r:embed="rId7"/>
          <a:stretch>
            <a:fillRect/>
          </a:stretch>
        </p:blipFill>
        <p:spPr>
          <a:xfrm>
            <a:off x="523875" y="1204764"/>
            <a:ext cx="214313" cy="175320"/>
          </a:xfrm>
          <a:prstGeom prst="rect">
            <a:avLst/>
          </a:prstGeom>
        </p:spPr>
      </p:pic>
      <p:pic>
        <p:nvPicPr>
          <p:cNvPr id="8" name="Image 6" descr="preencoded.png"/>
          <p:cNvPicPr>
            <a:picLocks noChangeAspect="1"/>
          </p:cNvPicPr>
          <p:nvPr/>
        </p:nvPicPr>
        <p:blipFill>
          <a:blip r:embed="rId8"/>
          <a:stretch>
            <a:fillRect/>
          </a:stretch>
        </p:blipFill>
        <p:spPr>
          <a:xfrm>
            <a:off x="523875" y="1601986"/>
            <a:ext cx="166688" cy="137220"/>
          </a:xfrm>
          <a:prstGeom prst="rect">
            <a:avLst/>
          </a:prstGeom>
        </p:spPr>
      </p:pic>
      <p:pic>
        <p:nvPicPr>
          <p:cNvPr id="9" name="Image 7" descr="preencoded.png"/>
          <p:cNvPicPr>
            <a:picLocks noChangeAspect="1"/>
          </p:cNvPicPr>
          <p:nvPr/>
        </p:nvPicPr>
        <p:blipFill>
          <a:blip r:embed="rId9"/>
          <a:stretch>
            <a:fillRect/>
          </a:stretch>
        </p:blipFill>
        <p:spPr>
          <a:xfrm>
            <a:off x="523875" y="1929557"/>
            <a:ext cx="166688" cy="179487"/>
          </a:xfrm>
          <a:prstGeom prst="rect">
            <a:avLst/>
          </a:prstGeom>
        </p:spPr>
      </p:pic>
      <p:pic>
        <p:nvPicPr>
          <p:cNvPr id="10" name="Image 8" descr="preencoded.png"/>
          <p:cNvPicPr>
            <a:picLocks noChangeAspect="1"/>
          </p:cNvPicPr>
          <p:nvPr/>
        </p:nvPicPr>
        <p:blipFill>
          <a:blip r:embed="rId8"/>
          <a:stretch>
            <a:fillRect/>
          </a:stretch>
        </p:blipFill>
        <p:spPr>
          <a:xfrm>
            <a:off x="523875" y="2470398"/>
            <a:ext cx="166688" cy="137220"/>
          </a:xfrm>
          <a:prstGeom prst="rect">
            <a:avLst/>
          </a:prstGeom>
        </p:spPr>
      </p:pic>
      <p:pic>
        <p:nvPicPr>
          <p:cNvPr id="11" name="Image 9" descr="preencoded.png"/>
          <p:cNvPicPr>
            <a:picLocks noChangeAspect="1"/>
          </p:cNvPicPr>
          <p:nvPr/>
        </p:nvPicPr>
        <p:blipFill>
          <a:blip r:embed="rId10"/>
          <a:stretch>
            <a:fillRect/>
          </a:stretch>
        </p:blipFill>
        <p:spPr>
          <a:xfrm>
            <a:off x="523875" y="2759869"/>
            <a:ext cx="5262563" cy="685800"/>
          </a:xfrm>
          <a:prstGeom prst="rect">
            <a:avLst/>
          </a:prstGeom>
        </p:spPr>
      </p:pic>
      <p:pic>
        <p:nvPicPr>
          <p:cNvPr id="12" name="Image 10" descr="preencoded.png"/>
          <p:cNvPicPr>
            <a:picLocks noChangeAspect="1"/>
          </p:cNvPicPr>
          <p:nvPr/>
        </p:nvPicPr>
        <p:blipFill>
          <a:blip r:embed="rId11"/>
          <a:stretch>
            <a:fillRect/>
          </a:stretch>
        </p:blipFill>
        <p:spPr>
          <a:xfrm>
            <a:off x="638175" y="2919561"/>
            <a:ext cx="190500" cy="152400"/>
          </a:xfrm>
          <a:prstGeom prst="rect">
            <a:avLst/>
          </a:prstGeom>
        </p:spPr>
      </p:pic>
      <p:pic>
        <p:nvPicPr>
          <p:cNvPr id="13" name="Image 11" descr="preencoded.png"/>
          <p:cNvPicPr>
            <a:picLocks noChangeAspect="1"/>
          </p:cNvPicPr>
          <p:nvPr/>
        </p:nvPicPr>
        <p:blipFill>
          <a:blip r:embed="rId12"/>
          <a:stretch>
            <a:fillRect/>
          </a:stretch>
        </p:blipFill>
        <p:spPr>
          <a:xfrm>
            <a:off x="6215063" y="973336"/>
            <a:ext cx="5643563" cy="2570857"/>
          </a:xfrm>
          <a:prstGeom prst="rect">
            <a:avLst/>
          </a:prstGeom>
        </p:spPr>
      </p:pic>
      <p:pic>
        <p:nvPicPr>
          <p:cNvPr id="14" name="Image 12" descr="preencoded.png"/>
          <p:cNvPicPr>
            <a:picLocks noChangeAspect="1"/>
          </p:cNvPicPr>
          <p:nvPr/>
        </p:nvPicPr>
        <p:blipFill>
          <a:blip r:embed="rId13"/>
          <a:stretch>
            <a:fillRect/>
          </a:stretch>
        </p:blipFill>
        <p:spPr>
          <a:xfrm>
            <a:off x="6405563" y="1204764"/>
            <a:ext cx="214313" cy="175320"/>
          </a:xfrm>
          <a:prstGeom prst="rect">
            <a:avLst/>
          </a:prstGeom>
        </p:spPr>
      </p:pic>
      <p:pic>
        <p:nvPicPr>
          <p:cNvPr id="15" name="Image 13" descr="preencoded.png"/>
          <p:cNvPicPr>
            <a:picLocks noChangeAspect="1"/>
          </p:cNvPicPr>
          <p:nvPr/>
        </p:nvPicPr>
        <p:blipFill>
          <a:blip r:embed="rId14"/>
          <a:stretch>
            <a:fillRect/>
          </a:stretch>
        </p:blipFill>
        <p:spPr>
          <a:xfrm>
            <a:off x="6215063" y="3734693"/>
            <a:ext cx="5643563" cy="2570857"/>
          </a:xfrm>
          <a:prstGeom prst="rect">
            <a:avLst/>
          </a:prstGeom>
        </p:spPr>
      </p:pic>
      <p:pic>
        <p:nvPicPr>
          <p:cNvPr id="16" name="Image 14" descr="preencoded.png"/>
          <p:cNvPicPr>
            <a:picLocks noChangeAspect="1"/>
          </p:cNvPicPr>
          <p:nvPr/>
        </p:nvPicPr>
        <p:blipFill>
          <a:blip r:embed="rId15"/>
          <a:stretch>
            <a:fillRect/>
          </a:stretch>
        </p:blipFill>
        <p:spPr>
          <a:xfrm>
            <a:off x="6405563" y="3966121"/>
            <a:ext cx="214313" cy="175320"/>
          </a:xfrm>
          <a:prstGeom prst="rect">
            <a:avLst/>
          </a:prstGeom>
        </p:spPr>
      </p:pic>
      <p:pic>
        <p:nvPicPr>
          <p:cNvPr id="17" name="Image 15" descr="preencoded.png"/>
          <p:cNvPicPr>
            <a:picLocks noChangeAspect="1"/>
          </p:cNvPicPr>
          <p:nvPr/>
        </p:nvPicPr>
        <p:blipFill>
          <a:blip r:embed="rId16"/>
          <a:stretch>
            <a:fillRect/>
          </a:stretch>
        </p:blipFill>
        <p:spPr>
          <a:xfrm>
            <a:off x="6405563" y="4363343"/>
            <a:ext cx="166688" cy="166688"/>
          </a:xfrm>
          <a:prstGeom prst="rect">
            <a:avLst/>
          </a:prstGeom>
        </p:spPr>
      </p:pic>
      <p:pic>
        <p:nvPicPr>
          <p:cNvPr id="18" name="Image 16" descr="preencoded.png"/>
          <p:cNvPicPr>
            <a:picLocks noChangeAspect="1"/>
          </p:cNvPicPr>
          <p:nvPr/>
        </p:nvPicPr>
        <p:blipFill>
          <a:blip r:embed="rId17"/>
          <a:stretch>
            <a:fillRect/>
          </a:stretch>
        </p:blipFill>
        <p:spPr>
          <a:xfrm>
            <a:off x="6405563" y="4904184"/>
            <a:ext cx="166688" cy="166688"/>
          </a:xfrm>
          <a:prstGeom prst="rect">
            <a:avLst/>
          </a:prstGeom>
        </p:spPr>
      </p:pic>
      <p:pic>
        <p:nvPicPr>
          <p:cNvPr id="19" name="Image 17" descr="preencoded.png"/>
          <p:cNvPicPr>
            <a:picLocks noChangeAspect="1"/>
          </p:cNvPicPr>
          <p:nvPr/>
        </p:nvPicPr>
        <p:blipFill>
          <a:blip r:embed="rId18"/>
          <a:stretch>
            <a:fillRect/>
          </a:stretch>
        </p:blipFill>
        <p:spPr>
          <a:xfrm>
            <a:off x="6405563" y="5445026"/>
            <a:ext cx="166688" cy="137220"/>
          </a:xfrm>
          <a:prstGeom prst="rect">
            <a:avLst/>
          </a:prstGeom>
        </p:spPr>
      </p:pic>
      <p:pic>
        <p:nvPicPr>
          <p:cNvPr id="20" name="Image 18" descr="preencoded.png"/>
          <p:cNvPicPr>
            <a:picLocks noChangeAspect="1"/>
          </p:cNvPicPr>
          <p:nvPr/>
        </p:nvPicPr>
        <p:blipFill>
          <a:blip r:embed="rId19"/>
          <a:stretch>
            <a:fillRect/>
          </a:stretch>
        </p:blipFill>
        <p:spPr>
          <a:xfrm>
            <a:off x="0" y="6496050"/>
            <a:ext cx="12192000" cy="361950"/>
          </a:xfrm>
          <a:prstGeom prst="rect">
            <a:avLst/>
          </a:prstGeom>
        </p:spPr>
      </p:pic>
      <p:sp>
        <p:nvSpPr>
          <p:cNvPr id="21" name="Text 0"/>
          <p:cNvSpPr/>
          <p:nvPr/>
        </p:nvSpPr>
        <p:spPr>
          <a:xfrm>
            <a:off x="447675" y="142875"/>
            <a:ext cx="3198830" cy="2476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FFFFFF"/>
                </a:solidFill>
              </a:rPr>
              <a:t>BRADFORD VTS TEACHING DECK</a:t>
            </a:r>
            <a:endParaRPr lang="en-US" sz="900" dirty="0"/>
          </a:p>
        </p:txBody>
      </p:sp>
      <p:sp>
        <p:nvSpPr>
          <p:cNvPr id="22" name="Text 1"/>
          <p:cNvSpPr/>
          <p:nvPr/>
        </p:nvSpPr>
        <p:spPr>
          <a:xfrm>
            <a:off x="333375" y="447675"/>
            <a:ext cx="11858625" cy="297061"/>
          </a:xfrm>
          <a:prstGeom prst="rect">
            <a:avLst/>
          </a:prstGeom>
          <a:noFill/>
          <a:ln/>
        </p:spPr>
        <p:txBody>
          <a:bodyPr vert="horz" wrap="square" lIns="0" tIns="0" rIns="0" bIns="0" rtlCol="0" anchor="ctr"/>
          <a:lstStyle/>
          <a:p>
            <a:pPr marL="0" indent="0">
              <a:lnSpc>
                <a:spcPts val="2340"/>
              </a:lnSpc>
              <a:buNone/>
            </a:pPr>
            <a:r>
              <a:rPr lang="en-US" sz="1950" b="1" dirty="0">
                <a:solidFill>
                  <a:srgbClr val="2D2D2D"/>
                </a:solidFill>
              </a:rPr>
              <a:t>Common Causes — Ventricular Tachycardia (VT)</a:t>
            </a:r>
            <a:endParaRPr lang="en-US" sz="1950" dirty="0"/>
          </a:p>
        </p:txBody>
      </p:sp>
      <p:sp>
        <p:nvSpPr>
          <p:cNvPr id="23" name="Text 2"/>
          <p:cNvSpPr/>
          <p:nvPr/>
        </p:nvSpPr>
        <p:spPr>
          <a:xfrm>
            <a:off x="5867400" y="514350"/>
            <a:ext cx="6324600" cy="228600"/>
          </a:xfrm>
          <a:prstGeom prst="rect">
            <a:avLst/>
          </a:prstGeom>
          <a:noFill/>
          <a:ln/>
        </p:spPr>
        <p:txBody>
          <a:bodyPr vert="horz" wrap="square" lIns="0" tIns="0" rIns="0" bIns="0" rtlCol="0" anchor="ctr"/>
          <a:lstStyle/>
          <a:p>
            <a:pPr marL="0" indent="0">
              <a:lnSpc>
                <a:spcPts val="1800"/>
              </a:lnSpc>
              <a:buNone/>
            </a:pPr>
            <a:r>
              <a:rPr lang="en-US" sz="1200" i="1" dirty="0">
                <a:solidFill>
                  <a:srgbClr val="F58220"/>
                </a:solidFill>
              </a:rPr>
              <a:t>High-Risk Arrhythmia Identification</a:t>
            </a:r>
            <a:endParaRPr lang="en-US" sz="1200" dirty="0"/>
          </a:p>
        </p:txBody>
      </p:sp>
      <p:sp>
        <p:nvSpPr>
          <p:cNvPr id="24" name="Text 3"/>
          <p:cNvSpPr/>
          <p:nvPr/>
        </p:nvSpPr>
        <p:spPr>
          <a:xfrm>
            <a:off x="833438" y="1163836"/>
            <a:ext cx="5262563"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Clinical Profile</a:t>
            </a:r>
            <a:endParaRPr lang="en-US" sz="1350" dirty="0"/>
          </a:p>
        </p:txBody>
      </p:sp>
      <p:sp>
        <p:nvSpPr>
          <p:cNvPr id="25" name="Text 4"/>
          <p:cNvSpPr/>
          <p:nvPr/>
        </p:nvSpPr>
        <p:spPr>
          <a:xfrm>
            <a:off x="785813" y="1563886"/>
            <a:ext cx="11406188"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D32F2F"/>
                </a:solidFill>
              </a:rPr>
              <a:t>Wide Complex Tachycardia:</a:t>
            </a:r>
            <a:r>
              <a:rPr lang="en-US" sz="1200" dirty="0">
                <a:solidFill>
                  <a:srgbClr val="2D2D2D"/>
                </a:solidFill>
              </a:rPr>
              <a:t> QRS duration &gt;120ms at a rate &gt;100 bpm.</a:t>
            </a:r>
            <a:endParaRPr lang="en-US" sz="1200" dirty="0"/>
          </a:p>
        </p:txBody>
      </p:sp>
      <p:sp>
        <p:nvSpPr>
          <p:cNvPr id="26" name="Text 5"/>
          <p:cNvSpPr/>
          <p:nvPr/>
        </p:nvSpPr>
        <p:spPr>
          <a:xfrm>
            <a:off x="785813" y="1891457"/>
            <a:ext cx="5000625"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2D2D2D"/>
                </a:solidFill>
              </a:rPr>
              <a:t>Usually associated with </a:t>
            </a:r>
            <a:r>
              <a:rPr lang="en-US" sz="1200" b="1" dirty="0">
                <a:solidFill>
                  <a:srgbClr val="D32F2F"/>
                </a:solidFill>
              </a:rPr>
              <a:t>structural heart disease</a:t>
            </a:r>
            <a:r>
              <a:rPr lang="en-US" sz="1200" dirty="0">
                <a:solidFill>
                  <a:srgbClr val="2D2D2D"/>
                </a:solidFill>
              </a:rPr>
              <a:t> (previous MI, cardiomyopathy, valve disease).</a:t>
            </a:r>
            <a:endParaRPr lang="en-US" sz="1200" dirty="0"/>
          </a:p>
        </p:txBody>
      </p:sp>
      <p:sp>
        <p:nvSpPr>
          <p:cNvPr id="27" name="Text 6"/>
          <p:cNvSpPr/>
          <p:nvPr/>
        </p:nvSpPr>
        <p:spPr>
          <a:xfrm>
            <a:off x="785813" y="2432298"/>
            <a:ext cx="902208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D2D2D"/>
                </a:solidFill>
              </a:rPr>
              <a:t>Can be sustained (&gt;30s) or non-sustained (NSVT).</a:t>
            </a:r>
            <a:endParaRPr lang="en-US" sz="1200" dirty="0"/>
          </a:p>
        </p:txBody>
      </p:sp>
      <p:sp>
        <p:nvSpPr>
          <p:cNvPr id="28" name="Text 7"/>
          <p:cNvSpPr/>
          <p:nvPr/>
        </p:nvSpPr>
        <p:spPr>
          <a:xfrm>
            <a:off x="914400" y="2759869"/>
            <a:ext cx="5033963" cy="685800"/>
          </a:xfrm>
          <a:prstGeom prst="rect">
            <a:avLst/>
          </a:prstGeom>
          <a:noFill/>
          <a:ln/>
        </p:spPr>
        <p:txBody>
          <a:bodyPr vert="horz" wrap="square" lIns="0" tIns="0" rIns="0" bIns="0" rtlCol="0" anchor="ctr"/>
          <a:lstStyle/>
          <a:p>
            <a:pPr marL="0" indent="0">
              <a:lnSpc>
                <a:spcPts val="1800"/>
              </a:lnSpc>
              <a:buNone/>
            </a:pPr>
            <a:r>
              <a:rPr lang="en-US" sz="1200" dirty="0">
                <a:solidFill>
                  <a:srgbClr val="2D2D2D"/>
                </a:solidFill>
              </a:rPr>
              <a:t> </a:t>
            </a:r>
            <a:r>
              <a:rPr lang="en-US" sz="1200" b="1" dirty="0">
                <a:solidFill>
                  <a:srgbClr val="2D2D2D"/>
                </a:solidFill>
              </a:rPr>
              <a:t>Important:</a:t>
            </a:r>
            <a:r>
              <a:rPr lang="en-US" sz="1200" dirty="0">
                <a:solidFill>
                  <a:srgbClr val="2D2D2D"/>
                </a:solidFill>
              </a:rPr>
              <a:t> Most patients with VT have an underlying substrate of myocardial scarring.</a:t>
            </a:r>
            <a:endParaRPr lang="en-US" sz="1200" dirty="0"/>
          </a:p>
        </p:txBody>
      </p:sp>
      <p:sp>
        <p:nvSpPr>
          <p:cNvPr id="29" name="Text 8"/>
          <p:cNvSpPr/>
          <p:nvPr/>
        </p:nvSpPr>
        <p:spPr>
          <a:xfrm>
            <a:off x="6715125" y="1163836"/>
            <a:ext cx="5262563"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FFFFFF"/>
                </a:solidFill>
              </a:rPr>
              <a:t>RED FLAG: THE GOLDEN RULE</a:t>
            </a:r>
            <a:endParaRPr lang="en-US" sz="1350" dirty="0"/>
          </a:p>
        </p:txBody>
      </p:sp>
      <p:sp>
        <p:nvSpPr>
          <p:cNvPr id="30" name="Text 9"/>
          <p:cNvSpPr/>
          <p:nvPr/>
        </p:nvSpPr>
        <p:spPr>
          <a:xfrm>
            <a:off x="6405563" y="1563886"/>
            <a:ext cx="5262563" cy="495300"/>
          </a:xfrm>
          <a:prstGeom prst="rect">
            <a:avLst/>
          </a:prstGeom>
          <a:noFill/>
          <a:ln/>
        </p:spPr>
        <p:txBody>
          <a:bodyPr vert="horz" wrap="square" lIns="0" tIns="0" rIns="0" bIns="0" rtlCol="0" anchor="ctr"/>
          <a:lstStyle/>
          <a:p>
            <a:pPr marL="0" indent="0">
              <a:lnSpc>
                <a:spcPts val="1950"/>
              </a:lnSpc>
              <a:buNone/>
            </a:pPr>
            <a:r>
              <a:rPr lang="en-US" sz="1500" b="1" dirty="0">
                <a:solidFill>
                  <a:srgbClr val="FFFFFF"/>
                </a:solidFill>
              </a:rPr>
              <a:t>TREAT ANY WIDE COMPLEX TACHYCARDIA AS VT UNTIL PROVEN OTHERWISE.</a:t>
            </a:r>
            <a:endParaRPr lang="en-US" sz="1500" dirty="0"/>
          </a:p>
        </p:txBody>
      </p:sp>
      <p:sp>
        <p:nvSpPr>
          <p:cNvPr id="31" name="Text 10"/>
          <p:cNvSpPr/>
          <p:nvPr/>
        </p:nvSpPr>
        <p:spPr>
          <a:xfrm>
            <a:off x="6405563" y="2154436"/>
            <a:ext cx="5262563" cy="428625"/>
          </a:xfrm>
          <a:prstGeom prst="rect">
            <a:avLst/>
          </a:prstGeom>
          <a:noFill/>
          <a:ln/>
        </p:spPr>
        <p:txBody>
          <a:bodyPr vert="horz" wrap="square" lIns="0" tIns="0" rIns="0" bIns="0" rtlCol="0" anchor="ctr"/>
          <a:lstStyle/>
          <a:p>
            <a:pPr marL="0" indent="0">
              <a:lnSpc>
                <a:spcPts val="1688"/>
              </a:lnSpc>
              <a:buNone/>
            </a:pPr>
            <a:r>
              <a:rPr lang="en-US" sz="1125" dirty="0">
                <a:solidFill>
                  <a:srgbClr val="FFFFFF">
                    <a:alpha val="90000"/>
                  </a:srgbClr>
                </a:solidFill>
              </a:rPr>
              <a:t>Never assume SVT with aberrancy in primary care; the risk of misdiagnosis is too high.</a:t>
            </a:r>
            <a:endParaRPr lang="en-US" sz="1125" dirty="0"/>
          </a:p>
        </p:txBody>
      </p:sp>
      <p:sp>
        <p:nvSpPr>
          <p:cNvPr id="32" name="Text 11"/>
          <p:cNvSpPr/>
          <p:nvPr/>
        </p:nvSpPr>
        <p:spPr>
          <a:xfrm>
            <a:off x="6715125" y="3925193"/>
            <a:ext cx="5262563"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Management &amp; Referral</a:t>
            </a:r>
            <a:endParaRPr lang="en-US" sz="1350" dirty="0"/>
          </a:p>
        </p:txBody>
      </p:sp>
      <p:sp>
        <p:nvSpPr>
          <p:cNvPr id="33" name="Text 12"/>
          <p:cNvSpPr/>
          <p:nvPr/>
        </p:nvSpPr>
        <p:spPr>
          <a:xfrm>
            <a:off x="6667500" y="4325243"/>
            <a:ext cx="5000625"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2D2D"/>
                </a:solidFill>
              </a:rPr>
              <a:t>Unstable:</a:t>
            </a:r>
            <a:r>
              <a:rPr lang="en-US" sz="1200" dirty="0">
                <a:solidFill>
                  <a:srgbClr val="2D2D2D"/>
                </a:solidFill>
              </a:rPr>
              <a:t> If haemodynamically compromised (BP &lt;90, chest pain, syncope) → </a:t>
            </a:r>
            <a:r>
              <a:rPr lang="en-US" sz="1200" b="1" dirty="0">
                <a:solidFill>
                  <a:srgbClr val="D32F2F"/>
                </a:solidFill>
              </a:rPr>
              <a:t>Dial 999 immediately</a:t>
            </a:r>
            <a:r>
              <a:rPr lang="en-US" sz="1200" dirty="0">
                <a:solidFill>
                  <a:srgbClr val="2D2D2D"/>
                </a:solidFill>
              </a:rPr>
              <a:t>.</a:t>
            </a:r>
            <a:endParaRPr lang="en-US" sz="1200" dirty="0"/>
          </a:p>
        </p:txBody>
      </p:sp>
      <p:sp>
        <p:nvSpPr>
          <p:cNvPr id="34" name="Text 13"/>
          <p:cNvSpPr/>
          <p:nvPr/>
        </p:nvSpPr>
        <p:spPr>
          <a:xfrm>
            <a:off x="6667500" y="4866084"/>
            <a:ext cx="5000625"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2D2D"/>
                </a:solidFill>
              </a:rPr>
              <a:t>Stable/Self-terminating:</a:t>
            </a:r>
            <a:r>
              <a:rPr lang="en-US" sz="1200" dirty="0">
                <a:solidFill>
                  <a:srgbClr val="2D2D2D"/>
                </a:solidFill>
              </a:rPr>
              <a:t> Refer </a:t>
            </a:r>
            <a:r>
              <a:rPr lang="en-US" sz="1200" b="1" dirty="0">
                <a:solidFill>
                  <a:srgbClr val="D32F2F"/>
                </a:solidFill>
              </a:rPr>
              <a:t>urgently</a:t>
            </a:r>
            <a:r>
              <a:rPr lang="en-US" sz="1200" dirty="0">
                <a:solidFill>
                  <a:srgbClr val="2D2D2D"/>
                </a:solidFill>
              </a:rPr>
              <a:t> to cardiology for assessment (EP studies, ICD consideration).</a:t>
            </a:r>
            <a:endParaRPr lang="en-US" sz="1200" dirty="0"/>
          </a:p>
        </p:txBody>
      </p:sp>
      <p:sp>
        <p:nvSpPr>
          <p:cNvPr id="35" name="Text 14"/>
          <p:cNvSpPr/>
          <p:nvPr/>
        </p:nvSpPr>
        <p:spPr>
          <a:xfrm>
            <a:off x="6667500" y="5406926"/>
            <a:ext cx="5524500"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2D2D"/>
                </a:solidFill>
              </a:rPr>
              <a:t>DVLA:</a:t>
            </a:r>
            <a:r>
              <a:rPr lang="en-US" sz="1200" dirty="0">
                <a:solidFill>
                  <a:srgbClr val="2D2D2D"/>
                </a:solidFill>
              </a:rPr>
              <a:t> Must stop driving and notify DVLA (usually 6-month ban).</a:t>
            </a:r>
            <a:endParaRPr lang="en-US" sz="1200" dirty="0"/>
          </a:p>
        </p:txBody>
      </p:sp>
      <p:sp>
        <p:nvSpPr>
          <p:cNvPr id="36" name="Text 15"/>
          <p:cNvSpPr/>
          <p:nvPr/>
        </p:nvSpPr>
        <p:spPr>
          <a:xfrm>
            <a:off x="0" y="6496050"/>
            <a:ext cx="11525250" cy="361950"/>
          </a:xfrm>
          <a:prstGeom prst="rect">
            <a:avLst/>
          </a:prstGeom>
          <a:noFill/>
          <a:ln/>
        </p:spPr>
        <p:txBody>
          <a:bodyPr vert="horz" wrap="square" lIns="0" tIns="0" rIns="0" bIns="0" rtlCol="0" anchor="ctr"/>
          <a:lstStyle/>
          <a:p>
            <a:pPr marL="0" indent="0" algn="r">
              <a:lnSpc>
                <a:spcPts val="1350"/>
              </a:lnSpc>
              <a:buNone/>
            </a:pPr>
            <a:r>
              <a:rPr lang="en-US" sz="900" dirty="0">
                <a:solidFill>
                  <a:srgbClr val="888888"/>
                </a:solidFill>
              </a:rPr>
              <a:t>www.bradfordvts.co.uk</a:t>
            </a:r>
            <a:endParaRPr lang="en-US" sz="9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33375" y="142875"/>
            <a:ext cx="2368600" cy="247650"/>
          </a:xfrm>
          <a:prstGeom prst="rect">
            <a:avLst/>
          </a:prstGeom>
        </p:spPr>
      </p:pic>
      <p:pic>
        <p:nvPicPr>
          <p:cNvPr id="5" name="Image 3" descr="preencoded.png"/>
          <p:cNvPicPr>
            <a:picLocks noChangeAspect="1"/>
          </p:cNvPicPr>
          <p:nvPr/>
        </p:nvPicPr>
        <p:blipFill>
          <a:blip r:embed="rId5"/>
          <a:stretch>
            <a:fillRect/>
          </a:stretch>
        </p:blipFill>
        <p:spPr>
          <a:xfrm>
            <a:off x="333375" y="447675"/>
            <a:ext cx="11525250" cy="342900"/>
          </a:xfrm>
          <a:prstGeom prst="rect">
            <a:avLst/>
          </a:prstGeom>
        </p:spPr>
      </p:pic>
      <p:pic>
        <p:nvPicPr>
          <p:cNvPr id="6" name="Image 4" descr="preencoded.png"/>
          <p:cNvPicPr>
            <a:picLocks noChangeAspect="1"/>
          </p:cNvPicPr>
          <p:nvPr/>
        </p:nvPicPr>
        <p:blipFill>
          <a:blip r:embed="rId6"/>
          <a:stretch>
            <a:fillRect/>
          </a:stretch>
        </p:blipFill>
        <p:spPr>
          <a:xfrm>
            <a:off x="333375" y="1076325"/>
            <a:ext cx="5643563" cy="2414588"/>
          </a:xfrm>
          <a:prstGeom prst="rect">
            <a:avLst/>
          </a:prstGeom>
        </p:spPr>
      </p:pic>
      <p:pic>
        <p:nvPicPr>
          <p:cNvPr id="7" name="Image 5" descr="preencoded.png"/>
          <p:cNvPicPr>
            <a:picLocks noChangeAspect="1"/>
          </p:cNvPicPr>
          <p:nvPr/>
        </p:nvPicPr>
        <p:blipFill>
          <a:blip r:embed="rId7"/>
          <a:stretch>
            <a:fillRect/>
          </a:stretch>
        </p:blipFill>
        <p:spPr>
          <a:xfrm>
            <a:off x="523875" y="1312218"/>
            <a:ext cx="238125" cy="194816"/>
          </a:xfrm>
          <a:prstGeom prst="rect">
            <a:avLst/>
          </a:prstGeom>
        </p:spPr>
      </p:pic>
      <p:pic>
        <p:nvPicPr>
          <p:cNvPr id="8" name="Image 6" descr="preencoded.png"/>
          <p:cNvPicPr>
            <a:picLocks noChangeAspect="1"/>
          </p:cNvPicPr>
          <p:nvPr/>
        </p:nvPicPr>
        <p:blipFill>
          <a:blip r:embed="rId8"/>
          <a:stretch>
            <a:fillRect/>
          </a:stretch>
        </p:blipFill>
        <p:spPr>
          <a:xfrm>
            <a:off x="333375" y="3681413"/>
            <a:ext cx="5643563" cy="2414588"/>
          </a:xfrm>
          <a:prstGeom prst="rect">
            <a:avLst/>
          </a:prstGeom>
        </p:spPr>
      </p:pic>
      <p:pic>
        <p:nvPicPr>
          <p:cNvPr id="9" name="Image 7" descr="preencoded.png"/>
          <p:cNvPicPr>
            <a:picLocks noChangeAspect="1"/>
          </p:cNvPicPr>
          <p:nvPr/>
        </p:nvPicPr>
        <p:blipFill>
          <a:blip r:embed="rId9"/>
          <a:stretch>
            <a:fillRect/>
          </a:stretch>
        </p:blipFill>
        <p:spPr>
          <a:xfrm>
            <a:off x="523875" y="3917305"/>
            <a:ext cx="238125" cy="194816"/>
          </a:xfrm>
          <a:prstGeom prst="rect">
            <a:avLst/>
          </a:prstGeom>
        </p:spPr>
      </p:pic>
      <p:pic>
        <p:nvPicPr>
          <p:cNvPr id="10" name="Image 8" descr="preencoded.png"/>
          <p:cNvPicPr>
            <a:picLocks noChangeAspect="1"/>
          </p:cNvPicPr>
          <p:nvPr/>
        </p:nvPicPr>
        <p:blipFill>
          <a:blip r:embed="rId10"/>
          <a:stretch>
            <a:fillRect/>
          </a:stretch>
        </p:blipFill>
        <p:spPr>
          <a:xfrm>
            <a:off x="6215063" y="1076325"/>
            <a:ext cx="5643563" cy="2414588"/>
          </a:xfrm>
          <a:prstGeom prst="rect">
            <a:avLst/>
          </a:prstGeom>
        </p:spPr>
      </p:pic>
      <p:pic>
        <p:nvPicPr>
          <p:cNvPr id="11" name="Image 9" descr="preencoded.png"/>
          <p:cNvPicPr>
            <a:picLocks noChangeAspect="1"/>
          </p:cNvPicPr>
          <p:nvPr/>
        </p:nvPicPr>
        <p:blipFill>
          <a:blip r:embed="rId11"/>
          <a:stretch>
            <a:fillRect/>
          </a:stretch>
        </p:blipFill>
        <p:spPr>
          <a:xfrm>
            <a:off x="6405563" y="1312218"/>
            <a:ext cx="238125" cy="194816"/>
          </a:xfrm>
          <a:prstGeom prst="rect">
            <a:avLst/>
          </a:prstGeom>
        </p:spPr>
      </p:pic>
      <p:pic>
        <p:nvPicPr>
          <p:cNvPr id="12" name="Image 10" descr="preencoded.png"/>
          <p:cNvPicPr>
            <a:picLocks noChangeAspect="1"/>
          </p:cNvPicPr>
          <p:nvPr/>
        </p:nvPicPr>
        <p:blipFill>
          <a:blip r:embed="rId12"/>
          <a:stretch>
            <a:fillRect/>
          </a:stretch>
        </p:blipFill>
        <p:spPr>
          <a:xfrm>
            <a:off x="6215063" y="3681413"/>
            <a:ext cx="5643563" cy="2414588"/>
          </a:xfrm>
          <a:prstGeom prst="rect">
            <a:avLst/>
          </a:prstGeom>
        </p:spPr>
      </p:pic>
      <p:pic>
        <p:nvPicPr>
          <p:cNvPr id="13" name="Image 11" descr="preencoded.png"/>
          <p:cNvPicPr>
            <a:picLocks noChangeAspect="1"/>
          </p:cNvPicPr>
          <p:nvPr/>
        </p:nvPicPr>
        <p:blipFill>
          <a:blip r:embed="rId13"/>
          <a:stretch>
            <a:fillRect/>
          </a:stretch>
        </p:blipFill>
        <p:spPr>
          <a:xfrm>
            <a:off x="6405563" y="3912840"/>
            <a:ext cx="214313" cy="175320"/>
          </a:xfrm>
          <a:prstGeom prst="rect">
            <a:avLst/>
          </a:prstGeom>
        </p:spPr>
      </p:pic>
      <p:pic>
        <p:nvPicPr>
          <p:cNvPr id="14" name="Image 12" descr="preencoded.png"/>
          <p:cNvPicPr>
            <a:picLocks noChangeAspect="1"/>
          </p:cNvPicPr>
          <p:nvPr/>
        </p:nvPicPr>
        <p:blipFill>
          <a:blip r:embed="rId14"/>
          <a:stretch>
            <a:fillRect/>
          </a:stretch>
        </p:blipFill>
        <p:spPr>
          <a:xfrm>
            <a:off x="0" y="6477000"/>
            <a:ext cx="12192000" cy="381000"/>
          </a:xfrm>
          <a:prstGeom prst="rect">
            <a:avLst/>
          </a:prstGeom>
        </p:spPr>
      </p:pic>
      <p:sp>
        <p:nvSpPr>
          <p:cNvPr id="15" name="Text 0"/>
          <p:cNvSpPr/>
          <p:nvPr/>
        </p:nvSpPr>
        <p:spPr>
          <a:xfrm>
            <a:off x="447675" y="142875"/>
            <a:ext cx="3221980" cy="2476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FFFFFF"/>
                </a:solidFill>
              </a:rPr>
              <a:t>BRADFORD VTS TEACHING DECK</a:t>
            </a:r>
            <a:endParaRPr lang="en-US" sz="900" dirty="0"/>
          </a:p>
        </p:txBody>
      </p:sp>
      <p:sp>
        <p:nvSpPr>
          <p:cNvPr id="16" name="Text 1"/>
          <p:cNvSpPr/>
          <p:nvPr/>
        </p:nvSpPr>
        <p:spPr>
          <a:xfrm>
            <a:off x="333375" y="447675"/>
            <a:ext cx="11858625" cy="297061"/>
          </a:xfrm>
          <a:prstGeom prst="rect">
            <a:avLst/>
          </a:prstGeom>
          <a:noFill/>
          <a:ln/>
        </p:spPr>
        <p:txBody>
          <a:bodyPr vert="horz" wrap="square" lIns="0" tIns="0" rIns="0" bIns="0" rtlCol="0" anchor="ctr"/>
          <a:lstStyle/>
          <a:p>
            <a:pPr marL="0" indent="0">
              <a:lnSpc>
                <a:spcPts val="2340"/>
              </a:lnSpc>
              <a:buNone/>
            </a:pPr>
            <a:r>
              <a:rPr lang="en-US" sz="1950" b="1" dirty="0">
                <a:solidFill>
                  <a:srgbClr val="2D2D2D"/>
                </a:solidFill>
              </a:rPr>
              <a:t>Common Causes — Anxiety and Panic Disorder</a:t>
            </a:r>
            <a:endParaRPr lang="en-US" sz="1950" dirty="0"/>
          </a:p>
        </p:txBody>
      </p:sp>
      <p:sp>
        <p:nvSpPr>
          <p:cNvPr id="17" name="Text 2"/>
          <p:cNvSpPr/>
          <p:nvPr/>
        </p:nvSpPr>
        <p:spPr>
          <a:xfrm>
            <a:off x="6067127" y="523875"/>
            <a:ext cx="4572000" cy="228600"/>
          </a:xfrm>
          <a:prstGeom prst="rect">
            <a:avLst/>
          </a:prstGeom>
          <a:noFill/>
          <a:ln/>
        </p:spPr>
        <p:txBody>
          <a:bodyPr vert="horz" wrap="square" lIns="0" tIns="0" rIns="0" bIns="0" rtlCol="0" anchor="ctr"/>
          <a:lstStyle/>
          <a:p>
            <a:pPr marL="0" indent="0">
              <a:lnSpc>
                <a:spcPts val="1800"/>
              </a:lnSpc>
              <a:buNone/>
            </a:pPr>
            <a:r>
              <a:rPr lang="en-US" sz="1200" i="1" dirty="0">
                <a:solidFill>
                  <a:srgbClr val="F58220"/>
                </a:solidFill>
              </a:rPr>
              <a:t>Clinical Guidance Section</a:t>
            </a:r>
            <a:endParaRPr lang="en-US" sz="1200" dirty="0"/>
          </a:p>
        </p:txBody>
      </p:sp>
      <p:sp>
        <p:nvSpPr>
          <p:cNvPr id="18" name="Text 3"/>
          <p:cNvSpPr/>
          <p:nvPr/>
        </p:nvSpPr>
        <p:spPr>
          <a:xfrm>
            <a:off x="857250" y="1266825"/>
            <a:ext cx="5262563"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F58220"/>
                </a:solidFill>
              </a:rPr>
              <a:t>Clinical Presentation</a:t>
            </a:r>
            <a:endParaRPr lang="en-US" sz="1500" dirty="0"/>
          </a:p>
        </p:txBody>
      </p:sp>
      <p:sp>
        <p:nvSpPr>
          <p:cNvPr id="19" name="Text 4"/>
          <p:cNvSpPr/>
          <p:nvPr/>
        </p:nvSpPr>
        <p:spPr>
          <a:xfrm>
            <a:off x="762000" y="1666875"/>
            <a:ext cx="11007383" cy="242888"/>
          </a:xfrm>
          <a:prstGeom prst="rect">
            <a:avLst/>
          </a:prstGeom>
          <a:noFill/>
          <a:ln/>
        </p:spPr>
        <p:txBody>
          <a:bodyPr vert="horz" wrap="square" lIns="0" tIns="0" rIns="0" bIns="0" rtlCol="0" anchor="ctr"/>
          <a:lstStyle/>
          <a:p>
            <a:pPr marL="0" indent="0" algn="l">
              <a:lnSpc>
                <a:spcPts val="1913"/>
              </a:lnSpc>
              <a:buNone/>
            </a:pPr>
            <a:r>
              <a:rPr lang="en-US" sz="1275" b="1" dirty="0">
                <a:solidFill>
                  <a:srgbClr val="2D2D2D"/>
                </a:solidFill>
              </a:rPr>
              <a:t>Sinus Tachycardia:</a:t>
            </a:r>
            <a:r>
              <a:rPr lang="en-US" sz="1275" dirty="0">
                <a:solidFill>
                  <a:srgbClr val="2D2D2D"/>
                </a:solidFill>
              </a:rPr>
              <a:t> Regular rhythm, typically 90–120 bpm.</a:t>
            </a:r>
            <a:endParaRPr lang="en-US" sz="1275" dirty="0"/>
          </a:p>
        </p:txBody>
      </p:sp>
      <p:sp>
        <p:nvSpPr>
          <p:cNvPr id="20" name="Text 5"/>
          <p:cNvSpPr/>
          <p:nvPr/>
        </p:nvSpPr>
        <p:spPr>
          <a:xfrm>
            <a:off x="762000" y="2005013"/>
            <a:ext cx="10203473" cy="242888"/>
          </a:xfrm>
          <a:prstGeom prst="rect">
            <a:avLst/>
          </a:prstGeom>
          <a:noFill/>
          <a:ln/>
        </p:spPr>
        <p:txBody>
          <a:bodyPr vert="horz" wrap="square" lIns="0" tIns="0" rIns="0" bIns="0" rtlCol="0" anchor="ctr"/>
          <a:lstStyle/>
          <a:p>
            <a:pPr marL="0" indent="0" algn="l">
              <a:lnSpc>
                <a:spcPts val="1913"/>
              </a:lnSpc>
              <a:buNone/>
            </a:pPr>
            <a:r>
              <a:rPr lang="en-US" sz="1275" b="1" dirty="0">
                <a:solidFill>
                  <a:srgbClr val="2D2D2D"/>
                </a:solidFill>
              </a:rPr>
              <a:t>Normal Examination:</a:t>
            </a:r>
            <a:r>
              <a:rPr lang="en-US" sz="1275" dirty="0">
                <a:solidFill>
                  <a:srgbClr val="2D2D2D"/>
                </a:solidFill>
              </a:rPr>
              <a:t> No murmurs, clear chest, normal BP.</a:t>
            </a:r>
            <a:endParaRPr lang="en-US" sz="1275" dirty="0"/>
          </a:p>
        </p:txBody>
      </p:sp>
      <p:sp>
        <p:nvSpPr>
          <p:cNvPr id="21" name="Text 6"/>
          <p:cNvSpPr/>
          <p:nvPr/>
        </p:nvSpPr>
        <p:spPr>
          <a:xfrm>
            <a:off x="762000" y="2343150"/>
            <a:ext cx="5024438" cy="485775"/>
          </a:xfrm>
          <a:prstGeom prst="rect">
            <a:avLst/>
          </a:prstGeom>
          <a:noFill/>
          <a:ln/>
        </p:spPr>
        <p:txBody>
          <a:bodyPr vert="horz" wrap="square" lIns="0" tIns="0" rIns="0" bIns="0" rtlCol="0" anchor="ctr"/>
          <a:lstStyle/>
          <a:p>
            <a:pPr marL="0" indent="0" algn="l">
              <a:lnSpc>
                <a:spcPts val="1913"/>
              </a:lnSpc>
              <a:buNone/>
            </a:pPr>
            <a:r>
              <a:rPr lang="en-US" sz="1275" b="1" dirty="0">
                <a:solidFill>
                  <a:srgbClr val="2D2D2D"/>
                </a:solidFill>
              </a:rPr>
              <a:t>Normal 12-lead ECG:</a:t>
            </a:r>
            <a:r>
              <a:rPr lang="en-US" sz="1275" dirty="0">
                <a:solidFill>
                  <a:srgbClr val="2D2D2D"/>
                </a:solidFill>
              </a:rPr>
              <a:t> Aside from tachycardia, no pathological changes.</a:t>
            </a:r>
            <a:endParaRPr lang="en-US" sz="1275" dirty="0"/>
          </a:p>
        </p:txBody>
      </p:sp>
      <p:sp>
        <p:nvSpPr>
          <p:cNvPr id="22" name="Text 7"/>
          <p:cNvSpPr/>
          <p:nvPr/>
        </p:nvSpPr>
        <p:spPr>
          <a:xfrm>
            <a:off x="857250" y="3871913"/>
            <a:ext cx="5262563"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F58220"/>
                </a:solidFill>
              </a:rPr>
              <a:t>Associated Symptoms</a:t>
            </a:r>
            <a:endParaRPr lang="en-US" sz="1500" dirty="0"/>
          </a:p>
        </p:txBody>
      </p:sp>
      <p:sp>
        <p:nvSpPr>
          <p:cNvPr id="23" name="Text 8"/>
          <p:cNvSpPr/>
          <p:nvPr/>
        </p:nvSpPr>
        <p:spPr>
          <a:xfrm>
            <a:off x="762000" y="4271963"/>
            <a:ext cx="6493119" cy="242888"/>
          </a:xfrm>
          <a:prstGeom prst="rect">
            <a:avLst/>
          </a:prstGeom>
          <a:noFill/>
          <a:ln/>
        </p:spPr>
        <p:txBody>
          <a:bodyPr vert="horz" wrap="square" lIns="0" tIns="0" rIns="0" bIns="0" rtlCol="0" anchor="ctr"/>
          <a:lstStyle/>
          <a:p>
            <a:pPr marL="0" indent="0" algn="l">
              <a:lnSpc>
                <a:spcPts val="1913"/>
              </a:lnSpc>
              <a:buNone/>
            </a:pPr>
            <a:r>
              <a:rPr lang="en-US" sz="1275" dirty="0">
                <a:solidFill>
                  <a:srgbClr val="2D2D2D"/>
                </a:solidFill>
              </a:rPr>
              <a:t>Chest tightness and breathlessness.</a:t>
            </a:r>
            <a:endParaRPr lang="en-US" sz="1275" dirty="0"/>
          </a:p>
        </p:txBody>
      </p:sp>
      <p:sp>
        <p:nvSpPr>
          <p:cNvPr id="24" name="Text 9"/>
          <p:cNvSpPr/>
          <p:nvPr/>
        </p:nvSpPr>
        <p:spPr>
          <a:xfrm>
            <a:off x="762000" y="4610100"/>
            <a:ext cx="8719332" cy="242888"/>
          </a:xfrm>
          <a:prstGeom prst="rect">
            <a:avLst/>
          </a:prstGeom>
          <a:noFill/>
          <a:ln/>
        </p:spPr>
        <p:txBody>
          <a:bodyPr vert="horz" wrap="square" lIns="0" tIns="0" rIns="0" bIns="0" rtlCol="0" anchor="ctr"/>
          <a:lstStyle/>
          <a:p>
            <a:pPr marL="0" indent="0" algn="l">
              <a:lnSpc>
                <a:spcPts val="1913"/>
              </a:lnSpc>
              <a:buNone/>
            </a:pPr>
            <a:r>
              <a:rPr lang="en-US" sz="1275" dirty="0">
                <a:solidFill>
                  <a:srgbClr val="2D2D2D"/>
                </a:solidFill>
              </a:rPr>
              <a:t>Paresthesia (tingling in fingers/around mouth).</a:t>
            </a:r>
            <a:endParaRPr lang="en-US" sz="1275" dirty="0"/>
          </a:p>
        </p:txBody>
      </p:sp>
      <p:sp>
        <p:nvSpPr>
          <p:cNvPr id="25" name="Text 10"/>
          <p:cNvSpPr/>
          <p:nvPr/>
        </p:nvSpPr>
        <p:spPr>
          <a:xfrm>
            <a:off x="762000" y="4948238"/>
            <a:ext cx="7420708" cy="242888"/>
          </a:xfrm>
          <a:prstGeom prst="rect">
            <a:avLst/>
          </a:prstGeom>
          <a:noFill/>
          <a:ln/>
        </p:spPr>
        <p:txBody>
          <a:bodyPr vert="horz" wrap="square" lIns="0" tIns="0" rIns="0" bIns="0" rtlCol="0" anchor="ctr"/>
          <a:lstStyle/>
          <a:p>
            <a:pPr marL="0" indent="0" algn="l">
              <a:lnSpc>
                <a:spcPts val="1913"/>
              </a:lnSpc>
              <a:buNone/>
            </a:pPr>
            <a:r>
              <a:rPr lang="en-US" sz="1275" dirty="0">
                <a:solidFill>
                  <a:srgbClr val="2D2D2D"/>
                </a:solidFill>
              </a:rPr>
              <a:t>Sweating, tremor, and "feeling of doom".</a:t>
            </a:r>
            <a:endParaRPr lang="en-US" sz="1275" dirty="0"/>
          </a:p>
        </p:txBody>
      </p:sp>
      <p:sp>
        <p:nvSpPr>
          <p:cNvPr id="26" name="Text 11"/>
          <p:cNvSpPr/>
          <p:nvPr/>
        </p:nvSpPr>
        <p:spPr>
          <a:xfrm>
            <a:off x="6738938" y="1266825"/>
            <a:ext cx="5262563"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008080"/>
                </a:solidFill>
              </a:rPr>
              <a:t>Management Strategy</a:t>
            </a:r>
            <a:endParaRPr lang="en-US" sz="1500" dirty="0"/>
          </a:p>
        </p:txBody>
      </p:sp>
      <p:sp>
        <p:nvSpPr>
          <p:cNvPr id="27" name="Text 12"/>
          <p:cNvSpPr/>
          <p:nvPr/>
        </p:nvSpPr>
        <p:spPr>
          <a:xfrm>
            <a:off x="6643688" y="1666875"/>
            <a:ext cx="5548313" cy="242888"/>
          </a:xfrm>
          <a:prstGeom prst="rect">
            <a:avLst/>
          </a:prstGeom>
          <a:noFill/>
          <a:ln/>
        </p:spPr>
        <p:txBody>
          <a:bodyPr vert="horz" wrap="square" lIns="0" tIns="0" rIns="0" bIns="0" rtlCol="0" anchor="ctr"/>
          <a:lstStyle/>
          <a:p>
            <a:pPr marL="0" indent="0" algn="l">
              <a:lnSpc>
                <a:spcPts val="1913"/>
              </a:lnSpc>
              <a:buNone/>
            </a:pPr>
            <a:r>
              <a:rPr lang="en-US" sz="1275" b="1" dirty="0">
                <a:solidFill>
                  <a:srgbClr val="2D2D2D"/>
                </a:solidFill>
              </a:rPr>
              <a:t>Psychological:</a:t>
            </a:r>
            <a:r>
              <a:rPr lang="en-US" sz="1275" dirty="0">
                <a:solidFill>
                  <a:srgbClr val="2D2D2D"/>
                </a:solidFill>
              </a:rPr>
              <a:t> CBT, mindfulness, and regular exercise.</a:t>
            </a:r>
            <a:endParaRPr lang="en-US" sz="1275" dirty="0"/>
          </a:p>
        </p:txBody>
      </p:sp>
      <p:sp>
        <p:nvSpPr>
          <p:cNvPr id="28" name="Text 13"/>
          <p:cNvSpPr/>
          <p:nvPr/>
        </p:nvSpPr>
        <p:spPr>
          <a:xfrm>
            <a:off x="6643688" y="2005013"/>
            <a:ext cx="5024438" cy="485775"/>
          </a:xfrm>
          <a:prstGeom prst="rect">
            <a:avLst/>
          </a:prstGeom>
          <a:noFill/>
          <a:ln/>
        </p:spPr>
        <p:txBody>
          <a:bodyPr vert="horz" wrap="square" lIns="0" tIns="0" rIns="0" bIns="0" rtlCol="0" anchor="ctr"/>
          <a:lstStyle/>
          <a:p>
            <a:pPr marL="0" indent="0" algn="l">
              <a:lnSpc>
                <a:spcPts val="1913"/>
              </a:lnSpc>
              <a:buNone/>
            </a:pPr>
            <a:r>
              <a:rPr lang="en-US" sz="1275" b="1" dirty="0">
                <a:solidFill>
                  <a:srgbClr val="2D2D2D"/>
                </a:solidFill>
              </a:rPr>
              <a:t>Pharmacological:</a:t>
            </a:r>
            <a:r>
              <a:rPr lang="en-US" sz="1275" dirty="0">
                <a:solidFill>
                  <a:srgbClr val="2D2D2D"/>
                </a:solidFill>
              </a:rPr>
              <a:t> Propranolol (10–40 mg) PRN or TDS for somatic symptoms.</a:t>
            </a:r>
            <a:endParaRPr lang="en-US" sz="1275" dirty="0"/>
          </a:p>
        </p:txBody>
      </p:sp>
      <p:sp>
        <p:nvSpPr>
          <p:cNvPr id="29" name="Text 14"/>
          <p:cNvSpPr/>
          <p:nvPr/>
        </p:nvSpPr>
        <p:spPr>
          <a:xfrm>
            <a:off x="6643688" y="2586038"/>
            <a:ext cx="5548313" cy="242888"/>
          </a:xfrm>
          <a:prstGeom prst="rect">
            <a:avLst/>
          </a:prstGeom>
          <a:noFill/>
          <a:ln/>
        </p:spPr>
        <p:txBody>
          <a:bodyPr vert="horz" wrap="square" lIns="0" tIns="0" rIns="0" bIns="0" rtlCol="0" anchor="ctr"/>
          <a:lstStyle/>
          <a:p>
            <a:pPr marL="0" indent="0" algn="l">
              <a:lnSpc>
                <a:spcPts val="1913"/>
              </a:lnSpc>
              <a:buNone/>
            </a:pPr>
            <a:r>
              <a:rPr lang="en-US" sz="1275" b="1" dirty="0">
                <a:solidFill>
                  <a:srgbClr val="2D2D2D"/>
                </a:solidFill>
              </a:rPr>
              <a:t>Address Root Cause:</a:t>
            </a:r>
            <a:r>
              <a:rPr lang="en-US" sz="1275" dirty="0">
                <a:solidFill>
                  <a:srgbClr val="2D2D2D"/>
                </a:solidFill>
              </a:rPr>
              <a:t> Screen for GAD or Panic Disorder.</a:t>
            </a:r>
            <a:endParaRPr lang="en-US" sz="1275" dirty="0"/>
          </a:p>
        </p:txBody>
      </p:sp>
      <p:sp>
        <p:nvSpPr>
          <p:cNvPr id="30" name="Text 15"/>
          <p:cNvSpPr/>
          <p:nvPr/>
        </p:nvSpPr>
        <p:spPr>
          <a:xfrm>
            <a:off x="6715125" y="3871913"/>
            <a:ext cx="5476875" cy="257175"/>
          </a:xfrm>
          <a:prstGeom prst="rect">
            <a:avLst/>
          </a:prstGeom>
          <a:noFill/>
          <a:ln/>
        </p:spPr>
        <p:txBody>
          <a:bodyPr vert="horz" wrap="square" lIns="0" tIns="0" rIns="0" bIns="0" rtlCol="0" anchor="ctr"/>
          <a:lstStyle/>
          <a:p>
            <a:pPr marL="0" indent="0">
              <a:lnSpc>
                <a:spcPts val="2025"/>
              </a:lnSpc>
              <a:buNone/>
            </a:pPr>
            <a:r>
              <a:rPr lang="en-US" sz="1350" b="1" kern="0" spc="30" dirty="0">
                <a:solidFill>
                  <a:srgbClr val="2E7D32"/>
                </a:solidFill>
              </a:rPr>
              <a:t>SAFE TO MANAGE IN PRIMARY CARE</a:t>
            </a:r>
            <a:endParaRPr lang="en-US" sz="1350" dirty="0"/>
          </a:p>
        </p:txBody>
      </p:sp>
      <p:sp>
        <p:nvSpPr>
          <p:cNvPr id="31" name="Text 16"/>
          <p:cNvSpPr/>
          <p:nvPr/>
        </p:nvSpPr>
        <p:spPr>
          <a:xfrm>
            <a:off x="6405563" y="4243388"/>
            <a:ext cx="5486400" cy="161925"/>
          </a:xfrm>
          <a:prstGeom prst="rect">
            <a:avLst/>
          </a:prstGeom>
          <a:noFill/>
          <a:ln/>
        </p:spPr>
        <p:txBody>
          <a:bodyPr vert="horz" wrap="square" lIns="0" tIns="0" rIns="0" bIns="0" rtlCol="0" anchor="ctr"/>
          <a:lstStyle/>
          <a:p>
            <a:pPr marL="0" indent="0">
              <a:lnSpc>
                <a:spcPts val="1680"/>
              </a:lnSpc>
              <a:buNone/>
            </a:pPr>
            <a:r>
              <a:rPr lang="en-US" sz="1200" b="1" dirty="0">
                <a:solidFill>
                  <a:srgbClr val="2D2D2D"/>
                </a:solidFill>
              </a:rPr>
              <a:t>Reassurance is appropriate if:</a:t>
            </a:r>
            <a:endParaRPr lang="en-US" sz="1200" dirty="0"/>
          </a:p>
        </p:txBody>
      </p:sp>
      <p:sp>
        <p:nvSpPr>
          <p:cNvPr id="32" name="Text 17"/>
          <p:cNvSpPr/>
          <p:nvPr/>
        </p:nvSpPr>
        <p:spPr>
          <a:xfrm>
            <a:off x="6596063" y="4513808"/>
            <a:ext cx="5595938"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D2D2D"/>
                </a:solidFill>
              </a:rPr>
              <a:t>Clear correlation with psychological stress.</a:t>
            </a:r>
            <a:endParaRPr lang="en-US" sz="1200" dirty="0"/>
          </a:p>
        </p:txBody>
      </p:sp>
      <p:sp>
        <p:nvSpPr>
          <p:cNvPr id="33" name="Text 18"/>
          <p:cNvSpPr/>
          <p:nvPr/>
        </p:nvSpPr>
        <p:spPr>
          <a:xfrm>
            <a:off x="6596063" y="4727079"/>
            <a:ext cx="5595938"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D2D2D"/>
                </a:solidFill>
              </a:rPr>
              <a:t>Normal physical exam and baseline 12-lead ECG.</a:t>
            </a:r>
            <a:endParaRPr lang="en-US" sz="1200" dirty="0"/>
          </a:p>
        </p:txBody>
      </p:sp>
      <p:sp>
        <p:nvSpPr>
          <p:cNvPr id="34" name="Text 19"/>
          <p:cNvSpPr/>
          <p:nvPr/>
        </p:nvSpPr>
        <p:spPr>
          <a:xfrm>
            <a:off x="6596063" y="4940350"/>
            <a:ext cx="5595938"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D2D2D"/>
                </a:solidFill>
              </a:rPr>
              <a:t>No red flags (syncope, family history of SCD).</a:t>
            </a:r>
            <a:endParaRPr lang="en-US" sz="1200" dirty="0"/>
          </a:p>
        </p:txBody>
      </p:sp>
      <p:sp>
        <p:nvSpPr>
          <p:cNvPr id="35" name="Text 20"/>
          <p:cNvSpPr/>
          <p:nvPr/>
        </p:nvSpPr>
        <p:spPr>
          <a:xfrm>
            <a:off x="6596063" y="5153620"/>
            <a:ext cx="5595938"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D2D2D"/>
                </a:solidFill>
              </a:rPr>
              <a:t>Normal TFTs and FBC to exclude organic causes.</a:t>
            </a:r>
            <a:endParaRPr lang="en-US" sz="1200" dirty="0"/>
          </a:p>
        </p:txBody>
      </p:sp>
      <p:sp>
        <p:nvSpPr>
          <p:cNvPr id="36" name="Text 21"/>
          <p:cNvSpPr/>
          <p:nvPr/>
        </p:nvSpPr>
        <p:spPr>
          <a:xfrm>
            <a:off x="5361236" y="6567488"/>
            <a:ext cx="336042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888888"/>
                </a:solidFill>
              </a:rPr>
              <a:t>www.bradfordvts.co.uk</a:t>
            </a:r>
            <a:endParaRPr lang="en-US" sz="10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33375" y="142875"/>
            <a:ext cx="2368600" cy="247650"/>
          </a:xfrm>
          <a:prstGeom prst="rect">
            <a:avLst/>
          </a:prstGeom>
        </p:spPr>
      </p:pic>
      <p:pic>
        <p:nvPicPr>
          <p:cNvPr id="5" name="Image 3" descr="preencoded.png"/>
          <p:cNvPicPr>
            <a:picLocks noChangeAspect="1"/>
          </p:cNvPicPr>
          <p:nvPr/>
        </p:nvPicPr>
        <p:blipFill>
          <a:blip r:embed="rId5"/>
          <a:stretch>
            <a:fillRect/>
          </a:stretch>
        </p:blipFill>
        <p:spPr>
          <a:xfrm>
            <a:off x="333375" y="447675"/>
            <a:ext cx="11525250" cy="342900"/>
          </a:xfrm>
          <a:prstGeom prst="rect">
            <a:avLst/>
          </a:prstGeom>
        </p:spPr>
      </p:pic>
      <p:pic>
        <p:nvPicPr>
          <p:cNvPr id="6" name="Image 4" descr="preencoded.png"/>
          <p:cNvPicPr>
            <a:picLocks noChangeAspect="1"/>
          </p:cNvPicPr>
          <p:nvPr/>
        </p:nvPicPr>
        <p:blipFill>
          <a:blip r:embed="rId6"/>
          <a:stretch>
            <a:fillRect/>
          </a:stretch>
        </p:blipFill>
        <p:spPr>
          <a:xfrm>
            <a:off x="333375" y="981075"/>
            <a:ext cx="5643563" cy="2896791"/>
          </a:xfrm>
          <a:prstGeom prst="rect">
            <a:avLst/>
          </a:prstGeom>
        </p:spPr>
      </p:pic>
      <p:pic>
        <p:nvPicPr>
          <p:cNvPr id="7" name="Image 5" descr="preencoded.png"/>
          <p:cNvPicPr>
            <a:picLocks noChangeAspect="1"/>
          </p:cNvPicPr>
          <p:nvPr/>
        </p:nvPicPr>
        <p:blipFill>
          <a:blip r:embed="rId7"/>
          <a:stretch>
            <a:fillRect/>
          </a:stretch>
        </p:blipFill>
        <p:spPr>
          <a:xfrm>
            <a:off x="523875" y="1219200"/>
            <a:ext cx="238125" cy="190500"/>
          </a:xfrm>
          <a:prstGeom prst="rect">
            <a:avLst/>
          </a:prstGeom>
        </p:spPr>
      </p:pic>
      <p:pic>
        <p:nvPicPr>
          <p:cNvPr id="8" name="Image 6" descr="preencoded.png"/>
          <p:cNvPicPr>
            <a:picLocks noChangeAspect="1"/>
          </p:cNvPicPr>
          <p:nvPr/>
        </p:nvPicPr>
        <p:blipFill>
          <a:blip r:embed="rId8"/>
          <a:stretch>
            <a:fillRect/>
          </a:stretch>
        </p:blipFill>
        <p:spPr>
          <a:xfrm>
            <a:off x="523875" y="1600200"/>
            <a:ext cx="190500" cy="190500"/>
          </a:xfrm>
          <a:prstGeom prst="rect">
            <a:avLst/>
          </a:prstGeom>
        </p:spPr>
      </p:pic>
      <p:pic>
        <p:nvPicPr>
          <p:cNvPr id="9" name="Image 7" descr="preencoded.png"/>
          <p:cNvPicPr>
            <a:picLocks noChangeAspect="1"/>
          </p:cNvPicPr>
          <p:nvPr/>
        </p:nvPicPr>
        <p:blipFill>
          <a:blip r:embed="rId9"/>
          <a:stretch>
            <a:fillRect/>
          </a:stretch>
        </p:blipFill>
        <p:spPr>
          <a:xfrm>
            <a:off x="523875" y="2121991"/>
            <a:ext cx="190500" cy="205085"/>
          </a:xfrm>
          <a:prstGeom prst="rect">
            <a:avLst/>
          </a:prstGeom>
        </p:spPr>
      </p:pic>
      <p:pic>
        <p:nvPicPr>
          <p:cNvPr id="10" name="Image 8" descr="preencoded.png"/>
          <p:cNvPicPr>
            <a:picLocks noChangeAspect="1"/>
          </p:cNvPicPr>
          <p:nvPr/>
        </p:nvPicPr>
        <p:blipFill>
          <a:blip r:embed="rId10"/>
          <a:stretch>
            <a:fillRect/>
          </a:stretch>
        </p:blipFill>
        <p:spPr>
          <a:xfrm>
            <a:off x="523875" y="2643783"/>
            <a:ext cx="190500" cy="166688"/>
          </a:xfrm>
          <a:prstGeom prst="rect">
            <a:avLst/>
          </a:prstGeom>
        </p:spPr>
      </p:pic>
      <p:pic>
        <p:nvPicPr>
          <p:cNvPr id="11" name="Image 9" descr="preencoded.png"/>
          <p:cNvPicPr>
            <a:picLocks noChangeAspect="1"/>
          </p:cNvPicPr>
          <p:nvPr/>
        </p:nvPicPr>
        <p:blipFill>
          <a:blip r:embed="rId11"/>
          <a:stretch>
            <a:fillRect/>
          </a:stretch>
        </p:blipFill>
        <p:spPr>
          <a:xfrm>
            <a:off x="523875" y="3165574"/>
            <a:ext cx="190500" cy="156865"/>
          </a:xfrm>
          <a:prstGeom prst="rect">
            <a:avLst/>
          </a:prstGeom>
        </p:spPr>
      </p:pic>
      <p:pic>
        <p:nvPicPr>
          <p:cNvPr id="12" name="Image 10" descr="preencoded.png"/>
          <p:cNvPicPr>
            <a:picLocks noChangeAspect="1"/>
          </p:cNvPicPr>
          <p:nvPr/>
        </p:nvPicPr>
        <p:blipFill>
          <a:blip r:embed="rId12"/>
          <a:stretch>
            <a:fillRect/>
          </a:stretch>
        </p:blipFill>
        <p:spPr>
          <a:xfrm>
            <a:off x="333375" y="4068366"/>
            <a:ext cx="5643563" cy="2286000"/>
          </a:xfrm>
          <a:prstGeom prst="rect">
            <a:avLst/>
          </a:prstGeom>
        </p:spPr>
      </p:pic>
      <p:pic>
        <p:nvPicPr>
          <p:cNvPr id="13" name="Image 11" descr="preencoded.png"/>
          <p:cNvPicPr>
            <a:picLocks noChangeAspect="1"/>
          </p:cNvPicPr>
          <p:nvPr/>
        </p:nvPicPr>
        <p:blipFill>
          <a:blip r:embed="rId13"/>
          <a:stretch>
            <a:fillRect/>
          </a:stretch>
        </p:blipFill>
        <p:spPr>
          <a:xfrm>
            <a:off x="6215063" y="981075"/>
            <a:ext cx="5643563" cy="2591395"/>
          </a:xfrm>
          <a:prstGeom prst="rect">
            <a:avLst/>
          </a:prstGeom>
        </p:spPr>
      </p:pic>
      <p:pic>
        <p:nvPicPr>
          <p:cNvPr id="14" name="Image 12" descr="preencoded.png"/>
          <p:cNvPicPr>
            <a:picLocks noChangeAspect="1"/>
          </p:cNvPicPr>
          <p:nvPr/>
        </p:nvPicPr>
        <p:blipFill>
          <a:blip r:embed="rId14"/>
          <a:stretch>
            <a:fillRect/>
          </a:stretch>
        </p:blipFill>
        <p:spPr>
          <a:xfrm>
            <a:off x="6405563" y="1202978"/>
            <a:ext cx="166688" cy="137220"/>
          </a:xfrm>
          <a:prstGeom prst="rect">
            <a:avLst/>
          </a:prstGeom>
        </p:spPr>
      </p:pic>
      <p:pic>
        <p:nvPicPr>
          <p:cNvPr id="15" name="Image 13" descr="preencoded.png"/>
          <p:cNvPicPr>
            <a:picLocks noChangeAspect="1"/>
          </p:cNvPicPr>
          <p:nvPr/>
        </p:nvPicPr>
        <p:blipFill>
          <a:blip r:embed="rId15"/>
          <a:stretch>
            <a:fillRect/>
          </a:stretch>
        </p:blipFill>
        <p:spPr>
          <a:xfrm>
            <a:off x="6215063" y="3762970"/>
            <a:ext cx="5643563" cy="2591395"/>
          </a:xfrm>
          <a:prstGeom prst="rect">
            <a:avLst/>
          </a:prstGeom>
        </p:spPr>
      </p:pic>
      <p:pic>
        <p:nvPicPr>
          <p:cNvPr id="16" name="Image 14" descr="preencoded.png"/>
          <p:cNvPicPr>
            <a:picLocks noChangeAspect="1"/>
          </p:cNvPicPr>
          <p:nvPr/>
        </p:nvPicPr>
        <p:blipFill>
          <a:blip r:embed="rId16"/>
          <a:stretch>
            <a:fillRect/>
          </a:stretch>
        </p:blipFill>
        <p:spPr>
          <a:xfrm>
            <a:off x="6405563" y="4324945"/>
            <a:ext cx="190500" cy="190500"/>
          </a:xfrm>
          <a:prstGeom prst="rect">
            <a:avLst/>
          </a:prstGeom>
        </p:spPr>
      </p:pic>
      <p:pic>
        <p:nvPicPr>
          <p:cNvPr id="17" name="Image 15" descr="preencoded.png"/>
          <p:cNvPicPr>
            <a:picLocks noChangeAspect="1"/>
          </p:cNvPicPr>
          <p:nvPr/>
        </p:nvPicPr>
        <p:blipFill>
          <a:blip r:embed="rId16"/>
          <a:stretch>
            <a:fillRect/>
          </a:stretch>
        </p:blipFill>
        <p:spPr>
          <a:xfrm>
            <a:off x="6405563" y="4846737"/>
            <a:ext cx="190500" cy="190500"/>
          </a:xfrm>
          <a:prstGeom prst="rect">
            <a:avLst/>
          </a:prstGeom>
        </p:spPr>
      </p:pic>
      <p:pic>
        <p:nvPicPr>
          <p:cNvPr id="18" name="Image 16" descr="preencoded.png"/>
          <p:cNvPicPr>
            <a:picLocks noChangeAspect="1"/>
          </p:cNvPicPr>
          <p:nvPr/>
        </p:nvPicPr>
        <p:blipFill>
          <a:blip r:embed="rId17"/>
          <a:stretch>
            <a:fillRect/>
          </a:stretch>
        </p:blipFill>
        <p:spPr>
          <a:xfrm>
            <a:off x="6405563" y="5368528"/>
            <a:ext cx="190500" cy="190500"/>
          </a:xfrm>
          <a:prstGeom prst="rect">
            <a:avLst/>
          </a:prstGeom>
        </p:spPr>
      </p:pic>
      <p:pic>
        <p:nvPicPr>
          <p:cNvPr id="19" name="Image 17" descr="preencoded.png"/>
          <p:cNvPicPr>
            <a:picLocks noChangeAspect="1"/>
          </p:cNvPicPr>
          <p:nvPr/>
        </p:nvPicPr>
        <p:blipFill>
          <a:blip r:embed="rId18"/>
          <a:stretch>
            <a:fillRect/>
          </a:stretch>
        </p:blipFill>
        <p:spPr>
          <a:xfrm>
            <a:off x="333375" y="6544866"/>
            <a:ext cx="11525250" cy="217884"/>
          </a:xfrm>
          <a:prstGeom prst="rect">
            <a:avLst/>
          </a:prstGeom>
        </p:spPr>
      </p:pic>
      <p:sp>
        <p:nvSpPr>
          <p:cNvPr id="20" name="Text 0"/>
          <p:cNvSpPr/>
          <p:nvPr/>
        </p:nvSpPr>
        <p:spPr>
          <a:xfrm>
            <a:off x="447675" y="142875"/>
            <a:ext cx="3221980" cy="2476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FFFFFF"/>
                </a:solidFill>
              </a:rPr>
              <a:t>BRADFORD VTS TEACHING DECK</a:t>
            </a:r>
            <a:endParaRPr lang="en-US" sz="900" dirty="0"/>
          </a:p>
        </p:txBody>
      </p:sp>
      <p:sp>
        <p:nvSpPr>
          <p:cNvPr id="21" name="Text 1"/>
          <p:cNvSpPr/>
          <p:nvPr/>
        </p:nvSpPr>
        <p:spPr>
          <a:xfrm>
            <a:off x="333375" y="447675"/>
            <a:ext cx="9806940" cy="297061"/>
          </a:xfrm>
          <a:prstGeom prst="rect">
            <a:avLst/>
          </a:prstGeom>
          <a:noFill/>
          <a:ln/>
        </p:spPr>
        <p:txBody>
          <a:bodyPr vert="horz" wrap="square" lIns="0" tIns="0" rIns="0" bIns="0" rtlCol="0" anchor="ctr"/>
          <a:lstStyle/>
          <a:p>
            <a:pPr marL="0" indent="0">
              <a:lnSpc>
                <a:spcPts val="2340"/>
              </a:lnSpc>
              <a:buNone/>
            </a:pPr>
            <a:r>
              <a:rPr lang="en-US" sz="1950" b="1" dirty="0">
                <a:solidFill>
                  <a:srgbClr val="2D2D2D"/>
                </a:solidFill>
              </a:rPr>
              <a:t>Management — Ectopics &amp; Lifestyle</a:t>
            </a:r>
            <a:endParaRPr lang="en-US" sz="1950" dirty="0"/>
          </a:p>
        </p:txBody>
      </p:sp>
      <p:sp>
        <p:nvSpPr>
          <p:cNvPr id="22" name="Text 2"/>
          <p:cNvSpPr/>
          <p:nvPr/>
        </p:nvSpPr>
        <p:spPr>
          <a:xfrm>
            <a:off x="4700141" y="523875"/>
            <a:ext cx="4572000" cy="228600"/>
          </a:xfrm>
          <a:prstGeom prst="rect">
            <a:avLst/>
          </a:prstGeom>
          <a:noFill/>
          <a:ln/>
        </p:spPr>
        <p:txBody>
          <a:bodyPr vert="horz" wrap="square" lIns="0" tIns="0" rIns="0" bIns="0" rtlCol="0" anchor="ctr"/>
          <a:lstStyle/>
          <a:p>
            <a:pPr marL="0" indent="0">
              <a:lnSpc>
                <a:spcPts val="1800"/>
              </a:lnSpc>
              <a:buNone/>
            </a:pPr>
            <a:r>
              <a:rPr lang="en-US" sz="1200" i="1" dirty="0">
                <a:solidFill>
                  <a:srgbClr val="F58220"/>
                </a:solidFill>
              </a:rPr>
              <a:t>Clinical Guidance Section</a:t>
            </a:r>
            <a:endParaRPr lang="en-US" sz="1200" dirty="0"/>
          </a:p>
        </p:txBody>
      </p:sp>
      <p:sp>
        <p:nvSpPr>
          <p:cNvPr id="23" name="Text 3"/>
          <p:cNvSpPr/>
          <p:nvPr/>
        </p:nvSpPr>
        <p:spPr>
          <a:xfrm>
            <a:off x="857250" y="1171575"/>
            <a:ext cx="5262563"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F58220"/>
                </a:solidFill>
              </a:rPr>
              <a:t>Lifestyle Modifications</a:t>
            </a:r>
            <a:endParaRPr lang="en-US" sz="1500" dirty="0"/>
          </a:p>
        </p:txBody>
      </p:sp>
      <p:sp>
        <p:nvSpPr>
          <p:cNvPr id="24" name="Text 4"/>
          <p:cNvSpPr/>
          <p:nvPr/>
        </p:nvSpPr>
        <p:spPr>
          <a:xfrm>
            <a:off x="809625" y="1600200"/>
            <a:ext cx="4976813"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2D2D"/>
                </a:solidFill>
              </a:rPr>
              <a:t>Reduce Stimulants:</a:t>
            </a:r>
            <a:r>
              <a:rPr lang="en-US" sz="1200" dirty="0">
                <a:solidFill>
                  <a:srgbClr val="2D2D2D"/>
                </a:solidFill>
              </a:rPr>
              <a:t> Cut down on caffeine (coffee, tea, energy drinks, cola) and nicotine.</a:t>
            </a:r>
            <a:endParaRPr lang="en-US" sz="1200" dirty="0"/>
          </a:p>
        </p:txBody>
      </p:sp>
      <p:sp>
        <p:nvSpPr>
          <p:cNvPr id="25" name="Text 5"/>
          <p:cNvSpPr/>
          <p:nvPr/>
        </p:nvSpPr>
        <p:spPr>
          <a:xfrm>
            <a:off x="809625" y="2121991"/>
            <a:ext cx="4976813"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2D2D"/>
                </a:solidFill>
              </a:rPr>
              <a:t>Alcohol Moderation:</a:t>
            </a:r>
            <a:r>
              <a:rPr lang="en-US" sz="1200" dirty="0">
                <a:solidFill>
                  <a:srgbClr val="2D2D2D"/>
                </a:solidFill>
              </a:rPr>
              <a:t> Excess alcohol is a potent trigger for both atrial and ventricular ectopics.</a:t>
            </a:r>
            <a:endParaRPr lang="en-US" sz="1200" dirty="0"/>
          </a:p>
        </p:txBody>
      </p:sp>
      <p:sp>
        <p:nvSpPr>
          <p:cNvPr id="26" name="Text 6"/>
          <p:cNvSpPr/>
          <p:nvPr/>
        </p:nvSpPr>
        <p:spPr>
          <a:xfrm>
            <a:off x="809625" y="2643783"/>
            <a:ext cx="4976813"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2D2D"/>
                </a:solidFill>
              </a:rPr>
              <a:t>Fatigue &amp; Stress:</a:t>
            </a:r>
            <a:r>
              <a:rPr lang="en-US" sz="1200" dirty="0">
                <a:solidFill>
                  <a:srgbClr val="2D2D2D"/>
                </a:solidFill>
              </a:rPr>
              <a:t> Prioritize sleep hygiene and stress management techniques (CBT/Mindfulness).</a:t>
            </a:r>
            <a:endParaRPr lang="en-US" sz="1200" dirty="0"/>
          </a:p>
        </p:txBody>
      </p:sp>
      <p:sp>
        <p:nvSpPr>
          <p:cNvPr id="27" name="Text 7"/>
          <p:cNvSpPr/>
          <p:nvPr/>
        </p:nvSpPr>
        <p:spPr>
          <a:xfrm>
            <a:off x="809625" y="3165574"/>
            <a:ext cx="4976813"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2D2D"/>
                </a:solidFill>
              </a:rPr>
              <a:t>Dehydration:</a:t>
            </a:r>
            <a:r>
              <a:rPr lang="en-US" sz="1200" dirty="0">
                <a:solidFill>
                  <a:srgbClr val="2D2D2D"/>
                </a:solidFill>
              </a:rPr>
              <a:t> Ensure adequate fluid intake to maintain electrolyte balance.</a:t>
            </a:r>
            <a:endParaRPr lang="en-US" sz="1200" dirty="0"/>
          </a:p>
        </p:txBody>
      </p:sp>
      <p:sp>
        <p:nvSpPr>
          <p:cNvPr id="28" name="Text 8"/>
          <p:cNvSpPr/>
          <p:nvPr/>
        </p:nvSpPr>
        <p:spPr>
          <a:xfrm>
            <a:off x="6648450" y="1171575"/>
            <a:ext cx="5262563" cy="200025"/>
          </a:xfrm>
          <a:prstGeom prst="rect">
            <a:avLst/>
          </a:prstGeom>
          <a:noFill/>
          <a:ln/>
        </p:spPr>
        <p:txBody>
          <a:bodyPr vert="horz" wrap="square" lIns="0" tIns="0" rIns="0" bIns="0" rtlCol="0" anchor="ctr"/>
          <a:lstStyle/>
          <a:p>
            <a:pPr marL="0" indent="0">
              <a:lnSpc>
                <a:spcPts val="1575"/>
              </a:lnSpc>
              <a:buNone/>
            </a:pPr>
            <a:r>
              <a:rPr lang="en-US" sz="1050" b="1" kern="0" spc="30" dirty="0">
                <a:solidFill>
                  <a:srgbClr val="2E7D32"/>
                </a:solidFill>
              </a:rPr>
              <a:t>SAFE TO MANAGE: REASSURANCE</a:t>
            </a:r>
            <a:endParaRPr lang="en-US" sz="1050" dirty="0"/>
          </a:p>
        </p:txBody>
      </p:sp>
      <p:sp>
        <p:nvSpPr>
          <p:cNvPr id="29" name="Text 9"/>
          <p:cNvSpPr/>
          <p:nvPr/>
        </p:nvSpPr>
        <p:spPr>
          <a:xfrm>
            <a:off x="6405563" y="1466850"/>
            <a:ext cx="5786438"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Reassurance is the mainstay of treatment for benign ectopics.</a:t>
            </a:r>
            <a:endParaRPr lang="en-US" sz="1350" dirty="0"/>
          </a:p>
        </p:txBody>
      </p:sp>
      <p:sp>
        <p:nvSpPr>
          <p:cNvPr id="30" name="Text 10"/>
          <p:cNvSpPr/>
          <p:nvPr/>
        </p:nvSpPr>
        <p:spPr>
          <a:xfrm>
            <a:off x="6405563" y="1819275"/>
            <a:ext cx="5262563" cy="559891"/>
          </a:xfrm>
          <a:prstGeom prst="rect">
            <a:avLst/>
          </a:prstGeom>
          <a:noFill/>
          <a:ln/>
        </p:spPr>
        <p:txBody>
          <a:bodyPr vert="horz" wrap="square" lIns="0" tIns="0" rIns="0" bIns="0" rtlCol="0" anchor="ctr"/>
          <a:lstStyle/>
          <a:p>
            <a:pPr marL="0" indent="0">
              <a:lnSpc>
                <a:spcPts val="1470"/>
              </a:lnSpc>
              <a:buNone/>
            </a:pPr>
            <a:r>
              <a:rPr lang="en-US" sz="1050" dirty="0">
                <a:solidFill>
                  <a:srgbClr val="4A4A4A"/>
                </a:solidFill>
              </a:rPr>
              <a:t>Explain that these are </a:t>
            </a:r>
            <a:r>
              <a:rPr lang="en-US" sz="1050" b="1" dirty="0">
                <a:solidFill>
                  <a:srgbClr val="4A4A4A"/>
                </a:solidFill>
              </a:rPr>
              <a:t>"hiccups of the heart"</a:t>
            </a:r>
            <a:r>
              <a:rPr lang="en-US" sz="1050" dirty="0">
                <a:solidFill>
                  <a:srgbClr val="4A4A4A"/>
                </a:solidFill>
              </a:rPr>
              <a:t>—they are extremely common (~60% of adults) and do not indicate a failing heart. Confidence in your reassurance reduces the anxiety that worsens symptoms.</a:t>
            </a:r>
            <a:endParaRPr lang="en-US" sz="1050" dirty="0"/>
          </a:p>
        </p:txBody>
      </p:sp>
      <p:sp>
        <p:nvSpPr>
          <p:cNvPr id="31" name="Text 11"/>
          <p:cNvSpPr/>
          <p:nvPr/>
        </p:nvSpPr>
        <p:spPr>
          <a:xfrm>
            <a:off x="6405563" y="3953470"/>
            <a:ext cx="5262563"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Pharmacological Options</a:t>
            </a:r>
            <a:endParaRPr lang="en-US" sz="1350" dirty="0"/>
          </a:p>
        </p:txBody>
      </p:sp>
      <p:sp>
        <p:nvSpPr>
          <p:cNvPr id="32" name="Text 12"/>
          <p:cNvSpPr/>
          <p:nvPr/>
        </p:nvSpPr>
        <p:spPr>
          <a:xfrm>
            <a:off x="6691313" y="4324945"/>
            <a:ext cx="4976813"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2D2D"/>
                </a:solidFill>
              </a:rPr>
              <a:t>Indications:</a:t>
            </a:r>
            <a:r>
              <a:rPr lang="en-US" sz="1200" dirty="0">
                <a:solidFill>
                  <a:srgbClr val="2D2D2D"/>
                </a:solidFill>
              </a:rPr>
              <a:t> Only if symptoms are severe, debilitating, or poorly tolerated despite reassurance.</a:t>
            </a:r>
            <a:endParaRPr lang="en-US" sz="1200" dirty="0"/>
          </a:p>
        </p:txBody>
      </p:sp>
      <p:sp>
        <p:nvSpPr>
          <p:cNvPr id="33" name="Text 13"/>
          <p:cNvSpPr/>
          <p:nvPr/>
        </p:nvSpPr>
        <p:spPr>
          <a:xfrm>
            <a:off x="6691313" y="4846737"/>
            <a:ext cx="4976813"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2D2D"/>
                </a:solidFill>
              </a:rPr>
              <a:t>First-line:</a:t>
            </a:r>
            <a:r>
              <a:rPr lang="en-US" sz="1200" dirty="0">
                <a:solidFill>
                  <a:srgbClr val="2D2D2D"/>
                </a:solidFill>
              </a:rPr>
              <a:t> Low-dose Beta-blockers (e.g., </a:t>
            </a:r>
            <a:r>
              <a:rPr lang="en-US" sz="1200" b="1" dirty="0">
                <a:solidFill>
                  <a:srgbClr val="2D2D2D"/>
                </a:solidFill>
              </a:rPr>
              <a:t>Bisoprolol 2.5mg OD</a:t>
            </a:r>
            <a:r>
              <a:rPr lang="en-US" sz="1200" dirty="0">
                <a:solidFill>
                  <a:srgbClr val="2D2D2D"/>
                </a:solidFill>
              </a:rPr>
              <a:t> or </a:t>
            </a:r>
            <a:r>
              <a:rPr lang="en-US" sz="1200" b="1" dirty="0">
                <a:solidFill>
                  <a:srgbClr val="2D2D2D"/>
                </a:solidFill>
              </a:rPr>
              <a:t>Propranolol 10-40mg TDS</a:t>
            </a:r>
            <a:r>
              <a:rPr lang="en-US" sz="1200" dirty="0">
                <a:solidFill>
                  <a:srgbClr val="2D2D2D"/>
                </a:solidFill>
              </a:rPr>
              <a:t>).</a:t>
            </a:r>
            <a:endParaRPr lang="en-US" sz="1200" dirty="0"/>
          </a:p>
        </p:txBody>
      </p:sp>
      <p:sp>
        <p:nvSpPr>
          <p:cNvPr id="34" name="Text 14"/>
          <p:cNvSpPr/>
          <p:nvPr/>
        </p:nvSpPr>
        <p:spPr>
          <a:xfrm>
            <a:off x="6691313" y="5368528"/>
            <a:ext cx="4976813"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2D2D"/>
                </a:solidFill>
              </a:rPr>
              <a:t>Specialist Referral:</a:t>
            </a:r>
            <a:r>
              <a:rPr lang="en-US" sz="1200" dirty="0">
                <a:solidFill>
                  <a:srgbClr val="2D2D2D"/>
                </a:solidFill>
              </a:rPr>
              <a:t> Required if VE burden is </a:t>
            </a:r>
            <a:r>
              <a:rPr lang="en-US" sz="1200" b="1" dirty="0">
                <a:solidFill>
                  <a:srgbClr val="D32F2F"/>
                </a:solidFill>
              </a:rPr>
              <a:t>&gt;20%</a:t>
            </a:r>
            <a:r>
              <a:rPr lang="en-US" sz="1200" dirty="0">
                <a:solidFill>
                  <a:srgbClr val="2D2D2D"/>
                </a:solidFill>
              </a:rPr>
              <a:t> on Holter or if structural heart disease is suspected.</a:t>
            </a:r>
            <a:endParaRPr lang="en-US" sz="1200" dirty="0"/>
          </a:p>
        </p:txBody>
      </p:sp>
      <p:sp>
        <p:nvSpPr>
          <p:cNvPr id="35" name="Text 15"/>
          <p:cNvSpPr/>
          <p:nvPr/>
        </p:nvSpPr>
        <p:spPr>
          <a:xfrm>
            <a:off x="5521077" y="6544866"/>
            <a:ext cx="6670923" cy="217884"/>
          </a:xfrm>
          <a:prstGeom prst="rect">
            <a:avLst/>
          </a:prstGeom>
          <a:noFill/>
          <a:ln/>
        </p:spPr>
        <p:txBody>
          <a:bodyPr vert="horz" wrap="square" lIns="0" tIns="0" rIns="0" bIns="0" rtlCol="0" anchor="ctr"/>
          <a:lstStyle/>
          <a:p>
            <a:pPr marL="0" indent="0">
              <a:lnSpc>
                <a:spcPts val="1350"/>
              </a:lnSpc>
              <a:buNone/>
            </a:pPr>
            <a:r>
              <a:rPr lang="en-US" sz="900" dirty="0">
                <a:solidFill>
                  <a:srgbClr val="888888"/>
                </a:solidFill>
              </a:rPr>
              <a:t>www.bradfordvts.co.uk</a:t>
            </a:r>
            <a:endParaRPr lang="en-US" sz="9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33375" y="114300"/>
            <a:ext cx="2368600" cy="228600"/>
          </a:xfrm>
          <a:prstGeom prst="rect">
            <a:avLst/>
          </a:prstGeom>
        </p:spPr>
      </p:pic>
      <p:pic>
        <p:nvPicPr>
          <p:cNvPr id="5" name="Image 3" descr="preencoded.png"/>
          <p:cNvPicPr>
            <a:picLocks noChangeAspect="1"/>
          </p:cNvPicPr>
          <p:nvPr/>
        </p:nvPicPr>
        <p:blipFill>
          <a:blip r:embed="rId5"/>
          <a:stretch>
            <a:fillRect/>
          </a:stretch>
        </p:blipFill>
        <p:spPr>
          <a:xfrm>
            <a:off x="333375" y="390525"/>
            <a:ext cx="11525250" cy="333375"/>
          </a:xfrm>
          <a:prstGeom prst="rect">
            <a:avLst/>
          </a:prstGeom>
        </p:spPr>
      </p:pic>
      <p:pic>
        <p:nvPicPr>
          <p:cNvPr id="6" name="Image 4" descr="preencoded.png"/>
          <p:cNvPicPr>
            <a:picLocks noChangeAspect="1"/>
          </p:cNvPicPr>
          <p:nvPr/>
        </p:nvPicPr>
        <p:blipFill>
          <a:blip r:embed="rId6"/>
          <a:stretch>
            <a:fillRect/>
          </a:stretch>
        </p:blipFill>
        <p:spPr>
          <a:xfrm>
            <a:off x="333375" y="876300"/>
            <a:ext cx="5643563" cy="3152775"/>
          </a:xfrm>
          <a:prstGeom prst="rect">
            <a:avLst/>
          </a:prstGeom>
        </p:spPr>
      </p:pic>
      <p:pic>
        <p:nvPicPr>
          <p:cNvPr id="7" name="Image 5" descr="preencoded.png"/>
          <p:cNvPicPr>
            <a:picLocks noChangeAspect="1"/>
          </p:cNvPicPr>
          <p:nvPr/>
        </p:nvPicPr>
        <p:blipFill>
          <a:blip r:embed="rId7"/>
          <a:stretch>
            <a:fillRect/>
          </a:stretch>
        </p:blipFill>
        <p:spPr>
          <a:xfrm>
            <a:off x="523875" y="1133475"/>
            <a:ext cx="190500" cy="152400"/>
          </a:xfrm>
          <a:prstGeom prst="rect">
            <a:avLst/>
          </a:prstGeom>
        </p:spPr>
      </p:pic>
      <p:pic>
        <p:nvPicPr>
          <p:cNvPr id="8" name="Image 6" descr="preencoded.png"/>
          <p:cNvPicPr>
            <a:picLocks noChangeAspect="1"/>
          </p:cNvPicPr>
          <p:nvPr/>
        </p:nvPicPr>
        <p:blipFill>
          <a:blip r:embed="rId8"/>
          <a:stretch>
            <a:fillRect/>
          </a:stretch>
        </p:blipFill>
        <p:spPr>
          <a:xfrm>
            <a:off x="333375" y="4171950"/>
            <a:ext cx="5643563" cy="1163687"/>
          </a:xfrm>
          <a:prstGeom prst="rect">
            <a:avLst/>
          </a:prstGeom>
        </p:spPr>
      </p:pic>
      <p:pic>
        <p:nvPicPr>
          <p:cNvPr id="9" name="Image 7" descr="preencoded.png"/>
          <p:cNvPicPr>
            <a:picLocks noChangeAspect="1"/>
          </p:cNvPicPr>
          <p:nvPr/>
        </p:nvPicPr>
        <p:blipFill>
          <a:blip r:embed="rId9"/>
          <a:stretch>
            <a:fillRect/>
          </a:stretch>
        </p:blipFill>
        <p:spPr>
          <a:xfrm>
            <a:off x="476250" y="4352925"/>
            <a:ext cx="285750" cy="285750"/>
          </a:xfrm>
          <a:prstGeom prst="rect">
            <a:avLst/>
          </a:prstGeom>
        </p:spPr>
      </p:pic>
      <p:pic>
        <p:nvPicPr>
          <p:cNvPr id="10" name="Image 8" descr="preencoded.png"/>
          <p:cNvPicPr>
            <a:picLocks noChangeAspect="1"/>
          </p:cNvPicPr>
          <p:nvPr/>
        </p:nvPicPr>
        <p:blipFill>
          <a:blip r:embed="rId10"/>
          <a:stretch>
            <a:fillRect/>
          </a:stretch>
        </p:blipFill>
        <p:spPr>
          <a:xfrm>
            <a:off x="6215063" y="876300"/>
            <a:ext cx="5643563" cy="2853482"/>
          </a:xfrm>
          <a:prstGeom prst="rect">
            <a:avLst/>
          </a:prstGeom>
        </p:spPr>
      </p:pic>
      <p:pic>
        <p:nvPicPr>
          <p:cNvPr id="11" name="Image 9" descr="preencoded.png"/>
          <p:cNvPicPr>
            <a:picLocks noChangeAspect="1"/>
          </p:cNvPicPr>
          <p:nvPr/>
        </p:nvPicPr>
        <p:blipFill>
          <a:blip r:embed="rId11"/>
          <a:stretch>
            <a:fillRect/>
          </a:stretch>
        </p:blipFill>
        <p:spPr>
          <a:xfrm>
            <a:off x="6405563" y="1133475"/>
            <a:ext cx="190500" cy="152400"/>
          </a:xfrm>
          <a:prstGeom prst="rect">
            <a:avLst/>
          </a:prstGeom>
        </p:spPr>
      </p:pic>
      <p:pic>
        <p:nvPicPr>
          <p:cNvPr id="12" name="Image 10" descr="preencoded.png"/>
          <p:cNvPicPr>
            <a:picLocks noChangeAspect="1"/>
          </p:cNvPicPr>
          <p:nvPr/>
        </p:nvPicPr>
        <p:blipFill>
          <a:blip r:embed="rId12"/>
          <a:stretch>
            <a:fillRect/>
          </a:stretch>
        </p:blipFill>
        <p:spPr>
          <a:xfrm>
            <a:off x="6215063" y="3844082"/>
            <a:ext cx="5643563" cy="1491555"/>
          </a:xfrm>
          <a:prstGeom prst="rect">
            <a:avLst/>
          </a:prstGeom>
        </p:spPr>
      </p:pic>
      <p:pic>
        <p:nvPicPr>
          <p:cNvPr id="13" name="Image 11" descr="preencoded.png"/>
          <p:cNvPicPr>
            <a:picLocks noChangeAspect="1"/>
          </p:cNvPicPr>
          <p:nvPr/>
        </p:nvPicPr>
        <p:blipFill>
          <a:blip r:embed="rId13"/>
          <a:stretch>
            <a:fillRect/>
          </a:stretch>
        </p:blipFill>
        <p:spPr>
          <a:xfrm>
            <a:off x="6405563" y="4101257"/>
            <a:ext cx="190500" cy="152400"/>
          </a:xfrm>
          <a:prstGeom prst="rect">
            <a:avLst/>
          </a:prstGeom>
        </p:spPr>
      </p:pic>
      <p:pic>
        <p:nvPicPr>
          <p:cNvPr id="14" name="Image 12" descr="preencoded.png"/>
          <p:cNvPicPr>
            <a:picLocks noChangeAspect="1"/>
          </p:cNvPicPr>
          <p:nvPr/>
        </p:nvPicPr>
        <p:blipFill>
          <a:blip r:embed="rId14"/>
          <a:stretch>
            <a:fillRect/>
          </a:stretch>
        </p:blipFill>
        <p:spPr>
          <a:xfrm>
            <a:off x="333375" y="5564237"/>
            <a:ext cx="11525250" cy="962025"/>
          </a:xfrm>
          <a:prstGeom prst="rect">
            <a:avLst/>
          </a:prstGeom>
        </p:spPr>
      </p:pic>
      <p:pic>
        <p:nvPicPr>
          <p:cNvPr id="15" name="Image 13" descr="preencoded.png"/>
          <p:cNvPicPr>
            <a:picLocks noChangeAspect="1"/>
          </p:cNvPicPr>
          <p:nvPr/>
        </p:nvPicPr>
        <p:blipFill>
          <a:blip r:embed="rId15"/>
          <a:stretch>
            <a:fillRect/>
          </a:stretch>
        </p:blipFill>
        <p:spPr>
          <a:xfrm>
            <a:off x="476250" y="5911900"/>
            <a:ext cx="333375" cy="266700"/>
          </a:xfrm>
          <a:prstGeom prst="rect">
            <a:avLst/>
          </a:prstGeom>
        </p:spPr>
      </p:pic>
      <p:pic>
        <p:nvPicPr>
          <p:cNvPr id="16" name="Image 14" descr="preencoded.png"/>
          <p:cNvPicPr>
            <a:picLocks noChangeAspect="1"/>
          </p:cNvPicPr>
          <p:nvPr/>
        </p:nvPicPr>
        <p:blipFill>
          <a:blip r:embed="rId16"/>
          <a:stretch>
            <a:fillRect/>
          </a:stretch>
        </p:blipFill>
        <p:spPr>
          <a:xfrm>
            <a:off x="333375" y="6602462"/>
            <a:ext cx="11525250" cy="200025"/>
          </a:xfrm>
          <a:prstGeom prst="rect">
            <a:avLst/>
          </a:prstGeom>
        </p:spPr>
      </p:pic>
      <p:sp>
        <p:nvSpPr>
          <p:cNvPr id="17" name="Text 0"/>
          <p:cNvSpPr/>
          <p:nvPr/>
        </p:nvSpPr>
        <p:spPr>
          <a:xfrm>
            <a:off x="447675" y="114300"/>
            <a:ext cx="3221980" cy="22860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FFFFFF"/>
                </a:solidFill>
              </a:rPr>
              <a:t>BRADFORD VTS TEACHING DECK</a:t>
            </a:r>
            <a:endParaRPr lang="en-US" sz="900" dirty="0"/>
          </a:p>
        </p:txBody>
      </p:sp>
      <p:sp>
        <p:nvSpPr>
          <p:cNvPr id="18" name="Text 1"/>
          <p:cNvSpPr/>
          <p:nvPr/>
        </p:nvSpPr>
        <p:spPr>
          <a:xfrm>
            <a:off x="333375" y="390525"/>
            <a:ext cx="10995660" cy="297061"/>
          </a:xfrm>
          <a:prstGeom prst="rect">
            <a:avLst/>
          </a:prstGeom>
          <a:noFill/>
          <a:ln/>
        </p:spPr>
        <p:txBody>
          <a:bodyPr vert="horz" wrap="square" lIns="0" tIns="0" rIns="0" bIns="0" rtlCol="0" anchor="ctr"/>
          <a:lstStyle/>
          <a:p>
            <a:pPr marL="0" indent="0">
              <a:lnSpc>
                <a:spcPts val="2340"/>
              </a:lnSpc>
              <a:buNone/>
            </a:pPr>
            <a:r>
              <a:rPr lang="en-US" sz="1950" b="1" dirty="0">
                <a:solidFill>
                  <a:srgbClr val="2D2D2D"/>
                </a:solidFill>
              </a:rPr>
              <a:t>Management — SVT Acute and Prevention</a:t>
            </a:r>
            <a:endParaRPr lang="en-US" sz="1950" dirty="0"/>
          </a:p>
        </p:txBody>
      </p:sp>
      <p:sp>
        <p:nvSpPr>
          <p:cNvPr id="19" name="Text 2"/>
          <p:cNvSpPr/>
          <p:nvPr/>
        </p:nvSpPr>
        <p:spPr>
          <a:xfrm>
            <a:off x="5433715" y="466725"/>
            <a:ext cx="4572000" cy="228600"/>
          </a:xfrm>
          <a:prstGeom prst="rect">
            <a:avLst/>
          </a:prstGeom>
          <a:noFill/>
          <a:ln/>
        </p:spPr>
        <p:txBody>
          <a:bodyPr vert="horz" wrap="square" lIns="0" tIns="0" rIns="0" bIns="0" rtlCol="0" anchor="ctr"/>
          <a:lstStyle/>
          <a:p>
            <a:pPr marL="0" indent="0">
              <a:lnSpc>
                <a:spcPts val="1800"/>
              </a:lnSpc>
              <a:buNone/>
            </a:pPr>
            <a:r>
              <a:rPr lang="en-US" sz="1200" i="1" dirty="0">
                <a:solidFill>
                  <a:srgbClr val="F58220"/>
                </a:solidFill>
              </a:rPr>
              <a:t>Clinical Guidance Section</a:t>
            </a:r>
            <a:endParaRPr lang="en-US" sz="1200" dirty="0"/>
          </a:p>
        </p:txBody>
      </p:sp>
      <p:sp>
        <p:nvSpPr>
          <p:cNvPr id="20" name="Text 3"/>
          <p:cNvSpPr/>
          <p:nvPr/>
        </p:nvSpPr>
        <p:spPr>
          <a:xfrm>
            <a:off x="809625" y="1066800"/>
            <a:ext cx="38862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F58220"/>
                </a:solidFill>
              </a:rPr>
              <a:t>Acute Termination</a:t>
            </a:r>
            <a:endParaRPr lang="en-US" sz="1500" dirty="0"/>
          </a:p>
        </p:txBody>
      </p:sp>
      <p:sp>
        <p:nvSpPr>
          <p:cNvPr id="21" name="Text 4"/>
          <p:cNvSpPr/>
          <p:nvPr/>
        </p:nvSpPr>
        <p:spPr>
          <a:xfrm>
            <a:off x="762000" y="1495425"/>
            <a:ext cx="10760026"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2D2D2D"/>
                </a:solidFill>
              </a:rPr>
              <a:t>Vagal Manoeuvres: First-line approach for stable patients.</a:t>
            </a:r>
            <a:endParaRPr lang="en-US" sz="1275" dirty="0"/>
          </a:p>
        </p:txBody>
      </p:sp>
      <p:sp>
        <p:nvSpPr>
          <p:cNvPr id="22" name="Text 5"/>
          <p:cNvSpPr/>
          <p:nvPr/>
        </p:nvSpPr>
        <p:spPr>
          <a:xfrm>
            <a:off x="762000" y="1836390"/>
            <a:ext cx="10079795"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2D2D2D"/>
                </a:solidFill>
              </a:rPr>
              <a:t>Standard Valsalva: 15s strain against closed glottis.</a:t>
            </a:r>
            <a:endParaRPr lang="en-US" sz="1275" dirty="0"/>
          </a:p>
        </p:txBody>
      </p:sp>
      <p:sp>
        <p:nvSpPr>
          <p:cNvPr id="23" name="Text 6"/>
          <p:cNvSpPr/>
          <p:nvPr/>
        </p:nvSpPr>
        <p:spPr>
          <a:xfrm>
            <a:off x="762000" y="2177355"/>
            <a:ext cx="11430000"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2D2D2D"/>
                </a:solidFill>
              </a:rPr>
              <a:t>Carotid Sinus Massage: Avoid if carotid bruits or recent TIA/Stroke.</a:t>
            </a:r>
            <a:endParaRPr lang="en-US" sz="1275" dirty="0"/>
          </a:p>
        </p:txBody>
      </p:sp>
      <p:sp>
        <p:nvSpPr>
          <p:cNvPr id="24" name="Text 7"/>
          <p:cNvSpPr/>
          <p:nvPr/>
        </p:nvSpPr>
        <p:spPr>
          <a:xfrm>
            <a:off x="762000" y="2518321"/>
            <a:ext cx="10636348"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2D2D2D"/>
                </a:solidFill>
              </a:rPr>
              <a:t>Hospital Management: IV Adenosine (6mg → 12mg → 12mg).</a:t>
            </a:r>
            <a:endParaRPr lang="en-US" sz="1275" dirty="0"/>
          </a:p>
        </p:txBody>
      </p:sp>
      <p:sp>
        <p:nvSpPr>
          <p:cNvPr id="25" name="Text 8"/>
          <p:cNvSpPr/>
          <p:nvPr/>
        </p:nvSpPr>
        <p:spPr>
          <a:xfrm>
            <a:off x="904875" y="4314825"/>
            <a:ext cx="4929188"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008080"/>
                </a:solidFill>
              </a:rPr>
              <a:t>SCA FOCUS: MODIFIED VALSALVA</a:t>
            </a:r>
            <a:endParaRPr lang="en-US" sz="1050" dirty="0"/>
          </a:p>
        </p:txBody>
      </p:sp>
      <p:sp>
        <p:nvSpPr>
          <p:cNvPr id="26" name="Text 9"/>
          <p:cNvSpPr/>
          <p:nvPr/>
        </p:nvSpPr>
        <p:spPr>
          <a:xfrm>
            <a:off x="904875" y="4552950"/>
            <a:ext cx="4929188" cy="639812"/>
          </a:xfrm>
          <a:prstGeom prst="rect">
            <a:avLst/>
          </a:prstGeom>
          <a:noFill/>
          <a:ln/>
        </p:spPr>
        <p:txBody>
          <a:bodyPr vert="horz" wrap="square" lIns="0" tIns="0" rIns="0" bIns="0" rtlCol="0" anchor="ctr"/>
          <a:lstStyle/>
          <a:p>
            <a:pPr marL="0" indent="0">
              <a:lnSpc>
                <a:spcPts val="1680"/>
              </a:lnSpc>
              <a:buNone/>
            </a:pPr>
            <a:r>
              <a:rPr lang="en-US" sz="1200" dirty="0">
                <a:solidFill>
                  <a:srgbClr val="2D2D2D"/>
                </a:solidFill>
              </a:rPr>
              <a:t>Explain the </a:t>
            </a:r>
            <a:r>
              <a:rPr lang="en-US" sz="1200" b="1" dirty="0">
                <a:solidFill>
                  <a:srgbClr val="2D2D2D"/>
                </a:solidFill>
              </a:rPr>
              <a:t>Modified Supine Technique</a:t>
            </a:r>
            <a:r>
              <a:rPr lang="en-US" sz="1200" dirty="0">
                <a:solidFill>
                  <a:srgbClr val="2D2D2D"/>
                </a:solidFill>
              </a:rPr>
              <a:t>: 15s strain in sitting position, then immediately lie flat and have an assistant raise legs to 45° for 15s. Significantly higher success rate (43% vs 17%).</a:t>
            </a:r>
            <a:endParaRPr lang="en-US" sz="1200" dirty="0"/>
          </a:p>
        </p:txBody>
      </p:sp>
      <p:sp>
        <p:nvSpPr>
          <p:cNvPr id="27" name="Text 10"/>
          <p:cNvSpPr/>
          <p:nvPr/>
        </p:nvSpPr>
        <p:spPr>
          <a:xfrm>
            <a:off x="6691313" y="1066800"/>
            <a:ext cx="45720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F58220"/>
                </a:solidFill>
              </a:rPr>
              <a:t>Long-term Prevention</a:t>
            </a:r>
            <a:endParaRPr lang="en-US" sz="1500" dirty="0"/>
          </a:p>
        </p:txBody>
      </p:sp>
      <p:sp>
        <p:nvSpPr>
          <p:cNvPr id="28" name="Text 11"/>
          <p:cNvSpPr/>
          <p:nvPr/>
        </p:nvSpPr>
        <p:spPr>
          <a:xfrm>
            <a:off x="6643688" y="1495425"/>
            <a:ext cx="5024438"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2D2D2D"/>
                </a:solidFill>
              </a:rPr>
              <a:t>Beta-blockers:</a:t>
            </a:r>
            <a:r>
              <a:rPr lang="en-US" sz="1275" dirty="0">
                <a:solidFill>
                  <a:srgbClr val="2D2D2D"/>
                </a:solidFill>
              </a:rPr>
              <a:t> Bisoprolol 2.5mg – 10mg OD. First-line for symptom control.</a:t>
            </a:r>
            <a:endParaRPr lang="en-US" sz="1275" dirty="0"/>
          </a:p>
        </p:txBody>
      </p:sp>
      <p:sp>
        <p:nvSpPr>
          <p:cNvPr id="29" name="Text 12"/>
          <p:cNvSpPr/>
          <p:nvPr/>
        </p:nvSpPr>
        <p:spPr>
          <a:xfrm>
            <a:off x="6643688" y="2063055"/>
            <a:ext cx="5024438"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2D2D2D"/>
                </a:solidFill>
              </a:rPr>
              <a:t>Calcium Channel Blockers:</a:t>
            </a:r>
            <a:r>
              <a:rPr lang="en-US" sz="1275" dirty="0">
                <a:solidFill>
                  <a:srgbClr val="2D2D2D"/>
                </a:solidFill>
              </a:rPr>
              <a:t> Verapamil 40mg – 120mg TDS or Diltiazem.</a:t>
            </a:r>
            <a:endParaRPr lang="en-US" sz="1275" dirty="0"/>
          </a:p>
        </p:txBody>
      </p:sp>
      <p:sp>
        <p:nvSpPr>
          <p:cNvPr id="30" name="Text 13"/>
          <p:cNvSpPr/>
          <p:nvPr/>
        </p:nvSpPr>
        <p:spPr>
          <a:xfrm>
            <a:off x="6643688" y="2630686"/>
            <a:ext cx="5024438"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2D2D2D"/>
                </a:solidFill>
              </a:rPr>
              <a:t>Catheter Ablation:</a:t>
            </a:r>
            <a:r>
              <a:rPr lang="en-US" sz="1275" dirty="0">
                <a:solidFill>
                  <a:srgbClr val="2D2D2D"/>
                </a:solidFill>
              </a:rPr>
              <a:t> Highly effective (&gt;90% success). Refer if symptoms are recurrent or poorly tolerated.</a:t>
            </a:r>
            <a:endParaRPr lang="en-US" sz="1275" dirty="0"/>
          </a:p>
        </p:txBody>
      </p:sp>
      <p:sp>
        <p:nvSpPr>
          <p:cNvPr id="31" name="Text 14"/>
          <p:cNvSpPr/>
          <p:nvPr/>
        </p:nvSpPr>
        <p:spPr>
          <a:xfrm>
            <a:off x="6643688" y="3198316"/>
            <a:ext cx="5548313"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2D2D2D"/>
                </a:solidFill>
              </a:rPr>
              <a:t>Pill-in-the-pocket: Flecainide (Specialist advice only).</a:t>
            </a:r>
            <a:endParaRPr lang="en-US" sz="1275" dirty="0"/>
          </a:p>
        </p:txBody>
      </p:sp>
      <p:sp>
        <p:nvSpPr>
          <p:cNvPr id="32" name="Text 15"/>
          <p:cNvSpPr/>
          <p:nvPr/>
        </p:nvSpPr>
        <p:spPr>
          <a:xfrm>
            <a:off x="6691313" y="4034582"/>
            <a:ext cx="38862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F58220"/>
                </a:solidFill>
              </a:rPr>
              <a:t>Referral Criteria</a:t>
            </a:r>
            <a:endParaRPr lang="en-US" sz="1500" dirty="0"/>
          </a:p>
        </p:txBody>
      </p:sp>
      <p:sp>
        <p:nvSpPr>
          <p:cNvPr id="33" name="Text 16"/>
          <p:cNvSpPr/>
          <p:nvPr/>
        </p:nvSpPr>
        <p:spPr>
          <a:xfrm>
            <a:off x="6643688" y="4463207"/>
            <a:ext cx="5548313"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2D2D2D"/>
                </a:solidFill>
              </a:rPr>
              <a:t>Refer all patients with pre-excitation (WPW) on ECG.</a:t>
            </a:r>
            <a:endParaRPr lang="en-US" sz="1275" dirty="0"/>
          </a:p>
        </p:txBody>
      </p:sp>
      <p:sp>
        <p:nvSpPr>
          <p:cNvPr id="34" name="Text 17"/>
          <p:cNvSpPr/>
          <p:nvPr/>
        </p:nvSpPr>
        <p:spPr>
          <a:xfrm>
            <a:off x="6643688" y="4804172"/>
            <a:ext cx="5548313"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2D2D2D"/>
                </a:solidFill>
              </a:rPr>
              <a:t>Refer if medical therapy fails or patient prefers definitive cure.</a:t>
            </a:r>
            <a:endParaRPr lang="en-US" sz="1275" dirty="0"/>
          </a:p>
        </p:txBody>
      </p:sp>
      <p:sp>
        <p:nvSpPr>
          <p:cNvPr id="35" name="Text 18"/>
          <p:cNvSpPr/>
          <p:nvPr/>
        </p:nvSpPr>
        <p:spPr>
          <a:xfrm>
            <a:off x="952500" y="5678537"/>
            <a:ext cx="1076325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856404"/>
                </a:solidFill>
              </a:rPr>
              <a:t>CRITICAL PITFALL — SAFETY ALERT</a:t>
            </a:r>
            <a:endParaRPr lang="en-US" sz="1050" dirty="0"/>
          </a:p>
        </p:txBody>
      </p:sp>
      <p:sp>
        <p:nvSpPr>
          <p:cNvPr id="36" name="Text 19"/>
          <p:cNvSpPr/>
          <p:nvPr/>
        </p:nvSpPr>
        <p:spPr>
          <a:xfrm>
            <a:off x="952500" y="5897612"/>
            <a:ext cx="10763250" cy="514350"/>
          </a:xfrm>
          <a:prstGeom prst="rect">
            <a:avLst/>
          </a:prstGeom>
          <a:noFill/>
          <a:ln/>
        </p:spPr>
        <p:txBody>
          <a:bodyPr vert="horz" wrap="square" lIns="0" tIns="0" rIns="0" bIns="0" rtlCol="0" anchor="ctr"/>
          <a:lstStyle/>
          <a:p>
            <a:pPr marL="0" indent="0">
              <a:lnSpc>
                <a:spcPts val="2025"/>
              </a:lnSpc>
              <a:buNone/>
            </a:pPr>
            <a:r>
              <a:rPr lang="en-US" sz="1350" b="1" dirty="0">
                <a:solidFill>
                  <a:srgbClr val="D32F2F"/>
                </a:solidFill>
              </a:rPr>
              <a:t>NEVER COMBINE</a:t>
            </a:r>
            <a:r>
              <a:rPr lang="en-US" sz="1350" b="1" dirty="0">
                <a:solidFill>
                  <a:srgbClr val="856404"/>
                </a:solidFill>
              </a:rPr>
              <a:t> Verapamil (or Diltiazem) with a Beta-blocker. This carries a high risk of profound bradycardia, heart block, or asystole.</a:t>
            </a:r>
            <a:endParaRPr lang="en-US" sz="1350" dirty="0"/>
          </a:p>
        </p:txBody>
      </p:sp>
      <p:sp>
        <p:nvSpPr>
          <p:cNvPr id="37" name="Text 20"/>
          <p:cNvSpPr/>
          <p:nvPr/>
        </p:nvSpPr>
        <p:spPr>
          <a:xfrm>
            <a:off x="5375225" y="6602462"/>
            <a:ext cx="3360420" cy="200025"/>
          </a:xfrm>
          <a:prstGeom prst="rect">
            <a:avLst/>
          </a:prstGeom>
          <a:noFill/>
          <a:ln/>
        </p:spPr>
        <p:txBody>
          <a:bodyPr vert="horz" wrap="square" lIns="0" tIns="0" rIns="0" bIns="0" rtlCol="0" anchor="ctr"/>
          <a:lstStyle/>
          <a:p>
            <a:pPr marL="0" indent="0">
              <a:lnSpc>
                <a:spcPts val="1575"/>
              </a:lnSpc>
              <a:buNone/>
            </a:pPr>
            <a:r>
              <a:rPr lang="en-US" sz="1050" kern="0" spc="30" dirty="0">
                <a:solidFill>
                  <a:srgbClr val="A0A0A0"/>
                </a:solidFill>
              </a:rPr>
              <a:t>www.bradfordvts.co.uk</a:t>
            </a:r>
            <a:endParaRPr lang="en-US" sz="10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33375" y="142875"/>
            <a:ext cx="2368600" cy="247650"/>
          </a:xfrm>
          <a:prstGeom prst="rect">
            <a:avLst/>
          </a:prstGeom>
        </p:spPr>
      </p:pic>
      <p:pic>
        <p:nvPicPr>
          <p:cNvPr id="5" name="Image 3" descr="preencoded.png"/>
          <p:cNvPicPr>
            <a:picLocks noChangeAspect="1"/>
          </p:cNvPicPr>
          <p:nvPr/>
        </p:nvPicPr>
        <p:blipFill>
          <a:blip r:embed="rId5"/>
          <a:stretch>
            <a:fillRect/>
          </a:stretch>
        </p:blipFill>
        <p:spPr>
          <a:xfrm>
            <a:off x="333375" y="447675"/>
            <a:ext cx="11525250" cy="342900"/>
          </a:xfrm>
          <a:prstGeom prst="rect">
            <a:avLst/>
          </a:prstGeom>
        </p:spPr>
      </p:pic>
      <p:pic>
        <p:nvPicPr>
          <p:cNvPr id="6" name="Image 4" descr="preencoded.png"/>
          <p:cNvPicPr>
            <a:picLocks noChangeAspect="1"/>
          </p:cNvPicPr>
          <p:nvPr/>
        </p:nvPicPr>
        <p:blipFill>
          <a:blip r:embed="rId6"/>
          <a:stretch>
            <a:fillRect/>
          </a:stretch>
        </p:blipFill>
        <p:spPr>
          <a:xfrm>
            <a:off x="333375" y="1547813"/>
            <a:ext cx="5643563" cy="1857375"/>
          </a:xfrm>
          <a:prstGeom prst="rect">
            <a:avLst/>
          </a:prstGeom>
        </p:spPr>
      </p:pic>
      <p:pic>
        <p:nvPicPr>
          <p:cNvPr id="7" name="Image 5" descr="preencoded.png"/>
          <p:cNvPicPr>
            <a:picLocks noChangeAspect="1"/>
          </p:cNvPicPr>
          <p:nvPr/>
        </p:nvPicPr>
        <p:blipFill>
          <a:blip r:embed="rId7"/>
          <a:stretch>
            <a:fillRect/>
          </a:stretch>
        </p:blipFill>
        <p:spPr>
          <a:xfrm>
            <a:off x="523875" y="1779240"/>
            <a:ext cx="214313" cy="175320"/>
          </a:xfrm>
          <a:prstGeom prst="rect">
            <a:avLst/>
          </a:prstGeom>
        </p:spPr>
      </p:pic>
      <p:pic>
        <p:nvPicPr>
          <p:cNvPr id="8" name="Image 6" descr="preencoded.png"/>
          <p:cNvPicPr>
            <a:picLocks noChangeAspect="1"/>
          </p:cNvPicPr>
          <p:nvPr/>
        </p:nvPicPr>
        <p:blipFill>
          <a:blip r:embed="rId8"/>
          <a:stretch>
            <a:fillRect/>
          </a:stretch>
        </p:blipFill>
        <p:spPr>
          <a:xfrm>
            <a:off x="333375" y="3595688"/>
            <a:ext cx="5643563" cy="2124075"/>
          </a:xfrm>
          <a:prstGeom prst="rect">
            <a:avLst/>
          </a:prstGeom>
        </p:spPr>
      </p:pic>
      <p:pic>
        <p:nvPicPr>
          <p:cNvPr id="9" name="Image 7" descr="preencoded.png"/>
          <p:cNvPicPr>
            <a:picLocks noChangeAspect="1"/>
          </p:cNvPicPr>
          <p:nvPr/>
        </p:nvPicPr>
        <p:blipFill>
          <a:blip r:embed="rId9"/>
          <a:stretch>
            <a:fillRect/>
          </a:stretch>
        </p:blipFill>
        <p:spPr>
          <a:xfrm>
            <a:off x="523875" y="3827115"/>
            <a:ext cx="214313" cy="175320"/>
          </a:xfrm>
          <a:prstGeom prst="rect">
            <a:avLst/>
          </a:prstGeom>
        </p:spPr>
      </p:pic>
      <p:pic>
        <p:nvPicPr>
          <p:cNvPr id="10" name="Image 8" descr="preencoded.png"/>
          <p:cNvPicPr>
            <a:picLocks noChangeAspect="1"/>
          </p:cNvPicPr>
          <p:nvPr/>
        </p:nvPicPr>
        <p:blipFill>
          <a:blip r:embed="rId10"/>
          <a:stretch>
            <a:fillRect/>
          </a:stretch>
        </p:blipFill>
        <p:spPr>
          <a:xfrm>
            <a:off x="523875" y="4157663"/>
            <a:ext cx="5262563" cy="1371600"/>
          </a:xfrm>
          <a:prstGeom prst="rect">
            <a:avLst/>
          </a:prstGeom>
        </p:spPr>
      </p:pic>
      <p:pic>
        <p:nvPicPr>
          <p:cNvPr id="11" name="Image 9" descr="preencoded.png"/>
          <p:cNvPicPr>
            <a:picLocks noChangeAspect="1"/>
          </p:cNvPicPr>
          <p:nvPr/>
        </p:nvPicPr>
        <p:blipFill>
          <a:blip r:embed="rId11"/>
          <a:stretch>
            <a:fillRect/>
          </a:stretch>
        </p:blipFill>
        <p:spPr>
          <a:xfrm>
            <a:off x="523875" y="4157663"/>
            <a:ext cx="907256" cy="390525"/>
          </a:xfrm>
          <a:prstGeom prst="rect">
            <a:avLst/>
          </a:prstGeom>
        </p:spPr>
      </p:pic>
      <p:pic>
        <p:nvPicPr>
          <p:cNvPr id="12" name="Image 10" descr="preencoded.png"/>
          <p:cNvPicPr>
            <a:picLocks noChangeAspect="1"/>
          </p:cNvPicPr>
          <p:nvPr/>
        </p:nvPicPr>
        <p:blipFill>
          <a:blip r:embed="rId12"/>
          <a:stretch>
            <a:fillRect/>
          </a:stretch>
        </p:blipFill>
        <p:spPr>
          <a:xfrm>
            <a:off x="1431131" y="4157663"/>
            <a:ext cx="2256830" cy="390525"/>
          </a:xfrm>
          <a:prstGeom prst="rect">
            <a:avLst/>
          </a:prstGeom>
        </p:spPr>
      </p:pic>
      <p:pic>
        <p:nvPicPr>
          <p:cNvPr id="13" name="Image 11" descr="preencoded.png"/>
          <p:cNvPicPr>
            <a:picLocks noChangeAspect="1"/>
          </p:cNvPicPr>
          <p:nvPr/>
        </p:nvPicPr>
        <p:blipFill>
          <a:blip r:embed="rId13"/>
          <a:stretch>
            <a:fillRect/>
          </a:stretch>
        </p:blipFill>
        <p:spPr>
          <a:xfrm>
            <a:off x="3687961" y="4157663"/>
            <a:ext cx="2098477" cy="390525"/>
          </a:xfrm>
          <a:prstGeom prst="rect">
            <a:avLst/>
          </a:prstGeom>
        </p:spPr>
      </p:pic>
      <p:pic>
        <p:nvPicPr>
          <p:cNvPr id="14" name="Image 12" descr="preencoded.png"/>
          <p:cNvPicPr>
            <a:picLocks noChangeAspect="1"/>
          </p:cNvPicPr>
          <p:nvPr/>
        </p:nvPicPr>
        <p:blipFill>
          <a:blip r:embed="rId14"/>
          <a:stretch>
            <a:fillRect/>
          </a:stretch>
        </p:blipFill>
        <p:spPr>
          <a:xfrm>
            <a:off x="523875" y="4548188"/>
            <a:ext cx="907256" cy="390525"/>
          </a:xfrm>
          <a:prstGeom prst="rect">
            <a:avLst/>
          </a:prstGeom>
        </p:spPr>
      </p:pic>
      <p:pic>
        <p:nvPicPr>
          <p:cNvPr id="15" name="Image 13" descr="preencoded.png"/>
          <p:cNvPicPr>
            <a:picLocks noChangeAspect="1"/>
          </p:cNvPicPr>
          <p:nvPr/>
        </p:nvPicPr>
        <p:blipFill>
          <a:blip r:embed="rId15"/>
          <a:stretch>
            <a:fillRect/>
          </a:stretch>
        </p:blipFill>
        <p:spPr>
          <a:xfrm>
            <a:off x="1431131" y="4548188"/>
            <a:ext cx="2256830" cy="390525"/>
          </a:xfrm>
          <a:prstGeom prst="rect">
            <a:avLst/>
          </a:prstGeom>
        </p:spPr>
      </p:pic>
      <p:pic>
        <p:nvPicPr>
          <p:cNvPr id="16" name="Image 14" descr="preencoded.png"/>
          <p:cNvPicPr>
            <a:picLocks noChangeAspect="1"/>
          </p:cNvPicPr>
          <p:nvPr/>
        </p:nvPicPr>
        <p:blipFill>
          <a:blip r:embed="rId16"/>
          <a:stretch>
            <a:fillRect/>
          </a:stretch>
        </p:blipFill>
        <p:spPr>
          <a:xfrm>
            <a:off x="3687961" y="4548188"/>
            <a:ext cx="2098477" cy="390525"/>
          </a:xfrm>
          <a:prstGeom prst="rect">
            <a:avLst/>
          </a:prstGeom>
        </p:spPr>
      </p:pic>
      <p:pic>
        <p:nvPicPr>
          <p:cNvPr id="17" name="Image 15" descr="preencoded.png"/>
          <p:cNvPicPr>
            <a:picLocks noChangeAspect="1"/>
          </p:cNvPicPr>
          <p:nvPr/>
        </p:nvPicPr>
        <p:blipFill>
          <a:blip r:embed="rId17"/>
          <a:stretch>
            <a:fillRect/>
          </a:stretch>
        </p:blipFill>
        <p:spPr>
          <a:xfrm>
            <a:off x="523875" y="4938713"/>
            <a:ext cx="907256" cy="590550"/>
          </a:xfrm>
          <a:prstGeom prst="rect">
            <a:avLst/>
          </a:prstGeom>
        </p:spPr>
      </p:pic>
      <p:pic>
        <p:nvPicPr>
          <p:cNvPr id="18" name="Image 16" descr="preencoded.png"/>
          <p:cNvPicPr>
            <a:picLocks noChangeAspect="1"/>
          </p:cNvPicPr>
          <p:nvPr/>
        </p:nvPicPr>
        <p:blipFill>
          <a:blip r:embed="rId18"/>
          <a:stretch>
            <a:fillRect/>
          </a:stretch>
        </p:blipFill>
        <p:spPr>
          <a:xfrm>
            <a:off x="1431131" y="4938713"/>
            <a:ext cx="2256830" cy="590550"/>
          </a:xfrm>
          <a:prstGeom prst="rect">
            <a:avLst/>
          </a:prstGeom>
        </p:spPr>
      </p:pic>
      <p:pic>
        <p:nvPicPr>
          <p:cNvPr id="19" name="Image 17" descr="preencoded.png"/>
          <p:cNvPicPr>
            <a:picLocks noChangeAspect="1"/>
          </p:cNvPicPr>
          <p:nvPr/>
        </p:nvPicPr>
        <p:blipFill>
          <a:blip r:embed="rId19"/>
          <a:stretch>
            <a:fillRect/>
          </a:stretch>
        </p:blipFill>
        <p:spPr>
          <a:xfrm>
            <a:off x="3687961" y="4938713"/>
            <a:ext cx="2098477" cy="590550"/>
          </a:xfrm>
          <a:prstGeom prst="rect">
            <a:avLst/>
          </a:prstGeom>
        </p:spPr>
      </p:pic>
      <p:pic>
        <p:nvPicPr>
          <p:cNvPr id="20" name="Image 18" descr="preencoded.png"/>
          <p:cNvPicPr>
            <a:picLocks noChangeAspect="1"/>
          </p:cNvPicPr>
          <p:nvPr/>
        </p:nvPicPr>
        <p:blipFill>
          <a:blip r:embed="rId20"/>
          <a:stretch>
            <a:fillRect/>
          </a:stretch>
        </p:blipFill>
        <p:spPr>
          <a:xfrm>
            <a:off x="6215063" y="1869430"/>
            <a:ext cx="5643563" cy="1857375"/>
          </a:xfrm>
          <a:prstGeom prst="rect">
            <a:avLst/>
          </a:prstGeom>
        </p:spPr>
      </p:pic>
      <p:pic>
        <p:nvPicPr>
          <p:cNvPr id="21" name="Image 19" descr="preencoded.png"/>
          <p:cNvPicPr>
            <a:picLocks noChangeAspect="1"/>
          </p:cNvPicPr>
          <p:nvPr/>
        </p:nvPicPr>
        <p:blipFill>
          <a:blip r:embed="rId21"/>
          <a:stretch>
            <a:fillRect/>
          </a:stretch>
        </p:blipFill>
        <p:spPr>
          <a:xfrm>
            <a:off x="6405563" y="2100858"/>
            <a:ext cx="214313" cy="175320"/>
          </a:xfrm>
          <a:prstGeom prst="rect">
            <a:avLst/>
          </a:prstGeom>
        </p:spPr>
      </p:pic>
      <p:pic>
        <p:nvPicPr>
          <p:cNvPr id="22" name="Image 20" descr="preencoded.png"/>
          <p:cNvPicPr>
            <a:picLocks noChangeAspect="1"/>
          </p:cNvPicPr>
          <p:nvPr/>
        </p:nvPicPr>
        <p:blipFill>
          <a:blip r:embed="rId22"/>
          <a:stretch>
            <a:fillRect/>
          </a:stretch>
        </p:blipFill>
        <p:spPr>
          <a:xfrm>
            <a:off x="6215063" y="3917305"/>
            <a:ext cx="2750344" cy="1480840"/>
          </a:xfrm>
          <a:prstGeom prst="rect">
            <a:avLst/>
          </a:prstGeom>
        </p:spPr>
      </p:pic>
      <p:pic>
        <p:nvPicPr>
          <p:cNvPr id="23" name="Image 21" descr="preencoded.png"/>
          <p:cNvPicPr>
            <a:picLocks noChangeAspect="1"/>
          </p:cNvPicPr>
          <p:nvPr/>
        </p:nvPicPr>
        <p:blipFill>
          <a:blip r:embed="rId23"/>
          <a:stretch>
            <a:fillRect/>
          </a:stretch>
        </p:blipFill>
        <p:spPr>
          <a:xfrm>
            <a:off x="6357938" y="4090095"/>
            <a:ext cx="154781" cy="125760"/>
          </a:xfrm>
          <a:prstGeom prst="rect">
            <a:avLst/>
          </a:prstGeom>
        </p:spPr>
      </p:pic>
      <p:pic>
        <p:nvPicPr>
          <p:cNvPr id="24" name="Image 22" descr="preencoded.png"/>
          <p:cNvPicPr>
            <a:picLocks noChangeAspect="1"/>
          </p:cNvPicPr>
          <p:nvPr/>
        </p:nvPicPr>
        <p:blipFill>
          <a:blip r:embed="rId24"/>
          <a:stretch>
            <a:fillRect/>
          </a:stretch>
        </p:blipFill>
        <p:spPr>
          <a:xfrm>
            <a:off x="9108281" y="3917305"/>
            <a:ext cx="2750344" cy="1480840"/>
          </a:xfrm>
          <a:prstGeom prst="rect">
            <a:avLst/>
          </a:prstGeom>
        </p:spPr>
      </p:pic>
      <p:pic>
        <p:nvPicPr>
          <p:cNvPr id="25" name="Image 23" descr="preencoded.png"/>
          <p:cNvPicPr>
            <a:picLocks noChangeAspect="1"/>
          </p:cNvPicPr>
          <p:nvPr/>
        </p:nvPicPr>
        <p:blipFill>
          <a:blip r:embed="rId25"/>
          <a:stretch>
            <a:fillRect/>
          </a:stretch>
        </p:blipFill>
        <p:spPr>
          <a:xfrm>
            <a:off x="9251156" y="4090095"/>
            <a:ext cx="154781" cy="125760"/>
          </a:xfrm>
          <a:prstGeom prst="rect">
            <a:avLst/>
          </a:prstGeom>
        </p:spPr>
      </p:pic>
      <p:pic>
        <p:nvPicPr>
          <p:cNvPr id="26" name="Image 24" descr="preencoded.png"/>
          <p:cNvPicPr>
            <a:picLocks noChangeAspect="1"/>
          </p:cNvPicPr>
          <p:nvPr/>
        </p:nvPicPr>
        <p:blipFill>
          <a:blip r:embed="rId26"/>
          <a:stretch>
            <a:fillRect/>
          </a:stretch>
        </p:blipFill>
        <p:spPr>
          <a:xfrm>
            <a:off x="0" y="6477000"/>
            <a:ext cx="12192000" cy="381000"/>
          </a:xfrm>
          <a:prstGeom prst="rect">
            <a:avLst/>
          </a:prstGeom>
        </p:spPr>
      </p:pic>
      <p:sp>
        <p:nvSpPr>
          <p:cNvPr id="27" name="Text 0"/>
          <p:cNvSpPr/>
          <p:nvPr/>
        </p:nvSpPr>
        <p:spPr>
          <a:xfrm>
            <a:off x="447675" y="142875"/>
            <a:ext cx="3221980" cy="2476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FFFFFF"/>
                </a:solidFill>
              </a:rPr>
              <a:t>BRADFORD VTS TEACHING DECK</a:t>
            </a:r>
            <a:endParaRPr lang="en-US" sz="900" dirty="0"/>
          </a:p>
        </p:txBody>
      </p:sp>
      <p:sp>
        <p:nvSpPr>
          <p:cNvPr id="28" name="Text 1"/>
          <p:cNvSpPr/>
          <p:nvPr/>
        </p:nvSpPr>
        <p:spPr>
          <a:xfrm>
            <a:off x="333375" y="447675"/>
            <a:ext cx="11858625" cy="297061"/>
          </a:xfrm>
          <a:prstGeom prst="rect">
            <a:avLst/>
          </a:prstGeom>
          <a:noFill/>
          <a:ln/>
        </p:spPr>
        <p:txBody>
          <a:bodyPr vert="horz" wrap="square" lIns="0" tIns="0" rIns="0" bIns="0" rtlCol="0" anchor="ctr"/>
          <a:lstStyle/>
          <a:p>
            <a:pPr marL="0" indent="0">
              <a:lnSpc>
                <a:spcPts val="2340"/>
              </a:lnSpc>
              <a:buNone/>
            </a:pPr>
            <a:r>
              <a:rPr lang="en-US" sz="1950" b="1" dirty="0">
                <a:solidFill>
                  <a:srgbClr val="2D2D2D"/>
                </a:solidFill>
              </a:rPr>
              <a:t>Management — AF Rate Control and Anticoagulation</a:t>
            </a:r>
            <a:endParaRPr lang="en-US" sz="1950" dirty="0"/>
          </a:p>
        </p:txBody>
      </p:sp>
      <p:sp>
        <p:nvSpPr>
          <p:cNvPr id="29" name="Text 2"/>
          <p:cNvSpPr/>
          <p:nvPr/>
        </p:nvSpPr>
        <p:spPr>
          <a:xfrm>
            <a:off x="6662142" y="523875"/>
            <a:ext cx="5529858" cy="228600"/>
          </a:xfrm>
          <a:prstGeom prst="rect">
            <a:avLst/>
          </a:prstGeom>
          <a:noFill/>
          <a:ln/>
        </p:spPr>
        <p:txBody>
          <a:bodyPr vert="horz" wrap="square" lIns="0" tIns="0" rIns="0" bIns="0" rtlCol="0" anchor="ctr"/>
          <a:lstStyle/>
          <a:p>
            <a:pPr marL="0" indent="0">
              <a:lnSpc>
                <a:spcPts val="1800"/>
              </a:lnSpc>
              <a:buNone/>
            </a:pPr>
            <a:r>
              <a:rPr lang="en-US" sz="1200" i="1" dirty="0">
                <a:solidFill>
                  <a:srgbClr val="F58220"/>
                </a:solidFill>
              </a:rPr>
              <a:t>NICE NG196 (2021) Standards</a:t>
            </a:r>
            <a:endParaRPr lang="en-US" sz="1200" dirty="0"/>
          </a:p>
        </p:txBody>
      </p:sp>
      <p:sp>
        <p:nvSpPr>
          <p:cNvPr id="30" name="Text 3"/>
          <p:cNvSpPr/>
          <p:nvPr/>
        </p:nvSpPr>
        <p:spPr>
          <a:xfrm>
            <a:off x="833438" y="1738313"/>
            <a:ext cx="5262563"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Rate Control Strategy</a:t>
            </a:r>
            <a:endParaRPr lang="en-US" sz="1350" dirty="0"/>
          </a:p>
        </p:txBody>
      </p:sp>
      <p:sp>
        <p:nvSpPr>
          <p:cNvPr id="31" name="Text 4"/>
          <p:cNvSpPr/>
          <p:nvPr/>
        </p:nvSpPr>
        <p:spPr>
          <a:xfrm>
            <a:off x="650230" y="2109788"/>
            <a:ext cx="1154177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444444"/>
                </a:solidFill>
              </a:rPr>
              <a:t>First-line: Monotherapy with Beta-blocker (e.g., Bisoprolol 2.5mg OD).</a:t>
            </a:r>
            <a:endParaRPr lang="en-US" sz="1125" dirty="0"/>
          </a:p>
        </p:txBody>
      </p:sp>
      <p:sp>
        <p:nvSpPr>
          <p:cNvPr id="32" name="Text 5"/>
          <p:cNvSpPr/>
          <p:nvPr/>
        </p:nvSpPr>
        <p:spPr>
          <a:xfrm>
            <a:off x="650230" y="2386013"/>
            <a:ext cx="960120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444444"/>
                </a:solidFill>
              </a:rPr>
              <a:t>Alternative: Rate-limiting CCB (Diltiazem or Verapamil).</a:t>
            </a:r>
            <a:endParaRPr lang="en-US" sz="1125" dirty="0"/>
          </a:p>
        </p:txBody>
      </p:sp>
      <p:sp>
        <p:nvSpPr>
          <p:cNvPr id="33" name="Text 6"/>
          <p:cNvSpPr/>
          <p:nvPr/>
        </p:nvSpPr>
        <p:spPr>
          <a:xfrm>
            <a:off x="650230" y="2662238"/>
            <a:ext cx="902970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444444"/>
                </a:solidFill>
              </a:rPr>
              <a:t>Target Heart Rate: &lt;110 bpm at rest (NICE 2021).</a:t>
            </a:r>
            <a:endParaRPr lang="en-US" sz="1125" dirty="0"/>
          </a:p>
        </p:txBody>
      </p:sp>
      <p:sp>
        <p:nvSpPr>
          <p:cNvPr id="34" name="Text 7"/>
          <p:cNvSpPr/>
          <p:nvPr/>
        </p:nvSpPr>
        <p:spPr>
          <a:xfrm>
            <a:off x="650230" y="2938463"/>
            <a:ext cx="1148715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444444"/>
                </a:solidFill>
              </a:rPr>
              <a:t>Avoid: Combining Verapamil and Beta-blockers (risk of heart block).</a:t>
            </a:r>
            <a:endParaRPr lang="en-US" sz="1125" dirty="0"/>
          </a:p>
        </p:txBody>
      </p:sp>
      <p:sp>
        <p:nvSpPr>
          <p:cNvPr id="35" name="Text 8"/>
          <p:cNvSpPr/>
          <p:nvPr/>
        </p:nvSpPr>
        <p:spPr>
          <a:xfrm>
            <a:off x="833438" y="3786188"/>
            <a:ext cx="5262563"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CHA₂DS₂-VASc Thresholds</a:t>
            </a:r>
            <a:endParaRPr lang="en-US" sz="1350" dirty="0"/>
          </a:p>
        </p:txBody>
      </p:sp>
      <p:sp>
        <p:nvSpPr>
          <p:cNvPr id="36" name="Text 9"/>
          <p:cNvSpPr/>
          <p:nvPr/>
        </p:nvSpPr>
        <p:spPr>
          <a:xfrm>
            <a:off x="619125" y="4157663"/>
            <a:ext cx="758520" cy="390525"/>
          </a:xfrm>
          <a:prstGeom prst="rect">
            <a:avLst/>
          </a:prstGeom>
          <a:noFill/>
          <a:ln/>
        </p:spPr>
        <p:txBody>
          <a:bodyPr vert="horz" wrap="square" lIns="0" tIns="0" rIns="0" bIns="0" rtlCol="0" anchor="ctr"/>
          <a:lstStyle/>
          <a:p>
            <a:pPr marL="0" indent="0" algn="l">
              <a:lnSpc>
                <a:spcPts val="1575"/>
              </a:lnSpc>
              <a:buNone/>
            </a:pPr>
            <a:r>
              <a:rPr lang="en-US" sz="1050" b="1" dirty="0">
                <a:solidFill>
                  <a:srgbClr val="FFFFFF"/>
                </a:solidFill>
              </a:rPr>
              <a:t>Gender</a:t>
            </a:r>
            <a:endParaRPr lang="en-US" sz="1050" dirty="0"/>
          </a:p>
        </p:txBody>
      </p:sp>
      <p:sp>
        <p:nvSpPr>
          <p:cNvPr id="37" name="Text 10"/>
          <p:cNvSpPr/>
          <p:nvPr/>
        </p:nvSpPr>
        <p:spPr>
          <a:xfrm>
            <a:off x="1526381" y="4157663"/>
            <a:ext cx="2066330" cy="390525"/>
          </a:xfrm>
          <a:prstGeom prst="rect">
            <a:avLst/>
          </a:prstGeom>
          <a:noFill/>
          <a:ln/>
        </p:spPr>
        <p:txBody>
          <a:bodyPr vert="horz" wrap="square" lIns="0" tIns="0" rIns="0" bIns="0" rtlCol="0" anchor="ctr"/>
          <a:lstStyle/>
          <a:p>
            <a:pPr marL="0" indent="0" algn="l">
              <a:lnSpc>
                <a:spcPts val="1575"/>
              </a:lnSpc>
              <a:buNone/>
            </a:pPr>
            <a:r>
              <a:rPr lang="en-US" sz="1050" b="1" dirty="0">
                <a:solidFill>
                  <a:srgbClr val="FFFFFF"/>
                </a:solidFill>
              </a:rPr>
              <a:t>Score 1</a:t>
            </a:r>
            <a:endParaRPr lang="en-US" sz="1050" dirty="0"/>
          </a:p>
        </p:txBody>
      </p:sp>
      <p:sp>
        <p:nvSpPr>
          <p:cNvPr id="38" name="Text 11"/>
          <p:cNvSpPr/>
          <p:nvPr/>
        </p:nvSpPr>
        <p:spPr>
          <a:xfrm>
            <a:off x="3783211" y="4157663"/>
            <a:ext cx="1907977" cy="390525"/>
          </a:xfrm>
          <a:prstGeom prst="rect">
            <a:avLst/>
          </a:prstGeom>
          <a:noFill/>
          <a:ln/>
        </p:spPr>
        <p:txBody>
          <a:bodyPr vert="horz" wrap="square" lIns="0" tIns="0" rIns="0" bIns="0" rtlCol="0" anchor="ctr"/>
          <a:lstStyle/>
          <a:p>
            <a:pPr marL="0" indent="0" algn="l">
              <a:lnSpc>
                <a:spcPts val="1575"/>
              </a:lnSpc>
              <a:buNone/>
            </a:pPr>
            <a:r>
              <a:rPr lang="en-US" sz="1050" b="1" dirty="0">
                <a:solidFill>
                  <a:srgbClr val="FFFFFF"/>
                </a:solidFill>
              </a:rPr>
              <a:t>Score ≥2</a:t>
            </a:r>
            <a:endParaRPr lang="en-US" sz="1050" dirty="0"/>
          </a:p>
        </p:txBody>
      </p:sp>
      <p:sp>
        <p:nvSpPr>
          <p:cNvPr id="39" name="Text 12"/>
          <p:cNvSpPr/>
          <p:nvPr/>
        </p:nvSpPr>
        <p:spPr>
          <a:xfrm>
            <a:off x="619125" y="4662488"/>
            <a:ext cx="480060" cy="152400"/>
          </a:xfrm>
          <a:prstGeom prst="rect">
            <a:avLst/>
          </a:prstGeom>
          <a:noFill/>
          <a:ln/>
        </p:spPr>
        <p:txBody>
          <a:bodyPr vert="horz" wrap="square" lIns="0" tIns="0" rIns="0" bIns="0" rtlCol="0" anchor="ctr"/>
          <a:lstStyle/>
          <a:p>
            <a:pPr marL="0" indent="0">
              <a:lnSpc>
                <a:spcPts val="1575"/>
              </a:lnSpc>
              <a:buNone/>
            </a:pPr>
            <a:r>
              <a:rPr lang="en-US" sz="1050" b="1" dirty="0">
                <a:solidFill>
                  <a:srgbClr val="000000"/>
                </a:solidFill>
              </a:rPr>
              <a:t>Men</a:t>
            </a:r>
            <a:endParaRPr lang="en-US" sz="1050" dirty="0"/>
          </a:p>
        </p:txBody>
      </p:sp>
      <p:sp>
        <p:nvSpPr>
          <p:cNvPr id="40" name="Text 13"/>
          <p:cNvSpPr/>
          <p:nvPr/>
        </p:nvSpPr>
        <p:spPr>
          <a:xfrm>
            <a:off x="1526381" y="4548188"/>
            <a:ext cx="3516303" cy="390525"/>
          </a:xfrm>
          <a:prstGeom prst="rect">
            <a:avLst/>
          </a:prstGeom>
          <a:noFill/>
          <a:ln/>
        </p:spPr>
        <p:txBody>
          <a:bodyPr vert="horz" wrap="square" lIns="0" tIns="0" rIns="0" bIns="0" rtlCol="0" anchor="ctr"/>
          <a:lstStyle/>
          <a:p>
            <a:pPr marL="0" indent="0">
              <a:lnSpc>
                <a:spcPts val="1575"/>
              </a:lnSpc>
              <a:buNone/>
            </a:pPr>
            <a:r>
              <a:rPr lang="en-US" sz="1050" dirty="0">
                <a:solidFill>
                  <a:srgbClr val="000000"/>
                </a:solidFill>
              </a:rPr>
              <a:t>Consider Anticoagulation</a:t>
            </a:r>
            <a:endParaRPr lang="en-US" sz="1050" dirty="0"/>
          </a:p>
        </p:txBody>
      </p:sp>
      <p:sp>
        <p:nvSpPr>
          <p:cNvPr id="41" name="Text 14"/>
          <p:cNvSpPr/>
          <p:nvPr/>
        </p:nvSpPr>
        <p:spPr>
          <a:xfrm>
            <a:off x="3783211" y="4548188"/>
            <a:ext cx="3055361" cy="390525"/>
          </a:xfrm>
          <a:prstGeom prst="rect">
            <a:avLst/>
          </a:prstGeom>
          <a:noFill/>
          <a:ln/>
        </p:spPr>
        <p:txBody>
          <a:bodyPr vert="horz" wrap="square" lIns="0" tIns="0" rIns="0" bIns="0" rtlCol="0" anchor="ctr"/>
          <a:lstStyle/>
          <a:p>
            <a:pPr marL="0" indent="0">
              <a:lnSpc>
                <a:spcPts val="1575"/>
              </a:lnSpc>
              <a:buNone/>
            </a:pPr>
            <a:r>
              <a:rPr lang="en-US" sz="1050" b="1" dirty="0">
                <a:solidFill>
                  <a:srgbClr val="2E7D32"/>
                </a:solidFill>
              </a:rPr>
              <a:t>Offer Anticoagulation</a:t>
            </a:r>
            <a:endParaRPr lang="en-US" sz="1050" dirty="0"/>
          </a:p>
        </p:txBody>
      </p:sp>
      <p:sp>
        <p:nvSpPr>
          <p:cNvPr id="42" name="Text 15"/>
          <p:cNvSpPr/>
          <p:nvPr/>
        </p:nvSpPr>
        <p:spPr>
          <a:xfrm>
            <a:off x="619125" y="5153025"/>
            <a:ext cx="800100" cy="152400"/>
          </a:xfrm>
          <a:prstGeom prst="rect">
            <a:avLst/>
          </a:prstGeom>
          <a:noFill/>
          <a:ln/>
        </p:spPr>
        <p:txBody>
          <a:bodyPr vert="horz" wrap="square" lIns="0" tIns="0" rIns="0" bIns="0" rtlCol="0" anchor="ctr"/>
          <a:lstStyle/>
          <a:p>
            <a:pPr marL="0" indent="0">
              <a:lnSpc>
                <a:spcPts val="1575"/>
              </a:lnSpc>
              <a:buNone/>
            </a:pPr>
            <a:r>
              <a:rPr lang="en-US" sz="1050" b="1" dirty="0">
                <a:solidFill>
                  <a:srgbClr val="000000"/>
                </a:solidFill>
              </a:rPr>
              <a:t>Women</a:t>
            </a:r>
            <a:endParaRPr lang="en-US" sz="1050" dirty="0"/>
          </a:p>
        </p:txBody>
      </p:sp>
      <p:sp>
        <p:nvSpPr>
          <p:cNvPr id="43" name="Text 16"/>
          <p:cNvSpPr/>
          <p:nvPr/>
        </p:nvSpPr>
        <p:spPr>
          <a:xfrm>
            <a:off x="1526381" y="4938713"/>
            <a:ext cx="3467466" cy="590550"/>
          </a:xfrm>
          <a:prstGeom prst="rect">
            <a:avLst/>
          </a:prstGeom>
          <a:noFill/>
          <a:ln/>
        </p:spPr>
        <p:txBody>
          <a:bodyPr vert="horz" wrap="square" lIns="0" tIns="0" rIns="0" bIns="0" rtlCol="0" anchor="ctr"/>
          <a:lstStyle/>
          <a:p>
            <a:pPr marL="0" indent="0">
              <a:lnSpc>
                <a:spcPts val="1575"/>
              </a:lnSpc>
              <a:buNone/>
            </a:pPr>
            <a:r>
              <a:rPr lang="en-US" sz="1050" dirty="0">
                <a:solidFill>
                  <a:srgbClr val="000000"/>
                </a:solidFill>
              </a:rPr>
              <a:t>N/A (Score 1 is Gender)</a:t>
            </a:r>
            <a:endParaRPr lang="en-US" sz="1050" dirty="0"/>
          </a:p>
        </p:txBody>
      </p:sp>
      <p:sp>
        <p:nvSpPr>
          <p:cNvPr id="44" name="Text 17"/>
          <p:cNvSpPr/>
          <p:nvPr/>
        </p:nvSpPr>
        <p:spPr>
          <a:xfrm>
            <a:off x="3783211" y="4938713"/>
            <a:ext cx="1907977" cy="590550"/>
          </a:xfrm>
          <a:prstGeom prst="rect">
            <a:avLst/>
          </a:prstGeom>
          <a:noFill/>
          <a:ln/>
        </p:spPr>
        <p:txBody>
          <a:bodyPr vert="horz" wrap="square" lIns="0" tIns="0" rIns="0" bIns="0" rtlCol="0" anchor="ctr"/>
          <a:lstStyle/>
          <a:p>
            <a:pPr marL="0" indent="0">
              <a:lnSpc>
                <a:spcPts val="1575"/>
              </a:lnSpc>
              <a:buNone/>
            </a:pPr>
            <a:r>
              <a:rPr lang="en-US" sz="1050" dirty="0">
                <a:solidFill>
                  <a:srgbClr val="000000"/>
                </a:solidFill>
              </a:rPr>
              <a:t>Score 2: Consider /
Score ≥3: Offer</a:t>
            </a:r>
            <a:endParaRPr lang="en-US" sz="1050" dirty="0"/>
          </a:p>
        </p:txBody>
      </p:sp>
      <p:sp>
        <p:nvSpPr>
          <p:cNvPr id="45" name="Text 18"/>
          <p:cNvSpPr/>
          <p:nvPr/>
        </p:nvSpPr>
        <p:spPr>
          <a:xfrm>
            <a:off x="6715125" y="2059930"/>
            <a:ext cx="5262563"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Anticoagulation Selection</a:t>
            </a:r>
            <a:endParaRPr lang="en-US" sz="1350" dirty="0"/>
          </a:p>
        </p:txBody>
      </p:sp>
      <p:sp>
        <p:nvSpPr>
          <p:cNvPr id="46" name="Text 19"/>
          <p:cNvSpPr/>
          <p:nvPr/>
        </p:nvSpPr>
        <p:spPr>
          <a:xfrm>
            <a:off x="6531918" y="2431405"/>
            <a:ext cx="5660082"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444444"/>
                </a:solidFill>
              </a:rPr>
              <a:t>DOACs preferred over Warfarin for Non-Valvular AF.</a:t>
            </a:r>
            <a:endParaRPr lang="en-US" sz="1125" dirty="0"/>
          </a:p>
        </p:txBody>
      </p:sp>
      <p:sp>
        <p:nvSpPr>
          <p:cNvPr id="47" name="Text 20"/>
          <p:cNvSpPr/>
          <p:nvPr/>
        </p:nvSpPr>
        <p:spPr>
          <a:xfrm>
            <a:off x="6531918" y="2707630"/>
            <a:ext cx="5660082"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444444"/>
                </a:solidFill>
              </a:rPr>
              <a:t>Apixaban, Edoxaban, Rivaroxaban, or Dabigatran.</a:t>
            </a:r>
            <a:endParaRPr lang="en-US" sz="1125" dirty="0"/>
          </a:p>
        </p:txBody>
      </p:sp>
      <p:sp>
        <p:nvSpPr>
          <p:cNvPr id="48" name="Text 21"/>
          <p:cNvSpPr/>
          <p:nvPr/>
        </p:nvSpPr>
        <p:spPr>
          <a:xfrm>
            <a:off x="6531918" y="2983855"/>
            <a:ext cx="5660082"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444444"/>
                </a:solidFill>
              </a:rPr>
              <a:t>Assess bleeding risk using ORBIT (preferred) or HAS-BLED.</a:t>
            </a:r>
            <a:endParaRPr lang="en-US" sz="1125" dirty="0"/>
          </a:p>
        </p:txBody>
      </p:sp>
      <p:sp>
        <p:nvSpPr>
          <p:cNvPr id="49" name="Text 22"/>
          <p:cNvSpPr/>
          <p:nvPr/>
        </p:nvSpPr>
        <p:spPr>
          <a:xfrm>
            <a:off x="6531918" y="3260080"/>
            <a:ext cx="5660082"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444444"/>
                </a:solidFill>
              </a:rPr>
              <a:t>Review annually: Modifiable bleeding risk factors.</a:t>
            </a:r>
            <a:endParaRPr lang="en-US" sz="1125" dirty="0"/>
          </a:p>
        </p:txBody>
      </p:sp>
      <p:sp>
        <p:nvSpPr>
          <p:cNvPr id="50" name="Text 23"/>
          <p:cNvSpPr/>
          <p:nvPr/>
        </p:nvSpPr>
        <p:spPr>
          <a:xfrm>
            <a:off x="6569869" y="4060180"/>
            <a:ext cx="2464594" cy="185738"/>
          </a:xfrm>
          <a:prstGeom prst="rect">
            <a:avLst/>
          </a:prstGeom>
          <a:noFill/>
          <a:ln/>
        </p:spPr>
        <p:txBody>
          <a:bodyPr vert="horz" wrap="square" lIns="0" tIns="0" rIns="0" bIns="0" rtlCol="0" anchor="ctr"/>
          <a:lstStyle/>
          <a:p>
            <a:pPr marL="0" indent="0">
              <a:lnSpc>
                <a:spcPts val="1463"/>
              </a:lnSpc>
              <a:buNone/>
            </a:pPr>
            <a:r>
              <a:rPr lang="en-US" sz="975" b="1" dirty="0">
                <a:solidFill>
                  <a:srgbClr val="FFFFFF"/>
                </a:solidFill>
              </a:rPr>
              <a:t>AKT PEARL</a:t>
            </a:r>
            <a:endParaRPr lang="en-US" sz="975" dirty="0"/>
          </a:p>
        </p:txBody>
      </p:sp>
      <p:sp>
        <p:nvSpPr>
          <p:cNvPr id="51" name="Text 24"/>
          <p:cNvSpPr/>
          <p:nvPr/>
        </p:nvSpPr>
        <p:spPr>
          <a:xfrm>
            <a:off x="6357938" y="4322118"/>
            <a:ext cx="2464594" cy="933152"/>
          </a:xfrm>
          <a:prstGeom prst="rect">
            <a:avLst/>
          </a:prstGeom>
          <a:noFill/>
          <a:ln/>
        </p:spPr>
        <p:txBody>
          <a:bodyPr vert="horz" wrap="square" lIns="0" tIns="0" rIns="0" bIns="0" rtlCol="0" anchor="ctr"/>
          <a:lstStyle/>
          <a:p>
            <a:pPr marL="0" indent="0">
              <a:lnSpc>
                <a:spcPts val="1470"/>
              </a:lnSpc>
              <a:buNone/>
            </a:pPr>
            <a:r>
              <a:rPr lang="en-US" sz="1050" dirty="0">
                <a:solidFill>
                  <a:srgbClr val="FFFFFF"/>
                </a:solidFill>
              </a:rPr>
              <a:t>NICE NG196 (2021) recommends DOACs for all new AF diagnoses if CHA₂DS₂-VASc thresholds are met. Aspirin is NOT for stroke prevention in AF.</a:t>
            </a:r>
            <a:endParaRPr lang="en-US" sz="1050" dirty="0"/>
          </a:p>
        </p:txBody>
      </p:sp>
      <p:sp>
        <p:nvSpPr>
          <p:cNvPr id="52" name="Text 25"/>
          <p:cNvSpPr/>
          <p:nvPr/>
        </p:nvSpPr>
        <p:spPr>
          <a:xfrm>
            <a:off x="9463088" y="4060180"/>
            <a:ext cx="2464594" cy="185738"/>
          </a:xfrm>
          <a:prstGeom prst="rect">
            <a:avLst/>
          </a:prstGeom>
          <a:noFill/>
          <a:ln/>
        </p:spPr>
        <p:txBody>
          <a:bodyPr vert="horz" wrap="square" lIns="0" tIns="0" rIns="0" bIns="0" rtlCol="0" anchor="ctr"/>
          <a:lstStyle/>
          <a:p>
            <a:pPr marL="0" indent="0">
              <a:lnSpc>
                <a:spcPts val="1463"/>
              </a:lnSpc>
              <a:buNone/>
            </a:pPr>
            <a:r>
              <a:rPr lang="en-US" sz="975" b="1" dirty="0">
                <a:solidFill>
                  <a:srgbClr val="FFFFFF"/>
                </a:solidFill>
              </a:rPr>
              <a:t>SCA PEARL</a:t>
            </a:r>
            <a:endParaRPr lang="en-US" sz="975" dirty="0"/>
          </a:p>
        </p:txBody>
      </p:sp>
      <p:sp>
        <p:nvSpPr>
          <p:cNvPr id="53" name="Text 26"/>
          <p:cNvSpPr/>
          <p:nvPr/>
        </p:nvSpPr>
        <p:spPr>
          <a:xfrm>
            <a:off x="9251156" y="4322118"/>
            <a:ext cx="2464594" cy="746522"/>
          </a:xfrm>
          <a:prstGeom prst="rect">
            <a:avLst/>
          </a:prstGeom>
          <a:noFill/>
          <a:ln/>
        </p:spPr>
        <p:txBody>
          <a:bodyPr vert="horz" wrap="square" lIns="0" tIns="0" rIns="0" bIns="0" rtlCol="0" anchor="ctr"/>
          <a:lstStyle/>
          <a:p>
            <a:pPr marL="0" indent="0">
              <a:lnSpc>
                <a:spcPts val="1470"/>
              </a:lnSpc>
              <a:buNone/>
            </a:pPr>
            <a:r>
              <a:rPr lang="en-US" sz="1050" dirty="0">
                <a:solidFill>
                  <a:srgbClr val="FFFFFF"/>
                </a:solidFill>
              </a:rPr>
              <a:t>Shared Decision Making: Use visual aids to explain "1 stroke prevented vs 1 bleed caused". Document if a patient declines treatment.</a:t>
            </a:r>
            <a:endParaRPr lang="en-US" sz="1050" dirty="0"/>
          </a:p>
        </p:txBody>
      </p:sp>
      <p:sp>
        <p:nvSpPr>
          <p:cNvPr id="54" name="Text 27"/>
          <p:cNvSpPr/>
          <p:nvPr/>
        </p:nvSpPr>
        <p:spPr>
          <a:xfrm>
            <a:off x="333375" y="6581775"/>
            <a:ext cx="2880360" cy="171450"/>
          </a:xfrm>
          <a:prstGeom prst="rect">
            <a:avLst/>
          </a:prstGeom>
          <a:noFill/>
          <a:ln/>
        </p:spPr>
        <p:txBody>
          <a:bodyPr vert="horz" wrap="square" lIns="0" tIns="0" rIns="0" bIns="0" rtlCol="0" anchor="ctr"/>
          <a:lstStyle/>
          <a:p>
            <a:pPr marL="0" indent="0">
              <a:lnSpc>
                <a:spcPts val="1350"/>
              </a:lnSpc>
              <a:buNone/>
            </a:pPr>
            <a:r>
              <a:rPr lang="en-US" sz="900" b="1" dirty="0">
                <a:solidFill>
                  <a:srgbClr val="666666"/>
                </a:solidFill>
              </a:rPr>
              <a:t>www.bradfordvts.co.uk</a:t>
            </a:r>
            <a:endParaRPr lang="en-US" sz="900" dirty="0"/>
          </a:p>
        </p:txBody>
      </p:sp>
      <p:sp>
        <p:nvSpPr>
          <p:cNvPr id="55" name="Text 28"/>
          <p:cNvSpPr/>
          <p:nvPr/>
        </p:nvSpPr>
        <p:spPr>
          <a:xfrm>
            <a:off x="8393460" y="6588919"/>
            <a:ext cx="3798540" cy="157163"/>
          </a:xfrm>
          <a:prstGeom prst="rect">
            <a:avLst/>
          </a:prstGeom>
          <a:noFill/>
          <a:ln/>
        </p:spPr>
        <p:txBody>
          <a:bodyPr vert="horz" wrap="square" lIns="0" tIns="0" rIns="0" bIns="0" rtlCol="0" anchor="ctr"/>
          <a:lstStyle/>
          <a:p>
            <a:pPr marL="0" indent="0">
              <a:lnSpc>
                <a:spcPts val="1238"/>
              </a:lnSpc>
              <a:buNone/>
            </a:pPr>
            <a:r>
              <a:rPr lang="en-US" sz="825" dirty="0">
                <a:solidFill>
                  <a:srgbClr val="999999"/>
                </a:solidFill>
              </a:rPr>
              <a:t>Source: NICE NG196 (2021) Atrial Fibrillation: Diagnosis and Management</a:t>
            </a:r>
            <a:endParaRPr lang="en-US" sz="825"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428625" y="190500"/>
            <a:ext cx="2771626" cy="276225"/>
          </a:xfrm>
          <a:prstGeom prst="rect">
            <a:avLst/>
          </a:prstGeom>
        </p:spPr>
      </p:pic>
      <p:pic>
        <p:nvPicPr>
          <p:cNvPr id="5" name="Image 3" descr="preencoded.png"/>
          <p:cNvPicPr>
            <a:picLocks noChangeAspect="1"/>
          </p:cNvPicPr>
          <p:nvPr/>
        </p:nvPicPr>
        <p:blipFill>
          <a:blip r:embed="rId5"/>
          <a:stretch>
            <a:fillRect/>
          </a:stretch>
        </p:blipFill>
        <p:spPr>
          <a:xfrm>
            <a:off x="428625" y="523875"/>
            <a:ext cx="11334750" cy="413296"/>
          </a:xfrm>
          <a:prstGeom prst="rect">
            <a:avLst/>
          </a:prstGeom>
        </p:spPr>
      </p:pic>
      <p:pic>
        <p:nvPicPr>
          <p:cNvPr id="6" name="Image 4" descr="preencoded.png"/>
          <p:cNvPicPr>
            <a:picLocks noChangeAspect="1"/>
          </p:cNvPicPr>
          <p:nvPr/>
        </p:nvPicPr>
        <p:blipFill>
          <a:blip r:embed="rId6"/>
          <a:stretch>
            <a:fillRect/>
          </a:stretch>
        </p:blipFill>
        <p:spPr>
          <a:xfrm>
            <a:off x="428625" y="1203871"/>
            <a:ext cx="5524500" cy="2479477"/>
          </a:xfrm>
          <a:prstGeom prst="rect">
            <a:avLst/>
          </a:prstGeom>
        </p:spPr>
      </p:pic>
      <p:pic>
        <p:nvPicPr>
          <p:cNvPr id="7" name="Image 5" descr="preencoded.png"/>
          <p:cNvPicPr>
            <a:picLocks noChangeAspect="1"/>
          </p:cNvPicPr>
          <p:nvPr/>
        </p:nvPicPr>
        <p:blipFill>
          <a:blip r:embed="rId7"/>
          <a:stretch>
            <a:fillRect/>
          </a:stretch>
        </p:blipFill>
        <p:spPr>
          <a:xfrm>
            <a:off x="714375" y="1482923"/>
            <a:ext cx="261937" cy="213420"/>
          </a:xfrm>
          <a:prstGeom prst="rect">
            <a:avLst/>
          </a:prstGeom>
        </p:spPr>
      </p:pic>
      <p:pic>
        <p:nvPicPr>
          <p:cNvPr id="8" name="Image 6" descr="preencoded.png"/>
          <p:cNvPicPr>
            <a:picLocks noChangeAspect="1"/>
          </p:cNvPicPr>
          <p:nvPr/>
        </p:nvPicPr>
        <p:blipFill>
          <a:blip r:embed="rId8"/>
          <a:stretch>
            <a:fillRect/>
          </a:stretch>
        </p:blipFill>
        <p:spPr>
          <a:xfrm>
            <a:off x="428625" y="3873847"/>
            <a:ext cx="5524500" cy="2479477"/>
          </a:xfrm>
          <a:prstGeom prst="rect">
            <a:avLst/>
          </a:prstGeom>
        </p:spPr>
      </p:pic>
      <p:pic>
        <p:nvPicPr>
          <p:cNvPr id="9" name="Image 7" descr="preencoded.png"/>
          <p:cNvPicPr>
            <a:picLocks noChangeAspect="1"/>
          </p:cNvPicPr>
          <p:nvPr/>
        </p:nvPicPr>
        <p:blipFill>
          <a:blip r:embed="rId9"/>
          <a:stretch>
            <a:fillRect/>
          </a:stretch>
        </p:blipFill>
        <p:spPr>
          <a:xfrm>
            <a:off x="714375" y="4152900"/>
            <a:ext cx="261937" cy="213420"/>
          </a:xfrm>
          <a:prstGeom prst="rect">
            <a:avLst/>
          </a:prstGeom>
        </p:spPr>
      </p:pic>
      <p:pic>
        <p:nvPicPr>
          <p:cNvPr id="10" name="Image 8" descr="preencoded.png"/>
          <p:cNvPicPr>
            <a:picLocks noChangeAspect="1"/>
          </p:cNvPicPr>
          <p:nvPr/>
        </p:nvPicPr>
        <p:blipFill>
          <a:blip r:embed="rId10"/>
          <a:stretch>
            <a:fillRect/>
          </a:stretch>
        </p:blipFill>
        <p:spPr>
          <a:xfrm>
            <a:off x="6238875" y="1203871"/>
            <a:ext cx="5524500" cy="5149304"/>
          </a:xfrm>
          <a:prstGeom prst="rect">
            <a:avLst/>
          </a:prstGeom>
        </p:spPr>
      </p:pic>
      <p:pic>
        <p:nvPicPr>
          <p:cNvPr id="11" name="Image 9" descr="preencoded.png"/>
          <p:cNvPicPr>
            <a:picLocks noChangeAspect="1"/>
          </p:cNvPicPr>
          <p:nvPr/>
        </p:nvPicPr>
        <p:blipFill>
          <a:blip r:embed="rId11"/>
          <a:stretch>
            <a:fillRect/>
          </a:stretch>
        </p:blipFill>
        <p:spPr>
          <a:xfrm>
            <a:off x="6524625" y="1540073"/>
            <a:ext cx="261937" cy="213420"/>
          </a:xfrm>
          <a:prstGeom prst="rect">
            <a:avLst/>
          </a:prstGeom>
        </p:spPr>
      </p:pic>
      <p:pic>
        <p:nvPicPr>
          <p:cNvPr id="12" name="Image 10" descr="preencoded.png"/>
          <p:cNvPicPr>
            <a:picLocks noChangeAspect="1"/>
          </p:cNvPicPr>
          <p:nvPr/>
        </p:nvPicPr>
        <p:blipFill>
          <a:blip r:embed="rId12"/>
          <a:stretch>
            <a:fillRect/>
          </a:stretch>
        </p:blipFill>
        <p:spPr>
          <a:xfrm>
            <a:off x="6524625" y="3196233"/>
            <a:ext cx="4953000" cy="1409700"/>
          </a:xfrm>
          <a:prstGeom prst="rect">
            <a:avLst/>
          </a:prstGeom>
        </p:spPr>
      </p:pic>
      <p:pic>
        <p:nvPicPr>
          <p:cNvPr id="13" name="Image 11" descr="preencoded.png"/>
          <p:cNvPicPr>
            <a:picLocks noChangeAspect="1"/>
          </p:cNvPicPr>
          <p:nvPr/>
        </p:nvPicPr>
        <p:blipFill>
          <a:blip r:embed="rId13"/>
          <a:stretch>
            <a:fillRect/>
          </a:stretch>
        </p:blipFill>
        <p:spPr>
          <a:xfrm>
            <a:off x="6715125" y="3564136"/>
            <a:ext cx="96143" cy="76795"/>
          </a:xfrm>
          <a:prstGeom prst="rect">
            <a:avLst/>
          </a:prstGeom>
        </p:spPr>
      </p:pic>
      <p:pic>
        <p:nvPicPr>
          <p:cNvPr id="14" name="Image 12" descr="preencoded.png"/>
          <p:cNvPicPr>
            <a:picLocks noChangeAspect="1"/>
          </p:cNvPicPr>
          <p:nvPr/>
        </p:nvPicPr>
        <p:blipFill>
          <a:blip r:embed="rId14"/>
          <a:stretch>
            <a:fillRect/>
          </a:stretch>
        </p:blipFill>
        <p:spPr>
          <a:xfrm>
            <a:off x="0" y="6505575"/>
            <a:ext cx="12192000" cy="352425"/>
          </a:xfrm>
          <a:prstGeom prst="rect">
            <a:avLst/>
          </a:prstGeom>
        </p:spPr>
      </p:pic>
      <p:sp>
        <p:nvSpPr>
          <p:cNvPr id="15" name="Text 0"/>
          <p:cNvSpPr/>
          <p:nvPr/>
        </p:nvSpPr>
        <p:spPr>
          <a:xfrm>
            <a:off x="561975" y="190500"/>
            <a:ext cx="3760174" cy="276225"/>
          </a:xfrm>
          <a:prstGeom prst="rect">
            <a:avLst/>
          </a:prstGeom>
          <a:noFill/>
          <a:ln/>
        </p:spPr>
        <p:txBody>
          <a:bodyPr vert="horz" wrap="square" lIns="0" tIns="0" rIns="0" bIns="0" rtlCol="0" anchor="ctr"/>
          <a:lstStyle/>
          <a:p>
            <a:pPr marL="0" indent="0">
              <a:lnSpc>
                <a:spcPts val="1575"/>
              </a:lnSpc>
              <a:buNone/>
            </a:pPr>
            <a:r>
              <a:rPr lang="en-US" sz="1050" b="1" kern="0" spc="72" dirty="0">
                <a:solidFill>
                  <a:srgbClr val="FFFFFF"/>
                </a:solidFill>
              </a:rPr>
              <a:t>BRADFORD VTS TEACHING DECK</a:t>
            </a:r>
            <a:endParaRPr lang="en-US" sz="1050" dirty="0"/>
          </a:p>
        </p:txBody>
      </p:sp>
      <p:sp>
        <p:nvSpPr>
          <p:cNvPr id="16" name="Text 1"/>
          <p:cNvSpPr/>
          <p:nvPr/>
        </p:nvSpPr>
        <p:spPr>
          <a:xfrm>
            <a:off x="428625" y="523875"/>
            <a:ext cx="10607040" cy="365671"/>
          </a:xfrm>
          <a:prstGeom prst="rect">
            <a:avLst/>
          </a:prstGeom>
          <a:noFill/>
          <a:ln/>
        </p:spPr>
        <p:txBody>
          <a:bodyPr vert="horz" wrap="square" lIns="0" tIns="0" rIns="0" bIns="0" rtlCol="0" anchor="ctr"/>
          <a:lstStyle/>
          <a:p>
            <a:pPr marL="0" indent="0">
              <a:lnSpc>
                <a:spcPts val="2880"/>
              </a:lnSpc>
              <a:buNone/>
            </a:pPr>
            <a:r>
              <a:rPr lang="en-US" sz="2400" b="1" dirty="0">
                <a:solidFill>
                  <a:srgbClr val="2D2D2D"/>
                </a:solidFill>
              </a:rPr>
              <a:t>Introduction and Epidemiology</a:t>
            </a:r>
            <a:endParaRPr lang="en-US" sz="2400" dirty="0"/>
          </a:p>
        </p:txBody>
      </p:sp>
      <p:sp>
        <p:nvSpPr>
          <p:cNvPr id="17" name="Text 2"/>
          <p:cNvSpPr/>
          <p:nvPr/>
        </p:nvSpPr>
        <p:spPr>
          <a:xfrm>
            <a:off x="5058668" y="628650"/>
            <a:ext cx="5143500" cy="257175"/>
          </a:xfrm>
          <a:prstGeom prst="rect">
            <a:avLst/>
          </a:prstGeom>
          <a:noFill/>
          <a:ln/>
        </p:spPr>
        <p:txBody>
          <a:bodyPr vert="horz" wrap="square" lIns="0" tIns="0" rIns="0" bIns="0" rtlCol="0" anchor="ctr"/>
          <a:lstStyle/>
          <a:p>
            <a:pPr marL="0" indent="0">
              <a:lnSpc>
                <a:spcPts val="2025"/>
              </a:lnSpc>
              <a:buNone/>
            </a:pPr>
            <a:r>
              <a:rPr lang="en-US" sz="1350" i="1" dirty="0">
                <a:solidFill>
                  <a:srgbClr val="F58220"/>
                </a:solidFill>
              </a:rPr>
              <a:t>Clinical Guidance Section</a:t>
            </a:r>
            <a:endParaRPr lang="en-US" sz="1350" dirty="0"/>
          </a:p>
        </p:txBody>
      </p:sp>
      <p:sp>
        <p:nvSpPr>
          <p:cNvPr id="18" name="Text 3"/>
          <p:cNvSpPr/>
          <p:nvPr/>
        </p:nvSpPr>
        <p:spPr>
          <a:xfrm>
            <a:off x="1090613" y="1432471"/>
            <a:ext cx="495300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F58220"/>
                </a:solidFill>
              </a:rPr>
              <a:t>Clinical Definition</a:t>
            </a:r>
            <a:endParaRPr lang="en-US" sz="1650" dirty="0"/>
          </a:p>
        </p:txBody>
      </p:sp>
      <p:sp>
        <p:nvSpPr>
          <p:cNvPr id="19" name="Text 4"/>
          <p:cNvSpPr/>
          <p:nvPr/>
        </p:nvSpPr>
        <p:spPr>
          <a:xfrm>
            <a:off x="714375" y="1889671"/>
            <a:ext cx="4953000" cy="578941"/>
          </a:xfrm>
          <a:prstGeom prst="rect">
            <a:avLst/>
          </a:prstGeom>
          <a:noFill/>
          <a:ln/>
        </p:spPr>
        <p:txBody>
          <a:bodyPr vert="horz" wrap="square" lIns="0" tIns="0" rIns="0" bIns="0" rtlCol="0" anchor="ctr"/>
          <a:lstStyle/>
          <a:p>
            <a:pPr marL="0" indent="0">
              <a:lnSpc>
                <a:spcPts val="2280"/>
              </a:lnSpc>
              <a:buNone/>
            </a:pPr>
            <a:r>
              <a:rPr lang="en-US" sz="1425" dirty="0">
                <a:solidFill>
                  <a:srgbClr val="2D2D2D"/>
                </a:solidFill>
              </a:rPr>
              <a:t>Palpitations are defined as an </a:t>
            </a:r>
            <a:r>
              <a:rPr lang="en-US" sz="1425" b="1" dirty="0">
                <a:solidFill>
                  <a:srgbClr val="2D2D2D"/>
                </a:solidFill>
              </a:rPr>
              <a:t>abnormal awareness</a:t>
            </a:r>
            <a:r>
              <a:rPr lang="en-US" sz="1425" dirty="0">
                <a:solidFill>
                  <a:srgbClr val="2D2D2D"/>
                </a:solidFill>
              </a:rPr>
              <a:t> of one's own heartbeat.</a:t>
            </a:r>
            <a:endParaRPr lang="en-US" sz="1425" dirty="0"/>
          </a:p>
        </p:txBody>
      </p:sp>
      <p:sp>
        <p:nvSpPr>
          <p:cNvPr id="20" name="Text 5"/>
          <p:cNvSpPr/>
          <p:nvPr/>
        </p:nvSpPr>
        <p:spPr>
          <a:xfrm>
            <a:off x="714375" y="2611487"/>
            <a:ext cx="4953000" cy="578941"/>
          </a:xfrm>
          <a:prstGeom prst="rect">
            <a:avLst/>
          </a:prstGeom>
          <a:noFill/>
          <a:ln/>
        </p:spPr>
        <p:txBody>
          <a:bodyPr vert="horz" wrap="square" lIns="0" tIns="0" rIns="0" bIns="0" rtlCol="0" anchor="ctr"/>
          <a:lstStyle/>
          <a:p>
            <a:pPr marL="0" indent="0">
              <a:lnSpc>
                <a:spcPts val="2280"/>
              </a:lnSpc>
              <a:buNone/>
            </a:pPr>
            <a:r>
              <a:rPr lang="en-US" sz="1425" i="1" dirty="0">
                <a:solidFill>
                  <a:srgbClr val="2D2D2D"/>
                </a:solidFill>
              </a:rPr>
              <a:t>Descriptions vary significantly: heartbeats may be felt as fast, slow, irregular, or simply unusually strong.</a:t>
            </a:r>
            <a:endParaRPr lang="en-US" sz="1425" dirty="0"/>
          </a:p>
        </p:txBody>
      </p:sp>
      <p:sp>
        <p:nvSpPr>
          <p:cNvPr id="21" name="Text 6"/>
          <p:cNvSpPr/>
          <p:nvPr/>
        </p:nvSpPr>
        <p:spPr>
          <a:xfrm>
            <a:off x="1090613" y="4102447"/>
            <a:ext cx="495300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F58220"/>
                </a:solidFill>
              </a:rPr>
              <a:t>Key Statistics</a:t>
            </a:r>
            <a:endParaRPr lang="en-US" sz="1650" dirty="0"/>
          </a:p>
        </p:txBody>
      </p:sp>
      <p:sp>
        <p:nvSpPr>
          <p:cNvPr id="22" name="Text 7"/>
          <p:cNvSpPr/>
          <p:nvPr/>
        </p:nvSpPr>
        <p:spPr>
          <a:xfrm>
            <a:off x="714375" y="4712047"/>
            <a:ext cx="2080260" cy="600075"/>
          </a:xfrm>
          <a:prstGeom prst="rect">
            <a:avLst/>
          </a:prstGeom>
          <a:noFill/>
          <a:ln/>
        </p:spPr>
        <p:txBody>
          <a:bodyPr vert="horz" wrap="square" lIns="0" tIns="0" rIns="0" bIns="0" rtlCol="0" anchor="ctr"/>
          <a:lstStyle/>
          <a:p>
            <a:pPr marL="0" indent="0">
              <a:lnSpc>
                <a:spcPts val="4725"/>
              </a:lnSpc>
              <a:buNone/>
            </a:pPr>
            <a:r>
              <a:rPr lang="en-US" sz="3150" b="1" dirty="0">
                <a:solidFill>
                  <a:srgbClr val="F58220"/>
                </a:solidFill>
              </a:rPr>
              <a:t>16%</a:t>
            </a:r>
            <a:endParaRPr lang="en-US" sz="3150" dirty="0"/>
          </a:p>
        </p:txBody>
      </p:sp>
      <p:sp>
        <p:nvSpPr>
          <p:cNvPr id="23" name="Text 8"/>
          <p:cNvSpPr/>
          <p:nvPr/>
        </p:nvSpPr>
        <p:spPr>
          <a:xfrm>
            <a:off x="1809750" y="4754910"/>
            <a:ext cx="3857625" cy="514350"/>
          </a:xfrm>
          <a:prstGeom prst="rect">
            <a:avLst/>
          </a:prstGeom>
          <a:noFill/>
          <a:ln/>
        </p:spPr>
        <p:txBody>
          <a:bodyPr vert="horz" wrap="square" lIns="0" tIns="0" rIns="0" bIns="0" rtlCol="0" anchor="ctr"/>
          <a:lstStyle/>
          <a:p>
            <a:pPr marL="0" indent="0">
              <a:lnSpc>
                <a:spcPts val="2025"/>
              </a:lnSpc>
              <a:buNone/>
            </a:pPr>
            <a:r>
              <a:rPr lang="en-US" sz="1350" dirty="0">
                <a:solidFill>
                  <a:srgbClr val="2D2D2D"/>
                </a:solidFill>
              </a:rPr>
              <a:t>Prevalence in the general population at some point in their lives.</a:t>
            </a:r>
            <a:endParaRPr lang="en-US" sz="1350" dirty="0"/>
          </a:p>
        </p:txBody>
      </p:sp>
      <p:sp>
        <p:nvSpPr>
          <p:cNvPr id="24" name="Text 9"/>
          <p:cNvSpPr/>
          <p:nvPr/>
        </p:nvSpPr>
        <p:spPr>
          <a:xfrm>
            <a:off x="714375" y="5464522"/>
            <a:ext cx="2560320" cy="600075"/>
          </a:xfrm>
          <a:prstGeom prst="rect">
            <a:avLst/>
          </a:prstGeom>
          <a:noFill/>
          <a:ln/>
        </p:spPr>
        <p:txBody>
          <a:bodyPr vert="horz" wrap="square" lIns="0" tIns="0" rIns="0" bIns="0" rtlCol="0" anchor="ctr"/>
          <a:lstStyle/>
          <a:p>
            <a:pPr marL="0" indent="0">
              <a:lnSpc>
                <a:spcPts val="4725"/>
              </a:lnSpc>
              <a:buNone/>
            </a:pPr>
            <a:r>
              <a:rPr lang="en-US" sz="3150" b="1" dirty="0">
                <a:solidFill>
                  <a:srgbClr val="F58220"/>
                </a:solidFill>
              </a:rPr>
              <a:t>&lt;50%</a:t>
            </a:r>
            <a:endParaRPr lang="en-US" sz="3150" dirty="0"/>
          </a:p>
        </p:txBody>
      </p:sp>
      <p:sp>
        <p:nvSpPr>
          <p:cNvPr id="25" name="Text 10"/>
          <p:cNvSpPr/>
          <p:nvPr/>
        </p:nvSpPr>
        <p:spPr>
          <a:xfrm>
            <a:off x="1809750" y="5507385"/>
            <a:ext cx="3857625" cy="514350"/>
          </a:xfrm>
          <a:prstGeom prst="rect">
            <a:avLst/>
          </a:prstGeom>
          <a:noFill/>
          <a:ln/>
        </p:spPr>
        <p:txBody>
          <a:bodyPr vert="horz" wrap="square" lIns="0" tIns="0" rIns="0" bIns="0" rtlCol="0" anchor="ctr"/>
          <a:lstStyle/>
          <a:p>
            <a:pPr marL="0" indent="0">
              <a:lnSpc>
                <a:spcPts val="2025"/>
              </a:lnSpc>
              <a:buNone/>
            </a:pPr>
            <a:r>
              <a:rPr lang="en-US" sz="1350" dirty="0">
                <a:solidFill>
                  <a:srgbClr val="2D2D2D"/>
                </a:solidFill>
              </a:rPr>
              <a:t>Proportion of cases actually caused by a cardiac arrhythmia.</a:t>
            </a:r>
            <a:endParaRPr lang="en-US" sz="1350" dirty="0"/>
          </a:p>
        </p:txBody>
      </p:sp>
      <p:sp>
        <p:nvSpPr>
          <p:cNvPr id="26" name="Text 11"/>
          <p:cNvSpPr/>
          <p:nvPr/>
        </p:nvSpPr>
        <p:spPr>
          <a:xfrm>
            <a:off x="6900863" y="1489621"/>
            <a:ext cx="5291138"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F58220"/>
                </a:solidFill>
              </a:rPr>
              <a:t>The Primary Care Challenge</a:t>
            </a:r>
            <a:endParaRPr lang="en-US" sz="1650" dirty="0"/>
          </a:p>
        </p:txBody>
      </p:sp>
      <p:sp>
        <p:nvSpPr>
          <p:cNvPr id="27" name="Text 12"/>
          <p:cNvSpPr/>
          <p:nvPr/>
        </p:nvSpPr>
        <p:spPr>
          <a:xfrm>
            <a:off x="6524625" y="2137321"/>
            <a:ext cx="4953000" cy="868412"/>
          </a:xfrm>
          <a:prstGeom prst="rect">
            <a:avLst/>
          </a:prstGeom>
          <a:noFill/>
          <a:ln/>
        </p:spPr>
        <p:txBody>
          <a:bodyPr vert="horz" wrap="square" lIns="0" tIns="0" rIns="0" bIns="0" rtlCol="0" anchor="ctr"/>
          <a:lstStyle/>
          <a:p>
            <a:pPr marL="0" indent="0">
              <a:lnSpc>
                <a:spcPts val="2280"/>
              </a:lnSpc>
              <a:buNone/>
            </a:pPr>
            <a:r>
              <a:rPr lang="en-US" sz="1425" dirty="0">
                <a:solidFill>
                  <a:srgbClr val="2D2D2D"/>
                </a:solidFill>
              </a:rPr>
              <a:t>Palpitations are one of the most common presentations in General Practice, often causing </a:t>
            </a:r>
            <a:r>
              <a:rPr lang="en-US" sz="1425" b="1" dirty="0">
                <a:solidFill>
                  <a:srgbClr val="2D2D2D"/>
                </a:solidFill>
              </a:rPr>
              <a:t>significant anxiety</a:t>
            </a:r>
            <a:r>
              <a:rPr lang="en-US" sz="1425" dirty="0">
                <a:solidFill>
                  <a:srgbClr val="2D2D2D"/>
                </a:solidFill>
              </a:rPr>
              <a:t> for both the patient and the clinician.</a:t>
            </a:r>
            <a:endParaRPr lang="en-US" sz="1425" dirty="0"/>
          </a:p>
        </p:txBody>
      </p:sp>
      <p:sp>
        <p:nvSpPr>
          <p:cNvPr id="28" name="Text 13"/>
          <p:cNvSpPr/>
          <p:nvPr/>
        </p:nvSpPr>
        <p:spPr>
          <a:xfrm>
            <a:off x="6954143" y="3386733"/>
            <a:ext cx="4332982" cy="1028700"/>
          </a:xfrm>
          <a:prstGeom prst="rect">
            <a:avLst/>
          </a:prstGeom>
          <a:noFill/>
          <a:ln/>
        </p:spPr>
        <p:txBody>
          <a:bodyPr vert="horz" wrap="square" lIns="0" tIns="0" rIns="0" bIns="0" rtlCol="0" anchor="ctr"/>
          <a:lstStyle/>
          <a:p>
            <a:pPr marL="0" indent="0">
              <a:lnSpc>
                <a:spcPts val="2025"/>
              </a:lnSpc>
              <a:buNone/>
            </a:pPr>
            <a:r>
              <a:rPr lang="en-US" sz="1350" b="1" dirty="0">
                <a:solidFill>
                  <a:srgbClr val="1B5E20"/>
                </a:solidFill>
              </a:rPr>
              <a:t>The primary skill in primary care is to risk-stratify: identifying the small group with significant underlying arrhythmia from the large group with benign causes.</a:t>
            </a:r>
            <a:endParaRPr lang="en-US" sz="1350" dirty="0"/>
          </a:p>
        </p:txBody>
      </p:sp>
      <p:sp>
        <p:nvSpPr>
          <p:cNvPr id="29" name="Text 14"/>
          <p:cNvSpPr/>
          <p:nvPr/>
        </p:nvSpPr>
        <p:spPr>
          <a:xfrm>
            <a:off x="6524625" y="4796433"/>
            <a:ext cx="4953000" cy="517922"/>
          </a:xfrm>
          <a:prstGeom prst="rect">
            <a:avLst/>
          </a:prstGeom>
          <a:noFill/>
          <a:ln/>
        </p:spPr>
        <p:txBody>
          <a:bodyPr vert="horz" wrap="square" lIns="0" tIns="0" rIns="0" bIns="0" rtlCol="0" anchor="ctr"/>
          <a:lstStyle/>
          <a:p>
            <a:pPr marL="0" indent="0">
              <a:lnSpc>
                <a:spcPts val="2040"/>
              </a:lnSpc>
              <a:buNone/>
            </a:pPr>
            <a:r>
              <a:rPr lang="en-US" sz="1275" dirty="0">
                <a:solidFill>
                  <a:srgbClr val="666666"/>
                </a:solidFill>
              </a:rPr>
              <a:t>Most presentations are benign, but a structured approach is essential to ensure high-risk patients are not missed.</a:t>
            </a:r>
            <a:endParaRPr lang="en-US" sz="1275" dirty="0"/>
          </a:p>
        </p:txBody>
      </p:sp>
      <p:sp>
        <p:nvSpPr>
          <p:cNvPr id="30" name="Text 15"/>
          <p:cNvSpPr/>
          <p:nvPr/>
        </p:nvSpPr>
        <p:spPr>
          <a:xfrm>
            <a:off x="428625" y="6581775"/>
            <a:ext cx="336042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666666"/>
                </a:solidFill>
              </a:rPr>
              <a:t>www.bradfordvts.co.uk</a:t>
            </a:r>
            <a:endParaRPr lang="en-US" sz="1050" dirty="0"/>
          </a:p>
        </p:txBody>
      </p:sp>
      <p:sp>
        <p:nvSpPr>
          <p:cNvPr id="31" name="Text 16"/>
          <p:cNvSpPr/>
          <p:nvPr/>
        </p:nvSpPr>
        <p:spPr>
          <a:xfrm>
            <a:off x="8467874" y="6596063"/>
            <a:ext cx="3724126" cy="171450"/>
          </a:xfrm>
          <a:prstGeom prst="rect">
            <a:avLst/>
          </a:prstGeom>
          <a:noFill/>
          <a:ln/>
        </p:spPr>
        <p:txBody>
          <a:bodyPr vert="horz" wrap="square" lIns="0" tIns="0" rIns="0" bIns="0" rtlCol="0" anchor="ctr"/>
          <a:lstStyle/>
          <a:p>
            <a:pPr marL="0" indent="0">
              <a:lnSpc>
                <a:spcPts val="1350"/>
              </a:lnSpc>
              <a:buNone/>
            </a:pPr>
            <a:r>
              <a:rPr lang="en-US" sz="900" i="1" dirty="0">
                <a:solidFill>
                  <a:srgbClr val="999999"/>
                </a:solidFill>
              </a:rPr>
              <a:t>Educational use only | Based on NICE CKS 2023 &amp; NICE NG196</a:t>
            </a:r>
            <a:endParaRPr lang="en-US" sz="9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333375" y="142875"/>
            <a:ext cx="2219325" cy="247650"/>
          </a:xfrm>
          <a:prstGeom prst="rect">
            <a:avLst/>
          </a:prstGeom>
        </p:spPr>
      </p:pic>
      <p:pic>
        <p:nvPicPr>
          <p:cNvPr id="4" name="Image 2" descr="preencoded.png"/>
          <p:cNvPicPr>
            <a:picLocks noChangeAspect="1"/>
          </p:cNvPicPr>
          <p:nvPr/>
        </p:nvPicPr>
        <p:blipFill>
          <a:blip r:embed="rId5"/>
          <a:stretch>
            <a:fillRect/>
          </a:stretch>
        </p:blipFill>
        <p:spPr>
          <a:xfrm>
            <a:off x="333375" y="447675"/>
            <a:ext cx="11525250" cy="335161"/>
          </a:xfrm>
          <a:prstGeom prst="rect">
            <a:avLst/>
          </a:prstGeom>
        </p:spPr>
      </p:pic>
      <p:pic>
        <p:nvPicPr>
          <p:cNvPr id="5" name="Image 3" descr="preencoded.png"/>
          <p:cNvPicPr>
            <a:picLocks noChangeAspect="1"/>
          </p:cNvPicPr>
          <p:nvPr/>
        </p:nvPicPr>
        <p:blipFill>
          <a:blip r:embed="rId6"/>
          <a:stretch>
            <a:fillRect/>
          </a:stretch>
        </p:blipFill>
        <p:spPr>
          <a:xfrm>
            <a:off x="333375" y="1068586"/>
            <a:ext cx="5619750" cy="4019848"/>
          </a:xfrm>
          <a:prstGeom prst="rect">
            <a:avLst/>
          </a:prstGeom>
        </p:spPr>
      </p:pic>
      <p:pic>
        <p:nvPicPr>
          <p:cNvPr id="6" name="Image 4" descr="preencoded.png"/>
          <p:cNvPicPr>
            <a:picLocks noChangeAspect="1"/>
          </p:cNvPicPr>
          <p:nvPr/>
        </p:nvPicPr>
        <p:blipFill>
          <a:blip r:embed="rId7"/>
          <a:stretch>
            <a:fillRect/>
          </a:stretch>
        </p:blipFill>
        <p:spPr>
          <a:xfrm>
            <a:off x="561975" y="1363861"/>
            <a:ext cx="190500" cy="152400"/>
          </a:xfrm>
          <a:prstGeom prst="rect">
            <a:avLst/>
          </a:prstGeom>
        </p:spPr>
      </p:pic>
      <p:pic>
        <p:nvPicPr>
          <p:cNvPr id="7" name="Image 5" descr="preencoded.png"/>
          <p:cNvPicPr>
            <a:picLocks noChangeAspect="1"/>
          </p:cNvPicPr>
          <p:nvPr/>
        </p:nvPicPr>
        <p:blipFill>
          <a:blip r:embed="rId8"/>
          <a:stretch>
            <a:fillRect/>
          </a:stretch>
        </p:blipFill>
        <p:spPr>
          <a:xfrm>
            <a:off x="561975" y="1725811"/>
            <a:ext cx="202406" cy="202406"/>
          </a:xfrm>
          <a:prstGeom prst="rect">
            <a:avLst/>
          </a:prstGeom>
        </p:spPr>
      </p:pic>
      <p:pic>
        <p:nvPicPr>
          <p:cNvPr id="8" name="Image 6" descr="preencoded.png"/>
          <p:cNvPicPr>
            <a:picLocks noChangeAspect="1"/>
          </p:cNvPicPr>
          <p:nvPr/>
        </p:nvPicPr>
        <p:blipFill>
          <a:blip r:embed="rId9"/>
          <a:stretch>
            <a:fillRect/>
          </a:stretch>
        </p:blipFill>
        <p:spPr>
          <a:xfrm>
            <a:off x="561975" y="2325886"/>
            <a:ext cx="202406" cy="202406"/>
          </a:xfrm>
          <a:prstGeom prst="rect">
            <a:avLst/>
          </a:prstGeom>
        </p:spPr>
      </p:pic>
      <p:pic>
        <p:nvPicPr>
          <p:cNvPr id="9" name="Image 7" descr="preencoded.png"/>
          <p:cNvPicPr>
            <a:picLocks noChangeAspect="1"/>
          </p:cNvPicPr>
          <p:nvPr/>
        </p:nvPicPr>
        <p:blipFill>
          <a:blip r:embed="rId10"/>
          <a:stretch>
            <a:fillRect/>
          </a:stretch>
        </p:blipFill>
        <p:spPr>
          <a:xfrm>
            <a:off x="561975" y="2925961"/>
            <a:ext cx="202406" cy="157311"/>
          </a:xfrm>
          <a:prstGeom prst="rect">
            <a:avLst/>
          </a:prstGeom>
        </p:spPr>
      </p:pic>
      <p:pic>
        <p:nvPicPr>
          <p:cNvPr id="10" name="Image 8" descr="preencoded.png"/>
          <p:cNvPicPr>
            <a:picLocks noChangeAspect="1"/>
          </p:cNvPicPr>
          <p:nvPr/>
        </p:nvPicPr>
        <p:blipFill>
          <a:blip r:embed="rId11"/>
          <a:stretch>
            <a:fillRect/>
          </a:stretch>
        </p:blipFill>
        <p:spPr>
          <a:xfrm>
            <a:off x="333375" y="5374184"/>
            <a:ext cx="5619750" cy="712291"/>
          </a:xfrm>
          <a:prstGeom prst="rect">
            <a:avLst/>
          </a:prstGeom>
        </p:spPr>
      </p:pic>
      <p:pic>
        <p:nvPicPr>
          <p:cNvPr id="11" name="Image 9" descr="preencoded.png"/>
          <p:cNvPicPr>
            <a:picLocks noChangeAspect="1"/>
          </p:cNvPicPr>
          <p:nvPr/>
        </p:nvPicPr>
        <p:blipFill>
          <a:blip r:embed="rId12"/>
          <a:stretch>
            <a:fillRect/>
          </a:stretch>
        </p:blipFill>
        <p:spPr>
          <a:xfrm>
            <a:off x="476250" y="5587454"/>
            <a:ext cx="285750" cy="285750"/>
          </a:xfrm>
          <a:prstGeom prst="rect">
            <a:avLst/>
          </a:prstGeom>
        </p:spPr>
      </p:pic>
      <p:pic>
        <p:nvPicPr>
          <p:cNvPr id="12" name="Image 10" descr="preencoded.png"/>
          <p:cNvPicPr>
            <a:picLocks noChangeAspect="1"/>
          </p:cNvPicPr>
          <p:nvPr/>
        </p:nvPicPr>
        <p:blipFill>
          <a:blip r:embed="rId13"/>
          <a:stretch>
            <a:fillRect/>
          </a:stretch>
        </p:blipFill>
        <p:spPr>
          <a:xfrm>
            <a:off x="6238875" y="1068586"/>
            <a:ext cx="5619750" cy="2451795"/>
          </a:xfrm>
          <a:prstGeom prst="rect">
            <a:avLst/>
          </a:prstGeom>
        </p:spPr>
      </p:pic>
      <p:pic>
        <p:nvPicPr>
          <p:cNvPr id="13" name="Image 11" descr="preencoded.png"/>
          <p:cNvPicPr>
            <a:picLocks noChangeAspect="1"/>
          </p:cNvPicPr>
          <p:nvPr/>
        </p:nvPicPr>
        <p:blipFill>
          <a:blip r:embed="rId14"/>
          <a:stretch>
            <a:fillRect/>
          </a:stretch>
        </p:blipFill>
        <p:spPr>
          <a:xfrm>
            <a:off x="6467475" y="1363861"/>
            <a:ext cx="190500" cy="152400"/>
          </a:xfrm>
          <a:prstGeom prst="rect">
            <a:avLst/>
          </a:prstGeom>
        </p:spPr>
      </p:pic>
      <p:pic>
        <p:nvPicPr>
          <p:cNvPr id="14" name="Image 12" descr="preencoded.png"/>
          <p:cNvPicPr>
            <a:picLocks noChangeAspect="1"/>
          </p:cNvPicPr>
          <p:nvPr/>
        </p:nvPicPr>
        <p:blipFill>
          <a:blip r:embed="rId15"/>
          <a:stretch>
            <a:fillRect/>
          </a:stretch>
        </p:blipFill>
        <p:spPr>
          <a:xfrm>
            <a:off x="6467475" y="1725811"/>
            <a:ext cx="202406" cy="202406"/>
          </a:xfrm>
          <a:prstGeom prst="rect">
            <a:avLst/>
          </a:prstGeom>
        </p:spPr>
      </p:pic>
      <p:pic>
        <p:nvPicPr>
          <p:cNvPr id="15" name="Image 13" descr="preencoded.png"/>
          <p:cNvPicPr>
            <a:picLocks noChangeAspect="1"/>
          </p:cNvPicPr>
          <p:nvPr/>
        </p:nvPicPr>
        <p:blipFill>
          <a:blip r:embed="rId16"/>
          <a:stretch>
            <a:fillRect/>
          </a:stretch>
        </p:blipFill>
        <p:spPr>
          <a:xfrm>
            <a:off x="6467475" y="2325886"/>
            <a:ext cx="202406" cy="177105"/>
          </a:xfrm>
          <a:prstGeom prst="rect">
            <a:avLst/>
          </a:prstGeom>
        </p:spPr>
      </p:pic>
      <p:pic>
        <p:nvPicPr>
          <p:cNvPr id="16" name="Image 14" descr="preencoded.png"/>
          <p:cNvPicPr>
            <a:picLocks noChangeAspect="1"/>
          </p:cNvPicPr>
          <p:nvPr/>
        </p:nvPicPr>
        <p:blipFill>
          <a:blip r:embed="rId17"/>
          <a:stretch>
            <a:fillRect/>
          </a:stretch>
        </p:blipFill>
        <p:spPr>
          <a:xfrm>
            <a:off x="6467475" y="2925961"/>
            <a:ext cx="202406" cy="157311"/>
          </a:xfrm>
          <a:prstGeom prst="rect">
            <a:avLst/>
          </a:prstGeom>
        </p:spPr>
      </p:pic>
      <p:pic>
        <p:nvPicPr>
          <p:cNvPr id="17" name="Image 15" descr="preencoded.png"/>
          <p:cNvPicPr>
            <a:picLocks noChangeAspect="1"/>
          </p:cNvPicPr>
          <p:nvPr/>
        </p:nvPicPr>
        <p:blipFill>
          <a:blip r:embed="rId18"/>
          <a:stretch>
            <a:fillRect/>
          </a:stretch>
        </p:blipFill>
        <p:spPr>
          <a:xfrm>
            <a:off x="6238875" y="3710880"/>
            <a:ext cx="5619750" cy="2375595"/>
          </a:xfrm>
          <a:prstGeom prst="rect">
            <a:avLst/>
          </a:prstGeom>
        </p:spPr>
      </p:pic>
      <p:pic>
        <p:nvPicPr>
          <p:cNvPr id="18" name="Image 16" descr="preencoded.png"/>
          <p:cNvPicPr>
            <a:picLocks noChangeAspect="1"/>
          </p:cNvPicPr>
          <p:nvPr/>
        </p:nvPicPr>
        <p:blipFill>
          <a:blip r:embed="rId19"/>
          <a:stretch>
            <a:fillRect/>
          </a:stretch>
        </p:blipFill>
        <p:spPr>
          <a:xfrm>
            <a:off x="0" y="6467475"/>
            <a:ext cx="12192000" cy="390525"/>
          </a:xfrm>
          <a:prstGeom prst="rect">
            <a:avLst/>
          </a:prstGeom>
        </p:spPr>
      </p:pic>
      <p:sp>
        <p:nvSpPr>
          <p:cNvPr id="19" name="Text 0"/>
          <p:cNvSpPr/>
          <p:nvPr/>
        </p:nvSpPr>
        <p:spPr>
          <a:xfrm>
            <a:off x="447675" y="142875"/>
            <a:ext cx="3198830" cy="2476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FFFFFF"/>
                </a:solidFill>
              </a:rPr>
              <a:t>BRADFORD VTS TEACHING DECK</a:t>
            </a:r>
            <a:endParaRPr lang="en-US" sz="900" dirty="0"/>
          </a:p>
        </p:txBody>
      </p:sp>
      <p:sp>
        <p:nvSpPr>
          <p:cNvPr id="20" name="Text 1"/>
          <p:cNvSpPr/>
          <p:nvPr/>
        </p:nvSpPr>
        <p:spPr>
          <a:xfrm>
            <a:off x="333375" y="447675"/>
            <a:ext cx="8321040" cy="297061"/>
          </a:xfrm>
          <a:prstGeom prst="rect">
            <a:avLst/>
          </a:prstGeom>
          <a:noFill/>
          <a:ln/>
        </p:spPr>
        <p:txBody>
          <a:bodyPr vert="horz" wrap="square" lIns="0" tIns="0" rIns="0" bIns="0" rtlCol="0" anchor="ctr"/>
          <a:lstStyle/>
          <a:p>
            <a:pPr marL="0" indent="0">
              <a:lnSpc>
                <a:spcPts val="2340"/>
              </a:lnSpc>
              <a:buNone/>
            </a:pPr>
            <a:r>
              <a:rPr lang="en-US" sz="1950" b="1" dirty="0">
                <a:solidFill>
                  <a:srgbClr val="2D2D2D"/>
                </a:solidFill>
              </a:rPr>
              <a:t>Management — QT Prolongation</a:t>
            </a:r>
            <a:endParaRPr lang="en-US" sz="1950" dirty="0"/>
          </a:p>
        </p:txBody>
      </p:sp>
      <p:sp>
        <p:nvSpPr>
          <p:cNvPr id="21" name="Text 2"/>
          <p:cNvSpPr/>
          <p:nvPr/>
        </p:nvSpPr>
        <p:spPr>
          <a:xfrm>
            <a:off x="4076700" y="514350"/>
            <a:ext cx="4572000" cy="228600"/>
          </a:xfrm>
          <a:prstGeom prst="rect">
            <a:avLst/>
          </a:prstGeom>
          <a:noFill/>
          <a:ln/>
        </p:spPr>
        <p:txBody>
          <a:bodyPr vert="horz" wrap="square" lIns="0" tIns="0" rIns="0" bIns="0" rtlCol="0" anchor="ctr"/>
          <a:lstStyle/>
          <a:p>
            <a:pPr marL="0" indent="0">
              <a:lnSpc>
                <a:spcPts val="1800"/>
              </a:lnSpc>
              <a:buNone/>
            </a:pPr>
            <a:r>
              <a:rPr lang="en-US" sz="1200" i="1" dirty="0">
                <a:solidFill>
                  <a:srgbClr val="F58220"/>
                </a:solidFill>
              </a:rPr>
              <a:t>Clinical Guidance Section</a:t>
            </a:r>
            <a:endParaRPr lang="en-US" sz="1200" dirty="0"/>
          </a:p>
        </p:txBody>
      </p:sp>
      <p:sp>
        <p:nvSpPr>
          <p:cNvPr id="22" name="Text 3"/>
          <p:cNvSpPr/>
          <p:nvPr/>
        </p:nvSpPr>
        <p:spPr>
          <a:xfrm>
            <a:off x="752475" y="1297186"/>
            <a:ext cx="59436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2D2D"/>
                </a:solidFill>
              </a:rPr>
              <a:t>Immediate Clinical Actions</a:t>
            </a:r>
            <a:endParaRPr lang="en-US" sz="1500" dirty="0"/>
          </a:p>
        </p:txBody>
      </p:sp>
      <p:sp>
        <p:nvSpPr>
          <p:cNvPr id="23" name="Text 4"/>
          <p:cNvSpPr/>
          <p:nvPr/>
        </p:nvSpPr>
        <p:spPr>
          <a:xfrm>
            <a:off x="764381" y="1725811"/>
            <a:ext cx="4960144" cy="485775"/>
          </a:xfrm>
          <a:prstGeom prst="rect">
            <a:avLst/>
          </a:prstGeom>
          <a:noFill/>
          <a:ln/>
        </p:spPr>
        <p:txBody>
          <a:bodyPr vert="horz" wrap="square" lIns="0" tIns="0" rIns="0" bIns="0" rtlCol="0" anchor="ctr"/>
          <a:lstStyle/>
          <a:p>
            <a:pPr marL="0" indent="0" algn="l">
              <a:lnSpc>
                <a:spcPts val="1913"/>
              </a:lnSpc>
              <a:buNone/>
            </a:pPr>
            <a:r>
              <a:rPr lang="en-US" sz="1275" b="1" dirty="0">
                <a:solidFill>
                  <a:srgbClr val="F58220"/>
                </a:solidFill>
              </a:rPr>
              <a:t>Medication Review:</a:t>
            </a:r>
            <a:r>
              <a:rPr lang="en-US" sz="1275" dirty="0">
                <a:solidFill>
                  <a:srgbClr val="2D2D2D"/>
                </a:solidFill>
              </a:rPr>
              <a:t> Identify and stop all offending agents immediately. Consult </a:t>
            </a:r>
            <a:r>
              <a:rPr lang="en-US" sz="1050" i="1" dirty="0">
                <a:solidFill>
                  <a:srgbClr val="F58220"/>
                </a:solidFill>
              </a:rPr>
              <a:t>crediblemeds.org</a:t>
            </a:r>
            <a:r>
              <a:rPr lang="en-US" sz="1275" dirty="0">
                <a:solidFill>
                  <a:srgbClr val="2D2D2D"/>
                </a:solidFill>
              </a:rPr>
              <a:t>.</a:t>
            </a:r>
            <a:endParaRPr lang="en-US" sz="1275" dirty="0"/>
          </a:p>
        </p:txBody>
      </p:sp>
      <p:sp>
        <p:nvSpPr>
          <p:cNvPr id="24" name="Text 5"/>
          <p:cNvSpPr/>
          <p:nvPr/>
        </p:nvSpPr>
        <p:spPr>
          <a:xfrm>
            <a:off x="764381" y="2325886"/>
            <a:ext cx="4960144" cy="485775"/>
          </a:xfrm>
          <a:prstGeom prst="rect">
            <a:avLst/>
          </a:prstGeom>
          <a:noFill/>
          <a:ln/>
        </p:spPr>
        <p:txBody>
          <a:bodyPr vert="horz" wrap="square" lIns="0" tIns="0" rIns="0" bIns="0" rtlCol="0" anchor="ctr"/>
          <a:lstStyle/>
          <a:p>
            <a:pPr marL="0" indent="0" algn="l">
              <a:lnSpc>
                <a:spcPts val="1913"/>
              </a:lnSpc>
              <a:buNone/>
            </a:pPr>
            <a:r>
              <a:rPr lang="en-US" sz="1275" b="1" dirty="0">
                <a:solidFill>
                  <a:srgbClr val="F58220"/>
                </a:solidFill>
              </a:rPr>
              <a:t>Electrolyte Correction:</a:t>
            </a:r>
            <a:r>
              <a:rPr lang="en-US" sz="1275" dirty="0">
                <a:solidFill>
                  <a:srgbClr val="2D2D2D"/>
                </a:solidFill>
              </a:rPr>
              <a:t> Check and correct Hypokalaemia (K+), Hypomagnesaemia (Mg2+), and Hypocalcaemia (Ca2+).</a:t>
            </a:r>
            <a:endParaRPr lang="en-US" sz="1275" dirty="0"/>
          </a:p>
        </p:txBody>
      </p:sp>
      <p:sp>
        <p:nvSpPr>
          <p:cNvPr id="25" name="Text 6"/>
          <p:cNvSpPr/>
          <p:nvPr/>
        </p:nvSpPr>
        <p:spPr>
          <a:xfrm>
            <a:off x="764381" y="2925961"/>
            <a:ext cx="4960144" cy="485775"/>
          </a:xfrm>
          <a:prstGeom prst="rect">
            <a:avLst/>
          </a:prstGeom>
          <a:noFill/>
          <a:ln/>
        </p:spPr>
        <p:txBody>
          <a:bodyPr vert="horz" wrap="square" lIns="0" tIns="0" rIns="0" bIns="0" rtlCol="0" anchor="ctr"/>
          <a:lstStyle/>
          <a:p>
            <a:pPr marL="0" indent="0" algn="l">
              <a:lnSpc>
                <a:spcPts val="1913"/>
              </a:lnSpc>
              <a:buNone/>
            </a:pPr>
            <a:r>
              <a:rPr lang="en-US" sz="1275" b="1" dirty="0">
                <a:solidFill>
                  <a:srgbClr val="F58220"/>
                </a:solidFill>
              </a:rPr>
              <a:t>Urgent Referral:</a:t>
            </a:r>
            <a:r>
              <a:rPr lang="en-US" sz="1275" dirty="0">
                <a:solidFill>
                  <a:srgbClr val="2D2D2D"/>
                </a:solidFill>
              </a:rPr>
              <a:t> Refer to Cardiology if QTc &gt;440ms (men) or &gt;460ms (women) or if symptomatic.</a:t>
            </a:r>
            <a:endParaRPr lang="en-US" sz="1275" dirty="0"/>
          </a:p>
        </p:txBody>
      </p:sp>
      <p:sp>
        <p:nvSpPr>
          <p:cNvPr id="26" name="Text 7"/>
          <p:cNvSpPr/>
          <p:nvPr/>
        </p:nvSpPr>
        <p:spPr>
          <a:xfrm>
            <a:off x="904875" y="5517059"/>
            <a:ext cx="4905375" cy="426541"/>
          </a:xfrm>
          <a:prstGeom prst="rect">
            <a:avLst/>
          </a:prstGeom>
          <a:noFill/>
          <a:ln/>
        </p:spPr>
        <p:txBody>
          <a:bodyPr vert="horz" wrap="square" lIns="0" tIns="0" rIns="0" bIns="0" rtlCol="0" anchor="ctr"/>
          <a:lstStyle/>
          <a:p>
            <a:pPr marL="0" indent="0">
              <a:lnSpc>
                <a:spcPts val="1680"/>
              </a:lnSpc>
              <a:buNone/>
            </a:pPr>
            <a:r>
              <a:rPr lang="en-US" sz="1200" b="1" dirty="0">
                <a:solidFill>
                  <a:srgbClr val="2D2D2D"/>
                </a:solidFill>
              </a:rPr>
              <a:t>PITFALL:</a:t>
            </a:r>
            <a:r>
              <a:rPr lang="en-US" sz="1200" dirty="0">
                <a:solidFill>
                  <a:srgbClr val="2D2D2D"/>
                </a:solidFill>
              </a:rPr>
              <a:t> Not accounting for synergistic effects of multiple QT-prolonging drugs (e.g., SSRI + Antibiotic).</a:t>
            </a:r>
            <a:endParaRPr lang="en-US" sz="1200" dirty="0"/>
          </a:p>
        </p:txBody>
      </p:sp>
      <p:sp>
        <p:nvSpPr>
          <p:cNvPr id="27" name="Text 8"/>
          <p:cNvSpPr/>
          <p:nvPr/>
        </p:nvSpPr>
        <p:spPr>
          <a:xfrm>
            <a:off x="6657975" y="1297186"/>
            <a:ext cx="5534025"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2D2D"/>
                </a:solidFill>
              </a:rPr>
              <a:t>Common QT-Prolonging Culprits</a:t>
            </a:r>
            <a:endParaRPr lang="en-US" sz="1500" dirty="0"/>
          </a:p>
        </p:txBody>
      </p:sp>
      <p:sp>
        <p:nvSpPr>
          <p:cNvPr id="28" name="Text 9"/>
          <p:cNvSpPr/>
          <p:nvPr/>
        </p:nvSpPr>
        <p:spPr>
          <a:xfrm>
            <a:off x="6669881" y="1725811"/>
            <a:ext cx="4960144" cy="485775"/>
          </a:xfrm>
          <a:prstGeom prst="rect">
            <a:avLst/>
          </a:prstGeom>
          <a:noFill/>
          <a:ln/>
        </p:spPr>
        <p:txBody>
          <a:bodyPr vert="horz" wrap="square" lIns="0" tIns="0" rIns="0" bIns="0" rtlCol="0" anchor="ctr"/>
          <a:lstStyle/>
          <a:p>
            <a:pPr marL="0" indent="0" algn="l">
              <a:lnSpc>
                <a:spcPts val="1913"/>
              </a:lnSpc>
              <a:buNone/>
            </a:pPr>
            <a:r>
              <a:rPr lang="en-US" sz="1275" b="1" dirty="0">
                <a:solidFill>
                  <a:srgbClr val="2D2D2D"/>
                </a:solidFill>
              </a:rPr>
              <a:t>Antibiotics:</a:t>
            </a:r>
            <a:r>
              <a:rPr lang="en-US" sz="1275" dirty="0">
                <a:solidFill>
                  <a:srgbClr val="2D2D2D"/>
                </a:solidFill>
              </a:rPr>
              <a:t> Macrolides (Clarithromycin, Erythromycin), Quinolones (Ciprofloxacin).</a:t>
            </a:r>
            <a:endParaRPr lang="en-US" sz="1275" dirty="0"/>
          </a:p>
        </p:txBody>
      </p:sp>
      <p:sp>
        <p:nvSpPr>
          <p:cNvPr id="29" name="Text 10"/>
          <p:cNvSpPr/>
          <p:nvPr/>
        </p:nvSpPr>
        <p:spPr>
          <a:xfrm>
            <a:off x="6669881" y="2325886"/>
            <a:ext cx="4960144" cy="485775"/>
          </a:xfrm>
          <a:prstGeom prst="rect">
            <a:avLst/>
          </a:prstGeom>
          <a:noFill/>
          <a:ln/>
        </p:spPr>
        <p:txBody>
          <a:bodyPr vert="horz" wrap="square" lIns="0" tIns="0" rIns="0" bIns="0" rtlCol="0" anchor="ctr"/>
          <a:lstStyle/>
          <a:p>
            <a:pPr marL="0" indent="0" algn="l">
              <a:lnSpc>
                <a:spcPts val="1913"/>
              </a:lnSpc>
              <a:buNone/>
            </a:pPr>
            <a:r>
              <a:rPr lang="en-US" sz="1275" b="1" dirty="0">
                <a:solidFill>
                  <a:srgbClr val="2D2D2D"/>
                </a:solidFill>
              </a:rPr>
              <a:t>Psychotropics:</a:t>
            </a:r>
            <a:r>
              <a:rPr lang="en-US" sz="1275" dirty="0">
                <a:solidFill>
                  <a:srgbClr val="2D2D2D"/>
                </a:solidFill>
              </a:rPr>
              <a:t> Haloperidol, Quetiapine, Risperidone, Citalopram, Tricyclics.</a:t>
            </a:r>
            <a:endParaRPr lang="en-US" sz="1275" dirty="0"/>
          </a:p>
        </p:txBody>
      </p:sp>
      <p:sp>
        <p:nvSpPr>
          <p:cNvPr id="30" name="Text 11"/>
          <p:cNvSpPr/>
          <p:nvPr/>
        </p:nvSpPr>
        <p:spPr>
          <a:xfrm>
            <a:off x="6669881" y="2925961"/>
            <a:ext cx="5522119" cy="242888"/>
          </a:xfrm>
          <a:prstGeom prst="rect">
            <a:avLst/>
          </a:prstGeom>
          <a:noFill/>
          <a:ln/>
        </p:spPr>
        <p:txBody>
          <a:bodyPr vert="horz" wrap="square" lIns="0" tIns="0" rIns="0" bIns="0" rtlCol="0" anchor="ctr"/>
          <a:lstStyle/>
          <a:p>
            <a:pPr marL="0" indent="0" algn="l">
              <a:lnSpc>
                <a:spcPts val="1913"/>
              </a:lnSpc>
              <a:buNone/>
            </a:pPr>
            <a:r>
              <a:rPr lang="en-US" sz="1275" b="1" dirty="0">
                <a:solidFill>
                  <a:srgbClr val="2D2D2D"/>
                </a:solidFill>
              </a:rPr>
              <a:t>Others:</a:t>
            </a:r>
            <a:r>
              <a:rPr lang="en-US" sz="1275" dirty="0">
                <a:solidFill>
                  <a:srgbClr val="2D2D2D"/>
                </a:solidFill>
              </a:rPr>
              <a:t> Methadone, Ondansetron, Domperidone, Amiodarone.</a:t>
            </a:r>
            <a:endParaRPr lang="en-US" sz="1275" dirty="0"/>
          </a:p>
        </p:txBody>
      </p:sp>
      <p:sp>
        <p:nvSpPr>
          <p:cNvPr id="31" name="Text 12"/>
          <p:cNvSpPr/>
          <p:nvPr/>
        </p:nvSpPr>
        <p:spPr>
          <a:xfrm>
            <a:off x="6429375" y="3901380"/>
            <a:ext cx="5238750" cy="2000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FFFFF"/>
                </a:solidFill>
              </a:rPr>
              <a:t>AKT EXAM PEARL</a:t>
            </a:r>
            <a:endParaRPr lang="en-US" sz="1050" dirty="0"/>
          </a:p>
        </p:txBody>
      </p:sp>
      <p:sp>
        <p:nvSpPr>
          <p:cNvPr id="32" name="Text 13"/>
          <p:cNvSpPr/>
          <p:nvPr/>
        </p:nvSpPr>
        <p:spPr>
          <a:xfrm>
            <a:off x="6429375" y="4177605"/>
            <a:ext cx="5238750" cy="639812"/>
          </a:xfrm>
          <a:prstGeom prst="rect">
            <a:avLst/>
          </a:prstGeom>
          <a:noFill/>
          <a:ln/>
        </p:spPr>
        <p:txBody>
          <a:bodyPr vert="horz" wrap="square" lIns="0" tIns="0" rIns="0" bIns="0" rtlCol="0" anchor="ctr"/>
          <a:lstStyle/>
          <a:p>
            <a:pPr marL="0" indent="0">
              <a:lnSpc>
                <a:spcPts val="1680"/>
              </a:lnSpc>
              <a:buNone/>
            </a:pPr>
            <a:r>
              <a:rPr lang="en-US" sz="1200" b="1" dirty="0">
                <a:solidFill>
                  <a:srgbClr val="FFFFFF"/>
                </a:solidFill>
              </a:rPr>
              <a:t>Torsades de Pointes:</a:t>
            </a:r>
            <a:r>
              <a:rPr lang="en-US" sz="1200" dirty="0">
                <a:solidFill>
                  <a:srgbClr val="FFFFFF"/>
                </a:solidFill>
              </a:rPr>
              <a:t> This is a life-threatening polymorphic VT associated with a long QT interval. The first-line emergency treatment is </a:t>
            </a:r>
            <a:r>
              <a:rPr lang="en-US" sz="1200" b="1" dirty="0">
                <a:solidFill>
                  <a:srgbClr val="FFFFFF"/>
                </a:solidFill>
              </a:rPr>
              <a:t>IV Magnesium Sulphate</a:t>
            </a:r>
            <a:r>
              <a:rPr lang="en-US" sz="1200" dirty="0">
                <a:solidFill>
                  <a:srgbClr val="FFFFFF"/>
                </a:solidFill>
              </a:rPr>
              <a:t>.</a:t>
            </a:r>
            <a:endParaRPr lang="en-US" sz="1200" dirty="0"/>
          </a:p>
        </p:txBody>
      </p:sp>
      <p:sp>
        <p:nvSpPr>
          <p:cNvPr id="33" name="Text 14"/>
          <p:cNvSpPr/>
          <p:nvPr/>
        </p:nvSpPr>
        <p:spPr>
          <a:xfrm>
            <a:off x="333375" y="6562725"/>
            <a:ext cx="336042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F58220"/>
                </a:solidFill>
              </a:rPr>
              <a:t>www.bradfordvts.co.uk</a:t>
            </a:r>
            <a:endParaRPr lang="en-US" sz="1050" dirty="0"/>
          </a:p>
        </p:txBody>
      </p:sp>
      <p:sp>
        <p:nvSpPr>
          <p:cNvPr id="34" name="Text 15"/>
          <p:cNvSpPr/>
          <p:nvPr/>
        </p:nvSpPr>
        <p:spPr>
          <a:xfrm>
            <a:off x="11487150" y="6577013"/>
            <a:ext cx="704850" cy="171450"/>
          </a:xfrm>
          <a:prstGeom prst="rect">
            <a:avLst/>
          </a:prstGeom>
          <a:noFill/>
          <a:ln/>
        </p:spPr>
        <p:txBody>
          <a:bodyPr vert="horz" wrap="square" lIns="0" tIns="0" rIns="0" bIns="0" rtlCol="0" anchor="ctr"/>
          <a:lstStyle/>
          <a:p>
            <a:pPr marL="0" indent="0">
              <a:lnSpc>
                <a:spcPts val="1350"/>
              </a:lnSpc>
              <a:buNone/>
            </a:pPr>
            <a:r>
              <a:rPr lang="en-US" sz="900" dirty="0">
                <a:solidFill>
                  <a:srgbClr val="888888"/>
                </a:solidFill>
              </a:rPr>
              <a:t>20 / 30</a:t>
            </a:r>
            <a:endParaRPr lang="en-US" sz="9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33375" y="142875"/>
            <a:ext cx="2368600" cy="247650"/>
          </a:xfrm>
          <a:prstGeom prst="rect">
            <a:avLst/>
          </a:prstGeom>
        </p:spPr>
      </p:pic>
      <p:pic>
        <p:nvPicPr>
          <p:cNvPr id="5" name="Image 3" descr="preencoded.png"/>
          <p:cNvPicPr>
            <a:picLocks noChangeAspect="1"/>
          </p:cNvPicPr>
          <p:nvPr/>
        </p:nvPicPr>
        <p:blipFill>
          <a:blip r:embed="rId5"/>
          <a:stretch>
            <a:fillRect/>
          </a:stretch>
        </p:blipFill>
        <p:spPr>
          <a:xfrm>
            <a:off x="333375" y="447675"/>
            <a:ext cx="11525250" cy="342900"/>
          </a:xfrm>
          <a:prstGeom prst="rect">
            <a:avLst/>
          </a:prstGeom>
        </p:spPr>
      </p:pic>
      <p:pic>
        <p:nvPicPr>
          <p:cNvPr id="6" name="Image 4" descr="preencoded.png"/>
          <p:cNvPicPr>
            <a:picLocks noChangeAspect="1"/>
          </p:cNvPicPr>
          <p:nvPr/>
        </p:nvPicPr>
        <p:blipFill>
          <a:blip r:embed="rId6"/>
          <a:stretch>
            <a:fillRect/>
          </a:stretch>
        </p:blipFill>
        <p:spPr>
          <a:xfrm>
            <a:off x="333375" y="2033588"/>
            <a:ext cx="6743700" cy="2914650"/>
          </a:xfrm>
          <a:prstGeom prst="rect">
            <a:avLst/>
          </a:prstGeom>
        </p:spPr>
      </p:pic>
      <p:pic>
        <p:nvPicPr>
          <p:cNvPr id="7" name="Image 5" descr="preencoded.png"/>
          <p:cNvPicPr>
            <a:picLocks noChangeAspect="1"/>
          </p:cNvPicPr>
          <p:nvPr/>
        </p:nvPicPr>
        <p:blipFill>
          <a:blip r:embed="rId7"/>
          <a:stretch>
            <a:fillRect/>
          </a:stretch>
        </p:blipFill>
        <p:spPr>
          <a:xfrm>
            <a:off x="333375" y="2033588"/>
            <a:ext cx="2360265" cy="571500"/>
          </a:xfrm>
          <a:prstGeom prst="rect">
            <a:avLst/>
          </a:prstGeom>
        </p:spPr>
      </p:pic>
      <p:pic>
        <p:nvPicPr>
          <p:cNvPr id="8" name="Image 6" descr="preencoded.png"/>
          <p:cNvPicPr>
            <a:picLocks noChangeAspect="1"/>
          </p:cNvPicPr>
          <p:nvPr/>
        </p:nvPicPr>
        <p:blipFill>
          <a:blip r:embed="rId8"/>
          <a:stretch>
            <a:fillRect/>
          </a:stretch>
        </p:blipFill>
        <p:spPr>
          <a:xfrm>
            <a:off x="2693640" y="2033588"/>
            <a:ext cx="2023021" cy="571500"/>
          </a:xfrm>
          <a:prstGeom prst="rect">
            <a:avLst/>
          </a:prstGeom>
        </p:spPr>
      </p:pic>
      <p:pic>
        <p:nvPicPr>
          <p:cNvPr id="9" name="Image 7" descr="preencoded.png"/>
          <p:cNvPicPr>
            <a:picLocks noChangeAspect="1"/>
          </p:cNvPicPr>
          <p:nvPr/>
        </p:nvPicPr>
        <p:blipFill>
          <a:blip r:embed="rId7"/>
          <a:stretch>
            <a:fillRect/>
          </a:stretch>
        </p:blipFill>
        <p:spPr>
          <a:xfrm>
            <a:off x="4716661" y="2033588"/>
            <a:ext cx="2360414" cy="571500"/>
          </a:xfrm>
          <a:prstGeom prst="rect">
            <a:avLst/>
          </a:prstGeom>
        </p:spPr>
      </p:pic>
      <p:pic>
        <p:nvPicPr>
          <p:cNvPr id="10" name="Image 8" descr="preencoded.png"/>
          <p:cNvPicPr>
            <a:picLocks noChangeAspect="1"/>
          </p:cNvPicPr>
          <p:nvPr/>
        </p:nvPicPr>
        <p:blipFill>
          <a:blip r:embed="rId9"/>
          <a:stretch>
            <a:fillRect/>
          </a:stretch>
        </p:blipFill>
        <p:spPr>
          <a:xfrm>
            <a:off x="333375" y="2605088"/>
            <a:ext cx="2360265" cy="781050"/>
          </a:xfrm>
          <a:prstGeom prst="rect">
            <a:avLst/>
          </a:prstGeom>
        </p:spPr>
      </p:pic>
      <p:pic>
        <p:nvPicPr>
          <p:cNvPr id="11" name="Image 9" descr="preencoded.png"/>
          <p:cNvPicPr>
            <a:picLocks noChangeAspect="1"/>
          </p:cNvPicPr>
          <p:nvPr/>
        </p:nvPicPr>
        <p:blipFill>
          <a:blip r:embed="rId10"/>
          <a:stretch>
            <a:fillRect/>
          </a:stretch>
        </p:blipFill>
        <p:spPr>
          <a:xfrm>
            <a:off x="2693640" y="2605088"/>
            <a:ext cx="2023021" cy="781050"/>
          </a:xfrm>
          <a:prstGeom prst="rect">
            <a:avLst/>
          </a:prstGeom>
        </p:spPr>
      </p:pic>
      <p:pic>
        <p:nvPicPr>
          <p:cNvPr id="12" name="Image 10" descr="preencoded.png"/>
          <p:cNvPicPr>
            <a:picLocks noChangeAspect="1"/>
          </p:cNvPicPr>
          <p:nvPr/>
        </p:nvPicPr>
        <p:blipFill>
          <a:blip r:embed="rId9"/>
          <a:stretch>
            <a:fillRect/>
          </a:stretch>
        </p:blipFill>
        <p:spPr>
          <a:xfrm>
            <a:off x="4716661" y="2605088"/>
            <a:ext cx="2360414" cy="781050"/>
          </a:xfrm>
          <a:prstGeom prst="rect">
            <a:avLst/>
          </a:prstGeom>
        </p:spPr>
      </p:pic>
      <p:pic>
        <p:nvPicPr>
          <p:cNvPr id="13" name="Image 11" descr="preencoded.png"/>
          <p:cNvPicPr>
            <a:picLocks noChangeAspect="1"/>
          </p:cNvPicPr>
          <p:nvPr/>
        </p:nvPicPr>
        <p:blipFill>
          <a:blip r:embed="rId11"/>
          <a:stretch>
            <a:fillRect/>
          </a:stretch>
        </p:blipFill>
        <p:spPr>
          <a:xfrm>
            <a:off x="333375" y="3386138"/>
            <a:ext cx="2360265" cy="781050"/>
          </a:xfrm>
          <a:prstGeom prst="rect">
            <a:avLst/>
          </a:prstGeom>
        </p:spPr>
      </p:pic>
      <p:pic>
        <p:nvPicPr>
          <p:cNvPr id="14" name="Image 12" descr="preencoded.png"/>
          <p:cNvPicPr>
            <a:picLocks noChangeAspect="1"/>
          </p:cNvPicPr>
          <p:nvPr/>
        </p:nvPicPr>
        <p:blipFill>
          <a:blip r:embed="rId12"/>
          <a:stretch>
            <a:fillRect/>
          </a:stretch>
        </p:blipFill>
        <p:spPr>
          <a:xfrm>
            <a:off x="2693640" y="3386138"/>
            <a:ext cx="2023021" cy="781050"/>
          </a:xfrm>
          <a:prstGeom prst="rect">
            <a:avLst/>
          </a:prstGeom>
        </p:spPr>
      </p:pic>
      <p:pic>
        <p:nvPicPr>
          <p:cNvPr id="15" name="Image 13" descr="preencoded.png"/>
          <p:cNvPicPr>
            <a:picLocks noChangeAspect="1"/>
          </p:cNvPicPr>
          <p:nvPr/>
        </p:nvPicPr>
        <p:blipFill>
          <a:blip r:embed="rId13"/>
          <a:stretch>
            <a:fillRect/>
          </a:stretch>
        </p:blipFill>
        <p:spPr>
          <a:xfrm>
            <a:off x="4716661" y="3386138"/>
            <a:ext cx="2360414" cy="781050"/>
          </a:xfrm>
          <a:prstGeom prst="rect">
            <a:avLst/>
          </a:prstGeom>
        </p:spPr>
      </p:pic>
      <p:pic>
        <p:nvPicPr>
          <p:cNvPr id="16" name="Image 14" descr="preencoded.png"/>
          <p:cNvPicPr>
            <a:picLocks noChangeAspect="1"/>
          </p:cNvPicPr>
          <p:nvPr/>
        </p:nvPicPr>
        <p:blipFill>
          <a:blip r:embed="rId14"/>
          <a:stretch>
            <a:fillRect/>
          </a:stretch>
        </p:blipFill>
        <p:spPr>
          <a:xfrm>
            <a:off x="7362825" y="1881187"/>
            <a:ext cx="4495800" cy="1514475"/>
          </a:xfrm>
          <a:prstGeom prst="rect">
            <a:avLst/>
          </a:prstGeom>
        </p:spPr>
      </p:pic>
      <p:pic>
        <p:nvPicPr>
          <p:cNvPr id="17" name="Image 15" descr="preencoded.png"/>
          <p:cNvPicPr>
            <a:picLocks noChangeAspect="1"/>
          </p:cNvPicPr>
          <p:nvPr/>
        </p:nvPicPr>
        <p:blipFill>
          <a:blip r:embed="rId15"/>
          <a:stretch>
            <a:fillRect/>
          </a:stretch>
        </p:blipFill>
        <p:spPr>
          <a:xfrm>
            <a:off x="7553325" y="2103090"/>
            <a:ext cx="166688" cy="137220"/>
          </a:xfrm>
          <a:prstGeom prst="rect">
            <a:avLst/>
          </a:prstGeom>
        </p:spPr>
      </p:pic>
      <p:pic>
        <p:nvPicPr>
          <p:cNvPr id="18" name="Image 16" descr="preencoded.png"/>
          <p:cNvPicPr>
            <a:picLocks noChangeAspect="1"/>
          </p:cNvPicPr>
          <p:nvPr/>
        </p:nvPicPr>
        <p:blipFill>
          <a:blip r:embed="rId16"/>
          <a:stretch>
            <a:fillRect/>
          </a:stretch>
        </p:blipFill>
        <p:spPr>
          <a:xfrm>
            <a:off x="7362825" y="3586163"/>
            <a:ext cx="4495800" cy="1514475"/>
          </a:xfrm>
          <a:prstGeom prst="rect">
            <a:avLst/>
          </a:prstGeom>
        </p:spPr>
      </p:pic>
      <p:pic>
        <p:nvPicPr>
          <p:cNvPr id="19" name="Image 17" descr="preencoded.png"/>
          <p:cNvPicPr>
            <a:picLocks noChangeAspect="1"/>
          </p:cNvPicPr>
          <p:nvPr/>
        </p:nvPicPr>
        <p:blipFill>
          <a:blip r:embed="rId17"/>
          <a:stretch>
            <a:fillRect/>
          </a:stretch>
        </p:blipFill>
        <p:spPr>
          <a:xfrm>
            <a:off x="7553325" y="3808065"/>
            <a:ext cx="166688" cy="137220"/>
          </a:xfrm>
          <a:prstGeom prst="rect">
            <a:avLst/>
          </a:prstGeom>
        </p:spPr>
      </p:pic>
      <p:pic>
        <p:nvPicPr>
          <p:cNvPr id="20" name="Image 18" descr="preencoded.png"/>
          <p:cNvPicPr>
            <a:picLocks noChangeAspect="1"/>
          </p:cNvPicPr>
          <p:nvPr/>
        </p:nvPicPr>
        <p:blipFill>
          <a:blip r:embed="rId18"/>
          <a:stretch>
            <a:fillRect/>
          </a:stretch>
        </p:blipFill>
        <p:spPr>
          <a:xfrm>
            <a:off x="333375" y="6286500"/>
            <a:ext cx="11525250" cy="381000"/>
          </a:xfrm>
          <a:prstGeom prst="rect">
            <a:avLst/>
          </a:prstGeom>
        </p:spPr>
      </p:pic>
      <p:sp>
        <p:nvSpPr>
          <p:cNvPr id="21" name="Text 0"/>
          <p:cNvSpPr/>
          <p:nvPr/>
        </p:nvSpPr>
        <p:spPr>
          <a:xfrm>
            <a:off x="447675" y="142875"/>
            <a:ext cx="3221980" cy="2476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FFFFFF"/>
                </a:solidFill>
              </a:rPr>
              <a:t>BRADFORD VTS TEACHING DECK</a:t>
            </a:r>
            <a:endParaRPr lang="en-US" sz="900" dirty="0"/>
          </a:p>
        </p:txBody>
      </p:sp>
      <p:sp>
        <p:nvSpPr>
          <p:cNvPr id="22" name="Text 1"/>
          <p:cNvSpPr/>
          <p:nvPr/>
        </p:nvSpPr>
        <p:spPr>
          <a:xfrm>
            <a:off x="333375" y="447675"/>
            <a:ext cx="9707880" cy="297061"/>
          </a:xfrm>
          <a:prstGeom prst="rect">
            <a:avLst/>
          </a:prstGeom>
          <a:noFill/>
          <a:ln/>
        </p:spPr>
        <p:txBody>
          <a:bodyPr vert="horz" wrap="square" lIns="0" tIns="0" rIns="0" bIns="0" rtlCol="0" anchor="ctr"/>
          <a:lstStyle/>
          <a:p>
            <a:pPr marL="0" indent="0">
              <a:lnSpc>
                <a:spcPts val="2340"/>
              </a:lnSpc>
              <a:buNone/>
            </a:pPr>
            <a:r>
              <a:rPr lang="en-US" sz="1950" b="1" dirty="0">
                <a:solidFill>
                  <a:srgbClr val="2D2D2D"/>
                </a:solidFill>
              </a:rPr>
              <a:t>DVLA Guidance — Group 1 Licences</a:t>
            </a:r>
            <a:endParaRPr lang="en-US" sz="1950" dirty="0"/>
          </a:p>
        </p:txBody>
      </p:sp>
      <p:sp>
        <p:nvSpPr>
          <p:cNvPr id="23" name="Text 2"/>
          <p:cNvSpPr/>
          <p:nvPr/>
        </p:nvSpPr>
        <p:spPr>
          <a:xfrm>
            <a:off x="4773364" y="523875"/>
            <a:ext cx="7254240" cy="228600"/>
          </a:xfrm>
          <a:prstGeom prst="rect">
            <a:avLst/>
          </a:prstGeom>
          <a:noFill/>
          <a:ln/>
        </p:spPr>
        <p:txBody>
          <a:bodyPr vert="horz" wrap="square" lIns="0" tIns="0" rIns="0" bIns="0" rtlCol="0" anchor="ctr"/>
          <a:lstStyle/>
          <a:p>
            <a:pPr marL="0" indent="0">
              <a:lnSpc>
                <a:spcPts val="1800"/>
              </a:lnSpc>
              <a:buNone/>
            </a:pPr>
            <a:r>
              <a:rPr lang="en-US" sz="1200" i="1" dirty="0">
                <a:solidFill>
                  <a:srgbClr val="F58220"/>
                </a:solidFill>
              </a:rPr>
              <a:t>Cars and Motorcycles (2026 Standards)</a:t>
            </a:r>
            <a:endParaRPr lang="en-US" sz="1200" dirty="0"/>
          </a:p>
        </p:txBody>
      </p:sp>
      <p:sp>
        <p:nvSpPr>
          <p:cNvPr id="24" name="Text 3"/>
          <p:cNvSpPr/>
          <p:nvPr/>
        </p:nvSpPr>
        <p:spPr>
          <a:xfrm>
            <a:off x="504825" y="2033588"/>
            <a:ext cx="2017365" cy="571500"/>
          </a:xfrm>
          <a:prstGeom prst="rect">
            <a:avLst/>
          </a:prstGeom>
          <a:noFill/>
          <a:ln/>
        </p:spPr>
        <p:txBody>
          <a:bodyPr vert="horz" wrap="square" lIns="0" tIns="0" rIns="0" bIns="0" rtlCol="0" anchor="ctr"/>
          <a:lstStyle/>
          <a:p>
            <a:pPr marL="0" indent="0" algn="l">
              <a:lnSpc>
                <a:spcPts val="1800"/>
              </a:lnSpc>
              <a:buNone/>
            </a:pPr>
            <a:r>
              <a:rPr lang="en-US" sz="1200" b="1" dirty="0">
                <a:solidFill>
                  <a:srgbClr val="FFFFFF"/>
                </a:solidFill>
              </a:rPr>
              <a:t>Condition</a:t>
            </a:r>
            <a:endParaRPr lang="en-US" sz="1200" dirty="0"/>
          </a:p>
        </p:txBody>
      </p:sp>
      <p:sp>
        <p:nvSpPr>
          <p:cNvPr id="25" name="Text 4"/>
          <p:cNvSpPr/>
          <p:nvPr/>
        </p:nvSpPr>
        <p:spPr>
          <a:xfrm>
            <a:off x="2865090" y="2033588"/>
            <a:ext cx="2885758" cy="571500"/>
          </a:xfrm>
          <a:prstGeom prst="rect">
            <a:avLst/>
          </a:prstGeom>
          <a:noFill/>
          <a:ln/>
        </p:spPr>
        <p:txBody>
          <a:bodyPr vert="horz" wrap="square" lIns="0" tIns="0" rIns="0" bIns="0" rtlCol="0" anchor="ctr"/>
          <a:lstStyle/>
          <a:p>
            <a:pPr marL="0" indent="0" algn="l">
              <a:lnSpc>
                <a:spcPts val="1800"/>
              </a:lnSpc>
              <a:buNone/>
            </a:pPr>
            <a:r>
              <a:rPr lang="en-US" sz="1200" b="1" dirty="0">
                <a:solidFill>
                  <a:srgbClr val="FFFFFF"/>
                </a:solidFill>
              </a:rPr>
              <a:t>Driving Restriction</a:t>
            </a:r>
            <a:endParaRPr lang="en-US" sz="1200" dirty="0"/>
          </a:p>
        </p:txBody>
      </p:sp>
      <p:sp>
        <p:nvSpPr>
          <p:cNvPr id="26" name="Text 5"/>
          <p:cNvSpPr/>
          <p:nvPr/>
        </p:nvSpPr>
        <p:spPr>
          <a:xfrm>
            <a:off x="4888111" y="2033588"/>
            <a:ext cx="2657318" cy="571500"/>
          </a:xfrm>
          <a:prstGeom prst="rect">
            <a:avLst/>
          </a:prstGeom>
          <a:noFill/>
          <a:ln/>
        </p:spPr>
        <p:txBody>
          <a:bodyPr vert="horz" wrap="square" lIns="0" tIns="0" rIns="0" bIns="0" rtlCol="0" anchor="ctr"/>
          <a:lstStyle/>
          <a:p>
            <a:pPr marL="0" indent="0" algn="l">
              <a:lnSpc>
                <a:spcPts val="1800"/>
              </a:lnSpc>
              <a:buNone/>
            </a:pPr>
            <a:r>
              <a:rPr lang="en-US" sz="1200" b="1" dirty="0">
                <a:solidFill>
                  <a:srgbClr val="FFFFFF"/>
                </a:solidFill>
              </a:rPr>
              <a:t>DVLA Notification</a:t>
            </a:r>
            <a:endParaRPr lang="en-US" sz="1200" dirty="0"/>
          </a:p>
        </p:txBody>
      </p:sp>
      <p:sp>
        <p:nvSpPr>
          <p:cNvPr id="27" name="Text 6"/>
          <p:cNvSpPr/>
          <p:nvPr/>
        </p:nvSpPr>
        <p:spPr>
          <a:xfrm>
            <a:off x="504825" y="2814638"/>
            <a:ext cx="1714500" cy="161925"/>
          </a:xfrm>
          <a:prstGeom prst="rect">
            <a:avLst/>
          </a:prstGeom>
          <a:noFill/>
          <a:ln/>
        </p:spPr>
        <p:txBody>
          <a:bodyPr vert="horz" wrap="square" lIns="0" tIns="0" rIns="0" bIns="0" rtlCol="0" anchor="ctr"/>
          <a:lstStyle/>
          <a:p>
            <a:pPr marL="0" indent="0">
              <a:lnSpc>
                <a:spcPts val="1575"/>
              </a:lnSpc>
              <a:buNone/>
            </a:pPr>
            <a:r>
              <a:rPr lang="en-US" sz="1125" b="1" dirty="0">
                <a:solidFill>
                  <a:srgbClr val="444444"/>
                </a:solidFill>
              </a:rPr>
              <a:t>Arrhythmia</a:t>
            </a:r>
            <a:endParaRPr lang="en-US" sz="1125" dirty="0"/>
          </a:p>
        </p:txBody>
      </p:sp>
      <p:sp>
        <p:nvSpPr>
          <p:cNvPr id="28" name="Text 7"/>
          <p:cNvSpPr/>
          <p:nvPr/>
        </p:nvSpPr>
        <p:spPr>
          <a:xfrm>
            <a:off x="1267123" y="2814638"/>
            <a:ext cx="0" cy="161925"/>
          </a:xfrm>
          <a:prstGeom prst="rect">
            <a:avLst/>
          </a:prstGeom>
          <a:noFill/>
          <a:ln/>
        </p:spPr>
        <p:txBody>
          <a:bodyPr vert="horz" wrap="square" lIns="0" tIns="0" rIns="0" bIns="0" rtlCol="0" anchor="t"/>
          <a:lstStyle/>
          <a:p>
            <a:pPr marL="0" indent="0">
              <a:lnSpc>
                <a:spcPts val="1575"/>
              </a:lnSpc>
              <a:buNone/>
            </a:pPr>
            <a:r>
              <a:rPr lang="en-US" sz="1125" dirty="0">
                <a:solidFill>
                  <a:srgbClr val="444444"/>
                </a:solidFill>
              </a:rPr>
              <a:t>
</a:t>
            </a:r>
            <a:endParaRPr lang="en-US" sz="1125" dirty="0"/>
          </a:p>
        </p:txBody>
      </p:sp>
      <p:sp>
        <p:nvSpPr>
          <p:cNvPr id="29" name="Text 8"/>
          <p:cNvSpPr/>
          <p:nvPr/>
        </p:nvSpPr>
        <p:spPr>
          <a:xfrm>
            <a:off x="504825" y="3024188"/>
            <a:ext cx="5497830" cy="142875"/>
          </a:xfrm>
          <a:prstGeom prst="rect">
            <a:avLst/>
          </a:prstGeom>
          <a:noFill/>
          <a:ln/>
        </p:spPr>
        <p:txBody>
          <a:bodyPr vert="horz" wrap="square" lIns="0" tIns="0" rIns="0" bIns="0" rtlCol="0" anchor="ctr"/>
          <a:lstStyle/>
          <a:p>
            <a:pPr marL="0" indent="0">
              <a:lnSpc>
                <a:spcPts val="1365"/>
              </a:lnSpc>
              <a:buNone/>
            </a:pPr>
            <a:r>
              <a:rPr lang="en-US" sz="975" dirty="0">
                <a:solidFill>
                  <a:srgbClr val="666666"/>
                </a:solidFill>
              </a:rPr>
              <a:t>Causing or likely to cause incapacity</a:t>
            </a:r>
            <a:endParaRPr lang="en-US" sz="975" dirty="0"/>
          </a:p>
        </p:txBody>
      </p:sp>
      <p:sp>
        <p:nvSpPr>
          <p:cNvPr id="30" name="Text 9"/>
          <p:cNvSpPr/>
          <p:nvPr/>
        </p:nvSpPr>
        <p:spPr>
          <a:xfrm>
            <a:off x="2960340" y="2870895"/>
            <a:ext cx="2142085" cy="249436"/>
          </a:xfrm>
          <a:prstGeom prst="rect">
            <a:avLst/>
          </a:prstGeom>
          <a:noFill/>
          <a:ln/>
        </p:spPr>
        <p:txBody>
          <a:bodyPr vert="horz" wrap="square" lIns="0" tIns="0" rIns="0" bIns="0" rtlCol="0" anchor="ctr"/>
          <a:lstStyle/>
          <a:p>
            <a:pPr marL="0" indent="0">
              <a:lnSpc>
                <a:spcPts val="1365"/>
              </a:lnSpc>
              <a:buNone/>
            </a:pPr>
            <a:r>
              <a:rPr lang="en-US" sz="975" b="1" dirty="0">
                <a:solidFill>
                  <a:srgbClr val="D32F2F"/>
                </a:solidFill>
                <a:highlight>
                  <a:srgbClr val="FEE2E2"/>
                </a:highlight>
              </a:rPr>
              <a:t>STOP FOR 4 WEEKS</a:t>
            </a:r>
            <a:endParaRPr lang="en-US" sz="975" dirty="0"/>
          </a:p>
        </p:txBody>
      </p:sp>
      <p:sp>
        <p:nvSpPr>
          <p:cNvPr id="31" name="Text 10"/>
          <p:cNvSpPr/>
          <p:nvPr/>
        </p:nvSpPr>
        <p:spPr>
          <a:xfrm>
            <a:off x="4888111" y="2605088"/>
            <a:ext cx="2017514" cy="781050"/>
          </a:xfrm>
          <a:prstGeom prst="rect">
            <a:avLst/>
          </a:prstGeom>
          <a:noFill/>
          <a:ln/>
        </p:spPr>
        <p:txBody>
          <a:bodyPr vert="horz" wrap="square" lIns="0" tIns="0" rIns="0" bIns="0" rtlCol="0" anchor="ctr"/>
          <a:lstStyle/>
          <a:p>
            <a:pPr marL="0" indent="0">
              <a:lnSpc>
                <a:spcPts val="1575"/>
              </a:lnSpc>
              <a:buNone/>
            </a:pPr>
            <a:r>
              <a:rPr lang="en-US" sz="1125" dirty="0">
                <a:solidFill>
                  <a:srgbClr val="444444"/>
                </a:solidFill>
              </a:rPr>
              <a:t>Must notify if symptoms continue or recur</a:t>
            </a:r>
            <a:endParaRPr lang="en-US" sz="1125" dirty="0"/>
          </a:p>
        </p:txBody>
      </p:sp>
      <p:sp>
        <p:nvSpPr>
          <p:cNvPr id="32" name="Text 11"/>
          <p:cNvSpPr/>
          <p:nvPr/>
        </p:nvSpPr>
        <p:spPr>
          <a:xfrm>
            <a:off x="504825" y="3595688"/>
            <a:ext cx="2228850" cy="161925"/>
          </a:xfrm>
          <a:prstGeom prst="rect">
            <a:avLst/>
          </a:prstGeom>
          <a:noFill/>
          <a:ln/>
        </p:spPr>
        <p:txBody>
          <a:bodyPr vert="horz" wrap="square" lIns="0" tIns="0" rIns="0" bIns="0" rtlCol="0" anchor="ctr"/>
          <a:lstStyle/>
          <a:p>
            <a:pPr marL="0" indent="0">
              <a:lnSpc>
                <a:spcPts val="1575"/>
              </a:lnSpc>
              <a:buNone/>
            </a:pPr>
            <a:r>
              <a:rPr lang="en-US" sz="1125" b="1" dirty="0">
                <a:solidFill>
                  <a:srgbClr val="444444"/>
                </a:solidFill>
              </a:rPr>
              <a:t>Post-Ablation</a:t>
            </a:r>
            <a:endParaRPr lang="en-US" sz="1125" dirty="0"/>
          </a:p>
        </p:txBody>
      </p:sp>
      <p:sp>
        <p:nvSpPr>
          <p:cNvPr id="33" name="Text 12"/>
          <p:cNvSpPr/>
          <p:nvPr/>
        </p:nvSpPr>
        <p:spPr>
          <a:xfrm>
            <a:off x="1433513" y="3595688"/>
            <a:ext cx="0" cy="161925"/>
          </a:xfrm>
          <a:prstGeom prst="rect">
            <a:avLst/>
          </a:prstGeom>
          <a:noFill/>
          <a:ln/>
        </p:spPr>
        <p:txBody>
          <a:bodyPr vert="horz" wrap="square" lIns="0" tIns="0" rIns="0" bIns="0" rtlCol="0" anchor="t"/>
          <a:lstStyle/>
          <a:p>
            <a:pPr marL="0" indent="0">
              <a:lnSpc>
                <a:spcPts val="1575"/>
              </a:lnSpc>
              <a:buNone/>
            </a:pPr>
            <a:r>
              <a:rPr lang="en-US" sz="1125" dirty="0">
                <a:solidFill>
                  <a:srgbClr val="444444"/>
                </a:solidFill>
              </a:rPr>
              <a:t>
</a:t>
            </a:r>
            <a:endParaRPr lang="en-US" sz="1125" dirty="0"/>
          </a:p>
        </p:txBody>
      </p:sp>
      <p:sp>
        <p:nvSpPr>
          <p:cNvPr id="34" name="Text 13"/>
          <p:cNvSpPr/>
          <p:nvPr/>
        </p:nvSpPr>
        <p:spPr>
          <a:xfrm>
            <a:off x="504825" y="3805237"/>
            <a:ext cx="3268980" cy="142875"/>
          </a:xfrm>
          <a:prstGeom prst="rect">
            <a:avLst/>
          </a:prstGeom>
          <a:noFill/>
          <a:ln/>
        </p:spPr>
        <p:txBody>
          <a:bodyPr vert="horz" wrap="square" lIns="0" tIns="0" rIns="0" bIns="0" rtlCol="0" anchor="ctr"/>
          <a:lstStyle/>
          <a:p>
            <a:pPr marL="0" indent="0">
              <a:lnSpc>
                <a:spcPts val="1365"/>
              </a:lnSpc>
              <a:buNone/>
            </a:pPr>
            <a:r>
              <a:rPr lang="en-US" sz="975" dirty="0">
                <a:solidFill>
                  <a:srgbClr val="666666"/>
                </a:solidFill>
              </a:rPr>
              <a:t>For non-VT arrhythmias</a:t>
            </a:r>
            <a:endParaRPr lang="en-US" sz="975" dirty="0"/>
          </a:p>
        </p:txBody>
      </p:sp>
      <p:sp>
        <p:nvSpPr>
          <p:cNvPr id="35" name="Text 14"/>
          <p:cNvSpPr/>
          <p:nvPr/>
        </p:nvSpPr>
        <p:spPr>
          <a:xfrm>
            <a:off x="2960340" y="3651945"/>
            <a:ext cx="1983950" cy="249436"/>
          </a:xfrm>
          <a:prstGeom prst="rect">
            <a:avLst/>
          </a:prstGeom>
          <a:noFill/>
          <a:ln/>
        </p:spPr>
        <p:txBody>
          <a:bodyPr vert="horz" wrap="square" lIns="0" tIns="0" rIns="0" bIns="0" rtlCol="0" anchor="ctr"/>
          <a:lstStyle/>
          <a:p>
            <a:pPr marL="0" indent="0">
              <a:lnSpc>
                <a:spcPts val="1365"/>
              </a:lnSpc>
              <a:buNone/>
            </a:pPr>
            <a:r>
              <a:rPr lang="en-US" sz="975" b="1" dirty="0">
                <a:solidFill>
                  <a:srgbClr val="D32F2F"/>
                </a:solidFill>
                <a:highlight>
                  <a:srgbClr val="FEE2E2"/>
                </a:highlight>
              </a:rPr>
              <a:t>STOP FOR 2 DAYS</a:t>
            </a:r>
            <a:endParaRPr lang="en-US" sz="975" dirty="0"/>
          </a:p>
        </p:txBody>
      </p:sp>
      <p:sp>
        <p:nvSpPr>
          <p:cNvPr id="36" name="Text 15"/>
          <p:cNvSpPr/>
          <p:nvPr/>
        </p:nvSpPr>
        <p:spPr>
          <a:xfrm>
            <a:off x="4983361" y="3651945"/>
            <a:ext cx="2929125" cy="249436"/>
          </a:xfrm>
          <a:prstGeom prst="rect">
            <a:avLst/>
          </a:prstGeom>
          <a:noFill/>
          <a:ln/>
        </p:spPr>
        <p:txBody>
          <a:bodyPr vert="horz" wrap="square" lIns="0" tIns="0" rIns="0" bIns="0" rtlCol="0" anchor="ctr"/>
          <a:lstStyle/>
          <a:p>
            <a:pPr marL="0" indent="0">
              <a:lnSpc>
                <a:spcPts val="1365"/>
              </a:lnSpc>
              <a:buNone/>
            </a:pPr>
            <a:r>
              <a:rPr lang="en-US" sz="975" b="1" dirty="0">
                <a:solidFill>
                  <a:srgbClr val="065F46"/>
                </a:solidFill>
                <a:highlight>
                  <a:srgbClr val="ECFDF5"/>
                </a:highlight>
              </a:rPr>
              <a:t>NO NOTIFICATION NEEDED</a:t>
            </a:r>
            <a:endParaRPr lang="en-US" sz="975" dirty="0"/>
          </a:p>
        </p:txBody>
      </p:sp>
      <p:sp>
        <p:nvSpPr>
          <p:cNvPr id="37" name="Text 16"/>
          <p:cNvSpPr/>
          <p:nvPr/>
        </p:nvSpPr>
        <p:spPr>
          <a:xfrm>
            <a:off x="504825" y="4376738"/>
            <a:ext cx="4800600" cy="161925"/>
          </a:xfrm>
          <a:prstGeom prst="rect">
            <a:avLst/>
          </a:prstGeom>
          <a:noFill/>
          <a:ln/>
        </p:spPr>
        <p:txBody>
          <a:bodyPr vert="horz" wrap="square" lIns="0" tIns="0" rIns="0" bIns="0" rtlCol="0" anchor="ctr"/>
          <a:lstStyle/>
          <a:p>
            <a:pPr marL="0" indent="0">
              <a:lnSpc>
                <a:spcPts val="1575"/>
              </a:lnSpc>
              <a:buNone/>
            </a:pPr>
            <a:r>
              <a:rPr lang="en-US" sz="1125" b="1" dirty="0">
                <a:solidFill>
                  <a:srgbClr val="444444"/>
                </a:solidFill>
              </a:rPr>
              <a:t>Ventricular Tachycardia (VT)</a:t>
            </a:r>
            <a:endParaRPr lang="en-US" sz="1125" dirty="0"/>
          </a:p>
        </p:txBody>
      </p:sp>
      <p:sp>
        <p:nvSpPr>
          <p:cNvPr id="38" name="Text 17"/>
          <p:cNvSpPr/>
          <p:nvPr/>
        </p:nvSpPr>
        <p:spPr>
          <a:xfrm>
            <a:off x="2423815" y="4376738"/>
            <a:ext cx="0" cy="161925"/>
          </a:xfrm>
          <a:prstGeom prst="rect">
            <a:avLst/>
          </a:prstGeom>
          <a:noFill/>
          <a:ln/>
        </p:spPr>
        <p:txBody>
          <a:bodyPr vert="horz" wrap="square" lIns="0" tIns="0" rIns="0" bIns="0" rtlCol="0" anchor="t"/>
          <a:lstStyle/>
          <a:p>
            <a:pPr marL="0" indent="0">
              <a:lnSpc>
                <a:spcPts val="1575"/>
              </a:lnSpc>
              <a:buNone/>
            </a:pPr>
            <a:r>
              <a:rPr lang="en-US" sz="1125" dirty="0">
                <a:solidFill>
                  <a:srgbClr val="444444"/>
                </a:solidFill>
              </a:rPr>
              <a:t>
</a:t>
            </a:r>
            <a:endParaRPr lang="en-US" sz="1125" dirty="0"/>
          </a:p>
        </p:txBody>
      </p:sp>
      <p:sp>
        <p:nvSpPr>
          <p:cNvPr id="39" name="Text 18"/>
          <p:cNvSpPr/>
          <p:nvPr/>
        </p:nvSpPr>
        <p:spPr>
          <a:xfrm>
            <a:off x="504825" y="4586288"/>
            <a:ext cx="3268980" cy="142875"/>
          </a:xfrm>
          <a:prstGeom prst="rect">
            <a:avLst/>
          </a:prstGeom>
          <a:noFill/>
          <a:ln/>
        </p:spPr>
        <p:txBody>
          <a:bodyPr vert="horz" wrap="square" lIns="0" tIns="0" rIns="0" bIns="0" rtlCol="0" anchor="ctr"/>
          <a:lstStyle/>
          <a:p>
            <a:pPr marL="0" indent="0">
              <a:lnSpc>
                <a:spcPts val="1365"/>
              </a:lnSpc>
              <a:buNone/>
            </a:pPr>
            <a:r>
              <a:rPr lang="en-US" sz="975" dirty="0">
                <a:solidFill>
                  <a:srgbClr val="666666"/>
                </a:solidFill>
              </a:rPr>
              <a:t>Regardless of symptoms</a:t>
            </a:r>
            <a:endParaRPr lang="en-US" sz="975" dirty="0"/>
          </a:p>
        </p:txBody>
      </p:sp>
      <p:sp>
        <p:nvSpPr>
          <p:cNvPr id="40" name="Text 19"/>
          <p:cNvSpPr/>
          <p:nvPr/>
        </p:nvSpPr>
        <p:spPr>
          <a:xfrm>
            <a:off x="2960340" y="4432995"/>
            <a:ext cx="2290184" cy="249436"/>
          </a:xfrm>
          <a:prstGeom prst="rect">
            <a:avLst/>
          </a:prstGeom>
          <a:noFill/>
          <a:ln/>
        </p:spPr>
        <p:txBody>
          <a:bodyPr vert="horz" wrap="square" lIns="0" tIns="0" rIns="0" bIns="0" rtlCol="0" anchor="ctr"/>
          <a:lstStyle/>
          <a:p>
            <a:pPr marL="0" indent="0">
              <a:lnSpc>
                <a:spcPts val="1365"/>
              </a:lnSpc>
              <a:buNone/>
            </a:pPr>
            <a:r>
              <a:rPr lang="en-US" sz="975" b="1" dirty="0">
                <a:solidFill>
                  <a:srgbClr val="D32F2F"/>
                </a:solidFill>
                <a:highlight>
                  <a:srgbClr val="FEE2E2"/>
                </a:highlight>
              </a:rPr>
              <a:t>STOP FOR 6 MONTHS</a:t>
            </a:r>
            <a:endParaRPr lang="en-US" sz="975" dirty="0"/>
          </a:p>
        </p:txBody>
      </p:sp>
      <p:sp>
        <p:nvSpPr>
          <p:cNvPr id="41" name="Text 20"/>
          <p:cNvSpPr/>
          <p:nvPr/>
        </p:nvSpPr>
        <p:spPr>
          <a:xfrm>
            <a:off x="4983361" y="4432995"/>
            <a:ext cx="2938232" cy="249436"/>
          </a:xfrm>
          <a:prstGeom prst="rect">
            <a:avLst/>
          </a:prstGeom>
          <a:noFill/>
          <a:ln/>
        </p:spPr>
        <p:txBody>
          <a:bodyPr vert="horz" wrap="square" lIns="0" tIns="0" rIns="0" bIns="0" rtlCol="0" anchor="ctr"/>
          <a:lstStyle/>
          <a:p>
            <a:pPr marL="0" indent="0">
              <a:lnSpc>
                <a:spcPts val="1365"/>
              </a:lnSpc>
              <a:buNone/>
            </a:pPr>
            <a:r>
              <a:rPr lang="en-US" sz="975" b="1" dirty="0">
                <a:solidFill>
                  <a:srgbClr val="92400E"/>
                </a:solidFill>
                <a:highlight>
                  <a:srgbClr val="FEF3C7"/>
                </a:highlight>
              </a:rPr>
              <a:t>MANDATORY NOTIFICATION</a:t>
            </a:r>
            <a:endParaRPr lang="en-US" sz="975" dirty="0"/>
          </a:p>
        </p:txBody>
      </p:sp>
      <p:sp>
        <p:nvSpPr>
          <p:cNvPr id="42" name="Text 21"/>
          <p:cNvSpPr/>
          <p:nvPr/>
        </p:nvSpPr>
        <p:spPr>
          <a:xfrm>
            <a:off x="7815263" y="2071688"/>
            <a:ext cx="4114800" cy="200025"/>
          </a:xfrm>
          <a:prstGeom prst="rect">
            <a:avLst/>
          </a:prstGeom>
          <a:noFill/>
          <a:ln/>
        </p:spPr>
        <p:txBody>
          <a:bodyPr vert="horz" wrap="square" lIns="0" tIns="0" rIns="0" bIns="0" rtlCol="0" anchor="ctr"/>
          <a:lstStyle/>
          <a:p>
            <a:pPr marL="0" indent="0">
              <a:lnSpc>
                <a:spcPts val="1575"/>
              </a:lnSpc>
              <a:buNone/>
            </a:pPr>
            <a:r>
              <a:rPr lang="en-US" sz="1050" b="1" kern="0" spc="30" dirty="0">
                <a:solidFill>
                  <a:srgbClr val="92400E"/>
                </a:solidFill>
              </a:rPr>
              <a:t>COMMON PITFALL</a:t>
            </a:r>
            <a:endParaRPr lang="en-US" sz="1050" dirty="0"/>
          </a:p>
        </p:txBody>
      </p:sp>
      <p:sp>
        <p:nvSpPr>
          <p:cNvPr id="43" name="Text 22"/>
          <p:cNvSpPr/>
          <p:nvPr/>
        </p:nvSpPr>
        <p:spPr>
          <a:xfrm>
            <a:off x="7553325" y="2347913"/>
            <a:ext cx="4114800" cy="857250"/>
          </a:xfrm>
          <a:prstGeom prst="rect">
            <a:avLst/>
          </a:prstGeom>
          <a:noFill/>
          <a:ln/>
        </p:spPr>
        <p:txBody>
          <a:bodyPr vert="horz" wrap="square" lIns="0" tIns="0" rIns="0" bIns="0" rtlCol="0" anchor="ctr"/>
          <a:lstStyle/>
          <a:p>
            <a:pPr marL="0" indent="0">
              <a:lnSpc>
                <a:spcPts val="1688"/>
              </a:lnSpc>
              <a:buNone/>
            </a:pPr>
            <a:r>
              <a:rPr lang="en-US" sz="1125" dirty="0">
                <a:solidFill>
                  <a:srgbClr val="333333"/>
                </a:solidFill>
              </a:rPr>
              <a:t>Failure to discuss driving is a major safety oversight. </a:t>
            </a:r>
            <a:r>
              <a:rPr lang="en-US" sz="1125" b="1" dirty="0">
                <a:solidFill>
                  <a:srgbClr val="333333"/>
                </a:solidFill>
              </a:rPr>
              <a:t>Always</a:t>
            </a:r>
            <a:r>
              <a:rPr lang="en-US" sz="1125" dirty="0">
                <a:solidFill>
                  <a:srgbClr val="333333"/>
                </a:solidFill>
              </a:rPr>
              <a:t> document that you have advised the patient to stop driving while investigations for syncope or incapacitating palpitations are pending.</a:t>
            </a:r>
            <a:endParaRPr lang="en-US" sz="1125" dirty="0"/>
          </a:p>
        </p:txBody>
      </p:sp>
      <p:sp>
        <p:nvSpPr>
          <p:cNvPr id="44" name="Text 23"/>
          <p:cNvSpPr/>
          <p:nvPr/>
        </p:nvSpPr>
        <p:spPr>
          <a:xfrm>
            <a:off x="7815263" y="3776662"/>
            <a:ext cx="4114800" cy="200025"/>
          </a:xfrm>
          <a:prstGeom prst="rect">
            <a:avLst/>
          </a:prstGeom>
          <a:noFill/>
          <a:ln/>
        </p:spPr>
        <p:txBody>
          <a:bodyPr vert="horz" wrap="square" lIns="0" tIns="0" rIns="0" bIns="0" rtlCol="0" anchor="ctr"/>
          <a:lstStyle/>
          <a:p>
            <a:pPr marL="0" indent="0">
              <a:lnSpc>
                <a:spcPts val="1575"/>
              </a:lnSpc>
              <a:buNone/>
            </a:pPr>
            <a:r>
              <a:rPr lang="en-US" sz="1050" b="1" kern="0" spc="30" dirty="0">
                <a:solidFill>
                  <a:srgbClr val="008080"/>
                </a:solidFill>
              </a:rPr>
              <a:t>SCA CONSULTATION TIP</a:t>
            </a:r>
            <a:endParaRPr lang="en-US" sz="1050" dirty="0"/>
          </a:p>
        </p:txBody>
      </p:sp>
      <p:sp>
        <p:nvSpPr>
          <p:cNvPr id="45" name="Text 24"/>
          <p:cNvSpPr/>
          <p:nvPr/>
        </p:nvSpPr>
        <p:spPr>
          <a:xfrm>
            <a:off x="7553325" y="4052888"/>
            <a:ext cx="4114800" cy="857250"/>
          </a:xfrm>
          <a:prstGeom prst="rect">
            <a:avLst/>
          </a:prstGeom>
          <a:noFill/>
          <a:ln/>
        </p:spPr>
        <p:txBody>
          <a:bodyPr vert="horz" wrap="square" lIns="0" tIns="0" rIns="0" bIns="0" rtlCol="0" anchor="ctr"/>
          <a:lstStyle/>
          <a:p>
            <a:pPr marL="0" indent="0">
              <a:lnSpc>
                <a:spcPts val="1688"/>
              </a:lnSpc>
              <a:buNone/>
            </a:pPr>
            <a:r>
              <a:rPr lang="en-US" sz="1125" dirty="0">
                <a:solidFill>
                  <a:srgbClr val="333333"/>
                </a:solidFill>
              </a:rPr>
              <a:t>Use shared decision-making and empathy: </a:t>
            </a:r>
            <a:r>
              <a:rPr lang="en-US" sz="1125" i="1" dirty="0">
                <a:solidFill>
                  <a:srgbClr val="333333"/>
                </a:solidFill>
              </a:rPr>
              <a:t>"I understand how frustrating losing your licence for 4 weeks is, but my priority is keeping you and others safe until we have more answers from the ECG."</a:t>
            </a:r>
            <a:endParaRPr lang="en-US" sz="1125" dirty="0"/>
          </a:p>
        </p:txBody>
      </p:sp>
      <p:sp>
        <p:nvSpPr>
          <p:cNvPr id="46" name="Text 25"/>
          <p:cNvSpPr/>
          <p:nvPr/>
        </p:nvSpPr>
        <p:spPr>
          <a:xfrm>
            <a:off x="10389096" y="6424613"/>
            <a:ext cx="1802904"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F58220"/>
                </a:solidFill>
              </a:rPr>
              <a:t>www.bradfordvts.co.uk</a:t>
            </a:r>
            <a:endParaRPr lang="en-US" sz="105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33375" y="142875"/>
            <a:ext cx="2368600" cy="247650"/>
          </a:xfrm>
          <a:prstGeom prst="rect">
            <a:avLst/>
          </a:prstGeom>
        </p:spPr>
      </p:pic>
      <p:pic>
        <p:nvPicPr>
          <p:cNvPr id="5" name="Image 3" descr="preencoded.png"/>
          <p:cNvPicPr>
            <a:picLocks noChangeAspect="1"/>
          </p:cNvPicPr>
          <p:nvPr/>
        </p:nvPicPr>
        <p:blipFill>
          <a:blip r:embed="rId5"/>
          <a:stretch>
            <a:fillRect/>
          </a:stretch>
        </p:blipFill>
        <p:spPr>
          <a:xfrm>
            <a:off x="333375" y="447675"/>
            <a:ext cx="11525250" cy="342900"/>
          </a:xfrm>
          <a:prstGeom prst="rect">
            <a:avLst/>
          </a:prstGeom>
        </p:spPr>
      </p:pic>
      <p:pic>
        <p:nvPicPr>
          <p:cNvPr id="6" name="Image 4" descr="preencoded.png"/>
          <p:cNvPicPr>
            <a:picLocks noChangeAspect="1"/>
          </p:cNvPicPr>
          <p:nvPr/>
        </p:nvPicPr>
        <p:blipFill>
          <a:blip r:embed="rId6"/>
          <a:stretch>
            <a:fillRect/>
          </a:stretch>
        </p:blipFill>
        <p:spPr>
          <a:xfrm>
            <a:off x="333375" y="981075"/>
            <a:ext cx="5643563" cy="3886200"/>
          </a:xfrm>
          <a:prstGeom prst="rect">
            <a:avLst/>
          </a:prstGeom>
        </p:spPr>
      </p:pic>
      <p:pic>
        <p:nvPicPr>
          <p:cNvPr id="7" name="Image 5" descr="preencoded.png"/>
          <p:cNvPicPr>
            <a:picLocks noChangeAspect="1"/>
          </p:cNvPicPr>
          <p:nvPr/>
        </p:nvPicPr>
        <p:blipFill>
          <a:blip r:embed="rId7"/>
          <a:stretch>
            <a:fillRect/>
          </a:stretch>
        </p:blipFill>
        <p:spPr>
          <a:xfrm>
            <a:off x="561975" y="1925092"/>
            <a:ext cx="190500" cy="152400"/>
          </a:xfrm>
          <a:prstGeom prst="rect">
            <a:avLst/>
          </a:prstGeom>
        </p:spPr>
      </p:pic>
      <p:pic>
        <p:nvPicPr>
          <p:cNvPr id="8" name="Image 6" descr="preencoded.png"/>
          <p:cNvPicPr>
            <a:picLocks noChangeAspect="1"/>
          </p:cNvPicPr>
          <p:nvPr/>
        </p:nvPicPr>
        <p:blipFill>
          <a:blip r:embed="rId8"/>
          <a:stretch>
            <a:fillRect/>
          </a:stretch>
        </p:blipFill>
        <p:spPr>
          <a:xfrm>
            <a:off x="333375" y="5057775"/>
            <a:ext cx="5643563" cy="1219200"/>
          </a:xfrm>
          <a:prstGeom prst="rect">
            <a:avLst/>
          </a:prstGeom>
        </p:spPr>
      </p:pic>
      <p:pic>
        <p:nvPicPr>
          <p:cNvPr id="9" name="Image 7" descr="preencoded.png"/>
          <p:cNvPicPr>
            <a:picLocks noChangeAspect="1"/>
          </p:cNvPicPr>
          <p:nvPr/>
        </p:nvPicPr>
        <p:blipFill>
          <a:blip r:embed="rId9"/>
          <a:stretch>
            <a:fillRect/>
          </a:stretch>
        </p:blipFill>
        <p:spPr>
          <a:xfrm>
            <a:off x="504825" y="5229225"/>
            <a:ext cx="190500" cy="190500"/>
          </a:xfrm>
          <a:prstGeom prst="rect">
            <a:avLst/>
          </a:prstGeom>
        </p:spPr>
      </p:pic>
      <p:pic>
        <p:nvPicPr>
          <p:cNvPr id="10" name="Image 8" descr="preencoded.png"/>
          <p:cNvPicPr>
            <a:picLocks noChangeAspect="1"/>
          </p:cNvPicPr>
          <p:nvPr/>
        </p:nvPicPr>
        <p:blipFill>
          <a:blip r:embed="rId10"/>
          <a:stretch>
            <a:fillRect/>
          </a:stretch>
        </p:blipFill>
        <p:spPr>
          <a:xfrm>
            <a:off x="6215063" y="981075"/>
            <a:ext cx="5643563" cy="5295900"/>
          </a:xfrm>
          <a:prstGeom prst="rect">
            <a:avLst/>
          </a:prstGeom>
        </p:spPr>
      </p:pic>
      <p:pic>
        <p:nvPicPr>
          <p:cNvPr id="11" name="Image 9" descr="preencoded.png"/>
          <p:cNvPicPr>
            <a:picLocks noChangeAspect="1"/>
          </p:cNvPicPr>
          <p:nvPr/>
        </p:nvPicPr>
        <p:blipFill>
          <a:blip r:embed="rId11"/>
          <a:stretch>
            <a:fillRect/>
          </a:stretch>
        </p:blipFill>
        <p:spPr>
          <a:xfrm>
            <a:off x="6443663" y="2147888"/>
            <a:ext cx="190500" cy="152400"/>
          </a:xfrm>
          <a:prstGeom prst="rect">
            <a:avLst/>
          </a:prstGeom>
        </p:spPr>
      </p:pic>
      <p:pic>
        <p:nvPicPr>
          <p:cNvPr id="12" name="Image 10" descr="preencoded.png"/>
          <p:cNvPicPr>
            <a:picLocks noChangeAspect="1"/>
          </p:cNvPicPr>
          <p:nvPr/>
        </p:nvPicPr>
        <p:blipFill>
          <a:blip r:embed="rId12"/>
          <a:stretch>
            <a:fillRect/>
          </a:stretch>
        </p:blipFill>
        <p:spPr>
          <a:xfrm>
            <a:off x="6443663" y="2962275"/>
            <a:ext cx="5186363" cy="2214563"/>
          </a:xfrm>
          <a:prstGeom prst="rect">
            <a:avLst/>
          </a:prstGeom>
        </p:spPr>
      </p:pic>
      <p:pic>
        <p:nvPicPr>
          <p:cNvPr id="13" name="Image 11" descr="preencoded.png"/>
          <p:cNvPicPr>
            <a:picLocks noChangeAspect="1"/>
          </p:cNvPicPr>
          <p:nvPr/>
        </p:nvPicPr>
        <p:blipFill>
          <a:blip r:embed="rId13"/>
          <a:stretch>
            <a:fillRect/>
          </a:stretch>
        </p:blipFill>
        <p:spPr>
          <a:xfrm>
            <a:off x="6443663" y="2962275"/>
            <a:ext cx="1599605" cy="442913"/>
          </a:xfrm>
          <a:prstGeom prst="rect">
            <a:avLst/>
          </a:prstGeom>
        </p:spPr>
      </p:pic>
      <p:pic>
        <p:nvPicPr>
          <p:cNvPr id="14" name="Image 12" descr="preencoded.png"/>
          <p:cNvPicPr>
            <a:picLocks noChangeAspect="1"/>
          </p:cNvPicPr>
          <p:nvPr/>
        </p:nvPicPr>
        <p:blipFill>
          <a:blip r:embed="rId14"/>
          <a:stretch>
            <a:fillRect/>
          </a:stretch>
        </p:blipFill>
        <p:spPr>
          <a:xfrm>
            <a:off x="8043267" y="2962275"/>
            <a:ext cx="3586758" cy="442913"/>
          </a:xfrm>
          <a:prstGeom prst="rect">
            <a:avLst/>
          </a:prstGeom>
        </p:spPr>
      </p:pic>
      <p:pic>
        <p:nvPicPr>
          <p:cNvPr id="15" name="Image 13" descr="preencoded.png"/>
          <p:cNvPicPr>
            <a:picLocks noChangeAspect="1"/>
          </p:cNvPicPr>
          <p:nvPr/>
        </p:nvPicPr>
        <p:blipFill>
          <a:blip r:embed="rId15"/>
          <a:stretch>
            <a:fillRect/>
          </a:stretch>
        </p:blipFill>
        <p:spPr>
          <a:xfrm>
            <a:off x="6443663" y="3405188"/>
            <a:ext cx="1599605" cy="442913"/>
          </a:xfrm>
          <a:prstGeom prst="rect">
            <a:avLst/>
          </a:prstGeom>
        </p:spPr>
      </p:pic>
      <p:pic>
        <p:nvPicPr>
          <p:cNvPr id="16" name="Image 14" descr="preencoded.png"/>
          <p:cNvPicPr>
            <a:picLocks noChangeAspect="1"/>
          </p:cNvPicPr>
          <p:nvPr/>
        </p:nvPicPr>
        <p:blipFill>
          <a:blip r:embed="rId16"/>
          <a:stretch>
            <a:fillRect/>
          </a:stretch>
        </p:blipFill>
        <p:spPr>
          <a:xfrm>
            <a:off x="8043267" y="3405188"/>
            <a:ext cx="3586758" cy="442913"/>
          </a:xfrm>
          <a:prstGeom prst="rect">
            <a:avLst/>
          </a:prstGeom>
        </p:spPr>
      </p:pic>
      <p:pic>
        <p:nvPicPr>
          <p:cNvPr id="17" name="Image 15" descr="preencoded.png"/>
          <p:cNvPicPr>
            <a:picLocks noChangeAspect="1"/>
          </p:cNvPicPr>
          <p:nvPr/>
        </p:nvPicPr>
        <p:blipFill>
          <a:blip r:embed="rId15"/>
          <a:stretch>
            <a:fillRect/>
          </a:stretch>
        </p:blipFill>
        <p:spPr>
          <a:xfrm>
            <a:off x="6443663" y="3848100"/>
            <a:ext cx="1599605" cy="442913"/>
          </a:xfrm>
          <a:prstGeom prst="rect">
            <a:avLst/>
          </a:prstGeom>
        </p:spPr>
      </p:pic>
      <p:pic>
        <p:nvPicPr>
          <p:cNvPr id="18" name="Image 16" descr="preencoded.png"/>
          <p:cNvPicPr>
            <a:picLocks noChangeAspect="1"/>
          </p:cNvPicPr>
          <p:nvPr/>
        </p:nvPicPr>
        <p:blipFill>
          <a:blip r:embed="rId17"/>
          <a:stretch>
            <a:fillRect/>
          </a:stretch>
        </p:blipFill>
        <p:spPr>
          <a:xfrm>
            <a:off x="8043267" y="3848100"/>
            <a:ext cx="3586758" cy="442913"/>
          </a:xfrm>
          <a:prstGeom prst="rect">
            <a:avLst/>
          </a:prstGeom>
        </p:spPr>
      </p:pic>
      <p:pic>
        <p:nvPicPr>
          <p:cNvPr id="19" name="Image 17" descr="preencoded.png"/>
          <p:cNvPicPr>
            <a:picLocks noChangeAspect="1"/>
          </p:cNvPicPr>
          <p:nvPr/>
        </p:nvPicPr>
        <p:blipFill>
          <a:blip r:embed="rId18"/>
          <a:stretch>
            <a:fillRect/>
          </a:stretch>
        </p:blipFill>
        <p:spPr>
          <a:xfrm>
            <a:off x="6443663" y="4291013"/>
            <a:ext cx="1599605" cy="442913"/>
          </a:xfrm>
          <a:prstGeom prst="rect">
            <a:avLst/>
          </a:prstGeom>
        </p:spPr>
      </p:pic>
      <p:pic>
        <p:nvPicPr>
          <p:cNvPr id="20" name="Image 18" descr="preencoded.png"/>
          <p:cNvPicPr>
            <a:picLocks noChangeAspect="1"/>
          </p:cNvPicPr>
          <p:nvPr/>
        </p:nvPicPr>
        <p:blipFill>
          <a:blip r:embed="rId19"/>
          <a:stretch>
            <a:fillRect/>
          </a:stretch>
        </p:blipFill>
        <p:spPr>
          <a:xfrm>
            <a:off x="8043267" y="4291013"/>
            <a:ext cx="3586758" cy="442913"/>
          </a:xfrm>
          <a:prstGeom prst="rect">
            <a:avLst/>
          </a:prstGeom>
        </p:spPr>
      </p:pic>
      <p:pic>
        <p:nvPicPr>
          <p:cNvPr id="21" name="Image 19" descr="preencoded.png"/>
          <p:cNvPicPr>
            <a:picLocks noChangeAspect="1"/>
          </p:cNvPicPr>
          <p:nvPr/>
        </p:nvPicPr>
        <p:blipFill>
          <a:blip r:embed="rId18"/>
          <a:stretch>
            <a:fillRect/>
          </a:stretch>
        </p:blipFill>
        <p:spPr>
          <a:xfrm>
            <a:off x="6443663" y="4733925"/>
            <a:ext cx="1599605" cy="442913"/>
          </a:xfrm>
          <a:prstGeom prst="rect">
            <a:avLst/>
          </a:prstGeom>
        </p:spPr>
      </p:pic>
      <p:pic>
        <p:nvPicPr>
          <p:cNvPr id="22" name="Image 20" descr="preencoded.png"/>
          <p:cNvPicPr>
            <a:picLocks noChangeAspect="1"/>
          </p:cNvPicPr>
          <p:nvPr/>
        </p:nvPicPr>
        <p:blipFill>
          <a:blip r:embed="rId19"/>
          <a:stretch>
            <a:fillRect/>
          </a:stretch>
        </p:blipFill>
        <p:spPr>
          <a:xfrm>
            <a:off x="8043267" y="4733925"/>
            <a:ext cx="3586758" cy="442913"/>
          </a:xfrm>
          <a:prstGeom prst="rect">
            <a:avLst/>
          </a:prstGeom>
        </p:spPr>
      </p:pic>
      <p:pic>
        <p:nvPicPr>
          <p:cNvPr id="23" name="Image 21" descr="preencoded.png"/>
          <p:cNvPicPr>
            <a:picLocks noChangeAspect="1"/>
          </p:cNvPicPr>
          <p:nvPr/>
        </p:nvPicPr>
        <p:blipFill>
          <a:blip r:embed="rId20"/>
          <a:stretch>
            <a:fillRect/>
          </a:stretch>
        </p:blipFill>
        <p:spPr>
          <a:xfrm>
            <a:off x="0" y="6467475"/>
            <a:ext cx="12192000" cy="390525"/>
          </a:xfrm>
          <a:prstGeom prst="rect">
            <a:avLst/>
          </a:prstGeom>
        </p:spPr>
      </p:pic>
      <p:sp>
        <p:nvSpPr>
          <p:cNvPr id="24" name="Text 0"/>
          <p:cNvSpPr/>
          <p:nvPr/>
        </p:nvSpPr>
        <p:spPr>
          <a:xfrm>
            <a:off x="447675" y="142875"/>
            <a:ext cx="3221980" cy="2476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FFFFFF"/>
                </a:solidFill>
              </a:rPr>
              <a:t>BRADFORD VTS TEACHING DECK</a:t>
            </a:r>
            <a:endParaRPr lang="en-US" sz="900" dirty="0"/>
          </a:p>
        </p:txBody>
      </p:sp>
      <p:sp>
        <p:nvSpPr>
          <p:cNvPr id="25" name="Text 1"/>
          <p:cNvSpPr/>
          <p:nvPr/>
        </p:nvSpPr>
        <p:spPr>
          <a:xfrm>
            <a:off x="333375" y="447675"/>
            <a:ext cx="9707880" cy="297061"/>
          </a:xfrm>
          <a:prstGeom prst="rect">
            <a:avLst/>
          </a:prstGeom>
          <a:noFill/>
          <a:ln/>
        </p:spPr>
        <p:txBody>
          <a:bodyPr vert="horz" wrap="square" lIns="0" tIns="0" rIns="0" bIns="0" rtlCol="0" anchor="ctr"/>
          <a:lstStyle/>
          <a:p>
            <a:pPr marL="0" indent="0">
              <a:lnSpc>
                <a:spcPts val="2340"/>
              </a:lnSpc>
              <a:buNone/>
            </a:pPr>
            <a:r>
              <a:rPr lang="en-US" sz="1950" b="1" dirty="0">
                <a:solidFill>
                  <a:srgbClr val="2D2D2D"/>
                </a:solidFill>
              </a:rPr>
              <a:t>DVLA Guidance — Group 2 Licences</a:t>
            </a:r>
            <a:endParaRPr lang="en-US" sz="1950" dirty="0"/>
          </a:p>
        </p:txBody>
      </p:sp>
      <p:sp>
        <p:nvSpPr>
          <p:cNvPr id="26" name="Text 2"/>
          <p:cNvSpPr/>
          <p:nvPr/>
        </p:nvSpPr>
        <p:spPr>
          <a:xfrm>
            <a:off x="4773364" y="523875"/>
            <a:ext cx="6949440" cy="228600"/>
          </a:xfrm>
          <a:prstGeom prst="rect">
            <a:avLst/>
          </a:prstGeom>
          <a:noFill/>
          <a:ln/>
        </p:spPr>
        <p:txBody>
          <a:bodyPr vert="horz" wrap="square" lIns="0" tIns="0" rIns="0" bIns="0" rtlCol="0" anchor="ctr"/>
          <a:lstStyle/>
          <a:p>
            <a:pPr marL="0" indent="0">
              <a:lnSpc>
                <a:spcPts val="1800"/>
              </a:lnSpc>
              <a:buNone/>
            </a:pPr>
            <a:r>
              <a:rPr lang="en-US" sz="1200" i="1" dirty="0">
                <a:solidFill>
                  <a:srgbClr val="F58220"/>
                </a:solidFill>
              </a:rPr>
              <a:t>Vocational Driving Standards (LGV/PCV)</a:t>
            </a:r>
            <a:endParaRPr lang="en-US" sz="1200" dirty="0"/>
          </a:p>
        </p:txBody>
      </p:sp>
      <p:sp>
        <p:nvSpPr>
          <p:cNvPr id="27" name="Text 3"/>
          <p:cNvSpPr/>
          <p:nvPr/>
        </p:nvSpPr>
        <p:spPr>
          <a:xfrm>
            <a:off x="752475" y="1858417"/>
            <a:ext cx="52578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F58220"/>
                </a:solidFill>
              </a:rPr>
              <a:t>Vocational Restrictions</a:t>
            </a:r>
            <a:endParaRPr lang="en-US" sz="1500" dirty="0"/>
          </a:p>
        </p:txBody>
      </p:sp>
      <p:sp>
        <p:nvSpPr>
          <p:cNvPr id="28" name="Text 4"/>
          <p:cNvSpPr/>
          <p:nvPr/>
        </p:nvSpPr>
        <p:spPr>
          <a:xfrm>
            <a:off x="800100" y="2287042"/>
            <a:ext cx="4948238"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2D2D2D"/>
                </a:solidFill>
              </a:rPr>
              <a:t>Incapacitating Arrhythmia:</a:t>
            </a:r>
            <a:r>
              <a:rPr lang="en-US" sz="1275" dirty="0">
                <a:solidFill>
                  <a:srgbClr val="2D2D2D"/>
                </a:solidFill>
              </a:rPr>
              <a:t> Any episode causing or likely to cause incapacity results in </a:t>
            </a:r>
            <a:r>
              <a:rPr lang="en-US" sz="1275" b="1" dirty="0">
                <a:solidFill>
                  <a:srgbClr val="2D2D2D"/>
                </a:solidFill>
              </a:rPr>
              <a:t>immediate revocation</a:t>
            </a:r>
            <a:r>
              <a:rPr lang="en-US" sz="1275" dirty="0">
                <a:solidFill>
                  <a:srgbClr val="2D2D2D"/>
                </a:solidFill>
              </a:rPr>
              <a:t> of the Group 2 licence.</a:t>
            </a:r>
            <a:endParaRPr lang="en-US" sz="1275" dirty="0"/>
          </a:p>
        </p:txBody>
      </p:sp>
      <p:sp>
        <p:nvSpPr>
          <p:cNvPr id="29" name="Text 5"/>
          <p:cNvSpPr/>
          <p:nvPr/>
        </p:nvSpPr>
        <p:spPr>
          <a:xfrm>
            <a:off x="800100" y="2854672"/>
            <a:ext cx="4948238"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2D2D2D"/>
                </a:solidFill>
              </a:rPr>
              <a:t>Higher Duty of Care:</a:t>
            </a:r>
            <a:r>
              <a:rPr lang="en-US" sz="1275" dirty="0">
                <a:solidFill>
                  <a:srgbClr val="2D2D2D"/>
                </a:solidFill>
              </a:rPr>
              <a:t> Standards are significantly stricter than Group 1 due to vehicle size and passenger responsibilities.</a:t>
            </a:r>
            <a:endParaRPr lang="en-US" sz="1275" dirty="0"/>
          </a:p>
        </p:txBody>
      </p:sp>
      <p:sp>
        <p:nvSpPr>
          <p:cNvPr id="30" name="Text 6"/>
          <p:cNvSpPr/>
          <p:nvPr/>
        </p:nvSpPr>
        <p:spPr>
          <a:xfrm>
            <a:off x="800100" y="3422303"/>
            <a:ext cx="4948238"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2D2D2D"/>
                </a:solidFill>
              </a:rPr>
              <a:t>Notification:</a:t>
            </a:r>
            <a:r>
              <a:rPr lang="en-US" sz="1275" dirty="0">
                <a:solidFill>
                  <a:srgbClr val="2D2D2D"/>
                </a:solidFill>
              </a:rPr>
              <a:t> Drivers must notify the DVLA immediately of any arrhythmia diagnosis.</a:t>
            </a:r>
            <a:endParaRPr lang="en-US" sz="1275" dirty="0"/>
          </a:p>
        </p:txBody>
      </p:sp>
      <p:sp>
        <p:nvSpPr>
          <p:cNvPr id="31" name="Text 7"/>
          <p:cNvSpPr/>
          <p:nvPr/>
        </p:nvSpPr>
        <p:spPr>
          <a:xfrm>
            <a:off x="838200" y="5229225"/>
            <a:ext cx="4967288" cy="228600"/>
          </a:xfrm>
          <a:prstGeom prst="rect">
            <a:avLst/>
          </a:prstGeom>
          <a:noFill/>
          <a:ln/>
        </p:spPr>
        <p:txBody>
          <a:bodyPr vert="horz" wrap="square" lIns="0" tIns="0" rIns="0" bIns="0" rtlCol="0" anchor="ctr"/>
          <a:lstStyle/>
          <a:p>
            <a:pPr marL="0" indent="0">
              <a:lnSpc>
                <a:spcPts val="1800"/>
              </a:lnSpc>
              <a:buNone/>
            </a:pPr>
            <a:r>
              <a:rPr lang="en-US" sz="1200" kern="0" spc="60" dirty="0">
                <a:solidFill>
                  <a:srgbClr val="FFFFFF"/>
                </a:solidFill>
              </a:rPr>
              <a:t>SCA CONSULTATION TIP</a:t>
            </a:r>
            <a:endParaRPr lang="en-US" sz="1200" dirty="0"/>
          </a:p>
        </p:txBody>
      </p:sp>
      <p:sp>
        <p:nvSpPr>
          <p:cNvPr id="32" name="Text 8"/>
          <p:cNvSpPr/>
          <p:nvPr/>
        </p:nvSpPr>
        <p:spPr>
          <a:xfrm>
            <a:off x="838200" y="5505450"/>
            <a:ext cx="4967288" cy="600075"/>
          </a:xfrm>
          <a:prstGeom prst="rect">
            <a:avLst/>
          </a:prstGeom>
          <a:noFill/>
          <a:ln/>
        </p:spPr>
        <p:txBody>
          <a:bodyPr vert="horz" wrap="square" lIns="0" tIns="0" rIns="0" bIns="0" rtlCol="0" anchor="ctr"/>
          <a:lstStyle/>
          <a:p>
            <a:pPr marL="0" indent="0">
              <a:lnSpc>
                <a:spcPts val="1575"/>
              </a:lnSpc>
              <a:buNone/>
            </a:pPr>
            <a:r>
              <a:rPr lang="en-US" sz="1125" dirty="0">
                <a:solidFill>
                  <a:srgbClr val="FFFFFF"/>
                </a:solidFill>
              </a:rPr>
              <a:t>Discussing the impact on livelihood is crucial. For vocational drivers, a diagnosis isn't just medical—it's professional. Offer support with letters and clear timelines for potential relicensing.</a:t>
            </a:r>
            <a:endParaRPr lang="en-US" sz="1125" dirty="0"/>
          </a:p>
        </p:txBody>
      </p:sp>
      <p:sp>
        <p:nvSpPr>
          <p:cNvPr id="33" name="Text 9"/>
          <p:cNvSpPr/>
          <p:nvPr/>
        </p:nvSpPr>
        <p:spPr>
          <a:xfrm>
            <a:off x="6634163" y="2081212"/>
            <a:ext cx="43434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F58220"/>
                </a:solidFill>
              </a:rPr>
              <a:t>Relicensing Post-VT</a:t>
            </a:r>
            <a:endParaRPr lang="en-US" sz="1500" dirty="0"/>
          </a:p>
        </p:txBody>
      </p:sp>
      <p:sp>
        <p:nvSpPr>
          <p:cNvPr id="34" name="Text 10"/>
          <p:cNvSpPr/>
          <p:nvPr/>
        </p:nvSpPr>
        <p:spPr>
          <a:xfrm>
            <a:off x="6443663" y="2509838"/>
            <a:ext cx="5748338"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666666"/>
                </a:solidFill>
              </a:rPr>
              <a:t>Requirements for relicensing following Ventricular Tachycardia treatment:</a:t>
            </a:r>
            <a:endParaRPr lang="en-US" sz="1125" dirty="0"/>
          </a:p>
        </p:txBody>
      </p:sp>
      <p:sp>
        <p:nvSpPr>
          <p:cNvPr id="35" name="Text 11"/>
          <p:cNvSpPr/>
          <p:nvPr/>
        </p:nvSpPr>
        <p:spPr>
          <a:xfrm>
            <a:off x="6557963" y="2962275"/>
            <a:ext cx="1371005" cy="442913"/>
          </a:xfrm>
          <a:prstGeom prst="rect">
            <a:avLst/>
          </a:prstGeom>
          <a:noFill/>
          <a:ln/>
        </p:spPr>
        <p:txBody>
          <a:bodyPr vert="horz" wrap="square" lIns="0" tIns="0" rIns="0" bIns="0" rtlCol="0" anchor="ctr"/>
          <a:lstStyle/>
          <a:p>
            <a:pPr marL="0" indent="0" algn="l">
              <a:lnSpc>
                <a:spcPts val="1688"/>
              </a:lnSpc>
              <a:buNone/>
            </a:pPr>
            <a:r>
              <a:rPr lang="en-US" sz="1125" b="1" dirty="0">
                <a:solidFill>
                  <a:srgbClr val="2D2D2D"/>
                </a:solidFill>
              </a:rPr>
              <a:t>Criteria</a:t>
            </a:r>
            <a:endParaRPr lang="en-US" sz="1125" dirty="0"/>
          </a:p>
        </p:txBody>
      </p:sp>
      <p:sp>
        <p:nvSpPr>
          <p:cNvPr id="36" name="Text 12"/>
          <p:cNvSpPr/>
          <p:nvPr/>
        </p:nvSpPr>
        <p:spPr>
          <a:xfrm>
            <a:off x="8157567" y="2962275"/>
            <a:ext cx="3477992" cy="442913"/>
          </a:xfrm>
          <a:prstGeom prst="rect">
            <a:avLst/>
          </a:prstGeom>
          <a:noFill/>
          <a:ln/>
        </p:spPr>
        <p:txBody>
          <a:bodyPr vert="horz" wrap="square" lIns="0" tIns="0" rIns="0" bIns="0" rtlCol="0" anchor="ctr"/>
          <a:lstStyle/>
          <a:p>
            <a:pPr marL="0" indent="0" algn="l">
              <a:lnSpc>
                <a:spcPts val="1688"/>
              </a:lnSpc>
              <a:buNone/>
            </a:pPr>
            <a:r>
              <a:rPr lang="en-US" sz="1125" b="1" dirty="0">
                <a:solidFill>
                  <a:srgbClr val="2D2D2D"/>
                </a:solidFill>
              </a:rPr>
              <a:t>Requirement (Group 2)</a:t>
            </a:r>
            <a:endParaRPr lang="en-US" sz="1125" dirty="0"/>
          </a:p>
        </p:txBody>
      </p:sp>
      <p:sp>
        <p:nvSpPr>
          <p:cNvPr id="37" name="Text 13"/>
          <p:cNvSpPr/>
          <p:nvPr/>
        </p:nvSpPr>
        <p:spPr>
          <a:xfrm>
            <a:off x="6557963" y="3405188"/>
            <a:ext cx="1763376" cy="442913"/>
          </a:xfrm>
          <a:prstGeom prst="rect">
            <a:avLst/>
          </a:prstGeom>
          <a:noFill/>
          <a:ln/>
        </p:spPr>
        <p:txBody>
          <a:bodyPr vert="horz" wrap="square" lIns="0" tIns="0" rIns="0" bIns="0" rtlCol="0" anchor="ctr"/>
          <a:lstStyle/>
          <a:p>
            <a:pPr marL="0" indent="0" algn="l">
              <a:lnSpc>
                <a:spcPts val="1688"/>
              </a:lnSpc>
              <a:buNone/>
            </a:pPr>
            <a:r>
              <a:rPr lang="en-US" sz="1125" dirty="0">
                <a:solidFill>
                  <a:srgbClr val="2D2D2D"/>
                </a:solidFill>
              </a:rPr>
              <a:t>Symptom-Free</a:t>
            </a:r>
            <a:endParaRPr lang="en-US" sz="1125" dirty="0"/>
          </a:p>
        </p:txBody>
      </p:sp>
      <p:sp>
        <p:nvSpPr>
          <p:cNvPr id="38" name="Text 14"/>
          <p:cNvSpPr/>
          <p:nvPr/>
        </p:nvSpPr>
        <p:spPr>
          <a:xfrm>
            <a:off x="8157567" y="3405188"/>
            <a:ext cx="4034433" cy="442913"/>
          </a:xfrm>
          <a:prstGeom prst="rect">
            <a:avLst/>
          </a:prstGeom>
          <a:noFill/>
          <a:ln/>
        </p:spPr>
        <p:txBody>
          <a:bodyPr vert="horz" wrap="square" lIns="0" tIns="0" rIns="0" bIns="0" rtlCol="0" anchor="ctr"/>
          <a:lstStyle/>
          <a:p>
            <a:pPr marL="0" indent="0" algn="l">
              <a:lnSpc>
                <a:spcPts val="1688"/>
              </a:lnSpc>
              <a:buNone/>
            </a:pPr>
            <a:r>
              <a:rPr lang="en-US" sz="1125" dirty="0">
                <a:solidFill>
                  <a:srgbClr val="2D2D2D"/>
                </a:solidFill>
              </a:rPr>
              <a:t>Minimum 3 months since last episode</a:t>
            </a:r>
            <a:endParaRPr lang="en-US" sz="1125" dirty="0"/>
          </a:p>
        </p:txBody>
      </p:sp>
      <p:sp>
        <p:nvSpPr>
          <p:cNvPr id="39" name="Text 15"/>
          <p:cNvSpPr/>
          <p:nvPr/>
        </p:nvSpPr>
        <p:spPr>
          <a:xfrm>
            <a:off x="6557963" y="3848100"/>
            <a:ext cx="2351168" cy="442913"/>
          </a:xfrm>
          <a:prstGeom prst="rect">
            <a:avLst/>
          </a:prstGeom>
          <a:noFill/>
          <a:ln/>
        </p:spPr>
        <p:txBody>
          <a:bodyPr vert="horz" wrap="square" lIns="0" tIns="0" rIns="0" bIns="0" rtlCol="0" anchor="ctr"/>
          <a:lstStyle/>
          <a:p>
            <a:pPr marL="0" indent="0" algn="l">
              <a:lnSpc>
                <a:spcPts val="1688"/>
              </a:lnSpc>
              <a:buNone/>
            </a:pPr>
            <a:r>
              <a:rPr lang="en-US" sz="1125" dirty="0">
                <a:solidFill>
                  <a:srgbClr val="2D2D2D"/>
                </a:solidFill>
              </a:rPr>
              <a:t>Cardiac Function</a:t>
            </a:r>
            <a:endParaRPr lang="en-US" sz="1125" dirty="0"/>
          </a:p>
        </p:txBody>
      </p:sp>
      <p:sp>
        <p:nvSpPr>
          <p:cNvPr id="40" name="Text 16"/>
          <p:cNvSpPr/>
          <p:nvPr/>
        </p:nvSpPr>
        <p:spPr>
          <a:xfrm>
            <a:off x="8157567" y="3848100"/>
            <a:ext cx="3358158" cy="442913"/>
          </a:xfrm>
          <a:prstGeom prst="rect">
            <a:avLst/>
          </a:prstGeom>
          <a:noFill/>
          <a:ln/>
        </p:spPr>
        <p:txBody>
          <a:bodyPr vert="horz" wrap="square" lIns="0" tIns="0" rIns="0" bIns="0" rtlCol="0" anchor="ctr"/>
          <a:lstStyle/>
          <a:p>
            <a:pPr marL="0" indent="0" algn="l">
              <a:lnSpc>
                <a:spcPts val="1688"/>
              </a:lnSpc>
              <a:buNone/>
            </a:pPr>
            <a:r>
              <a:rPr lang="en-US" sz="1125" dirty="0">
                <a:solidFill>
                  <a:srgbClr val="2D2D2D"/>
                </a:solidFill>
              </a:rPr>
              <a:t>LVEF must be ≥ 40%</a:t>
            </a:r>
            <a:endParaRPr lang="en-US" sz="1125" dirty="0"/>
          </a:p>
        </p:txBody>
      </p:sp>
      <p:sp>
        <p:nvSpPr>
          <p:cNvPr id="41" name="Text 17"/>
          <p:cNvSpPr/>
          <p:nvPr/>
        </p:nvSpPr>
        <p:spPr>
          <a:xfrm>
            <a:off x="6557963" y="4291013"/>
            <a:ext cx="1371005" cy="442913"/>
          </a:xfrm>
          <a:prstGeom prst="rect">
            <a:avLst/>
          </a:prstGeom>
          <a:noFill/>
          <a:ln/>
        </p:spPr>
        <p:txBody>
          <a:bodyPr vert="horz" wrap="square" lIns="0" tIns="0" rIns="0" bIns="0" rtlCol="0" anchor="ctr"/>
          <a:lstStyle/>
          <a:p>
            <a:pPr marL="0" indent="0" algn="l">
              <a:lnSpc>
                <a:spcPts val="1688"/>
              </a:lnSpc>
              <a:buNone/>
            </a:pPr>
            <a:r>
              <a:rPr lang="en-US" sz="1125" dirty="0">
                <a:solidFill>
                  <a:srgbClr val="2D2D2D"/>
                </a:solidFill>
              </a:rPr>
              <a:t>EP Study</a:t>
            </a:r>
            <a:endParaRPr lang="en-US" sz="1125" dirty="0"/>
          </a:p>
        </p:txBody>
      </p:sp>
      <p:sp>
        <p:nvSpPr>
          <p:cNvPr id="42" name="Text 18"/>
          <p:cNvSpPr/>
          <p:nvPr/>
        </p:nvSpPr>
        <p:spPr>
          <a:xfrm>
            <a:off x="8157567" y="4291013"/>
            <a:ext cx="4034433" cy="442913"/>
          </a:xfrm>
          <a:prstGeom prst="rect">
            <a:avLst/>
          </a:prstGeom>
          <a:noFill/>
          <a:ln/>
        </p:spPr>
        <p:txBody>
          <a:bodyPr vert="horz" wrap="square" lIns="0" tIns="0" rIns="0" bIns="0" rtlCol="0" anchor="ctr"/>
          <a:lstStyle/>
          <a:p>
            <a:pPr marL="0" indent="0" algn="l">
              <a:lnSpc>
                <a:spcPts val="1688"/>
              </a:lnSpc>
              <a:buNone/>
            </a:pPr>
            <a:r>
              <a:rPr lang="en-US" sz="1125" dirty="0">
                <a:solidFill>
                  <a:srgbClr val="2D2D2D"/>
                </a:solidFill>
              </a:rPr>
              <a:t>No inducible VT at Electrophysiology study</a:t>
            </a:r>
            <a:endParaRPr lang="en-US" sz="1125" dirty="0"/>
          </a:p>
        </p:txBody>
      </p:sp>
      <p:sp>
        <p:nvSpPr>
          <p:cNvPr id="43" name="Text 19"/>
          <p:cNvSpPr/>
          <p:nvPr/>
        </p:nvSpPr>
        <p:spPr>
          <a:xfrm>
            <a:off x="6557963" y="4733925"/>
            <a:ext cx="1469480" cy="442913"/>
          </a:xfrm>
          <a:prstGeom prst="rect">
            <a:avLst/>
          </a:prstGeom>
          <a:noFill/>
          <a:ln/>
        </p:spPr>
        <p:txBody>
          <a:bodyPr vert="horz" wrap="square" lIns="0" tIns="0" rIns="0" bIns="0" rtlCol="0" anchor="ctr"/>
          <a:lstStyle/>
          <a:p>
            <a:pPr marL="0" indent="0" algn="l">
              <a:lnSpc>
                <a:spcPts val="1688"/>
              </a:lnSpc>
              <a:buNone/>
            </a:pPr>
            <a:r>
              <a:rPr lang="en-US" sz="1125" dirty="0">
                <a:solidFill>
                  <a:srgbClr val="2D2D2D"/>
                </a:solidFill>
              </a:rPr>
              <a:t>Medication</a:t>
            </a:r>
            <a:endParaRPr lang="en-US" sz="1125" dirty="0"/>
          </a:p>
        </p:txBody>
      </p:sp>
      <p:sp>
        <p:nvSpPr>
          <p:cNvPr id="44" name="Text 20"/>
          <p:cNvSpPr/>
          <p:nvPr/>
        </p:nvSpPr>
        <p:spPr>
          <a:xfrm>
            <a:off x="8157567" y="4733925"/>
            <a:ext cx="4034433" cy="442913"/>
          </a:xfrm>
          <a:prstGeom prst="rect">
            <a:avLst/>
          </a:prstGeom>
          <a:noFill/>
          <a:ln/>
        </p:spPr>
        <p:txBody>
          <a:bodyPr vert="horz" wrap="square" lIns="0" tIns="0" rIns="0" bIns="0" rtlCol="0" anchor="ctr"/>
          <a:lstStyle/>
          <a:p>
            <a:pPr marL="0" indent="0" algn="l">
              <a:lnSpc>
                <a:spcPts val="1688"/>
              </a:lnSpc>
              <a:buNone/>
            </a:pPr>
            <a:r>
              <a:rPr lang="en-US" sz="1125" dirty="0">
                <a:solidFill>
                  <a:srgbClr val="2D2D2D"/>
                </a:solidFill>
              </a:rPr>
              <a:t>Stability on treatment for 3 months</a:t>
            </a:r>
            <a:endParaRPr lang="en-US" sz="1125" dirty="0"/>
          </a:p>
        </p:txBody>
      </p:sp>
      <p:sp>
        <p:nvSpPr>
          <p:cNvPr id="45" name="Text 21"/>
          <p:cNvSpPr/>
          <p:nvPr/>
        </p:nvSpPr>
        <p:spPr>
          <a:xfrm>
            <a:off x="10389096" y="6562725"/>
            <a:ext cx="1802904"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F58220"/>
                </a:solidFill>
              </a:rPr>
              <a:t>www.bradfordvts.co.uk</a:t>
            </a:r>
            <a:endParaRPr lang="en-US" sz="105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333375" y="142875"/>
            <a:ext cx="2368600" cy="247650"/>
          </a:xfrm>
          <a:prstGeom prst="rect">
            <a:avLst/>
          </a:prstGeom>
        </p:spPr>
      </p:pic>
      <p:pic>
        <p:nvPicPr>
          <p:cNvPr id="4" name="Image 2" descr="preencoded.png"/>
          <p:cNvPicPr>
            <a:picLocks noChangeAspect="1"/>
          </p:cNvPicPr>
          <p:nvPr/>
        </p:nvPicPr>
        <p:blipFill>
          <a:blip r:embed="rId5"/>
          <a:stretch>
            <a:fillRect/>
          </a:stretch>
        </p:blipFill>
        <p:spPr>
          <a:xfrm>
            <a:off x="333375" y="447675"/>
            <a:ext cx="11525250" cy="342900"/>
          </a:xfrm>
          <a:prstGeom prst="rect">
            <a:avLst/>
          </a:prstGeom>
        </p:spPr>
      </p:pic>
      <p:pic>
        <p:nvPicPr>
          <p:cNvPr id="5" name="Image 3" descr="preencoded.png"/>
          <p:cNvPicPr>
            <a:picLocks noChangeAspect="1"/>
          </p:cNvPicPr>
          <p:nvPr/>
        </p:nvPicPr>
        <p:blipFill>
          <a:blip r:embed="rId6"/>
          <a:stretch>
            <a:fillRect/>
          </a:stretch>
        </p:blipFill>
        <p:spPr>
          <a:xfrm>
            <a:off x="333375" y="1076325"/>
            <a:ext cx="3683050" cy="5010150"/>
          </a:xfrm>
          <a:prstGeom prst="rect">
            <a:avLst/>
          </a:prstGeom>
        </p:spPr>
      </p:pic>
      <p:pic>
        <p:nvPicPr>
          <p:cNvPr id="6" name="Image 4" descr="preencoded.png"/>
          <p:cNvPicPr>
            <a:picLocks noChangeAspect="1"/>
          </p:cNvPicPr>
          <p:nvPr/>
        </p:nvPicPr>
        <p:blipFill>
          <a:blip r:embed="rId7"/>
          <a:stretch>
            <a:fillRect/>
          </a:stretch>
        </p:blipFill>
        <p:spPr>
          <a:xfrm>
            <a:off x="571500" y="1314450"/>
            <a:ext cx="3206800" cy="214313"/>
          </a:xfrm>
          <a:prstGeom prst="rect">
            <a:avLst/>
          </a:prstGeom>
        </p:spPr>
      </p:pic>
      <p:pic>
        <p:nvPicPr>
          <p:cNvPr id="7" name="Image 5" descr="preencoded.png"/>
          <p:cNvPicPr>
            <a:picLocks noChangeAspect="1"/>
          </p:cNvPicPr>
          <p:nvPr/>
        </p:nvPicPr>
        <p:blipFill>
          <a:blip r:embed="rId8"/>
          <a:stretch>
            <a:fillRect/>
          </a:stretch>
        </p:blipFill>
        <p:spPr>
          <a:xfrm>
            <a:off x="571500" y="1604963"/>
            <a:ext cx="381000" cy="304800"/>
          </a:xfrm>
          <a:prstGeom prst="rect">
            <a:avLst/>
          </a:prstGeom>
        </p:spPr>
      </p:pic>
      <p:pic>
        <p:nvPicPr>
          <p:cNvPr id="8" name="Image 6" descr="preencoded.png"/>
          <p:cNvPicPr>
            <a:picLocks noChangeAspect="1"/>
          </p:cNvPicPr>
          <p:nvPr/>
        </p:nvPicPr>
        <p:blipFill>
          <a:blip r:embed="rId9"/>
          <a:stretch>
            <a:fillRect/>
          </a:stretch>
        </p:blipFill>
        <p:spPr>
          <a:xfrm>
            <a:off x="4254550" y="1076325"/>
            <a:ext cx="3683050" cy="5010150"/>
          </a:xfrm>
          <a:prstGeom prst="rect">
            <a:avLst/>
          </a:prstGeom>
        </p:spPr>
      </p:pic>
      <p:pic>
        <p:nvPicPr>
          <p:cNvPr id="9" name="Image 7" descr="preencoded.png"/>
          <p:cNvPicPr>
            <a:picLocks noChangeAspect="1"/>
          </p:cNvPicPr>
          <p:nvPr/>
        </p:nvPicPr>
        <p:blipFill>
          <a:blip r:embed="rId10"/>
          <a:stretch>
            <a:fillRect/>
          </a:stretch>
        </p:blipFill>
        <p:spPr>
          <a:xfrm>
            <a:off x="4492675" y="1314450"/>
            <a:ext cx="3206800" cy="214313"/>
          </a:xfrm>
          <a:prstGeom prst="rect">
            <a:avLst/>
          </a:prstGeom>
        </p:spPr>
      </p:pic>
      <p:pic>
        <p:nvPicPr>
          <p:cNvPr id="10" name="Image 8" descr="preencoded.png"/>
          <p:cNvPicPr>
            <a:picLocks noChangeAspect="1"/>
          </p:cNvPicPr>
          <p:nvPr/>
        </p:nvPicPr>
        <p:blipFill>
          <a:blip r:embed="rId11"/>
          <a:stretch>
            <a:fillRect/>
          </a:stretch>
        </p:blipFill>
        <p:spPr>
          <a:xfrm>
            <a:off x="4492675" y="1604963"/>
            <a:ext cx="381000" cy="304800"/>
          </a:xfrm>
          <a:prstGeom prst="rect">
            <a:avLst/>
          </a:prstGeom>
        </p:spPr>
      </p:pic>
      <p:pic>
        <p:nvPicPr>
          <p:cNvPr id="11" name="Image 9" descr="preencoded.png"/>
          <p:cNvPicPr>
            <a:picLocks noChangeAspect="1"/>
          </p:cNvPicPr>
          <p:nvPr/>
        </p:nvPicPr>
        <p:blipFill>
          <a:blip r:embed="rId12"/>
          <a:stretch>
            <a:fillRect/>
          </a:stretch>
        </p:blipFill>
        <p:spPr>
          <a:xfrm>
            <a:off x="8175724" y="1076325"/>
            <a:ext cx="3683050" cy="5010150"/>
          </a:xfrm>
          <a:prstGeom prst="rect">
            <a:avLst/>
          </a:prstGeom>
        </p:spPr>
      </p:pic>
      <p:pic>
        <p:nvPicPr>
          <p:cNvPr id="12" name="Image 10" descr="preencoded.png"/>
          <p:cNvPicPr>
            <a:picLocks noChangeAspect="1"/>
          </p:cNvPicPr>
          <p:nvPr/>
        </p:nvPicPr>
        <p:blipFill>
          <a:blip r:embed="rId13"/>
          <a:stretch>
            <a:fillRect/>
          </a:stretch>
        </p:blipFill>
        <p:spPr>
          <a:xfrm>
            <a:off x="8413849" y="1314450"/>
            <a:ext cx="3206800" cy="214313"/>
          </a:xfrm>
          <a:prstGeom prst="rect">
            <a:avLst/>
          </a:prstGeom>
        </p:spPr>
      </p:pic>
      <p:pic>
        <p:nvPicPr>
          <p:cNvPr id="13" name="Image 11" descr="preencoded.png"/>
          <p:cNvPicPr>
            <a:picLocks noChangeAspect="1"/>
          </p:cNvPicPr>
          <p:nvPr/>
        </p:nvPicPr>
        <p:blipFill>
          <a:blip r:embed="rId14"/>
          <a:stretch>
            <a:fillRect/>
          </a:stretch>
        </p:blipFill>
        <p:spPr>
          <a:xfrm>
            <a:off x="8413849" y="1604963"/>
            <a:ext cx="381000" cy="304800"/>
          </a:xfrm>
          <a:prstGeom prst="rect">
            <a:avLst/>
          </a:prstGeom>
        </p:spPr>
      </p:pic>
      <p:pic>
        <p:nvPicPr>
          <p:cNvPr id="14" name="Image 12" descr="preencoded.png"/>
          <p:cNvPicPr>
            <a:picLocks noChangeAspect="1"/>
          </p:cNvPicPr>
          <p:nvPr/>
        </p:nvPicPr>
        <p:blipFill>
          <a:blip r:embed="rId15"/>
          <a:stretch>
            <a:fillRect/>
          </a:stretch>
        </p:blipFill>
        <p:spPr>
          <a:xfrm>
            <a:off x="0" y="6467475"/>
            <a:ext cx="12192000" cy="390525"/>
          </a:xfrm>
          <a:prstGeom prst="rect">
            <a:avLst/>
          </a:prstGeom>
        </p:spPr>
      </p:pic>
      <p:sp>
        <p:nvSpPr>
          <p:cNvPr id="15" name="Text 0"/>
          <p:cNvSpPr/>
          <p:nvPr/>
        </p:nvSpPr>
        <p:spPr>
          <a:xfrm>
            <a:off x="447675" y="142875"/>
            <a:ext cx="3221980" cy="2476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FFFFFF"/>
                </a:solidFill>
              </a:rPr>
              <a:t>BRADFORD VTS TEACHING DECK</a:t>
            </a:r>
            <a:endParaRPr lang="en-US" sz="900" dirty="0"/>
          </a:p>
        </p:txBody>
      </p:sp>
      <p:sp>
        <p:nvSpPr>
          <p:cNvPr id="16" name="Text 1"/>
          <p:cNvSpPr/>
          <p:nvPr/>
        </p:nvSpPr>
        <p:spPr>
          <a:xfrm>
            <a:off x="333375" y="447675"/>
            <a:ext cx="10302240" cy="297061"/>
          </a:xfrm>
          <a:prstGeom prst="rect">
            <a:avLst/>
          </a:prstGeom>
          <a:noFill/>
          <a:ln/>
        </p:spPr>
        <p:txBody>
          <a:bodyPr vert="horz" wrap="square" lIns="0" tIns="0" rIns="0" bIns="0" rtlCol="0" anchor="ctr"/>
          <a:lstStyle/>
          <a:p>
            <a:pPr marL="0" indent="0">
              <a:lnSpc>
                <a:spcPts val="2340"/>
              </a:lnSpc>
              <a:buNone/>
            </a:pPr>
            <a:r>
              <a:rPr lang="en-US" sz="1950" b="1" dirty="0">
                <a:solidFill>
                  <a:srgbClr val="2D2D2D"/>
                </a:solidFill>
              </a:rPr>
              <a:t>Top Tips for Primary Care (Part 1)</a:t>
            </a:r>
            <a:endParaRPr lang="en-US" sz="1950" dirty="0"/>
          </a:p>
        </p:txBody>
      </p:sp>
      <p:sp>
        <p:nvSpPr>
          <p:cNvPr id="17" name="Text 2"/>
          <p:cNvSpPr/>
          <p:nvPr/>
        </p:nvSpPr>
        <p:spPr>
          <a:xfrm>
            <a:off x="4388197" y="523875"/>
            <a:ext cx="4389120" cy="228600"/>
          </a:xfrm>
          <a:prstGeom prst="rect">
            <a:avLst/>
          </a:prstGeom>
          <a:noFill/>
          <a:ln/>
        </p:spPr>
        <p:txBody>
          <a:bodyPr vert="horz" wrap="square" lIns="0" tIns="0" rIns="0" bIns="0" rtlCol="0" anchor="ctr"/>
          <a:lstStyle/>
          <a:p>
            <a:pPr marL="0" indent="0">
              <a:lnSpc>
                <a:spcPts val="1800"/>
              </a:lnSpc>
              <a:buNone/>
            </a:pPr>
            <a:r>
              <a:rPr lang="en-US" sz="1200" i="1" dirty="0">
                <a:solidFill>
                  <a:srgbClr val="F58220"/>
                </a:solidFill>
              </a:rPr>
              <a:t>Clinical Practice Pearls</a:t>
            </a:r>
            <a:endParaRPr lang="en-US" sz="1200" dirty="0"/>
          </a:p>
        </p:txBody>
      </p:sp>
      <p:sp>
        <p:nvSpPr>
          <p:cNvPr id="18" name="Text 3"/>
          <p:cNvSpPr/>
          <p:nvPr/>
        </p:nvSpPr>
        <p:spPr>
          <a:xfrm>
            <a:off x="666750" y="1314450"/>
            <a:ext cx="3016300" cy="214313"/>
          </a:xfrm>
          <a:prstGeom prst="rect">
            <a:avLst/>
          </a:prstGeom>
          <a:noFill/>
          <a:ln/>
        </p:spPr>
        <p:txBody>
          <a:bodyPr vert="horz" wrap="square" lIns="0" tIns="0" rIns="0" bIns="0" rtlCol="0" anchor="ctr"/>
          <a:lstStyle/>
          <a:p>
            <a:pPr marL="0" indent="0">
              <a:lnSpc>
                <a:spcPts val="1238"/>
              </a:lnSpc>
              <a:buNone/>
            </a:pPr>
            <a:r>
              <a:rPr lang="en-US" sz="825" b="1" dirty="0">
                <a:solidFill>
                  <a:srgbClr val="FFFFFF"/>
                </a:solidFill>
              </a:rPr>
              <a:t>SCA PEARL</a:t>
            </a:r>
            <a:endParaRPr lang="en-US" sz="825" dirty="0"/>
          </a:p>
        </p:txBody>
      </p:sp>
      <p:sp>
        <p:nvSpPr>
          <p:cNvPr id="19" name="Text 4"/>
          <p:cNvSpPr/>
          <p:nvPr/>
        </p:nvSpPr>
        <p:spPr>
          <a:xfrm>
            <a:off x="1095375" y="1614488"/>
            <a:ext cx="3200400" cy="285750"/>
          </a:xfrm>
          <a:prstGeom prst="rect">
            <a:avLst/>
          </a:prstGeom>
          <a:noFill/>
          <a:ln/>
        </p:spPr>
        <p:txBody>
          <a:bodyPr vert="horz" wrap="square" lIns="0" tIns="0" rIns="0" bIns="0" rtlCol="0" anchor="ctr"/>
          <a:lstStyle/>
          <a:p>
            <a:pPr marL="0" indent="0">
              <a:lnSpc>
                <a:spcPts val="2250"/>
              </a:lnSpc>
              <a:buNone/>
            </a:pPr>
            <a:r>
              <a:rPr lang="en-US" sz="1500" b="1" kern="0" spc="30" dirty="0">
                <a:solidFill>
                  <a:srgbClr val="008080"/>
                </a:solidFill>
              </a:rPr>
              <a:t>TAP THE RHYTHM</a:t>
            </a:r>
            <a:endParaRPr lang="en-US" sz="1500" dirty="0"/>
          </a:p>
        </p:txBody>
      </p:sp>
      <p:sp>
        <p:nvSpPr>
          <p:cNvPr id="20" name="Text 5"/>
          <p:cNvSpPr/>
          <p:nvPr/>
        </p:nvSpPr>
        <p:spPr>
          <a:xfrm>
            <a:off x="571500" y="2100263"/>
            <a:ext cx="3206800" cy="548580"/>
          </a:xfrm>
          <a:prstGeom prst="rect">
            <a:avLst/>
          </a:prstGeom>
          <a:noFill/>
          <a:ln/>
        </p:spPr>
        <p:txBody>
          <a:bodyPr vert="horz" wrap="square" lIns="0" tIns="0" rIns="0" bIns="0" rtlCol="0" anchor="ctr"/>
          <a:lstStyle/>
          <a:p>
            <a:pPr marL="0" indent="0">
              <a:lnSpc>
                <a:spcPts val="2160"/>
              </a:lnSpc>
              <a:buNone/>
            </a:pPr>
            <a:r>
              <a:rPr lang="en-US" sz="1350" dirty="0">
                <a:solidFill>
                  <a:srgbClr val="444444"/>
                </a:solidFill>
              </a:rPr>
              <a:t>The most effective bedside diagnostic tool in a primary care consultation.</a:t>
            </a:r>
            <a:endParaRPr lang="en-US" sz="1350" dirty="0"/>
          </a:p>
        </p:txBody>
      </p:sp>
      <p:sp>
        <p:nvSpPr>
          <p:cNvPr id="21" name="Text 6"/>
          <p:cNvSpPr/>
          <p:nvPr/>
        </p:nvSpPr>
        <p:spPr>
          <a:xfrm>
            <a:off x="809625" y="2791718"/>
            <a:ext cx="2968675" cy="548580"/>
          </a:xfrm>
          <a:prstGeom prst="rect">
            <a:avLst/>
          </a:prstGeom>
          <a:noFill/>
          <a:ln/>
        </p:spPr>
        <p:txBody>
          <a:bodyPr vert="horz" wrap="square" lIns="0" tIns="0" rIns="0" bIns="0" rtlCol="0" anchor="ctr"/>
          <a:lstStyle/>
          <a:p>
            <a:pPr marL="0" indent="0" algn="l">
              <a:lnSpc>
                <a:spcPts val="2160"/>
              </a:lnSpc>
              <a:buNone/>
            </a:pPr>
            <a:r>
              <a:rPr lang="en-US" sz="1350" dirty="0">
                <a:solidFill>
                  <a:srgbClr val="444444"/>
                </a:solidFill>
              </a:rPr>
              <a:t>Ask patients to </a:t>
            </a:r>
            <a:r>
              <a:rPr lang="en-US" sz="1350" b="1" dirty="0">
                <a:solidFill>
                  <a:srgbClr val="2D2D2D"/>
                </a:solidFill>
              </a:rPr>
              <a:t>tap the rhythm</a:t>
            </a:r>
            <a:r>
              <a:rPr lang="en-US" sz="1350" dirty="0">
                <a:solidFill>
                  <a:srgbClr val="444444"/>
                </a:solidFill>
              </a:rPr>
              <a:t> with their finger on the desk.</a:t>
            </a:r>
            <a:endParaRPr lang="en-US" sz="1350" dirty="0"/>
          </a:p>
        </p:txBody>
      </p:sp>
      <p:sp>
        <p:nvSpPr>
          <p:cNvPr id="22" name="Text 7"/>
          <p:cNvSpPr/>
          <p:nvPr/>
        </p:nvSpPr>
        <p:spPr>
          <a:xfrm>
            <a:off x="809625" y="3454598"/>
            <a:ext cx="2968675" cy="822871"/>
          </a:xfrm>
          <a:prstGeom prst="rect">
            <a:avLst/>
          </a:prstGeom>
          <a:noFill/>
          <a:ln/>
        </p:spPr>
        <p:txBody>
          <a:bodyPr vert="horz" wrap="square" lIns="0" tIns="0" rIns="0" bIns="0" rtlCol="0" anchor="ctr"/>
          <a:lstStyle/>
          <a:p>
            <a:pPr marL="0" indent="0" algn="l">
              <a:lnSpc>
                <a:spcPts val="2160"/>
              </a:lnSpc>
              <a:buNone/>
            </a:pPr>
            <a:r>
              <a:rPr lang="en-US" sz="1350" dirty="0">
                <a:solidFill>
                  <a:srgbClr val="444444"/>
                </a:solidFill>
              </a:rPr>
              <a:t>This is the most useful way to distinguish </a:t>
            </a:r>
            <a:r>
              <a:rPr lang="en-US" sz="1350" b="1" dirty="0">
                <a:solidFill>
                  <a:srgbClr val="2D2D2D"/>
                </a:solidFill>
              </a:rPr>
              <a:t>regular</a:t>
            </a:r>
            <a:r>
              <a:rPr lang="en-US" sz="1350" dirty="0">
                <a:solidFill>
                  <a:srgbClr val="444444"/>
                </a:solidFill>
              </a:rPr>
              <a:t> from </a:t>
            </a:r>
            <a:r>
              <a:rPr lang="en-US" sz="1350" b="1" dirty="0">
                <a:solidFill>
                  <a:srgbClr val="2D2D2D"/>
                </a:solidFill>
              </a:rPr>
              <a:t>irregular</a:t>
            </a:r>
            <a:r>
              <a:rPr lang="en-US" sz="1350" dirty="0">
                <a:solidFill>
                  <a:srgbClr val="444444"/>
                </a:solidFill>
              </a:rPr>
              <a:t> rhythms.</a:t>
            </a:r>
            <a:endParaRPr lang="en-US" sz="1350" dirty="0"/>
          </a:p>
        </p:txBody>
      </p:sp>
      <p:sp>
        <p:nvSpPr>
          <p:cNvPr id="23" name="Text 8"/>
          <p:cNvSpPr/>
          <p:nvPr/>
        </p:nvSpPr>
        <p:spPr>
          <a:xfrm>
            <a:off x="809625" y="4391769"/>
            <a:ext cx="2968675" cy="548580"/>
          </a:xfrm>
          <a:prstGeom prst="rect">
            <a:avLst/>
          </a:prstGeom>
          <a:noFill/>
          <a:ln/>
        </p:spPr>
        <p:txBody>
          <a:bodyPr vert="horz" wrap="square" lIns="0" tIns="0" rIns="0" bIns="0" rtlCol="0" anchor="ctr"/>
          <a:lstStyle/>
          <a:p>
            <a:pPr marL="0" indent="0" algn="l">
              <a:lnSpc>
                <a:spcPts val="2160"/>
              </a:lnSpc>
              <a:buNone/>
            </a:pPr>
            <a:r>
              <a:rPr lang="en-US" sz="1350" dirty="0">
                <a:solidFill>
                  <a:srgbClr val="444444"/>
                </a:solidFill>
              </a:rPr>
              <a:t>Helps differentiate between simple ectopics and Atrial Fibrillation.</a:t>
            </a:r>
            <a:endParaRPr lang="en-US" sz="1350" dirty="0"/>
          </a:p>
        </p:txBody>
      </p:sp>
      <p:sp>
        <p:nvSpPr>
          <p:cNvPr id="24" name="Text 9"/>
          <p:cNvSpPr/>
          <p:nvPr/>
        </p:nvSpPr>
        <p:spPr>
          <a:xfrm>
            <a:off x="4587925" y="1314450"/>
            <a:ext cx="3016300" cy="214313"/>
          </a:xfrm>
          <a:prstGeom prst="rect">
            <a:avLst/>
          </a:prstGeom>
          <a:noFill/>
          <a:ln/>
        </p:spPr>
        <p:txBody>
          <a:bodyPr vert="horz" wrap="square" lIns="0" tIns="0" rIns="0" bIns="0" rtlCol="0" anchor="ctr"/>
          <a:lstStyle/>
          <a:p>
            <a:pPr marL="0" indent="0">
              <a:lnSpc>
                <a:spcPts val="1238"/>
              </a:lnSpc>
              <a:buNone/>
            </a:pPr>
            <a:r>
              <a:rPr lang="en-US" sz="825" b="1" dirty="0">
                <a:solidFill>
                  <a:srgbClr val="FFFFFF"/>
                </a:solidFill>
              </a:rPr>
              <a:t>RED FLAG</a:t>
            </a:r>
            <a:endParaRPr lang="en-US" sz="825" dirty="0"/>
          </a:p>
        </p:txBody>
      </p:sp>
      <p:sp>
        <p:nvSpPr>
          <p:cNvPr id="25" name="Text 10"/>
          <p:cNvSpPr/>
          <p:nvPr/>
        </p:nvSpPr>
        <p:spPr>
          <a:xfrm>
            <a:off x="5016550" y="1614488"/>
            <a:ext cx="2971800" cy="285750"/>
          </a:xfrm>
          <a:prstGeom prst="rect">
            <a:avLst/>
          </a:prstGeom>
          <a:noFill/>
          <a:ln/>
        </p:spPr>
        <p:txBody>
          <a:bodyPr vert="horz" wrap="square" lIns="0" tIns="0" rIns="0" bIns="0" rtlCol="0" anchor="ctr"/>
          <a:lstStyle/>
          <a:p>
            <a:pPr marL="0" indent="0">
              <a:lnSpc>
                <a:spcPts val="2250"/>
              </a:lnSpc>
              <a:buNone/>
            </a:pPr>
            <a:r>
              <a:rPr lang="en-US" sz="1500" b="1" kern="0" spc="30" dirty="0">
                <a:solidFill>
                  <a:srgbClr val="D32F2F"/>
                </a:solidFill>
              </a:rPr>
              <a:t>EXERTION RISK</a:t>
            </a:r>
            <a:endParaRPr lang="en-US" sz="1500" dirty="0"/>
          </a:p>
        </p:txBody>
      </p:sp>
      <p:sp>
        <p:nvSpPr>
          <p:cNvPr id="26" name="Text 11"/>
          <p:cNvSpPr/>
          <p:nvPr/>
        </p:nvSpPr>
        <p:spPr>
          <a:xfrm>
            <a:off x="4492675" y="2100263"/>
            <a:ext cx="3206800" cy="822871"/>
          </a:xfrm>
          <a:prstGeom prst="rect">
            <a:avLst/>
          </a:prstGeom>
          <a:noFill/>
          <a:ln/>
        </p:spPr>
        <p:txBody>
          <a:bodyPr vert="horz" wrap="square" lIns="0" tIns="0" rIns="0" bIns="0" rtlCol="0" anchor="ctr"/>
          <a:lstStyle/>
          <a:p>
            <a:pPr marL="0" indent="0">
              <a:lnSpc>
                <a:spcPts val="2160"/>
              </a:lnSpc>
              <a:buNone/>
            </a:pPr>
            <a:r>
              <a:rPr lang="en-US" sz="1350" dirty="0">
                <a:solidFill>
                  <a:srgbClr val="444444"/>
                </a:solidFill>
              </a:rPr>
              <a:t>Palpitations occurring during physical activity are high-risk until proven otherwise.</a:t>
            </a:r>
            <a:endParaRPr lang="en-US" sz="1350" dirty="0"/>
          </a:p>
        </p:txBody>
      </p:sp>
      <p:sp>
        <p:nvSpPr>
          <p:cNvPr id="27" name="Text 12"/>
          <p:cNvSpPr/>
          <p:nvPr/>
        </p:nvSpPr>
        <p:spPr>
          <a:xfrm>
            <a:off x="4730800" y="3066008"/>
            <a:ext cx="6856650" cy="274290"/>
          </a:xfrm>
          <a:prstGeom prst="rect">
            <a:avLst/>
          </a:prstGeom>
          <a:noFill/>
          <a:ln/>
        </p:spPr>
        <p:txBody>
          <a:bodyPr vert="horz" wrap="square" lIns="0" tIns="0" rIns="0" bIns="0" rtlCol="0" anchor="ctr"/>
          <a:lstStyle/>
          <a:p>
            <a:pPr marL="0" indent="0" algn="l">
              <a:lnSpc>
                <a:spcPts val="2160"/>
              </a:lnSpc>
              <a:buNone/>
            </a:pPr>
            <a:r>
              <a:rPr lang="en-US" sz="1350" b="1" dirty="0">
                <a:solidFill>
                  <a:srgbClr val="2D2D2D"/>
                </a:solidFill>
              </a:rPr>
              <a:t>Exertional palpitations</a:t>
            </a:r>
            <a:r>
              <a:rPr lang="en-US" sz="1350" dirty="0">
                <a:solidFill>
                  <a:srgbClr val="444444"/>
                </a:solidFill>
              </a:rPr>
              <a:t> = High Risk.</a:t>
            </a:r>
            <a:endParaRPr lang="en-US" sz="1350" dirty="0"/>
          </a:p>
        </p:txBody>
      </p:sp>
      <p:sp>
        <p:nvSpPr>
          <p:cNvPr id="28" name="Text 13"/>
          <p:cNvSpPr/>
          <p:nvPr/>
        </p:nvSpPr>
        <p:spPr>
          <a:xfrm>
            <a:off x="4730800" y="3454598"/>
            <a:ext cx="2968675" cy="548580"/>
          </a:xfrm>
          <a:prstGeom prst="rect">
            <a:avLst/>
          </a:prstGeom>
          <a:noFill/>
          <a:ln/>
        </p:spPr>
        <p:txBody>
          <a:bodyPr vert="horz" wrap="square" lIns="0" tIns="0" rIns="0" bIns="0" rtlCol="0" anchor="ctr"/>
          <a:lstStyle/>
          <a:p>
            <a:pPr marL="0" indent="0" algn="l">
              <a:lnSpc>
                <a:spcPts val="2160"/>
              </a:lnSpc>
              <a:buNone/>
            </a:pPr>
            <a:r>
              <a:rPr lang="en-US" sz="1350" dirty="0">
                <a:solidFill>
                  <a:srgbClr val="444444"/>
                </a:solidFill>
              </a:rPr>
              <a:t>Must be referred </a:t>
            </a:r>
            <a:r>
              <a:rPr lang="en-US" sz="1350" b="1" dirty="0">
                <a:solidFill>
                  <a:srgbClr val="2D2D2D"/>
                </a:solidFill>
              </a:rPr>
              <a:t>urgently</a:t>
            </a:r>
            <a:r>
              <a:rPr lang="en-US" sz="1350" dirty="0">
                <a:solidFill>
                  <a:srgbClr val="444444"/>
                </a:solidFill>
              </a:rPr>
              <a:t> to Cardiology.</a:t>
            </a:r>
            <a:endParaRPr lang="en-US" sz="1350" dirty="0"/>
          </a:p>
        </p:txBody>
      </p:sp>
      <p:sp>
        <p:nvSpPr>
          <p:cNvPr id="29" name="Text 14"/>
          <p:cNvSpPr/>
          <p:nvPr/>
        </p:nvSpPr>
        <p:spPr>
          <a:xfrm>
            <a:off x="4730800" y="4117479"/>
            <a:ext cx="2968675" cy="822871"/>
          </a:xfrm>
          <a:prstGeom prst="rect">
            <a:avLst/>
          </a:prstGeom>
          <a:noFill/>
          <a:ln/>
        </p:spPr>
        <p:txBody>
          <a:bodyPr vert="horz" wrap="square" lIns="0" tIns="0" rIns="0" bIns="0" rtlCol="0" anchor="ctr"/>
          <a:lstStyle/>
          <a:p>
            <a:pPr marL="0" indent="0" algn="l">
              <a:lnSpc>
                <a:spcPts val="2160"/>
              </a:lnSpc>
              <a:buNone/>
            </a:pPr>
            <a:r>
              <a:rPr lang="en-US" sz="1350" dirty="0">
                <a:solidFill>
                  <a:srgbClr val="444444"/>
                </a:solidFill>
              </a:rPr>
              <a:t>Do NOT reassure based on a normal resting ECG; further testing is mandatory.</a:t>
            </a:r>
            <a:endParaRPr lang="en-US" sz="1350" dirty="0"/>
          </a:p>
        </p:txBody>
      </p:sp>
      <p:sp>
        <p:nvSpPr>
          <p:cNvPr id="30" name="Text 15"/>
          <p:cNvSpPr/>
          <p:nvPr/>
        </p:nvSpPr>
        <p:spPr>
          <a:xfrm>
            <a:off x="8509099" y="1314450"/>
            <a:ext cx="3016300" cy="214313"/>
          </a:xfrm>
          <a:prstGeom prst="rect">
            <a:avLst/>
          </a:prstGeom>
          <a:noFill/>
          <a:ln/>
        </p:spPr>
        <p:txBody>
          <a:bodyPr vert="horz" wrap="square" lIns="0" tIns="0" rIns="0" bIns="0" rtlCol="0" anchor="ctr"/>
          <a:lstStyle/>
          <a:p>
            <a:pPr marL="0" indent="0">
              <a:lnSpc>
                <a:spcPts val="1238"/>
              </a:lnSpc>
              <a:buNone/>
            </a:pPr>
            <a:r>
              <a:rPr lang="en-US" sz="825" b="1" dirty="0">
                <a:solidFill>
                  <a:srgbClr val="FFFFFF"/>
                </a:solidFill>
              </a:rPr>
              <a:t>RED FLAG</a:t>
            </a:r>
            <a:endParaRPr lang="en-US" sz="825" dirty="0"/>
          </a:p>
        </p:txBody>
      </p:sp>
      <p:sp>
        <p:nvSpPr>
          <p:cNvPr id="31" name="Text 16"/>
          <p:cNvSpPr/>
          <p:nvPr/>
        </p:nvSpPr>
        <p:spPr>
          <a:xfrm>
            <a:off x="8937724" y="1614488"/>
            <a:ext cx="2057400" cy="285750"/>
          </a:xfrm>
          <a:prstGeom prst="rect">
            <a:avLst/>
          </a:prstGeom>
          <a:noFill/>
          <a:ln/>
        </p:spPr>
        <p:txBody>
          <a:bodyPr vert="horz" wrap="square" lIns="0" tIns="0" rIns="0" bIns="0" rtlCol="0" anchor="ctr"/>
          <a:lstStyle/>
          <a:p>
            <a:pPr marL="0" indent="0">
              <a:lnSpc>
                <a:spcPts val="2250"/>
              </a:lnSpc>
              <a:buNone/>
            </a:pPr>
            <a:r>
              <a:rPr lang="en-US" sz="1500" b="1" kern="0" spc="30" dirty="0">
                <a:solidFill>
                  <a:srgbClr val="D32F2F"/>
                </a:solidFill>
              </a:rPr>
              <a:t>ASSUME VT</a:t>
            </a:r>
            <a:endParaRPr lang="en-US" sz="1500" dirty="0"/>
          </a:p>
        </p:txBody>
      </p:sp>
      <p:sp>
        <p:nvSpPr>
          <p:cNvPr id="32" name="Text 17"/>
          <p:cNvSpPr/>
          <p:nvPr/>
        </p:nvSpPr>
        <p:spPr>
          <a:xfrm>
            <a:off x="8413849" y="2100263"/>
            <a:ext cx="3206800" cy="548580"/>
          </a:xfrm>
          <a:prstGeom prst="rect">
            <a:avLst/>
          </a:prstGeom>
          <a:noFill/>
          <a:ln/>
        </p:spPr>
        <p:txBody>
          <a:bodyPr vert="horz" wrap="square" lIns="0" tIns="0" rIns="0" bIns="0" rtlCol="0" anchor="ctr"/>
          <a:lstStyle/>
          <a:p>
            <a:pPr marL="0" indent="0">
              <a:lnSpc>
                <a:spcPts val="2160"/>
              </a:lnSpc>
              <a:buNone/>
            </a:pPr>
            <a:r>
              <a:rPr lang="en-US" sz="1350" dirty="0">
                <a:solidFill>
                  <a:srgbClr val="444444"/>
                </a:solidFill>
              </a:rPr>
              <a:t>Clinical safety rule for ECG interpretation and emergency triage.</a:t>
            </a:r>
            <a:endParaRPr lang="en-US" sz="1350" dirty="0"/>
          </a:p>
        </p:txBody>
      </p:sp>
      <p:sp>
        <p:nvSpPr>
          <p:cNvPr id="33" name="Text 18"/>
          <p:cNvSpPr/>
          <p:nvPr/>
        </p:nvSpPr>
        <p:spPr>
          <a:xfrm>
            <a:off x="8651974" y="2791718"/>
            <a:ext cx="2968675" cy="548580"/>
          </a:xfrm>
          <a:prstGeom prst="rect">
            <a:avLst/>
          </a:prstGeom>
          <a:noFill/>
          <a:ln/>
        </p:spPr>
        <p:txBody>
          <a:bodyPr vert="horz" wrap="square" lIns="0" tIns="0" rIns="0" bIns="0" rtlCol="0" anchor="ctr"/>
          <a:lstStyle/>
          <a:p>
            <a:pPr marL="0" indent="0" algn="l">
              <a:lnSpc>
                <a:spcPts val="2160"/>
              </a:lnSpc>
              <a:buNone/>
            </a:pPr>
            <a:r>
              <a:rPr lang="en-US" sz="1350" b="1" dirty="0">
                <a:solidFill>
                  <a:srgbClr val="2D2D2D"/>
                </a:solidFill>
              </a:rPr>
              <a:t>Wide complex tachycardia</a:t>
            </a:r>
            <a:r>
              <a:rPr lang="en-US" sz="1350" dirty="0">
                <a:solidFill>
                  <a:srgbClr val="444444"/>
                </a:solidFill>
              </a:rPr>
              <a:t> is VT until proven otherwise.</a:t>
            </a:r>
            <a:endParaRPr lang="en-US" sz="1350" dirty="0"/>
          </a:p>
        </p:txBody>
      </p:sp>
      <p:sp>
        <p:nvSpPr>
          <p:cNvPr id="34" name="Text 19"/>
          <p:cNvSpPr/>
          <p:nvPr/>
        </p:nvSpPr>
        <p:spPr>
          <a:xfrm>
            <a:off x="8651974" y="3454598"/>
            <a:ext cx="2968675" cy="548580"/>
          </a:xfrm>
          <a:prstGeom prst="rect">
            <a:avLst/>
          </a:prstGeom>
          <a:noFill/>
          <a:ln/>
        </p:spPr>
        <p:txBody>
          <a:bodyPr vert="horz" wrap="square" lIns="0" tIns="0" rIns="0" bIns="0" rtlCol="0" anchor="ctr"/>
          <a:lstStyle/>
          <a:p>
            <a:pPr marL="0" indent="0" algn="l">
              <a:lnSpc>
                <a:spcPts val="2160"/>
              </a:lnSpc>
              <a:buNone/>
            </a:pPr>
            <a:r>
              <a:rPr lang="en-US" sz="1350" dirty="0">
                <a:solidFill>
                  <a:srgbClr val="444444"/>
                </a:solidFill>
              </a:rPr>
              <a:t>Never assume it is "SVT with aberrancy" in primary care.</a:t>
            </a:r>
            <a:endParaRPr lang="en-US" sz="1350" dirty="0"/>
          </a:p>
        </p:txBody>
      </p:sp>
      <p:sp>
        <p:nvSpPr>
          <p:cNvPr id="35" name="Text 20"/>
          <p:cNvSpPr/>
          <p:nvPr/>
        </p:nvSpPr>
        <p:spPr>
          <a:xfrm>
            <a:off x="8651974" y="4117479"/>
            <a:ext cx="2968675" cy="548580"/>
          </a:xfrm>
          <a:prstGeom prst="rect">
            <a:avLst/>
          </a:prstGeom>
          <a:noFill/>
          <a:ln/>
        </p:spPr>
        <p:txBody>
          <a:bodyPr vert="horz" wrap="square" lIns="0" tIns="0" rIns="0" bIns="0" rtlCol="0" anchor="ctr"/>
          <a:lstStyle/>
          <a:p>
            <a:pPr marL="0" indent="0" algn="l">
              <a:lnSpc>
                <a:spcPts val="2160"/>
              </a:lnSpc>
              <a:buNone/>
            </a:pPr>
            <a:r>
              <a:rPr lang="en-US" sz="1350" dirty="0">
                <a:solidFill>
                  <a:srgbClr val="444444"/>
                </a:solidFill>
              </a:rPr>
              <a:t>Treat as an </a:t>
            </a:r>
            <a:r>
              <a:rPr lang="en-US" sz="1350" b="1" dirty="0">
                <a:solidFill>
                  <a:srgbClr val="2D2D2D"/>
                </a:solidFill>
              </a:rPr>
              <a:t>emergency (999)</a:t>
            </a:r>
            <a:r>
              <a:rPr lang="en-US" sz="1350" dirty="0">
                <a:solidFill>
                  <a:srgbClr val="444444"/>
                </a:solidFill>
              </a:rPr>
              <a:t> if the patient is symptomatic or unstable.</a:t>
            </a:r>
            <a:endParaRPr lang="en-US" sz="1350" dirty="0"/>
          </a:p>
        </p:txBody>
      </p:sp>
      <p:sp>
        <p:nvSpPr>
          <p:cNvPr id="36" name="Text 21"/>
          <p:cNvSpPr/>
          <p:nvPr/>
        </p:nvSpPr>
        <p:spPr>
          <a:xfrm>
            <a:off x="333375" y="6577013"/>
            <a:ext cx="5257800" cy="171450"/>
          </a:xfrm>
          <a:prstGeom prst="rect">
            <a:avLst/>
          </a:prstGeom>
          <a:noFill/>
          <a:ln/>
        </p:spPr>
        <p:txBody>
          <a:bodyPr vert="horz" wrap="square" lIns="0" tIns="0" rIns="0" bIns="0" rtlCol="0" anchor="ctr"/>
          <a:lstStyle/>
          <a:p>
            <a:pPr marL="0" indent="0">
              <a:lnSpc>
                <a:spcPts val="1350"/>
              </a:lnSpc>
              <a:buNone/>
            </a:pPr>
            <a:r>
              <a:rPr lang="en-US" sz="900" dirty="0">
                <a:solidFill>
                  <a:srgbClr val="888888"/>
                </a:solidFill>
              </a:rPr>
              <a:t>NICE CKS 2023 | NICE NG196 2021</a:t>
            </a:r>
            <a:endParaRPr lang="en-US" sz="900" dirty="0"/>
          </a:p>
        </p:txBody>
      </p:sp>
      <p:sp>
        <p:nvSpPr>
          <p:cNvPr id="37" name="Text 22"/>
          <p:cNvSpPr/>
          <p:nvPr/>
        </p:nvSpPr>
        <p:spPr>
          <a:xfrm>
            <a:off x="10389096" y="6562725"/>
            <a:ext cx="1802904"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F58220"/>
                </a:solidFill>
              </a:rPr>
              <a:t>www.bradfordvts.co.uk</a:t>
            </a:r>
            <a:endParaRPr lang="en-US" sz="105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33375" y="114300"/>
            <a:ext cx="2368600" cy="228600"/>
          </a:xfrm>
          <a:prstGeom prst="rect">
            <a:avLst/>
          </a:prstGeom>
        </p:spPr>
      </p:pic>
      <p:pic>
        <p:nvPicPr>
          <p:cNvPr id="5" name="Image 3" descr="preencoded.png"/>
          <p:cNvPicPr>
            <a:picLocks noChangeAspect="1"/>
          </p:cNvPicPr>
          <p:nvPr/>
        </p:nvPicPr>
        <p:blipFill>
          <a:blip r:embed="rId5"/>
          <a:stretch>
            <a:fillRect/>
          </a:stretch>
        </p:blipFill>
        <p:spPr>
          <a:xfrm>
            <a:off x="333375" y="390525"/>
            <a:ext cx="11525250" cy="333375"/>
          </a:xfrm>
          <a:prstGeom prst="rect">
            <a:avLst/>
          </a:prstGeom>
        </p:spPr>
      </p:pic>
      <p:pic>
        <p:nvPicPr>
          <p:cNvPr id="6" name="Image 4" descr="preencoded.png"/>
          <p:cNvPicPr>
            <a:picLocks noChangeAspect="1"/>
          </p:cNvPicPr>
          <p:nvPr/>
        </p:nvPicPr>
        <p:blipFill>
          <a:blip r:embed="rId6"/>
          <a:stretch>
            <a:fillRect/>
          </a:stretch>
        </p:blipFill>
        <p:spPr>
          <a:xfrm>
            <a:off x="333375" y="952500"/>
            <a:ext cx="5643563" cy="2528888"/>
          </a:xfrm>
          <a:prstGeom prst="rect">
            <a:avLst/>
          </a:prstGeom>
        </p:spPr>
      </p:pic>
      <p:pic>
        <p:nvPicPr>
          <p:cNvPr id="7" name="Image 5" descr="preencoded.png"/>
          <p:cNvPicPr>
            <a:picLocks noChangeAspect="1"/>
          </p:cNvPicPr>
          <p:nvPr/>
        </p:nvPicPr>
        <p:blipFill>
          <a:blip r:embed="rId7"/>
          <a:stretch>
            <a:fillRect/>
          </a:stretch>
        </p:blipFill>
        <p:spPr>
          <a:xfrm>
            <a:off x="523875" y="1155948"/>
            <a:ext cx="190500" cy="155079"/>
          </a:xfrm>
          <a:prstGeom prst="rect">
            <a:avLst/>
          </a:prstGeom>
        </p:spPr>
      </p:pic>
      <p:pic>
        <p:nvPicPr>
          <p:cNvPr id="8" name="Image 6" descr="preencoded.png"/>
          <p:cNvPicPr>
            <a:picLocks noChangeAspect="1"/>
          </p:cNvPicPr>
          <p:nvPr/>
        </p:nvPicPr>
        <p:blipFill>
          <a:blip r:embed="rId8"/>
          <a:stretch>
            <a:fillRect/>
          </a:stretch>
        </p:blipFill>
        <p:spPr>
          <a:xfrm>
            <a:off x="6215063" y="952500"/>
            <a:ext cx="5643563" cy="2528888"/>
          </a:xfrm>
          <a:prstGeom prst="rect">
            <a:avLst/>
          </a:prstGeom>
        </p:spPr>
      </p:pic>
      <p:pic>
        <p:nvPicPr>
          <p:cNvPr id="9" name="Image 7" descr="preencoded.png"/>
          <p:cNvPicPr>
            <a:picLocks noChangeAspect="1"/>
          </p:cNvPicPr>
          <p:nvPr/>
        </p:nvPicPr>
        <p:blipFill>
          <a:blip r:embed="rId9"/>
          <a:stretch>
            <a:fillRect/>
          </a:stretch>
        </p:blipFill>
        <p:spPr>
          <a:xfrm>
            <a:off x="6405563" y="1155948"/>
            <a:ext cx="190500" cy="155079"/>
          </a:xfrm>
          <a:prstGeom prst="rect">
            <a:avLst/>
          </a:prstGeom>
        </p:spPr>
      </p:pic>
      <p:pic>
        <p:nvPicPr>
          <p:cNvPr id="10" name="Image 8" descr="preencoded.png"/>
          <p:cNvPicPr>
            <a:picLocks noChangeAspect="1"/>
          </p:cNvPicPr>
          <p:nvPr/>
        </p:nvPicPr>
        <p:blipFill>
          <a:blip r:embed="rId10"/>
          <a:stretch>
            <a:fillRect/>
          </a:stretch>
        </p:blipFill>
        <p:spPr>
          <a:xfrm>
            <a:off x="333375" y="3671888"/>
            <a:ext cx="5643563" cy="2528888"/>
          </a:xfrm>
          <a:prstGeom prst="rect">
            <a:avLst/>
          </a:prstGeom>
        </p:spPr>
      </p:pic>
      <p:pic>
        <p:nvPicPr>
          <p:cNvPr id="11" name="Image 9" descr="preencoded.png"/>
          <p:cNvPicPr>
            <a:picLocks noChangeAspect="1"/>
          </p:cNvPicPr>
          <p:nvPr/>
        </p:nvPicPr>
        <p:blipFill>
          <a:blip r:embed="rId11"/>
          <a:stretch>
            <a:fillRect/>
          </a:stretch>
        </p:blipFill>
        <p:spPr>
          <a:xfrm>
            <a:off x="523875" y="3875336"/>
            <a:ext cx="190500" cy="155079"/>
          </a:xfrm>
          <a:prstGeom prst="rect">
            <a:avLst/>
          </a:prstGeom>
        </p:spPr>
      </p:pic>
      <p:pic>
        <p:nvPicPr>
          <p:cNvPr id="12" name="Image 10" descr="preencoded.png"/>
          <p:cNvPicPr>
            <a:picLocks noChangeAspect="1"/>
          </p:cNvPicPr>
          <p:nvPr/>
        </p:nvPicPr>
        <p:blipFill>
          <a:blip r:embed="rId12"/>
          <a:stretch>
            <a:fillRect/>
          </a:stretch>
        </p:blipFill>
        <p:spPr>
          <a:xfrm>
            <a:off x="6215063" y="3671888"/>
            <a:ext cx="5643563" cy="2528888"/>
          </a:xfrm>
          <a:prstGeom prst="rect">
            <a:avLst/>
          </a:prstGeom>
        </p:spPr>
      </p:pic>
      <p:pic>
        <p:nvPicPr>
          <p:cNvPr id="13" name="Image 11" descr="preencoded.png"/>
          <p:cNvPicPr>
            <a:picLocks noChangeAspect="1"/>
          </p:cNvPicPr>
          <p:nvPr/>
        </p:nvPicPr>
        <p:blipFill>
          <a:blip r:embed="rId13"/>
          <a:stretch>
            <a:fillRect/>
          </a:stretch>
        </p:blipFill>
        <p:spPr>
          <a:xfrm>
            <a:off x="6405563" y="3875336"/>
            <a:ext cx="190500" cy="155079"/>
          </a:xfrm>
          <a:prstGeom prst="rect">
            <a:avLst/>
          </a:prstGeom>
        </p:spPr>
      </p:pic>
      <p:pic>
        <p:nvPicPr>
          <p:cNvPr id="14" name="Image 12" descr="preencoded.png"/>
          <p:cNvPicPr>
            <a:picLocks noChangeAspect="1"/>
          </p:cNvPicPr>
          <p:nvPr/>
        </p:nvPicPr>
        <p:blipFill>
          <a:blip r:embed="rId14"/>
          <a:stretch>
            <a:fillRect/>
          </a:stretch>
        </p:blipFill>
        <p:spPr>
          <a:xfrm>
            <a:off x="0" y="6505575"/>
            <a:ext cx="12192000" cy="352425"/>
          </a:xfrm>
          <a:prstGeom prst="rect">
            <a:avLst/>
          </a:prstGeom>
        </p:spPr>
      </p:pic>
      <p:sp>
        <p:nvSpPr>
          <p:cNvPr id="15" name="Text 0"/>
          <p:cNvSpPr/>
          <p:nvPr/>
        </p:nvSpPr>
        <p:spPr>
          <a:xfrm>
            <a:off x="447675" y="114300"/>
            <a:ext cx="3221980" cy="22860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FFFFFF"/>
                </a:solidFill>
              </a:rPr>
              <a:t>BRADFORD VTS TEACHING DECK</a:t>
            </a:r>
            <a:endParaRPr lang="en-US" sz="900" dirty="0"/>
          </a:p>
        </p:txBody>
      </p:sp>
      <p:sp>
        <p:nvSpPr>
          <p:cNvPr id="16" name="Text 1"/>
          <p:cNvSpPr/>
          <p:nvPr/>
        </p:nvSpPr>
        <p:spPr>
          <a:xfrm>
            <a:off x="333375" y="390525"/>
            <a:ext cx="10302240" cy="297061"/>
          </a:xfrm>
          <a:prstGeom prst="rect">
            <a:avLst/>
          </a:prstGeom>
          <a:noFill/>
          <a:ln/>
        </p:spPr>
        <p:txBody>
          <a:bodyPr vert="horz" wrap="square" lIns="0" tIns="0" rIns="0" bIns="0" rtlCol="0" anchor="ctr"/>
          <a:lstStyle/>
          <a:p>
            <a:pPr marL="0" indent="0">
              <a:lnSpc>
                <a:spcPts val="2340"/>
              </a:lnSpc>
              <a:buNone/>
            </a:pPr>
            <a:r>
              <a:rPr lang="en-US" sz="1950" b="1" dirty="0">
                <a:solidFill>
                  <a:srgbClr val="2D2D2D"/>
                </a:solidFill>
              </a:rPr>
              <a:t>Top Tips for Primary Care (Part 2)</a:t>
            </a:r>
            <a:endParaRPr lang="en-US" sz="1950" dirty="0"/>
          </a:p>
        </p:txBody>
      </p:sp>
      <p:sp>
        <p:nvSpPr>
          <p:cNvPr id="17" name="Text 2"/>
          <p:cNvSpPr/>
          <p:nvPr/>
        </p:nvSpPr>
        <p:spPr>
          <a:xfrm>
            <a:off x="4388197" y="466725"/>
            <a:ext cx="5669280" cy="228600"/>
          </a:xfrm>
          <a:prstGeom prst="rect">
            <a:avLst/>
          </a:prstGeom>
          <a:noFill/>
          <a:ln/>
        </p:spPr>
        <p:txBody>
          <a:bodyPr vert="horz" wrap="square" lIns="0" tIns="0" rIns="0" bIns="0" rtlCol="0" anchor="ctr"/>
          <a:lstStyle/>
          <a:p>
            <a:pPr marL="0" indent="0">
              <a:lnSpc>
                <a:spcPts val="1800"/>
              </a:lnSpc>
              <a:buNone/>
            </a:pPr>
            <a:r>
              <a:rPr lang="en-US" sz="1200" i="1" dirty="0">
                <a:solidFill>
                  <a:srgbClr val="F58220"/>
                </a:solidFill>
              </a:rPr>
              <a:t>Clinical Best Practice &amp; Safety</a:t>
            </a:r>
            <a:endParaRPr lang="en-US" sz="1200" dirty="0"/>
          </a:p>
        </p:txBody>
      </p:sp>
      <p:sp>
        <p:nvSpPr>
          <p:cNvPr id="18" name="Text 3"/>
          <p:cNvSpPr/>
          <p:nvPr/>
        </p:nvSpPr>
        <p:spPr>
          <a:xfrm>
            <a:off x="828675" y="1104900"/>
            <a:ext cx="3703320" cy="257175"/>
          </a:xfrm>
          <a:prstGeom prst="rect">
            <a:avLst/>
          </a:prstGeom>
          <a:noFill/>
          <a:ln/>
        </p:spPr>
        <p:txBody>
          <a:bodyPr vert="horz" wrap="square" lIns="0" tIns="0" rIns="0" bIns="0" rtlCol="0" anchor="ctr"/>
          <a:lstStyle/>
          <a:p>
            <a:pPr marL="0" indent="0">
              <a:lnSpc>
                <a:spcPts val="2025"/>
              </a:lnSpc>
              <a:buNone/>
            </a:pPr>
            <a:r>
              <a:rPr lang="en-US" sz="1350" b="1" kern="0" spc="30" dirty="0">
                <a:solidFill>
                  <a:srgbClr val="800080"/>
                </a:solidFill>
              </a:rPr>
              <a:t>AKT: QT MONITORING</a:t>
            </a:r>
            <a:endParaRPr lang="en-US" sz="1350" dirty="0"/>
          </a:p>
        </p:txBody>
      </p:sp>
      <p:sp>
        <p:nvSpPr>
          <p:cNvPr id="19" name="Text 4"/>
          <p:cNvSpPr/>
          <p:nvPr/>
        </p:nvSpPr>
        <p:spPr>
          <a:xfrm>
            <a:off x="523875" y="1457325"/>
            <a:ext cx="5262563" cy="1676400"/>
          </a:xfrm>
          <a:prstGeom prst="rect">
            <a:avLst/>
          </a:prstGeom>
          <a:noFill/>
          <a:ln/>
        </p:spPr>
        <p:txBody>
          <a:bodyPr vert="horz" wrap="square" lIns="0" tIns="0" rIns="0" bIns="0" rtlCol="0" anchor="ctr"/>
          <a:lstStyle/>
          <a:p>
            <a:pPr marL="0" indent="0">
              <a:lnSpc>
                <a:spcPts val="1800"/>
              </a:lnSpc>
              <a:buNone/>
            </a:pPr>
            <a:r>
              <a:rPr lang="en-US" sz="1200" dirty="0">
                <a:solidFill>
                  <a:srgbClr val="2D2D2D"/>
                </a:solidFill>
              </a:rPr>
              <a:t>Always check for QT-prolonging medications. Visit </a:t>
            </a:r>
            <a:r>
              <a:rPr lang="en-US" sz="1200" b="1" dirty="0">
                <a:solidFill>
                  <a:srgbClr val="2D2D2D"/>
                </a:solidFill>
              </a:rPr>
              <a:t>www.crediblemeds.org</a:t>
            </a:r>
            <a:r>
              <a:rPr lang="en-US" sz="1200" dirty="0">
                <a:solidFill>
                  <a:srgbClr val="2D2D2D"/>
                </a:solidFill>
              </a:rPr>
              <a:t> for a definitive, searchable list.</a:t>
            </a:r>
            <a:endParaRPr lang="en-US" sz="1200" dirty="0"/>
          </a:p>
        </p:txBody>
      </p:sp>
      <p:sp>
        <p:nvSpPr>
          <p:cNvPr id="20" name="Text 5"/>
          <p:cNvSpPr/>
          <p:nvPr/>
        </p:nvSpPr>
        <p:spPr>
          <a:xfrm>
            <a:off x="6710363" y="1104900"/>
            <a:ext cx="4937760" cy="257175"/>
          </a:xfrm>
          <a:prstGeom prst="rect">
            <a:avLst/>
          </a:prstGeom>
          <a:noFill/>
          <a:ln/>
        </p:spPr>
        <p:txBody>
          <a:bodyPr vert="horz" wrap="square" lIns="0" tIns="0" rIns="0" bIns="0" rtlCol="0" anchor="ctr"/>
          <a:lstStyle/>
          <a:p>
            <a:pPr marL="0" indent="0">
              <a:lnSpc>
                <a:spcPts val="2025"/>
              </a:lnSpc>
              <a:buNone/>
            </a:pPr>
            <a:r>
              <a:rPr lang="en-US" sz="1350" b="1" kern="0" spc="30" dirty="0">
                <a:solidFill>
                  <a:srgbClr val="008080"/>
                </a:solidFill>
              </a:rPr>
              <a:t>SCA: DIGITAL DIAGNOSTICS</a:t>
            </a:r>
            <a:endParaRPr lang="en-US" sz="1350" dirty="0"/>
          </a:p>
        </p:txBody>
      </p:sp>
      <p:sp>
        <p:nvSpPr>
          <p:cNvPr id="21" name="Text 6"/>
          <p:cNvSpPr/>
          <p:nvPr/>
        </p:nvSpPr>
        <p:spPr>
          <a:xfrm>
            <a:off x="6405563" y="1457325"/>
            <a:ext cx="5262563" cy="1676400"/>
          </a:xfrm>
          <a:prstGeom prst="rect">
            <a:avLst/>
          </a:prstGeom>
          <a:noFill/>
          <a:ln/>
        </p:spPr>
        <p:txBody>
          <a:bodyPr vert="horz" wrap="square" lIns="0" tIns="0" rIns="0" bIns="0" rtlCol="0" anchor="ctr"/>
          <a:lstStyle/>
          <a:p>
            <a:pPr marL="0" indent="0">
              <a:lnSpc>
                <a:spcPts val="1800"/>
              </a:lnSpc>
              <a:buNone/>
            </a:pPr>
            <a:r>
              <a:rPr lang="en-US" sz="1200" dirty="0">
                <a:solidFill>
                  <a:srgbClr val="2D2D2D"/>
                </a:solidFill>
              </a:rPr>
              <a:t>Utilize patient-held ECG devices (e.g., </a:t>
            </a:r>
            <a:r>
              <a:rPr lang="en-US" sz="1200" b="1" dirty="0">
                <a:solidFill>
                  <a:srgbClr val="2D2D2D"/>
                </a:solidFill>
              </a:rPr>
              <a:t>Kardia AliveCor</a:t>
            </a:r>
            <a:r>
              <a:rPr lang="en-US" sz="1200" dirty="0">
                <a:solidFill>
                  <a:srgbClr val="2D2D2D"/>
                </a:solidFill>
              </a:rPr>
              <a:t>) for capturing infrequent or monthly symptoms.</a:t>
            </a:r>
            <a:endParaRPr lang="en-US" sz="1200" dirty="0"/>
          </a:p>
        </p:txBody>
      </p:sp>
      <p:sp>
        <p:nvSpPr>
          <p:cNvPr id="22" name="Text 7"/>
          <p:cNvSpPr/>
          <p:nvPr/>
        </p:nvSpPr>
        <p:spPr>
          <a:xfrm>
            <a:off x="828675" y="3824288"/>
            <a:ext cx="5554980" cy="257175"/>
          </a:xfrm>
          <a:prstGeom prst="rect">
            <a:avLst/>
          </a:prstGeom>
          <a:noFill/>
          <a:ln/>
        </p:spPr>
        <p:txBody>
          <a:bodyPr vert="horz" wrap="square" lIns="0" tIns="0" rIns="0" bIns="0" rtlCol="0" anchor="ctr"/>
          <a:lstStyle/>
          <a:p>
            <a:pPr marL="0" indent="0">
              <a:lnSpc>
                <a:spcPts val="2025"/>
              </a:lnSpc>
              <a:buNone/>
            </a:pPr>
            <a:r>
              <a:rPr lang="en-US" sz="1350" b="1" kern="0" spc="30" dirty="0">
                <a:solidFill>
                  <a:srgbClr val="2E7D32"/>
                </a:solidFill>
              </a:rPr>
              <a:t>SAFE TO MANAGE: REASSURANCE</a:t>
            </a:r>
            <a:endParaRPr lang="en-US" sz="1350" dirty="0"/>
          </a:p>
        </p:txBody>
      </p:sp>
      <p:sp>
        <p:nvSpPr>
          <p:cNvPr id="23" name="Text 8"/>
          <p:cNvSpPr/>
          <p:nvPr/>
        </p:nvSpPr>
        <p:spPr>
          <a:xfrm>
            <a:off x="523875" y="4176712"/>
            <a:ext cx="5262563" cy="1676400"/>
          </a:xfrm>
          <a:prstGeom prst="rect">
            <a:avLst/>
          </a:prstGeom>
          <a:noFill/>
          <a:ln/>
        </p:spPr>
        <p:txBody>
          <a:bodyPr vert="horz" wrap="square" lIns="0" tIns="0" rIns="0" bIns="0" rtlCol="0" anchor="ctr"/>
          <a:lstStyle/>
          <a:p>
            <a:pPr marL="0" indent="0">
              <a:lnSpc>
                <a:spcPts val="1800"/>
              </a:lnSpc>
              <a:buNone/>
            </a:pPr>
            <a:r>
              <a:rPr lang="en-US" sz="1200" dirty="0">
                <a:solidFill>
                  <a:srgbClr val="2D2D2D"/>
                </a:solidFill>
              </a:rPr>
              <a:t>Reassure confidently for benign ectopics. Clear communication reduces patient anxiety and secondary care burden.</a:t>
            </a:r>
            <a:endParaRPr lang="en-US" sz="1200" dirty="0"/>
          </a:p>
        </p:txBody>
      </p:sp>
      <p:sp>
        <p:nvSpPr>
          <p:cNvPr id="24" name="Text 9"/>
          <p:cNvSpPr/>
          <p:nvPr/>
        </p:nvSpPr>
        <p:spPr>
          <a:xfrm>
            <a:off x="6710363" y="3824288"/>
            <a:ext cx="5143500" cy="257175"/>
          </a:xfrm>
          <a:prstGeom prst="rect">
            <a:avLst/>
          </a:prstGeom>
          <a:noFill/>
          <a:ln/>
        </p:spPr>
        <p:txBody>
          <a:bodyPr vert="horz" wrap="square" lIns="0" tIns="0" rIns="0" bIns="0" rtlCol="0" anchor="ctr"/>
          <a:lstStyle/>
          <a:p>
            <a:pPr marL="0" indent="0">
              <a:lnSpc>
                <a:spcPts val="2025"/>
              </a:lnSpc>
              <a:buNone/>
            </a:pPr>
            <a:r>
              <a:rPr lang="en-US" sz="1350" b="1" kern="0" spc="30" dirty="0">
                <a:solidFill>
                  <a:srgbClr val="B28900"/>
                </a:solidFill>
              </a:rPr>
              <a:t>PITFALL: AF + WPW WARNING</a:t>
            </a:r>
            <a:endParaRPr lang="en-US" sz="1350" dirty="0"/>
          </a:p>
        </p:txBody>
      </p:sp>
      <p:sp>
        <p:nvSpPr>
          <p:cNvPr id="25" name="Text 10"/>
          <p:cNvSpPr/>
          <p:nvPr/>
        </p:nvSpPr>
        <p:spPr>
          <a:xfrm>
            <a:off x="6405563" y="4176712"/>
            <a:ext cx="5262563" cy="1676400"/>
          </a:xfrm>
          <a:prstGeom prst="rect">
            <a:avLst/>
          </a:prstGeom>
          <a:noFill/>
          <a:ln/>
        </p:spPr>
        <p:txBody>
          <a:bodyPr vert="horz" wrap="square" lIns="0" tIns="0" rIns="0" bIns="0" rtlCol="0" anchor="ctr"/>
          <a:lstStyle/>
          <a:p>
            <a:pPr marL="0" indent="0">
              <a:lnSpc>
                <a:spcPts val="1800"/>
              </a:lnSpc>
              <a:buNone/>
            </a:pPr>
            <a:r>
              <a:rPr lang="en-US" sz="1200" dirty="0">
                <a:solidFill>
                  <a:srgbClr val="2D2D2D"/>
                </a:solidFill>
              </a:rPr>
              <a:t>Never assume a fast irregular rhythm is "just AF" if there is evidence of pre-excitation (WPW syndrome).</a:t>
            </a:r>
            <a:endParaRPr lang="en-US" sz="1200" dirty="0"/>
          </a:p>
        </p:txBody>
      </p:sp>
      <p:sp>
        <p:nvSpPr>
          <p:cNvPr id="26" name="Text 11"/>
          <p:cNvSpPr/>
          <p:nvPr/>
        </p:nvSpPr>
        <p:spPr>
          <a:xfrm>
            <a:off x="333375" y="6581775"/>
            <a:ext cx="336042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F58220"/>
                </a:solidFill>
              </a:rPr>
              <a:t>www.bradfordvts.co.uk</a:t>
            </a:r>
            <a:endParaRPr lang="en-US" sz="1050" dirty="0"/>
          </a:p>
        </p:txBody>
      </p:sp>
      <p:sp>
        <p:nvSpPr>
          <p:cNvPr id="27" name="Text 12"/>
          <p:cNvSpPr/>
          <p:nvPr/>
        </p:nvSpPr>
        <p:spPr>
          <a:xfrm>
            <a:off x="9649420" y="6596063"/>
            <a:ext cx="2542580" cy="171450"/>
          </a:xfrm>
          <a:prstGeom prst="rect">
            <a:avLst/>
          </a:prstGeom>
          <a:noFill/>
          <a:ln/>
        </p:spPr>
        <p:txBody>
          <a:bodyPr vert="horz" wrap="square" lIns="0" tIns="0" rIns="0" bIns="0" rtlCol="0" anchor="ctr"/>
          <a:lstStyle/>
          <a:p>
            <a:pPr marL="0" indent="0">
              <a:lnSpc>
                <a:spcPts val="1350"/>
              </a:lnSpc>
              <a:buNone/>
            </a:pPr>
            <a:r>
              <a:rPr lang="en-US" sz="900" dirty="0">
                <a:solidFill>
                  <a:srgbClr val="757575"/>
                </a:solidFill>
              </a:rPr>
              <a:t>Updated to NICE CKS 2023 | Slide 24 of 30</a:t>
            </a:r>
            <a:endParaRPr lang="en-US" sz="9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33375" y="142875"/>
            <a:ext cx="2368600" cy="247650"/>
          </a:xfrm>
          <a:prstGeom prst="rect">
            <a:avLst/>
          </a:prstGeom>
        </p:spPr>
      </p:pic>
      <p:pic>
        <p:nvPicPr>
          <p:cNvPr id="5" name="Image 3" descr="preencoded.png"/>
          <p:cNvPicPr>
            <a:picLocks noChangeAspect="1"/>
          </p:cNvPicPr>
          <p:nvPr/>
        </p:nvPicPr>
        <p:blipFill>
          <a:blip r:embed="rId5"/>
          <a:stretch>
            <a:fillRect/>
          </a:stretch>
        </p:blipFill>
        <p:spPr>
          <a:xfrm>
            <a:off x="333375" y="447675"/>
            <a:ext cx="11525250" cy="342900"/>
          </a:xfrm>
          <a:prstGeom prst="rect">
            <a:avLst/>
          </a:prstGeom>
        </p:spPr>
      </p:pic>
      <p:pic>
        <p:nvPicPr>
          <p:cNvPr id="6" name="Image 4" descr="preencoded.png"/>
          <p:cNvPicPr>
            <a:picLocks noChangeAspect="1"/>
          </p:cNvPicPr>
          <p:nvPr/>
        </p:nvPicPr>
        <p:blipFill>
          <a:blip r:embed="rId6"/>
          <a:stretch>
            <a:fillRect/>
          </a:stretch>
        </p:blipFill>
        <p:spPr>
          <a:xfrm>
            <a:off x="333375" y="1462088"/>
            <a:ext cx="5667375" cy="1423988"/>
          </a:xfrm>
          <a:prstGeom prst="rect">
            <a:avLst/>
          </a:prstGeom>
        </p:spPr>
      </p:pic>
      <p:pic>
        <p:nvPicPr>
          <p:cNvPr id="7" name="Image 5" descr="preencoded.png"/>
          <p:cNvPicPr>
            <a:picLocks noChangeAspect="1"/>
          </p:cNvPicPr>
          <p:nvPr/>
        </p:nvPicPr>
        <p:blipFill>
          <a:blip r:embed="rId7"/>
          <a:stretch>
            <a:fillRect/>
          </a:stretch>
        </p:blipFill>
        <p:spPr>
          <a:xfrm>
            <a:off x="542925" y="1804095"/>
            <a:ext cx="285750" cy="228600"/>
          </a:xfrm>
          <a:prstGeom prst="rect">
            <a:avLst/>
          </a:prstGeom>
        </p:spPr>
      </p:pic>
      <p:pic>
        <p:nvPicPr>
          <p:cNvPr id="8" name="Image 6" descr="preencoded.png"/>
          <p:cNvPicPr>
            <a:picLocks noChangeAspect="1"/>
          </p:cNvPicPr>
          <p:nvPr/>
        </p:nvPicPr>
        <p:blipFill>
          <a:blip r:embed="rId8"/>
          <a:stretch>
            <a:fillRect/>
          </a:stretch>
        </p:blipFill>
        <p:spPr>
          <a:xfrm>
            <a:off x="5213896" y="1814513"/>
            <a:ext cx="577304" cy="195263"/>
          </a:xfrm>
          <a:prstGeom prst="rect">
            <a:avLst/>
          </a:prstGeom>
        </p:spPr>
      </p:pic>
      <p:pic>
        <p:nvPicPr>
          <p:cNvPr id="9" name="Image 7" descr="preencoded.png"/>
          <p:cNvPicPr>
            <a:picLocks noChangeAspect="1"/>
          </p:cNvPicPr>
          <p:nvPr/>
        </p:nvPicPr>
        <p:blipFill>
          <a:blip r:embed="rId6"/>
          <a:stretch>
            <a:fillRect/>
          </a:stretch>
        </p:blipFill>
        <p:spPr>
          <a:xfrm>
            <a:off x="6191250" y="1462088"/>
            <a:ext cx="5667375" cy="1423988"/>
          </a:xfrm>
          <a:prstGeom prst="rect">
            <a:avLst/>
          </a:prstGeom>
        </p:spPr>
      </p:pic>
      <p:pic>
        <p:nvPicPr>
          <p:cNvPr id="10" name="Image 8" descr="preencoded.png"/>
          <p:cNvPicPr>
            <a:picLocks noChangeAspect="1"/>
          </p:cNvPicPr>
          <p:nvPr/>
        </p:nvPicPr>
        <p:blipFill>
          <a:blip r:embed="rId9"/>
          <a:stretch>
            <a:fillRect/>
          </a:stretch>
        </p:blipFill>
        <p:spPr>
          <a:xfrm>
            <a:off x="6400800" y="1696938"/>
            <a:ext cx="285750" cy="228600"/>
          </a:xfrm>
          <a:prstGeom prst="rect">
            <a:avLst/>
          </a:prstGeom>
        </p:spPr>
      </p:pic>
      <p:pic>
        <p:nvPicPr>
          <p:cNvPr id="11" name="Image 9" descr="preencoded.png"/>
          <p:cNvPicPr>
            <a:picLocks noChangeAspect="1"/>
          </p:cNvPicPr>
          <p:nvPr/>
        </p:nvPicPr>
        <p:blipFill>
          <a:blip r:embed="rId10"/>
          <a:stretch>
            <a:fillRect/>
          </a:stretch>
        </p:blipFill>
        <p:spPr>
          <a:xfrm>
            <a:off x="11071771" y="1707356"/>
            <a:ext cx="577304" cy="195263"/>
          </a:xfrm>
          <a:prstGeom prst="rect">
            <a:avLst/>
          </a:prstGeom>
        </p:spPr>
      </p:pic>
      <p:pic>
        <p:nvPicPr>
          <p:cNvPr id="12" name="Image 10" descr="preencoded.png"/>
          <p:cNvPicPr>
            <a:picLocks noChangeAspect="1"/>
          </p:cNvPicPr>
          <p:nvPr/>
        </p:nvPicPr>
        <p:blipFill>
          <a:blip r:embed="rId11"/>
          <a:stretch>
            <a:fillRect/>
          </a:stretch>
        </p:blipFill>
        <p:spPr>
          <a:xfrm>
            <a:off x="333375" y="3076575"/>
            <a:ext cx="5667375" cy="1423988"/>
          </a:xfrm>
          <a:prstGeom prst="rect">
            <a:avLst/>
          </a:prstGeom>
        </p:spPr>
      </p:pic>
      <p:pic>
        <p:nvPicPr>
          <p:cNvPr id="13" name="Image 11" descr="preencoded.png"/>
          <p:cNvPicPr>
            <a:picLocks noChangeAspect="1"/>
          </p:cNvPicPr>
          <p:nvPr/>
        </p:nvPicPr>
        <p:blipFill>
          <a:blip r:embed="rId12"/>
          <a:stretch>
            <a:fillRect/>
          </a:stretch>
        </p:blipFill>
        <p:spPr>
          <a:xfrm>
            <a:off x="542925" y="3311426"/>
            <a:ext cx="285750" cy="228600"/>
          </a:xfrm>
          <a:prstGeom prst="rect">
            <a:avLst/>
          </a:prstGeom>
        </p:spPr>
      </p:pic>
      <p:pic>
        <p:nvPicPr>
          <p:cNvPr id="14" name="Image 12" descr="preencoded.png"/>
          <p:cNvPicPr>
            <a:picLocks noChangeAspect="1"/>
          </p:cNvPicPr>
          <p:nvPr/>
        </p:nvPicPr>
        <p:blipFill>
          <a:blip r:embed="rId8"/>
          <a:stretch>
            <a:fillRect/>
          </a:stretch>
        </p:blipFill>
        <p:spPr>
          <a:xfrm>
            <a:off x="5213896" y="3321844"/>
            <a:ext cx="577304" cy="195263"/>
          </a:xfrm>
          <a:prstGeom prst="rect">
            <a:avLst/>
          </a:prstGeom>
        </p:spPr>
      </p:pic>
      <p:pic>
        <p:nvPicPr>
          <p:cNvPr id="15" name="Image 13" descr="preencoded.png"/>
          <p:cNvPicPr>
            <a:picLocks noChangeAspect="1"/>
          </p:cNvPicPr>
          <p:nvPr/>
        </p:nvPicPr>
        <p:blipFill>
          <a:blip r:embed="rId11"/>
          <a:stretch>
            <a:fillRect/>
          </a:stretch>
        </p:blipFill>
        <p:spPr>
          <a:xfrm>
            <a:off x="6191250" y="3076575"/>
            <a:ext cx="5667375" cy="1423988"/>
          </a:xfrm>
          <a:prstGeom prst="rect">
            <a:avLst/>
          </a:prstGeom>
        </p:spPr>
      </p:pic>
      <p:pic>
        <p:nvPicPr>
          <p:cNvPr id="16" name="Image 14" descr="preencoded.png"/>
          <p:cNvPicPr>
            <a:picLocks noChangeAspect="1"/>
          </p:cNvPicPr>
          <p:nvPr/>
        </p:nvPicPr>
        <p:blipFill>
          <a:blip r:embed="rId13"/>
          <a:stretch>
            <a:fillRect/>
          </a:stretch>
        </p:blipFill>
        <p:spPr>
          <a:xfrm>
            <a:off x="6400800" y="3418582"/>
            <a:ext cx="285750" cy="228600"/>
          </a:xfrm>
          <a:prstGeom prst="rect">
            <a:avLst/>
          </a:prstGeom>
        </p:spPr>
      </p:pic>
      <p:pic>
        <p:nvPicPr>
          <p:cNvPr id="17" name="Image 15" descr="preencoded.png"/>
          <p:cNvPicPr>
            <a:picLocks noChangeAspect="1"/>
          </p:cNvPicPr>
          <p:nvPr/>
        </p:nvPicPr>
        <p:blipFill>
          <a:blip r:embed="rId14"/>
          <a:stretch>
            <a:fillRect/>
          </a:stretch>
        </p:blipFill>
        <p:spPr>
          <a:xfrm>
            <a:off x="11071771" y="3429000"/>
            <a:ext cx="577304" cy="195263"/>
          </a:xfrm>
          <a:prstGeom prst="rect">
            <a:avLst/>
          </a:prstGeom>
        </p:spPr>
      </p:pic>
      <p:pic>
        <p:nvPicPr>
          <p:cNvPr id="18" name="Image 16" descr="preencoded.png"/>
          <p:cNvPicPr>
            <a:picLocks noChangeAspect="1"/>
          </p:cNvPicPr>
          <p:nvPr/>
        </p:nvPicPr>
        <p:blipFill>
          <a:blip r:embed="rId15"/>
          <a:stretch>
            <a:fillRect/>
          </a:stretch>
        </p:blipFill>
        <p:spPr>
          <a:xfrm>
            <a:off x="333375" y="4691063"/>
            <a:ext cx="5667375" cy="1209675"/>
          </a:xfrm>
          <a:prstGeom prst="rect">
            <a:avLst/>
          </a:prstGeom>
        </p:spPr>
      </p:pic>
      <p:pic>
        <p:nvPicPr>
          <p:cNvPr id="19" name="Image 17" descr="preencoded.png"/>
          <p:cNvPicPr>
            <a:picLocks noChangeAspect="1"/>
          </p:cNvPicPr>
          <p:nvPr/>
        </p:nvPicPr>
        <p:blipFill>
          <a:blip r:embed="rId16"/>
          <a:stretch>
            <a:fillRect/>
          </a:stretch>
        </p:blipFill>
        <p:spPr>
          <a:xfrm>
            <a:off x="542925" y="4925913"/>
            <a:ext cx="285750" cy="228600"/>
          </a:xfrm>
          <a:prstGeom prst="rect">
            <a:avLst/>
          </a:prstGeom>
        </p:spPr>
      </p:pic>
      <p:pic>
        <p:nvPicPr>
          <p:cNvPr id="20" name="Image 18" descr="preencoded.png"/>
          <p:cNvPicPr>
            <a:picLocks noChangeAspect="1"/>
          </p:cNvPicPr>
          <p:nvPr/>
        </p:nvPicPr>
        <p:blipFill>
          <a:blip r:embed="rId10"/>
          <a:stretch>
            <a:fillRect/>
          </a:stretch>
        </p:blipFill>
        <p:spPr>
          <a:xfrm>
            <a:off x="5213896" y="4936331"/>
            <a:ext cx="577304" cy="195263"/>
          </a:xfrm>
          <a:prstGeom prst="rect">
            <a:avLst/>
          </a:prstGeom>
        </p:spPr>
      </p:pic>
      <p:pic>
        <p:nvPicPr>
          <p:cNvPr id="21" name="Image 19" descr="preencoded.png"/>
          <p:cNvPicPr>
            <a:picLocks noChangeAspect="1"/>
          </p:cNvPicPr>
          <p:nvPr/>
        </p:nvPicPr>
        <p:blipFill>
          <a:blip r:embed="rId15"/>
          <a:stretch>
            <a:fillRect/>
          </a:stretch>
        </p:blipFill>
        <p:spPr>
          <a:xfrm>
            <a:off x="6191250" y="4691063"/>
            <a:ext cx="5667375" cy="1209675"/>
          </a:xfrm>
          <a:prstGeom prst="rect">
            <a:avLst/>
          </a:prstGeom>
        </p:spPr>
      </p:pic>
      <p:pic>
        <p:nvPicPr>
          <p:cNvPr id="22" name="Image 20" descr="preencoded.png"/>
          <p:cNvPicPr>
            <a:picLocks noChangeAspect="1"/>
          </p:cNvPicPr>
          <p:nvPr/>
        </p:nvPicPr>
        <p:blipFill>
          <a:blip r:embed="rId17"/>
          <a:stretch>
            <a:fillRect/>
          </a:stretch>
        </p:blipFill>
        <p:spPr>
          <a:xfrm>
            <a:off x="6400800" y="4925913"/>
            <a:ext cx="285750" cy="228600"/>
          </a:xfrm>
          <a:prstGeom prst="rect">
            <a:avLst/>
          </a:prstGeom>
        </p:spPr>
      </p:pic>
      <p:pic>
        <p:nvPicPr>
          <p:cNvPr id="23" name="Image 21" descr="preencoded.png"/>
          <p:cNvPicPr>
            <a:picLocks noChangeAspect="1"/>
          </p:cNvPicPr>
          <p:nvPr/>
        </p:nvPicPr>
        <p:blipFill>
          <a:blip r:embed="rId10"/>
          <a:stretch>
            <a:fillRect/>
          </a:stretch>
        </p:blipFill>
        <p:spPr>
          <a:xfrm>
            <a:off x="11071771" y="4936331"/>
            <a:ext cx="577304" cy="195263"/>
          </a:xfrm>
          <a:prstGeom prst="rect">
            <a:avLst/>
          </a:prstGeom>
        </p:spPr>
      </p:pic>
      <p:pic>
        <p:nvPicPr>
          <p:cNvPr id="24" name="Image 22" descr="preencoded.png"/>
          <p:cNvPicPr>
            <a:picLocks noChangeAspect="1"/>
          </p:cNvPicPr>
          <p:nvPr/>
        </p:nvPicPr>
        <p:blipFill>
          <a:blip r:embed="rId18"/>
          <a:stretch>
            <a:fillRect/>
          </a:stretch>
        </p:blipFill>
        <p:spPr>
          <a:xfrm>
            <a:off x="0" y="6477000"/>
            <a:ext cx="12192000" cy="381000"/>
          </a:xfrm>
          <a:prstGeom prst="rect">
            <a:avLst/>
          </a:prstGeom>
        </p:spPr>
      </p:pic>
      <p:sp>
        <p:nvSpPr>
          <p:cNvPr id="25" name="Text 0"/>
          <p:cNvSpPr/>
          <p:nvPr/>
        </p:nvSpPr>
        <p:spPr>
          <a:xfrm>
            <a:off x="447675" y="142875"/>
            <a:ext cx="3221980" cy="2476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FFFFFF"/>
                </a:solidFill>
              </a:rPr>
              <a:t>BRADFORD VTS TEACHING DECK</a:t>
            </a:r>
            <a:endParaRPr lang="en-US" sz="900" dirty="0"/>
          </a:p>
        </p:txBody>
      </p:sp>
      <p:sp>
        <p:nvSpPr>
          <p:cNvPr id="26" name="Text 1"/>
          <p:cNvSpPr/>
          <p:nvPr/>
        </p:nvSpPr>
        <p:spPr>
          <a:xfrm>
            <a:off x="333375" y="447675"/>
            <a:ext cx="8618220" cy="297061"/>
          </a:xfrm>
          <a:prstGeom prst="rect">
            <a:avLst/>
          </a:prstGeom>
          <a:noFill/>
          <a:ln/>
        </p:spPr>
        <p:txBody>
          <a:bodyPr vert="horz" wrap="square" lIns="0" tIns="0" rIns="0" bIns="0" rtlCol="0" anchor="ctr"/>
          <a:lstStyle/>
          <a:p>
            <a:pPr marL="0" indent="0">
              <a:lnSpc>
                <a:spcPts val="2340"/>
              </a:lnSpc>
              <a:buNone/>
            </a:pPr>
            <a:r>
              <a:rPr lang="en-US" sz="1950" b="1" dirty="0">
                <a:solidFill>
                  <a:srgbClr val="2D2D2D"/>
                </a:solidFill>
              </a:rPr>
              <a:t>Common Pitfalls in Management</a:t>
            </a:r>
            <a:endParaRPr lang="en-US" sz="1950" dirty="0"/>
          </a:p>
        </p:txBody>
      </p:sp>
      <p:sp>
        <p:nvSpPr>
          <p:cNvPr id="27" name="Text 2"/>
          <p:cNvSpPr/>
          <p:nvPr/>
        </p:nvSpPr>
        <p:spPr>
          <a:xfrm>
            <a:off x="4273004" y="523875"/>
            <a:ext cx="6035040" cy="228600"/>
          </a:xfrm>
          <a:prstGeom prst="rect">
            <a:avLst/>
          </a:prstGeom>
          <a:noFill/>
          <a:ln/>
        </p:spPr>
        <p:txBody>
          <a:bodyPr vert="horz" wrap="square" lIns="0" tIns="0" rIns="0" bIns="0" rtlCol="0" anchor="ctr"/>
          <a:lstStyle/>
          <a:p>
            <a:pPr marL="0" indent="0">
              <a:lnSpc>
                <a:spcPts val="1800"/>
              </a:lnSpc>
              <a:buNone/>
            </a:pPr>
            <a:r>
              <a:rPr lang="en-US" sz="1200" i="1" dirty="0">
                <a:solidFill>
                  <a:srgbClr val="F58220"/>
                </a:solidFill>
              </a:rPr>
              <a:t>Clinical Guidance &amp; Safety Alerts</a:t>
            </a:r>
            <a:endParaRPr lang="en-US" sz="1200" dirty="0"/>
          </a:p>
        </p:txBody>
      </p:sp>
      <p:sp>
        <p:nvSpPr>
          <p:cNvPr id="28" name="Text 3"/>
          <p:cNvSpPr/>
          <p:nvPr/>
        </p:nvSpPr>
        <p:spPr>
          <a:xfrm>
            <a:off x="971550" y="1783556"/>
            <a:ext cx="22631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Missing WPW</a:t>
            </a:r>
            <a:endParaRPr lang="en-US" sz="1350" dirty="0"/>
          </a:p>
        </p:txBody>
      </p:sp>
      <p:sp>
        <p:nvSpPr>
          <p:cNvPr id="29" name="Text 4"/>
          <p:cNvSpPr/>
          <p:nvPr/>
        </p:nvSpPr>
        <p:spPr>
          <a:xfrm>
            <a:off x="5290096" y="1814513"/>
            <a:ext cx="647774" cy="195263"/>
          </a:xfrm>
          <a:prstGeom prst="rect">
            <a:avLst/>
          </a:prstGeom>
          <a:noFill/>
          <a:ln/>
        </p:spPr>
        <p:txBody>
          <a:bodyPr vert="horz" wrap="square" lIns="0" tIns="0" rIns="0" bIns="0" rtlCol="0" anchor="ctr"/>
          <a:lstStyle/>
          <a:p>
            <a:pPr marL="0" indent="0">
              <a:lnSpc>
                <a:spcPts val="1238"/>
              </a:lnSpc>
              <a:buNone/>
            </a:pPr>
            <a:r>
              <a:rPr lang="en-US" sz="825" b="1" dirty="0">
                <a:solidFill>
                  <a:srgbClr val="2D2D2D"/>
                </a:solidFill>
              </a:rPr>
              <a:t>PITFALL</a:t>
            </a:r>
            <a:endParaRPr lang="en-US" sz="825" dirty="0"/>
          </a:p>
        </p:txBody>
      </p:sp>
      <p:sp>
        <p:nvSpPr>
          <p:cNvPr id="30" name="Text 5"/>
          <p:cNvSpPr/>
          <p:nvPr/>
        </p:nvSpPr>
        <p:spPr>
          <a:xfrm>
            <a:off x="542925" y="2178844"/>
            <a:ext cx="5248275" cy="428625"/>
          </a:xfrm>
          <a:prstGeom prst="rect">
            <a:avLst/>
          </a:prstGeom>
          <a:noFill/>
          <a:ln/>
        </p:spPr>
        <p:txBody>
          <a:bodyPr vert="horz" wrap="square" lIns="0" tIns="0" rIns="0" bIns="0" rtlCol="0" anchor="ctr"/>
          <a:lstStyle/>
          <a:p>
            <a:pPr marL="0" indent="0">
              <a:lnSpc>
                <a:spcPts val="1688"/>
              </a:lnSpc>
              <a:buNone/>
            </a:pPr>
            <a:r>
              <a:rPr lang="en-US" sz="1125" dirty="0">
                <a:solidFill>
                  <a:srgbClr val="4A4A4A"/>
                </a:solidFill>
              </a:rPr>
              <a:t>Failing to spot a </a:t>
            </a:r>
            <a:r>
              <a:rPr lang="en-US" sz="1125" b="1" dirty="0">
                <a:solidFill>
                  <a:srgbClr val="D32F2F"/>
                </a:solidFill>
              </a:rPr>
              <a:t>short PR interval</a:t>
            </a:r>
            <a:r>
              <a:rPr lang="en-US" sz="1125" dirty="0">
                <a:solidFill>
                  <a:srgbClr val="4A4A4A"/>
                </a:solidFill>
              </a:rPr>
              <a:t> (&lt;120ms) and </a:t>
            </a:r>
            <a:r>
              <a:rPr lang="en-US" sz="1125" b="1" dirty="0">
                <a:solidFill>
                  <a:srgbClr val="D32F2F"/>
                </a:solidFill>
              </a:rPr>
              <a:t>Delta wave</a:t>
            </a:r>
            <a:r>
              <a:rPr lang="en-US" sz="1125" dirty="0">
                <a:solidFill>
                  <a:srgbClr val="4A4A4A"/>
                </a:solidFill>
              </a:rPr>
              <a:t> on baseline ECG. WPW patients with AF are at risk of VF if treated with standard AV-node blockers.</a:t>
            </a:r>
            <a:endParaRPr lang="en-US" sz="1125" dirty="0"/>
          </a:p>
        </p:txBody>
      </p:sp>
      <p:sp>
        <p:nvSpPr>
          <p:cNvPr id="31" name="Text 6"/>
          <p:cNvSpPr/>
          <p:nvPr/>
        </p:nvSpPr>
        <p:spPr>
          <a:xfrm>
            <a:off x="6829425" y="1676400"/>
            <a:ext cx="26746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AF Assumption</a:t>
            </a:r>
            <a:endParaRPr lang="en-US" sz="1350" dirty="0"/>
          </a:p>
        </p:txBody>
      </p:sp>
      <p:sp>
        <p:nvSpPr>
          <p:cNvPr id="32" name="Text 7"/>
          <p:cNvSpPr/>
          <p:nvPr/>
        </p:nvSpPr>
        <p:spPr>
          <a:xfrm>
            <a:off x="11147971" y="1707356"/>
            <a:ext cx="647774" cy="195263"/>
          </a:xfrm>
          <a:prstGeom prst="rect">
            <a:avLst/>
          </a:prstGeom>
          <a:noFill/>
          <a:ln/>
        </p:spPr>
        <p:txBody>
          <a:bodyPr vert="horz" wrap="square" lIns="0" tIns="0" rIns="0" bIns="0" rtlCol="0" anchor="ctr"/>
          <a:lstStyle/>
          <a:p>
            <a:pPr marL="0" indent="0">
              <a:lnSpc>
                <a:spcPts val="1238"/>
              </a:lnSpc>
              <a:buNone/>
            </a:pPr>
            <a:r>
              <a:rPr lang="en-US" sz="825" b="1" dirty="0">
                <a:solidFill>
                  <a:srgbClr val="2D2D2D"/>
                </a:solidFill>
              </a:rPr>
              <a:t>PITFALL</a:t>
            </a:r>
            <a:endParaRPr lang="en-US" sz="825" dirty="0"/>
          </a:p>
        </p:txBody>
      </p:sp>
      <p:sp>
        <p:nvSpPr>
          <p:cNvPr id="33" name="Text 8"/>
          <p:cNvSpPr/>
          <p:nvPr/>
        </p:nvSpPr>
        <p:spPr>
          <a:xfrm>
            <a:off x="6400800" y="2071688"/>
            <a:ext cx="5248275" cy="642938"/>
          </a:xfrm>
          <a:prstGeom prst="rect">
            <a:avLst/>
          </a:prstGeom>
          <a:noFill/>
          <a:ln/>
        </p:spPr>
        <p:txBody>
          <a:bodyPr vert="horz" wrap="square" lIns="0" tIns="0" rIns="0" bIns="0" rtlCol="0" anchor="ctr"/>
          <a:lstStyle/>
          <a:p>
            <a:pPr marL="0" indent="0">
              <a:lnSpc>
                <a:spcPts val="1688"/>
              </a:lnSpc>
              <a:buNone/>
            </a:pPr>
            <a:r>
              <a:rPr lang="en-US" sz="1125" dirty="0">
                <a:solidFill>
                  <a:srgbClr val="4A4A4A"/>
                </a:solidFill>
              </a:rPr>
              <a:t>Assuming irregular palpitations = AF without ECG confirmation. </a:t>
            </a:r>
            <a:r>
              <a:rPr lang="en-US" sz="1125" b="1" dirty="0">
                <a:solidFill>
                  <a:srgbClr val="D32F2F"/>
                </a:solidFill>
              </a:rPr>
              <a:t>Frequent ectopics</a:t>
            </a:r>
            <a:r>
              <a:rPr lang="en-US" sz="1125" dirty="0">
                <a:solidFill>
                  <a:srgbClr val="4A4A4A"/>
                </a:solidFill>
              </a:rPr>
              <a:t> can feel identical but require very different management and anticoagulation strategy.</a:t>
            </a:r>
            <a:endParaRPr lang="en-US" sz="1125" dirty="0"/>
          </a:p>
        </p:txBody>
      </p:sp>
      <p:sp>
        <p:nvSpPr>
          <p:cNvPr id="34" name="Text 9"/>
          <p:cNvSpPr/>
          <p:nvPr/>
        </p:nvSpPr>
        <p:spPr>
          <a:xfrm>
            <a:off x="971550" y="3290888"/>
            <a:ext cx="349758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Drug Interactions</a:t>
            </a:r>
            <a:endParaRPr lang="en-US" sz="1350" dirty="0"/>
          </a:p>
        </p:txBody>
      </p:sp>
      <p:sp>
        <p:nvSpPr>
          <p:cNvPr id="35" name="Text 10"/>
          <p:cNvSpPr/>
          <p:nvPr/>
        </p:nvSpPr>
        <p:spPr>
          <a:xfrm>
            <a:off x="5290096" y="3321844"/>
            <a:ext cx="647774" cy="195263"/>
          </a:xfrm>
          <a:prstGeom prst="rect">
            <a:avLst/>
          </a:prstGeom>
          <a:noFill/>
          <a:ln/>
        </p:spPr>
        <p:txBody>
          <a:bodyPr vert="horz" wrap="square" lIns="0" tIns="0" rIns="0" bIns="0" rtlCol="0" anchor="ctr"/>
          <a:lstStyle/>
          <a:p>
            <a:pPr marL="0" indent="0">
              <a:lnSpc>
                <a:spcPts val="1238"/>
              </a:lnSpc>
              <a:buNone/>
            </a:pPr>
            <a:r>
              <a:rPr lang="en-US" sz="825" b="1" dirty="0">
                <a:solidFill>
                  <a:srgbClr val="2D2D2D"/>
                </a:solidFill>
              </a:rPr>
              <a:t>PITFALL</a:t>
            </a:r>
            <a:endParaRPr lang="en-US" sz="825" dirty="0"/>
          </a:p>
        </p:txBody>
      </p:sp>
      <p:sp>
        <p:nvSpPr>
          <p:cNvPr id="36" name="Text 11"/>
          <p:cNvSpPr/>
          <p:nvPr/>
        </p:nvSpPr>
        <p:spPr>
          <a:xfrm>
            <a:off x="542925" y="3686175"/>
            <a:ext cx="5248275" cy="642938"/>
          </a:xfrm>
          <a:prstGeom prst="rect">
            <a:avLst/>
          </a:prstGeom>
          <a:noFill/>
          <a:ln/>
        </p:spPr>
        <p:txBody>
          <a:bodyPr vert="horz" wrap="square" lIns="0" tIns="0" rIns="0" bIns="0" rtlCol="0" anchor="ctr"/>
          <a:lstStyle/>
          <a:p>
            <a:pPr marL="0" indent="0">
              <a:lnSpc>
                <a:spcPts val="1688"/>
              </a:lnSpc>
              <a:buNone/>
            </a:pPr>
            <a:r>
              <a:rPr lang="en-US" sz="1125" dirty="0">
                <a:solidFill>
                  <a:srgbClr val="4A4A4A"/>
                </a:solidFill>
              </a:rPr>
              <a:t>Combining </a:t>
            </a:r>
            <a:r>
              <a:rPr lang="en-US" sz="1125" b="1" dirty="0">
                <a:solidFill>
                  <a:srgbClr val="D32F2F"/>
                </a:solidFill>
              </a:rPr>
              <a:t>Verapamil and Beta-blockers</a:t>
            </a:r>
            <a:r>
              <a:rPr lang="en-US" sz="1125" dirty="0">
                <a:solidFill>
                  <a:srgbClr val="4A4A4A"/>
                </a:solidFill>
              </a:rPr>
              <a:t>. This is a high-risk error that can cause profound bradycardia or fatal asystole. Never prescribe them together for rate control.</a:t>
            </a:r>
            <a:endParaRPr lang="en-US" sz="1125" dirty="0"/>
          </a:p>
        </p:txBody>
      </p:sp>
      <p:sp>
        <p:nvSpPr>
          <p:cNvPr id="37" name="Text 12"/>
          <p:cNvSpPr/>
          <p:nvPr/>
        </p:nvSpPr>
        <p:spPr>
          <a:xfrm>
            <a:off x="6829425" y="3398044"/>
            <a:ext cx="30861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Exertional Risk</a:t>
            </a:r>
            <a:endParaRPr lang="en-US" sz="1350" dirty="0"/>
          </a:p>
        </p:txBody>
      </p:sp>
      <p:sp>
        <p:nvSpPr>
          <p:cNvPr id="38" name="Text 13"/>
          <p:cNvSpPr/>
          <p:nvPr/>
        </p:nvSpPr>
        <p:spPr>
          <a:xfrm>
            <a:off x="11147971" y="3429000"/>
            <a:ext cx="647774" cy="195263"/>
          </a:xfrm>
          <a:prstGeom prst="rect">
            <a:avLst/>
          </a:prstGeom>
          <a:noFill/>
          <a:ln/>
        </p:spPr>
        <p:txBody>
          <a:bodyPr vert="horz" wrap="square" lIns="0" tIns="0" rIns="0" bIns="0" rtlCol="0" anchor="ctr"/>
          <a:lstStyle/>
          <a:p>
            <a:pPr marL="0" indent="0">
              <a:lnSpc>
                <a:spcPts val="1238"/>
              </a:lnSpc>
              <a:buNone/>
            </a:pPr>
            <a:r>
              <a:rPr lang="en-US" sz="825" b="1" dirty="0">
                <a:solidFill>
                  <a:srgbClr val="2D2D2D"/>
                </a:solidFill>
              </a:rPr>
              <a:t>PITFALL</a:t>
            </a:r>
            <a:endParaRPr lang="en-US" sz="825" dirty="0"/>
          </a:p>
        </p:txBody>
      </p:sp>
      <p:sp>
        <p:nvSpPr>
          <p:cNvPr id="39" name="Text 14"/>
          <p:cNvSpPr/>
          <p:nvPr/>
        </p:nvSpPr>
        <p:spPr>
          <a:xfrm>
            <a:off x="6400800" y="3793331"/>
            <a:ext cx="5248275" cy="428625"/>
          </a:xfrm>
          <a:prstGeom prst="rect">
            <a:avLst/>
          </a:prstGeom>
          <a:noFill/>
          <a:ln/>
        </p:spPr>
        <p:txBody>
          <a:bodyPr vert="horz" wrap="square" lIns="0" tIns="0" rIns="0" bIns="0" rtlCol="0" anchor="ctr"/>
          <a:lstStyle/>
          <a:p>
            <a:pPr marL="0" indent="0">
              <a:lnSpc>
                <a:spcPts val="1688"/>
              </a:lnSpc>
              <a:buNone/>
            </a:pPr>
            <a:r>
              <a:rPr lang="en-US" sz="1125" dirty="0">
                <a:solidFill>
                  <a:srgbClr val="4A4A4A"/>
                </a:solidFill>
              </a:rPr>
              <a:t>Reassuring a patient with </a:t>
            </a:r>
            <a:r>
              <a:rPr lang="en-US" sz="1125" b="1" dirty="0">
                <a:solidFill>
                  <a:srgbClr val="D32F2F"/>
                </a:solidFill>
              </a:rPr>
              <a:t>exertional palpitations</a:t>
            </a:r>
            <a:r>
              <a:rPr lang="en-US" sz="1125" dirty="0">
                <a:solidFill>
                  <a:srgbClr val="4A4A4A"/>
                </a:solidFill>
              </a:rPr>
              <a:t> without investigation. These are red flags for exercise-induced VT or structural disease—refer urgently.</a:t>
            </a:r>
            <a:endParaRPr lang="en-US" sz="1125" dirty="0"/>
          </a:p>
        </p:txBody>
      </p:sp>
      <p:sp>
        <p:nvSpPr>
          <p:cNvPr id="40" name="Text 15"/>
          <p:cNvSpPr/>
          <p:nvPr/>
        </p:nvSpPr>
        <p:spPr>
          <a:xfrm>
            <a:off x="971550" y="4905375"/>
            <a:ext cx="30861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Long QT Neglect</a:t>
            </a:r>
            <a:endParaRPr lang="en-US" sz="1350" dirty="0"/>
          </a:p>
        </p:txBody>
      </p:sp>
      <p:sp>
        <p:nvSpPr>
          <p:cNvPr id="41" name="Text 16"/>
          <p:cNvSpPr/>
          <p:nvPr/>
        </p:nvSpPr>
        <p:spPr>
          <a:xfrm>
            <a:off x="5290096" y="4936331"/>
            <a:ext cx="647774" cy="195263"/>
          </a:xfrm>
          <a:prstGeom prst="rect">
            <a:avLst/>
          </a:prstGeom>
          <a:noFill/>
          <a:ln/>
        </p:spPr>
        <p:txBody>
          <a:bodyPr vert="horz" wrap="square" lIns="0" tIns="0" rIns="0" bIns="0" rtlCol="0" anchor="ctr"/>
          <a:lstStyle/>
          <a:p>
            <a:pPr marL="0" indent="0">
              <a:lnSpc>
                <a:spcPts val="1238"/>
              </a:lnSpc>
              <a:buNone/>
            </a:pPr>
            <a:r>
              <a:rPr lang="en-US" sz="825" b="1" dirty="0">
                <a:solidFill>
                  <a:srgbClr val="2D2D2D"/>
                </a:solidFill>
              </a:rPr>
              <a:t>PITFALL</a:t>
            </a:r>
            <a:endParaRPr lang="en-US" sz="825" dirty="0"/>
          </a:p>
        </p:txBody>
      </p:sp>
      <p:sp>
        <p:nvSpPr>
          <p:cNvPr id="42" name="Text 17"/>
          <p:cNvSpPr/>
          <p:nvPr/>
        </p:nvSpPr>
        <p:spPr>
          <a:xfrm>
            <a:off x="542925" y="5300663"/>
            <a:ext cx="5248275" cy="428625"/>
          </a:xfrm>
          <a:prstGeom prst="rect">
            <a:avLst/>
          </a:prstGeom>
          <a:noFill/>
          <a:ln/>
        </p:spPr>
        <p:txBody>
          <a:bodyPr vert="horz" wrap="square" lIns="0" tIns="0" rIns="0" bIns="0" rtlCol="0" anchor="ctr"/>
          <a:lstStyle/>
          <a:p>
            <a:pPr marL="0" indent="0">
              <a:lnSpc>
                <a:spcPts val="1688"/>
              </a:lnSpc>
              <a:buNone/>
            </a:pPr>
            <a:r>
              <a:rPr lang="en-US" sz="1125" dirty="0">
                <a:solidFill>
                  <a:srgbClr val="4A4A4A"/>
                </a:solidFill>
              </a:rPr>
              <a:t>Not checking the medication list for </a:t>
            </a:r>
            <a:r>
              <a:rPr lang="en-US" sz="1125" b="1" dirty="0">
                <a:solidFill>
                  <a:srgbClr val="D32F2F"/>
                </a:solidFill>
              </a:rPr>
              <a:t>QT-prolonging drugs</a:t>
            </a:r>
            <a:r>
              <a:rPr lang="en-US" sz="1125" dirty="0">
                <a:solidFill>
                  <a:srgbClr val="4A4A4A"/>
                </a:solidFill>
              </a:rPr>
              <a:t> (e.g., Clarithromycin, Quetiapine). Always check </a:t>
            </a:r>
            <a:r>
              <a:rPr lang="en-US" sz="1125" i="1" dirty="0">
                <a:solidFill>
                  <a:srgbClr val="4A4A4A"/>
                </a:solidFill>
              </a:rPr>
              <a:t>crediblemeds.org</a:t>
            </a:r>
            <a:r>
              <a:rPr lang="en-US" sz="1125" dirty="0">
                <a:solidFill>
                  <a:srgbClr val="4A4A4A"/>
                </a:solidFill>
              </a:rPr>
              <a:t> in palpitations cases.</a:t>
            </a:r>
            <a:endParaRPr lang="en-US" sz="1125" dirty="0"/>
          </a:p>
        </p:txBody>
      </p:sp>
      <p:sp>
        <p:nvSpPr>
          <p:cNvPr id="43" name="Text 18"/>
          <p:cNvSpPr/>
          <p:nvPr/>
        </p:nvSpPr>
        <p:spPr>
          <a:xfrm>
            <a:off x="6829425" y="4905375"/>
            <a:ext cx="28803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Flecainide Use</a:t>
            </a:r>
            <a:endParaRPr lang="en-US" sz="1350" dirty="0"/>
          </a:p>
        </p:txBody>
      </p:sp>
      <p:sp>
        <p:nvSpPr>
          <p:cNvPr id="44" name="Text 19"/>
          <p:cNvSpPr/>
          <p:nvPr/>
        </p:nvSpPr>
        <p:spPr>
          <a:xfrm>
            <a:off x="11147971" y="4936331"/>
            <a:ext cx="647774" cy="195263"/>
          </a:xfrm>
          <a:prstGeom prst="rect">
            <a:avLst/>
          </a:prstGeom>
          <a:noFill/>
          <a:ln/>
        </p:spPr>
        <p:txBody>
          <a:bodyPr vert="horz" wrap="square" lIns="0" tIns="0" rIns="0" bIns="0" rtlCol="0" anchor="ctr"/>
          <a:lstStyle/>
          <a:p>
            <a:pPr marL="0" indent="0">
              <a:lnSpc>
                <a:spcPts val="1238"/>
              </a:lnSpc>
              <a:buNone/>
            </a:pPr>
            <a:r>
              <a:rPr lang="en-US" sz="825" b="1" dirty="0">
                <a:solidFill>
                  <a:srgbClr val="2D2D2D"/>
                </a:solidFill>
              </a:rPr>
              <a:t>PITFALL</a:t>
            </a:r>
            <a:endParaRPr lang="en-US" sz="825" dirty="0"/>
          </a:p>
        </p:txBody>
      </p:sp>
      <p:sp>
        <p:nvSpPr>
          <p:cNvPr id="45" name="Text 20"/>
          <p:cNvSpPr/>
          <p:nvPr/>
        </p:nvSpPr>
        <p:spPr>
          <a:xfrm>
            <a:off x="6400800" y="5300663"/>
            <a:ext cx="5248275" cy="428625"/>
          </a:xfrm>
          <a:prstGeom prst="rect">
            <a:avLst/>
          </a:prstGeom>
          <a:noFill/>
          <a:ln/>
        </p:spPr>
        <p:txBody>
          <a:bodyPr vert="horz" wrap="square" lIns="0" tIns="0" rIns="0" bIns="0" rtlCol="0" anchor="ctr"/>
          <a:lstStyle/>
          <a:p>
            <a:pPr marL="0" indent="0">
              <a:lnSpc>
                <a:spcPts val="1688"/>
              </a:lnSpc>
              <a:buNone/>
            </a:pPr>
            <a:r>
              <a:rPr lang="en-US" sz="1125" dirty="0">
                <a:solidFill>
                  <a:srgbClr val="4A4A4A"/>
                </a:solidFill>
              </a:rPr>
              <a:t>Prescribing Flecainide for AF without an Echocardiogram. It is </a:t>
            </a:r>
            <a:r>
              <a:rPr lang="en-US" sz="1125" b="1" dirty="0">
                <a:solidFill>
                  <a:srgbClr val="D32F2F"/>
                </a:solidFill>
              </a:rPr>
              <a:t>contraindicated</a:t>
            </a:r>
            <a:r>
              <a:rPr lang="en-US" sz="1125" dirty="0">
                <a:solidFill>
                  <a:srgbClr val="4A4A4A"/>
                </a:solidFill>
              </a:rPr>
              <a:t> in structural or ischaemic heart disease due to pro-arrhythmic risks.</a:t>
            </a:r>
            <a:endParaRPr lang="en-US" sz="1125" dirty="0"/>
          </a:p>
        </p:txBody>
      </p:sp>
      <p:sp>
        <p:nvSpPr>
          <p:cNvPr id="46" name="Text 21"/>
          <p:cNvSpPr/>
          <p:nvPr/>
        </p:nvSpPr>
        <p:spPr>
          <a:xfrm>
            <a:off x="5311229" y="6567488"/>
            <a:ext cx="3360420" cy="200025"/>
          </a:xfrm>
          <a:prstGeom prst="rect">
            <a:avLst/>
          </a:prstGeom>
          <a:noFill/>
          <a:ln/>
        </p:spPr>
        <p:txBody>
          <a:bodyPr vert="horz" wrap="square" lIns="0" tIns="0" rIns="0" bIns="0" rtlCol="0" anchor="ctr"/>
          <a:lstStyle/>
          <a:p>
            <a:pPr marL="0" indent="0">
              <a:lnSpc>
                <a:spcPts val="1575"/>
              </a:lnSpc>
              <a:buNone/>
            </a:pPr>
            <a:r>
              <a:rPr lang="en-US" sz="1050" b="1" kern="0" spc="30" dirty="0">
                <a:solidFill>
                  <a:srgbClr val="F58220"/>
                </a:solidFill>
              </a:rPr>
              <a:t>www.bradfordvts.co.uk</a:t>
            </a:r>
            <a:endParaRPr lang="en-US" sz="1050" dirty="0"/>
          </a:p>
        </p:txBody>
      </p:sp>
      <p:sp>
        <p:nvSpPr>
          <p:cNvPr id="47" name="Text 22"/>
          <p:cNvSpPr/>
          <p:nvPr/>
        </p:nvSpPr>
        <p:spPr>
          <a:xfrm>
            <a:off x="11128028" y="6572250"/>
            <a:ext cx="1063972" cy="171450"/>
          </a:xfrm>
          <a:prstGeom prst="rect">
            <a:avLst/>
          </a:prstGeom>
          <a:noFill/>
          <a:ln/>
        </p:spPr>
        <p:txBody>
          <a:bodyPr vert="horz" wrap="square" lIns="0" tIns="0" rIns="0" bIns="0" rtlCol="0" anchor="ctr"/>
          <a:lstStyle/>
          <a:p>
            <a:pPr marL="0" indent="0">
              <a:lnSpc>
                <a:spcPts val="1350"/>
              </a:lnSpc>
              <a:buNone/>
            </a:pPr>
            <a:r>
              <a:rPr lang="en-US" sz="900" b="1" dirty="0">
                <a:solidFill>
                  <a:srgbClr val="999999"/>
                </a:solidFill>
              </a:rPr>
              <a:t>Slide 25 of 30</a:t>
            </a:r>
            <a:endParaRPr lang="en-US" sz="9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5"/>
          <a:stretch>
            <a:fillRect/>
          </a:stretch>
        </p:blipFill>
        <p:spPr>
          <a:xfrm>
            <a:off x="333375" y="142875"/>
            <a:ext cx="2368600" cy="247650"/>
          </a:xfrm>
          <a:prstGeom prst="rect">
            <a:avLst/>
          </a:prstGeom>
        </p:spPr>
      </p:pic>
      <p:pic>
        <p:nvPicPr>
          <p:cNvPr id="5" name="Image 3" descr="preencoded.png"/>
          <p:cNvPicPr>
            <a:picLocks noChangeAspect="1"/>
          </p:cNvPicPr>
          <p:nvPr/>
        </p:nvPicPr>
        <p:blipFill>
          <a:blip r:embed="rId6"/>
          <a:stretch>
            <a:fillRect/>
          </a:stretch>
        </p:blipFill>
        <p:spPr>
          <a:xfrm>
            <a:off x="333375" y="447675"/>
            <a:ext cx="11525250" cy="342900"/>
          </a:xfrm>
          <a:prstGeom prst="rect">
            <a:avLst/>
          </a:prstGeom>
        </p:spPr>
      </p:pic>
      <p:pic>
        <p:nvPicPr>
          <p:cNvPr id="6" name="Image 4" descr="preencoded.png"/>
          <p:cNvPicPr>
            <a:picLocks noChangeAspect="1"/>
          </p:cNvPicPr>
          <p:nvPr/>
        </p:nvPicPr>
        <p:blipFill>
          <a:blip r:embed="rId7"/>
          <a:stretch>
            <a:fillRect/>
          </a:stretch>
        </p:blipFill>
        <p:spPr>
          <a:xfrm>
            <a:off x="333375" y="981075"/>
            <a:ext cx="5667375" cy="2586038"/>
          </a:xfrm>
          <a:prstGeom prst="rect">
            <a:avLst/>
          </a:prstGeom>
        </p:spPr>
      </p:pic>
      <p:pic>
        <p:nvPicPr>
          <p:cNvPr id="7" name="Image 5" descr="preencoded.png"/>
          <p:cNvPicPr>
            <a:picLocks noChangeAspect="1"/>
          </p:cNvPicPr>
          <p:nvPr/>
        </p:nvPicPr>
        <p:blipFill>
          <a:blip r:embed="rId8"/>
          <a:stretch>
            <a:fillRect/>
          </a:stretch>
        </p:blipFill>
        <p:spPr>
          <a:xfrm>
            <a:off x="476250" y="1166813"/>
            <a:ext cx="214313" cy="171450"/>
          </a:xfrm>
          <a:prstGeom prst="rect">
            <a:avLst/>
          </a:prstGeom>
        </p:spPr>
      </p:pic>
      <p:pic>
        <p:nvPicPr>
          <p:cNvPr id="8" name="Image 6" descr="preencoded.png"/>
          <p:cNvPicPr>
            <a:picLocks noChangeAspect="1"/>
          </p:cNvPicPr>
          <p:nvPr/>
        </p:nvPicPr>
        <p:blipFill>
          <a:blip r:embed="rId7"/>
          <a:stretch>
            <a:fillRect/>
          </a:stretch>
        </p:blipFill>
        <p:spPr>
          <a:xfrm>
            <a:off x="333375" y="3757613"/>
            <a:ext cx="5667375" cy="2586038"/>
          </a:xfrm>
          <a:prstGeom prst="rect">
            <a:avLst/>
          </a:prstGeom>
        </p:spPr>
      </p:pic>
      <p:pic>
        <p:nvPicPr>
          <p:cNvPr id="9" name="Image 7" descr="preencoded.png"/>
          <p:cNvPicPr>
            <a:picLocks noChangeAspect="1"/>
          </p:cNvPicPr>
          <p:nvPr/>
        </p:nvPicPr>
        <p:blipFill>
          <a:blip r:embed="rId9"/>
          <a:stretch>
            <a:fillRect/>
          </a:stretch>
        </p:blipFill>
        <p:spPr>
          <a:xfrm>
            <a:off x="476250" y="3943350"/>
            <a:ext cx="214313" cy="171450"/>
          </a:xfrm>
          <a:prstGeom prst="rect">
            <a:avLst/>
          </a:prstGeom>
        </p:spPr>
      </p:pic>
      <p:pic>
        <p:nvPicPr>
          <p:cNvPr id="10" name="Image 8" descr="preencoded.png"/>
          <p:cNvPicPr>
            <a:picLocks noChangeAspect="1"/>
          </p:cNvPicPr>
          <p:nvPr/>
        </p:nvPicPr>
        <p:blipFill>
          <a:blip r:embed="rId7"/>
          <a:stretch>
            <a:fillRect/>
          </a:stretch>
        </p:blipFill>
        <p:spPr>
          <a:xfrm>
            <a:off x="6191250" y="981075"/>
            <a:ext cx="5667375" cy="2586038"/>
          </a:xfrm>
          <a:prstGeom prst="rect">
            <a:avLst/>
          </a:prstGeom>
        </p:spPr>
      </p:pic>
      <p:pic>
        <p:nvPicPr>
          <p:cNvPr id="11" name="Image 9" descr="preencoded.png"/>
          <p:cNvPicPr>
            <a:picLocks noChangeAspect="1"/>
          </p:cNvPicPr>
          <p:nvPr/>
        </p:nvPicPr>
        <p:blipFill>
          <a:blip r:embed="rId10"/>
          <a:stretch>
            <a:fillRect/>
          </a:stretch>
        </p:blipFill>
        <p:spPr>
          <a:xfrm>
            <a:off x="6334125" y="1166813"/>
            <a:ext cx="214313" cy="171450"/>
          </a:xfrm>
          <a:prstGeom prst="rect">
            <a:avLst/>
          </a:prstGeom>
        </p:spPr>
      </p:pic>
      <p:pic>
        <p:nvPicPr>
          <p:cNvPr id="12" name="Image 10" descr="preencoded.png"/>
          <p:cNvPicPr>
            <a:picLocks noChangeAspect="1"/>
          </p:cNvPicPr>
          <p:nvPr/>
        </p:nvPicPr>
        <p:blipFill>
          <a:blip r:embed="rId11"/>
          <a:stretch>
            <a:fillRect/>
          </a:stretch>
        </p:blipFill>
        <p:spPr>
          <a:xfrm>
            <a:off x="6334125" y="2419350"/>
            <a:ext cx="5381625" cy="390525"/>
          </a:xfrm>
          <a:prstGeom prst="rect">
            <a:avLst/>
          </a:prstGeom>
        </p:spPr>
      </p:pic>
      <p:pic>
        <p:nvPicPr>
          <p:cNvPr id="13" name="Image 11" descr="preencoded.png"/>
          <p:cNvPicPr>
            <a:picLocks noChangeAspect="1"/>
          </p:cNvPicPr>
          <p:nvPr/>
        </p:nvPicPr>
        <p:blipFill>
          <a:blip r:embed="rId12"/>
          <a:stretch>
            <a:fillRect/>
          </a:stretch>
        </p:blipFill>
        <p:spPr>
          <a:xfrm>
            <a:off x="6429375" y="2553593"/>
            <a:ext cx="166688" cy="137220"/>
          </a:xfrm>
          <a:prstGeom prst="rect">
            <a:avLst/>
          </a:prstGeom>
        </p:spPr>
      </p:pic>
      <p:pic>
        <p:nvPicPr>
          <p:cNvPr id="14" name="Image 12" descr="preencoded.png"/>
          <p:cNvPicPr>
            <a:picLocks noChangeAspect="1"/>
          </p:cNvPicPr>
          <p:nvPr/>
        </p:nvPicPr>
        <p:blipFill>
          <a:blip r:embed="rId7"/>
          <a:stretch>
            <a:fillRect/>
          </a:stretch>
        </p:blipFill>
        <p:spPr>
          <a:xfrm>
            <a:off x="6191250" y="3757613"/>
            <a:ext cx="5667375" cy="2586038"/>
          </a:xfrm>
          <a:prstGeom prst="rect">
            <a:avLst/>
          </a:prstGeom>
        </p:spPr>
      </p:pic>
      <p:pic>
        <p:nvPicPr>
          <p:cNvPr id="15" name="Image 13" descr="preencoded.png"/>
          <p:cNvPicPr>
            <a:picLocks noChangeAspect="1"/>
          </p:cNvPicPr>
          <p:nvPr/>
        </p:nvPicPr>
        <p:blipFill>
          <a:blip r:embed="rId13"/>
          <a:stretch>
            <a:fillRect/>
          </a:stretch>
        </p:blipFill>
        <p:spPr>
          <a:xfrm>
            <a:off x="6334125" y="3943350"/>
            <a:ext cx="214313" cy="171450"/>
          </a:xfrm>
          <a:prstGeom prst="rect">
            <a:avLst/>
          </a:prstGeom>
        </p:spPr>
      </p:pic>
      <p:pic>
        <p:nvPicPr>
          <p:cNvPr id="16" name="Image 14" descr="preencoded.png"/>
          <p:cNvPicPr>
            <a:picLocks noChangeAspect="1"/>
          </p:cNvPicPr>
          <p:nvPr/>
        </p:nvPicPr>
        <p:blipFill>
          <a:blip r:embed="rId14"/>
          <a:stretch>
            <a:fillRect/>
          </a:stretch>
        </p:blipFill>
        <p:spPr>
          <a:xfrm>
            <a:off x="0" y="6438900"/>
            <a:ext cx="12192000" cy="419100"/>
          </a:xfrm>
          <a:prstGeom prst="rect">
            <a:avLst/>
          </a:prstGeom>
        </p:spPr>
      </p:pic>
      <p:sp>
        <p:nvSpPr>
          <p:cNvPr id="17" name="Text 0"/>
          <p:cNvSpPr/>
          <p:nvPr/>
        </p:nvSpPr>
        <p:spPr>
          <a:xfrm>
            <a:off x="447675" y="142875"/>
            <a:ext cx="3221980" cy="2476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FFFFFF"/>
                </a:solidFill>
              </a:rPr>
              <a:t>BRADFORD VTS TEACHING DECK</a:t>
            </a:r>
            <a:endParaRPr lang="en-US" sz="900" dirty="0"/>
          </a:p>
        </p:txBody>
      </p:sp>
      <p:sp>
        <p:nvSpPr>
          <p:cNvPr id="18" name="Text 1"/>
          <p:cNvSpPr/>
          <p:nvPr/>
        </p:nvSpPr>
        <p:spPr>
          <a:xfrm>
            <a:off x="333375" y="447675"/>
            <a:ext cx="4457700" cy="297061"/>
          </a:xfrm>
          <a:prstGeom prst="rect">
            <a:avLst/>
          </a:prstGeom>
          <a:noFill/>
          <a:ln/>
        </p:spPr>
        <p:txBody>
          <a:bodyPr vert="horz" wrap="square" lIns="0" tIns="0" rIns="0" bIns="0" rtlCol="0" anchor="ctr"/>
          <a:lstStyle/>
          <a:p>
            <a:pPr marL="0" indent="0">
              <a:lnSpc>
                <a:spcPts val="2340"/>
              </a:lnSpc>
              <a:buNone/>
            </a:pPr>
            <a:r>
              <a:rPr lang="en-US" sz="1950" b="1" dirty="0">
                <a:solidFill>
                  <a:srgbClr val="2D2D2D"/>
                </a:solidFill>
              </a:rPr>
              <a:t>AKT Exam Pearls</a:t>
            </a:r>
            <a:endParaRPr lang="en-US" sz="1950" dirty="0"/>
          </a:p>
        </p:txBody>
      </p:sp>
      <p:sp>
        <p:nvSpPr>
          <p:cNvPr id="19" name="Text 2"/>
          <p:cNvSpPr/>
          <p:nvPr/>
        </p:nvSpPr>
        <p:spPr>
          <a:xfrm>
            <a:off x="2498675" y="523875"/>
            <a:ext cx="4389120" cy="228600"/>
          </a:xfrm>
          <a:prstGeom prst="rect">
            <a:avLst/>
          </a:prstGeom>
          <a:noFill/>
          <a:ln/>
        </p:spPr>
        <p:txBody>
          <a:bodyPr vert="horz" wrap="square" lIns="0" tIns="0" rIns="0" bIns="0" rtlCol="0" anchor="ctr"/>
          <a:lstStyle/>
          <a:p>
            <a:pPr marL="0" indent="0">
              <a:lnSpc>
                <a:spcPts val="1800"/>
              </a:lnSpc>
              <a:buNone/>
            </a:pPr>
            <a:r>
              <a:rPr lang="en-US" sz="1200" i="1" dirty="0">
                <a:solidFill>
                  <a:srgbClr val="F58220"/>
                </a:solidFill>
              </a:rPr>
              <a:t>High-Yield Clinical Data</a:t>
            </a:r>
            <a:endParaRPr lang="en-US" sz="1200" dirty="0"/>
          </a:p>
        </p:txBody>
      </p:sp>
      <p:sp>
        <p:nvSpPr>
          <p:cNvPr id="20" name="Text 3"/>
          <p:cNvSpPr/>
          <p:nvPr/>
        </p:nvSpPr>
        <p:spPr>
          <a:xfrm>
            <a:off x="690563" y="1123950"/>
            <a:ext cx="538162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800080"/>
                </a:solidFill>
              </a:rPr>
              <a:t>SVT: Acute Management</a:t>
            </a:r>
            <a:endParaRPr lang="en-US" sz="1350" dirty="0"/>
          </a:p>
        </p:txBody>
      </p:sp>
      <p:sp>
        <p:nvSpPr>
          <p:cNvPr id="21" name="Text 4"/>
          <p:cNvSpPr/>
          <p:nvPr/>
        </p:nvSpPr>
        <p:spPr>
          <a:xfrm>
            <a:off x="666750" y="1495425"/>
            <a:ext cx="5191125" cy="400050"/>
          </a:xfrm>
          <a:prstGeom prst="rect">
            <a:avLst/>
          </a:prstGeom>
          <a:noFill/>
          <a:ln/>
        </p:spPr>
        <p:txBody>
          <a:bodyPr vert="horz" wrap="square" lIns="0" tIns="0" rIns="0" bIns="0" rtlCol="0" anchor="ctr"/>
          <a:lstStyle/>
          <a:p>
            <a:pPr marL="0" indent="0">
              <a:lnSpc>
                <a:spcPts val="1575"/>
              </a:lnSpc>
              <a:buNone/>
            </a:pPr>
            <a:r>
              <a:rPr lang="en-US" sz="1125" b="1" dirty="0">
                <a:solidFill>
                  <a:srgbClr val="800080"/>
                </a:solidFill>
              </a:rPr>
              <a:t>Modified Valsalva:</a:t>
            </a:r>
            <a:r>
              <a:rPr lang="en-US" sz="1125" dirty="0">
                <a:solidFill>
                  <a:srgbClr val="2D2D2D"/>
                </a:solidFill>
              </a:rPr>
              <a:t> Supine position with passive leg raise after strain phase is more effective than standard.</a:t>
            </a:r>
            <a:endParaRPr lang="en-US" sz="1125" dirty="0"/>
          </a:p>
        </p:txBody>
      </p:sp>
      <p:sp>
        <p:nvSpPr>
          <p:cNvPr id="22" name="Text 5"/>
          <p:cNvSpPr/>
          <p:nvPr/>
        </p:nvSpPr>
        <p:spPr>
          <a:xfrm>
            <a:off x="666750" y="1971675"/>
            <a:ext cx="5191125" cy="400050"/>
          </a:xfrm>
          <a:prstGeom prst="rect">
            <a:avLst/>
          </a:prstGeom>
          <a:noFill/>
          <a:ln/>
        </p:spPr>
        <p:txBody>
          <a:bodyPr vert="horz" wrap="square" lIns="0" tIns="0" rIns="0" bIns="0" rtlCol="0" anchor="ctr"/>
          <a:lstStyle/>
          <a:p>
            <a:pPr marL="0" indent="0">
              <a:lnSpc>
                <a:spcPts val="1575"/>
              </a:lnSpc>
              <a:buNone/>
            </a:pPr>
            <a:r>
              <a:rPr lang="en-US" sz="1125" b="1" dirty="0">
                <a:solidFill>
                  <a:srgbClr val="800080"/>
                </a:solidFill>
              </a:rPr>
              <a:t>Adenosine Dosing:</a:t>
            </a:r>
            <a:r>
              <a:rPr lang="en-US" sz="1125" dirty="0">
                <a:solidFill>
                  <a:srgbClr val="2D2D2D"/>
                </a:solidFill>
              </a:rPr>
              <a:t> First-line for hospital termination. Rapid IV bolus: </a:t>
            </a:r>
            <a:r>
              <a:rPr lang="en-US" sz="1125" b="1" dirty="0">
                <a:solidFill>
                  <a:srgbClr val="800080"/>
                </a:solidFill>
              </a:rPr>
              <a:t>6mg → 12mg → 12mg</a:t>
            </a:r>
            <a:r>
              <a:rPr lang="en-US" sz="1125" dirty="0">
                <a:solidFill>
                  <a:srgbClr val="2D2D2D"/>
                </a:solidFill>
              </a:rPr>
              <a:t>.</a:t>
            </a:r>
            <a:endParaRPr lang="en-US" sz="1125" dirty="0"/>
          </a:p>
        </p:txBody>
      </p:sp>
      <p:sp>
        <p:nvSpPr>
          <p:cNvPr id="23" name="Text 6"/>
          <p:cNvSpPr/>
          <p:nvPr/>
        </p:nvSpPr>
        <p:spPr>
          <a:xfrm>
            <a:off x="666750" y="2447925"/>
            <a:ext cx="5191125" cy="400050"/>
          </a:xfrm>
          <a:prstGeom prst="rect">
            <a:avLst/>
          </a:prstGeom>
          <a:noFill/>
          <a:ln/>
        </p:spPr>
        <p:txBody>
          <a:bodyPr vert="horz" wrap="square" lIns="0" tIns="0" rIns="0" bIns="0" rtlCol="0" anchor="ctr"/>
          <a:lstStyle/>
          <a:p>
            <a:pPr marL="0" indent="0">
              <a:lnSpc>
                <a:spcPts val="1575"/>
              </a:lnSpc>
              <a:buNone/>
            </a:pPr>
            <a:r>
              <a:rPr lang="en-US" sz="1125" dirty="0">
                <a:solidFill>
                  <a:srgbClr val="2D2D2D"/>
                </a:solidFill>
              </a:rPr>
              <a:t>Warn patients about the transient "feeling of impending doom" during administration.</a:t>
            </a:r>
            <a:endParaRPr lang="en-US" sz="1125" dirty="0"/>
          </a:p>
        </p:txBody>
      </p:sp>
      <p:sp>
        <p:nvSpPr>
          <p:cNvPr id="24" name="Text 7"/>
          <p:cNvSpPr/>
          <p:nvPr/>
        </p:nvSpPr>
        <p:spPr>
          <a:xfrm>
            <a:off x="690563" y="3900488"/>
            <a:ext cx="538162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800080"/>
                </a:solidFill>
              </a:rPr>
              <a:t>Torsades de Pointes</a:t>
            </a:r>
            <a:endParaRPr lang="en-US" sz="1350" dirty="0"/>
          </a:p>
        </p:txBody>
      </p:sp>
      <p:sp>
        <p:nvSpPr>
          <p:cNvPr id="25" name="Text 8"/>
          <p:cNvSpPr/>
          <p:nvPr/>
        </p:nvSpPr>
        <p:spPr>
          <a:xfrm>
            <a:off x="666750" y="4271963"/>
            <a:ext cx="7111382" cy="200025"/>
          </a:xfrm>
          <a:prstGeom prst="rect">
            <a:avLst/>
          </a:prstGeom>
          <a:noFill/>
          <a:ln/>
        </p:spPr>
        <p:txBody>
          <a:bodyPr vert="horz" wrap="square" lIns="0" tIns="0" rIns="0" bIns="0" rtlCol="0" anchor="ctr"/>
          <a:lstStyle/>
          <a:p>
            <a:pPr marL="0" indent="0">
              <a:lnSpc>
                <a:spcPts val="1575"/>
              </a:lnSpc>
              <a:buNone/>
            </a:pPr>
            <a:r>
              <a:rPr lang="en-US" sz="1125" dirty="0">
                <a:solidFill>
                  <a:srgbClr val="2D2D2D"/>
                </a:solidFill>
              </a:rPr>
              <a:t>A polymorphic VT caused by </a:t>
            </a:r>
            <a:r>
              <a:rPr lang="en-US" sz="1125" b="1" dirty="0">
                <a:solidFill>
                  <a:srgbClr val="800080"/>
                </a:solidFill>
              </a:rPr>
              <a:t>QT prolongation</a:t>
            </a:r>
            <a:r>
              <a:rPr lang="en-US" sz="1125" dirty="0">
                <a:solidFill>
                  <a:srgbClr val="2D2D2D"/>
                </a:solidFill>
              </a:rPr>
              <a:t>.</a:t>
            </a:r>
            <a:endParaRPr lang="en-US" sz="1125" dirty="0"/>
          </a:p>
        </p:txBody>
      </p:sp>
      <p:sp>
        <p:nvSpPr>
          <p:cNvPr id="26" name="Text 9"/>
          <p:cNvSpPr/>
          <p:nvPr/>
        </p:nvSpPr>
        <p:spPr>
          <a:xfrm>
            <a:off x="666750" y="4548188"/>
            <a:ext cx="9426715" cy="200025"/>
          </a:xfrm>
          <a:prstGeom prst="rect">
            <a:avLst/>
          </a:prstGeom>
          <a:noFill/>
          <a:ln/>
        </p:spPr>
        <p:txBody>
          <a:bodyPr vert="horz" wrap="square" lIns="0" tIns="0" rIns="0" bIns="0" rtlCol="0" anchor="ctr"/>
          <a:lstStyle/>
          <a:p>
            <a:pPr marL="0" indent="0">
              <a:lnSpc>
                <a:spcPts val="1575"/>
              </a:lnSpc>
              <a:buNone/>
            </a:pPr>
            <a:r>
              <a:rPr lang="en-US" sz="1125" b="1" dirty="0">
                <a:solidFill>
                  <a:srgbClr val="800080"/>
                </a:solidFill>
              </a:rPr>
              <a:t>Management:</a:t>
            </a:r>
            <a:r>
              <a:rPr lang="en-US" sz="1125" dirty="0">
                <a:solidFill>
                  <a:srgbClr val="2D2D2D"/>
                </a:solidFill>
              </a:rPr>
              <a:t> Immediate treatment is IV </a:t>
            </a:r>
            <a:r>
              <a:rPr lang="en-US" sz="1125" b="1" dirty="0">
                <a:solidFill>
                  <a:srgbClr val="800080"/>
                </a:solidFill>
              </a:rPr>
              <a:t>Magnesium Sulphate</a:t>
            </a:r>
            <a:r>
              <a:rPr lang="en-US" sz="1125" dirty="0">
                <a:solidFill>
                  <a:srgbClr val="2D2D2D"/>
                </a:solidFill>
              </a:rPr>
              <a:t>.</a:t>
            </a:r>
            <a:endParaRPr lang="en-US" sz="1125" dirty="0"/>
          </a:p>
        </p:txBody>
      </p:sp>
      <p:sp>
        <p:nvSpPr>
          <p:cNvPr id="27" name="Text 10"/>
          <p:cNvSpPr/>
          <p:nvPr/>
        </p:nvSpPr>
        <p:spPr>
          <a:xfrm>
            <a:off x="666750" y="4824413"/>
            <a:ext cx="11525250" cy="200025"/>
          </a:xfrm>
          <a:prstGeom prst="rect">
            <a:avLst/>
          </a:prstGeom>
          <a:noFill/>
          <a:ln/>
        </p:spPr>
        <p:txBody>
          <a:bodyPr vert="horz" wrap="square" lIns="0" tIns="0" rIns="0" bIns="0" rtlCol="0" anchor="ctr"/>
          <a:lstStyle/>
          <a:p>
            <a:pPr marL="0" indent="0">
              <a:lnSpc>
                <a:spcPts val="1575"/>
              </a:lnSpc>
              <a:buNone/>
            </a:pPr>
            <a:r>
              <a:rPr lang="en-US" sz="1125" dirty="0">
                <a:solidFill>
                  <a:srgbClr val="2D2D2D"/>
                </a:solidFill>
              </a:rPr>
              <a:t>Identify and stop offending medications (e.g., Macrolides, Antipsychotics).</a:t>
            </a:r>
            <a:endParaRPr lang="en-US" sz="1125" dirty="0"/>
          </a:p>
        </p:txBody>
      </p:sp>
      <p:sp>
        <p:nvSpPr>
          <p:cNvPr id="28" name="Text 11"/>
          <p:cNvSpPr/>
          <p:nvPr/>
        </p:nvSpPr>
        <p:spPr>
          <a:xfrm>
            <a:off x="6548438" y="1123950"/>
            <a:ext cx="5643563"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800080"/>
                </a:solidFill>
              </a:rPr>
              <a:t>AF Anticoagulation (NG196)</a:t>
            </a:r>
            <a:endParaRPr lang="en-US" sz="1350" dirty="0"/>
          </a:p>
        </p:txBody>
      </p:sp>
      <p:sp>
        <p:nvSpPr>
          <p:cNvPr id="29" name="Text 12"/>
          <p:cNvSpPr/>
          <p:nvPr/>
        </p:nvSpPr>
        <p:spPr>
          <a:xfrm>
            <a:off x="6524625" y="1495425"/>
            <a:ext cx="5667375" cy="200025"/>
          </a:xfrm>
          <a:prstGeom prst="rect">
            <a:avLst/>
          </a:prstGeom>
          <a:noFill/>
          <a:ln/>
        </p:spPr>
        <p:txBody>
          <a:bodyPr vert="horz" wrap="square" lIns="0" tIns="0" rIns="0" bIns="0" rtlCol="0" anchor="ctr"/>
          <a:lstStyle/>
          <a:p>
            <a:pPr marL="0" indent="0">
              <a:lnSpc>
                <a:spcPts val="1575"/>
              </a:lnSpc>
              <a:buNone/>
            </a:pPr>
            <a:r>
              <a:rPr lang="en-US" sz="1125" b="1" dirty="0">
                <a:solidFill>
                  <a:srgbClr val="800080"/>
                </a:solidFill>
              </a:rPr>
              <a:t>CHA₂DS₂-VASc ≥ 2 (Men) / ≥ 3 (Women):</a:t>
            </a:r>
            <a:r>
              <a:rPr lang="en-US" sz="1125" dirty="0">
                <a:solidFill>
                  <a:srgbClr val="2D2D2D"/>
                </a:solidFill>
              </a:rPr>
              <a:t> Offer anticoagulation.</a:t>
            </a:r>
            <a:endParaRPr lang="en-US" sz="1125" dirty="0"/>
          </a:p>
        </p:txBody>
      </p:sp>
      <p:sp>
        <p:nvSpPr>
          <p:cNvPr id="30" name="Text 13"/>
          <p:cNvSpPr/>
          <p:nvPr/>
        </p:nvSpPr>
        <p:spPr>
          <a:xfrm>
            <a:off x="6524625" y="1771650"/>
            <a:ext cx="5667375" cy="200025"/>
          </a:xfrm>
          <a:prstGeom prst="rect">
            <a:avLst/>
          </a:prstGeom>
          <a:noFill/>
          <a:ln/>
        </p:spPr>
        <p:txBody>
          <a:bodyPr vert="horz" wrap="square" lIns="0" tIns="0" rIns="0" bIns="0" rtlCol="0" anchor="ctr"/>
          <a:lstStyle/>
          <a:p>
            <a:pPr marL="0" indent="0">
              <a:lnSpc>
                <a:spcPts val="1575"/>
              </a:lnSpc>
              <a:buNone/>
            </a:pPr>
            <a:r>
              <a:rPr lang="en-US" sz="1125" b="1" dirty="0">
                <a:solidFill>
                  <a:srgbClr val="800080"/>
                </a:solidFill>
              </a:rPr>
              <a:t>CHA₂DS₂-VASc 1 (Men) / 2 (Women):</a:t>
            </a:r>
            <a:r>
              <a:rPr lang="en-US" sz="1125" dirty="0">
                <a:solidFill>
                  <a:srgbClr val="2D2D2D"/>
                </a:solidFill>
              </a:rPr>
              <a:t> Consider anticoagulation.</a:t>
            </a:r>
            <a:endParaRPr lang="en-US" sz="1125" dirty="0"/>
          </a:p>
        </p:txBody>
      </p:sp>
      <p:sp>
        <p:nvSpPr>
          <p:cNvPr id="31" name="Text 14"/>
          <p:cNvSpPr/>
          <p:nvPr/>
        </p:nvSpPr>
        <p:spPr>
          <a:xfrm>
            <a:off x="6524625" y="2047875"/>
            <a:ext cx="5667375" cy="200025"/>
          </a:xfrm>
          <a:prstGeom prst="rect">
            <a:avLst/>
          </a:prstGeom>
          <a:noFill/>
          <a:ln/>
        </p:spPr>
        <p:txBody>
          <a:bodyPr vert="horz" wrap="square" lIns="0" tIns="0" rIns="0" bIns="0" rtlCol="0" anchor="ctr"/>
          <a:lstStyle/>
          <a:p>
            <a:pPr marL="0" indent="0">
              <a:lnSpc>
                <a:spcPts val="1575"/>
              </a:lnSpc>
              <a:buNone/>
            </a:pPr>
            <a:r>
              <a:rPr lang="en-US" sz="1125" b="1" dirty="0">
                <a:solidFill>
                  <a:srgbClr val="800080"/>
                </a:solidFill>
              </a:rPr>
              <a:t>DOACs</a:t>
            </a:r>
            <a:r>
              <a:rPr lang="en-US" sz="1125" dirty="0">
                <a:solidFill>
                  <a:srgbClr val="2D2D2D"/>
                </a:solidFill>
              </a:rPr>
              <a:t> (e.g., Apixaban) are preferred over Warfarin for non-valvular AF.</a:t>
            </a:r>
            <a:endParaRPr lang="en-US" sz="1125" dirty="0"/>
          </a:p>
        </p:txBody>
      </p:sp>
      <p:sp>
        <p:nvSpPr>
          <p:cNvPr id="32" name="Text 15"/>
          <p:cNvSpPr/>
          <p:nvPr/>
        </p:nvSpPr>
        <p:spPr>
          <a:xfrm>
            <a:off x="6596063" y="2419350"/>
            <a:ext cx="5595938" cy="390525"/>
          </a:xfrm>
          <a:prstGeom prst="rect">
            <a:avLst/>
          </a:prstGeom>
          <a:noFill/>
          <a:ln/>
        </p:spPr>
        <p:txBody>
          <a:bodyPr vert="horz" wrap="square" lIns="0" tIns="0" rIns="0" bIns="0" rtlCol="0" anchor="ctr"/>
          <a:lstStyle/>
          <a:p>
            <a:pPr marL="0" indent="0">
              <a:lnSpc>
                <a:spcPts val="1575"/>
              </a:lnSpc>
              <a:buNone/>
            </a:pPr>
            <a:r>
              <a:rPr lang="en-US" sz="1050" b="1" dirty="0">
                <a:solidFill>
                  <a:srgbClr val="800080"/>
                </a:solidFill>
              </a:rPr>
              <a:t> First-line rate control: Bisoprolol.</a:t>
            </a:r>
            <a:endParaRPr lang="en-US" sz="1050" dirty="0"/>
          </a:p>
        </p:txBody>
      </p:sp>
      <p:sp>
        <p:nvSpPr>
          <p:cNvPr id="33" name="Text 16"/>
          <p:cNvSpPr/>
          <p:nvPr/>
        </p:nvSpPr>
        <p:spPr>
          <a:xfrm>
            <a:off x="6548438" y="3900488"/>
            <a:ext cx="538162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800080"/>
                </a:solidFill>
              </a:rPr>
              <a:t>The WPW + AF Danger</a:t>
            </a:r>
            <a:endParaRPr lang="en-US" sz="1350" dirty="0"/>
          </a:p>
        </p:txBody>
      </p:sp>
      <p:sp>
        <p:nvSpPr>
          <p:cNvPr id="34" name="Text 17"/>
          <p:cNvSpPr/>
          <p:nvPr/>
        </p:nvSpPr>
        <p:spPr>
          <a:xfrm>
            <a:off x="6524625" y="4271963"/>
            <a:ext cx="5667375" cy="200025"/>
          </a:xfrm>
          <a:prstGeom prst="rect">
            <a:avLst/>
          </a:prstGeom>
          <a:noFill/>
          <a:ln/>
        </p:spPr>
        <p:txBody>
          <a:bodyPr vert="horz" wrap="square" lIns="0" tIns="0" rIns="0" bIns="0" rtlCol="0" anchor="ctr"/>
          <a:lstStyle/>
          <a:p>
            <a:pPr marL="0" indent="0">
              <a:lnSpc>
                <a:spcPts val="1575"/>
              </a:lnSpc>
              <a:buNone/>
            </a:pPr>
            <a:r>
              <a:rPr lang="en-US" sz="1125" dirty="0">
                <a:solidFill>
                  <a:srgbClr val="2D2D2D"/>
                </a:solidFill>
              </a:rPr>
              <a:t>Pre-excited AF (WPW) allows rapid conduction down the accessory pathway.</a:t>
            </a:r>
            <a:endParaRPr lang="en-US" sz="1125" dirty="0"/>
          </a:p>
        </p:txBody>
      </p:sp>
      <p:sp>
        <p:nvSpPr>
          <p:cNvPr id="35" name="Text 18"/>
          <p:cNvSpPr/>
          <p:nvPr/>
        </p:nvSpPr>
        <p:spPr>
          <a:xfrm>
            <a:off x="6524625" y="4548188"/>
            <a:ext cx="5191125" cy="400050"/>
          </a:xfrm>
          <a:prstGeom prst="rect">
            <a:avLst/>
          </a:prstGeom>
          <a:noFill/>
          <a:ln/>
        </p:spPr>
        <p:txBody>
          <a:bodyPr vert="horz" wrap="square" lIns="0" tIns="0" rIns="0" bIns="0" rtlCol="0" anchor="ctr"/>
          <a:lstStyle/>
          <a:p>
            <a:pPr marL="0" indent="0">
              <a:lnSpc>
                <a:spcPts val="1575"/>
              </a:lnSpc>
              <a:buNone/>
            </a:pPr>
            <a:r>
              <a:rPr lang="en-US" sz="1125" b="1" dirty="0">
                <a:solidFill>
                  <a:srgbClr val="800080"/>
                </a:solidFill>
              </a:rPr>
              <a:t>CRITICAL CONTRAINDICATION:</a:t>
            </a:r>
            <a:r>
              <a:rPr lang="en-US" sz="1125" dirty="0">
                <a:solidFill>
                  <a:srgbClr val="2D2D2D"/>
                </a:solidFill>
              </a:rPr>
              <a:t> Avoid AV node blockers: Adenosine, Verapamil, Beta-blockers.</a:t>
            </a:r>
            <a:endParaRPr lang="en-US" sz="1125" dirty="0"/>
          </a:p>
        </p:txBody>
      </p:sp>
      <p:sp>
        <p:nvSpPr>
          <p:cNvPr id="36" name="Text 19"/>
          <p:cNvSpPr/>
          <p:nvPr/>
        </p:nvSpPr>
        <p:spPr>
          <a:xfrm>
            <a:off x="6524625" y="5024438"/>
            <a:ext cx="5667375" cy="200025"/>
          </a:xfrm>
          <a:prstGeom prst="rect">
            <a:avLst/>
          </a:prstGeom>
          <a:noFill/>
          <a:ln/>
        </p:spPr>
        <p:txBody>
          <a:bodyPr vert="horz" wrap="square" lIns="0" tIns="0" rIns="0" bIns="0" rtlCol="0" anchor="ctr"/>
          <a:lstStyle/>
          <a:p>
            <a:pPr marL="0" indent="0">
              <a:lnSpc>
                <a:spcPts val="1575"/>
              </a:lnSpc>
              <a:buNone/>
            </a:pPr>
            <a:r>
              <a:rPr lang="en-US" sz="1125" dirty="0">
                <a:solidFill>
                  <a:srgbClr val="2D2D2D"/>
                </a:solidFill>
              </a:rPr>
              <a:t>These can precipitate VT/VF. Use DC cardioversion or Flecainide instead.</a:t>
            </a:r>
            <a:endParaRPr lang="en-US" sz="1125" dirty="0"/>
          </a:p>
        </p:txBody>
      </p:sp>
      <p:sp>
        <p:nvSpPr>
          <p:cNvPr id="37" name="Text 20"/>
          <p:cNvSpPr/>
          <p:nvPr/>
        </p:nvSpPr>
        <p:spPr>
          <a:xfrm>
            <a:off x="5425232" y="6562725"/>
            <a:ext cx="1341537" cy="152400"/>
          </a:xfrm>
          <a:prstGeom prst="rect">
            <a:avLst/>
          </a:prstGeom>
          <a:noFill/>
          <a:ln/>
        </p:spPr>
        <p:txBody>
          <a:bodyPr vert="horz" wrap="square" lIns="0" tIns="0" rIns="0" bIns="0" rtlCol="0" anchor="ctr"/>
          <a:lstStyle/>
          <a:p>
            <a:pPr marL="0" indent="0" algn="ctr">
              <a:lnSpc>
                <a:spcPts val="1575"/>
              </a:lnSpc>
              <a:buNone/>
            </a:pPr>
            <a:r>
              <a:rPr lang="en-US" sz="1050" dirty="0">
                <a:solidFill>
                  <a:srgbClr val="888888"/>
                </a:solidFill>
              </a:rPr>
              <a:t>www.bradfordvts.co.uk</a:t>
            </a:r>
            <a:endParaRPr lang="en-US" sz="105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33375" y="142875"/>
            <a:ext cx="2368600" cy="247650"/>
          </a:xfrm>
          <a:prstGeom prst="rect">
            <a:avLst/>
          </a:prstGeom>
        </p:spPr>
      </p:pic>
      <p:pic>
        <p:nvPicPr>
          <p:cNvPr id="5" name="Image 3" descr="preencoded.png"/>
          <p:cNvPicPr>
            <a:picLocks noChangeAspect="1"/>
          </p:cNvPicPr>
          <p:nvPr/>
        </p:nvPicPr>
        <p:blipFill>
          <a:blip r:embed="rId5"/>
          <a:stretch>
            <a:fillRect/>
          </a:stretch>
        </p:blipFill>
        <p:spPr>
          <a:xfrm>
            <a:off x="333375" y="447675"/>
            <a:ext cx="11525250" cy="342900"/>
          </a:xfrm>
          <a:prstGeom prst="rect">
            <a:avLst/>
          </a:prstGeom>
        </p:spPr>
      </p:pic>
      <p:pic>
        <p:nvPicPr>
          <p:cNvPr id="6" name="Image 4" descr="preencoded.png"/>
          <p:cNvPicPr>
            <a:picLocks noChangeAspect="1"/>
          </p:cNvPicPr>
          <p:nvPr/>
        </p:nvPicPr>
        <p:blipFill>
          <a:blip r:embed="rId6"/>
          <a:stretch>
            <a:fillRect/>
          </a:stretch>
        </p:blipFill>
        <p:spPr>
          <a:xfrm>
            <a:off x="333375" y="1076325"/>
            <a:ext cx="5619750" cy="5105400"/>
          </a:xfrm>
          <a:prstGeom prst="rect">
            <a:avLst/>
          </a:prstGeom>
        </p:spPr>
      </p:pic>
      <p:pic>
        <p:nvPicPr>
          <p:cNvPr id="7" name="Image 5" descr="preencoded.png"/>
          <p:cNvPicPr>
            <a:picLocks noChangeAspect="1"/>
          </p:cNvPicPr>
          <p:nvPr/>
        </p:nvPicPr>
        <p:blipFill>
          <a:blip r:embed="rId7"/>
          <a:stretch>
            <a:fillRect/>
          </a:stretch>
        </p:blipFill>
        <p:spPr>
          <a:xfrm>
            <a:off x="571500" y="1381125"/>
            <a:ext cx="190500" cy="152400"/>
          </a:xfrm>
          <a:prstGeom prst="rect">
            <a:avLst/>
          </a:prstGeom>
        </p:spPr>
      </p:pic>
      <p:pic>
        <p:nvPicPr>
          <p:cNvPr id="8" name="Image 6" descr="preencoded.png"/>
          <p:cNvPicPr>
            <a:picLocks noChangeAspect="1"/>
          </p:cNvPicPr>
          <p:nvPr/>
        </p:nvPicPr>
        <p:blipFill>
          <a:blip r:embed="rId8"/>
          <a:stretch>
            <a:fillRect/>
          </a:stretch>
        </p:blipFill>
        <p:spPr>
          <a:xfrm>
            <a:off x="571500" y="2009775"/>
            <a:ext cx="5143500" cy="226665"/>
          </a:xfrm>
          <a:prstGeom prst="rect">
            <a:avLst/>
          </a:prstGeom>
        </p:spPr>
      </p:pic>
      <p:pic>
        <p:nvPicPr>
          <p:cNvPr id="9" name="Image 7" descr="preencoded.png"/>
          <p:cNvPicPr>
            <a:picLocks noChangeAspect="1"/>
          </p:cNvPicPr>
          <p:nvPr/>
        </p:nvPicPr>
        <p:blipFill>
          <a:blip r:embed="rId9"/>
          <a:stretch>
            <a:fillRect/>
          </a:stretch>
        </p:blipFill>
        <p:spPr>
          <a:xfrm>
            <a:off x="571500" y="2674590"/>
            <a:ext cx="5143500" cy="226665"/>
          </a:xfrm>
          <a:prstGeom prst="rect">
            <a:avLst/>
          </a:prstGeom>
        </p:spPr>
      </p:pic>
      <p:pic>
        <p:nvPicPr>
          <p:cNvPr id="10" name="Image 8" descr="preencoded.png"/>
          <p:cNvPicPr>
            <a:picLocks noChangeAspect="1"/>
          </p:cNvPicPr>
          <p:nvPr/>
        </p:nvPicPr>
        <p:blipFill>
          <a:blip r:embed="rId9"/>
          <a:stretch>
            <a:fillRect/>
          </a:stretch>
        </p:blipFill>
        <p:spPr>
          <a:xfrm>
            <a:off x="571500" y="3339405"/>
            <a:ext cx="5143500" cy="226665"/>
          </a:xfrm>
          <a:prstGeom prst="rect">
            <a:avLst/>
          </a:prstGeom>
        </p:spPr>
      </p:pic>
      <p:pic>
        <p:nvPicPr>
          <p:cNvPr id="11" name="Image 9" descr="preencoded.png"/>
          <p:cNvPicPr>
            <a:picLocks noChangeAspect="1"/>
          </p:cNvPicPr>
          <p:nvPr/>
        </p:nvPicPr>
        <p:blipFill>
          <a:blip r:embed="rId10"/>
          <a:stretch>
            <a:fillRect/>
          </a:stretch>
        </p:blipFill>
        <p:spPr>
          <a:xfrm>
            <a:off x="6238875" y="1076325"/>
            <a:ext cx="5619750" cy="2433638"/>
          </a:xfrm>
          <a:prstGeom prst="rect">
            <a:avLst/>
          </a:prstGeom>
        </p:spPr>
      </p:pic>
      <p:pic>
        <p:nvPicPr>
          <p:cNvPr id="12" name="Image 10" descr="preencoded.png"/>
          <p:cNvPicPr>
            <a:picLocks noChangeAspect="1"/>
          </p:cNvPicPr>
          <p:nvPr/>
        </p:nvPicPr>
        <p:blipFill>
          <a:blip r:embed="rId11"/>
          <a:stretch>
            <a:fillRect/>
          </a:stretch>
        </p:blipFill>
        <p:spPr>
          <a:xfrm>
            <a:off x="6477000" y="1381125"/>
            <a:ext cx="190500" cy="152400"/>
          </a:xfrm>
          <a:prstGeom prst="rect">
            <a:avLst/>
          </a:prstGeom>
        </p:spPr>
      </p:pic>
      <p:pic>
        <p:nvPicPr>
          <p:cNvPr id="13" name="Image 11" descr="preencoded.png"/>
          <p:cNvPicPr>
            <a:picLocks noChangeAspect="1"/>
          </p:cNvPicPr>
          <p:nvPr/>
        </p:nvPicPr>
        <p:blipFill>
          <a:blip r:embed="rId12"/>
          <a:stretch>
            <a:fillRect/>
          </a:stretch>
        </p:blipFill>
        <p:spPr>
          <a:xfrm>
            <a:off x="6477000" y="1743075"/>
            <a:ext cx="5143500" cy="1247775"/>
          </a:xfrm>
          <a:prstGeom prst="rect">
            <a:avLst/>
          </a:prstGeom>
        </p:spPr>
      </p:pic>
      <p:pic>
        <p:nvPicPr>
          <p:cNvPr id="14" name="Image 12" descr="preencoded.png"/>
          <p:cNvPicPr>
            <a:picLocks noChangeAspect="1"/>
          </p:cNvPicPr>
          <p:nvPr/>
        </p:nvPicPr>
        <p:blipFill>
          <a:blip r:embed="rId13"/>
          <a:stretch>
            <a:fillRect/>
          </a:stretch>
        </p:blipFill>
        <p:spPr>
          <a:xfrm>
            <a:off x="6667500" y="1974503"/>
            <a:ext cx="214313" cy="175320"/>
          </a:xfrm>
          <a:prstGeom prst="rect">
            <a:avLst/>
          </a:prstGeom>
        </p:spPr>
      </p:pic>
      <p:pic>
        <p:nvPicPr>
          <p:cNvPr id="15" name="Image 13" descr="preencoded.png"/>
          <p:cNvPicPr>
            <a:picLocks noChangeAspect="1"/>
          </p:cNvPicPr>
          <p:nvPr/>
        </p:nvPicPr>
        <p:blipFill>
          <a:blip r:embed="rId10"/>
          <a:stretch>
            <a:fillRect/>
          </a:stretch>
        </p:blipFill>
        <p:spPr>
          <a:xfrm>
            <a:off x="6238875" y="3748087"/>
            <a:ext cx="5619750" cy="2433638"/>
          </a:xfrm>
          <a:prstGeom prst="rect">
            <a:avLst/>
          </a:prstGeom>
        </p:spPr>
      </p:pic>
      <p:pic>
        <p:nvPicPr>
          <p:cNvPr id="16" name="Image 14" descr="preencoded.png"/>
          <p:cNvPicPr>
            <a:picLocks noChangeAspect="1"/>
          </p:cNvPicPr>
          <p:nvPr/>
        </p:nvPicPr>
        <p:blipFill>
          <a:blip r:embed="rId14"/>
          <a:stretch>
            <a:fillRect/>
          </a:stretch>
        </p:blipFill>
        <p:spPr>
          <a:xfrm>
            <a:off x="6477000" y="4052888"/>
            <a:ext cx="190500" cy="152400"/>
          </a:xfrm>
          <a:prstGeom prst="rect">
            <a:avLst/>
          </a:prstGeom>
        </p:spPr>
      </p:pic>
      <p:pic>
        <p:nvPicPr>
          <p:cNvPr id="17" name="Image 15" descr="preencoded.png"/>
          <p:cNvPicPr>
            <a:picLocks noChangeAspect="1"/>
          </p:cNvPicPr>
          <p:nvPr/>
        </p:nvPicPr>
        <p:blipFill>
          <a:blip r:embed="rId8"/>
          <a:stretch>
            <a:fillRect/>
          </a:stretch>
        </p:blipFill>
        <p:spPr>
          <a:xfrm>
            <a:off x="6477000" y="4681538"/>
            <a:ext cx="5143500" cy="226665"/>
          </a:xfrm>
          <a:prstGeom prst="rect">
            <a:avLst/>
          </a:prstGeom>
        </p:spPr>
      </p:pic>
      <p:pic>
        <p:nvPicPr>
          <p:cNvPr id="18" name="Image 16" descr="preencoded.png"/>
          <p:cNvPicPr>
            <a:picLocks noChangeAspect="1"/>
          </p:cNvPicPr>
          <p:nvPr/>
        </p:nvPicPr>
        <p:blipFill>
          <a:blip r:embed="rId9"/>
          <a:stretch>
            <a:fillRect/>
          </a:stretch>
        </p:blipFill>
        <p:spPr>
          <a:xfrm>
            <a:off x="6477000" y="5346353"/>
            <a:ext cx="5143500" cy="226665"/>
          </a:xfrm>
          <a:prstGeom prst="rect">
            <a:avLst/>
          </a:prstGeom>
        </p:spPr>
      </p:pic>
      <p:pic>
        <p:nvPicPr>
          <p:cNvPr id="19" name="Image 17" descr="preencoded.png"/>
          <p:cNvPicPr>
            <a:picLocks noChangeAspect="1"/>
          </p:cNvPicPr>
          <p:nvPr/>
        </p:nvPicPr>
        <p:blipFill>
          <a:blip r:embed="rId15"/>
          <a:stretch>
            <a:fillRect/>
          </a:stretch>
        </p:blipFill>
        <p:spPr>
          <a:xfrm>
            <a:off x="333375" y="6372225"/>
            <a:ext cx="11525250" cy="295275"/>
          </a:xfrm>
          <a:prstGeom prst="rect">
            <a:avLst/>
          </a:prstGeom>
        </p:spPr>
      </p:pic>
      <p:sp>
        <p:nvSpPr>
          <p:cNvPr id="20" name="Text 0"/>
          <p:cNvSpPr/>
          <p:nvPr/>
        </p:nvSpPr>
        <p:spPr>
          <a:xfrm>
            <a:off x="447675" y="142875"/>
            <a:ext cx="3221980" cy="2476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FFFFFF"/>
                </a:solidFill>
              </a:rPr>
              <a:t>BRADFORD VTS TEACHING DECK</a:t>
            </a:r>
            <a:endParaRPr lang="en-US" sz="900" dirty="0"/>
          </a:p>
        </p:txBody>
      </p:sp>
      <p:sp>
        <p:nvSpPr>
          <p:cNvPr id="21" name="Text 1"/>
          <p:cNvSpPr/>
          <p:nvPr/>
        </p:nvSpPr>
        <p:spPr>
          <a:xfrm>
            <a:off x="333375" y="447675"/>
            <a:ext cx="9212580" cy="297061"/>
          </a:xfrm>
          <a:prstGeom prst="rect">
            <a:avLst/>
          </a:prstGeom>
          <a:noFill/>
          <a:ln/>
        </p:spPr>
        <p:txBody>
          <a:bodyPr vert="horz" wrap="square" lIns="0" tIns="0" rIns="0" bIns="0" rtlCol="0" anchor="ctr"/>
          <a:lstStyle/>
          <a:p>
            <a:pPr marL="0" indent="0">
              <a:lnSpc>
                <a:spcPts val="2340"/>
              </a:lnSpc>
              <a:buNone/>
            </a:pPr>
            <a:r>
              <a:rPr lang="en-US" sz="1950" b="1" dirty="0">
                <a:solidFill>
                  <a:srgbClr val="2D2D2D"/>
                </a:solidFill>
              </a:rPr>
              <a:t>SCA Exam Pearls — Communication</a:t>
            </a:r>
            <a:endParaRPr lang="en-US" sz="1950" dirty="0"/>
          </a:p>
        </p:txBody>
      </p:sp>
      <p:sp>
        <p:nvSpPr>
          <p:cNvPr id="22" name="Text 2"/>
          <p:cNvSpPr/>
          <p:nvPr/>
        </p:nvSpPr>
        <p:spPr>
          <a:xfrm>
            <a:off x="4759821" y="523875"/>
            <a:ext cx="4572000" cy="228600"/>
          </a:xfrm>
          <a:prstGeom prst="rect">
            <a:avLst/>
          </a:prstGeom>
          <a:noFill/>
          <a:ln/>
        </p:spPr>
        <p:txBody>
          <a:bodyPr vert="horz" wrap="square" lIns="0" tIns="0" rIns="0" bIns="0" rtlCol="0" anchor="ctr"/>
          <a:lstStyle/>
          <a:p>
            <a:pPr marL="0" indent="0">
              <a:lnSpc>
                <a:spcPts val="1800"/>
              </a:lnSpc>
              <a:buNone/>
            </a:pPr>
            <a:r>
              <a:rPr lang="en-US" sz="1200" i="1" dirty="0">
                <a:solidFill>
                  <a:srgbClr val="F58220"/>
                </a:solidFill>
              </a:rPr>
              <a:t>Clinical Guidance Section</a:t>
            </a:r>
            <a:endParaRPr lang="en-US" sz="1200" dirty="0"/>
          </a:p>
        </p:txBody>
      </p:sp>
      <p:sp>
        <p:nvSpPr>
          <p:cNvPr id="23" name="Text 3"/>
          <p:cNvSpPr/>
          <p:nvPr/>
        </p:nvSpPr>
        <p:spPr>
          <a:xfrm>
            <a:off x="762000" y="1314450"/>
            <a:ext cx="3886200" cy="285750"/>
          </a:xfrm>
          <a:prstGeom prst="rect">
            <a:avLst/>
          </a:prstGeom>
          <a:noFill/>
          <a:ln/>
        </p:spPr>
        <p:txBody>
          <a:bodyPr vert="horz" wrap="square" lIns="0" tIns="0" rIns="0" bIns="0" rtlCol="0" anchor="ctr"/>
          <a:lstStyle/>
          <a:p>
            <a:pPr marL="0" indent="0">
              <a:lnSpc>
                <a:spcPts val="2250"/>
              </a:lnSpc>
              <a:buNone/>
            </a:pPr>
            <a:r>
              <a:rPr lang="en-US" sz="1500" b="1" kern="0" spc="30" dirty="0">
                <a:solidFill>
                  <a:srgbClr val="008080"/>
                </a:solidFill>
              </a:rPr>
              <a:t>THE ICE FRAMEWORK</a:t>
            </a:r>
            <a:endParaRPr lang="en-US" sz="1500" dirty="0"/>
          </a:p>
        </p:txBody>
      </p:sp>
      <p:sp>
        <p:nvSpPr>
          <p:cNvPr id="24" name="Text 4"/>
          <p:cNvSpPr/>
          <p:nvPr/>
        </p:nvSpPr>
        <p:spPr>
          <a:xfrm>
            <a:off x="571500" y="1743075"/>
            <a:ext cx="5143500"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008080"/>
                </a:solidFill>
              </a:rPr>
              <a:t>Ideas (Patient Perspective)</a:t>
            </a:r>
            <a:endParaRPr lang="en-US" sz="1200" dirty="0"/>
          </a:p>
        </p:txBody>
      </p:sp>
      <p:sp>
        <p:nvSpPr>
          <p:cNvPr id="25" name="Text 5"/>
          <p:cNvSpPr/>
          <p:nvPr/>
        </p:nvSpPr>
        <p:spPr>
          <a:xfrm>
            <a:off x="666750" y="2009775"/>
            <a:ext cx="9344872" cy="226665"/>
          </a:xfrm>
          <a:prstGeom prst="rect">
            <a:avLst/>
          </a:prstGeom>
          <a:noFill/>
          <a:ln/>
        </p:spPr>
        <p:txBody>
          <a:bodyPr vert="horz" wrap="square" lIns="0" tIns="0" rIns="0" bIns="0" rtlCol="0" anchor="ctr"/>
          <a:lstStyle/>
          <a:p>
            <a:pPr marL="0" indent="0" algn="l">
              <a:lnSpc>
                <a:spcPts val="1785"/>
              </a:lnSpc>
              <a:buNone/>
            </a:pPr>
            <a:r>
              <a:rPr lang="en-US" sz="1275" i="1" dirty="0">
                <a:solidFill>
                  <a:srgbClr val="444444"/>
                </a:solidFill>
              </a:rPr>
              <a:t>"What do you think is causing your racing heart?"</a:t>
            </a:r>
            <a:endParaRPr lang="en-US" sz="1275" dirty="0"/>
          </a:p>
        </p:txBody>
      </p:sp>
      <p:sp>
        <p:nvSpPr>
          <p:cNvPr id="26" name="Text 6"/>
          <p:cNvSpPr/>
          <p:nvPr/>
        </p:nvSpPr>
        <p:spPr>
          <a:xfrm>
            <a:off x="571500" y="2407890"/>
            <a:ext cx="5143500"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008080"/>
                </a:solidFill>
              </a:rPr>
              <a:t>Concerns (Fear Exploration)</a:t>
            </a:r>
            <a:endParaRPr lang="en-US" sz="1200" dirty="0"/>
          </a:p>
        </p:txBody>
      </p:sp>
      <p:sp>
        <p:nvSpPr>
          <p:cNvPr id="27" name="Text 7"/>
          <p:cNvSpPr/>
          <p:nvPr/>
        </p:nvSpPr>
        <p:spPr>
          <a:xfrm>
            <a:off x="666750" y="2674590"/>
            <a:ext cx="8963448" cy="226665"/>
          </a:xfrm>
          <a:prstGeom prst="rect">
            <a:avLst/>
          </a:prstGeom>
          <a:noFill/>
          <a:ln/>
        </p:spPr>
        <p:txBody>
          <a:bodyPr vert="horz" wrap="square" lIns="0" tIns="0" rIns="0" bIns="0" rtlCol="0" anchor="ctr"/>
          <a:lstStyle/>
          <a:p>
            <a:pPr marL="0" indent="0" algn="l">
              <a:lnSpc>
                <a:spcPts val="1785"/>
              </a:lnSpc>
              <a:buNone/>
            </a:pPr>
            <a:r>
              <a:rPr lang="en-US" sz="1275" i="1" dirty="0">
                <a:solidFill>
                  <a:srgbClr val="444444"/>
                </a:solidFill>
              </a:rPr>
              <a:t>"What worries you most about these sensations?"</a:t>
            </a:r>
            <a:endParaRPr lang="en-US" sz="1275" dirty="0"/>
          </a:p>
        </p:txBody>
      </p:sp>
      <p:sp>
        <p:nvSpPr>
          <p:cNvPr id="28" name="Text 8"/>
          <p:cNvSpPr/>
          <p:nvPr/>
        </p:nvSpPr>
        <p:spPr>
          <a:xfrm>
            <a:off x="571500" y="3072705"/>
            <a:ext cx="5486400"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008080"/>
                </a:solidFill>
              </a:rPr>
              <a:t>Expectations (Desired Outcome)</a:t>
            </a:r>
            <a:endParaRPr lang="en-US" sz="1200" dirty="0"/>
          </a:p>
        </p:txBody>
      </p:sp>
      <p:sp>
        <p:nvSpPr>
          <p:cNvPr id="29" name="Text 9"/>
          <p:cNvSpPr/>
          <p:nvPr/>
        </p:nvSpPr>
        <p:spPr>
          <a:xfrm>
            <a:off x="666750" y="3339405"/>
            <a:ext cx="9154160" cy="226665"/>
          </a:xfrm>
          <a:prstGeom prst="rect">
            <a:avLst/>
          </a:prstGeom>
          <a:noFill/>
          <a:ln/>
        </p:spPr>
        <p:txBody>
          <a:bodyPr vert="horz" wrap="square" lIns="0" tIns="0" rIns="0" bIns="0" rtlCol="0" anchor="ctr"/>
          <a:lstStyle/>
          <a:p>
            <a:pPr marL="0" indent="0" algn="l">
              <a:lnSpc>
                <a:spcPts val="1785"/>
              </a:lnSpc>
              <a:buNone/>
            </a:pPr>
            <a:r>
              <a:rPr lang="en-US" sz="1275" i="1" dirty="0">
                <a:solidFill>
                  <a:srgbClr val="444444"/>
                </a:solidFill>
              </a:rPr>
              <a:t>"What would help you feel most reassured today?"</a:t>
            </a:r>
            <a:endParaRPr lang="en-US" sz="1275" dirty="0"/>
          </a:p>
        </p:txBody>
      </p:sp>
      <p:sp>
        <p:nvSpPr>
          <p:cNvPr id="30" name="Text 10"/>
          <p:cNvSpPr/>
          <p:nvPr/>
        </p:nvSpPr>
        <p:spPr>
          <a:xfrm>
            <a:off x="6667500" y="1314450"/>
            <a:ext cx="3200400" cy="285750"/>
          </a:xfrm>
          <a:prstGeom prst="rect">
            <a:avLst/>
          </a:prstGeom>
          <a:noFill/>
          <a:ln/>
        </p:spPr>
        <p:txBody>
          <a:bodyPr vert="horz" wrap="square" lIns="0" tIns="0" rIns="0" bIns="0" rtlCol="0" anchor="ctr"/>
          <a:lstStyle/>
          <a:p>
            <a:pPr marL="0" indent="0">
              <a:lnSpc>
                <a:spcPts val="2250"/>
              </a:lnSpc>
              <a:buNone/>
            </a:pPr>
            <a:r>
              <a:rPr lang="en-US" sz="1500" b="1" kern="0" spc="30" dirty="0">
                <a:solidFill>
                  <a:srgbClr val="008080"/>
                </a:solidFill>
              </a:rPr>
              <a:t>SAFETY-NETTING</a:t>
            </a:r>
            <a:endParaRPr lang="en-US" sz="1500" dirty="0"/>
          </a:p>
        </p:txBody>
      </p:sp>
      <p:sp>
        <p:nvSpPr>
          <p:cNvPr id="31" name="Text 11"/>
          <p:cNvSpPr/>
          <p:nvPr/>
        </p:nvSpPr>
        <p:spPr>
          <a:xfrm>
            <a:off x="6881813" y="1933575"/>
            <a:ext cx="47625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008080"/>
                </a:solidFill>
              </a:rPr>
              <a:t>Critical Safety Message</a:t>
            </a:r>
            <a:endParaRPr lang="en-US" sz="1350" dirty="0"/>
          </a:p>
        </p:txBody>
      </p:sp>
      <p:sp>
        <p:nvSpPr>
          <p:cNvPr id="32" name="Text 12"/>
          <p:cNvSpPr/>
          <p:nvPr/>
        </p:nvSpPr>
        <p:spPr>
          <a:xfrm>
            <a:off x="6667500" y="2286000"/>
            <a:ext cx="4762500" cy="514350"/>
          </a:xfrm>
          <a:prstGeom prst="rect">
            <a:avLst/>
          </a:prstGeom>
          <a:noFill/>
          <a:ln/>
        </p:spPr>
        <p:txBody>
          <a:bodyPr vert="horz" wrap="square" lIns="0" tIns="0" rIns="0" bIns="0" rtlCol="0" anchor="ctr"/>
          <a:lstStyle/>
          <a:p>
            <a:pPr marL="0" indent="0">
              <a:lnSpc>
                <a:spcPts val="2025"/>
              </a:lnSpc>
              <a:buNone/>
            </a:pPr>
            <a:r>
              <a:rPr lang="en-US" sz="1350" dirty="0">
                <a:solidFill>
                  <a:srgbClr val="2D2D2D"/>
                </a:solidFill>
              </a:rPr>
              <a:t>"If your heart ever races and you feel </a:t>
            </a:r>
            <a:r>
              <a:rPr lang="en-US" sz="1350" b="1" dirty="0">
                <a:solidFill>
                  <a:srgbClr val="D32F2F"/>
                </a:solidFill>
              </a:rPr>
              <a:t>faint, lightheaded, or lose consciousness</a:t>
            </a:r>
            <a:r>
              <a:rPr lang="en-US" sz="1350" dirty="0">
                <a:solidFill>
                  <a:srgbClr val="2D2D2D"/>
                </a:solidFill>
              </a:rPr>
              <a:t>, you must call </a:t>
            </a:r>
            <a:r>
              <a:rPr lang="en-US" sz="1350" b="1" dirty="0">
                <a:solidFill>
                  <a:srgbClr val="D32F2F"/>
                </a:solidFill>
              </a:rPr>
              <a:t>999 immediately</a:t>
            </a:r>
            <a:r>
              <a:rPr lang="en-US" sz="1350" dirty="0">
                <a:solidFill>
                  <a:srgbClr val="2D2D2D"/>
                </a:solidFill>
              </a:rPr>
              <a:t>."</a:t>
            </a:r>
            <a:endParaRPr lang="en-US" sz="1350" dirty="0"/>
          </a:p>
        </p:txBody>
      </p:sp>
      <p:sp>
        <p:nvSpPr>
          <p:cNvPr id="33" name="Text 13"/>
          <p:cNvSpPr/>
          <p:nvPr/>
        </p:nvSpPr>
        <p:spPr>
          <a:xfrm>
            <a:off x="6667500" y="3986213"/>
            <a:ext cx="3886200" cy="285750"/>
          </a:xfrm>
          <a:prstGeom prst="rect">
            <a:avLst/>
          </a:prstGeom>
          <a:noFill/>
          <a:ln/>
        </p:spPr>
        <p:txBody>
          <a:bodyPr vert="horz" wrap="square" lIns="0" tIns="0" rIns="0" bIns="0" rtlCol="0" anchor="ctr"/>
          <a:lstStyle/>
          <a:p>
            <a:pPr marL="0" indent="0">
              <a:lnSpc>
                <a:spcPts val="2250"/>
              </a:lnSpc>
              <a:buNone/>
            </a:pPr>
            <a:r>
              <a:rPr lang="en-US" sz="1500" b="1" kern="0" spc="30" dirty="0">
                <a:solidFill>
                  <a:srgbClr val="008080"/>
                </a:solidFill>
              </a:rPr>
              <a:t>CONSULTATION TIPS</a:t>
            </a:r>
            <a:endParaRPr lang="en-US" sz="1500" dirty="0"/>
          </a:p>
        </p:txBody>
      </p:sp>
      <p:sp>
        <p:nvSpPr>
          <p:cNvPr id="34" name="Text 14"/>
          <p:cNvSpPr/>
          <p:nvPr/>
        </p:nvSpPr>
        <p:spPr>
          <a:xfrm>
            <a:off x="6477000" y="4414838"/>
            <a:ext cx="5143500"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008080"/>
                </a:solidFill>
              </a:rPr>
              <a:t>Normalization</a:t>
            </a:r>
            <a:endParaRPr lang="en-US" sz="1200" dirty="0"/>
          </a:p>
        </p:txBody>
      </p:sp>
      <p:sp>
        <p:nvSpPr>
          <p:cNvPr id="35" name="Text 15"/>
          <p:cNvSpPr/>
          <p:nvPr/>
        </p:nvSpPr>
        <p:spPr>
          <a:xfrm>
            <a:off x="6572250" y="4681538"/>
            <a:ext cx="5619750" cy="226665"/>
          </a:xfrm>
          <a:prstGeom prst="rect">
            <a:avLst/>
          </a:prstGeom>
          <a:noFill/>
          <a:ln/>
        </p:spPr>
        <p:txBody>
          <a:bodyPr vert="horz" wrap="square" lIns="0" tIns="0" rIns="0" bIns="0" rtlCol="0" anchor="ctr"/>
          <a:lstStyle/>
          <a:p>
            <a:pPr marL="0" indent="0" algn="l">
              <a:lnSpc>
                <a:spcPts val="1785"/>
              </a:lnSpc>
              <a:buNone/>
            </a:pPr>
            <a:r>
              <a:rPr lang="en-US" sz="1275" i="1" dirty="0">
                <a:solidFill>
                  <a:srgbClr val="444444"/>
                </a:solidFill>
              </a:rPr>
              <a:t>Acknowledge that palpitations cause significant anxiety for patients.</a:t>
            </a:r>
            <a:endParaRPr lang="en-US" sz="1275" dirty="0"/>
          </a:p>
        </p:txBody>
      </p:sp>
      <p:sp>
        <p:nvSpPr>
          <p:cNvPr id="36" name="Text 16"/>
          <p:cNvSpPr/>
          <p:nvPr/>
        </p:nvSpPr>
        <p:spPr>
          <a:xfrm>
            <a:off x="6477000" y="5079653"/>
            <a:ext cx="5143500"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008080"/>
                </a:solidFill>
              </a:rPr>
              <a:t>Patient-Friendly Metaphors</a:t>
            </a:r>
            <a:endParaRPr lang="en-US" sz="1200" dirty="0"/>
          </a:p>
        </p:txBody>
      </p:sp>
      <p:sp>
        <p:nvSpPr>
          <p:cNvPr id="37" name="Text 17"/>
          <p:cNvSpPr/>
          <p:nvPr/>
        </p:nvSpPr>
        <p:spPr>
          <a:xfrm>
            <a:off x="6572250" y="5346353"/>
            <a:ext cx="5619750" cy="226665"/>
          </a:xfrm>
          <a:prstGeom prst="rect">
            <a:avLst/>
          </a:prstGeom>
          <a:noFill/>
          <a:ln/>
        </p:spPr>
        <p:txBody>
          <a:bodyPr vert="horz" wrap="square" lIns="0" tIns="0" rIns="0" bIns="0" rtlCol="0" anchor="ctr"/>
          <a:lstStyle/>
          <a:p>
            <a:pPr marL="0" indent="0" algn="l">
              <a:lnSpc>
                <a:spcPts val="1785"/>
              </a:lnSpc>
              <a:buNone/>
            </a:pPr>
            <a:r>
              <a:rPr lang="en-US" sz="1275" i="1" dirty="0">
                <a:solidFill>
                  <a:srgbClr val="444444"/>
                </a:solidFill>
              </a:rPr>
              <a:t>"These extra beats are like a harmless hiccup in the heart."</a:t>
            </a:r>
            <a:endParaRPr lang="en-US" sz="1275" dirty="0"/>
          </a:p>
        </p:txBody>
      </p:sp>
      <p:sp>
        <p:nvSpPr>
          <p:cNvPr id="38" name="Text 18"/>
          <p:cNvSpPr/>
          <p:nvPr/>
        </p:nvSpPr>
        <p:spPr>
          <a:xfrm>
            <a:off x="333375" y="6372225"/>
            <a:ext cx="11525250" cy="295275"/>
          </a:xfrm>
          <a:prstGeom prst="rect">
            <a:avLst/>
          </a:prstGeom>
          <a:noFill/>
          <a:ln/>
        </p:spPr>
        <p:txBody>
          <a:bodyPr vert="horz" wrap="square" lIns="0" tIns="0" rIns="0" bIns="0" rtlCol="0" anchor="ctr"/>
          <a:lstStyle/>
          <a:p>
            <a:pPr marL="0" indent="0" algn="ctr">
              <a:lnSpc>
                <a:spcPts val="1575"/>
              </a:lnSpc>
              <a:buNone/>
            </a:pPr>
            <a:r>
              <a:rPr lang="en-US" sz="1050" dirty="0">
                <a:solidFill>
                  <a:srgbClr val="888888"/>
                </a:solidFill>
              </a:rPr>
              <a:t>www.bradfordvts.co.uk</a:t>
            </a:r>
            <a:endParaRPr lang="en-US" sz="105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33375" y="142875"/>
            <a:ext cx="2368600" cy="247650"/>
          </a:xfrm>
          <a:prstGeom prst="rect">
            <a:avLst/>
          </a:prstGeom>
        </p:spPr>
      </p:pic>
      <p:pic>
        <p:nvPicPr>
          <p:cNvPr id="5" name="Image 3" descr="preencoded.png"/>
          <p:cNvPicPr>
            <a:picLocks noChangeAspect="1"/>
          </p:cNvPicPr>
          <p:nvPr/>
        </p:nvPicPr>
        <p:blipFill>
          <a:blip r:embed="rId5"/>
          <a:stretch>
            <a:fillRect/>
          </a:stretch>
        </p:blipFill>
        <p:spPr>
          <a:xfrm>
            <a:off x="333375" y="447675"/>
            <a:ext cx="11525250" cy="342900"/>
          </a:xfrm>
          <a:prstGeom prst="rect">
            <a:avLst/>
          </a:prstGeom>
        </p:spPr>
      </p:pic>
      <p:pic>
        <p:nvPicPr>
          <p:cNvPr id="6" name="Image 4" descr="preencoded.png"/>
          <p:cNvPicPr>
            <a:picLocks noChangeAspect="1"/>
          </p:cNvPicPr>
          <p:nvPr/>
        </p:nvPicPr>
        <p:blipFill>
          <a:blip r:embed="rId6"/>
          <a:stretch>
            <a:fillRect/>
          </a:stretch>
        </p:blipFill>
        <p:spPr>
          <a:xfrm>
            <a:off x="333375" y="981075"/>
            <a:ext cx="11525250" cy="514350"/>
          </a:xfrm>
          <a:prstGeom prst="rect">
            <a:avLst/>
          </a:prstGeom>
        </p:spPr>
      </p:pic>
      <p:pic>
        <p:nvPicPr>
          <p:cNvPr id="7" name="Image 5" descr="preencoded.png"/>
          <p:cNvPicPr>
            <a:picLocks noChangeAspect="1"/>
          </p:cNvPicPr>
          <p:nvPr/>
        </p:nvPicPr>
        <p:blipFill>
          <a:blip r:embed="rId7"/>
          <a:stretch>
            <a:fillRect/>
          </a:stretch>
        </p:blipFill>
        <p:spPr>
          <a:xfrm>
            <a:off x="523875" y="1162050"/>
            <a:ext cx="190500" cy="152400"/>
          </a:xfrm>
          <a:prstGeom prst="rect">
            <a:avLst/>
          </a:prstGeom>
        </p:spPr>
      </p:pic>
      <p:pic>
        <p:nvPicPr>
          <p:cNvPr id="8" name="Image 6" descr="preencoded.png"/>
          <p:cNvPicPr>
            <a:picLocks noChangeAspect="1"/>
          </p:cNvPicPr>
          <p:nvPr/>
        </p:nvPicPr>
        <p:blipFill>
          <a:blip r:embed="rId8"/>
          <a:stretch>
            <a:fillRect/>
          </a:stretch>
        </p:blipFill>
        <p:spPr>
          <a:xfrm>
            <a:off x="333375" y="1685925"/>
            <a:ext cx="3714750" cy="4591050"/>
          </a:xfrm>
          <a:prstGeom prst="rect">
            <a:avLst/>
          </a:prstGeom>
        </p:spPr>
      </p:pic>
      <p:pic>
        <p:nvPicPr>
          <p:cNvPr id="9" name="Image 7" descr="preencoded.png"/>
          <p:cNvPicPr>
            <a:picLocks noChangeAspect="1"/>
          </p:cNvPicPr>
          <p:nvPr/>
        </p:nvPicPr>
        <p:blipFill>
          <a:blip r:embed="rId9"/>
          <a:stretch>
            <a:fillRect/>
          </a:stretch>
        </p:blipFill>
        <p:spPr>
          <a:xfrm>
            <a:off x="523875" y="1918692"/>
            <a:ext cx="226219" cy="186779"/>
          </a:xfrm>
          <a:prstGeom prst="rect">
            <a:avLst/>
          </a:prstGeom>
        </p:spPr>
      </p:pic>
      <p:pic>
        <p:nvPicPr>
          <p:cNvPr id="10" name="Image 8" descr="preencoded.png"/>
          <p:cNvPicPr>
            <a:picLocks noChangeAspect="1"/>
          </p:cNvPicPr>
          <p:nvPr/>
        </p:nvPicPr>
        <p:blipFill>
          <a:blip r:embed="rId10"/>
          <a:stretch>
            <a:fillRect/>
          </a:stretch>
        </p:blipFill>
        <p:spPr>
          <a:xfrm>
            <a:off x="523875" y="3038475"/>
            <a:ext cx="190500" cy="190500"/>
          </a:xfrm>
          <a:prstGeom prst="rect">
            <a:avLst/>
          </a:prstGeom>
        </p:spPr>
      </p:pic>
      <p:pic>
        <p:nvPicPr>
          <p:cNvPr id="11" name="Image 9" descr="preencoded.png"/>
          <p:cNvPicPr>
            <a:picLocks noChangeAspect="1"/>
          </p:cNvPicPr>
          <p:nvPr/>
        </p:nvPicPr>
        <p:blipFill>
          <a:blip r:embed="rId11"/>
          <a:stretch>
            <a:fillRect/>
          </a:stretch>
        </p:blipFill>
        <p:spPr>
          <a:xfrm>
            <a:off x="523875" y="3838575"/>
            <a:ext cx="190500" cy="222200"/>
          </a:xfrm>
          <a:prstGeom prst="rect">
            <a:avLst/>
          </a:prstGeom>
        </p:spPr>
      </p:pic>
      <p:pic>
        <p:nvPicPr>
          <p:cNvPr id="12" name="Image 10" descr="preencoded.png"/>
          <p:cNvPicPr>
            <a:picLocks noChangeAspect="1"/>
          </p:cNvPicPr>
          <p:nvPr/>
        </p:nvPicPr>
        <p:blipFill>
          <a:blip r:embed="rId12"/>
          <a:stretch>
            <a:fillRect/>
          </a:stretch>
        </p:blipFill>
        <p:spPr>
          <a:xfrm>
            <a:off x="523875" y="4505325"/>
            <a:ext cx="3333750" cy="833438"/>
          </a:xfrm>
          <a:prstGeom prst="rect">
            <a:avLst/>
          </a:prstGeom>
        </p:spPr>
      </p:pic>
      <p:pic>
        <p:nvPicPr>
          <p:cNvPr id="13" name="Image 11" descr="preencoded.png"/>
          <p:cNvPicPr>
            <a:picLocks noChangeAspect="1"/>
          </p:cNvPicPr>
          <p:nvPr/>
        </p:nvPicPr>
        <p:blipFill>
          <a:blip r:embed="rId13"/>
          <a:stretch>
            <a:fillRect/>
          </a:stretch>
        </p:blipFill>
        <p:spPr>
          <a:xfrm>
            <a:off x="4238625" y="1685925"/>
            <a:ext cx="3714750" cy="4591050"/>
          </a:xfrm>
          <a:prstGeom prst="rect">
            <a:avLst/>
          </a:prstGeom>
        </p:spPr>
      </p:pic>
      <p:pic>
        <p:nvPicPr>
          <p:cNvPr id="14" name="Image 12" descr="preencoded.png"/>
          <p:cNvPicPr>
            <a:picLocks noChangeAspect="1"/>
          </p:cNvPicPr>
          <p:nvPr/>
        </p:nvPicPr>
        <p:blipFill>
          <a:blip r:embed="rId14"/>
          <a:stretch>
            <a:fillRect/>
          </a:stretch>
        </p:blipFill>
        <p:spPr>
          <a:xfrm>
            <a:off x="4429125" y="1918692"/>
            <a:ext cx="226219" cy="186779"/>
          </a:xfrm>
          <a:prstGeom prst="rect">
            <a:avLst/>
          </a:prstGeom>
        </p:spPr>
      </p:pic>
      <p:pic>
        <p:nvPicPr>
          <p:cNvPr id="15" name="Image 13" descr="preencoded.png"/>
          <p:cNvPicPr>
            <a:picLocks noChangeAspect="1"/>
          </p:cNvPicPr>
          <p:nvPr/>
        </p:nvPicPr>
        <p:blipFill>
          <a:blip r:embed="rId15"/>
          <a:stretch>
            <a:fillRect/>
          </a:stretch>
        </p:blipFill>
        <p:spPr>
          <a:xfrm>
            <a:off x="4429125" y="3152775"/>
            <a:ext cx="190500" cy="166688"/>
          </a:xfrm>
          <a:prstGeom prst="rect">
            <a:avLst/>
          </a:prstGeom>
        </p:spPr>
      </p:pic>
      <p:pic>
        <p:nvPicPr>
          <p:cNvPr id="16" name="Image 14" descr="preencoded.png"/>
          <p:cNvPicPr>
            <a:picLocks noChangeAspect="1"/>
          </p:cNvPicPr>
          <p:nvPr/>
        </p:nvPicPr>
        <p:blipFill>
          <a:blip r:embed="rId16"/>
          <a:stretch>
            <a:fillRect/>
          </a:stretch>
        </p:blipFill>
        <p:spPr>
          <a:xfrm>
            <a:off x="4429125" y="3724275"/>
            <a:ext cx="190500" cy="156865"/>
          </a:xfrm>
          <a:prstGeom prst="rect">
            <a:avLst/>
          </a:prstGeom>
        </p:spPr>
      </p:pic>
      <p:pic>
        <p:nvPicPr>
          <p:cNvPr id="17" name="Image 15" descr="preencoded.png"/>
          <p:cNvPicPr>
            <a:picLocks noChangeAspect="1"/>
          </p:cNvPicPr>
          <p:nvPr/>
        </p:nvPicPr>
        <p:blipFill>
          <a:blip r:embed="rId12"/>
          <a:stretch>
            <a:fillRect/>
          </a:stretch>
        </p:blipFill>
        <p:spPr>
          <a:xfrm>
            <a:off x="4429125" y="4391025"/>
            <a:ext cx="3333750" cy="833438"/>
          </a:xfrm>
          <a:prstGeom prst="rect">
            <a:avLst/>
          </a:prstGeom>
        </p:spPr>
      </p:pic>
      <p:pic>
        <p:nvPicPr>
          <p:cNvPr id="18" name="Image 16" descr="preencoded.png"/>
          <p:cNvPicPr>
            <a:picLocks noChangeAspect="1"/>
          </p:cNvPicPr>
          <p:nvPr/>
        </p:nvPicPr>
        <p:blipFill>
          <a:blip r:embed="rId13"/>
          <a:stretch>
            <a:fillRect/>
          </a:stretch>
        </p:blipFill>
        <p:spPr>
          <a:xfrm>
            <a:off x="8143875" y="1685925"/>
            <a:ext cx="3714750" cy="4591050"/>
          </a:xfrm>
          <a:prstGeom prst="rect">
            <a:avLst/>
          </a:prstGeom>
        </p:spPr>
      </p:pic>
      <p:pic>
        <p:nvPicPr>
          <p:cNvPr id="19" name="Image 17" descr="preencoded.png"/>
          <p:cNvPicPr>
            <a:picLocks noChangeAspect="1"/>
          </p:cNvPicPr>
          <p:nvPr/>
        </p:nvPicPr>
        <p:blipFill>
          <a:blip r:embed="rId17"/>
          <a:stretch>
            <a:fillRect/>
          </a:stretch>
        </p:blipFill>
        <p:spPr>
          <a:xfrm>
            <a:off x="8334375" y="1918692"/>
            <a:ext cx="226219" cy="186779"/>
          </a:xfrm>
          <a:prstGeom prst="rect">
            <a:avLst/>
          </a:prstGeom>
        </p:spPr>
      </p:pic>
      <p:pic>
        <p:nvPicPr>
          <p:cNvPr id="20" name="Image 18" descr="preencoded.png"/>
          <p:cNvPicPr>
            <a:picLocks noChangeAspect="1"/>
          </p:cNvPicPr>
          <p:nvPr/>
        </p:nvPicPr>
        <p:blipFill>
          <a:blip r:embed="rId18"/>
          <a:stretch>
            <a:fillRect/>
          </a:stretch>
        </p:blipFill>
        <p:spPr>
          <a:xfrm>
            <a:off x="8334375" y="3217069"/>
            <a:ext cx="190500" cy="156865"/>
          </a:xfrm>
          <a:prstGeom prst="rect">
            <a:avLst/>
          </a:prstGeom>
        </p:spPr>
      </p:pic>
      <p:pic>
        <p:nvPicPr>
          <p:cNvPr id="21" name="Image 19" descr="preencoded.png"/>
          <p:cNvPicPr>
            <a:picLocks noChangeAspect="1"/>
          </p:cNvPicPr>
          <p:nvPr/>
        </p:nvPicPr>
        <p:blipFill>
          <a:blip r:embed="rId19"/>
          <a:stretch>
            <a:fillRect/>
          </a:stretch>
        </p:blipFill>
        <p:spPr>
          <a:xfrm>
            <a:off x="8334375" y="4017169"/>
            <a:ext cx="190500" cy="156865"/>
          </a:xfrm>
          <a:prstGeom prst="rect">
            <a:avLst/>
          </a:prstGeom>
        </p:spPr>
      </p:pic>
      <p:pic>
        <p:nvPicPr>
          <p:cNvPr id="22" name="Image 20" descr="preencoded.png"/>
          <p:cNvPicPr>
            <a:picLocks noChangeAspect="1"/>
          </p:cNvPicPr>
          <p:nvPr/>
        </p:nvPicPr>
        <p:blipFill>
          <a:blip r:embed="rId20"/>
          <a:stretch>
            <a:fillRect/>
          </a:stretch>
        </p:blipFill>
        <p:spPr>
          <a:xfrm>
            <a:off x="8334375" y="4588669"/>
            <a:ext cx="190500" cy="166688"/>
          </a:xfrm>
          <a:prstGeom prst="rect">
            <a:avLst/>
          </a:prstGeom>
        </p:spPr>
      </p:pic>
      <p:pic>
        <p:nvPicPr>
          <p:cNvPr id="23" name="Image 21" descr="preencoded.png"/>
          <p:cNvPicPr>
            <a:picLocks noChangeAspect="1"/>
          </p:cNvPicPr>
          <p:nvPr/>
        </p:nvPicPr>
        <p:blipFill>
          <a:blip r:embed="rId21"/>
          <a:stretch>
            <a:fillRect/>
          </a:stretch>
        </p:blipFill>
        <p:spPr>
          <a:xfrm>
            <a:off x="0" y="6467475"/>
            <a:ext cx="12192000" cy="390525"/>
          </a:xfrm>
          <a:prstGeom prst="rect">
            <a:avLst/>
          </a:prstGeom>
        </p:spPr>
      </p:pic>
      <p:sp>
        <p:nvSpPr>
          <p:cNvPr id="24" name="Text 0"/>
          <p:cNvSpPr/>
          <p:nvPr/>
        </p:nvSpPr>
        <p:spPr>
          <a:xfrm>
            <a:off x="447675" y="142875"/>
            <a:ext cx="3221980" cy="2476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FFFFFF"/>
                </a:solidFill>
              </a:rPr>
              <a:t>BRADFORD VTS TEACHING DECK</a:t>
            </a:r>
            <a:endParaRPr lang="en-US" sz="900" dirty="0"/>
          </a:p>
        </p:txBody>
      </p:sp>
      <p:sp>
        <p:nvSpPr>
          <p:cNvPr id="25" name="Text 1"/>
          <p:cNvSpPr/>
          <p:nvPr/>
        </p:nvSpPr>
        <p:spPr>
          <a:xfrm>
            <a:off x="333375" y="447675"/>
            <a:ext cx="11858625" cy="297061"/>
          </a:xfrm>
          <a:prstGeom prst="rect">
            <a:avLst/>
          </a:prstGeom>
          <a:noFill/>
          <a:ln/>
        </p:spPr>
        <p:txBody>
          <a:bodyPr vert="horz" wrap="square" lIns="0" tIns="0" rIns="0" bIns="0" rtlCol="0" anchor="ctr"/>
          <a:lstStyle/>
          <a:p>
            <a:pPr marL="0" indent="0">
              <a:lnSpc>
                <a:spcPts val="2340"/>
              </a:lnSpc>
              <a:buNone/>
            </a:pPr>
            <a:r>
              <a:rPr lang="en-US" sz="1950" b="1" dirty="0">
                <a:solidFill>
                  <a:srgbClr val="2D2D2D"/>
                </a:solidFill>
              </a:rPr>
              <a:t>SCA Exam Pearls — Shared Decision-Making</a:t>
            </a:r>
            <a:endParaRPr lang="en-US" sz="1950" dirty="0"/>
          </a:p>
        </p:txBody>
      </p:sp>
      <p:sp>
        <p:nvSpPr>
          <p:cNvPr id="26" name="Text 2"/>
          <p:cNvSpPr/>
          <p:nvPr/>
        </p:nvSpPr>
        <p:spPr>
          <a:xfrm>
            <a:off x="5764857" y="523875"/>
            <a:ext cx="4206240" cy="228600"/>
          </a:xfrm>
          <a:prstGeom prst="rect">
            <a:avLst/>
          </a:prstGeom>
          <a:noFill/>
          <a:ln/>
        </p:spPr>
        <p:txBody>
          <a:bodyPr vert="horz" wrap="square" lIns="0" tIns="0" rIns="0" bIns="0" rtlCol="0" anchor="ctr"/>
          <a:lstStyle/>
          <a:p>
            <a:pPr marL="0" indent="0">
              <a:lnSpc>
                <a:spcPts val="1800"/>
              </a:lnSpc>
              <a:buNone/>
            </a:pPr>
            <a:r>
              <a:rPr lang="en-US" sz="1200" i="1" dirty="0">
                <a:solidFill>
                  <a:srgbClr val="F58220"/>
                </a:solidFill>
              </a:rPr>
              <a:t>Consultation Excellence</a:t>
            </a:r>
            <a:endParaRPr lang="en-US" sz="1200" dirty="0"/>
          </a:p>
        </p:txBody>
      </p:sp>
      <p:sp>
        <p:nvSpPr>
          <p:cNvPr id="27" name="Text 3"/>
          <p:cNvSpPr/>
          <p:nvPr/>
        </p:nvSpPr>
        <p:spPr>
          <a:xfrm>
            <a:off x="857250" y="1095375"/>
            <a:ext cx="113347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FFFFFF"/>
                </a:solidFill>
              </a:rPr>
              <a:t>SCA FOCUS: Navigating Shared Decision-Making in Palpitations</a:t>
            </a:r>
            <a:endParaRPr lang="en-US" sz="1500" dirty="0"/>
          </a:p>
        </p:txBody>
      </p:sp>
      <p:sp>
        <p:nvSpPr>
          <p:cNvPr id="28" name="Text 4"/>
          <p:cNvSpPr/>
          <p:nvPr/>
        </p:nvSpPr>
        <p:spPr>
          <a:xfrm>
            <a:off x="845344" y="1876425"/>
            <a:ext cx="6080760" cy="271463"/>
          </a:xfrm>
          <a:prstGeom prst="rect">
            <a:avLst/>
          </a:prstGeom>
          <a:noFill/>
          <a:ln/>
        </p:spPr>
        <p:txBody>
          <a:bodyPr vert="horz" wrap="square" lIns="0" tIns="0" rIns="0" bIns="0" rtlCol="0" anchor="ctr"/>
          <a:lstStyle/>
          <a:p>
            <a:pPr marL="0" indent="0">
              <a:lnSpc>
                <a:spcPts val="2138"/>
              </a:lnSpc>
              <a:buNone/>
            </a:pPr>
            <a:r>
              <a:rPr lang="en-US" sz="1425" b="1" dirty="0">
                <a:solidFill>
                  <a:srgbClr val="008080"/>
                </a:solidFill>
              </a:rPr>
              <a:t>Explaining Holter Monitoring</a:t>
            </a:r>
            <a:endParaRPr lang="en-US" sz="1425" dirty="0"/>
          </a:p>
        </p:txBody>
      </p:sp>
      <p:sp>
        <p:nvSpPr>
          <p:cNvPr id="29" name="Text 5"/>
          <p:cNvSpPr/>
          <p:nvPr/>
        </p:nvSpPr>
        <p:spPr>
          <a:xfrm>
            <a:off x="809625" y="3038475"/>
            <a:ext cx="3048000" cy="685800"/>
          </a:xfrm>
          <a:prstGeom prst="rect">
            <a:avLst/>
          </a:prstGeom>
          <a:noFill/>
          <a:ln/>
        </p:spPr>
        <p:txBody>
          <a:bodyPr vert="horz" wrap="square" lIns="0" tIns="0" rIns="0" bIns="0" rtlCol="0" anchor="ctr"/>
          <a:lstStyle/>
          <a:p>
            <a:pPr marL="0" indent="0" algn="l">
              <a:lnSpc>
                <a:spcPts val="1800"/>
              </a:lnSpc>
              <a:buNone/>
            </a:pPr>
            <a:r>
              <a:rPr lang="en-US" sz="1200" dirty="0">
                <a:solidFill>
                  <a:srgbClr val="2D2D2D"/>
                </a:solidFill>
              </a:rPr>
              <a:t>Explain the </a:t>
            </a:r>
            <a:r>
              <a:rPr lang="en-US" sz="1200" b="1" dirty="0">
                <a:solidFill>
                  <a:srgbClr val="2D2D2D"/>
                </a:solidFill>
              </a:rPr>
              <a:t>"Why"</a:t>
            </a:r>
            <a:r>
              <a:rPr lang="en-US" sz="1200" dirty="0">
                <a:solidFill>
                  <a:srgbClr val="2D2D2D"/>
                </a:solidFill>
              </a:rPr>
              <a:t>: To capture symptoms that are too fleeting for a standard 10-second ECG.</a:t>
            </a:r>
            <a:endParaRPr lang="en-US" sz="1200" dirty="0"/>
          </a:p>
        </p:txBody>
      </p:sp>
      <p:sp>
        <p:nvSpPr>
          <p:cNvPr id="30" name="Text 6"/>
          <p:cNvSpPr/>
          <p:nvPr/>
        </p:nvSpPr>
        <p:spPr>
          <a:xfrm>
            <a:off x="809625" y="3838575"/>
            <a:ext cx="3048000"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2D2D2D"/>
                </a:solidFill>
              </a:rPr>
              <a:t>Address logistics: Non-invasive, can be worn during daily activities (except bathing).</a:t>
            </a:r>
            <a:endParaRPr lang="en-US" sz="1200" dirty="0"/>
          </a:p>
        </p:txBody>
      </p:sp>
      <p:sp>
        <p:nvSpPr>
          <p:cNvPr id="31" name="Text 7"/>
          <p:cNvSpPr/>
          <p:nvPr/>
        </p:nvSpPr>
        <p:spPr>
          <a:xfrm>
            <a:off x="666750" y="4505325"/>
            <a:ext cx="3048000" cy="833438"/>
          </a:xfrm>
          <a:prstGeom prst="rect">
            <a:avLst/>
          </a:prstGeom>
          <a:noFill/>
          <a:ln/>
        </p:spPr>
        <p:txBody>
          <a:bodyPr vert="horz" wrap="square" lIns="0" tIns="0" rIns="0" bIns="0" rtlCol="0" anchor="ctr"/>
          <a:lstStyle/>
          <a:p>
            <a:pPr marL="0" indent="0">
              <a:lnSpc>
                <a:spcPts val="1688"/>
              </a:lnSpc>
              <a:buNone/>
            </a:pPr>
            <a:r>
              <a:rPr lang="en-US" sz="1125" i="1" dirty="0">
                <a:solidFill>
                  <a:srgbClr val="444444"/>
                </a:solidFill>
              </a:rPr>
              <a:t>"Wearing a heart monitor for a week will help us 'catch' what your heart is doing exactly when you feel that racing sensation."</a:t>
            </a:r>
            <a:endParaRPr lang="en-US" sz="1125" dirty="0"/>
          </a:p>
        </p:txBody>
      </p:sp>
      <p:sp>
        <p:nvSpPr>
          <p:cNvPr id="32" name="Text 8"/>
          <p:cNvSpPr/>
          <p:nvPr/>
        </p:nvSpPr>
        <p:spPr>
          <a:xfrm>
            <a:off x="4750594" y="1876425"/>
            <a:ext cx="4343400" cy="271463"/>
          </a:xfrm>
          <a:prstGeom prst="rect">
            <a:avLst/>
          </a:prstGeom>
          <a:noFill/>
          <a:ln/>
        </p:spPr>
        <p:txBody>
          <a:bodyPr vert="horz" wrap="square" lIns="0" tIns="0" rIns="0" bIns="0" rtlCol="0" anchor="ctr"/>
          <a:lstStyle/>
          <a:p>
            <a:pPr marL="0" indent="0">
              <a:lnSpc>
                <a:spcPts val="2138"/>
              </a:lnSpc>
              <a:buNone/>
            </a:pPr>
            <a:r>
              <a:rPr lang="en-US" sz="1425" b="1" dirty="0">
                <a:solidFill>
                  <a:srgbClr val="008080"/>
                </a:solidFill>
              </a:rPr>
              <a:t>Lifestyle &amp; Ectopics</a:t>
            </a:r>
            <a:endParaRPr lang="en-US" sz="1425" dirty="0"/>
          </a:p>
        </p:txBody>
      </p:sp>
      <p:sp>
        <p:nvSpPr>
          <p:cNvPr id="33" name="Text 9"/>
          <p:cNvSpPr/>
          <p:nvPr/>
        </p:nvSpPr>
        <p:spPr>
          <a:xfrm>
            <a:off x="4714875" y="3152775"/>
            <a:ext cx="3048000"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2D2D2D"/>
                </a:solidFill>
              </a:rPr>
              <a:t>Use the </a:t>
            </a:r>
            <a:r>
              <a:rPr lang="en-US" sz="1200" b="1" dirty="0">
                <a:solidFill>
                  <a:srgbClr val="2D2D2D"/>
                </a:solidFill>
              </a:rPr>
              <a:t>"Hiccup"</a:t>
            </a:r>
            <a:r>
              <a:rPr lang="en-US" sz="1200" dirty="0">
                <a:solidFill>
                  <a:srgbClr val="2D2D2D"/>
                </a:solidFill>
              </a:rPr>
              <a:t> analogy to normalize the sensation without dismissiveness.</a:t>
            </a:r>
            <a:endParaRPr lang="en-US" sz="1200" dirty="0"/>
          </a:p>
        </p:txBody>
      </p:sp>
      <p:sp>
        <p:nvSpPr>
          <p:cNvPr id="34" name="Text 10"/>
          <p:cNvSpPr/>
          <p:nvPr/>
        </p:nvSpPr>
        <p:spPr>
          <a:xfrm>
            <a:off x="4714875" y="3724275"/>
            <a:ext cx="3048000"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2D2D2D"/>
                </a:solidFill>
              </a:rPr>
              <a:t>Identify triggers together: Caffeine, alcohol, stress, or poor sleep.</a:t>
            </a:r>
            <a:endParaRPr lang="en-US" sz="1200" dirty="0"/>
          </a:p>
        </p:txBody>
      </p:sp>
      <p:sp>
        <p:nvSpPr>
          <p:cNvPr id="35" name="Text 11"/>
          <p:cNvSpPr/>
          <p:nvPr/>
        </p:nvSpPr>
        <p:spPr>
          <a:xfrm>
            <a:off x="4572000" y="4391025"/>
            <a:ext cx="3048000" cy="833438"/>
          </a:xfrm>
          <a:prstGeom prst="rect">
            <a:avLst/>
          </a:prstGeom>
          <a:noFill/>
          <a:ln/>
        </p:spPr>
        <p:txBody>
          <a:bodyPr vert="horz" wrap="square" lIns="0" tIns="0" rIns="0" bIns="0" rtlCol="0" anchor="ctr"/>
          <a:lstStyle/>
          <a:p>
            <a:pPr marL="0" indent="0">
              <a:lnSpc>
                <a:spcPts val="1688"/>
              </a:lnSpc>
              <a:buNone/>
            </a:pPr>
            <a:r>
              <a:rPr lang="en-US" sz="1125" i="1" dirty="0">
                <a:solidFill>
                  <a:srgbClr val="444444"/>
                </a:solidFill>
              </a:rPr>
              <a:t>"These extra beats are like a hiccup in the heart — very common and harmless in your case, though I know they feel unsettling."</a:t>
            </a:r>
            <a:endParaRPr lang="en-US" sz="1125" dirty="0"/>
          </a:p>
        </p:txBody>
      </p:sp>
      <p:sp>
        <p:nvSpPr>
          <p:cNvPr id="36" name="Text 12"/>
          <p:cNvSpPr/>
          <p:nvPr/>
        </p:nvSpPr>
        <p:spPr>
          <a:xfrm>
            <a:off x="8655844" y="1876425"/>
            <a:ext cx="3536156" cy="271463"/>
          </a:xfrm>
          <a:prstGeom prst="rect">
            <a:avLst/>
          </a:prstGeom>
          <a:noFill/>
          <a:ln/>
        </p:spPr>
        <p:txBody>
          <a:bodyPr vert="horz" wrap="square" lIns="0" tIns="0" rIns="0" bIns="0" rtlCol="0" anchor="ctr"/>
          <a:lstStyle/>
          <a:p>
            <a:pPr marL="0" indent="0">
              <a:lnSpc>
                <a:spcPts val="2138"/>
              </a:lnSpc>
              <a:buNone/>
            </a:pPr>
            <a:r>
              <a:rPr lang="en-US" sz="1425" b="1" dirty="0">
                <a:solidFill>
                  <a:srgbClr val="008080"/>
                </a:solidFill>
              </a:rPr>
              <a:t>AF Anticoagulation</a:t>
            </a:r>
            <a:endParaRPr lang="en-US" sz="1425" dirty="0"/>
          </a:p>
        </p:txBody>
      </p:sp>
      <p:sp>
        <p:nvSpPr>
          <p:cNvPr id="37" name="Text 13"/>
          <p:cNvSpPr/>
          <p:nvPr/>
        </p:nvSpPr>
        <p:spPr>
          <a:xfrm>
            <a:off x="8620125" y="3217069"/>
            <a:ext cx="3048000" cy="6858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2D2D"/>
                </a:solidFill>
              </a:rPr>
              <a:t>Explore Concerns:</a:t>
            </a:r>
            <a:r>
              <a:rPr lang="en-US" sz="1200" dirty="0">
                <a:solidFill>
                  <a:srgbClr val="2D2D2D"/>
                </a:solidFill>
              </a:rPr>
              <a:t> Why is the patient hesitant? (Fear of bleeding vs. fear of stroke).</a:t>
            </a:r>
            <a:endParaRPr lang="en-US" sz="1200" dirty="0"/>
          </a:p>
        </p:txBody>
      </p:sp>
      <p:sp>
        <p:nvSpPr>
          <p:cNvPr id="38" name="Text 14"/>
          <p:cNvSpPr/>
          <p:nvPr/>
        </p:nvSpPr>
        <p:spPr>
          <a:xfrm>
            <a:off x="8620125" y="4017169"/>
            <a:ext cx="3048000"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2D2D2D"/>
                </a:solidFill>
              </a:rPr>
              <a:t>Use decision aids to visualize the </a:t>
            </a:r>
            <a:r>
              <a:rPr lang="en-US" sz="1200" b="1" dirty="0">
                <a:solidFill>
                  <a:srgbClr val="2D2D2D"/>
                </a:solidFill>
              </a:rPr>
              <a:t>Benefit vs. Risk</a:t>
            </a:r>
            <a:r>
              <a:rPr lang="en-US" sz="1200" dirty="0">
                <a:solidFill>
                  <a:srgbClr val="2D2D2D"/>
                </a:solidFill>
              </a:rPr>
              <a:t> balance clearly.</a:t>
            </a:r>
            <a:endParaRPr lang="en-US" sz="1200" dirty="0"/>
          </a:p>
        </p:txBody>
      </p:sp>
      <p:sp>
        <p:nvSpPr>
          <p:cNvPr id="39" name="Text 15"/>
          <p:cNvSpPr/>
          <p:nvPr/>
        </p:nvSpPr>
        <p:spPr>
          <a:xfrm>
            <a:off x="8620125" y="4588669"/>
            <a:ext cx="3048000"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2D2D2D"/>
                </a:solidFill>
              </a:rPr>
              <a:t>Always document the discussion, even if treatment is declined.</a:t>
            </a:r>
            <a:endParaRPr lang="en-US" sz="1200" dirty="0"/>
          </a:p>
        </p:txBody>
      </p:sp>
      <p:sp>
        <p:nvSpPr>
          <p:cNvPr id="40" name="Text 16"/>
          <p:cNvSpPr/>
          <p:nvPr/>
        </p:nvSpPr>
        <p:spPr>
          <a:xfrm>
            <a:off x="333375" y="6584156"/>
            <a:ext cx="11858625" cy="157163"/>
          </a:xfrm>
          <a:prstGeom prst="rect">
            <a:avLst/>
          </a:prstGeom>
          <a:noFill/>
          <a:ln/>
        </p:spPr>
        <p:txBody>
          <a:bodyPr vert="horz" wrap="square" lIns="0" tIns="0" rIns="0" bIns="0" rtlCol="0" anchor="ctr"/>
          <a:lstStyle/>
          <a:p>
            <a:pPr marL="0" indent="0">
              <a:lnSpc>
                <a:spcPts val="1238"/>
              </a:lnSpc>
              <a:buNone/>
            </a:pPr>
            <a:r>
              <a:rPr lang="en-US" sz="825" dirty="0">
                <a:solidFill>
                  <a:srgbClr val="888888"/>
                </a:solidFill>
              </a:rPr>
              <a:t>Educational content based on NICE CKS 2023. Always apply clinical judgment and check current local guidelines.</a:t>
            </a:r>
            <a:endParaRPr lang="en-US" sz="825" dirty="0"/>
          </a:p>
        </p:txBody>
      </p:sp>
      <p:sp>
        <p:nvSpPr>
          <p:cNvPr id="41" name="Text 17"/>
          <p:cNvSpPr/>
          <p:nvPr/>
        </p:nvSpPr>
        <p:spPr>
          <a:xfrm>
            <a:off x="10389096" y="6562725"/>
            <a:ext cx="1802904"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F58220"/>
                </a:solidFill>
              </a:rPr>
              <a:t>www.bradfordvts.co.uk</a:t>
            </a:r>
            <a:endParaRPr lang="en-US" sz="105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33375" y="142875"/>
            <a:ext cx="2368600" cy="247650"/>
          </a:xfrm>
          <a:prstGeom prst="rect">
            <a:avLst/>
          </a:prstGeom>
        </p:spPr>
      </p:pic>
      <p:pic>
        <p:nvPicPr>
          <p:cNvPr id="5" name="Image 3" descr="preencoded.png"/>
          <p:cNvPicPr>
            <a:picLocks noChangeAspect="1"/>
          </p:cNvPicPr>
          <p:nvPr/>
        </p:nvPicPr>
        <p:blipFill>
          <a:blip r:embed="rId5"/>
          <a:stretch>
            <a:fillRect/>
          </a:stretch>
        </p:blipFill>
        <p:spPr>
          <a:xfrm>
            <a:off x="333375" y="447675"/>
            <a:ext cx="11525250" cy="342900"/>
          </a:xfrm>
          <a:prstGeom prst="rect">
            <a:avLst/>
          </a:prstGeom>
        </p:spPr>
      </p:pic>
      <p:pic>
        <p:nvPicPr>
          <p:cNvPr id="6" name="Image 4" descr="preencoded.png"/>
          <p:cNvPicPr>
            <a:picLocks noChangeAspect="1"/>
          </p:cNvPicPr>
          <p:nvPr/>
        </p:nvPicPr>
        <p:blipFill>
          <a:blip r:embed="rId6"/>
          <a:stretch>
            <a:fillRect/>
          </a:stretch>
        </p:blipFill>
        <p:spPr>
          <a:xfrm>
            <a:off x="333375" y="1543050"/>
            <a:ext cx="3714750" cy="1847850"/>
          </a:xfrm>
          <a:prstGeom prst="rect">
            <a:avLst/>
          </a:prstGeom>
        </p:spPr>
      </p:pic>
      <p:pic>
        <p:nvPicPr>
          <p:cNvPr id="7" name="Image 5" descr="preencoded.png"/>
          <p:cNvPicPr>
            <a:picLocks noChangeAspect="1"/>
          </p:cNvPicPr>
          <p:nvPr/>
        </p:nvPicPr>
        <p:blipFill>
          <a:blip r:embed="rId7"/>
          <a:stretch>
            <a:fillRect/>
          </a:stretch>
        </p:blipFill>
        <p:spPr>
          <a:xfrm>
            <a:off x="523875" y="1733550"/>
            <a:ext cx="3333750" cy="333375"/>
          </a:xfrm>
          <a:prstGeom prst="rect">
            <a:avLst/>
          </a:prstGeom>
        </p:spPr>
      </p:pic>
      <p:pic>
        <p:nvPicPr>
          <p:cNvPr id="8" name="Image 6" descr="preencoded.png"/>
          <p:cNvPicPr>
            <a:picLocks noChangeAspect="1"/>
          </p:cNvPicPr>
          <p:nvPr/>
        </p:nvPicPr>
        <p:blipFill>
          <a:blip r:embed="rId8"/>
          <a:stretch>
            <a:fillRect/>
          </a:stretch>
        </p:blipFill>
        <p:spPr>
          <a:xfrm>
            <a:off x="523875" y="1807815"/>
            <a:ext cx="166688" cy="137220"/>
          </a:xfrm>
          <a:prstGeom prst="rect">
            <a:avLst/>
          </a:prstGeom>
        </p:spPr>
      </p:pic>
      <p:pic>
        <p:nvPicPr>
          <p:cNvPr id="9" name="Image 7" descr="preencoded.png"/>
          <p:cNvPicPr>
            <a:picLocks noChangeAspect="1"/>
          </p:cNvPicPr>
          <p:nvPr/>
        </p:nvPicPr>
        <p:blipFill>
          <a:blip r:embed="rId9"/>
          <a:stretch>
            <a:fillRect/>
          </a:stretch>
        </p:blipFill>
        <p:spPr>
          <a:xfrm>
            <a:off x="523875" y="2238375"/>
            <a:ext cx="166688" cy="166688"/>
          </a:xfrm>
          <a:prstGeom prst="rect">
            <a:avLst/>
          </a:prstGeom>
        </p:spPr>
      </p:pic>
      <p:pic>
        <p:nvPicPr>
          <p:cNvPr id="10" name="Image 8" descr="preencoded.png"/>
          <p:cNvPicPr>
            <a:picLocks noChangeAspect="1"/>
          </p:cNvPicPr>
          <p:nvPr/>
        </p:nvPicPr>
        <p:blipFill>
          <a:blip r:embed="rId10"/>
          <a:stretch>
            <a:fillRect/>
          </a:stretch>
        </p:blipFill>
        <p:spPr>
          <a:xfrm>
            <a:off x="523875" y="2733675"/>
            <a:ext cx="166688" cy="179487"/>
          </a:xfrm>
          <a:prstGeom prst="rect">
            <a:avLst/>
          </a:prstGeom>
        </p:spPr>
      </p:pic>
      <p:pic>
        <p:nvPicPr>
          <p:cNvPr id="11" name="Image 9" descr="preencoded.png"/>
          <p:cNvPicPr>
            <a:picLocks noChangeAspect="1"/>
          </p:cNvPicPr>
          <p:nvPr/>
        </p:nvPicPr>
        <p:blipFill>
          <a:blip r:embed="rId11"/>
          <a:stretch>
            <a:fillRect/>
          </a:stretch>
        </p:blipFill>
        <p:spPr>
          <a:xfrm>
            <a:off x="333375" y="3581400"/>
            <a:ext cx="3714750" cy="2143125"/>
          </a:xfrm>
          <a:prstGeom prst="rect">
            <a:avLst/>
          </a:prstGeom>
        </p:spPr>
      </p:pic>
      <p:pic>
        <p:nvPicPr>
          <p:cNvPr id="12" name="Image 10" descr="preencoded.png"/>
          <p:cNvPicPr>
            <a:picLocks noChangeAspect="1"/>
          </p:cNvPicPr>
          <p:nvPr/>
        </p:nvPicPr>
        <p:blipFill>
          <a:blip r:embed="rId12"/>
          <a:stretch>
            <a:fillRect/>
          </a:stretch>
        </p:blipFill>
        <p:spPr>
          <a:xfrm>
            <a:off x="523875" y="3771900"/>
            <a:ext cx="3333750" cy="333375"/>
          </a:xfrm>
          <a:prstGeom prst="rect">
            <a:avLst/>
          </a:prstGeom>
        </p:spPr>
      </p:pic>
      <p:pic>
        <p:nvPicPr>
          <p:cNvPr id="13" name="Image 11" descr="preencoded.png"/>
          <p:cNvPicPr>
            <a:picLocks noChangeAspect="1"/>
          </p:cNvPicPr>
          <p:nvPr/>
        </p:nvPicPr>
        <p:blipFill>
          <a:blip r:embed="rId13"/>
          <a:stretch>
            <a:fillRect/>
          </a:stretch>
        </p:blipFill>
        <p:spPr>
          <a:xfrm>
            <a:off x="523875" y="3846165"/>
            <a:ext cx="166688" cy="137220"/>
          </a:xfrm>
          <a:prstGeom prst="rect">
            <a:avLst/>
          </a:prstGeom>
        </p:spPr>
      </p:pic>
      <p:pic>
        <p:nvPicPr>
          <p:cNvPr id="14" name="Image 12" descr="preencoded.png"/>
          <p:cNvPicPr>
            <a:picLocks noChangeAspect="1"/>
          </p:cNvPicPr>
          <p:nvPr/>
        </p:nvPicPr>
        <p:blipFill>
          <a:blip r:embed="rId14"/>
          <a:stretch>
            <a:fillRect/>
          </a:stretch>
        </p:blipFill>
        <p:spPr>
          <a:xfrm>
            <a:off x="523875" y="4276725"/>
            <a:ext cx="166688" cy="155525"/>
          </a:xfrm>
          <a:prstGeom prst="rect">
            <a:avLst/>
          </a:prstGeom>
        </p:spPr>
      </p:pic>
      <p:pic>
        <p:nvPicPr>
          <p:cNvPr id="15" name="Image 13" descr="preencoded.png"/>
          <p:cNvPicPr>
            <a:picLocks noChangeAspect="1"/>
          </p:cNvPicPr>
          <p:nvPr/>
        </p:nvPicPr>
        <p:blipFill>
          <a:blip r:embed="rId15"/>
          <a:stretch>
            <a:fillRect/>
          </a:stretch>
        </p:blipFill>
        <p:spPr>
          <a:xfrm>
            <a:off x="523875" y="4772025"/>
            <a:ext cx="166688" cy="145852"/>
          </a:xfrm>
          <a:prstGeom prst="rect">
            <a:avLst/>
          </a:prstGeom>
        </p:spPr>
      </p:pic>
      <p:pic>
        <p:nvPicPr>
          <p:cNvPr id="16" name="Image 14" descr="preencoded.png"/>
          <p:cNvPicPr>
            <a:picLocks noChangeAspect="1"/>
          </p:cNvPicPr>
          <p:nvPr/>
        </p:nvPicPr>
        <p:blipFill>
          <a:blip r:embed="rId16"/>
          <a:stretch>
            <a:fillRect/>
          </a:stretch>
        </p:blipFill>
        <p:spPr>
          <a:xfrm>
            <a:off x="523875" y="5267325"/>
            <a:ext cx="166688" cy="137220"/>
          </a:xfrm>
          <a:prstGeom prst="rect">
            <a:avLst/>
          </a:prstGeom>
        </p:spPr>
      </p:pic>
      <p:pic>
        <p:nvPicPr>
          <p:cNvPr id="17" name="Image 15" descr="preencoded.png"/>
          <p:cNvPicPr>
            <a:picLocks noChangeAspect="1"/>
          </p:cNvPicPr>
          <p:nvPr/>
        </p:nvPicPr>
        <p:blipFill>
          <a:blip r:embed="rId17"/>
          <a:stretch>
            <a:fillRect/>
          </a:stretch>
        </p:blipFill>
        <p:spPr>
          <a:xfrm>
            <a:off x="4238625" y="1966912"/>
            <a:ext cx="3714750" cy="3333750"/>
          </a:xfrm>
          <a:prstGeom prst="rect">
            <a:avLst/>
          </a:prstGeom>
        </p:spPr>
      </p:pic>
      <p:pic>
        <p:nvPicPr>
          <p:cNvPr id="18" name="Image 16" descr="preencoded.png"/>
          <p:cNvPicPr>
            <a:picLocks noChangeAspect="1"/>
          </p:cNvPicPr>
          <p:nvPr/>
        </p:nvPicPr>
        <p:blipFill>
          <a:blip r:embed="rId7"/>
          <a:stretch>
            <a:fillRect/>
          </a:stretch>
        </p:blipFill>
        <p:spPr>
          <a:xfrm>
            <a:off x="4429125" y="2157413"/>
            <a:ext cx="3333750" cy="333375"/>
          </a:xfrm>
          <a:prstGeom prst="rect">
            <a:avLst/>
          </a:prstGeom>
        </p:spPr>
      </p:pic>
      <p:pic>
        <p:nvPicPr>
          <p:cNvPr id="19" name="Image 17" descr="preencoded.png"/>
          <p:cNvPicPr>
            <a:picLocks noChangeAspect="1"/>
          </p:cNvPicPr>
          <p:nvPr/>
        </p:nvPicPr>
        <p:blipFill>
          <a:blip r:embed="rId18"/>
          <a:stretch>
            <a:fillRect/>
          </a:stretch>
        </p:blipFill>
        <p:spPr>
          <a:xfrm>
            <a:off x="4429125" y="2231678"/>
            <a:ext cx="166688" cy="137220"/>
          </a:xfrm>
          <a:prstGeom prst="rect">
            <a:avLst/>
          </a:prstGeom>
        </p:spPr>
      </p:pic>
      <p:pic>
        <p:nvPicPr>
          <p:cNvPr id="20" name="Image 18" descr="preencoded.png"/>
          <p:cNvPicPr>
            <a:picLocks noChangeAspect="1"/>
          </p:cNvPicPr>
          <p:nvPr/>
        </p:nvPicPr>
        <p:blipFill>
          <a:blip r:embed="rId19"/>
          <a:stretch>
            <a:fillRect/>
          </a:stretch>
        </p:blipFill>
        <p:spPr>
          <a:xfrm>
            <a:off x="8143875" y="1884164"/>
            <a:ext cx="3714750" cy="965597"/>
          </a:xfrm>
          <a:prstGeom prst="rect">
            <a:avLst/>
          </a:prstGeom>
        </p:spPr>
      </p:pic>
      <p:pic>
        <p:nvPicPr>
          <p:cNvPr id="21" name="Image 19" descr="preencoded.png"/>
          <p:cNvPicPr>
            <a:picLocks noChangeAspect="1"/>
          </p:cNvPicPr>
          <p:nvPr/>
        </p:nvPicPr>
        <p:blipFill>
          <a:blip r:embed="rId20"/>
          <a:stretch>
            <a:fillRect/>
          </a:stretch>
        </p:blipFill>
        <p:spPr>
          <a:xfrm>
            <a:off x="8143875" y="3040261"/>
            <a:ext cx="3714750" cy="2343150"/>
          </a:xfrm>
          <a:prstGeom prst="rect">
            <a:avLst/>
          </a:prstGeom>
        </p:spPr>
      </p:pic>
      <p:pic>
        <p:nvPicPr>
          <p:cNvPr id="22" name="Image 20" descr="preencoded.png"/>
          <p:cNvPicPr>
            <a:picLocks noChangeAspect="1"/>
          </p:cNvPicPr>
          <p:nvPr/>
        </p:nvPicPr>
        <p:blipFill>
          <a:blip r:embed="rId12"/>
          <a:stretch>
            <a:fillRect/>
          </a:stretch>
        </p:blipFill>
        <p:spPr>
          <a:xfrm>
            <a:off x="8334375" y="3230761"/>
            <a:ext cx="3333750" cy="333375"/>
          </a:xfrm>
          <a:prstGeom prst="rect">
            <a:avLst/>
          </a:prstGeom>
        </p:spPr>
      </p:pic>
      <p:pic>
        <p:nvPicPr>
          <p:cNvPr id="23" name="Image 21" descr="preencoded.png"/>
          <p:cNvPicPr>
            <a:picLocks noChangeAspect="1"/>
          </p:cNvPicPr>
          <p:nvPr/>
        </p:nvPicPr>
        <p:blipFill>
          <a:blip r:embed="rId21"/>
          <a:stretch>
            <a:fillRect/>
          </a:stretch>
        </p:blipFill>
        <p:spPr>
          <a:xfrm>
            <a:off x="8334375" y="3305026"/>
            <a:ext cx="166688" cy="137220"/>
          </a:xfrm>
          <a:prstGeom prst="rect">
            <a:avLst/>
          </a:prstGeom>
        </p:spPr>
      </p:pic>
      <p:pic>
        <p:nvPicPr>
          <p:cNvPr id="24" name="Image 22" descr="preencoded.png"/>
          <p:cNvPicPr>
            <a:picLocks noChangeAspect="1"/>
          </p:cNvPicPr>
          <p:nvPr/>
        </p:nvPicPr>
        <p:blipFill>
          <a:blip r:embed="rId22"/>
          <a:stretch>
            <a:fillRect/>
          </a:stretch>
        </p:blipFill>
        <p:spPr>
          <a:xfrm>
            <a:off x="8334375" y="3735586"/>
            <a:ext cx="166688" cy="179487"/>
          </a:xfrm>
          <a:prstGeom prst="rect">
            <a:avLst/>
          </a:prstGeom>
        </p:spPr>
      </p:pic>
      <p:pic>
        <p:nvPicPr>
          <p:cNvPr id="25" name="Image 23" descr="preencoded.png"/>
          <p:cNvPicPr>
            <a:picLocks noChangeAspect="1"/>
          </p:cNvPicPr>
          <p:nvPr/>
        </p:nvPicPr>
        <p:blipFill>
          <a:blip r:embed="rId22"/>
          <a:stretch>
            <a:fillRect/>
          </a:stretch>
        </p:blipFill>
        <p:spPr>
          <a:xfrm>
            <a:off x="8334375" y="4230886"/>
            <a:ext cx="166688" cy="179487"/>
          </a:xfrm>
          <a:prstGeom prst="rect">
            <a:avLst/>
          </a:prstGeom>
        </p:spPr>
      </p:pic>
      <p:pic>
        <p:nvPicPr>
          <p:cNvPr id="26" name="Image 24" descr="preencoded.png"/>
          <p:cNvPicPr>
            <a:picLocks noChangeAspect="1"/>
          </p:cNvPicPr>
          <p:nvPr/>
        </p:nvPicPr>
        <p:blipFill>
          <a:blip r:embed="rId23"/>
          <a:stretch>
            <a:fillRect/>
          </a:stretch>
        </p:blipFill>
        <p:spPr>
          <a:xfrm>
            <a:off x="8334375" y="4726186"/>
            <a:ext cx="166688" cy="166688"/>
          </a:xfrm>
          <a:prstGeom prst="rect">
            <a:avLst/>
          </a:prstGeom>
        </p:spPr>
      </p:pic>
      <p:pic>
        <p:nvPicPr>
          <p:cNvPr id="27" name="Image 25" descr="preencoded.png"/>
          <p:cNvPicPr>
            <a:picLocks noChangeAspect="1"/>
          </p:cNvPicPr>
          <p:nvPr/>
        </p:nvPicPr>
        <p:blipFill>
          <a:blip r:embed="rId24"/>
          <a:stretch>
            <a:fillRect/>
          </a:stretch>
        </p:blipFill>
        <p:spPr>
          <a:xfrm>
            <a:off x="0" y="6477000"/>
            <a:ext cx="12192000" cy="381000"/>
          </a:xfrm>
          <a:prstGeom prst="rect">
            <a:avLst/>
          </a:prstGeom>
        </p:spPr>
      </p:pic>
      <p:sp>
        <p:nvSpPr>
          <p:cNvPr id="28" name="Text 0"/>
          <p:cNvSpPr/>
          <p:nvPr/>
        </p:nvSpPr>
        <p:spPr>
          <a:xfrm>
            <a:off x="447675" y="142875"/>
            <a:ext cx="3221980" cy="2476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FFFFFF"/>
                </a:solidFill>
              </a:rPr>
              <a:t>BRADFORD VTS TEACHING DECK</a:t>
            </a:r>
            <a:endParaRPr lang="en-US" sz="900" dirty="0"/>
          </a:p>
        </p:txBody>
      </p:sp>
      <p:sp>
        <p:nvSpPr>
          <p:cNvPr id="29" name="Text 1"/>
          <p:cNvSpPr/>
          <p:nvPr/>
        </p:nvSpPr>
        <p:spPr>
          <a:xfrm>
            <a:off x="333375" y="447675"/>
            <a:ext cx="7132320" cy="297061"/>
          </a:xfrm>
          <a:prstGeom prst="rect">
            <a:avLst/>
          </a:prstGeom>
          <a:noFill/>
          <a:ln/>
        </p:spPr>
        <p:txBody>
          <a:bodyPr vert="horz" wrap="square" lIns="0" tIns="0" rIns="0" bIns="0" rtlCol="0" anchor="ctr"/>
          <a:lstStyle/>
          <a:p>
            <a:pPr marL="0" indent="0">
              <a:lnSpc>
                <a:spcPts val="2340"/>
              </a:lnSpc>
              <a:buNone/>
            </a:pPr>
            <a:r>
              <a:rPr lang="en-US" sz="1950" b="1" dirty="0">
                <a:solidFill>
                  <a:srgbClr val="2D2D2D"/>
                </a:solidFill>
              </a:rPr>
              <a:t>Summary and Quick Recall</a:t>
            </a:r>
            <a:endParaRPr lang="en-US" sz="1950" dirty="0"/>
          </a:p>
        </p:txBody>
      </p:sp>
      <p:sp>
        <p:nvSpPr>
          <p:cNvPr id="30" name="Text 2"/>
          <p:cNvSpPr/>
          <p:nvPr/>
        </p:nvSpPr>
        <p:spPr>
          <a:xfrm>
            <a:off x="3640931" y="523875"/>
            <a:ext cx="2194560" cy="228600"/>
          </a:xfrm>
          <a:prstGeom prst="rect">
            <a:avLst/>
          </a:prstGeom>
          <a:noFill/>
          <a:ln/>
        </p:spPr>
        <p:txBody>
          <a:bodyPr vert="horz" wrap="square" lIns="0" tIns="0" rIns="0" bIns="0" rtlCol="0" anchor="ctr"/>
          <a:lstStyle/>
          <a:p>
            <a:pPr marL="0" indent="0">
              <a:lnSpc>
                <a:spcPts val="1800"/>
              </a:lnSpc>
              <a:buNone/>
            </a:pPr>
            <a:r>
              <a:rPr lang="en-US" sz="1200" i="1" dirty="0">
                <a:solidFill>
                  <a:srgbClr val="F58220"/>
                </a:solidFill>
              </a:rPr>
              <a:t>Final Review</a:t>
            </a:r>
            <a:endParaRPr lang="en-US" sz="1200" dirty="0"/>
          </a:p>
        </p:txBody>
      </p:sp>
      <p:sp>
        <p:nvSpPr>
          <p:cNvPr id="31" name="Text 3"/>
          <p:cNvSpPr/>
          <p:nvPr/>
        </p:nvSpPr>
        <p:spPr>
          <a:xfrm>
            <a:off x="785813" y="1733550"/>
            <a:ext cx="3333750" cy="333375"/>
          </a:xfrm>
          <a:prstGeom prst="rect">
            <a:avLst/>
          </a:prstGeom>
          <a:noFill/>
          <a:ln/>
        </p:spPr>
        <p:txBody>
          <a:bodyPr vert="horz" wrap="square" lIns="0" tIns="0" rIns="0" bIns="0" rtlCol="0" anchor="ctr"/>
          <a:lstStyle/>
          <a:p>
            <a:pPr marL="0" indent="0">
              <a:lnSpc>
                <a:spcPts val="2025"/>
              </a:lnSpc>
              <a:buNone/>
            </a:pPr>
            <a:r>
              <a:rPr lang="en-US" sz="1350" b="1" dirty="0">
                <a:solidFill>
                  <a:srgbClr val="2E7D32"/>
                </a:solidFill>
              </a:rPr>
              <a:t>The Big Picture</a:t>
            </a:r>
            <a:endParaRPr lang="en-US" sz="1350" dirty="0"/>
          </a:p>
        </p:txBody>
      </p:sp>
      <p:sp>
        <p:nvSpPr>
          <p:cNvPr id="32" name="Text 4"/>
          <p:cNvSpPr/>
          <p:nvPr/>
        </p:nvSpPr>
        <p:spPr>
          <a:xfrm>
            <a:off x="785813" y="2209800"/>
            <a:ext cx="3071813" cy="400050"/>
          </a:xfrm>
          <a:prstGeom prst="rect">
            <a:avLst/>
          </a:prstGeom>
          <a:noFill/>
          <a:ln/>
        </p:spPr>
        <p:txBody>
          <a:bodyPr vert="horz" wrap="square" lIns="0" tIns="0" rIns="0" bIns="0" rtlCol="0" anchor="ctr"/>
          <a:lstStyle/>
          <a:p>
            <a:pPr marL="0" indent="0" algn="l">
              <a:lnSpc>
                <a:spcPts val="1575"/>
              </a:lnSpc>
              <a:buNone/>
            </a:pPr>
            <a:r>
              <a:rPr lang="en-US" sz="1125" dirty="0">
                <a:solidFill>
                  <a:srgbClr val="2D2D2D"/>
                </a:solidFill>
              </a:rPr>
              <a:t>Most palpitations are </a:t>
            </a:r>
            <a:r>
              <a:rPr lang="en-US" sz="1125" b="1" dirty="0">
                <a:solidFill>
                  <a:srgbClr val="2D2D2D"/>
                </a:solidFill>
              </a:rPr>
              <a:t>benign</a:t>
            </a:r>
            <a:r>
              <a:rPr lang="en-US" sz="1125" dirty="0">
                <a:solidFill>
                  <a:srgbClr val="2D2D2D"/>
                </a:solidFill>
              </a:rPr>
              <a:t>; fewer than 50% are caused by an arrhythmia.</a:t>
            </a:r>
            <a:endParaRPr lang="en-US" sz="1125" dirty="0"/>
          </a:p>
        </p:txBody>
      </p:sp>
      <p:sp>
        <p:nvSpPr>
          <p:cNvPr id="33" name="Text 5"/>
          <p:cNvSpPr/>
          <p:nvPr/>
        </p:nvSpPr>
        <p:spPr>
          <a:xfrm>
            <a:off x="785813" y="2705100"/>
            <a:ext cx="3071813"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Ectopics</a:t>
            </a:r>
            <a:r>
              <a:rPr lang="en-US" sz="1125" dirty="0">
                <a:solidFill>
                  <a:srgbClr val="2D2D2D"/>
                </a:solidFill>
              </a:rPr>
              <a:t> are the most common cause — reassure confidently.</a:t>
            </a:r>
            <a:endParaRPr lang="en-US" sz="1125" dirty="0"/>
          </a:p>
        </p:txBody>
      </p:sp>
      <p:sp>
        <p:nvSpPr>
          <p:cNvPr id="34" name="Text 6"/>
          <p:cNvSpPr/>
          <p:nvPr/>
        </p:nvSpPr>
        <p:spPr>
          <a:xfrm>
            <a:off x="785813" y="3771900"/>
            <a:ext cx="3909060" cy="333375"/>
          </a:xfrm>
          <a:prstGeom prst="rect">
            <a:avLst/>
          </a:prstGeom>
          <a:noFill/>
          <a:ln/>
        </p:spPr>
        <p:txBody>
          <a:bodyPr vert="horz" wrap="square" lIns="0" tIns="0" rIns="0" bIns="0" rtlCol="0" anchor="ctr"/>
          <a:lstStyle/>
          <a:p>
            <a:pPr marL="0" indent="0">
              <a:lnSpc>
                <a:spcPts val="2025"/>
              </a:lnSpc>
              <a:buNone/>
            </a:pPr>
            <a:r>
              <a:rPr lang="en-US" sz="1350" b="1" dirty="0">
                <a:solidFill>
                  <a:srgbClr val="D32F2F"/>
                </a:solidFill>
              </a:rPr>
              <a:t>Red Flag Priorities</a:t>
            </a:r>
            <a:endParaRPr lang="en-US" sz="1350" dirty="0"/>
          </a:p>
        </p:txBody>
      </p:sp>
      <p:sp>
        <p:nvSpPr>
          <p:cNvPr id="35" name="Text 7"/>
          <p:cNvSpPr/>
          <p:nvPr/>
        </p:nvSpPr>
        <p:spPr>
          <a:xfrm>
            <a:off x="785813" y="4248150"/>
            <a:ext cx="3071813"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Syncope or Presyncope</a:t>
            </a:r>
            <a:r>
              <a:rPr lang="en-US" sz="1125" dirty="0">
                <a:solidFill>
                  <a:srgbClr val="2D2D2D"/>
                </a:solidFill>
              </a:rPr>
              <a:t> associated with palpitations.</a:t>
            </a:r>
            <a:endParaRPr lang="en-US" sz="1125" dirty="0"/>
          </a:p>
        </p:txBody>
      </p:sp>
      <p:sp>
        <p:nvSpPr>
          <p:cNvPr id="36" name="Text 8"/>
          <p:cNvSpPr/>
          <p:nvPr/>
        </p:nvSpPr>
        <p:spPr>
          <a:xfrm>
            <a:off x="785813" y="4743450"/>
            <a:ext cx="3071813"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Exertional</a:t>
            </a:r>
            <a:r>
              <a:rPr lang="en-US" sz="1125" dirty="0">
                <a:solidFill>
                  <a:srgbClr val="2D2D2D"/>
                </a:solidFill>
              </a:rPr>
              <a:t> symptoms require urgent investigation.</a:t>
            </a:r>
            <a:endParaRPr lang="en-US" sz="1125" dirty="0"/>
          </a:p>
        </p:txBody>
      </p:sp>
      <p:sp>
        <p:nvSpPr>
          <p:cNvPr id="37" name="Text 9"/>
          <p:cNvSpPr/>
          <p:nvPr/>
        </p:nvSpPr>
        <p:spPr>
          <a:xfrm>
            <a:off x="785813" y="5238750"/>
            <a:ext cx="571500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2D2D"/>
                </a:solidFill>
              </a:rPr>
              <a:t>Family history of </a:t>
            </a:r>
            <a:r>
              <a:rPr lang="en-US" sz="1125" b="1" dirty="0">
                <a:solidFill>
                  <a:srgbClr val="2D2D2D"/>
                </a:solidFill>
              </a:rPr>
              <a:t>SCD &lt;40 years</a:t>
            </a:r>
            <a:r>
              <a:rPr lang="en-US" sz="1125" dirty="0">
                <a:solidFill>
                  <a:srgbClr val="2D2D2D"/>
                </a:solidFill>
              </a:rPr>
              <a:t>.</a:t>
            </a:r>
            <a:endParaRPr lang="en-US" sz="1125" dirty="0"/>
          </a:p>
        </p:txBody>
      </p:sp>
      <p:sp>
        <p:nvSpPr>
          <p:cNvPr id="38" name="Text 10"/>
          <p:cNvSpPr/>
          <p:nvPr/>
        </p:nvSpPr>
        <p:spPr>
          <a:xfrm>
            <a:off x="4691063" y="2157413"/>
            <a:ext cx="4526280" cy="3333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Condition Quick Recall</a:t>
            </a:r>
            <a:endParaRPr lang="en-US" sz="1350" dirty="0"/>
          </a:p>
        </p:txBody>
      </p:sp>
      <p:sp>
        <p:nvSpPr>
          <p:cNvPr id="39" name="Text 11"/>
          <p:cNvSpPr/>
          <p:nvPr/>
        </p:nvSpPr>
        <p:spPr>
          <a:xfrm>
            <a:off x="4429125" y="2633663"/>
            <a:ext cx="514350"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F58220"/>
                </a:solidFill>
              </a:rPr>
              <a:t>AF:</a:t>
            </a:r>
            <a:endParaRPr lang="en-US" sz="1125" dirty="0"/>
          </a:p>
        </p:txBody>
      </p:sp>
      <p:sp>
        <p:nvSpPr>
          <p:cNvPr id="40" name="Text 12"/>
          <p:cNvSpPr/>
          <p:nvPr/>
        </p:nvSpPr>
        <p:spPr>
          <a:xfrm>
            <a:off x="4762500" y="2633663"/>
            <a:ext cx="3000375" cy="400050"/>
          </a:xfrm>
          <a:prstGeom prst="rect">
            <a:avLst/>
          </a:prstGeom>
          <a:noFill/>
          <a:ln/>
        </p:spPr>
        <p:txBody>
          <a:bodyPr vert="horz" wrap="square" lIns="0" tIns="0" rIns="0" bIns="0" rtlCol="0" anchor="ctr"/>
          <a:lstStyle/>
          <a:p>
            <a:pPr marL="0" indent="0" algn="l">
              <a:lnSpc>
                <a:spcPts val="1575"/>
              </a:lnSpc>
              <a:buNone/>
            </a:pPr>
            <a:r>
              <a:rPr lang="en-US" sz="1125" dirty="0">
                <a:solidFill>
                  <a:srgbClr val="2D2D2D"/>
                </a:solidFill>
              </a:rPr>
              <a:t>Irregularly irregular. Use CHA₂DS₂-VASc for anticoagulation (DOAC preferred).</a:t>
            </a:r>
            <a:endParaRPr lang="en-US" sz="1125" dirty="0"/>
          </a:p>
        </p:txBody>
      </p:sp>
      <p:sp>
        <p:nvSpPr>
          <p:cNvPr id="41" name="Text 13"/>
          <p:cNvSpPr/>
          <p:nvPr/>
        </p:nvSpPr>
        <p:spPr>
          <a:xfrm>
            <a:off x="4429125" y="3128963"/>
            <a:ext cx="685800"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F58220"/>
                </a:solidFill>
              </a:rPr>
              <a:t>SVT:</a:t>
            </a:r>
            <a:endParaRPr lang="en-US" sz="1125" dirty="0"/>
          </a:p>
        </p:txBody>
      </p:sp>
      <p:sp>
        <p:nvSpPr>
          <p:cNvPr id="42" name="Text 14"/>
          <p:cNvSpPr/>
          <p:nvPr/>
        </p:nvSpPr>
        <p:spPr>
          <a:xfrm>
            <a:off x="4834086" y="3128963"/>
            <a:ext cx="2928789" cy="400050"/>
          </a:xfrm>
          <a:prstGeom prst="rect">
            <a:avLst/>
          </a:prstGeom>
          <a:noFill/>
          <a:ln/>
        </p:spPr>
        <p:txBody>
          <a:bodyPr vert="horz" wrap="square" lIns="0" tIns="0" rIns="0" bIns="0" rtlCol="0" anchor="ctr"/>
          <a:lstStyle/>
          <a:p>
            <a:pPr marL="0" indent="0" algn="l">
              <a:lnSpc>
                <a:spcPts val="1575"/>
              </a:lnSpc>
              <a:buNone/>
            </a:pPr>
            <a:r>
              <a:rPr lang="en-US" sz="1125" dirty="0">
                <a:solidFill>
                  <a:srgbClr val="2D2D2D"/>
                </a:solidFill>
              </a:rPr>
              <a:t>Sudden onset/offset. Regular/Fast. Try modified Valsalva first.</a:t>
            </a:r>
            <a:endParaRPr lang="en-US" sz="1125" dirty="0"/>
          </a:p>
        </p:txBody>
      </p:sp>
      <p:sp>
        <p:nvSpPr>
          <p:cNvPr id="43" name="Text 15"/>
          <p:cNvSpPr/>
          <p:nvPr/>
        </p:nvSpPr>
        <p:spPr>
          <a:xfrm>
            <a:off x="4429125" y="3624263"/>
            <a:ext cx="514350"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F58220"/>
                </a:solidFill>
              </a:rPr>
              <a:t>VT:</a:t>
            </a:r>
            <a:endParaRPr lang="en-US" sz="1125" dirty="0"/>
          </a:p>
        </p:txBody>
      </p:sp>
      <p:sp>
        <p:nvSpPr>
          <p:cNvPr id="44" name="Text 16"/>
          <p:cNvSpPr/>
          <p:nvPr/>
        </p:nvSpPr>
        <p:spPr>
          <a:xfrm>
            <a:off x="4738688" y="3624263"/>
            <a:ext cx="3024188" cy="400050"/>
          </a:xfrm>
          <a:prstGeom prst="rect">
            <a:avLst/>
          </a:prstGeom>
          <a:noFill/>
          <a:ln/>
        </p:spPr>
        <p:txBody>
          <a:bodyPr vert="horz" wrap="square" lIns="0" tIns="0" rIns="0" bIns="0" rtlCol="0" anchor="ctr"/>
          <a:lstStyle/>
          <a:p>
            <a:pPr marL="0" indent="0" algn="l">
              <a:lnSpc>
                <a:spcPts val="1575"/>
              </a:lnSpc>
              <a:buNone/>
            </a:pPr>
            <a:r>
              <a:rPr lang="en-US" sz="1125" dirty="0">
                <a:solidFill>
                  <a:srgbClr val="2D2D2D"/>
                </a:solidFill>
              </a:rPr>
              <a:t>Wide complex tachycardia. Emergency until proven otherwise.</a:t>
            </a:r>
            <a:endParaRPr lang="en-US" sz="1125" dirty="0"/>
          </a:p>
        </p:txBody>
      </p:sp>
      <p:sp>
        <p:nvSpPr>
          <p:cNvPr id="45" name="Text 17"/>
          <p:cNvSpPr/>
          <p:nvPr/>
        </p:nvSpPr>
        <p:spPr>
          <a:xfrm>
            <a:off x="4429125" y="4119562"/>
            <a:ext cx="685800"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F58220"/>
                </a:solidFill>
              </a:rPr>
              <a:t>WPW:</a:t>
            </a:r>
            <a:endParaRPr lang="en-US" sz="1125" dirty="0"/>
          </a:p>
        </p:txBody>
      </p:sp>
      <p:sp>
        <p:nvSpPr>
          <p:cNvPr id="46" name="Text 18"/>
          <p:cNvSpPr/>
          <p:nvPr/>
        </p:nvSpPr>
        <p:spPr>
          <a:xfrm>
            <a:off x="4934396" y="4119562"/>
            <a:ext cx="2828479" cy="400050"/>
          </a:xfrm>
          <a:prstGeom prst="rect">
            <a:avLst/>
          </a:prstGeom>
          <a:noFill/>
          <a:ln/>
        </p:spPr>
        <p:txBody>
          <a:bodyPr vert="horz" wrap="square" lIns="0" tIns="0" rIns="0" bIns="0" rtlCol="0" anchor="ctr"/>
          <a:lstStyle/>
          <a:p>
            <a:pPr marL="0" indent="0" algn="l">
              <a:lnSpc>
                <a:spcPts val="1575"/>
              </a:lnSpc>
              <a:buNone/>
            </a:pPr>
            <a:r>
              <a:rPr lang="en-US" sz="1125" dirty="0">
                <a:solidFill>
                  <a:srgbClr val="2D2D2D"/>
                </a:solidFill>
              </a:rPr>
              <a:t>Delta wave + Short PR. Avoid AV blockers if AF present.</a:t>
            </a:r>
            <a:endParaRPr lang="en-US" sz="1125" dirty="0"/>
          </a:p>
        </p:txBody>
      </p:sp>
      <p:sp>
        <p:nvSpPr>
          <p:cNvPr id="47" name="Text 19"/>
          <p:cNvSpPr/>
          <p:nvPr/>
        </p:nvSpPr>
        <p:spPr>
          <a:xfrm>
            <a:off x="4429125" y="4614863"/>
            <a:ext cx="1371600"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F58220"/>
                </a:solidFill>
              </a:rPr>
              <a:t>Anxiety:</a:t>
            </a:r>
            <a:endParaRPr lang="en-US" sz="1125" dirty="0"/>
          </a:p>
        </p:txBody>
      </p:sp>
      <p:sp>
        <p:nvSpPr>
          <p:cNvPr id="48" name="Text 20"/>
          <p:cNvSpPr/>
          <p:nvPr/>
        </p:nvSpPr>
        <p:spPr>
          <a:xfrm>
            <a:off x="5088136" y="4614863"/>
            <a:ext cx="2674739" cy="400050"/>
          </a:xfrm>
          <a:prstGeom prst="rect">
            <a:avLst/>
          </a:prstGeom>
          <a:noFill/>
          <a:ln/>
        </p:spPr>
        <p:txBody>
          <a:bodyPr vert="horz" wrap="square" lIns="0" tIns="0" rIns="0" bIns="0" rtlCol="0" anchor="ctr"/>
          <a:lstStyle/>
          <a:p>
            <a:pPr marL="0" indent="0" algn="l">
              <a:lnSpc>
                <a:spcPts val="1575"/>
              </a:lnSpc>
              <a:buNone/>
            </a:pPr>
            <a:r>
              <a:rPr lang="en-US" sz="1125" dirty="0">
                <a:solidFill>
                  <a:srgbClr val="2D2D2D"/>
                </a:solidFill>
              </a:rPr>
              <a:t>Sinus tachycardia. Focus on the underlying psychological trigger.</a:t>
            </a:r>
            <a:endParaRPr lang="en-US" sz="1125" dirty="0"/>
          </a:p>
        </p:txBody>
      </p:sp>
      <p:sp>
        <p:nvSpPr>
          <p:cNvPr id="49" name="Text 21"/>
          <p:cNvSpPr/>
          <p:nvPr/>
        </p:nvSpPr>
        <p:spPr>
          <a:xfrm>
            <a:off x="8286750" y="2027039"/>
            <a:ext cx="3429000" cy="285750"/>
          </a:xfrm>
          <a:prstGeom prst="rect">
            <a:avLst/>
          </a:prstGeom>
          <a:noFill/>
          <a:ln/>
        </p:spPr>
        <p:txBody>
          <a:bodyPr vert="horz" wrap="square" lIns="0" tIns="0" rIns="0" bIns="0" rtlCol="0" anchor="ctr"/>
          <a:lstStyle/>
          <a:p>
            <a:pPr marL="0" indent="0" algn="ctr">
              <a:lnSpc>
                <a:spcPts val="2250"/>
              </a:lnSpc>
              <a:buNone/>
            </a:pPr>
            <a:r>
              <a:rPr lang="en-US" sz="1500" b="1" dirty="0">
                <a:solidFill>
                  <a:srgbClr val="FFFFFF"/>
                </a:solidFill>
              </a:rPr>
              <a:t>DIAGNOSTIC GOLD STANDARD</a:t>
            </a:r>
            <a:endParaRPr lang="en-US" sz="1500" dirty="0"/>
          </a:p>
        </p:txBody>
      </p:sp>
      <p:sp>
        <p:nvSpPr>
          <p:cNvPr id="50" name="Text 22"/>
          <p:cNvSpPr/>
          <p:nvPr/>
        </p:nvSpPr>
        <p:spPr>
          <a:xfrm>
            <a:off x="8286750" y="2360414"/>
            <a:ext cx="3429000" cy="346472"/>
          </a:xfrm>
          <a:prstGeom prst="rect">
            <a:avLst/>
          </a:prstGeom>
          <a:noFill/>
          <a:ln/>
        </p:spPr>
        <p:txBody>
          <a:bodyPr vert="horz" wrap="square" lIns="0" tIns="0" rIns="0" bIns="0" rtlCol="0" anchor="ctr"/>
          <a:lstStyle/>
          <a:p>
            <a:pPr marL="0" indent="0" algn="ctr">
              <a:lnSpc>
                <a:spcPts val="1365"/>
              </a:lnSpc>
              <a:buNone/>
            </a:pPr>
            <a:r>
              <a:rPr lang="en-US" sz="1050" dirty="0">
                <a:solidFill>
                  <a:srgbClr val="FFFFFF"/>
                </a:solidFill>
              </a:rPr>
              <a:t>A 12-lead ECG recorded </a:t>
            </a:r>
            <a:r>
              <a:rPr lang="en-US" sz="1050" b="1" dirty="0">
                <a:solidFill>
                  <a:srgbClr val="FFFFFF"/>
                </a:solidFill>
              </a:rPr>
              <a:t>DURING</a:t>
            </a:r>
            <a:r>
              <a:rPr lang="en-US" sz="1050" dirty="0">
                <a:solidFill>
                  <a:srgbClr val="FFFFFF"/>
                </a:solidFill>
              </a:rPr>
              <a:t> an episode is the most valuable diagnostic tool.</a:t>
            </a:r>
            <a:endParaRPr lang="en-US" sz="1050" dirty="0"/>
          </a:p>
        </p:txBody>
      </p:sp>
      <p:sp>
        <p:nvSpPr>
          <p:cNvPr id="51" name="Text 23"/>
          <p:cNvSpPr/>
          <p:nvPr/>
        </p:nvSpPr>
        <p:spPr>
          <a:xfrm>
            <a:off x="8596313" y="3230761"/>
            <a:ext cx="3497580" cy="333375"/>
          </a:xfrm>
          <a:prstGeom prst="rect">
            <a:avLst/>
          </a:prstGeom>
          <a:noFill/>
          <a:ln/>
        </p:spPr>
        <p:txBody>
          <a:bodyPr vert="horz" wrap="square" lIns="0" tIns="0" rIns="0" bIns="0" rtlCol="0" anchor="ctr"/>
          <a:lstStyle/>
          <a:p>
            <a:pPr marL="0" indent="0">
              <a:lnSpc>
                <a:spcPts val="2025"/>
              </a:lnSpc>
              <a:buNone/>
            </a:pPr>
            <a:r>
              <a:rPr lang="en-US" sz="1350" b="1" dirty="0">
                <a:solidFill>
                  <a:srgbClr val="800080"/>
                </a:solidFill>
              </a:rPr>
              <a:t>AKT &amp; Exam Pearls</a:t>
            </a:r>
            <a:endParaRPr lang="en-US" sz="1350" dirty="0"/>
          </a:p>
        </p:txBody>
      </p:sp>
      <p:sp>
        <p:nvSpPr>
          <p:cNvPr id="52" name="Text 24"/>
          <p:cNvSpPr/>
          <p:nvPr/>
        </p:nvSpPr>
        <p:spPr>
          <a:xfrm>
            <a:off x="8596313" y="3707011"/>
            <a:ext cx="3071813"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Never combine</a:t>
            </a:r>
            <a:r>
              <a:rPr lang="en-US" sz="1125" dirty="0">
                <a:solidFill>
                  <a:srgbClr val="2D2D2D"/>
                </a:solidFill>
              </a:rPr>
              <a:t> Verapamil and Beta-blockers (bradycardia risk).</a:t>
            </a:r>
            <a:endParaRPr lang="en-US" sz="1125" dirty="0"/>
          </a:p>
        </p:txBody>
      </p:sp>
      <p:sp>
        <p:nvSpPr>
          <p:cNvPr id="53" name="Text 25"/>
          <p:cNvSpPr/>
          <p:nvPr/>
        </p:nvSpPr>
        <p:spPr>
          <a:xfrm>
            <a:off x="8596313" y="4202311"/>
            <a:ext cx="3071813"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Torsades:</a:t>
            </a:r>
            <a:r>
              <a:rPr lang="en-US" sz="1125" dirty="0">
                <a:solidFill>
                  <a:srgbClr val="2D2D2D"/>
                </a:solidFill>
              </a:rPr>
              <a:t> Long QT + polymorphic VT; treat with IV Magnesium.</a:t>
            </a:r>
            <a:endParaRPr lang="en-US" sz="1125" dirty="0"/>
          </a:p>
        </p:txBody>
      </p:sp>
      <p:sp>
        <p:nvSpPr>
          <p:cNvPr id="54" name="Text 26"/>
          <p:cNvSpPr/>
          <p:nvPr/>
        </p:nvSpPr>
        <p:spPr>
          <a:xfrm>
            <a:off x="8596313" y="4697611"/>
            <a:ext cx="3071813"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DVLA:</a:t>
            </a:r>
            <a:r>
              <a:rPr lang="en-US" sz="1125" dirty="0">
                <a:solidFill>
                  <a:srgbClr val="2D2D2D"/>
                </a:solidFill>
              </a:rPr>
              <a:t> 4 weeks off for incapacitating arrhythmia (Group 1).</a:t>
            </a:r>
            <a:endParaRPr lang="en-US" sz="1125" dirty="0"/>
          </a:p>
        </p:txBody>
      </p:sp>
      <p:sp>
        <p:nvSpPr>
          <p:cNvPr id="55" name="Text 27"/>
          <p:cNvSpPr/>
          <p:nvPr/>
        </p:nvSpPr>
        <p:spPr>
          <a:xfrm>
            <a:off x="5361236" y="6567488"/>
            <a:ext cx="336042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F58220"/>
                </a:solidFill>
              </a:rPr>
              <a:t>www.bradfordvts.co.uk</a:t>
            </a:r>
            <a:endParaRPr lang="en-US" sz="10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33375" y="142875"/>
            <a:ext cx="2368600" cy="247650"/>
          </a:xfrm>
          <a:prstGeom prst="rect">
            <a:avLst/>
          </a:prstGeom>
        </p:spPr>
      </p:pic>
      <p:pic>
        <p:nvPicPr>
          <p:cNvPr id="5" name="Image 3" descr="preencoded.png"/>
          <p:cNvPicPr>
            <a:picLocks noChangeAspect="1"/>
          </p:cNvPicPr>
          <p:nvPr/>
        </p:nvPicPr>
        <p:blipFill>
          <a:blip r:embed="rId5"/>
          <a:stretch>
            <a:fillRect/>
          </a:stretch>
        </p:blipFill>
        <p:spPr>
          <a:xfrm>
            <a:off x="333375" y="447675"/>
            <a:ext cx="11525250" cy="342900"/>
          </a:xfrm>
          <a:prstGeom prst="rect">
            <a:avLst/>
          </a:prstGeom>
        </p:spPr>
      </p:pic>
      <p:pic>
        <p:nvPicPr>
          <p:cNvPr id="6" name="Image 4" descr="preencoded.png"/>
          <p:cNvPicPr>
            <a:picLocks noChangeAspect="1"/>
          </p:cNvPicPr>
          <p:nvPr/>
        </p:nvPicPr>
        <p:blipFill>
          <a:blip r:embed="rId6"/>
          <a:stretch>
            <a:fillRect/>
          </a:stretch>
        </p:blipFill>
        <p:spPr>
          <a:xfrm>
            <a:off x="381000" y="1193006"/>
            <a:ext cx="5572125" cy="881063"/>
          </a:xfrm>
          <a:prstGeom prst="rect">
            <a:avLst/>
          </a:prstGeom>
        </p:spPr>
      </p:pic>
      <p:pic>
        <p:nvPicPr>
          <p:cNvPr id="7" name="Image 5" descr="preencoded.png"/>
          <p:cNvPicPr>
            <a:picLocks noChangeAspect="1"/>
          </p:cNvPicPr>
          <p:nvPr/>
        </p:nvPicPr>
        <p:blipFill>
          <a:blip r:embed="rId7"/>
          <a:stretch>
            <a:fillRect/>
          </a:stretch>
        </p:blipFill>
        <p:spPr>
          <a:xfrm>
            <a:off x="619125" y="1419225"/>
            <a:ext cx="428625" cy="428625"/>
          </a:xfrm>
          <a:prstGeom prst="rect">
            <a:avLst/>
          </a:prstGeom>
        </p:spPr>
      </p:pic>
      <p:pic>
        <p:nvPicPr>
          <p:cNvPr id="8" name="Image 6" descr="preencoded.png"/>
          <p:cNvPicPr>
            <a:picLocks noChangeAspect="1"/>
          </p:cNvPicPr>
          <p:nvPr/>
        </p:nvPicPr>
        <p:blipFill>
          <a:blip r:embed="rId8"/>
          <a:stretch>
            <a:fillRect/>
          </a:stretch>
        </p:blipFill>
        <p:spPr>
          <a:xfrm>
            <a:off x="714375" y="1538288"/>
            <a:ext cx="238125" cy="190500"/>
          </a:xfrm>
          <a:prstGeom prst="rect">
            <a:avLst/>
          </a:prstGeom>
        </p:spPr>
      </p:pic>
      <p:pic>
        <p:nvPicPr>
          <p:cNvPr id="9" name="Image 7" descr="preencoded.png"/>
          <p:cNvPicPr>
            <a:picLocks noChangeAspect="1"/>
          </p:cNvPicPr>
          <p:nvPr/>
        </p:nvPicPr>
        <p:blipFill>
          <a:blip r:embed="rId9"/>
          <a:stretch>
            <a:fillRect/>
          </a:stretch>
        </p:blipFill>
        <p:spPr>
          <a:xfrm>
            <a:off x="381000" y="2216944"/>
            <a:ext cx="5572125" cy="881063"/>
          </a:xfrm>
          <a:prstGeom prst="rect">
            <a:avLst/>
          </a:prstGeom>
        </p:spPr>
      </p:pic>
      <p:pic>
        <p:nvPicPr>
          <p:cNvPr id="10" name="Image 8" descr="preencoded.png"/>
          <p:cNvPicPr>
            <a:picLocks noChangeAspect="1"/>
          </p:cNvPicPr>
          <p:nvPr/>
        </p:nvPicPr>
        <p:blipFill>
          <a:blip r:embed="rId10"/>
          <a:stretch>
            <a:fillRect/>
          </a:stretch>
        </p:blipFill>
        <p:spPr>
          <a:xfrm>
            <a:off x="619125" y="2443163"/>
            <a:ext cx="428625" cy="428625"/>
          </a:xfrm>
          <a:prstGeom prst="rect">
            <a:avLst/>
          </a:prstGeom>
        </p:spPr>
      </p:pic>
      <p:pic>
        <p:nvPicPr>
          <p:cNvPr id="11" name="Image 9" descr="preencoded.png"/>
          <p:cNvPicPr>
            <a:picLocks noChangeAspect="1"/>
          </p:cNvPicPr>
          <p:nvPr/>
        </p:nvPicPr>
        <p:blipFill>
          <a:blip r:embed="rId11"/>
          <a:stretch>
            <a:fillRect/>
          </a:stretch>
        </p:blipFill>
        <p:spPr>
          <a:xfrm>
            <a:off x="714375" y="2562225"/>
            <a:ext cx="238125" cy="190500"/>
          </a:xfrm>
          <a:prstGeom prst="rect">
            <a:avLst/>
          </a:prstGeom>
        </p:spPr>
      </p:pic>
      <p:pic>
        <p:nvPicPr>
          <p:cNvPr id="12" name="Image 10" descr="preencoded.png"/>
          <p:cNvPicPr>
            <a:picLocks noChangeAspect="1"/>
          </p:cNvPicPr>
          <p:nvPr/>
        </p:nvPicPr>
        <p:blipFill>
          <a:blip r:embed="rId6"/>
          <a:stretch>
            <a:fillRect/>
          </a:stretch>
        </p:blipFill>
        <p:spPr>
          <a:xfrm>
            <a:off x="381000" y="3240881"/>
            <a:ext cx="5572125" cy="881063"/>
          </a:xfrm>
          <a:prstGeom prst="rect">
            <a:avLst/>
          </a:prstGeom>
        </p:spPr>
      </p:pic>
      <p:pic>
        <p:nvPicPr>
          <p:cNvPr id="13" name="Image 11" descr="preencoded.png"/>
          <p:cNvPicPr>
            <a:picLocks noChangeAspect="1"/>
          </p:cNvPicPr>
          <p:nvPr/>
        </p:nvPicPr>
        <p:blipFill>
          <a:blip r:embed="rId12"/>
          <a:stretch>
            <a:fillRect/>
          </a:stretch>
        </p:blipFill>
        <p:spPr>
          <a:xfrm>
            <a:off x="619125" y="3467100"/>
            <a:ext cx="428625" cy="428625"/>
          </a:xfrm>
          <a:prstGeom prst="rect">
            <a:avLst/>
          </a:prstGeom>
        </p:spPr>
      </p:pic>
      <p:pic>
        <p:nvPicPr>
          <p:cNvPr id="14" name="Image 12" descr="preencoded.png"/>
          <p:cNvPicPr>
            <a:picLocks noChangeAspect="1"/>
          </p:cNvPicPr>
          <p:nvPr/>
        </p:nvPicPr>
        <p:blipFill>
          <a:blip r:embed="rId13"/>
          <a:stretch>
            <a:fillRect/>
          </a:stretch>
        </p:blipFill>
        <p:spPr>
          <a:xfrm>
            <a:off x="714375" y="3586163"/>
            <a:ext cx="238125" cy="190500"/>
          </a:xfrm>
          <a:prstGeom prst="rect">
            <a:avLst/>
          </a:prstGeom>
        </p:spPr>
      </p:pic>
      <p:pic>
        <p:nvPicPr>
          <p:cNvPr id="15" name="Image 13" descr="preencoded.png"/>
          <p:cNvPicPr>
            <a:picLocks noChangeAspect="1"/>
          </p:cNvPicPr>
          <p:nvPr/>
        </p:nvPicPr>
        <p:blipFill>
          <a:blip r:embed="rId9"/>
          <a:stretch>
            <a:fillRect/>
          </a:stretch>
        </p:blipFill>
        <p:spPr>
          <a:xfrm>
            <a:off x="381000" y="4264819"/>
            <a:ext cx="5572125" cy="881063"/>
          </a:xfrm>
          <a:prstGeom prst="rect">
            <a:avLst/>
          </a:prstGeom>
        </p:spPr>
      </p:pic>
      <p:pic>
        <p:nvPicPr>
          <p:cNvPr id="16" name="Image 14" descr="preencoded.png"/>
          <p:cNvPicPr>
            <a:picLocks noChangeAspect="1"/>
          </p:cNvPicPr>
          <p:nvPr/>
        </p:nvPicPr>
        <p:blipFill>
          <a:blip r:embed="rId14"/>
          <a:stretch>
            <a:fillRect/>
          </a:stretch>
        </p:blipFill>
        <p:spPr>
          <a:xfrm>
            <a:off x="619125" y="4491038"/>
            <a:ext cx="428625" cy="428625"/>
          </a:xfrm>
          <a:prstGeom prst="rect">
            <a:avLst/>
          </a:prstGeom>
        </p:spPr>
      </p:pic>
      <p:pic>
        <p:nvPicPr>
          <p:cNvPr id="17" name="Image 15" descr="preencoded.png"/>
          <p:cNvPicPr>
            <a:picLocks noChangeAspect="1"/>
          </p:cNvPicPr>
          <p:nvPr/>
        </p:nvPicPr>
        <p:blipFill>
          <a:blip r:embed="rId15"/>
          <a:stretch>
            <a:fillRect/>
          </a:stretch>
        </p:blipFill>
        <p:spPr>
          <a:xfrm>
            <a:off x="714375" y="4610100"/>
            <a:ext cx="238125" cy="190500"/>
          </a:xfrm>
          <a:prstGeom prst="rect">
            <a:avLst/>
          </a:prstGeom>
        </p:spPr>
      </p:pic>
      <p:pic>
        <p:nvPicPr>
          <p:cNvPr id="18" name="Image 16" descr="preencoded.png"/>
          <p:cNvPicPr>
            <a:picLocks noChangeAspect="1"/>
          </p:cNvPicPr>
          <p:nvPr/>
        </p:nvPicPr>
        <p:blipFill>
          <a:blip r:embed="rId6"/>
          <a:stretch>
            <a:fillRect/>
          </a:stretch>
        </p:blipFill>
        <p:spPr>
          <a:xfrm>
            <a:off x="381000" y="5288756"/>
            <a:ext cx="5572125" cy="881063"/>
          </a:xfrm>
          <a:prstGeom prst="rect">
            <a:avLst/>
          </a:prstGeom>
        </p:spPr>
      </p:pic>
      <p:pic>
        <p:nvPicPr>
          <p:cNvPr id="19" name="Image 17" descr="preencoded.png"/>
          <p:cNvPicPr>
            <a:picLocks noChangeAspect="1"/>
          </p:cNvPicPr>
          <p:nvPr/>
        </p:nvPicPr>
        <p:blipFill>
          <a:blip r:embed="rId16"/>
          <a:stretch>
            <a:fillRect/>
          </a:stretch>
        </p:blipFill>
        <p:spPr>
          <a:xfrm>
            <a:off x="619125" y="5514975"/>
            <a:ext cx="428625" cy="428625"/>
          </a:xfrm>
          <a:prstGeom prst="rect">
            <a:avLst/>
          </a:prstGeom>
        </p:spPr>
      </p:pic>
      <p:pic>
        <p:nvPicPr>
          <p:cNvPr id="20" name="Image 18" descr="preencoded.png"/>
          <p:cNvPicPr>
            <a:picLocks noChangeAspect="1"/>
          </p:cNvPicPr>
          <p:nvPr/>
        </p:nvPicPr>
        <p:blipFill>
          <a:blip r:embed="rId17"/>
          <a:stretch>
            <a:fillRect/>
          </a:stretch>
        </p:blipFill>
        <p:spPr>
          <a:xfrm>
            <a:off x="714375" y="5634038"/>
            <a:ext cx="238125" cy="190500"/>
          </a:xfrm>
          <a:prstGeom prst="rect">
            <a:avLst/>
          </a:prstGeom>
        </p:spPr>
      </p:pic>
      <p:pic>
        <p:nvPicPr>
          <p:cNvPr id="21" name="Image 19" descr="preencoded.png"/>
          <p:cNvPicPr>
            <a:picLocks noChangeAspect="1"/>
          </p:cNvPicPr>
          <p:nvPr/>
        </p:nvPicPr>
        <p:blipFill>
          <a:blip r:embed="rId18"/>
          <a:stretch>
            <a:fillRect/>
          </a:stretch>
        </p:blipFill>
        <p:spPr>
          <a:xfrm>
            <a:off x="6238875" y="1900238"/>
            <a:ext cx="5572125" cy="3562350"/>
          </a:xfrm>
          <a:prstGeom prst="rect">
            <a:avLst/>
          </a:prstGeom>
        </p:spPr>
      </p:pic>
      <p:pic>
        <p:nvPicPr>
          <p:cNvPr id="22" name="Image 20" descr="preencoded.png"/>
          <p:cNvPicPr>
            <a:picLocks noChangeAspect="1"/>
          </p:cNvPicPr>
          <p:nvPr/>
        </p:nvPicPr>
        <p:blipFill>
          <a:blip r:embed="rId19"/>
          <a:stretch>
            <a:fillRect/>
          </a:stretch>
        </p:blipFill>
        <p:spPr>
          <a:xfrm>
            <a:off x="6572250" y="2233613"/>
            <a:ext cx="4905375" cy="457200"/>
          </a:xfrm>
          <a:prstGeom prst="rect">
            <a:avLst/>
          </a:prstGeom>
        </p:spPr>
      </p:pic>
      <p:pic>
        <p:nvPicPr>
          <p:cNvPr id="23" name="Image 21" descr="preencoded.png"/>
          <p:cNvPicPr>
            <a:picLocks noChangeAspect="1"/>
          </p:cNvPicPr>
          <p:nvPr/>
        </p:nvPicPr>
        <p:blipFill>
          <a:blip r:embed="rId20"/>
          <a:stretch>
            <a:fillRect/>
          </a:stretch>
        </p:blipFill>
        <p:spPr>
          <a:xfrm>
            <a:off x="6572250" y="2314575"/>
            <a:ext cx="190500" cy="152400"/>
          </a:xfrm>
          <a:prstGeom prst="rect">
            <a:avLst/>
          </a:prstGeom>
        </p:spPr>
      </p:pic>
      <p:pic>
        <p:nvPicPr>
          <p:cNvPr id="24" name="Image 22" descr="preencoded.png"/>
          <p:cNvPicPr>
            <a:picLocks noChangeAspect="1"/>
          </p:cNvPicPr>
          <p:nvPr/>
        </p:nvPicPr>
        <p:blipFill>
          <a:blip r:embed="rId21"/>
          <a:stretch>
            <a:fillRect/>
          </a:stretch>
        </p:blipFill>
        <p:spPr>
          <a:xfrm>
            <a:off x="6572250" y="3643313"/>
            <a:ext cx="4905375" cy="800100"/>
          </a:xfrm>
          <a:prstGeom prst="rect">
            <a:avLst/>
          </a:prstGeom>
        </p:spPr>
      </p:pic>
      <p:sp>
        <p:nvSpPr>
          <p:cNvPr id="25" name="Text 0"/>
          <p:cNvSpPr/>
          <p:nvPr/>
        </p:nvSpPr>
        <p:spPr>
          <a:xfrm>
            <a:off x="447675" y="142875"/>
            <a:ext cx="3221980" cy="2476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FFFFFF"/>
                </a:solidFill>
              </a:rPr>
              <a:t>BRADFORD VTS TEACHING DECK</a:t>
            </a:r>
            <a:endParaRPr lang="en-US" sz="900" dirty="0"/>
          </a:p>
        </p:txBody>
      </p:sp>
      <p:sp>
        <p:nvSpPr>
          <p:cNvPr id="26" name="Text 1"/>
          <p:cNvSpPr/>
          <p:nvPr/>
        </p:nvSpPr>
        <p:spPr>
          <a:xfrm>
            <a:off x="333375" y="447675"/>
            <a:ext cx="9212580" cy="297061"/>
          </a:xfrm>
          <a:prstGeom prst="rect">
            <a:avLst/>
          </a:prstGeom>
          <a:noFill/>
          <a:ln/>
        </p:spPr>
        <p:txBody>
          <a:bodyPr vert="horz" wrap="square" lIns="0" tIns="0" rIns="0" bIns="0" rtlCol="0" anchor="ctr"/>
          <a:lstStyle/>
          <a:p>
            <a:pPr marL="0" indent="0">
              <a:lnSpc>
                <a:spcPts val="2340"/>
              </a:lnSpc>
              <a:buNone/>
            </a:pPr>
            <a:r>
              <a:rPr lang="en-US" sz="1950" b="1" dirty="0">
                <a:solidFill>
                  <a:srgbClr val="2D2D2D"/>
                </a:solidFill>
              </a:rPr>
              <a:t>What Do Patients Actually Mean?</a:t>
            </a:r>
            <a:endParaRPr lang="en-US" sz="1950" dirty="0"/>
          </a:p>
        </p:txBody>
      </p:sp>
      <p:sp>
        <p:nvSpPr>
          <p:cNvPr id="27" name="Text 2"/>
          <p:cNvSpPr/>
          <p:nvPr/>
        </p:nvSpPr>
        <p:spPr>
          <a:xfrm>
            <a:off x="4360218" y="523875"/>
            <a:ext cx="2926080" cy="228600"/>
          </a:xfrm>
          <a:prstGeom prst="rect">
            <a:avLst/>
          </a:prstGeom>
          <a:noFill/>
          <a:ln/>
        </p:spPr>
        <p:txBody>
          <a:bodyPr vert="horz" wrap="square" lIns="0" tIns="0" rIns="0" bIns="0" rtlCol="0" anchor="ctr"/>
          <a:lstStyle/>
          <a:p>
            <a:pPr marL="0" indent="0">
              <a:lnSpc>
                <a:spcPts val="1800"/>
              </a:lnSpc>
              <a:buNone/>
            </a:pPr>
            <a:r>
              <a:rPr lang="en-US" sz="1200" i="1" dirty="0">
                <a:solidFill>
                  <a:srgbClr val="F58220"/>
                </a:solidFill>
              </a:rPr>
              <a:t>Assessment Phase</a:t>
            </a:r>
            <a:endParaRPr lang="en-US" sz="1200" dirty="0"/>
          </a:p>
        </p:txBody>
      </p:sp>
      <p:sp>
        <p:nvSpPr>
          <p:cNvPr id="28" name="Text 3"/>
          <p:cNvSpPr/>
          <p:nvPr/>
        </p:nvSpPr>
        <p:spPr>
          <a:xfrm>
            <a:off x="1238250" y="1364456"/>
            <a:ext cx="5646420" cy="271463"/>
          </a:xfrm>
          <a:prstGeom prst="rect">
            <a:avLst/>
          </a:prstGeom>
          <a:noFill/>
          <a:ln/>
        </p:spPr>
        <p:txBody>
          <a:bodyPr vert="horz" wrap="square" lIns="0" tIns="0" rIns="0" bIns="0" rtlCol="0" anchor="ctr"/>
          <a:lstStyle/>
          <a:p>
            <a:pPr marL="0" indent="0">
              <a:lnSpc>
                <a:spcPts val="2138"/>
              </a:lnSpc>
              <a:buNone/>
            </a:pPr>
            <a:r>
              <a:rPr lang="en-US" sz="1425" b="1" i="1" dirty="0">
                <a:solidFill>
                  <a:srgbClr val="F58220"/>
                </a:solidFill>
              </a:rPr>
              <a:t>"Heart racing or pounding"</a:t>
            </a:r>
            <a:endParaRPr lang="en-US" sz="1425" dirty="0"/>
          </a:p>
        </p:txBody>
      </p:sp>
      <p:sp>
        <p:nvSpPr>
          <p:cNvPr id="29" name="Text 4"/>
          <p:cNvSpPr/>
          <p:nvPr/>
        </p:nvSpPr>
        <p:spPr>
          <a:xfrm>
            <a:off x="1238250" y="1674019"/>
            <a:ext cx="8412480" cy="228600"/>
          </a:xfrm>
          <a:prstGeom prst="rect">
            <a:avLst/>
          </a:prstGeom>
          <a:noFill/>
          <a:ln/>
        </p:spPr>
        <p:txBody>
          <a:bodyPr vert="horz" wrap="square" lIns="0" tIns="0" rIns="0" bIns="0" rtlCol="0" anchor="ctr"/>
          <a:lstStyle/>
          <a:p>
            <a:pPr marL="0" indent="0">
              <a:lnSpc>
                <a:spcPts val="1800"/>
              </a:lnSpc>
              <a:buNone/>
            </a:pPr>
            <a:r>
              <a:rPr lang="en-US" sz="1200" dirty="0">
                <a:solidFill>
                  <a:srgbClr val="555555"/>
                </a:solidFill>
              </a:rPr>
              <a:t>Suggests tachyarrhythmia (AF, SVT, Sinus Tach)</a:t>
            </a:r>
            <a:endParaRPr lang="en-US" sz="1200" dirty="0"/>
          </a:p>
        </p:txBody>
      </p:sp>
      <p:sp>
        <p:nvSpPr>
          <p:cNvPr id="30" name="Text 5"/>
          <p:cNvSpPr/>
          <p:nvPr/>
        </p:nvSpPr>
        <p:spPr>
          <a:xfrm>
            <a:off x="1238250" y="2388394"/>
            <a:ext cx="5212080" cy="271463"/>
          </a:xfrm>
          <a:prstGeom prst="rect">
            <a:avLst/>
          </a:prstGeom>
          <a:noFill/>
          <a:ln/>
        </p:spPr>
        <p:txBody>
          <a:bodyPr vert="horz" wrap="square" lIns="0" tIns="0" rIns="0" bIns="0" rtlCol="0" anchor="ctr"/>
          <a:lstStyle/>
          <a:p>
            <a:pPr marL="0" indent="0">
              <a:lnSpc>
                <a:spcPts val="2138"/>
              </a:lnSpc>
              <a:buNone/>
            </a:pPr>
            <a:r>
              <a:rPr lang="en-US" sz="1425" b="1" i="1" dirty="0">
                <a:solidFill>
                  <a:srgbClr val="F58220"/>
                </a:solidFill>
              </a:rPr>
              <a:t>"Skipping or fluttering"</a:t>
            </a:r>
            <a:endParaRPr lang="en-US" sz="1425" dirty="0"/>
          </a:p>
        </p:txBody>
      </p:sp>
      <p:sp>
        <p:nvSpPr>
          <p:cNvPr id="31" name="Text 6"/>
          <p:cNvSpPr/>
          <p:nvPr/>
        </p:nvSpPr>
        <p:spPr>
          <a:xfrm>
            <a:off x="1238250" y="2697956"/>
            <a:ext cx="7680960" cy="228600"/>
          </a:xfrm>
          <a:prstGeom prst="rect">
            <a:avLst/>
          </a:prstGeom>
          <a:noFill/>
          <a:ln/>
        </p:spPr>
        <p:txBody>
          <a:bodyPr vert="horz" wrap="square" lIns="0" tIns="0" rIns="0" bIns="0" rtlCol="0" anchor="ctr"/>
          <a:lstStyle/>
          <a:p>
            <a:pPr marL="0" indent="0">
              <a:lnSpc>
                <a:spcPts val="1800"/>
              </a:lnSpc>
              <a:buNone/>
            </a:pPr>
            <a:r>
              <a:rPr lang="en-US" sz="1200" dirty="0">
                <a:solidFill>
                  <a:srgbClr val="555555"/>
                </a:solidFill>
              </a:rPr>
              <a:t>Suggests ectopics (premature contractions)</a:t>
            </a:r>
            <a:endParaRPr lang="en-US" sz="1200" dirty="0"/>
          </a:p>
        </p:txBody>
      </p:sp>
      <p:sp>
        <p:nvSpPr>
          <p:cNvPr id="32" name="Text 7"/>
          <p:cNvSpPr/>
          <p:nvPr/>
        </p:nvSpPr>
        <p:spPr>
          <a:xfrm>
            <a:off x="1238250" y="3412331"/>
            <a:ext cx="5646420" cy="271463"/>
          </a:xfrm>
          <a:prstGeom prst="rect">
            <a:avLst/>
          </a:prstGeom>
          <a:noFill/>
          <a:ln/>
        </p:spPr>
        <p:txBody>
          <a:bodyPr vert="horz" wrap="square" lIns="0" tIns="0" rIns="0" bIns="0" rtlCol="0" anchor="ctr"/>
          <a:lstStyle/>
          <a:p>
            <a:pPr marL="0" indent="0">
              <a:lnSpc>
                <a:spcPts val="2138"/>
              </a:lnSpc>
              <a:buNone/>
            </a:pPr>
            <a:r>
              <a:rPr lang="en-US" sz="1425" b="1" i="1" dirty="0">
                <a:solidFill>
                  <a:srgbClr val="F58220"/>
                </a:solidFill>
              </a:rPr>
              <a:t>"Chest flip or heavy thud"</a:t>
            </a:r>
            <a:endParaRPr lang="en-US" sz="1425" dirty="0"/>
          </a:p>
        </p:txBody>
      </p:sp>
      <p:sp>
        <p:nvSpPr>
          <p:cNvPr id="33" name="Text 8"/>
          <p:cNvSpPr/>
          <p:nvPr/>
        </p:nvSpPr>
        <p:spPr>
          <a:xfrm>
            <a:off x="1238250" y="3721894"/>
            <a:ext cx="8046720" cy="228600"/>
          </a:xfrm>
          <a:prstGeom prst="rect">
            <a:avLst/>
          </a:prstGeom>
          <a:noFill/>
          <a:ln/>
        </p:spPr>
        <p:txBody>
          <a:bodyPr vert="horz" wrap="square" lIns="0" tIns="0" rIns="0" bIns="0" rtlCol="0" anchor="ctr"/>
          <a:lstStyle/>
          <a:p>
            <a:pPr marL="0" indent="0">
              <a:lnSpc>
                <a:spcPts val="1800"/>
              </a:lnSpc>
              <a:buNone/>
            </a:pPr>
            <a:r>
              <a:rPr lang="en-US" sz="1200" dirty="0">
                <a:solidFill>
                  <a:srgbClr val="555555"/>
                </a:solidFill>
              </a:rPr>
              <a:t>Suggests ventricular ectopics (often benign)</a:t>
            </a:r>
            <a:endParaRPr lang="en-US" sz="1200" dirty="0"/>
          </a:p>
        </p:txBody>
      </p:sp>
      <p:sp>
        <p:nvSpPr>
          <p:cNvPr id="34" name="Text 9"/>
          <p:cNvSpPr/>
          <p:nvPr/>
        </p:nvSpPr>
        <p:spPr>
          <a:xfrm>
            <a:off x="1238250" y="4436269"/>
            <a:ext cx="4560570" cy="271463"/>
          </a:xfrm>
          <a:prstGeom prst="rect">
            <a:avLst/>
          </a:prstGeom>
          <a:noFill/>
          <a:ln/>
        </p:spPr>
        <p:txBody>
          <a:bodyPr vert="horz" wrap="square" lIns="0" tIns="0" rIns="0" bIns="0" rtlCol="0" anchor="ctr"/>
          <a:lstStyle/>
          <a:p>
            <a:pPr marL="0" indent="0">
              <a:lnSpc>
                <a:spcPts val="2138"/>
              </a:lnSpc>
              <a:buNone/>
            </a:pPr>
            <a:r>
              <a:rPr lang="en-US" sz="1425" b="1" i="1" dirty="0">
                <a:solidFill>
                  <a:srgbClr val="F58220"/>
                </a:solidFill>
              </a:rPr>
              <a:t>"Irregular heartbeat"</a:t>
            </a:r>
            <a:endParaRPr lang="en-US" sz="1425" dirty="0"/>
          </a:p>
        </p:txBody>
      </p:sp>
      <p:sp>
        <p:nvSpPr>
          <p:cNvPr id="35" name="Text 10"/>
          <p:cNvSpPr/>
          <p:nvPr/>
        </p:nvSpPr>
        <p:spPr>
          <a:xfrm>
            <a:off x="1238250" y="4745831"/>
            <a:ext cx="7498080" cy="228600"/>
          </a:xfrm>
          <a:prstGeom prst="rect">
            <a:avLst/>
          </a:prstGeom>
          <a:noFill/>
          <a:ln/>
        </p:spPr>
        <p:txBody>
          <a:bodyPr vert="horz" wrap="square" lIns="0" tIns="0" rIns="0" bIns="0" rtlCol="0" anchor="ctr"/>
          <a:lstStyle/>
          <a:p>
            <a:pPr marL="0" indent="0">
              <a:lnSpc>
                <a:spcPts val="1800"/>
              </a:lnSpc>
              <a:buNone/>
            </a:pPr>
            <a:r>
              <a:rPr lang="en-US" sz="1200" dirty="0">
                <a:solidFill>
                  <a:srgbClr val="555555"/>
                </a:solidFill>
              </a:rPr>
              <a:t>Often associated with Atrial Fibrillation</a:t>
            </a:r>
            <a:endParaRPr lang="en-US" sz="1200" dirty="0"/>
          </a:p>
        </p:txBody>
      </p:sp>
      <p:sp>
        <p:nvSpPr>
          <p:cNvPr id="36" name="Text 11"/>
          <p:cNvSpPr/>
          <p:nvPr/>
        </p:nvSpPr>
        <p:spPr>
          <a:xfrm>
            <a:off x="1238250" y="5460206"/>
            <a:ext cx="5212080" cy="271463"/>
          </a:xfrm>
          <a:prstGeom prst="rect">
            <a:avLst/>
          </a:prstGeom>
          <a:noFill/>
          <a:ln/>
        </p:spPr>
        <p:txBody>
          <a:bodyPr vert="horz" wrap="square" lIns="0" tIns="0" rIns="0" bIns="0" rtlCol="0" anchor="ctr"/>
          <a:lstStyle/>
          <a:p>
            <a:pPr marL="0" indent="0">
              <a:lnSpc>
                <a:spcPts val="2138"/>
              </a:lnSpc>
              <a:buNone/>
            </a:pPr>
            <a:r>
              <a:rPr lang="en-US" sz="1425" b="1" i="1" dirty="0">
                <a:solidFill>
                  <a:srgbClr val="F58220"/>
                </a:solidFill>
              </a:rPr>
              <a:t>"Heart going too slowly"</a:t>
            </a:r>
            <a:endParaRPr lang="en-US" sz="1425" dirty="0"/>
          </a:p>
        </p:txBody>
      </p:sp>
      <p:sp>
        <p:nvSpPr>
          <p:cNvPr id="37" name="Text 12"/>
          <p:cNvSpPr/>
          <p:nvPr/>
        </p:nvSpPr>
        <p:spPr>
          <a:xfrm>
            <a:off x="1238250" y="5769769"/>
            <a:ext cx="7132320" cy="228600"/>
          </a:xfrm>
          <a:prstGeom prst="rect">
            <a:avLst/>
          </a:prstGeom>
          <a:noFill/>
          <a:ln/>
        </p:spPr>
        <p:txBody>
          <a:bodyPr vert="horz" wrap="square" lIns="0" tIns="0" rIns="0" bIns="0" rtlCol="0" anchor="ctr"/>
          <a:lstStyle/>
          <a:p>
            <a:pPr marL="0" indent="0">
              <a:lnSpc>
                <a:spcPts val="1800"/>
              </a:lnSpc>
              <a:buNone/>
            </a:pPr>
            <a:r>
              <a:rPr lang="en-US" sz="1200" dirty="0">
                <a:solidFill>
                  <a:srgbClr val="555555"/>
                </a:solidFill>
              </a:rPr>
              <a:t>Suggests bradyarrhythmia or heart block</a:t>
            </a:r>
            <a:endParaRPr lang="en-US" sz="1200" dirty="0"/>
          </a:p>
        </p:txBody>
      </p:sp>
      <p:sp>
        <p:nvSpPr>
          <p:cNvPr id="38" name="Text 13"/>
          <p:cNvSpPr/>
          <p:nvPr/>
        </p:nvSpPr>
        <p:spPr>
          <a:xfrm>
            <a:off x="6905625" y="2233613"/>
            <a:ext cx="5029200" cy="314325"/>
          </a:xfrm>
          <a:prstGeom prst="rect">
            <a:avLst/>
          </a:prstGeom>
          <a:noFill/>
          <a:ln/>
        </p:spPr>
        <p:txBody>
          <a:bodyPr vert="horz" wrap="square" lIns="0" tIns="0" rIns="0" bIns="0" rtlCol="0" anchor="ctr"/>
          <a:lstStyle/>
          <a:p>
            <a:pPr marL="0" indent="0">
              <a:lnSpc>
                <a:spcPts val="2475"/>
              </a:lnSpc>
              <a:buNone/>
            </a:pPr>
            <a:r>
              <a:rPr lang="en-US" sz="1650" b="1" kern="0" spc="30" dirty="0">
                <a:solidFill>
                  <a:srgbClr val="FFFFFF"/>
                </a:solidFill>
              </a:rPr>
              <a:t>SCA CONSULTATION TIP</a:t>
            </a:r>
            <a:endParaRPr lang="en-US" sz="1650" dirty="0"/>
          </a:p>
        </p:txBody>
      </p:sp>
      <p:sp>
        <p:nvSpPr>
          <p:cNvPr id="39" name="Text 14"/>
          <p:cNvSpPr/>
          <p:nvPr/>
        </p:nvSpPr>
        <p:spPr>
          <a:xfrm>
            <a:off x="6572250" y="2881313"/>
            <a:ext cx="4905375" cy="571500"/>
          </a:xfrm>
          <a:prstGeom prst="rect">
            <a:avLst/>
          </a:prstGeom>
          <a:noFill/>
          <a:ln/>
        </p:spPr>
        <p:txBody>
          <a:bodyPr vert="horz" wrap="square" lIns="0" tIns="0" rIns="0" bIns="0" rtlCol="0" anchor="ctr"/>
          <a:lstStyle/>
          <a:p>
            <a:pPr marL="0" indent="0">
              <a:lnSpc>
                <a:spcPts val="2250"/>
              </a:lnSpc>
              <a:buNone/>
            </a:pPr>
            <a:r>
              <a:rPr lang="en-US" sz="1500" dirty="0">
                <a:solidFill>
                  <a:srgbClr val="FFFFFF"/>
                </a:solidFill>
              </a:rPr>
              <a:t>Don't rely solely on verbal descriptions. Patient terminology for "irregularity" varies wildly.</a:t>
            </a:r>
            <a:endParaRPr lang="en-US" sz="1500" dirty="0"/>
          </a:p>
        </p:txBody>
      </p:sp>
      <p:sp>
        <p:nvSpPr>
          <p:cNvPr id="40" name="Text 15"/>
          <p:cNvSpPr/>
          <p:nvPr/>
        </p:nvSpPr>
        <p:spPr>
          <a:xfrm>
            <a:off x="6715125" y="3643313"/>
            <a:ext cx="4619625" cy="800100"/>
          </a:xfrm>
          <a:prstGeom prst="rect">
            <a:avLst/>
          </a:prstGeom>
          <a:noFill/>
          <a:ln/>
        </p:spPr>
        <p:txBody>
          <a:bodyPr vert="horz" wrap="square" lIns="0" tIns="0" rIns="0" bIns="0" rtlCol="0" anchor="ctr"/>
          <a:lstStyle/>
          <a:p>
            <a:pPr marL="0" indent="0">
              <a:lnSpc>
                <a:spcPts val="2025"/>
              </a:lnSpc>
              <a:buNone/>
            </a:pPr>
            <a:r>
              <a:rPr lang="en-US" sz="1350" b="1" dirty="0">
                <a:solidFill>
                  <a:srgbClr val="FFFFFF"/>
                </a:solidFill>
              </a:rPr>
              <a:t>"Can you tap out the rhythm with your hand on the desk for me?"</a:t>
            </a:r>
            <a:endParaRPr lang="en-US" sz="1350" dirty="0"/>
          </a:p>
        </p:txBody>
      </p:sp>
      <p:sp>
        <p:nvSpPr>
          <p:cNvPr id="41" name="Text 16"/>
          <p:cNvSpPr/>
          <p:nvPr/>
        </p:nvSpPr>
        <p:spPr>
          <a:xfrm>
            <a:off x="6572250" y="4729163"/>
            <a:ext cx="4905375" cy="400050"/>
          </a:xfrm>
          <a:prstGeom prst="rect">
            <a:avLst/>
          </a:prstGeom>
          <a:noFill/>
          <a:ln/>
        </p:spPr>
        <p:txBody>
          <a:bodyPr vert="horz" wrap="square" lIns="0" tIns="0" rIns="0" bIns="0" rtlCol="0" anchor="ctr"/>
          <a:lstStyle/>
          <a:p>
            <a:pPr marL="0" indent="0">
              <a:lnSpc>
                <a:spcPts val="1575"/>
              </a:lnSpc>
              <a:buNone/>
            </a:pPr>
            <a:r>
              <a:rPr lang="en-US" sz="1050" i="1" dirty="0">
                <a:solidFill>
                  <a:srgbClr val="FFFFFF">
                    <a:alpha val="90000"/>
                  </a:srgbClr>
                </a:solidFill>
              </a:rPr>
              <a:t>This is the most useful single question to distinguish regular from irregular rhythms in primary care.</a:t>
            </a:r>
            <a:endParaRPr lang="en-US" sz="1050" dirty="0"/>
          </a:p>
        </p:txBody>
      </p:sp>
      <p:sp>
        <p:nvSpPr>
          <p:cNvPr id="42" name="Text 17"/>
          <p:cNvSpPr/>
          <p:nvPr/>
        </p:nvSpPr>
        <p:spPr>
          <a:xfrm>
            <a:off x="5261223" y="6472238"/>
            <a:ext cx="3360420" cy="2000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888888"/>
                </a:solidFill>
              </a:rPr>
              <a:t>www.bradfordvts.co.uk</a:t>
            </a:r>
            <a:endParaRPr lang="en-US" sz="105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33375" y="142875"/>
            <a:ext cx="2368600" cy="247650"/>
          </a:xfrm>
          <a:prstGeom prst="rect">
            <a:avLst/>
          </a:prstGeom>
        </p:spPr>
      </p:pic>
      <p:pic>
        <p:nvPicPr>
          <p:cNvPr id="5" name="Image 3" descr="preencoded.png"/>
          <p:cNvPicPr>
            <a:picLocks noChangeAspect="1"/>
          </p:cNvPicPr>
          <p:nvPr/>
        </p:nvPicPr>
        <p:blipFill>
          <a:blip r:embed="rId5"/>
          <a:stretch>
            <a:fillRect/>
          </a:stretch>
        </p:blipFill>
        <p:spPr>
          <a:xfrm>
            <a:off x="333375" y="447675"/>
            <a:ext cx="11525250" cy="342900"/>
          </a:xfrm>
          <a:prstGeom prst="rect">
            <a:avLst/>
          </a:prstGeom>
        </p:spPr>
      </p:pic>
      <p:pic>
        <p:nvPicPr>
          <p:cNvPr id="6" name="Image 4" descr="preencoded.png"/>
          <p:cNvPicPr>
            <a:picLocks noChangeAspect="1"/>
          </p:cNvPicPr>
          <p:nvPr/>
        </p:nvPicPr>
        <p:blipFill>
          <a:blip r:embed="rId6"/>
          <a:stretch>
            <a:fillRect/>
          </a:stretch>
        </p:blipFill>
        <p:spPr>
          <a:xfrm>
            <a:off x="333375" y="981075"/>
            <a:ext cx="5643563" cy="4543425"/>
          </a:xfrm>
          <a:prstGeom prst="rect">
            <a:avLst/>
          </a:prstGeom>
        </p:spPr>
      </p:pic>
      <p:pic>
        <p:nvPicPr>
          <p:cNvPr id="7" name="Image 5" descr="preencoded.png"/>
          <p:cNvPicPr>
            <a:picLocks noChangeAspect="1"/>
          </p:cNvPicPr>
          <p:nvPr/>
        </p:nvPicPr>
        <p:blipFill>
          <a:blip r:embed="rId7"/>
          <a:stretch>
            <a:fillRect/>
          </a:stretch>
        </p:blipFill>
        <p:spPr>
          <a:xfrm>
            <a:off x="523875" y="1219646"/>
            <a:ext cx="214313" cy="175320"/>
          </a:xfrm>
          <a:prstGeom prst="rect">
            <a:avLst/>
          </a:prstGeom>
        </p:spPr>
      </p:pic>
      <p:pic>
        <p:nvPicPr>
          <p:cNvPr id="8" name="Image 6" descr="preencoded.png"/>
          <p:cNvPicPr>
            <a:picLocks noChangeAspect="1"/>
          </p:cNvPicPr>
          <p:nvPr/>
        </p:nvPicPr>
        <p:blipFill>
          <a:blip r:embed="rId8"/>
          <a:stretch>
            <a:fillRect/>
          </a:stretch>
        </p:blipFill>
        <p:spPr>
          <a:xfrm>
            <a:off x="523875" y="1619250"/>
            <a:ext cx="266700" cy="266700"/>
          </a:xfrm>
          <a:prstGeom prst="rect">
            <a:avLst/>
          </a:prstGeom>
        </p:spPr>
      </p:pic>
      <p:pic>
        <p:nvPicPr>
          <p:cNvPr id="9" name="Image 7" descr="preencoded.png"/>
          <p:cNvPicPr>
            <a:picLocks noChangeAspect="1"/>
          </p:cNvPicPr>
          <p:nvPr/>
        </p:nvPicPr>
        <p:blipFill>
          <a:blip r:embed="rId9"/>
          <a:stretch>
            <a:fillRect/>
          </a:stretch>
        </p:blipFill>
        <p:spPr>
          <a:xfrm>
            <a:off x="523875" y="2188666"/>
            <a:ext cx="266700" cy="266700"/>
          </a:xfrm>
          <a:prstGeom prst="rect">
            <a:avLst/>
          </a:prstGeom>
        </p:spPr>
      </p:pic>
      <p:pic>
        <p:nvPicPr>
          <p:cNvPr id="10" name="Image 8" descr="preencoded.png"/>
          <p:cNvPicPr>
            <a:picLocks noChangeAspect="1"/>
          </p:cNvPicPr>
          <p:nvPr/>
        </p:nvPicPr>
        <p:blipFill>
          <a:blip r:embed="rId10"/>
          <a:stretch>
            <a:fillRect/>
          </a:stretch>
        </p:blipFill>
        <p:spPr>
          <a:xfrm>
            <a:off x="523875" y="2758083"/>
            <a:ext cx="266700" cy="266700"/>
          </a:xfrm>
          <a:prstGeom prst="rect">
            <a:avLst/>
          </a:prstGeom>
        </p:spPr>
      </p:pic>
      <p:pic>
        <p:nvPicPr>
          <p:cNvPr id="11" name="Image 9" descr="preencoded.png"/>
          <p:cNvPicPr>
            <a:picLocks noChangeAspect="1"/>
          </p:cNvPicPr>
          <p:nvPr/>
        </p:nvPicPr>
        <p:blipFill>
          <a:blip r:embed="rId11"/>
          <a:stretch>
            <a:fillRect/>
          </a:stretch>
        </p:blipFill>
        <p:spPr>
          <a:xfrm>
            <a:off x="523875" y="3327499"/>
            <a:ext cx="266700" cy="266700"/>
          </a:xfrm>
          <a:prstGeom prst="rect">
            <a:avLst/>
          </a:prstGeom>
        </p:spPr>
      </p:pic>
      <p:pic>
        <p:nvPicPr>
          <p:cNvPr id="12" name="Image 10" descr="preencoded.png"/>
          <p:cNvPicPr>
            <a:picLocks noChangeAspect="1"/>
          </p:cNvPicPr>
          <p:nvPr/>
        </p:nvPicPr>
        <p:blipFill>
          <a:blip r:embed="rId12"/>
          <a:stretch>
            <a:fillRect/>
          </a:stretch>
        </p:blipFill>
        <p:spPr>
          <a:xfrm>
            <a:off x="523875" y="3896916"/>
            <a:ext cx="266700" cy="266700"/>
          </a:xfrm>
          <a:prstGeom prst="rect">
            <a:avLst/>
          </a:prstGeom>
        </p:spPr>
      </p:pic>
      <p:pic>
        <p:nvPicPr>
          <p:cNvPr id="13" name="Image 11" descr="preencoded.png"/>
          <p:cNvPicPr>
            <a:picLocks noChangeAspect="1"/>
          </p:cNvPicPr>
          <p:nvPr/>
        </p:nvPicPr>
        <p:blipFill>
          <a:blip r:embed="rId13"/>
          <a:stretch>
            <a:fillRect/>
          </a:stretch>
        </p:blipFill>
        <p:spPr>
          <a:xfrm>
            <a:off x="6215063" y="981075"/>
            <a:ext cx="5643563" cy="4543425"/>
          </a:xfrm>
          <a:prstGeom prst="rect">
            <a:avLst/>
          </a:prstGeom>
        </p:spPr>
      </p:pic>
      <p:pic>
        <p:nvPicPr>
          <p:cNvPr id="14" name="Image 12" descr="preencoded.png"/>
          <p:cNvPicPr>
            <a:picLocks noChangeAspect="1"/>
          </p:cNvPicPr>
          <p:nvPr/>
        </p:nvPicPr>
        <p:blipFill>
          <a:blip r:embed="rId14"/>
          <a:stretch>
            <a:fillRect/>
          </a:stretch>
        </p:blipFill>
        <p:spPr>
          <a:xfrm>
            <a:off x="6405563" y="1212503"/>
            <a:ext cx="214313" cy="175320"/>
          </a:xfrm>
          <a:prstGeom prst="rect">
            <a:avLst/>
          </a:prstGeom>
        </p:spPr>
      </p:pic>
      <p:pic>
        <p:nvPicPr>
          <p:cNvPr id="15" name="Image 13" descr="preencoded.png"/>
          <p:cNvPicPr>
            <a:picLocks noChangeAspect="1"/>
          </p:cNvPicPr>
          <p:nvPr/>
        </p:nvPicPr>
        <p:blipFill>
          <a:blip r:embed="rId15"/>
          <a:stretch>
            <a:fillRect/>
          </a:stretch>
        </p:blipFill>
        <p:spPr>
          <a:xfrm>
            <a:off x="6405563" y="3771900"/>
            <a:ext cx="5262563" cy="510480"/>
          </a:xfrm>
          <a:prstGeom prst="rect">
            <a:avLst/>
          </a:prstGeom>
        </p:spPr>
      </p:pic>
      <p:pic>
        <p:nvPicPr>
          <p:cNvPr id="16" name="Image 14" descr="preencoded.png"/>
          <p:cNvPicPr>
            <a:picLocks noChangeAspect="1"/>
          </p:cNvPicPr>
          <p:nvPr/>
        </p:nvPicPr>
        <p:blipFill>
          <a:blip r:embed="rId16"/>
          <a:stretch>
            <a:fillRect/>
          </a:stretch>
        </p:blipFill>
        <p:spPr>
          <a:xfrm>
            <a:off x="333375" y="5715000"/>
            <a:ext cx="11525250" cy="657225"/>
          </a:xfrm>
          <a:prstGeom prst="rect">
            <a:avLst/>
          </a:prstGeom>
        </p:spPr>
      </p:pic>
      <p:pic>
        <p:nvPicPr>
          <p:cNvPr id="17" name="Image 15" descr="preencoded.png"/>
          <p:cNvPicPr>
            <a:picLocks noChangeAspect="1"/>
          </p:cNvPicPr>
          <p:nvPr/>
        </p:nvPicPr>
        <p:blipFill>
          <a:blip r:embed="rId17"/>
          <a:stretch>
            <a:fillRect/>
          </a:stretch>
        </p:blipFill>
        <p:spPr>
          <a:xfrm>
            <a:off x="710505" y="5895529"/>
            <a:ext cx="154781" cy="125760"/>
          </a:xfrm>
          <a:prstGeom prst="rect">
            <a:avLst/>
          </a:prstGeom>
        </p:spPr>
      </p:pic>
      <p:pic>
        <p:nvPicPr>
          <p:cNvPr id="18" name="Image 16" descr="preencoded.png"/>
          <p:cNvPicPr>
            <a:picLocks noChangeAspect="1"/>
          </p:cNvPicPr>
          <p:nvPr/>
        </p:nvPicPr>
        <p:blipFill>
          <a:blip r:embed="rId18"/>
          <a:stretch>
            <a:fillRect/>
          </a:stretch>
        </p:blipFill>
        <p:spPr>
          <a:xfrm>
            <a:off x="0" y="6467475"/>
            <a:ext cx="12192000" cy="390525"/>
          </a:xfrm>
          <a:prstGeom prst="rect">
            <a:avLst/>
          </a:prstGeom>
        </p:spPr>
      </p:pic>
      <p:sp>
        <p:nvSpPr>
          <p:cNvPr id="19" name="Text 0"/>
          <p:cNvSpPr/>
          <p:nvPr/>
        </p:nvSpPr>
        <p:spPr>
          <a:xfrm>
            <a:off x="447675" y="142875"/>
            <a:ext cx="3221980" cy="2476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FFFFFF"/>
                </a:solidFill>
              </a:rPr>
              <a:t>BRADFORD VTS TEACHING DECK</a:t>
            </a:r>
            <a:endParaRPr lang="en-US" sz="900" dirty="0"/>
          </a:p>
        </p:txBody>
      </p:sp>
      <p:sp>
        <p:nvSpPr>
          <p:cNvPr id="20" name="Text 1"/>
          <p:cNvSpPr/>
          <p:nvPr/>
        </p:nvSpPr>
        <p:spPr>
          <a:xfrm>
            <a:off x="333375" y="447675"/>
            <a:ext cx="7132320" cy="297061"/>
          </a:xfrm>
          <a:prstGeom prst="rect">
            <a:avLst/>
          </a:prstGeom>
          <a:noFill/>
          <a:ln/>
        </p:spPr>
        <p:txBody>
          <a:bodyPr vert="horz" wrap="square" lIns="0" tIns="0" rIns="0" bIns="0" rtlCol="0" anchor="ctr"/>
          <a:lstStyle/>
          <a:p>
            <a:pPr marL="0" indent="0">
              <a:lnSpc>
                <a:spcPts val="2340"/>
              </a:lnSpc>
              <a:buNone/>
            </a:pPr>
            <a:r>
              <a:rPr lang="en-US" sz="1950" b="1" dirty="0">
                <a:solidFill>
                  <a:srgbClr val="2D2D2D"/>
                </a:solidFill>
              </a:rPr>
              <a:t>Conclusion and Resources</a:t>
            </a:r>
            <a:endParaRPr lang="en-US" sz="1950" dirty="0"/>
          </a:p>
        </p:txBody>
      </p:sp>
      <p:sp>
        <p:nvSpPr>
          <p:cNvPr id="21" name="Text 2"/>
          <p:cNvSpPr/>
          <p:nvPr/>
        </p:nvSpPr>
        <p:spPr>
          <a:xfrm>
            <a:off x="3640336" y="523875"/>
            <a:ext cx="4754880" cy="228600"/>
          </a:xfrm>
          <a:prstGeom prst="rect">
            <a:avLst/>
          </a:prstGeom>
          <a:noFill/>
          <a:ln/>
        </p:spPr>
        <p:txBody>
          <a:bodyPr vert="horz" wrap="square" lIns="0" tIns="0" rIns="0" bIns="0" rtlCol="0" anchor="ctr"/>
          <a:lstStyle/>
          <a:p>
            <a:pPr marL="0" indent="0">
              <a:lnSpc>
                <a:spcPts val="1800"/>
              </a:lnSpc>
              <a:buNone/>
            </a:pPr>
            <a:r>
              <a:rPr lang="en-US" sz="1200" i="1" dirty="0">
                <a:solidFill>
                  <a:srgbClr val="F58220"/>
                </a:solidFill>
              </a:rPr>
              <a:t>Final Summary &amp; Next Steps</a:t>
            </a:r>
            <a:endParaRPr lang="en-US" sz="1200" dirty="0"/>
          </a:p>
        </p:txBody>
      </p:sp>
      <p:sp>
        <p:nvSpPr>
          <p:cNvPr id="22" name="Text 3"/>
          <p:cNvSpPr/>
          <p:nvPr/>
        </p:nvSpPr>
        <p:spPr>
          <a:xfrm>
            <a:off x="814388" y="1171575"/>
            <a:ext cx="5262563"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Top 5 Takeaways</a:t>
            </a:r>
            <a:endParaRPr lang="en-US" sz="1350" dirty="0"/>
          </a:p>
        </p:txBody>
      </p:sp>
      <p:sp>
        <p:nvSpPr>
          <p:cNvPr id="23" name="Text 4"/>
          <p:cNvSpPr/>
          <p:nvPr/>
        </p:nvSpPr>
        <p:spPr>
          <a:xfrm>
            <a:off x="620018" y="1619250"/>
            <a:ext cx="266700" cy="266700"/>
          </a:xfrm>
          <a:prstGeom prst="rect">
            <a:avLst/>
          </a:prstGeom>
          <a:noFill/>
          <a:ln/>
        </p:spPr>
        <p:txBody>
          <a:bodyPr vert="horz" wrap="square" lIns="0" tIns="0" rIns="0" bIns="0" rtlCol="0" anchor="ctr"/>
          <a:lstStyle/>
          <a:p>
            <a:pPr marL="0" indent="0" algn="l">
              <a:lnSpc>
                <a:spcPts val="1575"/>
              </a:lnSpc>
              <a:buNone/>
            </a:pPr>
            <a:r>
              <a:rPr lang="en-US" sz="1050" dirty="0">
                <a:solidFill>
                  <a:srgbClr val="FFFFFF"/>
                </a:solidFill>
              </a:rPr>
              <a:t>1</a:t>
            </a:r>
            <a:endParaRPr lang="en-US" sz="1050" dirty="0"/>
          </a:p>
        </p:txBody>
      </p:sp>
      <p:sp>
        <p:nvSpPr>
          <p:cNvPr id="24" name="Text 5"/>
          <p:cNvSpPr/>
          <p:nvPr/>
        </p:nvSpPr>
        <p:spPr>
          <a:xfrm>
            <a:off x="904875" y="1619250"/>
            <a:ext cx="4881563"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2D2D"/>
                </a:solidFill>
              </a:rPr>
              <a:t>Risk Stratify Early:</a:t>
            </a:r>
            <a:r>
              <a:rPr lang="en-US" sz="1200" dirty="0">
                <a:solidFill>
                  <a:srgbClr val="2D2D2D"/>
                </a:solidFill>
              </a:rPr>
              <a:t> Always screen for syncope, exertional symptoms, and family history of SCD.</a:t>
            </a:r>
            <a:endParaRPr lang="en-US" sz="1200" dirty="0"/>
          </a:p>
        </p:txBody>
      </p:sp>
      <p:sp>
        <p:nvSpPr>
          <p:cNvPr id="25" name="Text 6"/>
          <p:cNvSpPr/>
          <p:nvPr/>
        </p:nvSpPr>
        <p:spPr>
          <a:xfrm>
            <a:off x="620018" y="2188666"/>
            <a:ext cx="266700" cy="266700"/>
          </a:xfrm>
          <a:prstGeom prst="rect">
            <a:avLst/>
          </a:prstGeom>
          <a:noFill/>
          <a:ln/>
        </p:spPr>
        <p:txBody>
          <a:bodyPr vert="horz" wrap="square" lIns="0" tIns="0" rIns="0" bIns="0" rtlCol="0" anchor="ctr"/>
          <a:lstStyle/>
          <a:p>
            <a:pPr marL="0" indent="0" algn="l">
              <a:lnSpc>
                <a:spcPts val="1575"/>
              </a:lnSpc>
              <a:buNone/>
            </a:pPr>
            <a:r>
              <a:rPr lang="en-US" sz="1050" dirty="0">
                <a:solidFill>
                  <a:srgbClr val="FFFFFF"/>
                </a:solidFill>
              </a:rPr>
              <a:t>2</a:t>
            </a:r>
            <a:endParaRPr lang="en-US" sz="1050" dirty="0"/>
          </a:p>
        </p:txBody>
      </p:sp>
      <p:sp>
        <p:nvSpPr>
          <p:cNvPr id="26" name="Text 7"/>
          <p:cNvSpPr/>
          <p:nvPr/>
        </p:nvSpPr>
        <p:spPr>
          <a:xfrm>
            <a:off x="904875" y="2188666"/>
            <a:ext cx="4881563"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2D2D"/>
                </a:solidFill>
              </a:rPr>
              <a:t>Capture the Rhythm:</a:t>
            </a:r>
            <a:r>
              <a:rPr lang="en-US" sz="1200" dirty="0">
                <a:solidFill>
                  <a:srgbClr val="2D2D2D"/>
                </a:solidFill>
              </a:rPr>
              <a:t> 12-lead ECG is mandatory; aim for monitoring during an active episode.</a:t>
            </a:r>
            <a:endParaRPr lang="en-US" sz="1200" dirty="0"/>
          </a:p>
        </p:txBody>
      </p:sp>
      <p:sp>
        <p:nvSpPr>
          <p:cNvPr id="27" name="Text 8"/>
          <p:cNvSpPr/>
          <p:nvPr/>
        </p:nvSpPr>
        <p:spPr>
          <a:xfrm>
            <a:off x="620018" y="2758083"/>
            <a:ext cx="266700" cy="266700"/>
          </a:xfrm>
          <a:prstGeom prst="rect">
            <a:avLst/>
          </a:prstGeom>
          <a:noFill/>
          <a:ln/>
        </p:spPr>
        <p:txBody>
          <a:bodyPr vert="horz" wrap="square" lIns="0" tIns="0" rIns="0" bIns="0" rtlCol="0" anchor="ctr"/>
          <a:lstStyle/>
          <a:p>
            <a:pPr marL="0" indent="0" algn="l">
              <a:lnSpc>
                <a:spcPts val="1575"/>
              </a:lnSpc>
              <a:buNone/>
            </a:pPr>
            <a:r>
              <a:rPr lang="en-US" sz="1050" dirty="0">
                <a:solidFill>
                  <a:srgbClr val="FFFFFF"/>
                </a:solidFill>
              </a:rPr>
              <a:t>3</a:t>
            </a:r>
            <a:endParaRPr lang="en-US" sz="1050" dirty="0"/>
          </a:p>
        </p:txBody>
      </p:sp>
      <p:sp>
        <p:nvSpPr>
          <p:cNvPr id="28" name="Text 9"/>
          <p:cNvSpPr/>
          <p:nvPr/>
        </p:nvSpPr>
        <p:spPr>
          <a:xfrm>
            <a:off x="904875" y="2758083"/>
            <a:ext cx="4881563"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2D2D"/>
                </a:solidFill>
              </a:rPr>
              <a:t>AF Management:</a:t>
            </a:r>
            <a:r>
              <a:rPr lang="en-US" sz="1200" dirty="0">
                <a:solidFill>
                  <a:srgbClr val="2D2D2D"/>
                </a:solidFill>
              </a:rPr>
              <a:t> Use CHA₂DS₂-VASc for anticoagulation and follow NICE NG196 for rate control.</a:t>
            </a:r>
            <a:endParaRPr lang="en-US" sz="1200" dirty="0"/>
          </a:p>
        </p:txBody>
      </p:sp>
      <p:sp>
        <p:nvSpPr>
          <p:cNvPr id="29" name="Text 10"/>
          <p:cNvSpPr/>
          <p:nvPr/>
        </p:nvSpPr>
        <p:spPr>
          <a:xfrm>
            <a:off x="620018" y="3327499"/>
            <a:ext cx="266700" cy="266700"/>
          </a:xfrm>
          <a:prstGeom prst="rect">
            <a:avLst/>
          </a:prstGeom>
          <a:noFill/>
          <a:ln/>
        </p:spPr>
        <p:txBody>
          <a:bodyPr vert="horz" wrap="square" lIns="0" tIns="0" rIns="0" bIns="0" rtlCol="0" anchor="ctr"/>
          <a:lstStyle/>
          <a:p>
            <a:pPr marL="0" indent="0" algn="l">
              <a:lnSpc>
                <a:spcPts val="1575"/>
              </a:lnSpc>
              <a:buNone/>
            </a:pPr>
            <a:r>
              <a:rPr lang="en-US" sz="1050" dirty="0">
                <a:solidFill>
                  <a:srgbClr val="FFFFFF"/>
                </a:solidFill>
              </a:rPr>
              <a:t>4</a:t>
            </a:r>
            <a:endParaRPr lang="en-US" sz="1050" dirty="0"/>
          </a:p>
        </p:txBody>
      </p:sp>
      <p:sp>
        <p:nvSpPr>
          <p:cNvPr id="30" name="Text 11"/>
          <p:cNvSpPr/>
          <p:nvPr/>
        </p:nvSpPr>
        <p:spPr>
          <a:xfrm>
            <a:off x="904875" y="3327499"/>
            <a:ext cx="4881563"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2D2D"/>
                </a:solidFill>
              </a:rPr>
              <a:t>Reassure Confidently:</a:t>
            </a:r>
            <a:r>
              <a:rPr lang="en-US" sz="1200" dirty="0">
                <a:solidFill>
                  <a:srgbClr val="2D2D2D"/>
                </a:solidFill>
              </a:rPr>
              <a:t> Benign ectopics are common; focus on lifestyle and "hiccup" analogy.</a:t>
            </a:r>
            <a:endParaRPr lang="en-US" sz="1200" dirty="0"/>
          </a:p>
        </p:txBody>
      </p:sp>
      <p:sp>
        <p:nvSpPr>
          <p:cNvPr id="31" name="Text 12"/>
          <p:cNvSpPr/>
          <p:nvPr/>
        </p:nvSpPr>
        <p:spPr>
          <a:xfrm>
            <a:off x="620018" y="3896916"/>
            <a:ext cx="266700" cy="266700"/>
          </a:xfrm>
          <a:prstGeom prst="rect">
            <a:avLst/>
          </a:prstGeom>
          <a:noFill/>
          <a:ln/>
        </p:spPr>
        <p:txBody>
          <a:bodyPr vert="horz" wrap="square" lIns="0" tIns="0" rIns="0" bIns="0" rtlCol="0" anchor="ctr"/>
          <a:lstStyle/>
          <a:p>
            <a:pPr marL="0" indent="0" algn="l">
              <a:lnSpc>
                <a:spcPts val="1575"/>
              </a:lnSpc>
              <a:buNone/>
            </a:pPr>
            <a:r>
              <a:rPr lang="en-US" sz="1050" dirty="0">
                <a:solidFill>
                  <a:srgbClr val="FFFFFF"/>
                </a:solidFill>
              </a:rPr>
              <a:t>5</a:t>
            </a:r>
            <a:endParaRPr lang="en-US" sz="1050" dirty="0"/>
          </a:p>
        </p:txBody>
      </p:sp>
      <p:sp>
        <p:nvSpPr>
          <p:cNvPr id="32" name="Text 13"/>
          <p:cNvSpPr/>
          <p:nvPr/>
        </p:nvSpPr>
        <p:spPr>
          <a:xfrm>
            <a:off x="904875" y="3896916"/>
            <a:ext cx="4881563"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2D2D"/>
                </a:solidFill>
              </a:rPr>
              <a:t>Safety First:</a:t>
            </a:r>
            <a:r>
              <a:rPr lang="en-US" sz="1200" dirty="0">
                <a:solidFill>
                  <a:srgbClr val="2D2D2D"/>
                </a:solidFill>
              </a:rPr>
              <a:t> Check DVLA status and review QT-prolonging medications at every review.</a:t>
            </a:r>
            <a:endParaRPr lang="en-US" sz="1200" dirty="0"/>
          </a:p>
        </p:txBody>
      </p:sp>
      <p:sp>
        <p:nvSpPr>
          <p:cNvPr id="33" name="Text 14"/>
          <p:cNvSpPr/>
          <p:nvPr/>
        </p:nvSpPr>
        <p:spPr>
          <a:xfrm>
            <a:off x="6715125" y="1171575"/>
            <a:ext cx="5262563"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008080"/>
                </a:solidFill>
              </a:rPr>
              <a:t>Clinical Resources</a:t>
            </a:r>
            <a:endParaRPr lang="en-US" sz="1350" dirty="0"/>
          </a:p>
        </p:txBody>
      </p:sp>
      <p:sp>
        <p:nvSpPr>
          <p:cNvPr id="34" name="Text 15"/>
          <p:cNvSpPr/>
          <p:nvPr/>
        </p:nvSpPr>
        <p:spPr>
          <a:xfrm>
            <a:off x="6405563" y="1600200"/>
            <a:ext cx="5429250" cy="161925"/>
          </a:xfrm>
          <a:prstGeom prst="rect">
            <a:avLst/>
          </a:prstGeom>
          <a:noFill/>
          <a:ln/>
        </p:spPr>
        <p:txBody>
          <a:bodyPr vert="horz" wrap="square" lIns="0" tIns="0" rIns="0" bIns="0" rtlCol="0" anchor="ctr"/>
          <a:lstStyle/>
          <a:p>
            <a:pPr marL="0" indent="0">
              <a:lnSpc>
                <a:spcPts val="1688"/>
              </a:lnSpc>
              <a:buNone/>
            </a:pPr>
            <a:r>
              <a:rPr lang="en-US" sz="1125" b="1" dirty="0">
                <a:solidFill>
                  <a:srgbClr val="2D2D2D"/>
                </a:solidFill>
              </a:rPr>
              <a:t>NICE CKS: Palpitations (2023)</a:t>
            </a:r>
            <a:endParaRPr lang="en-US" sz="1125" dirty="0"/>
          </a:p>
        </p:txBody>
      </p:sp>
      <p:sp>
        <p:nvSpPr>
          <p:cNvPr id="35" name="Text 16"/>
          <p:cNvSpPr/>
          <p:nvPr/>
        </p:nvSpPr>
        <p:spPr>
          <a:xfrm>
            <a:off x="6405563" y="1800225"/>
            <a:ext cx="5760720" cy="200025"/>
          </a:xfrm>
          <a:prstGeom prst="rect">
            <a:avLst/>
          </a:prstGeom>
          <a:noFill/>
          <a:ln/>
        </p:spPr>
        <p:txBody>
          <a:bodyPr vert="horz" wrap="square" lIns="0" tIns="0" rIns="0" bIns="0" rtlCol="0" anchor="ctr"/>
          <a:lstStyle/>
          <a:p>
            <a:pPr marL="0" indent="0">
              <a:lnSpc>
                <a:spcPts val="1575"/>
              </a:lnSpc>
              <a:buNone/>
            </a:pPr>
            <a:r>
              <a:rPr lang="en-US" sz="1050" dirty="0">
                <a:solidFill>
                  <a:srgbClr val="F58220"/>
                </a:solidFill>
              </a:rPr>
              <a:t>cks.nice.org.uk/topics/palpitations/</a:t>
            </a:r>
            <a:endParaRPr lang="en-US" sz="1050" dirty="0"/>
          </a:p>
        </p:txBody>
      </p:sp>
      <p:sp>
        <p:nvSpPr>
          <p:cNvPr id="36" name="Text 17"/>
          <p:cNvSpPr/>
          <p:nvPr/>
        </p:nvSpPr>
        <p:spPr>
          <a:xfrm>
            <a:off x="6405563" y="2143125"/>
            <a:ext cx="5786438" cy="161925"/>
          </a:xfrm>
          <a:prstGeom prst="rect">
            <a:avLst/>
          </a:prstGeom>
          <a:noFill/>
          <a:ln/>
        </p:spPr>
        <p:txBody>
          <a:bodyPr vert="horz" wrap="square" lIns="0" tIns="0" rIns="0" bIns="0" rtlCol="0" anchor="ctr"/>
          <a:lstStyle/>
          <a:p>
            <a:pPr marL="0" indent="0">
              <a:lnSpc>
                <a:spcPts val="1688"/>
              </a:lnSpc>
              <a:buNone/>
            </a:pPr>
            <a:r>
              <a:rPr lang="en-US" sz="1125" b="1" dirty="0">
                <a:solidFill>
                  <a:srgbClr val="2D2D2D"/>
                </a:solidFill>
              </a:rPr>
              <a:t>NICE NG196: Atrial Fibrillation (2021)</a:t>
            </a:r>
            <a:endParaRPr lang="en-US" sz="1125" dirty="0"/>
          </a:p>
        </p:txBody>
      </p:sp>
      <p:sp>
        <p:nvSpPr>
          <p:cNvPr id="37" name="Text 18"/>
          <p:cNvSpPr/>
          <p:nvPr/>
        </p:nvSpPr>
        <p:spPr>
          <a:xfrm>
            <a:off x="6405563" y="2343150"/>
            <a:ext cx="5262563" cy="200025"/>
          </a:xfrm>
          <a:prstGeom prst="rect">
            <a:avLst/>
          </a:prstGeom>
          <a:noFill/>
          <a:ln/>
        </p:spPr>
        <p:txBody>
          <a:bodyPr vert="horz" wrap="square" lIns="0" tIns="0" rIns="0" bIns="0" rtlCol="0" anchor="ctr"/>
          <a:lstStyle/>
          <a:p>
            <a:pPr marL="0" indent="0">
              <a:lnSpc>
                <a:spcPts val="1575"/>
              </a:lnSpc>
              <a:buNone/>
            </a:pPr>
            <a:r>
              <a:rPr lang="en-US" sz="1050" dirty="0">
                <a:solidFill>
                  <a:srgbClr val="F58220"/>
                </a:solidFill>
              </a:rPr>
              <a:t>www.nice.org.uk/guidance/ng196</a:t>
            </a:r>
            <a:endParaRPr lang="en-US" sz="1050" dirty="0"/>
          </a:p>
        </p:txBody>
      </p:sp>
      <p:sp>
        <p:nvSpPr>
          <p:cNvPr id="38" name="Text 19"/>
          <p:cNvSpPr/>
          <p:nvPr/>
        </p:nvSpPr>
        <p:spPr>
          <a:xfrm>
            <a:off x="6405563" y="2686050"/>
            <a:ext cx="5786438" cy="161925"/>
          </a:xfrm>
          <a:prstGeom prst="rect">
            <a:avLst/>
          </a:prstGeom>
          <a:noFill/>
          <a:ln/>
        </p:spPr>
        <p:txBody>
          <a:bodyPr vert="horz" wrap="square" lIns="0" tIns="0" rIns="0" bIns="0" rtlCol="0" anchor="ctr"/>
          <a:lstStyle/>
          <a:p>
            <a:pPr marL="0" indent="0">
              <a:lnSpc>
                <a:spcPts val="1688"/>
              </a:lnSpc>
              <a:buNone/>
            </a:pPr>
            <a:r>
              <a:rPr lang="en-US" sz="1125" b="1" dirty="0">
                <a:solidFill>
                  <a:srgbClr val="2D2D2D"/>
                </a:solidFill>
              </a:rPr>
              <a:t>DVLA: Assessing Fitness to Drive (2026)</a:t>
            </a:r>
            <a:endParaRPr lang="en-US" sz="1125" dirty="0"/>
          </a:p>
        </p:txBody>
      </p:sp>
      <p:sp>
        <p:nvSpPr>
          <p:cNvPr id="39" name="Text 20"/>
          <p:cNvSpPr/>
          <p:nvPr/>
        </p:nvSpPr>
        <p:spPr>
          <a:xfrm>
            <a:off x="6405563" y="2886075"/>
            <a:ext cx="5786438" cy="200025"/>
          </a:xfrm>
          <a:prstGeom prst="rect">
            <a:avLst/>
          </a:prstGeom>
          <a:noFill/>
          <a:ln/>
        </p:spPr>
        <p:txBody>
          <a:bodyPr vert="horz" wrap="square" lIns="0" tIns="0" rIns="0" bIns="0" rtlCol="0" anchor="ctr"/>
          <a:lstStyle/>
          <a:p>
            <a:pPr marL="0" indent="0">
              <a:lnSpc>
                <a:spcPts val="1575"/>
              </a:lnSpc>
              <a:buNone/>
            </a:pPr>
            <a:r>
              <a:rPr lang="en-US" sz="1050" dirty="0">
                <a:solidFill>
                  <a:srgbClr val="F58220"/>
                </a:solidFill>
              </a:rPr>
              <a:t>www.gov.uk/dvla-guidance-for-medical-professionals</a:t>
            </a:r>
            <a:endParaRPr lang="en-US" sz="1050" dirty="0"/>
          </a:p>
        </p:txBody>
      </p:sp>
      <p:sp>
        <p:nvSpPr>
          <p:cNvPr id="40" name="Text 21"/>
          <p:cNvSpPr/>
          <p:nvPr/>
        </p:nvSpPr>
        <p:spPr>
          <a:xfrm>
            <a:off x="6405563" y="3228975"/>
            <a:ext cx="3771900" cy="161925"/>
          </a:xfrm>
          <a:prstGeom prst="rect">
            <a:avLst/>
          </a:prstGeom>
          <a:noFill/>
          <a:ln/>
        </p:spPr>
        <p:txBody>
          <a:bodyPr vert="horz" wrap="square" lIns="0" tIns="0" rIns="0" bIns="0" rtlCol="0" anchor="ctr"/>
          <a:lstStyle/>
          <a:p>
            <a:pPr marL="0" indent="0">
              <a:lnSpc>
                <a:spcPts val="1688"/>
              </a:lnSpc>
              <a:buNone/>
            </a:pPr>
            <a:r>
              <a:rPr lang="en-US" sz="1125" b="1" dirty="0">
                <a:solidFill>
                  <a:srgbClr val="2D2D2D"/>
                </a:solidFill>
              </a:rPr>
              <a:t>CredibleMeds: QT Drugs</a:t>
            </a:r>
            <a:endParaRPr lang="en-US" sz="1125" dirty="0"/>
          </a:p>
        </p:txBody>
      </p:sp>
      <p:sp>
        <p:nvSpPr>
          <p:cNvPr id="41" name="Text 22"/>
          <p:cNvSpPr/>
          <p:nvPr/>
        </p:nvSpPr>
        <p:spPr>
          <a:xfrm>
            <a:off x="6405563" y="3429000"/>
            <a:ext cx="5262563" cy="200025"/>
          </a:xfrm>
          <a:prstGeom prst="rect">
            <a:avLst/>
          </a:prstGeom>
          <a:noFill/>
          <a:ln/>
        </p:spPr>
        <p:txBody>
          <a:bodyPr vert="horz" wrap="square" lIns="0" tIns="0" rIns="0" bIns="0" rtlCol="0" anchor="ctr"/>
          <a:lstStyle/>
          <a:p>
            <a:pPr marL="0" indent="0">
              <a:lnSpc>
                <a:spcPts val="1575"/>
              </a:lnSpc>
              <a:buNone/>
            </a:pPr>
            <a:r>
              <a:rPr lang="en-US" sz="1050" dirty="0">
                <a:solidFill>
                  <a:srgbClr val="F58220"/>
                </a:solidFill>
              </a:rPr>
              <a:t>www.crediblemeds.org</a:t>
            </a:r>
            <a:endParaRPr lang="en-US" sz="1050" dirty="0"/>
          </a:p>
        </p:txBody>
      </p:sp>
      <p:sp>
        <p:nvSpPr>
          <p:cNvPr id="42" name="Text 23"/>
          <p:cNvSpPr/>
          <p:nvPr/>
        </p:nvSpPr>
        <p:spPr>
          <a:xfrm>
            <a:off x="6405563" y="3895725"/>
            <a:ext cx="2400300" cy="161925"/>
          </a:xfrm>
          <a:prstGeom prst="rect">
            <a:avLst/>
          </a:prstGeom>
          <a:noFill/>
          <a:ln/>
        </p:spPr>
        <p:txBody>
          <a:bodyPr vert="horz" wrap="square" lIns="0" tIns="0" rIns="0" bIns="0" rtlCol="0" anchor="ctr"/>
          <a:lstStyle/>
          <a:p>
            <a:pPr marL="0" indent="0">
              <a:lnSpc>
                <a:spcPts val="1688"/>
              </a:lnSpc>
              <a:buNone/>
            </a:pPr>
            <a:r>
              <a:rPr lang="en-US" sz="1125" b="1" dirty="0">
                <a:solidFill>
                  <a:srgbClr val="2D2D2D"/>
                </a:solidFill>
              </a:rPr>
              <a:t>Patient Tools:</a:t>
            </a:r>
            <a:endParaRPr lang="en-US" sz="1125" dirty="0"/>
          </a:p>
        </p:txBody>
      </p:sp>
      <p:sp>
        <p:nvSpPr>
          <p:cNvPr id="43" name="Text 24"/>
          <p:cNvSpPr/>
          <p:nvPr/>
        </p:nvSpPr>
        <p:spPr>
          <a:xfrm>
            <a:off x="6405563" y="4095750"/>
            <a:ext cx="5786438" cy="186630"/>
          </a:xfrm>
          <a:prstGeom prst="rect">
            <a:avLst/>
          </a:prstGeom>
          <a:noFill/>
          <a:ln/>
        </p:spPr>
        <p:txBody>
          <a:bodyPr vert="horz" wrap="square" lIns="0" tIns="0" rIns="0" bIns="0" rtlCol="0" anchor="ctr"/>
          <a:lstStyle/>
          <a:p>
            <a:pPr marL="0" indent="0">
              <a:lnSpc>
                <a:spcPts val="1470"/>
              </a:lnSpc>
              <a:buNone/>
            </a:pPr>
            <a:r>
              <a:rPr lang="en-US" sz="1050" dirty="0">
                <a:solidFill>
                  <a:srgbClr val="2D2D2D"/>
                </a:solidFill>
              </a:rPr>
              <a:t>Kardia AliveCor, BHF Heart Rhythm leaflets.</a:t>
            </a:r>
            <a:endParaRPr lang="en-US" sz="1050" dirty="0"/>
          </a:p>
        </p:txBody>
      </p:sp>
      <p:sp>
        <p:nvSpPr>
          <p:cNvPr id="44" name="Text 25"/>
          <p:cNvSpPr/>
          <p:nvPr/>
        </p:nvSpPr>
        <p:spPr>
          <a:xfrm>
            <a:off x="922437" y="5857875"/>
            <a:ext cx="10698063" cy="371475"/>
          </a:xfrm>
          <a:prstGeom prst="rect">
            <a:avLst/>
          </a:prstGeom>
          <a:noFill/>
          <a:ln/>
        </p:spPr>
        <p:txBody>
          <a:bodyPr vert="horz" wrap="square" lIns="0" tIns="0" rIns="0" bIns="0" rtlCol="0" anchor="ctr"/>
          <a:lstStyle/>
          <a:p>
            <a:pPr marL="0" indent="0" algn="ctr">
              <a:lnSpc>
                <a:spcPts val="1463"/>
              </a:lnSpc>
              <a:buNone/>
            </a:pPr>
            <a:r>
              <a:rPr lang="en-US" sz="975" dirty="0">
                <a:solidFill>
                  <a:srgbClr val="666666"/>
                </a:solidFill>
              </a:rPr>
              <a:t> </a:t>
            </a:r>
            <a:r>
              <a:rPr lang="en-US" sz="975" b="1" dirty="0">
                <a:solidFill>
                  <a:srgbClr val="666666"/>
                </a:solidFill>
              </a:rPr>
              <a:t>Medical Disclaimer:</a:t>
            </a:r>
            <a:r>
              <a:rPr lang="en-US" sz="975" dirty="0">
                <a:solidFill>
                  <a:srgbClr val="666666"/>
                </a:solidFill>
              </a:rPr>
              <a:t> This teaching deck is for educational use by GP trainees only. It is based on NICE 2023 and 2021 guidelines. Clinical judgment must be applied to individual patient cases. Guidelines may change; always refer to the latest national standards and local protocols before making management decisions.</a:t>
            </a:r>
            <a:endParaRPr lang="en-US" sz="975" dirty="0"/>
          </a:p>
        </p:txBody>
      </p:sp>
      <p:sp>
        <p:nvSpPr>
          <p:cNvPr id="45" name="Text 26"/>
          <p:cNvSpPr/>
          <p:nvPr/>
        </p:nvSpPr>
        <p:spPr>
          <a:xfrm>
            <a:off x="333375" y="6562725"/>
            <a:ext cx="336042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F58220"/>
                </a:solidFill>
              </a:rPr>
              <a:t>www.bradfordvts.co.uk</a:t>
            </a:r>
            <a:endParaRPr lang="en-US" sz="1050" dirty="0"/>
          </a:p>
        </p:txBody>
      </p:sp>
      <p:sp>
        <p:nvSpPr>
          <p:cNvPr id="46" name="Text 27"/>
          <p:cNvSpPr/>
          <p:nvPr/>
        </p:nvSpPr>
        <p:spPr>
          <a:xfrm>
            <a:off x="11159579" y="6577013"/>
            <a:ext cx="1032421" cy="171450"/>
          </a:xfrm>
          <a:prstGeom prst="rect">
            <a:avLst/>
          </a:prstGeom>
          <a:noFill/>
          <a:ln/>
        </p:spPr>
        <p:txBody>
          <a:bodyPr vert="horz" wrap="square" lIns="0" tIns="0" rIns="0" bIns="0" rtlCol="0" anchor="ctr"/>
          <a:lstStyle/>
          <a:p>
            <a:pPr marL="0" indent="0">
              <a:lnSpc>
                <a:spcPts val="1350"/>
              </a:lnSpc>
              <a:buNone/>
            </a:pPr>
            <a:r>
              <a:rPr lang="en-US" sz="900" dirty="0">
                <a:solidFill>
                  <a:srgbClr val="999999"/>
                </a:solidFill>
              </a:rPr>
              <a:t>Slide 30 of 30</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33375" y="142875"/>
            <a:ext cx="2368600" cy="247650"/>
          </a:xfrm>
          <a:prstGeom prst="rect">
            <a:avLst/>
          </a:prstGeom>
        </p:spPr>
      </p:pic>
      <p:pic>
        <p:nvPicPr>
          <p:cNvPr id="5" name="Image 3" descr="preencoded.png"/>
          <p:cNvPicPr>
            <a:picLocks noChangeAspect="1"/>
          </p:cNvPicPr>
          <p:nvPr/>
        </p:nvPicPr>
        <p:blipFill>
          <a:blip r:embed="rId5"/>
          <a:stretch>
            <a:fillRect/>
          </a:stretch>
        </p:blipFill>
        <p:spPr>
          <a:xfrm>
            <a:off x="333375" y="447675"/>
            <a:ext cx="11525250" cy="342900"/>
          </a:xfrm>
          <a:prstGeom prst="rect">
            <a:avLst/>
          </a:prstGeom>
        </p:spPr>
      </p:pic>
      <p:pic>
        <p:nvPicPr>
          <p:cNvPr id="6" name="Image 4" descr="preencoded.png"/>
          <p:cNvPicPr>
            <a:picLocks noChangeAspect="1"/>
          </p:cNvPicPr>
          <p:nvPr/>
        </p:nvPicPr>
        <p:blipFill>
          <a:blip r:embed="rId6"/>
          <a:stretch>
            <a:fillRect/>
          </a:stretch>
        </p:blipFill>
        <p:spPr>
          <a:xfrm>
            <a:off x="333375" y="981075"/>
            <a:ext cx="5643563" cy="5353050"/>
          </a:xfrm>
          <a:prstGeom prst="rect">
            <a:avLst/>
          </a:prstGeom>
        </p:spPr>
      </p:pic>
      <p:pic>
        <p:nvPicPr>
          <p:cNvPr id="7" name="Image 5" descr="preencoded.png"/>
          <p:cNvPicPr>
            <a:picLocks noChangeAspect="1"/>
          </p:cNvPicPr>
          <p:nvPr/>
        </p:nvPicPr>
        <p:blipFill>
          <a:blip r:embed="rId7"/>
          <a:stretch>
            <a:fillRect/>
          </a:stretch>
        </p:blipFill>
        <p:spPr>
          <a:xfrm>
            <a:off x="571500" y="1340941"/>
            <a:ext cx="428625" cy="428625"/>
          </a:xfrm>
          <a:prstGeom prst="rect">
            <a:avLst/>
          </a:prstGeom>
        </p:spPr>
      </p:pic>
      <p:pic>
        <p:nvPicPr>
          <p:cNvPr id="8" name="Image 6" descr="preencoded.png"/>
          <p:cNvPicPr>
            <a:picLocks noChangeAspect="1"/>
          </p:cNvPicPr>
          <p:nvPr/>
        </p:nvPicPr>
        <p:blipFill>
          <a:blip r:embed="rId8"/>
          <a:stretch>
            <a:fillRect/>
          </a:stretch>
        </p:blipFill>
        <p:spPr>
          <a:xfrm>
            <a:off x="690563" y="1479054"/>
            <a:ext cx="190500" cy="152400"/>
          </a:xfrm>
          <a:prstGeom prst="rect">
            <a:avLst/>
          </a:prstGeom>
        </p:spPr>
      </p:pic>
      <p:pic>
        <p:nvPicPr>
          <p:cNvPr id="9" name="Image 7" descr="preencoded.png"/>
          <p:cNvPicPr>
            <a:picLocks noChangeAspect="1"/>
          </p:cNvPicPr>
          <p:nvPr/>
        </p:nvPicPr>
        <p:blipFill>
          <a:blip r:embed="rId9"/>
          <a:stretch>
            <a:fillRect/>
          </a:stretch>
        </p:blipFill>
        <p:spPr>
          <a:xfrm>
            <a:off x="571500" y="2401491"/>
            <a:ext cx="428625" cy="428625"/>
          </a:xfrm>
          <a:prstGeom prst="rect">
            <a:avLst/>
          </a:prstGeom>
        </p:spPr>
      </p:pic>
      <p:pic>
        <p:nvPicPr>
          <p:cNvPr id="10" name="Image 8" descr="preencoded.png"/>
          <p:cNvPicPr>
            <a:picLocks noChangeAspect="1"/>
          </p:cNvPicPr>
          <p:nvPr/>
        </p:nvPicPr>
        <p:blipFill>
          <a:blip r:embed="rId10"/>
          <a:stretch>
            <a:fillRect/>
          </a:stretch>
        </p:blipFill>
        <p:spPr>
          <a:xfrm>
            <a:off x="690563" y="2539603"/>
            <a:ext cx="190500" cy="152400"/>
          </a:xfrm>
          <a:prstGeom prst="rect">
            <a:avLst/>
          </a:prstGeom>
        </p:spPr>
      </p:pic>
      <p:pic>
        <p:nvPicPr>
          <p:cNvPr id="11" name="Image 9" descr="preencoded.png"/>
          <p:cNvPicPr>
            <a:picLocks noChangeAspect="1"/>
          </p:cNvPicPr>
          <p:nvPr/>
        </p:nvPicPr>
        <p:blipFill>
          <a:blip r:embed="rId11"/>
          <a:stretch>
            <a:fillRect/>
          </a:stretch>
        </p:blipFill>
        <p:spPr>
          <a:xfrm>
            <a:off x="571500" y="3248769"/>
            <a:ext cx="428625" cy="428625"/>
          </a:xfrm>
          <a:prstGeom prst="rect">
            <a:avLst/>
          </a:prstGeom>
        </p:spPr>
      </p:pic>
      <p:pic>
        <p:nvPicPr>
          <p:cNvPr id="12" name="Image 10" descr="preencoded.png"/>
          <p:cNvPicPr>
            <a:picLocks noChangeAspect="1"/>
          </p:cNvPicPr>
          <p:nvPr/>
        </p:nvPicPr>
        <p:blipFill>
          <a:blip r:embed="rId12"/>
          <a:stretch>
            <a:fillRect/>
          </a:stretch>
        </p:blipFill>
        <p:spPr>
          <a:xfrm>
            <a:off x="690563" y="3386882"/>
            <a:ext cx="190500" cy="152400"/>
          </a:xfrm>
          <a:prstGeom prst="rect">
            <a:avLst/>
          </a:prstGeom>
        </p:spPr>
      </p:pic>
      <p:pic>
        <p:nvPicPr>
          <p:cNvPr id="13" name="Image 11" descr="preencoded.png"/>
          <p:cNvPicPr>
            <a:picLocks noChangeAspect="1"/>
          </p:cNvPicPr>
          <p:nvPr/>
        </p:nvPicPr>
        <p:blipFill>
          <a:blip r:embed="rId13"/>
          <a:stretch>
            <a:fillRect/>
          </a:stretch>
        </p:blipFill>
        <p:spPr>
          <a:xfrm>
            <a:off x="571500" y="4309318"/>
            <a:ext cx="428625" cy="428625"/>
          </a:xfrm>
          <a:prstGeom prst="rect">
            <a:avLst/>
          </a:prstGeom>
        </p:spPr>
      </p:pic>
      <p:pic>
        <p:nvPicPr>
          <p:cNvPr id="14" name="Image 12" descr="preencoded.png"/>
          <p:cNvPicPr>
            <a:picLocks noChangeAspect="1"/>
          </p:cNvPicPr>
          <p:nvPr/>
        </p:nvPicPr>
        <p:blipFill>
          <a:blip r:embed="rId14"/>
          <a:stretch>
            <a:fillRect/>
          </a:stretch>
        </p:blipFill>
        <p:spPr>
          <a:xfrm>
            <a:off x="690563" y="4447431"/>
            <a:ext cx="190500" cy="152400"/>
          </a:xfrm>
          <a:prstGeom prst="rect">
            <a:avLst/>
          </a:prstGeom>
        </p:spPr>
      </p:pic>
      <p:pic>
        <p:nvPicPr>
          <p:cNvPr id="15" name="Image 13" descr="preencoded.png"/>
          <p:cNvPicPr>
            <a:picLocks noChangeAspect="1"/>
          </p:cNvPicPr>
          <p:nvPr/>
        </p:nvPicPr>
        <p:blipFill>
          <a:blip r:embed="rId15"/>
          <a:stretch>
            <a:fillRect/>
          </a:stretch>
        </p:blipFill>
        <p:spPr>
          <a:xfrm>
            <a:off x="571500" y="5369868"/>
            <a:ext cx="428625" cy="428625"/>
          </a:xfrm>
          <a:prstGeom prst="rect">
            <a:avLst/>
          </a:prstGeom>
        </p:spPr>
      </p:pic>
      <p:pic>
        <p:nvPicPr>
          <p:cNvPr id="16" name="Image 14" descr="preencoded.png"/>
          <p:cNvPicPr>
            <a:picLocks noChangeAspect="1"/>
          </p:cNvPicPr>
          <p:nvPr/>
        </p:nvPicPr>
        <p:blipFill>
          <a:blip r:embed="rId16"/>
          <a:stretch>
            <a:fillRect/>
          </a:stretch>
        </p:blipFill>
        <p:spPr>
          <a:xfrm>
            <a:off x="690563" y="5507980"/>
            <a:ext cx="190500" cy="152400"/>
          </a:xfrm>
          <a:prstGeom prst="rect">
            <a:avLst/>
          </a:prstGeom>
        </p:spPr>
      </p:pic>
      <p:pic>
        <p:nvPicPr>
          <p:cNvPr id="17" name="Image 15" descr="preencoded.png"/>
          <p:cNvPicPr>
            <a:picLocks noChangeAspect="1"/>
          </p:cNvPicPr>
          <p:nvPr/>
        </p:nvPicPr>
        <p:blipFill>
          <a:blip r:embed="rId17"/>
          <a:stretch>
            <a:fillRect/>
          </a:stretch>
        </p:blipFill>
        <p:spPr>
          <a:xfrm>
            <a:off x="6215063" y="1209675"/>
            <a:ext cx="5643563" cy="2476500"/>
          </a:xfrm>
          <a:prstGeom prst="rect">
            <a:avLst/>
          </a:prstGeom>
        </p:spPr>
      </p:pic>
      <p:pic>
        <p:nvPicPr>
          <p:cNvPr id="18" name="Image 16" descr="preencoded.png"/>
          <p:cNvPicPr>
            <a:picLocks noChangeAspect="1"/>
          </p:cNvPicPr>
          <p:nvPr/>
        </p:nvPicPr>
        <p:blipFill>
          <a:blip r:embed="rId18"/>
          <a:stretch>
            <a:fillRect/>
          </a:stretch>
        </p:blipFill>
        <p:spPr>
          <a:xfrm>
            <a:off x="6215063" y="3876675"/>
            <a:ext cx="5643563" cy="1143000"/>
          </a:xfrm>
          <a:prstGeom prst="rect">
            <a:avLst/>
          </a:prstGeom>
        </p:spPr>
      </p:pic>
      <p:pic>
        <p:nvPicPr>
          <p:cNvPr id="19" name="Image 17" descr="preencoded.png"/>
          <p:cNvPicPr>
            <a:picLocks noChangeAspect="1"/>
          </p:cNvPicPr>
          <p:nvPr/>
        </p:nvPicPr>
        <p:blipFill>
          <a:blip r:embed="rId19"/>
          <a:stretch>
            <a:fillRect/>
          </a:stretch>
        </p:blipFill>
        <p:spPr>
          <a:xfrm>
            <a:off x="6405563" y="4041577"/>
            <a:ext cx="190500" cy="155823"/>
          </a:xfrm>
          <a:prstGeom prst="rect">
            <a:avLst/>
          </a:prstGeom>
        </p:spPr>
      </p:pic>
      <p:pic>
        <p:nvPicPr>
          <p:cNvPr id="20" name="Image 18" descr="preencoded.png"/>
          <p:cNvPicPr>
            <a:picLocks noChangeAspect="1"/>
          </p:cNvPicPr>
          <p:nvPr/>
        </p:nvPicPr>
        <p:blipFill>
          <a:blip r:embed="rId20"/>
          <a:stretch>
            <a:fillRect/>
          </a:stretch>
        </p:blipFill>
        <p:spPr>
          <a:xfrm>
            <a:off x="6215063" y="5162550"/>
            <a:ext cx="5643563" cy="942975"/>
          </a:xfrm>
          <a:prstGeom prst="rect">
            <a:avLst/>
          </a:prstGeom>
        </p:spPr>
      </p:pic>
      <p:pic>
        <p:nvPicPr>
          <p:cNvPr id="21" name="Image 19" descr="preencoded.png"/>
          <p:cNvPicPr>
            <a:picLocks noChangeAspect="1"/>
          </p:cNvPicPr>
          <p:nvPr/>
        </p:nvPicPr>
        <p:blipFill>
          <a:blip r:embed="rId21"/>
          <a:stretch>
            <a:fillRect/>
          </a:stretch>
        </p:blipFill>
        <p:spPr>
          <a:xfrm>
            <a:off x="6405563" y="5327452"/>
            <a:ext cx="190500" cy="155823"/>
          </a:xfrm>
          <a:prstGeom prst="rect">
            <a:avLst/>
          </a:prstGeom>
        </p:spPr>
      </p:pic>
      <p:pic>
        <p:nvPicPr>
          <p:cNvPr id="22" name="Image 20" descr="preencoded.png"/>
          <p:cNvPicPr>
            <a:picLocks noChangeAspect="1"/>
          </p:cNvPicPr>
          <p:nvPr/>
        </p:nvPicPr>
        <p:blipFill>
          <a:blip r:embed="rId22"/>
          <a:stretch>
            <a:fillRect/>
          </a:stretch>
        </p:blipFill>
        <p:spPr>
          <a:xfrm>
            <a:off x="0" y="6524625"/>
            <a:ext cx="12192000" cy="333375"/>
          </a:xfrm>
          <a:prstGeom prst="rect">
            <a:avLst/>
          </a:prstGeom>
        </p:spPr>
      </p:pic>
      <p:sp>
        <p:nvSpPr>
          <p:cNvPr id="23" name="Text 0"/>
          <p:cNvSpPr/>
          <p:nvPr/>
        </p:nvSpPr>
        <p:spPr>
          <a:xfrm>
            <a:off x="447675" y="142875"/>
            <a:ext cx="3221980" cy="2476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FFFFFF"/>
                </a:solidFill>
              </a:rPr>
              <a:t>BRADFORD VTS TEACHING DECK</a:t>
            </a:r>
            <a:endParaRPr lang="en-US" sz="900" dirty="0"/>
          </a:p>
        </p:txBody>
      </p:sp>
      <p:sp>
        <p:nvSpPr>
          <p:cNvPr id="24" name="Text 1"/>
          <p:cNvSpPr/>
          <p:nvPr/>
        </p:nvSpPr>
        <p:spPr>
          <a:xfrm>
            <a:off x="333375" y="447675"/>
            <a:ext cx="11858625" cy="297061"/>
          </a:xfrm>
          <a:prstGeom prst="rect">
            <a:avLst/>
          </a:prstGeom>
          <a:noFill/>
          <a:ln/>
        </p:spPr>
        <p:txBody>
          <a:bodyPr vert="horz" wrap="square" lIns="0" tIns="0" rIns="0" bIns="0" rtlCol="0" anchor="ctr"/>
          <a:lstStyle/>
          <a:p>
            <a:pPr marL="0" indent="0">
              <a:lnSpc>
                <a:spcPts val="2340"/>
              </a:lnSpc>
              <a:buNone/>
            </a:pPr>
            <a:r>
              <a:rPr lang="en-US" sz="1950" b="1" dirty="0">
                <a:solidFill>
                  <a:srgbClr val="2D2D2D"/>
                </a:solidFill>
              </a:rPr>
              <a:t>History Taking — The 10-Step Approach (Part 1)</a:t>
            </a:r>
            <a:endParaRPr lang="en-US" sz="1950" dirty="0"/>
          </a:p>
        </p:txBody>
      </p:sp>
      <p:sp>
        <p:nvSpPr>
          <p:cNvPr id="25" name="Text 2"/>
          <p:cNvSpPr/>
          <p:nvPr/>
        </p:nvSpPr>
        <p:spPr>
          <a:xfrm>
            <a:off x="6075908" y="523875"/>
            <a:ext cx="4572000" cy="228600"/>
          </a:xfrm>
          <a:prstGeom prst="rect">
            <a:avLst/>
          </a:prstGeom>
          <a:noFill/>
          <a:ln/>
        </p:spPr>
        <p:txBody>
          <a:bodyPr vert="horz" wrap="square" lIns="0" tIns="0" rIns="0" bIns="0" rtlCol="0" anchor="ctr"/>
          <a:lstStyle/>
          <a:p>
            <a:pPr marL="0" indent="0">
              <a:lnSpc>
                <a:spcPts val="1800"/>
              </a:lnSpc>
              <a:buNone/>
            </a:pPr>
            <a:r>
              <a:rPr lang="en-US" sz="1200" i="1" dirty="0">
                <a:solidFill>
                  <a:srgbClr val="F58220"/>
                </a:solidFill>
              </a:rPr>
              <a:t>Clinical Guidance Section</a:t>
            </a:r>
            <a:endParaRPr lang="en-US" sz="1200" dirty="0"/>
          </a:p>
        </p:txBody>
      </p:sp>
      <p:sp>
        <p:nvSpPr>
          <p:cNvPr id="26" name="Text 3"/>
          <p:cNvSpPr/>
          <p:nvPr/>
        </p:nvSpPr>
        <p:spPr>
          <a:xfrm>
            <a:off x="1143000" y="1340941"/>
            <a:ext cx="4595813"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F58220"/>
                </a:solidFill>
              </a:rPr>
              <a:t>Step 1: Description</a:t>
            </a:r>
            <a:endParaRPr lang="en-US" sz="1350" dirty="0"/>
          </a:p>
        </p:txBody>
      </p:sp>
      <p:sp>
        <p:nvSpPr>
          <p:cNvPr id="27" name="Text 4"/>
          <p:cNvSpPr/>
          <p:nvPr/>
        </p:nvSpPr>
        <p:spPr>
          <a:xfrm>
            <a:off x="1143000" y="1617166"/>
            <a:ext cx="4595813" cy="426541"/>
          </a:xfrm>
          <a:prstGeom prst="rect">
            <a:avLst/>
          </a:prstGeom>
          <a:noFill/>
          <a:ln/>
        </p:spPr>
        <p:txBody>
          <a:bodyPr vert="horz" wrap="square" lIns="0" tIns="0" rIns="0" bIns="0" rtlCol="0" anchor="ctr"/>
          <a:lstStyle/>
          <a:p>
            <a:pPr marL="0" indent="0">
              <a:lnSpc>
                <a:spcPts val="1680"/>
              </a:lnSpc>
              <a:buNone/>
            </a:pPr>
            <a:r>
              <a:rPr lang="en-US" sz="1200" dirty="0">
                <a:solidFill>
                  <a:srgbClr val="444444"/>
                </a:solidFill>
              </a:rPr>
              <a:t>Ask "What exactly do you feel?" (Racing, pounding, skipping, fluttering, or thudding).</a:t>
            </a:r>
            <a:endParaRPr lang="en-US" sz="1200" dirty="0"/>
          </a:p>
        </p:txBody>
      </p:sp>
      <p:sp>
        <p:nvSpPr>
          <p:cNvPr id="28" name="Text 5"/>
          <p:cNvSpPr/>
          <p:nvPr/>
        </p:nvSpPr>
        <p:spPr>
          <a:xfrm>
            <a:off x="1143000" y="2401491"/>
            <a:ext cx="4595813"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F58220"/>
                </a:solidFill>
              </a:rPr>
              <a:t>Step 2: Rate</a:t>
            </a:r>
            <a:endParaRPr lang="en-US" sz="1350" dirty="0"/>
          </a:p>
        </p:txBody>
      </p:sp>
      <p:sp>
        <p:nvSpPr>
          <p:cNvPr id="29" name="Text 6"/>
          <p:cNvSpPr/>
          <p:nvPr/>
        </p:nvSpPr>
        <p:spPr>
          <a:xfrm>
            <a:off x="1143000" y="2677716"/>
            <a:ext cx="11049000" cy="213271"/>
          </a:xfrm>
          <a:prstGeom prst="rect">
            <a:avLst/>
          </a:prstGeom>
          <a:noFill/>
          <a:ln/>
        </p:spPr>
        <p:txBody>
          <a:bodyPr vert="horz" wrap="square" lIns="0" tIns="0" rIns="0" bIns="0" rtlCol="0" anchor="ctr"/>
          <a:lstStyle/>
          <a:p>
            <a:pPr marL="0" indent="0">
              <a:lnSpc>
                <a:spcPts val="1680"/>
              </a:lnSpc>
              <a:buNone/>
            </a:pPr>
            <a:r>
              <a:rPr lang="en-US" sz="1200" dirty="0">
                <a:solidFill>
                  <a:srgbClr val="444444"/>
                </a:solidFill>
              </a:rPr>
              <a:t>Is it too fast to count? A very fast rate suggests a tachyarrhythmia.</a:t>
            </a:r>
            <a:endParaRPr lang="en-US" sz="1200" dirty="0"/>
          </a:p>
        </p:txBody>
      </p:sp>
      <p:sp>
        <p:nvSpPr>
          <p:cNvPr id="30" name="Text 7"/>
          <p:cNvSpPr/>
          <p:nvPr/>
        </p:nvSpPr>
        <p:spPr>
          <a:xfrm>
            <a:off x="1143000" y="3248769"/>
            <a:ext cx="4595813"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F58220"/>
                </a:solidFill>
              </a:rPr>
              <a:t>Step 3: Rhythm</a:t>
            </a:r>
            <a:endParaRPr lang="en-US" sz="1350" dirty="0"/>
          </a:p>
        </p:txBody>
      </p:sp>
      <p:sp>
        <p:nvSpPr>
          <p:cNvPr id="31" name="Text 8"/>
          <p:cNvSpPr/>
          <p:nvPr/>
        </p:nvSpPr>
        <p:spPr>
          <a:xfrm>
            <a:off x="1143000" y="3524994"/>
            <a:ext cx="4595813" cy="426541"/>
          </a:xfrm>
          <a:prstGeom prst="rect">
            <a:avLst/>
          </a:prstGeom>
          <a:noFill/>
          <a:ln/>
        </p:spPr>
        <p:txBody>
          <a:bodyPr vert="horz" wrap="square" lIns="0" tIns="0" rIns="0" bIns="0" rtlCol="0" anchor="ctr"/>
          <a:lstStyle/>
          <a:p>
            <a:pPr marL="0" indent="0">
              <a:lnSpc>
                <a:spcPts val="1680"/>
              </a:lnSpc>
              <a:buNone/>
            </a:pPr>
            <a:r>
              <a:rPr lang="en-US" sz="1200" dirty="0">
                <a:solidFill>
                  <a:srgbClr val="444444"/>
                </a:solidFill>
              </a:rPr>
              <a:t>Is it regular or irregular? Irregularly irregular suggests Atrial Fibrillation (AF).</a:t>
            </a:r>
            <a:endParaRPr lang="en-US" sz="1200" dirty="0"/>
          </a:p>
        </p:txBody>
      </p:sp>
      <p:sp>
        <p:nvSpPr>
          <p:cNvPr id="32" name="Text 9"/>
          <p:cNvSpPr/>
          <p:nvPr/>
        </p:nvSpPr>
        <p:spPr>
          <a:xfrm>
            <a:off x="1143000" y="4309318"/>
            <a:ext cx="50749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F58220"/>
                </a:solidFill>
              </a:rPr>
              <a:t>Step 4: Onset and Offset</a:t>
            </a:r>
            <a:endParaRPr lang="en-US" sz="1350" dirty="0"/>
          </a:p>
        </p:txBody>
      </p:sp>
      <p:sp>
        <p:nvSpPr>
          <p:cNvPr id="33" name="Text 10"/>
          <p:cNvSpPr/>
          <p:nvPr/>
        </p:nvSpPr>
        <p:spPr>
          <a:xfrm>
            <a:off x="1143000" y="4585543"/>
            <a:ext cx="4595813" cy="426541"/>
          </a:xfrm>
          <a:prstGeom prst="rect">
            <a:avLst/>
          </a:prstGeom>
          <a:noFill/>
          <a:ln/>
        </p:spPr>
        <p:txBody>
          <a:bodyPr vert="horz" wrap="square" lIns="0" tIns="0" rIns="0" bIns="0" rtlCol="0" anchor="ctr"/>
          <a:lstStyle/>
          <a:p>
            <a:pPr marL="0" indent="0">
              <a:lnSpc>
                <a:spcPts val="1680"/>
              </a:lnSpc>
              <a:buNone/>
            </a:pPr>
            <a:r>
              <a:rPr lang="en-US" sz="1200" dirty="0">
                <a:solidFill>
                  <a:srgbClr val="444444"/>
                </a:solidFill>
              </a:rPr>
              <a:t>Sudden "light switch" termination suggests SVT; gradual suggests sinus tachycardia.</a:t>
            </a:r>
            <a:endParaRPr lang="en-US" sz="1200" dirty="0"/>
          </a:p>
        </p:txBody>
      </p:sp>
      <p:sp>
        <p:nvSpPr>
          <p:cNvPr id="34" name="Text 11"/>
          <p:cNvSpPr/>
          <p:nvPr/>
        </p:nvSpPr>
        <p:spPr>
          <a:xfrm>
            <a:off x="1143000" y="5369868"/>
            <a:ext cx="589788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F58220"/>
                </a:solidFill>
              </a:rPr>
              <a:t>Step 5: Duration &amp; Frequency</a:t>
            </a:r>
            <a:endParaRPr lang="en-US" sz="1350" dirty="0"/>
          </a:p>
        </p:txBody>
      </p:sp>
      <p:sp>
        <p:nvSpPr>
          <p:cNvPr id="35" name="Text 12"/>
          <p:cNvSpPr/>
          <p:nvPr/>
        </p:nvSpPr>
        <p:spPr>
          <a:xfrm>
            <a:off x="1143000" y="5646093"/>
            <a:ext cx="10424160" cy="213271"/>
          </a:xfrm>
          <a:prstGeom prst="rect">
            <a:avLst/>
          </a:prstGeom>
          <a:noFill/>
          <a:ln/>
        </p:spPr>
        <p:txBody>
          <a:bodyPr vert="horz" wrap="square" lIns="0" tIns="0" rIns="0" bIns="0" rtlCol="0" anchor="ctr"/>
          <a:lstStyle/>
          <a:p>
            <a:pPr marL="0" indent="0">
              <a:lnSpc>
                <a:spcPts val="1680"/>
              </a:lnSpc>
              <a:buNone/>
            </a:pPr>
            <a:r>
              <a:rPr lang="en-US" sz="1200" dirty="0">
                <a:solidFill>
                  <a:srgbClr val="444444"/>
                </a:solidFill>
              </a:rPr>
              <a:t>How long does each episode last? How often do they occur?</a:t>
            </a:r>
            <a:endParaRPr lang="en-US" sz="1200" dirty="0"/>
          </a:p>
        </p:txBody>
      </p:sp>
      <p:sp>
        <p:nvSpPr>
          <p:cNvPr id="36" name="Text 13"/>
          <p:cNvSpPr/>
          <p:nvPr/>
        </p:nvSpPr>
        <p:spPr>
          <a:xfrm>
            <a:off x="6596063" y="4019550"/>
            <a:ext cx="336042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008080"/>
                </a:solidFill>
              </a:rPr>
              <a:t>SCA: CONSULTATION TIP</a:t>
            </a:r>
            <a:endParaRPr lang="en-US" sz="1050" dirty="0"/>
          </a:p>
        </p:txBody>
      </p:sp>
      <p:sp>
        <p:nvSpPr>
          <p:cNvPr id="37" name="Text 14"/>
          <p:cNvSpPr/>
          <p:nvPr/>
        </p:nvSpPr>
        <p:spPr>
          <a:xfrm>
            <a:off x="6405563" y="4276725"/>
            <a:ext cx="5262563" cy="600075"/>
          </a:xfrm>
          <a:prstGeom prst="rect">
            <a:avLst/>
          </a:prstGeom>
          <a:noFill/>
          <a:ln/>
        </p:spPr>
        <p:txBody>
          <a:bodyPr vert="horz" wrap="square" lIns="0" tIns="0" rIns="0" bIns="0" rtlCol="0" anchor="ctr"/>
          <a:lstStyle/>
          <a:p>
            <a:pPr marL="0" indent="0">
              <a:lnSpc>
                <a:spcPts val="1575"/>
              </a:lnSpc>
              <a:buNone/>
            </a:pPr>
            <a:r>
              <a:rPr lang="en-US" sz="1125" b="1" dirty="0">
                <a:solidFill>
                  <a:srgbClr val="2D2D2D"/>
                </a:solidFill>
              </a:rPr>
              <a:t>The "Tapping" Technique:</a:t>
            </a:r>
            <a:r>
              <a:rPr lang="en-US" sz="1125" dirty="0">
                <a:solidFill>
                  <a:srgbClr val="2D2D2D"/>
                </a:solidFill>
              </a:rPr>
              <a:t> Ask the patient to tap the rhythm on the desk with their finger. This is the most useful single diagnostic tool to distinguish regular from irregular rhythms.</a:t>
            </a:r>
            <a:endParaRPr lang="en-US" sz="1125" dirty="0"/>
          </a:p>
        </p:txBody>
      </p:sp>
      <p:sp>
        <p:nvSpPr>
          <p:cNvPr id="38" name="Text 15"/>
          <p:cNvSpPr/>
          <p:nvPr/>
        </p:nvSpPr>
        <p:spPr>
          <a:xfrm>
            <a:off x="6596063" y="5305425"/>
            <a:ext cx="256032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856404"/>
                </a:solidFill>
              </a:rPr>
              <a:t>CLINICAL PITFALL</a:t>
            </a:r>
            <a:endParaRPr lang="en-US" sz="1050" dirty="0"/>
          </a:p>
        </p:txBody>
      </p:sp>
      <p:sp>
        <p:nvSpPr>
          <p:cNvPr id="39" name="Text 16"/>
          <p:cNvSpPr/>
          <p:nvPr/>
        </p:nvSpPr>
        <p:spPr>
          <a:xfrm>
            <a:off x="6405563" y="5562600"/>
            <a:ext cx="5262563" cy="400050"/>
          </a:xfrm>
          <a:prstGeom prst="rect">
            <a:avLst/>
          </a:prstGeom>
          <a:noFill/>
          <a:ln/>
        </p:spPr>
        <p:txBody>
          <a:bodyPr vert="horz" wrap="square" lIns="0" tIns="0" rIns="0" bIns="0" rtlCol="0" anchor="ctr"/>
          <a:lstStyle/>
          <a:p>
            <a:pPr marL="0" indent="0">
              <a:lnSpc>
                <a:spcPts val="1575"/>
              </a:lnSpc>
              <a:buNone/>
            </a:pPr>
            <a:r>
              <a:rPr lang="en-US" sz="1125" dirty="0">
                <a:solidFill>
                  <a:srgbClr val="2D2D2D"/>
                </a:solidFill>
              </a:rPr>
              <a:t>Never assume palpitations are purely anxiety-driven until an arrhythmia has been excluded, especially if the history suggests a sudden onset or offset.</a:t>
            </a:r>
            <a:endParaRPr lang="en-US" sz="1125" dirty="0"/>
          </a:p>
        </p:txBody>
      </p:sp>
      <p:sp>
        <p:nvSpPr>
          <p:cNvPr id="40" name="Text 17"/>
          <p:cNvSpPr/>
          <p:nvPr/>
        </p:nvSpPr>
        <p:spPr>
          <a:xfrm>
            <a:off x="4512171" y="6598444"/>
            <a:ext cx="7679829" cy="185738"/>
          </a:xfrm>
          <a:prstGeom prst="rect">
            <a:avLst/>
          </a:prstGeom>
          <a:noFill/>
          <a:ln/>
        </p:spPr>
        <p:txBody>
          <a:bodyPr vert="horz" wrap="square" lIns="0" tIns="0" rIns="0" bIns="0" rtlCol="0" anchor="ctr"/>
          <a:lstStyle/>
          <a:p>
            <a:pPr marL="0" indent="0">
              <a:lnSpc>
                <a:spcPts val="1463"/>
              </a:lnSpc>
              <a:buNone/>
            </a:pPr>
            <a:r>
              <a:rPr lang="en-US" sz="975" dirty="0">
                <a:solidFill>
                  <a:srgbClr val="888888"/>
                </a:solidFill>
              </a:rPr>
              <a:t>For more clinical resources, visit </a:t>
            </a:r>
            <a:r>
              <a:rPr lang="en-US" sz="975" b="1" dirty="0">
                <a:solidFill>
                  <a:srgbClr val="F58220"/>
                </a:solidFill>
              </a:rPr>
              <a:t>www.bradfordvts.co.uk</a:t>
            </a:r>
            <a:endParaRPr lang="en-US" sz="975"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33375" y="142875"/>
            <a:ext cx="2368600" cy="247650"/>
          </a:xfrm>
          <a:prstGeom prst="rect">
            <a:avLst/>
          </a:prstGeom>
        </p:spPr>
      </p:pic>
      <p:pic>
        <p:nvPicPr>
          <p:cNvPr id="5" name="Image 3" descr="preencoded.png"/>
          <p:cNvPicPr>
            <a:picLocks noChangeAspect="1"/>
          </p:cNvPicPr>
          <p:nvPr/>
        </p:nvPicPr>
        <p:blipFill>
          <a:blip r:embed="rId5"/>
          <a:stretch>
            <a:fillRect/>
          </a:stretch>
        </p:blipFill>
        <p:spPr>
          <a:xfrm>
            <a:off x="333375" y="447675"/>
            <a:ext cx="11525250" cy="342900"/>
          </a:xfrm>
          <a:prstGeom prst="rect">
            <a:avLst/>
          </a:prstGeom>
        </p:spPr>
      </p:pic>
      <p:pic>
        <p:nvPicPr>
          <p:cNvPr id="6" name="Image 4" descr="preencoded.png"/>
          <p:cNvPicPr>
            <a:picLocks noChangeAspect="1"/>
          </p:cNvPicPr>
          <p:nvPr/>
        </p:nvPicPr>
        <p:blipFill>
          <a:blip r:embed="rId6"/>
          <a:stretch>
            <a:fillRect/>
          </a:stretch>
        </p:blipFill>
        <p:spPr>
          <a:xfrm>
            <a:off x="333375" y="981075"/>
            <a:ext cx="5643563" cy="1606600"/>
          </a:xfrm>
          <a:prstGeom prst="rect">
            <a:avLst/>
          </a:prstGeom>
        </p:spPr>
      </p:pic>
      <p:pic>
        <p:nvPicPr>
          <p:cNvPr id="7" name="Image 5" descr="preencoded.png"/>
          <p:cNvPicPr>
            <a:picLocks noChangeAspect="1"/>
          </p:cNvPicPr>
          <p:nvPr/>
        </p:nvPicPr>
        <p:blipFill>
          <a:blip r:embed="rId7"/>
          <a:stretch>
            <a:fillRect/>
          </a:stretch>
        </p:blipFill>
        <p:spPr>
          <a:xfrm>
            <a:off x="492919" y="1181546"/>
            <a:ext cx="214313" cy="175320"/>
          </a:xfrm>
          <a:prstGeom prst="rect">
            <a:avLst/>
          </a:prstGeom>
        </p:spPr>
      </p:pic>
      <p:pic>
        <p:nvPicPr>
          <p:cNvPr id="8" name="Image 6" descr="preencoded.png"/>
          <p:cNvPicPr>
            <a:picLocks noChangeAspect="1"/>
          </p:cNvPicPr>
          <p:nvPr/>
        </p:nvPicPr>
        <p:blipFill>
          <a:blip r:embed="rId8"/>
          <a:stretch>
            <a:fillRect/>
          </a:stretch>
        </p:blipFill>
        <p:spPr>
          <a:xfrm>
            <a:off x="333375" y="2730550"/>
            <a:ext cx="5643563" cy="1606600"/>
          </a:xfrm>
          <a:prstGeom prst="rect">
            <a:avLst/>
          </a:prstGeom>
        </p:spPr>
      </p:pic>
      <p:pic>
        <p:nvPicPr>
          <p:cNvPr id="9" name="Image 7" descr="preencoded.png"/>
          <p:cNvPicPr>
            <a:picLocks noChangeAspect="1"/>
          </p:cNvPicPr>
          <p:nvPr/>
        </p:nvPicPr>
        <p:blipFill>
          <a:blip r:embed="rId9"/>
          <a:stretch>
            <a:fillRect/>
          </a:stretch>
        </p:blipFill>
        <p:spPr>
          <a:xfrm>
            <a:off x="492919" y="2931021"/>
            <a:ext cx="214313" cy="175320"/>
          </a:xfrm>
          <a:prstGeom prst="rect">
            <a:avLst/>
          </a:prstGeom>
        </p:spPr>
      </p:pic>
      <p:pic>
        <p:nvPicPr>
          <p:cNvPr id="10" name="Image 8" descr="preencoded.png"/>
          <p:cNvPicPr>
            <a:picLocks noChangeAspect="1"/>
          </p:cNvPicPr>
          <p:nvPr/>
        </p:nvPicPr>
        <p:blipFill>
          <a:blip r:embed="rId10"/>
          <a:stretch>
            <a:fillRect/>
          </a:stretch>
        </p:blipFill>
        <p:spPr>
          <a:xfrm>
            <a:off x="333375" y="4480024"/>
            <a:ext cx="5643563" cy="1606600"/>
          </a:xfrm>
          <a:prstGeom prst="rect">
            <a:avLst/>
          </a:prstGeom>
        </p:spPr>
      </p:pic>
      <p:pic>
        <p:nvPicPr>
          <p:cNvPr id="11" name="Image 9" descr="preencoded.png"/>
          <p:cNvPicPr>
            <a:picLocks noChangeAspect="1"/>
          </p:cNvPicPr>
          <p:nvPr/>
        </p:nvPicPr>
        <p:blipFill>
          <a:blip r:embed="rId11"/>
          <a:stretch>
            <a:fillRect/>
          </a:stretch>
        </p:blipFill>
        <p:spPr>
          <a:xfrm>
            <a:off x="492919" y="4680496"/>
            <a:ext cx="214313" cy="175320"/>
          </a:xfrm>
          <a:prstGeom prst="rect">
            <a:avLst/>
          </a:prstGeom>
        </p:spPr>
      </p:pic>
      <p:pic>
        <p:nvPicPr>
          <p:cNvPr id="12" name="Image 10" descr="preencoded.png"/>
          <p:cNvPicPr>
            <a:picLocks noChangeAspect="1"/>
          </p:cNvPicPr>
          <p:nvPr/>
        </p:nvPicPr>
        <p:blipFill>
          <a:blip r:embed="rId12"/>
          <a:stretch>
            <a:fillRect/>
          </a:stretch>
        </p:blipFill>
        <p:spPr>
          <a:xfrm>
            <a:off x="6215063" y="981075"/>
            <a:ext cx="5643563" cy="3023592"/>
          </a:xfrm>
          <a:prstGeom prst="rect">
            <a:avLst/>
          </a:prstGeom>
        </p:spPr>
      </p:pic>
      <p:pic>
        <p:nvPicPr>
          <p:cNvPr id="13" name="Image 11" descr="preencoded.png"/>
          <p:cNvPicPr>
            <a:picLocks noChangeAspect="1"/>
          </p:cNvPicPr>
          <p:nvPr/>
        </p:nvPicPr>
        <p:blipFill>
          <a:blip r:embed="rId13"/>
          <a:stretch>
            <a:fillRect/>
          </a:stretch>
        </p:blipFill>
        <p:spPr>
          <a:xfrm>
            <a:off x="6374606" y="1181546"/>
            <a:ext cx="214313" cy="175320"/>
          </a:xfrm>
          <a:prstGeom prst="rect">
            <a:avLst/>
          </a:prstGeom>
        </p:spPr>
      </p:pic>
      <p:pic>
        <p:nvPicPr>
          <p:cNvPr id="14" name="Image 12" descr="preencoded.png"/>
          <p:cNvPicPr>
            <a:picLocks noChangeAspect="1"/>
          </p:cNvPicPr>
          <p:nvPr/>
        </p:nvPicPr>
        <p:blipFill>
          <a:blip r:embed="rId14"/>
          <a:stretch>
            <a:fillRect/>
          </a:stretch>
        </p:blipFill>
        <p:spPr>
          <a:xfrm>
            <a:off x="6215063" y="4147542"/>
            <a:ext cx="5643563" cy="767358"/>
          </a:xfrm>
          <a:prstGeom prst="rect">
            <a:avLst/>
          </a:prstGeom>
        </p:spPr>
      </p:pic>
      <p:pic>
        <p:nvPicPr>
          <p:cNvPr id="15" name="Image 13" descr="preencoded.png"/>
          <p:cNvPicPr>
            <a:picLocks noChangeAspect="1"/>
          </p:cNvPicPr>
          <p:nvPr/>
        </p:nvPicPr>
        <p:blipFill>
          <a:blip r:embed="rId15"/>
          <a:stretch>
            <a:fillRect/>
          </a:stretch>
        </p:blipFill>
        <p:spPr>
          <a:xfrm>
            <a:off x="6329363" y="4464397"/>
            <a:ext cx="182612" cy="146000"/>
          </a:xfrm>
          <a:prstGeom prst="rect">
            <a:avLst/>
          </a:prstGeom>
        </p:spPr>
      </p:pic>
      <p:pic>
        <p:nvPicPr>
          <p:cNvPr id="16" name="Image 14" descr="preencoded.png"/>
          <p:cNvPicPr>
            <a:picLocks noChangeAspect="1"/>
          </p:cNvPicPr>
          <p:nvPr/>
        </p:nvPicPr>
        <p:blipFill>
          <a:blip r:embed="rId16"/>
          <a:stretch>
            <a:fillRect/>
          </a:stretch>
        </p:blipFill>
        <p:spPr>
          <a:xfrm>
            <a:off x="6215063" y="5057775"/>
            <a:ext cx="5643563" cy="1028700"/>
          </a:xfrm>
          <a:prstGeom prst="rect">
            <a:avLst/>
          </a:prstGeom>
        </p:spPr>
      </p:pic>
      <p:pic>
        <p:nvPicPr>
          <p:cNvPr id="17" name="Image 15" descr="preencoded.png"/>
          <p:cNvPicPr>
            <a:picLocks noChangeAspect="1"/>
          </p:cNvPicPr>
          <p:nvPr/>
        </p:nvPicPr>
        <p:blipFill>
          <a:blip r:embed="rId17"/>
          <a:stretch>
            <a:fillRect/>
          </a:stretch>
        </p:blipFill>
        <p:spPr>
          <a:xfrm>
            <a:off x="6329363" y="5464076"/>
            <a:ext cx="285750" cy="228600"/>
          </a:xfrm>
          <a:prstGeom prst="rect">
            <a:avLst/>
          </a:prstGeom>
        </p:spPr>
      </p:pic>
      <p:pic>
        <p:nvPicPr>
          <p:cNvPr id="18" name="Image 16" descr="preencoded.png"/>
          <p:cNvPicPr>
            <a:picLocks noChangeAspect="1"/>
          </p:cNvPicPr>
          <p:nvPr/>
        </p:nvPicPr>
        <p:blipFill>
          <a:blip r:embed="rId18"/>
          <a:stretch>
            <a:fillRect/>
          </a:stretch>
        </p:blipFill>
        <p:spPr>
          <a:xfrm>
            <a:off x="0" y="6467475"/>
            <a:ext cx="12192000" cy="390525"/>
          </a:xfrm>
          <a:prstGeom prst="rect">
            <a:avLst/>
          </a:prstGeom>
        </p:spPr>
      </p:pic>
      <p:sp>
        <p:nvSpPr>
          <p:cNvPr id="19" name="Text 0"/>
          <p:cNvSpPr/>
          <p:nvPr/>
        </p:nvSpPr>
        <p:spPr>
          <a:xfrm>
            <a:off x="447675" y="142875"/>
            <a:ext cx="3221980" cy="2476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FFFFFF"/>
                </a:solidFill>
              </a:rPr>
              <a:t>BRADFORD VTS TEACHING DECK</a:t>
            </a:r>
            <a:endParaRPr lang="en-US" sz="900" dirty="0"/>
          </a:p>
        </p:txBody>
      </p:sp>
      <p:sp>
        <p:nvSpPr>
          <p:cNvPr id="20" name="Text 1"/>
          <p:cNvSpPr/>
          <p:nvPr/>
        </p:nvSpPr>
        <p:spPr>
          <a:xfrm>
            <a:off x="333375" y="447675"/>
            <a:ext cx="11858625" cy="297061"/>
          </a:xfrm>
          <a:prstGeom prst="rect">
            <a:avLst/>
          </a:prstGeom>
          <a:noFill/>
          <a:ln/>
        </p:spPr>
        <p:txBody>
          <a:bodyPr vert="horz" wrap="square" lIns="0" tIns="0" rIns="0" bIns="0" rtlCol="0" anchor="ctr"/>
          <a:lstStyle/>
          <a:p>
            <a:pPr marL="0" indent="0">
              <a:lnSpc>
                <a:spcPts val="2340"/>
              </a:lnSpc>
              <a:buNone/>
            </a:pPr>
            <a:r>
              <a:rPr lang="en-US" sz="1950" b="1" dirty="0">
                <a:solidFill>
                  <a:srgbClr val="2D2D2D"/>
                </a:solidFill>
              </a:rPr>
              <a:t>History Taking — The 10-Step Approach (Part 2)</a:t>
            </a:r>
            <a:endParaRPr lang="en-US" sz="1950" dirty="0"/>
          </a:p>
        </p:txBody>
      </p:sp>
      <p:sp>
        <p:nvSpPr>
          <p:cNvPr id="21" name="Text 2"/>
          <p:cNvSpPr/>
          <p:nvPr/>
        </p:nvSpPr>
        <p:spPr>
          <a:xfrm>
            <a:off x="6075908" y="523875"/>
            <a:ext cx="6116092" cy="228600"/>
          </a:xfrm>
          <a:prstGeom prst="rect">
            <a:avLst/>
          </a:prstGeom>
          <a:noFill/>
          <a:ln/>
        </p:spPr>
        <p:txBody>
          <a:bodyPr vert="horz" wrap="square" lIns="0" tIns="0" rIns="0" bIns="0" rtlCol="0" anchor="ctr"/>
          <a:lstStyle/>
          <a:p>
            <a:pPr marL="0" indent="0">
              <a:lnSpc>
                <a:spcPts val="1800"/>
              </a:lnSpc>
              <a:buNone/>
            </a:pPr>
            <a:r>
              <a:rPr lang="en-US" sz="1200" i="1" dirty="0">
                <a:solidFill>
                  <a:srgbClr val="F58220"/>
                </a:solidFill>
              </a:rPr>
              <a:t>Steps 6 to 10: Risk Stratification</a:t>
            </a:r>
            <a:endParaRPr lang="en-US" sz="1200" dirty="0"/>
          </a:p>
        </p:txBody>
      </p:sp>
      <p:sp>
        <p:nvSpPr>
          <p:cNvPr id="22" name="Text 3"/>
          <p:cNvSpPr/>
          <p:nvPr/>
        </p:nvSpPr>
        <p:spPr>
          <a:xfrm>
            <a:off x="809625" y="1133475"/>
            <a:ext cx="24003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6. Triggers</a:t>
            </a:r>
            <a:endParaRPr lang="en-US" sz="1350" dirty="0"/>
          </a:p>
        </p:txBody>
      </p:sp>
      <p:sp>
        <p:nvSpPr>
          <p:cNvPr id="23" name="Text 4"/>
          <p:cNvSpPr/>
          <p:nvPr/>
        </p:nvSpPr>
        <p:spPr>
          <a:xfrm>
            <a:off x="809625" y="1466850"/>
            <a:ext cx="8915400"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Exercise:</a:t>
            </a:r>
            <a:r>
              <a:rPr lang="en-US" sz="1125" dirty="0">
                <a:solidFill>
                  <a:srgbClr val="2D2D2D"/>
                </a:solidFill>
              </a:rPr>
              <a:t> </a:t>
            </a:r>
            <a:r>
              <a:rPr lang="en-US" sz="1125" b="1" dirty="0">
                <a:solidFill>
                  <a:srgbClr val="D32F2F"/>
                </a:solidFill>
              </a:rPr>
              <a:t>RED FLAG</a:t>
            </a:r>
            <a:r>
              <a:rPr lang="en-US" sz="1125" dirty="0">
                <a:solidFill>
                  <a:srgbClr val="2D2D2D"/>
                </a:solidFill>
              </a:rPr>
              <a:t> if occurs solely during exertion.</a:t>
            </a:r>
            <a:endParaRPr lang="en-US" sz="1125" dirty="0"/>
          </a:p>
        </p:txBody>
      </p:sp>
      <p:sp>
        <p:nvSpPr>
          <p:cNvPr id="24" name="Text 5"/>
          <p:cNvSpPr/>
          <p:nvPr/>
        </p:nvSpPr>
        <p:spPr>
          <a:xfrm>
            <a:off x="809625" y="1704975"/>
            <a:ext cx="7715250"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Substances:</a:t>
            </a:r>
            <a:r>
              <a:rPr lang="en-US" sz="1125" dirty="0">
                <a:solidFill>
                  <a:srgbClr val="2D2D2D"/>
                </a:solidFill>
              </a:rPr>
              <a:t> Caffeine, alcohol, "party drugs".</a:t>
            </a:r>
            <a:endParaRPr lang="en-US" sz="1125" dirty="0"/>
          </a:p>
        </p:txBody>
      </p:sp>
      <p:sp>
        <p:nvSpPr>
          <p:cNvPr id="25" name="Text 6"/>
          <p:cNvSpPr/>
          <p:nvPr/>
        </p:nvSpPr>
        <p:spPr>
          <a:xfrm>
            <a:off x="809625" y="1943100"/>
            <a:ext cx="8401050"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Positional:</a:t>
            </a:r>
            <a:r>
              <a:rPr lang="en-US" sz="1125" dirty="0">
                <a:solidFill>
                  <a:srgbClr val="2D2D2D"/>
                </a:solidFill>
              </a:rPr>
              <a:t> Swallowing cold drinks or lying down.</a:t>
            </a:r>
            <a:endParaRPr lang="en-US" sz="1125" dirty="0"/>
          </a:p>
        </p:txBody>
      </p:sp>
      <p:sp>
        <p:nvSpPr>
          <p:cNvPr id="26" name="Text 7"/>
          <p:cNvSpPr/>
          <p:nvPr/>
        </p:nvSpPr>
        <p:spPr>
          <a:xfrm>
            <a:off x="809625" y="2882950"/>
            <a:ext cx="46634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7. Associated Symptoms</a:t>
            </a:r>
            <a:endParaRPr lang="en-US" sz="1350" dirty="0"/>
          </a:p>
        </p:txBody>
      </p:sp>
      <p:sp>
        <p:nvSpPr>
          <p:cNvPr id="27" name="Text 8"/>
          <p:cNvSpPr/>
          <p:nvPr/>
        </p:nvSpPr>
        <p:spPr>
          <a:xfrm>
            <a:off x="809625" y="3216325"/>
            <a:ext cx="8915400"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Syncope/Presyncope:</a:t>
            </a:r>
            <a:r>
              <a:rPr lang="en-US" sz="1125" dirty="0">
                <a:solidFill>
                  <a:srgbClr val="2D2D2D"/>
                </a:solidFill>
              </a:rPr>
              <a:t> Suggests cerebral hypoperfusion.</a:t>
            </a:r>
            <a:endParaRPr lang="en-US" sz="1125" dirty="0"/>
          </a:p>
        </p:txBody>
      </p:sp>
      <p:sp>
        <p:nvSpPr>
          <p:cNvPr id="28" name="Text 9"/>
          <p:cNvSpPr/>
          <p:nvPr/>
        </p:nvSpPr>
        <p:spPr>
          <a:xfrm>
            <a:off x="809625" y="3454450"/>
            <a:ext cx="9086850"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Chest Pain:</a:t>
            </a:r>
            <a:r>
              <a:rPr lang="en-US" sz="1125" dirty="0">
                <a:solidFill>
                  <a:srgbClr val="2D2D2D"/>
                </a:solidFill>
              </a:rPr>
              <a:t> Rule out ischaemia or structural disease.</a:t>
            </a:r>
            <a:endParaRPr lang="en-US" sz="1125" dirty="0"/>
          </a:p>
        </p:txBody>
      </p:sp>
      <p:sp>
        <p:nvSpPr>
          <p:cNvPr id="29" name="Text 10"/>
          <p:cNvSpPr/>
          <p:nvPr/>
        </p:nvSpPr>
        <p:spPr>
          <a:xfrm>
            <a:off x="809625" y="3692575"/>
            <a:ext cx="7886700"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Breathlessness:</a:t>
            </a:r>
            <a:r>
              <a:rPr lang="en-US" sz="1125" dirty="0">
                <a:solidFill>
                  <a:srgbClr val="2D2D2D"/>
                </a:solidFill>
              </a:rPr>
              <a:t> May indicate heart failure/AF.</a:t>
            </a:r>
            <a:endParaRPr lang="en-US" sz="1125" dirty="0"/>
          </a:p>
        </p:txBody>
      </p:sp>
      <p:sp>
        <p:nvSpPr>
          <p:cNvPr id="30" name="Text 11"/>
          <p:cNvSpPr/>
          <p:nvPr/>
        </p:nvSpPr>
        <p:spPr>
          <a:xfrm>
            <a:off x="809625" y="4632424"/>
            <a:ext cx="486918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8. Past Medical History</a:t>
            </a:r>
            <a:endParaRPr lang="en-US" sz="1350" dirty="0"/>
          </a:p>
        </p:txBody>
      </p:sp>
      <p:sp>
        <p:nvSpPr>
          <p:cNvPr id="31" name="Text 12"/>
          <p:cNvSpPr/>
          <p:nvPr/>
        </p:nvSpPr>
        <p:spPr>
          <a:xfrm>
            <a:off x="809625" y="4965799"/>
            <a:ext cx="771525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2D2D"/>
                </a:solidFill>
              </a:rPr>
              <a:t>Previous MI or known Ischaemic Heart Disease.</a:t>
            </a:r>
            <a:endParaRPr lang="en-US" sz="1125" dirty="0"/>
          </a:p>
        </p:txBody>
      </p:sp>
      <p:sp>
        <p:nvSpPr>
          <p:cNvPr id="32" name="Text 13"/>
          <p:cNvSpPr/>
          <p:nvPr/>
        </p:nvSpPr>
        <p:spPr>
          <a:xfrm>
            <a:off x="809625" y="5203924"/>
            <a:ext cx="840105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2D2D"/>
                </a:solidFill>
              </a:rPr>
              <a:t>Structural disease: Valve issues, Cardiomyopathy.</a:t>
            </a:r>
            <a:endParaRPr lang="en-US" sz="1125" dirty="0"/>
          </a:p>
        </p:txBody>
      </p:sp>
      <p:sp>
        <p:nvSpPr>
          <p:cNvPr id="33" name="Text 14"/>
          <p:cNvSpPr/>
          <p:nvPr/>
        </p:nvSpPr>
        <p:spPr>
          <a:xfrm>
            <a:off x="809625" y="5442049"/>
            <a:ext cx="771525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2D2D"/>
                </a:solidFill>
              </a:rPr>
              <a:t>Previous documented arrhythmias (AF/Flutter).</a:t>
            </a:r>
            <a:endParaRPr lang="en-US" sz="1125" dirty="0"/>
          </a:p>
        </p:txBody>
      </p:sp>
      <p:sp>
        <p:nvSpPr>
          <p:cNvPr id="34" name="Text 15"/>
          <p:cNvSpPr/>
          <p:nvPr/>
        </p:nvSpPr>
        <p:spPr>
          <a:xfrm>
            <a:off x="6691313" y="1133475"/>
            <a:ext cx="47320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9 &amp; 10. Family &amp; Meds</a:t>
            </a:r>
            <a:endParaRPr lang="en-US" sz="1350" dirty="0"/>
          </a:p>
        </p:txBody>
      </p:sp>
      <p:sp>
        <p:nvSpPr>
          <p:cNvPr id="35" name="Text 16"/>
          <p:cNvSpPr/>
          <p:nvPr/>
        </p:nvSpPr>
        <p:spPr>
          <a:xfrm>
            <a:off x="6691313" y="1466850"/>
            <a:ext cx="5500688"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FHx:</a:t>
            </a:r>
            <a:r>
              <a:rPr lang="en-US" sz="1125" dirty="0">
                <a:solidFill>
                  <a:srgbClr val="2D2D2D"/>
                </a:solidFill>
              </a:rPr>
              <a:t> Sudden Cardiac Death (SCD) &lt; 40 years.</a:t>
            </a:r>
            <a:endParaRPr lang="en-US" sz="1125" dirty="0"/>
          </a:p>
        </p:txBody>
      </p:sp>
      <p:sp>
        <p:nvSpPr>
          <p:cNvPr id="36" name="Text 17"/>
          <p:cNvSpPr/>
          <p:nvPr/>
        </p:nvSpPr>
        <p:spPr>
          <a:xfrm>
            <a:off x="6691313" y="1704975"/>
            <a:ext cx="5500688"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Prescriptions:</a:t>
            </a:r>
            <a:r>
              <a:rPr lang="en-US" sz="1125" dirty="0">
                <a:solidFill>
                  <a:srgbClr val="2D2D2D"/>
                </a:solidFill>
              </a:rPr>
              <a:t> Salbutamol, Levothyroxine, Digoxin.</a:t>
            </a:r>
            <a:endParaRPr lang="en-US" sz="1125" dirty="0"/>
          </a:p>
        </p:txBody>
      </p:sp>
      <p:sp>
        <p:nvSpPr>
          <p:cNvPr id="37" name="Text 18"/>
          <p:cNvSpPr/>
          <p:nvPr/>
        </p:nvSpPr>
        <p:spPr>
          <a:xfrm>
            <a:off x="6691313" y="1943100"/>
            <a:ext cx="5500688"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QT-Prolongers:</a:t>
            </a:r>
            <a:r>
              <a:rPr lang="en-US" sz="1125" dirty="0">
                <a:solidFill>
                  <a:srgbClr val="2D2D2D"/>
                </a:solidFill>
              </a:rPr>
              <a:t> Clarithromycin, Citalopram, etc.</a:t>
            </a:r>
            <a:endParaRPr lang="en-US" sz="1125" dirty="0"/>
          </a:p>
        </p:txBody>
      </p:sp>
      <p:sp>
        <p:nvSpPr>
          <p:cNvPr id="38" name="Text 19"/>
          <p:cNvSpPr/>
          <p:nvPr/>
        </p:nvSpPr>
        <p:spPr>
          <a:xfrm>
            <a:off x="6626275" y="4261842"/>
            <a:ext cx="5118050" cy="538758"/>
          </a:xfrm>
          <a:prstGeom prst="rect">
            <a:avLst/>
          </a:prstGeom>
          <a:noFill/>
          <a:ln/>
        </p:spPr>
        <p:txBody>
          <a:bodyPr vert="horz" wrap="square" lIns="0" tIns="0" rIns="0" bIns="0" rtlCol="0" anchor="ctr"/>
          <a:lstStyle/>
          <a:p>
            <a:pPr marL="0" indent="0">
              <a:lnSpc>
                <a:spcPts val="1365"/>
              </a:lnSpc>
              <a:buNone/>
            </a:pPr>
            <a:r>
              <a:rPr lang="en-US" sz="1050" b="1" dirty="0">
                <a:solidFill>
                  <a:srgbClr val="008080"/>
                </a:solidFill>
              </a:rPr>
              <a:t>SCA PEARL: EXPLORE ICE</a:t>
            </a:r>
            <a:r>
              <a:rPr lang="en-US" sz="1050" dirty="0">
                <a:solidFill>
                  <a:srgbClr val="008080"/>
                </a:solidFill>
              </a:rPr>
              <a:t>"What do you think is causing your racing heart?" vs "What worries you most about it?" Helps distinguish anxiety from organic concerns.</a:t>
            </a:r>
            <a:endParaRPr lang="en-US" sz="1050" dirty="0"/>
          </a:p>
        </p:txBody>
      </p:sp>
      <p:sp>
        <p:nvSpPr>
          <p:cNvPr id="39" name="Text 20"/>
          <p:cNvSpPr/>
          <p:nvPr/>
        </p:nvSpPr>
        <p:spPr>
          <a:xfrm>
            <a:off x="6729413" y="5172075"/>
            <a:ext cx="3133427" cy="800100"/>
          </a:xfrm>
          <a:prstGeom prst="rect">
            <a:avLst/>
          </a:prstGeom>
          <a:noFill/>
          <a:ln/>
        </p:spPr>
        <p:txBody>
          <a:bodyPr vert="horz" wrap="square" lIns="0" tIns="0" rIns="0" bIns="0" rtlCol="0" anchor="ctr"/>
          <a:lstStyle/>
          <a:p>
            <a:pPr marL="0" indent="0">
              <a:lnSpc>
                <a:spcPts val="1575"/>
              </a:lnSpc>
              <a:buNone/>
            </a:pPr>
            <a:r>
              <a:rPr lang="en-US" sz="1050" b="1" dirty="0">
                <a:solidFill>
                  <a:srgbClr val="D32F2F"/>
                </a:solidFill>
              </a:rPr>
              <a:t>URGENT REFERRAL REQUIRED IF:
• Syncope or near-syncope during palpitations
• Palpitations occurring during exercise
• Family history of SCD in 1st degree relative &lt; 40</a:t>
            </a:r>
            <a:endParaRPr lang="en-US" sz="1050" dirty="0"/>
          </a:p>
        </p:txBody>
      </p:sp>
      <p:sp>
        <p:nvSpPr>
          <p:cNvPr id="40" name="Text 21"/>
          <p:cNvSpPr/>
          <p:nvPr/>
        </p:nvSpPr>
        <p:spPr>
          <a:xfrm>
            <a:off x="333375" y="6562725"/>
            <a:ext cx="336042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F58220"/>
                </a:solidFill>
              </a:rPr>
              <a:t>www.bradfordvts.co.uk</a:t>
            </a:r>
            <a:endParaRPr lang="en-US" sz="1050" dirty="0"/>
          </a:p>
        </p:txBody>
      </p:sp>
      <p:sp>
        <p:nvSpPr>
          <p:cNvPr id="41" name="Text 22"/>
          <p:cNvSpPr/>
          <p:nvPr/>
        </p:nvSpPr>
        <p:spPr>
          <a:xfrm>
            <a:off x="8799016" y="6577013"/>
            <a:ext cx="3392984" cy="171450"/>
          </a:xfrm>
          <a:prstGeom prst="rect">
            <a:avLst/>
          </a:prstGeom>
          <a:noFill/>
          <a:ln/>
        </p:spPr>
        <p:txBody>
          <a:bodyPr vert="horz" wrap="square" lIns="0" tIns="0" rIns="0" bIns="0" rtlCol="0" anchor="ctr"/>
          <a:lstStyle/>
          <a:p>
            <a:pPr marL="0" indent="0">
              <a:lnSpc>
                <a:spcPts val="1350"/>
              </a:lnSpc>
              <a:buNone/>
            </a:pPr>
            <a:r>
              <a:rPr lang="en-US" sz="900" dirty="0">
                <a:solidFill>
                  <a:srgbClr val="999999"/>
                </a:solidFill>
              </a:rPr>
              <a:t>© Bradford VTS | NICE CKS 2023 | Palpitations Assessment</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33375" y="142875"/>
            <a:ext cx="2368600" cy="247650"/>
          </a:xfrm>
          <a:prstGeom prst="rect">
            <a:avLst/>
          </a:prstGeom>
        </p:spPr>
      </p:pic>
      <p:pic>
        <p:nvPicPr>
          <p:cNvPr id="5" name="Image 3" descr="preencoded.png"/>
          <p:cNvPicPr>
            <a:picLocks noChangeAspect="1"/>
          </p:cNvPicPr>
          <p:nvPr/>
        </p:nvPicPr>
        <p:blipFill>
          <a:blip r:embed="rId5"/>
          <a:stretch>
            <a:fillRect/>
          </a:stretch>
        </p:blipFill>
        <p:spPr>
          <a:xfrm>
            <a:off x="333375" y="447675"/>
            <a:ext cx="11525250" cy="342900"/>
          </a:xfrm>
          <a:prstGeom prst="rect">
            <a:avLst/>
          </a:prstGeom>
        </p:spPr>
      </p:pic>
      <p:pic>
        <p:nvPicPr>
          <p:cNvPr id="6" name="Image 4" descr="preencoded.png"/>
          <p:cNvPicPr>
            <a:picLocks noChangeAspect="1"/>
          </p:cNvPicPr>
          <p:nvPr/>
        </p:nvPicPr>
        <p:blipFill>
          <a:blip r:embed="rId6"/>
          <a:stretch>
            <a:fillRect/>
          </a:stretch>
        </p:blipFill>
        <p:spPr>
          <a:xfrm>
            <a:off x="333375" y="1633091"/>
            <a:ext cx="5619750" cy="3142357"/>
          </a:xfrm>
          <a:prstGeom prst="rect">
            <a:avLst/>
          </a:prstGeom>
        </p:spPr>
      </p:pic>
      <p:pic>
        <p:nvPicPr>
          <p:cNvPr id="7" name="Image 5" descr="preencoded.png"/>
          <p:cNvPicPr>
            <a:picLocks noChangeAspect="1"/>
          </p:cNvPicPr>
          <p:nvPr/>
        </p:nvPicPr>
        <p:blipFill>
          <a:blip r:embed="rId7"/>
          <a:stretch>
            <a:fillRect/>
          </a:stretch>
        </p:blipFill>
        <p:spPr>
          <a:xfrm>
            <a:off x="523875" y="1897112"/>
            <a:ext cx="238125" cy="190500"/>
          </a:xfrm>
          <a:prstGeom prst="rect">
            <a:avLst/>
          </a:prstGeom>
        </p:spPr>
      </p:pic>
      <p:pic>
        <p:nvPicPr>
          <p:cNvPr id="8" name="Image 6" descr="preencoded.png"/>
          <p:cNvPicPr>
            <a:picLocks noChangeAspect="1"/>
          </p:cNvPicPr>
          <p:nvPr/>
        </p:nvPicPr>
        <p:blipFill>
          <a:blip r:embed="rId8"/>
          <a:stretch>
            <a:fillRect/>
          </a:stretch>
        </p:blipFill>
        <p:spPr>
          <a:xfrm>
            <a:off x="523875" y="2476054"/>
            <a:ext cx="238125" cy="190500"/>
          </a:xfrm>
          <a:prstGeom prst="rect">
            <a:avLst/>
          </a:prstGeom>
        </p:spPr>
      </p:pic>
      <p:pic>
        <p:nvPicPr>
          <p:cNvPr id="9" name="Image 7" descr="preencoded.png"/>
          <p:cNvPicPr>
            <a:picLocks noChangeAspect="1"/>
          </p:cNvPicPr>
          <p:nvPr/>
        </p:nvPicPr>
        <p:blipFill>
          <a:blip r:embed="rId9"/>
          <a:stretch>
            <a:fillRect/>
          </a:stretch>
        </p:blipFill>
        <p:spPr>
          <a:xfrm>
            <a:off x="523875" y="3054995"/>
            <a:ext cx="238125" cy="190500"/>
          </a:xfrm>
          <a:prstGeom prst="rect">
            <a:avLst/>
          </a:prstGeom>
        </p:spPr>
      </p:pic>
      <p:pic>
        <p:nvPicPr>
          <p:cNvPr id="10" name="Image 8" descr="preencoded.png"/>
          <p:cNvPicPr>
            <a:picLocks noChangeAspect="1"/>
          </p:cNvPicPr>
          <p:nvPr/>
        </p:nvPicPr>
        <p:blipFill>
          <a:blip r:embed="rId10"/>
          <a:stretch>
            <a:fillRect/>
          </a:stretch>
        </p:blipFill>
        <p:spPr>
          <a:xfrm>
            <a:off x="523875" y="3633936"/>
            <a:ext cx="238125" cy="190500"/>
          </a:xfrm>
          <a:prstGeom prst="rect">
            <a:avLst/>
          </a:prstGeom>
        </p:spPr>
      </p:pic>
      <p:pic>
        <p:nvPicPr>
          <p:cNvPr id="11" name="Image 9" descr="preencoded.png"/>
          <p:cNvPicPr>
            <a:picLocks noChangeAspect="1"/>
          </p:cNvPicPr>
          <p:nvPr/>
        </p:nvPicPr>
        <p:blipFill>
          <a:blip r:embed="rId11"/>
          <a:stretch>
            <a:fillRect/>
          </a:stretch>
        </p:blipFill>
        <p:spPr>
          <a:xfrm>
            <a:off x="523875" y="4212878"/>
            <a:ext cx="238125" cy="190500"/>
          </a:xfrm>
          <a:prstGeom prst="rect">
            <a:avLst/>
          </a:prstGeom>
        </p:spPr>
      </p:pic>
      <p:pic>
        <p:nvPicPr>
          <p:cNvPr id="12" name="Image 10" descr="preencoded.png"/>
          <p:cNvPicPr>
            <a:picLocks noChangeAspect="1"/>
          </p:cNvPicPr>
          <p:nvPr/>
        </p:nvPicPr>
        <p:blipFill>
          <a:blip r:embed="rId12"/>
          <a:stretch>
            <a:fillRect/>
          </a:stretch>
        </p:blipFill>
        <p:spPr>
          <a:xfrm>
            <a:off x="333375" y="4965948"/>
            <a:ext cx="5619750" cy="706636"/>
          </a:xfrm>
          <a:prstGeom prst="rect">
            <a:avLst/>
          </a:prstGeom>
        </p:spPr>
      </p:pic>
      <p:pic>
        <p:nvPicPr>
          <p:cNvPr id="13" name="Image 11" descr="preencoded.png"/>
          <p:cNvPicPr>
            <a:picLocks noChangeAspect="1"/>
          </p:cNvPicPr>
          <p:nvPr/>
        </p:nvPicPr>
        <p:blipFill>
          <a:blip r:embed="rId13"/>
          <a:stretch>
            <a:fillRect/>
          </a:stretch>
        </p:blipFill>
        <p:spPr>
          <a:xfrm>
            <a:off x="523875" y="5250805"/>
            <a:ext cx="209401" cy="167432"/>
          </a:xfrm>
          <a:prstGeom prst="rect">
            <a:avLst/>
          </a:prstGeom>
        </p:spPr>
      </p:pic>
      <p:pic>
        <p:nvPicPr>
          <p:cNvPr id="14" name="Image 12" descr="preencoded.png"/>
          <p:cNvPicPr>
            <a:picLocks noChangeAspect="1"/>
          </p:cNvPicPr>
          <p:nvPr/>
        </p:nvPicPr>
        <p:blipFill>
          <a:blip r:embed="rId14"/>
          <a:stretch>
            <a:fillRect/>
          </a:stretch>
        </p:blipFill>
        <p:spPr>
          <a:xfrm>
            <a:off x="6238875" y="1366838"/>
            <a:ext cx="5619750" cy="4572000"/>
          </a:xfrm>
          <a:prstGeom prst="rect">
            <a:avLst/>
          </a:prstGeom>
        </p:spPr>
      </p:pic>
      <p:pic>
        <p:nvPicPr>
          <p:cNvPr id="15" name="Image 13" descr="https://static-us-img.skywork.ai/prod/nexus/1778115629/cropped_image_4_1778115629314475775.jpg"/>
          <p:cNvPicPr>
            <a:picLocks noChangeAspect="1"/>
          </p:cNvPicPr>
          <p:nvPr/>
        </p:nvPicPr>
        <p:blipFill>
          <a:blip r:embed="rId15"/>
          <a:stretch>
            <a:fillRect/>
          </a:stretch>
        </p:blipFill>
        <p:spPr>
          <a:xfrm>
            <a:off x="6238875" y="1366838"/>
            <a:ext cx="5619750" cy="4572000"/>
          </a:xfrm>
          <a:prstGeom prst="rect">
            <a:avLst/>
          </a:prstGeom>
        </p:spPr>
      </p:pic>
      <p:sp>
        <p:nvSpPr>
          <p:cNvPr id="16" name="Text 0"/>
          <p:cNvSpPr/>
          <p:nvPr/>
        </p:nvSpPr>
        <p:spPr>
          <a:xfrm>
            <a:off x="447675" y="142875"/>
            <a:ext cx="3221980" cy="2476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FFFFFF"/>
                </a:solidFill>
              </a:rPr>
              <a:t>BRADFORD VTS TEACHING DECK</a:t>
            </a:r>
            <a:endParaRPr lang="en-US" sz="900" dirty="0"/>
          </a:p>
        </p:txBody>
      </p:sp>
      <p:sp>
        <p:nvSpPr>
          <p:cNvPr id="17" name="Text 1"/>
          <p:cNvSpPr/>
          <p:nvPr/>
        </p:nvSpPr>
        <p:spPr>
          <a:xfrm>
            <a:off x="333375" y="447675"/>
            <a:ext cx="11292840" cy="297061"/>
          </a:xfrm>
          <a:prstGeom prst="rect">
            <a:avLst/>
          </a:prstGeom>
          <a:noFill/>
          <a:ln/>
        </p:spPr>
        <p:txBody>
          <a:bodyPr vert="horz" wrap="square" lIns="0" tIns="0" rIns="0" bIns="0" rtlCol="0" anchor="ctr"/>
          <a:lstStyle/>
          <a:p>
            <a:pPr marL="0" indent="0">
              <a:lnSpc>
                <a:spcPts val="2340"/>
              </a:lnSpc>
              <a:buNone/>
            </a:pPr>
            <a:r>
              <a:rPr lang="en-US" sz="1950" b="1" dirty="0">
                <a:solidFill>
                  <a:srgbClr val="2D2D2D"/>
                </a:solidFill>
              </a:rPr>
              <a:t>Red Flags — Urgent Cardiology Referral</a:t>
            </a:r>
            <a:endParaRPr lang="en-US" sz="1950" dirty="0"/>
          </a:p>
        </p:txBody>
      </p:sp>
      <p:sp>
        <p:nvSpPr>
          <p:cNvPr id="18" name="Text 2"/>
          <p:cNvSpPr/>
          <p:nvPr/>
        </p:nvSpPr>
        <p:spPr>
          <a:xfrm>
            <a:off x="5181451" y="523875"/>
            <a:ext cx="4572000" cy="228600"/>
          </a:xfrm>
          <a:prstGeom prst="rect">
            <a:avLst/>
          </a:prstGeom>
          <a:noFill/>
          <a:ln/>
        </p:spPr>
        <p:txBody>
          <a:bodyPr vert="horz" wrap="square" lIns="0" tIns="0" rIns="0" bIns="0" rtlCol="0" anchor="ctr"/>
          <a:lstStyle/>
          <a:p>
            <a:pPr marL="0" indent="0">
              <a:lnSpc>
                <a:spcPts val="1800"/>
              </a:lnSpc>
              <a:buNone/>
            </a:pPr>
            <a:r>
              <a:rPr lang="en-US" sz="1200" i="1" dirty="0">
                <a:solidFill>
                  <a:srgbClr val="F58220"/>
                </a:solidFill>
              </a:rPr>
              <a:t>Clinical Guidance Section</a:t>
            </a:r>
            <a:endParaRPr lang="en-US" sz="1200" dirty="0"/>
          </a:p>
        </p:txBody>
      </p:sp>
      <p:sp>
        <p:nvSpPr>
          <p:cNvPr id="19" name="Text 3"/>
          <p:cNvSpPr/>
          <p:nvPr/>
        </p:nvSpPr>
        <p:spPr>
          <a:xfrm>
            <a:off x="904875" y="1823591"/>
            <a:ext cx="2902148" cy="445591"/>
          </a:xfrm>
          <a:prstGeom prst="rect">
            <a:avLst/>
          </a:prstGeom>
          <a:noFill/>
          <a:ln/>
        </p:spPr>
        <p:txBody>
          <a:bodyPr vert="horz" wrap="square" lIns="0" tIns="0" rIns="0" bIns="0" rtlCol="0" anchor="ctr"/>
          <a:lstStyle/>
          <a:p>
            <a:pPr marL="0" indent="0" algn="l">
              <a:lnSpc>
                <a:spcPts val="1890"/>
              </a:lnSpc>
              <a:buNone/>
            </a:pPr>
            <a:r>
              <a:rPr lang="en-US" sz="1350" dirty="0">
                <a:solidFill>
                  <a:srgbClr val="2D2D2D"/>
                </a:solidFill>
              </a:rPr>
              <a:t>Palpitations + Syncope or Presyncope</a:t>
            </a:r>
            <a:r>
              <a:rPr lang="en-US" sz="1050" dirty="0">
                <a:solidFill>
                  <a:srgbClr val="666666"/>
                </a:solidFill>
              </a:rPr>
              <a:t>Near-syncope is equally significant for risk.</a:t>
            </a:r>
            <a:endParaRPr lang="en-US" sz="1350" dirty="0"/>
          </a:p>
        </p:txBody>
      </p:sp>
      <p:sp>
        <p:nvSpPr>
          <p:cNvPr id="20" name="Text 4"/>
          <p:cNvSpPr/>
          <p:nvPr/>
        </p:nvSpPr>
        <p:spPr>
          <a:xfrm>
            <a:off x="904875" y="2402532"/>
            <a:ext cx="3137892" cy="445591"/>
          </a:xfrm>
          <a:prstGeom prst="rect">
            <a:avLst/>
          </a:prstGeom>
          <a:noFill/>
          <a:ln/>
        </p:spPr>
        <p:txBody>
          <a:bodyPr vert="horz" wrap="square" lIns="0" tIns="0" rIns="0" bIns="0" rtlCol="0" anchor="ctr"/>
          <a:lstStyle/>
          <a:p>
            <a:pPr marL="0" indent="0" algn="l">
              <a:lnSpc>
                <a:spcPts val="1890"/>
              </a:lnSpc>
              <a:buNone/>
            </a:pPr>
            <a:r>
              <a:rPr lang="en-US" sz="1350" dirty="0">
                <a:solidFill>
                  <a:srgbClr val="2D2D2D"/>
                </a:solidFill>
              </a:rPr>
              <a:t>Exertional Palpitations</a:t>
            </a:r>
            <a:r>
              <a:rPr lang="en-US" sz="1050" dirty="0">
                <a:solidFill>
                  <a:srgbClr val="666666"/>
                </a:solidFill>
              </a:rPr>
              <a:t>Rule out exercise-induced VT or Long QT Syndrome.</a:t>
            </a:r>
            <a:endParaRPr lang="en-US" sz="1350" dirty="0"/>
          </a:p>
        </p:txBody>
      </p:sp>
      <p:sp>
        <p:nvSpPr>
          <p:cNvPr id="21" name="Text 5"/>
          <p:cNvSpPr/>
          <p:nvPr/>
        </p:nvSpPr>
        <p:spPr>
          <a:xfrm>
            <a:off x="904875" y="2981474"/>
            <a:ext cx="2164407" cy="445591"/>
          </a:xfrm>
          <a:prstGeom prst="rect">
            <a:avLst/>
          </a:prstGeom>
          <a:noFill/>
          <a:ln/>
        </p:spPr>
        <p:txBody>
          <a:bodyPr vert="horz" wrap="square" lIns="0" tIns="0" rIns="0" bIns="0" rtlCol="0" anchor="ctr"/>
          <a:lstStyle/>
          <a:p>
            <a:pPr marL="0" indent="0" algn="l">
              <a:lnSpc>
                <a:spcPts val="1890"/>
              </a:lnSpc>
              <a:buNone/>
            </a:pPr>
            <a:r>
              <a:rPr lang="en-US" sz="1350" dirty="0">
                <a:solidFill>
                  <a:srgbClr val="2D2D2D"/>
                </a:solidFill>
              </a:rPr>
              <a:t>Palpitations + Chest Pain</a:t>
            </a:r>
            <a:r>
              <a:rPr lang="en-US" sz="1050" dirty="0">
                <a:solidFill>
                  <a:srgbClr val="666666"/>
                </a:solidFill>
              </a:rPr>
              <a:t>Suggestive of myocardial ischaemia.</a:t>
            </a:r>
            <a:endParaRPr lang="en-US" sz="1350" dirty="0"/>
          </a:p>
        </p:txBody>
      </p:sp>
      <p:sp>
        <p:nvSpPr>
          <p:cNvPr id="22" name="Text 6"/>
          <p:cNvSpPr/>
          <p:nvPr/>
        </p:nvSpPr>
        <p:spPr>
          <a:xfrm>
            <a:off x="904875" y="3560415"/>
            <a:ext cx="3058864" cy="445591"/>
          </a:xfrm>
          <a:prstGeom prst="rect">
            <a:avLst/>
          </a:prstGeom>
          <a:noFill/>
          <a:ln/>
        </p:spPr>
        <p:txBody>
          <a:bodyPr vert="horz" wrap="square" lIns="0" tIns="0" rIns="0" bIns="0" rtlCol="0" anchor="ctr"/>
          <a:lstStyle/>
          <a:p>
            <a:pPr marL="0" indent="0" algn="l">
              <a:lnSpc>
                <a:spcPts val="1890"/>
              </a:lnSpc>
              <a:buNone/>
            </a:pPr>
            <a:r>
              <a:rPr lang="en-US" sz="1350" dirty="0">
                <a:solidFill>
                  <a:srgbClr val="2D2D2D"/>
                </a:solidFill>
              </a:rPr>
              <a:t>Family History of Sudden Cardiac Death</a:t>
            </a:r>
            <a:r>
              <a:rPr lang="en-US" sz="1050" dirty="0">
                <a:solidFill>
                  <a:srgbClr val="666666"/>
                </a:solidFill>
              </a:rPr>
              <a:t>Occurring in a first-degree relative under age 40.</a:t>
            </a:r>
            <a:endParaRPr lang="en-US" sz="1350" dirty="0"/>
          </a:p>
        </p:txBody>
      </p:sp>
      <p:sp>
        <p:nvSpPr>
          <p:cNvPr id="23" name="Text 7"/>
          <p:cNvSpPr/>
          <p:nvPr/>
        </p:nvSpPr>
        <p:spPr>
          <a:xfrm>
            <a:off x="904875" y="4139357"/>
            <a:ext cx="3661618" cy="445591"/>
          </a:xfrm>
          <a:prstGeom prst="rect">
            <a:avLst/>
          </a:prstGeom>
          <a:noFill/>
          <a:ln/>
        </p:spPr>
        <p:txBody>
          <a:bodyPr vert="horz" wrap="square" lIns="0" tIns="0" rIns="0" bIns="0" rtlCol="0" anchor="ctr"/>
          <a:lstStyle/>
          <a:p>
            <a:pPr marL="0" indent="0" algn="l">
              <a:lnSpc>
                <a:spcPts val="1890"/>
              </a:lnSpc>
              <a:buNone/>
            </a:pPr>
            <a:r>
              <a:rPr lang="en-US" sz="1350" dirty="0">
                <a:solidFill>
                  <a:srgbClr val="2D2D2D"/>
                </a:solidFill>
              </a:rPr>
              <a:t>Known Structural Heart Disease</a:t>
            </a:r>
            <a:r>
              <a:rPr lang="en-US" sz="1050" dirty="0">
                <a:solidFill>
                  <a:srgbClr val="666666"/>
                </a:solidFill>
              </a:rPr>
              <a:t>New palpitations in patients with previous MI or valve disease.</a:t>
            </a:r>
            <a:endParaRPr lang="en-US" sz="1350" dirty="0"/>
          </a:p>
        </p:txBody>
      </p:sp>
      <p:sp>
        <p:nvSpPr>
          <p:cNvPr id="24" name="Text 8"/>
          <p:cNvSpPr/>
          <p:nvPr/>
        </p:nvSpPr>
        <p:spPr>
          <a:xfrm>
            <a:off x="876151" y="5108823"/>
            <a:ext cx="4886474" cy="420886"/>
          </a:xfrm>
          <a:prstGeom prst="rect">
            <a:avLst/>
          </a:prstGeom>
          <a:noFill/>
          <a:ln/>
        </p:spPr>
        <p:txBody>
          <a:bodyPr vert="horz" wrap="square" lIns="0" tIns="0" rIns="0" bIns="0" rtlCol="0" anchor="ctr"/>
          <a:lstStyle/>
          <a:p>
            <a:pPr marL="0" indent="0">
              <a:lnSpc>
                <a:spcPts val="1658"/>
              </a:lnSpc>
              <a:buNone/>
            </a:pPr>
            <a:r>
              <a:rPr lang="en-US" sz="1275" b="1" dirty="0">
                <a:solidFill>
                  <a:srgbClr val="FFFFFF"/>
                </a:solidFill>
              </a:rPr>
              <a:t>RED FLAG: Arrange immediate or same-day cardiology referral for any patient meeting these criteria.</a:t>
            </a:r>
            <a:endParaRPr lang="en-US" sz="1275" dirty="0"/>
          </a:p>
        </p:txBody>
      </p:sp>
      <p:sp>
        <p:nvSpPr>
          <p:cNvPr id="25" name="Text 9"/>
          <p:cNvSpPr/>
          <p:nvPr/>
        </p:nvSpPr>
        <p:spPr>
          <a:xfrm>
            <a:off x="333375" y="6515100"/>
            <a:ext cx="336042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F58220"/>
                </a:solidFill>
              </a:rPr>
              <a:t>www.bradfordvts.co.uk</a:t>
            </a:r>
            <a:endParaRPr lang="en-US" sz="1050" dirty="0"/>
          </a:p>
        </p:txBody>
      </p:sp>
      <p:sp>
        <p:nvSpPr>
          <p:cNvPr id="26" name="Text 10"/>
          <p:cNvSpPr/>
          <p:nvPr/>
        </p:nvSpPr>
        <p:spPr>
          <a:xfrm>
            <a:off x="9103965" y="6536531"/>
            <a:ext cx="3088035" cy="157163"/>
          </a:xfrm>
          <a:prstGeom prst="rect">
            <a:avLst/>
          </a:prstGeom>
          <a:noFill/>
          <a:ln/>
        </p:spPr>
        <p:txBody>
          <a:bodyPr vert="horz" wrap="square" lIns="0" tIns="0" rIns="0" bIns="0" rtlCol="0" anchor="ctr"/>
          <a:lstStyle/>
          <a:p>
            <a:pPr marL="0" indent="0">
              <a:lnSpc>
                <a:spcPts val="1238"/>
              </a:lnSpc>
              <a:buNone/>
            </a:pPr>
            <a:r>
              <a:rPr lang="en-US" sz="825" i="1" dirty="0">
                <a:solidFill>
                  <a:srgbClr val="999999"/>
                </a:solidFill>
              </a:rPr>
              <a:t>Content based on NICE CKS (2023) &amp; NICE NG196 (2021)</a:t>
            </a:r>
            <a:endParaRPr lang="en-US" sz="825"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33375" y="142875"/>
            <a:ext cx="2368600" cy="247650"/>
          </a:xfrm>
          <a:prstGeom prst="rect">
            <a:avLst/>
          </a:prstGeom>
        </p:spPr>
      </p:pic>
      <p:pic>
        <p:nvPicPr>
          <p:cNvPr id="5" name="Image 3" descr="preencoded.png"/>
          <p:cNvPicPr>
            <a:picLocks noChangeAspect="1"/>
          </p:cNvPicPr>
          <p:nvPr/>
        </p:nvPicPr>
        <p:blipFill>
          <a:blip r:embed="rId5"/>
          <a:stretch>
            <a:fillRect/>
          </a:stretch>
        </p:blipFill>
        <p:spPr>
          <a:xfrm>
            <a:off x="333375" y="447675"/>
            <a:ext cx="11525250" cy="342900"/>
          </a:xfrm>
          <a:prstGeom prst="rect">
            <a:avLst/>
          </a:prstGeom>
        </p:spPr>
      </p:pic>
      <p:pic>
        <p:nvPicPr>
          <p:cNvPr id="6" name="Image 4" descr="preencoded.png"/>
          <p:cNvPicPr>
            <a:picLocks noChangeAspect="1"/>
          </p:cNvPicPr>
          <p:nvPr/>
        </p:nvPicPr>
        <p:blipFill>
          <a:blip r:embed="rId6"/>
          <a:stretch>
            <a:fillRect/>
          </a:stretch>
        </p:blipFill>
        <p:spPr>
          <a:xfrm>
            <a:off x="333375" y="1076325"/>
            <a:ext cx="3746450" cy="1253133"/>
          </a:xfrm>
          <a:prstGeom prst="rect">
            <a:avLst/>
          </a:prstGeom>
        </p:spPr>
      </p:pic>
      <p:pic>
        <p:nvPicPr>
          <p:cNvPr id="7" name="Image 5" descr="preencoded.png"/>
          <p:cNvPicPr>
            <a:picLocks noChangeAspect="1"/>
          </p:cNvPicPr>
          <p:nvPr/>
        </p:nvPicPr>
        <p:blipFill>
          <a:blip r:embed="rId7"/>
          <a:stretch>
            <a:fillRect/>
          </a:stretch>
        </p:blipFill>
        <p:spPr>
          <a:xfrm>
            <a:off x="476250" y="1260128"/>
            <a:ext cx="214313" cy="175320"/>
          </a:xfrm>
          <a:prstGeom prst="rect">
            <a:avLst/>
          </a:prstGeom>
        </p:spPr>
      </p:pic>
      <p:pic>
        <p:nvPicPr>
          <p:cNvPr id="8" name="Image 6" descr="preencoded.png"/>
          <p:cNvPicPr>
            <a:picLocks noChangeAspect="1"/>
          </p:cNvPicPr>
          <p:nvPr/>
        </p:nvPicPr>
        <p:blipFill>
          <a:blip r:embed="rId8"/>
          <a:stretch>
            <a:fillRect/>
          </a:stretch>
        </p:blipFill>
        <p:spPr>
          <a:xfrm>
            <a:off x="4222700" y="1076325"/>
            <a:ext cx="3746450" cy="1253133"/>
          </a:xfrm>
          <a:prstGeom prst="rect">
            <a:avLst/>
          </a:prstGeom>
        </p:spPr>
      </p:pic>
      <p:pic>
        <p:nvPicPr>
          <p:cNvPr id="9" name="Image 7" descr="preencoded.png"/>
          <p:cNvPicPr>
            <a:picLocks noChangeAspect="1"/>
          </p:cNvPicPr>
          <p:nvPr/>
        </p:nvPicPr>
        <p:blipFill>
          <a:blip r:embed="rId9"/>
          <a:stretch>
            <a:fillRect/>
          </a:stretch>
        </p:blipFill>
        <p:spPr>
          <a:xfrm>
            <a:off x="4365575" y="1260128"/>
            <a:ext cx="214313" cy="175320"/>
          </a:xfrm>
          <a:prstGeom prst="rect">
            <a:avLst/>
          </a:prstGeom>
        </p:spPr>
      </p:pic>
      <p:pic>
        <p:nvPicPr>
          <p:cNvPr id="10" name="Image 8" descr="preencoded.png"/>
          <p:cNvPicPr>
            <a:picLocks noChangeAspect="1"/>
          </p:cNvPicPr>
          <p:nvPr/>
        </p:nvPicPr>
        <p:blipFill>
          <a:blip r:embed="rId10"/>
          <a:stretch>
            <a:fillRect/>
          </a:stretch>
        </p:blipFill>
        <p:spPr>
          <a:xfrm>
            <a:off x="8112026" y="1076325"/>
            <a:ext cx="3746599" cy="1253133"/>
          </a:xfrm>
          <a:prstGeom prst="rect">
            <a:avLst/>
          </a:prstGeom>
        </p:spPr>
      </p:pic>
      <p:pic>
        <p:nvPicPr>
          <p:cNvPr id="11" name="Image 9" descr="preencoded.png"/>
          <p:cNvPicPr>
            <a:picLocks noChangeAspect="1"/>
          </p:cNvPicPr>
          <p:nvPr/>
        </p:nvPicPr>
        <p:blipFill>
          <a:blip r:embed="rId11"/>
          <a:stretch>
            <a:fillRect/>
          </a:stretch>
        </p:blipFill>
        <p:spPr>
          <a:xfrm>
            <a:off x="8254901" y="1260128"/>
            <a:ext cx="214313" cy="175320"/>
          </a:xfrm>
          <a:prstGeom prst="rect">
            <a:avLst/>
          </a:prstGeom>
        </p:spPr>
      </p:pic>
      <p:pic>
        <p:nvPicPr>
          <p:cNvPr id="12" name="Image 10" descr="preencoded.png"/>
          <p:cNvPicPr>
            <a:picLocks noChangeAspect="1"/>
          </p:cNvPicPr>
          <p:nvPr/>
        </p:nvPicPr>
        <p:blipFill>
          <a:blip r:embed="rId12"/>
          <a:stretch>
            <a:fillRect/>
          </a:stretch>
        </p:blipFill>
        <p:spPr>
          <a:xfrm>
            <a:off x="333375" y="2472333"/>
            <a:ext cx="3746450" cy="1253133"/>
          </a:xfrm>
          <a:prstGeom prst="rect">
            <a:avLst/>
          </a:prstGeom>
        </p:spPr>
      </p:pic>
      <p:pic>
        <p:nvPicPr>
          <p:cNvPr id="13" name="Image 11" descr="preencoded.png"/>
          <p:cNvPicPr>
            <a:picLocks noChangeAspect="1"/>
          </p:cNvPicPr>
          <p:nvPr/>
        </p:nvPicPr>
        <p:blipFill>
          <a:blip r:embed="rId13"/>
          <a:stretch>
            <a:fillRect/>
          </a:stretch>
        </p:blipFill>
        <p:spPr>
          <a:xfrm>
            <a:off x="476250" y="2656136"/>
            <a:ext cx="214313" cy="175320"/>
          </a:xfrm>
          <a:prstGeom prst="rect">
            <a:avLst/>
          </a:prstGeom>
        </p:spPr>
      </p:pic>
      <p:pic>
        <p:nvPicPr>
          <p:cNvPr id="14" name="Image 12" descr="preencoded.png"/>
          <p:cNvPicPr>
            <a:picLocks noChangeAspect="1"/>
          </p:cNvPicPr>
          <p:nvPr/>
        </p:nvPicPr>
        <p:blipFill>
          <a:blip r:embed="rId14"/>
          <a:stretch>
            <a:fillRect/>
          </a:stretch>
        </p:blipFill>
        <p:spPr>
          <a:xfrm>
            <a:off x="4222700" y="2472333"/>
            <a:ext cx="3746450" cy="1253133"/>
          </a:xfrm>
          <a:prstGeom prst="rect">
            <a:avLst/>
          </a:prstGeom>
        </p:spPr>
      </p:pic>
      <p:pic>
        <p:nvPicPr>
          <p:cNvPr id="15" name="Image 13" descr="preencoded.png"/>
          <p:cNvPicPr>
            <a:picLocks noChangeAspect="1"/>
          </p:cNvPicPr>
          <p:nvPr/>
        </p:nvPicPr>
        <p:blipFill>
          <a:blip r:embed="rId15"/>
          <a:stretch>
            <a:fillRect/>
          </a:stretch>
        </p:blipFill>
        <p:spPr>
          <a:xfrm>
            <a:off x="4365575" y="2656136"/>
            <a:ext cx="214313" cy="175320"/>
          </a:xfrm>
          <a:prstGeom prst="rect">
            <a:avLst/>
          </a:prstGeom>
        </p:spPr>
      </p:pic>
      <p:pic>
        <p:nvPicPr>
          <p:cNvPr id="16" name="Image 14" descr="preencoded.png"/>
          <p:cNvPicPr>
            <a:picLocks noChangeAspect="1"/>
          </p:cNvPicPr>
          <p:nvPr/>
        </p:nvPicPr>
        <p:blipFill>
          <a:blip r:embed="rId16"/>
          <a:stretch>
            <a:fillRect/>
          </a:stretch>
        </p:blipFill>
        <p:spPr>
          <a:xfrm>
            <a:off x="8112026" y="2472333"/>
            <a:ext cx="3746599" cy="1253133"/>
          </a:xfrm>
          <a:prstGeom prst="rect">
            <a:avLst/>
          </a:prstGeom>
        </p:spPr>
      </p:pic>
      <p:pic>
        <p:nvPicPr>
          <p:cNvPr id="17" name="Image 15" descr="preencoded.png"/>
          <p:cNvPicPr>
            <a:picLocks noChangeAspect="1"/>
          </p:cNvPicPr>
          <p:nvPr/>
        </p:nvPicPr>
        <p:blipFill>
          <a:blip r:embed="rId17"/>
          <a:stretch>
            <a:fillRect/>
          </a:stretch>
        </p:blipFill>
        <p:spPr>
          <a:xfrm>
            <a:off x="8254901" y="2656136"/>
            <a:ext cx="214313" cy="175320"/>
          </a:xfrm>
          <a:prstGeom prst="rect">
            <a:avLst/>
          </a:prstGeom>
        </p:spPr>
      </p:pic>
      <p:pic>
        <p:nvPicPr>
          <p:cNvPr id="18" name="Image 16" descr="preencoded.png"/>
          <p:cNvPicPr>
            <a:picLocks noChangeAspect="1"/>
          </p:cNvPicPr>
          <p:nvPr/>
        </p:nvPicPr>
        <p:blipFill>
          <a:blip r:embed="rId18"/>
          <a:stretch>
            <a:fillRect/>
          </a:stretch>
        </p:blipFill>
        <p:spPr>
          <a:xfrm>
            <a:off x="333375" y="4011216"/>
            <a:ext cx="11525250" cy="1162050"/>
          </a:xfrm>
          <a:prstGeom prst="rect">
            <a:avLst/>
          </a:prstGeom>
        </p:spPr>
      </p:pic>
      <p:pic>
        <p:nvPicPr>
          <p:cNvPr id="19" name="Image 17" descr="preencoded.png"/>
          <p:cNvPicPr>
            <a:picLocks noChangeAspect="1"/>
          </p:cNvPicPr>
          <p:nvPr/>
        </p:nvPicPr>
        <p:blipFill>
          <a:blip r:embed="rId19"/>
          <a:stretch>
            <a:fillRect/>
          </a:stretch>
        </p:blipFill>
        <p:spPr>
          <a:xfrm>
            <a:off x="523875" y="4471392"/>
            <a:ext cx="360015" cy="287982"/>
          </a:xfrm>
          <a:prstGeom prst="rect">
            <a:avLst/>
          </a:prstGeom>
        </p:spPr>
      </p:pic>
      <p:pic>
        <p:nvPicPr>
          <p:cNvPr id="20" name="Image 18" descr="preencoded.png"/>
          <p:cNvPicPr>
            <a:picLocks noChangeAspect="1"/>
          </p:cNvPicPr>
          <p:nvPr/>
        </p:nvPicPr>
        <p:blipFill>
          <a:blip r:embed="rId20"/>
          <a:stretch>
            <a:fillRect/>
          </a:stretch>
        </p:blipFill>
        <p:spPr>
          <a:xfrm>
            <a:off x="333375" y="6477000"/>
            <a:ext cx="11525250" cy="381000"/>
          </a:xfrm>
          <a:prstGeom prst="rect">
            <a:avLst/>
          </a:prstGeom>
        </p:spPr>
      </p:pic>
      <p:sp>
        <p:nvSpPr>
          <p:cNvPr id="21" name="Text 0"/>
          <p:cNvSpPr/>
          <p:nvPr/>
        </p:nvSpPr>
        <p:spPr>
          <a:xfrm>
            <a:off x="447675" y="142875"/>
            <a:ext cx="3221980" cy="2476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FFFFFF"/>
                </a:solidFill>
              </a:rPr>
              <a:t>BRADFORD VTS TEACHING DECK</a:t>
            </a:r>
            <a:endParaRPr lang="en-US" sz="900" dirty="0"/>
          </a:p>
        </p:txBody>
      </p:sp>
      <p:sp>
        <p:nvSpPr>
          <p:cNvPr id="22" name="Text 1"/>
          <p:cNvSpPr/>
          <p:nvPr/>
        </p:nvSpPr>
        <p:spPr>
          <a:xfrm>
            <a:off x="333375" y="447675"/>
            <a:ext cx="10104120" cy="297061"/>
          </a:xfrm>
          <a:prstGeom prst="rect">
            <a:avLst/>
          </a:prstGeom>
          <a:noFill/>
          <a:ln/>
        </p:spPr>
        <p:txBody>
          <a:bodyPr vert="horz" wrap="square" lIns="0" tIns="0" rIns="0" bIns="0" rtlCol="0" anchor="ctr"/>
          <a:lstStyle/>
          <a:p>
            <a:pPr marL="0" indent="0">
              <a:lnSpc>
                <a:spcPts val="2340"/>
              </a:lnSpc>
              <a:buNone/>
            </a:pPr>
            <a:r>
              <a:rPr lang="en-US" sz="1950" b="1" dirty="0">
                <a:solidFill>
                  <a:srgbClr val="2D2D2D"/>
                </a:solidFill>
              </a:rPr>
              <a:t>Red Flags — High-Risk ECG Findings</a:t>
            </a:r>
            <a:endParaRPr lang="en-US" sz="1950" dirty="0"/>
          </a:p>
        </p:txBody>
      </p:sp>
      <p:sp>
        <p:nvSpPr>
          <p:cNvPr id="23" name="Text 2"/>
          <p:cNvSpPr/>
          <p:nvPr/>
        </p:nvSpPr>
        <p:spPr>
          <a:xfrm>
            <a:off x="4878288" y="523875"/>
            <a:ext cx="4572000" cy="228600"/>
          </a:xfrm>
          <a:prstGeom prst="rect">
            <a:avLst/>
          </a:prstGeom>
          <a:noFill/>
          <a:ln/>
        </p:spPr>
        <p:txBody>
          <a:bodyPr vert="horz" wrap="square" lIns="0" tIns="0" rIns="0" bIns="0" rtlCol="0" anchor="ctr"/>
          <a:lstStyle/>
          <a:p>
            <a:pPr marL="0" indent="0">
              <a:lnSpc>
                <a:spcPts val="1800"/>
              </a:lnSpc>
              <a:buNone/>
            </a:pPr>
            <a:r>
              <a:rPr lang="en-US" sz="1200" i="1" dirty="0">
                <a:solidFill>
                  <a:srgbClr val="F58220"/>
                </a:solidFill>
              </a:rPr>
              <a:t>Clinical Guidance Section</a:t>
            </a:r>
            <a:endParaRPr lang="en-US" sz="1200" dirty="0"/>
          </a:p>
        </p:txBody>
      </p:sp>
      <p:sp>
        <p:nvSpPr>
          <p:cNvPr id="24" name="Text 3"/>
          <p:cNvSpPr/>
          <p:nvPr/>
        </p:nvSpPr>
        <p:spPr>
          <a:xfrm>
            <a:off x="785813" y="1219200"/>
            <a:ext cx="34607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D32F2F"/>
                </a:solidFill>
              </a:rPr>
              <a:t>Heart Block</a:t>
            </a:r>
            <a:endParaRPr lang="en-US" sz="1350" dirty="0"/>
          </a:p>
        </p:txBody>
      </p:sp>
      <p:sp>
        <p:nvSpPr>
          <p:cNvPr id="25" name="Text 4"/>
          <p:cNvSpPr/>
          <p:nvPr/>
        </p:nvSpPr>
        <p:spPr>
          <a:xfrm>
            <a:off x="619125" y="1552575"/>
            <a:ext cx="3317825" cy="173236"/>
          </a:xfrm>
          <a:prstGeom prst="rect">
            <a:avLst/>
          </a:prstGeom>
          <a:noFill/>
          <a:ln/>
        </p:spPr>
        <p:txBody>
          <a:bodyPr vert="horz" wrap="square" lIns="0" tIns="0" rIns="0" bIns="0" rtlCol="0" anchor="ctr"/>
          <a:lstStyle/>
          <a:p>
            <a:pPr marL="0" indent="0" algn="l">
              <a:lnSpc>
                <a:spcPts val="1365"/>
              </a:lnSpc>
              <a:buNone/>
            </a:pPr>
            <a:r>
              <a:rPr lang="en-US" sz="975" dirty="0">
                <a:solidFill>
                  <a:srgbClr val="4A4A4A"/>
                </a:solidFill>
              </a:rPr>
              <a:t>2nd Degree (Mobitz II)</a:t>
            </a:r>
            <a:endParaRPr lang="en-US" sz="975" dirty="0"/>
          </a:p>
        </p:txBody>
      </p:sp>
      <p:sp>
        <p:nvSpPr>
          <p:cNvPr id="26" name="Text 5"/>
          <p:cNvSpPr/>
          <p:nvPr/>
        </p:nvSpPr>
        <p:spPr>
          <a:xfrm>
            <a:off x="619125" y="1763911"/>
            <a:ext cx="3317825" cy="173236"/>
          </a:xfrm>
          <a:prstGeom prst="rect">
            <a:avLst/>
          </a:prstGeom>
          <a:noFill/>
          <a:ln/>
        </p:spPr>
        <p:txBody>
          <a:bodyPr vert="horz" wrap="square" lIns="0" tIns="0" rIns="0" bIns="0" rtlCol="0" anchor="ctr"/>
          <a:lstStyle/>
          <a:p>
            <a:pPr marL="0" indent="0" algn="l">
              <a:lnSpc>
                <a:spcPts val="1365"/>
              </a:lnSpc>
              <a:buNone/>
            </a:pPr>
            <a:r>
              <a:rPr lang="en-US" sz="975" dirty="0">
                <a:solidFill>
                  <a:srgbClr val="4A4A4A"/>
                </a:solidFill>
              </a:rPr>
              <a:t>3rd Degree (Complete)</a:t>
            </a:r>
            <a:endParaRPr lang="en-US" sz="975" dirty="0"/>
          </a:p>
        </p:txBody>
      </p:sp>
      <p:sp>
        <p:nvSpPr>
          <p:cNvPr id="27" name="Text 6"/>
          <p:cNvSpPr/>
          <p:nvPr/>
        </p:nvSpPr>
        <p:spPr>
          <a:xfrm>
            <a:off x="619125" y="1975247"/>
            <a:ext cx="4131208" cy="173236"/>
          </a:xfrm>
          <a:prstGeom prst="rect">
            <a:avLst/>
          </a:prstGeom>
          <a:noFill/>
          <a:ln/>
        </p:spPr>
        <p:txBody>
          <a:bodyPr vert="horz" wrap="square" lIns="0" tIns="0" rIns="0" bIns="0" rtlCol="0" anchor="ctr"/>
          <a:lstStyle/>
          <a:p>
            <a:pPr marL="0" indent="0" algn="l">
              <a:lnSpc>
                <a:spcPts val="1365"/>
              </a:lnSpc>
              <a:buNone/>
            </a:pPr>
            <a:r>
              <a:rPr lang="en-US" sz="975" dirty="0">
                <a:solidFill>
                  <a:srgbClr val="4A4A4A"/>
                </a:solidFill>
              </a:rPr>
              <a:t>High risk of asystole/syncope</a:t>
            </a:r>
            <a:endParaRPr lang="en-US" sz="975" dirty="0"/>
          </a:p>
        </p:txBody>
      </p:sp>
      <p:sp>
        <p:nvSpPr>
          <p:cNvPr id="28" name="Text 7"/>
          <p:cNvSpPr/>
          <p:nvPr/>
        </p:nvSpPr>
        <p:spPr>
          <a:xfrm>
            <a:off x="4675138" y="1219200"/>
            <a:ext cx="34607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D32F2F"/>
                </a:solidFill>
              </a:rPr>
              <a:t>WPW Pattern</a:t>
            </a:r>
            <a:endParaRPr lang="en-US" sz="1350" dirty="0"/>
          </a:p>
        </p:txBody>
      </p:sp>
      <p:sp>
        <p:nvSpPr>
          <p:cNvPr id="29" name="Text 8"/>
          <p:cNvSpPr/>
          <p:nvPr/>
        </p:nvSpPr>
        <p:spPr>
          <a:xfrm>
            <a:off x="4508450" y="1552575"/>
            <a:ext cx="3988753" cy="173236"/>
          </a:xfrm>
          <a:prstGeom prst="rect">
            <a:avLst/>
          </a:prstGeom>
          <a:noFill/>
          <a:ln/>
        </p:spPr>
        <p:txBody>
          <a:bodyPr vert="horz" wrap="square" lIns="0" tIns="0" rIns="0" bIns="0" rtlCol="0" anchor="ctr"/>
          <a:lstStyle/>
          <a:p>
            <a:pPr marL="0" indent="0" algn="l">
              <a:lnSpc>
                <a:spcPts val="1365"/>
              </a:lnSpc>
              <a:buNone/>
            </a:pPr>
            <a:r>
              <a:rPr lang="en-US" sz="975" dirty="0">
                <a:solidFill>
                  <a:srgbClr val="4A4A4A"/>
                </a:solidFill>
              </a:rPr>
              <a:t>Short PR interval (&lt;120ms)</a:t>
            </a:r>
            <a:endParaRPr lang="en-US" sz="975" dirty="0"/>
          </a:p>
        </p:txBody>
      </p:sp>
      <p:sp>
        <p:nvSpPr>
          <p:cNvPr id="30" name="Text 9"/>
          <p:cNvSpPr/>
          <p:nvPr/>
        </p:nvSpPr>
        <p:spPr>
          <a:xfrm>
            <a:off x="4508450" y="1763911"/>
            <a:ext cx="3418931" cy="173236"/>
          </a:xfrm>
          <a:prstGeom prst="rect">
            <a:avLst/>
          </a:prstGeom>
          <a:noFill/>
          <a:ln/>
        </p:spPr>
        <p:txBody>
          <a:bodyPr vert="horz" wrap="square" lIns="0" tIns="0" rIns="0" bIns="0" rtlCol="0" anchor="ctr"/>
          <a:lstStyle/>
          <a:p>
            <a:pPr marL="0" indent="0" algn="l">
              <a:lnSpc>
                <a:spcPts val="1365"/>
              </a:lnSpc>
              <a:buNone/>
            </a:pPr>
            <a:r>
              <a:rPr lang="en-US" sz="975" dirty="0">
                <a:solidFill>
                  <a:srgbClr val="4A4A4A"/>
                </a:solidFill>
              </a:rPr>
              <a:t>Delta wave (slurred QRS)</a:t>
            </a:r>
            <a:endParaRPr lang="en-US" sz="975" dirty="0"/>
          </a:p>
        </p:txBody>
      </p:sp>
      <p:sp>
        <p:nvSpPr>
          <p:cNvPr id="31" name="Text 10"/>
          <p:cNvSpPr/>
          <p:nvPr/>
        </p:nvSpPr>
        <p:spPr>
          <a:xfrm>
            <a:off x="4508450" y="1975247"/>
            <a:ext cx="3317825" cy="173236"/>
          </a:xfrm>
          <a:prstGeom prst="rect">
            <a:avLst/>
          </a:prstGeom>
          <a:noFill/>
          <a:ln/>
        </p:spPr>
        <p:txBody>
          <a:bodyPr vert="horz" wrap="square" lIns="0" tIns="0" rIns="0" bIns="0" rtlCol="0" anchor="ctr"/>
          <a:lstStyle/>
          <a:p>
            <a:pPr marL="0" indent="0" algn="l">
              <a:lnSpc>
                <a:spcPts val="1365"/>
              </a:lnSpc>
              <a:buNone/>
            </a:pPr>
            <a:r>
              <a:rPr lang="en-US" sz="975" dirty="0">
                <a:solidFill>
                  <a:srgbClr val="4A4A4A"/>
                </a:solidFill>
              </a:rPr>
              <a:t>Risk of pre-excited AF</a:t>
            </a:r>
            <a:endParaRPr lang="en-US" sz="975" dirty="0"/>
          </a:p>
        </p:txBody>
      </p:sp>
      <p:sp>
        <p:nvSpPr>
          <p:cNvPr id="32" name="Text 11"/>
          <p:cNvSpPr/>
          <p:nvPr/>
        </p:nvSpPr>
        <p:spPr>
          <a:xfrm>
            <a:off x="8564463" y="1219200"/>
            <a:ext cx="3460849"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D32F2F"/>
                </a:solidFill>
              </a:rPr>
              <a:t>Prolonged QT</a:t>
            </a:r>
            <a:endParaRPr lang="en-US" sz="1350" dirty="0"/>
          </a:p>
        </p:txBody>
      </p:sp>
      <p:sp>
        <p:nvSpPr>
          <p:cNvPr id="33" name="Text 12"/>
          <p:cNvSpPr/>
          <p:nvPr/>
        </p:nvSpPr>
        <p:spPr>
          <a:xfrm>
            <a:off x="8397776" y="1552575"/>
            <a:ext cx="3317974" cy="173236"/>
          </a:xfrm>
          <a:prstGeom prst="rect">
            <a:avLst/>
          </a:prstGeom>
          <a:noFill/>
          <a:ln/>
        </p:spPr>
        <p:txBody>
          <a:bodyPr vert="horz" wrap="square" lIns="0" tIns="0" rIns="0" bIns="0" rtlCol="0" anchor="ctr"/>
          <a:lstStyle/>
          <a:p>
            <a:pPr marL="0" indent="0" algn="l">
              <a:lnSpc>
                <a:spcPts val="1365"/>
              </a:lnSpc>
              <a:buNone/>
            </a:pPr>
            <a:r>
              <a:rPr lang="en-US" sz="975" dirty="0">
                <a:solidFill>
                  <a:srgbClr val="4A4A4A"/>
                </a:solidFill>
              </a:rPr>
              <a:t>Men: &gt;440ms</a:t>
            </a:r>
            <a:endParaRPr lang="en-US" sz="975" dirty="0"/>
          </a:p>
        </p:txBody>
      </p:sp>
      <p:sp>
        <p:nvSpPr>
          <p:cNvPr id="34" name="Text 13"/>
          <p:cNvSpPr/>
          <p:nvPr/>
        </p:nvSpPr>
        <p:spPr>
          <a:xfrm>
            <a:off x="8397776" y="1763911"/>
            <a:ext cx="3317974" cy="173236"/>
          </a:xfrm>
          <a:prstGeom prst="rect">
            <a:avLst/>
          </a:prstGeom>
          <a:noFill/>
          <a:ln/>
        </p:spPr>
        <p:txBody>
          <a:bodyPr vert="horz" wrap="square" lIns="0" tIns="0" rIns="0" bIns="0" rtlCol="0" anchor="ctr"/>
          <a:lstStyle/>
          <a:p>
            <a:pPr marL="0" indent="0" algn="l">
              <a:lnSpc>
                <a:spcPts val="1365"/>
              </a:lnSpc>
              <a:buNone/>
            </a:pPr>
            <a:r>
              <a:rPr lang="en-US" sz="975" dirty="0">
                <a:solidFill>
                  <a:srgbClr val="4A4A4A"/>
                </a:solidFill>
              </a:rPr>
              <a:t>Women: &gt;460ms</a:t>
            </a:r>
            <a:endParaRPr lang="en-US" sz="975" dirty="0"/>
          </a:p>
        </p:txBody>
      </p:sp>
      <p:sp>
        <p:nvSpPr>
          <p:cNvPr id="35" name="Text 14"/>
          <p:cNvSpPr/>
          <p:nvPr/>
        </p:nvSpPr>
        <p:spPr>
          <a:xfrm>
            <a:off x="8397776" y="1975247"/>
            <a:ext cx="3794224" cy="173236"/>
          </a:xfrm>
          <a:prstGeom prst="rect">
            <a:avLst/>
          </a:prstGeom>
          <a:noFill/>
          <a:ln/>
        </p:spPr>
        <p:txBody>
          <a:bodyPr vert="horz" wrap="square" lIns="0" tIns="0" rIns="0" bIns="0" rtlCol="0" anchor="ctr"/>
          <a:lstStyle/>
          <a:p>
            <a:pPr marL="0" indent="0" algn="l">
              <a:lnSpc>
                <a:spcPts val="1365"/>
              </a:lnSpc>
              <a:buNone/>
            </a:pPr>
            <a:r>
              <a:rPr lang="en-US" sz="975" dirty="0">
                <a:solidFill>
                  <a:srgbClr val="4A4A4A"/>
                </a:solidFill>
              </a:rPr>
              <a:t>Risk of Torsades de Pointes</a:t>
            </a:r>
            <a:endParaRPr lang="en-US" sz="975" dirty="0"/>
          </a:p>
        </p:txBody>
      </p:sp>
      <p:sp>
        <p:nvSpPr>
          <p:cNvPr id="36" name="Text 15"/>
          <p:cNvSpPr/>
          <p:nvPr/>
        </p:nvSpPr>
        <p:spPr>
          <a:xfrm>
            <a:off x="785813" y="2615208"/>
            <a:ext cx="34607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D32F2F"/>
                </a:solidFill>
              </a:rPr>
              <a:t>Brugada Pattern</a:t>
            </a:r>
            <a:endParaRPr lang="en-US" sz="1350" dirty="0"/>
          </a:p>
        </p:txBody>
      </p:sp>
      <p:sp>
        <p:nvSpPr>
          <p:cNvPr id="37" name="Text 16"/>
          <p:cNvSpPr/>
          <p:nvPr/>
        </p:nvSpPr>
        <p:spPr>
          <a:xfrm>
            <a:off x="619125" y="2948583"/>
            <a:ext cx="4036238" cy="173236"/>
          </a:xfrm>
          <a:prstGeom prst="rect">
            <a:avLst/>
          </a:prstGeom>
          <a:noFill/>
          <a:ln/>
        </p:spPr>
        <p:txBody>
          <a:bodyPr vert="horz" wrap="square" lIns="0" tIns="0" rIns="0" bIns="0" rtlCol="0" anchor="ctr"/>
          <a:lstStyle/>
          <a:p>
            <a:pPr marL="0" indent="0" algn="l">
              <a:lnSpc>
                <a:spcPts val="1365"/>
              </a:lnSpc>
              <a:buNone/>
            </a:pPr>
            <a:r>
              <a:rPr lang="en-US" sz="975" dirty="0">
                <a:solidFill>
                  <a:srgbClr val="4A4A4A"/>
                </a:solidFill>
              </a:rPr>
              <a:t>Coved ST elevation in V1-V3</a:t>
            </a:r>
            <a:endParaRPr lang="en-US" sz="975" dirty="0"/>
          </a:p>
        </p:txBody>
      </p:sp>
      <p:sp>
        <p:nvSpPr>
          <p:cNvPr id="38" name="Text 17"/>
          <p:cNvSpPr/>
          <p:nvPr/>
        </p:nvSpPr>
        <p:spPr>
          <a:xfrm>
            <a:off x="619125" y="3159919"/>
            <a:ext cx="3317825" cy="173236"/>
          </a:xfrm>
          <a:prstGeom prst="rect">
            <a:avLst/>
          </a:prstGeom>
          <a:noFill/>
          <a:ln/>
        </p:spPr>
        <p:txBody>
          <a:bodyPr vert="horz" wrap="square" lIns="0" tIns="0" rIns="0" bIns="0" rtlCol="0" anchor="ctr"/>
          <a:lstStyle/>
          <a:p>
            <a:pPr marL="0" indent="0" algn="l">
              <a:lnSpc>
                <a:spcPts val="1365"/>
              </a:lnSpc>
              <a:buNone/>
            </a:pPr>
            <a:r>
              <a:rPr lang="en-US" sz="975" dirty="0">
                <a:solidFill>
                  <a:srgbClr val="4A4A4A"/>
                </a:solidFill>
              </a:rPr>
              <a:t>T-wave inversion</a:t>
            </a:r>
            <a:endParaRPr lang="en-US" sz="975" dirty="0"/>
          </a:p>
        </p:txBody>
      </p:sp>
      <p:sp>
        <p:nvSpPr>
          <p:cNvPr id="39" name="Text 18"/>
          <p:cNvSpPr/>
          <p:nvPr/>
        </p:nvSpPr>
        <p:spPr>
          <a:xfrm>
            <a:off x="619125" y="3371255"/>
            <a:ext cx="3988753" cy="173236"/>
          </a:xfrm>
          <a:prstGeom prst="rect">
            <a:avLst/>
          </a:prstGeom>
          <a:noFill/>
          <a:ln/>
        </p:spPr>
        <p:txBody>
          <a:bodyPr vert="horz" wrap="square" lIns="0" tIns="0" rIns="0" bIns="0" rtlCol="0" anchor="ctr"/>
          <a:lstStyle/>
          <a:p>
            <a:pPr marL="0" indent="0" algn="l">
              <a:lnSpc>
                <a:spcPts val="1365"/>
              </a:lnSpc>
              <a:buNone/>
            </a:pPr>
            <a:r>
              <a:rPr lang="en-US" sz="975" dirty="0">
                <a:solidFill>
                  <a:srgbClr val="4A4A4A"/>
                </a:solidFill>
              </a:rPr>
              <a:t>Risk of sudden cardiac death</a:t>
            </a:r>
            <a:endParaRPr lang="en-US" sz="975" dirty="0"/>
          </a:p>
        </p:txBody>
      </p:sp>
      <p:sp>
        <p:nvSpPr>
          <p:cNvPr id="40" name="Text 19"/>
          <p:cNvSpPr/>
          <p:nvPr/>
        </p:nvSpPr>
        <p:spPr>
          <a:xfrm>
            <a:off x="4675138" y="2615208"/>
            <a:ext cx="34607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D32F2F"/>
                </a:solidFill>
              </a:rPr>
              <a:t>ST/T Changes</a:t>
            </a:r>
            <a:endParaRPr lang="en-US" sz="1350" dirty="0"/>
          </a:p>
        </p:txBody>
      </p:sp>
      <p:sp>
        <p:nvSpPr>
          <p:cNvPr id="41" name="Text 20"/>
          <p:cNvSpPr/>
          <p:nvPr/>
        </p:nvSpPr>
        <p:spPr>
          <a:xfrm>
            <a:off x="4508450" y="2948583"/>
            <a:ext cx="4985941" cy="173236"/>
          </a:xfrm>
          <a:prstGeom prst="rect">
            <a:avLst/>
          </a:prstGeom>
          <a:noFill/>
          <a:ln/>
        </p:spPr>
        <p:txBody>
          <a:bodyPr vert="horz" wrap="square" lIns="0" tIns="0" rIns="0" bIns="0" rtlCol="0" anchor="ctr"/>
          <a:lstStyle/>
          <a:p>
            <a:pPr marL="0" indent="0" algn="l">
              <a:lnSpc>
                <a:spcPts val="1365"/>
              </a:lnSpc>
              <a:buNone/>
            </a:pPr>
            <a:r>
              <a:rPr lang="en-US" sz="975" dirty="0">
                <a:solidFill>
                  <a:srgbClr val="4A4A4A"/>
                </a:solidFill>
              </a:rPr>
              <a:t>Significant ST depression/elevation</a:t>
            </a:r>
            <a:endParaRPr lang="en-US" sz="975" dirty="0"/>
          </a:p>
        </p:txBody>
      </p:sp>
      <p:sp>
        <p:nvSpPr>
          <p:cNvPr id="42" name="Text 21"/>
          <p:cNvSpPr/>
          <p:nvPr/>
        </p:nvSpPr>
        <p:spPr>
          <a:xfrm>
            <a:off x="4508450" y="3159919"/>
            <a:ext cx="3317825" cy="173236"/>
          </a:xfrm>
          <a:prstGeom prst="rect">
            <a:avLst/>
          </a:prstGeom>
          <a:noFill/>
          <a:ln/>
        </p:spPr>
        <p:txBody>
          <a:bodyPr vert="horz" wrap="square" lIns="0" tIns="0" rIns="0" bIns="0" rtlCol="0" anchor="ctr"/>
          <a:lstStyle/>
          <a:p>
            <a:pPr marL="0" indent="0" algn="l">
              <a:lnSpc>
                <a:spcPts val="1365"/>
              </a:lnSpc>
              <a:buNone/>
            </a:pPr>
            <a:r>
              <a:rPr lang="en-US" sz="975" dirty="0">
                <a:solidFill>
                  <a:srgbClr val="4A4A4A"/>
                </a:solidFill>
              </a:rPr>
              <a:t>Pathological Q waves</a:t>
            </a:r>
            <a:endParaRPr lang="en-US" sz="975" dirty="0"/>
          </a:p>
        </p:txBody>
      </p:sp>
      <p:sp>
        <p:nvSpPr>
          <p:cNvPr id="43" name="Text 22"/>
          <p:cNvSpPr/>
          <p:nvPr/>
        </p:nvSpPr>
        <p:spPr>
          <a:xfrm>
            <a:off x="4508450" y="3371255"/>
            <a:ext cx="5555763" cy="173236"/>
          </a:xfrm>
          <a:prstGeom prst="rect">
            <a:avLst/>
          </a:prstGeom>
          <a:noFill/>
          <a:ln/>
        </p:spPr>
        <p:txBody>
          <a:bodyPr vert="horz" wrap="square" lIns="0" tIns="0" rIns="0" bIns="0" rtlCol="0" anchor="ctr"/>
          <a:lstStyle/>
          <a:p>
            <a:pPr marL="0" indent="0" algn="l">
              <a:lnSpc>
                <a:spcPts val="1365"/>
              </a:lnSpc>
              <a:buNone/>
            </a:pPr>
            <a:r>
              <a:rPr lang="en-US" sz="975" dirty="0">
                <a:solidFill>
                  <a:srgbClr val="4A4A4A"/>
                </a:solidFill>
              </a:rPr>
              <a:t>Suggests ischemia or structural disease</a:t>
            </a:r>
            <a:endParaRPr lang="en-US" sz="975" dirty="0"/>
          </a:p>
        </p:txBody>
      </p:sp>
      <p:sp>
        <p:nvSpPr>
          <p:cNvPr id="44" name="Text 23"/>
          <p:cNvSpPr/>
          <p:nvPr/>
        </p:nvSpPr>
        <p:spPr>
          <a:xfrm>
            <a:off x="8564463" y="2615208"/>
            <a:ext cx="3460849"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888888"/>
                </a:solidFill>
              </a:rPr>
              <a:t>LBBB</a:t>
            </a:r>
            <a:endParaRPr lang="en-US" sz="1350" dirty="0"/>
          </a:p>
        </p:txBody>
      </p:sp>
      <p:sp>
        <p:nvSpPr>
          <p:cNvPr id="45" name="Text 24"/>
          <p:cNvSpPr/>
          <p:nvPr/>
        </p:nvSpPr>
        <p:spPr>
          <a:xfrm>
            <a:off x="8397776" y="2948583"/>
            <a:ext cx="3794224" cy="173236"/>
          </a:xfrm>
          <a:prstGeom prst="rect">
            <a:avLst/>
          </a:prstGeom>
          <a:noFill/>
          <a:ln/>
        </p:spPr>
        <p:txBody>
          <a:bodyPr vert="horz" wrap="square" lIns="0" tIns="0" rIns="0" bIns="0" rtlCol="0" anchor="ctr"/>
          <a:lstStyle/>
          <a:p>
            <a:pPr marL="0" indent="0" algn="l">
              <a:lnSpc>
                <a:spcPts val="1365"/>
              </a:lnSpc>
              <a:buNone/>
            </a:pPr>
            <a:r>
              <a:rPr lang="en-US" sz="975" dirty="0">
                <a:solidFill>
                  <a:srgbClr val="4A4A4A"/>
                </a:solidFill>
              </a:rPr>
              <a:t>New Left Bundle Branch Block</a:t>
            </a:r>
            <a:endParaRPr lang="en-US" sz="975" dirty="0"/>
          </a:p>
        </p:txBody>
      </p:sp>
      <p:sp>
        <p:nvSpPr>
          <p:cNvPr id="46" name="Text 25"/>
          <p:cNvSpPr/>
          <p:nvPr/>
        </p:nvSpPr>
        <p:spPr>
          <a:xfrm>
            <a:off x="8397776" y="3159919"/>
            <a:ext cx="3794224" cy="173236"/>
          </a:xfrm>
          <a:prstGeom prst="rect">
            <a:avLst/>
          </a:prstGeom>
          <a:noFill/>
          <a:ln/>
        </p:spPr>
        <p:txBody>
          <a:bodyPr vert="horz" wrap="square" lIns="0" tIns="0" rIns="0" bIns="0" rtlCol="0" anchor="ctr"/>
          <a:lstStyle/>
          <a:p>
            <a:pPr marL="0" indent="0" algn="l">
              <a:lnSpc>
                <a:spcPts val="1365"/>
              </a:lnSpc>
              <a:buNone/>
            </a:pPr>
            <a:r>
              <a:rPr lang="en-US" sz="975" dirty="0">
                <a:solidFill>
                  <a:srgbClr val="4A4A4A"/>
                </a:solidFill>
              </a:rPr>
              <a:t>Always requires investigation</a:t>
            </a:r>
            <a:endParaRPr lang="en-US" sz="975" dirty="0"/>
          </a:p>
        </p:txBody>
      </p:sp>
      <p:sp>
        <p:nvSpPr>
          <p:cNvPr id="47" name="Text 26"/>
          <p:cNvSpPr/>
          <p:nvPr/>
        </p:nvSpPr>
        <p:spPr>
          <a:xfrm>
            <a:off x="8397776" y="3371255"/>
            <a:ext cx="3794224" cy="173236"/>
          </a:xfrm>
          <a:prstGeom prst="rect">
            <a:avLst/>
          </a:prstGeom>
          <a:noFill/>
          <a:ln/>
        </p:spPr>
        <p:txBody>
          <a:bodyPr vert="horz" wrap="square" lIns="0" tIns="0" rIns="0" bIns="0" rtlCol="0" anchor="ctr"/>
          <a:lstStyle/>
          <a:p>
            <a:pPr marL="0" indent="0" algn="l">
              <a:lnSpc>
                <a:spcPts val="1365"/>
              </a:lnSpc>
              <a:buNone/>
            </a:pPr>
            <a:r>
              <a:rPr lang="en-US" sz="975" dirty="0">
                <a:solidFill>
                  <a:srgbClr val="4A4A4A"/>
                </a:solidFill>
              </a:rPr>
              <a:t>Structural heart disease risk</a:t>
            </a:r>
            <a:endParaRPr lang="en-US" sz="975" dirty="0"/>
          </a:p>
        </p:txBody>
      </p:sp>
      <p:sp>
        <p:nvSpPr>
          <p:cNvPr id="48" name="Text 27"/>
          <p:cNvSpPr/>
          <p:nvPr/>
        </p:nvSpPr>
        <p:spPr>
          <a:xfrm>
            <a:off x="1074390" y="4201716"/>
            <a:ext cx="10593735" cy="285750"/>
          </a:xfrm>
          <a:prstGeom prst="rect">
            <a:avLst/>
          </a:prstGeom>
          <a:noFill/>
          <a:ln/>
        </p:spPr>
        <p:txBody>
          <a:bodyPr vert="horz" wrap="square" lIns="0" tIns="0" rIns="0" bIns="0" rtlCol="0" anchor="ctr"/>
          <a:lstStyle/>
          <a:p>
            <a:pPr marL="0" indent="0">
              <a:lnSpc>
                <a:spcPts val="2250"/>
              </a:lnSpc>
              <a:buNone/>
            </a:pPr>
            <a:r>
              <a:rPr lang="en-US" sz="1500" b="1" kern="0" spc="30" dirty="0">
                <a:solidFill>
                  <a:srgbClr val="FFFFFF"/>
                </a:solidFill>
              </a:rPr>
              <a:t>URGENT CARDIOLOGY REFERRAL REQUIRED</a:t>
            </a:r>
            <a:endParaRPr lang="en-US" sz="1500" dirty="0"/>
          </a:p>
        </p:txBody>
      </p:sp>
      <p:sp>
        <p:nvSpPr>
          <p:cNvPr id="49" name="Text 28"/>
          <p:cNvSpPr/>
          <p:nvPr/>
        </p:nvSpPr>
        <p:spPr>
          <a:xfrm>
            <a:off x="1074390" y="4525566"/>
            <a:ext cx="10593735" cy="457200"/>
          </a:xfrm>
          <a:prstGeom prst="rect">
            <a:avLst/>
          </a:prstGeom>
          <a:noFill/>
          <a:ln/>
        </p:spPr>
        <p:txBody>
          <a:bodyPr vert="horz" wrap="square" lIns="0" tIns="0" rIns="0" bIns="0" rtlCol="0" anchor="ctr"/>
          <a:lstStyle/>
          <a:p>
            <a:pPr marL="0" indent="0">
              <a:lnSpc>
                <a:spcPts val="1800"/>
              </a:lnSpc>
              <a:buNone/>
            </a:pPr>
            <a:r>
              <a:rPr lang="en-US" sz="1200" dirty="0">
                <a:solidFill>
                  <a:srgbClr val="FFFFFF">
                    <a:alpha val="95000"/>
                  </a:srgbClr>
                </a:solidFill>
              </a:rPr>
              <a:t>Patients with palpitations and </a:t>
            </a:r>
            <a:r>
              <a:rPr lang="en-US" sz="1200" b="1" dirty="0">
                <a:solidFill>
                  <a:srgbClr val="FFFFFF">
                    <a:alpha val="95000"/>
                  </a:srgbClr>
                </a:solidFill>
              </a:rPr>
              <a:t>any</a:t>
            </a:r>
            <a:r>
              <a:rPr lang="en-US" sz="1200" dirty="0">
                <a:solidFill>
                  <a:srgbClr val="FFFFFF">
                    <a:alpha val="95000"/>
                  </a:srgbClr>
                </a:solidFill>
              </a:rPr>
              <a:t> of the above ECG findings require immediate or same-day specialist assessment. Do not wait for routine Holter results if these findings are present on a resting 12-lead ECG.</a:t>
            </a:r>
            <a:endParaRPr lang="en-US" sz="1200" dirty="0"/>
          </a:p>
        </p:txBody>
      </p:sp>
      <p:sp>
        <p:nvSpPr>
          <p:cNvPr id="50" name="Text 29"/>
          <p:cNvSpPr/>
          <p:nvPr/>
        </p:nvSpPr>
        <p:spPr>
          <a:xfrm>
            <a:off x="5192613" y="6581775"/>
            <a:ext cx="2880360" cy="171450"/>
          </a:xfrm>
          <a:prstGeom prst="rect">
            <a:avLst/>
          </a:prstGeom>
          <a:noFill/>
          <a:ln/>
        </p:spPr>
        <p:txBody>
          <a:bodyPr vert="horz" wrap="square" lIns="0" tIns="0" rIns="0" bIns="0" rtlCol="0" anchor="ctr"/>
          <a:lstStyle/>
          <a:p>
            <a:pPr marL="0" indent="0">
              <a:lnSpc>
                <a:spcPts val="1350"/>
              </a:lnSpc>
              <a:buNone/>
            </a:pPr>
            <a:r>
              <a:rPr lang="en-US" sz="900" kern="0" spc="60" dirty="0">
                <a:solidFill>
                  <a:srgbClr val="888888"/>
                </a:solidFill>
              </a:rPr>
              <a:t>WWW.BRADFORDVTS.CO.UK</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333375" y="142875"/>
            <a:ext cx="2368600" cy="247650"/>
          </a:xfrm>
          <a:prstGeom prst="rect">
            <a:avLst/>
          </a:prstGeom>
        </p:spPr>
      </p:pic>
      <p:pic>
        <p:nvPicPr>
          <p:cNvPr id="4" name="Image 2" descr="preencoded.png"/>
          <p:cNvPicPr>
            <a:picLocks noChangeAspect="1"/>
          </p:cNvPicPr>
          <p:nvPr/>
        </p:nvPicPr>
        <p:blipFill>
          <a:blip r:embed="rId5"/>
          <a:stretch>
            <a:fillRect/>
          </a:stretch>
        </p:blipFill>
        <p:spPr>
          <a:xfrm>
            <a:off x="333375" y="447675"/>
            <a:ext cx="11525250" cy="342900"/>
          </a:xfrm>
          <a:prstGeom prst="rect">
            <a:avLst/>
          </a:prstGeom>
        </p:spPr>
      </p:pic>
      <p:pic>
        <p:nvPicPr>
          <p:cNvPr id="5" name="Image 3" descr="preencoded.png"/>
          <p:cNvPicPr>
            <a:picLocks noChangeAspect="1"/>
          </p:cNvPicPr>
          <p:nvPr/>
        </p:nvPicPr>
        <p:blipFill>
          <a:blip r:embed="rId6"/>
          <a:stretch>
            <a:fillRect/>
          </a:stretch>
        </p:blipFill>
        <p:spPr>
          <a:xfrm>
            <a:off x="333375" y="981075"/>
            <a:ext cx="5619750" cy="3960316"/>
          </a:xfrm>
          <a:prstGeom prst="rect">
            <a:avLst/>
          </a:prstGeom>
        </p:spPr>
      </p:pic>
      <p:pic>
        <p:nvPicPr>
          <p:cNvPr id="6" name="Image 4" descr="preencoded.png"/>
          <p:cNvPicPr>
            <a:picLocks noChangeAspect="1"/>
          </p:cNvPicPr>
          <p:nvPr/>
        </p:nvPicPr>
        <p:blipFill>
          <a:blip r:embed="rId7"/>
          <a:stretch>
            <a:fillRect/>
          </a:stretch>
        </p:blipFill>
        <p:spPr>
          <a:xfrm>
            <a:off x="523875" y="1219200"/>
            <a:ext cx="238125" cy="190500"/>
          </a:xfrm>
          <a:prstGeom prst="rect">
            <a:avLst/>
          </a:prstGeom>
        </p:spPr>
      </p:pic>
      <p:pic>
        <p:nvPicPr>
          <p:cNvPr id="7" name="Image 5" descr="preencoded.png"/>
          <p:cNvPicPr>
            <a:picLocks noChangeAspect="1"/>
          </p:cNvPicPr>
          <p:nvPr/>
        </p:nvPicPr>
        <p:blipFill>
          <a:blip r:embed="rId8"/>
          <a:stretch>
            <a:fillRect/>
          </a:stretch>
        </p:blipFill>
        <p:spPr>
          <a:xfrm>
            <a:off x="6238875" y="981075"/>
            <a:ext cx="5619750" cy="3048000"/>
          </a:xfrm>
          <a:prstGeom prst="rect">
            <a:avLst/>
          </a:prstGeom>
        </p:spPr>
      </p:pic>
      <p:pic>
        <p:nvPicPr>
          <p:cNvPr id="8" name="Image 6" descr="preencoded.png"/>
          <p:cNvPicPr>
            <a:picLocks noChangeAspect="1"/>
          </p:cNvPicPr>
          <p:nvPr/>
        </p:nvPicPr>
        <p:blipFill>
          <a:blip r:embed="rId9"/>
          <a:stretch>
            <a:fillRect/>
          </a:stretch>
        </p:blipFill>
        <p:spPr>
          <a:xfrm>
            <a:off x="6238875" y="4171950"/>
            <a:ext cx="5619750" cy="959941"/>
          </a:xfrm>
          <a:prstGeom prst="rect">
            <a:avLst/>
          </a:prstGeom>
        </p:spPr>
      </p:pic>
      <p:pic>
        <p:nvPicPr>
          <p:cNvPr id="9" name="Image 7" descr="preencoded.png"/>
          <p:cNvPicPr>
            <a:picLocks noChangeAspect="1"/>
          </p:cNvPicPr>
          <p:nvPr/>
        </p:nvPicPr>
        <p:blipFill>
          <a:blip r:embed="rId10"/>
          <a:stretch>
            <a:fillRect/>
          </a:stretch>
        </p:blipFill>
        <p:spPr>
          <a:xfrm>
            <a:off x="6381750" y="4353818"/>
            <a:ext cx="166688" cy="137220"/>
          </a:xfrm>
          <a:prstGeom prst="rect">
            <a:avLst/>
          </a:prstGeom>
        </p:spPr>
      </p:pic>
      <p:pic>
        <p:nvPicPr>
          <p:cNvPr id="10" name="Image 8" descr="preencoded.png"/>
          <p:cNvPicPr>
            <a:picLocks noChangeAspect="1"/>
          </p:cNvPicPr>
          <p:nvPr/>
        </p:nvPicPr>
        <p:blipFill>
          <a:blip r:embed="rId11"/>
          <a:stretch>
            <a:fillRect/>
          </a:stretch>
        </p:blipFill>
        <p:spPr>
          <a:xfrm>
            <a:off x="0" y="6477000"/>
            <a:ext cx="12192000" cy="381000"/>
          </a:xfrm>
          <a:prstGeom prst="rect">
            <a:avLst/>
          </a:prstGeom>
        </p:spPr>
      </p:pic>
      <p:sp>
        <p:nvSpPr>
          <p:cNvPr id="11" name="Text 0"/>
          <p:cNvSpPr/>
          <p:nvPr/>
        </p:nvSpPr>
        <p:spPr>
          <a:xfrm>
            <a:off x="447675" y="142875"/>
            <a:ext cx="3221980" cy="2476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FFFFFF"/>
                </a:solidFill>
              </a:rPr>
              <a:t>BRADFORD VTS TEACHING DECK</a:t>
            </a:r>
            <a:endParaRPr lang="en-US" sz="900" dirty="0"/>
          </a:p>
        </p:txBody>
      </p:sp>
      <p:sp>
        <p:nvSpPr>
          <p:cNvPr id="12" name="Text 1"/>
          <p:cNvSpPr/>
          <p:nvPr/>
        </p:nvSpPr>
        <p:spPr>
          <a:xfrm>
            <a:off x="333375" y="447675"/>
            <a:ext cx="9906000" cy="297061"/>
          </a:xfrm>
          <a:prstGeom prst="rect">
            <a:avLst/>
          </a:prstGeom>
          <a:noFill/>
          <a:ln/>
        </p:spPr>
        <p:txBody>
          <a:bodyPr vert="horz" wrap="square" lIns="0" tIns="0" rIns="0" bIns="0" rtlCol="0" anchor="ctr"/>
          <a:lstStyle/>
          <a:p>
            <a:pPr marL="0" indent="0">
              <a:lnSpc>
                <a:spcPts val="2340"/>
              </a:lnSpc>
              <a:buNone/>
            </a:pPr>
            <a:r>
              <a:rPr lang="en-US" sz="1950" b="1" dirty="0">
                <a:solidFill>
                  <a:srgbClr val="2D2D2D"/>
                </a:solidFill>
              </a:rPr>
              <a:t>Investigations — The 12-Lead ECG</a:t>
            </a:r>
            <a:endParaRPr lang="en-US" sz="1950" dirty="0"/>
          </a:p>
        </p:txBody>
      </p:sp>
      <p:sp>
        <p:nvSpPr>
          <p:cNvPr id="13" name="Text 2"/>
          <p:cNvSpPr/>
          <p:nvPr/>
        </p:nvSpPr>
        <p:spPr>
          <a:xfrm>
            <a:off x="4548634" y="523875"/>
            <a:ext cx="4572000" cy="228600"/>
          </a:xfrm>
          <a:prstGeom prst="rect">
            <a:avLst/>
          </a:prstGeom>
          <a:noFill/>
          <a:ln/>
        </p:spPr>
        <p:txBody>
          <a:bodyPr vert="horz" wrap="square" lIns="0" tIns="0" rIns="0" bIns="0" rtlCol="0" anchor="ctr"/>
          <a:lstStyle/>
          <a:p>
            <a:pPr marL="0" indent="0">
              <a:lnSpc>
                <a:spcPts val="1800"/>
              </a:lnSpc>
              <a:buNone/>
            </a:pPr>
            <a:r>
              <a:rPr lang="en-US" sz="1200" i="1" dirty="0">
                <a:solidFill>
                  <a:srgbClr val="F58220"/>
                </a:solidFill>
              </a:rPr>
              <a:t>Clinical Guidance Section</a:t>
            </a:r>
            <a:endParaRPr lang="en-US" sz="1200" dirty="0"/>
          </a:p>
        </p:txBody>
      </p:sp>
      <p:sp>
        <p:nvSpPr>
          <p:cNvPr id="14" name="Text 3"/>
          <p:cNvSpPr/>
          <p:nvPr/>
        </p:nvSpPr>
        <p:spPr>
          <a:xfrm>
            <a:off x="857250" y="1171575"/>
            <a:ext cx="54864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F58220"/>
                </a:solidFill>
              </a:rPr>
              <a:t>The First-Line Essential</a:t>
            </a:r>
            <a:endParaRPr lang="en-US" sz="1500" dirty="0"/>
          </a:p>
        </p:txBody>
      </p:sp>
      <p:sp>
        <p:nvSpPr>
          <p:cNvPr id="15" name="Text 4"/>
          <p:cNvSpPr/>
          <p:nvPr/>
        </p:nvSpPr>
        <p:spPr>
          <a:xfrm>
            <a:off x="523875" y="1571625"/>
            <a:ext cx="5238750" cy="514350"/>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The mandatory first investigation for all patients presenting with palpitations.</a:t>
            </a:r>
            <a:endParaRPr lang="en-US" sz="1350" dirty="0"/>
          </a:p>
        </p:txBody>
      </p:sp>
      <p:sp>
        <p:nvSpPr>
          <p:cNvPr id="16" name="Text 5"/>
          <p:cNvSpPr/>
          <p:nvPr/>
        </p:nvSpPr>
        <p:spPr>
          <a:xfrm>
            <a:off x="790575" y="2228850"/>
            <a:ext cx="8852057" cy="243780"/>
          </a:xfrm>
          <a:prstGeom prst="rect">
            <a:avLst/>
          </a:prstGeom>
          <a:noFill/>
          <a:ln/>
        </p:spPr>
        <p:txBody>
          <a:bodyPr vert="horz" wrap="square" lIns="0" tIns="0" rIns="0" bIns="0" rtlCol="0" anchor="ctr"/>
          <a:lstStyle/>
          <a:p>
            <a:pPr marL="0" indent="0" algn="l">
              <a:lnSpc>
                <a:spcPts val="1920"/>
              </a:lnSpc>
              <a:buNone/>
            </a:pPr>
            <a:r>
              <a:rPr lang="en-US" sz="1200" b="1" dirty="0">
                <a:solidFill>
                  <a:srgbClr val="2D2D2D"/>
                </a:solidFill>
              </a:rPr>
              <a:t>Rhythm:</a:t>
            </a:r>
            <a:r>
              <a:rPr lang="en-US" sz="1200" dirty="0">
                <a:solidFill>
                  <a:srgbClr val="2D2D2D"/>
                </a:solidFill>
              </a:rPr>
              <a:t> Assess for regularity (AF, Flutter, sinus).</a:t>
            </a:r>
            <a:endParaRPr lang="en-US" sz="1200" dirty="0"/>
          </a:p>
        </p:txBody>
      </p:sp>
      <p:sp>
        <p:nvSpPr>
          <p:cNvPr id="17" name="Text 6"/>
          <p:cNvSpPr/>
          <p:nvPr/>
        </p:nvSpPr>
        <p:spPr>
          <a:xfrm>
            <a:off x="790575" y="2548830"/>
            <a:ext cx="7463499" cy="243780"/>
          </a:xfrm>
          <a:prstGeom prst="rect">
            <a:avLst/>
          </a:prstGeom>
          <a:noFill/>
          <a:ln/>
        </p:spPr>
        <p:txBody>
          <a:bodyPr vert="horz" wrap="square" lIns="0" tIns="0" rIns="0" bIns="0" rtlCol="0" anchor="ctr"/>
          <a:lstStyle/>
          <a:p>
            <a:pPr marL="0" indent="0" algn="l">
              <a:lnSpc>
                <a:spcPts val="1920"/>
              </a:lnSpc>
              <a:buNone/>
            </a:pPr>
            <a:r>
              <a:rPr lang="en-US" sz="1200" b="1" dirty="0">
                <a:solidFill>
                  <a:srgbClr val="2D2D2D"/>
                </a:solidFill>
              </a:rPr>
              <a:t>Rate:</a:t>
            </a:r>
            <a:r>
              <a:rPr lang="en-US" sz="1200" dirty="0">
                <a:solidFill>
                  <a:srgbClr val="2D2D2D"/>
                </a:solidFill>
              </a:rPr>
              <a:t> Check for bradycardia or tachycardia.</a:t>
            </a:r>
            <a:endParaRPr lang="en-US" sz="1200" dirty="0"/>
          </a:p>
        </p:txBody>
      </p:sp>
      <p:sp>
        <p:nvSpPr>
          <p:cNvPr id="18" name="Text 7"/>
          <p:cNvSpPr/>
          <p:nvPr/>
        </p:nvSpPr>
        <p:spPr>
          <a:xfrm>
            <a:off x="790575" y="2868811"/>
            <a:ext cx="9546336" cy="243780"/>
          </a:xfrm>
          <a:prstGeom prst="rect">
            <a:avLst/>
          </a:prstGeom>
          <a:noFill/>
          <a:ln/>
        </p:spPr>
        <p:txBody>
          <a:bodyPr vert="horz" wrap="square" lIns="0" tIns="0" rIns="0" bIns="0" rtlCol="0" anchor="ctr"/>
          <a:lstStyle/>
          <a:p>
            <a:pPr marL="0" indent="0" algn="l">
              <a:lnSpc>
                <a:spcPts val="1920"/>
              </a:lnSpc>
              <a:buNone/>
            </a:pPr>
            <a:r>
              <a:rPr lang="en-US" sz="1200" b="1" dirty="0">
                <a:solidFill>
                  <a:srgbClr val="2D2D2D"/>
                </a:solidFill>
              </a:rPr>
              <a:t>P Waves:</a:t>
            </a:r>
            <a:r>
              <a:rPr lang="en-US" sz="1200" dirty="0">
                <a:solidFill>
                  <a:srgbClr val="2D2D2D"/>
                </a:solidFill>
              </a:rPr>
              <a:t> Presence, morphology, and relationship to QRS.</a:t>
            </a:r>
            <a:endParaRPr lang="en-US" sz="1200" dirty="0"/>
          </a:p>
        </p:txBody>
      </p:sp>
      <p:sp>
        <p:nvSpPr>
          <p:cNvPr id="19" name="Text 8"/>
          <p:cNvSpPr/>
          <p:nvPr/>
        </p:nvSpPr>
        <p:spPr>
          <a:xfrm>
            <a:off x="790575" y="3188791"/>
            <a:ext cx="9719906" cy="243780"/>
          </a:xfrm>
          <a:prstGeom prst="rect">
            <a:avLst/>
          </a:prstGeom>
          <a:noFill/>
          <a:ln/>
        </p:spPr>
        <p:txBody>
          <a:bodyPr vert="horz" wrap="square" lIns="0" tIns="0" rIns="0" bIns="0" rtlCol="0" anchor="ctr"/>
          <a:lstStyle/>
          <a:p>
            <a:pPr marL="0" indent="0" algn="l">
              <a:lnSpc>
                <a:spcPts val="1920"/>
              </a:lnSpc>
              <a:buNone/>
            </a:pPr>
            <a:r>
              <a:rPr lang="en-US" sz="1200" b="1" dirty="0">
                <a:solidFill>
                  <a:srgbClr val="2D2D2D"/>
                </a:solidFill>
              </a:rPr>
              <a:t>PR Interval:</a:t>
            </a:r>
            <a:r>
              <a:rPr lang="en-US" sz="1200" dirty="0">
                <a:solidFill>
                  <a:srgbClr val="2D2D2D"/>
                </a:solidFill>
              </a:rPr>
              <a:t> Look for WPW (short) or Heart Block (long).</a:t>
            </a:r>
            <a:endParaRPr lang="en-US" sz="1200" dirty="0"/>
          </a:p>
        </p:txBody>
      </p:sp>
      <p:sp>
        <p:nvSpPr>
          <p:cNvPr id="20" name="Text 9"/>
          <p:cNvSpPr/>
          <p:nvPr/>
        </p:nvSpPr>
        <p:spPr>
          <a:xfrm>
            <a:off x="790575" y="3508772"/>
            <a:ext cx="8157778" cy="243780"/>
          </a:xfrm>
          <a:prstGeom prst="rect">
            <a:avLst/>
          </a:prstGeom>
          <a:noFill/>
          <a:ln/>
        </p:spPr>
        <p:txBody>
          <a:bodyPr vert="horz" wrap="square" lIns="0" tIns="0" rIns="0" bIns="0" rtlCol="0" anchor="ctr"/>
          <a:lstStyle/>
          <a:p>
            <a:pPr marL="0" indent="0" algn="l">
              <a:lnSpc>
                <a:spcPts val="1920"/>
              </a:lnSpc>
              <a:buNone/>
            </a:pPr>
            <a:r>
              <a:rPr lang="en-US" sz="1200" b="1" dirty="0">
                <a:solidFill>
                  <a:srgbClr val="2D2D2D"/>
                </a:solidFill>
              </a:rPr>
              <a:t>QRS Width:</a:t>
            </a:r>
            <a:r>
              <a:rPr lang="en-US" sz="1200" dirty="0">
                <a:solidFill>
                  <a:srgbClr val="2D2D2D"/>
                </a:solidFill>
              </a:rPr>
              <a:t> Distinguish narrow vs. wide complex.</a:t>
            </a:r>
            <a:endParaRPr lang="en-US" sz="1200" dirty="0"/>
          </a:p>
        </p:txBody>
      </p:sp>
      <p:sp>
        <p:nvSpPr>
          <p:cNvPr id="21" name="Text 10"/>
          <p:cNvSpPr/>
          <p:nvPr/>
        </p:nvSpPr>
        <p:spPr>
          <a:xfrm>
            <a:off x="790575" y="3828752"/>
            <a:ext cx="11401425" cy="243780"/>
          </a:xfrm>
          <a:prstGeom prst="rect">
            <a:avLst/>
          </a:prstGeom>
          <a:noFill/>
          <a:ln/>
        </p:spPr>
        <p:txBody>
          <a:bodyPr vert="horz" wrap="square" lIns="0" tIns="0" rIns="0" bIns="0" rtlCol="0" anchor="ctr"/>
          <a:lstStyle/>
          <a:p>
            <a:pPr marL="0" indent="0" algn="l">
              <a:lnSpc>
                <a:spcPts val="1920"/>
              </a:lnSpc>
              <a:buNone/>
            </a:pPr>
            <a:r>
              <a:rPr lang="en-US" sz="1200" b="1" dirty="0">
                <a:solidFill>
                  <a:srgbClr val="2D2D2D"/>
                </a:solidFill>
              </a:rPr>
              <a:t>QT Interval:</a:t>
            </a:r>
            <a:r>
              <a:rPr lang="en-US" sz="1200" dirty="0">
                <a:solidFill>
                  <a:srgbClr val="2D2D2D"/>
                </a:solidFill>
              </a:rPr>
              <a:t> Measure to exclude LQTS (Men &gt;440ms, Women &gt;460ms).</a:t>
            </a:r>
            <a:endParaRPr lang="en-US" sz="1200" dirty="0"/>
          </a:p>
        </p:txBody>
      </p:sp>
      <p:sp>
        <p:nvSpPr>
          <p:cNvPr id="22" name="Text 11"/>
          <p:cNvSpPr/>
          <p:nvPr/>
        </p:nvSpPr>
        <p:spPr>
          <a:xfrm>
            <a:off x="6548438" y="4314825"/>
            <a:ext cx="533400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7F6000"/>
                </a:solidFill>
              </a:rPr>
              <a:t> COMMON PITFALL</a:t>
            </a:r>
            <a:endParaRPr lang="en-US" sz="1050" dirty="0"/>
          </a:p>
        </p:txBody>
      </p:sp>
      <p:sp>
        <p:nvSpPr>
          <p:cNvPr id="23" name="Text 12"/>
          <p:cNvSpPr/>
          <p:nvPr/>
        </p:nvSpPr>
        <p:spPr>
          <a:xfrm>
            <a:off x="6381750" y="4562475"/>
            <a:ext cx="5334000" cy="426541"/>
          </a:xfrm>
          <a:prstGeom prst="rect">
            <a:avLst/>
          </a:prstGeom>
          <a:noFill/>
          <a:ln/>
        </p:spPr>
        <p:txBody>
          <a:bodyPr vert="horz" wrap="square" lIns="0" tIns="0" rIns="0" bIns="0" rtlCol="0" anchor="ctr"/>
          <a:lstStyle/>
          <a:p>
            <a:pPr marL="0" indent="0">
              <a:lnSpc>
                <a:spcPts val="1680"/>
              </a:lnSpc>
              <a:buNone/>
            </a:pPr>
            <a:r>
              <a:rPr lang="en-US" sz="1200" b="1" dirty="0">
                <a:solidFill>
                  <a:srgbClr val="2D2D2D"/>
                </a:solidFill>
              </a:rPr>
              <a:t>A normal resting ECG between episodes does NOT exclude a paroxysmal arrhythmia. Capture during symptoms is the gold standard.</a:t>
            </a:r>
            <a:endParaRPr lang="en-US" sz="1200" dirty="0"/>
          </a:p>
        </p:txBody>
      </p:sp>
      <p:sp>
        <p:nvSpPr>
          <p:cNvPr id="24" name="Text 13"/>
          <p:cNvSpPr/>
          <p:nvPr/>
        </p:nvSpPr>
        <p:spPr>
          <a:xfrm>
            <a:off x="5375225" y="6519863"/>
            <a:ext cx="3360420" cy="200025"/>
          </a:xfrm>
          <a:prstGeom prst="rect">
            <a:avLst/>
          </a:prstGeom>
          <a:noFill/>
          <a:ln/>
        </p:spPr>
        <p:txBody>
          <a:bodyPr vert="horz" wrap="square" lIns="0" tIns="0" rIns="0" bIns="0" rtlCol="0" anchor="ctr"/>
          <a:lstStyle/>
          <a:p>
            <a:pPr marL="0" indent="0">
              <a:lnSpc>
                <a:spcPts val="1575"/>
              </a:lnSpc>
              <a:buNone/>
            </a:pPr>
            <a:r>
              <a:rPr lang="en-US" sz="1050" kern="0" spc="30" dirty="0">
                <a:solidFill>
                  <a:srgbClr val="888888"/>
                </a:solidFill>
              </a:rPr>
              <a:t>www.bradfordvts.co.uk</a:t>
            </a:r>
            <a:endParaRPr lang="en-US" sz="10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33375" y="142875"/>
            <a:ext cx="2368600" cy="247650"/>
          </a:xfrm>
          <a:prstGeom prst="rect">
            <a:avLst/>
          </a:prstGeom>
        </p:spPr>
      </p:pic>
      <p:pic>
        <p:nvPicPr>
          <p:cNvPr id="5" name="Image 3" descr="preencoded.png"/>
          <p:cNvPicPr>
            <a:picLocks noChangeAspect="1"/>
          </p:cNvPicPr>
          <p:nvPr/>
        </p:nvPicPr>
        <p:blipFill>
          <a:blip r:embed="rId5"/>
          <a:stretch>
            <a:fillRect/>
          </a:stretch>
        </p:blipFill>
        <p:spPr>
          <a:xfrm>
            <a:off x="333375" y="447675"/>
            <a:ext cx="11525250" cy="342900"/>
          </a:xfrm>
          <a:prstGeom prst="rect">
            <a:avLst/>
          </a:prstGeom>
        </p:spPr>
      </p:pic>
      <p:pic>
        <p:nvPicPr>
          <p:cNvPr id="6" name="Image 4" descr="preencoded.png"/>
          <p:cNvPicPr>
            <a:picLocks noChangeAspect="1"/>
          </p:cNvPicPr>
          <p:nvPr/>
        </p:nvPicPr>
        <p:blipFill>
          <a:blip r:embed="rId6"/>
          <a:stretch>
            <a:fillRect/>
          </a:stretch>
        </p:blipFill>
        <p:spPr>
          <a:xfrm>
            <a:off x="333375" y="1757363"/>
            <a:ext cx="6743700" cy="3848100"/>
          </a:xfrm>
          <a:prstGeom prst="rect">
            <a:avLst/>
          </a:prstGeom>
        </p:spPr>
      </p:pic>
      <p:pic>
        <p:nvPicPr>
          <p:cNvPr id="7" name="Image 5" descr="preencoded.png"/>
          <p:cNvPicPr>
            <a:picLocks noChangeAspect="1"/>
          </p:cNvPicPr>
          <p:nvPr/>
        </p:nvPicPr>
        <p:blipFill>
          <a:blip r:embed="rId7"/>
          <a:stretch>
            <a:fillRect/>
          </a:stretch>
        </p:blipFill>
        <p:spPr>
          <a:xfrm>
            <a:off x="333375" y="1757363"/>
            <a:ext cx="2697361" cy="514350"/>
          </a:xfrm>
          <a:prstGeom prst="rect">
            <a:avLst/>
          </a:prstGeom>
        </p:spPr>
      </p:pic>
      <p:pic>
        <p:nvPicPr>
          <p:cNvPr id="8" name="Image 6" descr="preencoded.png"/>
          <p:cNvPicPr>
            <a:picLocks noChangeAspect="1"/>
          </p:cNvPicPr>
          <p:nvPr/>
        </p:nvPicPr>
        <p:blipFill>
          <a:blip r:embed="rId8"/>
          <a:stretch>
            <a:fillRect/>
          </a:stretch>
        </p:blipFill>
        <p:spPr>
          <a:xfrm>
            <a:off x="3030736" y="1757363"/>
            <a:ext cx="4046339" cy="514350"/>
          </a:xfrm>
          <a:prstGeom prst="rect">
            <a:avLst/>
          </a:prstGeom>
        </p:spPr>
      </p:pic>
      <p:pic>
        <p:nvPicPr>
          <p:cNvPr id="9" name="Image 7" descr="preencoded.png"/>
          <p:cNvPicPr>
            <a:picLocks noChangeAspect="1"/>
          </p:cNvPicPr>
          <p:nvPr/>
        </p:nvPicPr>
        <p:blipFill>
          <a:blip r:embed="rId9"/>
          <a:stretch>
            <a:fillRect/>
          </a:stretch>
        </p:blipFill>
        <p:spPr>
          <a:xfrm>
            <a:off x="333375" y="2271713"/>
            <a:ext cx="2697361" cy="666750"/>
          </a:xfrm>
          <a:prstGeom prst="rect">
            <a:avLst/>
          </a:prstGeom>
        </p:spPr>
      </p:pic>
      <p:pic>
        <p:nvPicPr>
          <p:cNvPr id="10" name="Image 8" descr="preencoded.png"/>
          <p:cNvPicPr>
            <a:picLocks noChangeAspect="1"/>
          </p:cNvPicPr>
          <p:nvPr/>
        </p:nvPicPr>
        <p:blipFill>
          <a:blip r:embed="rId10"/>
          <a:stretch>
            <a:fillRect/>
          </a:stretch>
        </p:blipFill>
        <p:spPr>
          <a:xfrm>
            <a:off x="3030736" y="2271713"/>
            <a:ext cx="4046339" cy="666750"/>
          </a:xfrm>
          <a:prstGeom prst="rect">
            <a:avLst/>
          </a:prstGeom>
        </p:spPr>
      </p:pic>
      <p:pic>
        <p:nvPicPr>
          <p:cNvPr id="11" name="Image 9" descr="preencoded.png"/>
          <p:cNvPicPr>
            <a:picLocks noChangeAspect="1"/>
          </p:cNvPicPr>
          <p:nvPr/>
        </p:nvPicPr>
        <p:blipFill>
          <a:blip r:embed="rId11"/>
          <a:stretch>
            <a:fillRect/>
          </a:stretch>
        </p:blipFill>
        <p:spPr>
          <a:xfrm>
            <a:off x="333375" y="2938463"/>
            <a:ext cx="6743700" cy="666750"/>
          </a:xfrm>
          <a:prstGeom prst="rect">
            <a:avLst/>
          </a:prstGeom>
        </p:spPr>
      </p:pic>
      <p:pic>
        <p:nvPicPr>
          <p:cNvPr id="12" name="Image 10" descr="preencoded.png"/>
          <p:cNvPicPr>
            <a:picLocks noChangeAspect="1"/>
          </p:cNvPicPr>
          <p:nvPr/>
        </p:nvPicPr>
        <p:blipFill>
          <a:blip r:embed="rId12"/>
          <a:stretch>
            <a:fillRect/>
          </a:stretch>
        </p:blipFill>
        <p:spPr>
          <a:xfrm>
            <a:off x="333375" y="2938463"/>
            <a:ext cx="2697361" cy="666750"/>
          </a:xfrm>
          <a:prstGeom prst="rect">
            <a:avLst/>
          </a:prstGeom>
        </p:spPr>
      </p:pic>
      <p:pic>
        <p:nvPicPr>
          <p:cNvPr id="13" name="Image 11" descr="preencoded.png"/>
          <p:cNvPicPr>
            <a:picLocks noChangeAspect="1"/>
          </p:cNvPicPr>
          <p:nvPr/>
        </p:nvPicPr>
        <p:blipFill>
          <a:blip r:embed="rId13"/>
          <a:stretch>
            <a:fillRect/>
          </a:stretch>
        </p:blipFill>
        <p:spPr>
          <a:xfrm>
            <a:off x="3030736" y="2938463"/>
            <a:ext cx="4046339" cy="666750"/>
          </a:xfrm>
          <a:prstGeom prst="rect">
            <a:avLst/>
          </a:prstGeom>
        </p:spPr>
      </p:pic>
      <p:pic>
        <p:nvPicPr>
          <p:cNvPr id="14" name="Image 12" descr="preencoded.png"/>
          <p:cNvPicPr>
            <a:picLocks noChangeAspect="1"/>
          </p:cNvPicPr>
          <p:nvPr/>
        </p:nvPicPr>
        <p:blipFill>
          <a:blip r:embed="rId14"/>
          <a:stretch>
            <a:fillRect/>
          </a:stretch>
        </p:blipFill>
        <p:spPr>
          <a:xfrm>
            <a:off x="333375" y="3605213"/>
            <a:ext cx="2697361" cy="666750"/>
          </a:xfrm>
          <a:prstGeom prst="rect">
            <a:avLst/>
          </a:prstGeom>
        </p:spPr>
      </p:pic>
      <p:pic>
        <p:nvPicPr>
          <p:cNvPr id="15" name="Image 13" descr="preencoded.png"/>
          <p:cNvPicPr>
            <a:picLocks noChangeAspect="1"/>
          </p:cNvPicPr>
          <p:nvPr/>
        </p:nvPicPr>
        <p:blipFill>
          <a:blip r:embed="rId15"/>
          <a:stretch>
            <a:fillRect/>
          </a:stretch>
        </p:blipFill>
        <p:spPr>
          <a:xfrm>
            <a:off x="3030736" y="3605213"/>
            <a:ext cx="4046339" cy="666750"/>
          </a:xfrm>
          <a:prstGeom prst="rect">
            <a:avLst/>
          </a:prstGeom>
        </p:spPr>
      </p:pic>
      <p:pic>
        <p:nvPicPr>
          <p:cNvPr id="16" name="Image 14" descr="preencoded.png"/>
          <p:cNvPicPr>
            <a:picLocks noChangeAspect="1"/>
          </p:cNvPicPr>
          <p:nvPr/>
        </p:nvPicPr>
        <p:blipFill>
          <a:blip r:embed="rId11"/>
          <a:stretch>
            <a:fillRect/>
          </a:stretch>
        </p:blipFill>
        <p:spPr>
          <a:xfrm>
            <a:off x="333375" y="4271963"/>
            <a:ext cx="6743700" cy="666750"/>
          </a:xfrm>
          <a:prstGeom prst="rect">
            <a:avLst/>
          </a:prstGeom>
        </p:spPr>
      </p:pic>
      <p:pic>
        <p:nvPicPr>
          <p:cNvPr id="17" name="Image 15" descr="preencoded.png"/>
          <p:cNvPicPr>
            <a:picLocks noChangeAspect="1"/>
          </p:cNvPicPr>
          <p:nvPr/>
        </p:nvPicPr>
        <p:blipFill>
          <a:blip r:embed="rId12"/>
          <a:stretch>
            <a:fillRect/>
          </a:stretch>
        </p:blipFill>
        <p:spPr>
          <a:xfrm>
            <a:off x="333375" y="4271963"/>
            <a:ext cx="2697361" cy="666750"/>
          </a:xfrm>
          <a:prstGeom prst="rect">
            <a:avLst/>
          </a:prstGeom>
        </p:spPr>
      </p:pic>
      <p:pic>
        <p:nvPicPr>
          <p:cNvPr id="18" name="Image 16" descr="preencoded.png"/>
          <p:cNvPicPr>
            <a:picLocks noChangeAspect="1"/>
          </p:cNvPicPr>
          <p:nvPr/>
        </p:nvPicPr>
        <p:blipFill>
          <a:blip r:embed="rId13"/>
          <a:stretch>
            <a:fillRect/>
          </a:stretch>
        </p:blipFill>
        <p:spPr>
          <a:xfrm>
            <a:off x="3030736" y="4271963"/>
            <a:ext cx="4046339" cy="666750"/>
          </a:xfrm>
          <a:prstGeom prst="rect">
            <a:avLst/>
          </a:prstGeom>
        </p:spPr>
      </p:pic>
      <p:pic>
        <p:nvPicPr>
          <p:cNvPr id="19" name="Image 17" descr="preencoded.png"/>
          <p:cNvPicPr>
            <a:picLocks noChangeAspect="1"/>
          </p:cNvPicPr>
          <p:nvPr/>
        </p:nvPicPr>
        <p:blipFill>
          <a:blip r:embed="rId16"/>
          <a:stretch>
            <a:fillRect/>
          </a:stretch>
        </p:blipFill>
        <p:spPr>
          <a:xfrm>
            <a:off x="7362825" y="1905000"/>
            <a:ext cx="4495800" cy="2043113"/>
          </a:xfrm>
          <a:prstGeom prst="rect">
            <a:avLst/>
          </a:prstGeom>
        </p:spPr>
      </p:pic>
      <p:pic>
        <p:nvPicPr>
          <p:cNvPr id="20" name="Image 18" descr="preencoded.png"/>
          <p:cNvPicPr>
            <a:picLocks noChangeAspect="1"/>
          </p:cNvPicPr>
          <p:nvPr/>
        </p:nvPicPr>
        <p:blipFill>
          <a:blip r:embed="rId17"/>
          <a:stretch>
            <a:fillRect/>
          </a:stretch>
        </p:blipFill>
        <p:spPr>
          <a:xfrm>
            <a:off x="7553325" y="2126903"/>
            <a:ext cx="166688" cy="137220"/>
          </a:xfrm>
          <a:prstGeom prst="rect">
            <a:avLst/>
          </a:prstGeom>
        </p:spPr>
      </p:pic>
      <p:pic>
        <p:nvPicPr>
          <p:cNvPr id="21" name="Image 19" descr="preencoded.png"/>
          <p:cNvPicPr>
            <a:picLocks noChangeAspect="1"/>
          </p:cNvPicPr>
          <p:nvPr/>
        </p:nvPicPr>
        <p:blipFill>
          <a:blip r:embed="rId18"/>
          <a:stretch>
            <a:fillRect/>
          </a:stretch>
        </p:blipFill>
        <p:spPr>
          <a:xfrm>
            <a:off x="7362825" y="4138613"/>
            <a:ext cx="4495800" cy="1319213"/>
          </a:xfrm>
          <a:prstGeom prst="rect">
            <a:avLst/>
          </a:prstGeom>
        </p:spPr>
      </p:pic>
      <p:pic>
        <p:nvPicPr>
          <p:cNvPr id="22" name="Image 20" descr="preencoded.png"/>
          <p:cNvPicPr>
            <a:picLocks noChangeAspect="1"/>
          </p:cNvPicPr>
          <p:nvPr/>
        </p:nvPicPr>
        <p:blipFill>
          <a:blip r:embed="rId19"/>
          <a:stretch>
            <a:fillRect/>
          </a:stretch>
        </p:blipFill>
        <p:spPr>
          <a:xfrm>
            <a:off x="7553325" y="4360515"/>
            <a:ext cx="166688" cy="137220"/>
          </a:xfrm>
          <a:prstGeom prst="rect">
            <a:avLst/>
          </a:prstGeom>
        </p:spPr>
      </p:pic>
      <p:pic>
        <p:nvPicPr>
          <p:cNvPr id="23" name="Image 21" descr="preencoded.png"/>
          <p:cNvPicPr>
            <a:picLocks noChangeAspect="1"/>
          </p:cNvPicPr>
          <p:nvPr/>
        </p:nvPicPr>
        <p:blipFill>
          <a:blip r:embed="rId20"/>
          <a:stretch>
            <a:fillRect/>
          </a:stretch>
        </p:blipFill>
        <p:spPr>
          <a:xfrm>
            <a:off x="0" y="6477000"/>
            <a:ext cx="12192000" cy="381000"/>
          </a:xfrm>
          <a:prstGeom prst="rect">
            <a:avLst/>
          </a:prstGeom>
        </p:spPr>
      </p:pic>
      <p:sp>
        <p:nvSpPr>
          <p:cNvPr id="24" name="Text 0"/>
          <p:cNvSpPr/>
          <p:nvPr/>
        </p:nvSpPr>
        <p:spPr>
          <a:xfrm>
            <a:off x="447675" y="142875"/>
            <a:ext cx="3221980" cy="2476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FFFFFF"/>
                </a:solidFill>
              </a:rPr>
              <a:t>BRADFORD VTS TEACHING DECK</a:t>
            </a:r>
            <a:endParaRPr lang="en-US" sz="900" dirty="0"/>
          </a:p>
        </p:txBody>
      </p:sp>
      <p:sp>
        <p:nvSpPr>
          <p:cNvPr id="25" name="Text 1"/>
          <p:cNvSpPr/>
          <p:nvPr/>
        </p:nvSpPr>
        <p:spPr>
          <a:xfrm>
            <a:off x="333375" y="447675"/>
            <a:ext cx="8618220" cy="297061"/>
          </a:xfrm>
          <a:prstGeom prst="rect">
            <a:avLst/>
          </a:prstGeom>
          <a:noFill/>
          <a:ln/>
        </p:spPr>
        <p:txBody>
          <a:bodyPr vert="horz" wrap="square" lIns="0" tIns="0" rIns="0" bIns="0" rtlCol="0" anchor="ctr"/>
          <a:lstStyle/>
          <a:p>
            <a:pPr marL="0" indent="0">
              <a:lnSpc>
                <a:spcPts val="2340"/>
              </a:lnSpc>
              <a:buNone/>
            </a:pPr>
            <a:r>
              <a:rPr lang="en-US" sz="1950" b="1" dirty="0">
                <a:solidFill>
                  <a:srgbClr val="2D2D2D"/>
                </a:solidFill>
              </a:rPr>
              <a:t>Key ECG Features to Recognize</a:t>
            </a:r>
            <a:endParaRPr lang="en-US" sz="1950" dirty="0"/>
          </a:p>
        </p:txBody>
      </p:sp>
      <p:sp>
        <p:nvSpPr>
          <p:cNvPr id="26" name="Text 2"/>
          <p:cNvSpPr/>
          <p:nvPr/>
        </p:nvSpPr>
        <p:spPr>
          <a:xfrm>
            <a:off x="4218533" y="523875"/>
            <a:ext cx="4754880" cy="228600"/>
          </a:xfrm>
          <a:prstGeom prst="rect">
            <a:avLst/>
          </a:prstGeom>
          <a:noFill/>
          <a:ln/>
        </p:spPr>
        <p:txBody>
          <a:bodyPr vert="horz" wrap="square" lIns="0" tIns="0" rIns="0" bIns="0" rtlCol="0" anchor="ctr"/>
          <a:lstStyle/>
          <a:p>
            <a:pPr marL="0" indent="0">
              <a:lnSpc>
                <a:spcPts val="1800"/>
              </a:lnSpc>
              <a:buNone/>
            </a:pPr>
            <a:r>
              <a:rPr lang="en-US" sz="1200" i="1" dirty="0">
                <a:solidFill>
                  <a:srgbClr val="F58220"/>
                </a:solidFill>
              </a:rPr>
              <a:t>Diagnostic Interpretations</a:t>
            </a:r>
            <a:endParaRPr lang="en-US" sz="1200" dirty="0"/>
          </a:p>
        </p:txBody>
      </p:sp>
      <p:sp>
        <p:nvSpPr>
          <p:cNvPr id="27" name="Text 3"/>
          <p:cNvSpPr/>
          <p:nvPr/>
        </p:nvSpPr>
        <p:spPr>
          <a:xfrm>
            <a:off x="523875" y="1757363"/>
            <a:ext cx="2316361" cy="514350"/>
          </a:xfrm>
          <a:prstGeom prst="rect">
            <a:avLst/>
          </a:prstGeom>
          <a:noFill/>
          <a:ln/>
        </p:spPr>
        <p:txBody>
          <a:bodyPr vert="horz" wrap="square" lIns="0" tIns="0" rIns="0" bIns="0" rtlCol="0" anchor="ctr"/>
          <a:lstStyle/>
          <a:p>
            <a:pPr marL="0" indent="0" algn="l">
              <a:lnSpc>
                <a:spcPts val="1800"/>
              </a:lnSpc>
              <a:buNone/>
            </a:pPr>
            <a:r>
              <a:rPr lang="en-US" sz="1200" b="1" dirty="0">
                <a:solidFill>
                  <a:srgbClr val="FFFFFF"/>
                </a:solidFill>
              </a:rPr>
              <a:t>ECG Finding</a:t>
            </a:r>
            <a:endParaRPr lang="en-US" sz="1200" dirty="0"/>
          </a:p>
        </p:txBody>
      </p:sp>
      <p:sp>
        <p:nvSpPr>
          <p:cNvPr id="28" name="Text 4"/>
          <p:cNvSpPr/>
          <p:nvPr/>
        </p:nvSpPr>
        <p:spPr>
          <a:xfrm>
            <a:off x="3221236" y="1757363"/>
            <a:ext cx="3665339" cy="514350"/>
          </a:xfrm>
          <a:prstGeom prst="rect">
            <a:avLst/>
          </a:prstGeom>
          <a:noFill/>
          <a:ln/>
        </p:spPr>
        <p:txBody>
          <a:bodyPr vert="horz" wrap="square" lIns="0" tIns="0" rIns="0" bIns="0" rtlCol="0" anchor="ctr"/>
          <a:lstStyle/>
          <a:p>
            <a:pPr marL="0" indent="0" algn="l">
              <a:lnSpc>
                <a:spcPts val="1800"/>
              </a:lnSpc>
              <a:buNone/>
            </a:pPr>
            <a:r>
              <a:rPr lang="en-US" sz="1200" b="1" dirty="0">
                <a:solidFill>
                  <a:srgbClr val="FFFFFF"/>
                </a:solidFill>
              </a:rPr>
              <a:t>Interpretation &amp; Risk</a:t>
            </a:r>
            <a:endParaRPr lang="en-US" sz="1200" dirty="0"/>
          </a:p>
        </p:txBody>
      </p:sp>
      <p:sp>
        <p:nvSpPr>
          <p:cNvPr id="29" name="Text 5"/>
          <p:cNvSpPr/>
          <p:nvPr/>
        </p:nvSpPr>
        <p:spPr>
          <a:xfrm>
            <a:off x="523875" y="2524125"/>
            <a:ext cx="3429000" cy="161925"/>
          </a:xfrm>
          <a:prstGeom prst="rect">
            <a:avLst/>
          </a:prstGeom>
          <a:noFill/>
          <a:ln/>
        </p:spPr>
        <p:txBody>
          <a:bodyPr vert="horz" wrap="square" lIns="0" tIns="0" rIns="0" bIns="0" rtlCol="0" anchor="ctr"/>
          <a:lstStyle/>
          <a:p>
            <a:pPr marL="0" indent="0">
              <a:lnSpc>
                <a:spcPts val="1575"/>
              </a:lnSpc>
              <a:buNone/>
            </a:pPr>
            <a:r>
              <a:rPr lang="en-US" sz="1125" b="1" dirty="0">
                <a:solidFill>
                  <a:srgbClr val="F58220"/>
                </a:solidFill>
              </a:rPr>
              <a:t>Delta wave, short PR</a:t>
            </a:r>
            <a:endParaRPr lang="en-US" sz="1125" dirty="0"/>
          </a:p>
        </p:txBody>
      </p:sp>
      <p:sp>
        <p:nvSpPr>
          <p:cNvPr id="30" name="Text 6"/>
          <p:cNvSpPr/>
          <p:nvPr/>
        </p:nvSpPr>
        <p:spPr>
          <a:xfrm>
            <a:off x="3221236" y="2271713"/>
            <a:ext cx="3665339" cy="666750"/>
          </a:xfrm>
          <a:prstGeom prst="rect">
            <a:avLst/>
          </a:prstGeom>
          <a:noFill/>
          <a:ln/>
        </p:spPr>
        <p:txBody>
          <a:bodyPr vert="horz" wrap="square" lIns="0" tIns="0" rIns="0" bIns="0" rtlCol="0" anchor="ctr"/>
          <a:lstStyle/>
          <a:p>
            <a:pPr marL="0" indent="0">
              <a:lnSpc>
                <a:spcPts val="1575"/>
              </a:lnSpc>
              <a:buNone/>
            </a:pPr>
            <a:r>
              <a:rPr lang="en-US" sz="1125" b="1" dirty="0">
                <a:solidFill>
                  <a:srgbClr val="2D2D2D"/>
                </a:solidFill>
              </a:rPr>
              <a:t>WPW Syndrome</a:t>
            </a:r>
            <a:r>
              <a:rPr lang="en-US" sz="1125" dirty="0">
                <a:solidFill>
                  <a:srgbClr val="2D2D2D"/>
                </a:solidFill>
              </a:rPr>
              <a:t>
Risk of AF with fast conduction; refer urgently.</a:t>
            </a:r>
            <a:endParaRPr lang="en-US" sz="1125" dirty="0"/>
          </a:p>
        </p:txBody>
      </p:sp>
      <p:sp>
        <p:nvSpPr>
          <p:cNvPr id="31" name="Text 7"/>
          <p:cNvSpPr/>
          <p:nvPr/>
        </p:nvSpPr>
        <p:spPr>
          <a:xfrm>
            <a:off x="523875" y="3190875"/>
            <a:ext cx="2743200" cy="161925"/>
          </a:xfrm>
          <a:prstGeom prst="rect">
            <a:avLst/>
          </a:prstGeom>
          <a:noFill/>
          <a:ln/>
        </p:spPr>
        <p:txBody>
          <a:bodyPr vert="horz" wrap="square" lIns="0" tIns="0" rIns="0" bIns="0" rtlCol="0" anchor="ctr"/>
          <a:lstStyle/>
          <a:p>
            <a:pPr marL="0" indent="0">
              <a:lnSpc>
                <a:spcPts val="1575"/>
              </a:lnSpc>
              <a:buNone/>
            </a:pPr>
            <a:r>
              <a:rPr lang="en-US" sz="1125" b="1" dirty="0">
                <a:solidFill>
                  <a:srgbClr val="F58220"/>
                </a:solidFill>
              </a:rPr>
              <a:t>Long QT Interval</a:t>
            </a:r>
            <a:endParaRPr lang="en-US" sz="1125" dirty="0"/>
          </a:p>
        </p:txBody>
      </p:sp>
      <p:sp>
        <p:nvSpPr>
          <p:cNvPr id="32" name="Text 8"/>
          <p:cNvSpPr/>
          <p:nvPr/>
        </p:nvSpPr>
        <p:spPr>
          <a:xfrm>
            <a:off x="3221236" y="2938463"/>
            <a:ext cx="3665339" cy="666750"/>
          </a:xfrm>
          <a:prstGeom prst="rect">
            <a:avLst/>
          </a:prstGeom>
          <a:noFill/>
          <a:ln/>
        </p:spPr>
        <p:txBody>
          <a:bodyPr vert="horz" wrap="square" lIns="0" tIns="0" rIns="0" bIns="0" rtlCol="0" anchor="ctr"/>
          <a:lstStyle/>
          <a:p>
            <a:pPr marL="0" indent="0">
              <a:lnSpc>
                <a:spcPts val="1575"/>
              </a:lnSpc>
              <a:buNone/>
            </a:pPr>
            <a:r>
              <a:rPr lang="en-US" sz="1125" b="1" dirty="0">
                <a:solidFill>
                  <a:srgbClr val="2D2D2D"/>
                </a:solidFill>
              </a:rPr>
              <a:t>LQTS</a:t>
            </a:r>
            <a:r>
              <a:rPr lang="en-US" sz="1125" dirty="0">
                <a:solidFill>
                  <a:srgbClr val="2D2D2D"/>
                </a:solidFill>
              </a:rPr>
              <a:t> (&gt;440ms ♂ / &gt;460ms ♀)
Risk of Torsades de Pointes; check electrolytes.</a:t>
            </a:r>
            <a:endParaRPr lang="en-US" sz="1125" dirty="0"/>
          </a:p>
        </p:txBody>
      </p:sp>
      <p:sp>
        <p:nvSpPr>
          <p:cNvPr id="33" name="Text 9"/>
          <p:cNvSpPr/>
          <p:nvPr/>
        </p:nvSpPr>
        <p:spPr>
          <a:xfrm>
            <a:off x="523875" y="3857625"/>
            <a:ext cx="3600450" cy="161925"/>
          </a:xfrm>
          <a:prstGeom prst="rect">
            <a:avLst/>
          </a:prstGeom>
          <a:noFill/>
          <a:ln/>
        </p:spPr>
        <p:txBody>
          <a:bodyPr vert="horz" wrap="square" lIns="0" tIns="0" rIns="0" bIns="0" rtlCol="0" anchor="ctr"/>
          <a:lstStyle/>
          <a:p>
            <a:pPr marL="0" indent="0">
              <a:lnSpc>
                <a:spcPts val="1575"/>
              </a:lnSpc>
              <a:buNone/>
            </a:pPr>
            <a:r>
              <a:rPr lang="en-US" sz="1125" b="1" dirty="0">
                <a:solidFill>
                  <a:srgbClr val="F58220"/>
                </a:solidFill>
              </a:rPr>
              <a:t>Irregularly irregular</a:t>
            </a:r>
            <a:endParaRPr lang="en-US" sz="1125" dirty="0"/>
          </a:p>
        </p:txBody>
      </p:sp>
      <p:sp>
        <p:nvSpPr>
          <p:cNvPr id="34" name="Text 10"/>
          <p:cNvSpPr/>
          <p:nvPr/>
        </p:nvSpPr>
        <p:spPr>
          <a:xfrm>
            <a:off x="3221236" y="3605213"/>
            <a:ext cx="3665339" cy="666750"/>
          </a:xfrm>
          <a:prstGeom prst="rect">
            <a:avLst/>
          </a:prstGeom>
          <a:noFill/>
          <a:ln/>
        </p:spPr>
        <p:txBody>
          <a:bodyPr vert="horz" wrap="square" lIns="0" tIns="0" rIns="0" bIns="0" rtlCol="0" anchor="ctr"/>
          <a:lstStyle/>
          <a:p>
            <a:pPr marL="0" indent="0">
              <a:lnSpc>
                <a:spcPts val="1575"/>
              </a:lnSpc>
              <a:buNone/>
            </a:pPr>
            <a:r>
              <a:rPr lang="en-US" sz="1125" b="1" dirty="0">
                <a:solidFill>
                  <a:srgbClr val="2D2D2D"/>
                </a:solidFill>
              </a:rPr>
              <a:t>Atrial Fibrillation (AF)</a:t>
            </a:r>
            <a:r>
              <a:rPr lang="en-US" sz="1125" dirty="0">
                <a:solidFill>
                  <a:srgbClr val="2D2D2D"/>
                </a:solidFill>
              </a:rPr>
              <a:t>
Absence of P waves. Assess CHA₂DS₂-VASc.</a:t>
            </a:r>
            <a:endParaRPr lang="en-US" sz="1125" dirty="0"/>
          </a:p>
        </p:txBody>
      </p:sp>
      <p:sp>
        <p:nvSpPr>
          <p:cNvPr id="35" name="Text 11"/>
          <p:cNvSpPr/>
          <p:nvPr/>
        </p:nvSpPr>
        <p:spPr>
          <a:xfrm>
            <a:off x="523875" y="4524375"/>
            <a:ext cx="3086100" cy="161925"/>
          </a:xfrm>
          <a:prstGeom prst="rect">
            <a:avLst/>
          </a:prstGeom>
          <a:noFill/>
          <a:ln/>
        </p:spPr>
        <p:txBody>
          <a:bodyPr vert="horz" wrap="square" lIns="0" tIns="0" rIns="0" bIns="0" rtlCol="0" anchor="ctr"/>
          <a:lstStyle/>
          <a:p>
            <a:pPr marL="0" indent="0">
              <a:lnSpc>
                <a:spcPts val="1575"/>
              </a:lnSpc>
              <a:buNone/>
            </a:pPr>
            <a:r>
              <a:rPr lang="en-US" sz="1125" b="1" dirty="0">
                <a:solidFill>
                  <a:srgbClr val="F58220"/>
                </a:solidFill>
              </a:rPr>
              <a:t>Regular, 150 bpm</a:t>
            </a:r>
            <a:endParaRPr lang="en-US" sz="1125" dirty="0"/>
          </a:p>
        </p:txBody>
      </p:sp>
      <p:sp>
        <p:nvSpPr>
          <p:cNvPr id="36" name="Text 12"/>
          <p:cNvSpPr/>
          <p:nvPr/>
        </p:nvSpPr>
        <p:spPr>
          <a:xfrm>
            <a:off x="3221236" y="4271963"/>
            <a:ext cx="3665339" cy="666750"/>
          </a:xfrm>
          <a:prstGeom prst="rect">
            <a:avLst/>
          </a:prstGeom>
          <a:noFill/>
          <a:ln/>
        </p:spPr>
        <p:txBody>
          <a:bodyPr vert="horz" wrap="square" lIns="0" tIns="0" rIns="0" bIns="0" rtlCol="0" anchor="ctr"/>
          <a:lstStyle/>
          <a:p>
            <a:pPr marL="0" indent="0">
              <a:lnSpc>
                <a:spcPts val="1575"/>
              </a:lnSpc>
              <a:buNone/>
            </a:pPr>
            <a:r>
              <a:rPr lang="en-US" sz="1125" b="1" dirty="0">
                <a:solidFill>
                  <a:srgbClr val="2D2D2D"/>
                </a:solidFill>
              </a:rPr>
              <a:t>Atrial Flutter</a:t>
            </a:r>
            <a:r>
              <a:rPr lang="en-US" sz="1125" dirty="0">
                <a:solidFill>
                  <a:srgbClr val="2D2D2D"/>
                </a:solidFill>
              </a:rPr>
              <a:t>
Classic 2:1 conduction block; narrow complex.</a:t>
            </a:r>
            <a:endParaRPr lang="en-US" sz="1125" dirty="0"/>
          </a:p>
        </p:txBody>
      </p:sp>
      <p:sp>
        <p:nvSpPr>
          <p:cNvPr id="37" name="Text 13"/>
          <p:cNvSpPr/>
          <p:nvPr/>
        </p:nvSpPr>
        <p:spPr>
          <a:xfrm>
            <a:off x="523875" y="5191125"/>
            <a:ext cx="4114800" cy="161925"/>
          </a:xfrm>
          <a:prstGeom prst="rect">
            <a:avLst/>
          </a:prstGeom>
          <a:noFill/>
          <a:ln/>
        </p:spPr>
        <p:txBody>
          <a:bodyPr vert="horz" wrap="square" lIns="0" tIns="0" rIns="0" bIns="0" rtlCol="0" anchor="ctr"/>
          <a:lstStyle/>
          <a:p>
            <a:pPr marL="0" indent="0">
              <a:lnSpc>
                <a:spcPts val="1575"/>
              </a:lnSpc>
              <a:buNone/>
            </a:pPr>
            <a:r>
              <a:rPr lang="en-US" sz="1125" b="1" dirty="0">
                <a:solidFill>
                  <a:srgbClr val="F58220"/>
                </a:solidFill>
              </a:rPr>
              <a:t>Wide complex tachycardia</a:t>
            </a:r>
            <a:endParaRPr lang="en-US" sz="1125" dirty="0"/>
          </a:p>
        </p:txBody>
      </p:sp>
      <p:sp>
        <p:nvSpPr>
          <p:cNvPr id="38" name="Text 14"/>
          <p:cNvSpPr/>
          <p:nvPr/>
        </p:nvSpPr>
        <p:spPr>
          <a:xfrm>
            <a:off x="3221236" y="4938713"/>
            <a:ext cx="3665339" cy="666750"/>
          </a:xfrm>
          <a:prstGeom prst="rect">
            <a:avLst/>
          </a:prstGeom>
          <a:noFill/>
          <a:ln/>
        </p:spPr>
        <p:txBody>
          <a:bodyPr vert="horz" wrap="square" lIns="0" tIns="0" rIns="0" bIns="0" rtlCol="0" anchor="ctr"/>
          <a:lstStyle/>
          <a:p>
            <a:pPr marL="0" indent="0">
              <a:lnSpc>
                <a:spcPts val="1575"/>
              </a:lnSpc>
              <a:buNone/>
            </a:pPr>
            <a:r>
              <a:rPr lang="en-US" sz="1125" b="1" dirty="0">
                <a:solidFill>
                  <a:srgbClr val="D32F2F"/>
                </a:solidFill>
              </a:rPr>
              <a:t>VT UNTIL PROVEN OTHERWISE</a:t>
            </a:r>
            <a:r>
              <a:rPr lang="en-US" sz="1125" dirty="0">
                <a:solidFill>
                  <a:srgbClr val="2D2D2D"/>
                </a:solidFill>
              </a:rPr>
              <a:t>
Treat as medical emergency if unstable.</a:t>
            </a:r>
            <a:endParaRPr lang="en-US" sz="1125" dirty="0"/>
          </a:p>
        </p:txBody>
      </p:sp>
      <p:sp>
        <p:nvSpPr>
          <p:cNvPr id="39" name="Text 15"/>
          <p:cNvSpPr/>
          <p:nvPr/>
        </p:nvSpPr>
        <p:spPr>
          <a:xfrm>
            <a:off x="7815263" y="2095500"/>
            <a:ext cx="4114800" cy="200025"/>
          </a:xfrm>
          <a:prstGeom prst="rect">
            <a:avLst/>
          </a:prstGeom>
          <a:noFill/>
          <a:ln/>
        </p:spPr>
        <p:txBody>
          <a:bodyPr vert="horz" wrap="square" lIns="0" tIns="0" rIns="0" bIns="0" rtlCol="0" anchor="ctr"/>
          <a:lstStyle/>
          <a:p>
            <a:pPr marL="0" indent="0">
              <a:lnSpc>
                <a:spcPts val="1575"/>
              </a:lnSpc>
              <a:buNone/>
            </a:pPr>
            <a:r>
              <a:rPr lang="en-US" sz="1050" b="1" kern="0" spc="30" dirty="0">
                <a:solidFill>
                  <a:srgbClr val="D32F2F"/>
                </a:solidFill>
              </a:rPr>
              <a:t>RED FLAG ALERT</a:t>
            </a:r>
            <a:endParaRPr lang="en-US" sz="1050" dirty="0"/>
          </a:p>
        </p:txBody>
      </p:sp>
      <p:sp>
        <p:nvSpPr>
          <p:cNvPr id="40" name="Text 16"/>
          <p:cNvSpPr/>
          <p:nvPr/>
        </p:nvSpPr>
        <p:spPr>
          <a:xfrm>
            <a:off x="7553325" y="2390775"/>
            <a:ext cx="4638675"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2D2D2D"/>
                </a:solidFill>
              </a:rPr>
              <a:t>Urgent Referral (Cardiology) required for:</a:t>
            </a:r>
            <a:endParaRPr lang="en-US" sz="1125" dirty="0"/>
          </a:p>
        </p:txBody>
      </p:sp>
      <p:sp>
        <p:nvSpPr>
          <p:cNvPr id="41" name="Text 17"/>
          <p:cNvSpPr/>
          <p:nvPr/>
        </p:nvSpPr>
        <p:spPr>
          <a:xfrm>
            <a:off x="7743825" y="2747963"/>
            <a:ext cx="4448175"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2D2D2D"/>
                </a:solidFill>
              </a:rPr>
              <a:t>WPW pattern on baseline ECG</a:t>
            </a:r>
            <a:endParaRPr lang="en-US" sz="1200" dirty="0"/>
          </a:p>
        </p:txBody>
      </p:sp>
      <p:sp>
        <p:nvSpPr>
          <p:cNvPr id="42" name="Text 18"/>
          <p:cNvSpPr/>
          <p:nvPr/>
        </p:nvSpPr>
        <p:spPr>
          <a:xfrm>
            <a:off x="7743825" y="2976563"/>
            <a:ext cx="3924300"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2D2D2D"/>
                </a:solidFill>
              </a:rPr>
              <a:t>Prolonged QT interval</a:t>
            </a:r>
            <a:endParaRPr lang="en-US" sz="1200" dirty="0"/>
          </a:p>
        </p:txBody>
      </p:sp>
      <p:sp>
        <p:nvSpPr>
          <p:cNvPr id="43" name="Text 19"/>
          <p:cNvSpPr/>
          <p:nvPr/>
        </p:nvSpPr>
        <p:spPr>
          <a:xfrm>
            <a:off x="7743825" y="3205163"/>
            <a:ext cx="4206240"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2D2D2D"/>
                </a:solidFill>
              </a:rPr>
              <a:t>Brugada pattern or LBBB</a:t>
            </a:r>
            <a:endParaRPr lang="en-US" sz="1200" dirty="0"/>
          </a:p>
        </p:txBody>
      </p:sp>
      <p:sp>
        <p:nvSpPr>
          <p:cNvPr id="44" name="Text 20"/>
          <p:cNvSpPr/>
          <p:nvPr/>
        </p:nvSpPr>
        <p:spPr>
          <a:xfrm>
            <a:off x="7743825" y="3433763"/>
            <a:ext cx="4448175"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2D2D2D"/>
                </a:solidFill>
              </a:rPr>
              <a:t>Any 2nd or 3rd degree heart block</a:t>
            </a:r>
            <a:endParaRPr lang="en-US" sz="1200" dirty="0"/>
          </a:p>
        </p:txBody>
      </p:sp>
      <p:sp>
        <p:nvSpPr>
          <p:cNvPr id="45" name="Text 21"/>
          <p:cNvSpPr/>
          <p:nvPr/>
        </p:nvSpPr>
        <p:spPr>
          <a:xfrm>
            <a:off x="7815263" y="4329113"/>
            <a:ext cx="4114800" cy="200025"/>
          </a:xfrm>
          <a:prstGeom prst="rect">
            <a:avLst/>
          </a:prstGeom>
          <a:noFill/>
          <a:ln/>
        </p:spPr>
        <p:txBody>
          <a:bodyPr vert="horz" wrap="square" lIns="0" tIns="0" rIns="0" bIns="0" rtlCol="0" anchor="ctr"/>
          <a:lstStyle/>
          <a:p>
            <a:pPr marL="0" indent="0">
              <a:lnSpc>
                <a:spcPts val="1575"/>
              </a:lnSpc>
              <a:buNone/>
            </a:pPr>
            <a:r>
              <a:rPr lang="en-US" sz="1050" b="1" kern="0" spc="30" dirty="0">
                <a:solidFill>
                  <a:srgbClr val="800080"/>
                </a:solidFill>
              </a:rPr>
              <a:t>AKT EXAM PEARL</a:t>
            </a:r>
            <a:endParaRPr lang="en-US" sz="1050" dirty="0"/>
          </a:p>
        </p:txBody>
      </p:sp>
      <p:sp>
        <p:nvSpPr>
          <p:cNvPr id="46" name="Text 22"/>
          <p:cNvSpPr/>
          <p:nvPr/>
        </p:nvSpPr>
        <p:spPr>
          <a:xfrm>
            <a:off x="7553325" y="4624388"/>
            <a:ext cx="4114800" cy="642938"/>
          </a:xfrm>
          <a:prstGeom prst="rect">
            <a:avLst/>
          </a:prstGeom>
          <a:noFill/>
          <a:ln/>
        </p:spPr>
        <p:txBody>
          <a:bodyPr vert="horz" wrap="square" lIns="0" tIns="0" rIns="0" bIns="0" rtlCol="0" anchor="ctr"/>
          <a:lstStyle/>
          <a:p>
            <a:pPr marL="0" indent="0">
              <a:lnSpc>
                <a:spcPts val="1688"/>
              </a:lnSpc>
              <a:buNone/>
            </a:pPr>
            <a:r>
              <a:rPr lang="en-US" sz="1125" dirty="0">
                <a:solidFill>
                  <a:srgbClr val="2D2D2D"/>
                </a:solidFill>
              </a:rPr>
              <a:t>A regular, narrow-complex tachycardia at exactly </a:t>
            </a:r>
            <a:r>
              <a:rPr lang="en-US" sz="1125" b="1" dirty="0">
                <a:solidFill>
                  <a:srgbClr val="2D2D2D"/>
                </a:solidFill>
              </a:rPr>
              <a:t>150 bpm</a:t>
            </a:r>
            <a:r>
              <a:rPr lang="en-US" sz="1125" dirty="0">
                <a:solidFill>
                  <a:srgbClr val="2D2D2D"/>
                </a:solidFill>
              </a:rPr>
              <a:t> is </a:t>
            </a:r>
            <a:r>
              <a:rPr lang="en-US" sz="1125" b="1" dirty="0">
                <a:solidFill>
                  <a:srgbClr val="2D2D2D"/>
                </a:solidFill>
              </a:rPr>
              <a:t>Atrial Flutter</a:t>
            </a:r>
            <a:r>
              <a:rPr lang="en-US" sz="1125" dirty="0">
                <a:solidFill>
                  <a:srgbClr val="2D2D2D"/>
                </a:solidFill>
              </a:rPr>
              <a:t> with 2:1 block until proven otherwise. Look for "sawtooth" waves in inferior leads (II, III, aVF).</a:t>
            </a:r>
            <a:endParaRPr lang="en-US" sz="1125" dirty="0"/>
          </a:p>
        </p:txBody>
      </p:sp>
      <p:sp>
        <p:nvSpPr>
          <p:cNvPr id="47" name="Text 23"/>
          <p:cNvSpPr/>
          <p:nvPr/>
        </p:nvSpPr>
        <p:spPr>
          <a:xfrm>
            <a:off x="10598944" y="6581775"/>
            <a:ext cx="1593056" cy="171450"/>
          </a:xfrm>
          <a:prstGeom prst="rect">
            <a:avLst/>
          </a:prstGeom>
          <a:noFill/>
          <a:ln/>
        </p:spPr>
        <p:txBody>
          <a:bodyPr vert="horz" wrap="square" lIns="0" tIns="0" rIns="0" bIns="0" rtlCol="0" anchor="ctr"/>
          <a:lstStyle/>
          <a:p>
            <a:pPr marL="0" indent="0">
              <a:lnSpc>
                <a:spcPts val="1350"/>
              </a:lnSpc>
              <a:buNone/>
            </a:pPr>
            <a:r>
              <a:rPr lang="en-US" sz="900" b="1" dirty="0">
                <a:solidFill>
                  <a:srgbClr val="F58220"/>
                </a:solidFill>
              </a:rPr>
              <a:t>www.bradfordvts.co.uk</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TotalTime>
  <Words>5293</Words>
  <Application>Microsoft Office PowerPoint</Application>
  <PresentationFormat>Widescreen</PresentationFormat>
  <Paragraphs>639</Paragraphs>
  <Slides>30</Slides>
  <Notes>30</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30</vt:i4>
      </vt:variant>
    </vt:vector>
  </HeadingPairs>
  <TitlesOfParts>
    <vt:vector size="32" baseType="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Ramesh Mehay</cp:lastModifiedBy>
  <cp:revision>2</cp:revision>
  <dcterms:created xsi:type="dcterms:W3CDTF">2026-05-07T13:18:37Z</dcterms:created>
  <dcterms:modified xsi:type="dcterms:W3CDTF">2026-05-07T13:34:58Z</dcterms:modified>
</cp:coreProperties>
</file>