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5143500" cy="9144000"/>
  <p:embeddedFontLst>
    <p:embeddedFont>
      <p:font typeface="Inter" panose="020B0604020202020204" charset="0"/>
      <p:regular r:id="rId13"/>
      <p:bold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7" d="100"/>
          <a:sy n="117"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232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txBody>
          <a:bodyPr/>
          <a:lstStyle/>
          <a:p>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hyperlink" Target="http://www.dvla.gov.uk/medical/ataglance.aspx"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hyperlink" Target="http://www.sads.org.uk/drugs_to_avoid.ht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0.sv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hyperlink" Target="http://www.sadsuk.org/" TargetMode="External"/><Relationship Id="rId3" Type="http://schemas.openxmlformats.org/officeDocument/2006/relationships/image" Target="../media/image13.svg"/><Relationship Id="rId7" Type="http://schemas.openxmlformats.org/officeDocument/2006/relationships/image" Target="../media/image15.sv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hyperlink" Target="http://www.atrialfibrillation.org.uk/" TargetMode="External"/><Relationship Id="rId5" Type="http://schemas.openxmlformats.org/officeDocument/2006/relationships/image" Target="../media/image14.svg"/><Relationship Id="rId10" Type="http://schemas.openxmlformats.org/officeDocument/2006/relationships/hyperlink" Target="http://www.c-r-y.org.uk/" TargetMode="External"/><Relationship Id="rId4" Type="http://schemas.openxmlformats.org/officeDocument/2006/relationships/hyperlink" Target="http://www.heartrhythmcharity.org.uk/" TargetMode="External"/><Relationship Id="rId9"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1097235"/>
            <a:ext cx="4722763" cy="814090"/>
          </a:xfrm>
          <a:prstGeom prst="rect">
            <a:avLst/>
          </a:prstGeom>
          <a:noFill/>
          <a:ln/>
        </p:spPr>
        <p:txBody>
          <a:bodyPr wrap="square" lIns="0" tIns="0" rIns="0" bIns="0" rtlCol="0" anchor="t"/>
          <a:lstStyle/>
          <a:p>
            <a:pPr marL="0" indent="0" algn="l">
              <a:lnSpc>
                <a:spcPts val="3200"/>
              </a:lnSpc>
              <a:buNone/>
            </a:pPr>
            <a:r>
              <a:rPr lang="en-US" sz="2550" b="1" dirty="0">
                <a:solidFill>
                  <a:srgbClr val="000000"/>
                </a:solidFill>
                <a:latin typeface="Petrona Bold" pitchFamily="34" charset="0"/>
                <a:ea typeface="Petrona Bold" pitchFamily="34" charset="-122"/>
                <a:cs typeface="Petrona Bold" pitchFamily="34" charset="-120"/>
              </a:rPr>
              <a:t>10 Steps Before You Refer for: Palpitations</a:t>
            </a:r>
            <a:endParaRPr lang="en-US" sz="2550" dirty="0"/>
          </a:p>
        </p:txBody>
      </p:sp>
      <p:sp>
        <p:nvSpPr>
          <p:cNvPr id="4" name="Text 1"/>
          <p:cNvSpPr/>
          <p:nvPr/>
        </p:nvSpPr>
        <p:spPr>
          <a:xfrm>
            <a:off x="3925119" y="2097360"/>
            <a:ext cx="4722763" cy="198462"/>
          </a:xfrm>
          <a:prstGeom prst="rect">
            <a:avLst/>
          </a:prstGeom>
          <a:noFill/>
          <a:ln/>
        </p:spPr>
        <p:txBody>
          <a:bodyPr wrap="none" lIns="0" tIns="0" rIns="0" bIns="0" rtlCol="0" anchor="t"/>
          <a:lstStyle/>
          <a:p>
            <a:pPr marL="0" indent="0" algn="l">
              <a:lnSpc>
                <a:spcPts val="1550"/>
              </a:lnSpc>
              <a:buNone/>
            </a:pPr>
            <a:r>
              <a:rPr lang="en-US" sz="950" b="1" dirty="0">
                <a:solidFill>
                  <a:srgbClr val="FFA44F"/>
                </a:solidFill>
                <a:latin typeface="Inter" pitchFamily="34" charset="0"/>
                <a:ea typeface="Inter" pitchFamily="34" charset="-122"/>
                <a:cs typeface="Inter" pitchFamily="34" charset="-120"/>
              </a:rPr>
              <a:t>BRADFORD VTS TEACHING DECK</a:t>
            </a:r>
            <a:endParaRPr lang="en-US" sz="950" dirty="0"/>
          </a:p>
        </p:txBody>
      </p:sp>
      <p:sp>
        <p:nvSpPr>
          <p:cNvPr id="5" name="Text 2"/>
          <p:cNvSpPr/>
          <p:nvPr/>
        </p:nvSpPr>
        <p:spPr>
          <a:xfrm>
            <a:off x="3925119" y="2435349"/>
            <a:ext cx="4722763" cy="595387"/>
          </a:xfrm>
          <a:prstGeom prst="rect">
            <a:avLst/>
          </a:prstGeom>
          <a:noFill/>
          <a:ln/>
        </p:spPr>
        <p:txBody>
          <a:bodyPr wrap="square" lIns="0" tIns="0" rIns="0" bIns="0" rtlCol="0" anchor="t"/>
          <a:lstStyle/>
          <a:p>
            <a:pPr marL="0" indent="0" algn="l">
              <a:lnSpc>
                <a:spcPts val="1550"/>
              </a:lnSpc>
              <a:buNone/>
            </a:pPr>
            <a:r>
              <a:rPr lang="en-US" sz="950" dirty="0">
                <a:solidFill>
                  <a:srgbClr val="272525"/>
                </a:solidFill>
                <a:latin typeface="Inter" pitchFamily="34" charset="0"/>
                <a:ea typeface="Inter" pitchFamily="34" charset="-122"/>
                <a:cs typeface="Inter" pitchFamily="34" charset="-120"/>
              </a:rPr>
              <a:t>A practical guide for primary care clinicians on the assessment, investigation, and risk stratification of patients presenting with palpitations — before making a cardiology referral.</a:t>
            </a:r>
            <a:endParaRPr lang="en-US" sz="950" dirty="0"/>
          </a:p>
        </p:txBody>
      </p:sp>
      <p:sp>
        <p:nvSpPr>
          <p:cNvPr id="6" name="Text 3"/>
          <p:cNvSpPr/>
          <p:nvPr/>
        </p:nvSpPr>
        <p:spPr>
          <a:xfrm>
            <a:off x="3925119" y="3170262"/>
            <a:ext cx="4722763" cy="198462"/>
          </a:xfrm>
          <a:prstGeom prst="rect">
            <a:avLst/>
          </a:prstGeom>
          <a:noFill/>
          <a:ln/>
        </p:spPr>
        <p:txBody>
          <a:bodyPr wrap="none" lIns="0" tIns="0" rIns="0" bIns="0" rtlCol="0" anchor="t"/>
          <a:lstStyle/>
          <a:p>
            <a:pPr marL="0" indent="0" algn="l">
              <a:lnSpc>
                <a:spcPts val="1550"/>
              </a:lnSpc>
              <a:buNone/>
            </a:pPr>
            <a:r>
              <a:rPr lang="en-US" sz="950" dirty="0">
                <a:solidFill>
                  <a:srgbClr val="272525"/>
                </a:solidFill>
                <a:latin typeface="Inter" pitchFamily="34" charset="0"/>
                <a:ea typeface="Inter" pitchFamily="34" charset="-122"/>
                <a:cs typeface="Inter" pitchFamily="34" charset="-120"/>
              </a:rPr>
              <a:t>Created May 2026, based on an 2009 article by…</a:t>
            </a:r>
            <a:endParaRPr lang="en-US" sz="950" dirty="0"/>
          </a:p>
        </p:txBody>
      </p:sp>
      <p:sp>
        <p:nvSpPr>
          <p:cNvPr id="7" name="Shape 4"/>
          <p:cNvSpPr/>
          <p:nvPr/>
        </p:nvSpPr>
        <p:spPr>
          <a:xfrm>
            <a:off x="3925119" y="3508251"/>
            <a:ext cx="2076301" cy="233214"/>
          </a:xfrm>
          <a:prstGeom prst="roundRect">
            <a:avLst>
              <a:gd name="adj" fmla="val 17872"/>
            </a:avLst>
          </a:prstGeom>
          <a:solidFill>
            <a:srgbClr val="CCEEFF"/>
          </a:solidFill>
          <a:ln/>
        </p:spPr>
        <p:txBody>
          <a:bodyPr/>
          <a:lstStyle/>
          <a:p>
            <a:endParaRPr lang="en-GB"/>
          </a:p>
        </p:txBody>
      </p:sp>
      <p:sp>
        <p:nvSpPr>
          <p:cNvPr id="8" name="Text 5"/>
          <p:cNvSpPr/>
          <p:nvPr/>
        </p:nvSpPr>
        <p:spPr>
          <a:xfrm>
            <a:off x="3999533" y="3545458"/>
            <a:ext cx="1927473" cy="158800"/>
          </a:xfrm>
          <a:prstGeom prst="rect">
            <a:avLst/>
          </a:prstGeom>
          <a:noFill/>
          <a:ln/>
        </p:spPr>
        <p:txBody>
          <a:bodyPr wrap="none" lIns="0" tIns="0" rIns="0" bIns="0" rtlCol="0" anchor="t"/>
          <a:lstStyle/>
          <a:p>
            <a:pPr marL="0" indent="0" algn="l">
              <a:lnSpc>
                <a:spcPts val="1250"/>
              </a:lnSpc>
              <a:buNone/>
            </a:pPr>
            <a:r>
              <a:rPr lang="en-US" sz="750" dirty="0">
                <a:solidFill>
                  <a:srgbClr val="272525"/>
                </a:solidFill>
                <a:latin typeface="Inter" pitchFamily="34" charset="0"/>
                <a:ea typeface="Inter" pitchFamily="34" charset="-122"/>
                <a:cs typeface="Inter" pitchFamily="34" charset="-120"/>
              </a:rPr>
              <a:t>ANDREAS WOLFF, GPSI IN CARDIOLOGY</a:t>
            </a:r>
            <a:endParaRPr lang="en-US" sz="750" dirty="0"/>
          </a:p>
        </p:txBody>
      </p:sp>
      <p:sp>
        <p:nvSpPr>
          <p:cNvPr id="9" name="Shape 6"/>
          <p:cNvSpPr/>
          <p:nvPr/>
        </p:nvSpPr>
        <p:spPr>
          <a:xfrm>
            <a:off x="3925119" y="3803452"/>
            <a:ext cx="3885233" cy="242739"/>
          </a:xfrm>
          <a:prstGeom prst="roundRect">
            <a:avLst>
              <a:gd name="adj" fmla="val 17171"/>
            </a:avLst>
          </a:prstGeom>
          <a:noFill/>
          <a:ln w="4763">
            <a:solidFill>
              <a:srgbClr val="007EBD"/>
            </a:solidFill>
            <a:prstDash val="solid"/>
          </a:ln>
        </p:spPr>
        <p:txBody>
          <a:bodyPr/>
          <a:lstStyle/>
          <a:p>
            <a:endParaRPr lang="en-GB"/>
          </a:p>
        </p:txBody>
      </p:sp>
      <p:sp>
        <p:nvSpPr>
          <p:cNvPr id="10" name="Text 7"/>
          <p:cNvSpPr/>
          <p:nvPr/>
        </p:nvSpPr>
        <p:spPr>
          <a:xfrm>
            <a:off x="4004295" y="3845421"/>
            <a:ext cx="3726879" cy="158800"/>
          </a:xfrm>
          <a:prstGeom prst="rect">
            <a:avLst/>
          </a:prstGeom>
          <a:noFill/>
          <a:ln/>
        </p:spPr>
        <p:txBody>
          <a:bodyPr wrap="none" lIns="0" tIns="0" rIns="0" bIns="0" rtlCol="0" anchor="t"/>
          <a:lstStyle/>
          <a:p>
            <a:pPr marL="0" indent="0" algn="l">
              <a:lnSpc>
                <a:spcPts val="1250"/>
              </a:lnSpc>
              <a:buNone/>
            </a:pPr>
            <a:r>
              <a:rPr lang="en-US" sz="750" dirty="0">
                <a:solidFill>
                  <a:srgbClr val="007EBD"/>
                </a:solidFill>
                <a:latin typeface="Inter" pitchFamily="34" charset="0"/>
                <a:ea typeface="Inter" pitchFamily="34" charset="-122"/>
                <a:cs typeface="Inter" pitchFamily="34" charset="-120"/>
              </a:rPr>
              <a:t>CAMPBELL COWAN, CONSULTANT CARDIOLOGIST &amp; ELECTROPHYSIOLOGIST</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88379" y="423193"/>
            <a:ext cx="4738241" cy="801142"/>
          </a:xfrm>
          <a:prstGeom prst="rect">
            <a:avLst/>
          </a:prstGeom>
          <a:noFill/>
          <a:ln/>
        </p:spPr>
        <p:txBody>
          <a:bodyPr wrap="square" lIns="0" tIns="0" rIns="0" bIns="0" rtlCol="0" anchor="t"/>
          <a:lstStyle/>
          <a:p>
            <a:pPr marL="0" indent="0" algn="l">
              <a:lnSpc>
                <a:spcPts val="3150"/>
              </a:lnSpc>
              <a:buNone/>
            </a:pPr>
            <a:r>
              <a:rPr lang="en-US" sz="2500" b="1" dirty="0">
                <a:solidFill>
                  <a:srgbClr val="000000"/>
                </a:solidFill>
                <a:latin typeface="Petrona Bold" pitchFamily="34" charset="0"/>
                <a:ea typeface="Petrona Bold" pitchFamily="34" charset="-122"/>
                <a:cs typeface="Petrona Bold" pitchFamily="34" charset="-120"/>
              </a:rPr>
              <a:t>Step 10: Occupational &amp; Driving Advice</a:t>
            </a:r>
            <a:endParaRPr lang="en-US" sz="2500" dirty="0"/>
          </a:p>
        </p:txBody>
      </p:sp>
      <p:sp>
        <p:nvSpPr>
          <p:cNvPr id="4" name="Shape 1"/>
          <p:cNvSpPr/>
          <p:nvPr/>
        </p:nvSpPr>
        <p:spPr>
          <a:xfrm>
            <a:off x="400496" y="1404565"/>
            <a:ext cx="2395984" cy="3315667"/>
          </a:xfrm>
          <a:prstGeom prst="roundRect">
            <a:avLst>
              <a:gd name="adj" fmla="val 3669"/>
            </a:avLst>
          </a:prstGeom>
          <a:solidFill>
            <a:srgbClr val="007EBD">
              <a:alpha val="95000"/>
            </a:srgbClr>
          </a:solidFill>
          <a:ln/>
        </p:spPr>
        <p:txBody>
          <a:bodyPr/>
          <a:lstStyle/>
          <a:p>
            <a:endParaRPr lang="en-GB"/>
          </a:p>
        </p:txBody>
      </p:sp>
      <p:sp>
        <p:nvSpPr>
          <p:cNvPr id="5" name="Text 2"/>
          <p:cNvSpPr/>
          <p:nvPr/>
        </p:nvSpPr>
        <p:spPr>
          <a:xfrm>
            <a:off x="522536" y="1524744"/>
            <a:ext cx="1602656" cy="200323"/>
          </a:xfrm>
          <a:prstGeom prst="rect">
            <a:avLst/>
          </a:prstGeom>
          <a:noFill/>
          <a:ln/>
        </p:spPr>
        <p:txBody>
          <a:bodyPr wrap="none" lIns="0" tIns="0" rIns="0" bIns="0" rtlCol="0" anchor="t"/>
          <a:lstStyle/>
          <a:p>
            <a:pPr marL="0" indent="0" algn="l">
              <a:lnSpc>
                <a:spcPts val="1550"/>
              </a:lnSpc>
              <a:buNone/>
            </a:pPr>
            <a:r>
              <a:rPr lang="en-US" sz="1250" b="1" dirty="0">
                <a:solidFill>
                  <a:srgbClr val="000000"/>
                </a:solidFill>
                <a:latin typeface="Petrona Bold" pitchFamily="34" charset="0"/>
                <a:ea typeface="Petrona Bold" pitchFamily="34" charset="-122"/>
                <a:cs typeface="Petrona Bold" pitchFamily="34" charset="-120"/>
              </a:rPr>
              <a:t>DVLA Regulations</a:t>
            </a:r>
            <a:endParaRPr lang="en-US" sz="1250" dirty="0"/>
          </a:p>
        </p:txBody>
      </p:sp>
      <p:sp>
        <p:nvSpPr>
          <p:cNvPr id="6" name="Text 3"/>
          <p:cNvSpPr/>
          <p:nvPr/>
        </p:nvSpPr>
        <p:spPr>
          <a:xfrm>
            <a:off x="522536" y="1845246"/>
            <a:ext cx="2151906" cy="1550789"/>
          </a:xfrm>
          <a:prstGeom prst="rect">
            <a:avLst/>
          </a:prstGeom>
          <a:noFill/>
          <a:ln/>
        </p:spPr>
        <p:txBody>
          <a:bodyPr wrap="square" lIns="0" tIns="0" rIns="0" bIns="0" rtlCol="0" anchor="t"/>
          <a:lstStyle/>
          <a:p>
            <a:pPr marL="0" indent="0" algn="l">
              <a:lnSpc>
                <a:spcPts val="1500"/>
              </a:lnSpc>
              <a:buNone/>
            </a:pPr>
            <a:r>
              <a:rPr lang="en-US" sz="950" dirty="0">
                <a:solidFill>
                  <a:srgbClr val="000000"/>
                </a:solidFill>
                <a:latin typeface="Inter" pitchFamily="34" charset="0"/>
                <a:ea typeface="Inter" pitchFamily="34" charset="-122"/>
                <a:cs typeface="Inter" pitchFamily="34" charset="-120"/>
              </a:rPr>
              <a:t>If an arrhythmia has caused or is likely to cause incapacity, driving must cease. It is the clinician's responsibility to advise the patient and document this. Patients awaiting specialist assessment with disabling symptoms should be advised not to drive.</a:t>
            </a:r>
            <a:endParaRPr lang="en-US" sz="950" dirty="0"/>
          </a:p>
        </p:txBody>
      </p:sp>
      <p:sp>
        <p:nvSpPr>
          <p:cNvPr id="7" name="Text 4"/>
          <p:cNvSpPr/>
          <p:nvPr/>
        </p:nvSpPr>
        <p:spPr>
          <a:xfrm>
            <a:off x="522536" y="3504158"/>
            <a:ext cx="2151906" cy="155079"/>
          </a:xfrm>
          <a:prstGeom prst="rect">
            <a:avLst/>
          </a:prstGeom>
          <a:noFill/>
          <a:ln/>
        </p:spPr>
        <p:txBody>
          <a:bodyPr wrap="none" lIns="0" tIns="0" rIns="0" bIns="0" rtlCol="0" anchor="t"/>
          <a:lstStyle/>
          <a:p>
            <a:pPr marL="0" indent="0" algn="l">
              <a:lnSpc>
                <a:spcPts val="1200"/>
              </a:lnSpc>
              <a:buNone/>
            </a:pPr>
            <a:r>
              <a:rPr lang="en-US" sz="750" u="sng" dirty="0">
                <a:solidFill>
                  <a:srgbClr val="000000"/>
                </a:solidFill>
                <a:latin typeface="Inter" pitchFamily="34" charset="0"/>
                <a:ea typeface="Inter" pitchFamily="34" charset="-122"/>
                <a:cs typeface="Inter" pitchFamily="34" charset="-120"/>
                <a:hlinkClick r:id="rId4">
                  <a:extLst>
                    <a:ext uri="{A12FA001-AC4F-418D-AE19-62706E023703}">
                      <ahyp:hlinkClr xmlns:ahyp="http://schemas.microsoft.com/office/drawing/2018/hyperlinkcolor" val="tx"/>
                    </a:ext>
                  </a:extLst>
                </a:hlinkClick>
              </a:rPr>
              <a:t>www.dvla.gov.uk/medical/ataglance.aspx</a:t>
            </a:r>
            <a:endParaRPr lang="en-US" sz="750" dirty="0"/>
          </a:p>
        </p:txBody>
      </p:sp>
      <p:sp>
        <p:nvSpPr>
          <p:cNvPr id="8" name="Text 5"/>
          <p:cNvSpPr/>
          <p:nvPr/>
        </p:nvSpPr>
        <p:spPr>
          <a:xfrm>
            <a:off x="3011165" y="1524744"/>
            <a:ext cx="1602656" cy="200323"/>
          </a:xfrm>
          <a:prstGeom prst="rect">
            <a:avLst/>
          </a:prstGeom>
          <a:noFill/>
          <a:ln/>
        </p:spPr>
        <p:txBody>
          <a:bodyPr wrap="none" lIns="0" tIns="0" rIns="0" bIns="0" rtlCol="0" anchor="t"/>
          <a:lstStyle/>
          <a:p>
            <a:pPr marL="0" indent="0" algn="l">
              <a:lnSpc>
                <a:spcPts val="1550"/>
              </a:lnSpc>
              <a:buNone/>
            </a:pPr>
            <a:r>
              <a:rPr lang="en-US" sz="1250" b="1" dirty="0">
                <a:solidFill>
                  <a:srgbClr val="000000"/>
                </a:solidFill>
                <a:latin typeface="Petrona Bold" pitchFamily="34" charset="0"/>
                <a:ea typeface="Petrona Bold" pitchFamily="34" charset="-122"/>
                <a:cs typeface="Petrona Bold" pitchFamily="34" charset="-120"/>
              </a:rPr>
              <a:t>Practical Perspective</a:t>
            </a:r>
            <a:endParaRPr lang="en-US" sz="1250" dirty="0"/>
          </a:p>
        </p:txBody>
      </p:sp>
      <p:sp>
        <p:nvSpPr>
          <p:cNvPr id="9" name="Text 6"/>
          <p:cNvSpPr/>
          <p:nvPr/>
        </p:nvSpPr>
        <p:spPr>
          <a:xfrm>
            <a:off x="3011165" y="1845246"/>
            <a:ext cx="2220218" cy="1550789"/>
          </a:xfrm>
          <a:prstGeom prst="rect">
            <a:avLst/>
          </a:prstGeom>
          <a:noFill/>
          <a:ln/>
        </p:spPr>
        <p:txBody>
          <a:bodyPr wrap="square" lIns="0" tIns="0" rIns="0" bIns="0" rtlCol="0" anchor="t"/>
          <a:lstStyle/>
          <a:p>
            <a:pPr marL="0" indent="0" algn="l">
              <a:lnSpc>
                <a:spcPts val="1500"/>
              </a:lnSpc>
              <a:buNone/>
            </a:pPr>
            <a:r>
              <a:rPr lang="en-US" sz="950" dirty="0">
                <a:solidFill>
                  <a:srgbClr val="272525"/>
                </a:solidFill>
                <a:latin typeface="Inter" pitchFamily="34" charset="0"/>
                <a:ea typeface="Inter" pitchFamily="34" charset="-122"/>
                <a:cs typeface="Inter" pitchFamily="34" charset="-120"/>
              </a:rPr>
              <a:t>Only a small number of patients with palpitations will have a dysrhythmia that disqualifies them from driving. Road traffic accidents caused by medical conditions account for less than 1% of all accidents, and accident rates in treated serious arrhythmias do not exceed the general population.</a:t>
            </a:r>
            <a:endParaRPr lang="en-US" sz="950" dirty="0"/>
          </a:p>
        </p:txBody>
      </p:sp>
      <p:sp>
        <p:nvSpPr>
          <p:cNvPr id="10" name="Text 7"/>
          <p:cNvSpPr/>
          <p:nvPr/>
        </p:nvSpPr>
        <p:spPr>
          <a:xfrm>
            <a:off x="3011165" y="3516213"/>
            <a:ext cx="2145283" cy="200323"/>
          </a:xfrm>
          <a:prstGeom prst="rect">
            <a:avLst/>
          </a:prstGeom>
          <a:noFill/>
          <a:ln/>
        </p:spPr>
        <p:txBody>
          <a:bodyPr wrap="none" lIns="0" tIns="0" rIns="0" bIns="0" rtlCol="0" anchor="t"/>
          <a:lstStyle/>
          <a:p>
            <a:pPr marL="0" indent="0" algn="l">
              <a:lnSpc>
                <a:spcPts val="1550"/>
              </a:lnSpc>
              <a:buNone/>
            </a:pPr>
            <a:r>
              <a:rPr lang="en-US" sz="1250" b="1" dirty="0">
                <a:solidFill>
                  <a:srgbClr val="000000"/>
                </a:solidFill>
                <a:latin typeface="Petrona Bold" pitchFamily="34" charset="0"/>
                <a:ea typeface="Petrona Bold" pitchFamily="34" charset="-122"/>
                <a:cs typeface="Petrona Bold" pitchFamily="34" charset="-120"/>
              </a:rPr>
              <a:t>Occupational Considerations</a:t>
            </a:r>
            <a:endParaRPr lang="en-US" sz="1250" dirty="0"/>
          </a:p>
        </p:txBody>
      </p:sp>
      <p:sp>
        <p:nvSpPr>
          <p:cNvPr id="11" name="Text 8"/>
          <p:cNvSpPr/>
          <p:nvPr/>
        </p:nvSpPr>
        <p:spPr>
          <a:xfrm>
            <a:off x="3011165" y="3836715"/>
            <a:ext cx="2220218" cy="775395"/>
          </a:xfrm>
          <a:prstGeom prst="rect">
            <a:avLst/>
          </a:prstGeom>
          <a:noFill/>
          <a:ln/>
        </p:spPr>
        <p:txBody>
          <a:bodyPr wrap="square" lIns="0" tIns="0" rIns="0" bIns="0" rtlCol="0" anchor="t"/>
          <a:lstStyle/>
          <a:p>
            <a:pPr marL="0" indent="0" algn="l">
              <a:lnSpc>
                <a:spcPts val="1500"/>
              </a:lnSpc>
              <a:buNone/>
            </a:pPr>
            <a:r>
              <a:rPr lang="en-US" sz="950" dirty="0">
                <a:solidFill>
                  <a:srgbClr val="272525"/>
                </a:solidFill>
                <a:latin typeface="Inter" pitchFamily="34" charset="0"/>
                <a:ea typeface="Inter" pitchFamily="34" charset="-122"/>
                <a:cs typeface="Inter" pitchFamily="34" charset="-120"/>
              </a:rPr>
              <a:t>Working at height or with dangerous machinery may be affected. Common sense advice is required pending specialist assessment.</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1051024"/>
            <a:ext cx="3256211" cy="407045"/>
          </a:xfrm>
          <a:prstGeom prst="rect">
            <a:avLst/>
          </a:prstGeom>
          <a:noFill/>
          <a:ln/>
        </p:spPr>
        <p:txBody>
          <a:bodyPr wrap="none" lIns="0" tIns="0" rIns="0" bIns="0" rtlCol="0" anchor="t"/>
          <a:lstStyle/>
          <a:p>
            <a:pPr marL="0" indent="0" algn="l">
              <a:lnSpc>
                <a:spcPts val="3200"/>
              </a:lnSpc>
              <a:buNone/>
            </a:pPr>
            <a:r>
              <a:rPr lang="en-US" sz="2550" b="1" dirty="0">
                <a:solidFill>
                  <a:srgbClr val="000000"/>
                </a:solidFill>
                <a:latin typeface="Petrona Bold" pitchFamily="34" charset="0"/>
                <a:ea typeface="Petrona Bold" pitchFamily="34" charset="-122"/>
                <a:cs typeface="Petrona Bold" pitchFamily="34" charset="-120"/>
              </a:rPr>
              <a:t>Introduction</a:t>
            </a:r>
            <a:endParaRPr lang="en-US" sz="2550" dirty="0"/>
          </a:p>
        </p:txBody>
      </p:sp>
      <p:sp>
        <p:nvSpPr>
          <p:cNvPr id="3" name="Shape 1"/>
          <p:cNvSpPr/>
          <p:nvPr/>
        </p:nvSpPr>
        <p:spPr>
          <a:xfrm>
            <a:off x="406822" y="1644104"/>
            <a:ext cx="4103191" cy="2448297"/>
          </a:xfrm>
          <a:prstGeom prst="roundRect">
            <a:avLst>
              <a:gd name="adj" fmla="val 3648"/>
            </a:avLst>
          </a:prstGeom>
          <a:solidFill>
            <a:srgbClr val="007EBD">
              <a:alpha val="95000"/>
            </a:srgbClr>
          </a:solidFill>
          <a:ln/>
        </p:spPr>
        <p:txBody>
          <a:bodyPr/>
          <a:lstStyle/>
          <a:p>
            <a:endParaRPr lang="en-GB"/>
          </a:p>
        </p:txBody>
      </p:sp>
      <p:sp>
        <p:nvSpPr>
          <p:cNvPr id="4" name="Text 2"/>
          <p:cNvSpPr/>
          <p:nvPr/>
        </p:nvSpPr>
        <p:spPr>
          <a:xfrm>
            <a:off x="530796" y="1768078"/>
            <a:ext cx="1990576" cy="203522"/>
          </a:xfrm>
          <a:prstGeom prst="rect">
            <a:avLst/>
          </a:prstGeom>
          <a:noFill/>
          <a:ln/>
        </p:spPr>
        <p:txBody>
          <a:bodyPr wrap="none" lIns="0" tIns="0" rIns="0" bIns="0" rtlCol="0" anchor="t"/>
          <a:lstStyle/>
          <a:p>
            <a:pPr marL="0" indent="0" algn="l">
              <a:lnSpc>
                <a:spcPts val="1600"/>
              </a:lnSpc>
              <a:buNone/>
            </a:pPr>
            <a:r>
              <a:rPr lang="en-US" sz="1250" b="1" dirty="0">
                <a:solidFill>
                  <a:srgbClr val="FFFFFF"/>
                </a:solidFill>
                <a:latin typeface="Petrona Bold" pitchFamily="34" charset="0"/>
                <a:ea typeface="Petrona Bold" pitchFamily="34" charset="-122"/>
                <a:cs typeface="Petrona Bold" pitchFamily="34" charset="-120"/>
              </a:rPr>
              <a:t>Common but Often Benign</a:t>
            </a:r>
            <a:endParaRPr lang="en-US" sz="1250" dirty="0"/>
          </a:p>
        </p:txBody>
      </p:sp>
      <p:sp>
        <p:nvSpPr>
          <p:cNvPr id="5" name="Text 3"/>
          <p:cNvSpPr/>
          <p:nvPr/>
        </p:nvSpPr>
        <p:spPr>
          <a:xfrm>
            <a:off x="530796" y="2095574"/>
            <a:ext cx="3855244" cy="992312"/>
          </a:xfrm>
          <a:prstGeom prst="rect">
            <a:avLst/>
          </a:prstGeom>
          <a:noFill/>
          <a:ln/>
        </p:spPr>
        <p:txBody>
          <a:bodyPr wrap="square" lIns="0" tIns="0" rIns="0" bIns="0" rtlCol="0" anchor="t"/>
          <a:lstStyle/>
          <a:p>
            <a:pPr marL="0" indent="0" algn="l">
              <a:lnSpc>
                <a:spcPts val="1550"/>
              </a:lnSpc>
              <a:buNone/>
            </a:pPr>
            <a:r>
              <a:rPr lang="en-US" sz="950" dirty="0">
                <a:solidFill>
                  <a:srgbClr val="FFFFFF"/>
                </a:solidFill>
                <a:latin typeface="Inter" pitchFamily="34" charset="0"/>
                <a:ea typeface="Inter" pitchFamily="34" charset="-122"/>
                <a:cs typeface="Inter" pitchFamily="34" charset="-120"/>
              </a:rPr>
              <a:t>Palpitations are a frequent reason for GP consultations and cardiology referrals. Yet fewer than half of patients with palpitations have an arrhythmia, and not every identified arrhythmia is clinically significant. There is also a high incidence of anxiety disorders among these patients.</a:t>
            </a:r>
            <a:endParaRPr lang="en-US" sz="950" dirty="0"/>
          </a:p>
        </p:txBody>
      </p:sp>
      <p:sp>
        <p:nvSpPr>
          <p:cNvPr id="6" name="Text 4"/>
          <p:cNvSpPr/>
          <p:nvPr/>
        </p:nvSpPr>
        <p:spPr>
          <a:xfrm>
            <a:off x="4728046" y="1768078"/>
            <a:ext cx="1692250" cy="203522"/>
          </a:xfrm>
          <a:prstGeom prst="rect">
            <a:avLst/>
          </a:prstGeom>
          <a:noFill/>
          <a:ln/>
        </p:spPr>
        <p:txBody>
          <a:bodyPr wrap="none" lIns="0" tIns="0" rIns="0" bIns="0" rtlCol="0" anchor="t"/>
          <a:lstStyle/>
          <a:p>
            <a:pPr marL="0" indent="0" algn="l">
              <a:lnSpc>
                <a:spcPts val="1600"/>
              </a:lnSpc>
              <a:buNone/>
            </a:pPr>
            <a:r>
              <a:rPr lang="en-US" sz="1250" b="1" dirty="0">
                <a:solidFill>
                  <a:srgbClr val="000000"/>
                </a:solidFill>
                <a:latin typeface="Petrona Bold" pitchFamily="34" charset="0"/>
                <a:ea typeface="Petrona Bold" pitchFamily="34" charset="-122"/>
                <a:cs typeface="Petrona Bold" pitchFamily="34" charset="-120"/>
              </a:rPr>
              <a:t>The Clinical Challenge</a:t>
            </a:r>
            <a:endParaRPr lang="en-US" sz="1250" dirty="0"/>
          </a:p>
        </p:txBody>
      </p:sp>
      <p:sp>
        <p:nvSpPr>
          <p:cNvPr id="7" name="Text 5"/>
          <p:cNvSpPr/>
          <p:nvPr/>
        </p:nvSpPr>
        <p:spPr>
          <a:xfrm>
            <a:off x="4728046" y="2095574"/>
            <a:ext cx="3924598" cy="793849"/>
          </a:xfrm>
          <a:prstGeom prst="rect">
            <a:avLst/>
          </a:prstGeom>
          <a:noFill/>
          <a:ln/>
        </p:spPr>
        <p:txBody>
          <a:bodyPr wrap="square" lIns="0" tIns="0" rIns="0" bIns="0" rtlCol="0" anchor="t"/>
          <a:lstStyle/>
          <a:p>
            <a:pPr marL="0" indent="0" algn="l">
              <a:lnSpc>
                <a:spcPts val="1550"/>
              </a:lnSpc>
              <a:buNone/>
            </a:pPr>
            <a:r>
              <a:rPr lang="en-US" sz="950" dirty="0">
                <a:solidFill>
                  <a:srgbClr val="272525"/>
                </a:solidFill>
                <a:latin typeface="Inter" pitchFamily="34" charset="0"/>
                <a:ea typeface="Inter" pitchFamily="34" charset="-122"/>
                <a:cs typeface="Inter" pitchFamily="34" charset="-120"/>
              </a:rPr>
              <a:t>The skill lies in identifying patients with a significant heart rhythm abnormality who can be helped by treatment or are at risk of adverse outcome. This can be achieved through careful history-taking and simple investigations in primary care.</a:t>
            </a:r>
            <a:endParaRPr lang="en-US" sz="950" dirty="0"/>
          </a:p>
        </p:txBody>
      </p:sp>
      <p:sp>
        <p:nvSpPr>
          <p:cNvPr id="8" name="Shape 6"/>
          <p:cNvSpPr/>
          <p:nvPr/>
        </p:nvSpPr>
        <p:spPr>
          <a:xfrm>
            <a:off x="4728046" y="3028950"/>
            <a:ext cx="3924598" cy="923925"/>
          </a:xfrm>
          <a:prstGeom prst="roundRect">
            <a:avLst>
              <a:gd name="adj" fmla="val 5639"/>
            </a:avLst>
          </a:prstGeom>
          <a:solidFill>
            <a:srgbClr val="B6D6FC"/>
          </a:solidFill>
          <a:ln/>
        </p:spPr>
        <p:txBody>
          <a:bodyPr/>
          <a:lstStyle/>
          <a:p>
            <a:endParaRPr lang="en-GB"/>
          </a:p>
        </p:txBody>
      </p:sp>
      <p:pic>
        <p:nvPicPr>
          <p:cNvPr id="9" name="Image 0" descr="preencoded.png"/>
          <p:cNvPicPr>
            <a:picLocks noChangeAspect="1"/>
          </p:cNvPicPr>
          <p:nvPr/>
        </p:nvPicPr>
        <p:blipFill>
          <a:blip r:embed="rId3"/>
          <a:stretch>
            <a:fillRect/>
          </a:stretch>
        </p:blipFill>
        <p:spPr>
          <a:xfrm>
            <a:off x="4852020" y="3218259"/>
            <a:ext cx="155004" cy="123974"/>
          </a:xfrm>
          <a:prstGeom prst="rect">
            <a:avLst/>
          </a:prstGeom>
        </p:spPr>
      </p:pic>
      <p:sp>
        <p:nvSpPr>
          <p:cNvPr id="10" name="Text 7"/>
          <p:cNvSpPr/>
          <p:nvPr/>
        </p:nvSpPr>
        <p:spPr>
          <a:xfrm>
            <a:off x="5130998" y="3183880"/>
            <a:ext cx="3397672" cy="595387"/>
          </a:xfrm>
          <a:prstGeom prst="rect">
            <a:avLst/>
          </a:prstGeom>
          <a:noFill/>
          <a:ln/>
        </p:spPr>
        <p:txBody>
          <a:bodyPr wrap="square" lIns="0" tIns="0" rIns="0" bIns="0" rtlCol="0" anchor="t"/>
          <a:lstStyle/>
          <a:p>
            <a:pPr marL="0" indent="0" algn="l">
              <a:lnSpc>
                <a:spcPts val="1550"/>
              </a:lnSpc>
              <a:buNone/>
            </a:pPr>
            <a:r>
              <a:rPr lang="en-US" sz="950" dirty="0">
                <a:solidFill>
                  <a:srgbClr val="000000"/>
                </a:solidFill>
                <a:latin typeface="Inter" pitchFamily="34" charset="0"/>
                <a:ea typeface="Inter" pitchFamily="34" charset="-122"/>
                <a:cs typeface="Inter" pitchFamily="34" charset="-120"/>
              </a:rPr>
              <a:t>The National Service Framework for CHD (Chapter 8) recognises the need for timely access to appropriate clinicians and patient support for arrhythmic illness.</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6119" y="395660"/>
            <a:ext cx="6668839" cy="407045"/>
          </a:xfrm>
          <a:prstGeom prst="rect">
            <a:avLst/>
          </a:prstGeom>
          <a:noFill/>
          <a:ln/>
        </p:spPr>
        <p:txBody>
          <a:bodyPr wrap="none" lIns="0" tIns="0" rIns="0" bIns="0" rtlCol="0" anchor="t"/>
          <a:lstStyle/>
          <a:p>
            <a:pPr marL="0" indent="0" algn="l">
              <a:lnSpc>
                <a:spcPts val="3200"/>
              </a:lnSpc>
              <a:buNone/>
            </a:pPr>
            <a:r>
              <a:rPr lang="en-US" sz="2550" b="1" dirty="0">
                <a:solidFill>
                  <a:srgbClr val="000000"/>
                </a:solidFill>
                <a:latin typeface="Petrona Bold" pitchFamily="34" charset="0"/>
                <a:ea typeface="Petrona Bold" pitchFamily="34" charset="-122"/>
                <a:cs typeface="Petrona Bold" pitchFamily="34" charset="-120"/>
              </a:rPr>
              <a:t>Step 1: What Does the Patient Actually Mean?</a:t>
            </a:r>
            <a:endParaRPr lang="en-US" sz="2550" dirty="0"/>
          </a:p>
        </p:txBody>
      </p:sp>
      <p:sp>
        <p:nvSpPr>
          <p:cNvPr id="3" name="Text 1"/>
          <p:cNvSpPr/>
          <p:nvPr/>
        </p:nvSpPr>
        <p:spPr>
          <a:xfrm>
            <a:off x="496119" y="1050727"/>
            <a:ext cx="8151763" cy="396925"/>
          </a:xfrm>
          <a:prstGeom prst="rect">
            <a:avLst/>
          </a:prstGeom>
          <a:noFill/>
          <a:ln/>
        </p:spPr>
        <p:txBody>
          <a:bodyPr wrap="square" lIns="0" tIns="0" rIns="0" bIns="0" rtlCol="0" anchor="t"/>
          <a:lstStyle/>
          <a:p>
            <a:pPr marL="0" indent="0" algn="l">
              <a:lnSpc>
                <a:spcPts val="1550"/>
              </a:lnSpc>
              <a:buNone/>
            </a:pPr>
            <a:r>
              <a:rPr lang="en-US" sz="950" dirty="0">
                <a:solidFill>
                  <a:srgbClr val="272525"/>
                </a:solidFill>
                <a:latin typeface="Inter" pitchFamily="34" charset="0"/>
                <a:ea typeface="Inter" pitchFamily="34" charset="-122"/>
                <a:cs typeface="Inter" pitchFamily="34" charset="-120"/>
              </a:rPr>
              <a:t>Palpitations refer to an abnormally perceived heartbeat — not necessarily a fast rate, but possibly a slow rate, irregularity, or unusual pounding. Always clarify what the patient means, as chest discomfort is sometimes described instead.</a:t>
            </a:r>
            <a:endParaRPr lang="en-US" sz="950" dirty="0"/>
          </a:p>
        </p:txBody>
      </p:sp>
      <p:pic>
        <p:nvPicPr>
          <p:cNvPr id="4" name="Image 0" descr="preencoded.png"/>
          <p:cNvPicPr>
            <a:picLocks noChangeAspect="1"/>
          </p:cNvPicPr>
          <p:nvPr/>
        </p:nvPicPr>
        <p:blipFill>
          <a:blip r:embed="rId3"/>
          <a:stretch>
            <a:fillRect/>
          </a:stretch>
        </p:blipFill>
        <p:spPr>
          <a:xfrm>
            <a:off x="496119" y="1726704"/>
            <a:ext cx="2825502" cy="2825502"/>
          </a:xfrm>
          <a:prstGeom prst="rect">
            <a:avLst/>
          </a:prstGeom>
        </p:spPr>
      </p:pic>
      <p:sp>
        <p:nvSpPr>
          <p:cNvPr id="5" name="Shape 2"/>
          <p:cNvSpPr/>
          <p:nvPr/>
        </p:nvSpPr>
        <p:spPr>
          <a:xfrm>
            <a:off x="3628951" y="1726704"/>
            <a:ext cx="2449785" cy="1577280"/>
          </a:xfrm>
          <a:prstGeom prst="roundRect">
            <a:avLst>
              <a:gd name="adj" fmla="val 3303"/>
            </a:avLst>
          </a:prstGeom>
          <a:solidFill>
            <a:srgbClr val="CCEEFF"/>
          </a:solidFill>
          <a:ln w="4763">
            <a:solidFill>
              <a:srgbClr val="B2D4E5"/>
            </a:solidFill>
            <a:prstDash val="solid"/>
          </a:ln>
        </p:spPr>
        <p:txBody>
          <a:bodyPr/>
          <a:lstStyle/>
          <a:p>
            <a:endParaRPr lang="en-GB"/>
          </a:p>
        </p:txBody>
      </p:sp>
      <p:sp>
        <p:nvSpPr>
          <p:cNvPr id="6" name="Text 3"/>
          <p:cNvSpPr/>
          <p:nvPr/>
        </p:nvSpPr>
        <p:spPr>
          <a:xfrm>
            <a:off x="3757687" y="1855440"/>
            <a:ext cx="1628105" cy="203522"/>
          </a:xfrm>
          <a:prstGeom prst="rect">
            <a:avLst/>
          </a:prstGeom>
          <a:noFill/>
          <a:ln/>
        </p:spPr>
        <p:txBody>
          <a:bodyPr wrap="none" lIns="0" tIns="0" rIns="0" bIns="0" rtlCol="0" anchor="t"/>
          <a:lstStyle/>
          <a:p>
            <a:pPr marL="0" indent="0" algn="l">
              <a:lnSpc>
                <a:spcPts val="1600"/>
              </a:lnSpc>
              <a:buNone/>
            </a:pPr>
            <a:r>
              <a:rPr lang="en-US" sz="1250" b="1" dirty="0">
                <a:solidFill>
                  <a:srgbClr val="272525"/>
                </a:solidFill>
                <a:latin typeface="Petrona Bold" pitchFamily="34" charset="0"/>
                <a:ea typeface="Petrona Bold" pitchFamily="34" charset="-122"/>
                <a:cs typeface="Petrona Bold" pitchFamily="34" charset="-120"/>
              </a:rPr>
              <a:t>Rate &amp; Rhythm</a:t>
            </a:r>
            <a:endParaRPr lang="en-US" sz="1250" dirty="0"/>
          </a:p>
        </p:txBody>
      </p:sp>
      <p:sp>
        <p:nvSpPr>
          <p:cNvPr id="7" name="Text 4"/>
          <p:cNvSpPr/>
          <p:nvPr/>
        </p:nvSpPr>
        <p:spPr>
          <a:xfrm>
            <a:off x="3757687" y="2182937"/>
            <a:ext cx="2192313" cy="992312"/>
          </a:xfrm>
          <a:prstGeom prst="rect">
            <a:avLst/>
          </a:prstGeom>
          <a:noFill/>
          <a:ln/>
        </p:spPr>
        <p:txBody>
          <a:bodyPr wrap="square" lIns="0" tIns="0" rIns="0" bIns="0" rtlCol="0" anchor="t"/>
          <a:lstStyle/>
          <a:p>
            <a:pPr marL="0" indent="0" algn="l">
              <a:lnSpc>
                <a:spcPts val="1550"/>
              </a:lnSpc>
              <a:buNone/>
            </a:pPr>
            <a:r>
              <a:rPr lang="en-US" sz="950" dirty="0">
                <a:solidFill>
                  <a:srgbClr val="272525"/>
                </a:solidFill>
                <a:latin typeface="Inter" pitchFamily="34" charset="0"/>
                <a:ea typeface="Inter" pitchFamily="34" charset="-122"/>
                <a:cs typeface="Inter" pitchFamily="34" charset="-120"/>
              </a:rPr>
              <a:t>Ask the patient to tap the heartbeat with their hands to clarify rate and regularity. Regular palpitations are more likely to be arrhythmic; short-lived irregularities suggest ectopy.</a:t>
            </a:r>
            <a:endParaRPr lang="en-US" sz="950" dirty="0"/>
          </a:p>
        </p:txBody>
      </p:sp>
      <p:sp>
        <p:nvSpPr>
          <p:cNvPr id="8" name="Shape 5"/>
          <p:cNvSpPr/>
          <p:nvPr/>
        </p:nvSpPr>
        <p:spPr>
          <a:xfrm>
            <a:off x="6202710" y="1726704"/>
            <a:ext cx="2449860" cy="1577280"/>
          </a:xfrm>
          <a:prstGeom prst="roundRect">
            <a:avLst>
              <a:gd name="adj" fmla="val 3303"/>
            </a:avLst>
          </a:prstGeom>
          <a:solidFill>
            <a:srgbClr val="CCEEFF"/>
          </a:solidFill>
          <a:ln w="4763">
            <a:solidFill>
              <a:srgbClr val="B2D4E5"/>
            </a:solidFill>
            <a:prstDash val="solid"/>
          </a:ln>
        </p:spPr>
        <p:txBody>
          <a:bodyPr/>
          <a:lstStyle/>
          <a:p>
            <a:endParaRPr lang="en-GB"/>
          </a:p>
        </p:txBody>
      </p:sp>
      <p:sp>
        <p:nvSpPr>
          <p:cNvPr id="9" name="Text 6"/>
          <p:cNvSpPr/>
          <p:nvPr/>
        </p:nvSpPr>
        <p:spPr>
          <a:xfrm>
            <a:off x="6331446" y="1855440"/>
            <a:ext cx="1628105" cy="203522"/>
          </a:xfrm>
          <a:prstGeom prst="rect">
            <a:avLst/>
          </a:prstGeom>
          <a:noFill/>
          <a:ln/>
        </p:spPr>
        <p:txBody>
          <a:bodyPr wrap="none" lIns="0" tIns="0" rIns="0" bIns="0" rtlCol="0" anchor="t"/>
          <a:lstStyle/>
          <a:p>
            <a:pPr marL="0" indent="0" algn="l">
              <a:lnSpc>
                <a:spcPts val="1600"/>
              </a:lnSpc>
              <a:buNone/>
            </a:pPr>
            <a:r>
              <a:rPr lang="en-US" sz="1250" b="1" dirty="0">
                <a:solidFill>
                  <a:srgbClr val="272525"/>
                </a:solidFill>
                <a:latin typeface="Petrona Bold" pitchFamily="34" charset="0"/>
                <a:ea typeface="Petrona Bold" pitchFamily="34" charset="-122"/>
                <a:cs typeface="Petrona Bold" pitchFamily="34" charset="-120"/>
              </a:rPr>
              <a:t>Onset &amp; Offset</a:t>
            </a:r>
            <a:endParaRPr lang="en-US" sz="1250" dirty="0"/>
          </a:p>
        </p:txBody>
      </p:sp>
      <p:sp>
        <p:nvSpPr>
          <p:cNvPr id="10" name="Text 7"/>
          <p:cNvSpPr/>
          <p:nvPr/>
        </p:nvSpPr>
        <p:spPr>
          <a:xfrm>
            <a:off x="6331446" y="2182937"/>
            <a:ext cx="2192387" cy="992312"/>
          </a:xfrm>
          <a:prstGeom prst="rect">
            <a:avLst/>
          </a:prstGeom>
          <a:noFill/>
          <a:ln/>
        </p:spPr>
        <p:txBody>
          <a:bodyPr wrap="square" lIns="0" tIns="0" rIns="0" bIns="0" rtlCol="0" anchor="t"/>
          <a:lstStyle/>
          <a:p>
            <a:pPr marL="0" indent="0" algn="l">
              <a:lnSpc>
                <a:spcPts val="1550"/>
              </a:lnSpc>
              <a:buNone/>
            </a:pPr>
            <a:r>
              <a:rPr lang="en-US" sz="950" dirty="0">
                <a:solidFill>
                  <a:srgbClr val="272525"/>
                </a:solidFill>
                <a:latin typeface="Inter" pitchFamily="34" charset="0"/>
                <a:ea typeface="Inter" pitchFamily="34" charset="-122"/>
                <a:cs typeface="Inter" pitchFamily="34" charset="-120"/>
              </a:rPr>
              <a:t>Most patients recall sudden onset. Sudden termination suggests paroxysmal SVT. Mode of termination provides valuable diagnostic clues.</a:t>
            </a:r>
            <a:endParaRPr lang="en-US" sz="950" dirty="0"/>
          </a:p>
        </p:txBody>
      </p:sp>
      <p:sp>
        <p:nvSpPr>
          <p:cNvPr id="11" name="Shape 8"/>
          <p:cNvSpPr/>
          <p:nvPr/>
        </p:nvSpPr>
        <p:spPr>
          <a:xfrm>
            <a:off x="3628951" y="3427958"/>
            <a:ext cx="5023619" cy="1180356"/>
          </a:xfrm>
          <a:prstGeom prst="roundRect">
            <a:avLst>
              <a:gd name="adj" fmla="val 4414"/>
            </a:avLst>
          </a:prstGeom>
          <a:solidFill>
            <a:srgbClr val="CCEEFF"/>
          </a:solidFill>
          <a:ln w="4763">
            <a:solidFill>
              <a:srgbClr val="B2D4E5"/>
            </a:solidFill>
            <a:prstDash val="solid"/>
          </a:ln>
        </p:spPr>
        <p:txBody>
          <a:bodyPr/>
          <a:lstStyle/>
          <a:p>
            <a:endParaRPr lang="en-GB"/>
          </a:p>
        </p:txBody>
      </p:sp>
      <p:sp>
        <p:nvSpPr>
          <p:cNvPr id="12" name="Text 9"/>
          <p:cNvSpPr/>
          <p:nvPr/>
        </p:nvSpPr>
        <p:spPr>
          <a:xfrm>
            <a:off x="3757687" y="3556695"/>
            <a:ext cx="1628105" cy="203522"/>
          </a:xfrm>
          <a:prstGeom prst="rect">
            <a:avLst/>
          </a:prstGeom>
          <a:noFill/>
          <a:ln/>
        </p:spPr>
        <p:txBody>
          <a:bodyPr wrap="none" lIns="0" tIns="0" rIns="0" bIns="0" rtlCol="0" anchor="t"/>
          <a:lstStyle/>
          <a:p>
            <a:pPr marL="0" indent="0" algn="l">
              <a:lnSpc>
                <a:spcPts val="1600"/>
              </a:lnSpc>
              <a:buNone/>
            </a:pPr>
            <a:r>
              <a:rPr lang="en-US" sz="1250" b="1" dirty="0">
                <a:solidFill>
                  <a:srgbClr val="272525"/>
                </a:solidFill>
                <a:latin typeface="Petrona Bold" pitchFamily="34" charset="0"/>
                <a:ea typeface="Petrona Bold" pitchFamily="34" charset="-122"/>
                <a:cs typeface="Petrona Bold" pitchFamily="34" charset="-120"/>
              </a:rPr>
              <a:t>Circumstances</a:t>
            </a:r>
            <a:endParaRPr lang="en-US" sz="1250" dirty="0"/>
          </a:p>
        </p:txBody>
      </p:sp>
      <p:sp>
        <p:nvSpPr>
          <p:cNvPr id="13" name="Text 10"/>
          <p:cNvSpPr/>
          <p:nvPr/>
        </p:nvSpPr>
        <p:spPr>
          <a:xfrm>
            <a:off x="3757687" y="3884191"/>
            <a:ext cx="4766146" cy="595387"/>
          </a:xfrm>
          <a:prstGeom prst="rect">
            <a:avLst/>
          </a:prstGeom>
          <a:noFill/>
          <a:ln/>
        </p:spPr>
        <p:txBody>
          <a:bodyPr wrap="square" lIns="0" tIns="0" rIns="0" bIns="0" rtlCol="0" anchor="t"/>
          <a:lstStyle/>
          <a:p>
            <a:pPr marL="0" indent="0" algn="l">
              <a:lnSpc>
                <a:spcPts val="1550"/>
              </a:lnSpc>
              <a:buNone/>
            </a:pPr>
            <a:r>
              <a:rPr lang="en-US" sz="950" dirty="0">
                <a:solidFill>
                  <a:srgbClr val="272525"/>
                </a:solidFill>
                <a:latin typeface="Inter" pitchFamily="34" charset="0"/>
                <a:ea typeface="Inter" pitchFamily="34" charset="-122"/>
                <a:cs typeface="Inter" pitchFamily="34" charset="-120"/>
              </a:rPr>
              <a:t>Palpitations during exertion are alarming. Triggered by cold drinks may suggest atrial flutter; stopped by coughing or breath-holding suggests AV re-entrant tachycardia.</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21643" y="335979"/>
            <a:ext cx="7074396" cy="337096"/>
          </a:xfrm>
          <a:prstGeom prst="rect">
            <a:avLst/>
          </a:prstGeom>
          <a:noFill/>
          <a:ln/>
        </p:spPr>
        <p:txBody>
          <a:bodyPr wrap="none" lIns="0" tIns="0" rIns="0" bIns="0" rtlCol="0" anchor="t"/>
          <a:lstStyle/>
          <a:p>
            <a:pPr marL="0" indent="0" algn="l">
              <a:lnSpc>
                <a:spcPts val="2650"/>
              </a:lnSpc>
              <a:buNone/>
            </a:pPr>
            <a:r>
              <a:rPr lang="en-US" sz="2100" b="1" dirty="0">
                <a:solidFill>
                  <a:srgbClr val="000000"/>
                </a:solidFill>
                <a:latin typeface="Petrona Bold" pitchFamily="34" charset="0"/>
                <a:ea typeface="Petrona Bold" pitchFamily="34" charset="-122"/>
                <a:cs typeface="Petrona Bold" pitchFamily="34" charset="-120"/>
              </a:rPr>
              <a:t>Steps 2 &amp; 3: Associated Symptoms &amp; Contributing Factors</a:t>
            </a:r>
            <a:endParaRPr lang="en-US" sz="2100" dirty="0"/>
          </a:p>
        </p:txBody>
      </p:sp>
      <p:sp>
        <p:nvSpPr>
          <p:cNvPr id="3" name="Text 1"/>
          <p:cNvSpPr/>
          <p:nvPr/>
        </p:nvSpPr>
        <p:spPr>
          <a:xfrm>
            <a:off x="521643" y="885676"/>
            <a:ext cx="1349425" cy="168548"/>
          </a:xfrm>
          <a:prstGeom prst="rect">
            <a:avLst/>
          </a:prstGeom>
          <a:noFill/>
          <a:ln/>
        </p:spPr>
        <p:txBody>
          <a:bodyPr wrap="none" lIns="0" tIns="0" rIns="0" bIns="0" rtlCol="0" anchor="t"/>
          <a:lstStyle/>
          <a:p>
            <a:pPr marL="0" indent="0" algn="l">
              <a:lnSpc>
                <a:spcPts val="1300"/>
              </a:lnSpc>
              <a:buNone/>
            </a:pPr>
            <a:r>
              <a:rPr lang="en-US" sz="1050" b="1" dirty="0">
                <a:solidFill>
                  <a:srgbClr val="000000"/>
                </a:solidFill>
                <a:latin typeface="Petrona Bold" pitchFamily="34" charset="0"/>
                <a:ea typeface="Petrona Bold" pitchFamily="34" charset="-122"/>
                <a:cs typeface="Petrona Bold" pitchFamily="34" charset="-120"/>
              </a:rPr>
              <a:t>Associated Symptoms</a:t>
            </a:r>
            <a:endParaRPr lang="en-US" sz="1050" dirty="0"/>
          </a:p>
        </p:txBody>
      </p:sp>
      <p:sp>
        <p:nvSpPr>
          <p:cNvPr id="4" name="Text 2"/>
          <p:cNvSpPr/>
          <p:nvPr/>
        </p:nvSpPr>
        <p:spPr>
          <a:xfrm>
            <a:off x="521643" y="1139279"/>
            <a:ext cx="3924970" cy="600670"/>
          </a:xfrm>
          <a:prstGeom prst="rect">
            <a:avLst/>
          </a:prstGeom>
          <a:noFill/>
          <a:ln/>
        </p:spPr>
        <p:txBody>
          <a:bodyPr wrap="square" lIns="0" tIns="0" rIns="0" bIns="0" rtlCol="0" anchor="t"/>
          <a:lstStyle/>
          <a:p>
            <a:pPr marL="0" indent="0" algn="l">
              <a:lnSpc>
                <a:spcPts val="1150"/>
              </a:lnSpc>
              <a:buNone/>
            </a:pPr>
            <a:r>
              <a:rPr lang="en-US" sz="800" dirty="0">
                <a:solidFill>
                  <a:srgbClr val="272525"/>
                </a:solidFill>
                <a:latin typeface="Inter" pitchFamily="34" charset="0"/>
                <a:ea typeface="Inter" pitchFamily="34" charset="-122"/>
                <a:cs typeface="Inter" pitchFamily="34" charset="-120"/>
              </a:rPr>
              <a:t>Pre-syncope and blackouts are alarm symptoms. Serious arrhythmias often present with syncope alone. Breathlessness may indicate tachyarrhythmia or even heart failure (e.g. AF with fast ventricular response). Chest pain can occur even in structurally normal hearts at very fast rates.</a:t>
            </a:r>
            <a:endParaRPr lang="en-US" sz="800" dirty="0"/>
          </a:p>
        </p:txBody>
      </p:sp>
      <p:sp>
        <p:nvSpPr>
          <p:cNvPr id="5" name="Shape 3"/>
          <p:cNvSpPr/>
          <p:nvPr/>
        </p:nvSpPr>
        <p:spPr>
          <a:xfrm>
            <a:off x="624334" y="3059015"/>
            <a:ext cx="3924970" cy="689074"/>
          </a:xfrm>
          <a:prstGeom prst="roundRect">
            <a:avLst>
              <a:gd name="adj" fmla="val 6261"/>
            </a:avLst>
          </a:prstGeom>
          <a:solidFill>
            <a:srgbClr val="FCF2B5"/>
          </a:solidFill>
          <a:ln/>
        </p:spPr>
        <p:txBody>
          <a:bodyPr/>
          <a:lstStyle/>
          <a:p>
            <a:endParaRPr lang="en-GB"/>
          </a:p>
        </p:txBody>
      </p:sp>
      <p:pic>
        <p:nvPicPr>
          <p:cNvPr id="6" name="Image 0" descr="preencoded.png"/>
          <p:cNvPicPr>
            <a:picLocks noChangeAspect="1"/>
          </p:cNvPicPr>
          <p:nvPr/>
        </p:nvPicPr>
        <p:blipFill>
          <a:blip r:embed="rId3"/>
          <a:stretch>
            <a:fillRect/>
          </a:stretch>
        </p:blipFill>
        <p:spPr>
          <a:xfrm>
            <a:off x="714191" y="3248228"/>
            <a:ext cx="128364" cy="102691"/>
          </a:xfrm>
          <a:prstGeom prst="rect">
            <a:avLst/>
          </a:prstGeom>
        </p:spPr>
      </p:pic>
      <p:sp>
        <p:nvSpPr>
          <p:cNvPr id="7" name="Text 4"/>
          <p:cNvSpPr/>
          <p:nvPr/>
        </p:nvSpPr>
        <p:spPr>
          <a:xfrm>
            <a:off x="958082" y="3178300"/>
            <a:ext cx="3488531" cy="450503"/>
          </a:xfrm>
          <a:prstGeom prst="rect">
            <a:avLst/>
          </a:prstGeom>
          <a:noFill/>
          <a:ln/>
        </p:spPr>
        <p:txBody>
          <a:bodyPr wrap="square" lIns="0" tIns="0" rIns="0" bIns="0" rtlCol="0" anchor="t"/>
          <a:lstStyle/>
          <a:p>
            <a:pPr marL="0" indent="0" algn="l">
              <a:lnSpc>
                <a:spcPts val="1150"/>
              </a:lnSpc>
              <a:buNone/>
            </a:pPr>
            <a:r>
              <a:rPr lang="en-US" sz="800" dirty="0">
                <a:solidFill>
                  <a:srgbClr val="000000"/>
                </a:solidFill>
                <a:latin typeface="Inter" pitchFamily="34" charset="0"/>
                <a:ea typeface="Inter" pitchFamily="34" charset="-122"/>
                <a:cs typeface="Inter" pitchFamily="34" charset="-120"/>
              </a:rPr>
              <a:t>Recurrent unexplained syncope, syncope with injury, and syncope during exertion require careful assessment by an experienced physician.</a:t>
            </a:r>
            <a:endParaRPr lang="en-US" sz="800" dirty="0"/>
          </a:p>
        </p:txBody>
      </p:sp>
      <p:sp>
        <p:nvSpPr>
          <p:cNvPr id="8" name="Text 5"/>
          <p:cNvSpPr/>
          <p:nvPr/>
        </p:nvSpPr>
        <p:spPr>
          <a:xfrm>
            <a:off x="4702001" y="885676"/>
            <a:ext cx="1348234" cy="168548"/>
          </a:xfrm>
          <a:prstGeom prst="rect">
            <a:avLst/>
          </a:prstGeom>
          <a:noFill/>
          <a:ln/>
        </p:spPr>
        <p:txBody>
          <a:bodyPr wrap="none" lIns="0" tIns="0" rIns="0" bIns="0" rtlCol="0" anchor="t"/>
          <a:lstStyle/>
          <a:p>
            <a:pPr marL="0" indent="0" algn="l">
              <a:lnSpc>
                <a:spcPts val="1300"/>
              </a:lnSpc>
              <a:buNone/>
            </a:pPr>
            <a:r>
              <a:rPr lang="en-US" sz="1050" b="1" dirty="0">
                <a:solidFill>
                  <a:srgbClr val="000000"/>
                </a:solidFill>
                <a:latin typeface="Petrona Bold" pitchFamily="34" charset="0"/>
                <a:ea typeface="Petrona Bold" pitchFamily="34" charset="-122"/>
                <a:cs typeface="Petrona Bold" pitchFamily="34" charset="-120"/>
              </a:rPr>
              <a:t>Contributing Factors</a:t>
            </a:r>
            <a:endParaRPr lang="en-US" sz="1050" dirty="0"/>
          </a:p>
        </p:txBody>
      </p:sp>
      <p:sp>
        <p:nvSpPr>
          <p:cNvPr id="9" name="Text 6"/>
          <p:cNvSpPr/>
          <p:nvPr/>
        </p:nvSpPr>
        <p:spPr>
          <a:xfrm>
            <a:off x="4702001" y="1139279"/>
            <a:ext cx="3924970" cy="1350169"/>
          </a:xfrm>
          <a:prstGeom prst="rect">
            <a:avLst/>
          </a:prstGeom>
          <a:noFill/>
          <a:ln/>
        </p:spPr>
        <p:txBody>
          <a:bodyPr wrap="square" lIns="0" tIns="0" rIns="0" bIns="0" rtlCol="0" anchor="t"/>
          <a:lstStyle/>
          <a:p>
            <a:pPr marL="342900" indent="-342900" algn="l">
              <a:lnSpc>
                <a:spcPts val="1150"/>
              </a:lnSpc>
              <a:buSzPct val="100000"/>
              <a:buChar char="•"/>
            </a:pPr>
            <a:r>
              <a:rPr lang="en-US" sz="800" dirty="0">
                <a:solidFill>
                  <a:srgbClr val="272525"/>
                </a:solidFill>
                <a:latin typeface="Inter" pitchFamily="34" charset="0"/>
                <a:ea typeface="Inter" pitchFamily="34" charset="-122"/>
                <a:cs typeface="Inter" pitchFamily="34" charset="-120"/>
              </a:rPr>
              <a:t>Anxiety, depression, somatisation disorders</a:t>
            </a:r>
            <a:endParaRPr lang="en-US" sz="800" dirty="0"/>
          </a:p>
          <a:p>
            <a:pPr marL="342900" indent="-342900" algn="l">
              <a:lnSpc>
                <a:spcPts val="1150"/>
              </a:lnSpc>
              <a:buSzPct val="100000"/>
              <a:buChar char="•"/>
            </a:pPr>
            <a:r>
              <a:rPr lang="en-US" sz="800" dirty="0">
                <a:solidFill>
                  <a:srgbClr val="272525"/>
                </a:solidFill>
                <a:latin typeface="Inter" pitchFamily="34" charset="0"/>
                <a:ea typeface="Inter" pitchFamily="34" charset="-122"/>
                <a:cs typeface="Inter" pitchFamily="34" charset="-120"/>
              </a:rPr>
              <a:t>High caffeine intake and alcohol abuse</a:t>
            </a:r>
            <a:endParaRPr lang="en-US" sz="800" dirty="0"/>
          </a:p>
          <a:p>
            <a:pPr marL="342900" indent="-342900" algn="l">
              <a:lnSpc>
                <a:spcPts val="1150"/>
              </a:lnSpc>
              <a:buSzPct val="100000"/>
              <a:buChar char="•"/>
            </a:pPr>
            <a:r>
              <a:rPr lang="en-US" sz="800" dirty="0">
                <a:solidFill>
                  <a:srgbClr val="272525"/>
                </a:solidFill>
                <a:latin typeface="Inter" pitchFamily="34" charset="0"/>
                <a:ea typeface="Inter" pitchFamily="34" charset="-122"/>
                <a:cs typeface="Inter" pitchFamily="34" charset="-120"/>
              </a:rPr>
              <a:t>Illicit drugs: ecstasy, amphetamines, cocaine</a:t>
            </a:r>
            <a:endParaRPr lang="en-US" sz="800" dirty="0"/>
          </a:p>
          <a:p>
            <a:pPr marL="342900" indent="-342900" algn="l">
              <a:lnSpc>
                <a:spcPts val="1150"/>
              </a:lnSpc>
              <a:buSzPct val="100000"/>
              <a:buChar char="•"/>
            </a:pPr>
            <a:r>
              <a:rPr lang="en-US" sz="800" dirty="0">
                <a:solidFill>
                  <a:srgbClr val="272525"/>
                </a:solidFill>
                <a:latin typeface="Inter" pitchFamily="34" charset="0"/>
                <a:ea typeface="Inter" pitchFamily="34" charset="-122"/>
                <a:cs typeface="Inter" pitchFamily="34" charset="-120"/>
              </a:rPr>
              <a:t>Prescription drugs: beta-agonists, theophyllines, levothyroxine, calcium channel blockers</a:t>
            </a:r>
            <a:endParaRPr lang="en-US" sz="800" dirty="0"/>
          </a:p>
          <a:p>
            <a:pPr marL="342900" indent="-342900" algn="l">
              <a:lnSpc>
                <a:spcPts val="1150"/>
              </a:lnSpc>
              <a:buSzPct val="100000"/>
              <a:buChar char="•"/>
            </a:pPr>
            <a:r>
              <a:rPr lang="en-US" sz="800" dirty="0">
                <a:solidFill>
                  <a:srgbClr val="272525"/>
                </a:solidFill>
                <a:latin typeface="Inter" pitchFamily="34" charset="0"/>
                <a:ea typeface="Inter" pitchFamily="34" charset="-122"/>
                <a:cs typeface="Inter" pitchFamily="34" charset="-120"/>
              </a:rPr>
              <a:t>Class I anti-arrhythmic drugs (pro-arrhythmic effect)</a:t>
            </a:r>
            <a:endParaRPr lang="en-US" sz="800" dirty="0"/>
          </a:p>
          <a:p>
            <a:pPr marL="342900" indent="-342900" algn="l">
              <a:lnSpc>
                <a:spcPts val="1150"/>
              </a:lnSpc>
              <a:buSzPct val="100000"/>
              <a:buChar char="•"/>
            </a:pPr>
            <a:r>
              <a:rPr lang="en-US" sz="800" dirty="0">
                <a:solidFill>
                  <a:srgbClr val="272525"/>
                </a:solidFill>
                <a:latin typeface="Inter" pitchFamily="34" charset="0"/>
                <a:ea typeface="Inter" pitchFamily="34" charset="-122"/>
                <a:cs typeface="Inter" pitchFamily="34" charset="-120"/>
              </a:rPr>
              <a:t>QT-prolonging drugs — especially combinations in mental health or drug substitution patients</a:t>
            </a:r>
            <a:endParaRPr lang="en-US" sz="800" dirty="0"/>
          </a:p>
        </p:txBody>
      </p:sp>
      <p:sp>
        <p:nvSpPr>
          <p:cNvPr id="10" name="Text 7"/>
          <p:cNvSpPr/>
          <p:nvPr/>
        </p:nvSpPr>
        <p:spPr>
          <a:xfrm>
            <a:off x="4702001" y="2565946"/>
            <a:ext cx="3924970" cy="120104"/>
          </a:xfrm>
          <a:prstGeom prst="rect">
            <a:avLst/>
          </a:prstGeom>
          <a:noFill/>
          <a:ln/>
        </p:spPr>
        <p:txBody>
          <a:bodyPr wrap="none" lIns="0" tIns="0" rIns="0" bIns="0" rtlCol="0" anchor="t"/>
          <a:lstStyle/>
          <a:p>
            <a:pPr marL="0" indent="0" algn="l">
              <a:lnSpc>
                <a:spcPts val="900"/>
              </a:lnSpc>
              <a:buNone/>
            </a:pPr>
            <a:r>
              <a:rPr lang="en-US" sz="600" dirty="0">
                <a:solidFill>
                  <a:srgbClr val="272525"/>
                </a:solidFill>
                <a:latin typeface="Inter" pitchFamily="34" charset="0"/>
                <a:ea typeface="Inter" pitchFamily="34" charset="-122"/>
                <a:cs typeface="Inter" pitchFamily="34" charset="-120"/>
              </a:rPr>
              <a:t>Full QT drug list: </a:t>
            </a:r>
            <a:r>
              <a:rPr lang="en-US" sz="600" u="sng" dirty="0">
                <a:solidFill>
                  <a:srgbClr val="007EBD"/>
                </a:solidFill>
                <a:latin typeface="Inter" pitchFamily="34" charset="0"/>
                <a:ea typeface="Inter" pitchFamily="34" charset="-122"/>
                <a:cs typeface="Inter" pitchFamily="34" charset="-120"/>
                <a:hlinkClick r:id="rId4">
                  <a:extLst>
                    <a:ext uri="{A12FA001-AC4F-418D-AE19-62706E023703}">
                      <ahyp:hlinkClr xmlns:ahyp="http://schemas.microsoft.com/office/drawing/2018/hyperlinkcolor" val="tx"/>
                    </a:ext>
                  </a:extLst>
                </a:hlinkClick>
              </a:rPr>
              <a:t>www.sads.org.uk/drugs_to_avoid.htm</a:t>
            </a:r>
            <a:endParaRPr lang="en-US" sz="600" dirty="0"/>
          </a:p>
        </p:txBody>
      </p:sp>
      <p:sp>
        <p:nvSpPr>
          <p:cNvPr id="11" name="Text 8"/>
          <p:cNvSpPr/>
          <p:nvPr/>
        </p:nvSpPr>
        <p:spPr>
          <a:xfrm>
            <a:off x="521643" y="2934742"/>
            <a:ext cx="1962448" cy="150168"/>
          </a:xfrm>
          <a:prstGeom prst="rect">
            <a:avLst/>
          </a:prstGeom>
          <a:noFill/>
          <a:ln/>
        </p:spPr>
        <p:txBody>
          <a:bodyPr wrap="none" lIns="0" tIns="0" rIns="0" bIns="0" rtlCol="0" anchor="t"/>
          <a:lstStyle/>
          <a:p>
            <a:pPr marL="0" indent="0" algn="l">
              <a:lnSpc>
                <a:spcPts val="1150"/>
              </a:lnSpc>
              <a:buNone/>
            </a:pPr>
            <a:endParaRPr lang="en-US" sz="800" dirty="0"/>
          </a:p>
        </p:txBody>
      </p:sp>
      <p:pic>
        <p:nvPicPr>
          <p:cNvPr id="12" name="Image 1" descr="preencoded.png"/>
          <p:cNvPicPr>
            <a:picLocks noChangeAspect="1"/>
          </p:cNvPicPr>
          <p:nvPr/>
        </p:nvPicPr>
        <p:blipFill>
          <a:blip r:embed="rId5"/>
          <a:stretch>
            <a:fillRect/>
          </a:stretch>
        </p:blipFill>
        <p:spPr>
          <a:xfrm>
            <a:off x="5620866" y="3009826"/>
            <a:ext cx="2540719" cy="1757809"/>
          </a:xfrm>
          <a:prstGeom prst="rect">
            <a:avLst/>
          </a:prstGeom>
        </p:spPr>
      </p:pic>
      <p:sp>
        <p:nvSpPr>
          <p:cNvPr id="13" name="Text 9"/>
          <p:cNvSpPr/>
          <p:nvPr/>
        </p:nvSpPr>
        <p:spPr>
          <a:xfrm>
            <a:off x="6669286" y="2934742"/>
            <a:ext cx="1962448" cy="150168"/>
          </a:xfrm>
          <a:prstGeom prst="rect">
            <a:avLst/>
          </a:prstGeom>
          <a:noFill/>
          <a:ln/>
        </p:spPr>
        <p:txBody>
          <a:bodyPr wrap="none" lIns="0" tIns="0" rIns="0" bIns="0" rtlCol="0" anchor="t"/>
          <a:lstStyle/>
          <a:p>
            <a:pPr marL="0" indent="0" algn="l">
              <a:lnSpc>
                <a:spcPts val="1150"/>
              </a:lnSpc>
              <a:buNone/>
            </a:pP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449610" y="390525"/>
            <a:ext cx="454447" cy="214089"/>
          </a:xfrm>
          <a:prstGeom prst="roundRect">
            <a:avLst>
              <a:gd name="adj" fmla="val 17643"/>
            </a:avLst>
          </a:prstGeom>
          <a:noFill/>
          <a:ln w="4763">
            <a:solidFill>
              <a:srgbClr val="007EBD"/>
            </a:solidFill>
            <a:prstDash val="solid"/>
          </a:ln>
        </p:spPr>
        <p:txBody>
          <a:bodyPr/>
          <a:lstStyle/>
          <a:p>
            <a:endParaRPr lang="en-GB"/>
          </a:p>
        </p:txBody>
      </p:sp>
      <p:sp>
        <p:nvSpPr>
          <p:cNvPr id="3" name="Text 1"/>
          <p:cNvSpPr/>
          <p:nvPr/>
        </p:nvSpPr>
        <p:spPr>
          <a:xfrm>
            <a:off x="521791" y="428997"/>
            <a:ext cx="310083" cy="137145"/>
          </a:xfrm>
          <a:prstGeom prst="rect">
            <a:avLst/>
          </a:prstGeom>
          <a:noFill/>
          <a:ln/>
        </p:spPr>
        <p:txBody>
          <a:bodyPr wrap="none" lIns="0" tIns="0" rIns="0" bIns="0" rtlCol="0" anchor="t"/>
          <a:lstStyle/>
          <a:p>
            <a:pPr marL="0" indent="0" algn="l">
              <a:lnSpc>
                <a:spcPts val="1050"/>
              </a:lnSpc>
              <a:buNone/>
            </a:pPr>
            <a:r>
              <a:rPr lang="en-US" sz="700" dirty="0">
                <a:solidFill>
                  <a:srgbClr val="007EBD"/>
                </a:solidFill>
                <a:latin typeface="Inter" pitchFamily="34" charset="0"/>
                <a:ea typeface="Inter" pitchFamily="34" charset="-122"/>
                <a:cs typeface="Inter" pitchFamily="34" charset="-120"/>
              </a:rPr>
              <a:t>STEP 4</a:t>
            </a:r>
            <a:endParaRPr lang="en-US" sz="700" dirty="0"/>
          </a:p>
        </p:txBody>
      </p:sp>
      <p:sp>
        <p:nvSpPr>
          <p:cNvPr id="4" name="Shape 2"/>
          <p:cNvSpPr/>
          <p:nvPr/>
        </p:nvSpPr>
        <p:spPr>
          <a:xfrm>
            <a:off x="960239" y="395288"/>
            <a:ext cx="870198" cy="204564"/>
          </a:xfrm>
          <a:prstGeom prst="roundRect">
            <a:avLst>
              <a:gd name="adj" fmla="val 18465"/>
            </a:avLst>
          </a:prstGeom>
          <a:solidFill>
            <a:srgbClr val="CCEEFF"/>
          </a:solidFill>
          <a:ln/>
        </p:spPr>
        <p:txBody>
          <a:bodyPr/>
          <a:lstStyle/>
          <a:p>
            <a:endParaRPr lang="en-GB"/>
          </a:p>
        </p:txBody>
      </p:sp>
      <p:sp>
        <p:nvSpPr>
          <p:cNvPr id="5" name="Text 3"/>
          <p:cNvSpPr/>
          <p:nvPr/>
        </p:nvSpPr>
        <p:spPr>
          <a:xfrm>
            <a:off x="1027658" y="428997"/>
            <a:ext cx="735360" cy="137145"/>
          </a:xfrm>
          <a:prstGeom prst="rect">
            <a:avLst/>
          </a:prstGeom>
          <a:noFill/>
          <a:ln/>
        </p:spPr>
        <p:txBody>
          <a:bodyPr wrap="none" lIns="0" tIns="0" rIns="0" bIns="0" rtlCol="0" anchor="t"/>
          <a:lstStyle/>
          <a:p>
            <a:pPr marL="0" indent="0" algn="l">
              <a:lnSpc>
                <a:spcPts val="1050"/>
              </a:lnSpc>
              <a:buNone/>
            </a:pPr>
            <a:r>
              <a:rPr lang="en-US" sz="700" dirty="0">
                <a:solidFill>
                  <a:srgbClr val="272525"/>
                </a:solidFill>
                <a:latin typeface="Inter" pitchFamily="34" charset="0"/>
                <a:ea typeface="Inter" pitchFamily="34" charset="-122"/>
                <a:cs typeface="Inter" pitchFamily="34" charset="-120"/>
              </a:rPr>
              <a:t>FAMILY HISTORY</a:t>
            </a:r>
            <a:endParaRPr lang="en-US" sz="700" dirty="0"/>
          </a:p>
        </p:txBody>
      </p:sp>
      <p:pic>
        <p:nvPicPr>
          <p:cNvPr id="6" name="Image 0" descr="preencoded.png"/>
          <p:cNvPicPr>
            <a:picLocks noChangeAspect="1"/>
          </p:cNvPicPr>
          <p:nvPr/>
        </p:nvPicPr>
        <p:blipFill>
          <a:blip r:embed="rId3"/>
          <a:stretch>
            <a:fillRect/>
          </a:stretch>
        </p:blipFill>
        <p:spPr>
          <a:xfrm>
            <a:off x="449610" y="833810"/>
            <a:ext cx="3644429" cy="2065139"/>
          </a:xfrm>
          <a:prstGeom prst="rect">
            <a:avLst/>
          </a:prstGeom>
        </p:spPr>
      </p:pic>
      <p:sp>
        <p:nvSpPr>
          <p:cNvPr id="7" name="Text 4"/>
          <p:cNvSpPr/>
          <p:nvPr/>
        </p:nvSpPr>
        <p:spPr>
          <a:xfrm>
            <a:off x="4373091" y="821085"/>
            <a:ext cx="2950890" cy="368871"/>
          </a:xfrm>
          <a:prstGeom prst="rect">
            <a:avLst/>
          </a:prstGeom>
          <a:noFill/>
          <a:ln/>
        </p:spPr>
        <p:txBody>
          <a:bodyPr wrap="none" lIns="0" tIns="0" rIns="0" bIns="0" rtlCol="0" anchor="t"/>
          <a:lstStyle/>
          <a:p>
            <a:pPr marL="0" indent="0" algn="l">
              <a:lnSpc>
                <a:spcPts val="2900"/>
              </a:lnSpc>
              <a:buNone/>
            </a:pPr>
            <a:r>
              <a:rPr lang="en-US" sz="2300" b="1" dirty="0">
                <a:solidFill>
                  <a:srgbClr val="000000"/>
                </a:solidFill>
                <a:latin typeface="Petrona Bold" pitchFamily="34" charset="0"/>
                <a:ea typeface="Petrona Bold" pitchFamily="34" charset="-122"/>
                <a:cs typeface="Petrona Bold" pitchFamily="34" charset="-120"/>
              </a:rPr>
              <a:t>Step 4: Family History</a:t>
            </a:r>
            <a:endParaRPr lang="en-US" sz="2300" dirty="0"/>
          </a:p>
        </p:txBody>
      </p:sp>
      <p:sp>
        <p:nvSpPr>
          <p:cNvPr id="8" name="Text 5"/>
          <p:cNvSpPr/>
          <p:nvPr/>
        </p:nvSpPr>
        <p:spPr>
          <a:xfrm>
            <a:off x="4373091" y="1291828"/>
            <a:ext cx="4325987" cy="514350"/>
          </a:xfrm>
          <a:prstGeom prst="rect">
            <a:avLst/>
          </a:prstGeom>
          <a:noFill/>
          <a:ln/>
        </p:spPr>
        <p:txBody>
          <a:bodyPr wrap="square" lIns="0" tIns="0" rIns="0" bIns="0" rtlCol="0" anchor="t"/>
          <a:lstStyle/>
          <a:p>
            <a:pPr marL="0" indent="0" algn="l">
              <a:lnSpc>
                <a:spcPts val="1300"/>
              </a:lnSpc>
              <a:buNone/>
            </a:pPr>
            <a:r>
              <a:rPr lang="en-US" sz="850" dirty="0">
                <a:solidFill>
                  <a:srgbClr val="272525"/>
                </a:solidFill>
                <a:latin typeface="Inter" pitchFamily="34" charset="0"/>
                <a:ea typeface="Inter" pitchFamily="34" charset="-122"/>
                <a:cs typeface="Inter" pitchFamily="34" charset="-120"/>
              </a:rPr>
              <a:t>A careful family history can alert the clinician to a potentially inheritable cardiac condition. Enquire about heart muscle diseases, early-onset atrial fibrillation, premature coronary disease, and ICD use in young relatives.</a:t>
            </a:r>
            <a:endParaRPr lang="en-US" sz="850" dirty="0"/>
          </a:p>
        </p:txBody>
      </p:sp>
      <p:sp>
        <p:nvSpPr>
          <p:cNvPr id="9" name="Shape 6"/>
          <p:cNvSpPr/>
          <p:nvPr/>
        </p:nvSpPr>
        <p:spPr>
          <a:xfrm>
            <a:off x="4373091" y="1920776"/>
            <a:ext cx="4325987" cy="963588"/>
          </a:xfrm>
          <a:prstGeom prst="roundRect">
            <a:avLst>
              <a:gd name="adj" fmla="val 4900"/>
            </a:avLst>
          </a:prstGeom>
          <a:solidFill>
            <a:srgbClr val="B6D6FC"/>
          </a:solidFill>
          <a:ln/>
        </p:spPr>
        <p:txBody>
          <a:bodyPr/>
          <a:lstStyle/>
          <a:p>
            <a:endParaRPr lang="en-GB"/>
          </a:p>
        </p:txBody>
      </p:sp>
      <p:pic>
        <p:nvPicPr>
          <p:cNvPr id="10" name="Image 1" descr="preencoded.png"/>
          <p:cNvPicPr>
            <a:picLocks noChangeAspect="1"/>
          </p:cNvPicPr>
          <p:nvPr/>
        </p:nvPicPr>
        <p:blipFill>
          <a:blip r:embed="rId4"/>
          <a:stretch>
            <a:fillRect/>
          </a:stretch>
        </p:blipFill>
        <p:spPr>
          <a:xfrm>
            <a:off x="4485456" y="2086645"/>
            <a:ext cx="140494" cy="112365"/>
          </a:xfrm>
          <a:prstGeom prst="rect">
            <a:avLst/>
          </a:prstGeom>
        </p:spPr>
      </p:pic>
      <p:sp>
        <p:nvSpPr>
          <p:cNvPr id="11" name="Text 7"/>
          <p:cNvSpPr/>
          <p:nvPr/>
        </p:nvSpPr>
        <p:spPr>
          <a:xfrm>
            <a:off x="4738315" y="2050703"/>
            <a:ext cx="3848398" cy="685800"/>
          </a:xfrm>
          <a:prstGeom prst="rect">
            <a:avLst/>
          </a:prstGeom>
          <a:noFill/>
          <a:ln/>
        </p:spPr>
        <p:txBody>
          <a:bodyPr wrap="square" lIns="0" tIns="0" rIns="0" bIns="0" rtlCol="0" anchor="t"/>
          <a:lstStyle/>
          <a:p>
            <a:pPr marL="0" indent="0" algn="l">
              <a:lnSpc>
                <a:spcPts val="1300"/>
              </a:lnSpc>
              <a:buNone/>
            </a:pPr>
            <a:r>
              <a:rPr lang="en-US" sz="850" dirty="0">
                <a:solidFill>
                  <a:srgbClr val="000000"/>
                </a:solidFill>
                <a:latin typeface="Inter" pitchFamily="34" charset="0"/>
                <a:ea typeface="Inter" pitchFamily="34" charset="-122"/>
                <a:cs typeface="Inter" pitchFamily="34" charset="-120"/>
              </a:rPr>
              <a:t>A careful family history can alert the clinician to a potentially inheritable cardiac condition. Enquire about heart muscle diseases, early-onset atrial fibrillation, premature coronary disease, and ICD use in young relatives.</a:t>
            </a:r>
            <a:endParaRPr lang="en-US" sz="850" dirty="0"/>
          </a:p>
        </p:txBody>
      </p:sp>
      <p:sp>
        <p:nvSpPr>
          <p:cNvPr id="12" name="Shape 8"/>
          <p:cNvSpPr/>
          <p:nvPr/>
        </p:nvSpPr>
        <p:spPr>
          <a:xfrm>
            <a:off x="449610" y="3156198"/>
            <a:ext cx="8244780" cy="8409"/>
          </a:xfrm>
          <a:prstGeom prst="rect">
            <a:avLst/>
          </a:prstGeom>
          <a:solidFill>
            <a:srgbClr val="272525">
              <a:alpha val="50000"/>
            </a:srgbClr>
          </a:solidFill>
          <a:ln/>
        </p:spPr>
        <p:txBody>
          <a:bodyPr/>
          <a:lstStyle/>
          <a:p>
            <a:endParaRPr lang="en-GB"/>
          </a:p>
        </p:txBody>
      </p:sp>
      <p:pic>
        <p:nvPicPr>
          <p:cNvPr id="13"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1728" y="3310719"/>
            <a:ext cx="168622" cy="168622"/>
          </a:xfrm>
          <a:prstGeom prst="rect">
            <a:avLst/>
          </a:prstGeom>
        </p:spPr>
      </p:pic>
      <p:sp>
        <p:nvSpPr>
          <p:cNvPr id="14" name="Text 9"/>
          <p:cNvSpPr/>
          <p:nvPr/>
        </p:nvSpPr>
        <p:spPr>
          <a:xfrm>
            <a:off x="814908" y="3307259"/>
            <a:ext cx="1929333" cy="184398"/>
          </a:xfrm>
          <a:prstGeom prst="rect">
            <a:avLst/>
          </a:prstGeom>
          <a:noFill/>
          <a:ln/>
        </p:spPr>
        <p:txBody>
          <a:bodyPr wrap="none" lIns="0" tIns="0" rIns="0" bIns="0" rtlCol="0" anchor="t"/>
          <a:lstStyle/>
          <a:p>
            <a:pPr marL="0" indent="0" algn="l">
              <a:lnSpc>
                <a:spcPts val="1450"/>
              </a:lnSpc>
              <a:buNone/>
            </a:pPr>
            <a:r>
              <a:rPr lang="en-US" sz="1150" b="1" dirty="0">
                <a:solidFill>
                  <a:srgbClr val="272525"/>
                </a:solidFill>
                <a:latin typeface="Petrona Bold" pitchFamily="34" charset="0"/>
                <a:ea typeface="Petrona Bold" pitchFamily="34" charset="-122"/>
                <a:cs typeface="Petrona Bold" pitchFamily="34" charset="-120"/>
              </a:rPr>
              <a:t>Sudden Cardiac Death (SCD)</a:t>
            </a:r>
            <a:endParaRPr lang="en-US" sz="1150" dirty="0"/>
          </a:p>
        </p:txBody>
      </p:sp>
      <p:sp>
        <p:nvSpPr>
          <p:cNvPr id="15" name="Text 10"/>
          <p:cNvSpPr/>
          <p:nvPr/>
        </p:nvSpPr>
        <p:spPr>
          <a:xfrm>
            <a:off x="814908" y="3552751"/>
            <a:ext cx="2298055" cy="1200150"/>
          </a:xfrm>
          <a:prstGeom prst="rect">
            <a:avLst/>
          </a:prstGeom>
          <a:noFill/>
          <a:ln/>
        </p:spPr>
        <p:txBody>
          <a:bodyPr wrap="square" lIns="0" tIns="0" rIns="0" bIns="0" rtlCol="0" anchor="t"/>
          <a:lstStyle/>
          <a:p>
            <a:pPr marL="0" indent="0" algn="l">
              <a:lnSpc>
                <a:spcPts val="1300"/>
              </a:lnSpc>
              <a:buNone/>
            </a:pPr>
            <a:r>
              <a:rPr lang="en-US" sz="850" dirty="0">
                <a:solidFill>
                  <a:srgbClr val="272525"/>
                </a:solidFill>
                <a:latin typeface="Inter" pitchFamily="34" charset="0"/>
                <a:ea typeface="Inter" pitchFamily="34" charset="-122"/>
                <a:cs typeface="Inter" pitchFamily="34" charset="-120"/>
              </a:rPr>
              <a:t>Deaths under age 40 are significant — arrhythmic death from an inherited condition is far more likely than in older patients. Ask broadly: </a:t>
            </a:r>
            <a:r>
              <a:rPr lang="en-US" sz="850" i="1" dirty="0">
                <a:solidFill>
                  <a:srgbClr val="272525"/>
                </a:solidFill>
                <a:latin typeface="Inter" pitchFamily="34" charset="0"/>
                <a:ea typeface="Inter" pitchFamily="34" charset="-122"/>
                <a:cs typeface="Inter" pitchFamily="34" charset="-120"/>
              </a:rPr>
              <a:t>"Was there any unexplained sudden death in your family?"</a:t>
            </a:r>
            <a:r>
              <a:rPr lang="en-US" sz="850" dirty="0">
                <a:solidFill>
                  <a:srgbClr val="272525"/>
                </a:solidFill>
                <a:latin typeface="Inter" pitchFamily="34" charset="0"/>
                <a:ea typeface="Inter" pitchFamily="34" charset="-122"/>
                <a:cs typeface="Inter" pitchFamily="34" charset="-120"/>
              </a:rPr>
              <a:t> Include fatal accidents (road traffic, drowning) that may masquerade as SCD.</a:t>
            </a:r>
            <a:endParaRPr lang="en-US" sz="850" dirty="0"/>
          </a:p>
        </p:txBody>
      </p:sp>
      <p:pic>
        <p:nvPicPr>
          <p:cNvPr id="16" name="Image 3"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82404" y="3310719"/>
            <a:ext cx="168622" cy="168622"/>
          </a:xfrm>
          <a:prstGeom prst="rect">
            <a:avLst/>
          </a:prstGeom>
        </p:spPr>
      </p:pic>
      <p:sp>
        <p:nvSpPr>
          <p:cNvPr id="17" name="Text 11"/>
          <p:cNvSpPr/>
          <p:nvPr/>
        </p:nvSpPr>
        <p:spPr>
          <a:xfrm>
            <a:off x="3605585" y="3307259"/>
            <a:ext cx="1475408" cy="184398"/>
          </a:xfrm>
          <a:prstGeom prst="rect">
            <a:avLst/>
          </a:prstGeom>
          <a:noFill/>
          <a:ln/>
        </p:spPr>
        <p:txBody>
          <a:bodyPr wrap="none" lIns="0" tIns="0" rIns="0" bIns="0" rtlCol="0" anchor="t"/>
          <a:lstStyle/>
          <a:p>
            <a:pPr marL="0" indent="0" algn="l">
              <a:lnSpc>
                <a:spcPts val="1450"/>
              </a:lnSpc>
              <a:buNone/>
            </a:pPr>
            <a:r>
              <a:rPr lang="en-US" sz="1150" b="1" dirty="0">
                <a:solidFill>
                  <a:srgbClr val="272525"/>
                </a:solidFill>
                <a:latin typeface="Petrona Bold" pitchFamily="34" charset="0"/>
                <a:ea typeface="Petrona Bold" pitchFamily="34" charset="-122"/>
                <a:cs typeface="Petrona Bold" pitchFamily="34" charset="-120"/>
              </a:rPr>
              <a:t>Epilepsy &amp; SUDEP</a:t>
            </a:r>
            <a:endParaRPr lang="en-US" sz="1150" dirty="0"/>
          </a:p>
        </p:txBody>
      </p:sp>
      <p:sp>
        <p:nvSpPr>
          <p:cNvPr id="18" name="Text 12"/>
          <p:cNvSpPr/>
          <p:nvPr/>
        </p:nvSpPr>
        <p:spPr>
          <a:xfrm>
            <a:off x="3605585" y="3552751"/>
            <a:ext cx="2298055" cy="1028700"/>
          </a:xfrm>
          <a:prstGeom prst="rect">
            <a:avLst/>
          </a:prstGeom>
          <a:noFill/>
          <a:ln/>
        </p:spPr>
        <p:txBody>
          <a:bodyPr wrap="square" lIns="0" tIns="0" rIns="0" bIns="0" rtlCol="0" anchor="t"/>
          <a:lstStyle/>
          <a:p>
            <a:pPr marL="0" indent="0" algn="l">
              <a:lnSpc>
                <a:spcPts val="1300"/>
              </a:lnSpc>
              <a:buNone/>
            </a:pPr>
            <a:r>
              <a:rPr lang="en-US" sz="850" dirty="0">
                <a:solidFill>
                  <a:srgbClr val="272525"/>
                </a:solidFill>
                <a:latin typeface="Inter" pitchFamily="34" charset="0"/>
                <a:ea typeface="Inter" pitchFamily="34" charset="-122"/>
                <a:cs typeface="Inter" pitchFamily="34" charset="-120"/>
              </a:rPr>
              <a:t>Up to one in three patients diagnosed with epilepsy may be misdiagnosed. Many suffer from reflex seizures caused by arrhythmic conditions. Always ask about family history of epilepsy and sudden unexpected death in epilepsy (SUDEP).</a:t>
            </a:r>
            <a:endParaRPr lang="en-US" sz="850" dirty="0"/>
          </a:p>
        </p:txBody>
      </p:sp>
      <p:pic>
        <p:nvPicPr>
          <p:cNvPr id="19" name="Image 4"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73080" y="3310719"/>
            <a:ext cx="168622" cy="168622"/>
          </a:xfrm>
          <a:prstGeom prst="rect">
            <a:avLst/>
          </a:prstGeom>
        </p:spPr>
      </p:pic>
      <p:sp>
        <p:nvSpPr>
          <p:cNvPr id="20" name="Text 13"/>
          <p:cNvSpPr/>
          <p:nvPr/>
        </p:nvSpPr>
        <p:spPr>
          <a:xfrm>
            <a:off x="6396261" y="3307259"/>
            <a:ext cx="1475408" cy="184398"/>
          </a:xfrm>
          <a:prstGeom prst="rect">
            <a:avLst/>
          </a:prstGeom>
          <a:noFill/>
          <a:ln/>
        </p:spPr>
        <p:txBody>
          <a:bodyPr wrap="none" lIns="0" tIns="0" rIns="0" bIns="0" rtlCol="0" anchor="t"/>
          <a:lstStyle/>
          <a:p>
            <a:pPr marL="0" indent="0" algn="l">
              <a:lnSpc>
                <a:spcPts val="1450"/>
              </a:lnSpc>
              <a:buNone/>
            </a:pPr>
            <a:r>
              <a:rPr lang="en-US" sz="1150" b="1" dirty="0">
                <a:solidFill>
                  <a:srgbClr val="272525"/>
                </a:solidFill>
                <a:latin typeface="Petrona Bold" pitchFamily="34" charset="0"/>
                <a:ea typeface="Petrona Bold" pitchFamily="34" charset="-122"/>
                <a:cs typeface="Petrona Bold" pitchFamily="34" charset="-120"/>
              </a:rPr>
              <a:t>Inheritance Pattern</a:t>
            </a:r>
            <a:endParaRPr lang="en-US" sz="1150" dirty="0"/>
          </a:p>
        </p:txBody>
      </p:sp>
      <p:sp>
        <p:nvSpPr>
          <p:cNvPr id="21" name="Text 14"/>
          <p:cNvSpPr/>
          <p:nvPr/>
        </p:nvSpPr>
        <p:spPr>
          <a:xfrm>
            <a:off x="6396261" y="3552751"/>
            <a:ext cx="2298055" cy="685800"/>
          </a:xfrm>
          <a:prstGeom prst="rect">
            <a:avLst/>
          </a:prstGeom>
          <a:noFill/>
          <a:ln/>
        </p:spPr>
        <p:txBody>
          <a:bodyPr wrap="square" lIns="0" tIns="0" rIns="0" bIns="0" rtlCol="0" anchor="t"/>
          <a:lstStyle/>
          <a:p>
            <a:pPr marL="0" indent="0" algn="l">
              <a:lnSpc>
                <a:spcPts val="1300"/>
              </a:lnSpc>
              <a:buNone/>
            </a:pPr>
            <a:r>
              <a:rPr lang="en-US" sz="850" dirty="0">
                <a:solidFill>
                  <a:srgbClr val="272525"/>
                </a:solidFill>
                <a:latin typeface="Inter" pitchFamily="34" charset="0"/>
                <a:ea typeface="Inter" pitchFamily="34" charset="-122"/>
                <a:cs typeface="Inter" pitchFamily="34" charset="-120"/>
              </a:rPr>
              <a:t>The vast majority of inheritable cardiac conditions are autosomal-dominantly inherited. The history can therefore focus on first-degree relatives.</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88379" y="351234"/>
            <a:ext cx="6512942" cy="400571"/>
          </a:xfrm>
          <a:prstGeom prst="rect">
            <a:avLst/>
          </a:prstGeom>
          <a:noFill/>
          <a:ln/>
        </p:spPr>
        <p:txBody>
          <a:bodyPr wrap="none" lIns="0" tIns="0" rIns="0" bIns="0" rtlCol="0" anchor="t"/>
          <a:lstStyle/>
          <a:p>
            <a:pPr marL="0" indent="0" algn="l">
              <a:lnSpc>
                <a:spcPts val="3150"/>
              </a:lnSpc>
              <a:buNone/>
            </a:pPr>
            <a:r>
              <a:rPr lang="en-US" sz="2500" b="1" dirty="0">
                <a:solidFill>
                  <a:srgbClr val="000000"/>
                </a:solidFill>
                <a:latin typeface="Petrona Bold" pitchFamily="34" charset="0"/>
                <a:ea typeface="Petrona Bold" pitchFamily="34" charset="-122"/>
                <a:cs typeface="Petrona Bold" pitchFamily="34" charset="-120"/>
              </a:rPr>
              <a:t>Step 5: Examination &amp; Simple Investigations</a:t>
            </a:r>
            <a:endParaRPr lang="en-US" sz="2500" dirty="0"/>
          </a:p>
        </p:txBody>
      </p:sp>
      <p:sp>
        <p:nvSpPr>
          <p:cNvPr id="3" name="Text 1"/>
          <p:cNvSpPr/>
          <p:nvPr/>
        </p:nvSpPr>
        <p:spPr>
          <a:xfrm>
            <a:off x="488379" y="1052215"/>
            <a:ext cx="1602656" cy="200323"/>
          </a:xfrm>
          <a:prstGeom prst="rect">
            <a:avLst/>
          </a:prstGeom>
          <a:noFill/>
          <a:ln/>
        </p:spPr>
        <p:txBody>
          <a:bodyPr wrap="none" lIns="0" tIns="0" rIns="0" bIns="0" rtlCol="0" anchor="t"/>
          <a:lstStyle/>
          <a:p>
            <a:pPr marL="0" indent="0" algn="l">
              <a:lnSpc>
                <a:spcPts val="1550"/>
              </a:lnSpc>
              <a:buNone/>
            </a:pPr>
            <a:r>
              <a:rPr lang="en-US" sz="1250" b="1" dirty="0">
                <a:solidFill>
                  <a:srgbClr val="000000"/>
                </a:solidFill>
                <a:latin typeface="Petrona Bold" pitchFamily="34" charset="0"/>
                <a:ea typeface="Petrona Bold" pitchFamily="34" charset="-122"/>
                <a:cs typeface="Petrona Bold" pitchFamily="34" charset="-120"/>
              </a:rPr>
              <a:t>Physical Examination</a:t>
            </a:r>
            <a:endParaRPr lang="en-US" sz="1250" dirty="0"/>
          </a:p>
        </p:txBody>
      </p:sp>
      <p:sp>
        <p:nvSpPr>
          <p:cNvPr id="4" name="Text 2"/>
          <p:cNvSpPr/>
          <p:nvPr/>
        </p:nvSpPr>
        <p:spPr>
          <a:xfrm>
            <a:off x="488379" y="1372716"/>
            <a:ext cx="3934718" cy="581546"/>
          </a:xfrm>
          <a:prstGeom prst="rect">
            <a:avLst/>
          </a:prstGeom>
          <a:noFill/>
          <a:ln/>
        </p:spPr>
        <p:txBody>
          <a:bodyPr wrap="square" lIns="0" tIns="0" rIns="0" bIns="0" rtlCol="0" anchor="t"/>
          <a:lstStyle/>
          <a:p>
            <a:pPr marL="0" indent="0" algn="l">
              <a:lnSpc>
                <a:spcPts val="1500"/>
              </a:lnSpc>
              <a:buNone/>
            </a:pPr>
            <a:r>
              <a:rPr lang="en-US" sz="950" dirty="0">
                <a:solidFill>
                  <a:srgbClr val="272525"/>
                </a:solidFill>
                <a:latin typeface="Inter" pitchFamily="34" charset="0"/>
                <a:ea typeface="Inter" pitchFamily="34" charset="-122"/>
                <a:cs typeface="Inter" pitchFamily="34" charset="-120"/>
              </a:rPr>
              <a:t>Most patients are asymptomatic at consultation. Assess pulse rate, rhythm, and blood pressure. Look for signs of heart failure, abnormal heart sounds, murmurs, thyrotoxicosis, and anaemia.</a:t>
            </a:r>
            <a:endParaRPr lang="en-US" sz="950" dirty="0"/>
          </a:p>
        </p:txBody>
      </p:sp>
      <p:sp>
        <p:nvSpPr>
          <p:cNvPr id="5" name="Text 3"/>
          <p:cNvSpPr/>
          <p:nvPr/>
        </p:nvSpPr>
        <p:spPr>
          <a:xfrm>
            <a:off x="488379" y="2074441"/>
            <a:ext cx="1602656" cy="200323"/>
          </a:xfrm>
          <a:prstGeom prst="rect">
            <a:avLst/>
          </a:prstGeom>
          <a:noFill/>
          <a:ln/>
        </p:spPr>
        <p:txBody>
          <a:bodyPr wrap="none" lIns="0" tIns="0" rIns="0" bIns="0" rtlCol="0" anchor="t"/>
          <a:lstStyle/>
          <a:p>
            <a:pPr marL="0" indent="0" algn="l">
              <a:lnSpc>
                <a:spcPts val="1550"/>
              </a:lnSpc>
              <a:buNone/>
            </a:pPr>
            <a:r>
              <a:rPr lang="en-US" sz="1250" b="1" dirty="0">
                <a:solidFill>
                  <a:srgbClr val="000000"/>
                </a:solidFill>
                <a:latin typeface="Petrona Bold" pitchFamily="34" charset="0"/>
                <a:ea typeface="Petrona Bold" pitchFamily="34" charset="-122"/>
                <a:cs typeface="Petrona Bold" pitchFamily="34" charset="-120"/>
              </a:rPr>
              <a:t>Blood Tests</a:t>
            </a:r>
            <a:endParaRPr lang="en-US" sz="1250" dirty="0"/>
          </a:p>
        </p:txBody>
      </p:sp>
      <p:sp>
        <p:nvSpPr>
          <p:cNvPr id="6" name="Text 4"/>
          <p:cNvSpPr/>
          <p:nvPr/>
        </p:nvSpPr>
        <p:spPr>
          <a:xfrm>
            <a:off x="488379" y="2394942"/>
            <a:ext cx="3934718" cy="387697"/>
          </a:xfrm>
          <a:prstGeom prst="rect">
            <a:avLst/>
          </a:prstGeom>
          <a:noFill/>
          <a:ln/>
        </p:spPr>
        <p:txBody>
          <a:bodyPr wrap="square" lIns="0" tIns="0" rIns="0" bIns="0" rtlCol="0" anchor="t"/>
          <a:lstStyle/>
          <a:p>
            <a:pPr marL="0" indent="0" algn="l">
              <a:lnSpc>
                <a:spcPts val="1500"/>
              </a:lnSpc>
              <a:buNone/>
            </a:pPr>
            <a:r>
              <a:rPr lang="en-US" sz="950" dirty="0">
                <a:solidFill>
                  <a:srgbClr val="272525"/>
                </a:solidFill>
                <a:latin typeface="Inter" pitchFamily="34" charset="0"/>
                <a:ea typeface="Inter" pitchFamily="34" charset="-122"/>
                <a:cs typeface="Inter" pitchFamily="34" charset="-120"/>
              </a:rPr>
              <a:t>Full blood count, thyroid function, and electrolytes are essential to exclude anaemia, thyroid dysfunction, and electrolyte disturbance.</a:t>
            </a:r>
            <a:endParaRPr lang="en-US" sz="950" dirty="0"/>
          </a:p>
        </p:txBody>
      </p:sp>
      <p:sp>
        <p:nvSpPr>
          <p:cNvPr id="7" name="Shape 5"/>
          <p:cNvSpPr/>
          <p:nvPr/>
        </p:nvSpPr>
        <p:spPr>
          <a:xfrm>
            <a:off x="4637782" y="932036"/>
            <a:ext cx="4110484" cy="3017490"/>
          </a:xfrm>
          <a:prstGeom prst="roundRect">
            <a:avLst>
              <a:gd name="adj" fmla="val 2914"/>
            </a:avLst>
          </a:prstGeom>
          <a:solidFill>
            <a:srgbClr val="007EBD">
              <a:alpha val="95000"/>
            </a:srgbClr>
          </a:solidFill>
          <a:ln/>
        </p:spPr>
        <p:txBody>
          <a:bodyPr/>
          <a:lstStyle/>
          <a:p>
            <a:endParaRPr lang="en-GB"/>
          </a:p>
        </p:txBody>
      </p:sp>
      <p:sp>
        <p:nvSpPr>
          <p:cNvPr id="8" name="Text 6"/>
          <p:cNvSpPr/>
          <p:nvPr/>
        </p:nvSpPr>
        <p:spPr>
          <a:xfrm>
            <a:off x="4759821" y="1052215"/>
            <a:ext cx="1602656" cy="200323"/>
          </a:xfrm>
          <a:prstGeom prst="rect">
            <a:avLst/>
          </a:prstGeom>
          <a:noFill/>
          <a:ln/>
        </p:spPr>
        <p:txBody>
          <a:bodyPr wrap="none" lIns="0" tIns="0" rIns="0" bIns="0" rtlCol="0" anchor="t"/>
          <a:lstStyle/>
          <a:p>
            <a:pPr marL="0" indent="0" algn="l">
              <a:lnSpc>
                <a:spcPts val="1550"/>
              </a:lnSpc>
              <a:buNone/>
            </a:pPr>
            <a:r>
              <a:rPr lang="en-US" sz="1250" b="1" dirty="0">
                <a:solidFill>
                  <a:srgbClr val="FFFFFF"/>
                </a:solidFill>
                <a:latin typeface="Petrona Bold" pitchFamily="34" charset="0"/>
                <a:ea typeface="Petrona Bold" pitchFamily="34" charset="-122"/>
                <a:cs typeface="Petrona Bold" pitchFamily="34" charset="-120"/>
              </a:rPr>
              <a:t>The 12-Lead ECG</a:t>
            </a:r>
            <a:endParaRPr lang="en-US" sz="1250" dirty="0"/>
          </a:p>
        </p:txBody>
      </p:sp>
      <p:sp>
        <p:nvSpPr>
          <p:cNvPr id="9" name="Text 7"/>
          <p:cNvSpPr/>
          <p:nvPr/>
        </p:nvSpPr>
        <p:spPr>
          <a:xfrm>
            <a:off x="4759821" y="1372716"/>
            <a:ext cx="3866406" cy="581546"/>
          </a:xfrm>
          <a:prstGeom prst="rect">
            <a:avLst/>
          </a:prstGeom>
          <a:noFill/>
          <a:ln/>
        </p:spPr>
        <p:txBody>
          <a:bodyPr wrap="square" lIns="0" tIns="0" rIns="0" bIns="0" rtlCol="0" anchor="t"/>
          <a:lstStyle/>
          <a:p>
            <a:pPr marL="0" indent="0" algn="l">
              <a:lnSpc>
                <a:spcPts val="1500"/>
              </a:lnSpc>
              <a:buNone/>
            </a:pPr>
            <a:r>
              <a:rPr lang="en-US" sz="950" dirty="0">
                <a:solidFill>
                  <a:srgbClr val="FFFFFF"/>
                </a:solidFill>
                <a:latin typeface="Inter" pitchFamily="34" charset="0"/>
                <a:ea typeface="Inter" pitchFamily="34" charset="-122"/>
                <a:cs typeface="Inter" pitchFamily="34" charset="-120"/>
              </a:rPr>
              <a:t>The 12-lead ECG is the most important investigation — often more helpful than a 24-hour Holter. Many patients are referred without one. Key findings to look for:</a:t>
            </a:r>
            <a:endParaRPr lang="en-US" sz="950" dirty="0"/>
          </a:p>
        </p:txBody>
      </p:sp>
      <p:sp>
        <p:nvSpPr>
          <p:cNvPr id="10" name="Text 8"/>
          <p:cNvSpPr/>
          <p:nvPr/>
        </p:nvSpPr>
        <p:spPr>
          <a:xfrm>
            <a:off x="4759821" y="2062386"/>
            <a:ext cx="3866406" cy="1845097"/>
          </a:xfrm>
          <a:prstGeom prst="rect">
            <a:avLst/>
          </a:prstGeom>
          <a:noFill/>
          <a:ln/>
        </p:spPr>
        <p:txBody>
          <a:bodyPr wrap="square" lIns="0" tIns="0" rIns="0" bIns="0" rtlCol="0" anchor="t"/>
          <a:lstStyle/>
          <a:p>
            <a:pPr marL="342900" indent="-342900" algn="l">
              <a:lnSpc>
                <a:spcPts val="1500"/>
              </a:lnSpc>
              <a:buSzPct val="100000"/>
              <a:buChar char="•"/>
            </a:pPr>
            <a:r>
              <a:rPr lang="en-US" sz="950" dirty="0">
                <a:solidFill>
                  <a:srgbClr val="FFFFFF"/>
                </a:solidFill>
                <a:latin typeface="Inter" pitchFamily="34" charset="0"/>
                <a:ea typeface="Inter" pitchFamily="34" charset="-122"/>
                <a:cs typeface="Inter" pitchFamily="34" charset="-120"/>
              </a:rPr>
              <a:t>Atrial fibrillation</a:t>
            </a:r>
            <a:endParaRPr lang="en-US" sz="950" dirty="0"/>
          </a:p>
          <a:p>
            <a:pPr marL="342900" indent="-342900" algn="l">
              <a:lnSpc>
                <a:spcPts val="1500"/>
              </a:lnSpc>
              <a:buSzPct val="100000"/>
              <a:buChar char="•"/>
            </a:pPr>
            <a:r>
              <a:rPr lang="en-US" sz="950" dirty="0">
                <a:solidFill>
                  <a:srgbClr val="FFFFFF"/>
                </a:solidFill>
                <a:latin typeface="Inter" pitchFamily="34" charset="0"/>
                <a:ea typeface="Inter" pitchFamily="34" charset="-122"/>
                <a:cs typeface="Inter" pitchFamily="34" charset="-120"/>
              </a:rPr>
              <a:t>Second- and third-degree AV block (urgent referral)</a:t>
            </a:r>
            <a:endParaRPr lang="en-US" sz="950" dirty="0"/>
          </a:p>
          <a:p>
            <a:pPr marL="342900" indent="-342900" algn="l">
              <a:lnSpc>
                <a:spcPts val="1500"/>
              </a:lnSpc>
              <a:buSzPct val="100000"/>
              <a:buChar char="•"/>
            </a:pPr>
            <a:r>
              <a:rPr lang="en-US" sz="950" dirty="0">
                <a:solidFill>
                  <a:srgbClr val="FFFFFF"/>
                </a:solidFill>
                <a:latin typeface="Inter" pitchFamily="34" charset="0"/>
                <a:ea typeface="Inter" pitchFamily="34" charset="-122"/>
                <a:cs typeface="Inter" pitchFamily="34" charset="-120"/>
              </a:rPr>
              <a:t>Signs of previous myocardial infarction</a:t>
            </a:r>
            <a:endParaRPr lang="en-US" sz="950" dirty="0"/>
          </a:p>
          <a:p>
            <a:pPr marL="342900" indent="-342900" algn="l">
              <a:lnSpc>
                <a:spcPts val="1500"/>
              </a:lnSpc>
              <a:buSzPct val="100000"/>
              <a:buChar char="•"/>
            </a:pPr>
            <a:r>
              <a:rPr lang="en-US" sz="950" dirty="0">
                <a:solidFill>
                  <a:srgbClr val="FFFFFF"/>
                </a:solidFill>
                <a:latin typeface="Inter" pitchFamily="34" charset="0"/>
                <a:ea typeface="Inter" pitchFamily="34" charset="-122"/>
                <a:cs typeface="Inter" pitchFamily="34" charset="-120"/>
              </a:rPr>
              <a:t>Left ventricular hypertrophy / strain</a:t>
            </a:r>
            <a:endParaRPr lang="en-US" sz="950" dirty="0"/>
          </a:p>
          <a:p>
            <a:pPr marL="342900" indent="-342900" algn="l">
              <a:lnSpc>
                <a:spcPts val="1500"/>
              </a:lnSpc>
              <a:buSzPct val="100000"/>
              <a:buChar char="•"/>
            </a:pPr>
            <a:r>
              <a:rPr lang="en-US" sz="950" dirty="0">
                <a:solidFill>
                  <a:srgbClr val="FFFFFF"/>
                </a:solidFill>
                <a:latin typeface="Inter" pitchFamily="34" charset="0"/>
                <a:ea typeface="Inter" pitchFamily="34" charset="-122"/>
                <a:cs typeface="Inter" pitchFamily="34" charset="-120"/>
              </a:rPr>
              <a:t>Left bundle branch block</a:t>
            </a:r>
            <a:endParaRPr lang="en-US" sz="950" dirty="0"/>
          </a:p>
          <a:p>
            <a:pPr marL="342900" indent="-342900" algn="l">
              <a:lnSpc>
                <a:spcPts val="1500"/>
              </a:lnSpc>
              <a:buSzPct val="100000"/>
              <a:buChar char="•"/>
            </a:pPr>
            <a:r>
              <a:rPr lang="en-US" sz="950" dirty="0">
                <a:solidFill>
                  <a:srgbClr val="FFFFFF"/>
                </a:solidFill>
                <a:latin typeface="Inter" pitchFamily="34" charset="0"/>
                <a:ea typeface="Inter" pitchFamily="34" charset="-122"/>
                <a:cs typeface="Inter" pitchFamily="34" charset="-120"/>
              </a:rPr>
              <a:t>Abnormal T-wave inversion / ST changes</a:t>
            </a:r>
            <a:endParaRPr lang="en-US" sz="950" dirty="0"/>
          </a:p>
          <a:p>
            <a:pPr marL="342900" indent="-342900" algn="l">
              <a:lnSpc>
                <a:spcPts val="1500"/>
              </a:lnSpc>
              <a:buSzPct val="100000"/>
              <a:buChar char="•"/>
            </a:pPr>
            <a:r>
              <a:rPr lang="en-US" sz="950" dirty="0">
                <a:solidFill>
                  <a:srgbClr val="FFFFFF"/>
                </a:solidFill>
                <a:latin typeface="Inter" pitchFamily="34" charset="0"/>
                <a:ea typeface="Inter" pitchFamily="34" charset="-122"/>
                <a:cs typeface="Inter" pitchFamily="34" charset="-120"/>
              </a:rPr>
              <a:t>Pre-excitation (short PR interval, delta waves)</a:t>
            </a:r>
            <a:endParaRPr lang="en-US" sz="950" dirty="0"/>
          </a:p>
          <a:p>
            <a:pPr marL="342900" indent="-342900" algn="l">
              <a:lnSpc>
                <a:spcPts val="1500"/>
              </a:lnSpc>
              <a:buSzPct val="100000"/>
              <a:buChar char="•"/>
            </a:pPr>
            <a:r>
              <a:rPr lang="en-US" sz="950" dirty="0">
                <a:solidFill>
                  <a:srgbClr val="FFFFFF"/>
                </a:solidFill>
                <a:latin typeface="Inter" pitchFamily="34" charset="0"/>
                <a:ea typeface="Inter" pitchFamily="34" charset="-122"/>
                <a:cs typeface="Inter" pitchFamily="34" charset="-120"/>
              </a:rPr>
              <a:t>Abnormal QTc interval and T-wave morphology</a:t>
            </a:r>
            <a:endParaRPr lang="en-US" sz="950" dirty="0"/>
          </a:p>
        </p:txBody>
      </p:sp>
      <p:sp>
        <p:nvSpPr>
          <p:cNvPr id="11" name="Shape 9"/>
          <p:cNvSpPr/>
          <p:nvPr/>
        </p:nvSpPr>
        <p:spPr>
          <a:xfrm>
            <a:off x="488379" y="4084737"/>
            <a:ext cx="8167241" cy="707529"/>
          </a:xfrm>
          <a:prstGeom prst="roundRect">
            <a:avLst>
              <a:gd name="adj" fmla="val 7249"/>
            </a:avLst>
          </a:prstGeom>
          <a:solidFill>
            <a:srgbClr val="FCF2B5"/>
          </a:solidFill>
          <a:ln/>
        </p:spPr>
        <p:txBody>
          <a:bodyPr/>
          <a:lstStyle/>
          <a:p>
            <a:endParaRPr lang="en-GB"/>
          </a:p>
        </p:txBody>
      </p:sp>
      <p:pic>
        <p:nvPicPr>
          <p:cNvPr id="12" name="Image 0" descr="preencoded.png"/>
          <p:cNvPicPr>
            <a:picLocks noChangeAspect="1"/>
          </p:cNvPicPr>
          <p:nvPr/>
        </p:nvPicPr>
        <p:blipFill>
          <a:blip r:embed="rId3"/>
          <a:stretch>
            <a:fillRect/>
          </a:stretch>
        </p:blipFill>
        <p:spPr>
          <a:xfrm>
            <a:off x="610419" y="4268614"/>
            <a:ext cx="152623" cy="122039"/>
          </a:xfrm>
          <a:prstGeom prst="rect">
            <a:avLst/>
          </a:prstGeom>
        </p:spPr>
      </p:pic>
      <p:sp>
        <p:nvSpPr>
          <p:cNvPr id="13" name="Text 10"/>
          <p:cNvSpPr/>
          <p:nvPr/>
        </p:nvSpPr>
        <p:spPr>
          <a:xfrm>
            <a:off x="885081" y="4235425"/>
            <a:ext cx="7648501" cy="387697"/>
          </a:xfrm>
          <a:prstGeom prst="rect">
            <a:avLst/>
          </a:prstGeom>
          <a:noFill/>
          <a:ln/>
        </p:spPr>
        <p:txBody>
          <a:bodyPr wrap="square" lIns="0" tIns="0" rIns="0" bIns="0" rtlCol="0" anchor="t"/>
          <a:lstStyle/>
          <a:p>
            <a:pPr marL="0" indent="0" algn="l">
              <a:lnSpc>
                <a:spcPts val="1500"/>
              </a:lnSpc>
              <a:buNone/>
            </a:pPr>
            <a:r>
              <a:rPr lang="en-US" sz="950" dirty="0">
                <a:solidFill>
                  <a:srgbClr val="000000"/>
                </a:solidFill>
                <a:latin typeface="Inter" pitchFamily="34" charset="0"/>
                <a:ea typeface="Inter" pitchFamily="34" charset="-122"/>
                <a:cs typeface="Inter" pitchFamily="34" charset="-120"/>
              </a:rPr>
              <a:t>Significant ECG abnormalities can be subtle. Every practice performing ECGs should have at least one clinician with enhanced ECG interpretation skills.</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41871" y="310753"/>
            <a:ext cx="7015758" cy="362471"/>
          </a:xfrm>
          <a:prstGeom prst="rect">
            <a:avLst/>
          </a:prstGeom>
          <a:noFill/>
          <a:ln/>
        </p:spPr>
        <p:txBody>
          <a:bodyPr wrap="none" lIns="0" tIns="0" rIns="0" bIns="0" rtlCol="0" anchor="t"/>
          <a:lstStyle/>
          <a:p>
            <a:pPr marL="0" indent="0" algn="l">
              <a:lnSpc>
                <a:spcPts val="2850"/>
              </a:lnSpc>
              <a:buNone/>
            </a:pPr>
            <a:r>
              <a:rPr lang="en-US" sz="2250" b="1" dirty="0">
                <a:solidFill>
                  <a:srgbClr val="000000"/>
                </a:solidFill>
                <a:latin typeface="Petrona Bold" pitchFamily="34" charset="0"/>
                <a:ea typeface="Petrona Bold" pitchFamily="34" charset="-122"/>
                <a:cs typeface="Petrona Bold" pitchFamily="34" charset="-120"/>
              </a:rPr>
              <a:t>Step 6: Risk Stratification — The Traffic Light System</a:t>
            </a:r>
            <a:endParaRPr lang="en-US" sz="2250" dirty="0"/>
          </a:p>
        </p:txBody>
      </p:sp>
      <p:sp>
        <p:nvSpPr>
          <p:cNvPr id="3" name="Text 1"/>
          <p:cNvSpPr/>
          <p:nvPr/>
        </p:nvSpPr>
        <p:spPr>
          <a:xfrm>
            <a:off x="441871" y="869975"/>
            <a:ext cx="8260259" cy="334268"/>
          </a:xfrm>
          <a:prstGeom prst="rect">
            <a:avLst/>
          </a:prstGeom>
          <a:noFill/>
          <a:ln/>
        </p:spPr>
        <p:txBody>
          <a:bodyPr wrap="square" lIns="0" tIns="0" rIns="0" bIns="0" rtlCol="0" anchor="t"/>
          <a:lstStyle/>
          <a:p>
            <a:pPr marL="0" indent="0" algn="l">
              <a:lnSpc>
                <a:spcPts val="1300"/>
              </a:lnSpc>
              <a:buNone/>
            </a:pPr>
            <a:r>
              <a:rPr lang="en-US" sz="850" dirty="0">
                <a:solidFill>
                  <a:srgbClr val="272525"/>
                </a:solidFill>
                <a:latin typeface="Inter" pitchFamily="34" charset="0"/>
                <a:ea typeface="Inter" pitchFamily="34" charset="-122"/>
                <a:cs typeface="Inter" pitchFamily="34" charset="-120"/>
              </a:rPr>
              <a:t>Adapted from Dr Michael Cooklin's traffic light system, this framework identifies which patients need urgent referral, routine referral, or can be safely managed in primary care.</a:t>
            </a:r>
            <a:endParaRPr lang="en-US" sz="850" dirty="0"/>
          </a:p>
        </p:txBody>
      </p:sp>
      <p:pic>
        <p:nvPicPr>
          <p:cNvPr id="4" name="Image 0" descr="preencoded.png"/>
          <p:cNvPicPr>
            <a:picLocks noChangeAspect="1"/>
          </p:cNvPicPr>
          <p:nvPr/>
        </p:nvPicPr>
        <p:blipFill>
          <a:blip r:embed="rId3"/>
          <a:stretch>
            <a:fillRect/>
          </a:stretch>
        </p:blipFill>
        <p:spPr>
          <a:xfrm>
            <a:off x="1837964" y="1397794"/>
            <a:ext cx="4804172" cy="3040856"/>
          </a:xfrm>
          <a:prstGeom prst="rect">
            <a:avLst/>
          </a:prstGeom>
        </p:spPr>
      </p:pic>
      <p:sp>
        <p:nvSpPr>
          <p:cNvPr id="5" name="Text 2"/>
          <p:cNvSpPr/>
          <p:nvPr/>
        </p:nvSpPr>
        <p:spPr>
          <a:xfrm>
            <a:off x="441871" y="4577060"/>
            <a:ext cx="5530676" cy="167134"/>
          </a:xfrm>
          <a:prstGeom prst="rect">
            <a:avLst/>
          </a:prstGeom>
          <a:noFill/>
          <a:ln/>
        </p:spPr>
        <p:txBody>
          <a:bodyPr wrap="none" lIns="0" tIns="0" rIns="0" bIns="0" rtlCol="0" anchor="t"/>
          <a:lstStyle/>
          <a:p>
            <a:pPr marL="0" indent="0" algn="l">
              <a:lnSpc>
                <a:spcPts val="1300"/>
              </a:lnSpc>
              <a:buNone/>
            </a:pPr>
            <a:endParaRPr lang="en-US" sz="850" dirty="0"/>
          </a:p>
        </p:txBody>
      </p:sp>
      <p:sp>
        <p:nvSpPr>
          <p:cNvPr id="6" name="Text 3"/>
          <p:cNvSpPr/>
          <p:nvPr/>
        </p:nvSpPr>
        <p:spPr>
          <a:xfrm>
            <a:off x="6246837" y="1403449"/>
            <a:ext cx="2459980" cy="167134"/>
          </a:xfrm>
          <a:prstGeom prst="rect">
            <a:avLst/>
          </a:prstGeom>
          <a:noFill/>
          <a:ln/>
        </p:spPr>
        <p:txBody>
          <a:bodyPr wrap="none" lIns="0" tIns="0" rIns="0" bIns="0" rtlCol="0" anchor="t"/>
          <a:lstStyle/>
          <a:p>
            <a:pPr marL="0" indent="0" algn="l">
              <a:lnSpc>
                <a:spcPts val="1300"/>
              </a:lnSpc>
              <a:buNone/>
            </a:pP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6119" y="1013817"/>
            <a:ext cx="8092827" cy="407045"/>
          </a:xfrm>
          <a:prstGeom prst="rect">
            <a:avLst/>
          </a:prstGeom>
          <a:noFill/>
          <a:ln/>
        </p:spPr>
        <p:txBody>
          <a:bodyPr wrap="none" lIns="0" tIns="0" rIns="0" bIns="0" rtlCol="0" anchor="t"/>
          <a:lstStyle/>
          <a:p>
            <a:pPr marL="0" indent="0" algn="l">
              <a:lnSpc>
                <a:spcPts val="3200"/>
              </a:lnSpc>
              <a:buNone/>
            </a:pPr>
            <a:r>
              <a:rPr lang="en-US" sz="2550" b="1" dirty="0">
                <a:solidFill>
                  <a:srgbClr val="000000"/>
                </a:solidFill>
                <a:latin typeface="Petrona Bold" pitchFamily="34" charset="0"/>
                <a:ea typeface="Petrona Bold" pitchFamily="34" charset="-122"/>
                <a:cs typeface="Petrona Bold" pitchFamily="34" charset="-120"/>
              </a:rPr>
              <a:t>Steps 7 &amp; 8: Ambulatory Monitoring &amp; Who to Refer To</a:t>
            </a:r>
            <a:endParaRPr lang="en-US" sz="2550" dirty="0"/>
          </a:p>
        </p:txBody>
      </p:sp>
      <p:sp>
        <p:nvSpPr>
          <p:cNvPr id="3" name="Text 1"/>
          <p:cNvSpPr/>
          <p:nvPr/>
        </p:nvSpPr>
        <p:spPr>
          <a:xfrm>
            <a:off x="496119" y="1730871"/>
            <a:ext cx="2929384" cy="203522"/>
          </a:xfrm>
          <a:prstGeom prst="rect">
            <a:avLst/>
          </a:prstGeom>
          <a:noFill/>
          <a:ln/>
        </p:spPr>
        <p:txBody>
          <a:bodyPr wrap="none" lIns="0" tIns="0" rIns="0" bIns="0" rtlCol="0" anchor="t"/>
          <a:lstStyle/>
          <a:p>
            <a:pPr marL="0" indent="0" algn="l">
              <a:lnSpc>
                <a:spcPts val="1600"/>
              </a:lnSpc>
              <a:buNone/>
            </a:pPr>
            <a:r>
              <a:rPr lang="en-US" sz="1250" b="1" dirty="0">
                <a:solidFill>
                  <a:srgbClr val="000000"/>
                </a:solidFill>
                <a:latin typeface="Petrona Bold" pitchFamily="34" charset="0"/>
                <a:ea typeface="Petrona Bold" pitchFamily="34" charset="-122"/>
                <a:cs typeface="Petrona Bold" pitchFamily="34" charset="-120"/>
              </a:rPr>
              <a:t>Ambulatory Rhythm Monitoring (ARM)</a:t>
            </a:r>
            <a:endParaRPr lang="en-US" sz="1250" dirty="0"/>
          </a:p>
        </p:txBody>
      </p:sp>
      <p:sp>
        <p:nvSpPr>
          <p:cNvPr id="4" name="Text 2"/>
          <p:cNvSpPr/>
          <p:nvPr/>
        </p:nvSpPr>
        <p:spPr>
          <a:xfrm>
            <a:off x="496119" y="2058367"/>
            <a:ext cx="3924598" cy="1389236"/>
          </a:xfrm>
          <a:prstGeom prst="rect">
            <a:avLst/>
          </a:prstGeom>
          <a:noFill/>
          <a:ln/>
        </p:spPr>
        <p:txBody>
          <a:bodyPr wrap="square" lIns="0" tIns="0" rIns="0" bIns="0" rtlCol="0" anchor="t"/>
          <a:lstStyle/>
          <a:p>
            <a:pPr marL="0" indent="0" algn="l">
              <a:lnSpc>
                <a:spcPts val="1550"/>
              </a:lnSpc>
              <a:buNone/>
            </a:pPr>
            <a:r>
              <a:rPr lang="en-US" sz="950" dirty="0">
                <a:solidFill>
                  <a:srgbClr val="272525"/>
                </a:solidFill>
                <a:latin typeface="Inter" pitchFamily="34" charset="0"/>
                <a:ea typeface="Inter" pitchFamily="34" charset="-122"/>
                <a:cs typeface="Inter" pitchFamily="34" charset="-120"/>
              </a:rPr>
              <a:t>Not all patients need ARM. The aim is to correlate symptoms with an ECG trace — the recording period must match symptom frequency. 24-hour recordings are often insufficient; patients need symptoms at least 3–4 times per week to justify this. For infrequent symptoms, a patient-activated loop recorder is preferable. ARM in primary care should </a:t>
            </a:r>
            <a:r>
              <a:rPr lang="en-US" sz="950" b="1" dirty="0">
                <a:solidFill>
                  <a:srgbClr val="272525"/>
                </a:solidFill>
                <a:latin typeface="Inter" pitchFamily="34" charset="0"/>
                <a:ea typeface="Inter" pitchFamily="34" charset="-122"/>
                <a:cs typeface="Inter" pitchFamily="34" charset="-120"/>
              </a:rPr>
              <a:t>not</a:t>
            </a:r>
            <a:r>
              <a:rPr lang="en-US" sz="950" dirty="0">
                <a:solidFill>
                  <a:srgbClr val="272525"/>
                </a:solidFill>
                <a:latin typeface="Inter" pitchFamily="34" charset="0"/>
                <a:ea typeface="Inter" pitchFamily="34" charset="-122"/>
                <a:cs typeface="Inter" pitchFamily="34" charset="-120"/>
              </a:rPr>
              <a:t> delay referral for red-flag patients.</a:t>
            </a:r>
            <a:endParaRPr lang="en-US" sz="950" dirty="0"/>
          </a:p>
        </p:txBody>
      </p:sp>
      <p:sp>
        <p:nvSpPr>
          <p:cNvPr id="5" name="Text 3"/>
          <p:cNvSpPr/>
          <p:nvPr/>
        </p:nvSpPr>
        <p:spPr>
          <a:xfrm>
            <a:off x="4728046" y="1730871"/>
            <a:ext cx="1628105" cy="203522"/>
          </a:xfrm>
          <a:prstGeom prst="rect">
            <a:avLst/>
          </a:prstGeom>
          <a:noFill/>
          <a:ln/>
        </p:spPr>
        <p:txBody>
          <a:bodyPr wrap="none" lIns="0" tIns="0" rIns="0" bIns="0" rtlCol="0" anchor="t"/>
          <a:lstStyle/>
          <a:p>
            <a:pPr marL="0" indent="0" algn="l">
              <a:lnSpc>
                <a:spcPts val="1600"/>
              </a:lnSpc>
              <a:buNone/>
            </a:pPr>
            <a:r>
              <a:rPr lang="en-US" sz="1250" b="1" dirty="0">
                <a:solidFill>
                  <a:srgbClr val="000000"/>
                </a:solidFill>
                <a:latin typeface="Petrona Bold" pitchFamily="34" charset="0"/>
                <a:ea typeface="Petrona Bold" pitchFamily="34" charset="-122"/>
                <a:cs typeface="Petrona Bold" pitchFamily="34" charset="-120"/>
              </a:rPr>
              <a:t>Referral Pathways</a:t>
            </a:r>
            <a:endParaRPr lang="en-US" sz="1250" dirty="0"/>
          </a:p>
        </p:txBody>
      </p:sp>
      <p:sp>
        <p:nvSpPr>
          <p:cNvPr id="6" name="Text 4"/>
          <p:cNvSpPr/>
          <p:nvPr/>
        </p:nvSpPr>
        <p:spPr>
          <a:xfrm>
            <a:off x="4728046" y="2058367"/>
            <a:ext cx="3924598" cy="396925"/>
          </a:xfrm>
          <a:prstGeom prst="rect">
            <a:avLst/>
          </a:prstGeom>
          <a:noFill/>
          <a:ln/>
        </p:spPr>
        <p:txBody>
          <a:bodyPr wrap="square" lIns="0" tIns="0" rIns="0" bIns="0" rtlCol="0" anchor="t"/>
          <a:lstStyle/>
          <a:p>
            <a:pPr marL="0" indent="0" algn="l">
              <a:lnSpc>
                <a:spcPts val="1550"/>
              </a:lnSpc>
              <a:buNone/>
            </a:pPr>
            <a:r>
              <a:rPr lang="en-US" sz="950" dirty="0">
                <a:solidFill>
                  <a:srgbClr val="272525"/>
                </a:solidFill>
                <a:latin typeface="Inter" pitchFamily="34" charset="0"/>
                <a:ea typeface="Inter" pitchFamily="34" charset="-122"/>
                <a:cs typeface="Inter" pitchFamily="34" charset="-120"/>
              </a:rPr>
              <a:t>Arrhythmia care coordinators can help signpost patients. Options include:</a:t>
            </a:r>
            <a:endParaRPr lang="en-US" sz="950" dirty="0"/>
          </a:p>
        </p:txBody>
      </p:sp>
      <p:sp>
        <p:nvSpPr>
          <p:cNvPr id="7" name="Text 5"/>
          <p:cNvSpPr/>
          <p:nvPr/>
        </p:nvSpPr>
        <p:spPr>
          <a:xfrm>
            <a:off x="4728046" y="2566913"/>
            <a:ext cx="3924598" cy="1519386"/>
          </a:xfrm>
          <a:prstGeom prst="rect">
            <a:avLst/>
          </a:prstGeom>
          <a:noFill/>
          <a:ln/>
        </p:spPr>
        <p:txBody>
          <a:bodyPr wrap="square" lIns="0" tIns="0" rIns="0" bIns="0" rtlCol="0" anchor="t"/>
          <a:lstStyle/>
          <a:p>
            <a:pPr marL="342900" indent="-342900" algn="l">
              <a:lnSpc>
                <a:spcPts val="1550"/>
              </a:lnSpc>
              <a:buSzPct val="100000"/>
              <a:buChar char="•"/>
            </a:pPr>
            <a:r>
              <a:rPr lang="en-US" sz="950" b="1" dirty="0">
                <a:solidFill>
                  <a:srgbClr val="272525"/>
                </a:solidFill>
                <a:latin typeface="Inter" pitchFamily="34" charset="0"/>
                <a:ea typeface="Inter" pitchFamily="34" charset="-122"/>
                <a:cs typeface="Inter" pitchFamily="34" charset="-120"/>
              </a:rPr>
              <a:t>Community cardiology clinics</a:t>
            </a:r>
            <a:r>
              <a:rPr lang="en-US" sz="950" dirty="0">
                <a:solidFill>
                  <a:srgbClr val="272525"/>
                </a:solidFill>
                <a:latin typeface="Inter" pitchFamily="34" charset="0"/>
                <a:ea typeface="Inter" pitchFamily="34" charset="-122"/>
                <a:cs typeface="Inter" pitchFamily="34" charset="-120"/>
              </a:rPr>
              <a:t> — for conditions such as AF</a:t>
            </a:r>
            <a:endParaRPr lang="en-US" sz="950" dirty="0"/>
          </a:p>
          <a:p>
            <a:pPr marL="342900" indent="-342900" algn="l">
              <a:lnSpc>
                <a:spcPts val="1550"/>
              </a:lnSpc>
              <a:buSzPct val="100000"/>
              <a:buChar char="•"/>
            </a:pPr>
            <a:r>
              <a:rPr lang="en-US" sz="950" b="1" dirty="0">
                <a:solidFill>
                  <a:srgbClr val="272525"/>
                </a:solidFill>
                <a:latin typeface="Inter" pitchFamily="34" charset="0"/>
                <a:ea typeface="Inter" pitchFamily="34" charset="-122"/>
                <a:cs typeface="Inter" pitchFamily="34" charset="-120"/>
              </a:rPr>
              <a:t>Secondary care</a:t>
            </a:r>
            <a:r>
              <a:rPr lang="en-US" sz="950" dirty="0">
                <a:solidFill>
                  <a:srgbClr val="272525"/>
                </a:solidFill>
                <a:latin typeface="Inter" pitchFamily="34" charset="0"/>
                <a:ea typeface="Inter" pitchFamily="34" charset="-122"/>
                <a:cs typeface="Inter" pitchFamily="34" charset="-120"/>
              </a:rPr>
              <a:t> — for most arrhythmia referrals</a:t>
            </a:r>
            <a:endParaRPr lang="en-US" sz="950" dirty="0"/>
          </a:p>
          <a:p>
            <a:pPr marL="342900" indent="-342900" algn="l">
              <a:lnSpc>
                <a:spcPts val="1550"/>
              </a:lnSpc>
              <a:buSzPct val="100000"/>
              <a:buChar char="•"/>
            </a:pPr>
            <a:r>
              <a:rPr lang="en-US" sz="950" b="1" dirty="0">
                <a:solidFill>
                  <a:srgbClr val="272525"/>
                </a:solidFill>
                <a:latin typeface="Inter" pitchFamily="34" charset="0"/>
                <a:ea typeface="Inter" pitchFamily="34" charset="-122"/>
                <a:cs typeface="Inter" pitchFamily="34" charset="-120"/>
              </a:rPr>
              <a:t>Regional electrophysiology centres</a:t>
            </a:r>
            <a:r>
              <a:rPr lang="en-US" sz="950" dirty="0">
                <a:solidFill>
                  <a:srgbClr val="272525"/>
                </a:solidFill>
                <a:latin typeface="Inter" pitchFamily="34" charset="0"/>
                <a:ea typeface="Inter" pitchFamily="34" charset="-122"/>
                <a:cs typeface="Inter" pitchFamily="34" charset="-120"/>
              </a:rPr>
              <a:t> — for atrial flutter, accessory pathways (e.g. Wolff-Parkinson-White), requiring ablation</a:t>
            </a:r>
            <a:endParaRPr lang="en-US" sz="950" dirty="0"/>
          </a:p>
          <a:p>
            <a:pPr marL="342900" indent="-342900" algn="l">
              <a:lnSpc>
                <a:spcPts val="1550"/>
              </a:lnSpc>
              <a:buSzPct val="100000"/>
              <a:buChar char="•"/>
            </a:pPr>
            <a:r>
              <a:rPr lang="en-US" sz="950" b="1" dirty="0">
                <a:solidFill>
                  <a:srgbClr val="272525"/>
                </a:solidFill>
                <a:latin typeface="Inter" pitchFamily="34" charset="0"/>
                <a:ea typeface="Inter" pitchFamily="34" charset="-122"/>
                <a:cs typeface="Inter" pitchFamily="34" charset="-120"/>
              </a:rPr>
              <a:t>Inherited cardiac conditions clinic</a:t>
            </a:r>
            <a:r>
              <a:rPr lang="en-US" sz="950" dirty="0">
                <a:solidFill>
                  <a:srgbClr val="272525"/>
                </a:solidFill>
                <a:latin typeface="Inter" pitchFamily="34" charset="0"/>
                <a:ea typeface="Inter" pitchFamily="34" charset="-122"/>
                <a:cs typeface="Inter" pitchFamily="34" charset="-120"/>
              </a:rPr>
              <a:t> — for SCD under age 40 in first-degree relatives; requires MDT including geneticists</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439117"/>
            <a:ext cx="3413894" cy="407045"/>
          </a:xfrm>
          <a:prstGeom prst="rect">
            <a:avLst/>
          </a:prstGeom>
          <a:noFill/>
          <a:ln/>
        </p:spPr>
        <p:txBody>
          <a:bodyPr wrap="none" lIns="0" tIns="0" rIns="0" bIns="0" rtlCol="0" anchor="t"/>
          <a:lstStyle/>
          <a:p>
            <a:pPr marL="0" indent="0" algn="l">
              <a:lnSpc>
                <a:spcPts val="3200"/>
              </a:lnSpc>
              <a:buNone/>
            </a:pPr>
            <a:r>
              <a:rPr lang="en-US" sz="2550" b="1" dirty="0">
                <a:solidFill>
                  <a:srgbClr val="000000"/>
                </a:solidFill>
                <a:latin typeface="Petrona Bold" pitchFamily="34" charset="0"/>
                <a:ea typeface="Petrona Bold" pitchFamily="34" charset="-122"/>
                <a:cs typeface="Petrona Bold" pitchFamily="34" charset="-120"/>
              </a:rPr>
              <a:t>Step 9: Patient Support</a:t>
            </a:r>
            <a:endParaRPr lang="en-US" sz="2550" dirty="0"/>
          </a:p>
        </p:txBody>
      </p:sp>
      <p:sp>
        <p:nvSpPr>
          <p:cNvPr id="3" name="Text 1"/>
          <p:cNvSpPr/>
          <p:nvPr/>
        </p:nvSpPr>
        <p:spPr>
          <a:xfrm>
            <a:off x="496119" y="1094184"/>
            <a:ext cx="8151763" cy="396925"/>
          </a:xfrm>
          <a:prstGeom prst="rect">
            <a:avLst/>
          </a:prstGeom>
          <a:noFill/>
          <a:ln/>
        </p:spPr>
        <p:txBody>
          <a:bodyPr wrap="square" lIns="0" tIns="0" rIns="0" bIns="0" rtlCol="0" anchor="t"/>
          <a:lstStyle/>
          <a:p>
            <a:pPr marL="0" indent="0" algn="l">
              <a:lnSpc>
                <a:spcPts val="1550"/>
              </a:lnSpc>
              <a:buNone/>
            </a:pPr>
            <a:r>
              <a:rPr lang="en-US" sz="950" dirty="0">
                <a:solidFill>
                  <a:srgbClr val="272525"/>
                </a:solidFill>
                <a:latin typeface="Inter" pitchFamily="34" charset="0"/>
                <a:ea typeface="Inter" pitchFamily="34" charset="-122"/>
                <a:cs typeface="Inter" pitchFamily="34" charset="-120"/>
              </a:rPr>
              <a:t>Palpitations cause considerable distress. Tailored written information and access to specialist support can make a significant difference to patient experience and outcomes.</a:t>
            </a:r>
            <a:endParaRPr lang="en-US" sz="9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630635"/>
            <a:ext cx="310083" cy="310083"/>
          </a:xfrm>
          <a:prstGeom prst="rect">
            <a:avLst/>
          </a:prstGeom>
        </p:spPr>
      </p:pic>
      <p:sp>
        <p:nvSpPr>
          <p:cNvPr id="5" name="Text 2"/>
          <p:cNvSpPr/>
          <p:nvPr/>
        </p:nvSpPr>
        <p:spPr>
          <a:xfrm>
            <a:off x="496119" y="2095723"/>
            <a:ext cx="1628105" cy="203522"/>
          </a:xfrm>
          <a:prstGeom prst="rect">
            <a:avLst/>
          </a:prstGeom>
          <a:noFill/>
          <a:ln/>
        </p:spPr>
        <p:txBody>
          <a:bodyPr wrap="none" lIns="0" tIns="0" rIns="0" bIns="0" rtlCol="0" anchor="t"/>
          <a:lstStyle/>
          <a:p>
            <a:pPr marL="0" indent="0" algn="l">
              <a:lnSpc>
                <a:spcPts val="1600"/>
              </a:lnSpc>
              <a:buNone/>
            </a:pPr>
            <a:r>
              <a:rPr lang="en-US" sz="1250" b="1" dirty="0">
                <a:solidFill>
                  <a:srgbClr val="272525"/>
                </a:solidFill>
                <a:latin typeface="Petrona Bold" pitchFamily="34" charset="0"/>
                <a:ea typeface="Petrona Bold" pitchFamily="34" charset="-122"/>
                <a:cs typeface="Petrona Bold" pitchFamily="34" charset="-120"/>
              </a:rPr>
              <a:t>Arrhythmia Alliance</a:t>
            </a:r>
            <a:endParaRPr lang="en-US" sz="1250" dirty="0"/>
          </a:p>
        </p:txBody>
      </p:sp>
      <p:sp>
        <p:nvSpPr>
          <p:cNvPr id="6" name="Text 3"/>
          <p:cNvSpPr/>
          <p:nvPr/>
        </p:nvSpPr>
        <p:spPr>
          <a:xfrm>
            <a:off x="496119" y="2373660"/>
            <a:ext cx="3998342" cy="396925"/>
          </a:xfrm>
          <a:prstGeom prst="rect">
            <a:avLst/>
          </a:prstGeom>
          <a:noFill/>
          <a:ln/>
        </p:spPr>
        <p:txBody>
          <a:bodyPr wrap="square" lIns="0" tIns="0" rIns="0" bIns="0" rtlCol="0" anchor="t"/>
          <a:lstStyle/>
          <a:p>
            <a:pPr marL="0" indent="0" algn="l">
              <a:lnSpc>
                <a:spcPts val="1550"/>
              </a:lnSpc>
              <a:buNone/>
            </a:pPr>
            <a:r>
              <a:rPr lang="en-US" sz="950" dirty="0">
                <a:solidFill>
                  <a:srgbClr val="272525"/>
                </a:solidFill>
                <a:latin typeface="Inter" pitchFamily="34" charset="0"/>
                <a:ea typeface="Inter" pitchFamily="34" charset="-122"/>
                <a:cs typeface="Inter" pitchFamily="34" charset="-120"/>
              </a:rPr>
              <a:t>Patient support groups, helplines, and expert-endorsed information resources for arrhythmia patients.</a:t>
            </a:r>
            <a:endParaRPr lang="en-US" sz="950" dirty="0"/>
          </a:p>
        </p:txBody>
      </p:sp>
      <p:sp>
        <p:nvSpPr>
          <p:cNvPr id="7" name="Text 4"/>
          <p:cNvSpPr/>
          <p:nvPr/>
        </p:nvSpPr>
        <p:spPr>
          <a:xfrm>
            <a:off x="496119" y="2844998"/>
            <a:ext cx="3998342" cy="198462"/>
          </a:xfrm>
          <a:prstGeom prst="rect">
            <a:avLst/>
          </a:prstGeom>
          <a:noFill/>
          <a:ln/>
        </p:spPr>
        <p:txBody>
          <a:bodyPr wrap="none" lIns="0" tIns="0" rIns="0" bIns="0" rtlCol="0" anchor="t"/>
          <a:lstStyle/>
          <a:p>
            <a:pPr marL="0" indent="0" algn="l">
              <a:lnSpc>
                <a:spcPts val="1550"/>
              </a:lnSpc>
              <a:buNone/>
            </a:pPr>
            <a:r>
              <a:rPr lang="en-US" sz="950" u="sng" dirty="0">
                <a:solidFill>
                  <a:srgbClr val="007EBD"/>
                </a:solidFill>
                <a:latin typeface="Inter" pitchFamily="34" charset="0"/>
                <a:ea typeface="Inter" pitchFamily="34" charset="-122"/>
                <a:cs typeface="Inter" pitchFamily="34" charset="-120"/>
                <a:hlinkClick r:id="rId4">
                  <a:extLst>
                    <a:ext uri="{A12FA001-AC4F-418D-AE19-62706E023703}">
                      <ahyp:hlinkClr xmlns:ahyp="http://schemas.microsoft.com/office/drawing/2018/hyperlinkcolor" val="tx"/>
                    </a:ext>
                  </a:extLst>
                </a:hlinkClick>
              </a:rPr>
              <a:t>www.heartrhythmcharity.org.uk</a:t>
            </a:r>
            <a:endParaRPr lang="en-US" sz="95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49465" y="1630635"/>
            <a:ext cx="310083" cy="310083"/>
          </a:xfrm>
          <a:prstGeom prst="rect">
            <a:avLst/>
          </a:prstGeom>
        </p:spPr>
      </p:pic>
      <p:sp>
        <p:nvSpPr>
          <p:cNvPr id="9" name="Text 5"/>
          <p:cNvSpPr/>
          <p:nvPr/>
        </p:nvSpPr>
        <p:spPr>
          <a:xfrm>
            <a:off x="4649465" y="2095723"/>
            <a:ext cx="2240012" cy="203522"/>
          </a:xfrm>
          <a:prstGeom prst="rect">
            <a:avLst/>
          </a:prstGeom>
          <a:noFill/>
          <a:ln/>
        </p:spPr>
        <p:txBody>
          <a:bodyPr wrap="none" lIns="0" tIns="0" rIns="0" bIns="0" rtlCol="0" anchor="t"/>
          <a:lstStyle/>
          <a:p>
            <a:pPr marL="0" indent="0" algn="l">
              <a:lnSpc>
                <a:spcPts val="1600"/>
              </a:lnSpc>
              <a:buNone/>
            </a:pPr>
            <a:r>
              <a:rPr lang="en-US" sz="1250" b="1" dirty="0">
                <a:solidFill>
                  <a:srgbClr val="272525"/>
                </a:solidFill>
                <a:latin typeface="Petrona Bold" pitchFamily="34" charset="0"/>
                <a:ea typeface="Petrona Bold" pitchFamily="34" charset="-122"/>
                <a:cs typeface="Petrona Bold" pitchFamily="34" charset="-120"/>
              </a:rPr>
              <a:t>Atrial Fibrillation Association</a:t>
            </a:r>
            <a:endParaRPr lang="en-US" sz="1250" dirty="0"/>
          </a:p>
        </p:txBody>
      </p:sp>
      <p:sp>
        <p:nvSpPr>
          <p:cNvPr id="10" name="Text 6"/>
          <p:cNvSpPr/>
          <p:nvPr/>
        </p:nvSpPr>
        <p:spPr>
          <a:xfrm>
            <a:off x="4649465" y="2373660"/>
            <a:ext cx="3998416" cy="396925"/>
          </a:xfrm>
          <a:prstGeom prst="rect">
            <a:avLst/>
          </a:prstGeom>
          <a:noFill/>
          <a:ln/>
        </p:spPr>
        <p:txBody>
          <a:bodyPr wrap="square" lIns="0" tIns="0" rIns="0" bIns="0" rtlCol="0" anchor="t"/>
          <a:lstStyle/>
          <a:p>
            <a:pPr marL="0" indent="0" algn="l">
              <a:lnSpc>
                <a:spcPts val="1550"/>
              </a:lnSpc>
              <a:buNone/>
            </a:pPr>
            <a:r>
              <a:rPr lang="en-US" sz="950" dirty="0">
                <a:solidFill>
                  <a:srgbClr val="272525"/>
                </a:solidFill>
                <a:latin typeface="Inter" pitchFamily="34" charset="0"/>
                <a:ea typeface="Inter" pitchFamily="34" charset="-122"/>
                <a:cs typeface="Inter" pitchFamily="34" charset="-120"/>
              </a:rPr>
              <a:t>Dedicated resources for patients and clinicians managing atrial fibrillation.</a:t>
            </a:r>
            <a:endParaRPr lang="en-US" sz="950" dirty="0"/>
          </a:p>
        </p:txBody>
      </p:sp>
      <p:sp>
        <p:nvSpPr>
          <p:cNvPr id="11" name="Text 7"/>
          <p:cNvSpPr/>
          <p:nvPr/>
        </p:nvSpPr>
        <p:spPr>
          <a:xfrm>
            <a:off x="4649465" y="2844998"/>
            <a:ext cx="3998416" cy="198462"/>
          </a:xfrm>
          <a:prstGeom prst="rect">
            <a:avLst/>
          </a:prstGeom>
          <a:noFill/>
          <a:ln/>
        </p:spPr>
        <p:txBody>
          <a:bodyPr wrap="none" lIns="0" tIns="0" rIns="0" bIns="0" rtlCol="0" anchor="t"/>
          <a:lstStyle/>
          <a:p>
            <a:pPr marL="0" indent="0" algn="l">
              <a:lnSpc>
                <a:spcPts val="1550"/>
              </a:lnSpc>
              <a:buNone/>
            </a:pPr>
            <a:r>
              <a:rPr lang="en-US" sz="950" u="sng" dirty="0">
                <a:solidFill>
                  <a:srgbClr val="007EBD"/>
                </a:solidFill>
                <a:latin typeface="Inter" pitchFamily="34" charset="0"/>
                <a:ea typeface="Inter" pitchFamily="34" charset="-122"/>
                <a:cs typeface="Inter" pitchFamily="34" charset="-120"/>
                <a:hlinkClick r:id="rId6">
                  <a:extLst>
                    <a:ext uri="{A12FA001-AC4F-418D-AE19-62706E023703}">
                      <ahyp:hlinkClr xmlns:ahyp="http://schemas.microsoft.com/office/drawing/2018/hyperlinkcolor" val="tx"/>
                    </a:ext>
                  </a:extLst>
                </a:hlinkClick>
              </a:rPr>
              <a:t>www.atrialfibrillation.org.uk</a:t>
            </a:r>
            <a:endParaRPr lang="en-US" sz="95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96119" y="3291483"/>
            <a:ext cx="310083" cy="310083"/>
          </a:xfrm>
          <a:prstGeom prst="rect">
            <a:avLst/>
          </a:prstGeom>
        </p:spPr>
      </p:pic>
      <p:sp>
        <p:nvSpPr>
          <p:cNvPr id="13" name="Text 8"/>
          <p:cNvSpPr/>
          <p:nvPr/>
        </p:nvSpPr>
        <p:spPr>
          <a:xfrm>
            <a:off x="496119" y="3756571"/>
            <a:ext cx="1938114" cy="203522"/>
          </a:xfrm>
          <a:prstGeom prst="rect">
            <a:avLst/>
          </a:prstGeom>
          <a:noFill/>
          <a:ln/>
        </p:spPr>
        <p:txBody>
          <a:bodyPr wrap="none" lIns="0" tIns="0" rIns="0" bIns="0" rtlCol="0" anchor="t"/>
          <a:lstStyle/>
          <a:p>
            <a:pPr marL="0" indent="0" algn="l">
              <a:lnSpc>
                <a:spcPts val="1600"/>
              </a:lnSpc>
              <a:buNone/>
            </a:pPr>
            <a:r>
              <a:rPr lang="en-US" sz="1250" b="1" dirty="0">
                <a:solidFill>
                  <a:srgbClr val="272525"/>
                </a:solidFill>
                <a:latin typeface="Petrona Bold" pitchFamily="34" charset="0"/>
                <a:ea typeface="Petrona Bold" pitchFamily="34" charset="-122"/>
                <a:cs typeface="Petrona Bold" pitchFamily="34" charset="-120"/>
              </a:rPr>
              <a:t>Sudden Adult Death Trust</a:t>
            </a:r>
            <a:endParaRPr lang="en-US" sz="1250" dirty="0"/>
          </a:p>
        </p:txBody>
      </p:sp>
      <p:sp>
        <p:nvSpPr>
          <p:cNvPr id="14" name="Text 9"/>
          <p:cNvSpPr/>
          <p:nvPr/>
        </p:nvSpPr>
        <p:spPr>
          <a:xfrm>
            <a:off x="496119" y="4034507"/>
            <a:ext cx="3998342" cy="396925"/>
          </a:xfrm>
          <a:prstGeom prst="rect">
            <a:avLst/>
          </a:prstGeom>
          <a:noFill/>
          <a:ln/>
        </p:spPr>
        <p:txBody>
          <a:bodyPr wrap="square" lIns="0" tIns="0" rIns="0" bIns="0" rtlCol="0" anchor="t"/>
          <a:lstStyle/>
          <a:p>
            <a:pPr marL="0" indent="0" algn="l">
              <a:lnSpc>
                <a:spcPts val="1550"/>
              </a:lnSpc>
              <a:buNone/>
            </a:pPr>
            <a:r>
              <a:rPr lang="en-US" sz="950" dirty="0">
                <a:solidFill>
                  <a:srgbClr val="272525"/>
                </a:solidFill>
                <a:latin typeface="Inter" pitchFamily="34" charset="0"/>
                <a:ea typeface="Inter" pitchFamily="34" charset="-122"/>
                <a:cs typeface="Inter" pitchFamily="34" charset="-120"/>
              </a:rPr>
              <a:t>Support for families affected by sudden cardiac death and awareness of SADS.</a:t>
            </a:r>
            <a:endParaRPr lang="en-US" sz="950" dirty="0"/>
          </a:p>
        </p:txBody>
      </p:sp>
      <p:sp>
        <p:nvSpPr>
          <p:cNvPr id="15" name="Text 10"/>
          <p:cNvSpPr/>
          <p:nvPr/>
        </p:nvSpPr>
        <p:spPr>
          <a:xfrm>
            <a:off x="496119" y="4505846"/>
            <a:ext cx="3998342" cy="198462"/>
          </a:xfrm>
          <a:prstGeom prst="rect">
            <a:avLst/>
          </a:prstGeom>
          <a:noFill/>
          <a:ln/>
        </p:spPr>
        <p:txBody>
          <a:bodyPr wrap="none" lIns="0" tIns="0" rIns="0" bIns="0" rtlCol="0" anchor="t"/>
          <a:lstStyle/>
          <a:p>
            <a:pPr marL="0" indent="0" algn="l">
              <a:lnSpc>
                <a:spcPts val="1550"/>
              </a:lnSpc>
              <a:buNone/>
            </a:pPr>
            <a:r>
              <a:rPr lang="en-US" sz="950" u="sng" dirty="0">
                <a:solidFill>
                  <a:srgbClr val="007EBD"/>
                </a:solidFill>
                <a:latin typeface="Inter" pitchFamily="34" charset="0"/>
                <a:ea typeface="Inter" pitchFamily="34" charset="-122"/>
                <a:cs typeface="Inter" pitchFamily="34" charset="-120"/>
                <a:hlinkClick r:id="rId8">
                  <a:extLst>
                    <a:ext uri="{A12FA001-AC4F-418D-AE19-62706E023703}">
                      <ahyp:hlinkClr xmlns:ahyp="http://schemas.microsoft.com/office/drawing/2018/hyperlinkcolor" val="tx"/>
                    </a:ext>
                  </a:extLst>
                </a:hlinkClick>
              </a:rPr>
              <a:t>www.sadsuk.org</a:t>
            </a:r>
            <a:endParaRPr lang="en-US" sz="950" dirty="0"/>
          </a:p>
        </p:txBody>
      </p:sp>
      <p:pic>
        <p:nvPicPr>
          <p:cNvPr id="16" name="Image 3"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9465" y="3291483"/>
            <a:ext cx="310083" cy="310083"/>
          </a:xfrm>
          <a:prstGeom prst="rect">
            <a:avLst/>
          </a:prstGeom>
        </p:spPr>
      </p:pic>
      <p:sp>
        <p:nvSpPr>
          <p:cNvPr id="17" name="Text 11"/>
          <p:cNvSpPr/>
          <p:nvPr/>
        </p:nvSpPr>
        <p:spPr>
          <a:xfrm>
            <a:off x="4649465" y="3756571"/>
            <a:ext cx="1920701" cy="203522"/>
          </a:xfrm>
          <a:prstGeom prst="rect">
            <a:avLst/>
          </a:prstGeom>
          <a:noFill/>
          <a:ln/>
        </p:spPr>
        <p:txBody>
          <a:bodyPr wrap="none" lIns="0" tIns="0" rIns="0" bIns="0" rtlCol="0" anchor="t"/>
          <a:lstStyle/>
          <a:p>
            <a:pPr marL="0" indent="0" algn="l">
              <a:lnSpc>
                <a:spcPts val="1600"/>
              </a:lnSpc>
              <a:buNone/>
            </a:pPr>
            <a:r>
              <a:rPr lang="en-US" sz="1250" b="1" dirty="0">
                <a:solidFill>
                  <a:srgbClr val="272525"/>
                </a:solidFill>
                <a:latin typeface="Petrona Bold" pitchFamily="34" charset="0"/>
                <a:ea typeface="Petrona Bold" pitchFamily="34" charset="-122"/>
                <a:cs typeface="Petrona Bold" pitchFamily="34" charset="-120"/>
              </a:rPr>
              <a:t>Cardiac Risk in the Young</a:t>
            </a:r>
            <a:endParaRPr lang="en-US" sz="1250" dirty="0"/>
          </a:p>
        </p:txBody>
      </p:sp>
      <p:sp>
        <p:nvSpPr>
          <p:cNvPr id="18" name="Text 12"/>
          <p:cNvSpPr/>
          <p:nvPr/>
        </p:nvSpPr>
        <p:spPr>
          <a:xfrm>
            <a:off x="4649465" y="4034507"/>
            <a:ext cx="3998416" cy="396925"/>
          </a:xfrm>
          <a:prstGeom prst="rect">
            <a:avLst/>
          </a:prstGeom>
          <a:noFill/>
          <a:ln/>
        </p:spPr>
        <p:txBody>
          <a:bodyPr wrap="square" lIns="0" tIns="0" rIns="0" bIns="0" rtlCol="0" anchor="t"/>
          <a:lstStyle/>
          <a:p>
            <a:pPr marL="0" indent="0" algn="l">
              <a:lnSpc>
                <a:spcPts val="1550"/>
              </a:lnSpc>
              <a:buNone/>
            </a:pPr>
            <a:r>
              <a:rPr lang="en-US" sz="950" dirty="0">
                <a:solidFill>
                  <a:srgbClr val="272525"/>
                </a:solidFill>
                <a:latin typeface="Inter" pitchFamily="34" charset="0"/>
                <a:ea typeface="Inter" pitchFamily="34" charset="-122"/>
                <a:cs typeface="Inter" pitchFamily="34" charset="-120"/>
              </a:rPr>
              <a:t>Screening, support, and information for young people at risk of sudden cardiac death.</a:t>
            </a:r>
            <a:endParaRPr lang="en-US" sz="950" dirty="0"/>
          </a:p>
        </p:txBody>
      </p:sp>
      <p:sp>
        <p:nvSpPr>
          <p:cNvPr id="19" name="Text 13"/>
          <p:cNvSpPr/>
          <p:nvPr/>
        </p:nvSpPr>
        <p:spPr>
          <a:xfrm>
            <a:off x="4649465" y="4505846"/>
            <a:ext cx="3998416" cy="198462"/>
          </a:xfrm>
          <a:prstGeom prst="rect">
            <a:avLst/>
          </a:prstGeom>
          <a:noFill/>
          <a:ln/>
        </p:spPr>
        <p:txBody>
          <a:bodyPr wrap="none" lIns="0" tIns="0" rIns="0" bIns="0" rtlCol="0" anchor="t"/>
          <a:lstStyle/>
          <a:p>
            <a:pPr marL="0" indent="0" algn="l">
              <a:lnSpc>
                <a:spcPts val="1550"/>
              </a:lnSpc>
              <a:buNone/>
            </a:pPr>
            <a:r>
              <a:rPr lang="en-US" sz="950" u="sng" dirty="0">
                <a:solidFill>
                  <a:srgbClr val="007EBD"/>
                </a:solidFill>
                <a:latin typeface="Inter" pitchFamily="34" charset="0"/>
                <a:ea typeface="Inter" pitchFamily="34" charset="-122"/>
                <a:cs typeface="Inter" pitchFamily="34" charset="-120"/>
                <a:hlinkClick r:id="rId10">
                  <a:extLst>
                    <a:ext uri="{A12FA001-AC4F-418D-AE19-62706E023703}">
                      <ahyp:hlinkClr xmlns:ahyp="http://schemas.microsoft.com/office/drawing/2018/hyperlinkcolor" val="tx"/>
                    </a:ext>
                  </a:extLst>
                </a:hlinkClick>
              </a:rPr>
              <a:t>www.c-r-y.org.uk</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1304</Words>
  <Application>Microsoft Office PowerPoint</Application>
  <PresentationFormat>On-screen Show (16:9)</PresentationFormat>
  <Paragraphs>102</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Petrona Bold</vt:lpstr>
      <vt:lpstr>Inter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Ramesh Mehay</cp:lastModifiedBy>
  <cp:revision>2</cp:revision>
  <dcterms:created xsi:type="dcterms:W3CDTF">2026-05-06T21:50:09Z</dcterms:created>
  <dcterms:modified xsi:type="dcterms:W3CDTF">2026-05-06T22:36:40Z</dcterms:modified>
</cp:coreProperties>
</file>